
<file path=[Content_Types].xml><?xml version="1.0" encoding="utf-8"?>
<Types xmlns="http://schemas.openxmlformats.org/package/2006/content-types">
  <Default ContentType="image/jpeg" Extension="jpg"/>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3126">
          <p15:clr>
            <a:srgbClr val="A4A3A4"/>
          </p15:clr>
        </p15:guide>
        <p15:guide id="2" pos="2141">
          <p15:clr>
            <a:srgbClr val="A4A3A4"/>
          </p15:clr>
        </p15:guide>
      </p15:notesGuideLst>
    </p:ext>
    <p:ext uri="http://customooxmlschemas.google.com/">
      <go:slidesCustomData xmlns:go="http://customooxmlschemas.google.com/" r:id="rId19" roundtripDataSignature="AMtx7miYzlXkvSyDKcjUsxq49NoJoNK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3126" orient="horz"/>
        <p:guide pos="2141"/>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file:///C:\Users\E9888318\Documents\AP%20STAFF%20EXPERIENCE%20SURVEY%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9888318\Documents\AP%20STAFF%20EXPERIENCE%20SURVEY%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9888318\Documents\AP%20STAFF%20EXPERIENCE%20SURVEY%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Covid AP Report_ (005).xls]All Incidents - Weekly'!$C$2</c:f>
              <c:strCache>
                <c:ptCount val="1"/>
                <c:pt idx="0">
                  <c:v>Incidents Suitable for Initial Review by APs</c:v>
                </c:pt>
              </c:strCache>
            </c:strRef>
          </c:tx>
          <c:spPr>
            <a:ln w="28575" cap="rnd">
              <a:solidFill>
                <a:schemeClr val="accent1">
                  <a:lumMod val="50000"/>
                </a:schemeClr>
              </a:solidFill>
              <a:round/>
            </a:ln>
            <a:effectLst/>
          </c:spPr>
          <c:marker>
            <c:symbol val="none"/>
          </c:marker>
          <c:cat>
            <c:numRef>
              <c:f>'[Weekly Covid AP Report_ (005).xls]All Incidents - Weekly'!$B$3:$B$54</c:f>
              <c:numCache>
                <c:formatCode>dd\/mm\/yyyy</c:formatCode>
                <c:ptCount val="52"/>
                <c:pt idx="0">
                  <c:v>43927</c:v>
                </c:pt>
                <c:pt idx="1">
                  <c:v>43934</c:v>
                </c:pt>
                <c:pt idx="2">
                  <c:v>43941</c:v>
                </c:pt>
                <c:pt idx="3">
                  <c:v>43948</c:v>
                </c:pt>
                <c:pt idx="4">
                  <c:v>43955</c:v>
                </c:pt>
                <c:pt idx="5">
                  <c:v>43962</c:v>
                </c:pt>
                <c:pt idx="6">
                  <c:v>43969</c:v>
                </c:pt>
                <c:pt idx="7">
                  <c:v>43976</c:v>
                </c:pt>
                <c:pt idx="8">
                  <c:v>43983</c:v>
                </c:pt>
                <c:pt idx="9">
                  <c:v>43990</c:v>
                </c:pt>
                <c:pt idx="10">
                  <c:v>43997</c:v>
                </c:pt>
                <c:pt idx="11">
                  <c:v>44004</c:v>
                </c:pt>
                <c:pt idx="12">
                  <c:v>44011</c:v>
                </c:pt>
                <c:pt idx="13">
                  <c:v>44018</c:v>
                </c:pt>
                <c:pt idx="14">
                  <c:v>44025</c:v>
                </c:pt>
                <c:pt idx="15">
                  <c:v>44032</c:v>
                </c:pt>
                <c:pt idx="16">
                  <c:v>44039</c:v>
                </c:pt>
                <c:pt idx="17">
                  <c:v>44046</c:v>
                </c:pt>
                <c:pt idx="18">
                  <c:v>44053</c:v>
                </c:pt>
                <c:pt idx="19">
                  <c:v>44060</c:v>
                </c:pt>
                <c:pt idx="20">
                  <c:v>44067</c:v>
                </c:pt>
                <c:pt idx="21">
                  <c:v>44074</c:v>
                </c:pt>
                <c:pt idx="22">
                  <c:v>44081</c:v>
                </c:pt>
                <c:pt idx="23">
                  <c:v>44088</c:v>
                </c:pt>
                <c:pt idx="24">
                  <c:v>44095</c:v>
                </c:pt>
                <c:pt idx="25">
                  <c:v>44102</c:v>
                </c:pt>
                <c:pt idx="26">
                  <c:v>44109</c:v>
                </c:pt>
                <c:pt idx="27">
                  <c:v>44116</c:v>
                </c:pt>
                <c:pt idx="28">
                  <c:v>44123</c:v>
                </c:pt>
                <c:pt idx="29">
                  <c:v>44130</c:v>
                </c:pt>
                <c:pt idx="30">
                  <c:v>44137</c:v>
                </c:pt>
                <c:pt idx="31">
                  <c:v>44144</c:v>
                </c:pt>
                <c:pt idx="32">
                  <c:v>44151</c:v>
                </c:pt>
                <c:pt idx="33">
                  <c:v>44158</c:v>
                </c:pt>
                <c:pt idx="34">
                  <c:v>44165</c:v>
                </c:pt>
                <c:pt idx="35">
                  <c:v>44172</c:v>
                </c:pt>
                <c:pt idx="36">
                  <c:v>44179</c:v>
                </c:pt>
                <c:pt idx="37">
                  <c:v>44186</c:v>
                </c:pt>
                <c:pt idx="38">
                  <c:v>44193</c:v>
                </c:pt>
                <c:pt idx="39">
                  <c:v>44200</c:v>
                </c:pt>
                <c:pt idx="40">
                  <c:v>44207</c:v>
                </c:pt>
                <c:pt idx="41">
                  <c:v>44214</c:v>
                </c:pt>
                <c:pt idx="42">
                  <c:v>44221</c:v>
                </c:pt>
                <c:pt idx="43">
                  <c:v>44228</c:v>
                </c:pt>
                <c:pt idx="44">
                  <c:v>44235</c:v>
                </c:pt>
                <c:pt idx="45">
                  <c:v>44242</c:v>
                </c:pt>
                <c:pt idx="46">
                  <c:v>44249</c:v>
                </c:pt>
                <c:pt idx="47">
                  <c:v>44256</c:v>
                </c:pt>
                <c:pt idx="48">
                  <c:v>44263</c:v>
                </c:pt>
                <c:pt idx="49">
                  <c:v>44270</c:v>
                </c:pt>
                <c:pt idx="50">
                  <c:v>44277</c:v>
                </c:pt>
                <c:pt idx="51">
                  <c:v>44284</c:v>
                </c:pt>
              </c:numCache>
            </c:numRef>
          </c:cat>
          <c:val>
            <c:numRef>
              <c:f>'[Weekly Covid AP Report_ (005).xls]All Incidents - Weekly'!$C$3:$C$54</c:f>
              <c:numCache>
                <c:formatCode>General</c:formatCode>
                <c:ptCount val="52"/>
                <c:pt idx="0">
                  <c:v>1451</c:v>
                </c:pt>
                <c:pt idx="1">
                  <c:v>1383</c:v>
                </c:pt>
                <c:pt idx="2">
                  <c:v>1442</c:v>
                </c:pt>
                <c:pt idx="3">
                  <c:v>1438</c:v>
                </c:pt>
                <c:pt idx="4">
                  <c:v>1371</c:v>
                </c:pt>
                <c:pt idx="5">
                  <c:v>1353</c:v>
                </c:pt>
                <c:pt idx="6">
                  <c:v>1487</c:v>
                </c:pt>
                <c:pt idx="7">
                  <c:v>1569</c:v>
                </c:pt>
                <c:pt idx="8">
                  <c:v>1407</c:v>
                </c:pt>
                <c:pt idx="9">
                  <c:v>1407</c:v>
                </c:pt>
                <c:pt idx="10">
                  <c:v>1473</c:v>
                </c:pt>
                <c:pt idx="11">
                  <c:v>1497</c:v>
                </c:pt>
                <c:pt idx="12">
                  <c:v>1400</c:v>
                </c:pt>
                <c:pt idx="13">
                  <c:v>1491</c:v>
                </c:pt>
                <c:pt idx="14">
                  <c:v>1511</c:v>
                </c:pt>
                <c:pt idx="15">
                  <c:v>1513</c:v>
                </c:pt>
                <c:pt idx="16">
                  <c:v>1519</c:v>
                </c:pt>
                <c:pt idx="17">
                  <c:v>1537</c:v>
                </c:pt>
                <c:pt idx="18">
                  <c:v>1572</c:v>
                </c:pt>
                <c:pt idx="19">
                  <c:v>1534</c:v>
                </c:pt>
                <c:pt idx="20">
                  <c:v>1584</c:v>
                </c:pt>
                <c:pt idx="21">
                  <c:v>1639</c:v>
                </c:pt>
                <c:pt idx="22">
                  <c:v>1501</c:v>
                </c:pt>
                <c:pt idx="23">
                  <c:v>1535</c:v>
                </c:pt>
                <c:pt idx="24">
                  <c:v>1582</c:v>
                </c:pt>
                <c:pt idx="25">
                  <c:v>1543</c:v>
                </c:pt>
                <c:pt idx="26">
                  <c:v>1467</c:v>
                </c:pt>
                <c:pt idx="27">
                  <c:v>1490</c:v>
                </c:pt>
                <c:pt idx="28">
                  <c:v>1567</c:v>
                </c:pt>
                <c:pt idx="29">
                  <c:v>1521</c:v>
                </c:pt>
                <c:pt idx="30">
                  <c:v>1439</c:v>
                </c:pt>
                <c:pt idx="31">
                  <c:v>1516</c:v>
                </c:pt>
                <c:pt idx="32">
                  <c:v>1399</c:v>
                </c:pt>
                <c:pt idx="33">
                  <c:v>1966</c:v>
                </c:pt>
                <c:pt idx="34">
                  <c:v>2210</c:v>
                </c:pt>
                <c:pt idx="35">
                  <c:v>2223</c:v>
                </c:pt>
                <c:pt idx="36">
                  <c:v>2275</c:v>
                </c:pt>
                <c:pt idx="37">
                  <c:v>2288</c:v>
                </c:pt>
                <c:pt idx="38">
                  <c:v>2508</c:v>
                </c:pt>
                <c:pt idx="39">
                  <c:v>2464</c:v>
                </c:pt>
                <c:pt idx="40">
                  <c:v>2092</c:v>
                </c:pt>
                <c:pt idx="41">
                  <c:v>2019</c:v>
                </c:pt>
                <c:pt idx="42">
                  <c:v>1965</c:v>
                </c:pt>
                <c:pt idx="43">
                  <c:v>1989</c:v>
                </c:pt>
                <c:pt idx="44">
                  <c:v>2175</c:v>
                </c:pt>
                <c:pt idx="45">
                  <c:v>2094</c:v>
                </c:pt>
                <c:pt idx="46">
                  <c:v>2139</c:v>
                </c:pt>
                <c:pt idx="47">
                  <c:v>2078</c:v>
                </c:pt>
                <c:pt idx="48">
                  <c:v>1959</c:v>
                </c:pt>
                <c:pt idx="49">
                  <c:v>2182</c:v>
                </c:pt>
                <c:pt idx="50">
                  <c:v>2067</c:v>
                </c:pt>
                <c:pt idx="51">
                  <c:v>2269</c:v>
                </c:pt>
              </c:numCache>
            </c:numRef>
          </c:val>
          <c:smooth val="0"/>
          <c:extLst>
            <c:ext xmlns:c16="http://schemas.microsoft.com/office/drawing/2014/chart" uri="{C3380CC4-5D6E-409C-BE32-E72D297353CC}">
              <c16:uniqueId val="{00000000-75EF-4814-A74A-923CFB8DC8BC}"/>
            </c:ext>
          </c:extLst>
        </c:ser>
        <c:ser>
          <c:idx val="6"/>
          <c:order val="1"/>
          <c:tx>
            <c:strRef>
              <c:f>'[Weekly Covid AP Report_ (005).xls]All Incidents - Weekly'!$I$2</c:f>
              <c:strCache>
                <c:ptCount val="1"/>
                <c:pt idx="0">
                  <c:v>All Incident Count with AP Allocated</c:v>
                </c:pt>
              </c:strCache>
            </c:strRef>
          </c:tx>
          <c:spPr>
            <a:ln w="28575" cap="rnd">
              <a:solidFill>
                <a:schemeClr val="accent1"/>
              </a:solidFill>
              <a:round/>
            </a:ln>
            <a:effectLst/>
          </c:spPr>
          <c:marker>
            <c:symbol val="none"/>
          </c:marker>
          <c:cat>
            <c:numRef>
              <c:f>'[Weekly Covid AP Report_ (005).xls]All Incidents - Weekly'!$B$3:$B$54</c:f>
              <c:numCache>
                <c:formatCode>dd\/mm\/yyyy</c:formatCode>
                <c:ptCount val="52"/>
                <c:pt idx="0">
                  <c:v>43927</c:v>
                </c:pt>
                <c:pt idx="1">
                  <c:v>43934</c:v>
                </c:pt>
                <c:pt idx="2">
                  <c:v>43941</c:v>
                </c:pt>
                <c:pt idx="3">
                  <c:v>43948</c:v>
                </c:pt>
                <c:pt idx="4">
                  <c:v>43955</c:v>
                </c:pt>
                <c:pt idx="5">
                  <c:v>43962</c:v>
                </c:pt>
                <c:pt idx="6">
                  <c:v>43969</c:v>
                </c:pt>
                <c:pt idx="7">
                  <c:v>43976</c:v>
                </c:pt>
                <c:pt idx="8">
                  <c:v>43983</c:v>
                </c:pt>
                <c:pt idx="9">
                  <c:v>43990</c:v>
                </c:pt>
                <c:pt idx="10">
                  <c:v>43997</c:v>
                </c:pt>
                <c:pt idx="11">
                  <c:v>44004</c:v>
                </c:pt>
                <c:pt idx="12">
                  <c:v>44011</c:v>
                </c:pt>
                <c:pt idx="13">
                  <c:v>44018</c:v>
                </c:pt>
                <c:pt idx="14">
                  <c:v>44025</c:v>
                </c:pt>
                <c:pt idx="15">
                  <c:v>44032</c:v>
                </c:pt>
                <c:pt idx="16">
                  <c:v>44039</c:v>
                </c:pt>
                <c:pt idx="17">
                  <c:v>44046</c:v>
                </c:pt>
                <c:pt idx="18">
                  <c:v>44053</c:v>
                </c:pt>
                <c:pt idx="19">
                  <c:v>44060</c:v>
                </c:pt>
                <c:pt idx="20">
                  <c:v>44067</c:v>
                </c:pt>
                <c:pt idx="21">
                  <c:v>44074</c:v>
                </c:pt>
                <c:pt idx="22">
                  <c:v>44081</c:v>
                </c:pt>
                <c:pt idx="23">
                  <c:v>44088</c:v>
                </c:pt>
                <c:pt idx="24">
                  <c:v>44095</c:v>
                </c:pt>
                <c:pt idx="25">
                  <c:v>44102</c:v>
                </c:pt>
                <c:pt idx="26">
                  <c:v>44109</c:v>
                </c:pt>
                <c:pt idx="27">
                  <c:v>44116</c:v>
                </c:pt>
                <c:pt idx="28">
                  <c:v>44123</c:v>
                </c:pt>
                <c:pt idx="29">
                  <c:v>44130</c:v>
                </c:pt>
                <c:pt idx="30">
                  <c:v>44137</c:v>
                </c:pt>
                <c:pt idx="31">
                  <c:v>44144</c:v>
                </c:pt>
                <c:pt idx="32">
                  <c:v>44151</c:v>
                </c:pt>
                <c:pt idx="33">
                  <c:v>44158</c:v>
                </c:pt>
                <c:pt idx="34">
                  <c:v>44165</c:v>
                </c:pt>
                <c:pt idx="35">
                  <c:v>44172</c:v>
                </c:pt>
                <c:pt idx="36">
                  <c:v>44179</c:v>
                </c:pt>
                <c:pt idx="37">
                  <c:v>44186</c:v>
                </c:pt>
                <c:pt idx="38">
                  <c:v>44193</c:v>
                </c:pt>
                <c:pt idx="39">
                  <c:v>44200</c:v>
                </c:pt>
                <c:pt idx="40">
                  <c:v>44207</c:v>
                </c:pt>
                <c:pt idx="41">
                  <c:v>44214</c:v>
                </c:pt>
                <c:pt idx="42">
                  <c:v>44221</c:v>
                </c:pt>
                <c:pt idx="43">
                  <c:v>44228</c:v>
                </c:pt>
                <c:pt idx="44">
                  <c:v>44235</c:v>
                </c:pt>
                <c:pt idx="45">
                  <c:v>44242</c:v>
                </c:pt>
                <c:pt idx="46">
                  <c:v>44249</c:v>
                </c:pt>
                <c:pt idx="47">
                  <c:v>44256</c:v>
                </c:pt>
                <c:pt idx="48">
                  <c:v>44263</c:v>
                </c:pt>
                <c:pt idx="49">
                  <c:v>44270</c:v>
                </c:pt>
                <c:pt idx="50">
                  <c:v>44277</c:v>
                </c:pt>
                <c:pt idx="51">
                  <c:v>44284</c:v>
                </c:pt>
              </c:numCache>
            </c:numRef>
          </c:cat>
          <c:val>
            <c:numRef>
              <c:f>'[Weekly Covid AP Report_ (005).xls]All Incidents - Weekly'!$I$3:$I$54</c:f>
              <c:numCache>
                <c:formatCode>General</c:formatCode>
                <c:ptCount val="52"/>
                <c:pt idx="0">
                  <c:v>188</c:v>
                </c:pt>
                <c:pt idx="1">
                  <c:v>668</c:v>
                </c:pt>
                <c:pt idx="2">
                  <c:v>1057</c:v>
                </c:pt>
                <c:pt idx="3">
                  <c:v>1244</c:v>
                </c:pt>
                <c:pt idx="4">
                  <c:v>1251</c:v>
                </c:pt>
                <c:pt idx="5">
                  <c:v>1182</c:v>
                </c:pt>
                <c:pt idx="6">
                  <c:v>1269</c:v>
                </c:pt>
                <c:pt idx="7">
                  <c:v>1274</c:v>
                </c:pt>
                <c:pt idx="8">
                  <c:v>1163</c:v>
                </c:pt>
                <c:pt idx="9">
                  <c:v>1257</c:v>
                </c:pt>
                <c:pt idx="10">
                  <c:v>1234</c:v>
                </c:pt>
                <c:pt idx="11">
                  <c:v>1302</c:v>
                </c:pt>
                <c:pt idx="12">
                  <c:v>1210</c:v>
                </c:pt>
                <c:pt idx="13">
                  <c:v>1285</c:v>
                </c:pt>
                <c:pt idx="14">
                  <c:v>1252</c:v>
                </c:pt>
                <c:pt idx="15">
                  <c:v>1246</c:v>
                </c:pt>
                <c:pt idx="16">
                  <c:v>1304</c:v>
                </c:pt>
                <c:pt idx="17">
                  <c:v>1285</c:v>
                </c:pt>
                <c:pt idx="18">
                  <c:v>1267</c:v>
                </c:pt>
                <c:pt idx="19">
                  <c:v>1238</c:v>
                </c:pt>
                <c:pt idx="20">
                  <c:v>1340</c:v>
                </c:pt>
                <c:pt idx="21">
                  <c:v>1406</c:v>
                </c:pt>
                <c:pt idx="22">
                  <c:v>1308</c:v>
                </c:pt>
                <c:pt idx="23">
                  <c:v>1317</c:v>
                </c:pt>
                <c:pt idx="24">
                  <c:v>1390</c:v>
                </c:pt>
                <c:pt idx="25">
                  <c:v>1366</c:v>
                </c:pt>
                <c:pt idx="26">
                  <c:v>1333</c:v>
                </c:pt>
                <c:pt idx="27">
                  <c:v>1288</c:v>
                </c:pt>
                <c:pt idx="28">
                  <c:v>1513</c:v>
                </c:pt>
                <c:pt idx="29">
                  <c:v>1348</c:v>
                </c:pt>
                <c:pt idx="30">
                  <c:v>1369</c:v>
                </c:pt>
                <c:pt idx="31">
                  <c:v>1388</c:v>
                </c:pt>
                <c:pt idx="32">
                  <c:v>1243</c:v>
                </c:pt>
                <c:pt idx="33">
                  <c:v>1615</c:v>
                </c:pt>
                <c:pt idx="34">
                  <c:v>1848</c:v>
                </c:pt>
                <c:pt idx="35">
                  <c:v>1692</c:v>
                </c:pt>
                <c:pt idx="36">
                  <c:v>1891</c:v>
                </c:pt>
                <c:pt idx="37">
                  <c:v>1650</c:v>
                </c:pt>
                <c:pt idx="38">
                  <c:v>1881</c:v>
                </c:pt>
                <c:pt idx="39">
                  <c:v>1813</c:v>
                </c:pt>
                <c:pt idx="40">
                  <c:v>1585</c:v>
                </c:pt>
                <c:pt idx="41">
                  <c:v>1559</c:v>
                </c:pt>
                <c:pt idx="42">
                  <c:v>1531</c:v>
                </c:pt>
                <c:pt idx="43">
                  <c:v>1490</c:v>
                </c:pt>
                <c:pt idx="44">
                  <c:v>1584</c:v>
                </c:pt>
                <c:pt idx="45">
                  <c:v>1449</c:v>
                </c:pt>
                <c:pt idx="46">
                  <c:v>1385</c:v>
                </c:pt>
                <c:pt idx="47">
                  <c:v>1524</c:v>
                </c:pt>
                <c:pt idx="48">
                  <c:v>1359</c:v>
                </c:pt>
                <c:pt idx="49">
                  <c:v>1430</c:v>
                </c:pt>
                <c:pt idx="50">
                  <c:v>1482</c:v>
                </c:pt>
                <c:pt idx="51">
                  <c:v>1669</c:v>
                </c:pt>
              </c:numCache>
            </c:numRef>
          </c:val>
          <c:smooth val="0"/>
          <c:extLst>
            <c:ext xmlns:c16="http://schemas.microsoft.com/office/drawing/2014/chart" uri="{C3380CC4-5D6E-409C-BE32-E72D297353CC}">
              <c16:uniqueId val="{00000001-75EF-4814-A74A-923CFB8DC8BC}"/>
            </c:ext>
          </c:extLst>
        </c:ser>
        <c:ser>
          <c:idx val="8"/>
          <c:order val="2"/>
          <c:tx>
            <c:strRef>
              <c:f>'[Weekly Covid AP Report_ (005).xls]All Incidents - Weekly'!$K$2</c:f>
              <c:strCache>
                <c:ptCount val="1"/>
                <c:pt idx="0">
                  <c:v>Attended Count Where AP Allocated</c:v>
                </c:pt>
              </c:strCache>
            </c:strRef>
          </c:tx>
          <c:spPr>
            <a:ln w="28575" cap="rnd">
              <a:solidFill>
                <a:srgbClr val="FF0000"/>
              </a:solidFill>
              <a:round/>
            </a:ln>
            <a:effectLst/>
          </c:spPr>
          <c:marker>
            <c:symbol val="none"/>
          </c:marker>
          <c:cat>
            <c:numRef>
              <c:f>'[Weekly Covid AP Report_ (005).xls]All Incidents - Weekly'!$B$3:$B$54</c:f>
              <c:numCache>
                <c:formatCode>dd\/mm\/yyyy</c:formatCode>
                <c:ptCount val="52"/>
                <c:pt idx="0">
                  <c:v>43927</c:v>
                </c:pt>
                <c:pt idx="1">
                  <c:v>43934</c:v>
                </c:pt>
                <c:pt idx="2">
                  <c:v>43941</c:v>
                </c:pt>
                <c:pt idx="3">
                  <c:v>43948</c:v>
                </c:pt>
                <c:pt idx="4">
                  <c:v>43955</c:v>
                </c:pt>
                <c:pt idx="5">
                  <c:v>43962</c:v>
                </c:pt>
                <c:pt idx="6">
                  <c:v>43969</c:v>
                </c:pt>
                <c:pt idx="7">
                  <c:v>43976</c:v>
                </c:pt>
                <c:pt idx="8">
                  <c:v>43983</c:v>
                </c:pt>
                <c:pt idx="9">
                  <c:v>43990</c:v>
                </c:pt>
                <c:pt idx="10">
                  <c:v>43997</c:v>
                </c:pt>
                <c:pt idx="11">
                  <c:v>44004</c:v>
                </c:pt>
                <c:pt idx="12">
                  <c:v>44011</c:v>
                </c:pt>
                <c:pt idx="13">
                  <c:v>44018</c:v>
                </c:pt>
                <c:pt idx="14">
                  <c:v>44025</c:v>
                </c:pt>
                <c:pt idx="15">
                  <c:v>44032</c:v>
                </c:pt>
                <c:pt idx="16">
                  <c:v>44039</c:v>
                </c:pt>
                <c:pt idx="17">
                  <c:v>44046</c:v>
                </c:pt>
                <c:pt idx="18">
                  <c:v>44053</c:v>
                </c:pt>
                <c:pt idx="19">
                  <c:v>44060</c:v>
                </c:pt>
                <c:pt idx="20">
                  <c:v>44067</c:v>
                </c:pt>
                <c:pt idx="21">
                  <c:v>44074</c:v>
                </c:pt>
                <c:pt idx="22">
                  <c:v>44081</c:v>
                </c:pt>
                <c:pt idx="23">
                  <c:v>44088</c:v>
                </c:pt>
                <c:pt idx="24">
                  <c:v>44095</c:v>
                </c:pt>
                <c:pt idx="25">
                  <c:v>44102</c:v>
                </c:pt>
                <c:pt idx="26">
                  <c:v>44109</c:v>
                </c:pt>
                <c:pt idx="27">
                  <c:v>44116</c:v>
                </c:pt>
                <c:pt idx="28">
                  <c:v>44123</c:v>
                </c:pt>
                <c:pt idx="29">
                  <c:v>44130</c:v>
                </c:pt>
                <c:pt idx="30">
                  <c:v>44137</c:v>
                </c:pt>
                <c:pt idx="31">
                  <c:v>44144</c:v>
                </c:pt>
                <c:pt idx="32">
                  <c:v>44151</c:v>
                </c:pt>
                <c:pt idx="33">
                  <c:v>44158</c:v>
                </c:pt>
                <c:pt idx="34">
                  <c:v>44165</c:v>
                </c:pt>
                <c:pt idx="35">
                  <c:v>44172</c:v>
                </c:pt>
                <c:pt idx="36">
                  <c:v>44179</c:v>
                </c:pt>
                <c:pt idx="37">
                  <c:v>44186</c:v>
                </c:pt>
                <c:pt idx="38">
                  <c:v>44193</c:v>
                </c:pt>
                <c:pt idx="39">
                  <c:v>44200</c:v>
                </c:pt>
                <c:pt idx="40">
                  <c:v>44207</c:v>
                </c:pt>
                <c:pt idx="41">
                  <c:v>44214</c:v>
                </c:pt>
                <c:pt idx="42">
                  <c:v>44221</c:v>
                </c:pt>
                <c:pt idx="43">
                  <c:v>44228</c:v>
                </c:pt>
                <c:pt idx="44">
                  <c:v>44235</c:v>
                </c:pt>
                <c:pt idx="45">
                  <c:v>44242</c:v>
                </c:pt>
                <c:pt idx="46">
                  <c:v>44249</c:v>
                </c:pt>
                <c:pt idx="47">
                  <c:v>44256</c:v>
                </c:pt>
                <c:pt idx="48">
                  <c:v>44263</c:v>
                </c:pt>
                <c:pt idx="49">
                  <c:v>44270</c:v>
                </c:pt>
                <c:pt idx="50">
                  <c:v>44277</c:v>
                </c:pt>
                <c:pt idx="51">
                  <c:v>44284</c:v>
                </c:pt>
              </c:numCache>
            </c:numRef>
          </c:cat>
          <c:val>
            <c:numRef>
              <c:f>'[Weekly Covid AP Report_ (005).xls]All Incidents - Weekly'!$K$3:$K$54</c:f>
              <c:numCache>
                <c:formatCode>General</c:formatCode>
                <c:ptCount val="52"/>
                <c:pt idx="0">
                  <c:v>127</c:v>
                </c:pt>
                <c:pt idx="1">
                  <c:v>374</c:v>
                </c:pt>
                <c:pt idx="2">
                  <c:v>592</c:v>
                </c:pt>
                <c:pt idx="3">
                  <c:v>781</c:v>
                </c:pt>
                <c:pt idx="4">
                  <c:v>801</c:v>
                </c:pt>
                <c:pt idx="5">
                  <c:v>756</c:v>
                </c:pt>
                <c:pt idx="6">
                  <c:v>812</c:v>
                </c:pt>
                <c:pt idx="7">
                  <c:v>801</c:v>
                </c:pt>
                <c:pt idx="8">
                  <c:v>748</c:v>
                </c:pt>
                <c:pt idx="9">
                  <c:v>836</c:v>
                </c:pt>
                <c:pt idx="10">
                  <c:v>785</c:v>
                </c:pt>
                <c:pt idx="11">
                  <c:v>794</c:v>
                </c:pt>
                <c:pt idx="12">
                  <c:v>837</c:v>
                </c:pt>
                <c:pt idx="13">
                  <c:v>867</c:v>
                </c:pt>
                <c:pt idx="14">
                  <c:v>797</c:v>
                </c:pt>
                <c:pt idx="15">
                  <c:v>772</c:v>
                </c:pt>
                <c:pt idx="16">
                  <c:v>797</c:v>
                </c:pt>
                <c:pt idx="17">
                  <c:v>764</c:v>
                </c:pt>
                <c:pt idx="18">
                  <c:v>759</c:v>
                </c:pt>
                <c:pt idx="19">
                  <c:v>735</c:v>
                </c:pt>
                <c:pt idx="20">
                  <c:v>772</c:v>
                </c:pt>
                <c:pt idx="21">
                  <c:v>865</c:v>
                </c:pt>
                <c:pt idx="22">
                  <c:v>796</c:v>
                </c:pt>
                <c:pt idx="23">
                  <c:v>784</c:v>
                </c:pt>
                <c:pt idx="24">
                  <c:v>857</c:v>
                </c:pt>
                <c:pt idx="25">
                  <c:v>820</c:v>
                </c:pt>
                <c:pt idx="26">
                  <c:v>810</c:v>
                </c:pt>
                <c:pt idx="27">
                  <c:v>765</c:v>
                </c:pt>
                <c:pt idx="28">
                  <c:v>914</c:v>
                </c:pt>
                <c:pt idx="29">
                  <c:v>809</c:v>
                </c:pt>
                <c:pt idx="30">
                  <c:v>838</c:v>
                </c:pt>
                <c:pt idx="31">
                  <c:v>805</c:v>
                </c:pt>
                <c:pt idx="32">
                  <c:v>777</c:v>
                </c:pt>
                <c:pt idx="33">
                  <c:v>1097</c:v>
                </c:pt>
                <c:pt idx="34">
                  <c:v>1320</c:v>
                </c:pt>
                <c:pt idx="35">
                  <c:v>1048</c:v>
                </c:pt>
                <c:pt idx="36">
                  <c:v>1213</c:v>
                </c:pt>
                <c:pt idx="37">
                  <c:v>1024</c:v>
                </c:pt>
                <c:pt idx="38">
                  <c:v>1044</c:v>
                </c:pt>
                <c:pt idx="39">
                  <c:v>1069</c:v>
                </c:pt>
                <c:pt idx="40">
                  <c:v>913</c:v>
                </c:pt>
                <c:pt idx="41">
                  <c:v>990</c:v>
                </c:pt>
                <c:pt idx="42">
                  <c:v>1029</c:v>
                </c:pt>
                <c:pt idx="43">
                  <c:v>980</c:v>
                </c:pt>
                <c:pt idx="44">
                  <c:v>1025</c:v>
                </c:pt>
                <c:pt idx="45">
                  <c:v>854</c:v>
                </c:pt>
                <c:pt idx="46">
                  <c:v>855</c:v>
                </c:pt>
                <c:pt idx="47">
                  <c:v>995</c:v>
                </c:pt>
                <c:pt idx="48">
                  <c:v>864</c:v>
                </c:pt>
                <c:pt idx="49">
                  <c:v>893</c:v>
                </c:pt>
                <c:pt idx="50">
                  <c:v>909</c:v>
                </c:pt>
                <c:pt idx="51">
                  <c:v>988</c:v>
                </c:pt>
              </c:numCache>
            </c:numRef>
          </c:val>
          <c:smooth val="0"/>
          <c:extLst>
            <c:ext xmlns:c16="http://schemas.microsoft.com/office/drawing/2014/chart" uri="{C3380CC4-5D6E-409C-BE32-E72D297353CC}">
              <c16:uniqueId val="{00000002-75EF-4814-A74A-923CFB8DC8BC}"/>
            </c:ext>
          </c:extLst>
        </c:ser>
        <c:ser>
          <c:idx val="10"/>
          <c:order val="3"/>
          <c:tx>
            <c:strRef>
              <c:f>'[Weekly Covid AP Report_ (005).xls]All Incidents - Weekly'!$M$2</c:f>
              <c:strCache>
                <c:ptCount val="1"/>
                <c:pt idx="0">
                  <c:v>Conveyed Count</c:v>
                </c:pt>
              </c:strCache>
            </c:strRef>
          </c:tx>
          <c:spPr>
            <a:ln w="28575" cap="rnd">
              <a:solidFill>
                <a:schemeClr val="accent6"/>
              </a:solidFill>
              <a:round/>
            </a:ln>
            <a:effectLst/>
          </c:spPr>
          <c:marker>
            <c:symbol val="none"/>
          </c:marker>
          <c:cat>
            <c:numRef>
              <c:f>'[Weekly Covid AP Report_ (005).xls]All Incidents - Weekly'!$B$3:$B$54</c:f>
              <c:numCache>
                <c:formatCode>dd\/mm\/yyyy</c:formatCode>
                <c:ptCount val="52"/>
                <c:pt idx="0">
                  <c:v>43927</c:v>
                </c:pt>
                <c:pt idx="1">
                  <c:v>43934</c:v>
                </c:pt>
                <c:pt idx="2">
                  <c:v>43941</c:v>
                </c:pt>
                <c:pt idx="3">
                  <c:v>43948</c:v>
                </c:pt>
                <c:pt idx="4">
                  <c:v>43955</c:v>
                </c:pt>
                <c:pt idx="5">
                  <c:v>43962</c:v>
                </c:pt>
                <c:pt idx="6">
                  <c:v>43969</c:v>
                </c:pt>
                <c:pt idx="7">
                  <c:v>43976</c:v>
                </c:pt>
                <c:pt idx="8">
                  <c:v>43983</c:v>
                </c:pt>
                <c:pt idx="9">
                  <c:v>43990</c:v>
                </c:pt>
                <c:pt idx="10">
                  <c:v>43997</c:v>
                </c:pt>
                <c:pt idx="11">
                  <c:v>44004</c:v>
                </c:pt>
                <c:pt idx="12">
                  <c:v>44011</c:v>
                </c:pt>
                <c:pt idx="13">
                  <c:v>44018</c:v>
                </c:pt>
                <c:pt idx="14">
                  <c:v>44025</c:v>
                </c:pt>
                <c:pt idx="15">
                  <c:v>44032</c:v>
                </c:pt>
                <c:pt idx="16">
                  <c:v>44039</c:v>
                </c:pt>
                <c:pt idx="17">
                  <c:v>44046</c:v>
                </c:pt>
                <c:pt idx="18">
                  <c:v>44053</c:v>
                </c:pt>
                <c:pt idx="19">
                  <c:v>44060</c:v>
                </c:pt>
                <c:pt idx="20">
                  <c:v>44067</c:v>
                </c:pt>
                <c:pt idx="21">
                  <c:v>44074</c:v>
                </c:pt>
                <c:pt idx="22">
                  <c:v>44081</c:v>
                </c:pt>
                <c:pt idx="23">
                  <c:v>44088</c:v>
                </c:pt>
                <c:pt idx="24">
                  <c:v>44095</c:v>
                </c:pt>
                <c:pt idx="25">
                  <c:v>44102</c:v>
                </c:pt>
                <c:pt idx="26">
                  <c:v>44109</c:v>
                </c:pt>
                <c:pt idx="27">
                  <c:v>44116</c:v>
                </c:pt>
                <c:pt idx="28">
                  <c:v>44123</c:v>
                </c:pt>
                <c:pt idx="29">
                  <c:v>44130</c:v>
                </c:pt>
                <c:pt idx="30">
                  <c:v>44137</c:v>
                </c:pt>
                <c:pt idx="31">
                  <c:v>44144</c:v>
                </c:pt>
                <c:pt idx="32">
                  <c:v>44151</c:v>
                </c:pt>
                <c:pt idx="33">
                  <c:v>44158</c:v>
                </c:pt>
                <c:pt idx="34">
                  <c:v>44165</c:v>
                </c:pt>
                <c:pt idx="35">
                  <c:v>44172</c:v>
                </c:pt>
                <c:pt idx="36">
                  <c:v>44179</c:v>
                </c:pt>
                <c:pt idx="37">
                  <c:v>44186</c:v>
                </c:pt>
                <c:pt idx="38">
                  <c:v>44193</c:v>
                </c:pt>
                <c:pt idx="39">
                  <c:v>44200</c:v>
                </c:pt>
                <c:pt idx="40">
                  <c:v>44207</c:v>
                </c:pt>
                <c:pt idx="41">
                  <c:v>44214</c:v>
                </c:pt>
                <c:pt idx="42">
                  <c:v>44221</c:v>
                </c:pt>
                <c:pt idx="43">
                  <c:v>44228</c:v>
                </c:pt>
                <c:pt idx="44">
                  <c:v>44235</c:v>
                </c:pt>
                <c:pt idx="45">
                  <c:v>44242</c:v>
                </c:pt>
                <c:pt idx="46">
                  <c:v>44249</c:v>
                </c:pt>
                <c:pt idx="47">
                  <c:v>44256</c:v>
                </c:pt>
                <c:pt idx="48">
                  <c:v>44263</c:v>
                </c:pt>
                <c:pt idx="49">
                  <c:v>44270</c:v>
                </c:pt>
                <c:pt idx="50">
                  <c:v>44277</c:v>
                </c:pt>
                <c:pt idx="51">
                  <c:v>44284</c:v>
                </c:pt>
              </c:numCache>
            </c:numRef>
          </c:cat>
          <c:val>
            <c:numRef>
              <c:f>'[Weekly Covid AP Report_ (005).xls]All Incidents - Weekly'!$M$3:$M$54</c:f>
              <c:numCache>
                <c:formatCode>General</c:formatCode>
                <c:ptCount val="52"/>
                <c:pt idx="0">
                  <c:v>66</c:v>
                </c:pt>
                <c:pt idx="1">
                  <c:v>183</c:v>
                </c:pt>
                <c:pt idx="2">
                  <c:v>325</c:v>
                </c:pt>
                <c:pt idx="3">
                  <c:v>469</c:v>
                </c:pt>
                <c:pt idx="4">
                  <c:v>445</c:v>
                </c:pt>
                <c:pt idx="5">
                  <c:v>451</c:v>
                </c:pt>
                <c:pt idx="6">
                  <c:v>493</c:v>
                </c:pt>
                <c:pt idx="7">
                  <c:v>467</c:v>
                </c:pt>
                <c:pt idx="8">
                  <c:v>464</c:v>
                </c:pt>
                <c:pt idx="9">
                  <c:v>534</c:v>
                </c:pt>
                <c:pt idx="10">
                  <c:v>474</c:v>
                </c:pt>
                <c:pt idx="11">
                  <c:v>496</c:v>
                </c:pt>
                <c:pt idx="12">
                  <c:v>529</c:v>
                </c:pt>
                <c:pt idx="13">
                  <c:v>562</c:v>
                </c:pt>
                <c:pt idx="14">
                  <c:v>490</c:v>
                </c:pt>
                <c:pt idx="15">
                  <c:v>505</c:v>
                </c:pt>
                <c:pt idx="16">
                  <c:v>519</c:v>
                </c:pt>
                <c:pt idx="17">
                  <c:v>504</c:v>
                </c:pt>
                <c:pt idx="18">
                  <c:v>476</c:v>
                </c:pt>
                <c:pt idx="19">
                  <c:v>505</c:v>
                </c:pt>
                <c:pt idx="20">
                  <c:v>516</c:v>
                </c:pt>
                <c:pt idx="21">
                  <c:v>569</c:v>
                </c:pt>
                <c:pt idx="22">
                  <c:v>541</c:v>
                </c:pt>
                <c:pt idx="23">
                  <c:v>521</c:v>
                </c:pt>
                <c:pt idx="24">
                  <c:v>580</c:v>
                </c:pt>
                <c:pt idx="25">
                  <c:v>526</c:v>
                </c:pt>
                <c:pt idx="26">
                  <c:v>543</c:v>
                </c:pt>
                <c:pt idx="27">
                  <c:v>522</c:v>
                </c:pt>
                <c:pt idx="28">
                  <c:v>610</c:v>
                </c:pt>
                <c:pt idx="29">
                  <c:v>521</c:v>
                </c:pt>
                <c:pt idx="30">
                  <c:v>557</c:v>
                </c:pt>
                <c:pt idx="31">
                  <c:v>551</c:v>
                </c:pt>
                <c:pt idx="32">
                  <c:v>523</c:v>
                </c:pt>
                <c:pt idx="33">
                  <c:v>743</c:v>
                </c:pt>
                <c:pt idx="34">
                  <c:v>844</c:v>
                </c:pt>
                <c:pt idx="35">
                  <c:v>709</c:v>
                </c:pt>
                <c:pt idx="36">
                  <c:v>805</c:v>
                </c:pt>
                <c:pt idx="37">
                  <c:v>674</c:v>
                </c:pt>
                <c:pt idx="38">
                  <c:v>712</c:v>
                </c:pt>
                <c:pt idx="39">
                  <c:v>731</c:v>
                </c:pt>
                <c:pt idx="40">
                  <c:v>616</c:v>
                </c:pt>
                <c:pt idx="41">
                  <c:v>651</c:v>
                </c:pt>
                <c:pt idx="42">
                  <c:v>663</c:v>
                </c:pt>
                <c:pt idx="43">
                  <c:v>641</c:v>
                </c:pt>
                <c:pt idx="44">
                  <c:v>704</c:v>
                </c:pt>
                <c:pt idx="45">
                  <c:v>576</c:v>
                </c:pt>
                <c:pt idx="46">
                  <c:v>575</c:v>
                </c:pt>
                <c:pt idx="47">
                  <c:v>689</c:v>
                </c:pt>
                <c:pt idx="48">
                  <c:v>591</c:v>
                </c:pt>
                <c:pt idx="49">
                  <c:v>612</c:v>
                </c:pt>
                <c:pt idx="50">
                  <c:v>639</c:v>
                </c:pt>
                <c:pt idx="51">
                  <c:v>664</c:v>
                </c:pt>
              </c:numCache>
            </c:numRef>
          </c:val>
          <c:smooth val="0"/>
          <c:extLst>
            <c:ext xmlns:c16="http://schemas.microsoft.com/office/drawing/2014/chart" uri="{C3380CC4-5D6E-409C-BE32-E72D297353CC}">
              <c16:uniqueId val="{00000003-75EF-4814-A74A-923CFB8DC8BC}"/>
            </c:ext>
          </c:extLst>
        </c:ser>
        <c:dLbls>
          <c:showLegendKey val="0"/>
          <c:showVal val="0"/>
          <c:showCatName val="0"/>
          <c:showSerName val="0"/>
          <c:showPercent val="0"/>
          <c:showBubbleSize val="0"/>
        </c:dLbls>
        <c:smooth val="0"/>
        <c:axId val="598362096"/>
        <c:axId val="598362424"/>
      </c:lineChart>
      <c:dateAx>
        <c:axId val="598362096"/>
        <c:scaling>
          <c:orientation val="minMax"/>
        </c:scaling>
        <c:delete val="0"/>
        <c:axPos val="b"/>
        <c:numFmt formatCode="dd\/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362424"/>
        <c:crosses val="autoZero"/>
        <c:auto val="1"/>
        <c:lblOffset val="100"/>
        <c:baseTimeUnit val="days"/>
      </c:dateAx>
      <c:valAx>
        <c:axId val="598362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8362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This was Beneficial to my Practice</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1129740857864474E-2"/>
          <c:y val="0.22894601542416451"/>
          <c:w val="0.90574357450601695"/>
          <c:h val="0.63682893751391612"/>
        </c:manualLayout>
      </c:layout>
      <c:bar3DChart>
        <c:barDir val="col"/>
        <c:grouping val="clustered"/>
        <c:varyColors val="0"/>
        <c:ser>
          <c:idx val="0"/>
          <c:order val="0"/>
          <c:spPr>
            <a:solidFill>
              <a:schemeClr val="tx2">
                <a:lumMod val="60000"/>
                <a:lumOff val="40000"/>
              </a:schemeClr>
            </a:solidFill>
          </c:spPr>
          <c:invertIfNegative val="0"/>
          <c:cat>
            <c:strRef>
              <c:f>'[AP STAFF EXPERIENCES.xlsx]Sheet1'!$J$2:$J$6</c:f>
              <c:strCache>
                <c:ptCount val="5"/>
                <c:pt idx="0">
                  <c:v>Strongly Agree</c:v>
                </c:pt>
                <c:pt idx="1">
                  <c:v>Agree</c:v>
                </c:pt>
                <c:pt idx="2">
                  <c:v>Neither Agree/Disagree</c:v>
                </c:pt>
                <c:pt idx="3">
                  <c:v>Disagree</c:v>
                </c:pt>
                <c:pt idx="4">
                  <c:v>Strongly Disagree</c:v>
                </c:pt>
              </c:strCache>
            </c:strRef>
          </c:cat>
          <c:val>
            <c:numRef>
              <c:f>'[AP STAFF EXPERIENCES.xlsx]Sheet1'!$K$2:$K$6</c:f>
              <c:numCache>
                <c:formatCode>General</c:formatCode>
                <c:ptCount val="5"/>
                <c:pt idx="0">
                  <c:v>25</c:v>
                </c:pt>
                <c:pt idx="1">
                  <c:v>20</c:v>
                </c:pt>
                <c:pt idx="2">
                  <c:v>5</c:v>
                </c:pt>
                <c:pt idx="3">
                  <c:v>3</c:v>
                </c:pt>
                <c:pt idx="4">
                  <c:v>0</c:v>
                </c:pt>
              </c:numCache>
            </c:numRef>
          </c:val>
          <c:extLst>
            <c:ext xmlns:c16="http://schemas.microsoft.com/office/drawing/2014/chart" uri="{C3380CC4-5D6E-409C-BE32-E72D297353CC}">
              <c16:uniqueId val="{00000000-24EF-453C-A2CA-E616E190DB6B}"/>
            </c:ext>
          </c:extLst>
        </c:ser>
        <c:dLbls>
          <c:showLegendKey val="0"/>
          <c:showVal val="0"/>
          <c:showCatName val="0"/>
          <c:showSerName val="0"/>
          <c:showPercent val="0"/>
          <c:showBubbleSize val="0"/>
        </c:dLbls>
        <c:gapWidth val="150"/>
        <c:shape val="box"/>
        <c:axId val="154985600"/>
        <c:axId val="154987136"/>
        <c:axId val="0"/>
      </c:bar3DChart>
      <c:catAx>
        <c:axId val="154985600"/>
        <c:scaling>
          <c:orientation val="minMax"/>
        </c:scaling>
        <c:delete val="0"/>
        <c:axPos val="b"/>
        <c:numFmt formatCode="General" sourceLinked="0"/>
        <c:majorTickMark val="none"/>
        <c:minorTickMark val="none"/>
        <c:tickLblPos val="nextTo"/>
        <c:txPr>
          <a:bodyPr/>
          <a:lstStyle/>
          <a:p>
            <a:pPr>
              <a:defRPr sz="800"/>
            </a:pPr>
            <a:endParaRPr lang="en-US"/>
          </a:p>
        </c:txPr>
        <c:crossAx val="154987136"/>
        <c:crosses val="autoZero"/>
        <c:auto val="1"/>
        <c:lblAlgn val="ctr"/>
        <c:lblOffset val="100"/>
        <c:noMultiLvlLbl val="0"/>
      </c:catAx>
      <c:valAx>
        <c:axId val="154987136"/>
        <c:scaling>
          <c:orientation val="minMax"/>
        </c:scaling>
        <c:delete val="0"/>
        <c:axPos val="l"/>
        <c:majorGridlines>
          <c:spPr>
            <a:ln>
              <a:solidFill>
                <a:sysClr val="window" lastClr="FFFFFF"/>
              </a:solidFill>
            </a:ln>
          </c:spPr>
        </c:majorGridlines>
        <c:numFmt formatCode="General" sourceLinked="1"/>
        <c:majorTickMark val="none"/>
        <c:minorTickMark val="none"/>
        <c:tickLblPos val="nextTo"/>
        <c:txPr>
          <a:bodyPr/>
          <a:lstStyle/>
          <a:p>
            <a:pPr>
              <a:defRPr sz="900"/>
            </a:pPr>
            <a:endParaRPr lang="en-US"/>
          </a:p>
        </c:txPr>
        <c:crossAx val="1549856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This was Beneficial for Patients</a:t>
            </a:r>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4256425493983068E-2"/>
          <c:y val="0.17020527859237536"/>
          <c:w val="0.90574357450601695"/>
          <c:h val="0.72380538942896067"/>
        </c:manualLayout>
      </c:layout>
      <c:bar3DChart>
        <c:barDir val="col"/>
        <c:grouping val="clustered"/>
        <c:varyColors val="0"/>
        <c:ser>
          <c:idx val="0"/>
          <c:order val="0"/>
          <c:invertIfNegative val="0"/>
          <c:cat>
            <c:strRef>
              <c:f>'[AP STAFF EXPERIENCES.xlsx]Sheet1'!$J$10:$J$14</c:f>
              <c:strCache>
                <c:ptCount val="5"/>
                <c:pt idx="0">
                  <c:v>Strongly Agree</c:v>
                </c:pt>
                <c:pt idx="1">
                  <c:v>Agree</c:v>
                </c:pt>
                <c:pt idx="2">
                  <c:v>Neither Agree/Disagree</c:v>
                </c:pt>
                <c:pt idx="3">
                  <c:v>Disagree</c:v>
                </c:pt>
                <c:pt idx="4">
                  <c:v>Strongly Disagree</c:v>
                </c:pt>
              </c:strCache>
            </c:strRef>
          </c:cat>
          <c:val>
            <c:numRef>
              <c:f>'[AP STAFF EXPERIENCES.xlsx]Sheet1'!$K$10:$K$14</c:f>
              <c:numCache>
                <c:formatCode>General</c:formatCode>
                <c:ptCount val="5"/>
                <c:pt idx="0">
                  <c:v>23</c:v>
                </c:pt>
                <c:pt idx="1">
                  <c:v>25</c:v>
                </c:pt>
                <c:pt idx="2">
                  <c:v>4</c:v>
                </c:pt>
                <c:pt idx="3">
                  <c:v>0</c:v>
                </c:pt>
                <c:pt idx="4">
                  <c:v>1</c:v>
                </c:pt>
              </c:numCache>
            </c:numRef>
          </c:val>
          <c:extLst>
            <c:ext xmlns:c16="http://schemas.microsoft.com/office/drawing/2014/chart" uri="{C3380CC4-5D6E-409C-BE32-E72D297353CC}">
              <c16:uniqueId val="{00000000-926F-4131-B47E-334BA255B0DE}"/>
            </c:ext>
          </c:extLst>
        </c:ser>
        <c:dLbls>
          <c:showLegendKey val="0"/>
          <c:showVal val="0"/>
          <c:showCatName val="0"/>
          <c:showSerName val="0"/>
          <c:showPercent val="0"/>
          <c:showBubbleSize val="0"/>
        </c:dLbls>
        <c:gapWidth val="150"/>
        <c:shape val="box"/>
        <c:axId val="155072768"/>
        <c:axId val="155082752"/>
        <c:axId val="0"/>
      </c:bar3DChart>
      <c:catAx>
        <c:axId val="155072768"/>
        <c:scaling>
          <c:orientation val="minMax"/>
        </c:scaling>
        <c:delete val="0"/>
        <c:axPos val="b"/>
        <c:numFmt formatCode="General" sourceLinked="0"/>
        <c:majorTickMark val="none"/>
        <c:minorTickMark val="none"/>
        <c:tickLblPos val="nextTo"/>
        <c:txPr>
          <a:bodyPr/>
          <a:lstStyle/>
          <a:p>
            <a:pPr>
              <a:defRPr sz="800"/>
            </a:pPr>
            <a:endParaRPr lang="en-US"/>
          </a:p>
        </c:txPr>
        <c:crossAx val="155082752"/>
        <c:crosses val="autoZero"/>
        <c:auto val="1"/>
        <c:lblAlgn val="ctr"/>
        <c:lblOffset val="100"/>
        <c:noMultiLvlLbl val="0"/>
      </c:catAx>
      <c:valAx>
        <c:axId val="155082752"/>
        <c:scaling>
          <c:orientation val="minMax"/>
        </c:scaling>
        <c:delete val="0"/>
        <c:axPos val="l"/>
        <c:majorGridlines>
          <c:spPr>
            <a:ln>
              <a:solidFill>
                <a:sysClr val="window" lastClr="FFFFFF"/>
              </a:solidFill>
            </a:ln>
          </c:spPr>
        </c:majorGridlines>
        <c:numFmt formatCode="General" sourceLinked="1"/>
        <c:majorTickMark val="none"/>
        <c:minorTickMark val="none"/>
        <c:tickLblPos val="nextTo"/>
        <c:txPr>
          <a:bodyPr/>
          <a:lstStyle/>
          <a:p>
            <a:pPr>
              <a:defRPr sz="900"/>
            </a:pPr>
            <a:endParaRPr lang="en-US"/>
          </a:p>
        </c:txPr>
        <c:crossAx val="1550727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This was Beneficial for Patients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dLbls>
          <c:showLegendKey val="0"/>
          <c:showVal val="0"/>
          <c:showCatName val="0"/>
          <c:showSerName val="0"/>
          <c:showPercent val="0"/>
          <c:showBubbleSize val="0"/>
        </c:dLbls>
        <c:gapWidth val="150"/>
        <c:shape val="box"/>
        <c:axId val="155072768"/>
        <c:axId val="155082752"/>
        <c:axId val="0"/>
      </c:bar3DChart>
      <c:catAx>
        <c:axId val="155072768"/>
        <c:scaling>
          <c:orientation val="minMax"/>
        </c:scaling>
        <c:delete val="0"/>
        <c:axPos val="b"/>
        <c:numFmt formatCode="General" sourceLinked="0"/>
        <c:majorTickMark val="none"/>
        <c:minorTickMark val="none"/>
        <c:tickLblPos val="nextTo"/>
        <c:txPr>
          <a:bodyPr/>
          <a:lstStyle/>
          <a:p>
            <a:pPr>
              <a:defRPr sz="800"/>
            </a:pPr>
            <a:endParaRPr lang="en-US"/>
          </a:p>
        </c:txPr>
        <c:crossAx val="155082752"/>
        <c:crosses val="autoZero"/>
        <c:auto val="1"/>
        <c:lblAlgn val="ctr"/>
        <c:lblOffset val="100"/>
        <c:noMultiLvlLbl val="0"/>
      </c:catAx>
      <c:valAx>
        <c:axId val="155082752"/>
        <c:scaling>
          <c:orientation val="minMax"/>
        </c:scaling>
        <c:delete val="0"/>
        <c:axPos val="l"/>
        <c:majorGridlines>
          <c:spPr>
            <a:ln>
              <a:solidFill>
                <a:sysClr val="window" lastClr="FFFFFF"/>
              </a:solidFill>
            </a:ln>
          </c:spPr>
        </c:majorGridlines>
        <c:numFmt formatCode="General" sourceLinked="1"/>
        <c:majorTickMark val="none"/>
        <c:minorTickMark val="none"/>
        <c:tickLblPos val="nextTo"/>
        <c:txPr>
          <a:bodyPr/>
          <a:lstStyle/>
          <a:p>
            <a:pPr>
              <a:defRPr sz="900"/>
            </a:pPr>
            <a:endParaRPr lang="en-US"/>
          </a:p>
        </c:txPr>
        <c:crossAx val="15507276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Retain this Model</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'C:\Users\E9888318\Desktop\[AP STAFF EXPERIENCES.xlsx]Sheet1'!$L$39:$L$43</c:f>
              <c:strCache>
                <c:ptCount val="5"/>
                <c:pt idx="0">
                  <c:v>Strongly Agree</c:v>
                </c:pt>
                <c:pt idx="1">
                  <c:v>Agree</c:v>
                </c:pt>
                <c:pt idx="2">
                  <c:v>Neither Agree/Disagree</c:v>
                </c:pt>
                <c:pt idx="3">
                  <c:v>Disagree</c:v>
                </c:pt>
                <c:pt idx="4">
                  <c:v>Strongly Disagree</c:v>
                </c:pt>
              </c:strCache>
            </c:strRef>
          </c:cat>
          <c:val>
            <c:numRef>
              <c:f>'C:\Users\E9888318\Desktop\[AP STAFF EXPERIENCES.xlsx]Sheet1'!$M$39:$M$43</c:f>
              <c:numCache>
                <c:formatCode>General</c:formatCode>
                <c:ptCount val="5"/>
                <c:pt idx="0">
                  <c:v>19</c:v>
                </c:pt>
                <c:pt idx="1">
                  <c:v>26</c:v>
                </c:pt>
                <c:pt idx="2">
                  <c:v>4</c:v>
                </c:pt>
                <c:pt idx="3">
                  <c:v>2</c:v>
                </c:pt>
                <c:pt idx="4">
                  <c:v>2</c:v>
                </c:pt>
              </c:numCache>
            </c:numRef>
          </c:val>
          <c:extLst>
            <c:ext xmlns:c16="http://schemas.microsoft.com/office/drawing/2014/chart" uri="{C3380CC4-5D6E-409C-BE32-E72D297353CC}">
              <c16:uniqueId val="{00000000-F62E-4C9F-8FA6-5CE107401A68}"/>
            </c:ext>
          </c:extLst>
        </c:ser>
        <c:dLbls>
          <c:showLegendKey val="0"/>
          <c:showVal val="0"/>
          <c:showCatName val="0"/>
          <c:showSerName val="0"/>
          <c:showPercent val="0"/>
          <c:showBubbleSize val="0"/>
        </c:dLbls>
        <c:gapWidth val="150"/>
        <c:shape val="box"/>
        <c:axId val="155236992"/>
        <c:axId val="155238784"/>
        <c:axId val="0"/>
      </c:bar3DChart>
      <c:catAx>
        <c:axId val="155236992"/>
        <c:scaling>
          <c:orientation val="minMax"/>
        </c:scaling>
        <c:delete val="0"/>
        <c:axPos val="b"/>
        <c:numFmt formatCode="General" sourceLinked="0"/>
        <c:majorTickMark val="none"/>
        <c:minorTickMark val="none"/>
        <c:tickLblPos val="nextTo"/>
        <c:txPr>
          <a:bodyPr/>
          <a:lstStyle/>
          <a:p>
            <a:pPr>
              <a:defRPr sz="800"/>
            </a:pPr>
            <a:endParaRPr lang="en-US"/>
          </a:p>
        </c:txPr>
        <c:crossAx val="155238784"/>
        <c:crosses val="autoZero"/>
        <c:auto val="1"/>
        <c:lblAlgn val="ctr"/>
        <c:lblOffset val="100"/>
        <c:noMultiLvlLbl val="0"/>
      </c:catAx>
      <c:valAx>
        <c:axId val="155238784"/>
        <c:scaling>
          <c:orientation val="minMax"/>
        </c:scaling>
        <c:delete val="0"/>
        <c:axPos val="l"/>
        <c:majorGridlines>
          <c:spPr>
            <a:ln>
              <a:solidFill>
                <a:sysClr val="window" lastClr="FFFFFF"/>
              </a:solidFill>
            </a:ln>
          </c:spPr>
        </c:majorGridlines>
        <c:numFmt formatCode="General" sourceLinked="1"/>
        <c:majorTickMark val="none"/>
        <c:minorTickMark val="none"/>
        <c:tickLblPos val="nextTo"/>
        <c:txPr>
          <a:bodyPr/>
          <a:lstStyle/>
          <a:p>
            <a:pPr>
              <a:defRPr sz="900"/>
            </a:pPr>
            <a:endParaRPr lang="en-US"/>
          </a:p>
        </c:txPr>
        <c:crossAx val="155236992"/>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3"/>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 name="Google Shape;33;p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Thank you for joining us today and allowing us to provide an overview of how the Scottish ambulance service introduced remote consultation within the 999 setting.</a:t>
            </a:r>
            <a:endParaRPr/>
          </a:p>
          <a:p>
            <a:pPr indent="0" lvl="0" marL="0" rtl="0" algn="l">
              <a:spcBef>
                <a:spcPts val="360"/>
              </a:spcBef>
              <a:spcAft>
                <a:spcPts val="0"/>
              </a:spcAft>
              <a:buNone/>
            </a:pPr>
            <a:r>
              <a:rPr lang="en-GB"/>
              <a:t>I am ,…………………</a:t>
            </a:r>
            <a:endParaRPr/>
          </a:p>
          <a:p>
            <a:pPr indent="0" lvl="0" marL="0" rtl="0" algn="l">
              <a:spcBef>
                <a:spcPts val="360"/>
              </a:spcBef>
              <a:spcAft>
                <a:spcPts val="0"/>
              </a:spcAft>
              <a:buNone/>
            </a:pPr>
            <a:r>
              <a:rPr lang="en-GB"/>
              <a:t>And my colleague Callum Johnston is the clinical lead for Advanced Practice.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We are part of the team leading the development of Advanced practice within SAS including the introduction of remote consultation.</a:t>
            </a:r>
            <a:endParaRPr/>
          </a:p>
        </p:txBody>
      </p:sp>
      <p:sp>
        <p:nvSpPr>
          <p:cNvPr id="34" name="Google Shape;34;p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9: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Patient feedback to date has been very positive, as seen in this survey from June 2020, and we are in the process of establishing a feedback mechanism to ensure ongoing patient engagement.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Internal review of call back rates from patients within 24hrs of their initial call has been less than 1% and this has provided some assurance that the AP consultation model is generating appropriate clinical outcomes for patients.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CHI seeding with Public Health Scotland is currently in progress to allow follow up of any patient journeys post discharge by APs conducting remote consultation, this will further provide assurance that the system is robust.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In the interest of transparency, out of the 87,000+ Patient contacts managed in this way we have to date identified and undertaken four Significant Adverse Event Reviews.</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34" name="Google Shape;134;p9: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0: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And what do our APs think?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This staff survey was conducted last summer and feed back from the APs themselves was that they felt this way of working was beneficial for patients as well as for their own practice.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There was also a strong feeling that this model should remain in place.</a:t>
            </a:r>
            <a:endParaRPr/>
          </a:p>
        </p:txBody>
      </p:sp>
      <p:sp>
        <p:nvSpPr>
          <p:cNvPr id="145" name="Google Shape;145;p10: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1: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This map shows the sites across Scotland where we have APs located and several of them already rotate through in or out hours primary care, with more areas scheduled to launch over the coming weeks and months.</a:t>
            </a:r>
            <a:endParaRPr/>
          </a:p>
          <a:p>
            <a:pPr indent="0" lvl="0" marL="0" marR="0" rtl="0" algn="l">
              <a:lnSpc>
                <a:spcPct val="100000"/>
              </a:lnSpc>
              <a:spcBef>
                <a:spcPts val="360"/>
              </a:spcBef>
              <a:spcAft>
                <a:spcPts val="0"/>
              </a:spcAft>
              <a:buClr>
                <a:schemeClr val="dk1"/>
              </a:buClr>
              <a:buSzPts val="1200"/>
              <a:buFont typeface="Arial"/>
              <a:buNone/>
            </a:pPr>
            <a:r>
              <a:t/>
            </a:r>
            <a:endParaRPr/>
          </a:p>
          <a:p>
            <a:pPr indent="0" lvl="0" marL="0" marR="0" rtl="0" algn="l">
              <a:lnSpc>
                <a:spcPct val="100000"/>
              </a:lnSpc>
              <a:spcBef>
                <a:spcPts val="360"/>
              </a:spcBef>
              <a:spcAft>
                <a:spcPts val="0"/>
              </a:spcAft>
              <a:buClr>
                <a:schemeClr val="dk1"/>
              </a:buClr>
              <a:buSzPts val="1200"/>
              <a:buFont typeface="Arial"/>
              <a:buNone/>
            </a:pPr>
            <a:r>
              <a:rPr lang="en-GB"/>
              <a:t>We’re also working collaboratively as part of the Redesign of Urgent Care, Scottish Government’s Workstream 7 regarding Alternatives to Admission and Flow Navigation Centres, to further integrate into the wider health and social care landscape. </a:t>
            </a:r>
            <a:endParaRPr/>
          </a:p>
          <a:p>
            <a:pPr indent="0" lvl="0" marL="0" marR="0" rtl="0" algn="l">
              <a:lnSpc>
                <a:spcPct val="100000"/>
              </a:lnSpc>
              <a:spcBef>
                <a:spcPts val="360"/>
              </a:spcBef>
              <a:spcAft>
                <a:spcPts val="0"/>
              </a:spcAft>
              <a:buClr>
                <a:schemeClr val="dk1"/>
              </a:buClr>
              <a:buSzPts val="1200"/>
              <a:buFont typeface="Arial"/>
              <a:buNone/>
            </a:pPr>
            <a:r>
              <a:t/>
            </a:r>
            <a:endParaRPr/>
          </a:p>
          <a:p>
            <a:pPr indent="0" lvl="0" marL="0" marR="0" rtl="0" algn="l">
              <a:lnSpc>
                <a:spcPct val="100000"/>
              </a:lnSpc>
              <a:spcBef>
                <a:spcPts val="360"/>
              </a:spcBef>
              <a:spcAft>
                <a:spcPts val="0"/>
              </a:spcAft>
              <a:buClr>
                <a:schemeClr val="dk1"/>
              </a:buClr>
              <a:buSzPts val="1200"/>
              <a:buFont typeface="Arial"/>
              <a:buNone/>
            </a:pPr>
            <a:r>
              <a:rPr lang="en-GB"/>
              <a:t>Tests of change with Flow Centres in Grampian, Lothian and Ayrshire &amp; Arran are underway and access to further referral and direct admission pathways will further increase the streamlining of patient journeys and ensure the right care, in the right place, the first time. </a:t>
            </a:r>
            <a:endParaRPr/>
          </a:p>
        </p:txBody>
      </p:sp>
      <p:sp>
        <p:nvSpPr>
          <p:cNvPr id="157" name="Google Shape;157;p11: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Many thanks for listening and I’d now like to invite Gillian back to join me in answering any questions you may have.</a:t>
            </a:r>
            <a:endParaRPr/>
          </a:p>
          <a:p>
            <a:pPr indent="0" lvl="0" marL="0" rtl="0" algn="l">
              <a:spcBef>
                <a:spcPts val="360"/>
              </a:spcBef>
              <a:spcAft>
                <a:spcPts val="0"/>
              </a:spcAft>
              <a:buNone/>
            </a:pPr>
            <a:br>
              <a:rPr lang="en-GB"/>
            </a:br>
            <a:r>
              <a:rPr lang="en-GB"/>
              <a:t>Thank you.</a:t>
            </a:r>
            <a:endParaRPr/>
          </a:p>
        </p:txBody>
      </p:sp>
      <p:sp>
        <p:nvSpPr>
          <p:cNvPr id="166" name="Google Shape;166;p1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2: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chemeClr val="dk1"/>
              </a:buClr>
              <a:buSzPts val="1320"/>
              <a:buFont typeface="Calibri"/>
              <a:buNone/>
            </a:pPr>
            <a:r>
              <a:rPr lang="en-GB" sz="1320"/>
              <a:t>It would be fair to say that most peoples perception of the Scottish Ambulance service aligns with our highly visible response attending to life threatening incidents. And SAS still on a daily basis provides high quality emergency care to members of the public who require this response. Within this slide is the first Advanced Practitioners in Critical care. </a:t>
            </a:r>
            <a:endParaRPr/>
          </a:p>
          <a:p>
            <a:pPr indent="0" lvl="0" marL="0" marR="0" rtl="0" algn="l">
              <a:lnSpc>
                <a:spcPct val="80000"/>
              </a:lnSpc>
              <a:spcBef>
                <a:spcPts val="396"/>
              </a:spcBef>
              <a:spcAft>
                <a:spcPts val="0"/>
              </a:spcAft>
              <a:buClr>
                <a:schemeClr val="dk1"/>
              </a:buClr>
              <a:buSzPts val="1320"/>
              <a:buFont typeface="Calibri"/>
              <a:buNone/>
            </a:pPr>
            <a:r>
              <a:t/>
            </a:r>
            <a:endParaRPr sz="1320"/>
          </a:p>
          <a:p>
            <a:pPr indent="0" lvl="0" marL="0" marR="0" rtl="0" algn="l">
              <a:lnSpc>
                <a:spcPct val="80000"/>
              </a:lnSpc>
              <a:spcBef>
                <a:spcPts val="396"/>
              </a:spcBef>
              <a:spcAft>
                <a:spcPts val="0"/>
              </a:spcAft>
              <a:buClr>
                <a:schemeClr val="dk1"/>
              </a:buClr>
              <a:buSzPts val="1320"/>
              <a:buFont typeface="Calibri"/>
              <a:buNone/>
            </a:pPr>
            <a:r>
              <a:rPr lang="en-GB" sz="1320"/>
              <a:t>However, the majority of people calling 999 present with non-life threatening conditions, SAS provides the first point of contact for patients with a wide range of clinical presentations including falls, respiratory conditions, mental health and end of life care …... </a:t>
            </a:r>
            <a:endParaRPr/>
          </a:p>
          <a:p>
            <a:pPr indent="0" lvl="0" marL="0" rtl="0" algn="l">
              <a:lnSpc>
                <a:spcPct val="80000"/>
              </a:lnSpc>
              <a:spcBef>
                <a:spcPts val="396"/>
              </a:spcBef>
              <a:spcAft>
                <a:spcPts val="0"/>
              </a:spcAft>
              <a:buNone/>
            </a:pPr>
            <a:r>
              <a:rPr lang="en-GB" sz="1320">
                <a:solidFill>
                  <a:schemeClr val="dk2"/>
                </a:solidFill>
              </a:rPr>
              <a:t> </a:t>
            </a:r>
            <a:endParaRPr/>
          </a:p>
          <a:p>
            <a:pPr indent="0" lvl="0" marL="0" marR="0" rtl="0" algn="l">
              <a:lnSpc>
                <a:spcPct val="80000"/>
              </a:lnSpc>
              <a:spcBef>
                <a:spcPts val="396"/>
              </a:spcBef>
              <a:spcAft>
                <a:spcPts val="0"/>
              </a:spcAft>
              <a:buClr>
                <a:schemeClr val="dk2"/>
              </a:buClr>
              <a:buSzPts val="1320"/>
              <a:buFont typeface="Calibri"/>
              <a:buNone/>
            </a:pPr>
            <a:r>
              <a:rPr lang="en-GB" sz="1320">
                <a:solidFill>
                  <a:schemeClr val="dk2"/>
                </a:solidFill>
              </a:rPr>
              <a:t>In April of last year in response to COVID-19,  SAS similarly to many areas of the NHS introduced Remote Consultation with Patients presenting with these non life threatening conditions. This helped ensure our continued respond to patients calling 999 promptly and efficiently during the pandemic whilst reducing the potential transmission of COVID-19 and the risk of patient and staffs exposure to the virus. Once established this model of working clearly demonstrated an efficient and effective way of responding to members of the public calling 999 with lower acuity conditions, illness and injury which ensured patients received the most appropriate care in the right place at the right time. It also helped to reduce unnecessary ambulances attendance and admissions to the ED.</a:t>
            </a:r>
            <a:endParaRPr sz="1320"/>
          </a:p>
          <a:p>
            <a:pPr indent="0" lvl="0" marL="0" marR="0" rtl="0" algn="l">
              <a:lnSpc>
                <a:spcPct val="80000"/>
              </a:lnSpc>
              <a:spcBef>
                <a:spcPts val="396"/>
              </a:spcBef>
              <a:spcAft>
                <a:spcPts val="0"/>
              </a:spcAft>
              <a:buClr>
                <a:schemeClr val="dk1"/>
              </a:buClr>
              <a:buSzPts val="1320"/>
              <a:buFont typeface="Calibri"/>
              <a:buNone/>
            </a:pPr>
            <a:r>
              <a:t/>
            </a:r>
            <a:endParaRPr sz="1320"/>
          </a:p>
        </p:txBody>
      </p:sp>
      <p:sp>
        <p:nvSpPr>
          <p:cNvPr id="41" name="Google Shape;41;p2: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3: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GB"/>
              <a:t>The remote consultation model is delivered through the utilisation of our Advanced Practitioners in Urgent care. These Advanced Paramedics and Nurses align with NMANP transforming roles and are highly educated and experienced Healthcare Professionals. </a:t>
            </a:r>
            <a:endParaRPr/>
          </a:p>
          <a:p>
            <a:pPr indent="0" lvl="0" marL="0" rtl="0" algn="l">
              <a:spcBef>
                <a:spcPts val="360"/>
              </a:spcBef>
              <a:spcAft>
                <a:spcPts val="0"/>
              </a:spcAft>
              <a:buNone/>
            </a:pPr>
            <a:r>
              <a:t/>
            </a:r>
            <a:endParaRPr/>
          </a:p>
          <a:p>
            <a:pPr indent="0" lvl="0" marL="0" marR="0" rtl="0" algn="l">
              <a:lnSpc>
                <a:spcPct val="100000"/>
              </a:lnSpc>
              <a:spcBef>
                <a:spcPts val="360"/>
              </a:spcBef>
              <a:spcAft>
                <a:spcPts val="0"/>
              </a:spcAft>
              <a:buClr>
                <a:srgbClr val="C00000"/>
              </a:buClr>
              <a:buSzPts val="1200"/>
              <a:buFont typeface="Calibri"/>
              <a:buNone/>
            </a:pPr>
            <a:r>
              <a:rPr b="1" lang="en-GB" sz="1200">
                <a:solidFill>
                  <a:srgbClr val="C00000"/>
                </a:solidFill>
              </a:rPr>
              <a:t>They aim to manage the complete clinical episode of care for their patient and provide </a:t>
            </a:r>
            <a:r>
              <a:rPr lang="en-GB" sz="1200">
                <a:solidFill>
                  <a:srgbClr val="366092"/>
                </a:solidFill>
              </a:rPr>
              <a:t>high level </a:t>
            </a:r>
            <a:r>
              <a:rPr b="1" lang="en-GB" sz="1200">
                <a:solidFill>
                  <a:srgbClr val="C00000"/>
                </a:solidFill>
              </a:rPr>
              <a:t>autonomous decision making</a:t>
            </a:r>
            <a:r>
              <a:rPr lang="en-GB" sz="1200">
                <a:solidFill>
                  <a:srgbClr val="366092"/>
                </a:solidFill>
              </a:rPr>
              <a:t>, including </a:t>
            </a:r>
            <a:r>
              <a:rPr b="1" lang="en-GB" sz="1200">
                <a:solidFill>
                  <a:srgbClr val="C00000"/>
                </a:solidFill>
              </a:rPr>
              <a:t>assessment, diagnosis and treatment</a:t>
            </a:r>
            <a:r>
              <a:rPr b="1" lang="en-GB" sz="1200">
                <a:solidFill>
                  <a:srgbClr val="366092"/>
                </a:solidFill>
              </a:rPr>
              <a:t> </a:t>
            </a:r>
            <a:r>
              <a:rPr lang="en-GB" sz="1200">
                <a:solidFill>
                  <a:srgbClr val="366092"/>
                </a:solidFill>
              </a:rPr>
              <a:t>including </a:t>
            </a:r>
            <a:r>
              <a:rPr b="1" lang="en-GB" sz="1200">
                <a:solidFill>
                  <a:srgbClr val="C00000"/>
                </a:solidFill>
              </a:rPr>
              <a:t>prescribing where necessary,</a:t>
            </a:r>
            <a:r>
              <a:rPr b="0" lang="en-GB" sz="1200">
                <a:solidFill>
                  <a:srgbClr val="366092"/>
                </a:solidFill>
              </a:rPr>
              <a:t> for</a:t>
            </a:r>
            <a:r>
              <a:rPr lang="en-GB" sz="1200">
                <a:solidFill>
                  <a:srgbClr val="366092"/>
                </a:solidFill>
              </a:rPr>
              <a:t> patients with complex multi-dimensional presentations. They have the </a:t>
            </a:r>
            <a:r>
              <a:rPr b="1" lang="en-GB" sz="1200">
                <a:solidFill>
                  <a:srgbClr val="C00000"/>
                </a:solidFill>
              </a:rPr>
              <a:t>authority to refer, admit </a:t>
            </a:r>
            <a:r>
              <a:rPr lang="en-GB" sz="1200">
                <a:solidFill>
                  <a:srgbClr val="C00000"/>
                </a:solidFill>
              </a:rPr>
              <a:t>and </a:t>
            </a:r>
            <a:r>
              <a:rPr b="1" lang="en-GB" sz="1200">
                <a:solidFill>
                  <a:srgbClr val="C00000"/>
                </a:solidFill>
              </a:rPr>
              <a:t>discharge </a:t>
            </a:r>
            <a:r>
              <a:rPr b="0" lang="en-GB" sz="1200">
                <a:solidFill>
                  <a:srgbClr val="366092"/>
                </a:solidFill>
              </a:rPr>
              <a:t>patients to the most appropriate care setting, </a:t>
            </a:r>
            <a:r>
              <a:rPr lang="en-GB" sz="1200">
                <a:solidFill>
                  <a:srgbClr val="366092"/>
                </a:solidFill>
              </a:rPr>
              <a:t>and SAS continues to work and collaborate with health and social care partners to develop local referral pathways for patients.  </a:t>
            </a:r>
            <a:endParaRPr/>
          </a:p>
        </p:txBody>
      </p:sp>
      <p:sp>
        <p:nvSpPr>
          <p:cNvPr id="53" name="Google Shape;53;p3: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mentioned APs within SAS trained in line with the Transforming Roles criteria for advanced practice and to the same level as all other Advanced Practitioners across the NHS in Scotland. As part of all three Scottish regional Advanced Practice Academies we continue to ensure alignment of SAS AP’s with current Advanced Practice guidance and recommendations.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As indicated in this slide it is important to us that our APs receive the appropriate academic development, but also ensure attainment of clinical competencies required though effective clinical placements and supervision to achieve eventual sign off. </a:t>
            </a:r>
            <a:endParaRPr/>
          </a:p>
        </p:txBody>
      </p:sp>
      <p:sp>
        <p:nvSpPr>
          <p:cNvPr id="63" name="Google Shape;63;p4: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5: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t>SAS APs in urgent and primary care work a rotational model, ensuring they continue to develop their clinical skills and experience and also supports effective and competent decision making. It also helps the retention of the AP cohort by providing them with continued variety within their role and provides SAS with the most effective model for delivery of service by increasing our capacity…AP’s triaging and consulting remotely and AP’s rotating through cars on the road ensure the most appropriate treatment for patients but also releases ambulance conveyance resources to attend to the higher acuity calls. Right resource tasked to the most appropriate patients.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Greater integration with Primary care and OOH supports the clinical development of our staff and as mentioned earlier ensures better collaborative working within local areas and the effective involvement of SAS within the redesign of Urgent Care.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I’ll hand over to my colleague Callum now who can tell you a bit more about our Remote Consultation and its impact in SAS and for patients.</a:t>
            </a:r>
            <a:endParaRPr/>
          </a:p>
        </p:txBody>
      </p:sp>
      <p:sp>
        <p:nvSpPr>
          <p:cNvPr id="77" name="Google Shape;77;p5: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d9812faa3d_0_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d9812faa3d_0_0:notes"/>
          <p:cNvSpPr txBox="1"/>
          <p:nvPr>
            <p:ph idx="1" type="body"/>
          </p:nvPr>
        </p:nvSpPr>
        <p:spPr>
          <a:xfrm>
            <a:off x="679768" y="4715153"/>
            <a:ext cx="5438100" cy="446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Thank you for joining us today and allowing us to provide an overview of how the Scottish ambulance service introduced remote consultation within the 999 setting.</a:t>
            </a:r>
            <a:endParaRPr/>
          </a:p>
          <a:p>
            <a:pPr indent="0" lvl="0" marL="0" rtl="0" algn="l">
              <a:spcBef>
                <a:spcPts val="360"/>
              </a:spcBef>
              <a:spcAft>
                <a:spcPts val="0"/>
              </a:spcAft>
              <a:buNone/>
            </a:pPr>
            <a:r>
              <a:rPr lang="en-GB"/>
              <a:t>I am ,…………………</a:t>
            </a:r>
            <a:endParaRPr/>
          </a:p>
          <a:p>
            <a:pPr indent="0" lvl="0" marL="0" rtl="0" algn="l">
              <a:spcBef>
                <a:spcPts val="360"/>
              </a:spcBef>
              <a:spcAft>
                <a:spcPts val="0"/>
              </a:spcAft>
              <a:buNone/>
            </a:pPr>
            <a:r>
              <a:rPr lang="en-GB"/>
              <a:t>And my colleague Callum Johnston is the clinical lead for Advanced Practice.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We are part of the team leading the development of Advanced practice within SAS including the introduction of remote consultation.</a:t>
            </a:r>
            <a:endParaRPr/>
          </a:p>
        </p:txBody>
      </p:sp>
      <p:sp>
        <p:nvSpPr>
          <p:cNvPr id="95" name="Google Shape;95;gd9812faa3d_0_0:notes"/>
          <p:cNvSpPr txBox="1"/>
          <p:nvPr>
            <p:ph idx="12" type="sldNum"/>
          </p:nvPr>
        </p:nvSpPr>
        <p:spPr>
          <a:xfrm>
            <a:off x="3850443" y="9428583"/>
            <a:ext cx="2945700" cy="496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6: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Gillian has outlined how remote consultation was introduced as part of the AP rotational model in response to the COVID-19 Pandemic last Year.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I’m going to give some more information on the process for remote consultation and its impact for our patients and our Advanced Practitioners in Urgent &amp; Primary Care.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We use a code-based system for our 999 calls, with an evidence based subset of these determined as appropriate for consultation by an Urgent Care AP. The APs have access to a selection of patient information and clinical notes to aid their decision making and arrive at a joint decision with the patient or caller as to the best outcome.</a:t>
            </a:r>
            <a:endParaRPr/>
          </a:p>
          <a:p>
            <a:pPr indent="0" lvl="0" marL="0" marR="0" rtl="0" algn="l">
              <a:lnSpc>
                <a:spcPct val="100000"/>
              </a:lnSpc>
              <a:spcBef>
                <a:spcPts val="360"/>
              </a:spcBef>
              <a:spcAft>
                <a:spcPts val="0"/>
              </a:spcAft>
              <a:buClr>
                <a:schemeClr val="dk1"/>
              </a:buClr>
              <a:buSzPts val="1200"/>
              <a:buFont typeface="Calibri"/>
              <a:buNone/>
            </a:pPr>
            <a:br>
              <a:rPr lang="en-GB"/>
            </a:br>
            <a:r>
              <a:rPr lang="en-GB"/>
              <a:t>This outcome may be upgrading the response if there is a deterioration or clinical need, downgrade to a more time scheduled ambulance response, self care management advice or referral to a partner agency or pathway (for example respiratory, falls or mental health, their own GP or NHS24).</a:t>
            </a:r>
            <a:endParaRPr/>
          </a:p>
        </p:txBody>
      </p:sp>
      <p:sp>
        <p:nvSpPr>
          <p:cNvPr id="102" name="Google Shape;102;p6: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7: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Since the outset of this model our ability to deal with these selected codes has increased and has now, as seen in this graph, reached a consistent level.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The lines to focus on are the blue line representing the volume of patients consulted by phone or video by an AP, the red line showing the number that subsequently receive a face to face to face assessment by an ambulance clinician, and the yellow line indicating the patients that were conveyed to definitive care such as an ED.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The gaps between the blue and the red show the amount of people offered self care advice or signposted and referred to more appropriate health and social care providers. The gap between red and yellow illustrates the amount of people who were seen in person and treated at the scene or signposted to other services than the acute front door.</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It is important to note that all of these calls are 999s and would previously have been allocated an emergency ambulance.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There is the potential to improve these figures with the recruitment of further Advanced Practitioners working through a rotational model and the ability to target APs working in cars to patients who have undergone a remote consultation by a colleague but cannot be safely discharged without face to face assessment. This management may be able to be delivered at delivered at home by an AP colleague, for example medication issue or wound closure or dressing care. </a:t>
            </a:r>
            <a:endParaRPr/>
          </a:p>
        </p:txBody>
      </p:sp>
      <p:sp>
        <p:nvSpPr>
          <p:cNvPr id="118" name="Google Shape;118;p7: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8:notes"/>
          <p:cNvSpPr txBox="1"/>
          <p:nvPr>
            <p:ph idx="1" type="body"/>
          </p:nvPr>
        </p:nvSpPr>
        <p:spPr>
          <a:xfrm>
            <a:off x="679768" y="4715153"/>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Daily and weekly data is collated and reviewed to measure and evaluate performance and to ensure continued progress. </a:t>
            </a:r>
            <a:endParaRPr/>
          </a:p>
          <a:p>
            <a:pPr indent="0" lvl="0" marL="0" marR="0" rtl="0" algn="l">
              <a:lnSpc>
                <a:spcPct val="100000"/>
              </a:lnSpc>
              <a:spcBef>
                <a:spcPts val="360"/>
              </a:spcBef>
              <a:spcAft>
                <a:spcPts val="0"/>
              </a:spcAft>
              <a:buClr>
                <a:schemeClr val="dk1"/>
              </a:buClr>
              <a:buSzPts val="1200"/>
              <a:buFont typeface="Calibri"/>
              <a:buNone/>
            </a:pPr>
            <a:r>
              <a:t/>
            </a:r>
            <a:endParaRPr sz="1200">
              <a:solidFill>
                <a:schemeClr val="dk1"/>
              </a:solidFill>
            </a:endParaRPr>
          </a:p>
          <a:p>
            <a:pPr indent="0" lvl="0" marL="0" marR="0" rtl="0" algn="l">
              <a:lnSpc>
                <a:spcPct val="100000"/>
              </a:lnSpc>
              <a:spcBef>
                <a:spcPts val="360"/>
              </a:spcBef>
              <a:spcAft>
                <a:spcPts val="0"/>
              </a:spcAft>
              <a:buClr>
                <a:schemeClr val="dk2"/>
              </a:buClr>
              <a:buSzPts val="1200"/>
              <a:buFont typeface="Calibri"/>
              <a:buNone/>
            </a:pPr>
            <a:r>
              <a:rPr lang="en-GB" sz="1200">
                <a:solidFill>
                  <a:schemeClr val="dk2"/>
                </a:solidFill>
              </a:rPr>
              <a:t>The key figures are highlighted here in red and show that the Urgent Care APs have consulted in excess of 70000 patients since last April and found alternatives to an ambulance response for approximately 27000 (or 40%) of them, with around a further 17000 (or 20%) being discharged or referred to alternative options from the scene by an attending ambulance clinician.</a:t>
            </a:r>
            <a:endParaRPr/>
          </a:p>
          <a:p>
            <a:pPr indent="0" lvl="0" marL="0" marR="0" rtl="0" algn="l">
              <a:lnSpc>
                <a:spcPct val="100000"/>
              </a:lnSpc>
              <a:spcBef>
                <a:spcPts val="360"/>
              </a:spcBef>
              <a:spcAft>
                <a:spcPts val="0"/>
              </a:spcAft>
              <a:buClr>
                <a:schemeClr val="dk1"/>
              </a:buClr>
              <a:buSzPts val="1200"/>
              <a:buFont typeface="Calibri"/>
              <a:buNone/>
            </a:pPr>
            <a:r>
              <a:t/>
            </a:r>
            <a:endParaRPr sz="1200">
              <a:solidFill>
                <a:schemeClr val="dk2"/>
              </a:solidFill>
            </a:endParaRPr>
          </a:p>
          <a:p>
            <a:pPr indent="0" lvl="0" marL="0" marR="0" rtl="0" algn="l">
              <a:lnSpc>
                <a:spcPct val="100000"/>
              </a:lnSpc>
              <a:spcBef>
                <a:spcPts val="360"/>
              </a:spcBef>
              <a:spcAft>
                <a:spcPts val="0"/>
              </a:spcAft>
              <a:buClr>
                <a:schemeClr val="dk2"/>
              </a:buClr>
              <a:buSzPts val="1200"/>
              <a:buFont typeface="Calibri"/>
              <a:buNone/>
            </a:pPr>
            <a:r>
              <a:rPr lang="en-GB" sz="1200">
                <a:solidFill>
                  <a:schemeClr val="dk2"/>
                </a:solidFill>
              </a:rPr>
              <a:t>The remaining 40% have been treated and managed by our ambulance clinicians and required hospital attendance for further assessment and definitive care.</a:t>
            </a:r>
            <a:endParaRPr sz="1200">
              <a:solidFill>
                <a:srgbClr val="FF0000"/>
              </a:solidFill>
            </a:endParaRPr>
          </a:p>
          <a:p>
            <a:pPr indent="0" lvl="0" marL="0" rtl="0" algn="l">
              <a:spcBef>
                <a:spcPts val="360"/>
              </a:spcBef>
              <a:spcAft>
                <a:spcPts val="0"/>
              </a:spcAft>
              <a:buNone/>
            </a:pPr>
            <a:r>
              <a:t/>
            </a:r>
            <a:endParaRPr/>
          </a:p>
          <a:p>
            <a:pPr indent="0" lvl="0" marL="0" marR="0" rtl="0" algn="l">
              <a:lnSpc>
                <a:spcPct val="100000"/>
              </a:lnSpc>
              <a:spcBef>
                <a:spcPts val="360"/>
              </a:spcBef>
              <a:spcAft>
                <a:spcPts val="0"/>
              </a:spcAft>
              <a:buClr>
                <a:schemeClr val="dk2"/>
              </a:buClr>
              <a:buSzPts val="1200"/>
              <a:buFont typeface="Calibri"/>
              <a:buNone/>
            </a:pPr>
            <a:r>
              <a:rPr lang="en-GB" sz="1200">
                <a:solidFill>
                  <a:schemeClr val="dk2"/>
                </a:solidFill>
              </a:rPr>
              <a:t>This has resulted in more appropriate care for patients, better and more expedient patient journeys and reduced presentations at Emergency Departments across Scotland.</a:t>
            </a:r>
            <a:endParaRPr/>
          </a:p>
          <a:p>
            <a:pPr indent="0" lvl="0" marL="0" rtl="0" algn="l">
              <a:spcBef>
                <a:spcPts val="360"/>
              </a:spcBef>
              <a:spcAft>
                <a:spcPts val="0"/>
              </a:spcAft>
              <a:buNone/>
            </a:pPr>
            <a:r>
              <a:t/>
            </a:r>
            <a:endParaRPr/>
          </a:p>
        </p:txBody>
      </p:sp>
      <p:sp>
        <p:nvSpPr>
          <p:cNvPr id="126" name="Google Shape;126;p8:notes"/>
          <p:cNvSpPr txBox="1"/>
          <p:nvPr>
            <p:ph idx="12" type="sldNum"/>
          </p:nvPr>
        </p:nvSpPr>
        <p:spPr>
          <a:xfrm>
            <a:off x="3850443" y="9428583"/>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4" name="Shape 14"/>
        <p:cNvGrpSpPr/>
        <p:nvPr/>
      </p:nvGrpSpPr>
      <p:grpSpPr>
        <a:xfrm>
          <a:off x="0" y="0"/>
          <a:ext cx="0" cy="0"/>
          <a:chOff x="0" y="0"/>
          <a:chExt cx="0" cy="0"/>
        </a:xfrm>
      </p:grpSpPr>
      <p:pic>
        <p:nvPicPr>
          <p:cNvPr descr="nhs_ppt_normal_v2.jpg" id="15" name="Google Shape;15;p14"/>
          <p:cNvPicPr preferRelativeResize="0"/>
          <p:nvPr/>
        </p:nvPicPr>
        <p:blipFill rotWithShape="1">
          <a:blip r:embed="rId2">
            <a:alphaModFix/>
          </a:blip>
          <a:srcRect b="0" l="0" r="0" t="0"/>
          <a:stretch/>
        </p:blipFill>
        <p:spPr>
          <a:xfrm>
            <a:off x="1" y="0"/>
            <a:ext cx="12184497" cy="6858000"/>
          </a:xfrm>
          <a:prstGeom prst="rect">
            <a:avLst/>
          </a:prstGeom>
          <a:noFill/>
          <a:ln>
            <a:noFill/>
          </a:ln>
        </p:spPr>
      </p:pic>
      <p:sp>
        <p:nvSpPr>
          <p:cNvPr id="16" name="Google Shape;16;p14"/>
          <p:cNvSpPr txBox="1"/>
          <p:nvPr>
            <p:ph type="title"/>
          </p:nvPr>
        </p:nvSpPr>
        <p:spPr>
          <a:xfrm>
            <a:off x="736411" y="2362658"/>
            <a:ext cx="10515600" cy="132556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descr="nhs_ppt_normal_v2.jpg" id="17" name="Google Shape;17;p14"/>
          <p:cNvPicPr preferRelativeResize="0"/>
          <p:nvPr/>
        </p:nvPicPr>
        <p:blipFill rotWithShape="1">
          <a:blip r:embed="rId2">
            <a:alphaModFix/>
          </a:blip>
          <a:srcRect b="20695" l="57727" r="0" t="58611"/>
          <a:stretch/>
        </p:blipFill>
        <p:spPr>
          <a:xfrm>
            <a:off x="6815016" y="5276853"/>
            <a:ext cx="5150651" cy="1419225"/>
          </a:xfrm>
          <a:prstGeom prst="rect">
            <a:avLst/>
          </a:prstGeom>
          <a:noFill/>
          <a:ln>
            <a:noFill/>
          </a:ln>
        </p:spPr>
      </p:pic>
      <p:pic>
        <p:nvPicPr>
          <p:cNvPr id="18" name="Google Shape;18;p14"/>
          <p:cNvPicPr preferRelativeResize="0"/>
          <p:nvPr/>
        </p:nvPicPr>
        <p:blipFill rotWithShape="1">
          <a:blip r:embed="rId3">
            <a:alphaModFix/>
          </a:blip>
          <a:srcRect b="0" l="0" r="0" t="0"/>
          <a:stretch/>
        </p:blipFill>
        <p:spPr>
          <a:xfrm>
            <a:off x="9550400" y="5789900"/>
            <a:ext cx="2141419" cy="6568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9" name="Shape 19"/>
        <p:cNvGrpSpPr/>
        <p:nvPr/>
      </p:nvGrpSpPr>
      <p:grpSpPr>
        <a:xfrm>
          <a:off x="0" y="0"/>
          <a:ext cx="0" cy="0"/>
          <a:chOff x="0" y="0"/>
          <a:chExt cx="0" cy="0"/>
        </a:xfrm>
      </p:grpSpPr>
      <p:pic>
        <p:nvPicPr>
          <p:cNvPr descr="sas_logo.jpg" id="20" name="Google Shape;20;p15"/>
          <p:cNvPicPr preferRelativeResize="0"/>
          <p:nvPr/>
        </p:nvPicPr>
        <p:blipFill rotWithShape="1">
          <a:blip r:embed="rId2">
            <a:alphaModFix/>
          </a:blip>
          <a:srcRect b="0" l="0" r="0" t="0"/>
          <a:stretch/>
        </p:blipFill>
        <p:spPr>
          <a:xfrm>
            <a:off x="251884" y="241301"/>
            <a:ext cx="1803400" cy="752475"/>
          </a:xfrm>
          <a:prstGeom prst="rect">
            <a:avLst/>
          </a:prstGeom>
          <a:noFill/>
          <a:ln>
            <a:noFill/>
          </a:ln>
        </p:spPr>
      </p:pic>
      <p:pic>
        <p:nvPicPr>
          <p:cNvPr descr="nhs_logo.jpg" id="21" name="Google Shape;21;p15"/>
          <p:cNvPicPr preferRelativeResize="0"/>
          <p:nvPr/>
        </p:nvPicPr>
        <p:blipFill rotWithShape="1">
          <a:blip r:embed="rId3">
            <a:alphaModFix/>
          </a:blip>
          <a:srcRect b="0" l="0" r="0" t="0"/>
          <a:stretch/>
        </p:blipFill>
        <p:spPr>
          <a:xfrm>
            <a:off x="10934700" y="241301"/>
            <a:ext cx="660400" cy="600075"/>
          </a:xfrm>
          <a:prstGeom prst="rect">
            <a:avLst/>
          </a:prstGeom>
          <a:noFill/>
          <a:ln>
            <a:noFill/>
          </a:ln>
        </p:spPr>
      </p:pic>
      <p:sp>
        <p:nvSpPr>
          <p:cNvPr id="22" name="Google Shape;22;p15"/>
          <p:cNvSpPr txBox="1"/>
          <p:nvPr>
            <p:ph type="title"/>
          </p:nvPr>
        </p:nvSpPr>
        <p:spPr>
          <a:xfrm>
            <a:off x="2470915" y="240888"/>
            <a:ext cx="8195248" cy="871416"/>
          </a:xfrm>
          <a:prstGeom prst="rect">
            <a:avLst/>
          </a:prstGeom>
          <a:noFill/>
          <a:ln>
            <a:noFill/>
          </a:ln>
        </p:spPr>
        <p:txBody>
          <a:bodyPr anchorCtr="0" anchor="ctr" bIns="0" lIns="0" spcFirstLastPara="1" rIns="0" wrap="square" tIns="0">
            <a:noAutofit/>
          </a:bodyPr>
          <a:lstStyle>
            <a:lvl1pPr lvl="0" algn="l">
              <a:lnSpc>
                <a:spcPct val="100555"/>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5"/>
          <p:cNvSpPr txBox="1"/>
          <p:nvPr>
            <p:ph idx="1" type="body"/>
          </p:nvPr>
        </p:nvSpPr>
        <p:spPr>
          <a:xfrm>
            <a:off x="2470915" y="1922578"/>
            <a:ext cx="8635236" cy="4203586"/>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dk1"/>
                </a:solidFill>
                <a:latin typeface="Calibri"/>
                <a:ea typeface="Calibri"/>
                <a:cs typeface="Calibri"/>
                <a:sym typeface="Calibri"/>
              </a:defRPr>
            </a:lvl1pPr>
            <a:lvl2pPr indent="0" lvl="1" marL="0" algn="r">
              <a:spcBef>
                <a:spcPts val="0"/>
              </a:spcBef>
              <a:spcAft>
                <a:spcPts val="0"/>
              </a:spcAft>
              <a:buNone/>
              <a:defRPr sz="1200">
                <a:solidFill>
                  <a:schemeClr val="dk1"/>
                </a:solidFill>
                <a:latin typeface="Calibri"/>
                <a:ea typeface="Calibri"/>
                <a:cs typeface="Calibri"/>
                <a:sym typeface="Calibri"/>
              </a:defRPr>
            </a:lvl2pPr>
            <a:lvl3pPr indent="0" lvl="2" marL="0" algn="r">
              <a:spcBef>
                <a:spcPts val="0"/>
              </a:spcBef>
              <a:spcAft>
                <a:spcPts val="0"/>
              </a:spcAft>
              <a:buNone/>
              <a:defRPr sz="1200">
                <a:solidFill>
                  <a:schemeClr val="dk1"/>
                </a:solidFill>
                <a:latin typeface="Calibri"/>
                <a:ea typeface="Calibri"/>
                <a:cs typeface="Calibri"/>
                <a:sym typeface="Calibri"/>
              </a:defRPr>
            </a:lvl3pPr>
            <a:lvl4pPr indent="0" lvl="3" marL="0" algn="r">
              <a:spcBef>
                <a:spcPts val="0"/>
              </a:spcBef>
              <a:spcAft>
                <a:spcPts val="0"/>
              </a:spcAft>
              <a:buNone/>
              <a:defRPr sz="1200">
                <a:solidFill>
                  <a:schemeClr val="dk1"/>
                </a:solidFill>
                <a:latin typeface="Calibri"/>
                <a:ea typeface="Calibri"/>
                <a:cs typeface="Calibri"/>
                <a:sym typeface="Calibri"/>
              </a:defRPr>
            </a:lvl4pPr>
            <a:lvl5pPr indent="0" lvl="4" marL="0" algn="r">
              <a:spcBef>
                <a:spcPts val="0"/>
              </a:spcBef>
              <a:spcAft>
                <a:spcPts val="0"/>
              </a:spcAft>
              <a:buNone/>
              <a:defRPr sz="1200">
                <a:solidFill>
                  <a:schemeClr val="dk1"/>
                </a:solidFill>
                <a:latin typeface="Calibri"/>
                <a:ea typeface="Calibri"/>
                <a:cs typeface="Calibri"/>
                <a:sym typeface="Calibri"/>
              </a:defRPr>
            </a:lvl5pPr>
            <a:lvl6pPr indent="0" lvl="5" marL="0" algn="r">
              <a:spcBef>
                <a:spcPts val="0"/>
              </a:spcBef>
              <a:spcAft>
                <a:spcPts val="0"/>
              </a:spcAft>
              <a:buNone/>
              <a:defRPr sz="1200">
                <a:solidFill>
                  <a:schemeClr val="dk1"/>
                </a:solidFill>
                <a:latin typeface="Calibri"/>
                <a:ea typeface="Calibri"/>
                <a:cs typeface="Calibri"/>
                <a:sym typeface="Calibri"/>
              </a:defRPr>
            </a:lvl6pPr>
            <a:lvl7pPr indent="0" lvl="6" marL="0" algn="r">
              <a:spcBef>
                <a:spcPts val="0"/>
              </a:spcBef>
              <a:spcAft>
                <a:spcPts val="0"/>
              </a:spcAft>
              <a:buNone/>
              <a:defRPr sz="1200">
                <a:solidFill>
                  <a:schemeClr val="dk1"/>
                </a:solidFill>
                <a:latin typeface="Calibri"/>
                <a:ea typeface="Calibri"/>
                <a:cs typeface="Calibri"/>
                <a:sym typeface="Calibri"/>
              </a:defRPr>
            </a:lvl7pPr>
            <a:lvl8pPr indent="0" lvl="7" marL="0" algn="r">
              <a:spcBef>
                <a:spcPts val="0"/>
              </a:spcBef>
              <a:spcAft>
                <a:spcPts val="0"/>
              </a:spcAft>
              <a:buNone/>
              <a:defRPr sz="1200">
                <a:solidFill>
                  <a:schemeClr val="dk1"/>
                </a:solidFill>
                <a:latin typeface="Calibri"/>
                <a:ea typeface="Calibri"/>
                <a:cs typeface="Calibri"/>
                <a:sym typeface="Calibri"/>
              </a:defRPr>
            </a:lvl8pPr>
            <a:lvl9pPr indent="0" lvl="8" marL="0" algn="r">
              <a:spcBef>
                <a:spcPts val="0"/>
              </a:spcBef>
              <a:spcAft>
                <a:spcPts val="0"/>
              </a:spcAft>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pic>
        <p:nvPicPr>
          <p:cNvPr descr="sas_logo.jpg" id="26" name="Google Shape;26;p16"/>
          <p:cNvPicPr preferRelativeResize="0"/>
          <p:nvPr/>
        </p:nvPicPr>
        <p:blipFill rotWithShape="1">
          <a:blip r:embed="rId2">
            <a:alphaModFix/>
          </a:blip>
          <a:srcRect b="0" l="0" r="0" t="0"/>
          <a:stretch/>
        </p:blipFill>
        <p:spPr>
          <a:xfrm>
            <a:off x="251885" y="166688"/>
            <a:ext cx="3346449" cy="1397000"/>
          </a:xfrm>
          <a:prstGeom prst="rect">
            <a:avLst/>
          </a:prstGeom>
          <a:noFill/>
          <a:ln>
            <a:noFill/>
          </a:ln>
        </p:spPr>
      </p:pic>
      <p:pic>
        <p:nvPicPr>
          <p:cNvPr descr="nhs_logo.jpg" id="27" name="Google Shape;27;p16"/>
          <p:cNvPicPr preferRelativeResize="0"/>
          <p:nvPr/>
        </p:nvPicPr>
        <p:blipFill rotWithShape="1">
          <a:blip r:embed="rId3">
            <a:alphaModFix/>
          </a:blip>
          <a:srcRect b="0" l="0" r="0" t="0"/>
          <a:stretch/>
        </p:blipFill>
        <p:spPr>
          <a:xfrm>
            <a:off x="10354734" y="166689"/>
            <a:ext cx="1223433" cy="1114425"/>
          </a:xfrm>
          <a:prstGeom prst="rect">
            <a:avLst/>
          </a:prstGeom>
          <a:noFill/>
          <a:ln>
            <a:noFill/>
          </a:ln>
        </p:spPr>
      </p:pic>
      <p:sp>
        <p:nvSpPr>
          <p:cNvPr id="28" name="Google Shape;28;p16"/>
          <p:cNvSpPr txBox="1"/>
          <p:nvPr>
            <p:ph type="ctrTitle"/>
          </p:nvPr>
        </p:nvSpPr>
        <p:spPr>
          <a:xfrm>
            <a:off x="2660153" y="2411021"/>
            <a:ext cx="7893853" cy="1362264"/>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6"/>
          <p:cNvSpPr txBox="1"/>
          <p:nvPr>
            <p:ph idx="1" type="subTitle"/>
          </p:nvPr>
        </p:nvSpPr>
        <p:spPr>
          <a:xfrm>
            <a:off x="2660153" y="3804974"/>
            <a:ext cx="7893853" cy="1752600"/>
          </a:xfrm>
          <a:prstGeom prst="rect">
            <a:avLst/>
          </a:prstGeom>
          <a:noFill/>
          <a:ln>
            <a:noFill/>
          </a:ln>
        </p:spPr>
        <p:txBody>
          <a:bodyPr anchorCtr="0" anchor="t" bIns="0" lIns="0" spcFirstLastPara="1" rIns="91425" wrap="square" tIns="45700">
            <a:noAutofit/>
          </a:bodyPr>
          <a:lstStyle>
            <a:lvl1pPr lvl="0" algn="l">
              <a:spcBef>
                <a:spcPts val="640"/>
              </a:spcBef>
              <a:spcAft>
                <a:spcPts val="0"/>
              </a:spcAft>
              <a:buClr>
                <a:srgbClr val="3552AA"/>
              </a:buClr>
              <a:buSzPts val="3200"/>
              <a:buNone/>
              <a:defRPr>
                <a:solidFill>
                  <a:srgbClr val="3552AA"/>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0" name="Google Shape;30;p16"/>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chemeClr val="dk1"/>
                </a:solidFill>
                <a:latin typeface="Calibri"/>
                <a:ea typeface="Calibri"/>
                <a:cs typeface="Calibri"/>
                <a:sym typeface="Calibri"/>
              </a:defRPr>
            </a:lvl1pPr>
            <a:lvl2pPr indent="0" lvl="1" marL="0" algn="r">
              <a:spcBef>
                <a:spcPts val="0"/>
              </a:spcBef>
              <a:spcAft>
                <a:spcPts val="0"/>
              </a:spcAft>
              <a:buNone/>
              <a:defRPr sz="1200">
                <a:solidFill>
                  <a:schemeClr val="dk1"/>
                </a:solidFill>
                <a:latin typeface="Calibri"/>
                <a:ea typeface="Calibri"/>
                <a:cs typeface="Calibri"/>
                <a:sym typeface="Calibri"/>
              </a:defRPr>
            </a:lvl2pPr>
            <a:lvl3pPr indent="0" lvl="2" marL="0" algn="r">
              <a:spcBef>
                <a:spcPts val="0"/>
              </a:spcBef>
              <a:spcAft>
                <a:spcPts val="0"/>
              </a:spcAft>
              <a:buNone/>
              <a:defRPr sz="1200">
                <a:solidFill>
                  <a:schemeClr val="dk1"/>
                </a:solidFill>
                <a:latin typeface="Calibri"/>
                <a:ea typeface="Calibri"/>
                <a:cs typeface="Calibri"/>
                <a:sym typeface="Calibri"/>
              </a:defRPr>
            </a:lvl3pPr>
            <a:lvl4pPr indent="0" lvl="3" marL="0" algn="r">
              <a:spcBef>
                <a:spcPts val="0"/>
              </a:spcBef>
              <a:spcAft>
                <a:spcPts val="0"/>
              </a:spcAft>
              <a:buNone/>
              <a:defRPr sz="1200">
                <a:solidFill>
                  <a:schemeClr val="dk1"/>
                </a:solidFill>
                <a:latin typeface="Calibri"/>
                <a:ea typeface="Calibri"/>
                <a:cs typeface="Calibri"/>
                <a:sym typeface="Calibri"/>
              </a:defRPr>
            </a:lvl4pPr>
            <a:lvl5pPr indent="0" lvl="4" marL="0" algn="r">
              <a:spcBef>
                <a:spcPts val="0"/>
              </a:spcBef>
              <a:spcAft>
                <a:spcPts val="0"/>
              </a:spcAft>
              <a:buNone/>
              <a:defRPr sz="1200">
                <a:solidFill>
                  <a:schemeClr val="dk1"/>
                </a:solidFill>
                <a:latin typeface="Calibri"/>
                <a:ea typeface="Calibri"/>
                <a:cs typeface="Calibri"/>
                <a:sym typeface="Calibri"/>
              </a:defRPr>
            </a:lvl5pPr>
            <a:lvl6pPr indent="0" lvl="5" marL="0" algn="r">
              <a:spcBef>
                <a:spcPts val="0"/>
              </a:spcBef>
              <a:spcAft>
                <a:spcPts val="0"/>
              </a:spcAft>
              <a:buNone/>
              <a:defRPr sz="1200">
                <a:solidFill>
                  <a:schemeClr val="dk1"/>
                </a:solidFill>
                <a:latin typeface="Calibri"/>
                <a:ea typeface="Calibri"/>
                <a:cs typeface="Calibri"/>
                <a:sym typeface="Calibri"/>
              </a:defRPr>
            </a:lvl6pPr>
            <a:lvl7pPr indent="0" lvl="6" marL="0" algn="r">
              <a:spcBef>
                <a:spcPts val="0"/>
              </a:spcBef>
              <a:spcAft>
                <a:spcPts val="0"/>
              </a:spcAft>
              <a:buNone/>
              <a:defRPr sz="1200">
                <a:solidFill>
                  <a:schemeClr val="dk1"/>
                </a:solidFill>
                <a:latin typeface="Calibri"/>
                <a:ea typeface="Calibri"/>
                <a:cs typeface="Calibri"/>
                <a:sym typeface="Calibri"/>
              </a:defRPr>
            </a:lvl7pPr>
            <a:lvl8pPr indent="0" lvl="7" marL="0" algn="r">
              <a:spcBef>
                <a:spcPts val="0"/>
              </a:spcBef>
              <a:spcAft>
                <a:spcPts val="0"/>
              </a:spcAft>
              <a:buNone/>
              <a:defRPr sz="1200">
                <a:solidFill>
                  <a:schemeClr val="dk1"/>
                </a:solidFill>
                <a:latin typeface="Calibri"/>
                <a:ea typeface="Calibri"/>
                <a:cs typeface="Calibri"/>
                <a:sym typeface="Calibri"/>
              </a:defRPr>
            </a:lvl8pPr>
            <a:lvl9pPr indent="0" lvl="8" marL="0" algn="r">
              <a:spcBef>
                <a:spcPts val="0"/>
              </a:spcBef>
              <a:spcAft>
                <a:spcPts val="0"/>
              </a:spcAft>
              <a:buNone/>
              <a:defRPr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Watermark.jpg" id="10" name="Google Shape;10;p13"/>
          <p:cNvPicPr preferRelativeResize="0"/>
          <p:nvPr/>
        </p:nvPicPr>
        <p:blipFill rotWithShape="1">
          <a:blip r:embed="rId1">
            <a:alphaModFix/>
          </a:blip>
          <a:srcRect b="0" l="0" r="0" t="0"/>
          <a:stretch/>
        </p:blipFill>
        <p:spPr>
          <a:xfrm>
            <a:off x="0" y="1349375"/>
            <a:ext cx="2601384" cy="4776788"/>
          </a:xfrm>
          <a:prstGeom prst="rect">
            <a:avLst/>
          </a:prstGeom>
          <a:noFill/>
          <a:ln>
            <a:noFill/>
          </a:ln>
        </p:spPr>
      </p:pic>
      <p:sp>
        <p:nvSpPr>
          <p:cNvPr id="11" name="Google Shape;11;p13"/>
          <p:cNvSpPr txBox="1"/>
          <p:nvPr>
            <p:ph type="title"/>
          </p:nvPr>
        </p:nvSpPr>
        <p:spPr>
          <a:xfrm>
            <a:off x="2470151" y="317500"/>
            <a:ext cx="8195733" cy="1163638"/>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1" i="0" sz="3600" u="none" cap="none" strike="noStrike">
                <a:solidFill>
                  <a:srgbClr val="3552AA"/>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rgbClr val="3552AA"/>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rgbClr val="3552AA"/>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rgbClr val="3552AA"/>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rgbClr val="3552AA"/>
                </a:solidFill>
                <a:latin typeface="Arial"/>
                <a:ea typeface="Arial"/>
                <a:cs typeface="Arial"/>
                <a:sym typeface="Arial"/>
              </a:defRPr>
            </a:lvl5pPr>
            <a:lvl6pPr lvl="5" marR="0" rtl="0" algn="l">
              <a:spcBef>
                <a:spcPts val="0"/>
              </a:spcBef>
              <a:spcAft>
                <a:spcPts val="0"/>
              </a:spcAft>
              <a:buSzPts val="1400"/>
              <a:buNone/>
              <a:defRPr b="1" i="0" sz="4400" u="none" cap="none" strike="noStrike">
                <a:solidFill>
                  <a:srgbClr val="3552AA"/>
                </a:solidFill>
                <a:latin typeface="Arial"/>
                <a:ea typeface="Arial"/>
                <a:cs typeface="Arial"/>
                <a:sym typeface="Arial"/>
              </a:defRPr>
            </a:lvl6pPr>
            <a:lvl7pPr lvl="6" marR="0" rtl="0" algn="l">
              <a:spcBef>
                <a:spcPts val="0"/>
              </a:spcBef>
              <a:spcAft>
                <a:spcPts val="0"/>
              </a:spcAft>
              <a:buSzPts val="1400"/>
              <a:buNone/>
              <a:defRPr b="1" i="0" sz="4400" u="none" cap="none" strike="noStrike">
                <a:solidFill>
                  <a:srgbClr val="3552AA"/>
                </a:solidFill>
                <a:latin typeface="Arial"/>
                <a:ea typeface="Arial"/>
                <a:cs typeface="Arial"/>
                <a:sym typeface="Arial"/>
              </a:defRPr>
            </a:lvl7pPr>
            <a:lvl8pPr lvl="7" marR="0" rtl="0" algn="l">
              <a:spcBef>
                <a:spcPts val="0"/>
              </a:spcBef>
              <a:spcAft>
                <a:spcPts val="0"/>
              </a:spcAft>
              <a:buSzPts val="1400"/>
              <a:buNone/>
              <a:defRPr b="1" i="0" sz="4400" u="none" cap="none" strike="noStrike">
                <a:solidFill>
                  <a:srgbClr val="3552AA"/>
                </a:solidFill>
                <a:latin typeface="Arial"/>
                <a:ea typeface="Arial"/>
                <a:cs typeface="Arial"/>
                <a:sym typeface="Arial"/>
              </a:defRPr>
            </a:lvl8pPr>
            <a:lvl9pPr lvl="8" marR="0" rtl="0" algn="l">
              <a:spcBef>
                <a:spcPts val="0"/>
              </a:spcBef>
              <a:spcAft>
                <a:spcPts val="0"/>
              </a:spcAft>
              <a:buSzPts val="1400"/>
              <a:buNone/>
              <a:defRPr b="1" i="0" sz="4400" u="none" cap="none" strike="noStrike">
                <a:solidFill>
                  <a:srgbClr val="3552AA"/>
                </a:solidFill>
                <a:latin typeface="Arial"/>
                <a:ea typeface="Arial"/>
                <a:cs typeface="Arial"/>
                <a:sym typeface="Arial"/>
              </a:defRPr>
            </a:lvl9pPr>
          </a:lstStyle>
          <a:p/>
        </p:txBody>
      </p:sp>
      <p:sp>
        <p:nvSpPr>
          <p:cNvPr id="12" name="Google Shape;12;p13"/>
          <p:cNvSpPr txBox="1"/>
          <p:nvPr>
            <p:ph idx="1" type="body"/>
          </p:nvPr>
        </p:nvSpPr>
        <p:spPr>
          <a:xfrm>
            <a:off x="2470151" y="1922463"/>
            <a:ext cx="8636000" cy="42037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3"/>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chemeClr val="dk1"/>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chemeClr val="dk1"/>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chemeClr val="dk1"/>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chemeClr val="dk1"/>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chemeClr val="dk1"/>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chemeClr val="dk1"/>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chemeClr val="dk1"/>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16.jpg"/><Relationship Id="rId5" Type="http://schemas.openxmlformats.org/officeDocument/2006/relationships/image" Target="../media/image7.jpg"/><Relationship Id="rId6" Type="http://schemas.openxmlformats.org/officeDocument/2006/relationships/image" Target="../media/image13.jpg"/><Relationship Id="rId7"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title"/>
          </p:nvPr>
        </p:nvSpPr>
        <p:spPr>
          <a:xfrm>
            <a:off x="2076308" y="4791577"/>
            <a:ext cx="6129846" cy="697832"/>
          </a:xfrm>
          <a:prstGeom prst="rect">
            <a:avLst/>
          </a:prstGeom>
          <a:noFill/>
          <a:ln>
            <a:noFill/>
          </a:ln>
        </p:spPr>
        <p:txBody>
          <a:bodyPr anchorCtr="0" anchor="t" bIns="0" lIns="0" spcFirstLastPara="1" rIns="0" wrap="square" tIns="0">
            <a:normAutofit fontScale="90000"/>
          </a:bodyPr>
          <a:lstStyle/>
          <a:p>
            <a:pPr indent="0" lvl="0" marL="0" rtl="0" algn="l">
              <a:spcBef>
                <a:spcPts val="0"/>
              </a:spcBef>
              <a:spcAft>
                <a:spcPts val="0"/>
              </a:spcAft>
              <a:buNone/>
            </a:pPr>
            <a:br>
              <a:rPr b="0" lang="en-GB" sz="1800">
                <a:solidFill>
                  <a:srgbClr val="002060"/>
                </a:solidFill>
              </a:rPr>
            </a:br>
            <a:br>
              <a:rPr lang="en-GB" sz="1800">
                <a:solidFill>
                  <a:srgbClr val="002060"/>
                </a:solidFill>
              </a:rPr>
            </a:br>
            <a:endParaRPr/>
          </a:p>
        </p:txBody>
      </p:sp>
      <p:sp>
        <p:nvSpPr>
          <p:cNvPr id="37" name="Google Shape;37;p1"/>
          <p:cNvSpPr/>
          <p:nvPr/>
        </p:nvSpPr>
        <p:spPr>
          <a:xfrm>
            <a:off x="1171800" y="2140750"/>
            <a:ext cx="9848400" cy="9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5400" u="none" cap="none" strike="noStrike">
                <a:solidFill>
                  <a:schemeClr val="lt1"/>
                </a:solidFill>
                <a:latin typeface="Calibri"/>
                <a:ea typeface="Calibri"/>
                <a:cs typeface="Calibri"/>
                <a:sym typeface="Calibri"/>
              </a:rPr>
              <a:t>Virtual Ambulance – Building a remote consultation model in the 999 setting</a:t>
            </a:r>
            <a:r>
              <a:rPr b="1" i="0" lang="en-GB" sz="2200" u="none" cap="none" strike="noStrike">
                <a:solidFill>
                  <a:schemeClr val="lt1"/>
                </a:solidFill>
                <a:latin typeface="Calibri"/>
                <a:ea typeface="Calibri"/>
                <a:cs typeface="Calibri"/>
                <a:sym typeface="Calibri"/>
              </a:rPr>
              <a:t> </a:t>
            </a:r>
            <a:endParaRPr b="1" i="0" sz="22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2200">
              <a:solidFill>
                <a:schemeClr val="lt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2400">
                <a:solidFill>
                  <a:schemeClr val="lt1"/>
                </a:solidFill>
                <a:latin typeface="Calibri"/>
                <a:ea typeface="Calibri"/>
                <a:cs typeface="Calibri"/>
                <a:sym typeface="Calibri"/>
              </a:rPr>
              <a:t>Gillian MacLeod, National Lead for Advanced Practice and Non Medical Prescribing</a:t>
            </a:r>
            <a:endParaRPr b="1" sz="22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9"/>
          <p:cNvSpPr txBox="1"/>
          <p:nvPr>
            <p:ph type="title"/>
          </p:nvPr>
        </p:nvSpPr>
        <p:spPr>
          <a:xfrm>
            <a:off x="2470915" y="240888"/>
            <a:ext cx="8195248" cy="871416"/>
          </a:xfrm>
          <a:prstGeom prst="rect">
            <a:avLst/>
          </a:prstGeom>
          <a:noFill/>
          <a:ln>
            <a:noFill/>
          </a:ln>
        </p:spPr>
        <p:txBody>
          <a:bodyPr anchorCtr="0" anchor="ctr" bIns="0" lIns="0" spcFirstLastPara="1" rIns="0" wrap="square" tIns="0">
            <a:noAutofit/>
          </a:bodyPr>
          <a:lstStyle/>
          <a:p>
            <a:pPr indent="0" lvl="0" marL="0" rtl="0" algn="l">
              <a:lnSpc>
                <a:spcPct val="113125"/>
              </a:lnSpc>
              <a:spcBef>
                <a:spcPts val="0"/>
              </a:spcBef>
              <a:spcAft>
                <a:spcPts val="0"/>
              </a:spcAft>
              <a:buNone/>
            </a:pPr>
            <a:r>
              <a:rPr lang="en-GB" sz="3200"/>
              <a:t>Patient Feedback </a:t>
            </a:r>
            <a:endParaRPr/>
          </a:p>
        </p:txBody>
      </p:sp>
      <p:sp>
        <p:nvSpPr>
          <p:cNvPr id="137" name="Google Shape;137;p9"/>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id="138" name="Google Shape;138;p9"/>
          <p:cNvPicPr preferRelativeResize="0"/>
          <p:nvPr>
            <p:ph idx="1" type="body"/>
          </p:nvPr>
        </p:nvPicPr>
        <p:blipFill rotWithShape="1">
          <a:blip r:embed="rId3">
            <a:alphaModFix/>
          </a:blip>
          <a:srcRect b="0" l="0" r="0" t="0"/>
          <a:stretch/>
        </p:blipFill>
        <p:spPr>
          <a:xfrm>
            <a:off x="1524002" y="1188504"/>
            <a:ext cx="4483099" cy="2501899"/>
          </a:xfrm>
          <a:prstGeom prst="rect">
            <a:avLst/>
          </a:prstGeom>
          <a:noFill/>
          <a:ln>
            <a:noFill/>
          </a:ln>
        </p:spPr>
      </p:pic>
      <p:pic>
        <p:nvPicPr>
          <p:cNvPr id="139" name="Google Shape;139;p9"/>
          <p:cNvPicPr preferRelativeResize="0"/>
          <p:nvPr/>
        </p:nvPicPr>
        <p:blipFill rotWithShape="1">
          <a:blip r:embed="rId4">
            <a:alphaModFix/>
          </a:blip>
          <a:srcRect b="0" l="0" r="0" t="0"/>
          <a:stretch/>
        </p:blipFill>
        <p:spPr>
          <a:xfrm>
            <a:off x="1536702" y="3690403"/>
            <a:ext cx="4483100" cy="2950170"/>
          </a:xfrm>
          <a:prstGeom prst="rect">
            <a:avLst/>
          </a:prstGeom>
          <a:noFill/>
          <a:ln>
            <a:noFill/>
          </a:ln>
        </p:spPr>
      </p:pic>
      <p:pic>
        <p:nvPicPr>
          <p:cNvPr id="140" name="Google Shape;140;p9"/>
          <p:cNvPicPr preferRelativeResize="0"/>
          <p:nvPr/>
        </p:nvPicPr>
        <p:blipFill rotWithShape="1">
          <a:blip r:embed="rId5">
            <a:alphaModFix/>
          </a:blip>
          <a:srcRect b="0" l="0" r="0" t="0"/>
          <a:stretch/>
        </p:blipFill>
        <p:spPr>
          <a:xfrm>
            <a:off x="6019802" y="1188503"/>
            <a:ext cx="4559300" cy="2501900"/>
          </a:xfrm>
          <a:prstGeom prst="rect">
            <a:avLst/>
          </a:prstGeom>
          <a:noFill/>
          <a:ln>
            <a:noFill/>
          </a:ln>
        </p:spPr>
      </p:pic>
      <p:sp>
        <p:nvSpPr>
          <p:cNvPr id="141" name="Google Shape;141;p9"/>
          <p:cNvSpPr txBox="1"/>
          <p:nvPr/>
        </p:nvSpPr>
        <p:spPr>
          <a:xfrm>
            <a:off x="6032504" y="3778251"/>
            <a:ext cx="4546599" cy="286232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00"/>
              </a:buClr>
              <a:buSzPts val="1800"/>
              <a:buFont typeface="Arial"/>
              <a:buChar char="•"/>
            </a:pPr>
            <a:r>
              <a:rPr lang="en-GB" sz="1800">
                <a:solidFill>
                  <a:srgbClr val="FF0000"/>
                </a:solidFill>
                <a:latin typeface="Calibri"/>
                <a:ea typeface="Calibri"/>
                <a:cs typeface="Calibri"/>
                <a:sym typeface="Calibri"/>
              </a:rPr>
              <a:t>85% </a:t>
            </a:r>
            <a:r>
              <a:rPr lang="en-GB" sz="1800">
                <a:solidFill>
                  <a:schemeClr val="dk1"/>
                </a:solidFill>
                <a:latin typeface="Calibri"/>
                <a:ea typeface="Calibri"/>
                <a:cs typeface="Calibri"/>
                <a:sym typeface="Calibri"/>
              </a:rPr>
              <a:t>of patients rated their </a:t>
            </a:r>
            <a:r>
              <a:rPr b="1" lang="en-GB" sz="1800">
                <a:solidFill>
                  <a:schemeClr val="dk1"/>
                </a:solidFill>
                <a:latin typeface="Calibri"/>
                <a:ea typeface="Calibri"/>
                <a:cs typeface="Calibri"/>
                <a:sym typeface="Calibri"/>
              </a:rPr>
              <a:t>overall experience</a:t>
            </a:r>
            <a:r>
              <a:rPr lang="en-GB" sz="1800">
                <a:solidFill>
                  <a:schemeClr val="dk1"/>
                </a:solidFill>
                <a:latin typeface="Calibri"/>
                <a:ea typeface="Calibri"/>
                <a:cs typeface="Calibri"/>
                <a:sym typeface="Calibri"/>
              </a:rPr>
              <a:t> as being either good or very good with </a:t>
            </a:r>
            <a:r>
              <a:rPr lang="en-GB" sz="1800">
                <a:solidFill>
                  <a:srgbClr val="FF0000"/>
                </a:solidFill>
                <a:latin typeface="Calibri"/>
                <a:ea typeface="Calibri"/>
                <a:cs typeface="Calibri"/>
                <a:sym typeface="Calibri"/>
              </a:rPr>
              <a:t>10% </a:t>
            </a:r>
            <a:r>
              <a:rPr lang="en-GB" sz="1800">
                <a:solidFill>
                  <a:schemeClr val="dk1"/>
                </a:solidFill>
                <a:latin typeface="Calibri"/>
                <a:ea typeface="Calibri"/>
                <a:cs typeface="Calibri"/>
                <a:sym typeface="Calibri"/>
              </a:rPr>
              <a:t>saying their experience was acceptable.  </a:t>
            </a:r>
            <a:r>
              <a:rPr lang="en-GB" sz="1800">
                <a:solidFill>
                  <a:srgbClr val="FF0000"/>
                </a:solidFill>
                <a:latin typeface="Calibri"/>
                <a:ea typeface="Calibri"/>
                <a:cs typeface="Calibri"/>
                <a:sym typeface="Calibri"/>
              </a:rPr>
              <a:t>5% </a:t>
            </a:r>
            <a:r>
              <a:rPr lang="en-GB" sz="1800">
                <a:solidFill>
                  <a:schemeClr val="dk1"/>
                </a:solidFill>
                <a:latin typeface="Calibri"/>
                <a:ea typeface="Calibri"/>
                <a:cs typeface="Calibri"/>
                <a:sym typeface="Calibri"/>
              </a:rPr>
              <a:t>of patients felt they had a poor consultation experience.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rgbClr val="FF0000"/>
              </a:buClr>
              <a:buSzPts val="1800"/>
              <a:buFont typeface="Arial"/>
              <a:buChar char="•"/>
            </a:pPr>
            <a:r>
              <a:rPr lang="en-GB" sz="1800">
                <a:solidFill>
                  <a:srgbClr val="FF0000"/>
                </a:solidFill>
                <a:latin typeface="Calibri"/>
                <a:ea typeface="Calibri"/>
                <a:cs typeface="Calibri"/>
                <a:sym typeface="Calibri"/>
              </a:rPr>
              <a:t>77.5% </a:t>
            </a:r>
            <a:r>
              <a:rPr lang="en-GB" sz="1800">
                <a:solidFill>
                  <a:schemeClr val="dk1"/>
                </a:solidFill>
                <a:latin typeface="Calibri"/>
                <a:ea typeface="Calibri"/>
                <a:cs typeface="Calibri"/>
                <a:sym typeface="Calibri"/>
              </a:rPr>
              <a:t>of patients felt very satisfied or satisfied with the </a:t>
            </a:r>
            <a:r>
              <a:rPr b="1" lang="en-GB" sz="1800">
                <a:solidFill>
                  <a:schemeClr val="dk1"/>
                </a:solidFill>
                <a:latin typeface="Calibri"/>
                <a:ea typeface="Calibri"/>
                <a:cs typeface="Calibri"/>
                <a:sym typeface="Calibri"/>
              </a:rPr>
              <a:t>outcome of the call</a:t>
            </a:r>
            <a:r>
              <a:rPr lang="en-GB" sz="1800">
                <a:solidFill>
                  <a:schemeClr val="dk1"/>
                </a:solidFill>
                <a:latin typeface="Calibri"/>
                <a:ea typeface="Calibri"/>
                <a:cs typeface="Calibri"/>
                <a:sym typeface="Calibri"/>
              </a:rPr>
              <a:t>.  </a:t>
            </a:r>
            <a:r>
              <a:rPr lang="en-GB" sz="1800">
                <a:solidFill>
                  <a:srgbClr val="FF0000"/>
                </a:solidFill>
                <a:latin typeface="Calibri"/>
                <a:ea typeface="Calibri"/>
                <a:cs typeface="Calibri"/>
                <a:sym typeface="Calibri"/>
              </a:rPr>
              <a:t>12.5% </a:t>
            </a:r>
            <a:r>
              <a:rPr lang="en-GB" sz="1800">
                <a:solidFill>
                  <a:schemeClr val="dk1"/>
                </a:solidFill>
                <a:latin typeface="Calibri"/>
                <a:ea typeface="Calibri"/>
                <a:cs typeface="Calibri"/>
                <a:sym typeface="Calibri"/>
              </a:rPr>
              <a:t>of patients felt somewhat satisfied. </a:t>
            </a:r>
            <a:r>
              <a:rPr lang="en-GB" sz="1800">
                <a:solidFill>
                  <a:srgbClr val="FF0000"/>
                </a:solidFill>
                <a:latin typeface="Calibri"/>
                <a:ea typeface="Calibri"/>
                <a:cs typeface="Calibri"/>
                <a:sym typeface="Calibri"/>
              </a:rPr>
              <a:t>10% </a:t>
            </a:r>
            <a:r>
              <a:rPr lang="en-GB" sz="1800">
                <a:solidFill>
                  <a:schemeClr val="dk1"/>
                </a:solidFill>
                <a:latin typeface="Calibri"/>
                <a:ea typeface="Calibri"/>
                <a:cs typeface="Calibri"/>
                <a:sym typeface="Calibri"/>
              </a:rPr>
              <a:t>of patients feeling very dissatisfied or dissatisfied.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txBox="1"/>
          <p:nvPr>
            <p:ph type="title"/>
          </p:nvPr>
        </p:nvSpPr>
        <p:spPr>
          <a:xfrm>
            <a:off x="2470915" y="240888"/>
            <a:ext cx="8195248" cy="871416"/>
          </a:xfrm>
          <a:prstGeom prst="rect">
            <a:avLst/>
          </a:prstGeom>
          <a:noFill/>
          <a:ln>
            <a:noFill/>
          </a:ln>
        </p:spPr>
        <p:txBody>
          <a:bodyPr anchorCtr="0" anchor="ctr" bIns="0" lIns="0" spcFirstLastPara="1" rIns="0" wrap="square" tIns="0">
            <a:noAutofit/>
          </a:bodyPr>
          <a:lstStyle/>
          <a:p>
            <a:pPr indent="0" lvl="0" marL="0" rtl="0" algn="l">
              <a:lnSpc>
                <a:spcPct val="113125"/>
              </a:lnSpc>
              <a:spcBef>
                <a:spcPts val="0"/>
              </a:spcBef>
              <a:spcAft>
                <a:spcPts val="0"/>
              </a:spcAft>
              <a:buNone/>
            </a:pPr>
            <a:r>
              <a:rPr lang="en-GB" sz="3200"/>
              <a:t>AP Feedback </a:t>
            </a:r>
            <a:endParaRPr/>
          </a:p>
        </p:txBody>
      </p:sp>
      <p:sp>
        <p:nvSpPr>
          <p:cNvPr id="148" name="Google Shape;148;p10"/>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149" name="Google Shape;149;p10"/>
          <p:cNvGraphicFramePr/>
          <p:nvPr/>
        </p:nvGraphicFramePr>
        <p:xfrm>
          <a:off x="1695451" y="1225947"/>
          <a:ext cx="3943350" cy="2376608"/>
        </p:xfrm>
        <a:graphic>
          <a:graphicData uri="http://schemas.openxmlformats.org/drawingml/2006/chart">
            <c:chart r:id="rId3"/>
          </a:graphicData>
        </a:graphic>
      </p:graphicFrame>
      <p:graphicFrame>
        <p:nvGraphicFramePr>
          <p:cNvPr id="150" name="Google Shape;150;p10"/>
          <p:cNvGraphicFramePr/>
          <p:nvPr/>
        </p:nvGraphicFramePr>
        <p:xfrm>
          <a:off x="6032503" y="1225947"/>
          <a:ext cx="3904559" cy="2376608"/>
        </p:xfrm>
        <a:graphic>
          <a:graphicData uri="http://schemas.openxmlformats.org/drawingml/2006/chart">
            <c:chart r:id="rId4"/>
          </a:graphicData>
        </a:graphic>
      </p:graphicFrame>
      <p:graphicFrame>
        <p:nvGraphicFramePr>
          <p:cNvPr id="151" name="Google Shape;151;p10"/>
          <p:cNvGraphicFramePr/>
          <p:nvPr/>
        </p:nvGraphicFramePr>
        <p:xfrm>
          <a:off x="1695452" y="3866099"/>
          <a:ext cx="3000000" cy="3000000"/>
        </p:xfrm>
        <a:graphic>
          <a:graphicData uri="http://schemas.openxmlformats.org/drawingml/2006/chart">
            <c:chart r:id="rId5"/>
          </a:graphicData>
        </a:graphic>
      </p:graphicFrame>
      <p:graphicFrame>
        <p:nvGraphicFramePr>
          <p:cNvPr id="152" name="Google Shape;152;p10"/>
          <p:cNvGraphicFramePr/>
          <p:nvPr/>
        </p:nvGraphicFramePr>
        <p:xfrm>
          <a:off x="1695451" y="3866099"/>
          <a:ext cx="3943350" cy="2672814"/>
        </p:xfrm>
        <a:graphic>
          <a:graphicData uri="http://schemas.openxmlformats.org/drawingml/2006/chart">
            <c:chart r:id="rId6"/>
          </a:graphicData>
        </a:graphic>
      </p:graphicFrame>
      <p:sp>
        <p:nvSpPr>
          <p:cNvPr id="153" name="Google Shape;153;p10"/>
          <p:cNvSpPr/>
          <p:nvPr/>
        </p:nvSpPr>
        <p:spPr>
          <a:xfrm>
            <a:off x="6177024" y="3602555"/>
            <a:ext cx="3713775"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Calibri"/>
                <a:ea typeface="Calibri"/>
                <a:cs typeface="Calibri"/>
                <a:sym typeface="Calibri"/>
              </a:rPr>
              <a:t>When asked whether practitioners felt this new process had been </a:t>
            </a:r>
            <a:r>
              <a:rPr b="1" lang="en-GB" sz="1800">
                <a:solidFill>
                  <a:srgbClr val="000000"/>
                </a:solidFill>
                <a:latin typeface="Calibri"/>
                <a:ea typeface="Calibri"/>
                <a:cs typeface="Calibri"/>
                <a:sym typeface="Calibri"/>
              </a:rPr>
              <a:t>beneficial to their own practice </a:t>
            </a:r>
            <a:r>
              <a:rPr lang="en-GB" sz="1800">
                <a:solidFill>
                  <a:srgbClr val="FF0000"/>
                </a:solidFill>
                <a:latin typeface="Calibri"/>
                <a:ea typeface="Calibri"/>
                <a:cs typeface="Calibri"/>
                <a:sym typeface="Calibri"/>
              </a:rPr>
              <a:t>85% </a:t>
            </a:r>
            <a:r>
              <a:rPr lang="en-GB" sz="1800">
                <a:solidFill>
                  <a:srgbClr val="000000"/>
                </a:solidFill>
                <a:latin typeface="Calibri"/>
                <a:ea typeface="Calibri"/>
                <a:cs typeface="Calibri"/>
                <a:sym typeface="Calibri"/>
              </a:rPr>
              <a:t>felt that it had been. </a:t>
            </a:r>
            <a:r>
              <a:rPr lang="en-GB" sz="1800">
                <a:solidFill>
                  <a:srgbClr val="FF0000"/>
                </a:solidFill>
                <a:latin typeface="Calibri"/>
                <a:ea typeface="Calibri"/>
                <a:cs typeface="Calibri"/>
                <a:sym typeface="Calibri"/>
              </a:rPr>
              <a:t>90% </a:t>
            </a:r>
            <a:r>
              <a:rPr lang="en-GB" sz="1800">
                <a:solidFill>
                  <a:srgbClr val="000000"/>
                </a:solidFill>
                <a:latin typeface="Calibri"/>
                <a:ea typeface="Calibri"/>
                <a:cs typeface="Calibri"/>
                <a:sym typeface="Calibri"/>
              </a:rPr>
              <a:t>of practitioners felt this new way of working was </a:t>
            </a:r>
            <a:r>
              <a:rPr b="1" lang="en-GB" sz="1800">
                <a:solidFill>
                  <a:schemeClr val="dk1"/>
                </a:solidFill>
                <a:latin typeface="Calibri"/>
                <a:ea typeface="Calibri"/>
                <a:cs typeface="Calibri"/>
                <a:sym typeface="Calibri"/>
              </a:rPr>
              <a:t>beneficial for patients </a:t>
            </a:r>
            <a:r>
              <a:rPr lang="en-GB" sz="1800">
                <a:solidFill>
                  <a:srgbClr val="000000"/>
                </a:solidFill>
                <a:latin typeface="Calibri"/>
                <a:ea typeface="Calibri"/>
                <a:cs typeface="Calibri"/>
                <a:sym typeface="Calibri"/>
              </a:rPr>
              <a:t>and the overwhelming majority felt this way of working should be retained as part of the rotational model.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1"/>
          <p:cNvPicPr preferRelativeResize="0"/>
          <p:nvPr>
            <p:ph idx="1" type="body"/>
          </p:nvPr>
        </p:nvPicPr>
        <p:blipFill rotWithShape="1">
          <a:blip r:embed="rId3">
            <a:alphaModFix/>
          </a:blip>
          <a:srcRect b="0" l="0" r="0" t="0"/>
          <a:stretch/>
        </p:blipFill>
        <p:spPr>
          <a:xfrm>
            <a:off x="5673970" y="1019908"/>
            <a:ext cx="4818185" cy="5701567"/>
          </a:xfrm>
          <a:prstGeom prst="rect">
            <a:avLst/>
          </a:prstGeom>
          <a:noFill/>
          <a:ln>
            <a:noFill/>
          </a:ln>
        </p:spPr>
      </p:pic>
      <p:sp>
        <p:nvSpPr>
          <p:cNvPr id="160" name="Google Shape;160;p11"/>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61" name="Google Shape;161;p11"/>
          <p:cNvSpPr txBox="1"/>
          <p:nvPr/>
        </p:nvSpPr>
        <p:spPr>
          <a:xfrm>
            <a:off x="1981201" y="1863970"/>
            <a:ext cx="4208584" cy="424731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552AA"/>
              </a:buClr>
              <a:buSzPts val="1800"/>
              <a:buFont typeface="Arial"/>
              <a:buChar char="•"/>
            </a:pPr>
            <a:r>
              <a:rPr lang="en-GB" sz="1800">
                <a:solidFill>
                  <a:srgbClr val="3552AA"/>
                </a:solidFill>
                <a:latin typeface="Calibri"/>
                <a:ea typeface="Calibri"/>
                <a:cs typeface="Calibri"/>
                <a:sym typeface="Calibri"/>
              </a:rPr>
              <a:t>Collaborative working with IJBs, H&amp;SC &amp; Third Sector to support the development of appropriate referral pathways. </a:t>
            </a:r>
            <a:endParaRPr/>
          </a:p>
          <a:p>
            <a:pPr indent="-171450" lvl="0" marL="285750" marR="0" rtl="0" algn="l">
              <a:spcBef>
                <a:spcPts val="0"/>
              </a:spcBef>
              <a:spcAft>
                <a:spcPts val="0"/>
              </a:spcAft>
              <a:buClr>
                <a:schemeClr val="dk1"/>
              </a:buClr>
              <a:buSzPts val="1800"/>
              <a:buFont typeface="Arial"/>
              <a:buNone/>
            </a:pPr>
            <a:r>
              <a:t/>
            </a:r>
            <a:endParaRPr sz="1800">
              <a:solidFill>
                <a:srgbClr val="3552AA"/>
              </a:solidFill>
              <a:latin typeface="Calibri"/>
              <a:ea typeface="Calibri"/>
              <a:cs typeface="Calibri"/>
              <a:sym typeface="Calibri"/>
            </a:endParaRPr>
          </a:p>
          <a:p>
            <a:pPr indent="-285750" lvl="0" marL="285750" marR="0" rtl="0" algn="l">
              <a:spcBef>
                <a:spcPts val="0"/>
              </a:spcBef>
              <a:spcAft>
                <a:spcPts val="0"/>
              </a:spcAft>
              <a:buClr>
                <a:srgbClr val="3552AA"/>
              </a:buClr>
              <a:buSzPts val="1800"/>
              <a:buFont typeface="Arial"/>
              <a:buChar char="•"/>
            </a:pPr>
            <a:r>
              <a:rPr lang="en-GB" sz="1800">
                <a:solidFill>
                  <a:srgbClr val="3552AA"/>
                </a:solidFill>
                <a:latin typeface="Calibri"/>
                <a:ea typeface="Calibri"/>
                <a:cs typeface="Calibri"/>
                <a:sym typeface="Calibri"/>
              </a:rPr>
              <a:t>Extended access to clinical portals</a:t>
            </a:r>
            <a:endParaRPr/>
          </a:p>
          <a:p>
            <a:pPr indent="-171450" lvl="0" marL="285750" marR="0" rtl="0" algn="l">
              <a:spcBef>
                <a:spcPts val="0"/>
              </a:spcBef>
              <a:spcAft>
                <a:spcPts val="0"/>
              </a:spcAft>
              <a:buClr>
                <a:schemeClr val="dk1"/>
              </a:buClr>
              <a:buSzPts val="1800"/>
              <a:buFont typeface="Arial"/>
              <a:buNone/>
            </a:pPr>
            <a:r>
              <a:t/>
            </a:r>
            <a:endParaRPr sz="1800">
              <a:solidFill>
                <a:srgbClr val="3552AA"/>
              </a:solidFill>
              <a:latin typeface="Calibri"/>
              <a:ea typeface="Calibri"/>
              <a:cs typeface="Calibri"/>
              <a:sym typeface="Calibri"/>
            </a:endParaRPr>
          </a:p>
          <a:p>
            <a:pPr indent="-285750" lvl="0" marL="285750" marR="0" rtl="0" algn="l">
              <a:spcBef>
                <a:spcPts val="0"/>
              </a:spcBef>
              <a:spcAft>
                <a:spcPts val="0"/>
              </a:spcAft>
              <a:buClr>
                <a:srgbClr val="3552AA"/>
              </a:buClr>
              <a:buSzPts val="1800"/>
              <a:buFont typeface="Arial"/>
              <a:buChar char="•"/>
            </a:pPr>
            <a:r>
              <a:rPr lang="en-GB" sz="1800">
                <a:solidFill>
                  <a:srgbClr val="3552AA"/>
                </a:solidFill>
                <a:latin typeface="Calibri"/>
                <a:ea typeface="Calibri"/>
                <a:cs typeface="Calibri"/>
                <a:sym typeface="Calibri"/>
              </a:rPr>
              <a:t>Integration of Advanced Practitioners within Primary and OOH Care to facilitate clinical development of APs and promote a whole system approach to patient care.</a:t>
            </a:r>
            <a:endParaRPr/>
          </a:p>
          <a:p>
            <a:pPr indent="-171450" lvl="0" marL="285750" marR="0" rtl="0" algn="l">
              <a:spcBef>
                <a:spcPts val="0"/>
              </a:spcBef>
              <a:spcAft>
                <a:spcPts val="0"/>
              </a:spcAft>
              <a:buClr>
                <a:schemeClr val="dk1"/>
              </a:buClr>
              <a:buSzPts val="1800"/>
              <a:buFont typeface="Arial"/>
              <a:buNone/>
            </a:pPr>
            <a:r>
              <a:t/>
            </a:r>
            <a:endParaRPr sz="1800">
              <a:solidFill>
                <a:srgbClr val="3552AA"/>
              </a:solidFill>
              <a:latin typeface="Calibri"/>
              <a:ea typeface="Calibri"/>
              <a:cs typeface="Calibri"/>
              <a:sym typeface="Calibri"/>
            </a:endParaRPr>
          </a:p>
          <a:p>
            <a:pPr indent="-285750" lvl="0" marL="285750" marR="0" rtl="0" algn="l">
              <a:spcBef>
                <a:spcPts val="0"/>
              </a:spcBef>
              <a:spcAft>
                <a:spcPts val="0"/>
              </a:spcAft>
              <a:buClr>
                <a:srgbClr val="3552AA"/>
              </a:buClr>
              <a:buSzPts val="1800"/>
              <a:buFont typeface="Arial"/>
              <a:buChar char="•"/>
            </a:pPr>
            <a:r>
              <a:rPr lang="en-GB" sz="1800">
                <a:solidFill>
                  <a:srgbClr val="3552AA"/>
                </a:solidFill>
                <a:latin typeface="Calibri"/>
                <a:ea typeface="Calibri"/>
                <a:cs typeface="Calibri"/>
                <a:sym typeface="Calibri"/>
              </a:rPr>
              <a:t>Access to electronic prescribing and access to medicines</a:t>
            </a:r>
            <a:endParaRPr/>
          </a:p>
        </p:txBody>
      </p:sp>
      <p:sp>
        <p:nvSpPr>
          <p:cNvPr id="162" name="Google Shape;162;p11"/>
          <p:cNvSpPr txBox="1"/>
          <p:nvPr/>
        </p:nvSpPr>
        <p:spPr>
          <a:xfrm>
            <a:off x="3751385" y="409720"/>
            <a:ext cx="4876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3552AA"/>
                </a:solidFill>
                <a:latin typeface="Calibri"/>
                <a:ea typeface="Calibri"/>
                <a:cs typeface="Calibri"/>
                <a:sym typeface="Calibri"/>
              </a:rPr>
              <a:t>Collaborative Working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questions.jpg" id="169" name="Google Shape;169;p12"/>
          <p:cNvPicPr preferRelativeResize="0"/>
          <p:nvPr>
            <p:ph idx="1" type="body"/>
          </p:nvPr>
        </p:nvPicPr>
        <p:blipFill rotWithShape="1">
          <a:blip r:embed="rId3">
            <a:alphaModFix/>
          </a:blip>
          <a:srcRect b="0" l="0" r="0" t="0"/>
          <a:stretch/>
        </p:blipFill>
        <p:spPr>
          <a:xfrm>
            <a:off x="3767138" y="1844676"/>
            <a:ext cx="6076950" cy="341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2"/>
          <p:cNvSpPr txBox="1"/>
          <p:nvPr>
            <p:ph type="title"/>
          </p:nvPr>
        </p:nvSpPr>
        <p:spPr>
          <a:xfrm>
            <a:off x="2470915" y="240888"/>
            <a:ext cx="8195248" cy="871416"/>
          </a:xfrm>
          <a:prstGeom prst="rect">
            <a:avLst/>
          </a:prstGeom>
          <a:noFill/>
          <a:ln>
            <a:noFill/>
          </a:ln>
        </p:spPr>
        <p:txBody>
          <a:bodyPr anchorCtr="0" anchor="ctr" bIns="0" lIns="0" spcFirstLastPara="1" rIns="0" wrap="square" tIns="0">
            <a:noAutofit/>
          </a:bodyPr>
          <a:lstStyle/>
          <a:p>
            <a:pPr indent="0" lvl="0" marL="0" rtl="0" algn="l">
              <a:lnSpc>
                <a:spcPct val="129285"/>
              </a:lnSpc>
              <a:spcBef>
                <a:spcPts val="0"/>
              </a:spcBef>
              <a:spcAft>
                <a:spcPts val="0"/>
              </a:spcAft>
              <a:buNone/>
            </a:pPr>
            <a:r>
              <a:rPr lang="en-GB" sz="2800"/>
              <a:t>Ambulance Service / Paramedics</a:t>
            </a:r>
            <a:endParaRPr/>
          </a:p>
        </p:txBody>
      </p:sp>
      <p:sp>
        <p:nvSpPr>
          <p:cNvPr id="44" name="Google Shape;44;p2"/>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IMG_EF095A0C996B-1.JPG" id="45" name="Google Shape;45;p2"/>
          <p:cNvPicPr preferRelativeResize="0"/>
          <p:nvPr/>
        </p:nvPicPr>
        <p:blipFill rotWithShape="1">
          <a:blip r:embed="rId3">
            <a:alphaModFix/>
          </a:blip>
          <a:srcRect b="0" l="0" r="0" t="0"/>
          <a:stretch/>
        </p:blipFill>
        <p:spPr>
          <a:xfrm>
            <a:off x="1828048" y="1217099"/>
            <a:ext cx="2797968" cy="2042497"/>
          </a:xfrm>
          <a:prstGeom prst="rect">
            <a:avLst/>
          </a:prstGeom>
          <a:noFill/>
          <a:ln>
            <a:noFill/>
          </a:ln>
        </p:spPr>
      </p:pic>
      <p:pic>
        <p:nvPicPr>
          <p:cNvPr descr="IMG_5929.JPG" id="46" name="Google Shape;46;p2"/>
          <p:cNvPicPr preferRelativeResize="0"/>
          <p:nvPr/>
        </p:nvPicPr>
        <p:blipFill rotWithShape="1">
          <a:blip r:embed="rId4">
            <a:alphaModFix/>
          </a:blip>
          <a:srcRect b="0" l="0" r="0" t="0"/>
          <a:stretch/>
        </p:blipFill>
        <p:spPr>
          <a:xfrm>
            <a:off x="7994249" y="1217099"/>
            <a:ext cx="2233912" cy="2042497"/>
          </a:xfrm>
          <a:prstGeom prst="rect">
            <a:avLst/>
          </a:prstGeom>
          <a:noFill/>
          <a:ln>
            <a:noFill/>
          </a:ln>
        </p:spPr>
      </p:pic>
      <p:pic>
        <p:nvPicPr>
          <p:cNvPr id="47" name="Google Shape;47;p2"/>
          <p:cNvPicPr preferRelativeResize="0"/>
          <p:nvPr/>
        </p:nvPicPr>
        <p:blipFill rotWithShape="1">
          <a:blip r:embed="rId5">
            <a:alphaModFix/>
          </a:blip>
          <a:srcRect b="0" l="0" r="0" t="0"/>
          <a:stretch/>
        </p:blipFill>
        <p:spPr>
          <a:xfrm>
            <a:off x="4682753" y="1217099"/>
            <a:ext cx="3166810" cy="2042497"/>
          </a:xfrm>
          <a:prstGeom prst="rect">
            <a:avLst/>
          </a:prstGeom>
          <a:noFill/>
          <a:ln>
            <a:noFill/>
          </a:ln>
        </p:spPr>
      </p:pic>
      <p:pic>
        <p:nvPicPr>
          <p:cNvPr id="48" name="Google Shape;48;p2"/>
          <p:cNvPicPr preferRelativeResize="0"/>
          <p:nvPr>
            <p:ph idx="1" type="body"/>
          </p:nvPr>
        </p:nvPicPr>
        <p:blipFill rotWithShape="1">
          <a:blip r:embed="rId6">
            <a:alphaModFix/>
          </a:blip>
          <a:srcRect b="0" l="0" r="0" t="0"/>
          <a:stretch/>
        </p:blipFill>
        <p:spPr>
          <a:xfrm>
            <a:off x="1849451" y="3642511"/>
            <a:ext cx="4096078" cy="2713839"/>
          </a:xfrm>
          <a:prstGeom prst="rect">
            <a:avLst/>
          </a:prstGeom>
          <a:noFill/>
          <a:ln>
            <a:noFill/>
          </a:ln>
        </p:spPr>
      </p:pic>
      <p:pic>
        <p:nvPicPr>
          <p:cNvPr id="49" name="Google Shape;49;p2"/>
          <p:cNvPicPr preferRelativeResize="0"/>
          <p:nvPr/>
        </p:nvPicPr>
        <p:blipFill rotWithShape="1">
          <a:blip r:embed="rId7">
            <a:alphaModFix/>
          </a:blip>
          <a:srcRect b="0" l="0" r="0" t="0"/>
          <a:stretch/>
        </p:blipFill>
        <p:spPr>
          <a:xfrm>
            <a:off x="6061277" y="3642510"/>
            <a:ext cx="4166885" cy="26759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3"/>
          <p:cNvSpPr txBox="1"/>
          <p:nvPr>
            <p:ph type="title"/>
          </p:nvPr>
        </p:nvSpPr>
        <p:spPr>
          <a:xfrm>
            <a:off x="2470915" y="240888"/>
            <a:ext cx="8195248" cy="871416"/>
          </a:xfrm>
          <a:prstGeom prst="rect">
            <a:avLst/>
          </a:prstGeom>
          <a:noFill/>
          <a:ln>
            <a:noFill/>
          </a:ln>
        </p:spPr>
        <p:txBody>
          <a:bodyPr anchorCtr="0" anchor="ctr" bIns="0" lIns="0" spcFirstLastPara="1" rIns="0" wrap="square" tIns="0">
            <a:noAutofit/>
          </a:bodyPr>
          <a:lstStyle/>
          <a:p>
            <a:pPr indent="0" lvl="0" marL="0" rtl="0" algn="l">
              <a:lnSpc>
                <a:spcPct val="113125"/>
              </a:lnSpc>
              <a:spcBef>
                <a:spcPts val="0"/>
              </a:spcBef>
              <a:spcAft>
                <a:spcPts val="0"/>
              </a:spcAft>
              <a:buNone/>
            </a:pPr>
            <a:r>
              <a:rPr lang="en-GB" sz="3200"/>
              <a:t>Overview AP U&amp;PC </a:t>
            </a:r>
            <a:endParaRPr/>
          </a:p>
        </p:txBody>
      </p:sp>
      <p:sp>
        <p:nvSpPr>
          <p:cNvPr id="56" name="Google Shape;56;p3"/>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pic>
        <p:nvPicPr>
          <p:cNvPr descr="CD5A323F-1F1E-4DF8-99AD-53BAB9F87261" id="57" name="Google Shape;57;p3"/>
          <p:cNvPicPr preferRelativeResize="0"/>
          <p:nvPr/>
        </p:nvPicPr>
        <p:blipFill rotWithShape="1">
          <a:blip r:embed="rId3">
            <a:alphaModFix/>
          </a:blip>
          <a:srcRect b="0" l="0" r="0" t="0"/>
          <a:stretch/>
        </p:blipFill>
        <p:spPr>
          <a:xfrm>
            <a:off x="7344666" y="1311487"/>
            <a:ext cx="2624835" cy="2742293"/>
          </a:xfrm>
          <a:prstGeom prst="rect">
            <a:avLst/>
          </a:prstGeom>
          <a:noFill/>
          <a:ln>
            <a:noFill/>
          </a:ln>
        </p:spPr>
      </p:pic>
      <p:sp>
        <p:nvSpPr>
          <p:cNvPr id="58" name="Google Shape;58;p3"/>
          <p:cNvSpPr txBox="1"/>
          <p:nvPr>
            <p:ph idx="1" type="body"/>
          </p:nvPr>
        </p:nvSpPr>
        <p:spPr>
          <a:xfrm>
            <a:off x="1747130" y="1540086"/>
            <a:ext cx="4621213" cy="4513796"/>
          </a:xfrm>
          <a:prstGeom prst="rect">
            <a:avLst/>
          </a:prstGeom>
          <a:noFill/>
          <a:ln>
            <a:noFill/>
          </a:ln>
        </p:spPr>
        <p:txBody>
          <a:bodyPr anchorCtr="0" anchor="t" bIns="45700" lIns="91425" spcFirstLastPara="1" rIns="91425" wrap="square" tIns="45700">
            <a:noAutofit/>
          </a:bodyPr>
          <a:lstStyle/>
          <a:p>
            <a:pPr indent="0" lvl="0" marL="0" rtl="0" algn="l">
              <a:lnSpc>
                <a:spcPct val="145000"/>
              </a:lnSpc>
              <a:spcBef>
                <a:spcPts val="0"/>
              </a:spcBef>
              <a:spcAft>
                <a:spcPts val="0"/>
              </a:spcAft>
              <a:buClr>
                <a:schemeClr val="dk2"/>
              </a:buClr>
              <a:buSzPts val="1200"/>
              <a:buNone/>
            </a:pPr>
            <a:r>
              <a:rPr lang="en-GB" sz="1200">
                <a:solidFill>
                  <a:schemeClr val="dk2"/>
                </a:solidFill>
              </a:rPr>
              <a:t> </a:t>
            </a:r>
            <a:r>
              <a:rPr lang="en-GB" sz="1600">
                <a:solidFill>
                  <a:schemeClr val="dk2"/>
                </a:solidFill>
              </a:rPr>
              <a:t>Scottish Ambulance Service Advanced Practitioners(AP) are experienced and highly educated Registered Paramedics and Nurses who align with the Transforming Roles Framework and the level of Advanced Practice across the NHS in Scotland. </a:t>
            </a:r>
            <a:endParaRPr/>
          </a:p>
          <a:p>
            <a:pPr indent="0" lvl="0" marL="0" rtl="0" algn="l">
              <a:lnSpc>
                <a:spcPct val="145000"/>
              </a:lnSpc>
              <a:spcBef>
                <a:spcPts val="1520"/>
              </a:spcBef>
              <a:spcAft>
                <a:spcPts val="0"/>
              </a:spcAft>
              <a:buClr>
                <a:schemeClr val="dk2"/>
              </a:buClr>
              <a:buSzPts val="1600"/>
              <a:buNone/>
            </a:pPr>
            <a:r>
              <a:rPr lang="en-GB" sz="1600">
                <a:solidFill>
                  <a:schemeClr val="dk2"/>
                </a:solidFill>
              </a:rPr>
              <a:t>SAS</a:t>
            </a:r>
            <a:r>
              <a:rPr b="1" lang="en-GB" sz="1600">
                <a:solidFill>
                  <a:schemeClr val="dk2"/>
                </a:solidFill>
              </a:rPr>
              <a:t> </a:t>
            </a:r>
            <a:r>
              <a:rPr lang="en-GB" sz="1600">
                <a:solidFill>
                  <a:srgbClr val="366092"/>
                </a:solidFill>
              </a:rPr>
              <a:t>APs are educated at </a:t>
            </a:r>
            <a:r>
              <a:rPr lang="en-GB" sz="1600">
                <a:solidFill>
                  <a:schemeClr val="dk2"/>
                </a:solidFill>
              </a:rPr>
              <a:t>Masters Level in Advanced Practice </a:t>
            </a:r>
            <a:r>
              <a:rPr lang="en-GB" sz="1600">
                <a:solidFill>
                  <a:srgbClr val="366092"/>
                </a:solidFill>
              </a:rPr>
              <a:t>and are assessed as competent through extensive clinical supervision and appraisal. </a:t>
            </a:r>
            <a:endParaRPr sz="1600">
              <a:solidFill>
                <a:srgbClr val="FF0000"/>
              </a:solidFill>
            </a:endParaRPr>
          </a:p>
        </p:txBody>
      </p:sp>
      <p:pic>
        <p:nvPicPr>
          <p:cNvPr id="59" name="Google Shape;59;p3"/>
          <p:cNvPicPr preferRelativeResize="0"/>
          <p:nvPr/>
        </p:nvPicPr>
        <p:blipFill rotWithShape="1">
          <a:blip r:embed="rId4">
            <a:alphaModFix/>
          </a:blip>
          <a:srcRect b="0" l="0" r="0" t="1857"/>
          <a:stretch/>
        </p:blipFill>
        <p:spPr>
          <a:xfrm>
            <a:off x="7824194" y="4287686"/>
            <a:ext cx="2829599" cy="26050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type="title"/>
          </p:nvPr>
        </p:nvSpPr>
        <p:spPr>
          <a:xfrm>
            <a:off x="2470915" y="240888"/>
            <a:ext cx="8195248" cy="871416"/>
          </a:xfrm>
          <a:prstGeom prst="rect">
            <a:avLst/>
          </a:prstGeom>
          <a:noFill/>
          <a:ln>
            <a:noFill/>
          </a:ln>
        </p:spPr>
        <p:txBody>
          <a:bodyPr anchorCtr="0" anchor="ctr" bIns="0" lIns="0" spcFirstLastPara="1" rIns="0" wrap="square" tIns="0">
            <a:noAutofit/>
          </a:bodyPr>
          <a:lstStyle/>
          <a:p>
            <a:pPr indent="0" lvl="0" marL="0" rtl="0" algn="ctr">
              <a:lnSpc>
                <a:spcPct val="113125"/>
              </a:lnSpc>
              <a:spcBef>
                <a:spcPts val="0"/>
              </a:spcBef>
              <a:spcAft>
                <a:spcPts val="0"/>
              </a:spcAft>
              <a:buNone/>
            </a:pPr>
            <a:r>
              <a:rPr lang="en-GB" sz="3200"/>
              <a:t>How do we ensure APs’ competency ?</a:t>
            </a:r>
            <a:endParaRPr/>
          </a:p>
        </p:txBody>
      </p:sp>
      <p:sp>
        <p:nvSpPr>
          <p:cNvPr id="66" name="Google Shape;66;p4"/>
          <p:cNvSpPr txBox="1"/>
          <p:nvPr>
            <p:ph idx="1" type="body"/>
          </p:nvPr>
        </p:nvSpPr>
        <p:spPr>
          <a:xfrm>
            <a:off x="6438900" y="1419660"/>
            <a:ext cx="3930650" cy="49366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F0000"/>
              </a:buClr>
              <a:buSzPts val="1400"/>
              <a:buNone/>
            </a:pPr>
            <a:r>
              <a:rPr b="1" lang="en-GB" sz="1400">
                <a:solidFill>
                  <a:srgbClr val="FF0000"/>
                </a:solidFill>
              </a:rPr>
              <a:t>YEAR 1 - PGCert </a:t>
            </a:r>
            <a:r>
              <a:rPr lang="en-GB" sz="1400">
                <a:solidFill>
                  <a:srgbClr val="FF0000"/>
                </a:solidFill>
              </a:rPr>
              <a:t>-</a:t>
            </a:r>
            <a:r>
              <a:rPr lang="en-GB" sz="1400"/>
              <a:t>  </a:t>
            </a:r>
            <a:r>
              <a:rPr lang="en-GB" sz="1400">
                <a:solidFill>
                  <a:schemeClr val="dk2"/>
                </a:solidFill>
              </a:rPr>
              <a:t>Advanced Clinical Assessment &amp; clinical Decision Making </a:t>
            </a:r>
            <a:endParaRPr/>
          </a:p>
          <a:p>
            <a:pPr indent="0" lvl="0" marL="0" rtl="0" algn="l">
              <a:spcBef>
                <a:spcPts val="280"/>
              </a:spcBef>
              <a:spcAft>
                <a:spcPts val="0"/>
              </a:spcAft>
              <a:buClr>
                <a:schemeClr val="dk2"/>
              </a:buClr>
              <a:buSzPts val="1400"/>
              <a:buNone/>
            </a:pPr>
            <a:r>
              <a:rPr lang="en-GB" sz="1400">
                <a:solidFill>
                  <a:schemeClr val="dk2"/>
                </a:solidFill>
              </a:rPr>
              <a:t>12 weeks theory / 12 weeks Supervised Practice  (MIU/ED/OOH/Primary Care)</a:t>
            </a:r>
            <a:endParaRPr/>
          </a:p>
          <a:p>
            <a:pPr indent="-342900" lvl="0" marL="342900" rtl="0" algn="l">
              <a:spcBef>
                <a:spcPts val="280"/>
              </a:spcBef>
              <a:spcAft>
                <a:spcPts val="0"/>
              </a:spcAft>
              <a:buClr>
                <a:schemeClr val="dk1"/>
              </a:buClr>
              <a:buSzPts val="1400"/>
              <a:buNone/>
            </a:pPr>
            <a:r>
              <a:t/>
            </a:r>
            <a:endParaRPr sz="1400">
              <a:solidFill>
                <a:srgbClr val="538CD5"/>
              </a:solidFill>
            </a:endParaRPr>
          </a:p>
          <a:p>
            <a:pPr indent="0" lvl="0" marL="0" rtl="0" algn="l">
              <a:spcBef>
                <a:spcPts val="280"/>
              </a:spcBef>
              <a:spcAft>
                <a:spcPts val="0"/>
              </a:spcAft>
              <a:buClr>
                <a:srgbClr val="FF0000"/>
              </a:buClr>
              <a:buSzPts val="1400"/>
              <a:buNone/>
            </a:pPr>
            <a:r>
              <a:rPr b="1" lang="en-GB" sz="1400">
                <a:solidFill>
                  <a:srgbClr val="FF0000"/>
                </a:solidFill>
              </a:rPr>
              <a:t>YEAR 2 – PGDip </a:t>
            </a:r>
            <a:r>
              <a:rPr lang="en-GB" sz="1400">
                <a:solidFill>
                  <a:srgbClr val="FF0000"/>
                </a:solidFill>
              </a:rPr>
              <a:t>-</a:t>
            </a:r>
            <a:r>
              <a:rPr lang="en-GB" sz="1400">
                <a:solidFill>
                  <a:schemeClr val="dk2"/>
                </a:solidFill>
              </a:rPr>
              <a:t>  Advanced Research or WBL Module + Independent Prescribing </a:t>
            </a:r>
            <a:endParaRPr/>
          </a:p>
          <a:p>
            <a:pPr indent="0" lvl="0" marL="0" rtl="0" algn="l">
              <a:spcBef>
                <a:spcPts val="280"/>
              </a:spcBef>
              <a:spcAft>
                <a:spcPts val="0"/>
              </a:spcAft>
              <a:buClr>
                <a:schemeClr val="dk1"/>
              </a:buClr>
              <a:buSzPts val="1400"/>
              <a:buNone/>
            </a:pPr>
            <a:r>
              <a:t/>
            </a:r>
            <a:endParaRPr sz="1400">
              <a:solidFill>
                <a:schemeClr val="dk2"/>
              </a:solidFill>
            </a:endParaRPr>
          </a:p>
          <a:p>
            <a:pPr indent="0" lvl="0" marL="0" rtl="0" algn="l">
              <a:spcBef>
                <a:spcPts val="280"/>
              </a:spcBef>
              <a:spcAft>
                <a:spcPts val="0"/>
              </a:spcAft>
              <a:buClr>
                <a:schemeClr val="dk2"/>
              </a:buClr>
              <a:buSzPts val="1400"/>
              <a:buNone/>
            </a:pPr>
            <a:r>
              <a:rPr lang="en-GB" sz="1400">
                <a:solidFill>
                  <a:schemeClr val="dk2"/>
                </a:solidFill>
              </a:rPr>
              <a:t>Competency Framework &amp; Sign-Off</a:t>
            </a:r>
            <a:endParaRPr/>
          </a:p>
          <a:p>
            <a:pPr indent="0" lvl="0" marL="0" rtl="0" algn="l">
              <a:spcBef>
                <a:spcPts val="280"/>
              </a:spcBef>
              <a:spcAft>
                <a:spcPts val="0"/>
              </a:spcAft>
              <a:buClr>
                <a:schemeClr val="dk1"/>
              </a:buClr>
              <a:buSzPts val="1400"/>
              <a:buNone/>
            </a:pPr>
            <a:r>
              <a:t/>
            </a:r>
            <a:endParaRPr b="1" sz="1400">
              <a:solidFill>
                <a:srgbClr val="FF0000"/>
              </a:solidFill>
            </a:endParaRPr>
          </a:p>
          <a:p>
            <a:pPr indent="0" lvl="0" marL="0" rtl="0" algn="l">
              <a:spcBef>
                <a:spcPts val="280"/>
              </a:spcBef>
              <a:spcAft>
                <a:spcPts val="0"/>
              </a:spcAft>
              <a:buClr>
                <a:srgbClr val="FF0000"/>
              </a:buClr>
              <a:buSzPts val="1400"/>
              <a:buNone/>
            </a:pPr>
            <a:r>
              <a:rPr b="1" lang="en-GB" sz="1400">
                <a:solidFill>
                  <a:srgbClr val="FF0000"/>
                </a:solidFill>
              </a:rPr>
              <a:t>Mandatory Elements:</a:t>
            </a:r>
            <a:endParaRPr/>
          </a:p>
          <a:p>
            <a:pPr indent="-342900" lvl="0" marL="342900" rtl="0" algn="l">
              <a:spcBef>
                <a:spcPts val="280"/>
              </a:spcBef>
              <a:spcAft>
                <a:spcPts val="0"/>
              </a:spcAft>
              <a:buClr>
                <a:schemeClr val="dk2"/>
              </a:buClr>
              <a:buSzPts val="1400"/>
              <a:buChar char="•"/>
            </a:pPr>
            <a:r>
              <a:rPr b="1" lang="en-GB" sz="1400">
                <a:solidFill>
                  <a:schemeClr val="dk2"/>
                </a:solidFill>
              </a:rPr>
              <a:t>Academic Base</a:t>
            </a:r>
            <a:endParaRPr/>
          </a:p>
          <a:p>
            <a:pPr indent="-342900" lvl="0" marL="342900" rtl="0" algn="l">
              <a:spcBef>
                <a:spcPts val="280"/>
              </a:spcBef>
              <a:spcAft>
                <a:spcPts val="0"/>
              </a:spcAft>
              <a:buClr>
                <a:schemeClr val="dk2"/>
              </a:buClr>
              <a:buSzPts val="1400"/>
              <a:buChar char="•"/>
            </a:pPr>
            <a:r>
              <a:rPr b="1" lang="en-GB" sz="1400">
                <a:solidFill>
                  <a:schemeClr val="dk2"/>
                </a:solidFill>
              </a:rPr>
              <a:t>Practice-based Assessment</a:t>
            </a:r>
            <a:endParaRPr/>
          </a:p>
          <a:p>
            <a:pPr indent="-342900" lvl="0" marL="342900" rtl="0" algn="l">
              <a:spcBef>
                <a:spcPts val="280"/>
              </a:spcBef>
              <a:spcAft>
                <a:spcPts val="0"/>
              </a:spcAft>
              <a:buClr>
                <a:schemeClr val="dk2"/>
              </a:buClr>
              <a:buSzPts val="1400"/>
              <a:buChar char="•"/>
            </a:pPr>
            <a:r>
              <a:rPr b="1" lang="en-GB" sz="1400">
                <a:solidFill>
                  <a:schemeClr val="dk2"/>
                </a:solidFill>
              </a:rPr>
              <a:t>Clinical Supervision</a:t>
            </a:r>
            <a:endParaRPr/>
          </a:p>
          <a:p>
            <a:pPr indent="-342900" lvl="0" marL="342900" rtl="0" algn="l">
              <a:spcBef>
                <a:spcPts val="280"/>
              </a:spcBef>
              <a:spcAft>
                <a:spcPts val="0"/>
              </a:spcAft>
              <a:buClr>
                <a:schemeClr val="dk2"/>
              </a:buClr>
              <a:buSzPts val="1400"/>
              <a:buChar char="•"/>
            </a:pPr>
            <a:r>
              <a:rPr b="1" lang="en-GB" sz="1400">
                <a:solidFill>
                  <a:schemeClr val="dk2"/>
                </a:solidFill>
              </a:rPr>
              <a:t>Sign-off</a:t>
            </a:r>
            <a:endParaRPr/>
          </a:p>
          <a:p>
            <a:pPr indent="-254000" lvl="0" marL="342900" rtl="0" algn="l">
              <a:spcBef>
                <a:spcPts val="280"/>
              </a:spcBef>
              <a:spcAft>
                <a:spcPts val="0"/>
              </a:spcAft>
              <a:buClr>
                <a:schemeClr val="dk1"/>
              </a:buClr>
              <a:buSzPts val="1400"/>
              <a:buNone/>
            </a:pPr>
            <a:r>
              <a:t/>
            </a:r>
            <a:endParaRPr b="1" sz="1400">
              <a:solidFill>
                <a:schemeClr val="dk2"/>
              </a:solidFill>
            </a:endParaRPr>
          </a:p>
          <a:p>
            <a:pPr indent="0" lvl="0" marL="0" rtl="0" algn="l">
              <a:spcBef>
                <a:spcPts val="280"/>
              </a:spcBef>
              <a:spcAft>
                <a:spcPts val="0"/>
              </a:spcAft>
              <a:buClr>
                <a:schemeClr val="dk2"/>
              </a:buClr>
              <a:buSzPts val="1400"/>
              <a:buNone/>
            </a:pPr>
            <a:r>
              <a:rPr lang="en-GB" sz="1400">
                <a:solidFill>
                  <a:schemeClr val="dk2"/>
                </a:solidFill>
              </a:rPr>
              <a:t>In principle 2 – 3 years to complete</a:t>
            </a:r>
            <a:endParaRPr/>
          </a:p>
          <a:p>
            <a:pPr indent="0" lvl="0" marL="0" rtl="0" algn="l">
              <a:spcBef>
                <a:spcPts val="280"/>
              </a:spcBef>
              <a:spcAft>
                <a:spcPts val="0"/>
              </a:spcAft>
              <a:buClr>
                <a:schemeClr val="dk1"/>
              </a:buClr>
              <a:buSzPts val="1400"/>
              <a:buNone/>
            </a:pPr>
            <a:r>
              <a:t/>
            </a:r>
            <a:endParaRPr b="1" sz="1400">
              <a:solidFill>
                <a:srgbClr val="FF0000"/>
              </a:solidFill>
            </a:endParaRPr>
          </a:p>
          <a:p>
            <a:pPr indent="0" lvl="0" marL="0" rtl="0" algn="l">
              <a:spcBef>
                <a:spcPts val="280"/>
              </a:spcBef>
              <a:spcAft>
                <a:spcPts val="0"/>
              </a:spcAft>
              <a:buClr>
                <a:srgbClr val="FF0000"/>
              </a:buClr>
              <a:buSzPts val="1400"/>
              <a:buNone/>
            </a:pPr>
            <a:r>
              <a:rPr b="1" lang="en-GB" sz="1400">
                <a:solidFill>
                  <a:srgbClr val="FF0000"/>
                </a:solidFill>
              </a:rPr>
              <a:t>Ongoing CPD &amp; Annual Clinical Appraisal </a:t>
            </a:r>
            <a:endParaRPr/>
          </a:p>
          <a:p>
            <a:pPr indent="0" lvl="0" marL="0" rtl="0" algn="l">
              <a:spcBef>
                <a:spcPts val="280"/>
              </a:spcBef>
              <a:spcAft>
                <a:spcPts val="0"/>
              </a:spcAft>
              <a:buClr>
                <a:schemeClr val="dk1"/>
              </a:buClr>
              <a:buSzPts val="1400"/>
              <a:buNone/>
            </a:pPr>
            <a:r>
              <a:t/>
            </a:r>
            <a:endParaRPr b="1" sz="1400">
              <a:solidFill>
                <a:srgbClr val="FF0000"/>
              </a:solidFill>
            </a:endParaRPr>
          </a:p>
        </p:txBody>
      </p:sp>
      <p:sp>
        <p:nvSpPr>
          <p:cNvPr id="67" name="Google Shape;67;p4"/>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68" name="Google Shape;68;p4"/>
          <p:cNvSpPr txBox="1"/>
          <p:nvPr/>
        </p:nvSpPr>
        <p:spPr>
          <a:xfrm>
            <a:off x="1561086" y="1344534"/>
            <a:ext cx="3632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TRIANGLE OF CAPABILITY</a:t>
            </a:r>
            <a:endParaRPr sz="1800">
              <a:solidFill>
                <a:srgbClr val="FF0000"/>
              </a:solidFill>
              <a:latin typeface="Calibri"/>
              <a:ea typeface="Calibri"/>
              <a:cs typeface="Calibri"/>
              <a:sym typeface="Calibri"/>
            </a:endParaRPr>
          </a:p>
        </p:txBody>
      </p:sp>
      <p:sp>
        <p:nvSpPr>
          <p:cNvPr id="69" name="Google Shape;69;p4"/>
          <p:cNvSpPr/>
          <p:nvPr/>
        </p:nvSpPr>
        <p:spPr>
          <a:xfrm>
            <a:off x="2571750" y="2786203"/>
            <a:ext cx="2044700" cy="2068731"/>
          </a:xfrm>
          <a:prstGeom prst="triangle">
            <a:avLst>
              <a:gd fmla="val 50377" name="adj"/>
            </a:avLst>
          </a:prstGeom>
          <a:noFill/>
          <a:ln cap="flat" cmpd="sng" w="25400">
            <a:solidFill>
              <a:srgbClr val="0F24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Calibri"/>
              <a:ea typeface="Calibri"/>
              <a:cs typeface="Calibri"/>
              <a:sym typeface="Calibri"/>
            </a:endParaRPr>
          </a:p>
        </p:txBody>
      </p:sp>
      <p:sp>
        <p:nvSpPr>
          <p:cNvPr id="70" name="Google Shape;70;p4"/>
          <p:cNvSpPr txBox="1"/>
          <p:nvPr/>
        </p:nvSpPr>
        <p:spPr>
          <a:xfrm>
            <a:off x="2984500" y="4114801"/>
            <a:ext cx="12954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366092"/>
                </a:solidFill>
                <a:latin typeface="Calibri"/>
                <a:ea typeface="Calibri"/>
                <a:cs typeface="Calibri"/>
                <a:sym typeface="Calibri"/>
              </a:rPr>
              <a:t>ADVANCED PRACTICE </a:t>
            </a:r>
            <a:endParaRPr b="1" sz="1800">
              <a:solidFill>
                <a:srgbClr val="366092"/>
              </a:solidFill>
              <a:latin typeface="Calibri"/>
              <a:ea typeface="Calibri"/>
              <a:cs typeface="Calibri"/>
              <a:sym typeface="Calibri"/>
            </a:endParaRPr>
          </a:p>
        </p:txBody>
      </p:sp>
      <p:sp>
        <p:nvSpPr>
          <p:cNvPr id="71" name="Google Shape;71;p4"/>
          <p:cNvSpPr txBox="1"/>
          <p:nvPr/>
        </p:nvSpPr>
        <p:spPr>
          <a:xfrm>
            <a:off x="4654550" y="4761131"/>
            <a:ext cx="14351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Effective Supervision </a:t>
            </a:r>
            <a:endParaRPr b="1" sz="1800">
              <a:solidFill>
                <a:srgbClr val="FF0000"/>
              </a:solidFill>
              <a:latin typeface="Calibri"/>
              <a:ea typeface="Calibri"/>
              <a:cs typeface="Calibri"/>
              <a:sym typeface="Calibri"/>
            </a:endParaRPr>
          </a:p>
        </p:txBody>
      </p:sp>
      <p:sp>
        <p:nvSpPr>
          <p:cNvPr id="72" name="Google Shape;72;p4"/>
          <p:cNvSpPr txBox="1"/>
          <p:nvPr/>
        </p:nvSpPr>
        <p:spPr>
          <a:xfrm>
            <a:off x="1612900" y="4761130"/>
            <a:ext cx="1371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Clinical competence</a:t>
            </a:r>
            <a:endParaRPr b="1" sz="1800">
              <a:solidFill>
                <a:srgbClr val="FF0000"/>
              </a:solidFill>
              <a:latin typeface="Calibri"/>
              <a:ea typeface="Calibri"/>
              <a:cs typeface="Calibri"/>
              <a:sym typeface="Calibri"/>
            </a:endParaRPr>
          </a:p>
        </p:txBody>
      </p:sp>
      <p:sp>
        <p:nvSpPr>
          <p:cNvPr id="73" name="Google Shape;73;p4"/>
          <p:cNvSpPr txBox="1"/>
          <p:nvPr/>
        </p:nvSpPr>
        <p:spPr>
          <a:xfrm>
            <a:off x="2806701" y="2046070"/>
            <a:ext cx="15240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rgbClr val="FF0000"/>
                </a:solidFill>
                <a:latin typeface="Calibri"/>
                <a:ea typeface="Calibri"/>
                <a:cs typeface="Calibri"/>
                <a:sym typeface="Calibri"/>
              </a:rPr>
              <a:t>Academic Preparation</a:t>
            </a:r>
            <a:endParaRPr b="1" sz="1800">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5"/>
          <p:cNvSpPr txBox="1"/>
          <p:nvPr>
            <p:ph type="title"/>
          </p:nvPr>
        </p:nvSpPr>
        <p:spPr>
          <a:xfrm>
            <a:off x="2470915" y="240888"/>
            <a:ext cx="8195248" cy="871416"/>
          </a:xfrm>
          <a:prstGeom prst="rect">
            <a:avLst/>
          </a:prstGeom>
          <a:noFill/>
          <a:ln>
            <a:noFill/>
          </a:ln>
        </p:spPr>
        <p:txBody>
          <a:bodyPr anchorCtr="0" anchor="ctr" bIns="0" lIns="0" spcFirstLastPara="1" rIns="0" wrap="square" tIns="0">
            <a:noAutofit/>
          </a:bodyPr>
          <a:lstStyle/>
          <a:p>
            <a:pPr indent="0" lvl="0" marL="0" rtl="0" algn="ctr">
              <a:lnSpc>
                <a:spcPct val="113125"/>
              </a:lnSpc>
              <a:spcBef>
                <a:spcPts val="0"/>
              </a:spcBef>
              <a:spcAft>
                <a:spcPts val="0"/>
              </a:spcAft>
              <a:buNone/>
            </a:pPr>
            <a:r>
              <a:rPr lang="en-GB" sz="3200"/>
              <a:t>Rotational model</a:t>
            </a:r>
            <a:endParaRPr/>
          </a:p>
        </p:txBody>
      </p:sp>
      <p:sp>
        <p:nvSpPr>
          <p:cNvPr id="80" name="Google Shape;80;p5"/>
          <p:cNvSpPr txBox="1"/>
          <p:nvPr>
            <p:ph idx="1" type="body"/>
          </p:nvPr>
        </p:nvSpPr>
        <p:spPr>
          <a:xfrm>
            <a:off x="5334001" y="1112304"/>
            <a:ext cx="5269363" cy="6533096"/>
          </a:xfrm>
          <a:prstGeom prst="rect">
            <a:avLst/>
          </a:prstGeom>
          <a:noFill/>
          <a:ln>
            <a:noFill/>
          </a:ln>
        </p:spPr>
        <p:txBody>
          <a:bodyPr anchorCtr="0" anchor="t" bIns="45700" lIns="91425" spcFirstLastPara="1" rIns="91425" wrap="square" tIns="45700">
            <a:noAutofit/>
          </a:bodyPr>
          <a:lstStyle/>
          <a:p>
            <a:pPr indent="-285750" lvl="0" marL="285750" rtl="0" algn="l">
              <a:lnSpc>
                <a:spcPct val="150000"/>
              </a:lnSpc>
              <a:spcBef>
                <a:spcPts val="0"/>
              </a:spcBef>
              <a:spcAft>
                <a:spcPts val="0"/>
              </a:spcAft>
              <a:buClr>
                <a:schemeClr val="dk2"/>
              </a:buClr>
              <a:buSzPts val="2000"/>
              <a:buNone/>
            </a:pPr>
            <a:r>
              <a:rPr b="1" lang="en-GB" sz="2000">
                <a:solidFill>
                  <a:schemeClr val="dk2"/>
                </a:solidFill>
              </a:rPr>
              <a:t>Objectives</a:t>
            </a:r>
            <a:endParaRPr/>
          </a:p>
          <a:p>
            <a:pPr indent="-285750" lvl="0" marL="285750" rtl="0" algn="l">
              <a:lnSpc>
                <a:spcPct val="150000"/>
              </a:lnSpc>
              <a:spcBef>
                <a:spcPts val="360"/>
              </a:spcBef>
              <a:spcAft>
                <a:spcPts val="0"/>
              </a:spcAft>
              <a:buClr>
                <a:schemeClr val="dk2"/>
              </a:buClr>
              <a:buSzPts val="1800"/>
              <a:buNone/>
            </a:pPr>
            <a:r>
              <a:rPr lang="en-GB" sz="1800">
                <a:solidFill>
                  <a:schemeClr val="dk2"/>
                </a:solidFill>
              </a:rPr>
              <a:t>Manage more patients at home or in a community setting through: </a:t>
            </a:r>
            <a:endParaRPr/>
          </a:p>
          <a:p>
            <a:pPr indent="-285750" lvl="1" marL="742950" rtl="0" algn="l">
              <a:lnSpc>
                <a:spcPct val="150000"/>
              </a:lnSpc>
              <a:spcBef>
                <a:spcPts val="360"/>
              </a:spcBef>
              <a:spcAft>
                <a:spcPts val="0"/>
              </a:spcAft>
              <a:buClr>
                <a:schemeClr val="dk2"/>
              </a:buClr>
              <a:buSzPts val="1800"/>
              <a:buFont typeface="Arial"/>
              <a:buChar char="•"/>
            </a:pPr>
            <a:r>
              <a:rPr lang="en-GB" sz="1800">
                <a:solidFill>
                  <a:schemeClr val="dk2"/>
                </a:solidFill>
              </a:rPr>
              <a:t>Remote triage &amp; consultation</a:t>
            </a:r>
            <a:endParaRPr/>
          </a:p>
          <a:p>
            <a:pPr indent="-285750" lvl="1" marL="742950" rtl="0" algn="l">
              <a:lnSpc>
                <a:spcPct val="150000"/>
              </a:lnSpc>
              <a:spcBef>
                <a:spcPts val="360"/>
              </a:spcBef>
              <a:spcAft>
                <a:spcPts val="0"/>
              </a:spcAft>
              <a:buClr>
                <a:schemeClr val="dk2"/>
              </a:buClr>
              <a:buSzPts val="1800"/>
              <a:buFont typeface="Arial"/>
              <a:buChar char="•"/>
            </a:pPr>
            <a:r>
              <a:rPr lang="en-GB" sz="1800">
                <a:solidFill>
                  <a:schemeClr val="dk2"/>
                </a:solidFill>
              </a:rPr>
              <a:t>Mobile within AP cars conducting Face to Face Assessment </a:t>
            </a:r>
            <a:endParaRPr/>
          </a:p>
          <a:p>
            <a:pPr indent="-285750" lvl="1" marL="742950" rtl="0" algn="l">
              <a:lnSpc>
                <a:spcPct val="150000"/>
              </a:lnSpc>
              <a:spcBef>
                <a:spcPts val="360"/>
              </a:spcBef>
              <a:spcAft>
                <a:spcPts val="0"/>
              </a:spcAft>
              <a:buClr>
                <a:schemeClr val="dk2"/>
              </a:buClr>
              <a:buSzPts val="1800"/>
              <a:buFont typeface="Arial"/>
              <a:buChar char="•"/>
            </a:pPr>
            <a:r>
              <a:rPr lang="en-GB" sz="1800">
                <a:solidFill>
                  <a:schemeClr val="dk2"/>
                </a:solidFill>
              </a:rPr>
              <a:t>Part of a multi-disciplinary team in primary care / OOH</a:t>
            </a:r>
            <a:endParaRPr/>
          </a:p>
          <a:p>
            <a:pPr indent="-285750" lvl="1" marL="742950" rtl="0" algn="l">
              <a:lnSpc>
                <a:spcPct val="150000"/>
              </a:lnSpc>
              <a:spcBef>
                <a:spcPts val="360"/>
              </a:spcBef>
              <a:spcAft>
                <a:spcPts val="0"/>
              </a:spcAft>
              <a:buClr>
                <a:schemeClr val="dk2"/>
              </a:buClr>
              <a:buSzPts val="1800"/>
              <a:buFont typeface="Arial"/>
              <a:buChar char="•"/>
            </a:pPr>
            <a:r>
              <a:rPr lang="en-GB" sz="1800">
                <a:solidFill>
                  <a:schemeClr val="dk2"/>
                </a:solidFill>
              </a:rPr>
              <a:t>Free up crew time through internal referral to manage more complex patients</a:t>
            </a:r>
            <a:endParaRPr/>
          </a:p>
          <a:p>
            <a:pPr indent="-285750" lvl="1" marL="742950" rtl="0" algn="l">
              <a:lnSpc>
                <a:spcPct val="150000"/>
              </a:lnSpc>
              <a:spcBef>
                <a:spcPts val="360"/>
              </a:spcBef>
              <a:spcAft>
                <a:spcPts val="0"/>
              </a:spcAft>
              <a:buClr>
                <a:schemeClr val="dk2"/>
              </a:buClr>
              <a:buSzPts val="1800"/>
              <a:buFont typeface="Arial"/>
              <a:buChar char="•"/>
            </a:pPr>
            <a:r>
              <a:rPr lang="en-GB" sz="1800">
                <a:solidFill>
                  <a:schemeClr val="dk2"/>
                </a:solidFill>
              </a:rPr>
              <a:t>Clinical leadership for other ambulance clinicians – Clinical Decision Support. </a:t>
            </a:r>
            <a:endParaRPr/>
          </a:p>
          <a:p>
            <a:pPr indent="-158750" lvl="1" marL="742950" rtl="0" algn="l">
              <a:lnSpc>
                <a:spcPct val="150000"/>
              </a:lnSpc>
              <a:spcBef>
                <a:spcPts val="400"/>
              </a:spcBef>
              <a:spcAft>
                <a:spcPts val="0"/>
              </a:spcAft>
              <a:buClr>
                <a:schemeClr val="dk1"/>
              </a:buClr>
              <a:buSzPts val="2000"/>
              <a:buFont typeface="Arial"/>
              <a:buNone/>
            </a:pPr>
            <a:r>
              <a:t/>
            </a:r>
            <a:endParaRPr sz="2000"/>
          </a:p>
        </p:txBody>
      </p:sp>
      <p:sp>
        <p:nvSpPr>
          <p:cNvPr id="81" name="Google Shape;81;p5"/>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pSp>
        <p:nvGrpSpPr>
          <p:cNvPr id="82" name="Google Shape;82;p5"/>
          <p:cNvGrpSpPr/>
          <p:nvPr/>
        </p:nvGrpSpPr>
        <p:grpSpPr>
          <a:xfrm>
            <a:off x="1445112" y="1854218"/>
            <a:ext cx="3915291" cy="4010948"/>
            <a:chOff x="1129792" y="4"/>
            <a:chExt cx="3915291" cy="4010948"/>
          </a:xfrm>
        </p:grpSpPr>
        <p:sp>
          <p:nvSpPr>
            <p:cNvPr id="83" name="Google Shape;83;p5"/>
            <p:cNvSpPr/>
            <p:nvPr/>
          </p:nvSpPr>
          <p:spPr>
            <a:xfrm>
              <a:off x="1411427" y="264159"/>
              <a:ext cx="3413760" cy="3413760"/>
            </a:xfrm>
            <a:prstGeom prst="pie">
              <a:avLst>
                <a:gd fmla="val 16200000" name="adj1"/>
                <a:gd fmla="val 18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txBox="1"/>
            <p:nvPr/>
          </p:nvSpPr>
          <p:spPr>
            <a:xfrm>
              <a:off x="3210560" y="987551"/>
              <a:ext cx="1219200" cy="10160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lang="en-GB" sz="1500">
                  <a:solidFill>
                    <a:schemeClr val="lt1"/>
                  </a:solidFill>
                  <a:latin typeface="Calibri"/>
                  <a:ea typeface="Calibri"/>
                  <a:cs typeface="Calibri"/>
                  <a:sym typeface="Calibri"/>
                </a:rPr>
                <a:t>SAS Mobile   Response Rotation</a:t>
              </a:r>
              <a:endParaRPr sz="1500">
                <a:solidFill>
                  <a:schemeClr val="lt1"/>
                </a:solidFill>
                <a:latin typeface="Calibri"/>
                <a:ea typeface="Calibri"/>
                <a:cs typeface="Calibri"/>
                <a:sym typeface="Calibri"/>
              </a:endParaRPr>
            </a:p>
          </p:txBody>
        </p:sp>
        <p:sp>
          <p:nvSpPr>
            <p:cNvPr id="85" name="Google Shape;85;p5"/>
            <p:cNvSpPr/>
            <p:nvPr/>
          </p:nvSpPr>
          <p:spPr>
            <a:xfrm>
              <a:off x="1341120" y="386079"/>
              <a:ext cx="3413760" cy="3413760"/>
            </a:xfrm>
            <a:prstGeom prst="pie">
              <a:avLst>
                <a:gd fmla="val 1800000" name="adj1"/>
                <a:gd fmla="val 90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txBox="1"/>
            <p:nvPr/>
          </p:nvSpPr>
          <p:spPr>
            <a:xfrm>
              <a:off x="2153920" y="2600960"/>
              <a:ext cx="1828800" cy="89408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lang="en-GB" sz="1500">
                  <a:solidFill>
                    <a:schemeClr val="lt1"/>
                  </a:solidFill>
                  <a:latin typeface="Calibri"/>
                  <a:ea typeface="Calibri"/>
                  <a:cs typeface="Calibri"/>
                  <a:sym typeface="Calibri"/>
                </a:rPr>
                <a:t>Ambulance Control centre/Remote Consultation Rotation</a:t>
              </a:r>
              <a:endParaRPr sz="1500">
                <a:solidFill>
                  <a:schemeClr val="lt1"/>
                </a:solidFill>
                <a:latin typeface="Calibri"/>
                <a:ea typeface="Calibri"/>
                <a:cs typeface="Calibri"/>
                <a:sym typeface="Calibri"/>
              </a:endParaRPr>
            </a:p>
          </p:txBody>
        </p:sp>
        <p:sp>
          <p:nvSpPr>
            <p:cNvPr id="87" name="Google Shape;87;p5"/>
            <p:cNvSpPr/>
            <p:nvPr/>
          </p:nvSpPr>
          <p:spPr>
            <a:xfrm>
              <a:off x="1270812" y="264159"/>
              <a:ext cx="3413760" cy="3413760"/>
            </a:xfrm>
            <a:prstGeom prst="pie">
              <a:avLst>
                <a:gd fmla="val 9000000" name="adj1"/>
                <a:gd fmla="val 16200000" name="adj2"/>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txBox="1"/>
            <p:nvPr/>
          </p:nvSpPr>
          <p:spPr>
            <a:xfrm>
              <a:off x="1666240" y="987551"/>
              <a:ext cx="1219200" cy="101600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None/>
              </a:pPr>
              <a:r>
                <a:rPr lang="en-GB" sz="1500">
                  <a:solidFill>
                    <a:schemeClr val="lt1"/>
                  </a:solidFill>
                  <a:latin typeface="Calibri"/>
                  <a:ea typeface="Calibri"/>
                  <a:cs typeface="Calibri"/>
                  <a:sym typeface="Calibri"/>
                </a:rPr>
                <a:t>Primary Care /OOH Rotation</a:t>
              </a:r>
              <a:endParaRPr sz="1500">
                <a:solidFill>
                  <a:schemeClr val="lt1"/>
                </a:solidFill>
                <a:latin typeface="Calibri"/>
                <a:ea typeface="Calibri"/>
                <a:cs typeface="Calibri"/>
                <a:sym typeface="Calibri"/>
              </a:endParaRPr>
            </a:p>
          </p:txBody>
        </p:sp>
        <p:sp>
          <p:nvSpPr>
            <p:cNvPr id="89" name="Google Shape;89;p5"/>
            <p:cNvSpPr/>
            <p:nvPr/>
          </p:nvSpPr>
          <p:spPr>
            <a:xfrm>
              <a:off x="1208667" y="4"/>
              <a:ext cx="3836416" cy="3836416"/>
            </a:xfrm>
            <a:custGeom>
              <a:rect b="b" l="l" r="r" t="t"/>
              <a:pathLst>
                <a:path extrusionOk="0" h="120000" w="120000">
                  <a:moveTo>
                    <a:pt x="59991" y="4067"/>
                  </a:moveTo>
                  <a:lnTo>
                    <a:pt x="59991" y="4067"/>
                  </a:lnTo>
                  <a:cubicBezTo>
                    <a:pt x="79078" y="4064"/>
                    <a:pt x="96849" y="13795"/>
                    <a:pt x="107129" y="29878"/>
                  </a:cubicBezTo>
                  <a:cubicBezTo>
                    <a:pt x="117408" y="45960"/>
                    <a:pt x="118776" y="66175"/>
                    <a:pt x="110758" y="83496"/>
                  </a:cubicBezTo>
                  <a:lnTo>
                    <a:pt x="114269" y="85523"/>
                  </a:lnTo>
                  <a:lnTo>
                    <a:pt x="105797" y="86441"/>
                  </a:lnTo>
                  <a:lnTo>
                    <a:pt x="101940" y="78405"/>
                  </a:lnTo>
                  <a:lnTo>
                    <a:pt x="105449" y="80431"/>
                  </a:lnTo>
                  <a:cubicBezTo>
                    <a:pt x="112382" y="65011"/>
                    <a:pt x="111022" y="47127"/>
                    <a:pt x="101838" y="32932"/>
                  </a:cubicBezTo>
                  <a:cubicBezTo>
                    <a:pt x="92654" y="18737"/>
                    <a:pt x="76899" y="10167"/>
                    <a:pt x="59992" y="10169"/>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1129792" y="174536"/>
              <a:ext cx="3836416" cy="3836416"/>
            </a:xfrm>
            <a:custGeom>
              <a:rect b="b" l="l" r="r" t="t"/>
              <a:pathLst>
                <a:path extrusionOk="0" h="120000" w="120000">
                  <a:moveTo>
                    <a:pt x="108435" y="87973"/>
                  </a:moveTo>
                  <a:cubicBezTo>
                    <a:pt x="98891" y="104498"/>
                    <a:pt x="81581" y="115017"/>
                    <a:pt x="62518" y="115876"/>
                  </a:cubicBezTo>
                  <a:cubicBezTo>
                    <a:pt x="43454" y="116735"/>
                    <a:pt x="25269" y="107816"/>
                    <a:pt x="14277" y="92216"/>
                  </a:cubicBezTo>
                  <a:lnTo>
                    <a:pt x="10766" y="94244"/>
                  </a:lnTo>
                  <a:lnTo>
                    <a:pt x="14207" y="86447"/>
                  </a:lnTo>
                  <a:lnTo>
                    <a:pt x="23095" y="87124"/>
                  </a:lnTo>
                  <a:lnTo>
                    <a:pt x="19585" y="89151"/>
                  </a:lnTo>
                  <a:cubicBezTo>
                    <a:pt x="29474" y="102860"/>
                    <a:pt x="45637" y="110621"/>
                    <a:pt x="62519" y="109767"/>
                  </a:cubicBezTo>
                  <a:cubicBezTo>
                    <a:pt x="79400" y="108913"/>
                    <a:pt x="94697" y="99559"/>
                    <a:pt x="103151" y="84922"/>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1143642" y="4"/>
              <a:ext cx="3836416" cy="3836416"/>
            </a:xfrm>
            <a:custGeom>
              <a:rect b="b" l="l" r="r" t="t"/>
              <a:pathLst>
                <a:path extrusionOk="0" h="120000" w="120000">
                  <a:moveTo>
                    <a:pt x="11561" y="87966"/>
                  </a:moveTo>
                  <a:lnTo>
                    <a:pt x="11561" y="87966"/>
                  </a:lnTo>
                  <a:cubicBezTo>
                    <a:pt x="2017" y="71436"/>
                    <a:pt x="1562" y="51181"/>
                    <a:pt x="10353" y="34238"/>
                  </a:cubicBezTo>
                  <a:cubicBezTo>
                    <a:pt x="19144" y="17296"/>
                    <a:pt x="35968" y="6007"/>
                    <a:pt x="54979" y="4293"/>
                  </a:cubicBezTo>
                  <a:lnTo>
                    <a:pt x="54979" y="239"/>
                  </a:lnTo>
                  <a:lnTo>
                    <a:pt x="60009" y="7118"/>
                  </a:lnTo>
                  <a:lnTo>
                    <a:pt x="54977" y="14476"/>
                  </a:lnTo>
                  <a:lnTo>
                    <a:pt x="54978" y="10423"/>
                  </a:lnTo>
                  <a:lnTo>
                    <a:pt x="54978" y="10423"/>
                  </a:lnTo>
                  <a:cubicBezTo>
                    <a:pt x="38157" y="12127"/>
                    <a:pt x="23347" y="22244"/>
                    <a:pt x="15643" y="37294"/>
                  </a:cubicBezTo>
                  <a:cubicBezTo>
                    <a:pt x="7939" y="52344"/>
                    <a:pt x="8392" y="70273"/>
                    <a:pt x="16845" y="84915"/>
                  </a:cubicBezTo>
                  <a:close/>
                </a:path>
              </a:pathLst>
            </a:custGeom>
            <a:solidFill>
              <a:srgbClr val="B1C0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d9812faa3d_0_0"/>
          <p:cNvSpPr txBox="1"/>
          <p:nvPr>
            <p:ph type="title"/>
          </p:nvPr>
        </p:nvSpPr>
        <p:spPr>
          <a:xfrm>
            <a:off x="2076308" y="4791577"/>
            <a:ext cx="6129900" cy="697800"/>
          </a:xfrm>
          <a:prstGeom prst="rect">
            <a:avLst/>
          </a:prstGeom>
          <a:noFill/>
          <a:ln>
            <a:noFill/>
          </a:ln>
        </p:spPr>
        <p:txBody>
          <a:bodyPr anchorCtr="0" anchor="t" bIns="0" lIns="0" spcFirstLastPara="1" rIns="0" wrap="square" tIns="0">
            <a:normAutofit fontScale="90000"/>
          </a:bodyPr>
          <a:lstStyle/>
          <a:p>
            <a:pPr indent="0" lvl="0" marL="0" rtl="0" algn="l">
              <a:spcBef>
                <a:spcPts val="0"/>
              </a:spcBef>
              <a:spcAft>
                <a:spcPts val="0"/>
              </a:spcAft>
              <a:buNone/>
            </a:pPr>
            <a:br>
              <a:rPr b="0" lang="en-GB" sz="1800">
                <a:solidFill>
                  <a:srgbClr val="002060"/>
                </a:solidFill>
              </a:rPr>
            </a:br>
            <a:br>
              <a:rPr lang="en-GB" sz="1800">
                <a:solidFill>
                  <a:srgbClr val="002060"/>
                </a:solidFill>
              </a:rPr>
            </a:br>
            <a:endParaRPr/>
          </a:p>
        </p:txBody>
      </p:sp>
      <p:sp>
        <p:nvSpPr>
          <p:cNvPr id="98" name="Google Shape;98;gd9812faa3d_0_0"/>
          <p:cNvSpPr/>
          <p:nvPr/>
        </p:nvSpPr>
        <p:spPr>
          <a:xfrm>
            <a:off x="1171800" y="2140750"/>
            <a:ext cx="9848400" cy="95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GB" sz="5400" u="none" cap="none" strike="noStrike">
                <a:solidFill>
                  <a:schemeClr val="lt1"/>
                </a:solidFill>
                <a:latin typeface="Calibri"/>
                <a:ea typeface="Calibri"/>
                <a:cs typeface="Calibri"/>
                <a:sym typeface="Calibri"/>
              </a:rPr>
              <a:t>Virtual Ambulance – Building a remote consultation model in the 999 setting</a:t>
            </a:r>
            <a:r>
              <a:rPr b="1" i="0" lang="en-GB" sz="2200" u="none" cap="none" strike="noStrike">
                <a:solidFill>
                  <a:schemeClr val="lt1"/>
                </a:solidFill>
                <a:latin typeface="Calibri"/>
                <a:ea typeface="Calibri"/>
                <a:cs typeface="Calibri"/>
                <a:sym typeface="Calibri"/>
              </a:rPr>
              <a:t> </a:t>
            </a:r>
            <a:br>
              <a:rPr b="1" lang="en-GB" sz="2200">
                <a:solidFill>
                  <a:schemeClr val="lt1"/>
                </a:solidFill>
                <a:latin typeface="Calibri"/>
                <a:ea typeface="Calibri"/>
                <a:cs typeface="Calibri"/>
                <a:sym typeface="Calibri"/>
              </a:rPr>
            </a:br>
            <a:br>
              <a:rPr b="1" lang="en-GB" sz="2200">
                <a:solidFill>
                  <a:schemeClr val="lt1"/>
                </a:solidFill>
                <a:latin typeface="Calibri"/>
                <a:ea typeface="Calibri"/>
                <a:cs typeface="Calibri"/>
                <a:sym typeface="Calibri"/>
              </a:rPr>
            </a:br>
            <a:r>
              <a:rPr lang="en-GB" sz="2200">
                <a:solidFill>
                  <a:schemeClr val="lt1"/>
                </a:solidFill>
                <a:latin typeface="Calibri"/>
                <a:ea typeface="Calibri"/>
                <a:cs typeface="Calibri"/>
                <a:sym typeface="Calibri"/>
              </a:rPr>
              <a:t>Callum Johnston, Clinical Lead for Advanced Practice</a:t>
            </a:r>
            <a:endParaRPr b="1" sz="22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2200">
              <a:solidFill>
                <a:schemeClr val="lt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2200">
              <a:solidFill>
                <a:schemeClr val="lt1"/>
              </a:solidFill>
              <a:latin typeface="Calibri"/>
              <a:ea typeface="Calibri"/>
              <a:cs typeface="Calibri"/>
              <a:sym typeface="Calibri"/>
            </a:endParaRPr>
          </a:p>
          <a:p>
            <a:pPr indent="0" lvl="0" marL="0" rtl="0" algn="l">
              <a:spcBef>
                <a:spcPts val="1200"/>
              </a:spcBef>
              <a:spcAft>
                <a:spcPts val="0"/>
              </a:spcAft>
              <a:buNone/>
            </a:pPr>
            <a:r>
              <a:t/>
            </a:r>
            <a:endParaRPr b="1" sz="22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6"/>
          <p:cNvSpPr txBox="1"/>
          <p:nvPr>
            <p:ph type="title"/>
          </p:nvPr>
        </p:nvSpPr>
        <p:spPr>
          <a:xfrm>
            <a:off x="3365500" y="240888"/>
            <a:ext cx="6158122" cy="871416"/>
          </a:xfrm>
          <a:prstGeom prst="rect">
            <a:avLst/>
          </a:prstGeom>
          <a:noFill/>
          <a:ln>
            <a:noFill/>
          </a:ln>
        </p:spPr>
        <p:txBody>
          <a:bodyPr anchorCtr="0" anchor="ctr" bIns="0" lIns="0" spcFirstLastPara="1" rIns="0" wrap="square" tIns="0">
            <a:noAutofit/>
          </a:bodyPr>
          <a:lstStyle/>
          <a:p>
            <a:pPr indent="0" lvl="0" marL="0" rtl="0" algn="l">
              <a:lnSpc>
                <a:spcPct val="113125"/>
              </a:lnSpc>
              <a:spcBef>
                <a:spcPts val="0"/>
              </a:spcBef>
              <a:spcAft>
                <a:spcPts val="0"/>
              </a:spcAft>
              <a:buNone/>
            </a:pPr>
            <a:r>
              <a:rPr lang="en-GB" sz="3200"/>
              <a:t>Remote Triage &amp; Consultation</a:t>
            </a:r>
            <a:endParaRPr/>
          </a:p>
        </p:txBody>
      </p:sp>
      <p:pic>
        <p:nvPicPr>
          <p:cNvPr id="105" name="Google Shape;105;p6"/>
          <p:cNvPicPr preferRelativeResize="0"/>
          <p:nvPr/>
        </p:nvPicPr>
        <p:blipFill rotWithShape="1">
          <a:blip r:embed="rId3">
            <a:alphaModFix/>
          </a:blip>
          <a:srcRect b="0" l="0" r="0" t="0"/>
          <a:stretch/>
        </p:blipFill>
        <p:spPr>
          <a:xfrm>
            <a:off x="1869996" y="3159224"/>
            <a:ext cx="5338115" cy="3434180"/>
          </a:xfrm>
          <a:prstGeom prst="rect">
            <a:avLst/>
          </a:prstGeom>
          <a:noFill/>
          <a:ln>
            <a:noFill/>
          </a:ln>
        </p:spPr>
      </p:pic>
      <p:sp>
        <p:nvSpPr>
          <p:cNvPr id="106" name="Google Shape;106;p6"/>
          <p:cNvSpPr/>
          <p:nvPr/>
        </p:nvSpPr>
        <p:spPr>
          <a:xfrm>
            <a:off x="1771140" y="1371601"/>
            <a:ext cx="2619629" cy="1594016"/>
          </a:xfrm>
          <a:prstGeom prst="roundRect">
            <a:avLst>
              <a:gd fmla="val 16667" name="adj"/>
            </a:avLst>
          </a:prstGeom>
          <a:solidFill>
            <a:srgbClr val="00FFC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999 call meets pre-determined criteria for Teal coding (suitable for AP review)</a:t>
            </a:r>
            <a:endParaRPr/>
          </a:p>
        </p:txBody>
      </p:sp>
      <p:sp>
        <p:nvSpPr>
          <p:cNvPr id="107" name="Google Shape;107;p6"/>
          <p:cNvSpPr/>
          <p:nvPr/>
        </p:nvSpPr>
        <p:spPr>
          <a:xfrm>
            <a:off x="4860325" y="1383958"/>
            <a:ext cx="2627101" cy="1594016"/>
          </a:xfrm>
          <a:prstGeom prst="roundRect">
            <a:avLst>
              <a:gd fmla="val 16667" name="adj"/>
            </a:avLst>
          </a:prstGeom>
          <a:solidFill>
            <a:srgbClr val="00FFC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AP enters call and phones patient (may also use video if required)</a:t>
            </a:r>
            <a:endParaRPr/>
          </a:p>
        </p:txBody>
      </p:sp>
      <p:sp>
        <p:nvSpPr>
          <p:cNvPr id="108" name="Google Shape;108;p6"/>
          <p:cNvSpPr/>
          <p:nvPr/>
        </p:nvSpPr>
        <p:spPr>
          <a:xfrm>
            <a:off x="7875374" y="1371601"/>
            <a:ext cx="2585139" cy="1606373"/>
          </a:xfrm>
          <a:prstGeom prst="roundRect">
            <a:avLst>
              <a:gd fmla="val 16667" name="adj"/>
            </a:avLst>
          </a:prstGeom>
          <a:solidFill>
            <a:srgbClr val="00FFC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Checks available notes/ECS/KIS/clinical portal info, agrees best outcome with patient &amp; documents consultation</a:t>
            </a:r>
            <a:endParaRPr/>
          </a:p>
        </p:txBody>
      </p:sp>
      <p:sp>
        <p:nvSpPr>
          <p:cNvPr id="109" name="Google Shape;109;p6"/>
          <p:cNvSpPr/>
          <p:nvPr/>
        </p:nvSpPr>
        <p:spPr>
          <a:xfrm>
            <a:off x="7875373" y="3283211"/>
            <a:ext cx="2585138" cy="1585350"/>
          </a:xfrm>
          <a:prstGeom prst="roundRect">
            <a:avLst>
              <a:gd fmla="val 16667" name="adj"/>
            </a:avLst>
          </a:prstGeom>
          <a:solidFill>
            <a:srgbClr val="00FFC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AP closes, downgrades or upgrades call as clinically appropriate </a:t>
            </a:r>
            <a:endParaRPr/>
          </a:p>
        </p:txBody>
      </p:sp>
      <p:sp>
        <p:nvSpPr>
          <p:cNvPr id="110" name="Google Shape;110;p6"/>
          <p:cNvSpPr/>
          <p:nvPr/>
        </p:nvSpPr>
        <p:spPr>
          <a:xfrm>
            <a:off x="7875374" y="5192028"/>
            <a:ext cx="2585137" cy="1445740"/>
          </a:xfrm>
          <a:prstGeom prst="roundRect">
            <a:avLst>
              <a:gd fmla="val 16667" name="adj"/>
            </a:avLst>
          </a:prstGeom>
          <a:solidFill>
            <a:srgbClr val="00FFCC"/>
          </a:soli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AP is now ready for the next virtual consultation</a:t>
            </a:r>
            <a:endParaRPr sz="1800">
              <a:solidFill>
                <a:schemeClr val="dk1"/>
              </a:solidFill>
              <a:latin typeface="Calibri"/>
              <a:ea typeface="Calibri"/>
              <a:cs typeface="Calibri"/>
              <a:sym typeface="Calibri"/>
            </a:endParaRPr>
          </a:p>
        </p:txBody>
      </p:sp>
      <p:sp>
        <p:nvSpPr>
          <p:cNvPr id="111" name="Google Shape;111;p6"/>
          <p:cNvSpPr/>
          <p:nvPr/>
        </p:nvSpPr>
        <p:spPr>
          <a:xfrm>
            <a:off x="4530810" y="2044501"/>
            <a:ext cx="222422" cy="202685"/>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6"/>
          <p:cNvSpPr/>
          <p:nvPr/>
        </p:nvSpPr>
        <p:spPr>
          <a:xfrm>
            <a:off x="7591166" y="2056857"/>
            <a:ext cx="222422" cy="202685"/>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6"/>
          <p:cNvSpPr/>
          <p:nvPr/>
        </p:nvSpPr>
        <p:spPr>
          <a:xfrm>
            <a:off x="9063338" y="4946273"/>
            <a:ext cx="209207" cy="205517"/>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6"/>
          <p:cNvSpPr/>
          <p:nvPr/>
        </p:nvSpPr>
        <p:spPr>
          <a:xfrm>
            <a:off x="9063338" y="3048442"/>
            <a:ext cx="209207" cy="205517"/>
          </a:xfrm>
          <a:prstGeom prst="down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7"/>
          <p:cNvSpPr txBox="1"/>
          <p:nvPr>
            <p:ph type="title"/>
          </p:nvPr>
        </p:nvSpPr>
        <p:spPr>
          <a:xfrm>
            <a:off x="2470915" y="240888"/>
            <a:ext cx="8195248" cy="871416"/>
          </a:xfrm>
          <a:prstGeom prst="rect">
            <a:avLst/>
          </a:prstGeom>
          <a:noFill/>
          <a:ln>
            <a:noFill/>
          </a:ln>
        </p:spPr>
        <p:txBody>
          <a:bodyPr anchorCtr="0" anchor="ctr" bIns="0" lIns="0" spcFirstLastPara="1" rIns="0" wrap="square" tIns="0">
            <a:noAutofit/>
          </a:bodyPr>
          <a:lstStyle/>
          <a:p>
            <a:pPr indent="0" lvl="0" marL="0" rtl="0" algn="ctr">
              <a:lnSpc>
                <a:spcPct val="113125"/>
              </a:lnSpc>
              <a:spcBef>
                <a:spcPts val="0"/>
              </a:spcBef>
              <a:spcAft>
                <a:spcPts val="0"/>
              </a:spcAft>
              <a:buNone/>
            </a:pPr>
            <a:r>
              <a:rPr lang="en-GB" sz="3200"/>
              <a:t>What has been achieved? </a:t>
            </a:r>
            <a:endParaRPr/>
          </a:p>
        </p:txBody>
      </p:sp>
      <p:sp>
        <p:nvSpPr>
          <p:cNvPr id="121" name="Google Shape;121;p7"/>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graphicFrame>
        <p:nvGraphicFramePr>
          <p:cNvPr id="122" name="Google Shape;122;p7"/>
          <p:cNvGraphicFramePr/>
          <p:nvPr/>
        </p:nvGraphicFramePr>
        <p:xfrm>
          <a:off x="2334228" y="1469985"/>
          <a:ext cx="7546694" cy="5150734"/>
        </p:xfrm>
        <a:graphic>
          <a:graphicData uri="http://schemas.openxmlformats.org/drawingml/2006/chart">
            <c:chart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idx="1" type="body"/>
          </p:nvPr>
        </p:nvSpPr>
        <p:spPr>
          <a:xfrm>
            <a:off x="2400301" y="1418492"/>
            <a:ext cx="7453313" cy="463506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2"/>
              </a:buClr>
              <a:buSzPts val="1400"/>
              <a:buChar char="•"/>
            </a:pPr>
            <a:r>
              <a:rPr lang="en-GB" sz="1400">
                <a:solidFill>
                  <a:schemeClr val="dk2"/>
                </a:solidFill>
              </a:rPr>
              <a:t>The APs in Urgent and Primary Care have been reviewing approximately </a:t>
            </a:r>
            <a:r>
              <a:rPr lang="en-GB" sz="1400">
                <a:solidFill>
                  <a:srgbClr val="FF0000"/>
                </a:solidFill>
              </a:rPr>
              <a:t>12.5% </a:t>
            </a:r>
            <a:r>
              <a:rPr lang="en-GB" sz="1400">
                <a:solidFill>
                  <a:schemeClr val="dk2"/>
                </a:solidFill>
              </a:rPr>
              <a:t>of our overall 999 demand. </a:t>
            </a:r>
            <a:endParaRPr/>
          </a:p>
          <a:p>
            <a:pPr indent="0" lvl="0" marL="0" rtl="0" algn="l">
              <a:spcBef>
                <a:spcPts val="280"/>
              </a:spcBef>
              <a:spcAft>
                <a:spcPts val="0"/>
              </a:spcAft>
              <a:buClr>
                <a:schemeClr val="dk1"/>
              </a:buClr>
              <a:buSzPts val="1400"/>
              <a:buNone/>
            </a:pPr>
            <a:r>
              <a:t/>
            </a:r>
            <a:endParaRPr sz="1400"/>
          </a:p>
          <a:p>
            <a:pPr indent="-342900" lvl="0" marL="342900" rtl="0" algn="l">
              <a:spcBef>
                <a:spcPts val="280"/>
              </a:spcBef>
              <a:spcAft>
                <a:spcPts val="0"/>
              </a:spcAft>
              <a:buClr>
                <a:schemeClr val="dk2"/>
              </a:buClr>
              <a:buSzPts val="1400"/>
              <a:buChar char="•"/>
            </a:pPr>
            <a:r>
              <a:rPr lang="en-GB" sz="1400">
                <a:solidFill>
                  <a:schemeClr val="dk2"/>
                </a:solidFill>
              </a:rPr>
              <a:t>Approx. </a:t>
            </a:r>
            <a:r>
              <a:rPr lang="en-GB" sz="1400">
                <a:solidFill>
                  <a:srgbClr val="FF0000"/>
                </a:solidFill>
              </a:rPr>
              <a:t>40% </a:t>
            </a:r>
            <a:r>
              <a:rPr lang="en-GB" sz="1400">
                <a:solidFill>
                  <a:schemeClr val="dk2"/>
                </a:solidFill>
              </a:rPr>
              <a:t>of these patients are managed by the APs and provided with self-care advice or referred to alternative pathway without the need for face to face review. </a:t>
            </a:r>
            <a:endParaRPr/>
          </a:p>
          <a:p>
            <a:pPr indent="-342900" lvl="0" marL="342900" rtl="0" algn="l">
              <a:spcBef>
                <a:spcPts val="280"/>
              </a:spcBef>
              <a:spcAft>
                <a:spcPts val="0"/>
              </a:spcAft>
              <a:buClr>
                <a:schemeClr val="dk2"/>
              </a:buClr>
              <a:buSzPts val="1400"/>
              <a:buChar char="•"/>
            </a:pPr>
            <a:r>
              <a:rPr lang="en-GB" sz="1400">
                <a:solidFill>
                  <a:schemeClr val="dk2"/>
                </a:solidFill>
              </a:rPr>
              <a:t>Sustaining a </a:t>
            </a:r>
            <a:r>
              <a:rPr lang="en-GB" sz="1400">
                <a:solidFill>
                  <a:srgbClr val="FF0000"/>
                </a:solidFill>
              </a:rPr>
              <a:t>&lt;1%</a:t>
            </a:r>
            <a:r>
              <a:rPr lang="en-GB" sz="1400">
                <a:solidFill>
                  <a:schemeClr val="dk2"/>
                </a:solidFill>
              </a:rPr>
              <a:t> 24hr recall rate.</a:t>
            </a:r>
            <a:endParaRPr/>
          </a:p>
          <a:p>
            <a:pPr indent="0" lvl="0" marL="0" rtl="0" algn="l">
              <a:spcBef>
                <a:spcPts val="280"/>
              </a:spcBef>
              <a:spcAft>
                <a:spcPts val="0"/>
              </a:spcAft>
              <a:buClr>
                <a:schemeClr val="dk1"/>
              </a:buClr>
              <a:buSzPts val="1400"/>
              <a:buNone/>
            </a:pPr>
            <a:r>
              <a:t/>
            </a:r>
            <a:endParaRPr sz="1400"/>
          </a:p>
          <a:p>
            <a:pPr indent="-342900" lvl="0" marL="342900" rtl="0" algn="l">
              <a:spcBef>
                <a:spcPts val="280"/>
              </a:spcBef>
              <a:spcAft>
                <a:spcPts val="0"/>
              </a:spcAft>
              <a:buClr>
                <a:schemeClr val="dk2"/>
              </a:buClr>
              <a:buSzPts val="1400"/>
              <a:buChar char="•"/>
            </a:pPr>
            <a:r>
              <a:rPr lang="en-GB" sz="1400">
                <a:solidFill>
                  <a:schemeClr val="dk2"/>
                </a:solidFill>
              </a:rPr>
              <a:t>Since April of 2020 SAS have managed circa</a:t>
            </a:r>
            <a:r>
              <a:rPr lang="en-GB" sz="1400">
                <a:solidFill>
                  <a:srgbClr val="FF0000"/>
                </a:solidFill>
              </a:rPr>
              <a:t> 87,000 </a:t>
            </a:r>
            <a:r>
              <a:rPr lang="en-GB" sz="1400">
                <a:solidFill>
                  <a:schemeClr val="dk2"/>
                </a:solidFill>
              </a:rPr>
              <a:t>patients remotely. </a:t>
            </a:r>
            <a:endParaRPr/>
          </a:p>
          <a:p>
            <a:pPr indent="0" lvl="0" marL="0" rtl="0" algn="l">
              <a:spcBef>
                <a:spcPts val="280"/>
              </a:spcBef>
              <a:spcAft>
                <a:spcPts val="0"/>
              </a:spcAft>
              <a:buClr>
                <a:schemeClr val="dk1"/>
              </a:buClr>
              <a:buSzPts val="1400"/>
              <a:buNone/>
            </a:pPr>
            <a:r>
              <a:t/>
            </a:r>
            <a:endParaRPr sz="1400">
              <a:solidFill>
                <a:schemeClr val="dk2"/>
              </a:solidFill>
            </a:endParaRPr>
          </a:p>
          <a:p>
            <a:pPr indent="-342900" lvl="0" marL="342900" rtl="0" algn="l">
              <a:spcBef>
                <a:spcPts val="280"/>
              </a:spcBef>
              <a:spcAft>
                <a:spcPts val="0"/>
              </a:spcAft>
              <a:buClr>
                <a:schemeClr val="dk2"/>
              </a:buClr>
              <a:buSzPts val="1400"/>
              <a:buChar char="•"/>
            </a:pPr>
            <a:r>
              <a:rPr lang="en-GB" sz="1400">
                <a:solidFill>
                  <a:schemeClr val="dk2"/>
                </a:solidFill>
              </a:rPr>
              <a:t>Circa</a:t>
            </a:r>
            <a:r>
              <a:rPr lang="en-GB" sz="1400">
                <a:solidFill>
                  <a:srgbClr val="FF0000"/>
                </a:solidFill>
              </a:rPr>
              <a:t> 70,000 + </a:t>
            </a:r>
            <a:r>
              <a:rPr lang="en-GB" sz="1400">
                <a:solidFill>
                  <a:srgbClr val="244061"/>
                </a:solidFill>
              </a:rPr>
              <a:t>following a remote consultation with </a:t>
            </a:r>
            <a:r>
              <a:rPr lang="en-GB" sz="1400">
                <a:solidFill>
                  <a:schemeClr val="dk2"/>
                </a:solidFill>
              </a:rPr>
              <a:t>an AP. </a:t>
            </a:r>
            <a:endParaRPr/>
          </a:p>
          <a:p>
            <a:pPr indent="0" lvl="0" marL="0" rtl="0" algn="l">
              <a:spcBef>
                <a:spcPts val="280"/>
              </a:spcBef>
              <a:spcAft>
                <a:spcPts val="0"/>
              </a:spcAft>
              <a:buClr>
                <a:schemeClr val="dk1"/>
              </a:buClr>
              <a:buSzPts val="1400"/>
              <a:buNone/>
            </a:pPr>
            <a:r>
              <a:t/>
            </a:r>
            <a:endParaRPr sz="1400">
              <a:solidFill>
                <a:schemeClr val="dk2"/>
              </a:solidFill>
            </a:endParaRPr>
          </a:p>
          <a:p>
            <a:pPr indent="-342900" lvl="0" marL="342900" rtl="0" algn="l">
              <a:spcBef>
                <a:spcPts val="280"/>
              </a:spcBef>
              <a:spcAft>
                <a:spcPts val="0"/>
              </a:spcAft>
              <a:buClr>
                <a:schemeClr val="dk2"/>
              </a:buClr>
              <a:buSzPts val="1400"/>
              <a:buChar char="•"/>
            </a:pPr>
            <a:r>
              <a:rPr lang="en-GB" sz="1400">
                <a:solidFill>
                  <a:schemeClr val="dk2"/>
                </a:solidFill>
              </a:rPr>
              <a:t>Over </a:t>
            </a:r>
            <a:r>
              <a:rPr lang="en-GB" sz="1400">
                <a:solidFill>
                  <a:srgbClr val="FF0000"/>
                </a:solidFill>
              </a:rPr>
              <a:t>26,500 </a:t>
            </a:r>
            <a:r>
              <a:rPr lang="en-GB" sz="1400">
                <a:solidFill>
                  <a:schemeClr val="dk2"/>
                </a:solidFill>
              </a:rPr>
              <a:t>patients through AP consultation (approx.38%) </a:t>
            </a:r>
            <a:endParaRPr/>
          </a:p>
          <a:p>
            <a:pPr indent="0" lvl="0" marL="0" rtl="0" algn="l">
              <a:spcBef>
                <a:spcPts val="280"/>
              </a:spcBef>
              <a:spcAft>
                <a:spcPts val="0"/>
              </a:spcAft>
              <a:buClr>
                <a:schemeClr val="dk1"/>
              </a:buClr>
              <a:buSzPts val="1400"/>
              <a:buNone/>
            </a:pPr>
            <a:r>
              <a:t/>
            </a:r>
            <a:endParaRPr sz="1400">
              <a:solidFill>
                <a:schemeClr val="dk2"/>
              </a:solidFill>
            </a:endParaRPr>
          </a:p>
          <a:p>
            <a:pPr indent="-342900" lvl="0" marL="342900" rtl="0" algn="l">
              <a:spcBef>
                <a:spcPts val="280"/>
              </a:spcBef>
              <a:spcAft>
                <a:spcPts val="0"/>
              </a:spcAft>
              <a:buClr>
                <a:schemeClr val="dk2"/>
              </a:buClr>
              <a:buSzPts val="1400"/>
              <a:buChar char="•"/>
            </a:pPr>
            <a:r>
              <a:rPr lang="en-GB" sz="1400">
                <a:solidFill>
                  <a:schemeClr val="dk2"/>
                </a:solidFill>
              </a:rPr>
              <a:t>Circa</a:t>
            </a:r>
            <a:r>
              <a:rPr lang="en-GB" sz="1400">
                <a:solidFill>
                  <a:srgbClr val="FF0000"/>
                </a:solidFill>
              </a:rPr>
              <a:t> 17,000 </a:t>
            </a:r>
            <a:r>
              <a:rPr lang="en-GB" sz="1400">
                <a:solidFill>
                  <a:schemeClr val="dk2"/>
                </a:solidFill>
              </a:rPr>
              <a:t>have been discharged by ambulance crews or a mobile AP following face to face assessment and treatment (24%) </a:t>
            </a:r>
            <a:endParaRPr/>
          </a:p>
          <a:p>
            <a:pPr indent="0" lvl="0" marL="0" rtl="0" algn="l">
              <a:spcBef>
                <a:spcPts val="280"/>
              </a:spcBef>
              <a:spcAft>
                <a:spcPts val="0"/>
              </a:spcAft>
              <a:buClr>
                <a:schemeClr val="dk1"/>
              </a:buClr>
              <a:buSzPts val="1400"/>
              <a:buNone/>
            </a:pPr>
            <a:r>
              <a:t/>
            </a:r>
            <a:endParaRPr sz="1400">
              <a:solidFill>
                <a:schemeClr val="dk2"/>
              </a:solidFill>
            </a:endParaRPr>
          </a:p>
          <a:p>
            <a:pPr indent="-342900" lvl="0" marL="342900" rtl="0" algn="l">
              <a:spcBef>
                <a:spcPts val="280"/>
              </a:spcBef>
              <a:spcAft>
                <a:spcPts val="0"/>
              </a:spcAft>
              <a:buClr>
                <a:schemeClr val="dk2"/>
              </a:buClr>
              <a:buSzPts val="1400"/>
              <a:buChar char="•"/>
            </a:pPr>
            <a:r>
              <a:rPr lang="en-GB" sz="1400">
                <a:solidFill>
                  <a:schemeClr val="dk2"/>
                </a:solidFill>
              </a:rPr>
              <a:t>Approximately a </a:t>
            </a:r>
            <a:r>
              <a:rPr lang="en-GB" sz="1400">
                <a:solidFill>
                  <a:srgbClr val="FF0000"/>
                </a:solidFill>
              </a:rPr>
              <a:t>40%</a:t>
            </a:r>
            <a:r>
              <a:rPr lang="en-GB" sz="1400">
                <a:solidFill>
                  <a:schemeClr val="dk2"/>
                </a:solidFill>
              </a:rPr>
              <a:t> hear and treat outcome against a historic background of approximately 18%</a:t>
            </a:r>
            <a:endParaRPr/>
          </a:p>
        </p:txBody>
      </p:sp>
      <p:sp>
        <p:nvSpPr>
          <p:cNvPr id="129" name="Google Shape;129;p8"/>
          <p:cNvSpPr txBox="1"/>
          <p:nvPr>
            <p:ph idx="12" type="sldNum"/>
          </p:nvPr>
        </p:nvSpPr>
        <p:spPr>
          <a:xfrm>
            <a:off x="8949267" y="6356351"/>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130" name="Google Shape;130;p8"/>
          <p:cNvSpPr txBox="1"/>
          <p:nvPr/>
        </p:nvSpPr>
        <p:spPr>
          <a:xfrm>
            <a:off x="3411416" y="316524"/>
            <a:ext cx="541300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3552AA"/>
                </a:solidFill>
                <a:latin typeface="Arial"/>
                <a:ea typeface="Arial"/>
                <a:cs typeface="Arial"/>
                <a:sym typeface="Arial"/>
              </a:rPr>
              <a:t>What has been achieved?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Powerpoint_template_revise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2015-04-13T14:51:16Z</dcterms:created>
  <dc:creator>E9888442</dc:creator>
</cp:coreProperties>
</file>