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9"/>
  </p:notesMasterIdLst>
  <p:sldIdLst>
    <p:sldId id="345" r:id="rId3"/>
    <p:sldId id="344" r:id="rId4"/>
    <p:sldId id="346" r:id="rId5"/>
    <p:sldId id="364" r:id="rId6"/>
    <p:sldId id="257" r:id="rId7"/>
    <p:sldId id="347" r:id="rId8"/>
    <p:sldId id="348" r:id="rId9"/>
    <p:sldId id="349" r:id="rId10"/>
    <p:sldId id="354" r:id="rId11"/>
    <p:sldId id="356" r:id="rId12"/>
    <p:sldId id="355" r:id="rId13"/>
    <p:sldId id="350" r:id="rId14"/>
    <p:sldId id="351" r:id="rId15"/>
    <p:sldId id="353" r:id="rId16"/>
    <p:sldId id="277" r:id="rId17"/>
    <p:sldId id="274" r:id="rId18"/>
    <p:sldId id="334" r:id="rId19"/>
    <p:sldId id="268" r:id="rId20"/>
    <p:sldId id="269" r:id="rId21"/>
    <p:sldId id="270" r:id="rId22"/>
    <p:sldId id="365" r:id="rId23"/>
    <p:sldId id="310" r:id="rId24"/>
    <p:sldId id="311" r:id="rId25"/>
    <p:sldId id="290" r:id="rId26"/>
    <p:sldId id="278" r:id="rId27"/>
    <p:sldId id="312" r:id="rId28"/>
    <p:sldId id="313" r:id="rId29"/>
    <p:sldId id="314" r:id="rId30"/>
    <p:sldId id="261" r:id="rId31"/>
    <p:sldId id="266" r:id="rId32"/>
    <p:sldId id="262" r:id="rId33"/>
    <p:sldId id="342" r:id="rId34"/>
    <p:sldId id="327" r:id="rId35"/>
    <p:sldId id="263" r:id="rId36"/>
    <p:sldId id="352" r:id="rId37"/>
    <p:sldId id="293" r:id="rId38"/>
    <p:sldId id="319" r:id="rId39"/>
    <p:sldId id="320" r:id="rId40"/>
    <p:sldId id="338" r:id="rId41"/>
    <p:sldId id="339" r:id="rId42"/>
    <p:sldId id="336" r:id="rId43"/>
    <p:sldId id="295" r:id="rId44"/>
    <p:sldId id="300" r:id="rId45"/>
    <p:sldId id="301" r:id="rId46"/>
    <p:sldId id="324" r:id="rId47"/>
    <p:sldId id="316" r:id="rId48"/>
    <p:sldId id="304" r:id="rId49"/>
    <p:sldId id="331" r:id="rId50"/>
    <p:sldId id="323" r:id="rId51"/>
    <p:sldId id="275" r:id="rId52"/>
    <p:sldId id="328" r:id="rId53"/>
    <p:sldId id="329" r:id="rId54"/>
    <p:sldId id="330" r:id="rId55"/>
    <p:sldId id="305" r:id="rId56"/>
    <p:sldId id="307" r:id="rId57"/>
    <p:sldId id="357" r:id="rId58"/>
    <p:sldId id="358" r:id="rId59"/>
    <p:sldId id="298" r:id="rId60"/>
    <p:sldId id="281" r:id="rId61"/>
    <p:sldId id="259" r:id="rId62"/>
    <p:sldId id="359" r:id="rId63"/>
    <p:sldId id="340" r:id="rId64"/>
    <p:sldId id="341" r:id="rId65"/>
    <p:sldId id="362" r:id="rId66"/>
    <p:sldId id="361" r:id="rId67"/>
    <p:sldId id="36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Payne" initials="CP" lastIdx="1" clrIdx="0">
    <p:extLst>
      <p:ext uri="{19B8F6BF-5375-455C-9EA6-DF929625EA0E}">
        <p15:presenceInfo xmlns:p15="http://schemas.microsoft.com/office/powerpoint/2012/main" userId="f346a1c579938e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66"/>
    <a:srgbClr val="003366"/>
    <a:srgbClr val="FF3399"/>
    <a:srgbClr val="FF3300"/>
    <a:srgbClr val="FFFF99"/>
    <a:srgbClr val="48A66C"/>
    <a:srgbClr val="FCF10C"/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eys\AppData\Local\Microsoft\Windows\INetCache\CH34_20210202_19565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 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ENT</c:v>
                </c:pt>
                <c:pt idx="1">
                  <c:v>GS</c:v>
                </c:pt>
                <c:pt idx="2">
                  <c:v>GYN</c:v>
                </c:pt>
                <c:pt idx="3">
                  <c:v>Neuro</c:v>
                </c:pt>
                <c:pt idx="4">
                  <c:v>OMFS</c:v>
                </c:pt>
                <c:pt idx="5">
                  <c:v>Plastics</c:v>
                </c:pt>
                <c:pt idx="6">
                  <c:v>T&amp;O</c:v>
                </c:pt>
                <c:pt idx="7">
                  <c:v>Urology</c:v>
                </c:pt>
                <c:pt idx="8">
                  <c:v>Vascular 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0.36</c:v>
                </c:pt>
                <c:pt idx="1">
                  <c:v>0.29099999999999998</c:v>
                </c:pt>
                <c:pt idx="2">
                  <c:v>0.182</c:v>
                </c:pt>
                <c:pt idx="3">
                  <c:v>0.39600000000000002</c:v>
                </c:pt>
                <c:pt idx="4">
                  <c:v>0.32700000000000001</c:v>
                </c:pt>
                <c:pt idx="5">
                  <c:v>0.224</c:v>
                </c:pt>
                <c:pt idx="6">
                  <c:v>0.72099999999999997</c:v>
                </c:pt>
                <c:pt idx="7">
                  <c:v>0.22600000000000001</c:v>
                </c:pt>
                <c:pt idx="8">
                  <c:v>8.4000000000000005E-2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4-43FD-AFAA-05E08D3D1A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Primary Care / OOH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ENT</c:v>
                </c:pt>
                <c:pt idx="1">
                  <c:v>GS</c:v>
                </c:pt>
                <c:pt idx="2">
                  <c:v>GYN</c:v>
                </c:pt>
                <c:pt idx="3">
                  <c:v>Neuro</c:v>
                </c:pt>
                <c:pt idx="4">
                  <c:v>OMFS</c:v>
                </c:pt>
                <c:pt idx="5">
                  <c:v>Plastics</c:v>
                </c:pt>
                <c:pt idx="6">
                  <c:v>T&amp;O</c:v>
                </c:pt>
                <c:pt idx="7">
                  <c:v>Urology</c:v>
                </c:pt>
                <c:pt idx="8">
                  <c:v>Vascular </c:v>
                </c:pt>
                <c:pt idx="9">
                  <c:v>Total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0.64</c:v>
                </c:pt>
                <c:pt idx="1">
                  <c:v>0.70899999999999996</c:v>
                </c:pt>
                <c:pt idx="2">
                  <c:v>0.81799999999999995</c:v>
                </c:pt>
                <c:pt idx="3">
                  <c:v>0.60399999999999998</c:v>
                </c:pt>
                <c:pt idx="4">
                  <c:v>0.67300000000000004</c:v>
                </c:pt>
                <c:pt idx="5">
                  <c:v>0.77600000000000002</c:v>
                </c:pt>
                <c:pt idx="6">
                  <c:v>0.27900000000000003</c:v>
                </c:pt>
                <c:pt idx="7">
                  <c:v>0.77500000000000002</c:v>
                </c:pt>
                <c:pt idx="8">
                  <c:v>0.91600000000000004</c:v>
                </c:pt>
                <c:pt idx="9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4-43FD-AFAA-05E08D3D1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0491952"/>
        <c:axId val="490491296"/>
        <c:axId val="0"/>
      </c:bar3DChart>
      <c:catAx>
        <c:axId val="49049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91296"/>
        <c:crosses val="autoZero"/>
        <c:auto val="1"/>
        <c:lblAlgn val="ctr"/>
        <c:lblOffset val="100"/>
        <c:noMultiLvlLbl val="0"/>
      </c:catAx>
      <c:valAx>
        <c:axId val="4904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49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GS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Sheet3!$B$2:$B$106</c:f>
              <c:numCache>
                <c:formatCode>###0</c:formatCode>
                <c:ptCount val="105"/>
                <c:pt idx="0">
                  <c:v>83</c:v>
                </c:pt>
                <c:pt idx="1">
                  <c:v>81</c:v>
                </c:pt>
                <c:pt idx="2">
                  <c:v>90</c:v>
                </c:pt>
                <c:pt idx="3">
                  <c:v>100</c:v>
                </c:pt>
                <c:pt idx="4">
                  <c:v>90</c:v>
                </c:pt>
                <c:pt idx="5">
                  <c:v>88</c:v>
                </c:pt>
                <c:pt idx="6">
                  <c:v>101</c:v>
                </c:pt>
                <c:pt idx="7">
                  <c:v>105</c:v>
                </c:pt>
                <c:pt idx="8">
                  <c:v>88</c:v>
                </c:pt>
                <c:pt idx="9">
                  <c:v>112</c:v>
                </c:pt>
                <c:pt idx="10">
                  <c:v>98</c:v>
                </c:pt>
                <c:pt idx="11">
                  <c:v>89</c:v>
                </c:pt>
                <c:pt idx="12">
                  <c:v>82</c:v>
                </c:pt>
                <c:pt idx="13">
                  <c:v>102</c:v>
                </c:pt>
                <c:pt idx="14">
                  <c:v>101</c:v>
                </c:pt>
                <c:pt idx="15">
                  <c:v>97</c:v>
                </c:pt>
                <c:pt idx="16">
                  <c:v>89</c:v>
                </c:pt>
                <c:pt idx="17">
                  <c:v>94</c:v>
                </c:pt>
                <c:pt idx="18">
                  <c:v>90</c:v>
                </c:pt>
                <c:pt idx="19">
                  <c:v>102</c:v>
                </c:pt>
                <c:pt idx="20">
                  <c:v>96</c:v>
                </c:pt>
                <c:pt idx="21">
                  <c:v>85</c:v>
                </c:pt>
                <c:pt idx="22">
                  <c:v>107</c:v>
                </c:pt>
                <c:pt idx="23">
                  <c:v>90</c:v>
                </c:pt>
                <c:pt idx="24">
                  <c:v>110</c:v>
                </c:pt>
                <c:pt idx="25">
                  <c:v>89</c:v>
                </c:pt>
                <c:pt idx="26">
                  <c:v>104</c:v>
                </c:pt>
                <c:pt idx="27">
                  <c:v>110</c:v>
                </c:pt>
                <c:pt idx="28">
                  <c:v>106</c:v>
                </c:pt>
                <c:pt idx="29">
                  <c:v>92</c:v>
                </c:pt>
                <c:pt idx="30">
                  <c:v>88</c:v>
                </c:pt>
                <c:pt idx="31">
                  <c:v>80</c:v>
                </c:pt>
                <c:pt idx="32">
                  <c:v>95</c:v>
                </c:pt>
                <c:pt idx="33">
                  <c:v>92</c:v>
                </c:pt>
                <c:pt idx="34">
                  <c:v>83</c:v>
                </c:pt>
                <c:pt idx="35">
                  <c:v>96</c:v>
                </c:pt>
                <c:pt idx="36">
                  <c:v>89</c:v>
                </c:pt>
                <c:pt idx="37">
                  <c:v>100</c:v>
                </c:pt>
                <c:pt idx="38">
                  <c:v>91</c:v>
                </c:pt>
                <c:pt idx="39">
                  <c:v>99</c:v>
                </c:pt>
                <c:pt idx="40">
                  <c:v>93</c:v>
                </c:pt>
                <c:pt idx="41">
                  <c:v>87</c:v>
                </c:pt>
                <c:pt idx="42">
                  <c:v>75</c:v>
                </c:pt>
                <c:pt idx="43">
                  <c:v>75</c:v>
                </c:pt>
                <c:pt idx="44">
                  <c:v>101</c:v>
                </c:pt>
                <c:pt idx="45">
                  <c:v>86</c:v>
                </c:pt>
                <c:pt idx="46">
                  <c:v>84</c:v>
                </c:pt>
                <c:pt idx="47">
                  <c:v>74</c:v>
                </c:pt>
                <c:pt idx="48">
                  <c:v>78</c:v>
                </c:pt>
                <c:pt idx="49">
                  <c:v>69</c:v>
                </c:pt>
                <c:pt idx="50">
                  <c:v>83</c:v>
                </c:pt>
                <c:pt idx="51">
                  <c:v>78</c:v>
                </c:pt>
                <c:pt idx="52">
                  <c:v>82</c:v>
                </c:pt>
                <c:pt idx="53">
                  <c:v>91</c:v>
                </c:pt>
                <c:pt idx="54">
                  <c:v>88</c:v>
                </c:pt>
                <c:pt idx="55">
                  <c:v>74</c:v>
                </c:pt>
                <c:pt idx="56">
                  <c:v>86</c:v>
                </c:pt>
                <c:pt idx="57">
                  <c:v>104</c:v>
                </c:pt>
                <c:pt idx="58">
                  <c:v>80</c:v>
                </c:pt>
                <c:pt idx="59">
                  <c:v>79</c:v>
                </c:pt>
                <c:pt idx="60">
                  <c:v>104</c:v>
                </c:pt>
                <c:pt idx="61">
                  <c:v>89</c:v>
                </c:pt>
                <c:pt idx="62">
                  <c:v>65</c:v>
                </c:pt>
                <c:pt idx="63">
                  <c:v>56</c:v>
                </c:pt>
                <c:pt idx="64">
                  <c:v>44</c:v>
                </c:pt>
                <c:pt idx="65">
                  <c:v>49</c:v>
                </c:pt>
                <c:pt idx="66">
                  <c:v>57</c:v>
                </c:pt>
                <c:pt idx="67">
                  <c:v>62</c:v>
                </c:pt>
                <c:pt idx="68">
                  <c:v>67</c:v>
                </c:pt>
                <c:pt idx="69">
                  <c:v>77</c:v>
                </c:pt>
                <c:pt idx="70">
                  <c:v>53</c:v>
                </c:pt>
                <c:pt idx="71">
                  <c:v>81</c:v>
                </c:pt>
                <c:pt idx="72">
                  <c:v>81</c:v>
                </c:pt>
                <c:pt idx="73">
                  <c:v>78</c:v>
                </c:pt>
                <c:pt idx="74">
                  <c:v>87</c:v>
                </c:pt>
                <c:pt idx="75">
                  <c:v>72</c:v>
                </c:pt>
                <c:pt idx="76">
                  <c:v>95</c:v>
                </c:pt>
                <c:pt idx="77">
                  <c:v>75</c:v>
                </c:pt>
                <c:pt idx="78">
                  <c:v>94</c:v>
                </c:pt>
                <c:pt idx="79">
                  <c:v>107</c:v>
                </c:pt>
                <c:pt idx="80">
                  <c:v>110</c:v>
                </c:pt>
                <c:pt idx="81">
                  <c:v>88</c:v>
                </c:pt>
                <c:pt idx="82">
                  <c:v>101</c:v>
                </c:pt>
                <c:pt idx="83">
                  <c:v>92</c:v>
                </c:pt>
                <c:pt idx="84">
                  <c:v>109</c:v>
                </c:pt>
                <c:pt idx="85">
                  <c:v>97</c:v>
                </c:pt>
                <c:pt idx="86">
                  <c:v>103</c:v>
                </c:pt>
                <c:pt idx="87">
                  <c:v>113</c:v>
                </c:pt>
                <c:pt idx="88">
                  <c:v>107</c:v>
                </c:pt>
                <c:pt idx="89">
                  <c:v>99</c:v>
                </c:pt>
                <c:pt idx="90">
                  <c:v>105</c:v>
                </c:pt>
                <c:pt idx="91">
                  <c:v>91</c:v>
                </c:pt>
                <c:pt idx="92">
                  <c:v>84</c:v>
                </c:pt>
                <c:pt idx="93">
                  <c:v>71</c:v>
                </c:pt>
                <c:pt idx="94">
                  <c:v>81</c:v>
                </c:pt>
                <c:pt idx="95">
                  <c:v>79</c:v>
                </c:pt>
                <c:pt idx="96">
                  <c:v>81</c:v>
                </c:pt>
                <c:pt idx="97">
                  <c:v>92</c:v>
                </c:pt>
                <c:pt idx="98">
                  <c:v>83</c:v>
                </c:pt>
                <c:pt idx="99">
                  <c:v>82</c:v>
                </c:pt>
                <c:pt idx="100">
                  <c:v>88</c:v>
                </c:pt>
                <c:pt idx="101">
                  <c:v>83</c:v>
                </c:pt>
                <c:pt idx="102">
                  <c:v>86</c:v>
                </c:pt>
                <c:pt idx="103">
                  <c:v>66</c:v>
                </c:pt>
                <c:pt idx="10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7-40A2-A150-605D05D0A824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Sheet3!$C$2:$C$106</c:f>
              <c:numCache>
                <c:formatCode>General</c:formatCode>
                <c:ptCount val="105"/>
                <c:pt idx="0" formatCode="###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  <c:pt idx="24">
                  <c:v>90</c:v>
                </c:pt>
                <c:pt idx="25">
                  <c:v>90</c:v>
                </c:pt>
                <c:pt idx="26">
                  <c:v>90</c:v>
                </c:pt>
                <c:pt idx="27">
                  <c:v>90</c:v>
                </c:pt>
                <c:pt idx="28">
                  <c:v>90</c:v>
                </c:pt>
                <c:pt idx="29">
                  <c:v>90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90</c:v>
                </c:pt>
                <c:pt idx="47">
                  <c:v>90</c:v>
                </c:pt>
                <c:pt idx="48">
                  <c:v>90</c:v>
                </c:pt>
                <c:pt idx="49">
                  <c:v>90</c:v>
                </c:pt>
                <c:pt idx="50">
                  <c:v>90</c:v>
                </c:pt>
                <c:pt idx="51">
                  <c:v>90</c:v>
                </c:pt>
                <c:pt idx="52">
                  <c:v>90</c:v>
                </c:pt>
                <c:pt idx="53">
                  <c:v>90</c:v>
                </c:pt>
                <c:pt idx="54">
                  <c:v>90</c:v>
                </c:pt>
                <c:pt idx="55">
                  <c:v>90</c:v>
                </c:pt>
                <c:pt idx="56">
                  <c:v>90</c:v>
                </c:pt>
                <c:pt idx="57">
                  <c:v>90</c:v>
                </c:pt>
                <c:pt idx="58">
                  <c:v>90</c:v>
                </c:pt>
                <c:pt idx="59">
                  <c:v>90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 formatCode="###0">
                  <c:v>83</c:v>
                </c:pt>
                <c:pt idx="64">
                  <c:v>83</c:v>
                </c:pt>
                <c:pt idx="65">
                  <c:v>83</c:v>
                </c:pt>
                <c:pt idx="66">
                  <c:v>83</c:v>
                </c:pt>
                <c:pt idx="67">
                  <c:v>83</c:v>
                </c:pt>
                <c:pt idx="68">
                  <c:v>83</c:v>
                </c:pt>
                <c:pt idx="69">
                  <c:v>83</c:v>
                </c:pt>
                <c:pt idx="70">
                  <c:v>83</c:v>
                </c:pt>
                <c:pt idx="71">
                  <c:v>83</c:v>
                </c:pt>
                <c:pt idx="72">
                  <c:v>83</c:v>
                </c:pt>
                <c:pt idx="73">
                  <c:v>83</c:v>
                </c:pt>
                <c:pt idx="74">
                  <c:v>83</c:v>
                </c:pt>
                <c:pt idx="75">
                  <c:v>83</c:v>
                </c:pt>
                <c:pt idx="76">
                  <c:v>83</c:v>
                </c:pt>
                <c:pt idx="77">
                  <c:v>83</c:v>
                </c:pt>
                <c:pt idx="78">
                  <c:v>83</c:v>
                </c:pt>
                <c:pt idx="79">
                  <c:v>83</c:v>
                </c:pt>
                <c:pt idx="80">
                  <c:v>83</c:v>
                </c:pt>
                <c:pt idx="81">
                  <c:v>83</c:v>
                </c:pt>
                <c:pt idx="82">
                  <c:v>83</c:v>
                </c:pt>
                <c:pt idx="83">
                  <c:v>83</c:v>
                </c:pt>
                <c:pt idx="84">
                  <c:v>83</c:v>
                </c:pt>
                <c:pt idx="85">
                  <c:v>83</c:v>
                </c:pt>
                <c:pt idx="86">
                  <c:v>83</c:v>
                </c:pt>
                <c:pt idx="87">
                  <c:v>83</c:v>
                </c:pt>
                <c:pt idx="88">
                  <c:v>83</c:v>
                </c:pt>
                <c:pt idx="89">
                  <c:v>83</c:v>
                </c:pt>
                <c:pt idx="90">
                  <c:v>83</c:v>
                </c:pt>
                <c:pt idx="91">
                  <c:v>83</c:v>
                </c:pt>
                <c:pt idx="92">
                  <c:v>83</c:v>
                </c:pt>
                <c:pt idx="93">
                  <c:v>83</c:v>
                </c:pt>
                <c:pt idx="94">
                  <c:v>83</c:v>
                </c:pt>
                <c:pt idx="95">
                  <c:v>83</c:v>
                </c:pt>
                <c:pt idx="96">
                  <c:v>83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37-40A2-A150-605D05D0A824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T&amp;O</c:v>
                </c:pt>
              </c:strCache>
            </c:strRef>
          </c:tx>
          <c:spPr>
            <a:ln w="19050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Sheet3!$D$2:$D$106</c:f>
              <c:numCache>
                <c:formatCode>###0</c:formatCode>
                <c:ptCount val="105"/>
                <c:pt idx="0">
                  <c:v>41</c:v>
                </c:pt>
                <c:pt idx="1">
                  <c:v>40</c:v>
                </c:pt>
                <c:pt idx="2">
                  <c:v>52</c:v>
                </c:pt>
                <c:pt idx="3">
                  <c:v>33</c:v>
                </c:pt>
                <c:pt idx="4">
                  <c:v>39</c:v>
                </c:pt>
                <c:pt idx="5">
                  <c:v>49</c:v>
                </c:pt>
                <c:pt idx="6">
                  <c:v>41</c:v>
                </c:pt>
                <c:pt idx="7">
                  <c:v>51</c:v>
                </c:pt>
                <c:pt idx="8">
                  <c:v>43</c:v>
                </c:pt>
                <c:pt idx="9">
                  <c:v>42</c:v>
                </c:pt>
                <c:pt idx="10">
                  <c:v>57</c:v>
                </c:pt>
                <c:pt idx="11">
                  <c:v>44</c:v>
                </c:pt>
                <c:pt idx="12">
                  <c:v>51</c:v>
                </c:pt>
                <c:pt idx="13">
                  <c:v>40</c:v>
                </c:pt>
                <c:pt idx="14">
                  <c:v>45</c:v>
                </c:pt>
                <c:pt idx="15">
                  <c:v>48</c:v>
                </c:pt>
                <c:pt idx="16">
                  <c:v>52</c:v>
                </c:pt>
                <c:pt idx="17">
                  <c:v>41</c:v>
                </c:pt>
                <c:pt idx="18">
                  <c:v>41</c:v>
                </c:pt>
                <c:pt idx="19">
                  <c:v>49</c:v>
                </c:pt>
                <c:pt idx="20">
                  <c:v>53</c:v>
                </c:pt>
                <c:pt idx="21">
                  <c:v>50</c:v>
                </c:pt>
                <c:pt idx="22">
                  <c:v>38</c:v>
                </c:pt>
                <c:pt idx="23">
                  <c:v>62</c:v>
                </c:pt>
                <c:pt idx="24">
                  <c:v>51</c:v>
                </c:pt>
                <c:pt idx="25">
                  <c:v>53</c:v>
                </c:pt>
                <c:pt idx="26">
                  <c:v>58</c:v>
                </c:pt>
                <c:pt idx="27">
                  <c:v>55</c:v>
                </c:pt>
                <c:pt idx="28">
                  <c:v>45</c:v>
                </c:pt>
                <c:pt idx="29">
                  <c:v>46</c:v>
                </c:pt>
                <c:pt idx="30">
                  <c:v>57</c:v>
                </c:pt>
                <c:pt idx="31">
                  <c:v>45</c:v>
                </c:pt>
                <c:pt idx="32">
                  <c:v>47</c:v>
                </c:pt>
                <c:pt idx="33">
                  <c:v>48</c:v>
                </c:pt>
                <c:pt idx="34">
                  <c:v>56</c:v>
                </c:pt>
                <c:pt idx="35">
                  <c:v>48</c:v>
                </c:pt>
                <c:pt idx="36">
                  <c:v>57</c:v>
                </c:pt>
                <c:pt idx="37">
                  <c:v>52</c:v>
                </c:pt>
                <c:pt idx="38">
                  <c:v>54</c:v>
                </c:pt>
                <c:pt idx="39">
                  <c:v>63</c:v>
                </c:pt>
                <c:pt idx="40">
                  <c:v>40</c:v>
                </c:pt>
                <c:pt idx="41">
                  <c:v>43</c:v>
                </c:pt>
                <c:pt idx="42">
                  <c:v>43</c:v>
                </c:pt>
                <c:pt idx="43">
                  <c:v>35</c:v>
                </c:pt>
                <c:pt idx="44">
                  <c:v>53</c:v>
                </c:pt>
                <c:pt idx="45">
                  <c:v>58</c:v>
                </c:pt>
                <c:pt idx="46">
                  <c:v>48</c:v>
                </c:pt>
                <c:pt idx="47">
                  <c:v>38</c:v>
                </c:pt>
                <c:pt idx="48">
                  <c:v>50</c:v>
                </c:pt>
                <c:pt idx="49">
                  <c:v>50</c:v>
                </c:pt>
                <c:pt idx="50">
                  <c:v>52</c:v>
                </c:pt>
                <c:pt idx="51">
                  <c:v>56</c:v>
                </c:pt>
                <c:pt idx="52">
                  <c:v>44</c:v>
                </c:pt>
                <c:pt idx="53">
                  <c:v>38</c:v>
                </c:pt>
                <c:pt idx="54">
                  <c:v>41</c:v>
                </c:pt>
                <c:pt idx="55">
                  <c:v>53</c:v>
                </c:pt>
                <c:pt idx="56">
                  <c:v>54</c:v>
                </c:pt>
                <c:pt idx="57">
                  <c:v>51</c:v>
                </c:pt>
                <c:pt idx="58">
                  <c:v>45</c:v>
                </c:pt>
                <c:pt idx="59">
                  <c:v>53</c:v>
                </c:pt>
                <c:pt idx="60">
                  <c:v>56</c:v>
                </c:pt>
                <c:pt idx="61">
                  <c:v>49</c:v>
                </c:pt>
                <c:pt idx="62">
                  <c:v>40</c:v>
                </c:pt>
                <c:pt idx="63">
                  <c:v>39</c:v>
                </c:pt>
                <c:pt idx="64">
                  <c:v>22</c:v>
                </c:pt>
                <c:pt idx="65">
                  <c:v>24</c:v>
                </c:pt>
                <c:pt idx="66">
                  <c:v>23</c:v>
                </c:pt>
                <c:pt idx="67">
                  <c:v>28</c:v>
                </c:pt>
                <c:pt idx="68">
                  <c:v>30</c:v>
                </c:pt>
                <c:pt idx="69">
                  <c:v>36</c:v>
                </c:pt>
                <c:pt idx="70">
                  <c:v>43</c:v>
                </c:pt>
                <c:pt idx="71">
                  <c:v>27</c:v>
                </c:pt>
                <c:pt idx="72">
                  <c:v>46</c:v>
                </c:pt>
                <c:pt idx="73">
                  <c:v>44</c:v>
                </c:pt>
                <c:pt idx="74">
                  <c:v>56</c:v>
                </c:pt>
                <c:pt idx="75">
                  <c:v>39</c:v>
                </c:pt>
                <c:pt idx="76">
                  <c:v>46</c:v>
                </c:pt>
                <c:pt idx="77">
                  <c:v>40</c:v>
                </c:pt>
                <c:pt idx="78">
                  <c:v>33</c:v>
                </c:pt>
                <c:pt idx="79">
                  <c:v>73</c:v>
                </c:pt>
                <c:pt idx="80">
                  <c:v>61</c:v>
                </c:pt>
                <c:pt idx="81">
                  <c:v>58</c:v>
                </c:pt>
                <c:pt idx="82">
                  <c:v>52</c:v>
                </c:pt>
                <c:pt idx="83">
                  <c:v>58</c:v>
                </c:pt>
                <c:pt idx="84">
                  <c:v>53</c:v>
                </c:pt>
                <c:pt idx="85">
                  <c:v>44</c:v>
                </c:pt>
                <c:pt idx="86">
                  <c:v>57</c:v>
                </c:pt>
                <c:pt idx="87">
                  <c:v>56</c:v>
                </c:pt>
                <c:pt idx="88">
                  <c:v>53</c:v>
                </c:pt>
                <c:pt idx="89">
                  <c:v>63</c:v>
                </c:pt>
                <c:pt idx="90">
                  <c:v>53</c:v>
                </c:pt>
                <c:pt idx="91">
                  <c:v>43</c:v>
                </c:pt>
                <c:pt idx="92">
                  <c:v>60</c:v>
                </c:pt>
                <c:pt idx="93">
                  <c:v>59</c:v>
                </c:pt>
                <c:pt idx="94">
                  <c:v>46</c:v>
                </c:pt>
                <c:pt idx="95">
                  <c:v>40</c:v>
                </c:pt>
                <c:pt idx="96">
                  <c:v>50</c:v>
                </c:pt>
                <c:pt idx="97">
                  <c:v>45</c:v>
                </c:pt>
                <c:pt idx="98">
                  <c:v>48</c:v>
                </c:pt>
                <c:pt idx="99">
                  <c:v>53</c:v>
                </c:pt>
                <c:pt idx="100">
                  <c:v>39</c:v>
                </c:pt>
                <c:pt idx="101">
                  <c:v>46</c:v>
                </c:pt>
                <c:pt idx="102">
                  <c:v>55</c:v>
                </c:pt>
                <c:pt idx="103">
                  <c:v>47</c:v>
                </c:pt>
                <c:pt idx="10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37-40A2-A150-605D05D0A824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Median</c:v>
                </c:pt>
              </c:strCache>
            </c:strRef>
          </c:tx>
          <c:spPr>
            <a:ln w="19050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Sheet3!$E$2:$E$106</c:f>
              <c:numCache>
                <c:formatCode>General</c:formatCode>
                <c:ptCount val="105"/>
                <c:pt idx="0" formatCode="###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49</c:v>
                </c:pt>
                <c:pt idx="4">
                  <c:v>49</c:v>
                </c:pt>
                <c:pt idx="5">
                  <c:v>49</c:v>
                </c:pt>
                <c:pt idx="6">
                  <c:v>49</c:v>
                </c:pt>
                <c:pt idx="7">
                  <c:v>49</c:v>
                </c:pt>
                <c:pt idx="8">
                  <c:v>49</c:v>
                </c:pt>
                <c:pt idx="9">
                  <c:v>49</c:v>
                </c:pt>
                <c:pt idx="10">
                  <c:v>49</c:v>
                </c:pt>
                <c:pt idx="11">
                  <c:v>49</c:v>
                </c:pt>
                <c:pt idx="12">
                  <c:v>49</c:v>
                </c:pt>
                <c:pt idx="13">
                  <c:v>49</c:v>
                </c:pt>
                <c:pt idx="14">
                  <c:v>49</c:v>
                </c:pt>
                <c:pt idx="15">
                  <c:v>49</c:v>
                </c:pt>
                <c:pt idx="16">
                  <c:v>49</c:v>
                </c:pt>
                <c:pt idx="17">
                  <c:v>49</c:v>
                </c:pt>
                <c:pt idx="18">
                  <c:v>49</c:v>
                </c:pt>
                <c:pt idx="19">
                  <c:v>49</c:v>
                </c:pt>
                <c:pt idx="20">
                  <c:v>49</c:v>
                </c:pt>
                <c:pt idx="21">
                  <c:v>49</c:v>
                </c:pt>
                <c:pt idx="22">
                  <c:v>49</c:v>
                </c:pt>
                <c:pt idx="23">
                  <c:v>49</c:v>
                </c:pt>
                <c:pt idx="24">
                  <c:v>49</c:v>
                </c:pt>
                <c:pt idx="25">
                  <c:v>49</c:v>
                </c:pt>
                <c:pt idx="26">
                  <c:v>49</c:v>
                </c:pt>
                <c:pt idx="27">
                  <c:v>49</c:v>
                </c:pt>
                <c:pt idx="28">
                  <c:v>49</c:v>
                </c:pt>
                <c:pt idx="29">
                  <c:v>49</c:v>
                </c:pt>
                <c:pt idx="30">
                  <c:v>49</c:v>
                </c:pt>
                <c:pt idx="31">
                  <c:v>49</c:v>
                </c:pt>
                <c:pt idx="32">
                  <c:v>49</c:v>
                </c:pt>
                <c:pt idx="33">
                  <c:v>49</c:v>
                </c:pt>
                <c:pt idx="34">
                  <c:v>49</c:v>
                </c:pt>
                <c:pt idx="35">
                  <c:v>49</c:v>
                </c:pt>
                <c:pt idx="36">
                  <c:v>49</c:v>
                </c:pt>
                <c:pt idx="37">
                  <c:v>49</c:v>
                </c:pt>
                <c:pt idx="38">
                  <c:v>49</c:v>
                </c:pt>
                <c:pt idx="39">
                  <c:v>49</c:v>
                </c:pt>
                <c:pt idx="40">
                  <c:v>49</c:v>
                </c:pt>
                <c:pt idx="41">
                  <c:v>49</c:v>
                </c:pt>
                <c:pt idx="42">
                  <c:v>49</c:v>
                </c:pt>
                <c:pt idx="43">
                  <c:v>49</c:v>
                </c:pt>
                <c:pt idx="44">
                  <c:v>49</c:v>
                </c:pt>
                <c:pt idx="45">
                  <c:v>49</c:v>
                </c:pt>
                <c:pt idx="46">
                  <c:v>49</c:v>
                </c:pt>
                <c:pt idx="47">
                  <c:v>49</c:v>
                </c:pt>
                <c:pt idx="48">
                  <c:v>49</c:v>
                </c:pt>
                <c:pt idx="49">
                  <c:v>49</c:v>
                </c:pt>
                <c:pt idx="50">
                  <c:v>49</c:v>
                </c:pt>
                <c:pt idx="51">
                  <c:v>49</c:v>
                </c:pt>
                <c:pt idx="52">
                  <c:v>49</c:v>
                </c:pt>
                <c:pt idx="53">
                  <c:v>49</c:v>
                </c:pt>
                <c:pt idx="54">
                  <c:v>49</c:v>
                </c:pt>
                <c:pt idx="55">
                  <c:v>49</c:v>
                </c:pt>
                <c:pt idx="56">
                  <c:v>49</c:v>
                </c:pt>
                <c:pt idx="57">
                  <c:v>49</c:v>
                </c:pt>
                <c:pt idx="58">
                  <c:v>49</c:v>
                </c:pt>
                <c:pt idx="59">
                  <c:v>49</c:v>
                </c:pt>
                <c:pt idx="60">
                  <c:v>49</c:v>
                </c:pt>
                <c:pt idx="61">
                  <c:v>49</c:v>
                </c:pt>
                <c:pt idx="62">
                  <c:v>49</c:v>
                </c:pt>
                <c:pt idx="63" formatCode="###0">
                  <c:v>46</c:v>
                </c:pt>
                <c:pt idx="64">
                  <c:v>46</c:v>
                </c:pt>
                <c:pt idx="65">
                  <c:v>46</c:v>
                </c:pt>
                <c:pt idx="66">
                  <c:v>46</c:v>
                </c:pt>
                <c:pt idx="67">
                  <c:v>46</c:v>
                </c:pt>
                <c:pt idx="68">
                  <c:v>46</c:v>
                </c:pt>
                <c:pt idx="69">
                  <c:v>46</c:v>
                </c:pt>
                <c:pt idx="70">
                  <c:v>46</c:v>
                </c:pt>
                <c:pt idx="71">
                  <c:v>46</c:v>
                </c:pt>
                <c:pt idx="72">
                  <c:v>46</c:v>
                </c:pt>
                <c:pt idx="73">
                  <c:v>46</c:v>
                </c:pt>
                <c:pt idx="74">
                  <c:v>46</c:v>
                </c:pt>
                <c:pt idx="75">
                  <c:v>46</c:v>
                </c:pt>
                <c:pt idx="76">
                  <c:v>46</c:v>
                </c:pt>
                <c:pt idx="77">
                  <c:v>46</c:v>
                </c:pt>
                <c:pt idx="78">
                  <c:v>46</c:v>
                </c:pt>
                <c:pt idx="79">
                  <c:v>46</c:v>
                </c:pt>
                <c:pt idx="80">
                  <c:v>46</c:v>
                </c:pt>
                <c:pt idx="81">
                  <c:v>46</c:v>
                </c:pt>
                <c:pt idx="82">
                  <c:v>46</c:v>
                </c:pt>
                <c:pt idx="83">
                  <c:v>46</c:v>
                </c:pt>
                <c:pt idx="84">
                  <c:v>46</c:v>
                </c:pt>
                <c:pt idx="85">
                  <c:v>46</c:v>
                </c:pt>
                <c:pt idx="86">
                  <c:v>46</c:v>
                </c:pt>
                <c:pt idx="87">
                  <c:v>46</c:v>
                </c:pt>
                <c:pt idx="88">
                  <c:v>46</c:v>
                </c:pt>
                <c:pt idx="89">
                  <c:v>46</c:v>
                </c:pt>
                <c:pt idx="90">
                  <c:v>46</c:v>
                </c:pt>
                <c:pt idx="91">
                  <c:v>46</c:v>
                </c:pt>
                <c:pt idx="92">
                  <c:v>46</c:v>
                </c:pt>
                <c:pt idx="93">
                  <c:v>46</c:v>
                </c:pt>
                <c:pt idx="94">
                  <c:v>46</c:v>
                </c:pt>
                <c:pt idx="95">
                  <c:v>46</c:v>
                </c:pt>
                <c:pt idx="96">
                  <c:v>46</c:v>
                </c:pt>
                <c:pt idx="97">
                  <c:v>46</c:v>
                </c:pt>
                <c:pt idx="98">
                  <c:v>46</c:v>
                </c:pt>
                <c:pt idx="99">
                  <c:v>46</c:v>
                </c:pt>
                <c:pt idx="100">
                  <c:v>46</c:v>
                </c:pt>
                <c:pt idx="101">
                  <c:v>46</c:v>
                </c:pt>
                <c:pt idx="102">
                  <c:v>46</c:v>
                </c:pt>
                <c:pt idx="103">
                  <c:v>46</c:v>
                </c:pt>
                <c:pt idx="10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37-40A2-A150-605D05D0A824}"/>
            </c:ext>
          </c:extLst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Urology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Sheet3!$F$2:$F$106</c:f>
              <c:numCache>
                <c:formatCode>General</c:formatCode>
                <c:ptCount val="105"/>
                <c:pt idx="0">
                  <c:v>11</c:v>
                </c:pt>
                <c:pt idx="1">
                  <c:v>21</c:v>
                </c:pt>
                <c:pt idx="2">
                  <c:v>12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12</c:v>
                </c:pt>
                <c:pt idx="7">
                  <c:v>19</c:v>
                </c:pt>
                <c:pt idx="8">
                  <c:v>16</c:v>
                </c:pt>
                <c:pt idx="9">
                  <c:v>22</c:v>
                </c:pt>
                <c:pt idx="10">
                  <c:v>11</c:v>
                </c:pt>
                <c:pt idx="11">
                  <c:v>26</c:v>
                </c:pt>
                <c:pt idx="12">
                  <c:v>19</c:v>
                </c:pt>
                <c:pt idx="13">
                  <c:v>14</c:v>
                </c:pt>
                <c:pt idx="14">
                  <c:v>14</c:v>
                </c:pt>
                <c:pt idx="15">
                  <c:v>10</c:v>
                </c:pt>
                <c:pt idx="16">
                  <c:v>16</c:v>
                </c:pt>
                <c:pt idx="17">
                  <c:v>16</c:v>
                </c:pt>
                <c:pt idx="18">
                  <c:v>30</c:v>
                </c:pt>
                <c:pt idx="19">
                  <c:v>26</c:v>
                </c:pt>
                <c:pt idx="20">
                  <c:v>13</c:v>
                </c:pt>
                <c:pt idx="21">
                  <c:v>19</c:v>
                </c:pt>
                <c:pt idx="22">
                  <c:v>21</c:v>
                </c:pt>
                <c:pt idx="23">
                  <c:v>19</c:v>
                </c:pt>
                <c:pt idx="24">
                  <c:v>22</c:v>
                </c:pt>
                <c:pt idx="25">
                  <c:v>15</c:v>
                </c:pt>
                <c:pt idx="26">
                  <c:v>10</c:v>
                </c:pt>
                <c:pt idx="27">
                  <c:v>19</c:v>
                </c:pt>
                <c:pt idx="28">
                  <c:v>13</c:v>
                </c:pt>
                <c:pt idx="29">
                  <c:v>15</c:v>
                </c:pt>
                <c:pt idx="30">
                  <c:v>20</c:v>
                </c:pt>
                <c:pt idx="31">
                  <c:v>22</c:v>
                </c:pt>
                <c:pt idx="32">
                  <c:v>18</c:v>
                </c:pt>
                <c:pt idx="33">
                  <c:v>10</c:v>
                </c:pt>
                <c:pt idx="34">
                  <c:v>26</c:v>
                </c:pt>
                <c:pt idx="35">
                  <c:v>12</c:v>
                </c:pt>
                <c:pt idx="36">
                  <c:v>13</c:v>
                </c:pt>
                <c:pt idx="37">
                  <c:v>21</c:v>
                </c:pt>
                <c:pt idx="38">
                  <c:v>21</c:v>
                </c:pt>
                <c:pt idx="39">
                  <c:v>14</c:v>
                </c:pt>
                <c:pt idx="40">
                  <c:v>16</c:v>
                </c:pt>
                <c:pt idx="41">
                  <c:v>18</c:v>
                </c:pt>
                <c:pt idx="42">
                  <c:v>21</c:v>
                </c:pt>
                <c:pt idx="43">
                  <c:v>19</c:v>
                </c:pt>
                <c:pt idx="44">
                  <c:v>20</c:v>
                </c:pt>
                <c:pt idx="45">
                  <c:v>18</c:v>
                </c:pt>
                <c:pt idx="46">
                  <c:v>23</c:v>
                </c:pt>
                <c:pt idx="47">
                  <c:v>23</c:v>
                </c:pt>
                <c:pt idx="48">
                  <c:v>22</c:v>
                </c:pt>
                <c:pt idx="49">
                  <c:v>5</c:v>
                </c:pt>
                <c:pt idx="50">
                  <c:v>17</c:v>
                </c:pt>
                <c:pt idx="51">
                  <c:v>18</c:v>
                </c:pt>
                <c:pt idx="52">
                  <c:v>25</c:v>
                </c:pt>
                <c:pt idx="53">
                  <c:v>19</c:v>
                </c:pt>
                <c:pt idx="54">
                  <c:v>21</c:v>
                </c:pt>
                <c:pt idx="55">
                  <c:v>18</c:v>
                </c:pt>
                <c:pt idx="56">
                  <c:v>19</c:v>
                </c:pt>
                <c:pt idx="57">
                  <c:v>22</c:v>
                </c:pt>
                <c:pt idx="58">
                  <c:v>17</c:v>
                </c:pt>
                <c:pt idx="59">
                  <c:v>15</c:v>
                </c:pt>
                <c:pt idx="60">
                  <c:v>18</c:v>
                </c:pt>
                <c:pt idx="61">
                  <c:v>29</c:v>
                </c:pt>
                <c:pt idx="62">
                  <c:v>21</c:v>
                </c:pt>
                <c:pt idx="63">
                  <c:v>11</c:v>
                </c:pt>
                <c:pt idx="64">
                  <c:v>7</c:v>
                </c:pt>
                <c:pt idx="65">
                  <c:v>11</c:v>
                </c:pt>
                <c:pt idx="66">
                  <c:v>13</c:v>
                </c:pt>
                <c:pt idx="67">
                  <c:v>9</c:v>
                </c:pt>
                <c:pt idx="68">
                  <c:v>16</c:v>
                </c:pt>
                <c:pt idx="69">
                  <c:v>12</c:v>
                </c:pt>
                <c:pt idx="70">
                  <c:v>14</c:v>
                </c:pt>
                <c:pt idx="71">
                  <c:v>14</c:v>
                </c:pt>
                <c:pt idx="72">
                  <c:v>16</c:v>
                </c:pt>
                <c:pt idx="73">
                  <c:v>13</c:v>
                </c:pt>
                <c:pt idx="74">
                  <c:v>9</c:v>
                </c:pt>
                <c:pt idx="75">
                  <c:v>14</c:v>
                </c:pt>
                <c:pt idx="76">
                  <c:v>13</c:v>
                </c:pt>
                <c:pt idx="77">
                  <c:v>19</c:v>
                </c:pt>
                <c:pt idx="78">
                  <c:v>12</c:v>
                </c:pt>
                <c:pt idx="79">
                  <c:v>20</c:v>
                </c:pt>
                <c:pt idx="80">
                  <c:v>12</c:v>
                </c:pt>
                <c:pt idx="81">
                  <c:v>18</c:v>
                </c:pt>
                <c:pt idx="82">
                  <c:v>14</c:v>
                </c:pt>
                <c:pt idx="83">
                  <c:v>18</c:v>
                </c:pt>
                <c:pt idx="84">
                  <c:v>21</c:v>
                </c:pt>
                <c:pt idx="85">
                  <c:v>16</c:v>
                </c:pt>
                <c:pt idx="86">
                  <c:v>21</c:v>
                </c:pt>
                <c:pt idx="87">
                  <c:v>18</c:v>
                </c:pt>
                <c:pt idx="88">
                  <c:v>14</c:v>
                </c:pt>
                <c:pt idx="89">
                  <c:v>13</c:v>
                </c:pt>
                <c:pt idx="90">
                  <c:v>25</c:v>
                </c:pt>
                <c:pt idx="91">
                  <c:v>18</c:v>
                </c:pt>
                <c:pt idx="92">
                  <c:v>20</c:v>
                </c:pt>
                <c:pt idx="93">
                  <c:v>21</c:v>
                </c:pt>
                <c:pt idx="94">
                  <c:v>19</c:v>
                </c:pt>
                <c:pt idx="95">
                  <c:v>16</c:v>
                </c:pt>
                <c:pt idx="96">
                  <c:v>21</c:v>
                </c:pt>
                <c:pt idx="97">
                  <c:v>19</c:v>
                </c:pt>
                <c:pt idx="98">
                  <c:v>23</c:v>
                </c:pt>
                <c:pt idx="99">
                  <c:v>23</c:v>
                </c:pt>
                <c:pt idx="100">
                  <c:v>17</c:v>
                </c:pt>
                <c:pt idx="101">
                  <c:v>20</c:v>
                </c:pt>
                <c:pt idx="102">
                  <c:v>20</c:v>
                </c:pt>
                <c:pt idx="103">
                  <c:v>9</c:v>
                </c:pt>
                <c:pt idx="104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37-40A2-A150-605D05D0A824}"/>
            </c:ext>
          </c:extLst>
        </c:ser>
        <c:ser>
          <c:idx val="5"/>
          <c:order val="5"/>
          <c:tx>
            <c:strRef>
              <c:f>Sheet3!$G$1</c:f>
              <c:strCache>
                <c:ptCount val="1"/>
                <c:pt idx="0">
                  <c:v>Median</c:v>
                </c:pt>
              </c:strCache>
            </c:strRef>
          </c:tx>
          <c:spPr>
            <a:ln w="19050" cap="rnd">
              <a:solidFill>
                <a:srgbClr val="CCCC00"/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Sheet3!$G$2:$G$106</c:f>
              <c:numCache>
                <c:formatCode>General</c:formatCode>
                <c:ptCount val="105"/>
                <c:pt idx="0" formatCode="###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18</c:v>
                </c:pt>
                <c:pt idx="29">
                  <c:v>18</c:v>
                </c:pt>
                <c:pt idx="30">
                  <c:v>18</c:v>
                </c:pt>
                <c:pt idx="31">
                  <c:v>18</c:v>
                </c:pt>
                <c:pt idx="32">
                  <c:v>18</c:v>
                </c:pt>
                <c:pt idx="33">
                  <c:v>18</c:v>
                </c:pt>
                <c:pt idx="34">
                  <c:v>18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18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  <c:pt idx="54">
                  <c:v>18</c:v>
                </c:pt>
                <c:pt idx="55">
                  <c:v>18</c:v>
                </c:pt>
                <c:pt idx="56">
                  <c:v>18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18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16</c:v>
                </c:pt>
                <c:pt idx="67">
                  <c:v>16</c:v>
                </c:pt>
                <c:pt idx="68">
                  <c:v>16</c:v>
                </c:pt>
                <c:pt idx="69">
                  <c:v>16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16</c:v>
                </c:pt>
                <c:pt idx="87">
                  <c:v>16</c:v>
                </c:pt>
                <c:pt idx="88">
                  <c:v>16</c:v>
                </c:pt>
                <c:pt idx="89">
                  <c:v>16</c:v>
                </c:pt>
                <c:pt idx="90">
                  <c:v>16</c:v>
                </c:pt>
                <c:pt idx="91">
                  <c:v>16</c:v>
                </c:pt>
                <c:pt idx="92">
                  <c:v>16</c:v>
                </c:pt>
                <c:pt idx="93">
                  <c:v>16</c:v>
                </c:pt>
                <c:pt idx="94">
                  <c:v>16</c:v>
                </c:pt>
                <c:pt idx="95">
                  <c:v>16</c:v>
                </c:pt>
                <c:pt idx="96">
                  <c:v>16</c:v>
                </c:pt>
                <c:pt idx="97">
                  <c:v>16</c:v>
                </c:pt>
                <c:pt idx="98">
                  <c:v>16</c:v>
                </c:pt>
                <c:pt idx="99">
                  <c:v>16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37-40A2-A150-605D05D0A824}"/>
            </c:ext>
          </c:extLst>
        </c:ser>
        <c:ser>
          <c:idx val="6"/>
          <c:order val="6"/>
          <c:tx>
            <c:strRef>
              <c:f>Sheet3!$H$1</c:f>
              <c:strCache>
                <c:ptCount val="1"/>
                <c:pt idx="0">
                  <c:v>Vascular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Sheet3!$H$2:$H$106</c:f>
              <c:numCache>
                <c:formatCode>General</c:formatCode>
                <c:ptCount val="105"/>
                <c:pt idx="0">
                  <c:v>7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15</c:v>
                </c:pt>
                <c:pt idx="7">
                  <c:v>14</c:v>
                </c:pt>
                <c:pt idx="8">
                  <c:v>13</c:v>
                </c:pt>
                <c:pt idx="9">
                  <c:v>18</c:v>
                </c:pt>
                <c:pt idx="10">
                  <c:v>4</c:v>
                </c:pt>
                <c:pt idx="11">
                  <c:v>14</c:v>
                </c:pt>
                <c:pt idx="12">
                  <c:v>11</c:v>
                </c:pt>
                <c:pt idx="13">
                  <c:v>6</c:v>
                </c:pt>
                <c:pt idx="14">
                  <c:v>15</c:v>
                </c:pt>
                <c:pt idx="15">
                  <c:v>16</c:v>
                </c:pt>
                <c:pt idx="16">
                  <c:v>19</c:v>
                </c:pt>
                <c:pt idx="17">
                  <c:v>9</c:v>
                </c:pt>
                <c:pt idx="18">
                  <c:v>16</c:v>
                </c:pt>
                <c:pt idx="19">
                  <c:v>17</c:v>
                </c:pt>
                <c:pt idx="20">
                  <c:v>11</c:v>
                </c:pt>
                <c:pt idx="21">
                  <c:v>14</c:v>
                </c:pt>
                <c:pt idx="22">
                  <c:v>17</c:v>
                </c:pt>
                <c:pt idx="23">
                  <c:v>14</c:v>
                </c:pt>
                <c:pt idx="24">
                  <c:v>11</c:v>
                </c:pt>
                <c:pt idx="25">
                  <c:v>5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17</c:v>
                </c:pt>
                <c:pt idx="30">
                  <c:v>14</c:v>
                </c:pt>
                <c:pt idx="31">
                  <c:v>13</c:v>
                </c:pt>
                <c:pt idx="32">
                  <c:v>9</c:v>
                </c:pt>
                <c:pt idx="33">
                  <c:v>8</c:v>
                </c:pt>
                <c:pt idx="34">
                  <c:v>25</c:v>
                </c:pt>
                <c:pt idx="35">
                  <c:v>14</c:v>
                </c:pt>
                <c:pt idx="36">
                  <c:v>15</c:v>
                </c:pt>
                <c:pt idx="37">
                  <c:v>13</c:v>
                </c:pt>
                <c:pt idx="38">
                  <c:v>8</c:v>
                </c:pt>
                <c:pt idx="39">
                  <c:v>15</c:v>
                </c:pt>
                <c:pt idx="40">
                  <c:v>11</c:v>
                </c:pt>
                <c:pt idx="41">
                  <c:v>8</c:v>
                </c:pt>
                <c:pt idx="42">
                  <c:v>9</c:v>
                </c:pt>
                <c:pt idx="43">
                  <c:v>14</c:v>
                </c:pt>
                <c:pt idx="44">
                  <c:v>18</c:v>
                </c:pt>
                <c:pt idx="45">
                  <c:v>16</c:v>
                </c:pt>
                <c:pt idx="46">
                  <c:v>16</c:v>
                </c:pt>
                <c:pt idx="47">
                  <c:v>11</c:v>
                </c:pt>
                <c:pt idx="48">
                  <c:v>15</c:v>
                </c:pt>
                <c:pt idx="49">
                  <c:v>8</c:v>
                </c:pt>
                <c:pt idx="50">
                  <c:v>12</c:v>
                </c:pt>
                <c:pt idx="51">
                  <c:v>11</c:v>
                </c:pt>
                <c:pt idx="52">
                  <c:v>6</c:v>
                </c:pt>
                <c:pt idx="53">
                  <c:v>15</c:v>
                </c:pt>
                <c:pt idx="54">
                  <c:v>14</c:v>
                </c:pt>
                <c:pt idx="55">
                  <c:v>14</c:v>
                </c:pt>
                <c:pt idx="56">
                  <c:v>11</c:v>
                </c:pt>
                <c:pt idx="57">
                  <c:v>11</c:v>
                </c:pt>
                <c:pt idx="58">
                  <c:v>22</c:v>
                </c:pt>
                <c:pt idx="59">
                  <c:v>9</c:v>
                </c:pt>
                <c:pt idx="60">
                  <c:v>10</c:v>
                </c:pt>
                <c:pt idx="61">
                  <c:v>16</c:v>
                </c:pt>
                <c:pt idx="62">
                  <c:v>12</c:v>
                </c:pt>
                <c:pt idx="63">
                  <c:v>6</c:v>
                </c:pt>
                <c:pt idx="64">
                  <c:v>7</c:v>
                </c:pt>
                <c:pt idx="65">
                  <c:v>5</c:v>
                </c:pt>
                <c:pt idx="66">
                  <c:v>8</c:v>
                </c:pt>
                <c:pt idx="67">
                  <c:v>4</c:v>
                </c:pt>
                <c:pt idx="68">
                  <c:v>11</c:v>
                </c:pt>
                <c:pt idx="69">
                  <c:v>14</c:v>
                </c:pt>
                <c:pt idx="70">
                  <c:v>6</c:v>
                </c:pt>
                <c:pt idx="71">
                  <c:v>5</c:v>
                </c:pt>
                <c:pt idx="72">
                  <c:v>10</c:v>
                </c:pt>
                <c:pt idx="73">
                  <c:v>10</c:v>
                </c:pt>
                <c:pt idx="74">
                  <c:v>9</c:v>
                </c:pt>
                <c:pt idx="75">
                  <c:v>15</c:v>
                </c:pt>
                <c:pt idx="76">
                  <c:v>9</c:v>
                </c:pt>
                <c:pt idx="77">
                  <c:v>8</c:v>
                </c:pt>
                <c:pt idx="78">
                  <c:v>8</c:v>
                </c:pt>
                <c:pt idx="79">
                  <c:v>16</c:v>
                </c:pt>
                <c:pt idx="80">
                  <c:v>8</c:v>
                </c:pt>
                <c:pt idx="81">
                  <c:v>18</c:v>
                </c:pt>
                <c:pt idx="82">
                  <c:v>7</c:v>
                </c:pt>
                <c:pt idx="83">
                  <c:v>13</c:v>
                </c:pt>
                <c:pt idx="84">
                  <c:v>9</c:v>
                </c:pt>
                <c:pt idx="85">
                  <c:v>14</c:v>
                </c:pt>
                <c:pt idx="86">
                  <c:v>14</c:v>
                </c:pt>
                <c:pt idx="87">
                  <c:v>13</c:v>
                </c:pt>
                <c:pt idx="88">
                  <c:v>10</c:v>
                </c:pt>
                <c:pt idx="89">
                  <c:v>9</c:v>
                </c:pt>
                <c:pt idx="90">
                  <c:v>19</c:v>
                </c:pt>
                <c:pt idx="91">
                  <c:v>13</c:v>
                </c:pt>
                <c:pt idx="92">
                  <c:v>14</c:v>
                </c:pt>
                <c:pt idx="93">
                  <c:v>10</c:v>
                </c:pt>
                <c:pt idx="94">
                  <c:v>5</c:v>
                </c:pt>
                <c:pt idx="95">
                  <c:v>13</c:v>
                </c:pt>
                <c:pt idx="96">
                  <c:v>14</c:v>
                </c:pt>
                <c:pt idx="97">
                  <c:v>19</c:v>
                </c:pt>
                <c:pt idx="98">
                  <c:v>12</c:v>
                </c:pt>
                <c:pt idx="99">
                  <c:v>10</c:v>
                </c:pt>
                <c:pt idx="100">
                  <c:v>13</c:v>
                </c:pt>
                <c:pt idx="101">
                  <c:v>12</c:v>
                </c:pt>
                <c:pt idx="102">
                  <c:v>15</c:v>
                </c:pt>
                <c:pt idx="103">
                  <c:v>7</c:v>
                </c:pt>
                <c:pt idx="10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37-40A2-A150-605D05D0A824}"/>
            </c:ext>
          </c:extLst>
        </c:ser>
        <c:ser>
          <c:idx val="7"/>
          <c:order val="7"/>
          <c:tx>
            <c:strRef>
              <c:f>Sheet3!$I$1</c:f>
              <c:strCache>
                <c:ptCount val="1"/>
                <c:pt idx="0">
                  <c:v>Median</c:v>
                </c:pt>
              </c:strCache>
            </c:strRef>
          </c:tx>
          <c:spPr>
            <a:ln w="19050" cap="rnd">
              <a:solidFill>
                <a:srgbClr val="48A66C"/>
              </a:solidFill>
              <a:round/>
            </a:ln>
            <a:effectLst/>
          </c:spPr>
          <c:marker>
            <c:symbol val="none"/>
          </c:marker>
          <c:cat>
            <c:numRef>
              <c:f>Sheet3!$A$2:$A$106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Sheet3!$I$2:$I$106</c:f>
              <c:numCache>
                <c:formatCode>General</c:formatCode>
                <c:ptCount val="105"/>
                <c:pt idx="0" formatCode="###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7">
                  <c:v>13</c:v>
                </c:pt>
                <c:pt idx="38">
                  <c:v>13</c:v>
                </c:pt>
                <c:pt idx="39">
                  <c:v>13</c:v>
                </c:pt>
                <c:pt idx="40">
                  <c:v>13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13</c:v>
                </c:pt>
                <c:pt idx="62">
                  <c:v>13</c:v>
                </c:pt>
                <c:pt idx="63" formatCode="###0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37-40A2-A150-605D05D0A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486272"/>
        <c:axId val="152487808"/>
      </c:lineChart>
      <c:dateAx>
        <c:axId val="152486272"/>
        <c:scaling>
          <c:orientation val="minMax"/>
        </c:scaling>
        <c:delete val="0"/>
        <c:axPos val="b"/>
        <c:numFmt formatCode="dd\/mm\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87808"/>
        <c:crosses val="autoZero"/>
        <c:auto val="1"/>
        <c:lblOffset val="100"/>
        <c:baseTimeUnit val="days"/>
      </c:dateAx>
      <c:valAx>
        <c:axId val="15248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8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774570908115E-2"/>
          <c:y val="2.4330468015797212E-2"/>
          <c:w val="0.93114812929759172"/>
          <c:h val="0.81295269125977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Sheet1!$B$2:$B$106</c:f>
              <c:numCache>
                <c:formatCode>###0</c:formatCode>
                <c:ptCount val="105"/>
                <c:pt idx="0">
                  <c:v>15</c:v>
                </c:pt>
                <c:pt idx="1">
                  <c:v>27</c:v>
                </c:pt>
                <c:pt idx="2">
                  <c:v>16</c:v>
                </c:pt>
                <c:pt idx="3">
                  <c:v>10</c:v>
                </c:pt>
                <c:pt idx="4">
                  <c:v>27</c:v>
                </c:pt>
                <c:pt idx="5">
                  <c:v>16</c:v>
                </c:pt>
                <c:pt idx="6">
                  <c:v>14</c:v>
                </c:pt>
                <c:pt idx="7">
                  <c:v>17</c:v>
                </c:pt>
                <c:pt idx="8">
                  <c:v>11</c:v>
                </c:pt>
                <c:pt idx="9">
                  <c:v>15</c:v>
                </c:pt>
                <c:pt idx="10">
                  <c:v>8</c:v>
                </c:pt>
                <c:pt idx="11">
                  <c:v>17</c:v>
                </c:pt>
                <c:pt idx="12">
                  <c:v>15</c:v>
                </c:pt>
                <c:pt idx="13">
                  <c:v>14</c:v>
                </c:pt>
                <c:pt idx="14">
                  <c:v>21</c:v>
                </c:pt>
                <c:pt idx="15">
                  <c:v>14</c:v>
                </c:pt>
                <c:pt idx="16">
                  <c:v>14</c:v>
                </c:pt>
                <c:pt idx="17">
                  <c:v>20</c:v>
                </c:pt>
                <c:pt idx="18">
                  <c:v>12</c:v>
                </c:pt>
                <c:pt idx="19">
                  <c:v>17</c:v>
                </c:pt>
                <c:pt idx="20">
                  <c:v>12</c:v>
                </c:pt>
                <c:pt idx="21">
                  <c:v>18</c:v>
                </c:pt>
                <c:pt idx="22">
                  <c:v>12</c:v>
                </c:pt>
                <c:pt idx="23">
                  <c:v>9</c:v>
                </c:pt>
                <c:pt idx="24">
                  <c:v>17</c:v>
                </c:pt>
                <c:pt idx="25">
                  <c:v>23</c:v>
                </c:pt>
                <c:pt idx="26">
                  <c:v>12</c:v>
                </c:pt>
                <c:pt idx="27">
                  <c:v>16</c:v>
                </c:pt>
                <c:pt idx="28">
                  <c:v>8</c:v>
                </c:pt>
                <c:pt idx="29">
                  <c:v>20</c:v>
                </c:pt>
                <c:pt idx="30">
                  <c:v>9</c:v>
                </c:pt>
                <c:pt idx="31">
                  <c:v>11</c:v>
                </c:pt>
                <c:pt idx="32">
                  <c:v>6</c:v>
                </c:pt>
                <c:pt idx="33">
                  <c:v>12</c:v>
                </c:pt>
                <c:pt idx="34">
                  <c:v>16</c:v>
                </c:pt>
                <c:pt idx="35">
                  <c:v>12</c:v>
                </c:pt>
                <c:pt idx="36">
                  <c:v>10</c:v>
                </c:pt>
                <c:pt idx="37">
                  <c:v>9</c:v>
                </c:pt>
                <c:pt idx="38">
                  <c:v>15</c:v>
                </c:pt>
                <c:pt idx="39">
                  <c:v>15</c:v>
                </c:pt>
                <c:pt idx="40">
                  <c:v>14</c:v>
                </c:pt>
                <c:pt idx="41">
                  <c:v>23</c:v>
                </c:pt>
                <c:pt idx="42">
                  <c:v>11</c:v>
                </c:pt>
                <c:pt idx="43">
                  <c:v>14</c:v>
                </c:pt>
                <c:pt idx="44">
                  <c:v>17</c:v>
                </c:pt>
                <c:pt idx="45">
                  <c:v>11</c:v>
                </c:pt>
                <c:pt idx="46">
                  <c:v>14</c:v>
                </c:pt>
                <c:pt idx="47">
                  <c:v>18</c:v>
                </c:pt>
                <c:pt idx="48">
                  <c:v>15</c:v>
                </c:pt>
                <c:pt idx="49">
                  <c:v>15</c:v>
                </c:pt>
                <c:pt idx="50">
                  <c:v>13</c:v>
                </c:pt>
                <c:pt idx="51">
                  <c:v>21</c:v>
                </c:pt>
                <c:pt idx="52">
                  <c:v>14</c:v>
                </c:pt>
                <c:pt idx="53">
                  <c:v>21</c:v>
                </c:pt>
                <c:pt idx="54">
                  <c:v>14</c:v>
                </c:pt>
                <c:pt idx="55">
                  <c:v>10</c:v>
                </c:pt>
                <c:pt idx="56">
                  <c:v>22</c:v>
                </c:pt>
                <c:pt idx="57">
                  <c:v>16</c:v>
                </c:pt>
                <c:pt idx="58">
                  <c:v>16</c:v>
                </c:pt>
                <c:pt idx="59">
                  <c:v>14</c:v>
                </c:pt>
                <c:pt idx="60">
                  <c:v>18</c:v>
                </c:pt>
                <c:pt idx="61">
                  <c:v>9</c:v>
                </c:pt>
                <c:pt idx="62">
                  <c:v>16</c:v>
                </c:pt>
                <c:pt idx="63">
                  <c:v>12</c:v>
                </c:pt>
                <c:pt idx="64">
                  <c:v>3</c:v>
                </c:pt>
                <c:pt idx="65">
                  <c:v>4</c:v>
                </c:pt>
                <c:pt idx="66">
                  <c:v>1</c:v>
                </c:pt>
                <c:pt idx="67">
                  <c:v>5</c:v>
                </c:pt>
                <c:pt idx="68">
                  <c:v>7</c:v>
                </c:pt>
                <c:pt idx="69">
                  <c:v>4</c:v>
                </c:pt>
                <c:pt idx="70">
                  <c:v>1</c:v>
                </c:pt>
                <c:pt idx="71">
                  <c:v>7</c:v>
                </c:pt>
                <c:pt idx="72">
                  <c:v>4</c:v>
                </c:pt>
                <c:pt idx="73">
                  <c:v>2</c:v>
                </c:pt>
                <c:pt idx="74">
                  <c:v>2</c:v>
                </c:pt>
                <c:pt idx="75">
                  <c:v>3</c:v>
                </c:pt>
                <c:pt idx="76">
                  <c:v>3</c:v>
                </c:pt>
                <c:pt idx="77">
                  <c:v>4</c:v>
                </c:pt>
                <c:pt idx="78">
                  <c:v>3</c:v>
                </c:pt>
                <c:pt idx="79">
                  <c:v>6</c:v>
                </c:pt>
                <c:pt idx="80">
                  <c:v>4</c:v>
                </c:pt>
                <c:pt idx="81">
                  <c:v>4</c:v>
                </c:pt>
                <c:pt idx="82">
                  <c:v>5</c:v>
                </c:pt>
                <c:pt idx="83">
                  <c:v>3</c:v>
                </c:pt>
                <c:pt idx="84">
                  <c:v>8</c:v>
                </c:pt>
                <c:pt idx="85">
                  <c:v>9</c:v>
                </c:pt>
                <c:pt idx="86">
                  <c:v>3</c:v>
                </c:pt>
                <c:pt idx="87">
                  <c:v>8</c:v>
                </c:pt>
                <c:pt idx="88">
                  <c:v>4</c:v>
                </c:pt>
                <c:pt idx="89">
                  <c:v>3</c:v>
                </c:pt>
                <c:pt idx="90">
                  <c:v>5</c:v>
                </c:pt>
                <c:pt idx="91">
                  <c:v>2</c:v>
                </c:pt>
                <c:pt idx="92">
                  <c:v>5</c:v>
                </c:pt>
                <c:pt idx="93">
                  <c:v>5</c:v>
                </c:pt>
                <c:pt idx="94">
                  <c:v>6</c:v>
                </c:pt>
                <c:pt idx="95">
                  <c:v>2</c:v>
                </c:pt>
                <c:pt idx="96">
                  <c:v>5</c:v>
                </c:pt>
                <c:pt idx="97">
                  <c:v>3</c:v>
                </c:pt>
                <c:pt idx="98">
                  <c:v>6</c:v>
                </c:pt>
                <c:pt idx="99">
                  <c:v>2</c:v>
                </c:pt>
                <c:pt idx="100">
                  <c:v>8</c:v>
                </c:pt>
                <c:pt idx="101">
                  <c:v>7</c:v>
                </c:pt>
                <c:pt idx="102">
                  <c:v>8</c:v>
                </c:pt>
                <c:pt idx="103">
                  <c:v>5</c:v>
                </c:pt>
                <c:pt idx="10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C0-4CF2-97BD-75575E6580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Sheet1!$A$2:$A$106</c:f>
              <c:numCache>
                <c:formatCode>dd\/mm\/yyyy</c:formatCode>
                <c:ptCount val="105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Sheet1!$C$2:$C$106</c:f>
              <c:numCache>
                <c:formatCode>General</c:formatCode>
                <c:ptCount val="105"/>
                <c:pt idx="0" formatCode="###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 formatCode="###0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C0-4CF2-97BD-75575E658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847872"/>
        <c:axId val="152849408"/>
      </c:lineChart>
      <c:dateAx>
        <c:axId val="152847872"/>
        <c:scaling>
          <c:orientation val="minMax"/>
        </c:scaling>
        <c:delete val="0"/>
        <c:axPos val="b"/>
        <c:numFmt formatCode="dd\/mm\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49408"/>
        <c:crosses val="autoZero"/>
        <c:auto val="1"/>
        <c:lblOffset val="100"/>
        <c:baseTimeUnit val="days"/>
      </c:dateAx>
      <c:valAx>
        <c:axId val="1528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4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17378409950574E-2"/>
          <c:y val="2.6089746486848496E-2"/>
          <c:w val="0.93109514517989589"/>
          <c:h val="0.79942774372809589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Plastics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Sheet1!$A$2:$A$108</c:f>
              <c:numCache>
                <c:formatCode>dd\/mm\/yyyy</c:formatCode>
                <c:ptCount val="107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Sheet1!$D$2:$D$108</c:f>
              <c:numCache>
                <c:formatCode>###0</c:formatCode>
                <c:ptCount val="107"/>
                <c:pt idx="0">
                  <c:v>14</c:v>
                </c:pt>
                <c:pt idx="1">
                  <c:v>21</c:v>
                </c:pt>
                <c:pt idx="2">
                  <c:v>28</c:v>
                </c:pt>
                <c:pt idx="3">
                  <c:v>13</c:v>
                </c:pt>
                <c:pt idx="4">
                  <c:v>19</c:v>
                </c:pt>
                <c:pt idx="5">
                  <c:v>24</c:v>
                </c:pt>
                <c:pt idx="6">
                  <c:v>23</c:v>
                </c:pt>
                <c:pt idx="7">
                  <c:v>21</c:v>
                </c:pt>
                <c:pt idx="8">
                  <c:v>18</c:v>
                </c:pt>
                <c:pt idx="9">
                  <c:v>30</c:v>
                </c:pt>
                <c:pt idx="10">
                  <c:v>35</c:v>
                </c:pt>
                <c:pt idx="11">
                  <c:v>23</c:v>
                </c:pt>
                <c:pt idx="12">
                  <c:v>32</c:v>
                </c:pt>
                <c:pt idx="13">
                  <c:v>23</c:v>
                </c:pt>
                <c:pt idx="14">
                  <c:v>15</c:v>
                </c:pt>
                <c:pt idx="15">
                  <c:v>25</c:v>
                </c:pt>
                <c:pt idx="16">
                  <c:v>26</c:v>
                </c:pt>
                <c:pt idx="17">
                  <c:v>19</c:v>
                </c:pt>
                <c:pt idx="18">
                  <c:v>17</c:v>
                </c:pt>
                <c:pt idx="19">
                  <c:v>27</c:v>
                </c:pt>
                <c:pt idx="20">
                  <c:v>15</c:v>
                </c:pt>
                <c:pt idx="21">
                  <c:v>29</c:v>
                </c:pt>
                <c:pt idx="22">
                  <c:v>25</c:v>
                </c:pt>
                <c:pt idx="23">
                  <c:v>21</c:v>
                </c:pt>
                <c:pt idx="24">
                  <c:v>32</c:v>
                </c:pt>
                <c:pt idx="25">
                  <c:v>25</c:v>
                </c:pt>
                <c:pt idx="26">
                  <c:v>22</c:v>
                </c:pt>
                <c:pt idx="27">
                  <c:v>26</c:v>
                </c:pt>
                <c:pt idx="28">
                  <c:v>26</c:v>
                </c:pt>
                <c:pt idx="29">
                  <c:v>12</c:v>
                </c:pt>
                <c:pt idx="30">
                  <c:v>28</c:v>
                </c:pt>
                <c:pt idx="31">
                  <c:v>32</c:v>
                </c:pt>
                <c:pt idx="32">
                  <c:v>9</c:v>
                </c:pt>
                <c:pt idx="33">
                  <c:v>24</c:v>
                </c:pt>
                <c:pt idx="34">
                  <c:v>40</c:v>
                </c:pt>
                <c:pt idx="35">
                  <c:v>28</c:v>
                </c:pt>
                <c:pt idx="36">
                  <c:v>24</c:v>
                </c:pt>
                <c:pt idx="37">
                  <c:v>37</c:v>
                </c:pt>
                <c:pt idx="38">
                  <c:v>23</c:v>
                </c:pt>
                <c:pt idx="39">
                  <c:v>23</c:v>
                </c:pt>
                <c:pt idx="40">
                  <c:v>28</c:v>
                </c:pt>
                <c:pt idx="41">
                  <c:v>22</c:v>
                </c:pt>
                <c:pt idx="42">
                  <c:v>16</c:v>
                </c:pt>
                <c:pt idx="43">
                  <c:v>19</c:v>
                </c:pt>
                <c:pt idx="44">
                  <c:v>29</c:v>
                </c:pt>
                <c:pt idx="45">
                  <c:v>21</c:v>
                </c:pt>
                <c:pt idx="46">
                  <c:v>25</c:v>
                </c:pt>
                <c:pt idx="47">
                  <c:v>16</c:v>
                </c:pt>
                <c:pt idx="48">
                  <c:v>22</c:v>
                </c:pt>
                <c:pt idx="49">
                  <c:v>20</c:v>
                </c:pt>
                <c:pt idx="50">
                  <c:v>23</c:v>
                </c:pt>
                <c:pt idx="51">
                  <c:v>14</c:v>
                </c:pt>
                <c:pt idx="52">
                  <c:v>22</c:v>
                </c:pt>
                <c:pt idx="53">
                  <c:v>23</c:v>
                </c:pt>
                <c:pt idx="54">
                  <c:v>16</c:v>
                </c:pt>
                <c:pt idx="55">
                  <c:v>24</c:v>
                </c:pt>
                <c:pt idx="56">
                  <c:v>24</c:v>
                </c:pt>
                <c:pt idx="57">
                  <c:v>27</c:v>
                </c:pt>
                <c:pt idx="58">
                  <c:v>22</c:v>
                </c:pt>
                <c:pt idx="59">
                  <c:v>31</c:v>
                </c:pt>
                <c:pt idx="60">
                  <c:v>23</c:v>
                </c:pt>
                <c:pt idx="61">
                  <c:v>32</c:v>
                </c:pt>
                <c:pt idx="62">
                  <c:v>19</c:v>
                </c:pt>
                <c:pt idx="63">
                  <c:v>16</c:v>
                </c:pt>
                <c:pt idx="64">
                  <c:v>11</c:v>
                </c:pt>
                <c:pt idx="65">
                  <c:v>5</c:v>
                </c:pt>
                <c:pt idx="66">
                  <c:v>9</c:v>
                </c:pt>
                <c:pt idx="67">
                  <c:v>5</c:v>
                </c:pt>
                <c:pt idx="68">
                  <c:v>10</c:v>
                </c:pt>
                <c:pt idx="69">
                  <c:v>4</c:v>
                </c:pt>
                <c:pt idx="70">
                  <c:v>5</c:v>
                </c:pt>
                <c:pt idx="71">
                  <c:v>8</c:v>
                </c:pt>
                <c:pt idx="72">
                  <c:v>5</c:v>
                </c:pt>
                <c:pt idx="73">
                  <c:v>10</c:v>
                </c:pt>
                <c:pt idx="74">
                  <c:v>5</c:v>
                </c:pt>
                <c:pt idx="75">
                  <c:v>14</c:v>
                </c:pt>
                <c:pt idx="76">
                  <c:v>7</c:v>
                </c:pt>
                <c:pt idx="77">
                  <c:v>8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20</c:v>
                </c:pt>
                <c:pt idx="82">
                  <c:v>8</c:v>
                </c:pt>
                <c:pt idx="83">
                  <c:v>15</c:v>
                </c:pt>
                <c:pt idx="84">
                  <c:v>12</c:v>
                </c:pt>
                <c:pt idx="85">
                  <c:v>12</c:v>
                </c:pt>
                <c:pt idx="86">
                  <c:v>14</c:v>
                </c:pt>
                <c:pt idx="87">
                  <c:v>16</c:v>
                </c:pt>
                <c:pt idx="88">
                  <c:v>18</c:v>
                </c:pt>
                <c:pt idx="89">
                  <c:v>18</c:v>
                </c:pt>
                <c:pt idx="90">
                  <c:v>14</c:v>
                </c:pt>
                <c:pt idx="91">
                  <c:v>12</c:v>
                </c:pt>
                <c:pt idx="92">
                  <c:v>10</c:v>
                </c:pt>
                <c:pt idx="93">
                  <c:v>10</c:v>
                </c:pt>
                <c:pt idx="94">
                  <c:v>9</c:v>
                </c:pt>
                <c:pt idx="95">
                  <c:v>12</c:v>
                </c:pt>
                <c:pt idx="96">
                  <c:v>13</c:v>
                </c:pt>
                <c:pt idx="97">
                  <c:v>11</c:v>
                </c:pt>
                <c:pt idx="98">
                  <c:v>14</c:v>
                </c:pt>
                <c:pt idx="99">
                  <c:v>10</c:v>
                </c:pt>
                <c:pt idx="100">
                  <c:v>15</c:v>
                </c:pt>
                <c:pt idx="101">
                  <c:v>7</c:v>
                </c:pt>
                <c:pt idx="102">
                  <c:v>12</c:v>
                </c:pt>
                <c:pt idx="103">
                  <c:v>11</c:v>
                </c:pt>
                <c:pt idx="10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7-4DC9-95B3-97B3B1E21890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Sheet1!$A$2:$A$108</c:f>
              <c:numCache>
                <c:formatCode>dd\/mm\/yyyy</c:formatCode>
                <c:ptCount val="107"/>
                <c:pt idx="0">
                  <c:v>43471.999999988417</c:v>
                </c:pt>
                <c:pt idx="1">
                  <c:v>43478.999999988417</c:v>
                </c:pt>
                <c:pt idx="2">
                  <c:v>43485.999999988417</c:v>
                </c:pt>
                <c:pt idx="3">
                  <c:v>43492.999999988417</c:v>
                </c:pt>
                <c:pt idx="4">
                  <c:v>43499.999999988417</c:v>
                </c:pt>
                <c:pt idx="5">
                  <c:v>43506.999999988417</c:v>
                </c:pt>
                <c:pt idx="6">
                  <c:v>43513.999999988417</c:v>
                </c:pt>
                <c:pt idx="7">
                  <c:v>43520.999999988417</c:v>
                </c:pt>
                <c:pt idx="8">
                  <c:v>43527.999999988417</c:v>
                </c:pt>
                <c:pt idx="9">
                  <c:v>43534.999999988417</c:v>
                </c:pt>
                <c:pt idx="10">
                  <c:v>43541.999999988417</c:v>
                </c:pt>
                <c:pt idx="11">
                  <c:v>43548.999999988417</c:v>
                </c:pt>
                <c:pt idx="12">
                  <c:v>43555.999999988417</c:v>
                </c:pt>
                <c:pt idx="13">
                  <c:v>43562.999999988417</c:v>
                </c:pt>
                <c:pt idx="14">
                  <c:v>43569.999999988417</c:v>
                </c:pt>
                <c:pt idx="15">
                  <c:v>43576.999999988417</c:v>
                </c:pt>
                <c:pt idx="16">
                  <c:v>43583.999999988417</c:v>
                </c:pt>
                <c:pt idx="17">
                  <c:v>43590.999999988417</c:v>
                </c:pt>
                <c:pt idx="18">
                  <c:v>43597.999999988417</c:v>
                </c:pt>
                <c:pt idx="19">
                  <c:v>43604.999999988417</c:v>
                </c:pt>
                <c:pt idx="20">
                  <c:v>43611.999999988417</c:v>
                </c:pt>
                <c:pt idx="21">
                  <c:v>43618.999999988417</c:v>
                </c:pt>
                <c:pt idx="22">
                  <c:v>43625.999999988417</c:v>
                </c:pt>
                <c:pt idx="23">
                  <c:v>43632.999999988417</c:v>
                </c:pt>
                <c:pt idx="24">
                  <c:v>43639.999999988417</c:v>
                </c:pt>
                <c:pt idx="25">
                  <c:v>43646.999999988417</c:v>
                </c:pt>
                <c:pt idx="26">
                  <c:v>43653.999999988417</c:v>
                </c:pt>
                <c:pt idx="27">
                  <c:v>43660.999999988417</c:v>
                </c:pt>
                <c:pt idx="28">
                  <c:v>43667.999999988417</c:v>
                </c:pt>
                <c:pt idx="29">
                  <c:v>43674.999999988417</c:v>
                </c:pt>
                <c:pt idx="30">
                  <c:v>43681.999999988417</c:v>
                </c:pt>
                <c:pt idx="31">
                  <c:v>43688.999999988417</c:v>
                </c:pt>
                <c:pt idx="32">
                  <c:v>43695.999999988417</c:v>
                </c:pt>
                <c:pt idx="33">
                  <c:v>43702.999999988417</c:v>
                </c:pt>
                <c:pt idx="34">
                  <c:v>43709.999999988417</c:v>
                </c:pt>
                <c:pt idx="35">
                  <c:v>43716.999999988417</c:v>
                </c:pt>
                <c:pt idx="36">
                  <c:v>43723.999999988417</c:v>
                </c:pt>
                <c:pt idx="37">
                  <c:v>43730.999999988417</c:v>
                </c:pt>
                <c:pt idx="38">
                  <c:v>43737.999999988417</c:v>
                </c:pt>
                <c:pt idx="39">
                  <c:v>43744.999999988417</c:v>
                </c:pt>
                <c:pt idx="40">
                  <c:v>43751.999999988417</c:v>
                </c:pt>
                <c:pt idx="41">
                  <c:v>43758.999999988417</c:v>
                </c:pt>
                <c:pt idx="42">
                  <c:v>43765.999999988417</c:v>
                </c:pt>
                <c:pt idx="43">
                  <c:v>43772.999999988417</c:v>
                </c:pt>
                <c:pt idx="44">
                  <c:v>43779.999999988417</c:v>
                </c:pt>
                <c:pt idx="45">
                  <c:v>43786.999999988417</c:v>
                </c:pt>
                <c:pt idx="46">
                  <c:v>43793.999999988417</c:v>
                </c:pt>
                <c:pt idx="47">
                  <c:v>43800.999999988417</c:v>
                </c:pt>
                <c:pt idx="48">
                  <c:v>43807.999999988417</c:v>
                </c:pt>
                <c:pt idx="49">
                  <c:v>43814.999999988417</c:v>
                </c:pt>
                <c:pt idx="50">
                  <c:v>43821.999999988417</c:v>
                </c:pt>
                <c:pt idx="51">
                  <c:v>43828.999999988417</c:v>
                </c:pt>
                <c:pt idx="52">
                  <c:v>43835.999999988417</c:v>
                </c:pt>
                <c:pt idx="53">
                  <c:v>43842.999999988417</c:v>
                </c:pt>
                <c:pt idx="54">
                  <c:v>43849.999999988417</c:v>
                </c:pt>
                <c:pt idx="55">
                  <c:v>43856.999999988417</c:v>
                </c:pt>
                <c:pt idx="56">
                  <c:v>43863.999999988417</c:v>
                </c:pt>
                <c:pt idx="57">
                  <c:v>43870.999999988417</c:v>
                </c:pt>
                <c:pt idx="58">
                  <c:v>43877.999999988417</c:v>
                </c:pt>
                <c:pt idx="59">
                  <c:v>43884.999999988417</c:v>
                </c:pt>
                <c:pt idx="60">
                  <c:v>43891.999999988417</c:v>
                </c:pt>
                <c:pt idx="61">
                  <c:v>43898.999999988417</c:v>
                </c:pt>
                <c:pt idx="62">
                  <c:v>43905.999999988417</c:v>
                </c:pt>
                <c:pt idx="63">
                  <c:v>43912.999999988417</c:v>
                </c:pt>
                <c:pt idx="64">
                  <c:v>43919.999999988417</c:v>
                </c:pt>
                <c:pt idx="65">
                  <c:v>43926.999999988417</c:v>
                </c:pt>
                <c:pt idx="66">
                  <c:v>43933.999999988417</c:v>
                </c:pt>
                <c:pt idx="67">
                  <c:v>43940.999999988417</c:v>
                </c:pt>
                <c:pt idx="68">
                  <c:v>43947.999999988417</c:v>
                </c:pt>
                <c:pt idx="69">
                  <c:v>43954.999999988417</c:v>
                </c:pt>
                <c:pt idx="70">
                  <c:v>43961.999999988417</c:v>
                </c:pt>
                <c:pt idx="71">
                  <c:v>43968.999999988417</c:v>
                </c:pt>
                <c:pt idx="72">
                  <c:v>43975.999999988417</c:v>
                </c:pt>
                <c:pt idx="73">
                  <c:v>43982.999999988417</c:v>
                </c:pt>
                <c:pt idx="74">
                  <c:v>43989.999999988417</c:v>
                </c:pt>
                <c:pt idx="75">
                  <c:v>43996.999999988417</c:v>
                </c:pt>
                <c:pt idx="76">
                  <c:v>44003.999999988417</c:v>
                </c:pt>
                <c:pt idx="77">
                  <c:v>44010.999999988417</c:v>
                </c:pt>
                <c:pt idx="78">
                  <c:v>44017.999999988417</c:v>
                </c:pt>
                <c:pt idx="79">
                  <c:v>44024.999999988417</c:v>
                </c:pt>
                <c:pt idx="80">
                  <c:v>44031.999999988417</c:v>
                </c:pt>
                <c:pt idx="81">
                  <c:v>44038.999999988417</c:v>
                </c:pt>
                <c:pt idx="82">
                  <c:v>44045.999999988417</c:v>
                </c:pt>
                <c:pt idx="83">
                  <c:v>44052.999999988417</c:v>
                </c:pt>
                <c:pt idx="84">
                  <c:v>44059.999999988417</c:v>
                </c:pt>
                <c:pt idx="85">
                  <c:v>44066.999999988417</c:v>
                </c:pt>
                <c:pt idx="86">
                  <c:v>44073.999999988417</c:v>
                </c:pt>
                <c:pt idx="87">
                  <c:v>44080.999999988417</c:v>
                </c:pt>
                <c:pt idx="88">
                  <c:v>44087.999999988417</c:v>
                </c:pt>
                <c:pt idx="89">
                  <c:v>44094.999999988417</c:v>
                </c:pt>
                <c:pt idx="90">
                  <c:v>44101.999999988417</c:v>
                </c:pt>
                <c:pt idx="91">
                  <c:v>44108.999999988417</c:v>
                </c:pt>
                <c:pt idx="92">
                  <c:v>44115.999999988417</c:v>
                </c:pt>
                <c:pt idx="93">
                  <c:v>44122.999999988417</c:v>
                </c:pt>
                <c:pt idx="94">
                  <c:v>44129.999999988417</c:v>
                </c:pt>
                <c:pt idx="95">
                  <c:v>44136.999999988417</c:v>
                </c:pt>
                <c:pt idx="96">
                  <c:v>44143.999999988417</c:v>
                </c:pt>
                <c:pt idx="97">
                  <c:v>44150.999999988417</c:v>
                </c:pt>
                <c:pt idx="98">
                  <c:v>44157.999999988417</c:v>
                </c:pt>
                <c:pt idx="99">
                  <c:v>44164.999999988417</c:v>
                </c:pt>
                <c:pt idx="100">
                  <c:v>44171.999999988417</c:v>
                </c:pt>
                <c:pt idx="101">
                  <c:v>44178.999999988417</c:v>
                </c:pt>
                <c:pt idx="102">
                  <c:v>44185.999999988417</c:v>
                </c:pt>
                <c:pt idx="103">
                  <c:v>44192.999999988417</c:v>
                </c:pt>
                <c:pt idx="104">
                  <c:v>44199.999999988417</c:v>
                </c:pt>
              </c:numCache>
            </c:numRef>
          </c:cat>
          <c:val>
            <c:numRef>
              <c:f>Sheet1!$E$2:$E$108</c:f>
              <c:numCache>
                <c:formatCode>General</c:formatCode>
                <c:ptCount val="107"/>
                <c:pt idx="0" formatCode="###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23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23</c:v>
                </c:pt>
                <c:pt idx="49">
                  <c:v>23</c:v>
                </c:pt>
                <c:pt idx="50">
                  <c:v>23</c:v>
                </c:pt>
                <c:pt idx="51">
                  <c:v>23</c:v>
                </c:pt>
                <c:pt idx="52">
                  <c:v>23</c:v>
                </c:pt>
                <c:pt idx="53">
                  <c:v>23</c:v>
                </c:pt>
                <c:pt idx="54">
                  <c:v>23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23</c:v>
                </c:pt>
                <c:pt idx="59">
                  <c:v>23</c:v>
                </c:pt>
                <c:pt idx="60">
                  <c:v>23</c:v>
                </c:pt>
                <c:pt idx="61">
                  <c:v>23</c:v>
                </c:pt>
                <c:pt idx="62">
                  <c:v>23</c:v>
                </c:pt>
                <c:pt idx="63" formatCode="###0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11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11</c:v>
                </c:pt>
                <c:pt idx="81">
                  <c:v>11</c:v>
                </c:pt>
                <c:pt idx="82">
                  <c:v>11</c:v>
                </c:pt>
                <c:pt idx="83">
                  <c:v>11</c:v>
                </c:pt>
                <c:pt idx="84">
                  <c:v>11</c:v>
                </c:pt>
                <c:pt idx="85">
                  <c:v>11</c:v>
                </c:pt>
                <c:pt idx="86">
                  <c:v>11</c:v>
                </c:pt>
                <c:pt idx="87">
                  <c:v>11</c:v>
                </c:pt>
                <c:pt idx="88">
                  <c:v>11</c:v>
                </c:pt>
                <c:pt idx="89">
                  <c:v>11</c:v>
                </c:pt>
                <c:pt idx="90">
                  <c:v>11</c:v>
                </c:pt>
                <c:pt idx="91">
                  <c:v>11</c:v>
                </c:pt>
                <c:pt idx="92">
                  <c:v>11</c:v>
                </c:pt>
                <c:pt idx="93">
                  <c:v>11</c:v>
                </c:pt>
                <c:pt idx="94">
                  <c:v>11</c:v>
                </c:pt>
                <c:pt idx="95">
                  <c:v>11</c:v>
                </c:pt>
                <c:pt idx="96">
                  <c:v>11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11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07-4DC9-95B3-97B3B1E21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934656"/>
        <c:axId val="152940544"/>
      </c:lineChart>
      <c:dateAx>
        <c:axId val="152934656"/>
        <c:scaling>
          <c:orientation val="minMax"/>
        </c:scaling>
        <c:delete val="0"/>
        <c:axPos val="b"/>
        <c:numFmt formatCode="dd\/mm\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40544"/>
        <c:crosses val="autoZero"/>
        <c:auto val="1"/>
        <c:lblOffset val="100"/>
        <c:baseTimeUnit val="days"/>
      </c:dateAx>
      <c:valAx>
        <c:axId val="15294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3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Admissions</c:v>
                </c:pt>
              </c:strCache>
            </c:strRef>
          </c:tx>
          <c:marker>
            <c:symbol val="none"/>
          </c:marker>
          <c:cat>
            <c:strRef>
              <c:f>Sheet1!$A$2:$A$44</c:f>
              <c:strCache>
                <c:ptCount val="43"/>
                <c:pt idx="0">
                  <c:v>Jul 2017</c:v>
                </c:pt>
                <c:pt idx="1">
                  <c:v>Aug 2017</c:v>
                </c:pt>
                <c:pt idx="2">
                  <c:v>Sep 2017</c:v>
                </c:pt>
                <c:pt idx="3">
                  <c:v>Oct 2017</c:v>
                </c:pt>
                <c:pt idx="4">
                  <c:v>Nov 2017</c:v>
                </c:pt>
                <c:pt idx="5">
                  <c:v>Dec 2017</c:v>
                </c:pt>
                <c:pt idx="6">
                  <c:v>Jan 2018</c:v>
                </c:pt>
                <c:pt idx="7">
                  <c:v>Feb 2018</c:v>
                </c:pt>
                <c:pt idx="8">
                  <c:v>Mar 2018</c:v>
                </c:pt>
                <c:pt idx="9">
                  <c:v>Apr 2018</c:v>
                </c:pt>
                <c:pt idx="10">
                  <c:v>May 2018</c:v>
                </c:pt>
                <c:pt idx="11">
                  <c:v>Jun 2018</c:v>
                </c:pt>
                <c:pt idx="12">
                  <c:v>Jul 2018</c:v>
                </c:pt>
                <c:pt idx="13">
                  <c:v>Aug 2018</c:v>
                </c:pt>
                <c:pt idx="14">
                  <c:v>Sep 2018</c:v>
                </c:pt>
                <c:pt idx="15">
                  <c:v>Oct 2018</c:v>
                </c:pt>
                <c:pt idx="16">
                  <c:v>Nov 2018</c:v>
                </c:pt>
                <c:pt idx="17">
                  <c:v>Dec 2018</c:v>
                </c:pt>
                <c:pt idx="18">
                  <c:v>Jan 2019</c:v>
                </c:pt>
                <c:pt idx="19">
                  <c:v>Feb 2019</c:v>
                </c:pt>
                <c:pt idx="20">
                  <c:v>Mar 2019</c:v>
                </c:pt>
                <c:pt idx="21">
                  <c:v>Apr 2019</c:v>
                </c:pt>
                <c:pt idx="22">
                  <c:v>May 2019</c:v>
                </c:pt>
                <c:pt idx="23">
                  <c:v>Jun 2019</c:v>
                </c:pt>
                <c:pt idx="24">
                  <c:v>Jul 2019</c:v>
                </c:pt>
                <c:pt idx="25">
                  <c:v>Aug 2019</c:v>
                </c:pt>
                <c:pt idx="26">
                  <c:v>Sep 2019</c:v>
                </c:pt>
                <c:pt idx="27">
                  <c:v>Oct 2019</c:v>
                </c:pt>
                <c:pt idx="28">
                  <c:v>Nov 2019</c:v>
                </c:pt>
                <c:pt idx="29">
                  <c:v>Dec 2019</c:v>
                </c:pt>
                <c:pt idx="30">
                  <c:v>Jan 2020</c:v>
                </c:pt>
                <c:pt idx="31">
                  <c:v>Feb 2020</c:v>
                </c:pt>
                <c:pt idx="32">
                  <c:v>Mar 2020</c:v>
                </c:pt>
                <c:pt idx="33">
                  <c:v>Apr 2020</c:v>
                </c:pt>
                <c:pt idx="34">
                  <c:v>May 2020</c:v>
                </c:pt>
                <c:pt idx="35">
                  <c:v>Jun 2020</c:v>
                </c:pt>
                <c:pt idx="36">
                  <c:v>Jul 2020</c:v>
                </c:pt>
                <c:pt idx="37">
                  <c:v>Aug 2020</c:v>
                </c:pt>
                <c:pt idx="38">
                  <c:v>Sep 2020</c:v>
                </c:pt>
                <c:pt idx="39">
                  <c:v>Oct 2020</c:v>
                </c:pt>
                <c:pt idx="40">
                  <c:v>Nov 2020</c:v>
                </c:pt>
                <c:pt idx="41">
                  <c:v>Dec 2020</c:v>
                </c:pt>
                <c:pt idx="42">
                  <c:v>Jan 2021</c:v>
                </c:pt>
              </c:strCache>
            </c:strRef>
          </c:cat>
          <c:val>
            <c:numRef>
              <c:f>Sheet1!$B$2:$B$44</c:f>
              <c:numCache>
                <c:formatCode>###0</c:formatCode>
                <c:ptCount val="43"/>
                <c:pt idx="0">
                  <c:v>459</c:v>
                </c:pt>
                <c:pt idx="1">
                  <c:v>536</c:v>
                </c:pt>
                <c:pt idx="2">
                  <c:v>508</c:v>
                </c:pt>
                <c:pt idx="3">
                  <c:v>457</c:v>
                </c:pt>
                <c:pt idx="4">
                  <c:v>501</c:v>
                </c:pt>
                <c:pt idx="5">
                  <c:v>482</c:v>
                </c:pt>
                <c:pt idx="6">
                  <c:v>501</c:v>
                </c:pt>
                <c:pt idx="7">
                  <c:v>424</c:v>
                </c:pt>
                <c:pt idx="8">
                  <c:v>481</c:v>
                </c:pt>
                <c:pt idx="9">
                  <c:v>457</c:v>
                </c:pt>
                <c:pt idx="10">
                  <c:v>493</c:v>
                </c:pt>
                <c:pt idx="11">
                  <c:v>438</c:v>
                </c:pt>
                <c:pt idx="12">
                  <c:v>508</c:v>
                </c:pt>
                <c:pt idx="13">
                  <c:v>550</c:v>
                </c:pt>
                <c:pt idx="14">
                  <c:v>483</c:v>
                </c:pt>
                <c:pt idx="15">
                  <c:v>508</c:v>
                </c:pt>
                <c:pt idx="16">
                  <c:v>493</c:v>
                </c:pt>
                <c:pt idx="17">
                  <c:v>494</c:v>
                </c:pt>
                <c:pt idx="18">
                  <c:v>500</c:v>
                </c:pt>
                <c:pt idx="19">
                  <c:v>455</c:v>
                </c:pt>
                <c:pt idx="20">
                  <c:v>499</c:v>
                </c:pt>
                <c:pt idx="21">
                  <c:v>507</c:v>
                </c:pt>
                <c:pt idx="22">
                  <c:v>528</c:v>
                </c:pt>
                <c:pt idx="23">
                  <c:v>511</c:v>
                </c:pt>
                <c:pt idx="24">
                  <c:v>529</c:v>
                </c:pt>
                <c:pt idx="25">
                  <c:v>486</c:v>
                </c:pt>
                <c:pt idx="26">
                  <c:v>472</c:v>
                </c:pt>
                <c:pt idx="27">
                  <c:v>487</c:v>
                </c:pt>
                <c:pt idx="28">
                  <c:v>456</c:v>
                </c:pt>
                <c:pt idx="29">
                  <c:v>414</c:v>
                </c:pt>
                <c:pt idx="30">
                  <c:v>481</c:v>
                </c:pt>
                <c:pt idx="31">
                  <c:v>474</c:v>
                </c:pt>
                <c:pt idx="32">
                  <c:v>370</c:v>
                </c:pt>
                <c:pt idx="33">
                  <c:v>364</c:v>
                </c:pt>
                <c:pt idx="34">
                  <c:v>441</c:v>
                </c:pt>
                <c:pt idx="35">
                  <c:v>513</c:v>
                </c:pt>
                <c:pt idx="36">
                  <c:v>642</c:v>
                </c:pt>
                <c:pt idx="37">
                  <c:v>650</c:v>
                </c:pt>
                <c:pt idx="38">
                  <c:v>658</c:v>
                </c:pt>
                <c:pt idx="39">
                  <c:v>558</c:v>
                </c:pt>
                <c:pt idx="40">
                  <c:v>571</c:v>
                </c:pt>
                <c:pt idx="41">
                  <c:v>595</c:v>
                </c:pt>
                <c:pt idx="42">
                  <c:v>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C8-4607-A8AD-F5178DB8A9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GS/Vasc/Urology</c:v>
                </c:pt>
              </c:strCache>
            </c:strRef>
          </c:tx>
          <c:marker>
            <c:symbol val="none"/>
          </c:marker>
          <c:cat>
            <c:strRef>
              <c:f>Sheet1!$A$2:$A$44</c:f>
              <c:strCache>
                <c:ptCount val="43"/>
                <c:pt idx="0">
                  <c:v>Jul 2017</c:v>
                </c:pt>
                <c:pt idx="1">
                  <c:v>Aug 2017</c:v>
                </c:pt>
                <c:pt idx="2">
                  <c:v>Sep 2017</c:v>
                </c:pt>
                <c:pt idx="3">
                  <c:v>Oct 2017</c:v>
                </c:pt>
                <c:pt idx="4">
                  <c:v>Nov 2017</c:v>
                </c:pt>
                <c:pt idx="5">
                  <c:v>Dec 2017</c:v>
                </c:pt>
                <c:pt idx="6">
                  <c:v>Jan 2018</c:v>
                </c:pt>
                <c:pt idx="7">
                  <c:v>Feb 2018</c:v>
                </c:pt>
                <c:pt idx="8">
                  <c:v>Mar 2018</c:v>
                </c:pt>
                <c:pt idx="9">
                  <c:v>Apr 2018</c:v>
                </c:pt>
                <c:pt idx="10">
                  <c:v>May 2018</c:v>
                </c:pt>
                <c:pt idx="11">
                  <c:v>Jun 2018</c:v>
                </c:pt>
                <c:pt idx="12">
                  <c:v>Jul 2018</c:v>
                </c:pt>
                <c:pt idx="13">
                  <c:v>Aug 2018</c:v>
                </c:pt>
                <c:pt idx="14">
                  <c:v>Sep 2018</c:v>
                </c:pt>
                <c:pt idx="15">
                  <c:v>Oct 2018</c:v>
                </c:pt>
                <c:pt idx="16">
                  <c:v>Nov 2018</c:v>
                </c:pt>
                <c:pt idx="17">
                  <c:v>Dec 2018</c:v>
                </c:pt>
                <c:pt idx="18">
                  <c:v>Jan 2019</c:v>
                </c:pt>
                <c:pt idx="19">
                  <c:v>Feb 2019</c:v>
                </c:pt>
                <c:pt idx="20">
                  <c:v>Mar 2019</c:v>
                </c:pt>
                <c:pt idx="21">
                  <c:v>Apr 2019</c:v>
                </c:pt>
                <c:pt idx="22">
                  <c:v>May 2019</c:v>
                </c:pt>
                <c:pt idx="23">
                  <c:v>Jun 2019</c:v>
                </c:pt>
                <c:pt idx="24">
                  <c:v>Jul 2019</c:v>
                </c:pt>
                <c:pt idx="25">
                  <c:v>Aug 2019</c:v>
                </c:pt>
                <c:pt idx="26">
                  <c:v>Sep 2019</c:v>
                </c:pt>
                <c:pt idx="27">
                  <c:v>Oct 2019</c:v>
                </c:pt>
                <c:pt idx="28">
                  <c:v>Nov 2019</c:v>
                </c:pt>
                <c:pt idx="29">
                  <c:v>Dec 2019</c:v>
                </c:pt>
                <c:pt idx="30">
                  <c:v>Jan 2020</c:v>
                </c:pt>
                <c:pt idx="31">
                  <c:v>Feb 2020</c:v>
                </c:pt>
                <c:pt idx="32">
                  <c:v>Mar 2020</c:v>
                </c:pt>
                <c:pt idx="33">
                  <c:v>Apr 2020</c:v>
                </c:pt>
                <c:pt idx="34">
                  <c:v>May 2020</c:v>
                </c:pt>
                <c:pt idx="35">
                  <c:v>Jun 2020</c:v>
                </c:pt>
                <c:pt idx="36">
                  <c:v>Jul 2020</c:v>
                </c:pt>
                <c:pt idx="37">
                  <c:v>Aug 2020</c:v>
                </c:pt>
                <c:pt idx="38">
                  <c:v>Sep 2020</c:v>
                </c:pt>
                <c:pt idx="39">
                  <c:v>Oct 2020</c:v>
                </c:pt>
                <c:pt idx="40">
                  <c:v>Nov 2020</c:v>
                </c:pt>
                <c:pt idx="41">
                  <c:v>Dec 2020</c:v>
                </c:pt>
                <c:pt idx="42">
                  <c:v>Jan 2021</c:v>
                </c:pt>
              </c:strCache>
            </c:strRef>
          </c:cat>
          <c:val>
            <c:numRef>
              <c:f>Sheet1!$C$2:$C$44</c:f>
              <c:numCache>
                <c:formatCode>###0</c:formatCode>
                <c:ptCount val="43"/>
                <c:pt idx="0">
                  <c:v>449</c:v>
                </c:pt>
                <c:pt idx="1">
                  <c:v>535</c:v>
                </c:pt>
                <c:pt idx="2">
                  <c:v>505</c:v>
                </c:pt>
                <c:pt idx="3">
                  <c:v>452</c:v>
                </c:pt>
                <c:pt idx="4">
                  <c:v>495</c:v>
                </c:pt>
                <c:pt idx="5">
                  <c:v>475</c:v>
                </c:pt>
                <c:pt idx="6">
                  <c:v>491</c:v>
                </c:pt>
                <c:pt idx="7">
                  <c:v>419</c:v>
                </c:pt>
                <c:pt idx="8">
                  <c:v>478</c:v>
                </c:pt>
                <c:pt idx="9">
                  <c:v>450</c:v>
                </c:pt>
                <c:pt idx="10">
                  <c:v>488</c:v>
                </c:pt>
                <c:pt idx="11">
                  <c:v>435</c:v>
                </c:pt>
                <c:pt idx="12">
                  <c:v>498</c:v>
                </c:pt>
                <c:pt idx="13">
                  <c:v>541</c:v>
                </c:pt>
                <c:pt idx="14">
                  <c:v>479</c:v>
                </c:pt>
                <c:pt idx="15">
                  <c:v>506</c:v>
                </c:pt>
                <c:pt idx="16">
                  <c:v>491</c:v>
                </c:pt>
                <c:pt idx="17">
                  <c:v>492</c:v>
                </c:pt>
                <c:pt idx="18">
                  <c:v>498</c:v>
                </c:pt>
                <c:pt idx="19">
                  <c:v>451</c:v>
                </c:pt>
                <c:pt idx="20">
                  <c:v>494</c:v>
                </c:pt>
                <c:pt idx="21">
                  <c:v>501</c:v>
                </c:pt>
                <c:pt idx="22">
                  <c:v>527</c:v>
                </c:pt>
                <c:pt idx="23">
                  <c:v>504</c:v>
                </c:pt>
                <c:pt idx="24">
                  <c:v>527</c:v>
                </c:pt>
                <c:pt idx="25">
                  <c:v>482</c:v>
                </c:pt>
                <c:pt idx="26">
                  <c:v>471</c:v>
                </c:pt>
                <c:pt idx="27">
                  <c:v>482</c:v>
                </c:pt>
                <c:pt idx="28">
                  <c:v>454</c:v>
                </c:pt>
                <c:pt idx="29">
                  <c:v>413</c:v>
                </c:pt>
                <c:pt idx="30">
                  <c:v>477</c:v>
                </c:pt>
                <c:pt idx="31">
                  <c:v>469</c:v>
                </c:pt>
                <c:pt idx="32">
                  <c:v>363</c:v>
                </c:pt>
                <c:pt idx="33">
                  <c:v>322</c:v>
                </c:pt>
                <c:pt idx="34">
                  <c:v>397</c:v>
                </c:pt>
                <c:pt idx="35">
                  <c:v>446</c:v>
                </c:pt>
                <c:pt idx="36">
                  <c:v>561</c:v>
                </c:pt>
                <c:pt idx="37">
                  <c:v>553</c:v>
                </c:pt>
                <c:pt idx="38">
                  <c:v>560</c:v>
                </c:pt>
                <c:pt idx="39">
                  <c:v>482</c:v>
                </c:pt>
                <c:pt idx="40">
                  <c:v>506</c:v>
                </c:pt>
                <c:pt idx="41">
                  <c:v>497</c:v>
                </c:pt>
                <c:pt idx="42">
                  <c:v>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C8-4607-A8AD-F5178DB8A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581760"/>
        <c:axId val="166583296"/>
      </c:lineChart>
      <c:catAx>
        <c:axId val="16658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583296"/>
        <c:crosses val="autoZero"/>
        <c:auto val="1"/>
        <c:lblAlgn val="ctr"/>
        <c:lblOffset val="100"/>
        <c:noMultiLvlLbl val="0"/>
      </c:catAx>
      <c:valAx>
        <c:axId val="166583296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166581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0.60343</cdr:x>
      <cdr:y>0.02537</cdr:y>
    </cdr:from>
    <cdr:to>
      <cdr:x>0.61439</cdr:x>
      <cdr:y>0.89104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18F070-F938-48F5-884D-7BD2B3101E36}"/>
            </a:ext>
          </a:extLst>
        </cdr:cNvPr>
        <cdr:cNvSpPr txBox="1"/>
      </cdr:nvSpPr>
      <cdr:spPr>
        <a:xfrm xmlns:a="http://schemas.openxmlformats.org/drawingml/2006/main">
          <a:off x="7071309" y="150921"/>
          <a:ext cx="128481" cy="5149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  <a:alpha val="51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0.32727</cdr:x>
      <cdr:y>0.31771</cdr:y>
    </cdr:from>
    <cdr:to>
      <cdr:x>0.41212</cdr:x>
      <cdr:y>0.36984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C6FA49D-A00B-43E0-8A86-64C60D088681}"/>
            </a:ext>
          </a:extLst>
        </cdr:cNvPr>
        <cdr:cNvSpPr txBox="1"/>
      </cdr:nvSpPr>
      <cdr:spPr>
        <a:xfrm xmlns:a="http://schemas.openxmlformats.org/drawingml/2006/main">
          <a:off x="3835153" y="1889749"/>
          <a:ext cx="994299" cy="31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dirty="0">
              <a:solidFill>
                <a:srgbClr val="002060"/>
              </a:solidFill>
            </a:rPr>
            <a:t>Average 91</a:t>
          </a:r>
        </a:p>
        <a:p xmlns:a="http://schemas.openxmlformats.org/drawingml/2006/main">
          <a:endParaRPr lang="en-GB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0.78561</cdr:x>
      <cdr:y>0.32622</cdr:y>
    </cdr:from>
    <cdr:to>
      <cdr:x>0.87803</cdr:x>
      <cdr:y>0.38109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EC7B9F8-B06E-431B-B1C8-6C8BB5D5D9FF}"/>
            </a:ext>
          </a:extLst>
        </cdr:cNvPr>
        <cdr:cNvSpPr txBox="1"/>
      </cdr:nvSpPr>
      <cdr:spPr>
        <a:xfrm xmlns:a="http://schemas.openxmlformats.org/drawingml/2006/main">
          <a:off x="9206144" y="1940351"/>
          <a:ext cx="1083076" cy="326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rgbClr val="002060"/>
              </a:solidFill>
            </a:rPr>
            <a:t>Average 83</a:t>
          </a:r>
        </a:p>
      </cdr:txBody>
    </cdr:sp>
  </cdr:relSizeAnchor>
  <cdr:relSizeAnchor xmlns:cdr="http://schemas.openxmlformats.org/drawingml/2006/chartDrawing">
    <cdr:from>
      <cdr:x>0.44053</cdr:x>
      <cdr:y>0.09872</cdr:y>
    </cdr:from>
    <cdr:to>
      <cdr:x>0.60341</cdr:x>
      <cdr:y>0.14399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69485EA-4A2F-4A5C-909C-165402BD7373}"/>
            </a:ext>
          </a:extLst>
        </cdr:cNvPr>
        <cdr:cNvSpPr txBox="1"/>
      </cdr:nvSpPr>
      <cdr:spPr>
        <a:xfrm xmlns:a="http://schemas.openxmlformats.org/drawingml/2006/main">
          <a:off x="5162364" y="587206"/>
          <a:ext cx="1908699" cy="269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rgbClr val="002060"/>
              </a:solidFill>
            </a:rPr>
            <a:t>General Surgery </a:t>
          </a:r>
        </a:p>
      </cdr:txBody>
    </cdr:sp>
  </cdr:relSizeAnchor>
  <cdr:relSizeAnchor xmlns:cdr="http://schemas.openxmlformats.org/drawingml/2006/chartDrawing">
    <cdr:from>
      <cdr:x>0.52197</cdr:x>
      <cdr:y>0.44228</cdr:y>
    </cdr:from>
    <cdr:to>
      <cdr:x>0.62652</cdr:x>
      <cdr:y>0.49578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352757D-727B-4E06-A150-7C8C7977F4F3}"/>
            </a:ext>
          </a:extLst>
        </cdr:cNvPr>
        <cdr:cNvSpPr txBox="1"/>
      </cdr:nvSpPr>
      <cdr:spPr>
        <a:xfrm xmlns:a="http://schemas.openxmlformats.org/drawingml/2006/main">
          <a:off x="6116714" y="2630704"/>
          <a:ext cx="1225119" cy="318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rgbClr val="FF0000"/>
              </a:solidFill>
            </a:rPr>
            <a:t>Trauma</a:t>
          </a:r>
        </a:p>
      </cdr:txBody>
    </cdr:sp>
  </cdr:relSizeAnchor>
  <cdr:relSizeAnchor xmlns:cdr="http://schemas.openxmlformats.org/drawingml/2006/chartDrawing">
    <cdr:from>
      <cdr:x>0.30909</cdr:x>
      <cdr:y>0.54595</cdr:y>
    </cdr:from>
    <cdr:to>
      <cdr:x>0.39621</cdr:x>
      <cdr:y>0.59534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21CF602-0FD3-4A0D-823D-708E5AAD414B}"/>
            </a:ext>
          </a:extLst>
        </cdr:cNvPr>
        <cdr:cNvSpPr txBox="1"/>
      </cdr:nvSpPr>
      <cdr:spPr>
        <a:xfrm xmlns:a="http://schemas.openxmlformats.org/drawingml/2006/main">
          <a:off x="3622090" y="3533313"/>
          <a:ext cx="1020932" cy="31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0.32576</cdr:x>
      <cdr:y>0.55438</cdr:y>
    </cdr:from>
    <cdr:to>
      <cdr:x>0.41515</cdr:x>
      <cdr:y>0.60239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2C145473-C4C7-4AF5-927B-8F11281E9BE1}"/>
            </a:ext>
          </a:extLst>
        </cdr:cNvPr>
        <cdr:cNvSpPr txBox="1"/>
      </cdr:nvSpPr>
      <cdr:spPr>
        <a:xfrm xmlns:a="http://schemas.openxmlformats.org/drawingml/2006/main">
          <a:off x="3817399" y="3297488"/>
          <a:ext cx="1047565" cy="285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Average 49</a:t>
          </a:r>
        </a:p>
        <a:p xmlns:a="http://schemas.openxmlformats.org/drawingml/2006/main">
          <a:endParaRPr lang="en-GB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0.78636</cdr:x>
      <cdr:y>0.59408</cdr:y>
    </cdr:from>
    <cdr:to>
      <cdr:x>0.88636</cdr:x>
      <cdr:y>0.65169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7FF68456-D5C6-456C-A1D2-B411689475B7}"/>
            </a:ext>
          </a:extLst>
        </cdr:cNvPr>
        <cdr:cNvSpPr txBox="1"/>
      </cdr:nvSpPr>
      <cdr:spPr>
        <a:xfrm xmlns:a="http://schemas.openxmlformats.org/drawingml/2006/main">
          <a:off x="9215021" y="3533593"/>
          <a:ext cx="1171852" cy="342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rgbClr val="FF0000"/>
              </a:solidFill>
            </a:rPr>
            <a:t>Average 46</a:t>
          </a:r>
        </a:p>
      </cdr:txBody>
    </cdr:sp>
  </cdr:relSizeAnchor>
  <cdr:relSizeAnchor xmlns:cdr="http://schemas.openxmlformats.org/drawingml/2006/chartDrawing">
    <cdr:from>
      <cdr:x>0.51439</cdr:x>
      <cdr:y>0.65416</cdr:y>
    </cdr:from>
    <cdr:to>
      <cdr:x>0.59091</cdr:x>
      <cdr:y>0.7008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E3A26C6A-DF2F-4EF0-BA90-7C8BE1C2F926}"/>
            </a:ext>
          </a:extLst>
        </cdr:cNvPr>
        <cdr:cNvSpPr txBox="1"/>
      </cdr:nvSpPr>
      <cdr:spPr>
        <a:xfrm xmlns:a="http://schemas.openxmlformats.org/drawingml/2006/main">
          <a:off x="6027938" y="3890952"/>
          <a:ext cx="896644" cy="277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chemeClr val="accent4">
                  <a:lumMod val="75000"/>
                </a:schemeClr>
              </a:solidFill>
            </a:rPr>
            <a:t>Urology</a:t>
          </a:r>
        </a:p>
        <a:p xmlns:a="http://schemas.openxmlformats.org/drawingml/2006/main">
          <a:endParaRPr lang="en-GB" sz="1600" b="1" dirty="0">
            <a:solidFill>
              <a:srgbClr val="FCF10C"/>
            </a:solidFill>
          </a:endParaRPr>
        </a:p>
      </cdr:txBody>
    </cdr:sp>
  </cdr:relSizeAnchor>
  <cdr:relSizeAnchor xmlns:cdr="http://schemas.openxmlformats.org/drawingml/2006/chartDrawing">
    <cdr:from>
      <cdr:x>0.32652</cdr:x>
      <cdr:y>0.63952</cdr:y>
    </cdr:from>
    <cdr:to>
      <cdr:x>0.41667</cdr:x>
      <cdr:y>0.67518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C49FAF71-632D-47F8-ABB8-093B065B25B2}"/>
            </a:ext>
          </a:extLst>
        </cdr:cNvPr>
        <cdr:cNvSpPr txBox="1"/>
      </cdr:nvSpPr>
      <cdr:spPr>
        <a:xfrm xmlns:a="http://schemas.openxmlformats.org/drawingml/2006/main">
          <a:off x="3826275" y="3803869"/>
          <a:ext cx="1056443" cy="21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chemeClr val="accent4">
                  <a:lumMod val="75000"/>
                </a:schemeClr>
              </a:solidFill>
            </a:rPr>
            <a:t>Average 18</a:t>
          </a:r>
        </a:p>
      </cdr:txBody>
    </cdr:sp>
  </cdr:relSizeAnchor>
  <cdr:relSizeAnchor xmlns:cdr="http://schemas.openxmlformats.org/drawingml/2006/chartDrawing">
    <cdr:from>
      <cdr:x>0.78636</cdr:x>
      <cdr:y>0.65896</cdr:y>
    </cdr:from>
    <cdr:to>
      <cdr:x>0.89167</cdr:x>
      <cdr:y>0.71493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6828C295-141A-4646-82D1-D6923233B448}"/>
            </a:ext>
          </a:extLst>
        </cdr:cNvPr>
        <cdr:cNvSpPr txBox="1"/>
      </cdr:nvSpPr>
      <cdr:spPr>
        <a:xfrm xmlns:a="http://schemas.openxmlformats.org/drawingml/2006/main">
          <a:off x="9215021" y="3919535"/>
          <a:ext cx="1233997" cy="332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chemeClr val="accent4">
                  <a:lumMod val="75000"/>
                </a:schemeClr>
              </a:solidFill>
            </a:rPr>
            <a:t>Average 16</a:t>
          </a:r>
        </a:p>
      </cdr:txBody>
    </cdr:sp>
  </cdr:relSizeAnchor>
  <cdr:relSizeAnchor xmlns:cdr="http://schemas.openxmlformats.org/drawingml/2006/chartDrawing">
    <cdr:from>
      <cdr:x>0.52197</cdr:x>
      <cdr:y>0.83582</cdr:y>
    </cdr:from>
    <cdr:to>
      <cdr:x>0.63939</cdr:x>
      <cdr:y>0.88806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4F8DEBBD-345F-4F46-8338-5F7A2C067B1E}"/>
            </a:ext>
          </a:extLst>
        </cdr:cNvPr>
        <cdr:cNvSpPr txBox="1"/>
      </cdr:nvSpPr>
      <cdr:spPr>
        <a:xfrm xmlns:a="http://schemas.openxmlformats.org/drawingml/2006/main">
          <a:off x="6116714" y="4971495"/>
          <a:ext cx="1376039" cy="310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chemeClr val="accent6">
                  <a:lumMod val="75000"/>
                </a:schemeClr>
              </a:solidFill>
            </a:rPr>
            <a:t>Vascular</a:t>
          </a:r>
        </a:p>
      </cdr:txBody>
    </cdr:sp>
  </cdr:relSizeAnchor>
  <cdr:relSizeAnchor xmlns:cdr="http://schemas.openxmlformats.org/drawingml/2006/chartDrawing">
    <cdr:from>
      <cdr:x>0.33258</cdr:x>
      <cdr:y>0.84328</cdr:y>
    </cdr:from>
    <cdr:to>
      <cdr:x>0.40379</cdr:x>
      <cdr:y>0.88209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184267C0-2EEE-4418-A7ED-E16A024038A5}"/>
            </a:ext>
          </a:extLst>
        </cdr:cNvPr>
        <cdr:cNvSpPr txBox="1"/>
      </cdr:nvSpPr>
      <cdr:spPr>
        <a:xfrm xmlns:a="http://schemas.openxmlformats.org/drawingml/2006/main">
          <a:off x="3897297" y="5015884"/>
          <a:ext cx="834501" cy="230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chemeClr val="accent6">
                  <a:lumMod val="75000"/>
                </a:schemeClr>
              </a:solidFill>
            </a:rPr>
            <a:t>Average 13</a:t>
          </a:r>
        </a:p>
      </cdr:txBody>
    </cdr:sp>
  </cdr:relSizeAnchor>
  <cdr:relSizeAnchor xmlns:cdr="http://schemas.openxmlformats.org/drawingml/2006/chartDrawing">
    <cdr:from>
      <cdr:x>0.78485</cdr:x>
      <cdr:y>0.83433</cdr:y>
    </cdr:from>
    <cdr:to>
      <cdr:x>0.86515</cdr:x>
      <cdr:y>0.88657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1E6C2D17-1121-4D61-92D9-48EE7CE9D6A1}"/>
            </a:ext>
          </a:extLst>
        </cdr:cNvPr>
        <cdr:cNvSpPr txBox="1"/>
      </cdr:nvSpPr>
      <cdr:spPr>
        <a:xfrm xmlns:a="http://schemas.openxmlformats.org/drawingml/2006/main">
          <a:off x="9197266" y="4962617"/>
          <a:ext cx="941033" cy="310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solidFill>
                <a:schemeClr val="accent6">
                  <a:lumMod val="75000"/>
                </a:schemeClr>
              </a:solidFill>
            </a:rPr>
            <a:t>Average 10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0.31325</cdr:x>
      <cdr:y>0.30416</cdr:y>
    </cdr:from>
    <cdr:to>
      <cdr:x>0.39533</cdr:x>
      <cdr:y>0.35438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FB14473-D117-4D2D-86C0-9A2B3D28CF8C}"/>
            </a:ext>
          </a:extLst>
        </cdr:cNvPr>
        <cdr:cNvSpPr txBox="1"/>
      </cdr:nvSpPr>
      <cdr:spPr>
        <a:xfrm xmlns:a="http://schemas.openxmlformats.org/drawingml/2006/main">
          <a:off x="3426940" y="1746420"/>
          <a:ext cx="897924" cy="28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chemeClr val="accent6">
                  <a:lumMod val="75000"/>
                </a:schemeClr>
              </a:solidFill>
            </a:rPr>
            <a:t>Median 15</a:t>
          </a:r>
        </a:p>
      </cdr:txBody>
    </cdr:sp>
  </cdr:relSizeAnchor>
  <cdr:relSizeAnchor xmlns:cdr="http://schemas.openxmlformats.org/drawingml/2006/chartDrawing">
    <cdr:from>
      <cdr:x>0.68373</cdr:x>
      <cdr:y>0.58106</cdr:y>
    </cdr:from>
    <cdr:to>
      <cdr:x>0.77636</cdr:x>
      <cdr:y>0.63415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7D1E416-673E-4151-BCF2-ECDCE13AB367}"/>
            </a:ext>
          </a:extLst>
        </cdr:cNvPr>
        <cdr:cNvSpPr txBox="1"/>
      </cdr:nvSpPr>
      <cdr:spPr>
        <a:xfrm xmlns:a="http://schemas.openxmlformats.org/drawingml/2006/main">
          <a:off x="7479956" y="3336323"/>
          <a:ext cx="101325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chemeClr val="accent6">
                  <a:lumMod val="75000"/>
                </a:schemeClr>
              </a:solidFill>
            </a:rPr>
            <a:t>Median 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0.17106</cdr:x>
      <cdr:y>0.58154</cdr:y>
    </cdr:from>
    <cdr:to>
      <cdr:x>0.29842</cdr:x>
      <cdr:y>0.64462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A22AA7-102E-4656-B2B5-2FE2FE7B1D3A}"/>
            </a:ext>
          </a:extLst>
        </cdr:cNvPr>
        <cdr:cNvSpPr txBox="1"/>
      </cdr:nvSpPr>
      <cdr:spPr>
        <a:xfrm xmlns:a="http://schemas.openxmlformats.org/drawingml/2006/main">
          <a:off x="1869988" y="3113902"/>
          <a:ext cx="1392195" cy="337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rgbClr val="0070C0"/>
              </a:solidFill>
            </a:rPr>
            <a:t>Median 23 </a:t>
          </a:r>
        </a:p>
      </cdr:txBody>
    </cdr:sp>
  </cdr:relSizeAnchor>
  <cdr:relSizeAnchor xmlns:cdr="http://schemas.openxmlformats.org/drawingml/2006/chartDrawing">
    <cdr:from>
      <cdr:x>0.79804</cdr:x>
      <cdr:y>0.66923</cdr:y>
    </cdr:from>
    <cdr:to>
      <cdr:x>0.87387</cdr:x>
      <cdr:y>0.72154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D951559-B60A-42A7-8C27-62D9E63F8995}"/>
            </a:ext>
          </a:extLst>
        </cdr:cNvPr>
        <cdr:cNvSpPr txBox="1"/>
      </cdr:nvSpPr>
      <cdr:spPr>
        <a:xfrm xmlns:a="http://schemas.openxmlformats.org/drawingml/2006/main">
          <a:off x="8723870" y="3583459"/>
          <a:ext cx="828902" cy="280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rgbClr val="0070C0"/>
              </a:solidFill>
            </a:rPr>
            <a:t>Median 11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4B7B-4CC7-45B4-9C5C-5892F495AD7B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6327-C440-45CA-9710-818A9F0A14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3B88B-0147-4AAB-B897-B943DBD655FA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5E90CA-51BC-42CD-8606-887B1F02A5C6}" type="slidenum">
              <a:rPr lang="en-GB" altLang="en-US" smtClean="0">
                <a:ea typeface="ＭＳ Ｐゴシック" pitchFamily="34" charset="-128"/>
              </a:rPr>
              <a:pPr/>
              <a:t>26</a:t>
            </a:fld>
            <a:endParaRPr lang="en-GB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9996-3FE8-4DDD-8064-9FD0A12FA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9D719-996A-4602-B01F-571EBFE72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466C-5549-412B-B8DA-815D8825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E5EA0-B0B6-4E8A-923C-EDFEA28F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F515-9F9D-4629-A89F-4C95D757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0968-D413-498C-ACE0-22A2640B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C0B47-EBA6-4AB5-B951-A88ED8E3B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82A7-F230-4227-9BE6-256EF6EF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25CC-E26A-400C-9166-0A77315A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82721-6856-4B84-83EA-55FFDEEC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81450-3BB5-4774-941B-40305C2E5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2E937-435E-4E67-8489-503388633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DFA62-1B68-4FB9-A6FC-D159BEE0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3C5A-3C49-4240-9937-B86C441D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BCF41-A460-4E8A-9E40-57A815CB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7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normal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49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0" y="236265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normal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8" t="58611" b="20695"/>
          <a:stretch/>
        </p:blipFill>
        <p:spPr>
          <a:xfrm>
            <a:off x="6815015" y="5276851"/>
            <a:ext cx="5150651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5789898"/>
            <a:ext cx="2141418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2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5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4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8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5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9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934E-3EC0-4EFF-89F4-DEFF12C1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05EA-130C-44F7-A632-17697134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D419A-2DF4-4F39-83C7-9014B3D3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FBA08-108B-4FA0-9554-45FB0F7C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D04B1-E76F-44B4-9F28-14DC58A5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86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41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8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27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8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4F99-311D-42E4-80CF-D3C272B4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156B-DD28-4EE6-8291-9BC6BAE90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1F40-7AE6-4F6A-9627-BDE4153C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A00E-926A-4747-9D15-244BF517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D86D-D793-4870-A3D9-8CCF4CB8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4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36F6-E671-483C-97A5-B0B05E75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05C29-9ECA-4C11-BDE5-36A5446E7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E72D8-9ADB-4F05-B66B-96E89A73D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D4FA5-16E0-48E0-AFBD-A7EB1E29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15CC8-4B3D-484B-A731-56EC4845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F7942-FEDB-4C49-B81F-B569D44E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0541-C028-4E4F-97C4-23BCD097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AC15F-F79B-4A18-8238-E0002287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D2D20-F929-4175-8F51-E8F4869BE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F3951-2696-4B83-82BC-9E262A9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EDDB3-B89C-4DB8-88D6-D93C58299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F899B-0482-496C-A2D2-FEA0AB57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30750-99C6-4E33-A6D4-48BD3BF9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B64FE-5AF3-4591-A33D-877D7107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0E94-F317-40E7-88C6-11FD1D47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13620-F2BD-47D8-91FA-01D2888A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5CFD1-A1EB-49B7-A36E-BF05C80A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90158-A3FE-40E2-A744-061204EA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4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6C3AA-88EC-44CB-91E7-B977463F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AEB75-8ADB-4014-A788-1CA1A73B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A1D19-724F-4D94-953A-BC666877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4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995C-595A-4E37-9D46-73F0861E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B4A89-3E27-4FB2-AA1E-DEE3EFA5C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3C787-58AB-439F-8F69-CB2412D1A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034DD-DE09-4D44-8B9A-1E8448D4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8A0CA-97C6-4023-ADAF-AD27E3C5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CD81-6343-4C67-9D03-02B534BE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0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1C9E-AFC0-4393-B8DB-E913EDB2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E4058-E158-4330-8589-9CEE6D3F2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1424C-09AA-417A-829E-9E50C1969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49867-DBF2-4B64-BDB8-41440A09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2E80F-833B-4C77-99B3-320211DF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3FE7C-46D1-4750-984F-9A9832CB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6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EE73D-6743-4926-B419-8C131410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270CA-E132-4065-A6D6-7F0C16AAC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EC1A-BBB6-4498-9C25-3386F05BD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0848-892B-4DF4-9E73-7B64714CDE50}" type="datetimeFigureOut">
              <a:rPr lang="en-GB" smtClean="0"/>
              <a:pPr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64DA-CED8-4A12-BFB3-7A47FCFB7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B2F4-FE08-4927-825E-A12980F4F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0117-43FB-41F6-BA48-C2C7D249B3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E0C5-4632-4EF8-9A90-B1BE2284B58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1819-74AB-4EA1-BE6F-237AC8E45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0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png"/><Relationship Id="rId3" Type="http://schemas.openxmlformats.org/officeDocument/2006/relationships/image" Target="../media/image35.tiff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tif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b="1" dirty="0"/>
            </a:br>
            <a:endParaRPr lang="en-US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8721-8AC3-4198-BBA5-9145B92FEA93}"/>
              </a:ext>
            </a:extLst>
          </p:cNvPr>
          <p:cNvSpPr txBox="1"/>
          <p:nvPr/>
        </p:nvSpPr>
        <p:spPr>
          <a:xfrm>
            <a:off x="1449977" y="3140817"/>
            <a:ext cx="96983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Re-organisation of Unscheduled Surgical Services In NHS Tayside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91F4E-EB51-43D1-9916-EF5D51E2CA0F}"/>
              </a:ext>
            </a:extLst>
          </p:cNvPr>
          <p:cNvSpPr txBox="1"/>
          <p:nvPr/>
        </p:nvSpPr>
        <p:spPr>
          <a:xfrm>
            <a:off x="1449977" y="5098473"/>
            <a:ext cx="742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Mr Christopher Payne</a:t>
            </a:r>
          </a:p>
          <a:p>
            <a:r>
              <a:rPr lang="en-GB" sz="2200" dirty="0">
                <a:solidFill>
                  <a:schemeClr val="bg1"/>
                </a:solidFill>
              </a:rPr>
              <a:t>Clinical Service Director for Unscheduled Surgery NHS Tayside</a:t>
            </a:r>
          </a:p>
        </p:txBody>
      </p:sp>
    </p:spTree>
    <p:extLst>
      <p:ext uri="{BB962C8B-B14F-4D97-AF65-F5344CB8AC3E}">
        <p14:creationId xmlns:p14="http://schemas.microsoft.com/office/powerpoint/2010/main" val="423712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AF0EF-F973-467A-82DB-D6AE7BA331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19" y="156006"/>
            <a:ext cx="3981961" cy="5516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4FF-E832-4F12-B437-90D15C0420A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43" y="428348"/>
            <a:ext cx="4619985" cy="5859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55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AF0EF-F973-467A-82DB-D6AE7BA331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19" y="156006"/>
            <a:ext cx="3981961" cy="5516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4FF-E832-4F12-B437-90D15C0420A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43" y="428348"/>
            <a:ext cx="4619985" cy="5859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B658BA-00B6-42A3-841B-1362F960BD0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387" y="570390"/>
            <a:ext cx="4328496" cy="60878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55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8003958" cy="1640264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Benefits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9130-BE86-4B74-ADC4-A04905C9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57"/>
            <a:ext cx="10515600" cy="4046505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Refine assessment / admission processes</a:t>
            </a:r>
          </a:p>
          <a:p>
            <a:r>
              <a:rPr lang="en-GB" sz="3200" dirty="0"/>
              <a:t>Consolidate workforce</a:t>
            </a:r>
          </a:p>
          <a:p>
            <a:r>
              <a:rPr lang="en-GB" sz="3200" dirty="0"/>
              <a:t>Resource</a:t>
            </a:r>
          </a:p>
          <a:p>
            <a:pPr lvl="1"/>
            <a:r>
              <a:rPr lang="en-GB" sz="2800" dirty="0"/>
              <a:t>ANPs / HCSW / AHPs / A&amp;C</a:t>
            </a:r>
          </a:p>
          <a:p>
            <a:r>
              <a:rPr lang="en-GB" sz="3200" dirty="0"/>
              <a:t>Develop ambulatory pathways</a:t>
            </a:r>
          </a:p>
          <a:p>
            <a:r>
              <a:rPr lang="en-GB" sz="3200" dirty="0"/>
              <a:t>Surgical Frailty</a:t>
            </a:r>
          </a:p>
          <a:p>
            <a:r>
              <a:rPr lang="en-GB" sz="3200" dirty="0"/>
              <a:t>Teams familiar with COVID processes</a:t>
            </a:r>
          </a:p>
          <a:p>
            <a:r>
              <a:rPr lang="en-GB" sz="3200" dirty="0"/>
              <a:t>COVID triage and testing / preparation for theatre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40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8003958" cy="1640264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Challenges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9130-BE86-4B74-ADC4-A04905C9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57"/>
            <a:ext cx="10515600" cy="4046505"/>
          </a:xfrm>
        </p:spPr>
        <p:txBody>
          <a:bodyPr>
            <a:normAutofit/>
          </a:bodyPr>
          <a:lstStyle/>
          <a:p>
            <a:r>
              <a:rPr lang="en-GB" sz="3200" dirty="0"/>
              <a:t>Displaced teams / pathways / processes</a:t>
            </a:r>
          </a:p>
          <a:p>
            <a:r>
              <a:rPr lang="en-GB" sz="3200" dirty="0"/>
              <a:t>Staff Skill mix</a:t>
            </a:r>
          </a:p>
          <a:p>
            <a:r>
              <a:rPr lang="en-GB" sz="3200" dirty="0"/>
              <a:t>Patient safety</a:t>
            </a:r>
          </a:p>
          <a:p>
            <a:r>
              <a:rPr lang="en-GB" sz="3200" dirty="0"/>
              <a:t>Flow and capacity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55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7467600" cy="1334814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Challenges for Capacity and Flow in COVID era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962808" y="2946593"/>
            <a:ext cx="28693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Theatres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4924" y="4591217"/>
            <a:ext cx="286932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Wards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04766" y="2645632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  to theatre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62808" y="5804339"/>
            <a:ext cx="2869324" cy="9144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COVID infection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96558" y="3855795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Loss of Theatre Admission Area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96558" y="3046072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Reduced theatre capacity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96558" y="4266819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/ bay closures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96558" y="4686574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Displaced clinical teams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04766" y="5518417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  to diagnostics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04766" y="3447839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Reduced theatre efficiency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58304" y="6125888"/>
            <a:ext cx="2869324" cy="331075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  to Discharge/ POC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04766" y="5088868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Boarding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045620" y="3251393"/>
            <a:ext cx="14399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086349" y="6152163"/>
            <a:ext cx="1439917" cy="3048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5030513" y="4919828"/>
            <a:ext cx="1439917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A521CC2-2C39-4CDC-B7A5-69DFEDED073F}"/>
              </a:ext>
            </a:extLst>
          </p:cNvPr>
          <p:cNvSpPr/>
          <p:nvPr/>
        </p:nvSpPr>
        <p:spPr>
          <a:xfrm>
            <a:off x="1962808" y="1490417"/>
            <a:ext cx="2869324" cy="914400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Patient Factors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DEEECAA3-ED39-44B8-B3F6-35ACF5EE3054}"/>
              </a:ext>
            </a:extLst>
          </p:cNvPr>
          <p:cNvSpPr/>
          <p:nvPr/>
        </p:nvSpPr>
        <p:spPr>
          <a:xfrm>
            <a:off x="6596558" y="1308276"/>
            <a:ext cx="2869324" cy="331075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Delayed presentations</a:t>
            </a:r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78B7EC7F-062D-4DF3-9BE5-4A75BAAF196A}"/>
              </a:ext>
            </a:extLst>
          </p:cNvPr>
          <p:cNvSpPr/>
          <p:nvPr/>
        </p:nvSpPr>
        <p:spPr>
          <a:xfrm>
            <a:off x="6596558" y="2140119"/>
            <a:ext cx="2869324" cy="331075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Deconditioned patient group</a:t>
            </a: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7F0B5FD4-9E56-4D4D-B675-E766D034C38B}"/>
              </a:ext>
            </a:extLst>
          </p:cNvPr>
          <p:cNvSpPr/>
          <p:nvPr/>
        </p:nvSpPr>
        <p:spPr>
          <a:xfrm>
            <a:off x="6596558" y="1747641"/>
            <a:ext cx="2869324" cy="331075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Increased clinical complexity</a:t>
            </a:r>
          </a:p>
        </p:txBody>
      </p:sp>
      <p:sp>
        <p:nvSpPr>
          <p:cNvPr id="30" name="Right Arrow 23">
            <a:extLst>
              <a:ext uri="{FF2B5EF4-FFF2-40B4-BE49-F238E27FC236}">
                <a16:creationId xmlns:a16="http://schemas.microsoft.com/office/drawing/2014/main" id="{7D9FFF0C-31A9-4F8D-B780-0D7D51663E1B}"/>
              </a:ext>
            </a:extLst>
          </p:cNvPr>
          <p:cNvSpPr/>
          <p:nvPr/>
        </p:nvSpPr>
        <p:spPr>
          <a:xfrm>
            <a:off x="5083720" y="1824316"/>
            <a:ext cx="14399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3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107315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b="1" dirty="0">
                <a:solidFill>
                  <a:srgbClr val="FF0066"/>
                </a:solidFill>
                <a:cs typeface="Arial" pitchFamily="34" charset="0"/>
              </a:rPr>
              <a:t>S</a:t>
            </a: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ystem</a:t>
            </a:r>
            <a:r>
              <a:rPr lang="en-GB" b="1" dirty="0">
                <a:solidFill>
                  <a:srgbClr val="FF0066"/>
                </a:solidFill>
                <a:cs typeface="Arial" pitchFamily="34" charset="0"/>
              </a:rPr>
              <a:t>-wide Review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Mapping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Priorities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herent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re-emergence plan for Unscheduled Surgery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1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692696"/>
            <a:ext cx="12192000" cy="547260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08" tIns="63959" rIns="127908" bIns="63959"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4" descr="Image result for nhs tay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8637" y="5085184"/>
            <a:ext cx="1574965" cy="92144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0" y="6165304"/>
            <a:ext cx="12192000" cy="692696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1235" y="980728"/>
            <a:ext cx="8685273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Tayside Unscheduled Surgery Improvement Programme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5360" y="4653137"/>
            <a:ext cx="957152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rPr>
              <a:t>March 2021</a:t>
            </a:r>
          </a:p>
          <a:p>
            <a:endParaRPr lang="en-GB" sz="1100" dirty="0">
              <a:latin typeface="Aharoni" pitchFamily="2" charset="-79"/>
              <a:cs typeface="Aharoni" pitchFamily="2" charset="-79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Mr Christopher Payne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			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Stuart McAllan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Consultant General and Colorectal Surgeon		Improvement Advisor 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Clinical Director Unscheduled Surgery			Improvement Team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2610" y="2708920"/>
            <a:ext cx="11679390" cy="144016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4000" b="1" dirty="0">
                <a:solidFill>
                  <a:srgbClr val="7030A0"/>
                </a:solidFill>
              </a:rPr>
              <a:t>Stage 1&amp;2  Initial Report</a:t>
            </a:r>
          </a:p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 and System Mapping</a:t>
            </a:r>
          </a:p>
          <a:p>
            <a:endParaRPr lang="en-GB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 descr="meeting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55000"/>
          </a:blip>
          <a:stretch>
            <a:fillRect/>
          </a:stretch>
        </p:blipFill>
        <p:spPr>
          <a:xfrm>
            <a:off x="10527261" y="2852936"/>
            <a:ext cx="1418004" cy="1152128"/>
          </a:xfrm>
          <a:prstGeom prst="rect">
            <a:avLst/>
          </a:prstGeom>
        </p:spPr>
      </p:pic>
      <p:pic>
        <p:nvPicPr>
          <p:cNvPr id="25" name="Picture 24" descr="TUSIP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5134" y="1196753"/>
            <a:ext cx="2669367" cy="1013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EA987-678E-4951-BD11-9A296440B06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592" y="878889"/>
            <a:ext cx="9259409" cy="496261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82F76B-3829-4258-B680-CC94F6A3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46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5257800" cy="1640264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5E1189-3B28-4B43-8F5C-00695A39D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3361" y="1206631"/>
            <a:ext cx="8549196" cy="47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7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57D661-E636-4CC3-AC21-C44BBEAED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13" y="2378858"/>
            <a:ext cx="2317072" cy="2398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5257800" cy="1640264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5E1189-3B28-4B43-8F5C-00695A39D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2692" y="1206631"/>
            <a:ext cx="8549196" cy="47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8003958" cy="1640264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9130-BE86-4B74-ADC4-A04905C9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57"/>
            <a:ext cx="10515600" cy="4046505"/>
          </a:xfrm>
        </p:spPr>
        <p:txBody>
          <a:bodyPr>
            <a:normAutofit/>
          </a:bodyPr>
          <a:lstStyle/>
          <a:p>
            <a:r>
              <a:rPr lang="en-GB" sz="3200" dirty="0"/>
              <a:t>Background to unscheduled surgery in Tayside</a:t>
            </a:r>
          </a:p>
          <a:p>
            <a:r>
              <a:rPr lang="en-GB" sz="3200" dirty="0"/>
              <a:t>Re-organisation in Response to COVID</a:t>
            </a:r>
          </a:p>
          <a:p>
            <a:r>
              <a:rPr lang="en-GB" sz="3200" dirty="0"/>
              <a:t>Engagement Project</a:t>
            </a:r>
          </a:p>
          <a:p>
            <a:r>
              <a:rPr lang="en-GB" sz="3200" dirty="0"/>
              <a:t>Data Review</a:t>
            </a:r>
          </a:p>
          <a:p>
            <a:r>
              <a:rPr lang="en-GB" sz="3200" dirty="0"/>
              <a:t>Outcomes</a:t>
            </a:r>
          </a:p>
          <a:p>
            <a:endParaRPr lang="en-GB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19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5257800" cy="1640264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A8084-6D9C-4547-BE3B-4FBFF5801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605483"/>
              </p:ext>
            </p:extLst>
          </p:nvPr>
        </p:nvGraphicFramePr>
        <p:xfrm>
          <a:off x="195944" y="2341984"/>
          <a:ext cx="10972799" cy="412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C08AF5D-8762-4F3E-993C-D75CE84E4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1" y="1645842"/>
            <a:ext cx="10818180" cy="4825659"/>
          </a:xfrm>
        </p:spPr>
      </p:pic>
    </p:spTree>
    <p:extLst>
      <p:ext uri="{BB962C8B-B14F-4D97-AF65-F5344CB8AC3E}">
        <p14:creationId xmlns:p14="http://schemas.microsoft.com/office/powerpoint/2010/main" val="122703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5A3FE-4508-4C22-96AB-75E5C9B1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142042"/>
            <a:ext cx="11904956" cy="67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7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CF39-47C3-40E5-ACCD-43F5CCE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174625"/>
            <a:ext cx="11603356" cy="84645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The improvement approach: Understanding the system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A900-3360-4FB5-AD59-C1B3AC8B3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633" y="1548748"/>
            <a:ext cx="7974227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en-GB" sz="3200" dirty="0"/>
              <a:t>1.	</a:t>
            </a:r>
            <a:r>
              <a:rPr lang="en-GB" sz="3200" b="1" dirty="0">
                <a:solidFill>
                  <a:srgbClr val="FF0066"/>
                </a:solidFill>
              </a:rPr>
              <a:t>Document Pre-COVID pathways and practices                      </a:t>
            </a:r>
            <a:r>
              <a:rPr lang="en-GB" sz="2400" i="1" dirty="0"/>
              <a:t>Mapping and Health &amp; Business Intelligence support</a:t>
            </a:r>
            <a:endParaRPr lang="en-GB" sz="2800" i="1" dirty="0"/>
          </a:p>
          <a:p>
            <a:pPr marL="514350" indent="-514350">
              <a:lnSpc>
                <a:spcPct val="150000"/>
              </a:lnSpc>
              <a:buNone/>
            </a:pPr>
            <a:r>
              <a:rPr lang="en-GB" sz="3200" dirty="0"/>
              <a:t>2.	Engage, what </a:t>
            </a:r>
            <a:r>
              <a:rPr lang="en-GB" sz="3200" b="1" dirty="0">
                <a:solidFill>
                  <a:srgbClr val="FF0066"/>
                </a:solidFill>
              </a:rPr>
              <a:t>worked well, what didn’t?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GB" sz="3200" dirty="0"/>
              <a:t>3.	Document </a:t>
            </a:r>
            <a:r>
              <a:rPr lang="en-GB" sz="3200" b="1" dirty="0">
                <a:solidFill>
                  <a:srgbClr val="FF0066"/>
                </a:solidFill>
              </a:rPr>
              <a:t>current pathways and practices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GB" sz="3200" dirty="0"/>
              <a:t>4.</a:t>
            </a:r>
            <a:r>
              <a:rPr lang="en-GB" sz="3200" b="1" dirty="0"/>
              <a:t>	</a:t>
            </a:r>
            <a:r>
              <a:rPr lang="en-GB" sz="3200" b="1" dirty="0">
                <a:solidFill>
                  <a:srgbClr val="FF0066"/>
                </a:solidFill>
              </a:rPr>
              <a:t>Data driven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GB" sz="3200" dirty="0"/>
              <a:t>5.	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en-GB" sz="3200" b="1" dirty="0">
                <a:solidFill>
                  <a:srgbClr val="FF0066"/>
                </a:solidFill>
              </a:rPr>
              <a:t> priorities </a:t>
            </a:r>
            <a:r>
              <a:rPr lang="en-GB" sz="3200" dirty="0"/>
              <a:t>for re-emergence / living with COVID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80" y="123876"/>
            <a:ext cx="1633255" cy="8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372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00CF39-47C3-40E5-ACCD-43F5CCE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74625"/>
            <a:ext cx="8374380" cy="84645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Methodology: Engagement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82" name="AutoShape 10" descr="data:image/png;base64,%20iVBORw0KGgoAAAANSUhEUgAAAFQAAABTCAYAAAABbiB5AAAAAXNSR0IArs4c6QAAAARnQU1BAACxjwv8YQUAAAAJcEhZcwAADsMAAA7DAcdvqGQAABBISURBVHhe7V17cFXHfd7XvVcg3i/zBhsQYINLko5nGjtuGGcaBmM7gCSEdCUldMBpajv5w81kmmkIbdPErSeT+pEEgkOQdEWFhA0YG6eOY5PEdZPYnk4ngWITm5jEGSNjzEOvc/bR77fnCPFGV1yQdNHHLPec3T3nnv3299yzFzjrRygpWT+cJQqvd9bNZMLNckzcJLn4mGPmmcZM5YNxt15FnyS0oqJ2mBZ2kjNqEhdslmVuHrNsPuNuKnN8OJ56hFQpxpxlHB3CsP2xpvrK++PLexW9Sujdq7YPHdTSNtopPd5aMddxdzN37EY81USQN15wOUbKBHMgzjmHK5z/7DwmULvR4aON9ekHfEUv46oQWl29qeBIEAxJqYIp3Mi5TLCbIHFFaJqGMl0IMZYkDeLmHygirYvEiyHvCU2nawrbtJrOmSkiOye4mAFKZoOiOaBrFLokhFBeVSPSotJT5A2hfwmpGx0kp3AhpgrnbuDczLWOz+PcFZGdg/oOVTIl6Ruc7SSuU9ouLnXZoN8RWlzcMMgmw3GKu3GgYSZIuRkqO59ZMQ1XjwE34xKJFDiN1ZTIilW1i8Arhz5L6KL7n00NOvr+cCHsWGnFHGP4fMn5XMvZFDiKKeg5mR6+ExGBRNjpknf10ecILSmvedAyMROqOgNCVQRVnSS5BJfQVrJz9MeamLTeI+5C6GuECiGT/waVvVeKxKdwMlXgEYk8azUzJmDWhCCTnEbfI7MvQnjidIcnsL8Shyc+I0ygSKOkZOtwFBlXXTXwkoq6fi16UioIhN4ouKsxTNwNbhcgyhgFE6YwvJNQtrdw/oxW+vnttdVH4suuGPo9oQSQ1oLMarCUSaQGdB4Nifuz6Bzat9dY+533Z725ac+6ddo3XAEgPen/4IIXImngzpst552pz7wAC4dK5gznN0ohNox9c1amrOwH1/nGK4C8IJREVMDbWzBqbfhaqDu2ax00aRP8zDp9lCIB56JIRSWSpVoW1JeXZ0bGV+cUeaHykD4HMv8Tiv0tEaRebWwsPUn15JSMapklRPKzUP770K+QiFUqxXTYtpGFBZ9HX+Nvch6UlGwar1NyTMLxQYiAtAv48ZaW43/ateve1rjLOej3hNK6AJzSS+0nWu682EBL05m7IKCbYFdHU2wNExGGTN/5VF3V83EXD0xCkqfCxUiXy9H3I9a56VIlFKXPMB8fcCH34fgFbXTN9obP/i6+7BT6vcp7x8PZ7y9GJmFrXcXTzJkHQSqldhSAJxBT/U3c7LG8bPNHWCJ4Gs1PSZUsAXlIeISyJgopcc0olFtB8NeSKvGL4orM39EExJd75IcNRfQUf14cYUE9TMMLZG99zG35rSuqt0ynptKVNXeBxF0of0Xn5Mzg7WCblbfPvgh8Da6jZAczOV4K+a8u2bFp1artQ+kaQr4Q2i3AXgaQ6G1IpeGf/Gr/WGPCOcvK6xY6IWsQLUyk7JCIQ3ur1eELSHr+yRi92lh9P5zdRmPMATIzYNaTnlAF5SfaTzxWUrLWS+o1RShBuOA31pl2fywU51Z8BknBeiHlCFJtIgvtLwnmFjXWpz/VVF/1taZMxcamuorHttVXrS4Q9laQ/nXMSDuZG0QTJL1VLjXjr/096a9rCly14W/v2RFiQc7casHFrIjMBDM2fNalWpc3ZCp/Tn3ORl1d1WGQvA52dg3EuC3OHch8fLmsrP66a45QWM4J4KAgPiWn5tdy4YCIzD8ynryv6YnVH8TNF0RTfbrWOPM9WpUj1UesOx3p7bJrjlBu2e1IURWReDogpZQg1DXVrXg7rrokhHT/Dhvc7CMNguV39zKhFPJQ0thZ8DindCgLIOuMjy4KOJ9p6FtuEVOeDdhNx6XYFZ92C4211e9gFl4h6cb1NJw/zzGhXcTQl5CBp0KpH6SC0bt0ylLo3IcgAIJki1AmgMS04ug4zr3DyAa49pLjoCU9OJ9vIwyaTNmSf06aUICOrTEtIROHfUVWEPv9fchsMD6mx4QSYZ64LonCLa0BKSdgU95FrLYf5VUcv4ic+mljOjJWt38/DNof1qZ9rdH2SwhfVsGAlTLuljjJFzJhP4Y7f4fsUndB9ktwfvvy8rolcdU5KE7XXN9uxWYpEstooYRiS8ziPmRBv/JaQXAc7kpnrx7cnXFN1qknEYgY7RgOv+W4ew9J9DFu+YdC8g8td8dDBGtJy0M3bHAQuFQ40gwPW1ubw4vlzKejuKz+yzLBHyKiugsiBZLdAU52Qkqa8EwHneIhd3qMc3IhJq0Soc1k8uqkGZj0Y8YFdwquPgnN+WcK1Kk+CMM7nvqPqp/Gt+0WSipqnxYyuSTKptyRHhAqyF4c2hukZu5FoBxX5wwlKzNfEUp8MxtCCV6FKeDGaBAnIg3lGlXDyNTQvUjNfVhk9HE8/6ont1Rtw+QtwuTtpnYyQ9Ckx5sylffFt7wkSPIh2b+iHS7EC6KEH/dM5SEKU5Mdp0KPXMI5jrwuO0SmB9mNJ47iSTlYCDGMSIYX9n2QUlLbfty+hMikOtOhX0fm83YktTSBfGVp+ok/o7buAEnBgzAj0IJYJq3b0UMJtYeaVVi0Z/PnsnIga9asTxw9OjKlU+2DuZVDYCqG8IQrxAQNYc6g2CEY+lKQsdTn2t1ArO5/gC2jVx03wTMMRzVSIDJNJLC0EMreRVuDtOKRhoaVh6IrI5Sm674hRPLvo5RTkZS9EupwxY6GVWf0Oxsl5XUPQCUeRoCRiGLR8K12Iz/eIxuKVPg4wuFHcGE7iVTcFEFA6OGxtbCbz3yH4/jy8toNSiSXGKdplUFhoAqKKmGLKTmWdBwR0f1HokUL5Ns7WdBcptSEYZq7aXBuU0HwUNwWdtS+0+r43l1bKt6PLzkDSyu2TZCu7WdSqZmnpZ6vc8P+YW7RG8+tW7fujJktrqidDT/0APL+e3EaeU+QwaxeszVTubGH66Hc2xywG593gSQmDNtOSmFuaait3hdXs7Vr14q9B2buUKpgSacaRuj6+ojH7B6HCLWmY0djpuozcVXWgC1cJJzYChs81EcBINVZHVjmXoOi/Bcm+U+Y9BFIChaAyFvwnePodQuBvl8HHRua3z3wt3v2rNM9JPTCiE1CM4j5BAz8/ri6k9An4STuOZPQy4OXUBM8yzqSxRj4KU82cuRRP679+4vcuHHN7vDhsXz27Dc4TA537hAkazJralpBeb0HJK8Yd/uukglagfKyEm326BIaumFkp/3aqNckxK8/aB/a+qVdG6L12H5PKL4RA7VHYS7+F+OLow4aEjewbzRmuFBO63WknoJiAXz6pTZI22Hw83OuE7UI644traj9qHLim+hxByICSZEBQiz0jCgicn0kAYDY32ujH5pf9Lv1p5uFPCA0HiglA6dJ07nGKIIfbGyjvUPDsdHBi+1MlJKdJcd55GThYjQsh0W/BZ/XIyyiEAHXIubmfuKeE7qjtuE8jqvHmVLfgtfP+DgCUXa+4kF9UcheUrCvkqmFg4T1r0M2bLg33Faf3rFtS2VVwvDbrBXzDGcfDblZILRc0PrhyUWNmYp/OR+ZhH4voSSdiCERNvFf4jsvJJjnAnbCMfEXUvBJFPBrG+xsqkvfE7f2GP2eUIo2kDJueXJLujyu6jYQxv0woZKfo2MdBj8JBnUsSx4fmtWuksLCVrf5tHg8L1QebqlH44Bwe/JI9XFyW7Ij9TJPhj/JprSGcndpOvOj5eV1y+heeWJDLw/kmGA6CqRQ84VUH8+uJD+JUg3TsbU4nakaIDRGFClEy5HdLxF9tB0UyQAtJnx+gFDA231r3qHVJm3Cx6LP7pSOR5CuvhDl8jAbjhflhVMKw6ABYU5ZXNVtIDvaoGRyNR0bG+xurKtc7BuyAGVYSqYaKfyy1p24tiU0yp48HPKp+DArIE71IX8E3jPvmC+AHewRiaeD0tuujGHAy+ccA4TmGAOE5hgDhOYYA4TmGAOE5hgDhOYYA4ReJpDR+38ToBMDhF4unBnit0LSIXOtV45QTvv7uhC9yOretsOrBTxM93ZTXASci5uj5T+i0h68UoRKweX0u8rqr6NfBS9Zs3PwmjXrB2MIp3LnPoLLIjSd/nEhpPLTtI2HXiuDzP/OOaH+1xXMjbTWPpWSdq9LdhwoaDn2f0dODn4Vzbf7Za48Qat9rwyCM5tk3ehQI61//gpJKBSAC7Ito2hnGsoUJdVc1A4n9eg7ONMsZYOlpTXzJBdraah+s5mzr72XtD+9UirvXyuQtHYWUou+RSZ55K6dJn7VqJsoWbn5NqV4oxBqClkNY7QWUvwjbZ7L+QLz1cZlLTCX1z2hVGIVHWujX+RBUK5UUoehsm1J7VQicCPYCHbMHpfCyCFK8jnGuLsxEWkh5TASEvoHELQOHmqqr/wK3eeKSWjfh0MI6aZCNqM9pM59wiUS+zW3B1wyeHMQs3uTYeK3LeHJfUqLN0HUb511uzABX4BDH0baBl2n18+PFyb01+ObXruELivPgEw2z/96A+CcK79JV8jhMvqR7HhYx4n0CWkcibZCHCsQDyL9b/MPwRF9gevUF/PuvXxPIJxLS5kcT7vpyKlIFf9A9nyFtjeST7DmA5jL1yHRX+VC39a0pep7Z/924Jq0ocUrM7eA0d0UhVBADqfya5D1uH+/CLGMu3lY65xyPARJx5ng7zT/cdK+PXsWXjD2u+YIJTK5cLWQuiIffTjb5rRbvK2h8qW4y2UhL1Qeid8lM54VK340o3hl7Vchmc9AxUFmpOrQ44dzRSah30soqaw1+g9Qx1dg6BRkRDpmJWfCwIu3gTHDHZ8E9oqQYEwgqSSQXTQ62HjigyP3PffcFzt8ZQ7Q7wklEKkkbWcPpHNVzdf7BIM8NIg0YQsk9NsTRo/5xqOPLs4ZmYQ8IjTaqn0O6NU7yDS0hmDdh8iJd+Pz8a316ZfjHjlFfqi8tW/j4Bfn29YIoYQEumbH5W841y831VUdpOqoNffICy+PALumsT5dHVf1KvLEy/edcYgcbO8ZwGkQxlqEFrR5FOkX1AfpmDfwZJsGkD2EMupGx/kdloX308qJ1sEzxob/A0PfTKRGJEeFiKbwZIDsC+O8+n5P9aYRCSPHCMfHWMFnMeP/94M56DwNBmus4240JHmQNxe0aBAXsmb0h+quFmiitQ7rmurTlXFVryIrA7p2rRN736qZbAM+mSs+UTg3y3I+FwTOgdhO4o4NdZwNUTLl79u5Wu+J9hznnuh+TeiFQNu9Dx5cMKxNn7zBOjdDWHE9IsIb0DQT0jwTPF6HL0pxobjPnz3Bna9HLo/kvCT0Qli06NnUqFFHB7e7jjGMqTmCiyLk1zORZ08DkdNA7BQh1VC4RDyJ/9sTHJHcPbKvKUIvBJLo194oGpVkbCQXdjxMx1xQdyNscpFjfCIEeBzjdpxSBT5B77TLpz490VQGCL0k1qzZOfhYe8sEGwYTrBBTOMhmXM5BPg7p5pB0N1xwOYRW0ilHp3AvCNsz2+rT6fgWvYo+R+jFUFK9abwLYJ+dmA4eb4ATnMuFvNk6+0pTJk3/ZEUvg7H/B7RL2uigujO2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AutoShape 9" descr="data:image/jpg;base64,%20/9j/4AAQSkZJRgABAQEAYABgAAD/2wBDAAUDBAQEAwUEBAQFBQUGBwwIBwcHBw8LCwkMEQ8SEhEPERETFhwXExQaFRERGCEYGh0dHx8fExciJCIeJBweHx7/2wBDAQUFBQcGBw4ICA4eFBEUHh4eHh4eHh4eHh4eHh4eHh4eHh4eHh4eHh4eHh4eHh4eHh4eHh4eHh4eHh4eHh4eHh7/wAARCAD8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GT79KvWkf79KK89anUSCnLUYOaetO2oD+aeKYB3pwoaQiQGnCmAYp4qgFFPFMpwpoY4dacDTVp3Ge9UIXNPU80zinA47UAPzS0gxS0AOzTl3fhTeKevQU0AoNLmk4pePQVoMcOnSlxSDGKUdOKGSxRTh1popeaQIeKUGmr05pwxQMUGlzScUoximgFyacKaoBp9UJoB0pwpopfzoIY6j8qKKZQopaQdKWgQUUUUhjxRSL0p1ABSikpc0AFFFFACil/KkoGKAF/AUUUUAKCaUU2nA+1AC0UUUAFFFFABRRRQAUUUUAFFFFABRRRQAUUmaaTmmkIU0GkNFUAUUUhoAWkNGaSgAooooAKSikoAKDRTTQAGkoooEFFFFAAaQ9O1LSGgVhMUlL+FIaBMQ0lLmkoADSUtJQAh6GmYp56GmVVwA0lLTTRcANJS0lK4CHGaKD1pDQ2AlIc0tIaQCUyn0zmgQHpTcUpzSHOKpDGUGig1IhDTaU9aSgYwjmmkc045zTTnNACGkIpTmkOaAExTcUvNJzQA0g980hpSxNNzQAEU2lNJzUAMekpT3pDQNCGpIDzUP4VJb/eoGVXI30gpshw5py9q5TYkTr7U9ajBp4NAiQGnCmCnCgCUGnCoxntTx0oEOFOpo6UopoY9adimCnD/PFWA7BpfypopwoEPUcCnfiKYM9KeKAHDrUnHrUQpy9apAPxS496TBpefeqGOA4pwpo6d6PwNDEPFGaSlFIBy8inAUBcClpAAFLikGKXvTQDlyKXFN3U4VaJY4D2oxSCimSPoooHWgYopaBRQAUUUUAKOlOHSm0ooGOoFJRQA6jFJmlFABiiiigBRS4ptLmkAuKB1oooAdmikFFMB1FITxSbjQA6iiigAooooAKKKKQBTTmlNIaYCc0UUUCCkPSg0maoBRSUUUAFFFIaAFpDRSUAFFFBoARqbSmkoEFFFFABRRRQAGm04jNNoAKKKKAGnrSUppKCQNJS0GgBp6U08U+mv2oAbSHrS0h60AJmkpTSUAIetFB60UANpD1paaetABTKcTTaBCEimkinUhFADKSnU2gBD1prnpTj1pr9qBjCaTNKaQ0ANzSE06kOKAEzTc0pNFAEeaTPNLSGgApuaXNJU2AaetNanHrTWpDQ2n2/3qjqS3+9TKRRf71OXoKa/3sUq9q5DRDxUg61GtSUDJBThTFPTpTgMjB70CJExj7y4+tPyP7w/Osu5t47USTGYiMcnceBVVNQtDIsYvIS7dBvGTXH9bhrdj5Gb4+o/OnD6j86ywxUcsfzqXPPBOK0hiIz+FhytGkFPt+dOCtjjFZill6GlDNnOea3U2Fkaiq9KFb0rPUuR95vzp8bMv8bfnT5hNF4K2ehp4DehqisjE/wCsb86d5kn94/nT5hF4K390/lS4YdiKpieUdGP50+O5mU8tke9NTYWLYyBzSg1VuGaeMLgH5hxUnmMg5kYMOwqlPuBZAPWl/Kq6Xcvdh9MVKLhvb8qXOFiTinKORTBcHuF/KmXFyywsQF6elTOraLZpTipSUSJdXtllZJI3GDgEc1bivtPlIC3Chj2bg1yjsCzc00nH8VfGxz3EQl3R91LIsNKOisdsFUjI5HqKYQc8VzGj3MkN7H87Fc/dzwa6Rb6Mj/Vj86+iyzMfrcW2rWPms0y1YKSSd0x5BpwqNb2M/wDLI/nThdIWwYT+Br1faI8Ww8UvNKJIT1Vh+tL5sC93/wC+aPaILB/npS4NNe9tUOG8zPstOt7q3mVmjEnBxytNVEJRYYNFI17YrIY2uEVx1UkZqOXUNNiUNJeRICOCWFYrF0v5h8jJgDS4PpTILyzmXdFNvXpleeal8+D1f/vmtI1oS+F3E4sQDHWloFza/wB9v++aU3dmBnzP/HTV86EHNHNOS4tZBlWP1KkUGW3x/rP/AB001JANo5oae1XrN/47SiSFukg/KndAA4ooJj/56r+dKAv99T9KLxGJRTiq/wDPRfzpMDHDZ+lF0ISnCmb4+MyICexNSfLj76k+xougEopQue4/OnCP3H50XiAzml5p/l/7Q/Ol2DH3l/Oi8QGZozTtn+0v50oj/wBpfzovEBlLTvLH94fnR5foaLoBmaDTjH70hQ4ougGUUu2kx/smmhhRRhv7pow39007AIaSl2t/dNG1v7ppiEopdrf3TQVb+6aAGmkp20/3WpMHP3WoASinbT/daja3900ANoNKcg9KaQ1ADTRS7TRtNArCUUu1vaja3pQFhKM0u1qNjUANzSVJ5bUeW1AEdH41J5bUeWaAIjSEVIUNIUNAmiOg9KeUamlW9KBDaY3NPI7Umz60ARmkp7LTT1oAQ0lKaSgBD1pM0rHmm0AFNPWlzSGgBrdaTFK3WkoEJimN1p3ftTWzmgBMUhpTSHpQAhpr9qWkftQMYRSYpTmk5oATFIaDSUAIRzSYpT9aTn1oAZikxS80hoAQimtSnOaa1AfISkNBzik5xSsAhp9v96ox9Kkt/vUhplBz81C9aR/vUq9a5DYlBFPHSohUi9M0ASL1FOPbnvTBQxOVqWwMzWr2aGZLea032spCyzGUIq5+vWuTY/Y9SL2nhm2eWNiFkW6QEoOhwTmu51HTbLUrb7Nf26XEO4NscZGR0qk/hvQ/MDnTYCw5HHSvlqlWKqSudKWiJ7WRpIEkdSpZQSp5x7VZixmotip8q8AdKenBzXRlj/eSJqbFkUtRIxqXtX0EdjECrdhRilD84paCQUYqRai3Y5pwbuKq4Eyj1p22mRtkVIDkUXGOQsh3Cm7yzlj1p46YqN15oAdu5zUgcGqxyKFJFPoFy6pzTLiN3gdVxkjjNRo3SrKH5adoyjyscZuDUo7owXtLxXO6BXH+ywpDDIo+eKRf+A5H6VvMAfSlTj5e1eNUyHDT2bR7tPiLFQ3SZg2ODcbQeR2rXiOAAaleFTlgo3etRFcHBrswGBjg4OKdzjzHMZY6SbVrD8kMCDxUhc8VEvSnqMiu88wsRyZXNSdRUEYwuKm7CgCvcDDZqWyk2qcHGe9JOu5TimWgOCCOhqGrJjRn3kFudU+0zaGk8jEgzAZYDIAPPbFN1MQeVCzaEL7EbFUCj5RkYAzx3zWmIrjbP++3b2GwYxsqoun3i3ccx1SYRq7M0KgFXyeAc88DHSvlm1d3OpLQtaWkUVlGkFp9kQDiLAG38qs7u1NUtk569KQdK9fKHeMvUyqvVCleeuKesaYy3zUw89acDxXsmJNu4prHIqMtSdetADwoHNO7UwKRThSsA4GnAnNMFKnWqAk3HHJoBz0cqfakAyaesfOaAImiyWEinJ/ix1pLf5WKk5xVtVVhjn86geFknDY4oAlpwf3qJs5qPNJKwFkvmmFuahBOaWmBLvI70u//ADiohRQBIX44pwbjrVcnmnI3agCcvx3qMt6GmFqMUAOEjjoc1L5jY+9UIFFDAlabapZpAAOpJphuo1KlrhFyu4ZbGR61Xuba3uNonXcMEBd+Ac9QR3qjqtnBdrC0X2ALCMZmj34XoAOeK8GrjasaribKKa1NZLpWkaNbhC6/eQMMj8Kd5zep/OsvTLF7Wea4nNq88vV4odhPrk96uljXVgsVOrNxbuRKFifzW/vEfjQZn/vH86rFjmjca9REFnzW9eaQzSf36rbjSlvrT5e4romM0n9+kaaQj75qHd9aQ0rWGmEk1xkBXI5/OnCaYAbnJx6U3nFJ2pATGeTH3zQJ5MffNV2PFAouBO1zJn7zUC5k/vNVc9aDRcCdrlv7xz9aY11ID98/XNVrjd5bYOPesaR7gk/Nke7V4+YZr9Tmo8t7ns5dlX1yDk5WsdD9tcdZ/wBafHeM/wB2bd64rmVEuRyMH36Vahh8yyuYmlkRSuS6feA9q8+jn0qlRR5bI7MVkUKNGU1K7Rv/AGiT+8aBcS9mauLtYLG8s4NPjuNej8iNrjeZWWQKx43N1J64HarOjy2kuoQRxnWi0a5U3CsIz15JPUnHevQeYySufPcp1T3Ei4LNjPrimNfMsbN8rYBwCeprK1eNZXid7ryFQ85PX2qufLUAG+yDxx1NeLiOI6lObio/izmqSalYt/2rqIKgiEbm5AHStAXMrfx/Xiufs/Ja6/dyFyoHY9fWrUSC3guY/wC0wJNzSlsgmIZyePT61rg88q4i91axdJ82jNgzyd2H1xTJLp1H3h+VYWn21xPLHftrE88DMZIlVdqupHGfatG55iOK7JZrUg77mzglFsn+2vnnaf8AgNKbn1Ra52Nb9t7B05ztI5+lWrYy5YSZICj5vU964HxVb/l3+Jxe1XY2Bcf9M1pxuB/cWqUB+U08k19LgsV9aoRrJWuaJ3Vywbgddi4pjXMeP9VVdmNRk11jLJuo848sj8aabuIDmNj+NU5GwpY9hVJrlvKeUJwGCjPH1+taJNjZsfbbfujj6YpPtUDfwuPyrCa+k80qmnzOq/efKgDnHrT9RuzayIiwvKXB+70GPenysWhtfabf1YfhR50JH32/FazXO2IyYYgDdjHNR2s/nhzsdApwCwxmpuxmr5kP979KQyQ/3hXO3mpXkNw0UOmy3Kg4DAhRnvkn60+1vru4mWNbJ4RuIdpFOBj09atRla5KZumSPPDrSMyn+IVAFowPSouyrE2R/eH50nH94fnVY9aKLsCwfqKQg1AOPUUxunf86LsCwQc9KCrYzg4qo2fU/nUFu9yt8UaYtGRwjdh7Ucz6ksvZpKWkJqxDTTWpxNMJzQAh6U0mnnpTG60ANapLY/NUbVJbfe/GgDPc/NSimv8AfNKOlcRsSgjFPU1CDUi0MZKKG+8ooHQUx2wwPesZu0bgW0kj24LdKRyjZ2sDWFql3ewXSvDGHjyOBkk9c1SXVdaZ03aW6DnKgE8Y4/Gvz6tiKjqSem5msTJaG/O6IwBYdaX37VixXWoT3himsxFECTvJ/ID1PWteM/JXs5HWlOpJS7FxrOe5Mh4qYGqm7bU6MTivqo7FD2pVbmlKdKbjFO6W5IrUqjtSA881JheooAVfUU9X4qMSRrwGzztwOeaRpMA7Y2LA4x0poaH3dzNDbu1va/aJAuQgOC3I4qGS61H+z5Zl0wLcDHlwmUHOeuSOPWs/W5LEXFs91FqQcLuQ26MwPPQ4ph+xalp8sMcmrWKW8glZsFHJPpnORXgVqtVVHrobqKsaulTXl8kjXemyWLLj5XcNn1xiof7RjXTHvmt51RSAylTu69hU/hfd5coNxdXAaQkSXA56VBNdeIIri5VtJhlhDHyWScZYZ4yCOK53iqynZSK5UV18S6Jtyb1V5xyjD+ntW5DcQrbC4dwsWAdzcAA9Kraabm5s0lvbBbSboYtwfGOnNWJhstpMw+bxkJjO70FU8fVTsmCgVZNe0ZQjNqEAEjbU+bqemKtRXlrLP9njmjeXG7YrZOKq2x1B5FU+H7YQn5siVTggemPX9Ku6Wb2Sdmu7C3tQOBtk3OfTPGK2+vV0rqQ+RDzLGrMC6hlXcwzyB6mlXa65Ugj2OapaiGN7c+To0lwJodjTiRVVwP4evHU1m2WiqjKYvD62nJDt9sO4DPB46inDHV3G8mRKnG5vqAKVWXnDA/Q1Br8cC6c/nW9xcRd0iYhj+orIS1s7fSZvJ0O+EUrBWjVyXceo5yMUoZjWa6CdOJvKcMeRVgN0HeuT0bT7CS8DxWGs2TQ4cfaJHCE+n3iDWrqF1Y2t7HPeXj2zLA2OcLtzyT75xitf7SqqXLowdNWNRuDj1pYl2kkmubtJdLW4k1SPXLi6RAFkUOXXuOgH9O1dJZuskauo+VgCMjHFVPNKiWsQ9mhftMG7b5gJo3KRwc1CDeHVHXyE+x7Mhujbv61nWur3cs8sc+h30EaZ2vgHcAOuK83kUnoaJmosihtpYZ9Kep4NVYXkvdMaW3jaCVgQnnjBHuRWdpkOvxTxm6BeMNtJM64K464xn8PavRwOKjQi42M5x5mbT5FOQ5Wse4bxEL5lhGnPalztMjsHC/QDH/660Ly7SygE0iOV3KuFGTknFdks2imvdI9myc+wpyZ/yKr3mo2lq4jnkIcgEKBk8nio5dU8vUxYrZyyHcqmQFdq56E85/Sq/tOL2iHs/M0VOR1o74rM1fUbvTZV2WMdxEe4mCN79eKNO1DUbuKSRtMRU25iZblWD9OM9u/5VazKny81hcjNdT2oTO/8KrWTXjxFruBIHzwqvu4+tNtL1pUnke2lQRE7c/xgE8j8qiObUm7WH7Nl8HFNMuDjNVLG9W8aby4ZVWMqNzqRuyM8U+WaCKWOOWRVkkJ8tSeWx1xWjzKknZ3D2bLSsVNOkk3KOeapm4heXyhMhk/uA8/54p2D1NV/aNHuLkZKzH1FMJJquLmDzpIfOQSRqHdSfug9/pUkU0MxYRSK5U4bBzg1Sx9F9Q5WSA4PWnE/Wo247jHvTVlg37GniDEFgNwzgdTVrG0X9oOVkxbFNLMfpTS6cfOvzfd560mRuA3AnHSl9do3spByPsO5pN1L+NNOc9qr61S/mQnFku/jrSg+9Rc+1L82OtP6zT/mRNpD2fBxmmMxzTTGzc5oC+/601iKb+0gsyvd6fDezRSzPJiPkIrEAkEEE49wKy9W0/TbF4WTQ3vRNJtlIbO3ngkE881uPI0QA8qVh6qM1TvZbe5VY54LrCtuG0FTn6g14NWc/bvsbfZL0Ll4FJiaIkfcY8rQT+FZOnW9ja3DzWsN4Xkzkyszdfqa1hyM4x7GujL+SnOTuKewmaSnflTSM9K9j21N9TKwDNJyaU8ClCirVWHcTQ0DHelpcA0wrzSdSHcEh2aKFHHNA644qXVh3HYb1NB6073ph6UKpB9QsIaQntS9u9IQc1d0A2X/AFR+lY8i/MdwrYk+5+FZcv8ArG+tfKcQr3oM+s4fl+7kvMjCgHOKt6acSEdMjiqjMiqSzqAOpJqS1nhWQfvUJPoa8ClGXMnY9nFtOjJPsTrqViLt4GkVJC4Qf7bHsPyq80iqVBJ+Y4H1rnpbG8kmRo9St4Y0GEUQBz0GDk9DkZqxbR3UPk/a9S+1tFyCUCZbBGSB9TXuzpRauj4JvUvXzRncrRpJ04bp0NVhMkUed1vneBxgY9frRDLbmWU3Dx+WQPvng4qHzIMk/bbYAHjbg496+ZxtN+2ehwVl77L9qZmy0pi2n7uyqczTx6rLHb6FG8Lpl7kyAb88lcHnrSQXUCMAdRWQA/dAAzVyS7iZQEJPHOBWuW1o0Jy5vxKoSSb5mUvP1hrtUFlbRWgIGfNywGfQDHSrrtnC+/8ASoWnQH7rnPTilViXX5SBnqa9WU1Xpy9nrbsdMpx5XZkBtFWPy45XRdu089qfBF5RfDbgTwfapJ2+RvKZWk2nbk8Zqnaf2hhfOCHH32PU89sdq+YUZtanncppwj5TmnN6U2I/LTm9a/TMkjbAwR0wXujDwvNRtUjHIx3qPrXqXRTjYQoGHI4pPLXsoA9KkHpSGquxEe0dKUAGg9aUYp3CwjAY96jxxzUnemEc0lZFWExRijpS1SegrAKQsAaWkKigBnekpTTHJHSgQhbBphNI55prcCgBW5p9sBk+tRBqmi4bii1xEtIaDSH61ZIhplONMOaACmtQaQ0AMPBqWDr+NQmpbf8ArQBmv9/NPBpkn38UoNcjNiQU9Tmo6elQ9hkqsFHNQzHinN0qGU4WsKvwMQreZ5kWxV25O4ntTbV5mnnSU5UEeWduPwqvqFvHeQxqbx4NvP7tsEmoobRI5RI2pM7ZBwz8fTFfmlWN5y9TmcXctz7twz68fSrEZ+WopcONy8j1p6ZAr3uHVapK/Y0opkoNKuVbNRk4FSxnI5r65NPQ3sTxuxFSbuO9MiHFZNzHq0d5tgLPATw3GQOOOfxrw8XVqe2aUrHRBK2qNXdmnAqRtYZ9j0pCAcdeaQKN49MUZfVnOraTColy7FhMdRSSuqRszdB2oVlAAzyelNw2SZMHB4Ar6A5iaK0uZJo7yK8aOFoseSUB57NmmxafeIf3mrTynaw5RQMnoSPbtTHvNQjQLGsG0cD5T0pn9oaiOWigb8CK8Org8RKbaRtGpFLUuaNa3NpmO4v5LxiM73QKf0qa8uoLXaZ5BGHbapPGTWSdU1COTf8AZISPZjVO+1Y3aiO50gSqDkAy9D7cVzPAVnK8olqrHudLFJHLu2OGCnBINJeQ+dayRLNJCzqQJE+8p9RXM2fiS2jDwx2Jj8rqqH0HbjnirMPiq0kdEW3l3MQApODnHSp+oVm9ImkZKWiY6S3hiuI4YrzWBLGFQmJyN+D1J6c9zW5YW8UN486vI8zAKzNIT+nTNctqniKyvidJMN5HLIuVZB0wfXpmrmlatBp6BpUvrl8DcXAJP45rolha3Jqh8r7AdOjOrC2ay1cRByBL9qYRYB9M/wBK0ZfD9hNeTXTvdmSUqWAuWC8HIwM4FV7zxfpdvF51zHdwKSB8ycZPbrVKTXrDUZA1jq81u6gFgsQfg+o5xUKjX090huMWdBr91b29gEbUFst7jEwUE8clefpWcmtRFj9n8Q24jkyVDRqcD2P40039pcab5X2xWmwQGmjP3vXBqjpQvRMY7250+6iwcPFCVc8DqOnrUU8PJN3RPMrnSDUbC6ESW8qu5jD/ACnIYf3qy9abVFngXT00915MguWxjpyO/HNZEN54ii1eO2j02E6eq4MsQBI46dfp2rU1+ya6t45o9LtL2dB92dsYHoD9ax9nyTXmVzXRUt21iGUyXF9oaW/DusIIKqDzyetbXh+5uiFuLs2s8T4MYiDAFffNZOlabfKHlutK0mFfKKrHCCTnIIyCMf8A6qg0rWNXuNRNvNZtDGh2r/orAN6HceAK6HTc7uHQlSR06Lf/ANqNJ58X2Py8JFt+bd6k+lVwNba9R3mtI7bvGgJb8zWjjjkflQfWubnaLuhuoi3awufORpYhEdyL95h6D3rl1s9Hku4rVodXkaRA2GaXZGOoBOQBXR6jMbbTriYFgVUAFVyRk46fjXPy6vAUijuNUvW3yZV4LQpt29icHg5Fa4eD1kTN9CO3vY2eXULbw5q7zQZVQwxu7fKCa17iTUm02O4sdPV7hgGMFxJs28dCeeaiF79gvJyLfU7lJXDZRd6J0HA6j1xS6nfXt1psU2m/aoXMwX5YAz4x3VsYqnC8lYVyle6vcRPbR3VjYR3Sn/So5Js+WvUFWx830qHQTdahrb6pLpFhkN5ZuYZ9xAwMcY6ipZJtX+0rMy6h5aMiNH5MQEhxywJOcdB+NW9Kn1SG3mWSxvpX5aNZmiAHtlT/AI10TjyxdtyU7sPEzafHcRtdajc2ksiYHlZOVGe2D+dN0y5sdSv0ltNVvWOwOLfdiMgHqRjqcetdAqeZBHLLCiTFBuHBK+2aw77Sp5Lx5INZubQn5hEm3AOMdx09q5ocrXJIprW5szbtjbQu8qduemawdN1C/u7h7T+0NO+0xKRJGiMTkHBPOP09au2cUlnaSCa7ae4K7maV+MgfoKyFvp1lWaM6Fb3IG2R3uM/KTnoPWnRpe80KT0RsC31jYN2sK+FPCwBckj1z0pdSuNOtZ7aS9HzgsYWKFtuBk80WC6vgG8nsXBcEeSjcpj375q/jJyQDU1Ju65vwKitDBtNQ0OedtTjs7gSwlgJDCwI3fewPx54rXh8TWE9vBbWVrdu8+Q032cgYyMcnGKsjHUikcg1ca8VfQTiZt5NZWl86tYzzTTphpIoSwYdNpI6cCruiRww2xk+yC1eXLOgOTntn3xiue1bULi1vfm1z7PGS52/ZS3Q4xnHTkflTo9aNncfZrzUnlYOJGK2hwI2GVGenStVGXL7pN1fU6S7VZInTqpUqccHBrlF0bTI1+2QeGZzMwMDqZPnEZGD1PTjFa2k69pur3E9tZyytLEAXDxMnB+o561Yt9OhgulufNnkdU2DfJkY+lYRm4Np6FPXYowXksk9nCdDvYkU7UlbaFjGAORnOMH9Kdr0FrHdW91PLfI7fJm3YjCjOc47c1r9ao6iur791jNaLCAMiUHI67jn8qUZJzXQTukUrmO1eCC8WXWGUDy18osCMDO4qevA61oWd/HeBo44buNQhzK6bcdu/eqSSa1d24e3vbOJvNzv8ssjR47c88kc1sjO0A4JwM4GATV1OVRSeo4p2OfuIrN7aN18YSqozskR0UAkcjpyRj+da2iRJFpsaJqEt+Bn9/IwLNn3FUrqFortvJ8OwXKDaFddgOO/X8a0NLaYWQ86xis2zxFG4YD8hirqyTjcmCsxbyO5aaB4ZxEiZ3gj72cf0z+NV5m1lrmQWyWzQhsIZMg4x196NavLOGJba+DiOYHLBTgAep7Uyw1bTGjit4ZmZSoVCwPPOOp96xpxny3sU2rjvEs6xvZM2rnTSyeWowGR2HJJzVSFo4XjvG1q6ulDsuxUDLIeuMAds1q3AuGu7Yqlu1uA3m+YMtz021RiXXInfzrzTUiLMU/dtleu0dQPSrg+fcmTNDTry3vF82GOTYrYO9Cv86ovYXsenT28epMLiaXckj4+QE5wP1q1aSM0soa8inORhEx8nHI461na5qGlKUt74Su6TBlCIflYYIJI7VCTc+WJXS44Q+Il2bruxdeN37og4zz7dOKl8QI5sFkjvzZGGVZDJtLAgZ4I7irtvOtxAkybtrjI3DkVW1iO/ltlWwmghcNljMm5SMdDS5m566D0UTMs76C/ZPJ1qaUW5aSVIoceZjt06fSrWhRNM8+pLfXk0Nwx2wzqFEWOMAdR+NV72bUHUi11rS7XaqA7ow2GH3v4hwackOo3MgEfiMYUAusECY/PnrW846N3sZp6i37TNc3Ma+I4rPGDsMa7o+PU8Y9qhkjultIIv+EpVpMMzTGNMyLuHPTAxyPxqfU4ybsltFspomdQZZmXLDucY6Cm3MWrvI0ekjREgXCpuUswXuCBx1FVGOi1/L/IX2hdLuY5NIvpI9Ze+IZn85FG5F7KBjHb9apJJH9ljebWNYlivY2CsY8FOnPC5B7CujtldYUEwQSYHmbBgZqrp8Oqx3Lve3Vs8J+6kcRUj3yTWXtN9SuUyHt7e6uLfbrGuy+b93ZIVVcDqeBWjc2+oW9hEtjfxgx5DSXmXLZ6ZIxzmtTg1HdGb7LL5ESSSBSUVzhWbsD+NZ+2basUoqxkQXlzdQrZJq2nnVI5j5ypnBCnkbc5rR06PUUD/ANoXMMzsRt8pCoUfiTUenR3jXCzXVnZ25w24x8sSQOh/P9KvEncKurVa0TFFGZavqBvZ476KGKDYGjdZQSTk5yO3aqk1tp8koja8ieRidqedkk/TNSeJ7WWXyZ4dKtr91+VhKxUhc9sdfX8Koz6bqSyg6fpmk26iQNvcYdl/iXgcduc1UaanFSbKhXnTuosuS6XDGrHYg4PzMM9u9Y08uoxRfaLfWNEji2Zy6k84HoenWuiv5bxWi2RQPEY2M5dvu4XjA7jNc017ZOF2HRFcH5lW3L5TAGOB1zk/gK6KcLxViJ1pSerZuR6hpc+1I76zdzgBVkByfapngjz/AKsH8Kq6SLeY5aG3dl+aN0g2BR0wMjNaDMFJZsBQMn6CppNqtYV/dMNdLv8A+w5LWa4Sa7LEpIV2hQT0/AcVmXemeI4CzwSabKikER+S29uenXGcVfvY9P1S4lktvEVxEzR8x284AAXqceo5zWnplzZ3Nsv2OcTxooUsO/FYS91c1rk8lyppGmXzaZs1J7Y3XnZLwqQoTsK0YLVoQTJIGz3z060Sp50MkYm8nkHIOKrLpL7VD3rMAcnPO6vlMZ71aV2cNRWlYvIkbKHXkEZBqXykZfmGR6VHbxLBAsSMWVRgEmrCdBX0fCj96pFlU+xHHbxp9yNR+FSMoA6CnAc96STpX2Xsaf8AKvuLGcDsB9Ka3SlNMc4U5qklFaGiV0Z2pSSJMrLIVHtVVL64Vm+dSPrVm7G5z2JFUnjkxhXH4ivz/GYmpHET5ZPc/SMJhaLw8IyinoX4LuSSTHBHqKkkuplvFgW0lZMAmXgKPWqunrsfBIJHUgYqtdXSQ6lcgpqxMihcxoTGMf3fQ8GvUwVetOhzSk3qfMZ9Rp0q0VTSWhZOpSeTLKdPufkwFVVBL5OOP51Zt52uLZJfKeHcM7HGGH1FZ6XtvZ3D/udScuBucxs6jr+XStRZPOt0lwyhhkBhg13UKlT2sU7nhOKaZT1CWRHQIxHHQVWNzdZ4c1YuyW3YOACKqOCGGMnivDzStUjippSZ9/lWGpfVYXith9rLdNMN7HGa1B0rNt/9ctaBJzXs8PVZ1FPmdzwuJKNOnKHIrDi2OtMbGaDnrTN2a+mPlmxWOKjdsikYndTenHamK6GytiMt3AqmNQHoo5xzVu4/1L/SswKpfd5g+mK+XzvG1qNWMacrKx9bw/gKGIoynVjfUtpeb13AIat2chkTcwwcms1ERTu8zJ6be1aVqPl46Vhk+Pr1sSoVJXRrneW4ehhuelGzuTnpTe9ONNNfaLY+LQjZzTTQSTTc0rB8xCaY3WnE801qoBrEVJa/e/GoXHSpbXO78aBmc3+sNKvUU1z+8NOXrXnXNiQU9TgUwU4UAOJ4qOUZAGM57U6lj/1q1lVXusDmtW09FuGuG1S4gwRmNI9+c097fLWtil8FveHkJt+XU+o7Vd1PURLo13Ha635F3a3il4zbByIzgEADk896x9Q1DULdYJrjXIESQhwVsmyydlz69a+dnRikjayOoumnt7IG2tzcHoVUgcetR6RNd3EDPe2wtXzgJuycUy5hbUtHe3W4khSZR+8QYbFcvcRQQ6pa6XP4n1OW7QqBEgxkf7WP5muWklr0ZrotjqL2fVor3ZbabHPbYzvMwUg/SrEL3gv9jQoLUoDvB5DdxiuV8UPaR6sC82vCVEDeXZBipyCBnHWi3uha6RERZ6/tupmZmLF5owo4JHYH0rWDna6kSzvYl4NOasbRbxtRsVuIVuoF+7iePa7Y7kGtICTvL+lc823LV6lrYkesp7zUl1dopLONbUMPLl8zl+OgHrV+RnbhWwfUisu91zRorkWF1qcKXRP3M/Nxz0rqwVWNKpdk1FdWNWOZtu6SJ1bPUrwPyqzG4l/1bK30NZh17RYiVl1O3RgBkM4B5AI/nVy4kto4xMZUiHGHJx1r2/r9HqzBwZeUfJTlww27RUVrc20tv5y3MTpjcWVgRj1qSFo3+aORWU8jB7VssbRa3FyMQwqWIIqrLax7+lXJ5IoXXzZkTcDgMcZxULyxEg+YhB6HcOaf1ui9pIPZsbDDFGMLGoGa4/xrbTLrXmLM6oUUBAxwK65J4ZJTGs0bOvVVYEj8K5vxcQ1+ob+6K6cJVp1anLF3PqeEaa+ve8uhzm2TP+tb/vqniOU/8tpf++jU0aru6CrEagHtXqqCP06XIvsr7jrtGsVk0e33qJDt53DOamh0uCNyywxRu3DFUAJ+tWtI+XToh0+QVYrzqujPxfNor65Ua7sqLYxA84P4VZijSMfKoH0FOoQ/MKwm3ys4Fuc7cyx6bqht/tGrhJ5ONkIkjBJ6A4yKmfTbfUZ/7Nu/7V2wyGUy+cyCQnHBZcZHt7VXvrm4tdSkim1bU41DlgkVlvUg84B5zUlyv9o+ZfxX2uWybtoijTbzjqFP+ea+alBXubI6iCNYIlRfuoMAd8U6W1guFDSrlvWqtjIZrFHMcqfKABJw3Hc1bt5MYGa9PKoLklczrLVMqQ2hW5ZfmVCPl+c5Jpbiymb7l3cKPQOaufKXzgEjvUgPFen7Cm/sozuzAmj1KAkQ38w9cgH+dUbt/FGQLPUIW/veen8sCunnXvioCoBz0puhRW8QtJsyoLjWFUeZcoz4+YiIYzTb6G9v4TBcsskZ5I2lf5GtKWaHdjcM/SmebHniQZrkjVwDejR1vAYq3wMwn0m7iMMMFilxDEfMjLTEFX/E+lbcF1rTIzXEMUR3cD72R68VYt5lYhdyk/Wp3ljjG1mVc1pNYO3NJqxnHDV+blUXczzqOrZ2/wCjn0Gw/wCNU2tLnWHV9UsbeMqp24kJxntweta0s9vjh0/KmRXcStzIAPpWKll8X7sl95o8Din9h/cV7XSIbRX8qNDvTa24swYe+Sazri3t7G7WMeHbebfz5kdqGH4ntXUblPKnK9qYO9dUcLSl71jlleLsyjpt9d3VssxtRApBwkgKsOfTtT73UntIXlktJXVevl4NWz1pD1PFTLL6Eug1UkjMbxFbxZ8yCdMdflJq/b3fnxrKsEgVhkZFS02fJhcDGSpxXNiMBQpwc7bG1CUqlRQ7kJvRvZWs5sKR2GDx9acLuNv+WMo+qCsoRzhvvPwPXNIxmRAS8gPqOtfOLMKS05H959J/YN/t/gbaSq3zLG4OO6YqK5vY41OOXAzsPBqjpckpuiGL7dnc9avzLGQXKKWC4DY5rujSp18LKur6HnVMCsPi4UZO6ZQk1C5cMqL5ZPcjoM1I2oLJGY2iLZXafeosjnmkG0E5P0r576xU7n0f9n4X+Qs6c8KgxwQCJRzxV4yqqlmIAHUk9Kqaeq/NirEsaSRNHIoKMMEeor6TLsH9ao88pHzGaQhQr8tNaEi3NvnZ58ee43Cslptdyyo2l7ecF3YnH4DHrTLjTdN0+wvJrSKGxYwsXnVMlQBnJ9cc1Q0nVILqxMUPiSC5mhHnNJFAP9WAOo79adXDrDyaTueaptnSLKoth57RtKF5AI646DNZsOoXEu0NpBjGcZaaM4564BqjYaxY30sdrBrUNzPCQsxW2++xOR/u1qanplpevH5qyLs6eW5Tv7fSooUeapyS6jbsr2LUtraXF1b3ckzCS33BNsmAc+vrUEemaNDGyeTEwJ3fvJS2D+Jp5tICACo4GBTDp9uT9xfyr0Flkl9sj2r7Eltb6Xb3bXFpDbRzOAGdMAsPerhK/wCyc1Whs4Y+iL+VQT6fA0/mNJcD5g21JiFyDnoKmWVt684/avsXwMYVQPoKiuoYrm3e3nXdHIMMpPUVzep3ei2niM3Fxq13HPj57dSTGeAMEY/lT7PU9Json1BLvU7iBmMexkdwpHPAxmvJlR5dmaKaJ7nTdGsvlHh8TKR1itw9XtHe15S0smtYwo+9FsyO3FV7DWrPWvtNtZtdxmMYaUwsmCR2LDrU6aarRFPtt5uxjcXGfr0r0MNg514vmdiJTs9B2tWEF/ZlGjhd8ADeeMZBIqlYRXum+dPcrYCDYv7u0hO7I/HpzVo6bEbgyyTTSHk7WIwMj2FQXPh/TblNsyTEZBO2d1zjnsa64ZZJR5XLQz57u9h0OpDU7SZ7eSayEYDebNERwDyOeCOKq3N1bawsh07xJNb/AGVMTmGMHOOp5H8q1pIPLspltBFHJ5Z2GQZUfX2rIstTkuJXtIdQ0kTKgZRArNhR94kdBxXBXwqpVGkaKTZo+GlU6f5gvbu8DnIe5GGH6CtEMOxrIsofP1H7d/a1xMiZxCBtj59R3xWhIqucZP4HFYQwzrVOVM057RC9vVtdpaC4lBB/1Ue8j8KhsNRS8nZFhuI9n/PWMpn6ZqQ2qY5aQ/8AAqT7NFg53fXca7/7J03VzP2pl69b3FvEzWkeo3T3NwC6wzhfKwDyN3AXjkVZ0yxW1/0gy3EkzxqrCWUsFHoB0pt5pHnSbobyWE7duPvDOQc/0qa1sUgSNJnadyxy/wB0flVf2bPlUeZEKorjr4sthcsiylxE23ylBfOP4Qep9K5K1F7LOsap4hjkeN8lxHGvy9D7Z4FdqjRJHj5VAOCPeqlxCbh5Ct48SMuFCj7p9c0pwp4dKEppNClJN3Mz7euj2MH9pyTZlcrukPmMOmMkCtO0ljvLRLhQfLdcgMMEj3zUQ09TOkkl40iqQdrIOSAP/wBdaESIRhQuPas6MKEp3VRXBT0siilraRACO3gQDONqAdev50oWJOEVFGMYHH0q49vCeTGufpUfkIDgKB+FT9SpS09oWpPsVGlghLNPu8srjIXODVF7zSzIfLiu3y24gAgZ655NbTwqYsEAj0rPuo7iGH/QrZJZdw4kOABg1zVsho/xJyZzyp80hbe6VlCw28+3/bIH41pRZ2DNU7KW+82NLqzhjVlYs0bbgDkYHOOvP5Ve4xhRirwEcLgZP2ad38yoUrDJHZR61HuPequragbILi1nuGY4CxJkj61RXxDCwTOm6mu5iObc8Adz7c167zCKekWNQubO70qvOTtPNNsL2K+SR4VlCo+394hXP0z2qDUtQt7SdIZkl+boVjLD9KX9oQatZlqDQycFiCMHjnFVnBU1JAdNvL0xrHLu27txjZVPtn1q9Jaxx27+XGWbB2jPU46V8tWwPPUbi9z6+hn9KMEnF6FSyHzk5zUOqw3EbzT2dlJetNGEkQ3OwAe2elP0wXxK/abIQ5znEoY+3HvTIH1KWaJJtMmiXnzJPtA2r1xgA5NduFp+yo+zk9bni5tjI4uspw2sPtdD09YRmOddwUtG1w7AEc+taFycIF9Kp6n5Nna+e/2xznASIlmP4VDpF4l8HRba/i2qDm5QrnPpmt6U+Sam3ojzF2HKfMEg54IqNxt45q01lEWBdR19ahuI9Mt5Uimkijd/uq74JrkxeEhiK0qkZWv5H02EzuNClGm47EEWd4rQPWq8Vrasd9uVYdflfNWSNq5Nd2TqGFco3vc83N8wWO5XGNrCGoxw3NVBeah9vEJ0mX7Ow/1wlX5evVetRNqVwqrv0XUN56hQnB/76r2fr8NjxHBmkeajxmq82orFYx3TWd2N7Y8ry8uPqBRYX8d3K0a29xGVGSZI9oH+c0nj4JX1BU2SXPyqFb+IgVSNuuflYKPTbmr17E8yAIcMDkGsZHvJbiWGO8+aM4IMQ5HqPx4r53NYPGVFOntY+pyXMKODounU3uX0ijVAuBnHpVqz/u8dKzYo9QLhWuAR7IKvW0c0cn7x934YrPKcHUhiots6c1zWhXwsoR3LhpjdDTjTW6V94tj4kYaQ0GkagBrd6aSaUmmmjUBhOaltfvfjURPJqW2PP40DM18b85petMkHzmhc5FcDNSdelPFRAmpFJqQHCli/1w9qTtSwYMp+lTOPNFoZykt9rUVze+XdlUXdJ+808szAHGFPQ+1Pub2/ktft1vqLQRYSIrLYk4bncwHvXYgDjgVU1K0W4gaHe8e7oyHBBrz5YJ2tcpSI9D85tHSSaV5XYk72TYTz6dqlMcYk8zy03eu0Z/Osuax1Hzg8OoFV8vaVbP3vXrSW1tqixyedfI75+TAOMe+a4J5VUu2maqoiDW57qHVlSPX7WxDorJDLEDn1596j0u4vjeS27eI7C6mcny41j5T2xnkAZrRtrWaWR21Jba46bB5QO3Huasw2NnDKLiG1t45gCA4jGR+NEcDVjG1hOaJNBttRh8/+0L2O6yf3ZWLZtHoasPqNit9HZeepnckBRzgjrn86msTIQ28qTnsKkNtb+Z5n2ePfnIbYM5rz5xcZtSRrF3RHKvQ571iavbT/AG5xb6Ba3aEA+a7oOe+c81vXH8J9647V9RsFv9ReeXXbUkhWK27beBj5DjnpU0otyHJ6FqS1vbiAzT+G9MadZVMSlwwIH8WccYxxW7qq7tKlMliL0iPJt8/fPpXLPNbwSSQXl9r1wstspVxEflycjGwcN65rrY7iGz06J7iaRU2qu5/vHPTNXVXLYmJkeGLLTXM9v/wjU+mb4Sjh87HQ/wAIwcVt6doumafcvcWdnHDIyhSwYnj05NY/2qHULm5ktfEzpGhEhSFBhAmMgnuP8am8P3FrJekR+I5NTZ5TiMqMLx93gdBWkotq9wRa8T2EF/Fb/aNN+3bXOAZNgQnuf0rMsbYRyQx/2HaoVcu3+kBvLcDCnHrgVo+KpJDDHbtZw3VuQWZWuxCxYcjnPSudhRbfUYri00vT9rgEMNR5AIAJweG9KqFNummxS3Og8PW8saSyXWk21lcFuWicOXz1JPXrWR4mBbUDnmuotpopQWikWQA4Yqc4Pp9ap6hpcV1dbmEgLc7geBXfks7YhtntZLmVLL67qVE2mraHIpGqnIXn61PCrNKo2VsPoKtu5nTB4Jbr9KdpmioJRMzzfKcYfI/SvrHXXRH1T4twck7J/wBfM6Kz+W2Re+0VMarxMv3VIyO1SGRQcEgZ964qh+e4ut7apKfdkueKbkKBnpmhT70jrkYNYtX0OW9icXMB/wCW0ft81DTxHnzVP41TW1gJOY1H4Ur2Nuw+6v5V5f8AZC/mNFW8i4ZY/LPzAnOODUYf95+tUoLWOJmKDGT6VNKxjQuOSFz9a78HhVh48tx61JJF6M5YnayjP51KrivMJLrUoZ5Cl7MBuJxvNWbfXNYjP/HyWz/ewa9NYeTR9hLgupy80Kib9D0dhkZ4qCUcE1yel+I9Qlu4oZvLZWYKTiuumOFwPSubEwdODv2PDxuT1svqwjUa97axiXSgznBP51BtJBzuP/AqnuATISuPxqIqe4XFfmEviZ9xDSKRYsV2zof51PqHMxPPTsahsf8AWjjFTXigyevFejFf7E3/AHjhn/vi/wAP6lI8N1P4mnKuTUcsbdtvtUqZyK85vU7nsbEJ4C56AVMvWq6ngY9BU0bZFfp2G/hR9EfmmKX76XqPNJQaM8VsYBkZpkjfL9acB681FMeQO1cWYu2Gn6Hbl6TxESttXeaQxxn1/Onkc/LzRz6V+etO+x9wmLZqseVXOPrUsx/dke1NhXjOMc9aZeu0MJdYzJ/sg19Rl9OU8unGK1PAxs4xx0JSZWG7Hagbv4gMVT+3T/8APhJ/32KVbyVv+XGUH/eFeH/ZuK/kZ7X17D/zo1rDA31ZbFUdMlZ926Fo/qc1dC89a+vyejOjhlGasz5POKsKmIvB30GzJ5kLoERtykYfofrUOnWssc07XEFnGjECIQpztxzk/WrsaqQ2cdOM1Wvrp7WFWjtprrJwViALD8K4cwcvauK6nBTtbUsJDAhLJCisxySFAz9aRsZrMbU9SN1FGujzJEXAeSR14XHUAGtM/nUYKElXVxzatYaetAoNC19HHVGA/NMk5+tONMbtmpnZxYzG1q7t7cXNrNqwgll4jMVuWkiHHJxn16mptKtb6QR3b63LPA6gqn2ZY/x6ZrVae33kmSIN35Gazb+91BZiLIWEkfYyzFT09ga+YlzSukjfbcu2luYIPLkmed85MjgBm9M4qUYFU9KmvJTJ9u+yg5GwQOWGO+SRVxq9bLISjFpmU7X0A4pKFFKQPSvVIEJYgqm3cVO3J4z71kWVvq0JMk82kxksv+qhI+X+IE5+mPpWlcwiWPb0/Gsq58PWNyW80zkFi52zMvJGMfSvPxGDdSfMmVcHttSZoSNc27HJcLEuHU9Afp61rM6xwmRiAFBJOarWWm2trGkUUQ2IoVc8nH1qW/jU2csZ4UoQcehFY/VZ0E6nNqkb4eKqVIwezY1b2JlDDJB9KPtsP+1+VYMSW8kgaGV1Ux7Qgfn3OPxFNEltdZcyyKIzkHOMgd/pXzks5xaekvwPsY5Jg+sTpreZJgdmePWnyqWTb/nNUdKP+s/Cr6k19LleJqV8Op1Hrc+XzXDww+IcIKyK8sPnQlk2pIVIyexrNfT9UViILtFQcjP8Rzn8BjjFa8bbZnT1+b/Gqson+yuys+923KFHK89P0r43iGbWNfoeLU+IpWtlqqrHHNdQsufm+X5sYGR055yfyrSmhWS2MO8omQSQcHin7MnduzVS9a3mjuLSaYxoVAdgcYB7Z965Mpm5Ymy7DpO0i35KtdJcJO+1U27A3yn3P+NSF4yxAZcjqM8iuXvLXRLK5gjutVvYywZ0xOQuOpzjgD/CtTSv7Ne7ur2wcyPIQsrgkqxxngnjuOlfQShaN7noJ6l+SRFBY8Y61Uvd15p8i2l4ICTjzl52881LPbQTMZJI1Zh0J6j6UkNna/YWtfKXyTnK+vqTXt1W1hEYR+Iqo115Sxf2hA0hAAbaMls8nr6VYtBdpI7XNwsqkDaAuMVXi0fS7WQTRWcUbxncGGflOOv5VYt7m3uF3W88cq+qsDXivXZHQtNyvq95FaNbz3F6beLzCGATJkOOBntVK3XVy8iRapbyqHcsWiO5d3KjrjgEfWr+rTNHbRrFPbRSyPtUzKSCeegHesX+15rZntr3V9PW5jPzAQsN3XIxn6dK6JxkpMy2N21WeO2jW5l86YD53C7Qx9hUkxl8lvJ2CXHylxxn8Kp6RqVrfRtHHdxXM0XEpjGAD9O1aAxWMm0WncqaUuqqjf2lLayMehhUqByfX2xUmoSMlnOyI7sI2wqcEnHQVY71W1NGksJo44/Nd0ZQm7buJGMZ7VMZ3mnYbWljmtIvrmzjK23h/WZSygl5pFYnHRclu3NbWl6jPeu6S6ZeWhVQczKoDfTBqh4ch1CzuZLaXT5Yrc9JGut+32Aq/eaUt1KzNe30JYhv3M23bxjA+tbVOXmIimloS6mbr7KVtbiK3lJGHkGR9MVUZNefG3UbJAOv+jls++c1cudOtbq1W2ukNxGMcOepHQn3pYLe1sbdjGvlxgZY5JwAKi9tgs92V7WC9jfdc3/2kc8eSE5/CnX8UbRmZbGG5nX7ocD8s9qnhngniLwyLINu4MpyMGpWGAMDtT5pdR3RVtYo4owVtkhZgNyqB+VPkJA6/wD1qZaQPb+YGneXe5YbsfKPQU+cBoyvIyMcda1w/wDFQpOyOdvbXUtslpbwtJAwC+dLelC3OeABkH+eKm0iO4WSMXaxqsbEqUvGkJY8cg1RFjdblil8PqU85WSRr0t043EduP51Pp+j6JLJJDc6bp6XCSlzHG5JBPQ9ueK1ktGZI2L6ZY7Z91wlsWG1JHIwCenWq0Oo6fbpDby6hA8z4+YMN0p6ZwKh117WOKO1mhjkhwcBoGlAIHHAB9ay4pPKe3mtbYhoHxKkFkEVgehyxG0ADGaz9leN2PnsdLBdQ3HmeS28xttfHY1malqc9le+Tb6RcXMezLPEvfrj+dX7S8tZlCo8SyEbmiDgsv1xTL9NSZ1NjPbxLtIYSqW57HArKOjszTmMW08R3VxdrBJ4cv7cswHzFcoDjlsdj2+ldHEfmPOabCrLChm2mfaBIyDAJ705Mbs+1deCcXiFZEzb5R9MPWn1G2ea+pONMQ0z8adzSUx3GGkNKaaTQSMPWpbbrURqW260ikzLk4cihfvCkc/vDSq3zVxHQyVakQ9qiB9Kcvaoe4EpPFOtP9afpTD0p9jzKc+lICzUcvFTMuKik60mBCfWo261Iaic89ah7DHRDJqTnpUcVTiknZAQyXlxbo3lQq+TnLNimJql2xw1mv4PVogbTkcUhUD+HH4VzSwlGpLma1KUpIgkvboqrGz4BzgPya5ddShjurmKWHXi05MeGBZISxzlT/I9q6+QArnrikU+nFQsBRT0DnkYnhy8tkmmME2p3Jx8/nuSBj0FbCXa6hpjPFE8TOmU8+P7p9SKmjz2x0xzUcNpbkBWTcB0DEkflUyy6jJ31GptFOxj1K0kja51LT5baTqv2XacH0wcfnUl7dzJqEEeny6alsQdwx868dRjvmtgwxSIFeNHXHRlBFMisLJX8xLWBHHRlQA/pWn9nwbvdic2Q3k2m3NuQ4s7idRhPPXgfmOKqW9lpzsjXFpppkiYmExR8J7jI4PFabW8WchRn6UbVA+UCollsbWUmP2jGwLbwgrEscYLFjtAGSe9Wc5AxUIHNSrWmEwKw8uZMHUbJAoKjNOVV9KalSA16RmxhUc4FNIVgAyhvqKlz9KjPWplsCFB6AcCljVUT5c9fWkWng/LxUrcbI9pMit5jpg8gHg1NIu5eGYH1HWoyTmpEbIrQkjI/wBrJ9SKr324Wz7j0XnHGamk4eqWsSf6FIB/dqoK8kehl1P2mKpx80clM3JJ9aYFWRuo4PpTsZNPVenFeukrH7HeyLugwxNqkPy8hs129wwERJyK5HwvHuvw2MhQa6/OUIPevOxsOe8fI+D4prcuIpv+XUw7ouMFCvXqwIFCvG3Hmpn03Crup6glmsUbLu8w4yRxVBrq2uELBISo79q/P8Tg8JSm4Obv6XN8NisXWpKapq3qWrHHm5DKfoaknki34MiBvQmqFrNbxykQxru74FasEaPiQquT7V2YPC4bE0vq8Zu977HFjcTiMNUVaUNLW3KMoxzkY9c0yOSHeB50fX+9W2yrsxxVRraMvu2LnPpXR/q3TvfnZyf6xz25CZDwB1461NFUSqB3qWI8V9JTjyRUex89Wm6k3PuPb0qPJ3Y5p5NMPLVoZjwaq6pH51sUPep8tUcylht61nJX0Y4ycXdHLaha6fYmM3cxiV84djwMVWt20uS6jt49QkWeQgInzKWz0x9a6m9t7sWEjWMUUlyBmNZW2qTnufpUccOpCxkkextftQZfLjEuVI4zlscc5r52vOEZy9T0oYuvb4mS6PaG3JzNJIP9pif51dkUOCtOgRliXcoV8DcB696Qf6w115ZUk+aPQ5cTNzd5O7IDap35oS2jHarBOTSZr21J23Oa4iRqn3RTx+NJk0ZouIeQGGCM1F5ce7JQH8KeKQms1FN6oYnlR5ztH5U7pTd3PNLmq5I3vYQ7Psagu5Hhi3xjJzUwNQXvFufrXFmN44aco72O7LYqWJgpK6KLXlyx+8tRNdzHhpBgjsKj3fN7/Sk3NkLj8a+CeJrP7b+8++jhqUdoo0LCOF4i3lqTuPJFWhbxg8Iv4gVBppzA3rmrea+5yl8+Fg3qfDZvBRxckgVVX7o/AU4c+tNzRmvSsjzR60GmbsUbu9MQrUgyPWlBzRUNu4BUdyP3D1JUc67oWUdTWVdOVKSW5vhpqFaMntcwzCiyK6RorLnoBzxUNo3mx/NDsXaMAj9KtTxyxyhDDK7FSRtGR+dV7eZZpI4vLnR36K8bDH1OMV8LLLsX/wA+2ferMsL/ADo1dK5En4VcYkdBmoLKA26MG5JParGRX1eU0Z0sMozVmfH5xWhWxTlB3WhXeeK3PmT5CjjIBPX6VjXMtnc3TXDarcJvyCqqwAHoB2rekjDrg4qnJYLv8yPaG9D0Nc2OyOni63tXKx4043YW2o2SJtNzuJJOSD61MstpN5pO2RDjJK5BqBIYtxGDkdQex9KjM09rPcSeUDaxxblAyWZsZIx+NclLIKeEk63O2OEbMtM9seiA8beU6j0og8lV2R7Il/uquP0AqsuoyLY2txc2csLTsFMfDFCfXFXS0inhRSfs+qZ16g3A45HrUe3d/Ey/Q4rN1TUbi1HmSKdpfagXnI45NZY8V2bzjy47oxkld2zuCBnGenPWqnndOl+75G0jllUszeNreNIzfbyUZ/ulM4XuKfBZwWaGO1hSJCSSFGKr6fdm4iEwLBCQVz3GKzr7WIEup4W1uC2VWC7fKJZGAyQT0xWuEzaliE+WnaxUJNmvNHLJGVWUocHb8oIU+uDWeLHUhjdfQNJlfmNqO3U9etM03WtPjt3a71u3uSNrbwmzAI4GK1oJ4bm3S4t3Esb8qw6GuuONpt25C+S5RtrW9huC8l3E8bclVgCknHrmpruG6mRRb3j25DAk7A2R6c0XNzcRTLHHZvKpdVLDsCeT+FXRjnHNRPG0Vp7MagylaQ3kRdri+M6kDavlhdp9afKsjAbZWU+oANTnr1rnLabULy5nHmX1oEJdlMKsCOyqT6itI4ijyp8iE00aUlrqm9mXUlCkgqDEOB3BpLWHVElJuL6N4+wjjwaXTftdx/pkzzwxuCFtpUG5ewJxnnjP41LqM1xBbu1rbG4m42oDjOT69qX1iheyiDg0SkOVwJGB9aoTw6o0e1b2HJG0houPyzU9jNeSj/SrXyDt7MG5zz/Tt3qw1J4ule3sxcjKqWX2aMRQt5ad1VVA/QU8x3J/5en/AO+V/wAKS9nuo2TybGS5UjllkVcH8apXF/q0ZRY9EeUFQWKzoMH05NavE0b2cA5WXCkwOftDn8BTwHKkMxb3qrpd5c3du0lxYy2bByAkjBiR68VaQ56munC+yq+8oWsTLmiV5lvgWMU0QBcFQVPC9wff3qK0tWjma4mW3ac/8tETDfmavnvTR711OhTf2SOZlW6juTBKLe6aKRuhKggH1xVA2+oszq95E0b4BBh6+uefStZulRkD1o9hT/lFdla10+ygm82G2ijk/vqoB/OoW1SOKOSS4W6gVJWQHYW3ADORgHitBKp3cs0k7RpcWIgKnd5h3MT6EdK8vH043SSNYbEemapb6pG72s1x8gBYPGV6/UVoxLIEDMGw2dpbocVT02aD7OtsLq2mmQfP5WABjsAOnUVcEjsqozkqmdozwM9cVzYBL6ykzSfwj93HSmNSk8U0mvqtTiEpppxNMoAQ0xutOboaYaAEJqW2ODmoTT7Ynd+NAGa/+sNFI/3zmjOe9cGh1EqnipVqBalFSwHtjFSWP+tJ9BUJPrUun/6x8VDlYEXzz1qtcfLxVW+1qztQQy3ErA4KwwljmoNa1i3sIYZZobkpKOCkRYj6jtXnyzCHY09mXOoqF+tR6VfQ6lbedbrIFyR+8Uqfyp8mdxxWlHERq3sKUbD4zg1neIJYIT5rasNPlKbVYjPcdu9Xl6e9Zmvw6pI8Tafd2EDd1uot276c1GMfuWuEFqMk1BPswb/hJbeMNh0laMAMAefzxWtoc09zbNPNfW13GzfumgXAA9+eTWApmmtJIJ73Q5bsMPKGwbVHfIJzn6Vo6euofbI4oLjTltYwPOjiT5skdueOa8iTlFbmxtNjBFMWkfdg+vfFNQ+9e9Ql7iMHuTxHg0+H79Qxkgdali61stRF5fuinr0qOM/KKkHStoiEbNQHrUzmoHPPWpYIenepF7VCvSpE6c0IZMOlSDGKiFPTpVpkjjimcUrfWmmlLYaCnr0qMZqRTnipW42OOMU1WweKcBzTMfSr0JElGWqnqUJliCKxUkdQKtt1qTapUZwamD1NadSVOSlF2aOVl0a435S4x9UFRnS75ehhbHtiusKKT0FII1z0rpVWXc9inxBjoac5l+G7SWAvJKqg+xrfz8tMijAXpSuDjiplJyd2cGMx1bFz56ruzO1rcYSqIGJGMfWsmCS4jREXTmQBQoUuv55FbGo8kd+KovGTGFV9rDocZxX55mM/9qnfufc5av8AZYegttuMe6aNUck5A7Vr25/drxWRDEyIMzvJjqWxWtF/q1+ldvD+uJb8jgz+31ZepPScUgPFO/Gvsj4hiHGKfGe1MNKmd1IRMxHNNBB7UyeVI03OQewHqaRGBHDA/Q1aAl4zkUmOc0zdj+KjeP7w/Oi2oLcfc2wurJrcyyRbsfOhwwwc8H8KqyabckDy9YvEAPcIc/pTp7q6RdsEMUnI5MhHH5VRvtW1KOTy49IkmUgASJIMA9+tfO1cJX524o6VUSRu57ZzUPc1yej6trFpDJ9q0bV5pMqB9omiOeD0wR6c+5FdEtyhVSzbCQCVJ5HtXZl2GnScnIynPmLeRjrSVAJom6SA1Ijr/fFetbQzH0VFJJtI2FW9ctilimSQsFYEjripasBKDkUjcUKRnFEgpxAYSSakUDFMTg88U5+wWqvqAvFQX3/Hu1SNxjmmyYkXa3ArnxdJ1qMoR3aOjB1VRrxnLZMyT05ppVc5xWibOI/eJP0xTktYU48vP1NfIrIMT1aPrZcQYaPRjNKx5b4GOauimRoiD92oX1p9fU5fhpYaiqcnqj5fMcTHE4h1IqwvHtSHHtSH600hj0NdxxA+OKFPNG1qTaRzmkBIDQaavTnrQ+eKh7gIWpM80mKOPWmmA4tkY96bu46jFFMkjZ42UOUyMZHWqAk3YHelOO+RXHt4Bs2vvtf/AAkHiIOeqm+yp/Ajj8K6HRtIt9Kt2hgnvJlZtxNzOZG/M0+WNrp6krc0M57VGzc8daz9SspLudSNQuYYgpUxxnaG9yRzms6x8M21rt26vrb7TkeZfM34YPGKLLuJ7m3NGJDu5Dj7rDtSWbSKJvOBbyxkFe/tUFlpsNrcG4SW6dyuw+bcOwx16E4z+HerGowXFzZNDa3jWc2RiVVBI/A9a48al7Fq5cdGQ6RdXc1s8l/bfZWVsAMO3r+oH4VckPy81iyaPfzQlbrWZpWwNv7oKqnOQcA+lJZaTdWdwssmrXNyoGSshPzEdD1x+GK+aqRg1ozpUn2L14kTQiORlBfIUkd8VDbx2m0vBBGpXMY+QAgjtU2ol0sGuIYfPljHyJnqTxWdaPe+dg2ZiR3XeWOT0OfwHFfM4qMvayszzanxMvR8Z4HtgdqS9tZkNxNHO3ltEFWJI1O1sfeyep56GlZhjpj61keJWs474SXlvaspUMGedwcAYBIHHUivUySMpcxtQ2Zd/su+e2libWCZWVcSi2QFCDnp3z05q9ZW81vbbJ7prl933jGF/DArF0m9SCxbVL63t4MKIt0EzyZAPQ5H+NbNpfW9/bebay+Ym4DIHBr2uWfOkzpTiVJtHeS6ef8AtW/j3vvCRygKvtj8qsCwUXUdy087si4wX4Y4xkj1rG1WC0nuZbt7XXC5BUiFmXH0APH1FWNN+zrqryR2mpLIyiFpJgdjADOeT7Yz60pxeuoKSubg+aRV7tn+VZDC7t7tZLrXYPIxgRlFXJ781po6/bY1z3rG123vFn22+gWVymSEaSTBHOcng4FXCPNFEt6mld6hp9kiveXcEG4ZUyOACPWqmuTQSaUZ4vPmjcpg2vLHPcY/OqzXWmpbpDrFvAksa7TGIi6KpPGDjp0rXjMPlL5OFi2jaFGOPYUox9nsh3uYOkX9v9r8nyNYeYqTvnhZRgZOOeP8itewuvtiu32W4gAOP3ybSfpVe10uWCcSf2tfSoGDeXI4IPGMHjp3qxFf28t1Nax7zJDw5KkDp696mVpNNINiaWD7RaBTJJHh85jODwaoTabctLO8WqXEQlO7aEU7T7ZFaenNvtCevzGh++KJuSk7BoytZwyQ2axzXD3MijmRwAW/KkH3qmkOI257VXz3r1sq+BmVV7EmcCmHJxTT1p2flr1kY6Eb9KYaViSabQFx61VOl6W9wZ2sLcyFtxYpkk+tWB9cUFPm6t/31XDicLKq00y4zsJFa2tuM29vDEcdUQDj8PoKen3qbt/3v++qVOG7/jWOFwUqdXmbLlU90eaacUUle6zmEY80w0402kA0ntTTQ3emmhIBpOKktsbvxqFyOOaktvvU+UDOkPzUi9RSSH5qFPFefqdZKpxUqtUIPFPB496liHnpU2m/feqxPTmrGmn5n+lZ1NgGXEmuC7lFra2bW2392zyEMW9+KCNSzEX+zBfJ/ebQc+Z7e1afaopa+SlKztY6kZmlR36IGvpkdscrGML9afJwzD3qx/GPrVeTlj7GvSy2TcnciohY6dLbWlxLFLLFE88JzGW5ZM9xTU6Vg+IZLFdQRpZtWhlUDLWaHBHuQDx9a6cfG9NWIhua8mhaPI5d9MtWYnJYxjOfrVvTtMsLFneztY4C4AfaMZx0rmru/wBPVYIz4murSZCVBkX5mJ/vAjmup02GaGzjS4uzdS45lKhd3vgdK8VxmrXZvoySVcZPrUHOelXHHTvXM/a9WfWY7X7dpQRXIkiUkykf0Ne1PEKhGK8jFxuzdTpUsPWqdit+s0/2xoGjLfudgIIX3q7H94U6GPVSagDhpcuoPlFSDpUaH5RTu1esjISTpULEVK9VnPzVLYyVDkVL6VXUnNTqeBQgJR0p4qMU8VURCmmscUpprciiWwIN1PBqEHBqRTxUbDJUPNK3TpUY608txVxbYiN+tODHFMbqKXvSiMcp5p3emDrUgzxV3YtSZCQtB5FMQ84pzHApjRXlt/OJ+bBHaq01pOv3FRvqcVoqRmnhl7j8a82plWFqycpx1Z6lLN8VSioxeiMFluUOPs+f+B1qQcxqCCpxyPSrB20h9qvC5dQw0nKmjLF5lXxMVCoxMYFKOlI27FLmu48/URulKvJHFNLHHNKh4o1EOlVWyrKGHoRmozFFjb5a49AMVJk5oNPUBiW8acLGoH0pwiUf8s1/75qVenBzS5XOKV2BCFUdEX8qUewpz5zTead2A1gp6qD9RQp5wBgU45NMIYN3ouwH5NKOO2abkjrSjJouwDjP3QaUt7Ae9Icg0jbqNQAHnrUq/PUQzTlzmhBck2j0ppY56UfMaHB28UPcBGyfak7UnzUZNF2Ao2+lL9KbmjPFG71AcGIpQ1NBpCaq4D2PFNDY4pAaQtzUtsCbFI/Smo3HzUFjn2ouwEPWgZJxSFjmk3H60tQHfdNNpSaTNAC9KM0maRzx1p6gOyMUxmJ4FNJpKYCgZoA+ak+lKuc0AP8Awpki7hzmpBTaXKmBWa3Vud0v4Oab9mXOS8p+sh/xqwSM0qAM1T7KHYd2NFuk0QbdIFwMYYiniFFXGCT7nNEDAQKo6KuPyp4as/qlC9+RfcTZFWSFSfu4qjdaXFLIH82RCM8DGCD25rWfFQseauFGnD4YpBZGbaaTHCjCaeW6zjHmADb+WKtwwRRrtRAB6CpieKSr5Y9g2M1NJMW1V1C7Kg5w20k+2cZqOPS7pU2trF22MbW2pkEde3OfStY0lP2cH0EVbe1KQrHJNJMwHMjcMffiqJ0Vcj/iYaiQHDEGbOec457VsUhIHWn7KHYCobWEjHzEem41YjUKMfzpKhvYDdWrwi4lt92D5kf3hj0rnxTVKndJDitRkum28sryGSdWY5IWdgAcY4GcCp44VSFYcuwVcZZiSfqe9UI7SO+s3ihvb9dsvzT5CsxA7e34Vc02yNlC0X2u6ueSd07hiPbOBXkrGzvayNOVDJrNDyrOn+6xFRm2jXu5P+8avv096rtXuxhFpNpGOxEsSjBBb86kzgUUDrVqKWyJuxG4GaVTxSOM0g/OrENY84puKU9abnvnikwFFOHNN4p2DSTsGoMe1In3hQ3eki+9zTT1Kl8I+mmlJpCa6GZDTTScUrVHSAQnrTT0pxqJ+tUgGmpbY/NioSRipLbrQBnSfe6UL2pJfv0A8V5uh1Eq9KfUKdalFSxgelWNL+89VS1WtK5LkeorKr8DDqNgv71rh4m0q4VQx2yZBVh61Tn1q4EnlnSbxCQ23eAN5HQAZzzWdriTafqc803i6SyW45jjeMFUPsTU8hXVLyBtN12dSF2loEVkyBzuJ6E56V826UfitodBPY317eXMkbWE1oE6+cvX6VZ3cHd1q35ZihSPzGcqMF26n3NU5vvmuzLrOTsTU2BHOR7GsHVtVNrrf2aPxLbWUu0P9mmiyMHgHPue1b8e3FUp7ZZrp3ns9PkIAMJf75I9cjjmujGN2RECKG6Sd4xNqmnTyx71mUoo3t/THFXtBvNRuJ5BdT6bNbgYjNqxJUjsc1Qs9ItrmZjqOj6cdynLIATknp0546nvWlpGi6XpbyNptmlt5n3wgwCfYdq8y6clE2saX2hQCGIX3rmvPvrrVXvtLuNJntnHyqRiQn13Ct67jjWMtJ90D5sDtWVb+HdJt7z7XHZxebnKnbjbx0GP6105hNRkr9iIFnR7rUJAW1L7DGMYAgkLc/U/jWqn3hXJy2/ha2vm89Y7eRJhgtIyq79eBnBrpkcSKsiElDyMVhg1+/TSKl8NjRQE4H9alFcp4gOn/wBqJHd67fadIYlfbE21cDPcg89aJZtO00pLNrWrzeYolVUy/mL+C/4V3vH1E9NSPZqx1Mg4qq3eqtrrVvevBHbxXRMsRly8DKEXp82emT261KZCSa2wmInVk1ImUUiZDUyHiq6N0qZDXoIgsKeBTwaiQ1ItWhMU9KT2oNN71AxHBzxTh0pG45pM+9MCSn54qMdKkXpQmJkbdRSscc01utKacQY4GpFIqEdaeDzVaCJQec4pxO4UDG2mnrxTGkKh5p5qIHmnSzRwW8k8rYjjUsx9AKmpNQjdlokoNQw3ltNaxXKzoIpRlGZsZ4zTo5YpDtjmjc+isCa87+0oX2ZXIx5pO2aH6U0Hiu+lVVWPMiWrASCOlIh5oY0R1oQ1Yk49KdxTPxpN3PXikIlDYGKCcEGmfTmnD9aYCk5pOPSjj1oA5paAO4A3Yp3HoKTK+tLuX1oAQrk9KD8o6Uu5fWmsRjrQAhamj5uwpd3GKFJHSnoA9gu3FRLIm4jcuR2zUh5615jqssh1S4ZHkH7w9OnWtKVPmPociyWOaOalLl5fI9QVlxkY/Ol3L/eFeSNNcKD++l5/2q0dAknk1O3UzSH5xkbjWksO1rc96twWqdNzVXbyPR5DtGKiOPShTuFLxXOz4KSsxAV9KdxTCOaX8aEyR2VozScUH60XADTo8HnimHp1pwBxQA4kHtSHGOlJ+NIfrSAOPSjj0pPxpR9aNAEz7UcelBx60hIx1o0ACQO1NJz6UfjSH600wA0lLg0lNsBcD3p64ApFxS5X1pAOFRyHmnkjGc1G3J600AlKtNpw6U2wG2/y2/XOM/zqVWzTIvlSRT0DnHOeDzSDg0ICR+lRHGakBGO9RN1pgIaaaKTPOKCZC0jHApGoXrVISYo5GeKa/WkbrSGmAUopppGbA+6WPbBrjx0HOi1FalwdmUY7PVo5JCuqq6MxIV4c7cntzV3T4bqFJPtV39oJbKkRhNo9Peovtbg4+zufxqeOZ2+9CR77hXjU8PWurxNHNJD5OtV2qdyKryGvpErKxzPcBTQTuoB5ob72RVIQ45pozk07IxSNVARsTupj8LSk/NSHlql7jSuR3d0tpZS3Lxs4jXO1Rkt7AUwaiu9la3lQLB5xYrxjGcfWracq2ACV5ANZK6hrUscka6G8Uig7HeVdrHt7+n514mKqz9q1c2jHTUtadqCX1r56xPHztZW6g+lWYnBbFZdndaxNdRx32kLboVyZRMCAfTHNakQw9aZdKbqtSYqqSiPppp2RTTXvM5hDUZpzevamt1ppANNRyetOfoaiaqARulSWx57VF+NS2/3qQGbMfnoWkl+/Sr2rztTqQ9akqMUtQxgetXtGPyy/UVQq9pGBHL6ZrKr8Ehrcs3tjaX8Xl3lvHMhGMMuait7GztHP2a2iiySTsUDnv/Ki01KyuGdYblHKpvIHYVXt9a0u6vEtre+ikncFginJx7+lfKy5tuh06FyUZNZs33zWjOGA5Y1Rf7xr08tW7M6hFGTuxU3kxswdkUlc4JHSmL96psEV66V0YjPJiznYPwNWYhjGP51EKkhqXTjJ3sNNoklXehXAbjgeprmmn8SKh3aSC+T9y8XBGffn1rp8bht3EZGMjqK45U0W4v54I/EGotdW2XdPtH3AOCcYxivIzBfvPkaQ2LL3GqfaIY5tEmmR1G508t1jJPIJPPTvXSRfKAvGBwOMVk+GoxFpsbLqFxexyDcjzY3YNbCH5vwrHAyvXSKlsNl1KzTWBaSzRCTydxjMRJ9c7umAKmj1ez862hh3utwWCOkZK5HqR69qp6ha6lNdB7G7sYUK4Ikh3uTjHWofEcGr+Qj2WpGJECqVhgUufXk9B9Khwu7CUkjoXA+uazHliDsNw61DpGqiTy7VoL0MoKtNPGV3Ed/xourZfPZs8k+tY1MXUwLuluevlmX08dKSk9iYSp/eX86nhkDHAYH8azVh2nJ5/GrFvGomVgMYOa1o59UnNRcdz1a3DVOMHKMzVSpFqGM5qVa+ovofHNCtTVOaVutMU4NJiHuMikAp4NAoAFNOB4qPoTTg2KAGv94U7HNNf7w+tPPSqiAzvjFO5yKaaXuKsCZOlOpidaeaYwplwyLbyNIu5ApLDGcge1PFOT7wrkxt/YyHFamNb3WleIbZrQWs7RIu5GltyqjPGVzxkelXNK0ew0xc2luFk27WlPLMPc1Bq+k3t7O0kGr3Fou3AROQDjrVU6RrsjkL4nmwrqflhXPA5B+p5OPpXzaSkrKRvezNyRsYz1NIDTI43S1hSWTzpFXDv6kdadivocv/AIC1Mpu7HUqYzTMcU5Diu4gViaQZ9KUsfwpBwaWpNhwY56U8fSmDil3UahYcaC3pSUE0ahYdz6UCm0A0aisPpDn0pKKNQD8KbISo4FOprmjUBVk4zXmd/wA3s3B++e9ejOfkPrivNp8/aJCy/NuPOetdOHep+g8ExSVV+hEy5/hP51peGlP9rQfLj5s1ng/Nj9K2PCysdZhyOOa6ZtcrPtMZK2Hn6M7kDH0NIW56VK/3aiavN1Pwxu7Eyc5xS87c02lzRqSGTRu9aQ5pQGo1Ad2zzil3c00ZzSMeaNQJD9KbTc0c0agOopm6l3E0agK3SmE8045xzSUagJk+lFFIM0agLntQBk96Q5pwNGoC4akOfSnF/Smk0agIxOOlM708mm5FNAL2peaQdaXNLUBqjEkvuVP6Y/pTjTHJDA/3gFNOzVIBw6VHJTxTXphoR9qaT81BNN/GgTHEmjOKaaKEQOIyN1NPSlprVZQlNYnNJTh0piEPTNKvAFMbINLHzQkDJG5qB6nbpUD02TqR0buafwaa45pIQ7Pegn5aQYxRxg1QETNhqQt8/FI/Xik71I02WLf7zeuRUpPAHTHSqbQrIOc/nSC3jB43fnXmYjAOpNy5jRTJ5uT/AFpkf3j9KYwVeFHSnQkZb6Vpg8I6E2273JqTTQ48UmaKK9cxGv6VGetSN1qM1QDX+6aiapm6c1CaAGNUtt1qFqmtutSBnS/foXtSy8uaFHSvNbR1DhS0gpSKVxjSau6b8sTNjIJ6VSNadnDJ5CqFPTr2rnxLtRkxx3MqXUNQWRI7fQG8tuGYuq7QT6Vc0i0jR3nks7eGfcVBjTBK9ua0fs74ySBSxx7Rz+dfL872R02GTL8v4VnP941qSj5Tj0rMnyrHivXy5e6zGpuMHWrCkFRmqZf61YhZdv3hXqR2MyX8KdF1poYU+I56UIBmozNb2ksq43BSVyCRn6DmuZi1GeOGZp5NIe7KLKNoKYjJOd2efSuquFdo/wB2wUgdxkGs57GC4Um9t7eWR02PmMEEZ6fSvOxdCU5XS0NIOxFoF1PdW7Ncx26EMQvkSb1IrXXqKwr7QbW4KmNp7YqoVRbymMYHTgcVsWi+XEiZJCgDk5NZ4PCShU5mOU+hdEUbkMVG4AgEds1MqjbtwKbB0qVVwtezZGRG6rkfKOvpVa4zvbtz6VNK6RsrSMFXPU1We4gOf9Ii69mFfK8QRk5xSR9jw5yxpydxhOByR+VOhPzimeYp5V0I9iDUsLKSK8XCwk60VbqfRYmcVRk/IvR8LUiE5pkVSAc1+idD8uluDU3jOadIKYF5oZI/digPSUA0ALuyaWmkEinL0pgNzkiphUODvqRDzimnYBJAeopKkIyKjZGU8UcwD4yalOarK+373FTCRWHUVaYxxzSjO3gjPvTSc+lKtTOKkuVhchiuLwE+dFGCMnC5OR2/Gsv+z4NQut0lneQNje2ZnjRjk8HBwetbh9acCNvNc0cFRitENyZWtIFtrZbdE2qpJHzFv1PNS4p5HFIORXTCEYRsg1G05BzSUqUcwrgw5oApT1pKoAoFFFAxwNONR04CmAtLSUuPeloTLYN3tSg880mKMUaCtoOB54pGAOaB9aU80IEVpOKiS0s3J8y3hOf9kValFQr8snNGxtTrVaXwSa9NCKTRNPlmLmBF9hxUttpVnaSiaGPa46HNXUkXYADSMwPAp3Zs8fiWuV1JW9WIfu1Ex56VIaZt9aRyWGZ9qWjFKo560tCQX6U6kP1pfxo0AKa9Ox701hz1o0AbS5x6UY96Tb70aAJn2ozShfelK4o0ANxI7UlG33ox70aAIT7UZoIoxRoAUoI9KTb70Ee9GgBmjI9KMe9JijQAJ9qbTsUgX3FGgC/hSg+1GPej8aNAGT8wsB16j86EO4A+opzD5DUUIxlD/CevqO1WthWJhTXpwpGHFMUiBvpSfhT3HOaYRQNuwjUdqCKQCmiByjPWmv0p6daa47VQyKlXrQBSEUkwQSdfwpY+lI/SnLVIHsOP3agfvVjnFQScnFDJRDSkHFSbaRh8tC0EMA4FL2NKOlBGAab2Art1pKVxg0YqQ0HxninnGKjQgUr9KAGk80sH3m+lJjilhXk+9VFaiew9hSU/BprDmugkjPWmmpabtoAiPNRuMGpmHUVG68cUwIWUYJ71JbdaQ063Hz0gKLp89LsPvWqbFQ5O404WUeepNeUdZlKtDLx3rX+wjs2Ka9jx96gDGx8wHTJrohJCIQizRqVA6kVmyWfbNZtxpjO/AB9zWVVpx5Ro3pJodob7TAPUbhUZvbID5rqH/vsVz7aNLk/IPyoi0Mu3+q/SuOGEpP7I+do3Hv7HJ/0uH6BxVR7q33kiRWU+/NPstB24/dD8RWkuj/LyoH4V1U6EKatEhybM+GWzkXl0H4ikMNsxPlSr+YrQbRQf+WY/Km/2IvQxA/hWnL5hd9jMIUZAbOPep7Ur69fero0NB/yxFKNDX/niPwppLuF7kbx7R1GPrVYqWY1opoq/88uPrUdzofy5RWB/2TipcfMObUohWBqRRhqrz6Jer9x7gfRs1X/s3VkOVkuP504xY2zdg6CpgpwRWFBZa3nJmuB+Fatnp9/x5txM36VohJjbuLeNpGRWTcaXA3WIHmusg00gDd5jfU06XS1cdGB9RUygnuaxnKOxxq6TF0WPH04q7Z2It8Mob8Tmtx9LuFPySOR7qDTTZXy9GB9ilSqMN1E0eIqctruxFAvyip1Xmmi11AN91CP9yrMVren7yp+CmtGjnvcgkU0zaa1UsZmGWC5+lNbT58nhf1pAZoWlC8VoCxuB/CDSrZz5/wBWKWoFALnNKErQFjLnOypEsJGHK8UagZQTnNKVw2a0JLGRG/1ZPuKcLKY/wU0mBSUcUoXIxV77FKP+WZo+xzd4zT5WBmsi+YVbkHpS/Zl9K1Dahl2tC2fXFN8iSM8xs34U7NAZ32bj5XpBFKvOOK09rdoHH4UCPdwYZPyo1Az1BPtTgtXTZTMOIzTRazIfmib8KNQKu3ijbV0wkD/Uy/8AfNJhf+eMv/fFGoFMrxSKmKtMmekMv/fNM2n/AJ4y/wDfNKwEO2jbVgRn/njL/wB80hQj/ljL/wB809QINtLt4qTK945R/wAANKrJ02SH/gBpq4EO2jFT5X/nlL/3waNy/wDPKX/vg1YEO2gLzUu5f+eMv/fBo8yMdYph/wBszQA3YaQpinrNEP8AlnL/AN+zTvNiP/LOb/v2aAIguaNpqcNH/wA85/8Avg0bl/55S/8AfBpCukRGPI5FQSR81c3gdIpf++DTXYMD+5m+uw1KuMpL8p7809amCBv+Wcv/AHwaBHz/AKqb/vg1VwGKMnFKy4NTIuP+WU3/AHwacV/6Yy/98GgCpt5pdtWjGx6Qy/8AfBpBC2f9TL/3zTArbaCtW/Lf/n3l/wC+absf/n1m/wC+aAK204o2mrJjkxxbzf8AfNJ5cv8Az7y/980aiZWKnFG2pxHNn/j3k/EUbZM/8e8h/ClqIhC08JT2Mi4/0SU5PYVL5F130+Yf8CWpsx9Cqy03aaslJyxH2SQY9TSGG4z/AMe7fnVJMRWKmjaanMd0T/x6n86Xybnvb4/GmkxXRX20u01OYLrqIB+Zppjux0th+dFmO5FsNJtNSMt63S1A/E00rfDINmp98nIosxXRGVo2+1SKl6T/AMei59yaXyb1jnyVH4GhJjuR7aTYae8OoY4iHHtUL/2lGvFqH/OnZgTPFiI59RVR5FjmP+1gfj0/qKikuNVYFDYlTxg81AdPvJLkXTWcQlA+9tPJ9+cU4pktmovPanbeDUENvqrclQPbaKvw2d3geY2PooFFmTuUitNKVqNYOehcVGdPm/vt+VU4j5vIzSlJsrQbT7jHyyH8hTBp11nmT/x0UKL7gVVXpTXTmtGPTp+rStj6VKdOGP8AWNmny+YXsY5Q0mw+laT6XN2mb8RUZ0y6zxN/46KLWAoOvFJGtXn0u8PSYf8AfIpiaXfg8yqP+AindgyLy6gkjOc1qJYXGBvnP4CnPprMMiRqZN2jHCHtQUrUOly9pmpjaVcH/lufyoEZwXAoK8Vf/sm4/wCfggfQUv8AZcuMfaT+AFMepjPHlqYVwDkVqzaPdn/V3gH1TNV30TUyflvI8f7lINSgKkX5hzVgaJqSnm4ib6rUi6XfDqYz9M0xFXGF9qWIAngVb/s+cfKVx+NT21h5W7dzmktGDKG00hStdbZaU20f41vzImzMXZSbGrZNrHSeQlF0FjGMZx0pjRn3rbMEdNMMY7UKSCzMJofrUltGS1arRx/3RUltHHu+6KfMgsUXcbqVW+lU9xp6E7TXmch1MuKcmnHn0qqjHFSoxOKOQVyRYsnJqZYFC4HWo0NSqxzWbjZjQ1LRWbL/AIVajhRRjaMU1WOKeGNVYEyYKnoKcu3HJFV9xxShmpKF2K5aVV/vU7Yv96qis2aXe2aHDUpSLYiT+8KcIU/vrVUM1KGbNP2SC6LYiXs6/lThCM58xarIzcc07e2etHshJlj7MD/doFqP9moPMb1pwlfjmn7OxWhOLUA/w0/7P7rUCu3tQsje1JQfcTaRP5J7EUeS3tTA7Y60odsUKIcxJ5HuKUQn2pgdqUSNntV8ocxJ5R9qVVPtTBI2afuPtRygOCtShT703c1KGOKOUkXBpyqc9KbuNOyarkC4u0+1GCO1IOtOzRyBcXbxik8s56D8qVTTqFELjdh9KNhp4PFLn2FPlDmGbD6UbT6VKOlGeaOUOYZ5bemaTyzmp8n1puTSUbBcjEftR5Z9KmU8Uuaqw7kIjNHlnp2qbNKOlFguQeWaBE3cVPSZNFguR+Wfak8k1OOlOzT5dAuVxCfSl8n2FT5NGTQo6XC5B5RpPJ9qsbjS5pWFcg8jjgCgW5x2qfJoBNFguQfZzR5DVPk0m40WC5F5D9lzR9nk/uCpdxpd7UrBch8lqabds9qsBjSFjTsFyD7O3tSCEirGTRk0KI7kHlGk8o+1WMmmsearkFYh8pvb8qPLapMmlyaXIFiLy/UCjyz7VIWNJuPtTUAGeX/nNJ5dSbj7Ubj7U7BoRbKNpqTcabuNHKJsaUz70iKxjWpNxxTUY4/E0WBMaUI5pNtSbjmjcaLAR7aTZ7VLuNGaLWFZEW32ppT2qUmk3GmlqFhgQ0FKCxpNxxTcROyEK88Ck2ml3Gk3GhREJhvSk2e1KWOKaXanYAaP/ZFII+2BS72pNxzRYBduOw/Kk289qCxwaj3t7UWAeQfak2n2ppdsdqTe1FgHEH2owfamFjRuNCiA/afWmke4prM2DzUZkaq5ETcm6/xmk+X+9UW40uanlKJMJ/epvyd2zTabRYGSfJ/eNIwjZSpY4IqInmmsaagTzEWloIIGt5JZZDG5AZhjIq1ui9W/Oq+40oOapxBOxNuj9TSM8X+1URANNKD3pqkO5KXj7ZphkTPQ0wio36mjkAmaRB/DTDIv92oWNRljT9mInaQf3aYZB6VXZzkjAqNmOaOQT0LDTUwzVA7HHrULyHJGBVKKsTctPKc0wzc9ahjbcPxpCoPrTjFD5iRp+tRtMT0qGX5TwTTBz1Jq1BBcmeYjFSQTY5PSoCowetQ7cE8mnyoLn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80" y="123876"/>
            <a:ext cx="1633255" cy="8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77767" y="1425059"/>
            <a:ext cx="9436301" cy="5109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The selected approach for cross speciality engagement was based on core principals of: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800" b="1" dirty="0">
                <a:solidFill>
                  <a:srgbClr val="FF0066"/>
                </a:solidFill>
              </a:rPr>
              <a:t>Ownership, not buy-in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000" b="1" dirty="0">
                <a:solidFill>
                  <a:srgbClr val="FF0066"/>
                </a:solidFill>
              </a:rPr>
              <a:t>Leadership engagement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000" b="1" dirty="0">
                <a:solidFill>
                  <a:srgbClr val="FF0066"/>
                </a:solidFill>
              </a:rPr>
              <a:t>Respect of speciality in a complex system</a:t>
            </a:r>
            <a:endParaRPr lang="en-GB" sz="2000" dirty="0"/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000" b="1" dirty="0">
                <a:solidFill>
                  <a:srgbClr val="FF0066"/>
                </a:solidFill>
              </a:rPr>
              <a:t>Commitment to quality and improvement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000" b="1" dirty="0">
                <a:solidFill>
                  <a:srgbClr val="FF0066"/>
                </a:solidFill>
              </a:rPr>
              <a:t>To use data for improvement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000" b="1" dirty="0">
                <a:solidFill>
                  <a:srgbClr val="FF0066"/>
                </a:solidFill>
              </a:rPr>
              <a:t>To involve and listen</a:t>
            </a:r>
          </a:p>
          <a:p>
            <a:endParaRPr lang="en-GB" sz="2000" b="1" dirty="0">
              <a:solidFill>
                <a:srgbClr val="FF0066"/>
              </a:solidFill>
            </a:endParaRPr>
          </a:p>
          <a:p>
            <a:r>
              <a:rPr lang="en-GB" sz="2000" b="1" dirty="0">
                <a:solidFill>
                  <a:srgbClr val="FF0066"/>
                </a:solidFill>
              </a:rPr>
              <a:t>To be time and action focussed </a:t>
            </a:r>
          </a:p>
          <a:p>
            <a:endParaRPr lang="en-GB" b="1" dirty="0">
              <a:solidFill>
                <a:srgbClr val="FF006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350" y="2200274"/>
            <a:ext cx="4800600" cy="4095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Selecting improvement methods: A hybrid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Effective Care Pathway (ECaP)</a:t>
            </a:r>
          </a:p>
          <a:p>
            <a:pPr marL="342900" indent="-342900">
              <a:buAutoNum type="arabicPeriod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Flow Coaching Academy Big Room</a:t>
            </a:r>
          </a:p>
          <a:p>
            <a:pPr marL="342900" indent="-342900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3352800"/>
            <a:ext cx="4102100" cy="75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8192" y="4810125"/>
            <a:ext cx="193198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1935" y="4833939"/>
            <a:ext cx="1783725" cy="130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621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898C3-08EE-49E2-97B0-71C33953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482309"/>
            <a:ext cx="3393050" cy="190859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00CF39-47C3-40E5-ACCD-43F5CCE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74625"/>
            <a:ext cx="8374380" cy="84645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Methodology: Virtual Ways in Working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254240" y="1402080"/>
            <a:ext cx="7620" cy="4922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89860" y="3954780"/>
            <a:ext cx="892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BC5FE2-A5F3-4F73-8E3E-2AC9772D0F8D}"/>
              </a:ext>
            </a:extLst>
          </p:cNvPr>
          <p:cNvSpPr txBox="1"/>
          <p:nvPr/>
        </p:nvSpPr>
        <p:spPr>
          <a:xfrm>
            <a:off x="7345680" y="3597073"/>
            <a:ext cx="4343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Data driven speciality mapping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BC5FE2-A5F3-4F73-8E3E-2AC9772D0F8D}"/>
              </a:ext>
            </a:extLst>
          </p:cNvPr>
          <p:cNvSpPr txBox="1"/>
          <p:nvPr/>
        </p:nvSpPr>
        <p:spPr>
          <a:xfrm>
            <a:off x="2994660" y="3574213"/>
            <a:ext cx="38404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All speciality Teams virtual platform</a:t>
            </a:r>
          </a:p>
        </p:txBody>
      </p: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36C8F4B2-B491-48EF-A67F-3E6BB0539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4132534"/>
            <a:ext cx="3436620" cy="19419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BC5FE2-A5F3-4F73-8E3E-2AC9772D0F8D}"/>
              </a:ext>
            </a:extLst>
          </p:cNvPr>
          <p:cNvSpPr txBox="1"/>
          <p:nvPr/>
        </p:nvSpPr>
        <p:spPr>
          <a:xfrm>
            <a:off x="7414260" y="6111673"/>
            <a:ext cx="4343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Speciality owned mapping – access to peers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4050" y="1851660"/>
            <a:ext cx="2236470" cy="168977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3663" y="1671321"/>
            <a:ext cx="2255837" cy="16950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900" y="1561793"/>
            <a:ext cx="2232660" cy="167397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4770" y="1343660"/>
            <a:ext cx="2236470" cy="166134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6580" y="4142185"/>
            <a:ext cx="3450881" cy="191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CBC5FE2-A5F3-4F73-8E3E-2AC9772D0F8D}"/>
              </a:ext>
            </a:extLst>
          </p:cNvPr>
          <p:cNvSpPr txBox="1"/>
          <p:nvPr/>
        </p:nvSpPr>
        <p:spPr>
          <a:xfrm>
            <a:off x="3139440" y="6104053"/>
            <a:ext cx="38404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Participative, virtual process mapping</a:t>
            </a:r>
          </a:p>
        </p:txBody>
      </p:sp>
      <p:sp>
        <p:nvSpPr>
          <p:cNvPr id="3082" name="AutoShape 10" descr="data:image/png;base64,%20iVBORw0KGgoAAAANSUhEUgAAAFQAAABTCAYAAAABbiB5AAAAAXNSR0IArs4c6QAAAARnQU1BAACxjwv8YQUAAAAJcEhZcwAADsMAAA7DAcdvqGQAABBISURBVHhe7V17cFXHfd7XvVcg3i/zBhsQYINLko5nGjtuGGcaBmM7gCSEdCUldMBpajv5w81kmmkIbdPErSeT+pEEgkOQdEWFhA0YG6eOY5PEdZPYnk4ngWITm5jEGSNjzEOvc/bR77fnCPFGV1yQdNHHLPec3T3nnv3299yzFzjrRygpWT+cJQqvd9bNZMLNckzcJLn4mGPmmcZM5YNxt15FnyS0oqJ2mBZ2kjNqEhdslmVuHrNsPuNuKnN8OJ56hFQpxpxlHB3CsP2xpvrK++PLexW9Sujdq7YPHdTSNtopPd5aMddxdzN37EY81USQN15wOUbKBHMgzjmHK5z/7DwmULvR4aON9ekHfEUv46oQWl29qeBIEAxJqYIp3Mi5TLCbIHFFaJqGMl0IMZYkDeLmHygirYvEiyHvCU2nawrbtJrOmSkiOye4mAFKZoOiOaBrFLokhFBeVSPSotJT5A2hfwmpGx0kp3AhpgrnbuDczLWOz+PcFZGdg/oOVTIl6Ruc7SSuU9ouLnXZoN8RWlzcMMgmw3GKu3GgYSZIuRkqO59ZMQ1XjwE34xKJFDiN1ZTIilW1i8Arhz5L6KL7n00NOvr+cCHsWGnFHGP4fMn5XMvZFDiKKeg5mR6+ExGBRNjpknf10ecILSmvedAyMROqOgNCVQRVnSS5BJfQVrJz9MeamLTeI+5C6GuECiGT/waVvVeKxKdwMlXgEYk8azUzJmDWhCCTnEbfI7MvQnjidIcnsL8Shyc+I0ygSKOkZOtwFBlXXTXwkoq6fi16UioIhN4ouKsxTNwNbhcgyhgFE6YwvJNQtrdw/oxW+vnttdVH4suuGPo9oQSQ1oLMarCUSaQGdB4Nifuz6Bzat9dY+533Z725ac+6ddo3XAEgPen/4IIXImngzpst552pz7wAC4dK5gznN0ohNox9c1amrOwH1/nGK4C8IJREVMDbWzBqbfhaqDu2ax00aRP8zDp9lCIB56JIRSWSpVoW1JeXZ0bGV+cUeaHykD4HMv8Tiv0tEaRebWwsPUn15JSMapklRPKzUP770K+QiFUqxXTYtpGFBZ9HX+Nvch6UlGwar1NyTMLxQYiAtAv48ZaW43/ateve1rjLOej3hNK6AJzSS+0nWu682EBL05m7IKCbYFdHU2wNExGGTN/5VF3V83EXD0xCkqfCxUiXy9H3I9a56VIlFKXPMB8fcCH34fgFbXTN9obP/i6+7BT6vcp7x8PZ7y9GJmFrXcXTzJkHQSqldhSAJxBT/U3c7LG8bPNHWCJ4Gs1PSZUsAXlIeISyJgopcc0olFtB8NeSKvGL4orM39EExJd75IcNRfQUf14cYUE9TMMLZG99zG35rSuqt0ynptKVNXeBxF0of0Xn5Mzg7WCblbfPvgh8Da6jZAczOV4K+a8u2bFp1artQ+kaQr4Q2i3AXgaQ6G1IpeGf/Gr/WGPCOcvK6xY6IWsQLUyk7JCIQ3ur1eELSHr+yRi92lh9P5zdRmPMATIzYNaTnlAF5SfaTzxWUrLWS+o1RShBuOA31pl2fywU51Z8BknBeiHlCFJtIgvtLwnmFjXWpz/VVF/1taZMxcamuorHttVXrS4Q9laQ/nXMSDuZG0QTJL1VLjXjr/096a9rCly14W/v2RFiQc7casHFrIjMBDM2fNalWpc3ZCp/Tn3ORl1d1WGQvA52dg3EuC3OHch8fLmsrP66a45QWM4J4KAgPiWn5tdy4YCIzD8ynryv6YnVH8TNF0RTfbrWOPM9WpUj1UesOx3p7bJrjlBu2e1IURWReDogpZQg1DXVrXg7rrokhHT/Dhvc7CMNguV39zKhFPJQ0thZ8DindCgLIOuMjy4KOJ9p6FtuEVOeDdhNx6XYFZ92C4211e9gFl4h6cb1NJw/zzGhXcTQl5CBp0KpH6SC0bt0ylLo3IcgAIJki1AmgMS04ug4zr3DyAa49pLjoCU9OJ9vIwyaTNmSf06aUICOrTEtIROHfUVWEPv9fchsMD6mx4QSYZ64LonCLa0BKSdgU95FrLYf5VUcv4ic+mljOjJWt38/DNof1qZ9rdH2SwhfVsGAlTLuljjJFzJhP4Y7f4fsUndB9ktwfvvy8rolcdU5KE7XXN9uxWYpEstooYRiS8ziPmRBv/JaQXAc7kpnrx7cnXFN1qknEYgY7RgOv+W4ew9J9DFu+YdC8g8td8dDBGtJy0M3bHAQuFQ40gwPW1ubw4vlzKejuKz+yzLBHyKiugsiBZLdAU52Qkqa8EwHneIhd3qMc3IhJq0Soc1k8uqkGZj0Y8YFdwquPgnN+WcK1Kk+CMM7nvqPqp/Gt+0WSipqnxYyuSTKptyRHhAqyF4c2hukZu5FoBxX5wwlKzNfEUp8MxtCCV6FKeDGaBAnIg3lGlXDyNTQvUjNfVhk9HE8/6ont1Rtw+QtwuTtpnYyQ9Ckx5sylffFt7wkSPIh2b+iHS7EC6KEH/dM5SEKU5Mdp0KPXMI5jrwuO0SmB9mNJ47iSTlYCDGMSIYX9n2QUlLbfty+hMikOtOhX0fm83YktTSBfGVp+ok/o7buAEnBgzAj0IJYJq3b0UMJtYeaVVi0Z/PnsnIga9asTxw9OjKlU+2DuZVDYCqG8IQrxAQNYc6g2CEY+lKQsdTn2t1ArO5/gC2jVx03wTMMRzVSIDJNJLC0EMreRVuDtOKRhoaVh6IrI5Sm674hRPLvo5RTkZS9EupwxY6GVWf0Oxsl5XUPQCUeRoCRiGLR8K12Iz/eIxuKVPg4wuFHcGE7iVTcFEFA6OGxtbCbz3yH4/jy8toNSiSXGKdplUFhoAqKKmGLKTmWdBwR0f1HokUL5Ns7WdBcptSEYZq7aXBuU0HwUNwWdtS+0+r43l1bKt6PLzkDSyu2TZCu7WdSqZmnpZ6vc8P+YW7RG8+tW7fujJktrqidDT/0APL+e3EaeU+QwaxeszVTubGH66Hc2xywG593gSQmDNtOSmFuaait3hdXs7Vr14q9B2buUKpgSacaRuj6+ojH7B6HCLWmY0djpuozcVXWgC1cJJzYChs81EcBINVZHVjmXoOi/Bcm+U+Y9BFIChaAyFvwnePodQuBvl8HHRua3z3wt3v2rNM9JPTCiE1CM4j5BAz8/ri6k9An4STuOZPQy4OXUBM8yzqSxRj4KU82cuRRP679+4vcuHHN7vDhsXz27Dc4TA537hAkazJralpBeb0HJK8Yd/uukglagfKyEm326BIaumFkp/3aqNckxK8/aB/a+qVdG6L12H5PKL4RA7VHYS7+F+OLow4aEjewbzRmuFBO63WknoJiAXz6pTZI22Hw83OuE7UI644traj9qHLim+hxByICSZEBQiz0jCgicn0kAYDY32ujH5pf9Lv1p5uFPCA0HiglA6dJ07nGKIIfbGyjvUPDsdHBi+1MlJKdJcd55GThYjQsh0W/BZ/XIyyiEAHXIubmfuKeE7qjtuE8jqvHmVLfgtfP+DgCUXa+4kF9UcheUrCvkqmFg4T1r0M2bLg33Faf3rFtS2VVwvDbrBXzDGcfDblZILRc0PrhyUWNmYp/OR+ZhH4voSSdiCERNvFf4jsvJJjnAnbCMfEXUvBJFPBrG+xsqkvfE7f2GP2eUIo2kDJueXJLujyu6jYQxv0woZKfo2MdBj8JBnUsSx4fmtWuksLCVrf5tHg8L1QebqlH44Bwe/JI9XFyW7Ij9TJPhj/JprSGcndpOvOj5eV1y+heeWJDLw/kmGA6CqRQ84VUH8+uJD+JUg3TsbU4nakaIDRGFClEy5HdLxF9tB0UyQAtJnx+gFDA231r3qHVJm3Cx6LP7pSOR5CuvhDl8jAbjhflhVMKw6ABYU5ZXNVtIDvaoGRyNR0bG+xurKtc7BuyAGVYSqYaKfyy1p24tiU0yp48HPKp+DArIE71IX8E3jPvmC+AHewRiaeD0tuujGHAy+ccA4TmGAOE5hgDhOYYA4TmGAOE5hgDhOYYA4ReJpDR+38ToBMDhF4unBnit0LSIXOtV45QTvv7uhC9yOretsOrBTxM93ZTXASci5uj5T+i0h68UoRKweX0u8rqr6NfBS9Zs3PwmjXrB2MIp3LnPoLLIjSd/nEhpPLTtI2HXiuDzP/OOaH+1xXMjbTWPpWSdq9LdhwoaDn2f0dODn4Vzbf7Za48Qat9rwyCM5tk3ehQI61//gpJKBSAC7Ito2hnGsoUJdVc1A4n9eg7ONMsZYOlpTXzJBdraah+s5mzr72XtD+9UirvXyuQtHYWUou+RSZ55K6dJn7VqJsoWbn5NqV4oxBqClkNY7QWUvwjbZ7L+QLz1cZlLTCX1z2hVGIVHWujX+RBUK5UUoehsm1J7VQicCPYCHbMHpfCyCFK8jnGuLsxEWkh5TASEvoHELQOHmqqr/wK3eeKSWjfh0MI6aZCNqM9pM59wiUS+zW3B1wyeHMQs3uTYeK3LeHJfUqLN0HUb511uzABX4BDH0baBl2n18+PFyb01+ObXruELivPgEw2z/96A+CcK79JV8jhMvqR7HhYx4n0CWkcibZCHCsQDyL9b/MPwRF9gevUF/PuvXxPIJxLS5kcT7vpyKlIFf9A9nyFtjeST7DmA5jL1yHRX+VC39a0pep7Z/924Jq0ocUrM7eA0d0UhVBADqfya5D1uH+/CLGMu3lY65xyPARJx5ng7zT/cdK+PXsWXjD2u+YIJTK5cLWQuiIffTjb5rRbvK2h8qW4y2UhL1Qeid8lM54VK340o3hl7Vchmc9AxUFmpOrQ44dzRSah30soqaw1+g9Qx1dg6BRkRDpmJWfCwIu3gTHDHZ8E9oqQYEwgqSSQXTQ62HjigyP3PffcFzt8ZQ7Q7wklEKkkbWcPpHNVzdf7BIM8NIg0YQsk9NsTRo/5xqOPLs4ZmYQ8IjTaqn0O6NU7yDS0hmDdh8iJd+Pz8a316ZfjHjlFfqi8tW/j4Bfn29YIoYQEumbH5W841y831VUdpOqoNffICy+PALumsT5dHVf1KvLEy/edcYgcbO8ZwGkQxlqEFrR5FOkX1AfpmDfwZJsGkD2EMupGx/kdloX308qJ1sEzxob/A0PfTKRGJEeFiKbwZIDsC+O8+n5P9aYRCSPHCMfHWMFnMeP/94M56DwNBmus4240JHmQNxe0aBAXsmb0h+quFmiitQ7rmurTlXFVryIrA7p2rRN736qZbAM+mSs+UTg3y3I+FwTOgdhO4o4NdZwNUTLl79u5Wu+J9hznnuh+TeiFQNu9Dx5cMKxNn7zBOjdDWHE9IsIb0DQT0jwTPF6HL0pxobjPnz3Bna9HLo/kvCT0Qli06NnUqFFHB7e7jjGMqTmCiyLk1zORZ08DkdNA7BQh1VC4RDyJ/9sTHJHcPbKvKUIvBJLo194oGpVkbCQXdjxMx1xQdyNscpFjfCIEeBzjdpxSBT5B77TLpz490VQGCL0k1qzZOfhYe8sEGwYTrBBTOMhmXM5BPg7p5pB0N1xwOYRW0ilHp3AvCNsz2+rT6fgWvYo+R+jFUFK9abwLYJ+dmA4eb4ATnMuFvNk6+0pTJk3/ZEUvg7H/B7RL2uigujO2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AutoShape 9" descr="data:image/jpg;base64,%20/9j/4AAQSkZJRgABAQEAYABgAAD/2wBDAAUDBAQEAwUEBAQFBQUGBwwIBwcHBw8LCwkMEQ8SEhEPERETFhwXExQaFRERGCEYGh0dHx8fExciJCIeJBweHx7/2wBDAQUFBQcGBw4ICA4eFBEUHh4eHh4eHh4eHh4eHh4eHh4eHh4eHh4eHh4eHh4eHh4eHh4eHh4eHh4eHh4eHh4eHh7/wAARCAD8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GT79KvWkf79KK89anUSCnLUYOaetO2oD+aeKYB3pwoaQiQGnCmAYp4qgFFPFMpwpoY4dacDTVp3Ge9UIXNPU80zinA47UAPzS0gxS0AOzTl3fhTeKevQU0AoNLmk4pePQVoMcOnSlxSDGKUdOKGSxRTh1popeaQIeKUGmr05pwxQMUGlzScUoximgFyacKaoBp9UJoB0pwpopfzoIY6j8qKKZQopaQdKWgQUUUUhjxRSL0p1ABSikpc0AFFFFACil/KkoGKAF/AUUUUAKCaUU2nA+1AC0UUUAFFFFABRRRQAUUUUAFFFFABRRRQAUUmaaTmmkIU0GkNFUAUUUhoAWkNGaSgAooooAKSikoAKDRTTQAGkoooEFFFFAAaQ9O1LSGgVhMUlL+FIaBMQ0lLmkoADSUtJQAh6GmYp56GmVVwA0lLTTRcANJS0lK4CHGaKD1pDQ2AlIc0tIaQCUyn0zmgQHpTcUpzSHOKpDGUGig1IhDTaU9aSgYwjmmkc045zTTnNACGkIpTmkOaAExTcUvNJzQA0g980hpSxNNzQAEU2lNJzUAMekpT3pDQNCGpIDzUP4VJb/eoGVXI30gpshw5py9q5TYkTr7U9ajBp4NAiQGnCmCnCgCUGnCoxntTx0oEOFOpo6UopoY9adimCnD/PFWA7BpfypopwoEPUcCnfiKYM9KeKAHDrUnHrUQpy9apAPxS496TBpefeqGOA4pwpo6d6PwNDEPFGaSlFIBy8inAUBcClpAAFLikGKXvTQDlyKXFN3U4VaJY4D2oxSCimSPoooHWgYopaBRQAUUUUAKOlOHSm0ooGOoFJRQA6jFJmlFABiiiigBRS4ptLmkAuKB1oooAdmikFFMB1FITxSbjQA6iiigAooooAKKKKQBTTmlNIaYCc0UUUCCkPSg0maoBRSUUUAFFFIaAFpDRSUAFFFBoARqbSmkoEFFFFABRRRQAGm04jNNoAKKKKAGnrSUppKCQNJS0GgBp6U08U+mv2oAbSHrS0h60AJmkpTSUAIetFB60UANpD1paaetABTKcTTaBCEimkinUhFADKSnU2gBD1prnpTj1pr9qBjCaTNKaQ0ANzSE06kOKAEzTc0pNFAEeaTPNLSGgApuaXNJU2AaetNanHrTWpDQ2n2/3qjqS3+9TKRRf71OXoKa/3sUq9q5DRDxUg61GtSUDJBThTFPTpTgMjB70CJExj7y4+tPyP7w/Osu5t47USTGYiMcnceBVVNQtDIsYvIS7dBvGTXH9bhrdj5Gb4+o/OnD6j86ywxUcsfzqXPPBOK0hiIz+FhytGkFPt+dOCtjjFZill6GlDNnOea3U2Fkaiq9KFb0rPUuR95vzp8bMv8bfnT5hNF4K2ehp4DehqisjE/wCsb86d5kn94/nT5hF4K390/lS4YdiKpieUdGP50+O5mU8tke9NTYWLYyBzSg1VuGaeMLgH5hxUnmMg5kYMOwqlPuBZAPWl/Kq6Xcvdh9MVKLhvb8qXOFiTinKORTBcHuF/KmXFyywsQF6elTOraLZpTipSUSJdXtllZJI3GDgEc1bivtPlIC3Chj2bg1yjsCzc00nH8VfGxz3EQl3R91LIsNKOisdsFUjI5HqKYQc8VzGj3MkN7H87Fc/dzwa6Rb6Mj/Vj86+iyzMfrcW2rWPms0y1YKSSd0x5BpwqNb2M/wDLI/nThdIWwYT+Br1faI8Ww8UvNKJIT1Vh+tL5sC93/wC+aPaILB/npS4NNe9tUOG8zPstOt7q3mVmjEnBxytNVEJRYYNFI17YrIY2uEVx1UkZqOXUNNiUNJeRICOCWFYrF0v5h8jJgDS4PpTILyzmXdFNvXpleeal8+D1f/vmtI1oS+F3E4sQDHWloFza/wB9v++aU3dmBnzP/HTV86EHNHNOS4tZBlWP1KkUGW3x/rP/AB001JANo5oae1XrN/47SiSFukg/KndAA4ooJj/56r+dKAv99T9KLxGJRTiq/wDPRfzpMDHDZ+lF0ISnCmb4+MyICexNSfLj76k+xougEopQue4/OnCP3H50XiAzml5p/l/7Q/Ol2DH3l/Oi8QGZozTtn+0v50oj/wBpfzovEBlLTvLH94fnR5foaLoBmaDTjH70hQ4ougGUUu2kx/smmhhRRhv7pow39007AIaSl2t/dNG1v7ppiEopdrf3TQVb+6aAGmkp20/3WpMHP3WoASinbT/daja3900ANoNKcg9KaQ1ADTRS7TRtNArCUUu1vaja3pQFhKM0u1qNjUANzSVJ5bUeW1AEdH41J5bUeWaAIjSEVIUNIUNAmiOg9KeUamlW9KBDaY3NPI7Umz60ARmkp7LTT1oAQ0lKaSgBD1pM0rHmm0AFNPWlzSGgBrdaTFK3WkoEJimN1p3ftTWzmgBMUhpTSHpQAhpr9qWkftQMYRSYpTmk5oATFIaDSUAIRzSYpT9aTn1oAZikxS80hoAQimtSnOaa1AfISkNBzik5xSsAhp9v96ox9Kkt/vUhplBz81C9aR/vUq9a5DYlBFPHSohUi9M0ASL1FOPbnvTBQxOVqWwMzWr2aGZLea032spCyzGUIq5+vWuTY/Y9SL2nhm2eWNiFkW6QEoOhwTmu51HTbLUrb7Nf26XEO4NscZGR0qk/hvQ/MDnTYCw5HHSvlqlWKqSudKWiJ7WRpIEkdSpZQSp5x7VZixmotip8q8AdKenBzXRlj/eSJqbFkUtRIxqXtX0EdjECrdhRilD84paCQUYqRai3Y5pwbuKq4Eyj1p22mRtkVIDkUXGOQsh3Cm7yzlj1p46YqN15oAdu5zUgcGqxyKFJFPoFy6pzTLiN3gdVxkjjNRo3SrKH5adoyjyscZuDUo7owXtLxXO6BXH+ywpDDIo+eKRf+A5H6VvMAfSlTj5e1eNUyHDT2bR7tPiLFQ3SZg2ODcbQeR2rXiOAAaleFTlgo3etRFcHBrswGBjg4OKdzjzHMZY6SbVrD8kMCDxUhc8VEvSnqMiu88wsRyZXNSdRUEYwuKm7CgCvcDDZqWyk2qcHGe9JOu5TimWgOCCOhqGrJjRn3kFudU+0zaGk8jEgzAZYDIAPPbFN1MQeVCzaEL7EbFUCj5RkYAzx3zWmIrjbP++3b2GwYxsqoun3i3ccx1SYRq7M0KgFXyeAc88DHSvlm1d3OpLQtaWkUVlGkFp9kQDiLAG38qs7u1NUtk569KQdK9fKHeMvUyqvVCleeuKesaYy3zUw89acDxXsmJNu4prHIqMtSdetADwoHNO7UwKRThSsA4GnAnNMFKnWqAk3HHJoBz0cqfakAyaesfOaAImiyWEinJ/ix1pLf5WKk5xVtVVhjn86geFknDY4oAlpwf3qJs5qPNJKwFkvmmFuahBOaWmBLvI70u//ADiohRQBIX44pwbjrVcnmnI3agCcvx3qMt6GmFqMUAOEjjoc1L5jY+9UIFFDAlabapZpAAOpJphuo1KlrhFyu4ZbGR61Xuba3uNonXcMEBd+Ac9QR3qjqtnBdrC0X2ALCMZmj34XoAOeK8GrjasaribKKa1NZLpWkaNbhC6/eQMMj8Kd5zep/OsvTLF7Wea4nNq88vV4odhPrk96uljXVgsVOrNxbuRKFifzW/vEfjQZn/vH86rFjmjca9REFnzW9eaQzSf36rbjSlvrT5e4romM0n9+kaaQj75qHd9aQ0rWGmEk1xkBXI5/OnCaYAbnJx6U3nFJ2pATGeTH3zQJ5MffNV2PFAouBO1zJn7zUC5k/vNVc9aDRcCdrlv7xz9aY11ID98/XNVrjd5bYOPesaR7gk/Nke7V4+YZr9Tmo8t7ns5dlX1yDk5WsdD9tcdZ/wBafHeM/wB2bd64rmVEuRyMH36Vahh8yyuYmlkRSuS6feA9q8+jn0qlRR5bI7MVkUKNGU1K7Rv/AGiT+8aBcS9mauLtYLG8s4NPjuNej8iNrjeZWWQKx43N1J64HarOjy2kuoQRxnWi0a5U3CsIz15JPUnHevQeYySufPcp1T3Ei4LNjPrimNfMsbN8rYBwCeprK1eNZXid7ryFQ85PX2qufLUAG+yDxx1NeLiOI6lObio/izmqSalYt/2rqIKgiEbm5AHStAXMrfx/Xiufs/Ja6/dyFyoHY9fWrUSC3guY/wC0wJNzSlsgmIZyePT61rg88q4i91axdJ82jNgzyd2H1xTJLp1H3h+VYWn21xPLHftrE88DMZIlVdqupHGfatG55iOK7JZrUg77mzglFsn+2vnnaf8AgNKbn1Ra52Nb9t7B05ztI5+lWrYy5YSZICj5vU964HxVb/l3+Jxe1XY2Bcf9M1pxuB/cWqUB+U08k19LgsV9aoRrJWuaJ3Vywbgddi4pjXMeP9VVdmNRk11jLJuo848sj8aabuIDmNj+NU5GwpY9hVJrlvKeUJwGCjPH1+taJNjZsfbbfujj6YpPtUDfwuPyrCa+k80qmnzOq/efKgDnHrT9RuzayIiwvKXB+70GPenysWhtfabf1YfhR50JH32/FazXO2IyYYgDdjHNR2s/nhzsdApwCwxmpuxmr5kP979KQyQ/3hXO3mpXkNw0UOmy3Kg4DAhRnvkn60+1vru4mWNbJ4RuIdpFOBj09atRla5KZumSPPDrSMyn+IVAFowPSouyrE2R/eH50nH94fnVY9aKLsCwfqKQg1AOPUUxunf86LsCwQc9KCrYzg4qo2fU/nUFu9yt8UaYtGRwjdh7Ucz6ksvZpKWkJqxDTTWpxNMJzQAh6U0mnnpTG60ANapLY/NUbVJbfe/GgDPc/NSimv8AfNKOlcRsSgjFPU1CDUi0MZKKG+8ooHQUx2wwPesZu0bgW0kj24LdKRyjZ2sDWFql3ewXSvDGHjyOBkk9c1SXVdaZ03aW6DnKgE8Y4/Gvz6tiKjqSem5msTJaG/O6IwBYdaX37VixXWoT3himsxFECTvJ/ID1PWteM/JXs5HWlOpJS7FxrOe5Mh4qYGqm7bU6MTivqo7FD2pVbmlKdKbjFO6W5IrUqjtSA881JheooAVfUU9X4qMSRrwGzztwOeaRpMA7Y2LA4x0poaH3dzNDbu1va/aJAuQgOC3I4qGS61H+z5Zl0wLcDHlwmUHOeuSOPWs/W5LEXFs91FqQcLuQ26MwPPQ4ph+xalp8sMcmrWKW8glZsFHJPpnORXgVqtVVHrobqKsaulTXl8kjXemyWLLj5XcNn1xiof7RjXTHvmt51RSAylTu69hU/hfd5coNxdXAaQkSXA56VBNdeIIri5VtJhlhDHyWScZYZ4yCOK53iqynZSK5UV18S6Jtyb1V5xyjD+ntW5DcQrbC4dwsWAdzcAA9Kraabm5s0lvbBbSboYtwfGOnNWJhstpMw+bxkJjO70FU8fVTsmCgVZNe0ZQjNqEAEjbU+bqemKtRXlrLP9njmjeXG7YrZOKq2x1B5FU+H7YQn5siVTggemPX9Ku6Wb2Sdmu7C3tQOBtk3OfTPGK2+vV0rqQ+RDzLGrMC6hlXcwzyB6mlXa65Ugj2OapaiGN7c+To0lwJodjTiRVVwP4evHU1m2WiqjKYvD62nJDt9sO4DPB46inDHV3G8mRKnG5vqAKVWXnDA/Q1Br8cC6c/nW9xcRd0iYhj+orIS1s7fSZvJ0O+EUrBWjVyXceo5yMUoZjWa6CdOJvKcMeRVgN0HeuT0bT7CS8DxWGs2TQ4cfaJHCE+n3iDWrqF1Y2t7HPeXj2zLA2OcLtzyT75xitf7SqqXLowdNWNRuDj1pYl2kkmubtJdLW4k1SPXLi6RAFkUOXXuOgH9O1dJZuskauo+VgCMjHFVPNKiWsQ9mhftMG7b5gJo3KRwc1CDeHVHXyE+x7Mhujbv61nWur3cs8sc+h30EaZ2vgHcAOuK83kUnoaJmosihtpYZ9Kep4NVYXkvdMaW3jaCVgQnnjBHuRWdpkOvxTxm6BeMNtJM64K464xn8PavRwOKjQi42M5x5mbT5FOQ5Wse4bxEL5lhGnPalztMjsHC/QDH/660Ly7SygE0iOV3KuFGTknFdks2imvdI9myc+wpyZ/yKr3mo2lq4jnkIcgEKBk8nio5dU8vUxYrZyyHcqmQFdq56E85/Sq/tOL2iHs/M0VOR1o74rM1fUbvTZV2WMdxEe4mCN79eKNO1DUbuKSRtMRU25iZblWD9OM9u/5VazKny81hcjNdT2oTO/8KrWTXjxFruBIHzwqvu4+tNtL1pUnke2lQRE7c/xgE8j8qiObUm7WH7Nl8HFNMuDjNVLG9W8aby4ZVWMqNzqRuyM8U+WaCKWOOWRVkkJ8tSeWx1xWjzKknZ3D2bLSsVNOkk3KOeapm4heXyhMhk/uA8/54p2D1NV/aNHuLkZKzH1FMJJquLmDzpIfOQSRqHdSfug9/pUkU0MxYRSK5U4bBzg1Sx9F9Q5WSA4PWnE/Wo247jHvTVlg37GniDEFgNwzgdTVrG0X9oOVkxbFNLMfpTS6cfOvzfd560mRuA3AnHSl9do3spByPsO5pN1L+NNOc9qr61S/mQnFku/jrSg+9Rc+1L82OtP6zT/mRNpD2fBxmmMxzTTGzc5oC+/601iKb+0gsyvd6fDezRSzPJiPkIrEAkEEE49wKy9W0/TbF4WTQ3vRNJtlIbO3ngkE881uPI0QA8qVh6qM1TvZbe5VY54LrCtuG0FTn6g14NWc/bvsbfZL0Ll4FJiaIkfcY8rQT+FZOnW9ja3DzWsN4Xkzkyszdfqa1hyM4x7GujL+SnOTuKewmaSnflTSM9K9j21N9TKwDNJyaU8ClCirVWHcTQ0DHelpcA0wrzSdSHcEh2aKFHHNA644qXVh3HYb1NB6073ph6UKpB9QsIaQntS9u9IQc1d0A2X/AFR+lY8i/MdwrYk+5+FZcv8ArG+tfKcQr3oM+s4fl+7kvMjCgHOKt6acSEdMjiqjMiqSzqAOpJqS1nhWQfvUJPoa8ClGXMnY9nFtOjJPsTrqViLt4GkVJC4Qf7bHsPyq80iqVBJ+Y4H1rnpbG8kmRo9St4Y0GEUQBz0GDk9DkZqxbR3UPk/a9S+1tFyCUCZbBGSB9TXuzpRauj4JvUvXzRncrRpJ04bp0NVhMkUed1vneBxgY9frRDLbmWU3Dx+WQPvng4qHzIMk/bbYAHjbg496+ZxtN+2ehwVl77L9qZmy0pi2n7uyqczTx6rLHb6FG8Lpl7kyAb88lcHnrSQXUCMAdRWQA/dAAzVyS7iZQEJPHOBWuW1o0Jy5vxKoSSb5mUvP1hrtUFlbRWgIGfNywGfQDHSrrtnC+/8ASoWnQH7rnPTilViXX5SBnqa9WU1Xpy9nrbsdMpx5XZkBtFWPy45XRdu089qfBF5RfDbgTwfapJ2+RvKZWk2nbk8Zqnaf2hhfOCHH32PU89sdq+YUZtanncppwj5TmnN6U2I/LTm9a/TMkjbAwR0wXujDwvNRtUjHIx3qPrXqXRTjYQoGHI4pPLXsoA9KkHpSGquxEe0dKUAGg9aUYp3CwjAY96jxxzUnemEc0lZFWExRijpS1SegrAKQsAaWkKigBnekpTTHJHSgQhbBphNI55prcCgBW5p9sBk+tRBqmi4bii1xEtIaDSH61ZIhplONMOaACmtQaQ0AMPBqWDr+NQmpbf8ArQBmv9/NPBpkn38UoNcjNiQU9Tmo6elQ9hkqsFHNQzHinN0qGU4WsKvwMQreZ5kWxV25O4ntTbV5mnnSU5UEeWduPwqvqFvHeQxqbx4NvP7tsEmoobRI5RI2pM7ZBwz8fTFfmlWN5y9TmcXctz7twz68fSrEZ+WopcONy8j1p6ZAr3uHVapK/Y0opkoNKuVbNRk4FSxnI5r65NPQ3sTxuxFSbuO9MiHFZNzHq0d5tgLPATw3GQOOOfxrw8XVqe2aUrHRBK2qNXdmnAqRtYZ9j0pCAcdeaQKN49MUZfVnOraTColy7FhMdRSSuqRszdB2oVlAAzyelNw2SZMHB4Ar6A5iaK0uZJo7yK8aOFoseSUB57NmmxafeIf3mrTynaw5RQMnoSPbtTHvNQjQLGsG0cD5T0pn9oaiOWigb8CK8Org8RKbaRtGpFLUuaNa3NpmO4v5LxiM73QKf0qa8uoLXaZ5BGHbapPGTWSdU1COTf8AZISPZjVO+1Y3aiO50gSqDkAy9D7cVzPAVnK8olqrHudLFJHLu2OGCnBINJeQ+dayRLNJCzqQJE+8p9RXM2fiS2jDwx2Jj8rqqH0HbjnirMPiq0kdEW3l3MQApODnHSp+oVm9ImkZKWiY6S3hiuI4YrzWBLGFQmJyN+D1J6c9zW5YW8UN486vI8zAKzNIT+nTNctqniKyvidJMN5HLIuVZB0wfXpmrmlatBp6BpUvrl8DcXAJP45rolha3Jqh8r7AdOjOrC2ay1cRByBL9qYRYB9M/wBK0ZfD9hNeTXTvdmSUqWAuWC8HIwM4FV7zxfpdvF51zHdwKSB8ycZPbrVKTXrDUZA1jq81u6gFgsQfg+o5xUKjX090huMWdBr91b29gEbUFst7jEwUE8clefpWcmtRFj9n8Q24jkyVDRqcD2P40039pcab5X2xWmwQGmjP3vXBqjpQvRMY7250+6iwcPFCVc8DqOnrUU8PJN3RPMrnSDUbC6ESW8qu5jD/ACnIYf3qy9abVFngXT00915MguWxjpyO/HNZEN54ii1eO2j02E6eq4MsQBI46dfp2rU1+ya6t45o9LtL2dB92dsYHoD9ax9nyTXmVzXRUt21iGUyXF9oaW/DusIIKqDzyetbXh+5uiFuLs2s8T4MYiDAFffNZOlabfKHlutK0mFfKKrHCCTnIIyCMf8A6qg0rWNXuNRNvNZtDGh2r/orAN6HceAK6HTc7uHQlSR06Lf/ANqNJ58X2Py8JFt+bd6k+lVwNba9R3mtI7bvGgJb8zWjjjkflQfWubnaLuhuoi3awufORpYhEdyL95h6D3rl1s9Hku4rVodXkaRA2GaXZGOoBOQBXR6jMbbTriYFgVUAFVyRk46fjXPy6vAUijuNUvW3yZV4LQpt29icHg5Fa4eD1kTN9CO3vY2eXULbw5q7zQZVQwxu7fKCa17iTUm02O4sdPV7hgGMFxJs28dCeeaiF79gvJyLfU7lJXDZRd6J0HA6j1xS6nfXt1psU2m/aoXMwX5YAz4x3VsYqnC8lYVyle6vcRPbR3VjYR3Sn/So5Js+WvUFWx830qHQTdahrb6pLpFhkN5ZuYZ9xAwMcY6ipZJtX+0rMy6h5aMiNH5MQEhxywJOcdB+NW9Kn1SG3mWSxvpX5aNZmiAHtlT/AI10TjyxdtyU7sPEzafHcRtdajc2ksiYHlZOVGe2D+dN0y5sdSv0ltNVvWOwOLfdiMgHqRjqcetdAqeZBHLLCiTFBuHBK+2aw77Sp5Lx5INZubQn5hEm3AOMdx09q5ocrXJIprW5szbtjbQu8qduemawdN1C/u7h7T+0NO+0xKRJGiMTkHBPOP09au2cUlnaSCa7ae4K7maV+MgfoKyFvp1lWaM6Fb3IG2R3uM/KTnoPWnRpe80KT0RsC31jYN2sK+FPCwBckj1z0pdSuNOtZ7aS9HzgsYWKFtuBk80WC6vgG8nsXBcEeSjcpj375q/jJyQDU1Ju65vwKitDBtNQ0OedtTjs7gSwlgJDCwI3fewPx54rXh8TWE9vBbWVrdu8+Q032cgYyMcnGKsjHUikcg1ca8VfQTiZt5NZWl86tYzzTTphpIoSwYdNpI6cCruiRww2xk+yC1eXLOgOTntn3xiue1bULi1vfm1z7PGS52/ZS3Q4xnHTkflTo9aNncfZrzUnlYOJGK2hwI2GVGenStVGXL7pN1fU6S7VZInTqpUqccHBrlF0bTI1+2QeGZzMwMDqZPnEZGD1PTjFa2k69pur3E9tZyytLEAXDxMnB+o561Yt9OhgulufNnkdU2DfJkY+lYRm4Np6FPXYowXksk9nCdDvYkU7UlbaFjGAORnOMH9Kdr0FrHdW91PLfI7fJm3YjCjOc47c1r9ao6iur791jNaLCAMiUHI67jn8qUZJzXQTukUrmO1eCC8WXWGUDy18osCMDO4qevA61oWd/HeBo44buNQhzK6bcdu/eqSSa1d24e3vbOJvNzv8ssjR47c88kc1sjO0A4JwM4GATV1OVRSeo4p2OfuIrN7aN18YSqozskR0UAkcjpyRj+da2iRJFpsaJqEt+Bn9/IwLNn3FUrqFortvJ8OwXKDaFddgOO/X8a0NLaYWQ86xis2zxFG4YD8hirqyTjcmCsxbyO5aaB4ZxEiZ3gj72cf0z+NV5m1lrmQWyWzQhsIZMg4x196NavLOGJba+DiOYHLBTgAep7Uyw1bTGjit4ZmZSoVCwPPOOp96xpxny3sU2rjvEs6xvZM2rnTSyeWowGR2HJJzVSFo4XjvG1q6ulDsuxUDLIeuMAds1q3AuGu7Yqlu1uA3m+YMtz021RiXXInfzrzTUiLMU/dtleu0dQPSrg+fcmTNDTry3vF82GOTYrYO9Cv86ovYXsenT28epMLiaXckj4+QE5wP1q1aSM0soa8inORhEx8nHI461na5qGlKUt74Su6TBlCIflYYIJI7VCTc+WJXS44Q+Il2bruxdeN37og4zz7dOKl8QI5sFkjvzZGGVZDJtLAgZ4I7irtvOtxAkybtrjI3DkVW1iO/ltlWwmghcNljMm5SMdDS5m566D0UTMs76C/ZPJ1qaUW5aSVIoceZjt06fSrWhRNM8+pLfXk0Nwx2wzqFEWOMAdR+NV72bUHUi11rS7XaqA7ow2GH3v4hwackOo3MgEfiMYUAusECY/PnrW846N3sZp6i37TNc3Ma+I4rPGDsMa7o+PU8Y9qhkjultIIv+EpVpMMzTGNMyLuHPTAxyPxqfU4ybsltFspomdQZZmXLDucY6Cm3MWrvI0ekjREgXCpuUswXuCBx1FVGOi1/L/IX2hdLuY5NIvpI9Ze+IZn85FG5F7KBjHb9apJJH9ljebWNYlivY2CsY8FOnPC5B7CujtldYUEwQSYHmbBgZqrp8Oqx3Lve3Vs8J+6kcRUj3yTWXtN9SuUyHt7e6uLfbrGuy+b93ZIVVcDqeBWjc2+oW9hEtjfxgx5DSXmXLZ6ZIxzmtTg1HdGb7LL5ESSSBSUVzhWbsD+NZ+2basUoqxkQXlzdQrZJq2nnVI5j5ypnBCnkbc5rR06PUUD/ANoXMMzsRt8pCoUfiTUenR3jXCzXVnZ25w24x8sSQOh/P9KvEncKurVa0TFFGZavqBvZ476KGKDYGjdZQSTk5yO3aqk1tp8koja8ieRidqedkk/TNSeJ7WWXyZ4dKtr91+VhKxUhc9sdfX8Koz6bqSyg6fpmk26iQNvcYdl/iXgcduc1UaanFSbKhXnTuosuS6XDGrHYg4PzMM9u9Y08uoxRfaLfWNEji2Zy6k84HoenWuiv5bxWi2RQPEY2M5dvu4XjA7jNc017ZOF2HRFcH5lW3L5TAGOB1zk/gK6KcLxViJ1pSerZuR6hpc+1I76zdzgBVkByfapngjz/AKsH8Kq6SLeY5aG3dl+aN0g2BR0wMjNaDMFJZsBQMn6CppNqtYV/dMNdLv8A+w5LWa4Sa7LEpIV2hQT0/AcVmXemeI4CzwSabKikER+S29uenXGcVfvY9P1S4lktvEVxEzR8x284AAXqceo5zWnplzZ3Nsv2OcTxooUsO/FYS91c1rk8lyppGmXzaZs1J7Y3XnZLwqQoTsK0YLVoQTJIGz3z060Sp50MkYm8nkHIOKrLpL7VD3rMAcnPO6vlMZ71aV2cNRWlYvIkbKHXkEZBqXykZfmGR6VHbxLBAsSMWVRgEmrCdBX0fCj96pFlU+xHHbxp9yNR+FSMoA6CnAc96STpX2Xsaf8AKvuLGcDsB9Ka3SlNMc4U5qklFaGiV0Z2pSSJMrLIVHtVVL64Vm+dSPrVm7G5z2JFUnjkxhXH4ivz/GYmpHET5ZPc/SMJhaLw8IyinoX4LuSSTHBHqKkkuplvFgW0lZMAmXgKPWqunrsfBIJHUgYqtdXSQ6lcgpqxMihcxoTGMf3fQ8GvUwVetOhzSk3qfMZ9Rp0q0VTSWhZOpSeTLKdPufkwFVVBL5OOP51Zt52uLZJfKeHcM7HGGH1FZ6XtvZ3D/udScuBucxs6jr+XStRZPOt0lwyhhkBhg13UKlT2sU7nhOKaZT1CWRHQIxHHQVWNzdZ4c1YuyW3YOACKqOCGGMnivDzStUjippSZ9/lWGpfVYXith9rLdNMN7HGa1B0rNt/9ctaBJzXs8PVZ1FPmdzwuJKNOnKHIrDi2OtMbGaDnrTN2a+mPlmxWOKjdsikYndTenHamK6GytiMt3AqmNQHoo5xzVu4/1L/SswKpfd5g+mK+XzvG1qNWMacrKx9bw/gKGIoynVjfUtpeb13AIat2chkTcwwcms1ERTu8zJ6be1aVqPl46Vhk+Pr1sSoVJXRrneW4ehhuelGzuTnpTe9ONNNfaLY+LQjZzTTQSTTc0rB8xCaY3WnE801qoBrEVJa/e/GoXHSpbXO78aBmc3+sNKvUU1z+8NOXrXnXNiQU9TgUwU4UAOJ4qOUZAGM57U6lj/1q1lVXusDmtW09FuGuG1S4gwRmNI9+c097fLWtil8FveHkJt+XU+o7Vd1PURLo13Ha635F3a3il4zbByIzgEADk896x9Q1DULdYJrjXIESQhwVsmyydlz69a+dnRikjayOoumnt7IG2tzcHoVUgcetR6RNd3EDPe2wtXzgJuycUy5hbUtHe3W4khSZR+8QYbFcvcRQQ6pa6XP4n1OW7QqBEgxkf7WP5muWklr0ZrotjqL2fVor3ZbabHPbYzvMwUg/SrEL3gv9jQoLUoDvB5DdxiuV8UPaR6sC82vCVEDeXZBipyCBnHWi3uha6RERZ6/tupmZmLF5owo4JHYH0rWDna6kSzvYl4NOasbRbxtRsVuIVuoF+7iePa7Y7kGtICTvL+lc823LV6lrYkesp7zUl1dopLONbUMPLl8zl+OgHrV+RnbhWwfUisu91zRorkWF1qcKXRP3M/Nxz0rqwVWNKpdk1FdWNWOZtu6SJ1bPUrwPyqzG4l/1bK30NZh17RYiVl1O3RgBkM4B5AI/nVy4kto4xMZUiHGHJx1r2/r9HqzBwZeUfJTlww27RUVrc20tv5y3MTpjcWVgRj1qSFo3+aORWU8jB7VssbRa3FyMQwqWIIqrLax7+lXJ5IoXXzZkTcDgMcZxULyxEg+YhB6HcOaf1ui9pIPZsbDDFGMLGoGa4/xrbTLrXmLM6oUUBAxwK65J4ZJTGs0bOvVVYEj8K5vxcQ1+ob+6K6cJVp1anLF3PqeEaa+ve8uhzm2TP+tb/vqniOU/8tpf++jU0aru6CrEagHtXqqCP06XIvsr7jrtGsVk0e33qJDt53DOamh0uCNyywxRu3DFUAJ+tWtI+XToh0+QVYrzqujPxfNor65Ua7sqLYxA84P4VZijSMfKoH0FOoQ/MKwm3ys4Fuc7cyx6bqht/tGrhJ5ONkIkjBJ6A4yKmfTbfUZ/7Nu/7V2wyGUy+cyCQnHBZcZHt7VXvrm4tdSkim1bU41DlgkVlvUg84B5zUlyv9o+ZfxX2uWybtoijTbzjqFP+ea+alBXubI6iCNYIlRfuoMAd8U6W1guFDSrlvWqtjIZrFHMcqfKABJw3Hc1bt5MYGa9PKoLklczrLVMqQ2hW5ZfmVCPl+c5Jpbiymb7l3cKPQOaufKXzgEjvUgPFen7Cm/sozuzAmj1KAkQ38w9cgH+dUbt/FGQLPUIW/veen8sCunnXvioCoBz0puhRW8QtJsyoLjWFUeZcoz4+YiIYzTb6G9v4TBcsskZ5I2lf5GtKWaHdjcM/SmebHniQZrkjVwDejR1vAYq3wMwn0m7iMMMFilxDEfMjLTEFX/E+lbcF1rTIzXEMUR3cD72R68VYt5lYhdyk/Wp3ljjG1mVc1pNYO3NJqxnHDV+blUXczzqOrZ2/wCjn0Gw/wCNU2tLnWHV9UsbeMqp24kJxntweta0s9vjh0/KmRXcStzIAPpWKll8X7sl95o8Din9h/cV7XSIbRX8qNDvTa24swYe+Sazri3t7G7WMeHbebfz5kdqGH4ntXUblPKnK9qYO9dUcLSl71jlleLsyjpt9d3VssxtRApBwkgKsOfTtT73UntIXlktJXVevl4NWz1pD1PFTLL6Eug1UkjMbxFbxZ8yCdMdflJq/b3fnxrKsEgVhkZFS02fJhcDGSpxXNiMBQpwc7bG1CUqlRQ7kJvRvZWs5sKR2GDx9acLuNv+WMo+qCsoRzhvvPwPXNIxmRAS8gPqOtfOLMKS05H959J/YN/t/gbaSq3zLG4OO6YqK5vY41OOXAzsPBqjpckpuiGL7dnc9avzLGQXKKWC4DY5rujSp18LKur6HnVMCsPi4UZO6ZQk1C5cMqL5ZPcjoM1I2oLJGY2iLZXafeosjnmkG0E5P0r576xU7n0f9n4X+Qs6c8KgxwQCJRzxV4yqqlmIAHUk9Kqaeq/NirEsaSRNHIoKMMEeor6TLsH9ao88pHzGaQhQr8tNaEi3NvnZ58ee43Cslptdyyo2l7ecF3YnH4DHrTLjTdN0+wvJrSKGxYwsXnVMlQBnJ9cc1Q0nVILqxMUPiSC5mhHnNJFAP9WAOo79adXDrDyaTueaptnSLKoth57RtKF5AI646DNZsOoXEu0NpBjGcZaaM4564BqjYaxY30sdrBrUNzPCQsxW2++xOR/u1qanplpevH5qyLs6eW5Tv7fSooUeapyS6jbsr2LUtraXF1b3ckzCS33BNsmAc+vrUEemaNDGyeTEwJ3fvJS2D+Jp5tICACo4GBTDp9uT9xfyr0Flkl9sj2r7Eltb6Xb3bXFpDbRzOAGdMAsPerhK/wCyc1Whs4Y+iL+VQT6fA0/mNJcD5g21JiFyDnoKmWVt684/avsXwMYVQPoKiuoYrm3e3nXdHIMMpPUVzep3ei2niM3Fxq13HPj57dSTGeAMEY/lT7PU9Json1BLvU7iBmMexkdwpHPAxmvJlR5dmaKaJ7nTdGsvlHh8TKR1itw9XtHe15S0smtYwo+9FsyO3FV7DWrPWvtNtZtdxmMYaUwsmCR2LDrU6aarRFPtt5uxjcXGfr0r0MNg514vmdiJTs9B2tWEF/ZlGjhd8ADeeMZBIqlYRXum+dPcrYCDYv7u0hO7I/HpzVo6bEbgyyTTSHk7WIwMj2FQXPh/TblNsyTEZBO2d1zjnsa64ZZJR5XLQz57u9h0OpDU7SZ7eSayEYDebNERwDyOeCOKq3N1bawsh07xJNb/AGVMTmGMHOOp5H8q1pIPLspltBFHJ5Z2GQZUfX2rIstTkuJXtIdQ0kTKgZRArNhR94kdBxXBXwqpVGkaKTZo+GlU6f5gvbu8DnIe5GGH6CtEMOxrIsofP1H7d/a1xMiZxCBtj59R3xWhIqucZP4HFYQwzrVOVM057RC9vVtdpaC4lBB/1Ue8j8KhsNRS8nZFhuI9n/PWMpn6ZqQ2qY5aQ/8AAqT7NFg53fXca7/7J03VzP2pl69b3FvEzWkeo3T3NwC6wzhfKwDyN3AXjkVZ0yxW1/0gy3EkzxqrCWUsFHoB0pt5pHnSbobyWE7duPvDOQc/0qa1sUgSNJnadyxy/wB0flVf2bPlUeZEKorjr4sthcsiylxE23ylBfOP4Qep9K5K1F7LOsap4hjkeN8lxHGvy9D7Z4FdqjRJHj5VAOCPeqlxCbh5Ct48SMuFCj7p9c0pwp4dKEppNClJN3Mz7euj2MH9pyTZlcrukPmMOmMkCtO0ljvLRLhQfLdcgMMEj3zUQ09TOkkl40iqQdrIOSAP/wBdaESIRhQuPas6MKEp3VRXBT0siilraRACO3gQDONqAdev50oWJOEVFGMYHH0q49vCeTGufpUfkIDgKB+FT9SpS09oWpPsVGlghLNPu8srjIXODVF7zSzIfLiu3y24gAgZ655NbTwqYsEAj0rPuo7iGH/QrZJZdw4kOABg1zVsho/xJyZzyp80hbe6VlCw28+3/bIH41pRZ2DNU7KW+82NLqzhjVlYs0bbgDkYHOOvP5Ve4xhRirwEcLgZP2ad38yoUrDJHZR61HuPequragbILi1nuGY4CxJkj61RXxDCwTOm6mu5iObc8Adz7c167zCKekWNQubO70qvOTtPNNsL2K+SR4VlCo+394hXP0z2qDUtQt7SdIZkl+boVjLD9KX9oQatZlqDQycFiCMHjnFVnBU1JAdNvL0xrHLu27txjZVPtn1q9Jaxx27+XGWbB2jPU46V8tWwPPUbi9z6+hn9KMEnF6FSyHzk5zUOqw3EbzT2dlJetNGEkQ3OwAe2elP0wXxK/abIQ5znEoY+3HvTIH1KWaJJtMmiXnzJPtA2r1xgA5NduFp+yo+zk9bni5tjI4uspw2sPtdD09YRmOddwUtG1w7AEc+taFycIF9Kp6n5Nna+e/2xznASIlmP4VDpF4l8HRba/i2qDm5QrnPpmt6U+Sam3ojzF2HKfMEg54IqNxt45q01lEWBdR19ahuI9Mt5Uimkijd/uq74JrkxeEhiK0qkZWv5H02EzuNClGm47EEWd4rQPWq8Vrasd9uVYdflfNWSNq5Nd2TqGFco3vc83N8wWO5XGNrCGoxw3NVBeah9vEJ0mX7Ow/1wlX5evVetRNqVwqrv0XUN56hQnB/76r2fr8NjxHBmkeajxmq82orFYx3TWd2N7Y8ry8uPqBRYX8d3K0a29xGVGSZI9oH+c0nj4JX1BU2SXPyqFb+IgVSNuuflYKPTbmr17E8yAIcMDkGsZHvJbiWGO8+aM4IMQ5HqPx4r53NYPGVFOntY+pyXMKODounU3uX0ijVAuBnHpVqz/u8dKzYo9QLhWuAR7IKvW0c0cn7x934YrPKcHUhiots6c1zWhXwsoR3LhpjdDTjTW6V94tj4kYaQ0GkagBrd6aSaUmmmjUBhOaltfvfjURPJqW2PP40DM18b85petMkHzmhc5FcDNSdelPFRAmpFJqQHCli/1w9qTtSwYMp+lTOPNFoZykt9rUVze+XdlUXdJ+808szAHGFPQ+1Pub2/ktft1vqLQRYSIrLYk4bncwHvXYgDjgVU1K0W4gaHe8e7oyHBBrz5YJ2tcpSI9D85tHSSaV5XYk72TYTz6dqlMcYk8zy03eu0Z/Osuax1Hzg8OoFV8vaVbP3vXrSW1tqixyedfI75+TAOMe+a4J5VUu2maqoiDW57qHVlSPX7WxDorJDLEDn1596j0u4vjeS27eI7C6mcny41j5T2xnkAZrRtrWaWR21Jba46bB5QO3Huasw2NnDKLiG1t45gCA4jGR+NEcDVjG1hOaJNBttRh8/+0L2O6yf3ZWLZtHoasPqNit9HZeepnckBRzgjrn86msTIQ28qTnsKkNtb+Z5n2ePfnIbYM5rz5xcZtSRrF3RHKvQ571iavbT/AG5xb6Ba3aEA+a7oOe+c81vXH8J9647V9RsFv9ReeXXbUkhWK27beBj5DjnpU0otyHJ6FqS1vbiAzT+G9MadZVMSlwwIH8WccYxxW7qq7tKlMliL0iPJt8/fPpXLPNbwSSQXl9r1wstspVxEflycjGwcN65rrY7iGz06J7iaRU2qu5/vHPTNXVXLYmJkeGLLTXM9v/wjU+mb4Sjh87HQ/wAIwcVt6doumafcvcWdnHDIyhSwYnj05NY/2qHULm5ktfEzpGhEhSFBhAmMgnuP8am8P3FrJekR+I5NTZ5TiMqMLx93gdBWkotq9wRa8T2EF/Fb/aNN+3bXOAZNgQnuf0rMsbYRyQx/2HaoVcu3+kBvLcDCnHrgVo+KpJDDHbtZw3VuQWZWuxCxYcjnPSudhRbfUYri00vT9rgEMNR5AIAJweG9KqFNummxS3Og8PW8saSyXWk21lcFuWicOXz1JPXrWR4mBbUDnmuotpopQWikWQA4Yqc4Pp9ap6hpcV1dbmEgLc7geBXfks7YhtntZLmVLL67qVE2mraHIpGqnIXn61PCrNKo2VsPoKtu5nTB4Jbr9KdpmioJRMzzfKcYfI/SvrHXXRH1T4twck7J/wBfM6Kz+W2Re+0VMarxMv3VIyO1SGRQcEgZ964qh+e4ut7apKfdkueKbkKBnpmhT70jrkYNYtX0OW9icXMB/wCW0ft81DTxHnzVP41TW1gJOY1H4Ur2Nuw+6v5V5f8AZC/mNFW8i4ZY/LPzAnOODUYf95+tUoLWOJmKDGT6VNKxjQuOSFz9a78HhVh48tx61JJF6M5YnayjP51KrivMJLrUoZ5Cl7MBuJxvNWbfXNYjP/HyWz/ewa9NYeTR9hLgupy80Kib9D0dhkZ4qCUcE1yel+I9Qlu4oZvLZWYKTiuumOFwPSubEwdODv2PDxuT1svqwjUa97axiXSgznBP51BtJBzuP/AqnuATISuPxqIqe4XFfmEviZ9xDSKRYsV2zof51PqHMxPPTsahsf8AWjjFTXigyevFejFf7E3/AHjhn/vi/wAP6lI8N1P4mnKuTUcsbdtvtUqZyK85vU7nsbEJ4C56AVMvWq6ngY9BU0bZFfp2G/hR9EfmmKX76XqPNJQaM8VsYBkZpkjfL9acB681FMeQO1cWYu2Gn6Hbl6TxESttXeaQxxn1/Onkc/LzRz6V+etO+x9wmLZqseVXOPrUsx/dke1NhXjOMc9aZeu0MJdYzJ/sg19Rl9OU8unGK1PAxs4xx0JSZWG7Hagbv4gMVT+3T/8APhJ/32KVbyVv+XGUH/eFeH/ZuK/kZ7X17D/zo1rDA31ZbFUdMlZ926Fo/qc1dC89a+vyejOjhlGasz5POKsKmIvB30GzJ5kLoERtykYfofrUOnWssc07XEFnGjECIQpztxzk/WrsaqQ2cdOM1Wvrp7WFWjtprrJwViALD8K4cwcvauK6nBTtbUsJDAhLJCisxySFAz9aRsZrMbU9SN1FGujzJEXAeSR14XHUAGtM/nUYKElXVxzatYaetAoNC19HHVGA/NMk5+tONMbtmpnZxYzG1q7t7cXNrNqwgll4jMVuWkiHHJxn16mptKtb6QR3b63LPA6gqn2ZY/x6ZrVae33kmSIN35Gazb+91BZiLIWEkfYyzFT09ga+YlzSukjfbcu2luYIPLkmed85MjgBm9M4qUYFU9KmvJTJ9u+yg5GwQOWGO+SRVxq9bLISjFpmU7X0A4pKFFKQPSvVIEJYgqm3cVO3J4z71kWVvq0JMk82kxksv+qhI+X+IE5+mPpWlcwiWPb0/Gsq58PWNyW80zkFi52zMvJGMfSvPxGDdSfMmVcHttSZoSNc27HJcLEuHU9Afp61rM6xwmRiAFBJOarWWm2trGkUUQ2IoVc8nH1qW/jU2csZ4UoQcehFY/VZ0E6nNqkb4eKqVIwezY1b2JlDDJB9KPtsP+1+VYMSW8kgaGV1Ux7Qgfn3OPxFNEltdZcyyKIzkHOMgd/pXzks5xaekvwPsY5Jg+sTpreZJgdmePWnyqWTb/nNUdKP+s/Cr6k19LleJqV8Op1Hrc+XzXDww+IcIKyK8sPnQlk2pIVIyexrNfT9UViILtFQcjP8Rzn8BjjFa8bbZnT1+b/Gqson+yuys+923KFHK89P0r43iGbWNfoeLU+IpWtlqqrHHNdQsufm+X5sYGR055yfyrSmhWS2MO8omQSQcHin7MnduzVS9a3mjuLSaYxoVAdgcYB7Z965Mpm5Ymy7DpO0i35KtdJcJO+1U27A3yn3P+NSF4yxAZcjqM8iuXvLXRLK5gjutVvYywZ0xOQuOpzjgD/CtTSv7Ne7ur2wcyPIQsrgkqxxngnjuOlfQShaN7noJ6l+SRFBY8Y61Uvd15p8i2l4ICTjzl52881LPbQTMZJI1Zh0J6j6UkNna/YWtfKXyTnK+vqTXt1W1hEYR+Iqo115Sxf2hA0hAAbaMls8nr6VYtBdpI7XNwsqkDaAuMVXi0fS7WQTRWcUbxncGGflOOv5VYt7m3uF3W88cq+qsDXivXZHQtNyvq95FaNbz3F6beLzCGATJkOOBntVK3XVy8iRapbyqHcsWiO5d3KjrjgEfWr+rTNHbRrFPbRSyPtUzKSCeegHesX+15rZntr3V9PW5jPzAQsN3XIxn6dK6JxkpMy2N21WeO2jW5l86YD53C7Qx9hUkxl8lvJ2CXHylxxn8Kp6RqVrfRtHHdxXM0XEpjGAD9O1aAxWMm0WncqaUuqqjf2lLayMehhUqByfX2xUmoSMlnOyI7sI2wqcEnHQVY71W1NGksJo44/Nd0ZQm7buJGMZ7VMZ3mnYbWljmtIvrmzjK23h/WZSygl5pFYnHRclu3NbWl6jPeu6S6ZeWhVQczKoDfTBqh4ch1CzuZLaXT5Yrc9JGut+32Aq/eaUt1KzNe30JYhv3M23bxjA+tbVOXmIimloS6mbr7KVtbiK3lJGHkGR9MVUZNefG3UbJAOv+jls++c1cudOtbq1W2ukNxGMcOepHQn3pYLe1sbdjGvlxgZY5JwAKi9tgs92V7WC9jfdc3/2kc8eSE5/CnX8UbRmZbGG5nX7ocD8s9qnhngniLwyLINu4MpyMGpWGAMDtT5pdR3RVtYo4owVtkhZgNyqB+VPkJA6/wD1qZaQPb+YGneXe5YbsfKPQU+cBoyvIyMcda1w/wDFQpOyOdvbXUtslpbwtJAwC+dLelC3OeABkH+eKm0iO4WSMXaxqsbEqUvGkJY8cg1RFjdblil8PqU85WSRr0t043EduP51Pp+j6JLJJDc6bp6XCSlzHG5JBPQ9ueK1ktGZI2L6ZY7Z91wlsWG1JHIwCenWq0Oo6fbpDby6hA8z4+YMN0p6ZwKh117WOKO1mhjkhwcBoGlAIHHAB9ay4pPKe3mtbYhoHxKkFkEVgehyxG0ADGaz9leN2PnsdLBdQ3HmeS28xttfHY1malqc9le+Tb6RcXMezLPEvfrj+dX7S8tZlCo8SyEbmiDgsv1xTL9NSZ1NjPbxLtIYSqW57HArKOjszTmMW08R3VxdrBJ4cv7cswHzFcoDjlsdj2+ldHEfmPOabCrLChm2mfaBIyDAJ705Mbs+1deCcXiFZEzb5R9MPWn1G2ea+pONMQ0z8adzSUx3GGkNKaaTQSMPWpbbrURqW260ikzLk4cihfvCkc/vDSq3zVxHQyVakQ9qiB9Kcvaoe4EpPFOtP9afpTD0p9jzKc+lICzUcvFTMuKik60mBCfWo261Iaic89ah7DHRDJqTnpUcVTiknZAQyXlxbo3lQq+TnLNimJql2xw1mv4PVogbTkcUhUD+HH4VzSwlGpLma1KUpIgkvboqrGz4BzgPya5ddShjurmKWHXi05MeGBZISxzlT/I9q6+QArnrikU+nFQsBRT0DnkYnhy8tkmmME2p3Jx8/nuSBj0FbCXa6hpjPFE8TOmU8+P7p9SKmjz2x0xzUcNpbkBWTcB0DEkflUyy6jJ31GptFOxj1K0kja51LT5baTqv2XacH0wcfnUl7dzJqEEeny6alsQdwx868dRjvmtgwxSIFeNHXHRlBFMisLJX8xLWBHHRlQA/pWn9nwbvdic2Q3k2m3NuQ4s7idRhPPXgfmOKqW9lpzsjXFpppkiYmExR8J7jI4PFabW8WchRn6UbVA+UCollsbWUmP2jGwLbwgrEscYLFjtAGSe9Wc5AxUIHNSrWmEwKw8uZMHUbJAoKjNOVV9KalSA16RmxhUc4FNIVgAyhvqKlz9KjPWplsCFB6AcCljVUT5c9fWkWng/LxUrcbI9pMit5jpg8gHg1NIu5eGYH1HWoyTmpEbIrQkjI/wBrJ9SKr324Wz7j0XnHGamk4eqWsSf6FIB/dqoK8kehl1P2mKpx80clM3JJ9aYFWRuo4PpTsZNPVenFeukrH7HeyLugwxNqkPy8hs129wwERJyK5HwvHuvw2MhQa6/OUIPevOxsOe8fI+D4prcuIpv+XUw7ouMFCvXqwIFCvG3Hmpn03Crup6glmsUbLu8w4yRxVBrq2uELBISo79q/P8Tg8JSm4Obv6XN8NisXWpKapq3qWrHHm5DKfoaknki34MiBvQmqFrNbxykQxru74FasEaPiQquT7V2YPC4bE0vq8Zu977HFjcTiMNUVaUNLW3KMoxzkY9c0yOSHeB50fX+9W2yrsxxVRraMvu2LnPpXR/q3TvfnZyf6xz25CZDwB1461NFUSqB3qWI8V9JTjyRUex89Wm6k3PuPb0qPJ3Y5p5NMPLVoZjwaq6pH51sUPep8tUcylht61nJX0Y4ycXdHLaha6fYmM3cxiV84djwMVWt20uS6jt49QkWeQgInzKWz0x9a6m9t7sWEjWMUUlyBmNZW2qTnufpUccOpCxkkextftQZfLjEuVI4zlscc5r52vOEZy9T0oYuvb4mS6PaG3JzNJIP9pif51dkUOCtOgRliXcoV8DcB696Qf6w115ZUk+aPQ5cTNzd5O7IDap35oS2jHarBOTSZr21J23Oa4iRqn3RTx+NJk0ZouIeQGGCM1F5ce7JQH8KeKQms1FN6oYnlR5ztH5U7pTd3PNLmq5I3vYQ7Psagu5Hhi3xjJzUwNQXvFufrXFmN44aco72O7LYqWJgpK6KLXlyx+8tRNdzHhpBgjsKj3fN7/Sk3NkLj8a+CeJrP7b+8++jhqUdoo0LCOF4i3lqTuPJFWhbxg8Iv4gVBppzA3rmrea+5yl8+Fg3qfDZvBRxckgVVX7o/AU4c+tNzRmvSsjzR60GmbsUbu9MQrUgyPWlBzRUNu4BUdyP3D1JUc67oWUdTWVdOVKSW5vhpqFaMntcwzCiyK6RorLnoBzxUNo3mx/NDsXaMAj9KtTxyxyhDDK7FSRtGR+dV7eZZpI4vLnR36K8bDH1OMV8LLLsX/wA+2ferMsL/ADo1dK5En4VcYkdBmoLKA26MG5JParGRX1eU0Z0sMozVmfH5xWhWxTlB3WhXeeK3PmT5CjjIBPX6VjXMtnc3TXDarcJvyCqqwAHoB2rekjDrg4qnJYLv8yPaG9D0Nc2OyOni63tXKx4043YW2o2SJtNzuJJOSD61MstpN5pO2RDjJK5BqBIYtxGDkdQex9KjM09rPcSeUDaxxblAyWZsZIx+NclLIKeEk63O2OEbMtM9seiA8beU6j0og8lV2R7Il/uquP0AqsuoyLY2txc2csLTsFMfDFCfXFXS0inhRSfs+qZ16g3A45HrUe3d/Ey/Q4rN1TUbi1HmSKdpfagXnI45NZY8V2bzjy47oxkld2zuCBnGenPWqnndOl+75G0jllUszeNreNIzfbyUZ/ulM4XuKfBZwWaGO1hSJCSSFGKr6fdm4iEwLBCQVz3GKzr7WIEup4W1uC2VWC7fKJZGAyQT0xWuEzaliE+WnaxUJNmvNHLJGVWUocHb8oIU+uDWeLHUhjdfQNJlfmNqO3U9etM03WtPjt3a71u3uSNrbwmzAI4GK1oJ4bm3S4t3Esb8qw6GuuONpt25C+S5RtrW9huC8l3E8bclVgCknHrmpruG6mRRb3j25DAk7A2R6c0XNzcRTLHHZvKpdVLDsCeT+FXRjnHNRPG0Vp7MagylaQ3kRdri+M6kDavlhdp9afKsjAbZWU+oANTnr1rnLabULy5nHmX1oEJdlMKsCOyqT6itI4ijyp8iE00aUlrqm9mXUlCkgqDEOB3BpLWHVElJuL6N4+wjjwaXTftdx/pkzzwxuCFtpUG5ewJxnnjP41LqM1xBbu1rbG4m42oDjOT69qX1iheyiDg0SkOVwJGB9aoTw6o0e1b2HJG0houPyzU9jNeSj/SrXyDt7MG5zz/Tt3qw1J4ule3sxcjKqWX2aMRQt5ad1VVA/QU8x3J/5en/AO+V/wAKS9nuo2TybGS5UjllkVcH8apXF/q0ZRY9EeUFQWKzoMH05NavE0b2cA5WXCkwOftDn8BTwHKkMxb3qrpd5c3du0lxYy2bByAkjBiR68VaQ56munC+yq+8oWsTLmiV5lvgWMU0QBcFQVPC9wff3qK0tWjma4mW3ac/8tETDfmavnvTR711OhTf2SOZlW6juTBKLe6aKRuhKggH1xVA2+oszq95E0b4BBh6+uefStZulRkD1o9hT/lFdla10+ygm82G2ijk/vqoB/OoW1SOKOSS4W6gVJWQHYW3ADORgHitBKp3cs0k7RpcWIgKnd5h3MT6EdK8vH043SSNYbEemapb6pG72s1x8gBYPGV6/UVoxLIEDMGw2dpbocVT02aD7OtsLq2mmQfP5WABjsAOnUVcEjsqozkqmdozwM9cVzYBL6ykzSfwj93HSmNSk8U0mvqtTiEpppxNMoAQ0xutOboaYaAEJqW2ODmoTT7Ynd+NAGa/+sNFI/3zmjOe9cGh1EqnipVqBalFSwHtjFSWP+tJ9BUJPrUun/6x8VDlYEXzz1qtcfLxVW+1qztQQy3ErA4KwwljmoNa1i3sIYZZobkpKOCkRYj6jtXnyzCHY09mXOoqF+tR6VfQ6lbedbrIFyR+8Uqfyp8mdxxWlHERq3sKUbD4zg1neIJYIT5rasNPlKbVYjPcdu9Xl6e9Zmvw6pI8Tafd2EDd1uot276c1GMfuWuEFqMk1BPswb/hJbeMNh0laMAMAefzxWtoc09zbNPNfW13GzfumgXAA9+eTWApmmtJIJ73Q5bsMPKGwbVHfIJzn6Vo6euofbI4oLjTltYwPOjiT5skdueOa8iTlFbmxtNjBFMWkfdg+vfFNQ+9e9Ql7iMHuTxHg0+H79Qxkgdali61stRF5fuinr0qOM/KKkHStoiEbNQHrUzmoHPPWpYIenepF7VCvSpE6c0IZMOlSDGKiFPTpVpkjjimcUrfWmmlLYaCnr0qMZqRTnipW42OOMU1WweKcBzTMfSr0JElGWqnqUJliCKxUkdQKtt1qTapUZwamD1NadSVOSlF2aOVl0a435S4x9UFRnS75ehhbHtiusKKT0FII1z0rpVWXc9inxBjoac5l+G7SWAvJKqg+xrfz8tMijAXpSuDjiplJyd2cGMx1bFz56ruzO1rcYSqIGJGMfWsmCS4jREXTmQBQoUuv55FbGo8kd+KovGTGFV9rDocZxX55mM/9qnfufc5av8AZYegttuMe6aNUck5A7Vr25/drxWRDEyIMzvJjqWxWtF/q1+ldvD+uJb8jgz+31ZepPScUgPFO/Gvsj4hiHGKfGe1MNKmd1IRMxHNNBB7UyeVI03OQewHqaRGBHDA/Q1aAl4zkUmOc0zdj+KjeP7w/Oi2oLcfc2wurJrcyyRbsfOhwwwc8H8KqyabckDy9YvEAPcIc/pTp7q6RdsEMUnI5MhHH5VRvtW1KOTy49IkmUgASJIMA9+tfO1cJX524o6VUSRu57ZzUPc1yej6trFpDJ9q0bV5pMqB9omiOeD0wR6c+5FdEtyhVSzbCQCVJ5HtXZl2GnScnIynPmLeRjrSVAJom6SA1Ijr/fFetbQzH0VFJJtI2FW9ctilimSQsFYEjripasBKDkUjcUKRnFEgpxAYSSakUDFMTg88U5+wWqvqAvFQX3/Hu1SNxjmmyYkXa3ArnxdJ1qMoR3aOjB1VRrxnLZMyT05ppVc5xWibOI/eJP0xTktYU48vP1NfIrIMT1aPrZcQYaPRjNKx5b4GOauimRoiD92oX1p9fU5fhpYaiqcnqj5fMcTHE4h1IqwvHtSHHtSH600hj0NdxxA+OKFPNG1qTaRzmkBIDQaavTnrQ+eKh7gIWpM80mKOPWmmA4tkY96bu46jFFMkjZ42UOUyMZHWqAk3YHelOO+RXHt4Bs2vvtf/AAkHiIOeqm+yp/Ajj8K6HRtIt9Kt2hgnvJlZtxNzOZG/M0+WNrp6krc0M57VGzc8daz9SspLudSNQuYYgpUxxnaG9yRzms6x8M21rt26vrb7TkeZfM34YPGKLLuJ7m3NGJDu5Dj7rDtSWbSKJvOBbyxkFe/tUFlpsNrcG4SW6dyuw+bcOwx16E4z+HerGowXFzZNDa3jWc2RiVVBI/A9a48al7Fq5cdGQ6RdXc1s8l/bfZWVsAMO3r+oH4VckPy81iyaPfzQlbrWZpWwNv7oKqnOQcA+lJZaTdWdwssmrXNyoGSshPzEdD1x+GK+aqRg1ozpUn2L14kTQiORlBfIUkd8VDbx2m0vBBGpXMY+QAgjtU2ol0sGuIYfPljHyJnqTxWdaPe+dg2ZiR3XeWOT0OfwHFfM4qMvayszzanxMvR8Z4HtgdqS9tZkNxNHO3ltEFWJI1O1sfeyep56GlZhjpj61keJWs474SXlvaspUMGedwcAYBIHHUivUySMpcxtQ2Zd/su+e2libWCZWVcSi2QFCDnp3z05q9ZW81vbbJ7prl933jGF/DArF0m9SCxbVL63t4MKIt0EzyZAPQ5H+NbNpfW9/bebay+Ym4DIHBr2uWfOkzpTiVJtHeS6ef8AtW/j3vvCRygKvtj8qsCwUXUdy087si4wX4Y4xkj1rG1WC0nuZbt7XXC5BUiFmXH0APH1FWNN+zrqryR2mpLIyiFpJgdjADOeT7Yz60pxeuoKSubg+aRV7tn+VZDC7t7tZLrXYPIxgRlFXJ781po6/bY1z3rG123vFn22+gWVymSEaSTBHOcng4FXCPNFEt6mld6hp9kiveXcEG4ZUyOACPWqmuTQSaUZ4vPmjcpg2vLHPcY/OqzXWmpbpDrFvAksa7TGIi6KpPGDjp0rXjMPlL5OFi2jaFGOPYUox9nsh3uYOkX9v9r8nyNYeYqTvnhZRgZOOeP8itewuvtiu32W4gAOP3ybSfpVe10uWCcSf2tfSoGDeXI4IPGMHjp3qxFf28t1Nax7zJDw5KkDp696mVpNNINiaWD7RaBTJJHh85jODwaoTabctLO8WqXEQlO7aEU7T7ZFaenNvtCevzGh++KJuSk7BoytZwyQ2axzXD3MijmRwAW/KkH3qmkOI257VXz3r1sq+BmVV7EmcCmHJxTT1p2flr1kY6Eb9KYaViSabQFx61VOl6W9wZ2sLcyFtxYpkk+tWB9cUFPm6t/31XDicLKq00y4zsJFa2tuM29vDEcdUQDj8PoKen3qbt/3v++qVOG7/jWOFwUqdXmbLlU90eaacUUle6zmEY80w0402kA0ntTTQ3emmhIBpOKktsbvxqFyOOaktvvU+UDOkPzUi9RSSH5qFPFefqdZKpxUqtUIPFPB496liHnpU2m/feqxPTmrGmn5n+lZ1NgGXEmuC7lFra2bW2392zyEMW9+KCNSzEX+zBfJ/ebQc+Z7e1afaopa+SlKztY6kZmlR36IGvpkdscrGML9afJwzD3qx/GPrVeTlj7GvSy2TcnciohY6dLbWlxLFLLFE88JzGW5ZM9xTU6Vg+IZLFdQRpZtWhlUDLWaHBHuQDx9a6cfG9NWIhua8mhaPI5d9MtWYnJYxjOfrVvTtMsLFneztY4C4AfaMZx0rmru/wBPVYIz4murSZCVBkX5mJ/vAjmup02GaGzjS4uzdS45lKhd3vgdK8VxmrXZvoySVcZPrUHOelXHHTvXM/a9WfWY7X7dpQRXIkiUkykf0Ne1PEKhGK8jFxuzdTpUsPWqdit+s0/2xoGjLfudgIIX3q7H94U6GPVSagDhpcuoPlFSDpUaH5RTu1esjISTpULEVK9VnPzVLYyVDkVL6VXUnNTqeBQgJR0p4qMU8VURCmmscUpprciiWwIN1PBqEHBqRTxUbDJUPNK3TpUY608txVxbYiN+tODHFMbqKXvSiMcp5p3emDrUgzxV3YtSZCQtB5FMQ84pzHApjRXlt/OJ+bBHaq01pOv3FRvqcVoqRmnhl7j8a82plWFqycpx1Z6lLN8VSioxeiMFluUOPs+f+B1qQcxqCCpxyPSrB20h9qvC5dQw0nKmjLF5lXxMVCoxMYFKOlI27FLmu48/URulKvJHFNLHHNKh4o1EOlVWyrKGHoRmozFFjb5a49AMVJk5oNPUBiW8acLGoH0pwiUf8s1/75qVenBzS5XOKV2BCFUdEX8qUewpz5zTead2A1gp6qD9RQp5wBgU45NMIYN3ouwH5NKOO2abkjrSjJouwDjP3QaUt7Ae9Icg0jbqNQAHnrUq/PUQzTlzmhBck2j0ppY56UfMaHB28UPcBGyfak7UnzUZNF2Ao2+lL9KbmjPFG71AcGIpQ1NBpCaq4D2PFNDY4pAaQtzUtsCbFI/Smo3HzUFjn2ouwEPWgZJxSFjmk3H60tQHfdNNpSaTNAC9KM0maRzx1p6gOyMUxmJ4FNJpKYCgZoA+ak+lKuc0AP8Awpki7hzmpBTaXKmBWa3Vud0v4Oab9mXOS8p+sh/xqwSM0qAM1T7KHYd2NFuk0QbdIFwMYYiniFFXGCT7nNEDAQKo6KuPyp4as/qlC9+RfcTZFWSFSfu4qjdaXFLIH82RCM8DGCD25rWfFQseauFGnD4YpBZGbaaTHCjCaeW6zjHmADb+WKtwwRRrtRAB6CpieKSr5Y9g2M1NJMW1V1C7Kg5w20k+2cZqOPS7pU2trF22MbW2pkEde3OfStY0lP2cH0EVbe1KQrHJNJMwHMjcMffiqJ0Vcj/iYaiQHDEGbOec457VsUhIHWn7KHYCobWEjHzEem41YjUKMfzpKhvYDdWrwi4lt92D5kf3hj0rnxTVKndJDitRkum28sryGSdWY5IWdgAcY4GcCp44VSFYcuwVcZZiSfqe9UI7SO+s3ihvb9dsvzT5CsxA7e34Vc02yNlC0X2u6ueSd07hiPbOBXkrGzvayNOVDJrNDyrOn+6xFRm2jXu5P+8avv096rtXuxhFpNpGOxEsSjBBb86kzgUUDrVqKWyJuxG4GaVTxSOM0g/OrENY84puKU9abnvnikwFFOHNN4p2DSTsGoMe1In3hQ3eki+9zTT1Kl8I+mmlJpCa6GZDTTScUrVHSAQnrTT0pxqJ+tUgGmpbY/NioSRipLbrQBnSfe6UL2pJfv0A8V5uh1Eq9KfUKdalFSxgelWNL+89VS1WtK5LkeorKr8DDqNgv71rh4m0q4VQx2yZBVh61Tn1q4EnlnSbxCQ23eAN5HQAZzzWdriTafqc803i6SyW45jjeMFUPsTU8hXVLyBtN12dSF2loEVkyBzuJ6E56V826UfitodBPY317eXMkbWE1oE6+cvX6VZ3cHd1q35ZihSPzGcqMF26n3NU5vvmuzLrOTsTU2BHOR7GsHVtVNrrf2aPxLbWUu0P9mmiyMHgHPue1b8e3FUp7ZZrp3ns9PkIAMJf75I9cjjmujGN2RECKG6Sd4xNqmnTyx71mUoo3t/THFXtBvNRuJ5BdT6bNbgYjNqxJUjsc1Qs9ItrmZjqOj6cdynLIATknp0546nvWlpGi6XpbyNptmlt5n3wgwCfYdq8y6clE2saX2hQCGIX3rmvPvrrVXvtLuNJntnHyqRiQn13Ct67jjWMtJ90D5sDtWVb+HdJt7z7XHZxebnKnbjbx0GP6105hNRkr9iIFnR7rUJAW1L7DGMYAgkLc/U/jWqn3hXJy2/ha2vm89Y7eRJhgtIyq79eBnBrpkcSKsiElDyMVhg1+/TSKl8NjRQE4H9alFcp4gOn/wBqJHd67fadIYlfbE21cDPcg89aJZtO00pLNrWrzeYolVUy/mL+C/4V3vH1E9NSPZqx1Mg4qq3eqtrrVvevBHbxXRMsRly8DKEXp82emT261KZCSa2wmInVk1ImUUiZDUyHiq6N0qZDXoIgsKeBTwaiQ1ItWhMU9KT2oNN71AxHBzxTh0pG45pM+9MCSn54qMdKkXpQmJkbdRSscc01utKacQY4GpFIqEdaeDzVaCJQec4pxO4UDG2mnrxTGkKh5p5qIHmnSzRwW8k8rYjjUsx9AKmpNQjdlokoNQw3ltNaxXKzoIpRlGZsZ4zTo5YpDtjmjc+isCa87+0oX2ZXIx5pO2aH6U0Hiu+lVVWPMiWrASCOlIh5oY0R1oQ1Yk49KdxTPxpN3PXikIlDYGKCcEGmfTmnD9aYCk5pOPSjj1oA5paAO4A3Yp3HoKTK+tLuX1oAQrk9KD8o6Uu5fWmsRjrQAhamj5uwpd3GKFJHSnoA9gu3FRLIm4jcuR2zUh5615jqssh1S4ZHkH7w9OnWtKVPmPociyWOaOalLl5fI9QVlxkY/Ol3L/eFeSNNcKD++l5/2q0dAknk1O3UzSH5xkbjWksO1rc96twWqdNzVXbyPR5DtGKiOPShTuFLxXOz4KSsxAV9KdxTCOaX8aEyR2VozScUH60XADTo8HnimHp1pwBxQA4kHtSHGOlJ+NIfrSAOPSjj0pPxpR9aNAEz7UcelBx60hIx1o0ACQO1NJz6UfjSH600wA0lLg0lNsBcD3p64ApFxS5X1pAOFRyHmnkjGc1G3J600AlKtNpw6U2wG2/y2/XOM/zqVWzTIvlSRT0DnHOeDzSDg0ICR+lRHGakBGO9RN1pgIaaaKTPOKCZC0jHApGoXrVISYo5GeKa/WkbrSGmAUopppGbA+6WPbBrjx0HOi1FalwdmUY7PVo5JCuqq6MxIV4c7cntzV3T4bqFJPtV39oJbKkRhNo9Peovtbg4+zufxqeOZ2+9CR77hXjU8PWurxNHNJD5OtV2qdyKryGvpErKxzPcBTQTuoB5ob72RVIQ45pozk07IxSNVARsTupj8LSk/NSHlql7jSuR3d0tpZS3Lxs4jXO1Rkt7AUwaiu9la3lQLB5xYrxjGcfWracq2ACV5ANZK6hrUscka6G8Uig7HeVdrHt7+n514mKqz9q1c2jHTUtadqCX1r56xPHztZW6g+lWYnBbFZdndaxNdRx32kLboVyZRMCAfTHNakQw9aZdKbqtSYqqSiPppp2RTTXvM5hDUZpzevamt1ppANNRyetOfoaiaqARulSWx57VF+NS2/3qQGbMfnoWkl+/Sr2rztTqQ9akqMUtQxgetXtGPyy/UVQq9pGBHL6ZrKr8Ehrcs3tjaX8Xl3lvHMhGMMuait7GztHP2a2iiySTsUDnv/Ki01KyuGdYblHKpvIHYVXt9a0u6vEtre+ikncFginJx7+lfKy5tuh06FyUZNZs33zWjOGA5Y1Rf7xr08tW7M6hFGTuxU3kxswdkUlc4JHSmL96psEV66V0YjPJiznYPwNWYhjGP51EKkhqXTjJ3sNNoklXehXAbjgeprmmn8SKh3aSC+T9y8XBGffn1rp8bht3EZGMjqK45U0W4v54I/EGotdW2XdPtH3AOCcYxivIzBfvPkaQ2LL3GqfaIY5tEmmR1G508t1jJPIJPPTvXSRfKAvGBwOMVk+GoxFpsbLqFxexyDcjzY3YNbCH5vwrHAyvXSKlsNl1KzTWBaSzRCTydxjMRJ9c7umAKmj1ez862hh3utwWCOkZK5HqR69qp6ha6lNdB7G7sYUK4Ikh3uTjHWofEcGr+Qj2WpGJECqVhgUufXk9B9Khwu7CUkjoXA+uazHliDsNw61DpGqiTy7VoL0MoKtNPGV3Ed/xourZfPZs8k+tY1MXUwLuluevlmX08dKSk9iYSp/eX86nhkDHAYH8azVh2nJ5/GrFvGomVgMYOa1o59UnNRcdz1a3DVOMHKMzVSpFqGM5qVa+ovofHNCtTVOaVutMU4NJiHuMikAp4NAoAFNOB4qPoTTg2KAGv94U7HNNf7w+tPPSqiAzvjFO5yKaaXuKsCZOlOpidaeaYwplwyLbyNIu5ApLDGcge1PFOT7wrkxt/YyHFamNb3WleIbZrQWs7RIu5GltyqjPGVzxkelXNK0ew0xc2luFk27WlPLMPc1Bq+k3t7O0kGr3Fou3AROQDjrVU6RrsjkL4nmwrqflhXPA5B+p5OPpXzaSkrKRvezNyRsYz1NIDTI43S1hSWTzpFXDv6kdadivocv/AIC1Mpu7HUqYzTMcU5Diu4gViaQZ9KUsfwpBwaWpNhwY56U8fSmDil3UahYcaC3pSUE0ahYdz6UCm0A0aisPpDn0pKKNQD8KbISo4FOprmjUBVk4zXmd/wA3s3B++e9ejOfkPrivNp8/aJCy/NuPOetdOHep+g8ExSVV+hEy5/hP51peGlP9rQfLj5s1ng/Nj9K2PCysdZhyOOa6ZtcrPtMZK2Hn6M7kDH0NIW56VK/3aiavN1Pwxu7Eyc5xS87c02lzRqSGTRu9aQ5pQGo1Ad2zzil3c00ZzSMeaNQJD9KbTc0c0agOopm6l3E0agK3SmE8045xzSUagJk+lFFIM0agLntQBk96Q5pwNGoC4akOfSnF/Smk0agIxOOlM708mm5FNAL2peaQdaXNLUBqjEkvuVP6Y/pTjTHJDA/3gFNOzVIBw6VHJTxTXphoR9qaT81BNN/GgTHEmjOKaaKEQOIyN1NPSlprVZQlNYnNJTh0piEPTNKvAFMbINLHzQkDJG5qB6nbpUD02TqR0buafwaa45pIQ7Pegn5aQYxRxg1QETNhqQt8/FI/Xik71I02WLf7zeuRUpPAHTHSqbQrIOc/nSC3jB43fnXmYjAOpNy5jRTJ5uT/AFpkf3j9KYwVeFHSnQkZb6Vpg8I6E2273JqTTQ48UmaKK9cxGv6VGetSN1qM1QDX+6aiapm6c1CaAGNUtt1qFqmtutSBnS/foXtSy8uaFHSvNbR1DhS0gpSKVxjSau6b8sTNjIJ6VSNadnDJ5CqFPTr2rnxLtRkxx3MqXUNQWRI7fQG8tuGYuq7QT6Vc0i0jR3nks7eGfcVBjTBK9ua0fs74ySBSxx7Rz+dfL872R02GTL8v4VnP941qSj5Tj0rMnyrHivXy5e6zGpuMHWrCkFRmqZf61YhZdv3hXqR2MyX8KdF1poYU+I56UIBmozNb2ksq43BSVyCRn6DmuZi1GeOGZp5NIe7KLKNoKYjJOd2efSuquFdo/wB2wUgdxkGs57GC4Um9t7eWR02PmMEEZ6fSvOxdCU5XS0NIOxFoF1PdW7Ncx26EMQvkSb1IrXXqKwr7QbW4KmNp7YqoVRbymMYHTgcVsWi+XEiZJCgDk5NZ4PCShU5mOU+hdEUbkMVG4AgEds1MqjbtwKbB0qVVwtezZGRG6rkfKOvpVa4zvbtz6VNK6RsrSMFXPU1We4gOf9Ii69mFfK8QRk5xSR9jw5yxpydxhOByR+VOhPzimeYp5V0I9iDUsLKSK8XCwk60VbqfRYmcVRk/IvR8LUiE5pkVSAc1+idD8uluDU3jOadIKYF5oZI/digPSUA0ALuyaWmkEinL0pgNzkiphUODvqRDzimnYBJAeopKkIyKjZGU8UcwD4yalOarK+373FTCRWHUVaYxxzSjO3gjPvTSc+lKtTOKkuVhchiuLwE+dFGCMnC5OR2/Gsv+z4NQut0lneQNje2ZnjRjk8HBwetbh9acCNvNc0cFRitENyZWtIFtrZbdE2qpJHzFv1PNS4p5HFIORXTCEYRsg1G05BzSUqUcwrgw5oApT1pKoAoFFFAxwNONR04CmAtLSUuPeloTLYN3tSg880mKMUaCtoOB54pGAOaB9aU80IEVpOKiS0s3J8y3hOf9kValFQr8snNGxtTrVaXwSa9NCKTRNPlmLmBF9hxUttpVnaSiaGPa46HNXUkXYADSMwPAp3Zs8fiWuV1JW9WIfu1Ex56VIaZt9aRyWGZ9qWjFKo560tCQX6U6kP1pfxo0AKa9Ox701hz1o0AbS5x6UY96Tb70aAJn2ozShfelK4o0ANxI7UlG33ox70aAIT7UZoIoxRoAUoI9KTb70Ee9GgBmjI9KMe9JijQAJ9qbTsUgX3FGgC/hSg+1GPej8aNAGT8wsB16j86EO4A+opzD5DUUIxlD/CevqO1WthWJhTXpwpGHFMUiBvpSfhT3HOaYRQNuwjUdqCKQCmiByjPWmv0p6daa47VQyKlXrQBSEUkwQSdfwpY+lI/SnLVIHsOP3agfvVjnFQScnFDJRDSkHFSbaRh8tC0EMA4FL2NKOlBGAab2Art1pKVxg0YqQ0HxninnGKjQgUr9KAGk80sH3m+lJjilhXk+9VFaiew9hSU/BprDmugkjPWmmpabtoAiPNRuMGpmHUVG68cUwIWUYJ71JbdaQ063Hz0gKLp89LsPvWqbFQ5O404WUeepNeUdZlKtDLx3rX+wjs2Ka9jx96gDGx8wHTJrohJCIQizRqVA6kVmyWfbNZtxpjO/AB9zWVVpx5Ro3pJodob7TAPUbhUZvbID5rqH/vsVz7aNLk/IPyoi0Mu3+q/SuOGEpP7I+do3Hv7HJ/0uH6BxVR7q33kiRWU+/NPstB24/dD8RWkuj/LyoH4V1U6EKatEhybM+GWzkXl0H4ikMNsxPlSr+YrQbRQf+WY/Km/2IvQxA/hWnL5hd9jMIUZAbOPep7Ur69fero0NB/yxFKNDX/niPwppLuF7kbx7R1GPrVYqWY1opoq/88uPrUdzofy5RWB/2TipcfMObUohWBqRRhqrz6Jer9x7gfRs1X/s3VkOVkuP504xY2zdg6CpgpwRWFBZa3nJmuB+Fatnp9/x5txM36VohJjbuLeNpGRWTcaXA3WIHmusg00gDd5jfU06XS1cdGB9RUygnuaxnKOxxq6TF0WPH04q7Z2It8Mob8Tmtx9LuFPySOR7qDTTZXy9GB9ilSqMN1E0eIqctruxFAvyip1Xmmi11AN91CP9yrMVren7yp+CmtGjnvcgkU0zaa1UsZmGWC5+lNbT58nhf1pAZoWlC8VoCxuB/CDSrZz5/wBWKWoFALnNKErQFjLnOypEsJGHK8UagZQTnNKVw2a0JLGRG/1ZPuKcLKY/wU0mBSUcUoXIxV77FKP+WZo+xzd4zT5WBmsi+YVbkHpS/Zl9K1Dahl2tC2fXFN8iSM8xs34U7NAZ32bj5XpBFKvOOK09rdoHH4UCPdwYZPyo1Az1BPtTgtXTZTMOIzTRazIfmib8KNQKu3ijbV0wkD/Uy/8AfNJhf+eMv/fFGoFMrxSKmKtMmekMv/fNM2n/AJ4y/wDfNKwEO2jbVgRn/njL/wB80hQj/ljL/wB809QINtLt4qTK945R/wAANKrJ02SH/gBpq4EO2jFT5X/nlL/3waNy/wDPKX/vg1YEO2gLzUu5f+eMv/fBo8yMdYph/wBszQA3YaQpinrNEP8AlnL/AN+zTvNiP/LOb/v2aAIguaNpqcNH/wA85/8Avg0bl/55S/8AfBpCukRGPI5FQSR81c3gdIpf++DTXYMD+5m+uw1KuMpL8p7809amCBv+Wcv/AHwaBHz/AKqb/vg1VwGKMnFKy4NTIuP+WU3/AHwacV/6Yy/98GgCpt5pdtWjGx6Qy/8AfBpBC2f9TL/3zTArbaCtW/Lf/n3l/wC+absf/n1m/wC+aAK204o2mrJjkxxbzf8AfNJ5cv8Az7y/980aiZWKnFG2pxHNn/j3k/EUbZM/8e8h/ClqIhC08JT2Mi4/0SU5PYVL5F130+Yf8CWpsx9Cqy03aaslJyxH2SQY9TSGG4z/AMe7fnVJMRWKmjaanMd0T/x6n86Xybnvb4/GmkxXRX20u01OYLrqIB+Zppjux0th+dFmO5FsNJtNSMt63S1A/E00rfDINmp98nIosxXRGVo2+1SKl6T/AMei59yaXyb1jnyVH4GhJjuR7aTYae8OoY4iHHtUL/2lGvFqH/OnZgTPFiI59RVR5FjmP+1gfj0/qKikuNVYFDYlTxg81AdPvJLkXTWcQlA+9tPJ9+cU4pktmovPanbeDUENvqrclQPbaKvw2d3geY2PooFFmTuUitNKVqNYOehcVGdPm/vt+VU4j5vIzSlJsrQbT7jHyyH8hTBp11nmT/x0UKL7gVVXpTXTmtGPTp+rStj6VKdOGP8AWNmny+YXsY5Q0mw+laT6XN2mb8RUZ0y6zxN/46KLWAoOvFJGtXn0u8PSYf8AfIpiaXfg8yqP+AindgyLy6gkjOc1qJYXGBvnP4CnPprMMiRqZN2jHCHtQUrUOly9pmpjaVcH/lufyoEZwXAoK8Vf/sm4/wCfggfQUv8AZcuMfaT+AFMepjPHlqYVwDkVqzaPdn/V3gH1TNV30TUyflvI8f7lINSgKkX5hzVgaJqSnm4ib6rUi6XfDqYz9M0xFXGF9qWIAngVb/s+cfKVx+NT21h5W7dzmktGDKG00hStdbZaU20f41vzImzMXZSbGrZNrHSeQlF0FjGMZx0pjRn3rbMEdNMMY7UKSCzMJofrUltGS1arRx/3RUltHHu+6KfMgsUXcbqVW+lU9xp6E7TXmch1MuKcmnHn0qqjHFSoxOKOQVyRYsnJqZYFC4HWo0NSqxzWbjZjQ1LRWbL/AIVajhRRjaMU1WOKeGNVYEyYKnoKcu3HJFV9xxShmpKF2K5aVV/vU7Yv96qis2aXe2aHDUpSLYiT+8KcIU/vrVUM1KGbNP2SC6LYiXs6/lThCM58xarIzcc07e2etHshJlj7MD/doFqP9moPMb1pwlfjmn7OxWhOLUA/w0/7P7rUCu3tQsje1JQfcTaRP5J7EUeS3tTA7Y60odsUKIcxJ5HuKUQn2pgdqUSNntV8ocxJ5R9qVVPtTBI2afuPtRygOCtShT703c1KGOKOUkXBpyqc9KbuNOyarkC4u0+1GCO1IOtOzRyBcXbxik8s56D8qVTTqFELjdh9KNhp4PFLn2FPlDmGbD6UbT6VKOlGeaOUOYZ5bemaTyzmp8n1puTSUbBcjEftR5Z9KmU8Uuaqw7kIjNHlnp2qbNKOlFguQeWaBE3cVPSZNFguR+Wfak8k1OOlOzT5dAuVxCfSl8n2FT5NGTQo6XC5B5RpPJ9qsbjS5pWFcg8jjgCgW5x2qfJoBNFguQfZzR5DVPk0m40WC5F5D9lzR9nk/uCpdxpd7UrBch8lqabds9qsBjSFjTsFyD7O3tSCEirGTRk0KI7kHlGk8o+1WMmmsearkFYh8pvb8qPLapMmlyaXIFiLy/UCjyz7VIWNJuPtTUAGeX/nNJ5dSbj7Ubj7U7BoRbKNpqTcabuNHKJsaUz70iKxjWpNxxTUY4/E0WBMaUI5pNtSbjmjcaLAR7aTZ7VLuNGaLWFZEW32ppT2qUmk3GmlqFhgQ0FKCxpNxxTcROyEK88Ck2ml3Gk3GhREJhvSk2e1KWOKaXanYAaP/ZFII+2BS72pNxzRYBduOw/Kk289qCxwaj3t7UWAeQfak2n2ppdsdqTe1FgHEH2owfamFjRuNCiA/afWmke4prM2DzUZkaq5ETcm6/xmk+X+9UW40uanlKJMJ/epvyd2zTabRYGSfJ/eNIwjZSpY4IqInmmsaagTzEWloIIGt5JZZDG5AZhjIq1ui9W/Oq+40oOapxBOxNuj9TSM8X+1URANNKD3pqkO5KXj7ZphkTPQ0wio36mjkAmaRB/DTDIv92oWNRljT9mInaQf3aYZB6VXZzkjAqNmOaOQT0LDTUwzVA7HHrULyHJGBVKKsTctPKc0wzc9ahjbcPxpCoPrTjFD5iRp+tRtMT0qGX5TwTTBz1Jq1BBcmeYjFSQTY5PSoCowetQ7cE8mnyoLn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095" y="1409700"/>
            <a:ext cx="229425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93680" y="123876"/>
            <a:ext cx="1633255" cy="8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46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Connector 286"/>
          <p:cNvCxnSpPr>
            <a:stCxn id="11" idx="4"/>
            <a:endCxn id="16" idx="4"/>
          </p:cNvCxnSpPr>
          <p:nvPr/>
        </p:nvCxnSpPr>
        <p:spPr>
          <a:xfrm>
            <a:off x="210057" y="1014254"/>
            <a:ext cx="0" cy="5184576"/>
          </a:xfrm>
          <a:prstGeom prst="line">
            <a:avLst/>
          </a:prstGeom>
          <a:ln w="38100" cap="rnd">
            <a:solidFill>
              <a:srgbClr val="FF0066">
                <a:alpha val="83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1432" y="870238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Oval 11"/>
          <p:cNvSpPr/>
          <p:nvPr/>
        </p:nvSpPr>
        <p:spPr>
          <a:xfrm>
            <a:off x="121432" y="1446302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Oval 12"/>
          <p:cNvSpPr/>
          <p:nvPr/>
        </p:nvSpPr>
        <p:spPr>
          <a:xfrm>
            <a:off x="121432" y="2598430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Oval 13"/>
          <p:cNvSpPr/>
          <p:nvPr/>
        </p:nvSpPr>
        <p:spPr>
          <a:xfrm>
            <a:off x="121432" y="5478750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Oval 14"/>
          <p:cNvSpPr/>
          <p:nvPr/>
        </p:nvSpPr>
        <p:spPr>
          <a:xfrm>
            <a:off x="121432" y="3174494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21432" y="6054814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21432" y="4326622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21432" y="4902686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21432" y="2022366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1432" y="3750558"/>
            <a:ext cx="177250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91"/>
          <p:cNvGrpSpPr/>
          <p:nvPr/>
        </p:nvGrpSpPr>
        <p:grpSpPr>
          <a:xfrm>
            <a:off x="298682" y="870238"/>
            <a:ext cx="3013258" cy="440596"/>
            <a:chOff x="1064568" y="1988840"/>
            <a:chExt cx="2448272" cy="563645"/>
          </a:xfrm>
        </p:grpSpPr>
        <p:grpSp>
          <p:nvGrpSpPr>
            <p:cNvPr id="3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ENT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 Dec 20</a:t>
              </a:r>
            </a:p>
          </p:txBody>
        </p:sp>
      </p:grpSp>
      <p:grpSp>
        <p:nvGrpSpPr>
          <p:cNvPr id="5" name="Group 98"/>
          <p:cNvGrpSpPr/>
          <p:nvPr/>
        </p:nvGrpSpPr>
        <p:grpSpPr>
          <a:xfrm>
            <a:off x="298682" y="5478750"/>
            <a:ext cx="3013258" cy="440596"/>
            <a:chOff x="1064568" y="1988840"/>
            <a:chExt cx="2448272" cy="563645"/>
          </a:xfrm>
        </p:grpSpPr>
        <p:grpSp>
          <p:nvGrpSpPr>
            <p:cNvPr id="6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Gynaecology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29 Jan 21</a:t>
              </a:r>
            </a:p>
          </p:txBody>
        </p:sp>
      </p:grpSp>
      <p:grpSp>
        <p:nvGrpSpPr>
          <p:cNvPr id="8" name="Group 104"/>
          <p:cNvGrpSpPr/>
          <p:nvPr/>
        </p:nvGrpSpPr>
        <p:grpSpPr>
          <a:xfrm>
            <a:off x="298682" y="1446302"/>
            <a:ext cx="3013258" cy="440596"/>
            <a:chOff x="1064568" y="1988840"/>
            <a:chExt cx="2448272" cy="563645"/>
          </a:xfrm>
        </p:grpSpPr>
        <p:grpSp>
          <p:nvGrpSpPr>
            <p:cNvPr id="9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General Surgery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04 Dec 20</a:t>
              </a:r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298682" y="2598430"/>
            <a:ext cx="3013258" cy="440596"/>
            <a:chOff x="1064568" y="1988840"/>
            <a:chExt cx="2448272" cy="563645"/>
          </a:xfrm>
        </p:grpSpPr>
        <p:grpSp>
          <p:nvGrpSpPr>
            <p:cNvPr id="22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Box 112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Plastics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 Dec 20</a:t>
              </a:r>
            </a:p>
          </p:txBody>
        </p:sp>
      </p:grpSp>
      <p:grpSp>
        <p:nvGrpSpPr>
          <p:cNvPr id="23" name="Group 116"/>
          <p:cNvGrpSpPr/>
          <p:nvPr/>
        </p:nvGrpSpPr>
        <p:grpSpPr>
          <a:xfrm>
            <a:off x="298682" y="6054814"/>
            <a:ext cx="3013258" cy="440596"/>
            <a:chOff x="1064568" y="1988840"/>
            <a:chExt cx="2448272" cy="563645"/>
          </a:xfrm>
        </p:grpSpPr>
        <p:grpSp>
          <p:nvGrpSpPr>
            <p:cNvPr id="26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Ophthalmology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04 Feb 21</a:t>
              </a:r>
            </a:p>
          </p:txBody>
        </p:sp>
      </p:grpSp>
      <p:grpSp>
        <p:nvGrpSpPr>
          <p:cNvPr id="27" name="Group 122"/>
          <p:cNvGrpSpPr/>
          <p:nvPr/>
        </p:nvGrpSpPr>
        <p:grpSpPr>
          <a:xfrm>
            <a:off x="298682" y="3174494"/>
            <a:ext cx="3013258" cy="440596"/>
            <a:chOff x="1064568" y="1988840"/>
            <a:chExt cx="2448272" cy="563645"/>
          </a:xfrm>
        </p:grpSpPr>
        <p:grpSp>
          <p:nvGrpSpPr>
            <p:cNvPr id="28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Neurosurgery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 Jan 21</a:t>
              </a:r>
            </a:p>
          </p:txBody>
        </p:sp>
      </p:grpSp>
      <p:grpSp>
        <p:nvGrpSpPr>
          <p:cNvPr id="29" name="Group 128"/>
          <p:cNvGrpSpPr/>
          <p:nvPr/>
        </p:nvGrpSpPr>
        <p:grpSpPr>
          <a:xfrm>
            <a:off x="298682" y="3750558"/>
            <a:ext cx="3013258" cy="440596"/>
            <a:chOff x="1064568" y="1988840"/>
            <a:chExt cx="2448272" cy="563645"/>
          </a:xfrm>
        </p:grpSpPr>
        <p:grpSp>
          <p:nvGrpSpPr>
            <p:cNvPr id="30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Trauma &amp; Orthopaedics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07 Jan 21</a:t>
              </a:r>
            </a:p>
          </p:txBody>
        </p:sp>
      </p:grpSp>
      <p:grpSp>
        <p:nvGrpSpPr>
          <p:cNvPr id="224" name="Group 140"/>
          <p:cNvGrpSpPr/>
          <p:nvPr/>
        </p:nvGrpSpPr>
        <p:grpSpPr>
          <a:xfrm>
            <a:off x="298682" y="4902686"/>
            <a:ext cx="3013258" cy="440596"/>
            <a:chOff x="1064568" y="1988840"/>
            <a:chExt cx="2448272" cy="563645"/>
          </a:xfrm>
        </p:grpSpPr>
        <p:grpSp>
          <p:nvGrpSpPr>
            <p:cNvPr id="226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Oral Maxillofacial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29 Jan 21</a:t>
              </a:r>
            </a:p>
          </p:txBody>
        </p:sp>
      </p:grpSp>
      <p:grpSp>
        <p:nvGrpSpPr>
          <p:cNvPr id="227" name="Group 146"/>
          <p:cNvGrpSpPr/>
          <p:nvPr/>
        </p:nvGrpSpPr>
        <p:grpSpPr>
          <a:xfrm>
            <a:off x="298682" y="4326622"/>
            <a:ext cx="3013258" cy="440596"/>
            <a:chOff x="1064568" y="1988840"/>
            <a:chExt cx="2448272" cy="563645"/>
          </a:xfrm>
        </p:grpSpPr>
        <p:grpSp>
          <p:nvGrpSpPr>
            <p:cNvPr id="238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Vascular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 Jan 21</a:t>
              </a:r>
            </a:p>
          </p:txBody>
        </p:sp>
      </p:grpSp>
      <p:grpSp>
        <p:nvGrpSpPr>
          <p:cNvPr id="239" name="Group 210"/>
          <p:cNvGrpSpPr/>
          <p:nvPr/>
        </p:nvGrpSpPr>
        <p:grpSpPr>
          <a:xfrm>
            <a:off x="298682" y="2022366"/>
            <a:ext cx="3013258" cy="440596"/>
            <a:chOff x="1064568" y="1988840"/>
            <a:chExt cx="2448272" cy="563645"/>
          </a:xfrm>
        </p:grpSpPr>
        <p:grpSp>
          <p:nvGrpSpPr>
            <p:cNvPr id="240" name="Group 63"/>
            <p:cNvGrpSpPr/>
            <p:nvPr/>
          </p:nvGrpSpPr>
          <p:grpSpPr>
            <a:xfrm>
              <a:off x="1064568" y="2132856"/>
              <a:ext cx="2448272" cy="144016"/>
              <a:chOff x="1064568" y="2132856"/>
              <a:chExt cx="2448272" cy="144016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>
                <a:off x="1064568" y="2132856"/>
                <a:ext cx="144016" cy="144016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1208584" y="2276872"/>
                <a:ext cx="2304256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212"/>
            <p:cNvSpPr txBox="1"/>
            <p:nvPr/>
          </p:nvSpPr>
          <p:spPr>
            <a:xfrm>
              <a:off x="1280592" y="1988840"/>
              <a:ext cx="2232248" cy="35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Urology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280592" y="2276872"/>
              <a:ext cx="2232248" cy="27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08 Dec 20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1021079"/>
            <a:ext cx="6374130" cy="54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1300" y="207697"/>
            <a:ext cx="1610395" cy="78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>
          <a:xfrm>
            <a:off x="0" y="6690360"/>
            <a:ext cx="12191999" cy="167640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2771775" y="857250"/>
            <a:ext cx="2076450" cy="5657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2781300" y="925422"/>
            <a:ext cx="1994715" cy="5503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200" b="1" dirty="0">
              <a:solidFill>
                <a:srgbClr val="FF0066"/>
              </a:solidFill>
            </a:endParaRPr>
          </a:p>
          <a:p>
            <a:endParaRPr lang="en-GB" sz="1200" b="1" dirty="0">
              <a:solidFill>
                <a:srgbClr val="FF0066"/>
              </a:solidFill>
            </a:endParaRPr>
          </a:p>
          <a:p>
            <a:r>
              <a:rPr lang="en-GB" sz="1200" b="1" dirty="0">
                <a:solidFill>
                  <a:srgbClr val="FF0066"/>
                </a:solidFill>
              </a:rPr>
              <a:t>Other stakeholder groups:</a:t>
            </a:r>
          </a:p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 – Feb 2021</a:t>
            </a:r>
          </a:p>
          <a:p>
            <a:r>
              <a:rPr lang="en-GB" sz="6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Practitioners</a:t>
            </a:r>
          </a:p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 Feb 21</a:t>
            </a:r>
          </a:p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Redesigning Urgent Care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 Navigation Hub</a:t>
            </a:r>
          </a:p>
          <a:p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 Feb 21</a:t>
            </a:r>
          </a:p>
          <a:p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Critical Care</a:t>
            </a:r>
          </a:p>
          <a:p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Theatres</a:t>
            </a:r>
          </a:p>
          <a:p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Diagnostics</a:t>
            </a:r>
          </a:p>
          <a:p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AE00CF39-47C3-40E5-ACCD-43F5CCED3122}"/>
              </a:ext>
            </a:extLst>
          </p:cNvPr>
          <p:cNvSpPr txBox="1">
            <a:spLocks/>
          </p:cNvSpPr>
          <p:nvPr/>
        </p:nvSpPr>
        <p:spPr>
          <a:xfrm>
            <a:off x="160019" y="174626"/>
            <a:ext cx="11146155" cy="577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Methodology: Pathway Mapping and Data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8126949" y="969264"/>
            <a:ext cx="3811051" cy="603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74709" y="950976"/>
            <a:ext cx="3811051" cy="60350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2309" y="950976"/>
            <a:ext cx="3811051" cy="60350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0" y="1031610"/>
            <a:ext cx="12053453" cy="543444"/>
          </a:xfrm>
        </p:spPr>
        <p:txBody>
          <a:bodyPr>
            <a:normAutofit/>
          </a:bodyPr>
          <a:lstStyle/>
          <a:p>
            <a:pPr algn="ctr"/>
            <a:r>
              <a:rPr lang="en-GB" altLang="en-US" sz="2600" dirty="0">
                <a:solidFill>
                  <a:srgbClr val="695F54"/>
                </a:solidFill>
                <a:latin typeface="Calibri" pitchFamily="34" charset="0"/>
                <a:cs typeface="Arial" charset="0"/>
              </a:rPr>
              <a:t>What doesn’t work well                </a:t>
            </a:r>
            <a:r>
              <a:rPr lang="en-GB" altLang="en-US" sz="2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What works well                   </a:t>
            </a:r>
            <a:r>
              <a:rPr lang="en-GB" altLang="en-US" sz="2600" dirty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Ideas for improvement</a:t>
            </a:r>
          </a:p>
        </p:txBody>
      </p:sp>
      <p:sp>
        <p:nvSpPr>
          <p:cNvPr id="7178" name="AutoShape 10" descr="https://lh3.googleusercontent.com/WzmcsqD95PaIv2fxPbXP2yxUGyI4SrxtZz97kRmRgPcnqfkS54ZtSTSR7He5nuGLWFEVsBBQnhEVCkcqTl4ZiED03DHD53ru44TeD5jO0hlNAqjyJGDc4VDjqECkO0k3VuA-MrSmQlz9IVJg23Yd-KDGqWH_-rB26TC1C7DW3qw-J_FCBY701jWYX27YIr0-zq_gXC2ikrJr9XcpYSE7Oyn0qNQABSblEV4OrtgGCPmcI_hPb3yvKxnDbF1SHBnrYikzYgDbwqR1mMRFHFxxaIbvVsSAymjRoZoLrOeWLdD0P9P19666GJkLblVVcukajYkKduo9kIsJd86CtlDKUY67JiQUQeEvBCuXjNGwkkfIbwrKu4OHyw4T9RB9ZnlJ1GAbZ1kLsSxULMUoCtazncsZ5lC6WoL8vX4oWa9z6jO9D32x2Sknp_s9kuwBNG7NSn8i5USxo2Le8AlMFwejHhDeTfuS4GmJNU6RWEBtFMOckLqX1vqUoXAh_0dc-7fveCQDIyzfmE-HAuYh8UJ5MGQMuFQlSubWew_kl7abmivoeFpKt6joIO3a6G85B2-vUKL9le8jPcfLqjLQgZg3ce68U17Sghg21Sou3gIDuh2oyX7I3krPPuc9DzZeEUCWFRQCKTyqWivcXAxjxThQbfmWvaovBavJfItIn-n0jipSzZM1j7gOZ4ad4-5UUf0=w1620-h459-no?authuser=0"/>
          <p:cNvSpPr>
            <a:spLocks noChangeAspect="1" noChangeArrowheads="1"/>
          </p:cNvSpPr>
          <p:nvPr/>
        </p:nvSpPr>
        <p:spPr bwMode="auto">
          <a:xfrm>
            <a:off x="207433" y="-173355"/>
            <a:ext cx="406400" cy="365761"/>
          </a:xfrm>
          <a:prstGeom prst="rect">
            <a:avLst/>
          </a:prstGeom>
          <a:noFill/>
        </p:spPr>
        <p:txBody>
          <a:bodyPr vert="horz" wrap="square" lIns="117226" tIns="58613" rIns="117226" bIns="5861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1" name="AutoShape 13" descr="https://lh3.googleusercontent.com/WzmcsqD95PaIv2fxPbXP2yxUGyI4SrxtZz97kRmRgPcnqfkS54ZtSTSR7He5nuGLWFEVsBBQnhEVCkcqTl4ZiED03DHD53ru44TeD5jO0hlNAqjyJGDc4VDjqECkO0k3VuA-MrSmQlz9IVJg23Yd-KDGqWH_-rB26TC1C7DW3qw-J_FCBY701jWYX27YIr0-zq_gXC2ikrJr9XcpYSE7Oyn0qNQABSblEV4OrtgGCPmcI_hPb3yvKxnDbF1SHBnrYikzYgDbwqR1mMRFHFxxaIbvVsSAymjRoZoLrOeWLdD0P9P19666GJkLblVVcukajYkKduo9kIsJd86CtlDKUY67JiQUQeEvBCuXjNGwkkfIbwrKu4OHyw4T9RB9ZnlJ1GAbZ1kLsSxULMUoCtazncsZ5lC6WoL8vX4oWa9z6jO9D32x2Sknp_s9kuwBNG7NSn8i5USxo2Le8AlMFwejHhDeTfuS4GmJNU6RWEBtFMOckLqX1vqUoXAh_0dc-7fveCQDIyzfmE-HAuYh8UJ5MGQMuFQlSubWew_kl7abmivoeFpKt6joIO3a6G85B2-vUKL9le8jPcfLqjLQgZg3ce68U17Sghg21Sou3gIDuh2oyX7I3krPPuc9DzZeEUCWFRQCKTyqWivcXAxjxThQbfmWvaovBavJfItIn-n0jipSzZM1j7gOZ4ad4-5UUf0=w1620-h459-no?authuser=0"/>
          <p:cNvSpPr>
            <a:spLocks noChangeAspect="1" noChangeArrowheads="1"/>
          </p:cNvSpPr>
          <p:nvPr/>
        </p:nvSpPr>
        <p:spPr bwMode="auto">
          <a:xfrm>
            <a:off x="207433" y="-173355"/>
            <a:ext cx="406400" cy="365761"/>
          </a:xfrm>
          <a:prstGeom prst="rect">
            <a:avLst/>
          </a:prstGeom>
          <a:noFill/>
        </p:spPr>
        <p:txBody>
          <a:bodyPr vert="horz" wrap="square" lIns="117226" tIns="58613" rIns="117226" bIns="5861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938655" y="0"/>
            <a:ext cx="3883891" cy="96427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12309" y="228601"/>
            <a:ext cx="7509291" cy="557784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300" b="1" dirty="0">
                <a:solidFill>
                  <a:schemeClr val="tx1"/>
                </a:solidFill>
              </a:rPr>
              <a:t>Primary Care Unscheduled Surgery Interface Engagement Meeting: </a:t>
            </a:r>
            <a:r>
              <a:rPr lang="en-GB" sz="1300" dirty="0">
                <a:solidFill>
                  <a:schemeClr val="tx1"/>
                </a:solidFill>
              </a:rPr>
              <a:t>MS Teams 03 Feb 2021</a:t>
            </a:r>
          </a:p>
          <a:p>
            <a:r>
              <a:rPr lang="en-GB" sz="1300" dirty="0">
                <a:solidFill>
                  <a:schemeClr val="tx1"/>
                </a:solidFill>
              </a:rPr>
              <a:t>Dr S. Jamieson, Dr A. Thomson, Dr C. Payne, S. McAllan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2309" y="1682497"/>
            <a:ext cx="4004091" cy="30540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ASRU Referral from Primary Care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3749" y="1890667"/>
            <a:ext cx="1809531" cy="101231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bg1"/>
                </a:solidFill>
              </a:rPr>
              <a:t>“Dramatic Improvement” in experience of referring to ASRU.</a:t>
            </a:r>
          </a:p>
          <a:p>
            <a:r>
              <a:rPr lang="en-GB" sz="1000" dirty="0">
                <a:solidFill>
                  <a:schemeClr val="bg1"/>
                </a:solidFill>
              </a:rPr>
              <a:t>ANP single call referral. Knowledgeable and well served.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34149" y="1881523"/>
            <a:ext cx="1809531" cy="10171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tx1"/>
                </a:solidFill>
              </a:rPr>
              <a:t>Consultant Connect/ Prof to Prof could be a useful tool in order to avoid a bleep method.</a:t>
            </a:r>
          </a:p>
          <a:p>
            <a:r>
              <a:rPr lang="en-GB" sz="1000" dirty="0">
                <a:solidFill>
                  <a:schemeClr val="tx1"/>
                </a:solidFill>
              </a:rPr>
              <a:t>Removing system built delay.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3909" y="3042811"/>
            <a:ext cx="1809531" cy="724518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bg1"/>
                </a:solidFill>
              </a:rPr>
              <a:t>ANPs has been a good experience of partnership working with PC in management of referrals</a:t>
            </a:r>
            <a:r>
              <a:rPr lang="en-GB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3989" y="3026664"/>
            <a:ext cx="1809531" cy="740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Timely</a:t>
            </a:r>
            <a:r>
              <a:rPr lang="en-GB" sz="1000" dirty="0">
                <a:solidFill>
                  <a:schemeClr val="tx1"/>
                </a:solidFill>
              </a:rPr>
              <a:t>: Need to be able to the </a:t>
            </a:r>
            <a:r>
              <a:rPr lang="en-GB" sz="1000" b="1" dirty="0">
                <a:solidFill>
                  <a:schemeClr val="tx1"/>
                </a:solidFill>
              </a:rPr>
              <a:t>senior clinical decision maker for advice</a:t>
            </a:r>
          </a:p>
          <a:p>
            <a:r>
              <a:rPr lang="en-GB" sz="1000" b="1" dirty="0">
                <a:solidFill>
                  <a:schemeClr val="tx1"/>
                </a:solidFill>
              </a:rPr>
              <a:t>Telephone or SCI referral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347429" y="1709930"/>
            <a:ext cx="4004091" cy="149961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 Plastics Referral from Primary Care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449029" y="2018682"/>
            <a:ext cx="1809531" cy="4492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tx1"/>
                </a:solidFill>
              </a:rPr>
              <a:t>OOH experience overnight can be challenging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13909" y="3959352"/>
            <a:ext cx="1809531" cy="59436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Acute Vascular referrals not regular. ANP via ASRU? Or Vascular </a:t>
            </a:r>
            <a:r>
              <a:rPr lang="en-GB" sz="1000" b="1" dirty="0" err="1">
                <a:solidFill>
                  <a:schemeClr val="tx1"/>
                </a:solidFill>
              </a:rPr>
              <a:t>Reg</a:t>
            </a:r>
            <a:r>
              <a:rPr lang="en-GB" sz="1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502869" y="1700785"/>
            <a:ext cx="3506251" cy="19385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 Neurosurgery Referral from Primary Care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645635" y="2786779"/>
            <a:ext cx="1809531" cy="6330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 err="1">
                <a:solidFill>
                  <a:schemeClr val="tx1"/>
                </a:solidFill>
              </a:rPr>
              <a:t>Cauda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equina</a:t>
            </a:r>
            <a:r>
              <a:rPr lang="en-GB" sz="1000" dirty="0">
                <a:solidFill>
                  <a:schemeClr val="tx1"/>
                </a:solidFill>
              </a:rPr>
              <a:t> referral pathway with </a:t>
            </a:r>
            <a:r>
              <a:rPr lang="en-GB" sz="1000" dirty="0" err="1">
                <a:solidFill>
                  <a:schemeClr val="tx1"/>
                </a:solidFill>
              </a:rPr>
              <a:t>Neuro</a:t>
            </a:r>
            <a:r>
              <a:rPr lang="en-GB" sz="1000" dirty="0">
                <a:solidFill>
                  <a:schemeClr val="tx1"/>
                </a:solidFill>
              </a:rPr>
              <a:t> and Medical pathways</a:t>
            </a: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634949" y="2027827"/>
            <a:ext cx="1809531" cy="62393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 err="1">
                <a:solidFill>
                  <a:schemeClr val="tx1"/>
                </a:solidFill>
              </a:rPr>
              <a:t>Cauda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equina</a:t>
            </a:r>
            <a:r>
              <a:rPr lang="en-GB" sz="1000" dirty="0">
                <a:solidFill>
                  <a:schemeClr val="tx1"/>
                </a:solidFill>
              </a:rPr>
              <a:t> senior referral  - experience of  referral criteria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513029" y="3785618"/>
            <a:ext cx="3475771" cy="905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ENT Referral from Primary Care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573989" y="4066939"/>
            <a:ext cx="1809531" cy="52335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bg1"/>
                </a:solidFill>
              </a:rPr>
              <a:t>ENT through the day is found good.</a:t>
            </a:r>
            <a:endParaRPr lang="en-GB" sz="1000" dirty="0">
              <a:solidFill>
                <a:schemeClr val="tx1"/>
              </a:solidFill>
            </a:endParaRPr>
          </a:p>
          <a:p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79429" y="2036969"/>
            <a:ext cx="1809531" cy="92568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tx1"/>
                </a:solidFill>
              </a:rPr>
              <a:t>Contacting Plastics </a:t>
            </a:r>
            <a:r>
              <a:rPr lang="en-GB" sz="1000" dirty="0" err="1">
                <a:solidFill>
                  <a:schemeClr val="tx1"/>
                </a:solidFill>
              </a:rPr>
              <a:t>Reg</a:t>
            </a:r>
            <a:r>
              <a:rPr lang="en-GB" sz="1000" dirty="0">
                <a:solidFill>
                  <a:schemeClr val="tx1"/>
                </a:solidFill>
              </a:rPr>
              <a:t> overnight – Switch board will transfer to H@N Nurse.  Significant time delays for referrer and patient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49029" y="2512458"/>
            <a:ext cx="1809531" cy="449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tx1"/>
                </a:solidFill>
              </a:rPr>
              <a:t>Would like to speak to the </a:t>
            </a:r>
            <a:r>
              <a:rPr lang="en-GB" sz="1000" dirty="0" err="1">
                <a:solidFill>
                  <a:schemeClr val="tx1"/>
                </a:solidFill>
              </a:rPr>
              <a:t>Reg</a:t>
            </a:r>
            <a:r>
              <a:rPr lang="en-GB" sz="1000" dirty="0">
                <a:solidFill>
                  <a:schemeClr val="tx1"/>
                </a:solidFill>
              </a:rPr>
              <a:t> if clinically required.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42789" y="5038344"/>
            <a:ext cx="1443771" cy="11704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Page based systems are no longer fit for purpose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51269" y="5038344"/>
            <a:ext cx="1443771" cy="11704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Referrals based on learning form Paeds model of tiered system of contact from advice to senior clinician.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347429" y="3282696"/>
            <a:ext cx="4004091" cy="14173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 err="1">
                <a:solidFill>
                  <a:schemeClr val="tx1"/>
                </a:solidFill>
              </a:rPr>
              <a:t>Gynae</a:t>
            </a:r>
            <a:r>
              <a:rPr lang="en-GB" sz="1000" b="1" dirty="0">
                <a:solidFill>
                  <a:schemeClr val="tx1"/>
                </a:solidFill>
              </a:rPr>
              <a:t> Referral from Primary Care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49029" y="3509155"/>
            <a:ext cx="1809531" cy="72730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tx1"/>
                </a:solidFill>
              </a:rPr>
              <a:t>OOH experience overnight can be challenging as wait on clinical decision maker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59109" y="3518299"/>
            <a:ext cx="1809531" cy="687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 err="1">
                <a:solidFill>
                  <a:schemeClr val="tx1"/>
                </a:solidFill>
              </a:rPr>
              <a:t>Gynae</a:t>
            </a:r>
            <a:r>
              <a:rPr lang="en-GB" sz="1000" dirty="0">
                <a:solidFill>
                  <a:schemeClr val="tx1"/>
                </a:solidFill>
              </a:rPr>
              <a:t> referral experience is more often than not a nurse through the day.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534869" y="4066937"/>
            <a:ext cx="1342171" cy="56907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dirty="0">
                <a:solidFill>
                  <a:schemeClr val="tx1"/>
                </a:solidFill>
              </a:rPr>
              <a:t>OOH experience overnight can be challenging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5943600" y="5577840"/>
            <a:ext cx="35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277829" y="5038344"/>
            <a:ext cx="2104171" cy="11704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Accessing Scheduled Urgent Care 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accent5">
                    <a:lumMod val="50000"/>
                  </a:schemeClr>
                </a:solidFill>
              </a:rPr>
              <a:t>Primary Care Direct Referral by way of appointing in a scheduled way into the speciality by agreed pathways and criteria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083269" y="5047488"/>
            <a:ext cx="1870491" cy="11704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r>
              <a:rPr lang="en-GB" sz="1000" b="1" dirty="0">
                <a:solidFill>
                  <a:schemeClr val="tx1"/>
                </a:solidFill>
              </a:rPr>
              <a:t>Scheduling urgent care to meet the needs of referrals:</a:t>
            </a:r>
          </a:p>
          <a:p>
            <a:endParaRPr lang="en-GB" sz="10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000" b="1" dirty="0">
                <a:solidFill>
                  <a:schemeClr val="tx1"/>
                </a:solidFill>
              </a:rPr>
              <a:t>Advice</a:t>
            </a:r>
          </a:p>
          <a:p>
            <a:pPr>
              <a:buFont typeface="Arial" pitchFamily="34" charset="0"/>
              <a:buChar char="•"/>
            </a:pPr>
            <a:r>
              <a:rPr lang="en-GB" sz="1000" b="1" dirty="0">
                <a:solidFill>
                  <a:schemeClr val="tx1"/>
                </a:solidFill>
              </a:rPr>
              <a:t>Assessment (Scheduled)</a:t>
            </a:r>
          </a:p>
          <a:p>
            <a:pPr>
              <a:buFont typeface="Arial" pitchFamily="34" charset="0"/>
              <a:buChar char="•"/>
            </a:pPr>
            <a:r>
              <a:rPr lang="en-GB" sz="1000" b="1" dirty="0">
                <a:solidFill>
                  <a:schemeClr val="tx1"/>
                </a:solidFill>
              </a:rPr>
              <a:t>Admission (Need of IP care)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951189" y="4937760"/>
            <a:ext cx="4664491" cy="1453896"/>
          </a:xfrm>
          <a:prstGeom prst="rect">
            <a:avLst/>
          </a:prstGeom>
          <a:noFill/>
          <a:ln w="22225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025349" y="0"/>
            <a:ext cx="3719611" cy="89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t"/>
          <a:lstStyle/>
          <a:p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75" name="Picture 2" descr="G:\TCOE\Share\App QI 2020\127 ~ Unscheduled Surgical Flows\Working Folder\TUSIP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75" y="1"/>
            <a:ext cx="2153563" cy="905636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690360"/>
            <a:ext cx="12191999" cy="167640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123509" y="156632"/>
            <a:ext cx="6926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Engagement Session: Sharing Feedback 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690360"/>
            <a:ext cx="12191999" cy="167640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9778" y="1490649"/>
            <a:ext cx="527530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very positive conversation and facilitative style which, I am sure, will enable improvements in patient pathways, care and enhance relationships throughout the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First time to be part of a process like this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Felt part of the process, listened to and data for improvement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66972" y="3974170"/>
            <a:ext cx="532674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These changes would be refinements of an already high-quality interaction.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The route map for the future, including minimising system delays, will all enhance and capitalise on the willingness to enhance communication and embrace a culture of unity across historically perceived boundaries.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80" y="123876"/>
            <a:ext cx="1633255" cy="8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0" y="976631"/>
            <a:ext cx="5370286" cy="358684"/>
          </a:xfrm>
          <a:prstGeom prst="rect">
            <a:avLst/>
          </a:prstGeom>
          <a:solidFill>
            <a:srgbClr val="FF0066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Acute Surgical Receiving Unit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390650" y="-4755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099564" y="1656380"/>
            <a:ext cx="565700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The team should be proud.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Commend the improvements that have been put in place for ASRU.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The hugely positive experience with the ANP team receiving calls. </a:t>
            </a:r>
            <a:endParaRPr lang="en-GB" sz="1600" dirty="0"/>
          </a:p>
          <a:p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6400" y="3876675"/>
            <a:ext cx="1110342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43600" y="1001486"/>
            <a:ext cx="0" cy="54138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96000" y="6042116"/>
            <a:ext cx="5370286" cy="358684"/>
          </a:xfrm>
          <a:prstGeom prst="rect">
            <a:avLst/>
          </a:prstGeom>
          <a:solidFill>
            <a:srgbClr val="FF0066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system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8000" y="6056630"/>
            <a:ext cx="5370286" cy="358684"/>
          </a:xfrm>
          <a:prstGeom prst="rect">
            <a:avLst/>
          </a:prstGeom>
          <a:solidFill>
            <a:srgbClr val="FF0066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organisation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6400" y="976630"/>
            <a:ext cx="5370286" cy="358684"/>
          </a:xfrm>
          <a:prstGeom prst="rect">
            <a:avLst/>
          </a:prstGeom>
          <a:solidFill>
            <a:srgbClr val="FF0066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process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75557" y="4066126"/>
            <a:ext cx="532674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Supporting the corporate culture of change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excellence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Process supporting flow and capacity as a whole system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Further enhancing the deliverables of Unscheduled care to the whole system as well as specialities</a:t>
            </a:r>
            <a:endParaRPr lang="en-GB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/>
          <p:cNvSpPr/>
          <p:nvPr/>
        </p:nvSpPr>
        <p:spPr>
          <a:xfrm>
            <a:off x="123509" y="156632"/>
            <a:ext cx="6327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TUSIP NOV20 – FEB21 IN NUMBERS: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690360"/>
            <a:ext cx="12191999" cy="167640"/>
          </a:xfrm>
          <a:prstGeom prst="rect">
            <a:avLst/>
          </a:prstGeom>
          <a:gradFill flip="none" rotWithShape="0">
            <a:gsLst>
              <a:gs pos="52000">
                <a:srgbClr val="7030A0">
                  <a:alpha val="70000"/>
                </a:srgbClr>
              </a:gs>
              <a:gs pos="27000">
                <a:schemeClr val="accent5">
                  <a:lumMod val="50000"/>
                  <a:alpha val="90000"/>
                </a:schemeClr>
              </a:gs>
              <a:gs pos="100000">
                <a:srgbClr val="FF0066">
                  <a:alpha val="9098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80" y="123876"/>
            <a:ext cx="1633255" cy="8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04875" y="1600200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10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500" b="1" dirty="0">
                <a:solidFill>
                  <a:schemeClr val="bg1">
                    <a:lumMod val="50000"/>
                  </a:schemeClr>
                </a:solidFill>
              </a:rPr>
              <a:t>Surgical Specialities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95350" y="3876675"/>
            <a:ext cx="100679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33750" y="1590675"/>
            <a:ext cx="0" cy="45815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43600" y="1562100"/>
            <a:ext cx="0" cy="45815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543925" y="1581150"/>
            <a:ext cx="0" cy="45815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533775" y="1600200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500" b="1" dirty="0">
                <a:solidFill>
                  <a:schemeClr val="bg1">
                    <a:lumMod val="50000"/>
                  </a:schemeClr>
                </a:solidFill>
              </a:rPr>
              <a:t>Weeks</a:t>
            </a:r>
          </a:p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(Inc Festive break)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05525" y="1600200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&gt;30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500" b="1" dirty="0">
                <a:solidFill>
                  <a:schemeClr val="bg1">
                    <a:lumMod val="50000"/>
                  </a:schemeClr>
                </a:solidFill>
              </a:rPr>
              <a:t>Clinicians and managers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686800" y="1590675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90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500" b="1" dirty="0">
                <a:solidFill>
                  <a:schemeClr val="bg1">
                    <a:lumMod val="50000"/>
                  </a:schemeClr>
                </a:solidFill>
              </a:rPr>
              <a:t>Minute Sessions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696325" y="4010025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10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High level speciality pathways mapped and data analysis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134100" y="4019550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98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Insights from engagement captured</a:t>
            </a:r>
          </a:p>
          <a:p>
            <a:pPr algn="ctr"/>
            <a:endParaRPr lang="en-GB" sz="2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24250" y="4048125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All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Reported positive experience of process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14400" y="4048125"/>
            <a:ext cx="2266950" cy="2162175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60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  <a:p>
            <a:pPr algn="ctr"/>
            <a:endParaRPr lang="en-GB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A team of 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7577"/>
            <a:ext cx="9144000" cy="2673474"/>
          </a:xfrm>
        </p:spPr>
        <p:txBody>
          <a:bodyPr>
            <a:normAutofit/>
          </a:bodyPr>
          <a:lstStyle/>
          <a:p>
            <a:pPr fontAlgn="base"/>
            <a:r>
              <a:rPr lang="en-GB" b="1" dirty="0">
                <a:solidFill>
                  <a:srgbClr val="FF0066"/>
                </a:solidFill>
              </a:rPr>
              <a:t>Surgical Speciality Mapping</a:t>
            </a:r>
            <a:r>
              <a:rPr lang="en-GB" b="0" i="0" dirty="0">
                <a:solidFill>
                  <a:srgbClr val="000000"/>
                </a:solidFill>
                <a:latin typeface="Times New Roman"/>
              </a:rPr>
              <a:t> 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latin typeface="Times New Roman"/>
              </a:rPr>
              <a:t> </a:t>
            </a:r>
            <a:endParaRPr lang="en-GB" dirty="0"/>
          </a:p>
        </p:txBody>
      </p:sp>
      <p:sp>
        <p:nvSpPr>
          <p:cNvPr id="15362" name="AutoShape 2" descr="data:image/png;base64,%20iVBORw0KGgoAAAANSUhEUgAAAFMAAABACAYAAABm8Es1AAAAAXNSR0IArs4c6QAAAARnQU1BAACxjwv8YQUAAAAJcEhZcwAADsMAAA7DAcdvqGQAABZFSURBVHhe7VwHmBVFtv473bkTyEnSzBAlrCCia15XVx8uIqu7wpqQpIA+FfPqM+DAMz7A58PIAkNQfIgREZT1qfiZQF0XM0gaMoKkiffe7q79T/e9Mz35MkHxffvz1XR19amqU3+dqjpV3RcNZQjG/4U64HDJVPFrELXlSzZPXcoWNGS+IJIpoxyCGWrLXJfKa8oTlE9WriLqkq8sT59rMnCgqAXC/KccjSECU9uP9c8eikskUBs3HoJCNWfoc0035BdfBE2lUNRXSNNMGGoFNua+L3deWhBthrVDRsZYOLoeTyGUjhT9VXw/a00iAZ1GDYJunFh6LzIa8hG2XsLap/Pi6ZWRNXYQpX/NWIIg6qCKYcfmYMeCffG0IBSGwcD7I0/i31Nh6r2ZpR2Uls5Hon8Rw264ahNc5yuqsQo75m71clbVvgoICtQkrND9qn9D1H6eBDbjbVx5TSOvf4cbuwhbntkkCX66B4WOl/eHYa1iaiieRjCPrUZie+78eAKQOfq/mTxRshAKmq6xMbvhqIuxfd67TKtKN4Us5oOXL0Am9iFmn0wy18XvE1DoOa4XIpF/hzLO5m131mPG7cL1JDx56qdYnlI/QMe3zPU+wtozWDtnrf+8egQsphZYpkvpCGNR1hfxA0rYof2A0L3AOIvPEo3yoblUUgXkGaBibIQdl/ChKCNyYPm+jDxnXCUaWQ28PGXlSx4l90Z5PSiIDiMGIGLPZpOvYjt6QNdsll/MZxL8vGB7xLI1xnWtBWV/y3LHIuL24rNakTyZpvdXlCwfaGfQ1YXItifwvgp4XR8I8SmiMlhWRdmkUCYv+WlXXmoZFPrf2BGWNZXxX8frkE6Qq0jr5QIF4s8cXoTwzWiTtor3tSJ5MqsHh4SWwnnmOvQY39+7P9Jw4NAI/pW5lQSV6iekcQQozpHup7x+wfvdHPEybwrJMtKinGqW4ZMndsXla0RDkCnVuBy6WYhE70C7yzmZHzGEKgwclwbdPok6pnp6JqC8BWcxTHUats49DaMyT4GVfjz5vYbPFjGspfQG6LHFfoba0TBkitIyenRtEEIhsYIjBwVaW3oT7ahimWXJcNZQCMOdhQ3eaq0hJ8fB+hl7sHnBIuTljoJt/JGj/C5s7v69n6l2NBSZAodKNmOJV6HbFX3jafWDrsmwFIilVwxyqWWBIqJF4klYQS69eVOJh2EcBwwzmBIok8RK2DFrHbbOXwLkSHqtQ1zQEGSWVSSru4Zj4RgT0O6cdNilZBwefE/H4HzVHq0u7oD2IzIrhQ6jOtMPpJtWC2LFe+HSES8Hr4IQy78RnTOeRKcxl3luk9+WBLE+qYeB+pLJiVorZAjMRTKp41KEO5we9y49Zg4LGjtB/FnLmIyM1FcQMl+sFCztJdY+hKEm69Sw7YX9bOUaxriCeyu1D6lDoTOtfzQ3HtPoQy+i3/oqskdfj8wru1AiQWrSqB+ZStFhcv6XK+DeUkU1WTG1prSam+CG2jB++GRKIzSNq6lGx1o7jmFAlQEay68VCmbx09T1MwZpb4BQdrwEiE8JTk3a7xlyuK1cjswxU9F1XCbTkya1fmTKDgL4kMQ9W6G+GHv8dA7Uyxg/rKESgMxrLoNdbajsU1YFDRuf+x5R90puIlaQ0GLmMjxD8PxK/vUMQJx96q246utaFz65hjup5dz5/QmYlBRP9SOTGrFiOrvqcd5s9JQsgzT0Ejr04q/VDRp3J7JH11BQRchnvbG4ZG3QsHPed+geupyxG+gT/43abWe67JhEvxCvPheem+eRS3ZUDw7/acjaPJR3tXZc/ciUPaxLZbbO2cFh9wBHtCgRnJdIbmCeShbSMKUKuUDM4uJxBxztzkrBVXdS8mOGZMvX8NbMg9icOx9bc4dyy3kJXPshOgTiR8qcym2lHOKU05+7Oz2TshORPSaLKTUSWj8yNV1nCfEePfQa/7wRV6h+0IRMWp8bewFbZs/C1tlPVwpbcmdS5lOGw+kskZXgIm/Wx3R97seJg0dAD41kjXcwXQ5VKoD7f6UGMJwST6gW9RzmAWxcfJAVP8pYHiuu+9AuBR1DTU90TIKEYOBfWQCTRtCqyspZPNzBxqe+wsY5T3HKmkjdP2F64JRLhj09C+V2it9Xa50NR6Zgs/Uh/z7HIOX6Df75wcYPND3ftPS+HMo6Z+Ocr0ja3ylSWX9ND64HVaJhycTMGOeXuezJ1bwJ9u7Pi6z+x9M3XUgfcg4yR56KfpenMVVIDQag7dh21J0+psdjnHQ53xQf1Tjg31ePBiaTWmziNszFHMYPUImGLv9wIYRwBlaXsKknMHoxLewVHLTeRNcxdyFrzJnIGtEbPemkdx1zPFLceyhzFoOcbcbBqYSuPzTn23hCtSOucRobSp8Px15BRX5uMoHs8f3oEZxKXfw9uKZlkNCBTLuTtLwGxakp4n5A7+AdbzfkeSD+fpYQqxTyVqKV9Q8/qXo0RmM1rJ8RgWE8yOgmriO1zjWNCHqMsfN47c9o4pyARAlZHmHii4QpxR0Q9Sxnc55Ll+ItSJrxJD6jWyXl1YDkyVSuFCTEcOcguwdZSSW7XlUFGv25NTTMaczIPXBc3ssjoZLvKUdi8WcMXty7r1F5bxoJ5pPg1ePE800imZGvmP5u3AdOZR5pQ7BcITVhiRKTRtGJdw3PuXdxOzb9VVb4WpE8mZoh88huhh2lQdk/cDjLOxRB5YbHdj1DZRbwScV8iTw+dGM/s29l2OYFl3FNp5xZEpeoDpyX43kSQTe2IWTF57wcFzueXUKCxsF1ryc5LzFxj0+olsp4mEHcLwm8Z5psKV0uoMq9EyW4GttyV/KZtK3mjiWqE6ic3nVcU87L3akQFdH9npR4yaGN2P3yHu++MhSOGt2GKnelZcRPd2jhJbGN2Pncj/490W1UJ1pxOy+usWwlbye1GPIp9+OcAi+9KnRgvnCIK7Dr6yOjx7ViMPO+w/o35D1PAv7zrJFHkXzqgmxeuzElm4OkKZ/SC9H2QnfzWP+3KImux44Fcigs+WoiscyiKecLPvJyczjptzH2Oyr2MG4+V3qwYkHBjBWRbIVBNGbZgor5ysv2GRbCrlAYGTQIzVIocWLYvZUWvTL45rS6uqUsDQ8sGw0rNIGjcyk25E31ha97NAVZR09HeotrUHTwcxQV/gF3X+gf5///RF07LwGFB17rj1B4IVKb9EHRgf/EurzJ/pw5Y2IENj3/ooM2DHMAwmn3YtKill6mmiv+pUIIqy7UBJ+PR17OhpVyN8xQHxQXROEYqzBzfKxsATLwEeeRr8VDoFszmlY6HfctSbx8rw+pibwVQ2Ojqjol1AWJvBoeXnIy7PQnudD9yZ8l1UpY9mciVNYT8upz6lsPwzJv9NwCgevQJVCzuSKvwK2D5POXxkRtVlEbqiPKa7EfrSuGGXhgdD8Y+mCYxijoJhdielq6GYUduQm3DJLz3AoNeHBFb1h4AYbVh8Iuh7xOp1eOoOTc8FM4zpfQ9S+xr2AHrJb7sXSdgyE9qehmE6npKThUlIFw66bIMFpzRW4NBx2YryUdsGasWRxgOVyL0E0p5P0P0GJruWJ/jZwLxGVKoC6k+mRNerEt0lKPYd29YdI7UFoTPgqxTpdpUXoUh2CrXRyFrM/di/yivUBJAVLNQhS34eKzx8W+nRpaZqbCLGyGcKsuMLRj2I5fcZU/iW3vR4sEeVAwTTpR0Xfo4YzAzefLQXM559nvwYeWT+BcMI13abylO6PpJFWslME9SHdoJ5X7kZKH+IwKUkRpFiuyKC4HCGwAt2xQ6bwyTh9Ol91FfEaRjYdLZbzvlNQeqkC/Un1PR3sJ3Mjf8JcL8n3BpEj1SbxvWT+EzctI2SlsfGfqI++GUtlwLT4U/eC68hpEvtiQ0/tC1k+3S/FeK2ZcvlGyqYccTNP/pO661pZy7dh+Ovssx7X9guQc13V2wS0eh1uHvsY0T9egwn6tjy5LQdScTHJu5r3sMHyF5blGzRKklEIeVy7GI83bsXnZ5X2Oj1JRliWbJ2ksBwFl6Xc63yKm5qA4bxFyxvufqVQPhfveaoewewOjw6lXJocde52Q78X8ykXKR6IkaYPceBeGuFi18L49o1AZD0J2PtPvQkHoCeScmdimllM2EVeY9HwGmrSYwpSrqSR3B2Ws1Bmijl9DsM4yeA3j1XVKSPJyOCX34NbzuRX0UDGPwtSlA6FSHmXTTmTHyzbST/dkRbxU3USkNKGOoBWxXFcd4GjMwSHrMRIpPmmpbkElg3HfQm39Km6Rb+STLux19g07QXqpKsVkPhRCpBzvyuDfyzPpYf6Rr8o0ebPo96bQy9mHsRA9CF9YLEHyubTSwuhtuOe815kq9cULY3zaspO41ZzN4deHU4sMO79O15GyufNJ7La8YeTv9b1XLLwVXRLB/1N6YRnxCJFoj1c28zk2d0n4ikN9Mm75SL70kDoSOnkI3pR7QPgFP/T68WzolZxPTuNdFhXK8CZhD5KFYgkVpA2uTK7eN46cX7l3BoevMvaxX/fCif7IcvZT0QKPTl2+PHZa8nknlptJWXlPzuFqyPTCvX0sjwvgtfjLeUt551d2/6vd6QfPZuf+xq+XfxxnGxv8JeteC92RLSH39EKAm06dmrMeWYxkHm3NOP1nrQUXo6a8516cDAtZiY4PwpY5UqYfbGBHrUCJPRt3D5EvmasQLp9YpQDhUzX1jV5cEX9LqZ4Ubc3C0xmXfbocRojFFVDBIo9A5e6hbB50ezP2WtuxcWYBFi8unVuqxKQlaUgzT2DDziOZQ9iBvT1Lsu11QLGsmKsxbREXguZT6G1wtPChY++nei/S4F9A/q6VyBld/cHIMLo3XYdloG16JpTVhbp2ov7+iu9C2iKHHqG4RSqSXszO2M3wOYrz30POcPmsUFAdT+UeVCtEJGzPx6TcMCkLI7XAgJMaRZrjcMGQk6DycpVRc4cl8CCHsWFcT8KGce9rwo7RMn8cDrSQc8nnuI3LRqRkExs+BSF7ISYOTpyMJ1d+ZehsUwgoNFEUph9TorDziwhmzqz4Xr4mjpImM4jaFBMkW1ZV8Mu/b1kbhMyb6Opcz+IUCb2A1tIDodQn6N99h0jsZvzH4GWebN3ra9C2JCY/QbKZRK62UB/4Zbz9bCFOGfYRneMUDruTmCSOfTM2vzd3HTfgjvPEvxPUp76gztWFpBEUPqyMPxEUbp3VBG07T6d2shDs4xyn4ZZzHvbmtSNM5yOdTAH93mdbI9y8PazoAeRHC5HzZ/mNzxGn7y+BTEHFue2I1LUhyWzshakigvVVV+5P2gkNRCZ1bjM8HW6E++0U5V0rInuAg67fROL+Zn0bxQrPTUHHdifDMnZic5W/HlPIvLQrdOtsxLRt2K7eBuaJH1rfuqtFsOC6VqLQ58aWKNyfS0fd4r6V2yCdwdujGXTgdabLivwe9xvTsXaOnArVn8xOIy+gH/oQPcQvkZo2Ht89LgtUsFyF7FF/4IKVy93WW9Aj47FloXzb3mhkcovREDgkqhdSzXzuJuQ7x2PZ0KEkshN1l49SCxBzinEgGt8zUzo5BOUkngjSTfLxQAfetoO1P1GuoEzG1Szqk0FCK373VL6sBkJDWKZAQ/txYRjppHRbCBlNZsHQL6KjfRvQ8jE4hRrSt3B496DovhSkaQ5adItgZY6curBDx9Hf3c/6Fwd2HANNZP3KQN48eWXrImtkGJYdQsyMMi2CPsPSUZx+svfufvMz8usyn5isM8IId7OwdkMxsroP5X59IUldBqNkbNwy5ZWvX1ZHlrXSG/qCeltsQ5EpiPfyOAuZ9gLuq/+MmH0Dts99lMRY6DrgdNjOFRzu8r46SstageLi2VBmG4Stsd5pUUbhvfhmsf+ePHv0cJY4FKaazu0jiYtO4H1nynHPr0/nTGJz+riaNG9Cl86PYOW7QGa3M6CrMVQlk+mfUE4Os2+Do70J0xmDvM0FyMo+m/13KUdLZ3b4bs6589D/wArO5UHrrhMaaJh7iHeGWFgCcjxNtO/TnkSOJZGtoJwPeLVgq8lICd8E081ggwdTlbEoDHf25PtPbM6GXsAGD4Kr90ZxyVMsS06J3vMOIDS9La2tE5+PoNEOxsqlGrK6nsNd52zmPoVya9iyo1juKKrFeZzz9/5CHVldruCz+czTkTq8xY5phag9E180/w3z1XvINySZ1WNn6k5oBTejWfRimClP0CrfZgPlQPdUpBo72Gj5BKUJNPN8Tz7/QF/Y7lkwjZdpYfI7I5l796KJkYu83HHYPOtN+EeiDrswio695GuQsQyZlJ2CvLnX4qgWY0n8UhJvkSeFJuwoTb+T4RB0+3aWcx+fP0QKLZTYo5P9RUVN+GnIxEwbZrgLDobupyU8TqvkAqXJ72/SuPc22ajXqYl8YnMhul+XAmXJ/4qQxoYvhRH6kLKryUdfFDBv59Fyrsqs3gGwHC47MDQ5FpTfBe2hJfs/Z/74ES6E2vu0PqnHhWEdw7j8LimMqHk1Oo6cgZiaAEc1Z9nHod8G+faoXtbZyGTGT647jjoTtjmXseM4zOcy+RE+8xeb/KiFmPU2rXMdraoHooVn0wv4PQl8H3Z0NTY+9QM0+2bmeYF5zmL6Y+hx1Ym0YjFNv3zNDDMq55ExaE4ZIXJQ7ZHO6cZx5cMsUUl+o7QXYWMfLPMbzplTEDIfQ1GLcq8g6oLGJ1NWVwtDGO8Jx56D7fNehKjtxn9EIB9/7ZxZxAa+xqbIv1tJQi+4znKu2vL1HLBp/hccmjewuBnQjf50s4ZxUWlGYoU4EqDv51/ZrzcjMYFfrbnt/GFOGNoGykQoXoI0/Xlc3jkHmR0n4/hDD2LAwb9i/Yzgh151QmORKSbAi8MZ7WjWYaR496bVmW5JL9Z6G8mj76fRofe++wRC+ou0MyHlN3y2jUNPziq5IRjfB93GnIxoST5XZ1ovDVJpTbmamxyiUqyFiFpPeU4H9Clt9wr0HNcava4cSLIvYRWii45C/Tuu/vIfs3RFiboeuVuy4exrgX80ORWr047x6qonGovMYpJUwEbbntUp+UWY2kVru5Zpi7mobKEMhy/1TzH8X+aum7WJVrqKTZLvIz/A1vkbvPSC6BDOsfOgN13OoXoL27yO29XF1HwPFzJ5HVyCXQX7SNwcj1DX/SNKYstQ5PwXSWTdzh6mR+CahXSbbmf577GMc5n/TWwt/D/EXO6QZIPh9X69UJfD4VrQF2gaksWEc57zIQq+2IuD+gY0bfs5h+g2GutMukOzaCXf03JXIhZdi/yvD+GMM0wcbD6KpHBuc6bg4JptXnEH+3+G5upbprODtFV0mR7k8P8ITfqWQBlfk5h3cOz2PKx5ZSta9P2A5coLrzySOg+GsYBrz5fs2HfRdEceNi7ejVYnLIETW0dj3cVpYDXCoaexyViInM/q7WcGCWwgMj0Eh0yi3JqHUdcxv6NlPk/CliF7w2is9L6TlLxV5auYnkwdtckkntcZwQLqXdhhwm+UzKHQuS3EBA7DNtw1XYLtz4h781PrU2808mqeBByczzn0f8id/LL2ll8qkYKf0zIFCkePz+bw5l7a2YENs9fH03+RZP4LDQbgn8uRz6Moees1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data:image/png;base64,%20iVBORw0KGgoAAAANSUhEUgAAAFMAAABACAYAAABm8Es1AAAAAXNSR0IArs4c6QAAAARnQU1BAACxjwv8YQUAAAAJcEhZcwAADsMAAA7DAcdvqGQAABZFSURBVHhe7VwHmBVFtv473bkTyEnSzBAlrCCia15XVx8uIqu7wpqQpIA+FfPqM+DAMz7A58PIAkNQfIgREZT1qfiZQF0XM0gaMoKkiffe7q79T/e9Mz35MkHxffvz1XR19amqU3+dqjpV3RcNZQjG/4U64HDJVPFrELXlSzZPXcoWNGS+IJIpoxyCGWrLXJfKa8oTlE9WriLqkq8sT59rMnCgqAXC/KccjSECU9uP9c8eikskUBs3HoJCNWfoc0035BdfBE2lUNRXSNNMGGoFNua+L3deWhBthrVDRsZYOLoeTyGUjhT9VXw/a00iAZ1GDYJunFh6LzIa8hG2XsLap/Pi6ZWRNXYQpX/NWIIg6qCKYcfmYMeCffG0IBSGwcD7I0/i31Nh6r2ZpR2Uls5Hon8Rw264ahNc5yuqsQo75m71clbVvgoICtQkrND9qn9D1H6eBDbjbVx5TSOvf4cbuwhbntkkCX66B4WOl/eHYa1iaiieRjCPrUZie+78eAKQOfq/mTxRshAKmq6xMbvhqIuxfd67TKtKN4Us5oOXL0Am9iFmn0wy18XvE1DoOa4XIpF/hzLO5m131mPG7cL1JDx56qdYnlI/QMe3zPU+wtozWDtnrf+8egQsphZYpkvpCGNR1hfxA0rYof2A0L3AOIvPEo3yoblUUgXkGaBibIQdl/ChKCNyYPm+jDxnXCUaWQ28PGXlSx4l90Z5PSiIDiMGIGLPZpOvYjt6QNdsll/MZxL8vGB7xLI1xnWtBWV/y3LHIuL24rNakTyZpvdXlCwfaGfQ1YXItifwvgp4XR8I8SmiMlhWRdmkUCYv+WlXXmoZFPrf2BGWNZXxX8frkE6Qq0jr5QIF4s8cXoTwzWiTtor3tSJ5MqsHh4SWwnnmOvQY39+7P9Jw4NAI/pW5lQSV6iekcQQozpHup7x+wfvdHPEybwrJMtKinGqW4ZMndsXla0RDkCnVuBy6WYhE70C7yzmZHzGEKgwclwbdPok6pnp6JqC8BWcxTHUats49DaMyT4GVfjz5vYbPFjGspfQG6LHFfoba0TBkitIyenRtEEIhsYIjBwVaW3oT7ahimWXJcNZQCMOdhQ3eaq0hJ8fB+hl7sHnBIuTljoJt/JGj/C5s7v69n6l2NBSZAodKNmOJV6HbFX3jafWDrsmwFIilVwxyqWWBIqJF4klYQS69eVOJh2EcBwwzmBIok8RK2DFrHbbOXwLkSHqtQ1zQEGSWVSSru4Zj4RgT0O6cdNilZBwefE/H4HzVHq0u7oD2IzIrhQ6jOtMPpJtWC2LFe+HSES8Hr4IQy78RnTOeRKcxl3luk9+WBLE+qYeB+pLJiVorZAjMRTKp41KEO5we9y49Zg4LGjtB/FnLmIyM1FcQMl+sFCztJdY+hKEm69Sw7YX9bOUaxriCeyu1D6lDoTOtfzQ3HtPoQy+i3/oqskdfj8wru1AiQWrSqB+ZStFhcv6XK+DeUkU1WTG1prSam+CG2jB++GRKIzSNq6lGx1o7jmFAlQEay68VCmbx09T1MwZpb4BQdrwEiE8JTk3a7xlyuK1cjswxU9F1XCbTkya1fmTKDgL4kMQ9W6G+GHv8dA7Uyxg/rKESgMxrLoNdbajsU1YFDRuf+x5R90puIlaQ0GLmMjxD8PxK/vUMQJx96q246utaFz65hjup5dz5/QmYlBRP9SOTGrFiOrvqcd5s9JQsgzT0Ejr04q/VDRp3J7JH11BQRchnvbG4ZG3QsHPed+geupyxG+gT/43abWe67JhEvxCvPheem+eRS3ZUDw7/acjaPJR3tXZc/ciUPaxLZbbO2cFh9wBHtCgRnJdIbmCeShbSMKUKuUDM4uJxBxztzkrBVXdS8mOGZMvX8NbMg9icOx9bc4dyy3kJXPshOgTiR8qcym2lHOKU05+7Oz2TshORPSaLKTUSWj8yNV1nCfEePfQa/7wRV6h+0IRMWp8bewFbZs/C1tlPVwpbcmdS5lOGw+kskZXgIm/Wx3R97seJg0dAD41kjXcwXQ5VKoD7f6UGMJwST6gW9RzmAWxcfJAVP8pYHiuu+9AuBR1DTU90TIKEYOBfWQCTRtCqyspZPNzBxqe+wsY5T3HKmkjdP2F64JRLhj09C+V2it9Xa50NR6Zgs/Uh/z7HIOX6Df75wcYPND3ftPS+HMo6Z+Ocr0ja3ylSWX9ND64HVaJhycTMGOeXuezJ1bwJ9u7Pi6z+x9M3XUgfcg4yR56KfpenMVVIDQag7dh21J0+psdjnHQ53xQf1Tjg31ePBiaTWmziNszFHMYPUImGLv9wIYRwBlaXsKknMHoxLewVHLTeRNcxdyFrzJnIGtEbPemkdx1zPFLceyhzFoOcbcbBqYSuPzTn23hCtSOucRobSp8Px15BRX5uMoHs8f3oEZxKXfw9uKZlkNCBTLuTtLwGxakp4n5A7+AdbzfkeSD+fpYQqxTyVqKV9Q8/qXo0RmM1rJ8RgWE8yOgmriO1zjWNCHqMsfN47c9o4pyARAlZHmHii4QpxR0Q9Sxnc55Ll+ItSJrxJD6jWyXl1YDkyVSuFCTEcOcguwdZSSW7XlUFGv25NTTMaczIPXBc3ssjoZLvKUdi8WcMXty7r1F5bxoJ5pPg1ePE800imZGvmP5u3AdOZR5pQ7BcITVhiRKTRtGJdw3PuXdxOzb9VVb4WpE8mZoh88huhh2lQdk/cDjLOxRB5YbHdj1DZRbwScV8iTw+dGM/s29l2OYFl3FNp5xZEpeoDpyX43kSQTe2IWTF57wcFzueXUKCxsF1ryc5LzFxj0+olsp4mEHcLwm8Z5psKV0uoMq9EyW4GttyV/KZtK3mjiWqE6ic3nVcU87L3akQFdH9npR4yaGN2P3yHu++MhSOGt2GKnelZcRPd2jhJbGN2Pncj/490W1UJ1pxOy+usWwlbye1GPIp9+OcAi+9KnRgvnCIK7Dr6yOjx7ViMPO+w/o35D1PAv7zrJFHkXzqgmxeuzElm4OkKZ/SC9H2QnfzWP+3KImux44Fcigs+WoiscyiKecLPvJyczjptzH2Oyr2MG4+V3qwYkHBjBWRbIVBNGbZgor5ysv2GRbCrlAYGTQIzVIocWLYvZUWvTL45rS6uqUsDQ8sGw0rNIGjcyk25E31ha97NAVZR09HeotrUHTwcxQV/gF3X+gf5///RF07LwGFB17rj1B4IVKb9EHRgf/EurzJ/pw5Y2IENj3/ooM2DHMAwmn3YtKill6mmiv+pUIIqy7UBJ+PR17OhpVyN8xQHxQXROEYqzBzfKxsATLwEeeRr8VDoFszmlY6HfctSbx8rw+pibwVQ2Ojqjol1AWJvBoeXnIy7PQnudD9yZ8l1UpY9mciVNYT8upz6lsPwzJv9NwCgevQJVCzuSKvwK2D5POXxkRtVlEbqiPKa7EfrSuGGXhgdD8Y+mCYxijoJhdielq6GYUduQm3DJLz3AoNeHBFb1h4AYbVh8Iuh7xOp1eOoOTc8FM4zpfQ9S+xr2AHrJb7sXSdgyE9qehmE6npKThUlIFw66bIMFpzRW4NBx2YryUdsGasWRxgOVyL0E0p5P0P0GJruWJ/jZwLxGVKoC6k+mRNerEt0lKPYd29YdI7UFoTPgqxTpdpUXoUh2CrXRyFrM/di/yivUBJAVLNQhS34eKzx8W+nRpaZqbCLGyGcKsuMLRj2I5fcZU/iW3vR4sEeVAwTTpR0Xfo4YzAzefLQXM559nvwYeWT+BcMI13abylO6PpJFWslME9SHdoJ5X7kZKH+IwKUkRpFiuyKC4HCGwAt2xQ6bwyTh9Ol91FfEaRjYdLZbzvlNQeqkC/Un1PR3sJ3Mjf8JcL8n3BpEj1SbxvWT+EzctI2SlsfGfqI++GUtlwLT4U/eC68hpEvtiQ0/tC1k+3S/FeK2ZcvlGyqYccTNP/pO661pZy7dh+Ovssx7X9guQc13V2wS0eh1uHvsY0T9egwn6tjy5LQdScTHJu5r3sMHyF5blGzRKklEIeVy7GI83bsXnZ5X2Oj1JRliWbJ2ksBwFl6Xc63yKm5qA4bxFyxvufqVQPhfveaoewewOjw6lXJocde52Q78X8ykXKR6IkaYPceBeGuFi18L49o1AZD0J2PtPvQkHoCeScmdimllM2EVeY9HwGmrSYwpSrqSR3B2Ws1Bmijl9DsM4yeA3j1XVKSPJyOCX34NbzuRX0UDGPwtSlA6FSHmXTTmTHyzbST/dkRbxU3USkNKGOoBWxXFcd4GjMwSHrMRIpPmmpbkElg3HfQm39Km6Rb+STLux19g07QXqpKsVkPhRCpBzvyuDfyzPpYf6Rr8o0ebPo96bQy9mHsRA9CF9YLEHyubTSwuhtuOe815kq9cULY3zaspO41ZzN4deHU4sMO79O15GyufNJ7La8YeTv9b1XLLwVXRLB/1N6YRnxCJFoj1c28zk2d0n4ikN9Mm75SL70kDoSOnkI3pR7QPgFP/T68WzolZxPTuNdFhXK8CZhD5KFYgkVpA2uTK7eN46cX7l3BoevMvaxX/fCif7IcvZT0QKPTl2+PHZa8nknlptJWXlPzuFqyPTCvX0sjwvgtfjLeUt551d2/6vd6QfPZuf+xq+XfxxnGxv8JeteC92RLSH39EKAm06dmrMeWYxkHm3NOP1nrQUXo6a8516cDAtZiY4PwpY5UqYfbGBHrUCJPRt3D5EvmasQLp9YpQDhUzX1jV5cEX9LqZ4Ubc3C0xmXfbocRojFFVDBIo9A5e6hbB50ezP2WtuxcWYBFi8unVuqxKQlaUgzT2DDziOZQ9iBvT1Lsu11QLGsmKsxbREXguZT6G1wtPChY++nei/S4F9A/q6VyBld/cHIMLo3XYdloG16JpTVhbp2ov7+iu9C2iKHHqG4RSqSXszO2M3wOYrz30POcPmsUFAdT+UeVCtEJGzPx6TcMCkLI7XAgJMaRZrjcMGQk6DycpVRc4cl8CCHsWFcT8KGce9rwo7RMn8cDrSQc8nnuI3LRqRkExs+BSF7ISYOTpyMJ1d+ZehsUwgoNFEUph9TorDziwhmzqz4Xr4mjpImM4jaFBMkW1ZV8Mu/b1kbhMyb6Opcz+IUCb2A1tIDodQn6N99h0jsZvzH4GWebN3ra9C2JCY/QbKZRK62UB/4Zbz9bCFOGfYRneMUDruTmCSOfTM2vzd3HTfgjvPEvxPUp76gztWFpBEUPqyMPxEUbp3VBG07T6d2shDs4xyn4ZZzHvbmtSNM5yOdTAH93mdbI9y8PazoAeRHC5HzZ/mNzxGn7y+BTEHFue2I1LUhyWzshakigvVVV+5P2gkNRCZ1bjM8HW6E++0U5V0rInuAg67fROL+Zn0bxQrPTUHHdifDMnZic5W/HlPIvLQrdOtsxLRt2K7eBuaJH1rfuqtFsOC6VqLQ58aWKNyfS0fd4r6V2yCdwdujGXTgdabLivwe9xvTsXaOnArVn8xOIy+gH/oQPcQvkZo2Ht89LgtUsFyF7FF/4IKVy93WW9Aj47FloXzb3mhkcovREDgkqhdSzXzuJuQ7x2PZ0KEkshN1l49SCxBzinEgGt8zUzo5BOUkngjSTfLxQAfetoO1P1GuoEzG1Szqk0FCK373VL6sBkJDWKZAQ/txYRjppHRbCBlNZsHQL6KjfRvQ8jE4hRrSt3B496DovhSkaQ5adItgZY6curBDx9Hf3c/6Fwd2HANNZP3KQN48eWXrImtkGJYdQsyMMi2CPsPSUZx+svfufvMz8usyn5isM8IId7OwdkMxsroP5X59IUldBqNkbNwy5ZWvX1ZHlrXSG/qCeltsQ5EpiPfyOAuZ9gLuq/+MmH0Dts99lMRY6DrgdNjOFRzu8r46SstageLi2VBmG4Stsd5pUUbhvfhmsf+ePHv0cJY4FKaazu0jiYtO4H1nynHPr0/nTGJz+riaNG9Cl86PYOW7QGa3M6CrMVQlk+mfUE4Os2+Do70J0xmDvM0FyMo+m/13KUdLZ3b4bs6589D/wArO5UHrrhMaaJh7iHeGWFgCcjxNtO/TnkSOJZGtoJwPeLVgq8lICd8E081ggwdTlbEoDHf25PtPbM6GXsAGD4Kr90ZxyVMsS06J3vMOIDS9La2tE5+PoNEOxsqlGrK6nsNd52zmPoVya9iyo1juKKrFeZzz9/5CHVldruCz+czTkTq8xY5phag9E180/w3z1XvINySZ1WNn6k5oBTejWfRimClP0CrfZgPlQPdUpBo72Gj5BKUJNPN8Tz7/QF/Y7lkwjZdpYfI7I5l796KJkYu83HHYPOtN+EeiDrswio695GuQsQyZlJ2CvLnX4qgWY0n8UhJvkSeFJuwoTb+T4RB0+3aWcx+fP0QKLZTYo5P9RUVN+GnIxEwbZrgLDobupyU8TqvkAqXJ72/SuPc22ajXqYl8YnMhul+XAmXJ/4qQxoYvhRH6kLKryUdfFDBv59Fyrsqs3gGwHC47MDQ5FpTfBe2hJfs/Z/74ES6E2vu0PqnHhWEdw7j8LimMqHk1Oo6cgZiaAEc1Z9nHod8G+faoXtbZyGTGT647jjoTtjmXseM4zOcy+RE+8xeb/KiFmPU2rXMdraoHooVn0wv4PQl8H3Z0NTY+9QM0+2bmeYF5zmL6Y+hx1Ym0YjFNv3zNDDMq55ExaE4ZIXJQ7ZHO6cZx5cMsUUl+o7QXYWMfLPMbzplTEDIfQ1GLcq8g6oLGJ1NWVwtDGO8Jx56D7fNehKjtxn9EIB9/7ZxZxAa+xqbIv1tJQi+4znKu2vL1HLBp/hccmjewuBnQjf50s4ZxUWlGYoU4EqDv51/ZrzcjMYFfrbnt/GFOGNoGykQoXoI0/Xlc3jkHmR0n4/hDD2LAwb9i/Yzgh151QmORKSbAi8MZ7WjWYaR496bVmW5JL9Z6G8mj76fRofe++wRC+ou0MyHlN3y2jUNPziq5IRjfB93GnIxoST5XZ1ovDVJpTbmamxyiUqyFiFpPeU4H9Clt9wr0HNcava4cSLIvYRWii45C/Tuu/vIfs3RFiboeuVuy4exrgX80ORWr047x6qonGovMYpJUwEbbntUp+UWY2kVru5Zpi7mobKEMhy/1TzH8X+aum7WJVrqKTZLvIz/A1vkbvPSC6BDOsfOgN13OoXoL27yO29XF1HwPFzJ5HVyCXQX7SNwcj1DX/SNKYstQ5PwXSWTdzh6mR+CahXSbbmf577GMc5n/TWwt/D/EXO6QZIPh9X69UJfD4VrQF2gaksWEc57zIQq+2IuD+gY0bfs5h+g2GutMukOzaCXf03JXIhZdi/yvD+GMM0wcbD6KpHBuc6bg4JptXnEH+3+G5upbprODtFV0mR7k8P8ITfqWQBlfk5h3cOz2PKx5ZSta9P2A5coLrzySOg+GsYBrz5fs2HfRdEceNi7ejVYnLIETW0dj3cVpYDXCoaexyViInM/q7WcGCWwgMj0Eh0yi3JqHUdcxv6NlPk/CliF7w2is9L6TlLxV5auYnkwdtckkntcZwQLqXdhhwm+UzKHQuS3EBA7DNtw1XYLtz4h781PrU2808mqeBByczzn0f8id/LL2ll8qkYKf0zIFCkePz+bw5l7a2YENs9fH03+RZP4LDQbgn8uRz6Moees1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6" name="AutoShape 6" descr="data:image/png;base64,%20iVBORw0KGgoAAAANSUhEUgAAAFMAAABACAYAAABm8Es1AAAAAXNSR0IArs4c6QAAAARnQU1BAACxjwv8YQUAAAAJcEhZcwAADsMAAA7DAcdvqGQAABZFSURBVHhe7VwHmBVFtv473bkTyEnSzBAlrCCia15XVx8uIqu7wpqQpIA+FfPqM+DAMz7A58PIAkNQfIgREZT1qfiZQF0XM0gaMoKkiffe7q79T/e9Mz35MkHxffvz1XR19amqU3+dqjpV3RcNZQjG/4U64HDJVPFrELXlSzZPXcoWNGS+IJIpoxyCGWrLXJfKa8oTlE9WriLqkq8sT59rMnCgqAXC/KccjSECU9uP9c8eikskUBs3HoJCNWfoc0035BdfBE2lUNRXSNNMGGoFNua+L3deWhBthrVDRsZYOLoeTyGUjhT9VXw/a00iAZ1GDYJunFh6LzIa8hG2XsLap/Pi6ZWRNXYQpX/NWIIg6qCKYcfmYMeCffG0IBSGwcD7I0/i31Nh6r2ZpR2Uls5Hon8Rw264ahNc5yuqsQo75m71clbVvgoICtQkrND9qn9D1H6eBDbjbVx5TSOvf4cbuwhbntkkCX66B4WOl/eHYa1iaiieRjCPrUZie+78eAKQOfq/mTxRshAKmq6xMbvhqIuxfd67TKtKN4Us5oOXL0Am9iFmn0wy18XvE1DoOa4XIpF/hzLO5m131mPG7cL1JDx56qdYnlI/QMe3zPU+wtozWDtnrf+8egQsphZYpkvpCGNR1hfxA0rYof2A0L3AOIvPEo3yoblUUgXkGaBibIQdl/ChKCNyYPm+jDxnXCUaWQ28PGXlSx4l90Z5PSiIDiMGIGLPZpOvYjt6QNdsll/MZxL8vGB7xLI1xnWtBWV/y3LHIuL24rNakTyZpvdXlCwfaGfQ1YXItifwvgp4XR8I8SmiMlhWRdmkUCYv+WlXXmoZFPrf2BGWNZXxX8frkE6Qq0jr5QIF4s8cXoTwzWiTtor3tSJ5MqsHh4SWwnnmOvQY39+7P9Jw4NAI/pW5lQSV6iekcQQozpHup7x+wfvdHPEybwrJMtKinGqW4ZMndsXla0RDkCnVuBy6WYhE70C7yzmZHzGEKgwclwbdPok6pnp6JqC8BWcxTHUats49DaMyT4GVfjz5vYbPFjGspfQG6LHFfoba0TBkitIyenRtEEIhsYIjBwVaW3oT7ahimWXJcNZQCMOdhQ3eaq0hJ8fB+hl7sHnBIuTljoJt/JGj/C5s7v69n6l2NBSZAodKNmOJV6HbFX3jafWDrsmwFIilVwxyqWWBIqJF4klYQS69eVOJh2EcBwwzmBIok8RK2DFrHbbOXwLkSHqtQ1zQEGSWVSSru4Zj4RgT0O6cdNilZBwefE/H4HzVHq0u7oD2IzIrhQ6jOtMPpJtWC2LFe+HSES8Hr4IQy78RnTOeRKcxl3luk9+WBLE+qYeB+pLJiVorZAjMRTKp41KEO5we9y49Zg4LGjtB/FnLmIyM1FcQMl+sFCztJdY+hKEm69Sw7YX9bOUaxriCeyu1D6lDoTOtfzQ3HtPoQy+i3/oqskdfj8wru1AiQWrSqB+ZStFhcv6XK+DeUkU1WTG1prSam+CG2jB++GRKIzSNq6lGx1o7jmFAlQEay68VCmbx09T1MwZpb4BQdrwEiE8JTk3a7xlyuK1cjswxU9F1XCbTkya1fmTKDgL4kMQ9W6G+GHv8dA7Uyxg/rKESgMxrLoNdbajsU1YFDRuf+x5R90puIlaQ0GLmMjxD8PxK/vUMQJx96q246utaFz65hjup5dz5/QmYlBRP9SOTGrFiOrvqcd5s9JQsgzT0Ejr04q/VDRp3J7JH11BQRchnvbG4ZG3QsHPed+geupyxG+gT/43abWe67JhEvxCvPheem+eRS3ZUDw7/acjaPJR3tXZc/ciUPaxLZbbO2cFh9wBHtCgRnJdIbmCeShbSMKUKuUDM4uJxBxztzkrBVXdS8mOGZMvX8NbMg9icOx9bc4dyy3kJXPshOgTiR8qcym2lHOKU05+7Oz2TshORPSaLKTUSWj8yNV1nCfEePfQa/7wRV6h+0IRMWp8bewFbZs/C1tlPVwpbcmdS5lOGw+kskZXgIm/Wx3R97seJg0dAD41kjXcwXQ5VKoD7f6UGMJwST6gW9RzmAWxcfJAVP8pYHiuu+9AuBR1DTU90TIKEYOBfWQCTRtCqyspZPNzBxqe+wsY5T3HKmkjdP2F64JRLhj09C+V2it9Xa50NR6Zgs/Uh/z7HIOX6Df75wcYPND3ftPS+HMo6Z+Ocr0ja3ylSWX9ND64HVaJhycTMGOeXuezJ1bwJ9u7Pi6z+x9M3XUgfcg4yR56KfpenMVVIDQag7dh21J0+psdjnHQ53xQf1Tjg31ePBiaTWmziNszFHMYPUImGLv9wIYRwBlaXsKknMHoxLewVHLTeRNcxdyFrzJnIGtEbPemkdx1zPFLceyhzFoOcbcbBqYSuPzTn23hCtSOucRobSp8Px15BRX5uMoHs8f3oEZxKXfw9uKZlkNCBTLuTtLwGxakp4n5A7+AdbzfkeSD+fpYQqxTyVqKV9Q8/qXo0RmM1rJ8RgWE8yOgmriO1zjWNCHqMsfN47c9o4pyARAlZHmHii4QpxR0Q9Sxnc55Ll+ItSJrxJD6jWyXl1YDkyVSuFCTEcOcguwdZSSW7XlUFGv25NTTMaczIPXBc3ssjoZLvKUdi8WcMXty7r1F5bxoJ5pPg1ePE800imZGvmP5u3AdOZR5pQ7BcITVhiRKTRtGJdw3PuXdxOzb9VVb4WpE8mZoh88huhh2lQdk/cDjLOxRB5YbHdj1DZRbwScV8iTw+dGM/s29l2OYFl3FNp5xZEpeoDpyX43kSQTe2IWTF57wcFzueXUKCxsF1ryc5LzFxj0+olsp4mEHcLwm8Z5psKV0uoMq9EyW4GttyV/KZtK3mjiWqE6ic3nVcU87L3akQFdH9npR4yaGN2P3yHu++MhSOGt2GKnelZcRPd2jhJbGN2Pncj/490W1UJ1pxOy+usWwlbye1GPIp9+OcAi+9KnRgvnCIK7Dr6yOjx7ViMPO+w/o35D1PAv7zrJFHkXzqgmxeuzElm4OkKZ/SC9H2QnfzWP+3KImux44Fcigs+WoiscyiKecLPvJyczjptzH2Oyr2MG4+V3qwYkHBjBWRbIVBNGbZgor5ysv2GRbCrlAYGTQIzVIocWLYvZUWvTL45rS6uqUsDQ8sGw0rNIGjcyk25E31ha97NAVZR09HeotrUHTwcxQV/gF3X+gf5///RF07LwGFB17rj1B4IVKb9EHRgf/EurzJ/pw5Y2IENj3/ooM2DHMAwmn3YtKill6mmiv+pUIIqy7UBJ+PR17OhpVyN8xQHxQXROEYqzBzfKxsATLwEeeRr8VDoFszmlY6HfctSbx8rw+pibwVQ2Ojqjol1AWJvBoeXnIy7PQnudD9yZ8l1UpY9mciVNYT8upz6lsPwzJv9NwCgevQJVCzuSKvwK2D5POXxkRtVlEbqiPKa7EfrSuGGXhgdD8Y+mCYxijoJhdielq6GYUduQm3DJLz3AoNeHBFb1h4AYbVh8Iuh7xOp1eOoOTc8FM4zpfQ9S+xr2AHrJb7sXSdgyE9qehmE6npKThUlIFw66bIMFpzRW4NBx2YryUdsGasWRxgOVyL0E0p5P0P0GJruWJ/jZwLxGVKoC6k+mRNerEt0lKPYd29YdI7UFoTPgqxTpdpUXoUh2CrXRyFrM/di/yivUBJAVLNQhS34eKzx8W+nRpaZqbCLGyGcKsuMLRj2I5fcZU/iW3vR4sEeVAwTTpR0Xfo4YzAzefLQXM559nvwYeWT+BcMI13abylO6PpJFWslME9SHdoJ5X7kZKH+IwKUkRpFiuyKC4HCGwAt2xQ6bwyTh9Ol91FfEaRjYdLZbzvlNQeqkC/Un1PR3sJ3Mjf8JcL8n3BpEj1SbxvWT+EzctI2SlsfGfqI++GUtlwLT4U/eC68hpEvtiQ0/tC1k+3S/FeK2ZcvlGyqYccTNP/pO661pZy7dh+Ovssx7X9guQc13V2wS0eh1uHvsY0T9egwn6tjy5LQdScTHJu5r3sMHyF5blGzRKklEIeVy7GI83bsXnZ5X2Oj1JRliWbJ2ksBwFl6Xc63yKm5qA4bxFyxvufqVQPhfveaoewewOjw6lXJocde52Q78X8ykXKR6IkaYPceBeGuFi18L49o1AZD0J2PtPvQkHoCeScmdimllM2EVeY9HwGmrSYwpSrqSR3B2Ws1Bmijl9DsM4yeA3j1XVKSPJyOCX34NbzuRX0UDGPwtSlA6FSHmXTTmTHyzbST/dkRbxU3USkNKGOoBWxXFcd4GjMwSHrMRIpPmmpbkElg3HfQm39Km6Rb+STLux19g07QXqpKsVkPhRCpBzvyuDfyzPpYf6Rr8o0ebPo96bQy9mHsRA9CF9YLEHyubTSwuhtuOe815kq9cULY3zaspO41ZzN4deHU4sMO79O15GyufNJ7La8YeTv9b1XLLwVXRLB/1N6YRnxCJFoj1c28zk2d0n4ikN9Mm75SL70kDoSOnkI3pR7QPgFP/T68WzolZxPTuNdFhXK8CZhD5KFYgkVpA2uTK7eN46cX7l3BoevMvaxX/fCif7IcvZT0QKPTl2+PHZa8nknlptJWXlPzuFqyPTCvX0sjwvgtfjLeUt551d2/6vd6QfPZuf+xq+XfxxnGxv8JeteC92RLSH39EKAm06dmrMeWYxkHm3NOP1nrQUXo6a8516cDAtZiY4PwpY5UqYfbGBHrUCJPRt3D5EvmasQLp9YpQDhUzX1jV5cEX9LqZ4Ubc3C0xmXfbocRojFFVDBIo9A5e6hbB50ezP2WtuxcWYBFi8unVuqxKQlaUgzT2DDziOZQ9iBvT1Lsu11QLGsmKsxbREXguZT6G1wtPChY++nei/S4F9A/q6VyBld/cHIMLo3XYdloG16JpTVhbp2ov7+iu9C2iKHHqG4RSqSXszO2M3wOYrz30POcPmsUFAdT+UeVCtEJGzPx6TcMCkLI7XAgJMaRZrjcMGQk6DycpVRc4cl8CCHsWFcT8KGce9rwo7RMn8cDrSQc8nnuI3LRqRkExs+BSF7ISYOTpyMJ1d+ZehsUwgoNFEUph9TorDziwhmzqz4Xr4mjpImM4jaFBMkW1ZV8Mu/b1kbhMyb6Opcz+IUCb2A1tIDodQn6N99h0jsZvzH4GWebN3ra9C2JCY/QbKZRK62UB/4Zbz9bCFOGfYRneMUDruTmCSOfTM2vzd3HTfgjvPEvxPUp76gztWFpBEUPqyMPxEUbp3VBG07T6d2shDs4xyn4ZZzHvbmtSNM5yOdTAH93mdbI9y8PazoAeRHC5HzZ/mNzxGn7y+BTEHFue2I1LUhyWzshakigvVVV+5P2gkNRCZ1bjM8HW6E++0U5V0rInuAg67fROL+Zn0bxQrPTUHHdifDMnZic5W/HlPIvLQrdOtsxLRt2K7eBuaJH1rfuqtFsOC6VqLQ58aWKNyfS0fd4r6V2yCdwdujGXTgdabLivwe9xvTsXaOnArVn8xOIy+gH/oQPcQvkZo2Ht89LgtUsFyF7FF/4IKVy93WW9Aj47FloXzb3mhkcovREDgkqhdSzXzuJuQ7x2PZ0KEkshN1l49SCxBzinEgGt8zUzo5BOUkngjSTfLxQAfetoO1P1GuoEzG1Szqk0FCK373VL6sBkJDWKZAQ/txYRjppHRbCBlNZsHQL6KjfRvQ8jE4hRrSt3B496DovhSkaQ5adItgZY6curBDx9Hf3c/6Fwd2HANNZP3KQN48eWXrImtkGJYdQsyMMi2CPsPSUZx+svfufvMz8usyn5isM8IId7OwdkMxsroP5X59IUldBqNkbNwy5ZWvX1ZHlrXSG/qCeltsQ5EpiPfyOAuZ9gLuq/+MmH0Dts99lMRY6DrgdNjOFRzu8r46SstageLi2VBmG4Stsd5pUUbhvfhmsf+ePHv0cJY4FKaazu0jiYtO4H1nynHPr0/nTGJz+riaNG9Cl86PYOW7QGa3M6CrMVQlk+mfUE4Os2+Do70J0xmDvM0FyMo+m/13KUdLZ3b4bs6589D/wArO5UHrrhMaaJh7iHeGWFgCcjxNtO/TnkSOJZGtoJwPeLVgq8lICd8E081ggwdTlbEoDHf25PtPbM6GXsAGD4Kr90ZxyVMsS06J3vMOIDS9La2tE5+PoNEOxsqlGrK6nsNd52zmPoVya9iyo1juKKrFeZzz9/5CHVldruCz+czTkTq8xY5phag9E180/w3z1XvINySZ1WNn6k5oBTejWfRimClP0CrfZgPlQPdUpBo72Gj5BKUJNPN8Tz7/QF/Y7lkwjZdpYfI7I5l796KJkYu83HHYPOtN+EeiDrswio695GuQsQyZlJ2CvLnX4qgWY0n8UhJvkSeFJuwoTb+T4RB0+3aWcx+fP0QKLZTYo5P9RUVN+GnIxEwbZrgLDobupyU8TqvkAqXJ72/SuPc22ajXqYl8YnMhul+XAmXJ/4qQxoYvhRH6kLKryUdfFDBv59Fyrsqs3gGwHC47MDQ5FpTfBe2hJfs/Z/74ES6E2vu0PqnHhWEdw7j8LimMqHk1Oo6cgZiaAEc1Z9nHod8G+faoXtbZyGTGT647jjoTtjmXseM4zOcy+RE+8xeb/KiFmPU2rXMdraoHooVn0wv4PQl8H3Z0NTY+9QM0+2bmeYF5zmL6Y+hx1Ym0YjFNv3zNDDMq55ExaE4ZIXJQ7ZHO6cZx5cMsUUl+o7QXYWMfLPMbzplTEDIfQ1GLcq8g6oLGJ1NWVwtDGO8Jx56D7fNehKjtxn9EIB9/7ZxZxAa+xqbIv1tJQi+4znKu2vL1HLBp/hccmjewuBnQjf50s4ZxUWlGYoU4EqDv51/ZrzcjMYFfrbnt/GFOGNoGykQoXoI0/Xlc3jkHmR0n4/hDD2LAwb9i/Yzgh151QmORKSbAi8MZ7WjWYaR496bVmW5JL9Z6G8mj76fRofe++wRC+ou0MyHlN3y2jUNPziq5IRjfB93GnIxoST5XZ1ovDVJpTbmamxyiUqyFiFpPeU4H9Clt9wr0HNcava4cSLIvYRWii45C/Tuu/vIfs3RFiboeuVuy4exrgX80ORWr047x6qonGovMYpJUwEbbntUp+UWY2kVru5Zpi7mobKEMhy/1TzH8X+aum7WJVrqKTZLvIz/A1vkbvPSC6BDOsfOgN13OoXoL27yO29XF1HwPFzJ5HVyCXQX7SNwcj1DX/SNKYstQ5PwXSWTdzh6mR+CahXSbbmf577GMc5n/TWwt/D/EXO6QZIPh9X69UJfD4VrQF2gaksWEc57zIQq+2IuD+gY0bfs5h+g2GutMukOzaCXf03JXIhZdi/yvD+GMM0wcbD6KpHBuc6bg4JptXnEH+3+G5upbprODtFV0mR7k8P8ITfqWQBlfk5h3cOz2PKx5ZSta9P2A5coLrzySOg+GsYBrz5fs2HfRdEceNi7ejVYnLIETW0dj3cVpYDXCoaexyViInM/q7WcGCWwgMj0Eh0yi3JqHUdcxv6NlPk/CliF7w2is9L6TlLxV5auYnkwdtckkntcZwQLqXdhhwm+UzKHQuS3EBA7DNtw1XYLtz4h781PrU2808mqeBByczzn0f8id/LL2ll8qkYKf0zIFCkePz+bw5l7a2YENs9fH03+RZP4LDQbgn8uRz6Moees1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Nhstaysidelogo">
            <a:extLst>
              <a:ext uri="{FF2B5EF4-FFF2-40B4-BE49-F238E27FC236}">
                <a16:creationId xmlns:a16="http://schemas.microsoft.com/office/drawing/2014/main" id="{1FB4382B-5493-476D-8849-CE39DD81361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47" y="402691"/>
            <a:ext cx="1388778" cy="10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5281495-5437-436A-BE3D-A71BDBE6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0441" y="213034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357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9130-BE86-4B74-ADC4-A04905C9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57"/>
            <a:ext cx="6781800" cy="4046505"/>
          </a:xfrm>
        </p:spPr>
        <p:txBody>
          <a:bodyPr>
            <a:normAutofit/>
          </a:bodyPr>
          <a:lstStyle/>
          <a:p>
            <a:r>
              <a:rPr lang="en-GB" sz="3200" dirty="0"/>
              <a:t>3 Local Government Areas</a:t>
            </a:r>
          </a:p>
          <a:p>
            <a:pPr lvl="1"/>
            <a:r>
              <a:rPr lang="en-GB" sz="2800" dirty="0"/>
              <a:t>Dundee City / Angus / P&amp;K</a:t>
            </a:r>
          </a:p>
          <a:p>
            <a:r>
              <a:rPr lang="en-GB" sz="3200" dirty="0"/>
              <a:t>Population 416,090</a:t>
            </a:r>
          </a:p>
          <a:p>
            <a:r>
              <a:rPr lang="en-GB" sz="3200" dirty="0"/>
              <a:t>SLE NE Fife (75,666)</a:t>
            </a:r>
          </a:p>
          <a:p>
            <a:r>
              <a:rPr lang="en-GB" sz="3200" dirty="0"/>
              <a:t>43,500 Unscheduled Admissions 2019</a:t>
            </a:r>
          </a:p>
          <a:p>
            <a:r>
              <a:rPr lang="en-GB" sz="3200" dirty="0"/>
              <a:t>30% Surgical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193A5-67E8-48F4-9DA9-6E9AC86B83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603" y="230204"/>
            <a:ext cx="2143125" cy="1320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072EB-47E1-459B-88E1-25D6F9D40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38326"/>
            <a:ext cx="3962400" cy="43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1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026366-9E3D-4A8D-82D9-B0B0E5BF027B}"/>
              </a:ext>
            </a:extLst>
          </p:cNvPr>
          <p:cNvSpPr txBox="1"/>
          <p:nvPr/>
        </p:nvSpPr>
        <p:spPr>
          <a:xfrm>
            <a:off x="522302" y="867306"/>
            <a:ext cx="150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Pre-admission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49419-97CE-413C-B98A-301742B3A144}"/>
              </a:ext>
            </a:extLst>
          </p:cNvPr>
          <p:cNvSpPr txBox="1"/>
          <p:nvPr/>
        </p:nvSpPr>
        <p:spPr>
          <a:xfrm>
            <a:off x="2711384" y="874009"/>
            <a:ext cx="150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25D2F-6D32-48FC-B0F7-E82A5F45614B}"/>
              </a:ext>
            </a:extLst>
          </p:cNvPr>
          <p:cNvSpPr txBox="1"/>
          <p:nvPr/>
        </p:nvSpPr>
        <p:spPr>
          <a:xfrm>
            <a:off x="6175897" y="867306"/>
            <a:ext cx="150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Diagnostics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3095E-B6A1-4025-BC16-33E29A0A3996}"/>
              </a:ext>
            </a:extLst>
          </p:cNvPr>
          <p:cNvSpPr txBox="1"/>
          <p:nvPr/>
        </p:nvSpPr>
        <p:spPr>
          <a:xfrm flipH="1">
            <a:off x="8066499" y="821411"/>
            <a:ext cx="163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9B18CB-2438-4B1A-909C-4C51E205E199}"/>
              </a:ext>
            </a:extLst>
          </p:cNvPr>
          <p:cNvSpPr txBox="1"/>
          <p:nvPr/>
        </p:nvSpPr>
        <p:spPr>
          <a:xfrm>
            <a:off x="10169371" y="869103"/>
            <a:ext cx="150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C081AF-3113-470D-B3B9-16BD820ED3FD}"/>
              </a:ext>
            </a:extLst>
          </p:cNvPr>
          <p:cNvCxnSpPr>
            <a:cxnSpLocks/>
          </p:cNvCxnSpPr>
          <p:nvPr/>
        </p:nvCxnSpPr>
        <p:spPr>
          <a:xfrm>
            <a:off x="2344444" y="35538"/>
            <a:ext cx="29591" cy="6822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330621-9A7D-4268-8D33-FBAC16984E49}"/>
              </a:ext>
            </a:extLst>
          </p:cNvPr>
          <p:cNvCxnSpPr/>
          <p:nvPr/>
        </p:nvCxnSpPr>
        <p:spPr>
          <a:xfrm>
            <a:off x="4339698" y="13303"/>
            <a:ext cx="124287" cy="6795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9F18C-6960-47CF-B7A7-67CCB6E6EA8A}"/>
              </a:ext>
            </a:extLst>
          </p:cNvPr>
          <p:cNvCxnSpPr>
            <a:cxnSpLocks/>
          </p:cNvCxnSpPr>
          <p:nvPr/>
        </p:nvCxnSpPr>
        <p:spPr>
          <a:xfrm>
            <a:off x="7599285" y="150920"/>
            <a:ext cx="88777" cy="6707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0B089D-710F-41F0-BC1C-77BC9364FEBC}"/>
              </a:ext>
            </a:extLst>
          </p:cNvPr>
          <p:cNvCxnSpPr>
            <a:cxnSpLocks/>
          </p:cNvCxnSpPr>
          <p:nvPr/>
        </p:nvCxnSpPr>
        <p:spPr>
          <a:xfrm>
            <a:off x="9738804" y="62144"/>
            <a:ext cx="124287" cy="6795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1648C7-7F93-4B4F-B0D3-2D225F1DF631}"/>
              </a:ext>
            </a:extLst>
          </p:cNvPr>
          <p:cNvSpPr txBox="1"/>
          <p:nvPr/>
        </p:nvSpPr>
        <p:spPr>
          <a:xfrm>
            <a:off x="425389" y="2051130"/>
            <a:ext cx="162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Self-Presentation</a:t>
            </a:r>
          </a:p>
          <a:p>
            <a:r>
              <a:rPr lang="en-GB" sz="1600" dirty="0"/>
              <a:t>(ED)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00C43F-F5F6-4DF1-934B-BEA11E93A8A0}"/>
              </a:ext>
            </a:extLst>
          </p:cNvPr>
          <p:cNvSpPr txBox="1"/>
          <p:nvPr/>
        </p:nvSpPr>
        <p:spPr>
          <a:xfrm>
            <a:off x="378774" y="3213262"/>
            <a:ext cx="15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Primary Care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147CBD-9F7A-4A7E-92F1-788B5774124C}"/>
              </a:ext>
            </a:extLst>
          </p:cNvPr>
          <p:cNvSpPr txBox="1"/>
          <p:nvPr/>
        </p:nvSpPr>
        <p:spPr>
          <a:xfrm>
            <a:off x="423540" y="4474333"/>
            <a:ext cx="174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 of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BEC1C2-47D3-44FC-B943-E9CDD179BE83}"/>
              </a:ext>
            </a:extLst>
          </p:cNvPr>
          <p:cNvSpPr txBox="1"/>
          <p:nvPr/>
        </p:nvSpPr>
        <p:spPr>
          <a:xfrm>
            <a:off x="3262545" y="2104008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87D0A9-4C7C-4089-8A66-328B8D79C69B}"/>
              </a:ext>
            </a:extLst>
          </p:cNvPr>
          <p:cNvSpPr txBox="1"/>
          <p:nvPr/>
        </p:nvSpPr>
        <p:spPr>
          <a:xfrm>
            <a:off x="3184121" y="3216322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Ambulatory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FD2A53-6B72-47A3-AB40-1EB712767FCF}"/>
              </a:ext>
            </a:extLst>
          </p:cNvPr>
          <p:cNvSpPr txBox="1"/>
          <p:nvPr/>
        </p:nvSpPr>
        <p:spPr>
          <a:xfrm>
            <a:off x="8389396" y="3319794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CEPOD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CE401E-4F99-45FD-8D69-CDE497E0EAF1}"/>
              </a:ext>
            </a:extLst>
          </p:cNvPr>
          <p:cNvSpPr txBox="1"/>
          <p:nvPr/>
        </p:nvSpPr>
        <p:spPr>
          <a:xfrm>
            <a:off x="6151486" y="2166486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Radiology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3CE908-064E-4065-9C19-61378F19980A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 flipV="1">
            <a:off x="2050002" y="2288674"/>
            <a:ext cx="1212543" cy="5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BA6722-8B2D-4E92-B8BC-7741B3B922A4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1861349" y="2495486"/>
            <a:ext cx="1322772" cy="905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324F1C-1D88-4346-949B-580CAB990EA8}"/>
              </a:ext>
            </a:extLst>
          </p:cNvPr>
          <p:cNvCxnSpPr>
            <a:cxnSpLocks/>
          </p:cNvCxnSpPr>
          <p:nvPr/>
        </p:nvCxnSpPr>
        <p:spPr>
          <a:xfrm flipV="1">
            <a:off x="1970471" y="2473340"/>
            <a:ext cx="1354216" cy="846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37CFD2A-3E3D-4EBC-B609-4153559AE4A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923492" y="3397928"/>
            <a:ext cx="1238434" cy="26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DB1C2CE-72E8-44E7-8E38-368C22282578}"/>
              </a:ext>
            </a:extLst>
          </p:cNvPr>
          <p:cNvCxnSpPr/>
          <p:nvPr/>
        </p:nvCxnSpPr>
        <p:spPr>
          <a:xfrm flipV="1">
            <a:off x="2095130" y="2611840"/>
            <a:ext cx="1273943" cy="209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D8E05D4-027A-4EE1-BEFE-B17C8CA4F11E}"/>
              </a:ext>
            </a:extLst>
          </p:cNvPr>
          <p:cNvSpPr txBox="1"/>
          <p:nvPr/>
        </p:nvSpPr>
        <p:spPr>
          <a:xfrm>
            <a:off x="6141861" y="2761582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Endoscopy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78EC1A-CFC1-4890-A0AE-0220C7037327}"/>
              </a:ext>
            </a:extLst>
          </p:cNvPr>
          <p:cNvSpPr txBox="1"/>
          <p:nvPr/>
        </p:nvSpPr>
        <p:spPr>
          <a:xfrm>
            <a:off x="8379544" y="4086823"/>
            <a:ext cx="141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Expedited Theatre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057E27-97D2-4930-BACF-844BC41C6251}"/>
              </a:ext>
            </a:extLst>
          </p:cNvPr>
          <p:cNvSpPr txBox="1"/>
          <p:nvPr/>
        </p:nvSpPr>
        <p:spPr>
          <a:xfrm>
            <a:off x="8105311" y="5872125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84E6067-1CB1-4026-B284-C2812808B0CB}"/>
              </a:ext>
            </a:extLst>
          </p:cNvPr>
          <p:cNvCxnSpPr>
            <a:cxnSpLocks/>
          </p:cNvCxnSpPr>
          <p:nvPr/>
        </p:nvCxnSpPr>
        <p:spPr>
          <a:xfrm>
            <a:off x="3981632" y="2278031"/>
            <a:ext cx="896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B0D34C7D-76A3-4F8D-B2AB-D8655B695726}"/>
              </a:ext>
            </a:extLst>
          </p:cNvPr>
          <p:cNvCxnSpPr/>
          <p:nvPr/>
        </p:nvCxnSpPr>
        <p:spPr>
          <a:xfrm>
            <a:off x="4887157" y="3439227"/>
            <a:ext cx="3440095" cy="8033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DE5140-1555-432D-8185-32D3BCF19657}"/>
              </a:ext>
            </a:extLst>
          </p:cNvPr>
          <p:cNvCxnSpPr>
            <a:cxnSpLocks/>
          </p:cNvCxnSpPr>
          <p:nvPr/>
        </p:nvCxnSpPr>
        <p:spPr>
          <a:xfrm flipV="1">
            <a:off x="4441242" y="2495486"/>
            <a:ext cx="465705" cy="87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4685F87-1D07-4AAB-82C0-421617071816}"/>
              </a:ext>
            </a:extLst>
          </p:cNvPr>
          <p:cNvSpPr txBox="1"/>
          <p:nvPr/>
        </p:nvSpPr>
        <p:spPr>
          <a:xfrm>
            <a:off x="7982504" y="5060272"/>
            <a:ext cx="120588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Measures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2C00C7-A4C1-4B47-B41C-18357137E7F4}"/>
              </a:ext>
            </a:extLst>
          </p:cNvPr>
          <p:cNvSpPr txBox="1"/>
          <p:nvPr/>
        </p:nvSpPr>
        <p:spPr>
          <a:xfrm>
            <a:off x="8105311" y="5458494"/>
            <a:ext cx="141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Volume in each pathway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6C4CAD9-AEDA-463B-A2CA-C81FCDD6BD2C}"/>
              </a:ext>
            </a:extLst>
          </p:cNvPr>
          <p:cNvCxnSpPr/>
          <p:nvPr/>
        </p:nvCxnSpPr>
        <p:spPr>
          <a:xfrm>
            <a:off x="7004482" y="2288674"/>
            <a:ext cx="1322770" cy="1095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AF991A2-AF34-498D-A86D-642DD1198FE1}"/>
              </a:ext>
            </a:extLst>
          </p:cNvPr>
          <p:cNvSpPr txBox="1"/>
          <p:nvPr/>
        </p:nvSpPr>
        <p:spPr>
          <a:xfrm>
            <a:off x="10413507" y="2413534"/>
            <a:ext cx="109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D812169-6D81-41BD-8A26-0917AA5AC366}"/>
              </a:ext>
            </a:extLst>
          </p:cNvPr>
          <p:cNvSpPr txBox="1"/>
          <p:nvPr/>
        </p:nvSpPr>
        <p:spPr>
          <a:xfrm>
            <a:off x="10460345" y="3116062"/>
            <a:ext cx="10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hospital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D2FEB-93C3-43E7-8670-40EC236C6A86}"/>
              </a:ext>
            </a:extLst>
          </p:cNvPr>
          <p:cNvSpPr txBox="1"/>
          <p:nvPr/>
        </p:nvSpPr>
        <p:spPr>
          <a:xfrm>
            <a:off x="4637608" y="848302"/>
            <a:ext cx="127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54C677-A3EB-4861-AFC0-F74888ACC304}"/>
              </a:ext>
            </a:extLst>
          </p:cNvPr>
          <p:cNvCxnSpPr/>
          <p:nvPr/>
        </p:nvCxnSpPr>
        <p:spPr>
          <a:xfrm>
            <a:off x="6053088" y="62144"/>
            <a:ext cx="36257" cy="6733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696D80-BF8F-4A81-8B98-CA5410AF9063}"/>
              </a:ext>
            </a:extLst>
          </p:cNvPr>
          <p:cNvCxnSpPr/>
          <p:nvPr/>
        </p:nvCxnSpPr>
        <p:spPr>
          <a:xfrm>
            <a:off x="3768568" y="2535818"/>
            <a:ext cx="115407" cy="71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5ABC91-2F69-4D66-83D7-963FD86FBC55}"/>
              </a:ext>
            </a:extLst>
          </p:cNvPr>
          <p:cNvSpPr txBox="1"/>
          <p:nvPr/>
        </p:nvSpPr>
        <p:spPr>
          <a:xfrm>
            <a:off x="4914528" y="2104007"/>
            <a:ext cx="1020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Ward7/8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282EDA0-A948-456A-8BE1-B1F80477742D}"/>
              </a:ext>
            </a:extLst>
          </p:cNvPr>
          <p:cNvCxnSpPr>
            <a:cxnSpLocks/>
          </p:cNvCxnSpPr>
          <p:nvPr/>
        </p:nvCxnSpPr>
        <p:spPr>
          <a:xfrm flipV="1">
            <a:off x="4478778" y="2351152"/>
            <a:ext cx="1555814" cy="10498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6C9EB866-4A53-4B58-BC18-A55582FE06E5}"/>
              </a:ext>
            </a:extLst>
          </p:cNvPr>
          <p:cNvCxnSpPr>
            <a:cxnSpLocks/>
          </p:cNvCxnSpPr>
          <p:nvPr/>
        </p:nvCxnSpPr>
        <p:spPr>
          <a:xfrm>
            <a:off x="5357675" y="2451288"/>
            <a:ext cx="833762" cy="293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05DE440-1B0C-4450-85D8-2115DFD79A81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934718" y="2273284"/>
            <a:ext cx="216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6B14D7-FC4D-4180-A4D0-E8DB3A47CAAA}"/>
              </a:ext>
            </a:extLst>
          </p:cNvPr>
          <p:cNvSpPr/>
          <p:nvPr/>
        </p:nvSpPr>
        <p:spPr>
          <a:xfrm>
            <a:off x="5752730" y="1907372"/>
            <a:ext cx="2725445" cy="1386244"/>
          </a:xfrm>
          <a:custGeom>
            <a:avLst/>
            <a:gdLst>
              <a:gd name="connsiteX0" fmla="*/ 0 w 2725445"/>
              <a:gd name="connsiteY0" fmla="*/ 214391 h 1386244"/>
              <a:gd name="connsiteX1" fmla="*/ 1695635 w 2725445"/>
              <a:gd name="connsiteY1" fmla="*/ 90104 h 1386244"/>
              <a:gd name="connsiteX2" fmla="*/ 2725445 w 2725445"/>
              <a:gd name="connsiteY2" fmla="*/ 1386244 h 138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5445" h="1386244">
                <a:moveTo>
                  <a:pt x="0" y="214391"/>
                </a:moveTo>
                <a:cubicBezTo>
                  <a:pt x="620697" y="54593"/>
                  <a:pt x="1241394" y="-105205"/>
                  <a:pt x="1695635" y="90104"/>
                </a:cubicBezTo>
                <a:cubicBezTo>
                  <a:pt x="2149876" y="285413"/>
                  <a:pt x="2437660" y="835828"/>
                  <a:pt x="2725445" y="1386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22C71B4-D9E2-4D7F-A7CA-0571AF2EF862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7235301" y="2343517"/>
            <a:ext cx="3178206" cy="25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3F36ABD-9D33-4E81-A577-4DDAE08FA155}"/>
              </a:ext>
            </a:extLst>
          </p:cNvPr>
          <p:cNvCxnSpPr>
            <a:cxnSpLocks/>
          </p:cNvCxnSpPr>
          <p:nvPr/>
        </p:nvCxnSpPr>
        <p:spPr>
          <a:xfrm>
            <a:off x="7423950" y="2470858"/>
            <a:ext cx="2954044" cy="87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C88EA5A-D514-4983-9DFC-D739A60BA565}"/>
              </a:ext>
            </a:extLst>
          </p:cNvPr>
          <p:cNvSpPr/>
          <p:nvPr/>
        </p:nvSpPr>
        <p:spPr>
          <a:xfrm>
            <a:off x="5143376" y="1617095"/>
            <a:ext cx="5757502" cy="897274"/>
          </a:xfrm>
          <a:custGeom>
            <a:avLst/>
            <a:gdLst>
              <a:gd name="connsiteX0" fmla="*/ 378535 w 5757502"/>
              <a:gd name="connsiteY0" fmla="*/ 540179 h 897274"/>
              <a:gd name="connsiteX1" fmla="*/ 405168 w 5757502"/>
              <a:gd name="connsiteY1" fmla="*/ 424769 h 897274"/>
              <a:gd name="connsiteX2" fmla="*/ 4524407 w 5757502"/>
              <a:gd name="connsiteY2" fmla="*/ 7519 h 897274"/>
              <a:gd name="connsiteX3" fmla="*/ 5651871 w 5757502"/>
              <a:gd name="connsiteY3" fmla="*/ 824264 h 897274"/>
              <a:gd name="connsiteX4" fmla="*/ 5642993 w 5757502"/>
              <a:gd name="connsiteY4" fmla="*/ 806509 h 89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7502" h="897274">
                <a:moveTo>
                  <a:pt x="378535" y="540179"/>
                </a:moveTo>
                <a:cubicBezTo>
                  <a:pt x="46362" y="526862"/>
                  <a:pt x="-285811" y="513546"/>
                  <a:pt x="405168" y="424769"/>
                </a:cubicBezTo>
                <a:cubicBezTo>
                  <a:pt x="1096147" y="335992"/>
                  <a:pt x="3649957" y="-59063"/>
                  <a:pt x="4524407" y="7519"/>
                </a:cubicBezTo>
                <a:cubicBezTo>
                  <a:pt x="5398857" y="74101"/>
                  <a:pt x="5465440" y="691099"/>
                  <a:pt x="5651871" y="824264"/>
                </a:cubicBezTo>
                <a:cubicBezTo>
                  <a:pt x="5838302" y="957429"/>
                  <a:pt x="5740647" y="881969"/>
                  <a:pt x="5642993" y="8065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E4F63E8-0EDB-4307-A33D-F3C9138A0AF8}"/>
              </a:ext>
            </a:extLst>
          </p:cNvPr>
          <p:cNvCxnSpPr/>
          <p:nvPr/>
        </p:nvCxnSpPr>
        <p:spPr>
          <a:xfrm flipV="1">
            <a:off x="9330431" y="2745112"/>
            <a:ext cx="1083076" cy="75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C9A3265-1CDD-42D4-ADD4-896080EA0EC9}"/>
              </a:ext>
            </a:extLst>
          </p:cNvPr>
          <p:cNvCxnSpPr/>
          <p:nvPr/>
        </p:nvCxnSpPr>
        <p:spPr>
          <a:xfrm>
            <a:off x="9436963" y="3504460"/>
            <a:ext cx="941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CB09CAB-BA0A-4FBD-9177-11123D7ED5EF}"/>
              </a:ext>
            </a:extLst>
          </p:cNvPr>
          <p:cNvSpPr txBox="1"/>
          <p:nvPr/>
        </p:nvSpPr>
        <p:spPr>
          <a:xfrm>
            <a:off x="10235953" y="4242599"/>
            <a:ext cx="13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Care Home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C44DE0F-D864-44C4-9767-D5D19FCF7577}"/>
              </a:ext>
            </a:extLst>
          </p:cNvPr>
          <p:cNvCxnSpPr>
            <a:cxnSpLocks/>
          </p:cNvCxnSpPr>
          <p:nvPr/>
        </p:nvCxnSpPr>
        <p:spPr>
          <a:xfrm>
            <a:off x="7423950" y="2535818"/>
            <a:ext cx="3220376" cy="1706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004EAAB-AB38-429B-91F8-203562BA8278}"/>
              </a:ext>
            </a:extLst>
          </p:cNvPr>
          <p:cNvCxnSpPr/>
          <p:nvPr/>
        </p:nvCxnSpPr>
        <p:spPr>
          <a:xfrm>
            <a:off x="9330431" y="3689126"/>
            <a:ext cx="905522" cy="631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97EE75-A042-4D44-8C1F-A8AA07826D90}"/>
              </a:ext>
            </a:extLst>
          </p:cNvPr>
          <p:cNvCxnSpPr>
            <a:cxnSpLocks/>
          </p:cNvCxnSpPr>
          <p:nvPr/>
        </p:nvCxnSpPr>
        <p:spPr>
          <a:xfrm flipV="1">
            <a:off x="9493183" y="2828284"/>
            <a:ext cx="989394" cy="167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21D2374-C770-48B0-A38B-511EE683281D}"/>
              </a:ext>
            </a:extLst>
          </p:cNvPr>
          <p:cNvSpPr/>
          <p:nvPr/>
        </p:nvSpPr>
        <p:spPr>
          <a:xfrm>
            <a:off x="4243082" y="1335865"/>
            <a:ext cx="6765262" cy="1948873"/>
          </a:xfrm>
          <a:custGeom>
            <a:avLst/>
            <a:gdLst>
              <a:gd name="connsiteX0" fmla="*/ 44833 w 6765262"/>
              <a:gd name="connsiteY0" fmla="*/ 1948873 h 1948873"/>
              <a:gd name="connsiteX1" fmla="*/ 266774 w 6765262"/>
              <a:gd name="connsiteY1" fmla="*/ 430791 h 1948873"/>
              <a:gd name="connsiteX2" fmla="*/ 2077819 w 6765262"/>
              <a:gd name="connsiteY2" fmla="*/ 128951 h 1948873"/>
              <a:gd name="connsiteX3" fmla="*/ 6001749 w 6765262"/>
              <a:gd name="connsiteY3" fmla="*/ 75685 h 1948873"/>
              <a:gd name="connsiteX4" fmla="*/ 6765229 w 6765262"/>
              <a:gd name="connsiteY4" fmla="*/ 1158760 h 1948873"/>
              <a:gd name="connsiteX5" fmla="*/ 6765229 w 6765262"/>
              <a:gd name="connsiteY5" fmla="*/ 1158760 h 19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5262" h="1948873">
                <a:moveTo>
                  <a:pt x="44833" y="1948873"/>
                </a:moveTo>
                <a:cubicBezTo>
                  <a:pt x="-13612" y="1341492"/>
                  <a:pt x="-72057" y="734111"/>
                  <a:pt x="266774" y="430791"/>
                </a:cubicBezTo>
                <a:cubicBezTo>
                  <a:pt x="605605" y="127471"/>
                  <a:pt x="1121990" y="188135"/>
                  <a:pt x="2077819" y="128951"/>
                </a:cubicBezTo>
                <a:cubicBezTo>
                  <a:pt x="3033648" y="69767"/>
                  <a:pt x="5220514" y="-95950"/>
                  <a:pt x="6001749" y="75685"/>
                </a:cubicBezTo>
                <a:cubicBezTo>
                  <a:pt x="6782984" y="247320"/>
                  <a:pt x="6765229" y="1158760"/>
                  <a:pt x="6765229" y="1158760"/>
                </a:cubicBezTo>
                <a:lnTo>
                  <a:pt x="6765229" y="11587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0FBBFBB-B55E-41A1-A3E9-F12B4BC8E70C}"/>
              </a:ext>
            </a:extLst>
          </p:cNvPr>
          <p:cNvSpPr/>
          <p:nvPr/>
        </p:nvSpPr>
        <p:spPr>
          <a:xfrm>
            <a:off x="312191" y="682640"/>
            <a:ext cx="1909444" cy="763048"/>
          </a:xfrm>
          <a:prstGeom prst="ellipse">
            <a:avLst/>
          </a:prstGeom>
          <a:noFill/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1200820-C787-4924-BE39-E36232D6F048}"/>
              </a:ext>
            </a:extLst>
          </p:cNvPr>
          <p:cNvSpPr/>
          <p:nvPr/>
        </p:nvSpPr>
        <p:spPr>
          <a:xfrm>
            <a:off x="2379304" y="670448"/>
            <a:ext cx="1909444" cy="763048"/>
          </a:xfrm>
          <a:prstGeom prst="ellipse">
            <a:avLst/>
          </a:prstGeom>
          <a:noFill/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A642CB9-36D9-4508-BEBD-778698F72007}"/>
              </a:ext>
            </a:extLst>
          </p:cNvPr>
          <p:cNvSpPr/>
          <p:nvPr/>
        </p:nvSpPr>
        <p:spPr>
          <a:xfrm>
            <a:off x="4275922" y="718114"/>
            <a:ext cx="1909444" cy="649632"/>
          </a:xfrm>
          <a:prstGeom prst="ellipse">
            <a:avLst/>
          </a:prstGeom>
          <a:noFill/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FD5DCE3-677F-40D7-9D11-C21B2B3C9DD2}"/>
              </a:ext>
            </a:extLst>
          </p:cNvPr>
          <p:cNvSpPr/>
          <p:nvPr/>
        </p:nvSpPr>
        <p:spPr>
          <a:xfrm>
            <a:off x="9711828" y="738477"/>
            <a:ext cx="1909444" cy="763048"/>
          </a:xfrm>
          <a:prstGeom prst="ellipse">
            <a:avLst/>
          </a:prstGeom>
          <a:noFill/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777880A-8F80-4F5E-B91F-7FE16A0AAAAB}"/>
              </a:ext>
            </a:extLst>
          </p:cNvPr>
          <p:cNvSpPr/>
          <p:nvPr/>
        </p:nvSpPr>
        <p:spPr>
          <a:xfrm>
            <a:off x="7722641" y="682640"/>
            <a:ext cx="1909444" cy="569818"/>
          </a:xfrm>
          <a:prstGeom prst="ellipse">
            <a:avLst/>
          </a:prstGeom>
          <a:noFill/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CF6E943-0863-4D24-8552-FB2FDA3080E9}"/>
              </a:ext>
            </a:extLst>
          </p:cNvPr>
          <p:cNvSpPr/>
          <p:nvPr/>
        </p:nvSpPr>
        <p:spPr>
          <a:xfrm>
            <a:off x="5871094" y="719270"/>
            <a:ext cx="1909444" cy="588345"/>
          </a:xfrm>
          <a:prstGeom prst="ellipse">
            <a:avLst/>
          </a:prstGeom>
          <a:noFill/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26FA70-F9A3-41F2-9BCB-34975C890D4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7423950" y="2948237"/>
            <a:ext cx="965446" cy="55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9D95C08-7F40-4746-8D62-87987C3CF60E}"/>
              </a:ext>
            </a:extLst>
          </p:cNvPr>
          <p:cNvCxnSpPr>
            <a:cxnSpLocks/>
          </p:cNvCxnSpPr>
          <p:nvPr/>
        </p:nvCxnSpPr>
        <p:spPr>
          <a:xfrm flipV="1">
            <a:off x="6607204" y="2490422"/>
            <a:ext cx="24416" cy="301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6DB3303-4FA6-4F4E-8DE2-DFBA80F232F9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6857262" y="2535818"/>
            <a:ext cx="0" cy="26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CBC5FE2-A5F3-4F73-8E3E-2AC9772D0F8D}"/>
              </a:ext>
            </a:extLst>
          </p:cNvPr>
          <p:cNvSpPr txBox="1"/>
          <p:nvPr/>
        </p:nvSpPr>
        <p:spPr>
          <a:xfrm>
            <a:off x="40642" y="122353"/>
            <a:ext cx="5213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</a:rPr>
              <a:t>Unscheduled Surgery Template Pathway</a:t>
            </a:r>
          </a:p>
        </p:txBody>
      </p:sp>
    </p:spTree>
    <p:extLst>
      <p:ext uri="{BB962C8B-B14F-4D97-AF65-F5344CB8AC3E}">
        <p14:creationId xmlns:p14="http://schemas.microsoft.com/office/powerpoint/2010/main" val="155304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5880" y="2924944"/>
            <a:ext cx="144016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Assessment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568" y="29249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568" y="1844824"/>
            <a:ext cx="18722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Primary Care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5560" y="40770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 of Region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4192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IP Pathway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0176" y="24208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Ambulatory Pathway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75720" y="227687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47728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75720" y="3356992"/>
            <a:ext cx="1232520" cy="927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28048" y="2636912"/>
            <a:ext cx="1008112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>
            <a:off x="6600056" y="3356992"/>
            <a:ext cx="1224136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63752" y="33265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Reception Phase</a:t>
            </a:r>
          </a:p>
        </p:txBody>
      </p:sp>
    </p:spTree>
    <p:extLst>
      <p:ext uri="{BB962C8B-B14F-4D97-AF65-F5344CB8AC3E}">
        <p14:creationId xmlns:p14="http://schemas.microsoft.com/office/powerpoint/2010/main" val="978841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2F76B-3829-4258-B680-CC94F6A3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4CB58C-E3E4-48AF-AA89-33585FC6B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620451"/>
              </p:ext>
            </p:extLst>
          </p:nvPr>
        </p:nvGraphicFramePr>
        <p:xfrm>
          <a:off x="1047565" y="1474470"/>
          <a:ext cx="10235953" cy="509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329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7576"/>
            <a:ext cx="9144000" cy="3657599"/>
          </a:xfrm>
        </p:spPr>
        <p:txBody>
          <a:bodyPr>
            <a:normAutofit/>
          </a:bodyPr>
          <a:lstStyle/>
          <a:p>
            <a:pPr fontAlgn="base"/>
            <a:br>
              <a:rPr lang="en-GB" b="0" i="0" dirty="0">
                <a:solidFill>
                  <a:srgbClr val="FF0066"/>
                </a:solidFill>
                <a:latin typeface="Segoe UI"/>
              </a:rPr>
            </a:br>
            <a:r>
              <a:rPr lang="en-GB" b="0" i="0" dirty="0">
                <a:solidFill>
                  <a:srgbClr val="000000"/>
                </a:solidFill>
                <a:latin typeface="Times New Roman"/>
              </a:rPr>
              <a:t> 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latin typeface="Times New Roman"/>
              </a:rPr>
              <a:t> </a:t>
            </a:r>
            <a:endParaRPr lang="en-GB" dirty="0"/>
          </a:p>
        </p:txBody>
      </p:sp>
      <p:sp>
        <p:nvSpPr>
          <p:cNvPr id="15362" name="AutoShape 2" descr="data:image/png;base64,%20iVBORw0KGgoAAAANSUhEUgAAAFMAAABACAYAAABm8Es1AAAAAXNSR0IArs4c6QAAAARnQU1BAACxjwv8YQUAAAAJcEhZcwAADsMAAA7DAcdvqGQAABZFSURBVHhe7VwHmBVFtv473bkTyEnSzBAlrCCia15XVx8uIqu7wpqQpIA+FfPqM+DAMz7A58PIAkNQfIgREZT1qfiZQF0XM0gaMoKkiffe7q79T/e9Mz35MkHxffvz1XR19amqU3+dqjpV3RcNZQjG/4U64HDJVPFrELXlSzZPXcoWNGS+IJIpoxyCGWrLXJfKa8oTlE9WriLqkq8sT59rMnCgqAXC/KccjSECU9uP9c8eikskUBs3HoJCNWfoc0035BdfBE2lUNRXSNNMGGoFNua+L3deWhBthrVDRsZYOLoeTyGUjhT9VXw/a00iAZ1GDYJunFh6LzIa8hG2XsLap/Pi6ZWRNXYQpX/NWIIg6qCKYcfmYMeCffG0IBSGwcD7I0/i31Nh6r2ZpR2Uls5Hon8Rw264ahNc5yuqsQo75m71clbVvgoICtQkrND9qn9D1H6eBDbjbVx5TSOvf4cbuwhbntkkCX66B4WOl/eHYa1iaiieRjCPrUZie+78eAKQOfq/mTxRshAKmq6xMbvhqIuxfd67TKtKN4Us5oOXL0Am9iFmn0wy18XvE1DoOa4XIpF/hzLO5m131mPG7cL1JDx56qdYnlI/QMe3zPU+wtozWDtnrf+8egQsphZYpkvpCGNR1hfxA0rYof2A0L3AOIvPEo3yoblUUgXkGaBibIQdl/ChKCNyYPm+jDxnXCUaWQ28PGXlSx4l90Z5PSiIDiMGIGLPZpOvYjt6QNdsll/MZxL8vGB7xLI1xnWtBWV/y3LHIuL24rNakTyZpvdXlCwfaGfQ1YXItifwvgp4XR8I8SmiMlhWRdmkUCYv+WlXXmoZFPrf2BGWNZXxX8frkE6Qq0jr5QIF4s8cXoTwzWiTtor3tSJ5MqsHh4SWwnnmOvQY39+7P9Jw4NAI/pW5lQSV6iekcQQozpHup7x+wfvdHPEybwrJMtKinGqW4ZMndsXla0RDkCnVuBy6WYhE70C7yzmZHzGEKgwclwbdPok6pnp6JqC8BWcxTHUats49DaMyT4GVfjz5vYbPFjGspfQG6LHFfoba0TBkitIyenRtEEIhsYIjBwVaW3oT7ahimWXJcNZQCMOdhQ3eaq0hJ8fB+hl7sHnBIuTljoJt/JGj/C5s7v69n6l2NBSZAodKNmOJV6HbFX3jafWDrsmwFIilVwxyqWWBIqJF4klYQS69eVOJh2EcBwwzmBIok8RK2DFrHbbOXwLkSHqtQ1zQEGSWVSSru4Zj4RgT0O6cdNilZBwefE/H4HzVHq0u7oD2IzIrhQ6jOtMPpJtWC2LFe+HSES8Hr4IQy78RnTOeRKcxl3luk9+WBLE+qYeB+pLJiVorZAjMRTKp41KEO5we9y49Zg4LGjtB/FnLmIyM1FcQMl+sFCztJdY+hKEm69Sw7YX9bOUaxriCeyu1D6lDoTOtfzQ3HtPoQy+i3/oqskdfj8wru1AiQWrSqB+ZStFhcv6XK+DeUkU1WTG1prSam+CG2jB++GRKIzSNq6lGx1o7jmFAlQEay68VCmbx09T1MwZpb4BQdrwEiE8JTk3a7xlyuK1cjswxU9F1XCbTkya1fmTKDgL4kMQ9W6G+GHv8dA7Uyxg/rKESgMxrLoNdbajsU1YFDRuf+x5R90puIlaQ0GLmMjxD8PxK/vUMQJx96q246utaFz65hjup5dz5/QmYlBRP9SOTGrFiOrvqcd5s9JQsgzT0Ejr04q/VDRp3J7JH11BQRchnvbG4ZG3QsHPed+geupyxG+gT/43abWe67JhEvxCvPheem+eRS3ZUDw7/acjaPJR3tXZc/ciUPaxLZbbO2cFh9wBHtCgRnJdIbmCeShbSMKUKuUDM4uJxBxztzkrBVXdS8mOGZMvX8NbMg9icOx9bc4dyy3kJXPshOgTiR8qcym2lHOKU05+7Oz2TshORPSaLKTUSWj8yNV1nCfEePfQa/7wRV6h+0IRMWp8bewFbZs/C1tlPVwpbcmdS5lOGw+kskZXgIm/Wx3R97seJg0dAD41kjXcwXQ5VKoD7f6UGMJwST6gW9RzmAWxcfJAVP8pYHiuu+9AuBR1DTU90TIKEYOBfWQCTRtCqyspZPNzBxqe+wsY5T3HKmkjdP2F64JRLhj09C+V2it9Xa50NR6Zgs/Uh/z7HIOX6Df75wcYPND3ftPS+HMo6Z+Ocr0ja3ylSWX9ND64HVaJhycTMGOeXuezJ1bwJ9u7Pi6z+x9M3XUgfcg4yR56KfpenMVVIDQag7dh21J0+psdjnHQ53xQf1Tjg31ePBiaTWmziNszFHMYPUImGLv9wIYRwBlaXsKknMHoxLewVHLTeRNcxdyFrzJnIGtEbPemkdx1zPFLceyhzFoOcbcbBqYSuPzTn23hCtSOucRobSp8Px15BRX5uMoHs8f3oEZxKXfw9uKZlkNCBTLuTtLwGxakp4n5A7+AdbzfkeSD+fpYQqxTyVqKV9Q8/qXo0RmM1rJ8RgWE8yOgmriO1zjWNCHqMsfN47c9o4pyARAlZHmHii4QpxR0Q9Sxnc55Ll+ItSJrxJD6jWyXl1YDkyVSuFCTEcOcguwdZSSW7XlUFGv25NTTMaczIPXBc3ssjoZLvKUdi8WcMXty7r1F5bxoJ5pPg1ePE800imZGvmP5u3AdOZR5pQ7BcITVhiRKTRtGJdw3PuXdxOzb9VVb4WpE8mZoh88huhh2lQdk/cDjLOxRB5YbHdj1DZRbwScV8iTw+dGM/s29l2OYFl3FNp5xZEpeoDpyX43kSQTe2IWTF57wcFzueXUKCxsF1ryc5LzFxj0+olsp4mEHcLwm8Z5psKV0uoMq9EyW4GttyV/KZtK3mjiWqE6ic3nVcU87L3akQFdH9npR4yaGN2P3yHu++MhSOGt2GKnelZcRPd2jhJbGN2Pncj/490W1UJ1pxOy+usWwlbye1GPIp9+OcAi+9KnRgvnCIK7Dr6yOjx7ViMPO+w/o35D1PAv7zrJFHkXzqgmxeuzElm4OkKZ/SC9H2QnfzWP+3KImux44Fcigs+WoiscyiKecLPvJyczjptzH2Oyr2MG4+V3qwYkHBjBWRbIVBNGbZgor5ysv2GRbCrlAYGTQIzVIocWLYvZUWvTL45rS6uqUsDQ8sGw0rNIGjcyk25E31ha97NAVZR09HeotrUHTwcxQV/gF3X+gf5///RF07LwGFB17rj1B4IVKb9EHRgf/EurzJ/pw5Y2IENj3/ooM2DHMAwmn3YtKill6mmiv+pUIIqy7UBJ+PR17OhpVyN8xQHxQXROEYqzBzfKxsATLwEeeRr8VDoFszmlY6HfctSbx8rw+pibwVQ2Ojqjol1AWJvBoeXnIy7PQnudD9yZ8l1UpY9mciVNYT8upz6lsPwzJv9NwCgevQJVCzuSKvwK2D5POXxkRtVlEbqiPKa7EfrSuGGXhgdD8Y+mCYxijoJhdielq6GYUduQm3DJLz3AoNeHBFb1h4AYbVh8Iuh7xOp1eOoOTc8FM4zpfQ9S+xr2AHrJb7sXSdgyE9qehmE6npKThUlIFw66bIMFpzRW4NBx2YryUdsGasWRxgOVyL0E0p5P0P0GJruWJ/jZwLxGVKoC6k+mRNerEt0lKPYd29YdI7UFoTPgqxTpdpUXoUh2CrXRyFrM/di/yivUBJAVLNQhS34eKzx8W+nRpaZqbCLGyGcKsuMLRj2I5fcZU/iW3vR4sEeVAwTTpR0Xfo4YzAzefLQXM559nvwYeWT+BcMI13abylO6PpJFWslME9SHdoJ5X7kZKH+IwKUkRpFiuyKC4HCGwAt2xQ6bwyTh9Ol91FfEaRjYdLZbzvlNQeqkC/Un1PR3sJ3Mjf8JcL8n3BpEj1SbxvWT+EzctI2SlsfGfqI++GUtlwLT4U/eC68hpEvtiQ0/tC1k+3S/FeK2ZcvlGyqYccTNP/pO661pZy7dh+Ovssx7X9guQc13V2wS0eh1uHvsY0T9egwn6tjy5LQdScTHJu5r3sMHyF5blGzRKklEIeVy7GI83bsXnZ5X2Oj1JRliWbJ2ksBwFl6Xc63yKm5qA4bxFyxvufqVQPhfveaoewewOjw6lXJocde52Q78X8ykXKR6IkaYPceBeGuFi18L49o1AZD0J2PtPvQkHoCeScmdimllM2EVeY9HwGmrSYwpSrqSR3B2Ws1Bmijl9DsM4yeA3j1XVKSPJyOCX34NbzuRX0UDGPwtSlA6FSHmXTTmTHyzbST/dkRbxU3USkNKGOoBWxXFcd4GjMwSHrMRIpPmmpbkElg3HfQm39Km6Rb+STLux19g07QXqpKsVkPhRCpBzvyuDfyzPpYf6Rr8o0ebPo96bQy9mHsRA9CF9YLEHyubTSwuhtuOe815kq9cULY3zaspO41ZzN4deHU4sMO79O15GyufNJ7La8YeTv9b1XLLwVXRLB/1N6YRnxCJFoj1c28zk2d0n4ikN9Mm75SL70kDoSOnkI3pR7QPgFP/T68WzolZxPTuNdFhXK8CZhD5KFYgkVpA2uTK7eN46cX7l3BoevMvaxX/fCif7IcvZT0QKPTl2+PHZa8nknlptJWXlPzuFqyPTCvX0sjwvgtfjLeUt551d2/6vd6QfPZuf+xq+XfxxnGxv8JeteC92RLSH39EKAm06dmrMeWYxkHm3NOP1nrQUXo6a8516cDAtZiY4PwpY5UqYfbGBHrUCJPRt3D5EvmasQLp9YpQDhUzX1jV5cEX9LqZ4Ubc3C0xmXfbocRojFFVDBIo9A5e6hbB50ezP2WtuxcWYBFi8unVuqxKQlaUgzT2DDziOZQ9iBvT1Lsu11QLGsmKsxbREXguZT6G1wtPChY++nei/S4F9A/q6VyBld/cHIMLo3XYdloG16JpTVhbp2ov7+iu9C2iKHHqG4RSqSXszO2M3wOYrz30POcPmsUFAdT+UeVCtEJGzPx6TcMCkLI7XAgJMaRZrjcMGQk6DycpVRc4cl8CCHsWFcT8KGce9rwo7RMn8cDrSQc8nnuI3LRqRkExs+BSF7ISYOTpyMJ1d+ZehsUwgoNFEUph9TorDziwhmzqz4Xr4mjpImM4jaFBMkW1ZV8Mu/b1kbhMyb6Opcz+IUCb2A1tIDodQn6N99h0jsZvzH4GWebN3ra9C2JCY/QbKZRK62UB/4Zbz9bCFOGfYRneMUDruTmCSOfTM2vzd3HTfgjvPEvxPUp76gztWFpBEUPqyMPxEUbp3VBG07T6d2shDs4xyn4ZZzHvbmtSNM5yOdTAH93mdbI9y8PazoAeRHC5HzZ/mNzxGn7y+BTEHFue2I1LUhyWzshakigvVVV+5P2gkNRCZ1bjM8HW6E++0U5V0rInuAg67fROL+Zn0bxQrPTUHHdifDMnZic5W/HlPIvLQrdOtsxLRt2K7eBuaJH1rfuqtFsOC6VqLQ58aWKNyfS0fd4r6V2yCdwdujGXTgdabLivwe9xvTsXaOnArVn8xOIy+gH/oQPcQvkZo2Ht89LgtUsFyF7FF/4IKVy93WW9Aj47FloXzb3mhkcovREDgkqhdSzXzuJuQ7x2PZ0KEkshN1l49SCxBzinEgGt8zUzo5BOUkngjSTfLxQAfetoO1P1GuoEzG1Szqk0FCK373VL6sBkJDWKZAQ/txYRjppHRbCBlNZsHQL6KjfRvQ8jE4hRrSt3B496DovhSkaQ5adItgZY6curBDx9Hf3c/6Fwd2HANNZP3KQN48eWXrImtkGJYdQsyMMi2CPsPSUZx+svfufvMz8usyn5isM8IId7OwdkMxsroP5X59IUldBqNkbNwy5ZWvX1ZHlrXSG/qCeltsQ5EpiPfyOAuZ9gLuq/+MmH0Dts99lMRY6DrgdNjOFRzu8r46SstageLi2VBmG4Stsd5pUUbhvfhmsf+ePHv0cJY4FKaazu0jiYtO4H1nynHPr0/nTGJz+riaNG9Cl86PYOW7QGa3M6CrMVQlk+mfUE4Os2+Do70J0xmDvM0FyMo+m/13KUdLZ3b4bs6589D/wArO5UHrrhMaaJh7iHeGWFgCcjxNtO/TnkSOJZGtoJwPeLVgq8lICd8E081ggwdTlbEoDHf25PtPbM6GXsAGD4Kr90ZxyVMsS06J3vMOIDS9La2tE5+PoNEOxsqlGrK6nsNd52zmPoVya9iyo1juKKrFeZzz9/5CHVldruCz+czTkTq8xY5phag9E180/w3z1XvINySZ1WNn6k5oBTejWfRimClP0CrfZgPlQPdUpBo72Gj5BKUJNPN8Tz7/QF/Y7lkwjZdpYfI7I5l796KJkYu83HHYPOtN+EeiDrswio695GuQsQyZlJ2CvLnX4qgWY0n8UhJvkSeFJuwoTb+T4RB0+3aWcx+fP0QKLZTYo5P9RUVN+GnIxEwbZrgLDobupyU8TqvkAqXJ72/SuPc22ajXqYl8YnMhul+XAmXJ/4qQxoYvhRH6kLKryUdfFDBv59Fyrsqs3gGwHC47MDQ5FpTfBe2hJfs/Z/74ES6E2vu0PqnHhWEdw7j8LimMqHk1Oo6cgZiaAEc1Z9nHod8G+faoXtbZyGTGT647jjoTtjmXseM4zOcy+RE+8xeb/KiFmPU2rXMdraoHooVn0wv4PQl8H3Z0NTY+9QM0+2bmeYF5zmL6Y+hx1Ym0YjFNv3zNDDMq55ExaE4ZIXJQ7ZHO6cZx5cMsUUl+o7QXYWMfLPMbzplTEDIfQ1GLcq8g6oLGJ1NWVwtDGO8Jx56D7fNehKjtxn9EIB9/7ZxZxAa+xqbIv1tJQi+4znKu2vL1HLBp/hccmjewuBnQjf50s4ZxUWlGYoU4EqDv51/ZrzcjMYFfrbnt/GFOGNoGykQoXoI0/Xlc3jkHmR0n4/hDD2LAwb9i/Yzgh151QmORKSbAi8MZ7WjWYaR496bVmW5JL9Z6G8mj76fRofe++wRC+ou0MyHlN3y2jUNPziq5IRjfB93GnIxoST5XZ1ovDVJpTbmamxyiUqyFiFpPeU4H9Clt9wr0HNcava4cSLIvYRWii45C/Tuu/vIfs3RFiboeuVuy4exrgX80ORWr047x6qonGovMYpJUwEbbntUp+UWY2kVru5Zpi7mobKEMhy/1TzH8X+aum7WJVrqKTZLvIz/A1vkbvPSC6BDOsfOgN13OoXoL27yO29XF1HwPFzJ5HVyCXQX7SNwcj1DX/SNKYstQ5PwXSWTdzh6mR+CahXSbbmf577GMc5n/TWwt/D/EXO6QZIPh9X69UJfD4VrQF2gaksWEc57zIQq+2IuD+gY0bfs5h+g2GutMukOzaCXf03JXIhZdi/yvD+GMM0wcbD6KpHBuc6bg4JptXnEH+3+G5upbprODtFV0mR7k8P8ITfqWQBlfk5h3cOz2PKx5ZSta9P2A5coLrzySOg+GsYBrz5fs2HfRdEceNi7ejVYnLIETW0dj3cVpYDXCoaexyViInM/q7WcGCWwgMj0Eh0yi3JqHUdcxv6NlPk/CliF7w2is9L6TlLxV5auYnkwdtckkntcZwQLqXdhhwm+UzKHQuS3EBA7DNtw1XYLtz4h781PrU2808mqeBByczzn0f8id/LL2ll8qkYKf0zIFCkePz+bw5l7a2YENs9fH03+RZP4LDQbgn8uRz6Moees1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4" name="AutoShape 4" descr="data:image/png;base64,%20iVBORw0KGgoAAAANSUhEUgAAAFMAAABACAYAAABm8Es1AAAAAXNSR0IArs4c6QAAAARnQU1BAACxjwv8YQUAAAAJcEhZcwAADsMAAA7DAcdvqGQAABZFSURBVHhe7VwHmBVFtv473bkTyEnSzBAlrCCia15XVx8uIqu7wpqQpIA+FfPqM+DAMz7A58PIAkNQfIgREZT1qfiZQF0XM0gaMoKkiffe7q79T/e9Mz35MkHxffvz1XR19amqU3+dqjpV3RcNZQjG/4U64HDJVPFrELXlSzZPXcoWNGS+IJIpoxyCGWrLXJfKa8oTlE9WriLqkq8sT59rMnCgqAXC/KccjSECU9uP9c8eikskUBs3HoJCNWfoc0035BdfBE2lUNRXSNNMGGoFNua+L3deWhBthrVDRsZYOLoeTyGUjhT9VXw/a00iAZ1GDYJunFh6LzIa8hG2XsLap/Pi6ZWRNXYQpX/NWIIg6qCKYcfmYMeCffG0IBSGwcD7I0/i31Nh6r2ZpR2Uls5Hon8Rw264ahNc5yuqsQo75m71clbVvgoICtQkrND9qn9D1H6eBDbjbVx5TSOvf4cbuwhbntkkCX66B4WOl/eHYa1iaiieRjCPrUZie+78eAKQOfq/mTxRshAKmq6xMbvhqIuxfd67TKtKN4Us5oOXL0Am9iFmn0wy18XvE1DoOa4XIpF/hzLO5m131mPG7cL1JDx56qdYnlI/QMe3zPU+wtozWDtnrf+8egQsphZYpkvpCGNR1hfxA0rYof2A0L3AOIvPEo3yoblUUgXkGaBibIQdl/ChKCNyYPm+jDxnXCUaWQ28PGXlSx4l90Z5PSiIDiMGIGLPZpOvYjt6QNdsll/MZxL8vGB7xLI1xnWtBWV/y3LHIuL24rNakTyZpvdXlCwfaGfQ1YXItifwvgp4XR8I8SmiMlhWRdmkUCYv+WlXXmoZFPrf2BGWNZXxX8frkE6Qq0jr5QIF4s8cXoTwzWiTtor3tSJ5MqsHh4SWwnnmOvQY39+7P9Jw4NAI/pW5lQSV6iekcQQozpHup7x+wfvdHPEybwrJMtKinGqW4ZMndsXla0RDkCnVuBy6WYhE70C7yzmZHzGEKgwclwbdPok6pnp6JqC8BWcxTHUats49DaMyT4GVfjz5vYbPFjGspfQG6LHFfoba0TBkitIyenRtEEIhsYIjBwVaW3oT7ahimWXJcNZQCMOdhQ3eaq0hJ8fB+hl7sHnBIuTljoJt/JGj/C5s7v69n6l2NBSZAodKNmOJV6HbFX3jafWDrsmwFIilVwxyqWWBIqJF4klYQS69eVOJh2EcBwwzmBIok8RK2DFrHbbOXwLkSHqtQ1zQEGSWVSSru4Zj4RgT0O6cdNilZBwefE/H4HzVHq0u7oD2IzIrhQ6jOtMPpJtWC2LFe+HSES8Hr4IQy78RnTOeRKcxl3luk9+WBLE+qYeB+pLJiVorZAjMRTKp41KEO5we9y49Zg4LGjtB/FnLmIyM1FcQMl+sFCztJdY+hKEm69Sw7YX9bOUaxriCeyu1D6lDoTOtfzQ3HtPoQy+i3/oqskdfj8wru1AiQWrSqB+ZStFhcv6XK+DeUkU1WTG1prSam+CG2jB++GRKIzSNq6lGx1o7jmFAlQEay68VCmbx09T1MwZpb4BQdrwEiE8JTk3a7xlyuK1cjswxU9F1XCbTkya1fmTKDgL4kMQ9W6G+GHv8dA7Uyxg/rKESgMxrLoNdbajsU1YFDRuf+x5R90puIlaQ0GLmMjxD8PxK/vUMQJx96q246utaFz65hjup5dz5/QmYlBRP9SOTGrFiOrvqcd5s9JQsgzT0Ejr04q/VDRp3J7JH11BQRchnvbG4ZG3QsHPed+geupyxG+gT/43abWe67JhEvxCvPheem+eRS3ZUDw7/acjaPJR3tXZc/ciUPaxLZbbO2cFh9wBHtCgRnJdIbmCeShbSMKUKuUDM4uJxBxztzkrBVXdS8mOGZMvX8NbMg9icOx9bc4dyy3kJXPshOgTiR8qcym2lHOKU05+7Oz2TshORPSaLKTUSWj8yNV1nCfEePfQa/7wRV6h+0IRMWp8bewFbZs/C1tlPVwpbcmdS5lOGw+kskZXgIm/Wx3R97seJg0dAD41kjXcwXQ5VKoD7f6UGMJwST6gW9RzmAWxcfJAVP8pYHiuu+9AuBR1DTU90TIKEYOBfWQCTRtCqyspZPNzBxqe+wsY5T3HKmkjdP2F64JRLhj09C+V2it9Xa50NR6Zgs/Uh/z7HIOX6Df75wcYPND3ftPS+HMo6Z+Ocr0ja3ylSWX9ND64HVaJhycTMGOeXuezJ1bwJ9u7Pi6z+x9M3XUgfcg4yR56KfpenMVVIDQag7dh21J0+psdjnHQ53xQf1Tjg31ePBiaTWmziNszFHMYPUImGLv9wIYRwBlaXsKknMHoxLewVHLTeRNcxdyFrzJnIGtEbPemkdx1zPFLceyhzFoOcbcbBqYSuPzTn23hCtSOucRobSp8Px15BRX5uMoHs8f3oEZxKXfw9uKZlkNCBTLuTtLwGxakp4n5A7+AdbzfkeSD+fpYQqxTyVqKV9Q8/qXo0RmM1rJ8RgWE8yOgmriO1zjWNCHqMsfN47c9o4pyARAlZHmHii4QpxR0Q9Sxnc55Ll+ItSJrxJD6jWyXl1YDkyVSuFCTEcOcguwdZSSW7XlUFGv25NTTMaczIPXBc3ssjoZLvKUdi8WcMXty7r1F5bxoJ5pPg1ePE800imZGvmP5u3AdOZR5pQ7BcITVhiRKTRtGJdw3PuXdxOzb9VVb4WpE8mZoh88huhh2lQdk/cDjLOxRB5YbHdj1DZRbwScV8iTw+dGM/s29l2OYFl3FNp5xZEpeoDpyX43kSQTe2IWTF57wcFzueXUKCxsF1ryc5LzFxj0+olsp4mEHcLwm8Z5psKV0uoMq9EyW4GttyV/KZtK3mjiWqE6ic3nVcU87L3akQFdH9npR4yaGN2P3yHu++MhSOGt2GKnelZcRPd2jhJbGN2Pncj/490W1UJ1pxOy+usWwlbye1GPIp9+OcAi+9KnRgvnCIK7Dr6yOjx7ViMPO+w/o35D1PAv7zrJFHkXzqgmxeuzElm4OkKZ/SC9H2QnfzWP+3KImux44Fcigs+WoiscyiKecLPvJyczjptzH2Oyr2MG4+V3qwYkHBjBWRbIVBNGbZgor5ysv2GRbCrlAYGTQIzVIocWLYvZUWvTL45rS6uqUsDQ8sGw0rNIGjcyk25E31ha97NAVZR09HeotrUHTwcxQV/gF3X+gf5///RF07LwGFB17rj1B4IVKb9EHRgf/EurzJ/pw5Y2IENj3/ooM2DHMAwmn3YtKill6mmiv+pUIIqy7UBJ+PR17OhpVyN8xQHxQXROEYqzBzfKxsATLwEeeRr8VDoFszmlY6HfctSbx8rw+pibwVQ2Ojqjol1AWJvBoeXnIy7PQnudD9yZ8l1UpY9mciVNYT8upz6lsPwzJv9NwCgevQJVCzuSKvwK2D5POXxkRtVlEbqiPKa7EfrSuGGXhgdD8Y+mCYxijoJhdielq6GYUduQm3DJLz3AoNeHBFb1h4AYbVh8Iuh7xOp1eOoOTc8FM4zpfQ9S+xr2AHrJb7sXSdgyE9qehmE6npKThUlIFw66bIMFpzRW4NBx2YryUdsGasWRxgOVyL0E0p5P0P0GJruWJ/jZwLxGVKoC6k+mRNerEt0lKPYd29YdI7UFoTPgqxTpdpUXoUh2CrXRyFrM/di/yivUBJAVLNQhS34eKzx8W+nRpaZqbCLGyGcKsuMLRj2I5fcZU/iW3vR4sEeVAwTTpR0Xfo4YzAzefLQXM559nvwYeWT+BcMI13abylO6PpJFWslME9SHdoJ5X7kZKH+IwKUkRpFiuyKC4HCGwAt2xQ6bwyTh9Ol91FfEaRjYdLZbzvlNQeqkC/Un1PR3sJ3Mjf8JcL8n3BpEj1SbxvWT+EzctI2SlsfGfqI++GUtlwLT4U/eC68hpEvtiQ0/tC1k+3S/FeK2ZcvlGyqYccTNP/pO661pZy7dh+Ovssx7X9guQc13V2wS0eh1uHvsY0T9egwn6tjy5LQdScTHJu5r3sMHyF5blGzRKklEIeVy7GI83bsXnZ5X2Oj1JRliWbJ2ksBwFl6Xc63yKm5qA4bxFyxvufqVQPhfveaoewewOjw6lXJocde52Q78X8ykXKR6IkaYPceBeGuFi18L49o1AZD0J2PtPvQkHoCeScmdimllM2EVeY9HwGmrSYwpSrqSR3B2Ws1Bmijl9DsM4yeA3j1XVKSPJyOCX34NbzuRX0UDGPwtSlA6FSHmXTTmTHyzbST/dkRbxU3USkNKGOoBWxXFcd4GjMwSHrMRIpPmmpbkElg3HfQm39Km6Rb+STLux19g07QXqpKsVkPhRCpBzvyuDfyzPpYf6Rr8o0ebPo96bQy9mHsRA9CF9YLEHyubTSwuhtuOe815kq9cULY3zaspO41ZzN4deHU4sMO79O15GyufNJ7La8YeTv9b1XLLwVXRLB/1N6YRnxCJFoj1c28zk2d0n4ikN9Mm75SL70kDoSOnkI3pR7QPgFP/T68WzolZxPTuNdFhXK8CZhD5KFYgkVpA2uTK7eN46cX7l3BoevMvaxX/fCif7IcvZT0QKPTl2+PHZa8nknlptJWXlPzuFqyPTCvX0sjwvgtfjLeUt551d2/6vd6QfPZuf+xq+XfxxnGxv8JeteC92RLSH39EKAm06dmrMeWYxkHm3NOP1nrQUXo6a8516cDAtZiY4PwpY5UqYfbGBHrUCJPRt3D5EvmasQLp9YpQDhUzX1jV5cEX9LqZ4Ubc3C0xmXfbocRojFFVDBIo9A5e6hbB50ezP2WtuxcWYBFi8unVuqxKQlaUgzT2DDziOZQ9iBvT1Lsu11QLGsmKsxbREXguZT6G1wtPChY++nei/S4F9A/q6VyBld/cHIMLo3XYdloG16JpTVhbp2ov7+iu9C2iKHHqG4RSqSXszO2M3wOYrz30POcPmsUFAdT+UeVCtEJGzPx6TcMCkLI7XAgJMaRZrjcMGQk6DycpVRc4cl8CCHsWFcT8KGce9rwo7RMn8cDrSQc8nnuI3LRqRkExs+BSF7ISYOTpyMJ1d+ZehsUwgoNFEUph9TorDziwhmzqz4Xr4mjpImM4jaFBMkW1ZV8Mu/b1kbhMyb6Opcz+IUCb2A1tIDodQn6N99h0jsZvzH4GWebN3ra9C2JCY/QbKZRK62UB/4Zbz9bCFOGfYRneMUDruTmCSOfTM2vzd3HTfgjvPEvxPUp76gztWFpBEUPqyMPxEUbp3VBG07T6d2shDs4xyn4ZZzHvbmtSNM5yOdTAH93mdbI9y8PazoAeRHC5HzZ/mNzxGn7y+BTEHFue2I1LUhyWzshakigvVVV+5P2gkNRCZ1bjM8HW6E++0U5V0rInuAg67fROL+Zn0bxQrPTUHHdifDMnZic5W/HlPIvLQrdOtsxLRt2K7eBuaJH1rfuqtFsOC6VqLQ58aWKNyfS0fd4r6V2yCdwdujGXTgdabLivwe9xvTsXaOnArVn8xOIy+gH/oQPcQvkZo2Ht89LgtUsFyF7FF/4IKVy93WW9Aj47FloXzb3mhkcovREDgkqhdSzXzuJuQ7x2PZ0KEkshN1l49SCxBzinEgGt8zUzo5BOUkngjSTfLxQAfetoO1P1GuoEzG1Szqk0FCK373VL6sBkJDWKZAQ/txYRjppHRbCBlNZsHQL6KjfRvQ8jE4hRrSt3B496DovhSkaQ5adItgZY6curBDx9Hf3c/6Fwd2HANNZP3KQN48eWXrImtkGJYdQsyMMi2CPsPSUZx+svfufvMz8usyn5isM8IId7OwdkMxsroP5X59IUldBqNkbNwy5ZWvX1ZHlrXSG/qCeltsQ5EpiPfyOAuZ9gLuq/+MmH0Dts99lMRY6DrgdNjOFRzu8r46SstageLi2VBmG4Stsd5pUUbhvfhmsf+ePHv0cJY4FKaazu0jiYtO4H1nynHPr0/nTGJz+riaNG9Cl86PYOW7QGa3M6CrMVQlk+mfUE4Os2+Do70J0xmDvM0FyMo+m/13KUdLZ3b4bs6589D/wArO5UHrrhMaaJh7iHeGWFgCcjxNtO/TnkSOJZGtoJwPeLVgq8lICd8E081ggwdTlbEoDHf25PtPbM6GXsAGD4Kr90ZxyVMsS06J3vMOIDS9La2tE5+PoNEOxsqlGrK6nsNd52zmPoVya9iyo1juKKrFeZzz9/5CHVldruCz+czTkTq8xY5phag9E180/w3z1XvINySZ1WNn6k5oBTejWfRimClP0CrfZgPlQPdUpBo72Gj5BKUJNPN8Tz7/QF/Y7lkwjZdpYfI7I5l796KJkYu83HHYPOtN+EeiDrswio695GuQsQyZlJ2CvLnX4qgWY0n8UhJvkSeFJuwoTb+T4RB0+3aWcx+fP0QKLZTYo5P9RUVN+GnIxEwbZrgLDobupyU8TqvkAqXJ72/SuPc22ajXqYl8YnMhul+XAmXJ/4qQxoYvhRH6kLKryUdfFDBv59Fyrsqs3gGwHC47MDQ5FpTfBe2hJfs/Z/74ES6E2vu0PqnHhWEdw7j8LimMqHk1Oo6cgZiaAEc1Z9nHod8G+faoXtbZyGTGT647jjoTtjmXseM4zOcy+RE+8xeb/KiFmPU2rXMdraoHooVn0wv4PQl8H3Z0NTY+9QM0+2bmeYF5zmL6Y+hx1Ym0YjFNv3zNDDMq55ExaE4ZIXJQ7ZHO6cZx5cMsUUl+o7QXYWMfLPMbzplTEDIfQ1GLcq8g6oLGJ1NWVwtDGO8Jx56D7fNehKjtxn9EIB9/7ZxZxAa+xqbIv1tJQi+4znKu2vL1HLBp/hccmjewuBnQjf50s4ZxUWlGYoU4EqDv51/ZrzcjMYFfrbnt/GFOGNoGykQoXoI0/Xlc3jkHmR0n4/hDD2LAwb9i/Yzgh151QmORKSbAi8MZ7WjWYaR496bVmW5JL9Z6G8mj76fRofe++wRC+ou0MyHlN3y2jUNPziq5IRjfB93GnIxoST5XZ1ovDVJpTbmamxyiUqyFiFpPeU4H9Clt9wr0HNcava4cSLIvYRWii45C/Tuu/vIfs3RFiboeuVuy4exrgX80ORWr047x6qonGovMYpJUwEbbntUp+UWY2kVru5Zpi7mobKEMhy/1TzH8X+aum7WJVrqKTZLvIz/A1vkbvPSC6BDOsfOgN13OoXoL27yO29XF1HwPFzJ5HVyCXQX7SNwcj1DX/SNKYstQ5PwXSWTdzh6mR+CahXSbbmf577GMc5n/TWwt/D/EXO6QZIPh9X69UJfD4VrQF2gaksWEc57zIQq+2IuD+gY0bfs5h+g2GutMukOzaCXf03JXIhZdi/yvD+GMM0wcbD6KpHBuc6bg4JptXnEH+3+G5upbprODtFV0mR7k8P8ITfqWQBlfk5h3cOz2PKx5ZSta9P2A5coLrzySOg+GsYBrz5fs2HfRdEceNi7ejVYnLIETW0dj3cVpYDXCoaexyViInM/q7WcGCWwgMj0Eh0yi3JqHUdcxv6NlPk/CliF7w2is9L6TlLxV5auYnkwdtckkntcZwQLqXdhhwm+UzKHQuS3EBA7DNtw1XYLtz4h781PrU2808mqeBByczzn0f8id/LL2ll8qkYKf0zIFCkePz+bw5l7a2YENs9fH03+RZP4LDQbgn8uRz6Moees1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66" name="AutoShape 6" descr="data:image/png;base64,%20iVBORw0KGgoAAAANSUhEUgAAAFMAAABACAYAAABm8Es1AAAAAXNSR0IArs4c6QAAAARnQU1BAACxjwv8YQUAAAAJcEhZcwAADsMAAA7DAcdvqGQAABZFSURBVHhe7VwHmBVFtv473bkTyEnSzBAlrCCia15XVx8uIqu7wpqQpIA+FfPqM+DAMz7A58PIAkNQfIgREZT1qfiZQF0XM0gaMoKkiffe7q79T/e9Mz35MkHxffvz1XR19amqU3+dqjpV3RcNZQjG/4U64HDJVPFrELXlSzZPXcoWNGS+IJIpoxyCGWrLXJfKa8oTlE9WriLqkq8sT59rMnCgqAXC/KccjSECU9uP9c8eikskUBs3HoJCNWfoc0035BdfBE2lUNRXSNNMGGoFNua+L3deWhBthrVDRsZYOLoeTyGUjhT9VXw/a00iAZ1GDYJunFh6LzIa8hG2XsLap/Pi6ZWRNXYQpX/NWIIg6qCKYcfmYMeCffG0IBSGwcD7I0/i31Nh6r2ZpR2Uls5Hon8Rw264ahNc5yuqsQo75m71clbVvgoICtQkrND9qn9D1H6eBDbjbVx5TSOvf4cbuwhbntkkCX66B4WOl/eHYa1iaiieRjCPrUZie+78eAKQOfq/mTxRshAKmq6xMbvhqIuxfd67TKtKN4Us5oOXL0Am9iFmn0wy18XvE1DoOa4XIpF/hzLO5m131mPG7cL1JDx56qdYnlI/QMe3zPU+wtozWDtnrf+8egQsphZYpkvpCGNR1hfxA0rYof2A0L3AOIvPEo3yoblUUgXkGaBibIQdl/ChKCNyYPm+jDxnXCUaWQ28PGXlSx4l90Z5PSiIDiMGIGLPZpOvYjt6QNdsll/MZxL8vGB7xLI1xnWtBWV/y3LHIuL24rNakTyZpvdXlCwfaGfQ1YXItifwvgp4XR8I8SmiMlhWRdmkUCYv+WlXXmoZFPrf2BGWNZXxX8frkE6Qq0jr5QIF4s8cXoTwzWiTtor3tSJ5MqsHh4SWwnnmOvQY39+7P9Jw4NAI/pW5lQSV6iekcQQozpHup7x+wfvdHPEybwrJMtKinGqW4ZMndsXla0RDkCnVuBy6WYhE70C7yzmZHzGEKgwclwbdPok6pnp6JqC8BWcxTHUats49DaMyT4GVfjz5vYbPFjGspfQG6LHFfoba0TBkitIyenRtEEIhsYIjBwVaW3oT7ahimWXJcNZQCMOdhQ3eaq0hJ8fB+hl7sHnBIuTljoJt/JGj/C5s7v69n6l2NBSZAodKNmOJV6HbFX3jafWDrsmwFIilVwxyqWWBIqJF4klYQS69eVOJh2EcBwwzmBIok8RK2DFrHbbOXwLkSHqtQ1zQEGSWVSSru4Zj4RgT0O6cdNilZBwefE/H4HzVHq0u7oD2IzIrhQ6jOtMPpJtWC2LFe+HSES8Hr4IQy78RnTOeRKcxl3luk9+WBLE+qYeB+pLJiVorZAjMRTKp41KEO5we9y49Zg4LGjtB/FnLmIyM1FcQMl+sFCztJdY+hKEm69Sw7YX9bOUaxriCeyu1D6lDoTOtfzQ3HtPoQy+i3/oqskdfj8wru1AiQWrSqB+ZStFhcv6XK+DeUkU1WTG1prSam+CG2jB++GRKIzSNq6lGx1o7jmFAlQEay68VCmbx09T1MwZpb4BQdrwEiE8JTk3a7xlyuK1cjswxU9F1XCbTkya1fmTKDgL4kMQ9W6G+GHv8dA7Uyxg/rKESgMxrLoNdbajsU1YFDRuf+x5R90puIlaQ0GLmMjxD8PxK/vUMQJx96q246utaFz65hjup5dz5/QmYlBRP9SOTGrFiOrvqcd5s9JQsgzT0Ejr04q/VDRp3J7JH11BQRchnvbG4ZG3QsHPed+geupyxG+gT/43abWe67JhEvxCvPheem+eRS3ZUDw7/acjaPJR3tXZc/ciUPaxLZbbO2cFh9wBHtCgRnJdIbmCeShbSMKUKuUDM4uJxBxztzkrBVXdS8mOGZMvX8NbMg9icOx9bc4dyy3kJXPshOgTiR8qcym2lHOKU05+7Oz2TshORPSaLKTUSWj8yNV1nCfEePfQa/7wRV6h+0IRMWp8bewFbZs/C1tlPVwpbcmdS5lOGw+kskZXgIm/Wx3R97seJg0dAD41kjXcwXQ5VKoD7f6UGMJwST6gW9RzmAWxcfJAVP8pYHiuu+9AuBR1DTU90TIKEYOBfWQCTRtCqyspZPNzBxqe+wsY5T3HKmkjdP2F64JRLhj09C+V2it9Xa50NR6Zgs/Uh/z7HIOX6Df75wcYPND3ftPS+HMo6Z+Ocr0ja3ylSWX9ND64HVaJhycTMGOeXuezJ1bwJ9u7Pi6z+x9M3XUgfcg4yR56KfpenMVVIDQag7dh21J0+psdjnHQ53xQf1Tjg31ePBiaTWmziNszFHMYPUImGLv9wIYRwBlaXsKknMHoxLewVHLTeRNcxdyFrzJnIGtEbPemkdx1zPFLceyhzFoOcbcbBqYSuPzTn23hCtSOucRobSp8Px15BRX5uMoHs8f3oEZxKXfw9uKZlkNCBTLuTtLwGxakp4n5A7+AdbzfkeSD+fpYQqxTyVqKV9Q8/qXo0RmM1rJ8RgWE8yOgmriO1zjWNCHqMsfN47c9o4pyARAlZHmHii4QpxR0Q9Sxnc55Ll+ItSJrxJD6jWyXl1YDkyVSuFCTEcOcguwdZSSW7XlUFGv25NTTMaczIPXBc3ssjoZLvKUdi8WcMXty7r1F5bxoJ5pPg1ePE800imZGvmP5u3AdOZR5pQ7BcITVhiRKTRtGJdw3PuXdxOzb9VVb4WpE8mZoh88huhh2lQdk/cDjLOxRB5YbHdj1DZRbwScV8iTw+dGM/s29l2OYFl3FNp5xZEpeoDpyX43kSQTe2IWTF57wcFzueXUKCxsF1ryc5LzFxj0+olsp4mEHcLwm8Z5psKV0uoMq9EyW4GttyV/KZtK3mjiWqE6ic3nVcU87L3akQFdH9npR4yaGN2P3yHu++MhSOGt2GKnelZcRPd2jhJbGN2Pncj/490W1UJ1pxOy+usWwlbye1GPIp9+OcAi+9KnRgvnCIK7Dr6yOjx7ViMPO+w/o35D1PAv7zrJFHkXzqgmxeuzElm4OkKZ/SC9H2QnfzWP+3KImux44Fcigs+WoiscyiKecLPvJyczjptzH2Oyr2MG4+V3qwYkHBjBWRbIVBNGbZgor5ysv2GRbCrlAYGTQIzVIocWLYvZUWvTL45rS6uqUsDQ8sGw0rNIGjcyk25E31ha97NAVZR09HeotrUHTwcxQV/gF3X+gf5///RF07LwGFB17rj1B4IVKb9EHRgf/EurzJ/pw5Y2IENj3/ooM2DHMAwmn3YtKill6mmiv+pUIIqy7UBJ+PR17OhpVyN8xQHxQXROEYqzBzfKxsATLwEeeRr8VDoFszmlY6HfctSbx8rw+pibwVQ2Ojqjol1AWJvBoeXnIy7PQnudD9yZ8l1UpY9mciVNYT8upz6lsPwzJv9NwCgevQJVCzuSKvwK2D5POXxkRtVlEbqiPKa7EfrSuGGXhgdD8Y+mCYxijoJhdielq6GYUduQm3DJLz3AoNeHBFb1h4AYbVh8Iuh7xOp1eOoOTc8FM4zpfQ9S+xr2AHrJb7sXSdgyE9qehmE6npKThUlIFw66bIMFpzRW4NBx2YryUdsGasWRxgOVyL0E0p5P0P0GJruWJ/jZwLxGVKoC6k+mRNerEt0lKPYd29YdI7UFoTPgqxTpdpUXoUh2CrXRyFrM/di/yivUBJAVLNQhS34eKzx8W+nRpaZqbCLGyGcKsuMLRj2I5fcZU/iW3vR4sEeVAwTTpR0Xfo4YzAzefLQXM559nvwYeWT+BcMI13abylO6PpJFWslME9SHdoJ5X7kZKH+IwKUkRpFiuyKC4HCGwAt2xQ6bwyTh9Ol91FfEaRjYdLZbzvlNQeqkC/Un1PR3sJ3Mjf8JcL8n3BpEj1SbxvWT+EzctI2SlsfGfqI++GUtlwLT4U/eC68hpEvtiQ0/tC1k+3S/FeK2ZcvlGyqYccTNP/pO661pZy7dh+Ovssx7X9guQc13V2wS0eh1uHvsY0T9egwn6tjy5LQdScTHJu5r3sMHyF5blGzRKklEIeVy7GI83bsXnZ5X2Oj1JRliWbJ2ksBwFl6Xc63yKm5qA4bxFyxvufqVQPhfveaoewewOjw6lXJocde52Q78X8ykXKR6IkaYPceBeGuFi18L49o1AZD0J2PtPvQkHoCeScmdimllM2EVeY9HwGmrSYwpSrqSR3B2Ws1Bmijl9DsM4yeA3j1XVKSPJyOCX34NbzuRX0UDGPwtSlA6FSHmXTTmTHyzbST/dkRbxU3USkNKGOoBWxXFcd4GjMwSHrMRIpPmmpbkElg3HfQm39Km6Rb+STLux19g07QXqpKsVkPhRCpBzvyuDfyzPpYf6Rr8o0ebPo96bQy9mHsRA9CF9YLEHyubTSwuhtuOe815kq9cULY3zaspO41ZzN4deHU4sMO79O15GyufNJ7La8YeTv9b1XLLwVXRLB/1N6YRnxCJFoj1c28zk2d0n4ikN9Mm75SL70kDoSOnkI3pR7QPgFP/T68WzolZxPTuNdFhXK8CZhD5KFYgkVpA2uTK7eN46cX7l3BoevMvaxX/fCif7IcvZT0QKPTl2+PHZa8nknlptJWXlPzuFqyPTCvX0sjwvgtfjLeUt551d2/6vd6QfPZuf+xq+XfxxnGxv8JeteC92RLSH39EKAm06dmrMeWYxkHm3NOP1nrQUXo6a8516cDAtZiY4PwpY5UqYfbGBHrUCJPRt3D5EvmasQLp9YpQDhUzX1jV5cEX9LqZ4Ubc3C0xmXfbocRojFFVDBIo9A5e6hbB50ezP2WtuxcWYBFi8unVuqxKQlaUgzT2DDziOZQ9iBvT1Lsu11QLGsmKsxbREXguZT6G1wtPChY++nei/S4F9A/q6VyBld/cHIMLo3XYdloG16JpTVhbp2ov7+iu9C2iKHHqG4RSqSXszO2M3wOYrz30POcPmsUFAdT+UeVCtEJGzPx6TcMCkLI7XAgJMaRZrjcMGQk6DycpVRc4cl8CCHsWFcT8KGce9rwo7RMn8cDrSQc8nnuI3LRqRkExs+BSF7ISYOTpyMJ1d+ZehsUwgoNFEUph9TorDziwhmzqz4Xr4mjpImM4jaFBMkW1ZV8Mu/b1kbhMyb6Opcz+IUCb2A1tIDodQn6N99h0jsZvzH4GWebN3ra9C2JCY/QbKZRK62UB/4Zbz9bCFOGfYRneMUDruTmCSOfTM2vzd3HTfgjvPEvxPUp76gztWFpBEUPqyMPxEUbp3VBG07T6d2shDs4xyn4ZZzHvbmtSNM5yOdTAH93mdbI9y8PazoAeRHC5HzZ/mNzxGn7y+BTEHFue2I1LUhyWzshakigvVVV+5P2gkNRCZ1bjM8HW6E++0U5V0rInuAg67fROL+Zn0bxQrPTUHHdifDMnZic5W/HlPIvLQrdOtsxLRt2K7eBuaJH1rfuqtFsOC6VqLQ58aWKNyfS0fd4r6V2yCdwdujGXTgdabLivwe9xvTsXaOnArVn8xOIy+gH/oQPcQvkZo2Ht89LgtUsFyF7FF/4IKVy93WW9Aj47FloXzb3mhkcovREDgkqhdSzXzuJuQ7x2PZ0KEkshN1l49SCxBzinEgGt8zUzo5BOUkngjSTfLxQAfetoO1P1GuoEzG1Szqk0FCK373VL6sBkJDWKZAQ/txYRjppHRbCBlNZsHQL6KjfRvQ8jE4hRrSt3B496DovhSkaQ5adItgZY6curBDx9Hf3c/6Fwd2HANNZP3KQN48eWXrImtkGJYdQsyMMi2CPsPSUZx+svfufvMz8usyn5isM8IId7OwdkMxsroP5X59IUldBqNkbNwy5ZWvX1ZHlrXSG/qCeltsQ5EpiPfyOAuZ9gLuq/+MmH0Dts99lMRY6DrgdNjOFRzu8r46SstageLi2VBmG4Stsd5pUUbhvfhmsf+ePHv0cJY4FKaazu0jiYtO4H1nynHPr0/nTGJz+riaNG9Cl86PYOW7QGa3M6CrMVQlk+mfUE4Os2+Do70J0xmDvM0FyMo+m/13KUdLZ3b4bs6589D/wArO5UHrrhMaaJh7iHeGWFgCcjxNtO/TnkSOJZGtoJwPeLVgq8lICd8E081ggwdTlbEoDHf25PtPbM6GXsAGD4Kr90ZxyVMsS06J3vMOIDS9La2tE5+PoNEOxsqlGrK6nsNd52zmPoVya9iyo1juKKrFeZzz9/5CHVldruCz+czTkTq8xY5phag9E180/w3z1XvINySZ1WNn6k5oBTejWfRimClP0CrfZgPlQPdUpBo72Gj5BKUJNPN8Tz7/QF/Y7lkwjZdpYfI7I5l796KJkYu83HHYPOtN+EeiDrswio695GuQsQyZlJ2CvLnX4qgWY0n8UhJvkSeFJuwoTb+T4RB0+3aWcx+fP0QKLZTYo5P9RUVN+GnIxEwbZrgLDobupyU8TqvkAqXJ72/SuPc22ajXqYl8YnMhul+XAmXJ/4qQxoYvhRH6kLKryUdfFDBv59Fyrsqs3gGwHC47MDQ5FpTfBe2hJfs/Z/74ES6E2vu0PqnHhWEdw7j8LimMqHk1Oo6cgZiaAEc1Z9nHod8G+faoXtbZyGTGT647jjoTtjmXseM4zOcy+RE+8xeb/KiFmPU2rXMdraoHooVn0wv4PQl8H3Z0NTY+9QM0+2bmeYF5zmL6Y+hx1Ym0YjFNv3zNDDMq55ExaE4ZIXJQ7ZHO6cZx5cMsUUl+o7QXYWMfLPMbzplTEDIfQ1GLcq8g6oLGJ1NWVwtDGO8Jx56D7fNehKjtxn9EIB9/7ZxZxAa+xqbIv1tJQi+4znKu2vL1HLBp/hccmjewuBnQjf50s4ZxUWlGYoU4EqDv51/ZrzcjMYFfrbnt/GFOGNoGykQoXoI0/Xlc3jkHmR0n4/hDD2LAwb9i/Yzgh151QmORKSbAi8MZ7WjWYaR496bVmW5JL9Z6G8mj76fRofe++wRC+ou0MyHlN3y2jUNPziq5IRjfB93GnIxoST5XZ1ovDVJpTbmamxyiUqyFiFpPeU4H9Clt9wr0HNcava4cSLIvYRWii45C/Tuu/vIfs3RFiboeuVuy4exrgX80ORWr047x6qonGovMYpJUwEbbntUp+UWY2kVru5Zpi7mobKEMhy/1TzH8X+aum7WJVrqKTZLvIz/A1vkbvPSC6BDOsfOgN13OoXoL27yO29XF1HwPFzJ5HVyCXQX7SNwcj1DX/SNKYstQ5PwXSWTdzh6mR+CahXSbbmf577GMc5n/TWwt/D/EXO6QZIPh9X69UJfD4VrQF2gaksWEc57zIQq+2IuD+gY0bfs5h+g2GutMukOzaCXf03JXIhZdi/yvD+GMM0wcbD6KpHBuc6bg4JptXnEH+3+G5upbprODtFV0mR7k8P8ITfqWQBlfk5h3cOz2PKx5ZSta9P2A5coLrzySOg+GsYBrz5fs2HfRdEceNi7ejVYnLIETW0dj3cVpYDXCoaexyViInM/q7WcGCWwgMj0Eh0yi3JqHUdcxv6NlPk/CliF7w2is9L6TlLxV5auYnkwdtckkntcZwQLqXdhhwm+UzKHQuS3EBA7DNtw1XYLtz4h781PrU2808mqeBByczzn0f8id/LL2ll8qkYKf0zIFCkePz+bw5l7a2YENs9fH03+RZP4LDQbgn8uRz6Moees1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Nhstaysidelogo">
            <a:extLst>
              <a:ext uri="{FF2B5EF4-FFF2-40B4-BE49-F238E27FC236}">
                <a16:creationId xmlns:a16="http://schemas.microsoft.com/office/drawing/2014/main" id="{1FB4382B-5493-476D-8849-CE39DD81361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47" y="402691"/>
            <a:ext cx="1388778" cy="10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5281495-5437-436A-BE3D-A71BDBE6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0441" y="213034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9A9749-4585-4FFD-84EE-04382B3AA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32476"/>
              </p:ext>
            </p:extLst>
          </p:nvPr>
        </p:nvGraphicFramePr>
        <p:xfrm>
          <a:off x="736846" y="1913841"/>
          <a:ext cx="9854214" cy="454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061">
                  <a:extLst>
                    <a:ext uri="{9D8B030D-6E8A-4147-A177-3AD203B41FA5}">
                      <a16:colId xmlns:a16="http://schemas.microsoft.com/office/drawing/2014/main" val="1392257010"/>
                    </a:ext>
                  </a:extLst>
                </a:gridCol>
                <a:gridCol w="1630020">
                  <a:extLst>
                    <a:ext uri="{9D8B030D-6E8A-4147-A177-3AD203B41FA5}">
                      <a16:colId xmlns:a16="http://schemas.microsoft.com/office/drawing/2014/main" val="176649683"/>
                    </a:ext>
                  </a:extLst>
                </a:gridCol>
                <a:gridCol w="1741159">
                  <a:extLst>
                    <a:ext uri="{9D8B030D-6E8A-4147-A177-3AD203B41FA5}">
                      <a16:colId xmlns:a16="http://schemas.microsoft.com/office/drawing/2014/main" val="3243460064"/>
                    </a:ext>
                  </a:extLst>
                </a:gridCol>
                <a:gridCol w="1241038">
                  <a:extLst>
                    <a:ext uri="{9D8B030D-6E8A-4147-A177-3AD203B41FA5}">
                      <a16:colId xmlns:a16="http://schemas.microsoft.com/office/drawing/2014/main" val="8878944"/>
                    </a:ext>
                  </a:extLst>
                </a:gridCol>
                <a:gridCol w="1185468">
                  <a:extLst>
                    <a:ext uri="{9D8B030D-6E8A-4147-A177-3AD203B41FA5}">
                      <a16:colId xmlns:a16="http://schemas.microsoft.com/office/drawing/2014/main" val="349317030"/>
                    </a:ext>
                  </a:extLst>
                </a:gridCol>
                <a:gridCol w="1185468">
                  <a:extLst>
                    <a:ext uri="{9D8B030D-6E8A-4147-A177-3AD203B41FA5}">
                      <a16:colId xmlns:a16="http://schemas.microsoft.com/office/drawing/2014/main" val="1268965826"/>
                    </a:ext>
                  </a:extLst>
                </a:gridCol>
              </a:tblGrid>
              <a:tr h="5266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Admitting Specialty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Dundee City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Perth and Kinross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Angus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Fife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All others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22916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General Surgery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7608135"/>
                  </a:ext>
                </a:extLst>
              </a:tr>
              <a:tr h="5640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Trauma and Orthopaedic Surgery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5826340"/>
                  </a:ext>
                </a:extLst>
              </a:tr>
              <a:tr h="5266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Ear, Nose and Throat 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2052139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Gynaecology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4458490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Neurosurgery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630665"/>
                  </a:ext>
                </a:extLst>
              </a:tr>
              <a:tr h="5266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Oral and Maxillofacial Surgery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2526930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Plastic Surgery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647301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Urology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1100281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Vascular Surgery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6115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89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600" y="1340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Ambulatory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3872" y="41490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872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IP Pathway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7888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 Follow-up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5880" y="20608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Ambulatory Diagnostics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3872" y="1340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19736" y="1916832"/>
            <a:ext cx="115212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1744" y="1844824"/>
            <a:ext cx="122413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1"/>
          </p:cNvCxnSpPr>
          <p:nvPr/>
        </p:nvCxnSpPr>
        <p:spPr>
          <a:xfrm>
            <a:off x="3863752" y="1700808"/>
            <a:ext cx="1224136" cy="1264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3863752" y="1628800"/>
            <a:ext cx="1152128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35760" y="155679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5680" y="260649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Ambulatory Phase</a:t>
            </a:r>
          </a:p>
        </p:txBody>
      </p:sp>
    </p:spTree>
    <p:extLst>
      <p:ext uri="{BB962C8B-B14F-4D97-AF65-F5344CB8AC3E}">
        <p14:creationId xmlns:p14="http://schemas.microsoft.com/office/powerpoint/2010/main" val="151669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5920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728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Diagnostics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2184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192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9716" y="29655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Diagnostics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3912" y="29655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4192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4192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31704" y="1628800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87888" y="2276872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1"/>
          </p:cNvCxnSpPr>
          <p:nvPr/>
        </p:nvCxnSpPr>
        <p:spPr>
          <a:xfrm>
            <a:off x="2423592" y="1844824"/>
            <a:ext cx="1224136" cy="4006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0" idx="1"/>
          </p:cNvCxnSpPr>
          <p:nvPr/>
        </p:nvCxnSpPr>
        <p:spPr>
          <a:xfrm>
            <a:off x="2387588" y="2245514"/>
            <a:ext cx="1152128" cy="9047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5" idx="1"/>
          </p:cNvCxnSpPr>
          <p:nvPr/>
        </p:nvCxnSpPr>
        <p:spPr>
          <a:xfrm>
            <a:off x="2207568" y="1844824"/>
            <a:ext cx="3168352" cy="1840850"/>
          </a:xfrm>
          <a:prstGeom prst="bentConnector3">
            <a:avLst>
              <a:gd name="adj1" fmla="val 6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4907868" y="315026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00056" y="371703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63752" y="26064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 Patient Phase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C13333-E416-4106-9960-84D8212B30E2}"/>
              </a:ext>
            </a:extLst>
          </p:cNvPr>
          <p:cNvCxnSpPr>
            <a:cxnSpLocks/>
          </p:cNvCxnSpPr>
          <p:nvPr/>
        </p:nvCxnSpPr>
        <p:spPr>
          <a:xfrm>
            <a:off x="6600055" y="3142969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2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5920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728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Diagnostics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2184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192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9716" y="29655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Diagnostics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3912" y="29655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4192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4192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31704" y="1628800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87888" y="2276872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1"/>
          </p:cNvCxnSpPr>
          <p:nvPr/>
        </p:nvCxnSpPr>
        <p:spPr>
          <a:xfrm>
            <a:off x="2423592" y="1844824"/>
            <a:ext cx="1224136" cy="4006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0" idx="1"/>
          </p:cNvCxnSpPr>
          <p:nvPr/>
        </p:nvCxnSpPr>
        <p:spPr>
          <a:xfrm>
            <a:off x="2387588" y="2245514"/>
            <a:ext cx="1152128" cy="9047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5" idx="1"/>
          </p:cNvCxnSpPr>
          <p:nvPr/>
        </p:nvCxnSpPr>
        <p:spPr>
          <a:xfrm>
            <a:off x="2207568" y="1844824"/>
            <a:ext cx="3168352" cy="1840850"/>
          </a:xfrm>
          <a:prstGeom prst="bentConnector3">
            <a:avLst>
              <a:gd name="adj1" fmla="val 6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4907868" y="315026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00056" y="371703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80376" y="150627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26%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63752" y="26064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 Patient Phase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C13333-E416-4106-9960-84D8212B30E2}"/>
              </a:ext>
            </a:extLst>
          </p:cNvPr>
          <p:cNvCxnSpPr>
            <a:cxnSpLocks/>
          </p:cNvCxnSpPr>
          <p:nvPr/>
        </p:nvCxnSpPr>
        <p:spPr>
          <a:xfrm>
            <a:off x="6600055" y="3142969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D04788-7A9B-4609-B57D-4500BC2FF608}"/>
              </a:ext>
            </a:extLst>
          </p:cNvPr>
          <p:cNvSpPr txBox="1"/>
          <p:nvPr/>
        </p:nvSpPr>
        <p:spPr>
          <a:xfrm>
            <a:off x="9480376" y="213953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51%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7B9265-4175-4874-A227-C1B32E2799F4}"/>
              </a:ext>
            </a:extLst>
          </p:cNvPr>
          <p:cNvSpPr txBox="1"/>
          <p:nvPr/>
        </p:nvSpPr>
        <p:spPr>
          <a:xfrm>
            <a:off x="9480376" y="290955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14%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D860C8-4CBC-480B-91EE-877A0A39EA82}"/>
              </a:ext>
            </a:extLst>
          </p:cNvPr>
          <p:cNvSpPr txBox="1"/>
          <p:nvPr/>
        </p:nvSpPr>
        <p:spPr>
          <a:xfrm>
            <a:off x="9546231" y="35730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E0C8B-4045-4EE8-851C-DD7905466F86}"/>
              </a:ext>
            </a:extLst>
          </p:cNvPr>
          <p:cNvSpPr txBox="1"/>
          <p:nvPr/>
        </p:nvSpPr>
        <p:spPr>
          <a:xfrm>
            <a:off x="914904" y="4712588"/>
            <a:ext cx="561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General Surgery data October – December 2020 </a:t>
            </a:r>
          </a:p>
        </p:txBody>
      </p:sp>
    </p:spTree>
    <p:extLst>
      <p:ext uri="{BB962C8B-B14F-4D97-AF65-F5344CB8AC3E}">
        <p14:creationId xmlns:p14="http://schemas.microsoft.com/office/powerpoint/2010/main" val="4117442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5920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728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Diagnostics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2184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192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9716" y="29655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Diagnostics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3912" y="29655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Theatre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4192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4192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Discharge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31704" y="1628800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87888" y="2276872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7" idx="1"/>
          </p:cNvCxnSpPr>
          <p:nvPr/>
        </p:nvCxnSpPr>
        <p:spPr>
          <a:xfrm>
            <a:off x="2423592" y="1844824"/>
            <a:ext cx="1224136" cy="4006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0" idx="1"/>
          </p:cNvCxnSpPr>
          <p:nvPr/>
        </p:nvCxnSpPr>
        <p:spPr>
          <a:xfrm>
            <a:off x="2387588" y="2245514"/>
            <a:ext cx="1152128" cy="9047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5" idx="1"/>
          </p:cNvCxnSpPr>
          <p:nvPr/>
        </p:nvCxnSpPr>
        <p:spPr>
          <a:xfrm>
            <a:off x="2207568" y="1844824"/>
            <a:ext cx="3168352" cy="1840850"/>
          </a:xfrm>
          <a:prstGeom prst="bentConnector3">
            <a:avLst>
              <a:gd name="adj1" fmla="val 6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1"/>
          </p:cNvCxnSpPr>
          <p:nvPr/>
        </p:nvCxnSpPr>
        <p:spPr>
          <a:xfrm>
            <a:off x="4907868" y="315026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00056" y="371703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80376" y="150627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21%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63752" y="26064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 Patient Phase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C13333-E416-4106-9960-84D8212B30E2}"/>
              </a:ext>
            </a:extLst>
          </p:cNvPr>
          <p:cNvCxnSpPr>
            <a:cxnSpLocks/>
          </p:cNvCxnSpPr>
          <p:nvPr/>
        </p:nvCxnSpPr>
        <p:spPr>
          <a:xfrm>
            <a:off x="6600055" y="3142969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D04788-7A9B-4609-B57D-4500BC2FF608}"/>
              </a:ext>
            </a:extLst>
          </p:cNvPr>
          <p:cNvSpPr txBox="1"/>
          <p:nvPr/>
        </p:nvSpPr>
        <p:spPr>
          <a:xfrm>
            <a:off x="9480376" y="213953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15%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7B9265-4175-4874-A227-C1B32E2799F4}"/>
              </a:ext>
            </a:extLst>
          </p:cNvPr>
          <p:cNvSpPr txBox="1"/>
          <p:nvPr/>
        </p:nvSpPr>
        <p:spPr>
          <a:xfrm>
            <a:off x="9480376" y="290955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18%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D860C8-4CBC-480B-91EE-877A0A39EA82}"/>
              </a:ext>
            </a:extLst>
          </p:cNvPr>
          <p:cNvSpPr txBox="1"/>
          <p:nvPr/>
        </p:nvSpPr>
        <p:spPr>
          <a:xfrm>
            <a:off x="9480376" y="35730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46%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E0C8B-4045-4EE8-851C-DD7905466F86}"/>
              </a:ext>
            </a:extLst>
          </p:cNvPr>
          <p:cNvSpPr txBox="1"/>
          <p:nvPr/>
        </p:nvSpPr>
        <p:spPr>
          <a:xfrm>
            <a:off x="914904" y="4712588"/>
            <a:ext cx="561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</a:rPr>
              <a:t>T&amp;O data October – December 2020 </a:t>
            </a:r>
          </a:p>
        </p:txBody>
      </p:sp>
    </p:spTree>
    <p:extLst>
      <p:ext uri="{BB962C8B-B14F-4D97-AF65-F5344CB8AC3E}">
        <p14:creationId xmlns:p14="http://schemas.microsoft.com/office/powerpoint/2010/main" val="1420292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0776FF-2649-4C0D-9315-FA867C24A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74444"/>
              </p:ext>
            </p:extLst>
          </p:nvPr>
        </p:nvGraphicFramePr>
        <p:xfrm>
          <a:off x="754600" y="630315"/>
          <a:ext cx="10706470" cy="5717214"/>
        </p:xfrm>
        <a:graphic>
          <a:graphicData uri="http://schemas.openxmlformats.org/drawingml/2006/table">
            <a:tbl>
              <a:tblPr firstRow="1" firstCol="1" bandRow="1"/>
              <a:tblGrid>
                <a:gridCol w="2858255">
                  <a:extLst>
                    <a:ext uri="{9D8B030D-6E8A-4147-A177-3AD203B41FA5}">
                      <a16:colId xmlns:a16="http://schemas.microsoft.com/office/drawing/2014/main" val="4093365083"/>
                    </a:ext>
                  </a:extLst>
                </a:gridCol>
                <a:gridCol w="1613966">
                  <a:extLst>
                    <a:ext uri="{9D8B030D-6E8A-4147-A177-3AD203B41FA5}">
                      <a16:colId xmlns:a16="http://schemas.microsoft.com/office/drawing/2014/main" val="3535086954"/>
                    </a:ext>
                  </a:extLst>
                </a:gridCol>
                <a:gridCol w="2217721">
                  <a:extLst>
                    <a:ext uri="{9D8B030D-6E8A-4147-A177-3AD203B41FA5}">
                      <a16:colId xmlns:a16="http://schemas.microsoft.com/office/drawing/2014/main" val="3346589082"/>
                    </a:ext>
                  </a:extLst>
                </a:gridCol>
                <a:gridCol w="2217721">
                  <a:extLst>
                    <a:ext uri="{9D8B030D-6E8A-4147-A177-3AD203B41FA5}">
                      <a16:colId xmlns:a16="http://schemas.microsoft.com/office/drawing/2014/main" val="4162007088"/>
                    </a:ext>
                  </a:extLst>
                </a:gridCol>
                <a:gridCol w="1798807">
                  <a:extLst>
                    <a:ext uri="{9D8B030D-6E8A-4147-A177-3AD203B41FA5}">
                      <a16:colId xmlns:a16="http://schemas.microsoft.com/office/drawing/2014/main" val="1413404913"/>
                    </a:ext>
                  </a:extLst>
                </a:gridCol>
              </a:tblGrid>
              <a:tr h="908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Admitting Specialty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Radiology or Theatre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Radiology Only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Radiology &amp; Theatre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Theatre Only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146372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Surgery (</a:t>
                      </a:r>
                      <a:r>
                        <a:rPr lang="en-GB" sz="1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Vascular)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58778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Trauma and Orthopaedic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169614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Urology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548053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Gynaecology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63.7%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26114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Vascular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31.5%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19.8%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49046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Plastic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6121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Ear, Nose and Throat ENT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399481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Neurosurgery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186521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Oral and Maxillofacial Surgery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16.0%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877956"/>
                  </a:ext>
                </a:extLst>
              </a:tr>
              <a:tr h="480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30.5%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37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775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0776FF-2649-4C0D-9315-FA867C24A0F3}"/>
              </a:ext>
            </a:extLst>
          </p:cNvPr>
          <p:cNvGraphicFramePr>
            <a:graphicFrameLocks noGrp="1"/>
          </p:cNvGraphicFramePr>
          <p:nvPr/>
        </p:nvGraphicFramePr>
        <p:xfrm>
          <a:off x="754600" y="630315"/>
          <a:ext cx="10706470" cy="5681703"/>
        </p:xfrm>
        <a:graphic>
          <a:graphicData uri="http://schemas.openxmlformats.org/drawingml/2006/table">
            <a:tbl>
              <a:tblPr firstRow="1" firstCol="1" bandRow="1"/>
              <a:tblGrid>
                <a:gridCol w="2858255">
                  <a:extLst>
                    <a:ext uri="{9D8B030D-6E8A-4147-A177-3AD203B41FA5}">
                      <a16:colId xmlns:a16="http://schemas.microsoft.com/office/drawing/2014/main" val="4093365083"/>
                    </a:ext>
                  </a:extLst>
                </a:gridCol>
                <a:gridCol w="1613966">
                  <a:extLst>
                    <a:ext uri="{9D8B030D-6E8A-4147-A177-3AD203B41FA5}">
                      <a16:colId xmlns:a16="http://schemas.microsoft.com/office/drawing/2014/main" val="3535086954"/>
                    </a:ext>
                  </a:extLst>
                </a:gridCol>
                <a:gridCol w="2217721">
                  <a:extLst>
                    <a:ext uri="{9D8B030D-6E8A-4147-A177-3AD203B41FA5}">
                      <a16:colId xmlns:a16="http://schemas.microsoft.com/office/drawing/2014/main" val="3346589082"/>
                    </a:ext>
                  </a:extLst>
                </a:gridCol>
                <a:gridCol w="2217721">
                  <a:extLst>
                    <a:ext uri="{9D8B030D-6E8A-4147-A177-3AD203B41FA5}">
                      <a16:colId xmlns:a16="http://schemas.microsoft.com/office/drawing/2014/main" val="4162007088"/>
                    </a:ext>
                  </a:extLst>
                </a:gridCol>
                <a:gridCol w="1798807">
                  <a:extLst>
                    <a:ext uri="{9D8B030D-6E8A-4147-A177-3AD203B41FA5}">
                      <a16:colId xmlns:a16="http://schemas.microsoft.com/office/drawing/2014/main" val="1413404913"/>
                    </a:ext>
                  </a:extLst>
                </a:gridCol>
              </a:tblGrid>
              <a:tr h="1311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Admitting Specialty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Radiology or Theatre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Radiology Only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Radiology &amp; Theatre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Theatre Only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146372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Surgery (</a:t>
                      </a:r>
                      <a:r>
                        <a:rPr lang="en-GB" sz="1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Vascular)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58778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Trauma and Orthopaedic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169614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Urology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548053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Gynaecology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63.7%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26114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Vascular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31.5%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19.8%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49046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Plastic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6121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Ear, Nose and Throat ENT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399481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Neurosurgery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186521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Oral and Maxillofacial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16.0%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877956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30.5%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374487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55CD5E-CCFC-4CD8-A2E8-C298C1CEA1C1}"/>
              </a:ext>
            </a:extLst>
          </p:cNvPr>
          <p:cNvSpPr/>
          <p:nvPr/>
        </p:nvSpPr>
        <p:spPr>
          <a:xfrm>
            <a:off x="3444535" y="470516"/>
            <a:ext cx="4074849" cy="6152226"/>
          </a:xfrm>
          <a:prstGeom prst="round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8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8003958" cy="1640264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Unscheduled </a:t>
            </a:r>
            <a:r>
              <a:rPr lang="en-GB" b="1" dirty="0">
                <a:solidFill>
                  <a:srgbClr val="FF0066"/>
                </a:solidFill>
                <a:cs typeface="Arial" pitchFamily="34" charset="0"/>
              </a:rPr>
              <a:t>Surgical Services NHST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9130-BE86-4B74-ADC4-A04905C9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57"/>
            <a:ext cx="10515600" cy="459419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General Surgery </a:t>
            </a:r>
            <a:r>
              <a:rPr lang="en-GB" sz="1900" dirty="0">
                <a:effectLst/>
                <a:ea typeface="Calibri" panose="020F0502020204030204" pitchFamily="34" charset="0"/>
              </a:rPr>
              <a:t>(colorectal, </a:t>
            </a:r>
            <a:r>
              <a:rPr lang="en-GB" sz="1900" dirty="0" err="1">
                <a:effectLst/>
                <a:ea typeface="Calibri" panose="020F0502020204030204" pitchFamily="34" charset="0"/>
              </a:rPr>
              <a:t>oesophago</a:t>
            </a:r>
            <a:r>
              <a:rPr lang="en-GB" sz="1900" dirty="0">
                <a:effectLst/>
                <a:ea typeface="Calibri" panose="020F0502020204030204" pitchFamily="34" charset="0"/>
              </a:rPr>
              <a:t>-gastric, hepato-biliary, endocrine and breast)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Trauma and Orthopaedics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Urology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Vascular Surgery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Plastic Surgery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Ear, Nose and Throat Surgery (ENT)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Oral and Maxillofacial Surgery (OMFS)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Ophthalmic Surgery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Neurosurgery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ea typeface="Calibri" panose="020F0502020204030204" pitchFamily="34" charset="0"/>
              </a:rPr>
              <a:t>Gynaecological Surgery</a:t>
            </a:r>
          </a:p>
          <a:p>
            <a:endParaRPr lang="en-GB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735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0776FF-2649-4C0D-9315-FA867C24A0F3}"/>
              </a:ext>
            </a:extLst>
          </p:cNvPr>
          <p:cNvGraphicFramePr>
            <a:graphicFrameLocks noGrp="1"/>
          </p:cNvGraphicFramePr>
          <p:nvPr/>
        </p:nvGraphicFramePr>
        <p:xfrm>
          <a:off x="754600" y="630315"/>
          <a:ext cx="10706470" cy="5681703"/>
        </p:xfrm>
        <a:graphic>
          <a:graphicData uri="http://schemas.openxmlformats.org/drawingml/2006/table">
            <a:tbl>
              <a:tblPr firstRow="1" firstCol="1" bandRow="1"/>
              <a:tblGrid>
                <a:gridCol w="2858255">
                  <a:extLst>
                    <a:ext uri="{9D8B030D-6E8A-4147-A177-3AD203B41FA5}">
                      <a16:colId xmlns:a16="http://schemas.microsoft.com/office/drawing/2014/main" val="4093365083"/>
                    </a:ext>
                  </a:extLst>
                </a:gridCol>
                <a:gridCol w="1613966">
                  <a:extLst>
                    <a:ext uri="{9D8B030D-6E8A-4147-A177-3AD203B41FA5}">
                      <a16:colId xmlns:a16="http://schemas.microsoft.com/office/drawing/2014/main" val="3535086954"/>
                    </a:ext>
                  </a:extLst>
                </a:gridCol>
                <a:gridCol w="2217721">
                  <a:extLst>
                    <a:ext uri="{9D8B030D-6E8A-4147-A177-3AD203B41FA5}">
                      <a16:colId xmlns:a16="http://schemas.microsoft.com/office/drawing/2014/main" val="3346589082"/>
                    </a:ext>
                  </a:extLst>
                </a:gridCol>
                <a:gridCol w="2217721">
                  <a:extLst>
                    <a:ext uri="{9D8B030D-6E8A-4147-A177-3AD203B41FA5}">
                      <a16:colId xmlns:a16="http://schemas.microsoft.com/office/drawing/2014/main" val="4162007088"/>
                    </a:ext>
                  </a:extLst>
                </a:gridCol>
                <a:gridCol w="1798807">
                  <a:extLst>
                    <a:ext uri="{9D8B030D-6E8A-4147-A177-3AD203B41FA5}">
                      <a16:colId xmlns:a16="http://schemas.microsoft.com/office/drawing/2014/main" val="1413404913"/>
                    </a:ext>
                  </a:extLst>
                </a:gridCol>
              </a:tblGrid>
              <a:tr h="1311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Admitting Specialty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Radiology or Theatre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Radiology Only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Radiology &amp; Theatre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Theatre Only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146372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Surgery (</a:t>
                      </a:r>
                      <a:r>
                        <a:rPr lang="en-GB" sz="1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Vascular)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58778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Trauma and Orthopaedic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169614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Urology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38.3%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548053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Gynaecology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63.7%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26114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Vascular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31.5%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19.8%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49046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Plastic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34.4%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6121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Ear, Nose and Throat ENT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90.9%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0.0%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399481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Neurosurgery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17.2%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186521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Oral and Maxillofacial Surgery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16.0%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877956"/>
                  </a:ext>
                </a:extLst>
              </a:tr>
              <a:tr h="437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30.5%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13.6%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23.0%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37448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2B33696-971F-447D-A812-07638E661BC2}"/>
              </a:ext>
            </a:extLst>
          </p:cNvPr>
          <p:cNvSpPr/>
          <p:nvPr/>
        </p:nvSpPr>
        <p:spPr>
          <a:xfrm>
            <a:off x="10014012" y="2379216"/>
            <a:ext cx="1047565" cy="443883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B15817-A5B3-4102-A3F8-56B09D2B0B0D}"/>
              </a:ext>
            </a:extLst>
          </p:cNvPr>
          <p:cNvSpPr/>
          <p:nvPr/>
        </p:nvSpPr>
        <p:spPr>
          <a:xfrm>
            <a:off x="10014012" y="4128117"/>
            <a:ext cx="1047565" cy="443883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43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53E4FA-2079-4807-8AE0-AB6AFC0CC5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577" y="313509"/>
            <a:ext cx="11077303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08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218D66-F049-4053-BF62-DD5AE8030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286988"/>
              </p:ext>
            </p:extLst>
          </p:nvPr>
        </p:nvGraphicFramePr>
        <p:xfrm>
          <a:off x="142043" y="639192"/>
          <a:ext cx="11718524" cy="59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845D8B-A015-47ED-B395-D43D86176259}"/>
              </a:ext>
            </a:extLst>
          </p:cNvPr>
          <p:cNvSpPr txBox="1"/>
          <p:nvPr/>
        </p:nvSpPr>
        <p:spPr>
          <a:xfrm>
            <a:off x="2388093" y="159798"/>
            <a:ext cx="774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</a:rPr>
              <a:t>Care Group 4 Unscheduled Admissions per week</a:t>
            </a:r>
          </a:p>
        </p:txBody>
      </p:sp>
    </p:spTree>
    <p:extLst>
      <p:ext uri="{BB962C8B-B14F-4D97-AF65-F5344CB8AC3E}">
        <p14:creationId xmlns:p14="http://schemas.microsoft.com/office/powerpoint/2010/main" val="218048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D9EA8C7-8037-448C-8004-D014BCBBE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799212"/>
              </p:ext>
            </p:extLst>
          </p:nvPr>
        </p:nvGraphicFramePr>
        <p:xfrm>
          <a:off x="650790" y="675504"/>
          <a:ext cx="10939848" cy="574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CAC6E1-971D-417F-B7C4-4313E364601B}"/>
              </a:ext>
            </a:extLst>
          </p:cNvPr>
          <p:cNvSpPr txBox="1"/>
          <p:nvPr/>
        </p:nvSpPr>
        <p:spPr>
          <a:xfrm>
            <a:off x="1219200" y="159798"/>
            <a:ext cx="891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</a:rPr>
              <a:t>ENT Unscheduled Admissions per week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F7C7BBA-8186-4206-B4CC-4A3EA67EC8A5}"/>
              </a:ext>
            </a:extLst>
          </p:cNvPr>
          <p:cNvSpPr txBox="1"/>
          <p:nvPr/>
        </p:nvSpPr>
        <p:spPr>
          <a:xfrm>
            <a:off x="7141137" y="834501"/>
            <a:ext cx="147430" cy="4705463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767353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87370-A489-4A7D-BB7D-6A53C3F75A32}"/>
              </a:ext>
            </a:extLst>
          </p:cNvPr>
          <p:cNvSpPr txBox="1"/>
          <p:nvPr/>
        </p:nvSpPr>
        <p:spPr>
          <a:xfrm>
            <a:off x="1219200" y="159798"/>
            <a:ext cx="891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</a:rPr>
              <a:t>Plastic Surgery Unscheduled Admissions per week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ADB932-199E-484C-AB58-A02C328BF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059169"/>
              </p:ext>
            </p:extLst>
          </p:nvPr>
        </p:nvGraphicFramePr>
        <p:xfrm>
          <a:off x="576649" y="980303"/>
          <a:ext cx="10931610" cy="535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FF7C7BBA-8186-4206-B4CC-4A3EA67EC8A5}"/>
              </a:ext>
            </a:extLst>
          </p:cNvPr>
          <p:cNvSpPr txBox="1"/>
          <p:nvPr/>
        </p:nvSpPr>
        <p:spPr>
          <a:xfrm>
            <a:off x="7116423" y="1127464"/>
            <a:ext cx="136633" cy="4237445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567084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66"/>
                </a:solidFill>
                <a:latin typeface="+mn-lt"/>
              </a:rPr>
              <a:t>ASRU admissions showing impact of specialist surgery demand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72234532"/>
              </p:ext>
            </p:extLst>
          </p:nvPr>
        </p:nvGraphicFramePr>
        <p:xfrm>
          <a:off x="1038687" y="1916832"/>
          <a:ext cx="8801729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7467600" cy="1334814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Challenges for Capacity and Flow in COVID era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962808" y="2946593"/>
            <a:ext cx="28693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Theatres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4924" y="4591217"/>
            <a:ext cx="286932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Wards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04766" y="2645632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  to theatre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62808" y="5804339"/>
            <a:ext cx="2869324" cy="9144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COVID infection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96558" y="3855795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Loss of Theatre Admission Area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96558" y="3046072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Reduced theatre capacity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96558" y="4266819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/ bay closures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96558" y="4686574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Displaced clinical teams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04766" y="5518417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  to diagnostics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04766" y="3447839"/>
            <a:ext cx="2869324" cy="3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Reduced theatre efficiency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58304" y="6125888"/>
            <a:ext cx="2869324" cy="331075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  to Discharge/ POC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04766" y="5088868"/>
            <a:ext cx="2869324" cy="3310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Boarding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045620" y="3251393"/>
            <a:ext cx="14399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086349" y="6152163"/>
            <a:ext cx="1439917" cy="3048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5030513" y="4919828"/>
            <a:ext cx="1439917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A521CC2-2C39-4CDC-B7A5-69DFEDED073F}"/>
              </a:ext>
            </a:extLst>
          </p:cNvPr>
          <p:cNvSpPr/>
          <p:nvPr/>
        </p:nvSpPr>
        <p:spPr>
          <a:xfrm>
            <a:off x="1962808" y="1490417"/>
            <a:ext cx="2869324" cy="914400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Patient Factors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DEEECAA3-ED39-44B8-B3F6-35ACF5EE3054}"/>
              </a:ext>
            </a:extLst>
          </p:cNvPr>
          <p:cNvSpPr/>
          <p:nvPr/>
        </p:nvSpPr>
        <p:spPr>
          <a:xfrm>
            <a:off x="6596558" y="1308276"/>
            <a:ext cx="2869324" cy="331075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Delayed presentations</a:t>
            </a:r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78B7EC7F-062D-4DF3-9BE5-4A75BAAF196A}"/>
              </a:ext>
            </a:extLst>
          </p:cNvPr>
          <p:cNvSpPr/>
          <p:nvPr/>
        </p:nvSpPr>
        <p:spPr>
          <a:xfrm>
            <a:off x="6596558" y="2140119"/>
            <a:ext cx="2869324" cy="331075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Deconditioned patient group</a:t>
            </a: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7F0B5FD4-9E56-4D4D-B675-E766D034C38B}"/>
              </a:ext>
            </a:extLst>
          </p:cNvPr>
          <p:cNvSpPr/>
          <p:nvPr/>
        </p:nvSpPr>
        <p:spPr>
          <a:xfrm>
            <a:off x="6596558" y="1747641"/>
            <a:ext cx="2869324" cy="331075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Increased clinical complexity</a:t>
            </a:r>
          </a:p>
        </p:txBody>
      </p:sp>
      <p:sp>
        <p:nvSpPr>
          <p:cNvPr id="30" name="Right Arrow 23">
            <a:extLst>
              <a:ext uri="{FF2B5EF4-FFF2-40B4-BE49-F238E27FC236}">
                <a16:creationId xmlns:a16="http://schemas.microsoft.com/office/drawing/2014/main" id="{7D9FFF0C-31A9-4F8D-B780-0D7D51663E1B}"/>
              </a:ext>
            </a:extLst>
          </p:cNvPr>
          <p:cNvSpPr/>
          <p:nvPr/>
        </p:nvSpPr>
        <p:spPr>
          <a:xfrm>
            <a:off x="5083720" y="1824316"/>
            <a:ext cx="143991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83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7012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Average</a:t>
            </a:r>
            <a: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LOS 2019-2020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C970E7-1DF9-4B31-8607-EED9EE5A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87690"/>
              </p:ext>
            </p:extLst>
          </p:nvPr>
        </p:nvGraphicFramePr>
        <p:xfrm>
          <a:off x="838200" y="1690688"/>
          <a:ext cx="10365419" cy="4351341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761471">
                  <a:extLst>
                    <a:ext uri="{9D8B030D-6E8A-4147-A177-3AD203B41FA5}">
                      <a16:colId xmlns:a16="http://schemas.microsoft.com/office/drawing/2014/main" val="3740910367"/>
                    </a:ext>
                  </a:extLst>
                </a:gridCol>
                <a:gridCol w="1407335">
                  <a:extLst>
                    <a:ext uri="{9D8B030D-6E8A-4147-A177-3AD203B41FA5}">
                      <a16:colId xmlns:a16="http://schemas.microsoft.com/office/drawing/2014/main" val="201655516"/>
                    </a:ext>
                  </a:extLst>
                </a:gridCol>
                <a:gridCol w="2503503">
                  <a:extLst>
                    <a:ext uri="{9D8B030D-6E8A-4147-A177-3AD203B41FA5}">
                      <a16:colId xmlns:a16="http://schemas.microsoft.com/office/drawing/2014/main" val="3661336767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3125251941"/>
                    </a:ext>
                  </a:extLst>
                </a:gridCol>
                <a:gridCol w="2450236">
                  <a:extLst>
                    <a:ext uri="{9D8B030D-6E8A-4147-A177-3AD203B41FA5}">
                      <a16:colId xmlns:a16="http://schemas.microsoft.com/office/drawing/2014/main" val="3285249240"/>
                    </a:ext>
                  </a:extLst>
                </a:gridCol>
              </a:tblGrid>
              <a:tr h="60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2019 LOS (days)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2020 LOS (days)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4235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General Surgery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1523781"/>
                  </a:ext>
                </a:extLst>
              </a:tr>
              <a:tr h="433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T&amp;O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2663878"/>
                  </a:ext>
                </a:extLst>
              </a:tr>
              <a:tr h="433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 Surgery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796954"/>
                  </a:ext>
                </a:extLst>
              </a:tr>
              <a:tr h="433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Urology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722124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Gynaecology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506349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Vascular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895942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49594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Neurosurgery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844515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OMFS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43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867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7012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Average</a:t>
            </a:r>
            <a: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LOS 2019-2020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C970E7-1DF9-4B31-8607-EED9EE5A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10685"/>
              </p:ext>
            </p:extLst>
          </p:nvPr>
        </p:nvGraphicFramePr>
        <p:xfrm>
          <a:off x="838200" y="1690688"/>
          <a:ext cx="10365419" cy="478765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761471">
                  <a:extLst>
                    <a:ext uri="{9D8B030D-6E8A-4147-A177-3AD203B41FA5}">
                      <a16:colId xmlns:a16="http://schemas.microsoft.com/office/drawing/2014/main" val="3740910367"/>
                    </a:ext>
                  </a:extLst>
                </a:gridCol>
                <a:gridCol w="1407335">
                  <a:extLst>
                    <a:ext uri="{9D8B030D-6E8A-4147-A177-3AD203B41FA5}">
                      <a16:colId xmlns:a16="http://schemas.microsoft.com/office/drawing/2014/main" val="201655516"/>
                    </a:ext>
                  </a:extLst>
                </a:gridCol>
                <a:gridCol w="2503503">
                  <a:extLst>
                    <a:ext uri="{9D8B030D-6E8A-4147-A177-3AD203B41FA5}">
                      <a16:colId xmlns:a16="http://schemas.microsoft.com/office/drawing/2014/main" val="3661336767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3125251941"/>
                    </a:ext>
                  </a:extLst>
                </a:gridCol>
                <a:gridCol w="2450236">
                  <a:extLst>
                    <a:ext uri="{9D8B030D-6E8A-4147-A177-3AD203B41FA5}">
                      <a16:colId xmlns:a16="http://schemas.microsoft.com/office/drawing/2014/main" val="3285249240"/>
                    </a:ext>
                  </a:extLst>
                </a:gridCol>
              </a:tblGrid>
              <a:tr h="608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2019 LOS (days)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2020 LOS (days)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4235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General Surgery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1523781"/>
                  </a:ext>
                </a:extLst>
              </a:tr>
              <a:tr h="433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T&amp;O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2663878"/>
                  </a:ext>
                </a:extLst>
              </a:tr>
              <a:tr h="433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Plastic Surgery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796954"/>
                  </a:ext>
                </a:extLst>
              </a:tr>
              <a:tr h="433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Urology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722124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Gynaecology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506349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Vascular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895942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49594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Neurosurgery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844515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OMFS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431126"/>
                  </a:ext>
                </a:extLst>
              </a:tr>
              <a:tr h="40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12709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10751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9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12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A293-A196-44C7-AED0-2DFF0C77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700E9-F6BC-4B43-A6C1-F4D44D647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035675"/>
          </a:xfrm>
        </p:spPr>
      </p:pic>
    </p:spTree>
    <p:extLst>
      <p:ext uri="{BB962C8B-B14F-4D97-AF65-F5344CB8AC3E}">
        <p14:creationId xmlns:p14="http://schemas.microsoft.com/office/powerpoint/2010/main" val="213212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6499"/>
            <a:ext cx="8003958" cy="1640264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Unscheduled Surgery First wave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9130-BE86-4B74-ADC4-A04905C9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57"/>
            <a:ext cx="10515600" cy="4046505"/>
          </a:xfrm>
        </p:spPr>
        <p:txBody>
          <a:bodyPr>
            <a:normAutofit/>
          </a:bodyPr>
          <a:lstStyle/>
          <a:p>
            <a:r>
              <a:rPr lang="en-GB" sz="3200" dirty="0"/>
              <a:t>Multiple ‘front-doors’ / admission areas / theatres not possible</a:t>
            </a:r>
          </a:p>
          <a:p>
            <a:r>
              <a:rPr lang="en-GB" sz="3200" dirty="0"/>
              <a:t>Single point of entry through ASRU</a:t>
            </a:r>
          </a:p>
          <a:p>
            <a:pPr lvl="1"/>
            <a:r>
              <a:rPr lang="en-GB" sz="2800" dirty="0"/>
              <a:t>No additional increase in footprint or resource</a:t>
            </a:r>
          </a:p>
          <a:p>
            <a:pPr lvl="1"/>
            <a:r>
              <a:rPr lang="en-GB" sz="2800" dirty="0"/>
              <a:t>Multiple challenges </a:t>
            </a:r>
          </a:p>
          <a:p>
            <a:r>
              <a:rPr lang="en-GB" sz="3200" dirty="0"/>
              <a:t>Separation of Red / Amber / Green pathways</a:t>
            </a:r>
          </a:p>
          <a:p>
            <a:r>
              <a:rPr lang="en-GB" sz="3200" dirty="0"/>
              <a:t>Common Emergency theatre</a:t>
            </a:r>
          </a:p>
          <a:p>
            <a:endParaRPr lang="en-GB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242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9913" y="574381"/>
            <a:ext cx="996430" cy="722412"/>
          </a:xfrm>
          <a:prstGeom prst="rect">
            <a:avLst/>
          </a:prstGeom>
          <a:noFill/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B2B5038-875E-314E-8EBB-F4FD9F690E42}"/>
              </a:ext>
            </a:extLst>
          </p:cNvPr>
          <p:cNvGrpSpPr/>
          <p:nvPr/>
        </p:nvGrpSpPr>
        <p:grpSpPr>
          <a:xfrm>
            <a:off x="7623927" y="5878518"/>
            <a:ext cx="400531" cy="400531"/>
            <a:chOff x="9057145" y="5965038"/>
            <a:chExt cx="400531" cy="40053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CE4FBBE-E67A-514F-BDC7-9D88FDC8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7145" y="5965038"/>
              <a:ext cx="400531" cy="400531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EF48A69-59CE-F444-812C-AE56C24F3AE7}"/>
                </a:ext>
              </a:extLst>
            </p:cNvPr>
            <p:cNvSpPr/>
            <p:nvPr/>
          </p:nvSpPr>
          <p:spPr>
            <a:xfrm>
              <a:off x="9147998" y="6097998"/>
              <a:ext cx="75429" cy="185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-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0C237D0-C535-284B-8F69-975662947F1E}"/>
              </a:ext>
            </a:extLst>
          </p:cNvPr>
          <p:cNvSpPr txBox="1"/>
          <p:nvPr/>
        </p:nvSpPr>
        <p:spPr>
          <a:xfrm>
            <a:off x="1480678" y="2369328"/>
            <a:ext cx="1302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Feb 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Medical staff added to ANP/OT/DCC SAFT formed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049C98-470D-D64C-8C0A-933019C9CDE8}"/>
              </a:ext>
            </a:extLst>
          </p:cNvPr>
          <p:cNvSpPr txBox="1"/>
          <p:nvPr/>
        </p:nvSpPr>
        <p:spPr>
          <a:xfrm>
            <a:off x="2128485" y="4333689"/>
            <a:ext cx="11056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Mar 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Referral criteria established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0A6A3A-22E2-9F40-BF25-B24CD160882D}"/>
              </a:ext>
            </a:extLst>
          </p:cNvPr>
          <p:cNvSpPr txBox="1"/>
          <p:nvPr/>
        </p:nvSpPr>
        <p:spPr>
          <a:xfrm>
            <a:off x="2646885" y="1109072"/>
            <a:ext cx="1308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Apr 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SAFT Shared ward round with Vascular and General Surgery</a:t>
            </a: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Shared polypharmacy reviews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BDD96AC-3B0E-4041-A4E9-7DFA64499CC8}"/>
              </a:ext>
            </a:extLst>
          </p:cNvPr>
          <p:cNvSpPr txBox="1"/>
          <p:nvPr/>
        </p:nvSpPr>
        <p:spPr>
          <a:xfrm>
            <a:off x="3183646" y="4683862"/>
            <a:ext cx="132279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Jun 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Educational Program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Commenced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D1A039-51C3-5846-B080-23561D930C3F}"/>
              </a:ext>
            </a:extLst>
          </p:cNvPr>
          <p:cNvSpPr txBox="1"/>
          <p:nvPr/>
        </p:nvSpPr>
        <p:spPr>
          <a:xfrm>
            <a:off x="3878394" y="1331758"/>
            <a:ext cx="1491114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Aug 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Recruited SAFT 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Link nurses</a:t>
            </a: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AU" sz="1050" dirty="0" err="1">
                <a:solidFill>
                  <a:prstClr val="black"/>
                </a:solidFill>
                <a:latin typeface="Calibri"/>
              </a:rPr>
              <a:t>Teching</a:t>
            </a:r>
            <a:r>
              <a:rPr lang="en-AU" sz="1050" dirty="0">
                <a:solidFill>
                  <a:prstClr val="black"/>
                </a:solidFill>
                <a:latin typeface="Calibri"/>
              </a:rPr>
              <a:t> commenced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4</a:t>
            </a:r>
            <a:r>
              <a:rPr lang="en-AU" sz="1050" baseline="30000" dirty="0">
                <a:solidFill>
                  <a:prstClr val="black"/>
                </a:solidFill>
                <a:latin typeface="Calibri"/>
              </a:rPr>
              <a:t>th  </a:t>
            </a:r>
            <a:r>
              <a:rPr lang="en-AU" sz="1050" dirty="0" err="1">
                <a:solidFill>
                  <a:prstClr val="black"/>
                </a:solidFill>
                <a:latin typeface="Calibri"/>
              </a:rPr>
              <a:t>yr</a:t>
            </a:r>
            <a:r>
              <a:rPr lang="en-AU" sz="1050" dirty="0">
                <a:solidFill>
                  <a:prstClr val="black"/>
                </a:solidFill>
                <a:latin typeface="Calibri"/>
              </a:rPr>
              <a:t> MBChB formal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AU" sz="105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AU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050" dirty="0" err="1">
                <a:solidFill>
                  <a:prstClr val="black"/>
                </a:solidFill>
                <a:latin typeface="Calibri"/>
              </a:rPr>
              <a:t>yr</a:t>
            </a:r>
            <a:r>
              <a:rPr lang="en-AU" sz="1050" dirty="0">
                <a:solidFill>
                  <a:prstClr val="black"/>
                </a:solidFill>
                <a:latin typeface="Calibri"/>
              </a:rPr>
              <a:t> MBChB SCC frailty</a:t>
            </a: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18C46E-290C-9A41-AB39-0327AA625494}"/>
              </a:ext>
            </a:extLst>
          </p:cNvPr>
          <p:cNvSpPr txBox="1"/>
          <p:nvPr/>
        </p:nvSpPr>
        <p:spPr>
          <a:xfrm>
            <a:off x="4583832" y="4238347"/>
            <a:ext cx="132279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Sep 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Establishment of SAFT database for QI &amp; research</a:t>
            </a: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AU" sz="1050" i="1" dirty="0">
                <a:solidFill>
                  <a:prstClr val="black"/>
                </a:solidFill>
                <a:latin typeface="Calibri"/>
              </a:rPr>
              <a:t>‘Fab frailty’ </a:t>
            </a:r>
            <a:r>
              <a:rPr lang="en-AU" sz="1050" dirty="0">
                <a:solidFill>
                  <a:prstClr val="black"/>
                </a:solidFill>
                <a:latin typeface="Calibri"/>
              </a:rPr>
              <a:t>awareness campaign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9B5911-0369-1243-840C-535EF7F3C4F1}"/>
              </a:ext>
            </a:extLst>
          </p:cNvPr>
          <p:cNvSpPr txBox="1"/>
          <p:nvPr/>
        </p:nvSpPr>
        <p:spPr>
          <a:xfrm>
            <a:off x="5879977" y="4652968"/>
            <a:ext cx="1309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Nov’’20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SAFT poster presentation ACAP conference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A61F5F-3A30-4941-8F60-86E8D9040E2C}"/>
              </a:ext>
            </a:extLst>
          </p:cNvPr>
          <p:cNvSpPr txBox="1"/>
          <p:nvPr/>
        </p:nvSpPr>
        <p:spPr>
          <a:xfrm>
            <a:off x="5369498" y="1847163"/>
            <a:ext cx="1174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Oct ’20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International Older Persons Day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BE51637-E0A6-3540-A89F-DDC983BE621A}"/>
              </a:ext>
            </a:extLst>
          </p:cNvPr>
          <p:cNvSpPr txBox="1"/>
          <p:nvPr/>
        </p:nvSpPr>
        <p:spPr>
          <a:xfrm>
            <a:off x="6614672" y="2190180"/>
            <a:ext cx="1137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Dec ’20 – Jan ‘21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Snr. Medical Support provided to surgical </a:t>
            </a:r>
            <a:r>
              <a:rPr lang="en-AU" sz="1050" dirty="0" err="1">
                <a:solidFill>
                  <a:prstClr val="black"/>
                </a:solidFill>
                <a:latin typeface="Calibri"/>
              </a:rPr>
              <a:t>Covid</a:t>
            </a:r>
            <a:r>
              <a:rPr lang="en-AU" sz="1050" dirty="0">
                <a:solidFill>
                  <a:prstClr val="black"/>
                </a:solidFill>
                <a:latin typeface="Calibri"/>
              </a:rPr>
              <a:t> ward </a:t>
            </a: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39AB99D-EF30-E144-BEBD-0A72567E803D}"/>
              </a:ext>
            </a:extLst>
          </p:cNvPr>
          <p:cNvSpPr txBox="1"/>
          <p:nvPr/>
        </p:nvSpPr>
        <p:spPr>
          <a:xfrm>
            <a:off x="7237825" y="4331941"/>
            <a:ext cx="119178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Jan ’21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Educational Program Expanded</a:t>
            </a: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Reduced length of stay by over 1 day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DE8BC59-B3F6-0E43-858A-3E53457E1B62}"/>
              </a:ext>
            </a:extLst>
          </p:cNvPr>
          <p:cNvSpPr txBox="1"/>
          <p:nvPr/>
        </p:nvSpPr>
        <p:spPr>
          <a:xfrm>
            <a:off x="7824192" y="1310942"/>
            <a:ext cx="1216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Feb ’21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New MFE consultant in post</a:t>
            </a: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AU" sz="105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&gt; 800 patients seen by SAFT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27E7586-FA0E-FC43-90BD-BF8367CDDC1C}"/>
              </a:ext>
            </a:extLst>
          </p:cNvPr>
          <p:cNvSpPr txBox="1"/>
          <p:nvPr/>
        </p:nvSpPr>
        <p:spPr>
          <a:xfrm>
            <a:off x="8283362" y="4241536"/>
            <a:ext cx="1629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Mar ’21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Shared Morbidity and Mortality governance established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2332C4-9E06-824F-B692-9700C74680E7}"/>
              </a:ext>
            </a:extLst>
          </p:cNvPr>
          <p:cNvSpPr txBox="1"/>
          <p:nvPr/>
        </p:nvSpPr>
        <p:spPr>
          <a:xfrm>
            <a:off x="8990937" y="2432152"/>
            <a:ext cx="1385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prstClr val="black"/>
                </a:solidFill>
                <a:latin typeface="Calibri"/>
              </a:rPr>
              <a:t>Apr ’21</a:t>
            </a:r>
          </a:p>
          <a:p>
            <a:pPr algn="ctr"/>
            <a:r>
              <a:rPr lang="en-AU" sz="1050" dirty="0">
                <a:solidFill>
                  <a:prstClr val="black"/>
                </a:solidFill>
                <a:latin typeface="Calibri"/>
              </a:rPr>
              <a:t>Screening All &gt;65 </a:t>
            </a:r>
            <a:r>
              <a:rPr lang="en-AU" sz="1050" dirty="0" err="1">
                <a:solidFill>
                  <a:prstClr val="black"/>
                </a:solidFill>
                <a:latin typeface="Calibri"/>
              </a:rPr>
              <a:t>yr</a:t>
            </a:r>
            <a:r>
              <a:rPr lang="en-AU" sz="1050" dirty="0">
                <a:solidFill>
                  <a:prstClr val="black"/>
                </a:solidFill>
                <a:latin typeface="Calibri"/>
              </a:rPr>
              <a:t> old and updated referral criteria</a:t>
            </a:r>
          </a:p>
        </p:txBody>
      </p:sp>
      <p:pic>
        <p:nvPicPr>
          <p:cNvPr id="84" name="Picture 4" descr="Staff Icon">
            <a:extLst>
              <a:ext uri="{FF2B5EF4-FFF2-40B4-BE49-F238E27FC236}">
                <a16:creationId xmlns:a16="http://schemas.microsoft.com/office/drawing/2014/main" id="{06F6884D-496A-CC47-85D0-162E05BB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60" y="1808209"/>
            <a:ext cx="608295" cy="6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Referral Icons - Download Free Vector Icons | Noun Project">
            <a:extLst>
              <a:ext uri="{FF2B5EF4-FFF2-40B4-BE49-F238E27FC236}">
                <a16:creationId xmlns:a16="http://schemas.microsoft.com/office/drawing/2014/main" id="{3E17EE7A-791E-DC4B-B1B7-9B05E873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72" y="4890368"/>
            <a:ext cx="521881" cy="5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6" descr="nurse Icon - Free Icons">
            <a:extLst>
              <a:ext uri="{FF2B5EF4-FFF2-40B4-BE49-F238E27FC236}">
                <a16:creationId xmlns:a16="http://schemas.microsoft.com/office/drawing/2014/main" id="{D06E8413-C974-164D-80FC-3CD5AB79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51" y="755656"/>
            <a:ext cx="521881" cy="5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" descr="Black Solid Icon For Hospital Bed, Hospital Ward And Ward Stock Vector -  Illustration of silhouette, treatment: 154038727">
            <a:extLst>
              <a:ext uri="{FF2B5EF4-FFF2-40B4-BE49-F238E27FC236}">
                <a16:creationId xmlns:a16="http://schemas.microsoft.com/office/drawing/2014/main" id="{609E53B9-C8D3-B846-9738-44D93E41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4" y="505598"/>
            <a:ext cx="668072" cy="6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4" descr="Education icon isolated on white Royalty Free Vector Image">
            <a:extLst>
              <a:ext uri="{FF2B5EF4-FFF2-40B4-BE49-F238E27FC236}">
                <a16:creationId xmlns:a16="http://schemas.microsoft.com/office/drawing/2014/main" id="{62F94496-D9DB-DA45-A6FD-B1E5A14FE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28635" r="15192" b="33333"/>
          <a:stretch/>
        </p:blipFill>
        <p:spPr bwMode="auto">
          <a:xfrm>
            <a:off x="4295800" y="2053807"/>
            <a:ext cx="598450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>
            <a:extLst>
              <a:ext uri="{FF2B5EF4-FFF2-40B4-BE49-F238E27FC236}">
                <a16:creationId xmlns:a16="http://schemas.microsoft.com/office/drawing/2014/main" id="{120DBC3C-C129-DE4E-91F8-45CB5B72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91" y="5030201"/>
            <a:ext cx="1130001" cy="11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Database icon PNG and SVG Vector Free Download">
            <a:extLst>
              <a:ext uri="{FF2B5EF4-FFF2-40B4-BE49-F238E27FC236}">
                <a16:creationId xmlns:a16="http://schemas.microsoft.com/office/drawing/2014/main" id="{289CC067-934C-3841-B24E-70B64B70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980201"/>
            <a:ext cx="283892" cy="3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4" descr="Advertising Campaign Icons - Download Free Vector Icons | Noun Project">
            <a:extLst>
              <a:ext uri="{FF2B5EF4-FFF2-40B4-BE49-F238E27FC236}">
                <a16:creationId xmlns:a16="http://schemas.microsoft.com/office/drawing/2014/main" id="{B56E3462-40A0-C348-B1EE-47EA7E80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83" y="5677780"/>
            <a:ext cx="631540" cy="6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6" descr="Free Icon | Poster">
            <a:extLst>
              <a:ext uri="{FF2B5EF4-FFF2-40B4-BE49-F238E27FC236}">
                <a16:creationId xmlns:a16="http://schemas.microsoft.com/office/drawing/2014/main" id="{E6EC51D8-960F-2D42-BD2E-4A18BE80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51" y="5420654"/>
            <a:ext cx="572897" cy="5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8" descr="Elderly couple icon old people silhouette symbol Vector Image">
            <a:extLst>
              <a:ext uri="{FF2B5EF4-FFF2-40B4-BE49-F238E27FC236}">
                <a16:creationId xmlns:a16="http://schemas.microsoft.com/office/drawing/2014/main" id="{4F8C8F47-B691-5249-BA69-B66E31977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b="13566"/>
          <a:stretch/>
        </p:blipFill>
        <p:spPr bwMode="auto">
          <a:xfrm>
            <a:off x="5725671" y="1381144"/>
            <a:ext cx="505417" cy="4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0" descr="Covid-19 Icons - Download Free Vector Icons | Noun Project">
            <a:extLst>
              <a:ext uri="{FF2B5EF4-FFF2-40B4-BE49-F238E27FC236}">
                <a16:creationId xmlns:a16="http://schemas.microsoft.com/office/drawing/2014/main" id="{5D121401-3856-544F-A9FA-A7F12E37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1739841"/>
            <a:ext cx="387961" cy="3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2" descr="Milestone Icons - Download Free Vector Icons | Noun Project">
            <a:extLst>
              <a:ext uri="{FF2B5EF4-FFF2-40B4-BE49-F238E27FC236}">
                <a16:creationId xmlns:a16="http://schemas.microsoft.com/office/drawing/2014/main" id="{9483C2FC-0DC9-4B47-B8A6-4CE68D5D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47" y="1901173"/>
            <a:ext cx="447453" cy="4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2" descr="New Member Icons - Download Free Vector Icons | Noun Project">
            <a:extLst>
              <a:ext uri="{FF2B5EF4-FFF2-40B4-BE49-F238E27FC236}">
                <a16:creationId xmlns:a16="http://schemas.microsoft.com/office/drawing/2014/main" id="{9AC146D7-1E87-CD43-86DE-6302C405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94" y="835927"/>
            <a:ext cx="474035" cy="4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6" descr="Investigation Icons - Download Free Vector Icons | Noun Project">
            <a:extLst>
              <a:ext uri="{FF2B5EF4-FFF2-40B4-BE49-F238E27FC236}">
                <a16:creationId xmlns:a16="http://schemas.microsoft.com/office/drawing/2014/main" id="{1C1CBCB7-B840-6B40-B142-ACB604C3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52" y="4846863"/>
            <a:ext cx="494936" cy="4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8" descr="Ultimate Cheat Sheet On Pre-Employment Screening | Graphic resources, Icon,  Employment">
            <a:extLst>
              <a:ext uri="{FF2B5EF4-FFF2-40B4-BE49-F238E27FC236}">
                <a16:creationId xmlns:a16="http://schemas.microsoft.com/office/drawing/2014/main" id="{87CF99BD-8A4E-2740-9588-91B80CD8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523" y="1923042"/>
            <a:ext cx="454234" cy="4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0">
            <a:extLst>
              <a:ext uri="{FF2B5EF4-FFF2-40B4-BE49-F238E27FC236}">
                <a16:creationId xmlns:a16="http://schemas.microsoft.com/office/drawing/2014/main" id="{27F0A33B-EC83-224F-8D90-61A4D812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11" y="4876012"/>
            <a:ext cx="749909" cy="7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873F6D9-3A4D-0242-A524-26D0BE460BB1}"/>
              </a:ext>
            </a:extLst>
          </p:cNvPr>
          <p:cNvCxnSpPr>
            <a:cxnSpLocks/>
          </p:cNvCxnSpPr>
          <p:nvPr/>
        </p:nvCxnSpPr>
        <p:spPr>
          <a:xfrm>
            <a:off x="2063553" y="3689898"/>
            <a:ext cx="8110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88C3895-B525-3449-B8C8-F2C0D9C1562E}"/>
              </a:ext>
            </a:extLst>
          </p:cNvPr>
          <p:cNvCxnSpPr/>
          <p:nvPr/>
        </p:nvCxnSpPr>
        <p:spPr>
          <a:xfrm flipV="1">
            <a:off x="2071419" y="3190308"/>
            <a:ext cx="0" cy="49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642632A-3455-8C45-8DD5-963AB1962F62}"/>
              </a:ext>
            </a:extLst>
          </p:cNvPr>
          <p:cNvCxnSpPr/>
          <p:nvPr/>
        </p:nvCxnSpPr>
        <p:spPr>
          <a:xfrm flipV="1">
            <a:off x="2658242" y="3689901"/>
            <a:ext cx="0" cy="49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A86058-928C-AD4E-A0FC-E327B4D892E3}"/>
              </a:ext>
            </a:extLst>
          </p:cNvPr>
          <p:cNvCxnSpPr>
            <a:cxnSpLocks/>
          </p:cNvCxnSpPr>
          <p:nvPr/>
        </p:nvCxnSpPr>
        <p:spPr>
          <a:xfrm flipV="1">
            <a:off x="3287688" y="2768688"/>
            <a:ext cx="0" cy="921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74F29C-FF79-DB46-980B-A714F180FFB9}"/>
              </a:ext>
            </a:extLst>
          </p:cNvPr>
          <p:cNvCxnSpPr>
            <a:cxnSpLocks/>
          </p:cNvCxnSpPr>
          <p:nvPr/>
        </p:nvCxnSpPr>
        <p:spPr>
          <a:xfrm flipV="1">
            <a:off x="3863752" y="3689900"/>
            <a:ext cx="0" cy="921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084E699-3EB8-C74B-A435-604563ED4DBB}"/>
              </a:ext>
            </a:extLst>
          </p:cNvPr>
          <p:cNvCxnSpPr/>
          <p:nvPr/>
        </p:nvCxnSpPr>
        <p:spPr>
          <a:xfrm flipV="1">
            <a:off x="5231904" y="3689901"/>
            <a:ext cx="0" cy="49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BDD9D27-3299-9943-B754-B86187F4D946}"/>
              </a:ext>
            </a:extLst>
          </p:cNvPr>
          <p:cNvCxnSpPr>
            <a:cxnSpLocks/>
          </p:cNvCxnSpPr>
          <p:nvPr/>
        </p:nvCxnSpPr>
        <p:spPr>
          <a:xfrm flipV="1">
            <a:off x="6528048" y="3689898"/>
            <a:ext cx="0" cy="921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843A776-F740-8E4B-B48A-5BD128967FD5}"/>
              </a:ext>
            </a:extLst>
          </p:cNvPr>
          <p:cNvCxnSpPr/>
          <p:nvPr/>
        </p:nvCxnSpPr>
        <p:spPr>
          <a:xfrm flipV="1">
            <a:off x="4583832" y="3190307"/>
            <a:ext cx="0" cy="49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0837F16-F7A1-A548-A86D-28BF41705DBF}"/>
              </a:ext>
            </a:extLst>
          </p:cNvPr>
          <p:cNvCxnSpPr>
            <a:cxnSpLocks/>
          </p:cNvCxnSpPr>
          <p:nvPr/>
        </p:nvCxnSpPr>
        <p:spPr>
          <a:xfrm flipV="1">
            <a:off x="5951984" y="2768689"/>
            <a:ext cx="0" cy="921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7BF769-100A-F041-9A6E-9F6D1FB06B2F}"/>
              </a:ext>
            </a:extLst>
          </p:cNvPr>
          <p:cNvCxnSpPr/>
          <p:nvPr/>
        </p:nvCxnSpPr>
        <p:spPr>
          <a:xfrm flipV="1">
            <a:off x="7824192" y="3689900"/>
            <a:ext cx="0" cy="49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B0EE9E-74F8-9D4B-9661-25B03E7B0552}"/>
              </a:ext>
            </a:extLst>
          </p:cNvPr>
          <p:cNvCxnSpPr>
            <a:cxnSpLocks/>
          </p:cNvCxnSpPr>
          <p:nvPr/>
        </p:nvCxnSpPr>
        <p:spPr>
          <a:xfrm flipV="1">
            <a:off x="9105154" y="3689899"/>
            <a:ext cx="0" cy="460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721E6E4-C4AA-5248-A1B0-33E205C08938}"/>
              </a:ext>
            </a:extLst>
          </p:cNvPr>
          <p:cNvCxnSpPr/>
          <p:nvPr/>
        </p:nvCxnSpPr>
        <p:spPr>
          <a:xfrm flipV="1">
            <a:off x="7176120" y="3190307"/>
            <a:ext cx="0" cy="49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3AEA171-9E61-5A45-89D8-2BF13E59E99D}"/>
              </a:ext>
            </a:extLst>
          </p:cNvPr>
          <p:cNvCxnSpPr>
            <a:cxnSpLocks/>
          </p:cNvCxnSpPr>
          <p:nvPr/>
        </p:nvCxnSpPr>
        <p:spPr>
          <a:xfrm flipV="1">
            <a:off x="8472264" y="2768688"/>
            <a:ext cx="0" cy="921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D7E2263-E8F6-C348-8F86-DB03ACBF6F26}"/>
              </a:ext>
            </a:extLst>
          </p:cNvPr>
          <p:cNvCxnSpPr/>
          <p:nvPr/>
        </p:nvCxnSpPr>
        <p:spPr>
          <a:xfrm flipV="1">
            <a:off x="9696400" y="3201501"/>
            <a:ext cx="0" cy="49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E1596A5A-FE22-A44F-B79B-89C5F737E0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52951" y="1913188"/>
            <a:ext cx="369281" cy="3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57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AB71-9390-4F39-A433-D713E9FE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C9AC0B-D88C-45B3-8390-77F20B725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36" y="194492"/>
            <a:ext cx="8706118" cy="4346620"/>
          </a:xfrm>
        </p:spPr>
      </p:pic>
    </p:spTree>
    <p:extLst>
      <p:ext uri="{BB962C8B-B14F-4D97-AF65-F5344CB8AC3E}">
        <p14:creationId xmlns:p14="http://schemas.microsoft.com/office/powerpoint/2010/main" val="424275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AB71-9390-4F39-A433-D713E9FE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C9AC0B-D88C-45B3-8390-77F20B725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36" y="194492"/>
            <a:ext cx="8706118" cy="434662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512A2-4258-4B85-A585-5DA7F5CE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17" y="1690688"/>
            <a:ext cx="10239038" cy="434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6218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AB71-9390-4F39-A433-D713E9FE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C9AC0B-D88C-45B3-8390-77F20B725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36" y="194492"/>
            <a:ext cx="8706118" cy="434662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512A2-4258-4B85-A585-5DA7F5CE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17" y="1690688"/>
            <a:ext cx="10239038" cy="434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D819AF-917E-426E-8B44-9F8B5B2F44BF}"/>
              </a:ext>
            </a:extLst>
          </p:cNvPr>
          <p:cNvSpPr/>
          <p:nvPr/>
        </p:nvSpPr>
        <p:spPr>
          <a:xfrm>
            <a:off x="3275860" y="4864963"/>
            <a:ext cx="5433134" cy="1260629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53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7012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Age &gt;80 years LOS 2019-2020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4DE5F2-EE40-43BE-9930-8AC8CAB51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77983"/>
              </p:ext>
            </p:extLst>
          </p:nvPr>
        </p:nvGraphicFramePr>
        <p:xfrm>
          <a:off x="838200" y="1960562"/>
          <a:ext cx="10232247" cy="421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323">
                  <a:extLst>
                    <a:ext uri="{9D8B030D-6E8A-4147-A177-3AD203B41FA5}">
                      <a16:colId xmlns:a16="http://schemas.microsoft.com/office/drawing/2014/main" val="600034400"/>
                    </a:ext>
                  </a:extLst>
                </a:gridCol>
                <a:gridCol w="1800481">
                  <a:extLst>
                    <a:ext uri="{9D8B030D-6E8A-4147-A177-3AD203B41FA5}">
                      <a16:colId xmlns:a16="http://schemas.microsoft.com/office/drawing/2014/main" val="3035238531"/>
                    </a:ext>
                  </a:extLst>
                </a:gridCol>
                <a:gridCol w="1800481">
                  <a:extLst>
                    <a:ext uri="{9D8B030D-6E8A-4147-A177-3AD203B41FA5}">
                      <a16:colId xmlns:a16="http://schemas.microsoft.com/office/drawing/2014/main" val="1231143189"/>
                    </a:ext>
                  </a:extLst>
                </a:gridCol>
                <a:gridCol w="1800481">
                  <a:extLst>
                    <a:ext uri="{9D8B030D-6E8A-4147-A177-3AD203B41FA5}">
                      <a16:colId xmlns:a16="http://schemas.microsoft.com/office/drawing/2014/main" val="997755138"/>
                    </a:ext>
                  </a:extLst>
                </a:gridCol>
                <a:gridCol w="1800481">
                  <a:extLst>
                    <a:ext uri="{9D8B030D-6E8A-4147-A177-3AD203B41FA5}">
                      <a16:colId xmlns:a16="http://schemas.microsoft.com/office/drawing/2014/main" val="3269266338"/>
                    </a:ext>
                  </a:extLst>
                </a:gridCol>
              </a:tblGrid>
              <a:tr h="1036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GB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n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2019 LOS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>
                          <a:effectLst/>
                        </a:rPr>
                        <a:t>n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2020 LOS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82145"/>
                  </a:ext>
                </a:extLst>
              </a:tr>
              <a:tr h="1036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effectLst/>
                        </a:rPr>
                        <a:t>General Surgery</a:t>
                      </a:r>
                      <a:endParaRPr lang="en-GB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643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9.1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592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7.8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461334"/>
                  </a:ext>
                </a:extLst>
              </a:tr>
              <a:tr h="1105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effectLst/>
                        </a:rPr>
                        <a:t>Urology</a:t>
                      </a:r>
                      <a:endParaRPr lang="en-GB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192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6.6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4.1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811876"/>
                  </a:ext>
                </a:extLst>
              </a:tr>
              <a:tr h="1036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effectLst/>
                        </a:rPr>
                        <a:t>Vascular</a:t>
                      </a:r>
                      <a:endParaRPr lang="en-GB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156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14.8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155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12.6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315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916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EC703-AFEF-452E-BF1C-DB7B426F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" y="1050691"/>
            <a:ext cx="7971803" cy="1577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2956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EC703-AFEF-452E-BF1C-DB7B426F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" y="1050691"/>
            <a:ext cx="7971803" cy="1577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3557A-12B9-420F-A341-89BB1F286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88" y="2298208"/>
            <a:ext cx="8592623" cy="327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7930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EC703-AFEF-452E-BF1C-DB7B426F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" y="1050691"/>
            <a:ext cx="7971803" cy="1577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3557A-12B9-420F-A341-89BB1F286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88" y="2298208"/>
            <a:ext cx="8592623" cy="327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C23BB-D6EB-4E44-9D0D-3717C19F6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880" y="2086292"/>
            <a:ext cx="8088020" cy="402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555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7012" cy="1325563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Post-COVID Achievements Surgery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changes within existing improvement / governance framework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 r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e-organisation of all surgical pathways for all surgical specialties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 and enhance processes and pathways in ASRU and TAU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 and retention</a:t>
            </a:r>
          </a:p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Ambulatory pathways – scheduling unscheduled patients</a:t>
            </a:r>
          </a:p>
          <a:p>
            <a:pPr lvl="1"/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 /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/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 /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Specialty pathways</a:t>
            </a:r>
          </a:p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Surgical Acute Frailty Team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wide review of services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90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3242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Top Ten Themes!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Move to common entry via ASRU / TAU very positive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Referral pathways / call handling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Ambulatory pathways need prioritised and resourced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Theatre access / theatre co-ordination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Ambulatory Admission area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Trauma Lists / Cold cases / urgent bookable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Non-medical workforce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7 day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Frailty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Critical Care Footprint</a:t>
            </a:r>
          </a:p>
          <a:p>
            <a:endParaRPr lang="en-GB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5763"/>
            <a:ext cx="8004175" cy="1641475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2584F5-E499-491D-9862-6E89086DB8B3}"/>
              </a:ext>
            </a:extLst>
          </p:cNvPr>
          <p:cNvSpPr txBox="1">
            <a:spLocks/>
          </p:cNvSpPr>
          <p:nvPr/>
        </p:nvSpPr>
        <p:spPr>
          <a:xfrm>
            <a:off x="838201" y="386499"/>
            <a:ext cx="8003958" cy="9140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="1" dirty="0">
                <a:solidFill>
                  <a:srgbClr val="0070C0"/>
                </a:solidFill>
                <a:cs typeface="Arial" pitchFamily="34" charset="0"/>
              </a:rPr>
            </a:br>
            <a:r>
              <a:rPr lang="en-GB" b="1" dirty="0">
                <a:solidFill>
                  <a:srgbClr val="FF0066"/>
                </a:solidFill>
                <a:cs typeface="Arial" pitchFamily="34" charset="0"/>
              </a:rPr>
              <a:t>Assessment Areas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71CCDF-815F-4F87-9089-B3A608CB222E}"/>
              </a:ext>
            </a:extLst>
          </p:cNvPr>
          <p:cNvSpPr/>
          <p:nvPr/>
        </p:nvSpPr>
        <p:spPr>
          <a:xfrm>
            <a:off x="3169325" y="211816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 / </a:t>
            </a:r>
          </a:p>
          <a:p>
            <a:pPr algn="ctr"/>
            <a:r>
              <a:rPr lang="en-GB" dirty="0"/>
              <a:t>Ward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956D42-FCF7-4433-9EE7-D613B1D3A8EE}"/>
              </a:ext>
            </a:extLst>
          </p:cNvPr>
          <p:cNvSpPr/>
          <p:nvPr/>
        </p:nvSpPr>
        <p:spPr>
          <a:xfrm>
            <a:off x="7722089" y="284489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 / TAU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A33BEB-8C17-4B6C-AA99-9AD2DADB4366}"/>
              </a:ext>
            </a:extLst>
          </p:cNvPr>
          <p:cNvSpPr/>
          <p:nvPr/>
        </p:nvSpPr>
        <p:spPr>
          <a:xfrm>
            <a:off x="7722089" y="212593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13A351-FC2F-4B78-B283-EAA3947F60AF}"/>
              </a:ext>
            </a:extLst>
          </p:cNvPr>
          <p:cNvSpPr/>
          <p:nvPr/>
        </p:nvSpPr>
        <p:spPr>
          <a:xfrm>
            <a:off x="3185332" y="2833870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Many areas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5AAE42-07A7-4130-A32F-3588595D116F}"/>
              </a:ext>
            </a:extLst>
          </p:cNvPr>
          <p:cNvSpPr/>
          <p:nvPr/>
        </p:nvSpPr>
        <p:spPr>
          <a:xfrm>
            <a:off x="3185331" y="3544867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Ward 27 Treatment Room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43243B-C5A1-4E83-AF31-53D81F74964B}"/>
              </a:ext>
            </a:extLst>
          </p:cNvPr>
          <p:cNvSpPr/>
          <p:nvPr/>
        </p:nvSpPr>
        <p:spPr>
          <a:xfrm>
            <a:off x="3185330" y="4226918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Ward 26 Treatment Room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991951-5F90-41A8-B9F6-9B2D05F26FC3}"/>
              </a:ext>
            </a:extLst>
          </p:cNvPr>
          <p:cNvSpPr/>
          <p:nvPr/>
        </p:nvSpPr>
        <p:spPr>
          <a:xfrm>
            <a:off x="3185330" y="493224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23b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043F21-2905-4672-8E28-C9A0B2FF857E}"/>
              </a:ext>
            </a:extLst>
          </p:cNvPr>
          <p:cNvSpPr/>
          <p:nvPr/>
        </p:nvSpPr>
        <p:spPr>
          <a:xfrm>
            <a:off x="3169325" y="557833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CBFFF-2F7A-4FBE-B04C-4D102F781FBC}"/>
              </a:ext>
            </a:extLst>
          </p:cNvPr>
          <p:cNvSpPr txBox="1"/>
          <p:nvPr/>
        </p:nvSpPr>
        <p:spPr>
          <a:xfrm>
            <a:off x="465339" y="2272577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GS / </a:t>
            </a:r>
            <a:r>
              <a:rPr lang="en-GB" dirty="0" err="1"/>
              <a:t>Vasc</a:t>
            </a:r>
            <a:r>
              <a:rPr lang="en-GB" dirty="0"/>
              <a:t>/ </a:t>
            </a:r>
            <a:r>
              <a:rPr lang="en-GB" dirty="0" err="1"/>
              <a:t>Uro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5BD15-6748-48B8-8CB3-C42D4C95CB51}"/>
              </a:ext>
            </a:extLst>
          </p:cNvPr>
          <p:cNvSpPr txBox="1"/>
          <p:nvPr/>
        </p:nvSpPr>
        <p:spPr>
          <a:xfrm>
            <a:off x="465339" y="2969365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T&amp;O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0045E-2F17-40DB-AA10-5EDD9AA8C909}"/>
              </a:ext>
            </a:extLst>
          </p:cNvPr>
          <p:cNvSpPr txBox="1"/>
          <p:nvPr/>
        </p:nvSpPr>
        <p:spPr>
          <a:xfrm>
            <a:off x="465339" y="3669498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597EC-F96D-4F87-8733-7E88C203D6DA}"/>
              </a:ext>
            </a:extLst>
          </p:cNvPr>
          <p:cNvSpPr txBox="1"/>
          <p:nvPr/>
        </p:nvSpPr>
        <p:spPr>
          <a:xfrm>
            <a:off x="465339" y="4335884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 / OMFS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480D0-BB1E-4235-B56D-1B711D67A3BF}"/>
              </a:ext>
            </a:extLst>
          </p:cNvPr>
          <p:cNvSpPr txBox="1"/>
          <p:nvPr/>
        </p:nvSpPr>
        <p:spPr>
          <a:xfrm>
            <a:off x="3265240" y="151617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Pre-COVID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C89280-D897-4B21-A5A1-6F3C2F96F2A3}"/>
              </a:ext>
            </a:extLst>
          </p:cNvPr>
          <p:cNvSpPr txBox="1"/>
          <p:nvPr/>
        </p:nvSpPr>
        <p:spPr>
          <a:xfrm>
            <a:off x="7722090" y="151617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Post-COVID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1CFBAC-B6FD-4676-91EE-413095683521}"/>
              </a:ext>
            </a:extLst>
          </p:cNvPr>
          <p:cNvSpPr/>
          <p:nvPr/>
        </p:nvSpPr>
        <p:spPr>
          <a:xfrm>
            <a:off x="7722089" y="496373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60C1E6-B81F-4FC0-99E6-D5E0E1D0ED8B}"/>
              </a:ext>
            </a:extLst>
          </p:cNvPr>
          <p:cNvSpPr/>
          <p:nvPr/>
        </p:nvSpPr>
        <p:spPr>
          <a:xfrm>
            <a:off x="7713213" y="4206999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4C7DE5-01AA-4A2A-8AE1-85B0E26C59C6}"/>
              </a:ext>
            </a:extLst>
          </p:cNvPr>
          <p:cNvSpPr/>
          <p:nvPr/>
        </p:nvSpPr>
        <p:spPr>
          <a:xfrm>
            <a:off x="7713214" y="3556889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D3C46-8CB4-4785-8223-41E8CDB26394}"/>
              </a:ext>
            </a:extLst>
          </p:cNvPr>
          <p:cNvSpPr txBox="1"/>
          <p:nvPr/>
        </p:nvSpPr>
        <p:spPr>
          <a:xfrm>
            <a:off x="465339" y="4932244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Neurosurgery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370FC-DE91-436D-B7AA-90A099CA878A}"/>
              </a:ext>
            </a:extLst>
          </p:cNvPr>
          <p:cNvSpPr txBox="1"/>
          <p:nvPr/>
        </p:nvSpPr>
        <p:spPr>
          <a:xfrm>
            <a:off x="465339" y="5646681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Gynaecology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FE73FD-124F-4DC2-8350-A49F386793CC}"/>
              </a:ext>
            </a:extLst>
          </p:cNvPr>
          <p:cNvSpPr/>
          <p:nvPr/>
        </p:nvSpPr>
        <p:spPr>
          <a:xfrm>
            <a:off x="7722089" y="559009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GAU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C4ABF3-BBAC-4EDD-9BDD-F677D0DC8B8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43018" y="2371180"/>
            <a:ext cx="3079071" cy="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E7DCA0-81A7-4E17-891A-FFE0C75BEF1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659023" y="3079051"/>
            <a:ext cx="3063066" cy="1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5F5A9A-1616-45F5-89BC-CA2745EA0AEC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4659024" y="3797881"/>
            <a:ext cx="3054190" cy="1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E88BCC-F773-4554-AAA4-B6EC01EDCC9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634143" y="5843110"/>
            <a:ext cx="3087946" cy="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C3036A-64BC-42BC-965D-F453B43F4B0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659023" y="5201035"/>
            <a:ext cx="3063066" cy="1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3D03B1A-FEB6-4E81-B6AA-CBC7994A185A}"/>
              </a:ext>
            </a:extLst>
          </p:cNvPr>
          <p:cNvCxnSpPr>
            <a:cxnSpLocks/>
          </p:cNvCxnSpPr>
          <p:nvPr/>
        </p:nvCxnSpPr>
        <p:spPr>
          <a:xfrm flipV="1">
            <a:off x="4656064" y="4460013"/>
            <a:ext cx="3079070" cy="3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802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71478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Opportunities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683"/>
            <a:ext cx="10515600" cy="3959280"/>
          </a:xfrm>
        </p:spPr>
        <p:txBody>
          <a:bodyPr>
            <a:normAutofit fontScale="92500"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Prioritise coherent re-emergence plan for Unscheduled Surgery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aise and progress common issues amongst the surgical specialties</a:t>
            </a:r>
          </a:p>
          <a:p>
            <a:r>
              <a:rPr lang="en-GB" sz="3200" dirty="0"/>
              <a:t>Share good practice between specialties and sites</a:t>
            </a:r>
          </a:p>
          <a:p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Map and resource footprint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Inpatient / Ambulatory / Theatre + Critical care</a:t>
            </a:r>
          </a:p>
          <a:p>
            <a:r>
              <a:rPr lang="en-GB" b="1" dirty="0">
                <a:solidFill>
                  <a:srgbClr val="FF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Learn from others</a:t>
            </a:r>
          </a:p>
          <a:p>
            <a:r>
              <a:rPr lang="en-GB" sz="2800" b="1" dirty="0">
                <a:solidFill>
                  <a:srgbClr val="FF0066"/>
                </a:solidFill>
              </a:rPr>
              <a:t>Celebrate good practice!</a:t>
            </a:r>
          </a:p>
          <a:p>
            <a:endParaRPr lang="en-GB" sz="3200" dirty="0"/>
          </a:p>
          <a:p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101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AB9EE-8D72-4229-836C-6A3D3182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37160"/>
            <a:ext cx="4111181" cy="5845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0257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AB9EE-8D72-4229-836C-6A3D3182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37160"/>
            <a:ext cx="4111181" cy="5845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7E051-66FA-4AD6-8AB3-5B4C4834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29" y="137160"/>
            <a:ext cx="5331798" cy="6402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72560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AB9EE-8D72-4229-836C-6A3D3182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37160"/>
            <a:ext cx="4111181" cy="5845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7E051-66FA-4AD6-8AB3-5B4C4834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29" y="137160"/>
            <a:ext cx="5331798" cy="6402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C32FFA-4CE7-4C31-B85E-661D197E0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605" y="137160"/>
            <a:ext cx="4929482" cy="6539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3575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7012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Re-organisation of unscheduled surgery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 of system-wide service review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of engagement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process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review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 for further service improvements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443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7012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Acknowledgements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Health and Business Intelligence Team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specialty leadership teams that participated in the engagement sessions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Primary Care contributors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Colleagues in the Improvement Academy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Flow and Navigation Centre Team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Emergency Theatre Lead and Theatre Co-ordinators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Unscheduled Care Board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Operational Leadership Team</a:t>
            </a: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323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1985-784D-4190-9049-CDD79DE4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7012" cy="1325563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en-GB" sz="4400" b="1" dirty="0" err="1">
                <a:solidFill>
                  <a:srgbClr val="FF0066"/>
                </a:solidFill>
                <a:latin typeface="+mj-lt"/>
                <a:cs typeface="Arial" pitchFamily="34" charset="0"/>
              </a:rPr>
              <a:t>Enquries</a:t>
            </a:r>
            <a:r>
              <a:rPr lang="en-GB" sz="4400" b="1" dirty="0">
                <a:solidFill>
                  <a:srgbClr val="FF0066"/>
                </a:solidFill>
                <a:latin typeface="+mj-lt"/>
                <a:cs typeface="Arial" pitchFamily="34" charset="0"/>
              </a:rPr>
              <a:t> /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199E-8AEB-4CC9-A6D6-B984AF1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Christopher.Payne@nhs.scot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7DF842-590C-4336-8390-5DDE3F14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47" y="124817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ukc-powerpoint.officeapps.live.com/pods/GetClipboardImage.ashx?Id=ff4bd7d8-e882-42b3-9f15-480465e7fce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8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5763"/>
            <a:ext cx="8004175" cy="1641475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2584F5-E499-491D-9862-6E89086DB8B3}"/>
              </a:ext>
            </a:extLst>
          </p:cNvPr>
          <p:cNvSpPr txBox="1">
            <a:spLocks/>
          </p:cNvSpPr>
          <p:nvPr/>
        </p:nvSpPr>
        <p:spPr>
          <a:xfrm>
            <a:off x="838201" y="386499"/>
            <a:ext cx="8003958" cy="9140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="1" dirty="0">
                <a:solidFill>
                  <a:srgbClr val="0070C0"/>
                </a:solidFill>
                <a:cs typeface="Arial" pitchFamily="34" charset="0"/>
              </a:rPr>
            </a:br>
            <a:r>
              <a:rPr lang="en-GB" b="1" dirty="0">
                <a:solidFill>
                  <a:srgbClr val="FF0066"/>
                </a:solidFill>
                <a:cs typeface="Arial" pitchFamily="34" charset="0"/>
              </a:rPr>
              <a:t>Assessment Areas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71CCDF-815F-4F87-9089-B3A608CB222E}"/>
              </a:ext>
            </a:extLst>
          </p:cNvPr>
          <p:cNvSpPr/>
          <p:nvPr/>
        </p:nvSpPr>
        <p:spPr>
          <a:xfrm>
            <a:off x="3169325" y="211816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 / </a:t>
            </a:r>
          </a:p>
          <a:p>
            <a:pPr algn="ctr"/>
            <a:r>
              <a:rPr lang="en-GB" dirty="0"/>
              <a:t>Ward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956D42-FCF7-4433-9EE7-D613B1D3A8EE}"/>
              </a:ext>
            </a:extLst>
          </p:cNvPr>
          <p:cNvSpPr/>
          <p:nvPr/>
        </p:nvSpPr>
        <p:spPr>
          <a:xfrm>
            <a:off x="7722089" y="284489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 / TAU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A33BEB-8C17-4B6C-AA99-9AD2DADB4366}"/>
              </a:ext>
            </a:extLst>
          </p:cNvPr>
          <p:cNvSpPr/>
          <p:nvPr/>
        </p:nvSpPr>
        <p:spPr>
          <a:xfrm>
            <a:off x="7722089" y="212593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13A351-FC2F-4B78-B283-EAA3947F60AF}"/>
              </a:ext>
            </a:extLst>
          </p:cNvPr>
          <p:cNvSpPr/>
          <p:nvPr/>
        </p:nvSpPr>
        <p:spPr>
          <a:xfrm>
            <a:off x="3185332" y="2833870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Many areas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5AAE42-07A7-4130-A32F-3588595D116F}"/>
              </a:ext>
            </a:extLst>
          </p:cNvPr>
          <p:cNvSpPr/>
          <p:nvPr/>
        </p:nvSpPr>
        <p:spPr>
          <a:xfrm>
            <a:off x="3185331" y="3544867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Ward 27 Treatment Room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43243B-C5A1-4E83-AF31-53D81F74964B}"/>
              </a:ext>
            </a:extLst>
          </p:cNvPr>
          <p:cNvSpPr/>
          <p:nvPr/>
        </p:nvSpPr>
        <p:spPr>
          <a:xfrm>
            <a:off x="3185330" y="4226918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Ward 26 Treatment Room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991951-5F90-41A8-B9F6-9B2D05F26FC3}"/>
              </a:ext>
            </a:extLst>
          </p:cNvPr>
          <p:cNvSpPr/>
          <p:nvPr/>
        </p:nvSpPr>
        <p:spPr>
          <a:xfrm>
            <a:off x="3185330" y="493224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23b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043F21-2905-4672-8E28-C9A0B2FF857E}"/>
              </a:ext>
            </a:extLst>
          </p:cNvPr>
          <p:cNvSpPr/>
          <p:nvPr/>
        </p:nvSpPr>
        <p:spPr>
          <a:xfrm>
            <a:off x="3169325" y="557833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CBFFF-2F7A-4FBE-B04C-4D102F781FBC}"/>
              </a:ext>
            </a:extLst>
          </p:cNvPr>
          <p:cNvSpPr txBox="1"/>
          <p:nvPr/>
        </p:nvSpPr>
        <p:spPr>
          <a:xfrm>
            <a:off x="465339" y="2272577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GS / </a:t>
            </a:r>
            <a:r>
              <a:rPr lang="en-GB" dirty="0" err="1"/>
              <a:t>Vasc</a:t>
            </a:r>
            <a:r>
              <a:rPr lang="en-GB" dirty="0"/>
              <a:t>/ </a:t>
            </a:r>
            <a:r>
              <a:rPr lang="en-GB" dirty="0" err="1"/>
              <a:t>Uro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5BD15-6748-48B8-8CB3-C42D4C95CB51}"/>
              </a:ext>
            </a:extLst>
          </p:cNvPr>
          <p:cNvSpPr txBox="1"/>
          <p:nvPr/>
        </p:nvSpPr>
        <p:spPr>
          <a:xfrm>
            <a:off x="465339" y="2969365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T&amp;O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0045E-2F17-40DB-AA10-5EDD9AA8C909}"/>
              </a:ext>
            </a:extLst>
          </p:cNvPr>
          <p:cNvSpPr txBox="1"/>
          <p:nvPr/>
        </p:nvSpPr>
        <p:spPr>
          <a:xfrm>
            <a:off x="465339" y="3669498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597EC-F96D-4F87-8733-7E88C203D6DA}"/>
              </a:ext>
            </a:extLst>
          </p:cNvPr>
          <p:cNvSpPr txBox="1"/>
          <p:nvPr/>
        </p:nvSpPr>
        <p:spPr>
          <a:xfrm>
            <a:off x="465339" y="4335884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 / OMFS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480D0-BB1E-4235-B56D-1B711D67A3BF}"/>
              </a:ext>
            </a:extLst>
          </p:cNvPr>
          <p:cNvSpPr txBox="1"/>
          <p:nvPr/>
        </p:nvSpPr>
        <p:spPr>
          <a:xfrm>
            <a:off x="3265240" y="151617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Pre-COVID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C89280-D897-4B21-A5A1-6F3C2F96F2A3}"/>
              </a:ext>
            </a:extLst>
          </p:cNvPr>
          <p:cNvSpPr txBox="1"/>
          <p:nvPr/>
        </p:nvSpPr>
        <p:spPr>
          <a:xfrm>
            <a:off x="7722090" y="151617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Post-COVID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1CFBAC-B6FD-4676-91EE-413095683521}"/>
              </a:ext>
            </a:extLst>
          </p:cNvPr>
          <p:cNvSpPr/>
          <p:nvPr/>
        </p:nvSpPr>
        <p:spPr>
          <a:xfrm>
            <a:off x="7722089" y="496373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60C1E6-B81F-4FC0-99E6-D5E0E1D0ED8B}"/>
              </a:ext>
            </a:extLst>
          </p:cNvPr>
          <p:cNvSpPr/>
          <p:nvPr/>
        </p:nvSpPr>
        <p:spPr>
          <a:xfrm>
            <a:off x="7713213" y="4206999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4C7DE5-01AA-4A2A-8AE1-85B0E26C59C6}"/>
              </a:ext>
            </a:extLst>
          </p:cNvPr>
          <p:cNvSpPr/>
          <p:nvPr/>
        </p:nvSpPr>
        <p:spPr>
          <a:xfrm>
            <a:off x="7713214" y="3556889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ASRU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D3C46-8CB4-4785-8223-41E8CDB26394}"/>
              </a:ext>
            </a:extLst>
          </p:cNvPr>
          <p:cNvSpPr txBox="1"/>
          <p:nvPr/>
        </p:nvSpPr>
        <p:spPr>
          <a:xfrm>
            <a:off x="465339" y="4932244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Neurosurgery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370FC-DE91-436D-B7AA-90A099CA878A}"/>
              </a:ext>
            </a:extLst>
          </p:cNvPr>
          <p:cNvSpPr txBox="1"/>
          <p:nvPr/>
        </p:nvSpPr>
        <p:spPr>
          <a:xfrm>
            <a:off x="465339" y="5646681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Gynaecology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FE73FD-124F-4DC2-8350-A49F386793CC}"/>
              </a:ext>
            </a:extLst>
          </p:cNvPr>
          <p:cNvSpPr/>
          <p:nvPr/>
        </p:nvSpPr>
        <p:spPr>
          <a:xfrm>
            <a:off x="7722089" y="559009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GAU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C4ABF3-BBAC-4EDD-9BDD-F677D0DC8B8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43018" y="2371180"/>
            <a:ext cx="3079071" cy="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E7DCA0-81A7-4E17-891A-FFE0C75BEF1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659023" y="3079051"/>
            <a:ext cx="3063066" cy="1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5F5A9A-1616-45F5-89BC-CA2745EA0AEC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4659024" y="3797881"/>
            <a:ext cx="3054190" cy="1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E88BCC-F773-4554-AAA4-B6EC01EDCC9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634143" y="5843110"/>
            <a:ext cx="3087946" cy="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C3036A-64BC-42BC-965D-F453B43F4B0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659023" y="5201035"/>
            <a:ext cx="3063066" cy="1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3D03B1A-FEB6-4E81-B6AA-CBC7994A185A}"/>
              </a:ext>
            </a:extLst>
          </p:cNvPr>
          <p:cNvCxnSpPr>
            <a:cxnSpLocks/>
          </p:cNvCxnSpPr>
          <p:nvPr/>
        </p:nvCxnSpPr>
        <p:spPr>
          <a:xfrm flipV="1">
            <a:off x="4656064" y="4460013"/>
            <a:ext cx="3079070" cy="3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2A67D9-7900-44B5-BFEC-9787488F46E7}"/>
              </a:ext>
            </a:extLst>
          </p:cNvPr>
          <p:cNvSpPr/>
          <p:nvPr/>
        </p:nvSpPr>
        <p:spPr>
          <a:xfrm>
            <a:off x="3160450" y="6254489"/>
            <a:ext cx="1473693" cy="506027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 Areas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0B5F08A-EB4E-484D-A521-81D27A3D40C4}"/>
              </a:ext>
            </a:extLst>
          </p:cNvPr>
          <p:cNvSpPr/>
          <p:nvPr/>
        </p:nvSpPr>
        <p:spPr>
          <a:xfrm>
            <a:off x="7735134" y="6218487"/>
            <a:ext cx="1473693" cy="506027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Areas</a:t>
            </a:r>
          </a:p>
        </p:txBody>
      </p:sp>
    </p:spTree>
    <p:extLst>
      <p:ext uri="{BB962C8B-B14F-4D97-AF65-F5344CB8AC3E}">
        <p14:creationId xmlns:p14="http://schemas.microsoft.com/office/powerpoint/2010/main" val="338914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715-25D9-4F43-85B7-AD56D5D73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5763"/>
            <a:ext cx="8004175" cy="1641475"/>
          </a:xfrm>
        </p:spPr>
        <p:txBody>
          <a:bodyPr>
            <a:normAutofit/>
          </a:bodyPr>
          <a:lstStyle/>
          <a:p>
            <a:br>
              <a:rPr lang="en-GB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7B3400-3A74-4C20-AC0B-D1AB9407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5850" y="40270"/>
            <a:ext cx="34861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2584F5-E499-491D-9862-6E89086DB8B3}"/>
              </a:ext>
            </a:extLst>
          </p:cNvPr>
          <p:cNvSpPr txBox="1">
            <a:spLocks/>
          </p:cNvSpPr>
          <p:nvPr/>
        </p:nvSpPr>
        <p:spPr>
          <a:xfrm>
            <a:off x="838201" y="386499"/>
            <a:ext cx="8003958" cy="9140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b="1" dirty="0">
                <a:solidFill>
                  <a:srgbClr val="0070C0"/>
                </a:solidFill>
                <a:cs typeface="Arial" pitchFamily="34" charset="0"/>
              </a:rPr>
            </a:br>
            <a:r>
              <a:rPr lang="en-GB" b="1" dirty="0">
                <a:solidFill>
                  <a:srgbClr val="FF0066"/>
                </a:solidFill>
                <a:cs typeface="Arial" pitchFamily="34" charset="0"/>
              </a:rPr>
              <a:t>Admission Areas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71CCDF-815F-4F87-9089-B3A608CB222E}"/>
              </a:ext>
            </a:extLst>
          </p:cNvPr>
          <p:cNvSpPr/>
          <p:nvPr/>
        </p:nvSpPr>
        <p:spPr>
          <a:xfrm>
            <a:off x="3169325" y="211816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7 / 8/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956D42-FCF7-4433-9EE7-D613B1D3A8EE}"/>
              </a:ext>
            </a:extLst>
          </p:cNvPr>
          <p:cNvSpPr/>
          <p:nvPr/>
        </p:nvSpPr>
        <p:spPr>
          <a:xfrm>
            <a:off x="7722089" y="284489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A33BEB-8C17-4B6C-AA99-9AD2DADB4366}"/>
              </a:ext>
            </a:extLst>
          </p:cNvPr>
          <p:cNvSpPr/>
          <p:nvPr/>
        </p:nvSpPr>
        <p:spPr>
          <a:xfrm>
            <a:off x="7722089" y="212593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13A351-FC2F-4B78-B283-EAA3947F60AF}"/>
              </a:ext>
            </a:extLst>
          </p:cNvPr>
          <p:cNvSpPr/>
          <p:nvPr/>
        </p:nvSpPr>
        <p:spPr>
          <a:xfrm>
            <a:off x="3185332" y="2833870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Ward 17, 18, 19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5AAE42-07A7-4130-A32F-3588595D116F}"/>
              </a:ext>
            </a:extLst>
          </p:cNvPr>
          <p:cNvSpPr/>
          <p:nvPr/>
        </p:nvSpPr>
        <p:spPr>
          <a:xfrm>
            <a:off x="3185331" y="3544867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27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43243B-C5A1-4E83-AF31-53D81F74964B}"/>
              </a:ext>
            </a:extLst>
          </p:cNvPr>
          <p:cNvSpPr/>
          <p:nvPr/>
        </p:nvSpPr>
        <p:spPr>
          <a:xfrm>
            <a:off x="3185330" y="4226918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26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991951-5F90-41A8-B9F6-9B2D05F26FC3}"/>
              </a:ext>
            </a:extLst>
          </p:cNvPr>
          <p:cNvSpPr/>
          <p:nvPr/>
        </p:nvSpPr>
        <p:spPr>
          <a:xfrm>
            <a:off x="3185330" y="493224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23b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043F21-2905-4672-8E28-C9A0B2FF857E}"/>
              </a:ext>
            </a:extLst>
          </p:cNvPr>
          <p:cNvSpPr/>
          <p:nvPr/>
        </p:nvSpPr>
        <p:spPr>
          <a:xfrm>
            <a:off x="3169325" y="5578334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CBFFF-2F7A-4FBE-B04C-4D102F781FBC}"/>
              </a:ext>
            </a:extLst>
          </p:cNvPr>
          <p:cNvSpPr txBox="1"/>
          <p:nvPr/>
        </p:nvSpPr>
        <p:spPr>
          <a:xfrm>
            <a:off x="465339" y="2272577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GS / </a:t>
            </a:r>
            <a:r>
              <a:rPr lang="en-GB" dirty="0" err="1"/>
              <a:t>Vasc</a:t>
            </a:r>
            <a:r>
              <a:rPr lang="en-GB" dirty="0"/>
              <a:t>/ </a:t>
            </a:r>
            <a:r>
              <a:rPr lang="en-GB" dirty="0" err="1"/>
              <a:t>Uro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5BD15-6748-48B8-8CB3-C42D4C95CB51}"/>
              </a:ext>
            </a:extLst>
          </p:cNvPr>
          <p:cNvSpPr txBox="1"/>
          <p:nvPr/>
        </p:nvSpPr>
        <p:spPr>
          <a:xfrm>
            <a:off x="465339" y="2969365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T&amp;O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0045E-2F17-40DB-AA10-5EDD9AA8C909}"/>
              </a:ext>
            </a:extLst>
          </p:cNvPr>
          <p:cNvSpPr txBox="1"/>
          <p:nvPr/>
        </p:nvSpPr>
        <p:spPr>
          <a:xfrm>
            <a:off x="465339" y="3669498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597EC-F96D-4F87-8733-7E88C203D6DA}"/>
              </a:ext>
            </a:extLst>
          </p:cNvPr>
          <p:cNvSpPr txBox="1"/>
          <p:nvPr/>
        </p:nvSpPr>
        <p:spPr>
          <a:xfrm>
            <a:off x="465339" y="4335884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 / OMFS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480D0-BB1E-4235-B56D-1B711D67A3BF}"/>
              </a:ext>
            </a:extLst>
          </p:cNvPr>
          <p:cNvSpPr txBox="1"/>
          <p:nvPr/>
        </p:nvSpPr>
        <p:spPr>
          <a:xfrm>
            <a:off x="3265240" y="151617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Pre-COVID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C89280-D897-4B21-A5A1-6F3C2F96F2A3}"/>
              </a:ext>
            </a:extLst>
          </p:cNvPr>
          <p:cNvSpPr txBox="1"/>
          <p:nvPr/>
        </p:nvSpPr>
        <p:spPr>
          <a:xfrm>
            <a:off x="7722090" y="151617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Post-COVID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1CFBAC-B6FD-4676-91EE-413095683521}"/>
              </a:ext>
            </a:extLst>
          </p:cNvPr>
          <p:cNvSpPr/>
          <p:nvPr/>
        </p:nvSpPr>
        <p:spPr>
          <a:xfrm>
            <a:off x="7722089" y="4963736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60C1E6-B81F-4FC0-99E6-D5E0E1D0ED8B}"/>
              </a:ext>
            </a:extLst>
          </p:cNvPr>
          <p:cNvSpPr/>
          <p:nvPr/>
        </p:nvSpPr>
        <p:spPr>
          <a:xfrm>
            <a:off x="7713213" y="4206999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4C7DE5-01AA-4A2A-8AE1-85B0E26C59C6}"/>
              </a:ext>
            </a:extLst>
          </p:cNvPr>
          <p:cNvSpPr/>
          <p:nvPr/>
        </p:nvSpPr>
        <p:spPr>
          <a:xfrm>
            <a:off x="7713214" y="3556889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D3C46-8CB4-4785-8223-41E8CDB26394}"/>
              </a:ext>
            </a:extLst>
          </p:cNvPr>
          <p:cNvSpPr txBox="1"/>
          <p:nvPr/>
        </p:nvSpPr>
        <p:spPr>
          <a:xfrm>
            <a:off x="465339" y="4932244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Neurosurgery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370FC-DE91-436D-B7AA-90A099CA878A}"/>
              </a:ext>
            </a:extLst>
          </p:cNvPr>
          <p:cNvSpPr txBox="1"/>
          <p:nvPr/>
        </p:nvSpPr>
        <p:spPr>
          <a:xfrm>
            <a:off x="465339" y="5646681"/>
            <a:ext cx="198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Gynaecology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FE73FD-124F-4DC2-8350-A49F386793CC}"/>
              </a:ext>
            </a:extLst>
          </p:cNvPr>
          <p:cNvSpPr/>
          <p:nvPr/>
        </p:nvSpPr>
        <p:spPr>
          <a:xfrm>
            <a:off x="7744010" y="5598357"/>
            <a:ext cx="1473693" cy="506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Ward 36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C4ABF3-BBAC-4EDD-9BDD-F677D0DC8B8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43018" y="2371180"/>
            <a:ext cx="3079071" cy="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E7DCA0-81A7-4E17-891A-FFE0C75BEF1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659023" y="3079051"/>
            <a:ext cx="3063066" cy="1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5F5A9A-1616-45F5-89BC-CA2745EA0AEC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4659024" y="3797881"/>
            <a:ext cx="3054190" cy="1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E88BCC-F773-4554-AAA4-B6EC01EDCC9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656064" y="5851371"/>
            <a:ext cx="3087946" cy="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C3036A-64BC-42BC-965D-F453B43F4B0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659023" y="5201035"/>
            <a:ext cx="3063066" cy="1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3D03B1A-FEB6-4E81-B6AA-CBC7994A185A}"/>
              </a:ext>
            </a:extLst>
          </p:cNvPr>
          <p:cNvCxnSpPr>
            <a:cxnSpLocks/>
          </p:cNvCxnSpPr>
          <p:nvPr/>
        </p:nvCxnSpPr>
        <p:spPr>
          <a:xfrm flipV="1">
            <a:off x="4656064" y="4460013"/>
            <a:ext cx="3079070" cy="3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725AB6-D428-44D5-9C0C-C5B42BB976B3}"/>
              </a:ext>
            </a:extLst>
          </p:cNvPr>
          <p:cNvSpPr/>
          <p:nvPr/>
        </p:nvSpPr>
        <p:spPr>
          <a:xfrm>
            <a:off x="3160450" y="6254489"/>
            <a:ext cx="1473693" cy="506027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 Wards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8963E64-9553-42A9-BC14-7BD5A5EEB77D}"/>
              </a:ext>
            </a:extLst>
          </p:cNvPr>
          <p:cNvSpPr/>
          <p:nvPr/>
        </p:nvSpPr>
        <p:spPr>
          <a:xfrm>
            <a:off x="7713213" y="6275659"/>
            <a:ext cx="1473693" cy="506027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Wards</a:t>
            </a:r>
          </a:p>
        </p:txBody>
      </p:sp>
    </p:spTree>
    <p:extLst>
      <p:ext uri="{BB962C8B-B14F-4D97-AF65-F5344CB8AC3E}">
        <p14:creationId xmlns:p14="http://schemas.microsoft.com/office/powerpoint/2010/main" val="373553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AF0EF-F973-467A-82DB-D6AE7BA3314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35" y="206497"/>
            <a:ext cx="3981961" cy="5516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51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2529</Words>
  <Application>Microsoft Office PowerPoint</Application>
  <PresentationFormat>Widescreen</PresentationFormat>
  <Paragraphs>903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Aharoni</vt:lpstr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1_Office Theme</vt:lpstr>
      <vt:lpstr> </vt:lpstr>
      <vt:lpstr> Overview</vt:lpstr>
      <vt:lpstr>PowerPoint Presentation</vt:lpstr>
      <vt:lpstr> Unscheduled Surgical Services NHST</vt:lpstr>
      <vt:lpstr> Unscheduled Surgery First wave </vt:lpstr>
      <vt:lpstr> </vt:lpstr>
      <vt:lpstr> </vt:lpstr>
      <vt:lpstr> </vt:lpstr>
      <vt:lpstr>PowerPoint Presentation</vt:lpstr>
      <vt:lpstr>PowerPoint Presentation</vt:lpstr>
      <vt:lpstr>PowerPoint Presentation</vt:lpstr>
      <vt:lpstr> Benefits</vt:lpstr>
      <vt:lpstr> Challenges</vt:lpstr>
      <vt:lpstr> Challenges for Capacity and Flow in COVID era</vt:lpstr>
      <vt:lpstr> System-wide Review</vt:lpstr>
      <vt:lpstr>PowerPoint Presentation</vt:lpstr>
      <vt:lpstr>PowerPoint Presentation</vt:lpstr>
      <vt:lpstr> </vt:lpstr>
      <vt:lpstr> </vt:lpstr>
      <vt:lpstr> </vt:lpstr>
      <vt:lpstr>PowerPoint Presentation</vt:lpstr>
      <vt:lpstr>The improvement approach: Understanding the system</vt:lpstr>
      <vt:lpstr>Methodology: Engagement</vt:lpstr>
      <vt:lpstr>Methodology: Virtual Ways in Working</vt:lpstr>
      <vt:lpstr>PowerPoint Presentation</vt:lpstr>
      <vt:lpstr>What doesn’t work well                What works well                   Ideas for improvement</vt:lpstr>
      <vt:lpstr>PowerPoint Presentation</vt:lpstr>
      <vt:lpstr>PowerPoint Presentation</vt:lpstr>
      <vt:lpstr>Surgical Speciality Mapping </vt:lpstr>
      <vt:lpstr>PowerPoint Presentation</vt:lpstr>
      <vt:lpstr>PowerPoint Presentation</vt:lpstr>
      <vt:lpstr>PowerPoint Presentation</vt:lpstr>
      <vt:lpstr>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ASRU admissions showing impact of specialist surgery demand</vt:lpstr>
      <vt:lpstr> Challenges for Capacity and Flow in COVID era</vt:lpstr>
      <vt:lpstr> Average LOS 2019-2020 </vt:lpstr>
      <vt:lpstr> Average LOS 2019-2020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Age &gt;80 years LOS 2019-2020</vt:lpstr>
      <vt:lpstr>PowerPoint Presentation</vt:lpstr>
      <vt:lpstr>PowerPoint Presentation</vt:lpstr>
      <vt:lpstr>PowerPoint Presentation</vt:lpstr>
      <vt:lpstr> Post-COVID Achievements Surgery</vt:lpstr>
      <vt:lpstr> Top Ten Themes!</vt:lpstr>
      <vt:lpstr> Opportunities</vt:lpstr>
      <vt:lpstr>PowerPoint Presentation</vt:lpstr>
      <vt:lpstr>PowerPoint Presentation</vt:lpstr>
      <vt:lpstr>PowerPoint Presentation</vt:lpstr>
      <vt:lpstr> Summary</vt:lpstr>
      <vt:lpstr> Acknowledgements</vt:lpstr>
      <vt:lpstr> Enquries 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Tayside Unscheduled Surgery Improvement Poject (TUSIP)</dc:title>
  <dc:creator>Chris Payne</dc:creator>
  <cp:lastModifiedBy>Chris Payne</cp:lastModifiedBy>
  <cp:revision>122</cp:revision>
  <dcterms:created xsi:type="dcterms:W3CDTF">2020-11-30T20:41:58Z</dcterms:created>
  <dcterms:modified xsi:type="dcterms:W3CDTF">2021-05-27T21:23:06Z</dcterms:modified>
</cp:coreProperties>
</file>