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  <p:sldMasterId id="2147483674" r:id="rId3"/>
    <p:sldMasterId id="2147483687" r:id="rId4"/>
  </p:sldMasterIdLst>
  <p:notesMasterIdLst>
    <p:notesMasterId r:id="rId6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7" roundtripDataSignature="AMtx7mhLKkI/Nfc51qOVSD8BHtX6QW8J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customschemas.google.com/relationships/presentationmetadata" Target="meta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/mfh-file-02\FR$\pmcgregor\My%20Documents\1%20Improvement%20Team\Gynaecology\Data\20201126%20PMB%20Data%20Returns%20Removed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NHS Tayside Heat</a:t>
            </a:r>
            <a:r>
              <a:rPr lang="en-GB" baseline="0"/>
              <a:t> Map Activity Level Tracker</a:t>
            </a:r>
            <a:r>
              <a:rPr lang="en-GB"/>
              <a:t>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0953513311885109E-2"/>
          <c:y val="0.11622223272329006"/>
          <c:w val="0.91212641974305397"/>
          <c:h val="0.65519839506648614"/>
        </c:manualLayout>
      </c:layout>
      <c:lineChart>
        <c:grouping val="standard"/>
        <c:varyColors val="0"/>
        <c:ser>
          <c:idx val="1"/>
          <c:order val="0"/>
          <c:tx>
            <c:strRef>
              <c:f>Sheet1!$C$1:$C$5</c:f>
              <c:strCache>
                <c:ptCount val="5"/>
                <c:pt idx="4">
                  <c:v>Community Covid Rate 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5E-4827-A359-257527E865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Sheet1!$B$6:$B$57</c:f>
              <c:strCache>
                <c:ptCount val="52"/>
                <c:pt idx="0">
                  <c:v>06/09/2020</c:v>
                </c:pt>
                <c:pt idx="1">
                  <c:v>13/09/2020</c:v>
                </c:pt>
                <c:pt idx="2">
                  <c:v>20/09/2020</c:v>
                </c:pt>
                <c:pt idx="3">
                  <c:v>27/09/2020</c:v>
                </c:pt>
                <c:pt idx="4">
                  <c:v>04/10/2020</c:v>
                </c:pt>
                <c:pt idx="5">
                  <c:v>11/10/2020</c:v>
                </c:pt>
                <c:pt idx="6">
                  <c:v>18/10/2020</c:v>
                </c:pt>
                <c:pt idx="7">
                  <c:v>25/10/2020</c:v>
                </c:pt>
                <c:pt idx="8">
                  <c:v>01/11/2020</c:v>
                </c:pt>
                <c:pt idx="9">
                  <c:v>08/11/2020</c:v>
                </c:pt>
                <c:pt idx="10">
                  <c:v>11/11/2020</c:v>
                </c:pt>
                <c:pt idx="11">
                  <c:v>15/11/2020</c:v>
                </c:pt>
                <c:pt idx="12">
                  <c:v>18/11/2020</c:v>
                </c:pt>
                <c:pt idx="13">
                  <c:v>22/11/2020</c:v>
                </c:pt>
                <c:pt idx="14">
                  <c:v>25/11/2020</c:v>
                </c:pt>
                <c:pt idx="15">
                  <c:v>29/11/2020</c:v>
                </c:pt>
                <c:pt idx="16">
                  <c:v>02/12/2020</c:v>
                </c:pt>
                <c:pt idx="17">
                  <c:v>06/12/2020</c:v>
                </c:pt>
                <c:pt idx="18">
                  <c:v>09/12/2020</c:v>
                </c:pt>
                <c:pt idx="19">
                  <c:v>13/12/2020</c:v>
                </c:pt>
                <c:pt idx="20">
                  <c:v>16/12/2020</c:v>
                </c:pt>
                <c:pt idx="21">
                  <c:v>20/12/2020</c:v>
                </c:pt>
                <c:pt idx="22">
                  <c:v>23/12/2020</c:v>
                </c:pt>
                <c:pt idx="23">
                  <c:v>27/12/2020</c:v>
                </c:pt>
                <c:pt idx="24">
                  <c:v>30/12/2020</c:v>
                </c:pt>
                <c:pt idx="25">
                  <c:v>03/01/2021</c:v>
                </c:pt>
                <c:pt idx="26">
                  <c:v>06/01/2021</c:v>
                </c:pt>
                <c:pt idx="27">
                  <c:v>10/01/2021</c:v>
                </c:pt>
                <c:pt idx="28">
                  <c:v>13/01/2021</c:v>
                </c:pt>
                <c:pt idx="29">
                  <c:v>17/01/2021</c:v>
                </c:pt>
                <c:pt idx="30">
                  <c:v>20/01/2021</c:v>
                </c:pt>
                <c:pt idx="31">
                  <c:v>24/01/2021</c:v>
                </c:pt>
                <c:pt idx="32">
                  <c:v>27/01/2021</c:v>
                </c:pt>
                <c:pt idx="33">
                  <c:v>31/01/2021</c:v>
                </c:pt>
                <c:pt idx="34">
                  <c:v>03/02/2021</c:v>
                </c:pt>
                <c:pt idx="35">
                  <c:v>07/02/2021</c:v>
                </c:pt>
                <c:pt idx="36">
                  <c:v>10/02/2021</c:v>
                </c:pt>
                <c:pt idx="37">
                  <c:v>14/02/2021</c:v>
                </c:pt>
                <c:pt idx="38">
                  <c:v>17/02/2021</c:v>
                </c:pt>
                <c:pt idx="39">
                  <c:v>21/02/2021</c:v>
                </c:pt>
                <c:pt idx="40">
                  <c:v>24/02/2021</c:v>
                </c:pt>
                <c:pt idx="41">
                  <c:v>28/02/2021</c:v>
                </c:pt>
                <c:pt idx="42">
                  <c:v>03/03/2021</c:v>
                </c:pt>
                <c:pt idx="43">
                  <c:v>07/03/2021</c:v>
                </c:pt>
                <c:pt idx="44">
                  <c:v>10/03/2021</c:v>
                </c:pt>
                <c:pt idx="45">
                  <c:v>14/03/2021</c:v>
                </c:pt>
                <c:pt idx="46">
                  <c:v>21/03/2021</c:v>
                </c:pt>
                <c:pt idx="47">
                  <c:v>28/03/2021</c:v>
                </c:pt>
                <c:pt idx="48">
                  <c:v>04/04/2021</c:v>
                </c:pt>
                <c:pt idx="49">
                  <c:v>11/04/2021</c:v>
                </c:pt>
                <c:pt idx="50">
                  <c:v>18/04/2021</c:v>
                </c:pt>
                <c:pt idx="51">
                  <c:v>25/04/2021</c:v>
                </c:pt>
              </c:strCache>
            </c:strRef>
          </c:cat>
          <c:val>
            <c:numRef>
              <c:f>Sheet1!$C$6:$C$57</c:f>
              <c:numCache>
                <c:formatCode>General</c:formatCode>
                <c:ptCount val="5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4</c:v>
                </c:pt>
                <c:pt idx="24">
                  <c:v>4</c:v>
                </c:pt>
                <c:pt idx="25">
                  <c:v>5</c:v>
                </c:pt>
                <c:pt idx="26">
                  <c:v>5</c:v>
                </c:pt>
                <c:pt idx="27">
                  <c:v>6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 formatCode="0.0">
                  <c:v>2</c:v>
                </c:pt>
                <c:pt idx="40" formatCode="0.0">
                  <c:v>2</c:v>
                </c:pt>
                <c:pt idx="41" formatCode="0.0">
                  <c:v>2</c:v>
                </c:pt>
                <c:pt idx="42" formatCode="0.0">
                  <c:v>2</c:v>
                </c:pt>
                <c:pt idx="43" formatCode="0.0">
                  <c:v>2</c:v>
                </c:pt>
                <c:pt idx="44" formatCode="0.0">
                  <c:v>2</c:v>
                </c:pt>
                <c:pt idx="45" formatCode="0.0">
                  <c:v>1</c:v>
                </c:pt>
                <c:pt idx="46" formatCode="0.0">
                  <c:v>2</c:v>
                </c:pt>
                <c:pt idx="47" formatCode="0.0">
                  <c:v>2</c:v>
                </c:pt>
                <c:pt idx="48" formatCode="0.0">
                  <c:v>1</c:v>
                </c:pt>
                <c:pt idx="49" formatCode="0.0">
                  <c:v>1</c:v>
                </c:pt>
                <c:pt idx="50" formatCode="0.0">
                  <c:v>1</c:v>
                </c:pt>
                <c:pt idx="51" formatCode="0.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5E-4827-A359-257527E86510}"/>
            </c:ext>
          </c:extLst>
        </c:ser>
        <c:ser>
          <c:idx val="2"/>
          <c:order val="1"/>
          <c:tx>
            <c:strRef>
              <c:f>Sheet1!$D$1:$D$5</c:f>
              <c:strCache>
                <c:ptCount val="5"/>
                <c:pt idx="4">
                  <c:v>GP/OOH Heat Map Activity Level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51"/>
              <c:layout>
                <c:manualLayout>
                  <c:x val="-3.0360382521696207E-3"/>
                  <c:y val="5.73764937089159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5E-4827-A359-257527E865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Sheet1!$B$6:$B$57</c:f>
              <c:strCache>
                <c:ptCount val="52"/>
                <c:pt idx="0">
                  <c:v>06/09/2020</c:v>
                </c:pt>
                <c:pt idx="1">
                  <c:v>13/09/2020</c:v>
                </c:pt>
                <c:pt idx="2">
                  <c:v>20/09/2020</c:v>
                </c:pt>
                <c:pt idx="3">
                  <c:v>27/09/2020</c:v>
                </c:pt>
                <c:pt idx="4">
                  <c:v>04/10/2020</c:v>
                </c:pt>
                <c:pt idx="5">
                  <c:v>11/10/2020</c:v>
                </c:pt>
                <c:pt idx="6">
                  <c:v>18/10/2020</c:v>
                </c:pt>
                <c:pt idx="7">
                  <c:v>25/10/2020</c:v>
                </c:pt>
                <c:pt idx="8">
                  <c:v>01/11/2020</c:v>
                </c:pt>
                <c:pt idx="9">
                  <c:v>08/11/2020</c:v>
                </c:pt>
                <c:pt idx="10">
                  <c:v>11/11/2020</c:v>
                </c:pt>
                <c:pt idx="11">
                  <c:v>15/11/2020</c:v>
                </c:pt>
                <c:pt idx="12">
                  <c:v>18/11/2020</c:v>
                </c:pt>
                <c:pt idx="13">
                  <c:v>22/11/2020</c:v>
                </c:pt>
                <c:pt idx="14">
                  <c:v>25/11/2020</c:v>
                </c:pt>
                <c:pt idx="15">
                  <c:v>29/11/2020</c:v>
                </c:pt>
                <c:pt idx="16">
                  <c:v>02/12/2020</c:v>
                </c:pt>
                <c:pt idx="17">
                  <c:v>06/12/2020</c:v>
                </c:pt>
                <c:pt idx="18">
                  <c:v>09/12/2020</c:v>
                </c:pt>
                <c:pt idx="19">
                  <c:v>13/12/2020</c:v>
                </c:pt>
                <c:pt idx="20">
                  <c:v>16/12/2020</c:v>
                </c:pt>
                <c:pt idx="21">
                  <c:v>20/12/2020</c:v>
                </c:pt>
                <c:pt idx="22">
                  <c:v>23/12/2020</c:v>
                </c:pt>
                <c:pt idx="23">
                  <c:v>27/12/2020</c:v>
                </c:pt>
                <c:pt idx="24">
                  <c:v>30/12/2020</c:v>
                </c:pt>
                <c:pt idx="25">
                  <c:v>03/01/2021</c:v>
                </c:pt>
                <c:pt idx="26">
                  <c:v>06/01/2021</c:v>
                </c:pt>
                <c:pt idx="27">
                  <c:v>10/01/2021</c:v>
                </c:pt>
                <c:pt idx="28">
                  <c:v>13/01/2021</c:v>
                </c:pt>
                <c:pt idx="29">
                  <c:v>17/01/2021</c:v>
                </c:pt>
                <c:pt idx="30">
                  <c:v>20/01/2021</c:v>
                </c:pt>
                <c:pt idx="31">
                  <c:v>24/01/2021</c:v>
                </c:pt>
                <c:pt idx="32">
                  <c:v>27/01/2021</c:v>
                </c:pt>
                <c:pt idx="33">
                  <c:v>31/01/2021</c:v>
                </c:pt>
                <c:pt idx="34">
                  <c:v>03/02/2021</c:v>
                </c:pt>
                <c:pt idx="35">
                  <c:v>07/02/2021</c:v>
                </c:pt>
                <c:pt idx="36">
                  <c:v>10/02/2021</c:v>
                </c:pt>
                <c:pt idx="37">
                  <c:v>14/02/2021</c:v>
                </c:pt>
                <c:pt idx="38">
                  <c:v>17/02/2021</c:v>
                </c:pt>
                <c:pt idx="39">
                  <c:v>21/02/2021</c:v>
                </c:pt>
                <c:pt idx="40">
                  <c:v>24/02/2021</c:v>
                </c:pt>
                <c:pt idx="41">
                  <c:v>28/02/2021</c:v>
                </c:pt>
                <c:pt idx="42">
                  <c:v>03/03/2021</c:v>
                </c:pt>
                <c:pt idx="43">
                  <c:v>07/03/2021</c:v>
                </c:pt>
                <c:pt idx="44">
                  <c:v>10/03/2021</c:v>
                </c:pt>
                <c:pt idx="45">
                  <c:v>14/03/2021</c:v>
                </c:pt>
                <c:pt idx="46">
                  <c:v>21/03/2021</c:v>
                </c:pt>
                <c:pt idx="47">
                  <c:v>28/03/2021</c:v>
                </c:pt>
                <c:pt idx="48">
                  <c:v>04/04/2021</c:v>
                </c:pt>
                <c:pt idx="49">
                  <c:v>11/04/2021</c:v>
                </c:pt>
                <c:pt idx="50">
                  <c:v>18/04/2021</c:v>
                </c:pt>
                <c:pt idx="51">
                  <c:v>25/04/2021</c:v>
                </c:pt>
              </c:strCache>
            </c:strRef>
          </c:cat>
          <c:val>
            <c:numRef>
              <c:f>Sheet1!$D$6:$D$57</c:f>
              <c:numCache>
                <c:formatCode>0.0</c:formatCode>
                <c:ptCount val="52"/>
                <c:pt idx="0">
                  <c:v>3</c:v>
                </c:pt>
                <c:pt idx="1">
                  <c:v>2.6666666666666661</c:v>
                </c:pt>
                <c:pt idx="2">
                  <c:v>1.583333333333333</c:v>
                </c:pt>
                <c:pt idx="3">
                  <c:v>1.6666666666666672</c:v>
                </c:pt>
                <c:pt idx="4">
                  <c:v>2.4375</c:v>
                </c:pt>
                <c:pt idx="5">
                  <c:v>3.1875000000000004</c:v>
                </c:pt>
                <c:pt idx="6">
                  <c:v>2.3749999999999996</c:v>
                </c:pt>
                <c:pt idx="7">
                  <c:v>2.4375</c:v>
                </c:pt>
                <c:pt idx="8">
                  <c:v>2.3124999999999996</c:v>
                </c:pt>
                <c:pt idx="9">
                  <c:v>2.5</c:v>
                </c:pt>
                <c:pt idx="10" formatCode="General">
                  <c:v>2.5</c:v>
                </c:pt>
                <c:pt idx="11" formatCode="General">
                  <c:v>2.6</c:v>
                </c:pt>
                <c:pt idx="12" formatCode="General">
                  <c:v>2.6</c:v>
                </c:pt>
                <c:pt idx="13" formatCode="General">
                  <c:v>2.8</c:v>
                </c:pt>
                <c:pt idx="14" formatCode="General">
                  <c:v>2.8</c:v>
                </c:pt>
                <c:pt idx="15" formatCode="General">
                  <c:v>2.2000000000000002</c:v>
                </c:pt>
                <c:pt idx="16" formatCode="General">
                  <c:v>2.2000000000000002</c:v>
                </c:pt>
                <c:pt idx="17" formatCode="General">
                  <c:v>1.7000000000000002</c:v>
                </c:pt>
                <c:pt idx="18" formatCode="General">
                  <c:v>1.7000000000000002</c:v>
                </c:pt>
                <c:pt idx="19" formatCode="General">
                  <c:v>2.1</c:v>
                </c:pt>
                <c:pt idx="20" formatCode="General">
                  <c:v>2.1</c:v>
                </c:pt>
                <c:pt idx="21" formatCode="General">
                  <c:v>2.4</c:v>
                </c:pt>
                <c:pt idx="22" formatCode="General">
                  <c:v>2.4</c:v>
                </c:pt>
                <c:pt idx="23" formatCode="General">
                  <c:v>2.9</c:v>
                </c:pt>
                <c:pt idx="24" formatCode="General">
                  <c:v>2.9</c:v>
                </c:pt>
                <c:pt idx="25" formatCode="General">
                  <c:v>3.8</c:v>
                </c:pt>
                <c:pt idx="26" formatCode="General">
                  <c:v>3.8</c:v>
                </c:pt>
                <c:pt idx="27" formatCode="General">
                  <c:v>3.4</c:v>
                </c:pt>
                <c:pt idx="28" formatCode="General">
                  <c:v>3.4</c:v>
                </c:pt>
                <c:pt idx="29" formatCode="General">
                  <c:v>2.8</c:v>
                </c:pt>
                <c:pt idx="30" formatCode="General">
                  <c:v>2.8</c:v>
                </c:pt>
                <c:pt idx="31" formatCode="General">
                  <c:v>2.5</c:v>
                </c:pt>
                <c:pt idx="32" formatCode="General">
                  <c:v>2.5</c:v>
                </c:pt>
                <c:pt idx="33" formatCode="General">
                  <c:v>2.4</c:v>
                </c:pt>
                <c:pt idx="34" formatCode="General">
                  <c:v>2.4</c:v>
                </c:pt>
                <c:pt idx="35" formatCode="General">
                  <c:v>2.2000000000000002</c:v>
                </c:pt>
                <c:pt idx="36" formatCode="General">
                  <c:v>2.2000000000000002</c:v>
                </c:pt>
                <c:pt idx="37" formatCode="General">
                  <c:v>1.7000000000000002</c:v>
                </c:pt>
                <c:pt idx="38" formatCode="General">
                  <c:v>1.7000000000000002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1.9</c:v>
                </c:pt>
                <c:pt idx="44">
                  <c:v>1.9</c:v>
                </c:pt>
                <c:pt idx="45">
                  <c:v>1.9</c:v>
                </c:pt>
                <c:pt idx="46">
                  <c:v>2.2000000000000002</c:v>
                </c:pt>
                <c:pt idx="47">
                  <c:v>2</c:v>
                </c:pt>
                <c:pt idx="48">
                  <c:v>2.2999999999999998</c:v>
                </c:pt>
                <c:pt idx="49">
                  <c:v>2.2000000000000002</c:v>
                </c:pt>
                <c:pt idx="50">
                  <c:v>2.4</c:v>
                </c:pt>
                <c:pt idx="51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5E-4827-A359-257527E86510}"/>
            </c:ext>
          </c:extLst>
        </c:ser>
        <c:ser>
          <c:idx val="0"/>
          <c:order val="2"/>
          <c:tx>
            <c:strRef>
              <c:f>Sheet1!$E$1:$E$5</c:f>
              <c:strCache>
                <c:ptCount val="5"/>
                <c:pt idx="4">
                  <c:v>Acute Heat Map Activity Level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5E-4827-A359-257527E865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Sheet1!$B$6:$B$57</c:f>
              <c:strCache>
                <c:ptCount val="52"/>
                <c:pt idx="0">
                  <c:v>06/09/2020</c:v>
                </c:pt>
                <c:pt idx="1">
                  <c:v>13/09/2020</c:v>
                </c:pt>
                <c:pt idx="2">
                  <c:v>20/09/2020</c:v>
                </c:pt>
                <c:pt idx="3">
                  <c:v>27/09/2020</c:v>
                </c:pt>
                <c:pt idx="4">
                  <c:v>04/10/2020</c:v>
                </c:pt>
                <c:pt idx="5">
                  <c:v>11/10/2020</c:v>
                </c:pt>
                <c:pt idx="6">
                  <c:v>18/10/2020</c:v>
                </c:pt>
                <c:pt idx="7">
                  <c:v>25/10/2020</c:v>
                </c:pt>
                <c:pt idx="8">
                  <c:v>01/11/2020</c:v>
                </c:pt>
                <c:pt idx="9">
                  <c:v>08/11/2020</c:v>
                </c:pt>
                <c:pt idx="10">
                  <c:v>11/11/2020</c:v>
                </c:pt>
                <c:pt idx="11">
                  <c:v>15/11/2020</c:v>
                </c:pt>
                <c:pt idx="12">
                  <c:v>18/11/2020</c:v>
                </c:pt>
                <c:pt idx="13">
                  <c:v>22/11/2020</c:v>
                </c:pt>
                <c:pt idx="14">
                  <c:v>25/11/2020</c:v>
                </c:pt>
                <c:pt idx="15">
                  <c:v>29/11/2020</c:v>
                </c:pt>
                <c:pt idx="16">
                  <c:v>02/12/2020</c:v>
                </c:pt>
                <c:pt idx="17">
                  <c:v>06/12/2020</c:v>
                </c:pt>
                <c:pt idx="18">
                  <c:v>09/12/2020</c:v>
                </c:pt>
                <c:pt idx="19">
                  <c:v>13/12/2020</c:v>
                </c:pt>
                <c:pt idx="20">
                  <c:v>16/12/2020</c:v>
                </c:pt>
                <c:pt idx="21">
                  <c:v>20/12/2020</c:v>
                </c:pt>
                <c:pt idx="22">
                  <c:v>23/12/2020</c:v>
                </c:pt>
                <c:pt idx="23">
                  <c:v>27/12/2020</c:v>
                </c:pt>
                <c:pt idx="24">
                  <c:v>30/12/2020</c:v>
                </c:pt>
                <c:pt idx="25">
                  <c:v>03/01/2021</c:v>
                </c:pt>
                <c:pt idx="26">
                  <c:v>06/01/2021</c:v>
                </c:pt>
                <c:pt idx="27">
                  <c:v>10/01/2021</c:v>
                </c:pt>
                <c:pt idx="28">
                  <c:v>13/01/2021</c:v>
                </c:pt>
                <c:pt idx="29">
                  <c:v>17/01/2021</c:v>
                </c:pt>
                <c:pt idx="30">
                  <c:v>20/01/2021</c:v>
                </c:pt>
                <c:pt idx="31">
                  <c:v>24/01/2021</c:v>
                </c:pt>
                <c:pt idx="32">
                  <c:v>27/01/2021</c:v>
                </c:pt>
                <c:pt idx="33">
                  <c:v>31/01/2021</c:v>
                </c:pt>
                <c:pt idx="34">
                  <c:v>03/02/2021</c:v>
                </c:pt>
                <c:pt idx="35">
                  <c:v>07/02/2021</c:v>
                </c:pt>
                <c:pt idx="36">
                  <c:v>10/02/2021</c:v>
                </c:pt>
                <c:pt idx="37">
                  <c:v>14/02/2021</c:v>
                </c:pt>
                <c:pt idx="38">
                  <c:v>17/02/2021</c:v>
                </c:pt>
                <c:pt idx="39">
                  <c:v>21/02/2021</c:v>
                </c:pt>
                <c:pt idx="40">
                  <c:v>24/02/2021</c:v>
                </c:pt>
                <c:pt idx="41">
                  <c:v>28/02/2021</c:v>
                </c:pt>
                <c:pt idx="42">
                  <c:v>03/03/2021</c:v>
                </c:pt>
                <c:pt idx="43">
                  <c:v>07/03/2021</c:v>
                </c:pt>
                <c:pt idx="44">
                  <c:v>10/03/2021</c:v>
                </c:pt>
                <c:pt idx="45">
                  <c:v>14/03/2021</c:v>
                </c:pt>
                <c:pt idx="46">
                  <c:v>21/03/2021</c:v>
                </c:pt>
                <c:pt idx="47">
                  <c:v>28/03/2021</c:v>
                </c:pt>
                <c:pt idx="48">
                  <c:v>04/04/2021</c:v>
                </c:pt>
                <c:pt idx="49">
                  <c:v>11/04/2021</c:v>
                </c:pt>
                <c:pt idx="50">
                  <c:v>18/04/2021</c:v>
                </c:pt>
                <c:pt idx="51">
                  <c:v>25/04/2021</c:v>
                </c:pt>
              </c:strCache>
            </c:strRef>
          </c:cat>
          <c:val>
            <c:numRef>
              <c:f>Sheet1!$E$6:$E$57</c:f>
              <c:numCache>
                <c:formatCode>0.0</c:formatCode>
                <c:ptCount val="52"/>
                <c:pt idx="0">
                  <c:v>2.241379310344827</c:v>
                </c:pt>
                <c:pt idx="1">
                  <c:v>2.3448275862068972</c:v>
                </c:pt>
                <c:pt idx="2">
                  <c:v>2.103448275862069</c:v>
                </c:pt>
                <c:pt idx="3">
                  <c:v>2.1724137931034466</c:v>
                </c:pt>
                <c:pt idx="4">
                  <c:v>2</c:v>
                </c:pt>
                <c:pt idx="5">
                  <c:v>2.5312499999999996</c:v>
                </c:pt>
                <c:pt idx="6">
                  <c:v>2.5312499999999996</c:v>
                </c:pt>
                <c:pt idx="7">
                  <c:v>2.6875000000000004</c:v>
                </c:pt>
                <c:pt idx="8">
                  <c:v>3</c:v>
                </c:pt>
                <c:pt idx="9">
                  <c:v>2.4117647058823537</c:v>
                </c:pt>
                <c:pt idx="10">
                  <c:v>2.4411764705882346</c:v>
                </c:pt>
                <c:pt idx="11">
                  <c:v>2.4571428571428582</c:v>
                </c:pt>
                <c:pt idx="12">
                  <c:v>2.6285714285714303</c:v>
                </c:pt>
                <c:pt idx="13">
                  <c:v>2.5142857142857138</c:v>
                </c:pt>
                <c:pt idx="14">
                  <c:v>2.4594594594594565</c:v>
                </c:pt>
                <c:pt idx="15">
                  <c:v>2.432432432432432</c:v>
                </c:pt>
                <c:pt idx="16">
                  <c:v>2.513513513513514</c:v>
                </c:pt>
                <c:pt idx="17">
                  <c:v>2.5405405405405412</c:v>
                </c:pt>
                <c:pt idx="18">
                  <c:v>2.5675675675675689</c:v>
                </c:pt>
                <c:pt idx="19">
                  <c:v>2.6756756756756737</c:v>
                </c:pt>
                <c:pt idx="20">
                  <c:v>2.7027027027027035</c:v>
                </c:pt>
                <c:pt idx="21">
                  <c:v>2.513513513513514</c:v>
                </c:pt>
                <c:pt idx="22">
                  <c:v>2.5405405405405412</c:v>
                </c:pt>
                <c:pt idx="23">
                  <c:v>2.621621621621621</c:v>
                </c:pt>
                <c:pt idx="24">
                  <c:v>2.9444444444444438</c:v>
                </c:pt>
                <c:pt idx="25">
                  <c:v>3.4444444444444438</c:v>
                </c:pt>
                <c:pt idx="26">
                  <c:v>3.8</c:v>
                </c:pt>
                <c:pt idx="27">
                  <c:v>3.7</c:v>
                </c:pt>
                <c:pt idx="28">
                  <c:v>3.7749999999999999</c:v>
                </c:pt>
                <c:pt idx="29" formatCode="General">
                  <c:v>3.5</c:v>
                </c:pt>
                <c:pt idx="30" formatCode="General">
                  <c:v>3.5</c:v>
                </c:pt>
                <c:pt idx="31" formatCode="General">
                  <c:v>3.3</c:v>
                </c:pt>
                <c:pt idx="32" formatCode="General">
                  <c:v>3.2</c:v>
                </c:pt>
                <c:pt idx="33" formatCode="General">
                  <c:v>3.3</c:v>
                </c:pt>
                <c:pt idx="34" formatCode="General">
                  <c:v>3.3</c:v>
                </c:pt>
                <c:pt idx="35" formatCode="General">
                  <c:v>3.2</c:v>
                </c:pt>
                <c:pt idx="36" formatCode="General">
                  <c:v>3</c:v>
                </c:pt>
                <c:pt idx="37" formatCode="General">
                  <c:v>2.9</c:v>
                </c:pt>
                <c:pt idx="38" formatCode="General">
                  <c:v>2.8</c:v>
                </c:pt>
                <c:pt idx="39" formatCode="General">
                  <c:v>2.6</c:v>
                </c:pt>
                <c:pt idx="40" formatCode="General">
                  <c:v>2.6</c:v>
                </c:pt>
                <c:pt idx="41" formatCode="General">
                  <c:v>2.6</c:v>
                </c:pt>
                <c:pt idx="42" formatCode="General">
                  <c:v>2.4</c:v>
                </c:pt>
                <c:pt idx="43" formatCode="General">
                  <c:v>2.2999999999999998</c:v>
                </c:pt>
                <c:pt idx="44" formatCode="General">
                  <c:v>2.2999999999999998</c:v>
                </c:pt>
                <c:pt idx="45" formatCode="General">
                  <c:v>2.4</c:v>
                </c:pt>
                <c:pt idx="46" formatCode="General">
                  <c:v>2.4</c:v>
                </c:pt>
                <c:pt idx="47" formatCode="General">
                  <c:v>2.2000000000000002</c:v>
                </c:pt>
                <c:pt idx="48" formatCode="General">
                  <c:v>2.2999999999999998</c:v>
                </c:pt>
                <c:pt idx="49" formatCode="General">
                  <c:v>2.2000000000000002</c:v>
                </c:pt>
                <c:pt idx="50" formatCode="General">
                  <c:v>2.4</c:v>
                </c:pt>
                <c:pt idx="51" formatCode="General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A5E-4827-A359-257527E86510}"/>
            </c:ext>
          </c:extLst>
        </c:ser>
        <c:ser>
          <c:idx val="4"/>
          <c:order val="3"/>
          <c:tx>
            <c:strRef>
              <c:f>Sheet1!$G$1:$G$5</c:f>
              <c:strCache>
                <c:ptCount val="5"/>
                <c:pt idx="4">
                  <c:v>3.5 Level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Sheet1!$B$6:$B$57</c:f>
              <c:strCache>
                <c:ptCount val="52"/>
                <c:pt idx="0">
                  <c:v>06/09/2020</c:v>
                </c:pt>
                <c:pt idx="1">
                  <c:v>13/09/2020</c:v>
                </c:pt>
                <c:pt idx="2">
                  <c:v>20/09/2020</c:v>
                </c:pt>
                <c:pt idx="3">
                  <c:v>27/09/2020</c:v>
                </c:pt>
                <c:pt idx="4">
                  <c:v>04/10/2020</c:v>
                </c:pt>
                <c:pt idx="5">
                  <c:v>11/10/2020</c:v>
                </c:pt>
                <c:pt idx="6">
                  <c:v>18/10/2020</c:v>
                </c:pt>
                <c:pt idx="7">
                  <c:v>25/10/2020</c:v>
                </c:pt>
                <c:pt idx="8">
                  <c:v>01/11/2020</c:v>
                </c:pt>
                <c:pt idx="9">
                  <c:v>08/11/2020</c:v>
                </c:pt>
                <c:pt idx="10">
                  <c:v>11/11/2020</c:v>
                </c:pt>
                <c:pt idx="11">
                  <c:v>15/11/2020</c:v>
                </c:pt>
                <c:pt idx="12">
                  <c:v>18/11/2020</c:v>
                </c:pt>
                <c:pt idx="13">
                  <c:v>22/11/2020</c:v>
                </c:pt>
                <c:pt idx="14">
                  <c:v>25/11/2020</c:v>
                </c:pt>
                <c:pt idx="15">
                  <c:v>29/11/2020</c:v>
                </c:pt>
                <c:pt idx="16">
                  <c:v>02/12/2020</c:v>
                </c:pt>
                <c:pt idx="17">
                  <c:v>06/12/2020</c:v>
                </c:pt>
                <c:pt idx="18">
                  <c:v>09/12/2020</c:v>
                </c:pt>
                <c:pt idx="19">
                  <c:v>13/12/2020</c:v>
                </c:pt>
                <c:pt idx="20">
                  <c:v>16/12/2020</c:v>
                </c:pt>
                <c:pt idx="21">
                  <c:v>20/12/2020</c:v>
                </c:pt>
                <c:pt idx="22">
                  <c:v>23/12/2020</c:v>
                </c:pt>
                <c:pt idx="23">
                  <c:v>27/12/2020</c:v>
                </c:pt>
                <c:pt idx="24">
                  <c:v>30/12/2020</c:v>
                </c:pt>
                <c:pt idx="25">
                  <c:v>03/01/2021</c:v>
                </c:pt>
                <c:pt idx="26">
                  <c:v>06/01/2021</c:v>
                </c:pt>
                <c:pt idx="27">
                  <c:v>10/01/2021</c:v>
                </c:pt>
                <c:pt idx="28">
                  <c:v>13/01/2021</c:v>
                </c:pt>
                <c:pt idx="29">
                  <c:v>17/01/2021</c:v>
                </c:pt>
                <c:pt idx="30">
                  <c:v>20/01/2021</c:v>
                </c:pt>
                <c:pt idx="31">
                  <c:v>24/01/2021</c:v>
                </c:pt>
                <c:pt idx="32">
                  <c:v>27/01/2021</c:v>
                </c:pt>
                <c:pt idx="33">
                  <c:v>31/01/2021</c:v>
                </c:pt>
                <c:pt idx="34">
                  <c:v>03/02/2021</c:v>
                </c:pt>
                <c:pt idx="35">
                  <c:v>07/02/2021</c:v>
                </c:pt>
                <c:pt idx="36">
                  <c:v>10/02/2021</c:v>
                </c:pt>
                <c:pt idx="37">
                  <c:v>14/02/2021</c:v>
                </c:pt>
                <c:pt idx="38">
                  <c:v>17/02/2021</c:v>
                </c:pt>
                <c:pt idx="39">
                  <c:v>21/02/2021</c:v>
                </c:pt>
                <c:pt idx="40">
                  <c:v>24/02/2021</c:v>
                </c:pt>
                <c:pt idx="41">
                  <c:v>28/02/2021</c:v>
                </c:pt>
                <c:pt idx="42">
                  <c:v>03/03/2021</c:v>
                </c:pt>
                <c:pt idx="43">
                  <c:v>07/03/2021</c:v>
                </c:pt>
                <c:pt idx="44">
                  <c:v>10/03/2021</c:v>
                </c:pt>
                <c:pt idx="45">
                  <c:v>14/03/2021</c:v>
                </c:pt>
                <c:pt idx="46">
                  <c:v>21/03/2021</c:v>
                </c:pt>
                <c:pt idx="47">
                  <c:v>28/03/2021</c:v>
                </c:pt>
                <c:pt idx="48">
                  <c:v>04/04/2021</c:v>
                </c:pt>
                <c:pt idx="49">
                  <c:v>11/04/2021</c:v>
                </c:pt>
                <c:pt idx="50">
                  <c:v>18/04/2021</c:v>
                </c:pt>
                <c:pt idx="51">
                  <c:v>25/04/2021</c:v>
                </c:pt>
              </c:strCache>
            </c:strRef>
          </c:cat>
          <c:val>
            <c:numRef>
              <c:f>Sheet1!$G$6:$G$57</c:f>
              <c:numCache>
                <c:formatCode>General</c:formatCode>
                <c:ptCount val="52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A5E-4827-A359-257527E86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2195112"/>
        <c:axId val="512193936"/>
      </c:lineChart>
      <c:catAx>
        <c:axId val="51219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193936"/>
        <c:crosses val="autoZero"/>
        <c:auto val="1"/>
        <c:lblAlgn val="ctr"/>
        <c:lblOffset val="100"/>
        <c:noMultiLvlLbl val="1"/>
      </c:catAx>
      <c:valAx>
        <c:axId val="512193936"/>
        <c:scaling>
          <c:orientation val="minMax"/>
          <c:max val="6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195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1.4492120110038703E-2"/>
          <c:y val="0.93414732765520203"/>
          <c:w val="0.96509406910057416"/>
          <c:h val="5.2274934019675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NHS Tayside Heat</a:t>
            </a:r>
            <a:r>
              <a:rPr lang="en-GB" baseline="0"/>
              <a:t> Map Activity Level Tracker</a:t>
            </a:r>
            <a:r>
              <a:rPr lang="en-GB"/>
              <a:t>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0953513311885102E-2"/>
          <c:y val="0.11622223272329005"/>
          <c:w val="0.91212641974305397"/>
          <c:h val="0.65519839506648614"/>
        </c:manualLayout>
      </c:layout>
      <c:lineChart>
        <c:grouping val="standard"/>
        <c:varyColors val="0"/>
        <c:ser>
          <c:idx val="1"/>
          <c:order val="0"/>
          <c:tx>
            <c:strRef>
              <c:f>Sheet1!$C$1:$C$5</c:f>
              <c:strCache>
                <c:ptCount val="5"/>
                <c:pt idx="4">
                  <c:v>Community Covid Rate 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11-4177-B2D6-C25355A9A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Sheet1!$B$6:$B$57</c:f>
              <c:strCache>
                <c:ptCount val="52"/>
                <c:pt idx="0">
                  <c:v>06/09/2020</c:v>
                </c:pt>
                <c:pt idx="1">
                  <c:v>13/09/2020</c:v>
                </c:pt>
                <c:pt idx="2">
                  <c:v>20/09/2020</c:v>
                </c:pt>
                <c:pt idx="3">
                  <c:v>27/09/2020</c:v>
                </c:pt>
                <c:pt idx="4">
                  <c:v>04/10/2020</c:v>
                </c:pt>
                <c:pt idx="5">
                  <c:v>11/10/2020</c:v>
                </c:pt>
                <c:pt idx="6">
                  <c:v>18/10/2020</c:v>
                </c:pt>
                <c:pt idx="7">
                  <c:v>25/10/2020</c:v>
                </c:pt>
                <c:pt idx="8">
                  <c:v>01/11/2020</c:v>
                </c:pt>
                <c:pt idx="9">
                  <c:v>08/11/2020</c:v>
                </c:pt>
                <c:pt idx="10">
                  <c:v>11/11/2020</c:v>
                </c:pt>
                <c:pt idx="11">
                  <c:v>15/11/2020</c:v>
                </c:pt>
                <c:pt idx="12">
                  <c:v>18/11/2020</c:v>
                </c:pt>
                <c:pt idx="13">
                  <c:v>22/11/2020</c:v>
                </c:pt>
                <c:pt idx="14">
                  <c:v>25/11/2020</c:v>
                </c:pt>
                <c:pt idx="15">
                  <c:v>29/11/2020</c:v>
                </c:pt>
                <c:pt idx="16">
                  <c:v>02/12/2020</c:v>
                </c:pt>
                <c:pt idx="17">
                  <c:v>06/12/2020</c:v>
                </c:pt>
                <c:pt idx="18">
                  <c:v>09/12/2020</c:v>
                </c:pt>
                <c:pt idx="19">
                  <c:v>13/12/2020</c:v>
                </c:pt>
                <c:pt idx="20">
                  <c:v>16/12/2020</c:v>
                </c:pt>
                <c:pt idx="21">
                  <c:v>20/12/2020</c:v>
                </c:pt>
                <c:pt idx="22">
                  <c:v>23/12/2020</c:v>
                </c:pt>
                <c:pt idx="23">
                  <c:v>27/12/2020</c:v>
                </c:pt>
                <c:pt idx="24">
                  <c:v>30/12/2020</c:v>
                </c:pt>
                <c:pt idx="25">
                  <c:v>03/01/2021</c:v>
                </c:pt>
                <c:pt idx="26">
                  <c:v>06/01/2021</c:v>
                </c:pt>
                <c:pt idx="27">
                  <c:v>10/01/2021</c:v>
                </c:pt>
                <c:pt idx="28">
                  <c:v>13/01/2021</c:v>
                </c:pt>
                <c:pt idx="29">
                  <c:v>17/01/2021</c:v>
                </c:pt>
                <c:pt idx="30">
                  <c:v>20/01/2021</c:v>
                </c:pt>
                <c:pt idx="31">
                  <c:v>24/01/2021</c:v>
                </c:pt>
                <c:pt idx="32">
                  <c:v>27/01/2021</c:v>
                </c:pt>
                <c:pt idx="33">
                  <c:v>31/01/2021</c:v>
                </c:pt>
                <c:pt idx="34">
                  <c:v>03/02/2021</c:v>
                </c:pt>
                <c:pt idx="35">
                  <c:v>07/02/2021</c:v>
                </c:pt>
                <c:pt idx="36">
                  <c:v>10/02/2021</c:v>
                </c:pt>
                <c:pt idx="37">
                  <c:v>14/02/2021</c:v>
                </c:pt>
                <c:pt idx="38">
                  <c:v>17/02/2021</c:v>
                </c:pt>
                <c:pt idx="39">
                  <c:v>21/02/2021</c:v>
                </c:pt>
                <c:pt idx="40">
                  <c:v>24/02/2021</c:v>
                </c:pt>
                <c:pt idx="41">
                  <c:v>28/02/2021</c:v>
                </c:pt>
                <c:pt idx="42">
                  <c:v>03/03/2021</c:v>
                </c:pt>
                <c:pt idx="43">
                  <c:v>07/03/2021</c:v>
                </c:pt>
                <c:pt idx="44">
                  <c:v>10/03/2021</c:v>
                </c:pt>
                <c:pt idx="45">
                  <c:v>14/03/2021</c:v>
                </c:pt>
                <c:pt idx="46">
                  <c:v>21/03/2021</c:v>
                </c:pt>
                <c:pt idx="47">
                  <c:v>28/03/2021</c:v>
                </c:pt>
                <c:pt idx="48">
                  <c:v>04/04/2021</c:v>
                </c:pt>
                <c:pt idx="49">
                  <c:v>11/04/2021</c:v>
                </c:pt>
                <c:pt idx="50">
                  <c:v>18/04/2021</c:v>
                </c:pt>
                <c:pt idx="51">
                  <c:v>25/04/2021</c:v>
                </c:pt>
              </c:strCache>
            </c:strRef>
          </c:cat>
          <c:val>
            <c:numRef>
              <c:f>Sheet1!$C$6:$C$57</c:f>
              <c:numCache>
                <c:formatCode>General</c:formatCode>
                <c:ptCount val="5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4</c:v>
                </c:pt>
                <c:pt idx="24">
                  <c:v>4</c:v>
                </c:pt>
                <c:pt idx="25">
                  <c:v>5</c:v>
                </c:pt>
                <c:pt idx="26">
                  <c:v>5</c:v>
                </c:pt>
                <c:pt idx="27">
                  <c:v>6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 formatCode="0.0">
                  <c:v>2</c:v>
                </c:pt>
                <c:pt idx="40" formatCode="0.0">
                  <c:v>2</c:v>
                </c:pt>
                <c:pt idx="41" formatCode="0.0">
                  <c:v>2</c:v>
                </c:pt>
                <c:pt idx="42" formatCode="0.0">
                  <c:v>2</c:v>
                </c:pt>
                <c:pt idx="43" formatCode="0.0">
                  <c:v>2</c:v>
                </c:pt>
                <c:pt idx="44" formatCode="0.0">
                  <c:v>2</c:v>
                </c:pt>
                <c:pt idx="45" formatCode="0.0">
                  <c:v>1</c:v>
                </c:pt>
                <c:pt idx="46" formatCode="0.0">
                  <c:v>2</c:v>
                </c:pt>
                <c:pt idx="47" formatCode="0.0">
                  <c:v>2</c:v>
                </c:pt>
                <c:pt idx="48" formatCode="0.0">
                  <c:v>1</c:v>
                </c:pt>
                <c:pt idx="49" formatCode="0.0">
                  <c:v>1</c:v>
                </c:pt>
                <c:pt idx="50" formatCode="0.0">
                  <c:v>1</c:v>
                </c:pt>
                <c:pt idx="51" formatCode="0.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11-4177-B2D6-C25355A9A387}"/>
            </c:ext>
          </c:extLst>
        </c:ser>
        <c:ser>
          <c:idx val="2"/>
          <c:order val="1"/>
          <c:tx>
            <c:strRef>
              <c:f>Sheet1!$D$1:$D$5</c:f>
              <c:strCache>
                <c:ptCount val="5"/>
                <c:pt idx="4">
                  <c:v>GP/OOH Heat Map Activity Level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51"/>
              <c:layout>
                <c:manualLayout>
                  <c:x val="-3.0360382521696203E-3"/>
                  <c:y val="5.73764937089159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11-4177-B2D6-C25355A9A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Sheet1!$B$6:$B$57</c:f>
              <c:strCache>
                <c:ptCount val="52"/>
                <c:pt idx="0">
                  <c:v>06/09/2020</c:v>
                </c:pt>
                <c:pt idx="1">
                  <c:v>13/09/2020</c:v>
                </c:pt>
                <c:pt idx="2">
                  <c:v>20/09/2020</c:v>
                </c:pt>
                <c:pt idx="3">
                  <c:v>27/09/2020</c:v>
                </c:pt>
                <c:pt idx="4">
                  <c:v>04/10/2020</c:v>
                </c:pt>
                <c:pt idx="5">
                  <c:v>11/10/2020</c:v>
                </c:pt>
                <c:pt idx="6">
                  <c:v>18/10/2020</c:v>
                </c:pt>
                <c:pt idx="7">
                  <c:v>25/10/2020</c:v>
                </c:pt>
                <c:pt idx="8">
                  <c:v>01/11/2020</c:v>
                </c:pt>
                <c:pt idx="9">
                  <c:v>08/11/2020</c:v>
                </c:pt>
                <c:pt idx="10">
                  <c:v>11/11/2020</c:v>
                </c:pt>
                <c:pt idx="11">
                  <c:v>15/11/2020</c:v>
                </c:pt>
                <c:pt idx="12">
                  <c:v>18/11/2020</c:v>
                </c:pt>
                <c:pt idx="13">
                  <c:v>22/11/2020</c:v>
                </c:pt>
                <c:pt idx="14">
                  <c:v>25/11/2020</c:v>
                </c:pt>
                <c:pt idx="15">
                  <c:v>29/11/2020</c:v>
                </c:pt>
                <c:pt idx="16">
                  <c:v>02/12/2020</c:v>
                </c:pt>
                <c:pt idx="17">
                  <c:v>06/12/2020</c:v>
                </c:pt>
                <c:pt idx="18">
                  <c:v>09/12/2020</c:v>
                </c:pt>
                <c:pt idx="19">
                  <c:v>13/12/2020</c:v>
                </c:pt>
                <c:pt idx="20">
                  <c:v>16/12/2020</c:v>
                </c:pt>
                <c:pt idx="21">
                  <c:v>20/12/2020</c:v>
                </c:pt>
                <c:pt idx="22">
                  <c:v>23/12/2020</c:v>
                </c:pt>
                <c:pt idx="23">
                  <c:v>27/12/2020</c:v>
                </c:pt>
                <c:pt idx="24">
                  <c:v>30/12/2020</c:v>
                </c:pt>
                <c:pt idx="25">
                  <c:v>03/01/2021</c:v>
                </c:pt>
                <c:pt idx="26">
                  <c:v>06/01/2021</c:v>
                </c:pt>
                <c:pt idx="27">
                  <c:v>10/01/2021</c:v>
                </c:pt>
                <c:pt idx="28">
                  <c:v>13/01/2021</c:v>
                </c:pt>
                <c:pt idx="29">
                  <c:v>17/01/2021</c:v>
                </c:pt>
                <c:pt idx="30">
                  <c:v>20/01/2021</c:v>
                </c:pt>
                <c:pt idx="31">
                  <c:v>24/01/2021</c:v>
                </c:pt>
                <c:pt idx="32">
                  <c:v>27/01/2021</c:v>
                </c:pt>
                <c:pt idx="33">
                  <c:v>31/01/2021</c:v>
                </c:pt>
                <c:pt idx="34">
                  <c:v>03/02/2021</c:v>
                </c:pt>
                <c:pt idx="35">
                  <c:v>07/02/2021</c:v>
                </c:pt>
                <c:pt idx="36">
                  <c:v>10/02/2021</c:v>
                </c:pt>
                <c:pt idx="37">
                  <c:v>14/02/2021</c:v>
                </c:pt>
                <c:pt idx="38">
                  <c:v>17/02/2021</c:v>
                </c:pt>
                <c:pt idx="39">
                  <c:v>21/02/2021</c:v>
                </c:pt>
                <c:pt idx="40">
                  <c:v>24/02/2021</c:v>
                </c:pt>
                <c:pt idx="41">
                  <c:v>28/02/2021</c:v>
                </c:pt>
                <c:pt idx="42">
                  <c:v>03/03/2021</c:v>
                </c:pt>
                <c:pt idx="43">
                  <c:v>07/03/2021</c:v>
                </c:pt>
                <c:pt idx="44">
                  <c:v>10/03/2021</c:v>
                </c:pt>
                <c:pt idx="45">
                  <c:v>14/03/2021</c:v>
                </c:pt>
                <c:pt idx="46">
                  <c:v>21/03/2021</c:v>
                </c:pt>
                <c:pt idx="47">
                  <c:v>28/03/2021</c:v>
                </c:pt>
                <c:pt idx="48">
                  <c:v>04/04/2021</c:v>
                </c:pt>
                <c:pt idx="49">
                  <c:v>11/04/2021</c:v>
                </c:pt>
                <c:pt idx="50">
                  <c:v>18/04/2021</c:v>
                </c:pt>
                <c:pt idx="51">
                  <c:v>25/04/2021</c:v>
                </c:pt>
              </c:strCache>
            </c:strRef>
          </c:cat>
          <c:val>
            <c:numRef>
              <c:f>Sheet1!$D$6:$D$57</c:f>
              <c:numCache>
                <c:formatCode>0.0</c:formatCode>
                <c:ptCount val="52"/>
                <c:pt idx="0">
                  <c:v>3</c:v>
                </c:pt>
                <c:pt idx="1">
                  <c:v>2.6666666666666661</c:v>
                </c:pt>
                <c:pt idx="2">
                  <c:v>1.583333333333333</c:v>
                </c:pt>
                <c:pt idx="3">
                  <c:v>1.6666666666666672</c:v>
                </c:pt>
                <c:pt idx="4">
                  <c:v>2.4375</c:v>
                </c:pt>
                <c:pt idx="5">
                  <c:v>3.1875000000000004</c:v>
                </c:pt>
                <c:pt idx="6">
                  <c:v>2.3749999999999996</c:v>
                </c:pt>
                <c:pt idx="7">
                  <c:v>2.4375</c:v>
                </c:pt>
                <c:pt idx="8">
                  <c:v>2.3124999999999996</c:v>
                </c:pt>
                <c:pt idx="9">
                  <c:v>2.5</c:v>
                </c:pt>
                <c:pt idx="10" formatCode="General">
                  <c:v>2.5</c:v>
                </c:pt>
                <c:pt idx="11" formatCode="General">
                  <c:v>2.6</c:v>
                </c:pt>
                <c:pt idx="12" formatCode="General">
                  <c:v>2.6</c:v>
                </c:pt>
                <c:pt idx="13" formatCode="General">
                  <c:v>2.8</c:v>
                </c:pt>
                <c:pt idx="14" formatCode="General">
                  <c:v>2.8</c:v>
                </c:pt>
                <c:pt idx="15" formatCode="General">
                  <c:v>2.2000000000000002</c:v>
                </c:pt>
                <c:pt idx="16" formatCode="General">
                  <c:v>2.2000000000000002</c:v>
                </c:pt>
                <c:pt idx="17" formatCode="General">
                  <c:v>1.7</c:v>
                </c:pt>
                <c:pt idx="18" formatCode="General">
                  <c:v>1.7</c:v>
                </c:pt>
                <c:pt idx="19" formatCode="General">
                  <c:v>2.1</c:v>
                </c:pt>
                <c:pt idx="20" formatCode="General">
                  <c:v>2.1</c:v>
                </c:pt>
                <c:pt idx="21" formatCode="General">
                  <c:v>2.4</c:v>
                </c:pt>
                <c:pt idx="22" formatCode="General">
                  <c:v>2.4</c:v>
                </c:pt>
                <c:pt idx="23" formatCode="General">
                  <c:v>2.9</c:v>
                </c:pt>
                <c:pt idx="24" formatCode="General">
                  <c:v>2.9</c:v>
                </c:pt>
                <c:pt idx="25" formatCode="General">
                  <c:v>3.8</c:v>
                </c:pt>
                <c:pt idx="26" formatCode="General">
                  <c:v>3.8</c:v>
                </c:pt>
                <c:pt idx="27" formatCode="General">
                  <c:v>3.4</c:v>
                </c:pt>
                <c:pt idx="28" formatCode="General">
                  <c:v>3.4</c:v>
                </c:pt>
                <c:pt idx="29" formatCode="General">
                  <c:v>2.8</c:v>
                </c:pt>
                <c:pt idx="30" formatCode="General">
                  <c:v>2.8</c:v>
                </c:pt>
                <c:pt idx="31" formatCode="General">
                  <c:v>2.5</c:v>
                </c:pt>
                <c:pt idx="32" formatCode="General">
                  <c:v>2.5</c:v>
                </c:pt>
                <c:pt idx="33" formatCode="General">
                  <c:v>2.4</c:v>
                </c:pt>
                <c:pt idx="34" formatCode="General">
                  <c:v>2.4</c:v>
                </c:pt>
                <c:pt idx="35" formatCode="General">
                  <c:v>2.2000000000000002</c:v>
                </c:pt>
                <c:pt idx="36" formatCode="General">
                  <c:v>2.2000000000000002</c:v>
                </c:pt>
                <c:pt idx="37" formatCode="General">
                  <c:v>1.7</c:v>
                </c:pt>
                <c:pt idx="38" formatCode="General">
                  <c:v>1.7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1.9000000000000001</c:v>
                </c:pt>
                <c:pt idx="44">
                  <c:v>1.9000000000000001</c:v>
                </c:pt>
                <c:pt idx="45">
                  <c:v>1.9000000000000001</c:v>
                </c:pt>
                <c:pt idx="46">
                  <c:v>2.2000000000000002</c:v>
                </c:pt>
                <c:pt idx="47">
                  <c:v>2</c:v>
                </c:pt>
                <c:pt idx="48">
                  <c:v>2.2999999999999998</c:v>
                </c:pt>
                <c:pt idx="49">
                  <c:v>2.2000000000000002</c:v>
                </c:pt>
                <c:pt idx="50">
                  <c:v>2.4</c:v>
                </c:pt>
                <c:pt idx="51">
                  <c:v>1.9000000000000001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011-4177-B2D6-C25355A9A387}"/>
            </c:ext>
          </c:extLst>
        </c:ser>
        <c:ser>
          <c:idx val="0"/>
          <c:order val="2"/>
          <c:tx>
            <c:strRef>
              <c:f>Sheet1!$E$1:$E$5</c:f>
              <c:strCache>
                <c:ptCount val="5"/>
                <c:pt idx="4">
                  <c:v>Acute Heat Map Activity Level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11-4177-B2D6-C25355A9A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Sheet1!$B$6:$B$57</c:f>
              <c:strCache>
                <c:ptCount val="52"/>
                <c:pt idx="0">
                  <c:v>06/09/2020</c:v>
                </c:pt>
                <c:pt idx="1">
                  <c:v>13/09/2020</c:v>
                </c:pt>
                <c:pt idx="2">
                  <c:v>20/09/2020</c:v>
                </c:pt>
                <c:pt idx="3">
                  <c:v>27/09/2020</c:v>
                </c:pt>
                <c:pt idx="4">
                  <c:v>04/10/2020</c:v>
                </c:pt>
                <c:pt idx="5">
                  <c:v>11/10/2020</c:v>
                </c:pt>
                <c:pt idx="6">
                  <c:v>18/10/2020</c:v>
                </c:pt>
                <c:pt idx="7">
                  <c:v>25/10/2020</c:v>
                </c:pt>
                <c:pt idx="8">
                  <c:v>01/11/2020</c:v>
                </c:pt>
                <c:pt idx="9">
                  <c:v>08/11/2020</c:v>
                </c:pt>
                <c:pt idx="10">
                  <c:v>11/11/2020</c:v>
                </c:pt>
                <c:pt idx="11">
                  <c:v>15/11/2020</c:v>
                </c:pt>
                <c:pt idx="12">
                  <c:v>18/11/2020</c:v>
                </c:pt>
                <c:pt idx="13">
                  <c:v>22/11/2020</c:v>
                </c:pt>
                <c:pt idx="14">
                  <c:v>25/11/2020</c:v>
                </c:pt>
                <c:pt idx="15">
                  <c:v>29/11/2020</c:v>
                </c:pt>
                <c:pt idx="16">
                  <c:v>02/12/2020</c:v>
                </c:pt>
                <c:pt idx="17">
                  <c:v>06/12/2020</c:v>
                </c:pt>
                <c:pt idx="18">
                  <c:v>09/12/2020</c:v>
                </c:pt>
                <c:pt idx="19">
                  <c:v>13/12/2020</c:v>
                </c:pt>
                <c:pt idx="20">
                  <c:v>16/12/2020</c:v>
                </c:pt>
                <c:pt idx="21">
                  <c:v>20/12/2020</c:v>
                </c:pt>
                <c:pt idx="22">
                  <c:v>23/12/2020</c:v>
                </c:pt>
                <c:pt idx="23">
                  <c:v>27/12/2020</c:v>
                </c:pt>
                <c:pt idx="24">
                  <c:v>30/12/2020</c:v>
                </c:pt>
                <c:pt idx="25">
                  <c:v>03/01/2021</c:v>
                </c:pt>
                <c:pt idx="26">
                  <c:v>06/01/2021</c:v>
                </c:pt>
                <c:pt idx="27">
                  <c:v>10/01/2021</c:v>
                </c:pt>
                <c:pt idx="28">
                  <c:v>13/01/2021</c:v>
                </c:pt>
                <c:pt idx="29">
                  <c:v>17/01/2021</c:v>
                </c:pt>
                <c:pt idx="30">
                  <c:v>20/01/2021</c:v>
                </c:pt>
                <c:pt idx="31">
                  <c:v>24/01/2021</c:v>
                </c:pt>
                <c:pt idx="32">
                  <c:v>27/01/2021</c:v>
                </c:pt>
                <c:pt idx="33">
                  <c:v>31/01/2021</c:v>
                </c:pt>
                <c:pt idx="34">
                  <c:v>03/02/2021</c:v>
                </c:pt>
                <c:pt idx="35">
                  <c:v>07/02/2021</c:v>
                </c:pt>
                <c:pt idx="36">
                  <c:v>10/02/2021</c:v>
                </c:pt>
                <c:pt idx="37">
                  <c:v>14/02/2021</c:v>
                </c:pt>
                <c:pt idx="38">
                  <c:v>17/02/2021</c:v>
                </c:pt>
                <c:pt idx="39">
                  <c:v>21/02/2021</c:v>
                </c:pt>
                <c:pt idx="40">
                  <c:v>24/02/2021</c:v>
                </c:pt>
                <c:pt idx="41">
                  <c:v>28/02/2021</c:v>
                </c:pt>
                <c:pt idx="42">
                  <c:v>03/03/2021</c:v>
                </c:pt>
                <c:pt idx="43">
                  <c:v>07/03/2021</c:v>
                </c:pt>
                <c:pt idx="44">
                  <c:v>10/03/2021</c:v>
                </c:pt>
                <c:pt idx="45">
                  <c:v>14/03/2021</c:v>
                </c:pt>
                <c:pt idx="46">
                  <c:v>21/03/2021</c:v>
                </c:pt>
                <c:pt idx="47">
                  <c:v>28/03/2021</c:v>
                </c:pt>
                <c:pt idx="48">
                  <c:v>04/04/2021</c:v>
                </c:pt>
                <c:pt idx="49">
                  <c:v>11/04/2021</c:v>
                </c:pt>
                <c:pt idx="50">
                  <c:v>18/04/2021</c:v>
                </c:pt>
                <c:pt idx="51">
                  <c:v>25/04/2021</c:v>
                </c:pt>
              </c:strCache>
            </c:strRef>
          </c:cat>
          <c:val>
            <c:numRef>
              <c:f>Sheet1!$E$6:$E$57</c:f>
              <c:numCache>
                <c:formatCode>0.0</c:formatCode>
                <c:ptCount val="52"/>
                <c:pt idx="0">
                  <c:v>2.241379310344827</c:v>
                </c:pt>
                <c:pt idx="1">
                  <c:v>2.3448275862068972</c:v>
                </c:pt>
                <c:pt idx="2">
                  <c:v>2.103448275862069</c:v>
                </c:pt>
                <c:pt idx="3">
                  <c:v>2.1724137931034466</c:v>
                </c:pt>
                <c:pt idx="4">
                  <c:v>2</c:v>
                </c:pt>
                <c:pt idx="5">
                  <c:v>2.5312499999999996</c:v>
                </c:pt>
                <c:pt idx="6">
                  <c:v>2.5312499999999996</c:v>
                </c:pt>
                <c:pt idx="7">
                  <c:v>2.6875000000000004</c:v>
                </c:pt>
                <c:pt idx="8">
                  <c:v>3</c:v>
                </c:pt>
                <c:pt idx="9">
                  <c:v>2.4117647058823537</c:v>
                </c:pt>
                <c:pt idx="10">
                  <c:v>2.4411764705882346</c:v>
                </c:pt>
                <c:pt idx="11">
                  <c:v>2.4571428571428582</c:v>
                </c:pt>
                <c:pt idx="12">
                  <c:v>2.6285714285714303</c:v>
                </c:pt>
                <c:pt idx="13">
                  <c:v>2.5142857142857138</c:v>
                </c:pt>
                <c:pt idx="14">
                  <c:v>2.4594594594594565</c:v>
                </c:pt>
                <c:pt idx="15">
                  <c:v>2.432432432432432</c:v>
                </c:pt>
                <c:pt idx="16">
                  <c:v>2.513513513513514</c:v>
                </c:pt>
                <c:pt idx="17">
                  <c:v>2.5405405405405412</c:v>
                </c:pt>
                <c:pt idx="18">
                  <c:v>2.5675675675675689</c:v>
                </c:pt>
                <c:pt idx="19">
                  <c:v>2.6756756756756737</c:v>
                </c:pt>
                <c:pt idx="20">
                  <c:v>2.7027027027027035</c:v>
                </c:pt>
                <c:pt idx="21">
                  <c:v>2.513513513513514</c:v>
                </c:pt>
                <c:pt idx="22">
                  <c:v>2.5405405405405412</c:v>
                </c:pt>
                <c:pt idx="23">
                  <c:v>2.621621621621621</c:v>
                </c:pt>
                <c:pt idx="24">
                  <c:v>2.9444444444444438</c:v>
                </c:pt>
                <c:pt idx="25">
                  <c:v>3.4444444444444438</c:v>
                </c:pt>
                <c:pt idx="26">
                  <c:v>3.8</c:v>
                </c:pt>
                <c:pt idx="27">
                  <c:v>3.7</c:v>
                </c:pt>
                <c:pt idx="28">
                  <c:v>3.7749999999999999</c:v>
                </c:pt>
                <c:pt idx="29" formatCode="General">
                  <c:v>3.5</c:v>
                </c:pt>
                <c:pt idx="30" formatCode="General">
                  <c:v>3.5</c:v>
                </c:pt>
                <c:pt idx="31" formatCode="General">
                  <c:v>3.3</c:v>
                </c:pt>
                <c:pt idx="32" formatCode="General">
                  <c:v>3.2</c:v>
                </c:pt>
                <c:pt idx="33" formatCode="General">
                  <c:v>3.3</c:v>
                </c:pt>
                <c:pt idx="34" formatCode="General">
                  <c:v>3.3</c:v>
                </c:pt>
                <c:pt idx="35" formatCode="General">
                  <c:v>3.2</c:v>
                </c:pt>
                <c:pt idx="36" formatCode="General">
                  <c:v>3</c:v>
                </c:pt>
                <c:pt idx="37" formatCode="General">
                  <c:v>2.9</c:v>
                </c:pt>
                <c:pt idx="38" formatCode="General">
                  <c:v>2.8</c:v>
                </c:pt>
                <c:pt idx="39" formatCode="General">
                  <c:v>2.6</c:v>
                </c:pt>
                <c:pt idx="40" formatCode="General">
                  <c:v>2.6</c:v>
                </c:pt>
                <c:pt idx="41" formatCode="General">
                  <c:v>2.6</c:v>
                </c:pt>
                <c:pt idx="42" formatCode="General">
                  <c:v>2.4</c:v>
                </c:pt>
                <c:pt idx="43" formatCode="General">
                  <c:v>2.2999999999999998</c:v>
                </c:pt>
                <c:pt idx="44" formatCode="General">
                  <c:v>2.2999999999999998</c:v>
                </c:pt>
                <c:pt idx="45" formatCode="General">
                  <c:v>2.4</c:v>
                </c:pt>
                <c:pt idx="46" formatCode="General">
                  <c:v>2.4</c:v>
                </c:pt>
                <c:pt idx="47" formatCode="General">
                  <c:v>2.2000000000000002</c:v>
                </c:pt>
                <c:pt idx="48" formatCode="General">
                  <c:v>2.2999999999999998</c:v>
                </c:pt>
                <c:pt idx="49" formatCode="General">
                  <c:v>2.2000000000000002</c:v>
                </c:pt>
                <c:pt idx="50" formatCode="General">
                  <c:v>2.4</c:v>
                </c:pt>
                <c:pt idx="51" formatCode="General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011-4177-B2D6-C25355A9A387}"/>
            </c:ext>
          </c:extLst>
        </c:ser>
        <c:ser>
          <c:idx val="4"/>
          <c:order val="3"/>
          <c:tx>
            <c:strRef>
              <c:f>Sheet1!$G$1:$G$5</c:f>
              <c:strCache>
                <c:ptCount val="5"/>
                <c:pt idx="4">
                  <c:v>3.5 Level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Sheet1!$B$6:$B$57</c:f>
              <c:strCache>
                <c:ptCount val="52"/>
                <c:pt idx="0">
                  <c:v>06/09/2020</c:v>
                </c:pt>
                <c:pt idx="1">
                  <c:v>13/09/2020</c:v>
                </c:pt>
                <c:pt idx="2">
                  <c:v>20/09/2020</c:v>
                </c:pt>
                <c:pt idx="3">
                  <c:v>27/09/2020</c:v>
                </c:pt>
                <c:pt idx="4">
                  <c:v>04/10/2020</c:v>
                </c:pt>
                <c:pt idx="5">
                  <c:v>11/10/2020</c:v>
                </c:pt>
                <c:pt idx="6">
                  <c:v>18/10/2020</c:v>
                </c:pt>
                <c:pt idx="7">
                  <c:v>25/10/2020</c:v>
                </c:pt>
                <c:pt idx="8">
                  <c:v>01/11/2020</c:v>
                </c:pt>
                <c:pt idx="9">
                  <c:v>08/11/2020</c:v>
                </c:pt>
                <c:pt idx="10">
                  <c:v>11/11/2020</c:v>
                </c:pt>
                <c:pt idx="11">
                  <c:v>15/11/2020</c:v>
                </c:pt>
                <c:pt idx="12">
                  <c:v>18/11/2020</c:v>
                </c:pt>
                <c:pt idx="13">
                  <c:v>22/11/2020</c:v>
                </c:pt>
                <c:pt idx="14">
                  <c:v>25/11/2020</c:v>
                </c:pt>
                <c:pt idx="15">
                  <c:v>29/11/2020</c:v>
                </c:pt>
                <c:pt idx="16">
                  <c:v>02/12/2020</c:v>
                </c:pt>
                <c:pt idx="17">
                  <c:v>06/12/2020</c:v>
                </c:pt>
                <c:pt idx="18">
                  <c:v>09/12/2020</c:v>
                </c:pt>
                <c:pt idx="19">
                  <c:v>13/12/2020</c:v>
                </c:pt>
                <c:pt idx="20">
                  <c:v>16/12/2020</c:v>
                </c:pt>
                <c:pt idx="21">
                  <c:v>20/12/2020</c:v>
                </c:pt>
                <c:pt idx="22">
                  <c:v>23/12/2020</c:v>
                </c:pt>
                <c:pt idx="23">
                  <c:v>27/12/2020</c:v>
                </c:pt>
                <c:pt idx="24">
                  <c:v>30/12/2020</c:v>
                </c:pt>
                <c:pt idx="25">
                  <c:v>03/01/2021</c:v>
                </c:pt>
                <c:pt idx="26">
                  <c:v>06/01/2021</c:v>
                </c:pt>
                <c:pt idx="27">
                  <c:v>10/01/2021</c:v>
                </c:pt>
                <c:pt idx="28">
                  <c:v>13/01/2021</c:v>
                </c:pt>
                <c:pt idx="29">
                  <c:v>17/01/2021</c:v>
                </c:pt>
                <c:pt idx="30">
                  <c:v>20/01/2021</c:v>
                </c:pt>
                <c:pt idx="31">
                  <c:v>24/01/2021</c:v>
                </c:pt>
                <c:pt idx="32">
                  <c:v>27/01/2021</c:v>
                </c:pt>
                <c:pt idx="33">
                  <c:v>31/01/2021</c:v>
                </c:pt>
                <c:pt idx="34">
                  <c:v>03/02/2021</c:v>
                </c:pt>
                <c:pt idx="35">
                  <c:v>07/02/2021</c:v>
                </c:pt>
                <c:pt idx="36">
                  <c:v>10/02/2021</c:v>
                </c:pt>
                <c:pt idx="37">
                  <c:v>14/02/2021</c:v>
                </c:pt>
                <c:pt idx="38">
                  <c:v>17/02/2021</c:v>
                </c:pt>
                <c:pt idx="39">
                  <c:v>21/02/2021</c:v>
                </c:pt>
                <c:pt idx="40">
                  <c:v>24/02/2021</c:v>
                </c:pt>
                <c:pt idx="41">
                  <c:v>28/02/2021</c:v>
                </c:pt>
                <c:pt idx="42">
                  <c:v>03/03/2021</c:v>
                </c:pt>
                <c:pt idx="43">
                  <c:v>07/03/2021</c:v>
                </c:pt>
                <c:pt idx="44">
                  <c:v>10/03/2021</c:v>
                </c:pt>
                <c:pt idx="45">
                  <c:v>14/03/2021</c:v>
                </c:pt>
                <c:pt idx="46">
                  <c:v>21/03/2021</c:v>
                </c:pt>
                <c:pt idx="47">
                  <c:v>28/03/2021</c:v>
                </c:pt>
                <c:pt idx="48">
                  <c:v>04/04/2021</c:v>
                </c:pt>
                <c:pt idx="49">
                  <c:v>11/04/2021</c:v>
                </c:pt>
                <c:pt idx="50">
                  <c:v>18/04/2021</c:v>
                </c:pt>
                <c:pt idx="51">
                  <c:v>25/04/2021</c:v>
                </c:pt>
              </c:strCache>
            </c:strRef>
          </c:cat>
          <c:val>
            <c:numRef>
              <c:f>Sheet1!$G$6:$G$57</c:f>
              <c:numCache>
                <c:formatCode>General</c:formatCode>
                <c:ptCount val="52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011-4177-B2D6-C25355A9A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2468352"/>
        <c:axId val="1072462080"/>
      </c:lineChart>
      <c:catAx>
        <c:axId val="107246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462080"/>
        <c:crosses val="autoZero"/>
        <c:auto val="1"/>
        <c:lblAlgn val="ctr"/>
        <c:lblOffset val="100"/>
        <c:noMultiLvlLbl val="1"/>
      </c:catAx>
      <c:valAx>
        <c:axId val="1072462080"/>
        <c:scaling>
          <c:orientation val="minMax"/>
          <c:max val="6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46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1.4492120110038701E-2"/>
          <c:y val="0.93414732765520203"/>
          <c:w val="0.96509406910057416"/>
          <c:h val="5.2274934019675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Sheet6!$G$8</c:f>
              <c:strCache>
                <c:ptCount val="1"/>
                <c:pt idx="0">
                  <c:v>Percentage PMB One Stop Appointments Referred via PMB ePathway </c:v>
                </c:pt>
              </c:strCache>
            </c:strRef>
          </c:tx>
          <c:marker>
            <c:symbol val="none"/>
          </c:marker>
          <c:cat>
            <c:numRef>
              <c:f>Sheet6!$A$9:$A$34</c:f>
              <c:numCache>
                <c:formatCode>dd/mm/yyyy</c:formatCode>
                <c:ptCount val="26"/>
                <c:pt idx="0">
                  <c:v>44040</c:v>
                </c:pt>
                <c:pt idx="1">
                  <c:v>44041</c:v>
                </c:pt>
                <c:pt idx="2">
                  <c:v>44047</c:v>
                </c:pt>
                <c:pt idx="3">
                  <c:v>44048</c:v>
                </c:pt>
                <c:pt idx="4">
                  <c:v>44054</c:v>
                </c:pt>
                <c:pt idx="5">
                  <c:v>44061</c:v>
                </c:pt>
                <c:pt idx="6">
                  <c:v>44062</c:v>
                </c:pt>
                <c:pt idx="7">
                  <c:v>44068</c:v>
                </c:pt>
                <c:pt idx="8">
                  <c:v>44069</c:v>
                </c:pt>
                <c:pt idx="9">
                  <c:v>44075</c:v>
                </c:pt>
                <c:pt idx="10">
                  <c:v>44076</c:v>
                </c:pt>
                <c:pt idx="11">
                  <c:v>44082</c:v>
                </c:pt>
                <c:pt idx="12">
                  <c:v>44083</c:v>
                </c:pt>
                <c:pt idx="13">
                  <c:v>44089</c:v>
                </c:pt>
                <c:pt idx="14">
                  <c:v>44090</c:v>
                </c:pt>
                <c:pt idx="15">
                  <c:v>44096</c:v>
                </c:pt>
                <c:pt idx="16">
                  <c:v>44097</c:v>
                </c:pt>
                <c:pt idx="17">
                  <c:v>44103</c:v>
                </c:pt>
                <c:pt idx="18">
                  <c:v>44104</c:v>
                </c:pt>
                <c:pt idx="19">
                  <c:v>44110</c:v>
                </c:pt>
                <c:pt idx="20">
                  <c:v>44111</c:v>
                </c:pt>
                <c:pt idx="21">
                  <c:v>44117</c:v>
                </c:pt>
                <c:pt idx="22">
                  <c:v>44124</c:v>
                </c:pt>
                <c:pt idx="23">
                  <c:v>44125</c:v>
                </c:pt>
                <c:pt idx="24">
                  <c:v>44131</c:v>
                </c:pt>
                <c:pt idx="25">
                  <c:v>44132</c:v>
                </c:pt>
              </c:numCache>
            </c:numRef>
          </c:cat>
          <c:val>
            <c:numRef>
              <c:f>Sheet6!$G$9:$G$34</c:f>
              <c:numCache>
                <c:formatCode>0%</c:formatCode>
                <c:ptCount val="26"/>
                <c:pt idx="0">
                  <c:v>0</c:v>
                </c:pt>
                <c:pt idx="1">
                  <c:v>0.11111111111111116</c:v>
                </c:pt>
                <c:pt idx="2">
                  <c:v>0.36363636363636381</c:v>
                </c:pt>
                <c:pt idx="3">
                  <c:v>0.36363636363636381</c:v>
                </c:pt>
                <c:pt idx="4">
                  <c:v>1</c:v>
                </c:pt>
                <c:pt idx="5">
                  <c:v>0.81818181818181934</c:v>
                </c:pt>
                <c:pt idx="6">
                  <c:v>1</c:v>
                </c:pt>
                <c:pt idx="7">
                  <c:v>0.63636363636363746</c:v>
                </c:pt>
                <c:pt idx="8">
                  <c:v>1</c:v>
                </c:pt>
                <c:pt idx="9">
                  <c:v>0.72727272727272729</c:v>
                </c:pt>
                <c:pt idx="10">
                  <c:v>0.76923076923076927</c:v>
                </c:pt>
                <c:pt idx="11">
                  <c:v>0.81818181818181934</c:v>
                </c:pt>
                <c:pt idx="12">
                  <c:v>0.92307692307692257</c:v>
                </c:pt>
                <c:pt idx="13">
                  <c:v>0.55555555555555569</c:v>
                </c:pt>
                <c:pt idx="14">
                  <c:v>0.8333333333333337</c:v>
                </c:pt>
                <c:pt idx="15">
                  <c:v>0.8333333333333337</c:v>
                </c:pt>
                <c:pt idx="16">
                  <c:v>0.60000000000000064</c:v>
                </c:pt>
                <c:pt idx="17">
                  <c:v>0.70000000000000062</c:v>
                </c:pt>
                <c:pt idx="18">
                  <c:v>0.66666666666666663</c:v>
                </c:pt>
                <c:pt idx="19">
                  <c:v>0.92307692307692257</c:v>
                </c:pt>
                <c:pt idx="20">
                  <c:v>0.75000000000000111</c:v>
                </c:pt>
                <c:pt idx="21">
                  <c:v>0.81818181818181934</c:v>
                </c:pt>
                <c:pt idx="22">
                  <c:v>0.75000000000000111</c:v>
                </c:pt>
                <c:pt idx="23">
                  <c:v>0.91666666666666652</c:v>
                </c:pt>
                <c:pt idx="24">
                  <c:v>0.92307692307692257</c:v>
                </c:pt>
                <c:pt idx="25">
                  <c:v>0.92307692307692257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BD-485C-8D90-ABBCBC57B221}"/>
            </c:ext>
          </c:extLst>
        </c:ser>
        <c:ser>
          <c:idx val="1"/>
          <c:order val="1"/>
          <c:tx>
            <c:strRef>
              <c:f>Sheet6!$H$8</c:f>
              <c:strCache>
                <c:ptCount val="1"/>
                <c:pt idx="0">
                  <c:v>Target</c:v>
                </c:pt>
              </c:strCache>
            </c:strRef>
          </c:tx>
          <c:marker>
            <c:symbol val="none"/>
          </c:marker>
          <c:cat>
            <c:numRef>
              <c:f>Sheet6!$A$9:$A$34</c:f>
              <c:numCache>
                <c:formatCode>dd/mm/yyyy</c:formatCode>
                <c:ptCount val="26"/>
                <c:pt idx="0">
                  <c:v>44040</c:v>
                </c:pt>
                <c:pt idx="1">
                  <c:v>44041</c:v>
                </c:pt>
                <c:pt idx="2">
                  <c:v>44047</c:v>
                </c:pt>
                <c:pt idx="3">
                  <c:v>44048</c:v>
                </c:pt>
                <c:pt idx="4">
                  <c:v>44054</c:v>
                </c:pt>
                <c:pt idx="5">
                  <c:v>44061</c:v>
                </c:pt>
                <c:pt idx="6">
                  <c:v>44062</c:v>
                </c:pt>
                <c:pt idx="7">
                  <c:v>44068</c:v>
                </c:pt>
                <c:pt idx="8">
                  <c:v>44069</c:v>
                </c:pt>
                <c:pt idx="9">
                  <c:v>44075</c:v>
                </c:pt>
                <c:pt idx="10">
                  <c:v>44076</c:v>
                </c:pt>
                <c:pt idx="11">
                  <c:v>44082</c:v>
                </c:pt>
                <c:pt idx="12">
                  <c:v>44083</c:v>
                </c:pt>
                <c:pt idx="13">
                  <c:v>44089</c:v>
                </c:pt>
                <c:pt idx="14">
                  <c:v>44090</c:v>
                </c:pt>
                <c:pt idx="15">
                  <c:v>44096</c:v>
                </c:pt>
                <c:pt idx="16">
                  <c:v>44097</c:v>
                </c:pt>
                <c:pt idx="17">
                  <c:v>44103</c:v>
                </c:pt>
                <c:pt idx="18">
                  <c:v>44104</c:v>
                </c:pt>
                <c:pt idx="19">
                  <c:v>44110</c:v>
                </c:pt>
                <c:pt idx="20">
                  <c:v>44111</c:v>
                </c:pt>
                <c:pt idx="21">
                  <c:v>44117</c:v>
                </c:pt>
                <c:pt idx="22">
                  <c:v>44124</c:v>
                </c:pt>
                <c:pt idx="23">
                  <c:v>44125</c:v>
                </c:pt>
                <c:pt idx="24">
                  <c:v>44131</c:v>
                </c:pt>
                <c:pt idx="25">
                  <c:v>44132</c:v>
                </c:pt>
              </c:numCache>
            </c:numRef>
          </c:cat>
          <c:val>
            <c:numRef>
              <c:f>Sheet6!$H$9:$H$34</c:f>
              <c:numCache>
                <c:formatCode>0%</c:formatCode>
                <c:ptCount val="26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0.9</c:v>
                </c:pt>
                <c:pt idx="16">
                  <c:v>0.9</c:v>
                </c:pt>
                <c:pt idx="17">
                  <c:v>0.9</c:v>
                </c:pt>
                <c:pt idx="18">
                  <c:v>0.9</c:v>
                </c:pt>
                <c:pt idx="19">
                  <c:v>0.9</c:v>
                </c:pt>
                <c:pt idx="20">
                  <c:v>0.9</c:v>
                </c:pt>
                <c:pt idx="21">
                  <c:v>0.9</c:v>
                </c:pt>
                <c:pt idx="22">
                  <c:v>0.9</c:v>
                </c:pt>
                <c:pt idx="23">
                  <c:v>0.9</c:v>
                </c:pt>
                <c:pt idx="24">
                  <c:v>0.9</c:v>
                </c:pt>
                <c:pt idx="25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BD-485C-8D90-ABBCBC57B221}"/>
            </c:ext>
          </c:extLst>
        </c:ser>
        <c:ser>
          <c:idx val="2"/>
          <c:order val="2"/>
          <c:tx>
            <c:strRef>
              <c:f>Sheet6!$I$8</c:f>
              <c:strCache>
                <c:ptCount val="1"/>
                <c:pt idx="0">
                  <c:v>Median</c:v>
                </c:pt>
              </c:strCache>
            </c:strRef>
          </c:tx>
          <c:marker>
            <c:symbol val="none"/>
          </c:marker>
          <c:cat>
            <c:numRef>
              <c:f>Sheet6!$A$9:$A$34</c:f>
              <c:numCache>
                <c:formatCode>dd/mm/yyyy</c:formatCode>
                <c:ptCount val="26"/>
                <c:pt idx="0">
                  <c:v>44040</c:v>
                </c:pt>
                <c:pt idx="1">
                  <c:v>44041</c:v>
                </c:pt>
                <c:pt idx="2">
                  <c:v>44047</c:v>
                </c:pt>
                <c:pt idx="3">
                  <c:v>44048</c:v>
                </c:pt>
                <c:pt idx="4">
                  <c:v>44054</c:v>
                </c:pt>
                <c:pt idx="5">
                  <c:v>44061</c:v>
                </c:pt>
                <c:pt idx="6">
                  <c:v>44062</c:v>
                </c:pt>
                <c:pt idx="7">
                  <c:v>44068</c:v>
                </c:pt>
                <c:pt idx="8">
                  <c:v>44069</c:v>
                </c:pt>
                <c:pt idx="9">
                  <c:v>44075</c:v>
                </c:pt>
                <c:pt idx="10">
                  <c:v>44076</c:v>
                </c:pt>
                <c:pt idx="11">
                  <c:v>44082</c:v>
                </c:pt>
                <c:pt idx="12">
                  <c:v>44083</c:v>
                </c:pt>
                <c:pt idx="13">
                  <c:v>44089</c:v>
                </c:pt>
                <c:pt idx="14">
                  <c:v>44090</c:v>
                </c:pt>
                <c:pt idx="15">
                  <c:v>44096</c:v>
                </c:pt>
                <c:pt idx="16">
                  <c:v>44097</c:v>
                </c:pt>
                <c:pt idx="17">
                  <c:v>44103</c:v>
                </c:pt>
                <c:pt idx="18">
                  <c:v>44104</c:v>
                </c:pt>
                <c:pt idx="19">
                  <c:v>44110</c:v>
                </c:pt>
                <c:pt idx="20">
                  <c:v>44111</c:v>
                </c:pt>
                <c:pt idx="21">
                  <c:v>44117</c:v>
                </c:pt>
                <c:pt idx="22">
                  <c:v>44124</c:v>
                </c:pt>
                <c:pt idx="23">
                  <c:v>44125</c:v>
                </c:pt>
                <c:pt idx="24">
                  <c:v>44131</c:v>
                </c:pt>
                <c:pt idx="25">
                  <c:v>44132</c:v>
                </c:pt>
              </c:numCache>
            </c:numRef>
          </c:cat>
          <c:val>
            <c:numRef>
              <c:f>Sheet6!$I$9:$I$34</c:f>
              <c:numCache>
                <c:formatCode>0%</c:formatCode>
                <c:ptCount val="26"/>
                <c:pt idx="0">
                  <c:v>0.78461538461538471</c:v>
                </c:pt>
                <c:pt idx="1">
                  <c:v>0.78461538461538471</c:v>
                </c:pt>
                <c:pt idx="2">
                  <c:v>0.78461538461538471</c:v>
                </c:pt>
                <c:pt idx="3">
                  <c:v>0.78461538461538471</c:v>
                </c:pt>
                <c:pt idx="4">
                  <c:v>0.78461538461538471</c:v>
                </c:pt>
                <c:pt idx="5">
                  <c:v>0.78461538461538471</c:v>
                </c:pt>
                <c:pt idx="6">
                  <c:v>0.78461538461538471</c:v>
                </c:pt>
                <c:pt idx="7">
                  <c:v>0.78461538461538471</c:v>
                </c:pt>
                <c:pt idx="8">
                  <c:v>0.78461538461538471</c:v>
                </c:pt>
                <c:pt idx="9">
                  <c:v>0.78461538461538471</c:v>
                </c:pt>
                <c:pt idx="10">
                  <c:v>0.78461538461538471</c:v>
                </c:pt>
                <c:pt idx="11">
                  <c:v>0.78461538461538471</c:v>
                </c:pt>
                <c:pt idx="12">
                  <c:v>0.78461538461538471</c:v>
                </c:pt>
                <c:pt idx="13">
                  <c:v>0.78461538461538471</c:v>
                </c:pt>
                <c:pt idx="14">
                  <c:v>0.78461538461538471</c:v>
                </c:pt>
                <c:pt idx="15">
                  <c:v>0.78461538461538471</c:v>
                </c:pt>
                <c:pt idx="16">
                  <c:v>0.78461538461538471</c:v>
                </c:pt>
                <c:pt idx="17">
                  <c:v>0.78461538461538471</c:v>
                </c:pt>
                <c:pt idx="18">
                  <c:v>0.78461538461538471</c:v>
                </c:pt>
                <c:pt idx="19">
                  <c:v>0.78461538461538471</c:v>
                </c:pt>
                <c:pt idx="20">
                  <c:v>0.78461538461538471</c:v>
                </c:pt>
                <c:pt idx="21">
                  <c:v>0.78461538461538471</c:v>
                </c:pt>
                <c:pt idx="22">
                  <c:v>0.78461538461538471</c:v>
                </c:pt>
                <c:pt idx="23">
                  <c:v>0.78461538461538471</c:v>
                </c:pt>
                <c:pt idx="24">
                  <c:v>0.78461538461538471</c:v>
                </c:pt>
                <c:pt idx="25">
                  <c:v>0.78461538461538471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BD-485C-8D90-ABBCBC57B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730368"/>
        <c:axId val="120859264"/>
      </c:lineChart>
      <c:dateAx>
        <c:axId val="120730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PMB</a:t>
                </a:r>
                <a:r>
                  <a:rPr lang="en-GB" baseline="0" dirty="0"/>
                  <a:t> One Stop Appt Dates</a:t>
                </a:r>
                <a:endParaRPr lang="en-GB" dirty="0"/>
              </a:p>
            </c:rich>
          </c:tx>
          <c:overlay val="0"/>
        </c:title>
        <c:numFmt formatCode="dd/mm/yyyy" sourceLinked="1"/>
        <c:majorTickMark val="none"/>
        <c:minorTickMark val="none"/>
        <c:tickLblPos val="nextTo"/>
        <c:crossAx val="120859264"/>
        <c:crosses val="autoZero"/>
        <c:auto val="1"/>
        <c:lblOffset val="100"/>
        <c:baseTimeUnit val="days"/>
      </c:dateAx>
      <c:valAx>
        <c:axId val="120859264"/>
        <c:scaling>
          <c:orientation val="minMax"/>
          <c:max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Percentage</a:t>
                </a:r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1207303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d959c6684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gd959c6684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8" name="Google Shape;458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d959c6684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1" name="Google Shape;471;gd959c6684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1" name="Google Shape;53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8" name="Google Shape;53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4" name="Google Shape;54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0" name="Google Shape;55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5" name="Google Shape;55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1" name="Google Shape;56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8" name="Google Shape;56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5" name="Google Shape;57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1" name="Google Shape;58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8" name="Google Shape;58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4" name="Google Shape;59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4" name="Google Shape;60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9" name="Google Shape;60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6" name="Google Shape;61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2" name="Google Shape;62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7" name="Google Shape;62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3" name="Google Shape;63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9" name="Google Shape;63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dcaec2d4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dcaec2d4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gdcaec2d4f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0" name="Google Shape;65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6" name="Google Shape;65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3" name="Google Shape;66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8" name="Google Shape;66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d959c66847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5" name="Google Shape;675;gd959c6684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0" name="Google Shape;680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1" name="Google Shape;681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9" name="Google Shape;689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8" name="Google Shape;69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d959c66847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5" name="Google Shape;705;gd959c6684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0" name="Google Shape;71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3" name="Google Shape;72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7" name="Google Shape;737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46" name="Google Shape;746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7" name="Google Shape;747;p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57" name="Google Shape;757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8" name="Google Shape;758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75" name="Google Shape;775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6" name="Google Shape;776;p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d959c66847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9" name="Google Shape;809;gd959c6684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4" name="Google Shape;814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2" name="Google Shape;82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9" name="Google Shape;829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d959c668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gd959c668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7" descr="nhs_ppt_normal_v2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44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736410" y="23626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17" descr="nhs_ppt_normal_v2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27" t="58611" b="20695"/>
          <a:stretch/>
        </p:blipFill>
        <p:spPr>
          <a:xfrm>
            <a:off x="6815015" y="5276851"/>
            <a:ext cx="5150651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0400" y="5789898"/>
            <a:ext cx="2141418" cy="656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7" descr="nhs_ppt_normal_v2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449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7" descr="nhs_ppt_normal_v2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27" t="58611" b="20695"/>
          <a:stretch/>
        </p:blipFill>
        <p:spPr>
          <a:xfrm>
            <a:off x="6815015" y="5276851"/>
            <a:ext cx="5150651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0400" y="5789898"/>
            <a:ext cx="2141418" cy="656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0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1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0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4" name="Google Shape;134;p1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1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1">
  <p:cSld name="1_Title Slid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gdc86c87301_0_8" descr="nhs_ppt_normal_v2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4496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gdc86c87301_0_8"/>
          <p:cNvSpPr txBox="1">
            <a:spLocks noGrp="1"/>
          </p:cNvSpPr>
          <p:nvPr>
            <p:ph type="title"/>
          </p:nvPr>
        </p:nvSpPr>
        <p:spPr>
          <a:xfrm>
            <a:off x="736410" y="236265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gdc86c87301_0_8" descr="nhs_ppt_normal_v2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27" t="58611" b="20693"/>
          <a:stretch/>
        </p:blipFill>
        <p:spPr>
          <a:xfrm>
            <a:off x="6815015" y="5276851"/>
            <a:ext cx="5150652" cy="1419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gdc86c87301_0_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0400" y="5789898"/>
            <a:ext cx="2141418" cy="656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gdc86c87301_0_8" descr="nhs_ppt_normal_v2.jpg"/>
          <p:cNvPicPr preferRelativeResize="0"/>
          <p:nvPr/>
        </p:nvPicPr>
        <p:blipFill rotWithShape="1">
          <a:blip r:embed="rId2" cstate="screen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4496" cy="68579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29" name="Google Shape;29;gdc86c87301_0_8" descr="nhs_ppt_normal_v2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27" t="58611" b="20693"/>
          <a:stretch/>
        </p:blipFill>
        <p:spPr>
          <a:xfrm>
            <a:off x="6815015" y="5276851"/>
            <a:ext cx="5150652" cy="1419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gdc86c87301_0_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0400" y="5789898"/>
            <a:ext cx="2141418" cy="656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2" name="Google Shape;152;p1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3" name="Google Shape;153;p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1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0" name="Google Shape;160;p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68" descr="nhs_ppt_normal_v2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44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68"/>
          <p:cNvSpPr txBox="1">
            <a:spLocks noGrp="1"/>
          </p:cNvSpPr>
          <p:nvPr>
            <p:ph type="title"/>
          </p:nvPr>
        </p:nvSpPr>
        <p:spPr>
          <a:xfrm>
            <a:off x="736410" y="23626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4" name="Google Shape;184;p68" descr="nhs_ppt_normal_v2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27" t="58611" b="20695"/>
          <a:stretch/>
        </p:blipFill>
        <p:spPr>
          <a:xfrm>
            <a:off x="6815015" y="5276851"/>
            <a:ext cx="5150651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6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0400" y="5789898"/>
            <a:ext cx="2141418" cy="656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7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" name="Google Shape;189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7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7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7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4" name="Google Shape;214;p7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7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6" name="Google Shape;216;p7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8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32" name="Google Shape;232;p8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3" name="Google Shape;233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8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8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8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8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70" descr="nhs_ppt_normal_v2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44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70"/>
          <p:cNvSpPr txBox="1">
            <a:spLocks noGrp="1"/>
          </p:cNvSpPr>
          <p:nvPr>
            <p:ph type="title"/>
          </p:nvPr>
        </p:nvSpPr>
        <p:spPr>
          <a:xfrm>
            <a:off x="736410" y="23626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4" name="Google Shape;264;p70" descr="nhs_ppt_normal_v2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27" t="58611" b="20695"/>
          <a:stretch/>
        </p:blipFill>
        <p:spPr>
          <a:xfrm>
            <a:off x="6815015" y="5276851"/>
            <a:ext cx="5150651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7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0400" y="5789898"/>
            <a:ext cx="2141418" cy="656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8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9" name="Google Shape;279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8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8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8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8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8" name="Google Shape;298;p8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8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0" name="Google Shape;300;p8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8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12" name="Google Shape;312;p8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3" name="Google Shape;313;p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9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9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9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0" name="Google Shape;320;p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9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9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7" name="Google Shape;337;p93"/>
          <p:cNvSpPr txBox="1">
            <a:spLocks noGrp="1"/>
          </p:cNvSpPr>
          <p:nvPr>
            <p:ph type="title"/>
          </p:nvPr>
        </p:nvSpPr>
        <p:spPr>
          <a:xfrm>
            <a:off x="422400" y="420841"/>
            <a:ext cx="11318400" cy="50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93"/>
          <p:cNvSpPr>
            <a:spLocks noGrp="1"/>
          </p:cNvSpPr>
          <p:nvPr>
            <p:ph type="pic" idx="2"/>
          </p:nvPr>
        </p:nvSpPr>
        <p:spPr>
          <a:xfrm>
            <a:off x="6985002" y="1689100"/>
            <a:ext cx="4770967" cy="4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Google Shape;339;p93"/>
          <p:cNvSpPr txBox="1">
            <a:spLocks noGrp="1"/>
          </p:cNvSpPr>
          <p:nvPr>
            <p:ph type="body" idx="1"/>
          </p:nvPr>
        </p:nvSpPr>
        <p:spPr>
          <a:xfrm>
            <a:off x="422402" y="1689100"/>
            <a:ext cx="6067300" cy="4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0" name="Google Shape;340;p9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800" y="1154420"/>
            <a:ext cx="11328000" cy="79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0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7" name="Google Shape;257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ihub.scot/improvement-programmes/access-qi/join-access-qi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5.png"/><Relationship Id="rId4" Type="http://schemas.openxmlformats.org/officeDocument/2006/relationships/hyperlink" Target="https://ihub.scot/improvement-programmes/access-qi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"/>
          <p:cNvSpPr txBox="1">
            <a:spLocks noGrp="1"/>
          </p:cNvSpPr>
          <p:nvPr>
            <p:ph type="title"/>
          </p:nvPr>
        </p:nvSpPr>
        <p:spPr>
          <a:xfrm>
            <a:off x="736410" y="236265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br>
              <a:rPr lang="en-US" b="1"/>
            </a:br>
            <a:endParaRPr b="1" i="1"/>
          </a:p>
        </p:txBody>
      </p:sp>
      <p:sp>
        <p:nvSpPr>
          <p:cNvPr id="346" name="Google Shape;346;p1"/>
          <p:cNvSpPr txBox="1"/>
          <p:nvPr/>
        </p:nvSpPr>
        <p:spPr>
          <a:xfrm>
            <a:off x="914400" y="2087100"/>
            <a:ext cx="10363200" cy="26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57"/>
              <a:buFont typeface="Calibri"/>
              <a:buNone/>
            </a:pPr>
            <a:r>
              <a:rPr lang="en-US" sz="5134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Navigating the Pandemic Winter – Our Map and Compass</a:t>
            </a:r>
            <a:endParaRPr sz="5134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 David Connell, Consultant Physician, NHS Tayside</a:t>
            </a:r>
            <a:endParaRPr sz="2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"/>
          <p:cNvSpPr txBox="1"/>
          <p:nvPr/>
        </p:nvSpPr>
        <p:spPr>
          <a:xfrm>
            <a:off x="334400" y="4207225"/>
            <a:ext cx="1091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99"/>
          <p:cNvPicPr preferRelativeResize="0"/>
          <p:nvPr/>
        </p:nvPicPr>
        <p:blipFill rotWithShape="1">
          <a:blip r:embed="rId3">
            <a:alphaModFix/>
          </a:blip>
          <a:srcRect l="1018" r="1074"/>
          <a:stretch/>
        </p:blipFill>
        <p:spPr>
          <a:xfrm>
            <a:off x="450087" y="911629"/>
            <a:ext cx="10851897" cy="559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9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8104" y="0"/>
            <a:ext cx="1289304" cy="128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99" descr="\\nwh-file-02\FR$\pfoley1\My Documents\HBI logo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0527" y="178984"/>
            <a:ext cx="1157901" cy="578949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99"/>
          <p:cNvSpPr txBox="1"/>
          <p:nvPr/>
        </p:nvSpPr>
        <p:spPr>
          <a:xfrm>
            <a:off x="664339" y="307133"/>
            <a:ext cx="8012920" cy="52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NHS Tayside Heat Map Activity Level Tracker</a:t>
            </a:r>
            <a:b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d959c66847_0_6"/>
          <p:cNvSpPr txBox="1">
            <a:spLocks noGrp="1"/>
          </p:cNvSpPr>
          <p:nvPr>
            <p:ph type="title"/>
          </p:nvPr>
        </p:nvSpPr>
        <p:spPr>
          <a:xfrm>
            <a:off x="736410" y="236265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br>
              <a:rPr lang="en-US" b="1"/>
            </a:br>
            <a:endParaRPr b="1" i="1"/>
          </a:p>
        </p:txBody>
      </p:sp>
      <p:sp>
        <p:nvSpPr>
          <p:cNvPr id="422" name="Google Shape;422;gd959c66847_0_6"/>
          <p:cNvSpPr txBox="1"/>
          <p:nvPr/>
        </p:nvSpPr>
        <p:spPr>
          <a:xfrm>
            <a:off x="914400" y="2087100"/>
            <a:ext cx="10363200" cy="26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57"/>
              <a:buFont typeface="Calibri"/>
              <a:buNone/>
            </a:pPr>
            <a:r>
              <a:rPr lang="en-US" sz="5134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Navigating the Pandemic Winter – Our Map and Compass</a:t>
            </a:r>
            <a:endParaRPr sz="5134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 Ron Cook, Clinical Director, NHS Tayside </a:t>
            </a:r>
            <a:endParaRPr sz="2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gd959c66847_0_6"/>
          <p:cNvSpPr txBox="1"/>
          <p:nvPr/>
        </p:nvSpPr>
        <p:spPr>
          <a:xfrm>
            <a:off x="334400" y="4207225"/>
            <a:ext cx="1091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100"/>
          <p:cNvPicPr preferRelativeResize="0"/>
          <p:nvPr/>
        </p:nvPicPr>
        <p:blipFill rotWithShape="1">
          <a:blip r:embed="rId3">
            <a:alphaModFix/>
          </a:blip>
          <a:srcRect l="1018" r="1074"/>
          <a:stretch/>
        </p:blipFill>
        <p:spPr>
          <a:xfrm>
            <a:off x="450087" y="911629"/>
            <a:ext cx="10851897" cy="559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0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8104" y="0"/>
            <a:ext cx="1289304" cy="128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00" descr="\\nwh-file-02\FR$\pfoley1\My Documents\HBI logo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0527" y="178984"/>
            <a:ext cx="1157901" cy="578949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00"/>
          <p:cNvSpPr txBox="1"/>
          <p:nvPr/>
        </p:nvSpPr>
        <p:spPr>
          <a:xfrm>
            <a:off x="664339" y="307133"/>
            <a:ext cx="8012920" cy="52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NHS Tayside Heat Map Activity Level Tracker</a:t>
            </a:r>
            <a:b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10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8104" y="0"/>
            <a:ext cx="1289304" cy="1289304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101"/>
          <p:cNvSpPr txBox="1"/>
          <p:nvPr/>
        </p:nvSpPr>
        <p:spPr>
          <a:xfrm>
            <a:off x="255181" y="621597"/>
            <a:ext cx="8868499" cy="66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WINTER MULTI-FRONT DOOR STRATEGY</a:t>
            </a:r>
            <a:endParaRPr sz="4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01"/>
          <p:cNvSpPr txBox="1"/>
          <p:nvPr/>
        </p:nvSpPr>
        <p:spPr>
          <a:xfrm>
            <a:off x="1884744" y="1649203"/>
            <a:ext cx="9498012" cy="417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Pre-Covid – ED P2P with SAS – 30% treatment out of hospital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Rapid expansion in Prof-to-Prof enabling a multi-front door response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Emergency Medicine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Acute Medicine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CoVid Assessment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Stroke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Paediatrics</a:t>
            </a:r>
            <a:endParaRPr/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9" name="Google Shape;439;p10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9885" y="2979799"/>
            <a:ext cx="2607258" cy="347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0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117" y="4254381"/>
            <a:ext cx="1433716" cy="2025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02425" y="3735971"/>
            <a:ext cx="3525411" cy="234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10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8104" y="0"/>
            <a:ext cx="1289304" cy="1289304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102"/>
          <p:cNvSpPr txBox="1"/>
          <p:nvPr/>
        </p:nvSpPr>
        <p:spPr>
          <a:xfrm>
            <a:off x="-73082" y="283637"/>
            <a:ext cx="106090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6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Winter Multi-Front Door and R.U.C.</a:t>
            </a:r>
            <a:endParaRPr sz="6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02"/>
          <p:cNvSpPr txBox="1"/>
          <p:nvPr/>
        </p:nvSpPr>
        <p:spPr>
          <a:xfrm>
            <a:off x="792480" y="2043748"/>
            <a:ext cx="9046457" cy="427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Dedicated Emergency Medicine SDM for Flow Nav and Prof-to-Prof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SAS Test of Change – Perth and Kinross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Significant increase in SAS use of Prof-to-Prof (+300% Increase)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Sep 2019 – Mar 2020 – Calls connected ED - 1237, AMU – 942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Sep 2020 – Mar 2021 – Calls Connected </a:t>
            </a:r>
            <a:endParaRPr/>
          </a:p>
          <a:p>
            <a: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ED – 4006</a:t>
            </a:r>
            <a:endParaRPr/>
          </a:p>
          <a:p>
            <a: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AMU – 1063</a:t>
            </a:r>
            <a:endParaRPr/>
          </a:p>
          <a:p>
            <a: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Covid - 1769 </a:t>
            </a:r>
            <a:endParaRPr/>
          </a:p>
          <a:p>
            <a: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Stroke 232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Outcomes maintained in audit results</a:t>
            </a:r>
            <a:endParaRPr/>
          </a:p>
          <a:p>
            <a: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10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8104" y="0"/>
            <a:ext cx="1289304" cy="1289304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103"/>
          <p:cNvSpPr txBox="1"/>
          <p:nvPr/>
        </p:nvSpPr>
        <p:spPr>
          <a:xfrm>
            <a:off x="0" y="20141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Prof-to-Prof Winter 2020 - 2021</a:t>
            </a:r>
            <a:endParaRPr sz="6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03"/>
          <p:cNvSpPr txBox="1"/>
          <p:nvPr/>
        </p:nvSpPr>
        <p:spPr>
          <a:xfrm>
            <a:off x="1141662" y="1941195"/>
            <a:ext cx="10174287" cy="431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Multi factorial benefits.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Prof-to-Prof enabled multi-front door model (ED, CoVid, AMU, Stroke)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Increasing Specialities offering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MfE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Diabetes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Acute Surgery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 P2P = potential  25% increase in unscheduled ‘traditional’  ED presentations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RUC Remote SDM consultation and scheduling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WINTER WOULD HAVE BEEN VERY DIFFERENT….</a:t>
            </a:r>
            <a:endParaRPr/>
          </a:p>
          <a:p>
            <a:pPr marL="228600" marR="0" lvl="0" indent="-7588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785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96"/>
          <p:cNvSpPr txBox="1">
            <a:spLocks noGrp="1"/>
          </p:cNvSpPr>
          <p:nvPr>
            <p:ph type="title"/>
          </p:nvPr>
        </p:nvSpPr>
        <p:spPr>
          <a:xfrm>
            <a:off x="736410" y="23626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br>
              <a:rPr lang="en-US" b="1"/>
            </a:br>
            <a:endParaRPr b="1" i="1"/>
          </a:p>
        </p:txBody>
      </p:sp>
      <p:sp>
        <p:nvSpPr>
          <p:cNvPr id="461" name="Google Shape;461;p96"/>
          <p:cNvSpPr txBox="1"/>
          <p:nvPr/>
        </p:nvSpPr>
        <p:spPr>
          <a:xfrm>
            <a:off x="888800" y="2509975"/>
            <a:ext cx="10363200" cy="19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1775"/>
              <a:buFont typeface="Calibri"/>
              <a:buNone/>
            </a:pPr>
            <a:r>
              <a:rPr lang="en-US" sz="7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Navigating the Pandemic Winter – Our Map and Compass </a:t>
            </a:r>
            <a:endParaRPr sz="29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1245"/>
              <a:buFont typeface="Calibri"/>
              <a:buNone/>
            </a:pPr>
            <a:endParaRPr sz="295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966"/>
              <a:buFont typeface="Arial"/>
              <a:buNone/>
            </a:pPr>
            <a:r>
              <a:rPr lang="en-US" sz="29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Jonathon Will, Clinical Effectiveness Lead, Scottish Ambulance Service </a:t>
            </a:r>
            <a:endParaRPr sz="2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96"/>
          <p:cNvSpPr txBox="1"/>
          <p:nvPr/>
        </p:nvSpPr>
        <p:spPr>
          <a:xfrm>
            <a:off x="1004175" y="4292150"/>
            <a:ext cx="1091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0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8104" y="0"/>
            <a:ext cx="1289304" cy="128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3040" y="949360"/>
            <a:ext cx="8193150" cy="5238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d959c66847_0_12"/>
          <p:cNvSpPr txBox="1">
            <a:spLocks noGrp="1"/>
          </p:cNvSpPr>
          <p:nvPr>
            <p:ph type="title"/>
          </p:nvPr>
        </p:nvSpPr>
        <p:spPr>
          <a:xfrm>
            <a:off x="736410" y="236265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br>
              <a:rPr lang="en-US" b="1"/>
            </a:br>
            <a:endParaRPr b="1" i="1"/>
          </a:p>
        </p:txBody>
      </p:sp>
      <p:sp>
        <p:nvSpPr>
          <p:cNvPr id="474" name="Google Shape;474;gd959c66847_0_12"/>
          <p:cNvSpPr txBox="1"/>
          <p:nvPr/>
        </p:nvSpPr>
        <p:spPr>
          <a:xfrm>
            <a:off x="914400" y="2087100"/>
            <a:ext cx="10363200" cy="26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57"/>
              <a:buFont typeface="Calibri"/>
              <a:buNone/>
            </a:pPr>
            <a:r>
              <a:rPr lang="en-US" sz="5134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Navigating the Pandemic Winter – Our Map and Compass</a:t>
            </a:r>
            <a:endParaRPr sz="5134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6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 David Connell, Consultant Physician, NHS Tayside</a:t>
            </a:r>
            <a:endParaRPr sz="2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gd959c66847_0_12"/>
          <p:cNvSpPr txBox="1"/>
          <p:nvPr/>
        </p:nvSpPr>
        <p:spPr>
          <a:xfrm>
            <a:off x="334400" y="4207225"/>
            <a:ext cx="1091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10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8104" y="0"/>
            <a:ext cx="1289304" cy="1289304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105"/>
          <p:cNvSpPr txBox="1"/>
          <p:nvPr/>
        </p:nvSpPr>
        <p:spPr>
          <a:xfrm>
            <a:off x="816739" y="498536"/>
            <a:ext cx="8012920" cy="52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NHS Tayside Heat Map Activity Level Tracker</a:t>
            </a:r>
            <a:b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82" name="Google Shape;482;p105"/>
          <p:cNvGraphicFramePr/>
          <p:nvPr/>
        </p:nvGraphicFramePr>
        <p:xfrm>
          <a:off x="384184" y="1231830"/>
          <a:ext cx="10296820" cy="442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83" name="Google Shape;483;p105"/>
          <p:cNvSpPr txBox="1"/>
          <p:nvPr/>
        </p:nvSpPr>
        <p:spPr>
          <a:xfrm>
            <a:off x="1786791" y="5730924"/>
            <a:ext cx="2246829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Community Case Rate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Tracker</a:t>
            </a: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05"/>
          <p:cNvSpPr txBox="1"/>
          <p:nvPr/>
        </p:nvSpPr>
        <p:spPr>
          <a:xfrm>
            <a:off x="4557422" y="5746035"/>
            <a:ext cx="1752478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7B7B7B"/>
                </a:solidFill>
                <a:latin typeface="Calibri"/>
                <a:ea typeface="Calibri"/>
                <a:cs typeface="Calibri"/>
                <a:sym typeface="Calibri"/>
              </a:rPr>
              <a:t>Primary Care/GP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7B7B7B"/>
                </a:solidFill>
                <a:latin typeface="Calibri"/>
                <a:ea typeface="Calibri"/>
                <a:cs typeface="Calibri"/>
                <a:sym typeface="Calibri"/>
              </a:rPr>
              <a:t>Tracker</a:t>
            </a:r>
            <a:endParaRPr sz="1800" b="0" i="0" u="none" strike="noStrike" cap="none">
              <a:solidFill>
                <a:srgbClr val="7B7B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05"/>
          <p:cNvSpPr txBox="1"/>
          <p:nvPr/>
        </p:nvSpPr>
        <p:spPr>
          <a:xfrm>
            <a:off x="6833702" y="5730923"/>
            <a:ext cx="1481971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Acute Activity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Tracker</a:t>
            </a:r>
            <a:endParaRPr sz="1800" b="0" i="0" u="none" strike="noStrike" cap="none">
              <a:solidFill>
                <a:srgbClr val="3366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6" name="Google Shape;486;p105" descr="\\nwh-file-02\FR$\pfoley1\My Documents\HBI logo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0527" y="178984"/>
            <a:ext cx="1157901" cy="57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5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8104" y="0"/>
            <a:ext cx="1289304" cy="1289304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2"/>
          <p:cNvSpPr txBox="1"/>
          <p:nvPr/>
        </p:nvSpPr>
        <p:spPr>
          <a:xfrm>
            <a:off x="691653" y="-255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Why is Winter hard?</a:t>
            </a:r>
            <a:endParaRPr sz="4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52"/>
          <p:cNvSpPr txBox="1"/>
          <p:nvPr/>
        </p:nvSpPr>
        <p:spPr>
          <a:xfrm>
            <a:off x="7376915" y="1893241"/>
            <a:ext cx="438505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Increased </a:t>
            </a:r>
            <a:r>
              <a:rPr lang="en-US" sz="2800" b="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system </a:t>
            </a: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demand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Respiratory Illness/Influenza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Frail elderly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Orthopaedic</a:t>
            </a:r>
            <a:endParaRPr sz="2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Weather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Staff illness</a:t>
            </a:r>
            <a:endParaRPr/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338" y="1937137"/>
            <a:ext cx="6871863" cy="3865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10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8104" y="0"/>
            <a:ext cx="1289304" cy="128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106" descr="\\nwh-file-02\FR$\pfoley1\My Documents\HBI logo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0527" y="178984"/>
            <a:ext cx="1157901" cy="578949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106"/>
          <p:cNvSpPr txBox="1"/>
          <p:nvPr/>
        </p:nvSpPr>
        <p:spPr>
          <a:xfrm>
            <a:off x="736410" y="23626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br>
              <a:rPr lang="en-US" sz="6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60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06"/>
          <p:cNvSpPr txBox="1"/>
          <p:nvPr/>
        </p:nvSpPr>
        <p:spPr>
          <a:xfrm>
            <a:off x="1859558" y="468459"/>
            <a:ext cx="8012920" cy="52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NHS Tayside Heat Map Activity Level Tracker</a:t>
            </a:r>
            <a:b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06"/>
          <p:cNvSpPr/>
          <p:nvPr/>
        </p:nvSpPr>
        <p:spPr>
          <a:xfrm>
            <a:off x="1974662" y="5218724"/>
            <a:ext cx="9244293" cy="23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2"/>
              <a:buFont typeface="Arial"/>
              <a:buNone/>
            </a:pPr>
            <a:r>
              <a:rPr lang="en-US" sz="92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014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6" name="Google Shape;496;p106" descr="\\nwh-file-02\FR$\pfoley1\My Documents\HBI logo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9582" y="315131"/>
            <a:ext cx="1251287" cy="6256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97" name="Google Shape;497;p106"/>
          <p:cNvGraphicFramePr/>
          <p:nvPr/>
        </p:nvGraphicFramePr>
        <p:xfrm>
          <a:off x="1686835" y="1215550"/>
          <a:ext cx="10296820" cy="442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98" name="Google Shape;498;p106"/>
          <p:cNvSpPr/>
          <p:nvPr/>
        </p:nvSpPr>
        <p:spPr>
          <a:xfrm>
            <a:off x="1246129" y="2093653"/>
            <a:ext cx="8596179" cy="6864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106"/>
          <p:cNvSpPr txBox="1"/>
          <p:nvPr/>
        </p:nvSpPr>
        <p:spPr>
          <a:xfrm>
            <a:off x="116301" y="275483"/>
            <a:ext cx="1514595" cy="73866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Winter Planning and Operations from 06/2020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06"/>
          <p:cNvSpPr/>
          <p:nvPr/>
        </p:nvSpPr>
        <p:spPr>
          <a:xfrm>
            <a:off x="2935797" y="2970939"/>
            <a:ext cx="1137668" cy="1058334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106"/>
          <p:cNvSpPr txBox="1"/>
          <p:nvPr/>
        </p:nvSpPr>
        <p:spPr>
          <a:xfrm>
            <a:off x="2968934" y="4015696"/>
            <a:ext cx="17410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 Autumn Surge: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GP </a:t>
            </a:r>
            <a:r>
              <a:rPr lang="en-US" sz="10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🡺</a:t>
            </a: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Case Rate</a:t>
            </a:r>
            <a:r>
              <a:rPr lang="en-US" sz="10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🡺</a:t>
            </a: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Acute</a:t>
            </a:r>
            <a:r>
              <a:rPr lang="en-US" sz="10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06"/>
          <p:cNvSpPr/>
          <p:nvPr/>
        </p:nvSpPr>
        <p:spPr>
          <a:xfrm>
            <a:off x="6273242" y="2400260"/>
            <a:ext cx="1013447" cy="959555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106"/>
          <p:cNvSpPr/>
          <p:nvPr/>
        </p:nvSpPr>
        <p:spPr>
          <a:xfrm>
            <a:off x="8110396" y="2967487"/>
            <a:ext cx="760352" cy="859437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4" name="Google Shape;504;p106"/>
          <p:cNvCxnSpPr/>
          <p:nvPr/>
        </p:nvCxnSpPr>
        <p:spPr>
          <a:xfrm rot="10800000" flipH="1">
            <a:off x="6096992" y="2093653"/>
            <a:ext cx="6929" cy="2530420"/>
          </a:xfrm>
          <a:prstGeom prst="straightConnector1">
            <a:avLst/>
          </a:prstGeom>
          <a:noFill/>
          <a:ln w="57150" cap="flat" cmpd="thickThin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5" name="Google Shape;505;p106"/>
          <p:cNvCxnSpPr/>
          <p:nvPr/>
        </p:nvCxnSpPr>
        <p:spPr>
          <a:xfrm rot="10800000" flipH="1">
            <a:off x="7331139" y="2093655"/>
            <a:ext cx="18911" cy="2564747"/>
          </a:xfrm>
          <a:prstGeom prst="straightConnector1">
            <a:avLst/>
          </a:prstGeom>
          <a:noFill/>
          <a:ln w="57150" cap="flat" cmpd="thickThin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6" name="Google Shape;506;p106"/>
          <p:cNvCxnSpPr/>
          <p:nvPr/>
        </p:nvCxnSpPr>
        <p:spPr>
          <a:xfrm rot="10800000" flipH="1">
            <a:off x="5321149" y="2093655"/>
            <a:ext cx="22423" cy="2513259"/>
          </a:xfrm>
          <a:prstGeom prst="straightConnector1">
            <a:avLst/>
          </a:prstGeom>
          <a:noFill/>
          <a:ln w="57150" cap="flat" cmpd="thickThin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7" name="Google Shape;507;p106"/>
          <p:cNvSpPr txBox="1"/>
          <p:nvPr/>
        </p:nvSpPr>
        <p:spPr>
          <a:xfrm>
            <a:off x="4921156" y="2247084"/>
            <a:ext cx="1034920" cy="461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  of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Winter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06"/>
          <p:cNvSpPr txBox="1"/>
          <p:nvPr/>
        </p:nvSpPr>
        <p:spPr>
          <a:xfrm>
            <a:off x="5398868" y="1715090"/>
            <a:ext cx="1514595" cy="2769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 Jan approved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06"/>
          <p:cNvSpPr txBox="1"/>
          <p:nvPr/>
        </p:nvSpPr>
        <p:spPr>
          <a:xfrm>
            <a:off x="7441074" y="1578821"/>
            <a:ext cx="1218468" cy="46166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 Jan Level 4 escalation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06"/>
          <p:cNvSpPr txBox="1"/>
          <p:nvPr/>
        </p:nvSpPr>
        <p:spPr>
          <a:xfrm>
            <a:off x="5987573" y="3495733"/>
            <a:ext cx="15103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 Winter Peak: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GP </a:t>
            </a:r>
            <a:r>
              <a:rPr lang="en-US" sz="10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🡺</a:t>
            </a: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Case Rate</a:t>
            </a:r>
            <a:r>
              <a:rPr lang="en-US" sz="10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🡺</a:t>
            </a: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Acute</a:t>
            </a:r>
            <a:r>
              <a:rPr lang="en-US" sz="10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06"/>
          <p:cNvSpPr txBox="1"/>
          <p:nvPr/>
        </p:nvSpPr>
        <p:spPr>
          <a:xfrm>
            <a:off x="7477029" y="3874682"/>
            <a:ext cx="22051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trackers &lt;3.5: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 of Winter Peak</a:t>
            </a:r>
            <a:endParaRPr/>
          </a:p>
        </p:txBody>
      </p:sp>
      <p:sp>
        <p:nvSpPr>
          <p:cNvPr id="512" name="Google Shape;512;p106"/>
          <p:cNvSpPr txBox="1"/>
          <p:nvPr/>
        </p:nvSpPr>
        <p:spPr>
          <a:xfrm>
            <a:off x="3089442" y="5714644"/>
            <a:ext cx="2246829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Community Case Rate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Tracker</a:t>
            </a: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06"/>
          <p:cNvSpPr txBox="1"/>
          <p:nvPr/>
        </p:nvSpPr>
        <p:spPr>
          <a:xfrm>
            <a:off x="5766183" y="5727094"/>
            <a:ext cx="1752478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7B7B7B"/>
                </a:solidFill>
                <a:latin typeface="Calibri"/>
                <a:ea typeface="Calibri"/>
                <a:cs typeface="Calibri"/>
                <a:sym typeface="Calibri"/>
              </a:rPr>
              <a:t>Primary Care/GP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7B7B7B"/>
                </a:solidFill>
                <a:latin typeface="Calibri"/>
                <a:ea typeface="Calibri"/>
                <a:cs typeface="Calibri"/>
                <a:sym typeface="Calibri"/>
              </a:rPr>
              <a:t>Tracker</a:t>
            </a:r>
            <a:endParaRPr sz="1800" b="0" i="0" u="none" strike="noStrike" cap="none">
              <a:solidFill>
                <a:srgbClr val="7B7B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106"/>
          <p:cNvSpPr txBox="1"/>
          <p:nvPr/>
        </p:nvSpPr>
        <p:spPr>
          <a:xfrm>
            <a:off x="7918556" y="5727094"/>
            <a:ext cx="1481971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Acute Activity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Tracker</a:t>
            </a:r>
            <a:endParaRPr sz="1800" b="0" i="0" u="none" strike="noStrike" cap="none">
              <a:solidFill>
                <a:srgbClr val="3366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106"/>
          <p:cNvSpPr txBox="1"/>
          <p:nvPr/>
        </p:nvSpPr>
        <p:spPr>
          <a:xfrm>
            <a:off x="1668545" y="1355729"/>
            <a:ext cx="8926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Tracker Score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106"/>
          <p:cNvSpPr txBox="1"/>
          <p:nvPr/>
        </p:nvSpPr>
        <p:spPr>
          <a:xfrm>
            <a:off x="2447495" y="1646860"/>
            <a:ext cx="1514595" cy="40011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Regular Winter Huddles start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7" name="Google Shape;517;p106"/>
          <p:cNvCxnSpPr/>
          <p:nvPr/>
        </p:nvCxnSpPr>
        <p:spPr>
          <a:xfrm flipH="1">
            <a:off x="2935797" y="2042170"/>
            <a:ext cx="21121" cy="2608484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18" name="Google Shape;518;p106"/>
          <p:cNvCxnSpPr/>
          <p:nvPr/>
        </p:nvCxnSpPr>
        <p:spPr>
          <a:xfrm flipH="1">
            <a:off x="4813033" y="2022959"/>
            <a:ext cx="21121" cy="2608484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519" name="Google Shape;519;p106"/>
          <p:cNvSpPr txBox="1"/>
          <p:nvPr/>
        </p:nvSpPr>
        <p:spPr>
          <a:xfrm>
            <a:off x="4055197" y="1576168"/>
            <a:ext cx="1288372" cy="46166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ELT approve Winter plan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106"/>
          <p:cNvSpPr txBox="1"/>
          <p:nvPr/>
        </p:nvSpPr>
        <p:spPr>
          <a:xfrm>
            <a:off x="10219968" y="1286477"/>
            <a:ext cx="1514595" cy="52322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Winter Review from 03/2021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1" name="Google Shape;521;p106"/>
          <p:cNvCxnSpPr/>
          <p:nvPr/>
        </p:nvCxnSpPr>
        <p:spPr>
          <a:xfrm rot="10800000" flipH="1">
            <a:off x="10032396" y="2127977"/>
            <a:ext cx="1900875" cy="1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dash"/>
            <a:miter lim="800000"/>
            <a:headEnd type="none" w="sm" len="sm"/>
            <a:tailEnd type="stealth" w="med" len="med"/>
          </a:ln>
        </p:spPr>
      </p:cxnSp>
      <p:sp>
        <p:nvSpPr>
          <p:cNvPr id="522" name="Google Shape;522;p106"/>
          <p:cNvSpPr txBox="1"/>
          <p:nvPr/>
        </p:nvSpPr>
        <p:spPr>
          <a:xfrm>
            <a:off x="5298813" y="4032251"/>
            <a:ext cx="847351" cy="553998"/>
          </a:xfrm>
          <a:prstGeom prst="rect">
            <a:avLst/>
          </a:prstGeom>
          <a:noFill/>
          <a:ln w="9525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Tabletop Planning Exercises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106"/>
          <p:cNvSpPr txBox="1"/>
          <p:nvPr/>
        </p:nvSpPr>
        <p:spPr>
          <a:xfrm>
            <a:off x="8781227" y="1610488"/>
            <a:ext cx="1314531" cy="40011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Regular Winter Huddles end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4" name="Google Shape;524;p106"/>
          <p:cNvCxnSpPr/>
          <p:nvPr/>
        </p:nvCxnSpPr>
        <p:spPr>
          <a:xfrm flipH="1">
            <a:off x="9565226" y="2005798"/>
            <a:ext cx="21121" cy="2608484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525" name="Google Shape;525;p106"/>
          <p:cNvSpPr txBox="1"/>
          <p:nvPr/>
        </p:nvSpPr>
        <p:spPr>
          <a:xfrm>
            <a:off x="6825317" y="4346905"/>
            <a:ext cx="1996915" cy="2769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COMPASS deployed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6" name="Google Shape;526;p106"/>
          <p:cNvCxnSpPr>
            <a:endCxn id="498" idx="1"/>
          </p:cNvCxnSpPr>
          <p:nvPr/>
        </p:nvCxnSpPr>
        <p:spPr>
          <a:xfrm>
            <a:off x="253429" y="2127975"/>
            <a:ext cx="9927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527" name="Google Shape;527;p106"/>
          <p:cNvCxnSpPr/>
          <p:nvPr/>
        </p:nvCxnSpPr>
        <p:spPr>
          <a:xfrm>
            <a:off x="1548373" y="6037809"/>
            <a:ext cx="1012789" cy="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lgDashDot"/>
            <a:miter lim="800000"/>
            <a:headEnd type="none" w="sm" len="sm"/>
            <a:tailEnd type="none" w="sm" len="sm"/>
          </a:ln>
        </p:spPr>
      </p:cxnSp>
      <p:sp>
        <p:nvSpPr>
          <p:cNvPr id="528" name="Google Shape;528;p106"/>
          <p:cNvSpPr txBox="1"/>
          <p:nvPr/>
        </p:nvSpPr>
        <p:spPr>
          <a:xfrm>
            <a:off x="950771" y="6057526"/>
            <a:ext cx="20477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Tracker Score of 3.5</a:t>
            </a: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0"/>
          <p:cNvSpPr txBox="1">
            <a:spLocks noGrp="1"/>
          </p:cNvSpPr>
          <p:nvPr>
            <p:ph type="title"/>
          </p:nvPr>
        </p:nvSpPr>
        <p:spPr>
          <a:xfrm>
            <a:off x="736410" y="23626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br>
              <a:rPr lang="en-US" b="1"/>
            </a:br>
            <a:endParaRPr b="1" i="1"/>
          </a:p>
        </p:txBody>
      </p:sp>
      <p:sp>
        <p:nvSpPr>
          <p:cNvPr id="534" name="Google Shape;534;p30"/>
          <p:cNvSpPr txBox="1"/>
          <p:nvPr/>
        </p:nvSpPr>
        <p:spPr>
          <a:xfrm>
            <a:off x="200250" y="2228400"/>
            <a:ext cx="117915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Frailty – From Front Door to Front Room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 Helen Elder, Specialty Doctor – Medicine for the Elderly, NHS Tayside</a:t>
            </a: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0"/>
          <p:cNvSpPr txBox="1"/>
          <p:nvPr/>
        </p:nvSpPr>
        <p:spPr>
          <a:xfrm>
            <a:off x="1040130" y="5943600"/>
            <a:ext cx="794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1"/>
          <p:cNvSpPr txBox="1">
            <a:spLocks noGrp="1"/>
          </p:cNvSpPr>
          <p:nvPr>
            <p:ph type="title" idx="4294967295"/>
          </p:nvPr>
        </p:nvSpPr>
        <p:spPr>
          <a:xfrm>
            <a:off x="679260" y="43098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en-US"/>
            </a:br>
            <a:r>
              <a:rPr lang="en-US">
                <a:solidFill>
                  <a:schemeClr val="dk1"/>
                </a:solidFill>
              </a:rPr>
              <a:t>Contents</a:t>
            </a:r>
            <a:br>
              <a:rPr lang="en-US">
                <a:solidFill>
                  <a:schemeClr val="dk1"/>
                </a:solidFill>
              </a:rPr>
            </a:br>
            <a:br>
              <a:rPr lang="en-US"/>
            </a:br>
            <a:endParaRPr/>
          </a:p>
        </p:txBody>
      </p:sp>
      <p:sp>
        <p:nvSpPr>
          <p:cNvPr id="541" name="Google Shape;541;p31"/>
          <p:cNvSpPr txBox="1"/>
          <p:nvPr/>
        </p:nvSpPr>
        <p:spPr>
          <a:xfrm>
            <a:off x="679260" y="1394460"/>
            <a:ext cx="106365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Acute Frailty in Tayside – a continuously evolving process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Acute Frailty Team and Unit – background and development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of improvement interventions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Whole system impact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2"/>
          <p:cNvSpPr txBox="1">
            <a:spLocks noGrp="1"/>
          </p:cNvSpPr>
          <p:nvPr>
            <p:ph type="title" idx="4294967295"/>
          </p:nvPr>
        </p:nvSpPr>
        <p:spPr>
          <a:xfrm>
            <a:off x="838200" y="33954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Before Acute Frailty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7" name="Google Shape;547;p32"/>
          <p:cNvSpPr txBox="1"/>
          <p:nvPr/>
        </p:nvSpPr>
        <p:spPr>
          <a:xfrm>
            <a:off x="838200" y="1665109"/>
            <a:ext cx="104202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patients admitted via Acute Medical Unit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Lengthy and complex process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Patients to wrong places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Boarding, high length of stay and delayed discharges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33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486" y="223803"/>
            <a:ext cx="11399027" cy="6410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4"/>
          <p:cNvSpPr txBox="1">
            <a:spLocks noGrp="1"/>
          </p:cNvSpPr>
          <p:nvPr>
            <p:ph type="title" idx="4294967295"/>
          </p:nvPr>
        </p:nvSpPr>
        <p:spPr>
          <a:xfrm>
            <a:off x="838200" y="21381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What This Means in Practice – Mr B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8" name="Google Shape;558;p34"/>
          <p:cNvSpPr txBox="1"/>
          <p:nvPr/>
        </p:nvSpPr>
        <p:spPr>
          <a:xfrm>
            <a:off x="628650" y="1539379"/>
            <a:ext cx="107253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medical history and function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Admitted with shortness of breath – process of assessment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Journey through MFE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Discharge condition/requirements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 days more than predicted!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5"/>
          <p:cNvSpPr txBox="1">
            <a:spLocks noGrp="1"/>
          </p:cNvSpPr>
          <p:nvPr>
            <p:ph type="title" idx="4294967295"/>
          </p:nvPr>
        </p:nvSpPr>
        <p:spPr>
          <a:xfrm>
            <a:off x="622110" y="1680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Impact of this Journey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4" name="Google Shape;564;p35"/>
          <p:cNvSpPr txBox="1"/>
          <p:nvPr/>
        </p:nvSpPr>
        <p:spPr>
          <a:xfrm>
            <a:off x="622110" y="1760220"/>
            <a:ext cx="106299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Hospital acquired delirium/infection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Deconditioning/hospital acquired dependency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social care requirements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Pressure on other areas of the system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5" name="Google Shape;56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1242" y="1224566"/>
            <a:ext cx="3171507" cy="4408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6"/>
          <p:cNvSpPr txBox="1">
            <a:spLocks noGrp="1"/>
          </p:cNvSpPr>
          <p:nvPr>
            <p:ph type="title" idx="4294967295"/>
          </p:nvPr>
        </p:nvSpPr>
        <p:spPr>
          <a:xfrm>
            <a:off x="679260" y="2366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Acute Frailty Team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71" name="Google Shape;571;p36"/>
          <p:cNvSpPr txBox="1"/>
          <p:nvPr/>
        </p:nvSpPr>
        <p:spPr>
          <a:xfrm>
            <a:off x="679260" y="1440180"/>
            <a:ext cx="60303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day working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Multidisciplinary approach and liaison with Acute Medical Team/other medical specialties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timely assessments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training opportunities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2" name="Google Shape;572;p3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6793" y="1348902"/>
            <a:ext cx="4790685" cy="4160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7"/>
          <p:cNvSpPr txBox="1">
            <a:spLocks noGrp="1"/>
          </p:cNvSpPr>
          <p:nvPr>
            <p:ph type="title" idx="4294967295"/>
          </p:nvPr>
        </p:nvSpPr>
        <p:spPr>
          <a:xfrm>
            <a:off x="690690" y="45384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Simultaneous Improvements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78" name="Google Shape;578;p37"/>
          <p:cNvSpPr txBox="1"/>
          <p:nvPr/>
        </p:nvSpPr>
        <p:spPr>
          <a:xfrm>
            <a:off x="690690" y="2350909"/>
            <a:ext cx="10252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Enhanced Community Support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Hospital at Home (DECS-A)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Integrated Discharge Hub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8"/>
          <p:cNvSpPr txBox="1">
            <a:spLocks noGrp="1"/>
          </p:cNvSpPr>
          <p:nvPr>
            <p:ph type="title" idx="4294967295"/>
          </p:nvPr>
        </p:nvSpPr>
        <p:spPr>
          <a:xfrm>
            <a:off x="838200" y="22524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Frustration!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84" name="Google Shape;584;p38"/>
          <p:cNvSpPr txBox="1"/>
          <p:nvPr/>
        </p:nvSpPr>
        <p:spPr>
          <a:xfrm>
            <a:off x="720090" y="1550809"/>
            <a:ext cx="106338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improvement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significant improvement in LOS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Still boarding and capacity issues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patients do require hospital admission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5" name="Google Shape;585;p38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5810" y="1359668"/>
            <a:ext cx="3788410" cy="3947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5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8104" y="0"/>
            <a:ext cx="1289304" cy="1289304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6"/>
          <p:cNvSpPr txBox="1"/>
          <p:nvPr/>
        </p:nvSpPr>
        <p:spPr>
          <a:xfrm>
            <a:off x="838200" y="365125"/>
            <a:ext cx="85408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sz="4400" b="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Summer 2020: A Reasonable Worst Case Scenario for NHS Tayside </a:t>
            </a:r>
            <a:endParaRPr sz="4400" b="0" i="0" u="sng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56"/>
          <p:cNvSpPr txBox="1"/>
          <p:nvPr/>
        </p:nvSpPr>
        <p:spPr>
          <a:xfrm>
            <a:off x="609600" y="2189148"/>
            <a:ext cx="10972800" cy="311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AutoNum type="arabicPeriod"/>
            </a:pPr>
            <a:r>
              <a:rPr lang="en-US" sz="8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Significant Influenza Season</a:t>
            </a:r>
            <a:endParaRPr/>
          </a:p>
          <a:p>
            <a:pPr marL="1371600" marR="0" lvl="0" indent="-1244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8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AutoNum type="arabicPeriod"/>
            </a:pPr>
            <a:r>
              <a:rPr lang="en-US" sz="8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Concomitant COVID-19 surges</a:t>
            </a:r>
            <a:endParaRPr/>
          </a:p>
          <a:p>
            <a:pPr marL="1371600" marR="0" lvl="0" indent="-1244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8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AutoNum type="arabicPeriod"/>
            </a:pPr>
            <a:r>
              <a:rPr lang="en-US" sz="8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Nosocomial transmission</a:t>
            </a:r>
            <a:endParaRPr/>
          </a:p>
          <a:p>
            <a:pPr marL="1371600" marR="0" lvl="0" indent="-1244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8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AutoNum type="arabicPeriod"/>
            </a:pPr>
            <a:r>
              <a:rPr lang="en-US" sz="8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Increased demand of unscheduled and planned non-COVID care</a:t>
            </a:r>
            <a:endParaRPr/>
          </a:p>
          <a:p>
            <a:pPr marL="1371600" marR="0" lvl="0" indent="-1244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8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AutoNum type="arabicPeriod"/>
            </a:pPr>
            <a:r>
              <a:rPr lang="en-US" sz="8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Staff shortages</a:t>
            </a:r>
            <a:endParaRPr/>
          </a:p>
          <a:p>
            <a:pPr marL="1371600" marR="0" lvl="0" indent="-1244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8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AutoNum type="arabicPeriod"/>
            </a:pPr>
            <a:r>
              <a:rPr lang="en-US" sz="8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Winter weather</a:t>
            </a:r>
            <a:endParaRPr/>
          </a:p>
          <a:p>
            <a:pPr marL="1371600" marR="0" lvl="0" indent="-1244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8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AutoNum type="arabicPeriod"/>
            </a:pPr>
            <a:r>
              <a:rPr lang="en-US" sz="8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EU Exit</a:t>
            </a:r>
            <a:endParaRPr/>
          </a:p>
          <a:p>
            <a:pPr marL="1371600" marR="0" lvl="0" indent="-1244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8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AutoNum type="arabicPeriod"/>
            </a:pPr>
            <a:r>
              <a:rPr lang="en-US" sz="8000" b="1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 least 7-14 weeks of this: ‘slow burn major incident’</a:t>
            </a:r>
            <a:endParaRPr/>
          </a:p>
          <a:p>
            <a:pPr marL="228600" marR="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9"/>
          <p:cNvSpPr txBox="1">
            <a:spLocks noGrp="1"/>
          </p:cNvSpPr>
          <p:nvPr>
            <p:ph type="title" idx="4294967295"/>
          </p:nvPr>
        </p:nvSpPr>
        <p:spPr>
          <a:xfrm>
            <a:off x="0" y="9339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</a:rPr>
              <a:t>Acute Medicine for the Elderly Assessment Unit (AME)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91" name="Google Shape;591;p39"/>
          <p:cNvSpPr txBox="1"/>
          <p:nvPr/>
        </p:nvSpPr>
        <p:spPr>
          <a:xfrm>
            <a:off x="754380" y="2388870"/>
            <a:ext cx="105957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Started as a trial using winter funding money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for 72 hour LOS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Attempt to discharge majority of patients directly to home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links – discharge to assess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MDT working the essence of this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0"/>
          <p:cNvSpPr txBox="1">
            <a:spLocks noGrp="1"/>
          </p:cNvSpPr>
          <p:nvPr>
            <p:ph type="title" idx="4294967295"/>
          </p:nvPr>
        </p:nvSpPr>
        <p:spPr>
          <a:xfrm>
            <a:off x="713550" y="2938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AME Multidisciplinary Team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97" name="Google Shape;597;p40" descr="A group of people sitting around a table&#10;&#10;Description automatically generated with medium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3785" y="1333514"/>
            <a:ext cx="6755130" cy="5068603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40"/>
          <p:cNvSpPr/>
          <p:nvPr/>
        </p:nvSpPr>
        <p:spPr>
          <a:xfrm>
            <a:off x="72930" y="4257212"/>
            <a:ext cx="3298920" cy="2114550"/>
          </a:xfrm>
          <a:prstGeom prst="wedgeEllipseCallout">
            <a:avLst>
              <a:gd name="adj1" fmla="val 61044"/>
              <a:gd name="adj2" fmla="val -20203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AME ethos means that as an MDT we can quickly and effectively assess the patients needs/wants/goals.  Ultimately this means the patients can enjoy more time at home.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Lynsey (Physiotherapist)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40"/>
          <p:cNvSpPr/>
          <p:nvPr/>
        </p:nvSpPr>
        <p:spPr>
          <a:xfrm>
            <a:off x="72930" y="1238375"/>
            <a:ext cx="3531870" cy="2114550"/>
          </a:xfrm>
          <a:prstGeom prst="wedgeEllipseCallout">
            <a:avLst>
              <a:gd name="adj1" fmla="val 22533"/>
              <a:gd name="adj2" fmla="val 625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 love working in AME because the patient is at the heart of everything we do.  By the team valuing an respecting each others opinions we come together to create a personalised patient experience.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Jen (Senior Charge nurse)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40"/>
          <p:cNvSpPr/>
          <p:nvPr/>
        </p:nvSpPr>
        <p:spPr>
          <a:xfrm>
            <a:off x="8404862" y="1238375"/>
            <a:ext cx="3531870" cy="2114550"/>
          </a:xfrm>
          <a:prstGeom prst="wedgeEllipseCallout">
            <a:avLst>
              <a:gd name="adj1" fmla="val -38308"/>
              <a:gd name="adj2" fmla="val 58176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Working within AME is a prime example of efficient MDT working.  Everyone is respectful of each other’s roles and supports to achieve high quality of patient care with a focus to discharge to assess in people’s own environments.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Natalie (Occupational Therapist)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40"/>
          <p:cNvSpPr/>
          <p:nvPr/>
        </p:nvSpPr>
        <p:spPr>
          <a:xfrm>
            <a:off x="8587202" y="4652010"/>
            <a:ext cx="3531870" cy="2114550"/>
          </a:xfrm>
          <a:prstGeom prst="wedgeEllipseCallout">
            <a:avLst>
              <a:gd name="adj1" fmla="val -57726"/>
              <a:gd name="adj2" fmla="val -26149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 enjoyed the mix of patients in AME from those with acute medical problems to complex social issues.  I also enjoyed working with such a proactive MDT where everyone was very focused on early discharge planning and an optimum pathway for each patient.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Kirsty (ST6 – Geriatrics)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41" descr="Diagram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890" y="187443"/>
            <a:ext cx="11658600" cy="6487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2"/>
          <p:cNvSpPr txBox="1">
            <a:spLocks noGrp="1"/>
          </p:cNvSpPr>
          <p:nvPr>
            <p:ph type="title" idx="4294967295"/>
          </p:nvPr>
        </p:nvSpPr>
        <p:spPr>
          <a:xfrm>
            <a:off x="702120" y="1452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Other advantages of AME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2" name="Google Shape;612;p42"/>
          <p:cNvSpPr txBox="1"/>
          <p:nvPr/>
        </p:nvSpPr>
        <p:spPr>
          <a:xfrm>
            <a:off x="702120" y="1371600"/>
            <a:ext cx="42699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direct admission pathways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Stronger community links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 satisfaction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opportunities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3" name="Google Shape;613;p42" descr="Diagram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4396" y="1296347"/>
            <a:ext cx="4269930" cy="4966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3"/>
          <p:cNvSpPr txBox="1">
            <a:spLocks noGrp="1"/>
          </p:cNvSpPr>
          <p:nvPr>
            <p:ph type="title" idx="4294967295"/>
          </p:nvPr>
        </p:nvSpPr>
        <p:spPr>
          <a:xfrm>
            <a:off x="656400" y="1909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What this Means in Practice – Mrs 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9" name="Google Shape;619;p43"/>
          <p:cNvSpPr txBox="1"/>
          <p:nvPr/>
        </p:nvSpPr>
        <p:spPr>
          <a:xfrm>
            <a:off x="742950" y="1516519"/>
            <a:ext cx="106185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Referral from ED 1pm – Assessed and transferred to AME within 3 hours and management plan commenced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Investigations complete within 5 hours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 of bed from time of transfer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MDT assessment 9am following morning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Transferred to community hospital within 24 hours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Discharged to home within 4 days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44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486" y="223803"/>
            <a:ext cx="11399027" cy="6410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5"/>
          <p:cNvSpPr txBox="1">
            <a:spLocks noGrp="1"/>
          </p:cNvSpPr>
          <p:nvPr>
            <p:ph type="title" idx="4294967295"/>
          </p:nvPr>
        </p:nvSpPr>
        <p:spPr>
          <a:xfrm>
            <a:off x="64497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Average LOS - Data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30" name="Google Shape;630;p45" descr="A picture containing graphical user interfac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224" y="974848"/>
            <a:ext cx="8273666" cy="567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6"/>
          <p:cNvSpPr txBox="1">
            <a:spLocks noGrp="1"/>
          </p:cNvSpPr>
          <p:nvPr>
            <p:ph type="title" idx="4294967295"/>
          </p:nvPr>
        </p:nvSpPr>
        <p:spPr>
          <a:xfrm>
            <a:off x="40494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MFE Discharges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36" name="Google Shape;636;p46" descr="Chart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05" y="952140"/>
            <a:ext cx="8285116" cy="5670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7"/>
          <p:cNvSpPr txBox="1">
            <a:spLocks noGrp="1"/>
          </p:cNvSpPr>
          <p:nvPr>
            <p:ph type="title" idx="4294967295"/>
          </p:nvPr>
        </p:nvSpPr>
        <p:spPr>
          <a:xfrm>
            <a:off x="39351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Wider Impact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42" name="Google Shape;64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049" y="1032914"/>
            <a:ext cx="8028811" cy="5588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6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8104" y="0"/>
            <a:ext cx="1289304" cy="128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747" y="204124"/>
            <a:ext cx="5882915" cy="640439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9" name="Google Shape;369;p63"/>
          <p:cNvSpPr txBox="1"/>
          <p:nvPr/>
        </p:nvSpPr>
        <p:spPr>
          <a:xfrm>
            <a:off x="6658105" y="384584"/>
            <a:ext cx="273726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£1.5m agreed by NHS Tayside for Winter and Unscheduled Funding</a:t>
            </a:r>
            <a:endParaRPr sz="24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40557" y="2360618"/>
            <a:ext cx="5651443" cy="4022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8"/>
          <p:cNvSpPr txBox="1">
            <a:spLocks noGrp="1"/>
          </p:cNvSpPr>
          <p:nvPr>
            <p:ph type="title" idx="4294967295"/>
          </p:nvPr>
        </p:nvSpPr>
        <p:spPr>
          <a:xfrm>
            <a:off x="439230" y="-947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Delayed Discharges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53" name="Google Shape;653;p48" descr="A picture containing chart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670" y="1864308"/>
            <a:ext cx="10923758" cy="3129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9"/>
          <p:cNvSpPr txBox="1">
            <a:spLocks noGrp="1"/>
          </p:cNvSpPr>
          <p:nvPr>
            <p:ph type="title" idx="4294967295"/>
          </p:nvPr>
        </p:nvSpPr>
        <p:spPr>
          <a:xfrm>
            <a:off x="1042862" y="3061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Summary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59" name="Google Shape;659;p49"/>
          <p:cNvSpPr txBox="1"/>
          <p:nvPr/>
        </p:nvSpPr>
        <p:spPr>
          <a:xfrm>
            <a:off x="747840" y="1219339"/>
            <a:ext cx="5143500" cy="6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patient centred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Admission cannot always be avoided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discharge requires wide support structure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Experienced MDT is essential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continuous multisystem approach and improvements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on wider system enables remobilisation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58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0" name="Google Shape;660;p49" descr="A picture containing person, indoor, older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2783" y="1225756"/>
            <a:ext cx="3547107" cy="440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50"/>
          <p:cNvSpPr txBox="1">
            <a:spLocks noGrp="1"/>
          </p:cNvSpPr>
          <p:nvPr>
            <p:ph type="title"/>
          </p:nvPr>
        </p:nvSpPr>
        <p:spPr>
          <a:xfrm>
            <a:off x="143700" y="2415000"/>
            <a:ext cx="11904600" cy="20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5400" b="1">
                <a:latin typeface="Calibri"/>
                <a:ea typeface="Calibri"/>
                <a:cs typeface="Calibri"/>
                <a:sym typeface="Calibri"/>
              </a:rPr>
              <a:t>Access QI – Improving Planned Care Pathways</a:t>
            </a:r>
            <a:endParaRPr sz="5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sz="22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200"/>
              <a:t>Thomas Monaghan, Portfolio Lead – Access QI, Healthcare Improvement Scotland</a:t>
            </a:r>
            <a:endParaRPr sz="2200" i="1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51"/>
          <p:cNvSpPr txBox="1">
            <a:spLocks noGrp="1"/>
          </p:cNvSpPr>
          <p:nvPr>
            <p:ph type="body" idx="1"/>
          </p:nvPr>
        </p:nvSpPr>
        <p:spPr>
          <a:xfrm>
            <a:off x="838200" y="1515232"/>
            <a:ext cx="5621323" cy="463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lvl="0" indent="-2571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en-US" sz="2400"/>
              <a:t>Access QI is a collaboration between Healthcare Improvement Scotland, NHS Education for Scotland and participating NHS boards.</a:t>
            </a:r>
            <a:endParaRPr/>
          </a:p>
          <a:p>
            <a:pPr marL="257175" lvl="0" indent="-10477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2400"/>
          </a:p>
          <a:p>
            <a:pPr marL="257175" lvl="0" indent="-25717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en-US" sz="2400"/>
              <a:t>We work together to enable the application of quality improvement (QI) to sustainably and affordably improve waiting times.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671" name="Google Shape;671;p51"/>
          <p:cNvSpPr txBox="1">
            <a:spLocks noGrp="1"/>
          </p:cNvSpPr>
          <p:nvPr>
            <p:ph type="title"/>
          </p:nvPr>
        </p:nvSpPr>
        <p:spPr>
          <a:xfrm>
            <a:off x="838200" y="14701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02060"/>
                </a:solidFill>
              </a:rPr>
              <a:t>Access QI</a:t>
            </a:r>
            <a:endParaRPr sz="4000" b="1">
              <a:solidFill>
                <a:srgbClr val="002060"/>
              </a:solidFill>
            </a:endParaRPr>
          </a:p>
        </p:txBody>
      </p:sp>
      <p:pic>
        <p:nvPicPr>
          <p:cNvPr id="672" name="Google Shape;672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6485" y="1932136"/>
            <a:ext cx="3887315" cy="312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d959c66847_0_18"/>
          <p:cNvSpPr txBox="1">
            <a:spLocks noGrp="1"/>
          </p:cNvSpPr>
          <p:nvPr>
            <p:ph type="title"/>
          </p:nvPr>
        </p:nvSpPr>
        <p:spPr>
          <a:xfrm>
            <a:off x="143700" y="2415000"/>
            <a:ext cx="11904600" cy="20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5400" b="1">
                <a:latin typeface="Calibri"/>
                <a:ea typeface="Calibri"/>
                <a:cs typeface="Calibri"/>
                <a:sym typeface="Calibri"/>
              </a:rPr>
              <a:t>Access QI – Improving Planned Care Pathways</a:t>
            </a:r>
            <a:endParaRPr sz="5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2200"/>
              <a:t>Cathy Young, Head of Transformation, NHS Grampian</a:t>
            </a:r>
            <a:endParaRPr sz="22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53"/>
          <p:cNvSpPr txBox="1">
            <a:spLocks noGrp="1"/>
          </p:cNvSpPr>
          <p:nvPr>
            <p:ph type="title" idx="4294967295"/>
          </p:nvPr>
        </p:nvSpPr>
        <p:spPr>
          <a:xfrm>
            <a:off x="812263" y="632946"/>
            <a:ext cx="8488363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None/>
            </a:pPr>
            <a:r>
              <a:rPr lang="en-US" b="1">
                <a:solidFill>
                  <a:srgbClr val="002060"/>
                </a:solidFill>
              </a:rPr>
              <a:t>Board Buy-in as Accelerator Site</a:t>
            </a:r>
            <a:endParaRPr b="1">
              <a:solidFill>
                <a:srgbClr val="002060"/>
              </a:solidFill>
            </a:endParaRPr>
          </a:p>
        </p:txBody>
      </p:sp>
      <p:pic>
        <p:nvPicPr>
          <p:cNvPr id="684" name="Google Shape;684;p5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2564" y="201336"/>
            <a:ext cx="1362324" cy="1050784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53"/>
          <p:cNvSpPr txBox="1"/>
          <p:nvPr/>
        </p:nvSpPr>
        <p:spPr>
          <a:xfrm>
            <a:off x="812263" y="1556077"/>
            <a:ext cx="6923561" cy="506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Three Service Areas involved: Urology, Gynaecology, Dermatology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Blended approach with Acute Transformation Team, QI Exec Lead, Modernisation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Each pathway had a skilled Improvement Advisor. All were completing the Flow Coach Academy programme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Fortnightly huddle to support cross pathway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 continued in all pathways during COVID-19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approach developed was then applied to other work required during COVID (e.g. cancer backlog, car park waiting rooms)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Informed the development of the Programme Management Office PMO for key areas of 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130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130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7E6E6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7E6E6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130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7E6E6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6" name="Google Shape;686;p53"/>
          <p:cNvPicPr preferRelativeResize="0"/>
          <p:nvPr/>
        </p:nvPicPr>
        <p:blipFill rotWithShape="1">
          <a:blip r:embed="rId4">
            <a:alphaModFix/>
          </a:blip>
          <a:srcRect l="6312" r="5656"/>
          <a:stretch/>
        </p:blipFill>
        <p:spPr>
          <a:xfrm>
            <a:off x="8186132" y="1343819"/>
            <a:ext cx="3381955" cy="4922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54"/>
          <p:cNvSpPr txBox="1">
            <a:spLocks noGrp="1"/>
          </p:cNvSpPr>
          <p:nvPr>
            <p:ph type="title"/>
          </p:nvPr>
        </p:nvSpPr>
        <p:spPr>
          <a:xfrm>
            <a:off x="838200" y="14701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02060"/>
                </a:solidFill>
              </a:rPr>
              <a:t>Understanding the System</a:t>
            </a:r>
            <a:endParaRPr/>
          </a:p>
        </p:txBody>
      </p:sp>
      <p:sp>
        <p:nvSpPr>
          <p:cNvPr id="692" name="Google Shape;692;p54"/>
          <p:cNvSpPr txBox="1">
            <a:spLocks noGrp="1"/>
          </p:cNvSpPr>
          <p:nvPr>
            <p:ph type="body" idx="1"/>
          </p:nvPr>
        </p:nvSpPr>
        <p:spPr>
          <a:xfrm>
            <a:off x="838200" y="1515232"/>
            <a:ext cx="579958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lvl="0" indent="-257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Char char="•"/>
            </a:pPr>
            <a:r>
              <a:rPr lang="en-US" sz="2200"/>
              <a:t>Starting point for each of the three services was to understand the system:</a:t>
            </a:r>
            <a:endParaRPr/>
          </a:p>
          <a:p>
            <a:pPr marL="257175" lvl="1" indent="-2571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00"/>
              <a:buChar char="•"/>
            </a:pPr>
            <a:r>
              <a:rPr lang="en-US" sz="2200"/>
              <a:t>Claims, concerns and issues exercise with MDT</a:t>
            </a:r>
            <a:endParaRPr/>
          </a:p>
          <a:p>
            <a:pPr marL="257175" lvl="1" indent="-2571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00"/>
              <a:buChar char="•"/>
            </a:pPr>
            <a:r>
              <a:rPr lang="en-US" sz="2200"/>
              <a:t>Process mapping</a:t>
            </a:r>
            <a:endParaRPr/>
          </a:p>
          <a:p>
            <a:pPr marL="257175" lvl="1" indent="-2571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00"/>
              <a:buChar char="•"/>
            </a:pPr>
            <a:r>
              <a:rPr lang="en-US" sz="2200"/>
              <a:t>Data regarding Demand, Capacity, Access and Queue</a:t>
            </a:r>
            <a:endParaRPr/>
          </a:p>
          <a:p>
            <a:pPr marL="257175" lvl="1" indent="-2571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00"/>
              <a:buChar char="•"/>
            </a:pPr>
            <a:r>
              <a:rPr lang="en-US" sz="2200"/>
              <a:t>Patient Feedback</a:t>
            </a:r>
            <a:endParaRPr/>
          </a:p>
          <a:p>
            <a:pPr marL="257175" lvl="1" indent="-2571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00"/>
              <a:buChar char="•"/>
            </a:pPr>
            <a:r>
              <a:rPr lang="en-US" sz="2200"/>
              <a:t>Development of an action plan and identification of performance measures</a:t>
            </a:r>
            <a:endParaRPr/>
          </a:p>
          <a:p>
            <a:pPr marL="257175" lvl="1" indent="-1174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00"/>
              <a:buNone/>
            </a:pPr>
            <a:endParaRPr sz="2200"/>
          </a:p>
        </p:txBody>
      </p:sp>
      <p:pic>
        <p:nvPicPr>
          <p:cNvPr id="693" name="Google Shape;69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1073" y="725487"/>
            <a:ext cx="4781550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0172" y="5303901"/>
            <a:ext cx="495300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7782" y="3024219"/>
            <a:ext cx="4914900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55"/>
          <p:cNvSpPr txBox="1">
            <a:spLocks noGrp="1"/>
          </p:cNvSpPr>
          <p:nvPr>
            <p:ph type="body" idx="1"/>
          </p:nvPr>
        </p:nvSpPr>
        <p:spPr>
          <a:xfrm>
            <a:off x="838200" y="1515232"/>
            <a:ext cx="5621323" cy="463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57175" lvl="0" indent="-2571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lang="en-US" sz="2400"/>
              <a:t>Standard methodology across all Access QI projects through approach outlined in Driver Diagram</a:t>
            </a:r>
            <a:endParaRPr/>
          </a:p>
          <a:p>
            <a:pPr marL="257175" lvl="0" indent="-25717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lang="en-US" sz="2400"/>
              <a:t>Process Map supported improved understanding of pathways and processes</a:t>
            </a:r>
            <a:endParaRPr/>
          </a:p>
          <a:p>
            <a:pPr marL="257175" lvl="0" indent="-25717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lang="en-US" sz="2400"/>
              <a:t>Identification of areas for co-creation bringing two pathways, in different services together, as one</a:t>
            </a:r>
            <a:endParaRPr/>
          </a:p>
          <a:p>
            <a:pPr marL="257175" lvl="0" indent="-25717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lang="en-US" sz="2400"/>
              <a:t>Clinical teams took ownership for the project and made significant progress despite pandemic response</a:t>
            </a:r>
            <a:endParaRPr/>
          </a:p>
          <a:p>
            <a:pPr marL="257175" lvl="0" indent="-25717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lang="en-US" sz="2400"/>
              <a:t>Patients had an opportunity to shape the service redesign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701" name="Google Shape;701;p55"/>
          <p:cNvSpPr txBox="1">
            <a:spLocks noGrp="1"/>
          </p:cNvSpPr>
          <p:nvPr>
            <p:ph type="title"/>
          </p:nvPr>
        </p:nvSpPr>
        <p:spPr>
          <a:xfrm>
            <a:off x="838200" y="14701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02060"/>
                </a:solidFill>
              </a:rPr>
              <a:t>MDT Engagement with Clinical Leadership</a:t>
            </a:r>
            <a:endParaRPr/>
          </a:p>
        </p:txBody>
      </p:sp>
      <p:pic>
        <p:nvPicPr>
          <p:cNvPr id="702" name="Google Shape;702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3368" y="1635983"/>
            <a:ext cx="5818632" cy="4730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d959c66847_0_22"/>
          <p:cNvSpPr txBox="1">
            <a:spLocks noGrp="1"/>
          </p:cNvSpPr>
          <p:nvPr>
            <p:ph type="title"/>
          </p:nvPr>
        </p:nvSpPr>
        <p:spPr>
          <a:xfrm>
            <a:off x="143700" y="2415000"/>
            <a:ext cx="11904600" cy="20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5400" b="1">
                <a:latin typeface="Calibri"/>
                <a:ea typeface="Calibri"/>
                <a:cs typeface="Calibri"/>
                <a:sym typeface="Calibri"/>
              </a:rPr>
              <a:t>Access QI – Improving Planned Care Pathways</a:t>
            </a:r>
            <a:endParaRPr sz="5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200"/>
              <a:t>Y</a:t>
            </a:r>
            <a:r>
              <a:rPr lang="en-US" sz="2100"/>
              <a:t>eshi Bhushan, Consultant Gynaecologist and Clinical Lead, NHS Tayside</a:t>
            </a:r>
            <a:endParaRPr sz="22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57"/>
          <p:cNvSpPr txBox="1">
            <a:spLocks noGrp="1"/>
          </p:cNvSpPr>
          <p:nvPr>
            <p:ph type="title"/>
          </p:nvPr>
        </p:nvSpPr>
        <p:spPr>
          <a:xfrm>
            <a:off x="838200" y="14469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02060"/>
                </a:solidFill>
              </a:rPr>
              <a:t>Gynaecology: Post Menopausal Bleeding</a:t>
            </a:r>
            <a:endParaRPr/>
          </a:p>
        </p:txBody>
      </p:sp>
      <p:pic>
        <p:nvPicPr>
          <p:cNvPr id="713" name="Google Shape;713;p5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4657" t="4900" r="29017" b="24400"/>
          <a:stretch/>
        </p:blipFill>
        <p:spPr>
          <a:xfrm>
            <a:off x="2424114" y="1557338"/>
            <a:ext cx="3405187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57"/>
          <p:cNvSpPr/>
          <p:nvPr/>
        </p:nvSpPr>
        <p:spPr>
          <a:xfrm>
            <a:off x="2639616" y="5934670"/>
            <a:ext cx="292099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B8DBFF"/>
                </a:solidFill>
                <a:latin typeface="Calibri"/>
                <a:ea typeface="Calibri"/>
                <a:cs typeface="Calibri"/>
                <a:sym typeface="Calibri"/>
              </a:rPr>
              <a:t>CURRENT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5" name="Google Shape;715;p57"/>
          <p:cNvPicPr preferRelativeResize="0"/>
          <p:nvPr/>
        </p:nvPicPr>
        <p:blipFill rotWithShape="1">
          <a:blip r:embed="rId4">
            <a:alphaModFix/>
          </a:blip>
          <a:srcRect l="55302" t="16800" r="32457" b="27899"/>
          <a:stretch/>
        </p:blipFill>
        <p:spPr>
          <a:xfrm>
            <a:off x="6600825" y="1628775"/>
            <a:ext cx="3240088" cy="4491038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57"/>
          <p:cNvSpPr/>
          <p:nvPr/>
        </p:nvSpPr>
        <p:spPr>
          <a:xfrm>
            <a:off x="6966088" y="5934670"/>
            <a:ext cx="247696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B8DBFF"/>
                </a:solidFill>
                <a:latin typeface="Calibri"/>
                <a:ea typeface="Calibri"/>
                <a:cs typeface="Calibri"/>
                <a:sym typeface="Calibri"/>
              </a:rPr>
              <a:t>FUTURE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57"/>
          <p:cNvSpPr/>
          <p:nvPr/>
        </p:nvSpPr>
        <p:spPr>
          <a:xfrm>
            <a:off x="5880101" y="4005264"/>
            <a:ext cx="2016125" cy="115252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156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 potential Tests of Change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57"/>
          <p:cNvSpPr/>
          <p:nvPr/>
        </p:nvSpPr>
        <p:spPr>
          <a:xfrm>
            <a:off x="8400256" y="1772816"/>
            <a:ext cx="2016224" cy="11521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156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 PMB e-referral route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57"/>
          <p:cNvSpPr/>
          <p:nvPr/>
        </p:nvSpPr>
        <p:spPr>
          <a:xfrm>
            <a:off x="8472264" y="3284984"/>
            <a:ext cx="2016224" cy="11521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156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 PMB ‘One Stop Clinic’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0" name="Google Shape;720;p5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682" y="182032"/>
            <a:ext cx="1070088" cy="107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9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8104" y="0"/>
            <a:ext cx="1289304" cy="1289304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94"/>
          <p:cNvSpPr txBox="1"/>
          <p:nvPr/>
        </p:nvSpPr>
        <p:spPr>
          <a:xfrm>
            <a:off x="609600" y="1341917"/>
            <a:ext cx="9211376" cy="497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marR="0" lvl="0" indent="-2819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4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Prevent</a:t>
            </a:r>
            <a:r>
              <a:rPr lang="en-US"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Illness and Admissions within our population and staff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819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4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Inform</a:t>
            </a:r>
            <a:r>
              <a:rPr lang="en-US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Whole System Escalation Framework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819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4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Respond</a:t>
            </a:r>
            <a:endParaRPr sz="4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Local and Organisational Business Continuity Planning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819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4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Communicate</a:t>
            </a:r>
            <a:endParaRPr sz="4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Informing our staff, patients, and the public in Tayside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94" descr="Image result for scottish ambulance service logo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8913" y="5231319"/>
            <a:ext cx="1314874" cy="1203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94" descr="Image result for angus hscp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0152" y="1902722"/>
            <a:ext cx="2350635" cy="691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94" descr="Image result for nhs tayside logo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1882" y="1041927"/>
            <a:ext cx="911454" cy="735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94" descr="Image result for perth and kinross hscp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2039" y="4077552"/>
            <a:ext cx="2114502" cy="936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94" descr="Image result for angus hscp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2577" y="2680047"/>
            <a:ext cx="1712789" cy="1242079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94"/>
          <p:cNvSpPr/>
          <p:nvPr/>
        </p:nvSpPr>
        <p:spPr>
          <a:xfrm>
            <a:off x="265587" y="2450592"/>
            <a:ext cx="7850176" cy="1135616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8"/>
          <p:cNvSpPr txBox="1">
            <a:spLocks noGrp="1"/>
          </p:cNvSpPr>
          <p:nvPr>
            <p:ph type="body" idx="1"/>
          </p:nvPr>
        </p:nvSpPr>
        <p:spPr>
          <a:xfrm>
            <a:off x="838200" y="1456193"/>
            <a:ext cx="7473950" cy="481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Before Change </a:t>
            </a:r>
            <a:endParaRPr/>
          </a:p>
          <a:p>
            <a:pPr marL="257175" lvl="0" indent="-257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Char char="•"/>
            </a:pPr>
            <a:r>
              <a:rPr lang="en-US" sz="2200"/>
              <a:t>PMB referrals were coded as: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4000"/>
              <a:buNone/>
            </a:pPr>
            <a:r>
              <a:rPr lang="en-US" sz="4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Test and implement </a:t>
            </a:r>
            <a:endParaRPr/>
          </a:p>
          <a:p>
            <a:pPr marL="257175" lvl="0" indent="-257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Char char="•"/>
            </a:pPr>
            <a:r>
              <a:rPr lang="en-US" sz="2200"/>
              <a:t>Gynaecology PMB referral route created</a:t>
            </a:r>
            <a:endParaRPr/>
          </a:p>
          <a:p>
            <a:pPr marL="257175" lvl="0" indent="-2571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00"/>
              <a:buChar char="•"/>
            </a:pPr>
            <a:r>
              <a:rPr lang="en-US" sz="2200"/>
              <a:t>Updated clinical pathway</a:t>
            </a:r>
            <a:endParaRPr/>
          </a:p>
          <a:p>
            <a:pPr marL="257175" lvl="0" indent="-2571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00"/>
              <a:buChar char="•"/>
            </a:pPr>
            <a:r>
              <a:rPr lang="en-US" sz="2200"/>
              <a:t>Communication to GPs</a:t>
            </a:r>
            <a:endParaRPr/>
          </a:p>
          <a:p>
            <a:pPr marL="257175" lvl="0" indent="-2571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00"/>
              <a:buChar char="•"/>
            </a:pPr>
            <a:r>
              <a:rPr lang="en-US" sz="2200"/>
              <a:t>Referral Guidance strengthened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/>
          </a:p>
        </p:txBody>
      </p:sp>
      <p:grpSp>
        <p:nvGrpSpPr>
          <p:cNvPr id="726" name="Google Shape;726;p58"/>
          <p:cNvGrpSpPr/>
          <p:nvPr/>
        </p:nvGrpSpPr>
        <p:grpSpPr>
          <a:xfrm>
            <a:off x="6892337" y="1460684"/>
            <a:ext cx="3819637" cy="1469091"/>
            <a:chOff x="1680" y="482896"/>
            <a:chExt cx="3819637" cy="1469091"/>
          </a:xfrm>
        </p:grpSpPr>
        <p:sp>
          <p:nvSpPr>
            <p:cNvPr id="727" name="Google Shape;727;p58"/>
            <p:cNvSpPr/>
            <p:nvPr/>
          </p:nvSpPr>
          <p:spPr>
            <a:xfrm>
              <a:off x="1680" y="482896"/>
              <a:ext cx="1469091" cy="1469091"/>
            </a:xfrm>
            <a:prstGeom prst="ellipse">
              <a:avLst/>
            </a:prstGeom>
            <a:solidFill>
              <a:srgbClr val="4372C3">
                <a:alpha val="48627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58"/>
            <p:cNvSpPr txBox="1"/>
            <p:nvPr/>
          </p:nvSpPr>
          <p:spPr>
            <a:xfrm>
              <a:off x="216823" y="698039"/>
              <a:ext cx="1038805" cy="1038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825" tIns="20300" rIns="8082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Urgent – suspected cancer: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19%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58"/>
            <p:cNvSpPr/>
            <p:nvPr/>
          </p:nvSpPr>
          <p:spPr>
            <a:xfrm>
              <a:off x="1176953" y="482896"/>
              <a:ext cx="1469091" cy="1469091"/>
            </a:xfrm>
            <a:prstGeom prst="ellipse">
              <a:avLst/>
            </a:prstGeom>
            <a:solidFill>
              <a:srgbClr val="44B78C">
                <a:alpha val="48627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58"/>
            <p:cNvSpPr txBox="1"/>
            <p:nvPr/>
          </p:nvSpPr>
          <p:spPr>
            <a:xfrm>
              <a:off x="1392096" y="698039"/>
              <a:ext cx="1038805" cy="1038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825" tIns="20300" rIns="8082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Urgent: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54%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58"/>
            <p:cNvSpPr/>
            <p:nvPr/>
          </p:nvSpPr>
          <p:spPr>
            <a:xfrm>
              <a:off x="2352226" y="482896"/>
              <a:ext cx="1469091" cy="1469091"/>
            </a:xfrm>
            <a:prstGeom prst="ellipse">
              <a:avLst/>
            </a:prstGeom>
            <a:solidFill>
              <a:srgbClr val="6FAA47">
                <a:alpha val="48627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58"/>
            <p:cNvSpPr txBox="1"/>
            <p:nvPr/>
          </p:nvSpPr>
          <p:spPr>
            <a:xfrm>
              <a:off x="2567369" y="698039"/>
              <a:ext cx="1038805" cy="1038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825" tIns="20300" rIns="8082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Routine: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27%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3" name="Google Shape;733;p58"/>
          <p:cNvSpPr/>
          <p:nvPr/>
        </p:nvSpPr>
        <p:spPr>
          <a:xfrm>
            <a:off x="948871" y="430779"/>
            <a:ext cx="3887788" cy="72072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1890"/>
            </a:avLst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156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Test of Change 1: PMB e-Referral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4" name="Google Shape;734;p5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52" t="8000" r="22614" b="27950"/>
          <a:stretch/>
        </p:blipFill>
        <p:spPr>
          <a:xfrm>
            <a:off x="7676767" y="3672789"/>
            <a:ext cx="2408238" cy="287972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8627"/>
              </a:srgbClr>
            </a:outerShdw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9" name="Google Shape;739;p59"/>
          <p:cNvGraphicFramePr/>
          <p:nvPr/>
        </p:nvGraphicFramePr>
        <p:xfrm>
          <a:off x="948871" y="2400301"/>
          <a:ext cx="10701565" cy="425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40" name="Google Shape;740;p59"/>
          <p:cNvSpPr txBox="1"/>
          <p:nvPr/>
        </p:nvSpPr>
        <p:spPr>
          <a:xfrm>
            <a:off x="1530349" y="2091730"/>
            <a:ext cx="953860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Percentage PMB One Stop Appointments Referred via PMB ePathway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59"/>
          <p:cNvSpPr/>
          <p:nvPr/>
        </p:nvSpPr>
        <p:spPr>
          <a:xfrm>
            <a:off x="8400256" y="2678142"/>
            <a:ext cx="2066358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156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Median 80%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59"/>
          <p:cNvSpPr txBox="1"/>
          <p:nvPr/>
        </p:nvSpPr>
        <p:spPr>
          <a:xfrm>
            <a:off x="838200" y="1456193"/>
            <a:ext cx="7473950" cy="481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Outcomes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59"/>
          <p:cNvSpPr/>
          <p:nvPr/>
        </p:nvSpPr>
        <p:spPr>
          <a:xfrm>
            <a:off x="948871" y="430779"/>
            <a:ext cx="3887788" cy="72072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1890"/>
            </a:avLst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156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Test of Change 1: PMB e-Referral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60"/>
          <p:cNvSpPr/>
          <p:nvPr/>
        </p:nvSpPr>
        <p:spPr>
          <a:xfrm>
            <a:off x="948871" y="430778"/>
            <a:ext cx="3887788" cy="72072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1890"/>
            </a:avLst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156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Test of Change 2: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One Stop Clinic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0" name="Google Shape;750;p60"/>
          <p:cNvGrpSpPr/>
          <p:nvPr/>
        </p:nvGrpSpPr>
        <p:grpSpPr>
          <a:xfrm>
            <a:off x="2000932" y="2098222"/>
            <a:ext cx="8416697" cy="4679271"/>
            <a:chOff x="1886632" y="2255839"/>
            <a:chExt cx="7705725" cy="4391025"/>
          </a:xfrm>
        </p:grpSpPr>
        <p:pic>
          <p:nvPicPr>
            <p:cNvPr id="751" name="Google Shape;751;p60"/>
            <p:cNvPicPr preferRelativeResize="0"/>
            <p:nvPr/>
          </p:nvPicPr>
          <p:blipFill rotWithShape="1">
            <a:blip r:embed="rId3">
              <a:alphaModFix/>
            </a:blip>
            <a:srcRect l="55247" t="25850" r="29611" b="26899"/>
            <a:stretch/>
          </p:blipFill>
          <p:spPr>
            <a:xfrm>
              <a:off x="1886632" y="2255839"/>
              <a:ext cx="7705725" cy="4391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2" name="Google Shape;752;p60"/>
            <p:cNvSpPr/>
            <p:nvPr/>
          </p:nvSpPr>
          <p:spPr>
            <a:xfrm>
              <a:off x="3903103" y="5207496"/>
              <a:ext cx="3672408" cy="36933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1568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Average of 100 days between appts.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60"/>
            <p:cNvSpPr/>
            <p:nvPr/>
          </p:nvSpPr>
          <p:spPr>
            <a:xfrm>
              <a:off x="2822983" y="3695328"/>
              <a:ext cx="5904656" cy="36933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1568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Average of 137 days from ref. to hysteroscopy appt.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4" name="Google Shape;754;p60"/>
          <p:cNvSpPr txBox="1"/>
          <p:nvPr/>
        </p:nvSpPr>
        <p:spPr>
          <a:xfrm>
            <a:off x="838200" y="1456193"/>
            <a:ext cx="7473950" cy="481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Before change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0" name="Google Shape;760;p61"/>
          <p:cNvGrpSpPr/>
          <p:nvPr/>
        </p:nvGrpSpPr>
        <p:grpSpPr>
          <a:xfrm>
            <a:off x="1237963" y="3484067"/>
            <a:ext cx="9716074" cy="2166445"/>
            <a:chOff x="1634" y="1689543"/>
            <a:chExt cx="9716074" cy="2166445"/>
          </a:xfrm>
        </p:grpSpPr>
        <p:sp>
          <p:nvSpPr>
            <p:cNvPr id="761" name="Google Shape;761;p61"/>
            <p:cNvSpPr/>
            <p:nvPr/>
          </p:nvSpPr>
          <p:spPr>
            <a:xfrm>
              <a:off x="1634" y="1689543"/>
              <a:ext cx="2166445" cy="2166445"/>
            </a:xfrm>
            <a:prstGeom prst="ellipse">
              <a:avLst/>
            </a:prstGeom>
            <a:solidFill>
              <a:srgbClr val="00206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61"/>
            <p:cNvSpPr txBox="1"/>
            <p:nvPr/>
          </p:nvSpPr>
          <p:spPr>
            <a:xfrm>
              <a:off x="318903" y="2006812"/>
              <a:ext cx="1531907" cy="1531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175" tIns="43175" rIns="43175" bIns="4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lang="en-US" sz="3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Clinic Appt.</a:t>
              </a:r>
              <a:endParaRPr sz="3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61"/>
            <p:cNvSpPr/>
            <p:nvPr/>
          </p:nvSpPr>
          <p:spPr>
            <a:xfrm>
              <a:off x="2343995" y="2144496"/>
              <a:ext cx="1256538" cy="1256538"/>
            </a:xfrm>
            <a:prstGeom prst="mathPlus">
              <a:avLst>
                <a:gd name="adj1" fmla="val 23520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61"/>
            <p:cNvSpPr txBox="1"/>
            <p:nvPr/>
          </p:nvSpPr>
          <p:spPr>
            <a:xfrm>
              <a:off x="2510549" y="2624996"/>
              <a:ext cx="923430" cy="2955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endParaRPr sz="2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61"/>
            <p:cNvSpPr/>
            <p:nvPr/>
          </p:nvSpPr>
          <p:spPr>
            <a:xfrm>
              <a:off x="3776448" y="1689543"/>
              <a:ext cx="2166445" cy="2166445"/>
            </a:xfrm>
            <a:prstGeom prst="ellipse">
              <a:avLst/>
            </a:prstGeom>
            <a:solidFill>
              <a:srgbClr val="00206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61"/>
            <p:cNvSpPr txBox="1"/>
            <p:nvPr/>
          </p:nvSpPr>
          <p:spPr>
            <a:xfrm>
              <a:off x="4093717" y="2006812"/>
              <a:ext cx="1531907" cy="1531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175" tIns="43175" rIns="43175" bIns="4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lang="en-US" sz="3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Hyster-oscopy</a:t>
              </a:r>
              <a:endParaRPr sz="3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61"/>
            <p:cNvSpPr/>
            <p:nvPr/>
          </p:nvSpPr>
          <p:spPr>
            <a:xfrm>
              <a:off x="6118809" y="2144496"/>
              <a:ext cx="1256538" cy="1256538"/>
            </a:xfrm>
            <a:prstGeom prst="mathEqual">
              <a:avLst>
                <a:gd name="adj1" fmla="val 23520"/>
                <a:gd name="adj2" fmla="val 11760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61"/>
            <p:cNvSpPr txBox="1"/>
            <p:nvPr/>
          </p:nvSpPr>
          <p:spPr>
            <a:xfrm>
              <a:off x="6285363" y="2403343"/>
              <a:ext cx="923430" cy="738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61"/>
            <p:cNvSpPr/>
            <p:nvPr/>
          </p:nvSpPr>
          <p:spPr>
            <a:xfrm>
              <a:off x="7551263" y="1689543"/>
              <a:ext cx="2166445" cy="2166445"/>
            </a:xfrm>
            <a:prstGeom prst="ellipse">
              <a:avLst/>
            </a:prstGeom>
            <a:solidFill>
              <a:srgbClr val="00206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61"/>
            <p:cNvSpPr txBox="1"/>
            <p:nvPr/>
          </p:nvSpPr>
          <p:spPr>
            <a:xfrm>
              <a:off x="7868532" y="2006812"/>
              <a:ext cx="1531907" cy="1531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175" tIns="43175" rIns="43175" bIns="4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lang="en-US" sz="3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One Stop Clinic</a:t>
              </a:r>
              <a:endParaRPr sz="3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1" name="Google Shape;771;p61"/>
          <p:cNvSpPr txBox="1"/>
          <p:nvPr/>
        </p:nvSpPr>
        <p:spPr>
          <a:xfrm>
            <a:off x="838200" y="1456193"/>
            <a:ext cx="7473950" cy="67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16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Test &amp; Implement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clinic launched 28 July 2020</a:t>
            </a:r>
            <a:endParaRPr sz="8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8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one hospital visit patient receives: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22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61"/>
          <p:cNvSpPr/>
          <p:nvPr/>
        </p:nvSpPr>
        <p:spPr>
          <a:xfrm>
            <a:off x="948871" y="430778"/>
            <a:ext cx="3887788" cy="72072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1890"/>
            </a:avLst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156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Test of Change 2: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One Stop Clinic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62"/>
          <p:cNvSpPr txBox="1">
            <a:spLocks noGrp="1"/>
          </p:cNvSpPr>
          <p:nvPr>
            <p:ph type="title"/>
          </p:nvPr>
        </p:nvSpPr>
        <p:spPr>
          <a:xfrm>
            <a:off x="990600" y="573253"/>
            <a:ext cx="7931150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02060"/>
                </a:solidFill>
              </a:rPr>
              <a:t>Patient Journey Time After Change</a:t>
            </a:r>
            <a:endParaRPr/>
          </a:p>
        </p:txBody>
      </p:sp>
      <p:grpSp>
        <p:nvGrpSpPr>
          <p:cNvPr id="779" name="Google Shape;779;p62"/>
          <p:cNvGrpSpPr/>
          <p:nvPr/>
        </p:nvGrpSpPr>
        <p:grpSpPr>
          <a:xfrm>
            <a:off x="3210992" y="1116300"/>
            <a:ext cx="5625999" cy="2780290"/>
            <a:chOff x="1075432" y="-189528"/>
            <a:chExt cx="5625999" cy="2780290"/>
          </a:xfrm>
        </p:grpSpPr>
        <p:sp>
          <p:nvSpPr>
            <p:cNvPr id="780" name="Google Shape;780;p62"/>
            <p:cNvSpPr/>
            <p:nvPr/>
          </p:nvSpPr>
          <p:spPr>
            <a:xfrm>
              <a:off x="1075432" y="624309"/>
              <a:ext cx="1454493" cy="119965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8627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62"/>
            <p:cNvSpPr txBox="1"/>
            <p:nvPr/>
          </p:nvSpPr>
          <p:spPr>
            <a:xfrm>
              <a:off x="1103039" y="651916"/>
              <a:ext cx="1399279" cy="887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26650" rIns="26650" bIns="26650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Char char="•"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One Stop PMB appointment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62"/>
            <p:cNvSpPr/>
            <p:nvPr/>
          </p:nvSpPr>
          <p:spPr>
            <a:xfrm>
              <a:off x="1848078" y="749339"/>
              <a:ext cx="1841423" cy="18414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12" y="87877"/>
                  </a:moveTo>
                  <a:lnTo>
                    <a:pt x="15538" y="85249"/>
                  </a:lnTo>
                  <a:lnTo>
                    <a:pt x="15538" y="85249"/>
                  </a:lnTo>
                  <a:cubicBezTo>
                    <a:pt x="23850" y="99885"/>
                    <a:pt x="38832" y="109493"/>
                    <a:pt x="55600" y="110941"/>
                  </a:cubicBezTo>
                  <a:cubicBezTo>
                    <a:pt x="72369" y="112389"/>
                    <a:pt x="88776" y="105493"/>
                    <a:pt x="99474" y="92499"/>
                  </a:cubicBezTo>
                  <a:lnTo>
                    <a:pt x="96421" y="90765"/>
                  </a:lnTo>
                  <a:lnTo>
                    <a:pt x="106775" y="86563"/>
                  </a:lnTo>
                  <a:lnTo>
                    <a:pt x="107219" y="96897"/>
                  </a:lnTo>
                  <a:lnTo>
                    <a:pt x="104164" y="95162"/>
                  </a:lnTo>
                  <a:cubicBezTo>
                    <a:pt x="92487" y="109827"/>
                    <a:pt x="74292" y="117740"/>
                    <a:pt x="55603" y="116280"/>
                  </a:cubicBezTo>
                  <a:cubicBezTo>
                    <a:pt x="36914" y="114820"/>
                    <a:pt x="20169" y="104178"/>
                    <a:pt x="10912" y="87877"/>
                  </a:cubicBezTo>
                  <a:close/>
                </a:path>
              </a:pathLst>
            </a:custGeom>
            <a:solidFill>
              <a:srgbClr val="4372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62"/>
            <p:cNvSpPr/>
            <p:nvPr/>
          </p:nvSpPr>
          <p:spPr>
            <a:xfrm>
              <a:off x="1398653" y="1566894"/>
              <a:ext cx="1292883" cy="514137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62"/>
            <p:cNvSpPr txBox="1"/>
            <p:nvPr/>
          </p:nvSpPr>
          <p:spPr>
            <a:xfrm>
              <a:off x="1413712" y="1581953"/>
              <a:ext cx="1262765" cy="484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All offered</a:t>
              </a:r>
              <a:endPara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62"/>
            <p:cNvSpPr/>
            <p:nvPr/>
          </p:nvSpPr>
          <p:spPr>
            <a:xfrm>
              <a:off x="3080379" y="624309"/>
              <a:ext cx="1454493" cy="119965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8627"/>
              </a:schemeClr>
            </a:solidFill>
            <a:ln w="12700" cap="flat" cmpd="sng">
              <a:solidFill>
                <a:srgbClr val="44B7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62"/>
            <p:cNvSpPr txBox="1"/>
            <p:nvPr/>
          </p:nvSpPr>
          <p:spPr>
            <a:xfrm>
              <a:off x="3107986" y="908984"/>
              <a:ext cx="1399279" cy="887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26650" rIns="26650" bIns="2665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Char char="•"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Hysteroscopy same day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62"/>
            <p:cNvSpPr/>
            <p:nvPr/>
          </p:nvSpPr>
          <p:spPr>
            <a:xfrm>
              <a:off x="3840905" y="-189528"/>
              <a:ext cx="2027275" cy="20272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28" y="31962"/>
                  </a:moveTo>
                  <a:lnTo>
                    <a:pt x="10628" y="31962"/>
                  </a:lnTo>
                  <a:cubicBezTo>
                    <a:pt x="20013" y="15436"/>
                    <a:pt x="37044" y="4701"/>
                    <a:pt x="56003" y="3363"/>
                  </a:cubicBezTo>
                  <a:cubicBezTo>
                    <a:pt x="74961" y="2025"/>
                    <a:pt x="93331" y="10261"/>
                    <a:pt x="104945" y="25305"/>
                  </a:cubicBezTo>
                  <a:lnTo>
                    <a:pt x="107724" y="23727"/>
                  </a:lnTo>
                  <a:lnTo>
                    <a:pt x="107271" y="33155"/>
                  </a:lnTo>
                  <a:lnTo>
                    <a:pt x="97918" y="29296"/>
                  </a:lnTo>
                  <a:lnTo>
                    <a:pt x="100695" y="27718"/>
                  </a:lnTo>
                  <a:lnTo>
                    <a:pt x="100695" y="27718"/>
                  </a:lnTo>
                  <a:cubicBezTo>
                    <a:pt x="89965" y="14192"/>
                    <a:pt x="73215" y="6880"/>
                    <a:pt x="56001" y="8210"/>
                  </a:cubicBezTo>
                  <a:cubicBezTo>
                    <a:pt x="38786" y="9539"/>
                    <a:pt x="23357" y="19335"/>
                    <a:pt x="14831" y="34349"/>
                  </a:cubicBezTo>
                  <a:close/>
                </a:path>
              </a:pathLst>
            </a:custGeom>
            <a:solidFill>
              <a:srgbClr val="6FA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62"/>
            <p:cNvSpPr/>
            <p:nvPr/>
          </p:nvSpPr>
          <p:spPr>
            <a:xfrm>
              <a:off x="3403600" y="367240"/>
              <a:ext cx="1292883" cy="514137"/>
            </a:xfrm>
            <a:prstGeom prst="roundRect">
              <a:avLst>
                <a:gd name="adj" fmla="val 10000"/>
              </a:avLst>
            </a:prstGeom>
            <a:solidFill>
              <a:srgbClr val="44B7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62"/>
            <p:cNvSpPr txBox="1"/>
            <p:nvPr/>
          </p:nvSpPr>
          <p:spPr>
            <a:xfrm>
              <a:off x="3418659" y="382299"/>
              <a:ext cx="1262765" cy="484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90% uptake</a:t>
              </a:r>
              <a:endPara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62"/>
            <p:cNvSpPr/>
            <p:nvPr/>
          </p:nvSpPr>
          <p:spPr>
            <a:xfrm>
              <a:off x="5085327" y="624309"/>
              <a:ext cx="1454493" cy="119965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8627"/>
              </a:schemeClr>
            </a:solidFill>
            <a:ln w="12700" cap="flat" cmpd="sng">
              <a:solidFill>
                <a:srgbClr val="6FAA4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62"/>
            <p:cNvSpPr txBox="1"/>
            <p:nvPr/>
          </p:nvSpPr>
          <p:spPr>
            <a:xfrm>
              <a:off x="5112934" y="651916"/>
              <a:ext cx="1399279" cy="887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26650" rIns="26650" bIns="2665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Char char="•"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Chose general anaesthetic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Char char="•"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Clinical requirement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62"/>
            <p:cNvSpPr/>
            <p:nvPr/>
          </p:nvSpPr>
          <p:spPr>
            <a:xfrm>
              <a:off x="5408548" y="1566894"/>
              <a:ext cx="1292883" cy="514137"/>
            </a:xfrm>
            <a:prstGeom prst="roundRect">
              <a:avLst>
                <a:gd name="adj" fmla="val 10000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62"/>
            <p:cNvSpPr txBox="1"/>
            <p:nvPr/>
          </p:nvSpPr>
          <p:spPr>
            <a:xfrm>
              <a:off x="5423607" y="1581953"/>
              <a:ext cx="1262765" cy="484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Exceptions</a:t>
              </a:r>
              <a:endParaRPr sz="1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4" name="Google Shape;794;p62"/>
          <p:cNvGrpSpPr/>
          <p:nvPr/>
        </p:nvGrpSpPr>
        <p:grpSpPr>
          <a:xfrm>
            <a:off x="2423592" y="4114140"/>
            <a:ext cx="7056784" cy="2694632"/>
            <a:chOff x="0" y="0"/>
            <a:chExt cx="7056784" cy="2694632"/>
          </a:xfrm>
        </p:grpSpPr>
        <p:sp>
          <p:nvSpPr>
            <p:cNvPr id="795" name="Google Shape;795;p62"/>
            <p:cNvSpPr/>
            <p:nvPr/>
          </p:nvSpPr>
          <p:spPr>
            <a:xfrm>
              <a:off x="0" y="1627087"/>
              <a:ext cx="7056784" cy="1067545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62"/>
            <p:cNvSpPr txBox="1"/>
            <p:nvPr/>
          </p:nvSpPr>
          <p:spPr>
            <a:xfrm>
              <a:off x="0" y="1627087"/>
              <a:ext cx="7056784" cy="576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From PMB Appt. to Hysteroscopy Appt. – </a:t>
              </a:r>
              <a:endPara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62"/>
            <p:cNvSpPr/>
            <p:nvPr/>
          </p:nvSpPr>
          <p:spPr>
            <a:xfrm>
              <a:off x="0" y="2182210"/>
              <a:ext cx="3528391" cy="491070"/>
            </a:xfrm>
            <a:prstGeom prst="rect">
              <a:avLst/>
            </a:prstGeom>
            <a:solidFill>
              <a:srgbClr val="FFE8CA">
                <a:alpha val="88627"/>
              </a:srgbClr>
            </a:solidFill>
            <a:ln w="12700" cap="flat" cmpd="sng">
              <a:solidFill>
                <a:srgbClr val="FFE8CA">
                  <a:alpha val="88627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62"/>
            <p:cNvSpPr txBox="1"/>
            <p:nvPr/>
          </p:nvSpPr>
          <p:spPr>
            <a:xfrm>
              <a:off x="0" y="2182210"/>
              <a:ext cx="3528391" cy="491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20300" rIns="1137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101 Day reduction (Average. for 63 patients)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62"/>
            <p:cNvSpPr/>
            <p:nvPr/>
          </p:nvSpPr>
          <p:spPr>
            <a:xfrm>
              <a:off x="3528392" y="2182210"/>
              <a:ext cx="3528391" cy="491070"/>
            </a:xfrm>
            <a:prstGeom prst="rect">
              <a:avLst/>
            </a:prstGeom>
            <a:solidFill>
              <a:srgbClr val="DAF8C9">
                <a:alpha val="88627"/>
              </a:srgbClr>
            </a:solidFill>
            <a:ln w="12700" cap="flat" cmpd="sng">
              <a:solidFill>
                <a:srgbClr val="DAF8C9">
                  <a:alpha val="88627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62"/>
            <p:cNvSpPr txBox="1"/>
            <p:nvPr/>
          </p:nvSpPr>
          <p:spPr>
            <a:xfrm>
              <a:off x="3528392" y="2182210"/>
              <a:ext cx="3528391" cy="491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20300" rIns="1137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Save 6,363 Days / Year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62"/>
            <p:cNvSpPr/>
            <p:nvPr/>
          </p:nvSpPr>
          <p:spPr>
            <a:xfrm rot="10800000">
              <a:off x="0" y="0"/>
              <a:ext cx="7056784" cy="1641884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371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62"/>
            <p:cNvSpPr txBox="1"/>
            <p:nvPr/>
          </p:nvSpPr>
          <p:spPr>
            <a:xfrm>
              <a:off x="0" y="0"/>
              <a:ext cx="7056784" cy="576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From Referral to PMB Appt. – </a:t>
              </a:r>
              <a:endPara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62"/>
            <p:cNvSpPr/>
            <p:nvPr/>
          </p:nvSpPr>
          <p:spPr>
            <a:xfrm>
              <a:off x="0" y="577517"/>
              <a:ext cx="3528391" cy="490923"/>
            </a:xfrm>
            <a:prstGeom prst="rect">
              <a:avLst/>
            </a:prstGeom>
            <a:solidFill>
              <a:srgbClr val="CAF1E5">
                <a:alpha val="88627"/>
              </a:srgbClr>
            </a:solidFill>
            <a:ln w="12700" cap="flat" cmpd="sng">
              <a:solidFill>
                <a:srgbClr val="CAF1E5">
                  <a:alpha val="88627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62"/>
            <p:cNvSpPr txBox="1"/>
            <p:nvPr/>
          </p:nvSpPr>
          <p:spPr>
            <a:xfrm>
              <a:off x="0" y="577517"/>
              <a:ext cx="3528391" cy="490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20300" rIns="1137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 Day reduction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(Average for 309 patients)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62"/>
            <p:cNvSpPr/>
            <p:nvPr/>
          </p:nvSpPr>
          <p:spPr>
            <a:xfrm>
              <a:off x="3528392" y="577517"/>
              <a:ext cx="3528391" cy="490923"/>
            </a:xfrm>
            <a:prstGeom prst="rect">
              <a:avLst/>
            </a:prstGeom>
            <a:solidFill>
              <a:srgbClr val="CDD3E8">
                <a:alpha val="88627"/>
              </a:srgbClr>
            </a:solidFill>
            <a:ln w="12700" cap="flat" cmpd="sng">
              <a:solidFill>
                <a:srgbClr val="CDD3E8">
                  <a:alpha val="88627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62"/>
            <p:cNvSpPr txBox="1"/>
            <p:nvPr/>
          </p:nvSpPr>
          <p:spPr>
            <a:xfrm>
              <a:off x="3528392" y="577517"/>
              <a:ext cx="3528391" cy="490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20300" rIns="1137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Save 618 Days / Year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d959c66847_0_30"/>
          <p:cNvSpPr txBox="1">
            <a:spLocks noGrp="1"/>
          </p:cNvSpPr>
          <p:nvPr>
            <p:ph type="title"/>
          </p:nvPr>
        </p:nvSpPr>
        <p:spPr>
          <a:xfrm>
            <a:off x="143700" y="2415000"/>
            <a:ext cx="11904600" cy="20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5400" b="1">
                <a:latin typeface="Calibri"/>
                <a:ea typeface="Calibri"/>
                <a:cs typeface="Calibri"/>
                <a:sym typeface="Calibri"/>
              </a:rPr>
              <a:t>Access QI – Improving Planned Care Pathways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200"/>
              <a:t>Thomas Monaghan, Portfolio Lead – Access QI, Healthcare Improvement Scotland  </a:t>
            </a:r>
            <a:endParaRPr sz="22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Google Shape;816;p6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4708" y="0"/>
            <a:ext cx="37878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64"/>
          <p:cNvSpPr txBox="1"/>
          <p:nvPr/>
        </p:nvSpPr>
        <p:spPr>
          <a:xfrm>
            <a:off x="990600" y="1669409"/>
            <a:ext cx="3600000" cy="492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NHS Ayrshire &amp; Arran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CAMHS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NHS Borders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Psychological 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1A9E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NHS Dumfries &amp; Galloway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Orthopaedics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NHS Fife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Surgery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Orthopaedics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NHS Forth Valley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Drugs and Alcohol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Ear, Nose and Throat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Early Intervention in Psychosis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Endoscopy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Gastroenterology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Urology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64"/>
          <p:cNvSpPr txBox="1"/>
          <p:nvPr/>
        </p:nvSpPr>
        <p:spPr>
          <a:xfrm>
            <a:off x="4545484" y="1669409"/>
            <a:ext cx="3600000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NHS Grampian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Cardiac Physiology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Paediatric Cardiology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Radiology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1A9E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NHS Greater Glasgow and Clyde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Adult Gender Identity 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Cardiology (North)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Cardiology (South)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Plastic surgery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Podiatry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Respiratory Medicine (South)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Theatres and Anaesthetics (South)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NHS Lanarkshire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Rheumatology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NHS Tayside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ADHD and Autism Spectrum Disorders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CAMHS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64"/>
          <p:cNvSpPr txBox="1">
            <a:spLocks noGrp="1"/>
          </p:cNvSpPr>
          <p:nvPr>
            <p:ph type="title"/>
          </p:nvPr>
        </p:nvSpPr>
        <p:spPr>
          <a:xfrm>
            <a:off x="990600" y="29941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02060"/>
                </a:solidFill>
              </a:rPr>
              <a:t>Spreading the use of QI to improve waiting times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65"/>
          <p:cNvSpPr txBox="1">
            <a:spLocks noGrp="1"/>
          </p:cNvSpPr>
          <p:nvPr>
            <p:ph type="body" idx="1"/>
          </p:nvPr>
        </p:nvSpPr>
        <p:spPr>
          <a:xfrm>
            <a:off x="838200" y="1515232"/>
            <a:ext cx="5621323" cy="463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lvl="0" indent="-2571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en-US" sz="2400"/>
              <a:t>Toolkit, resources and project support with using QI to improve waiting times, </a:t>
            </a:r>
            <a:endParaRPr/>
          </a:p>
          <a:p>
            <a:pPr marL="257175" lvl="0" indent="-25717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en-US" sz="2400"/>
              <a:t>Training for planned care teams to use QI to improve access,</a:t>
            </a:r>
            <a:endParaRPr/>
          </a:p>
          <a:p>
            <a:pPr marL="257175" lvl="0" indent="-25717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en-US" sz="2400"/>
              <a:t>Training and coaching supporting to QI coaches and data analysts in NHS boards, and</a:t>
            </a:r>
            <a:endParaRPr/>
          </a:p>
          <a:p>
            <a:pPr marL="257175" lvl="0" indent="-25717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en-US" sz="2400"/>
              <a:t>Peer to peer learning from other NHS boards.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825" name="Google Shape;825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6485" y="1932136"/>
            <a:ext cx="3887315" cy="3126425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65"/>
          <p:cNvSpPr txBox="1"/>
          <p:nvPr/>
        </p:nvSpPr>
        <p:spPr>
          <a:xfrm>
            <a:off x="990600" y="29941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Spreading the use of QI to improve waiting times</a:t>
            </a:r>
            <a:endParaRPr sz="4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66"/>
          <p:cNvSpPr txBox="1">
            <a:spLocks noGrp="1"/>
          </p:cNvSpPr>
          <p:nvPr>
            <p:ph type="body" idx="1"/>
          </p:nvPr>
        </p:nvSpPr>
        <p:spPr>
          <a:xfrm>
            <a:off x="838199" y="1515232"/>
            <a:ext cx="7415894" cy="463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lvl="0" indent="-2571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en-US" sz="2400"/>
              <a:t>Apply to join Access QI before the 30 June 2021 by visiting: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https://ihub.scot/improvement-programmes/access-qi/join-access-qi/</a:t>
            </a:r>
            <a:r>
              <a:rPr lang="en-US" sz="2400"/>
              <a:t>  </a:t>
            </a:r>
            <a:endParaRPr sz="2400"/>
          </a:p>
          <a:p>
            <a:pPr marL="257175" lvl="0" indent="-10477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2400"/>
          </a:p>
          <a:p>
            <a:pPr marL="257175" lvl="0" indent="-25717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en-US" sz="2400"/>
              <a:t>Download QI resources for improving access at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https://ihub.scot/improvement-programmes/access-qi/</a:t>
            </a:r>
            <a:r>
              <a:rPr lang="en-US" sz="2400"/>
              <a:t>  </a:t>
            </a:r>
            <a:endParaRPr sz="2400"/>
          </a:p>
          <a:p>
            <a:pPr marL="228600" lvl="0" indent="-50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Follow us on twitter </a:t>
            </a:r>
            <a:r>
              <a:rPr lang="en-US" sz="2400">
                <a:solidFill>
                  <a:srgbClr val="002060"/>
                </a:solidFill>
              </a:rPr>
              <a:t>@ihubscot </a:t>
            </a:r>
            <a:r>
              <a:rPr lang="en-US" sz="2400"/>
              <a:t>to keep up to date with new resources, new examples form local services and our upcoming webinar and podcast series.</a:t>
            </a:r>
            <a:endParaRPr sz="2400"/>
          </a:p>
        </p:txBody>
      </p:sp>
      <p:sp>
        <p:nvSpPr>
          <p:cNvPr id="832" name="Google Shape;832;p66"/>
          <p:cNvSpPr txBox="1">
            <a:spLocks noGrp="1"/>
          </p:cNvSpPr>
          <p:nvPr>
            <p:ph type="title"/>
          </p:nvPr>
        </p:nvSpPr>
        <p:spPr>
          <a:xfrm>
            <a:off x="990600" y="2994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02060"/>
                </a:solidFill>
              </a:rPr>
              <a:t>Join Access QI</a:t>
            </a:r>
            <a:endParaRPr sz="4000" b="1">
              <a:solidFill>
                <a:srgbClr val="002060"/>
              </a:solidFill>
            </a:endParaRPr>
          </a:p>
        </p:txBody>
      </p:sp>
      <p:pic>
        <p:nvPicPr>
          <p:cNvPr id="833" name="Google Shape;833;p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5956" y="1915807"/>
            <a:ext cx="3887315" cy="312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9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8104" y="0"/>
            <a:ext cx="1289304" cy="128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8667" y="0"/>
            <a:ext cx="64342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95"/>
          <p:cNvSpPr txBox="1"/>
          <p:nvPr/>
        </p:nvSpPr>
        <p:spPr>
          <a:xfrm>
            <a:off x="609600" y="2429280"/>
            <a:ext cx="10972800" cy="1143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Organisation as Organism</a:t>
            </a:r>
            <a:endParaRPr sz="4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9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8104" y="0"/>
            <a:ext cx="1289304" cy="128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579" y="636865"/>
            <a:ext cx="8750660" cy="6039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9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8104" y="0"/>
            <a:ext cx="1289304" cy="128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472" y="1076602"/>
            <a:ext cx="7914244" cy="5357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d959c66847_0_0"/>
          <p:cNvSpPr txBox="1">
            <a:spLocks noGrp="1"/>
          </p:cNvSpPr>
          <p:nvPr>
            <p:ph type="title"/>
          </p:nvPr>
        </p:nvSpPr>
        <p:spPr>
          <a:xfrm>
            <a:off x="736410" y="236265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br>
              <a:rPr lang="en-US" b="1"/>
            </a:br>
            <a:endParaRPr b="1" i="1"/>
          </a:p>
        </p:txBody>
      </p:sp>
      <p:sp>
        <p:nvSpPr>
          <p:cNvPr id="407" name="Google Shape;407;gd959c66847_0_0"/>
          <p:cNvSpPr txBox="1"/>
          <p:nvPr/>
        </p:nvSpPr>
        <p:spPr>
          <a:xfrm>
            <a:off x="914400" y="2087100"/>
            <a:ext cx="10363200" cy="26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57"/>
              <a:buFont typeface="Calibri"/>
              <a:buNone/>
            </a:pPr>
            <a:r>
              <a:rPr lang="en-US" sz="5134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Navigating the Pandemic Winter – Our Map and Compass</a:t>
            </a:r>
            <a:endParaRPr sz="5134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Jennifer Woods, Health &amp; Business Intelligence Lead, NHS Tayside</a:t>
            </a:r>
            <a:r>
              <a:rPr lang="en-US"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gd959c66847_0_0"/>
          <p:cNvSpPr txBox="1"/>
          <p:nvPr/>
        </p:nvSpPr>
        <p:spPr>
          <a:xfrm>
            <a:off x="334400" y="4207225"/>
            <a:ext cx="1091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21 - NHS Scotland Event - Programme - Template Title Sli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1838</Words>
  <Application>Microsoft Macintosh PowerPoint</Application>
  <PresentationFormat>Widescreen</PresentationFormat>
  <Paragraphs>363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Noto Sans Symbols</vt:lpstr>
      <vt:lpstr>2021 - NHS Scotland Event - Programme - Template Title Slide</vt:lpstr>
      <vt:lpstr>2_Office Theme</vt:lpstr>
      <vt:lpstr>Office Theme</vt:lpstr>
      <vt:lpstr>1_Office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PowerPoint Presentation</vt:lpstr>
      <vt:lpstr> </vt:lpstr>
      <vt:lpstr> Contents  </vt:lpstr>
      <vt:lpstr>Before Acute Frailty</vt:lpstr>
      <vt:lpstr>PowerPoint Presentation</vt:lpstr>
      <vt:lpstr>What This Means in Practice – Mr B</vt:lpstr>
      <vt:lpstr>Impact of this Journey</vt:lpstr>
      <vt:lpstr>Acute Frailty Team</vt:lpstr>
      <vt:lpstr>Simultaneous Improvements</vt:lpstr>
      <vt:lpstr>Frustration!</vt:lpstr>
      <vt:lpstr>Acute Medicine for the Elderly Assessment Unit (AME)</vt:lpstr>
      <vt:lpstr>AME Multidisciplinary Team</vt:lpstr>
      <vt:lpstr>PowerPoint Presentation</vt:lpstr>
      <vt:lpstr>Other advantages of AME</vt:lpstr>
      <vt:lpstr>What this Means in Practice – Mrs M</vt:lpstr>
      <vt:lpstr>PowerPoint Presentation</vt:lpstr>
      <vt:lpstr>Average LOS - Data</vt:lpstr>
      <vt:lpstr>MFE Discharges</vt:lpstr>
      <vt:lpstr>Wider Impact</vt:lpstr>
      <vt:lpstr>PowerPoint Presentation</vt:lpstr>
      <vt:lpstr>Delayed Discharges</vt:lpstr>
      <vt:lpstr>Summary</vt:lpstr>
      <vt:lpstr>Access QI – Improving Planned Care Pathways  Thomas Monaghan, Portfolio Lead – Access QI, Healthcare Improvement Scotland</vt:lpstr>
      <vt:lpstr>Access QI</vt:lpstr>
      <vt:lpstr>Access QI – Improving Planned Care Pathways  Cathy Young, Head of Transformation, NHS Grampian</vt:lpstr>
      <vt:lpstr>Board Buy-in as Accelerator Site</vt:lpstr>
      <vt:lpstr>Understanding the System</vt:lpstr>
      <vt:lpstr>MDT Engagement with Clinical Leadership</vt:lpstr>
      <vt:lpstr>Access QI – Improving Planned Care Pathways  Yeshi Bhushan, Consultant Gynaecologist and Clinical Lead, NHS Tayside</vt:lpstr>
      <vt:lpstr>Gynaecology: Post Menopausal Bleeding</vt:lpstr>
      <vt:lpstr>PowerPoint Presentation</vt:lpstr>
      <vt:lpstr>PowerPoint Presentation</vt:lpstr>
      <vt:lpstr>PowerPoint Presentation</vt:lpstr>
      <vt:lpstr>PowerPoint Presentation</vt:lpstr>
      <vt:lpstr>Patient Journey Time After Change</vt:lpstr>
      <vt:lpstr>Access QI – Improving Planned Care Pathways  Thomas Monaghan, Portfolio Lead – Access QI, Healthcare Improvement Scotland  </vt:lpstr>
      <vt:lpstr>Spreading the use of QI to improve waiting times</vt:lpstr>
      <vt:lpstr>PowerPoint Presentation</vt:lpstr>
      <vt:lpstr>Join Access QI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Murison L (Laura)</dc:creator>
  <cp:lastModifiedBy>Luci Wallace</cp:lastModifiedBy>
  <cp:revision>1</cp:revision>
  <dcterms:created xsi:type="dcterms:W3CDTF">2021-04-14T11:10:02Z</dcterms:created>
  <dcterms:modified xsi:type="dcterms:W3CDTF">2021-07-20T08:49:33Z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A32887402</vt:lpwstr>
  </property>
  <property fmtid="{D5CDD505-2E9C-101B-9397-08002B2CF9AE}" pid="4" name="Objective-Title">
    <vt:lpwstr>2021 - NHS Scotland Event - Programme - Template Title Slide</vt:lpwstr>
  </property>
  <property fmtid="{D5CDD505-2E9C-101B-9397-08002B2CF9AE}" pid="5" name="Objective-Description">
    <vt:lpwstr/>
  </property>
  <property fmtid="{D5CDD505-2E9C-101B-9397-08002B2CF9AE}" pid="6" name="Objective-CreationStamp">
    <vt:filetime>2021-04-14T12:14:37Z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2021-04-28T10:36:15Z</vt:filetime>
  </property>
  <property fmtid="{D5CDD505-2E9C-101B-9397-08002B2CF9AE}" pid="10" name="Objective-ModificationStamp">
    <vt:filetime>2021-04-28T10:36:15Z</vt:filetime>
  </property>
  <property fmtid="{D5CDD505-2E9C-101B-9397-08002B2CF9AE}" pid="11" name="Objective-Owner">
    <vt:lpwstr>Tait, Rebecca R (U417171)</vt:lpwstr>
  </property>
  <property fmtid="{D5CDD505-2E9C-101B-9397-08002B2CF9AE}" pid="12" name="Objective-Path">
    <vt:lpwstr>Objective Global Folder:SG File Plan:Health, nutrition and care:National Health Service (NHS):General:Casework: National Health Service (NHS) - general:DG Health - Business Management and Support: Communications: NHS Scotland Event 2021: 2020-2025</vt:lpwstr>
  </property>
  <property fmtid="{D5CDD505-2E9C-101B-9397-08002B2CF9AE}" pid="13" name="Objective-Parent">
    <vt:lpwstr>DG Health - Business Management and Support: Communications: NHS Scotland Event 2021: 2020-2025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vA48295503</vt:lpwstr>
  </property>
  <property fmtid="{D5CDD505-2E9C-101B-9397-08002B2CF9AE}" pid="16" name="Objective-Version">
    <vt:lpwstr>2.0</vt:lpwstr>
  </property>
  <property fmtid="{D5CDD505-2E9C-101B-9397-08002B2CF9AE}" pid="17" name="Objective-VersionNumber">
    <vt:r8>2</vt:r8>
  </property>
  <property fmtid="{D5CDD505-2E9C-101B-9397-08002B2CF9AE}" pid="18" name="Objective-VersionComment">
    <vt:lpwstr>Update</vt:lpwstr>
  </property>
  <property fmtid="{D5CDD505-2E9C-101B-9397-08002B2CF9AE}" pid="19" name="Objective-FileNumber">
    <vt:lpwstr>CASE/533161</vt:lpwstr>
  </property>
  <property fmtid="{D5CDD505-2E9C-101B-9397-08002B2CF9AE}" pid="20" name="Objective-Classification">
    <vt:lpwstr>OFFICIAL</vt:lpwstr>
  </property>
  <property fmtid="{D5CDD505-2E9C-101B-9397-08002B2CF9AE}" pid="21" name="Objective-Caveats">
    <vt:lpwstr>Caveat for access to SG Fileplan</vt:lpwstr>
  </property>
  <property fmtid="{D5CDD505-2E9C-101B-9397-08002B2CF9AE}" pid="22" name="Objective-Date of Original">
    <vt:lpwstr/>
  </property>
  <property fmtid="{D5CDD505-2E9C-101B-9397-08002B2CF9AE}" pid="23" name="Objective-Date Received">
    <vt:lpwstr/>
  </property>
  <property fmtid="{D5CDD505-2E9C-101B-9397-08002B2CF9AE}" pid="24" name="Objective-SG Web Publication - Category">
    <vt:lpwstr/>
  </property>
  <property fmtid="{D5CDD505-2E9C-101B-9397-08002B2CF9AE}" pid="25" name="Objective-SG Web Publication - Category 2 Classification">
    <vt:lpwstr/>
  </property>
  <property fmtid="{D5CDD505-2E9C-101B-9397-08002B2CF9AE}" pid="26" name="Objective-Connect Creator">
    <vt:lpwstr/>
  </property>
  <property fmtid="{D5CDD505-2E9C-101B-9397-08002B2CF9AE}" pid="27" name="Objective-Required Redaction">
    <vt:lpwstr/>
  </property>
</Properties>
</file>