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12192000" cy="6858000"/>
  <p:notesSz cx="6858000" cy="9144000"/>
  <p:embeddedFontLst>
    <p:embeddedFont>
      <p:font typeface="Arial Black" panose="020B0A04020102020204" pitchFamily="34" charset="0"/>
      <p:regular r:id="rId55"/>
      <p:bold r:id="rId56"/>
    </p:embeddedFont>
    <p:embeddedFont>
      <p:font typeface="Inter" panose="020B0604020202020204" charset="0"/>
      <p:bold r:id="rId57"/>
      <p:boldItalic r:id="rId58"/>
    </p:embeddedFont>
    <p:embeddedFont>
      <p:font typeface="Open Sans" panose="020B0606030504020204" pitchFamily="34" charset="0"/>
      <p:regular r:id="rId59"/>
      <p:bold r:id="rId60"/>
      <p:italic r:id="rId61"/>
      <p:boldItalic r:id="rId62"/>
    </p:embeddedFont>
    <p:embeddedFont>
      <p:font typeface="Play" panose="020B0604020202020204" charset="0"/>
      <p:regular r:id="rId63"/>
      <p:bold r:id="rId64"/>
    </p:embeddedFont>
    <p:embeddedFont>
      <p:font typeface="Public Sans" panose="020B0604020202020204" charset="0"/>
      <p:bold r:id="rId65"/>
      <p:boldItalic r:id="rId66"/>
    </p:embeddedFont>
    <p:embeddedFont>
      <p:font typeface="Roboto" panose="02000000000000000000" pitchFamily="2" charset="0"/>
      <p:regular r:id="rId67"/>
      <p:bold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g3MGFHAysmZ0qINgZzRDDtw4Elt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934222-890E-4B16-A7AA-77402E3479A7}">
  <a:tblStyle styleId="{2A934222-890E-4B16-A7AA-77402E3479A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tableStyles" Target="tableStyles.xml"/><Relationship Id="rId7"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04380748970862E-2"/>
          <c:y val="1.1173042808413811E-2"/>
          <c:w val="0.46115266105737412"/>
          <c:h val="0.95083861164297923"/>
        </c:manualLayout>
      </c:layout>
      <c:pieChart>
        <c:varyColors val="1"/>
        <c:ser>
          <c:idx val="0"/>
          <c:order val="0"/>
          <c:tx>
            <c:strRef>
              <c:f>Sheet1!$B$1</c:f>
              <c:strCache>
                <c:ptCount val="1"/>
                <c:pt idx="0">
                  <c:v>Number of Colleagues</c:v>
                </c:pt>
              </c:strCache>
            </c:strRef>
          </c:tx>
          <c:spPr>
            <a:ln w="28575">
              <a:solidFill>
                <a:schemeClr val="bg1"/>
              </a:solidFill>
            </a:ln>
          </c:spPr>
          <c:dPt>
            <c:idx val="0"/>
            <c:bubble3D val="0"/>
            <c:spPr>
              <a:solidFill>
                <a:schemeClr val="accent4">
                  <a:lumMod val="60000"/>
                  <a:lumOff val="40000"/>
                </a:schemeClr>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41A-442D-9A3D-CFD1D3D97457}"/>
              </c:ext>
            </c:extLst>
          </c:dPt>
          <c:dPt>
            <c:idx val="1"/>
            <c:bubble3D val="0"/>
            <c:spPr>
              <a:solidFill>
                <a:schemeClr val="accent4">
                  <a:lumMod val="50000"/>
                </a:schemeClr>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41A-442D-9A3D-CFD1D3D97457}"/>
              </c:ext>
            </c:extLst>
          </c:dPt>
          <c:dPt>
            <c:idx val="2"/>
            <c:bubble3D val="0"/>
            <c:spPr>
              <a:solidFill>
                <a:srgbClr val="002060"/>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41A-442D-9A3D-CFD1D3D97457}"/>
              </c:ext>
            </c:extLst>
          </c:dPt>
          <c:dPt>
            <c:idx val="3"/>
            <c:bubble3D val="0"/>
            <c:spPr>
              <a:solidFill>
                <a:schemeClr val="accent5">
                  <a:lumMod val="75000"/>
                </a:schemeClr>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41A-442D-9A3D-CFD1D3D97457}"/>
              </c:ext>
            </c:extLst>
          </c:dPt>
          <c:dPt>
            <c:idx val="4"/>
            <c:bubble3D val="0"/>
            <c:spPr>
              <a:solidFill>
                <a:srgbClr val="D5316F"/>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41A-442D-9A3D-CFD1D3D97457}"/>
              </c:ext>
            </c:extLst>
          </c:dPt>
          <c:dPt>
            <c:idx val="5"/>
            <c:bubble3D val="0"/>
            <c:spPr>
              <a:solidFill>
                <a:schemeClr val="accent6"/>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641A-442D-9A3D-CFD1D3D97457}"/>
              </c:ext>
            </c:extLst>
          </c:dPt>
          <c:dPt>
            <c:idx val="6"/>
            <c:bubble3D val="0"/>
            <c:spPr>
              <a:solidFill>
                <a:schemeClr val="accent5">
                  <a:lumMod val="60000"/>
                  <a:lumOff val="40000"/>
                </a:schemeClr>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641A-442D-9A3D-CFD1D3D9745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Sheet1!$A$2:$A$8</c:f>
              <c:strCache>
                <c:ptCount val="7"/>
                <c:pt idx="0">
                  <c:v>Leadership Survey</c:v>
                </c:pt>
                <c:pt idx="1">
                  <c:v>Focus Groups</c:v>
                </c:pt>
                <c:pt idx="2">
                  <c:v>Students Leadership Survey</c:v>
                </c:pt>
                <c:pt idx="3">
                  <c:v>Out-of-hours (Night shift)</c:v>
                </c:pt>
                <c:pt idx="4">
                  <c:v>Partners Leadership Survey</c:v>
                </c:pt>
                <c:pt idx="5">
                  <c:v>1:1 Meetings</c:v>
                </c:pt>
                <c:pt idx="6">
                  <c:v>Drop-in sessions or Walkabout</c:v>
                </c:pt>
              </c:strCache>
            </c:strRef>
          </c:cat>
          <c:val>
            <c:numRef>
              <c:f>Sheet1!$B$2:$B$8</c:f>
              <c:numCache>
                <c:formatCode>General</c:formatCode>
                <c:ptCount val="7"/>
                <c:pt idx="0">
                  <c:v>747</c:v>
                </c:pt>
                <c:pt idx="1">
                  <c:v>120</c:v>
                </c:pt>
                <c:pt idx="2">
                  <c:v>111</c:v>
                </c:pt>
                <c:pt idx="3">
                  <c:v>88</c:v>
                </c:pt>
                <c:pt idx="4">
                  <c:v>65</c:v>
                </c:pt>
                <c:pt idx="5">
                  <c:v>48</c:v>
                </c:pt>
                <c:pt idx="6">
                  <c:v>31</c:v>
                </c:pt>
              </c:numCache>
            </c:numRef>
          </c:val>
          <c:extLst>
            <c:ext xmlns:c16="http://schemas.microsoft.com/office/drawing/2014/chart" uri="{C3380CC4-5D6E-409C-BE32-E72D297353CC}">
              <c16:uniqueId val="{0000000E-641A-442D-9A3D-CFD1D3D9745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5022063367079147"/>
          <c:y val="2.2692537920603478E-2"/>
          <c:w val="0.48587213171747795"/>
          <c:h val="0.95908396532872853"/>
        </c:manualLayout>
      </c:layout>
      <c:overlay val="0"/>
      <c:spPr>
        <a:solidFill>
          <a:schemeClr val="lt1">
            <a:lumMod val="95000"/>
            <a:alpha val="39000"/>
          </a:schemeClr>
        </a:solidFill>
        <a:ln w="28575">
          <a:solidFill>
            <a:schemeClr val="tx1"/>
          </a:solidFill>
        </a:ln>
        <a:effectLst/>
      </c:spPr>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0"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Colleagues</c:v>
                </c:pt>
              </c:strCache>
            </c:strRef>
          </c:tx>
          <c:spPr>
            <a:ln w="28575">
              <a:solidFill>
                <a:schemeClr val="bg1"/>
              </a:solidFill>
            </a:ln>
          </c:spPr>
          <c:dPt>
            <c:idx val="0"/>
            <c:bubble3D val="0"/>
            <c:spPr>
              <a:solidFill>
                <a:srgbClr val="00B0F0"/>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41A-442D-9A3D-CFD1D3D97457}"/>
              </c:ext>
            </c:extLst>
          </c:dPt>
          <c:dPt>
            <c:idx val="1"/>
            <c:bubble3D val="0"/>
            <c:spPr>
              <a:solidFill>
                <a:srgbClr val="00B050"/>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41A-442D-9A3D-CFD1D3D97457}"/>
              </c:ext>
            </c:extLst>
          </c:dPt>
          <c:dPt>
            <c:idx val="2"/>
            <c:bubble3D val="0"/>
            <c:spPr>
              <a:solidFill>
                <a:srgbClr val="D5316F"/>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41A-442D-9A3D-CFD1D3D97457}"/>
              </c:ext>
            </c:extLst>
          </c:dPt>
          <c:dLbls>
            <c:dLbl>
              <c:idx val="0"/>
              <c:layout>
                <c:manualLayout>
                  <c:x val="-7.2694034873509701E-3"/>
                  <c:y val="6.195724965082041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41A-442D-9A3D-CFD1D3D97457}"/>
                </c:ext>
              </c:extLst>
            </c:dLbl>
            <c:dLbl>
              <c:idx val="1"/>
              <c:layout>
                <c:manualLayout>
                  <c:x val="-3.887127587610243E-2"/>
                  <c:y val="0.186837733283456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41A-442D-9A3D-CFD1D3D9745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Senior Leadership Team and Whole Systems Leadership Team</c:v>
                </c:pt>
                <c:pt idx="1">
                  <c:v>Wellbeing &amp; Staff Support</c:v>
                </c:pt>
                <c:pt idx="2">
                  <c:v>In-Person and Virtual Sessions (Incl. Out of Hours &amp; Staff Side)</c:v>
                </c:pt>
              </c:strCache>
            </c:strRef>
          </c:cat>
          <c:val>
            <c:numRef>
              <c:f>Sheet1!$B$2:$B$4</c:f>
              <c:numCache>
                <c:formatCode>General</c:formatCode>
                <c:ptCount val="3"/>
                <c:pt idx="0">
                  <c:v>23</c:v>
                </c:pt>
                <c:pt idx="1">
                  <c:v>65</c:v>
                </c:pt>
                <c:pt idx="2">
                  <c:v>659</c:v>
                </c:pt>
              </c:numCache>
            </c:numRef>
          </c:val>
          <c:extLst>
            <c:ext xmlns:c16="http://schemas.microsoft.com/office/drawing/2014/chart" uri="{C3380CC4-5D6E-409C-BE32-E72D297353CC}">
              <c16:uniqueId val="{0000000E-641A-442D-9A3D-CFD1D3D9745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58890838452324079"/>
          <c:y val="1.1519495112189665E-2"/>
          <c:w val="0.38941610352292777"/>
          <c:h val="0.95908396532872853"/>
        </c:manualLayout>
      </c:layout>
      <c:overlay val="0"/>
      <c:spPr>
        <a:solidFill>
          <a:schemeClr val="lt1">
            <a:lumMod val="95000"/>
            <a:alpha val="39000"/>
          </a:schemeClr>
        </a:solidFill>
        <a:ln w="28575">
          <a:solidFill>
            <a:schemeClr val="tx1"/>
          </a:solidFill>
        </a:ln>
        <a:effectLst/>
      </c:spPr>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0"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Number of Colleagues</c:v>
                </c:pt>
              </c:strCache>
            </c:strRef>
          </c:tx>
          <c:spPr>
            <a:ln w="28575">
              <a:solidFill>
                <a:schemeClr val="bg1"/>
              </a:solidFill>
            </a:ln>
          </c:spPr>
          <c:dPt>
            <c:idx val="0"/>
            <c:bubble3D val="0"/>
            <c:spPr>
              <a:solidFill>
                <a:srgbClr val="00B0F0"/>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41A-442D-9A3D-CFD1D3D97457}"/>
              </c:ext>
            </c:extLst>
          </c:dPt>
          <c:dPt>
            <c:idx val="1"/>
            <c:bubble3D val="0"/>
            <c:spPr>
              <a:solidFill>
                <a:srgbClr val="D5316F"/>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41A-442D-9A3D-CFD1D3D97457}"/>
              </c:ext>
            </c:extLst>
          </c:dPt>
          <c:dPt>
            <c:idx val="2"/>
            <c:bubble3D val="0"/>
            <c:spPr>
              <a:solidFill>
                <a:srgbClr val="00B050"/>
              </a:solidFill>
              <a:ln w="28575">
                <a:solidFill>
                  <a:schemeClr val="bg1"/>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41A-442D-9A3D-CFD1D3D97457}"/>
              </c:ext>
            </c:extLst>
          </c:dPt>
          <c:dLbls>
            <c:dLbl>
              <c:idx val="0"/>
              <c:layout>
                <c:manualLayout>
                  <c:x val="-0.11889829004958324"/>
                  <c:y val="7.983411814428251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41A-442D-9A3D-CFD1D3D97457}"/>
                </c:ext>
              </c:extLst>
            </c:dLbl>
            <c:dLbl>
              <c:idx val="1"/>
              <c:layout>
                <c:manualLayout>
                  <c:x val="2.5071484387700495E-2"/>
                  <c:y val="-0.1608918164411588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41A-442D-9A3D-CFD1D3D9745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3hr Sessions x 14 (In-person and Virtual)</c:v>
                </c:pt>
                <c:pt idx="1">
                  <c:v>1hr Sessions x 3 (NMAHP)</c:v>
                </c:pt>
                <c:pt idx="2">
                  <c:v>1hr Sessions x 16 (In-person and Virtual)</c:v>
                </c:pt>
              </c:strCache>
            </c:strRef>
          </c:cat>
          <c:val>
            <c:numRef>
              <c:f>Sheet1!$B$2:$B$4</c:f>
              <c:numCache>
                <c:formatCode>General</c:formatCode>
                <c:ptCount val="3"/>
                <c:pt idx="0">
                  <c:v>182</c:v>
                </c:pt>
                <c:pt idx="1">
                  <c:v>150</c:v>
                </c:pt>
                <c:pt idx="2">
                  <c:v>112</c:v>
                </c:pt>
              </c:numCache>
            </c:numRef>
          </c:val>
          <c:extLst>
            <c:ext xmlns:c16="http://schemas.microsoft.com/office/drawing/2014/chart" uri="{C3380CC4-5D6E-409C-BE32-E72D297353CC}">
              <c16:uniqueId val="{0000000E-641A-442D-9A3D-CFD1D3D9745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040812428909228"/>
          <c:y val="2.2692537920603478E-2"/>
          <c:w val="0.38941610352292777"/>
          <c:h val="0.95908396532872853"/>
        </c:manualLayout>
      </c:layout>
      <c:overlay val="0"/>
      <c:spPr>
        <a:solidFill>
          <a:schemeClr val="lt1">
            <a:lumMod val="95000"/>
            <a:alpha val="39000"/>
          </a:schemeClr>
        </a:solidFill>
        <a:ln w="28575">
          <a:solidFill>
            <a:schemeClr val="tx1"/>
          </a:solidFill>
        </a:ln>
        <a:effectLst/>
      </c:spPr>
      <c:txPr>
        <a:bodyPr rot="0" spcFirstLastPara="1" vertOverflow="ellipsis" vert="horz" wrap="square" anchor="ctr" anchorCtr="1"/>
        <a:lstStyle/>
        <a:p>
          <a:pPr>
            <a:defRPr sz="2800" b="0" i="0" u="none" strike="noStrike" kern="1200" baseline="0">
              <a:ln>
                <a:solidFill>
                  <a:schemeClr val="accent1"/>
                </a:solidFill>
              </a:ln>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0"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ublichealthscotland.scot/publications/why-do-we-collect-equalities-data/" TargetMode="External"/><Relationship Id="rId7" Type="http://schemas.openxmlformats.org/officeDocument/2006/relationships/hyperlink" Target="https://www.publichealthscotland.scot/publications/evidence-for-improving-equalities-data-collec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learning.publichealthscotland.scot/course/view.php?id=678" TargetMode="External"/><Relationship Id="rId5" Type="http://schemas.openxmlformats.org/officeDocument/2006/relationships/hyperlink" Target="https://publichealthscotland.scot/media/26390/why-are-you-asked-for-equalities-data-booklet-in-english.pdf" TargetMode="External"/><Relationship Id="rId4" Type="http://schemas.openxmlformats.org/officeDocument/2006/relationships/hyperlink" Target="https://publichealthscotland.scot/media/26391/why-do-we-collect-equalities-data-booklet-for-professionals.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5:notes"/>
          <p:cNvSpPr txBox="1">
            <a:spLocks noGrp="1"/>
          </p:cNvSpPr>
          <p:nvPr>
            <p:ph type="hdr" idx="2"/>
          </p:nvPr>
        </p:nvSpPr>
        <p:spPr>
          <a:xfrm>
            <a:off x="0" y="0"/>
            <a:ext cx="3927546" cy="3722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345" name="Google Shape;345;p25:notes"/>
          <p:cNvSpPr txBox="1">
            <a:spLocks noGrp="1"/>
          </p:cNvSpPr>
          <p:nvPr>
            <p:ph type="dt" idx="10"/>
          </p:nvPr>
        </p:nvSpPr>
        <p:spPr>
          <a:xfrm>
            <a:off x="5134448" y="0"/>
            <a:ext cx="3927546" cy="3722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1.7.2013</a:t>
            </a:r>
            <a:endParaRPr/>
          </a:p>
        </p:txBody>
      </p:sp>
      <p:sp>
        <p:nvSpPr>
          <p:cNvPr id="346" name="Google Shape;346;p25:notes"/>
          <p:cNvSpPr>
            <a:spLocks noGrp="1" noRot="1" noChangeAspect="1"/>
          </p:cNvSpPr>
          <p:nvPr>
            <p:ph type="sldImg" idx="3"/>
          </p:nvPr>
        </p:nvSpPr>
        <p:spPr>
          <a:xfrm>
            <a:off x="2055813" y="557213"/>
            <a:ext cx="4951412" cy="2786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5:notes"/>
          <p:cNvSpPr txBox="1">
            <a:spLocks noGrp="1"/>
          </p:cNvSpPr>
          <p:nvPr>
            <p:ph type="body" idx="1"/>
          </p:nvPr>
        </p:nvSpPr>
        <p:spPr>
          <a:xfrm>
            <a:off x="906357" y="3529471"/>
            <a:ext cx="7250853" cy="334507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5:notes"/>
          <p:cNvSpPr txBox="1">
            <a:spLocks noGrp="1"/>
          </p:cNvSpPr>
          <p:nvPr>
            <p:ph type="ftr" idx="11"/>
          </p:nvPr>
        </p:nvSpPr>
        <p:spPr>
          <a:xfrm>
            <a:off x="0" y="7058943"/>
            <a:ext cx="3927546" cy="37052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349" name="Google Shape;349;p25:notes"/>
          <p:cNvSpPr txBox="1">
            <a:spLocks noGrp="1"/>
          </p:cNvSpPr>
          <p:nvPr>
            <p:ph type="sldNum" idx="12"/>
          </p:nvPr>
        </p:nvSpPr>
        <p:spPr>
          <a:xfrm>
            <a:off x="5134448" y="7058943"/>
            <a:ext cx="3927546" cy="3705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Session Overview </a:t>
            </a:r>
            <a:endParaRPr/>
          </a:p>
        </p:txBody>
      </p:sp>
      <p:sp>
        <p:nvSpPr>
          <p:cNvPr id="358" name="Google Shape;3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txBox="1">
            <a:spLocks noGrp="1"/>
          </p:cNvSpPr>
          <p:nvPr>
            <p:ph type="hdr" idx="2"/>
          </p:nvPr>
        </p:nvSpPr>
        <p:spPr>
          <a:xfrm>
            <a:off x="0" y="0"/>
            <a:ext cx="3927546" cy="3722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376" name="Google Shape;376;p27:notes"/>
          <p:cNvSpPr txBox="1">
            <a:spLocks noGrp="1"/>
          </p:cNvSpPr>
          <p:nvPr>
            <p:ph type="dt" idx="10"/>
          </p:nvPr>
        </p:nvSpPr>
        <p:spPr>
          <a:xfrm>
            <a:off x="5134448" y="0"/>
            <a:ext cx="3927546" cy="3722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1.7.2013</a:t>
            </a:r>
            <a:endParaRPr/>
          </a:p>
        </p:txBody>
      </p:sp>
      <p:sp>
        <p:nvSpPr>
          <p:cNvPr id="377" name="Google Shape;377;p27:notes"/>
          <p:cNvSpPr>
            <a:spLocks noGrp="1" noRot="1" noChangeAspect="1"/>
          </p:cNvSpPr>
          <p:nvPr>
            <p:ph type="sldImg" idx="3"/>
          </p:nvPr>
        </p:nvSpPr>
        <p:spPr>
          <a:xfrm>
            <a:off x="2055813" y="557213"/>
            <a:ext cx="4951412" cy="2786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7:notes"/>
          <p:cNvSpPr txBox="1">
            <a:spLocks noGrp="1"/>
          </p:cNvSpPr>
          <p:nvPr>
            <p:ph type="body" idx="1"/>
          </p:nvPr>
        </p:nvSpPr>
        <p:spPr>
          <a:xfrm>
            <a:off x="906357" y="3529471"/>
            <a:ext cx="7250853" cy="334507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highlight>
                  <a:srgbClr val="00FF00"/>
                </a:highlight>
              </a:rPr>
              <a:t>This process started from conversations and surveys – we now have a plan which has been co-created by over 2000 colleagues.</a:t>
            </a:r>
            <a:endParaRPr/>
          </a:p>
          <a:p>
            <a:pPr marL="0" lvl="0" indent="0" algn="l" rtl="0">
              <a:spcBef>
                <a:spcPts val="0"/>
              </a:spcBef>
              <a:spcAft>
                <a:spcPts val="0"/>
              </a:spcAft>
              <a:buNone/>
            </a:pPr>
            <a:r>
              <a:rPr lang="en-GB">
                <a:highlight>
                  <a:srgbClr val="00FF00"/>
                </a:highlight>
              </a:rPr>
              <a:t>Our intention and the values and goals we hold are central to it’s success so far. </a:t>
            </a:r>
            <a:endParaRPr/>
          </a:p>
          <a:p>
            <a:pPr marL="0" lvl="0" indent="0" algn="l" rtl="0">
              <a:spcBef>
                <a:spcPts val="0"/>
              </a:spcBef>
              <a:spcAft>
                <a:spcPts val="0"/>
              </a:spcAft>
              <a:buNone/>
            </a:pPr>
            <a:r>
              <a:rPr lang="en-GB">
                <a:highlight>
                  <a:srgbClr val="00FF00"/>
                </a:highlight>
              </a:rPr>
              <a:t>Let’s continue to sustain the momentum and gather our supporters and champions around us to move forward. </a:t>
            </a:r>
            <a:endParaRPr/>
          </a:p>
        </p:txBody>
      </p:sp>
      <p:sp>
        <p:nvSpPr>
          <p:cNvPr id="379" name="Google Shape;379;p27:notes"/>
          <p:cNvSpPr txBox="1">
            <a:spLocks noGrp="1"/>
          </p:cNvSpPr>
          <p:nvPr>
            <p:ph type="ftr" idx="11"/>
          </p:nvPr>
        </p:nvSpPr>
        <p:spPr>
          <a:xfrm>
            <a:off x="0" y="7058943"/>
            <a:ext cx="3927546" cy="37052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380" name="Google Shape;380;p27:notes"/>
          <p:cNvSpPr txBox="1">
            <a:spLocks noGrp="1"/>
          </p:cNvSpPr>
          <p:nvPr>
            <p:ph type="sldNum" idx="12"/>
          </p:nvPr>
        </p:nvSpPr>
        <p:spPr>
          <a:xfrm>
            <a:off x="5134448" y="7058943"/>
            <a:ext cx="3927546" cy="3705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8:notes"/>
          <p:cNvSpPr>
            <a:spLocks noGrp="1" noRot="1" noChangeAspect="1"/>
          </p:cNvSpPr>
          <p:nvPr>
            <p:ph type="sldImg" idx="2"/>
          </p:nvPr>
        </p:nvSpPr>
        <p:spPr>
          <a:xfrm>
            <a:off x="2055813" y="557213"/>
            <a:ext cx="4951412" cy="2786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Key phases and milestones of the programme. A major achievement to get this far in the process and to have engaged so many staff from all parts of Forth Valley and the partnerships in the process. </a:t>
            </a:r>
            <a:endParaRPr/>
          </a:p>
          <a:p>
            <a:pPr marL="0" lvl="0" indent="0" algn="l" rtl="0">
              <a:spcBef>
                <a:spcPts val="0"/>
              </a:spcBef>
              <a:spcAft>
                <a:spcPts val="0"/>
              </a:spcAft>
              <a:buNone/>
            </a:pPr>
            <a:endParaRPr/>
          </a:p>
        </p:txBody>
      </p:sp>
      <p:sp>
        <p:nvSpPr>
          <p:cNvPr id="393" name="Google Shape;39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48" name="Google Shape;448;p2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449" name="Google Shape;449;p2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Scale of engagement across each phase – in addition 41 volunteers have now applied to join the project implementation phase. </a:t>
            </a:r>
            <a:endParaRPr/>
          </a:p>
        </p:txBody>
      </p:sp>
      <p:sp>
        <p:nvSpPr>
          <p:cNvPr id="451" name="Google Shape;451;p2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52" name="Google Shape;452;p2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 July 2024, Scottish Government published Improving Wellbeing and Working Cultures (IWWC), setting out our ambition to enhance working cultures through programmes of work at a national level that focus on the pillars of: wellbeing, leadership and equality. When these areas are prioritised, working cultures can improve.</a:t>
            </a:r>
            <a:endParaRPr/>
          </a:p>
          <a:p>
            <a:pPr marL="0" lvl="0" indent="0" algn="l" rtl="0">
              <a:spcBef>
                <a:spcPts val="0"/>
              </a:spcBef>
              <a:spcAft>
                <a:spcPts val="0"/>
              </a:spcAft>
              <a:buNone/>
            </a:pPr>
            <a:endParaRPr/>
          </a:p>
          <a:p>
            <a:pPr marL="0" lvl="0" indent="0" algn="l" rtl="0">
              <a:spcBef>
                <a:spcPts val="0"/>
              </a:spcBef>
              <a:spcAft>
                <a:spcPts val="0"/>
              </a:spcAft>
              <a:buNone/>
            </a:pPr>
            <a:r>
              <a:rPr lang="en-GB"/>
              <a:t>This work builds on the National Workforce Strategy for Health and Social Care in Scotland, which sets out a national framework to achieve the Scottish Government’s vision of a “sustainable, skilled workforce with attractive career choices where all are respected and valued for the work they do.” </a:t>
            </a:r>
            <a:endParaRPr/>
          </a:p>
          <a:p>
            <a:pPr marL="0" lvl="0" indent="0" algn="l" rtl="0">
              <a:spcBef>
                <a:spcPts val="0"/>
              </a:spcBef>
              <a:spcAft>
                <a:spcPts val="0"/>
              </a:spcAft>
              <a:buNone/>
            </a:pPr>
            <a:endParaRPr/>
          </a:p>
          <a:p>
            <a:pPr marL="0" lvl="0" indent="0" algn="l" rtl="0">
              <a:spcBef>
                <a:spcPts val="0"/>
              </a:spcBef>
              <a:spcAft>
                <a:spcPts val="0"/>
              </a:spcAft>
              <a:buNone/>
            </a:pPr>
            <a:r>
              <a:rPr lang="en-GB"/>
              <a:t>The delivery of national interventions under IWWC will support the delivery of our wider ambitions within health and social care, including staff retention, improving wellbeing, longer-term recovery and service reform. This also includes creating psychological safety in the workplace – where everyone feels heard, respected and valued – and where there is invitation to provide ongoing challenge to improve the status quo.</a:t>
            </a:r>
            <a:endParaRPr/>
          </a:p>
          <a:p>
            <a:pPr marL="0" lvl="0" indent="0" algn="l" rtl="0">
              <a:spcBef>
                <a:spcPts val="0"/>
              </a:spcBef>
              <a:spcAft>
                <a:spcPts val="0"/>
              </a:spcAft>
              <a:buNone/>
            </a:pPr>
            <a:endParaRPr/>
          </a:p>
          <a:p>
            <a:pPr marL="0" lvl="0" indent="0" algn="l" rtl="0">
              <a:spcBef>
                <a:spcPts val="0"/>
              </a:spcBef>
              <a:spcAft>
                <a:spcPts val="0"/>
              </a:spcAft>
              <a:buNone/>
            </a:pPr>
            <a:r>
              <a:rPr lang="en-GB"/>
              <a:t>This work will support the wider reform of our health and social care service as our staff will be critical to the successful delivery of effective and lasting reform. IWWC outlines our approach to supporting our social care, social work and health workforce and can be considered as a crucial enabler to reach reform outcomes.</a:t>
            </a:r>
            <a:endParaRPr/>
          </a:p>
          <a:p>
            <a:pPr marL="0" lvl="0" indent="0" algn="l" rtl="0">
              <a:spcBef>
                <a:spcPts val="0"/>
              </a:spcBef>
              <a:spcAft>
                <a:spcPts val="0"/>
              </a:spcAft>
              <a:buNone/>
            </a:pPr>
            <a:endParaRPr/>
          </a:p>
        </p:txBody>
      </p:sp>
      <p:sp>
        <p:nvSpPr>
          <p:cNvPr id="161" name="Google Shape;16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61" name="Google Shape;461;p3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462" name="Google Shape;462;p3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Scale of engagement across each phase – in addition 41 volunteers have now applied to join the project implementation phase. </a:t>
            </a:r>
            <a:endParaRPr/>
          </a:p>
        </p:txBody>
      </p:sp>
      <p:sp>
        <p:nvSpPr>
          <p:cNvPr id="464" name="Google Shape;464;p3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65" name="Google Shape;465;p3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74" name="Google Shape;474;p3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475" name="Google Shape;475;p3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Scale of engagement across each phase – in addition 41 volunteers have now applied to join the project implementation phase. </a:t>
            </a:r>
            <a:endParaRPr/>
          </a:p>
        </p:txBody>
      </p:sp>
      <p:sp>
        <p:nvSpPr>
          <p:cNvPr id="477" name="Google Shape;477;p3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78" name="Google Shape;478;p3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2:notes"/>
          <p:cNvSpPr txBox="1">
            <a:spLocks noGrp="1"/>
          </p:cNvSpPr>
          <p:nvPr>
            <p:ph type="hdr" idx="2"/>
          </p:nvPr>
        </p:nvSpPr>
        <p:spPr>
          <a:xfrm>
            <a:off x="0" y="0"/>
            <a:ext cx="3927546" cy="37224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87" name="Google Shape;487;p32:notes"/>
          <p:cNvSpPr txBox="1">
            <a:spLocks noGrp="1"/>
          </p:cNvSpPr>
          <p:nvPr>
            <p:ph type="dt" idx="10"/>
          </p:nvPr>
        </p:nvSpPr>
        <p:spPr>
          <a:xfrm>
            <a:off x="5134448" y="0"/>
            <a:ext cx="3927546" cy="37224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488" name="Google Shape;488;p32:notes"/>
          <p:cNvSpPr>
            <a:spLocks noGrp="1" noRot="1" noChangeAspect="1"/>
          </p:cNvSpPr>
          <p:nvPr>
            <p:ph type="sldImg" idx="3"/>
          </p:nvPr>
        </p:nvSpPr>
        <p:spPr>
          <a:xfrm>
            <a:off x="2055813" y="557213"/>
            <a:ext cx="4951412" cy="2786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2:notes"/>
          <p:cNvSpPr txBox="1">
            <a:spLocks noGrp="1"/>
          </p:cNvSpPr>
          <p:nvPr>
            <p:ph type="body" idx="1"/>
          </p:nvPr>
        </p:nvSpPr>
        <p:spPr>
          <a:xfrm>
            <a:off x="906357" y="3529471"/>
            <a:ext cx="7250853" cy="334507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 have moved from themes to workstreams via Design – we are identifying the ‘clusters’ of solutions under key headings to address the issues by applying the design solutions. All activity will be groups under these workstream headings. </a:t>
            </a:r>
            <a:endParaRPr/>
          </a:p>
        </p:txBody>
      </p:sp>
      <p:sp>
        <p:nvSpPr>
          <p:cNvPr id="490" name="Google Shape;490;p32:notes"/>
          <p:cNvSpPr txBox="1">
            <a:spLocks noGrp="1"/>
          </p:cNvSpPr>
          <p:nvPr>
            <p:ph type="ftr" idx="11"/>
          </p:nvPr>
        </p:nvSpPr>
        <p:spPr>
          <a:xfrm>
            <a:off x="0" y="7058943"/>
            <a:ext cx="3927546" cy="37052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91" name="Google Shape;491;p32:notes"/>
          <p:cNvSpPr txBox="1">
            <a:spLocks noGrp="1"/>
          </p:cNvSpPr>
          <p:nvPr>
            <p:ph type="sldNum" idx="12"/>
          </p:nvPr>
        </p:nvSpPr>
        <p:spPr>
          <a:xfrm>
            <a:off x="5134448" y="7058943"/>
            <a:ext cx="3927546" cy="37052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07" name="Google Shape;507;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508" name="Google Shape;508;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Our mantra, purpose and criteria for solutions &amp; workstreams identified through the Design process</a:t>
            </a:r>
            <a:endParaRPr/>
          </a:p>
          <a:p>
            <a:pPr marL="0" lvl="0" indent="0" algn="l" rtl="0">
              <a:spcBef>
                <a:spcPts val="0"/>
              </a:spcBef>
              <a:spcAft>
                <a:spcPts val="0"/>
              </a:spcAft>
              <a:buNone/>
            </a:pPr>
            <a:endParaRPr/>
          </a:p>
        </p:txBody>
      </p:sp>
      <p:sp>
        <p:nvSpPr>
          <p:cNvPr id="510" name="Google Shape;510;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11" name="Google Shape;511;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21" name="Google Shape;521;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522" name="Google Shape;522;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Workshop Solutions are our key outcomes which were developed using a light-touch combination of a ‘Sprint’ solution design process based on the Scottish Govt Service Design process. The levels of energy, creativity and collaboration during this and all other phases have been humbling and overwhelming. We could not have achieved this without colleagues coming forward to get involved. Throughout we have been modelling the culture we aspire to as a programme. The design process allowed people to make new connections and share experiences from different roles and services – growing empathy and understanding as well as contributing to the delivery plan. </a:t>
            </a:r>
            <a:endParaRPr/>
          </a:p>
        </p:txBody>
      </p:sp>
      <p:sp>
        <p:nvSpPr>
          <p:cNvPr id="524" name="Google Shape;524;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25" name="Google Shape;525;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1200"/>
              <a:buFont typeface="Arial"/>
              <a:buChar char="•"/>
            </a:pPr>
            <a:r>
              <a:rPr lang="en-GB" sz="1200" b="1">
                <a:latin typeface="Arial"/>
                <a:ea typeface="Arial"/>
                <a:cs typeface="Arial"/>
                <a:sym typeface="Arial"/>
              </a:rPr>
              <a:t>Phased Mobilisation</a:t>
            </a:r>
            <a:endParaRPr/>
          </a:p>
          <a:p>
            <a:pPr marL="342900" lvl="0" indent="-342900" algn="l" rtl="0">
              <a:lnSpc>
                <a:spcPct val="150000"/>
              </a:lnSpc>
              <a:spcBef>
                <a:spcPts val="0"/>
              </a:spcBef>
              <a:spcAft>
                <a:spcPts val="0"/>
              </a:spcAft>
              <a:buClr>
                <a:schemeClr val="dk1"/>
              </a:buClr>
              <a:buSzPts val="1200"/>
              <a:buFont typeface="Arial"/>
              <a:buChar char="•"/>
            </a:pPr>
            <a:r>
              <a:rPr lang="en-GB" sz="1200" b="1">
                <a:latin typeface="Arial"/>
                <a:ea typeface="Arial"/>
                <a:cs typeface="Arial"/>
                <a:sym typeface="Arial"/>
              </a:rPr>
              <a:t>Extended Timescales (Get it right Vs Get it done!</a:t>
            </a:r>
            <a:endParaRPr/>
          </a:p>
          <a:p>
            <a:pPr marL="342900" lvl="0" indent="-342900" algn="l" rtl="0">
              <a:lnSpc>
                <a:spcPct val="150000"/>
              </a:lnSpc>
              <a:spcBef>
                <a:spcPts val="0"/>
              </a:spcBef>
              <a:spcAft>
                <a:spcPts val="0"/>
              </a:spcAft>
              <a:buClr>
                <a:schemeClr val="dk1"/>
              </a:buClr>
              <a:buSzPts val="1200"/>
              <a:buFont typeface="Arial"/>
              <a:buChar char="•"/>
            </a:pPr>
            <a:r>
              <a:rPr lang="en-GB" sz="1200" b="1">
                <a:latin typeface="Arial"/>
                <a:ea typeface="Arial"/>
                <a:cs typeface="Arial"/>
                <a:sym typeface="Arial"/>
              </a:rPr>
              <a:t>Collective Mobilisation Workshops</a:t>
            </a:r>
            <a:endParaRPr/>
          </a:p>
          <a:p>
            <a:pPr marL="342900" lvl="0" indent="-342900" algn="l" rtl="0">
              <a:lnSpc>
                <a:spcPct val="150000"/>
              </a:lnSpc>
              <a:spcBef>
                <a:spcPts val="0"/>
              </a:spcBef>
              <a:spcAft>
                <a:spcPts val="0"/>
              </a:spcAft>
              <a:buClr>
                <a:schemeClr val="dk1"/>
              </a:buClr>
              <a:buSzPts val="1200"/>
              <a:buFont typeface="Arial"/>
              <a:buChar char="•"/>
            </a:pPr>
            <a:r>
              <a:rPr lang="en-GB" sz="1200" b="1">
                <a:latin typeface="Arial"/>
                <a:ea typeface="Arial"/>
                <a:cs typeface="Arial"/>
                <a:sym typeface="Arial"/>
              </a:rPr>
              <a:t>Connections &amp; Overlaps</a:t>
            </a:r>
            <a:endParaRPr/>
          </a:p>
          <a:p>
            <a:pPr marL="342900" lvl="0" indent="-342900" algn="l" rtl="0">
              <a:lnSpc>
                <a:spcPct val="150000"/>
              </a:lnSpc>
              <a:spcBef>
                <a:spcPts val="0"/>
              </a:spcBef>
              <a:spcAft>
                <a:spcPts val="0"/>
              </a:spcAft>
              <a:buClr>
                <a:schemeClr val="dk1"/>
              </a:buClr>
              <a:buSzPts val="1200"/>
              <a:buFont typeface="Arial"/>
              <a:buChar char="•"/>
            </a:pPr>
            <a:r>
              <a:rPr lang="en-GB" sz="1200" b="1">
                <a:latin typeface="Arial"/>
                <a:ea typeface="Arial"/>
                <a:cs typeface="Arial"/>
                <a:sym typeface="Arial"/>
              </a:rPr>
              <a:t>Tracking &amp; Reporting</a:t>
            </a:r>
            <a:endParaRPr/>
          </a:p>
          <a:p>
            <a:pPr marL="342900" lvl="0" indent="-342900" algn="l" rtl="0">
              <a:lnSpc>
                <a:spcPct val="150000"/>
              </a:lnSpc>
              <a:spcBef>
                <a:spcPts val="0"/>
              </a:spcBef>
              <a:spcAft>
                <a:spcPts val="0"/>
              </a:spcAft>
              <a:buClr>
                <a:schemeClr val="dk1"/>
              </a:buClr>
              <a:buSzPts val="1200"/>
              <a:buFont typeface="Arial"/>
              <a:buChar char="•"/>
            </a:pPr>
            <a:r>
              <a:rPr lang="en-GB" sz="1200" b="1">
                <a:latin typeface="Arial"/>
                <a:ea typeface="Arial"/>
                <a:cs typeface="Arial"/>
                <a:sym typeface="Arial"/>
              </a:rPr>
              <a:t>Escalation &amp; Forward Planning</a:t>
            </a:r>
            <a:endParaRPr/>
          </a:p>
          <a:p>
            <a:pPr marL="0" lvl="0" indent="0" algn="l" rtl="0">
              <a:spcBef>
                <a:spcPts val="0"/>
              </a:spcBef>
              <a:spcAft>
                <a:spcPts val="0"/>
              </a:spcAft>
              <a:buNone/>
            </a:pPr>
            <a:endParaRPr/>
          </a:p>
        </p:txBody>
      </p:sp>
      <p:sp>
        <p:nvSpPr>
          <p:cNvPr id="698" name="Google Shape;69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3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82" name="Google Shape;782;p3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783" name="Google Shape;783;p3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3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3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86" name="Google Shape;786;p3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14" name="Google Shape;814;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815" name="Google Shape;815;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18" name="Google Shape;818;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46" name="Google Shape;846;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847" name="Google Shape;847;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50" name="Google Shape;850;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78" name="Google Shape;878;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879" name="Google Shape;879;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82" name="Google Shape;882;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910" name="Google Shape;910;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1.7.2013</a:t>
            </a:r>
            <a:endParaRPr/>
          </a:p>
        </p:txBody>
      </p:sp>
      <p:sp>
        <p:nvSpPr>
          <p:cNvPr id="911" name="Google Shape;911;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914" name="Google Shape;914;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GB" sz="1200">
                <a:solidFill>
                  <a:schemeClr val="dk1"/>
                </a:solidFill>
                <a:latin typeface="Arial"/>
                <a:ea typeface="Arial"/>
                <a:cs typeface="Arial"/>
                <a:sym typeface="Arial"/>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980" name="Google Shape;980;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1.7.2013</a:t>
            </a:r>
            <a:endParaRPr/>
          </a:p>
        </p:txBody>
      </p:sp>
      <p:sp>
        <p:nvSpPr>
          <p:cNvPr id="981" name="Google Shape;981;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highlight>
                  <a:srgbClr val="00FF00"/>
                </a:highlight>
              </a:rPr>
              <a:t>What does good look and feel like? How will we know we’ve succeeded? When our colleagues feel like this everyday.</a:t>
            </a:r>
            <a:endParaRPr/>
          </a:p>
        </p:txBody>
      </p:sp>
      <p:sp>
        <p:nvSpPr>
          <p:cNvPr id="983" name="Google Shape;983;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984" name="Google Shape;984;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4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991" name="Google Shape;991;p4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1.7.2013</a:t>
            </a:r>
            <a:endParaRPr/>
          </a:p>
        </p:txBody>
      </p:sp>
      <p:sp>
        <p:nvSpPr>
          <p:cNvPr id="992" name="Google Shape;992;p4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4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highlight>
                  <a:srgbClr val="00FF00"/>
                </a:highlight>
              </a:rPr>
              <a:t>What does good look and feel like? How will we know we’ve succeeded? When our colleagues feel like this everyday.</a:t>
            </a:r>
            <a:endParaRPr/>
          </a:p>
        </p:txBody>
      </p:sp>
      <p:sp>
        <p:nvSpPr>
          <p:cNvPr id="994" name="Google Shape;994;p4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995" name="Google Shape;995;p4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4" name="Google Shape;100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a:t>Anti-Racism Steering Group and representatives from PHS’ Minority Ethnic Representation Network (MERN) develop Anti-Racism Development Plan outlining the actions we will take to address the findings and recommendations of the CRER review – October 2024</a:t>
            </a:r>
            <a:endParaRPr/>
          </a:p>
          <a:p>
            <a:pPr marL="0" marR="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Arial"/>
              <a:buNone/>
            </a:pPr>
            <a:r>
              <a:rPr lang="en-GB" sz="1200"/>
              <a:t>Executive Team (ET) have an anti-racism objective in their PDPR</a:t>
            </a:r>
            <a:endParaRPr/>
          </a:p>
          <a:p>
            <a:pPr marL="0" marR="0" lvl="0" indent="0" algn="l" rtl="0">
              <a:lnSpc>
                <a:spcPct val="100000"/>
              </a:lnSpc>
              <a:spcBef>
                <a:spcPts val="0"/>
              </a:spcBef>
              <a:spcAft>
                <a:spcPts val="0"/>
              </a:spcAft>
              <a:buClr>
                <a:schemeClr val="dk1"/>
              </a:buClr>
              <a:buSzPts val="1200"/>
              <a:buFont typeface="Arial"/>
              <a:buNone/>
            </a:pPr>
            <a:endParaRPr sz="1200"/>
          </a:p>
          <a:p>
            <a:pPr marL="0" lvl="0" indent="0" algn="l" rtl="0">
              <a:spcBef>
                <a:spcPts val="0"/>
              </a:spcBef>
              <a:spcAft>
                <a:spcPts val="0"/>
              </a:spcAft>
              <a:buNone/>
            </a:pPr>
            <a:endParaRPr/>
          </a:p>
        </p:txBody>
      </p:sp>
      <p:sp>
        <p:nvSpPr>
          <p:cNvPr id="1031" name="Google Shape;103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200"/>
              <a:buFont typeface="Arial"/>
              <a:buNone/>
            </a:pPr>
            <a:r>
              <a:rPr lang="en-GB" sz="2200"/>
              <a:t>Two </a:t>
            </a:r>
            <a:r>
              <a:rPr lang="en-GB" sz="2200" u="sng">
                <a:solidFill>
                  <a:schemeClr val="hlink"/>
                </a:solidFill>
                <a:hlinkClick r:id="rId3"/>
              </a:rPr>
              <a:t>information booklets </a:t>
            </a:r>
            <a:r>
              <a:rPr lang="en-GB" sz="2200"/>
              <a:t>to support the collection of equalities data:</a:t>
            </a:r>
            <a:endParaRPr/>
          </a:p>
          <a:p>
            <a:pPr marL="457200" lvl="1" indent="0" algn="l" rtl="0">
              <a:spcBef>
                <a:spcPts val="0"/>
              </a:spcBef>
              <a:spcAft>
                <a:spcPts val="0"/>
              </a:spcAft>
              <a:buNone/>
            </a:pPr>
            <a:r>
              <a:rPr lang="en-GB" u="sng">
                <a:solidFill>
                  <a:schemeClr val="hlink"/>
                </a:solidFill>
                <a:hlinkClick r:id="rId4"/>
              </a:rPr>
              <a:t>one for staff</a:t>
            </a:r>
            <a:endParaRPr/>
          </a:p>
          <a:p>
            <a:pPr marL="457200" lvl="1" indent="0" algn="l" rtl="0">
              <a:spcBef>
                <a:spcPts val="0"/>
              </a:spcBef>
              <a:spcAft>
                <a:spcPts val="0"/>
              </a:spcAft>
              <a:buNone/>
            </a:pPr>
            <a:r>
              <a:rPr lang="en-GB" u="sng">
                <a:solidFill>
                  <a:schemeClr val="hlink"/>
                </a:solidFill>
                <a:hlinkClick r:id="rId5"/>
              </a:rPr>
              <a:t>one for patients</a:t>
            </a:r>
            <a:endParaRPr/>
          </a:p>
          <a:p>
            <a:pPr marL="457200" lvl="1" indent="0" algn="l" rtl="0">
              <a:spcBef>
                <a:spcPts val="0"/>
              </a:spcBef>
              <a:spcAft>
                <a:spcPts val="0"/>
              </a:spcAft>
              <a:buNone/>
            </a:pPr>
            <a:r>
              <a:rPr lang="en-GB" sz="2000" u="sng">
                <a:solidFill>
                  <a:schemeClr val="hlink"/>
                </a:solidFill>
                <a:hlinkClick r:id="rId6"/>
              </a:rPr>
              <a:t>'How to collect patient equality and needs data'</a:t>
            </a:r>
            <a:r>
              <a:rPr lang="en-GB" sz="2000"/>
              <a:t> learning hub for staff.</a:t>
            </a:r>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Produced using </a:t>
            </a:r>
            <a:r>
              <a:rPr lang="en-GB" sz="1200" u="sng">
                <a:solidFill>
                  <a:schemeClr val="hlink"/>
                </a:solidFill>
                <a:hlinkClick r:id="rId7"/>
              </a:rPr>
              <a:t>evidence</a:t>
            </a:r>
            <a:r>
              <a:rPr lang="en-GB" sz="1200"/>
              <a:t> gathered via engagement with the public, NHSScotland staff and the third sector.</a:t>
            </a:r>
            <a:endParaRPr/>
          </a:p>
          <a:p>
            <a:pPr marL="0" lvl="0" indent="0" algn="l" rtl="0">
              <a:spcBef>
                <a:spcPts val="0"/>
              </a:spcBef>
              <a:spcAft>
                <a:spcPts val="0"/>
              </a:spcAft>
              <a:buClr>
                <a:schemeClr val="dk1"/>
              </a:buClr>
              <a:buSzPts val="1200"/>
              <a:buFont typeface="Arial"/>
              <a:buNone/>
            </a:pPr>
            <a:endParaRPr sz="120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GB" sz="1200">
                <a:latin typeface="Arial"/>
                <a:ea typeface="Arial"/>
                <a:cs typeface="Arial"/>
                <a:sym typeface="Arial"/>
              </a:rPr>
              <a:t>Using data linkage to maximise the power of available data to identify and monitor racialised health inequalities.</a:t>
            </a:r>
            <a:endParaRPr/>
          </a:p>
          <a:p>
            <a:pPr marL="0" lvl="0" indent="0" algn="l" rtl="0">
              <a:spcBef>
                <a:spcPts val="0"/>
              </a:spcBef>
              <a:spcAft>
                <a:spcPts val="0"/>
              </a:spcAft>
              <a:buNone/>
            </a:pPr>
            <a:endParaRPr/>
          </a:p>
        </p:txBody>
      </p:sp>
      <p:sp>
        <p:nvSpPr>
          <p:cNvPr id="1059" name="Google Shape;105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50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53" descr="nhs_ppt_widescreen_v2.jpg"/>
          <p:cNvPicPr preferRelativeResize="0"/>
          <p:nvPr/>
        </p:nvPicPr>
        <p:blipFill rotWithShape="1">
          <a:blip r:embed="rId2">
            <a:alphaModFix/>
          </a:blip>
          <a:srcRect/>
          <a:stretch/>
        </p:blipFill>
        <p:spPr>
          <a:xfrm>
            <a:off x="6096" y="0"/>
            <a:ext cx="12185904" cy="6858000"/>
          </a:xfrm>
          <a:prstGeom prst="rect">
            <a:avLst/>
          </a:prstGeom>
          <a:noFill/>
          <a:ln>
            <a:noFill/>
          </a:ln>
        </p:spPr>
      </p:pic>
      <p:sp>
        <p:nvSpPr>
          <p:cNvPr id="17" name="Google Shape;17;p53"/>
          <p:cNvSpPr txBox="1">
            <a:spLocks noGrp="1"/>
          </p:cNvSpPr>
          <p:nvPr>
            <p:ph type="title"/>
          </p:nvPr>
        </p:nvSpPr>
        <p:spPr>
          <a:xfrm>
            <a:off x="736411" y="234678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53" descr="nhs_ppt_widescreen_v2.jpg"/>
          <p:cNvPicPr preferRelativeResize="0"/>
          <p:nvPr/>
        </p:nvPicPr>
        <p:blipFill rotWithShape="1">
          <a:blip r:embed="rId2">
            <a:alphaModFix/>
          </a:blip>
          <a:srcRect l="74456" t="57139" b="21430"/>
          <a:stretch/>
        </p:blipFill>
        <p:spPr>
          <a:xfrm>
            <a:off x="8956110" y="5248403"/>
            <a:ext cx="3112718" cy="1469720"/>
          </a:xfrm>
          <a:prstGeom prst="rect">
            <a:avLst/>
          </a:prstGeom>
          <a:noFill/>
          <a:ln>
            <a:noFill/>
          </a:ln>
        </p:spPr>
      </p:pic>
      <p:pic>
        <p:nvPicPr>
          <p:cNvPr id="19" name="Google Shape;19;p53"/>
          <p:cNvPicPr preferRelativeResize="0"/>
          <p:nvPr/>
        </p:nvPicPr>
        <p:blipFill rotWithShape="1">
          <a:blip r:embed="rId3">
            <a:alphaModFix/>
          </a:blip>
          <a:srcRect/>
          <a:stretch/>
        </p:blipFill>
        <p:spPr>
          <a:xfrm>
            <a:off x="10014385" y="5789896"/>
            <a:ext cx="1739902" cy="6568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6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85" name="Google Shape;8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 name="Google Shape;98;p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0" name="Google Shape;100;p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
        <p:cNvGrpSpPr/>
        <p:nvPr/>
      </p:nvGrpSpPr>
      <p:grpSpPr>
        <a:xfrm>
          <a:off x="0" y="0"/>
          <a:ext cx="0" cy="0"/>
          <a:chOff x="0" y="0"/>
          <a:chExt cx="0" cy="0"/>
        </a:xfrm>
      </p:grpSpPr>
      <p:sp>
        <p:nvSpPr>
          <p:cNvPr id="114" name="Google Shape;114;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6" name="Google Shape;116;p6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 name="Google Shape;11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sp>
        <p:nvSpPr>
          <p:cNvPr id="121" name="Google Shape;121;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9"/>
          <p:cNvSpPr>
            <a:spLocks noGrp="1"/>
          </p:cNvSpPr>
          <p:nvPr>
            <p:ph type="pic" idx="2"/>
          </p:nvPr>
        </p:nvSpPr>
        <p:spPr>
          <a:xfrm>
            <a:off x="5183188" y="987425"/>
            <a:ext cx="6172200" cy="4873625"/>
          </a:xfrm>
          <a:prstGeom prst="rect">
            <a:avLst/>
          </a:prstGeom>
          <a:noFill/>
          <a:ln>
            <a:noFill/>
          </a:ln>
        </p:spPr>
      </p:sp>
      <p:sp>
        <p:nvSpPr>
          <p:cNvPr id="123" name="Google Shape;123;p6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7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7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139"/>
        <p:cNvGrpSpPr/>
        <p:nvPr/>
      </p:nvGrpSpPr>
      <p:grpSpPr>
        <a:xfrm>
          <a:off x="0" y="0"/>
          <a:ext cx="0" cy="0"/>
          <a:chOff x="0" y="0"/>
          <a:chExt cx="0" cy="0"/>
        </a:xfrm>
      </p:grpSpPr>
      <p:sp>
        <p:nvSpPr>
          <p:cNvPr id="140" name="Google Shape;140;p72"/>
          <p:cNvSpPr/>
          <p:nvPr/>
        </p:nvSpPr>
        <p:spPr>
          <a:xfrm>
            <a:off x="0" y="0"/>
            <a:ext cx="12192000" cy="4552545"/>
          </a:xfrm>
          <a:prstGeom prst="rect">
            <a:avLst/>
          </a:prstGeom>
          <a:solidFill>
            <a:srgbClr val="3E31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1" name="Google Shape;141;p72"/>
          <p:cNvSpPr txBox="1">
            <a:spLocks noGrp="1"/>
          </p:cNvSpPr>
          <p:nvPr>
            <p:ph type="title"/>
          </p:nvPr>
        </p:nvSpPr>
        <p:spPr>
          <a:xfrm>
            <a:off x="739743" y="817614"/>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Black"/>
              <a:buNone/>
              <a:defRPr sz="360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72"/>
          <p:cNvSpPr txBox="1">
            <a:spLocks noGrp="1"/>
          </p:cNvSpPr>
          <p:nvPr>
            <p:ph type="body" idx="1"/>
          </p:nvPr>
        </p:nvSpPr>
        <p:spPr>
          <a:xfrm>
            <a:off x="738717" y="2319338"/>
            <a:ext cx="10515600" cy="1225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3" name="Google Shape;143;p72"/>
          <p:cNvPicPr preferRelativeResize="0"/>
          <p:nvPr/>
        </p:nvPicPr>
        <p:blipFill rotWithShape="1">
          <a:blip r:embed="rId2">
            <a:alphaModFix/>
          </a:blip>
          <a:srcRect/>
          <a:stretch/>
        </p:blipFill>
        <p:spPr>
          <a:xfrm>
            <a:off x="7500024" y="4884354"/>
            <a:ext cx="4324659" cy="15848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54" descr="nhs_ppt_widescreen2_v2.jpg"/>
          <p:cNvPicPr preferRelativeResize="0"/>
          <p:nvPr/>
        </p:nvPicPr>
        <p:blipFill rotWithShape="1">
          <a:blip r:embed="rId2">
            <a:alphaModFix/>
          </a:blip>
          <a:srcRect/>
          <a:stretch/>
        </p:blipFill>
        <p:spPr>
          <a:xfrm>
            <a:off x="0" y="0"/>
            <a:ext cx="12185904" cy="6858000"/>
          </a:xfrm>
          <a:prstGeom prst="rect">
            <a:avLst/>
          </a:prstGeom>
          <a:noFill/>
          <a:ln>
            <a:noFill/>
          </a:ln>
        </p:spPr>
      </p:pic>
      <p:sp>
        <p:nvSpPr>
          <p:cNvPr id="22" name="Google Shape;22;p5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54"/>
          <p:cNvSpPr/>
          <p:nvPr/>
        </p:nvSpPr>
        <p:spPr>
          <a:xfrm>
            <a:off x="9619989" y="5323562"/>
            <a:ext cx="2455101" cy="13402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54"/>
          <p:cNvPicPr preferRelativeResize="0"/>
          <p:nvPr/>
        </p:nvPicPr>
        <p:blipFill rotWithShape="1">
          <a:blip r:embed="rId3">
            <a:alphaModFix/>
          </a:blip>
          <a:srcRect/>
          <a:stretch/>
        </p:blipFill>
        <p:spPr>
          <a:xfrm>
            <a:off x="9997258" y="5782098"/>
            <a:ext cx="1819659" cy="66461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py 2 columns">
  <p:cSld name="copy 2 columns">
    <p:spTree>
      <p:nvGrpSpPr>
        <p:cNvPr id="1" name="Shape 29"/>
        <p:cNvGrpSpPr/>
        <p:nvPr/>
      </p:nvGrpSpPr>
      <p:grpSpPr>
        <a:xfrm>
          <a:off x="0" y="0"/>
          <a:ext cx="0" cy="0"/>
          <a:chOff x="0" y="0"/>
          <a:chExt cx="0" cy="0"/>
        </a:xfrm>
      </p:grpSpPr>
      <p:sp>
        <p:nvSpPr>
          <p:cNvPr id="30" name="Google Shape;30;p55"/>
          <p:cNvSpPr txBox="1">
            <a:spLocks noGrp="1"/>
          </p:cNvSpPr>
          <p:nvPr>
            <p:ph type="title"/>
          </p:nvPr>
        </p:nvSpPr>
        <p:spPr>
          <a:xfrm>
            <a:off x="791998" y="1260000"/>
            <a:ext cx="10599901" cy="85246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100"/>
              <a:buFont typeface="Calibri"/>
              <a:buNone/>
              <a:defRPr sz="31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5"/>
          <p:cNvSpPr txBox="1">
            <a:spLocks noGrp="1"/>
          </p:cNvSpPr>
          <p:nvPr>
            <p:ph type="body" idx="1"/>
          </p:nvPr>
        </p:nvSpPr>
        <p:spPr>
          <a:xfrm>
            <a:off x="791999" y="2123999"/>
            <a:ext cx="10606250" cy="364542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000"/>
              <a:buFont typeface="Arial"/>
              <a:buNone/>
              <a:defRPr sz="2000">
                <a:solidFill>
                  <a:schemeClr val="dk1"/>
                </a:solidFill>
              </a:defRPr>
            </a:lvl1pPr>
            <a:lvl2pPr marL="914400" lvl="1" indent="-228600" algn="l">
              <a:lnSpc>
                <a:spcPct val="90000"/>
              </a:lnSpc>
              <a:spcBef>
                <a:spcPts val="6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5"/>
          <p:cNvSpPr txBox="1">
            <a:spLocks noGrp="1"/>
          </p:cNvSpPr>
          <p:nvPr>
            <p:ph type="sldNum" idx="12"/>
          </p:nvPr>
        </p:nvSpPr>
        <p:spPr>
          <a:xfrm>
            <a:off x="11078816" y="6494463"/>
            <a:ext cx="31943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alibri"/>
                <a:ea typeface="Calibri"/>
                <a:cs typeface="Calibri"/>
                <a:sym typeface="Calibri"/>
              </a:defRPr>
            </a:lvl1pPr>
            <a:lvl2pPr marL="0" lvl="1" indent="0" algn="r">
              <a:spcBef>
                <a:spcPts val="0"/>
              </a:spcBef>
              <a:buNone/>
              <a:defRPr sz="1200" b="0" i="0" u="none" strike="noStrike" cap="none">
                <a:solidFill>
                  <a:schemeClr val="dk1"/>
                </a:solidFill>
                <a:latin typeface="Calibri"/>
                <a:ea typeface="Calibri"/>
                <a:cs typeface="Calibri"/>
                <a:sym typeface="Calibri"/>
              </a:defRPr>
            </a:lvl2pPr>
            <a:lvl3pPr marL="0" lvl="2" indent="0" algn="r">
              <a:spcBef>
                <a:spcPts val="0"/>
              </a:spcBef>
              <a:buNone/>
              <a:defRPr sz="1200" b="0" i="0" u="none" strike="noStrike" cap="none">
                <a:solidFill>
                  <a:schemeClr val="dk1"/>
                </a:solidFill>
                <a:latin typeface="Calibri"/>
                <a:ea typeface="Calibri"/>
                <a:cs typeface="Calibri"/>
                <a:sym typeface="Calibri"/>
              </a:defRPr>
            </a:lvl3pPr>
            <a:lvl4pPr marL="0" lvl="3" indent="0" algn="r">
              <a:spcBef>
                <a:spcPts val="0"/>
              </a:spcBef>
              <a:buNone/>
              <a:defRPr sz="1200" b="0" i="0" u="none" strike="noStrike" cap="none">
                <a:solidFill>
                  <a:schemeClr val="dk1"/>
                </a:solidFill>
                <a:latin typeface="Calibri"/>
                <a:ea typeface="Calibri"/>
                <a:cs typeface="Calibri"/>
                <a:sym typeface="Calibri"/>
              </a:defRPr>
            </a:lvl4pPr>
            <a:lvl5pPr marL="0" lvl="4" indent="0" algn="r">
              <a:spcBef>
                <a:spcPts val="0"/>
              </a:spcBef>
              <a:buNone/>
              <a:defRPr sz="1200" b="0" i="0" u="none" strike="noStrike" cap="none">
                <a:solidFill>
                  <a:schemeClr val="dk1"/>
                </a:solidFill>
                <a:latin typeface="Calibri"/>
                <a:ea typeface="Calibri"/>
                <a:cs typeface="Calibri"/>
                <a:sym typeface="Calibri"/>
              </a:defRPr>
            </a:lvl5pPr>
            <a:lvl6pPr marL="0" lvl="5" indent="0" algn="r">
              <a:spcBef>
                <a:spcPts val="0"/>
              </a:spcBef>
              <a:buNone/>
              <a:defRPr sz="1200" b="0" i="0" u="none" strike="noStrike" cap="none">
                <a:solidFill>
                  <a:schemeClr val="dk1"/>
                </a:solidFill>
                <a:latin typeface="Calibri"/>
                <a:ea typeface="Calibri"/>
                <a:cs typeface="Calibri"/>
                <a:sym typeface="Calibri"/>
              </a:defRPr>
            </a:lvl6pPr>
            <a:lvl7pPr marL="0" lvl="6" indent="0" algn="r">
              <a:spcBef>
                <a:spcPts val="0"/>
              </a:spcBef>
              <a:buNone/>
              <a:defRPr sz="1200" b="0" i="0" u="none" strike="noStrike" cap="none">
                <a:solidFill>
                  <a:schemeClr val="dk1"/>
                </a:solidFill>
                <a:latin typeface="Calibri"/>
                <a:ea typeface="Calibri"/>
                <a:cs typeface="Calibri"/>
                <a:sym typeface="Calibri"/>
              </a:defRPr>
            </a:lvl7pPr>
            <a:lvl8pPr marL="0" lvl="7" indent="0" algn="r">
              <a:spcBef>
                <a:spcPts val="0"/>
              </a:spcBef>
              <a:buNone/>
              <a:defRPr sz="1200" b="0" i="0" u="none" strike="noStrike" cap="none">
                <a:solidFill>
                  <a:schemeClr val="dk1"/>
                </a:solidFill>
                <a:latin typeface="Calibri"/>
                <a:ea typeface="Calibri"/>
                <a:cs typeface="Calibri"/>
                <a:sym typeface="Calibri"/>
              </a:defRPr>
            </a:lvl8pPr>
            <a:lvl9pPr marL="0" lvl="8" indent="0" algn="r">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33" name="Google Shape;33;p55" descr="In the service of scotland"/>
          <p:cNvPicPr preferRelativeResize="0"/>
          <p:nvPr/>
        </p:nvPicPr>
        <p:blipFill rotWithShape="1">
          <a:blip r:embed="rId2">
            <a:alphaModFix/>
          </a:blip>
          <a:srcRect/>
          <a:stretch/>
        </p:blipFill>
        <p:spPr>
          <a:xfrm>
            <a:off x="336550" y="5806423"/>
            <a:ext cx="2466975" cy="87016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34"/>
        <p:cNvGrpSpPr/>
        <p:nvPr/>
      </p:nvGrpSpPr>
      <p:grpSpPr>
        <a:xfrm>
          <a:off x="0" y="0"/>
          <a:ext cx="0" cy="0"/>
          <a:chOff x="0" y="0"/>
          <a:chExt cx="0" cy="0"/>
        </a:xfrm>
      </p:grpSpPr>
      <p:pic>
        <p:nvPicPr>
          <p:cNvPr id="35" name="Google Shape;35;p56"/>
          <p:cNvPicPr preferRelativeResize="0"/>
          <p:nvPr/>
        </p:nvPicPr>
        <p:blipFill rotWithShape="1">
          <a:blip r:embed="rId2">
            <a:alphaModFix/>
          </a:blip>
          <a:srcRect/>
          <a:stretch/>
        </p:blipFill>
        <p:spPr>
          <a:xfrm>
            <a:off x="353484" y="499468"/>
            <a:ext cx="4282016" cy="1165948"/>
          </a:xfrm>
          <a:prstGeom prst="rect">
            <a:avLst/>
          </a:prstGeom>
          <a:noFill/>
          <a:ln>
            <a:noFill/>
          </a:ln>
        </p:spPr>
      </p:pic>
      <p:pic>
        <p:nvPicPr>
          <p:cNvPr id="36" name="Google Shape;36;p56"/>
          <p:cNvPicPr preferRelativeResize="0"/>
          <p:nvPr/>
        </p:nvPicPr>
        <p:blipFill rotWithShape="1">
          <a:blip r:embed="rId3">
            <a:alphaModFix/>
          </a:blip>
          <a:srcRect/>
          <a:stretch/>
        </p:blipFill>
        <p:spPr>
          <a:xfrm>
            <a:off x="10240434" y="818058"/>
            <a:ext cx="1223433" cy="602863"/>
          </a:xfrm>
          <a:prstGeom prst="rect">
            <a:avLst/>
          </a:prstGeom>
          <a:noFill/>
          <a:ln>
            <a:noFill/>
          </a:ln>
        </p:spPr>
      </p:pic>
      <p:sp>
        <p:nvSpPr>
          <p:cNvPr id="37" name="Google Shape;37;p56"/>
          <p:cNvSpPr txBox="1">
            <a:spLocks noGrp="1"/>
          </p:cNvSpPr>
          <p:nvPr>
            <p:ph type="ctrTitle"/>
          </p:nvPr>
        </p:nvSpPr>
        <p:spPr>
          <a:xfrm>
            <a:off x="2660153" y="2411021"/>
            <a:ext cx="7893853" cy="13622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6"/>
          <p:cNvSpPr txBox="1">
            <a:spLocks noGrp="1"/>
          </p:cNvSpPr>
          <p:nvPr>
            <p:ph type="subTitle" idx="1"/>
          </p:nvPr>
        </p:nvSpPr>
        <p:spPr>
          <a:xfrm>
            <a:off x="2660153" y="3804974"/>
            <a:ext cx="7893853" cy="1752600"/>
          </a:xfrm>
          <a:prstGeom prst="rect">
            <a:avLst/>
          </a:prstGeom>
          <a:noFill/>
          <a:ln>
            <a:noFill/>
          </a:ln>
        </p:spPr>
        <p:txBody>
          <a:bodyPr spcFirstLastPara="1" wrap="square" lIns="0" tIns="45700" rIns="91425" bIns="0" anchor="t" anchorCtr="0">
            <a:normAutofit/>
          </a:bodyPr>
          <a:lstStyle>
            <a:lvl1pPr lvl="0" algn="l">
              <a:lnSpc>
                <a:spcPct val="90000"/>
              </a:lnSpc>
              <a:spcBef>
                <a:spcPts val="1000"/>
              </a:spcBef>
              <a:spcAft>
                <a:spcPts val="0"/>
              </a:spcAft>
              <a:buClr>
                <a:srgbClr val="3552AA"/>
              </a:buClr>
              <a:buSzPts val="2800"/>
              <a:buNone/>
              <a:defRPr>
                <a:solidFill>
                  <a:srgbClr val="3552AA"/>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
        <p:nvSpPr>
          <p:cNvPr id="39" name="Google Shape;39;p5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5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Content Page">
  <p:cSld name="Main Content Page">
    <p:spTree>
      <p:nvGrpSpPr>
        <p:cNvPr id="1" name="Shape 44"/>
        <p:cNvGrpSpPr/>
        <p:nvPr/>
      </p:nvGrpSpPr>
      <p:grpSpPr>
        <a:xfrm>
          <a:off x="0" y="0"/>
          <a:ext cx="0" cy="0"/>
          <a:chOff x="0" y="0"/>
          <a:chExt cx="0" cy="0"/>
        </a:xfrm>
      </p:grpSpPr>
      <p:sp>
        <p:nvSpPr>
          <p:cNvPr id="45" name="Google Shape;45;p58"/>
          <p:cNvSpPr/>
          <p:nvPr/>
        </p:nvSpPr>
        <p:spPr>
          <a:xfrm>
            <a:off x="0" y="0"/>
            <a:ext cx="12192000" cy="864000"/>
          </a:xfrm>
          <a:prstGeom prst="rect">
            <a:avLst/>
          </a:prstGeom>
          <a:solidFill>
            <a:srgbClr val="4235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58"/>
          <p:cNvSpPr txBox="1">
            <a:spLocks noGrp="1"/>
          </p:cNvSpPr>
          <p:nvPr>
            <p:ph type="title"/>
          </p:nvPr>
        </p:nvSpPr>
        <p:spPr>
          <a:xfrm>
            <a:off x="285303" y="9729"/>
            <a:ext cx="11640847" cy="8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8"/>
          <p:cNvSpPr txBox="1">
            <a:spLocks noGrp="1"/>
          </p:cNvSpPr>
          <p:nvPr>
            <p:ph type="body" idx="1"/>
          </p:nvPr>
        </p:nvSpPr>
        <p:spPr>
          <a:xfrm>
            <a:off x="301558" y="1132354"/>
            <a:ext cx="11605138" cy="5044609"/>
          </a:xfrm>
          <a:prstGeom prst="rect">
            <a:avLst/>
          </a:prstGeom>
          <a:noFill/>
          <a:ln>
            <a:noFill/>
          </a:ln>
        </p:spPr>
        <p:txBody>
          <a:bodyPr spcFirstLastPara="1" wrap="square" lIns="91425" tIns="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8" name="Google Shape;48;p58"/>
          <p:cNvGrpSpPr/>
          <p:nvPr/>
        </p:nvGrpSpPr>
        <p:grpSpPr>
          <a:xfrm>
            <a:off x="304466" y="6224701"/>
            <a:ext cx="11621685" cy="574200"/>
            <a:chOff x="-3049777" y="5949315"/>
            <a:chExt cx="14956473" cy="738964"/>
          </a:xfrm>
        </p:grpSpPr>
        <p:grpSp>
          <p:nvGrpSpPr>
            <p:cNvPr id="49" name="Google Shape;49;p58"/>
            <p:cNvGrpSpPr/>
            <p:nvPr/>
          </p:nvGrpSpPr>
          <p:grpSpPr>
            <a:xfrm>
              <a:off x="10347074" y="5949315"/>
              <a:ext cx="1559622" cy="738964"/>
              <a:chOff x="10531859" y="5943600"/>
              <a:chExt cx="1559622" cy="738964"/>
            </a:xfrm>
          </p:grpSpPr>
          <p:pic>
            <p:nvPicPr>
              <p:cNvPr id="50" name="Google Shape;50;p58"/>
              <p:cNvPicPr preferRelativeResize="0"/>
              <p:nvPr/>
            </p:nvPicPr>
            <p:blipFill rotWithShape="1">
              <a:blip r:embed="rId2">
                <a:alphaModFix/>
              </a:blip>
              <a:srcRect l="7060" b="6701"/>
              <a:stretch/>
            </p:blipFill>
            <p:spPr>
              <a:xfrm>
                <a:off x="10974659" y="5943600"/>
                <a:ext cx="740345" cy="738964"/>
              </a:xfrm>
              <a:prstGeom prst="rect">
                <a:avLst/>
              </a:prstGeom>
              <a:noFill/>
              <a:ln>
                <a:noFill/>
              </a:ln>
            </p:spPr>
          </p:pic>
          <p:sp>
            <p:nvSpPr>
              <p:cNvPr id="51" name="Google Shape;51;p58"/>
              <p:cNvSpPr/>
              <p:nvPr/>
            </p:nvSpPr>
            <p:spPr>
              <a:xfrm>
                <a:off x="10531859" y="6316892"/>
                <a:ext cx="469962" cy="61200"/>
              </a:xfrm>
              <a:custGeom>
                <a:avLst/>
                <a:gdLst/>
                <a:ahLst/>
                <a:cxnLst/>
                <a:rect l="l" t="t" r="r" b="b"/>
                <a:pathLst>
                  <a:path w="3870259" h="504000" extrusionOk="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58"/>
              <p:cNvSpPr/>
              <p:nvPr/>
            </p:nvSpPr>
            <p:spPr>
              <a:xfrm rot="10800000">
                <a:off x="11621519" y="6316892"/>
                <a:ext cx="469962" cy="61200"/>
              </a:xfrm>
              <a:custGeom>
                <a:avLst/>
                <a:gdLst/>
                <a:ahLst/>
                <a:cxnLst/>
                <a:rect l="l" t="t" r="r" b="b"/>
                <a:pathLst>
                  <a:path w="3870259" h="504000" extrusionOk="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3" name="Google Shape;53;p58"/>
            <p:cNvSpPr/>
            <p:nvPr/>
          </p:nvSpPr>
          <p:spPr>
            <a:xfrm>
              <a:off x="-3049777" y="6322810"/>
              <a:ext cx="13574699" cy="61199"/>
            </a:xfrm>
            <a:prstGeom prst="roundRect">
              <a:avLst>
                <a:gd name="adj" fmla="val 50000"/>
              </a:avLst>
            </a:prstGeom>
            <a:solidFill>
              <a:srgbClr val="9B4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Content Page">
  <p:cSld name="Main Content Page">
    <p:spTree>
      <p:nvGrpSpPr>
        <p:cNvPr id="1" name="Shape 60"/>
        <p:cNvGrpSpPr/>
        <p:nvPr/>
      </p:nvGrpSpPr>
      <p:grpSpPr>
        <a:xfrm>
          <a:off x="0" y="0"/>
          <a:ext cx="0" cy="0"/>
          <a:chOff x="0" y="0"/>
          <a:chExt cx="0" cy="0"/>
        </a:xfrm>
      </p:grpSpPr>
      <p:sp>
        <p:nvSpPr>
          <p:cNvPr id="61" name="Google Shape;61;p60"/>
          <p:cNvSpPr/>
          <p:nvPr/>
        </p:nvSpPr>
        <p:spPr>
          <a:xfrm>
            <a:off x="0" y="0"/>
            <a:ext cx="12192000" cy="864000"/>
          </a:xfrm>
          <a:prstGeom prst="rect">
            <a:avLst/>
          </a:prstGeom>
          <a:solidFill>
            <a:srgbClr val="4235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 name="Google Shape;62;p60"/>
          <p:cNvSpPr txBox="1">
            <a:spLocks noGrp="1"/>
          </p:cNvSpPr>
          <p:nvPr>
            <p:ph type="title"/>
          </p:nvPr>
        </p:nvSpPr>
        <p:spPr>
          <a:xfrm>
            <a:off x="285303" y="9729"/>
            <a:ext cx="11640847" cy="8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0"/>
          <p:cNvSpPr txBox="1">
            <a:spLocks noGrp="1"/>
          </p:cNvSpPr>
          <p:nvPr>
            <p:ph type="body" idx="1"/>
          </p:nvPr>
        </p:nvSpPr>
        <p:spPr>
          <a:xfrm>
            <a:off x="301558" y="1132354"/>
            <a:ext cx="11605138" cy="5044609"/>
          </a:xfrm>
          <a:prstGeom prst="rect">
            <a:avLst/>
          </a:prstGeom>
          <a:noFill/>
          <a:ln>
            <a:noFill/>
          </a:ln>
        </p:spPr>
        <p:txBody>
          <a:bodyPr spcFirstLastPara="1" wrap="square" lIns="91425" tIns="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55600" algn="l">
              <a:lnSpc>
                <a:spcPct val="90000"/>
              </a:lnSpc>
              <a:spcBef>
                <a:spcPts val="500"/>
              </a:spcBef>
              <a:spcAft>
                <a:spcPts val="0"/>
              </a:spcAft>
              <a:buClr>
                <a:schemeClr val="dk1"/>
              </a:buClr>
              <a:buSzPts val="2000"/>
              <a:buChar char="•"/>
              <a:defRPr sz="20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 name="Google Shape;64;p60"/>
          <p:cNvGrpSpPr/>
          <p:nvPr/>
        </p:nvGrpSpPr>
        <p:grpSpPr>
          <a:xfrm>
            <a:off x="304466" y="6224701"/>
            <a:ext cx="11621685" cy="574200"/>
            <a:chOff x="-3049777" y="5949315"/>
            <a:chExt cx="14956473" cy="738964"/>
          </a:xfrm>
        </p:grpSpPr>
        <p:grpSp>
          <p:nvGrpSpPr>
            <p:cNvPr id="65" name="Google Shape;65;p60"/>
            <p:cNvGrpSpPr/>
            <p:nvPr/>
          </p:nvGrpSpPr>
          <p:grpSpPr>
            <a:xfrm>
              <a:off x="10347074" y="5949315"/>
              <a:ext cx="1559622" cy="738964"/>
              <a:chOff x="10531859" y="5943600"/>
              <a:chExt cx="1559622" cy="738964"/>
            </a:xfrm>
          </p:grpSpPr>
          <p:pic>
            <p:nvPicPr>
              <p:cNvPr id="66" name="Google Shape;66;p60"/>
              <p:cNvPicPr preferRelativeResize="0"/>
              <p:nvPr/>
            </p:nvPicPr>
            <p:blipFill rotWithShape="1">
              <a:blip r:embed="rId2">
                <a:alphaModFix/>
              </a:blip>
              <a:srcRect l="7060" b="6701"/>
              <a:stretch/>
            </p:blipFill>
            <p:spPr>
              <a:xfrm>
                <a:off x="10974659" y="5943600"/>
                <a:ext cx="740345" cy="738964"/>
              </a:xfrm>
              <a:prstGeom prst="rect">
                <a:avLst/>
              </a:prstGeom>
              <a:noFill/>
              <a:ln>
                <a:noFill/>
              </a:ln>
            </p:spPr>
          </p:pic>
          <p:sp>
            <p:nvSpPr>
              <p:cNvPr id="67" name="Google Shape;67;p60"/>
              <p:cNvSpPr/>
              <p:nvPr/>
            </p:nvSpPr>
            <p:spPr>
              <a:xfrm>
                <a:off x="10531859" y="6316892"/>
                <a:ext cx="469962" cy="61200"/>
              </a:xfrm>
              <a:custGeom>
                <a:avLst/>
                <a:gdLst/>
                <a:ahLst/>
                <a:cxnLst/>
                <a:rect l="l" t="t" r="r" b="b"/>
                <a:pathLst>
                  <a:path w="3870259" h="504000" extrusionOk="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60"/>
              <p:cNvSpPr/>
              <p:nvPr/>
            </p:nvSpPr>
            <p:spPr>
              <a:xfrm rot="10800000">
                <a:off x="11621519" y="6316892"/>
                <a:ext cx="469962" cy="61200"/>
              </a:xfrm>
              <a:custGeom>
                <a:avLst/>
                <a:gdLst/>
                <a:ahLst/>
                <a:cxnLst/>
                <a:rect l="l" t="t" r="r" b="b"/>
                <a:pathLst>
                  <a:path w="3870259" h="504000" extrusionOk="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9" name="Google Shape;69;p60"/>
            <p:cNvSpPr/>
            <p:nvPr/>
          </p:nvSpPr>
          <p:spPr>
            <a:xfrm>
              <a:off x="-3049777" y="6322810"/>
              <a:ext cx="13574699" cy="61199"/>
            </a:xfrm>
            <a:prstGeom prst="roundRect">
              <a:avLst>
                <a:gd name="adj" fmla="val 50000"/>
              </a:avLst>
            </a:prstGeom>
            <a:solidFill>
              <a:srgbClr val="9B4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3" name="Google Shape;73;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Google Shape;77;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 name="Google Shape;5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757575"/>
                </a:solidFill>
                <a:latin typeface="Arial"/>
                <a:ea typeface="Arial"/>
                <a:cs typeface="Arial"/>
                <a:sym typeface="Arial"/>
              </a:defRPr>
            </a:lvl1pPr>
            <a:lvl2pPr marL="0" marR="0" lvl="1" indent="0" algn="r" rtl="0">
              <a:spcBef>
                <a:spcPts val="0"/>
              </a:spcBef>
              <a:buNone/>
              <a:defRPr sz="1200">
                <a:solidFill>
                  <a:srgbClr val="757575"/>
                </a:solidFill>
                <a:latin typeface="Arial"/>
                <a:ea typeface="Arial"/>
                <a:cs typeface="Arial"/>
                <a:sym typeface="Arial"/>
              </a:defRPr>
            </a:lvl2pPr>
            <a:lvl3pPr marL="0" marR="0" lvl="2" indent="0" algn="r" rtl="0">
              <a:spcBef>
                <a:spcPts val="0"/>
              </a:spcBef>
              <a:buNone/>
              <a:defRPr sz="1200">
                <a:solidFill>
                  <a:srgbClr val="757575"/>
                </a:solidFill>
                <a:latin typeface="Arial"/>
                <a:ea typeface="Arial"/>
                <a:cs typeface="Arial"/>
                <a:sym typeface="Arial"/>
              </a:defRPr>
            </a:lvl3pPr>
            <a:lvl4pPr marL="0" marR="0" lvl="3" indent="0" algn="r" rtl="0">
              <a:spcBef>
                <a:spcPts val="0"/>
              </a:spcBef>
              <a:buNone/>
              <a:defRPr sz="1200">
                <a:solidFill>
                  <a:srgbClr val="757575"/>
                </a:solidFill>
                <a:latin typeface="Arial"/>
                <a:ea typeface="Arial"/>
                <a:cs typeface="Arial"/>
                <a:sym typeface="Arial"/>
              </a:defRPr>
            </a:lvl4pPr>
            <a:lvl5pPr marL="0" marR="0" lvl="4" indent="0" algn="r" rtl="0">
              <a:spcBef>
                <a:spcPts val="0"/>
              </a:spcBef>
              <a:buNone/>
              <a:defRPr sz="1200">
                <a:solidFill>
                  <a:srgbClr val="757575"/>
                </a:solidFill>
                <a:latin typeface="Arial"/>
                <a:ea typeface="Arial"/>
                <a:cs typeface="Arial"/>
                <a:sym typeface="Arial"/>
              </a:defRPr>
            </a:lvl5pPr>
            <a:lvl6pPr marL="0" marR="0" lvl="5" indent="0" algn="r" rtl="0">
              <a:spcBef>
                <a:spcPts val="0"/>
              </a:spcBef>
              <a:buNone/>
              <a:defRPr sz="1200">
                <a:solidFill>
                  <a:srgbClr val="757575"/>
                </a:solidFill>
                <a:latin typeface="Arial"/>
                <a:ea typeface="Arial"/>
                <a:cs typeface="Arial"/>
                <a:sym typeface="Arial"/>
              </a:defRPr>
            </a:lvl6pPr>
            <a:lvl7pPr marL="0" marR="0" lvl="6" indent="0" algn="r" rtl="0">
              <a:spcBef>
                <a:spcPts val="0"/>
              </a:spcBef>
              <a:buNone/>
              <a:defRPr sz="1200">
                <a:solidFill>
                  <a:srgbClr val="757575"/>
                </a:solidFill>
                <a:latin typeface="Arial"/>
                <a:ea typeface="Arial"/>
                <a:cs typeface="Arial"/>
                <a:sym typeface="Arial"/>
              </a:defRPr>
            </a:lvl7pPr>
            <a:lvl8pPr marL="0" marR="0" lvl="7" indent="0" algn="r" rtl="0">
              <a:spcBef>
                <a:spcPts val="0"/>
              </a:spcBef>
              <a:buNone/>
              <a:defRPr sz="1200">
                <a:solidFill>
                  <a:srgbClr val="757575"/>
                </a:solidFill>
                <a:latin typeface="Arial"/>
                <a:ea typeface="Arial"/>
                <a:cs typeface="Arial"/>
                <a:sym typeface="Arial"/>
              </a:defRPr>
            </a:lvl8pPr>
            <a:lvl9pPr marL="0" marR="0" lvl="8" indent="0" algn="r" rtl="0">
              <a:spcBef>
                <a:spcPts val="0"/>
              </a:spcBef>
              <a:buNone/>
              <a:defRPr sz="1200">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lido.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rofessionalstandards.org.uk/docs/default-source/publications/research-paper/sexual-misconduct-in-health-and-social-care-understanding-types-of-abuse-and-perpetrators-moral-mindsets.pdf?sfvrsn=630f7420_7"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41.jp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chart" Target="../charts/char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chart" Target="../charts/char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chart" Target="../charts/chart3.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48.png"/><Relationship Id="rId21" Type="http://schemas.openxmlformats.org/officeDocument/2006/relationships/image" Target="../media/image74.png"/><Relationship Id="rId7" Type="http://schemas.openxmlformats.org/officeDocument/2006/relationships/image" Target="../media/image59.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36.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8.png"/><Relationship Id="rId10" Type="http://schemas.openxmlformats.org/officeDocument/2006/relationships/image" Target="../media/image62.png"/><Relationship Id="rId19" Type="http://schemas.openxmlformats.org/officeDocument/2006/relationships/image" Target="../media/image7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7.xml"/><Relationship Id="rId16"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31.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mailto:FV.culture@nhs.scot"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36.png"/><Relationship Id="rId4" Type="http://schemas.openxmlformats.org/officeDocument/2006/relationships/image" Target="../media/image87.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hyperlink" Target="https://youtu.be/GU_E6OQCEWY"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slido.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
          <p:cNvSpPr txBox="1">
            <a:spLocks noGrp="1"/>
          </p:cNvSpPr>
          <p:nvPr>
            <p:ph type="title"/>
          </p:nvPr>
        </p:nvSpPr>
        <p:spPr>
          <a:xfrm>
            <a:off x="1106725" y="2170718"/>
            <a:ext cx="6673057" cy="21309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dirty="0"/>
              <a:t>Improving Wellbeing and Working Cultures across NHS Scotland </a:t>
            </a:r>
            <a:endParaRPr dirty="0"/>
          </a:p>
        </p:txBody>
      </p:sp>
      <p:sp>
        <p:nvSpPr>
          <p:cNvPr id="151" name="Google Shape;151;p1"/>
          <p:cNvSpPr txBox="1"/>
          <p:nvPr/>
        </p:nvSpPr>
        <p:spPr>
          <a:xfrm>
            <a:off x="3877760" y="5259723"/>
            <a:ext cx="443648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800"/>
              <a:buFont typeface="Arial"/>
              <a:buNone/>
            </a:pPr>
            <a:r>
              <a:rPr lang="en-GB" sz="2800" b="0" i="0" u="sng" strike="noStrike" cap="none" dirty="0">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https://www.slido.com/</a:t>
            </a:r>
            <a:r>
              <a:rPr lang="en-GB" sz="2800" b="0" i="0" u="none" strike="noStrike" cap="none" dirty="0">
                <a:solidFill>
                  <a:schemeClr val="lt1"/>
                </a:solidFill>
                <a:latin typeface="Arial"/>
                <a:ea typeface="Arial"/>
                <a:cs typeface="Arial"/>
                <a:sym typeface="Arial"/>
              </a:rPr>
              <a:t> and enter the code NHSScot2025</a:t>
            </a:r>
            <a:endParaRPr sz="2800" b="0" i="0" u="none" strike="noStrike" cap="none" dirty="0">
              <a:solidFill>
                <a:schemeClr val="lt1"/>
              </a:solidFill>
              <a:latin typeface="Calibri"/>
              <a:ea typeface="Calibri"/>
              <a:cs typeface="Calibri"/>
              <a:sym typeface="Calibri"/>
            </a:endParaRPr>
          </a:p>
        </p:txBody>
      </p:sp>
      <p:sp>
        <p:nvSpPr>
          <p:cNvPr id="2" name="Title 3">
            <a:extLst>
              <a:ext uri="{FF2B5EF4-FFF2-40B4-BE49-F238E27FC236}">
                <a16:creationId xmlns:a16="http://schemas.microsoft.com/office/drawing/2014/main" id="{657AF9B7-0562-644C-9A08-156F1D1B8D05}"/>
              </a:ext>
            </a:extLst>
          </p:cNvPr>
          <p:cNvSpPr txBox="1">
            <a:spLocks/>
          </p:cNvSpPr>
          <p:nvPr/>
        </p:nvSpPr>
        <p:spPr>
          <a:xfrm>
            <a:off x="7748747" y="1899384"/>
            <a:ext cx="2064470" cy="37475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0" dirty="0" err="1"/>
              <a:t>Slido</a:t>
            </a:r>
            <a:r>
              <a:rPr lang="en-GB" sz="2400" b="0" dirty="0"/>
              <a:t> – QR Code</a:t>
            </a:r>
            <a:endParaRPr lang="en-US" sz="2400" b="0" dirty="0"/>
          </a:p>
        </p:txBody>
      </p:sp>
      <p:pic>
        <p:nvPicPr>
          <p:cNvPr id="3" name="Picture 2">
            <a:extLst>
              <a:ext uri="{FF2B5EF4-FFF2-40B4-BE49-F238E27FC236}">
                <a16:creationId xmlns:a16="http://schemas.microsoft.com/office/drawing/2014/main" id="{67C3D3D8-A4B6-6F5D-0AA5-0E611B1969DD}"/>
              </a:ext>
            </a:extLst>
          </p:cNvPr>
          <p:cNvPicPr>
            <a:picLocks noChangeAspect="1"/>
          </p:cNvPicPr>
          <p:nvPr/>
        </p:nvPicPr>
        <p:blipFill>
          <a:blip r:embed="rId4"/>
          <a:stretch>
            <a:fillRect/>
          </a:stretch>
        </p:blipFill>
        <p:spPr>
          <a:xfrm>
            <a:off x="7748747" y="2274138"/>
            <a:ext cx="1924110" cy="19241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10</a:t>
            </a:fld>
            <a:endParaRPr sz="1200">
              <a:solidFill>
                <a:srgbClr val="888888"/>
              </a:solidFill>
              <a:latin typeface="Calibri"/>
              <a:ea typeface="Calibri"/>
              <a:cs typeface="Calibri"/>
              <a:sym typeface="Calibri"/>
            </a:endParaRPr>
          </a:p>
        </p:txBody>
      </p:sp>
      <p:pic>
        <p:nvPicPr>
          <p:cNvPr id="238" name="Google Shape;238;p10"/>
          <p:cNvPicPr preferRelativeResize="0"/>
          <p:nvPr/>
        </p:nvPicPr>
        <p:blipFill rotWithShape="1">
          <a:blip r:embed="rId3">
            <a:alphaModFix/>
          </a:blip>
          <a:srcRect/>
          <a:stretch/>
        </p:blipFill>
        <p:spPr>
          <a:xfrm>
            <a:off x="0" y="-8048638"/>
            <a:ext cx="9953044" cy="19131297"/>
          </a:xfrm>
          <a:prstGeom prst="rect">
            <a:avLst/>
          </a:prstGeom>
          <a:noFill/>
          <a:ln>
            <a:noFill/>
          </a:ln>
        </p:spPr>
      </p:pic>
      <p:sp>
        <p:nvSpPr>
          <p:cNvPr id="239" name="Google Shape;239;p10"/>
          <p:cNvSpPr txBox="1"/>
          <p:nvPr/>
        </p:nvSpPr>
        <p:spPr>
          <a:xfrm>
            <a:off x="556953" y="947650"/>
            <a:ext cx="10282843" cy="452431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Arial"/>
                <a:ea typeface="Arial"/>
                <a:cs typeface="Arial"/>
                <a:sym typeface="Arial"/>
              </a:rPr>
              <a:t>Policing needs to grasp fully the extent of the cultural problems it faces and the way that this affects the public it serves. It needs to do more than make further changes to policies, guidance and training, although these are important and worthwhile. All leaders need to rethink fundamentally how they lead their organisations to ensure that certain types of behaviour, from unacceptable to the criminal, are never tolerated.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sz="3200"/>
              <a:t>For those that are data driven...</a:t>
            </a:r>
            <a:endParaRPr/>
          </a:p>
        </p:txBody>
      </p:sp>
      <p:sp>
        <p:nvSpPr>
          <p:cNvPr id="245" name="Google Shape;245;p11"/>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11</a:t>
            </a:fld>
            <a:endParaRPr sz="1200">
              <a:solidFill>
                <a:srgbClr val="888888"/>
              </a:solidFill>
              <a:latin typeface="Calibri"/>
              <a:ea typeface="Calibri"/>
              <a:cs typeface="Calibri"/>
              <a:sym typeface="Calibri"/>
            </a:endParaRPr>
          </a:p>
        </p:txBody>
      </p:sp>
      <p:sp>
        <p:nvSpPr>
          <p:cNvPr id="246" name="Google Shape;246;p11"/>
          <p:cNvSpPr txBox="1"/>
          <p:nvPr/>
        </p:nvSpPr>
        <p:spPr>
          <a:xfrm>
            <a:off x="2522434" y="6097429"/>
            <a:ext cx="6146436" cy="431081"/>
          </a:xfrm>
          <a:prstGeom prst="rect">
            <a:avLst/>
          </a:prstGeom>
          <a:noFill/>
          <a:ln>
            <a:noFill/>
          </a:ln>
        </p:spPr>
        <p:txBody>
          <a:bodyPr spcFirstLastPara="1" wrap="square" lIns="0" tIns="0" rIns="0" bIns="0" anchor="ctr" anchorCtr="0">
            <a:noAutofit/>
          </a:bodyPr>
          <a:lstStyle/>
          <a:p>
            <a:pPr marL="0" marR="0" lvl="0" indent="0" algn="l" rtl="0">
              <a:lnSpc>
                <a:spcPct val="301666"/>
              </a:lnSpc>
              <a:spcBef>
                <a:spcPts val="0"/>
              </a:spcBef>
              <a:spcAft>
                <a:spcPts val="0"/>
              </a:spcAft>
              <a:buNone/>
            </a:pPr>
            <a:r>
              <a:rPr lang="en-GB" sz="1200" b="1">
                <a:solidFill>
                  <a:srgbClr val="3552AA"/>
                </a:solidFill>
                <a:latin typeface="Arial"/>
                <a:ea typeface="Arial"/>
                <a:cs typeface="Arial"/>
                <a:sym typeface="Arial"/>
              </a:rPr>
              <a:t>www.nhsstaffsurveys.com/results</a:t>
            </a:r>
            <a:endParaRPr/>
          </a:p>
        </p:txBody>
      </p:sp>
      <p:pic>
        <p:nvPicPr>
          <p:cNvPr id="247" name="Google Shape;247;p11" descr="A screenshot of a computer&#10;&#10;AI-generated content may be incorrect."/>
          <p:cNvPicPr preferRelativeResize="0">
            <a:picLocks noGrp="1"/>
          </p:cNvPicPr>
          <p:nvPr>
            <p:ph type="body" idx="1"/>
          </p:nvPr>
        </p:nvPicPr>
        <p:blipFill rotWithShape="1">
          <a:blip r:embed="rId3">
            <a:alphaModFix/>
          </a:blip>
          <a:srcRect l="1803" t="39726" r="49055" b="19178"/>
          <a:stretch/>
        </p:blipFill>
        <p:spPr>
          <a:xfrm>
            <a:off x="1699405" y="1374789"/>
            <a:ext cx="8305496" cy="43670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Fitness to Practice 2023/24</a:t>
            </a:r>
            <a:endParaRPr/>
          </a:p>
        </p:txBody>
      </p:sp>
      <p:sp>
        <p:nvSpPr>
          <p:cNvPr id="253" name="Google Shape;253;p12"/>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12</a:t>
            </a:fld>
            <a:endParaRPr sz="1200">
              <a:solidFill>
                <a:srgbClr val="888888"/>
              </a:solidFill>
              <a:latin typeface="Calibri"/>
              <a:ea typeface="Calibri"/>
              <a:cs typeface="Calibri"/>
              <a:sym typeface="Calibri"/>
            </a:endParaRPr>
          </a:p>
        </p:txBody>
      </p:sp>
      <p:pic>
        <p:nvPicPr>
          <p:cNvPr id="254" name="Google Shape;254;p12" descr="A screenshot of a computer&#10;&#10;AI-generated content may be incorrect."/>
          <p:cNvPicPr preferRelativeResize="0">
            <a:picLocks noGrp="1"/>
          </p:cNvPicPr>
          <p:nvPr>
            <p:ph type="body" idx="1"/>
          </p:nvPr>
        </p:nvPicPr>
        <p:blipFill rotWithShape="1">
          <a:blip r:embed="rId3">
            <a:alphaModFix/>
          </a:blip>
          <a:srcRect l="24570" t="27457" r="27408" b="28757"/>
          <a:stretch/>
        </p:blipFill>
        <p:spPr>
          <a:xfrm>
            <a:off x="1995055" y="1504833"/>
            <a:ext cx="7717027" cy="4407864"/>
          </a:xfrm>
          <a:prstGeom prst="rect">
            <a:avLst/>
          </a:prstGeom>
          <a:noFill/>
          <a:ln>
            <a:noFill/>
          </a:ln>
        </p:spPr>
      </p:pic>
      <p:sp>
        <p:nvSpPr>
          <p:cNvPr id="255" name="Google Shape;255;p12"/>
          <p:cNvSpPr txBox="1"/>
          <p:nvPr/>
        </p:nvSpPr>
        <p:spPr>
          <a:xfrm>
            <a:off x="2159903" y="6011353"/>
            <a:ext cx="27432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3552AA"/>
                </a:solidFill>
                <a:latin typeface="Arial"/>
                <a:ea typeface="Arial"/>
                <a:cs typeface="Arial"/>
                <a:sym typeface="Arial"/>
              </a:rPr>
              <a:t>https://www.hcpc-uk.org/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GMC Publication</a:t>
            </a:r>
            <a:endParaRPr/>
          </a:p>
        </p:txBody>
      </p:sp>
      <p:sp>
        <p:nvSpPr>
          <p:cNvPr id="261" name="Google Shape;261;p13"/>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13</a:t>
            </a:fld>
            <a:endParaRPr sz="1200">
              <a:solidFill>
                <a:srgbClr val="888888"/>
              </a:solidFill>
              <a:latin typeface="Calibri"/>
              <a:ea typeface="Calibri"/>
              <a:cs typeface="Calibri"/>
              <a:sym typeface="Calibri"/>
            </a:endParaRPr>
          </a:p>
        </p:txBody>
      </p:sp>
      <p:sp>
        <p:nvSpPr>
          <p:cNvPr id="262" name="Google Shape;262;p13"/>
          <p:cNvSpPr txBox="1">
            <a:spLocks noGrp="1"/>
          </p:cNvSpPr>
          <p:nvPr>
            <p:ph type="body" idx="1"/>
          </p:nvPr>
        </p:nvSpPr>
        <p:spPr>
          <a:xfrm>
            <a:off x="964276" y="1922577"/>
            <a:ext cx="10424160" cy="4694353"/>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Clr>
                <a:schemeClr val="dk1"/>
              </a:buClr>
              <a:buSzPts val="2400"/>
              <a:buChar char="•"/>
            </a:pPr>
            <a:r>
              <a:rPr lang="en-GB" sz="2400">
                <a:latin typeface="Arial"/>
                <a:ea typeface="Arial"/>
                <a:cs typeface="Arial"/>
                <a:sym typeface="Arial"/>
              </a:rPr>
              <a:t>Of the 275 fitness to practice cases brought against doctors, nurses, midwives and allied professionals that included sexual misconduct, 232 of those related to sexual harassment or sexual abuse </a:t>
            </a:r>
            <a:endParaRPr sz="2400">
              <a:latin typeface="Arial"/>
              <a:ea typeface="Arial"/>
              <a:cs typeface="Arial"/>
              <a:sym typeface="Arial"/>
            </a:endParaRPr>
          </a:p>
          <a:p>
            <a:pPr marL="228594" lvl="0" indent="-228594" algn="l" rtl="0">
              <a:lnSpc>
                <a:spcPct val="90000"/>
              </a:lnSpc>
              <a:spcBef>
                <a:spcPts val="1000"/>
              </a:spcBef>
              <a:spcAft>
                <a:spcPts val="0"/>
              </a:spcAft>
              <a:buClr>
                <a:schemeClr val="dk1"/>
              </a:buClr>
              <a:buSzPts val="2400"/>
              <a:buChar char="•"/>
            </a:pPr>
            <a:r>
              <a:rPr lang="en-GB" sz="2400">
                <a:latin typeface="Arial"/>
                <a:ea typeface="Arial"/>
                <a:cs typeface="Arial"/>
                <a:sym typeface="Arial"/>
              </a:rPr>
              <a:t>It showed this commonly happened in general practice, surgical settings and mental health services</a:t>
            </a:r>
            <a:endParaRPr sz="2400">
              <a:latin typeface="Arial"/>
              <a:ea typeface="Arial"/>
              <a:cs typeface="Arial"/>
              <a:sym typeface="Arial"/>
            </a:endParaRPr>
          </a:p>
          <a:p>
            <a:pPr marL="228594" lvl="0" indent="-228594" algn="l" rtl="0">
              <a:lnSpc>
                <a:spcPct val="90000"/>
              </a:lnSpc>
              <a:spcBef>
                <a:spcPts val="1000"/>
              </a:spcBef>
              <a:spcAft>
                <a:spcPts val="0"/>
              </a:spcAft>
              <a:buClr>
                <a:schemeClr val="dk1"/>
              </a:buClr>
              <a:buSzPts val="2400"/>
              <a:buChar char="•"/>
            </a:pPr>
            <a:r>
              <a:rPr lang="en-GB" sz="2400">
                <a:latin typeface="Arial"/>
                <a:ea typeface="Arial"/>
                <a:cs typeface="Arial"/>
                <a:sym typeface="Arial"/>
              </a:rPr>
              <a:t>39% of these cases were about colleagues</a:t>
            </a:r>
            <a:endParaRPr/>
          </a:p>
          <a:p>
            <a:pPr marL="0" lvl="0" indent="0" algn="l" rtl="0">
              <a:lnSpc>
                <a:spcPct val="90000"/>
              </a:lnSpc>
              <a:spcBef>
                <a:spcPts val="1000"/>
              </a:spcBef>
              <a:spcAft>
                <a:spcPts val="0"/>
              </a:spcAft>
              <a:buClr>
                <a:schemeClr val="dk1"/>
              </a:buClr>
              <a:buSzPts val="2400"/>
              <a:buNone/>
            </a:pPr>
            <a:endParaRPr sz="2400">
              <a:solidFill>
                <a:srgbClr val="4A4A4A"/>
              </a:solidFill>
              <a:latin typeface="Arial"/>
              <a:ea typeface="Arial"/>
              <a:cs typeface="Arial"/>
              <a:sym typeface="Arial"/>
            </a:endParaRPr>
          </a:p>
          <a:p>
            <a:pPr marL="0" lvl="0" indent="0" algn="l" rtl="0">
              <a:lnSpc>
                <a:spcPct val="90000"/>
              </a:lnSpc>
              <a:spcBef>
                <a:spcPts val="1000"/>
              </a:spcBef>
              <a:spcAft>
                <a:spcPts val="0"/>
              </a:spcAft>
              <a:buClr>
                <a:schemeClr val="dk1"/>
              </a:buClr>
              <a:buSzPts val="1400"/>
              <a:buNone/>
            </a:pPr>
            <a:r>
              <a:rPr lang="en-GB" sz="1400">
                <a:latin typeface="Arial"/>
                <a:ea typeface="Arial"/>
                <a:cs typeface="Arial"/>
                <a:sym typeface="Arial"/>
              </a:rPr>
              <a:t>(A 2019</a:t>
            </a:r>
            <a:r>
              <a:rPr lang="en-GB" sz="1400">
                <a:solidFill>
                  <a:srgbClr val="4A4A4A"/>
                </a:solidFill>
                <a:latin typeface="Arial"/>
                <a:ea typeface="Arial"/>
                <a:cs typeface="Arial"/>
                <a:sym typeface="Arial"/>
              </a:rPr>
              <a:t> </a:t>
            </a:r>
            <a:r>
              <a:rPr lang="en-GB" sz="1400" u="sng">
                <a:solidFill>
                  <a:srgbClr val="145885"/>
                </a:solidFill>
                <a:latin typeface="Arial"/>
                <a:ea typeface="Arial"/>
                <a:cs typeface="Arial"/>
                <a:sym typeface="Arial"/>
                <a:hlinkClick r:id="rId3">
                  <a:extLst>
                    <a:ext uri="{A12FA001-AC4F-418D-AE19-62706E023703}">
                      <ahyp:hlinkClr xmlns:ahyp="http://schemas.microsoft.com/office/drawing/2018/hyperlinkcolor" val="tx"/>
                    </a:ext>
                  </a:extLst>
                </a:hlinkClick>
              </a:rPr>
              <a:t>report for the Professional Standards Authority</a:t>
            </a:r>
            <a:r>
              <a:rPr lang="en-GB" sz="1400">
                <a:solidFill>
                  <a:srgbClr val="145885"/>
                </a:solidFill>
                <a:latin typeface="Arial"/>
                <a:ea typeface="Arial"/>
                <a:cs typeface="Arial"/>
                <a:sym typeface="Arial"/>
              </a:rPr>
              <a:t>)</a:t>
            </a:r>
            <a:endParaRPr sz="140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Sexual Safety Pyramid</a:t>
            </a:r>
            <a:endParaRPr/>
          </a:p>
        </p:txBody>
      </p:sp>
      <p:pic>
        <p:nvPicPr>
          <p:cNvPr id="268" name="Google Shape;268;p14"/>
          <p:cNvPicPr preferRelativeResize="0">
            <a:picLocks noGrp="1"/>
          </p:cNvPicPr>
          <p:nvPr>
            <p:ph type="body" idx="1"/>
          </p:nvPr>
        </p:nvPicPr>
        <p:blipFill rotWithShape="1">
          <a:blip r:embed="rId3">
            <a:alphaModFix/>
          </a:blip>
          <a:srcRect/>
          <a:stretch/>
        </p:blipFill>
        <p:spPr>
          <a:xfrm>
            <a:off x="2318695" y="1212112"/>
            <a:ext cx="7859252" cy="5144238"/>
          </a:xfrm>
          <a:prstGeom prst="rect">
            <a:avLst/>
          </a:prstGeom>
          <a:noFill/>
          <a:ln>
            <a:noFill/>
          </a:ln>
        </p:spPr>
      </p:pic>
      <p:sp>
        <p:nvSpPr>
          <p:cNvPr id="269" name="Google Shape;269;p14"/>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14</a:t>
            </a:fld>
            <a:endParaRPr sz="1200">
              <a:solidFill>
                <a:srgbClr val="88888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5"/>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15</a:t>
            </a:fld>
            <a:endParaRPr sz="1200">
              <a:solidFill>
                <a:srgbClr val="888888"/>
              </a:solidFill>
              <a:latin typeface="Calibri"/>
              <a:ea typeface="Calibri"/>
              <a:cs typeface="Calibri"/>
              <a:sym typeface="Calibri"/>
            </a:endParaRPr>
          </a:p>
        </p:txBody>
      </p:sp>
      <p:pic>
        <p:nvPicPr>
          <p:cNvPr id="275" name="Google Shape;275;p15"/>
          <p:cNvPicPr preferRelativeResize="0">
            <a:picLocks noGrp="1"/>
          </p:cNvPicPr>
          <p:nvPr>
            <p:ph type="body" idx="1"/>
          </p:nvPr>
        </p:nvPicPr>
        <p:blipFill rotWithShape="1">
          <a:blip r:embed="rId3">
            <a:alphaModFix/>
          </a:blip>
          <a:srcRect/>
          <a:stretch/>
        </p:blipFill>
        <p:spPr>
          <a:xfrm>
            <a:off x="4281252" y="1230284"/>
            <a:ext cx="6375537" cy="4173079"/>
          </a:xfrm>
          <a:prstGeom prst="rect">
            <a:avLst/>
          </a:prstGeom>
          <a:noFill/>
          <a:ln>
            <a:noFill/>
          </a:ln>
        </p:spPr>
      </p:pic>
      <p:sp>
        <p:nvSpPr>
          <p:cNvPr id="276" name="Google Shape;276;p15"/>
          <p:cNvSpPr/>
          <p:nvPr/>
        </p:nvSpPr>
        <p:spPr>
          <a:xfrm>
            <a:off x="792028" y="2374034"/>
            <a:ext cx="3646968" cy="923330"/>
          </a:xfrm>
          <a:prstGeom prst="wedgeRect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Colleagues sharing sexualised photos on a work WhatsApp group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6"/>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16</a:t>
            </a:fld>
            <a:endParaRPr sz="1200">
              <a:solidFill>
                <a:srgbClr val="888888"/>
              </a:solidFill>
              <a:latin typeface="Calibri"/>
              <a:ea typeface="Calibri"/>
              <a:cs typeface="Calibri"/>
              <a:sym typeface="Calibri"/>
            </a:endParaRPr>
          </a:p>
        </p:txBody>
      </p:sp>
      <p:pic>
        <p:nvPicPr>
          <p:cNvPr id="282" name="Google Shape;282;p16"/>
          <p:cNvPicPr preferRelativeResize="0">
            <a:picLocks noGrp="1"/>
          </p:cNvPicPr>
          <p:nvPr>
            <p:ph type="body" idx="1"/>
          </p:nvPr>
        </p:nvPicPr>
        <p:blipFill rotWithShape="1">
          <a:blip r:embed="rId3">
            <a:alphaModFix/>
          </a:blip>
          <a:srcRect/>
          <a:stretch/>
        </p:blipFill>
        <p:spPr>
          <a:xfrm>
            <a:off x="3976452" y="1030778"/>
            <a:ext cx="6680338" cy="4372585"/>
          </a:xfrm>
          <a:prstGeom prst="rect">
            <a:avLst/>
          </a:prstGeom>
          <a:noFill/>
          <a:ln>
            <a:noFill/>
          </a:ln>
        </p:spPr>
      </p:pic>
      <p:sp>
        <p:nvSpPr>
          <p:cNvPr id="283" name="Google Shape;283;p16"/>
          <p:cNvSpPr/>
          <p:nvPr/>
        </p:nvSpPr>
        <p:spPr>
          <a:xfrm>
            <a:off x="942866" y="2130247"/>
            <a:ext cx="3646968" cy="1200329"/>
          </a:xfrm>
          <a:prstGeom prst="wedgeRectCallout">
            <a:avLst>
              <a:gd name="adj1" fmla="val 24552"/>
              <a:gd name="adj2" fmla="val 69250"/>
            </a:avLst>
          </a:prstGeom>
          <a:noFill/>
          <a:ln w="25400" cap="rnd" cmpd="sng">
            <a:solidFill>
              <a:srgbClr val="3552A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My colleague made a joke out of my underwear accidently being seen when I was bending down to treat a patient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17</a:t>
            </a:fld>
            <a:endParaRPr sz="1200">
              <a:solidFill>
                <a:srgbClr val="888888"/>
              </a:solidFill>
              <a:latin typeface="Calibri"/>
              <a:ea typeface="Calibri"/>
              <a:cs typeface="Calibri"/>
              <a:sym typeface="Calibri"/>
            </a:endParaRPr>
          </a:p>
        </p:txBody>
      </p:sp>
      <p:pic>
        <p:nvPicPr>
          <p:cNvPr id="289" name="Google Shape;289;p17"/>
          <p:cNvPicPr preferRelativeResize="0">
            <a:picLocks noGrp="1"/>
          </p:cNvPicPr>
          <p:nvPr>
            <p:ph type="body" idx="1"/>
          </p:nvPr>
        </p:nvPicPr>
        <p:blipFill rotWithShape="1">
          <a:blip r:embed="rId3">
            <a:alphaModFix/>
          </a:blip>
          <a:srcRect/>
          <a:stretch/>
        </p:blipFill>
        <p:spPr>
          <a:xfrm>
            <a:off x="3917168" y="847898"/>
            <a:ext cx="6712167" cy="4393419"/>
          </a:xfrm>
          <a:prstGeom prst="rect">
            <a:avLst/>
          </a:prstGeom>
          <a:noFill/>
          <a:ln>
            <a:noFill/>
          </a:ln>
        </p:spPr>
      </p:pic>
      <p:sp>
        <p:nvSpPr>
          <p:cNvPr id="290" name="Google Shape;290;p17"/>
          <p:cNvSpPr/>
          <p:nvPr/>
        </p:nvSpPr>
        <p:spPr>
          <a:xfrm>
            <a:off x="710690" y="2377131"/>
            <a:ext cx="3646968" cy="923330"/>
          </a:xfrm>
          <a:prstGeom prst="wedgeRectCallout">
            <a:avLst>
              <a:gd name="adj1" fmla="val 7096"/>
              <a:gd name="adj2" fmla="val 65007"/>
            </a:avLst>
          </a:prstGeom>
          <a:noFill/>
          <a:ln w="25400" cap="rnd" cmpd="sng">
            <a:solidFill>
              <a:srgbClr val="3552A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My assessor said that they’d sign off my work in return for sexual favours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8"/>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18</a:t>
            </a:fld>
            <a:endParaRPr sz="1200">
              <a:solidFill>
                <a:srgbClr val="888888"/>
              </a:solidFill>
              <a:latin typeface="Calibri"/>
              <a:ea typeface="Calibri"/>
              <a:cs typeface="Calibri"/>
              <a:sym typeface="Calibri"/>
            </a:endParaRPr>
          </a:p>
        </p:txBody>
      </p:sp>
      <p:pic>
        <p:nvPicPr>
          <p:cNvPr id="296" name="Google Shape;296;p18"/>
          <p:cNvPicPr preferRelativeResize="0">
            <a:picLocks noGrp="1"/>
          </p:cNvPicPr>
          <p:nvPr>
            <p:ph type="body" idx="1"/>
          </p:nvPr>
        </p:nvPicPr>
        <p:blipFill rotWithShape="1">
          <a:blip r:embed="rId3">
            <a:alphaModFix/>
          </a:blip>
          <a:srcRect/>
          <a:stretch/>
        </p:blipFill>
        <p:spPr>
          <a:xfrm>
            <a:off x="4056612" y="693431"/>
            <a:ext cx="6600178" cy="4320117"/>
          </a:xfrm>
          <a:prstGeom prst="rect">
            <a:avLst/>
          </a:prstGeom>
          <a:noFill/>
          <a:ln>
            <a:noFill/>
          </a:ln>
        </p:spPr>
      </p:pic>
      <p:sp>
        <p:nvSpPr>
          <p:cNvPr id="297" name="Google Shape;297;p18"/>
          <p:cNvSpPr/>
          <p:nvPr/>
        </p:nvSpPr>
        <p:spPr>
          <a:xfrm>
            <a:off x="591278" y="2349377"/>
            <a:ext cx="3646968" cy="646331"/>
          </a:xfrm>
          <a:prstGeom prst="wedgeRectCallout">
            <a:avLst>
              <a:gd name="adj1" fmla="val -20833"/>
              <a:gd name="adj2" fmla="val 62500"/>
            </a:avLst>
          </a:prstGeom>
          <a:noFill/>
          <a:ln w="25400" cap="rnd" cmpd="sng">
            <a:solidFill>
              <a:srgbClr val="3552A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Unwanted compliments made by colleagues on my appearance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9"/>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19</a:t>
            </a:fld>
            <a:endParaRPr sz="1200">
              <a:solidFill>
                <a:srgbClr val="888888"/>
              </a:solidFill>
              <a:latin typeface="Calibri"/>
              <a:ea typeface="Calibri"/>
              <a:cs typeface="Calibri"/>
              <a:sym typeface="Calibri"/>
            </a:endParaRPr>
          </a:p>
        </p:txBody>
      </p:sp>
      <p:pic>
        <p:nvPicPr>
          <p:cNvPr id="303" name="Google Shape;303;p19"/>
          <p:cNvPicPr preferRelativeResize="0">
            <a:picLocks noGrp="1"/>
          </p:cNvPicPr>
          <p:nvPr>
            <p:ph type="body" idx="1"/>
          </p:nvPr>
        </p:nvPicPr>
        <p:blipFill rotWithShape="1">
          <a:blip r:embed="rId3">
            <a:alphaModFix/>
          </a:blip>
          <a:srcRect/>
          <a:stretch/>
        </p:blipFill>
        <p:spPr>
          <a:xfrm>
            <a:off x="3599412" y="639912"/>
            <a:ext cx="7029924" cy="4601405"/>
          </a:xfrm>
          <a:prstGeom prst="rect">
            <a:avLst/>
          </a:prstGeom>
          <a:noFill/>
          <a:ln>
            <a:noFill/>
          </a:ln>
        </p:spPr>
      </p:pic>
      <p:sp>
        <p:nvSpPr>
          <p:cNvPr id="304" name="Google Shape;304;p19"/>
          <p:cNvSpPr/>
          <p:nvPr/>
        </p:nvSpPr>
        <p:spPr>
          <a:xfrm>
            <a:off x="764018" y="2260936"/>
            <a:ext cx="3646968" cy="923330"/>
          </a:xfrm>
          <a:prstGeom prst="wedgeRectCallout">
            <a:avLst>
              <a:gd name="adj1" fmla="val -30989"/>
              <a:gd name="adj2" fmla="val 61246"/>
            </a:avLst>
          </a:prstGeom>
          <a:noFill/>
          <a:ln w="25400" cap="rnd" cmpd="sng">
            <a:solidFill>
              <a:srgbClr val="3552A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Unnecessary touching when being passed by a colleague, hands on my body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p:nvPr/>
        </p:nvSpPr>
        <p:spPr>
          <a:xfrm>
            <a:off x="0" y="0"/>
            <a:ext cx="12192000" cy="6766560"/>
          </a:xfrm>
          <a:prstGeom prst="rect">
            <a:avLst/>
          </a:prstGeom>
          <a:solidFill>
            <a:srgbClr val="221957"/>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
          <p:cNvSpPr txBox="1"/>
          <p:nvPr/>
        </p:nvSpPr>
        <p:spPr>
          <a:xfrm>
            <a:off x="651510" y="1344627"/>
            <a:ext cx="10604500" cy="1174034"/>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8000"/>
              <a:buFont typeface="Arial"/>
              <a:buNone/>
            </a:pPr>
            <a:r>
              <a:rPr lang="en-GB" sz="8000" b="1" i="0" u="none" strike="noStrike" cap="none">
                <a:solidFill>
                  <a:srgbClr val="FFFFFF"/>
                </a:solidFill>
                <a:latin typeface="Arial"/>
                <a:ea typeface="Arial"/>
                <a:cs typeface="Arial"/>
                <a:sym typeface="Arial"/>
              </a:rPr>
              <a:t>Welcome </a:t>
            </a:r>
            <a:endParaRPr/>
          </a:p>
          <a:p>
            <a:pPr marL="0" marR="0" lvl="0" indent="0" algn="ctr" rtl="0">
              <a:lnSpc>
                <a:spcPct val="80000"/>
              </a:lnSpc>
              <a:spcBef>
                <a:spcPts val="0"/>
              </a:spcBef>
              <a:spcAft>
                <a:spcPts val="0"/>
              </a:spcAft>
              <a:buClr>
                <a:srgbClr val="FFFFFF"/>
              </a:buClr>
              <a:buSzPts val="3600"/>
              <a:buFont typeface="Arial"/>
              <a:buNone/>
            </a:pPr>
            <a:br>
              <a:rPr lang="en-GB" sz="3600" b="1" i="0" u="none" strike="noStrike" cap="none">
                <a:solidFill>
                  <a:srgbClr val="FFFFFF"/>
                </a:solidFill>
                <a:latin typeface="Arial"/>
                <a:ea typeface="Arial"/>
                <a:cs typeface="Arial"/>
                <a:sym typeface="Arial"/>
              </a:rPr>
            </a:br>
            <a:br>
              <a:rPr lang="en-GB" sz="3600" b="1" i="0" u="none" strike="noStrike" cap="none">
                <a:solidFill>
                  <a:srgbClr val="FFFFFF"/>
                </a:solidFill>
                <a:latin typeface="Arial"/>
                <a:ea typeface="Arial"/>
                <a:cs typeface="Arial"/>
                <a:sym typeface="Arial"/>
              </a:rPr>
            </a:br>
            <a:r>
              <a:rPr lang="en-GB" sz="3600" b="1" i="0" u="none" strike="noStrike" cap="none">
                <a:solidFill>
                  <a:srgbClr val="FFFFFF"/>
                </a:solidFill>
                <a:latin typeface="Arial"/>
                <a:ea typeface="Arial"/>
                <a:cs typeface="Arial"/>
                <a:sym typeface="Arial"/>
              </a:rPr>
              <a:t>Fiona Hogg</a:t>
            </a:r>
            <a:br>
              <a:rPr lang="en-GB" sz="3600" b="1" i="0" u="none" strike="noStrike" cap="none">
                <a:solidFill>
                  <a:srgbClr val="FFFFFF"/>
                </a:solidFill>
                <a:latin typeface="Arial"/>
                <a:ea typeface="Arial"/>
                <a:cs typeface="Arial"/>
                <a:sym typeface="Arial"/>
              </a:rPr>
            </a:br>
            <a:br>
              <a:rPr lang="en-GB" sz="3600" b="1" i="0" u="none" strike="noStrike" cap="none">
                <a:solidFill>
                  <a:srgbClr val="FFFFFF"/>
                </a:solidFill>
                <a:latin typeface="Arial"/>
                <a:ea typeface="Arial"/>
                <a:cs typeface="Arial"/>
                <a:sym typeface="Arial"/>
              </a:rPr>
            </a:br>
            <a:r>
              <a:rPr lang="en-GB" sz="3600" b="1" i="0" u="none" strike="noStrike" cap="none">
                <a:solidFill>
                  <a:srgbClr val="FFFFFF"/>
                </a:solidFill>
                <a:latin typeface="Arial"/>
                <a:ea typeface="Arial"/>
                <a:cs typeface="Arial"/>
                <a:sym typeface="Arial"/>
              </a:rPr>
              <a:t>Chief People Officer, Health Workforce,</a:t>
            </a:r>
            <a:br>
              <a:rPr lang="en-GB" sz="3600" b="1" i="0" u="none" strike="noStrike" cap="none">
                <a:solidFill>
                  <a:srgbClr val="FFFFFF"/>
                </a:solidFill>
                <a:latin typeface="Arial"/>
                <a:ea typeface="Arial"/>
                <a:cs typeface="Arial"/>
                <a:sym typeface="Arial"/>
              </a:rPr>
            </a:br>
            <a:r>
              <a:rPr lang="en-GB" sz="3600" b="1" i="0" u="none" strike="noStrike" cap="none">
                <a:solidFill>
                  <a:srgbClr val="FFFFFF"/>
                </a:solidFill>
                <a:latin typeface="Arial"/>
                <a:ea typeface="Arial"/>
                <a:cs typeface="Arial"/>
                <a:sym typeface="Arial"/>
              </a:rPr>
              <a:t>Scottish Government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20</a:t>
            </a:fld>
            <a:endParaRPr sz="1200">
              <a:solidFill>
                <a:srgbClr val="888888"/>
              </a:solidFill>
              <a:latin typeface="Calibri"/>
              <a:ea typeface="Calibri"/>
              <a:cs typeface="Calibri"/>
              <a:sym typeface="Calibri"/>
            </a:endParaRPr>
          </a:p>
        </p:txBody>
      </p:sp>
      <p:sp>
        <p:nvSpPr>
          <p:cNvPr id="310" name="Google Shape;310;p20"/>
          <p:cNvSpPr/>
          <p:nvPr/>
        </p:nvSpPr>
        <p:spPr>
          <a:xfrm>
            <a:off x="1854774" y="3105835"/>
            <a:ext cx="3646968" cy="646331"/>
          </a:xfrm>
          <a:prstGeom prst="wedgeRectCallout">
            <a:avLst>
              <a:gd name="adj1" fmla="val 15031"/>
              <a:gd name="adj2" fmla="val 75036"/>
            </a:avLst>
          </a:prstGeom>
          <a:noFill/>
          <a:ln w="25400" cap="rnd" cmpd="sng">
            <a:solidFill>
              <a:srgbClr val="3552A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Being told that my chest looks great in my uniform</a:t>
            </a:r>
            <a:endParaRPr/>
          </a:p>
        </p:txBody>
      </p:sp>
      <p:pic>
        <p:nvPicPr>
          <p:cNvPr id="311" name="Google Shape;311;p20"/>
          <p:cNvPicPr preferRelativeResize="0">
            <a:picLocks noGrp="1"/>
          </p:cNvPicPr>
          <p:nvPr>
            <p:ph type="body" idx="1"/>
          </p:nvPr>
        </p:nvPicPr>
        <p:blipFill rotWithShape="1">
          <a:blip r:embed="rId3">
            <a:alphaModFix/>
          </a:blip>
          <a:srcRect/>
          <a:stretch/>
        </p:blipFill>
        <p:spPr>
          <a:xfrm>
            <a:off x="5815112" y="1979621"/>
            <a:ext cx="4841677" cy="31690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21</a:t>
            </a:fld>
            <a:endParaRPr sz="1200">
              <a:solidFill>
                <a:srgbClr val="888888"/>
              </a:solidFill>
              <a:latin typeface="Calibri"/>
              <a:ea typeface="Calibri"/>
              <a:cs typeface="Calibri"/>
              <a:sym typeface="Calibri"/>
            </a:endParaRPr>
          </a:p>
        </p:txBody>
      </p:sp>
      <p:pic>
        <p:nvPicPr>
          <p:cNvPr id="317" name="Google Shape;317;p21"/>
          <p:cNvPicPr preferRelativeResize="0">
            <a:picLocks noGrp="1"/>
          </p:cNvPicPr>
          <p:nvPr>
            <p:ph type="body" idx="1"/>
          </p:nvPr>
        </p:nvPicPr>
        <p:blipFill rotWithShape="1">
          <a:blip r:embed="rId3">
            <a:alphaModFix/>
          </a:blip>
          <a:srcRect/>
          <a:stretch/>
        </p:blipFill>
        <p:spPr>
          <a:xfrm>
            <a:off x="3740456" y="598515"/>
            <a:ext cx="6916333" cy="4527055"/>
          </a:xfrm>
          <a:prstGeom prst="rect">
            <a:avLst/>
          </a:prstGeom>
          <a:noFill/>
          <a:ln>
            <a:noFill/>
          </a:ln>
        </p:spPr>
      </p:pic>
      <p:sp>
        <p:nvSpPr>
          <p:cNvPr id="318" name="Google Shape;318;p21"/>
          <p:cNvSpPr/>
          <p:nvPr/>
        </p:nvSpPr>
        <p:spPr>
          <a:xfrm>
            <a:off x="315835" y="2130567"/>
            <a:ext cx="3646968" cy="1200329"/>
          </a:xfrm>
          <a:prstGeom prst="wedgeRectCallout">
            <a:avLst>
              <a:gd name="adj1" fmla="val 25187"/>
              <a:gd name="adj2" fmla="val 66357"/>
            </a:avLst>
          </a:prstGeom>
          <a:noFill/>
          <a:ln w="25400" cap="rnd" cmpd="sng">
            <a:solidFill>
              <a:srgbClr val="3552A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A colleague sent hundreds of unwanted messages to me, including porn and demanded to see my breasts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Sexual Safety Pyramid</a:t>
            </a:r>
            <a:endParaRPr/>
          </a:p>
        </p:txBody>
      </p:sp>
      <p:sp>
        <p:nvSpPr>
          <p:cNvPr id="324" name="Google Shape;324;p22"/>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22</a:t>
            </a:fld>
            <a:endParaRPr sz="1200">
              <a:solidFill>
                <a:srgbClr val="888888"/>
              </a:solidFill>
              <a:latin typeface="Calibri"/>
              <a:ea typeface="Calibri"/>
              <a:cs typeface="Calibri"/>
              <a:sym typeface="Calibri"/>
            </a:endParaRPr>
          </a:p>
        </p:txBody>
      </p:sp>
      <p:pic>
        <p:nvPicPr>
          <p:cNvPr id="325" name="Google Shape;325;p22" descr="A pyramid of different colored triangles&#10;&#10;AI-generated content may be incorrect."/>
          <p:cNvPicPr preferRelativeResize="0">
            <a:picLocks noGrp="1"/>
          </p:cNvPicPr>
          <p:nvPr>
            <p:ph type="body" idx="1"/>
          </p:nvPr>
        </p:nvPicPr>
        <p:blipFill rotWithShape="1">
          <a:blip r:embed="rId3">
            <a:alphaModFix/>
          </a:blip>
          <a:srcRect/>
          <a:stretch/>
        </p:blipFill>
        <p:spPr>
          <a:xfrm>
            <a:off x="2256423" y="1521228"/>
            <a:ext cx="7302857" cy="50158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3"/>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a:solidFill>
                  <a:srgbClr val="888888"/>
                </a:solidFill>
                <a:latin typeface="Calibri"/>
                <a:ea typeface="Calibri"/>
                <a:cs typeface="Calibri"/>
                <a:sym typeface="Calibri"/>
              </a:rPr>
              <a:t>23</a:t>
            </a:fld>
            <a:endParaRPr sz="1200">
              <a:solidFill>
                <a:srgbClr val="888888"/>
              </a:solidFill>
              <a:latin typeface="Calibri"/>
              <a:ea typeface="Calibri"/>
              <a:cs typeface="Calibri"/>
              <a:sym typeface="Calibri"/>
            </a:endParaRPr>
          </a:p>
        </p:txBody>
      </p:sp>
      <p:grpSp>
        <p:nvGrpSpPr>
          <p:cNvPr id="331" name="Google Shape;331;p23"/>
          <p:cNvGrpSpPr/>
          <p:nvPr/>
        </p:nvGrpSpPr>
        <p:grpSpPr>
          <a:xfrm>
            <a:off x="5528381" y="582609"/>
            <a:ext cx="4305575" cy="5635311"/>
            <a:chOff x="6927194" y="1454150"/>
            <a:chExt cx="3710153" cy="5216789"/>
          </a:xfrm>
        </p:grpSpPr>
        <p:pic>
          <p:nvPicPr>
            <p:cNvPr id="332" name="Google Shape;332;p23"/>
            <p:cNvPicPr preferRelativeResize="0"/>
            <p:nvPr/>
          </p:nvPicPr>
          <p:blipFill rotWithShape="1">
            <a:blip r:embed="rId3">
              <a:alphaModFix/>
            </a:blip>
            <a:srcRect l="1443" t="1686" b="432"/>
            <a:stretch/>
          </p:blipFill>
          <p:spPr>
            <a:xfrm>
              <a:off x="6927194" y="1454150"/>
              <a:ext cx="1790370" cy="2511988"/>
            </a:xfrm>
            <a:prstGeom prst="rect">
              <a:avLst/>
            </a:prstGeom>
            <a:noFill/>
            <a:ln>
              <a:noFill/>
            </a:ln>
          </p:spPr>
        </p:pic>
        <p:pic>
          <p:nvPicPr>
            <p:cNvPr id="333" name="Google Shape;333;p23"/>
            <p:cNvPicPr preferRelativeResize="0"/>
            <p:nvPr/>
          </p:nvPicPr>
          <p:blipFill rotWithShape="1">
            <a:blip r:embed="rId4">
              <a:alphaModFix/>
            </a:blip>
            <a:srcRect t="1" b="522"/>
            <a:stretch/>
          </p:blipFill>
          <p:spPr>
            <a:xfrm>
              <a:off x="8846977" y="1454150"/>
              <a:ext cx="1790370" cy="2511988"/>
            </a:xfrm>
            <a:prstGeom prst="rect">
              <a:avLst/>
            </a:prstGeom>
            <a:noFill/>
            <a:ln>
              <a:noFill/>
            </a:ln>
          </p:spPr>
        </p:pic>
        <p:pic>
          <p:nvPicPr>
            <p:cNvPr id="334" name="Google Shape;334;p23"/>
            <p:cNvPicPr preferRelativeResize="0"/>
            <p:nvPr/>
          </p:nvPicPr>
          <p:blipFill rotWithShape="1">
            <a:blip r:embed="rId5">
              <a:alphaModFix/>
            </a:blip>
            <a:srcRect/>
            <a:stretch/>
          </p:blipFill>
          <p:spPr>
            <a:xfrm>
              <a:off x="6927194" y="4136761"/>
              <a:ext cx="1790371" cy="2534178"/>
            </a:xfrm>
            <a:prstGeom prst="rect">
              <a:avLst/>
            </a:prstGeom>
            <a:noFill/>
            <a:ln>
              <a:noFill/>
            </a:ln>
          </p:spPr>
        </p:pic>
        <p:pic>
          <p:nvPicPr>
            <p:cNvPr id="335" name="Google Shape;335;p23"/>
            <p:cNvPicPr preferRelativeResize="0"/>
            <p:nvPr/>
          </p:nvPicPr>
          <p:blipFill rotWithShape="1">
            <a:blip r:embed="rId6">
              <a:alphaModFix/>
            </a:blip>
            <a:srcRect/>
            <a:stretch/>
          </p:blipFill>
          <p:spPr>
            <a:xfrm>
              <a:off x="8872977" y="4136761"/>
              <a:ext cx="1764370" cy="2505703"/>
            </a:xfrm>
            <a:prstGeom prst="rect">
              <a:avLst/>
            </a:prstGeom>
            <a:noFill/>
            <a:ln>
              <a:noFill/>
            </a:ln>
          </p:spPr>
        </p:pic>
      </p:grpSp>
      <p:sp>
        <p:nvSpPr>
          <p:cNvPr id="336" name="Google Shape;336;p23"/>
          <p:cNvSpPr txBox="1"/>
          <p:nvPr/>
        </p:nvSpPr>
        <p:spPr>
          <a:xfrm>
            <a:off x="933475" y="1795163"/>
            <a:ext cx="4309035" cy="28623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3552AA"/>
              </a:buClr>
              <a:buSzPts val="1800"/>
              <a:buFont typeface="Arial"/>
              <a:buChar char="•"/>
            </a:pPr>
            <a:r>
              <a:rPr lang="en-GB" sz="1800" b="1">
                <a:solidFill>
                  <a:srgbClr val="3552AA"/>
                </a:solidFill>
                <a:latin typeface="Arial"/>
                <a:ea typeface="Arial"/>
                <a:cs typeface="Arial"/>
                <a:sym typeface="Arial"/>
              </a:rPr>
              <a:t>Accountability &amp; Awareness</a:t>
            </a:r>
            <a:br>
              <a:rPr lang="en-GB" sz="1800" b="1">
                <a:solidFill>
                  <a:srgbClr val="3552AA"/>
                </a:solidFill>
                <a:latin typeface="Arial"/>
                <a:ea typeface="Arial"/>
                <a:cs typeface="Arial"/>
                <a:sym typeface="Arial"/>
              </a:rPr>
            </a:br>
            <a:endParaRPr sz="1800" b="1">
              <a:solidFill>
                <a:srgbClr val="3552AA"/>
              </a:solidFill>
              <a:latin typeface="Arial"/>
              <a:ea typeface="Arial"/>
              <a:cs typeface="Arial"/>
              <a:sym typeface="Arial"/>
            </a:endParaRPr>
          </a:p>
          <a:p>
            <a:pPr marL="285750" marR="0" lvl="0" indent="-285750" algn="l" rtl="0">
              <a:lnSpc>
                <a:spcPct val="150000"/>
              </a:lnSpc>
              <a:spcBef>
                <a:spcPts val="0"/>
              </a:spcBef>
              <a:spcAft>
                <a:spcPts val="0"/>
              </a:spcAft>
              <a:buClr>
                <a:srgbClr val="3552AA"/>
              </a:buClr>
              <a:buSzPts val="1800"/>
              <a:buFont typeface="Arial"/>
              <a:buChar char="•"/>
            </a:pPr>
            <a:r>
              <a:rPr lang="en-GB" sz="1800" b="1">
                <a:solidFill>
                  <a:srgbClr val="3552AA"/>
                </a:solidFill>
                <a:latin typeface="Arial"/>
                <a:ea typeface="Arial"/>
                <a:cs typeface="Arial"/>
                <a:sym typeface="Arial"/>
              </a:rPr>
              <a:t>Commitment to Organisational &amp; Individual Learning</a:t>
            </a:r>
            <a:br>
              <a:rPr lang="en-GB" sz="1800" b="1">
                <a:solidFill>
                  <a:srgbClr val="3552AA"/>
                </a:solidFill>
                <a:latin typeface="Arial"/>
                <a:ea typeface="Arial"/>
                <a:cs typeface="Arial"/>
                <a:sym typeface="Arial"/>
              </a:rPr>
            </a:br>
            <a:endParaRPr sz="1800" b="1">
              <a:solidFill>
                <a:srgbClr val="3552AA"/>
              </a:solidFill>
              <a:latin typeface="Arial"/>
              <a:ea typeface="Arial"/>
              <a:cs typeface="Arial"/>
              <a:sym typeface="Arial"/>
            </a:endParaRPr>
          </a:p>
          <a:p>
            <a:pPr marL="285750" marR="0" lvl="0" indent="-285750" algn="l" rtl="0">
              <a:lnSpc>
                <a:spcPct val="150000"/>
              </a:lnSpc>
              <a:spcBef>
                <a:spcPts val="0"/>
              </a:spcBef>
              <a:spcAft>
                <a:spcPts val="0"/>
              </a:spcAft>
              <a:buClr>
                <a:srgbClr val="3552AA"/>
              </a:buClr>
              <a:buSzPts val="1800"/>
              <a:buFont typeface="Arial"/>
              <a:buChar char="•"/>
            </a:pPr>
            <a:r>
              <a:rPr lang="en-GB" sz="1800" b="1">
                <a:solidFill>
                  <a:srgbClr val="3552AA"/>
                </a:solidFill>
                <a:latin typeface="Arial"/>
                <a:ea typeface="Arial"/>
                <a:cs typeface="Arial"/>
                <a:sym typeface="Arial"/>
              </a:rPr>
              <a:t>Confidential Reporting &amp; Support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4"/>
          <p:cNvSpPr/>
          <p:nvPr/>
        </p:nvSpPr>
        <p:spPr>
          <a:xfrm>
            <a:off x="0" y="0"/>
            <a:ext cx="12192000" cy="6766560"/>
          </a:xfrm>
          <a:prstGeom prst="rect">
            <a:avLst/>
          </a:prstGeom>
          <a:solidFill>
            <a:srgbClr val="221957"/>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24"/>
          <p:cNvSpPr txBox="1"/>
          <p:nvPr/>
        </p:nvSpPr>
        <p:spPr>
          <a:xfrm>
            <a:off x="976630" y="1405587"/>
            <a:ext cx="10604500" cy="1174034"/>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8000"/>
              <a:buFont typeface="Arial"/>
              <a:buNone/>
            </a:pPr>
            <a:r>
              <a:rPr lang="en-GB" sz="8000" b="1" i="0" u="none" strike="noStrike" cap="none">
                <a:solidFill>
                  <a:srgbClr val="FFFFFF"/>
                </a:solidFill>
                <a:latin typeface="Arial"/>
                <a:ea typeface="Arial"/>
                <a:cs typeface="Arial"/>
                <a:sym typeface="Arial"/>
              </a:rPr>
              <a:t>Leadership</a:t>
            </a:r>
            <a:endParaRPr/>
          </a:p>
          <a:p>
            <a:pPr marL="0" marR="0" lvl="0" indent="0" algn="ctr" rtl="0">
              <a:lnSpc>
                <a:spcPct val="80000"/>
              </a:lnSpc>
              <a:spcBef>
                <a:spcPts val="0"/>
              </a:spcBef>
              <a:spcAft>
                <a:spcPts val="0"/>
              </a:spcAft>
              <a:buClr>
                <a:schemeClr val="lt1"/>
              </a:buClr>
              <a:buSzPts val="6600"/>
              <a:buFont typeface="Calibri"/>
              <a:buNone/>
            </a:pPr>
            <a:endParaRPr sz="6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4800"/>
              <a:buFont typeface="Arial"/>
              <a:buNone/>
            </a:pPr>
            <a:r>
              <a:rPr lang="en-GB" sz="4800" b="1" i="0" cap="none">
                <a:solidFill>
                  <a:srgbClr val="FFFFFF"/>
                </a:solidFill>
                <a:latin typeface="Arial"/>
                <a:ea typeface="Arial"/>
                <a:cs typeface="Arial"/>
                <a:sym typeface="Arial"/>
              </a:rPr>
              <a:t>NHS Forth Valley</a:t>
            </a:r>
            <a:endParaRPr/>
          </a:p>
          <a:p>
            <a:pPr marL="0" marR="0" lvl="0" indent="0" algn="ctr" rtl="0">
              <a:lnSpc>
                <a:spcPct val="80000"/>
              </a:lnSpc>
              <a:spcBef>
                <a:spcPts val="0"/>
              </a:spcBef>
              <a:spcAft>
                <a:spcPts val="0"/>
              </a:spcAft>
              <a:buClr>
                <a:schemeClr val="lt1"/>
              </a:buClr>
              <a:buSzPts val="4000"/>
              <a:buFont typeface="Calibri"/>
              <a:buNone/>
            </a:pPr>
            <a:endParaRPr sz="40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3600"/>
              <a:buFont typeface="Arial"/>
              <a:buNone/>
            </a:pPr>
            <a:br>
              <a:rPr lang="en-GB" sz="3600" b="1" i="0" u="none" strike="noStrike" cap="none">
                <a:solidFill>
                  <a:srgbClr val="FFFFFF"/>
                </a:solidFill>
                <a:latin typeface="Arial"/>
                <a:ea typeface="Arial"/>
                <a:cs typeface="Arial"/>
                <a:sym typeface="Arial"/>
              </a:rPr>
            </a:br>
            <a:r>
              <a:rPr lang="en-GB" sz="3600" b="1" i="0" u="none" strike="noStrike" cap="none">
                <a:solidFill>
                  <a:srgbClr val="FFFFFF"/>
                </a:solidFill>
                <a:latin typeface="Arial"/>
                <a:ea typeface="Arial"/>
                <a:cs typeface="Arial"/>
                <a:sym typeface="Arial"/>
              </a:rPr>
              <a:t>Jo Tolland, Programme Director </a:t>
            </a:r>
            <a:endParaRPr/>
          </a:p>
          <a:p>
            <a:pPr marL="0" marR="0" lvl="0" indent="0" algn="ctr" rtl="0">
              <a:lnSpc>
                <a:spcPct val="80000"/>
              </a:lnSpc>
              <a:spcBef>
                <a:spcPts val="0"/>
              </a:spcBef>
              <a:spcAft>
                <a:spcPts val="0"/>
              </a:spcAft>
              <a:buClr>
                <a:schemeClr val="lt1"/>
              </a:buClr>
              <a:buSzPts val="3600"/>
              <a:buFont typeface="Calibri"/>
              <a:buNone/>
            </a:pPr>
            <a:endParaRPr sz="3600" b="1" i="0"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5"/>
          <p:cNvSpPr txBox="1"/>
          <p:nvPr/>
        </p:nvSpPr>
        <p:spPr>
          <a:xfrm>
            <a:off x="1727200" y="1572113"/>
            <a:ext cx="8737600" cy="328288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3600" b="1">
                <a:solidFill>
                  <a:srgbClr val="012272"/>
                </a:solidFill>
                <a:latin typeface="Ultra"/>
                <a:ea typeface="Ultra"/>
                <a:cs typeface="Ultra"/>
                <a:sym typeface="Ultra"/>
              </a:rPr>
              <a:t>Culture Change &amp; Compassionate Leadership Programme</a:t>
            </a:r>
            <a:endParaRPr/>
          </a:p>
          <a:p>
            <a:pPr marL="0" marR="0" lvl="0" indent="0" algn="ctr" rtl="0">
              <a:spcBef>
                <a:spcPts val="0"/>
              </a:spcBef>
              <a:spcAft>
                <a:spcPts val="0"/>
              </a:spcAft>
              <a:buNone/>
            </a:pPr>
            <a:endParaRPr sz="3600" b="1">
              <a:solidFill>
                <a:srgbClr val="012272"/>
              </a:solidFill>
              <a:latin typeface="Ultra"/>
              <a:ea typeface="Ultra"/>
              <a:cs typeface="Ultra"/>
              <a:sym typeface="Ultra"/>
            </a:endParaRPr>
          </a:p>
          <a:p>
            <a:pPr marL="0" marR="0" lvl="0" indent="0" algn="ctr" rtl="0">
              <a:spcBef>
                <a:spcPts val="0"/>
              </a:spcBef>
              <a:spcAft>
                <a:spcPts val="0"/>
              </a:spcAft>
              <a:buNone/>
            </a:pPr>
            <a:r>
              <a:rPr lang="en-GB" sz="2800" b="1">
                <a:solidFill>
                  <a:srgbClr val="012272"/>
                </a:solidFill>
                <a:latin typeface="Ultra"/>
                <a:ea typeface="Ultra"/>
                <a:cs typeface="Ultra"/>
                <a:sym typeface="Ultra"/>
              </a:rPr>
              <a:t>Our Continuing Journey </a:t>
            </a:r>
            <a:endParaRPr/>
          </a:p>
          <a:p>
            <a:pPr marL="0" marR="0" lvl="0" indent="0" algn="ctr" rtl="0">
              <a:spcBef>
                <a:spcPts val="0"/>
              </a:spcBef>
              <a:spcAft>
                <a:spcPts val="0"/>
              </a:spcAft>
              <a:buNone/>
            </a:pPr>
            <a:endParaRPr sz="2400" b="1">
              <a:solidFill>
                <a:srgbClr val="012272"/>
              </a:solidFill>
              <a:latin typeface="Ultra"/>
              <a:ea typeface="Ultra"/>
              <a:cs typeface="Ultra"/>
              <a:sym typeface="Ultra"/>
            </a:endParaRPr>
          </a:p>
          <a:p>
            <a:pPr marL="0" marR="0" lvl="0" indent="0" algn="ctr" rtl="0">
              <a:spcBef>
                <a:spcPts val="0"/>
              </a:spcBef>
              <a:spcAft>
                <a:spcPts val="0"/>
              </a:spcAft>
              <a:buNone/>
            </a:pPr>
            <a:r>
              <a:rPr lang="en-GB" sz="2400" b="1">
                <a:solidFill>
                  <a:srgbClr val="012272"/>
                </a:solidFill>
                <a:latin typeface="Ultra"/>
                <a:ea typeface="Ultra"/>
                <a:cs typeface="Ultra"/>
                <a:sym typeface="Ultra"/>
              </a:rPr>
              <a:t>2023 - 2025</a:t>
            </a:r>
            <a:endParaRPr/>
          </a:p>
          <a:p>
            <a:pPr marL="0" marR="0" lvl="0" indent="0" algn="ctr" rtl="0">
              <a:spcBef>
                <a:spcPts val="0"/>
              </a:spcBef>
              <a:spcAft>
                <a:spcPts val="0"/>
              </a:spcAft>
              <a:buNone/>
            </a:pPr>
            <a:endParaRPr sz="2933" b="1">
              <a:solidFill>
                <a:srgbClr val="012272"/>
              </a:solidFill>
              <a:latin typeface="Ultra"/>
              <a:ea typeface="Ultra"/>
              <a:cs typeface="Ultra"/>
              <a:sym typeface="Ultra"/>
            </a:endParaRPr>
          </a:p>
        </p:txBody>
      </p:sp>
      <p:sp>
        <p:nvSpPr>
          <p:cNvPr id="352" name="Google Shape;352;p25"/>
          <p:cNvSpPr/>
          <p:nvPr/>
        </p:nvSpPr>
        <p:spPr>
          <a:xfrm>
            <a:off x="0" y="0"/>
            <a:ext cx="2176884" cy="939800"/>
          </a:xfrm>
          <a:custGeom>
            <a:avLst/>
            <a:gdLst/>
            <a:ahLst/>
            <a:cxnLst/>
            <a:rect l="l" t="t" r="r" b="b"/>
            <a:pathLst>
              <a:path w="3265326" h="1409700" extrusionOk="0">
                <a:moveTo>
                  <a:pt x="0" y="0"/>
                </a:moveTo>
                <a:lnTo>
                  <a:pt x="3265326" y="0"/>
                </a:lnTo>
                <a:lnTo>
                  <a:pt x="3265326" y="1409700"/>
                </a:lnTo>
                <a:lnTo>
                  <a:pt x="0" y="14097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
        <p:nvSpPr>
          <p:cNvPr id="353" name="Google Shape;353;p25" descr="Culture Change and Compassionate Leadership Banner Logo showing a jigsaw pieces icon with the words 'listening, learning, responding'"/>
          <p:cNvSpPr/>
          <p:nvPr/>
        </p:nvSpPr>
        <p:spPr>
          <a:xfrm>
            <a:off x="0" y="5468510"/>
            <a:ext cx="12192000" cy="1389490"/>
          </a:xfrm>
          <a:custGeom>
            <a:avLst/>
            <a:gdLst/>
            <a:ahLst/>
            <a:cxnLst/>
            <a:rect l="l" t="t" r="r" b="b"/>
            <a:pathLst>
              <a:path w="18288000" h="2084235" extrusionOk="0">
                <a:moveTo>
                  <a:pt x="0" y="0"/>
                </a:moveTo>
                <a:lnTo>
                  <a:pt x="18288000" y="0"/>
                </a:lnTo>
                <a:lnTo>
                  <a:pt x="18288000" y="2084235"/>
                </a:lnTo>
                <a:lnTo>
                  <a:pt x="0" y="2084235"/>
                </a:lnTo>
                <a:lnTo>
                  <a:pt x="0" y="0"/>
                </a:lnTo>
                <a:close/>
              </a:path>
            </a:pathLst>
          </a:custGeom>
          <a:blipFill rotWithShape="1">
            <a:blip r:embed="rId4">
              <a:alphaModFix/>
            </a:blip>
            <a:stretch>
              <a:fillRect b="-1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pic>
        <p:nvPicPr>
          <p:cNvPr id="354" name="Google Shape;354;p25" descr="NHS Forth Valley Navy Blue Corporate Logo"/>
          <p:cNvPicPr preferRelativeResize="0"/>
          <p:nvPr/>
        </p:nvPicPr>
        <p:blipFill rotWithShape="1">
          <a:blip r:embed="rId5">
            <a:alphaModFix/>
          </a:blip>
          <a:srcRect/>
          <a:stretch/>
        </p:blipFill>
        <p:spPr>
          <a:xfrm>
            <a:off x="10464800" y="215595"/>
            <a:ext cx="1434746" cy="104036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6"/>
          <p:cNvSpPr/>
          <p:nvPr/>
        </p:nvSpPr>
        <p:spPr>
          <a:xfrm>
            <a:off x="0" y="0"/>
            <a:ext cx="3055345" cy="6858000"/>
          </a:xfrm>
          <a:prstGeom prst="rect">
            <a:avLst/>
          </a:prstGeom>
          <a:solidFill>
            <a:srgbClr val="D5316F"/>
          </a:solidFill>
          <a:ln w="12700" cap="flat" cmpd="sng">
            <a:solidFill>
              <a:srgbClr val="D531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26"/>
          <p:cNvSpPr/>
          <p:nvPr/>
        </p:nvSpPr>
        <p:spPr>
          <a:xfrm>
            <a:off x="3055345" y="0"/>
            <a:ext cx="3055345" cy="6858000"/>
          </a:xfrm>
          <a:prstGeom prst="rect">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26"/>
          <p:cNvSpPr/>
          <p:nvPr/>
        </p:nvSpPr>
        <p:spPr>
          <a:xfrm>
            <a:off x="6110690" y="0"/>
            <a:ext cx="3055345" cy="6858000"/>
          </a:xfrm>
          <a:prstGeom prst="rect">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26"/>
          <p:cNvSpPr/>
          <p:nvPr/>
        </p:nvSpPr>
        <p:spPr>
          <a:xfrm>
            <a:off x="9166035" y="0"/>
            <a:ext cx="3055345" cy="6858000"/>
          </a:xfrm>
          <a:prstGeom prst="rect">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26"/>
          <p:cNvSpPr txBox="1"/>
          <p:nvPr/>
        </p:nvSpPr>
        <p:spPr>
          <a:xfrm>
            <a:off x="189799" y="3463370"/>
            <a:ext cx="2759726"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This is an opportunity for us to share our culture journey so far with a wider audience and highlight our learning and goals for the future of NHS Forth Valley.</a:t>
            </a:r>
            <a:endParaRPr sz="1800">
              <a:solidFill>
                <a:schemeClr val="lt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5" name="Google Shape;365;p26" descr="Teacher with solid fill"/>
          <p:cNvPicPr preferRelativeResize="0"/>
          <p:nvPr/>
        </p:nvPicPr>
        <p:blipFill rotWithShape="1">
          <a:blip r:embed="rId3">
            <a:alphaModFix/>
          </a:blip>
          <a:srcRect/>
          <a:stretch/>
        </p:blipFill>
        <p:spPr>
          <a:xfrm>
            <a:off x="297455" y="624748"/>
            <a:ext cx="2179504" cy="2179504"/>
          </a:xfrm>
          <a:prstGeom prst="rect">
            <a:avLst/>
          </a:prstGeom>
          <a:noFill/>
          <a:ln>
            <a:noFill/>
          </a:ln>
        </p:spPr>
      </p:pic>
      <p:sp>
        <p:nvSpPr>
          <p:cNvPr id="366" name="Google Shape;366;p26"/>
          <p:cNvSpPr txBox="1"/>
          <p:nvPr/>
        </p:nvSpPr>
        <p:spPr>
          <a:xfrm>
            <a:off x="3253649" y="3429000"/>
            <a:ext cx="2658737"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We will explore how we created our Action Plan, which is based fully on the ideas and solutions of our colleagues who participated in a series of collaborative Design Workshops.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7" name="Google Shape;367;p26" descr="CheckList with solid fill"/>
          <p:cNvPicPr preferRelativeResize="0"/>
          <p:nvPr/>
        </p:nvPicPr>
        <p:blipFill rotWithShape="1">
          <a:blip r:embed="rId4">
            <a:alphaModFix/>
          </a:blip>
          <a:srcRect/>
          <a:stretch/>
        </p:blipFill>
        <p:spPr>
          <a:xfrm>
            <a:off x="3633731" y="870792"/>
            <a:ext cx="1786568" cy="1786568"/>
          </a:xfrm>
          <a:prstGeom prst="rect">
            <a:avLst/>
          </a:prstGeom>
          <a:noFill/>
          <a:ln>
            <a:noFill/>
          </a:ln>
        </p:spPr>
      </p:pic>
      <p:sp>
        <p:nvSpPr>
          <p:cNvPr id="368" name="Google Shape;368;p26"/>
          <p:cNvSpPr txBox="1"/>
          <p:nvPr/>
        </p:nvSpPr>
        <p:spPr>
          <a:xfrm>
            <a:off x="6369585" y="3429000"/>
            <a:ext cx="2537553" cy="31393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We will define our 8 project teams who have  now taken ownership of the plans and are in the process of  developing them further whilst honouring the work already completed.</a:t>
            </a:r>
            <a:endParaRPr sz="1800">
              <a:solidFill>
                <a:schemeClr val="lt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26"/>
          <p:cNvSpPr txBox="1"/>
          <p:nvPr/>
        </p:nvSpPr>
        <p:spPr>
          <a:xfrm>
            <a:off x="9424930" y="3429000"/>
            <a:ext cx="263854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We will discuss how we plan to continue to work collaboratively to build on the work of those who have participated in every step of our journey, as we work together to improve our culture.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70" name="Google Shape;370;p26" descr="Users with solid fill"/>
          <p:cNvPicPr preferRelativeResize="0"/>
          <p:nvPr/>
        </p:nvPicPr>
        <p:blipFill rotWithShape="1">
          <a:blip r:embed="rId5">
            <a:alphaModFix/>
          </a:blip>
          <a:srcRect/>
          <a:stretch/>
        </p:blipFill>
        <p:spPr>
          <a:xfrm>
            <a:off x="6689076" y="870792"/>
            <a:ext cx="1933460" cy="1933460"/>
          </a:xfrm>
          <a:prstGeom prst="rect">
            <a:avLst/>
          </a:prstGeom>
          <a:noFill/>
          <a:ln>
            <a:noFill/>
          </a:ln>
        </p:spPr>
      </p:pic>
      <p:pic>
        <p:nvPicPr>
          <p:cNvPr id="371" name="Google Shape;371;p26" descr="Comment Heart with solid fill"/>
          <p:cNvPicPr preferRelativeResize="0"/>
          <p:nvPr/>
        </p:nvPicPr>
        <p:blipFill rotWithShape="1">
          <a:blip r:embed="rId6">
            <a:alphaModFix/>
          </a:blip>
          <a:srcRect/>
          <a:stretch/>
        </p:blipFill>
        <p:spPr>
          <a:xfrm>
            <a:off x="9668221" y="870792"/>
            <a:ext cx="2050973" cy="2050973"/>
          </a:xfrm>
          <a:prstGeom prst="rect">
            <a:avLst/>
          </a:prstGeom>
          <a:noFill/>
          <a:ln>
            <a:noFill/>
          </a:ln>
        </p:spPr>
      </p:pic>
      <p:pic>
        <p:nvPicPr>
          <p:cNvPr id="372" name="Google Shape;372;p26" descr="NHS Forth Valley Navy Blue Corporate Logo"/>
          <p:cNvPicPr preferRelativeResize="0"/>
          <p:nvPr/>
        </p:nvPicPr>
        <p:blipFill rotWithShape="1">
          <a:blip r:embed="rId7">
            <a:alphaModFix/>
          </a:blip>
          <a:srcRect/>
          <a:stretch/>
        </p:blipFill>
        <p:spPr>
          <a:xfrm>
            <a:off x="11388429" y="151098"/>
            <a:ext cx="675041" cy="489485"/>
          </a:xfrm>
          <a:prstGeom prst="rect">
            <a:avLst/>
          </a:prstGeom>
          <a:noFill/>
          <a:ln>
            <a:noFill/>
          </a:ln>
        </p:spPr>
      </p:pic>
      <p:sp>
        <p:nvSpPr>
          <p:cNvPr id="373" name="Google Shape;373;p26"/>
          <p:cNvSpPr/>
          <p:nvPr/>
        </p:nvSpPr>
        <p:spPr>
          <a:xfrm>
            <a:off x="1008314" y="1260766"/>
            <a:ext cx="1209247" cy="576777"/>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8">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7"/>
          <p:cNvSpPr/>
          <p:nvPr/>
        </p:nvSpPr>
        <p:spPr>
          <a:xfrm>
            <a:off x="465337" y="131399"/>
            <a:ext cx="1648626" cy="76487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3">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pic>
        <p:nvPicPr>
          <p:cNvPr id="383" name="Google Shape;383;p27" descr="Dr. Wayne Dyer quote: &quot;Our intention creates our reality&quot;"/>
          <p:cNvPicPr preferRelativeResize="0"/>
          <p:nvPr/>
        </p:nvPicPr>
        <p:blipFill rotWithShape="1">
          <a:blip r:embed="rId4">
            <a:alphaModFix/>
          </a:blip>
          <a:srcRect/>
          <a:stretch/>
        </p:blipFill>
        <p:spPr>
          <a:xfrm>
            <a:off x="574718" y="1543380"/>
            <a:ext cx="2871033" cy="4431292"/>
          </a:xfrm>
          <a:prstGeom prst="rect">
            <a:avLst/>
          </a:prstGeom>
          <a:noFill/>
          <a:ln>
            <a:noFill/>
          </a:ln>
        </p:spPr>
      </p:pic>
      <p:pic>
        <p:nvPicPr>
          <p:cNvPr id="384" name="Google Shape;384;p27"/>
          <p:cNvPicPr preferRelativeResize="0"/>
          <p:nvPr/>
        </p:nvPicPr>
        <p:blipFill rotWithShape="1">
          <a:blip r:embed="rId5">
            <a:alphaModFix/>
          </a:blip>
          <a:srcRect/>
          <a:stretch/>
        </p:blipFill>
        <p:spPr>
          <a:xfrm>
            <a:off x="-7200" y="0"/>
            <a:ext cx="167220" cy="6872748"/>
          </a:xfrm>
          <a:prstGeom prst="rect">
            <a:avLst/>
          </a:prstGeom>
          <a:noFill/>
          <a:ln>
            <a:noFill/>
          </a:ln>
        </p:spPr>
      </p:pic>
      <p:sp>
        <p:nvSpPr>
          <p:cNvPr id="385" name="Google Shape;385;p27"/>
          <p:cNvSpPr txBox="1"/>
          <p:nvPr/>
        </p:nvSpPr>
        <p:spPr>
          <a:xfrm>
            <a:off x="0" y="0"/>
            <a:ext cx="12192000" cy="645305"/>
          </a:xfrm>
          <a:prstGeom prst="rect">
            <a:avLst/>
          </a:prstGeom>
          <a:noFill/>
          <a:ln>
            <a:noFill/>
          </a:ln>
        </p:spPr>
        <p:txBody>
          <a:bodyPr spcFirstLastPara="1" wrap="square" lIns="0" tIns="0" rIns="0" bIns="0" anchor="t" anchorCtr="0">
            <a:spAutoFit/>
          </a:bodyPr>
          <a:lstStyle/>
          <a:p>
            <a:pPr marL="0" marR="0" lvl="0" indent="0" algn="ctr" rtl="0">
              <a:lnSpc>
                <a:spcPct val="221372"/>
              </a:lnSpc>
              <a:spcBef>
                <a:spcPts val="0"/>
              </a:spcBef>
              <a:spcAft>
                <a:spcPts val="0"/>
              </a:spcAft>
              <a:buNone/>
            </a:pPr>
            <a:r>
              <a:rPr lang="en-GB" sz="2667">
                <a:solidFill>
                  <a:srgbClr val="002060"/>
                </a:solidFill>
                <a:latin typeface="Arial"/>
                <a:ea typeface="Arial"/>
                <a:cs typeface="Arial"/>
                <a:sym typeface="Arial"/>
              </a:rPr>
              <a:t>Our Programme Ethos </a:t>
            </a:r>
            <a:endParaRPr/>
          </a:p>
        </p:txBody>
      </p:sp>
      <p:pic>
        <p:nvPicPr>
          <p:cNvPr id="386" name="Google Shape;386;p27" descr="Helen Keller quote: &quot;Alone we can do so little, together we can do so much&quot;"/>
          <p:cNvPicPr preferRelativeResize="0"/>
          <p:nvPr/>
        </p:nvPicPr>
        <p:blipFill rotWithShape="1">
          <a:blip r:embed="rId6">
            <a:alphaModFix/>
          </a:blip>
          <a:srcRect/>
          <a:stretch/>
        </p:blipFill>
        <p:spPr>
          <a:xfrm>
            <a:off x="4350300" y="1543380"/>
            <a:ext cx="4091672" cy="2278017"/>
          </a:xfrm>
          <a:prstGeom prst="rect">
            <a:avLst/>
          </a:prstGeom>
          <a:noFill/>
          <a:ln>
            <a:noFill/>
          </a:ln>
        </p:spPr>
      </p:pic>
      <p:pic>
        <p:nvPicPr>
          <p:cNvPr id="387" name="Google Shape;387;p27"/>
          <p:cNvPicPr preferRelativeResize="0"/>
          <p:nvPr/>
        </p:nvPicPr>
        <p:blipFill rotWithShape="1">
          <a:blip r:embed="rId7">
            <a:alphaModFix/>
          </a:blip>
          <a:srcRect/>
          <a:stretch/>
        </p:blipFill>
        <p:spPr>
          <a:xfrm>
            <a:off x="10968126" y="89042"/>
            <a:ext cx="1006756" cy="730017"/>
          </a:xfrm>
          <a:prstGeom prst="rect">
            <a:avLst/>
          </a:prstGeom>
          <a:noFill/>
          <a:ln>
            <a:noFill/>
          </a:ln>
        </p:spPr>
      </p:pic>
      <p:pic>
        <p:nvPicPr>
          <p:cNvPr id="388" name="Google Shape;388;p27" descr="Image shows a photo and quote from Mahatma Gandhi: &quot;Be the change want to see in the world&quot; "/>
          <p:cNvPicPr preferRelativeResize="0"/>
          <p:nvPr/>
        </p:nvPicPr>
        <p:blipFill rotWithShape="1">
          <a:blip r:embed="rId8">
            <a:alphaModFix/>
          </a:blip>
          <a:srcRect t="15572" b="8289"/>
          <a:stretch/>
        </p:blipFill>
        <p:spPr>
          <a:xfrm>
            <a:off x="4063530" y="4101802"/>
            <a:ext cx="4665211" cy="1872870"/>
          </a:xfrm>
          <a:prstGeom prst="rect">
            <a:avLst/>
          </a:prstGeom>
          <a:noFill/>
          <a:ln>
            <a:noFill/>
          </a:ln>
        </p:spPr>
      </p:pic>
      <p:pic>
        <p:nvPicPr>
          <p:cNvPr id="389" name="Google Shape;389;p27" descr="Image shows photo of Robin Willians and quote: &quot;No matter what people tell you, words and  ideas can change the world&quot;. "/>
          <p:cNvPicPr preferRelativeResize="0"/>
          <p:nvPr/>
        </p:nvPicPr>
        <p:blipFill rotWithShape="1">
          <a:blip r:embed="rId9">
            <a:alphaModFix/>
          </a:blip>
          <a:srcRect/>
          <a:stretch/>
        </p:blipFill>
        <p:spPr>
          <a:xfrm>
            <a:off x="9346520" y="1543380"/>
            <a:ext cx="2270760" cy="4431292"/>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pSp>
        <p:nvGrpSpPr>
          <p:cNvPr id="395" name="Google Shape;395;p28"/>
          <p:cNvGrpSpPr/>
          <p:nvPr/>
        </p:nvGrpSpPr>
        <p:grpSpPr>
          <a:xfrm>
            <a:off x="1" y="2633224"/>
            <a:ext cx="12192000" cy="1680452"/>
            <a:chOff x="0" y="0"/>
            <a:chExt cx="27795717" cy="3360904"/>
          </a:xfrm>
        </p:grpSpPr>
        <p:sp>
          <p:nvSpPr>
            <p:cNvPr id="396" name="Google Shape;396;p28"/>
            <p:cNvSpPr/>
            <p:nvPr/>
          </p:nvSpPr>
          <p:spPr>
            <a:xfrm>
              <a:off x="8805579" y="0"/>
              <a:ext cx="10184559" cy="3360904"/>
            </a:xfrm>
            <a:custGeom>
              <a:avLst/>
              <a:gdLst/>
              <a:ahLst/>
              <a:cxnLst/>
              <a:rect l="l" t="t" r="r" b="b"/>
              <a:pathLst>
                <a:path w="10184559" h="3360904" extrusionOk="0">
                  <a:moveTo>
                    <a:pt x="0" y="0"/>
                  </a:moveTo>
                  <a:lnTo>
                    <a:pt x="10184559" y="0"/>
                  </a:lnTo>
                  <a:lnTo>
                    <a:pt x="10184559" y="3360904"/>
                  </a:lnTo>
                  <a:lnTo>
                    <a:pt x="0" y="336090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7" name="Google Shape;397;p28"/>
            <p:cNvSpPr/>
            <p:nvPr/>
          </p:nvSpPr>
          <p:spPr>
            <a:xfrm>
              <a:off x="17611158" y="0"/>
              <a:ext cx="10184559" cy="3360904"/>
            </a:xfrm>
            <a:custGeom>
              <a:avLst/>
              <a:gdLst/>
              <a:ahLst/>
              <a:cxnLst/>
              <a:rect l="l" t="t" r="r" b="b"/>
              <a:pathLst>
                <a:path w="10184559" h="3360904" extrusionOk="0">
                  <a:moveTo>
                    <a:pt x="0" y="0"/>
                  </a:moveTo>
                  <a:lnTo>
                    <a:pt x="10184558" y="0"/>
                  </a:lnTo>
                  <a:lnTo>
                    <a:pt x="10184558" y="3360904"/>
                  </a:lnTo>
                  <a:lnTo>
                    <a:pt x="0" y="336090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8" name="Google Shape;398;p28"/>
            <p:cNvSpPr/>
            <p:nvPr/>
          </p:nvSpPr>
          <p:spPr>
            <a:xfrm>
              <a:off x="0" y="0"/>
              <a:ext cx="10184559" cy="3360904"/>
            </a:xfrm>
            <a:custGeom>
              <a:avLst/>
              <a:gdLst/>
              <a:ahLst/>
              <a:cxnLst/>
              <a:rect l="l" t="t" r="r" b="b"/>
              <a:pathLst>
                <a:path w="10184559" h="3360904" extrusionOk="0">
                  <a:moveTo>
                    <a:pt x="0" y="0"/>
                  </a:moveTo>
                  <a:lnTo>
                    <a:pt x="10184559" y="0"/>
                  </a:lnTo>
                  <a:lnTo>
                    <a:pt x="10184559" y="3360904"/>
                  </a:lnTo>
                  <a:lnTo>
                    <a:pt x="0" y="336090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399" name="Google Shape;399;p28"/>
          <p:cNvSpPr/>
          <p:nvPr/>
        </p:nvSpPr>
        <p:spPr>
          <a:xfrm>
            <a:off x="809099" y="2125314"/>
            <a:ext cx="747924" cy="1121886"/>
          </a:xfrm>
          <a:custGeom>
            <a:avLst/>
            <a:gdLst/>
            <a:ahLst/>
            <a:cxnLst/>
            <a:rect l="l" t="t" r="r" b="b"/>
            <a:pathLst>
              <a:path w="1121886" h="1682829" extrusionOk="0">
                <a:moveTo>
                  <a:pt x="0" y="0"/>
                </a:moveTo>
                <a:lnTo>
                  <a:pt x="1121886" y="0"/>
                </a:lnTo>
                <a:lnTo>
                  <a:pt x="1121886" y="1682829"/>
                </a:lnTo>
                <a:lnTo>
                  <a:pt x="0" y="168282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0" name="Google Shape;400;p28"/>
          <p:cNvSpPr/>
          <p:nvPr/>
        </p:nvSpPr>
        <p:spPr>
          <a:xfrm>
            <a:off x="3265569" y="2125314"/>
            <a:ext cx="747924" cy="1121886"/>
          </a:xfrm>
          <a:custGeom>
            <a:avLst/>
            <a:gdLst/>
            <a:ahLst/>
            <a:cxnLst/>
            <a:rect l="l" t="t" r="r" b="b"/>
            <a:pathLst>
              <a:path w="1121886" h="1682829" extrusionOk="0">
                <a:moveTo>
                  <a:pt x="0" y="0"/>
                </a:moveTo>
                <a:lnTo>
                  <a:pt x="1121886" y="0"/>
                </a:lnTo>
                <a:lnTo>
                  <a:pt x="1121886" y="1682829"/>
                </a:lnTo>
                <a:lnTo>
                  <a:pt x="0" y="168282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1" name="Google Shape;401;p28"/>
          <p:cNvSpPr/>
          <p:nvPr/>
        </p:nvSpPr>
        <p:spPr>
          <a:xfrm>
            <a:off x="5722038" y="2125314"/>
            <a:ext cx="747924" cy="1121886"/>
          </a:xfrm>
          <a:custGeom>
            <a:avLst/>
            <a:gdLst/>
            <a:ahLst/>
            <a:cxnLst/>
            <a:rect l="l" t="t" r="r" b="b"/>
            <a:pathLst>
              <a:path w="1121886" h="1682829" extrusionOk="0">
                <a:moveTo>
                  <a:pt x="0" y="0"/>
                </a:moveTo>
                <a:lnTo>
                  <a:pt x="1121886" y="0"/>
                </a:lnTo>
                <a:lnTo>
                  <a:pt x="1121886" y="1682829"/>
                </a:lnTo>
                <a:lnTo>
                  <a:pt x="0" y="168282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2" name="Google Shape;402;p28"/>
          <p:cNvSpPr/>
          <p:nvPr/>
        </p:nvSpPr>
        <p:spPr>
          <a:xfrm>
            <a:off x="8116098" y="2125314"/>
            <a:ext cx="747924" cy="1121886"/>
          </a:xfrm>
          <a:custGeom>
            <a:avLst/>
            <a:gdLst/>
            <a:ahLst/>
            <a:cxnLst/>
            <a:rect l="l" t="t" r="r" b="b"/>
            <a:pathLst>
              <a:path w="1121886" h="1682829" extrusionOk="0">
                <a:moveTo>
                  <a:pt x="0" y="0"/>
                </a:moveTo>
                <a:lnTo>
                  <a:pt x="1121886" y="0"/>
                </a:lnTo>
                <a:lnTo>
                  <a:pt x="1121886" y="1682829"/>
                </a:lnTo>
                <a:lnTo>
                  <a:pt x="0" y="168282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3" name="Google Shape;403;p28"/>
          <p:cNvSpPr/>
          <p:nvPr/>
        </p:nvSpPr>
        <p:spPr>
          <a:xfrm>
            <a:off x="10686320" y="2125314"/>
            <a:ext cx="747924" cy="1121886"/>
          </a:xfrm>
          <a:custGeom>
            <a:avLst/>
            <a:gdLst/>
            <a:ahLst/>
            <a:cxnLst/>
            <a:rect l="l" t="t" r="r" b="b"/>
            <a:pathLst>
              <a:path w="1121886" h="1682829" extrusionOk="0">
                <a:moveTo>
                  <a:pt x="0" y="0"/>
                </a:moveTo>
                <a:lnTo>
                  <a:pt x="1121886" y="0"/>
                </a:lnTo>
                <a:lnTo>
                  <a:pt x="1121886" y="1682829"/>
                </a:lnTo>
                <a:lnTo>
                  <a:pt x="0" y="168282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404" name="Google Shape;404;p28"/>
          <p:cNvGrpSpPr/>
          <p:nvPr/>
        </p:nvGrpSpPr>
        <p:grpSpPr>
          <a:xfrm>
            <a:off x="232214" y="4540233"/>
            <a:ext cx="2146063" cy="2165827"/>
            <a:chOff x="0" y="0"/>
            <a:chExt cx="4488039" cy="4529373"/>
          </a:xfrm>
        </p:grpSpPr>
        <p:sp>
          <p:nvSpPr>
            <p:cNvPr id="405" name="Google Shape;405;p28"/>
            <p:cNvSpPr/>
            <p:nvPr/>
          </p:nvSpPr>
          <p:spPr>
            <a:xfrm>
              <a:off x="0" y="218440"/>
              <a:ext cx="4488039" cy="4310933"/>
            </a:xfrm>
            <a:custGeom>
              <a:avLst/>
              <a:gdLst/>
              <a:ahLst/>
              <a:cxnLst/>
              <a:rect l="l" t="t" r="r" b="b"/>
              <a:pathLst>
                <a:path w="4488039" h="4310933" extrusionOk="0">
                  <a:moveTo>
                    <a:pt x="0" y="16510"/>
                  </a:moveTo>
                  <a:cubicBezTo>
                    <a:pt x="0" y="16510"/>
                    <a:pt x="2540" y="345440"/>
                    <a:pt x="2540" y="1000804"/>
                  </a:cubicBezTo>
                  <a:cubicBezTo>
                    <a:pt x="2540" y="2315217"/>
                    <a:pt x="7620" y="3129833"/>
                    <a:pt x="7620" y="3390183"/>
                  </a:cubicBezTo>
                  <a:cubicBezTo>
                    <a:pt x="7620" y="3584493"/>
                    <a:pt x="16510" y="3983273"/>
                    <a:pt x="21590" y="4175043"/>
                  </a:cubicBezTo>
                  <a:lnTo>
                    <a:pt x="130810" y="4289343"/>
                  </a:lnTo>
                  <a:cubicBezTo>
                    <a:pt x="275590" y="4296963"/>
                    <a:pt x="543560" y="4310933"/>
                    <a:pt x="793750" y="4310933"/>
                  </a:cubicBezTo>
                  <a:lnTo>
                    <a:pt x="4488039" y="4310933"/>
                  </a:lnTo>
                  <a:lnTo>
                    <a:pt x="4488039" y="821195"/>
                  </a:lnTo>
                  <a:cubicBezTo>
                    <a:pt x="4488039" y="323850"/>
                    <a:pt x="4479149" y="46990"/>
                    <a:pt x="4479149" y="46990"/>
                  </a:cubicBezTo>
                  <a:cubicBezTo>
                    <a:pt x="4324209" y="26670"/>
                    <a:pt x="4167999" y="16510"/>
                    <a:pt x="4010519" y="17780"/>
                  </a:cubicBezTo>
                  <a:cubicBezTo>
                    <a:pt x="3737469" y="17780"/>
                    <a:pt x="944880" y="22860"/>
                    <a:pt x="694690" y="13970"/>
                  </a:cubicBezTo>
                  <a:cubicBezTo>
                    <a:pt x="360680" y="0"/>
                    <a:pt x="0" y="16510"/>
                    <a:pt x="0" y="16510"/>
                  </a:cubicBezTo>
                  <a:close/>
                </a:path>
              </a:pathLst>
            </a:custGeom>
            <a:solidFill>
              <a:srgbClr val="97EDA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6" name="Google Shape;406;p28"/>
            <p:cNvSpPr/>
            <p:nvPr/>
          </p:nvSpPr>
          <p:spPr>
            <a:xfrm>
              <a:off x="21590" y="0"/>
              <a:ext cx="3999089" cy="4509053"/>
            </a:xfrm>
            <a:custGeom>
              <a:avLst/>
              <a:gdLst/>
              <a:ahLst/>
              <a:cxnLst/>
              <a:rect l="l" t="t" r="r" b="b"/>
              <a:pathLst>
                <a:path w="3999089" h="4509053" extrusionOk="0">
                  <a:moveTo>
                    <a:pt x="0" y="4394753"/>
                  </a:moveTo>
                  <a:lnTo>
                    <a:pt x="109220" y="4509053"/>
                  </a:lnTo>
                  <a:lnTo>
                    <a:pt x="123190" y="4375703"/>
                  </a:lnTo>
                  <a:lnTo>
                    <a:pt x="0" y="4394753"/>
                  </a:lnTo>
                  <a:close/>
                  <a:moveTo>
                    <a:pt x="2800209" y="106680"/>
                  </a:moveTo>
                  <a:cubicBezTo>
                    <a:pt x="2800209" y="106680"/>
                    <a:pt x="3218039" y="64770"/>
                    <a:pt x="3355199" y="55880"/>
                  </a:cubicBezTo>
                  <a:cubicBezTo>
                    <a:pt x="3492359" y="46990"/>
                    <a:pt x="3972419" y="0"/>
                    <a:pt x="3972419" y="0"/>
                  </a:cubicBezTo>
                  <a:cubicBezTo>
                    <a:pt x="3966069" y="41910"/>
                    <a:pt x="3964799" y="86360"/>
                    <a:pt x="3969879" y="128270"/>
                  </a:cubicBezTo>
                  <a:cubicBezTo>
                    <a:pt x="3976229" y="167640"/>
                    <a:pt x="3978769" y="208280"/>
                    <a:pt x="3977499" y="248920"/>
                  </a:cubicBezTo>
                  <a:lnTo>
                    <a:pt x="3999089" y="318770"/>
                  </a:lnTo>
                  <a:lnTo>
                    <a:pt x="3988929" y="419100"/>
                  </a:lnTo>
                  <a:cubicBezTo>
                    <a:pt x="3988929" y="419100"/>
                    <a:pt x="3238359" y="454660"/>
                    <a:pt x="3101199" y="471170"/>
                  </a:cubicBezTo>
                  <a:cubicBezTo>
                    <a:pt x="2964039" y="487680"/>
                    <a:pt x="2759569" y="486410"/>
                    <a:pt x="2759569" y="486410"/>
                  </a:cubicBezTo>
                  <a:cubicBezTo>
                    <a:pt x="2759569" y="486410"/>
                    <a:pt x="2751949" y="365760"/>
                    <a:pt x="2764649" y="322580"/>
                  </a:cubicBezTo>
                  <a:cubicBezTo>
                    <a:pt x="2774809" y="288290"/>
                    <a:pt x="2778619" y="251460"/>
                    <a:pt x="2773539" y="214630"/>
                  </a:cubicBezTo>
                  <a:cubicBezTo>
                    <a:pt x="2773539" y="186690"/>
                    <a:pt x="2800209" y="106680"/>
                    <a:pt x="2800209" y="106680"/>
                  </a:cubicBezTo>
                  <a:close/>
                </a:path>
              </a:pathLst>
            </a:custGeom>
            <a:solidFill>
              <a:srgbClr val="43C4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407" name="Google Shape;407;p28"/>
          <p:cNvGrpSpPr/>
          <p:nvPr/>
        </p:nvGrpSpPr>
        <p:grpSpPr>
          <a:xfrm>
            <a:off x="2631342" y="4540233"/>
            <a:ext cx="2139559" cy="2165827"/>
            <a:chOff x="0" y="0"/>
            <a:chExt cx="4474437" cy="4529373"/>
          </a:xfrm>
        </p:grpSpPr>
        <p:sp>
          <p:nvSpPr>
            <p:cNvPr id="408" name="Google Shape;408;p28"/>
            <p:cNvSpPr/>
            <p:nvPr/>
          </p:nvSpPr>
          <p:spPr>
            <a:xfrm>
              <a:off x="0" y="218440"/>
              <a:ext cx="4474437" cy="4310933"/>
            </a:xfrm>
            <a:custGeom>
              <a:avLst/>
              <a:gdLst/>
              <a:ahLst/>
              <a:cxnLst/>
              <a:rect l="l" t="t" r="r" b="b"/>
              <a:pathLst>
                <a:path w="4474437" h="4310933" extrusionOk="0">
                  <a:moveTo>
                    <a:pt x="0" y="16510"/>
                  </a:moveTo>
                  <a:cubicBezTo>
                    <a:pt x="0" y="16510"/>
                    <a:pt x="2540" y="345440"/>
                    <a:pt x="2540" y="1000804"/>
                  </a:cubicBezTo>
                  <a:cubicBezTo>
                    <a:pt x="2540" y="2315217"/>
                    <a:pt x="7620" y="3129833"/>
                    <a:pt x="7620" y="3390183"/>
                  </a:cubicBezTo>
                  <a:cubicBezTo>
                    <a:pt x="7620" y="3584493"/>
                    <a:pt x="16510" y="3983273"/>
                    <a:pt x="21590" y="4175043"/>
                  </a:cubicBezTo>
                  <a:lnTo>
                    <a:pt x="130810" y="4289343"/>
                  </a:lnTo>
                  <a:cubicBezTo>
                    <a:pt x="275590" y="4296963"/>
                    <a:pt x="543560" y="4310933"/>
                    <a:pt x="793750" y="4310933"/>
                  </a:cubicBezTo>
                  <a:lnTo>
                    <a:pt x="4474437" y="4310933"/>
                  </a:lnTo>
                  <a:lnTo>
                    <a:pt x="4474437" y="821195"/>
                  </a:lnTo>
                  <a:cubicBezTo>
                    <a:pt x="4474437" y="323850"/>
                    <a:pt x="4465547" y="46990"/>
                    <a:pt x="4465547" y="46990"/>
                  </a:cubicBezTo>
                  <a:cubicBezTo>
                    <a:pt x="4310607" y="26670"/>
                    <a:pt x="4154397" y="16510"/>
                    <a:pt x="3996917" y="17780"/>
                  </a:cubicBezTo>
                  <a:cubicBezTo>
                    <a:pt x="3723867" y="17780"/>
                    <a:pt x="944880" y="22860"/>
                    <a:pt x="694690" y="13970"/>
                  </a:cubicBezTo>
                  <a:cubicBezTo>
                    <a:pt x="360680" y="0"/>
                    <a:pt x="0" y="16510"/>
                    <a:pt x="0" y="16510"/>
                  </a:cubicBezTo>
                  <a:close/>
                </a:path>
              </a:pathLst>
            </a:custGeom>
            <a:solidFill>
              <a:srgbClr val="A9DA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9" name="Google Shape;409;p28"/>
            <p:cNvSpPr/>
            <p:nvPr/>
          </p:nvSpPr>
          <p:spPr>
            <a:xfrm>
              <a:off x="21590" y="0"/>
              <a:ext cx="3985487" cy="4509053"/>
            </a:xfrm>
            <a:custGeom>
              <a:avLst/>
              <a:gdLst/>
              <a:ahLst/>
              <a:cxnLst/>
              <a:rect l="l" t="t" r="r" b="b"/>
              <a:pathLst>
                <a:path w="3985487" h="4509053" extrusionOk="0">
                  <a:moveTo>
                    <a:pt x="0" y="4394753"/>
                  </a:moveTo>
                  <a:lnTo>
                    <a:pt x="109220" y="4509053"/>
                  </a:lnTo>
                  <a:lnTo>
                    <a:pt x="123190" y="4375703"/>
                  </a:lnTo>
                  <a:lnTo>
                    <a:pt x="0" y="4394753"/>
                  </a:lnTo>
                  <a:close/>
                  <a:moveTo>
                    <a:pt x="2786607" y="106680"/>
                  </a:moveTo>
                  <a:cubicBezTo>
                    <a:pt x="2786607" y="106680"/>
                    <a:pt x="3204437" y="64770"/>
                    <a:pt x="3341597" y="55880"/>
                  </a:cubicBezTo>
                  <a:cubicBezTo>
                    <a:pt x="3478757" y="46990"/>
                    <a:pt x="3958817" y="0"/>
                    <a:pt x="3958817" y="0"/>
                  </a:cubicBezTo>
                  <a:cubicBezTo>
                    <a:pt x="3952467" y="41910"/>
                    <a:pt x="3951197" y="86360"/>
                    <a:pt x="3956277" y="128270"/>
                  </a:cubicBezTo>
                  <a:cubicBezTo>
                    <a:pt x="3962627" y="167640"/>
                    <a:pt x="3965167" y="208280"/>
                    <a:pt x="3963897" y="248920"/>
                  </a:cubicBezTo>
                  <a:lnTo>
                    <a:pt x="3985487" y="318770"/>
                  </a:lnTo>
                  <a:lnTo>
                    <a:pt x="3975327" y="419100"/>
                  </a:lnTo>
                  <a:cubicBezTo>
                    <a:pt x="3975327" y="419100"/>
                    <a:pt x="3224757" y="454660"/>
                    <a:pt x="3087597" y="471170"/>
                  </a:cubicBezTo>
                  <a:cubicBezTo>
                    <a:pt x="2950437" y="487680"/>
                    <a:pt x="2745967" y="486410"/>
                    <a:pt x="2745967" y="486410"/>
                  </a:cubicBezTo>
                  <a:cubicBezTo>
                    <a:pt x="2745967" y="486410"/>
                    <a:pt x="2738347" y="365760"/>
                    <a:pt x="2751047" y="322580"/>
                  </a:cubicBezTo>
                  <a:cubicBezTo>
                    <a:pt x="2761207" y="288290"/>
                    <a:pt x="2765017" y="251460"/>
                    <a:pt x="2759937" y="214630"/>
                  </a:cubicBezTo>
                  <a:cubicBezTo>
                    <a:pt x="2759937" y="186690"/>
                    <a:pt x="2786607" y="106680"/>
                    <a:pt x="2786607" y="106680"/>
                  </a:cubicBezTo>
                  <a:close/>
                </a:path>
              </a:pathLst>
            </a:custGeom>
            <a:solidFill>
              <a:srgbClr val="35A1F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410" name="Google Shape;410;p28"/>
          <p:cNvGrpSpPr/>
          <p:nvPr/>
        </p:nvGrpSpPr>
        <p:grpSpPr>
          <a:xfrm>
            <a:off x="5025508" y="4540233"/>
            <a:ext cx="2064246" cy="2165827"/>
            <a:chOff x="0" y="0"/>
            <a:chExt cx="4316935" cy="4529373"/>
          </a:xfrm>
        </p:grpSpPr>
        <p:sp>
          <p:nvSpPr>
            <p:cNvPr id="411" name="Google Shape;411;p28"/>
            <p:cNvSpPr/>
            <p:nvPr/>
          </p:nvSpPr>
          <p:spPr>
            <a:xfrm>
              <a:off x="0" y="218440"/>
              <a:ext cx="4316935" cy="4310933"/>
            </a:xfrm>
            <a:custGeom>
              <a:avLst/>
              <a:gdLst/>
              <a:ahLst/>
              <a:cxnLst/>
              <a:rect l="l" t="t" r="r" b="b"/>
              <a:pathLst>
                <a:path w="4316935" h="4310933" extrusionOk="0">
                  <a:moveTo>
                    <a:pt x="0" y="16510"/>
                  </a:moveTo>
                  <a:cubicBezTo>
                    <a:pt x="0" y="16510"/>
                    <a:pt x="2540" y="345440"/>
                    <a:pt x="2540" y="1000804"/>
                  </a:cubicBezTo>
                  <a:cubicBezTo>
                    <a:pt x="2540" y="2315217"/>
                    <a:pt x="7620" y="3129833"/>
                    <a:pt x="7620" y="3390183"/>
                  </a:cubicBezTo>
                  <a:cubicBezTo>
                    <a:pt x="7620" y="3584493"/>
                    <a:pt x="16510" y="3983273"/>
                    <a:pt x="21590" y="4175043"/>
                  </a:cubicBezTo>
                  <a:lnTo>
                    <a:pt x="130810" y="4289343"/>
                  </a:lnTo>
                  <a:cubicBezTo>
                    <a:pt x="275590" y="4296963"/>
                    <a:pt x="543560" y="4310933"/>
                    <a:pt x="793750" y="4310933"/>
                  </a:cubicBezTo>
                  <a:lnTo>
                    <a:pt x="4316935" y="4310933"/>
                  </a:lnTo>
                  <a:lnTo>
                    <a:pt x="4316935" y="821195"/>
                  </a:lnTo>
                  <a:cubicBezTo>
                    <a:pt x="4316935" y="323850"/>
                    <a:pt x="4308045" y="46990"/>
                    <a:pt x="4308045" y="46990"/>
                  </a:cubicBezTo>
                  <a:cubicBezTo>
                    <a:pt x="4153105" y="26670"/>
                    <a:pt x="3996895" y="16510"/>
                    <a:pt x="3839415" y="17780"/>
                  </a:cubicBezTo>
                  <a:cubicBezTo>
                    <a:pt x="3566365" y="17780"/>
                    <a:pt x="944880" y="22860"/>
                    <a:pt x="694690" y="13970"/>
                  </a:cubicBezTo>
                  <a:cubicBezTo>
                    <a:pt x="360680" y="0"/>
                    <a:pt x="0" y="16510"/>
                    <a:pt x="0" y="16510"/>
                  </a:cubicBezTo>
                  <a:close/>
                </a:path>
              </a:pathLst>
            </a:custGeom>
            <a:solidFill>
              <a:srgbClr val="FFA2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2" name="Google Shape;412;p28"/>
            <p:cNvSpPr/>
            <p:nvPr/>
          </p:nvSpPr>
          <p:spPr>
            <a:xfrm>
              <a:off x="21590" y="0"/>
              <a:ext cx="3827985" cy="4509053"/>
            </a:xfrm>
            <a:custGeom>
              <a:avLst/>
              <a:gdLst/>
              <a:ahLst/>
              <a:cxnLst/>
              <a:rect l="l" t="t" r="r" b="b"/>
              <a:pathLst>
                <a:path w="3827985" h="4509053" extrusionOk="0">
                  <a:moveTo>
                    <a:pt x="0" y="4394753"/>
                  </a:moveTo>
                  <a:lnTo>
                    <a:pt x="109220" y="4509053"/>
                  </a:lnTo>
                  <a:lnTo>
                    <a:pt x="123190" y="4375703"/>
                  </a:lnTo>
                  <a:lnTo>
                    <a:pt x="0" y="4394753"/>
                  </a:lnTo>
                  <a:close/>
                  <a:moveTo>
                    <a:pt x="2629105" y="106680"/>
                  </a:moveTo>
                  <a:cubicBezTo>
                    <a:pt x="2629105" y="106680"/>
                    <a:pt x="3046935" y="64770"/>
                    <a:pt x="3184095" y="55880"/>
                  </a:cubicBezTo>
                  <a:cubicBezTo>
                    <a:pt x="3321255" y="46990"/>
                    <a:pt x="3801315" y="0"/>
                    <a:pt x="3801315" y="0"/>
                  </a:cubicBezTo>
                  <a:cubicBezTo>
                    <a:pt x="3794965" y="41910"/>
                    <a:pt x="3793695" y="86360"/>
                    <a:pt x="3798775" y="128270"/>
                  </a:cubicBezTo>
                  <a:cubicBezTo>
                    <a:pt x="3805125" y="167640"/>
                    <a:pt x="3807665" y="208280"/>
                    <a:pt x="3806395" y="248920"/>
                  </a:cubicBezTo>
                  <a:lnTo>
                    <a:pt x="3827985" y="318770"/>
                  </a:lnTo>
                  <a:lnTo>
                    <a:pt x="3817825" y="419100"/>
                  </a:lnTo>
                  <a:cubicBezTo>
                    <a:pt x="3817825" y="419100"/>
                    <a:pt x="3067255" y="454660"/>
                    <a:pt x="2930095" y="471170"/>
                  </a:cubicBezTo>
                  <a:cubicBezTo>
                    <a:pt x="2792935" y="487680"/>
                    <a:pt x="2588465" y="486410"/>
                    <a:pt x="2588465" y="486410"/>
                  </a:cubicBezTo>
                  <a:cubicBezTo>
                    <a:pt x="2588465" y="486410"/>
                    <a:pt x="2580845" y="365760"/>
                    <a:pt x="2593545" y="322580"/>
                  </a:cubicBezTo>
                  <a:cubicBezTo>
                    <a:pt x="2603705" y="288290"/>
                    <a:pt x="2607515" y="251460"/>
                    <a:pt x="2602435" y="214630"/>
                  </a:cubicBezTo>
                  <a:cubicBezTo>
                    <a:pt x="2602435" y="186690"/>
                    <a:pt x="2629105" y="106680"/>
                    <a:pt x="2629105" y="106680"/>
                  </a:cubicBezTo>
                  <a:close/>
                </a:path>
              </a:pathLst>
            </a:custGeom>
            <a:solidFill>
              <a:srgbClr val="FF636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413" name="Google Shape;413;p28"/>
          <p:cNvGrpSpPr/>
          <p:nvPr/>
        </p:nvGrpSpPr>
        <p:grpSpPr>
          <a:xfrm>
            <a:off x="7344361" y="4540233"/>
            <a:ext cx="2173810" cy="2165827"/>
            <a:chOff x="0" y="0"/>
            <a:chExt cx="4546066" cy="4529373"/>
          </a:xfrm>
        </p:grpSpPr>
        <p:sp>
          <p:nvSpPr>
            <p:cNvPr id="414" name="Google Shape;414;p28"/>
            <p:cNvSpPr/>
            <p:nvPr/>
          </p:nvSpPr>
          <p:spPr>
            <a:xfrm>
              <a:off x="0" y="218440"/>
              <a:ext cx="4546066" cy="4310933"/>
            </a:xfrm>
            <a:custGeom>
              <a:avLst/>
              <a:gdLst/>
              <a:ahLst/>
              <a:cxnLst/>
              <a:rect l="l" t="t" r="r" b="b"/>
              <a:pathLst>
                <a:path w="4546066" h="4310933" extrusionOk="0">
                  <a:moveTo>
                    <a:pt x="0" y="16510"/>
                  </a:moveTo>
                  <a:cubicBezTo>
                    <a:pt x="0" y="16510"/>
                    <a:pt x="2540" y="345440"/>
                    <a:pt x="2540" y="1000804"/>
                  </a:cubicBezTo>
                  <a:cubicBezTo>
                    <a:pt x="2540" y="2315217"/>
                    <a:pt x="7620" y="3129833"/>
                    <a:pt x="7620" y="3390183"/>
                  </a:cubicBezTo>
                  <a:cubicBezTo>
                    <a:pt x="7620" y="3584493"/>
                    <a:pt x="16510" y="3983273"/>
                    <a:pt x="21590" y="4175043"/>
                  </a:cubicBezTo>
                  <a:lnTo>
                    <a:pt x="130810" y="4289343"/>
                  </a:lnTo>
                  <a:cubicBezTo>
                    <a:pt x="275590" y="4296963"/>
                    <a:pt x="543560" y="4310933"/>
                    <a:pt x="793750" y="4310933"/>
                  </a:cubicBezTo>
                  <a:lnTo>
                    <a:pt x="4546066" y="4310933"/>
                  </a:lnTo>
                  <a:lnTo>
                    <a:pt x="4546066" y="821195"/>
                  </a:lnTo>
                  <a:cubicBezTo>
                    <a:pt x="4546066" y="323850"/>
                    <a:pt x="4537177" y="46990"/>
                    <a:pt x="4537177" y="46990"/>
                  </a:cubicBezTo>
                  <a:cubicBezTo>
                    <a:pt x="4382236" y="26670"/>
                    <a:pt x="4226027" y="16510"/>
                    <a:pt x="4068546" y="17780"/>
                  </a:cubicBezTo>
                  <a:cubicBezTo>
                    <a:pt x="3795496" y="17780"/>
                    <a:pt x="944880" y="22860"/>
                    <a:pt x="694690" y="13970"/>
                  </a:cubicBezTo>
                  <a:cubicBezTo>
                    <a:pt x="360680" y="0"/>
                    <a:pt x="0" y="16510"/>
                    <a:pt x="0" y="16510"/>
                  </a:cubicBezTo>
                  <a:close/>
                </a:path>
              </a:pathLst>
            </a:custGeom>
            <a:solidFill>
              <a:srgbClr val="FFEB5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5" name="Google Shape;415;p28"/>
            <p:cNvSpPr/>
            <p:nvPr/>
          </p:nvSpPr>
          <p:spPr>
            <a:xfrm>
              <a:off x="21590" y="0"/>
              <a:ext cx="4057116" cy="4509053"/>
            </a:xfrm>
            <a:custGeom>
              <a:avLst/>
              <a:gdLst/>
              <a:ahLst/>
              <a:cxnLst/>
              <a:rect l="l" t="t" r="r" b="b"/>
              <a:pathLst>
                <a:path w="4057116" h="4509053" extrusionOk="0">
                  <a:moveTo>
                    <a:pt x="0" y="4394753"/>
                  </a:moveTo>
                  <a:lnTo>
                    <a:pt x="109220" y="4509053"/>
                  </a:lnTo>
                  <a:lnTo>
                    <a:pt x="123190" y="4375703"/>
                  </a:lnTo>
                  <a:lnTo>
                    <a:pt x="0" y="4394753"/>
                  </a:lnTo>
                  <a:close/>
                  <a:moveTo>
                    <a:pt x="2858236" y="106680"/>
                  </a:moveTo>
                  <a:cubicBezTo>
                    <a:pt x="2858236" y="106680"/>
                    <a:pt x="3276066" y="64770"/>
                    <a:pt x="3413226" y="55880"/>
                  </a:cubicBezTo>
                  <a:cubicBezTo>
                    <a:pt x="3550387" y="46990"/>
                    <a:pt x="4030446" y="0"/>
                    <a:pt x="4030446" y="0"/>
                  </a:cubicBezTo>
                  <a:cubicBezTo>
                    <a:pt x="4024096" y="41910"/>
                    <a:pt x="4022826" y="86360"/>
                    <a:pt x="4027906" y="128270"/>
                  </a:cubicBezTo>
                  <a:cubicBezTo>
                    <a:pt x="4034256" y="167640"/>
                    <a:pt x="4036796" y="208280"/>
                    <a:pt x="4035526" y="248920"/>
                  </a:cubicBezTo>
                  <a:lnTo>
                    <a:pt x="4057116" y="318770"/>
                  </a:lnTo>
                  <a:lnTo>
                    <a:pt x="4046956" y="419100"/>
                  </a:lnTo>
                  <a:cubicBezTo>
                    <a:pt x="4046956" y="419100"/>
                    <a:pt x="3296386" y="454660"/>
                    <a:pt x="3159226" y="471170"/>
                  </a:cubicBezTo>
                  <a:cubicBezTo>
                    <a:pt x="3022066" y="487680"/>
                    <a:pt x="2817596" y="486410"/>
                    <a:pt x="2817596" y="486410"/>
                  </a:cubicBezTo>
                  <a:cubicBezTo>
                    <a:pt x="2817596" y="486410"/>
                    <a:pt x="2809976" y="365760"/>
                    <a:pt x="2822676" y="322580"/>
                  </a:cubicBezTo>
                  <a:cubicBezTo>
                    <a:pt x="2832836" y="288290"/>
                    <a:pt x="2836646" y="251460"/>
                    <a:pt x="2831566" y="214630"/>
                  </a:cubicBezTo>
                  <a:cubicBezTo>
                    <a:pt x="2831566" y="186690"/>
                    <a:pt x="2858236" y="106680"/>
                    <a:pt x="2858236" y="106680"/>
                  </a:cubicBezTo>
                  <a:close/>
                </a:path>
              </a:pathLst>
            </a:custGeom>
            <a:solidFill>
              <a:srgbClr val="F5CA2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416" name="Google Shape;416;p28"/>
          <p:cNvGrpSpPr/>
          <p:nvPr/>
        </p:nvGrpSpPr>
        <p:grpSpPr>
          <a:xfrm>
            <a:off x="9772778" y="4540233"/>
            <a:ext cx="2097160" cy="2165827"/>
            <a:chOff x="0" y="0"/>
            <a:chExt cx="4385770" cy="4529373"/>
          </a:xfrm>
        </p:grpSpPr>
        <p:sp>
          <p:nvSpPr>
            <p:cNvPr id="417" name="Google Shape;417;p28"/>
            <p:cNvSpPr/>
            <p:nvPr/>
          </p:nvSpPr>
          <p:spPr>
            <a:xfrm>
              <a:off x="0" y="218440"/>
              <a:ext cx="4385770" cy="4310933"/>
            </a:xfrm>
            <a:custGeom>
              <a:avLst/>
              <a:gdLst/>
              <a:ahLst/>
              <a:cxnLst/>
              <a:rect l="l" t="t" r="r" b="b"/>
              <a:pathLst>
                <a:path w="4385770" h="4310933" extrusionOk="0">
                  <a:moveTo>
                    <a:pt x="0" y="16510"/>
                  </a:moveTo>
                  <a:cubicBezTo>
                    <a:pt x="0" y="16510"/>
                    <a:pt x="2540" y="345440"/>
                    <a:pt x="2540" y="1000804"/>
                  </a:cubicBezTo>
                  <a:cubicBezTo>
                    <a:pt x="2540" y="2315217"/>
                    <a:pt x="7620" y="3129833"/>
                    <a:pt x="7620" y="3390183"/>
                  </a:cubicBezTo>
                  <a:cubicBezTo>
                    <a:pt x="7620" y="3584493"/>
                    <a:pt x="16510" y="3983273"/>
                    <a:pt x="21590" y="4175043"/>
                  </a:cubicBezTo>
                  <a:lnTo>
                    <a:pt x="130810" y="4289343"/>
                  </a:lnTo>
                  <a:cubicBezTo>
                    <a:pt x="275590" y="4296963"/>
                    <a:pt x="543560" y="4310933"/>
                    <a:pt x="793750" y="4310933"/>
                  </a:cubicBezTo>
                  <a:lnTo>
                    <a:pt x="4385770" y="4310933"/>
                  </a:lnTo>
                  <a:lnTo>
                    <a:pt x="4385770" y="821195"/>
                  </a:lnTo>
                  <a:cubicBezTo>
                    <a:pt x="4385770" y="323850"/>
                    <a:pt x="4376880" y="46990"/>
                    <a:pt x="4376880" y="46990"/>
                  </a:cubicBezTo>
                  <a:cubicBezTo>
                    <a:pt x="4221940" y="26670"/>
                    <a:pt x="4065730" y="16510"/>
                    <a:pt x="3908250" y="17780"/>
                  </a:cubicBezTo>
                  <a:cubicBezTo>
                    <a:pt x="3635200" y="17780"/>
                    <a:pt x="944880" y="22860"/>
                    <a:pt x="694690" y="13970"/>
                  </a:cubicBezTo>
                  <a:cubicBezTo>
                    <a:pt x="360680" y="0"/>
                    <a:pt x="0" y="16510"/>
                    <a:pt x="0" y="16510"/>
                  </a:cubicBezTo>
                  <a:close/>
                </a:path>
              </a:pathLst>
            </a:custGeom>
            <a:solidFill>
              <a:srgbClr val="C2B5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8" name="Google Shape;418;p28"/>
            <p:cNvSpPr/>
            <p:nvPr/>
          </p:nvSpPr>
          <p:spPr>
            <a:xfrm>
              <a:off x="21590" y="0"/>
              <a:ext cx="3896820" cy="4509053"/>
            </a:xfrm>
            <a:custGeom>
              <a:avLst/>
              <a:gdLst/>
              <a:ahLst/>
              <a:cxnLst/>
              <a:rect l="l" t="t" r="r" b="b"/>
              <a:pathLst>
                <a:path w="3896820" h="4509053" extrusionOk="0">
                  <a:moveTo>
                    <a:pt x="0" y="4394753"/>
                  </a:moveTo>
                  <a:lnTo>
                    <a:pt x="109220" y="4509053"/>
                  </a:lnTo>
                  <a:lnTo>
                    <a:pt x="123190" y="4375703"/>
                  </a:lnTo>
                  <a:lnTo>
                    <a:pt x="0" y="4394753"/>
                  </a:lnTo>
                  <a:close/>
                  <a:moveTo>
                    <a:pt x="2697940" y="106680"/>
                  </a:moveTo>
                  <a:cubicBezTo>
                    <a:pt x="2697940" y="106680"/>
                    <a:pt x="3115770" y="64770"/>
                    <a:pt x="3252930" y="55880"/>
                  </a:cubicBezTo>
                  <a:cubicBezTo>
                    <a:pt x="3390090" y="46990"/>
                    <a:pt x="3870150" y="0"/>
                    <a:pt x="3870150" y="0"/>
                  </a:cubicBezTo>
                  <a:cubicBezTo>
                    <a:pt x="3863800" y="41910"/>
                    <a:pt x="3862530" y="86360"/>
                    <a:pt x="3867610" y="128270"/>
                  </a:cubicBezTo>
                  <a:cubicBezTo>
                    <a:pt x="3873960" y="167640"/>
                    <a:pt x="3876500" y="208280"/>
                    <a:pt x="3875230" y="248920"/>
                  </a:cubicBezTo>
                  <a:lnTo>
                    <a:pt x="3896820" y="318770"/>
                  </a:lnTo>
                  <a:lnTo>
                    <a:pt x="3886660" y="419100"/>
                  </a:lnTo>
                  <a:cubicBezTo>
                    <a:pt x="3886660" y="419100"/>
                    <a:pt x="3136090" y="454660"/>
                    <a:pt x="2998930" y="471170"/>
                  </a:cubicBezTo>
                  <a:cubicBezTo>
                    <a:pt x="2861770" y="487680"/>
                    <a:pt x="2657300" y="486410"/>
                    <a:pt x="2657300" y="486410"/>
                  </a:cubicBezTo>
                  <a:cubicBezTo>
                    <a:pt x="2657300" y="486410"/>
                    <a:pt x="2649680" y="365760"/>
                    <a:pt x="2662380" y="322580"/>
                  </a:cubicBezTo>
                  <a:cubicBezTo>
                    <a:pt x="2672540" y="288290"/>
                    <a:pt x="2676350" y="251460"/>
                    <a:pt x="2671270" y="214630"/>
                  </a:cubicBezTo>
                  <a:cubicBezTo>
                    <a:pt x="2671270" y="186690"/>
                    <a:pt x="2697940" y="106680"/>
                    <a:pt x="2697940" y="106680"/>
                  </a:cubicBezTo>
                  <a:close/>
                </a:path>
              </a:pathLst>
            </a:custGeom>
            <a:solidFill>
              <a:srgbClr val="9F8B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419" name="Google Shape;419;p28"/>
          <p:cNvSpPr/>
          <p:nvPr/>
        </p:nvSpPr>
        <p:spPr>
          <a:xfrm>
            <a:off x="0" y="0"/>
            <a:ext cx="1588984" cy="794018"/>
          </a:xfrm>
          <a:custGeom>
            <a:avLst/>
            <a:gdLst/>
            <a:ahLst/>
            <a:cxnLst/>
            <a:rect l="l" t="t" r="r" b="b"/>
            <a:pathLst>
              <a:path w="2383476" h="1191027" extrusionOk="0">
                <a:moveTo>
                  <a:pt x="0" y="0"/>
                </a:moveTo>
                <a:lnTo>
                  <a:pt x="2383476" y="0"/>
                </a:lnTo>
                <a:lnTo>
                  <a:pt x="2383476" y="1191027"/>
                </a:lnTo>
                <a:lnTo>
                  <a:pt x="0" y="119102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0" name="Google Shape;420;p28"/>
          <p:cNvSpPr/>
          <p:nvPr/>
        </p:nvSpPr>
        <p:spPr>
          <a:xfrm>
            <a:off x="0" y="2783740"/>
            <a:ext cx="464429" cy="759801"/>
          </a:xfrm>
          <a:custGeom>
            <a:avLst/>
            <a:gdLst/>
            <a:ahLst/>
            <a:cxnLst/>
            <a:rect l="l" t="t" r="r" b="b"/>
            <a:pathLst>
              <a:path w="696643" h="1139702" extrusionOk="0">
                <a:moveTo>
                  <a:pt x="0" y="0"/>
                </a:moveTo>
                <a:lnTo>
                  <a:pt x="696643" y="0"/>
                </a:lnTo>
                <a:lnTo>
                  <a:pt x="696643" y="1139701"/>
                </a:lnTo>
                <a:lnTo>
                  <a:pt x="0" y="113970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1" name="Google Shape;421;p28"/>
          <p:cNvSpPr/>
          <p:nvPr/>
        </p:nvSpPr>
        <p:spPr>
          <a:xfrm>
            <a:off x="6996599" y="2329577"/>
            <a:ext cx="592113" cy="607295"/>
          </a:xfrm>
          <a:custGeom>
            <a:avLst/>
            <a:gdLst/>
            <a:ahLst/>
            <a:cxnLst/>
            <a:rect l="l" t="t" r="r" b="b"/>
            <a:pathLst>
              <a:path w="888169" h="910942" extrusionOk="0">
                <a:moveTo>
                  <a:pt x="0" y="0"/>
                </a:moveTo>
                <a:lnTo>
                  <a:pt x="888169" y="0"/>
                </a:lnTo>
                <a:lnTo>
                  <a:pt x="888169" y="910942"/>
                </a:lnTo>
                <a:lnTo>
                  <a:pt x="0" y="910942"/>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2" name="Google Shape;422;p28"/>
          <p:cNvSpPr txBox="1"/>
          <p:nvPr/>
        </p:nvSpPr>
        <p:spPr>
          <a:xfrm>
            <a:off x="464429" y="1150197"/>
            <a:ext cx="1520875" cy="372474"/>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GB" sz="1228" b="1">
                <a:solidFill>
                  <a:srgbClr val="164987"/>
                </a:solidFill>
                <a:latin typeface="Arial"/>
                <a:ea typeface="Arial"/>
                <a:cs typeface="Arial"/>
                <a:sym typeface="Arial"/>
              </a:rPr>
              <a:t>LAUNCH AND SCOPING PHASE</a:t>
            </a:r>
            <a:endParaRPr/>
          </a:p>
        </p:txBody>
      </p:sp>
      <p:sp>
        <p:nvSpPr>
          <p:cNvPr id="423" name="Google Shape;423;p28"/>
          <p:cNvSpPr txBox="1"/>
          <p:nvPr/>
        </p:nvSpPr>
        <p:spPr>
          <a:xfrm>
            <a:off x="232215" y="4882903"/>
            <a:ext cx="2188783" cy="1846659"/>
          </a:xfrm>
          <a:prstGeom prst="rect">
            <a:avLst/>
          </a:prstGeom>
          <a:noFill/>
          <a:ln>
            <a:noFill/>
          </a:ln>
        </p:spPr>
        <p:txBody>
          <a:bodyPr spcFirstLastPara="1" wrap="square" lIns="0" tIns="0" rIns="0" bIns="0" anchor="t" anchorCtr="0">
            <a:spAutoFit/>
          </a:bodyPr>
          <a:lstStyle/>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Engagement </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Marketing and Branding</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Initial Communications</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Culture Change Team Recruitment</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p:txBody>
      </p:sp>
      <p:sp>
        <p:nvSpPr>
          <p:cNvPr id="424" name="Google Shape;424;p28"/>
          <p:cNvSpPr txBox="1"/>
          <p:nvPr/>
        </p:nvSpPr>
        <p:spPr>
          <a:xfrm>
            <a:off x="2506013" y="1150197"/>
            <a:ext cx="2265495" cy="372474"/>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GB" sz="1228" b="1">
                <a:solidFill>
                  <a:srgbClr val="164987"/>
                </a:solidFill>
                <a:latin typeface="Arial"/>
                <a:ea typeface="Arial"/>
                <a:cs typeface="Arial"/>
                <a:sym typeface="Arial"/>
              </a:rPr>
              <a:t>DIAGNOSTIC / DISCOVERY PHASE</a:t>
            </a:r>
            <a:endParaRPr/>
          </a:p>
        </p:txBody>
      </p:sp>
      <p:sp>
        <p:nvSpPr>
          <p:cNvPr id="425" name="Google Shape;425;p28"/>
          <p:cNvSpPr txBox="1"/>
          <p:nvPr/>
        </p:nvSpPr>
        <p:spPr>
          <a:xfrm>
            <a:off x="5467910" y="1150197"/>
            <a:ext cx="1256181" cy="372474"/>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GB" sz="1228" b="1">
                <a:solidFill>
                  <a:srgbClr val="164987"/>
                </a:solidFill>
                <a:latin typeface="Arial"/>
                <a:ea typeface="Arial"/>
                <a:cs typeface="Arial"/>
                <a:sym typeface="Arial"/>
              </a:rPr>
              <a:t>SYNTHESIS PHASE</a:t>
            </a:r>
            <a:endParaRPr/>
          </a:p>
        </p:txBody>
      </p:sp>
      <p:sp>
        <p:nvSpPr>
          <p:cNvPr id="426" name="Google Shape;426;p28"/>
          <p:cNvSpPr txBox="1"/>
          <p:nvPr/>
        </p:nvSpPr>
        <p:spPr>
          <a:xfrm>
            <a:off x="7980895" y="1150197"/>
            <a:ext cx="901349" cy="372474"/>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GB" sz="1228" b="1">
                <a:solidFill>
                  <a:srgbClr val="164987"/>
                </a:solidFill>
                <a:latin typeface="Arial"/>
                <a:ea typeface="Arial"/>
                <a:cs typeface="Arial"/>
                <a:sym typeface="Arial"/>
              </a:rPr>
              <a:t>DESIGN PHASE</a:t>
            </a:r>
            <a:endParaRPr/>
          </a:p>
        </p:txBody>
      </p:sp>
      <p:sp>
        <p:nvSpPr>
          <p:cNvPr id="427" name="Google Shape;427;p28"/>
          <p:cNvSpPr txBox="1"/>
          <p:nvPr/>
        </p:nvSpPr>
        <p:spPr>
          <a:xfrm>
            <a:off x="10250019" y="1150197"/>
            <a:ext cx="1738781" cy="372474"/>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GB" sz="1228" b="1">
                <a:solidFill>
                  <a:srgbClr val="164987"/>
                </a:solidFill>
                <a:latin typeface="Arial"/>
                <a:ea typeface="Arial"/>
                <a:cs typeface="Arial"/>
                <a:sym typeface="Arial"/>
              </a:rPr>
              <a:t>IMPLEMENTATION</a:t>
            </a:r>
            <a:endParaRPr/>
          </a:p>
          <a:p>
            <a:pPr marL="0" marR="0" lvl="0" indent="0" algn="ctr" rtl="0">
              <a:lnSpc>
                <a:spcPct val="125000"/>
              </a:lnSpc>
              <a:spcBef>
                <a:spcPts val="0"/>
              </a:spcBef>
              <a:spcAft>
                <a:spcPts val="0"/>
              </a:spcAft>
              <a:buNone/>
            </a:pPr>
            <a:r>
              <a:rPr lang="en-GB" sz="1228" b="1">
                <a:solidFill>
                  <a:srgbClr val="164987"/>
                </a:solidFill>
                <a:latin typeface="Arial"/>
                <a:ea typeface="Arial"/>
                <a:cs typeface="Arial"/>
                <a:sym typeface="Arial"/>
              </a:rPr>
              <a:t>PHASE</a:t>
            </a:r>
            <a:endParaRPr/>
          </a:p>
        </p:txBody>
      </p:sp>
      <p:grpSp>
        <p:nvGrpSpPr>
          <p:cNvPr id="428" name="Google Shape;428;p28"/>
          <p:cNvGrpSpPr/>
          <p:nvPr/>
        </p:nvGrpSpPr>
        <p:grpSpPr>
          <a:xfrm>
            <a:off x="1814410" y="142875"/>
            <a:ext cx="8563180" cy="530134"/>
            <a:chOff x="0" y="-171914"/>
            <a:chExt cx="17126359" cy="1060268"/>
          </a:xfrm>
        </p:grpSpPr>
        <p:sp>
          <p:nvSpPr>
            <p:cNvPr id="429" name="Google Shape;429;p28"/>
            <p:cNvSpPr txBox="1"/>
            <p:nvPr/>
          </p:nvSpPr>
          <p:spPr>
            <a:xfrm>
              <a:off x="0" y="-95248"/>
              <a:ext cx="17126359" cy="983602"/>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GB" sz="3009" b="1">
                  <a:solidFill>
                    <a:srgbClr val="164987"/>
                  </a:solidFill>
                  <a:latin typeface="Arial"/>
                  <a:ea typeface="Arial"/>
                  <a:cs typeface="Arial"/>
                  <a:sym typeface="Arial"/>
                </a:rPr>
                <a:t>Our Programme Roadmap</a:t>
              </a:r>
              <a:endParaRPr/>
            </a:p>
          </p:txBody>
        </p:sp>
        <p:sp>
          <p:nvSpPr>
            <p:cNvPr id="430" name="Google Shape;430;p28"/>
            <p:cNvSpPr txBox="1"/>
            <p:nvPr/>
          </p:nvSpPr>
          <p:spPr>
            <a:xfrm>
              <a:off x="0" y="-171914"/>
              <a:ext cx="17126359" cy="369844"/>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None/>
              </a:pPr>
              <a:endParaRPr sz="1200">
                <a:solidFill>
                  <a:schemeClr val="dk1"/>
                </a:solidFill>
                <a:latin typeface="Calibri"/>
                <a:ea typeface="Calibri"/>
                <a:cs typeface="Calibri"/>
                <a:sym typeface="Calibri"/>
              </a:endParaRPr>
            </a:p>
          </p:txBody>
        </p:sp>
      </p:grpSp>
      <p:sp>
        <p:nvSpPr>
          <p:cNvPr id="431" name="Google Shape;431;p28"/>
          <p:cNvSpPr txBox="1"/>
          <p:nvPr/>
        </p:nvSpPr>
        <p:spPr>
          <a:xfrm>
            <a:off x="57710" y="3624461"/>
            <a:ext cx="1256181" cy="416653"/>
          </a:xfrm>
          <a:prstGeom prst="rect">
            <a:avLst/>
          </a:prstGeom>
          <a:noFill/>
          <a:ln>
            <a:noFill/>
          </a:ln>
        </p:spPr>
        <p:txBody>
          <a:bodyPr spcFirstLastPara="1" wrap="square" lIns="0" tIns="0" rIns="0" bIns="0" anchor="t" anchorCtr="0">
            <a:spAutoFit/>
          </a:bodyPr>
          <a:lstStyle/>
          <a:p>
            <a:pPr marL="0" marR="0" lvl="0" indent="0" algn="l" rtl="0">
              <a:lnSpc>
                <a:spcPct val="124916"/>
              </a:lnSpc>
              <a:spcBef>
                <a:spcPts val="0"/>
              </a:spcBef>
              <a:spcAft>
                <a:spcPts val="0"/>
              </a:spcAft>
              <a:buNone/>
            </a:pPr>
            <a:r>
              <a:rPr lang="en-GB" sz="895" b="1">
                <a:solidFill>
                  <a:srgbClr val="FFFFFF"/>
                </a:solidFill>
                <a:latin typeface="Roboto"/>
                <a:ea typeface="Roboto"/>
                <a:cs typeface="Roboto"/>
                <a:sym typeface="Roboto"/>
              </a:rPr>
              <a:t>STAFF CONFERENCE </a:t>
            </a:r>
            <a:endParaRPr/>
          </a:p>
          <a:p>
            <a:pPr marL="0" marR="0" lvl="0" indent="0" algn="l" rtl="0">
              <a:lnSpc>
                <a:spcPct val="124916"/>
              </a:lnSpc>
              <a:spcBef>
                <a:spcPts val="0"/>
              </a:spcBef>
              <a:spcAft>
                <a:spcPts val="0"/>
              </a:spcAft>
              <a:buNone/>
            </a:pPr>
            <a:r>
              <a:rPr lang="en-GB" sz="895" b="1">
                <a:solidFill>
                  <a:srgbClr val="FFFFFF"/>
                </a:solidFill>
                <a:latin typeface="Roboto"/>
                <a:ea typeface="Roboto"/>
                <a:cs typeface="Roboto"/>
                <a:sym typeface="Roboto"/>
              </a:rPr>
              <a:t>2022</a:t>
            </a:r>
            <a:endParaRPr/>
          </a:p>
        </p:txBody>
      </p:sp>
      <p:sp>
        <p:nvSpPr>
          <p:cNvPr id="432" name="Google Shape;432;p28"/>
          <p:cNvSpPr txBox="1"/>
          <p:nvPr/>
        </p:nvSpPr>
        <p:spPr>
          <a:xfrm>
            <a:off x="2555304" y="1848173"/>
            <a:ext cx="2166914" cy="166584"/>
          </a:xfrm>
          <a:prstGeom prst="rect">
            <a:avLst/>
          </a:prstGeom>
          <a:noFill/>
          <a:ln>
            <a:noFill/>
          </a:ln>
        </p:spPr>
        <p:txBody>
          <a:bodyPr spcFirstLastPara="1" wrap="square" lIns="0" tIns="0" rIns="0" bIns="0" anchor="t" anchorCtr="0">
            <a:spAutoFit/>
          </a:bodyPr>
          <a:lstStyle/>
          <a:p>
            <a:pPr marL="0" marR="0" lvl="0" indent="0" algn="ctr" rtl="0">
              <a:lnSpc>
                <a:spcPct val="124931"/>
              </a:lnSpc>
              <a:spcBef>
                <a:spcPts val="0"/>
              </a:spcBef>
              <a:spcAft>
                <a:spcPts val="0"/>
              </a:spcAft>
              <a:buNone/>
            </a:pPr>
            <a:r>
              <a:rPr lang="en-GB" sz="1095" i="1">
                <a:solidFill>
                  <a:srgbClr val="164987"/>
                </a:solidFill>
                <a:latin typeface="Arial"/>
                <a:ea typeface="Arial"/>
                <a:cs typeface="Arial"/>
                <a:sym typeface="Arial"/>
              </a:rPr>
              <a:t>MAY 23- JULY 23</a:t>
            </a:r>
            <a:endParaRPr/>
          </a:p>
        </p:txBody>
      </p:sp>
      <p:sp>
        <p:nvSpPr>
          <p:cNvPr id="433" name="Google Shape;433;p28"/>
          <p:cNvSpPr txBox="1"/>
          <p:nvPr/>
        </p:nvSpPr>
        <p:spPr>
          <a:xfrm>
            <a:off x="201204" y="1848173"/>
            <a:ext cx="2166914" cy="166584"/>
          </a:xfrm>
          <a:prstGeom prst="rect">
            <a:avLst/>
          </a:prstGeom>
          <a:noFill/>
          <a:ln>
            <a:noFill/>
          </a:ln>
        </p:spPr>
        <p:txBody>
          <a:bodyPr spcFirstLastPara="1" wrap="square" lIns="0" tIns="0" rIns="0" bIns="0" anchor="t" anchorCtr="0">
            <a:spAutoFit/>
          </a:bodyPr>
          <a:lstStyle/>
          <a:p>
            <a:pPr marL="0" marR="0" lvl="0" indent="0" algn="ctr" rtl="0">
              <a:lnSpc>
                <a:spcPct val="124931"/>
              </a:lnSpc>
              <a:spcBef>
                <a:spcPts val="0"/>
              </a:spcBef>
              <a:spcAft>
                <a:spcPts val="0"/>
              </a:spcAft>
              <a:buNone/>
            </a:pPr>
            <a:r>
              <a:rPr lang="en-GB" sz="1095" i="1">
                <a:solidFill>
                  <a:srgbClr val="164987"/>
                </a:solidFill>
                <a:latin typeface="Arial"/>
                <a:ea typeface="Arial"/>
                <a:cs typeface="Arial"/>
                <a:sym typeface="Arial"/>
              </a:rPr>
              <a:t>FEBRUARY 23 - APRIL23</a:t>
            </a:r>
            <a:endParaRPr/>
          </a:p>
        </p:txBody>
      </p:sp>
      <p:sp>
        <p:nvSpPr>
          <p:cNvPr id="434" name="Google Shape;434;p28"/>
          <p:cNvSpPr txBox="1"/>
          <p:nvPr/>
        </p:nvSpPr>
        <p:spPr>
          <a:xfrm>
            <a:off x="4946090" y="1836549"/>
            <a:ext cx="2342141" cy="166584"/>
          </a:xfrm>
          <a:prstGeom prst="rect">
            <a:avLst/>
          </a:prstGeom>
          <a:noFill/>
          <a:ln>
            <a:noFill/>
          </a:ln>
        </p:spPr>
        <p:txBody>
          <a:bodyPr spcFirstLastPara="1" wrap="square" lIns="0" tIns="0" rIns="0" bIns="0" anchor="t" anchorCtr="0">
            <a:spAutoFit/>
          </a:bodyPr>
          <a:lstStyle/>
          <a:p>
            <a:pPr marL="0" marR="0" lvl="0" indent="0" algn="ctr" rtl="0">
              <a:lnSpc>
                <a:spcPct val="124931"/>
              </a:lnSpc>
              <a:spcBef>
                <a:spcPts val="0"/>
              </a:spcBef>
              <a:spcAft>
                <a:spcPts val="0"/>
              </a:spcAft>
              <a:buNone/>
            </a:pPr>
            <a:r>
              <a:rPr lang="en-GB" sz="1095" i="1">
                <a:solidFill>
                  <a:srgbClr val="164987"/>
                </a:solidFill>
                <a:latin typeface="Arial"/>
                <a:ea typeface="Arial"/>
                <a:cs typeface="Arial"/>
                <a:sym typeface="Arial"/>
              </a:rPr>
              <a:t>AUGUST 23 - DECEMBER 23</a:t>
            </a:r>
            <a:endParaRPr/>
          </a:p>
        </p:txBody>
      </p:sp>
      <p:sp>
        <p:nvSpPr>
          <p:cNvPr id="435" name="Google Shape;435;p28"/>
          <p:cNvSpPr txBox="1"/>
          <p:nvPr/>
        </p:nvSpPr>
        <p:spPr>
          <a:xfrm>
            <a:off x="7406603" y="1824475"/>
            <a:ext cx="2166914" cy="166584"/>
          </a:xfrm>
          <a:prstGeom prst="rect">
            <a:avLst/>
          </a:prstGeom>
          <a:noFill/>
          <a:ln>
            <a:noFill/>
          </a:ln>
        </p:spPr>
        <p:txBody>
          <a:bodyPr spcFirstLastPara="1" wrap="square" lIns="0" tIns="0" rIns="0" bIns="0" anchor="t" anchorCtr="0">
            <a:spAutoFit/>
          </a:bodyPr>
          <a:lstStyle/>
          <a:p>
            <a:pPr marL="0" marR="0" lvl="0" indent="0" algn="ctr" rtl="0">
              <a:lnSpc>
                <a:spcPct val="124931"/>
              </a:lnSpc>
              <a:spcBef>
                <a:spcPts val="0"/>
              </a:spcBef>
              <a:spcAft>
                <a:spcPts val="0"/>
              </a:spcAft>
              <a:buNone/>
            </a:pPr>
            <a:r>
              <a:rPr lang="en-GB" sz="1095" i="1">
                <a:solidFill>
                  <a:srgbClr val="164987"/>
                </a:solidFill>
                <a:latin typeface="Arial"/>
                <a:ea typeface="Arial"/>
                <a:cs typeface="Arial"/>
                <a:sym typeface="Arial"/>
              </a:rPr>
              <a:t>JANUARY 24 - JUNE 24</a:t>
            </a:r>
            <a:endParaRPr/>
          </a:p>
        </p:txBody>
      </p:sp>
      <p:sp>
        <p:nvSpPr>
          <p:cNvPr id="436" name="Google Shape;436;p28"/>
          <p:cNvSpPr txBox="1"/>
          <p:nvPr/>
        </p:nvSpPr>
        <p:spPr>
          <a:xfrm>
            <a:off x="9976825" y="1836549"/>
            <a:ext cx="2166914" cy="166584"/>
          </a:xfrm>
          <a:prstGeom prst="rect">
            <a:avLst/>
          </a:prstGeom>
          <a:noFill/>
          <a:ln>
            <a:noFill/>
          </a:ln>
        </p:spPr>
        <p:txBody>
          <a:bodyPr spcFirstLastPara="1" wrap="square" lIns="0" tIns="0" rIns="0" bIns="0" anchor="t" anchorCtr="0">
            <a:spAutoFit/>
          </a:bodyPr>
          <a:lstStyle/>
          <a:p>
            <a:pPr marL="0" marR="0" lvl="0" indent="0" algn="ctr" rtl="0">
              <a:lnSpc>
                <a:spcPct val="124931"/>
              </a:lnSpc>
              <a:spcBef>
                <a:spcPts val="0"/>
              </a:spcBef>
              <a:spcAft>
                <a:spcPts val="0"/>
              </a:spcAft>
              <a:buNone/>
            </a:pPr>
            <a:r>
              <a:rPr lang="en-GB" sz="1095" i="1">
                <a:solidFill>
                  <a:srgbClr val="164987"/>
                </a:solidFill>
                <a:latin typeface="Arial"/>
                <a:ea typeface="Arial"/>
                <a:cs typeface="Arial"/>
                <a:sym typeface="Arial"/>
              </a:rPr>
              <a:t>JULY 24 ONWARDS</a:t>
            </a:r>
            <a:endParaRPr/>
          </a:p>
        </p:txBody>
      </p:sp>
      <p:sp>
        <p:nvSpPr>
          <p:cNvPr id="437" name="Google Shape;437;p28"/>
          <p:cNvSpPr txBox="1"/>
          <p:nvPr/>
        </p:nvSpPr>
        <p:spPr>
          <a:xfrm>
            <a:off x="6551367" y="3038798"/>
            <a:ext cx="1256181" cy="275588"/>
          </a:xfrm>
          <a:prstGeom prst="rect">
            <a:avLst/>
          </a:prstGeom>
          <a:noFill/>
          <a:ln>
            <a:noFill/>
          </a:ln>
        </p:spPr>
        <p:txBody>
          <a:bodyPr spcFirstLastPara="1" wrap="square" lIns="0" tIns="0" rIns="0" bIns="0" anchor="t" anchorCtr="0">
            <a:spAutoFit/>
          </a:bodyPr>
          <a:lstStyle/>
          <a:p>
            <a:pPr marL="0" marR="0" lvl="0" indent="0" algn="ctr" rtl="0">
              <a:lnSpc>
                <a:spcPct val="124916"/>
              </a:lnSpc>
              <a:spcBef>
                <a:spcPts val="0"/>
              </a:spcBef>
              <a:spcAft>
                <a:spcPts val="0"/>
              </a:spcAft>
              <a:buNone/>
            </a:pPr>
            <a:r>
              <a:rPr lang="en-GB" sz="895" b="1">
                <a:solidFill>
                  <a:srgbClr val="FFFFFF"/>
                </a:solidFill>
                <a:latin typeface="Roboto"/>
                <a:ea typeface="Roboto"/>
                <a:cs typeface="Roboto"/>
                <a:sym typeface="Roboto"/>
              </a:rPr>
              <a:t>ELT EVENT</a:t>
            </a:r>
            <a:endParaRPr/>
          </a:p>
          <a:p>
            <a:pPr marL="0" marR="0" lvl="0" indent="0" algn="ctr" rtl="0">
              <a:lnSpc>
                <a:spcPct val="124916"/>
              </a:lnSpc>
              <a:spcBef>
                <a:spcPts val="0"/>
              </a:spcBef>
              <a:spcAft>
                <a:spcPts val="0"/>
              </a:spcAft>
              <a:buNone/>
            </a:pPr>
            <a:r>
              <a:rPr lang="en-GB" sz="895" b="1">
                <a:solidFill>
                  <a:srgbClr val="FFFFFF"/>
                </a:solidFill>
                <a:latin typeface="Roboto"/>
                <a:ea typeface="Roboto"/>
                <a:cs typeface="Roboto"/>
                <a:sym typeface="Roboto"/>
              </a:rPr>
              <a:t>‘PITSTOP’</a:t>
            </a:r>
            <a:endParaRPr/>
          </a:p>
        </p:txBody>
      </p:sp>
      <p:sp>
        <p:nvSpPr>
          <p:cNvPr id="438" name="Google Shape;438;p28"/>
          <p:cNvSpPr txBox="1"/>
          <p:nvPr/>
        </p:nvSpPr>
        <p:spPr>
          <a:xfrm>
            <a:off x="2631342" y="4879480"/>
            <a:ext cx="2027400" cy="1641475"/>
          </a:xfrm>
          <a:prstGeom prst="rect">
            <a:avLst/>
          </a:prstGeom>
          <a:noFill/>
          <a:ln>
            <a:noFill/>
          </a:ln>
        </p:spPr>
        <p:txBody>
          <a:bodyPr spcFirstLastPara="1" wrap="square" lIns="0" tIns="0" rIns="0" bIns="0" anchor="t" anchorCtr="0">
            <a:spAutoFit/>
          </a:bodyPr>
          <a:lstStyle/>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Ongoing Promotion </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Review of Engagement Methods</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1:1 Sessions, Focus Groups, OOH Sessions and Targeted Events</a:t>
            </a:r>
            <a:endParaRPr/>
          </a:p>
        </p:txBody>
      </p:sp>
      <p:sp>
        <p:nvSpPr>
          <p:cNvPr id="439" name="Google Shape;439;p28"/>
          <p:cNvSpPr txBox="1"/>
          <p:nvPr/>
        </p:nvSpPr>
        <p:spPr>
          <a:xfrm>
            <a:off x="5012544" y="4781056"/>
            <a:ext cx="2033057" cy="1846659"/>
          </a:xfrm>
          <a:prstGeom prst="rect">
            <a:avLst/>
          </a:prstGeom>
          <a:noFill/>
          <a:ln>
            <a:noFill/>
          </a:ln>
        </p:spPr>
        <p:txBody>
          <a:bodyPr spcFirstLastPara="1" wrap="square" lIns="0" tIns="0" rIns="0" bIns="0" anchor="t" anchorCtr="0">
            <a:spAutoFit/>
          </a:bodyPr>
          <a:lstStyle/>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Thank You Comms to Acknowledge Contributions</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Programme Updates </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Analysis of Findings</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Sharing of Findings</a:t>
            </a:r>
            <a:endParaRPr/>
          </a:p>
        </p:txBody>
      </p:sp>
      <p:sp>
        <p:nvSpPr>
          <p:cNvPr id="440" name="Google Shape;440;p28"/>
          <p:cNvSpPr txBox="1"/>
          <p:nvPr/>
        </p:nvSpPr>
        <p:spPr>
          <a:xfrm>
            <a:off x="7329388" y="4781056"/>
            <a:ext cx="2188783" cy="1846659"/>
          </a:xfrm>
          <a:prstGeom prst="rect">
            <a:avLst/>
          </a:prstGeom>
          <a:noFill/>
          <a:ln>
            <a:noFill/>
          </a:ln>
        </p:spPr>
        <p:txBody>
          <a:bodyPr spcFirstLastPara="1" wrap="square" lIns="0" tIns="0" rIns="0" bIns="0" anchor="t" anchorCtr="0">
            <a:spAutoFit/>
          </a:bodyPr>
          <a:lstStyle/>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Ongoing Wellbeing Support</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Engagement Methods Reviewed</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Variety of Design Workshops to Develop</a:t>
            </a:r>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Solutions in Collaboration</a:t>
            </a:r>
            <a:endParaRPr/>
          </a:p>
        </p:txBody>
      </p:sp>
      <p:sp>
        <p:nvSpPr>
          <p:cNvPr id="441" name="Google Shape;441;p28"/>
          <p:cNvSpPr txBox="1"/>
          <p:nvPr/>
        </p:nvSpPr>
        <p:spPr>
          <a:xfrm>
            <a:off x="9824086" y="4781056"/>
            <a:ext cx="2051773" cy="1846659"/>
          </a:xfrm>
          <a:prstGeom prst="rect">
            <a:avLst/>
          </a:prstGeom>
          <a:noFill/>
          <a:ln>
            <a:noFill/>
          </a:ln>
        </p:spPr>
        <p:txBody>
          <a:bodyPr spcFirstLastPara="1" wrap="square" lIns="0" tIns="0" rIns="0" bIns="0" anchor="t" anchorCtr="0">
            <a:spAutoFit/>
          </a:bodyPr>
          <a:lstStyle/>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Initial Action Plan of Prioritised Solutions</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Linking to Key Workstreams </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Assigning Ownership </a:t>
            </a:r>
            <a:endParaRPr/>
          </a:p>
          <a:p>
            <a:pPr marL="0" marR="0" lvl="0" indent="0" algn="ctr" rtl="0">
              <a:lnSpc>
                <a:spcPct val="116035"/>
              </a:lnSpc>
              <a:spcBef>
                <a:spcPts val="0"/>
              </a:spcBef>
              <a:spcAft>
                <a:spcPts val="0"/>
              </a:spcAft>
              <a:buNone/>
            </a:pPr>
            <a:endParaRPr sz="1347" b="1">
              <a:solidFill>
                <a:srgbClr val="164987"/>
              </a:solidFill>
              <a:latin typeface="Arial"/>
              <a:ea typeface="Arial"/>
              <a:cs typeface="Arial"/>
              <a:sym typeface="Arial"/>
            </a:endParaRPr>
          </a:p>
          <a:p>
            <a:pPr marL="0" marR="0" lvl="0" indent="0" algn="ctr" rtl="0">
              <a:lnSpc>
                <a:spcPct val="116035"/>
              </a:lnSpc>
              <a:spcBef>
                <a:spcPts val="0"/>
              </a:spcBef>
              <a:spcAft>
                <a:spcPts val="0"/>
              </a:spcAft>
              <a:buNone/>
            </a:pPr>
            <a:r>
              <a:rPr lang="en-GB" sz="1347" b="1">
                <a:solidFill>
                  <a:srgbClr val="164987"/>
                </a:solidFill>
                <a:latin typeface="Arial"/>
                <a:ea typeface="Arial"/>
                <a:cs typeface="Arial"/>
                <a:sym typeface="Arial"/>
              </a:rPr>
              <a:t>Continued Collaboration</a:t>
            </a:r>
            <a:endParaRPr/>
          </a:p>
        </p:txBody>
      </p:sp>
      <p:grpSp>
        <p:nvGrpSpPr>
          <p:cNvPr id="442" name="Google Shape;442;p28"/>
          <p:cNvGrpSpPr/>
          <p:nvPr/>
        </p:nvGrpSpPr>
        <p:grpSpPr>
          <a:xfrm>
            <a:off x="10377590" y="3077878"/>
            <a:ext cx="1667829" cy="999081"/>
            <a:chOff x="0" y="0"/>
            <a:chExt cx="3335659" cy="1998162"/>
          </a:xfrm>
        </p:grpSpPr>
        <p:sp>
          <p:nvSpPr>
            <p:cNvPr id="443" name="Google Shape;443;p28"/>
            <p:cNvSpPr/>
            <p:nvPr/>
          </p:nvSpPr>
          <p:spPr>
            <a:xfrm>
              <a:off x="90758" y="404104"/>
              <a:ext cx="3244901" cy="1594058"/>
            </a:xfrm>
            <a:custGeom>
              <a:avLst/>
              <a:gdLst/>
              <a:ahLst/>
              <a:cxnLst/>
              <a:rect l="l" t="t" r="r" b="b"/>
              <a:pathLst>
                <a:path w="3244901" h="1594058" extrusionOk="0">
                  <a:moveTo>
                    <a:pt x="0" y="0"/>
                  </a:moveTo>
                  <a:lnTo>
                    <a:pt x="3244901" y="0"/>
                  </a:lnTo>
                  <a:lnTo>
                    <a:pt x="3244901" y="1594058"/>
                  </a:lnTo>
                  <a:lnTo>
                    <a:pt x="0" y="1594058"/>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4" name="Google Shape;444;p28"/>
            <p:cNvSpPr/>
            <p:nvPr/>
          </p:nvSpPr>
          <p:spPr>
            <a:xfrm>
              <a:off x="0" y="0"/>
              <a:ext cx="1713209" cy="1713209"/>
            </a:xfrm>
            <a:custGeom>
              <a:avLst/>
              <a:gdLst/>
              <a:ahLst/>
              <a:cxnLst/>
              <a:rect l="l" t="t" r="r" b="b"/>
              <a:pathLst>
                <a:path w="1713209" h="1713209" extrusionOk="0">
                  <a:moveTo>
                    <a:pt x="0" y="0"/>
                  </a:moveTo>
                  <a:lnTo>
                    <a:pt x="1713209" y="0"/>
                  </a:lnTo>
                  <a:lnTo>
                    <a:pt x="1713209" y="1713209"/>
                  </a:lnTo>
                  <a:lnTo>
                    <a:pt x="0" y="1713209"/>
                  </a:lnTo>
                  <a:lnTo>
                    <a:pt x="0" y="0"/>
                  </a:lnTo>
                  <a:close/>
                </a:path>
              </a:pathLst>
            </a:custGeom>
            <a:blipFill rotWithShape="1">
              <a:blip r:embed="rId1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pic>
        <p:nvPicPr>
          <p:cNvPr id="445" name="Google Shape;445;p28"/>
          <p:cNvPicPr preferRelativeResize="0"/>
          <p:nvPr/>
        </p:nvPicPr>
        <p:blipFill rotWithShape="1">
          <a:blip r:embed="rId14">
            <a:alphaModFix/>
          </a:blip>
          <a:srcRect/>
          <a:stretch/>
        </p:blipFill>
        <p:spPr>
          <a:xfrm>
            <a:off x="11169541" y="89042"/>
            <a:ext cx="805341" cy="5839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2000"/>
                                        <p:tgtEl>
                                          <p:spTgt spid="4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9"/>
          <p:cNvSpPr txBox="1"/>
          <p:nvPr/>
        </p:nvSpPr>
        <p:spPr>
          <a:xfrm>
            <a:off x="273464" y="302809"/>
            <a:ext cx="11718292" cy="97462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3200">
                <a:solidFill>
                  <a:srgbClr val="012272"/>
                </a:solidFill>
                <a:latin typeface="Arial"/>
                <a:ea typeface="Arial"/>
                <a:cs typeface="Arial"/>
                <a:sym typeface="Arial"/>
              </a:rPr>
              <a:t>Gathering our Data (1,210 colleagues)</a:t>
            </a:r>
            <a:endParaRPr/>
          </a:p>
          <a:p>
            <a:pPr marL="0" marR="0" lvl="0" indent="0" algn="ctr" rtl="0">
              <a:lnSpc>
                <a:spcPct val="120000"/>
              </a:lnSpc>
              <a:spcBef>
                <a:spcPts val="0"/>
              </a:spcBef>
              <a:spcAft>
                <a:spcPts val="0"/>
              </a:spcAft>
              <a:buNone/>
            </a:pPr>
            <a:endParaRPr sz="3200">
              <a:solidFill>
                <a:srgbClr val="012272"/>
              </a:solidFill>
              <a:latin typeface="Arial"/>
              <a:ea typeface="Arial"/>
              <a:cs typeface="Arial"/>
              <a:sym typeface="Arial"/>
            </a:endParaRPr>
          </a:p>
        </p:txBody>
      </p:sp>
      <p:sp>
        <p:nvSpPr>
          <p:cNvPr id="455" name="Google Shape;455;p29"/>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3">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56" name="Google Shape;456;p29"/>
          <p:cNvPicPr preferRelativeResize="0"/>
          <p:nvPr/>
        </p:nvPicPr>
        <p:blipFill rotWithShape="1">
          <a:blip r:embed="rId4">
            <a:alphaModFix/>
          </a:blip>
          <a:srcRect/>
          <a:stretch/>
        </p:blipFill>
        <p:spPr>
          <a:xfrm>
            <a:off x="11139908" y="89043"/>
            <a:ext cx="834973" cy="605454"/>
          </a:xfrm>
          <a:prstGeom prst="rect">
            <a:avLst/>
          </a:prstGeom>
          <a:noFill/>
          <a:ln>
            <a:noFill/>
          </a:ln>
        </p:spPr>
      </p:pic>
      <p:graphicFrame>
        <p:nvGraphicFramePr>
          <p:cNvPr id="457" name="Google Shape;457;p29"/>
          <p:cNvGraphicFramePr/>
          <p:nvPr/>
        </p:nvGraphicFramePr>
        <p:xfrm>
          <a:off x="200242" y="970541"/>
          <a:ext cx="11718293" cy="5683322"/>
        </p:xfrm>
        <a:graphic>
          <a:graphicData uri="http://schemas.openxmlformats.org/drawingml/2006/chart">
            <c:chart xmlns:c="http://schemas.openxmlformats.org/drawingml/2006/chart" xmlns:r="http://schemas.openxmlformats.org/officeDocument/2006/relationships" r:id="rId5"/>
          </a:graphicData>
        </a:graphic>
      </p:graphicFrame>
      <p:pic>
        <p:nvPicPr>
          <p:cNvPr id="458" name="Google Shape;458;p29"/>
          <p:cNvPicPr preferRelativeResize="0"/>
          <p:nvPr/>
        </p:nvPicPr>
        <p:blipFill rotWithShape="1">
          <a:blip r:embed="rId6">
            <a:alphaModFix/>
          </a:blip>
          <a:srcRect/>
          <a:stretch/>
        </p:blipFill>
        <p:spPr>
          <a:xfrm>
            <a:off x="-7200" y="0"/>
            <a:ext cx="134221" cy="68727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64" name="Google Shape;164;p3" descr="A qr code on a purple background&#10;&#10;AI-generated content may be incorrect."/>
          <p:cNvPicPr preferRelativeResize="0">
            <a:picLocks noGrp="1"/>
          </p:cNvPicPr>
          <p:nvPr>
            <p:ph type="body" idx="1"/>
          </p:nvPr>
        </p:nvPicPr>
        <p:blipFill rotWithShape="1">
          <a:blip r:embed="rId3">
            <a:alphaModFix/>
          </a:blip>
          <a:srcRect/>
          <a:stretch/>
        </p:blipFill>
        <p:spPr>
          <a:xfrm>
            <a:off x="3920331" y="1825625"/>
            <a:ext cx="4351338" cy="4351338"/>
          </a:xfrm>
          <a:prstGeom prst="rect">
            <a:avLst/>
          </a:prstGeom>
          <a:noFill/>
          <a:ln>
            <a:noFill/>
          </a:ln>
        </p:spPr>
      </p:pic>
      <p:pic>
        <p:nvPicPr>
          <p:cNvPr id="165" name="Google Shape;165;p3"/>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66" name="Google Shape;166;p3"/>
          <p:cNvPicPr preferRelativeResize="0"/>
          <p:nvPr/>
        </p:nvPicPr>
        <p:blipFill rotWithShape="1">
          <a:blip r:embed="rId5">
            <a:alphaModFix/>
          </a:blip>
          <a:srcRect/>
          <a:stretch/>
        </p:blipFill>
        <p:spPr>
          <a:xfrm>
            <a:off x="10111258" y="6284158"/>
            <a:ext cx="1859441" cy="353599"/>
          </a:xfrm>
          <a:prstGeom prst="rect">
            <a:avLst/>
          </a:prstGeom>
          <a:noFill/>
          <a:ln>
            <a:noFill/>
          </a:ln>
        </p:spPr>
      </p:pic>
      <p:sp>
        <p:nvSpPr>
          <p:cNvPr id="167" name="Google Shape;167;p3"/>
          <p:cNvSpPr txBox="1"/>
          <p:nvPr/>
        </p:nvSpPr>
        <p:spPr>
          <a:xfrm>
            <a:off x="1958122" y="0"/>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77C82"/>
              </a:buClr>
              <a:buSzPts val="3200"/>
              <a:buFont typeface="Arial"/>
              <a:buNone/>
            </a:pPr>
            <a:r>
              <a:rPr lang="en-GB" sz="3200" b="1" i="0" u="none" strike="noStrike" cap="none">
                <a:solidFill>
                  <a:srgbClr val="177C82"/>
                </a:solidFill>
                <a:latin typeface="Arial"/>
                <a:ea typeface="Arial"/>
                <a:cs typeface="Arial"/>
                <a:sym typeface="Arial"/>
              </a:rPr>
              <a:t>Improving Wellbeing and Working Cultures</a:t>
            </a:r>
            <a:endParaRPr/>
          </a:p>
        </p:txBody>
      </p:sp>
      <p:sp>
        <p:nvSpPr>
          <p:cNvPr id="168" name="Google Shape;168;p3"/>
          <p:cNvSpPr txBox="1"/>
          <p:nvPr/>
        </p:nvSpPr>
        <p:spPr>
          <a:xfrm>
            <a:off x="1520256" y="1421637"/>
            <a:ext cx="10474960" cy="464525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Arial"/>
              <a:ea typeface="Arial"/>
              <a:cs typeface="Arial"/>
              <a:sym typeface="Arial"/>
            </a:endParaRPr>
          </a:p>
          <a:p>
            <a:pPr marL="228600" marR="0" lvl="0" indent="-101600" algn="l" rtl="0">
              <a:lnSpc>
                <a:spcPct val="100000"/>
              </a:lnSpc>
              <a:spcBef>
                <a:spcPts val="1000"/>
              </a:spcBef>
              <a:spcAft>
                <a:spcPts val="0"/>
              </a:spcAft>
              <a:buClr>
                <a:schemeClr val="dk1"/>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69" name="Google Shape;169;p3"/>
          <p:cNvPicPr preferRelativeResize="0"/>
          <p:nvPr/>
        </p:nvPicPr>
        <p:blipFill rotWithShape="1">
          <a:blip r:embed="rId6">
            <a:alphaModFix/>
          </a:blip>
          <a:srcRect/>
          <a:stretch/>
        </p:blipFill>
        <p:spPr>
          <a:xfrm>
            <a:off x="10643194" y="146357"/>
            <a:ext cx="1120032" cy="1028911"/>
          </a:xfrm>
          <a:prstGeom prst="rect">
            <a:avLst/>
          </a:prstGeom>
          <a:noFill/>
          <a:ln>
            <a:noFill/>
          </a:ln>
        </p:spPr>
      </p:pic>
      <p:sp>
        <p:nvSpPr>
          <p:cNvPr id="170" name="Google Shape;170;p3"/>
          <p:cNvSpPr txBox="1"/>
          <p:nvPr/>
        </p:nvSpPr>
        <p:spPr>
          <a:xfrm>
            <a:off x="1500922" y="1371600"/>
            <a:ext cx="448331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i="0" u="none" strike="noStrike" cap="none">
                <a:solidFill>
                  <a:schemeClr val="dk1"/>
                </a:solidFill>
                <a:latin typeface="Arial"/>
                <a:ea typeface="Arial"/>
                <a:cs typeface="Arial"/>
                <a:sym typeface="Arial"/>
              </a:rPr>
              <a:t>Improving Wellbeing and Working Cultures Publication</a:t>
            </a:r>
            <a:endParaRPr/>
          </a:p>
        </p:txBody>
      </p:sp>
      <p:sp>
        <p:nvSpPr>
          <p:cNvPr id="171" name="Google Shape;171;p3"/>
          <p:cNvSpPr txBox="1"/>
          <p:nvPr/>
        </p:nvSpPr>
        <p:spPr>
          <a:xfrm>
            <a:off x="1615440" y="3911600"/>
            <a:ext cx="437896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i="0" u="none" strike="noStrike" cap="none">
                <a:solidFill>
                  <a:schemeClr val="dk1"/>
                </a:solidFill>
                <a:latin typeface="Arial"/>
                <a:ea typeface="Arial"/>
                <a:cs typeface="Arial"/>
                <a:sym typeface="Arial"/>
              </a:rPr>
              <a:t>The National Wellbeing Hub</a:t>
            </a:r>
            <a:endParaRPr/>
          </a:p>
        </p:txBody>
      </p:sp>
      <p:sp>
        <p:nvSpPr>
          <p:cNvPr id="172" name="Google Shape;172;p3"/>
          <p:cNvSpPr txBox="1"/>
          <p:nvPr/>
        </p:nvSpPr>
        <p:spPr>
          <a:xfrm>
            <a:off x="7322602" y="3982720"/>
            <a:ext cx="430043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i="0" u="none" strike="noStrike" cap="none">
                <a:solidFill>
                  <a:schemeClr val="dk1"/>
                </a:solidFill>
                <a:latin typeface="Arial"/>
                <a:ea typeface="Arial"/>
                <a:cs typeface="Arial"/>
                <a:sym typeface="Arial"/>
              </a:rPr>
              <a:t>Anti-Racism Guidance</a:t>
            </a:r>
            <a:endParaRPr/>
          </a:p>
        </p:txBody>
      </p:sp>
      <p:pic>
        <p:nvPicPr>
          <p:cNvPr id="173" name="Google Shape;173;p3"/>
          <p:cNvPicPr preferRelativeResize="0"/>
          <p:nvPr/>
        </p:nvPicPr>
        <p:blipFill rotWithShape="1">
          <a:blip r:embed="rId7">
            <a:alphaModFix/>
          </a:blip>
          <a:srcRect/>
          <a:stretch/>
        </p:blipFill>
        <p:spPr>
          <a:xfrm>
            <a:off x="8188960" y="2780013"/>
            <a:ext cx="1115712" cy="1083834"/>
          </a:xfrm>
          <a:prstGeom prst="rect">
            <a:avLst/>
          </a:prstGeom>
          <a:noFill/>
          <a:ln>
            <a:noFill/>
          </a:ln>
        </p:spPr>
      </p:pic>
      <p:sp>
        <p:nvSpPr>
          <p:cNvPr id="174" name="Google Shape;174;p3"/>
          <p:cNvSpPr txBox="1"/>
          <p:nvPr/>
        </p:nvSpPr>
        <p:spPr>
          <a:xfrm>
            <a:off x="6641882" y="1330960"/>
            <a:ext cx="484907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i="0" u="none" strike="noStrike" cap="none">
                <a:solidFill>
                  <a:schemeClr val="dk1"/>
                </a:solidFill>
                <a:latin typeface="Arial"/>
                <a:ea typeface="Arial"/>
                <a:cs typeface="Arial"/>
                <a:sym typeface="Arial"/>
              </a:rPr>
              <a:t>Operational Leaders leadership Success Profile (Ops LSP) – Early Notice Registration</a:t>
            </a:r>
            <a:endParaRPr/>
          </a:p>
        </p:txBody>
      </p:sp>
      <p:pic>
        <p:nvPicPr>
          <p:cNvPr id="175" name="Google Shape;175;p3" descr="A qr code with dots and circles&#10;&#10;AI-generated content may be incorrect."/>
          <p:cNvPicPr preferRelativeResize="0"/>
          <p:nvPr/>
        </p:nvPicPr>
        <p:blipFill rotWithShape="1">
          <a:blip r:embed="rId8">
            <a:alphaModFix/>
          </a:blip>
          <a:srcRect/>
          <a:stretch/>
        </p:blipFill>
        <p:spPr>
          <a:xfrm>
            <a:off x="2854960" y="2687320"/>
            <a:ext cx="1173480" cy="1173480"/>
          </a:xfrm>
          <a:prstGeom prst="rect">
            <a:avLst/>
          </a:prstGeom>
          <a:noFill/>
          <a:ln>
            <a:noFill/>
          </a:ln>
        </p:spPr>
      </p:pic>
      <p:pic>
        <p:nvPicPr>
          <p:cNvPr id="176" name="Google Shape;176;p3" descr="A qr code with circles and dots&#10;&#10;AI-generated content may be incorrect."/>
          <p:cNvPicPr preferRelativeResize="0"/>
          <p:nvPr/>
        </p:nvPicPr>
        <p:blipFill rotWithShape="1">
          <a:blip r:embed="rId9">
            <a:alphaModFix/>
          </a:blip>
          <a:srcRect/>
          <a:stretch/>
        </p:blipFill>
        <p:spPr>
          <a:xfrm>
            <a:off x="2854960" y="4922112"/>
            <a:ext cx="1239519" cy="1239519"/>
          </a:xfrm>
          <a:prstGeom prst="rect">
            <a:avLst/>
          </a:prstGeom>
          <a:noFill/>
          <a:ln>
            <a:noFill/>
          </a:ln>
        </p:spPr>
      </p:pic>
      <p:pic>
        <p:nvPicPr>
          <p:cNvPr id="177" name="Google Shape;177;p3" descr="A qr code with dots&#10;&#10;AI-generated content may be incorrect."/>
          <p:cNvPicPr preferRelativeResize="0"/>
          <p:nvPr/>
        </p:nvPicPr>
        <p:blipFill rotWithShape="1">
          <a:blip r:embed="rId10">
            <a:alphaModFix/>
          </a:blip>
          <a:srcRect/>
          <a:stretch/>
        </p:blipFill>
        <p:spPr>
          <a:xfrm>
            <a:off x="8275320" y="4978400"/>
            <a:ext cx="1229360" cy="12293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0"/>
          <p:cNvSpPr txBox="1"/>
          <p:nvPr/>
        </p:nvSpPr>
        <p:spPr>
          <a:xfrm>
            <a:off x="273464" y="302809"/>
            <a:ext cx="11718292" cy="934551"/>
          </a:xfrm>
          <a:prstGeom prst="rect">
            <a:avLst/>
          </a:prstGeom>
          <a:noFill/>
          <a:ln>
            <a:noFill/>
          </a:ln>
        </p:spPr>
        <p:txBody>
          <a:bodyPr spcFirstLastPara="1" wrap="square" lIns="0" tIns="0" rIns="0" bIns="0" anchor="t" anchorCtr="0">
            <a:spAutoFit/>
          </a:bodyPr>
          <a:lstStyle/>
          <a:p>
            <a:pPr marL="0" marR="0" lvl="0" indent="0" algn="ctr" rtl="0">
              <a:lnSpc>
                <a:spcPct val="137142"/>
              </a:lnSpc>
              <a:spcBef>
                <a:spcPts val="0"/>
              </a:spcBef>
              <a:spcAft>
                <a:spcPts val="0"/>
              </a:spcAft>
              <a:buNone/>
            </a:pPr>
            <a:r>
              <a:rPr lang="en-GB" sz="2800">
                <a:solidFill>
                  <a:srgbClr val="012272"/>
                </a:solidFill>
                <a:latin typeface="Arial"/>
                <a:ea typeface="Arial"/>
                <a:cs typeface="Arial"/>
                <a:sym typeface="Arial"/>
              </a:rPr>
              <a:t>Methods for Sharing our Findings (747 colleagues)</a:t>
            </a:r>
            <a:endParaRPr/>
          </a:p>
          <a:p>
            <a:pPr marL="0" marR="0" lvl="0" indent="0" algn="ctr" rtl="0">
              <a:lnSpc>
                <a:spcPct val="137142"/>
              </a:lnSpc>
              <a:spcBef>
                <a:spcPts val="0"/>
              </a:spcBef>
              <a:spcAft>
                <a:spcPts val="0"/>
              </a:spcAft>
              <a:buNone/>
            </a:pPr>
            <a:endParaRPr sz="2800">
              <a:solidFill>
                <a:srgbClr val="012272"/>
              </a:solidFill>
              <a:latin typeface="Arial"/>
              <a:ea typeface="Arial"/>
              <a:cs typeface="Arial"/>
              <a:sym typeface="Arial"/>
            </a:endParaRPr>
          </a:p>
        </p:txBody>
      </p:sp>
      <p:sp>
        <p:nvSpPr>
          <p:cNvPr id="468" name="Google Shape;468;p30"/>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3">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69" name="Google Shape;469;p30"/>
          <p:cNvPicPr preferRelativeResize="0"/>
          <p:nvPr/>
        </p:nvPicPr>
        <p:blipFill rotWithShape="1">
          <a:blip r:embed="rId4">
            <a:alphaModFix/>
          </a:blip>
          <a:srcRect/>
          <a:stretch/>
        </p:blipFill>
        <p:spPr>
          <a:xfrm>
            <a:off x="11139908" y="89043"/>
            <a:ext cx="834973" cy="605454"/>
          </a:xfrm>
          <a:prstGeom prst="rect">
            <a:avLst/>
          </a:prstGeom>
          <a:noFill/>
          <a:ln>
            <a:noFill/>
          </a:ln>
        </p:spPr>
      </p:pic>
      <p:graphicFrame>
        <p:nvGraphicFramePr>
          <p:cNvPr id="470" name="Google Shape;470;p30"/>
          <p:cNvGraphicFramePr/>
          <p:nvPr/>
        </p:nvGraphicFramePr>
        <p:xfrm>
          <a:off x="200242" y="970541"/>
          <a:ext cx="11718293" cy="5683322"/>
        </p:xfrm>
        <a:graphic>
          <a:graphicData uri="http://schemas.openxmlformats.org/drawingml/2006/chart">
            <c:chart xmlns:c="http://schemas.openxmlformats.org/drawingml/2006/chart" xmlns:r="http://schemas.openxmlformats.org/officeDocument/2006/relationships" r:id="rId5"/>
          </a:graphicData>
        </a:graphic>
      </p:graphicFrame>
      <p:pic>
        <p:nvPicPr>
          <p:cNvPr id="471" name="Google Shape;471;p30"/>
          <p:cNvPicPr preferRelativeResize="0"/>
          <p:nvPr/>
        </p:nvPicPr>
        <p:blipFill rotWithShape="1">
          <a:blip r:embed="rId6">
            <a:alphaModFix/>
          </a:blip>
          <a:srcRect/>
          <a:stretch/>
        </p:blipFill>
        <p:spPr>
          <a:xfrm>
            <a:off x="-7200" y="0"/>
            <a:ext cx="134221" cy="68727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1"/>
          <p:cNvSpPr txBox="1"/>
          <p:nvPr/>
        </p:nvSpPr>
        <p:spPr>
          <a:xfrm>
            <a:off x="273464" y="302809"/>
            <a:ext cx="11718292" cy="934551"/>
          </a:xfrm>
          <a:prstGeom prst="rect">
            <a:avLst/>
          </a:prstGeom>
          <a:noFill/>
          <a:ln>
            <a:noFill/>
          </a:ln>
        </p:spPr>
        <p:txBody>
          <a:bodyPr spcFirstLastPara="1" wrap="square" lIns="0" tIns="0" rIns="0" bIns="0" anchor="t" anchorCtr="0">
            <a:spAutoFit/>
          </a:bodyPr>
          <a:lstStyle/>
          <a:p>
            <a:pPr marL="0" marR="0" lvl="0" indent="0" algn="ctr" rtl="0">
              <a:lnSpc>
                <a:spcPct val="137142"/>
              </a:lnSpc>
              <a:spcBef>
                <a:spcPts val="0"/>
              </a:spcBef>
              <a:spcAft>
                <a:spcPts val="0"/>
              </a:spcAft>
              <a:buNone/>
            </a:pPr>
            <a:r>
              <a:rPr lang="en-GB" sz="2800">
                <a:solidFill>
                  <a:srgbClr val="012272"/>
                </a:solidFill>
                <a:latin typeface="Arial"/>
                <a:ea typeface="Arial"/>
                <a:cs typeface="Arial"/>
                <a:sym typeface="Arial"/>
              </a:rPr>
              <a:t>Turning Findings into Solutions (444 colleagues)</a:t>
            </a:r>
            <a:endParaRPr/>
          </a:p>
          <a:p>
            <a:pPr marL="0" marR="0" lvl="0" indent="0" algn="ctr" rtl="0">
              <a:lnSpc>
                <a:spcPct val="137142"/>
              </a:lnSpc>
              <a:spcBef>
                <a:spcPts val="0"/>
              </a:spcBef>
              <a:spcAft>
                <a:spcPts val="0"/>
              </a:spcAft>
              <a:buNone/>
            </a:pPr>
            <a:endParaRPr sz="2800">
              <a:solidFill>
                <a:srgbClr val="012272"/>
              </a:solidFill>
              <a:latin typeface="Arial"/>
              <a:ea typeface="Arial"/>
              <a:cs typeface="Arial"/>
              <a:sym typeface="Arial"/>
            </a:endParaRPr>
          </a:p>
        </p:txBody>
      </p:sp>
      <p:sp>
        <p:nvSpPr>
          <p:cNvPr id="481" name="Google Shape;481;p31"/>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3">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482" name="Google Shape;482;p31"/>
          <p:cNvPicPr preferRelativeResize="0"/>
          <p:nvPr/>
        </p:nvPicPr>
        <p:blipFill rotWithShape="1">
          <a:blip r:embed="rId4">
            <a:alphaModFix/>
          </a:blip>
          <a:srcRect/>
          <a:stretch/>
        </p:blipFill>
        <p:spPr>
          <a:xfrm>
            <a:off x="11139908" y="89043"/>
            <a:ext cx="834973" cy="605454"/>
          </a:xfrm>
          <a:prstGeom prst="rect">
            <a:avLst/>
          </a:prstGeom>
          <a:noFill/>
          <a:ln>
            <a:noFill/>
          </a:ln>
        </p:spPr>
      </p:pic>
      <p:graphicFrame>
        <p:nvGraphicFramePr>
          <p:cNvPr id="483" name="Google Shape;483;p31"/>
          <p:cNvGraphicFramePr/>
          <p:nvPr/>
        </p:nvGraphicFramePr>
        <p:xfrm>
          <a:off x="200242" y="970541"/>
          <a:ext cx="11718293" cy="5683322"/>
        </p:xfrm>
        <a:graphic>
          <a:graphicData uri="http://schemas.openxmlformats.org/drawingml/2006/chart">
            <c:chart xmlns:c="http://schemas.openxmlformats.org/drawingml/2006/chart" xmlns:r="http://schemas.openxmlformats.org/officeDocument/2006/relationships" r:id="rId5"/>
          </a:graphicData>
        </a:graphic>
      </p:graphicFrame>
      <p:pic>
        <p:nvPicPr>
          <p:cNvPr id="484" name="Google Shape;484;p31"/>
          <p:cNvPicPr preferRelativeResize="0"/>
          <p:nvPr/>
        </p:nvPicPr>
        <p:blipFill rotWithShape="1">
          <a:blip r:embed="rId6">
            <a:alphaModFix/>
          </a:blip>
          <a:srcRect/>
          <a:stretch/>
        </p:blipFill>
        <p:spPr>
          <a:xfrm>
            <a:off x="-7200" y="0"/>
            <a:ext cx="134221" cy="68727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2"/>
          <p:cNvSpPr txBox="1"/>
          <p:nvPr/>
        </p:nvSpPr>
        <p:spPr>
          <a:xfrm>
            <a:off x="819295" y="165583"/>
            <a:ext cx="10986029" cy="653064"/>
          </a:xfrm>
          <a:prstGeom prst="rect">
            <a:avLst/>
          </a:prstGeom>
          <a:noFill/>
          <a:ln>
            <a:noFill/>
          </a:ln>
        </p:spPr>
        <p:txBody>
          <a:bodyPr spcFirstLastPara="1" wrap="square" lIns="0" tIns="0" rIns="0" bIns="0" anchor="t" anchorCtr="0">
            <a:spAutoFit/>
          </a:bodyPr>
          <a:lstStyle/>
          <a:p>
            <a:pPr marL="0" marR="0" lvl="0" indent="0" algn="ctr" rtl="0">
              <a:lnSpc>
                <a:spcPct val="201295"/>
              </a:lnSpc>
              <a:spcBef>
                <a:spcPts val="0"/>
              </a:spcBef>
              <a:spcAft>
                <a:spcPts val="0"/>
              </a:spcAft>
              <a:buNone/>
            </a:pPr>
            <a:r>
              <a:rPr lang="en-GB" sz="2933">
                <a:solidFill>
                  <a:srgbClr val="002060"/>
                </a:solidFill>
                <a:latin typeface="Arial"/>
                <a:ea typeface="Arial"/>
                <a:cs typeface="Arial"/>
                <a:sym typeface="Arial"/>
              </a:rPr>
              <a:t>From Themes...to Workstreams</a:t>
            </a:r>
            <a:endParaRPr/>
          </a:p>
        </p:txBody>
      </p:sp>
      <p:graphicFrame>
        <p:nvGraphicFramePr>
          <p:cNvPr id="494" name="Google Shape;494;p32"/>
          <p:cNvGraphicFramePr/>
          <p:nvPr/>
        </p:nvGraphicFramePr>
        <p:xfrm>
          <a:off x="1584973" y="1752342"/>
          <a:ext cx="3000000" cy="3000000"/>
        </p:xfrm>
        <a:graphic>
          <a:graphicData uri="http://schemas.openxmlformats.org/drawingml/2006/table">
            <a:tbl>
              <a:tblPr>
                <a:noFill/>
                <a:tableStyleId>{2A934222-890E-4B16-A7AA-77402E3479A7}</a:tableStyleId>
              </a:tblPr>
              <a:tblGrid>
                <a:gridCol w="1874575">
                  <a:extLst>
                    <a:ext uri="{9D8B030D-6E8A-4147-A177-3AD203B41FA5}">
                      <a16:colId xmlns:a16="http://schemas.microsoft.com/office/drawing/2014/main" val="20000"/>
                    </a:ext>
                  </a:extLst>
                </a:gridCol>
                <a:gridCol w="1874575">
                  <a:extLst>
                    <a:ext uri="{9D8B030D-6E8A-4147-A177-3AD203B41FA5}">
                      <a16:colId xmlns:a16="http://schemas.microsoft.com/office/drawing/2014/main" val="20001"/>
                    </a:ext>
                  </a:extLst>
                </a:gridCol>
              </a:tblGrid>
              <a:tr h="1286000">
                <a:tc>
                  <a:txBody>
                    <a:bodyPr/>
                    <a:lstStyle/>
                    <a:p>
                      <a:pPr marL="0" marR="0" lvl="0" indent="0" algn="ctr" rtl="0">
                        <a:lnSpc>
                          <a:spcPct val="100000"/>
                        </a:lnSpc>
                        <a:spcBef>
                          <a:spcPts val="0"/>
                        </a:spcBef>
                        <a:spcAft>
                          <a:spcPts val="0"/>
                        </a:spcAft>
                        <a:buNone/>
                      </a:pPr>
                      <a:r>
                        <a:rPr lang="en-GB" sz="1500" u="none" strike="noStrike" cap="none">
                          <a:solidFill>
                            <a:schemeClr val="lt1"/>
                          </a:solidFill>
                          <a:latin typeface="Arial"/>
                          <a:ea typeface="Arial"/>
                          <a:cs typeface="Arial"/>
                          <a:sym typeface="Arial"/>
                        </a:rPr>
                        <a:t>Strategic Vision, Structure, Roles and Responsibility </a:t>
                      </a:r>
                      <a:endParaRPr sz="700" u="none" strike="noStrike" cap="none">
                        <a:solidFill>
                          <a:schemeClr val="lt1"/>
                        </a:solidFill>
                      </a:endParaRPr>
                    </a:p>
                  </a:txBody>
                  <a:tcPr marL="127000" marR="127000" marT="127000" marB="127000" anchor="ctr">
                    <a:lnL w="9525" cap="flat" cmpd="sng">
                      <a:solidFill>
                        <a:srgbClr val="4FCDCC"/>
                      </a:solidFill>
                      <a:prstDash val="solid"/>
                      <a:round/>
                      <a:headEnd type="none" w="sm" len="sm"/>
                      <a:tailEnd type="none" w="sm" len="sm"/>
                    </a:lnL>
                    <a:lnR w="9525" cap="flat" cmpd="sng">
                      <a:solidFill>
                        <a:srgbClr val="4FCDCC"/>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4FCDCC"/>
                      </a:solidFill>
                      <a:prstDash val="solid"/>
                      <a:round/>
                      <a:headEnd type="none" w="sm" len="sm"/>
                      <a:tailEnd type="none" w="sm" len="sm"/>
                    </a:lnB>
                    <a:solidFill>
                      <a:srgbClr val="01A0E1"/>
                    </a:solidFill>
                  </a:tcPr>
                </a:tc>
                <a:tc>
                  <a:txBody>
                    <a:bodyPr/>
                    <a:lstStyle/>
                    <a:p>
                      <a:pPr marL="0" marR="0" lvl="0" indent="0" algn="ctr" rtl="0">
                        <a:lnSpc>
                          <a:spcPct val="100000"/>
                        </a:lnSpc>
                        <a:spcBef>
                          <a:spcPts val="0"/>
                        </a:spcBef>
                        <a:spcAft>
                          <a:spcPts val="0"/>
                        </a:spcAft>
                        <a:buNone/>
                      </a:pPr>
                      <a:r>
                        <a:rPr lang="en-GB" sz="1500" u="none" strike="noStrike" cap="none">
                          <a:solidFill>
                            <a:srgbClr val="FFFFFF"/>
                          </a:solidFill>
                          <a:latin typeface="Arial"/>
                          <a:ea typeface="Arial"/>
                          <a:cs typeface="Arial"/>
                          <a:sym typeface="Arial"/>
                        </a:rPr>
                        <a:t>Inequality, Fairness and Transparency</a:t>
                      </a:r>
                      <a:endParaRPr sz="700" u="none" strike="noStrike" cap="none"/>
                    </a:p>
                  </a:txBody>
                  <a:tcPr marL="127000" marR="127000" marT="127000" marB="127000" anchor="ctr">
                    <a:lnL w="9525" cap="flat" cmpd="sng">
                      <a:solidFill>
                        <a:srgbClr val="4FCDCC"/>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4FCDCC"/>
                      </a:solidFill>
                      <a:prstDash val="solid"/>
                      <a:round/>
                      <a:headEnd type="none" w="sm" len="sm"/>
                      <a:tailEnd type="none" w="sm" len="sm"/>
                    </a:lnB>
                    <a:solidFill>
                      <a:srgbClr val="164987"/>
                    </a:solidFill>
                  </a:tcPr>
                </a:tc>
                <a:extLst>
                  <a:ext uri="{0D108BD9-81ED-4DB2-BD59-A6C34878D82A}">
                    <a16:rowId xmlns:a16="http://schemas.microsoft.com/office/drawing/2014/main" val="10000"/>
                  </a:ext>
                </a:extLst>
              </a:tr>
              <a:tr h="1034700">
                <a:tc>
                  <a:txBody>
                    <a:bodyPr/>
                    <a:lstStyle/>
                    <a:p>
                      <a:pPr marL="0" marR="0" lvl="0" indent="0" algn="ctr" rtl="0">
                        <a:lnSpc>
                          <a:spcPct val="100000"/>
                        </a:lnSpc>
                        <a:spcBef>
                          <a:spcPts val="0"/>
                        </a:spcBef>
                        <a:spcAft>
                          <a:spcPts val="0"/>
                        </a:spcAft>
                        <a:buNone/>
                      </a:pPr>
                      <a:r>
                        <a:rPr lang="en-GB" sz="1500" u="none" strike="noStrike" cap="none">
                          <a:solidFill>
                            <a:srgbClr val="FFFFFF"/>
                          </a:solidFill>
                          <a:latin typeface="Arial"/>
                          <a:ea typeface="Arial"/>
                          <a:cs typeface="Arial"/>
                          <a:sym typeface="Arial"/>
                        </a:rPr>
                        <a:t>Leadership Behaviours</a:t>
                      </a:r>
                      <a:endParaRPr sz="700" u="none" strike="noStrike" cap="none"/>
                    </a:p>
                  </a:txBody>
                  <a:tcPr marL="127000" marR="127000" marT="127000" marB="127000" anchor="ctr">
                    <a:lnL w="9525" cap="flat" cmpd="sng">
                      <a:solidFill>
                        <a:srgbClr val="4FCDCC"/>
                      </a:solidFill>
                      <a:prstDash val="solid"/>
                      <a:round/>
                      <a:headEnd type="none" w="sm" len="sm"/>
                      <a:tailEnd type="none" w="sm" len="sm"/>
                    </a:lnL>
                    <a:lnR w="9525" cap="flat" cmpd="sng">
                      <a:solidFill>
                        <a:srgbClr val="4FCDCC"/>
                      </a:solidFill>
                      <a:prstDash val="solid"/>
                      <a:round/>
                      <a:headEnd type="none" w="sm" len="sm"/>
                      <a:tailEnd type="none" w="sm" len="sm"/>
                    </a:lnR>
                    <a:lnT w="9525" cap="flat" cmpd="sng">
                      <a:solidFill>
                        <a:srgbClr val="4FCDCC"/>
                      </a:solidFill>
                      <a:prstDash val="solid"/>
                      <a:round/>
                      <a:headEnd type="none" w="sm" len="sm"/>
                      <a:tailEnd type="none" w="sm" len="sm"/>
                    </a:lnT>
                    <a:lnB w="9525" cap="flat" cmpd="sng">
                      <a:solidFill>
                        <a:srgbClr val="4FCDCC"/>
                      </a:solidFill>
                      <a:prstDash val="solid"/>
                      <a:round/>
                      <a:headEnd type="none" w="sm" len="sm"/>
                      <a:tailEnd type="none" w="sm" len="sm"/>
                    </a:lnB>
                    <a:solidFill>
                      <a:srgbClr val="009B55"/>
                    </a:solidFill>
                  </a:tcPr>
                </a:tc>
                <a:tc>
                  <a:txBody>
                    <a:bodyPr/>
                    <a:lstStyle/>
                    <a:p>
                      <a:pPr marL="0" marR="0" lvl="0" indent="0" algn="ctr" rtl="0">
                        <a:lnSpc>
                          <a:spcPct val="100000"/>
                        </a:lnSpc>
                        <a:spcBef>
                          <a:spcPts val="0"/>
                        </a:spcBef>
                        <a:spcAft>
                          <a:spcPts val="0"/>
                        </a:spcAft>
                        <a:buNone/>
                      </a:pPr>
                      <a:r>
                        <a:rPr lang="en-GB" sz="1500" u="none" strike="noStrike" cap="none">
                          <a:solidFill>
                            <a:srgbClr val="FFFFFF"/>
                          </a:solidFill>
                          <a:latin typeface="Arial"/>
                          <a:ea typeface="Arial"/>
                          <a:cs typeface="Arial"/>
                          <a:sym typeface="Arial"/>
                        </a:rPr>
                        <a:t>Living Our Values</a:t>
                      </a:r>
                      <a:endParaRPr sz="700" u="none" strike="noStrike" cap="none"/>
                    </a:p>
                  </a:txBody>
                  <a:tcPr marL="127000" marR="127000" marT="127000" marB="127000" anchor="ctr">
                    <a:lnL w="9525" cap="flat" cmpd="sng">
                      <a:solidFill>
                        <a:srgbClr val="4FCDCC"/>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FCDCC"/>
                      </a:solidFill>
                      <a:prstDash val="solid"/>
                      <a:round/>
                      <a:headEnd type="none" w="sm" len="sm"/>
                      <a:tailEnd type="none" w="sm" len="sm"/>
                    </a:lnT>
                    <a:lnB w="9525" cap="flat" cmpd="sng">
                      <a:solidFill>
                        <a:srgbClr val="4FCDCC"/>
                      </a:solidFill>
                      <a:prstDash val="solid"/>
                      <a:round/>
                      <a:headEnd type="none" w="sm" len="sm"/>
                      <a:tailEnd type="none" w="sm" len="sm"/>
                    </a:lnB>
                    <a:solidFill>
                      <a:srgbClr val="BB026B"/>
                    </a:solidFill>
                  </a:tcPr>
                </a:tc>
                <a:extLst>
                  <a:ext uri="{0D108BD9-81ED-4DB2-BD59-A6C34878D82A}">
                    <a16:rowId xmlns:a16="http://schemas.microsoft.com/office/drawing/2014/main" val="10001"/>
                  </a:ext>
                </a:extLst>
              </a:tr>
              <a:tr h="1034700">
                <a:tc>
                  <a:txBody>
                    <a:bodyPr/>
                    <a:lstStyle/>
                    <a:p>
                      <a:pPr marL="0" marR="0" lvl="0" indent="0" algn="ctr" rtl="0">
                        <a:lnSpc>
                          <a:spcPct val="100000"/>
                        </a:lnSpc>
                        <a:spcBef>
                          <a:spcPts val="0"/>
                        </a:spcBef>
                        <a:spcAft>
                          <a:spcPts val="0"/>
                        </a:spcAft>
                        <a:buNone/>
                      </a:pPr>
                      <a:r>
                        <a:rPr lang="en-GB" sz="1500" u="none" strike="noStrike" cap="none">
                          <a:solidFill>
                            <a:schemeClr val="lt1"/>
                          </a:solidFill>
                          <a:latin typeface="Arial"/>
                          <a:ea typeface="Arial"/>
                          <a:cs typeface="Arial"/>
                          <a:sym typeface="Arial"/>
                        </a:rPr>
                        <a:t>Bullying and Incivility</a:t>
                      </a:r>
                      <a:endParaRPr sz="700" u="none" strike="noStrike" cap="none">
                        <a:solidFill>
                          <a:schemeClr val="lt1"/>
                        </a:solidFill>
                      </a:endParaRPr>
                    </a:p>
                  </a:txBody>
                  <a:tcPr marL="127000" marR="127000" marT="127000" marB="127000" anchor="ctr">
                    <a:lnL w="9525" cap="flat" cmpd="sng">
                      <a:solidFill>
                        <a:srgbClr val="4FCDCC"/>
                      </a:solidFill>
                      <a:prstDash val="solid"/>
                      <a:round/>
                      <a:headEnd type="none" w="sm" len="sm"/>
                      <a:tailEnd type="none" w="sm" len="sm"/>
                    </a:lnL>
                    <a:lnR w="9525" cap="flat" cmpd="sng">
                      <a:solidFill>
                        <a:srgbClr val="4FCDCC"/>
                      </a:solidFill>
                      <a:prstDash val="solid"/>
                      <a:round/>
                      <a:headEnd type="none" w="sm" len="sm"/>
                      <a:tailEnd type="none" w="sm" len="sm"/>
                    </a:lnR>
                    <a:lnT w="9525" cap="flat" cmpd="sng">
                      <a:solidFill>
                        <a:srgbClr val="4FCDCC"/>
                      </a:solidFill>
                      <a:prstDash val="solid"/>
                      <a:round/>
                      <a:headEnd type="none" w="sm" len="sm"/>
                      <a:tailEnd type="none" w="sm" len="sm"/>
                    </a:lnT>
                    <a:lnB w="9525" cap="flat" cmpd="sng">
                      <a:solidFill>
                        <a:srgbClr val="4FCDCC"/>
                      </a:solidFill>
                      <a:prstDash val="solid"/>
                      <a:round/>
                      <a:headEnd type="none" w="sm" len="sm"/>
                      <a:tailEnd type="none" w="sm" len="sm"/>
                    </a:lnB>
                    <a:solidFill>
                      <a:srgbClr val="53A5D9"/>
                    </a:solidFill>
                  </a:tcPr>
                </a:tc>
                <a:tc>
                  <a:txBody>
                    <a:bodyPr/>
                    <a:lstStyle/>
                    <a:p>
                      <a:pPr marL="0" marR="0" lvl="0" indent="0" algn="ctr" rtl="0">
                        <a:lnSpc>
                          <a:spcPct val="100000"/>
                        </a:lnSpc>
                        <a:spcBef>
                          <a:spcPts val="0"/>
                        </a:spcBef>
                        <a:spcAft>
                          <a:spcPts val="0"/>
                        </a:spcAft>
                        <a:buNone/>
                      </a:pPr>
                      <a:r>
                        <a:rPr lang="en-GB" sz="1500" u="none" strike="noStrike" cap="none">
                          <a:solidFill>
                            <a:srgbClr val="FFFFFF"/>
                          </a:solidFill>
                          <a:latin typeface="Arial"/>
                          <a:ea typeface="Arial"/>
                          <a:cs typeface="Arial"/>
                          <a:sym typeface="Arial"/>
                        </a:rPr>
                        <a:t>Resources</a:t>
                      </a:r>
                      <a:endParaRPr sz="700" u="none" strike="noStrike" cap="none"/>
                    </a:p>
                  </a:txBody>
                  <a:tcPr marL="127000" marR="127000" marT="127000" marB="127000" anchor="ctr">
                    <a:lnL w="9525" cap="flat" cmpd="sng">
                      <a:solidFill>
                        <a:srgbClr val="4FCDCC"/>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FCDCC"/>
                      </a:solidFill>
                      <a:prstDash val="solid"/>
                      <a:round/>
                      <a:headEnd type="none" w="sm" len="sm"/>
                      <a:tailEnd type="none" w="sm" len="sm"/>
                    </a:lnT>
                    <a:lnB w="9525" cap="flat" cmpd="sng">
                      <a:solidFill>
                        <a:srgbClr val="4FCDCC"/>
                      </a:solidFill>
                      <a:prstDash val="solid"/>
                      <a:round/>
                      <a:headEnd type="none" w="sm" len="sm"/>
                      <a:tailEnd type="none" w="sm" len="sm"/>
                    </a:lnB>
                    <a:solidFill>
                      <a:srgbClr val="00347A"/>
                    </a:solidFill>
                  </a:tcPr>
                </a:tc>
                <a:extLst>
                  <a:ext uri="{0D108BD9-81ED-4DB2-BD59-A6C34878D82A}">
                    <a16:rowId xmlns:a16="http://schemas.microsoft.com/office/drawing/2014/main" val="10002"/>
                  </a:ext>
                </a:extLst>
              </a:tr>
            </a:tbl>
          </a:graphicData>
        </a:graphic>
      </p:graphicFrame>
      <p:sp>
        <p:nvSpPr>
          <p:cNvPr id="495" name="Google Shape;495;p32"/>
          <p:cNvSpPr/>
          <p:nvPr/>
        </p:nvSpPr>
        <p:spPr>
          <a:xfrm>
            <a:off x="1590883" y="5003800"/>
            <a:ext cx="3743239" cy="995927"/>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latin typeface="Arial"/>
                <a:ea typeface="Arial"/>
                <a:cs typeface="Arial"/>
                <a:sym typeface="Arial"/>
              </a:rPr>
              <a:t>COMMUNICATION</a:t>
            </a:r>
            <a:endParaRPr sz="1600">
              <a:solidFill>
                <a:schemeClr val="lt1"/>
              </a:solidFill>
              <a:latin typeface="Arial"/>
              <a:ea typeface="Arial"/>
              <a:cs typeface="Arial"/>
              <a:sym typeface="Arial"/>
            </a:endParaRPr>
          </a:p>
          <a:p>
            <a:pPr marL="0" marR="0" lvl="0" indent="0" algn="ctr" rtl="0">
              <a:spcBef>
                <a:spcPts val="0"/>
              </a:spcBef>
              <a:spcAft>
                <a:spcPts val="0"/>
              </a:spcAft>
              <a:buNone/>
            </a:pPr>
            <a:r>
              <a:rPr lang="en-GB" sz="1600">
                <a:solidFill>
                  <a:schemeClr val="lt1"/>
                </a:solidFill>
                <a:latin typeface="Arial"/>
                <a:ea typeface="Arial"/>
                <a:cs typeface="Arial"/>
                <a:sym typeface="Arial"/>
              </a:rPr>
              <a:t>The theme of communication threads through all of the overarching themes identified</a:t>
            </a:r>
            <a:endParaRPr/>
          </a:p>
        </p:txBody>
      </p:sp>
      <p:sp>
        <p:nvSpPr>
          <p:cNvPr id="496" name="Google Shape;496;p32"/>
          <p:cNvSpPr txBox="1"/>
          <p:nvPr/>
        </p:nvSpPr>
        <p:spPr>
          <a:xfrm>
            <a:off x="1584269" y="1405466"/>
            <a:ext cx="3743238" cy="379656"/>
          </a:xfrm>
          <a:prstGeom prst="rect">
            <a:avLst/>
          </a:prstGeom>
          <a:solidFill>
            <a:srgbClr val="0070C0"/>
          </a:solidFill>
          <a:ln w="1270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67" b="1">
                <a:solidFill>
                  <a:schemeClr val="lt1"/>
                </a:solidFill>
                <a:latin typeface="Calibri"/>
                <a:ea typeface="Calibri"/>
                <a:cs typeface="Calibri"/>
                <a:sym typeface="Calibri"/>
              </a:rPr>
              <a:t>PROGRAMME THEMES</a:t>
            </a:r>
            <a:endParaRPr/>
          </a:p>
        </p:txBody>
      </p:sp>
      <p:sp>
        <p:nvSpPr>
          <p:cNvPr id="497" name="Google Shape;497;p32"/>
          <p:cNvSpPr/>
          <p:nvPr/>
        </p:nvSpPr>
        <p:spPr>
          <a:xfrm>
            <a:off x="5312515" y="1405466"/>
            <a:ext cx="1037607" cy="4585795"/>
          </a:xfrm>
          <a:prstGeom prst="rightArrowCallout">
            <a:avLst>
              <a:gd name="adj1" fmla="val 25000"/>
              <a:gd name="adj2" fmla="val 25000"/>
              <a:gd name="adj3" fmla="val 25000"/>
              <a:gd name="adj4" fmla="val 64977"/>
            </a:avLst>
          </a:prstGeom>
          <a:solidFill>
            <a:srgbClr val="D8E2F3"/>
          </a:solidFill>
          <a:ln w="12700" cap="flat" cmpd="sng">
            <a:solidFill>
              <a:srgbClr val="26415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2"/>
          <p:cNvSpPr txBox="1"/>
          <p:nvPr/>
        </p:nvSpPr>
        <p:spPr>
          <a:xfrm rot="-5400000">
            <a:off x="3356705" y="3361245"/>
            <a:ext cx="4585795" cy="67420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dk1"/>
                </a:solidFill>
                <a:latin typeface="Calibri"/>
                <a:ea typeface="Calibri"/>
                <a:cs typeface="Calibri"/>
                <a:sym typeface="Calibri"/>
              </a:rPr>
              <a:t>DESIGN SOLUTIONS - VALIDATION &amp; </a:t>
            </a:r>
            <a:endParaRPr/>
          </a:p>
          <a:p>
            <a:pPr marL="0" marR="0" lvl="0" indent="0" algn="ctr" rtl="0">
              <a:spcBef>
                <a:spcPts val="0"/>
              </a:spcBef>
              <a:spcAft>
                <a:spcPts val="0"/>
              </a:spcAft>
              <a:buNone/>
            </a:pPr>
            <a:r>
              <a:rPr lang="en-GB" sz="1600" b="1">
                <a:solidFill>
                  <a:schemeClr val="dk1"/>
                </a:solidFill>
                <a:latin typeface="Calibri"/>
                <a:ea typeface="Calibri"/>
                <a:cs typeface="Calibri"/>
                <a:sym typeface="Calibri"/>
              </a:rPr>
              <a:t>PRIORITISATION</a:t>
            </a:r>
            <a:endParaRPr/>
          </a:p>
        </p:txBody>
      </p:sp>
      <p:graphicFrame>
        <p:nvGraphicFramePr>
          <p:cNvPr id="499" name="Google Shape;499;p32"/>
          <p:cNvGraphicFramePr/>
          <p:nvPr/>
        </p:nvGraphicFramePr>
        <p:xfrm>
          <a:off x="6350122" y="1395561"/>
          <a:ext cx="3000000" cy="3000000"/>
        </p:xfrm>
        <a:graphic>
          <a:graphicData uri="http://schemas.openxmlformats.org/drawingml/2006/table">
            <a:tbl>
              <a:tblPr>
                <a:noFill/>
                <a:tableStyleId>{2A934222-890E-4B16-A7AA-77402E3479A7}</a:tableStyleId>
              </a:tblPr>
              <a:tblGrid>
                <a:gridCol w="3200400">
                  <a:extLst>
                    <a:ext uri="{9D8B030D-6E8A-4147-A177-3AD203B41FA5}">
                      <a16:colId xmlns:a16="http://schemas.microsoft.com/office/drawing/2014/main" val="20000"/>
                    </a:ext>
                  </a:extLst>
                </a:gridCol>
              </a:tblGrid>
              <a:tr h="580250">
                <a:tc>
                  <a:txBody>
                    <a:bodyPr/>
                    <a:lstStyle/>
                    <a:p>
                      <a:pPr marL="20320" marR="0" lvl="0" indent="0" algn="ctr" rtl="0">
                        <a:lnSpc>
                          <a:spcPct val="115000"/>
                        </a:lnSpc>
                        <a:spcBef>
                          <a:spcPts val="0"/>
                        </a:spcBef>
                        <a:spcAft>
                          <a:spcPts val="0"/>
                        </a:spcAft>
                        <a:buNone/>
                      </a:pPr>
                      <a:r>
                        <a:rPr lang="en-GB" sz="1300" b="1" u="none" strike="noStrike" cap="none">
                          <a:solidFill>
                            <a:srgbClr val="000000"/>
                          </a:solidFill>
                          <a:highlight>
                            <a:srgbClr val="92CDDC"/>
                          </a:highlight>
                          <a:latin typeface="Arial"/>
                          <a:ea typeface="Arial"/>
                          <a:cs typeface="Arial"/>
                          <a:sym typeface="Arial"/>
                        </a:rPr>
                        <a:t>PROGRAMME PROJECTS</a:t>
                      </a:r>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CDDC"/>
                    </a:solidFill>
                  </a:tcPr>
                </a:tc>
                <a:extLst>
                  <a:ext uri="{0D108BD9-81ED-4DB2-BD59-A6C34878D82A}">
                    <a16:rowId xmlns:a16="http://schemas.microsoft.com/office/drawing/2014/main" val="10000"/>
                  </a:ext>
                </a:extLst>
              </a:tr>
              <a:tr h="548525">
                <a:tc>
                  <a:txBody>
                    <a:bodyPr/>
                    <a:lstStyle/>
                    <a:p>
                      <a:pPr marL="934720" marR="0" lvl="1" indent="-457200" algn="l" rtl="0">
                        <a:lnSpc>
                          <a:spcPct val="115000"/>
                        </a:lnSpc>
                        <a:spcBef>
                          <a:spcPts val="0"/>
                        </a:spcBef>
                        <a:spcAft>
                          <a:spcPts val="0"/>
                        </a:spcAft>
                        <a:buClr>
                          <a:srgbClr val="000000"/>
                        </a:buClr>
                        <a:buSzPts val="1300"/>
                        <a:buFont typeface="Arial"/>
                        <a:buChar char="•"/>
                      </a:pPr>
                      <a:r>
                        <a:rPr lang="en-GB" sz="1300" b="1" u="none" strike="noStrike" cap="none">
                          <a:solidFill>
                            <a:srgbClr val="000000"/>
                          </a:solidFill>
                          <a:latin typeface="Arial"/>
                          <a:ea typeface="Arial"/>
                          <a:cs typeface="Arial"/>
                          <a:sym typeface="Arial"/>
                        </a:rPr>
                        <a:t>INVEST &amp; CELEBRATE</a:t>
                      </a:r>
                      <a:endParaRPr sz="1200" u="none" strike="noStrike" cap="none">
                        <a:latin typeface="Arial"/>
                        <a:ea typeface="Arial"/>
                        <a:cs typeface="Arial"/>
                        <a:sym typeface="Arial"/>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4175">
                <a:tc>
                  <a:txBody>
                    <a:bodyPr/>
                    <a:lstStyle/>
                    <a:p>
                      <a:pPr marL="934720" marR="0" lvl="1" indent="-457200" algn="l" rtl="0">
                        <a:lnSpc>
                          <a:spcPct val="115000"/>
                        </a:lnSpc>
                        <a:spcBef>
                          <a:spcPts val="0"/>
                        </a:spcBef>
                        <a:spcAft>
                          <a:spcPts val="0"/>
                        </a:spcAft>
                        <a:buClr>
                          <a:srgbClr val="000000"/>
                        </a:buClr>
                        <a:buSzPts val="1300"/>
                        <a:buFont typeface="Arial"/>
                        <a:buChar char="•"/>
                      </a:pPr>
                      <a:r>
                        <a:rPr lang="en-GB" sz="1300" b="1" u="none" strike="noStrike" cap="none">
                          <a:solidFill>
                            <a:srgbClr val="000000"/>
                          </a:solidFill>
                          <a:latin typeface="Arial"/>
                          <a:ea typeface="Arial"/>
                          <a:cs typeface="Arial"/>
                          <a:sym typeface="Arial"/>
                        </a:rPr>
                        <a:t>DEVELOP OUR LEADERS</a:t>
                      </a:r>
                      <a:endParaRPr sz="1300" b="1" u="none" strike="noStrike" cap="none">
                        <a:solidFill>
                          <a:srgbClr val="000000"/>
                        </a:solidFill>
                        <a:latin typeface="Arial"/>
                        <a:ea typeface="Arial"/>
                        <a:cs typeface="Arial"/>
                        <a:sym typeface="Arial"/>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01900">
                <a:tc>
                  <a:txBody>
                    <a:bodyPr/>
                    <a:lstStyle/>
                    <a:p>
                      <a:pPr marL="934720" marR="0" lvl="1" indent="-457200" algn="l" rtl="0">
                        <a:lnSpc>
                          <a:spcPct val="115000"/>
                        </a:lnSpc>
                        <a:spcBef>
                          <a:spcPts val="0"/>
                        </a:spcBef>
                        <a:spcAft>
                          <a:spcPts val="0"/>
                        </a:spcAft>
                        <a:buClr>
                          <a:schemeClr val="dk1"/>
                        </a:buClr>
                        <a:buSzPts val="1300"/>
                        <a:buFont typeface="Arial"/>
                        <a:buChar char="•"/>
                      </a:pPr>
                      <a:r>
                        <a:rPr lang="en-GB" sz="1300" b="1" u="none" strike="noStrike" cap="none">
                          <a:solidFill>
                            <a:schemeClr val="dk1"/>
                          </a:solidFill>
                          <a:latin typeface="Arial"/>
                          <a:ea typeface="Arial"/>
                          <a:cs typeface="Arial"/>
                          <a:sym typeface="Arial"/>
                        </a:rPr>
                        <a:t>SAFE, WELL &amp; HEARD</a:t>
                      </a:r>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94175">
                <a:tc>
                  <a:txBody>
                    <a:bodyPr/>
                    <a:lstStyle/>
                    <a:p>
                      <a:pPr marL="934720" marR="0" lvl="1" indent="-457200" algn="l" rtl="0">
                        <a:lnSpc>
                          <a:spcPct val="115000"/>
                        </a:lnSpc>
                        <a:spcBef>
                          <a:spcPts val="0"/>
                        </a:spcBef>
                        <a:spcAft>
                          <a:spcPts val="0"/>
                        </a:spcAft>
                        <a:buClr>
                          <a:srgbClr val="000000"/>
                        </a:buClr>
                        <a:buSzPts val="1300"/>
                        <a:buFont typeface="Arial"/>
                        <a:buChar char="•"/>
                      </a:pPr>
                      <a:r>
                        <a:rPr lang="en-GB" sz="1300" b="1" u="none" strike="noStrike" cap="none">
                          <a:solidFill>
                            <a:srgbClr val="000000"/>
                          </a:solidFill>
                          <a:latin typeface="Arial"/>
                          <a:ea typeface="Arial"/>
                          <a:cs typeface="Arial"/>
                          <a:sym typeface="Arial"/>
                        </a:rPr>
                        <a:t>GREAT COMMUNICATION</a:t>
                      </a:r>
                      <a:endParaRPr sz="1300" b="1" u="none" strike="noStrike" cap="none">
                        <a:solidFill>
                          <a:srgbClr val="000000"/>
                        </a:solidFill>
                        <a:latin typeface="Arial"/>
                        <a:ea typeface="Arial"/>
                        <a:cs typeface="Arial"/>
                        <a:sym typeface="Arial"/>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94175">
                <a:tc>
                  <a:txBody>
                    <a:bodyPr/>
                    <a:lstStyle/>
                    <a:p>
                      <a:pPr marL="934720" marR="0" lvl="1" indent="-457200" algn="l" rtl="0">
                        <a:lnSpc>
                          <a:spcPct val="115000"/>
                        </a:lnSpc>
                        <a:spcBef>
                          <a:spcPts val="0"/>
                        </a:spcBef>
                        <a:spcAft>
                          <a:spcPts val="0"/>
                        </a:spcAft>
                        <a:buClr>
                          <a:schemeClr val="dk1"/>
                        </a:buClr>
                        <a:buSzPts val="1300"/>
                        <a:buFont typeface="Arial"/>
                        <a:buChar char="•"/>
                      </a:pPr>
                      <a:r>
                        <a:rPr lang="en-GB" sz="1300" b="1" u="none" strike="noStrike" cap="none">
                          <a:solidFill>
                            <a:schemeClr val="dk1"/>
                          </a:solidFill>
                          <a:latin typeface="Arial"/>
                          <a:ea typeface="Arial"/>
                          <a:cs typeface="Arial"/>
                          <a:sym typeface="Arial"/>
                        </a:rPr>
                        <a:t>LIVE THE VALUES</a:t>
                      </a:r>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94175">
                <a:tc>
                  <a:txBody>
                    <a:bodyPr/>
                    <a:lstStyle/>
                    <a:p>
                      <a:pPr marL="934720" marR="0" lvl="1" indent="-457200" algn="l" rtl="0">
                        <a:lnSpc>
                          <a:spcPct val="115000"/>
                        </a:lnSpc>
                        <a:spcBef>
                          <a:spcPts val="0"/>
                        </a:spcBef>
                        <a:spcAft>
                          <a:spcPts val="0"/>
                        </a:spcAft>
                        <a:buClr>
                          <a:schemeClr val="dk1"/>
                        </a:buClr>
                        <a:buSzPts val="1300"/>
                        <a:buFont typeface="Arial"/>
                        <a:buChar char="•"/>
                      </a:pPr>
                      <a:r>
                        <a:rPr lang="en-GB" sz="1300" b="1" u="none" strike="noStrike" cap="none">
                          <a:solidFill>
                            <a:schemeClr val="dk1"/>
                          </a:solidFill>
                          <a:latin typeface="Arial"/>
                          <a:ea typeface="Arial"/>
                          <a:cs typeface="Arial"/>
                          <a:sym typeface="Arial"/>
                        </a:rPr>
                        <a:t>ATTRACT &amp; RETAIN</a:t>
                      </a:r>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94175">
                <a:tc>
                  <a:txBody>
                    <a:bodyPr/>
                    <a:lstStyle/>
                    <a:p>
                      <a:pPr marL="934720" marR="0" lvl="1" indent="-457200" algn="l" rtl="0">
                        <a:lnSpc>
                          <a:spcPct val="115000"/>
                        </a:lnSpc>
                        <a:spcBef>
                          <a:spcPts val="0"/>
                        </a:spcBef>
                        <a:spcAft>
                          <a:spcPts val="0"/>
                        </a:spcAft>
                        <a:buClr>
                          <a:schemeClr val="dk1"/>
                        </a:buClr>
                        <a:buSzPts val="1300"/>
                        <a:buFont typeface="Arial"/>
                        <a:buChar char="•"/>
                      </a:pPr>
                      <a:r>
                        <a:rPr lang="en-GB" sz="1300" b="1" u="none" strike="noStrike" cap="none">
                          <a:solidFill>
                            <a:schemeClr val="dk1"/>
                          </a:solidFill>
                          <a:latin typeface="Arial"/>
                          <a:ea typeface="Arial"/>
                          <a:cs typeface="Arial"/>
                          <a:sym typeface="Arial"/>
                        </a:rPr>
                        <a:t>LEARNING &amp; CONTIOUS IMPROVEMENT</a:t>
                      </a:r>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94175">
                <a:tc>
                  <a:txBody>
                    <a:bodyPr/>
                    <a:lstStyle/>
                    <a:p>
                      <a:pPr marL="934720" marR="0" lvl="1" indent="-457200" algn="l" rtl="0">
                        <a:lnSpc>
                          <a:spcPct val="115000"/>
                        </a:lnSpc>
                        <a:spcBef>
                          <a:spcPts val="0"/>
                        </a:spcBef>
                        <a:spcAft>
                          <a:spcPts val="0"/>
                        </a:spcAft>
                        <a:buClr>
                          <a:srgbClr val="000000"/>
                        </a:buClr>
                        <a:buSzPts val="1300"/>
                        <a:buFont typeface="Arial"/>
                        <a:buChar char="•"/>
                      </a:pPr>
                      <a:r>
                        <a:rPr lang="en-GB" sz="1300" b="1" u="none" strike="noStrike" cap="none">
                          <a:solidFill>
                            <a:srgbClr val="000000"/>
                          </a:solidFill>
                          <a:latin typeface="Arial"/>
                          <a:ea typeface="Arial"/>
                          <a:cs typeface="Arial"/>
                          <a:sym typeface="Arial"/>
                        </a:rPr>
                        <a:t>GET CONNECTED</a:t>
                      </a:r>
                      <a:endParaRPr sz="1300" b="1" u="none" strike="noStrike" cap="none">
                        <a:solidFill>
                          <a:srgbClr val="000000"/>
                        </a:solidFill>
                        <a:latin typeface="Arial"/>
                        <a:ea typeface="Arial"/>
                        <a:cs typeface="Arial"/>
                        <a:sym typeface="Arial"/>
                      </a:endParaRPr>
                    </a:p>
                  </a:txBody>
                  <a:tcPr marL="45725" marR="457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
        <p:nvSpPr>
          <p:cNvPr id="500" name="Google Shape;500;p32"/>
          <p:cNvSpPr/>
          <p:nvPr/>
        </p:nvSpPr>
        <p:spPr>
          <a:xfrm>
            <a:off x="9550522" y="1395561"/>
            <a:ext cx="1016000" cy="4595699"/>
          </a:xfrm>
          <a:prstGeom prst="rightArrowCallout">
            <a:avLst>
              <a:gd name="adj1" fmla="val 25000"/>
              <a:gd name="adj2" fmla="val 25000"/>
              <a:gd name="adj3" fmla="val 25000"/>
              <a:gd name="adj4" fmla="val 64977"/>
            </a:avLst>
          </a:prstGeom>
          <a:solidFill>
            <a:srgbClr val="D8E2F3"/>
          </a:solidFill>
          <a:ln w="12700" cap="flat" cmpd="sng">
            <a:solidFill>
              <a:srgbClr val="26415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2"/>
          <p:cNvSpPr txBox="1"/>
          <p:nvPr/>
        </p:nvSpPr>
        <p:spPr>
          <a:xfrm rot="-5400000">
            <a:off x="7582734" y="3363316"/>
            <a:ext cx="4595699" cy="66016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dk1"/>
                </a:solidFill>
                <a:latin typeface="Arial"/>
                <a:ea typeface="Arial"/>
                <a:cs typeface="Arial"/>
                <a:sym typeface="Arial"/>
              </a:rPr>
              <a:t>IMPLEMENTATION PLANNING</a:t>
            </a:r>
            <a:endParaRPr/>
          </a:p>
        </p:txBody>
      </p:sp>
      <p:sp>
        <p:nvSpPr>
          <p:cNvPr id="502" name="Google Shape;502;p32"/>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3">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503" name="Google Shape;503;p32"/>
          <p:cNvPicPr preferRelativeResize="0"/>
          <p:nvPr/>
        </p:nvPicPr>
        <p:blipFill rotWithShape="1">
          <a:blip r:embed="rId4">
            <a:alphaModFix/>
          </a:blip>
          <a:srcRect/>
          <a:stretch/>
        </p:blipFill>
        <p:spPr>
          <a:xfrm>
            <a:off x="11139908" y="89043"/>
            <a:ext cx="834973" cy="605454"/>
          </a:xfrm>
          <a:prstGeom prst="rect">
            <a:avLst/>
          </a:prstGeom>
          <a:noFill/>
          <a:ln>
            <a:noFill/>
          </a:ln>
        </p:spPr>
      </p:pic>
      <p:pic>
        <p:nvPicPr>
          <p:cNvPr id="504" name="Google Shape;504;p32"/>
          <p:cNvPicPr preferRelativeResize="0"/>
          <p:nvPr/>
        </p:nvPicPr>
        <p:blipFill rotWithShape="1">
          <a:blip r:embed="rId5">
            <a:alphaModFix/>
          </a:blip>
          <a:srcRect/>
          <a:stretch/>
        </p:blipFill>
        <p:spPr>
          <a:xfrm>
            <a:off x="-7200" y="0"/>
            <a:ext cx="134221" cy="6872748"/>
          </a:xfrm>
          <a:prstGeom prst="rect">
            <a:avLst/>
          </a:prstGeom>
          <a:noFill/>
          <a:ln>
            <a:noFill/>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3"/>
          <p:cNvSpPr txBox="1"/>
          <p:nvPr/>
        </p:nvSpPr>
        <p:spPr>
          <a:xfrm>
            <a:off x="833195" y="1295400"/>
            <a:ext cx="10278637" cy="270843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4400">
                <a:solidFill>
                  <a:srgbClr val="002060"/>
                </a:solidFill>
                <a:latin typeface="Calibri"/>
                <a:ea typeface="Calibri"/>
                <a:cs typeface="Calibri"/>
                <a:sym typeface="Calibri"/>
              </a:rPr>
              <a:t>“Our collective aim is to identify those solutions which could have the greatest potential for positive impact on FV Culture - if effectively implemented!”</a:t>
            </a:r>
            <a:endParaRPr/>
          </a:p>
        </p:txBody>
      </p:sp>
      <p:sp>
        <p:nvSpPr>
          <p:cNvPr id="514" name="Google Shape;514;p33"/>
          <p:cNvSpPr txBox="1"/>
          <p:nvPr/>
        </p:nvSpPr>
        <p:spPr>
          <a:xfrm>
            <a:off x="520553" y="49820"/>
            <a:ext cx="10986029" cy="672556"/>
          </a:xfrm>
          <a:prstGeom prst="rect">
            <a:avLst/>
          </a:prstGeom>
          <a:noFill/>
          <a:ln>
            <a:noFill/>
          </a:ln>
        </p:spPr>
        <p:txBody>
          <a:bodyPr spcFirstLastPara="1" wrap="square" lIns="0" tIns="0" rIns="0" bIns="0" anchor="t" anchorCtr="0">
            <a:spAutoFit/>
          </a:bodyPr>
          <a:lstStyle/>
          <a:p>
            <a:pPr marL="0" marR="0" lvl="0" indent="0" algn="ctr" rtl="0">
              <a:lnSpc>
                <a:spcPct val="164000"/>
              </a:lnSpc>
              <a:spcBef>
                <a:spcPts val="0"/>
              </a:spcBef>
              <a:spcAft>
                <a:spcPts val="0"/>
              </a:spcAft>
              <a:buNone/>
            </a:pPr>
            <a:r>
              <a:rPr lang="en-GB" sz="3600">
                <a:solidFill>
                  <a:srgbClr val="002060"/>
                </a:solidFill>
                <a:latin typeface="Arial"/>
                <a:ea typeface="Arial"/>
                <a:cs typeface="Arial"/>
                <a:sym typeface="Arial"/>
              </a:rPr>
              <a:t>Collective Programme Goal </a:t>
            </a:r>
            <a:endParaRPr/>
          </a:p>
        </p:txBody>
      </p:sp>
      <p:pic>
        <p:nvPicPr>
          <p:cNvPr id="515" name="Google Shape;515;p33" descr="Golden Ticket Template Images – Browse 6,406 Stock Photos, Vectors, and  Video | Adobe Stock"/>
          <p:cNvPicPr preferRelativeResize="0"/>
          <p:nvPr/>
        </p:nvPicPr>
        <p:blipFill rotWithShape="1">
          <a:blip r:embed="rId3">
            <a:alphaModFix/>
          </a:blip>
          <a:srcRect/>
          <a:stretch/>
        </p:blipFill>
        <p:spPr>
          <a:xfrm rot="-1222134">
            <a:off x="6320381" y="3981026"/>
            <a:ext cx="4375579" cy="2075373"/>
          </a:xfrm>
          <a:prstGeom prst="rect">
            <a:avLst/>
          </a:prstGeom>
          <a:noFill/>
          <a:ln>
            <a:noFill/>
          </a:ln>
        </p:spPr>
      </p:pic>
      <p:sp>
        <p:nvSpPr>
          <p:cNvPr id="516" name="Google Shape;516;p33"/>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4">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517" name="Google Shape;517;p33"/>
          <p:cNvPicPr preferRelativeResize="0"/>
          <p:nvPr/>
        </p:nvPicPr>
        <p:blipFill rotWithShape="1">
          <a:blip r:embed="rId5">
            <a:alphaModFix/>
          </a:blip>
          <a:srcRect/>
          <a:stretch/>
        </p:blipFill>
        <p:spPr>
          <a:xfrm>
            <a:off x="11253960" y="151321"/>
            <a:ext cx="834973" cy="605454"/>
          </a:xfrm>
          <a:prstGeom prst="rect">
            <a:avLst/>
          </a:prstGeom>
          <a:noFill/>
          <a:ln>
            <a:noFill/>
          </a:ln>
        </p:spPr>
      </p:pic>
      <p:pic>
        <p:nvPicPr>
          <p:cNvPr id="518" name="Google Shape;518;p33"/>
          <p:cNvPicPr preferRelativeResize="0"/>
          <p:nvPr/>
        </p:nvPicPr>
        <p:blipFill rotWithShape="1">
          <a:blip r:embed="rId6">
            <a:alphaModFix/>
          </a:blip>
          <a:srcRect/>
          <a:stretch/>
        </p:blipFill>
        <p:spPr>
          <a:xfrm>
            <a:off x="-7200" y="0"/>
            <a:ext cx="134221" cy="6872748"/>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fade">
                                      <p:cBhvr>
                                        <p:cTn id="7" dur="1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4"/>
          <p:cNvSpPr/>
          <p:nvPr/>
        </p:nvSpPr>
        <p:spPr>
          <a:xfrm>
            <a:off x="0" y="1905149"/>
            <a:ext cx="12055366" cy="1912437"/>
          </a:xfrm>
          <a:prstGeom prst="rect">
            <a:avLst/>
          </a:prstGeom>
          <a:solidFill>
            <a:srgbClr val="D8E2F3"/>
          </a:solidFill>
          <a:ln w="12700" cap="flat" cmpd="sng">
            <a:solidFill>
              <a:srgbClr val="26415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528" name="Google Shape;528;p34"/>
          <p:cNvSpPr txBox="1"/>
          <p:nvPr/>
        </p:nvSpPr>
        <p:spPr>
          <a:xfrm>
            <a:off x="602986" y="225041"/>
            <a:ext cx="10986029" cy="707566"/>
          </a:xfrm>
          <a:prstGeom prst="rect">
            <a:avLst/>
          </a:prstGeom>
          <a:noFill/>
          <a:ln>
            <a:noFill/>
          </a:ln>
        </p:spPr>
        <p:txBody>
          <a:bodyPr spcFirstLastPara="1" wrap="square" lIns="0" tIns="0" rIns="0" bIns="0" anchor="t" anchorCtr="0">
            <a:spAutoFit/>
          </a:bodyPr>
          <a:lstStyle/>
          <a:p>
            <a:pPr marL="0" marR="0" lvl="0" indent="0" algn="ctr" rtl="0">
              <a:lnSpc>
                <a:spcPct val="123000"/>
              </a:lnSpc>
              <a:spcBef>
                <a:spcPts val="0"/>
              </a:spcBef>
              <a:spcAft>
                <a:spcPts val="0"/>
              </a:spcAft>
              <a:buNone/>
            </a:pPr>
            <a:r>
              <a:rPr lang="en-GB" sz="4800">
                <a:solidFill>
                  <a:srgbClr val="002060"/>
                </a:solidFill>
                <a:latin typeface="Arial"/>
                <a:ea typeface="Arial"/>
                <a:cs typeface="Arial"/>
                <a:sym typeface="Arial"/>
              </a:rPr>
              <a:t>Our Design Process</a:t>
            </a:r>
            <a:endParaRPr/>
          </a:p>
        </p:txBody>
      </p:sp>
      <p:sp>
        <p:nvSpPr>
          <p:cNvPr id="529" name="Google Shape;529;p34"/>
          <p:cNvSpPr/>
          <p:nvPr/>
        </p:nvSpPr>
        <p:spPr>
          <a:xfrm>
            <a:off x="11111832" y="-86047"/>
            <a:ext cx="1080199" cy="1080199"/>
          </a:xfrm>
          <a:custGeom>
            <a:avLst/>
            <a:gdLst/>
            <a:ahLst/>
            <a:cxnLst/>
            <a:rect l="l" t="t" r="r" b="b"/>
            <a:pathLst>
              <a:path w="2160397" h="2160397" extrusionOk="0">
                <a:moveTo>
                  <a:pt x="0" y="0"/>
                </a:moveTo>
                <a:lnTo>
                  <a:pt x="2160397" y="0"/>
                </a:lnTo>
                <a:lnTo>
                  <a:pt x="2160397" y="2160397"/>
                </a:lnTo>
                <a:lnTo>
                  <a:pt x="0" y="2160397"/>
                </a:lnTo>
                <a:lnTo>
                  <a:pt x="0" y="0"/>
                </a:lnTo>
                <a:close/>
              </a:path>
            </a:pathLst>
          </a:custGeom>
          <a:blipFill rotWithShape="1">
            <a:blip r:embed="rId3">
              <a:alphaModFix/>
            </a:blip>
            <a:stretch>
              <a:fillRect r="1" b="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0" name="Google Shape;530;p34"/>
          <p:cNvSpPr/>
          <p:nvPr/>
        </p:nvSpPr>
        <p:spPr>
          <a:xfrm>
            <a:off x="386677" y="80368"/>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4">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1" name="Google Shape;531;p34"/>
          <p:cNvSpPr/>
          <p:nvPr/>
        </p:nvSpPr>
        <p:spPr>
          <a:xfrm>
            <a:off x="863601" y="2664351"/>
            <a:ext cx="8700166" cy="215483"/>
          </a:xfrm>
          <a:prstGeom prst="rightArrow">
            <a:avLst>
              <a:gd name="adj1" fmla="val 50000"/>
              <a:gd name="adj2" fmla="val 50000"/>
            </a:avLst>
          </a:prstGeom>
          <a:solidFill>
            <a:srgbClr val="8296B0"/>
          </a:solidFill>
          <a:ln w="12700"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532" name="Google Shape;532;p34"/>
          <p:cNvSpPr/>
          <p:nvPr/>
        </p:nvSpPr>
        <p:spPr>
          <a:xfrm>
            <a:off x="5898032" y="2275087"/>
            <a:ext cx="1575151" cy="1051161"/>
          </a:xfrm>
          <a:prstGeom prst="bevel">
            <a:avLst>
              <a:gd name="adj" fmla="val 12500"/>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Arial"/>
                <a:ea typeface="Arial"/>
                <a:cs typeface="Arial"/>
                <a:sym typeface="Arial"/>
              </a:rPr>
              <a:t>We could…</a:t>
            </a:r>
            <a:endParaRPr/>
          </a:p>
        </p:txBody>
      </p:sp>
      <p:sp>
        <p:nvSpPr>
          <p:cNvPr id="533" name="Google Shape;533;p34"/>
          <p:cNvSpPr/>
          <p:nvPr/>
        </p:nvSpPr>
        <p:spPr>
          <a:xfrm>
            <a:off x="7592790" y="2281574"/>
            <a:ext cx="1667502" cy="1023573"/>
          </a:xfrm>
          <a:prstGeom prst="bevel">
            <a:avLst>
              <a:gd name="adj" fmla="val 125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Arial"/>
                <a:ea typeface="Arial"/>
                <a:cs typeface="Arial"/>
                <a:sym typeface="Arial"/>
              </a:rPr>
              <a:t>Solutions!</a:t>
            </a:r>
            <a:endParaRPr/>
          </a:p>
        </p:txBody>
      </p:sp>
      <p:sp>
        <p:nvSpPr>
          <p:cNvPr id="534" name="Google Shape;534;p34"/>
          <p:cNvSpPr/>
          <p:nvPr/>
        </p:nvSpPr>
        <p:spPr>
          <a:xfrm>
            <a:off x="9563767" y="2018939"/>
            <a:ext cx="2399513" cy="1596620"/>
          </a:xfrm>
          <a:prstGeom prst="bevel">
            <a:avLst>
              <a:gd name="adj" fmla="val 125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latin typeface="Arial"/>
                <a:ea typeface="Arial"/>
                <a:cs typeface="Arial"/>
                <a:sym typeface="Arial"/>
              </a:rPr>
              <a:t>Stage 2 - Validation &amp; Prioritisation Sessions </a:t>
            </a:r>
            <a:endParaRPr/>
          </a:p>
          <a:p>
            <a:pPr marL="0" marR="0" lvl="0" indent="0" algn="ctr" rtl="0">
              <a:spcBef>
                <a:spcPts val="0"/>
              </a:spcBef>
              <a:spcAft>
                <a:spcPts val="0"/>
              </a:spcAft>
              <a:buNone/>
            </a:pPr>
            <a:r>
              <a:rPr lang="en-GB" sz="1600" b="1">
                <a:solidFill>
                  <a:schemeClr val="lt1"/>
                </a:solidFill>
                <a:latin typeface="Arial"/>
                <a:ea typeface="Arial"/>
                <a:cs typeface="Arial"/>
                <a:sym typeface="Arial"/>
              </a:rPr>
              <a:t>(1hr x 14</a:t>
            </a:r>
            <a:r>
              <a:rPr lang="en-GB" sz="1600" b="1">
                <a:solidFill>
                  <a:schemeClr val="lt1"/>
                </a:solidFill>
                <a:latin typeface="Calibri"/>
                <a:ea typeface="Calibri"/>
                <a:cs typeface="Calibri"/>
                <a:sym typeface="Calibri"/>
              </a:rPr>
              <a:t>)</a:t>
            </a:r>
            <a:endParaRPr/>
          </a:p>
        </p:txBody>
      </p:sp>
      <p:sp>
        <p:nvSpPr>
          <p:cNvPr id="535" name="Google Shape;535;p34"/>
          <p:cNvSpPr/>
          <p:nvPr/>
        </p:nvSpPr>
        <p:spPr>
          <a:xfrm>
            <a:off x="0" y="1034057"/>
            <a:ext cx="12055366" cy="871093"/>
          </a:xfrm>
          <a:prstGeom prst="bevel">
            <a:avLst>
              <a:gd name="adj" fmla="val 1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133" b="1">
                <a:solidFill>
                  <a:schemeClr val="lt1"/>
                </a:solidFill>
                <a:latin typeface="Arial"/>
                <a:ea typeface="Arial"/>
                <a:cs typeface="Arial"/>
                <a:sym typeface="Arial"/>
              </a:rPr>
              <a:t>Stage 1 - Solution Design Sessions (3hr) x 7 Themes (April – May 2024)</a:t>
            </a:r>
            <a:endParaRPr/>
          </a:p>
        </p:txBody>
      </p:sp>
      <p:sp>
        <p:nvSpPr>
          <p:cNvPr id="536" name="Google Shape;536;p34"/>
          <p:cNvSpPr/>
          <p:nvPr/>
        </p:nvSpPr>
        <p:spPr>
          <a:xfrm>
            <a:off x="1911865" y="2294353"/>
            <a:ext cx="2098567" cy="1040213"/>
          </a:xfrm>
          <a:prstGeom prst="bevel">
            <a:avLst>
              <a:gd name="adj" fmla="val 12500"/>
            </a:avLst>
          </a:prstGeom>
          <a:solidFill>
            <a:srgbClr val="8296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Arial"/>
                <a:ea typeface="Arial"/>
                <a:cs typeface="Arial"/>
                <a:sym typeface="Arial"/>
              </a:rPr>
              <a:t>What does great look like?</a:t>
            </a:r>
            <a:endParaRPr/>
          </a:p>
        </p:txBody>
      </p:sp>
      <p:sp>
        <p:nvSpPr>
          <p:cNvPr id="537" name="Google Shape;537;p34"/>
          <p:cNvSpPr/>
          <p:nvPr/>
        </p:nvSpPr>
        <p:spPr>
          <a:xfrm>
            <a:off x="4112349" y="2294352"/>
            <a:ext cx="1666076" cy="1040213"/>
          </a:xfrm>
          <a:prstGeom prst="bevel">
            <a:avLst>
              <a:gd name="adj" fmla="val 1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Arial"/>
                <a:ea typeface="Arial"/>
                <a:cs typeface="Arial"/>
                <a:sym typeface="Arial"/>
              </a:rPr>
              <a:t>How might we?</a:t>
            </a:r>
            <a:endParaRPr/>
          </a:p>
        </p:txBody>
      </p:sp>
      <p:sp>
        <p:nvSpPr>
          <p:cNvPr id="538" name="Google Shape;538;p34"/>
          <p:cNvSpPr/>
          <p:nvPr/>
        </p:nvSpPr>
        <p:spPr>
          <a:xfrm>
            <a:off x="58486" y="2294354"/>
            <a:ext cx="1727197" cy="1040213"/>
          </a:xfrm>
          <a:prstGeom prst="bevel">
            <a:avLst>
              <a:gd name="adj" fmla="val 12500"/>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Define the problem</a:t>
            </a:r>
            <a:endParaRPr/>
          </a:p>
        </p:txBody>
      </p:sp>
      <p:sp>
        <p:nvSpPr>
          <p:cNvPr id="539" name="Google Shape;539;p34"/>
          <p:cNvSpPr/>
          <p:nvPr/>
        </p:nvSpPr>
        <p:spPr>
          <a:xfrm>
            <a:off x="0" y="4699149"/>
            <a:ext cx="12055366" cy="1828651"/>
          </a:xfrm>
          <a:prstGeom prst="rect">
            <a:avLst/>
          </a:prstGeom>
          <a:solidFill>
            <a:srgbClr val="D8E2F3"/>
          </a:solidFill>
          <a:ln w="12700" cap="flat" cmpd="sng">
            <a:solidFill>
              <a:srgbClr val="26415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540" name="Google Shape;540;p34"/>
          <p:cNvSpPr/>
          <p:nvPr/>
        </p:nvSpPr>
        <p:spPr>
          <a:xfrm>
            <a:off x="0" y="3961138"/>
            <a:ext cx="12055366" cy="737862"/>
          </a:xfrm>
          <a:prstGeom prst="bevel">
            <a:avLst>
              <a:gd name="adj" fmla="val 1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133" b="1">
                <a:solidFill>
                  <a:schemeClr val="lt1"/>
                </a:solidFill>
                <a:latin typeface="Arial"/>
                <a:ea typeface="Arial"/>
                <a:cs typeface="Arial"/>
                <a:sym typeface="Arial"/>
              </a:rPr>
              <a:t>      Stage 2 - Validation &amp; Prioritisation Sessions (1hr) x 14 Sessions (June 2024</a:t>
            </a:r>
            <a:r>
              <a:rPr lang="en-GB" sz="2133" b="1">
                <a:solidFill>
                  <a:schemeClr val="lt1"/>
                </a:solidFill>
                <a:latin typeface="Calibri"/>
                <a:ea typeface="Calibri"/>
                <a:cs typeface="Calibri"/>
                <a:sym typeface="Calibri"/>
              </a:rPr>
              <a:t>)</a:t>
            </a:r>
            <a:endParaRPr/>
          </a:p>
        </p:txBody>
      </p:sp>
      <p:sp>
        <p:nvSpPr>
          <p:cNvPr id="541" name="Google Shape;541;p34"/>
          <p:cNvSpPr/>
          <p:nvPr/>
        </p:nvSpPr>
        <p:spPr>
          <a:xfrm>
            <a:off x="9563767" y="4842552"/>
            <a:ext cx="2399513" cy="1541695"/>
          </a:xfrm>
          <a:prstGeom prst="bevel">
            <a:avLst>
              <a:gd name="adj" fmla="val 1250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Arial"/>
                <a:ea typeface="Arial"/>
                <a:cs typeface="Arial"/>
                <a:sym typeface="Arial"/>
              </a:rPr>
              <a:t>Programme Action Plan</a:t>
            </a:r>
            <a:endParaRPr/>
          </a:p>
        </p:txBody>
      </p:sp>
      <p:sp>
        <p:nvSpPr>
          <p:cNvPr id="542" name="Google Shape;542;p34"/>
          <p:cNvSpPr/>
          <p:nvPr/>
        </p:nvSpPr>
        <p:spPr>
          <a:xfrm>
            <a:off x="922085" y="5500452"/>
            <a:ext cx="8641682" cy="208345"/>
          </a:xfrm>
          <a:prstGeom prst="rightArrow">
            <a:avLst>
              <a:gd name="adj1" fmla="val 50000"/>
              <a:gd name="adj2" fmla="val 50000"/>
            </a:avLst>
          </a:prstGeom>
          <a:solidFill>
            <a:srgbClr val="8296B0"/>
          </a:solidFill>
          <a:ln w="12700"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543" name="Google Shape;543;p34"/>
          <p:cNvSpPr/>
          <p:nvPr/>
        </p:nvSpPr>
        <p:spPr>
          <a:xfrm>
            <a:off x="7592790" y="4988917"/>
            <a:ext cx="1667502" cy="1249115"/>
          </a:xfrm>
          <a:prstGeom prst="bevel">
            <a:avLst>
              <a:gd name="adj" fmla="val 125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Calibri"/>
                <a:ea typeface="Calibri"/>
                <a:cs typeface="Calibri"/>
                <a:sym typeface="Calibri"/>
              </a:rPr>
              <a:t>Ranked solutions &amp; top 2</a:t>
            </a:r>
            <a:endParaRPr/>
          </a:p>
        </p:txBody>
      </p:sp>
      <p:sp>
        <p:nvSpPr>
          <p:cNvPr id="544" name="Google Shape;544;p34"/>
          <p:cNvSpPr/>
          <p:nvPr/>
        </p:nvSpPr>
        <p:spPr>
          <a:xfrm>
            <a:off x="58486" y="5021351"/>
            <a:ext cx="1727197" cy="1216681"/>
          </a:xfrm>
          <a:prstGeom prst="bevel">
            <a:avLst>
              <a:gd name="adj" fmla="val 12500"/>
            </a:avLst>
          </a:prstGeom>
          <a:solidFill>
            <a:srgbClr val="9CC2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b="1">
                <a:solidFill>
                  <a:schemeClr val="lt1"/>
                </a:solidFill>
                <a:latin typeface="Arial"/>
                <a:ea typeface="Arial"/>
                <a:cs typeface="Arial"/>
                <a:sym typeface="Arial"/>
              </a:rPr>
              <a:t>Validation</a:t>
            </a:r>
            <a:endParaRPr/>
          </a:p>
        </p:txBody>
      </p:sp>
      <p:sp>
        <p:nvSpPr>
          <p:cNvPr id="545" name="Google Shape;545;p34"/>
          <p:cNvSpPr/>
          <p:nvPr/>
        </p:nvSpPr>
        <p:spPr>
          <a:xfrm>
            <a:off x="1928861" y="5021351"/>
            <a:ext cx="2089976" cy="1216681"/>
          </a:xfrm>
          <a:prstGeom prst="bevel">
            <a:avLst>
              <a:gd name="adj" fmla="val 12500"/>
            </a:avLst>
          </a:prstGeom>
          <a:solidFill>
            <a:srgbClr val="8296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Arial"/>
                <a:ea typeface="Arial"/>
                <a:cs typeface="Arial"/>
                <a:sym typeface="Arial"/>
              </a:rPr>
              <a:t>Review</a:t>
            </a:r>
            <a:endParaRPr/>
          </a:p>
        </p:txBody>
      </p:sp>
      <p:sp>
        <p:nvSpPr>
          <p:cNvPr id="546" name="Google Shape;546;p34"/>
          <p:cNvSpPr/>
          <p:nvPr/>
        </p:nvSpPr>
        <p:spPr>
          <a:xfrm>
            <a:off x="4110923" y="4988917"/>
            <a:ext cx="1667502" cy="1216681"/>
          </a:xfrm>
          <a:prstGeom prst="bevel">
            <a:avLst>
              <a:gd name="adj" fmla="val 1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Arial"/>
                <a:ea typeface="Arial"/>
                <a:cs typeface="Arial"/>
                <a:sym typeface="Arial"/>
              </a:rPr>
              <a:t>Rank</a:t>
            </a:r>
            <a:endParaRPr/>
          </a:p>
        </p:txBody>
      </p:sp>
      <p:sp>
        <p:nvSpPr>
          <p:cNvPr id="547" name="Google Shape;547;p34"/>
          <p:cNvSpPr/>
          <p:nvPr/>
        </p:nvSpPr>
        <p:spPr>
          <a:xfrm>
            <a:off x="5898032" y="4988917"/>
            <a:ext cx="1575151" cy="1249114"/>
          </a:xfrm>
          <a:prstGeom prst="bevel">
            <a:avLst>
              <a:gd name="adj" fmla="val 12500"/>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67" b="1">
                <a:solidFill>
                  <a:schemeClr val="lt1"/>
                </a:solidFill>
                <a:latin typeface="Calibri"/>
                <a:ea typeface="Calibri"/>
                <a:cs typeface="Calibri"/>
                <a:sym typeface="Calibri"/>
              </a:rPr>
              <a:t>Top 2</a:t>
            </a:r>
            <a:endParaRPr/>
          </a:p>
        </p:txBody>
      </p:sp>
      <p:pic>
        <p:nvPicPr>
          <p:cNvPr id="548" name="Google Shape;548;p34"/>
          <p:cNvPicPr preferRelativeResize="0"/>
          <p:nvPr/>
        </p:nvPicPr>
        <p:blipFill rotWithShape="1">
          <a:blip r:embed="rId5">
            <a:alphaModFix/>
          </a:blip>
          <a:srcRect/>
          <a:stretch/>
        </p:blipFill>
        <p:spPr>
          <a:xfrm rot="-5400000">
            <a:off x="5923275" y="589273"/>
            <a:ext cx="330200" cy="12207254"/>
          </a:xfrm>
          <a:prstGeom prst="rect">
            <a:avLst/>
          </a:prstGeom>
          <a:noFill/>
          <a:ln>
            <a:noFill/>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5"/>
          <p:cNvSpPr/>
          <p:nvPr/>
        </p:nvSpPr>
        <p:spPr>
          <a:xfrm>
            <a:off x="11506200" y="244547"/>
            <a:ext cx="545852" cy="395807"/>
          </a:xfrm>
          <a:custGeom>
            <a:avLst/>
            <a:gdLst/>
            <a:ahLst/>
            <a:cxnLst/>
            <a:rect l="l" t="t" r="r" b="b"/>
            <a:pathLst>
              <a:path w="818778" h="593711" extrusionOk="0">
                <a:moveTo>
                  <a:pt x="0" y="0"/>
                </a:moveTo>
                <a:lnTo>
                  <a:pt x="818778" y="0"/>
                </a:lnTo>
                <a:lnTo>
                  <a:pt x="818778" y="593711"/>
                </a:lnTo>
                <a:lnTo>
                  <a:pt x="0" y="59371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4" name="Google Shape;554;p35"/>
          <p:cNvSpPr/>
          <p:nvPr/>
        </p:nvSpPr>
        <p:spPr>
          <a:xfrm>
            <a:off x="236914" y="63153"/>
            <a:ext cx="798987" cy="399255"/>
          </a:xfrm>
          <a:custGeom>
            <a:avLst/>
            <a:gdLst/>
            <a:ahLst/>
            <a:cxnLst/>
            <a:rect l="l" t="t" r="r" b="b"/>
            <a:pathLst>
              <a:path w="1198481" h="598883" extrusionOk="0">
                <a:moveTo>
                  <a:pt x="0" y="0"/>
                </a:moveTo>
                <a:lnTo>
                  <a:pt x="1198480" y="0"/>
                </a:lnTo>
                <a:lnTo>
                  <a:pt x="1198480" y="598883"/>
                </a:lnTo>
                <a:lnTo>
                  <a:pt x="0" y="59888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5" name="Google Shape;555;p35"/>
          <p:cNvSpPr txBox="1"/>
          <p:nvPr/>
        </p:nvSpPr>
        <p:spPr>
          <a:xfrm>
            <a:off x="475625" y="742008"/>
            <a:ext cx="3516799" cy="493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GB" sz="3400" b="1">
                <a:solidFill>
                  <a:srgbClr val="114582"/>
                </a:solidFill>
                <a:latin typeface="Public Sans"/>
                <a:ea typeface="Public Sans"/>
                <a:cs typeface="Public Sans"/>
                <a:sym typeface="Public Sans"/>
              </a:rPr>
              <a:t>Our Projects</a:t>
            </a:r>
            <a:endParaRPr/>
          </a:p>
        </p:txBody>
      </p:sp>
      <p:sp>
        <p:nvSpPr>
          <p:cNvPr id="556" name="Google Shape;556;p35"/>
          <p:cNvSpPr/>
          <p:nvPr/>
        </p:nvSpPr>
        <p:spPr>
          <a:xfrm rot="-8100000">
            <a:off x="7766302" y="2301931"/>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7" name="Google Shape;557;p35"/>
          <p:cNvSpPr/>
          <p:nvPr/>
        </p:nvSpPr>
        <p:spPr>
          <a:xfrm rot="2700000">
            <a:off x="7320508" y="356833"/>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558" name="Google Shape;558;p35"/>
          <p:cNvGrpSpPr/>
          <p:nvPr/>
        </p:nvGrpSpPr>
        <p:grpSpPr>
          <a:xfrm>
            <a:off x="7625517" y="3043342"/>
            <a:ext cx="895849" cy="895849"/>
            <a:chOff x="0" y="0"/>
            <a:chExt cx="812800" cy="812800"/>
          </a:xfrm>
        </p:grpSpPr>
        <p:sp>
          <p:nvSpPr>
            <p:cNvPr id="559" name="Google Shape;559;p3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0" name="Google Shape;560;p35"/>
            <p:cNvSpPr txBox="1"/>
            <p:nvPr/>
          </p:nvSpPr>
          <p:spPr>
            <a:xfrm>
              <a:off x="76200" y="76200"/>
              <a:ext cx="660400" cy="660400"/>
            </a:xfrm>
            <a:prstGeom prst="rect">
              <a:avLst/>
            </a:prstGeom>
            <a:noFill/>
            <a:ln>
              <a:noFill/>
            </a:ln>
          </p:spPr>
          <p:txBody>
            <a:bodyPr spcFirstLastPara="1" wrap="square" lIns="55175" tIns="55175" rIns="55175" bIns="55175" anchor="ctr" anchorCtr="0">
              <a:noAutofit/>
            </a:bodyPr>
            <a:lstStyle/>
            <a:p>
              <a:pPr marL="0" marR="0" lvl="0" indent="0" algn="ctr" rtl="0">
                <a:lnSpc>
                  <a:spcPct val="93250"/>
                </a:lnSpc>
                <a:spcBef>
                  <a:spcPts val="0"/>
                </a:spcBef>
                <a:spcAft>
                  <a:spcPts val="0"/>
                </a:spcAft>
                <a:buNone/>
              </a:pPr>
              <a:endParaRPr sz="1200">
                <a:solidFill>
                  <a:schemeClr val="dk1"/>
                </a:solidFill>
                <a:latin typeface="Calibri"/>
                <a:ea typeface="Calibri"/>
                <a:cs typeface="Calibri"/>
                <a:sym typeface="Calibri"/>
              </a:endParaRPr>
            </a:p>
          </p:txBody>
        </p:sp>
      </p:grpSp>
      <p:sp>
        <p:nvSpPr>
          <p:cNvPr id="561" name="Google Shape;561;p35"/>
          <p:cNvSpPr/>
          <p:nvPr/>
        </p:nvSpPr>
        <p:spPr>
          <a:xfrm rot="2700000">
            <a:off x="7766340" y="4066414"/>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2" name="Google Shape;562;p35"/>
          <p:cNvSpPr/>
          <p:nvPr/>
        </p:nvSpPr>
        <p:spPr>
          <a:xfrm rot="-8100000">
            <a:off x="7320414" y="5119871"/>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3" name="Google Shape;563;p35"/>
          <p:cNvSpPr/>
          <p:nvPr/>
        </p:nvSpPr>
        <p:spPr>
          <a:xfrm rot="-5400000">
            <a:off x="8417873" y="2512317"/>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4" name="Google Shape;564;p35"/>
          <p:cNvSpPr/>
          <p:nvPr/>
        </p:nvSpPr>
        <p:spPr>
          <a:xfrm rot="5400000">
            <a:off x="9032209" y="1006394"/>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5" name="Google Shape;565;p35"/>
          <p:cNvSpPr/>
          <p:nvPr/>
        </p:nvSpPr>
        <p:spPr>
          <a:xfrm rot="-2700000">
            <a:off x="8634972" y="3184153"/>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6" name="Google Shape;566;p35"/>
          <p:cNvSpPr/>
          <p:nvPr/>
        </p:nvSpPr>
        <p:spPr>
          <a:xfrm rot="8100000">
            <a:off x="9688391" y="2738399"/>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7" name="Google Shape;567;p35"/>
          <p:cNvSpPr/>
          <p:nvPr/>
        </p:nvSpPr>
        <p:spPr>
          <a:xfrm>
            <a:off x="8417900" y="3840456"/>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8" name="Google Shape;568;p35"/>
          <p:cNvSpPr/>
          <p:nvPr/>
        </p:nvSpPr>
        <p:spPr>
          <a:xfrm rot="10800000">
            <a:off x="9032143" y="4454832"/>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9" name="Google Shape;569;p35"/>
          <p:cNvSpPr/>
          <p:nvPr/>
        </p:nvSpPr>
        <p:spPr>
          <a:xfrm rot="5400000">
            <a:off x="7108104" y="3840483"/>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0" name="Google Shape;570;p35"/>
          <p:cNvSpPr/>
          <p:nvPr/>
        </p:nvSpPr>
        <p:spPr>
          <a:xfrm rot="-5400000">
            <a:off x="5602049" y="4454765"/>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1" name="Google Shape;571;p35"/>
          <p:cNvSpPr/>
          <p:nvPr/>
        </p:nvSpPr>
        <p:spPr>
          <a:xfrm rot="8100000">
            <a:off x="6891004" y="3168647"/>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2" name="Google Shape;572;p35"/>
          <p:cNvSpPr/>
          <p:nvPr/>
        </p:nvSpPr>
        <p:spPr>
          <a:xfrm rot="-2700000">
            <a:off x="4945867" y="2738305"/>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3" name="Google Shape;573;p35"/>
          <p:cNvSpPr/>
          <p:nvPr/>
        </p:nvSpPr>
        <p:spPr>
          <a:xfrm rot="10800000">
            <a:off x="7108077" y="2512344"/>
            <a:ext cx="614243" cy="61418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4" name="Google Shape;574;p35"/>
          <p:cNvSpPr/>
          <p:nvPr/>
        </p:nvSpPr>
        <p:spPr>
          <a:xfrm>
            <a:off x="5602115" y="1006328"/>
            <a:ext cx="1505962" cy="1505829"/>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5" name="Google Shape;575;p35"/>
          <p:cNvSpPr/>
          <p:nvPr/>
        </p:nvSpPr>
        <p:spPr>
          <a:xfrm>
            <a:off x="7813954" y="2290478"/>
            <a:ext cx="511046" cy="469233"/>
          </a:xfrm>
          <a:custGeom>
            <a:avLst/>
            <a:gdLst/>
            <a:ahLst/>
            <a:cxnLst/>
            <a:rect l="l" t="t" r="r" b="b"/>
            <a:pathLst>
              <a:path w="766569" h="703849" extrusionOk="0">
                <a:moveTo>
                  <a:pt x="0" y="0"/>
                </a:moveTo>
                <a:lnTo>
                  <a:pt x="766568" y="0"/>
                </a:lnTo>
                <a:lnTo>
                  <a:pt x="766568" y="703849"/>
                </a:lnTo>
                <a:lnTo>
                  <a:pt x="0" y="7038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6" name="Google Shape;576;p35"/>
          <p:cNvSpPr/>
          <p:nvPr/>
        </p:nvSpPr>
        <p:spPr>
          <a:xfrm>
            <a:off x="8521366" y="2609006"/>
            <a:ext cx="448178" cy="420167"/>
          </a:xfrm>
          <a:custGeom>
            <a:avLst/>
            <a:gdLst/>
            <a:ahLst/>
            <a:cxnLst/>
            <a:rect l="l" t="t" r="r" b="b"/>
            <a:pathLst>
              <a:path w="672267" h="630250" extrusionOk="0">
                <a:moveTo>
                  <a:pt x="0" y="0"/>
                </a:moveTo>
                <a:lnTo>
                  <a:pt x="672267" y="0"/>
                </a:lnTo>
                <a:lnTo>
                  <a:pt x="672267" y="630250"/>
                </a:lnTo>
                <a:lnTo>
                  <a:pt x="0" y="63025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7" name="Google Shape;577;p35"/>
          <p:cNvSpPr/>
          <p:nvPr/>
        </p:nvSpPr>
        <p:spPr>
          <a:xfrm>
            <a:off x="8729642" y="3246461"/>
            <a:ext cx="470496" cy="458520"/>
          </a:xfrm>
          <a:custGeom>
            <a:avLst/>
            <a:gdLst/>
            <a:ahLst/>
            <a:cxnLst/>
            <a:rect l="l" t="t" r="r" b="b"/>
            <a:pathLst>
              <a:path w="705744" h="687780" extrusionOk="0">
                <a:moveTo>
                  <a:pt x="0" y="0"/>
                </a:moveTo>
                <a:lnTo>
                  <a:pt x="705744" y="0"/>
                </a:lnTo>
                <a:lnTo>
                  <a:pt x="705744" y="687780"/>
                </a:lnTo>
                <a:lnTo>
                  <a:pt x="0" y="68778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8" name="Google Shape;578;p35"/>
          <p:cNvSpPr/>
          <p:nvPr/>
        </p:nvSpPr>
        <p:spPr>
          <a:xfrm>
            <a:off x="8522782" y="3922262"/>
            <a:ext cx="419331" cy="427344"/>
          </a:xfrm>
          <a:custGeom>
            <a:avLst/>
            <a:gdLst/>
            <a:ahLst/>
            <a:cxnLst/>
            <a:rect l="l" t="t" r="r" b="b"/>
            <a:pathLst>
              <a:path w="628997" h="641016" extrusionOk="0">
                <a:moveTo>
                  <a:pt x="0" y="0"/>
                </a:moveTo>
                <a:lnTo>
                  <a:pt x="628997" y="0"/>
                </a:lnTo>
                <a:lnTo>
                  <a:pt x="628997" y="641016"/>
                </a:lnTo>
                <a:lnTo>
                  <a:pt x="0" y="64101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9" name="Google Shape;579;p35"/>
          <p:cNvSpPr/>
          <p:nvPr/>
        </p:nvSpPr>
        <p:spPr>
          <a:xfrm>
            <a:off x="7870180" y="4169244"/>
            <a:ext cx="406523" cy="408565"/>
          </a:xfrm>
          <a:custGeom>
            <a:avLst/>
            <a:gdLst/>
            <a:ahLst/>
            <a:cxnLst/>
            <a:rect l="l" t="t" r="r" b="b"/>
            <a:pathLst>
              <a:path w="609784" h="612848" extrusionOk="0">
                <a:moveTo>
                  <a:pt x="0" y="0"/>
                </a:moveTo>
                <a:lnTo>
                  <a:pt x="609784" y="0"/>
                </a:lnTo>
                <a:lnTo>
                  <a:pt x="609784" y="612848"/>
                </a:lnTo>
                <a:lnTo>
                  <a:pt x="0" y="612848"/>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0" name="Google Shape;580;p35"/>
          <p:cNvSpPr/>
          <p:nvPr/>
        </p:nvSpPr>
        <p:spPr>
          <a:xfrm>
            <a:off x="7179113" y="3978481"/>
            <a:ext cx="472170" cy="338192"/>
          </a:xfrm>
          <a:custGeom>
            <a:avLst/>
            <a:gdLst/>
            <a:ahLst/>
            <a:cxnLst/>
            <a:rect l="l" t="t" r="r" b="b"/>
            <a:pathLst>
              <a:path w="708255" h="507288" extrusionOk="0">
                <a:moveTo>
                  <a:pt x="0" y="0"/>
                </a:moveTo>
                <a:lnTo>
                  <a:pt x="708256" y="0"/>
                </a:lnTo>
                <a:lnTo>
                  <a:pt x="708256" y="507288"/>
                </a:lnTo>
                <a:lnTo>
                  <a:pt x="0" y="507288"/>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1" name="Google Shape;581;p35"/>
          <p:cNvSpPr/>
          <p:nvPr/>
        </p:nvSpPr>
        <p:spPr>
          <a:xfrm>
            <a:off x="6961401" y="3246462"/>
            <a:ext cx="453797" cy="438482"/>
          </a:xfrm>
          <a:custGeom>
            <a:avLst/>
            <a:gdLst/>
            <a:ahLst/>
            <a:cxnLst/>
            <a:rect l="l" t="t" r="r" b="b"/>
            <a:pathLst>
              <a:path w="680696" h="657723" extrusionOk="0">
                <a:moveTo>
                  <a:pt x="0" y="0"/>
                </a:moveTo>
                <a:lnTo>
                  <a:pt x="680696" y="0"/>
                </a:lnTo>
                <a:lnTo>
                  <a:pt x="680696" y="657723"/>
                </a:lnTo>
                <a:lnTo>
                  <a:pt x="0" y="657723"/>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2" name="Google Shape;582;p35"/>
          <p:cNvSpPr/>
          <p:nvPr/>
        </p:nvSpPr>
        <p:spPr>
          <a:xfrm>
            <a:off x="7179113" y="2594142"/>
            <a:ext cx="438871" cy="435031"/>
          </a:xfrm>
          <a:custGeom>
            <a:avLst/>
            <a:gdLst/>
            <a:ahLst/>
            <a:cxnLst/>
            <a:rect l="l" t="t" r="r" b="b"/>
            <a:pathLst>
              <a:path w="658306" h="652546" extrusionOk="0">
                <a:moveTo>
                  <a:pt x="0" y="0"/>
                </a:moveTo>
                <a:lnTo>
                  <a:pt x="658306" y="0"/>
                </a:lnTo>
                <a:lnTo>
                  <a:pt x="658306" y="652546"/>
                </a:lnTo>
                <a:lnTo>
                  <a:pt x="0" y="652546"/>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3" name="Google Shape;583;p35"/>
          <p:cNvSpPr/>
          <p:nvPr/>
        </p:nvSpPr>
        <p:spPr>
          <a:xfrm>
            <a:off x="7566247" y="3064445"/>
            <a:ext cx="1014390" cy="802515"/>
          </a:xfrm>
          <a:custGeom>
            <a:avLst/>
            <a:gdLst/>
            <a:ahLst/>
            <a:cxnLst/>
            <a:rect l="l" t="t" r="r" b="b"/>
            <a:pathLst>
              <a:path w="1521585" h="1203772" extrusionOk="0">
                <a:moveTo>
                  <a:pt x="0" y="0"/>
                </a:moveTo>
                <a:lnTo>
                  <a:pt x="1521584" y="0"/>
                </a:lnTo>
                <a:lnTo>
                  <a:pt x="1521584" y="1203771"/>
                </a:lnTo>
                <a:lnTo>
                  <a:pt x="0" y="1203771"/>
                </a:lnTo>
                <a:lnTo>
                  <a:pt x="0" y="0"/>
                </a:lnTo>
                <a:close/>
              </a:path>
            </a:pathLst>
          </a:custGeom>
          <a:blipFill rotWithShape="1">
            <a:blip r:embed="rId1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4" name="Google Shape;584;p35"/>
          <p:cNvSpPr txBox="1"/>
          <p:nvPr/>
        </p:nvSpPr>
        <p:spPr>
          <a:xfrm>
            <a:off x="7277507" y="762003"/>
            <a:ext cx="1591869" cy="461665"/>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Invest and Celebrate </a:t>
            </a:r>
            <a:endParaRPr/>
          </a:p>
        </p:txBody>
      </p:sp>
      <p:sp>
        <p:nvSpPr>
          <p:cNvPr id="585" name="Google Shape;585;p35"/>
          <p:cNvSpPr txBox="1"/>
          <p:nvPr/>
        </p:nvSpPr>
        <p:spPr>
          <a:xfrm>
            <a:off x="8989189" y="1411517"/>
            <a:ext cx="1591869" cy="461665"/>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Safe, Well and Heard </a:t>
            </a:r>
            <a:endParaRPr/>
          </a:p>
        </p:txBody>
      </p:sp>
      <p:sp>
        <p:nvSpPr>
          <p:cNvPr id="586" name="Google Shape;586;p35"/>
          <p:cNvSpPr txBox="1"/>
          <p:nvPr/>
        </p:nvSpPr>
        <p:spPr>
          <a:xfrm>
            <a:off x="5599752" y="1411517"/>
            <a:ext cx="1591869" cy="461665"/>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Develop Our Leaders </a:t>
            </a:r>
            <a:endParaRPr/>
          </a:p>
        </p:txBody>
      </p:sp>
      <p:sp>
        <p:nvSpPr>
          <p:cNvPr id="587" name="Google Shape;587;p35"/>
          <p:cNvSpPr txBox="1"/>
          <p:nvPr/>
        </p:nvSpPr>
        <p:spPr>
          <a:xfrm>
            <a:off x="7417241" y="5443008"/>
            <a:ext cx="1312401" cy="230832"/>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Get Connected </a:t>
            </a:r>
            <a:endParaRPr/>
          </a:p>
        </p:txBody>
      </p:sp>
      <p:sp>
        <p:nvSpPr>
          <p:cNvPr id="588" name="Google Shape;588;p35"/>
          <p:cNvSpPr txBox="1"/>
          <p:nvPr/>
        </p:nvSpPr>
        <p:spPr>
          <a:xfrm>
            <a:off x="9226188" y="4859888"/>
            <a:ext cx="1117873" cy="461665"/>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Live The Values</a:t>
            </a:r>
            <a:endParaRPr/>
          </a:p>
        </p:txBody>
      </p:sp>
      <p:sp>
        <p:nvSpPr>
          <p:cNvPr id="589" name="Google Shape;589;p35"/>
          <p:cNvSpPr txBox="1"/>
          <p:nvPr/>
        </p:nvSpPr>
        <p:spPr>
          <a:xfrm>
            <a:off x="5561478" y="4859888"/>
            <a:ext cx="1591869" cy="230832"/>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Attract and Retain </a:t>
            </a:r>
            <a:endParaRPr/>
          </a:p>
        </p:txBody>
      </p:sp>
      <p:sp>
        <p:nvSpPr>
          <p:cNvPr id="590" name="Google Shape;590;p35"/>
          <p:cNvSpPr txBox="1"/>
          <p:nvPr/>
        </p:nvSpPr>
        <p:spPr>
          <a:xfrm>
            <a:off x="4902888" y="3127930"/>
            <a:ext cx="1591869" cy="692497"/>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Learning and Continuous Improvement </a:t>
            </a:r>
            <a:endParaRPr/>
          </a:p>
        </p:txBody>
      </p:sp>
      <p:sp>
        <p:nvSpPr>
          <p:cNvPr id="591" name="Google Shape;591;p35"/>
          <p:cNvSpPr txBox="1"/>
          <p:nvPr/>
        </p:nvSpPr>
        <p:spPr>
          <a:xfrm>
            <a:off x="9645390" y="3078796"/>
            <a:ext cx="1591869" cy="461665"/>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None/>
            </a:pPr>
            <a:r>
              <a:rPr lang="en-GB" sz="1521">
                <a:solidFill>
                  <a:srgbClr val="FFFFFF"/>
                </a:solidFill>
                <a:latin typeface="Public Sans"/>
                <a:ea typeface="Public Sans"/>
                <a:cs typeface="Public Sans"/>
                <a:sym typeface="Public Sans"/>
              </a:rPr>
              <a:t>Great Communication </a:t>
            </a:r>
            <a:endParaRPr/>
          </a:p>
        </p:txBody>
      </p:sp>
      <p:sp>
        <p:nvSpPr>
          <p:cNvPr id="592" name="Google Shape;592;p35"/>
          <p:cNvSpPr txBox="1"/>
          <p:nvPr/>
        </p:nvSpPr>
        <p:spPr>
          <a:xfrm>
            <a:off x="636408" y="1567508"/>
            <a:ext cx="3997500" cy="4080300"/>
          </a:xfrm>
          <a:prstGeom prst="rect">
            <a:avLst/>
          </a:prstGeom>
          <a:noFill/>
          <a:ln>
            <a:noFill/>
          </a:ln>
        </p:spPr>
        <p:txBody>
          <a:bodyPr spcFirstLastPara="1" wrap="square" lIns="0" tIns="0" rIns="0" bIns="0" anchor="t" anchorCtr="0">
            <a:spAutoFit/>
          </a:bodyPr>
          <a:lstStyle/>
          <a:p>
            <a:pPr marL="0" marR="0" lvl="0" indent="0" algn="l" rtl="0">
              <a:lnSpc>
                <a:spcPct val="119992"/>
              </a:lnSpc>
              <a:spcBef>
                <a:spcPts val="0"/>
              </a:spcBef>
              <a:spcAft>
                <a:spcPts val="0"/>
              </a:spcAft>
              <a:buNone/>
            </a:pPr>
            <a:r>
              <a:rPr lang="en-GB" sz="2501">
                <a:solidFill>
                  <a:srgbClr val="114582"/>
                </a:solidFill>
                <a:latin typeface="Public Sans"/>
                <a:ea typeface="Public Sans"/>
                <a:cs typeface="Public Sans"/>
                <a:sym typeface="Public Sans"/>
              </a:rPr>
              <a:t>Following the experiences and feedback you shared during the previous phases of the Programme, 8 key projects have been developed to progress the work needed to make the improvements we all want to see in our organisation.  </a:t>
            </a:r>
            <a:endParaRPr sz="1200"/>
          </a:p>
        </p:txBody>
      </p:sp>
      <p:pic>
        <p:nvPicPr>
          <p:cNvPr id="593" name="Google Shape;593;p35"/>
          <p:cNvPicPr preferRelativeResize="0"/>
          <p:nvPr/>
        </p:nvPicPr>
        <p:blipFill rotWithShape="1">
          <a:blip r:embed="rId14">
            <a:alphaModFix/>
          </a:blip>
          <a:srcRect/>
          <a:stretch/>
        </p:blipFill>
        <p:spPr>
          <a:xfrm>
            <a:off x="-7200" y="0"/>
            <a:ext cx="181873" cy="68727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598" name="Google Shape;598;p36"/>
          <p:cNvGrpSpPr/>
          <p:nvPr/>
        </p:nvGrpSpPr>
        <p:grpSpPr>
          <a:xfrm>
            <a:off x="4115046" y="1597173"/>
            <a:ext cx="3994660" cy="3994660"/>
            <a:chOff x="0" y="0"/>
            <a:chExt cx="812800" cy="812800"/>
          </a:xfrm>
        </p:grpSpPr>
        <p:sp>
          <p:nvSpPr>
            <p:cNvPr id="599" name="Google Shape;599;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0" name="Google Shape;600;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01" name="Google Shape;601;p36"/>
          <p:cNvGrpSpPr/>
          <p:nvPr/>
        </p:nvGrpSpPr>
        <p:grpSpPr>
          <a:xfrm>
            <a:off x="4281784" y="1309921"/>
            <a:ext cx="1050899" cy="1050899"/>
            <a:chOff x="0" y="0"/>
            <a:chExt cx="812800" cy="812800"/>
          </a:xfrm>
        </p:grpSpPr>
        <p:sp>
          <p:nvSpPr>
            <p:cNvPr id="602" name="Google Shape;602;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B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3" name="Google Shape;603;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04" name="Google Shape;604;p36"/>
          <p:cNvGrpSpPr/>
          <p:nvPr/>
        </p:nvGrpSpPr>
        <p:grpSpPr>
          <a:xfrm>
            <a:off x="3533316" y="2506871"/>
            <a:ext cx="1050899" cy="1050899"/>
            <a:chOff x="0" y="0"/>
            <a:chExt cx="812800" cy="812800"/>
          </a:xfrm>
        </p:grpSpPr>
        <p:sp>
          <p:nvSpPr>
            <p:cNvPr id="605" name="Google Shape;605;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A0E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6" name="Google Shape;606;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07" name="Google Shape;607;p36"/>
          <p:cNvGrpSpPr/>
          <p:nvPr/>
        </p:nvGrpSpPr>
        <p:grpSpPr>
          <a:xfrm>
            <a:off x="3533316" y="3795529"/>
            <a:ext cx="1050899" cy="1050899"/>
            <a:chOff x="0" y="0"/>
            <a:chExt cx="812800" cy="812800"/>
          </a:xfrm>
        </p:grpSpPr>
        <p:sp>
          <p:nvSpPr>
            <p:cNvPr id="608" name="Google Shape;608;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0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9" name="Google Shape;609;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10" name="Google Shape;610;p36"/>
          <p:cNvGrpSpPr/>
          <p:nvPr/>
        </p:nvGrpSpPr>
        <p:grpSpPr>
          <a:xfrm>
            <a:off x="4281784" y="5025109"/>
            <a:ext cx="1050899" cy="1050899"/>
            <a:chOff x="0" y="0"/>
            <a:chExt cx="812800" cy="812800"/>
          </a:xfrm>
        </p:grpSpPr>
        <p:sp>
          <p:nvSpPr>
            <p:cNvPr id="611" name="Google Shape;611;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987"/>
            </a:solidFill>
            <a:ln w="381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2" name="Google Shape;612;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13" name="Google Shape;613;p36"/>
          <p:cNvGrpSpPr/>
          <p:nvPr/>
        </p:nvGrpSpPr>
        <p:grpSpPr>
          <a:xfrm>
            <a:off x="6811119" y="1309921"/>
            <a:ext cx="1050899" cy="1050899"/>
            <a:chOff x="0" y="0"/>
            <a:chExt cx="812800" cy="812800"/>
          </a:xfrm>
        </p:grpSpPr>
        <p:sp>
          <p:nvSpPr>
            <p:cNvPr id="614" name="Google Shape;614;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987"/>
            </a:solidFill>
            <a:ln w="38100" cap="sq" cmpd="sng">
              <a:solidFill>
                <a:srgbClr val="FEFEFE"/>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5" name="Google Shape;615;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16" name="Google Shape;616;p36"/>
          <p:cNvGrpSpPr/>
          <p:nvPr/>
        </p:nvGrpSpPr>
        <p:grpSpPr>
          <a:xfrm>
            <a:off x="7526835" y="2552202"/>
            <a:ext cx="1050899" cy="1050899"/>
            <a:chOff x="0" y="0"/>
            <a:chExt cx="812800" cy="812800"/>
          </a:xfrm>
        </p:grpSpPr>
        <p:sp>
          <p:nvSpPr>
            <p:cNvPr id="617" name="Google Shape;617;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0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8" name="Google Shape;618;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19" name="Google Shape;619;p36"/>
          <p:cNvGrpSpPr/>
          <p:nvPr/>
        </p:nvGrpSpPr>
        <p:grpSpPr>
          <a:xfrm>
            <a:off x="7526835" y="3840860"/>
            <a:ext cx="1050899" cy="1050899"/>
            <a:chOff x="0" y="0"/>
            <a:chExt cx="812800" cy="812800"/>
          </a:xfrm>
        </p:grpSpPr>
        <p:sp>
          <p:nvSpPr>
            <p:cNvPr id="620" name="Google Shape;620;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A0E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1" name="Google Shape;621;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22" name="Google Shape;622;p36"/>
          <p:cNvGrpSpPr/>
          <p:nvPr/>
        </p:nvGrpSpPr>
        <p:grpSpPr>
          <a:xfrm>
            <a:off x="6811119" y="5025109"/>
            <a:ext cx="1050899" cy="1050899"/>
            <a:chOff x="0" y="0"/>
            <a:chExt cx="812800" cy="812800"/>
          </a:xfrm>
        </p:grpSpPr>
        <p:sp>
          <p:nvSpPr>
            <p:cNvPr id="623" name="Google Shape;623;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B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4" name="Google Shape;624;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625" name="Google Shape;625;p36"/>
          <p:cNvGrpSpPr/>
          <p:nvPr/>
        </p:nvGrpSpPr>
        <p:grpSpPr>
          <a:xfrm>
            <a:off x="4857234" y="2339361"/>
            <a:ext cx="2510284" cy="2510284"/>
            <a:chOff x="0" y="0"/>
            <a:chExt cx="812800" cy="812800"/>
          </a:xfrm>
        </p:grpSpPr>
        <p:sp>
          <p:nvSpPr>
            <p:cNvPr id="626" name="Google Shape;626;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7" name="Google Shape;627;p36"/>
            <p:cNvSpPr txBox="1"/>
            <p:nvPr/>
          </p:nvSpPr>
          <p:spPr>
            <a:xfrm>
              <a:off x="76200" y="28575"/>
              <a:ext cx="660400" cy="708025"/>
            </a:xfrm>
            <a:prstGeom prst="rect">
              <a:avLst/>
            </a:prstGeom>
            <a:noFill/>
            <a:ln>
              <a:noFill/>
            </a:ln>
          </p:spPr>
          <p:txBody>
            <a:bodyPr spcFirstLastPara="1" wrap="square" lIns="33850" tIns="33850" rIns="33850" bIns="33850" anchor="ctr" anchorCtr="0">
              <a:noAutofit/>
            </a:bodyPr>
            <a:lstStyle/>
            <a:p>
              <a:pPr marL="0" marR="0" lvl="0" indent="0" algn="ctr" rtl="0">
                <a:lnSpc>
                  <a:spcPct val="152583"/>
                </a:lnSpc>
                <a:spcBef>
                  <a:spcPts val="0"/>
                </a:spcBef>
                <a:spcAft>
                  <a:spcPts val="0"/>
                </a:spcAft>
                <a:buNone/>
              </a:pPr>
              <a:endParaRPr sz="1200">
                <a:solidFill>
                  <a:schemeClr val="dk1"/>
                </a:solidFill>
                <a:latin typeface="Calibri"/>
                <a:ea typeface="Calibri"/>
                <a:cs typeface="Calibri"/>
                <a:sym typeface="Calibri"/>
              </a:endParaRPr>
            </a:p>
          </p:txBody>
        </p:sp>
      </p:grpSp>
      <p:sp>
        <p:nvSpPr>
          <p:cNvPr id="628" name="Google Shape;628;p36"/>
          <p:cNvSpPr txBox="1"/>
          <p:nvPr/>
        </p:nvSpPr>
        <p:spPr>
          <a:xfrm>
            <a:off x="1150220" y="234257"/>
            <a:ext cx="9891560" cy="538096"/>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3268" b="1">
                <a:solidFill>
                  <a:srgbClr val="FFFFFF"/>
                </a:solidFill>
                <a:latin typeface="Arial"/>
                <a:ea typeface="Arial"/>
                <a:cs typeface="Arial"/>
                <a:sym typeface="Arial"/>
              </a:rPr>
              <a:t>Implementation Phase - Project Roles</a:t>
            </a:r>
            <a:endParaRPr/>
          </a:p>
        </p:txBody>
      </p:sp>
      <p:sp>
        <p:nvSpPr>
          <p:cNvPr id="629" name="Google Shape;629;p36"/>
          <p:cNvSpPr/>
          <p:nvPr/>
        </p:nvSpPr>
        <p:spPr>
          <a:xfrm>
            <a:off x="54223" y="59871"/>
            <a:ext cx="1529679" cy="764383"/>
          </a:xfrm>
          <a:custGeom>
            <a:avLst/>
            <a:gdLst/>
            <a:ahLst/>
            <a:cxnLst/>
            <a:rect l="l" t="t" r="r" b="b"/>
            <a:pathLst>
              <a:path w="2294518" h="1146574" extrusionOk="0">
                <a:moveTo>
                  <a:pt x="0" y="0"/>
                </a:moveTo>
                <a:lnTo>
                  <a:pt x="2294518" y="0"/>
                </a:lnTo>
                <a:lnTo>
                  <a:pt x="2294518" y="1146574"/>
                </a:lnTo>
                <a:lnTo>
                  <a:pt x="0" y="114657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30" name="Google Shape;630;p36"/>
          <p:cNvGrpSpPr/>
          <p:nvPr/>
        </p:nvGrpSpPr>
        <p:grpSpPr>
          <a:xfrm>
            <a:off x="4825565" y="2360821"/>
            <a:ext cx="2541954" cy="2549543"/>
            <a:chOff x="0" y="0"/>
            <a:chExt cx="5083909" cy="5099085"/>
          </a:xfrm>
        </p:grpSpPr>
        <p:sp>
          <p:nvSpPr>
            <p:cNvPr id="631" name="Google Shape;631;p36"/>
            <p:cNvSpPr/>
            <p:nvPr/>
          </p:nvSpPr>
          <p:spPr>
            <a:xfrm rot="-8100000">
              <a:off x="2317203" y="1669694"/>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2" name="Google Shape;632;p36"/>
            <p:cNvSpPr/>
            <p:nvPr/>
          </p:nvSpPr>
          <p:spPr>
            <a:xfrm rot="2700000">
              <a:off x="1987413" y="230748"/>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33" name="Google Shape;633;p36"/>
            <p:cNvGrpSpPr/>
            <p:nvPr/>
          </p:nvGrpSpPr>
          <p:grpSpPr>
            <a:xfrm>
              <a:off x="2213053" y="2218176"/>
              <a:ext cx="662732" cy="662732"/>
              <a:chOff x="0" y="0"/>
              <a:chExt cx="812800" cy="812800"/>
            </a:xfrm>
          </p:grpSpPr>
          <p:sp>
            <p:nvSpPr>
              <p:cNvPr id="634" name="Google Shape;634;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E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5" name="Google Shape;635;p36"/>
              <p:cNvSpPr txBox="1"/>
              <p:nvPr/>
            </p:nvSpPr>
            <p:spPr>
              <a:xfrm>
                <a:off x="76200" y="76200"/>
                <a:ext cx="660400" cy="660400"/>
              </a:xfrm>
              <a:prstGeom prst="rect">
                <a:avLst/>
              </a:prstGeom>
              <a:noFill/>
              <a:ln>
                <a:noFill/>
              </a:ln>
            </p:spPr>
            <p:txBody>
              <a:bodyPr spcFirstLastPara="1" wrap="square" lIns="33850" tIns="33850" rIns="33850" bIns="33850" anchor="ctr" anchorCtr="0">
                <a:noAutofit/>
              </a:bodyPr>
              <a:lstStyle/>
              <a:p>
                <a:pPr marL="0" marR="0" lvl="0" indent="0" algn="ctr" rtl="0">
                  <a:lnSpc>
                    <a:spcPct val="93250"/>
                  </a:lnSpc>
                  <a:spcBef>
                    <a:spcPts val="0"/>
                  </a:spcBef>
                  <a:spcAft>
                    <a:spcPts val="0"/>
                  </a:spcAft>
                  <a:buNone/>
                </a:pPr>
                <a:endParaRPr sz="1200">
                  <a:solidFill>
                    <a:schemeClr val="dk1"/>
                  </a:solidFill>
                  <a:latin typeface="Calibri"/>
                  <a:ea typeface="Calibri"/>
                  <a:cs typeface="Calibri"/>
                  <a:sym typeface="Calibri"/>
                </a:endParaRPr>
              </a:p>
            </p:txBody>
          </p:sp>
        </p:grpSp>
        <p:sp>
          <p:nvSpPr>
            <p:cNvPr id="636" name="Google Shape;636;p36"/>
            <p:cNvSpPr/>
            <p:nvPr/>
          </p:nvSpPr>
          <p:spPr>
            <a:xfrm rot="2700000">
              <a:off x="2317231" y="2975025"/>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7" name="Google Shape;637;p36"/>
            <p:cNvSpPr/>
            <p:nvPr/>
          </p:nvSpPr>
          <p:spPr>
            <a:xfrm rot="-8100000">
              <a:off x="1987343" y="3754353"/>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BB026B">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8" name="Google Shape;638;p36"/>
            <p:cNvSpPr/>
            <p:nvPr/>
          </p:nvSpPr>
          <p:spPr>
            <a:xfrm rot="-5400000">
              <a:off x="2799223" y="1825334"/>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9" name="Google Shape;639;p36"/>
            <p:cNvSpPr/>
            <p:nvPr/>
          </p:nvSpPr>
          <p:spPr>
            <a:xfrm rot="5400000">
              <a:off x="3253697" y="711281"/>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0" name="Google Shape;640;p36"/>
            <p:cNvSpPr/>
            <p:nvPr/>
          </p:nvSpPr>
          <p:spPr>
            <a:xfrm rot="-2700000">
              <a:off x="2959829" y="2322346"/>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1" name="Google Shape;641;p36"/>
            <p:cNvSpPr/>
            <p:nvPr/>
          </p:nvSpPr>
          <p:spPr>
            <a:xfrm rot="8100000">
              <a:off x="3739128" y="1992585"/>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2" name="Google Shape;642;p36"/>
            <p:cNvSpPr/>
            <p:nvPr/>
          </p:nvSpPr>
          <p:spPr>
            <a:xfrm>
              <a:off x="2799243" y="2807866"/>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3" name="Google Shape;643;p36"/>
            <p:cNvSpPr/>
            <p:nvPr/>
          </p:nvSpPr>
          <p:spPr>
            <a:xfrm rot="10800000">
              <a:off x="3253648" y="3262369"/>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4" name="Google Shape;644;p36"/>
            <p:cNvSpPr/>
            <p:nvPr/>
          </p:nvSpPr>
          <p:spPr>
            <a:xfrm rot="5400000">
              <a:off x="1830281" y="2807886"/>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5" name="Google Shape;645;p36"/>
            <p:cNvSpPr/>
            <p:nvPr/>
          </p:nvSpPr>
          <p:spPr>
            <a:xfrm rot="-5400000">
              <a:off x="716130" y="3262320"/>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09B55">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6" name="Google Shape;646;p36"/>
            <p:cNvSpPr/>
            <p:nvPr/>
          </p:nvSpPr>
          <p:spPr>
            <a:xfrm rot="8100000">
              <a:off x="1669674" y="2310874"/>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7" name="Google Shape;647;p36"/>
            <p:cNvSpPr/>
            <p:nvPr/>
          </p:nvSpPr>
          <p:spPr>
            <a:xfrm rot="-2700000">
              <a:off x="230699" y="1992515"/>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01A0E1">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8" name="Google Shape;648;p36"/>
            <p:cNvSpPr/>
            <p:nvPr/>
          </p:nvSpPr>
          <p:spPr>
            <a:xfrm rot="10800000">
              <a:off x="1830261" y="1825354"/>
              <a:ext cx="454406" cy="454366"/>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9" name="Google Shape;649;p36"/>
            <p:cNvSpPr/>
            <p:nvPr/>
          </p:nvSpPr>
          <p:spPr>
            <a:xfrm>
              <a:off x="716179" y="711232"/>
              <a:ext cx="1114082" cy="1113984"/>
            </a:xfrm>
            <a:custGeom>
              <a:avLst/>
              <a:gdLst/>
              <a:ahLst/>
              <a:cxnLst/>
              <a:rect l="l" t="t" r="r" b="b"/>
              <a:pathLst>
                <a:path w="14400530" h="14399261" extrusionOk="0">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164987">
                <a:alpha val="8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0" name="Google Shape;650;p36"/>
            <p:cNvSpPr/>
            <p:nvPr/>
          </p:nvSpPr>
          <p:spPr>
            <a:xfrm>
              <a:off x="2352455" y="1661222"/>
              <a:ext cx="378062" cy="347130"/>
            </a:xfrm>
            <a:custGeom>
              <a:avLst/>
              <a:gdLst/>
              <a:ahLst/>
              <a:cxnLst/>
              <a:rect l="l" t="t" r="r" b="b"/>
              <a:pathLst>
                <a:path w="378062" h="347130" extrusionOk="0">
                  <a:moveTo>
                    <a:pt x="0" y="0"/>
                  </a:moveTo>
                  <a:lnTo>
                    <a:pt x="378062" y="0"/>
                  </a:lnTo>
                  <a:lnTo>
                    <a:pt x="378062" y="347129"/>
                  </a:lnTo>
                  <a:lnTo>
                    <a:pt x="0" y="34712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1" name="Google Shape;651;p36"/>
            <p:cNvSpPr/>
            <p:nvPr/>
          </p:nvSpPr>
          <p:spPr>
            <a:xfrm>
              <a:off x="2875785" y="1896863"/>
              <a:ext cx="331553" cy="310831"/>
            </a:xfrm>
            <a:custGeom>
              <a:avLst/>
              <a:gdLst/>
              <a:ahLst/>
              <a:cxnLst/>
              <a:rect l="l" t="t" r="r" b="b"/>
              <a:pathLst>
                <a:path w="331553" h="310831" extrusionOk="0">
                  <a:moveTo>
                    <a:pt x="0" y="0"/>
                  </a:moveTo>
                  <a:lnTo>
                    <a:pt x="331554" y="0"/>
                  </a:lnTo>
                  <a:lnTo>
                    <a:pt x="331554" y="310831"/>
                  </a:lnTo>
                  <a:lnTo>
                    <a:pt x="0" y="3108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2" name="Google Shape;652;p36"/>
            <p:cNvSpPr/>
            <p:nvPr/>
          </p:nvSpPr>
          <p:spPr>
            <a:xfrm>
              <a:off x="3029864" y="2368440"/>
              <a:ext cx="348064" cy="339204"/>
            </a:xfrm>
            <a:custGeom>
              <a:avLst/>
              <a:gdLst/>
              <a:ahLst/>
              <a:cxnLst/>
              <a:rect l="l" t="t" r="r" b="b"/>
              <a:pathLst>
                <a:path w="348064" h="339204" extrusionOk="0">
                  <a:moveTo>
                    <a:pt x="0" y="0"/>
                  </a:moveTo>
                  <a:lnTo>
                    <a:pt x="348064" y="0"/>
                  </a:lnTo>
                  <a:lnTo>
                    <a:pt x="348064" y="339205"/>
                  </a:lnTo>
                  <a:lnTo>
                    <a:pt x="0" y="33920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3" name="Google Shape;653;p36"/>
            <p:cNvSpPr/>
            <p:nvPr/>
          </p:nvSpPr>
          <p:spPr>
            <a:xfrm>
              <a:off x="2876832" y="2868385"/>
              <a:ext cx="310213" cy="316141"/>
            </a:xfrm>
            <a:custGeom>
              <a:avLst/>
              <a:gdLst/>
              <a:ahLst/>
              <a:cxnLst/>
              <a:rect l="l" t="t" r="r" b="b"/>
              <a:pathLst>
                <a:path w="310213" h="316141" extrusionOk="0">
                  <a:moveTo>
                    <a:pt x="0" y="0"/>
                  </a:moveTo>
                  <a:lnTo>
                    <a:pt x="310214" y="0"/>
                  </a:lnTo>
                  <a:lnTo>
                    <a:pt x="310214" y="316141"/>
                  </a:lnTo>
                  <a:lnTo>
                    <a:pt x="0" y="31614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4" name="Google Shape;654;p36"/>
            <p:cNvSpPr/>
            <p:nvPr/>
          </p:nvSpPr>
          <p:spPr>
            <a:xfrm>
              <a:off x="2394050" y="3051097"/>
              <a:ext cx="300738" cy="302249"/>
            </a:xfrm>
            <a:custGeom>
              <a:avLst/>
              <a:gdLst/>
              <a:ahLst/>
              <a:cxnLst/>
              <a:rect l="l" t="t" r="r" b="b"/>
              <a:pathLst>
                <a:path w="300738" h="302249" extrusionOk="0">
                  <a:moveTo>
                    <a:pt x="0" y="0"/>
                  </a:moveTo>
                  <a:lnTo>
                    <a:pt x="300738" y="0"/>
                  </a:lnTo>
                  <a:lnTo>
                    <a:pt x="300738" y="302249"/>
                  </a:lnTo>
                  <a:lnTo>
                    <a:pt x="0" y="30224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5" name="Google Shape;655;p36"/>
            <p:cNvSpPr/>
            <p:nvPr/>
          </p:nvSpPr>
          <p:spPr>
            <a:xfrm>
              <a:off x="1882812" y="2909974"/>
              <a:ext cx="349303" cy="250188"/>
            </a:xfrm>
            <a:custGeom>
              <a:avLst/>
              <a:gdLst/>
              <a:ahLst/>
              <a:cxnLst/>
              <a:rect l="l" t="t" r="r" b="b"/>
              <a:pathLst>
                <a:path w="349303" h="250188" extrusionOk="0">
                  <a:moveTo>
                    <a:pt x="0" y="0"/>
                  </a:moveTo>
                  <a:lnTo>
                    <a:pt x="349303" y="0"/>
                  </a:lnTo>
                  <a:lnTo>
                    <a:pt x="349303" y="250188"/>
                  </a:lnTo>
                  <a:lnTo>
                    <a:pt x="0" y="250188"/>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6" name="Google Shape;656;p36"/>
            <p:cNvSpPr/>
            <p:nvPr/>
          </p:nvSpPr>
          <p:spPr>
            <a:xfrm>
              <a:off x="1721753" y="2368440"/>
              <a:ext cx="335711" cy="324380"/>
            </a:xfrm>
            <a:custGeom>
              <a:avLst/>
              <a:gdLst/>
              <a:ahLst/>
              <a:cxnLst/>
              <a:rect l="l" t="t" r="r" b="b"/>
              <a:pathLst>
                <a:path w="335711" h="324380" extrusionOk="0">
                  <a:moveTo>
                    <a:pt x="0" y="0"/>
                  </a:moveTo>
                  <a:lnTo>
                    <a:pt x="335710" y="0"/>
                  </a:lnTo>
                  <a:lnTo>
                    <a:pt x="335710" y="324381"/>
                  </a:lnTo>
                  <a:lnTo>
                    <a:pt x="0" y="32438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7" name="Google Shape;657;p36"/>
            <p:cNvSpPr/>
            <p:nvPr/>
          </p:nvSpPr>
          <p:spPr>
            <a:xfrm>
              <a:off x="1882812" y="1885867"/>
              <a:ext cx="324668" cy="321827"/>
            </a:xfrm>
            <a:custGeom>
              <a:avLst/>
              <a:gdLst/>
              <a:ahLst/>
              <a:cxnLst/>
              <a:rect l="l" t="t" r="r" b="b"/>
              <a:pathLst>
                <a:path w="324668" h="321827" extrusionOk="0">
                  <a:moveTo>
                    <a:pt x="0" y="0"/>
                  </a:moveTo>
                  <a:lnTo>
                    <a:pt x="324668" y="0"/>
                  </a:lnTo>
                  <a:lnTo>
                    <a:pt x="324668" y="321827"/>
                  </a:lnTo>
                  <a:lnTo>
                    <a:pt x="0" y="321827"/>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8" name="Google Shape;658;p36"/>
            <p:cNvSpPr/>
            <p:nvPr/>
          </p:nvSpPr>
          <p:spPr>
            <a:xfrm>
              <a:off x="2169206" y="2233788"/>
              <a:ext cx="750426" cy="593685"/>
            </a:xfrm>
            <a:custGeom>
              <a:avLst/>
              <a:gdLst/>
              <a:ahLst/>
              <a:cxnLst/>
              <a:rect l="l" t="t" r="r" b="b"/>
              <a:pathLst>
                <a:path w="750426" h="593685" extrusionOk="0">
                  <a:moveTo>
                    <a:pt x="0" y="0"/>
                  </a:moveTo>
                  <a:lnTo>
                    <a:pt x="750426" y="0"/>
                  </a:lnTo>
                  <a:lnTo>
                    <a:pt x="750426" y="593685"/>
                  </a:lnTo>
                  <a:lnTo>
                    <a:pt x="0" y="593685"/>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9" name="Google Shape;659;p36"/>
            <p:cNvSpPr txBox="1"/>
            <p:nvPr/>
          </p:nvSpPr>
          <p:spPr>
            <a:xfrm>
              <a:off x="1955602" y="525660"/>
              <a:ext cx="1177634" cy="347018"/>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Invest and Celebrate </a:t>
              </a:r>
              <a:endParaRPr/>
            </a:p>
          </p:txBody>
        </p:sp>
        <p:sp>
          <p:nvSpPr>
            <p:cNvPr id="660" name="Google Shape;660;p36"/>
            <p:cNvSpPr txBox="1"/>
            <p:nvPr/>
          </p:nvSpPr>
          <p:spPr>
            <a:xfrm>
              <a:off x="3221873" y="1006158"/>
              <a:ext cx="1177632" cy="347018"/>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Safe, Well and Heard </a:t>
              </a:r>
              <a:endParaRPr/>
            </a:p>
          </p:txBody>
        </p:sp>
        <p:sp>
          <p:nvSpPr>
            <p:cNvPr id="661" name="Google Shape;661;p36"/>
            <p:cNvSpPr txBox="1"/>
            <p:nvPr/>
          </p:nvSpPr>
          <p:spPr>
            <a:xfrm>
              <a:off x="714430" y="1006158"/>
              <a:ext cx="1177632" cy="347018"/>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Develop Our Leaders </a:t>
              </a:r>
              <a:endParaRPr/>
            </a:p>
          </p:txBody>
        </p:sp>
        <p:sp>
          <p:nvSpPr>
            <p:cNvPr id="662" name="Google Shape;662;p36"/>
            <p:cNvSpPr txBox="1"/>
            <p:nvPr/>
          </p:nvSpPr>
          <p:spPr>
            <a:xfrm>
              <a:off x="2058972" y="3988575"/>
              <a:ext cx="970888" cy="167482"/>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Get Connected </a:t>
              </a:r>
              <a:endParaRPr/>
            </a:p>
          </p:txBody>
        </p:sp>
        <p:sp>
          <p:nvSpPr>
            <p:cNvPr id="663" name="Google Shape;663;p36"/>
            <p:cNvSpPr txBox="1"/>
            <p:nvPr/>
          </p:nvSpPr>
          <p:spPr>
            <a:xfrm>
              <a:off x="3397199" y="3557195"/>
              <a:ext cx="826980" cy="347018"/>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Live The Values</a:t>
              </a:r>
              <a:endParaRPr/>
            </a:p>
          </p:txBody>
        </p:sp>
        <p:sp>
          <p:nvSpPr>
            <p:cNvPr id="664" name="Google Shape;664;p36"/>
            <p:cNvSpPr txBox="1"/>
            <p:nvPr/>
          </p:nvSpPr>
          <p:spPr>
            <a:xfrm>
              <a:off x="686116" y="3557195"/>
              <a:ext cx="1177632" cy="167482"/>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Attract and Retain </a:t>
              </a:r>
              <a:endParaRPr/>
            </a:p>
          </p:txBody>
        </p:sp>
        <p:sp>
          <p:nvSpPr>
            <p:cNvPr id="665" name="Google Shape;665;p36"/>
            <p:cNvSpPr txBox="1"/>
            <p:nvPr/>
          </p:nvSpPr>
          <p:spPr>
            <a:xfrm>
              <a:off x="198904" y="2275926"/>
              <a:ext cx="1177632" cy="526554"/>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Learning and Continuous Improvement </a:t>
              </a:r>
              <a:endParaRPr/>
            </a:p>
          </p:txBody>
        </p:sp>
        <p:sp>
          <p:nvSpPr>
            <p:cNvPr id="666" name="Google Shape;666;p36"/>
            <p:cNvSpPr txBox="1"/>
            <p:nvPr/>
          </p:nvSpPr>
          <p:spPr>
            <a:xfrm>
              <a:off x="3707319" y="2239578"/>
              <a:ext cx="1177632" cy="347018"/>
            </a:xfrm>
            <a:prstGeom prst="rect">
              <a:avLst/>
            </a:prstGeom>
            <a:noFill/>
            <a:ln>
              <a:noFill/>
            </a:ln>
          </p:spPr>
          <p:txBody>
            <a:bodyPr spcFirstLastPara="1" wrap="square" lIns="0" tIns="0" rIns="0" bIns="0" anchor="t" anchorCtr="0">
              <a:spAutoFit/>
            </a:bodyPr>
            <a:lstStyle/>
            <a:p>
              <a:pPr marL="0" marR="0" lvl="0" indent="0" algn="ctr" rtl="0">
                <a:lnSpc>
                  <a:spcPct val="120106"/>
                </a:lnSpc>
                <a:spcBef>
                  <a:spcPts val="0"/>
                </a:spcBef>
                <a:spcAft>
                  <a:spcPts val="0"/>
                </a:spcAft>
                <a:buNone/>
              </a:pPr>
              <a:r>
                <a:rPr lang="en-GB" sz="562">
                  <a:solidFill>
                    <a:srgbClr val="FFFFFF"/>
                  </a:solidFill>
                  <a:latin typeface="Public Sans"/>
                  <a:ea typeface="Public Sans"/>
                  <a:cs typeface="Public Sans"/>
                  <a:sym typeface="Public Sans"/>
                </a:rPr>
                <a:t>Great Communication </a:t>
              </a:r>
              <a:endParaRPr/>
            </a:p>
          </p:txBody>
        </p:sp>
      </p:grpSp>
      <p:sp>
        <p:nvSpPr>
          <p:cNvPr id="667" name="Google Shape;667;p36"/>
          <p:cNvSpPr/>
          <p:nvPr/>
        </p:nvSpPr>
        <p:spPr>
          <a:xfrm>
            <a:off x="6864608" y="1574294"/>
            <a:ext cx="943921" cy="409426"/>
          </a:xfrm>
          <a:custGeom>
            <a:avLst/>
            <a:gdLst/>
            <a:ahLst/>
            <a:cxnLst/>
            <a:rect l="l" t="t" r="r" b="b"/>
            <a:pathLst>
              <a:path w="1415882" h="614139" extrusionOk="0">
                <a:moveTo>
                  <a:pt x="0" y="0"/>
                </a:moveTo>
                <a:lnTo>
                  <a:pt x="1415882" y="0"/>
                </a:lnTo>
                <a:lnTo>
                  <a:pt x="1415882" y="614139"/>
                </a:lnTo>
                <a:lnTo>
                  <a:pt x="0" y="614139"/>
                </a:lnTo>
                <a:lnTo>
                  <a:pt x="0" y="0"/>
                </a:lnTo>
                <a:close/>
              </a:path>
            </a:pathLst>
          </a:custGeom>
          <a:blipFill rotWithShape="1">
            <a:blip r:embed="rId1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8" name="Google Shape;668;p36"/>
          <p:cNvSpPr/>
          <p:nvPr/>
        </p:nvSpPr>
        <p:spPr>
          <a:xfrm>
            <a:off x="7728908" y="2705633"/>
            <a:ext cx="646753" cy="721621"/>
          </a:xfrm>
          <a:custGeom>
            <a:avLst/>
            <a:gdLst/>
            <a:ahLst/>
            <a:cxnLst/>
            <a:rect l="l" t="t" r="r" b="b"/>
            <a:pathLst>
              <a:path w="970130" h="1082432" extrusionOk="0">
                <a:moveTo>
                  <a:pt x="0" y="0"/>
                </a:moveTo>
                <a:lnTo>
                  <a:pt x="970130" y="0"/>
                </a:lnTo>
                <a:lnTo>
                  <a:pt x="970130" y="1082432"/>
                </a:lnTo>
                <a:lnTo>
                  <a:pt x="0" y="1082432"/>
                </a:lnTo>
                <a:lnTo>
                  <a:pt x="0" y="0"/>
                </a:lnTo>
                <a:close/>
              </a:path>
            </a:pathLst>
          </a:custGeom>
          <a:blipFill rotWithShape="1">
            <a:blip r:embed="rId1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9" name="Google Shape;669;p36"/>
          <p:cNvSpPr/>
          <p:nvPr/>
        </p:nvSpPr>
        <p:spPr>
          <a:xfrm>
            <a:off x="7728908" y="4004464"/>
            <a:ext cx="649855" cy="667373"/>
          </a:xfrm>
          <a:custGeom>
            <a:avLst/>
            <a:gdLst/>
            <a:ahLst/>
            <a:cxnLst/>
            <a:rect l="l" t="t" r="r" b="b"/>
            <a:pathLst>
              <a:path w="974782" h="1001060" extrusionOk="0">
                <a:moveTo>
                  <a:pt x="0" y="0"/>
                </a:moveTo>
                <a:lnTo>
                  <a:pt x="974781" y="0"/>
                </a:lnTo>
                <a:lnTo>
                  <a:pt x="974781" y="1001059"/>
                </a:lnTo>
                <a:lnTo>
                  <a:pt x="0" y="1001059"/>
                </a:lnTo>
                <a:lnTo>
                  <a:pt x="0" y="0"/>
                </a:lnTo>
                <a:close/>
              </a:path>
            </a:pathLst>
          </a:custGeom>
          <a:blipFill rotWithShape="1">
            <a:blip r:embed="rId1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0" name="Google Shape;670;p36"/>
          <p:cNvSpPr/>
          <p:nvPr/>
        </p:nvSpPr>
        <p:spPr>
          <a:xfrm>
            <a:off x="3733293" y="3972876"/>
            <a:ext cx="650945" cy="648233"/>
          </a:xfrm>
          <a:custGeom>
            <a:avLst/>
            <a:gdLst/>
            <a:ahLst/>
            <a:cxnLst/>
            <a:rect l="l" t="t" r="r" b="b"/>
            <a:pathLst>
              <a:path w="976417" h="972349" extrusionOk="0">
                <a:moveTo>
                  <a:pt x="0" y="0"/>
                </a:moveTo>
                <a:lnTo>
                  <a:pt x="976418" y="0"/>
                </a:lnTo>
                <a:lnTo>
                  <a:pt x="976418" y="972349"/>
                </a:lnTo>
                <a:lnTo>
                  <a:pt x="0" y="972349"/>
                </a:lnTo>
                <a:lnTo>
                  <a:pt x="0" y="0"/>
                </a:lnTo>
                <a:close/>
              </a:path>
            </a:pathLst>
          </a:custGeom>
          <a:blipFill rotWithShape="1">
            <a:blip r:embed="rId1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1" name="Google Shape;671;p36"/>
          <p:cNvSpPr/>
          <p:nvPr/>
        </p:nvSpPr>
        <p:spPr>
          <a:xfrm>
            <a:off x="7059915" y="5211134"/>
            <a:ext cx="615206" cy="678848"/>
          </a:xfrm>
          <a:custGeom>
            <a:avLst/>
            <a:gdLst/>
            <a:ahLst/>
            <a:cxnLst/>
            <a:rect l="l" t="t" r="r" b="b"/>
            <a:pathLst>
              <a:path w="922809" h="1018272" extrusionOk="0">
                <a:moveTo>
                  <a:pt x="0" y="0"/>
                </a:moveTo>
                <a:lnTo>
                  <a:pt x="922810" y="0"/>
                </a:lnTo>
                <a:lnTo>
                  <a:pt x="922810" y="1018273"/>
                </a:lnTo>
                <a:lnTo>
                  <a:pt x="0" y="1018273"/>
                </a:lnTo>
                <a:lnTo>
                  <a:pt x="0" y="0"/>
                </a:lnTo>
                <a:close/>
              </a:path>
            </a:pathLst>
          </a:custGeom>
          <a:blipFill rotWithShape="1">
            <a:blip r:embed="rId1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2" name="Google Shape;672;p36"/>
          <p:cNvSpPr/>
          <p:nvPr/>
        </p:nvSpPr>
        <p:spPr>
          <a:xfrm>
            <a:off x="4363967" y="5126709"/>
            <a:ext cx="886532" cy="883208"/>
          </a:xfrm>
          <a:custGeom>
            <a:avLst/>
            <a:gdLst/>
            <a:ahLst/>
            <a:cxnLst/>
            <a:rect l="l" t="t" r="r" b="b"/>
            <a:pathLst>
              <a:path w="1329798" h="1324812" extrusionOk="0">
                <a:moveTo>
                  <a:pt x="0" y="0"/>
                </a:moveTo>
                <a:lnTo>
                  <a:pt x="1329799" y="0"/>
                </a:lnTo>
                <a:lnTo>
                  <a:pt x="1329799" y="1324812"/>
                </a:lnTo>
                <a:lnTo>
                  <a:pt x="0" y="1324812"/>
                </a:lnTo>
                <a:lnTo>
                  <a:pt x="0" y="0"/>
                </a:lnTo>
                <a:close/>
              </a:path>
            </a:pathLst>
          </a:custGeom>
          <a:blipFill rotWithShape="1">
            <a:blip r:embed="rId1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3" name="Google Shape;673;p36"/>
          <p:cNvSpPr/>
          <p:nvPr/>
        </p:nvSpPr>
        <p:spPr>
          <a:xfrm>
            <a:off x="3714192" y="2630069"/>
            <a:ext cx="689149" cy="721621"/>
          </a:xfrm>
          <a:custGeom>
            <a:avLst/>
            <a:gdLst/>
            <a:ahLst/>
            <a:cxnLst/>
            <a:rect l="l" t="t" r="r" b="b"/>
            <a:pathLst>
              <a:path w="1033723" h="1082432" extrusionOk="0">
                <a:moveTo>
                  <a:pt x="0" y="0"/>
                </a:moveTo>
                <a:lnTo>
                  <a:pt x="1033723" y="0"/>
                </a:lnTo>
                <a:lnTo>
                  <a:pt x="1033723" y="1082432"/>
                </a:lnTo>
                <a:lnTo>
                  <a:pt x="0" y="1082432"/>
                </a:lnTo>
                <a:lnTo>
                  <a:pt x="0" y="0"/>
                </a:lnTo>
                <a:close/>
              </a:path>
            </a:pathLst>
          </a:custGeom>
          <a:blipFill rotWithShape="1">
            <a:blip r:embed="rId1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4" name="Google Shape;674;p36"/>
          <p:cNvSpPr/>
          <p:nvPr/>
        </p:nvSpPr>
        <p:spPr>
          <a:xfrm>
            <a:off x="4462660" y="1460658"/>
            <a:ext cx="689149" cy="721621"/>
          </a:xfrm>
          <a:custGeom>
            <a:avLst/>
            <a:gdLst/>
            <a:ahLst/>
            <a:cxnLst/>
            <a:rect l="l" t="t" r="r" b="b"/>
            <a:pathLst>
              <a:path w="1033723" h="1082432" extrusionOk="0">
                <a:moveTo>
                  <a:pt x="0" y="0"/>
                </a:moveTo>
                <a:lnTo>
                  <a:pt x="1033723" y="0"/>
                </a:lnTo>
                <a:lnTo>
                  <a:pt x="1033723" y="1082432"/>
                </a:lnTo>
                <a:lnTo>
                  <a:pt x="0" y="1082432"/>
                </a:lnTo>
                <a:lnTo>
                  <a:pt x="0" y="0"/>
                </a:lnTo>
                <a:close/>
              </a:path>
            </a:pathLst>
          </a:custGeom>
          <a:blipFill rotWithShape="1">
            <a:blip r:embed="rId2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5" name="Google Shape;675;p36"/>
          <p:cNvSpPr txBox="1"/>
          <p:nvPr/>
        </p:nvSpPr>
        <p:spPr>
          <a:xfrm>
            <a:off x="359276" y="6444308"/>
            <a:ext cx="11506200" cy="281359"/>
          </a:xfrm>
          <a:prstGeom prst="rect">
            <a:avLst/>
          </a:prstGeom>
          <a:noFill/>
          <a:ln>
            <a:noFill/>
          </a:ln>
        </p:spPr>
        <p:txBody>
          <a:bodyPr spcFirstLastPara="1" wrap="square" lIns="0" tIns="0" rIns="0" bIns="0" anchor="t" anchorCtr="0">
            <a:spAutoFit/>
          </a:bodyPr>
          <a:lstStyle/>
          <a:p>
            <a:pPr marL="0" marR="0" lvl="0" indent="0" algn="ctr" rtl="0">
              <a:lnSpc>
                <a:spcPct val="140046"/>
              </a:lnSpc>
              <a:spcBef>
                <a:spcPts val="0"/>
              </a:spcBef>
              <a:spcAft>
                <a:spcPts val="0"/>
              </a:spcAft>
              <a:buNone/>
            </a:pPr>
            <a:r>
              <a:rPr lang="en-GB" sz="1733" b="1">
                <a:solidFill>
                  <a:srgbClr val="FFFFFF"/>
                </a:solidFill>
                <a:latin typeface="Arial"/>
                <a:ea typeface="Arial"/>
                <a:cs typeface="Arial"/>
                <a:sym typeface="Arial"/>
              </a:rPr>
              <a:t>Each project has a flat hierarchy with members contributing equally to the shared vision</a:t>
            </a:r>
            <a:endParaRPr/>
          </a:p>
        </p:txBody>
      </p:sp>
      <p:sp>
        <p:nvSpPr>
          <p:cNvPr id="676" name="Google Shape;676;p36"/>
          <p:cNvSpPr/>
          <p:nvPr/>
        </p:nvSpPr>
        <p:spPr>
          <a:xfrm>
            <a:off x="1042470" y="6485461"/>
            <a:ext cx="247709" cy="257719"/>
          </a:xfrm>
          <a:custGeom>
            <a:avLst/>
            <a:gdLst/>
            <a:ahLst/>
            <a:cxnLst/>
            <a:rect l="l" t="t" r="r" b="b"/>
            <a:pathLst>
              <a:path w="371563" h="386578" extrusionOk="0">
                <a:moveTo>
                  <a:pt x="0" y="0"/>
                </a:moveTo>
                <a:lnTo>
                  <a:pt x="371563" y="0"/>
                </a:lnTo>
                <a:lnTo>
                  <a:pt x="371563" y="386578"/>
                </a:lnTo>
                <a:lnTo>
                  <a:pt x="0" y="386578"/>
                </a:lnTo>
                <a:lnTo>
                  <a:pt x="0" y="0"/>
                </a:lnTo>
                <a:close/>
              </a:path>
            </a:pathLst>
          </a:custGeom>
          <a:blipFill rotWithShape="1">
            <a:blip r:embed="rId3">
              <a:alphaModFix/>
            </a:blip>
            <a:stretch>
              <a:fillRect r="-1081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7" name="Google Shape;677;p36"/>
          <p:cNvSpPr/>
          <p:nvPr/>
        </p:nvSpPr>
        <p:spPr>
          <a:xfrm>
            <a:off x="10917926" y="6485461"/>
            <a:ext cx="247709" cy="257719"/>
          </a:xfrm>
          <a:custGeom>
            <a:avLst/>
            <a:gdLst/>
            <a:ahLst/>
            <a:cxnLst/>
            <a:rect l="l" t="t" r="r" b="b"/>
            <a:pathLst>
              <a:path w="371563" h="386578" extrusionOk="0">
                <a:moveTo>
                  <a:pt x="0" y="0"/>
                </a:moveTo>
                <a:lnTo>
                  <a:pt x="371563" y="0"/>
                </a:lnTo>
                <a:lnTo>
                  <a:pt x="371563" y="386578"/>
                </a:lnTo>
                <a:lnTo>
                  <a:pt x="0" y="386578"/>
                </a:lnTo>
                <a:lnTo>
                  <a:pt x="0" y="0"/>
                </a:lnTo>
                <a:close/>
              </a:path>
            </a:pathLst>
          </a:custGeom>
          <a:blipFill rotWithShape="1">
            <a:blip r:embed="rId3">
              <a:alphaModFix/>
            </a:blip>
            <a:stretch>
              <a:fillRect r="-1081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8" name="Google Shape;678;p36"/>
          <p:cNvSpPr/>
          <p:nvPr/>
        </p:nvSpPr>
        <p:spPr>
          <a:xfrm>
            <a:off x="11041780" y="83899"/>
            <a:ext cx="1027925" cy="856289"/>
          </a:xfrm>
          <a:custGeom>
            <a:avLst/>
            <a:gdLst/>
            <a:ahLst/>
            <a:cxnLst/>
            <a:rect l="l" t="t" r="r" b="b"/>
            <a:pathLst>
              <a:path w="1541887" h="1284433" extrusionOk="0">
                <a:moveTo>
                  <a:pt x="0" y="0"/>
                </a:moveTo>
                <a:lnTo>
                  <a:pt x="1541887" y="0"/>
                </a:lnTo>
                <a:lnTo>
                  <a:pt x="1541887" y="1284433"/>
                </a:lnTo>
                <a:lnTo>
                  <a:pt x="0" y="1284433"/>
                </a:lnTo>
                <a:lnTo>
                  <a:pt x="0" y="0"/>
                </a:lnTo>
                <a:close/>
              </a:path>
            </a:pathLst>
          </a:custGeom>
          <a:blipFill rotWithShape="1">
            <a:blip r:embed="rId21">
              <a:alphaModFix/>
            </a:blip>
            <a:stretch>
              <a:fillRect r="-7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9" name="Google Shape;679;p36"/>
          <p:cNvSpPr txBox="1"/>
          <p:nvPr/>
        </p:nvSpPr>
        <p:spPr>
          <a:xfrm>
            <a:off x="943882" y="1338604"/>
            <a:ext cx="2522136"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Culture Representative</a:t>
            </a:r>
            <a:endParaRPr/>
          </a:p>
        </p:txBody>
      </p:sp>
      <p:sp>
        <p:nvSpPr>
          <p:cNvPr id="680" name="Google Shape;680;p36"/>
          <p:cNvSpPr txBox="1"/>
          <p:nvPr/>
        </p:nvSpPr>
        <p:spPr>
          <a:xfrm>
            <a:off x="1095679" y="1605428"/>
            <a:ext cx="2581217" cy="88505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GB" sz="975">
                <a:solidFill>
                  <a:srgbClr val="FFFFFF"/>
                </a:solidFill>
                <a:latin typeface="Open Sans"/>
                <a:ea typeface="Open Sans"/>
                <a:cs typeface="Open Sans"/>
                <a:sym typeface="Open Sans"/>
              </a:rPr>
              <a:t>Ensures the outputs of the projects are aligned to the findings and solutions which have been identified by colleagues throughout the Programme.</a:t>
            </a:r>
            <a:endParaRPr/>
          </a:p>
          <a:p>
            <a:pPr marL="0" marR="0" lvl="1" indent="0" algn="l" rtl="0">
              <a:lnSpc>
                <a:spcPct val="140000"/>
              </a:lnSpc>
              <a:spcBef>
                <a:spcPts val="0"/>
              </a:spcBef>
              <a:spcAft>
                <a:spcPts val="0"/>
              </a:spcAft>
              <a:buNone/>
            </a:pPr>
            <a:endParaRPr sz="975" b="0" i="0" u="none" strike="noStrike" cap="none">
              <a:solidFill>
                <a:srgbClr val="FFFFFF"/>
              </a:solidFill>
              <a:latin typeface="Open Sans"/>
              <a:ea typeface="Open Sans"/>
              <a:cs typeface="Open Sans"/>
              <a:sym typeface="Open Sans"/>
            </a:endParaRPr>
          </a:p>
        </p:txBody>
      </p:sp>
      <p:sp>
        <p:nvSpPr>
          <p:cNvPr id="681" name="Google Shape;681;p36"/>
          <p:cNvSpPr txBox="1"/>
          <p:nvPr/>
        </p:nvSpPr>
        <p:spPr>
          <a:xfrm>
            <a:off x="353422" y="2520452"/>
            <a:ext cx="3021144"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Deputy Culture Representative</a:t>
            </a:r>
            <a:endParaRPr/>
          </a:p>
        </p:txBody>
      </p:sp>
      <p:sp>
        <p:nvSpPr>
          <p:cNvPr id="682" name="Google Shape;682;p36"/>
          <p:cNvSpPr txBox="1"/>
          <p:nvPr/>
        </p:nvSpPr>
        <p:spPr>
          <a:xfrm>
            <a:off x="359276" y="2785371"/>
            <a:ext cx="2900990" cy="705514"/>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GB" sz="975" b="0" i="0" u="none" strike="noStrike" cap="none">
                <a:solidFill>
                  <a:srgbClr val="FFFFFF"/>
                </a:solidFill>
                <a:latin typeface="Open Sans"/>
                <a:ea typeface="Open Sans"/>
                <a:cs typeface="Open Sans"/>
                <a:sym typeface="Open Sans"/>
              </a:rPr>
              <a:t>Supports the Culture Representative to stay true to the Programme findings and approach.  Can offer additional perspective of their experience of the Programme.</a:t>
            </a:r>
            <a:endParaRPr/>
          </a:p>
        </p:txBody>
      </p:sp>
      <p:sp>
        <p:nvSpPr>
          <p:cNvPr id="683" name="Google Shape;683;p36"/>
          <p:cNvSpPr txBox="1"/>
          <p:nvPr/>
        </p:nvSpPr>
        <p:spPr>
          <a:xfrm>
            <a:off x="39842" y="3809110"/>
            <a:ext cx="3426177"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Programme Team Representative</a:t>
            </a:r>
            <a:endParaRPr/>
          </a:p>
        </p:txBody>
      </p:sp>
      <p:sp>
        <p:nvSpPr>
          <p:cNvPr id="684" name="Google Shape;684;p36"/>
          <p:cNvSpPr txBox="1"/>
          <p:nvPr/>
        </p:nvSpPr>
        <p:spPr>
          <a:xfrm>
            <a:off x="167745" y="4074030"/>
            <a:ext cx="3219521" cy="525978"/>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GB" sz="975" b="0" i="0" u="none" strike="noStrike" cap="none">
                <a:solidFill>
                  <a:srgbClr val="FFFFFF"/>
                </a:solidFill>
                <a:latin typeface="Open Sans"/>
                <a:ea typeface="Open Sans"/>
                <a:cs typeface="Open Sans"/>
                <a:sym typeface="Open Sans"/>
              </a:rPr>
              <a:t>Supports the Project Team to ensure key milestones are met and provides a link to the ongoing wider work of the Programme.  </a:t>
            </a:r>
            <a:endParaRPr/>
          </a:p>
        </p:txBody>
      </p:sp>
      <p:sp>
        <p:nvSpPr>
          <p:cNvPr id="685" name="Google Shape;685;p36"/>
          <p:cNvSpPr txBox="1"/>
          <p:nvPr/>
        </p:nvSpPr>
        <p:spPr>
          <a:xfrm>
            <a:off x="500075" y="5094959"/>
            <a:ext cx="2619392"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Programme Director</a:t>
            </a:r>
            <a:endParaRPr/>
          </a:p>
        </p:txBody>
      </p:sp>
      <p:sp>
        <p:nvSpPr>
          <p:cNvPr id="686" name="Google Shape;686;p36"/>
          <p:cNvSpPr txBox="1"/>
          <p:nvPr/>
        </p:nvSpPr>
        <p:spPr>
          <a:xfrm>
            <a:off x="838143" y="5372031"/>
            <a:ext cx="3220623" cy="885050"/>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GB" sz="975" b="0" i="0" u="none" strike="noStrike" cap="none">
                <a:solidFill>
                  <a:srgbClr val="FFFFFF"/>
                </a:solidFill>
                <a:latin typeface="Open Sans"/>
                <a:ea typeface="Open Sans"/>
                <a:cs typeface="Open Sans"/>
                <a:sym typeface="Open Sans"/>
              </a:rPr>
              <a:t>Primary contact for all decision making associated with the programme and responsible for overall management of the programme. Has an overview of and links to wider local workstreams and makes connections. </a:t>
            </a:r>
            <a:endParaRPr/>
          </a:p>
        </p:txBody>
      </p:sp>
      <p:sp>
        <p:nvSpPr>
          <p:cNvPr id="687" name="Google Shape;687;p36"/>
          <p:cNvSpPr txBox="1"/>
          <p:nvPr/>
        </p:nvSpPr>
        <p:spPr>
          <a:xfrm>
            <a:off x="8109706" y="1315724"/>
            <a:ext cx="2489385"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Subject Matter Experts</a:t>
            </a:r>
            <a:endParaRPr/>
          </a:p>
        </p:txBody>
      </p:sp>
      <p:sp>
        <p:nvSpPr>
          <p:cNvPr id="688" name="Google Shape;688;p36"/>
          <p:cNvSpPr txBox="1"/>
          <p:nvPr/>
        </p:nvSpPr>
        <p:spPr>
          <a:xfrm>
            <a:off x="8248028" y="1578124"/>
            <a:ext cx="2793753" cy="525978"/>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GB" sz="975" b="0" i="0" u="none" strike="noStrike" cap="none">
                <a:solidFill>
                  <a:srgbClr val="FFFFFF"/>
                </a:solidFill>
                <a:latin typeface="Open Sans"/>
                <a:ea typeface="Open Sans"/>
                <a:cs typeface="Open Sans"/>
                <a:sym typeface="Open Sans"/>
              </a:rPr>
              <a:t>Bring their various lived experience, skills and expertise to the project to ensure it’s fit for purpose and reflects our employee voice.</a:t>
            </a:r>
            <a:endParaRPr/>
          </a:p>
        </p:txBody>
      </p:sp>
      <p:sp>
        <p:nvSpPr>
          <p:cNvPr id="689" name="Google Shape;689;p36"/>
          <p:cNvSpPr txBox="1"/>
          <p:nvPr/>
        </p:nvSpPr>
        <p:spPr>
          <a:xfrm>
            <a:off x="8609181" y="2570704"/>
            <a:ext cx="2335344"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Senior Representative </a:t>
            </a:r>
            <a:endParaRPr/>
          </a:p>
        </p:txBody>
      </p:sp>
      <p:sp>
        <p:nvSpPr>
          <p:cNvPr id="690" name="Google Shape;690;p36"/>
          <p:cNvSpPr txBox="1"/>
          <p:nvPr/>
        </p:nvSpPr>
        <p:spPr>
          <a:xfrm>
            <a:off x="8725982" y="2899124"/>
            <a:ext cx="2961376" cy="525978"/>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GB" sz="975" b="0" i="0" u="none" strike="noStrike" cap="none">
                <a:solidFill>
                  <a:srgbClr val="FFFFFF"/>
                </a:solidFill>
                <a:latin typeface="Open Sans"/>
                <a:ea typeface="Open Sans"/>
                <a:cs typeface="Open Sans"/>
                <a:sym typeface="Open Sans"/>
              </a:rPr>
              <a:t>Brings their skills and knowledge to make operational links with a focus on requirements for implementing to business as usual. </a:t>
            </a:r>
            <a:endParaRPr/>
          </a:p>
        </p:txBody>
      </p:sp>
      <p:sp>
        <p:nvSpPr>
          <p:cNvPr id="691" name="Google Shape;691;p36"/>
          <p:cNvSpPr txBox="1"/>
          <p:nvPr/>
        </p:nvSpPr>
        <p:spPr>
          <a:xfrm>
            <a:off x="8768224" y="3827716"/>
            <a:ext cx="2578934"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Executive Project Sponsor</a:t>
            </a:r>
            <a:endParaRPr/>
          </a:p>
        </p:txBody>
      </p:sp>
      <p:sp>
        <p:nvSpPr>
          <p:cNvPr id="692" name="Google Shape;692;p36"/>
          <p:cNvSpPr txBox="1"/>
          <p:nvPr/>
        </p:nvSpPr>
        <p:spPr>
          <a:xfrm>
            <a:off x="8725982" y="4187782"/>
            <a:ext cx="3049617" cy="525978"/>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GB" sz="975" b="0" i="0" u="none" strike="noStrike" cap="none">
                <a:solidFill>
                  <a:srgbClr val="FFFFFF"/>
                </a:solidFill>
                <a:latin typeface="Open Sans"/>
                <a:ea typeface="Open Sans"/>
                <a:cs typeface="Open Sans"/>
                <a:sym typeface="Open Sans"/>
              </a:rPr>
              <a:t>Provides advice and joint problem-solving with a focus on enabling, empowering and clearing the path whilst being a senior ally.</a:t>
            </a:r>
            <a:endParaRPr/>
          </a:p>
        </p:txBody>
      </p:sp>
      <p:sp>
        <p:nvSpPr>
          <p:cNvPr id="693" name="Google Shape;693;p36"/>
          <p:cNvSpPr txBox="1"/>
          <p:nvPr/>
        </p:nvSpPr>
        <p:spPr>
          <a:xfrm>
            <a:off x="8184298" y="5094959"/>
            <a:ext cx="2044510" cy="245965"/>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GB" sz="1503" b="1">
                <a:solidFill>
                  <a:srgbClr val="FFFFFF"/>
                </a:solidFill>
                <a:latin typeface="Arial"/>
                <a:ea typeface="Arial"/>
                <a:cs typeface="Arial"/>
                <a:sym typeface="Arial"/>
              </a:rPr>
              <a:t>Programme Sponsor</a:t>
            </a:r>
            <a:endParaRPr/>
          </a:p>
        </p:txBody>
      </p:sp>
      <p:sp>
        <p:nvSpPr>
          <p:cNvPr id="694" name="Google Shape;694;p36"/>
          <p:cNvSpPr txBox="1"/>
          <p:nvPr/>
        </p:nvSpPr>
        <p:spPr>
          <a:xfrm>
            <a:off x="8248028" y="5372031"/>
            <a:ext cx="3617449" cy="885050"/>
          </a:xfrm>
          <a:prstGeom prst="rect">
            <a:avLst/>
          </a:prstGeom>
          <a:noFill/>
          <a:ln>
            <a:noFill/>
          </a:ln>
        </p:spPr>
        <p:txBody>
          <a:bodyPr spcFirstLastPara="1" wrap="square" lIns="0" tIns="0" rIns="0" bIns="0" anchor="t" anchorCtr="0">
            <a:spAutoFit/>
          </a:bodyPr>
          <a:lstStyle/>
          <a:p>
            <a:pPr marL="0" marR="0" lvl="1" indent="0" algn="l" rtl="0">
              <a:lnSpc>
                <a:spcPct val="140000"/>
              </a:lnSpc>
              <a:spcBef>
                <a:spcPts val="0"/>
              </a:spcBef>
              <a:spcAft>
                <a:spcPts val="0"/>
              </a:spcAft>
              <a:buNone/>
            </a:pPr>
            <a:r>
              <a:rPr lang="en-GB" sz="975" b="0" i="0" u="none" strike="noStrike" cap="none">
                <a:solidFill>
                  <a:srgbClr val="FFFFFF"/>
                </a:solidFill>
                <a:latin typeface="Open Sans"/>
                <a:ea typeface="Open Sans"/>
                <a:cs typeface="Open Sans"/>
                <a:sym typeface="Open Sans"/>
              </a:rPr>
              <a:t>Approves the project structure to deliver the agreed aims and objectives and ensures adequate resources are made available to deliver the project within agreed costs and timescales.  Has an overview of how the Programme fits with the bigger picture both locally and nationally.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grpSp>
        <p:nvGrpSpPr>
          <p:cNvPr id="700" name="Google Shape;700;p37"/>
          <p:cNvGrpSpPr/>
          <p:nvPr/>
        </p:nvGrpSpPr>
        <p:grpSpPr>
          <a:xfrm>
            <a:off x="592266" y="2071100"/>
            <a:ext cx="2053765" cy="2787607"/>
            <a:chOff x="0" y="-76200"/>
            <a:chExt cx="811364" cy="1101277"/>
          </a:xfrm>
        </p:grpSpPr>
        <p:sp>
          <p:nvSpPr>
            <p:cNvPr id="701" name="Google Shape;701;p37"/>
            <p:cNvSpPr/>
            <p:nvPr/>
          </p:nvSpPr>
          <p:spPr>
            <a:xfrm>
              <a:off x="0" y="0"/>
              <a:ext cx="811364" cy="1025077"/>
            </a:xfrm>
            <a:custGeom>
              <a:avLst/>
              <a:gdLst/>
              <a:ahLst/>
              <a:cxnLst/>
              <a:rect l="l" t="t" r="r" b="b"/>
              <a:pathLst>
                <a:path w="811364" h="1025077" extrusionOk="0">
                  <a:moveTo>
                    <a:pt x="50262" y="0"/>
                  </a:moveTo>
                  <a:lnTo>
                    <a:pt x="761102" y="0"/>
                  </a:lnTo>
                  <a:cubicBezTo>
                    <a:pt x="788861" y="0"/>
                    <a:pt x="811364" y="22503"/>
                    <a:pt x="811364" y="50262"/>
                  </a:cubicBezTo>
                  <a:lnTo>
                    <a:pt x="811364" y="974815"/>
                  </a:lnTo>
                  <a:cubicBezTo>
                    <a:pt x="811364" y="1002574"/>
                    <a:pt x="788861" y="1025077"/>
                    <a:pt x="761102" y="1025077"/>
                  </a:cubicBezTo>
                  <a:lnTo>
                    <a:pt x="50262" y="1025077"/>
                  </a:lnTo>
                  <a:cubicBezTo>
                    <a:pt x="22503" y="1025077"/>
                    <a:pt x="0" y="1002574"/>
                    <a:pt x="0" y="974815"/>
                  </a:cubicBezTo>
                  <a:lnTo>
                    <a:pt x="0" y="50262"/>
                  </a:lnTo>
                  <a:cubicBezTo>
                    <a:pt x="0" y="22503"/>
                    <a:pt x="22503" y="0"/>
                    <a:pt x="50262" y="0"/>
                  </a:cubicBezTo>
                  <a:close/>
                </a:path>
              </a:pathLst>
            </a:custGeom>
            <a:solidFill>
              <a:srgbClr val="FFFFFF"/>
            </a:solidFill>
            <a:ln w="142875" cap="sq" cmpd="sng">
              <a:solidFill>
                <a:srgbClr val="BB026B"/>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2" name="Google Shape;702;p37"/>
            <p:cNvSpPr txBox="1"/>
            <p:nvPr/>
          </p:nvSpPr>
          <p:spPr>
            <a:xfrm>
              <a:off x="0" y="-76200"/>
              <a:ext cx="811364" cy="1101277"/>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03" name="Google Shape;703;p37"/>
          <p:cNvGrpSpPr/>
          <p:nvPr/>
        </p:nvGrpSpPr>
        <p:grpSpPr>
          <a:xfrm>
            <a:off x="2830692" y="2071100"/>
            <a:ext cx="2053765" cy="2787607"/>
            <a:chOff x="0" y="-76200"/>
            <a:chExt cx="811364" cy="1101277"/>
          </a:xfrm>
        </p:grpSpPr>
        <p:sp>
          <p:nvSpPr>
            <p:cNvPr id="704" name="Google Shape;704;p37"/>
            <p:cNvSpPr/>
            <p:nvPr/>
          </p:nvSpPr>
          <p:spPr>
            <a:xfrm>
              <a:off x="0" y="0"/>
              <a:ext cx="811364" cy="1025077"/>
            </a:xfrm>
            <a:custGeom>
              <a:avLst/>
              <a:gdLst/>
              <a:ahLst/>
              <a:cxnLst/>
              <a:rect l="l" t="t" r="r" b="b"/>
              <a:pathLst>
                <a:path w="811364" h="1025077" extrusionOk="0">
                  <a:moveTo>
                    <a:pt x="50262" y="0"/>
                  </a:moveTo>
                  <a:lnTo>
                    <a:pt x="761102" y="0"/>
                  </a:lnTo>
                  <a:cubicBezTo>
                    <a:pt x="788861" y="0"/>
                    <a:pt x="811364" y="22503"/>
                    <a:pt x="811364" y="50262"/>
                  </a:cubicBezTo>
                  <a:lnTo>
                    <a:pt x="811364" y="974815"/>
                  </a:lnTo>
                  <a:cubicBezTo>
                    <a:pt x="811364" y="1002574"/>
                    <a:pt x="788861" y="1025077"/>
                    <a:pt x="761102" y="1025077"/>
                  </a:cubicBezTo>
                  <a:lnTo>
                    <a:pt x="50262" y="1025077"/>
                  </a:lnTo>
                  <a:cubicBezTo>
                    <a:pt x="22503" y="1025077"/>
                    <a:pt x="0" y="1002574"/>
                    <a:pt x="0" y="974815"/>
                  </a:cubicBezTo>
                  <a:lnTo>
                    <a:pt x="0" y="50262"/>
                  </a:lnTo>
                  <a:cubicBezTo>
                    <a:pt x="0" y="22503"/>
                    <a:pt x="22503" y="0"/>
                    <a:pt x="50262" y="0"/>
                  </a:cubicBezTo>
                  <a:close/>
                </a:path>
              </a:pathLst>
            </a:custGeom>
            <a:solidFill>
              <a:srgbClr val="FFFFFF"/>
            </a:solidFill>
            <a:ln w="142875" cap="sq" cmpd="sng">
              <a:solidFill>
                <a:srgbClr val="164987"/>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5" name="Google Shape;705;p37"/>
            <p:cNvSpPr txBox="1"/>
            <p:nvPr/>
          </p:nvSpPr>
          <p:spPr>
            <a:xfrm>
              <a:off x="0" y="-76200"/>
              <a:ext cx="811364" cy="1101277"/>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06" name="Google Shape;706;p37"/>
          <p:cNvGrpSpPr/>
          <p:nvPr/>
        </p:nvGrpSpPr>
        <p:grpSpPr>
          <a:xfrm>
            <a:off x="1078128" y="1722961"/>
            <a:ext cx="1082040" cy="1082040"/>
            <a:chOff x="0" y="0"/>
            <a:chExt cx="812800" cy="812800"/>
          </a:xfrm>
        </p:grpSpPr>
        <p:sp>
          <p:nvSpPr>
            <p:cNvPr id="707" name="Google Shape;707;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B026B"/>
            </a:solidFill>
            <a:ln w="9525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8" name="Google Shape;708;p37"/>
            <p:cNvSpPr txBox="1"/>
            <p:nvPr/>
          </p:nvSpPr>
          <p:spPr>
            <a:xfrm>
              <a:off x="76200" y="0"/>
              <a:ext cx="660400" cy="7366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09" name="Google Shape;709;p37"/>
          <p:cNvGrpSpPr/>
          <p:nvPr/>
        </p:nvGrpSpPr>
        <p:grpSpPr>
          <a:xfrm>
            <a:off x="3316554" y="1722961"/>
            <a:ext cx="1082040" cy="1082040"/>
            <a:chOff x="0" y="0"/>
            <a:chExt cx="812800" cy="812800"/>
          </a:xfrm>
        </p:grpSpPr>
        <p:sp>
          <p:nvSpPr>
            <p:cNvPr id="710" name="Google Shape;710;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64987"/>
            </a:solidFill>
            <a:ln w="9525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1" name="Google Shape;711;p37"/>
            <p:cNvSpPr txBox="1"/>
            <p:nvPr/>
          </p:nvSpPr>
          <p:spPr>
            <a:xfrm>
              <a:off x="76200" y="0"/>
              <a:ext cx="660400" cy="7366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12" name="Google Shape;712;p37"/>
          <p:cNvGrpSpPr/>
          <p:nvPr/>
        </p:nvGrpSpPr>
        <p:grpSpPr>
          <a:xfrm>
            <a:off x="5069118" y="2071100"/>
            <a:ext cx="2053765" cy="2787607"/>
            <a:chOff x="0" y="-76200"/>
            <a:chExt cx="811364" cy="1101277"/>
          </a:xfrm>
        </p:grpSpPr>
        <p:sp>
          <p:nvSpPr>
            <p:cNvPr id="713" name="Google Shape;713;p37"/>
            <p:cNvSpPr/>
            <p:nvPr/>
          </p:nvSpPr>
          <p:spPr>
            <a:xfrm>
              <a:off x="0" y="0"/>
              <a:ext cx="811364" cy="1025077"/>
            </a:xfrm>
            <a:custGeom>
              <a:avLst/>
              <a:gdLst/>
              <a:ahLst/>
              <a:cxnLst/>
              <a:rect l="l" t="t" r="r" b="b"/>
              <a:pathLst>
                <a:path w="811364" h="1025077" extrusionOk="0">
                  <a:moveTo>
                    <a:pt x="50262" y="0"/>
                  </a:moveTo>
                  <a:lnTo>
                    <a:pt x="761102" y="0"/>
                  </a:lnTo>
                  <a:cubicBezTo>
                    <a:pt x="788861" y="0"/>
                    <a:pt x="811364" y="22503"/>
                    <a:pt x="811364" y="50262"/>
                  </a:cubicBezTo>
                  <a:lnTo>
                    <a:pt x="811364" y="974815"/>
                  </a:lnTo>
                  <a:cubicBezTo>
                    <a:pt x="811364" y="1002574"/>
                    <a:pt x="788861" y="1025077"/>
                    <a:pt x="761102" y="1025077"/>
                  </a:cubicBezTo>
                  <a:lnTo>
                    <a:pt x="50262" y="1025077"/>
                  </a:lnTo>
                  <a:cubicBezTo>
                    <a:pt x="22503" y="1025077"/>
                    <a:pt x="0" y="1002574"/>
                    <a:pt x="0" y="974815"/>
                  </a:cubicBezTo>
                  <a:lnTo>
                    <a:pt x="0" y="50262"/>
                  </a:lnTo>
                  <a:cubicBezTo>
                    <a:pt x="0" y="22503"/>
                    <a:pt x="22503" y="0"/>
                    <a:pt x="50262" y="0"/>
                  </a:cubicBezTo>
                  <a:close/>
                </a:path>
              </a:pathLst>
            </a:custGeom>
            <a:solidFill>
              <a:srgbClr val="FFFFFF"/>
            </a:solidFill>
            <a:ln w="142875" cap="sq" cmpd="sng">
              <a:solidFill>
                <a:srgbClr val="009B55"/>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4" name="Google Shape;714;p37"/>
            <p:cNvSpPr txBox="1"/>
            <p:nvPr/>
          </p:nvSpPr>
          <p:spPr>
            <a:xfrm>
              <a:off x="0" y="-76200"/>
              <a:ext cx="811364" cy="1101277"/>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15" name="Google Shape;715;p37"/>
          <p:cNvGrpSpPr/>
          <p:nvPr/>
        </p:nvGrpSpPr>
        <p:grpSpPr>
          <a:xfrm>
            <a:off x="5554980" y="1722961"/>
            <a:ext cx="1082040" cy="1082040"/>
            <a:chOff x="0" y="0"/>
            <a:chExt cx="812800" cy="812800"/>
          </a:xfrm>
        </p:grpSpPr>
        <p:sp>
          <p:nvSpPr>
            <p:cNvPr id="716" name="Google Shape;716;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9B55"/>
            </a:solidFill>
            <a:ln w="9525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7" name="Google Shape;717;p37"/>
            <p:cNvSpPr txBox="1"/>
            <p:nvPr/>
          </p:nvSpPr>
          <p:spPr>
            <a:xfrm>
              <a:off x="76200" y="0"/>
              <a:ext cx="660400" cy="7366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18" name="Google Shape;718;p37"/>
          <p:cNvGrpSpPr/>
          <p:nvPr/>
        </p:nvGrpSpPr>
        <p:grpSpPr>
          <a:xfrm>
            <a:off x="7307544" y="2071100"/>
            <a:ext cx="2053765" cy="2787607"/>
            <a:chOff x="0" y="-76200"/>
            <a:chExt cx="811364" cy="1101277"/>
          </a:xfrm>
        </p:grpSpPr>
        <p:sp>
          <p:nvSpPr>
            <p:cNvPr id="719" name="Google Shape;719;p37"/>
            <p:cNvSpPr/>
            <p:nvPr/>
          </p:nvSpPr>
          <p:spPr>
            <a:xfrm>
              <a:off x="0" y="0"/>
              <a:ext cx="811364" cy="1025077"/>
            </a:xfrm>
            <a:custGeom>
              <a:avLst/>
              <a:gdLst/>
              <a:ahLst/>
              <a:cxnLst/>
              <a:rect l="l" t="t" r="r" b="b"/>
              <a:pathLst>
                <a:path w="811364" h="1025077" extrusionOk="0">
                  <a:moveTo>
                    <a:pt x="50262" y="0"/>
                  </a:moveTo>
                  <a:lnTo>
                    <a:pt x="761102" y="0"/>
                  </a:lnTo>
                  <a:cubicBezTo>
                    <a:pt x="788861" y="0"/>
                    <a:pt x="811364" y="22503"/>
                    <a:pt x="811364" y="50262"/>
                  </a:cubicBezTo>
                  <a:lnTo>
                    <a:pt x="811364" y="974815"/>
                  </a:lnTo>
                  <a:cubicBezTo>
                    <a:pt x="811364" y="1002574"/>
                    <a:pt x="788861" y="1025077"/>
                    <a:pt x="761102" y="1025077"/>
                  </a:cubicBezTo>
                  <a:lnTo>
                    <a:pt x="50262" y="1025077"/>
                  </a:lnTo>
                  <a:cubicBezTo>
                    <a:pt x="22503" y="1025077"/>
                    <a:pt x="0" y="1002574"/>
                    <a:pt x="0" y="974815"/>
                  </a:cubicBezTo>
                  <a:lnTo>
                    <a:pt x="0" y="50262"/>
                  </a:lnTo>
                  <a:cubicBezTo>
                    <a:pt x="0" y="22503"/>
                    <a:pt x="22503" y="0"/>
                    <a:pt x="50262" y="0"/>
                  </a:cubicBezTo>
                  <a:close/>
                </a:path>
              </a:pathLst>
            </a:custGeom>
            <a:solidFill>
              <a:srgbClr val="FFFFFF"/>
            </a:solidFill>
            <a:ln w="142875" cap="sq" cmpd="sng">
              <a:solidFill>
                <a:srgbClr val="01A0E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0" name="Google Shape;720;p37"/>
            <p:cNvSpPr txBox="1"/>
            <p:nvPr/>
          </p:nvSpPr>
          <p:spPr>
            <a:xfrm>
              <a:off x="0" y="-76200"/>
              <a:ext cx="811364" cy="1101277"/>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21" name="Google Shape;721;p37"/>
          <p:cNvGrpSpPr/>
          <p:nvPr/>
        </p:nvGrpSpPr>
        <p:grpSpPr>
          <a:xfrm>
            <a:off x="7793406" y="1722961"/>
            <a:ext cx="1082040" cy="1082040"/>
            <a:chOff x="0" y="0"/>
            <a:chExt cx="812800" cy="812800"/>
          </a:xfrm>
        </p:grpSpPr>
        <p:sp>
          <p:nvSpPr>
            <p:cNvPr id="722" name="Google Shape;722;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1A0E1"/>
            </a:solidFill>
            <a:ln w="9525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3" name="Google Shape;723;p37"/>
            <p:cNvSpPr txBox="1"/>
            <p:nvPr/>
          </p:nvSpPr>
          <p:spPr>
            <a:xfrm>
              <a:off x="76200" y="0"/>
              <a:ext cx="660400" cy="7366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24" name="Google Shape;724;p37"/>
          <p:cNvGrpSpPr/>
          <p:nvPr/>
        </p:nvGrpSpPr>
        <p:grpSpPr>
          <a:xfrm>
            <a:off x="9545970" y="2071100"/>
            <a:ext cx="2053765" cy="2787607"/>
            <a:chOff x="0" y="-76200"/>
            <a:chExt cx="811364" cy="1101277"/>
          </a:xfrm>
        </p:grpSpPr>
        <p:sp>
          <p:nvSpPr>
            <p:cNvPr id="725" name="Google Shape;725;p37"/>
            <p:cNvSpPr/>
            <p:nvPr/>
          </p:nvSpPr>
          <p:spPr>
            <a:xfrm>
              <a:off x="0" y="0"/>
              <a:ext cx="811364" cy="1025077"/>
            </a:xfrm>
            <a:custGeom>
              <a:avLst/>
              <a:gdLst/>
              <a:ahLst/>
              <a:cxnLst/>
              <a:rect l="l" t="t" r="r" b="b"/>
              <a:pathLst>
                <a:path w="811364" h="1025077" extrusionOk="0">
                  <a:moveTo>
                    <a:pt x="50262" y="0"/>
                  </a:moveTo>
                  <a:lnTo>
                    <a:pt x="761102" y="0"/>
                  </a:lnTo>
                  <a:cubicBezTo>
                    <a:pt x="788861" y="0"/>
                    <a:pt x="811364" y="22503"/>
                    <a:pt x="811364" y="50262"/>
                  </a:cubicBezTo>
                  <a:lnTo>
                    <a:pt x="811364" y="974815"/>
                  </a:lnTo>
                  <a:cubicBezTo>
                    <a:pt x="811364" y="1002574"/>
                    <a:pt x="788861" y="1025077"/>
                    <a:pt x="761102" y="1025077"/>
                  </a:cubicBezTo>
                  <a:lnTo>
                    <a:pt x="50262" y="1025077"/>
                  </a:lnTo>
                  <a:cubicBezTo>
                    <a:pt x="22503" y="1025077"/>
                    <a:pt x="0" y="1002574"/>
                    <a:pt x="0" y="974815"/>
                  </a:cubicBezTo>
                  <a:lnTo>
                    <a:pt x="0" y="50262"/>
                  </a:lnTo>
                  <a:cubicBezTo>
                    <a:pt x="0" y="22503"/>
                    <a:pt x="22503" y="0"/>
                    <a:pt x="50262" y="0"/>
                  </a:cubicBezTo>
                  <a:close/>
                </a:path>
              </a:pathLst>
            </a:custGeom>
            <a:solidFill>
              <a:srgbClr val="FFFFFF"/>
            </a:solidFill>
            <a:ln w="142875" cap="sq" cmpd="sng">
              <a:solidFill>
                <a:srgbClr val="BEC4ED"/>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6" name="Google Shape;726;p37"/>
            <p:cNvSpPr txBox="1"/>
            <p:nvPr/>
          </p:nvSpPr>
          <p:spPr>
            <a:xfrm>
              <a:off x="0" y="-76200"/>
              <a:ext cx="811364" cy="1101277"/>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sp>
        <p:nvSpPr>
          <p:cNvPr id="727" name="Google Shape;727;p37"/>
          <p:cNvSpPr/>
          <p:nvPr/>
        </p:nvSpPr>
        <p:spPr>
          <a:xfrm rot="10800000">
            <a:off x="1363806" y="2458640"/>
            <a:ext cx="510684" cy="478766"/>
          </a:xfrm>
          <a:custGeom>
            <a:avLst/>
            <a:gdLst/>
            <a:ahLst/>
            <a:cxnLst/>
            <a:rect l="l" t="t" r="r" b="b"/>
            <a:pathLst>
              <a:path w="766026" h="718149" extrusionOk="0">
                <a:moveTo>
                  <a:pt x="0" y="0"/>
                </a:moveTo>
                <a:lnTo>
                  <a:pt x="766025" y="0"/>
                </a:lnTo>
                <a:lnTo>
                  <a:pt x="766025" y="718149"/>
                </a:lnTo>
                <a:lnTo>
                  <a:pt x="0" y="71814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8" name="Google Shape;728;p37"/>
          <p:cNvSpPr/>
          <p:nvPr/>
        </p:nvSpPr>
        <p:spPr>
          <a:xfrm rot="10800000">
            <a:off x="3602232" y="2458640"/>
            <a:ext cx="510684" cy="478766"/>
          </a:xfrm>
          <a:custGeom>
            <a:avLst/>
            <a:gdLst/>
            <a:ahLst/>
            <a:cxnLst/>
            <a:rect l="l" t="t" r="r" b="b"/>
            <a:pathLst>
              <a:path w="766026" h="718149" extrusionOk="0">
                <a:moveTo>
                  <a:pt x="0" y="0"/>
                </a:moveTo>
                <a:lnTo>
                  <a:pt x="766026" y="0"/>
                </a:lnTo>
                <a:lnTo>
                  <a:pt x="766026" y="718149"/>
                </a:lnTo>
                <a:lnTo>
                  <a:pt x="0" y="7181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9" name="Google Shape;729;p37"/>
          <p:cNvSpPr/>
          <p:nvPr/>
        </p:nvSpPr>
        <p:spPr>
          <a:xfrm rot="10800000">
            <a:off x="5840658" y="2458640"/>
            <a:ext cx="510684" cy="478766"/>
          </a:xfrm>
          <a:custGeom>
            <a:avLst/>
            <a:gdLst/>
            <a:ahLst/>
            <a:cxnLst/>
            <a:rect l="l" t="t" r="r" b="b"/>
            <a:pathLst>
              <a:path w="766026" h="718149" extrusionOk="0">
                <a:moveTo>
                  <a:pt x="0" y="0"/>
                </a:moveTo>
                <a:lnTo>
                  <a:pt x="766026" y="0"/>
                </a:lnTo>
                <a:lnTo>
                  <a:pt x="766026" y="718149"/>
                </a:lnTo>
                <a:lnTo>
                  <a:pt x="0" y="7181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0" name="Google Shape;730;p37"/>
          <p:cNvSpPr/>
          <p:nvPr/>
        </p:nvSpPr>
        <p:spPr>
          <a:xfrm rot="10800000">
            <a:off x="8079084" y="2458640"/>
            <a:ext cx="510684" cy="478766"/>
          </a:xfrm>
          <a:custGeom>
            <a:avLst/>
            <a:gdLst/>
            <a:ahLst/>
            <a:cxnLst/>
            <a:rect l="l" t="t" r="r" b="b"/>
            <a:pathLst>
              <a:path w="766026" h="718149" extrusionOk="0">
                <a:moveTo>
                  <a:pt x="0" y="0"/>
                </a:moveTo>
                <a:lnTo>
                  <a:pt x="766026" y="0"/>
                </a:lnTo>
                <a:lnTo>
                  <a:pt x="766026" y="718149"/>
                </a:lnTo>
                <a:lnTo>
                  <a:pt x="0" y="71814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731" name="Google Shape;731;p37"/>
          <p:cNvGrpSpPr/>
          <p:nvPr/>
        </p:nvGrpSpPr>
        <p:grpSpPr>
          <a:xfrm>
            <a:off x="10031832" y="1722961"/>
            <a:ext cx="1082040" cy="1082040"/>
            <a:chOff x="0" y="0"/>
            <a:chExt cx="812800" cy="812800"/>
          </a:xfrm>
        </p:grpSpPr>
        <p:sp>
          <p:nvSpPr>
            <p:cNvPr id="732" name="Google Shape;732;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BEC4ED"/>
            </a:solidFill>
            <a:ln w="9525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3" name="Google Shape;733;p37"/>
            <p:cNvSpPr txBox="1"/>
            <p:nvPr/>
          </p:nvSpPr>
          <p:spPr>
            <a:xfrm>
              <a:off x="76200" y="0"/>
              <a:ext cx="660400" cy="736600"/>
            </a:xfrm>
            <a:prstGeom prst="rect">
              <a:avLst/>
            </a:prstGeom>
            <a:noFill/>
            <a:ln>
              <a:noFill/>
            </a:ln>
          </p:spPr>
          <p:txBody>
            <a:bodyPr spcFirstLastPara="1" wrap="square" lIns="33850" tIns="33850" rIns="33850" bIns="3385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sp>
        <p:nvSpPr>
          <p:cNvPr id="734" name="Google Shape;734;p37"/>
          <p:cNvSpPr/>
          <p:nvPr/>
        </p:nvSpPr>
        <p:spPr>
          <a:xfrm rot="10800000">
            <a:off x="10317511" y="2458640"/>
            <a:ext cx="510684" cy="478766"/>
          </a:xfrm>
          <a:custGeom>
            <a:avLst/>
            <a:gdLst/>
            <a:ahLst/>
            <a:cxnLst/>
            <a:rect l="l" t="t" r="r" b="b"/>
            <a:pathLst>
              <a:path w="766026" h="718149" extrusionOk="0">
                <a:moveTo>
                  <a:pt x="0" y="0"/>
                </a:moveTo>
                <a:lnTo>
                  <a:pt x="766025" y="0"/>
                </a:lnTo>
                <a:lnTo>
                  <a:pt x="766025" y="718149"/>
                </a:lnTo>
                <a:lnTo>
                  <a:pt x="0" y="71814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5" name="Google Shape;735;p37"/>
          <p:cNvSpPr/>
          <p:nvPr/>
        </p:nvSpPr>
        <p:spPr>
          <a:xfrm>
            <a:off x="592266" y="5533051"/>
            <a:ext cx="11007469" cy="27519"/>
          </a:xfrm>
          <a:custGeom>
            <a:avLst/>
            <a:gdLst/>
            <a:ahLst/>
            <a:cxnLst/>
            <a:rect l="l" t="t" r="r" b="b"/>
            <a:pathLst>
              <a:path w="16511204" h="41278" extrusionOk="0">
                <a:moveTo>
                  <a:pt x="0" y="0"/>
                </a:moveTo>
                <a:lnTo>
                  <a:pt x="16511204" y="0"/>
                </a:lnTo>
                <a:lnTo>
                  <a:pt x="16511204" y="41278"/>
                </a:lnTo>
                <a:lnTo>
                  <a:pt x="0" y="4127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736" name="Google Shape;736;p37"/>
          <p:cNvGrpSpPr/>
          <p:nvPr/>
        </p:nvGrpSpPr>
        <p:grpSpPr>
          <a:xfrm>
            <a:off x="1381895" y="5309557"/>
            <a:ext cx="474507" cy="474507"/>
            <a:chOff x="0" y="0"/>
            <a:chExt cx="812800" cy="812800"/>
          </a:xfrm>
        </p:grpSpPr>
        <p:sp>
          <p:nvSpPr>
            <p:cNvPr id="737" name="Google Shape;737;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026B"/>
            </a:solidFill>
            <a:ln w="476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8" name="Google Shape;738;p37"/>
            <p:cNvSpPr txBox="1"/>
            <p:nvPr/>
          </p:nvSpPr>
          <p:spPr>
            <a:xfrm>
              <a:off x="76200" y="0"/>
              <a:ext cx="660400" cy="736600"/>
            </a:xfrm>
            <a:prstGeom prst="rect">
              <a:avLst/>
            </a:prstGeom>
            <a:noFill/>
            <a:ln>
              <a:noFill/>
            </a:ln>
          </p:spPr>
          <p:txBody>
            <a:bodyPr spcFirstLastPara="1" wrap="square" lIns="34700" tIns="34700" rIns="34700" bIns="3470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39" name="Google Shape;739;p37"/>
          <p:cNvGrpSpPr/>
          <p:nvPr/>
        </p:nvGrpSpPr>
        <p:grpSpPr>
          <a:xfrm>
            <a:off x="3649989" y="5309557"/>
            <a:ext cx="474507" cy="474507"/>
            <a:chOff x="0" y="0"/>
            <a:chExt cx="812800" cy="812800"/>
          </a:xfrm>
        </p:grpSpPr>
        <p:sp>
          <p:nvSpPr>
            <p:cNvPr id="740" name="Google Shape;740;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4987"/>
            </a:solidFill>
            <a:ln w="476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1" name="Google Shape;741;p37"/>
            <p:cNvSpPr txBox="1"/>
            <p:nvPr/>
          </p:nvSpPr>
          <p:spPr>
            <a:xfrm>
              <a:off x="76200" y="0"/>
              <a:ext cx="660400" cy="736600"/>
            </a:xfrm>
            <a:prstGeom prst="rect">
              <a:avLst/>
            </a:prstGeom>
            <a:noFill/>
            <a:ln>
              <a:noFill/>
            </a:ln>
          </p:spPr>
          <p:txBody>
            <a:bodyPr spcFirstLastPara="1" wrap="square" lIns="34700" tIns="34700" rIns="34700" bIns="3470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42" name="Google Shape;742;p37"/>
          <p:cNvGrpSpPr/>
          <p:nvPr/>
        </p:nvGrpSpPr>
        <p:grpSpPr>
          <a:xfrm>
            <a:off x="5918083" y="5309557"/>
            <a:ext cx="474507" cy="474507"/>
            <a:chOff x="0" y="0"/>
            <a:chExt cx="812800" cy="812800"/>
          </a:xfrm>
        </p:grpSpPr>
        <p:sp>
          <p:nvSpPr>
            <p:cNvPr id="743" name="Google Shape;743;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B55"/>
            </a:solidFill>
            <a:ln w="476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4" name="Google Shape;744;p37"/>
            <p:cNvSpPr txBox="1"/>
            <p:nvPr/>
          </p:nvSpPr>
          <p:spPr>
            <a:xfrm>
              <a:off x="76200" y="0"/>
              <a:ext cx="660400" cy="736600"/>
            </a:xfrm>
            <a:prstGeom prst="rect">
              <a:avLst/>
            </a:prstGeom>
            <a:noFill/>
            <a:ln>
              <a:noFill/>
            </a:ln>
          </p:spPr>
          <p:txBody>
            <a:bodyPr spcFirstLastPara="1" wrap="square" lIns="34700" tIns="34700" rIns="34700" bIns="3470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45" name="Google Shape;745;p37"/>
          <p:cNvGrpSpPr/>
          <p:nvPr/>
        </p:nvGrpSpPr>
        <p:grpSpPr>
          <a:xfrm>
            <a:off x="8186177" y="5309557"/>
            <a:ext cx="474507" cy="474507"/>
            <a:chOff x="0" y="0"/>
            <a:chExt cx="812800" cy="812800"/>
          </a:xfrm>
        </p:grpSpPr>
        <p:sp>
          <p:nvSpPr>
            <p:cNvPr id="746" name="Google Shape;746;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A0E1"/>
            </a:solidFill>
            <a:ln w="476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7" name="Google Shape;747;p37"/>
            <p:cNvSpPr txBox="1"/>
            <p:nvPr/>
          </p:nvSpPr>
          <p:spPr>
            <a:xfrm>
              <a:off x="76200" y="0"/>
              <a:ext cx="660400" cy="736600"/>
            </a:xfrm>
            <a:prstGeom prst="rect">
              <a:avLst/>
            </a:prstGeom>
            <a:noFill/>
            <a:ln>
              <a:noFill/>
            </a:ln>
          </p:spPr>
          <p:txBody>
            <a:bodyPr spcFirstLastPara="1" wrap="square" lIns="34700" tIns="34700" rIns="34700" bIns="3470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748" name="Google Shape;748;p37"/>
          <p:cNvGrpSpPr/>
          <p:nvPr/>
        </p:nvGrpSpPr>
        <p:grpSpPr>
          <a:xfrm>
            <a:off x="10454271" y="5309557"/>
            <a:ext cx="474507" cy="474507"/>
            <a:chOff x="0" y="0"/>
            <a:chExt cx="812800" cy="812800"/>
          </a:xfrm>
        </p:grpSpPr>
        <p:sp>
          <p:nvSpPr>
            <p:cNvPr id="749" name="Google Shape;749;p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C4ED"/>
            </a:solidFill>
            <a:ln w="476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0" name="Google Shape;750;p37"/>
            <p:cNvSpPr txBox="1"/>
            <p:nvPr/>
          </p:nvSpPr>
          <p:spPr>
            <a:xfrm>
              <a:off x="76200" y="0"/>
              <a:ext cx="660400" cy="736600"/>
            </a:xfrm>
            <a:prstGeom prst="rect">
              <a:avLst/>
            </a:prstGeom>
            <a:noFill/>
            <a:ln>
              <a:noFill/>
            </a:ln>
          </p:spPr>
          <p:txBody>
            <a:bodyPr spcFirstLastPara="1" wrap="square" lIns="34700" tIns="34700" rIns="34700" bIns="34700" anchor="ctr" anchorCtr="0">
              <a:noAutofit/>
            </a:bodyPr>
            <a:lstStyle/>
            <a:p>
              <a:pPr marL="0" marR="0" lvl="0" indent="0" algn="ctr" rtl="0">
                <a:lnSpc>
                  <a:spcPct val="147750"/>
                </a:lnSpc>
                <a:spcBef>
                  <a:spcPts val="0"/>
                </a:spcBef>
                <a:spcAft>
                  <a:spcPts val="0"/>
                </a:spcAft>
                <a:buNone/>
              </a:pPr>
              <a:endParaRPr sz="1200">
                <a:solidFill>
                  <a:schemeClr val="dk1"/>
                </a:solidFill>
                <a:latin typeface="Calibri"/>
                <a:ea typeface="Calibri"/>
                <a:cs typeface="Calibri"/>
                <a:sym typeface="Calibri"/>
              </a:endParaRPr>
            </a:p>
          </p:txBody>
        </p:sp>
      </p:grpSp>
      <p:cxnSp>
        <p:nvCxnSpPr>
          <p:cNvPr id="751" name="Google Shape;751;p37"/>
          <p:cNvCxnSpPr/>
          <p:nvPr/>
        </p:nvCxnSpPr>
        <p:spPr>
          <a:xfrm rot="10800000">
            <a:off x="1619148" y="4850905"/>
            <a:ext cx="0" cy="458652"/>
          </a:xfrm>
          <a:prstGeom prst="straightConnector1">
            <a:avLst/>
          </a:prstGeom>
          <a:noFill/>
          <a:ln w="47625" cap="flat" cmpd="sng">
            <a:solidFill>
              <a:srgbClr val="BB026B"/>
            </a:solidFill>
            <a:prstDash val="solid"/>
            <a:round/>
            <a:headEnd type="none" w="sm" len="sm"/>
            <a:tailEnd type="none" w="sm" len="sm"/>
          </a:ln>
        </p:spPr>
      </p:cxnSp>
      <p:cxnSp>
        <p:nvCxnSpPr>
          <p:cNvPr id="752" name="Google Shape;752;p37"/>
          <p:cNvCxnSpPr/>
          <p:nvPr/>
        </p:nvCxnSpPr>
        <p:spPr>
          <a:xfrm rot="10800000">
            <a:off x="3887242" y="4850905"/>
            <a:ext cx="0" cy="458652"/>
          </a:xfrm>
          <a:prstGeom prst="straightConnector1">
            <a:avLst/>
          </a:prstGeom>
          <a:noFill/>
          <a:ln w="47625" cap="flat" cmpd="sng">
            <a:solidFill>
              <a:srgbClr val="164987"/>
            </a:solidFill>
            <a:prstDash val="solid"/>
            <a:round/>
            <a:headEnd type="none" w="sm" len="sm"/>
            <a:tailEnd type="none" w="sm" len="sm"/>
          </a:ln>
        </p:spPr>
      </p:cxnSp>
      <p:cxnSp>
        <p:nvCxnSpPr>
          <p:cNvPr id="753" name="Google Shape;753;p37"/>
          <p:cNvCxnSpPr/>
          <p:nvPr/>
        </p:nvCxnSpPr>
        <p:spPr>
          <a:xfrm rot="10800000">
            <a:off x="6155336" y="4850905"/>
            <a:ext cx="0" cy="458652"/>
          </a:xfrm>
          <a:prstGeom prst="straightConnector1">
            <a:avLst/>
          </a:prstGeom>
          <a:noFill/>
          <a:ln w="47625" cap="flat" cmpd="sng">
            <a:solidFill>
              <a:srgbClr val="009B55"/>
            </a:solidFill>
            <a:prstDash val="solid"/>
            <a:round/>
            <a:headEnd type="none" w="sm" len="sm"/>
            <a:tailEnd type="none" w="sm" len="sm"/>
          </a:ln>
        </p:spPr>
      </p:cxnSp>
      <p:cxnSp>
        <p:nvCxnSpPr>
          <p:cNvPr id="754" name="Google Shape;754;p37"/>
          <p:cNvCxnSpPr/>
          <p:nvPr/>
        </p:nvCxnSpPr>
        <p:spPr>
          <a:xfrm rot="10800000">
            <a:off x="8423430" y="4850905"/>
            <a:ext cx="0" cy="458652"/>
          </a:xfrm>
          <a:prstGeom prst="straightConnector1">
            <a:avLst/>
          </a:prstGeom>
          <a:noFill/>
          <a:ln w="47625" cap="flat" cmpd="sng">
            <a:solidFill>
              <a:srgbClr val="01A0E1"/>
            </a:solidFill>
            <a:prstDash val="solid"/>
            <a:round/>
            <a:headEnd type="none" w="sm" len="sm"/>
            <a:tailEnd type="none" w="sm" len="sm"/>
          </a:ln>
        </p:spPr>
      </p:cxnSp>
      <p:cxnSp>
        <p:nvCxnSpPr>
          <p:cNvPr id="755" name="Google Shape;755;p37"/>
          <p:cNvCxnSpPr/>
          <p:nvPr/>
        </p:nvCxnSpPr>
        <p:spPr>
          <a:xfrm rot="10800000">
            <a:off x="10691524" y="4850905"/>
            <a:ext cx="0" cy="458652"/>
          </a:xfrm>
          <a:prstGeom prst="straightConnector1">
            <a:avLst/>
          </a:prstGeom>
          <a:noFill/>
          <a:ln w="47625" cap="flat" cmpd="sng">
            <a:solidFill>
              <a:srgbClr val="BEC4ED"/>
            </a:solidFill>
            <a:prstDash val="solid"/>
            <a:round/>
            <a:headEnd type="none" w="sm" len="sm"/>
            <a:tailEnd type="none" w="sm" len="sm"/>
          </a:ln>
        </p:spPr>
      </p:cxnSp>
      <p:sp>
        <p:nvSpPr>
          <p:cNvPr id="756" name="Google Shape;756;p37"/>
          <p:cNvSpPr/>
          <p:nvPr/>
        </p:nvSpPr>
        <p:spPr>
          <a:xfrm>
            <a:off x="8049982" y="1913320"/>
            <a:ext cx="572571" cy="611558"/>
          </a:xfrm>
          <a:custGeom>
            <a:avLst/>
            <a:gdLst/>
            <a:ahLst/>
            <a:cxnLst/>
            <a:rect l="l" t="t" r="r" b="b"/>
            <a:pathLst>
              <a:path w="858856" h="917337" extrusionOk="0">
                <a:moveTo>
                  <a:pt x="0" y="0"/>
                </a:moveTo>
                <a:lnTo>
                  <a:pt x="858857" y="0"/>
                </a:lnTo>
                <a:lnTo>
                  <a:pt x="858857" y="917337"/>
                </a:lnTo>
                <a:lnTo>
                  <a:pt x="0" y="91733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7" name="Google Shape;757;p37"/>
          <p:cNvSpPr/>
          <p:nvPr/>
        </p:nvSpPr>
        <p:spPr>
          <a:xfrm>
            <a:off x="1335247" y="1983628"/>
            <a:ext cx="567803" cy="560705"/>
          </a:xfrm>
          <a:custGeom>
            <a:avLst/>
            <a:gdLst/>
            <a:ahLst/>
            <a:cxnLst/>
            <a:rect l="l" t="t" r="r" b="b"/>
            <a:pathLst>
              <a:path w="851704" h="841057" extrusionOk="0">
                <a:moveTo>
                  <a:pt x="0" y="0"/>
                </a:moveTo>
                <a:lnTo>
                  <a:pt x="851704" y="0"/>
                </a:lnTo>
                <a:lnTo>
                  <a:pt x="851704" y="841058"/>
                </a:lnTo>
                <a:lnTo>
                  <a:pt x="0" y="841058"/>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8" name="Google Shape;758;p37"/>
          <p:cNvSpPr/>
          <p:nvPr/>
        </p:nvSpPr>
        <p:spPr>
          <a:xfrm>
            <a:off x="3569589" y="1958202"/>
            <a:ext cx="575971" cy="557972"/>
          </a:xfrm>
          <a:custGeom>
            <a:avLst/>
            <a:gdLst/>
            <a:ahLst/>
            <a:cxnLst/>
            <a:rect l="l" t="t" r="r" b="b"/>
            <a:pathLst>
              <a:path w="863956" h="836958" extrusionOk="0">
                <a:moveTo>
                  <a:pt x="0" y="0"/>
                </a:moveTo>
                <a:lnTo>
                  <a:pt x="863956" y="0"/>
                </a:lnTo>
                <a:lnTo>
                  <a:pt x="863956" y="836958"/>
                </a:lnTo>
                <a:lnTo>
                  <a:pt x="0" y="836958"/>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9" name="Google Shape;759;p37"/>
          <p:cNvSpPr/>
          <p:nvPr/>
        </p:nvSpPr>
        <p:spPr>
          <a:xfrm>
            <a:off x="5766195" y="1932362"/>
            <a:ext cx="659611" cy="567265"/>
          </a:xfrm>
          <a:custGeom>
            <a:avLst/>
            <a:gdLst/>
            <a:ahLst/>
            <a:cxnLst/>
            <a:rect l="l" t="t" r="r" b="b"/>
            <a:pathLst>
              <a:path w="989416" h="850898" extrusionOk="0">
                <a:moveTo>
                  <a:pt x="0" y="0"/>
                </a:moveTo>
                <a:lnTo>
                  <a:pt x="989416" y="0"/>
                </a:lnTo>
                <a:lnTo>
                  <a:pt x="989416" y="850898"/>
                </a:lnTo>
                <a:lnTo>
                  <a:pt x="0" y="850898"/>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0" name="Google Shape;760;p37"/>
          <p:cNvSpPr/>
          <p:nvPr/>
        </p:nvSpPr>
        <p:spPr>
          <a:xfrm>
            <a:off x="10243959" y="1913319"/>
            <a:ext cx="681408" cy="681408"/>
          </a:xfrm>
          <a:custGeom>
            <a:avLst/>
            <a:gdLst/>
            <a:ahLst/>
            <a:cxnLst/>
            <a:rect l="l" t="t" r="r" b="b"/>
            <a:pathLst>
              <a:path w="1022112" h="1022112" extrusionOk="0">
                <a:moveTo>
                  <a:pt x="0" y="0"/>
                </a:moveTo>
                <a:lnTo>
                  <a:pt x="1022111" y="0"/>
                </a:lnTo>
                <a:lnTo>
                  <a:pt x="1022111" y="1022112"/>
                </a:lnTo>
                <a:lnTo>
                  <a:pt x="0" y="1022112"/>
                </a:lnTo>
                <a:lnTo>
                  <a:pt x="0" y="0"/>
                </a:lnTo>
                <a:close/>
              </a:path>
            </a:pathLst>
          </a:custGeom>
          <a:blipFill rotWithShape="1">
            <a:blip r:embed="rId1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1" name="Google Shape;761;p37"/>
          <p:cNvSpPr txBox="1"/>
          <p:nvPr/>
        </p:nvSpPr>
        <p:spPr>
          <a:xfrm>
            <a:off x="766340" y="3229728"/>
            <a:ext cx="1705617" cy="244811"/>
          </a:xfrm>
          <a:prstGeom prst="rect">
            <a:avLst/>
          </a:prstGeom>
          <a:noFill/>
          <a:ln>
            <a:noFill/>
          </a:ln>
        </p:spPr>
        <p:txBody>
          <a:bodyPr spcFirstLastPara="1" wrap="square" lIns="0" tIns="0" rIns="0" bIns="0" anchor="t" anchorCtr="0">
            <a:spAutoFit/>
          </a:bodyPr>
          <a:lstStyle/>
          <a:p>
            <a:pPr marL="0" marR="0" lvl="0" indent="0" algn="ctr" rtl="0">
              <a:lnSpc>
                <a:spcPct val="140040"/>
              </a:lnSpc>
              <a:spcBef>
                <a:spcPts val="0"/>
              </a:spcBef>
              <a:spcAft>
                <a:spcPts val="0"/>
              </a:spcAft>
              <a:buNone/>
            </a:pPr>
            <a:r>
              <a:rPr lang="en-GB" sz="1466" b="1">
                <a:solidFill>
                  <a:srgbClr val="000000"/>
                </a:solidFill>
                <a:latin typeface="Inter"/>
                <a:ea typeface="Inter"/>
                <a:cs typeface="Inter"/>
                <a:sym typeface="Inter"/>
              </a:rPr>
              <a:t>Team Agreement</a:t>
            </a:r>
            <a:endParaRPr/>
          </a:p>
        </p:txBody>
      </p:sp>
      <p:sp>
        <p:nvSpPr>
          <p:cNvPr id="762" name="Google Shape;762;p37"/>
          <p:cNvSpPr txBox="1"/>
          <p:nvPr/>
        </p:nvSpPr>
        <p:spPr>
          <a:xfrm>
            <a:off x="3004766" y="3223378"/>
            <a:ext cx="1705617" cy="540404"/>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GB" sz="1599" b="1">
                <a:solidFill>
                  <a:srgbClr val="000000"/>
                </a:solidFill>
                <a:latin typeface="Inter"/>
                <a:ea typeface="Inter"/>
                <a:cs typeface="Inter"/>
                <a:sym typeface="Inter"/>
              </a:rPr>
              <a:t>Project Tracking &amp; Reporting Tool</a:t>
            </a:r>
            <a:endParaRPr/>
          </a:p>
        </p:txBody>
      </p:sp>
      <p:sp>
        <p:nvSpPr>
          <p:cNvPr id="763" name="Google Shape;763;p37"/>
          <p:cNvSpPr txBox="1"/>
          <p:nvPr/>
        </p:nvSpPr>
        <p:spPr>
          <a:xfrm>
            <a:off x="803958" y="3591156"/>
            <a:ext cx="1630381" cy="819135"/>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505050"/>
                </a:solidFill>
                <a:latin typeface="Inter"/>
                <a:ea typeface="Inter"/>
                <a:cs typeface="Inter"/>
                <a:sym typeface="Inter"/>
              </a:rPr>
              <a:t>Initial contracting between team members of each workstream to ensure effective collaboration and role modelling.</a:t>
            </a:r>
            <a:endParaRPr/>
          </a:p>
        </p:txBody>
      </p:sp>
      <p:sp>
        <p:nvSpPr>
          <p:cNvPr id="764" name="Google Shape;764;p37"/>
          <p:cNvSpPr txBox="1"/>
          <p:nvPr/>
        </p:nvSpPr>
        <p:spPr>
          <a:xfrm>
            <a:off x="3042384" y="3804409"/>
            <a:ext cx="1630381" cy="819135"/>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505050"/>
                </a:solidFill>
                <a:latin typeface="Inter"/>
                <a:ea typeface="Inter"/>
                <a:cs typeface="Inter"/>
                <a:sym typeface="Inter"/>
              </a:rPr>
              <a:t>Keeps us on track! Our central repository for all Programme action logs, risk logs, issues and decision logs etc.</a:t>
            </a:r>
            <a:endParaRPr/>
          </a:p>
          <a:p>
            <a:pPr marL="0" marR="0" lvl="0" indent="0" algn="ctr" rtl="0">
              <a:lnSpc>
                <a:spcPct val="140085"/>
              </a:lnSpc>
              <a:spcBef>
                <a:spcPts val="0"/>
              </a:spcBef>
              <a:spcAft>
                <a:spcPts val="0"/>
              </a:spcAft>
              <a:buNone/>
            </a:pPr>
            <a:endParaRPr sz="933">
              <a:solidFill>
                <a:srgbClr val="505050"/>
              </a:solidFill>
              <a:latin typeface="Inter"/>
              <a:ea typeface="Inter"/>
              <a:cs typeface="Inter"/>
              <a:sym typeface="Inter"/>
            </a:endParaRPr>
          </a:p>
        </p:txBody>
      </p:sp>
      <p:sp>
        <p:nvSpPr>
          <p:cNvPr id="765" name="Google Shape;765;p37"/>
          <p:cNvSpPr txBox="1"/>
          <p:nvPr/>
        </p:nvSpPr>
        <p:spPr>
          <a:xfrm>
            <a:off x="5243192" y="3223377"/>
            <a:ext cx="1705617" cy="258276"/>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GB" sz="1599" b="1">
                <a:solidFill>
                  <a:srgbClr val="000000"/>
                </a:solidFill>
                <a:latin typeface="Inter"/>
                <a:ea typeface="Inter"/>
                <a:cs typeface="Inter"/>
                <a:sym typeface="Inter"/>
              </a:rPr>
              <a:t>Risk Register</a:t>
            </a:r>
            <a:endParaRPr/>
          </a:p>
        </p:txBody>
      </p:sp>
      <p:sp>
        <p:nvSpPr>
          <p:cNvPr id="766" name="Google Shape;766;p37"/>
          <p:cNvSpPr txBox="1"/>
          <p:nvPr/>
        </p:nvSpPr>
        <p:spPr>
          <a:xfrm>
            <a:off x="5280810" y="3591156"/>
            <a:ext cx="1630381" cy="1152560"/>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505050"/>
                </a:solidFill>
                <a:latin typeface="Inter"/>
                <a:ea typeface="Inter"/>
                <a:cs typeface="Inter"/>
                <a:sym typeface="Inter"/>
              </a:rPr>
              <a:t>We manage, monitor and mitigate risk as part of our weekly programme team meetings and escalate via our governance structures as needed. </a:t>
            </a:r>
            <a:endParaRPr/>
          </a:p>
          <a:p>
            <a:pPr marL="0" marR="0" lvl="0" indent="0" algn="ctr" rtl="0">
              <a:lnSpc>
                <a:spcPct val="140085"/>
              </a:lnSpc>
              <a:spcBef>
                <a:spcPts val="0"/>
              </a:spcBef>
              <a:spcAft>
                <a:spcPts val="0"/>
              </a:spcAft>
              <a:buNone/>
            </a:pPr>
            <a:endParaRPr sz="933">
              <a:solidFill>
                <a:srgbClr val="505050"/>
              </a:solidFill>
              <a:latin typeface="Inter"/>
              <a:ea typeface="Inter"/>
              <a:cs typeface="Inter"/>
              <a:sym typeface="Inter"/>
            </a:endParaRPr>
          </a:p>
        </p:txBody>
      </p:sp>
      <p:sp>
        <p:nvSpPr>
          <p:cNvPr id="767" name="Google Shape;767;p37"/>
          <p:cNvSpPr txBox="1"/>
          <p:nvPr/>
        </p:nvSpPr>
        <p:spPr>
          <a:xfrm>
            <a:off x="7481618" y="3223377"/>
            <a:ext cx="1705617" cy="258276"/>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GB" sz="1599" b="1">
                <a:solidFill>
                  <a:srgbClr val="000000"/>
                </a:solidFill>
                <a:latin typeface="Inter"/>
                <a:ea typeface="Inter"/>
                <a:cs typeface="Inter"/>
                <a:sym typeface="Inter"/>
              </a:rPr>
              <a:t>Mapping</a:t>
            </a:r>
            <a:endParaRPr/>
          </a:p>
        </p:txBody>
      </p:sp>
      <p:sp>
        <p:nvSpPr>
          <p:cNvPr id="768" name="Google Shape;768;p37"/>
          <p:cNvSpPr txBox="1"/>
          <p:nvPr/>
        </p:nvSpPr>
        <p:spPr>
          <a:xfrm>
            <a:off x="7519236" y="3591156"/>
            <a:ext cx="1630381" cy="819135"/>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505050"/>
                </a:solidFill>
                <a:latin typeface="Inter"/>
                <a:ea typeface="Inter"/>
                <a:cs typeface="Inter"/>
                <a:sym typeface="Inter"/>
              </a:rPr>
              <a:t>We continue to map our activity to make connections, acknowledge overlap, encourage collaboration and avoid duplication.</a:t>
            </a:r>
            <a:endParaRPr/>
          </a:p>
        </p:txBody>
      </p:sp>
      <p:sp>
        <p:nvSpPr>
          <p:cNvPr id="769" name="Google Shape;769;p37"/>
          <p:cNvSpPr txBox="1"/>
          <p:nvPr/>
        </p:nvSpPr>
        <p:spPr>
          <a:xfrm>
            <a:off x="9720044" y="3223377"/>
            <a:ext cx="1705617" cy="258276"/>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GB" sz="1599" b="1">
                <a:solidFill>
                  <a:srgbClr val="000000"/>
                </a:solidFill>
                <a:latin typeface="Inter"/>
                <a:ea typeface="Inter"/>
                <a:cs typeface="Inter"/>
                <a:sym typeface="Inter"/>
              </a:rPr>
              <a:t>Senior Buy-In</a:t>
            </a:r>
            <a:endParaRPr/>
          </a:p>
        </p:txBody>
      </p:sp>
      <p:sp>
        <p:nvSpPr>
          <p:cNvPr id="770" name="Google Shape;770;p37"/>
          <p:cNvSpPr txBox="1"/>
          <p:nvPr/>
        </p:nvSpPr>
        <p:spPr>
          <a:xfrm>
            <a:off x="9757662" y="3591156"/>
            <a:ext cx="1630381" cy="985847"/>
          </a:xfrm>
          <a:prstGeom prst="rect">
            <a:avLst/>
          </a:prstGeom>
          <a:noFill/>
          <a:ln>
            <a:noFill/>
          </a:ln>
        </p:spPr>
        <p:txBody>
          <a:bodyPr spcFirstLastPara="1" wrap="square" lIns="0" tIns="0" rIns="0" bIns="0" anchor="t" anchorCtr="0">
            <a:spAutoFit/>
          </a:bodyPr>
          <a:lstStyle/>
          <a:p>
            <a:pPr marL="0" marR="0" lvl="0" indent="0" algn="ctr" rtl="0">
              <a:lnSpc>
                <a:spcPct val="140085"/>
              </a:lnSpc>
              <a:spcBef>
                <a:spcPts val="0"/>
              </a:spcBef>
              <a:spcAft>
                <a:spcPts val="0"/>
              </a:spcAft>
              <a:buNone/>
            </a:pPr>
            <a:r>
              <a:rPr lang="en-GB" sz="933">
                <a:solidFill>
                  <a:srgbClr val="505050"/>
                </a:solidFill>
                <a:latin typeface="Inter"/>
                <a:ea typeface="Inter"/>
                <a:cs typeface="Inter"/>
                <a:sym typeface="Inter"/>
              </a:rPr>
              <a:t>Although a bottom-up approach, senior buy-in has been crucial in helping us to extend timelines to ‘go slow to go fast’ and do things right versus just getting them done!</a:t>
            </a:r>
            <a:endParaRPr/>
          </a:p>
        </p:txBody>
      </p:sp>
      <p:sp>
        <p:nvSpPr>
          <p:cNvPr id="771" name="Google Shape;771;p37"/>
          <p:cNvSpPr txBox="1"/>
          <p:nvPr/>
        </p:nvSpPr>
        <p:spPr>
          <a:xfrm>
            <a:off x="1381895" y="5367318"/>
            <a:ext cx="474507"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b="1">
                <a:solidFill>
                  <a:srgbClr val="FFFFFF"/>
                </a:solidFill>
                <a:latin typeface="Inter"/>
                <a:ea typeface="Inter"/>
                <a:cs typeface="Inter"/>
                <a:sym typeface="Inter"/>
              </a:rPr>
              <a:t>1</a:t>
            </a:r>
            <a:endParaRPr/>
          </a:p>
        </p:txBody>
      </p:sp>
      <p:sp>
        <p:nvSpPr>
          <p:cNvPr id="772" name="Google Shape;772;p37"/>
          <p:cNvSpPr txBox="1"/>
          <p:nvPr/>
        </p:nvSpPr>
        <p:spPr>
          <a:xfrm>
            <a:off x="3649989" y="5367318"/>
            <a:ext cx="474507"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b="1">
                <a:solidFill>
                  <a:srgbClr val="FFFFFF"/>
                </a:solidFill>
                <a:latin typeface="Inter"/>
                <a:ea typeface="Inter"/>
                <a:cs typeface="Inter"/>
                <a:sym typeface="Inter"/>
              </a:rPr>
              <a:t>2</a:t>
            </a:r>
            <a:endParaRPr/>
          </a:p>
        </p:txBody>
      </p:sp>
      <p:sp>
        <p:nvSpPr>
          <p:cNvPr id="773" name="Google Shape;773;p37"/>
          <p:cNvSpPr txBox="1"/>
          <p:nvPr/>
        </p:nvSpPr>
        <p:spPr>
          <a:xfrm>
            <a:off x="5918083" y="5367318"/>
            <a:ext cx="474507"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b="1">
                <a:solidFill>
                  <a:srgbClr val="FFFFFF"/>
                </a:solidFill>
                <a:latin typeface="Inter"/>
                <a:ea typeface="Inter"/>
                <a:cs typeface="Inter"/>
                <a:sym typeface="Inter"/>
              </a:rPr>
              <a:t>3</a:t>
            </a:r>
            <a:endParaRPr/>
          </a:p>
        </p:txBody>
      </p:sp>
      <p:sp>
        <p:nvSpPr>
          <p:cNvPr id="774" name="Google Shape;774;p37"/>
          <p:cNvSpPr txBox="1"/>
          <p:nvPr/>
        </p:nvSpPr>
        <p:spPr>
          <a:xfrm>
            <a:off x="8186177" y="5367318"/>
            <a:ext cx="474507"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b="1">
                <a:solidFill>
                  <a:srgbClr val="FFFFFF"/>
                </a:solidFill>
                <a:latin typeface="Inter"/>
                <a:ea typeface="Inter"/>
                <a:cs typeface="Inter"/>
                <a:sym typeface="Inter"/>
              </a:rPr>
              <a:t>4</a:t>
            </a:r>
            <a:endParaRPr/>
          </a:p>
        </p:txBody>
      </p:sp>
      <p:sp>
        <p:nvSpPr>
          <p:cNvPr id="775" name="Google Shape;775;p37"/>
          <p:cNvSpPr txBox="1"/>
          <p:nvPr/>
        </p:nvSpPr>
        <p:spPr>
          <a:xfrm>
            <a:off x="10454271" y="5367318"/>
            <a:ext cx="474507" cy="304571"/>
          </a:xfrm>
          <a:prstGeom prst="rect">
            <a:avLst/>
          </a:prstGeom>
          <a:noFill/>
          <a:ln>
            <a:noFill/>
          </a:ln>
        </p:spPr>
        <p:txBody>
          <a:bodyPr spcFirstLastPara="1" wrap="square" lIns="0" tIns="0" rIns="0" bIns="0" anchor="t" anchorCtr="0">
            <a:spAutoFit/>
          </a:bodyPr>
          <a:lstStyle/>
          <a:p>
            <a:pPr marL="0" marR="0" lvl="0" indent="0" algn="ctr" rtl="0">
              <a:lnSpc>
                <a:spcPct val="140032"/>
              </a:lnSpc>
              <a:spcBef>
                <a:spcPts val="0"/>
              </a:spcBef>
              <a:spcAft>
                <a:spcPts val="0"/>
              </a:spcAft>
              <a:buNone/>
            </a:pPr>
            <a:r>
              <a:rPr lang="en-GB" sz="1866" b="1">
                <a:solidFill>
                  <a:srgbClr val="FFFFFF"/>
                </a:solidFill>
                <a:latin typeface="Inter"/>
                <a:ea typeface="Inter"/>
                <a:cs typeface="Inter"/>
                <a:sym typeface="Inter"/>
              </a:rPr>
              <a:t>5</a:t>
            </a:r>
            <a:endParaRPr/>
          </a:p>
        </p:txBody>
      </p:sp>
      <p:sp>
        <p:nvSpPr>
          <p:cNvPr id="776" name="Google Shape;776;p37"/>
          <p:cNvSpPr txBox="1"/>
          <p:nvPr/>
        </p:nvSpPr>
        <p:spPr>
          <a:xfrm>
            <a:off x="520553" y="49820"/>
            <a:ext cx="10986029" cy="672556"/>
          </a:xfrm>
          <a:prstGeom prst="rect">
            <a:avLst/>
          </a:prstGeom>
          <a:noFill/>
          <a:ln>
            <a:noFill/>
          </a:ln>
        </p:spPr>
        <p:txBody>
          <a:bodyPr spcFirstLastPara="1" wrap="square" lIns="0" tIns="0" rIns="0" bIns="0" anchor="t" anchorCtr="0">
            <a:spAutoFit/>
          </a:bodyPr>
          <a:lstStyle/>
          <a:p>
            <a:pPr marL="0" marR="0" lvl="0" indent="0" algn="ctr" rtl="0">
              <a:lnSpc>
                <a:spcPct val="164000"/>
              </a:lnSpc>
              <a:spcBef>
                <a:spcPts val="0"/>
              </a:spcBef>
              <a:spcAft>
                <a:spcPts val="0"/>
              </a:spcAft>
              <a:buNone/>
            </a:pPr>
            <a:r>
              <a:rPr lang="en-GB" sz="3600">
                <a:solidFill>
                  <a:srgbClr val="002060"/>
                </a:solidFill>
                <a:latin typeface="Arial"/>
                <a:ea typeface="Arial"/>
                <a:cs typeface="Arial"/>
                <a:sym typeface="Arial"/>
              </a:rPr>
              <a:t>Our Support Tools</a:t>
            </a:r>
            <a:endParaRPr/>
          </a:p>
        </p:txBody>
      </p:sp>
      <p:sp>
        <p:nvSpPr>
          <p:cNvPr id="777" name="Google Shape;777;p37"/>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14">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778" name="Google Shape;778;p37"/>
          <p:cNvPicPr preferRelativeResize="0"/>
          <p:nvPr/>
        </p:nvPicPr>
        <p:blipFill rotWithShape="1">
          <a:blip r:embed="rId15">
            <a:alphaModFix/>
          </a:blip>
          <a:srcRect/>
          <a:stretch/>
        </p:blipFill>
        <p:spPr>
          <a:xfrm>
            <a:off x="11253960" y="151321"/>
            <a:ext cx="834973" cy="605454"/>
          </a:xfrm>
          <a:prstGeom prst="rect">
            <a:avLst/>
          </a:prstGeom>
          <a:noFill/>
          <a:ln>
            <a:noFill/>
          </a:ln>
        </p:spPr>
      </p:pic>
      <p:pic>
        <p:nvPicPr>
          <p:cNvPr id="779" name="Google Shape;779;p37"/>
          <p:cNvPicPr preferRelativeResize="0"/>
          <p:nvPr/>
        </p:nvPicPr>
        <p:blipFill rotWithShape="1">
          <a:blip r:embed="rId16">
            <a:alphaModFix/>
          </a:blip>
          <a:srcRect/>
          <a:stretch/>
        </p:blipFill>
        <p:spPr>
          <a:xfrm>
            <a:off x="-7200" y="0"/>
            <a:ext cx="134221" cy="68727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88" name="Google Shape;788;p38"/>
          <p:cNvGrpSpPr/>
          <p:nvPr/>
        </p:nvGrpSpPr>
        <p:grpSpPr>
          <a:xfrm>
            <a:off x="1078982" y="757580"/>
            <a:ext cx="4971717" cy="5958776"/>
            <a:chOff x="2494" y="0"/>
            <a:chExt cx="2447560" cy="5674601"/>
          </a:xfrm>
        </p:grpSpPr>
        <p:sp>
          <p:nvSpPr>
            <p:cNvPr id="789" name="Google Shape;789;p38"/>
            <p:cNvSpPr/>
            <p:nvPr/>
          </p:nvSpPr>
          <p:spPr>
            <a:xfrm>
              <a:off x="2494" y="0"/>
              <a:ext cx="2447560" cy="5674601"/>
            </a:xfrm>
            <a:prstGeom prst="roundRect">
              <a:avLst>
                <a:gd name="adj" fmla="val 10000"/>
              </a:avLst>
            </a:prstGeom>
            <a:solidFill>
              <a:srgbClr val="D0CE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0" name="Google Shape;790;p38"/>
            <p:cNvSpPr/>
            <p:nvPr/>
          </p:nvSpPr>
          <p:spPr>
            <a:xfrm>
              <a:off x="193489" y="94032"/>
              <a:ext cx="1913750" cy="371064"/>
            </a:xfrm>
            <a:prstGeom prst="flowChartAlternateProcess">
              <a:avLst/>
            </a:prstGeom>
            <a:solidFill>
              <a:srgbClr val="D0CECE"/>
            </a:solid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dk1"/>
                </a:buClr>
                <a:buSzPts val="2200"/>
                <a:buFont typeface="Arial"/>
                <a:buNone/>
              </a:pPr>
              <a:r>
                <a:rPr lang="en-GB" sz="2200" b="1">
                  <a:solidFill>
                    <a:schemeClr val="dk1"/>
                  </a:solidFill>
                  <a:latin typeface="Arial"/>
                  <a:ea typeface="Arial"/>
                  <a:cs typeface="Arial"/>
                  <a:sym typeface="Arial"/>
                </a:rPr>
                <a:t>Diagnostic Phase</a:t>
              </a:r>
              <a:endParaRPr sz="2200" b="1">
                <a:solidFill>
                  <a:schemeClr val="dk1"/>
                </a:solidFill>
                <a:latin typeface="Arial"/>
                <a:ea typeface="Arial"/>
                <a:cs typeface="Arial"/>
                <a:sym typeface="Arial"/>
              </a:endParaRPr>
            </a:p>
          </p:txBody>
        </p:sp>
      </p:grpSp>
      <p:grpSp>
        <p:nvGrpSpPr>
          <p:cNvPr id="791" name="Google Shape;791;p38"/>
          <p:cNvGrpSpPr/>
          <p:nvPr/>
        </p:nvGrpSpPr>
        <p:grpSpPr>
          <a:xfrm>
            <a:off x="6449637" y="752210"/>
            <a:ext cx="5202294" cy="5964146"/>
            <a:chOff x="5326906" y="-9766"/>
            <a:chExt cx="5202294" cy="5674601"/>
          </a:xfrm>
        </p:grpSpPr>
        <p:sp>
          <p:nvSpPr>
            <p:cNvPr id="792" name="Google Shape;792;p38"/>
            <p:cNvSpPr/>
            <p:nvPr/>
          </p:nvSpPr>
          <p:spPr>
            <a:xfrm>
              <a:off x="5326906" y="-9766"/>
              <a:ext cx="5202294" cy="5674601"/>
            </a:xfrm>
            <a:prstGeom prst="roundRect">
              <a:avLst>
                <a:gd name="adj" fmla="val 10000"/>
              </a:avLst>
            </a:prstGeom>
            <a:solidFill>
              <a:srgbClr val="D0CE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3" name="Google Shape;793;p38"/>
            <p:cNvSpPr/>
            <p:nvPr/>
          </p:nvSpPr>
          <p:spPr>
            <a:xfrm>
              <a:off x="6579073" y="-4495"/>
              <a:ext cx="2447560" cy="464514"/>
            </a:xfrm>
            <a:prstGeom prst="roundRect">
              <a:avLst>
                <a:gd name="adj" fmla="val 16667"/>
              </a:avLst>
            </a:prstGeom>
            <a:solidFill>
              <a:srgbClr val="D0CECE"/>
            </a:solid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dk1"/>
                </a:buClr>
                <a:buSzPts val="2200"/>
                <a:buFont typeface="Calibri"/>
                <a:buNone/>
              </a:pPr>
              <a:r>
                <a:rPr lang="en-GB" sz="2200" b="1">
                  <a:solidFill>
                    <a:schemeClr val="dk1"/>
                  </a:solidFill>
                  <a:latin typeface="Calibri"/>
                  <a:ea typeface="Calibri"/>
                  <a:cs typeface="Calibri"/>
                  <a:sym typeface="Calibri"/>
                </a:rPr>
                <a:t>Synthesis Phase</a:t>
              </a:r>
              <a:endParaRPr sz="2200" b="1">
                <a:solidFill>
                  <a:schemeClr val="dk1"/>
                </a:solidFill>
                <a:latin typeface="Calibri"/>
                <a:ea typeface="Calibri"/>
                <a:cs typeface="Calibri"/>
                <a:sym typeface="Calibri"/>
              </a:endParaRPr>
            </a:p>
          </p:txBody>
        </p:sp>
      </p:grpSp>
      <p:sp>
        <p:nvSpPr>
          <p:cNvPr id="794" name="Google Shape;794;p38"/>
          <p:cNvSpPr txBox="1"/>
          <p:nvPr/>
        </p:nvSpPr>
        <p:spPr>
          <a:xfrm>
            <a:off x="602985" y="-52259"/>
            <a:ext cx="11347277" cy="660887"/>
          </a:xfrm>
          <a:prstGeom prst="rect">
            <a:avLst/>
          </a:prstGeom>
          <a:noFill/>
          <a:ln>
            <a:noFill/>
          </a:ln>
        </p:spPr>
        <p:txBody>
          <a:bodyPr spcFirstLastPara="1" wrap="square" lIns="0" tIns="0" rIns="0" bIns="0" anchor="t" anchorCtr="0">
            <a:spAutoFit/>
          </a:bodyPr>
          <a:lstStyle/>
          <a:p>
            <a:pPr marL="0" marR="0" lvl="0" indent="0" algn="ctr" rtl="0">
              <a:lnSpc>
                <a:spcPct val="246000"/>
              </a:lnSpc>
              <a:spcBef>
                <a:spcPts val="0"/>
              </a:spcBef>
              <a:spcAft>
                <a:spcPts val="0"/>
              </a:spcAft>
              <a:buNone/>
            </a:pPr>
            <a:r>
              <a:rPr lang="en-GB" sz="2400">
                <a:solidFill>
                  <a:srgbClr val="002060"/>
                </a:solidFill>
                <a:latin typeface="Arial"/>
                <a:ea typeface="Arial"/>
                <a:cs typeface="Arial"/>
                <a:sym typeface="Arial"/>
              </a:rPr>
              <a:t>What Has Worked Well?</a:t>
            </a:r>
            <a:endParaRPr/>
          </a:p>
        </p:txBody>
      </p:sp>
      <p:grpSp>
        <p:nvGrpSpPr>
          <p:cNvPr id="795" name="Google Shape;795;p38"/>
          <p:cNvGrpSpPr/>
          <p:nvPr/>
        </p:nvGrpSpPr>
        <p:grpSpPr>
          <a:xfrm>
            <a:off x="1217582" y="1265017"/>
            <a:ext cx="4691955" cy="2487176"/>
            <a:chOff x="257765" y="1157497"/>
            <a:chExt cx="1958048" cy="1710969"/>
          </a:xfrm>
        </p:grpSpPr>
        <p:sp>
          <p:nvSpPr>
            <p:cNvPr id="796" name="Google Shape;796;p38"/>
            <p:cNvSpPr/>
            <p:nvPr/>
          </p:nvSpPr>
          <p:spPr>
            <a:xfrm>
              <a:off x="257765" y="1157497"/>
              <a:ext cx="1958048" cy="1710969"/>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sp>
          <p:nvSpPr>
            <p:cNvPr id="797" name="Google Shape;797;p38"/>
            <p:cNvSpPr txBox="1"/>
            <p:nvPr/>
          </p:nvSpPr>
          <p:spPr>
            <a:xfrm>
              <a:off x="303490" y="1487154"/>
              <a:ext cx="1857822" cy="1056114"/>
            </a:xfrm>
            <a:prstGeom prst="rect">
              <a:avLst/>
            </a:prstGeom>
            <a:solidFill>
              <a:schemeClr val="accent6"/>
            </a:solidFill>
            <a:ln>
              <a:noFill/>
            </a:ln>
          </p:spPr>
          <p:txBody>
            <a:bodyPr spcFirstLastPara="1" wrap="square" lIns="30475" tIns="22850" rIns="30475" bIns="22850" anchor="ctr" anchorCtr="0">
              <a:noAutofit/>
            </a:bodyPr>
            <a:lstStyle/>
            <a:p>
              <a:pPr marL="285750" marR="0" lvl="0" indent="-285750" algn="l" rtl="0">
                <a:lnSpc>
                  <a:spcPct val="90000"/>
                </a:lnSpc>
                <a:spcBef>
                  <a:spcPts val="0"/>
                </a:spcBef>
                <a:spcAft>
                  <a:spcPts val="0"/>
                </a:spcAft>
                <a:buClr>
                  <a:srgbClr val="FFFFFF"/>
                </a:buClr>
                <a:buSzPts val="2000"/>
                <a:buFont typeface="Noto Sans Symbols"/>
                <a:buChar char="✔"/>
              </a:pPr>
              <a:r>
                <a:rPr lang="en-GB" sz="2000" b="1">
                  <a:solidFill>
                    <a:srgbClr val="FFFFFF"/>
                  </a:solidFill>
                  <a:latin typeface="Arial"/>
                  <a:ea typeface="Arial"/>
                  <a:cs typeface="Arial"/>
                  <a:sym typeface="Arial"/>
                </a:rPr>
                <a:t>Good engagement via multiple routes </a:t>
              </a:r>
              <a:endParaRPr/>
            </a:p>
            <a:p>
              <a:pPr marL="285750" marR="0" lvl="0" indent="-285750" algn="l" rtl="0">
                <a:lnSpc>
                  <a:spcPct val="90000"/>
                </a:lnSpc>
                <a:spcBef>
                  <a:spcPts val="700"/>
                </a:spcBef>
                <a:spcAft>
                  <a:spcPts val="0"/>
                </a:spcAft>
                <a:buClr>
                  <a:srgbClr val="FFFFFF"/>
                </a:buClr>
                <a:buSzPts val="2000"/>
                <a:buFont typeface="Noto Sans Symbols"/>
                <a:buChar char="✔"/>
              </a:pPr>
              <a:r>
                <a:rPr lang="en-GB" sz="2000" b="1">
                  <a:solidFill>
                    <a:srgbClr val="FFFFFF"/>
                  </a:solidFill>
                  <a:latin typeface="Arial"/>
                  <a:ea typeface="Arial"/>
                  <a:cs typeface="Arial"/>
                  <a:sym typeface="Arial"/>
                </a:rPr>
                <a:t>Open &amp; honest feedback with verbatim detail</a:t>
              </a:r>
              <a:endParaRPr/>
            </a:p>
            <a:p>
              <a:pPr marL="285750" marR="0" lvl="0" indent="-285750" algn="l" rtl="0">
                <a:lnSpc>
                  <a:spcPct val="90000"/>
                </a:lnSpc>
                <a:spcBef>
                  <a:spcPts val="700"/>
                </a:spcBef>
                <a:spcAft>
                  <a:spcPts val="0"/>
                </a:spcAft>
                <a:buClr>
                  <a:srgbClr val="FFFFFF"/>
                </a:buClr>
                <a:buSzPts val="2000"/>
                <a:buFont typeface="Noto Sans Symbols"/>
                <a:buChar char="✔"/>
              </a:pPr>
              <a:r>
                <a:rPr lang="en-GB" sz="2000" b="1">
                  <a:solidFill>
                    <a:srgbClr val="FFFFFF"/>
                  </a:solidFill>
                  <a:latin typeface="Arial"/>
                  <a:ea typeface="Arial"/>
                  <a:cs typeface="Arial"/>
                  <a:sym typeface="Arial"/>
                </a:rPr>
                <a:t>Engagement of Culture Volunteer Team</a:t>
              </a:r>
              <a:endParaRPr sz="2000" b="1">
                <a:solidFill>
                  <a:srgbClr val="FFFFFF"/>
                </a:solidFill>
                <a:latin typeface="Arial"/>
                <a:ea typeface="Arial"/>
                <a:cs typeface="Arial"/>
                <a:sym typeface="Arial"/>
              </a:endParaRPr>
            </a:p>
          </p:txBody>
        </p:sp>
      </p:grpSp>
      <p:grpSp>
        <p:nvGrpSpPr>
          <p:cNvPr id="798" name="Google Shape;798;p38"/>
          <p:cNvGrpSpPr/>
          <p:nvPr/>
        </p:nvGrpSpPr>
        <p:grpSpPr>
          <a:xfrm>
            <a:off x="1207067" y="3941312"/>
            <a:ext cx="4691954" cy="2561257"/>
            <a:chOff x="247250" y="3678238"/>
            <a:chExt cx="1958048" cy="1710969"/>
          </a:xfrm>
        </p:grpSpPr>
        <p:sp>
          <p:nvSpPr>
            <p:cNvPr id="799" name="Google Shape;799;p38"/>
            <p:cNvSpPr/>
            <p:nvPr/>
          </p:nvSpPr>
          <p:spPr>
            <a:xfrm>
              <a:off x="247250" y="3678238"/>
              <a:ext cx="1958048" cy="1710969"/>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sp>
          <p:nvSpPr>
            <p:cNvPr id="800" name="Google Shape;800;p38"/>
            <p:cNvSpPr txBox="1"/>
            <p:nvPr/>
          </p:nvSpPr>
          <p:spPr>
            <a:xfrm>
              <a:off x="301751" y="3749823"/>
              <a:ext cx="1857822" cy="1281670"/>
            </a:xfrm>
            <a:prstGeom prst="rect">
              <a:avLst/>
            </a:prstGeom>
            <a:solidFill>
              <a:srgbClr val="00B0F0"/>
            </a:solidFill>
            <a:ln>
              <a:noFill/>
            </a:ln>
          </p:spPr>
          <p:txBody>
            <a:bodyPr spcFirstLastPara="1" wrap="square" lIns="22850" tIns="17125" rIns="22850" bIns="17125" anchor="ctr" anchorCtr="0">
              <a:noAutofit/>
            </a:bodyPr>
            <a:lstStyle/>
            <a:p>
              <a:pPr marL="285750" marR="0" lvl="0" indent="-285750" algn="l" rtl="0">
                <a:lnSpc>
                  <a:spcPct val="90000"/>
                </a:lnSpc>
                <a:spcBef>
                  <a:spcPts val="0"/>
                </a:spcBef>
                <a:spcAft>
                  <a:spcPts val="0"/>
                </a:spcAft>
                <a:buClr>
                  <a:schemeClr val="lt1"/>
                </a:buClr>
                <a:buSzPts val="2000"/>
                <a:buFont typeface="Arial"/>
                <a:buChar char="•"/>
              </a:pPr>
              <a:r>
                <a:rPr lang="en-GB" sz="2000" b="1">
                  <a:solidFill>
                    <a:schemeClr val="lt1"/>
                  </a:solidFill>
                  <a:latin typeface="Arial"/>
                  <a:ea typeface="Arial"/>
                  <a:cs typeface="Arial"/>
                  <a:sym typeface="Arial"/>
                </a:rPr>
                <a:t>Lack of representation from some key job families / areas</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Data ambiguous due to question design</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Lack of Data for some elements</a:t>
              </a:r>
              <a:endParaRPr/>
            </a:p>
          </p:txBody>
        </p:sp>
      </p:grpSp>
      <p:grpSp>
        <p:nvGrpSpPr>
          <p:cNvPr id="801" name="Google Shape;801;p38"/>
          <p:cNvGrpSpPr/>
          <p:nvPr/>
        </p:nvGrpSpPr>
        <p:grpSpPr>
          <a:xfrm>
            <a:off x="6621516" y="1265017"/>
            <a:ext cx="4908521" cy="2487176"/>
            <a:chOff x="4785633" y="1244346"/>
            <a:chExt cx="3334770" cy="1710969"/>
          </a:xfrm>
        </p:grpSpPr>
        <p:sp>
          <p:nvSpPr>
            <p:cNvPr id="802" name="Google Shape;802;p38"/>
            <p:cNvSpPr/>
            <p:nvPr/>
          </p:nvSpPr>
          <p:spPr>
            <a:xfrm>
              <a:off x="4785633" y="1244346"/>
              <a:ext cx="3334770" cy="1710969"/>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lt1"/>
                </a:solidFill>
                <a:latin typeface="Calibri"/>
                <a:ea typeface="Calibri"/>
                <a:cs typeface="Calibri"/>
                <a:sym typeface="Calibri"/>
              </a:endParaRPr>
            </a:p>
          </p:txBody>
        </p:sp>
        <p:sp>
          <p:nvSpPr>
            <p:cNvPr id="803" name="Google Shape;803;p38"/>
            <p:cNvSpPr txBox="1"/>
            <p:nvPr/>
          </p:nvSpPr>
          <p:spPr>
            <a:xfrm>
              <a:off x="4822272" y="1678278"/>
              <a:ext cx="3227532" cy="986458"/>
            </a:xfrm>
            <a:prstGeom prst="rect">
              <a:avLst/>
            </a:prstGeom>
            <a:solidFill>
              <a:schemeClr val="accent6"/>
            </a:solidFill>
            <a:ln>
              <a:noFill/>
            </a:ln>
          </p:spPr>
          <p:txBody>
            <a:bodyPr spcFirstLastPara="1" wrap="square" lIns="22850" tIns="17125" rIns="22850" bIns="17125" anchor="ctr" anchorCtr="0">
              <a:noAutofit/>
            </a:bodyPr>
            <a:lstStyle/>
            <a:p>
              <a:pPr marL="285750" marR="0" lvl="0" indent="-285750" algn="l" rtl="0">
                <a:lnSpc>
                  <a:spcPct val="90000"/>
                </a:lnSpc>
                <a:spcBef>
                  <a:spcPts val="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Clear themes from comparison of data</a:t>
              </a:r>
              <a:endParaRPr/>
            </a:p>
            <a:p>
              <a:pPr marL="285750" marR="0" lvl="0" indent="-285750" algn="l" rtl="0">
                <a:lnSpc>
                  <a:spcPct val="90000"/>
                </a:lnSpc>
                <a:spcBef>
                  <a:spcPts val="70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Participation &amp; support of culture volunteers &amp; Subject Matter Experts</a:t>
              </a:r>
              <a:endParaRPr/>
            </a:p>
            <a:p>
              <a:pPr marL="285750" marR="0" lvl="0" indent="-285750" algn="l" rtl="0">
                <a:lnSpc>
                  <a:spcPct val="90000"/>
                </a:lnSpc>
                <a:spcBef>
                  <a:spcPts val="70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2-day process enabled participation and in-depth consideration of all the data </a:t>
              </a:r>
              <a:endParaRPr/>
            </a:p>
          </p:txBody>
        </p:sp>
      </p:grpSp>
      <p:grpSp>
        <p:nvGrpSpPr>
          <p:cNvPr id="804" name="Google Shape;804;p38"/>
          <p:cNvGrpSpPr/>
          <p:nvPr/>
        </p:nvGrpSpPr>
        <p:grpSpPr>
          <a:xfrm>
            <a:off x="6636250" y="3920479"/>
            <a:ext cx="4789871" cy="2582090"/>
            <a:chOff x="2878377" y="3678238"/>
            <a:chExt cx="1958048" cy="1710969"/>
          </a:xfrm>
        </p:grpSpPr>
        <p:sp>
          <p:nvSpPr>
            <p:cNvPr id="805" name="Google Shape;805;p38"/>
            <p:cNvSpPr/>
            <p:nvPr/>
          </p:nvSpPr>
          <p:spPr>
            <a:xfrm>
              <a:off x="2878377" y="3678238"/>
              <a:ext cx="1958048" cy="1710969"/>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sp>
          <p:nvSpPr>
            <p:cNvPr id="806" name="Google Shape;806;p38"/>
            <p:cNvSpPr txBox="1"/>
            <p:nvPr/>
          </p:nvSpPr>
          <p:spPr>
            <a:xfrm>
              <a:off x="2928490" y="3787906"/>
              <a:ext cx="1857822" cy="1270925"/>
            </a:xfrm>
            <a:prstGeom prst="rect">
              <a:avLst/>
            </a:prstGeom>
            <a:solidFill>
              <a:srgbClr val="00B0F0"/>
            </a:solidFill>
            <a:ln>
              <a:noFill/>
            </a:ln>
          </p:spPr>
          <p:txBody>
            <a:bodyPr spcFirstLastPara="1" wrap="square" lIns="22850" tIns="17125" rIns="22850" bIns="17125" anchor="ctr" anchorCtr="0">
              <a:noAutofit/>
            </a:bodyPr>
            <a:lstStyle/>
            <a:p>
              <a:pPr marL="285750" marR="0" lvl="0" indent="-285750" algn="l" rtl="0">
                <a:lnSpc>
                  <a:spcPct val="90000"/>
                </a:lnSpc>
                <a:spcBef>
                  <a:spcPts val="0"/>
                </a:spcBef>
                <a:spcAft>
                  <a:spcPts val="0"/>
                </a:spcAft>
                <a:buClr>
                  <a:schemeClr val="lt1"/>
                </a:buClr>
                <a:buSzPts val="2000"/>
                <a:buFont typeface="Arial"/>
                <a:buChar char="•"/>
              </a:pPr>
              <a:r>
                <a:rPr lang="en-GB" sz="2000" b="1">
                  <a:solidFill>
                    <a:schemeClr val="lt1"/>
                  </a:solidFill>
                  <a:latin typeface="Arial"/>
                  <a:ea typeface="Arial"/>
                  <a:cs typeface="Arial"/>
                  <a:sym typeface="Arial"/>
                </a:rPr>
                <a:t>Some additional data could have been useful but certainly enough for analysis</a:t>
              </a:r>
              <a:endParaRPr sz="2000" b="1">
                <a:solidFill>
                  <a:schemeClr val="lt1"/>
                </a:solidFill>
                <a:latin typeface="Arial"/>
                <a:ea typeface="Arial"/>
                <a:cs typeface="Arial"/>
                <a:sym typeface="Arial"/>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Not everyone was able to attend for the whole 2 days due to conflicting priorities</a:t>
              </a:r>
              <a:endParaRPr/>
            </a:p>
          </p:txBody>
        </p:sp>
      </p:grpSp>
      <p:sp>
        <p:nvSpPr>
          <p:cNvPr id="807" name="Google Shape;807;p38"/>
          <p:cNvSpPr txBox="1"/>
          <p:nvPr/>
        </p:nvSpPr>
        <p:spPr>
          <a:xfrm>
            <a:off x="316973" y="2365292"/>
            <a:ext cx="70807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00B050"/>
                </a:solidFill>
                <a:latin typeface="Calibri"/>
                <a:ea typeface="Calibri"/>
                <a:cs typeface="Calibri"/>
                <a:sym typeface="Calibri"/>
              </a:rPr>
              <a:t>☺</a:t>
            </a:r>
            <a:endParaRPr sz="5400">
              <a:solidFill>
                <a:srgbClr val="00B050"/>
              </a:solidFill>
              <a:latin typeface="Calibri"/>
              <a:ea typeface="Calibri"/>
              <a:cs typeface="Calibri"/>
              <a:sym typeface="Calibri"/>
            </a:endParaRPr>
          </a:p>
        </p:txBody>
      </p:sp>
      <p:sp>
        <p:nvSpPr>
          <p:cNvPr id="808" name="Google Shape;808;p38"/>
          <p:cNvSpPr txBox="1"/>
          <p:nvPr/>
        </p:nvSpPr>
        <p:spPr>
          <a:xfrm>
            <a:off x="351274" y="4946872"/>
            <a:ext cx="70807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548135"/>
                </a:solidFill>
                <a:latin typeface="Calibri"/>
                <a:ea typeface="Calibri"/>
                <a:cs typeface="Calibri"/>
                <a:sym typeface="Calibri"/>
              </a:rPr>
              <a:t>😐</a:t>
            </a:r>
            <a:endParaRPr sz="5400">
              <a:solidFill>
                <a:srgbClr val="548135"/>
              </a:solidFill>
              <a:latin typeface="Calibri"/>
              <a:ea typeface="Calibri"/>
              <a:cs typeface="Calibri"/>
              <a:sym typeface="Calibri"/>
            </a:endParaRPr>
          </a:p>
        </p:txBody>
      </p:sp>
      <p:sp>
        <p:nvSpPr>
          <p:cNvPr id="809" name="Google Shape;809;p38"/>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3">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810" name="Google Shape;810;p38"/>
          <p:cNvPicPr preferRelativeResize="0"/>
          <p:nvPr/>
        </p:nvPicPr>
        <p:blipFill rotWithShape="1">
          <a:blip r:embed="rId4">
            <a:alphaModFix/>
          </a:blip>
          <a:srcRect/>
          <a:stretch/>
        </p:blipFill>
        <p:spPr>
          <a:xfrm>
            <a:off x="11253960" y="151321"/>
            <a:ext cx="834973" cy="605454"/>
          </a:xfrm>
          <a:prstGeom prst="rect">
            <a:avLst/>
          </a:prstGeom>
          <a:noFill/>
          <a:ln>
            <a:noFill/>
          </a:ln>
        </p:spPr>
      </p:pic>
      <p:pic>
        <p:nvPicPr>
          <p:cNvPr id="811" name="Google Shape;811;p38"/>
          <p:cNvPicPr preferRelativeResize="0"/>
          <p:nvPr/>
        </p:nvPicPr>
        <p:blipFill rotWithShape="1">
          <a:blip r:embed="rId5">
            <a:alphaModFix/>
          </a:blip>
          <a:srcRect/>
          <a:stretch/>
        </p:blipFill>
        <p:spPr>
          <a:xfrm>
            <a:off x="-7200" y="0"/>
            <a:ext cx="134221" cy="6872748"/>
          </a:xfrm>
          <a:prstGeom prst="rect">
            <a:avLst/>
          </a:prstGeom>
          <a:noFill/>
          <a:ln>
            <a:noFill/>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grpSp>
        <p:nvGrpSpPr>
          <p:cNvPr id="820" name="Google Shape;820;p39"/>
          <p:cNvGrpSpPr/>
          <p:nvPr/>
        </p:nvGrpSpPr>
        <p:grpSpPr>
          <a:xfrm>
            <a:off x="1086547" y="771271"/>
            <a:ext cx="4954023" cy="5964145"/>
            <a:chOff x="2494" y="-140349"/>
            <a:chExt cx="2452199" cy="5814950"/>
          </a:xfrm>
        </p:grpSpPr>
        <p:sp>
          <p:nvSpPr>
            <p:cNvPr id="821" name="Google Shape;821;p39"/>
            <p:cNvSpPr/>
            <p:nvPr/>
          </p:nvSpPr>
          <p:spPr>
            <a:xfrm>
              <a:off x="2494" y="-140349"/>
              <a:ext cx="2452199" cy="5814950"/>
            </a:xfrm>
            <a:prstGeom prst="roundRect">
              <a:avLst>
                <a:gd name="adj" fmla="val 10000"/>
              </a:avLst>
            </a:prstGeom>
            <a:solidFill>
              <a:srgbClr val="D0CE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2" name="Google Shape;822;p39"/>
            <p:cNvSpPr/>
            <p:nvPr/>
          </p:nvSpPr>
          <p:spPr>
            <a:xfrm>
              <a:off x="414716" y="-140349"/>
              <a:ext cx="1427517" cy="514251"/>
            </a:xfrm>
            <a:prstGeom prst="flowChartAlternateProcess">
              <a:avLst/>
            </a:prstGeom>
            <a:solidFill>
              <a:srgbClr val="D0CECE"/>
            </a:solid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dk1"/>
                </a:buClr>
                <a:buSzPts val="2200"/>
                <a:buFont typeface="Arial"/>
                <a:buNone/>
              </a:pPr>
              <a:r>
                <a:rPr lang="en-GB" sz="2200" b="1">
                  <a:solidFill>
                    <a:schemeClr val="dk1"/>
                  </a:solidFill>
                  <a:latin typeface="Arial"/>
                  <a:ea typeface="Arial"/>
                  <a:cs typeface="Arial"/>
                  <a:sym typeface="Arial"/>
                </a:rPr>
                <a:t>Design Phase</a:t>
              </a:r>
              <a:endParaRPr/>
            </a:p>
          </p:txBody>
        </p:sp>
      </p:grpSp>
      <p:grpSp>
        <p:nvGrpSpPr>
          <p:cNvPr id="823" name="Google Shape;823;p39"/>
          <p:cNvGrpSpPr/>
          <p:nvPr/>
        </p:nvGrpSpPr>
        <p:grpSpPr>
          <a:xfrm>
            <a:off x="6449637" y="752210"/>
            <a:ext cx="5202294" cy="5964146"/>
            <a:chOff x="5326906" y="-9766"/>
            <a:chExt cx="5202294" cy="5674601"/>
          </a:xfrm>
        </p:grpSpPr>
        <p:sp>
          <p:nvSpPr>
            <p:cNvPr id="824" name="Google Shape;824;p39"/>
            <p:cNvSpPr/>
            <p:nvPr/>
          </p:nvSpPr>
          <p:spPr>
            <a:xfrm>
              <a:off x="5326906" y="-9766"/>
              <a:ext cx="5202294" cy="5674601"/>
            </a:xfrm>
            <a:prstGeom prst="roundRect">
              <a:avLst>
                <a:gd name="adj" fmla="val 10000"/>
              </a:avLst>
            </a:prstGeom>
            <a:solidFill>
              <a:srgbClr val="D0CE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5" name="Google Shape;825;p39"/>
            <p:cNvSpPr/>
            <p:nvPr/>
          </p:nvSpPr>
          <p:spPr>
            <a:xfrm>
              <a:off x="6339351" y="8370"/>
              <a:ext cx="3338861" cy="543896"/>
            </a:xfrm>
            <a:prstGeom prst="roundRect">
              <a:avLst>
                <a:gd name="adj" fmla="val 16667"/>
              </a:avLst>
            </a:prstGeom>
            <a:solidFill>
              <a:srgbClr val="D0CECE"/>
            </a:solid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Clr>
                  <a:schemeClr val="dk1"/>
                </a:buClr>
                <a:buSzPts val="2200"/>
                <a:buFont typeface="Arial"/>
                <a:buNone/>
              </a:pPr>
              <a:r>
                <a:rPr lang="en-GB" sz="2200" b="1">
                  <a:solidFill>
                    <a:schemeClr val="dk1"/>
                  </a:solidFill>
                  <a:latin typeface="Arial"/>
                  <a:ea typeface="Arial"/>
                  <a:cs typeface="Arial"/>
                  <a:sym typeface="Arial"/>
                </a:rPr>
                <a:t>Implementation Phase</a:t>
              </a:r>
              <a:endParaRPr/>
            </a:p>
          </p:txBody>
        </p:sp>
      </p:grpSp>
      <p:sp>
        <p:nvSpPr>
          <p:cNvPr id="826" name="Google Shape;826;p39"/>
          <p:cNvSpPr txBox="1"/>
          <p:nvPr/>
        </p:nvSpPr>
        <p:spPr>
          <a:xfrm>
            <a:off x="602985" y="-52259"/>
            <a:ext cx="11347277" cy="660887"/>
          </a:xfrm>
          <a:prstGeom prst="rect">
            <a:avLst/>
          </a:prstGeom>
          <a:noFill/>
          <a:ln>
            <a:noFill/>
          </a:ln>
        </p:spPr>
        <p:txBody>
          <a:bodyPr spcFirstLastPara="1" wrap="square" lIns="0" tIns="0" rIns="0" bIns="0" anchor="t" anchorCtr="0">
            <a:spAutoFit/>
          </a:bodyPr>
          <a:lstStyle/>
          <a:p>
            <a:pPr marL="0" marR="0" lvl="0" indent="0" algn="ctr" rtl="0">
              <a:lnSpc>
                <a:spcPct val="246000"/>
              </a:lnSpc>
              <a:spcBef>
                <a:spcPts val="0"/>
              </a:spcBef>
              <a:spcAft>
                <a:spcPts val="0"/>
              </a:spcAft>
              <a:buNone/>
            </a:pPr>
            <a:r>
              <a:rPr lang="en-GB" sz="2400">
                <a:solidFill>
                  <a:srgbClr val="002060"/>
                </a:solidFill>
                <a:latin typeface="Arial"/>
                <a:ea typeface="Arial"/>
                <a:cs typeface="Arial"/>
                <a:sym typeface="Arial"/>
              </a:rPr>
              <a:t>What Has Worked Well?</a:t>
            </a:r>
            <a:endParaRPr/>
          </a:p>
        </p:txBody>
      </p:sp>
      <p:grpSp>
        <p:nvGrpSpPr>
          <p:cNvPr id="827" name="Google Shape;827;p39"/>
          <p:cNvGrpSpPr/>
          <p:nvPr/>
        </p:nvGrpSpPr>
        <p:grpSpPr>
          <a:xfrm>
            <a:off x="1217582" y="1265017"/>
            <a:ext cx="4691955" cy="2487176"/>
            <a:chOff x="257765" y="1157497"/>
            <a:chExt cx="1958048" cy="1710969"/>
          </a:xfrm>
        </p:grpSpPr>
        <p:sp>
          <p:nvSpPr>
            <p:cNvPr id="828" name="Google Shape;828;p39"/>
            <p:cNvSpPr/>
            <p:nvPr/>
          </p:nvSpPr>
          <p:spPr>
            <a:xfrm>
              <a:off x="257765" y="1157497"/>
              <a:ext cx="1958048" cy="1710969"/>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sp>
          <p:nvSpPr>
            <p:cNvPr id="829" name="Google Shape;829;p39"/>
            <p:cNvSpPr txBox="1"/>
            <p:nvPr/>
          </p:nvSpPr>
          <p:spPr>
            <a:xfrm>
              <a:off x="290503" y="1470284"/>
              <a:ext cx="1857822" cy="1056114"/>
            </a:xfrm>
            <a:prstGeom prst="rect">
              <a:avLst/>
            </a:prstGeom>
            <a:solidFill>
              <a:schemeClr val="accent6"/>
            </a:solidFill>
            <a:ln>
              <a:noFill/>
            </a:ln>
          </p:spPr>
          <p:txBody>
            <a:bodyPr spcFirstLastPara="1" wrap="square" lIns="30475" tIns="22850" rIns="30475" bIns="22850" anchor="ctr" anchorCtr="0">
              <a:noAutofit/>
            </a:bodyPr>
            <a:lstStyle/>
            <a:p>
              <a:pPr marL="285750" marR="0" lvl="0" indent="-285750" algn="l" rtl="0">
                <a:lnSpc>
                  <a:spcPct val="90000"/>
                </a:lnSpc>
                <a:spcBef>
                  <a:spcPts val="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Collaborative &amp; inclusive approach</a:t>
              </a:r>
              <a:endParaRPr/>
            </a:p>
            <a:p>
              <a:pPr marL="285750" marR="0" lvl="0" indent="-285750" algn="l" rtl="0">
                <a:lnSpc>
                  <a:spcPct val="90000"/>
                </a:lnSpc>
                <a:spcBef>
                  <a:spcPts val="70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Extended timing</a:t>
              </a:r>
              <a:endParaRPr/>
            </a:p>
            <a:p>
              <a:pPr marL="285750" marR="0" lvl="0" indent="-285750" algn="l" rtl="0">
                <a:lnSpc>
                  <a:spcPct val="90000"/>
                </a:lnSpc>
                <a:spcBef>
                  <a:spcPts val="70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SG Service Re-design approach</a:t>
              </a:r>
              <a:endParaRPr/>
            </a:p>
            <a:p>
              <a:pPr marL="285750" marR="0" lvl="0" indent="-285750" algn="l" rtl="0">
                <a:lnSpc>
                  <a:spcPct val="90000"/>
                </a:lnSpc>
                <a:spcBef>
                  <a:spcPts val="70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Excellent solutions identification enabling development of action plan</a:t>
              </a:r>
              <a:endParaRPr/>
            </a:p>
          </p:txBody>
        </p:sp>
      </p:grpSp>
      <p:grpSp>
        <p:nvGrpSpPr>
          <p:cNvPr id="830" name="Google Shape;830;p39"/>
          <p:cNvGrpSpPr/>
          <p:nvPr/>
        </p:nvGrpSpPr>
        <p:grpSpPr>
          <a:xfrm>
            <a:off x="1207067" y="3941312"/>
            <a:ext cx="4691954" cy="2561257"/>
            <a:chOff x="247250" y="3678238"/>
            <a:chExt cx="1958048" cy="1710969"/>
          </a:xfrm>
        </p:grpSpPr>
        <p:sp>
          <p:nvSpPr>
            <p:cNvPr id="831" name="Google Shape;831;p39"/>
            <p:cNvSpPr/>
            <p:nvPr/>
          </p:nvSpPr>
          <p:spPr>
            <a:xfrm>
              <a:off x="247250" y="3678238"/>
              <a:ext cx="1958048" cy="1710969"/>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sp>
          <p:nvSpPr>
            <p:cNvPr id="832" name="Google Shape;832;p39"/>
            <p:cNvSpPr txBox="1"/>
            <p:nvPr/>
          </p:nvSpPr>
          <p:spPr>
            <a:xfrm>
              <a:off x="301751" y="3931781"/>
              <a:ext cx="1857822" cy="1281670"/>
            </a:xfrm>
            <a:prstGeom prst="rect">
              <a:avLst/>
            </a:prstGeom>
            <a:solidFill>
              <a:srgbClr val="00B0F0"/>
            </a:solidFill>
            <a:ln>
              <a:noFill/>
            </a:ln>
          </p:spPr>
          <p:txBody>
            <a:bodyPr spcFirstLastPara="1" wrap="square" lIns="22850" tIns="17125" rIns="22850" bIns="17125" anchor="ctr" anchorCtr="0">
              <a:noAutofit/>
            </a:bodyPr>
            <a:lstStyle/>
            <a:p>
              <a:pPr marL="285750" marR="0" lvl="0" indent="-285750" algn="l" rtl="0">
                <a:lnSpc>
                  <a:spcPct val="90000"/>
                </a:lnSpc>
                <a:spcBef>
                  <a:spcPts val="0"/>
                </a:spcBef>
                <a:spcAft>
                  <a:spcPts val="0"/>
                </a:spcAft>
                <a:buClr>
                  <a:schemeClr val="lt1"/>
                </a:buClr>
                <a:buSzPts val="2000"/>
                <a:buFont typeface="Arial"/>
                <a:buChar char="•"/>
              </a:pPr>
              <a:r>
                <a:rPr lang="en-GB" sz="2000" b="1">
                  <a:solidFill>
                    <a:schemeClr val="lt1"/>
                  </a:solidFill>
                  <a:latin typeface="Arial"/>
                  <a:ea typeface="Arial"/>
                  <a:cs typeface="Arial"/>
                  <a:sym typeface="Arial"/>
                </a:rPr>
                <a:t>Under-representation in some key areas and bands</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Changes in leadership during this period </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Service pressures on staff participation</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Virtual sessions less successful</a:t>
              </a:r>
              <a:endParaRPr/>
            </a:p>
          </p:txBody>
        </p:sp>
      </p:grpSp>
      <p:grpSp>
        <p:nvGrpSpPr>
          <p:cNvPr id="833" name="Google Shape;833;p39"/>
          <p:cNvGrpSpPr/>
          <p:nvPr/>
        </p:nvGrpSpPr>
        <p:grpSpPr>
          <a:xfrm>
            <a:off x="6621516" y="1265017"/>
            <a:ext cx="4908521" cy="2487176"/>
            <a:chOff x="4785633" y="1244346"/>
            <a:chExt cx="3334770" cy="1710969"/>
          </a:xfrm>
        </p:grpSpPr>
        <p:sp>
          <p:nvSpPr>
            <p:cNvPr id="834" name="Google Shape;834;p39"/>
            <p:cNvSpPr/>
            <p:nvPr/>
          </p:nvSpPr>
          <p:spPr>
            <a:xfrm>
              <a:off x="4785633" y="1244346"/>
              <a:ext cx="3334770" cy="1710969"/>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lt1"/>
                </a:solidFill>
                <a:latin typeface="Calibri"/>
                <a:ea typeface="Calibri"/>
                <a:cs typeface="Calibri"/>
                <a:sym typeface="Calibri"/>
              </a:endParaRPr>
            </a:p>
          </p:txBody>
        </p:sp>
        <p:sp>
          <p:nvSpPr>
            <p:cNvPr id="835" name="Google Shape;835;p39"/>
            <p:cNvSpPr txBox="1"/>
            <p:nvPr/>
          </p:nvSpPr>
          <p:spPr>
            <a:xfrm>
              <a:off x="4822272" y="1606601"/>
              <a:ext cx="3227532" cy="986458"/>
            </a:xfrm>
            <a:prstGeom prst="rect">
              <a:avLst/>
            </a:prstGeom>
            <a:solidFill>
              <a:schemeClr val="accent6"/>
            </a:solidFill>
            <a:ln>
              <a:noFill/>
            </a:ln>
          </p:spPr>
          <p:txBody>
            <a:bodyPr spcFirstLastPara="1" wrap="square" lIns="22850" tIns="17125" rIns="22850" bIns="17125" anchor="ctr" anchorCtr="0">
              <a:noAutofit/>
            </a:bodyPr>
            <a:lstStyle/>
            <a:p>
              <a:pPr marL="285750" marR="0" lvl="0" indent="-285750" algn="l" rtl="0">
                <a:lnSpc>
                  <a:spcPct val="90000"/>
                </a:lnSpc>
                <a:spcBef>
                  <a:spcPts val="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Leadership &amp; Representation roles</a:t>
              </a:r>
              <a:endParaRPr/>
            </a:p>
            <a:p>
              <a:pPr marL="285750" marR="0" lvl="0" indent="-285750" algn="l" rtl="0">
                <a:lnSpc>
                  <a:spcPct val="90000"/>
                </a:lnSpc>
                <a:spcBef>
                  <a:spcPts val="70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Bringing new energy, ideas, enthusiasm and determination</a:t>
              </a:r>
              <a:endParaRPr/>
            </a:p>
            <a:p>
              <a:pPr marL="285750" marR="0" lvl="0" indent="-285750" algn="l" rtl="0">
                <a:lnSpc>
                  <a:spcPct val="90000"/>
                </a:lnSpc>
                <a:spcBef>
                  <a:spcPts val="700"/>
                </a:spcBef>
                <a:spcAft>
                  <a:spcPts val="0"/>
                </a:spcAft>
                <a:buClr>
                  <a:schemeClr val="lt1"/>
                </a:buClr>
                <a:buSzPts val="2000"/>
                <a:buFont typeface="Noto Sans Symbols"/>
                <a:buChar char="✔"/>
              </a:pPr>
              <a:r>
                <a:rPr lang="en-GB" sz="2000" b="1">
                  <a:solidFill>
                    <a:schemeClr val="lt1"/>
                  </a:solidFill>
                  <a:latin typeface="Arial"/>
                  <a:ea typeface="Arial"/>
                  <a:cs typeface="Arial"/>
                  <a:sym typeface="Arial"/>
                </a:rPr>
                <a:t>-Forming teams and working across services, hierarchies and job families</a:t>
              </a:r>
              <a:endParaRPr/>
            </a:p>
          </p:txBody>
        </p:sp>
      </p:grpSp>
      <p:grpSp>
        <p:nvGrpSpPr>
          <p:cNvPr id="836" name="Google Shape;836;p39"/>
          <p:cNvGrpSpPr/>
          <p:nvPr/>
        </p:nvGrpSpPr>
        <p:grpSpPr>
          <a:xfrm>
            <a:off x="6636250" y="3920479"/>
            <a:ext cx="4789871" cy="2582090"/>
            <a:chOff x="2878377" y="3678238"/>
            <a:chExt cx="1958048" cy="1710969"/>
          </a:xfrm>
        </p:grpSpPr>
        <p:sp>
          <p:nvSpPr>
            <p:cNvPr id="837" name="Google Shape;837;p39"/>
            <p:cNvSpPr/>
            <p:nvPr/>
          </p:nvSpPr>
          <p:spPr>
            <a:xfrm>
              <a:off x="2878377" y="3678238"/>
              <a:ext cx="1958048" cy="1710969"/>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p:txBody>
        </p:sp>
        <p:sp>
          <p:nvSpPr>
            <p:cNvPr id="838" name="Google Shape;838;p39"/>
            <p:cNvSpPr txBox="1"/>
            <p:nvPr/>
          </p:nvSpPr>
          <p:spPr>
            <a:xfrm>
              <a:off x="2969503" y="3855365"/>
              <a:ext cx="1857822" cy="1270925"/>
            </a:xfrm>
            <a:prstGeom prst="rect">
              <a:avLst/>
            </a:prstGeom>
            <a:solidFill>
              <a:srgbClr val="00B0F0"/>
            </a:solidFill>
            <a:ln>
              <a:noFill/>
            </a:ln>
          </p:spPr>
          <p:txBody>
            <a:bodyPr spcFirstLastPara="1" wrap="square" lIns="22850" tIns="17125" rIns="22850" bIns="17125" anchor="ctr" anchorCtr="0">
              <a:noAutofit/>
            </a:bodyPr>
            <a:lstStyle/>
            <a:p>
              <a:pPr marL="285750" marR="0" lvl="0" indent="-285750" algn="l" rtl="0">
                <a:lnSpc>
                  <a:spcPct val="90000"/>
                </a:lnSpc>
                <a:spcBef>
                  <a:spcPts val="0"/>
                </a:spcBef>
                <a:spcAft>
                  <a:spcPts val="0"/>
                </a:spcAft>
                <a:buClr>
                  <a:schemeClr val="lt1"/>
                </a:buClr>
                <a:buSzPts val="2000"/>
                <a:buFont typeface="Arial"/>
                <a:buChar char="•"/>
              </a:pPr>
              <a:r>
                <a:rPr lang="en-GB" sz="2000" b="1">
                  <a:solidFill>
                    <a:schemeClr val="lt1"/>
                  </a:solidFill>
                  <a:latin typeface="Arial"/>
                  <a:ea typeface="Arial"/>
                  <a:cs typeface="Arial"/>
                  <a:sym typeface="Arial"/>
                </a:rPr>
                <a:t>Resources stretched  </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Challenging to engage all areas and levels</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Challenge to prioritise and commit with conflicting demands</a:t>
              </a:r>
              <a:endParaRPr/>
            </a:p>
            <a:p>
              <a:pPr marL="285750" marR="0" lvl="0" indent="-285750" algn="l" rtl="0">
                <a:lnSpc>
                  <a:spcPct val="90000"/>
                </a:lnSpc>
                <a:spcBef>
                  <a:spcPts val="700"/>
                </a:spcBef>
                <a:spcAft>
                  <a:spcPts val="0"/>
                </a:spcAft>
                <a:buClr>
                  <a:schemeClr val="lt1"/>
                </a:buClr>
                <a:buSzPts val="2000"/>
                <a:buFont typeface="Arial"/>
                <a:buChar char="•"/>
              </a:pPr>
              <a:r>
                <a:rPr lang="en-GB" sz="2000" b="1">
                  <a:solidFill>
                    <a:schemeClr val="lt1"/>
                  </a:solidFill>
                  <a:latin typeface="Arial"/>
                  <a:ea typeface="Arial"/>
                  <a:cs typeface="Arial"/>
                  <a:sym typeface="Arial"/>
                </a:rPr>
                <a:t>Clarity re route to Business As Usual</a:t>
              </a:r>
              <a:endParaRPr/>
            </a:p>
          </p:txBody>
        </p:sp>
      </p:grpSp>
      <p:sp>
        <p:nvSpPr>
          <p:cNvPr id="839" name="Google Shape;839;p39"/>
          <p:cNvSpPr txBox="1"/>
          <p:nvPr/>
        </p:nvSpPr>
        <p:spPr>
          <a:xfrm>
            <a:off x="316973" y="2365292"/>
            <a:ext cx="70807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00B050"/>
                </a:solidFill>
                <a:latin typeface="Calibri"/>
                <a:ea typeface="Calibri"/>
                <a:cs typeface="Calibri"/>
                <a:sym typeface="Calibri"/>
              </a:rPr>
              <a:t>☺</a:t>
            </a:r>
            <a:endParaRPr sz="5400">
              <a:solidFill>
                <a:srgbClr val="00B050"/>
              </a:solidFill>
              <a:latin typeface="Calibri"/>
              <a:ea typeface="Calibri"/>
              <a:cs typeface="Calibri"/>
              <a:sym typeface="Calibri"/>
            </a:endParaRPr>
          </a:p>
        </p:txBody>
      </p:sp>
      <p:sp>
        <p:nvSpPr>
          <p:cNvPr id="840" name="Google Shape;840;p39"/>
          <p:cNvSpPr txBox="1"/>
          <p:nvPr/>
        </p:nvSpPr>
        <p:spPr>
          <a:xfrm>
            <a:off x="351274" y="4946872"/>
            <a:ext cx="70807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a:solidFill>
                  <a:srgbClr val="548135"/>
                </a:solidFill>
                <a:latin typeface="Calibri"/>
                <a:ea typeface="Calibri"/>
                <a:cs typeface="Calibri"/>
                <a:sym typeface="Calibri"/>
              </a:rPr>
              <a:t>😐</a:t>
            </a:r>
            <a:endParaRPr sz="5400">
              <a:solidFill>
                <a:srgbClr val="548135"/>
              </a:solidFill>
              <a:latin typeface="Calibri"/>
              <a:ea typeface="Calibri"/>
              <a:cs typeface="Calibri"/>
              <a:sym typeface="Calibri"/>
            </a:endParaRPr>
          </a:p>
        </p:txBody>
      </p:sp>
      <p:sp>
        <p:nvSpPr>
          <p:cNvPr id="841" name="Google Shape;841;p39"/>
          <p:cNvSpPr/>
          <p:nvPr/>
        </p:nvSpPr>
        <p:spPr>
          <a:xfrm>
            <a:off x="262579" y="151321"/>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3">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842" name="Google Shape;842;p39"/>
          <p:cNvPicPr preferRelativeResize="0"/>
          <p:nvPr/>
        </p:nvPicPr>
        <p:blipFill rotWithShape="1">
          <a:blip r:embed="rId4">
            <a:alphaModFix/>
          </a:blip>
          <a:srcRect/>
          <a:stretch/>
        </p:blipFill>
        <p:spPr>
          <a:xfrm>
            <a:off x="11253960" y="151321"/>
            <a:ext cx="834973" cy="605454"/>
          </a:xfrm>
          <a:prstGeom prst="rect">
            <a:avLst/>
          </a:prstGeom>
          <a:noFill/>
          <a:ln>
            <a:noFill/>
          </a:ln>
        </p:spPr>
      </p:pic>
      <p:pic>
        <p:nvPicPr>
          <p:cNvPr id="843" name="Google Shape;843;p39"/>
          <p:cNvPicPr preferRelativeResize="0"/>
          <p:nvPr/>
        </p:nvPicPr>
        <p:blipFill rotWithShape="1">
          <a:blip r:embed="rId5">
            <a:alphaModFix/>
          </a:blip>
          <a:srcRect/>
          <a:stretch/>
        </p:blipFill>
        <p:spPr>
          <a:xfrm>
            <a:off x="-7200" y="0"/>
            <a:ext cx="134221" cy="6872748"/>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
          <p:cNvSpPr txBox="1">
            <a:spLocks noGrp="1"/>
          </p:cNvSpPr>
          <p:nvPr>
            <p:ph type="title"/>
          </p:nvPr>
        </p:nvSpPr>
        <p:spPr>
          <a:xfrm>
            <a:off x="791997" y="265802"/>
            <a:ext cx="10599901" cy="164554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2060"/>
              </a:buClr>
              <a:buSzPts val="4400"/>
              <a:buFont typeface="Calibri"/>
              <a:buNone/>
            </a:pPr>
            <a:r>
              <a:rPr lang="en-GB" sz="4400" b="1">
                <a:solidFill>
                  <a:srgbClr val="002060"/>
                </a:solidFill>
              </a:rPr>
              <a:t>Our Agenda </a:t>
            </a:r>
            <a:endParaRPr/>
          </a:p>
        </p:txBody>
      </p:sp>
      <p:sp>
        <p:nvSpPr>
          <p:cNvPr id="184" name="Google Shape;184;p4"/>
          <p:cNvSpPr txBox="1">
            <a:spLocks noGrp="1"/>
          </p:cNvSpPr>
          <p:nvPr>
            <p:ph type="body" idx="1"/>
          </p:nvPr>
        </p:nvSpPr>
        <p:spPr>
          <a:xfrm>
            <a:off x="791999" y="2123999"/>
            <a:ext cx="10606250" cy="36454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Font typeface="Arial"/>
              <a:buNone/>
            </a:pPr>
            <a:endParaRPr/>
          </a:p>
        </p:txBody>
      </p:sp>
      <p:sp>
        <p:nvSpPr>
          <p:cNvPr id="185" name="Google Shape;185;p4"/>
          <p:cNvSpPr txBox="1">
            <a:spLocks noGrp="1"/>
          </p:cNvSpPr>
          <p:nvPr>
            <p:ph type="sldNum" idx="12"/>
          </p:nvPr>
        </p:nvSpPr>
        <p:spPr>
          <a:xfrm>
            <a:off x="11078816" y="6494463"/>
            <a:ext cx="319433"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4</a:t>
            </a:fld>
            <a:endParaRPr/>
          </a:p>
        </p:txBody>
      </p:sp>
      <p:grpSp>
        <p:nvGrpSpPr>
          <p:cNvPr id="186" name="Google Shape;186;p4"/>
          <p:cNvGrpSpPr/>
          <p:nvPr/>
        </p:nvGrpSpPr>
        <p:grpSpPr>
          <a:xfrm>
            <a:off x="704854" y="1090500"/>
            <a:ext cx="10774187" cy="4386172"/>
            <a:chOff x="0" y="1928"/>
            <a:chExt cx="10774187" cy="4386172"/>
          </a:xfrm>
        </p:grpSpPr>
        <p:sp>
          <p:nvSpPr>
            <p:cNvPr id="187" name="Google Shape;187;p4"/>
            <p:cNvSpPr/>
            <p:nvPr/>
          </p:nvSpPr>
          <p:spPr>
            <a:xfrm>
              <a:off x="5256" y="1928"/>
              <a:ext cx="10763674" cy="843123"/>
            </a:xfrm>
            <a:prstGeom prst="roundRect">
              <a:avLst>
                <a:gd name="adj" fmla="val 16667"/>
              </a:avLst>
            </a:prstGeom>
            <a:solidFill>
              <a:srgbClr val="4372C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txBox="1"/>
            <p:nvPr/>
          </p:nvSpPr>
          <p:spPr>
            <a:xfrm>
              <a:off x="46414" y="43086"/>
              <a:ext cx="10681358" cy="76080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Improving Wellbeing and Working Cultures – Fiona Hogg </a:t>
              </a:r>
              <a:endParaRPr sz="2400" b="0" i="0" u="none" strike="noStrike" cap="none">
                <a:solidFill>
                  <a:schemeClr val="lt1"/>
                </a:solidFill>
                <a:latin typeface="Calibri"/>
                <a:ea typeface="Calibri"/>
                <a:cs typeface="Calibri"/>
                <a:sym typeface="Calibri"/>
              </a:endParaRPr>
            </a:p>
          </p:txBody>
        </p:sp>
        <p:sp>
          <p:nvSpPr>
            <p:cNvPr id="189" name="Google Shape;189;p4"/>
            <p:cNvSpPr/>
            <p:nvPr/>
          </p:nvSpPr>
          <p:spPr>
            <a:xfrm>
              <a:off x="5256" y="905807"/>
              <a:ext cx="10763674" cy="843123"/>
            </a:xfrm>
            <a:prstGeom prst="roundRect">
              <a:avLst>
                <a:gd name="adj" fmla="val 16667"/>
              </a:avLst>
            </a:prstGeom>
            <a:solidFill>
              <a:srgbClr val="4372C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txBox="1"/>
            <p:nvPr/>
          </p:nvSpPr>
          <p:spPr>
            <a:xfrm>
              <a:off x="46414" y="946965"/>
              <a:ext cx="10681358" cy="76080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Equalities – Public Health Scotland – Manira Ahmed and Dr Rishma Maini  </a:t>
              </a:r>
              <a:endParaRPr sz="2400" b="0" i="0" u="none" strike="noStrike" cap="none">
                <a:solidFill>
                  <a:schemeClr val="lt1"/>
                </a:solidFill>
                <a:latin typeface="Calibri"/>
                <a:ea typeface="Calibri"/>
                <a:cs typeface="Calibri"/>
                <a:sym typeface="Calibri"/>
              </a:endParaRPr>
            </a:p>
          </p:txBody>
        </p:sp>
        <p:sp>
          <p:nvSpPr>
            <p:cNvPr id="191" name="Google Shape;191;p4"/>
            <p:cNvSpPr/>
            <p:nvPr/>
          </p:nvSpPr>
          <p:spPr>
            <a:xfrm>
              <a:off x="5256" y="1772488"/>
              <a:ext cx="10763674" cy="843123"/>
            </a:xfrm>
            <a:prstGeom prst="roundRect">
              <a:avLst>
                <a:gd name="adj" fmla="val 16667"/>
              </a:avLst>
            </a:prstGeom>
            <a:solidFill>
              <a:srgbClr val="4372C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txBox="1"/>
            <p:nvPr/>
          </p:nvSpPr>
          <p:spPr>
            <a:xfrm>
              <a:off x="46414" y="1813646"/>
              <a:ext cx="10681358" cy="76080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Wellbeing – Scottish Ambulance Service – Jennifer Summers and Daren Nelson</a:t>
              </a:r>
              <a:endParaRPr sz="2400" b="0" i="0" u="none" strike="noStrike" cap="none">
                <a:solidFill>
                  <a:schemeClr val="lt1"/>
                </a:solidFill>
                <a:latin typeface="Calibri"/>
                <a:ea typeface="Calibri"/>
                <a:cs typeface="Calibri"/>
                <a:sym typeface="Calibri"/>
              </a:endParaRPr>
            </a:p>
          </p:txBody>
        </p:sp>
        <p:sp>
          <p:nvSpPr>
            <p:cNvPr id="193" name="Google Shape;193;p4"/>
            <p:cNvSpPr/>
            <p:nvPr/>
          </p:nvSpPr>
          <p:spPr>
            <a:xfrm>
              <a:off x="10513" y="2629515"/>
              <a:ext cx="10763674" cy="843123"/>
            </a:xfrm>
            <a:prstGeom prst="roundRect">
              <a:avLst>
                <a:gd name="adj" fmla="val 16667"/>
              </a:avLst>
            </a:prstGeom>
            <a:solidFill>
              <a:srgbClr val="4372C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txBox="1"/>
            <p:nvPr/>
          </p:nvSpPr>
          <p:spPr>
            <a:xfrm>
              <a:off x="51671" y="2670673"/>
              <a:ext cx="10681358" cy="76080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Leadership – NHS Forth Valley – Jo Tolland</a:t>
              </a:r>
              <a:endParaRPr/>
            </a:p>
          </p:txBody>
        </p:sp>
        <p:sp>
          <p:nvSpPr>
            <p:cNvPr id="195" name="Google Shape;195;p4"/>
            <p:cNvSpPr/>
            <p:nvPr/>
          </p:nvSpPr>
          <p:spPr>
            <a:xfrm>
              <a:off x="0" y="3544977"/>
              <a:ext cx="10763674" cy="843123"/>
            </a:xfrm>
            <a:prstGeom prst="roundRect">
              <a:avLst>
                <a:gd name="adj" fmla="val 16667"/>
              </a:avLst>
            </a:prstGeom>
            <a:solidFill>
              <a:srgbClr val="4372C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txBox="1"/>
            <p:nvPr/>
          </p:nvSpPr>
          <p:spPr>
            <a:xfrm>
              <a:off x="41158" y="3586135"/>
              <a:ext cx="10681358" cy="76080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GB" sz="2400" b="0" i="0" u="none" strike="noStrike" cap="none">
                  <a:solidFill>
                    <a:schemeClr val="lt1"/>
                  </a:solidFill>
                  <a:latin typeface="Calibri"/>
                  <a:ea typeface="Calibri"/>
                  <a:cs typeface="Calibri"/>
                  <a:sym typeface="Calibri"/>
                </a:rPr>
                <a:t>Questions – via Slido</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40"/>
          <p:cNvSpPr/>
          <p:nvPr/>
        </p:nvSpPr>
        <p:spPr>
          <a:xfrm>
            <a:off x="11111832" y="-86047"/>
            <a:ext cx="1080199" cy="1080199"/>
          </a:xfrm>
          <a:custGeom>
            <a:avLst/>
            <a:gdLst/>
            <a:ahLst/>
            <a:cxnLst/>
            <a:rect l="l" t="t" r="r" b="b"/>
            <a:pathLst>
              <a:path w="2160397" h="2160397" extrusionOk="0">
                <a:moveTo>
                  <a:pt x="0" y="0"/>
                </a:moveTo>
                <a:lnTo>
                  <a:pt x="2160397" y="0"/>
                </a:lnTo>
                <a:lnTo>
                  <a:pt x="2160397" y="2160397"/>
                </a:lnTo>
                <a:lnTo>
                  <a:pt x="0" y="2160397"/>
                </a:lnTo>
                <a:lnTo>
                  <a:pt x="0" y="0"/>
                </a:lnTo>
                <a:close/>
              </a:path>
            </a:pathLst>
          </a:custGeom>
          <a:blipFill rotWithShape="1">
            <a:blip r:embed="rId3">
              <a:alphaModFix/>
            </a:blip>
            <a:stretch>
              <a:fillRect r="1" b="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3" name="Google Shape;853;p40"/>
          <p:cNvSpPr/>
          <p:nvPr/>
        </p:nvSpPr>
        <p:spPr>
          <a:xfrm>
            <a:off x="637279" y="101588"/>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4">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854" name="Google Shape;854;p40"/>
          <p:cNvPicPr preferRelativeResize="0"/>
          <p:nvPr/>
        </p:nvPicPr>
        <p:blipFill rotWithShape="1">
          <a:blip r:embed="rId5">
            <a:alphaModFix/>
          </a:blip>
          <a:srcRect/>
          <a:stretch/>
        </p:blipFill>
        <p:spPr>
          <a:xfrm>
            <a:off x="-7200" y="0"/>
            <a:ext cx="187953" cy="6872748"/>
          </a:xfrm>
          <a:prstGeom prst="rect">
            <a:avLst/>
          </a:prstGeom>
          <a:noFill/>
          <a:ln>
            <a:noFill/>
          </a:ln>
        </p:spPr>
      </p:pic>
      <p:grpSp>
        <p:nvGrpSpPr>
          <p:cNvPr id="855" name="Google Shape;855;p40"/>
          <p:cNvGrpSpPr/>
          <p:nvPr/>
        </p:nvGrpSpPr>
        <p:grpSpPr>
          <a:xfrm>
            <a:off x="4829549" y="101588"/>
            <a:ext cx="6378968" cy="6565287"/>
            <a:chOff x="2307065" y="0"/>
            <a:chExt cx="6378968" cy="6565287"/>
          </a:xfrm>
        </p:grpSpPr>
        <p:sp>
          <p:nvSpPr>
            <p:cNvPr id="856" name="Google Shape;856;p40"/>
            <p:cNvSpPr/>
            <p:nvPr/>
          </p:nvSpPr>
          <p:spPr>
            <a:xfrm>
              <a:off x="4191474" y="2140571"/>
              <a:ext cx="2698742" cy="2312605"/>
            </a:xfrm>
            <a:prstGeom prst="hexagon">
              <a:avLst>
                <a:gd name="adj" fmla="val 28570"/>
                <a:gd name="vf" fmla="val 115470"/>
              </a:avLst>
            </a:prstGeom>
            <a:solidFill>
              <a:srgbClr val="00B0F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txBox="1"/>
            <p:nvPr/>
          </p:nvSpPr>
          <p:spPr>
            <a:xfrm>
              <a:off x="4636606" y="2522014"/>
              <a:ext cx="1808478" cy="154971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GB" sz="2400" b="1">
                  <a:solidFill>
                    <a:schemeClr val="lt1"/>
                  </a:solidFill>
                  <a:latin typeface="Calibri"/>
                  <a:ea typeface="Calibri"/>
                  <a:cs typeface="Calibri"/>
                  <a:sym typeface="Calibri"/>
                </a:rPr>
                <a:t>HOPE &amp; OPTIMISM</a:t>
              </a:r>
              <a:endParaRPr/>
            </a:p>
          </p:txBody>
        </p:sp>
        <p:sp>
          <p:nvSpPr>
            <p:cNvPr id="858" name="Google Shape;858;p40"/>
            <p:cNvSpPr/>
            <p:nvPr/>
          </p:nvSpPr>
          <p:spPr>
            <a:xfrm>
              <a:off x="5882064" y="1008284"/>
              <a:ext cx="1020196" cy="879034"/>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4437939" y="0"/>
              <a:ext cx="2215877" cy="1916994"/>
            </a:xfrm>
            <a:prstGeom prst="hexagon">
              <a:avLst>
                <a:gd name="adj" fmla="val 28570"/>
                <a:gd name="vf" fmla="val 115470"/>
              </a:avLst>
            </a:prstGeom>
            <a:solidFill>
              <a:srgbClr val="D5316F"/>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txBox="1"/>
            <p:nvPr/>
          </p:nvSpPr>
          <p:spPr>
            <a:xfrm>
              <a:off x="4805157" y="317687"/>
              <a:ext cx="1481441" cy="128162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RECOGNITION &amp; ACCEPTANCE</a:t>
              </a:r>
              <a:endParaRPr/>
            </a:p>
          </p:txBody>
        </p:sp>
        <p:sp>
          <p:nvSpPr>
            <p:cNvPr id="861" name="Google Shape;861;p40"/>
            <p:cNvSpPr/>
            <p:nvPr/>
          </p:nvSpPr>
          <p:spPr>
            <a:xfrm>
              <a:off x="7072713" y="2651611"/>
              <a:ext cx="1020196" cy="879034"/>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6470156" y="1149960"/>
              <a:ext cx="2215877" cy="1916994"/>
            </a:xfrm>
            <a:prstGeom prst="hexagon">
              <a:avLst>
                <a:gd name="adj" fmla="val 28570"/>
                <a:gd name="vf" fmla="val 115470"/>
              </a:avLst>
            </a:prstGeom>
            <a:solidFill>
              <a:srgbClr val="00206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txBox="1"/>
            <p:nvPr/>
          </p:nvSpPr>
          <p:spPr>
            <a:xfrm>
              <a:off x="6837374" y="1467647"/>
              <a:ext cx="1481441" cy="128162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1">
                  <a:solidFill>
                    <a:schemeClr val="lt1"/>
                  </a:solidFill>
                  <a:latin typeface="Calibri"/>
                  <a:ea typeface="Calibri"/>
                  <a:cs typeface="Calibri"/>
                  <a:sym typeface="Calibri"/>
                </a:rPr>
                <a:t>TRUST, SUPPORT &amp; BELIEF</a:t>
              </a:r>
              <a:endParaRPr/>
            </a:p>
          </p:txBody>
        </p:sp>
        <p:sp>
          <p:nvSpPr>
            <p:cNvPr id="864" name="Google Shape;864;p40"/>
            <p:cNvSpPr/>
            <p:nvPr/>
          </p:nvSpPr>
          <p:spPr>
            <a:xfrm>
              <a:off x="6245612" y="4506617"/>
              <a:ext cx="1020196" cy="879034"/>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p:cNvSpPr/>
            <p:nvPr/>
          </p:nvSpPr>
          <p:spPr>
            <a:xfrm>
              <a:off x="6470156" y="3467894"/>
              <a:ext cx="2215877" cy="1916994"/>
            </a:xfrm>
            <a:prstGeom prst="hexagon">
              <a:avLst>
                <a:gd name="adj" fmla="val 28570"/>
                <a:gd name="vf" fmla="val 115470"/>
              </a:avLst>
            </a:prstGeom>
            <a:solidFill>
              <a:srgbClr val="00B05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0"/>
            <p:cNvSpPr txBox="1"/>
            <p:nvPr/>
          </p:nvSpPr>
          <p:spPr>
            <a:xfrm>
              <a:off x="6837374" y="3785581"/>
              <a:ext cx="1481441" cy="128162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COLLEAGUE ENGAGEMENT</a:t>
              </a:r>
              <a:endParaRPr/>
            </a:p>
          </p:txBody>
        </p:sp>
        <p:sp>
          <p:nvSpPr>
            <p:cNvPr id="867" name="Google Shape;867;p40"/>
            <p:cNvSpPr/>
            <p:nvPr/>
          </p:nvSpPr>
          <p:spPr>
            <a:xfrm>
              <a:off x="4193897" y="4699174"/>
              <a:ext cx="1020196" cy="879034"/>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0"/>
            <p:cNvSpPr/>
            <p:nvPr/>
          </p:nvSpPr>
          <p:spPr>
            <a:xfrm>
              <a:off x="4437939" y="4648293"/>
              <a:ext cx="2215877" cy="1916994"/>
            </a:xfrm>
            <a:prstGeom prst="hexagon">
              <a:avLst>
                <a:gd name="adj" fmla="val 28570"/>
                <a:gd name="vf" fmla="val 115470"/>
              </a:avLst>
            </a:prstGeom>
            <a:solidFill>
              <a:srgbClr val="D5316F"/>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0"/>
            <p:cNvSpPr txBox="1"/>
            <p:nvPr/>
          </p:nvSpPr>
          <p:spPr>
            <a:xfrm>
              <a:off x="4805157" y="4965980"/>
              <a:ext cx="1481441" cy="128162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OPEN,  HONEST &amp; TRANSPARENT</a:t>
              </a:r>
              <a:endParaRPr/>
            </a:p>
          </p:txBody>
        </p:sp>
        <p:sp>
          <p:nvSpPr>
            <p:cNvPr id="870" name="Google Shape;870;p40"/>
            <p:cNvSpPr/>
            <p:nvPr/>
          </p:nvSpPr>
          <p:spPr>
            <a:xfrm>
              <a:off x="2983750" y="3056507"/>
              <a:ext cx="1020196" cy="879034"/>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p:cNvSpPr/>
            <p:nvPr/>
          </p:nvSpPr>
          <p:spPr>
            <a:xfrm>
              <a:off x="2396287" y="3469213"/>
              <a:ext cx="2215877" cy="1916994"/>
            </a:xfrm>
            <a:prstGeom prst="hexagon">
              <a:avLst>
                <a:gd name="adj" fmla="val 28570"/>
                <a:gd name="vf" fmla="val 115470"/>
              </a:avLst>
            </a:prstGeom>
            <a:solidFill>
              <a:srgbClr val="00206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0"/>
            <p:cNvSpPr txBox="1"/>
            <p:nvPr/>
          </p:nvSpPr>
          <p:spPr>
            <a:xfrm>
              <a:off x="2763505" y="3786900"/>
              <a:ext cx="1481441" cy="128162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1">
                  <a:solidFill>
                    <a:schemeClr val="lt1"/>
                  </a:solidFill>
                  <a:latin typeface="Calibri"/>
                  <a:ea typeface="Calibri"/>
                  <a:cs typeface="Calibri"/>
                  <a:sym typeface="Calibri"/>
                </a:rPr>
                <a:t>CREATIVITY &amp; IMAGINATION</a:t>
              </a:r>
              <a:endParaRPr/>
            </a:p>
          </p:txBody>
        </p:sp>
        <p:sp>
          <p:nvSpPr>
            <p:cNvPr id="873" name="Google Shape;873;p40"/>
            <p:cNvSpPr/>
            <p:nvPr/>
          </p:nvSpPr>
          <p:spPr>
            <a:xfrm>
              <a:off x="2307065" y="1088385"/>
              <a:ext cx="2394321" cy="2034870"/>
            </a:xfrm>
            <a:prstGeom prst="hexagon">
              <a:avLst>
                <a:gd name="adj" fmla="val 28570"/>
                <a:gd name="vf" fmla="val 115470"/>
              </a:avLst>
            </a:prstGeom>
            <a:solidFill>
              <a:srgbClr val="00B05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0"/>
            <p:cNvSpPr txBox="1"/>
            <p:nvPr/>
          </p:nvSpPr>
          <p:spPr>
            <a:xfrm>
              <a:off x="2700379" y="1422652"/>
              <a:ext cx="1607693" cy="136633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PERSISTENCE &amp; PERSEVERANCE</a:t>
              </a:r>
              <a:endParaRPr/>
            </a:p>
          </p:txBody>
        </p:sp>
      </p:grpSp>
      <p:sp>
        <p:nvSpPr>
          <p:cNvPr id="875" name="Google Shape;875;p40"/>
          <p:cNvSpPr/>
          <p:nvPr/>
        </p:nvSpPr>
        <p:spPr>
          <a:xfrm>
            <a:off x="1848886" y="2107560"/>
            <a:ext cx="2936055" cy="2582462"/>
          </a:xfrm>
          <a:prstGeom prst="hexagon">
            <a:avLst>
              <a:gd name="adj" fmla="val 25000"/>
              <a:gd name="vf" fmla="val 115470"/>
            </a:avLst>
          </a:prstGeom>
          <a:solidFill>
            <a:srgbClr val="00B0F0"/>
          </a:solidFill>
          <a:ln w="57150" cap="flat" cmpd="sng">
            <a:solidFill>
              <a:srgbClr val="00B0F0"/>
            </a:solidFill>
            <a:prstDash val="solid"/>
            <a:miter lim="800000"/>
            <a:headEnd type="none" w="sm" len="sm"/>
            <a:tailEnd type="none" w="sm" len="sm"/>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2E75B5"/>
                </a:solidFill>
                <a:latin typeface="Calibri"/>
                <a:ea typeface="Calibri"/>
                <a:cs typeface="Calibri"/>
                <a:sym typeface="Calibri"/>
              </a:rPr>
              <a:t>INDICATORS OF CHANGE</a:t>
            </a:r>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41"/>
          <p:cNvSpPr/>
          <p:nvPr/>
        </p:nvSpPr>
        <p:spPr>
          <a:xfrm>
            <a:off x="11111832" y="-86047"/>
            <a:ext cx="1080199" cy="1080199"/>
          </a:xfrm>
          <a:custGeom>
            <a:avLst/>
            <a:gdLst/>
            <a:ahLst/>
            <a:cxnLst/>
            <a:rect l="l" t="t" r="r" b="b"/>
            <a:pathLst>
              <a:path w="2160397" h="2160397" extrusionOk="0">
                <a:moveTo>
                  <a:pt x="0" y="0"/>
                </a:moveTo>
                <a:lnTo>
                  <a:pt x="2160397" y="0"/>
                </a:lnTo>
                <a:lnTo>
                  <a:pt x="2160397" y="2160397"/>
                </a:lnTo>
                <a:lnTo>
                  <a:pt x="0" y="2160397"/>
                </a:lnTo>
                <a:lnTo>
                  <a:pt x="0" y="0"/>
                </a:lnTo>
                <a:close/>
              </a:path>
            </a:pathLst>
          </a:custGeom>
          <a:blipFill rotWithShape="1">
            <a:blip r:embed="rId3">
              <a:alphaModFix/>
            </a:blip>
            <a:stretch>
              <a:fillRect r="1" b="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85" name="Google Shape;885;p41"/>
          <p:cNvSpPr/>
          <p:nvPr/>
        </p:nvSpPr>
        <p:spPr>
          <a:xfrm>
            <a:off x="637279" y="101588"/>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4">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886" name="Google Shape;886;p41"/>
          <p:cNvPicPr preferRelativeResize="0"/>
          <p:nvPr/>
        </p:nvPicPr>
        <p:blipFill rotWithShape="1">
          <a:blip r:embed="rId5">
            <a:alphaModFix/>
          </a:blip>
          <a:srcRect/>
          <a:stretch/>
        </p:blipFill>
        <p:spPr>
          <a:xfrm>
            <a:off x="-7200" y="0"/>
            <a:ext cx="215747" cy="6872748"/>
          </a:xfrm>
          <a:prstGeom prst="rect">
            <a:avLst/>
          </a:prstGeom>
          <a:noFill/>
          <a:ln>
            <a:noFill/>
          </a:ln>
        </p:spPr>
      </p:pic>
      <p:grpSp>
        <p:nvGrpSpPr>
          <p:cNvPr id="887" name="Google Shape;887;p41"/>
          <p:cNvGrpSpPr/>
          <p:nvPr/>
        </p:nvGrpSpPr>
        <p:grpSpPr>
          <a:xfrm>
            <a:off x="4638797" y="112734"/>
            <a:ext cx="6340175" cy="6647279"/>
            <a:chOff x="2242648" y="0"/>
            <a:chExt cx="6340175" cy="6647279"/>
          </a:xfrm>
        </p:grpSpPr>
        <p:sp>
          <p:nvSpPr>
            <p:cNvPr id="888" name="Google Shape;888;p41"/>
            <p:cNvSpPr/>
            <p:nvPr/>
          </p:nvSpPr>
          <p:spPr>
            <a:xfrm>
              <a:off x="4049598" y="2144412"/>
              <a:ext cx="2725641" cy="2357790"/>
            </a:xfrm>
            <a:prstGeom prst="hexagon">
              <a:avLst>
                <a:gd name="adj" fmla="val 28570"/>
                <a:gd name="vf" fmla="val 115470"/>
              </a:avLst>
            </a:prstGeom>
            <a:solidFill>
              <a:srgbClr val="00206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txBox="1"/>
            <p:nvPr/>
          </p:nvSpPr>
          <p:spPr>
            <a:xfrm>
              <a:off x="4501275" y="2535131"/>
              <a:ext cx="1822287" cy="1576352"/>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GB" sz="2000" b="1">
                  <a:solidFill>
                    <a:schemeClr val="lt1"/>
                  </a:solidFill>
                  <a:latin typeface="Calibri"/>
                  <a:ea typeface="Calibri"/>
                  <a:cs typeface="Calibri"/>
                  <a:sym typeface="Calibri"/>
                </a:rPr>
                <a:t>DEDICATED CORE PROGRAMME TEAM</a:t>
              </a:r>
              <a:endParaRPr/>
            </a:p>
          </p:txBody>
        </p:sp>
        <p:sp>
          <p:nvSpPr>
            <p:cNvPr id="890" name="Google Shape;890;p41"/>
            <p:cNvSpPr/>
            <p:nvPr/>
          </p:nvSpPr>
          <p:spPr>
            <a:xfrm>
              <a:off x="5756374" y="1016369"/>
              <a:ext cx="1028376" cy="886082"/>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4300669" y="0"/>
              <a:ext cx="2233643" cy="1932364"/>
            </a:xfrm>
            <a:prstGeom prst="hexagon">
              <a:avLst>
                <a:gd name="adj" fmla="val 28570"/>
                <a:gd name="vf" fmla="val 115470"/>
              </a:avLst>
            </a:prstGeom>
            <a:solidFill>
              <a:srgbClr val="D5316F"/>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1"/>
            <p:cNvSpPr txBox="1"/>
            <p:nvPr/>
          </p:nvSpPr>
          <p:spPr>
            <a:xfrm>
              <a:off x="4670831" y="320234"/>
              <a:ext cx="1493319" cy="129189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RISK MANAGEMENT &amp; MITIGATION</a:t>
              </a:r>
              <a:endParaRPr/>
            </a:p>
          </p:txBody>
        </p:sp>
        <p:sp>
          <p:nvSpPr>
            <p:cNvPr id="893" name="Google Shape;893;p41"/>
            <p:cNvSpPr/>
            <p:nvPr/>
          </p:nvSpPr>
          <p:spPr>
            <a:xfrm>
              <a:off x="6956569" y="2672871"/>
              <a:ext cx="1028376" cy="886082"/>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1"/>
            <p:cNvSpPr/>
            <p:nvPr/>
          </p:nvSpPr>
          <p:spPr>
            <a:xfrm>
              <a:off x="6349180" y="1188533"/>
              <a:ext cx="2233643" cy="1932364"/>
            </a:xfrm>
            <a:prstGeom prst="hexagon">
              <a:avLst>
                <a:gd name="adj" fmla="val 28570"/>
                <a:gd name="vf" fmla="val 115470"/>
              </a:avLst>
            </a:prstGeom>
            <a:solidFill>
              <a:srgbClr val="00B05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1"/>
            <p:cNvSpPr txBox="1"/>
            <p:nvPr/>
          </p:nvSpPr>
          <p:spPr>
            <a:xfrm>
              <a:off x="6719342" y="1508767"/>
              <a:ext cx="1493319" cy="129189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STAFF-SIDE INVOLVEMENT  &amp; SUPPORT</a:t>
              </a:r>
              <a:endParaRPr/>
            </a:p>
          </p:txBody>
        </p:sp>
        <p:sp>
          <p:nvSpPr>
            <p:cNvPr id="896" name="Google Shape;896;p41"/>
            <p:cNvSpPr/>
            <p:nvPr/>
          </p:nvSpPr>
          <p:spPr>
            <a:xfrm>
              <a:off x="6122836" y="4542751"/>
              <a:ext cx="1028376" cy="886082"/>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a:off x="6349180" y="3525052"/>
              <a:ext cx="2233643" cy="1932364"/>
            </a:xfrm>
            <a:prstGeom prst="hexagon">
              <a:avLst>
                <a:gd name="adj" fmla="val 28570"/>
                <a:gd name="vf" fmla="val 115470"/>
              </a:avLst>
            </a:prstGeom>
            <a:solidFill>
              <a:srgbClr val="00B0F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txBox="1"/>
            <p:nvPr/>
          </p:nvSpPr>
          <p:spPr>
            <a:xfrm>
              <a:off x="6719342" y="3845286"/>
              <a:ext cx="1493319" cy="129189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GB" sz="1400" b="1">
                  <a:solidFill>
                    <a:schemeClr val="lt1"/>
                  </a:solidFill>
                  <a:latin typeface="Calibri"/>
                  <a:ea typeface="Calibri"/>
                  <a:cs typeface="Calibri"/>
                  <a:sym typeface="Calibri"/>
                </a:rPr>
                <a:t>COLLABORATIVE DESIGN APPROACH</a:t>
              </a:r>
              <a:endParaRPr/>
            </a:p>
          </p:txBody>
        </p:sp>
        <p:sp>
          <p:nvSpPr>
            <p:cNvPr id="899" name="Google Shape;899;p41"/>
            <p:cNvSpPr/>
            <p:nvPr/>
          </p:nvSpPr>
          <p:spPr>
            <a:xfrm>
              <a:off x="4054670" y="4736851"/>
              <a:ext cx="1028376" cy="886082"/>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a:off x="4300669" y="4714915"/>
              <a:ext cx="2233643" cy="1932364"/>
            </a:xfrm>
            <a:prstGeom prst="hexagon">
              <a:avLst>
                <a:gd name="adj" fmla="val 28570"/>
                <a:gd name="vf" fmla="val 115470"/>
              </a:avLst>
            </a:prstGeom>
            <a:solidFill>
              <a:srgbClr val="D5316F"/>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txBox="1"/>
            <p:nvPr/>
          </p:nvSpPr>
          <p:spPr>
            <a:xfrm>
              <a:off x="4670831" y="5035149"/>
              <a:ext cx="1493319" cy="129189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CULTURE VOLUNTEERS &amp; SUBJECT MATTER EXPERTS</a:t>
              </a:r>
              <a:endParaRPr/>
            </a:p>
          </p:txBody>
        </p:sp>
        <p:sp>
          <p:nvSpPr>
            <p:cNvPr id="902" name="Google Shape;902;p41"/>
            <p:cNvSpPr/>
            <p:nvPr/>
          </p:nvSpPr>
          <p:spPr>
            <a:xfrm>
              <a:off x="2834821" y="3081014"/>
              <a:ext cx="1028376" cy="886082"/>
            </a:xfrm>
            <a:prstGeom prst="hexagon">
              <a:avLst>
                <a:gd name="adj" fmla="val 28900"/>
                <a:gd name="vf" fmla="val 115470"/>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1"/>
            <p:cNvSpPr/>
            <p:nvPr/>
          </p:nvSpPr>
          <p:spPr>
            <a:xfrm>
              <a:off x="2242648" y="3526382"/>
              <a:ext cx="2233643" cy="1932364"/>
            </a:xfrm>
            <a:prstGeom prst="hexagon">
              <a:avLst>
                <a:gd name="adj" fmla="val 28570"/>
                <a:gd name="vf" fmla="val 115470"/>
              </a:avLst>
            </a:prstGeom>
            <a:solidFill>
              <a:srgbClr val="00B05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1"/>
            <p:cNvSpPr txBox="1"/>
            <p:nvPr/>
          </p:nvSpPr>
          <p:spPr>
            <a:xfrm>
              <a:off x="2612810" y="3846616"/>
              <a:ext cx="1493319" cy="129189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SOUND &amp; CONSISTENT GOVERNANCE</a:t>
              </a:r>
              <a:endParaRPr/>
            </a:p>
          </p:txBody>
        </p:sp>
        <p:sp>
          <p:nvSpPr>
            <p:cNvPr id="905" name="Google Shape;905;p41"/>
            <p:cNvSpPr/>
            <p:nvPr/>
          </p:nvSpPr>
          <p:spPr>
            <a:xfrm>
              <a:off x="2242648" y="1185874"/>
              <a:ext cx="2233643" cy="1932364"/>
            </a:xfrm>
            <a:prstGeom prst="hexagon">
              <a:avLst>
                <a:gd name="adj" fmla="val 28570"/>
                <a:gd name="vf" fmla="val 115470"/>
              </a:avLst>
            </a:prstGeom>
            <a:solidFill>
              <a:srgbClr val="00B0F0"/>
            </a:soli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txBox="1"/>
            <p:nvPr/>
          </p:nvSpPr>
          <p:spPr>
            <a:xfrm>
              <a:off x="2612810" y="1506108"/>
              <a:ext cx="1493319" cy="129189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a:solidFill>
                    <a:schemeClr val="lt1"/>
                  </a:solidFill>
                  <a:latin typeface="Calibri"/>
                  <a:ea typeface="Calibri"/>
                  <a:cs typeface="Calibri"/>
                  <a:sym typeface="Calibri"/>
                </a:rPr>
                <a:t>EXECUTIVE  FLEXIBILITY &amp; ADAPTATION</a:t>
              </a:r>
              <a:endParaRPr/>
            </a:p>
          </p:txBody>
        </p:sp>
      </p:grpSp>
      <p:sp>
        <p:nvSpPr>
          <p:cNvPr id="907" name="Google Shape;907;p41"/>
          <p:cNvSpPr/>
          <p:nvPr/>
        </p:nvSpPr>
        <p:spPr>
          <a:xfrm>
            <a:off x="1753644" y="2171730"/>
            <a:ext cx="2818354" cy="2514539"/>
          </a:xfrm>
          <a:prstGeom prst="hexagon">
            <a:avLst>
              <a:gd name="adj" fmla="val 25000"/>
              <a:gd name="vf" fmla="val 115470"/>
            </a:avLst>
          </a:prstGeom>
          <a:solidFill>
            <a:srgbClr val="002060"/>
          </a:solidFill>
          <a:ln w="57150" cap="flat" cmpd="sng">
            <a:solidFill>
              <a:srgbClr val="2E75B5"/>
            </a:solidFill>
            <a:prstDash val="solid"/>
            <a:miter lim="800000"/>
            <a:headEnd type="none" w="sm" len="sm"/>
            <a:tailEnd type="none" w="sm" len="sm"/>
          </a:ln>
          <a:effectLst>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chemeClr val="lt1"/>
                </a:solidFill>
                <a:latin typeface="Calibri"/>
                <a:ea typeface="Calibri"/>
                <a:cs typeface="Calibri"/>
                <a:sym typeface="Calibri"/>
              </a:rPr>
              <a:t>KEY ENABLERS</a:t>
            </a:r>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42"/>
          <p:cNvSpPr/>
          <p:nvPr/>
        </p:nvSpPr>
        <p:spPr>
          <a:xfrm>
            <a:off x="11111832" y="-86047"/>
            <a:ext cx="1080199" cy="1080199"/>
          </a:xfrm>
          <a:custGeom>
            <a:avLst/>
            <a:gdLst/>
            <a:ahLst/>
            <a:cxnLst/>
            <a:rect l="l" t="t" r="r" b="b"/>
            <a:pathLst>
              <a:path w="2160397" h="2160397" extrusionOk="0">
                <a:moveTo>
                  <a:pt x="0" y="0"/>
                </a:moveTo>
                <a:lnTo>
                  <a:pt x="2160397" y="0"/>
                </a:lnTo>
                <a:lnTo>
                  <a:pt x="2160397" y="2160397"/>
                </a:lnTo>
                <a:lnTo>
                  <a:pt x="0" y="2160397"/>
                </a:lnTo>
                <a:lnTo>
                  <a:pt x="0" y="0"/>
                </a:lnTo>
                <a:close/>
              </a:path>
            </a:pathLst>
          </a:custGeom>
          <a:blipFill rotWithShape="1">
            <a:blip r:embed="rId3">
              <a:alphaModFix/>
            </a:blip>
            <a:stretch>
              <a:fillRect r="1" b="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7" name="Google Shape;917;p42"/>
          <p:cNvSpPr/>
          <p:nvPr/>
        </p:nvSpPr>
        <p:spPr>
          <a:xfrm>
            <a:off x="637279" y="101588"/>
            <a:ext cx="1211607" cy="605454"/>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4">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918" name="Google Shape;918;p42"/>
          <p:cNvPicPr preferRelativeResize="0"/>
          <p:nvPr/>
        </p:nvPicPr>
        <p:blipFill rotWithShape="1">
          <a:blip r:embed="rId5">
            <a:alphaModFix/>
          </a:blip>
          <a:srcRect/>
          <a:stretch/>
        </p:blipFill>
        <p:spPr>
          <a:xfrm>
            <a:off x="-7200" y="0"/>
            <a:ext cx="187953" cy="6872748"/>
          </a:xfrm>
          <a:prstGeom prst="rect">
            <a:avLst/>
          </a:prstGeom>
          <a:noFill/>
          <a:ln>
            <a:noFill/>
          </a:ln>
        </p:spPr>
      </p:pic>
      <p:grpSp>
        <p:nvGrpSpPr>
          <p:cNvPr id="919" name="Google Shape;919;p42"/>
          <p:cNvGrpSpPr/>
          <p:nvPr/>
        </p:nvGrpSpPr>
        <p:grpSpPr>
          <a:xfrm>
            <a:off x="924560" y="1014094"/>
            <a:ext cx="8128000" cy="4057650"/>
            <a:chOff x="0" y="680508"/>
            <a:chExt cx="8128000" cy="4057650"/>
          </a:xfrm>
        </p:grpSpPr>
        <p:sp>
          <p:nvSpPr>
            <p:cNvPr id="920" name="Google Shape;920;p42"/>
            <p:cNvSpPr/>
            <p:nvPr/>
          </p:nvSpPr>
          <p:spPr>
            <a:xfrm>
              <a:off x="0" y="3836458"/>
              <a:ext cx="8128000" cy="901700"/>
            </a:xfrm>
            <a:prstGeom prst="roundRect">
              <a:avLst>
                <a:gd name="adj" fmla="val 1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txBox="1"/>
            <p:nvPr/>
          </p:nvSpPr>
          <p:spPr>
            <a:xfrm>
              <a:off x="0" y="3836458"/>
              <a:ext cx="2438400" cy="9017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2060"/>
                </a:buClr>
                <a:buSzPts val="2000"/>
                <a:buFont typeface="Arial"/>
                <a:buNone/>
              </a:pPr>
              <a:r>
                <a:rPr lang="en-GB" sz="2000" b="1">
                  <a:solidFill>
                    <a:srgbClr val="002060"/>
                  </a:solidFill>
                  <a:latin typeface="Arial"/>
                  <a:ea typeface="Arial"/>
                  <a:cs typeface="Arial"/>
                  <a:sym typeface="Arial"/>
                </a:rPr>
                <a:t>Implementation / BAU (Phase 1)</a:t>
              </a:r>
              <a:endParaRPr/>
            </a:p>
          </p:txBody>
        </p:sp>
        <p:sp>
          <p:nvSpPr>
            <p:cNvPr id="922" name="Google Shape;922;p42"/>
            <p:cNvSpPr/>
            <p:nvPr/>
          </p:nvSpPr>
          <p:spPr>
            <a:xfrm>
              <a:off x="0" y="2794637"/>
              <a:ext cx="8128000" cy="901700"/>
            </a:xfrm>
            <a:prstGeom prst="roundRect">
              <a:avLst>
                <a:gd name="adj" fmla="val 1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txBox="1"/>
            <p:nvPr/>
          </p:nvSpPr>
          <p:spPr>
            <a:xfrm>
              <a:off x="0" y="2794637"/>
              <a:ext cx="2438400" cy="9017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2060"/>
                </a:buClr>
                <a:buSzPts val="2000"/>
                <a:buFont typeface="Arial"/>
                <a:buNone/>
              </a:pPr>
              <a:r>
                <a:rPr lang="en-GB" sz="2000" b="1">
                  <a:solidFill>
                    <a:srgbClr val="002060"/>
                  </a:solidFill>
                  <a:latin typeface="Arial"/>
                  <a:ea typeface="Arial"/>
                  <a:cs typeface="Arial"/>
                  <a:sym typeface="Arial"/>
                </a:rPr>
                <a:t>Delivery</a:t>
              </a:r>
              <a:endParaRPr/>
            </a:p>
          </p:txBody>
        </p:sp>
        <p:sp>
          <p:nvSpPr>
            <p:cNvPr id="924" name="Google Shape;924;p42"/>
            <p:cNvSpPr/>
            <p:nvPr/>
          </p:nvSpPr>
          <p:spPr>
            <a:xfrm>
              <a:off x="0" y="1732491"/>
              <a:ext cx="8128000" cy="901700"/>
            </a:xfrm>
            <a:prstGeom prst="roundRect">
              <a:avLst>
                <a:gd name="adj" fmla="val 1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txBox="1"/>
            <p:nvPr/>
          </p:nvSpPr>
          <p:spPr>
            <a:xfrm>
              <a:off x="0" y="1732491"/>
              <a:ext cx="2438400" cy="9017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2060"/>
                </a:buClr>
                <a:buSzPts val="2000"/>
                <a:buFont typeface="Arial"/>
                <a:buNone/>
              </a:pPr>
              <a:r>
                <a:rPr lang="en-GB" sz="2000" b="1">
                  <a:solidFill>
                    <a:srgbClr val="002060"/>
                  </a:solidFill>
                  <a:latin typeface="Arial"/>
                  <a:ea typeface="Arial"/>
                  <a:cs typeface="Arial"/>
                  <a:sym typeface="Arial"/>
                </a:rPr>
                <a:t>Governance / Escalation</a:t>
              </a:r>
              <a:endParaRPr/>
            </a:p>
          </p:txBody>
        </p:sp>
        <p:sp>
          <p:nvSpPr>
            <p:cNvPr id="926" name="Google Shape;926;p42"/>
            <p:cNvSpPr/>
            <p:nvPr/>
          </p:nvSpPr>
          <p:spPr>
            <a:xfrm>
              <a:off x="0" y="680508"/>
              <a:ext cx="8128000" cy="901700"/>
            </a:xfrm>
            <a:prstGeom prst="roundRect">
              <a:avLst>
                <a:gd name="adj" fmla="val 1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2"/>
            <p:cNvSpPr txBox="1"/>
            <p:nvPr/>
          </p:nvSpPr>
          <p:spPr>
            <a:xfrm>
              <a:off x="0" y="680508"/>
              <a:ext cx="2438400" cy="9017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2060"/>
                </a:buClr>
                <a:buSzPts val="2000"/>
                <a:buFont typeface="Arial"/>
                <a:buNone/>
              </a:pPr>
              <a:r>
                <a:rPr lang="en-GB" sz="2000" b="1">
                  <a:solidFill>
                    <a:srgbClr val="002060"/>
                  </a:solidFill>
                  <a:latin typeface="Arial"/>
                  <a:ea typeface="Arial"/>
                  <a:cs typeface="Arial"/>
                  <a:sym typeface="Arial"/>
                </a:rPr>
                <a:t>Scrutiny / Accountability</a:t>
              </a:r>
              <a:endParaRPr/>
            </a:p>
          </p:txBody>
        </p:sp>
        <p:sp>
          <p:nvSpPr>
            <p:cNvPr id="928" name="Google Shape;928;p42"/>
            <p:cNvSpPr/>
            <p:nvPr/>
          </p:nvSpPr>
          <p:spPr>
            <a:xfrm>
              <a:off x="3905726" y="755650"/>
              <a:ext cx="1127124" cy="751416"/>
            </a:xfrm>
            <a:prstGeom prst="roundRect">
              <a:avLst>
                <a:gd name="adj" fmla="val 10000"/>
              </a:avLst>
            </a:prstGeom>
            <a:solidFill>
              <a:srgbClr val="2E75B5"/>
            </a:solidFill>
            <a:ln w="12700" cap="flat" cmpd="sng">
              <a:solidFill>
                <a:srgbClr val="2E75B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txBox="1"/>
            <p:nvPr/>
          </p:nvSpPr>
          <p:spPr>
            <a:xfrm>
              <a:off x="3927734" y="777658"/>
              <a:ext cx="1083108" cy="707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n-GB" sz="1400" b="0">
                  <a:solidFill>
                    <a:schemeClr val="lt1"/>
                  </a:solidFill>
                  <a:latin typeface="Arial"/>
                  <a:ea typeface="Arial"/>
                  <a:cs typeface="Arial"/>
                  <a:sym typeface="Arial"/>
                </a:rPr>
                <a:t>NHS Board</a:t>
              </a:r>
              <a:endParaRPr/>
            </a:p>
          </p:txBody>
        </p:sp>
        <p:sp>
          <p:nvSpPr>
            <p:cNvPr id="930" name="Google Shape;930;p42"/>
            <p:cNvSpPr/>
            <p:nvPr/>
          </p:nvSpPr>
          <p:spPr>
            <a:xfrm>
              <a:off x="3736657" y="1507066"/>
              <a:ext cx="732631" cy="300566"/>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rgbClr val="000000"/>
              </a:solidFill>
              <a:prstDash val="solid"/>
              <a:miter lim="800000"/>
              <a:headEnd type="none" w="sm" len="sm"/>
              <a:tailEnd type="none" w="sm" len="sm"/>
            </a:ln>
          </p:spPr>
        </p:sp>
        <p:sp>
          <p:nvSpPr>
            <p:cNvPr id="931" name="Google Shape;931;p42"/>
            <p:cNvSpPr/>
            <p:nvPr/>
          </p:nvSpPr>
          <p:spPr>
            <a:xfrm>
              <a:off x="3173095" y="1807633"/>
              <a:ext cx="1127124" cy="751416"/>
            </a:xfrm>
            <a:prstGeom prst="roundRect">
              <a:avLst>
                <a:gd name="adj" fmla="val 10000"/>
              </a:avLst>
            </a:prstGeom>
            <a:solidFill>
              <a:srgbClr val="2E75B5"/>
            </a:solidFill>
            <a:ln w="12700" cap="flat" cmpd="sng">
              <a:solidFill>
                <a:srgbClr val="2E75B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2"/>
            <p:cNvSpPr txBox="1"/>
            <p:nvPr/>
          </p:nvSpPr>
          <p:spPr>
            <a:xfrm>
              <a:off x="3195103" y="1829641"/>
              <a:ext cx="1083108" cy="707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n-GB" sz="1400" b="0">
                  <a:solidFill>
                    <a:schemeClr val="lt1"/>
                  </a:solidFill>
                  <a:latin typeface="Arial"/>
                  <a:ea typeface="Arial"/>
                  <a:cs typeface="Arial"/>
                  <a:sym typeface="Arial"/>
                </a:rPr>
                <a:t>Staff Governance</a:t>
              </a:r>
              <a:endParaRPr/>
            </a:p>
          </p:txBody>
        </p:sp>
        <p:sp>
          <p:nvSpPr>
            <p:cNvPr id="933" name="Google Shape;933;p42"/>
            <p:cNvSpPr/>
            <p:nvPr/>
          </p:nvSpPr>
          <p:spPr>
            <a:xfrm>
              <a:off x="4469288" y="1507066"/>
              <a:ext cx="732631" cy="300566"/>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chemeClr val="dk1"/>
              </a:solidFill>
              <a:prstDash val="solid"/>
              <a:miter lim="800000"/>
              <a:headEnd type="none" w="sm" len="sm"/>
              <a:tailEnd type="none" w="sm" len="sm"/>
            </a:ln>
          </p:spPr>
        </p:sp>
        <p:sp>
          <p:nvSpPr>
            <p:cNvPr id="934" name="Google Shape;934;p42"/>
            <p:cNvSpPr/>
            <p:nvPr/>
          </p:nvSpPr>
          <p:spPr>
            <a:xfrm>
              <a:off x="4638357" y="1807633"/>
              <a:ext cx="1127124" cy="751416"/>
            </a:xfrm>
            <a:prstGeom prst="roundRect">
              <a:avLst>
                <a:gd name="adj" fmla="val 1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2"/>
            <p:cNvSpPr txBox="1"/>
            <p:nvPr/>
          </p:nvSpPr>
          <p:spPr>
            <a:xfrm>
              <a:off x="4660365" y="1829641"/>
              <a:ext cx="1083108" cy="707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n-GB" sz="1400" b="0">
                  <a:solidFill>
                    <a:schemeClr val="lt1"/>
                  </a:solidFill>
                  <a:latin typeface="Arial"/>
                  <a:ea typeface="Arial"/>
                  <a:cs typeface="Arial"/>
                  <a:sym typeface="Arial"/>
                </a:rPr>
                <a:t>Programme Board</a:t>
              </a:r>
              <a:endParaRPr/>
            </a:p>
          </p:txBody>
        </p:sp>
        <p:sp>
          <p:nvSpPr>
            <p:cNvPr id="936" name="Google Shape;936;p42"/>
            <p:cNvSpPr/>
            <p:nvPr/>
          </p:nvSpPr>
          <p:spPr>
            <a:xfrm>
              <a:off x="5156199" y="2559050"/>
              <a:ext cx="91440" cy="300566"/>
            </a:xfrm>
            <a:custGeom>
              <a:avLst/>
              <a:gdLst/>
              <a:ahLst/>
              <a:cxnLst/>
              <a:rect l="l" t="t" r="r" b="b"/>
              <a:pathLst>
                <a:path w="120000" h="120000" extrusionOk="0">
                  <a:moveTo>
                    <a:pt x="60000" y="0"/>
                  </a:moveTo>
                  <a:lnTo>
                    <a:pt x="60000" y="120000"/>
                  </a:lnTo>
                </a:path>
              </a:pathLst>
            </a:custGeom>
            <a:noFill/>
            <a:ln w="25400" cap="flat" cmpd="sng">
              <a:solidFill>
                <a:schemeClr val="dk1"/>
              </a:solidFill>
              <a:prstDash val="solid"/>
              <a:miter lim="800000"/>
              <a:headEnd type="none" w="sm" len="sm"/>
              <a:tailEnd type="none" w="sm" len="sm"/>
            </a:ln>
          </p:spPr>
        </p:sp>
        <p:sp>
          <p:nvSpPr>
            <p:cNvPr id="937" name="Google Shape;937;p42"/>
            <p:cNvSpPr/>
            <p:nvPr/>
          </p:nvSpPr>
          <p:spPr>
            <a:xfrm>
              <a:off x="4638357" y="2859616"/>
              <a:ext cx="1127124" cy="751416"/>
            </a:xfrm>
            <a:prstGeom prst="roundRect">
              <a:avLst>
                <a:gd name="adj" fmla="val 10000"/>
              </a:avLst>
            </a:prstGeom>
            <a:solidFill>
              <a:srgbClr val="C7499A"/>
            </a:solidFill>
            <a:ln w="12700" cap="flat" cmpd="sng">
              <a:solidFill>
                <a:srgbClr val="C7499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2"/>
            <p:cNvSpPr txBox="1"/>
            <p:nvPr/>
          </p:nvSpPr>
          <p:spPr>
            <a:xfrm>
              <a:off x="4660365" y="2881624"/>
              <a:ext cx="1083108" cy="707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n-GB" sz="1400" b="0">
                  <a:solidFill>
                    <a:schemeClr val="lt1"/>
                  </a:solidFill>
                  <a:latin typeface="Arial"/>
                  <a:ea typeface="Arial"/>
                  <a:cs typeface="Arial"/>
                  <a:sym typeface="Arial"/>
                </a:rPr>
                <a:t>Steering Group</a:t>
              </a:r>
              <a:endParaRPr/>
            </a:p>
          </p:txBody>
        </p:sp>
        <p:sp>
          <p:nvSpPr>
            <p:cNvPr id="939" name="Google Shape;939;p42"/>
            <p:cNvSpPr/>
            <p:nvPr/>
          </p:nvSpPr>
          <p:spPr>
            <a:xfrm>
              <a:off x="3004026" y="3611033"/>
              <a:ext cx="2197893" cy="300566"/>
            </a:xfrm>
            <a:custGeom>
              <a:avLst/>
              <a:gdLst/>
              <a:ahLst/>
              <a:cxnLst/>
              <a:rect l="l" t="t" r="r" b="b"/>
              <a:pathLst>
                <a:path w="120000" h="120000" extrusionOk="0">
                  <a:moveTo>
                    <a:pt x="120000" y="0"/>
                  </a:moveTo>
                  <a:lnTo>
                    <a:pt x="120000" y="60000"/>
                  </a:lnTo>
                  <a:lnTo>
                    <a:pt x="0" y="60000"/>
                  </a:lnTo>
                  <a:lnTo>
                    <a:pt x="0" y="120000"/>
                  </a:lnTo>
                </a:path>
              </a:pathLst>
            </a:custGeom>
            <a:noFill/>
            <a:ln w="22225" cap="flat" cmpd="sng">
              <a:solidFill>
                <a:schemeClr val="dk1"/>
              </a:solidFill>
              <a:prstDash val="solid"/>
              <a:miter lim="800000"/>
              <a:headEnd type="none" w="sm" len="sm"/>
              <a:tailEnd type="none" w="sm" len="sm"/>
            </a:ln>
          </p:spPr>
        </p:sp>
        <p:sp>
          <p:nvSpPr>
            <p:cNvPr id="940" name="Google Shape;940;p42"/>
            <p:cNvSpPr/>
            <p:nvPr/>
          </p:nvSpPr>
          <p:spPr>
            <a:xfrm>
              <a:off x="2440463" y="3911600"/>
              <a:ext cx="1127124" cy="751416"/>
            </a:xfrm>
            <a:prstGeom prst="roundRect">
              <a:avLst>
                <a:gd name="adj" fmla="val 1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2"/>
            <p:cNvSpPr txBox="1"/>
            <p:nvPr/>
          </p:nvSpPr>
          <p:spPr>
            <a:xfrm>
              <a:off x="2462471" y="3933608"/>
              <a:ext cx="1083108" cy="7074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en-GB" sz="1100">
                  <a:solidFill>
                    <a:schemeClr val="lt1"/>
                  </a:solidFill>
                  <a:latin typeface="Arial"/>
                  <a:ea typeface="Arial"/>
                  <a:cs typeface="Arial"/>
                  <a:sym typeface="Arial"/>
                </a:rPr>
                <a:t>Project Team 1</a:t>
              </a:r>
              <a:endParaRPr/>
            </a:p>
            <a:p>
              <a:pPr marL="0" marR="0" lvl="0" indent="0" algn="ctr" rtl="0">
                <a:lnSpc>
                  <a:spcPct val="90000"/>
                </a:lnSpc>
                <a:spcBef>
                  <a:spcPts val="385"/>
                </a:spcBef>
                <a:spcAft>
                  <a:spcPts val="0"/>
                </a:spcAft>
                <a:buClr>
                  <a:schemeClr val="lt1"/>
                </a:buClr>
                <a:buSzPts val="1100"/>
                <a:buFont typeface="Arial"/>
                <a:buNone/>
              </a:pPr>
              <a:r>
                <a:rPr lang="en-GB" sz="1100">
                  <a:solidFill>
                    <a:schemeClr val="lt1"/>
                  </a:solidFill>
                  <a:latin typeface="Arial"/>
                  <a:ea typeface="Arial"/>
                  <a:cs typeface="Arial"/>
                  <a:sym typeface="Arial"/>
                </a:rPr>
                <a:t>Invest and Celebrate</a:t>
              </a:r>
              <a:endParaRPr/>
            </a:p>
          </p:txBody>
        </p:sp>
        <p:sp>
          <p:nvSpPr>
            <p:cNvPr id="942" name="Google Shape;942;p42"/>
            <p:cNvSpPr/>
            <p:nvPr/>
          </p:nvSpPr>
          <p:spPr>
            <a:xfrm>
              <a:off x="4469288" y="3611033"/>
              <a:ext cx="732631" cy="300566"/>
            </a:xfrm>
            <a:custGeom>
              <a:avLst/>
              <a:gdLst/>
              <a:ahLst/>
              <a:cxnLst/>
              <a:rect l="l" t="t" r="r" b="b"/>
              <a:pathLst>
                <a:path w="120000" h="120000" extrusionOk="0">
                  <a:moveTo>
                    <a:pt x="120000" y="0"/>
                  </a:moveTo>
                  <a:lnTo>
                    <a:pt x="120000" y="60000"/>
                  </a:lnTo>
                  <a:lnTo>
                    <a:pt x="0" y="60000"/>
                  </a:lnTo>
                  <a:lnTo>
                    <a:pt x="0" y="120000"/>
                  </a:lnTo>
                </a:path>
              </a:pathLst>
            </a:custGeom>
            <a:noFill/>
            <a:ln w="22225" cap="flat" cmpd="sng">
              <a:solidFill>
                <a:schemeClr val="dk1"/>
              </a:solidFill>
              <a:prstDash val="solid"/>
              <a:miter lim="800000"/>
              <a:headEnd type="none" w="sm" len="sm"/>
              <a:tailEnd type="none" w="sm" len="sm"/>
            </a:ln>
          </p:spPr>
        </p:sp>
        <p:sp>
          <p:nvSpPr>
            <p:cNvPr id="943" name="Google Shape;943;p42"/>
            <p:cNvSpPr/>
            <p:nvPr/>
          </p:nvSpPr>
          <p:spPr>
            <a:xfrm>
              <a:off x="3905726" y="3911600"/>
              <a:ext cx="1127124" cy="751416"/>
            </a:xfrm>
            <a:prstGeom prst="roundRect">
              <a:avLst>
                <a:gd name="adj" fmla="val 1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2"/>
            <p:cNvSpPr txBox="1"/>
            <p:nvPr/>
          </p:nvSpPr>
          <p:spPr>
            <a:xfrm>
              <a:off x="3927734" y="3933608"/>
              <a:ext cx="1083108" cy="707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lt1"/>
                </a:solidFill>
                <a:latin typeface="Arial"/>
                <a:ea typeface="Arial"/>
                <a:cs typeface="Arial"/>
                <a:sym typeface="Arial"/>
              </a:endParaRPr>
            </a:p>
            <a:p>
              <a:pPr marL="0" marR="0" lvl="0" indent="0" algn="ctr" rtl="0">
                <a:lnSpc>
                  <a:spcPct val="90000"/>
                </a:lnSpc>
                <a:spcBef>
                  <a:spcPts val="420"/>
                </a:spcBef>
                <a:spcAft>
                  <a:spcPts val="0"/>
                </a:spcAft>
                <a:buClr>
                  <a:schemeClr val="lt1"/>
                </a:buClr>
                <a:buSzPts val="1100"/>
                <a:buFont typeface="Arial"/>
                <a:buNone/>
              </a:pPr>
              <a:r>
                <a:rPr lang="en-GB" sz="1100">
                  <a:solidFill>
                    <a:schemeClr val="lt1"/>
                  </a:solidFill>
                  <a:latin typeface="Arial"/>
                  <a:ea typeface="Arial"/>
                  <a:cs typeface="Arial"/>
                  <a:sym typeface="Arial"/>
                </a:rPr>
                <a:t>Project Team 2</a:t>
              </a:r>
              <a:endParaRPr/>
            </a:p>
            <a:p>
              <a:pPr marL="0" marR="0" lvl="0" indent="0" algn="ctr" rtl="0">
                <a:lnSpc>
                  <a:spcPct val="90000"/>
                </a:lnSpc>
                <a:spcBef>
                  <a:spcPts val="385"/>
                </a:spcBef>
                <a:spcAft>
                  <a:spcPts val="0"/>
                </a:spcAft>
                <a:buClr>
                  <a:schemeClr val="lt1"/>
                </a:buClr>
                <a:buSzPts val="1100"/>
                <a:buFont typeface="Arial"/>
                <a:buNone/>
              </a:pPr>
              <a:r>
                <a:rPr lang="en-GB" sz="1100">
                  <a:solidFill>
                    <a:schemeClr val="lt1"/>
                  </a:solidFill>
                  <a:latin typeface="Arial"/>
                  <a:ea typeface="Arial"/>
                  <a:cs typeface="Arial"/>
                  <a:sym typeface="Arial"/>
                </a:rPr>
                <a:t>Safe, Well and Heard</a:t>
              </a:r>
              <a:endParaRPr/>
            </a:p>
            <a:p>
              <a:pPr marL="0" marR="0" lvl="0" indent="0" algn="ctr" rtl="0">
                <a:lnSpc>
                  <a:spcPct val="90000"/>
                </a:lnSpc>
                <a:spcBef>
                  <a:spcPts val="385"/>
                </a:spcBef>
                <a:spcAft>
                  <a:spcPts val="0"/>
                </a:spcAft>
                <a:buClr>
                  <a:schemeClr val="dk1"/>
                </a:buClr>
                <a:buSzPts val="1000"/>
                <a:buFont typeface="Calibri"/>
                <a:buNone/>
              </a:pPr>
              <a:endParaRPr sz="1000">
                <a:solidFill>
                  <a:schemeClr val="lt1"/>
                </a:solidFill>
                <a:latin typeface="Arial"/>
                <a:ea typeface="Arial"/>
                <a:cs typeface="Arial"/>
                <a:sym typeface="Arial"/>
              </a:endParaRPr>
            </a:p>
          </p:txBody>
        </p:sp>
        <p:sp>
          <p:nvSpPr>
            <p:cNvPr id="945" name="Google Shape;945;p42"/>
            <p:cNvSpPr/>
            <p:nvPr/>
          </p:nvSpPr>
          <p:spPr>
            <a:xfrm>
              <a:off x="5201920" y="3611033"/>
              <a:ext cx="732631" cy="300566"/>
            </a:xfrm>
            <a:custGeom>
              <a:avLst/>
              <a:gdLst/>
              <a:ahLst/>
              <a:cxnLst/>
              <a:rect l="l" t="t" r="r" b="b"/>
              <a:pathLst>
                <a:path w="120000" h="120000" extrusionOk="0">
                  <a:moveTo>
                    <a:pt x="0" y="0"/>
                  </a:moveTo>
                  <a:lnTo>
                    <a:pt x="0" y="60000"/>
                  </a:lnTo>
                  <a:lnTo>
                    <a:pt x="120000" y="60000"/>
                  </a:lnTo>
                  <a:lnTo>
                    <a:pt x="120000" y="120000"/>
                  </a:lnTo>
                </a:path>
              </a:pathLst>
            </a:custGeom>
            <a:noFill/>
            <a:ln w="22225" cap="flat" cmpd="sng">
              <a:solidFill>
                <a:schemeClr val="dk1"/>
              </a:solidFill>
              <a:prstDash val="solid"/>
              <a:miter lim="800000"/>
              <a:headEnd type="none" w="sm" len="sm"/>
              <a:tailEnd type="none" w="sm" len="sm"/>
            </a:ln>
          </p:spPr>
        </p:sp>
        <p:sp>
          <p:nvSpPr>
            <p:cNvPr id="946" name="Google Shape;946;p42"/>
            <p:cNvSpPr/>
            <p:nvPr/>
          </p:nvSpPr>
          <p:spPr>
            <a:xfrm>
              <a:off x="5370988" y="3911600"/>
              <a:ext cx="1127124" cy="751416"/>
            </a:xfrm>
            <a:prstGeom prst="roundRect">
              <a:avLst>
                <a:gd name="adj" fmla="val 1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2"/>
            <p:cNvSpPr txBox="1"/>
            <p:nvPr/>
          </p:nvSpPr>
          <p:spPr>
            <a:xfrm>
              <a:off x="5392996" y="3933608"/>
              <a:ext cx="1083108" cy="7074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en-GB" sz="1100">
                  <a:solidFill>
                    <a:schemeClr val="lt1"/>
                  </a:solidFill>
                  <a:latin typeface="Arial"/>
                  <a:ea typeface="Arial"/>
                  <a:cs typeface="Arial"/>
                  <a:sym typeface="Arial"/>
                </a:rPr>
                <a:t>Project Team 3</a:t>
              </a:r>
              <a:endParaRPr/>
            </a:p>
            <a:p>
              <a:pPr marL="0" marR="0" lvl="0" indent="0" algn="ctr" rtl="0">
                <a:lnSpc>
                  <a:spcPct val="90000"/>
                </a:lnSpc>
                <a:spcBef>
                  <a:spcPts val="385"/>
                </a:spcBef>
                <a:spcAft>
                  <a:spcPts val="0"/>
                </a:spcAft>
                <a:buClr>
                  <a:schemeClr val="lt1"/>
                </a:buClr>
                <a:buSzPts val="1100"/>
                <a:buFont typeface="Arial"/>
                <a:buNone/>
              </a:pPr>
              <a:r>
                <a:rPr lang="en-GB" sz="1100">
                  <a:solidFill>
                    <a:schemeClr val="lt1"/>
                  </a:solidFill>
                  <a:latin typeface="Arial"/>
                  <a:ea typeface="Arial"/>
                  <a:cs typeface="Arial"/>
                  <a:sym typeface="Arial"/>
                </a:rPr>
                <a:t>Great Communication</a:t>
              </a:r>
              <a:endParaRPr/>
            </a:p>
          </p:txBody>
        </p:sp>
        <p:sp>
          <p:nvSpPr>
            <p:cNvPr id="948" name="Google Shape;948;p42"/>
            <p:cNvSpPr/>
            <p:nvPr/>
          </p:nvSpPr>
          <p:spPr>
            <a:xfrm>
              <a:off x="5201920" y="3611033"/>
              <a:ext cx="2197893" cy="300566"/>
            </a:xfrm>
            <a:custGeom>
              <a:avLst/>
              <a:gdLst/>
              <a:ahLst/>
              <a:cxnLst/>
              <a:rect l="l" t="t" r="r" b="b"/>
              <a:pathLst>
                <a:path w="120000" h="120000" extrusionOk="0">
                  <a:moveTo>
                    <a:pt x="0" y="0"/>
                  </a:moveTo>
                  <a:lnTo>
                    <a:pt x="0" y="60000"/>
                  </a:lnTo>
                  <a:lnTo>
                    <a:pt x="120000" y="60000"/>
                  </a:lnTo>
                  <a:lnTo>
                    <a:pt x="120000" y="120000"/>
                  </a:lnTo>
                </a:path>
              </a:pathLst>
            </a:custGeom>
            <a:noFill/>
            <a:ln w="22225" cap="flat" cmpd="sng">
              <a:solidFill>
                <a:schemeClr val="dk1"/>
              </a:solidFill>
              <a:prstDash val="solid"/>
              <a:miter lim="800000"/>
              <a:headEnd type="none" w="sm" len="sm"/>
              <a:tailEnd type="none" w="sm" len="sm"/>
            </a:ln>
          </p:spPr>
        </p:sp>
        <p:sp>
          <p:nvSpPr>
            <p:cNvPr id="949" name="Google Shape;949;p42"/>
            <p:cNvSpPr/>
            <p:nvPr/>
          </p:nvSpPr>
          <p:spPr>
            <a:xfrm>
              <a:off x="6836251" y="3911600"/>
              <a:ext cx="1127124" cy="751416"/>
            </a:xfrm>
            <a:prstGeom prst="roundRect">
              <a:avLst>
                <a:gd name="adj" fmla="val 1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2"/>
            <p:cNvSpPr txBox="1"/>
            <p:nvPr/>
          </p:nvSpPr>
          <p:spPr>
            <a:xfrm>
              <a:off x="6858259" y="3933608"/>
              <a:ext cx="1083108" cy="7074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Arial"/>
                <a:buNone/>
              </a:pPr>
              <a:r>
                <a:rPr lang="en-GB" sz="1100">
                  <a:solidFill>
                    <a:schemeClr val="lt1"/>
                  </a:solidFill>
                  <a:latin typeface="Arial"/>
                  <a:ea typeface="Arial"/>
                  <a:cs typeface="Arial"/>
                  <a:sym typeface="Arial"/>
                </a:rPr>
                <a:t>Project Team 4</a:t>
              </a:r>
              <a:endParaRPr/>
            </a:p>
            <a:p>
              <a:pPr marL="0" marR="0" lvl="0" indent="0" algn="ctr" rtl="0">
                <a:lnSpc>
                  <a:spcPct val="90000"/>
                </a:lnSpc>
                <a:spcBef>
                  <a:spcPts val="385"/>
                </a:spcBef>
                <a:spcAft>
                  <a:spcPts val="0"/>
                </a:spcAft>
                <a:buClr>
                  <a:schemeClr val="lt1"/>
                </a:buClr>
                <a:buSzPts val="1100"/>
                <a:buFont typeface="Arial"/>
                <a:buNone/>
              </a:pPr>
              <a:r>
                <a:rPr lang="en-GB" sz="1100">
                  <a:solidFill>
                    <a:schemeClr val="lt1"/>
                  </a:solidFill>
                  <a:latin typeface="Arial"/>
                  <a:ea typeface="Arial"/>
                  <a:cs typeface="Arial"/>
                  <a:sym typeface="Arial"/>
                </a:rPr>
                <a:t>Living Our Values</a:t>
              </a:r>
              <a:endParaRPr/>
            </a:p>
          </p:txBody>
        </p:sp>
      </p:grpSp>
      <p:grpSp>
        <p:nvGrpSpPr>
          <p:cNvPr id="951" name="Google Shape;951;p42"/>
          <p:cNvGrpSpPr/>
          <p:nvPr/>
        </p:nvGrpSpPr>
        <p:grpSpPr>
          <a:xfrm>
            <a:off x="914400" y="5186398"/>
            <a:ext cx="8128000" cy="914964"/>
            <a:chOff x="0" y="6484374"/>
            <a:chExt cx="8128000" cy="914964"/>
          </a:xfrm>
        </p:grpSpPr>
        <p:sp>
          <p:nvSpPr>
            <p:cNvPr id="952" name="Google Shape;952;p42"/>
            <p:cNvSpPr/>
            <p:nvPr/>
          </p:nvSpPr>
          <p:spPr>
            <a:xfrm>
              <a:off x="0" y="6497638"/>
              <a:ext cx="8128000" cy="901700"/>
            </a:xfrm>
            <a:prstGeom prst="roundRect">
              <a:avLst>
                <a:gd name="adj" fmla="val 10000"/>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53" name="Google Shape;953;p42"/>
            <p:cNvSpPr txBox="1"/>
            <p:nvPr/>
          </p:nvSpPr>
          <p:spPr>
            <a:xfrm>
              <a:off x="0" y="6484374"/>
              <a:ext cx="2438400" cy="9017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2060"/>
                </a:buClr>
                <a:buSzPts val="2000"/>
                <a:buFont typeface="Arial"/>
                <a:buNone/>
              </a:pPr>
              <a:r>
                <a:rPr lang="en-GB" sz="2000" b="1" i="0" u="none" strike="noStrike" cap="none">
                  <a:solidFill>
                    <a:srgbClr val="002060"/>
                  </a:solidFill>
                  <a:latin typeface="Arial"/>
                  <a:ea typeface="Arial"/>
                  <a:cs typeface="Arial"/>
                  <a:sym typeface="Arial"/>
                </a:rPr>
                <a:t>Implementation / BAU (Phase 2)</a:t>
              </a:r>
              <a:endParaRPr/>
            </a:p>
          </p:txBody>
        </p:sp>
      </p:grpSp>
      <p:grpSp>
        <p:nvGrpSpPr>
          <p:cNvPr id="954" name="Google Shape;954;p42"/>
          <p:cNvGrpSpPr/>
          <p:nvPr/>
        </p:nvGrpSpPr>
        <p:grpSpPr>
          <a:xfrm>
            <a:off x="3368358" y="5258012"/>
            <a:ext cx="1127124" cy="751416"/>
            <a:chOff x="2440463" y="3911600"/>
            <a:chExt cx="1127124" cy="751416"/>
          </a:xfrm>
        </p:grpSpPr>
        <p:sp>
          <p:nvSpPr>
            <p:cNvPr id="955" name="Google Shape;955;p42"/>
            <p:cNvSpPr/>
            <p:nvPr/>
          </p:nvSpPr>
          <p:spPr>
            <a:xfrm>
              <a:off x="2440463" y="3911600"/>
              <a:ext cx="1127124" cy="751416"/>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Arial"/>
                <a:ea typeface="Arial"/>
                <a:cs typeface="Arial"/>
                <a:sym typeface="Arial"/>
              </a:endParaRPr>
            </a:p>
          </p:txBody>
        </p:sp>
        <p:sp>
          <p:nvSpPr>
            <p:cNvPr id="956" name="Google Shape;956;p42"/>
            <p:cNvSpPr txBox="1"/>
            <p:nvPr/>
          </p:nvSpPr>
          <p:spPr>
            <a:xfrm>
              <a:off x="2446863" y="3973243"/>
              <a:ext cx="1076707" cy="663315"/>
            </a:xfrm>
            <a:prstGeom prst="rect">
              <a:avLst/>
            </a:prstGeom>
            <a:solidFill>
              <a:srgbClr val="00B0F0"/>
            </a:solidFill>
            <a:ln w="9525" cap="flat" cmpd="sng">
              <a:solidFill>
                <a:srgbClr val="00B0F0"/>
              </a:solidFill>
              <a:prstDash val="solid"/>
              <a:round/>
              <a:headEnd type="none" w="sm" len="sm"/>
              <a:tailEnd type="none" w="sm" len="sm"/>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Project Team 5</a:t>
              </a:r>
              <a:endParaRPr/>
            </a:p>
            <a:p>
              <a:pPr marL="0" marR="0" lvl="0" indent="0" algn="ctr" rtl="0">
                <a:lnSpc>
                  <a:spcPct val="90000"/>
                </a:lnSpc>
                <a:spcBef>
                  <a:spcPts val="385"/>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Develop Our Leaders</a:t>
              </a:r>
              <a:endParaRPr/>
            </a:p>
          </p:txBody>
        </p:sp>
      </p:grpSp>
      <p:grpSp>
        <p:nvGrpSpPr>
          <p:cNvPr id="957" name="Google Shape;957;p42"/>
          <p:cNvGrpSpPr/>
          <p:nvPr/>
        </p:nvGrpSpPr>
        <p:grpSpPr>
          <a:xfrm>
            <a:off x="4861878" y="5268172"/>
            <a:ext cx="1127124" cy="751416"/>
            <a:chOff x="2440463" y="3911600"/>
            <a:chExt cx="1127124" cy="751416"/>
          </a:xfrm>
        </p:grpSpPr>
        <p:sp>
          <p:nvSpPr>
            <p:cNvPr id="958" name="Google Shape;958;p42"/>
            <p:cNvSpPr/>
            <p:nvPr/>
          </p:nvSpPr>
          <p:spPr>
            <a:xfrm>
              <a:off x="2440463" y="3911600"/>
              <a:ext cx="1127124" cy="751416"/>
            </a:xfrm>
            <a:prstGeom prst="roundRect">
              <a:avLst>
                <a:gd name="adj" fmla="val 1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9" name="Google Shape;959;p42"/>
            <p:cNvSpPr txBox="1"/>
            <p:nvPr/>
          </p:nvSpPr>
          <p:spPr>
            <a:xfrm>
              <a:off x="2440463" y="3988292"/>
              <a:ext cx="1083108" cy="607746"/>
            </a:xfrm>
            <a:prstGeom prst="rect">
              <a:avLst/>
            </a:prstGeom>
            <a:solidFill>
              <a:srgbClr val="00B0F0"/>
            </a:solidFill>
            <a:ln w="9525" cap="flat" cmpd="sng">
              <a:solidFill>
                <a:srgbClr val="00B0F0"/>
              </a:solidFill>
              <a:prstDash val="solid"/>
              <a:round/>
              <a:headEnd type="none" w="sm" len="sm"/>
              <a:tailEnd type="none" w="sm" len="sm"/>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400"/>
                <a:buFont typeface="Calibri"/>
                <a:buNone/>
              </a:pPr>
              <a:endParaRPr sz="1400" b="0" i="0" u="none" strike="noStrike" cap="none">
                <a:solidFill>
                  <a:srgbClr val="FFFFFF"/>
                </a:solidFill>
                <a:latin typeface="Arial"/>
                <a:ea typeface="Arial"/>
                <a:cs typeface="Arial"/>
                <a:sym typeface="Arial"/>
              </a:endParaRPr>
            </a:p>
            <a:p>
              <a:pPr marL="0" marR="0" lvl="0" indent="0" algn="ctr" rtl="0">
                <a:lnSpc>
                  <a:spcPct val="90000"/>
                </a:lnSpc>
                <a:spcBef>
                  <a:spcPts val="49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Project Team 6</a:t>
              </a:r>
              <a:endParaRPr/>
            </a:p>
            <a:p>
              <a:pPr marL="0" marR="0" lvl="0" indent="0" algn="ctr" rtl="0">
                <a:lnSpc>
                  <a:spcPct val="90000"/>
                </a:lnSpc>
                <a:spcBef>
                  <a:spcPts val="385"/>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Attract and  Retain</a:t>
              </a:r>
              <a:endParaRPr/>
            </a:p>
            <a:p>
              <a:pPr marL="0" marR="0" lvl="0" indent="0" algn="ctr" rtl="0">
                <a:lnSpc>
                  <a:spcPct val="90000"/>
                </a:lnSpc>
                <a:spcBef>
                  <a:spcPts val="385"/>
                </a:spcBef>
                <a:spcAft>
                  <a:spcPts val="0"/>
                </a:spcAft>
                <a:buClr>
                  <a:schemeClr val="lt1"/>
                </a:buClr>
                <a:buSzPts val="1400"/>
                <a:buFont typeface="Calibri"/>
                <a:buNone/>
              </a:pPr>
              <a:endParaRPr sz="1400" b="0" i="0" u="none" strike="noStrike" cap="none">
                <a:solidFill>
                  <a:srgbClr val="FFFFFF"/>
                </a:solidFill>
                <a:latin typeface="Arial"/>
                <a:ea typeface="Arial"/>
                <a:cs typeface="Arial"/>
                <a:sym typeface="Arial"/>
              </a:endParaRPr>
            </a:p>
          </p:txBody>
        </p:sp>
      </p:grpSp>
      <p:grpSp>
        <p:nvGrpSpPr>
          <p:cNvPr id="960" name="Google Shape;960;p42"/>
          <p:cNvGrpSpPr/>
          <p:nvPr/>
        </p:nvGrpSpPr>
        <p:grpSpPr>
          <a:xfrm>
            <a:off x="6345238" y="5278332"/>
            <a:ext cx="1127124" cy="751416"/>
            <a:chOff x="2440463" y="3911600"/>
            <a:chExt cx="1127124" cy="751416"/>
          </a:xfrm>
        </p:grpSpPr>
        <p:sp>
          <p:nvSpPr>
            <p:cNvPr id="961" name="Google Shape;961;p42"/>
            <p:cNvSpPr/>
            <p:nvPr/>
          </p:nvSpPr>
          <p:spPr>
            <a:xfrm>
              <a:off x="2440463" y="3911600"/>
              <a:ext cx="1127124" cy="751416"/>
            </a:xfrm>
            <a:prstGeom prst="roundRect">
              <a:avLst>
                <a:gd name="adj" fmla="val 1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Arial"/>
                <a:ea typeface="Arial"/>
                <a:cs typeface="Arial"/>
                <a:sym typeface="Arial"/>
              </a:endParaRPr>
            </a:p>
          </p:txBody>
        </p:sp>
        <p:sp>
          <p:nvSpPr>
            <p:cNvPr id="962" name="Google Shape;962;p42"/>
            <p:cNvSpPr txBox="1"/>
            <p:nvPr/>
          </p:nvSpPr>
          <p:spPr>
            <a:xfrm>
              <a:off x="2462471" y="3933608"/>
              <a:ext cx="1083108" cy="707400"/>
            </a:xfrm>
            <a:prstGeom prst="rect">
              <a:avLst/>
            </a:prstGeom>
            <a:solidFill>
              <a:srgbClr val="00B0F0"/>
            </a:solidFill>
            <a:ln w="9525" cap="flat" cmpd="sng">
              <a:solidFill>
                <a:srgbClr val="00B0F0"/>
              </a:solidFill>
              <a:prstDash val="solid"/>
              <a:round/>
              <a:headEnd type="none" w="sm" len="sm"/>
              <a:tailEnd type="none" w="sm" len="sm"/>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Project Team 7</a:t>
              </a:r>
              <a:endParaRPr/>
            </a:p>
            <a:p>
              <a:pPr marL="0" marR="0" lvl="0" indent="0" algn="ctr" rtl="0">
                <a:lnSpc>
                  <a:spcPct val="90000"/>
                </a:lnSpc>
                <a:spcBef>
                  <a:spcPts val="385"/>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Learning and Continuous Improvement</a:t>
              </a:r>
              <a:endParaRPr/>
            </a:p>
          </p:txBody>
        </p:sp>
      </p:grpSp>
      <p:grpSp>
        <p:nvGrpSpPr>
          <p:cNvPr id="963" name="Google Shape;963;p42"/>
          <p:cNvGrpSpPr/>
          <p:nvPr/>
        </p:nvGrpSpPr>
        <p:grpSpPr>
          <a:xfrm>
            <a:off x="7757478" y="5278332"/>
            <a:ext cx="1127124" cy="751416"/>
            <a:chOff x="2440463" y="3911600"/>
            <a:chExt cx="1127124" cy="751416"/>
          </a:xfrm>
        </p:grpSpPr>
        <p:sp>
          <p:nvSpPr>
            <p:cNvPr id="964" name="Google Shape;964;p42"/>
            <p:cNvSpPr/>
            <p:nvPr/>
          </p:nvSpPr>
          <p:spPr>
            <a:xfrm>
              <a:off x="2440463" y="3911600"/>
              <a:ext cx="1127124" cy="751416"/>
            </a:xfrm>
            <a:prstGeom prst="roundRect">
              <a:avLst>
                <a:gd name="adj" fmla="val 1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Arial"/>
                <a:ea typeface="Arial"/>
                <a:cs typeface="Arial"/>
                <a:sym typeface="Arial"/>
              </a:endParaRPr>
            </a:p>
          </p:txBody>
        </p:sp>
        <p:sp>
          <p:nvSpPr>
            <p:cNvPr id="965" name="Google Shape;965;p42"/>
            <p:cNvSpPr txBox="1"/>
            <p:nvPr/>
          </p:nvSpPr>
          <p:spPr>
            <a:xfrm>
              <a:off x="2462471" y="3933608"/>
              <a:ext cx="1083108" cy="707400"/>
            </a:xfrm>
            <a:prstGeom prst="rect">
              <a:avLst/>
            </a:prstGeom>
            <a:solidFill>
              <a:srgbClr val="00B0F0"/>
            </a:solidFill>
            <a:ln w="9525" cap="flat" cmpd="sng">
              <a:solidFill>
                <a:srgbClr val="00B0F0"/>
              </a:solidFill>
              <a:prstDash val="solid"/>
              <a:round/>
              <a:headEnd type="none" w="sm" len="sm"/>
              <a:tailEnd type="none" w="sm" len="sm"/>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Project Team 8</a:t>
              </a:r>
              <a:endParaRPr/>
            </a:p>
            <a:p>
              <a:pPr marL="0" marR="0" lvl="0" indent="0" algn="ctr" rtl="0">
                <a:lnSpc>
                  <a:spcPct val="90000"/>
                </a:lnSpc>
                <a:spcBef>
                  <a:spcPts val="385"/>
                </a:spcBef>
                <a:spcAft>
                  <a:spcPts val="0"/>
                </a:spcAft>
                <a:buClr>
                  <a:srgbClr val="FFFFFF"/>
                </a:buClr>
                <a:buSzPts val="1100"/>
                <a:buFont typeface="Arial"/>
                <a:buNone/>
              </a:pPr>
              <a:r>
                <a:rPr lang="en-GB" sz="1100" b="0" i="0" u="none" strike="noStrike" cap="none">
                  <a:solidFill>
                    <a:srgbClr val="FFFFFF"/>
                  </a:solidFill>
                  <a:latin typeface="Arial"/>
                  <a:ea typeface="Arial"/>
                  <a:cs typeface="Arial"/>
                  <a:sym typeface="Arial"/>
                </a:rPr>
                <a:t>Get Connected</a:t>
              </a:r>
              <a:endParaRPr/>
            </a:p>
          </p:txBody>
        </p:sp>
      </p:grpSp>
      <p:sp>
        <p:nvSpPr>
          <p:cNvPr id="966" name="Google Shape;966;p42"/>
          <p:cNvSpPr/>
          <p:nvPr/>
        </p:nvSpPr>
        <p:spPr>
          <a:xfrm rot="-5400000">
            <a:off x="7863692" y="3008261"/>
            <a:ext cx="5100617" cy="1085319"/>
          </a:xfrm>
          <a:prstGeom prst="roundRect">
            <a:avLst>
              <a:gd name="adj" fmla="val 16667"/>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1800"/>
              <a:buFont typeface="Arial"/>
              <a:buNone/>
            </a:pPr>
            <a:r>
              <a:rPr lang="en-GB" sz="1800" b="1" i="0" u="none" strike="noStrike" cap="none">
                <a:solidFill>
                  <a:srgbClr val="002060"/>
                </a:solidFill>
                <a:latin typeface="Arial"/>
                <a:ea typeface="Arial"/>
                <a:cs typeface="Arial"/>
                <a:sym typeface="Arial"/>
              </a:rPr>
              <a:t>Executive Sponsors</a:t>
            </a:r>
            <a:endParaRPr/>
          </a:p>
        </p:txBody>
      </p:sp>
      <p:cxnSp>
        <p:nvCxnSpPr>
          <p:cNvPr id="967" name="Google Shape;967;p42"/>
          <p:cNvCxnSpPr/>
          <p:nvPr/>
        </p:nvCxnSpPr>
        <p:spPr>
          <a:xfrm rot="10800000">
            <a:off x="9111190" y="1502268"/>
            <a:ext cx="675121" cy="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968" name="Google Shape;968;p42"/>
          <p:cNvCxnSpPr/>
          <p:nvPr/>
        </p:nvCxnSpPr>
        <p:spPr>
          <a:xfrm rot="10800000">
            <a:off x="9100679" y="2511261"/>
            <a:ext cx="675121" cy="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969" name="Google Shape;969;p42"/>
          <p:cNvCxnSpPr/>
          <p:nvPr/>
        </p:nvCxnSpPr>
        <p:spPr>
          <a:xfrm rot="10800000">
            <a:off x="9090168" y="3572805"/>
            <a:ext cx="675121" cy="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970" name="Google Shape;970;p42"/>
          <p:cNvCxnSpPr/>
          <p:nvPr/>
        </p:nvCxnSpPr>
        <p:spPr>
          <a:xfrm rot="10800000">
            <a:off x="9048127" y="4602819"/>
            <a:ext cx="675121" cy="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971" name="Google Shape;971;p42"/>
          <p:cNvCxnSpPr/>
          <p:nvPr/>
        </p:nvCxnSpPr>
        <p:spPr>
          <a:xfrm rot="10800000">
            <a:off x="9100679" y="5695895"/>
            <a:ext cx="675121" cy="0"/>
          </a:xfrm>
          <a:prstGeom prst="straightConnector1">
            <a:avLst/>
          </a:prstGeom>
          <a:noFill/>
          <a:ln w="28575" cap="flat" cmpd="sng">
            <a:solidFill>
              <a:schemeClr val="dk1"/>
            </a:solidFill>
            <a:prstDash val="solid"/>
            <a:miter lim="800000"/>
            <a:headEnd type="triangle" w="med" len="med"/>
            <a:tailEnd type="triangle" w="med" len="med"/>
          </a:ln>
        </p:spPr>
      </p:cxnSp>
      <p:grpSp>
        <p:nvGrpSpPr>
          <p:cNvPr id="972" name="Google Shape;972;p42"/>
          <p:cNvGrpSpPr/>
          <p:nvPr/>
        </p:nvGrpSpPr>
        <p:grpSpPr>
          <a:xfrm>
            <a:off x="7089867" y="3215730"/>
            <a:ext cx="1127124" cy="751416"/>
            <a:chOff x="4638357" y="1807633"/>
            <a:chExt cx="1127124" cy="751416"/>
          </a:xfrm>
        </p:grpSpPr>
        <p:sp>
          <p:nvSpPr>
            <p:cNvPr id="973" name="Google Shape;973;p42"/>
            <p:cNvSpPr/>
            <p:nvPr/>
          </p:nvSpPr>
          <p:spPr>
            <a:xfrm>
              <a:off x="4638357" y="1807633"/>
              <a:ext cx="1127124" cy="751416"/>
            </a:xfrm>
            <a:prstGeom prst="roundRect">
              <a:avLst>
                <a:gd name="adj" fmla="val 10000"/>
              </a:avLst>
            </a:prstGeom>
            <a:solidFill>
              <a:srgbClr val="C7499A"/>
            </a:solidFill>
            <a:ln w="12700" cap="flat" cmpd="sng">
              <a:solidFill>
                <a:srgbClr val="C7499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4" name="Google Shape;974;p42"/>
            <p:cNvSpPr txBox="1"/>
            <p:nvPr/>
          </p:nvSpPr>
          <p:spPr>
            <a:xfrm>
              <a:off x="4660365" y="1829641"/>
              <a:ext cx="1083108" cy="707400"/>
            </a:xfrm>
            <a:prstGeom prst="rect">
              <a:avLst/>
            </a:prstGeom>
            <a:solidFill>
              <a:srgbClr val="C7499A"/>
            </a:solidFill>
            <a:ln w="9525" cap="flat" cmpd="sng">
              <a:solidFill>
                <a:srgbClr val="C7499A"/>
              </a:solidFill>
              <a:prstDash val="solid"/>
              <a:round/>
              <a:headEnd type="none" w="sm" len="sm"/>
              <a:tailEnd type="none" w="sm" len="sm"/>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Arial"/>
                  <a:ea typeface="Arial"/>
                  <a:cs typeface="Arial"/>
                  <a:sym typeface="Arial"/>
                </a:rPr>
                <a:t>Programme Team</a:t>
              </a:r>
              <a:endParaRPr/>
            </a:p>
          </p:txBody>
        </p:sp>
      </p:grpSp>
      <p:grpSp>
        <p:nvGrpSpPr>
          <p:cNvPr id="975" name="Google Shape;975;p42"/>
          <p:cNvGrpSpPr/>
          <p:nvPr/>
        </p:nvGrpSpPr>
        <p:grpSpPr>
          <a:xfrm>
            <a:off x="4126567" y="3205570"/>
            <a:ext cx="1127124" cy="751416"/>
            <a:chOff x="4638357" y="1807633"/>
            <a:chExt cx="1127124" cy="751416"/>
          </a:xfrm>
        </p:grpSpPr>
        <p:sp>
          <p:nvSpPr>
            <p:cNvPr id="976" name="Google Shape;976;p42"/>
            <p:cNvSpPr/>
            <p:nvPr/>
          </p:nvSpPr>
          <p:spPr>
            <a:xfrm>
              <a:off x="4638357" y="1807633"/>
              <a:ext cx="1127124" cy="751416"/>
            </a:xfrm>
            <a:prstGeom prst="roundRect">
              <a:avLst>
                <a:gd name="adj" fmla="val 10000"/>
              </a:avLst>
            </a:prstGeom>
            <a:solidFill>
              <a:srgbClr val="C7499A"/>
            </a:solidFill>
            <a:ln w="12700" cap="flat" cmpd="sng">
              <a:solidFill>
                <a:srgbClr val="C7499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7" name="Google Shape;977;p42"/>
            <p:cNvSpPr txBox="1"/>
            <p:nvPr/>
          </p:nvSpPr>
          <p:spPr>
            <a:xfrm>
              <a:off x="4660365" y="1829641"/>
              <a:ext cx="1083108" cy="707400"/>
            </a:xfrm>
            <a:prstGeom prst="rect">
              <a:avLst/>
            </a:prstGeom>
            <a:solidFill>
              <a:srgbClr val="C7499A"/>
            </a:solidFill>
            <a:ln w="9525" cap="flat" cmpd="sng">
              <a:solidFill>
                <a:srgbClr val="C7499A"/>
              </a:solidFill>
              <a:prstDash val="solid"/>
              <a:round/>
              <a:headEnd type="none" w="sm" len="sm"/>
              <a:tailEnd type="none" w="sm" len="sm"/>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Arial"/>
                  <a:ea typeface="Arial"/>
                  <a:cs typeface="Arial"/>
                  <a:sym typeface="Arial"/>
                </a:rPr>
                <a:t>Culture Change Team</a:t>
              </a:r>
              <a:endParaRPr/>
            </a:p>
          </p:txBody>
        </p:sp>
      </p:gr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43"/>
          <p:cNvPicPr preferRelativeResize="0"/>
          <p:nvPr/>
        </p:nvPicPr>
        <p:blipFill rotWithShape="1">
          <a:blip r:embed="rId3">
            <a:alphaModFix/>
          </a:blip>
          <a:srcRect/>
          <a:stretch/>
        </p:blipFill>
        <p:spPr>
          <a:xfrm>
            <a:off x="-7200" y="0"/>
            <a:ext cx="135537" cy="6872748"/>
          </a:xfrm>
          <a:prstGeom prst="rect">
            <a:avLst/>
          </a:prstGeom>
          <a:noFill/>
          <a:ln>
            <a:noFill/>
          </a:ln>
        </p:spPr>
      </p:pic>
      <p:pic>
        <p:nvPicPr>
          <p:cNvPr id="987" name="Google Shape;987;p43"/>
          <p:cNvPicPr preferRelativeResize="0"/>
          <p:nvPr/>
        </p:nvPicPr>
        <p:blipFill rotWithShape="1">
          <a:blip r:embed="rId4">
            <a:alphaModFix/>
          </a:blip>
          <a:srcRect b="5330"/>
          <a:stretch/>
        </p:blipFill>
        <p:spPr>
          <a:xfrm>
            <a:off x="2154802" y="187137"/>
            <a:ext cx="8512316" cy="5980691"/>
          </a:xfrm>
          <a:prstGeom prst="rect">
            <a:avLst/>
          </a:prstGeom>
          <a:noFill/>
          <a:ln>
            <a:noFill/>
          </a:ln>
        </p:spPr>
      </p:pic>
      <p:sp>
        <p:nvSpPr>
          <p:cNvPr id="988" name="Google Shape;988;p43"/>
          <p:cNvSpPr txBox="1"/>
          <p:nvPr/>
        </p:nvSpPr>
        <p:spPr>
          <a:xfrm>
            <a:off x="782409" y="6273938"/>
            <a:ext cx="1089922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002060"/>
                </a:solidFill>
                <a:latin typeface="Calibri"/>
                <a:ea typeface="Calibri"/>
                <a:cs typeface="Calibri"/>
                <a:sym typeface="Calibri"/>
              </a:rPr>
              <a:t>The over-arching Goals of the Programme based on Staff Feedback</a:t>
            </a:r>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44"/>
          <p:cNvPicPr preferRelativeResize="0"/>
          <p:nvPr/>
        </p:nvPicPr>
        <p:blipFill rotWithShape="1">
          <a:blip r:embed="rId3">
            <a:alphaModFix/>
          </a:blip>
          <a:srcRect/>
          <a:stretch/>
        </p:blipFill>
        <p:spPr>
          <a:xfrm>
            <a:off x="-7200" y="0"/>
            <a:ext cx="135537" cy="6872748"/>
          </a:xfrm>
          <a:prstGeom prst="rect">
            <a:avLst/>
          </a:prstGeom>
          <a:noFill/>
          <a:ln>
            <a:noFill/>
          </a:ln>
        </p:spPr>
      </p:pic>
      <p:pic>
        <p:nvPicPr>
          <p:cNvPr id="998" name="Google Shape;998;p44" descr="1,700+ Thank You Presentation Stock Photos, Pictures ..."/>
          <p:cNvPicPr preferRelativeResize="0"/>
          <p:nvPr/>
        </p:nvPicPr>
        <p:blipFill rotWithShape="1">
          <a:blip r:embed="rId4">
            <a:alphaModFix/>
          </a:blip>
          <a:srcRect/>
          <a:stretch/>
        </p:blipFill>
        <p:spPr>
          <a:xfrm>
            <a:off x="1986978" y="1119354"/>
            <a:ext cx="8218043" cy="4619292"/>
          </a:xfrm>
          <a:prstGeom prst="rect">
            <a:avLst/>
          </a:prstGeom>
          <a:noFill/>
          <a:ln>
            <a:noFill/>
          </a:ln>
        </p:spPr>
      </p:pic>
      <p:sp>
        <p:nvSpPr>
          <p:cNvPr id="999" name="Google Shape;999;p44"/>
          <p:cNvSpPr/>
          <p:nvPr/>
        </p:nvSpPr>
        <p:spPr>
          <a:xfrm>
            <a:off x="368353" y="129467"/>
            <a:ext cx="1274995" cy="645328"/>
          </a:xfrm>
          <a:custGeom>
            <a:avLst/>
            <a:gdLst/>
            <a:ahLst/>
            <a:cxnLst/>
            <a:rect l="l" t="t" r="r" b="b"/>
            <a:pathLst>
              <a:path w="3083306" h="1540764" extrusionOk="0">
                <a:moveTo>
                  <a:pt x="0" y="0"/>
                </a:moveTo>
                <a:lnTo>
                  <a:pt x="3083306" y="0"/>
                </a:lnTo>
                <a:lnTo>
                  <a:pt x="3083306" y="1540764"/>
                </a:lnTo>
                <a:lnTo>
                  <a:pt x="0" y="1540764"/>
                </a:lnTo>
                <a:lnTo>
                  <a:pt x="0" y="0"/>
                </a:lnTo>
                <a:close/>
              </a:path>
            </a:pathLst>
          </a:custGeom>
          <a:blipFill rotWithShape="1">
            <a:blip r:embed="rId5">
              <a:alphaModFix/>
            </a:blip>
            <a:stretch>
              <a:fillRect t="-28" b="-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000000"/>
              </a:solidFill>
              <a:latin typeface="Calibri"/>
              <a:ea typeface="Calibri"/>
              <a:cs typeface="Calibri"/>
              <a:sym typeface="Calibri"/>
            </a:endParaRPr>
          </a:p>
        </p:txBody>
      </p:sp>
      <p:pic>
        <p:nvPicPr>
          <p:cNvPr id="1000" name="Google Shape;1000;p44" descr="Email with solid fill"/>
          <p:cNvPicPr preferRelativeResize="0"/>
          <p:nvPr/>
        </p:nvPicPr>
        <p:blipFill rotWithShape="1">
          <a:blip r:embed="rId6">
            <a:alphaModFix/>
          </a:blip>
          <a:srcRect/>
          <a:stretch/>
        </p:blipFill>
        <p:spPr>
          <a:xfrm>
            <a:off x="3637280" y="5852160"/>
            <a:ext cx="914400" cy="914400"/>
          </a:xfrm>
          <a:prstGeom prst="rect">
            <a:avLst/>
          </a:prstGeom>
          <a:noFill/>
          <a:ln>
            <a:noFill/>
          </a:ln>
        </p:spPr>
      </p:pic>
      <p:sp>
        <p:nvSpPr>
          <p:cNvPr id="1001" name="Google Shape;1001;p44"/>
          <p:cNvSpPr txBox="1"/>
          <p:nvPr/>
        </p:nvSpPr>
        <p:spPr>
          <a:xfrm>
            <a:off x="4796589" y="6052235"/>
            <a:ext cx="71708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u="sng">
                <a:solidFill>
                  <a:srgbClr val="D5316F"/>
                </a:solidFill>
                <a:latin typeface="Arial"/>
                <a:ea typeface="Arial"/>
                <a:cs typeface="Arial"/>
                <a:sym typeface="Arial"/>
                <a:hlinkClick r:id="rId7">
                  <a:extLst>
                    <a:ext uri="{A12FA001-AC4F-418D-AE19-62706E023703}">
                      <ahyp:hlinkClr xmlns:ahyp="http://schemas.microsoft.com/office/drawing/2018/hyperlinkcolor" val="tx"/>
                    </a:ext>
                  </a:extLst>
                </a:hlinkClick>
              </a:rPr>
              <a:t>FV.culture@nhs.scot</a:t>
            </a:r>
            <a:r>
              <a:rPr lang="en-GB" sz="3600" b="1">
                <a:solidFill>
                  <a:srgbClr val="D5316F"/>
                </a:solidFill>
                <a:latin typeface="Arial"/>
                <a:ea typeface="Arial"/>
                <a:cs typeface="Arial"/>
                <a:sym typeface="Arial"/>
              </a:rPr>
              <a:t> </a:t>
            </a:r>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45"/>
          <p:cNvSpPr/>
          <p:nvPr/>
        </p:nvSpPr>
        <p:spPr>
          <a:xfrm>
            <a:off x="0" y="0"/>
            <a:ext cx="12192000" cy="6766560"/>
          </a:xfrm>
          <a:prstGeom prst="rect">
            <a:avLst/>
          </a:prstGeom>
          <a:solidFill>
            <a:srgbClr val="221957"/>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7" name="Google Shape;1007;p45"/>
          <p:cNvSpPr txBox="1"/>
          <p:nvPr/>
        </p:nvSpPr>
        <p:spPr>
          <a:xfrm>
            <a:off x="803910" y="1039827"/>
            <a:ext cx="10604500" cy="1174034"/>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8000"/>
              <a:buFont typeface="Arial"/>
              <a:buNone/>
            </a:pPr>
            <a:r>
              <a:rPr lang="en-GB" sz="8000" b="1" i="0" u="none" strike="noStrike" cap="none">
                <a:solidFill>
                  <a:srgbClr val="FFFFFF"/>
                </a:solidFill>
                <a:latin typeface="Arial"/>
                <a:ea typeface="Arial"/>
                <a:cs typeface="Arial"/>
                <a:sym typeface="Arial"/>
              </a:rPr>
              <a:t>Equalities</a:t>
            </a:r>
            <a:endParaRPr/>
          </a:p>
          <a:p>
            <a:pPr marL="0" marR="0" lvl="0" indent="0" algn="ctr" rtl="0">
              <a:lnSpc>
                <a:spcPct val="80000"/>
              </a:lnSpc>
              <a:spcBef>
                <a:spcPts val="0"/>
              </a:spcBef>
              <a:spcAft>
                <a:spcPts val="0"/>
              </a:spcAft>
              <a:buClr>
                <a:schemeClr val="lt1"/>
              </a:buClr>
              <a:buSzPts val="6600"/>
              <a:buFont typeface="Calibri"/>
              <a:buNone/>
            </a:pPr>
            <a:endParaRPr sz="6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4800"/>
              <a:buFont typeface="Arial"/>
              <a:buNone/>
            </a:pPr>
            <a:r>
              <a:rPr lang="en-GB" sz="4800" b="1" i="0" cap="none">
                <a:solidFill>
                  <a:srgbClr val="FFFFFF"/>
                </a:solidFill>
                <a:latin typeface="Arial"/>
                <a:ea typeface="Arial"/>
                <a:cs typeface="Arial"/>
                <a:sym typeface="Arial"/>
              </a:rPr>
              <a:t>Public Health Scotland</a:t>
            </a:r>
            <a:endParaRPr/>
          </a:p>
          <a:p>
            <a:pPr marL="0" marR="0" lvl="0" indent="0" algn="ctr" rtl="0">
              <a:lnSpc>
                <a:spcPct val="80000"/>
              </a:lnSpc>
              <a:spcBef>
                <a:spcPts val="0"/>
              </a:spcBef>
              <a:spcAft>
                <a:spcPts val="0"/>
              </a:spcAft>
              <a:buClr>
                <a:schemeClr val="lt1"/>
              </a:buClr>
              <a:buSzPts val="4000"/>
              <a:buFont typeface="Calibri"/>
              <a:buNone/>
            </a:pPr>
            <a:endParaRPr sz="40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3600"/>
              <a:buFont typeface="Arial"/>
              <a:buNone/>
            </a:pPr>
            <a:br>
              <a:rPr lang="en-GB" sz="3600" b="1" i="0" u="none" strike="noStrike" cap="none">
                <a:solidFill>
                  <a:srgbClr val="FFFFFF"/>
                </a:solidFill>
                <a:latin typeface="Arial"/>
                <a:ea typeface="Arial"/>
                <a:cs typeface="Arial"/>
                <a:sym typeface="Arial"/>
              </a:rPr>
            </a:br>
            <a:r>
              <a:rPr lang="en-GB" sz="3600" b="1" i="0" u="none" strike="noStrike" cap="none">
                <a:solidFill>
                  <a:srgbClr val="FFFFFF"/>
                </a:solidFill>
                <a:latin typeface="Arial"/>
                <a:ea typeface="Arial"/>
                <a:cs typeface="Arial"/>
                <a:sym typeface="Arial"/>
              </a:rPr>
              <a:t>Manira Ahmad, Chief Officer </a:t>
            </a:r>
            <a:endParaRPr/>
          </a:p>
          <a:p>
            <a:pPr marL="0" marR="0" lvl="0" indent="0" algn="ctr" rtl="0">
              <a:lnSpc>
                <a:spcPct val="80000"/>
              </a:lnSpc>
              <a:spcBef>
                <a:spcPts val="0"/>
              </a:spcBef>
              <a:spcAft>
                <a:spcPts val="0"/>
              </a:spcAft>
              <a:buClr>
                <a:srgbClr val="FFFFFF"/>
              </a:buClr>
              <a:buSzPts val="3600"/>
              <a:buFont typeface="Arial"/>
              <a:buNone/>
            </a:pPr>
            <a:br>
              <a:rPr lang="en-GB" sz="3600" b="1" i="0" u="none" strike="noStrike" cap="none">
                <a:solidFill>
                  <a:srgbClr val="FFFFFF"/>
                </a:solidFill>
                <a:latin typeface="Arial"/>
                <a:ea typeface="Arial"/>
                <a:cs typeface="Arial"/>
                <a:sym typeface="Arial"/>
              </a:rPr>
            </a:br>
            <a:r>
              <a:rPr lang="en-GB" sz="3600" b="1" i="0" u="none" strike="noStrike" cap="none">
                <a:solidFill>
                  <a:srgbClr val="FFFFFF"/>
                </a:solidFill>
                <a:latin typeface="Arial"/>
                <a:ea typeface="Arial"/>
                <a:cs typeface="Arial"/>
                <a:sym typeface="Arial"/>
              </a:rPr>
              <a:t>Dr Rishma Maini, Consultant in Public Health Medicine </a:t>
            </a:r>
            <a:endParaRPr/>
          </a:p>
          <a:p>
            <a:pPr marL="0" marR="0" lvl="0" indent="0" algn="ctr" rtl="0">
              <a:lnSpc>
                <a:spcPct val="80000"/>
              </a:lnSpc>
              <a:spcBef>
                <a:spcPts val="0"/>
              </a:spcBef>
              <a:spcAft>
                <a:spcPts val="0"/>
              </a:spcAft>
              <a:buClr>
                <a:schemeClr val="lt1"/>
              </a:buClr>
              <a:buSzPts val="3600"/>
              <a:buFont typeface="Calibri"/>
              <a:buNone/>
            </a:pPr>
            <a:endParaRPr sz="3600" b="1" i="0"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46"/>
          <p:cNvSpPr txBox="1">
            <a:spLocks noGrp="1"/>
          </p:cNvSpPr>
          <p:nvPr>
            <p:ph type="title"/>
          </p:nvPr>
        </p:nvSpPr>
        <p:spPr>
          <a:xfrm>
            <a:off x="285303" y="9729"/>
            <a:ext cx="11640847" cy="82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GB"/>
              <a:t>RACISM AND RACIALISED HEALTH INEQUALITIES</a:t>
            </a:r>
            <a:endParaRPr/>
          </a:p>
        </p:txBody>
      </p:sp>
      <p:grpSp>
        <p:nvGrpSpPr>
          <p:cNvPr id="1014" name="Google Shape;1014;p46"/>
          <p:cNvGrpSpPr/>
          <p:nvPr/>
        </p:nvGrpSpPr>
        <p:grpSpPr>
          <a:xfrm>
            <a:off x="288012" y="956930"/>
            <a:ext cx="11615974" cy="5380073"/>
            <a:chOff x="2709" y="0"/>
            <a:chExt cx="11615974" cy="5380073"/>
          </a:xfrm>
        </p:grpSpPr>
        <p:sp>
          <p:nvSpPr>
            <p:cNvPr id="1015" name="Google Shape;1015;p46"/>
            <p:cNvSpPr/>
            <p:nvPr/>
          </p:nvSpPr>
          <p:spPr>
            <a:xfrm>
              <a:off x="2709" y="0"/>
              <a:ext cx="2840091" cy="5380073"/>
            </a:xfrm>
            <a:prstGeom prst="roundRect">
              <a:avLst>
                <a:gd name="adj" fmla="val 1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6"/>
            <p:cNvSpPr txBox="1"/>
            <p:nvPr/>
          </p:nvSpPr>
          <p:spPr>
            <a:xfrm>
              <a:off x="2709" y="2152029"/>
              <a:ext cx="2840091" cy="2152029"/>
            </a:xfrm>
            <a:prstGeom prst="rect">
              <a:avLst/>
            </a:prstGeom>
            <a:noFill/>
            <a:ln>
              <a:noFill/>
            </a:ln>
          </p:spPr>
          <p:txBody>
            <a:bodyPr spcFirstLastPara="1" wrap="square" lIns="128000" tIns="128000" rIns="128000" bIns="128000" anchor="t" anchorCtr="1">
              <a:noAutofit/>
            </a:bodyPr>
            <a:lstStyle/>
            <a:p>
              <a:pPr marL="0" marR="0" lvl="0" indent="0" algn="l" rtl="0">
                <a:lnSpc>
                  <a:spcPct val="90000"/>
                </a:lnSpc>
                <a:spcBef>
                  <a:spcPts val="0"/>
                </a:spcBef>
                <a:spcAft>
                  <a:spcPts val="0"/>
                </a:spcAft>
                <a:buClr>
                  <a:schemeClr val="lt1"/>
                </a:buClr>
                <a:buSzPts val="1800"/>
                <a:buFont typeface="Arial"/>
                <a:buNone/>
              </a:pPr>
              <a:r>
                <a:rPr lang="en-GB" sz="1800" b="1">
                  <a:solidFill>
                    <a:schemeClr val="lt1"/>
                  </a:solidFill>
                  <a:latin typeface="Arial"/>
                  <a:ea typeface="Arial"/>
                  <a:cs typeface="Arial"/>
                  <a:sym typeface="Arial"/>
                </a:rPr>
                <a:t>           RACISM</a:t>
              </a:r>
              <a:endParaRPr sz="1600">
                <a:solidFill>
                  <a:schemeClr val="lt1"/>
                </a:solidFill>
                <a:latin typeface="Arial"/>
                <a:ea typeface="Arial"/>
                <a:cs typeface="Arial"/>
                <a:sym typeface="Arial"/>
              </a:endParaRPr>
            </a:p>
            <a:p>
              <a:pPr marL="171450" marR="0" lvl="1" indent="-171450" algn="l" rtl="0">
                <a:lnSpc>
                  <a:spcPct val="90000"/>
                </a:lnSpc>
                <a:spcBef>
                  <a:spcPts val="63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Structural</a:t>
              </a:r>
              <a:endParaRPr/>
            </a:p>
            <a:p>
              <a:pPr marL="171450" marR="0" lvl="1" indent="-171450" algn="l" rtl="0">
                <a:lnSpc>
                  <a:spcPct val="90000"/>
                </a:lnSpc>
                <a:spcBef>
                  <a:spcPts val="27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Institutional</a:t>
              </a:r>
              <a:endParaRPr/>
            </a:p>
            <a:p>
              <a:pPr marL="171450" marR="0" lvl="1" indent="-171450" algn="l" rtl="0">
                <a:lnSpc>
                  <a:spcPct val="90000"/>
                </a:lnSpc>
                <a:spcBef>
                  <a:spcPts val="27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Interpersonal</a:t>
              </a:r>
              <a:endParaRPr/>
            </a:p>
            <a:p>
              <a:pPr marL="171450" marR="0" lvl="1" indent="-171450" algn="l" rtl="0">
                <a:lnSpc>
                  <a:spcPct val="90000"/>
                </a:lnSpc>
                <a:spcBef>
                  <a:spcPts val="27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Personal/internalised</a:t>
              </a:r>
              <a:endParaRPr/>
            </a:p>
          </p:txBody>
        </p:sp>
        <p:sp>
          <p:nvSpPr>
            <p:cNvPr id="1017" name="Google Shape;1017;p46"/>
            <p:cNvSpPr/>
            <p:nvPr/>
          </p:nvSpPr>
          <p:spPr>
            <a:xfrm>
              <a:off x="526973" y="322804"/>
              <a:ext cx="1791564" cy="1791564"/>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6"/>
            <p:cNvSpPr/>
            <p:nvPr/>
          </p:nvSpPr>
          <p:spPr>
            <a:xfrm>
              <a:off x="2913519" y="0"/>
              <a:ext cx="2840091" cy="5380073"/>
            </a:xfrm>
            <a:prstGeom prst="roundRect">
              <a:avLst>
                <a:gd name="adj" fmla="val 10000"/>
              </a:avLst>
            </a:prstGeom>
            <a:solidFill>
              <a:srgbClr val="A02B93"/>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6"/>
            <p:cNvSpPr txBox="1"/>
            <p:nvPr/>
          </p:nvSpPr>
          <p:spPr>
            <a:xfrm>
              <a:off x="2913519" y="2152029"/>
              <a:ext cx="2840091" cy="2152029"/>
            </a:xfrm>
            <a:prstGeom prst="rect">
              <a:avLst/>
            </a:prstGeom>
            <a:noFill/>
            <a:ln>
              <a:noFill/>
            </a:ln>
          </p:spPr>
          <p:txBody>
            <a:bodyPr spcFirstLastPara="1" wrap="square" lIns="128000" tIns="128000" rIns="128000" bIns="128000" anchor="t" anchorCtr="1">
              <a:noAutofit/>
            </a:bodyPr>
            <a:lstStyle/>
            <a:p>
              <a:pPr marL="0" marR="0" lvl="0" indent="0" algn="ctr" rtl="0">
                <a:lnSpc>
                  <a:spcPct val="90000"/>
                </a:lnSpc>
                <a:spcBef>
                  <a:spcPts val="0"/>
                </a:spcBef>
                <a:spcAft>
                  <a:spcPts val="0"/>
                </a:spcAft>
                <a:buClr>
                  <a:schemeClr val="lt1"/>
                </a:buClr>
                <a:buSzPts val="1800"/>
                <a:buFont typeface="Arial"/>
                <a:buNone/>
              </a:pPr>
              <a:r>
                <a:rPr lang="en-GB" sz="1800" b="1">
                  <a:solidFill>
                    <a:schemeClr val="lt1"/>
                  </a:solidFill>
                  <a:latin typeface="Arial"/>
                  <a:ea typeface="Arial"/>
                  <a:cs typeface="Arial"/>
                  <a:sym typeface="Arial"/>
                </a:rPr>
                <a:t>SOCIAL DETERMINANTS OF HEALTH AMONG SOME GROUPS</a:t>
              </a:r>
              <a:endParaRPr/>
            </a:p>
            <a:p>
              <a:pPr marL="171450" marR="0" lvl="1" indent="-171450" algn="l" rtl="0">
                <a:lnSpc>
                  <a:spcPct val="90000"/>
                </a:lnSpc>
                <a:spcBef>
                  <a:spcPts val="63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Socioeconomic status</a:t>
              </a:r>
              <a:endParaRPr sz="1800" b="1" i="0" u="none" strike="noStrike" cap="none">
                <a:solidFill>
                  <a:schemeClr val="lt1"/>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Living in urban areas</a:t>
              </a:r>
              <a:endParaRPr/>
            </a:p>
            <a:p>
              <a:pPr marL="171450" marR="0" lvl="1" indent="-171450" algn="l" rtl="0">
                <a:lnSpc>
                  <a:spcPct val="90000"/>
                </a:lnSpc>
                <a:spcBef>
                  <a:spcPts val="27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Poor and overcrowded housing</a:t>
              </a:r>
              <a:endParaRPr/>
            </a:p>
            <a:p>
              <a:pPr marL="171450" marR="0" lvl="1" indent="-171450" algn="l" rtl="0">
                <a:lnSpc>
                  <a:spcPct val="90000"/>
                </a:lnSpc>
                <a:spcBef>
                  <a:spcPts val="27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Low-paid, high-risk occupations</a:t>
              </a:r>
              <a:endParaRPr/>
            </a:p>
            <a:p>
              <a:pPr marL="171450" marR="0" lvl="1" indent="-171450" algn="l" rtl="0">
                <a:lnSpc>
                  <a:spcPct val="90000"/>
                </a:lnSpc>
                <a:spcBef>
                  <a:spcPts val="27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Cultural barriers to healthcare</a:t>
              </a:r>
              <a:endParaRPr/>
            </a:p>
          </p:txBody>
        </p:sp>
        <p:sp>
          <p:nvSpPr>
            <p:cNvPr id="1020" name="Google Shape;1020;p46"/>
            <p:cNvSpPr/>
            <p:nvPr/>
          </p:nvSpPr>
          <p:spPr>
            <a:xfrm>
              <a:off x="3452267" y="322804"/>
              <a:ext cx="1791564" cy="1791564"/>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6"/>
            <p:cNvSpPr/>
            <p:nvPr/>
          </p:nvSpPr>
          <p:spPr>
            <a:xfrm>
              <a:off x="5820410" y="0"/>
              <a:ext cx="2840091" cy="5380073"/>
            </a:xfrm>
            <a:prstGeom prst="roundRect">
              <a:avLst>
                <a:gd name="adj" fmla="val 10000"/>
              </a:avLst>
            </a:prstGeom>
            <a:solidFill>
              <a:srgbClr val="52AB5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6"/>
            <p:cNvSpPr txBox="1"/>
            <p:nvPr/>
          </p:nvSpPr>
          <p:spPr>
            <a:xfrm>
              <a:off x="5820410" y="2152029"/>
              <a:ext cx="2840091" cy="2152029"/>
            </a:xfrm>
            <a:prstGeom prst="rect">
              <a:avLst/>
            </a:prstGeom>
            <a:noFill/>
            <a:ln>
              <a:noFill/>
            </a:ln>
          </p:spPr>
          <p:txBody>
            <a:bodyPr spcFirstLastPara="1" wrap="square" lIns="128000" tIns="128000" rIns="128000" bIns="128000" anchor="t" anchorCtr="1">
              <a:noAutofit/>
            </a:bodyPr>
            <a:lstStyle/>
            <a:p>
              <a:pPr marL="0" marR="0" lvl="0" indent="0" algn="ctr" rtl="0">
                <a:lnSpc>
                  <a:spcPct val="90000"/>
                </a:lnSpc>
                <a:spcBef>
                  <a:spcPts val="0"/>
                </a:spcBef>
                <a:spcAft>
                  <a:spcPts val="0"/>
                </a:spcAft>
                <a:buClr>
                  <a:schemeClr val="lt1"/>
                </a:buClr>
                <a:buSzPts val="1800"/>
                <a:buFont typeface="Arial"/>
                <a:buNone/>
              </a:pPr>
              <a:r>
                <a:rPr lang="en-GB" sz="1800" b="1">
                  <a:solidFill>
                    <a:schemeClr val="lt1"/>
                  </a:solidFill>
                  <a:latin typeface="Arial"/>
                  <a:ea typeface="Arial"/>
                  <a:cs typeface="Arial"/>
                  <a:sym typeface="Arial"/>
                </a:rPr>
                <a:t>HEALTH INEQUALITIES AMONG SOME GROUPS</a:t>
              </a:r>
              <a:endParaRPr sz="1800">
                <a:solidFill>
                  <a:schemeClr val="lt1"/>
                </a:solidFill>
                <a:latin typeface="Arial"/>
                <a:ea typeface="Arial"/>
                <a:cs typeface="Arial"/>
                <a:sym typeface="Arial"/>
              </a:endParaRPr>
            </a:p>
            <a:p>
              <a:pPr marL="171450" marR="0" lvl="1" indent="-171450" algn="l" rtl="0">
                <a:lnSpc>
                  <a:spcPct val="90000"/>
                </a:lnSpc>
                <a:spcBef>
                  <a:spcPts val="63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Higher burden of chronic disease risk factor (e.g. Cardiovascular disease, Obesity and Diabetes) </a:t>
              </a:r>
              <a:endParaRPr/>
            </a:p>
          </p:txBody>
        </p:sp>
        <p:sp>
          <p:nvSpPr>
            <p:cNvPr id="1023" name="Google Shape;1023;p46"/>
            <p:cNvSpPr/>
            <p:nvPr/>
          </p:nvSpPr>
          <p:spPr>
            <a:xfrm>
              <a:off x="6377561" y="322804"/>
              <a:ext cx="1791564" cy="1791564"/>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6"/>
            <p:cNvSpPr/>
            <p:nvPr/>
          </p:nvSpPr>
          <p:spPr>
            <a:xfrm>
              <a:off x="8778592" y="0"/>
              <a:ext cx="2840091" cy="5380073"/>
            </a:xfrm>
            <a:prstGeom prst="roundRect">
              <a:avLst>
                <a:gd name="adj" fmla="val 10000"/>
              </a:avLst>
            </a:prstGeom>
            <a:solidFill>
              <a:srgbClr val="423584"/>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txBox="1"/>
            <p:nvPr/>
          </p:nvSpPr>
          <p:spPr>
            <a:xfrm>
              <a:off x="8778592" y="2152029"/>
              <a:ext cx="2840091" cy="2152029"/>
            </a:xfrm>
            <a:prstGeom prst="rect">
              <a:avLst/>
            </a:prstGeom>
            <a:noFill/>
            <a:ln>
              <a:noFill/>
            </a:ln>
          </p:spPr>
          <p:txBody>
            <a:bodyPr spcFirstLastPara="1" wrap="square" lIns="128000" tIns="128000" rIns="128000" bIns="128000" anchor="t" anchorCtr="1">
              <a:noAutofit/>
            </a:bodyPr>
            <a:lstStyle/>
            <a:p>
              <a:pPr marL="0" marR="0" lvl="0" indent="0" algn="ctr" rtl="0">
                <a:lnSpc>
                  <a:spcPct val="90000"/>
                </a:lnSpc>
                <a:spcBef>
                  <a:spcPts val="0"/>
                </a:spcBef>
                <a:spcAft>
                  <a:spcPts val="0"/>
                </a:spcAft>
                <a:buClr>
                  <a:schemeClr val="lt1"/>
                </a:buClr>
                <a:buSzPts val="1800"/>
                <a:buFont typeface="Arial"/>
                <a:buNone/>
              </a:pPr>
              <a:r>
                <a:rPr lang="en-GB" sz="1800" b="1">
                  <a:solidFill>
                    <a:schemeClr val="lt1"/>
                  </a:solidFill>
                  <a:latin typeface="Arial"/>
                  <a:ea typeface="Arial"/>
                  <a:cs typeface="Arial"/>
                  <a:sym typeface="Arial"/>
                </a:rPr>
                <a:t>ADDRESS HEALTH OUTCOMES AMONG SOME GROUPS</a:t>
              </a:r>
              <a:endParaRPr/>
            </a:p>
            <a:p>
              <a:pPr marL="171450" marR="0" lvl="1" indent="-171450" algn="l" rtl="0">
                <a:lnSpc>
                  <a:spcPct val="90000"/>
                </a:lnSpc>
                <a:spcBef>
                  <a:spcPts val="630"/>
                </a:spcBef>
                <a:spcAft>
                  <a:spcPts val="0"/>
                </a:spcAft>
                <a:buClr>
                  <a:schemeClr val="lt1"/>
                </a:buClr>
                <a:buSzPts val="1800"/>
                <a:buFont typeface="Noto Sans Symbols"/>
                <a:buChar char="▪"/>
              </a:pPr>
              <a:r>
                <a:rPr lang="en-GB" sz="1800" b="0" i="0" u="none" strike="noStrike" cap="none">
                  <a:solidFill>
                    <a:schemeClr val="lt1"/>
                  </a:solidFill>
                  <a:latin typeface="Arial"/>
                  <a:ea typeface="Arial"/>
                  <a:cs typeface="Arial"/>
                  <a:sym typeface="Arial"/>
                </a:rPr>
                <a:t>Excess mortality and morbidity</a:t>
              </a:r>
              <a:endParaRPr sz="1800" b="1" i="0" u="none" strike="noStrike" cap="none">
                <a:solidFill>
                  <a:schemeClr val="lt1"/>
                </a:solidFill>
                <a:latin typeface="Arial"/>
                <a:ea typeface="Arial"/>
                <a:cs typeface="Arial"/>
                <a:sym typeface="Arial"/>
              </a:endParaRPr>
            </a:p>
          </p:txBody>
        </p:sp>
        <p:sp>
          <p:nvSpPr>
            <p:cNvPr id="1026" name="Google Shape;1026;p46"/>
            <p:cNvSpPr/>
            <p:nvPr/>
          </p:nvSpPr>
          <p:spPr>
            <a:xfrm>
              <a:off x="9302856" y="322804"/>
              <a:ext cx="1791564" cy="1791564"/>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rot="10800000">
              <a:off x="736317" y="4993281"/>
              <a:ext cx="10148758" cy="386792"/>
            </a:xfrm>
            <a:prstGeom prst="leftRightArrow">
              <a:avLst>
                <a:gd name="adj1" fmla="val 50000"/>
                <a:gd name="adj2" fmla="val 50000"/>
              </a:avLst>
            </a:prstGeom>
            <a:solidFill>
              <a:schemeClr val="lt1">
                <a:alpha val="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grpSp>
        <p:nvGrpSpPr>
          <p:cNvPr id="1033" name="Google Shape;1033;p47"/>
          <p:cNvGrpSpPr/>
          <p:nvPr/>
        </p:nvGrpSpPr>
        <p:grpSpPr>
          <a:xfrm>
            <a:off x="8709270" y="2094720"/>
            <a:ext cx="2875054" cy="4189122"/>
            <a:chOff x="4805979" y="955214"/>
            <a:chExt cx="2875054" cy="4072057"/>
          </a:xfrm>
        </p:grpSpPr>
        <p:sp>
          <p:nvSpPr>
            <p:cNvPr id="1034" name="Google Shape;1034;p47"/>
            <p:cNvSpPr/>
            <p:nvPr/>
          </p:nvSpPr>
          <p:spPr>
            <a:xfrm>
              <a:off x="4805979" y="955214"/>
              <a:ext cx="2875054" cy="4072057"/>
            </a:xfrm>
            <a:prstGeom prst="rect">
              <a:avLst/>
            </a:prstGeom>
            <a:solidFill>
              <a:srgbClr val="52AB56"/>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035" name="Google Shape;1035;p47"/>
            <p:cNvSpPr txBox="1"/>
            <p:nvPr/>
          </p:nvSpPr>
          <p:spPr>
            <a:xfrm>
              <a:off x="4805979" y="955214"/>
              <a:ext cx="2875054" cy="4072057"/>
            </a:xfrm>
            <a:prstGeom prst="rect">
              <a:avLst/>
            </a:prstGeom>
            <a:solidFill>
              <a:srgbClr val="52AB56"/>
            </a:solidFill>
            <a:ln>
              <a:noFill/>
            </a:ln>
          </p:spPr>
          <p:txBody>
            <a:bodyPr spcFirstLastPara="1" wrap="square" lIns="113775" tIns="509050" rIns="113775" bIns="113775" anchor="t" anchorCtr="0">
              <a:noAutofit/>
            </a:bodyPr>
            <a:lstStyle/>
            <a:p>
              <a:pPr marL="171450" marR="0" lvl="1" indent="-69850" algn="l" rtl="0">
                <a:lnSpc>
                  <a:spcPct val="90000"/>
                </a:lnSpc>
                <a:spcBef>
                  <a:spcPts val="0"/>
                </a:spcBef>
                <a:spcAft>
                  <a:spcPts val="0"/>
                </a:spcAft>
                <a:buClr>
                  <a:schemeClr val="dk1"/>
                </a:buClr>
                <a:buSzPts val="1600"/>
                <a:buFont typeface="Noto Sans Symbols"/>
                <a:buNone/>
              </a:pPr>
              <a:endParaRPr sz="1600" b="0" i="0" u="none" strike="noStrike" cap="none">
                <a:solidFill>
                  <a:schemeClr val="lt1"/>
                </a:solidFill>
                <a:latin typeface="Calibri"/>
                <a:ea typeface="Calibri"/>
                <a:cs typeface="Calibri"/>
                <a:sym typeface="Calibri"/>
              </a:endParaRPr>
            </a:p>
          </p:txBody>
        </p:sp>
      </p:grpSp>
      <p:sp>
        <p:nvSpPr>
          <p:cNvPr id="1036" name="Google Shape;1036;p47"/>
          <p:cNvSpPr txBox="1">
            <a:spLocks noGrp="1"/>
          </p:cNvSpPr>
          <p:nvPr>
            <p:ph type="title"/>
          </p:nvPr>
        </p:nvSpPr>
        <p:spPr>
          <a:xfrm>
            <a:off x="285303" y="9729"/>
            <a:ext cx="11640847" cy="82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GB"/>
              <a:t>THE PHS JOURNEY</a:t>
            </a:r>
            <a:endParaRPr/>
          </a:p>
        </p:txBody>
      </p:sp>
      <p:pic>
        <p:nvPicPr>
          <p:cNvPr id="1037" name="Google Shape;1037;p47"/>
          <p:cNvPicPr preferRelativeResize="0">
            <a:picLocks noGrp="1"/>
          </p:cNvPicPr>
          <p:nvPr>
            <p:ph type="body" idx="1"/>
          </p:nvPr>
        </p:nvPicPr>
        <p:blipFill rotWithShape="1">
          <a:blip r:embed="rId3">
            <a:alphaModFix/>
          </a:blip>
          <a:srcRect/>
          <a:stretch/>
        </p:blipFill>
        <p:spPr>
          <a:xfrm rot="990822">
            <a:off x="9250013" y="3843964"/>
            <a:ext cx="1862576" cy="186248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1038" name="Google Shape;1038;p47" descr="A black background with a black square&#10;&#10;AI-generated content may be incorrect."/>
          <p:cNvPicPr preferRelativeResize="0"/>
          <p:nvPr/>
        </p:nvPicPr>
        <p:blipFill rotWithShape="1">
          <a:blip r:embed="rId4">
            <a:alphaModFix/>
          </a:blip>
          <a:srcRect r="85315" b="85439"/>
          <a:stretch/>
        </p:blipFill>
        <p:spPr>
          <a:xfrm>
            <a:off x="9317252" y="2479870"/>
            <a:ext cx="1940402" cy="75244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39" name="Google Shape;1039;p47"/>
          <p:cNvSpPr txBox="1"/>
          <p:nvPr/>
        </p:nvSpPr>
        <p:spPr>
          <a:xfrm>
            <a:off x="3048828" y="3244334"/>
            <a:ext cx="6097656" cy="369332"/>
          </a:xfrm>
          <a:prstGeom prst="rect">
            <a:avLst/>
          </a:prstGeom>
          <a:noFill/>
          <a:ln>
            <a:noFill/>
          </a:ln>
        </p:spPr>
        <p:txBody>
          <a:bodyPr spcFirstLastPara="1" wrap="square" lIns="91425" tIns="45700" rIns="91425" bIns="45700" anchor="t" anchorCtr="0">
            <a:spAutoFit/>
          </a:bodyPr>
          <a:lstStyle/>
          <a:p>
            <a:pPr marL="720000" marR="0" lvl="1" indent="-245699" algn="l" rtl="0">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grpSp>
        <p:nvGrpSpPr>
          <p:cNvPr id="1040" name="Google Shape;1040;p47"/>
          <p:cNvGrpSpPr/>
          <p:nvPr/>
        </p:nvGrpSpPr>
        <p:grpSpPr>
          <a:xfrm>
            <a:off x="235573" y="1340244"/>
            <a:ext cx="7654762" cy="4953686"/>
            <a:chOff x="37553" y="170663"/>
            <a:chExt cx="7654762" cy="4953686"/>
          </a:xfrm>
        </p:grpSpPr>
        <p:sp>
          <p:nvSpPr>
            <p:cNvPr id="1041" name="Google Shape;1041;p47"/>
            <p:cNvSpPr/>
            <p:nvPr/>
          </p:nvSpPr>
          <p:spPr>
            <a:xfrm rot="-5400000">
              <a:off x="-1740524" y="2706359"/>
              <a:ext cx="4130110" cy="5739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7"/>
            <p:cNvSpPr txBox="1"/>
            <p:nvPr/>
          </p:nvSpPr>
          <p:spPr>
            <a:xfrm rot="-5400000">
              <a:off x="-1740524" y="2706359"/>
              <a:ext cx="4130110" cy="573952"/>
            </a:xfrm>
            <a:prstGeom prst="rect">
              <a:avLst/>
            </a:prstGeom>
            <a:noFill/>
            <a:ln>
              <a:noFill/>
            </a:ln>
          </p:spPr>
          <p:txBody>
            <a:bodyPr spcFirstLastPara="1" wrap="square" lIns="0" tIns="0" rIns="506175" bIns="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GB" sz="2400" b="1">
                  <a:solidFill>
                    <a:schemeClr val="dk1"/>
                  </a:solidFill>
                  <a:latin typeface="Calibri"/>
                  <a:ea typeface="Calibri"/>
                  <a:cs typeface="Calibri"/>
                  <a:sym typeface="Calibri"/>
                </a:rPr>
                <a:t>ACTIONS COMPLETED</a:t>
              </a:r>
              <a:endParaRPr sz="2400">
                <a:solidFill>
                  <a:schemeClr val="dk1"/>
                </a:solidFill>
                <a:latin typeface="Calibri"/>
                <a:ea typeface="Calibri"/>
                <a:cs typeface="Calibri"/>
                <a:sym typeface="Calibri"/>
              </a:endParaRPr>
            </a:p>
          </p:txBody>
        </p:sp>
        <p:sp>
          <p:nvSpPr>
            <p:cNvPr id="1043" name="Google Shape;1043;p47"/>
            <p:cNvSpPr/>
            <p:nvPr/>
          </p:nvSpPr>
          <p:spPr>
            <a:xfrm>
              <a:off x="611506" y="928280"/>
              <a:ext cx="2858893" cy="413011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7"/>
            <p:cNvSpPr txBox="1"/>
            <p:nvPr/>
          </p:nvSpPr>
          <p:spPr>
            <a:xfrm>
              <a:off x="611506" y="928280"/>
              <a:ext cx="2858893" cy="4130110"/>
            </a:xfrm>
            <a:prstGeom prst="rect">
              <a:avLst/>
            </a:prstGeom>
            <a:noFill/>
            <a:ln>
              <a:noFill/>
            </a:ln>
          </p:spPr>
          <p:txBody>
            <a:bodyPr spcFirstLastPara="1" wrap="square" lIns="113775" tIns="506175" rIns="113775" bIns="113775" anchor="t" anchorCtr="0">
              <a:noAutofit/>
            </a:bodyPr>
            <a:lstStyle/>
            <a:p>
              <a:pPr marL="171450" marR="0" lvl="1" indent="-171450" algn="l" rtl="0">
                <a:lnSpc>
                  <a:spcPct val="90000"/>
                </a:lnSpc>
                <a:spcBef>
                  <a:spcPts val="0"/>
                </a:spcBef>
                <a:spcAft>
                  <a:spcPts val="0"/>
                </a:spcAft>
                <a:buClr>
                  <a:schemeClr val="lt1"/>
                </a:buClr>
                <a:buSzPts val="1600"/>
                <a:buFont typeface="Noto Sans Symbols"/>
                <a:buChar char="▪"/>
              </a:pPr>
              <a:r>
                <a:rPr lang="en-GB" sz="1600" b="0" i="0" u="none" strike="noStrike" cap="none">
                  <a:solidFill>
                    <a:schemeClr val="lt1"/>
                  </a:solidFill>
                  <a:latin typeface="Calibri"/>
                  <a:ea typeface="Calibri"/>
                  <a:cs typeface="Calibri"/>
                  <a:sym typeface="Calibri"/>
                </a:rPr>
                <a:t>All senior leaders attended anti-racism workshops</a:t>
              </a:r>
              <a:endParaRPr/>
            </a:p>
            <a:p>
              <a:pPr marL="171450" marR="0" lvl="1" indent="-171450" algn="l" rtl="0">
                <a:lnSpc>
                  <a:spcPct val="90000"/>
                </a:lnSpc>
                <a:spcBef>
                  <a:spcPts val="240"/>
                </a:spcBef>
                <a:spcAft>
                  <a:spcPts val="0"/>
                </a:spcAft>
                <a:buClr>
                  <a:schemeClr val="dk1"/>
                </a:buClr>
                <a:buSzPts val="1600"/>
                <a:buFont typeface="Noto Sans Symbols"/>
                <a:buNone/>
              </a:pPr>
              <a:endParaRPr sz="16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40"/>
                </a:spcBef>
                <a:spcAft>
                  <a:spcPts val="0"/>
                </a:spcAft>
                <a:buClr>
                  <a:schemeClr val="lt1"/>
                </a:buClr>
                <a:buSzPts val="1600"/>
                <a:buFont typeface="Noto Sans Symbols"/>
                <a:buChar char="▪"/>
              </a:pPr>
              <a:r>
                <a:rPr lang="en-GB" sz="1600" b="0" i="0" u="none" strike="noStrike" cap="none">
                  <a:solidFill>
                    <a:schemeClr val="lt1"/>
                  </a:solidFill>
                  <a:latin typeface="Calibri"/>
                  <a:ea typeface="Calibri"/>
                  <a:cs typeface="Calibri"/>
                  <a:sym typeface="Calibri"/>
                </a:rPr>
                <a:t>Facilitation guide for managers to encourage discussion and conversation of anti-racism within teams/departments</a:t>
              </a:r>
              <a:endParaRPr/>
            </a:p>
            <a:p>
              <a:pPr marL="171450" marR="0" lvl="1" indent="-171450" algn="l" rtl="0">
                <a:lnSpc>
                  <a:spcPct val="90000"/>
                </a:lnSpc>
                <a:spcBef>
                  <a:spcPts val="240"/>
                </a:spcBef>
                <a:spcAft>
                  <a:spcPts val="0"/>
                </a:spcAft>
                <a:buClr>
                  <a:schemeClr val="dk1"/>
                </a:buClr>
                <a:buSzPts val="1600"/>
                <a:buFont typeface="Noto Sans Symbols"/>
                <a:buNone/>
              </a:pPr>
              <a:endParaRPr sz="16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40"/>
                </a:spcBef>
                <a:spcAft>
                  <a:spcPts val="0"/>
                </a:spcAft>
                <a:buClr>
                  <a:schemeClr val="lt1"/>
                </a:buClr>
                <a:buSzPts val="1600"/>
                <a:buFont typeface="Noto Sans Symbols"/>
                <a:buChar char="▪"/>
              </a:pPr>
              <a:r>
                <a:rPr lang="en-GB" sz="1600" b="0" i="0" u="none" strike="noStrike" cap="none">
                  <a:solidFill>
                    <a:schemeClr val="lt1"/>
                  </a:solidFill>
                  <a:latin typeface="Calibri"/>
                  <a:ea typeface="Calibri"/>
                  <a:cs typeface="Calibri"/>
                  <a:sym typeface="Calibri"/>
                </a:rPr>
                <a:t>Development of an internal anti-racism learning programme for entire PHS workforce </a:t>
              </a:r>
              <a:endParaRPr/>
            </a:p>
          </p:txBody>
        </p:sp>
        <p:sp>
          <p:nvSpPr>
            <p:cNvPr id="1045" name="Google Shape;1045;p47"/>
            <p:cNvSpPr/>
            <p:nvPr/>
          </p:nvSpPr>
          <p:spPr>
            <a:xfrm>
              <a:off x="37553" y="170663"/>
              <a:ext cx="1147905" cy="114790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7"/>
            <p:cNvSpPr/>
            <p:nvPr/>
          </p:nvSpPr>
          <p:spPr>
            <a:xfrm rot="-5400000">
              <a:off x="2481391" y="2772318"/>
              <a:ext cx="4130110" cy="5739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7"/>
            <p:cNvSpPr txBox="1"/>
            <p:nvPr/>
          </p:nvSpPr>
          <p:spPr>
            <a:xfrm rot="-5400000">
              <a:off x="2481391" y="2772318"/>
              <a:ext cx="4130110" cy="573952"/>
            </a:xfrm>
            <a:prstGeom prst="rect">
              <a:avLst/>
            </a:prstGeom>
            <a:noFill/>
            <a:ln>
              <a:noFill/>
            </a:ln>
          </p:spPr>
          <p:txBody>
            <a:bodyPr spcFirstLastPara="1" wrap="square" lIns="0" tIns="0" rIns="506175" bIns="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GB" sz="2400" b="1">
                  <a:solidFill>
                    <a:schemeClr val="dk1"/>
                  </a:solidFill>
                  <a:latin typeface="Calibri"/>
                  <a:ea typeface="Calibri"/>
                  <a:cs typeface="Calibri"/>
                  <a:sym typeface="Calibri"/>
                </a:rPr>
                <a:t>NEXT STEPS</a:t>
              </a:r>
              <a:endParaRPr sz="2400">
                <a:solidFill>
                  <a:schemeClr val="dk1"/>
                </a:solidFill>
                <a:latin typeface="Calibri"/>
                <a:ea typeface="Calibri"/>
                <a:cs typeface="Calibri"/>
                <a:sym typeface="Calibri"/>
              </a:endParaRPr>
            </a:p>
          </p:txBody>
        </p:sp>
        <p:sp>
          <p:nvSpPr>
            <p:cNvPr id="1048" name="Google Shape;1048;p47"/>
            <p:cNvSpPr/>
            <p:nvPr/>
          </p:nvSpPr>
          <p:spPr>
            <a:xfrm>
              <a:off x="4833422" y="994239"/>
              <a:ext cx="2858893" cy="4130110"/>
            </a:xfrm>
            <a:prstGeom prst="rect">
              <a:avLst/>
            </a:prstGeom>
            <a:solidFill>
              <a:srgbClr val="4371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7"/>
            <p:cNvSpPr txBox="1"/>
            <p:nvPr/>
          </p:nvSpPr>
          <p:spPr>
            <a:xfrm>
              <a:off x="4833422" y="994239"/>
              <a:ext cx="2858893" cy="4130110"/>
            </a:xfrm>
            <a:prstGeom prst="rect">
              <a:avLst/>
            </a:prstGeom>
            <a:noFill/>
            <a:ln>
              <a:noFill/>
            </a:ln>
          </p:spPr>
          <p:txBody>
            <a:bodyPr spcFirstLastPara="1" wrap="square" lIns="113775" tIns="506175" rIns="113775" bIns="113775" anchor="ctr" anchorCtr="0">
              <a:noAutofit/>
            </a:bodyPr>
            <a:lstStyle/>
            <a:p>
              <a:pPr marL="171450" marR="0" lvl="1" indent="-171450" algn="l" rtl="0">
                <a:lnSpc>
                  <a:spcPct val="90000"/>
                </a:lnSpc>
                <a:spcBef>
                  <a:spcPts val="0"/>
                </a:spcBef>
                <a:spcAft>
                  <a:spcPts val="0"/>
                </a:spcAft>
                <a:buClr>
                  <a:schemeClr val="lt1"/>
                </a:buClr>
                <a:buSzPts val="1600"/>
                <a:buFont typeface="Noto Sans Symbols"/>
                <a:buChar char="▪"/>
              </a:pPr>
              <a:r>
                <a:rPr lang="en-GB" sz="1600" b="0" i="0" u="none" strike="noStrike" cap="none">
                  <a:solidFill>
                    <a:schemeClr val="lt1"/>
                  </a:solidFill>
                  <a:latin typeface="Calibri"/>
                  <a:ea typeface="Calibri"/>
                  <a:cs typeface="Calibri"/>
                  <a:sym typeface="Calibri"/>
                </a:rPr>
                <a:t>Rolling out anti-racism learning &amp; development for all workforce</a:t>
              </a:r>
              <a:endParaRPr/>
            </a:p>
            <a:p>
              <a:pPr marL="171450" marR="0" lvl="1" indent="-69850" algn="l" rtl="0">
                <a:lnSpc>
                  <a:spcPct val="90000"/>
                </a:lnSpc>
                <a:spcBef>
                  <a:spcPts val="240"/>
                </a:spcBef>
                <a:spcAft>
                  <a:spcPts val="0"/>
                </a:spcAft>
                <a:buClr>
                  <a:schemeClr val="dk1"/>
                </a:buClr>
                <a:buSzPts val="1600"/>
                <a:buFont typeface="Noto Sans Symbols"/>
                <a:buNone/>
              </a:pPr>
              <a:endParaRPr sz="16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40"/>
                </a:spcBef>
                <a:spcAft>
                  <a:spcPts val="0"/>
                </a:spcAft>
                <a:buClr>
                  <a:schemeClr val="lt1"/>
                </a:buClr>
                <a:buSzPts val="1600"/>
                <a:buFont typeface="Noto Sans Symbols"/>
                <a:buChar char="▪"/>
              </a:pPr>
              <a:r>
                <a:rPr lang="en-GB" sz="1600" b="0" i="0" u="none" strike="noStrike" cap="none">
                  <a:solidFill>
                    <a:schemeClr val="lt1"/>
                  </a:solidFill>
                  <a:latin typeface="Calibri"/>
                  <a:ea typeface="Calibri"/>
                  <a:cs typeface="Calibri"/>
                  <a:sym typeface="Calibri"/>
                </a:rPr>
                <a:t>Developing anti-racism resource library on staff intranet </a:t>
              </a:r>
              <a:endParaRPr/>
            </a:p>
            <a:p>
              <a:pPr marL="171450" marR="0" lvl="1" indent="-69850" algn="l" rtl="0">
                <a:lnSpc>
                  <a:spcPct val="90000"/>
                </a:lnSpc>
                <a:spcBef>
                  <a:spcPts val="240"/>
                </a:spcBef>
                <a:spcAft>
                  <a:spcPts val="0"/>
                </a:spcAft>
                <a:buClr>
                  <a:schemeClr val="dk1"/>
                </a:buClr>
                <a:buSzPts val="1600"/>
                <a:buFont typeface="Noto Sans Symbols"/>
                <a:buNone/>
              </a:pPr>
              <a:endParaRPr sz="16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40"/>
                </a:spcBef>
                <a:spcAft>
                  <a:spcPts val="0"/>
                </a:spcAft>
                <a:buClr>
                  <a:schemeClr val="lt1"/>
                </a:buClr>
                <a:buSzPts val="1600"/>
                <a:buFont typeface="Noto Sans Symbols"/>
                <a:buChar char="▪"/>
              </a:pPr>
              <a:r>
                <a:rPr lang="en-GB" sz="1600" b="0" i="0" u="none" strike="noStrike" cap="none">
                  <a:solidFill>
                    <a:schemeClr val="lt1"/>
                  </a:solidFill>
                  <a:latin typeface="Calibri"/>
                  <a:ea typeface="Calibri"/>
                  <a:cs typeface="Calibri"/>
                  <a:sym typeface="Calibri"/>
                </a:rPr>
                <a:t>CRER returning in October 2025 to assess progress </a:t>
              </a:r>
              <a:endParaRPr/>
            </a:p>
            <a:p>
              <a:pPr marL="171450" marR="0" lvl="1" indent="-69850" algn="l" rtl="0">
                <a:lnSpc>
                  <a:spcPct val="90000"/>
                </a:lnSpc>
                <a:spcBef>
                  <a:spcPts val="240"/>
                </a:spcBef>
                <a:spcAft>
                  <a:spcPts val="0"/>
                </a:spcAft>
                <a:buClr>
                  <a:schemeClr val="dk1"/>
                </a:buClr>
                <a:buSzPts val="1600"/>
                <a:buFont typeface="Noto Sans Symbols"/>
                <a:buNone/>
              </a:pPr>
              <a:endParaRPr sz="16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40"/>
                </a:spcBef>
                <a:spcAft>
                  <a:spcPts val="0"/>
                </a:spcAft>
                <a:buClr>
                  <a:schemeClr val="lt1"/>
                </a:buClr>
                <a:buSzPts val="1600"/>
                <a:buFont typeface="Noto Sans Symbols"/>
                <a:buChar char="▪"/>
              </a:pPr>
              <a:r>
                <a:rPr lang="en-GB" sz="1600" b="0" i="0" u="none" strike="noStrike" cap="none">
                  <a:solidFill>
                    <a:schemeClr val="lt1"/>
                  </a:solidFill>
                  <a:latin typeface="Calibri"/>
                  <a:ea typeface="Calibri"/>
                  <a:cs typeface="Calibri"/>
                  <a:sym typeface="Calibri"/>
                </a:rPr>
                <a:t>Review and revise Anti-Racism Development Plan in early 2026 to continue our anti-racism journey</a:t>
              </a:r>
              <a:endParaRPr/>
            </a:p>
          </p:txBody>
        </p:sp>
        <p:sp>
          <p:nvSpPr>
            <p:cNvPr id="1050" name="Google Shape;1050;p47"/>
            <p:cNvSpPr/>
            <p:nvPr/>
          </p:nvSpPr>
          <p:spPr>
            <a:xfrm>
              <a:off x="4192810" y="170663"/>
              <a:ext cx="1281223" cy="127982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47"/>
          <p:cNvSpPr txBox="1"/>
          <p:nvPr/>
        </p:nvSpPr>
        <p:spPr>
          <a:xfrm>
            <a:off x="-318976" y="942164"/>
            <a:ext cx="12429460" cy="400110"/>
          </a:xfrm>
          <a:prstGeom prst="rect">
            <a:avLst/>
          </a:prstGeom>
          <a:noFill/>
          <a:ln>
            <a:noFill/>
          </a:ln>
        </p:spPr>
        <p:txBody>
          <a:bodyPr spcFirstLastPara="1" wrap="square" lIns="91425" tIns="45700" rIns="91425" bIns="45700" anchor="t" anchorCtr="0">
            <a:spAutoFit/>
          </a:bodyPr>
          <a:lstStyle/>
          <a:p>
            <a:pPr marL="360000" marR="0" lvl="1" indent="0" algn="l" rtl="0">
              <a:spcBef>
                <a:spcPts val="0"/>
              </a:spcBef>
              <a:spcAft>
                <a:spcPts val="0"/>
              </a:spcAft>
              <a:buNone/>
            </a:pPr>
            <a:r>
              <a:rPr lang="en-GB" sz="2000" b="1" i="0" u="none" strike="noStrike" cap="none">
                <a:solidFill>
                  <a:schemeClr val="dk1"/>
                </a:solidFill>
                <a:latin typeface="Arial"/>
                <a:ea typeface="Arial"/>
                <a:cs typeface="Arial"/>
                <a:sym typeface="Arial"/>
              </a:rPr>
              <a:t>Coalition for Racial Equality &amp; Rights (CRER) conducted internal review of racism: February 2024</a:t>
            </a:r>
            <a:endParaRPr/>
          </a:p>
        </p:txBody>
      </p:sp>
      <p:grpSp>
        <p:nvGrpSpPr>
          <p:cNvPr id="1052" name="Google Shape;1052;p47"/>
          <p:cNvGrpSpPr/>
          <p:nvPr/>
        </p:nvGrpSpPr>
        <p:grpSpPr>
          <a:xfrm>
            <a:off x="8156287" y="2094720"/>
            <a:ext cx="607982" cy="4189122"/>
            <a:chOff x="4197997" y="955214"/>
            <a:chExt cx="607982" cy="4189122"/>
          </a:xfrm>
        </p:grpSpPr>
        <p:sp>
          <p:nvSpPr>
            <p:cNvPr id="1053" name="Google Shape;1053;p47"/>
            <p:cNvSpPr/>
            <p:nvPr/>
          </p:nvSpPr>
          <p:spPr>
            <a:xfrm rot="-5400000">
              <a:off x="2481352" y="2702644"/>
              <a:ext cx="4072057" cy="5771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47"/>
            <p:cNvSpPr txBox="1"/>
            <p:nvPr/>
          </p:nvSpPr>
          <p:spPr>
            <a:xfrm rot="-5400000">
              <a:off x="2450567" y="2819709"/>
              <a:ext cx="4072057" cy="577197"/>
            </a:xfrm>
            <a:prstGeom prst="rect">
              <a:avLst/>
            </a:prstGeom>
            <a:noFill/>
            <a:ln>
              <a:noFill/>
            </a:ln>
          </p:spPr>
          <p:txBody>
            <a:bodyPr spcFirstLastPara="1" wrap="square" lIns="0" tIns="0" rIns="509050" bIns="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GB" sz="2400" b="1">
                  <a:solidFill>
                    <a:schemeClr val="dk1"/>
                  </a:solidFill>
                  <a:latin typeface="Calibri"/>
                  <a:ea typeface="Calibri"/>
                  <a:cs typeface="Calibri"/>
                  <a:sym typeface="Calibri"/>
                </a:rPr>
                <a:t>GROUP PHOTO</a:t>
              </a:r>
              <a:endParaRPr sz="2400">
                <a:solidFill>
                  <a:schemeClr val="dk1"/>
                </a:solidFill>
                <a:latin typeface="Calibri"/>
                <a:ea typeface="Calibri"/>
                <a:cs typeface="Calibri"/>
                <a:sym typeface="Calibri"/>
              </a:endParaRPr>
            </a:p>
          </p:txBody>
        </p:sp>
      </p:grpSp>
      <p:pic>
        <p:nvPicPr>
          <p:cNvPr id="1055" name="Google Shape;1055;p47" descr="Camera with solid fill"/>
          <p:cNvPicPr preferRelativeResize="0"/>
          <p:nvPr/>
        </p:nvPicPr>
        <p:blipFill rotWithShape="1">
          <a:blip r:embed="rId7">
            <a:alphaModFix/>
          </a:blip>
          <a:srcRect/>
          <a:stretch/>
        </p:blipFill>
        <p:spPr>
          <a:xfrm>
            <a:off x="8187072" y="1304477"/>
            <a:ext cx="1275905" cy="118741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8"/>
          <p:cNvSpPr txBox="1">
            <a:spLocks noGrp="1"/>
          </p:cNvSpPr>
          <p:nvPr>
            <p:ph type="title"/>
          </p:nvPr>
        </p:nvSpPr>
        <p:spPr>
          <a:xfrm>
            <a:off x="285303" y="9729"/>
            <a:ext cx="11640847" cy="82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GB"/>
              <a:t>IMPROVING DATA</a:t>
            </a:r>
            <a:endParaRPr/>
          </a:p>
        </p:txBody>
      </p:sp>
      <p:pic>
        <p:nvPicPr>
          <p:cNvPr id="1062" name="Google Shape;1062;p48"/>
          <p:cNvPicPr preferRelativeResize="0"/>
          <p:nvPr/>
        </p:nvPicPr>
        <p:blipFill rotWithShape="1">
          <a:blip r:embed="rId3">
            <a:alphaModFix/>
          </a:blip>
          <a:srcRect/>
          <a:stretch/>
        </p:blipFill>
        <p:spPr>
          <a:xfrm>
            <a:off x="470777" y="2802752"/>
            <a:ext cx="2503987" cy="3152899"/>
          </a:xfrm>
          <a:prstGeom prst="rect">
            <a:avLst/>
          </a:prstGeom>
          <a:noFill/>
          <a:ln>
            <a:noFill/>
          </a:ln>
        </p:spPr>
      </p:pic>
      <p:pic>
        <p:nvPicPr>
          <p:cNvPr id="1063" name="Google Shape;1063;p48"/>
          <p:cNvPicPr preferRelativeResize="0"/>
          <p:nvPr/>
        </p:nvPicPr>
        <p:blipFill rotWithShape="1">
          <a:blip r:embed="rId4">
            <a:alphaModFix/>
          </a:blip>
          <a:srcRect/>
          <a:stretch/>
        </p:blipFill>
        <p:spPr>
          <a:xfrm>
            <a:off x="3186851" y="2827096"/>
            <a:ext cx="2503987" cy="3118097"/>
          </a:xfrm>
          <a:prstGeom prst="rect">
            <a:avLst/>
          </a:prstGeom>
          <a:noFill/>
          <a:ln>
            <a:noFill/>
          </a:ln>
        </p:spPr>
      </p:pic>
      <p:pic>
        <p:nvPicPr>
          <p:cNvPr id="1064" name="Google Shape;1064;p48"/>
          <p:cNvPicPr preferRelativeResize="0"/>
          <p:nvPr/>
        </p:nvPicPr>
        <p:blipFill rotWithShape="1">
          <a:blip r:embed="rId5">
            <a:alphaModFix/>
          </a:blip>
          <a:srcRect/>
          <a:stretch/>
        </p:blipFill>
        <p:spPr>
          <a:xfrm>
            <a:off x="6169521" y="2802752"/>
            <a:ext cx="5375871" cy="3152899"/>
          </a:xfrm>
          <a:prstGeom prst="rect">
            <a:avLst/>
          </a:prstGeom>
          <a:noFill/>
          <a:ln>
            <a:noFill/>
          </a:ln>
        </p:spPr>
      </p:pic>
      <p:pic>
        <p:nvPicPr>
          <p:cNvPr id="1065" name="Google Shape;1065;p48" descr="Statistics with solid fill"/>
          <p:cNvPicPr preferRelativeResize="0"/>
          <p:nvPr/>
        </p:nvPicPr>
        <p:blipFill rotWithShape="1">
          <a:blip r:embed="rId6">
            <a:alphaModFix/>
          </a:blip>
          <a:srcRect/>
          <a:stretch/>
        </p:blipFill>
        <p:spPr>
          <a:xfrm>
            <a:off x="3186851" y="2362854"/>
            <a:ext cx="488080" cy="488080"/>
          </a:xfrm>
          <a:prstGeom prst="rect">
            <a:avLst/>
          </a:prstGeom>
          <a:noFill/>
          <a:ln>
            <a:noFill/>
          </a:ln>
        </p:spPr>
      </p:pic>
      <p:sp>
        <p:nvSpPr>
          <p:cNvPr id="1066" name="Google Shape;1066;p48"/>
          <p:cNvSpPr txBox="1"/>
          <p:nvPr/>
        </p:nvSpPr>
        <p:spPr>
          <a:xfrm>
            <a:off x="3644547" y="2426664"/>
            <a:ext cx="2046291" cy="338554"/>
          </a:xfrm>
          <a:prstGeom prst="rect">
            <a:avLst/>
          </a:prstGeom>
          <a:solidFill>
            <a:srgbClr val="52AB5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lt1"/>
                </a:solidFill>
                <a:latin typeface="Calibri"/>
                <a:ea typeface="Calibri"/>
                <a:cs typeface="Calibri"/>
                <a:sym typeface="Calibri"/>
              </a:rPr>
              <a:t>Patient Booklet </a:t>
            </a:r>
            <a:endParaRPr/>
          </a:p>
        </p:txBody>
      </p:sp>
      <p:sp>
        <p:nvSpPr>
          <p:cNvPr id="1067" name="Google Shape;1067;p48"/>
          <p:cNvSpPr txBox="1"/>
          <p:nvPr/>
        </p:nvSpPr>
        <p:spPr>
          <a:xfrm>
            <a:off x="6674936" y="2413939"/>
            <a:ext cx="4822196" cy="338554"/>
          </a:xfrm>
          <a:prstGeom prst="rect">
            <a:avLst/>
          </a:prstGeom>
          <a:solidFill>
            <a:srgbClr val="42358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lt1"/>
                </a:solidFill>
                <a:latin typeface="Calibri"/>
                <a:ea typeface="Calibri"/>
                <a:cs typeface="Calibri"/>
                <a:sym typeface="Calibri"/>
              </a:rPr>
              <a:t>Video Link</a:t>
            </a:r>
            <a:r>
              <a:rPr lang="en-GB" sz="1600" b="1">
                <a:solidFill>
                  <a:schemeClr val="lt1"/>
                </a:solidFill>
                <a:latin typeface="Calibri"/>
                <a:ea typeface="Calibri"/>
                <a:cs typeface="Calibri"/>
                <a:sym typeface="Calibri"/>
              </a:rPr>
              <a:t>: </a:t>
            </a:r>
            <a:r>
              <a:rPr lang="en-GB" sz="1600" u="sng">
                <a:solidFill>
                  <a:schemeClr val="lt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here</a:t>
            </a:r>
            <a:r>
              <a:rPr lang="en-GB" sz="1600">
                <a:solidFill>
                  <a:schemeClr val="lt1"/>
                </a:solidFill>
                <a:latin typeface="Calibri"/>
                <a:ea typeface="Calibri"/>
                <a:cs typeface="Calibri"/>
                <a:sym typeface="Calibri"/>
              </a:rPr>
              <a:t> </a:t>
            </a:r>
            <a:endParaRPr sz="1600" b="1">
              <a:solidFill>
                <a:schemeClr val="lt1"/>
              </a:solidFill>
              <a:latin typeface="Calibri"/>
              <a:ea typeface="Calibri"/>
              <a:cs typeface="Calibri"/>
              <a:sym typeface="Calibri"/>
            </a:endParaRPr>
          </a:p>
        </p:txBody>
      </p:sp>
      <p:pic>
        <p:nvPicPr>
          <p:cNvPr id="1068" name="Google Shape;1068;p48" descr="Video camera with solid fill"/>
          <p:cNvPicPr preferRelativeResize="0"/>
          <p:nvPr/>
        </p:nvPicPr>
        <p:blipFill rotWithShape="1">
          <a:blip r:embed="rId8">
            <a:alphaModFix/>
          </a:blip>
          <a:srcRect/>
          <a:stretch/>
        </p:blipFill>
        <p:spPr>
          <a:xfrm>
            <a:off x="6096000" y="2281969"/>
            <a:ext cx="568965" cy="568965"/>
          </a:xfrm>
          <a:prstGeom prst="rect">
            <a:avLst/>
          </a:prstGeom>
          <a:noFill/>
          <a:ln>
            <a:noFill/>
          </a:ln>
        </p:spPr>
      </p:pic>
      <p:sp>
        <p:nvSpPr>
          <p:cNvPr id="1069" name="Google Shape;1069;p48"/>
          <p:cNvSpPr/>
          <p:nvPr/>
        </p:nvSpPr>
        <p:spPr>
          <a:xfrm>
            <a:off x="6169522" y="1272804"/>
            <a:ext cx="5375870" cy="914081"/>
          </a:xfrm>
          <a:prstGeom prst="rect">
            <a:avLst/>
          </a:prstGeom>
          <a:solidFill>
            <a:srgbClr val="4235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i="0">
                <a:solidFill>
                  <a:schemeClr val="lt1"/>
                </a:solidFill>
                <a:latin typeface="Calibri"/>
                <a:ea typeface="Calibri"/>
                <a:cs typeface="Calibri"/>
                <a:sym typeface="Calibri"/>
              </a:rPr>
              <a:t>Watch the video from Prof Andrea Williamson on why collecting equalities data is important</a:t>
            </a:r>
            <a:endParaRPr sz="1800">
              <a:solidFill>
                <a:schemeClr val="lt1"/>
              </a:solidFill>
              <a:latin typeface="Calibri"/>
              <a:ea typeface="Calibri"/>
              <a:cs typeface="Calibri"/>
              <a:sym typeface="Calibri"/>
            </a:endParaRPr>
          </a:p>
        </p:txBody>
      </p:sp>
      <p:sp>
        <p:nvSpPr>
          <p:cNvPr id="1070" name="Google Shape;1070;p48"/>
          <p:cNvSpPr/>
          <p:nvPr/>
        </p:nvSpPr>
        <p:spPr>
          <a:xfrm>
            <a:off x="468799" y="1272805"/>
            <a:ext cx="5252112" cy="914081"/>
          </a:xfrm>
          <a:prstGeom prst="rect">
            <a:avLst/>
          </a:prstGeom>
          <a:solidFill>
            <a:srgbClr val="4235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Equalities data collection resources to improve working culture in asking for equalities data</a:t>
            </a:r>
            <a:endParaRPr/>
          </a:p>
        </p:txBody>
      </p:sp>
      <p:pic>
        <p:nvPicPr>
          <p:cNvPr id="1071" name="Google Shape;1071;p48" descr="Statistics with solid fill"/>
          <p:cNvPicPr preferRelativeResize="0"/>
          <p:nvPr/>
        </p:nvPicPr>
        <p:blipFill rotWithShape="1">
          <a:blip r:embed="rId9">
            <a:alphaModFix/>
          </a:blip>
          <a:srcRect/>
          <a:stretch/>
        </p:blipFill>
        <p:spPr>
          <a:xfrm>
            <a:off x="381240" y="2347590"/>
            <a:ext cx="488080" cy="488080"/>
          </a:xfrm>
          <a:prstGeom prst="rect">
            <a:avLst/>
          </a:prstGeom>
          <a:noFill/>
          <a:ln>
            <a:noFill/>
          </a:ln>
        </p:spPr>
      </p:pic>
      <p:sp>
        <p:nvSpPr>
          <p:cNvPr id="1072" name="Google Shape;1072;p48"/>
          <p:cNvSpPr txBox="1"/>
          <p:nvPr/>
        </p:nvSpPr>
        <p:spPr>
          <a:xfrm>
            <a:off x="870988" y="2424236"/>
            <a:ext cx="2103776" cy="338554"/>
          </a:xfrm>
          <a:prstGeom prst="rect">
            <a:avLst/>
          </a:prstGeom>
          <a:solidFill>
            <a:srgbClr val="3FBAE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lt1"/>
                </a:solidFill>
                <a:latin typeface="Calibri"/>
                <a:ea typeface="Calibri"/>
                <a:cs typeface="Calibri"/>
                <a:sym typeface="Calibri"/>
              </a:rPr>
              <a:t>Staff Booklet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49"/>
          <p:cNvSpPr/>
          <p:nvPr/>
        </p:nvSpPr>
        <p:spPr>
          <a:xfrm>
            <a:off x="3083442" y="3179135"/>
            <a:ext cx="8739963" cy="2156782"/>
          </a:xfrm>
          <a:prstGeom prst="roundRect">
            <a:avLst>
              <a:gd name="adj" fmla="val 16667"/>
            </a:avLst>
          </a:prstGeom>
          <a:solidFill>
            <a:srgbClr val="4235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49"/>
          <p:cNvSpPr txBox="1">
            <a:spLocks noGrp="1"/>
          </p:cNvSpPr>
          <p:nvPr>
            <p:ph type="title"/>
          </p:nvPr>
        </p:nvSpPr>
        <p:spPr>
          <a:xfrm>
            <a:off x="285303" y="9729"/>
            <a:ext cx="11640847" cy="82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GB"/>
              <a:t>CODE OF PRACTICE</a:t>
            </a:r>
            <a:endParaRPr/>
          </a:p>
        </p:txBody>
      </p:sp>
      <p:sp>
        <p:nvSpPr>
          <p:cNvPr id="1080" name="Google Shape;1080;p49"/>
          <p:cNvSpPr txBox="1">
            <a:spLocks noGrp="1"/>
          </p:cNvSpPr>
          <p:nvPr>
            <p:ph type="body" idx="1"/>
          </p:nvPr>
        </p:nvSpPr>
        <p:spPr>
          <a:xfrm>
            <a:off x="338644" y="1075144"/>
            <a:ext cx="11605138" cy="1349047"/>
          </a:xfrm>
          <a:prstGeom prst="rect">
            <a:avLst/>
          </a:prstGeom>
          <a:noFill/>
          <a:ln>
            <a:noFill/>
          </a:ln>
        </p:spPr>
        <p:txBody>
          <a:bodyPr spcFirstLastPara="1" wrap="square" lIns="91425" tIns="0" rIns="91425" bIns="45700" anchor="t" anchorCtr="0">
            <a:normAutofit/>
          </a:bodyPr>
          <a:lstStyle/>
          <a:p>
            <a:pPr marL="0" lvl="0" indent="0" algn="just" rtl="0">
              <a:lnSpc>
                <a:spcPct val="90000"/>
              </a:lnSpc>
              <a:spcBef>
                <a:spcPts val="0"/>
              </a:spcBef>
              <a:spcAft>
                <a:spcPts val="0"/>
              </a:spcAft>
              <a:buClr>
                <a:schemeClr val="dk1"/>
              </a:buClr>
              <a:buSzPts val="2600"/>
              <a:buNone/>
            </a:pPr>
            <a:r>
              <a:rPr lang="en-GB" sz="2600">
                <a:latin typeface="Arial"/>
                <a:ea typeface="Arial"/>
                <a:cs typeface="Arial"/>
                <a:sym typeface="Arial"/>
              </a:rPr>
              <a:t>Public Health Scotland is taking steps to ensure the safe and appropriate use of race and ethnicity data, including developing a </a:t>
            </a:r>
            <a:r>
              <a:rPr lang="en-GB" sz="2600" b="1">
                <a:latin typeface="Arial"/>
                <a:ea typeface="Arial"/>
                <a:cs typeface="Arial"/>
                <a:sym typeface="Arial"/>
              </a:rPr>
              <a:t>Code of Practice for PHS staff on the collection, analysis and reporting of race and ethnicity data</a:t>
            </a:r>
            <a:r>
              <a:rPr lang="en-GB" sz="2600">
                <a:latin typeface="Arial"/>
                <a:ea typeface="Arial"/>
                <a:cs typeface="Arial"/>
                <a:sym typeface="Arial"/>
              </a:rPr>
              <a:t>. </a:t>
            </a:r>
            <a:endParaRPr sz="2600"/>
          </a:p>
          <a:p>
            <a:pPr marL="720000" lvl="1" indent="-258399" algn="l" rtl="0">
              <a:lnSpc>
                <a:spcPct val="90000"/>
              </a:lnSpc>
              <a:spcBef>
                <a:spcPts val="0"/>
              </a:spcBef>
              <a:spcAft>
                <a:spcPts val="0"/>
              </a:spcAft>
              <a:buClr>
                <a:schemeClr val="dk1"/>
              </a:buClr>
              <a:buSzPts val="1600"/>
              <a:buFont typeface="Noto Sans Symbols"/>
              <a:buNone/>
            </a:pPr>
            <a:endParaRPr sz="1600"/>
          </a:p>
        </p:txBody>
      </p:sp>
      <p:grpSp>
        <p:nvGrpSpPr>
          <p:cNvPr id="1081" name="Google Shape;1081;p49"/>
          <p:cNvGrpSpPr/>
          <p:nvPr/>
        </p:nvGrpSpPr>
        <p:grpSpPr>
          <a:xfrm>
            <a:off x="285303" y="2506278"/>
            <a:ext cx="2684314" cy="3437322"/>
            <a:chOff x="8270863" y="1554883"/>
            <a:chExt cx="3560085" cy="5045075"/>
          </a:xfrm>
        </p:grpSpPr>
        <p:pic>
          <p:nvPicPr>
            <p:cNvPr id="1082" name="Google Shape;1082;p49"/>
            <p:cNvPicPr preferRelativeResize="0"/>
            <p:nvPr/>
          </p:nvPicPr>
          <p:blipFill rotWithShape="1">
            <a:blip r:embed="rId3">
              <a:alphaModFix/>
            </a:blip>
            <a:srcRect/>
            <a:stretch/>
          </p:blipFill>
          <p:spPr>
            <a:xfrm>
              <a:off x="8270863" y="1554883"/>
              <a:ext cx="3560085" cy="5045075"/>
            </a:xfrm>
            <a:prstGeom prst="rect">
              <a:avLst/>
            </a:prstGeom>
            <a:solidFill>
              <a:srgbClr val="423584"/>
            </a:solidFill>
            <a:ln w="28575" cap="flat" cmpd="sng">
              <a:solidFill>
                <a:srgbClr val="423584"/>
              </a:solidFill>
              <a:prstDash val="solid"/>
              <a:round/>
              <a:headEnd type="none" w="sm" len="sm"/>
              <a:tailEnd type="none" w="sm" len="sm"/>
            </a:ln>
          </p:spPr>
        </p:pic>
        <p:sp>
          <p:nvSpPr>
            <p:cNvPr id="1083" name="Google Shape;1083;p49"/>
            <p:cNvSpPr/>
            <p:nvPr/>
          </p:nvSpPr>
          <p:spPr>
            <a:xfrm>
              <a:off x="8602697" y="4183146"/>
              <a:ext cx="1931767" cy="3369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84" name="Google Shape;1084;p49"/>
          <p:cNvSpPr txBox="1"/>
          <p:nvPr/>
        </p:nvSpPr>
        <p:spPr>
          <a:xfrm>
            <a:off x="5502348" y="4956385"/>
            <a:ext cx="390214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a:solidFill>
                  <a:schemeClr val="lt1"/>
                </a:solidFill>
                <a:latin typeface="Calibri"/>
                <a:ea typeface="Calibri"/>
                <a:cs typeface="Calibri"/>
                <a:sym typeface="Calibri"/>
              </a:rPr>
              <a:t>REVIEWED BY EXTERNAL ANTI-RACISM EXPERT</a:t>
            </a:r>
            <a:endParaRPr/>
          </a:p>
        </p:txBody>
      </p:sp>
      <p:grpSp>
        <p:nvGrpSpPr>
          <p:cNvPr id="1085" name="Google Shape;1085;p49"/>
          <p:cNvGrpSpPr/>
          <p:nvPr/>
        </p:nvGrpSpPr>
        <p:grpSpPr>
          <a:xfrm>
            <a:off x="2969617" y="3525740"/>
            <a:ext cx="2930626" cy="1464742"/>
            <a:chOff x="2969617" y="3138362"/>
            <a:chExt cx="2770290" cy="1260101"/>
          </a:xfrm>
        </p:grpSpPr>
        <p:pic>
          <p:nvPicPr>
            <p:cNvPr id="1086" name="Google Shape;1086;p49" descr="Bar chart outline"/>
            <p:cNvPicPr preferRelativeResize="0"/>
            <p:nvPr/>
          </p:nvPicPr>
          <p:blipFill rotWithShape="1">
            <a:blip r:embed="rId4">
              <a:alphaModFix/>
            </a:blip>
            <a:srcRect/>
            <a:stretch/>
          </p:blipFill>
          <p:spPr>
            <a:xfrm>
              <a:off x="2969617" y="3138362"/>
              <a:ext cx="1260101" cy="1260101"/>
            </a:xfrm>
            <a:prstGeom prst="rect">
              <a:avLst/>
            </a:prstGeom>
            <a:noFill/>
            <a:ln>
              <a:noFill/>
            </a:ln>
          </p:spPr>
        </p:pic>
        <p:sp>
          <p:nvSpPr>
            <p:cNvPr id="1087" name="Google Shape;1087;p49"/>
            <p:cNvSpPr txBox="1"/>
            <p:nvPr/>
          </p:nvSpPr>
          <p:spPr>
            <a:xfrm>
              <a:off x="4195855" y="3229802"/>
              <a:ext cx="1544052" cy="926718"/>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Calibri"/>
                  <a:ea typeface="Calibri"/>
                  <a:cs typeface="Calibri"/>
                  <a:sym typeface="Calibri"/>
                </a:rPr>
                <a:t>EMBEDS </a:t>
              </a:r>
              <a:endParaRPr/>
            </a:p>
            <a:p>
              <a:pPr marL="0" marR="0" lvl="0" indent="0" algn="ctr" rtl="0">
                <a:spcBef>
                  <a:spcPts val="0"/>
                </a:spcBef>
                <a:spcAft>
                  <a:spcPts val="0"/>
                </a:spcAft>
                <a:buNone/>
              </a:pPr>
              <a:r>
                <a:rPr lang="en-GB" sz="1600" b="1">
                  <a:solidFill>
                    <a:schemeClr val="lt1"/>
                  </a:solidFill>
                  <a:latin typeface="Calibri"/>
                  <a:ea typeface="Calibri"/>
                  <a:cs typeface="Calibri"/>
                  <a:sym typeface="Calibri"/>
                </a:rPr>
                <a:t>ANTI-RACIST APPROACH TO DATA</a:t>
              </a:r>
              <a:endParaRPr/>
            </a:p>
          </p:txBody>
        </p:sp>
      </p:grpSp>
      <p:grpSp>
        <p:nvGrpSpPr>
          <p:cNvPr id="1088" name="Google Shape;1088;p49"/>
          <p:cNvGrpSpPr/>
          <p:nvPr/>
        </p:nvGrpSpPr>
        <p:grpSpPr>
          <a:xfrm>
            <a:off x="5864419" y="3425519"/>
            <a:ext cx="3014956" cy="1559313"/>
            <a:chOff x="5658893" y="3163804"/>
            <a:chExt cx="2877714" cy="1301549"/>
          </a:xfrm>
        </p:grpSpPr>
        <p:sp>
          <p:nvSpPr>
            <p:cNvPr id="1089" name="Google Shape;1089;p49"/>
            <p:cNvSpPr txBox="1"/>
            <p:nvPr/>
          </p:nvSpPr>
          <p:spPr>
            <a:xfrm>
              <a:off x="6992555" y="3341083"/>
              <a:ext cx="1544052" cy="899147"/>
            </a:xfrm>
            <a:prstGeom prst="rect">
              <a:avLst/>
            </a:prstGeom>
            <a:solidFill>
              <a:srgbClr val="A02B9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Calibri"/>
                  <a:ea typeface="Calibri"/>
                  <a:cs typeface="Calibri"/>
                  <a:sym typeface="Calibri"/>
                </a:rPr>
                <a:t>OUTLINES STATISTICAL GOOD PRACTICE</a:t>
              </a:r>
              <a:r>
                <a:rPr lang="en-GB" sz="1400" b="1">
                  <a:solidFill>
                    <a:schemeClr val="dk1"/>
                  </a:solidFill>
                  <a:latin typeface="Calibri"/>
                  <a:ea typeface="Calibri"/>
                  <a:cs typeface="Calibri"/>
                  <a:sym typeface="Calibri"/>
                </a:rPr>
                <a:t>        </a:t>
              </a:r>
              <a:endParaRPr/>
            </a:p>
          </p:txBody>
        </p:sp>
        <p:pic>
          <p:nvPicPr>
            <p:cNvPr id="1090" name="Google Shape;1090;p49" descr="Badge Tick outline"/>
            <p:cNvPicPr preferRelativeResize="0"/>
            <p:nvPr/>
          </p:nvPicPr>
          <p:blipFill rotWithShape="1">
            <a:blip r:embed="rId5">
              <a:alphaModFix/>
            </a:blip>
            <a:srcRect/>
            <a:stretch/>
          </p:blipFill>
          <p:spPr>
            <a:xfrm>
              <a:off x="5658893" y="3163804"/>
              <a:ext cx="1301549" cy="1301549"/>
            </a:xfrm>
            <a:prstGeom prst="rect">
              <a:avLst/>
            </a:prstGeom>
            <a:noFill/>
            <a:ln>
              <a:noFill/>
            </a:ln>
          </p:spPr>
        </p:pic>
      </p:grpSp>
      <p:grpSp>
        <p:nvGrpSpPr>
          <p:cNvPr id="1091" name="Google Shape;1091;p49"/>
          <p:cNvGrpSpPr/>
          <p:nvPr/>
        </p:nvGrpSpPr>
        <p:grpSpPr>
          <a:xfrm>
            <a:off x="8971424" y="3431840"/>
            <a:ext cx="2742842" cy="1524548"/>
            <a:chOff x="6530009" y="5491224"/>
            <a:chExt cx="2649968" cy="1103859"/>
          </a:xfrm>
        </p:grpSpPr>
        <p:sp>
          <p:nvSpPr>
            <p:cNvPr id="1092" name="Google Shape;1092;p49"/>
            <p:cNvSpPr txBox="1"/>
            <p:nvPr/>
          </p:nvSpPr>
          <p:spPr>
            <a:xfrm>
              <a:off x="7622279" y="5688091"/>
              <a:ext cx="1557698" cy="757682"/>
            </a:xfrm>
            <a:prstGeom prst="rect">
              <a:avLst/>
            </a:prstGeom>
            <a:solidFill>
              <a:srgbClr val="52AB5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Calibri"/>
                  <a:ea typeface="Calibri"/>
                  <a:cs typeface="Calibri"/>
                  <a:sym typeface="Calibri"/>
                </a:rPr>
                <a:t>ADDRESSES RISKS &amp; SAFEGUARDS</a:t>
              </a:r>
              <a:endParaRPr/>
            </a:p>
            <a:p>
              <a:pPr marL="0" marR="0" lvl="0" indent="0" algn="ctr" rtl="0">
                <a:spcBef>
                  <a:spcPts val="0"/>
                </a:spcBef>
                <a:spcAft>
                  <a:spcPts val="0"/>
                </a:spcAft>
                <a:buNone/>
              </a:pPr>
              <a:endParaRPr sz="1400" b="1">
                <a:solidFill>
                  <a:schemeClr val="dk1"/>
                </a:solidFill>
                <a:latin typeface="Calibri"/>
                <a:ea typeface="Calibri"/>
                <a:cs typeface="Calibri"/>
                <a:sym typeface="Calibri"/>
              </a:endParaRPr>
            </a:p>
          </p:txBody>
        </p:sp>
        <p:pic>
          <p:nvPicPr>
            <p:cNvPr id="1093" name="Google Shape;1093;p49" descr="Shield outline"/>
            <p:cNvPicPr preferRelativeResize="0"/>
            <p:nvPr/>
          </p:nvPicPr>
          <p:blipFill rotWithShape="1">
            <a:blip r:embed="rId6">
              <a:alphaModFix/>
            </a:blip>
            <a:srcRect/>
            <a:stretch/>
          </p:blipFill>
          <p:spPr>
            <a:xfrm>
              <a:off x="6530009" y="5491224"/>
              <a:ext cx="1184037" cy="1103859"/>
            </a:xfrm>
            <a:prstGeom prst="rect">
              <a:avLst/>
            </a:prstGeom>
            <a:noFill/>
            <a:ln>
              <a:noFill/>
            </a:ln>
          </p:spPr>
        </p:pic>
      </p:grpSp>
      <p:sp>
        <p:nvSpPr>
          <p:cNvPr id="1094" name="Google Shape;1094;p49"/>
          <p:cNvSpPr/>
          <p:nvPr/>
        </p:nvSpPr>
        <p:spPr>
          <a:xfrm>
            <a:off x="285302" y="5335916"/>
            <a:ext cx="2684313" cy="607683"/>
          </a:xfrm>
          <a:prstGeom prst="rect">
            <a:avLst/>
          </a:prstGeom>
          <a:solidFill>
            <a:srgbClr val="4235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a:solidFill>
                  <a:schemeClr val="lt1"/>
                </a:solidFill>
                <a:latin typeface="Arial"/>
                <a:ea typeface="Arial"/>
                <a:cs typeface="Arial"/>
                <a:sym typeface="Arial"/>
              </a:rPr>
              <a:t>CODE OF PRACTICE</a:t>
            </a:r>
            <a:endParaRPr sz="1100">
              <a:solidFill>
                <a:schemeClr val="lt1"/>
              </a:solidFill>
              <a:latin typeface="Calibri"/>
              <a:ea typeface="Calibri"/>
              <a:cs typeface="Calibri"/>
              <a:sym typeface="Calibri"/>
            </a:endParaRPr>
          </a:p>
        </p:txBody>
      </p:sp>
      <p:pic>
        <p:nvPicPr>
          <p:cNvPr id="1095" name="Google Shape;1095;p49"/>
          <p:cNvPicPr preferRelativeResize="0"/>
          <p:nvPr/>
        </p:nvPicPr>
        <p:blipFill rotWithShape="1">
          <a:blip r:embed="rId7">
            <a:alphaModFix/>
          </a:blip>
          <a:srcRect/>
          <a:stretch/>
        </p:blipFill>
        <p:spPr>
          <a:xfrm>
            <a:off x="1118629" y="2506278"/>
            <a:ext cx="1746871" cy="8160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p:nvPr/>
        </p:nvSpPr>
        <p:spPr>
          <a:xfrm>
            <a:off x="0" y="-71120"/>
            <a:ext cx="12192000" cy="6766560"/>
          </a:xfrm>
          <a:prstGeom prst="rect">
            <a:avLst/>
          </a:prstGeom>
          <a:solidFill>
            <a:srgbClr val="221957"/>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5"/>
          <p:cNvSpPr txBox="1"/>
          <p:nvPr/>
        </p:nvSpPr>
        <p:spPr>
          <a:xfrm>
            <a:off x="773430" y="2838147"/>
            <a:ext cx="10604500" cy="1174034"/>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8000"/>
              <a:buFont typeface="Arial"/>
              <a:buNone/>
            </a:pPr>
            <a:r>
              <a:rPr lang="en-GB" sz="8000" b="1" i="0" u="none" strike="noStrike" cap="none">
                <a:solidFill>
                  <a:srgbClr val="FFFFFF"/>
                </a:solidFill>
                <a:latin typeface="Arial"/>
                <a:ea typeface="Arial"/>
                <a:cs typeface="Arial"/>
                <a:sym typeface="Arial"/>
              </a:rPr>
              <a:t>Wellbeing</a:t>
            </a:r>
            <a:endParaRPr/>
          </a:p>
          <a:p>
            <a:pPr marL="0" marR="0" lvl="0" indent="0" algn="ctr" rtl="0">
              <a:lnSpc>
                <a:spcPct val="80000"/>
              </a:lnSpc>
              <a:spcBef>
                <a:spcPts val="0"/>
              </a:spcBef>
              <a:spcAft>
                <a:spcPts val="0"/>
              </a:spcAft>
              <a:buClr>
                <a:schemeClr val="lt1"/>
              </a:buClr>
              <a:buSzPts val="6600"/>
              <a:buFont typeface="Calibri"/>
              <a:buNone/>
            </a:pPr>
            <a:endParaRPr sz="6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50"/>
          <p:cNvSpPr/>
          <p:nvPr/>
        </p:nvSpPr>
        <p:spPr>
          <a:xfrm>
            <a:off x="1170551" y="2643442"/>
            <a:ext cx="10455606" cy="1225862"/>
          </a:xfrm>
          <a:prstGeom prst="roundRect">
            <a:avLst>
              <a:gd name="adj" fmla="val 16667"/>
            </a:avLst>
          </a:prstGeom>
          <a:solidFill>
            <a:schemeClr val="lt1"/>
          </a:solidFill>
          <a:ln w="381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02" name="Google Shape;1102;p50"/>
          <p:cNvSpPr txBox="1">
            <a:spLocks noGrp="1"/>
          </p:cNvSpPr>
          <p:nvPr>
            <p:ph type="title"/>
          </p:nvPr>
        </p:nvSpPr>
        <p:spPr>
          <a:xfrm>
            <a:off x="285303" y="9729"/>
            <a:ext cx="11640847" cy="828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GB"/>
              <a:t>COMMISSIONED REPORTS</a:t>
            </a:r>
            <a:endParaRPr/>
          </a:p>
        </p:txBody>
      </p:sp>
      <p:sp>
        <p:nvSpPr>
          <p:cNvPr id="1103" name="Google Shape;1103;p50"/>
          <p:cNvSpPr txBox="1">
            <a:spLocks noGrp="1"/>
          </p:cNvSpPr>
          <p:nvPr>
            <p:ph type="body" idx="1"/>
          </p:nvPr>
        </p:nvSpPr>
        <p:spPr>
          <a:xfrm>
            <a:off x="903767" y="1294395"/>
            <a:ext cx="10930270" cy="1349047"/>
          </a:xfrm>
          <a:prstGeom prst="rect">
            <a:avLst/>
          </a:prstGeom>
          <a:noFill/>
          <a:ln>
            <a:noFill/>
          </a:ln>
        </p:spPr>
        <p:txBody>
          <a:bodyPr spcFirstLastPara="1" wrap="square" lIns="91425" tIns="0" rIns="91425" bIns="45700" anchor="t" anchorCtr="0">
            <a:normAutofit/>
          </a:bodyPr>
          <a:lstStyle/>
          <a:p>
            <a:pPr marL="0" lvl="0" indent="0" algn="ctr" rtl="0">
              <a:lnSpc>
                <a:spcPct val="90000"/>
              </a:lnSpc>
              <a:spcBef>
                <a:spcPts val="0"/>
              </a:spcBef>
              <a:spcAft>
                <a:spcPts val="0"/>
              </a:spcAft>
              <a:buClr>
                <a:schemeClr val="dk1"/>
              </a:buClr>
              <a:buSzPts val="2400"/>
              <a:buNone/>
            </a:pPr>
            <a:r>
              <a:rPr lang="en-GB" sz="2400" b="1">
                <a:latin typeface="Arial"/>
                <a:ea typeface="Arial"/>
                <a:cs typeface="Arial"/>
                <a:sym typeface="Arial"/>
              </a:rPr>
              <a:t>In 2024/25, PHS commissioned two reports to further inform the Racialised Health Inequalities programme, as well as broader policy and practice. </a:t>
            </a:r>
            <a:endParaRPr sz="2400" b="1">
              <a:latin typeface="Arial"/>
              <a:ea typeface="Arial"/>
              <a:cs typeface="Arial"/>
              <a:sym typeface="Arial"/>
            </a:endParaRPr>
          </a:p>
        </p:txBody>
      </p:sp>
      <p:grpSp>
        <p:nvGrpSpPr>
          <p:cNvPr id="1104" name="Google Shape;1104;p50"/>
          <p:cNvGrpSpPr/>
          <p:nvPr/>
        </p:nvGrpSpPr>
        <p:grpSpPr>
          <a:xfrm>
            <a:off x="167441" y="1769417"/>
            <a:ext cx="3364600" cy="1650888"/>
            <a:chOff x="305324" y="2160953"/>
            <a:chExt cx="3153492" cy="1650888"/>
          </a:xfrm>
        </p:grpSpPr>
        <p:sp>
          <p:nvSpPr>
            <p:cNvPr id="1105" name="Google Shape;1105;p50"/>
            <p:cNvSpPr/>
            <p:nvPr/>
          </p:nvSpPr>
          <p:spPr>
            <a:xfrm>
              <a:off x="850603" y="2787741"/>
              <a:ext cx="2608213" cy="1024100"/>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106" name="Google Shape;1106;p50"/>
            <p:cNvGrpSpPr/>
            <p:nvPr/>
          </p:nvGrpSpPr>
          <p:grpSpPr>
            <a:xfrm>
              <a:off x="305324" y="2160953"/>
              <a:ext cx="1072053" cy="1113804"/>
              <a:chOff x="4748116" y="2610578"/>
              <a:chExt cx="1072053" cy="1072054"/>
            </a:xfrm>
          </p:grpSpPr>
          <p:sp>
            <p:nvSpPr>
              <p:cNvPr id="1107" name="Google Shape;1107;p50"/>
              <p:cNvSpPr/>
              <p:nvPr/>
            </p:nvSpPr>
            <p:spPr>
              <a:xfrm>
                <a:off x="5227983" y="3190461"/>
                <a:ext cx="437321" cy="4060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108" name="Google Shape;1108;p50" descr="Document outline"/>
              <p:cNvPicPr preferRelativeResize="0"/>
              <p:nvPr/>
            </p:nvPicPr>
            <p:blipFill rotWithShape="1">
              <a:blip r:embed="rId3">
                <a:alphaModFix/>
              </a:blip>
              <a:srcRect/>
              <a:stretch/>
            </p:blipFill>
            <p:spPr>
              <a:xfrm>
                <a:off x="4748116" y="2610578"/>
                <a:ext cx="1072053" cy="1072054"/>
              </a:xfrm>
              <a:prstGeom prst="rect">
                <a:avLst/>
              </a:prstGeom>
              <a:noFill/>
              <a:ln>
                <a:noFill/>
              </a:ln>
            </p:spPr>
          </p:pic>
        </p:grpSp>
        <p:sp>
          <p:nvSpPr>
            <p:cNvPr id="1109" name="Google Shape;1109;p50"/>
            <p:cNvSpPr txBox="1"/>
            <p:nvPr/>
          </p:nvSpPr>
          <p:spPr>
            <a:xfrm>
              <a:off x="1210104" y="2877008"/>
              <a:ext cx="2204795" cy="83099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GB" sz="1600" b="1" i="0" u="none" strike="noStrike" cap="none">
                  <a:solidFill>
                    <a:srgbClr val="FFFFFF"/>
                  </a:solidFill>
                  <a:latin typeface="Arial"/>
                  <a:ea typeface="Arial"/>
                  <a:cs typeface="Arial"/>
                  <a:sym typeface="Arial"/>
                </a:rPr>
                <a:t>AN INTRODUCTION TO RACIALISED HEALTH INEQUALITIES </a:t>
              </a:r>
              <a:endParaRPr/>
            </a:p>
          </p:txBody>
        </p:sp>
      </p:grpSp>
      <p:sp>
        <p:nvSpPr>
          <p:cNvPr id="1110" name="Google Shape;1110;p50"/>
          <p:cNvSpPr txBox="1"/>
          <p:nvPr/>
        </p:nvSpPr>
        <p:spPr>
          <a:xfrm>
            <a:off x="3580350" y="2698834"/>
            <a:ext cx="808356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A resource to help public sector professionals understand the fundamental concepts and correct terminology to use when speaking or writing about racism and racialised health inequalities</a:t>
            </a:r>
            <a:endParaRPr/>
          </a:p>
        </p:txBody>
      </p:sp>
      <p:sp>
        <p:nvSpPr>
          <p:cNvPr id="1111" name="Google Shape;1111;p50"/>
          <p:cNvSpPr/>
          <p:nvPr/>
        </p:nvSpPr>
        <p:spPr>
          <a:xfrm>
            <a:off x="1170551" y="4575353"/>
            <a:ext cx="10455606" cy="1225862"/>
          </a:xfrm>
          <a:prstGeom prst="roundRect">
            <a:avLst>
              <a:gd name="adj" fmla="val 16667"/>
            </a:avLst>
          </a:prstGeom>
          <a:solidFill>
            <a:schemeClr val="lt1"/>
          </a:solidFill>
          <a:ln w="38100" cap="flat" cmpd="sng">
            <a:solidFill>
              <a:srgbClr val="A02B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112" name="Google Shape;1112;p50"/>
          <p:cNvGrpSpPr/>
          <p:nvPr/>
        </p:nvGrpSpPr>
        <p:grpSpPr>
          <a:xfrm>
            <a:off x="132742" y="3667543"/>
            <a:ext cx="3399299" cy="1684673"/>
            <a:chOff x="272802" y="2127168"/>
            <a:chExt cx="3186014" cy="1684673"/>
          </a:xfrm>
        </p:grpSpPr>
        <p:sp>
          <p:nvSpPr>
            <p:cNvPr id="1113" name="Google Shape;1113;p50"/>
            <p:cNvSpPr/>
            <p:nvPr/>
          </p:nvSpPr>
          <p:spPr>
            <a:xfrm>
              <a:off x="850603" y="2787741"/>
              <a:ext cx="2608213" cy="1024100"/>
            </a:xfrm>
            <a:prstGeom prst="roundRect">
              <a:avLst>
                <a:gd name="adj" fmla="val 16667"/>
              </a:avLst>
            </a:prstGeom>
            <a:solidFill>
              <a:srgbClr val="A02B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114" name="Google Shape;1114;p50"/>
            <p:cNvGrpSpPr/>
            <p:nvPr/>
          </p:nvGrpSpPr>
          <p:grpSpPr>
            <a:xfrm>
              <a:off x="272802" y="2127168"/>
              <a:ext cx="1104576" cy="1147594"/>
              <a:chOff x="4715594" y="2578056"/>
              <a:chExt cx="1104576" cy="1104576"/>
            </a:xfrm>
          </p:grpSpPr>
          <p:sp>
            <p:nvSpPr>
              <p:cNvPr id="1115" name="Google Shape;1115;p50"/>
              <p:cNvSpPr/>
              <p:nvPr/>
            </p:nvSpPr>
            <p:spPr>
              <a:xfrm>
                <a:off x="5227983" y="3190461"/>
                <a:ext cx="437321" cy="4060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116" name="Google Shape;1116;p50" descr="Document outline"/>
              <p:cNvPicPr preferRelativeResize="0"/>
              <p:nvPr/>
            </p:nvPicPr>
            <p:blipFill rotWithShape="1">
              <a:blip r:embed="rId4">
                <a:alphaModFix/>
              </a:blip>
              <a:srcRect/>
              <a:stretch/>
            </p:blipFill>
            <p:spPr>
              <a:xfrm>
                <a:off x="4715594" y="2578056"/>
                <a:ext cx="1104576" cy="1104576"/>
              </a:xfrm>
              <a:prstGeom prst="rect">
                <a:avLst/>
              </a:prstGeom>
              <a:noFill/>
              <a:ln>
                <a:noFill/>
              </a:ln>
            </p:spPr>
          </p:pic>
        </p:grpSp>
        <p:sp>
          <p:nvSpPr>
            <p:cNvPr id="1117" name="Google Shape;1117;p50"/>
            <p:cNvSpPr txBox="1"/>
            <p:nvPr/>
          </p:nvSpPr>
          <p:spPr>
            <a:xfrm>
              <a:off x="1210104" y="3027101"/>
              <a:ext cx="2192387" cy="58477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600"/>
                <a:buFont typeface="Arial"/>
                <a:buNone/>
              </a:pPr>
              <a:r>
                <a:rPr lang="en-GB" sz="1600" b="1" i="0" u="none" strike="noStrike" cap="none">
                  <a:solidFill>
                    <a:srgbClr val="FFFFFF"/>
                  </a:solidFill>
                  <a:latin typeface="Arial"/>
                  <a:ea typeface="Arial"/>
                  <a:cs typeface="Arial"/>
                  <a:sym typeface="Arial"/>
                </a:rPr>
                <a:t>SCOTTISH EVIDENCE RAPID REVIEW</a:t>
              </a:r>
              <a:endParaRPr/>
            </a:p>
          </p:txBody>
        </p:sp>
      </p:grpSp>
      <p:sp>
        <p:nvSpPr>
          <p:cNvPr id="1118" name="Google Shape;1118;p50"/>
          <p:cNvSpPr txBox="1"/>
          <p:nvPr/>
        </p:nvSpPr>
        <p:spPr>
          <a:xfrm>
            <a:off x="3564073" y="4709771"/>
            <a:ext cx="794849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A systematic review to provide insight into the racialised health inequalities experienced in Scotland</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51"/>
          <p:cNvSpPr/>
          <p:nvPr/>
        </p:nvSpPr>
        <p:spPr>
          <a:xfrm>
            <a:off x="0" y="0"/>
            <a:ext cx="12192000" cy="6766560"/>
          </a:xfrm>
          <a:prstGeom prst="rect">
            <a:avLst/>
          </a:prstGeom>
          <a:solidFill>
            <a:srgbClr val="221957"/>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4" name="Google Shape;1124;p51"/>
          <p:cNvSpPr txBox="1"/>
          <p:nvPr/>
        </p:nvSpPr>
        <p:spPr>
          <a:xfrm>
            <a:off x="702310" y="511507"/>
            <a:ext cx="10604500" cy="2008174"/>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8000"/>
              <a:buFont typeface="Arial"/>
              <a:buNone/>
            </a:pPr>
            <a:r>
              <a:rPr lang="en-GB" sz="8000" b="1" i="0" u="none" strike="noStrike" cap="none">
                <a:solidFill>
                  <a:srgbClr val="FFFFFF"/>
                </a:solidFill>
                <a:latin typeface="Arial"/>
                <a:ea typeface="Arial"/>
                <a:cs typeface="Arial"/>
                <a:sym typeface="Arial"/>
              </a:rPr>
              <a:t>Question Time</a:t>
            </a:r>
            <a:endParaRPr/>
          </a:p>
          <a:p>
            <a:pPr marL="0" marR="0" lvl="0" indent="0" algn="ctr" rtl="0">
              <a:lnSpc>
                <a:spcPct val="80000"/>
              </a:lnSpc>
              <a:spcBef>
                <a:spcPts val="0"/>
              </a:spcBef>
              <a:spcAft>
                <a:spcPts val="0"/>
              </a:spcAft>
              <a:buClr>
                <a:srgbClr val="FFFFFF"/>
              </a:buClr>
              <a:buSzPts val="8000"/>
              <a:buFont typeface="Arial"/>
              <a:buNone/>
            </a:pPr>
            <a:r>
              <a:rPr lang="en-GB" sz="8000" b="1" i="0" u="none" strike="noStrike" cap="none">
                <a:solidFill>
                  <a:srgbClr val="FFFFFF"/>
                </a:solidFill>
                <a:latin typeface="Arial"/>
                <a:ea typeface="Arial"/>
                <a:cs typeface="Arial"/>
                <a:sym typeface="Arial"/>
              </a:rPr>
              <a:t> via Slido</a:t>
            </a:r>
            <a:r>
              <a:rPr lang="en-GB" sz="3600" b="1" i="0" u="none" strike="noStrike" cap="none">
                <a:solidFill>
                  <a:srgbClr val="FFFFFF"/>
                </a:solidFill>
                <a:latin typeface="Arial"/>
                <a:ea typeface="Arial"/>
                <a:cs typeface="Arial"/>
                <a:sym typeface="Arial"/>
              </a:rPr>
              <a:t> </a:t>
            </a:r>
            <a:endParaRPr/>
          </a:p>
          <a:p>
            <a:pPr marL="0" marR="0" lvl="0" indent="0" algn="ctr" rtl="0">
              <a:lnSpc>
                <a:spcPct val="80000"/>
              </a:lnSpc>
              <a:spcBef>
                <a:spcPts val="0"/>
              </a:spcBef>
              <a:spcAft>
                <a:spcPts val="0"/>
              </a:spcAft>
              <a:buClr>
                <a:schemeClr val="lt1"/>
              </a:buClr>
              <a:buSzPts val="3600"/>
              <a:buFont typeface="Calibri"/>
              <a:buNone/>
            </a:pPr>
            <a:endParaRPr sz="3600" b="1" i="0"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p:txBody>
      </p:sp>
      <p:sp>
        <p:nvSpPr>
          <p:cNvPr id="1125" name="Google Shape;1125;p51"/>
          <p:cNvSpPr txBox="1"/>
          <p:nvPr/>
        </p:nvSpPr>
        <p:spPr>
          <a:xfrm>
            <a:off x="1600012" y="2903404"/>
            <a:ext cx="476014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Calibri"/>
              <a:buNone/>
            </a:pPr>
            <a:r>
              <a:rPr lang="en-GB" sz="2800" b="0">
                <a:solidFill>
                  <a:schemeClr val="lt1"/>
                </a:solidFill>
                <a:latin typeface="Calibri"/>
                <a:ea typeface="Calibri"/>
                <a:cs typeface="Calibri"/>
                <a:sym typeface="Calibri"/>
              </a:rPr>
              <a:t>Slido code for Q&amp;A Session   </a:t>
            </a:r>
            <a:r>
              <a:rPr lang="en-GB" sz="2800" b="1">
                <a:solidFill>
                  <a:schemeClr val="lt1"/>
                </a:solidFill>
                <a:latin typeface="Calibri"/>
                <a:ea typeface="Calibri"/>
                <a:cs typeface="Calibri"/>
                <a:sym typeface="Calibri"/>
              </a:rPr>
              <a:t>OR </a:t>
            </a:r>
            <a:endParaRPr sz="2800" b="1">
              <a:solidFill>
                <a:schemeClr val="lt1"/>
              </a:solidFill>
              <a:latin typeface="Calibri"/>
              <a:ea typeface="Calibri"/>
              <a:cs typeface="Calibri"/>
              <a:sym typeface="Calibri"/>
            </a:endParaRPr>
          </a:p>
        </p:txBody>
      </p:sp>
      <p:sp>
        <p:nvSpPr>
          <p:cNvPr id="1126" name="Google Shape;1126;p51"/>
          <p:cNvSpPr txBox="1"/>
          <p:nvPr/>
        </p:nvSpPr>
        <p:spPr>
          <a:xfrm>
            <a:off x="671830" y="6211267"/>
            <a:ext cx="10604500" cy="717854"/>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2800"/>
              <a:buFont typeface="Arial"/>
              <a:buNone/>
            </a:pPr>
            <a:r>
              <a:rPr lang="en-GB" sz="2800" b="1" i="0" u="none" strike="noStrike" cap="none">
                <a:solidFill>
                  <a:srgbClr val="FFFFFF"/>
                </a:solidFill>
                <a:latin typeface="Arial"/>
                <a:ea typeface="Arial"/>
                <a:cs typeface="Arial"/>
                <a:sym typeface="Arial"/>
              </a:rPr>
              <a:t>Email feedback to: LCW@gov.scot </a:t>
            </a:r>
            <a:endParaRPr/>
          </a:p>
          <a:p>
            <a:pPr marL="0" marR="0" lvl="0" indent="0" algn="ctr" rtl="0">
              <a:lnSpc>
                <a:spcPct val="80000"/>
              </a:lnSpc>
              <a:spcBef>
                <a:spcPts val="0"/>
              </a:spcBef>
              <a:spcAft>
                <a:spcPts val="0"/>
              </a:spcAft>
              <a:buClr>
                <a:schemeClr val="lt1"/>
              </a:buClr>
              <a:buSzPts val="3600"/>
              <a:buFont typeface="Calibri"/>
              <a:buNone/>
            </a:pPr>
            <a:endParaRPr sz="3600" b="1" i="0"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a:p>
            <a:pPr marL="0" marR="0" lvl="0" indent="0" algn="ctr" rtl="0">
              <a:lnSpc>
                <a:spcPct val="80000"/>
              </a:lnSpc>
              <a:spcBef>
                <a:spcPts val="0"/>
              </a:spcBef>
              <a:spcAft>
                <a:spcPts val="0"/>
              </a:spcAft>
              <a:buClr>
                <a:schemeClr val="lt1"/>
              </a:buClr>
              <a:buSzPts val="3600"/>
              <a:buFont typeface="Calibri"/>
              <a:buNone/>
            </a:pPr>
            <a:endParaRPr sz="3600" b="1" i="0" u="none" strike="noStrike" cap="none">
              <a:solidFill>
                <a:srgbClr val="FFFFFF"/>
              </a:solidFill>
              <a:latin typeface="Arial"/>
              <a:ea typeface="Arial"/>
              <a:cs typeface="Arial"/>
              <a:sym typeface="Arial"/>
            </a:endParaRPr>
          </a:p>
        </p:txBody>
      </p:sp>
      <p:pic>
        <p:nvPicPr>
          <p:cNvPr id="1127" name="Google Shape;1127;p51"/>
          <p:cNvPicPr preferRelativeResize="0"/>
          <p:nvPr/>
        </p:nvPicPr>
        <p:blipFill rotWithShape="1">
          <a:blip r:embed="rId3">
            <a:alphaModFix/>
          </a:blip>
          <a:srcRect/>
          <a:stretch/>
        </p:blipFill>
        <p:spPr>
          <a:xfrm>
            <a:off x="3340575" y="3937983"/>
            <a:ext cx="1243486" cy="1233457"/>
          </a:xfrm>
          <a:prstGeom prst="rect">
            <a:avLst/>
          </a:prstGeom>
          <a:noFill/>
          <a:ln>
            <a:noFill/>
          </a:ln>
        </p:spPr>
      </p:pic>
      <p:sp>
        <p:nvSpPr>
          <p:cNvPr id="1128" name="Google Shape;1128;p51"/>
          <p:cNvSpPr txBox="1"/>
          <p:nvPr/>
        </p:nvSpPr>
        <p:spPr>
          <a:xfrm>
            <a:off x="6322960" y="3326495"/>
            <a:ext cx="4436480" cy="201766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800"/>
              <a:buFont typeface="Arial"/>
              <a:buNone/>
            </a:pPr>
            <a:r>
              <a:rPr lang="en-GB" sz="2800" b="0"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https://www.slido.com/</a:t>
            </a:r>
            <a:r>
              <a:rPr lang="en-GB" sz="2800" b="0">
                <a:solidFill>
                  <a:schemeClr val="lt1"/>
                </a:solidFill>
                <a:latin typeface="Arial"/>
                <a:ea typeface="Arial"/>
                <a:cs typeface="Arial"/>
                <a:sym typeface="Arial"/>
              </a:rPr>
              <a:t> </a:t>
            </a:r>
            <a:endParaRPr/>
          </a:p>
          <a:p>
            <a:pPr marL="0" marR="0" lvl="0" indent="0" algn="ctr" rtl="0">
              <a:lnSpc>
                <a:spcPct val="90000"/>
              </a:lnSpc>
              <a:spcBef>
                <a:spcPts val="0"/>
              </a:spcBef>
              <a:spcAft>
                <a:spcPts val="0"/>
              </a:spcAft>
              <a:buClr>
                <a:schemeClr val="lt1"/>
              </a:buClr>
              <a:buSzPts val="2800"/>
              <a:buFont typeface="Calibri"/>
              <a:buNone/>
            </a:pPr>
            <a:endParaRPr sz="2800" b="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GB" sz="2800" b="0">
                <a:solidFill>
                  <a:schemeClr val="lt1"/>
                </a:solidFill>
                <a:latin typeface="Arial"/>
                <a:ea typeface="Arial"/>
                <a:cs typeface="Arial"/>
                <a:sym typeface="Arial"/>
              </a:rPr>
              <a:t>and enter the code </a:t>
            </a:r>
            <a:endParaRPr/>
          </a:p>
          <a:p>
            <a:pPr marL="0" marR="0" lvl="0" indent="0" algn="ctr" rtl="0">
              <a:lnSpc>
                <a:spcPct val="90000"/>
              </a:lnSpc>
              <a:spcBef>
                <a:spcPts val="0"/>
              </a:spcBef>
              <a:spcAft>
                <a:spcPts val="0"/>
              </a:spcAft>
              <a:buClr>
                <a:schemeClr val="lt1"/>
              </a:buClr>
              <a:buSzPts val="2800"/>
              <a:buFont typeface="Calibri"/>
              <a:buNone/>
            </a:pPr>
            <a:endParaRPr sz="2800" b="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800"/>
              <a:buFont typeface="Arial"/>
              <a:buNone/>
            </a:pPr>
            <a:r>
              <a:rPr lang="en-GB" sz="2800" b="0">
                <a:solidFill>
                  <a:schemeClr val="lt1"/>
                </a:solidFill>
                <a:latin typeface="Arial"/>
                <a:ea typeface="Arial"/>
                <a:cs typeface="Arial"/>
                <a:sym typeface="Arial"/>
              </a:rPr>
              <a:t>NHSScot2025</a:t>
            </a:r>
            <a:endParaRPr sz="2800" b="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6"/>
          <p:cNvSpPr txBox="1">
            <a:spLocks noGrp="1"/>
          </p:cNvSpPr>
          <p:nvPr>
            <p:ph type="ctrTitle"/>
          </p:nvPr>
        </p:nvSpPr>
        <p:spPr>
          <a:xfrm>
            <a:off x="2098159" y="2411021"/>
            <a:ext cx="8059479" cy="13622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Arial"/>
              <a:buNone/>
            </a:pPr>
            <a:r>
              <a:rPr lang="en-GB" sz="3600" b="1">
                <a:latin typeface="Arial"/>
                <a:ea typeface="Arial"/>
                <a:cs typeface="Arial"/>
                <a:sym typeface="Arial"/>
              </a:rPr>
              <a:t>Preventing Sexual Harassment in the Ambulance Service</a:t>
            </a:r>
            <a:endParaRPr/>
          </a:p>
        </p:txBody>
      </p:sp>
      <p:sp>
        <p:nvSpPr>
          <p:cNvPr id="208" name="Google Shape;208;p6"/>
          <p:cNvSpPr txBox="1">
            <a:spLocks noGrp="1"/>
          </p:cNvSpPr>
          <p:nvPr>
            <p:ph type="subTitle" idx="1"/>
          </p:nvPr>
        </p:nvSpPr>
        <p:spPr>
          <a:xfrm>
            <a:off x="2103355" y="4519350"/>
            <a:ext cx="8570071" cy="1492827"/>
          </a:xfrm>
          <a:prstGeom prst="rect">
            <a:avLst/>
          </a:prstGeom>
          <a:noFill/>
          <a:ln>
            <a:noFill/>
          </a:ln>
        </p:spPr>
        <p:txBody>
          <a:bodyPr spcFirstLastPara="1" wrap="square" lIns="0" tIns="45700" rIns="91425" bIns="0" anchor="t" anchorCtr="0">
            <a:normAutofit/>
          </a:bodyPr>
          <a:lstStyle/>
          <a:p>
            <a:pPr marL="0" lvl="0" indent="0" algn="l" rtl="0">
              <a:lnSpc>
                <a:spcPct val="90000"/>
              </a:lnSpc>
              <a:spcBef>
                <a:spcPts val="0"/>
              </a:spcBef>
              <a:spcAft>
                <a:spcPts val="0"/>
              </a:spcAft>
              <a:buClr>
                <a:srgbClr val="3552AA"/>
              </a:buClr>
              <a:buSzPts val="2800"/>
              <a:buNone/>
            </a:pPr>
            <a:r>
              <a:rPr lang="en-GB"/>
              <a:t>Jenni Summers, HR Manager &amp; Sexual Safety Lead</a:t>
            </a:r>
            <a:endParaRPr/>
          </a:p>
          <a:p>
            <a:pPr marL="0" lvl="0" indent="0" algn="l" rtl="0">
              <a:lnSpc>
                <a:spcPct val="90000"/>
              </a:lnSpc>
              <a:spcBef>
                <a:spcPts val="1000"/>
              </a:spcBef>
              <a:spcAft>
                <a:spcPts val="0"/>
              </a:spcAft>
              <a:buClr>
                <a:srgbClr val="3552AA"/>
              </a:buClr>
              <a:buSzPts val="2800"/>
              <a:buNone/>
            </a:pPr>
            <a:r>
              <a:rPr lang="en-GB"/>
              <a:t>Daren Nelson, Organisational &amp; Development Lead</a:t>
            </a:r>
            <a:endParaRPr/>
          </a:p>
          <a:p>
            <a:pPr marL="0" lvl="0" indent="0" algn="l" rtl="0">
              <a:lnSpc>
                <a:spcPct val="90000"/>
              </a:lnSpc>
              <a:spcBef>
                <a:spcPts val="1000"/>
              </a:spcBef>
              <a:spcAft>
                <a:spcPts val="0"/>
              </a:spcAft>
              <a:buClr>
                <a:srgbClr val="3552AA"/>
              </a:buClr>
              <a:buSzPts val="2800"/>
              <a:buNone/>
            </a:pPr>
            <a:endParaRPr/>
          </a:p>
          <a:p>
            <a:pPr marL="0" lvl="0" indent="0" algn="l" rtl="0">
              <a:lnSpc>
                <a:spcPct val="90000"/>
              </a:lnSpc>
              <a:spcBef>
                <a:spcPts val="1000"/>
              </a:spcBef>
              <a:spcAft>
                <a:spcPts val="0"/>
              </a:spcAft>
              <a:buClr>
                <a:srgbClr val="3552AA"/>
              </a:buClr>
              <a:buSzPts val="2800"/>
              <a:buNone/>
            </a:pPr>
            <a:endParaRPr/>
          </a:p>
          <a:p>
            <a:pPr marL="0" lvl="0" indent="0" algn="ctr" rtl="0">
              <a:lnSpc>
                <a:spcPct val="90000"/>
              </a:lnSpc>
              <a:spcBef>
                <a:spcPts val="1000"/>
              </a:spcBef>
              <a:spcAft>
                <a:spcPts val="0"/>
              </a:spcAft>
              <a:buClr>
                <a:srgbClr val="3552AA"/>
              </a:buClr>
              <a:buSzPts val="2800"/>
              <a:buNone/>
            </a:pPr>
            <a:endParaRPr/>
          </a:p>
        </p:txBody>
      </p:sp>
      <p:sp>
        <p:nvSpPr>
          <p:cNvPr id="209" name="Google Shape;209;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7"/>
          <p:cNvPicPr preferRelativeResize="0">
            <a:picLocks noGrp="1"/>
          </p:cNvPicPr>
          <p:nvPr>
            <p:ph type="body" idx="1"/>
          </p:nvPr>
        </p:nvPicPr>
        <p:blipFill rotWithShape="1">
          <a:blip r:embed="rId3">
            <a:alphaModFix/>
          </a:blip>
          <a:srcRect/>
          <a:stretch/>
        </p:blipFill>
        <p:spPr>
          <a:xfrm>
            <a:off x="4289281" y="1762974"/>
            <a:ext cx="2911767" cy="4203700"/>
          </a:xfrm>
          <a:prstGeom prst="rect">
            <a:avLst/>
          </a:prstGeom>
          <a:noFill/>
          <a:ln w="12700" cap="flat" cmpd="sng">
            <a:solidFill>
              <a:srgbClr val="0C0C0C"/>
            </a:solidFill>
            <a:prstDash val="solid"/>
            <a:round/>
            <a:headEnd type="none" w="sm" len="sm"/>
            <a:tailEnd type="none" w="sm" len="sm"/>
          </a:ln>
        </p:spPr>
      </p:pic>
      <p:sp>
        <p:nvSpPr>
          <p:cNvPr id="215" name="Google Shape;215;p7"/>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sp>
        <p:nvSpPr>
          <p:cNvPr id="216" name="Google Shape;216;p7"/>
          <p:cNvSpPr/>
          <p:nvPr/>
        </p:nvSpPr>
        <p:spPr>
          <a:xfrm>
            <a:off x="4289281" y="1762974"/>
            <a:ext cx="2911767" cy="4203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7"/>
          <p:cNvSpPr/>
          <p:nvPr/>
        </p:nvSpPr>
        <p:spPr>
          <a:xfrm>
            <a:off x="4289281" y="1762974"/>
            <a:ext cx="2911767" cy="42037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b="0" i="0" u="none" strike="noStrike" cap="none">
                <a:solidFill>
                  <a:srgbClr val="888888"/>
                </a:solidFill>
                <a:latin typeface="Calibri"/>
                <a:ea typeface="Calibri"/>
                <a:cs typeface="Calibri"/>
                <a:sym typeface="Calibri"/>
              </a:rPr>
              <a:t>8</a:t>
            </a:fld>
            <a:endParaRPr sz="1200" b="0" i="0" u="none" strike="noStrike" cap="none">
              <a:solidFill>
                <a:srgbClr val="888888"/>
              </a:solidFill>
              <a:latin typeface="Calibri"/>
              <a:ea typeface="Calibri"/>
              <a:cs typeface="Calibri"/>
              <a:sym typeface="Calibri"/>
            </a:endParaRPr>
          </a:p>
        </p:txBody>
      </p:sp>
      <p:sp>
        <p:nvSpPr>
          <p:cNvPr id="223" name="Google Shape;223;p8"/>
          <p:cNvSpPr/>
          <p:nvPr/>
        </p:nvSpPr>
        <p:spPr>
          <a:xfrm>
            <a:off x="4289281" y="1762974"/>
            <a:ext cx="2911767" cy="4203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4" name="Google Shape;224;p8"/>
          <p:cNvPicPr preferRelativeResize="0"/>
          <p:nvPr/>
        </p:nvPicPr>
        <p:blipFill rotWithShape="1">
          <a:blip r:embed="rId3">
            <a:alphaModFix/>
          </a:blip>
          <a:srcRect/>
          <a:stretch/>
        </p:blipFill>
        <p:spPr>
          <a:xfrm>
            <a:off x="3695701" y="0"/>
            <a:ext cx="4819409" cy="68848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9"/>
          <p:cNvSpPr txBox="1">
            <a:spLocks noGrp="1"/>
          </p:cNvSpPr>
          <p:nvPr>
            <p:ph type="sldNum" idx="12"/>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GB" sz="1200" b="0" i="0" u="none" strike="noStrike" cap="none">
                <a:solidFill>
                  <a:srgbClr val="888888"/>
                </a:solidFill>
                <a:latin typeface="Calibri"/>
                <a:ea typeface="Calibri"/>
                <a:cs typeface="Calibri"/>
                <a:sym typeface="Calibri"/>
              </a:rPr>
              <a:t>9</a:t>
            </a:fld>
            <a:endParaRPr sz="1200" b="0" i="0" u="none" strike="noStrike" cap="none">
              <a:solidFill>
                <a:srgbClr val="888888"/>
              </a:solidFill>
              <a:latin typeface="Calibri"/>
              <a:ea typeface="Calibri"/>
              <a:cs typeface="Calibri"/>
              <a:sym typeface="Calibri"/>
            </a:endParaRPr>
          </a:p>
        </p:txBody>
      </p:sp>
      <p:sp>
        <p:nvSpPr>
          <p:cNvPr id="230" name="Google Shape;230;p9"/>
          <p:cNvSpPr/>
          <p:nvPr/>
        </p:nvSpPr>
        <p:spPr>
          <a:xfrm>
            <a:off x="4289281" y="1762974"/>
            <a:ext cx="2911767" cy="4203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1" name="Google Shape;231;p9"/>
          <p:cNvPicPr preferRelativeResize="0"/>
          <p:nvPr/>
        </p:nvPicPr>
        <p:blipFill rotWithShape="1">
          <a:blip r:embed="rId3">
            <a:alphaModFix/>
          </a:blip>
          <a:srcRect/>
          <a:stretch/>
        </p:blipFill>
        <p:spPr>
          <a:xfrm>
            <a:off x="1611143" y="-1703062"/>
            <a:ext cx="7722806" cy="11032581"/>
          </a:xfrm>
          <a:prstGeom prst="rect">
            <a:avLst/>
          </a:prstGeom>
          <a:noFill/>
          <a:ln>
            <a:noFill/>
          </a:ln>
        </p:spPr>
      </p:pic>
      <p:sp>
        <p:nvSpPr>
          <p:cNvPr id="232" name="Google Shape;232;p9"/>
          <p:cNvSpPr txBox="1"/>
          <p:nvPr/>
        </p:nvSpPr>
        <p:spPr>
          <a:xfrm>
            <a:off x="1670860" y="1163782"/>
            <a:ext cx="8315376" cy="501675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i="0" u="none" strike="noStrike" cap="none">
                <a:solidFill>
                  <a:schemeClr val="dk1"/>
                </a:solidFill>
                <a:latin typeface="Arial"/>
                <a:ea typeface="Arial"/>
                <a:cs typeface="Arial"/>
                <a:sym typeface="Arial"/>
              </a:rPr>
              <a:t>As long as vile behaviour and deeply abusive language are normalised and accepted as ‘banter’ in policing culture and elsewhere, people like Couzens will be able to continue to commit atrocious crimes undetected. Many people will say that Couzens's crimes are a world away from the sexist and misogynistic behaviour that exists within policing, but they sit on the same continuum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3026</Words>
  <Application>Microsoft Office PowerPoint</Application>
  <PresentationFormat>Widescreen</PresentationFormat>
  <Paragraphs>457</Paragraphs>
  <Slides>51</Slides>
  <Notes>51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Public Sans</vt:lpstr>
      <vt:lpstr>Open Sans</vt:lpstr>
      <vt:lpstr>Roboto</vt:lpstr>
      <vt:lpstr>Ultra</vt:lpstr>
      <vt:lpstr>Play</vt:lpstr>
      <vt:lpstr>Arial</vt:lpstr>
      <vt:lpstr>Arial Black</vt:lpstr>
      <vt:lpstr>Inter</vt:lpstr>
      <vt:lpstr>Noto Sans Symbols</vt:lpstr>
      <vt:lpstr>Calibri</vt:lpstr>
      <vt:lpstr>Office Theme</vt:lpstr>
      <vt:lpstr>1_Office Theme</vt:lpstr>
      <vt:lpstr>Improving Wellbeing and Working Cultures across NHS Scotland </vt:lpstr>
      <vt:lpstr>PowerPoint Presentation</vt:lpstr>
      <vt:lpstr>PowerPoint Presentation</vt:lpstr>
      <vt:lpstr>Our Agenda </vt:lpstr>
      <vt:lpstr>PowerPoint Presentation</vt:lpstr>
      <vt:lpstr>Preventing Sexual Harassment in the Ambulance Service</vt:lpstr>
      <vt:lpstr>PowerPoint Presentation</vt:lpstr>
      <vt:lpstr>PowerPoint Presentation</vt:lpstr>
      <vt:lpstr>PowerPoint Presentation</vt:lpstr>
      <vt:lpstr>PowerPoint Presentation</vt:lpstr>
      <vt:lpstr>For those that are data driven...</vt:lpstr>
      <vt:lpstr>Fitness to Practice 2023/24</vt:lpstr>
      <vt:lpstr>GMC Publication</vt:lpstr>
      <vt:lpstr>Sexual Safety Pyramid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Sexual Safety Pyramid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RACISM AND RACIALISED HEALTH INEQUALITIES</vt:lpstr>
      <vt:lpstr>THE PHS JOURNEY</vt:lpstr>
      <vt:lpstr>IMPROVING DATA</vt:lpstr>
      <vt:lpstr>CODE OF PRACTICE</vt:lpstr>
      <vt:lpstr>COMMISSIONED REPORTS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Linda White</dc:creator>
  <cp:lastModifiedBy>Liam Baillie</cp:lastModifiedBy>
  <cp:revision>1</cp:revision>
  <dcterms:created xsi:type="dcterms:W3CDTF">2013-05-09T10:58:45Z</dcterms:created>
  <dcterms:modified xsi:type="dcterms:W3CDTF">2025-06-05T14:39:26Z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A52346385</vt:lpwstr>
  </property>
  <property fmtid="{D5CDD505-2E9C-101B-9397-08002B2CF9AE}" pid="4" name="Objective-Title">
    <vt:lpwstr>2024 - NHS Scotland Event - Title Slide</vt:lpwstr>
  </property>
  <property fmtid="{D5CDD505-2E9C-101B-9397-08002B2CF9AE}" pid="5" name="Objective-Comment">
    <vt:lpwstr/>
  </property>
  <property fmtid="{D5CDD505-2E9C-101B-9397-08002B2CF9AE}" pid="6" name="Objective-CreationStamp">
    <vt:filetime>2025-03-21T08:54:52Z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2025-03-21T08:54:53Z</vt:filetime>
  </property>
  <property fmtid="{D5CDD505-2E9C-101B-9397-08002B2CF9AE}" pid="10" name="Objective-ModificationStamp">
    <vt:filetime>2025-03-21T08:54:53Z</vt:filetime>
  </property>
  <property fmtid="{D5CDD505-2E9C-101B-9397-08002B2CF9AE}" pid="11" name="Objective-Owner">
    <vt:lpwstr>Jaworska, Klaudia K (U453333)</vt:lpwstr>
  </property>
  <property fmtid="{D5CDD505-2E9C-101B-9397-08002B2CF9AE}" pid="12" name="Objective-Path">
    <vt:lpwstr>Objective Global Folder:SG File Plan:Health, nutrition and care:National Health Service (NHS):General:Casework: National Health Service (NHS) - general:DG Health - Business Management and Support: Communications: NHS Scotland Event: 2025: 2025-2030</vt:lpwstr>
  </property>
  <property fmtid="{D5CDD505-2E9C-101B-9397-08002B2CF9AE}" pid="13" name="Objective-Parent">
    <vt:lpwstr>DG Health - Business Management and Support: Communications: NHS Scotland Event: 2025: 2025-2030</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CASE/766108</vt:lpwstr>
  </property>
  <property fmtid="{D5CDD505-2E9C-101B-9397-08002B2CF9AE}" pid="19" name="Objective-Classification">
    <vt:lpwstr>OFFICIAL</vt:lpwstr>
  </property>
  <property fmtid="{D5CDD505-2E9C-101B-9397-08002B2CF9AE}" pid="20" name="Objective-Caveats">
    <vt:lpwstr>Caveat for access to SG Fileplan</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vA78910678</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