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8" r:id="rId2"/>
    <p:sldId id="307" r:id="rId3"/>
    <p:sldId id="290" r:id="rId4"/>
    <p:sldId id="297" r:id="rId5"/>
    <p:sldId id="287" r:id="rId6"/>
    <p:sldId id="281" r:id="rId7"/>
    <p:sldId id="291" r:id="rId8"/>
    <p:sldId id="292" r:id="rId9"/>
    <p:sldId id="296" r:id="rId10"/>
    <p:sldId id="298" r:id="rId11"/>
    <p:sldId id="304" r:id="rId12"/>
    <p:sldId id="269" r:id="rId13"/>
    <p:sldId id="257" r:id="rId14"/>
    <p:sldId id="272" r:id="rId15"/>
    <p:sldId id="271" r:id="rId16"/>
    <p:sldId id="273" r:id="rId17"/>
    <p:sldId id="258" r:id="rId18"/>
    <p:sldId id="266" r:id="rId19"/>
    <p:sldId id="274" r:id="rId20"/>
    <p:sldId id="275" r:id="rId21"/>
    <p:sldId id="264" r:id="rId22"/>
    <p:sldId id="305" r:id="rId23"/>
    <p:sldId id="259" r:id="rId24"/>
    <p:sldId id="260" r:id="rId25"/>
    <p:sldId id="261" r:id="rId26"/>
    <p:sldId id="262" r:id="rId27"/>
    <p:sldId id="265" r:id="rId28"/>
    <p:sldId id="267" r:id="rId29"/>
    <p:sldId id="268" r:id="rId30"/>
    <p:sldId id="288" r:id="rId31"/>
    <p:sldId id="289" r:id="rId32"/>
    <p:sldId id="270" r:id="rId33"/>
    <p:sldId id="30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D2B4D3-DB08-41B0-A42A-B8BB2262EEDE}" v="114" dt="2025-06-02T16:33:51.190"/>
    <p1510:client id="{30FDF203-77F8-826E-2177-39DA99832BFC}" v="127" dt="2025-06-03T12:18:34.427"/>
    <p1510:client id="{4E38ABEE-00BD-AF5D-86CC-A3B787528B9F}" v="2" dt="2025-06-02T16:20:41.056"/>
    <p1510:client id="{8162A3E3-630E-AAE4-8F84-10D94CD28BE6}" v="431" dt="2025-06-03T12:43:11.304"/>
    <p1510:client id="{CDAD6775-1FD3-04A0-DADE-992D982F6BB5}" v="103" dt="2025-06-02T16:50:05.671"/>
    <p1510:client id="{E935DB94-91A2-88EA-8195-F85A8342DD7C}" v="8" dt="2025-06-02T17:52:43.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146" autoAdjust="0"/>
  </p:normalViewPr>
  <p:slideViewPr>
    <p:cSldViewPr snapToGrid="0">
      <p:cViewPr varScale="1">
        <p:scale>
          <a:sx n="54" d="100"/>
          <a:sy n="54" d="100"/>
        </p:scale>
        <p:origin x="178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4AC54-8462-47C0-952A-D5B2174B0B05}" type="doc">
      <dgm:prSet loTypeId="urn:microsoft.com/office/officeart/2009/3/layout/RandomtoResultProcess" loCatId="process" qsTypeId="urn:microsoft.com/office/officeart/2005/8/quickstyle/simple1" qsCatId="simple" csTypeId="urn:microsoft.com/office/officeart/2005/8/colors/colorful3" csCatId="colorful" phldr="1"/>
      <dgm:spPr/>
    </dgm:pt>
    <dgm:pt modelId="{DC48D3D4-0E44-4689-82B6-42BC151BC58F}">
      <dgm:prSet phldrT="[Text]" custT="1"/>
      <dgm:spPr/>
      <dgm:t>
        <a:bodyPr/>
        <a:lstStyle/>
        <a:p>
          <a:r>
            <a:rPr lang="en-GB" sz="1050" b="1">
              <a:latin typeface="Trade Gothic Next Rounded" panose="020F0503040303020004" pitchFamily="34" charset="0"/>
            </a:rPr>
            <a:t>2003 – 2024</a:t>
          </a:r>
          <a:br>
            <a:rPr lang="en-GB" sz="1050">
              <a:latin typeface="Trade Gothic Next Rounded" panose="020F0503040303020004" pitchFamily="34" charset="0"/>
            </a:rPr>
          </a:br>
          <a:r>
            <a:rPr lang="en-GB" sz="1050">
              <a:latin typeface="Trade Gothic Next Rounded" panose="020F0503040303020004" pitchFamily="34" charset="0"/>
            </a:rPr>
            <a:t>Exercise referral has evolved over the years</a:t>
          </a:r>
        </a:p>
      </dgm:t>
    </dgm:pt>
    <dgm:pt modelId="{1DBB3510-4FBD-4190-827E-02FE8B522B29}" type="parTrans" cxnId="{859F4882-13ED-4DCC-A8C1-1B86889CE20E}">
      <dgm:prSet/>
      <dgm:spPr/>
      <dgm:t>
        <a:bodyPr/>
        <a:lstStyle/>
        <a:p>
          <a:endParaRPr lang="en-GB" sz="2800"/>
        </a:p>
      </dgm:t>
    </dgm:pt>
    <dgm:pt modelId="{CCB7D69C-A9E8-4F86-BB9A-B59F217530C2}" type="sibTrans" cxnId="{859F4882-13ED-4DCC-A8C1-1B86889CE20E}">
      <dgm:prSet/>
      <dgm:spPr/>
      <dgm:t>
        <a:bodyPr/>
        <a:lstStyle/>
        <a:p>
          <a:endParaRPr lang="en-GB" sz="2800"/>
        </a:p>
      </dgm:t>
    </dgm:pt>
    <dgm:pt modelId="{4C8B3950-FAB0-492C-B79B-4BB07AF28757}">
      <dgm:prSet phldrT="[Text]" custT="1"/>
      <dgm:spPr/>
      <dgm:t>
        <a:bodyPr/>
        <a:lstStyle/>
        <a:p>
          <a:r>
            <a:rPr lang="en-GB" sz="1100" b="1">
              <a:latin typeface="Trade Gothic Next Rounded" panose="020F0503040303020004" pitchFamily="34" charset="0"/>
            </a:rPr>
            <a:t>April 2024</a:t>
          </a:r>
          <a:br>
            <a:rPr lang="en-GB" sz="1100">
              <a:latin typeface="Trade Gothic Next Rounded" panose="020F0503040303020004" pitchFamily="34" charset="0"/>
            </a:rPr>
          </a:br>
          <a:r>
            <a:rPr lang="en-GB" sz="1100">
              <a:latin typeface="Trade Gothic Next Rounded" panose="020F0503040303020004" pitchFamily="34" charset="0"/>
            </a:rPr>
            <a:t>Delivery of revised pathway underway</a:t>
          </a:r>
        </a:p>
      </dgm:t>
    </dgm:pt>
    <dgm:pt modelId="{C7F6ECE6-EB78-421F-995F-96C7752C87D6}" type="parTrans" cxnId="{42B96930-BDEB-4375-933C-4C1B9DC77CBA}">
      <dgm:prSet/>
      <dgm:spPr/>
      <dgm:t>
        <a:bodyPr/>
        <a:lstStyle/>
        <a:p>
          <a:endParaRPr lang="en-GB" sz="2800"/>
        </a:p>
      </dgm:t>
    </dgm:pt>
    <dgm:pt modelId="{DA543DEA-AC04-4D34-AB3E-A75DD459E729}" type="sibTrans" cxnId="{42B96930-BDEB-4375-933C-4C1B9DC77CBA}">
      <dgm:prSet/>
      <dgm:spPr/>
      <dgm:t>
        <a:bodyPr/>
        <a:lstStyle/>
        <a:p>
          <a:endParaRPr lang="en-GB" sz="2800"/>
        </a:p>
      </dgm:t>
    </dgm:pt>
    <dgm:pt modelId="{E834EF98-ACEF-4EA7-8563-2739EE2BE5E5}">
      <dgm:prSet phldrT="[Text]" custT="1"/>
      <dgm:spPr/>
      <dgm:t>
        <a:bodyPr/>
        <a:lstStyle/>
        <a:p>
          <a:r>
            <a:rPr lang="en-GB" sz="1100" b="1">
              <a:latin typeface="Trade Gothic Next Rounded" panose="020F0503040303020004" pitchFamily="34" charset="0"/>
            </a:rPr>
            <a:t>December 2024</a:t>
          </a:r>
          <a:br>
            <a:rPr lang="en-GB" sz="1100">
              <a:latin typeface="Trade Gothic Next Rounded" panose="020F0503040303020004" pitchFamily="34" charset="0"/>
            </a:rPr>
          </a:br>
          <a:r>
            <a:rPr lang="en-GB" sz="1100">
              <a:latin typeface="Trade Gothic Next Rounded" panose="020F0503040303020004" pitchFamily="34" charset="0"/>
            </a:rPr>
            <a:t>Funding secured until March 2027</a:t>
          </a:r>
        </a:p>
      </dgm:t>
    </dgm:pt>
    <dgm:pt modelId="{524D90DB-5DFA-4826-BF34-61F3C7363140}" type="parTrans" cxnId="{B4455287-560D-441E-B257-2BBC40BCB627}">
      <dgm:prSet/>
      <dgm:spPr/>
      <dgm:t>
        <a:bodyPr/>
        <a:lstStyle/>
        <a:p>
          <a:endParaRPr lang="en-GB" sz="2800"/>
        </a:p>
      </dgm:t>
    </dgm:pt>
    <dgm:pt modelId="{74C90D57-F7F3-4E10-AF7B-5E42F4314902}" type="sibTrans" cxnId="{B4455287-560D-441E-B257-2BBC40BCB627}">
      <dgm:prSet/>
      <dgm:spPr/>
      <dgm:t>
        <a:bodyPr/>
        <a:lstStyle/>
        <a:p>
          <a:endParaRPr lang="en-GB" sz="2800"/>
        </a:p>
      </dgm:t>
    </dgm:pt>
    <dgm:pt modelId="{E1EDA1CF-D18F-4BC5-95DA-4201EC56FBC0}">
      <dgm:prSet phldrT="[Text]" custT="1"/>
      <dgm:spPr/>
      <dgm:t>
        <a:bodyPr/>
        <a:lstStyle/>
        <a:p>
          <a:r>
            <a:rPr lang="en-GB" sz="1100" b="1">
              <a:latin typeface="Trade Gothic Next Rounded" panose="020F0503040303020004" pitchFamily="34" charset="0"/>
            </a:rPr>
            <a:t>February 2024</a:t>
          </a:r>
          <a:br>
            <a:rPr lang="en-GB" sz="1100">
              <a:latin typeface="Trade Gothic Next Rounded" panose="020F0503040303020004" pitchFamily="34" charset="0"/>
            </a:rPr>
          </a:br>
          <a:r>
            <a:rPr lang="en-GB" sz="1100">
              <a:latin typeface="Trade Gothic Next Rounded" panose="020F0503040303020004" pitchFamily="34" charset="0"/>
            </a:rPr>
            <a:t>Refer-All implemented</a:t>
          </a:r>
        </a:p>
      </dgm:t>
    </dgm:pt>
    <dgm:pt modelId="{011311B9-87E1-4B4B-84D1-3E278C2354DD}" type="parTrans" cxnId="{95D0C298-E8B7-48D3-A191-A38D11D965FD}">
      <dgm:prSet/>
      <dgm:spPr/>
      <dgm:t>
        <a:bodyPr/>
        <a:lstStyle/>
        <a:p>
          <a:endParaRPr lang="en-GB" sz="2800"/>
        </a:p>
      </dgm:t>
    </dgm:pt>
    <dgm:pt modelId="{74329F21-F4EB-456B-BC9E-F9B6D98AD7CE}" type="sibTrans" cxnId="{95D0C298-E8B7-48D3-A191-A38D11D965FD}">
      <dgm:prSet/>
      <dgm:spPr/>
      <dgm:t>
        <a:bodyPr/>
        <a:lstStyle/>
        <a:p>
          <a:endParaRPr lang="en-GB" sz="2800"/>
        </a:p>
      </dgm:t>
    </dgm:pt>
    <dgm:pt modelId="{79834F05-41CF-4A6A-B5F2-F177224A50FD}">
      <dgm:prSet phldrT="[Text]" custT="1"/>
      <dgm:spPr/>
      <dgm:t>
        <a:bodyPr/>
        <a:lstStyle/>
        <a:p>
          <a:r>
            <a:rPr lang="en-GB" sz="1100" b="1">
              <a:latin typeface="Trade Gothic Next Rounded" panose="020F0503040303020004" pitchFamily="34" charset="0"/>
            </a:rPr>
            <a:t>March 2025</a:t>
          </a:r>
          <a:br>
            <a:rPr lang="en-GB" sz="1100">
              <a:latin typeface="Trade Gothic Next Rounded" panose="020F0503040303020004" pitchFamily="34" charset="0"/>
            </a:rPr>
          </a:br>
          <a:r>
            <a:rPr lang="en-GB" sz="1100">
              <a:latin typeface="Trade Gothic Next Rounded" panose="020F0503040303020004" pitchFamily="34" charset="0"/>
            </a:rPr>
            <a:t>Initial 12mths complete –onwards &amp; upwards!</a:t>
          </a:r>
        </a:p>
      </dgm:t>
    </dgm:pt>
    <dgm:pt modelId="{BE2617F4-2AF2-40C7-A2E3-4AFD58D8E7E8}" type="sibTrans" cxnId="{138ED4F5-0015-4D83-9616-8EF70AB6ED5F}">
      <dgm:prSet/>
      <dgm:spPr/>
      <dgm:t>
        <a:bodyPr/>
        <a:lstStyle/>
        <a:p>
          <a:endParaRPr lang="en-GB" sz="2800"/>
        </a:p>
      </dgm:t>
    </dgm:pt>
    <dgm:pt modelId="{3C97A83F-169A-4C67-AF4A-CD87F1BDA9C0}" type="parTrans" cxnId="{138ED4F5-0015-4D83-9616-8EF70AB6ED5F}">
      <dgm:prSet/>
      <dgm:spPr/>
      <dgm:t>
        <a:bodyPr/>
        <a:lstStyle/>
        <a:p>
          <a:endParaRPr lang="en-GB" sz="2800"/>
        </a:p>
      </dgm:t>
    </dgm:pt>
    <dgm:pt modelId="{C2EB206F-1575-4ED0-81B2-0274A83F14F7}">
      <dgm:prSet phldrT="[Text]" custT="1"/>
      <dgm:spPr/>
      <dgm:t>
        <a:bodyPr/>
        <a:lstStyle/>
        <a:p>
          <a:r>
            <a:rPr lang="en-GB" sz="1100" b="1">
              <a:latin typeface="Trade Gothic Next Rounded" panose="020F0503040303020004" pitchFamily="34" charset="0"/>
            </a:rPr>
            <a:t>June 2023 – Jan 2024</a:t>
          </a:r>
          <a:br>
            <a:rPr lang="en-GB" sz="1100">
              <a:latin typeface="Trade Gothic Next Rounded" panose="020F0503040303020004" pitchFamily="34" charset="0"/>
            </a:rPr>
          </a:br>
          <a:r>
            <a:rPr lang="en-GB" sz="1100">
              <a:latin typeface="Trade Gothic Next Rounded" panose="020F0503040303020004" pitchFamily="34" charset="0"/>
            </a:rPr>
            <a:t>H&amp;W Team recruited</a:t>
          </a:r>
          <a:br>
            <a:rPr lang="en-GB" sz="1100">
              <a:latin typeface="Trade Gothic Next Rounded" panose="020F0503040303020004" pitchFamily="34" charset="0"/>
            </a:rPr>
          </a:br>
          <a:r>
            <a:rPr lang="en-GB" sz="1100">
              <a:latin typeface="Trade Gothic Next Rounded" panose="020F0503040303020004" pitchFamily="34" charset="0"/>
            </a:rPr>
            <a:t>Ongoing engagement with partners</a:t>
          </a:r>
          <a:br>
            <a:rPr lang="en-GB" sz="1100">
              <a:latin typeface="Trade Gothic Next Rounded" panose="020F0503040303020004" pitchFamily="34" charset="0"/>
            </a:rPr>
          </a:br>
          <a:r>
            <a:rPr lang="en-GB" sz="1100">
              <a:latin typeface="Trade Gothic Next Rounded" panose="020F0503040303020004" pitchFamily="34" charset="0"/>
            </a:rPr>
            <a:t>Programme evaluated &amp; revised</a:t>
          </a:r>
        </a:p>
      </dgm:t>
    </dgm:pt>
    <dgm:pt modelId="{E68EF389-78F5-4DE3-A3DE-9D8CB453DD6E}" type="parTrans" cxnId="{55B89420-5CAD-4772-BF3E-9F45DE632C73}">
      <dgm:prSet/>
      <dgm:spPr/>
      <dgm:t>
        <a:bodyPr/>
        <a:lstStyle/>
        <a:p>
          <a:endParaRPr lang="en-GB" sz="2800"/>
        </a:p>
      </dgm:t>
    </dgm:pt>
    <dgm:pt modelId="{E28242E9-33DF-481B-83E8-C1B3912ABB58}" type="sibTrans" cxnId="{55B89420-5CAD-4772-BF3E-9F45DE632C73}">
      <dgm:prSet/>
      <dgm:spPr/>
      <dgm:t>
        <a:bodyPr/>
        <a:lstStyle/>
        <a:p>
          <a:endParaRPr lang="en-GB" sz="2800"/>
        </a:p>
      </dgm:t>
    </dgm:pt>
    <dgm:pt modelId="{6E78E6A4-1F1C-467F-98CE-51ABA3EDAF57}" type="pres">
      <dgm:prSet presAssocID="{5974AC54-8462-47C0-952A-D5B2174B0B05}" presName="Name0" presStyleCnt="0">
        <dgm:presLayoutVars>
          <dgm:dir/>
          <dgm:animOne val="branch"/>
          <dgm:animLvl val="lvl"/>
        </dgm:presLayoutVars>
      </dgm:prSet>
      <dgm:spPr/>
    </dgm:pt>
    <dgm:pt modelId="{92306735-D976-4CF6-9C61-8FB1A5E7DCED}" type="pres">
      <dgm:prSet presAssocID="{DC48D3D4-0E44-4689-82B6-42BC151BC58F}" presName="chaos" presStyleCnt="0"/>
      <dgm:spPr/>
    </dgm:pt>
    <dgm:pt modelId="{44D18059-6E92-4F63-967B-65734A5E3CE9}" type="pres">
      <dgm:prSet presAssocID="{DC48D3D4-0E44-4689-82B6-42BC151BC58F}" presName="parTx1" presStyleLbl="revTx" presStyleIdx="0" presStyleCnt="5"/>
      <dgm:spPr/>
    </dgm:pt>
    <dgm:pt modelId="{B7CEDF77-7C26-4847-9445-A35BE8D10ADF}" type="pres">
      <dgm:prSet presAssocID="{DC48D3D4-0E44-4689-82B6-42BC151BC58F}" presName="c1" presStyleLbl="node1" presStyleIdx="0" presStyleCnt="19"/>
      <dgm:spPr/>
    </dgm:pt>
    <dgm:pt modelId="{C112AD69-2C68-4983-B33B-D090936A350C}" type="pres">
      <dgm:prSet presAssocID="{DC48D3D4-0E44-4689-82B6-42BC151BC58F}" presName="c2" presStyleLbl="node1" presStyleIdx="1" presStyleCnt="19"/>
      <dgm:spPr/>
    </dgm:pt>
    <dgm:pt modelId="{296EFB5D-92FC-4A3E-92CC-C9F568BCD922}" type="pres">
      <dgm:prSet presAssocID="{DC48D3D4-0E44-4689-82B6-42BC151BC58F}" presName="c3" presStyleLbl="node1" presStyleIdx="2" presStyleCnt="19"/>
      <dgm:spPr/>
    </dgm:pt>
    <dgm:pt modelId="{F8F4D294-1DA5-4DC3-8732-844117EE5EC3}" type="pres">
      <dgm:prSet presAssocID="{DC48D3D4-0E44-4689-82B6-42BC151BC58F}" presName="c4" presStyleLbl="node1" presStyleIdx="3" presStyleCnt="19"/>
      <dgm:spPr/>
    </dgm:pt>
    <dgm:pt modelId="{413F38D3-5165-4CC4-BF36-86FC3F5E1D81}" type="pres">
      <dgm:prSet presAssocID="{DC48D3D4-0E44-4689-82B6-42BC151BC58F}" presName="c5" presStyleLbl="node1" presStyleIdx="4" presStyleCnt="19"/>
      <dgm:spPr/>
    </dgm:pt>
    <dgm:pt modelId="{B50F0BE3-C196-42E7-AA21-06E02379E092}" type="pres">
      <dgm:prSet presAssocID="{DC48D3D4-0E44-4689-82B6-42BC151BC58F}" presName="c6" presStyleLbl="node1" presStyleIdx="5" presStyleCnt="19"/>
      <dgm:spPr/>
    </dgm:pt>
    <dgm:pt modelId="{4044C83E-B424-4C97-B61B-F7A9E0F547A8}" type="pres">
      <dgm:prSet presAssocID="{DC48D3D4-0E44-4689-82B6-42BC151BC58F}" presName="c7" presStyleLbl="node1" presStyleIdx="6" presStyleCnt="19"/>
      <dgm:spPr/>
    </dgm:pt>
    <dgm:pt modelId="{B23C4803-9EB9-4762-BD46-EA66E526C263}" type="pres">
      <dgm:prSet presAssocID="{DC48D3D4-0E44-4689-82B6-42BC151BC58F}" presName="c8" presStyleLbl="node1" presStyleIdx="7" presStyleCnt="19"/>
      <dgm:spPr/>
    </dgm:pt>
    <dgm:pt modelId="{129A4026-E21B-461B-8E7D-8FD0D5EB2D5C}" type="pres">
      <dgm:prSet presAssocID="{DC48D3D4-0E44-4689-82B6-42BC151BC58F}" presName="c9" presStyleLbl="node1" presStyleIdx="8" presStyleCnt="19"/>
      <dgm:spPr/>
    </dgm:pt>
    <dgm:pt modelId="{A30CB314-1643-48E5-99D6-396A0ECED315}" type="pres">
      <dgm:prSet presAssocID="{DC48D3D4-0E44-4689-82B6-42BC151BC58F}" presName="c10" presStyleLbl="node1" presStyleIdx="9" presStyleCnt="19"/>
      <dgm:spPr/>
    </dgm:pt>
    <dgm:pt modelId="{AD81BAFF-1C87-42AA-8D0F-037C737AFC46}" type="pres">
      <dgm:prSet presAssocID="{DC48D3D4-0E44-4689-82B6-42BC151BC58F}" presName="c11" presStyleLbl="node1" presStyleIdx="10" presStyleCnt="19"/>
      <dgm:spPr/>
    </dgm:pt>
    <dgm:pt modelId="{77303A79-2F9C-443F-AB29-3C61B5C5D21E}" type="pres">
      <dgm:prSet presAssocID="{DC48D3D4-0E44-4689-82B6-42BC151BC58F}" presName="c12" presStyleLbl="node1" presStyleIdx="11" presStyleCnt="19"/>
      <dgm:spPr/>
    </dgm:pt>
    <dgm:pt modelId="{820E86D3-2497-4966-B955-98CE64B0A9E8}" type="pres">
      <dgm:prSet presAssocID="{DC48D3D4-0E44-4689-82B6-42BC151BC58F}" presName="c13" presStyleLbl="node1" presStyleIdx="12" presStyleCnt="19"/>
      <dgm:spPr/>
    </dgm:pt>
    <dgm:pt modelId="{6C68C207-C34C-49B2-8C1C-52AED6B6C7F7}" type="pres">
      <dgm:prSet presAssocID="{DC48D3D4-0E44-4689-82B6-42BC151BC58F}" presName="c14" presStyleLbl="node1" presStyleIdx="13" presStyleCnt="19"/>
      <dgm:spPr/>
    </dgm:pt>
    <dgm:pt modelId="{7152B5AE-75CB-4094-B96C-D00513A496F2}" type="pres">
      <dgm:prSet presAssocID="{DC48D3D4-0E44-4689-82B6-42BC151BC58F}" presName="c15" presStyleLbl="node1" presStyleIdx="14" presStyleCnt="19"/>
      <dgm:spPr/>
    </dgm:pt>
    <dgm:pt modelId="{8DFABF76-006F-4845-BABD-B21A8279ECBD}" type="pres">
      <dgm:prSet presAssocID="{DC48D3D4-0E44-4689-82B6-42BC151BC58F}" presName="c16" presStyleLbl="node1" presStyleIdx="15" presStyleCnt="19"/>
      <dgm:spPr/>
    </dgm:pt>
    <dgm:pt modelId="{C1D112CA-A1A6-45B4-A12B-A8FFA63BE6F3}" type="pres">
      <dgm:prSet presAssocID="{DC48D3D4-0E44-4689-82B6-42BC151BC58F}" presName="c17" presStyleLbl="node1" presStyleIdx="16" presStyleCnt="19"/>
      <dgm:spPr/>
    </dgm:pt>
    <dgm:pt modelId="{A834C295-9A30-4114-BDD7-F31D6A50E05F}" type="pres">
      <dgm:prSet presAssocID="{DC48D3D4-0E44-4689-82B6-42BC151BC58F}" presName="c18" presStyleLbl="node1" presStyleIdx="17" presStyleCnt="19"/>
      <dgm:spPr/>
    </dgm:pt>
    <dgm:pt modelId="{A346D910-ADC8-413E-8DF3-87B4DAB4DE69}" type="pres">
      <dgm:prSet presAssocID="{CCB7D69C-A9E8-4F86-BB9A-B59F217530C2}" presName="chevronComposite1" presStyleCnt="0"/>
      <dgm:spPr/>
    </dgm:pt>
    <dgm:pt modelId="{650FC45F-56E7-4C7D-9E21-4A5A20FF4A37}" type="pres">
      <dgm:prSet presAssocID="{CCB7D69C-A9E8-4F86-BB9A-B59F217530C2}" presName="chevron1" presStyleLbl="sibTrans2D1" presStyleIdx="0" presStyleCnt="5"/>
      <dgm:spPr/>
    </dgm:pt>
    <dgm:pt modelId="{08DBE5B1-CF72-4180-A650-CA7C470716E9}" type="pres">
      <dgm:prSet presAssocID="{CCB7D69C-A9E8-4F86-BB9A-B59F217530C2}" presName="spChevron1" presStyleCnt="0"/>
      <dgm:spPr/>
    </dgm:pt>
    <dgm:pt modelId="{F259C578-C418-444A-B6BF-A081B3785ECE}" type="pres">
      <dgm:prSet presAssocID="{C2EB206F-1575-4ED0-81B2-0274A83F14F7}" presName="middle" presStyleCnt="0"/>
      <dgm:spPr/>
    </dgm:pt>
    <dgm:pt modelId="{CE85B019-A7D4-425E-837B-651B74CB50BA}" type="pres">
      <dgm:prSet presAssocID="{C2EB206F-1575-4ED0-81B2-0274A83F14F7}" presName="parTxMid" presStyleLbl="revTx" presStyleIdx="1" presStyleCnt="5"/>
      <dgm:spPr/>
    </dgm:pt>
    <dgm:pt modelId="{94522CD5-12CE-4E4A-B8D7-DA85CA7F00A6}" type="pres">
      <dgm:prSet presAssocID="{C2EB206F-1575-4ED0-81B2-0274A83F14F7}" presName="spMid" presStyleCnt="0"/>
      <dgm:spPr/>
    </dgm:pt>
    <dgm:pt modelId="{24315544-6C92-45D1-A4A0-80358330644A}" type="pres">
      <dgm:prSet presAssocID="{E28242E9-33DF-481B-83E8-C1B3912ABB58}" presName="chevronComposite1" presStyleCnt="0"/>
      <dgm:spPr/>
    </dgm:pt>
    <dgm:pt modelId="{95EC37B5-2A0B-4814-9ECD-F0EC74FBBE6A}" type="pres">
      <dgm:prSet presAssocID="{E28242E9-33DF-481B-83E8-C1B3912ABB58}" presName="chevron1" presStyleLbl="sibTrans2D1" presStyleIdx="1" presStyleCnt="5"/>
      <dgm:spPr/>
    </dgm:pt>
    <dgm:pt modelId="{9D411C85-0441-4A6A-AAB6-97EF686BBD74}" type="pres">
      <dgm:prSet presAssocID="{E28242E9-33DF-481B-83E8-C1B3912ABB58}" presName="spChevron1" presStyleCnt="0"/>
      <dgm:spPr/>
    </dgm:pt>
    <dgm:pt modelId="{4B6C0854-08A9-41BE-8694-83BDC07D6E5E}" type="pres">
      <dgm:prSet presAssocID="{E1EDA1CF-D18F-4BC5-95DA-4201EC56FBC0}" presName="middle" presStyleCnt="0"/>
      <dgm:spPr/>
    </dgm:pt>
    <dgm:pt modelId="{0A063E36-23F8-47E3-AD09-A80EB8DE3CEE}" type="pres">
      <dgm:prSet presAssocID="{E1EDA1CF-D18F-4BC5-95DA-4201EC56FBC0}" presName="parTxMid" presStyleLbl="revTx" presStyleIdx="2" presStyleCnt="5"/>
      <dgm:spPr/>
    </dgm:pt>
    <dgm:pt modelId="{75CDA9DF-F6AC-4560-8E55-383015B30E42}" type="pres">
      <dgm:prSet presAssocID="{E1EDA1CF-D18F-4BC5-95DA-4201EC56FBC0}" presName="spMid" presStyleCnt="0"/>
      <dgm:spPr/>
    </dgm:pt>
    <dgm:pt modelId="{6147D4F5-A66A-416E-97C8-7F11687D3CAE}" type="pres">
      <dgm:prSet presAssocID="{74329F21-F4EB-456B-BC9E-F9B6D98AD7CE}" presName="chevronComposite1" presStyleCnt="0"/>
      <dgm:spPr/>
    </dgm:pt>
    <dgm:pt modelId="{AA02018A-25F3-4815-829E-7ABB88DA00ED}" type="pres">
      <dgm:prSet presAssocID="{74329F21-F4EB-456B-BC9E-F9B6D98AD7CE}" presName="chevron1" presStyleLbl="sibTrans2D1" presStyleIdx="2" presStyleCnt="5"/>
      <dgm:spPr/>
    </dgm:pt>
    <dgm:pt modelId="{455D3412-26FD-4D41-9004-714F99C4E934}" type="pres">
      <dgm:prSet presAssocID="{74329F21-F4EB-456B-BC9E-F9B6D98AD7CE}" presName="spChevron1" presStyleCnt="0"/>
      <dgm:spPr/>
    </dgm:pt>
    <dgm:pt modelId="{1E6BB686-5751-4786-885D-01CA86EC39C2}" type="pres">
      <dgm:prSet presAssocID="{4C8B3950-FAB0-492C-B79B-4BB07AF28757}" presName="middle" presStyleCnt="0"/>
      <dgm:spPr/>
    </dgm:pt>
    <dgm:pt modelId="{FFAFCF6D-6B97-44B2-90F9-0E4910ED465C}" type="pres">
      <dgm:prSet presAssocID="{4C8B3950-FAB0-492C-B79B-4BB07AF28757}" presName="parTxMid" presStyleLbl="revTx" presStyleIdx="3" presStyleCnt="5"/>
      <dgm:spPr/>
    </dgm:pt>
    <dgm:pt modelId="{989B8919-7D8B-410E-BDEB-8BB8AAD658E2}" type="pres">
      <dgm:prSet presAssocID="{4C8B3950-FAB0-492C-B79B-4BB07AF28757}" presName="spMid" presStyleCnt="0"/>
      <dgm:spPr/>
    </dgm:pt>
    <dgm:pt modelId="{D71EF823-BE0F-4714-B0D0-41BFEE4BD307}" type="pres">
      <dgm:prSet presAssocID="{DA543DEA-AC04-4D34-AB3E-A75DD459E729}" presName="chevronComposite1" presStyleCnt="0"/>
      <dgm:spPr/>
    </dgm:pt>
    <dgm:pt modelId="{E7577314-D073-4367-84F5-5D12E9EC750F}" type="pres">
      <dgm:prSet presAssocID="{DA543DEA-AC04-4D34-AB3E-A75DD459E729}" presName="chevron1" presStyleLbl="sibTrans2D1" presStyleIdx="3" presStyleCnt="5"/>
      <dgm:spPr/>
    </dgm:pt>
    <dgm:pt modelId="{54C7F9D7-2255-4D38-87D5-C34B3DC9CCF2}" type="pres">
      <dgm:prSet presAssocID="{DA543DEA-AC04-4D34-AB3E-A75DD459E729}" presName="spChevron1" presStyleCnt="0"/>
      <dgm:spPr/>
    </dgm:pt>
    <dgm:pt modelId="{27D60FFE-9958-4720-93BF-067E3B76892A}" type="pres">
      <dgm:prSet presAssocID="{E834EF98-ACEF-4EA7-8563-2739EE2BE5E5}" presName="middle" presStyleCnt="0"/>
      <dgm:spPr/>
    </dgm:pt>
    <dgm:pt modelId="{7875CA66-198F-48C2-8E5C-2DC288AA26CD}" type="pres">
      <dgm:prSet presAssocID="{E834EF98-ACEF-4EA7-8563-2739EE2BE5E5}" presName="parTxMid" presStyleLbl="revTx" presStyleIdx="4" presStyleCnt="5"/>
      <dgm:spPr/>
    </dgm:pt>
    <dgm:pt modelId="{05447BFD-AE72-4B7B-9E7D-EED620001102}" type="pres">
      <dgm:prSet presAssocID="{E834EF98-ACEF-4EA7-8563-2739EE2BE5E5}" presName="spMid" presStyleCnt="0"/>
      <dgm:spPr/>
    </dgm:pt>
    <dgm:pt modelId="{33C90FC7-D4AD-426A-8D3B-4345D6A8CE57}" type="pres">
      <dgm:prSet presAssocID="{74C90D57-F7F3-4E10-AF7B-5E42F4314902}" presName="chevronComposite1" presStyleCnt="0"/>
      <dgm:spPr/>
    </dgm:pt>
    <dgm:pt modelId="{5EC4D191-827B-4C58-B634-6DA3DD8B7012}" type="pres">
      <dgm:prSet presAssocID="{74C90D57-F7F3-4E10-AF7B-5E42F4314902}" presName="chevron1" presStyleLbl="sibTrans2D1" presStyleIdx="4" presStyleCnt="5"/>
      <dgm:spPr/>
    </dgm:pt>
    <dgm:pt modelId="{F488F536-2794-47C0-AE1C-A704796C1230}" type="pres">
      <dgm:prSet presAssocID="{74C90D57-F7F3-4E10-AF7B-5E42F4314902}" presName="spChevron1" presStyleCnt="0"/>
      <dgm:spPr/>
    </dgm:pt>
    <dgm:pt modelId="{465AB6F7-383C-4404-A5B4-D3B62D714CA5}" type="pres">
      <dgm:prSet presAssocID="{79834F05-41CF-4A6A-B5F2-F177224A50FD}" presName="last" presStyleCnt="0"/>
      <dgm:spPr/>
    </dgm:pt>
    <dgm:pt modelId="{81B22235-31B6-468F-B80F-7612C9FB5809}" type="pres">
      <dgm:prSet presAssocID="{79834F05-41CF-4A6A-B5F2-F177224A50FD}" presName="circleTx" presStyleLbl="node1" presStyleIdx="18" presStyleCnt="19"/>
      <dgm:spPr/>
    </dgm:pt>
    <dgm:pt modelId="{CBFA1B56-BF6E-499D-AD4F-059C0728CA6C}" type="pres">
      <dgm:prSet presAssocID="{79834F05-41CF-4A6A-B5F2-F177224A50FD}" presName="spN" presStyleCnt="0"/>
      <dgm:spPr/>
    </dgm:pt>
  </dgm:ptLst>
  <dgm:cxnLst>
    <dgm:cxn modelId="{55B89420-5CAD-4772-BF3E-9F45DE632C73}" srcId="{5974AC54-8462-47C0-952A-D5B2174B0B05}" destId="{C2EB206F-1575-4ED0-81B2-0274A83F14F7}" srcOrd="1" destOrd="0" parTransId="{E68EF389-78F5-4DE3-A3DE-9D8CB453DD6E}" sibTransId="{E28242E9-33DF-481B-83E8-C1B3912ABB58}"/>
    <dgm:cxn modelId="{42B96930-BDEB-4375-933C-4C1B9DC77CBA}" srcId="{5974AC54-8462-47C0-952A-D5B2174B0B05}" destId="{4C8B3950-FAB0-492C-B79B-4BB07AF28757}" srcOrd="3" destOrd="0" parTransId="{C7F6ECE6-EB78-421F-995F-96C7752C87D6}" sibTransId="{DA543DEA-AC04-4D34-AB3E-A75DD459E729}"/>
    <dgm:cxn modelId="{35593673-5BA1-479C-93C7-0A15F5A59733}" type="presOf" srcId="{5974AC54-8462-47C0-952A-D5B2174B0B05}" destId="{6E78E6A4-1F1C-467F-98CE-51ABA3EDAF57}" srcOrd="0" destOrd="0" presId="urn:microsoft.com/office/officeart/2009/3/layout/RandomtoResultProcess"/>
    <dgm:cxn modelId="{859F4882-13ED-4DCC-A8C1-1B86889CE20E}" srcId="{5974AC54-8462-47C0-952A-D5B2174B0B05}" destId="{DC48D3D4-0E44-4689-82B6-42BC151BC58F}" srcOrd="0" destOrd="0" parTransId="{1DBB3510-4FBD-4190-827E-02FE8B522B29}" sibTransId="{CCB7D69C-A9E8-4F86-BB9A-B59F217530C2}"/>
    <dgm:cxn modelId="{669FE883-5FAC-4E2B-AAFB-79B34C68B6F9}" type="presOf" srcId="{DC48D3D4-0E44-4689-82B6-42BC151BC58F}" destId="{44D18059-6E92-4F63-967B-65734A5E3CE9}" srcOrd="0" destOrd="0" presId="urn:microsoft.com/office/officeart/2009/3/layout/RandomtoResultProcess"/>
    <dgm:cxn modelId="{B4455287-560D-441E-B257-2BBC40BCB627}" srcId="{5974AC54-8462-47C0-952A-D5B2174B0B05}" destId="{E834EF98-ACEF-4EA7-8563-2739EE2BE5E5}" srcOrd="4" destOrd="0" parTransId="{524D90DB-5DFA-4826-BF34-61F3C7363140}" sibTransId="{74C90D57-F7F3-4E10-AF7B-5E42F4314902}"/>
    <dgm:cxn modelId="{95D0C298-E8B7-48D3-A191-A38D11D965FD}" srcId="{5974AC54-8462-47C0-952A-D5B2174B0B05}" destId="{E1EDA1CF-D18F-4BC5-95DA-4201EC56FBC0}" srcOrd="2" destOrd="0" parTransId="{011311B9-87E1-4B4B-84D1-3E278C2354DD}" sibTransId="{74329F21-F4EB-456B-BC9E-F9B6D98AD7CE}"/>
    <dgm:cxn modelId="{7534BCA8-D62C-4800-9B8C-5BF41BA5AD52}" type="presOf" srcId="{4C8B3950-FAB0-492C-B79B-4BB07AF28757}" destId="{FFAFCF6D-6B97-44B2-90F9-0E4910ED465C}" srcOrd="0" destOrd="0" presId="urn:microsoft.com/office/officeart/2009/3/layout/RandomtoResultProcess"/>
    <dgm:cxn modelId="{A93014B1-5B18-44AD-AD04-49D10DA2C67A}" type="presOf" srcId="{C2EB206F-1575-4ED0-81B2-0274A83F14F7}" destId="{CE85B019-A7D4-425E-837B-651B74CB50BA}" srcOrd="0" destOrd="0" presId="urn:microsoft.com/office/officeart/2009/3/layout/RandomtoResultProcess"/>
    <dgm:cxn modelId="{A3CE1BC2-7218-4617-9044-86EEEEF5BD4A}" type="presOf" srcId="{E834EF98-ACEF-4EA7-8563-2739EE2BE5E5}" destId="{7875CA66-198F-48C2-8E5C-2DC288AA26CD}" srcOrd="0" destOrd="0" presId="urn:microsoft.com/office/officeart/2009/3/layout/RandomtoResultProcess"/>
    <dgm:cxn modelId="{0E4C2EE3-A027-4E7B-88E1-BC7C9B2B0614}" type="presOf" srcId="{E1EDA1CF-D18F-4BC5-95DA-4201EC56FBC0}" destId="{0A063E36-23F8-47E3-AD09-A80EB8DE3CEE}" srcOrd="0" destOrd="0" presId="urn:microsoft.com/office/officeart/2009/3/layout/RandomtoResultProcess"/>
    <dgm:cxn modelId="{138ED4F5-0015-4D83-9616-8EF70AB6ED5F}" srcId="{5974AC54-8462-47C0-952A-D5B2174B0B05}" destId="{79834F05-41CF-4A6A-B5F2-F177224A50FD}" srcOrd="5" destOrd="0" parTransId="{3C97A83F-169A-4C67-AF4A-CD87F1BDA9C0}" sibTransId="{BE2617F4-2AF2-40C7-A2E3-4AFD58D8E7E8}"/>
    <dgm:cxn modelId="{0D97F3FD-C86E-4BE1-AD0E-03AF5A1730E4}" type="presOf" srcId="{79834F05-41CF-4A6A-B5F2-F177224A50FD}" destId="{81B22235-31B6-468F-B80F-7612C9FB5809}" srcOrd="0" destOrd="0" presId="urn:microsoft.com/office/officeart/2009/3/layout/RandomtoResultProcess"/>
    <dgm:cxn modelId="{14D020BB-01E4-44C0-AE6B-D67C453313D3}" type="presParOf" srcId="{6E78E6A4-1F1C-467F-98CE-51ABA3EDAF57}" destId="{92306735-D976-4CF6-9C61-8FB1A5E7DCED}" srcOrd="0" destOrd="0" presId="urn:microsoft.com/office/officeart/2009/3/layout/RandomtoResultProcess"/>
    <dgm:cxn modelId="{F2006F56-17CC-4148-A1AA-973A61BADE12}" type="presParOf" srcId="{92306735-D976-4CF6-9C61-8FB1A5E7DCED}" destId="{44D18059-6E92-4F63-967B-65734A5E3CE9}" srcOrd="0" destOrd="0" presId="urn:microsoft.com/office/officeart/2009/3/layout/RandomtoResultProcess"/>
    <dgm:cxn modelId="{989F48B9-8D03-435B-B076-ED837EF0DE41}" type="presParOf" srcId="{92306735-D976-4CF6-9C61-8FB1A5E7DCED}" destId="{B7CEDF77-7C26-4847-9445-A35BE8D10ADF}" srcOrd="1" destOrd="0" presId="urn:microsoft.com/office/officeart/2009/3/layout/RandomtoResultProcess"/>
    <dgm:cxn modelId="{9BD53E23-8784-45A2-B3A5-072AA8FE135F}" type="presParOf" srcId="{92306735-D976-4CF6-9C61-8FB1A5E7DCED}" destId="{C112AD69-2C68-4983-B33B-D090936A350C}" srcOrd="2" destOrd="0" presId="urn:microsoft.com/office/officeart/2009/3/layout/RandomtoResultProcess"/>
    <dgm:cxn modelId="{60191CD8-F892-4D40-87CC-891E6D36EFF7}" type="presParOf" srcId="{92306735-D976-4CF6-9C61-8FB1A5E7DCED}" destId="{296EFB5D-92FC-4A3E-92CC-C9F568BCD922}" srcOrd="3" destOrd="0" presId="urn:microsoft.com/office/officeart/2009/3/layout/RandomtoResultProcess"/>
    <dgm:cxn modelId="{9E733C63-8F23-4B8F-83F8-98B49433204A}" type="presParOf" srcId="{92306735-D976-4CF6-9C61-8FB1A5E7DCED}" destId="{F8F4D294-1DA5-4DC3-8732-844117EE5EC3}" srcOrd="4" destOrd="0" presId="urn:microsoft.com/office/officeart/2009/3/layout/RandomtoResultProcess"/>
    <dgm:cxn modelId="{D84655A0-9E24-47E0-8CCB-3E46A095F0A4}" type="presParOf" srcId="{92306735-D976-4CF6-9C61-8FB1A5E7DCED}" destId="{413F38D3-5165-4CC4-BF36-86FC3F5E1D81}" srcOrd="5" destOrd="0" presId="urn:microsoft.com/office/officeart/2009/3/layout/RandomtoResultProcess"/>
    <dgm:cxn modelId="{26DFB6BF-127B-46D8-B7DE-803F0CFD3154}" type="presParOf" srcId="{92306735-D976-4CF6-9C61-8FB1A5E7DCED}" destId="{B50F0BE3-C196-42E7-AA21-06E02379E092}" srcOrd="6" destOrd="0" presId="urn:microsoft.com/office/officeart/2009/3/layout/RandomtoResultProcess"/>
    <dgm:cxn modelId="{560F9DCB-6C4D-4579-8B89-E78040E93B93}" type="presParOf" srcId="{92306735-D976-4CF6-9C61-8FB1A5E7DCED}" destId="{4044C83E-B424-4C97-B61B-F7A9E0F547A8}" srcOrd="7" destOrd="0" presId="urn:microsoft.com/office/officeart/2009/3/layout/RandomtoResultProcess"/>
    <dgm:cxn modelId="{A60F8285-BBB1-4242-8078-4DADC8FF3BA5}" type="presParOf" srcId="{92306735-D976-4CF6-9C61-8FB1A5E7DCED}" destId="{B23C4803-9EB9-4762-BD46-EA66E526C263}" srcOrd="8" destOrd="0" presId="urn:microsoft.com/office/officeart/2009/3/layout/RandomtoResultProcess"/>
    <dgm:cxn modelId="{A94ABA59-6C94-45B9-9C98-669C835291DB}" type="presParOf" srcId="{92306735-D976-4CF6-9C61-8FB1A5E7DCED}" destId="{129A4026-E21B-461B-8E7D-8FD0D5EB2D5C}" srcOrd="9" destOrd="0" presId="urn:microsoft.com/office/officeart/2009/3/layout/RandomtoResultProcess"/>
    <dgm:cxn modelId="{5AB8499D-D41F-4FD7-A033-47D2666726E1}" type="presParOf" srcId="{92306735-D976-4CF6-9C61-8FB1A5E7DCED}" destId="{A30CB314-1643-48E5-99D6-396A0ECED315}" srcOrd="10" destOrd="0" presId="urn:microsoft.com/office/officeart/2009/3/layout/RandomtoResultProcess"/>
    <dgm:cxn modelId="{60044EBC-F23E-437B-92AE-476995D2F0B1}" type="presParOf" srcId="{92306735-D976-4CF6-9C61-8FB1A5E7DCED}" destId="{AD81BAFF-1C87-42AA-8D0F-037C737AFC46}" srcOrd="11" destOrd="0" presId="urn:microsoft.com/office/officeart/2009/3/layout/RandomtoResultProcess"/>
    <dgm:cxn modelId="{BA4366E0-D279-44D8-9855-E1C9852EB2DC}" type="presParOf" srcId="{92306735-D976-4CF6-9C61-8FB1A5E7DCED}" destId="{77303A79-2F9C-443F-AB29-3C61B5C5D21E}" srcOrd="12" destOrd="0" presId="urn:microsoft.com/office/officeart/2009/3/layout/RandomtoResultProcess"/>
    <dgm:cxn modelId="{F5195A63-E0A2-4221-B9D4-C1A1CFCA47F3}" type="presParOf" srcId="{92306735-D976-4CF6-9C61-8FB1A5E7DCED}" destId="{820E86D3-2497-4966-B955-98CE64B0A9E8}" srcOrd="13" destOrd="0" presId="urn:microsoft.com/office/officeart/2009/3/layout/RandomtoResultProcess"/>
    <dgm:cxn modelId="{22916F67-71AC-4A60-9E62-C68ADF0F1BAC}" type="presParOf" srcId="{92306735-D976-4CF6-9C61-8FB1A5E7DCED}" destId="{6C68C207-C34C-49B2-8C1C-52AED6B6C7F7}" srcOrd="14" destOrd="0" presId="urn:microsoft.com/office/officeart/2009/3/layout/RandomtoResultProcess"/>
    <dgm:cxn modelId="{24DA7387-BA37-4F27-94A2-009E3D5B3E8E}" type="presParOf" srcId="{92306735-D976-4CF6-9C61-8FB1A5E7DCED}" destId="{7152B5AE-75CB-4094-B96C-D00513A496F2}" srcOrd="15" destOrd="0" presId="urn:microsoft.com/office/officeart/2009/3/layout/RandomtoResultProcess"/>
    <dgm:cxn modelId="{CECD1EDA-2703-4068-A128-94A6A3BE6E69}" type="presParOf" srcId="{92306735-D976-4CF6-9C61-8FB1A5E7DCED}" destId="{8DFABF76-006F-4845-BABD-B21A8279ECBD}" srcOrd="16" destOrd="0" presId="urn:microsoft.com/office/officeart/2009/3/layout/RandomtoResultProcess"/>
    <dgm:cxn modelId="{8ABC6AF8-BD48-48D8-8F4E-38262D828921}" type="presParOf" srcId="{92306735-D976-4CF6-9C61-8FB1A5E7DCED}" destId="{C1D112CA-A1A6-45B4-A12B-A8FFA63BE6F3}" srcOrd="17" destOrd="0" presId="urn:microsoft.com/office/officeart/2009/3/layout/RandomtoResultProcess"/>
    <dgm:cxn modelId="{48CB76D3-363C-4F64-BA6F-4C477376D6D0}" type="presParOf" srcId="{92306735-D976-4CF6-9C61-8FB1A5E7DCED}" destId="{A834C295-9A30-4114-BDD7-F31D6A50E05F}" srcOrd="18" destOrd="0" presId="urn:microsoft.com/office/officeart/2009/3/layout/RandomtoResultProcess"/>
    <dgm:cxn modelId="{E158F3B9-2B52-4C43-A4DA-4AE487E4DDAF}" type="presParOf" srcId="{6E78E6A4-1F1C-467F-98CE-51ABA3EDAF57}" destId="{A346D910-ADC8-413E-8DF3-87B4DAB4DE69}" srcOrd="1" destOrd="0" presId="urn:microsoft.com/office/officeart/2009/3/layout/RandomtoResultProcess"/>
    <dgm:cxn modelId="{6312073F-3627-47C5-8667-F41884DE0787}" type="presParOf" srcId="{A346D910-ADC8-413E-8DF3-87B4DAB4DE69}" destId="{650FC45F-56E7-4C7D-9E21-4A5A20FF4A37}" srcOrd="0" destOrd="0" presId="urn:microsoft.com/office/officeart/2009/3/layout/RandomtoResultProcess"/>
    <dgm:cxn modelId="{214D4785-EE87-4CB8-BE58-E07C1DD7F11D}" type="presParOf" srcId="{A346D910-ADC8-413E-8DF3-87B4DAB4DE69}" destId="{08DBE5B1-CF72-4180-A650-CA7C470716E9}" srcOrd="1" destOrd="0" presId="urn:microsoft.com/office/officeart/2009/3/layout/RandomtoResultProcess"/>
    <dgm:cxn modelId="{A0A15F86-E483-4280-A17B-74AAC69BE9F2}" type="presParOf" srcId="{6E78E6A4-1F1C-467F-98CE-51ABA3EDAF57}" destId="{F259C578-C418-444A-B6BF-A081B3785ECE}" srcOrd="2" destOrd="0" presId="urn:microsoft.com/office/officeart/2009/3/layout/RandomtoResultProcess"/>
    <dgm:cxn modelId="{75AB1896-37AC-40F7-8619-D0AEB6A56AD9}" type="presParOf" srcId="{F259C578-C418-444A-B6BF-A081B3785ECE}" destId="{CE85B019-A7D4-425E-837B-651B74CB50BA}" srcOrd="0" destOrd="0" presId="urn:microsoft.com/office/officeart/2009/3/layout/RandomtoResultProcess"/>
    <dgm:cxn modelId="{2AABB8E7-C62A-445F-9538-7C5663219D7A}" type="presParOf" srcId="{F259C578-C418-444A-B6BF-A081B3785ECE}" destId="{94522CD5-12CE-4E4A-B8D7-DA85CA7F00A6}" srcOrd="1" destOrd="0" presId="urn:microsoft.com/office/officeart/2009/3/layout/RandomtoResultProcess"/>
    <dgm:cxn modelId="{1BDA5981-9896-4687-8158-65255EFEB0A4}" type="presParOf" srcId="{6E78E6A4-1F1C-467F-98CE-51ABA3EDAF57}" destId="{24315544-6C92-45D1-A4A0-80358330644A}" srcOrd="3" destOrd="0" presId="urn:microsoft.com/office/officeart/2009/3/layout/RandomtoResultProcess"/>
    <dgm:cxn modelId="{C9B29AA4-0AB1-41DE-88ED-7347F4D17727}" type="presParOf" srcId="{24315544-6C92-45D1-A4A0-80358330644A}" destId="{95EC37B5-2A0B-4814-9ECD-F0EC74FBBE6A}" srcOrd="0" destOrd="0" presId="urn:microsoft.com/office/officeart/2009/3/layout/RandomtoResultProcess"/>
    <dgm:cxn modelId="{74129006-F301-452B-A8EA-717D162FE6CD}" type="presParOf" srcId="{24315544-6C92-45D1-A4A0-80358330644A}" destId="{9D411C85-0441-4A6A-AAB6-97EF686BBD74}" srcOrd="1" destOrd="0" presId="urn:microsoft.com/office/officeart/2009/3/layout/RandomtoResultProcess"/>
    <dgm:cxn modelId="{0A3D9AA5-F59B-4D58-9A09-8CCA5E93E695}" type="presParOf" srcId="{6E78E6A4-1F1C-467F-98CE-51ABA3EDAF57}" destId="{4B6C0854-08A9-41BE-8694-83BDC07D6E5E}" srcOrd="4" destOrd="0" presId="urn:microsoft.com/office/officeart/2009/3/layout/RandomtoResultProcess"/>
    <dgm:cxn modelId="{99DF812A-307F-41B4-A389-5CFEA6C1A1EF}" type="presParOf" srcId="{4B6C0854-08A9-41BE-8694-83BDC07D6E5E}" destId="{0A063E36-23F8-47E3-AD09-A80EB8DE3CEE}" srcOrd="0" destOrd="0" presId="urn:microsoft.com/office/officeart/2009/3/layout/RandomtoResultProcess"/>
    <dgm:cxn modelId="{D5278569-6079-4BC0-8DD1-F874C137F515}" type="presParOf" srcId="{4B6C0854-08A9-41BE-8694-83BDC07D6E5E}" destId="{75CDA9DF-F6AC-4560-8E55-383015B30E42}" srcOrd="1" destOrd="0" presId="urn:microsoft.com/office/officeart/2009/3/layout/RandomtoResultProcess"/>
    <dgm:cxn modelId="{BE86AEDC-BCB0-4523-A794-CB37B8523080}" type="presParOf" srcId="{6E78E6A4-1F1C-467F-98CE-51ABA3EDAF57}" destId="{6147D4F5-A66A-416E-97C8-7F11687D3CAE}" srcOrd="5" destOrd="0" presId="urn:microsoft.com/office/officeart/2009/3/layout/RandomtoResultProcess"/>
    <dgm:cxn modelId="{5240312E-8273-4929-AAEB-F97258E1AE10}" type="presParOf" srcId="{6147D4F5-A66A-416E-97C8-7F11687D3CAE}" destId="{AA02018A-25F3-4815-829E-7ABB88DA00ED}" srcOrd="0" destOrd="0" presId="urn:microsoft.com/office/officeart/2009/3/layout/RandomtoResultProcess"/>
    <dgm:cxn modelId="{B0AFF918-D966-4695-BB7B-37293019F703}" type="presParOf" srcId="{6147D4F5-A66A-416E-97C8-7F11687D3CAE}" destId="{455D3412-26FD-4D41-9004-714F99C4E934}" srcOrd="1" destOrd="0" presId="urn:microsoft.com/office/officeart/2009/3/layout/RandomtoResultProcess"/>
    <dgm:cxn modelId="{A9F703C6-9278-4101-8771-42AD01D9B839}" type="presParOf" srcId="{6E78E6A4-1F1C-467F-98CE-51ABA3EDAF57}" destId="{1E6BB686-5751-4786-885D-01CA86EC39C2}" srcOrd="6" destOrd="0" presId="urn:microsoft.com/office/officeart/2009/3/layout/RandomtoResultProcess"/>
    <dgm:cxn modelId="{F4C51FB9-18A5-4E79-A7D7-102B91A69D32}" type="presParOf" srcId="{1E6BB686-5751-4786-885D-01CA86EC39C2}" destId="{FFAFCF6D-6B97-44B2-90F9-0E4910ED465C}" srcOrd="0" destOrd="0" presId="urn:microsoft.com/office/officeart/2009/3/layout/RandomtoResultProcess"/>
    <dgm:cxn modelId="{45B5B6B6-854C-455D-B947-2C70454E2EC4}" type="presParOf" srcId="{1E6BB686-5751-4786-885D-01CA86EC39C2}" destId="{989B8919-7D8B-410E-BDEB-8BB8AAD658E2}" srcOrd="1" destOrd="0" presId="urn:microsoft.com/office/officeart/2009/3/layout/RandomtoResultProcess"/>
    <dgm:cxn modelId="{6E6F832E-18EC-426F-891B-A86B4E63C043}" type="presParOf" srcId="{6E78E6A4-1F1C-467F-98CE-51ABA3EDAF57}" destId="{D71EF823-BE0F-4714-B0D0-41BFEE4BD307}" srcOrd="7" destOrd="0" presId="urn:microsoft.com/office/officeart/2009/3/layout/RandomtoResultProcess"/>
    <dgm:cxn modelId="{60E546EA-3974-476F-84E2-CEEE24A604F7}" type="presParOf" srcId="{D71EF823-BE0F-4714-B0D0-41BFEE4BD307}" destId="{E7577314-D073-4367-84F5-5D12E9EC750F}" srcOrd="0" destOrd="0" presId="urn:microsoft.com/office/officeart/2009/3/layout/RandomtoResultProcess"/>
    <dgm:cxn modelId="{B2B75479-38C6-46AE-8AB5-2E656C123641}" type="presParOf" srcId="{D71EF823-BE0F-4714-B0D0-41BFEE4BD307}" destId="{54C7F9D7-2255-4D38-87D5-C34B3DC9CCF2}" srcOrd="1" destOrd="0" presId="urn:microsoft.com/office/officeart/2009/3/layout/RandomtoResultProcess"/>
    <dgm:cxn modelId="{D4AEBECE-6A92-48B4-979F-31D5D29A6B11}" type="presParOf" srcId="{6E78E6A4-1F1C-467F-98CE-51ABA3EDAF57}" destId="{27D60FFE-9958-4720-93BF-067E3B76892A}" srcOrd="8" destOrd="0" presId="urn:microsoft.com/office/officeart/2009/3/layout/RandomtoResultProcess"/>
    <dgm:cxn modelId="{7D2E2A6C-CF9F-4728-A6BC-C6B798C62AA0}" type="presParOf" srcId="{27D60FFE-9958-4720-93BF-067E3B76892A}" destId="{7875CA66-198F-48C2-8E5C-2DC288AA26CD}" srcOrd="0" destOrd="0" presId="urn:microsoft.com/office/officeart/2009/3/layout/RandomtoResultProcess"/>
    <dgm:cxn modelId="{0FAAC86B-C9E2-45D5-89E9-6A94160F77FF}" type="presParOf" srcId="{27D60FFE-9958-4720-93BF-067E3B76892A}" destId="{05447BFD-AE72-4B7B-9E7D-EED620001102}" srcOrd="1" destOrd="0" presId="urn:microsoft.com/office/officeart/2009/3/layout/RandomtoResultProcess"/>
    <dgm:cxn modelId="{A8F6E690-0C93-416B-90C2-3943964C8F91}" type="presParOf" srcId="{6E78E6A4-1F1C-467F-98CE-51ABA3EDAF57}" destId="{33C90FC7-D4AD-426A-8D3B-4345D6A8CE57}" srcOrd="9" destOrd="0" presId="urn:microsoft.com/office/officeart/2009/3/layout/RandomtoResultProcess"/>
    <dgm:cxn modelId="{3006C08E-3EEA-4230-ACF8-28477274241C}" type="presParOf" srcId="{33C90FC7-D4AD-426A-8D3B-4345D6A8CE57}" destId="{5EC4D191-827B-4C58-B634-6DA3DD8B7012}" srcOrd="0" destOrd="0" presId="urn:microsoft.com/office/officeart/2009/3/layout/RandomtoResultProcess"/>
    <dgm:cxn modelId="{4169E93D-E227-434A-8616-BEBE08D894B1}" type="presParOf" srcId="{33C90FC7-D4AD-426A-8D3B-4345D6A8CE57}" destId="{F488F536-2794-47C0-AE1C-A704796C1230}" srcOrd="1" destOrd="0" presId="urn:microsoft.com/office/officeart/2009/3/layout/RandomtoResultProcess"/>
    <dgm:cxn modelId="{6EBB7773-787F-4530-A949-629AC595839F}" type="presParOf" srcId="{6E78E6A4-1F1C-467F-98CE-51ABA3EDAF57}" destId="{465AB6F7-383C-4404-A5B4-D3B62D714CA5}" srcOrd="10" destOrd="0" presId="urn:microsoft.com/office/officeart/2009/3/layout/RandomtoResultProcess"/>
    <dgm:cxn modelId="{EB770890-2629-4F67-9281-F09515D41F1E}" type="presParOf" srcId="{465AB6F7-383C-4404-A5B4-D3B62D714CA5}" destId="{81B22235-31B6-468F-B80F-7612C9FB5809}" srcOrd="0" destOrd="0" presId="urn:microsoft.com/office/officeart/2009/3/layout/RandomtoResultProcess"/>
    <dgm:cxn modelId="{EB967E1C-1753-4440-9677-6C8AF8DB77CA}" type="presParOf" srcId="{465AB6F7-383C-4404-A5B4-D3B62D714CA5}" destId="{CBFA1B56-BF6E-499D-AD4F-059C0728CA6C}" srcOrd="1" destOrd="0" presId="urn:microsoft.com/office/officeart/2009/3/layout/RandomtoResult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18059-6E92-4F63-967B-65734A5E3CE9}">
      <dsp:nvSpPr>
        <dsp:cNvPr id="0" name=""/>
        <dsp:cNvSpPr/>
      </dsp:nvSpPr>
      <dsp:spPr>
        <a:xfrm>
          <a:off x="98296" y="901957"/>
          <a:ext cx="1441854" cy="4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a:latin typeface="Trade Gothic Next Rounded" panose="020F0503040303020004" pitchFamily="34" charset="0"/>
            </a:rPr>
            <a:t>2003 – 2024</a:t>
          </a:r>
          <a:br>
            <a:rPr lang="en-GB" sz="1050" kern="1200">
              <a:latin typeface="Trade Gothic Next Rounded" panose="020F0503040303020004" pitchFamily="34" charset="0"/>
            </a:rPr>
          </a:br>
          <a:r>
            <a:rPr lang="en-GB" sz="1050" kern="1200">
              <a:latin typeface="Trade Gothic Next Rounded" panose="020F0503040303020004" pitchFamily="34" charset="0"/>
            </a:rPr>
            <a:t>Exercise referral has evolved over the years</a:t>
          </a:r>
        </a:p>
      </dsp:txBody>
      <dsp:txXfrm>
        <a:off x="98296" y="901957"/>
        <a:ext cx="1441854" cy="475156"/>
      </dsp:txXfrm>
    </dsp:sp>
    <dsp:sp modelId="{B7CEDF77-7C26-4847-9445-A35BE8D10ADF}">
      <dsp:nvSpPr>
        <dsp:cNvPr id="0" name=""/>
        <dsp:cNvSpPr/>
      </dsp:nvSpPr>
      <dsp:spPr>
        <a:xfrm>
          <a:off x="96658" y="757444"/>
          <a:ext cx="114692" cy="114692"/>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12AD69-2C68-4983-B33B-D090936A350C}">
      <dsp:nvSpPr>
        <dsp:cNvPr id="0" name=""/>
        <dsp:cNvSpPr/>
      </dsp:nvSpPr>
      <dsp:spPr>
        <a:xfrm>
          <a:off x="176943" y="596874"/>
          <a:ext cx="114692" cy="114692"/>
        </a:xfrm>
        <a:prstGeom prst="ellipse">
          <a:avLst/>
        </a:prstGeom>
        <a:solidFill>
          <a:schemeClr val="accent3">
            <a:hueOff val="228731"/>
            <a:satOff val="1373"/>
            <a:lumOff val="104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EFB5D-92FC-4A3E-92CC-C9F568BCD922}">
      <dsp:nvSpPr>
        <dsp:cNvPr id="0" name=""/>
        <dsp:cNvSpPr/>
      </dsp:nvSpPr>
      <dsp:spPr>
        <a:xfrm>
          <a:off x="369627" y="628988"/>
          <a:ext cx="180231" cy="180231"/>
        </a:xfrm>
        <a:prstGeom prst="ellipse">
          <a:avLst/>
        </a:prstGeom>
        <a:solidFill>
          <a:schemeClr val="accent3">
            <a:hueOff val="457463"/>
            <a:satOff val="2746"/>
            <a:lumOff val="20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F4D294-1DA5-4DC3-8732-844117EE5EC3}">
      <dsp:nvSpPr>
        <dsp:cNvPr id="0" name=""/>
        <dsp:cNvSpPr/>
      </dsp:nvSpPr>
      <dsp:spPr>
        <a:xfrm>
          <a:off x="530197" y="452361"/>
          <a:ext cx="114692" cy="114692"/>
        </a:xfrm>
        <a:prstGeom prst="ellipse">
          <a:avLst/>
        </a:prstGeom>
        <a:solidFill>
          <a:schemeClr val="accent3">
            <a:hueOff val="686194"/>
            <a:satOff val="4119"/>
            <a:lumOff val="313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3F38D3-5165-4CC4-BF36-86FC3F5E1D81}">
      <dsp:nvSpPr>
        <dsp:cNvPr id="0" name=""/>
        <dsp:cNvSpPr/>
      </dsp:nvSpPr>
      <dsp:spPr>
        <a:xfrm>
          <a:off x="738938" y="388133"/>
          <a:ext cx="114692" cy="114692"/>
        </a:xfrm>
        <a:prstGeom prst="ellipse">
          <a:avLst/>
        </a:prstGeom>
        <a:solidFill>
          <a:schemeClr val="accent3">
            <a:hueOff val="914925"/>
            <a:satOff val="5492"/>
            <a:lumOff val="418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0F0BE3-C196-42E7-AA21-06E02379E092}">
      <dsp:nvSpPr>
        <dsp:cNvPr id="0" name=""/>
        <dsp:cNvSpPr/>
      </dsp:nvSpPr>
      <dsp:spPr>
        <a:xfrm>
          <a:off x="995851" y="500532"/>
          <a:ext cx="114692" cy="114692"/>
        </a:xfrm>
        <a:prstGeom prst="ellipse">
          <a:avLst/>
        </a:prstGeom>
        <a:solidFill>
          <a:schemeClr val="accent3">
            <a:hueOff val="1143657"/>
            <a:satOff val="6864"/>
            <a:lumOff val="522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44C83E-B424-4C97-B61B-F7A9E0F547A8}">
      <dsp:nvSpPr>
        <dsp:cNvPr id="0" name=""/>
        <dsp:cNvSpPr/>
      </dsp:nvSpPr>
      <dsp:spPr>
        <a:xfrm>
          <a:off x="1156421" y="580817"/>
          <a:ext cx="180231" cy="180231"/>
        </a:xfrm>
        <a:prstGeom prst="ellipse">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3C4803-9EB9-4762-BD46-EA66E526C263}">
      <dsp:nvSpPr>
        <dsp:cNvPr id="0" name=""/>
        <dsp:cNvSpPr/>
      </dsp:nvSpPr>
      <dsp:spPr>
        <a:xfrm>
          <a:off x="1381219" y="757444"/>
          <a:ext cx="114692" cy="114692"/>
        </a:xfrm>
        <a:prstGeom prst="ellipse">
          <a:avLst/>
        </a:prstGeom>
        <a:solidFill>
          <a:schemeClr val="accent3">
            <a:hueOff val="1601119"/>
            <a:satOff val="9610"/>
            <a:lumOff val="73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9A4026-E21B-461B-8E7D-8FD0D5EB2D5C}">
      <dsp:nvSpPr>
        <dsp:cNvPr id="0" name=""/>
        <dsp:cNvSpPr/>
      </dsp:nvSpPr>
      <dsp:spPr>
        <a:xfrm>
          <a:off x="1477561" y="934071"/>
          <a:ext cx="114692" cy="114692"/>
        </a:xfrm>
        <a:prstGeom prst="ellipse">
          <a:avLst/>
        </a:prstGeom>
        <a:solidFill>
          <a:schemeClr val="accent3">
            <a:hueOff val="1829850"/>
            <a:satOff val="10983"/>
            <a:lumOff val="836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0CB314-1643-48E5-99D6-396A0ECED315}">
      <dsp:nvSpPr>
        <dsp:cNvPr id="0" name=""/>
        <dsp:cNvSpPr/>
      </dsp:nvSpPr>
      <dsp:spPr>
        <a:xfrm>
          <a:off x="642596" y="596874"/>
          <a:ext cx="294924" cy="294924"/>
        </a:xfrm>
        <a:prstGeom prst="ellipse">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81BAFF-1C87-42AA-8D0F-037C737AFC46}">
      <dsp:nvSpPr>
        <dsp:cNvPr id="0" name=""/>
        <dsp:cNvSpPr/>
      </dsp:nvSpPr>
      <dsp:spPr>
        <a:xfrm>
          <a:off x="16373" y="1207041"/>
          <a:ext cx="114692" cy="114692"/>
        </a:xfrm>
        <a:prstGeom prst="ellipse">
          <a:avLst/>
        </a:prstGeom>
        <a:solidFill>
          <a:schemeClr val="accent3">
            <a:hueOff val="2287313"/>
            <a:satOff val="13729"/>
            <a:lumOff val="1045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03A79-2F9C-443F-AB29-3C61B5C5D21E}">
      <dsp:nvSpPr>
        <dsp:cNvPr id="0" name=""/>
        <dsp:cNvSpPr/>
      </dsp:nvSpPr>
      <dsp:spPr>
        <a:xfrm>
          <a:off x="112715" y="1351554"/>
          <a:ext cx="180231" cy="180231"/>
        </a:xfrm>
        <a:prstGeom prst="ellipse">
          <a:avLst/>
        </a:prstGeom>
        <a:solidFill>
          <a:schemeClr val="accent3">
            <a:hueOff val="2516044"/>
            <a:satOff val="15102"/>
            <a:lumOff val="1150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0E86D3-2497-4966-B955-98CE64B0A9E8}">
      <dsp:nvSpPr>
        <dsp:cNvPr id="0" name=""/>
        <dsp:cNvSpPr/>
      </dsp:nvSpPr>
      <dsp:spPr>
        <a:xfrm>
          <a:off x="353570" y="1480010"/>
          <a:ext cx="262155" cy="262155"/>
        </a:xfrm>
        <a:prstGeom prst="ellipse">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68C207-C34C-49B2-8C1C-52AED6B6C7F7}">
      <dsp:nvSpPr>
        <dsp:cNvPr id="0" name=""/>
        <dsp:cNvSpPr/>
      </dsp:nvSpPr>
      <dsp:spPr>
        <a:xfrm>
          <a:off x="690767" y="1688751"/>
          <a:ext cx="114692" cy="114692"/>
        </a:xfrm>
        <a:prstGeom prst="ellipse">
          <a:avLst/>
        </a:prstGeom>
        <a:solidFill>
          <a:schemeClr val="accent3">
            <a:hueOff val="2973507"/>
            <a:satOff val="17848"/>
            <a:lumOff val="135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52B5AE-75CB-4094-B96C-D00513A496F2}">
      <dsp:nvSpPr>
        <dsp:cNvPr id="0" name=""/>
        <dsp:cNvSpPr/>
      </dsp:nvSpPr>
      <dsp:spPr>
        <a:xfrm>
          <a:off x="754995" y="1480010"/>
          <a:ext cx="180231" cy="180231"/>
        </a:xfrm>
        <a:prstGeom prst="ellipse">
          <a:avLst/>
        </a:prstGeom>
        <a:solidFill>
          <a:schemeClr val="accent3">
            <a:hueOff val="3202238"/>
            <a:satOff val="19220"/>
            <a:lumOff val="1464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FABF76-006F-4845-BABD-B21A8279ECBD}">
      <dsp:nvSpPr>
        <dsp:cNvPr id="0" name=""/>
        <dsp:cNvSpPr/>
      </dsp:nvSpPr>
      <dsp:spPr>
        <a:xfrm>
          <a:off x="915566" y="1704808"/>
          <a:ext cx="114692" cy="114692"/>
        </a:xfrm>
        <a:prstGeom prst="ellipse">
          <a:avLst/>
        </a:prstGeom>
        <a:solidFill>
          <a:schemeClr val="accent3">
            <a:hueOff val="3430969"/>
            <a:satOff val="20593"/>
            <a:lumOff val="15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D112CA-A1A6-45B4-A12B-A8FFA63BE6F3}">
      <dsp:nvSpPr>
        <dsp:cNvPr id="0" name=""/>
        <dsp:cNvSpPr/>
      </dsp:nvSpPr>
      <dsp:spPr>
        <a:xfrm>
          <a:off x="1060079" y="1447896"/>
          <a:ext cx="262155" cy="262155"/>
        </a:xfrm>
        <a:prstGeom prst="ellipse">
          <a:avLst/>
        </a:prstGeom>
        <a:solidFill>
          <a:schemeClr val="accent3">
            <a:hueOff val="3659701"/>
            <a:satOff val="21966"/>
            <a:lumOff val="1673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34C295-9A30-4114-BDD7-F31D6A50E05F}">
      <dsp:nvSpPr>
        <dsp:cNvPr id="0" name=""/>
        <dsp:cNvSpPr/>
      </dsp:nvSpPr>
      <dsp:spPr>
        <a:xfrm>
          <a:off x="1413333" y="1383668"/>
          <a:ext cx="180231" cy="180231"/>
        </a:xfrm>
        <a:prstGeom prst="ellipse">
          <a:avLst/>
        </a:prstGeom>
        <a:solidFill>
          <a:schemeClr val="accent3">
            <a:hueOff val="3888432"/>
            <a:satOff val="23339"/>
            <a:lumOff val="1777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0FC45F-56E7-4C7D-9E21-4A5A20FF4A37}">
      <dsp:nvSpPr>
        <dsp:cNvPr id="0" name=""/>
        <dsp:cNvSpPr/>
      </dsp:nvSpPr>
      <dsp:spPr>
        <a:xfrm>
          <a:off x="1593565" y="628721"/>
          <a:ext cx="529314" cy="1010520"/>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85B019-A7D4-425E-837B-651B74CB50BA}">
      <dsp:nvSpPr>
        <dsp:cNvPr id="0" name=""/>
        <dsp:cNvSpPr/>
      </dsp:nvSpPr>
      <dsp:spPr>
        <a:xfrm>
          <a:off x="2122880" y="629212"/>
          <a:ext cx="1443586" cy="1010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a:latin typeface="Trade Gothic Next Rounded" panose="020F0503040303020004" pitchFamily="34" charset="0"/>
            </a:rPr>
            <a:t>June 2023 – Jan 2024</a:t>
          </a:r>
          <a:br>
            <a:rPr lang="en-GB" sz="1100" kern="1200">
              <a:latin typeface="Trade Gothic Next Rounded" panose="020F0503040303020004" pitchFamily="34" charset="0"/>
            </a:rPr>
          </a:br>
          <a:r>
            <a:rPr lang="en-GB" sz="1100" kern="1200">
              <a:latin typeface="Trade Gothic Next Rounded" panose="020F0503040303020004" pitchFamily="34" charset="0"/>
            </a:rPr>
            <a:t>H&amp;W Team recruited</a:t>
          </a:r>
          <a:br>
            <a:rPr lang="en-GB" sz="1100" kern="1200">
              <a:latin typeface="Trade Gothic Next Rounded" panose="020F0503040303020004" pitchFamily="34" charset="0"/>
            </a:rPr>
          </a:br>
          <a:r>
            <a:rPr lang="en-GB" sz="1100" kern="1200">
              <a:latin typeface="Trade Gothic Next Rounded" panose="020F0503040303020004" pitchFamily="34" charset="0"/>
            </a:rPr>
            <a:t>Ongoing engagement with partners</a:t>
          </a:r>
          <a:br>
            <a:rPr lang="en-GB" sz="1100" kern="1200">
              <a:latin typeface="Trade Gothic Next Rounded" panose="020F0503040303020004" pitchFamily="34" charset="0"/>
            </a:rPr>
          </a:br>
          <a:r>
            <a:rPr lang="en-GB" sz="1100" kern="1200">
              <a:latin typeface="Trade Gothic Next Rounded" panose="020F0503040303020004" pitchFamily="34" charset="0"/>
            </a:rPr>
            <a:t>Programme evaluated &amp; revised</a:t>
          </a:r>
        </a:p>
      </dsp:txBody>
      <dsp:txXfrm>
        <a:off x="2122880" y="629212"/>
        <a:ext cx="1443586" cy="1010510"/>
      </dsp:txXfrm>
    </dsp:sp>
    <dsp:sp modelId="{95EC37B5-2A0B-4814-9ECD-F0EC74FBBE6A}">
      <dsp:nvSpPr>
        <dsp:cNvPr id="0" name=""/>
        <dsp:cNvSpPr/>
      </dsp:nvSpPr>
      <dsp:spPr>
        <a:xfrm>
          <a:off x="3566466" y="628721"/>
          <a:ext cx="529314" cy="1010520"/>
        </a:xfrm>
        <a:prstGeom prst="chevron">
          <a:avLst>
            <a:gd name="adj" fmla="val 62310"/>
          </a:avLst>
        </a:prstGeom>
        <a:solidFill>
          <a:schemeClr val="accent3">
            <a:hueOff val="1029291"/>
            <a:satOff val="6178"/>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063E36-23F8-47E3-AD09-A80EB8DE3CEE}">
      <dsp:nvSpPr>
        <dsp:cNvPr id="0" name=""/>
        <dsp:cNvSpPr/>
      </dsp:nvSpPr>
      <dsp:spPr>
        <a:xfrm>
          <a:off x="4095781" y="629212"/>
          <a:ext cx="1443586" cy="1010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a:latin typeface="Trade Gothic Next Rounded" panose="020F0503040303020004" pitchFamily="34" charset="0"/>
            </a:rPr>
            <a:t>February 2024</a:t>
          </a:r>
          <a:br>
            <a:rPr lang="en-GB" sz="1100" kern="1200">
              <a:latin typeface="Trade Gothic Next Rounded" panose="020F0503040303020004" pitchFamily="34" charset="0"/>
            </a:rPr>
          </a:br>
          <a:r>
            <a:rPr lang="en-GB" sz="1100" kern="1200">
              <a:latin typeface="Trade Gothic Next Rounded" panose="020F0503040303020004" pitchFamily="34" charset="0"/>
            </a:rPr>
            <a:t>Refer-All implemented</a:t>
          </a:r>
        </a:p>
      </dsp:txBody>
      <dsp:txXfrm>
        <a:off x="4095781" y="629212"/>
        <a:ext cx="1443586" cy="1010510"/>
      </dsp:txXfrm>
    </dsp:sp>
    <dsp:sp modelId="{AA02018A-25F3-4815-829E-7ABB88DA00ED}">
      <dsp:nvSpPr>
        <dsp:cNvPr id="0" name=""/>
        <dsp:cNvSpPr/>
      </dsp:nvSpPr>
      <dsp:spPr>
        <a:xfrm>
          <a:off x="5539367" y="628721"/>
          <a:ext cx="529314" cy="1010520"/>
        </a:xfrm>
        <a:prstGeom prst="chevron">
          <a:avLst>
            <a:gd name="adj" fmla="val 62310"/>
          </a:avLst>
        </a:prstGeom>
        <a:solidFill>
          <a:schemeClr val="accent3">
            <a:hueOff val="2058582"/>
            <a:satOff val="12356"/>
            <a:lumOff val="9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AFCF6D-6B97-44B2-90F9-0E4910ED465C}">
      <dsp:nvSpPr>
        <dsp:cNvPr id="0" name=""/>
        <dsp:cNvSpPr/>
      </dsp:nvSpPr>
      <dsp:spPr>
        <a:xfrm>
          <a:off x="6068682" y="629212"/>
          <a:ext cx="1443586" cy="1010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a:latin typeface="Trade Gothic Next Rounded" panose="020F0503040303020004" pitchFamily="34" charset="0"/>
            </a:rPr>
            <a:t>April 2024</a:t>
          </a:r>
          <a:br>
            <a:rPr lang="en-GB" sz="1100" kern="1200">
              <a:latin typeface="Trade Gothic Next Rounded" panose="020F0503040303020004" pitchFamily="34" charset="0"/>
            </a:rPr>
          </a:br>
          <a:r>
            <a:rPr lang="en-GB" sz="1100" kern="1200">
              <a:latin typeface="Trade Gothic Next Rounded" panose="020F0503040303020004" pitchFamily="34" charset="0"/>
            </a:rPr>
            <a:t>Delivery of revised pathway underway</a:t>
          </a:r>
        </a:p>
      </dsp:txBody>
      <dsp:txXfrm>
        <a:off x="6068682" y="629212"/>
        <a:ext cx="1443586" cy="1010510"/>
      </dsp:txXfrm>
    </dsp:sp>
    <dsp:sp modelId="{E7577314-D073-4367-84F5-5D12E9EC750F}">
      <dsp:nvSpPr>
        <dsp:cNvPr id="0" name=""/>
        <dsp:cNvSpPr/>
      </dsp:nvSpPr>
      <dsp:spPr>
        <a:xfrm>
          <a:off x="7512269" y="628721"/>
          <a:ext cx="529314" cy="1010520"/>
        </a:xfrm>
        <a:prstGeom prst="chevron">
          <a:avLst>
            <a:gd name="adj" fmla="val 62310"/>
          </a:avLst>
        </a:prstGeom>
        <a:solidFill>
          <a:schemeClr val="accent3">
            <a:hueOff val="3087872"/>
            <a:satOff val="18534"/>
            <a:lumOff val="141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75CA66-198F-48C2-8E5C-2DC288AA26CD}">
      <dsp:nvSpPr>
        <dsp:cNvPr id="0" name=""/>
        <dsp:cNvSpPr/>
      </dsp:nvSpPr>
      <dsp:spPr>
        <a:xfrm>
          <a:off x="8041584" y="629212"/>
          <a:ext cx="1443586" cy="1010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a:latin typeface="Trade Gothic Next Rounded" panose="020F0503040303020004" pitchFamily="34" charset="0"/>
            </a:rPr>
            <a:t>December 2024</a:t>
          </a:r>
          <a:br>
            <a:rPr lang="en-GB" sz="1100" kern="1200">
              <a:latin typeface="Trade Gothic Next Rounded" panose="020F0503040303020004" pitchFamily="34" charset="0"/>
            </a:rPr>
          </a:br>
          <a:r>
            <a:rPr lang="en-GB" sz="1100" kern="1200">
              <a:latin typeface="Trade Gothic Next Rounded" panose="020F0503040303020004" pitchFamily="34" charset="0"/>
            </a:rPr>
            <a:t>Funding secured until March 2027</a:t>
          </a:r>
        </a:p>
      </dsp:txBody>
      <dsp:txXfrm>
        <a:off x="8041584" y="629212"/>
        <a:ext cx="1443586" cy="1010510"/>
      </dsp:txXfrm>
    </dsp:sp>
    <dsp:sp modelId="{5EC4D191-827B-4C58-B634-6DA3DD8B7012}">
      <dsp:nvSpPr>
        <dsp:cNvPr id="0" name=""/>
        <dsp:cNvSpPr/>
      </dsp:nvSpPr>
      <dsp:spPr>
        <a:xfrm>
          <a:off x="9485170" y="628721"/>
          <a:ext cx="529314" cy="1010520"/>
        </a:xfrm>
        <a:prstGeom prst="chevron">
          <a:avLst>
            <a:gd name="adj" fmla="val 62310"/>
          </a:avLst>
        </a:prstGeom>
        <a:solidFill>
          <a:schemeClr val="accent3">
            <a:hueOff val="4117163"/>
            <a:satOff val="24712"/>
            <a:lumOff val="1882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B22235-31B6-468F-B80F-7612C9FB5809}">
      <dsp:nvSpPr>
        <dsp:cNvPr id="0" name=""/>
        <dsp:cNvSpPr/>
      </dsp:nvSpPr>
      <dsp:spPr>
        <a:xfrm>
          <a:off x="10072228" y="545210"/>
          <a:ext cx="1227048" cy="1227048"/>
        </a:xfrm>
        <a:prstGeom prst="ellipse">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100" b="1" kern="1200">
              <a:latin typeface="Trade Gothic Next Rounded" panose="020F0503040303020004" pitchFamily="34" charset="0"/>
            </a:rPr>
            <a:t>March 2025</a:t>
          </a:r>
          <a:br>
            <a:rPr lang="en-GB" sz="1100" kern="1200">
              <a:latin typeface="Trade Gothic Next Rounded" panose="020F0503040303020004" pitchFamily="34" charset="0"/>
            </a:rPr>
          </a:br>
          <a:r>
            <a:rPr lang="en-GB" sz="1100" kern="1200">
              <a:latin typeface="Trade Gothic Next Rounded" panose="020F0503040303020004" pitchFamily="34" charset="0"/>
            </a:rPr>
            <a:t>Initial 12mths complete –onwards &amp; upwards!</a:t>
          </a:r>
        </a:p>
      </dsp:txBody>
      <dsp:txXfrm>
        <a:off x="10251925" y="724907"/>
        <a:ext cx="867654" cy="867654"/>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940006-8398-4950-9271-859FA32DCA2D}" type="datetimeFigureOut">
              <a:rPr lang="en-GB" smtClean="0"/>
              <a:t>05/06/2025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F8D90-59B6-4863-BF6E-BB5774CA6EDD}" type="slidenum">
              <a:rPr lang="en-GB" smtClean="0"/>
              <a:t>‹#›</a:t>
            </a:fld>
            <a:endParaRPr lang="en-GB"/>
          </a:p>
        </p:txBody>
      </p:sp>
    </p:spTree>
    <p:extLst>
      <p:ext uri="{BB962C8B-B14F-4D97-AF65-F5344CB8AC3E}">
        <p14:creationId xmlns:p14="http://schemas.microsoft.com/office/powerpoint/2010/main" val="2043818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3E5A-ED75-DCDF-8419-75367C785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88CFF-D943-E08D-99A6-001077B4F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EEA420-4C1E-F328-A9F8-102BA7555D03}"/>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84E8FB4C-4914-463A-3D94-4D24E9B4B9C6}"/>
              </a:ext>
            </a:extLst>
          </p:cNvPr>
          <p:cNvSpPr>
            <a:spLocks noGrp="1"/>
          </p:cNvSpPr>
          <p:nvPr>
            <p:ph type="sldNum" sz="quarter" idx="5"/>
          </p:nvPr>
        </p:nvSpPr>
        <p:spPr/>
        <p:txBody>
          <a:bodyPr/>
          <a:lstStyle/>
          <a:p>
            <a:fld id="{826F8D90-59B6-4863-BF6E-BB5774CA6EDD}" type="slidenum">
              <a:rPr lang="en-GB" smtClean="0"/>
              <a:t>2</a:t>
            </a:fld>
            <a:endParaRPr lang="en-GB"/>
          </a:p>
        </p:txBody>
      </p:sp>
    </p:spTree>
    <p:extLst>
      <p:ext uri="{BB962C8B-B14F-4D97-AF65-F5344CB8AC3E}">
        <p14:creationId xmlns:p14="http://schemas.microsoft.com/office/powerpoint/2010/main" val="380311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65124-6686-6104-1CE6-06D4CBB40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0AF25C-8B5A-6CB8-AED5-EF6D27272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73C7A-3E41-C342-6D05-471607553FA0}"/>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4476F68B-1BFD-42AC-E8E9-8BEA595294FD}"/>
              </a:ext>
            </a:extLst>
          </p:cNvPr>
          <p:cNvSpPr>
            <a:spLocks noGrp="1"/>
          </p:cNvSpPr>
          <p:nvPr>
            <p:ph type="sldNum" sz="quarter" idx="5"/>
          </p:nvPr>
        </p:nvSpPr>
        <p:spPr/>
        <p:txBody>
          <a:bodyPr/>
          <a:lstStyle/>
          <a:p>
            <a:fld id="{826F8D90-59B6-4863-BF6E-BB5774CA6EDD}" type="slidenum">
              <a:rPr lang="en-GB" smtClean="0"/>
              <a:t>11</a:t>
            </a:fld>
            <a:endParaRPr lang="en-GB"/>
          </a:p>
        </p:txBody>
      </p:sp>
    </p:spTree>
    <p:extLst>
      <p:ext uri="{BB962C8B-B14F-4D97-AF65-F5344CB8AC3E}">
        <p14:creationId xmlns:p14="http://schemas.microsoft.com/office/powerpoint/2010/main" val="1289890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Prevention &amp; Proactive Care Steering Group formed in 2022 following £500k investment from ASHCP, AC and AA</a:t>
            </a:r>
          </a:p>
          <a:p>
            <a:pPr marL="171450" indent="-171450">
              <a:buFont typeface="Arial" panose="020B0604020202020204" pitchFamily="34" charset="0"/>
              <a:buChar char="•"/>
            </a:pPr>
            <a:r>
              <a:rPr lang="en-GB"/>
              <a:t>Test of change pilot to move towards a more preventative way of working in Angus, primarily focusing on non-pharmaceutical interventions</a:t>
            </a:r>
          </a:p>
        </p:txBody>
      </p:sp>
      <p:sp>
        <p:nvSpPr>
          <p:cNvPr id="4" name="Slide Number Placeholder 3"/>
          <p:cNvSpPr>
            <a:spLocks noGrp="1"/>
          </p:cNvSpPr>
          <p:nvPr>
            <p:ph type="sldNum" sz="quarter" idx="5"/>
          </p:nvPr>
        </p:nvSpPr>
        <p:spPr/>
        <p:txBody>
          <a:bodyPr/>
          <a:lstStyle/>
          <a:p>
            <a:fld id="{920EADDB-AFC6-4492-8B5D-5A0DE646E531}" type="slidenum">
              <a:rPr lang="en-GB" smtClean="0"/>
              <a:t>12</a:t>
            </a:fld>
            <a:endParaRPr lang="en-GB"/>
          </a:p>
        </p:txBody>
      </p:sp>
    </p:spTree>
    <p:extLst>
      <p:ext uri="{BB962C8B-B14F-4D97-AF65-F5344CB8AC3E}">
        <p14:creationId xmlns:p14="http://schemas.microsoft.com/office/powerpoint/2010/main" val="902135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GB" altLang="en-US"/>
              <a:t>Hopefully this is an easy one for everyone in the room, but if there was one thing that could provide us with all of these amazing outcomes, wouldn’t we want to share it!</a:t>
            </a:r>
          </a:p>
          <a:p>
            <a:pPr marL="171450" indent="-171450">
              <a:buFont typeface="Arial" panose="020B0604020202020204" pitchFamily="34" charset="0"/>
              <a:buChar char="•"/>
            </a:pPr>
            <a:endParaRPr lang="en-GB" altLang="en-US"/>
          </a:p>
          <a:p>
            <a:pPr marL="171450" indent="-171450">
              <a:buFont typeface="Arial" panose="020B0604020202020204" pitchFamily="34" charset="0"/>
              <a:buChar char="•"/>
            </a:pPr>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C613E-9E11-4913-9D45-71113E48A1A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538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BALW supports a vast range of people to be more active – perhaps following health event or those diagnosed with 1 or more LTC, or those who are at risk of developing LTC</a:t>
            </a:r>
          </a:p>
          <a:p>
            <a:pPr marL="0" indent="0">
              <a:buFont typeface="Arial" panose="020B0604020202020204" pitchFamily="34" charset="0"/>
              <a:buNone/>
            </a:pPr>
            <a:endParaRPr lang="en-GB"/>
          </a:p>
          <a:p>
            <a:pPr marL="171450" indent="-171450">
              <a:buFont typeface="Arial" panose="020B0604020202020204" pitchFamily="34" charset="0"/>
              <a:buChar char="•"/>
            </a:pPr>
            <a:r>
              <a:rPr lang="en-GB"/>
              <a:t>Physical activity contributes to a number of HSCP priorities as well as those within the Angus Community Plan</a:t>
            </a:r>
          </a:p>
          <a:p>
            <a:pPr marL="171450" indent="-171450">
              <a:buFont typeface="Arial" panose="020B0604020202020204" pitchFamily="34" charset="0"/>
              <a:buChar char="•"/>
            </a:pPr>
            <a:r>
              <a:rPr lang="en-GB"/>
              <a:t>Overarching aim is to support </a:t>
            </a:r>
            <a:r>
              <a:rPr lang="en-GB" err="1"/>
              <a:t>demedicalising</a:t>
            </a:r>
            <a:r>
              <a:rPr lang="en-GB"/>
              <a:t> healthcare and treatment in Angus</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920EADDB-AFC6-4492-8B5D-5A0DE646E531}" type="slidenum">
              <a:rPr lang="en-GB" smtClean="0"/>
              <a:t>14</a:t>
            </a:fld>
            <a:endParaRPr lang="en-GB"/>
          </a:p>
        </p:txBody>
      </p:sp>
    </p:spTree>
    <p:extLst>
      <p:ext uri="{BB962C8B-B14F-4D97-AF65-F5344CB8AC3E}">
        <p14:creationId xmlns:p14="http://schemas.microsoft.com/office/powerpoint/2010/main" val="303421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P&amp;PC provided opportunity to evaluate and revise the BALW programme</a:t>
            </a:r>
          </a:p>
          <a:p>
            <a:pPr marL="171450" indent="-171450">
              <a:buFont typeface="Arial" panose="020B0604020202020204" pitchFamily="34" charset="0"/>
              <a:buChar char="•"/>
            </a:pPr>
            <a:r>
              <a:rPr lang="en-GB"/>
              <a:t>Partnership working has been key to this process – both to identify new relationships and training opportunities, but also to ensure the referral process and programme fits the need</a:t>
            </a:r>
          </a:p>
          <a:p>
            <a:pPr marL="171450" indent="-171450">
              <a:buFont typeface="Arial" panose="020B0604020202020204" pitchFamily="34" charset="0"/>
              <a:buChar char="•"/>
            </a:pPr>
            <a:r>
              <a:rPr lang="en-GB"/>
              <a:t>Investing in Refer-All to manage the referrals was a key investment and will provide robust reporting</a:t>
            </a:r>
          </a:p>
          <a:p>
            <a:pPr marL="171450" indent="-171450">
              <a:buFont typeface="Arial" panose="020B0604020202020204" pitchFamily="34" charset="0"/>
              <a:buChar char="•"/>
            </a:pPr>
            <a:r>
              <a:rPr lang="en-GB"/>
              <a:t>Delivery of the revised pathway started in April 2024 and was secured through PPC until March 2025</a:t>
            </a:r>
          </a:p>
          <a:p>
            <a:pPr marL="171450" indent="-171450">
              <a:buFont typeface="Arial" panose="020B0604020202020204" pitchFamily="34" charset="0"/>
              <a:buChar char="•"/>
            </a:pPr>
            <a:r>
              <a:rPr lang="en-GB"/>
              <a:t>December we were successful in securing funding until March 2027 which gives us 3yrs to test</a:t>
            </a:r>
          </a:p>
          <a:p>
            <a:pPr marL="171450" indent="-171450">
              <a:buFont typeface="Arial" panose="020B0604020202020204" pitchFamily="34" charset="0"/>
              <a:buChar char="•"/>
            </a:pPr>
            <a:endParaRPr lang="en-GB"/>
          </a:p>
          <a:p>
            <a:pPr marL="0" indent="0">
              <a:buFont typeface="Arial" panose="020B0604020202020204" pitchFamily="34" charset="0"/>
              <a:buNone/>
            </a:pPr>
            <a:r>
              <a:rPr lang="en-GB"/>
              <a:t>------</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Part of this was speaking to existing participants and looking at the marketing of the programme – very much targeted towards older adults and as we all know, health does not discriminate against age, so we decided to refresh the imagery being used to encourage people of any age to seek support through the programme</a:t>
            </a:r>
          </a:p>
        </p:txBody>
      </p:sp>
      <p:sp>
        <p:nvSpPr>
          <p:cNvPr id="4" name="Slide Number Placeholder 3"/>
          <p:cNvSpPr>
            <a:spLocks noGrp="1"/>
          </p:cNvSpPr>
          <p:nvPr>
            <p:ph type="sldNum" sz="quarter" idx="5"/>
          </p:nvPr>
        </p:nvSpPr>
        <p:spPr/>
        <p:txBody>
          <a:bodyPr/>
          <a:lstStyle/>
          <a:p>
            <a:fld id="{920EADDB-AFC6-4492-8B5D-5A0DE646E531}" type="slidenum">
              <a:rPr lang="en-GB" smtClean="0"/>
              <a:t>15</a:t>
            </a:fld>
            <a:endParaRPr lang="en-GB"/>
          </a:p>
        </p:txBody>
      </p:sp>
    </p:spTree>
    <p:extLst>
      <p:ext uri="{BB962C8B-B14F-4D97-AF65-F5344CB8AC3E}">
        <p14:creationId xmlns:p14="http://schemas.microsoft.com/office/powerpoint/2010/main" val="552216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Shows Be Active Live Well as it was, with the paid pathway</a:t>
            </a:r>
          </a:p>
          <a:p>
            <a:pPr marL="171450" indent="-171450">
              <a:buFont typeface="Arial" panose="020B0604020202020204" pitchFamily="34" charset="0"/>
              <a:buChar char="•"/>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Active Start forms the new pathway offering a greater level of support and supports health behaviour change, programme aligns with PARS</a:t>
            </a:r>
          </a:p>
          <a:p>
            <a:pPr marL="171450" indent="-171450">
              <a:buFont typeface="Arial" panose="020B0604020202020204" pitchFamily="34" charset="0"/>
              <a:buChar char="•"/>
            </a:pPr>
            <a:r>
              <a:rPr lang="en-GB"/>
              <a:t>Programmes are not condition specific, but journey is person centred</a:t>
            </a:r>
          </a:p>
          <a:p>
            <a:pPr marL="171450" indent="-171450">
              <a:buFont typeface="Arial" panose="020B0604020202020204" pitchFamily="34" charset="0"/>
              <a:buChar char="•"/>
            </a:pPr>
            <a:r>
              <a:rPr lang="en-GB"/>
              <a:t>Designed to build confidence and reassurance to encourage activity</a:t>
            </a:r>
          </a:p>
          <a:p>
            <a:pPr marL="171450" indent="-171450">
              <a:buFont typeface="Arial" panose="020B0604020202020204" pitchFamily="34" charset="0"/>
              <a:buChar char="•"/>
            </a:pPr>
            <a:r>
              <a:rPr lang="en-GB"/>
              <a:t>Aim is to reach point of being independently active, whether with us or in the community </a:t>
            </a:r>
          </a:p>
          <a:p>
            <a:pPr marL="171450" indent="-171450">
              <a:buFont typeface="Arial" panose="020B0604020202020204" pitchFamily="34" charset="0"/>
              <a:buChar char="•"/>
            </a:pPr>
            <a:r>
              <a:rPr lang="en-GB"/>
              <a:t>Healthy Steps Angus is </a:t>
            </a:r>
            <a:r>
              <a:rPr lang="en-GB" err="1"/>
              <a:t>ANGUSalive’s</a:t>
            </a:r>
            <a:r>
              <a:rPr lang="en-GB"/>
              <a:t> health walks programme and has also had investment from P&amp;PC and forms an integral part of BALW and supports our aim to supports inclusive activity for all</a:t>
            </a:r>
          </a:p>
        </p:txBody>
      </p:sp>
      <p:sp>
        <p:nvSpPr>
          <p:cNvPr id="4" name="Slide Number Placeholder 3"/>
          <p:cNvSpPr>
            <a:spLocks noGrp="1"/>
          </p:cNvSpPr>
          <p:nvPr>
            <p:ph type="sldNum" sz="quarter" idx="5"/>
          </p:nvPr>
        </p:nvSpPr>
        <p:spPr/>
        <p:txBody>
          <a:bodyPr/>
          <a:lstStyle/>
          <a:p>
            <a:fld id="{920EADDB-AFC6-4492-8B5D-5A0DE646E531}" type="slidenum">
              <a:rPr lang="en-GB" smtClean="0"/>
              <a:t>16</a:t>
            </a:fld>
            <a:endParaRPr lang="en-GB"/>
          </a:p>
        </p:txBody>
      </p:sp>
    </p:spTree>
    <p:extLst>
      <p:ext uri="{BB962C8B-B14F-4D97-AF65-F5344CB8AC3E}">
        <p14:creationId xmlns:p14="http://schemas.microsoft.com/office/powerpoint/2010/main" val="3421092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It’s been a busy first year!</a:t>
            </a:r>
          </a:p>
          <a:p>
            <a:pPr marL="171450" indent="-171450">
              <a:buFont typeface="Arial" panose="020B0604020202020204" pitchFamily="34" charset="0"/>
              <a:buChar char="•"/>
            </a:pPr>
            <a:r>
              <a:rPr lang="en-GB"/>
              <a:t>Previously we saw around 300 referrals to the programme annually, so huge increase</a:t>
            </a:r>
          </a:p>
          <a:p>
            <a:pPr marL="171450" indent="-171450">
              <a:buFont typeface="Arial" panose="020B0604020202020204" pitchFamily="34" charset="0"/>
              <a:buChar char="•"/>
            </a:pPr>
            <a:r>
              <a:rPr lang="en-GB"/>
              <a:t>The stats provide us with information on where we can improve, who is or isn’t referring, and we can use this for targeted approach</a:t>
            </a:r>
          </a:p>
          <a:p>
            <a:pPr marL="171450" indent="-171450">
              <a:buFont typeface="Arial" panose="020B0604020202020204" pitchFamily="34" charset="0"/>
              <a:buChar char="•"/>
            </a:pPr>
            <a:r>
              <a:rPr lang="en-GB"/>
              <a:t>For example, we know the LTCs will increase with age and therefore naturally older adults account for the majority of referrals</a:t>
            </a:r>
          </a:p>
          <a:p>
            <a:pPr marL="171450" indent="-171450">
              <a:buFont typeface="Arial" panose="020B0604020202020204" pitchFamily="34" charset="0"/>
              <a:buChar char="•"/>
            </a:pPr>
            <a:r>
              <a:rPr lang="en-GB"/>
              <a:t>Therefore, it’s encouraging to see younger adults coming through</a:t>
            </a:r>
          </a:p>
          <a:p>
            <a:pPr marL="171450" indent="-171450">
              <a:buFont typeface="Arial" panose="020B0604020202020204" pitchFamily="34" charset="0"/>
              <a:buChar char="•"/>
            </a:pPr>
            <a:r>
              <a:rPr lang="en-GB"/>
              <a:t>Professional referrals include physios as you’d expect, and GPs, Community Link Workers (social prescribers), but it’s great to see mental health teams increasing on their referrals - this includes 3</a:t>
            </a:r>
            <a:r>
              <a:rPr lang="en-GB" baseline="30000"/>
              <a:t>rd</a:t>
            </a:r>
            <a:r>
              <a:rPr lang="en-GB"/>
              <a:t> sector peer support and alcohol &amp; drug services</a:t>
            </a:r>
          </a:p>
          <a:p>
            <a:pPr marL="171450" indent="-171450">
              <a:buFont typeface="Arial" panose="020B0604020202020204" pitchFamily="34" charset="0"/>
              <a:buChar char="•"/>
            </a:pPr>
            <a:r>
              <a:rPr lang="en-GB"/>
              <a:t>Our other referrals come from social work and employability teams who often engage with vulnerable or at risk people</a:t>
            </a:r>
          </a:p>
          <a:p>
            <a:pPr marL="171450" indent="-171450">
              <a:buFont typeface="Arial" panose="020B0604020202020204" pitchFamily="34" charset="0"/>
              <a:buChar char="•"/>
            </a:pPr>
            <a:r>
              <a:rPr lang="en-GB"/>
              <a:t>Leading conditions won’t be a surprise, we’re also seeing mental health increasing as the primary condition</a:t>
            </a:r>
          </a:p>
          <a:p>
            <a:pPr marL="171450" indent="-171450">
              <a:buFont typeface="Arial" panose="020B0604020202020204" pitchFamily="34" charset="0"/>
              <a:buChar char="•"/>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Figures shown are just from those referrals during that time – as months progress, we are seeing a shift in the people referred being more appropriate for Active Start as referrers learn about it</a:t>
            </a:r>
          </a:p>
          <a:p>
            <a:pPr marL="171450" indent="-171450">
              <a:buFont typeface="Arial" panose="020B0604020202020204" pitchFamily="34" charset="0"/>
              <a:buChar char="•"/>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About to undertake analysis of the 1</a:t>
            </a:r>
            <a:r>
              <a:rPr lang="en-GB" baseline="30000"/>
              <a:t>st</a:t>
            </a:r>
            <a:r>
              <a:rPr lang="en-GB"/>
              <a:t> year data to better understand the impact and any correlations but already seeing positive outcomes at this stage</a:t>
            </a:r>
          </a:p>
        </p:txBody>
      </p:sp>
      <p:sp>
        <p:nvSpPr>
          <p:cNvPr id="4" name="Slide Number Placeholder 3"/>
          <p:cNvSpPr>
            <a:spLocks noGrp="1"/>
          </p:cNvSpPr>
          <p:nvPr>
            <p:ph type="sldNum" sz="quarter" idx="5"/>
          </p:nvPr>
        </p:nvSpPr>
        <p:spPr/>
        <p:txBody>
          <a:bodyPr/>
          <a:lstStyle/>
          <a:p>
            <a:fld id="{920EADDB-AFC6-4492-8B5D-5A0DE646E531}" type="slidenum">
              <a:rPr lang="en-GB" smtClean="0"/>
              <a:t>17</a:t>
            </a:fld>
            <a:endParaRPr lang="en-GB"/>
          </a:p>
        </p:txBody>
      </p:sp>
    </p:spTree>
    <p:extLst>
      <p:ext uri="{BB962C8B-B14F-4D97-AF65-F5344CB8AC3E}">
        <p14:creationId xmlns:p14="http://schemas.microsoft.com/office/powerpoint/2010/main" val="4197480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Data is great, but as we are using a person centred approach to provide support, the qualitative impact is the most important message</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These comments have all been fed back from the 12wk questionnaire when asked if they felt Active Start had made a difference to their health</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Another I’d like to share from an Active Start participant:</a:t>
            </a:r>
          </a:p>
          <a:p>
            <a:pPr marL="0" indent="0">
              <a:buFont typeface="Arial" panose="020B0604020202020204" pitchFamily="34" charset="0"/>
              <a:buNone/>
            </a:pPr>
            <a:r>
              <a:rPr lang="en-GB"/>
              <a:t>“My family moved to Montrose 2.5yrs ago and I have been unable to walk down to the beach. Just before my last class I managed to walk down to the beach and back up. This is probably my biggest health achievement in over a decade. I believe that I will be able to reduce reliance on my wheelchair and open up my social opportunities.”</a:t>
            </a:r>
          </a:p>
          <a:p>
            <a:pPr marL="0" indent="0">
              <a:buFont typeface="Arial" panose="020B0604020202020204" pitchFamily="34" charset="0"/>
              <a:buNone/>
            </a:pPr>
            <a:endParaRPr lang="en-GB"/>
          </a:p>
          <a:p>
            <a:pPr marL="171450" indent="-171450">
              <a:buFont typeface="Arial" panose="020B0604020202020204" pitchFamily="34" charset="0"/>
              <a:buChar char="•"/>
            </a:pPr>
            <a:r>
              <a:rPr lang="en-GB"/>
              <a:t>Stories such as these show just how powerful a physical activity intervention can be, and shows those outcomes we saw in an earlier slide coming to fruition for people</a:t>
            </a:r>
          </a:p>
        </p:txBody>
      </p:sp>
      <p:sp>
        <p:nvSpPr>
          <p:cNvPr id="4" name="Slide Number Placeholder 3"/>
          <p:cNvSpPr>
            <a:spLocks noGrp="1"/>
          </p:cNvSpPr>
          <p:nvPr>
            <p:ph type="sldNum" sz="quarter" idx="5"/>
          </p:nvPr>
        </p:nvSpPr>
        <p:spPr/>
        <p:txBody>
          <a:bodyPr/>
          <a:lstStyle/>
          <a:p>
            <a:fld id="{920EADDB-AFC6-4492-8B5D-5A0DE646E531}" type="slidenum">
              <a:rPr lang="en-GB" smtClean="0"/>
              <a:t>18</a:t>
            </a:fld>
            <a:endParaRPr lang="en-GB"/>
          </a:p>
        </p:txBody>
      </p:sp>
    </p:spTree>
    <p:extLst>
      <p:ext uri="{BB962C8B-B14F-4D97-AF65-F5344CB8AC3E}">
        <p14:creationId xmlns:p14="http://schemas.microsoft.com/office/powerpoint/2010/main" val="389094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As mentioned, Healthy Steps is a key part of the provision and is growing rapidly across Angus</a:t>
            </a:r>
          </a:p>
          <a:p>
            <a:pPr marL="171450" indent="-171450">
              <a:buFont typeface="Arial" panose="020B0604020202020204" pitchFamily="34" charset="0"/>
              <a:buChar char="•"/>
            </a:pPr>
            <a:r>
              <a:rPr lang="en-GB"/>
              <a:t>Be Active walks led by the team are the lowest level and are seeing greater support needs than the wider community walks</a:t>
            </a:r>
          </a:p>
          <a:p>
            <a:pPr marL="171450" indent="-171450">
              <a:buFont typeface="Arial" panose="020B0604020202020204" pitchFamily="34" charset="0"/>
              <a:buChar char="•"/>
            </a:pPr>
            <a:r>
              <a:rPr lang="en-GB"/>
              <a:t>Amongst the independent walks supported are teams within Community Mental Health and Justice Services</a:t>
            </a:r>
          </a:p>
          <a:p>
            <a:pPr marL="171450" indent="-171450">
              <a:buFont typeface="Arial" panose="020B0604020202020204" pitchFamily="34" charset="0"/>
              <a:buChar char="•"/>
            </a:pPr>
            <a:r>
              <a:rPr lang="en-GB"/>
              <a:t>The team also run Buggy Walks which tie in with </a:t>
            </a:r>
            <a:r>
              <a:rPr lang="en-GB" err="1"/>
              <a:t>Bookbug</a:t>
            </a:r>
            <a:r>
              <a:rPr lang="en-GB"/>
              <a:t> sessions and provide key activity and social opportunity for parents and carers at what can be a very isolated stage for many</a:t>
            </a:r>
          </a:p>
          <a:p>
            <a:pPr marL="171450" indent="-171450">
              <a:buFont typeface="Arial" panose="020B0604020202020204" pitchFamily="34" charset="0"/>
              <a:buChar char="•"/>
            </a:pPr>
            <a:r>
              <a:rPr lang="en-GB"/>
              <a:t>Just completed a pilot of Nordic Walking for those living with Parkinson’s Disease and exploring intergeneration work connecting primary schools with a local walk or dementia centre</a:t>
            </a:r>
          </a:p>
          <a:p>
            <a:pPr marL="171450" indent="-171450">
              <a:buFont typeface="Arial" panose="020B0604020202020204" pitchFamily="34" charset="0"/>
              <a:buChar char="•"/>
            </a:pPr>
            <a:endParaRPr lang="en-GB"/>
          </a:p>
          <a:p>
            <a:pPr marL="0" indent="0">
              <a:buFont typeface="Arial" panose="020B0604020202020204" pitchFamily="34" charset="0"/>
              <a:buNone/>
            </a:pPr>
            <a:r>
              <a:rPr lang="en-GB"/>
              <a:t>-----</a:t>
            </a:r>
          </a:p>
          <a:p>
            <a:pPr marL="0" indent="0">
              <a:buFont typeface="Arial" panose="020B0604020202020204" pitchFamily="34" charset="0"/>
              <a:buNone/>
            </a:pPr>
            <a:endParaRPr lang="en-GB"/>
          </a:p>
          <a:p>
            <a:pPr marL="171450" indent="-171450">
              <a:buFont typeface="Arial" panose="020B0604020202020204" pitchFamily="34" charset="0"/>
              <a:buChar char="•"/>
            </a:pPr>
            <a:r>
              <a:rPr lang="en-GB"/>
              <a:t>Again, participant stories are key and these are just a few comments that have been shared at recent walks</a:t>
            </a:r>
          </a:p>
          <a:p>
            <a:pPr marL="171450" indent="-171450">
              <a:buFont typeface="Arial" panose="020B0604020202020204" pitchFamily="34" charset="0"/>
              <a:buChar char="•"/>
            </a:pPr>
            <a:r>
              <a:rPr lang="en-GB"/>
              <a:t>Again, seeing the real impact that such a simple activity can have on people with social connections being at the heart of many of them</a:t>
            </a:r>
          </a:p>
        </p:txBody>
      </p:sp>
      <p:sp>
        <p:nvSpPr>
          <p:cNvPr id="4" name="Slide Number Placeholder 3"/>
          <p:cNvSpPr>
            <a:spLocks noGrp="1"/>
          </p:cNvSpPr>
          <p:nvPr>
            <p:ph type="sldNum" sz="quarter" idx="5"/>
          </p:nvPr>
        </p:nvSpPr>
        <p:spPr/>
        <p:txBody>
          <a:bodyPr/>
          <a:lstStyle/>
          <a:p>
            <a:fld id="{920EADDB-AFC6-4492-8B5D-5A0DE646E531}" type="slidenum">
              <a:rPr lang="en-GB" smtClean="0"/>
              <a:t>19</a:t>
            </a:fld>
            <a:endParaRPr lang="en-GB"/>
          </a:p>
        </p:txBody>
      </p:sp>
    </p:spTree>
    <p:extLst>
      <p:ext uri="{BB962C8B-B14F-4D97-AF65-F5344CB8AC3E}">
        <p14:creationId xmlns:p14="http://schemas.microsoft.com/office/powerpoint/2010/main" val="1145269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Impact of physical activity on health is well evidenced and the Angus Sport &amp; PA Framework was launched in 2020 using the Active Scotland outcomes to support working towards the vision that Angus is a place where an active life is accessible for all</a:t>
            </a:r>
          </a:p>
          <a:p>
            <a:pPr marL="171450" indent="-171450">
              <a:buFont typeface="Arial" panose="020B0604020202020204" pitchFamily="34" charset="0"/>
              <a:buChar char="•"/>
            </a:pPr>
            <a:r>
              <a:rPr lang="en-GB"/>
              <a:t>Mentioned that partnership working has been key to P&amp;PC, and building on these links has seen AHSCP become one of the partners involved in the framework</a:t>
            </a:r>
          </a:p>
          <a:p>
            <a:pPr marL="171450" indent="-171450">
              <a:buFont typeface="Arial" panose="020B0604020202020204" pitchFamily="34" charset="0"/>
              <a:buChar char="•"/>
            </a:pPr>
            <a:endParaRPr lang="en-GB"/>
          </a:p>
          <a:p>
            <a:pPr marL="0" indent="0">
              <a:buFont typeface="Arial" panose="020B0604020202020204" pitchFamily="34" charset="0"/>
              <a:buNone/>
            </a:pPr>
            <a:r>
              <a:rPr lang="en-GB"/>
              <a:t>------</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This supported the recent change to include the framework steering group within the CPP, and it now sits as one of the subgroups which means sport and physical activity is considered as a key part of how we care for people in Angus </a:t>
            </a:r>
          </a:p>
          <a:p>
            <a:pPr marL="171450" indent="-171450">
              <a:buFont typeface="Arial" panose="020B0604020202020204" pitchFamily="34" charset="0"/>
              <a:buChar char="•"/>
            </a:pPr>
            <a:r>
              <a:rPr lang="en-GB"/>
              <a:t>Always learning and evolving, Flora Jackson recently presented to framework steering group on the whole systems approach and how we can use the PA for health framework</a:t>
            </a:r>
          </a:p>
        </p:txBody>
      </p:sp>
      <p:sp>
        <p:nvSpPr>
          <p:cNvPr id="4" name="Slide Number Placeholder 3"/>
          <p:cNvSpPr>
            <a:spLocks noGrp="1"/>
          </p:cNvSpPr>
          <p:nvPr>
            <p:ph type="sldNum" sz="quarter" idx="5"/>
          </p:nvPr>
        </p:nvSpPr>
        <p:spPr/>
        <p:txBody>
          <a:bodyPr/>
          <a:lstStyle/>
          <a:p>
            <a:fld id="{920EADDB-AFC6-4492-8B5D-5A0DE646E531}" type="slidenum">
              <a:rPr lang="en-GB" smtClean="0"/>
              <a:t>20</a:t>
            </a:fld>
            <a:endParaRPr lang="en-GB"/>
          </a:p>
        </p:txBody>
      </p:sp>
    </p:spTree>
    <p:extLst>
      <p:ext uri="{BB962C8B-B14F-4D97-AF65-F5344CB8AC3E}">
        <p14:creationId xmlns:p14="http://schemas.microsoft.com/office/powerpoint/2010/main" val="3203508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CONTEXT</a:t>
            </a:r>
          </a:p>
          <a:p>
            <a:endParaRPr lang="en-US" dirty="0"/>
          </a:p>
          <a:p>
            <a:r>
              <a:rPr lang="en-US" dirty="0"/>
              <a:t>The health and wellbeing of the population lie at the heart of our prosperity; it must continue to be an aim to reduce preventable disease and enable everyone in Scotland to live in good health for as long as possible. Improving and sustaining health requires action across multiple areas to influence the wide range of factors that determine our health.</a:t>
            </a:r>
          </a:p>
          <a:p>
            <a:endParaRPr lang="en-US" dirty="0"/>
          </a:p>
          <a:p>
            <a:r>
              <a:rPr lang="en-GB" dirty="0"/>
              <a:t>It requires a shift in culture from illness management to prevention, and a shift towards a more whole-system approach to prevention with greater emphasis on strengthening the fundamental determinants of health across society. I am convinced that this broad approach is necessary if we are to reduce the significant burden of preventable disease experienced by our population now and the anticipated increase yet to come. Why? Because:</a:t>
            </a:r>
          </a:p>
          <a:p>
            <a:endParaRPr lang="en-GB" dirty="0"/>
          </a:p>
          <a:p>
            <a:pPr marL="171450" indent="-171450">
              <a:buFont typeface="Arial,Sans-Serif"/>
              <a:buChar char="•"/>
            </a:pPr>
            <a:r>
              <a:rPr lang="en-GB" dirty="0"/>
              <a:t>Burden of disease predicted to rise by 21% by 2043  Opportunity now to prevent ill health in the future by practising RM and delivering VHB&amp;C</a:t>
            </a:r>
          </a:p>
          <a:p>
            <a:pPr marL="171450" indent="-171450">
              <a:buFont typeface="Arial,Sans-Serif"/>
              <a:buChar char="•"/>
            </a:pPr>
            <a:r>
              <a:rPr lang="en-GB" dirty="0"/>
              <a:t>People living in Scotland’s most deprived communities live more than a third of their lives in poor health compared to around 15% in the least deprived areas.</a:t>
            </a:r>
          </a:p>
          <a:p>
            <a:pPr marL="171450" indent="-171450">
              <a:buFont typeface="Arial,Sans-Serif"/>
              <a:buChar char="•"/>
            </a:pPr>
            <a:r>
              <a:rPr lang="en-GB" dirty="0"/>
              <a:t>The leading causes of health loss are also where the greatest health inequalities are found - While the premature mortality rate (considered as deaths occurring before the age of 75) declined steadily from the late 1990s to around 2014, this progress has now stalled or even reversed- particularly in our most deprived communities.</a:t>
            </a:r>
            <a:endParaRPr lang="en-US" dirty="0"/>
          </a:p>
          <a:p>
            <a:pPr marL="171450" indent="-171450">
              <a:buFont typeface="Arial,Sans-Serif"/>
              <a:buChar char="•"/>
            </a:pPr>
            <a:r>
              <a:rPr lang="en-GB" dirty="0"/>
              <a:t>Scotland continues to have the lowest life expectancy of UK countries.</a:t>
            </a:r>
          </a:p>
          <a:p>
            <a:pPr marL="171450" indent="-171450">
              <a:buFont typeface="Arial,Sans-Serif"/>
              <a:buChar char="•"/>
            </a:pPr>
            <a:r>
              <a:rPr lang="en-GB" dirty="0"/>
              <a:t>Smoking remains a significant risk factor for cardiovascular disease, cancer and vascular dementia.</a:t>
            </a:r>
            <a:endParaRPr lang="en-US" dirty="0"/>
          </a:p>
          <a:p>
            <a:pPr marL="171450" indent="-171450">
              <a:buFont typeface="Arial,Sans-Serif"/>
              <a:buChar char="•"/>
            </a:pPr>
            <a:r>
              <a:rPr lang="en-GB" dirty="0"/>
              <a:t>Obesity remains a major risk factor for type 2 diabetes, cardiovascular disease, cancers and other causes of ill-health, and the problem is growing</a:t>
            </a:r>
          </a:p>
          <a:p>
            <a:pPr marL="171450" indent="-171450">
              <a:buFont typeface="Arial,Sans-Serif"/>
              <a:buChar char="•"/>
            </a:pPr>
            <a:r>
              <a:rPr lang="en-GB" dirty="0"/>
              <a:t>Evidence from the Scottish Health Survey suggests that following two years of decline, adult mental wellbeing improved in 2023, but remains lower in deprived groups. </a:t>
            </a:r>
            <a:endParaRPr lang="en-US" dirty="0"/>
          </a:p>
        </p:txBody>
      </p:sp>
      <p:sp>
        <p:nvSpPr>
          <p:cNvPr id="4" name="Slide Number Placeholder 3"/>
          <p:cNvSpPr>
            <a:spLocks noGrp="1"/>
          </p:cNvSpPr>
          <p:nvPr>
            <p:ph type="sldNum" sz="quarter" idx="5"/>
          </p:nvPr>
        </p:nvSpPr>
        <p:spPr/>
        <p:txBody>
          <a:bodyPr/>
          <a:lstStyle/>
          <a:p>
            <a:fld id="{826F8D90-59B6-4863-BF6E-BB5774CA6EDD}" type="slidenum">
              <a:rPr lang="en-GB" smtClean="0"/>
              <a:t>3</a:t>
            </a:fld>
            <a:endParaRPr lang="en-GB"/>
          </a:p>
        </p:txBody>
      </p:sp>
    </p:spTree>
    <p:extLst>
      <p:ext uri="{BB962C8B-B14F-4D97-AF65-F5344CB8AC3E}">
        <p14:creationId xmlns:p14="http://schemas.microsoft.com/office/powerpoint/2010/main" val="3962033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So not one to rest, there’s lots more we can do!</a:t>
            </a:r>
          </a:p>
          <a:p>
            <a:pPr marL="171450" indent="-171450">
              <a:buFont typeface="Arial" panose="020B0604020202020204" pitchFamily="34" charset="0"/>
              <a:buChar char="•"/>
            </a:pPr>
            <a:r>
              <a:rPr lang="en-GB"/>
              <a:t>We already have PR and Falls Prevention delivered in our sites by physios, but is there more that can be done to move some healthcare into community venues such as ours to support the transition away from traditional healthcare model</a:t>
            </a:r>
          </a:p>
          <a:p>
            <a:pPr marL="171450" indent="-171450">
              <a:buFont typeface="Arial" panose="020B0604020202020204" pitchFamily="34" charset="0"/>
              <a:buChar char="•"/>
            </a:pPr>
            <a:r>
              <a:rPr lang="en-GB"/>
              <a:t>Want to keep building on how our skills within the health &amp; wellbeing team and wider colleagues can support healthcare professionals</a:t>
            </a:r>
          </a:p>
          <a:p>
            <a:pPr marL="171450" indent="-171450">
              <a:buFont typeface="Arial" panose="020B0604020202020204" pitchFamily="34" charset="0"/>
              <a:buChar char="•"/>
            </a:pPr>
            <a:r>
              <a:rPr lang="en-GB"/>
              <a:t>We want, and need, to empower people to know they can manage their health themselves and take back some control, not just expect it can all be solved with medication</a:t>
            </a:r>
          </a:p>
          <a:p>
            <a:pPr marL="171450" indent="-171450">
              <a:buFont typeface="Arial" panose="020B0604020202020204" pitchFamily="34" charset="0"/>
              <a:buChar char="•"/>
            </a:pPr>
            <a:endParaRPr lang="en-GB"/>
          </a:p>
          <a:p>
            <a:pPr marL="0" indent="0">
              <a:buFont typeface="Arial" panose="020B0604020202020204" pitchFamily="34" charset="0"/>
              <a:buNone/>
            </a:pPr>
            <a:r>
              <a:rPr lang="en-GB"/>
              <a:t>------</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But it’s not just sport &amp; leisure – as a trust, we have a wealth of knowledge and skills across the service areas which can add value to the partnerships that have been formed with health over last 24 months through the P&amp;PC work</a:t>
            </a:r>
          </a:p>
          <a:p>
            <a:pPr marL="171450" indent="-171450">
              <a:buFont typeface="Arial" panose="020B0604020202020204" pitchFamily="34" charset="0"/>
              <a:buChar char="•"/>
            </a:pPr>
            <a:r>
              <a:rPr lang="en-GB"/>
              <a:t>For example, we are hoping to be an early adopter of Realistic Medicine &amp; Libraries work following a pilot in Greater Glasgow &amp; Clyde which aligns perfectly with the work done to date through P&amp;PC and continues to build on those relationships</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Trusts up and down the country are providing exercise referral such as Live Well, so if you’re not already connected, reach out to them </a:t>
            </a:r>
          </a:p>
          <a:p>
            <a:pPr marL="171450" indent="-171450">
              <a:buFont typeface="Arial" panose="020B0604020202020204" pitchFamily="34" charset="0"/>
              <a:buChar char="•"/>
            </a:pPr>
            <a:r>
              <a:rPr lang="en-GB"/>
              <a:t>We’re all facing financial pressures, so use these existing relationships to explore new ways of working</a:t>
            </a:r>
          </a:p>
          <a:p>
            <a:pPr marL="0" indent="0">
              <a:buFont typeface="Arial" panose="020B0604020202020204" pitchFamily="34" charset="0"/>
              <a:buNone/>
            </a:pPr>
            <a:endParaRPr lang="en-GB"/>
          </a:p>
          <a:p>
            <a:pPr marL="0" indent="0">
              <a:buFont typeface="Arial" panose="020B0604020202020204" pitchFamily="34" charset="0"/>
              <a:buNone/>
            </a:pPr>
            <a:r>
              <a:rPr lang="en-GB"/>
              <a:t>------</a:t>
            </a:r>
          </a:p>
          <a:p>
            <a:pPr marL="0" indent="0">
              <a:buFont typeface="Arial" panose="020B0604020202020204" pitchFamily="34" charset="0"/>
              <a:buNone/>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Recognising the huge potential that programmes such as Live Well, and that of the wider trust, can have when brought into healthcare early enough - the biggest challenge is then how do we become a key, sustainable, part of health &amp; social care?</a:t>
            </a:r>
          </a:p>
        </p:txBody>
      </p:sp>
      <p:sp>
        <p:nvSpPr>
          <p:cNvPr id="4" name="Slide Number Placeholder 3"/>
          <p:cNvSpPr>
            <a:spLocks noGrp="1"/>
          </p:cNvSpPr>
          <p:nvPr>
            <p:ph type="sldNum" sz="quarter" idx="5"/>
          </p:nvPr>
        </p:nvSpPr>
        <p:spPr/>
        <p:txBody>
          <a:bodyPr/>
          <a:lstStyle/>
          <a:p>
            <a:fld id="{920EADDB-AFC6-4492-8B5D-5A0DE646E531}" type="slidenum">
              <a:rPr lang="en-GB" smtClean="0"/>
              <a:t>21</a:t>
            </a:fld>
            <a:endParaRPr lang="en-GB"/>
          </a:p>
        </p:txBody>
      </p:sp>
    </p:spTree>
    <p:extLst>
      <p:ext uri="{BB962C8B-B14F-4D97-AF65-F5344CB8AC3E}">
        <p14:creationId xmlns:p14="http://schemas.microsoft.com/office/powerpoint/2010/main" val="802591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01555-E96A-ACAC-E031-CD681259A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84A03-D573-E116-4B1C-D1CE7E801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419CEA-AE4B-74A1-3029-8918EB90988C}"/>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0EC931DF-8961-5D41-A10C-42685B19BA80}"/>
              </a:ext>
            </a:extLst>
          </p:cNvPr>
          <p:cNvSpPr>
            <a:spLocks noGrp="1"/>
          </p:cNvSpPr>
          <p:nvPr>
            <p:ph type="sldNum" sz="quarter" idx="5"/>
          </p:nvPr>
        </p:nvSpPr>
        <p:spPr/>
        <p:txBody>
          <a:bodyPr/>
          <a:lstStyle/>
          <a:p>
            <a:fld id="{826F8D90-59B6-4863-BF6E-BB5774CA6EDD}" type="slidenum">
              <a:rPr lang="en-GB" smtClean="0"/>
              <a:t>22</a:t>
            </a:fld>
            <a:endParaRPr lang="en-GB"/>
          </a:p>
        </p:txBody>
      </p:sp>
    </p:spTree>
    <p:extLst>
      <p:ext uri="{BB962C8B-B14F-4D97-AF65-F5344CB8AC3E}">
        <p14:creationId xmlns:p14="http://schemas.microsoft.com/office/powerpoint/2010/main" val="2361139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661D7-BCB1-DE4A-D406-C36F7144D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B66C9-0A38-8BA6-1F99-5CF15351A0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B4698-CF30-B624-D406-54C976B607C8}"/>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804F1D02-616E-E3C8-7F61-A71FD440EDCD}"/>
              </a:ext>
            </a:extLst>
          </p:cNvPr>
          <p:cNvSpPr>
            <a:spLocks noGrp="1"/>
          </p:cNvSpPr>
          <p:nvPr>
            <p:ph type="sldNum" sz="quarter" idx="5"/>
          </p:nvPr>
        </p:nvSpPr>
        <p:spPr/>
        <p:txBody>
          <a:bodyPr/>
          <a:lstStyle/>
          <a:p>
            <a:fld id="{826F8D90-59B6-4863-BF6E-BB5774CA6EDD}" type="slidenum">
              <a:rPr lang="en-GB" smtClean="0"/>
              <a:t>33</a:t>
            </a:fld>
            <a:endParaRPr lang="en-GB"/>
          </a:p>
        </p:txBody>
      </p:sp>
    </p:spTree>
    <p:extLst>
      <p:ext uri="{BB962C8B-B14F-4D97-AF65-F5344CB8AC3E}">
        <p14:creationId xmlns:p14="http://schemas.microsoft.com/office/powerpoint/2010/main" val="2413271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Calibri"/>
                <a:ea typeface="Calibri"/>
                <a:cs typeface="Calibri"/>
              </a:rPr>
              <a:t>THE CASE FOR PREVENTION</a:t>
            </a:r>
          </a:p>
          <a:p>
            <a:endParaRPr lang="en-US" b="1" u="sng" dirty="0">
              <a:latin typeface="Calibri"/>
              <a:ea typeface="Calibri"/>
              <a:cs typeface="Calibri"/>
            </a:endParaRPr>
          </a:p>
          <a:p>
            <a:pPr marL="171450" indent="-171450">
              <a:buFont typeface="Arial"/>
              <a:buChar char="•"/>
            </a:pPr>
            <a:r>
              <a:rPr lang="en-US" dirty="0">
                <a:latin typeface="Calibri"/>
                <a:ea typeface="Calibri"/>
                <a:cs typeface="Calibri"/>
              </a:rPr>
              <a:t>We will always have a role in managing ill health when it occurs, but we need to refocus our efforts on prevention of disease- less time in the repair shop, and more time focused on prevention. </a:t>
            </a:r>
          </a:p>
          <a:p>
            <a:pPr marL="171450" indent="-171450">
              <a:buFont typeface="Arial"/>
              <a:buChar char="•"/>
            </a:pPr>
            <a:endParaRPr lang="en-US" dirty="0">
              <a:latin typeface="Calibri"/>
              <a:ea typeface="Calibri"/>
              <a:cs typeface="Calibri"/>
            </a:endParaRPr>
          </a:p>
          <a:p>
            <a:pPr marL="171450" indent="-171450">
              <a:buFont typeface="Arial"/>
              <a:buChar char="•"/>
            </a:pPr>
            <a:r>
              <a:rPr lang="en-US" dirty="0">
                <a:latin typeface="Calibri"/>
                <a:ea typeface="Calibri"/>
                <a:cs typeface="Calibri"/>
              </a:rPr>
              <a:t>We have a moral duty to do so. </a:t>
            </a:r>
          </a:p>
          <a:p>
            <a:pPr marL="171450" indent="-171450">
              <a:buFont typeface="Arial"/>
              <a:buChar char="•"/>
            </a:pPr>
            <a:endParaRPr lang="en-US" dirty="0">
              <a:latin typeface="Calibri"/>
              <a:ea typeface="Calibri"/>
              <a:cs typeface="Calibri"/>
            </a:endParaRPr>
          </a:p>
          <a:p>
            <a:pPr marL="171450" indent="-171450">
              <a:buFont typeface="Arial"/>
              <a:buChar char="•"/>
            </a:pPr>
            <a:r>
              <a:rPr lang="en-US" dirty="0">
                <a:latin typeface="Calibri"/>
                <a:ea typeface="Calibri"/>
                <a:cs typeface="Calibri"/>
              </a:rPr>
              <a:t>Around 20% of what we do in healthcare at present contributes to overall health. 80% is made up of other factors. </a:t>
            </a:r>
          </a:p>
          <a:p>
            <a:pPr marL="171450" indent="-171450">
              <a:buFont typeface="Arial"/>
              <a:buChar char="•"/>
            </a:pPr>
            <a:endParaRPr lang="en-US" dirty="0">
              <a:latin typeface="Calibri"/>
              <a:ea typeface="Calibri"/>
              <a:cs typeface="Calibri"/>
            </a:endParaRPr>
          </a:p>
          <a:p>
            <a:pPr marL="171450" indent="-171450">
              <a:buFont typeface="Arial"/>
              <a:buChar char="•"/>
            </a:pPr>
            <a:r>
              <a:rPr lang="en-US" dirty="0">
                <a:latin typeface="Calibri"/>
                <a:ea typeface="Calibri"/>
                <a:cs typeface="Calibri"/>
              </a:rPr>
              <a:t>That does not mean that we as healthcare professionals aren't responsible for influencing that- we need to think differently and practice differently to </a:t>
            </a:r>
            <a:r>
              <a:rPr lang="en-US" dirty="0" err="1">
                <a:latin typeface="Calibri"/>
                <a:ea typeface="Calibri"/>
                <a:cs typeface="Calibri"/>
              </a:rPr>
              <a:t>maximise</a:t>
            </a:r>
            <a:r>
              <a:rPr lang="en-US" dirty="0">
                <a:latin typeface="Calibri"/>
                <a:ea typeface="Calibri"/>
                <a:cs typeface="Calibri"/>
              </a:rPr>
              <a:t> the influence we have on that 80% for the people we care for. </a:t>
            </a:r>
          </a:p>
        </p:txBody>
      </p:sp>
      <p:sp>
        <p:nvSpPr>
          <p:cNvPr id="4" name="Slide Number Placeholder 3"/>
          <p:cNvSpPr>
            <a:spLocks noGrp="1"/>
          </p:cNvSpPr>
          <p:nvPr>
            <p:ph type="sldNum" sz="quarter" idx="5"/>
          </p:nvPr>
        </p:nvSpPr>
        <p:spPr/>
        <p:txBody>
          <a:bodyPr/>
          <a:lstStyle/>
          <a:p>
            <a:fld id="{826F8D90-59B6-4863-BF6E-BB5774CA6EDD}" type="slidenum">
              <a:rPr lang="en-GB" smtClean="0"/>
              <a:t>4</a:t>
            </a:fld>
            <a:endParaRPr lang="en-GB"/>
          </a:p>
        </p:txBody>
      </p:sp>
    </p:spTree>
    <p:extLst>
      <p:ext uri="{BB962C8B-B14F-4D97-AF65-F5344CB8AC3E}">
        <p14:creationId xmlns:p14="http://schemas.microsoft.com/office/powerpoint/2010/main" val="317137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CONNECTION</a:t>
            </a:r>
          </a:p>
          <a:p>
            <a:endParaRPr lang="en-US" dirty="0"/>
          </a:p>
          <a:p>
            <a:r>
              <a:rPr lang="en-US" dirty="0"/>
              <a:t>So how do we shift focus away from the repair shop to a whole system focus on prevention? </a:t>
            </a:r>
          </a:p>
          <a:p>
            <a:endParaRPr lang="en-US" dirty="0"/>
          </a:p>
          <a:p>
            <a:r>
              <a:rPr lang="en-US" dirty="0"/>
              <a:t>Connection to the people we care for, to each other and to our planet is absolutely critical: </a:t>
            </a:r>
          </a:p>
          <a:p>
            <a:endParaRPr lang="en-US" dirty="0"/>
          </a:p>
          <a:p>
            <a:pPr marL="171450" indent="-171450">
              <a:buFont typeface="Arial"/>
              <a:buChar char="•"/>
            </a:pPr>
            <a:r>
              <a:rPr lang="en-US" dirty="0"/>
              <a:t>Connection is the critical to understanding and supporting the people we care for to live longer, healthier lives by focusing on disease prevention and healthy ageing.</a:t>
            </a:r>
          </a:p>
          <a:p>
            <a:endParaRPr lang="en-US" dirty="0"/>
          </a:p>
          <a:p>
            <a:pPr marL="171450" indent="-171450">
              <a:buFont typeface="Arial"/>
              <a:buChar char="•"/>
            </a:pPr>
            <a:r>
              <a:rPr lang="en-US" dirty="0"/>
              <a:t>Connection is critical to tackling loneliness. </a:t>
            </a:r>
          </a:p>
          <a:p>
            <a:pPr marL="171450" indent="-171450">
              <a:buFont typeface="Arial"/>
              <a:buChar char="•"/>
            </a:pPr>
            <a:endParaRPr lang="en-US" dirty="0"/>
          </a:p>
          <a:p>
            <a:pPr marL="171450" indent="-171450">
              <a:buFont typeface="Arial"/>
              <a:buChar char="•"/>
            </a:pPr>
            <a:r>
              <a:rPr lang="en-US" dirty="0"/>
              <a:t>Connection with nature improves our wellbeing. </a:t>
            </a:r>
          </a:p>
          <a:p>
            <a:pPr marL="171450" indent="-171450">
              <a:buFont typeface="Arial"/>
              <a:buChar char="•"/>
            </a:pPr>
            <a:endParaRPr lang="en-US" dirty="0"/>
          </a:p>
          <a:p>
            <a:pPr marL="171450" indent="-171450">
              <a:buFont typeface="Arial"/>
              <a:buChar char="•"/>
            </a:pPr>
            <a:r>
              <a:rPr lang="en-US" dirty="0"/>
              <a:t>Connecting the teams we work with and the communities we serve is the key to better job satisfaction. </a:t>
            </a:r>
          </a:p>
          <a:p>
            <a:pPr marL="171450" indent="-171450">
              <a:buFont typeface="Arial"/>
              <a:buChar char="•"/>
            </a:pPr>
            <a:endParaRPr lang="en-US" dirty="0">
              <a:latin typeface="Aptos" panose="02110004020202020204"/>
              <a:ea typeface="Calibri"/>
              <a:cs typeface="Calibri"/>
            </a:endParaRPr>
          </a:p>
          <a:p>
            <a:r>
              <a:rPr lang="en-GB" dirty="0"/>
              <a:t>At the 78th World Health Assembly of WHO in May 2025, member states approved a first ever resolution on fostering social connection for improving health and its essential role in addressing loneliness, social isolation and inequities in health.</a:t>
            </a:r>
            <a:endParaRPr lang="en-US" dirty="0">
              <a:latin typeface="Aptos"/>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826F8D90-59B6-4863-BF6E-BB5774CA6EDD}" type="slidenum">
              <a:rPr lang="en-GB" smtClean="0"/>
              <a:t>5</a:t>
            </a:fld>
            <a:endParaRPr lang="en-GB"/>
          </a:p>
        </p:txBody>
      </p:sp>
    </p:spTree>
    <p:extLst>
      <p:ext uri="{BB962C8B-B14F-4D97-AF65-F5344CB8AC3E}">
        <p14:creationId xmlns:p14="http://schemas.microsoft.com/office/powerpoint/2010/main" val="1157085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PRINCIPLES OF CAREFUL AND KIND CARE</a:t>
            </a:r>
          </a:p>
          <a:p>
            <a:endParaRPr lang="en-GB" b="1" u="sng" dirty="0"/>
          </a:p>
          <a:p>
            <a:r>
              <a:rPr lang="en-GB" dirty="0"/>
              <a:t>Fostering and maintaining connection with the people we care for goes hand in hand with careful and kind care:</a:t>
            </a:r>
          </a:p>
          <a:p>
            <a:endParaRPr lang="en-GB" b="1" dirty="0"/>
          </a:p>
          <a:p>
            <a:pPr marL="171450" indent="-171450">
              <a:buFont typeface="Arial"/>
              <a:buChar char="•"/>
            </a:pPr>
            <a:r>
              <a:rPr lang="en-GB" dirty="0"/>
              <a:t>We can apply the principles of careful and kind care to promote and maintain connections for health and wellbeing. </a:t>
            </a:r>
          </a:p>
          <a:p>
            <a:pPr marL="171450" indent="-171450">
              <a:buFont typeface="Arial"/>
              <a:buChar char="•"/>
            </a:pPr>
            <a:endParaRPr lang="en-GB" dirty="0"/>
          </a:p>
          <a:p>
            <a:pPr marL="171450" indent="-171450">
              <a:buFont typeface="Arial,Sans-Serif"/>
              <a:buChar char="•"/>
            </a:pPr>
            <a:r>
              <a:rPr lang="en-GB" dirty="0"/>
              <a:t>This is not just "nice to do"- the evidence tells us it is vital. </a:t>
            </a:r>
          </a:p>
          <a:p>
            <a:pPr marL="171450" indent="-171450">
              <a:buFont typeface="Arial"/>
              <a:buChar char="•"/>
            </a:pPr>
            <a:endParaRPr lang="en-GB" dirty="0"/>
          </a:p>
          <a:p>
            <a:pPr marL="171450" indent="-171450">
              <a:buFont typeface="Arial"/>
              <a:buChar char="•"/>
            </a:pPr>
            <a:r>
              <a:rPr lang="en-GB" dirty="0"/>
              <a:t>Lancet Commission on Dementia 2024 tells us that 45% of case of dementia are potentially preventable. Whilst age-related case rates are falling in high-income countries due to management of risk factors such as smoking and hypertension, there is more to do in terms of addressing social isolation, loneliness and allowing promoting healthy ageing to reduce individual risk. </a:t>
            </a:r>
          </a:p>
          <a:p>
            <a:pPr marL="171450" indent="-171450">
              <a:buFont typeface="Arial"/>
              <a:buChar char="•"/>
            </a:pPr>
            <a:endParaRPr lang="en-GB" dirty="0"/>
          </a:p>
          <a:p>
            <a:pPr marL="171450" indent="-171450">
              <a:buFont typeface="Arial"/>
              <a:buChar char="•"/>
            </a:pPr>
            <a:r>
              <a:rPr lang="en-GB" dirty="0"/>
              <a:t>We must change the way we deliver care to consistently provide careful and kind care, recognising the critical importance of continuity and relationship-based care in accounting for the biography as well as the biology of the people we serve. This can only be done as equal partners with our communities, viewing each person’s individuality and connecting with them through trust, continuity and shared decision making</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GB" dirty="0"/>
          </a:p>
          <a:p>
            <a:pPr>
              <a:defRPr/>
            </a:pPr>
            <a:r>
              <a:rPr lang="en-GB" dirty="0"/>
              <a:t>Let me explain why and how....</a:t>
            </a:r>
          </a:p>
          <a:p>
            <a:pPr>
              <a:defRPr/>
            </a:pPr>
            <a:endParaRPr lang="en-GB" dirty="0"/>
          </a:p>
          <a:p>
            <a:pPr>
              <a:defRPr/>
            </a:pPr>
            <a:endParaRPr lang="en-GB" dirty="0"/>
          </a:p>
          <a:p>
            <a:pPr>
              <a:defRPr/>
            </a:pPr>
            <a:endParaRPr lang="en-GB" dirty="0"/>
          </a:p>
        </p:txBody>
      </p:sp>
      <p:sp>
        <p:nvSpPr>
          <p:cNvPr id="4" name="Slide Number Placeholder 3"/>
          <p:cNvSpPr>
            <a:spLocks noGrp="1"/>
          </p:cNvSpPr>
          <p:nvPr>
            <p:ph type="sldNum" sz="quarter" idx="5"/>
          </p:nvPr>
        </p:nvSpPr>
        <p:spPr/>
        <p:txBody>
          <a:bodyPr/>
          <a:lstStyle/>
          <a:p>
            <a:fld id="{826F8D90-59B6-4863-BF6E-BB5774CA6EDD}" type="slidenum">
              <a:rPr lang="en-GB" smtClean="0"/>
              <a:t>6</a:t>
            </a:fld>
            <a:endParaRPr lang="en-GB"/>
          </a:p>
        </p:txBody>
      </p:sp>
    </p:spTree>
    <p:extLst>
      <p:ext uri="{BB962C8B-B14F-4D97-AF65-F5344CB8AC3E}">
        <p14:creationId xmlns:p14="http://schemas.microsoft.com/office/powerpoint/2010/main" val="2964192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OUR PLANET FOR OUR HEALTH</a:t>
            </a:r>
            <a:endParaRPr lang="en-US" dirty="0">
              <a:ea typeface="Calibri"/>
              <a:cs typeface="Calibri"/>
            </a:endParaRPr>
          </a:p>
          <a:p>
            <a:endParaRPr lang="en-GB" b="1" u="sng" dirty="0"/>
          </a:p>
          <a:p>
            <a:r>
              <a:rPr lang="en-GB" dirty="0"/>
              <a:t>The triple planetary health crisis – climate change, loss of biodiversity and air pollution – remains the greatest threat to human health this century. It is a public health emergency, where healthcare systems around the world contribute substantially to the problem, producing around 5% of carbon emissions globally</a:t>
            </a:r>
          </a:p>
          <a:p>
            <a:endParaRPr lang="en-GB" b="1" u="sng" dirty="0">
              <a:ea typeface="Calibri"/>
              <a:cs typeface="Calibri"/>
            </a:endParaRPr>
          </a:p>
          <a:p>
            <a:r>
              <a:rPr lang="en-GB" dirty="0"/>
              <a:t>For several years, I have highlighted the interconnected nature of the population health challenges we face, and the need for urgent action to address the unfolding planetary crisis to lessen the human health impacts that will follow. We must therefore look for the intersecting approaches that enable us to meet these interconnected challenges. </a:t>
            </a:r>
          </a:p>
          <a:p>
            <a:endParaRPr lang="en-GB" b="1" u="sng" dirty="0">
              <a:ea typeface="Calibri"/>
              <a:cs typeface="Calibri"/>
            </a:endParaRPr>
          </a:p>
          <a:p>
            <a:pPr marL="171450" indent="-171450">
              <a:buFont typeface="Arial"/>
              <a:buChar char="•"/>
            </a:pPr>
            <a:r>
              <a:rPr lang="en-GB" dirty="0">
                <a:ea typeface="Calibri"/>
                <a:cs typeface="Calibri"/>
              </a:rPr>
              <a:t>Connection is not only the key to understanding and supporting the people we care for to live longer, healthier lives, connection with nature improves our wellbeing. </a:t>
            </a:r>
            <a:endParaRPr lang="en-US" dirty="0">
              <a:ea typeface="Calibri"/>
              <a:cs typeface="Calibri"/>
            </a:endParaRPr>
          </a:p>
          <a:p>
            <a:pPr marL="171450" indent="-171450">
              <a:buFont typeface="Arial"/>
              <a:buChar char="•"/>
            </a:pPr>
            <a:endParaRPr lang="en-GB" dirty="0">
              <a:ea typeface="Calibri"/>
              <a:cs typeface="Calibri"/>
            </a:endParaRPr>
          </a:p>
          <a:p>
            <a:pPr marL="171450" indent="-171450">
              <a:buFont typeface="Arial"/>
              <a:buChar char="•"/>
            </a:pPr>
            <a:r>
              <a:rPr lang="en-GB" dirty="0">
                <a:ea typeface="Calibri"/>
                <a:cs typeface="Calibri"/>
              </a:rPr>
              <a:t>Scotland is truly beautiful, and a resource we don't yet fully utilise for the benefit of our health. Our natural environment is an invaluable resource which we can harness to i</a:t>
            </a:r>
            <a:r>
              <a:rPr lang="en-GB" dirty="0"/>
              <a:t>mprove the health and wellbeing of the people we care for, the communities we serve, and our planet.</a:t>
            </a:r>
            <a:endParaRPr lang="en-US" dirty="0">
              <a:ea typeface="Calibri"/>
              <a:cs typeface="Calibri"/>
            </a:endParaRPr>
          </a:p>
          <a:p>
            <a:pPr marL="171450" indent="-171450">
              <a:buFont typeface="Arial"/>
              <a:buChar char="•"/>
            </a:pPr>
            <a:endParaRPr lang="en-GB" dirty="0">
              <a:ea typeface="Calibri"/>
              <a:cs typeface="Calibri"/>
            </a:endParaRPr>
          </a:p>
          <a:p>
            <a:pPr marL="171450" indent="-171450">
              <a:buFont typeface="Arial"/>
              <a:buChar char="•"/>
            </a:pPr>
            <a:r>
              <a:rPr lang="en-GB" dirty="0">
                <a:ea typeface="Calibri"/>
                <a:cs typeface="Calibri"/>
              </a:rPr>
              <a:t>(Example of Loch Katrine diversion by Victorian </a:t>
            </a:r>
            <a:r>
              <a:rPr lang="en-GB" dirty="0" err="1">
                <a:ea typeface="Calibri"/>
                <a:cs typeface="Calibri"/>
              </a:rPr>
              <a:t>Townplanners</a:t>
            </a:r>
            <a:r>
              <a:rPr lang="en-GB" dirty="0">
                <a:ea typeface="Calibri"/>
                <a:cs typeface="Calibri"/>
              </a:rPr>
              <a:t> to reduce cholera. )</a:t>
            </a:r>
          </a:p>
          <a:p>
            <a:pPr marL="171450" indent="-171450">
              <a:buFont typeface="Arial"/>
              <a:buChar char="•"/>
            </a:pPr>
            <a:endParaRPr lang="en-GB" dirty="0">
              <a:ea typeface="Calibri"/>
              <a:cs typeface="Calibri"/>
            </a:endParaRPr>
          </a:p>
          <a:p>
            <a:pPr marL="171450" indent="-171450">
              <a:buFont typeface="Arial"/>
              <a:buChar char="•"/>
            </a:pPr>
            <a:r>
              <a:rPr lang="en-GB" dirty="0"/>
              <a:t>Evidence shows that exposure to nature-rich green spaces (prominently featuring vegetation such as grass and trees) and blue spaces (prominently featuring water including lochs, rivers and seas) can make a significant positive contribution to physical and mental health, and that these begin at the very start of the life course. Children and young people want spaces that are close to home, interesting and varied and include nature. They want to feel that they are safe and welcome in those spaces and that the space is valued and maintained</a:t>
            </a:r>
            <a:endParaRPr lang="en-GB" dirty="0">
              <a:ea typeface="Calibri"/>
              <a:cs typeface="Calibri"/>
            </a:endParaRPr>
          </a:p>
          <a:p>
            <a:pPr marL="171450" indent="-171450">
              <a:buFont typeface="Arial"/>
              <a:buChar char="•"/>
            </a:pPr>
            <a:endParaRPr lang="en-GB" dirty="0">
              <a:ea typeface="Calibri"/>
              <a:cs typeface="Calibri"/>
            </a:endParaRPr>
          </a:p>
          <a:p>
            <a:pPr marL="171450" indent="-171450">
              <a:buFont typeface="Arial"/>
              <a:buChar char="•"/>
            </a:pPr>
            <a:r>
              <a:rPr lang="en-GB" dirty="0"/>
              <a:t>Social prescribing enables the people we care for to access a range of non-clinical services in their local communities. It can be used alongside traditional healthcare interventions such as medication for the betterment of health in a holistic way. Social prescribing offers us ways of enabling those we care for to benefit from nature.</a:t>
            </a:r>
            <a:endParaRPr lang="en-GB" dirty="0">
              <a:ea typeface="Calibri"/>
              <a:cs typeface="Calibri"/>
            </a:endParaRPr>
          </a:p>
          <a:p>
            <a:pPr marL="171450" indent="-171450">
              <a:buFont typeface="Arial"/>
              <a:buChar char="•"/>
            </a:pPr>
            <a:endParaRPr lang="en-GB" dirty="0">
              <a:ea typeface="Calibri"/>
              <a:cs typeface="Calibri"/>
            </a:endParaRPr>
          </a:p>
          <a:p>
            <a:pPr marL="171450" indent="-171450">
              <a:buFont typeface="Arial"/>
              <a:buChar char="•"/>
            </a:pPr>
            <a:r>
              <a:rPr lang="en-GB" dirty="0">
                <a:ea typeface="Calibri"/>
                <a:cs typeface="Calibri"/>
              </a:rPr>
              <a:t>Community organisations like Boots and Beards who you see here are enabling </a:t>
            </a:r>
            <a:r>
              <a:rPr lang="en-GB" dirty="0"/>
              <a:t>able people to use the natural world to improve their health and wellbeing through the provision of group exercise activities, including guided hill walks</a:t>
            </a:r>
            <a:endParaRPr lang="en-GB" dirty="0">
              <a:ea typeface="Calibri"/>
              <a:cs typeface="Calibri"/>
            </a:endParaRPr>
          </a:p>
          <a:p>
            <a:pPr marL="171450" indent="-171450">
              <a:buFont typeface="Arial"/>
              <a:buChar char="•"/>
            </a:pPr>
            <a:endParaRPr lang="en-GB" dirty="0">
              <a:ea typeface="Calibri"/>
              <a:cs typeface="Calibri"/>
            </a:endParaRPr>
          </a:p>
          <a:p>
            <a:r>
              <a:rPr lang="en-GB" dirty="0">
                <a:ea typeface="Calibri"/>
                <a:cs typeface="Calibri"/>
              </a:rPr>
              <a:t>In my report I talk about this in more detail as well as the need for:</a:t>
            </a:r>
          </a:p>
          <a:p>
            <a:pPr marL="171450" indent="-171450">
              <a:buFont typeface="Arial"/>
              <a:buChar char="•"/>
            </a:pPr>
            <a:endParaRPr lang="en-GB" dirty="0">
              <a:ea typeface="Calibri"/>
              <a:cs typeface="Calibri"/>
            </a:endParaRPr>
          </a:p>
          <a:p>
            <a:pPr marL="171450" indent="-171450">
              <a:buFont typeface="Arial"/>
              <a:buChar char="•"/>
            </a:pPr>
            <a:r>
              <a:rPr lang="en-GB" dirty="0">
                <a:ea typeface="Calibri"/>
                <a:cs typeface="Calibri"/>
              </a:rPr>
              <a:t>Better use of NHS Greenspace</a:t>
            </a:r>
          </a:p>
          <a:p>
            <a:pPr marL="171450" indent="-171450">
              <a:buFont typeface="Arial"/>
              <a:buChar char="•"/>
            </a:pPr>
            <a:r>
              <a:rPr lang="en-GB" dirty="0">
                <a:ea typeface="Calibri"/>
                <a:cs typeface="Calibri"/>
              </a:rPr>
              <a:t>Promoting and facilitating physical activity in our communities</a:t>
            </a:r>
          </a:p>
          <a:p>
            <a:pPr marL="171450" indent="-171450">
              <a:buFont typeface="Arial"/>
              <a:buChar char="•"/>
            </a:pPr>
            <a:r>
              <a:rPr lang="en-GB" dirty="0">
                <a:latin typeface="Aptos" panose="02110004020202020204"/>
                <a:ea typeface="Calibri"/>
                <a:cs typeface="Calibri"/>
              </a:rPr>
              <a:t>Empowering the people we care for to access help and support themselves- preventing the over-medicalisation of care. </a:t>
            </a:r>
          </a:p>
          <a:p>
            <a:pPr marL="171450" indent="-171450">
              <a:buFont typeface="Arial"/>
              <a:buChar char="•"/>
            </a:pPr>
            <a:endParaRPr lang="en-GB" dirty="0">
              <a:latin typeface="Aptos" panose="02110004020202020204"/>
              <a:ea typeface="Calibri"/>
              <a:cs typeface="Calibri"/>
            </a:endParaRPr>
          </a:p>
          <a:p>
            <a:r>
              <a:rPr lang="en-US" dirty="0"/>
              <a:t>Just as we as individuals do not exist in isolation, human and planetary health are intertwined. We are part of an interconnected ecosystem and whether it be new approaches to sustainable agriculture, materials or healthcare, this innovation is well established across Scotland. </a:t>
            </a:r>
          </a:p>
        </p:txBody>
      </p:sp>
      <p:sp>
        <p:nvSpPr>
          <p:cNvPr id="4" name="Slide Number Placeholder 3"/>
          <p:cNvSpPr>
            <a:spLocks noGrp="1"/>
          </p:cNvSpPr>
          <p:nvPr>
            <p:ph type="sldNum" sz="quarter" idx="5"/>
          </p:nvPr>
        </p:nvSpPr>
        <p:spPr/>
        <p:txBody>
          <a:bodyPr/>
          <a:lstStyle/>
          <a:p>
            <a:fld id="{826F8D90-59B6-4863-BF6E-BB5774CA6EDD}" type="slidenum">
              <a:rPr lang="en-GB" smtClean="0"/>
              <a:t>7</a:t>
            </a:fld>
            <a:endParaRPr lang="en-GB"/>
          </a:p>
        </p:txBody>
      </p:sp>
    </p:spTree>
    <p:extLst>
      <p:ext uri="{BB962C8B-B14F-4D97-AF65-F5344CB8AC3E}">
        <p14:creationId xmlns:p14="http://schemas.microsoft.com/office/powerpoint/2010/main" val="686084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latin typeface="Aptos" panose="02110004020202020204"/>
                <a:ea typeface="Calibri"/>
                <a:cs typeface="Calibri"/>
              </a:rPr>
              <a:t>HEALTHY AGEING</a:t>
            </a:r>
            <a:endParaRPr lang="en-US" b="1" u="sng" dirty="0"/>
          </a:p>
          <a:p>
            <a:endParaRPr lang="en-GB" b="1" u="sng" dirty="0">
              <a:latin typeface="Aptos"/>
              <a:ea typeface="Calibri"/>
              <a:cs typeface="Calibri"/>
            </a:endParaRPr>
          </a:p>
          <a:p>
            <a:r>
              <a:rPr lang="en-GB" dirty="0"/>
              <a:t>Connection binds us together. It shapes relationships, ideas and even the course of events over time. Connection fuels empathy, sparks creativity and helps to bring meaning to our lives. Social disconnection and detachment, however, can have wide-ranging and serious effects, impacting on our mental and physical health and our sense of wellbeing</a:t>
            </a:r>
          </a:p>
          <a:p>
            <a:endParaRPr lang="en-GB" dirty="0"/>
          </a:p>
          <a:p>
            <a:pPr marL="171450" indent="-171450">
              <a:buFont typeface="Arial,Sans-Serif"/>
              <a:buChar char="•"/>
            </a:pPr>
            <a:r>
              <a:rPr lang="en-GB" dirty="0"/>
              <a:t>There will be more older people and fewer younger people by 2047, and that is often held up in terms of challenges to health and care system. </a:t>
            </a:r>
          </a:p>
          <a:p>
            <a:endParaRPr lang="en-GB" dirty="0">
              <a:ea typeface="Calibri"/>
              <a:cs typeface="Calibri"/>
            </a:endParaRPr>
          </a:p>
          <a:p>
            <a:r>
              <a:rPr lang="en-GB" dirty="0">
                <a:ea typeface="Calibri"/>
              </a:rPr>
              <a:t>But it </a:t>
            </a:r>
            <a:r>
              <a:rPr lang="en-GB" dirty="0"/>
              <a:t>is worth emphasising the benefits for everyone in a society which promotes and facilitates healthy ageing. By proportion, older people contribute more in volunteering and in childcare and also provide a significant proportion of unpaid care. Overall, they are net contributors to the economy (even after considering the costs of health and care) through their spending and their unpaid contributions through volunteering. The contributions from older people to the UK economy were estimated to be worth £40 billion per annum in 2011, and by 2030 are expected to rise to £77 billion. </a:t>
            </a:r>
            <a:endParaRPr lang="en-GB" dirty="0">
              <a:ea typeface="Calibri"/>
            </a:endParaRPr>
          </a:p>
          <a:p>
            <a:endParaRPr lang="en-GB" dirty="0"/>
          </a:p>
          <a:p>
            <a:r>
              <a:rPr lang="en-GB" dirty="0"/>
              <a:t>Furthermore, in 2015, it was estimated that the unpaid contributions of older people across the European Union (EU) could be worth as much 1.4% of GDP, more than the defence spend of any EU country at that time.</a:t>
            </a:r>
            <a:endParaRPr lang="en-GB" dirty="0">
              <a:ea typeface="Calibri"/>
            </a:endParaRPr>
          </a:p>
          <a:p>
            <a:endParaRPr lang="en-GB" dirty="0">
              <a:ea typeface="Calibri"/>
              <a:cs typeface="Calibri"/>
            </a:endParaRPr>
          </a:p>
          <a:p>
            <a:pPr marL="171450" indent="-171450">
              <a:buFont typeface="Arial"/>
              <a:buChar char="•"/>
            </a:pPr>
            <a:r>
              <a:rPr lang="en-GB" dirty="0">
                <a:ea typeface="Calibri"/>
                <a:cs typeface="Calibri"/>
              </a:rPr>
              <a:t>If we can connect across the generations, what we stand to gain is truly exciting. </a:t>
            </a:r>
          </a:p>
          <a:p>
            <a:endParaRPr lang="en-GB" dirty="0">
              <a:ea typeface="Calibri"/>
              <a:cs typeface="Calibri"/>
            </a:endParaRPr>
          </a:p>
          <a:p>
            <a:pPr marL="171450" indent="-171450">
              <a:buFont typeface="Arial"/>
              <a:buChar char="•"/>
            </a:pPr>
            <a:r>
              <a:rPr lang="en-GB" dirty="0"/>
              <a:t>We need to recognise the opportunities that realigning our connections with each other presents in terms of realising healthy older age for everyone. </a:t>
            </a:r>
          </a:p>
          <a:p>
            <a:pPr marL="171450" indent="-171450">
              <a:buFont typeface="Arial"/>
              <a:buChar char="•"/>
            </a:pPr>
            <a:endParaRPr lang="en-GB" dirty="0"/>
          </a:p>
          <a:p>
            <a:pPr marL="171450" indent="-171450">
              <a:buFont typeface="Arial"/>
              <a:buChar char="•"/>
            </a:pPr>
            <a:r>
              <a:rPr lang="en-GB" dirty="0"/>
              <a:t>At a time when economies, healthcare systems and societies internationally are adjusting to a post-pandemic world, we must fully appreciate and capitalise on the contributions of our older people. </a:t>
            </a:r>
          </a:p>
          <a:p>
            <a:pPr marL="171450" indent="-171450">
              <a:buFont typeface="Arial"/>
              <a:buChar char="•"/>
            </a:pPr>
            <a:endParaRPr lang="en-GB" dirty="0"/>
          </a:p>
          <a:p>
            <a:pPr marL="171450" indent="-171450">
              <a:buFont typeface="Arial"/>
              <a:buChar char="•"/>
            </a:pPr>
            <a:r>
              <a:rPr lang="en-GB" dirty="0"/>
              <a:t>If we do that, we can benefit from the wisdom, experience, coaching roles in the workplace and voluntary contributions of older people. </a:t>
            </a:r>
            <a:endParaRPr lang="en-GB" dirty="0">
              <a:latin typeface="Aptos"/>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826F8D90-59B6-4863-BF6E-BB5774CA6EDD}" type="slidenum">
              <a:rPr lang="en-GB" smtClean="0"/>
              <a:t>8</a:t>
            </a:fld>
            <a:endParaRPr lang="en-GB"/>
          </a:p>
        </p:txBody>
      </p:sp>
    </p:spTree>
    <p:extLst>
      <p:ext uri="{BB962C8B-B14F-4D97-AF65-F5344CB8AC3E}">
        <p14:creationId xmlns:p14="http://schemas.microsoft.com/office/powerpoint/2010/main" val="1518024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OUR PLACE IN OUR COMMUNITIES</a:t>
            </a:r>
            <a:endParaRPr lang="en-US" u="sng" dirty="0"/>
          </a:p>
          <a:p>
            <a:endParaRPr lang="en-US" b="1" u="sng" dirty="0"/>
          </a:p>
          <a:p>
            <a:r>
              <a:rPr lang="en-US" dirty="0"/>
              <a:t>Thirty-five years before the formation of the National Health Service in 1948, Scotland led the way in creating a state funded healthcare system to serve the specific needs of its remote and rural communities. Ballachulish GP, Dr Lachlan Grant’s evidence to the 1912 Dewar report highlighted the plight of those needing medical care in the crofting communities who, with no regular income, were not covered by the National Insurance schemes of that time. The resultant launch of the Highlands and Islands Medical Service provided medical care to over 300,000 people, over an area covering more than half of Scotland’s land mass, for the first time. This network of expert medical generalists embedded in their communities, </a:t>
            </a:r>
            <a:r>
              <a:rPr lang="en-US" dirty="0" err="1"/>
              <a:t>practising</a:t>
            </a:r>
            <a:r>
              <a:rPr lang="en-US" dirty="0"/>
              <a:t> according to local need, formed the foundations of what we would now </a:t>
            </a:r>
            <a:r>
              <a:rPr lang="en-US" dirty="0" err="1"/>
              <a:t>recognise</a:t>
            </a:r>
            <a:r>
              <a:rPr lang="en-US" dirty="0"/>
              <a:t> as the modern General Practice and served as a model for others around the world, including the NHS. </a:t>
            </a:r>
          </a:p>
          <a:p>
            <a:endParaRPr lang="en-US" dirty="0"/>
          </a:p>
          <a:p>
            <a:r>
              <a:rPr lang="en-US" dirty="0"/>
              <a:t>Over a century on, the challenges we face in healthcare have changed, but the importance of our relationship with the communities we serve has not. Given the increasing health needs of our population, driven by the growth in non— communicable disease and exacerbated by the pandemic, coupled with increasing societal expectations for convenience and immediacy, it is perhaps understandable that the speed of access to healthcare has become our primary focus. However, I am concerned that continuity of care, and the benefits that relational care brings both for those being cared for and for our wider system, are at risk of being compromised as a result.</a:t>
            </a:r>
          </a:p>
          <a:p>
            <a:endParaRPr lang="en-US" dirty="0"/>
          </a:p>
          <a:p>
            <a:r>
              <a:rPr lang="en-US" dirty="0"/>
              <a:t>As a GP, I had the privilege of relational continuity with the people I cared for and highly valued these relationships. The human connection fostered through relational continuity is not only professionally satisfying but is simply vital, if we are to truly understand the sometimes complex needs of people we care for. It is the polar opposite of </a:t>
            </a:r>
            <a:r>
              <a:rPr lang="en-US" dirty="0" err="1"/>
              <a:t>industrialised</a:t>
            </a:r>
            <a:r>
              <a:rPr lang="en-US" dirty="0"/>
              <a:t>, transactional care and not just a mechanism for healthcare delivery. There is a growing body of evidence that relational continuity of care positively influences clinical outcomes for people across the life course. GPs offering relational continuity identify more people at risk of cardiovascular events who will benefit from statins. </a:t>
            </a:r>
          </a:p>
          <a:p>
            <a:endParaRPr lang="en-US" dirty="0"/>
          </a:p>
          <a:p>
            <a:r>
              <a:rPr lang="en-US" dirty="0"/>
              <a:t>People living with diabetes have better </a:t>
            </a:r>
            <a:r>
              <a:rPr lang="en-US" dirty="0" err="1"/>
              <a:t>glycaemic</a:t>
            </a:r>
            <a:r>
              <a:rPr lang="en-US" dirty="0"/>
              <a:t> control when they have relational continuity with their health and care team. In our older population, people living with dementia who have good relational continuity with their GP have been shown to have 10% fewer hospital admissions, 35% fewer episodes of delirium, and 57% less incontinence. I’ve shared this quote with you before, but it sums up relational continuity perfectly: “It is more important to know what sort of person has a disease than to know what sort of disease a person has.” — Hippocrates</a:t>
            </a:r>
          </a:p>
          <a:p>
            <a:endParaRPr lang="en-US" dirty="0"/>
          </a:p>
        </p:txBody>
      </p:sp>
      <p:sp>
        <p:nvSpPr>
          <p:cNvPr id="4" name="Slide Number Placeholder 3"/>
          <p:cNvSpPr>
            <a:spLocks noGrp="1"/>
          </p:cNvSpPr>
          <p:nvPr>
            <p:ph type="sldNum" sz="quarter" idx="5"/>
          </p:nvPr>
        </p:nvSpPr>
        <p:spPr/>
        <p:txBody>
          <a:bodyPr/>
          <a:lstStyle/>
          <a:p>
            <a:fld id="{826F8D90-59B6-4863-BF6E-BB5774CA6EDD}" type="slidenum">
              <a:rPr lang="en-GB" smtClean="0"/>
              <a:t>9</a:t>
            </a:fld>
            <a:endParaRPr lang="en-GB"/>
          </a:p>
        </p:txBody>
      </p:sp>
    </p:spTree>
    <p:extLst>
      <p:ext uri="{BB962C8B-B14F-4D97-AF65-F5344CB8AC3E}">
        <p14:creationId xmlns:p14="http://schemas.microsoft.com/office/powerpoint/2010/main" val="2189177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92B64-12CB-84FD-77D6-15F74EDFE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EDE19-60CA-DDE4-0E68-C70BD08562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5AC04-1FED-1166-010B-88362BED2B65}"/>
              </a:ext>
            </a:extLst>
          </p:cNvPr>
          <p:cNvSpPr>
            <a:spLocks noGrp="1"/>
          </p:cNvSpPr>
          <p:nvPr>
            <p:ph type="body" idx="1"/>
          </p:nvPr>
        </p:nvSpPr>
        <p:spPr/>
        <p:txBody>
          <a:bodyPr/>
          <a:lstStyle/>
          <a:p>
            <a:r>
              <a:rPr lang="en-GB" dirty="0"/>
              <a:t>Having considered the benefits of rebalancing services to focus on longer term human relationships, we should also consider how redesigning services to foster more meaningful relationships will benefit wider society too. In Scotland, clinicians have long enjoyed a position of public trust, which is essential in allowing us to serve our communities well. However, if we are to retain that trust, we must also be ready for the changes and challenges that lie ahead. As health and care professionals we cannot, and must not, fall into the trap of inadvertently becoming distant from the people we serve. </a:t>
            </a:r>
            <a:endParaRPr lang="en-US" dirty="0"/>
          </a:p>
          <a:p>
            <a:endParaRPr lang="en-GB" dirty="0"/>
          </a:p>
          <a:p>
            <a:r>
              <a:rPr lang="en-GB" dirty="0"/>
              <a:t>We must value the relationships not only with those that we care for in our consulting rooms, theatres and wards, but also our relationship with the public more widely. The word “doctor” is derived from the Latin “</a:t>
            </a:r>
            <a:r>
              <a:rPr lang="en-GB" dirty="0" err="1"/>
              <a:t>docere</a:t>
            </a:r>
            <a:r>
              <a:rPr lang="en-GB" dirty="0"/>
              <a:t>” which means “teacher”. Regardless of our profession, we all have a role in teaching and educating the public about their health. This role has never been more important than it is now</a:t>
            </a:r>
            <a:endParaRPr lang="en-US" dirty="0"/>
          </a:p>
          <a:p>
            <a:endParaRPr lang="en-GB" b="1" u="sng" dirty="0"/>
          </a:p>
          <a:p>
            <a:r>
              <a:rPr lang="en-GB" b="1" u="sng" dirty="0"/>
              <a:t>A CALL TO ACTION</a:t>
            </a:r>
            <a:endParaRPr lang="en-US" b="1" u="sng" dirty="0"/>
          </a:p>
          <a:p>
            <a:endParaRPr lang="en-GB" b="1" u="sng" dirty="0"/>
          </a:p>
          <a:p>
            <a:pPr marL="171450" indent="-171450">
              <a:buFont typeface="Arial"/>
              <a:buChar char="•"/>
            </a:pPr>
            <a:r>
              <a:rPr lang="en-GB" dirty="0"/>
              <a:t>Connection is critical to achieving the outcomes that matter in terms of the health of the people we care for, our planet and ourselves as healthcare professionals. </a:t>
            </a:r>
          </a:p>
          <a:p>
            <a:pPr marL="171450" marR="0" lvl="0" indent="-171450" algn="l" defTabSz="914400">
              <a:lnSpc>
                <a:spcPct val="100000"/>
              </a:lnSpc>
              <a:spcBef>
                <a:spcPts val="0"/>
              </a:spcBef>
              <a:spcAft>
                <a:spcPts val="0"/>
              </a:spcAft>
              <a:buClrTx/>
              <a:buSzTx/>
              <a:buFont typeface="Arial"/>
              <a:buChar char="•"/>
              <a:tabLst/>
              <a:defRPr/>
            </a:pPr>
            <a:endParaRPr lang="en-GB" dirty="0"/>
          </a:p>
          <a:p>
            <a:pPr marL="171450" indent="-171450">
              <a:buFont typeface="Arial"/>
              <a:buChar char="•"/>
              <a:defRPr/>
            </a:pPr>
            <a:r>
              <a:rPr lang="en-GB" dirty="0"/>
              <a:t>Allowing the value and role of the human relationship to be eclipsed by technological advances risks giving way to transactional, industrialised care to the detriment of everyone.</a:t>
            </a:r>
          </a:p>
          <a:p>
            <a:pPr marL="171450" indent="-171450">
              <a:buFont typeface="Arial"/>
              <a:buChar char="•"/>
              <a:defRPr/>
            </a:pPr>
            <a:endParaRPr lang="en-GB" dirty="0"/>
          </a:p>
          <a:p>
            <a:pPr marL="171450" indent="-171450">
              <a:buFont typeface="Arial"/>
              <a:buChar char="•"/>
              <a:defRPr/>
            </a:pPr>
            <a:r>
              <a:rPr lang="en-GB" dirty="0"/>
              <a:t>We must not let that happen. </a:t>
            </a:r>
          </a:p>
          <a:p>
            <a:pPr marL="171450" indent="-171450">
              <a:buFont typeface="Arial"/>
              <a:buChar char="•"/>
              <a:defRPr/>
            </a:pPr>
            <a:endParaRPr lang="en-GB" dirty="0"/>
          </a:p>
          <a:p>
            <a:pPr marL="171450" indent="-171450">
              <a:buFont typeface="Arial"/>
              <a:buChar char="•"/>
              <a:defRPr/>
            </a:pPr>
            <a:r>
              <a:rPr lang="en-US" dirty="0" err="1"/>
              <a:t>Practising</a:t>
            </a:r>
            <a:r>
              <a:rPr lang="en-US" dirty="0"/>
              <a:t> Realistic Medicine and delivering careful and kind care can ensure that it does not. </a:t>
            </a:r>
            <a:endParaRPr lang="en-GB" dirty="0"/>
          </a:p>
          <a:p>
            <a:pPr marL="171450" indent="-171450">
              <a:buFont typeface="Arial"/>
              <a:buChar char="•"/>
              <a:defRPr/>
            </a:pPr>
            <a:endParaRPr lang="en-GB" dirty="0"/>
          </a:p>
          <a:p>
            <a:pPr>
              <a:defRPr/>
            </a:pPr>
            <a:r>
              <a:rPr lang="en-GB" dirty="0"/>
              <a:t>Thank you. You'll get the chance to ask me some questions soon.</a:t>
            </a:r>
          </a:p>
          <a:p>
            <a:pPr>
              <a:defRPr/>
            </a:pPr>
            <a:endParaRPr lang="en-GB" dirty="0"/>
          </a:p>
          <a:p>
            <a:pPr>
              <a:defRPr/>
            </a:pPr>
            <a:endParaRPr lang="en-GB" dirty="0"/>
          </a:p>
          <a:p>
            <a:pPr>
              <a:defRPr/>
            </a:pPr>
            <a:endParaRPr lang="en-GB" dirty="0"/>
          </a:p>
        </p:txBody>
      </p:sp>
      <p:sp>
        <p:nvSpPr>
          <p:cNvPr id="4" name="Slide Number Placeholder 3">
            <a:extLst>
              <a:ext uri="{FF2B5EF4-FFF2-40B4-BE49-F238E27FC236}">
                <a16:creationId xmlns:a16="http://schemas.microsoft.com/office/drawing/2014/main" id="{891297A9-A9A5-792D-CEBD-6862A04E82F3}"/>
              </a:ext>
            </a:extLst>
          </p:cNvPr>
          <p:cNvSpPr>
            <a:spLocks noGrp="1"/>
          </p:cNvSpPr>
          <p:nvPr>
            <p:ph type="sldNum" sz="quarter" idx="5"/>
          </p:nvPr>
        </p:nvSpPr>
        <p:spPr/>
        <p:txBody>
          <a:bodyPr/>
          <a:lstStyle/>
          <a:p>
            <a:fld id="{826F8D90-59B6-4863-BF6E-BB5774CA6EDD}" type="slidenum">
              <a:rPr lang="en-GB" smtClean="0"/>
              <a:t>10</a:t>
            </a:fld>
            <a:endParaRPr lang="en-GB"/>
          </a:p>
        </p:txBody>
      </p:sp>
    </p:spTree>
    <p:extLst>
      <p:ext uri="{BB962C8B-B14F-4D97-AF65-F5344CB8AC3E}">
        <p14:creationId xmlns:p14="http://schemas.microsoft.com/office/powerpoint/2010/main" val="3041202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BFD6-440B-102E-AD92-2439FE206A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C28F3C2-7576-45D6-C39B-8192679601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64CD894-E832-AE88-27DC-61425E45E35C}"/>
              </a:ext>
            </a:extLst>
          </p:cNvPr>
          <p:cNvSpPr>
            <a:spLocks noGrp="1"/>
          </p:cNvSpPr>
          <p:nvPr>
            <p:ph type="dt" sz="half" idx="10"/>
          </p:nvPr>
        </p:nvSpPr>
        <p:spPr/>
        <p:txBody>
          <a:bodyPr/>
          <a:lstStyle/>
          <a:p>
            <a:fld id="{C3A5A789-FAF4-492B-87B4-0A307968AEA4}" type="datetimeFigureOut">
              <a:rPr lang="en-GB" smtClean="0"/>
              <a:t>05/06/2025</a:t>
            </a:fld>
            <a:endParaRPr lang="en-GB"/>
          </a:p>
        </p:txBody>
      </p:sp>
      <p:sp>
        <p:nvSpPr>
          <p:cNvPr id="5" name="Footer Placeholder 4">
            <a:extLst>
              <a:ext uri="{FF2B5EF4-FFF2-40B4-BE49-F238E27FC236}">
                <a16:creationId xmlns:a16="http://schemas.microsoft.com/office/drawing/2014/main" id="{34652DC3-A4AA-6D4D-863C-F195DC38E6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7140A8-E7D5-6B08-A887-F1D004649B51}"/>
              </a:ext>
            </a:extLst>
          </p:cNvPr>
          <p:cNvSpPr>
            <a:spLocks noGrp="1"/>
          </p:cNvSpPr>
          <p:nvPr>
            <p:ph type="sldNum" sz="quarter" idx="12"/>
          </p:nvPr>
        </p:nvSpPr>
        <p:spPr/>
        <p:txBody>
          <a:bodyPr/>
          <a:lstStyle/>
          <a:p>
            <a:fld id="{5429BB87-1811-4FF8-9076-E3CB633A4879}" type="slidenum">
              <a:rPr lang="en-GB" smtClean="0"/>
              <a:t>‹#›</a:t>
            </a:fld>
            <a:endParaRPr lang="en-GB"/>
          </a:p>
        </p:txBody>
      </p:sp>
    </p:spTree>
    <p:extLst>
      <p:ext uri="{BB962C8B-B14F-4D97-AF65-F5344CB8AC3E}">
        <p14:creationId xmlns:p14="http://schemas.microsoft.com/office/powerpoint/2010/main" val="102076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6D84D-969A-EFF2-D7C7-29C28298220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7EAB69D-4CF7-4488-70DC-5F026E7E5A7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C46C656-62AC-52DB-952A-4FF262F1ADBF}"/>
              </a:ext>
            </a:extLst>
          </p:cNvPr>
          <p:cNvSpPr>
            <a:spLocks noGrp="1"/>
          </p:cNvSpPr>
          <p:nvPr>
            <p:ph type="dt" sz="half" idx="10"/>
          </p:nvPr>
        </p:nvSpPr>
        <p:spPr/>
        <p:txBody>
          <a:bodyPr/>
          <a:lstStyle/>
          <a:p>
            <a:fld id="{C3A5A789-FAF4-492B-87B4-0A307968AEA4}" type="datetimeFigureOut">
              <a:rPr lang="en-GB" smtClean="0"/>
              <a:t>05/06/2025</a:t>
            </a:fld>
            <a:endParaRPr lang="en-GB"/>
          </a:p>
        </p:txBody>
      </p:sp>
      <p:sp>
        <p:nvSpPr>
          <p:cNvPr id="5" name="Footer Placeholder 4">
            <a:extLst>
              <a:ext uri="{FF2B5EF4-FFF2-40B4-BE49-F238E27FC236}">
                <a16:creationId xmlns:a16="http://schemas.microsoft.com/office/drawing/2014/main" id="{D85FE32B-93E0-BF71-B1E8-A322193E65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74DAB1-1C65-EEAC-9F7F-7ED648B998A2}"/>
              </a:ext>
            </a:extLst>
          </p:cNvPr>
          <p:cNvSpPr>
            <a:spLocks noGrp="1"/>
          </p:cNvSpPr>
          <p:nvPr>
            <p:ph type="sldNum" sz="quarter" idx="12"/>
          </p:nvPr>
        </p:nvSpPr>
        <p:spPr/>
        <p:txBody>
          <a:bodyPr/>
          <a:lstStyle/>
          <a:p>
            <a:fld id="{5429BB87-1811-4FF8-9076-E3CB633A4879}" type="slidenum">
              <a:rPr lang="en-GB" smtClean="0"/>
              <a:t>‹#›</a:t>
            </a:fld>
            <a:endParaRPr lang="en-GB"/>
          </a:p>
        </p:txBody>
      </p:sp>
    </p:spTree>
    <p:extLst>
      <p:ext uri="{BB962C8B-B14F-4D97-AF65-F5344CB8AC3E}">
        <p14:creationId xmlns:p14="http://schemas.microsoft.com/office/powerpoint/2010/main" val="2815607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90FB7D-DD8C-BB49-B616-C6856DCFD65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86B5AD6-9EF6-95C6-6FC3-18812F52BBB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3ABB815-516F-DFA4-64E2-9B1E093E4589}"/>
              </a:ext>
            </a:extLst>
          </p:cNvPr>
          <p:cNvSpPr>
            <a:spLocks noGrp="1"/>
          </p:cNvSpPr>
          <p:nvPr>
            <p:ph type="dt" sz="half" idx="10"/>
          </p:nvPr>
        </p:nvSpPr>
        <p:spPr/>
        <p:txBody>
          <a:bodyPr/>
          <a:lstStyle/>
          <a:p>
            <a:fld id="{C3A5A789-FAF4-492B-87B4-0A307968AEA4}" type="datetimeFigureOut">
              <a:rPr lang="en-GB" smtClean="0"/>
              <a:t>05/06/2025</a:t>
            </a:fld>
            <a:endParaRPr lang="en-GB"/>
          </a:p>
        </p:txBody>
      </p:sp>
      <p:sp>
        <p:nvSpPr>
          <p:cNvPr id="5" name="Footer Placeholder 4">
            <a:extLst>
              <a:ext uri="{FF2B5EF4-FFF2-40B4-BE49-F238E27FC236}">
                <a16:creationId xmlns:a16="http://schemas.microsoft.com/office/drawing/2014/main" id="{E33DF0C8-04F2-7E15-6B37-5293399C31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CB6528-903B-EECE-74E5-C323BDDFC928}"/>
              </a:ext>
            </a:extLst>
          </p:cNvPr>
          <p:cNvSpPr>
            <a:spLocks noGrp="1"/>
          </p:cNvSpPr>
          <p:nvPr>
            <p:ph type="sldNum" sz="quarter" idx="12"/>
          </p:nvPr>
        </p:nvSpPr>
        <p:spPr/>
        <p:txBody>
          <a:bodyPr/>
          <a:lstStyle/>
          <a:p>
            <a:fld id="{5429BB87-1811-4FF8-9076-E3CB633A4879}" type="slidenum">
              <a:rPr lang="en-GB" smtClean="0"/>
              <a:t>‹#›</a:t>
            </a:fld>
            <a:endParaRPr lang="en-GB"/>
          </a:p>
        </p:txBody>
      </p:sp>
    </p:spTree>
    <p:extLst>
      <p:ext uri="{BB962C8B-B14F-4D97-AF65-F5344CB8AC3E}">
        <p14:creationId xmlns:p14="http://schemas.microsoft.com/office/powerpoint/2010/main" val="3612607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descr="nhs_ppt_widescreen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 y="0"/>
            <a:ext cx="12185904" cy="6858000"/>
          </a:xfrm>
          <a:prstGeom prst="rect">
            <a:avLst/>
          </a:prstGeom>
        </p:spPr>
      </p:pic>
      <p:sp>
        <p:nvSpPr>
          <p:cNvPr id="6" name="Title 1"/>
          <p:cNvSpPr>
            <a:spLocks noGrp="1"/>
          </p:cNvSpPr>
          <p:nvPr>
            <p:ph type="title"/>
          </p:nvPr>
        </p:nvSpPr>
        <p:spPr>
          <a:xfrm>
            <a:off x="736411" y="2346781"/>
            <a:ext cx="10515600" cy="1325563"/>
          </a:xfrm>
        </p:spPr>
        <p:txBody>
          <a:bodyPr/>
          <a:lstStyle>
            <a:lvl1pPr>
              <a:defRPr b="1">
                <a:solidFill>
                  <a:schemeClr val="bg1"/>
                </a:solidFill>
              </a:defRPr>
            </a:lvl1pPr>
          </a:lstStyle>
          <a:p>
            <a:endParaRPr lang="en-GB" dirty="0"/>
          </a:p>
        </p:txBody>
      </p:sp>
      <p:pic>
        <p:nvPicPr>
          <p:cNvPr id="4" name="Picture 3" descr="nhs_ppt_widescreen_v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4456" t="57139" b="21431"/>
          <a:stretch/>
        </p:blipFill>
        <p:spPr>
          <a:xfrm>
            <a:off x="8956110" y="5248403"/>
            <a:ext cx="3112718" cy="146972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4385" y="5789896"/>
            <a:ext cx="1739902" cy="656813"/>
          </a:xfrm>
          <a:prstGeom prst="rect">
            <a:avLst/>
          </a:prstGeom>
        </p:spPr>
      </p:pic>
    </p:spTree>
    <p:extLst>
      <p:ext uri="{BB962C8B-B14F-4D97-AF65-F5344CB8AC3E}">
        <p14:creationId xmlns:p14="http://schemas.microsoft.com/office/powerpoint/2010/main" val="90671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E82E-15BC-760A-88BF-F6CC23EBFBF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68F86F9-F35F-DD90-BF31-E16EF546ACD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BD53225-C732-2194-748B-0BBD57E50A4E}"/>
              </a:ext>
            </a:extLst>
          </p:cNvPr>
          <p:cNvSpPr>
            <a:spLocks noGrp="1"/>
          </p:cNvSpPr>
          <p:nvPr>
            <p:ph type="dt" sz="half" idx="10"/>
          </p:nvPr>
        </p:nvSpPr>
        <p:spPr/>
        <p:txBody>
          <a:bodyPr/>
          <a:lstStyle/>
          <a:p>
            <a:fld id="{C3A5A789-FAF4-492B-87B4-0A307968AEA4}" type="datetimeFigureOut">
              <a:rPr lang="en-GB" smtClean="0"/>
              <a:t>05/06/2025</a:t>
            </a:fld>
            <a:endParaRPr lang="en-GB"/>
          </a:p>
        </p:txBody>
      </p:sp>
      <p:sp>
        <p:nvSpPr>
          <p:cNvPr id="5" name="Footer Placeholder 4">
            <a:extLst>
              <a:ext uri="{FF2B5EF4-FFF2-40B4-BE49-F238E27FC236}">
                <a16:creationId xmlns:a16="http://schemas.microsoft.com/office/drawing/2014/main" id="{A27B2D02-01A7-830A-40C9-66B34E0E4C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1679C0-D553-A408-F681-202EC044427D}"/>
              </a:ext>
            </a:extLst>
          </p:cNvPr>
          <p:cNvSpPr>
            <a:spLocks noGrp="1"/>
          </p:cNvSpPr>
          <p:nvPr>
            <p:ph type="sldNum" sz="quarter" idx="12"/>
          </p:nvPr>
        </p:nvSpPr>
        <p:spPr/>
        <p:txBody>
          <a:bodyPr/>
          <a:lstStyle/>
          <a:p>
            <a:fld id="{5429BB87-1811-4FF8-9076-E3CB633A4879}" type="slidenum">
              <a:rPr lang="en-GB" smtClean="0"/>
              <a:t>‹#›</a:t>
            </a:fld>
            <a:endParaRPr lang="en-GB"/>
          </a:p>
        </p:txBody>
      </p:sp>
    </p:spTree>
    <p:extLst>
      <p:ext uri="{BB962C8B-B14F-4D97-AF65-F5344CB8AC3E}">
        <p14:creationId xmlns:p14="http://schemas.microsoft.com/office/powerpoint/2010/main" val="3565982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120ED-8737-4483-91A7-28A7082282B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52C8104-25FA-7E0C-A2F8-C75BB92D48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CF8DC6A-A01B-45AF-A31B-F71233F0FF9B}"/>
              </a:ext>
            </a:extLst>
          </p:cNvPr>
          <p:cNvSpPr>
            <a:spLocks noGrp="1"/>
          </p:cNvSpPr>
          <p:nvPr>
            <p:ph type="dt" sz="half" idx="10"/>
          </p:nvPr>
        </p:nvSpPr>
        <p:spPr/>
        <p:txBody>
          <a:bodyPr/>
          <a:lstStyle/>
          <a:p>
            <a:fld id="{C3A5A789-FAF4-492B-87B4-0A307968AEA4}" type="datetimeFigureOut">
              <a:rPr lang="en-GB" smtClean="0"/>
              <a:t>05/06/2025</a:t>
            </a:fld>
            <a:endParaRPr lang="en-GB"/>
          </a:p>
        </p:txBody>
      </p:sp>
      <p:sp>
        <p:nvSpPr>
          <p:cNvPr id="5" name="Footer Placeholder 4">
            <a:extLst>
              <a:ext uri="{FF2B5EF4-FFF2-40B4-BE49-F238E27FC236}">
                <a16:creationId xmlns:a16="http://schemas.microsoft.com/office/drawing/2014/main" id="{A4597908-923F-23A0-C8A4-B4E28623AC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067347-8402-366E-C432-31A1EE618085}"/>
              </a:ext>
            </a:extLst>
          </p:cNvPr>
          <p:cNvSpPr>
            <a:spLocks noGrp="1"/>
          </p:cNvSpPr>
          <p:nvPr>
            <p:ph type="sldNum" sz="quarter" idx="12"/>
          </p:nvPr>
        </p:nvSpPr>
        <p:spPr/>
        <p:txBody>
          <a:bodyPr/>
          <a:lstStyle/>
          <a:p>
            <a:fld id="{5429BB87-1811-4FF8-9076-E3CB633A4879}" type="slidenum">
              <a:rPr lang="en-GB" smtClean="0"/>
              <a:t>‹#›</a:t>
            </a:fld>
            <a:endParaRPr lang="en-GB"/>
          </a:p>
        </p:txBody>
      </p:sp>
    </p:spTree>
    <p:extLst>
      <p:ext uri="{BB962C8B-B14F-4D97-AF65-F5344CB8AC3E}">
        <p14:creationId xmlns:p14="http://schemas.microsoft.com/office/powerpoint/2010/main" val="54661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BE7E3-F4CD-680C-02AD-75C895FFB30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003A3D0-B058-F445-4F96-54633C970D0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0DAAD85-6F7B-9D58-4353-43487498C58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427DC40-445F-C685-2C37-AB38F71E4C75}"/>
              </a:ext>
            </a:extLst>
          </p:cNvPr>
          <p:cNvSpPr>
            <a:spLocks noGrp="1"/>
          </p:cNvSpPr>
          <p:nvPr>
            <p:ph type="dt" sz="half" idx="10"/>
          </p:nvPr>
        </p:nvSpPr>
        <p:spPr/>
        <p:txBody>
          <a:bodyPr/>
          <a:lstStyle/>
          <a:p>
            <a:fld id="{C3A5A789-FAF4-492B-87B4-0A307968AEA4}" type="datetimeFigureOut">
              <a:rPr lang="en-GB" smtClean="0"/>
              <a:t>05/06/2025</a:t>
            </a:fld>
            <a:endParaRPr lang="en-GB"/>
          </a:p>
        </p:txBody>
      </p:sp>
      <p:sp>
        <p:nvSpPr>
          <p:cNvPr id="6" name="Footer Placeholder 5">
            <a:extLst>
              <a:ext uri="{FF2B5EF4-FFF2-40B4-BE49-F238E27FC236}">
                <a16:creationId xmlns:a16="http://schemas.microsoft.com/office/drawing/2014/main" id="{3A3EDC3C-EF70-B89B-CD2B-FB1F260059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32627B-CE36-1147-B816-01D409081DA3}"/>
              </a:ext>
            </a:extLst>
          </p:cNvPr>
          <p:cNvSpPr>
            <a:spLocks noGrp="1"/>
          </p:cNvSpPr>
          <p:nvPr>
            <p:ph type="sldNum" sz="quarter" idx="12"/>
          </p:nvPr>
        </p:nvSpPr>
        <p:spPr/>
        <p:txBody>
          <a:bodyPr/>
          <a:lstStyle/>
          <a:p>
            <a:fld id="{5429BB87-1811-4FF8-9076-E3CB633A4879}" type="slidenum">
              <a:rPr lang="en-GB" smtClean="0"/>
              <a:t>‹#›</a:t>
            </a:fld>
            <a:endParaRPr lang="en-GB"/>
          </a:p>
        </p:txBody>
      </p:sp>
    </p:spTree>
    <p:extLst>
      <p:ext uri="{BB962C8B-B14F-4D97-AF65-F5344CB8AC3E}">
        <p14:creationId xmlns:p14="http://schemas.microsoft.com/office/powerpoint/2010/main" val="64050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FFC64-8F75-2AF5-B0CD-7219A39A2C4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922CA98-48F8-F193-7DF4-B100A8B48A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36E1B2B-4754-2C7D-0C15-8B5F71DD813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F12A964-91B3-A4A3-A2CE-D2136BEE63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FF4B97E-6AD4-24C3-C6B7-6DDD7309180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6B2D1DA-3277-57D8-760E-A1880D1EB9A4}"/>
              </a:ext>
            </a:extLst>
          </p:cNvPr>
          <p:cNvSpPr>
            <a:spLocks noGrp="1"/>
          </p:cNvSpPr>
          <p:nvPr>
            <p:ph type="dt" sz="half" idx="10"/>
          </p:nvPr>
        </p:nvSpPr>
        <p:spPr/>
        <p:txBody>
          <a:bodyPr/>
          <a:lstStyle/>
          <a:p>
            <a:fld id="{C3A5A789-FAF4-492B-87B4-0A307968AEA4}" type="datetimeFigureOut">
              <a:rPr lang="en-GB" smtClean="0"/>
              <a:t>05/06/2025</a:t>
            </a:fld>
            <a:endParaRPr lang="en-GB"/>
          </a:p>
        </p:txBody>
      </p:sp>
      <p:sp>
        <p:nvSpPr>
          <p:cNvPr id="8" name="Footer Placeholder 7">
            <a:extLst>
              <a:ext uri="{FF2B5EF4-FFF2-40B4-BE49-F238E27FC236}">
                <a16:creationId xmlns:a16="http://schemas.microsoft.com/office/drawing/2014/main" id="{4D20952A-EB4E-E4F4-B405-F0A63476020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4E4C153-FDAE-EF36-7B4A-75C1192B5E8F}"/>
              </a:ext>
            </a:extLst>
          </p:cNvPr>
          <p:cNvSpPr>
            <a:spLocks noGrp="1"/>
          </p:cNvSpPr>
          <p:nvPr>
            <p:ph type="sldNum" sz="quarter" idx="12"/>
          </p:nvPr>
        </p:nvSpPr>
        <p:spPr/>
        <p:txBody>
          <a:bodyPr/>
          <a:lstStyle/>
          <a:p>
            <a:fld id="{5429BB87-1811-4FF8-9076-E3CB633A4879}" type="slidenum">
              <a:rPr lang="en-GB" smtClean="0"/>
              <a:t>‹#›</a:t>
            </a:fld>
            <a:endParaRPr lang="en-GB"/>
          </a:p>
        </p:txBody>
      </p:sp>
    </p:spTree>
    <p:extLst>
      <p:ext uri="{BB962C8B-B14F-4D97-AF65-F5344CB8AC3E}">
        <p14:creationId xmlns:p14="http://schemas.microsoft.com/office/powerpoint/2010/main" val="438049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3EB41-F80A-9242-8BEC-178B0DCF15A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6EB5B41-5BB8-1179-FFCB-DCF0A0F88F03}"/>
              </a:ext>
            </a:extLst>
          </p:cNvPr>
          <p:cNvSpPr>
            <a:spLocks noGrp="1"/>
          </p:cNvSpPr>
          <p:nvPr>
            <p:ph type="dt" sz="half" idx="10"/>
          </p:nvPr>
        </p:nvSpPr>
        <p:spPr/>
        <p:txBody>
          <a:bodyPr/>
          <a:lstStyle/>
          <a:p>
            <a:fld id="{C3A5A789-FAF4-492B-87B4-0A307968AEA4}" type="datetimeFigureOut">
              <a:rPr lang="en-GB" smtClean="0"/>
              <a:t>05/06/2025</a:t>
            </a:fld>
            <a:endParaRPr lang="en-GB"/>
          </a:p>
        </p:txBody>
      </p:sp>
      <p:sp>
        <p:nvSpPr>
          <p:cNvPr id="4" name="Footer Placeholder 3">
            <a:extLst>
              <a:ext uri="{FF2B5EF4-FFF2-40B4-BE49-F238E27FC236}">
                <a16:creationId xmlns:a16="http://schemas.microsoft.com/office/drawing/2014/main" id="{450E3BB8-E087-E0CF-AD1D-97829234BC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4EB1E85-4ABE-6E67-5D49-903494616DF8}"/>
              </a:ext>
            </a:extLst>
          </p:cNvPr>
          <p:cNvSpPr>
            <a:spLocks noGrp="1"/>
          </p:cNvSpPr>
          <p:nvPr>
            <p:ph type="sldNum" sz="quarter" idx="12"/>
          </p:nvPr>
        </p:nvSpPr>
        <p:spPr/>
        <p:txBody>
          <a:bodyPr/>
          <a:lstStyle/>
          <a:p>
            <a:fld id="{5429BB87-1811-4FF8-9076-E3CB633A4879}" type="slidenum">
              <a:rPr lang="en-GB" smtClean="0"/>
              <a:t>‹#›</a:t>
            </a:fld>
            <a:endParaRPr lang="en-GB"/>
          </a:p>
        </p:txBody>
      </p:sp>
    </p:spTree>
    <p:extLst>
      <p:ext uri="{BB962C8B-B14F-4D97-AF65-F5344CB8AC3E}">
        <p14:creationId xmlns:p14="http://schemas.microsoft.com/office/powerpoint/2010/main" val="2930147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5CB190-94C6-339B-9828-5DAADEA0EF98}"/>
              </a:ext>
            </a:extLst>
          </p:cNvPr>
          <p:cNvSpPr>
            <a:spLocks noGrp="1"/>
          </p:cNvSpPr>
          <p:nvPr>
            <p:ph type="dt" sz="half" idx="10"/>
          </p:nvPr>
        </p:nvSpPr>
        <p:spPr/>
        <p:txBody>
          <a:bodyPr/>
          <a:lstStyle/>
          <a:p>
            <a:fld id="{C3A5A789-FAF4-492B-87B4-0A307968AEA4}" type="datetimeFigureOut">
              <a:rPr lang="en-GB" smtClean="0"/>
              <a:t>05/06/2025</a:t>
            </a:fld>
            <a:endParaRPr lang="en-GB"/>
          </a:p>
        </p:txBody>
      </p:sp>
      <p:sp>
        <p:nvSpPr>
          <p:cNvPr id="3" name="Footer Placeholder 2">
            <a:extLst>
              <a:ext uri="{FF2B5EF4-FFF2-40B4-BE49-F238E27FC236}">
                <a16:creationId xmlns:a16="http://schemas.microsoft.com/office/drawing/2014/main" id="{12C70A31-7418-83E9-2ACE-7471F389BE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12BFEFC-BFD9-2C7A-F588-BDBDEA6C2F9F}"/>
              </a:ext>
            </a:extLst>
          </p:cNvPr>
          <p:cNvSpPr>
            <a:spLocks noGrp="1"/>
          </p:cNvSpPr>
          <p:nvPr>
            <p:ph type="sldNum" sz="quarter" idx="12"/>
          </p:nvPr>
        </p:nvSpPr>
        <p:spPr/>
        <p:txBody>
          <a:bodyPr/>
          <a:lstStyle/>
          <a:p>
            <a:fld id="{5429BB87-1811-4FF8-9076-E3CB633A4879}" type="slidenum">
              <a:rPr lang="en-GB" smtClean="0"/>
              <a:t>‹#›</a:t>
            </a:fld>
            <a:endParaRPr lang="en-GB"/>
          </a:p>
        </p:txBody>
      </p:sp>
    </p:spTree>
    <p:extLst>
      <p:ext uri="{BB962C8B-B14F-4D97-AF65-F5344CB8AC3E}">
        <p14:creationId xmlns:p14="http://schemas.microsoft.com/office/powerpoint/2010/main" val="2506410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71677-2A9A-75E3-8987-5B4F64AE2B9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80FC89A-C02E-4B44-B12F-6EB16BAAD8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341321A-3300-16AF-C70A-DABA30600D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385440-3FA5-1CF9-EDC2-B034B926742B}"/>
              </a:ext>
            </a:extLst>
          </p:cNvPr>
          <p:cNvSpPr>
            <a:spLocks noGrp="1"/>
          </p:cNvSpPr>
          <p:nvPr>
            <p:ph type="dt" sz="half" idx="10"/>
          </p:nvPr>
        </p:nvSpPr>
        <p:spPr/>
        <p:txBody>
          <a:bodyPr/>
          <a:lstStyle/>
          <a:p>
            <a:fld id="{C3A5A789-FAF4-492B-87B4-0A307968AEA4}" type="datetimeFigureOut">
              <a:rPr lang="en-GB" smtClean="0"/>
              <a:t>05/06/2025</a:t>
            </a:fld>
            <a:endParaRPr lang="en-GB"/>
          </a:p>
        </p:txBody>
      </p:sp>
      <p:sp>
        <p:nvSpPr>
          <p:cNvPr id="6" name="Footer Placeholder 5">
            <a:extLst>
              <a:ext uri="{FF2B5EF4-FFF2-40B4-BE49-F238E27FC236}">
                <a16:creationId xmlns:a16="http://schemas.microsoft.com/office/drawing/2014/main" id="{F694F66E-95BD-365D-909C-630FB77B52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8C7F99-D9C9-382F-18AF-6FE73C76296C}"/>
              </a:ext>
            </a:extLst>
          </p:cNvPr>
          <p:cNvSpPr>
            <a:spLocks noGrp="1"/>
          </p:cNvSpPr>
          <p:nvPr>
            <p:ph type="sldNum" sz="quarter" idx="12"/>
          </p:nvPr>
        </p:nvSpPr>
        <p:spPr/>
        <p:txBody>
          <a:bodyPr/>
          <a:lstStyle/>
          <a:p>
            <a:fld id="{5429BB87-1811-4FF8-9076-E3CB633A4879}" type="slidenum">
              <a:rPr lang="en-GB" smtClean="0"/>
              <a:t>‹#›</a:t>
            </a:fld>
            <a:endParaRPr lang="en-GB"/>
          </a:p>
        </p:txBody>
      </p:sp>
    </p:spTree>
    <p:extLst>
      <p:ext uri="{BB962C8B-B14F-4D97-AF65-F5344CB8AC3E}">
        <p14:creationId xmlns:p14="http://schemas.microsoft.com/office/powerpoint/2010/main" val="63934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3C1B4-D8DA-A8B7-3AE4-EC2A97D8E59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5A898B5-676E-5147-BFEA-BB682AA4B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7172C06-0A26-A207-F677-F795D6716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957040-B2F9-1FC0-2B34-83A2C044964A}"/>
              </a:ext>
            </a:extLst>
          </p:cNvPr>
          <p:cNvSpPr>
            <a:spLocks noGrp="1"/>
          </p:cNvSpPr>
          <p:nvPr>
            <p:ph type="dt" sz="half" idx="10"/>
          </p:nvPr>
        </p:nvSpPr>
        <p:spPr/>
        <p:txBody>
          <a:bodyPr/>
          <a:lstStyle/>
          <a:p>
            <a:fld id="{C3A5A789-FAF4-492B-87B4-0A307968AEA4}" type="datetimeFigureOut">
              <a:rPr lang="en-GB" smtClean="0"/>
              <a:t>05/06/2025</a:t>
            </a:fld>
            <a:endParaRPr lang="en-GB"/>
          </a:p>
        </p:txBody>
      </p:sp>
      <p:sp>
        <p:nvSpPr>
          <p:cNvPr id="6" name="Footer Placeholder 5">
            <a:extLst>
              <a:ext uri="{FF2B5EF4-FFF2-40B4-BE49-F238E27FC236}">
                <a16:creationId xmlns:a16="http://schemas.microsoft.com/office/drawing/2014/main" id="{7793CC1C-ABD0-6BA3-1B3C-252AF96F4B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1CC6CE-66F2-F710-C463-D7879BD5C463}"/>
              </a:ext>
            </a:extLst>
          </p:cNvPr>
          <p:cNvSpPr>
            <a:spLocks noGrp="1"/>
          </p:cNvSpPr>
          <p:nvPr>
            <p:ph type="sldNum" sz="quarter" idx="12"/>
          </p:nvPr>
        </p:nvSpPr>
        <p:spPr/>
        <p:txBody>
          <a:bodyPr/>
          <a:lstStyle/>
          <a:p>
            <a:fld id="{5429BB87-1811-4FF8-9076-E3CB633A4879}" type="slidenum">
              <a:rPr lang="en-GB" smtClean="0"/>
              <a:t>‹#›</a:t>
            </a:fld>
            <a:endParaRPr lang="en-GB"/>
          </a:p>
        </p:txBody>
      </p:sp>
    </p:spTree>
    <p:extLst>
      <p:ext uri="{BB962C8B-B14F-4D97-AF65-F5344CB8AC3E}">
        <p14:creationId xmlns:p14="http://schemas.microsoft.com/office/powerpoint/2010/main" val="2310865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CBDC5D-17EB-EA06-3D36-8B2D704E8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0C0955D-739F-9A34-B07D-C5D33A512D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F934042-8CE6-3C9D-90C5-4354A46A9A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A5A789-FAF4-492B-87B4-0A307968AEA4}" type="datetimeFigureOut">
              <a:rPr lang="en-GB" smtClean="0"/>
              <a:t>05/06/2025</a:t>
            </a:fld>
            <a:endParaRPr lang="en-GB"/>
          </a:p>
        </p:txBody>
      </p:sp>
      <p:sp>
        <p:nvSpPr>
          <p:cNvPr id="5" name="Footer Placeholder 4">
            <a:extLst>
              <a:ext uri="{FF2B5EF4-FFF2-40B4-BE49-F238E27FC236}">
                <a16:creationId xmlns:a16="http://schemas.microsoft.com/office/drawing/2014/main" id="{1B3A5F9E-F33C-E5B1-D6DE-687DAE8363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76362FF-8A88-E157-C375-8434AD715E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29BB87-1811-4FF8-9076-E3CB633A4879}" type="slidenum">
              <a:rPr lang="en-GB" smtClean="0"/>
              <a:t>‹#›</a:t>
            </a:fld>
            <a:endParaRPr lang="en-GB"/>
          </a:p>
        </p:txBody>
      </p:sp>
    </p:spTree>
    <p:extLst>
      <p:ext uri="{BB962C8B-B14F-4D97-AF65-F5344CB8AC3E}">
        <p14:creationId xmlns:p14="http://schemas.microsoft.com/office/powerpoint/2010/main" val="1435136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16.png"/><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image" Target="../media/image15.pn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image" Target="../media/image19.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14.pn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notesSlide" Target="../notesSlides/notesSlide12.xml"/><Relationship Id="rId28" Type="http://schemas.openxmlformats.org/officeDocument/2006/relationships/image" Target="../media/image18.png"/><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slideLayout" Target="../slideLayouts/slideLayout2.xml"/><Relationship Id="rId27"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3.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notesSlide" Target="../notesSlides/notesSlide14.xml"/><Relationship Id="rId7" Type="http://schemas.openxmlformats.org/officeDocument/2006/relationships/diagramData" Target="../diagrams/data1.xml"/><Relationship Id="rId12"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1.png"/><Relationship Id="rId11" Type="http://schemas.microsoft.com/office/2007/relationships/diagramDrawing" Target="../diagrams/drawing1.xml"/><Relationship Id="rId5" Type="http://schemas.openxmlformats.org/officeDocument/2006/relationships/image" Target="../media/image30.png"/><Relationship Id="rId10" Type="http://schemas.openxmlformats.org/officeDocument/2006/relationships/diagramColors" Target="../diagrams/colors1.xml"/><Relationship Id="rId4" Type="http://schemas.openxmlformats.org/officeDocument/2006/relationships/image" Target="../media/image29.png"/><Relationship Id="rId9"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13" Type="http://schemas.openxmlformats.org/officeDocument/2006/relationships/image" Target="../media/image37.jpeg"/><Relationship Id="rId3" Type="http://schemas.openxmlformats.org/officeDocument/2006/relationships/tags" Target="../tags/tag27.xml"/><Relationship Id="rId7" Type="http://schemas.openxmlformats.org/officeDocument/2006/relationships/slideLayout" Target="../slideLayouts/slideLayout2.xml"/><Relationship Id="rId12" Type="http://schemas.openxmlformats.org/officeDocument/2006/relationships/image" Target="../media/image36.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35.jpeg"/><Relationship Id="rId5" Type="http://schemas.openxmlformats.org/officeDocument/2006/relationships/tags" Target="../tags/tag29.xml"/><Relationship Id="rId10" Type="http://schemas.openxmlformats.org/officeDocument/2006/relationships/image" Target="../media/image34.png"/><Relationship Id="rId4" Type="http://schemas.openxmlformats.org/officeDocument/2006/relationships/tags" Target="../tags/tag28.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srmc.scot.nhs.uk/timeline/dewar-repor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742" y="2939144"/>
            <a:ext cx="7735318" cy="2179446"/>
          </a:xfrm>
        </p:spPr>
        <p:txBody>
          <a:bodyPr>
            <a:normAutofit/>
          </a:bodyPr>
          <a:lstStyle/>
          <a:p>
            <a:r>
              <a:rPr lang="en-GB" sz="4400" dirty="0">
                <a:effectLst/>
                <a:latin typeface="Arial" panose="020B0604020202020204" pitchFamily="34" charset="0"/>
                <a:ea typeface="Aptos" panose="020B0004020202020204" pitchFamily="34" charset="0"/>
                <a:cs typeface="Aptos" panose="020B0004020202020204" pitchFamily="34" charset="0"/>
              </a:rPr>
              <a:t>Launch of the Chief Medical Officer for Scotland's Annual Report</a:t>
            </a:r>
            <a:endParaRPr lang="en-US" dirty="0"/>
          </a:p>
        </p:txBody>
      </p:sp>
      <p:sp>
        <p:nvSpPr>
          <p:cNvPr id="3" name="Title 3">
            <a:extLst>
              <a:ext uri="{FF2B5EF4-FFF2-40B4-BE49-F238E27FC236}">
                <a16:creationId xmlns:a16="http://schemas.microsoft.com/office/drawing/2014/main" id="{48B2490F-C267-F7D6-6AF6-7E56E1CC37C8}"/>
              </a:ext>
            </a:extLst>
          </p:cNvPr>
          <p:cNvSpPr txBox="1">
            <a:spLocks/>
          </p:cNvSpPr>
          <p:nvPr/>
        </p:nvSpPr>
        <p:spPr>
          <a:xfrm>
            <a:off x="8682000" y="2446139"/>
            <a:ext cx="2064470" cy="374754"/>
          </a:xfrm>
          <a:prstGeom prst="rect">
            <a:avLst/>
          </a:prstGeom>
          <a:noFill/>
          <a:ln>
            <a:noFill/>
          </a:ln>
        </p:spPr>
        <p:txBody>
          <a:bodyPr spcFirstLastPara="1" wrap="square" lIns="91425" tIns="45700" rIns="91425" bIns="45700" anchor="ctr" anchorCtr="0">
            <a:normAutofit fontScale="9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400" b="0" dirty="0" err="1"/>
              <a:t>Slido</a:t>
            </a:r>
            <a:r>
              <a:rPr lang="en-GB" sz="2400" b="0" dirty="0"/>
              <a:t> – QR Code</a:t>
            </a:r>
            <a:endParaRPr lang="en-US" sz="2400" b="0" dirty="0"/>
          </a:p>
        </p:txBody>
      </p:sp>
      <p:pic>
        <p:nvPicPr>
          <p:cNvPr id="4" name="Picture 3">
            <a:extLst>
              <a:ext uri="{FF2B5EF4-FFF2-40B4-BE49-F238E27FC236}">
                <a16:creationId xmlns:a16="http://schemas.microsoft.com/office/drawing/2014/main" id="{903AD7BA-1FE2-A7FA-EB0D-56CEA6EC705E}"/>
              </a:ext>
            </a:extLst>
          </p:cNvPr>
          <p:cNvPicPr>
            <a:picLocks noChangeAspect="1"/>
          </p:cNvPicPr>
          <p:nvPr/>
        </p:nvPicPr>
        <p:blipFill>
          <a:blip r:embed="rId2"/>
          <a:stretch>
            <a:fillRect/>
          </a:stretch>
        </p:blipFill>
        <p:spPr>
          <a:xfrm>
            <a:off x="8682000" y="2820893"/>
            <a:ext cx="1924110" cy="1924110"/>
          </a:xfrm>
          <a:prstGeom prst="rect">
            <a:avLst/>
          </a:prstGeom>
        </p:spPr>
      </p:pic>
    </p:spTree>
    <p:extLst>
      <p:ext uri="{BB962C8B-B14F-4D97-AF65-F5344CB8AC3E}">
        <p14:creationId xmlns:p14="http://schemas.microsoft.com/office/powerpoint/2010/main" val="3855482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D348A-5526-46A8-1D6C-E8F2F78D113E}"/>
            </a:ext>
          </a:extLst>
        </p:cNvPr>
        <p:cNvGrpSpPr/>
        <p:nvPr/>
      </p:nvGrpSpPr>
      <p:grpSpPr>
        <a:xfrm>
          <a:off x="0" y="0"/>
          <a:ext cx="0" cy="0"/>
          <a:chOff x="0" y="0"/>
          <a:chExt cx="0" cy="0"/>
        </a:xfrm>
      </p:grpSpPr>
      <p:pic>
        <p:nvPicPr>
          <p:cNvPr id="7" name="Content Placeholder 6" descr="A diagram of a light bulb with text&#10;&#10;AI-generated content may be incorrect.">
            <a:extLst>
              <a:ext uri="{FF2B5EF4-FFF2-40B4-BE49-F238E27FC236}">
                <a16:creationId xmlns:a16="http://schemas.microsoft.com/office/drawing/2014/main" id="{23E49880-64CD-0507-92FA-2F81C32B3E7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749" y="-186906"/>
            <a:ext cx="11568127" cy="7217433"/>
          </a:xfrm>
        </p:spPr>
      </p:pic>
      <p:sp>
        <p:nvSpPr>
          <p:cNvPr id="8" name="Content Placeholder 2">
            <a:extLst>
              <a:ext uri="{FF2B5EF4-FFF2-40B4-BE49-F238E27FC236}">
                <a16:creationId xmlns:a16="http://schemas.microsoft.com/office/drawing/2014/main" id="{68C61B35-CBC1-810B-686E-7310CAC560FC}"/>
              </a:ext>
            </a:extLst>
          </p:cNvPr>
          <p:cNvSpPr txBox="1">
            <a:spLocks/>
          </p:cNvSpPr>
          <p:nvPr/>
        </p:nvSpPr>
        <p:spPr>
          <a:xfrm>
            <a:off x="1007088" y="3282286"/>
            <a:ext cx="10515600" cy="24380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3343510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E7DEEB-3AC4-D1E6-877B-0597AE2ADA01}"/>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68C227-4E5A-FB38-D22E-27F97E51F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C4BF93-3B6E-E92A-4969-BE9C91D566C3}"/>
              </a:ext>
            </a:extLst>
          </p:cNvPr>
          <p:cNvSpPr>
            <a:spLocks noGrp="1"/>
          </p:cNvSpPr>
          <p:nvPr>
            <p:ph type="ctrTitle"/>
          </p:nvPr>
        </p:nvSpPr>
        <p:spPr>
          <a:xfrm>
            <a:off x="5354955" y="552182"/>
            <a:ext cx="5998840" cy="3343135"/>
          </a:xfrm>
          <a:noFill/>
        </p:spPr>
        <p:txBody>
          <a:bodyPr>
            <a:normAutofit/>
          </a:bodyPr>
          <a:lstStyle/>
          <a:p>
            <a:pPr algn="l"/>
            <a:endParaRPr lang="en-GB" sz="5200"/>
          </a:p>
        </p:txBody>
      </p:sp>
      <p:sp>
        <p:nvSpPr>
          <p:cNvPr id="3" name="Subtitle 2">
            <a:extLst>
              <a:ext uri="{FF2B5EF4-FFF2-40B4-BE49-F238E27FC236}">
                <a16:creationId xmlns:a16="http://schemas.microsoft.com/office/drawing/2014/main" id="{0035F3D9-9CE8-4928-F864-82CACD96034A}"/>
              </a:ext>
            </a:extLst>
          </p:cNvPr>
          <p:cNvSpPr>
            <a:spLocks noGrp="1"/>
          </p:cNvSpPr>
          <p:nvPr>
            <p:ph type="subTitle" idx="1"/>
          </p:nvPr>
        </p:nvSpPr>
        <p:spPr>
          <a:xfrm>
            <a:off x="5354955" y="4067032"/>
            <a:ext cx="5998840" cy="2067068"/>
          </a:xfrm>
          <a:noFill/>
        </p:spPr>
        <p:txBody>
          <a:bodyPr>
            <a:normAutofit/>
          </a:bodyPr>
          <a:lstStyle/>
          <a:p>
            <a:pPr algn="l"/>
            <a:endParaRPr lang="en-GB"/>
          </a:p>
        </p:txBody>
      </p:sp>
      <p:sp>
        <p:nvSpPr>
          <p:cNvPr id="11" name="Rectangle 10">
            <a:extLst>
              <a:ext uri="{FF2B5EF4-FFF2-40B4-BE49-F238E27FC236}">
                <a16:creationId xmlns:a16="http://schemas.microsoft.com/office/drawing/2014/main" id="{217C8618-1340-10D4-C68C-C1E3CA8796EA}"/>
              </a:ext>
            </a:extLst>
          </p:cNvPr>
          <p:cNvSpPr/>
          <p:nvPr/>
        </p:nvSpPr>
        <p:spPr>
          <a:xfrm>
            <a:off x="-1" y="0"/>
            <a:ext cx="4305301" cy="6858000"/>
          </a:xfrm>
          <a:prstGeom prst="rect">
            <a:avLst/>
          </a:prstGeom>
          <a:solidFill>
            <a:srgbClr val="0060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25F8667-F3F1-E11E-61E4-7594BF335CCD}"/>
              </a:ext>
            </a:extLst>
          </p:cNvPr>
          <p:cNvSpPr/>
          <p:nvPr/>
        </p:nvSpPr>
        <p:spPr>
          <a:xfrm>
            <a:off x="8047349" y="0"/>
            <a:ext cx="4305301" cy="6858000"/>
          </a:xfrm>
          <a:prstGeom prst="rect">
            <a:avLst/>
          </a:prstGeom>
          <a:solidFill>
            <a:srgbClr val="0060A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Ai</a:t>
            </a:r>
          </a:p>
        </p:txBody>
      </p:sp>
      <p:pic>
        <p:nvPicPr>
          <p:cNvPr id="7" name="Picture 6">
            <a:extLst>
              <a:ext uri="{FF2B5EF4-FFF2-40B4-BE49-F238E27FC236}">
                <a16:creationId xmlns:a16="http://schemas.microsoft.com/office/drawing/2014/main" id="{669B99DA-CD50-10AF-89E4-F003B429C88A}"/>
              </a:ext>
            </a:extLst>
          </p:cNvPr>
          <p:cNvPicPr>
            <a:picLocks noChangeAspect="1"/>
          </p:cNvPicPr>
          <p:nvPr/>
        </p:nvPicPr>
        <p:blipFill>
          <a:blip r:embed="rId3"/>
          <a:srcRect l="1" r="1002"/>
          <a:stretch/>
        </p:blipFill>
        <p:spPr>
          <a:xfrm>
            <a:off x="3348143" y="-99630"/>
            <a:ext cx="5617460" cy="6983030"/>
          </a:xfrm>
          <a:prstGeom prst="rect">
            <a:avLst/>
          </a:prstGeom>
        </p:spPr>
      </p:pic>
      <p:sp>
        <p:nvSpPr>
          <p:cNvPr id="19" name="Rectangle 18">
            <a:extLst>
              <a:ext uri="{FF2B5EF4-FFF2-40B4-BE49-F238E27FC236}">
                <a16:creationId xmlns:a16="http://schemas.microsoft.com/office/drawing/2014/main" id="{E991394E-CF75-7404-4B77-BAE7189EDD3C}"/>
              </a:ext>
            </a:extLst>
          </p:cNvPr>
          <p:cNvSpPr/>
          <p:nvPr/>
        </p:nvSpPr>
        <p:spPr>
          <a:xfrm>
            <a:off x="158269" y="1737836"/>
            <a:ext cx="3007691" cy="3373512"/>
          </a:xfrm>
          <a:prstGeom prst="rect">
            <a:avLst/>
          </a:prstGeom>
          <a:solidFill>
            <a:srgbClr val="0060A8"/>
          </a:solidFill>
          <a:ln>
            <a:solidFill>
              <a:srgbClr val="0060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a:t>Submit questions at</a:t>
            </a:r>
            <a:endParaRPr lang="en-US" sz="3200" b="1"/>
          </a:p>
          <a:p>
            <a:pPr algn="ctr"/>
            <a:r>
              <a:rPr lang="en-GB" sz="3200" b="1"/>
              <a:t>slido.com</a:t>
            </a:r>
          </a:p>
          <a:p>
            <a:pPr algn="ctr"/>
            <a:endParaRPr lang="en-GB" sz="3200" b="1"/>
          </a:p>
          <a:p>
            <a:pPr algn="ctr"/>
            <a:r>
              <a:rPr lang="en-GB" sz="3200" b="1"/>
              <a:t>NHSScot2025</a:t>
            </a:r>
          </a:p>
        </p:txBody>
      </p:sp>
      <p:pic>
        <p:nvPicPr>
          <p:cNvPr id="4" name="Picture 3" descr="A qr code with black dots&#10;&#10;AI-generated content may be incorrect.">
            <a:extLst>
              <a:ext uri="{FF2B5EF4-FFF2-40B4-BE49-F238E27FC236}">
                <a16:creationId xmlns:a16="http://schemas.microsoft.com/office/drawing/2014/main" id="{86E1C9A5-39A4-3E6E-934E-A34231617123}"/>
              </a:ext>
            </a:extLst>
          </p:cNvPr>
          <p:cNvPicPr>
            <a:picLocks noChangeAspect="1"/>
          </p:cNvPicPr>
          <p:nvPr/>
        </p:nvPicPr>
        <p:blipFill>
          <a:blip r:embed="rId4"/>
          <a:stretch>
            <a:fillRect/>
          </a:stretch>
        </p:blipFill>
        <p:spPr>
          <a:xfrm>
            <a:off x="9301252" y="1990366"/>
            <a:ext cx="2690364" cy="2704742"/>
          </a:xfrm>
          <a:prstGeom prst="rect">
            <a:avLst/>
          </a:prstGeom>
        </p:spPr>
      </p:pic>
      <p:sp>
        <p:nvSpPr>
          <p:cNvPr id="8" name="TextBox 7">
            <a:extLst>
              <a:ext uri="{FF2B5EF4-FFF2-40B4-BE49-F238E27FC236}">
                <a16:creationId xmlns:a16="http://schemas.microsoft.com/office/drawing/2014/main" id="{26347A6F-219E-DAF1-6CBA-7A5ABB30EBC4}"/>
              </a:ext>
            </a:extLst>
          </p:cNvPr>
          <p:cNvSpPr txBox="1"/>
          <p:nvPr/>
        </p:nvSpPr>
        <p:spPr>
          <a:xfrm>
            <a:off x="8945978" y="4929461"/>
            <a:ext cx="34000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solidFill>
                  <a:schemeClr val="bg1"/>
                </a:solidFill>
              </a:rPr>
              <a:t>Access the report</a:t>
            </a:r>
            <a:endParaRPr lang="en-US" b="1">
              <a:solidFill>
                <a:schemeClr val="bg1"/>
              </a:solidFill>
            </a:endParaRPr>
          </a:p>
          <a:p>
            <a:pPr algn="ctr"/>
            <a:r>
              <a:rPr lang="en-GB" sz="2800" b="1">
                <a:solidFill>
                  <a:schemeClr val="bg1"/>
                </a:solidFill>
              </a:rPr>
              <a:t> with this QR code</a:t>
            </a:r>
            <a:endParaRPr lang="en-GB" b="1">
              <a:solidFill>
                <a:schemeClr val="bg1"/>
              </a:solidFill>
            </a:endParaRPr>
          </a:p>
        </p:txBody>
      </p:sp>
    </p:spTree>
    <p:extLst>
      <p:ext uri="{BB962C8B-B14F-4D97-AF65-F5344CB8AC3E}">
        <p14:creationId xmlns:p14="http://schemas.microsoft.com/office/powerpoint/2010/main" val="3878714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OTLSHAPE_TB_00000000000000000000000000000000_Separator1">
            <a:extLst>
              <a:ext uri="{FF2B5EF4-FFF2-40B4-BE49-F238E27FC236}">
                <a16:creationId xmlns:a16="http://schemas.microsoft.com/office/drawing/2014/main" id="{6F79B101-DC04-BCE6-0F21-1D3DA0F18772}"/>
              </a:ext>
            </a:extLst>
          </p:cNvPr>
          <p:cNvCxnSpPr/>
          <p:nvPr>
            <p:custDataLst>
              <p:tags r:id="rId1"/>
            </p:custDataLst>
          </p:nvPr>
        </p:nvCxnSpPr>
        <p:spPr>
          <a:xfrm>
            <a:off x="3546249" y="4021294"/>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Rectangle 30">
            <a:extLst>
              <a:ext uri="{FF2B5EF4-FFF2-40B4-BE49-F238E27FC236}">
                <a16:creationId xmlns:a16="http://schemas.microsoft.com/office/drawing/2014/main" id="{5C4E5963-9C81-A2B2-A3DF-4609AF1FA057}"/>
              </a:ext>
            </a:extLst>
          </p:cNvPr>
          <p:cNvSpPr>
            <a:spLocks noChangeArrowheads="1"/>
          </p:cNvSpPr>
          <p:nvPr/>
        </p:nvSpPr>
        <p:spPr bwMode="auto">
          <a:xfrm>
            <a:off x="2344738" y="3509963"/>
            <a:ext cx="81375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Arial" panose="020B0604020202020204" pitchFamily="34" charset="0"/>
              <a:buNone/>
            </a:pPr>
            <a:r>
              <a:rPr lang="en-GB" altLang="en-US" sz="1600">
                <a:solidFill>
                  <a:srgbClr val="000000"/>
                </a:solidFill>
                <a:latin typeface="Arial" panose="020B0604020202020204" pitchFamily="34" charset="0"/>
              </a:rPr>
              <a:t> </a:t>
            </a:r>
          </a:p>
        </p:txBody>
      </p:sp>
      <p:pic>
        <p:nvPicPr>
          <p:cNvPr id="2" name="Picture 1735200050">
            <a:extLst>
              <a:ext uri="{FF2B5EF4-FFF2-40B4-BE49-F238E27FC236}">
                <a16:creationId xmlns:a16="http://schemas.microsoft.com/office/drawing/2014/main" id="{DB6ED4D0-73BB-5393-4CC8-B098A7023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091" y="4026328"/>
            <a:ext cx="116205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ANGUSAlive logo">
            <a:extLst>
              <a:ext uri="{FF2B5EF4-FFF2-40B4-BE49-F238E27FC236}">
                <a16:creationId xmlns:a16="http://schemas.microsoft.com/office/drawing/2014/main" id="{71F21AD3-304C-D265-14EF-5D28DECEF3E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59681" y="4208168"/>
            <a:ext cx="1915885" cy="6777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descr="C:\Users\bfinlay\Downloads\download.png">
            <a:extLst>
              <a:ext uri="{FF2B5EF4-FFF2-40B4-BE49-F238E27FC236}">
                <a16:creationId xmlns:a16="http://schemas.microsoft.com/office/drawing/2014/main" id="{B969CC4C-B9ED-64FB-33A7-F3BE9135D1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4520" y="3975517"/>
            <a:ext cx="1141225" cy="114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le 1">
            <a:extLst>
              <a:ext uri="{FF2B5EF4-FFF2-40B4-BE49-F238E27FC236}">
                <a16:creationId xmlns:a16="http://schemas.microsoft.com/office/drawing/2014/main" id="{91D4925B-E547-5767-FEEF-18977AAB6416}"/>
              </a:ext>
            </a:extLst>
          </p:cNvPr>
          <p:cNvSpPr txBox="1">
            <a:spLocks/>
          </p:cNvSpPr>
          <p:nvPr/>
        </p:nvSpPr>
        <p:spPr bwMode="auto">
          <a:xfrm>
            <a:off x="471057" y="1085784"/>
            <a:ext cx="11093132" cy="134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ctr" rtl="0" eaLnBrk="1" fontAlgn="base" hangingPunct="1">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fontAlgn="auto">
              <a:spcAft>
                <a:spcPts val="0"/>
              </a:spcAft>
              <a:defRPr/>
            </a:pPr>
            <a:r>
              <a:rPr lang="en-GB" sz="3600" b="1">
                <a:latin typeface="Trade Gothic Next Rounded" panose="020F0503040303020004" pitchFamily="34" charset="0"/>
                <a:ea typeface="Verdana" pitchFamily="34" charset="0"/>
              </a:rPr>
              <a:t>Embedding Prevention and Proactive Care in Angus </a:t>
            </a:r>
          </a:p>
        </p:txBody>
      </p:sp>
      <p:sp>
        <p:nvSpPr>
          <p:cNvPr id="27" name="Title 1">
            <a:extLst>
              <a:ext uri="{FF2B5EF4-FFF2-40B4-BE49-F238E27FC236}">
                <a16:creationId xmlns:a16="http://schemas.microsoft.com/office/drawing/2014/main" id="{098BBCD3-7FED-5EE9-2E38-C88F22D4EE23}"/>
              </a:ext>
            </a:extLst>
          </p:cNvPr>
          <p:cNvSpPr txBox="1">
            <a:spLocks/>
          </p:cNvSpPr>
          <p:nvPr/>
        </p:nvSpPr>
        <p:spPr bwMode="auto">
          <a:xfrm>
            <a:off x="2141516" y="2072204"/>
            <a:ext cx="7908968" cy="134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ctr" rtl="0" eaLnBrk="1" fontAlgn="base" hangingPunct="1">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fontAlgn="auto">
              <a:spcAft>
                <a:spcPts val="0"/>
              </a:spcAft>
              <a:defRPr/>
            </a:pPr>
            <a:r>
              <a:rPr lang="en-GB" sz="2400" b="1" i="1">
                <a:latin typeface="Trade Gothic Next Rounded" panose="020F0503040303020004" pitchFamily="34" charset="0"/>
                <a:ea typeface="Verdana" pitchFamily="34" charset="0"/>
              </a:rPr>
              <a:t>Working in partnership to support our communities to stay healthy, happy and independent for as long as possible</a:t>
            </a:r>
          </a:p>
        </p:txBody>
      </p:sp>
    </p:spTree>
    <p:extLst>
      <p:ext uri="{BB962C8B-B14F-4D97-AF65-F5344CB8AC3E}">
        <p14:creationId xmlns:p14="http://schemas.microsoft.com/office/powerpoint/2010/main" val="3179862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TLSHAPE_TB_00000000000000000000000000000000_LeftEndCaps" hidden="1"/>
          <p:cNvSpPr txBox="1">
            <a:spLocks noChangeArrowheads="1"/>
          </p:cNvSpPr>
          <p:nvPr>
            <p:custDataLst>
              <p:tags r:id="rId2"/>
            </p:custDataLst>
          </p:nvPr>
        </p:nvSpPr>
        <p:spPr bwMode="auto">
          <a:xfrm>
            <a:off x="1778000" y="3098800"/>
            <a:ext cx="4699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800" b="1">
                <a:solidFill>
                  <a:srgbClr val="C0504D"/>
                </a:solidFill>
                <a:cs typeface="Arial" charset="0"/>
              </a:rPr>
              <a:t>2016</a:t>
            </a:r>
          </a:p>
        </p:txBody>
      </p:sp>
      <p:sp>
        <p:nvSpPr>
          <p:cNvPr id="21507" name="OTLSHAPE_TB_00000000000000000000000000000000_RightEndCaps" hidden="1"/>
          <p:cNvSpPr txBox="1">
            <a:spLocks noChangeArrowheads="1"/>
          </p:cNvSpPr>
          <p:nvPr>
            <p:custDataLst>
              <p:tags r:id="rId3"/>
            </p:custDataLst>
          </p:nvPr>
        </p:nvSpPr>
        <p:spPr bwMode="auto">
          <a:xfrm>
            <a:off x="9950450" y="3098800"/>
            <a:ext cx="4699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800" b="1">
                <a:solidFill>
                  <a:srgbClr val="C0504D"/>
                </a:solidFill>
                <a:cs typeface="Arial" charset="0"/>
              </a:rPr>
              <a:t>2016</a:t>
            </a:r>
          </a:p>
        </p:txBody>
      </p:sp>
      <p:sp>
        <p:nvSpPr>
          <p:cNvPr id="3189" name="OTLSHAPE_TB_00000000000000000000000000000000_ElapsedTime" hidden="1"/>
          <p:cNvSpPr/>
          <p:nvPr>
            <p:custDataLst>
              <p:tags r:id="rId4"/>
            </p:custDataLst>
          </p:nvPr>
        </p:nvSpPr>
        <p:spPr>
          <a:xfrm>
            <a:off x="1524000" y="0"/>
            <a:ext cx="0" cy="0"/>
          </a:xfrm>
          <a:prstGeom prst="roundRect">
            <a:avLst>
              <a:gd name="adj" fmla="val 1000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latin typeface="Calibri"/>
            </a:endParaRPr>
          </a:p>
        </p:txBody>
      </p:sp>
      <p:sp>
        <p:nvSpPr>
          <p:cNvPr id="3190" name="OTLSHAPE_TB_00000000000000000000000000000000_TodayMarkerShape" hidden="1"/>
          <p:cNvSpPr/>
          <p:nvPr>
            <p:custDataLst>
              <p:tags r:id="rId5"/>
            </p:custDataLst>
          </p:nvPr>
        </p:nvSpPr>
        <p:spPr>
          <a:xfrm flipV="1">
            <a:off x="2479675" y="2921000"/>
            <a:ext cx="107950" cy="127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latin typeface="Calibri"/>
            </a:endParaRPr>
          </a:p>
        </p:txBody>
      </p:sp>
      <p:sp>
        <p:nvSpPr>
          <p:cNvPr id="21510" name="OTLSHAPE_TB_00000000000000000000000000000000_TodayMarkerText" hidden="1"/>
          <p:cNvSpPr txBox="1">
            <a:spLocks noChangeArrowheads="1"/>
          </p:cNvSpPr>
          <p:nvPr>
            <p:custDataLst>
              <p:tags r:id="rId6"/>
            </p:custDataLst>
          </p:nvPr>
        </p:nvSpPr>
        <p:spPr bwMode="auto">
          <a:xfrm>
            <a:off x="2533650" y="2921000"/>
            <a:ext cx="3635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200">
                <a:solidFill>
                  <a:srgbClr val="000000"/>
                </a:solidFill>
                <a:cs typeface="Arial" charset="0"/>
              </a:rPr>
              <a:t>Today</a:t>
            </a:r>
          </a:p>
        </p:txBody>
      </p:sp>
      <p:sp>
        <p:nvSpPr>
          <p:cNvPr id="21514" name="OTLSHAPE_M_9dd8ed9b66fc40c7b9eaa6cd4eb05791_Date" hidden="1"/>
          <p:cNvSpPr txBox="1">
            <a:spLocks noChangeArrowheads="1"/>
          </p:cNvSpPr>
          <p:nvPr>
            <p:custDataLst>
              <p:tags r:id="rId7"/>
            </p:custDataLst>
          </p:nvPr>
        </p:nvSpPr>
        <p:spPr bwMode="auto">
          <a:xfrm>
            <a:off x="2679700" y="29346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000">
                <a:solidFill>
                  <a:srgbClr val="4F81BD"/>
                </a:solidFill>
                <a:cs typeface="Arial" charset="0"/>
              </a:rPr>
              <a:t>Aug 2</a:t>
            </a:r>
          </a:p>
        </p:txBody>
      </p:sp>
      <p:sp>
        <p:nvSpPr>
          <p:cNvPr id="21515" name="OTLSHAPE_M_1f8780945ebd4eb4b620017c7f6dca25_Date" hidden="1"/>
          <p:cNvSpPr txBox="1">
            <a:spLocks noChangeArrowheads="1"/>
          </p:cNvSpPr>
          <p:nvPr>
            <p:custDataLst>
              <p:tags r:id="rId8"/>
            </p:custDataLst>
          </p:nvPr>
        </p:nvSpPr>
        <p:spPr bwMode="auto">
          <a:xfrm>
            <a:off x="3087688" y="2649787"/>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000">
                <a:solidFill>
                  <a:srgbClr val="4F81BD"/>
                </a:solidFill>
                <a:cs typeface="Arial" charset="0"/>
              </a:rPr>
              <a:t>Aug 10</a:t>
            </a:r>
          </a:p>
        </p:txBody>
      </p:sp>
      <p:sp>
        <p:nvSpPr>
          <p:cNvPr id="21516" name="OTLSHAPE_M_1d7b7de7569441ed84fdf40a3d51215e_Date" hidden="1"/>
          <p:cNvSpPr txBox="1">
            <a:spLocks noChangeArrowheads="1"/>
          </p:cNvSpPr>
          <p:nvPr>
            <p:custDataLst>
              <p:tags r:id="rId9"/>
            </p:custDataLst>
          </p:nvPr>
        </p:nvSpPr>
        <p:spPr bwMode="auto">
          <a:xfrm>
            <a:off x="3544888" y="29347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000">
                <a:solidFill>
                  <a:srgbClr val="4F81BD"/>
                </a:solidFill>
                <a:cs typeface="Arial" charset="0"/>
              </a:rPr>
              <a:t>Aug 19</a:t>
            </a:r>
          </a:p>
        </p:txBody>
      </p:sp>
      <p:sp>
        <p:nvSpPr>
          <p:cNvPr id="21517" name="OTLSHAPE_M_b91e7c9da1044f1e80b9bcb616ad32be_Date" hidden="1"/>
          <p:cNvSpPr txBox="1">
            <a:spLocks noChangeArrowheads="1"/>
          </p:cNvSpPr>
          <p:nvPr>
            <p:custDataLst>
              <p:tags r:id="rId10"/>
            </p:custDataLst>
          </p:nvPr>
        </p:nvSpPr>
        <p:spPr bwMode="auto">
          <a:xfrm>
            <a:off x="4868863" y="2288631"/>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000">
                <a:solidFill>
                  <a:srgbClr val="4F81BD"/>
                </a:solidFill>
                <a:cs typeface="Arial" charset="0"/>
              </a:rPr>
              <a:t>Sep 14</a:t>
            </a:r>
          </a:p>
        </p:txBody>
      </p:sp>
      <p:sp>
        <p:nvSpPr>
          <p:cNvPr id="21518" name="OTLSHAPE_M_326f93db52d94f519a333e28dc5727a3_Date" hidden="1"/>
          <p:cNvSpPr txBox="1">
            <a:spLocks noChangeArrowheads="1"/>
          </p:cNvSpPr>
          <p:nvPr>
            <p:custDataLst>
              <p:tags r:id="rId11"/>
            </p:custDataLst>
          </p:nvPr>
        </p:nvSpPr>
        <p:spPr bwMode="auto">
          <a:xfrm>
            <a:off x="5072063" y="2573587"/>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000">
                <a:solidFill>
                  <a:srgbClr val="4F81BD"/>
                </a:solidFill>
                <a:cs typeface="Arial" charset="0"/>
              </a:rPr>
              <a:t>Sep 18</a:t>
            </a:r>
          </a:p>
        </p:txBody>
      </p:sp>
      <p:sp>
        <p:nvSpPr>
          <p:cNvPr id="21519" name="OTLSHAPE_M_683ca16ec00d46a181a7b06be6420d7d_Date" hidden="1"/>
          <p:cNvSpPr txBox="1">
            <a:spLocks noChangeArrowheads="1"/>
          </p:cNvSpPr>
          <p:nvPr>
            <p:custDataLst>
              <p:tags r:id="rId12"/>
            </p:custDataLst>
          </p:nvPr>
        </p:nvSpPr>
        <p:spPr bwMode="auto">
          <a:xfrm>
            <a:off x="5580063" y="28585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000">
                <a:solidFill>
                  <a:srgbClr val="4F81BD"/>
                </a:solidFill>
                <a:cs typeface="Arial" charset="0"/>
              </a:rPr>
              <a:t>Sep 28</a:t>
            </a:r>
          </a:p>
        </p:txBody>
      </p:sp>
      <p:sp>
        <p:nvSpPr>
          <p:cNvPr id="21520" name="OTLSHAPE_M_2a5efc2763c842e2812447511dfe2dfd_Date" hidden="1"/>
          <p:cNvSpPr txBox="1">
            <a:spLocks noChangeArrowheads="1"/>
          </p:cNvSpPr>
          <p:nvPr>
            <p:custDataLst>
              <p:tags r:id="rId13"/>
            </p:custDataLst>
          </p:nvPr>
        </p:nvSpPr>
        <p:spPr bwMode="auto">
          <a:xfrm>
            <a:off x="6802438" y="30109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000">
                <a:solidFill>
                  <a:srgbClr val="4F81BD"/>
                </a:solidFill>
                <a:cs typeface="Arial" charset="0"/>
              </a:rPr>
              <a:t>Oct 22</a:t>
            </a:r>
          </a:p>
        </p:txBody>
      </p:sp>
      <p:sp>
        <p:nvSpPr>
          <p:cNvPr id="21521" name="OTLSHAPE_M_e005b9fa49cb4e2b8b1afbd20c37a22b_Date" hidden="1"/>
          <p:cNvSpPr txBox="1">
            <a:spLocks noChangeArrowheads="1"/>
          </p:cNvSpPr>
          <p:nvPr>
            <p:custDataLst>
              <p:tags r:id="rId14"/>
            </p:custDataLst>
          </p:nvPr>
        </p:nvSpPr>
        <p:spPr bwMode="auto">
          <a:xfrm>
            <a:off x="7107238" y="2364831"/>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000">
                <a:solidFill>
                  <a:srgbClr val="4F81BD"/>
                </a:solidFill>
                <a:cs typeface="Arial" charset="0"/>
              </a:rPr>
              <a:t>Oct 28</a:t>
            </a:r>
          </a:p>
        </p:txBody>
      </p:sp>
      <p:sp>
        <p:nvSpPr>
          <p:cNvPr id="21522" name="OTLSHAPE_M_a2c67c03717b437a847b4fa64f147908_Date" hidden="1"/>
          <p:cNvSpPr txBox="1">
            <a:spLocks noChangeArrowheads="1"/>
          </p:cNvSpPr>
          <p:nvPr>
            <p:custDataLst>
              <p:tags r:id="rId15"/>
            </p:custDataLst>
          </p:nvPr>
        </p:nvSpPr>
        <p:spPr bwMode="auto">
          <a:xfrm>
            <a:off x="7464425" y="2649737"/>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000">
                <a:solidFill>
                  <a:srgbClr val="4F81BD"/>
                </a:solidFill>
                <a:cs typeface="Arial" charset="0"/>
              </a:rPr>
              <a:t>Nov 4</a:t>
            </a:r>
          </a:p>
        </p:txBody>
      </p:sp>
      <p:sp>
        <p:nvSpPr>
          <p:cNvPr id="21523" name="OTLSHAPE_M_33db4c9f2b2f49c0a48d6254859800a3_Date" hidden="1"/>
          <p:cNvSpPr txBox="1">
            <a:spLocks noChangeArrowheads="1"/>
          </p:cNvSpPr>
          <p:nvPr>
            <p:custDataLst>
              <p:tags r:id="rId16"/>
            </p:custDataLst>
          </p:nvPr>
        </p:nvSpPr>
        <p:spPr bwMode="auto">
          <a:xfrm>
            <a:off x="7820025" y="29347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000">
                <a:solidFill>
                  <a:srgbClr val="4F81BD"/>
                </a:solidFill>
                <a:cs typeface="Arial" charset="0"/>
              </a:rPr>
              <a:t>Nov 11</a:t>
            </a:r>
          </a:p>
        </p:txBody>
      </p:sp>
      <p:sp>
        <p:nvSpPr>
          <p:cNvPr id="21524" name="OTLSHAPE_M_1e125a51f9f4418dbb12977a5a2e10bc_Date" hidden="1"/>
          <p:cNvSpPr txBox="1">
            <a:spLocks noChangeArrowheads="1"/>
          </p:cNvSpPr>
          <p:nvPr>
            <p:custDataLst>
              <p:tags r:id="rId17"/>
            </p:custDataLst>
          </p:nvPr>
        </p:nvSpPr>
        <p:spPr bwMode="auto">
          <a:xfrm>
            <a:off x="8837613" y="2649737"/>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000">
                <a:solidFill>
                  <a:srgbClr val="4F81BD"/>
                </a:solidFill>
                <a:cs typeface="Arial" charset="0"/>
              </a:rPr>
              <a:t>Dec 1</a:t>
            </a:r>
          </a:p>
        </p:txBody>
      </p:sp>
      <p:sp>
        <p:nvSpPr>
          <p:cNvPr id="21525" name="OTLSHAPE_M_0018691af88d4838b3ec2d1256b9eee5_Date" hidden="1"/>
          <p:cNvSpPr txBox="1">
            <a:spLocks noChangeArrowheads="1"/>
          </p:cNvSpPr>
          <p:nvPr>
            <p:custDataLst>
              <p:tags r:id="rId18"/>
            </p:custDataLst>
          </p:nvPr>
        </p:nvSpPr>
        <p:spPr bwMode="auto">
          <a:xfrm>
            <a:off x="9550400" y="29347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000">
                <a:solidFill>
                  <a:srgbClr val="4F81BD"/>
                </a:solidFill>
                <a:cs typeface="Arial" charset="0"/>
              </a:rPr>
              <a:t>Dec 15</a:t>
            </a:r>
          </a:p>
        </p:txBody>
      </p:sp>
      <p:sp>
        <p:nvSpPr>
          <p:cNvPr id="21526" name="OTLSHAPE_M_253040c35f8c4fc98c7ea5b40964b442_Date" hidden="1"/>
          <p:cNvSpPr txBox="1">
            <a:spLocks noChangeArrowheads="1"/>
          </p:cNvSpPr>
          <p:nvPr>
            <p:custDataLst>
              <p:tags r:id="rId19"/>
            </p:custDataLst>
          </p:nvPr>
        </p:nvSpPr>
        <p:spPr bwMode="auto">
          <a:xfrm>
            <a:off x="4511675" y="37728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000">
                <a:solidFill>
                  <a:srgbClr val="4F81BD"/>
                </a:solidFill>
                <a:cs typeface="Arial" charset="0"/>
              </a:rPr>
              <a:t>Sep 7</a:t>
            </a:r>
          </a:p>
        </p:txBody>
      </p:sp>
      <p:sp>
        <p:nvSpPr>
          <p:cNvPr id="21527" name="OTLSHAPE_M_594ec6d080e74e7983f725f633ba7fc7_Date" hidden="1"/>
          <p:cNvSpPr txBox="1">
            <a:spLocks noChangeArrowheads="1"/>
          </p:cNvSpPr>
          <p:nvPr>
            <p:custDataLst>
              <p:tags r:id="rId20"/>
            </p:custDataLst>
          </p:nvPr>
        </p:nvSpPr>
        <p:spPr bwMode="auto">
          <a:xfrm>
            <a:off x="6140450" y="36966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000">
                <a:solidFill>
                  <a:srgbClr val="4F81BD"/>
                </a:solidFill>
                <a:cs typeface="Arial" charset="0"/>
              </a:rPr>
              <a:t>Oct 9</a:t>
            </a:r>
          </a:p>
        </p:txBody>
      </p:sp>
      <p:sp>
        <p:nvSpPr>
          <p:cNvPr id="21528" name="OTLSHAPE_M_250ea2be05854b80bcdbec07faaa2d69_Date" hidden="1"/>
          <p:cNvSpPr txBox="1">
            <a:spLocks noChangeArrowheads="1"/>
          </p:cNvSpPr>
          <p:nvPr>
            <p:custDataLst>
              <p:tags r:id="rId21"/>
            </p:custDataLst>
          </p:nvPr>
        </p:nvSpPr>
        <p:spPr bwMode="auto">
          <a:xfrm>
            <a:off x="7310438" y="37728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000">
                <a:solidFill>
                  <a:srgbClr val="4F81BD"/>
                </a:solidFill>
                <a:cs typeface="Arial" charset="0"/>
              </a:rPr>
              <a:t>Nov 1</a:t>
            </a:r>
          </a:p>
        </p:txBody>
      </p:sp>
      <p:grpSp>
        <p:nvGrpSpPr>
          <p:cNvPr id="3169" name="Group 3168">
            <a:extLst>
              <a:ext uri="{FF2B5EF4-FFF2-40B4-BE49-F238E27FC236}">
                <a16:creationId xmlns:a16="http://schemas.microsoft.com/office/drawing/2014/main" id="{A53EBCBF-1F4B-8557-6D6B-2E09538218F0}"/>
              </a:ext>
            </a:extLst>
          </p:cNvPr>
          <p:cNvGrpSpPr/>
          <p:nvPr/>
        </p:nvGrpSpPr>
        <p:grpSpPr>
          <a:xfrm>
            <a:off x="1736012" y="1553369"/>
            <a:ext cx="1302198" cy="1596984"/>
            <a:chOff x="606901" y="1555913"/>
            <a:chExt cx="1302198" cy="1596984"/>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43F21F53-65A3-A290-B85B-90824AAD0CF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25952" y="1555913"/>
              <a:ext cx="864096" cy="864096"/>
            </a:xfrm>
            <a:prstGeom prst="rect">
              <a:avLst/>
            </a:prstGeom>
          </p:spPr>
        </p:pic>
        <p:sp>
          <p:nvSpPr>
            <p:cNvPr id="21513" name="TextBox 21512">
              <a:extLst>
                <a:ext uri="{FF2B5EF4-FFF2-40B4-BE49-F238E27FC236}">
                  <a16:creationId xmlns:a16="http://schemas.microsoft.com/office/drawing/2014/main" id="{3029136B-520E-C343-FF07-76EF83790351}"/>
                </a:ext>
              </a:extLst>
            </p:cNvPr>
            <p:cNvSpPr txBox="1"/>
            <p:nvPr/>
          </p:nvSpPr>
          <p:spPr>
            <a:xfrm>
              <a:off x="606901" y="2568122"/>
              <a:ext cx="1302198" cy="584775"/>
            </a:xfrm>
            <a:prstGeom prst="rect">
              <a:avLst/>
            </a:prstGeom>
            <a:noFill/>
          </p:spPr>
          <p:txBody>
            <a:bodyPr wrap="square" rtlCol="0">
              <a:spAutoFit/>
            </a:bodyPr>
            <a:lstStyle/>
            <a:p>
              <a:pPr algn="ctr" eaLnBrk="1" hangingPunct="1">
                <a:spcAft>
                  <a:spcPts val="1200"/>
                </a:spcAft>
                <a:defRPr/>
              </a:pPr>
              <a:r>
                <a:rPr lang="en-GB" sz="1600">
                  <a:solidFill>
                    <a:prstClr val="black"/>
                  </a:solidFill>
                  <a:latin typeface="Trade Gothic Next Rounded" panose="020F0502020204030204" pitchFamily="34" charset="0"/>
                  <a:cs typeface="Arial" panose="020B0604020202020204" pitchFamily="34" charset="0"/>
                </a:rPr>
                <a:t>i</a:t>
              </a:r>
              <a:r>
                <a:rPr lang="en-GB" sz="1600" err="1">
                  <a:solidFill>
                    <a:prstClr val="black"/>
                  </a:solidFill>
                  <a:latin typeface="Trade Gothic Next Rounded" panose="020F0502020204030204" pitchFamily="34" charset="0"/>
                  <a:cs typeface="Arial" panose="020B0604020202020204" pitchFamily="34" charset="0"/>
                </a:rPr>
                <a:t>ncreased</a:t>
              </a:r>
              <a:r>
                <a:rPr lang="en-GB" sz="1600">
                  <a:solidFill>
                    <a:prstClr val="black"/>
                  </a:solidFill>
                  <a:latin typeface="Trade Gothic Next Rounded" panose="020F0502020204030204" pitchFamily="34" charset="0"/>
                  <a:cs typeface="Arial" panose="020B0604020202020204" pitchFamily="34" charset="0"/>
                </a:rPr>
                <a:t> self-esteem</a:t>
              </a:r>
            </a:p>
          </p:txBody>
        </p:sp>
      </p:grpSp>
      <p:grpSp>
        <p:nvGrpSpPr>
          <p:cNvPr id="3170" name="Group 3169">
            <a:extLst>
              <a:ext uri="{FF2B5EF4-FFF2-40B4-BE49-F238E27FC236}">
                <a16:creationId xmlns:a16="http://schemas.microsoft.com/office/drawing/2014/main" id="{96B57D3B-B68C-5C2F-440D-7F3A0584F39F}"/>
              </a:ext>
            </a:extLst>
          </p:cNvPr>
          <p:cNvGrpSpPr/>
          <p:nvPr/>
        </p:nvGrpSpPr>
        <p:grpSpPr>
          <a:xfrm>
            <a:off x="2976405" y="3327475"/>
            <a:ext cx="1653157" cy="1852942"/>
            <a:chOff x="1955310" y="2636912"/>
            <a:chExt cx="1653157" cy="1852942"/>
          </a:xfrm>
        </p:grpSpPr>
        <p:pic>
          <p:nvPicPr>
            <p:cNvPr id="8" name="Picture 7" descr="A black background with a black square&#10;&#10;Description automatically generated with medium confidence">
              <a:extLst>
                <a:ext uri="{FF2B5EF4-FFF2-40B4-BE49-F238E27FC236}">
                  <a16:creationId xmlns:a16="http://schemas.microsoft.com/office/drawing/2014/main" id="{27DDBF6C-4AD8-8CF9-79A6-732114BC95CE}"/>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349841" y="2636912"/>
              <a:ext cx="864096" cy="864096"/>
            </a:xfrm>
            <a:prstGeom prst="rect">
              <a:avLst/>
            </a:prstGeom>
          </p:spPr>
        </p:pic>
        <p:sp>
          <p:nvSpPr>
            <p:cNvPr id="21529" name="TextBox 21528">
              <a:extLst>
                <a:ext uri="{FF2B5EF4-FFF2-40B4-BE49-F238E27FC236}">
                  <a16:creationId xmlns:a16="http://schemas.microsoft.com/office/drawing/2014/main" id="{1CAB027D-9DFC-202C-7E83-930BE603767A}"/>
                </a:ext>
              </a:extLst>
            </p:cNvPr>
            <p:cNvSpPr txBox="1"/>
            <p:nvPr/>
          </p:nvSpPr>
          <p:spPr>
            <a:xfrm>
              <a:off x="1955310" y="3658857"/>
              <a:ext cx="1653157" cy="830997"/>
            </a:xfrm>
            <a:prstGeom prst="rect">
              <a:avLst/>
            </a:prstGeom>
            <a:noFill/>
          </p:spPr>
          <p:txBody>
            <a:bodyPr wrap="square" rtlCol="0">
              <a:spAutoFit/>
            </a:bodyPr>
            <a:lstStyle/>
            <a:p>
              <a:pPr algn="ctr" eaLnBrk="1" hangingPunct="1">
                <a:spcAft>
                  <a:spcPts val="1200"/>
                </a:spcAft>
                <a:defRPr/>
              </a:pPr>
              <a:r>
                <a:rPr lang="en-GB" sz="1600" err="1">
                  <a:solidFill>
                    <a:prstClr val="black"/>
                  </a:solidFill>
                  <a:latin typeface="Trade Gothic Next Rounded" panose="020F0502020204030204" pitchFamily="34" charset="0"/>
                  <a:cs typeface="Arial" panose="020B0604020202020204" pitchFamily="34" charset="0"/>
                </a:rPr>
                <a:t>improved</a:t>
              </a:r>
              <a:r>
                <a:rPr lang="en-GB" sz="1600">
                  <a:solidFill>
                    <a:prstClr val="black"/>
                  </a:solidFill>
                  <a:latin typeface="Trade Gothic Next Rounded" panose="020F0502020204030204" pitchFamily="34" charset="0"/>
                  <a:cs typeface="Arial" panose="020B0604020202020204" pitchFamily="34" charset="0"/>
                </a:rPr>
                <a:t> mood and overall wellbeing</a:t>
              </a:r>
            </a:p>
          </p:txBody>
        </p:sp>
      </p:grpSp>
      <p:grpSp>
        <p:nvGrpSpPr>
          <p:cNvPr id="3171" name="Group 3170">
            <a:extLst>
              <a:ext uri="{FF2B5EF4-FFF2-40B4-BE49-F238E27FC236}">
                <a16:creationId xmlns:a16="http://schemas.microsoft.com/office/drawing/2014/main" id="{A63CA063-49F4-5B86-8789-FFB8297D3977}"/>
              </a:ext>
            </a:extLst>
          </p:cNvPr>
          <p:cNvGrpSpPr/>
          <p:nvPr/>
        </p:nvGrpSpPr>
        <p:grpSpPr>
          <a:xfrm>
            <a:off x="5378226" y="3984130"/>
            <a:ext cx="1302198" cy="1838716"/>
            <a:chOff x="3770609" y="1555913"/>
            <a:chExt cx="1302198" cy="1838716"/>
          </a:xfrm>
        </p:grpSpPr>
        <p:pic>
          <p:nvPicPr>
            <p:cNvPr id="14" name="Picture 13" descr="A black background with a black square&#10;&#10;Description automatically generated with medium confidence">
              <a:extLst>
                <a:ext uri="{FF2B5EF4-FFF2-40B4-BE49-F238E27FC236}">
                  <a16:creationId xmlns:a16="http://schemas.microsoft.com/office/drawing/2014/main" id="{58A21D1A-1087-97D5-BB67-CA12F3467D3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989660" y="1555913"/>
              <a:ext cx="864096" cy="864096"/>
            </a:xfrm>
            <a:prstGeom prst="rect">
              <a:avLst/>
            </a:prstGeom>
          </p:spPr>
        </p:pic>
        <p:sp>
          <p:nvSpPr>
            <p:cNvPr id="21530" name="TextBox 21529">
              <a:extLst>
                <a:ext uri="{FF2B5EF4-FFF2-40B4-BE49-F238E27FC236}">
                  <a16:creationId xmlns:a16="http://schemas.microsoft.com/office/drawing/2014/main" id="{A9B4A890-8DB9-7A0C-6753-68B61288EEEF}"/>
                </a:ext>
              </a:extLst>
            </p:cNvPr>
            <p:cNvSpPr txBox="1"/>
            <p:nvPr/>
          </p:nvSpPr>
          <p:spPr>
            <a:xfrm>
              <a:off x="3770609" y="2563632"/>
              <a:ext cx="1302198" cy="830997"/>
            </a:xfrm>
            <a:prstGeom prst="rect">
              <a:avLst/>
            </a:prstGeom>
            <a:noFill/>
          </p:spPr>
          <p:txBody>
            <a:bodyPr wrap="square" rtlCol="0">
              <a:spAutoFit/>
            </a:bodyPr>
            <a:lstStyle/>
            <a:p>
              <a:pPr algn="ctr" eaLnBrk="1" hangingPunct="1">
                <a:spcAft>
                  <a:spcPts val="1200"/>
                </a:spcAft>
                <a:defRPr/>
              </a:pPr>
              <a:r>
                <a:rPr lang="en-GB" sz="1600">
                  <a:solidFill>
                    <a:prstClr val="black"/>
                  </a:solidFill>
                  <a:latin typeface="Trade Gothic Next Rounded" panose="020F0502020204030204" pitchFamily="34" charset="0"/>
                  <a:cs typeface="Arial" panose="020B0604020202020204" pitchFamily="34" charset="0"/>
                </a:rPr>
                <a:t>reduced risk of further </a:t>
              </a:r>
              <a:br>
                <a:rPr lang="en-GB" sz="1600">
                  <a:solidFill>
                    <a:prstClr val="black"/>
                  </a:solidFill>
                  <a:latin typeface="Trade Gothic Next Rounded" panose="020F0502020204030204" pitchFamily="34" charset="0"/>
                  <a:cs typeface="Arial" panose="020B0604020202020204" pitchFamily="34" charset="0"/>
                </a:rPr>
              </a:br>
              <a:r>
                <a:rPr lang="en-GB" sz="1600">
                  <a:solidFill>
                    <a:prstClr val="black"/>
                  </a:solidFill>
                  <a:latin typeface="Trade Gothic Next Rounded" panose="020F0502020204030204" pitchFamily="34" charset="0"/>
                  <a:cs typeface="Arial" panose="020B0604020202020204" pitchFamily="34" charset="0"/>
                </a:rPr>
                <a:t>ill-health</a:t>
              </a:r>
            </a:p>
          </p:txBody>
        </p:sp>
      </p:grpSp>
      <p:grpSp>
        <p:nvGrpSpPr>
          <p:cNvPr id="3172" name="Group 3171">
            <a:extLst>
              <a:ext uri="{FF2B5EF4-FFF2-40B4-BE49-F238E27FC236}">
                <a16:creationId xmlns:a16="http://schemas.microsoft.com/office/drawing/2014/main" id="{4A3DAE50-F2DD-FFA5-2E1A-346965693F8E}"/>
              </a:ext>
            </a:extLst>
          </p:cNvPr>
          <p:cNvGrpSpPr/>
          <p:nvPr/>
        </p:nvGrpSpPr>
        <p:grpSpPr>
          <a:xfrm>
            <a:off x="7671231" y="3347691"/>
            <a:ext cx="1302198" cy="1835985"/>
            <a:chOff x="5513077" y="2636912"/>
            <a:chExt cx="1302198" cy="1835985"/>
          </a:xfrm>
        </p:grpSpPr>
        <p:pic>
          <p:nvPicPr>
            <p:cNvPr id="17" name="Picture 16" descr="A black background with a black square&#10;&#10;Description automatically generated with medium confidence">
              <a:extLst>
                <a:ext uri="{FF2B5EF4-FFF2-40B4-BE49-F238E27FC236}">
                  <a16:creationId xmlns:a16="http://schemas.microsoft.com/office/drawing/2014/main" id="{C5118164-4D40-3AB3-1C0E-905A2F7F743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732128" y="2636912"/>
              <a:ext cx="864096" cy="864096"/>
            </a:xfrm>
            <a:prstGeom prst="rect">
              <a:avLst/>
            </a:prstGeom>
          </p:spPr>
        </p:pic>
        <p:sp>
          <p:nvSpPr>
            <p:cNvPr id="21531" name="TextBox 21530">
              <a:extLst>
                <a:ext uri="{FF2B5EF4-FFF2-40B4-BE49-F238E27FC236}">
                  <a16:creationId xmlns:a16="http://schemas.microsoft.com/office/drawing/2014/main" id="{A6D9AADF-D67C-3AA7-8617-0A85A5FCD1EE}"/>
                </a:ext>
              </a:extLst>
            </p:cNvPr>
            <p:cNvSpPr txBox="1"/>
            <p:nvPr/>
          </p:nvSpPr>
          <p:spPr>
            <a:xfrm>
              <a:off x="5513077" y="3641900"/>
              <a:ext cx="1302198" cy="830997"/>
            </a:xfrm>
            <a:prstGeom prst="rect">
              <a:avLst/>
            </a:prstGeom>
            <a:noFill/>
          </p:spPr>
          <p:txBody>
            <a:bodyPr wrap="square" rtlCol="0">
              <a:spAutoFit/>
            </a:bodyPr>
            <a:lstStyle/>
            <a:p>
              <a:pPr algn="ctr" eaLnBrk="1" hangingPunct="1">
                <a:spcAft>
                  <a:spcPts val="1200"/>
                </a:spcAft>
                <a:defRPr/>
              </a:pPr>
              <a:r>
                <a:rPr lang="en-GB" sz="1600">
                  <a:solidFill>
                    <a:prstClr val="black"/>
                  </a:solidFill>
                  <a:latin typeface="Trade Gothic Next Rounded" panose="020F0502020204030204" pitchFamily="34" charset="0"/>
                  <a:cs typeface="Arial" panose="020B0604020202020204" pitchFamily="34" charset="0"/>
                </a:rPr>
                <a:t>increased social connection</a:t>
              </a:r>
            </a:p>
          </p:txBody>
        </p:sp>
      </p:grpSp>
      <p:grpSp>
        <p:nvGrpSpPr>
          <p:cNvPr id="3173" name="Group 3172">
            <a:extLst>
              <a:ext uri="{FF2B5EF4-FFF2-40B4-BE49-F238E27FC236}">
                <a16:creationId xmlns:a16="http://schemas.microsoft.com/office/drawing/2014/main" id="{170B58B0-F614-38DD-BF9A-9F16BFA64377}"/>
              </a:ext>
            </a:extLst>
          </p:cNvPr>
          <p:cNvGrpSpPr/>
          <p:nvPr/>
        </p:nvGrpSpPr>
        <p:grpSpPr>
          <a:xfrm>
            <a:off x="9020440" y="1551597"/>
            <a:ext cx="1302198" cy="1596983"/>
            <a:chOff x="7036494" y="1555913"/>
            <a:chExt cx="1302198" cy="1596983"/>
          </a:xfrm>
        </p:grpSpPr>
        <p:pic>
          <p:nvPicPr>
            <p:cNvPr id="21512" name="Picture 21511" descr="A blue and black logo&#10;&#10;Description automatically generated with medium confidence">
              <a:extLst>
                <a:ext uri="{FF2B5EF4-FFF2-40B4-BE49-F238E27FC236}">
                  <a16:creationId xmlns:a16="http://schemas.microsoft.com/office/drawing/2014/main" id="{E19B2AEE-BF77-3391-7AB6-0B4FB8B14188}"/>
                </a:ext>
              </a:extLst>
            </p:cNvPr>
            <p:cNvPicPr>
              <a:picLocks noChangeAspect="1"/>
            </p:cNvPicPr>
            <p:nvPr/>
          </p:nvPicPr>
          <p:blipFill>
            <a:blip r:embed="rId28" cstate="print">
              <a:biLevel thresh="25000"/>
              <a:extLst>
                <a:ext uri="{28A0092B-C50C-407E-A947-70E740481C1C}">
                  <a14:useLocalDpi xmlns:a14="http://schemas.microsoft.com/office/drawing/2010/main" val="0"/>
                </a:ext>
              </a:extLst>
            </a:blip>
            <a:stretch>
              <a:fillRect/>
            </a:stretch>
          </p:blipFill>
          <p:spPr>
            <a:xfrm>
              <a:off x="7255545" y="1555913"/>
              <a:ext cx="864096" cy="864096"/>
            </a:xfrm>
            <a:prstGeom prst="rect">
              <a:avLst/>
            </a:prstGeom>
          </p:spPr>
        </p:pic>
        <p:sp>
          <p:nvSpPr>
            <p:cNvPr id="21532" name="TextBox 21531">
              <a:extLst>
                <a:ext uri="{FF2B5EF4-FFF2-40B4-BE49-F238E27FC236}">
                  <a16:creationId xmlns:a16="http://schemas.microsoft.com/office/drawing/2014/main" id="{629EB7FD-7810-897D-B3C9-B7F3F51EBA1F}"/>
                </a:ext>
              </a:extLst>
            </p:cNvPr>
            <p:cNvSpPr txBox="1"/>
            <p:nvPr/>
          </p:nvSpPr>
          <p:spPr>
            <a:xfrm>
              <a:off x="7036494" y="2568121"/>
              <a:ext cx="1302198" cy="584775"/>
            </a:xfrm>
            <a:prstGeom prst="rect">
              <a:avLst/>
            </a:prstGeom>
            <a:noFill/>
          </p:spPr>
          <p:txBody>
            <a:bodyPr wrap="square" rtlCol="0">
              <a:spAutoFit/>
            </a:bodyPr>
            <a:lstStyle/>
            <a:p>
              <a:pPr algn="ctr" eaLnBrk="1" hangingPunct="1">
                <a:spcAft>
                  <a:spcPts val="1200"/>
                </a:spcAft>
                <a:defRPr/>
              </a:pPr>
              <a:r>
                <a:rPr lang="en-GB" sz="1600">
                  <a:solidFill>
                    <a:prstClr val="black"/>
                  </a:solidFill>
                  <a:latin typeface="Trade Gothic Next Rounded" panose="020F0502020204030204" pitchFamily="34" charset="0"/>
                  <a:cs typeface="Arial" panose="020B0604020202020204" pitchFamily="34" charset="0"/>
                </a:rPr>
                <a:t>improved sleep</a:t>
              </a:r>
            </a:p>
          </p:txBody>
        </p:sp>
      </p:grpSp>
      <p:sp>
        <p:nvSpPr>
          <p:cNvPr id="3168" name="TextBox 3167">
            <a:extLst>
              <a:ext uri="{FF2B5EF4-FFF2-40B4-BE49-F238E27FC236}">
                <a16:creationId xmlns:a16="http://schemas.microsoft.com/office/drawing/2014/main" id="{FD06B195-8BD5-E798-D704-CD34196DD7D7}"/>
              </a:ext>
            </a:extLst>
          </p:cNvPr>
          <p:cNvSpPr txBox="1"/>
          <p:nvPr/>
        </p:nvSpPr>
        <p:spPr>
          <a:xfrm>
            <a:off x="3473041" y="2681922"/>
            <a:ext cx="5112568" cy="400110"/>
          </a:xfrm>
          <a:prstGeom prst="rect">
            <a:avLst/>
          </a:prstGeom>
          <a:noFill/>
        </p:spPr>
        <p:txBody>
          <a:bodyPr wrap="square" rtlCol="0">
            <a:spAutoFit/>
          </a:bodyPr>
          <a:lstStyle/>
          <a:p>
            <a:pPr algn="ctr" eaLnBrk="1" hangingPunct="1"/>
            <a:r>
              <a:rPr lang="en-GB" sz="2000" b="1">
                <a:solidFill>
                  <a:prstClr val="black"/>
                </a:solidFill>
                <a:latin typeface="Trade Gothic Next Rounded" panose="020F0503040303020004" pitchFamily="34" charset="0"/>
                <a:cs typeface="Arial" charset="0"/>
              </a:rPr>
              <a:t>Wonder Drug!</a:t>
            </a:r>
          </a:p>
        </p:txBody>
      </p:sp>
      <p:grpSp>
        <p:nvGrpSpPr>
          <p:cNvPr id="3180" name="Group 3179">
            <a:extLst>
              <a:ext uri="{FF2B5EF4-FFF2-40B4-BE49-F238E27FC236}">
                <a16:creationId xmlns:a16="http://schemas.microsoft.com/office/drawing/2014/main" id="{13773C76-26B4-FB7F-D219-B04EC3A9AAF7}"/>
              </a:ext>
            </a:extLst>
          </p:cNvPr>
          <p:cNvGrpSpPr/>
          <p:nvPr/>
        </p:nvGrpSpPr>
        <p:grpSpPr>
          <a:xfrm>
            <a:off x="4990299" y="219199"/>
            <a:ext cx="2438095" cy="2438095"/>
            <a:chOff x="3553014" y="1641461"/>
            <a:chExt cx="2438095" cy="2438095"/>
          </a:xfrm>
        </p:grpSpPr>
        <p:pic>
          <p:nvPicPr>
            <p:cNvPr id="3177" name="Picture 3176" descr="A black background with a black square&#10;&#10;Description automatically generated with medium confidence">
              <a:extLst>
                <a:ext uri="{FF2B5EF4-FFF2-40B4-BE49-F238E27FC236}">
                  <a16:creationId xmlns:a16="http://schemas.microsoft.com/office/drawing/2014/main" id="{070F8785-6DC5-DC68-E4DF-9D973DE99E32}"/>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53014" y="1641461"/>
              <a:ext cx="2438095" cy="2438095"/>
            </a:xfrm>
            <a:prstGeom prst="rect">
              <a:avLst/>
            </a:prstGeom>
          </p:spPr>
        </p:pic>
        <p:sp>
          <p:nvSpPr>
            <p:cNvPr id="3178" name="Rectangle 3177">
              <a:extLst>
                <a:ext uri="{FF2B5EF4-FFF2-40B4-BE49-F238E27FC236}">
                  <a16:creationId xmlns:a16="http://schemas.microsoft.com/office/drawing/2014/main" id="{92EE4A82-4FFF-A9FF-5C75-9942730AD873}"/>
                </a:ext>
              </a:extLst>
            </p:cNvPr>
            <p:cNvSpPr/>
            <p:nvPr/>
          </p:nvSpPr>
          <p:spPr>
            <a:xfrm>
              <a:off x="3782939" y="2940422"/>
              <a:ext cx="933077" cy="720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hangingPunct="1"/>
              <a:endParaRPr lang="en-GB">
                <a:solidFill>
                  <a:prstClr val="white"/>
                </a:solidFill>
                <a:latin typeface="Calibri"/>
              </a:endParaRPr>
            </a:p>
          </p:txBody>
        </p:sp>
        <p:sp>
          <p:nvSpPr>
            <p:cNvPr id="3179" name="TextBox 3178">
              <a:extLst>
                <a:ext uri="{FF2B5EF4-FFF2-40B4-BE49-F238E27FC236}">
                  <a16:creationId xmlns:a16="http://schemas.microsoft.com/office/drawing/2014/main" id="{CA588363-3DFE-8451-361B-0E218A689A0C}"/>
                </a:ext>
              </a:extLst>
            </p:cNvPr>
            <p:cNvSpPr txBox="1"/>
            <p:nvPr/>
          </p:nvSpPr>
          <p:spPr>
            <a:xfrm>
              <a:off x="3709417" y="2977296"/>
              <a:ext cx="1080119" cy="646331"/>
            </a:xfrm>
            <a:prstGeom prst="rect">
              <a:avLst/>
            </a:prstGeom>
            <a:noFill/>
          </p:spPr>
          <p:txBody>
            <a:bodyPr wrap="square" rtlCol="0">
              <a:spAutoFit/>
            </a:bodyPr>
            <a:lstStyle/>
            <a:p>
              <a:pPr algn="ctr" eaLnBrk="1" hangingPunct="1"/>
              <a:r>
                <a:rPr lang="en-GB" b="1">
                  <a:solidFill>
                    <a:srgbClr val="81BE45"/>
                  </a:solidFill>
                  <a:latin typeface="Trade Gothic Next Rounded" panose="020F0503040303020004" pitchFamily="34" charset="0"/>
                  <a:cs typeface="Arial" charset="0"/>
                </a:rPr>
                <a:t>physical activity</a:t>
              </a:r>
            </a:p>
          </p:txBody>
        </p:sp>
      </p:grpSp>
      <p:cxnSp>
        <p:nvCxnSpPr>
          <p:cNvPr id="3182" name="Straight Arrow Connector 3181">
            <a:extLst>
              <a:ext uri="{FF2B5EF4-FFF2-40B4-BE49-F238E27FC236}">
                <a16:creationId xmlns:a16="http://schemas.microsoft.com/office/drawing/2014/main" id="{2D4E1641-E750-A8ED-9A11-699B5B73AC3A}"/>
              </a:ext>
            </a:extLst>
          </p:cNvPr>
          <p:cNvCxnSpPr/>
          <p:nvPr/>
        </p:nvCxnSpPr>
        <p:spPr>
          <a:xfrm flipH="1">
            <a:off x="3038211" y="1988840"/>
            <a:ext cx="1838987" cy="0"/>
          </a:xfrm>
          <a:prstGeom prst="straightConnector1">
            <a:avLst/>
          </a:prstGeom>
          <a:ln w="38100">
            <a:solidFill>
              <a:srgbClr val="81BE4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83" name="Straight Arrow Connector 3182">
            <a:extLst>
              <a:ext uri="{FF2B5EF4-FFF2-40B4-BE49-F238E27FC236}">
                <a16:creationId xmlns:a16="http://schemas.microsoft.com/office/drawing/2014/main" id="{16F8374B-C4DA-8ED7-4FCA-6C610D4DD2C9}"/>
              </a:ext>
            </a:extLst>
          </p:cNvPr>
          <p:cNvCxnSpPr>
            <a:cxnSpLocks/>
          </p:cNvCxnSpPr>
          <p:nvPr/>
        </p:nvCxnSpPr>
        <p:spPr>
          <a:xfrm>
            <a:off x="6026941" y="3151958"/>
            <a:ext cx="4771" cy="757944"/>
          </a:xfrm>
          <a:prstGeom prst="straightConnector1">
            <a:avLst/>
          </a:prstGeom>
          <a:ln w="38100">
            <a:solidFill>
              <a:srgbClr val="81BE4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91" name="Straight Arrow Connector 3190">
            <a:extLst>
              <a:ext uri="{FF2B5EF4-FFF2-40B4-BE49-F238E27FC236}">
                <a16:creationId xmlns:a16="http://schemas.microsoft.com/office/drawing/2014/main" id="{C63BD926-3C1E-7F51-EA68-73F1D6B65D81}"/>
              </a:ext>
            </a:extLst>
          </p:cNvPr>
          <p:cNvCxnSpPr>
            <a:cxnSpLocks/>
          </p:cNvCxnSpPr>
          <p:nvPr/>
        </p:nvCxnSpPr>
        <p:spPr>
          <a:xfrm>
            <a:off x="7181454" y="1972234"/>
            <a:ext cx="1838987" cy="0"/>
          </a:xfrm>
          <a:prstGeom prst="straightConnector1">
            <a:avLst/>
          </a:prstGeom>
          <a:ln w="38100">
            <a:solidFill>
              <a:srgbClr val="81BE4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95" name="Straight Arrow Connector 3194">
            <a:extLst>
              <a:ext uri="{FF2B5EF4-FFF2-40B4-BE49-F238E27FC236}">
                <a16:creationId xmlns:a16="http://schemas.microsoft.com/office/drawing/2014/main" id="{1596B92E-06B9-4322-B31D-BFF8987446E1}"/>
              </a:ext>
            </a:extLst>
          </p:cNvPr>
          <p:cNvCxnSpPr>
            <a:cxnSpLocks/>
          </p:cNvCxnSpPr>
          <p:nvPr/>
        </p:nvCxnSpPr>
        <p:spPr>
          <a:xfrm flipH="1">
            <a:off x="4151591" y="2657235"/>
            <a:ext cx="568978" cy="637394"/>
          </a:xfrm>
          <a:prstGeom prst="straightConnector1">
            <a:avLst/>
          </a:prstGeom>
          <a:ln w="38100">
            <a:solidFill>
              <a:srgbClr val="81BE4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97" name="Straight Arrow Connector 3196">
            <a:extLst>
              <a:ext uri="{FF2B5EF4-FFF2-40B4-BE49-F238E27FC236}">
                <a16:creationId xmlns:a16="http://schemas.microsoft.com/office/drawing/2014/main" id="{67587CE3-A7B4-AB38-9BB2-C331E675CACE}"/>
              </a:ext>
            </a:extLst>
          </p:cNvPr>
          <p:cNvCxnSpPr>
            <a:cxnSpLocks/>
          </p:cNvCxnSpPr>
          <p:nvPr/>
        </p:nvCxnSpPr>
        <p:spPr>
          <a:xfrm>
            <a:off x="7206636" y="2657235"/>
            <a:ext cx="568978" cy="637394"/>
          </a:xfrm>
          <a:prstGeom prst="straightConnector1">
            <a:avLst/>
          </a:prstGeom>
          <a:ln w="38100">
            <a:solidFill>
              <a:srgbClr val="81BE45"/>
            </a:solidFill>
            <a:prstDash val="sysDot"/>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8118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69"/>
                                        </p:tgtEl>
                                        <p:attrNameLst>
                                          <p:attrName>style.visibility</p:attrName>
                                        </p:attrNameLst>
                                      </p:cBhvr>
                                      <p:to>
                                        <p:strVal val="visible"/>
                                      </p:to>
                                    </p:set>
                                    <p:animEffect transition="in" filter="fade">
                                      <p:cBhvr>
                                        <p:cTn id="7" dur="500"/>
                                        <p:tgtEl>
                                          <p:spTgt spid="3169"/>
                                        </p:tgtEl>
                                      </p:cBhvr>
                                    </p:animEffect>
                                  </p:childTnLst>
                                </p:cTn>
                              </p:par>
                              <p:par>
                                <p:cTn id="8" presetID="10" presetClass="entr" presetSubtype="0" fill="hold" nodeType="withEffect">
                                  <p:stCondLst>
                                    <p:cond delay="0"/>
                                  </p:stCondLst>
                                  <p:childTnLst>
                                    <p:set>
                                      <p:cBhvr>
                                        <p:cTn id="9" dur="1" fill="hold">
                                          <p:stCondLst>
                                            <p:cond delay="0"/>
                                          </p:stCondLst>
                                        </p:cTn>
                                        <p:tgtEl>
                                          <p:spTgt spid="3170"/>
                                        </p:tgtEl>
                                        <p:attrNameLst>
                                          <p:attrName>style.visibility</p:attrName>
                                        </p:attrNameLst>
                                      </p:cBhvr>
                                      <p:to>
                                        <p:strVal val="visible"/>
                                      </p:to>
                                    </p:set>
                                    <p:animEffect transition="in" filter="fade">
                                      <p:cBhvr>
                                        <p:cTn id="10" dur="500"/>
                                        <p:tgtEl>
                                          <p:spTgt spid="3170"/>
                                        </p:tgtEl>
                                      </p:cBhvr>
                                    </p:animEffect>
                                  </p:childTnLst>
                                </p:cTn>
                              </p:par>
                              <p:par>
                                <p:cTn id="11" presetID="10" presetClass="entr" presetSubtype="0" fill="hold" nodeType="withEffect">
                                  <p:stCondLst>
                                    <p:cond delay="0"/>
                                  </p:stCondLst>
                                  <p:childTnLst>
                                    <p:set>
                                      <p:cBhvr>
                                        <p:cTn id="12" dur="1" fill="hold">
                                          <p:stCondLst>
                                            <p:cond delay="0"/>
                                          </p:stCondLst>
                                        </p:cTn>
                                        <p:tgtEl>
                                          <p:spTgt spid="3171"/>
                                        </p:tgtEl>
                                        <p:attrNameLst>
                                          <p:attrName>style.visibility</p:attrName>
                                        </p:attrNameLst>
                                      </p:cBhvr>
                                      <p:to>
                                        <p:strVal val="visible"/>
                                      </p:to>
                                    </p:set>
                                    <p:animEffect transition="in" filter="fade">
                                      <p:cBhvr>
                                        <p:cTn id="13" dur="500"/>
                                        <p:tgtEl>
                                          <p:spTgt spid="3171"/>
                                        </p:tgtEl>
                                      </p:cBhvr>
                                    </p:animEffect>
                                  </p:childTnLst>
                                </p:cTn>
                              </p:par>
                              <p:par>
                                <p:cTn id="14" presetID="10" presetClass="entr" presetSubtype="0" fill="hold" nodeType="withEffect">
                                  <p:stCondLst>
                                    <p:cond delay="0"/>
                                  </p:stCondLst>
                                  <p:childTnLst>
                                    <p:set>
                                      <p:cBhvr>
                                        <p:cTn id="15" dur="1" fill="hold">
                                          <p:stCondLst>
                                            <p:cond delay="0"/>
                                          </p:stCondLst>
                                        </p:cTn>
                                        <p:tgtEl>
                                          <p:spTgt spid="3172"/>
                                        </p:tgtEl>
                                        <p:attrNameLst>
                                          <p:attrName>style.visibility</p:attrName>
                                        </p:attrNameLst>
                                      </p:cBhvr>
                                      <p:to>
                                        <p:strVal val="visible"/>
                                      </p:to>
                                    </p:set>
                                    <p:animEffect transition="in" filter="fade">
                                      <p:cBhvr>
                                        <p:cTn id="16" dur="500"/>
                                        <p:tgtEl>
                                          <p:spTgt spid="3172"/>
                                        </p:tgtEl>
                                      </p:cBhvr>
                                    </p:animEffect>
                                  </p:childTnLst>
                                </p:cTn>
                              </p:par>
                              <p:par>
                                <p:cTn id="17" presetID="10" presetClass="entr" presetSubtype="0" fill="hold" nodeType="withEffect">
                                  <p:stCondLst>
                                    <p:cond delay="0"/>
                                  </p:stCondLst>
                                  <p:childTnLst>
                                    <p:set>
                                      <p:cBhvr>
                                        <p:cTn id="18" dur="1" fill="hold">
                                          <p:stCondLst>
                                            <p:cond delay="0"/>
                                          </p:stCondLst>
                                        </p:cTn>
                                        <p:tgtEl>
                                          <p:spTgt spid="3173"/>
                                        </p:tgtEl>
                                        <p:attrNameLst>
                                          <p:attrName>style.visibility</p:attrName>
                                        </p:attrNameLst>
                                      </p:cBhvr>
                                      <p:to>
                                        <p:strVal val="visible"/>
                                      </p:to>
                                    </p:set>
                                    <p:animEffect transition="in" filter="fade">
                                      <p:cBhvr>
                                        <p:cTn id="19" dur="500"/>
                                        <p:tgtEl>
                                          <p:spTgt spid="3173"/>
                                        </p:tgtEl>
                                      </p:cBhvr>
                                    </p:animEffect>
                                  </p:childTnLst>
                                </p:cTn>
                              </p:par>
                              <p:par>
                                <p:cTn id="20" presetID="10" presetClass="entr" presetSubtype="0" fill="hold" nodeType="withEffect">
                                  <p:stCondLst>
                                    <p:cond delay="0"/>
                                  </p:stCondLst>
                                  <p:childTnLst>
                                    <p:set>
                                      <p:cBhvr>
                                        <p:cTn id="21" dur="1" fill="hold">
                                          <p:stCondLst>
                                            <p:cond delay="0"/>
                                          </p:stCondLst>
                                        </p:cTn>
                                        <p:tgtEl>
                                          <p:spTgt spid="3182"/>
                                        </p:tgtEl>
                                        <p:attrNameLst>
                                          <p:attrName>style.visibility</p:attrName>
                                        </p:attrNameLst>
                                      </p:cBhvr>
                                      <p:to>
                                        <p:strVal val="visible"/>
                                      </p:to>
                                    </p:set>
                                    <p:animEffect transition="in" filter="fade">
                                      <p:cBhvr>
                                        <p:cTn id="22" dur="500"/>
                                        <p:tgtEl>
                                          <p:spTgt spid="3182"/>
                                        </p:tgtEl>
                                      </p:cBhvr>
                                    </p:animEffect>
                                  </p:childTnLst>
                                </p:cTn>
                              </p:par>
                              <p:par>
                                <p:cTn id="23" presetID="10" presetClass="entr" presetSubtype="0" fill="hold" nodeType="withEffect">
                                  <p:stCondLst>
                                    <p:cond delay="0"/>
                                  </p:stCondLst>
                                  <p:childTnLst>
                                    <p:set>
                                      <p:cBhvr>
                                        <p:cTn id="24" dur="1" fill="hold">
                                          <p:stCondLst>
                                            <p:cond delay="0"/>
                                          </p:stCondLst>
                                        </p:cTn>
                                        <p:tgtEl>
                                          <p:spTgt spid="3195"/>
                                        </p:tgtEl>
                                        <p:attrNameLst>
                                          <p:attrName>style.visibility</p:attrName>
                                        </p:attrNameLst>
                                      </p:cBhvr>
                                      <p:to>
                                        <p:strVal val="visible"/>
                                      </p:to>
                                    </p:set>
                                    <p:animEffect transition="in" filter="fade">
                                      <p:cBhvr>
                                        <p:cTn id="25" dur="500"/>
                                        <p:tgtEl>
                                          <p:spTgt spid="3195"/>
                                        </p:tgtEl>
                                      </p:cBhvr>
                                    </p:animEffect>
                                  </p:childTnLst>
                                </p:cTn>
                              </p:par>
                              <p:par>
                                <p:cTn id="26" presetID="10" presetClass="entr" presetSubtype="0" fill="hold" nodeType="withEffect">
                                  <p:stCondLst>
                                    <p:cond delay="0"/>
                                  </p:stCondLst>
                                  <p:childTnLst>
                                    <p:set>
                                      <p:cBhvr>
                                        <p:cTn id="27" dur="1" fill="hold">
                                          <p:stCondLst>
                                            <p:cond delay="0"/>
                                          </p:stCondLst>
                                        </p:cTn>
                                        <p:tgtEl>
                                          <p:spTgt spid="3183"/>
                                        </p:tgtEl>
                                        <p:attrNameLst>
                                          <p:attrName>style.visibility</p:attrName>
                                        </p:attrNameLst>
                                      </p:cBhvr>
                                      <p:to>
                                        <p:strVal val="visible"/>
                                      </p:to>
                                    </p:set>
                                    <p:animEffect transition="in" filter="fade">
                                      <p:cBhvr>
                                        <p:cTn id="28" dur="500"/>
                                        <p:tgtEl>
                                          <p:spTgt spid="3183"/>
                                        </p:tgtEl>
                                      </p:cBhvr>
                                    </p:animEffect>
                                  </p:childTnLst>
                                </p:cTn>
                              </p:par>
                              <p:par>
                                <p:cTn id="29" presetID="10" presetClass="entr" presetSubtype="0" fill="hold" nodeType="withEffect">
                                  <p:stCondLst>
                                    <p:cond delay="0"/>
                                  </p:stCondLst>
                                  <p:childTnLst>
                                    <p:set>
                                      <p:cBhvr>
                                        <p:cTn id="30" dur="1" fill="hold">
                                          <p:stCondLst>
                                            <p:cond delay="0"/>
                                          </p:stCondLst>
                                        </p:cTn>
                                        <p:tgtEl>
                                          <p:spTgt spid="3197"/>
                                        </p:tgtEl>
                                        <p:attrNameLst>
                                          <p:attrName>style.visibility</p:attrName>
                                        </p:attrNameLst>
                                      </p:cBhvr>
                                      <p:to>
                                        <p:strVal val="visible"/>
                                      </p:to>
                                    </p:set>
                                    <p:animEffect transition="in" filter="fade">
                                      <p:cBhvr>
                                        <p:cTn id="31" dur="500"/>
                                        <p:tgtEl>
                                          <p:spTgt spid="3197"/>
                                        </p:tgtEl>
                                      </p:cBhvr>
                                    </p:animEffect>
                                  </p:childTnLst>
                                </p:cTn>
                              </p:par>
                              <p:par>
                                <p:cTn id="32" presetID="10" presetClass="entr" presetSubtype="0" fill="hold" nodeType="withEffect">
                                  <p:stCondLst>
                                    <p:cond delay="0"/>
                                  </p:stCondLst>
                                  <p:childTnLst>
                                    <p:set>
                                      <p:cBhvr>
                                        <p:cTn id="33" dur="1" fill="hold">
                                          <p:stCondLst>
                                            <p:cond delay="0"/>
                                          </p:stCondLst>
                                        </p:cTn>
                                        <p:tgtEl>
                                          <p:spTgt spid="3191"/>
                                        </p:tgtEl>
                                        <p:attrNameLst>
                                          <p:attrName>style.visibility</p:attrName>
                                        </p:attrNameLst>
                                      </p:cBhvr>
                                      <p:to>
                                        <p:strVal val="visible"/>
                                      </p:to>
                                    </p:set>
                                    <p:animEffect transition="in" filter="fade">
                                      <p:cBhvr>
                                        <p:cTn id="34" dur="500"/>
                                        <p:tgtEl>
                                          <p:spTgt spid="319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180"/>
                                        </p:tgtEl>
                                        <p:attrNameLst>
                                          <p:attrName>style.visibility</p:attrName>
                                        </p:attrNameLst>
                                      </p:cBhvr>
                                      <p:to>
                                        <p:strVal val="visible"/>
                                      </p:to>
                                    </p:set>
                                    <p:animEffect transition="in" filter="fade">
                                      <p:cBhvr>
                                        <p:cTn id="39" dur="500"/>
                                        <p:tgtEl>
                                          <p:spTgt spid="318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168"/>
                                        </p:tgtEl>
                                        <p:attrNameLst>
                                          <p:attrName>style.visibility</p:attrName>
                                        </p:attrNameLst>
                                      </p:cBhvr>
                                      <p:to>
                                        <p:strVal val="visible"/>
                                      </p:to>
                                    </p:set>
                                    <p:animEffect transition="in" filter="fade">
                                      <p:cBhvr>
                                        <p:cTn id="42" dur="500"/>
                                        <p:tgtEl>
                                          <p:spTgt spid="3168"/>
                                        </p:tgtEl>
                                      </p:cBhvr>
                                    </p:animEffect>
                                  </p:childTnLst>
                                </p:cTn>
                              </p:par>
                            </p:childTnLst>
                          </p:cTn>
                        </p:par>
                        <p:par>
                          <p:cTn id="43" fill="hold">
                            <p:stCondLst>
                              <p:cond delay="500"/>
                            </p:stCondLst>
                            <p:childTnLst>
                              <p:par>
                                <p:cTn id="44" presetID="32" presetClass="emph" presetSubtype="0" fill="hold" nodeType="afterEffect">
                                  <p:stCondLst>
                                    <p:cond delay="0"/>
                                  </p:stCondLst>
                                  <p:childTnLst>
                                    <p:animRot by="120000">
                                      <p:cBhvr>
                                        <p:cTn id="45" dur="300" fill="hold">
                                          <p:stCondLst>
                                            <p:cond delay="0"/>
                                          </p:stCondLst>
                                        </p:cTn>
                                        <p:tgtEl>
                                          <p:spTgt spid="3180"/>
                                        </p:tgtEl>
                                        <p:attrNameLst>
                                          <p:attrName>r</p:attrName>
                                        </p:attrNameLst>
                                      </p:cBhvr>
                                    </p:animRot>
                                    <p:animRot by="-240000">
                                      <p:cBhvr>
                                        <p:cTn id="46" dur="600" fill="hold">
                                          <p:stCondLst>
                                            <p:cond delay="600"/>
                                          </p:stCondLst>
                                        </p:cTn>
                                        <p:tgtEl>
                                          <p:spTgt spid="3180"/>
                                        </p:tgtEl>
                                        <p:attrNameLst>
                                          <p:attrName>r</p:attrName>
                                        </p:attrNameLst>
                                      </p:cBhvr>
                                    </p:animRot>
                                    <p:animRot by="240000">
                                      <p:cBhvr>
                                        <p:cTn id="47" dur="600" fill="hold">
                                          <p:stCondLst>
                                            <p:cond delay="1200"/>
                                          </p:stCondLst>
                                        </p:cTn>
                                        <p:tgtEl>
                                          <p:spTgt spid="3180"/>
                                        </p:tgtEl>
                                        <p:attrNameLst>
                                          <p:attrName>r</p:attrName>
                                        </p:attrNameLst>
                                      </p:cBhvr>
                                    </p:animRot>
                                    <p:animRot by="-240000">
                                      <p:cBhvr>
                                        <p:cTn id="48" dur="600" fill="hold">
                                          <p:stCondLst>
                                            <p:cond delay="1800"/>
                                          </p:stCondLst>
                                        </p:cTn>
                                        <p:tgtEl>
                                          <p:spTgt spid="3180"/>
                                        </p:tgtEl>
                                        <p:attrNameLst>
                                          <p:attrName>r</p:attrName>
                                        </p:attrNameLst>
                                      </p:cBhvr>
                                    </p:animRot>
                                    <p:animRot by="120000">
                                      <p:cBhvr>
                                        <p:cTn id="49" dur="600" fill="hold">
                                          <p:stCondLst>
                                            <p:cond delay="2400"/>
                                          </p:stCondLst>
                                        </p:cTn>
                                        <p:tgtEl>
                                          <p:spTgt spid="3180"/>
                                        </p:tgtEl>
                                        <p:attrNameLst>
                                          <p:attrName>r</p:attrName>
                                        </p:attrNameLst>
                                      </p:cBhvr>
                                    </p:animRot>
                                  </p:childTnLst>
                                </p:cTn>
                              </p:par>
                              <p:par>
                                <p:cTn id="50" presetID="32" presetClass="emph" presetSubtype="0" fill="hold" grpId="1" nodeType="withEffect">
                                  <p:stCondLst>
                                    <p:cond delay="0"/>
                                  </p:stCondLst>
                                  <p:childTnLst>
                                    <p:animRot by="120000">
                                      <p:cBhvr>
                                        <p:cTn id="51" dur="300" fill="hold">
                                          <p:stCondLst>
                                            <p:cond delay="0"/>
                                          </p:stCondLst>
                                        </p:cTn>
                                        <p:tgtEl>
                                          <p:spTgt spid="3168"/>
                                        </p:tgtEl>
                                        <p:attrNameLst>
                                          <p:attrName>r</p:attrName>
                                        </p:attrNameLst>
                                      </p:cBhvr>
                                    </p:animRot>
                                    <p:animRot by="-240000">
                                      <p:cBhvr>
                                        <p:cTn id="52" dur="600" fill="hold">
                                          <p:stCondLst>
                                            <p:cond delay="600"/>
                                          </p:stCondLst>
                                        </p:cTn>
                                        <p:tgtEl>
                                          <p:spTgt spid="3168"/>
                                        </p:tgtEl>
                                        <p:attrNameLst>
                                          <p:attrName>r</p:attrName>
                                        </p:attrNameLst>
                                      </p:cBhvr>
                                    </p:animRot>
                                    <p:animRot by="240000">
                                      <p:cBhvr>
                                        <p:cTn id="53" dur="600" fill="hold">
                                          <p:stCondLst>
                                            <p:cond delay="1200"/>
                                          </p:stCondLst>
                                        </p:cTn>
                                        <p:tgtEl>
                                          <p:spTgt spid="3168"/>
                                        </p:tgtEl>
                                        <p:attrNameLst>
                                          <p:attrName>r</p:attrName>
                                        </p:attrNameLst>
                                      </p:cBhvr>
                                    </p:animRot>
                                    <p:animRot by="-240000">
                                      <p:cBhvr>
                                        <p:cTn id="54" dur="600" fill="hold">
                                          <p:stCondLst>
                                            <p:cond delay="1800"/>
                                          </p:stCondLst>
                                        </p:cTn>
                                        <p:tgtEl>
                                          <p:spTgt spid="3168"/>
                                        </p:tgtEl>
                                        <p:attrNameLst>
                                          <p:attrName>r</p:attrName>
                                        </p:attrNameLst>
                                      </p:cBhvr>
                                    </p:animRot>
                                    <p:animRot by="120000">
                                      <p:cBhvr>
                                        <p:cTn id="55" dur="600" fill="hold">
                                          <p:stCondLst>
                                            <p:cond delay="2400"/>
                                          </p:stCondLst>
                                        </p:cTn>
                                        <p:tgtEl>
                                          <p:spTgt spid="31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8" grpId="0"/>
      <p:bldP spid="316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OTLSHAPE_TB_00000000000000000000000000000000_Separator1">
            <a:extLst>
              <a:ext uri="{FF2B5EF4-FFF2-40B4-BE49-F238E27FC236}">
                <a16:creationId xmlns:a16="http://schemas.microsoft.com/office/drawing/2014/main" id="{1CDB8B90-5106-904F-956B-752121515289}"/>
              </a:ext>
            </a:extLst>
          </p:cNvPr>
          <p:cNvCxnSpPr/>
          <p:nvPr>
            <p:custDataLst>
              <p:tags r:id="rId1"/>
            </p:custDataLst>
          </p:nvPr>
        </p:nvCxnSpPr>
        <p:spPr>
          <a:xfrm>
            <a:off x="1188114" y="3595799"/>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Rectangle 30">
            <a:extLst>
              <a:ext uri="{FF2B5EF4-FFF2-40B4-BE49-F238E27FC236}">
                <a16:creationId xmlns:a16="http://schemas.microsoft.com/office/drawing/2014/main" id="{494C2C20-E36D-9DA3-6C69-91C452D936DF}"/>
              </a:ext>
            </a:extLst>
          </p:cNvPr>
          <p:cNvSpPr>
            <a:spLocks noChangeArrowheads="1"/>
          </p:cNvSpPr>
          <p:nvPr/>
        </p:nvSpPr>
        <p:spPr bwMode="auto">
          <a:xfrm>
            <a:off x="598443" y="3056510"/>
            <a:ext cx="81375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None/>
              <a:defRPr/>
            </a:pPr>
            <a:r>
              <a:rPr lang="en-GB" altLang="en-US" sz="1600">
                <a:solidFill>
                  <a:prstClr val="black"/>
                </a:solidFill>
                <a:latin typeface="Arial" charset="0"/>
                <a:cs typeface="Arial" charset="0"/>
              </a:rPr>
              <a:t> </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14347138-D2EF-80ED-1A8F-28407C3D1D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6439" y="827733"/>
            <a:ext cx="637895" cy="637895"/>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6C914711-CAAD-A01C-9D08-9FE6A69B72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4020" y="4005999"/>
            <a:ext cx="762733" cy="762733"/>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4FC82D4F-B4DA-1A5C-6EC5-9E13E18A95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3744" y="2296358"/>
            <a:ext cx="760153" cy="760153"/>
          </a:xfrm>
          <a:prstGeom prst="rect">
            <a:avLst/>
          </a:prstGeom>
        </p:spPr>
      </p:pic>
      <p:pic>
        <p:nvPicPr>
          <p:cNvPr id="9" name="Picture 8">
            <a:extLst>
              <a:ext uri="{FF2B5EF4-FFF2-40B4-BE49-F238E27FC236}">
                <a16:creationId xmlns:a16="http://schemas.microsoft.com/office/drawing/2014/main" id="{1092E505-2899-5D73-1E2C-8BED3D45373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877445" y="4415860"/>
            <a:ext cx="659171" cy="659171"/>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79C29476-219F-A1AD-D7F7-22259AD585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5636" y="2257116"/>
            <a:ext cx="799395" cy="799395"/>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977C2DDF-FF6B-EFFD-B0BF-8B76594053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45220" y="939211"/>
            <a:ext cx="637895" cy="637895"/>
          </a:xfrm>
          <a:prstGeom prst="rect">
            <a:avLst/>
          </a:prstGeom>
        </p:spPr>
      </p:pic>
      <p:sp>
        <p:nvSpPr>
          <p:cNvPr id="12" name="TextBox 11">
            <a:extLst>
              <a:ext uri="{FF2B5EF4-FFF2-40B4-BE49-F238E27FC236}">
                <a16:creationId xmlns:a16="http://schemas.microsoft.com/office/drawing/2014/main" id="{6AF9D895-54B5-E3DE-6D32-92037278DF02}"/>
              </a:ext>
            </a:extLst>
          </p:cNvPr>
          <p:cNvSpPr txBox="1"/>
          <p:nvPr/>
        </p:nvSpPr>
        <p:spPr>
          <a:xfrm>
            <a:off x="548827" y="3179880"/>
            <a:ext cx="1293454" cy="584775"/>
          </a:xfrm>
          <a:prstGeom prst="rect">
            <a:avLst/>
          </a:prstGeom>
          <a:noFill/>
        </p:spPr>
        <p:txBody>
          <a:bodyPr wrap="square" rtlCol="0">
            <a:spAutoFit/>
          </a:bodyPr>
          <a:lstStyle/>
          <a:p>
            <a:pPr algn="ctr" eaLnBrk="1" hangingPunct="1">
              <a:spcAft>
                <a:spcPts val="1200"/>
              </a:spcAft>
              <a:defRPr/>
            </a:pPr>
            <a:r>
              <a:rPr lang="en-GB" sz="1600">
                <a:solidFill>
                  <a:prstClr val="black"/>
                </a:solidFill>
                <a:latin typeface="Trade Gothic Next Rounded" panose="020F0502020204030204" pitchFamily="34" charset="0"/>
                <a:cs typeface="Arial" panose="020B0604020202020204" pitchFamily="34" charset="0"/>
              </a:rPr>
              <a:t>long term condition(s)</a:t>
            </a:r>
          </a:p>
        </p:txBody>
      </p:sp>
      <p:sp>
        <p:nvSpPr>
          <p:cNvPr id="13" name="TextBox 12">
            <a:extLst>
              <a:ext uri="{FF2B5EF4-FFF2-40B4-BE49-F238E27FC236}">
                <a16:creationId xmlns:a16="http://schemas.microsoft.com/office/drawing/2014/main" id="{42FB60D8-513E-FA18-6931-B1851EC25B72}"/>
              </a:ext>
            </a:extLst>
          </p:cNvPr>
          <p:cNvSpPr txBox="1"/>
          <p:nvPr/>
        </p:nvSpPr>
        <p:spPr>
          <a:xfrm>
            <a:off x="1895577" y="1611743"/>
            <a:ext cx="737180" cy="338554"/>
          </a:xfrm>
          <a:prstGeom prst="rect">
            <a:avLst/>
          </a:prstGeom>
          <a:noFill/>
        </p:spPr>
        <p:txBody>
          <a:bodyPr wrap="square" rtlCol="0">
            <a:spAutoFit/>
          </a:bodyPr>
          <a:lstStyle/>
          <a:p>
            <a:pPr algn="ctr" eaLnBrk="1" hangingPunct="1">
              <a:spcAft>
                <a:spcPts val="1200"/>
              </a:spcAft>
              <a:defRPr/>
            </a:pPr>
            <a:r>
              <a:rPr lang="en-GB" sz="1600">
                <a:solidFill>
                  <a:prstClr val="black"/>
                </a:solidFill>
                <a:latin typeface="Trade Gothic Next Rounded" panose="020F0502020204030204" pitchFamily="34" charset="0"/>
                <a:cs typeface="Arial" panose="020B0604020202020204" pitchFamily="34" charset="0"/>
              </a:rPr>
              <a:t>injury</a:t>
            </a:r>
          </a:p>
        </p:txBody>
      </p:sp>
      <p:sp>
        <p:nvSpPr>
          <p:cNvPr id="14" name="TextBox 13">
            <a:extLst>
              <a:ext uri="{FF2B5EF4-FFF2-40B4-BE49-F238E27FC236}">
                <a16:creationId xmlns:a16="http://schemas.microsoft.com/office/drawing/2014/main" id="{BDB2F306-8DF6-E1FF-0E25-638E37D2B6CD}"/>
              </a:ext>
            </a:extLst>
          </p:cNvPr>
          <p:cNvSpPr txBox="1"/>
          <p:nvPr/>
        </p:nvSpPr>
        <p:spPr>
          <a:xfrm>
            <a:off x="5886796" y="1474961"/>
            <a:ext cx="737180" cy="584775"/>
          </a:xfrm>
          <a:prstGeom prst="rect">
            <a:avLst/>
          </a:prstGeom>
          <a:noFill/>
        </p:spPr>
        <p:txBody>
          <a:bodyPr wrap="square" rtlCol="0">
            <a:spAutoFit/>
          </a:bodyPr>
          <a:lstStyle/>
          <a:p>
            <a:pPr algn="ctr" eaLnBrk="1" hangingPunct="1">
              <a:spcAft>
                <a:spcPts val="1200"/>
              </a:spcAft>
              <a:defRPr/>
            </a:pPr>
            <a:r>
              <a:rPr lang="en-GB" sz="1600">
                <a:solidFill>
                  <a:prstClr val="black"/>
                </a:solidFill>
                <a:latin typeface="Trade Gothic Next Rounded" panose="020F0502020204030204" pitchFamily="34" charset="0"/>
                <a:cs typeface="Arial" panose="020B0604020202020204" pitchFamily="34" charset="0"/>
              </a:rPr>
              <a:t>h</a:t>
            </a:r>
            <a:r>
              <a:rPr lang="en-GB" sz="1600" err="1">
                <a:solidFill>
                  <a:prstClr val="black"/>
                </a:solidFill>
                <a:latin typeface="Trade Gothic Next Rounded" panose="020F0502020204030204" pitchFamily="34" charset="0"/>
                <a:cs typeface="Arial" panose="020B0604020202020204" pitchFamily="34" charset="0"/>
              </a:rPr>
              <a:t>ealth</a:t>
            </a:r>
            <a:r>
              <a:rPr lang="en-GB" sz="1600">
                <a:solidFill>
                  <a:prstClr val="black"/>
                </a:solidFill>
                <a:latin typeface="Trade Gothic Next Rounded" panose="020F0502020204030204" pitchFamily="34" charset="0"/>
                <a:cs typeface="Arial" panose="020B0604020202020204" pitchFamily="34" charset="0"/>
              </a:rPr>
              <a:t> event</a:t>
            </a:r>
          </a:p>
        </p:txBody>
      </p:sp>
      <p:sp>
        <p:nvSpPr>
          <p:cNvPr id="15" name="TextBox 14">
            <a:extLst>
              <a:ext uri="{FF2B5EF4-FFF2-40B4-BE49-F238E27FC236}">
                <a16:creationId xmlns:a16="http://schemas.microsoft.com/office/drawing/2014/main" id="{610F7A38-6CB6-9354-6F06-6469A6005318}"/>
              </a:ext>
            </a:extLst>
          </p:cNvPr>
          <p:cNvSpPr txBox="1"/>
          <p:nvPr/>
        </p:nvSpPr>
        <p:spPr>
          <a:xfrm>
            <a:off x="5753478" y="4853287"/>
            <a:ext cx="1003817" cy="338554"/>
          </a:xfrm>
          <a:prstGeom prst="rect">
            <a:avLst/>
          </a:prstGeom>
          <a:noFill/>
        </p:spPr>
        <p:txBody>
          <a:bodyPr wrap="square" rtlCol="0">
            <a:spAutoFit/>
          </a:bodyPr>
          <a:lstStyle/>
          <a:p>
            <a:pPr algn="ctr" eaLnBrk="1" hangingPunct="1">
              <a:spcAft>
                <a:spcPts val="1200"/>
              </a:spcAft>
              <a:defRPr/>
            </a:pPr>
            <a:r>
              <a:rPr lang="en-GB" sz="1600">
                <a:solidFill>
                  <a:prstClr val="black"/>
                </a:solidFill>
                <a:latin typeface="Trade Gothic Next Rounded" panose="020F0502020204030204" pitchFamily="34" charset="0"/>
                <a:cs typeface="Arial" panose="020B0604020202020204" pitchFamily="34" charset="0"/>
              </a:rPr>
              <a:t>inactivity</a:t>
            </a:r>
          </a:p>
        </p:txBody>
      </p:sp>
      <p:sp>
        <p:nvSpPr>
          <p:cNvPr id="16" name="TextBox 15">
            <a:extLst>
              <a:ext uri="{FF2B5EF4-FFF2-40B4-BE49-F238E27FC236}">
                <a16:creationId xmlns:a16="http://schemas.microsoft.com/office/drawing/2014/main" id="{2ED82F7A-8CC3-7152-4891-A4904AB86AE1}"/>
              </a:ext>
            </a:extLst>
          </p:cNvPr>
          <p:cNvSpPr txBox="1"/>
          <p:nvPr/>
        </p:nvSpPr>
        <p:spPr>
          <a:xfrm>
            <a:off x="3306513" y="5128725"/>
            <a:ext cx="1801035" cy="584775"/>
          </a:xfrm>
          <a:prstGeom prst="rect">
            <a:avLst/>
          </a:prstGeom>
          <a:noFill/>
        </p:spPr>
        <p:txBody>
          <a:bodyPr wrap="square" rtlCol="0">
            <a:spAutoFit/>
          </a:bodyPr>
          <a:lstStyle/>
          <a:p>
            <a:pPr algn="ctr" eaLnBrk="1" hangingPunct="1">
              <a:spcAft>
                <a:spcPts val="1200"/>
              </a:spcAft>
              <a:defRPr/>
            </a:pPr>
            <a:r>
              <a:rPr lang="en-GB" sz="1600">
                <a:solidFill>
                  <a:prstClr val="black"/>
                </a:solidFill>
                <a:latin typeface="Trade Gothic Next Rounded" panose="020F0502020204030204" pitchFamily="34" charset="0"/>
                <a:cs typeface="Arial" panose="020B0604020202020204" pitchFamily="34" charset="0"/>
              </a:rPr>
              <a:t>at risk of long term condition(s)</a:t>
            </a:r>
          </a:p>
        </p:txBody>
      </p:sp>
      <p:sp>
        <p:nvSpPr>
          <p:cNvPr id="17" name="TextBox 16">
            <a:extLst>
              <a:ext uri="{FF2B5EF4-FFF2-40B4-BE49-F238E27FC236}">
                <a16:creationId xmlns:a16="http://schemas.microsoft.com/office/drawing/2014/main" id="{BE3E94EF-7C5D-6FF1-327D-777FA257BBD9}"/>
              </a:ext>
            </a:extLst>
          </p:cNvPr>
          <p:cNvSpPr txBox="1"/>
          <p:nvPr/>
        </p:nvSpPr>
        <p:spPr>
          <a:xfrm>
            <a:off x="7076365" y="3179880"/>
            <a:ext cx="889786" cy="584775"/>
          </a:xfrm>
          <a:prstGeom prst="rect">
            <a:avLst/>
          </a:prstGeom>
          <a:noFill/>
        </p:spPr>
        <p:txBody>
          <a:bodyPr wrap="square" rtlCol="0">
            <a:spAutoFit/>
          </a:bodyPr>
          <a:lstStyle/>
          <a:p>
            <a:pPr algn="ctr" eaLnBrk="1" hangingPunct="1">
              <a:spcAft>
                <a:spcPts val="1200"/>
              </a:spcAft>
              <a:defRPr/>
            </a:pPr>
            <a:r>
              <a:rPr lang="en-GB" sz="1600">
                <a:solidFill>
                  <a:prstClr val="black"/>
                </a:solidFill>
                <a:latin typeface="Trade Gothic Next Rounded" panose="020F0502020204030204" pitchFamily="34" charset="0"/>
                <a:cs typeface="Arial" panose="020B0604020202020204" pitchFamily="34" charset="0"/>
              </a:rPr>
              <a:t>m</a:t>
            </a:r>
            <a:r>
              <a:rPr lang="en-GB" sz="1600" err="1">
                <a:solidFill>
                  <a:prstClr val="black"/>
                </a:solidFill>
                <a:latin typeface="Trade Gothic Next Rounded" panose="020F0502020204030204" pitchFamily="34" charset="0"/>
                <a:cs typeface="Arial" panose="020B0604020202020204" pitchFamily="34" charset="0"/>
              </a:rPr>
              <a:t>ental</a:t>
            </a:r>
            <a:r>
              <a:rPr lang="en-GB" sz="1600">
                <a:solidFill>
                  <a:prstClr val="black"/>
                </a:solidFill>
                <a:latin typeface="Trade Gothic Next Rounded" panose="020F0502020204030204" pitchFamily="34" charset="0"/>
                <a:cs typeface="Arial" panose="020B0604020202020204" pitchFamily="34" charset="0"/>
              </a:rPr>
              <a:t> health</a:t>
            </a:r>
          </a:p>
        </p:txBody>
      </p:sp>
      <p:pic>
        <p:nvPicPr>
          <p:cNvPr id="20" name="Picture 19" descr="A black background with a black square&#10;&#10;Description automatically generated with medium confidence">
            <a:extLst>
              <a:ext uri="{FF2B5EF4-FFF2-40B4-BE49-F238E27FC236}">
                <a16:creationId xmlns:a16="http://schemas.microsoft.com/office/drawing/2014/main" id="{AD1A0F2B-2374-F762-4EDA-800F3A92CD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4582" y="4070981"/>
            <a:ext cx="659171" cy="659171"/>
          </a:xfrm>
          <a:prstGeom prst="rect">
            <a:avLst/>
          </a:prstGeom>
        </p:spPr>
      </p:pic>
      <p:sp>
        <p:nvSpPr>
          <p:cNvPr id="21" name="TextBox 20">
            <a:extLst>
              <a:ext uri="{FF2B5EF4-FFF2-40B4-BE49-F238E27FC236}">
                <a16:creationId xmlns:a16="http://schemas.microsoft.com/office/drawing/2014/main" id="{C9A35878-2CC9-2EFE-DC67-05F28A4B878B}"/>
              </a:ext>
            </a:extLst>
          </p:cNvPr>
          <p:cNvSpPr txBox="1"/>
          <p:nvPr/>
        </p:nvSpPr>
        <p:spPr>
          <a:xfrm>
            <a:off x="1731020" y="4822880"/>
            <a:ext cx="1066295" cy="338554"/>
          </a:xfrm>
          <a:prstGeom prst="rect">
            <a:avLst/>
          </a:prstGeom>
          <a:noFill/>
        </p:spPr>
        <p:txBody>
          <a:bodyPr wrap="square" rtlCol="0">
            <a:spAutoFit/>
          </a:bodyPr>
          <a:lstStyle/>
          <a:p>
            <a:pPr algn="ctr" eaLnBrk="1" hangingPunct="1">
              <a:spcAft>
                <a:spcPts val="1200"/>
              </a:spcAft>
              <a:defRPr/>
            </a:pPr>
            <a:r>
              <a:rPr lang="en-GB" sz="1600">
                <a:solidFill>
                  <a:prstClr val="black"/>
                </a:solidFill>
                <a:latin typeface="Trade Gothic Next Rounded" panose="020F0502020204030204" pitchFamily="34" charset="0"/>
                <a:cs typeface="Arial" panose="020B0604020202020204" pitchFamily="34" charset="0"/>
              </a:rPr>
              <a:t>obesity</a:t>
            </a:r>
          </a:p>
        </p:txBody>
      </p:sp>
      <p:pic>
        <p:nvPicPr>
          <p:cNvPr id="22" name="Picture 21">
            <a:extLst>
              <a:ext uri="{FF2B5EF4-FFF2-40B4-BE49-F238E27FC236}">
                <a16:creationId xmlns:a16="http://schemas.microsoft.com/office/drawing/2014/main" id="{DD252CBB-191F-9E55-72DB-080EA73EF06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888083" y="384908"/>
            <a:ext cx="637895" cy="637895"/>
          </a:xfrm>
          <a:prstGeom prst="rect">
            <a:avLst/>
          </a:prstGeom>
        </p:spPr>
      </p:pic>
      <p:sp>
        <p:nvSpPr>
          <p:cNvPr id="23" name="TextBox 22">
            <a:extLst>
              <a:ext uri="{FF2B5EF4-FFF2-40B4-BE49-F238E27FC236}">
                <a16:creationId xmlns:a16="http://schemas.microsoft.com/office/drawing/2014/main" id="{7577694B-25CE-183D-2F9A-1FFEB1AE53E9}"/>
              </a:ext>
            </a:extLst>
          </p:cNvPr>
          <p:cNvSpPr txBox="1"/>
          <p:nvPr/>
        </p:nvSpPr>
        <p:spPr>
          <a:xfrm>
            <a:off x="3367574" y="1067232"/>
            <a:ext cx="1678913" cy="830997"/>
          </a:xfrm>
          <a:prstGeom prst="rect">
            <a:avLst/>
          </a:prstGeom>
          <a:noFill/>
        </p:spPr>
        <p:txBody>
          <a:bodyPr wrap="square" rtlCol="0">
            <a:spAutoFit/>
          </a:bodyPr>
          <a:lstStyle/>
          <a:p>
            <a:pPr algn="ctr" eaLnBrk="1" hangingPunct="1">
              <a:spcAft>
                <a:spcPts val="1200"/>
              </a:spcAft>
              <a:defRPr/>
            </a:pPr>
            <a:r>
              <a:rPr lang="en-GB" sz="1600">
                <a:solidFill>
                  <a:prstClr val="black"/>
                </a:solidFill>
                <a:latin typeface="Trade Gothic Next Rounded" panose="020F0502020204030204" pitchFamily="34" charset="0"/>
                <a:cs typeface="Arial" panose="020B0604020202020204" pitchFamily="34" charset="0"/>
              </a:rPr>
              <a:t>prehab &amp; rehab before / after treatment</a:t>
            </a:r>
          </a:p>
        </p:txBody>
      </p:sp>
      <p:grpSp>
        <p:nvGrpSpPr>
          <p:cNvPr id="24" name="Group 87">
            <a:extLst>
              <a:ext uri="{FF2B5EF4-FFF2-40B4-BE49-F238E27FC236}">
                <a16:creationId xmlns:a16="http://schemas.microsoft.com/office/drawing/2014/main" id="{C05DD0C2-69D6-9420-BC54-A1B6B5AB5F12}"/>
              </a:ext>
            </a:extLst>
          </p:cNvPr>
          <p:cNvGrpSpPr>
            <a:grpSpLocks/>
          </p:cNvGrpSpPr>
          <p:nvPr/>
        </p:nvGrpSpPr>
        <p:grpSpPr bwMode="auto">
          <a:xfrm>
            <a:off x="8946574" y="1067232"/>
            <a:ext cx="2399709" cy="1293820"/>
            <a:chOff x="5136438" y="197996"/>
            <a:chExt cx="3672408" cy="983280"/>
          </a:xfrm>
        </p:grpSpPr>
        <p:sp>
          <p:nvSpPr>
            <p:cNvPr id="25" name="Rectangle: Rounded Corners 24">
              <a:extLst>
                <a:ext uri="{FF2B5EF4-FFF2-40B4-BE49-F238E27FC236}">
                  <a16:creationId xmlns:a16="http://schemas.microsoft.com/office/drawing/2014/main" id="{FB3B5842-0C2B-7855-D584-00861C0FE0F1}"/>
                </a:ext>
              </a:extLst>
            </p:cNvPr>
            <p:cNvSpPr/>
            <p:nvPr/>
          </p:nvSpPr>
          <p:spPr>
            <a:xfrm>
              <a:off x="5136438" y="197996"/>
              <a:ext cx="3672408" cy="983280"/>
            </a:xfrm>
            <a:prstGeom prst="roundRect">
              <a:avLst/>
            </a:prstGeom>
            <a:noFill/>
            <a:ln>
              <a:solidFill>
                <a:srgbClr val="0092D4"/>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sp>
          <p:nvSpPr>
            <p:cNvPr id="26" name="TextBox 40">
              <a:extLst>
                <a:ext uri="{FF2B5EF4-FFF2-40B4-BE49-F238E27FC236}">
                  <a16:creationId xmlns:a16="http://schemas.microsoft.com/office/drawing/2014/main" id="{5F0CCFF4-7B5F-2C93-978B-AFC8012EA025}"/>
                </a:ext>
              </a:extLst>
            </p:cNvPr>
            <p:cNvSpPr txBox="1">
              <a:spLocks noChangeArrowheads="1"/>
            </p:cNvSpPr>
            <p:nvPr/>
          </p:nvSpPr>
          <p:spPr bwMode="auto">
            <a:xfrm>
              <a:off x="5316458" y="274138"/>
              <a:ext cx="33123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a:solidFill>
                    <a:srgbClr val="000000"/>
                  </a:solidFill>
                  <a:latin typeface="Trade Gothic Next Rounded" panose="020F0503040303020004" pitchFamily="34" charset="0"/>
                </a:rPr>
                <a:t>Support people to look after their own health in a way which is manageable for them</a:t>
              </a:r>
            </a:p>
          </p:txBody>
        </p:sp>
      </p:grpSp>
      <p:grpSp>
        <p:nvGrpSpPr>
          <p:cNvPr id="27" name="Group 41">
            <a:extLst>
              <a:ext uri="{FF2B5EF4-FFF2-40B4-BE49-F238E27FC236}">
                <a16:creationId xmlns:a16="http://schemas.microsoft.com/office/drawing/2014/main" id="{300A49B3-C64B-50A2-36D8-18151B088709}"/>
              </a:ext>
            </a:extLst>
          </p:cNvPr>
          <p:cNvGrpSpPr>
            <a:grpSpLocks/>
          </p:cNvGrpSpPr>
          <p:nvPr/>
        </p:nvGrpSpPr>
        <p:grpSpPr bwMode="auto">
          <a:xfrm>
            <a:off x="8946575" y="2682739"/>
            <a:ext cx="2399709" cy="981288"/>
            <a:chOff x="251520" y="4691076"/>
            <a:chExt cx="3672408" cy="709336"/>
          </a:xfrm>
        </p:grpSpPr>
        <p:sp>
          <p:nvSpPr>
            <p:cNvPr id="28" name="Rectangle: Rounded Corners 27">
              <a:extLst>
                <a:ext uri="{FF2B5EF4-FFF2-40B4-BE49-F238E27FC236}">
                  <a16:creationId xmlns:a16="http://schemas.microsoft.com/office/drawing/2014/main" id="{279A732E-ABC2-844A-9536-7C40548F8E38}"/>
                </a:ext>
              </a:extLst>
            </p:cNvPr>
            <p:cNvSpPr/>
            <p:nvPr/>
          </p:nvSpPr>
          <p:spPr>
            <a:xfrm>
              <a:off x="251520" y="4691076"/>
              <a:ext cx="3672408" cy="709336"/>
            </a:xfrm>
            <a:prstGeom prst="round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sp>
          <p:nvSpPr>
            <p:cNvPr id="29" name="TextBox 43">
              <a:extLst>
                <a:ext uri="{FF2B5EF4-FFF2-40B4-BE49-F238E27FC236}">
                  <a16:creationId xmlns:a16="http://schemas.microsoft.com/office/drawing/2014/main" id="{DD88FD9E-634D-336A-304B-A87A43DD2A91}"/>
                </a:ext>
              </a:extLst>
            </p:cNvPr>
            <p:cNvSpPr txBox="1">
              <a:spLocks noChangeArrowheads="1"/>
            </p:cNvSpPr>
            <p:nvPr/>
          </p:nvSpPr>
          <p:spPr bwMode="auto">
            <a:xfrm>
              <a:off x="431540" y="4753356"/>
              <a:ext cx="3312368"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a:solidFill>
                    <a:srgbClr val="000000"/>
                  </a:solidFill>
                  <a:latin typeface="Trade Gothic Next Rounded" panose="020F0503040303020004" pitchFamily="34" charset="0"/>
                </a:rPr>
                <a:t>Improving physical, </a:t>
              </a:r>
              <a:br>
                <a:rPr lang="en-GB" altLang="en-US" sz="1600">
                  <a:solidFill>
                    <a:srgbClr val="000000"/>
                  </a:solidFill>
                  <a:latin typeface="Trade Gothic Next Rounded" panose="020F0503040303020004" pitchFamily="34" charset="0"/>
                </a:rPr>
              </a:br>
              <a:r>
                <a:rPr lang="en-GB" altLang="en-US" sz="1600">
                  <a:solidFill>
                    <a:srgbClr val="000000"/>
                  </a:solidFill>
                  <a:latin typeface="Trade Gothic Next Rounded" panose="020F0503040303020004" pitchFamily="34" charset="0"/>
                </a:rPr>
                <a:t>mental health and wellbeing</a:t>
              </a:r>
            </a:p>
          </p:txBody>
        </p:sp>
      </p:grpSp>
      <p:grpSp>
        <p:nvGrpSpPr>
          <p:cNvPr id="30" name="Group 44">
            <a:extLst>
              <a:ext uri="{FF2B5EF4-FFF2-40B4-BE49-F238E27FC236}">
                <a16:creationId xmlns:a16="http://schemas.microsoft.com/office/drawing/2014/main" id="{258AE903-2415-B07E-113E-EC4AA0D75ABE}"/>
              </a:ext>
            </a:extLst>
          </p:cNvPr>
          <p:cNvGrpSpPr>
            <a:grpSpLocks/>
          </p:cNvGrpSpPr>
          <p:nvPr/>
        </p:nvGrpSpPr>
        <p:grpSpPr bwMode="auto">
          <a:xfrm>
            <a:off x="8950132" y="3985714"/>
            <a:ext cx="2399709" cy="907587"/>
            <a:chOff x="209431" y="3284984"/>
            <a:chExt cx="3672408" cy="513293"/>
          </a:xfrm>
        </p:grpSpPr>
        <p:sp>
          <p:nvSpPr>
            <p:cNvPr id="31" name="Rectangle: Rounded Corners 30">
              <a:extLst>
                <a:ext uri="{FF2B5EF4-FFF2-40B4-BE49-F238E27FC236}">
                  <a16:creationId xmlns:a16="http://schemas.microsoft.com/office/drawing/2014/main" id="{E17392CF-4A0B-7937-ECB7-3A0C1A776223}"/>
                </a:ext>
              </a:extLst>
            </p:cNvPr>
            <p:cNvSpPr/>
            <p:nvPr/>
          </p:nvSpPr>
          <p:spPr>
            <a:xfrm>
              <a:off x="209431" y="3284984"/>
              <a:ext cx="3672408" cy="513293"/>
            </a:xfrm>
            <a:prstGeom prst="roundRect">
              <a:avLst/>
            </a:prstGeom>
            <a:noFill/>
            <a:ln>
              <a:solidFill>
                <a:srgbClr val="FFD4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sp>
          <p:nvSpPr>
            <p:cNvPr id="32" name="TextBox 46">
              <a:extLst>
                <a:ext uri="{FF2B5EF4-FFF2-40B4-BE49-F238E27FC236}">
                  <a16:creationId xmlns:a16="http://schemas.microsoft.com/office/drawing/2014/main" id="{C5D9F442-ED67-9392-FC5A-953816B67D02}"/>
                </a:ext>
              </a:extLst>
            </p:cNvPr>
            <p:cNvSpPr txBox="1">
              <a:spLocks noChangeArrowheads="1"/>
            </p:cNvSpPr>
            <p:nvPr/>
          </p:nvSpPr>
          <p:spPr bwMode="auto">
            <a:xfrm>
              <a:off x="425455" y="3378478"/>
              <a:ext cx="3312368"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a:solidFill>
                    <a:srgbClr val="000000"/>
                  </a:solidFill>
                  <a:latin typeface="Trade Gothic Next Rounded" panose="020F0503040303020004" pitchFamily="34" charset="0"/>
                </a:rPr>
                <a:t>Creating opportunities to live well</a:t>
              </a:r>
            </a:p>
          </p:txBody>
        </p:sp>
      </p:grpSp>
      <p:pic>
        <p:nvPicPr>
          <p:cNvPr id="34" name="Picture 33" descr="A blue and yellow text on a black background&#10;&#10;AI-generated content may be incorrect.">
            <a:extLst>
              <a:ext uri="{FF2B5EF4-FFF2-40B4-BE49-F238E27FC236}">
                <a16:creationId xmlns:a16="http://schemas.microsoft.com/office/drawing/2014/main" id="{83A7B0E4-D965-F101-2A9F-BA60C648F3D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30571" y="2335208"/>
            <a:ext cx="2767632" cy="1296682"/>
          </a:xfrm>
          <a:prstGeom prst="rect">
            <a:avLst/>
          </a:prstGeom>
        </p:spPr>
      </p:pic>
    </p:spTree>
    <p:extLst>
      <p:ext uri="{BB962C8B-B14F-4D97-AF65-F5344CB8AC3E}">
        <p14:creationId xmlns:p14="http://schemas.microsoft.com/office/powerpoint/2010/main" val="157579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OTLSHAPE_TB_00000000000000000000000000000000_Separator1">
            <a:extLst>
              <a:ext uri="{FF2B5EF4-FFF2-40B4-BE49-F238E27FC236}">
                <a16:creationId xmlns:a16="http://schemas.microsoft.com/office/drawing/2014/main" id="{6F79B101-DC04-BCE6-0F21-1D3DA0F18772}"/>
              </a:ext>
            </a:extLst>
          </p:cNvPr>
          <p:cNvCxnSpPr/>
          <p:nvPr>
            <p:custDataLst>
              <p:tags r:id="rId1"/>
            </p:custDataLst>
          </p:nvPr>
        </p:nvCxnSpPr>
        <p:spPr>
          <a:xfrm>
            <a:off x="2919232" y="2882764"/>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7" descr="A poster with a group of people&#10;&#10;AI-generated content may be incorrect.">
            <a:extLst>
              <a:ext uri="{FF2B5EF4-FFF2-40B4-BE49-F238E27FC236}">
                <a16:creationId xmlns:a16="http://schemas.microsoft.com/office/drawing/2014/main" id="{F849299A-1572-56EF-CA2F-E2B7596F0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2227" y="3136764"/>
            <a:ext cx="2002370" cy="2772000"/>
          </a:xfrm>
          <a:prstGeom prst="rect">
            <a:avLst/>
          </a:prstGeom>
          <a:ln>
            <a:solidFill>
              <a:schemeClr val="tx2"/>
            </a:solidFill>
          </a:ln>
        </p:spPr>
      </p:pic>
      <p:pic>
        <p:nvPicPr>
          <p:cNvPr id="10" name="Picture 9" descr="A person on a treadmill&#10;&#10;AI-generated content may be incorrect.">
            <a:extLst>
              <a:ext uri="{FF2B5EF4-FFF2-40B4-BE49-F238E27FC236}">
                <a16:creationId xmlns:a16="http://schemas.microsoft.com/office/drawing/2014/main" id="{CA2FAF0F-A3B0-C648-05D5-140B3EEE86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3601" y="3136764"/>
            <a:ext cx="1956901" cy="2772276"/>
          </a:xfrm>
          <a:prstGeom prst="rect">
            <a:avLst/>
          </a:prstGeom>
          <a:ln>
            <a:solidFill>
              <a:schemeClr val="tx2"/>
            </a:solidFill>
          </a:ln>
        </p:spPr>
      </p:pic>
      <p:pic>
        <p:nvPicPr>
          <p:cNvPr id="12" name="Picture 11" descr="A brochure with text and images of people&#10;&#10;AI-generated content may be incorrect.">
            <a:extLst>
              <a:ext uri="{FF2B5EF4-FFF2-40B4-BE49-F238E27FC236}">
                <a16:creationId xmlns:a16="http://schemas.microsoft.com/office/drawing/2014/main" id="{32ABE1CA-710D-339C-389C-F16E6BB8C6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1456" y="3136764"/>
            <a:ext cx="3967602" cy="2772276"/>
          </a:xfrm>
          <a:prstGeom prst="rect">
            <a:avLst/>
          </a:prstGeom>
          <a:ln>
            <a:solidFill>
              <a:schemeClr val="tx2"/>
            </a:solidFill>
          </a:ln>
        </p:spPr>
      </p:pic>
      <p:sp>
        <p:nvSpPr>
          <p:cNvPr id="14" name="Arrow: Chevron 13">
            <a:extLst>
              <a:ext uri="{FF2B5EF4-FFF2-40B4-BE49-F238E27FC236}">
                <a16:creationId xmlns:a16="http://schemas.microsoft.com/office/drawing/2014/main" id="{C9BBA638-30FE-DF4E-4CDA-87DC27A524C2}"/>
              </a:ext>
            </a:extLst>
          </p:cNvPr>
          <p:cNvSpPr/>
          <p:nvPr/>
        </p:nvSpPr>
        <p:spPr>
          <a:xfrm>
            <a:off x="3698643" y="4017637"/>
            <a:ext cx="529320" cy="1010530"/>
          </a:xfrm>
          <a:prstGeom prst="chevron">
            <a:avLst>
              <a:gd name="adj" fmla="val 62310"/>
            </a:avLst>
          </a:prstGeom>
          <a:solidFill>
            <a:srgbClr val="00B0F0"/>
          </a:solidFill>
        </p:spPr>
        <p:style>
          <a:lnRef idx="0">
            <a:schemeClr val="lt1">
              <a:hueOff val="0"/>
              <a:satOff val="0"/>
              <a:lumOff val="0"/>
              <a:alphaOff val="0"/>
            </a:schemeClr>
          </a:lnRef>
          <a:fillRef idx="1">
            <a:schemeClr val="accent3">
              <a:hueOff val="2812566"/>
              <a:satOff val="-4220"/>
              <a:lumOff val="-686"/>
              <a:alphaOff val="0"/>
            </a:schemeClr>
          </a:fillRef>
          <a:effectRef idx="0">
            <a:schemeClr val="accent3">
              <a:hueOff val="2812566"/>
              <a:satOff val="-4220"/>
              <a:lumOff val="-686"/>
              <a:alphaOff val="0"/>
            </a:schemeClr>
          </a:effectRef>
          <a:fontRef idx="minor">
            <a:schemeClr val="lt1"/>
          </a:fontRef>
        </p:style>
        <p:txBody>
          <a:bodyPr/>
          <a:lstStyle/>
          <a:p>
            <a:endParaRPr lang="en-GB"/>
          </a:p>
        </p:txBody>
      </p:sp>
      <p:grpSp>
        <p:nvGrpSpPr>
          <p:cNvPr id="18" name="Group 17">
            <a:extLst>
              <a:ext uri="{FF2B5EF4-FFF2-40B4-BE49-F238E27FC236}">
                <a16:creationId xmlns:a16="http://schemas.microsoft.com/office/drawing/2014/main" id="{5CBC3B3C-E739-61B8-1A8A-78F2BA4AB812}"/>
              </a:ext>
            </a:extLst>
          </p:cNvPr>
          <p:cNvGrpSpPr/>
          <p:nvPr/>
        </p:nvGrpSpPr>
        <p:grpSpPr>
          <a:xfrm>
            <a:off x="494756" y="436705"/>
            <a:ext cx="11375027" cy="2446058"/>
            <a:chOff x="494756" y="436705"/>
            <a:chExt cx="11375027" cy="2446058"/>
          </a:xfrm>
        </p:grpSpPr>
        <p:graphicFrame>
          <p:nvGraphicFramePr>
            <p:cNvPr id="6" name="Diagram 5">
              <a:extLst>
                <a:ext uri="{FF2B5EF4-FFF2-40B4-BE49-F238E27FC236}">
                  <a16:creationId xmlns:a16="http://schemas.microsoft.com/office/drawing/2014/main" id="{65190D51-FB9D-D5C0-9B17-F434A3A48420}"/>
                </a:ext>
              </a:extLst>
            </p:cNvPr>
            <p:cNvGraphicFramePr/>
            <p:nvPr/>
          </p:nvGraphicFramePr>
          <p:xfrm>
            <a:off x="496389" y="675128"/>
            <a:ext cx="11373394" cy="22076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TextBox 49">
              <a:extLst>
                <a:ext uri="{FF2B5EF4-FFF2-40B4-BE49-F238E27FC236}">
                  <a16:creationId xmlns:a16="http://schemas.microsoft.com/office/drawing/2014/main" id="{281B8999-8DB3-9017-D6B8-653022720D90}"/>
                </a:ext>
              </a:extLst>
            </p:cNvPr>
            <p:cNvSpPr txBox="1">
              <a:spLocks noChangeArrowheads="1"/>
            </p:cNvSpPr>
            <p:nvPr/>
          </p:nvSpPr>
          <p:spPr bwMode="auto">
            <a:xfrm>
              <a:off x="494756" y="436705"/>
              <a:ext cx="7164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600"/>
                </a:spcAft>
                <a:buFontTx/>
                <a:buNone/>
              </a:pPr>
              <a:r>
                <a:rPr lang="en-GB" altLang="en-US" sz="1800" b="1" u="sng">
                  <a:solidFill>
                    <a:srgbClr val="000000"/>
                  </a:solidFill>
                  <a:latin typeface="Trade Gothic Next Rounded" panose="020F0503040303020004" pitchFamily="34" charset="0"/>
                </a:rPr>
                <a:t>The Be Active…Live Well journey so far...</a:t>
              </a:r>
            </a:p>
          </p:txBody>
        </p:sp>
        <p:pic>
          <p:nvPicPr>
            <p:cNvPr id="17" name="Picture 16" descr="A logo for a charity&#10;&#10;AI-generated content may be incorrect.">
              <a:extLst>
                <a:ext uri="{FF2B5EF4-FFF2-40B4-BE49-F238E27FC236}">
                  <a16:creationId xmlns:a16="http://schemas.microsoft.com/office/drawing/2014/main" id="{1645E081-F31E-7EB4-3F5C-814FE7B1D7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68745" y="612885"/>
              <a:ext cx="1279311" cy="672149"/>
            </a:xfrm>
            <a:prstGeom prst="rect">
              <a:avLst/>
            </a:prstGeom>
          </p:spPr>
        </p:pic>
      </p:grpSp>
    </p:spTree>
    <p:extLst>
      <p:ext uri="{BB962C8B-B14F-4D97-AF65-F5344CB8AC3E}">
        <p14:creationId xmlns:p14="http://schemas.microsoft.com/office/powerpoint/2010/main" val="119210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3000"/>
                                        <p:tgtEl>
                                          <p:spTgt spid="14"/>
                                        </p:tgtEl>
                                      </p:cBhvr>
                                    </p:animEffect>
                                  </p:childTnLst>
                                </p:cTn>
                              </p:par>
                            </p:childTnLst>
                          </p:cTn>
                        </p:par>
                        <p:par>
                          <p:cTn id="17" fill="hold">
                            <p:stCondLst>
                              <p:cond delay="3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LSHAPE_TB_00000000000000000000000000000000_TimescaleInterval1">
            <a:extLst>
              <a:ext uri="{FF2B5EF4-FFF2-40B4-BE49-F238E27FC236}">
                <a16:creationId xmlns:a16="http://schemas.microsoft.com/office/drawing/2014/main" id="{AA813FFB-11D3-AAD5-B5F7-3D235445E396}"/>
              </a:ext>
            </a:extLst>
          </p:cNvPr>
          <p:cNvSpPr txBox="1"/>
          <p:nvPr>
            <p:custDataLst>
              <p:tags r:id="rId1"/>
            </p:custDataLst>
          </p:nvPr>
        </p:nvSpPr>
        <p:spPr>
          <a:xfrm>
            <a:off x="1695450" y="2379663"/>
            <a:ext cx="469900" cy="187325"/>
          </a:xfrm>
          <a:prstGeom prst="rect">
            <a:avLst/>
          </a:prstGeom>
          <a:noFill/>
        </p:spPr>
        <p:txBody>
          <a:bodyPr wrap="none" lIns="0" tIns="0" rIns="0" bIns="0" anchor="ctr"/>
          <a:lstStyle/>
          <a:p>
            <a:pPr eaLnBrk="1" hangingPunct="1">
              <a:defRPr/>
            </a:pPr>
            <a:r>
              <a:rPr lang="en-US" sz="1200" spc="-14">
                <a:solidFill>
                  <a:prstClr val="white"/>
                </a:solidFill>
                <a:cs typeface="Arial" charset="0"/>
              </a:rPr>
              <a:t>April 2015</a:t>
            </a:r>
          </a:p>
        </p:txBody>
      </p:sp>
      <p:cxnSp>
        <p:nvCxnSpPr>
          <p:cNvPr id="7" name="OTLSHAPE_TB_00000000000000000000000000000000_Separator1">
            <a:extLst>
              <a:ext uri="{FF2B5EF4-FFF2-40B4-BE49-F238E27FC236}">
                <a16:creationId xmlns:a16="http://schemas.microsoft.com/office/drawing/2014/main" id="{C62E339B-2EF7-9987-C4A1-19C0D12D63A4}"/>
              </a:ext>
            </a:extLst>
          </p:cNvPr>
          <p:cNvCxnSpPr/>
          <p:nvPr>
            <p:custDataLst>
              <p:tags r:id="rId2"/>
            </p:custDataLst>
          </p:nvPr>
        </p:nvCxnSpPr>
        <p:spPr>
          <a:xfrm>
            <a:off x="2344738" y="2346325"/>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OTLSHAPE_TB_00000000000000000000000000000000_TimescaleInterval2">
            <a:extLst>
              <a:ext uri="{FF2B5EF4-FFF2-40B4-BE49-F238E27FC236}">
                <a16:creationId xmlns:a16="http://schemas.microsoft.com/office/drawing/2014/main" id="{B2B7E4BE-FB4C-483E-80A8-ECAE6D07C704}"/>
              </a:ext>
            </a:extLst>
          </p:cNvPr>
          <p:cNvSpPr txBox="1"/>
          <p:nvPr>
            <p:custDataLst>
              <p:tags r:id="rId3"/>
            </p:custDataLst>
          </p:nvPr>
        </p:nvSpPr>
        <p:spPr>
          <a:xfrm>
            <a:off x="2408238" y="2379663"/>
            <a:ext cx="74612" cy="187325"/>
          </a:xfrm>
          <a:prstGeom prst="rect">
            <a:avLst/>
          </a:prstGeom>
          <a:noFill/>
        </p:spPr>
        <p:txBody>
          <a:bodyPr wrap="none" lIns="0" tIns="0" rIns="0" bIns="0" anchor="ctr"/>
          <a:lstStyle/>
          <a:p>
            <a:pPr eaLnBrk="1" hangingPunct="1">
              <a:defRPr/>
            </a:pPr>
            <a:r>
              <a:rPr lang="en-US" sz="1200" spc="-26">
                <a:solidFill>
                  <a:prstClr val="white"/>
                </a:solidFill>
                <a:cs typeface="Arial" charset="0"/>
              </a:rPr>
              <a:t>3</a:t>
            </a:r>
          </a:p>
        </p:txBody>
      </p:sp>
      <p:sp>
        <p:nvSpPr>
          <p:cNvPr id="9" name="OTLSHAPE_TB_00000000000000000000000000000000_TimescaleInterval1">
            <a:extLst>
              <a:ext uri="{FF2B5EF4-FFF2-40B4-BE49-F238E27FC236}">
                <a16:creationId xmlns:a16="http://schemas.microsoft.com/office/drawing/2014/main" id="{7F308862-1183-0F3F-D43A-061098A4CE5C}"/>
              </a:ext>
            </a:extLst>
          </p:cNvPr>
          <p:cNvSpPr txBox="1"/>
          <p:nvPr>
            <p:custDataLst>
              <p:tags r:id="rId4"/>
            </p:custDataLst>
          </p:nvPr>
        </p:nvSpPr>
        <p:spPr>
          <a:xfrm>
            <a:off x="1874838" y="2570163"/>
            <a:ext cx="469900" cy="187325"/>
          </a:xfrm>
          <a:prstGeom prst="rect">
            <a:avLst/>
          </a:prstGeom>
          <a:noFill/>
        </p:spPr>
        <p:txBody>
          <a:bodyPr wrap="none" lIns="0" tIns="0" rIns="0" bIns="0" anchor="ctr"/>
          <a:lstStyle/>
          <a:p>
            <a:pPr eaLnBrk="1" hangingPunct="1">
              <a:defRPr/>
            </a:pPr>
            <a:r>
              <a:rPr lang="en-US" sz="1200" spc="-14">
                <a:solidFill>
                  <a:prstClr val="white"/>
                </a:solidFill>
                <a:cs typeface="Arial" charset="0"/>
              </a:rPr>
              <a:t>April 2015</a:t>
            </a:r>
          </a:p>
        </p:txBody>
      </p:sp>
      <p:cxnSp>
        <p:nvCxnSpPr>
          <p:cNvPr id="10" name="OTLSHAPE_TB_00000000000000000000000000000000_Separator1">
            <a:extLst>
              <a:ext uri="{FF2B5EF4-FFF2-40B4-BE49-F238E27FC236}">
                <a16:creationId xmlns:a16="http://schemas.microsoft.com/office/drawing/2014/main" id="{3FA923DA-C54B-6EBA-AEF4-B0E76613B964}"/>
              </a:ext>
            </a:extLst>
          </p:cNvPr>
          <p:cNvCxnSpPr/>
          <p:nvPr>
            <p:custDataLst>
              <p:tags r:id="rId5"/>
            </p:custDataLst>
          </p:nvPr>
        </p:nvCxnSpPr>
        <p:spPr>
          <a:xfrm>
            <a:off x="2524125" y="2536825"/>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OTLSHAPE_TB_00000000000000000000000000000000_TimescaleInterval2">
            <a:extLst>
              <a:ext uri="{FF2B5EF4-FFF2-40B4-BE49-F238E27FC236}">
                <a16:creationId xmlns:a16="http://schemas.microsoft.com/office/drawing/2014/main" id="{64B2A3A3-0B47-90A1-6291-F23F6033EB6F}"/>
              </a:ext>
            </a:extLst>
          </p:cNvPr>
          <p:cNvSpPr txBox="1"/>
          <p:nvPr>
            <p:custDataLst>
              <p:tags r:id="rId6"/>
            </p:custDataLst>
          </p:nvPr>
        </p:nvSpPr>
        <p:spPr>
          <a:xfrm>
            <a:off x="2587625" y="2570163"/>
            <a:ext cx="74613" cy="187325"/>
          </a:xfrm>
          <a:prstGeom prst="rect">
            <a:avLst/>
          </a:prstGeom>
          <a:noFill/>
        </p:spPr>
        <p:txBody>
          <a:bodyPr wrap="none" lIns="0" tIns="0" rIns="0" bIns="0" anchor="ctr"/>
          <a:lstStyle/>
          <a:p>
            <a:pPr eaLnBrk="1" hangingPunct="1">
              <a:defRPr/>
            </a:pPr>
            <a:r>
              <a:rPr lang="en-US" sz="1200" spc="-26">
                <a:solidFill>
                  <a:prstClr val="white"/>
                </a:solidFill>
                <a:cs typeface="Arial" charset="0"/>
              </a:rPr>
              <a:t>3</a:t>
            </a:r>
          </a:p>
        </p:txBody>
      </p:sp>
      <p:sp>
        <p:nvSpPr>
          <p:cNvPr id="12" name="TextBox 11">
            <a:extLst>
              <a:ext uri="{FF2B5EF4-FFF2-40B4-BE49-F238E27FC236}">
                <a16:creationId xmlns:a16="http://schemas.microsoft.com/office/drawing/2014/main" id="{9ABE6C39-EAD1-E4AB-BAEE-69E05BC2229B}"/>
              </a:ext>
            </a:extLst>
          </p:cNvPr>
          <p:cNvSpPr txBox="1"/>
          <p:nvPr/>
        </p:nvSpPr>
        <p:spPr>
          <a:xfrm>
            <a:off x="1874838" y="2497138"/>
            <a:ext cx="2317750" cy="1362075"/>
          </a:xfrm>
          <a:prstGeom prst="roundRect">
            <a:avLst/>
          </a:prstGeom>
          <a:solidFill>
            <a:srgbClr val="FFEE97"/>
          </a:solidFill>
          <a:ln w="12700">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GB" b="1">
                <a:solidFill>
                  <a:prstClr val="black"/>
                </a:solidFill>
                <a:latin typeface="Trade Gothic Next Rounded" panose="020F0503040303020004" pitchFamily="34" charset="0"/>
              </a:rPr>
              <a:t>Active Start (free)</a:t>
            </a:r>
          </a:p>
          <a:p>
            <a:pPr algn="ctr" eaLnBrk="1" hangingPunct="1">
              <a:spcAft>
                <a:spcPts val="600"/>
              </a:spcAft>
              <a:defRPr/>
            </a:pPr>
            <a:r>
              <a:rPr lang="en-GB" sz="1400">
                <a:solidFill>
                  <a:prstClr val="black"/>
                </a:solidFill>
                <a:latin typeface="Trade Gothic Next Rounded" panose="020F0503040303020004" pitchFamily="34" charset="0"/>
              </a:rPr>
              <a:t>12wk structured programme offering medium-high level support </a:t>
            </a:r>
          </a:p>
        </p:txBody>
      </p:sp>
      <p:sp>
        <p:nvSpPr>
          <p:cNvPr id="13" name="TextBox 12">
            <a:extLst>
              <a:ext uri="{FF2B5EF4-FFF2-40B4-BE49-F238E27FC236}">
                <a16:creationId xmlns:a16="http://schemas.microsoft.com/office/drawing/2014/main" id="{BCC90BBD-D32C-BF25-22BB-562E4AF3F4D8}"/>
              </a:ext>
            </a:extLst>
          </p:cNvPr>
          <p:cNvSpPr txBox="1"/>
          <p:nvPr/>
        </p:nvSpPr>
        <p:spPr>
          <a:xfrm>
            <a:off x="5800725" y="2609850"/>
            <a:ext cx="2540000" cy="1123950"/>
          </a:xfrm>
          <a:prstGeom prst="roundRect">
            <a:avLst/>
          </a:prstGeom>
          <a:solidFill>
            <a:srgbClr val="AFE6FF"/>
          </a:solidFill>
          <a:ln w="12700">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GB" b="1">
                <a:solidFill>
                  <a:prstClr val="black"/>
                </a:solidFill>
                <a:latin typeface="Trade Gothic Next Rounded" panose="020F0503040303020004" pitchFamily="34" charset="0"/>
              </a:rPr>
              <a:t>Stay Active (paid)</a:t>
            </a:r>
          </a:p>
          <a:p>
            <a:pPr algn="ctr" eaLnBrk="1" hangingPunct="1">
              <a:spcAft>
                <a:spcPts val="600"/>
              </a:spcAft>
              <a:defRPr/>
            </a:pPr>
            <a:r>
              <a:rPr lang="en-GB" sz="1400">
                <a:solidFill>
                  <a:prstClr val="black"/>
                </a:solidFill>
                <a:latin typeface="Trade Gothic Next Rounded" panose="020F0503040303020004" pitchFamily="34" charset="0"/>
              </a:rPr>
              <a:t>Low-level support / maintenance classes for people living with LTCs</a:t>
            </a:r>
          </a:p>
        </p:txBody>
      </p:sp>
      <p:sp>
        <p:nvSpPr>
          <p:cNvPr id="14" name="Arrow: Down 13">
            <a:extLst>
              <a:ext uri="{FF2B5EF4-FFF2-40B4-BE49-F238E27FC236}">
                <a16:creationId xmlns:a16="http://schemas.microsoft.com/office/drawing/2014/main" id="{28980FFB-26CF-1A7A-D8BC-844BAAD9BE31}"/>
              </a:ext>
            </a:extLst>
          </p:cNvPr>
          <p:cNvSpPr/>
          <p:nvPr/>
        </p:nvSpPr>
        <p:spPr>
          <a:xfrm rot="1530602" flipH="1">
            <a:off x="3160713" y="1473200"/>
            <a:ext cx="227012" cy="1001713"/>
          </a:xfrm>
          <a:prstGeom prst="downArrow">
            <a:avLst>
              <a:gd name="adj1" fmla="val 50000"/>
              <a:gd name="adj2" fmla="val 793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sp>
        <p:nvSpPr>
          <p:cNvPr id="15" name="Arrow: Down 14">
            <a:extLst>
              <a:ext uri="{FF2B5EF4-FFF2-40B4-BE49-F238E27FC236}">
                <a16:creationId xmlns:a16="http://schemas.microsoft.com/office/drawing/2014/main" id="{498CEC09-D55F-CF88-0D3C-F31CCC17FA97}"/>
              </a:ext>
            </a:extLst>
          </p:cNvPr>
          <p:cNvSpPr/>
          <p:nvPr/>
        </p:nvSpPr>
        <p:spPr>
          <a:xfrm rot="16200000">
            <a:off x="4899819" y="2515394"/>
            <a:ext cx="227013" cy="1323975"/>
          </a:xfrm>
          <a:prstGeom prst="downArrow">
            <a:avLst>
              <a:gd name="adj1" fmla="val 50000"/>
              <a:gd name="adj2" fmla="val 793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sp>
        <p:nvSpPr>
          <p:cNvPr id="16" name="TextBox 15">
            <a:extLst>
              <a:ext uri="{FF2B5EF4-FFF2-40B4-BE49-F238E27FC236}">
                <a16:creationId xmlns:a16="http://schemas.microsoft.com/office/drawing/2014/main" id="{B3F086AB-0553-CC37-65D9-2ADC2D461CEA}"/>
              </a:ext>
            </a:extLst>
          </p:cNvPr>
          <p:cNvSpPr txBox="1"/>
          <p:nvPr/>
        </p:nvSpPr>
        <p:spPr>
          <a:xfrm>
            <a:off x="8710613" y="642938"/>
            <a:ext cx="1920875" cy="1668462"/>
          </a:xfrm>
          <a:prstGeom prst="roundRect">
            <a:avLst/>
          </a:prstGeom>
          <a:solidFill>
            <a:schemeClr val="bg1">
              <a:lumMod val="85000"/>
            </a:schemeClr>
          </a:solidFill>
          <a:ln w="12700">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GB" b="1">
                <a:solidFill>
                  <a:prstClr val="black"/>
                </a:solidFill>
                <a:latin typeface="Trade Gothic Next Rounded" panose="020F0503040303020004" pitchFamily="34" charset="0"/>
              </a:rPr>
              <a:t>Refer On / Signpost</a:t>
            </a:r>
          </a:p>
          <a:p>
            <a:pPr algn="ctr" eaLnBrk="1" hangingPunct="1">
              <a:defRPr/>
            </a:pPr>
            <a:r>
              <a:rPr lang="en-GB" sz="1400">
                <a:solidFill>
                  <a:prstClr val="black"/>
                </a:solidFill>
                <a:latin typeface="Trade Gothic Next Rounded" panose="020F0503040303020004" pitchFamily="34" charset="0"/>
              </a:rPr>
              <a:t>No LTC / risk</a:t>
            </a:r>
          </a:p>
          <a:p>
            <a:pPr algn="ctr" eaLnBrk="1" hangingPunct="1">
              <a:defRPr/>
            </a:pPr>
            <a:r>
              <a:rPr lang="en-GB" sz="1400">
                <a:solidFill>
                  <a:prstClr val="black"/>
                </a:solidFill>
                <a:latin typeface="Trade Gothic Next Rounded" panose="020F0503040303020004" pitchFamily="34" charset="0"/>
              </a:rPr>
              <a:t>Currently engaging in PA at levels above Live Well sessions</a:t>
            </a:r>
          </a:p>
        </p:txBody>
      </p:sp>
      <p:sp>
        <p:nvSpPr>
          <p:cNvPr id="17" name="Arrow: Down 16">
            <a:extLst>
              <a:ext uri="{FF2B5EF4-FFF2-40B4-BE49-F238E27FC236}">
                <a16:creationId xmlns:a16="http://schemas.microsoft.com/office/drawing/2014/main" id="{7E0D0430-C677-2CB1-24A3-F2370EAFEE4B}"/>
              </a:ext>
            </a:extLst>
          </p:cNvPr>
          <p:cNvSpPr/>
          <p:nvPr/>
        </p:nvSpPr>
        <p:spPr>
          <a:xfrm>
            <a:off x="9537700" y="2411413"/>
            <a:ext cx="274638" cy="1960562"/>
          </a:xfrm>
          <a:prstGeom prst="downArrow">
            <a:avLst>
              <a:gd name="adj1" fmla="val 50000"/>
              <a:gd name="adj2" fmla="val 793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grpSp>
        <p:nvGrpSpPr>
          <p:cNvPr id="18" name="Group 39">
            <a:extLst>
              <a:ext uri="{FF2B5EF4-FFF2-40B4-BE49-F238E27FC236}">
                <a16:creationId xmlns:a16="http://schemas.microsoft.com/office/drawing/2014/main" id="{F8D100DD-CD67-A42D-8F4E-CEFBC5B78C98}"/>
              </a:ext>
            </a:extLst>
          </p:cNvPr>
          <p:cNvGrpSpPr>
            <a:grpSpLocks/>
          </p:cNvGrpSpPr>
          <p:nvPr/>
        </p:nvGrpSpPr>
        <p:grpSpPr bwMode="auto">
          <a:xfrm>
            <a:off x="3429000" y="109538"/>
            <a:ext cx="3168650" cy="1328737"/>
            <a:chOff x="1762379" y="601081"/>
            <a:chExt cx="3168352" cy="1328023"/>
          </a:xfrm>
        </p:grpSpPr>
        <p:sp>
          <p:nvSpPr>
            <p:cNvPr id="19" name="TextBox 18">
              <a:extLst>
                <a:ext uri="{FF2B5EF4-FFF2-40B4-BE49-F238E27FC236}">
                  <a16:creationId xmlns:a16="http://schemas.microsoft.com/office/drawing/2014/main" id="{D11073C1-0DBC-7088-9863-B7DA2410C5B3}"/>
                </a:ext>
              </a:extLst>
            </p:cNvPr>
            <p:cNvSpPr txBox="1"/>
            <p:nvPr/>
          </p:nvSpPr>
          <p:spPr>
            <a:xfrm>
              <a:off x="1762379" y="601081"/>
              <a:ext cx="3168352" cy="1328023"/>
            </a:xfrm>
            <a:prstGeom prst="roundRect">
              <a:avLst/>
            </a:prstGeom>
            <a:ln/>
          </p:spPr>
          <p:style>
            <a:lnRef idx="2">
              <a:schemeClr val="accent1"/>
            </a:lnRef>
            <a:fillRef idx="1">
              <a:schemeClr val="lt1"/>
            </a:fillRef>
            <a:effectRef idx="0">
              <a:schemeClr val="accent1"/>
            </a:effectRef>
            <a:fontRef idx="minor">
              <a:schemeClr val="dk1"/>
            </a:fontRef>
          </p:style>
          <p:txBody>
            <a:bodyPr>
              <a:spAutoFit/>
            </a:bodyPr>
            <a:lstStyle/>
            <a:p>
              <a:pPr algn="ctr" eaLnBrk="1" hangingPunct="1">
                <a:defRPr/>
              </a:pPr>
              <a:endParaRPr lang="en-GB" b="1">
                <a:solidFill>
                  <a:prstClr val="black"/>
                </a:solidFill>
              </a:endParaRPr>
            </a:p>
            <a:p>
              <a:pPr algn="ctr" eaLnBrk="1" hangingPunct="1">
                <a:defRPr/>
              </a:pPr>
              <a:endParaRPr lang="en-GB" b="1">
                <a:solidFill>
                  <a:prstClr val="black"/>
                </a:solidFill>
              </a:endParaRPr>
            </a:p>
            <a:p>
              <a:pPr algn="ctr" eaLnBrk="1" hangingPunct="1">
                <a:defRPr/>
              </a:pPr>
              <a:endParaRPr lang="en-GB" b="1">
                <a:solidFill>
                  <a:prstClr val="black"/>
                </a:solidFill>
                <a:latin typeface="Trade Gothic Next Rounded" panose="020F0503040303020004" pitchFamily="34" charset="0"/>
              </a:endParaRPr>
            </a:p>
            <a:p>
              <a:pPr algn="ctr" eaLnBrk="1" hangingPunct="1">
                <a:defRPr/>
              </a:pPr>
              <a:r>
                <a:rPr lang="en-GB" b="1">
                  <a:solidFill>
                    <a:prstClr val="black"/>
                  </a:solidFill>
                  <a:latin typeface="Trade Gothic Next Rounded" panose="020F0503040303020004" pitchFamily="34" charset="0"/>
                </a:rPr>
                <a:t>HCP Referral or Self Referral</a:t>
              </a:r>
            </a:p>
          </p:txBody>
        </p:sp>
        <p:pic>
          <p:nvPicPr>
            <p:cNvPr id="20" name="Picture 30" descr="A black background with yellow text&#10;&#10;Description automatically generated">
              <a:extLst>
                <a:ext uri="{FF2B5EF4-FFF2-40B4-BE49-F238E27FC236}">
                  <a16:creationId xmlns:a16="http://schemas.microsoft.com/office/drawing/2014/main" id="{BB850467-BDE8-0BEC-6CC1-94F9C421CA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1837" y="761649"/>
              <a:ext cx="2088232" cy="64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Arrow: Down 20">
            <a:extLst>
              <a:ext uri="{FF2B5EF4-FFF2-40B4-BE49-F238E27FC236}">
                <a16:creationId xmlns:a16="http://schemas.microsoft.com/office/drawing/2014/main" id="{27D95958-DCC8-FBCC-9E1F-5FBB3257FEB2}"/>
              </a:ext>
            </a:extLst>
          </p:cNvPr>
          <p:cNvSpPr/>
          <p:nvPr/>
        </p:nvSpPr>
        <p:spPr>
          <a:xfrm rot="16200000">
            <a:off x="7567613" y="271463"/>
            <a:ext cx="269875" cy="1920875"/>
          </a:xfrm>
          <a:prstGeom prst="downArrow">
            <a:avLst>
              <a:gd name="adj1" fmla="val 50000"/>
              <a:gd name="adj2" fmla="val 793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sp>
        <p:nvSpPr>
          <p:cNvPr id="22" name="Arrow: Down 21">
            <a:extLst>
              <a:ext uri="{FF2B5EF4-FFF2-40B4-BE49-F238E27FC236}">
                <a16:creationId xmlns:a16="http://schemas.microsoft.com/office/drawing/2014/main" id="{24536DF8-0E56-1476-3418-CA8149461723}"/>
              </a:ext>
            </a:extLst>
          </p:cNvPr>
          <p:cNvSpPr/>
          <p:nvPr/>
        </p:nvSpPr>
        <p:spPr>
          <a:xfrm rot="20069398">
            <a:off x="6735763" y="1422400"/>
            <a:ext cx="236537" cy="1138238"/>
          </a:xfrm>
          <a:prstGeom prst="downArrow">
            <a:avLst>
              <a:gd name="adj1" fmla="val 50000"/>
              <a:gd name="adj2" fmla="val 793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sp>
        <p:nvSpPr>
          <p:cNvPr id="23" name="Arrow: Down 22">
            <a:extLst>
              <a:ext uri="{FF2B5EF4-FFF2-40B4-BE49-F238E27FC236}">
                <a16:creationId xmlns:a16="http://schemas.microsoft.com/office/drawing/2014/main" id="{BE1D284C-6B93-99A8-4A56-2790B160C028}"/>
              </a:ext>
            </a:extLst>
          </p:cNvPr>
          <p:cNvSpPr/>
          <p:nvPr/>
        </p:nvSpPr>
        <p:spPr>
          <a:xfrm>
            <a:off x="2940050" y="3965575"/>
            <a:ext cx="187325" cy="406400"/>
          </a:xfrm>
          <a:prstGeom prst="downArrow">
            <a:avLst>
              <a:gd name="adj1" fmla="val 50000"/>
              <a:gd name="adj2" fmla="val 793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sp>
        <p:nvSpPr>
          <p:cNvPr id="24" name="Arrow: Down 23">
            <a:extLst>
              <a:ext uri="{FF2B5EF4-FFF2-40B4-BE49-F238E27FC236}">
                <a16:creationId xmlns:a16="http://schemas.microsoft.com/office/drawing/2014/main" id="{5D4BE1CA-2CFF-67E4-F2B2-6764A770088F}"/>
              </a:ext>
            </a:extLst>
          </p:cNvPr>
          <p:cNvSpPr/>
          <p:nvPr/>
        </p:nvSpPr>
        <p:spPr>
          <a:xfrm>
            <a:off x="6926263" y="3825875"/>
            <a:ext cx="188912" cy="539750"/>
          </a:xfrm>
          <a:prstGeom prst="downArrow">
            <a:avLst>
              <a:gd name="adj1" fmla="val 50000"/>
              <a:gd name="adj2" fmla="val 793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grpSp>
        <p:nvGrpSpPr>
          <p:cNvPr id="25" name="Group 43">
            <a:extLst>
              <a:ext uri="{FF2B5EF4-FFF2-40B4-BE49-F238E27FC236}">
                <a16:creationId xmlns:a16="http://schemas.microsoft.com/office/drawing/2014/main" id="{5001C266-6107-A0AB-F355-B09B8961F36A}"/>
              </a:ext>
            </a:extLst>
          </p:cNvPr>
          <p:cNvGrpSpPr>
            <a:grpSpLocks/>
          </p:cNvGrpSpPr>
          <p:nvPr/>
        </p:nvGrpSpPr>
        <p:grpSpPr bwMode="auto">
          <a:xfrm>
            <a:off x="1882775" y="4465638"/>
            <a:ext cx="8710613" cy="1568450"/>
            <a:chOff x="215516" y="4941168"/>
            <a:chExt cx="8710350" cy="1568672"/>
          </a:xfrm>
        </p:grpSpPr>
        <p:sp>
          <p:nvSpPr>
            <p:cNvPr id="26" name="TextBox 25">
              <a:extLst>
                <a:ext uri="{FF2B5EF4-FFF2-40B4-BE49-F238E27FC236}">
                  <a16:creationId xmlns:a16="http://schemas.microsoft.com/office/drawing/2014/main" id="{C625D7FC-0455-43C1-B169-3843E40CC851}"/>
                </a:ext>
              </a:extLst>
            </p:cNvPr>
            <p:cNvSpPr txBox="1"/>
            <p:nvPr/>
          </p:nvSpPr>
          <p:spPr>
            <a:xfrm>
              <a:off x="215516" y="4941168"/>
              <a:ext cx="8710350" cy="1430539"/>
            </a:xfrm>
            <a:prstGeom prst="roundRect">
              <a:avLst/>
            </a:prstGeom>
            <a:noFill/>
            <a:ln w="38100">
              <a:solidFill>
                <a:srgbClr val="81BE45"/>
              </a:solid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GB" b="1">
                  <a:solidFill>
                    <a:prstClr val="black"/>
                  </a:solidFill>
                  <a:latin typeface="Trade Gothic Next Rounded" panose="020F0503040303020004" pitchFamily="34" charset="0"/>
                </a:rPr>
                <a:t>Independently Active</a:t>
              </a:r>
              <a:br>
                <a:rPr lang="en-GB" b="1">
                  <a:solidFill>
                    <a:prstClr val="black"/>
                  </a:solidFill>
                  <a:latin typeface="Trade Gothic Next Rounded" panose="020F0503040303020004" pitchFamily="34" charset="0"/>
                </a:rPr>
              </a:br>
              <a:r>
                <a:rPr lang="en-GB" b="1">
                  <a:solidFill>
                    <a:prstClr val="black"/>
                  </a:solidFill>
                  <a:latin typeface="Trade Gothic Next Rounded" panose="020F0503040303020004" pitchFamily="34" charset="0"/>
                </a:rPr>
                <a:t>Mainstream / Community Activity</a:t>
              </a:r>
            </a:p>
            <a:p>
              <a:pPr algn="ctr" eaLnBrk="1" hangingPunct="1">
                <a:defRPr/>
              </a:pPr>
              <a:endParaRPr lang="en-GB" sz="1400" b="1">
                <a:solidFill>
                  <a:prstClr val="black"/>
                </a:solidFill>
              </a:endParaRPr>
            </a:p>
            <a:p>
              <a:pPr algn="ctr" eaLnBrk="1" hangingPunct="1">
                <a:defRPr/>
              </a:pPr>
              <a:endParaRPr lang="en-GB" sz="1400" b="1">
                <a:solidFill>
                  <a:prstClr val="black"/>
                </a:solidFill>
              </a:endParaRPr>
            </a:p>
            <a:p>
              <a:pPr algn="ctr" eaLnBrk="1" hangingPunct="1">
                <a:defRPr/>
              </a:pPr>
              <a:endParaRPr lang="en-GB" sz="1400">
                <a:solidFill>
                  <a:prstClr val="black"/>
                </a:solidFill>
              </a:endParaRPr>
            </a:p>
          </p:txBody>
        </p:sp>
        <p:pic>
          <p:nvPicPr>
            <p:cNvPr id="27" name="Picture 35" descr="A colorful stepping stones with text&#10;&#10;Description automatically generated with medium confidence">
              <a:extLst>
                <a:ext uri="{FF2B5EF4-FFF2-40B4-BE49-F238E27FC236}">
                  <a16:creationId xmlns:a16="http://schemas.microsoft.com/office/drawing/2014/main" id="{39FEA069-4167-ED5C-1A70-2F2C4C4789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8009" y="5571231"/>
              <a:ext cx="945418" cy="7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6" descr="A close-up of a logo&#10;&#10;Description automatically generated">
              <a:extLst>
                <a:ext uri="{FF2B5EF4-FFF2-40B4-BE49-F238E27FC236}">
                  <a16:creationId xmlns:a16="http://schemas.microsoft.com/office/drawing/2014/main" id="{5C4E08FB-ED3B-0767-84AA-3F656BDF76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3947" y="5774453"/>
              <a:ext cx="1427771" cy="45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7" descr="A logo with a person in a circle&#10;&#10;Description automatically generated">
              <a:extLst>
                <a:ext uri="{FF2B5EF4-FFF2-40B4-BE49-F238E27FC236}">
                  <a16:creationId xmlns:a16="http://schemas.microsoft.com/office/drawing/2014/main" id="{3AEFD9CB-1E0A-75A5-93C6-279A707AD5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81238" y="5493244"/>
              <a:ext cx="1442067" cy="101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2" descr="A close-up of a logo&#10;&#10;AI-generated content may be incorrect.">
              <a:extLst>
                <a:ext uri="{FF2B5EF4-FFF2-40B4-BE49-F238E27FC236}">
                  <a16:creationId xmlns:a16="http://schemas.microsoft.com/office/drawing/2014/main" id="{6B50055A-7912-9CF1-C83C-F68A153A41A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8045" y="5647411"/>
              <a:ext cx="905047" cy="58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0088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FA1A0CB-6D79-9B23-CE1F-5DE3B05A95E3}"/>
              </a:ext>
            </a:extLst>
          </p:cNvPr>
          <p:cNvSpPr txBox="1"/>
          <p:nvPr/>
        </p:nvSpPr>
        <p:spPr>
          <a:xfrm>
            <a:off x="1539875" y="4082676"/>
            <a:ext cx="4357688" cy="919401"/>
          </a:xfrm>
          <a:prstGeom prst="roundRect">
            <a:avLst/>
          </a:prstGeom>
          <a:solidFill>
            <a:schemeClr val="accent3">
              <a:lumMod val="40000"/>
              <a:lumOff val="60000"/>
            </a:schemeClr>
          </a:solidFill>
          <a:ln w="12700">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GB" sz="2400" b="1">
                <a:solidFill>
                  <a:prstClr val="black"/>
                </a:solidFill>
                <a:latin typeface="Trade Gothic Next Rounded" panose="020F0503040303020004" pitchFamily="34" charset="0"/>
              </a:rPr>
              <a:t>11</a:t>
            </a:r>
            <a:r>
              <a:rPr lang="en-GB">
                <a:solidFill>
                  <a:prstClr val="black"/>
                </a:solidFill>
                <a:latin typeface="Trade Gothic Next Rounded" panose="020F0503040303020004" pitchFamily="34" charset="0"/>
              </a:rPr>
              <a:t> Active Start classes </a:t>
            </a:r>
            <a:br>
              <a:rPr lang="en-GB">
                <a:solidFill>
                  <a:prstClr val="black"/>
                </a:solidFill>
                <a:latin typeface="Trade Gothic Next Rounded" panose="020F0503040303020004" pitchFamily="34" charset="0"/>
              </a:rPr>
            </a:br>
            <a:r>
              <a:rPr lang="en-GB" sz="2400" b="1">
                <a:solidFill>
                  <a:prstClr val="black"/>
                </a:solidFill>
                <a:latin typeface="Trade Gothic Next Rounded" panose="020F0503040303020004" pitchFamily="34" charset="0"/>
              </a:rPr>
              <a:t>217</a:t>
            </a:r>
            <a:r>
              <a:rPr lang="en-GB">
                <a:solidFill>
                  <a:prstClr val="black"/>
                </a:solidFill>
                <a:latin typeface="Trade Gothic Next Rounded" panose="020F0503040303020004" pitchFamily="34" charset="0"/>
              </a:rPr>
              <a:t> currently participating / completed</a:t>
            </a:r>
          </a:p>
        </p:txBody>
      </p:sp>
      <p:sp>
        <p:nvSpPr>
          <p:cNvPr id="11" name="TextBox 10">
            <a:extLst>
              <a:ext uri="{FF2B5EF4-FFF2-40B4-BE49-F238E27FC236}">
                <a16:creationId xmlns:a16="http://schemas.microsoft.com/office/drawing/2014/main" id="{75EC105F-FAE0-B0CA-E650-43B40D43A812}"/>
              </a:ext>
            </a:extLst>
          </p:cNvPr>
          <p:cNvSpPr txBox="1"/>
          <p:nvPr/>
        </p:nvSpPr>
        <p:spPr>
          <a:xfrm>
            <a:off x="6027738" y="4082676"/>
            <a:ext cx="4359275" cy="919163"/>
          </a:xfrm>
          <a:prstGeom prst="roundRect">
            <a:avLst/>
          </a:prstGeom>
          <a:solidFill>
            <a:schemeClr val="accent3">
              <a:lumMod val="40000"/>
              <a:lumOff val="60000"/>
            </a:schemeClr>
          </a:solidFill>
          <a:ln w="12700">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GB" sz="2400" b="1">
                <a:solidFill>
                  <a:prstClr val="black"/>
                </a:solidFill>
                <a:latin typeface="Trade Gothic Next Rounded" panose="020F0503040303020004" pitchFamily="34" charset="0"/>
              </a:rPr>
              <a:t>35</a:t>
            </a:r>
            <a:r>
              <a:rPr lang="en-GB">
                <a:solidFill>
                  <a:prstClr val="black"/>
                </a:solidFill>
                <a:latin typeface="Trade Gothic Next Rounded" panose="020F0503040303020004" pitchFamily="34" charset="0"/>
              </a:rPr>
              <a:t> Stay Active classes</a:t>
            </a:r>
            <a:br>
              <a:rPr lang="en-GB">
                <a:solidFill>
                  <a:prstClr val="black"/>
                </a:solidFill>
                <a:latin typeface="Trade Gothic Next Rounded" panose="020F0503040303020004" pitchFamily="34" charset="0"/>
              </a:rPr>
            </a:br>
            <a:r>
              <a:rPr lang="en-GB" sz="2400" b="1">
                <a:solidFill>
                  <a:prstClr val="black"/>
                </a:solidFill>
                <a:latin typeface="Trade Gothic Next Rounded" panose="020F0503040303020004" pitchFamily="34" charset="0"/>
              </a:rPr>
              <a:t>375</a:t>
            </a:r>
            <a:r>
              <a:rPr lang="en-GB">
                <a:solidFill>
                  <a:prstClr val="black"/>
                </a:solidFill>
                <a:latin typeface="Trade Gothic Next Rounded" panose="020F0503040303020004" pitchFamily="34" charset="0"/>
              </a:rPr>
              <a:t> currently participating / completed</a:t>
            </a:r>
          </a:p>
        </p:txBody>
      </p:sp>
      <p:sp>
        <p:nvSpPr>
          <p:cNvPr id="15" name="TextBox 14">
            <a:extLst>
              <a:ext uri="{FF2B5EF4-FFF2-40B4-BE49-F238E27FC236}">
                <a16:creationId xmlns:a16="http://schemas.microsoft.com/office/drawing/2014/main" id="{58F765BF-A3E9-6C66-1B3C-FC00A2028DF8}"/>
              </a:ext>
            </a:extLst>
          </p:cNvPr>
          <p:cNvSpPr txBox="1"/>
          <p:nvPr/>
        </p:nvSpPr>
        <p:spPr>
          <a:xfrm>
            <a:off x="1665288" y="5157414"/>
            <a:ext cx="2751137" cy="714375"/>
          </a:xfrm>
          <a:prstGeom prst="roundRect">
            <a:avLst/>
          </a:prstGeom>
          <a:solidFill>
            <a:srgbClr val="FFEE97"/>
          </a:solidFill>
          <a:ln w="12700">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GB">
                <a:solidFill>
                  <a:prstClr val="black"/>
                </a:solidFill>
                <a:latin typeface="Trade Gothic Next Rounded" panose="020F0503040303020004" pitchFamily="34" charset="0"/>
              </a:rPr>
              <a:t>Improved wellbeing (WEMWBS score)</a:t>
            </a:r>
            <a:endParaRPr lang="en-GB" sz="1400">
              <a:solidFill>
                <a:prstClr val="black"/>
              </a:solidFill>
              <a:latin typeface="Trade Gothic Next Rounded" panose="020F0503040303020004" pitchFamily="34" charset="0"/>
            </a:endParaRPr>
          </a:p>
        </p:txBody>
      </p:sp>
      <p:sp>
        <p:nvSpPr>
          <p:cNvPr id="16" name="TextBox 15">
            <a:extLst>
              <a:ext uri="{FF2B5EF4-FFF2-40B4-BE49-F238E27FC236}">
                <a16:creationId xmlns:a16="http://schemas.microsoft.com/office/drawing/2014/main" id="{E8BB67E7-50DD-D91D-5CAA-54DF560F0ABA}"/>
              </a:ext>
            </a:extLst>
          </p:cNvPr>
          <p:cNvSpPr txBox="1"/>
          <p:nvPr/>
        </p:nvSpPr>
        <p:spPr>
          <a:xfrm>
            <a:off x="4703763" y="5163764"/>
            <a:ext cx="1728787" cy="714375"/>
          </a:xfrm>
          <a:prstGeom prst="roundRect">
            <a:avLst/>
          </a:prstGeom>
          <a:solidFill>
            <a:srgbClr val="FFEE97"/>
          </a:solidFill>
          <a:ln w="12700">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GB">
                <a:solidFill>
                  <a:prstClr val="black"/>
                </a:solidFill>
                <a:latin typeface="Trade Gothic Next Rounded" panose="020F0503040303020004" pitchFamily="34" charset="0"/>
              </a:rPr>
              <a:t>Increased mobility</a:t>
            </a:r>
            <a:endParaRPr lang="en-GB" sz="1400">
              <a:solidFill>
                <a:prstClr val="black"/>
              </a:solidFill>
              <a:latin typeface="Trade Gothic Next Rounded" panose="020F0503040303020004" pitchFamily="34" charset="0"/>
            </a:endParaRPr>
          </a:p>
        </p:txBody>
      </p:sp>
      <p:sp>
        <p:nvSpPr>
          <p:cNvPr id="17" name="TextBox 16">
            <a:extLst>
              <a:ext uri="{FF2B5EF4-FFF2-40B4-BE49-F238E27FC236}">
                <a16:creationId xmlns:a16="http://schemas.microsoft.com/office/drawing/2014/main" id="{CD29CB5E-28C6-EFF5-473B-1D7DAB0C98A3}"/>
              </a:ext>
            </a:extLst>
          </p:cNvPr>
          <p:cNvSpPr txBox="1"/>
          <p:nvPr/>
        </p:nvSpPr>
        <p:spPr>
          <a:xfrm>
            <a:off x="6719888" y="5163764"/>
            <a:ext cx="3571875" cy="714375"/>
          </a:xfrm>
          <a:prstGeom prst="roundRect">
            <a:avLst/>
          </a:prstGeom>
          <a:solidFill>
            <a:srgbClr val="FFEE97"/>
          </a:solidFill>
          <a:ln w="12700">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GB">
                <a:solidFill>
                  <a:prstClr val="black"/>
                </a:solidFill>
                <a:latin typeface="Trade Gothic Next Rounded" panose="020F0503040303020004" pitchFamily="34" charset="0"/>
              </a:rPr>
              <a:t>Increased physical activity levels</a:t>
            </a:r>
          </a:p>
          <a:p>
            <a:pPr algn="ctr" eaLnBrk="1" hangingPunct="1">
              <a:defRPr/>
            </a:pPr>
            <a:r>
              <a:rPr lang="en-GB">
                <a:solidFill>
                  <a:prstClr val="black"/>
                </a:solidFill>
                <a:latin typeface="Trade Gothic Next Rounded" panose="020F0503040303020004" pitchFamily="34" charset="0"/>
              </a:rPr>
              <a:t>(IPAQ score)</a:t>
            </a:r>
          </a:p>
        </p:txBody>
      </p:sp>
      <p:pic>
        <p:nvPicPr>
          <p:cNvPr id="20" name="Picture 16" descr="A black background with a black square&#10;&#10;Description automatically generated with medium confidence">
            <a:extLst>
              <a:ext uri="{FF2B5EF4-FFF2-40B4-BE49-F238E27FC236}">
                <a16:creationId xmlns:a16="http://schemas.microsoft.com/office/drawing/2014/main" id="{558F4881-33F5-F9B5-B807-5B0B4DA90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061" y="450326"/>
            <a:ext cx="1041464" cy="104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a:extLst>
              <a:ext uri="{FF2B5EF4-FFF2-40B4-BE49-F238E27FC236}">
                <a16:creationId xmlns:a16="http://schemas.microsoft.com/office/drawing/2014/main" id="{4057DFFD-A504-F04E-8AC1-D3140C954921}"/>
              </a:ext>
            </a:extLst>
          </p:cNvPr>
          <p:cNvGrpSpPr/>
          <p:nvPr/>
        </p:nvGrpSpPr>
        <p:grpSpPr>
          <a:xfrm>
            <a:off x="5625032" y="239724"/>
            <a:ext cx="2858589" cy="1140345"/>
            <a:chOff x="4181059" y="507608"/>
            <a:chExt cx="2858589" cy="1140345"/>
          </a:xfrm>
        </p:grpSpPr>
        <p:pic>
          <p:nvPicPr>
            <p:cNvPr id="19" name="Picture 7" descr="A black background with yellow text&#10;&#10;Description automatically generated">
              <a:extLst>
                <a:ext uri="{FF2B5EF4-FFF2-40B4-BE49-F238E27FC236}">
                  <a16:creationId xmlns:a16="http://schemas.microsoft.com/office/drawing/2014/main" id="{CAD5F964-0E08-0EF3-4B7D-43951682B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1059" y="507608"/>
              <a:ext cx="2858589" cy="88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8">
              <a:extLst>
                <a:ext uri="{FF2B5EF4-FFF2-40B4-BE49-F238E27FC236}">
                  <a16:creationId xmlns:a16="http://schemas.microsoft.com/office/drawing/2014/main" id="{B5CE4EFE-1266-FA06-3C57-3735963F2C19}"/>
                </a:ext>
              </a:extLst>
            </p:cNvPr>
            <p:cNvSpPr txBox="1">
              <a:spLocks noChangeArrowheads="1"/>
            </p:cNvSpPr>
            <p:nvPr/>
          </p:nvSpPr>
          <p:spPr bwMode="auto">
            <a:xfrm>
              <a:off x="4188778" y="1371136"/>
              <a:ext cx="2528513" cy="276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200">
                  <a:solidFill>
                    <a:srgbClr val="000000"/>
                  </a:solidFill>
                  <a:latin typeface="Trade Gothic Next Rounded" panose="020F0503040303020004" pitchFamily="34" charset="0"/>
                </a:rPr>
                <a:t>1</a:t>
              </a:r>
              <a:r>
                <a:rPr lang="en-GB" altLang="en-US" sz="1200" baseline="30000">
                  <a:solidFill>
                    <a:srgbClr val="000000"/>
                  </a:solidFill>
                  <a:latin typeface="Trade Gothic Next Rounded" panose="020F0503040303020004" pitchFamily="34" charset="0"/>
                </a:rPr>
                <a:t>st</a:t>
              </a:r>
              <a:r>
                <a:rPr lang="en-GB" altLang="en-US" sz="1200">
                  <a:solidFill>
                    <a:srgbClr val="000000"/>
                  </a:solidFill>
                  <a:latin typeface="Trade Gothic Next Rounded" panose="020F0503040303020004" pitchFamily="34" charset="0"/>
                </a:rPr>
                <a:t> April 2024 – 31</a:t>
              </a:r>
              <a:r>
                <a:rPr lang="en-GB" altLang="en-US" sz="1200" baseline="30000">
                  <a:solidFill>
                    <a:srgbClr val="000000"/>
                  </a:solidFill>
                  <a:latin typeface="Trade Gothic Next Rounded" panose="020F0503040303020004" pitchFamily="34" charset="0"/>
                </a:rPr>
                <a:t>st</a:t>
              </a:r>
              <a:r>
                <a:rPr lang="en-GB" altLang="en-US" sz="1200">
                  <a:solidFill>
                    <a:srgbClr val="000000"/>
                  </a:solidFill>
                  <a:latin typeface="Trade Gothic Next Rounded" panose="020F0503040303020004" pitchFamily="34" charset="0"/>
                </a:rPr>
                <a:t> March 2025</a:t>
              </a:r>
              <a:endParaRPr lang="en-GB" altLang="en-US" sz="1200">
                <a:latin typeface="Arial" panose="020B0604020202020204" pitchFamily="34" charset="0"/>
              </a:endParaRPr>
            </a:p>
          </p:txBody>
        </p:sp>
      </p:grpSp>
      <p:sp>
        <p:nvSpPr>
          <p:cNvPr id="23" name="TextBox 42">
            <a:extLst>
              <a:ext uri="{FF2B5EF4-FFF2-40B4-BE49-F238E27FC236}">
                <a16:creationId xmlns:a16="http://schemas.microsoft.com/office/drawing/2014/main" id="{69CB5EDB-C3C4-C4DE-433A-4A35F6F939B4}"/>
              </a:ext>
            </a:extLst>
          </p:cNvPr>
          <p:cNvSpPr txBox="1">
            <a:spLocks noChangeArrowheads="1"/>
          </p:cNvSpPr>
          <p:nvPr/>
        </p:nvSpPr>
        <p:spPr bwMode="auto">
          <a:xfrm>
            <a:off x="4396878" y="463279"/>
            <a:ext cx="1159673" cy="101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a:solidFill>
                  <a:srgbClr val="000000"/>
                </a:solidFill>
                <a:latin typeface="Trade Gothic Next Rounded" panose="020F0503040303020004" pitchFamily="34" charset="0"/>
              </a:rPr>
              <a:t>957</a:t>
            </a:r>
            <a:br>
              <a:rPr lang="en-GB" altLang="en-US" sz="1800" b="1">
                <a:solidFill>
                  <a:srgbClr val="000000"/>
                </a:solidFill>
                <a:latin typeface="Trade Gothic Next Rounded" panose="020F0503040303020004" pitchFamily="34" charset="0"/>
              </a:rPr>
            </a:br>
            <a:r>
              <a:rPr lang="en-GB" altLang="en-US" sz="1800">
                <a:solidFill>
                  <a:srgbClr val="000000"/>
                </a:solidFill>
                <a:latin typeface="Trade Gothic Next Rounded" panose="020F0503040303020004" pitchFamily="34" charset="0"/>
              </a:rPr>
              <a:t>referrals </a:t>
            </a:r>
            <a:br>
              <a:rPr lang="en-GB" altLang="en-US" sz="1800">
                <a:solidFill>
                  <a:srgbClr val="000000"/>
                </a:solidFill>
                <a:latin typeface="Trade Gothic Next Rounded" panose="020F0503040303020004" pitchFamily="34" charset="0"/>
              </a:rPr>
            </a:br>
            <a:r>
              <a:rPr lang="en-GB" altLang="en-US" sz="1800">
                <a:solidFill>
                  <a:srgbClr val="000000"/>
                </a:solidFill>
                <a:latin typeface="Trade Gothic Next Rounded" panose="020F0503040303020004" pitchFamily="34" charset="0"/>
              </a:rPr>
              <a:t>received</a:t>
            </a:r>
          </a:p>
        </p:txBody>
      </p:sp>
      <p:sp>
        <p:nvSpPr>
          <p:cNvPr id="30" name="TextBox 29">
            <a:extLst>
              <a:ext uri="{FF2B5EF4-FFF2-40B4-BE49-F238E27FC236}">
                <a16:creationId xmlns:a16="http://schemas.microsoft.com/office/drawing/2014/main" id="{041BD41B-FF2D-CA15-725D-E3ACA86EF70B}"/>
              </a:ext>
            </a:extLst>
          </p:cNvPr>
          <p:cNvSpPr txBox="1"/>
          <p:nvPr/>
        </p:nvSpPr>
        <p:spPr>
          <a:xfrm>
            <a:off x="1046384" y="1768220"/>
            <a:ext cx="9962707" cy="2230398"/>
          </a:xfrm>
          <a:prstGeom prst="roundRect">
            <a:avLst/>
          </a:prstGeom>
          <a:solidFill>
            <a:srgbClr val="AFE6FF"/>
          </a:solidFill>
          <a:ln w="12700">
            <a:noFill/>
          </a:ln>
        </p:spPr>
        <p:style>
          <a:lnRef idx="2">
            <a:schemeClr val="dk1"/>
          </a:lnRef>
          <a:fillRef idx="1">
            <a:schemeClr val="lt1"/>
          </a:fillRef>
          <a:effectRef idx="0">
            <a:schemeClr val="dk1"/>
          </a:effectRef>
          <a:fontRef idx="minor">
            <a:schemeClr val="dk1"/>
          </a:fontRef>
        </p:style>
        <p:txBody>
          <a:bodyPr wrap="square">
            <a:spAutoFit/>
          </a:bodyPr>
          <a:lstStyle/>
          <a:p>
            <a:pPr algn="ctr" eaLnBrk="1" hangingPunct="1">
              <a:defRPr/>
            </a:pPr>
            <a:r>
              <a:rPr lang="en-GB" sz="2400" b="1">
                <a:solidFill>
                  <a:prstClr val="black"/>
                </a:solidFill>
                <a:latin typeface="Trade Gothic Next Rounded" panose="020F0503040303020004" pitchFamily="34" charset="0"/>
              </a:rPr>
              <a:t>60% </a:t>
            </a:r>
            <a:r>
              <a:rPr lang="en-GB">
                <a:solidFill>
                  <a:prstClr val="black"/>
                </a:solidFill>
                <a:latin typeface="Trade Gothic Next Rounded" panose="020F0503040303020004" pitchFamily="34" charset="0"/>
              </a:rPr>
              <a:t>professional referrals</a:t>
            </a:r>
          </a:p>
          <a:p>
            <a:pPr algn="ctr" eaLnBrk="1" hangingPunct="1">
              <a:spcAft>
                <a:spcPts val="600"/>
              </a:spcAft>
            </a:pPr>
            <a:r>
              <a:rPr lang="en-GB" i="1">
                <a:solidFill>
                  <a:prstClr val="black"/>
                </a:solidFill>
                <a:latin typeface="Trade Gothic Next Rounded" panose="020F0503040303020004" pitchFamily="34" charset="0"/>
              </a:rPr>
              <a:t>45% Physio teams; 16% Mental Health Teams; 14% GP Practices; 14% Community Link Workers</a:t>
            </a:r>
            <a:br>
              <a:rPr lang="en-GB" i="1">
                <a:solidFill>
                  <a:prstClr val="black"/>
                </a:solidFill>
                <a:latin typeface="Trade Gothic Next Rounded" panose="020F0503040303020004" pitchFamily="34" charset="0"/>
              </a:rPr>
            </a:br>
            <a:endParaRPr lang="en-GB" i="1">
              <a:solidFill>
                <a:prstClr val="black"/>
              </a:solidFill>
              <a:latin typeface="Trade Gothic Next Rounded" panose="020F0503040303020004" pitchFamily="34" charset="0"/>
            </a:endParaRPr>
          </a:p>
          <a:p>
            <a:pPr algn="ctr" eaLnBrk="1" hangingPunct="1">
              <a:defRPr/>
            </a:pPr>
            <a:r>
              <a:rPr lang="en-GB" sz="2400" b="1">
                <a:solidFill>
                  <a:prstClr val="black"/>
                </a:solidFill>
                <a:latin typeface="Trade Gothic Next Rounded" panose="020F0503040303020004" pitchFamily="34" charset="0"/>
              </a:rPr>
              <a:t>35% </a:t>
            </a:r>
            <a:r>
              <a:rPr lang="en-GB">
                <a:solidFill>
                  <a:prstClr val="black"/>
                </a:solidFill>
                <a:latin typeface="Trade Gothic Next Rounded" panose="020F0503040303020004" pitchFamily="34" charset="0"/>
              </a:rPr>
              <a:t>SIMD q1&amp;2          </a:t>
            </a:r>
            <a:r>
              <a:rPr lang="en-GB" sz="2400" b="1">
                <a:solidFill>
                  <a:prstClr val="black"/>
                </a:solidFill>
                <a:latin typeface="Trade Gothic Next Rounded" panose="020F0503040303020004" pitchFamily="34" charset="0"/>
              </a:rPr>
              <a:t>22% </a:t>
            </a:r>
            <a:r>
              <a:rPr lang="en-GB">
                <a:solidFill>
                  <a:prstClr val="black"/>
                </a:solidFill>
                <a:latin typeface="Trade Gothic Next Rounded" panose="020F0503040303020004" pitchFamily="34" charset="0"/>
              </a:rPr>
              <a:t>aged 16 - 44yrs          </a:t>
            </a:r>
            <a:r>
              <a:rPr lang="en-GB" sz="2400" b="1">
                <a:solidFill>
                  <a:prstClr val="black"/>
                </a:solidFill>
                <a:latin typeface="Trade Gothic Next Rounded" panose="020F0503040303020004" pitchFamily="34" charset="0"/>
              </a:rPr>
              <a:t>38% </a:t>
            </a:r>
            <a:r>
              <a:rPr lang="en-GB">
                <a:solidFill>
                  <a:prstClr val="black"/>
                </a:solidFill>
                <a:latin typeface="Trade Gothic Next Rounded" panose="020F0503040303020004" pitchFamily="34" charset="0"/>
              </a:rPr>
              <a:t>male</a:t>
            </a:r>
            <a:br>
              <a:rPr lang="en-GB">
                <a:solidFill>
                  <a:prstClr val="black"/>
                </a:solidFill>
                <a:latin typeface="Trade Gothic Next Rounded" panose="020F0503040303020004" pitchFamily="34" charset="0"/>
              </a:rPr>
            </a:br>
            <a:endParaRPr lang="en-GB">
              <a:solidFill>
                <a:prstClr val="black"/>
              </a:solidFill>
              <a:latin typeface="Trade Gothic Next Rounded" panose="020F0503040303020004" pitchFamily="34" charset="0"/>
            </a:endParaRPr>
          </a:p>
          <a:p>
            <a:pPr algn="ctr">
              <a:defRPr/>
            </a:pPr>
            <a:r>
              <a:rPr lang="en-GB" sz="1800">
                <a:solidFill>
                  <a:prstClr val="black"/>
                </a:solidFill>
                <a:latin typeface="Trade Gothic Next Rounded" panose="020F0503040303020004" pitchFamily="34" charset="0"/>
              </a:rPr>
              <a:t>Leading conditions include: MSK, Respiratory, Hypertension &amp; Mental Health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P spid="17"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753AD78-2A0E-78C7-8231-3FEA16759D27}"/>
              </a:ext>
            </a:extLst>
          </p:cNvPr>
          <p:cNvSpPr txBox="1"/>
          <p:nvPr/>
        </p:nvSpPr>
        <p:spPr>
          <a:xfrm>
            <a:off x="7879375" y="2322952"/>
            <a:ext cx="4079875" cy="1021556"/>
          </a:xfrm>
          <a:prstGeom prst="wedgeRoundRectCallout">
            <a:avLst>
              <a:gd name="adj1" fmla="val -60689"/>
              <a:gd name="adj2" fmla="val -8096"/>
              <a:gd name="adj3" fmla="val 16667"/>
            </a:avLst>
          </a:prstGeom>
          <a:noFill/>
          <a:ln w="28575">
            <a:solidFill>
              <a:schemeClr val="accent5"/>
            </a:solidFill>
          </a:ln>
        </p:spPr>
        <p:txBody>
          <a:bodyPr wrap="square">
            <a:spAutoFit/>
          </a:bodyPr>
          <a:lstStyle/>
          <a:p>
            <a:pPr algn="ctr"/>
            <a:r>
              <a:rPr lang="en-GB" sz="1800" i="1">
                <a:effectLst/>
                <a:latin typeface="Trade Gothic Next Rounded" panose="020F0503040303020004" pitchFamily="34" charset="0"/>
                <a:ea typeface="Aptos" panose="020B0004020202020204" pitchFamily="34" charset="0"/>
                <a:cs typeface="Aptos" panose="020B0004020202020204" pitchFamily="34" charset="0"/>
              </a:rPr>
              <a:t>“</a:t>
            </a:r>
            <a:r>
              <a:rPr lang="en-GB" sz="1800" i="1">
                <a:solidFill>
                  <a:srgbClr val="000000"/>
                </a:solidFill>
                <a:effectLst/>
                <a:latin typeface="Trade Gothic Next Rounded" panose="020F0503040303020004" pitchFamily="34" charset="0"/>
                <a:ea typeface="Aptos" panose="020B0004020202020204" pitchFamily="34" charset="0"/>
                <a:cs typeface="Aptos" panose="020B0004020202020204" pitchFamily="34" charset="0"/>
              </a:rPr>
              <a:t>Improved confidence - I can walk across the roads, too anxious to do this before.”</a:t>
            </a:r>
            <a:endParaRPr lang="en-GB" sz="1800" i="1">
              <a:effectLst/>
              <a:latin typeface="Trade Gothic Next Rounded" panose="020F0503040303020004" pitchFamily="34" charset="0"/>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ED636736-1214-2F8C-1830-32A422305CCB}"/>
              </a:ext>
            </a:extLst>
          </p:cNvPr>
          <p:cNvSpPr txBox="1"/>
          <p:nvPr/>
        </p:nvSpPr>
        <p:spPr>
          <a:xfrm>
            <a:off x="1137442" y="4618644"/>
            <a:ext cx="4367213" cy="715089"/>
          </a:xfrm>
          <a:prstGeom prst="wedgeRoundRectCallout">
            <a:avLst>
              <a:gd name="adj1" fmla="val 35947"/>
              <a:gd name="adj2" fmla="val -103386"/>
              <a:gd name="adj3" fmla="val 16667"/>
            </a:avLst>
          </a:prstGeom>
          <a:noFill/>
          <a:ln w="28575">
            <a:solidFill>
              <a:schemeClr val="accent5"/>
            </a:solidFill>
          </a:ln>
        </p:spPr>
        <p:txBody>
          <a:bodyPr wrap="square">
            <a:spAutoFit/>
          </a:bodyPr>
          <a:lstStyle/>
          <a:p>
            <a:pPr algn="ctr"/>
            <a:r>
              <a:rPr lang="en-GB" sz="1800" i="1">
                <a:solidFill>
                  <a:srgbClr val="000000"/>
                </a:solidFill>
                <a:effectLst/>
                <a:latin typeface="Trade Gothic Next Rounded" panose="020F0503040303020004" pitchFamily="34" charset="0"/>
                <a:ea typeface="Aptos" panose="020B0004020202020204" pitchFamily="34" charset="0"/>
                <a:cs typeface="Aptos" panose="020B0004020202020204" pitchFamily="34" charset="0"/>
              </a:rPr>
              <a:t>“More energy after the class and kept motivation high after also attending PR.”</a:t>
            </a:r>
            <a:r>
              <a:rPr lang="en-GB" sz="1800">
                <a:solidFill>
                  <a:srgbClr val="000000"/>
                </a:solidFill>
                <a:effectLst/>
                <a:latin typeface="Trade Gothic Next Rounded" panose="020F0503040303020004" pitchFamily="34" charset="0"/>
                <a:ea typeface="Aptos" panose="020B0004020202020204" pitchFamily="34" charset="0"/>
                <a:cs typeface="Aptos" panose="020B0004020202020204" pitchFamily="34" charset="0"/>
              </a:rPr>
              <a:t> </a:t>
            </a:r>
          </a:p>
        </p:txBody>
      </p:sp>
      <p:sp>
        <p:nvSpPr>
          <p:cNvPr id="15" name="TextBox 14">
            <a:extLst>
              <a:ext uri="{FF2B5EF4-FFF2-40B4-BE49-F238E27FC236}">
                <a16:creationId xmlns:a16="http://schemas.microsoft.com/office/drawing/2014/main" id="{E49F117B-C268-72F3-845C-F84BAC2FC856}"/>
              </a:ext>
            </a:extLst>
          </p:cNvPr>
          <p:cNvSpPr txBox="1"/>
          <p:nvPr/>
        </p:nvSpPr>
        <p:spPr>
          <a:xfrm>
            <a:off x="6889141" y="4154943"/>
            <a:ext cx="5070109" cy="1021556"/>
          </a:xfrm>
          <a:prstGeom prst="wedgeRoundRectCallout">
            <a:avLst>
              <a:gd name="adj1" fmla="val -38774"/>
              <a:gd name="adj2" fmla="val -75612"/>
              <a:gd name="adj3" fmla="val 16667"/>
            </a:avLst>
          </a:prstGeom>
          <a:noFill/>
          <a:ln w="28575">
            <a:solidFill>
              <a:schemeClr val="accent5"/>
            </a:solidFill>
          </a:ln>
        </p:spPr>
        <p:txBody>
          <a:bodyPr wrap="square">
            <a:spAutoFit/>
          </a:bodyPr>
          <a:lstStyle/>
          <a:p>
            <a:pPr algn="ctr"/>
            <a:r>
              <a:rPr lang="en-GB" sz="1800" i="1">
                <a:solidFill>
                  <a:srgbClr val="000000"/>
                </a:solidFill>
                <a:effectLst/>
                <a:latin typeface="Trade Gothic Next Rounded" panose="020F0503040303020004" pitchFamily="34" charset="0"/>
                <a:ea typeface="Aptos" panose="020B0004020202020204" pitchFamily="34" charset="0"/>
                <a:cs typeface="Aptos" panose="020B0004020202020204" pitchFamily="34" charset="0"/>
              </a:rPr>
              <a:t>“My pain level has come down since I came to classes and feel more energetic since I started the classes and makes me feel more positive.”</a:t>
            </a:r>
          </a:p>
        </p:txBody>
      </p:sp>
      <p:sp>
        <p:nvSpPr>
          <p:cNvPr id="17" name="TextBox 16">
            <a:extLst>
              <a:ext uri="{FF2B5EF4-FFF2-40B4-BE49-F238E27FC236}">
                <a16:creationId xmlns:a16="http://schemas.microsoft.com/office/drawing/2014/main" id="{4304E970-D072-505D-D06E-E5158B77EA8D}"/>
              </a:ext>
            </a:extLst>
          </p:cNvPr>
          <p:cNvSpPr txBox="1"/>
          <p:nvPr/>
        </p:nvSpPr>
        <p:spPr>
          <a:xfrm>
            <a:off x="6611147" y="772291"/>
            <a:ext cx="3834179" cy="715089"/>
          </a:xfrm>
          <a:prstGeom prst="wedgeRoundRectCallout">
            <a:avLst>
              <a:gd name="adj1" fmla="val -36661"/>
              <a:gd name="adj2" fmla="val 88807"/>
              <a:gd name="adj3" fmla="val 16667"/>
            </a:avLst>
          </a:prstGeom>
          <a:noFill/>
          <a:ln w="28575">
            <a:solidFill>
              <a:schemeClr val="accent5"/>
            </a:solidFill>
          </a:ln>
        </p:spPr>
        <p:txBody>
          <a:bodyPr wrap="square">
            <a:spAutoFit/>
          </a:bodyPr>
          <a:lstStyle/>
          <a:p>
            <a:pPr algn="ctr"/>
            <a:r>
              <a:rPr lang="en-GB" sz="1800" i="1">
                <a:solidFill>
                  <a:srgbClr val="000000"/>
                </a:solidFill>
                <a:effectLst/>
                <a:latin typeface="Trade Gothic Next Rounded" panose="020F0503040303020004" pitchFamily="34" charset="0"/>
                <a:ea typeface="Aptos" panose="020B0004020202020204" pitchFamily="34" charset="0"/>
                <a:cs typeface="Aptos" panose="020B0004020202020204" pitchFamily="34" charset="0"/>
              </a:rPr>
              <a:t>“I felt good getting out the house and meeting new people.”</a:t>
            </a:r>
            <a:endParaRPr lang="en-GB" sz="1800">
              <a:effectLst/>
              <a:latin typeface="Trade Gothic Next Rounded" panose="020F0503040303020004" pitchFamily="34" charset="0"/>
              <a:ea typeface="Aptos" panose="020B0004020202020204" pitchFamily="34" charset="0"/>
              <a:cs typeface="Aptos" panose="020B0004020202020204" pitchFamily="34" charset="0"/>
            </a:endParaRPr>
          </a:p>
        </p:txBody>
      </p:sp>
      <p:sp>
        <p:nvSpPr>
          <p:cNvPr id="19" name="TextBox 18">
            <a:extLst>
              <a:ext uri="{FF2B5EF4-FFF2-40B4-BE49-F238E27FC236}">
                <a16:creationId xmlns:a16="http://schemas.microsoft.com/office/drawing/2014/main" id="{A61741AB-A1A2-8422-F20A-BC239CFD3705}"/>
              </a:ext>
            </a:extLst>
          </p:cNvPr>
          <p:cNvSpPr txBox="1"/>
          <p:nvPr/>
        </p:nvSpPr>
        <p:spPr>
          <a:xfrm>
            <a:off x="347044" y="2833730"/>
            <a:ext cx="3657600" cy="715089"/>
          </a:xfrm>
          <a:prstGeom prst="wedgeRoundRectCallout">
            <a:avLst>
              <a:gd name="adj1" fmla="val 63333"/>
              <a:gd name="adj2" fmla="val 3892"/>
              <a:gd name="adj3" fmla="val 16667"/>
            </a:avLst>
          </a:prstGeom>
          <a:noFill/>
          <a:ln w="28575">
            <a:solidFill>
              <a:schemeClr val="accent5"/>
            </a:solidFill>
          </a:ln>
        </p:spPr>
        <p:txBody>
          <a:bodyPr wrap="square">
            <a:spAutoFit/>
          </a:bodyPr>
          <a:lstStyle/>
          <a:p>
            <a:pPr algn="ctr"/>
            <a:r>
              <a:rPr lang="en-GB" sz="1800" i="1">
                <a:solidFill>
                  <a:srgbClr val="000000"/>
                </a:solidFill>
                <a:effectLst/>
                <a:latin typeface="Trade Gothic Next Rounded" panose="020F0503040303020004" pitchFamily="34" charset="0"/>
                <a:ea typeface="Aptos" panose="020B0004020202020204" pitchFamily="34" charset="0"/>
                <a:cs typeface="Aptos" panose="020B0004020202020204" pitchFamily="34" charset="0"/>
              </a:rPr>
              <a:t>“It has encouraged me to regularly exercise and be more active.”</a:t>
            </a:r>
            <a:endParaRPr lang="en-GB" sz="1800">
              <a:effectLst/>
              <a:latin typeface="Trade Gothic Next Rounded" panose="020F0503040303020004" pitchFamily="34" charset="0"/>
              <a:ea typeface="Aptos" panose="020B0004020202020204" pitchFamily="34" charset="0"/>
              <a:cs typeface="Aptos" panose="020B0004020202020204" pitchFamily="34" charset="0"/>
            </a:endParaRPr>
          </a:p>
        </p:txBody>
      </p:sp>
      <p:sp>
        <p:nvSpPr>
          <p:cNvPr id="20" name="TextBox 19">
            <a:extLst>
              <a:ext uri="{FF2B5EF4-FFF2-40B4-BE49-F238E27FC236}">
                <a16:creationId xmlns:a16="http://schemas.microsoft.com/office/drawing/2014/main" id="{B6E5D64F-8004-43E7-BA8D-F2A41816F898}"/>
              </a:ext>
            </a:extLst>
          </p:cNvPr>
          <p:cNvSpPr txBox="1"/>
          <p:nvPr/>
        </p:nvSpPr>
        <p:spPr>
          <a:xfrm>
            <a:off x="566308" y="553789"/>
            <a:ext cx="5014547" cy="1328023"/>
          </a:xfrm>
          <a:prstGeom prst="wedgeRoundRectCallout">
            <a:avLst>
              <a:gd name="adj1" fmla="val 36714"/>
              <a:gd name="adj2" fmla="val 78450"/>
              <a:gd name="adj3" fmla="val 16667"/>
            </a:avLst>
          </a:prstGeom>
          <a:noFill/>
          <a:ln w="28575">
            <a:solidFill>
              <a:schemeClr val="accent5"/>
            </a:solidFill>
          </a:ln>
        </p:spPr>
        <p:txBody>
          <a:bodyPr wrap="square">
            <a:spAutoFit/>
          </a:bodyPr>
          <a:lstStyle/>
          <a:p>
            <a:pPr algn="ctr"/>
            <a:r>
              <a:rPr lang="en-GB" sz="1800" i="1">
                <a:solidFill>
                  <a:srgbClr val="000000"/>
                </a:solidFill>
                <a:effectLst/>
                <a:latin typeface="Trade Gothic Next Rounded" panose="020F0503040303020004" pitchFamily="34" charset="0"/>
                <a:ea typeface="Aptos" panose="020B0004020202020204" pitchFamily="34" charset="0"/>
                <a:cs typeface="Aptos" panose="020B0004020202020204" pitchFamily="34" charset="0"/>
              </a:rPr>
              <a:t>“I went from not leaving the house to signing up for the class and able to get the train by myself. </a:t>
            </a:r>
            <a:br>
              <a:rPr lang="en-GB" sz="1800" i="1">
                <a:solidFill>
                  <a:srgbClr val="000000"/>
                </a:solidFill>
                <a:effectLst/>
                <a:latin typeface="Trade Gothic Next Rounded" panose="020F0503040303020004" pitchFamily="34" charset="0"/>
                <a:ea typeface="Aptos" panose="020B0004020202020204" pitchFamily="34" charset="0"/>
                <a:cs typeface="Aptos" panose="020B0004020202020204" pitchFamily="34" charset="0"/>
              </a:rPr>
            </a:br>
            <a:r>
              <a:rPr lang="en-GB" sz="1800" i="1">
                <a:solidFill>
                  <a:srgbClr val="000000"/>
                </a:solidFill>
                <a:effectLst/>
                <a:latin typeface="Trade Gothic Next Rounded" panose="020F0503040303020004" pitchFamily="34" charset="0"/>
                <a:ea typeface="Aptos" panose="020B0004020202020204" pitchFamily="34" charset="0"/>
                <a:cs typeface="Aptos" panose="020B0004020202020204" pitchFamily="34" charset="0"/>
              </a:rPr>
              <a:t>I'm now wanting to do more classes and have gained more confidence.</a:t>
            </a:r>
            <a:r>
              <a:rPr lang="en-GB" i="1">
                <a:solidFill>
                  <a:srgbClr val="000000"/>
                </a:solidFill>
                <a:latin typeface="Trade Gothic Next Rounded" panose="020F0503040303020004" pitchFamily="34" charset="0"/>
                <a:ea typeface="Aptos" panose="020B0004020202020204" pitchFamily="34" charset="0"/>
                <a:cs typeface="Aptos" panose="020B0004020202020204" pitchFamily="34" charset="0"/>
              </a:rPr>
              <a:t>”</a:t>
            </a:r>
            <a:endParaRPr lang="en-GB" sz="1800" i="1">
              <a:solidFill>
                <a:srgbClr val="000000"/>
              </a:solidFill>
              <a:effectLst/>
              <a:latin typeface="Trade Gothic Next Rounded" panose="020F0503040303020004" pitchFamily="34" charset="0"/>
              <a:ea typeface="Aptos" panose="020B0004020202020204" pitchFamily="34" charset="0"/>
              <a:cs typeface="Aptos" panose="020B0004020202020204" pitchFamily="34" charset="0"/>
            </a:endParaRPr>
          </a:p>
        </p:txBody>
      </p:sp>
      <p:pic>
        <p:nvPicPr>
          <p:cNvPr id="23" name="Graphic 22" descr="Users with solid fill">
            <a:extLst>
              <a:ext uri="{FF2B5EF4-FFF2-40B4-BE49-F238E27FC236}">
                <a16:creationId xmlns:a16="http://schemas.microsoft.com/office/drawing/2014/main" id="{694823F1-ACFF-6EBB-9774-0F2B6B7D91D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2843" y="2101184"/>
            <a:ext cx="1950733" cy="1950733"/>
          </a:xfrm>
          <a:prstGeom prst="rect">
            <a:avLst/>
          </a:prstGeom>
        </p:spPr>
      </p:pic>
    </p:spTree>
    <p:extLst>
      <p:ext uri="{BB962C8B-B14F-4D97-AF65-F5344CB8AC3E}">
        <p14:creationId xmlns:p14="http://schemas.microsoft.com/office/powerpoint/2010/main" val="315342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0"/>
                                        <p:tgtEl>
                                          <p:spTgt spid="1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0"/>
                                        <p:tgtEl>
                                          <p:spTgt spid="20"/>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4BD442-70A4-B4AE-F573-60E9ACE3D03E}"/>
              </a:ext>
            </a:extLst>
          </p:cNvPr>
          <p:cNvSpPr txBox="1"/>
          <p:nvPr/>
        </p:nvSpPr>
        <p:spPr>
          <a:xfrm>
            <a:off x="3300262" y="4206275"/>
            <a:ext cx="5590216" cy="1328023"/>
          </a:xfrm>
          <a:prstGeom prst="roundRect">
            <a:avLst/>
          </a:prstGeom>
          <a:solidFill>
            <a:schemeClr val="accent3">
              <a:lumMod val="40000"/>
              <a:lumOff val="60000"/>
            </a:schemeClr>
          </a:solidFill>
          <a:ln w="12700">
            <a:noFill/>
          </a:ln>
        </p:spPr>
        <p:style>
          <a:lnRef idx="2">
            <a:schemeClr val="dk1"/>
          </a:lnRef>
          <a:fillRef idx="1">
            <a:schemeClr val="lt1"/>
          </a:fillRef>
          <a:effectRef idx="0">
            <a:schemeClr val="dk1"/>
          </a:effectRef>
          <a:fontRef idx="minor">
            <a:schemeClr val="dk1"/>
          </a:fontRef>
        </p:style>
        <p:txBody>
          <a:bodyPr wrap="square">
            <a:spAutoFit/>
          </a:bodyPr>
          <a:lstStyle/>
          <a:p>
            <a:pPr algn="ctr" eaLnBrk="1" hangingPunct="1">
              <a:defRPr/>
            </a:pPr>
            <a:r>
              <a:rPr lang="en-GB" sz="2400" b="1">
                <a:solidFill>
                  <a:prstClr val="black"/>
                </a:solidFill>
                <a:latin typeface="Trade Gothic Next Rounded" panose="020F0503040303020004" pitchFamily="34" charset="0"/>
              </a:rPr>
              <a:t>12 </a:t>
            </a:r>
            <a:r>
              <a:rPr lang="en-GB">
                <a:solidFill>
                  <a:prstClr val="black"/>
                </a:solidFill>
                <a:latin typeface="Trade Gothic Next Rounded" panose="020F0503040303020004" pitchFamily="34" charset="0"/>
              </a:rPr>
              <a:t>walks led and delivered by Healthy Steps Angus</a:t>
            </a:r>
            <a:br>
              <a:rPr lang="en-GB">
                <a:solidFill>
                  <a:prstClr val="black"/>
                </a:solidFill>
                <a:latin typeface="Trade Gothic Next Rounded" panose="020F0503040303020004" pitchFamily="34" charset="0"/>
              </a:rPr>
            </a:br>
            <a:r>
              <a:rPr lang="en-GB" sz="2400" b="1">
                <a:solidFill>
                  <a:prstClr val="black"/>
                </a:solidFill>
                <a:latin typeface="Trade Gothic Next Rounded" panose="020F0503040303020004" pitchFamily="34" charset="0"/>
              </a:rPr>
              <a:t>200+ </a:t>
            </a:r>
            <a:r>
              <a:rPr lang="en-GB">
                <a:solidFill>
                  <a:prstClr val="black"/>
                </a:solidFill>
                <a:latin typeface="Trade Gothic Next Rounded" panose="020F0503040303020004" pitchFamily="34" charset="0"/>
              </a:rPr>
              <a:t>registered Healthy Steps participants</a:t>
            </a:r>
          </a:p>
          <a:p>
            <a:pPr algn="ctr" eaLnBrk="1" hangingPunct="1">
              <a:defRPr/>
            </a:pPr>
            <a:r>
              <a:rPr lang="en-GB" sz="2400" b="1">
                <a:solidFill>
                  <a:prstClr val="black"/>
                </a:solidFill>
                <a:latin typeface="Trade Gothic Next Rounded" panose="020F0503040303020004" pitchFamily="34" charset="0"/>
              </a:rPr>
              <a:t>20+ </a:t>
            </a:r>
            <a:r>
              <a:rPr lang="en-GB">
                <a:solidFill>
                  <a:prstClr val="black"/>
                </a:solidFill>
                <a:latin typeface="Trade Gothic Next Rounded" panose="020F0503040303020004" pitchFamily="34" charset="0"/>
              </a:rPr>
              <a:t>independent walks across Angus supported</a:t>
            </a:r>
          </a:p>
        </p:txBody>
      </p:sp>
      <p:sp>
        <p:nvSpPr>
          <p:cNvPr id="6" name="TextBox 10">
            <a:extLst>
              <a:ext uri="{FF2B5EF4-FFF2-40B4-BE49-F238E27FC236}">
                <a16:creationId xmlns:a16="http://schemas.microsoft.com/office/drawing/2014/main" id="{CB199A73-1549-D0C4-6BD2-876805864197}"/>
              </a:ext>
            </a:extLst>
          </p:cNvPr>
          <p:cNvSpPr txBox="1"/>
          <p:nvPr/>
        </p:nvSpPr>
        <p:spPr>
          <a:xfrm>
            <a:off x="160648" y="2510433"/>
            <a:ext cx="2882354" cy="1532334"/>
          </a:xfrm>
          <a:prstGeom prst="wedgeRoundRectCallout">
            <a:avLst>
              <a:gd name="adj1" fmla="val 52935"/>
              <a:gd name="adj2" fmla="val 72921"/>
              <a:gd name="adj3" fmla="val 16667"/>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eaLnBrk="1" hangingPunct="1">
              <a:defRPr/>
            </a:pPr>
            <a:r>
              <a:rPr lang="en-US" i="1">
                <a:solidFill>
                  <a:srgbClr val="1E0000"/>
                </a:solidFill>
                <a:latin typeface="Trade Gothic Next Rounded" panose="020F0503040303020004" pitchFamily="34" charset="0"/>
                <a:ea typeface="Canva Sans Bold Italics"/>
                <a:cs typeface="Canva Sans Bold Italics"/>
                <a:sym typeface="Canva Sans Bold Italics"/>
              </a:rPr>
              <a:t>“I feel more confident speaking to people now and happier when I've been on a walk. It actually makes me smile.”</a:t>
            </a:r>
          </a:p>
        </p:txBody>
      </p:sp>
      <p:sp>
        <p:nvSpPr>
          <p:cNvPr id="7" name="TextBox 11">
            <a:extLst>
              <a:ext uri="{FF2B5EF4-FFF2-40B4-BE49-F238E27FC236}">
                <a16:creationId xmlns:a16="http://schemas.microsoft.com/office/drawing/2014/main" id="{85D02414-A5F3-DD3E-CD2F-6E5F0E61E30D}"/>
              </a:ext>
            </a:extLst>
          </p:cNvPr>
          <p:cNvSpPr txBox="1"/>
          <p:nvPr/>
        </p:nvSpPr>
        <p:spPr>
          <a:xfrm>
            <a:off x="6248400" y="814786"/>
            <a:ext cx="3394155" cy="612934"/>
          </a:xfrm>
          <a:prstGeom prst="wedgeRoundRectCallout">
            <a:avLst>
              <a:gd name="adj1" fmla="val -35926"/>
              <a:gd name="adj2" fmla="val 114641"/>
              <a:gd name="adj3" fmla="val 16667"/>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eaLnBrk="1" hangingPunct="1">
              <a:defRPr/>
            </a:pPr>
            <a:r>
              <a:rPr lang="en-US" i="1">
                <a:solidFill>
                  <a:srgbClr val="1E0000"/>
                </a:solidFill>
                <a:latin typeface="Trade Gothic Next Rounded" panose="020F0503040303020004" pitchFamily="34" charset="0"/>
                <a:ea typeface="Canva Sans Bold Italics"/>
                <a:cs typeface="Canva Sans Bold Italics"/>
                <a:sym typeface="Canva Sans Bold Italics"/>
              </a:rPr>
              <a:t>“It has made me realise I am capable of more than I think.”</a:t>
            </a:r>
          </a:p>
        </p:txBody>
      </p:sp>
      <p:pic>
        <p:nvPicPr>
          <p:cNvPr id="8" name="Picture 7" descr="A colorful stepping stones with text&#10;&#10;AI-generated content may be incorrect.">
            <a:extLst>
              <a:ext uri="{FF2B5EF4-FFF2-40B4-BE49-F238E27FC236}">
                <a16:creationId xmlns:a16="http://schemas.microsoft.com/office/drawing/2014/main" id="{8EBA72CE-122A-7A04-7A14-FAE62CF77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146" y="2332053"/>
            <a:ext cx="1933068" cy="1536789"/>
          </a:xfrm>
          <a:prstGeom prst="rect">
            <a:avLst/>
          </a:prstGeom>
        </p:spPr>
      </p:pic>
      <p:sp>
        <p:nvSpPr>
          <p:cNvPr id="13" name="TextBox 11">
            <a:extLst>
              <a:ext uri="{FF2B5EF4-FFF2-40B4-BE49-F238E27FC236}">
                <a16:creationId xmlns:a16="http://schemas.microsoft.com/office/drawing/2014/main" id="{B9875DFB-80CD-4B38-316E-35FDD147FB3A}"/>
              </a:ext>
            </a:extLst>
          </p:cNvPr>
          <p:cNvSpPr txBox="1"/>
          <p:nvPr/>
        </p:nvSpPr>
        <p:spPr>
          <a:xfrm>
            <a:off x="617512" y="661553"/>
            <a:ext cx="4449182" cy="919401"/>
          </a:xfrm>
          <a:prstGeom prst="wedgeRoundRectCallout">
            <a:avLst>
              <a:gd name="adj1" fmla="val 29990"/>
              <a:gd name="adj2" fmla="val 118567"/>
              <a:gd name="adj3" fmla="val 16667"/>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a:spcBef>
                <a:spcPts val="300"/>
              </a:spcBef>
              <a:spcAft>
                <a:spcPts val="300"/>
              </a:spcAft>
            </a:pPr>
            <a:r>
              <a:rPr lang="en-GB" i="1">
                <a:latin typeface="Trade Gothic Next Rounded" panose="020F0503040303020004" pitchFamily="34" charset="0"/>
                <a:ea typeface="Calibri" panose="020F0502020204030204" pitchFamily="34" charset="0"/>
                <a:cs typeface="Times New Roman" panose="02020603050405020304" pitchFamily="18" charset="0"/>
              </a:rPr>
              <a:t>“A</a:t>
            </a:r>
            <a:r>
              <a:rPr lang="en-GB" sz="1800" i="1">
                <a:effectLst/>
                <a:latin typeface="Trade Gothic Next Rounded" panose="020F0503040303020004" pitchFamily="34" charset="0"/>
                <a:ea typeface="Calibri" panose="020F0502020204030204" pitchFamily="34" charset="0"/>
                <a:cs typeface="Times New Roman" panose="02020603050405020304" pitchFamily="18" charset="0"/>
              </a:rPr>
              <a:t>s my husband is poorly I am rarely out and I have lost fitness hugely. It is great to walk in company and have a chat.”</a:t>
            </a:r>
            <a:endParaRPr lang="en-GB" sz="1800">
              <a:effectLst/>
              <a:latin typeface="Trade Gothic Next Rounded" panose="020F0503040303020004" pitchFamily="34" charset="0"/>
              <a:ea typeface="Calibri" panose="020F0502020204030204" pitchFamily="34" charset="0"/>
              <a:cs typeface="Times New Roman" panose="02020603050405020304" pitchFamily="18" charset="0"/>
            </a:endParaRPr>
          </a:p>
        </p:txBody>
      </p:sp>
      <p:sp>
        <p:nvSpPr>
          <p:cNvPr id="14" name="TextBox 10">
            <a:extLst>
              <a:ext uri="{FF2B5EF4-FFF2-40B4-BE49-F238E27FC236}">
                <a16:creationId xmlns:a16="http://schemas.microsoft.com/office/drawing/2014/main" id="{4134D701-1EC0-0C71-48B1-085522BB94D4}"/>
              </a:ext>
            </a:extLst>
          </p:cNvPr>
          <p:cNvSpPr txBox="1"/>
          <p:nvPr/>
        </p:nvSpPr>
        <p:spPr>
          <a:xfrm>
            <a:off x="8637197" y="2181046"/>
            <a:ext cx="3394155" cy="1838801"/>
          </a:xfrm>
          <a:prstGeom prst="wedgeRoundRectCallout">
            <a:avLst>
              <a:gd name="adj1" fmla="val -63757"/>
              <a:gd name="adj2" fmla="val 47253"/>
              <a:gd name="adj3" fmla="val 16667"/>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a:spcBef>
                <a:spcPts val="300"/>
              </a:spcBef>
              <a:spcAft>
                <a:spcPts val="300"/>
              </a:spcAft>
            </a:pPr>
            <a:r>
              <a:rPr lang="en-GB" sz="1800" i="1">
                <a:effectLst/>
                <a:latin typeface="Trade Gothic Next Rounded" panose="020F0503040303020004" pitchFamily="34" charset="0"/>
                <a:ea typeface="Calibri" panose="020F0502020204030204" pitchFamily="34" charset="0"/>
                <a:cs typeface="Times New Roman" panose="02020603050405020304" pitchFamily="18" charset="0"/>
              </a:rPr>
              <a:t>“Health Walks have been a lifeline for me since I lost my husband. I am now walking twice weekly with Health Walk groups and meeting new friends made out with the walks.”</a:t>
            </a:r>
            <a:endParaRPr lang="en-GB" sz="1800">
              <a:effectLst/>
              <a:latin typeface="Trade Gothic Next Rounded" panose="020F0503040303020004" pitchFamily="34" charset="0"/>
              <a:ea typeface="Calibri" panose="020F0502020204030204" pitchFamily="34" charset="0"/>
              <a:cs typeface="Times New Roman" panose="02020603050405020304" pitchFamily="18" charset="0"/>
            </a:endParaRPr>
          </a:p>
        </p:txBody>
      </p:sp>
      <p:sp>
        <p:nvSpPr>
          <p:cNvPr id="15" name="AutoShape 2" descr="Sport Aberdeen awarded funding to get Scotland walking - Sport &amp; Activities  - Sport Aberdeen">
            <a:extLst>
              <a:ext uri="{FF2B5EF4-FFF2-40B4-BE49-F238E27FC236}">
                <a16:creationId xmlns:a16="http://schemas.microsoft.com/office/drawing/2014/main" id="{FDD29C5B-6B81-0827-8E91-E62D43CD93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7" name="Picture 16" descr="A blue and green text on a black background&#10;&#10;AI-generated content may be incorrect.">
            <a:extLst>
              <a:ext uri="{FF2B5EF4-FFF2-40B4-BE49-F238E27FC236}">
                <a16:creationId xmlns:a16="http://schemas.microsoft.com/office/drawing/2014/main" id="{32D37E18-F619-4733-2C96-86F0B2915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526" y="2619495"/>
            <a:ext cx="1278148" cy="961905"/>
          </a:xfrm>
          <a:prstGeom prst="rect">
            <a:avLst/>
          </a:prstGeom>
        </p:spPr>
      </p:pic>
    </p:spTree>
    <p:extLst>
      <p:ext uri="{BB962C8B-B14F-4D97-AF65-F5344CB8AC3E}">
        <p14:creationId xmlns:p14="http://schemas.microsoft.com/office/powerpoint/2010/main" val="356389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8FD29D-F0A9-CB9F-8A1D-D2A073199654}"/>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9B5CF54-9D8C-33E4-48C5-903FD1C4A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CFCB31-7466-D10A-A11D-3BDE5142EA98}"/>
              </a:ext>
            </a:extLst>
          </p:cNvPr>
          <p:cNvSpPr>
            <a:spLocks noGrp="1"/>
          </p:cNvSpPr>
          <p:nvPr>
            <p:ph type="ctrTitle"/>
          </p:nvPr>
        </p:nvSpPr>
        <p:spPr>
          <a:xfrm>
            <a:off x="5354955" y="552182"/>
            <a:ext cx="5998840" cy="3343135"/>
          </a:xfrm>
          <a:noFill/>
        </p:spPr>
        <p:txBody>
          <a:bodyPr>
            <a:normAutofit/>
          </a:bodyPr>
          <a:lstStyle/>
          <a:p>
            <a:pPr algn="l"/>
            <a:endParaRPr lang="en-GB" sz="5200"/>
          </a:p>
        </p:txBody>
      </p:sp>
      <p:sp>
        <p:nvSpPr>
          <p:cNvPr id="3" name="Subtitle 2">
            <a:extLst>
              <a:ext uri="{FF2B5EF4-FFF2-40B4-BE49-F238E27FC236}">
                <a16:creationId xmlns:a16="http://schemas.microsoft.com/office/drawing/2014/main" id="{014E7E30-6903-6312-FED7-34D87825C05F}"/>
              </a:ext>
            </a:extLst>
          </p:cNvPr>
          <p:cNvSpPr>
            <a:spLocks noGrp="1"/>
          </p:cNvSpPr>
          <p:nvPr>
            <p:ph type="subTitle" idx="1"/>
          </p:nvPr>
        </p:nvSpPr>
        <p:spPr>
          <a:xfrm>
            <a:off x="5354955" y="4067032"/>
            <a:ext cx="5998840" cy="2067068"/>
          </a:xfrm>
          <a:noFill/>
        </p:spPr>
        <p:txBody>
          <a:bodyPr>
            <a:normAutofit/>
          </a:bodyPr>
          <a:lstStyle/>
          <a:p>
            <a:pPr algn="l"/>
            <a:endParaRPr lang="en-GB"/>
          </a:p>
        </p:txBody>
      </p:sp>
      <p:sp>
        <p:nvSpPr>
          <p:cNvPr id="11" name="Rectangle 10">
            <a:extLst>
              <a:ext uri="{FF2B5EF4-FFF2-40B4-BE49-F238E27FC236}">
                <a16:creationId xmlns:a16="http://schemas.microsoft.com/office/drawing/2014/main" id="{3B0F1D85-BC32-E9BB-B45B-7977E9A353E2}"/>
              </a:ext>
            </a:extLst>
          </p:cNvPr>
          <p:cNvSpPr/>
          <p:nvPr/>
        </p:nvSpPr>
        <p:spPr>
          <a:xfrm>
            <a:off x="-1" y="0"/>
            <a:ext cx="4305301" cy="6858000"/>
          </a:xfrm>
          <a:prstGeom prst="rect">
            <a:avLst/>
          </a:prstGeom>
          <a:solidFill>
            <a:srgbClr val="0060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1E0C964-AE43-32AC-5048-8993B5FA4266}"/>
              </a:ext>
            </a:extLst>
          </p:cNvPr>
          <p:cNvSpPr/>
          <p:nvPr/>
        </p:nvSpPr>
        <p:spPr>
          <a:xfrm>
            <a:off x="8047349" y="0"/>
            <a:ext cx="4305301" cy="6858000"/>
          </a:xfrm>
          <a:prstGeom prst="rect">
            <a:avLst/>
          </a:prstGeom>
          <a:solidFill>
            <a:srgbClr val="0060A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Ai</a:t>
            </a:r>
          </a:p>
        </p:txBody>
      </p:sp>
      <p:pic>
        <p:nvPicPr>
          <p:cNvPr id="7" name="Picture 6">
            <a:extLst>
              <a:ext uri="{FF2B5EF4-FFF2-40B4-BE49-F238E27FC236}">
                <a16:creationId xmlns:a16="http://schemas.microsoft.com/office/drawing/2014/main" id="{B3355D6F-5A42-D9C1-DAC6-8B07605FC351}"/>
              </a:ext>
            </a:extLst>
          </p:cNvPr>
          <p:cNvPicPr>
            <a:picLocks noChangeAspect="1"/>
          </p:cNvPicPr>
          <p:nvPr/>
        </p:nvPicPr>
        <p:blipFill>
          <a:blip r:embed="rId3"/>
          <a:srcRect l="1" r="1002"/>
          <a:stretch/>
        </p:blipFill>
        <p:spPr>
          <a:xfrm>
            <a:off x="3348143" y="-99630"/>
            <a:ext cx="5617460" cy="6983030"/>
          </a:xfrm>
          <a:prstGeom prst="rect">
            <a:avLst/>
          </a:prstGeom>
        </p:spPr>
      </p:pic>
      <p:sp>
        <p:nvSpPr>
          <p:cNvPr id="19" name="Rectangle 18">
            <a:extLst>
              <a:ext uri="{FF2B5EF4-FFF2-40B4-BE49-F238E27FC236}">
                <a16:creationId xmlns:a16="http://schemas.microsoft.com/office/drawing/2014/main" id="{726F4CFC-1520-D325-B197-E71B928FD985}"/>
              </a:ext>
            </a:extLst>
          </p:cNvPr>
          <p:cNvSpPr/>
          <p:nvPr/>
        </p:nvSpPr>
        <p:spPr>
          <a:xfrm>
            <a:off x="158269" y="1737836"/>
            <a:ext cx="3007691" cy="3373512"/>
          </a:xfrm>
          <a:prstGeom prst="rect">
            <a:avLst/>
          </a:prstGeom>
          <a:solidFill>
            <a:srgbClr val="0060A8"/>
          </a:solidFill>
          <a:ln>
            <a:solidFill>
              <a:srgbClr val="0060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a:t>Submit questions at</a:t>
            </a:r>
            <a:endParaRPr lang="en-US" sz="3200" b="1"/>
          </a:p>
          <a:p>
            <a:pPr algn="ctr"/>
            <a:r>
              <a:rPr lang="en-GB" sz="3200" b="1"/>
              <a:t>slido.com</a:t>
            </a:r>
          </a:p>
          <a:p>
            <a:pPr algn="ctr"/>
            <a:endParaRPr lang="en-GB" sz="3200" b="1"/>
          </a:p>
          <a:p>
            <a:pPr algn="ctr"/>
            <a:r>
              <a:rPr lang="en-GB" sz="3200" b="1"/>
              <a:t>NHSScot2025</a:t>
            </a:r>
          </a:p>
        </p:txBody>
      </p:sp>
      <p:pic>
        <p:nvPicPr>
          <p:cNvPr id="4" name="Picture 3" descr="A qr code with black dots&#10;&#10;AI-generated content may be incorrect.">
            <a:extLst>
              <a:ext uri="{FF2B5EF4-FFF2-40B4-BE49-F238E27FC236}">
                <a16:creationId xmlns:a16="http://schemas.microsoft.com/office/drawing/2014/main" id="{EF4CE854-9131-AF7C-F562-A912C1815AFD}"/>
              </a:ext>
            </a:extLst>
          </p:cNvPr>
          <p:cNvPicPr>
            <a:picLocks noChangeAspect="1"/>
          </p:cNvPicPr>
          <p:nvPr/>
        </p:nvPicPr>
        <p:blipFill>
          <a:blip r:embed="rId4"/>
          <a:stretch>
            <a:fillRect/>
          </a:stretch>
        </p:blipFill>
        <p:spPr>
          <a:xfrm>
            <a:off x="9301252" y="1990366"/>
            <a:ext cx="2690364" cy="2704742"/>
          </a:xfrm>
          <a:prstGeom prst="rect">
            <a:avLst/>
          </a:prstGeom>
        </p:spPr>
      </p:pic>
      <p:sp>
        <p:nvSpPr>
          <p:cNvPr id="8" name="TextBox 7">
            <a:extLst>
              <a:ext uri="{FF2B5EF4-FFF2-40B4-BE49-F238E27FC236}">
                <a16:creationId xmlns:a16="http://schemas.microsoft.com/office/drawing/2014/main" id="{F54066C3-4CAC-0E8F-0D04-DD20D6930285}"/>
              </a:ext>
            </a:extLst>
          </p:cNvPr>
          <p:cNvSpPr txBox="1"/>
          <p:nvPr/>
        </p:nvSpPr>
        <p:spPr>
          <a:xfrm>
            <a:off x="8945978" y="4929461"/>
            <a:ext cx="34000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solidFill>
                  <a:schemeClr val="bg1"/>
                </a:solidFill>
              </a:rPr>
              <a:t>Access the report</a:t>
            </a:r>
            <a:endParaRPr lang="en-US" b="1">
              <a:solidFill>
                <a:schemeClr val="bg1"/>
              </a:solidFill>
            </a:endParaRPr>
          </a:p>
          <a:p>
            <a:pPr algn="ctr"/>
            <a:r>
              <a:rPr lang="en-GB" sz="2800" b="1">
                <a:solidFill>
                  <a:schemeClr val="bg1"/>
                </a:solidFill>
              </a:rPr>
              <a:t> with this QR code</a:t>
            </a:r>
            <a:endParaRPr lang="en-GB" b="1">
              <a:solidFill>
                <a:schemeClr val="bg1"/>
              </a:solidFill>
            </a:endParaRPr>
          </a:p>
        </p:txBody>
      </p:sp>
    </p:spTree>
    <p:extLst>
      <p:ext uri="{BB962C8B-B14F-4D97-AF65-F5344CB8AC3E}">
        <p14:creationId xmlns:p14="http://schemas.microsoft.com/office/powerpoint/2010/main" val="3309115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ver of a book&#10;&#10;AI-generated content may be incorrect.">
            <a:extLst>
              <a:ext uri="{FF2B5EF4-FFF2-40B4-BE49-F238E27FC236}">
                <a16:creationId xmlns:a16="http://schemas.microsoft.com/office/drawing/2014/main" id="{989509A1-B08F-5657-9784-8C938B7F6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3568" y="866273"/>
            <a:ext cx="3028877" cy="4316838"/>
          </a:xfrm>
          <a:prstGeom prst="rect">
            <a:avLst/>
          </a:prstGeom>
        </p:spPr>
      </p:pic>
      <p:pic>
        <p:nvPicPr>
          <p:cNvPr id="7" name="Picture 6" descr="A diagram of a company&#10;&#10;AI-generated content may be incorrect.">
            <a:extLst>
              <a:ext uri="{FF2B5EF4-FFF2-40B4-BE49-F238E27FC236}">
                <a16:creationId xmlns:a16="http://schemas.microsoft.com/office/drawing/2014/main" id="{B2B8DDE9-634A-DCA5-CDED-C34420E57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783568" cy="5871411"/>
          </a:xfrm>
          <a:prstGeom prst="rect">
            <a:avLst/>
          </a:prstGeom>
        </p:spPr>
      </p:pic>
      <p:sp>
        <p:nvSpPr>
          <p:cNvPr id="8" name="Rectangle: Rounded Corners 7">
            <a:extLst>
              <a:ext uri="{FF2B5EF4-FFF2-40B4-BE49-F238E27FC236}">
                <a16:creationId xmlns:a16="http://schemas.microsoft.com/office/drawing/2014/main" id="{EE5C2156-0E24-D7E1-0471-3FED2098CE2F}"/>
              </a:ext>
            </a:extLst>
          </p:cNvPr>
          <p:cNvSpPr/>
          <p:nvPr/>
        </p:nvSpPr>
        <p:spPr>
          <a:xfrm>
            <a:off x="5111931" y="2374490"/>
            <a:ext cx="642759" cy="597310"/>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Curved Down 8">
            <a:extLst>
              <a:ext uri="{FF2B5EF4-FFF2-40B4-BE49-F238E27FC236}">
                <a16:creationId xmlns:a16="http://schemas.microsoft.com/office/drawing/2014/main" id="{D0BD2BDD-7098-E36E-2937-E9CB8D5DD7C2}"/>
              </a:ext>
            </a:extLst>
          </p:cNvPr>
          <p:cNvSpPr/>
          <p:nvPr/>
        </p:nvSpPr>
        <p:spPr>
          <a:xfrm rot="20685463" flipH="1">
            <a:off x="4881439" y="553446"/>
            <a:ext cx="4318870" cy="1275766"/>
          </a:xfrm>
          <a:prstGeom prst="curvedDown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1" name="Picture 10" descr="A logo for a company&#10;&#10;AI-generated content may be incorrect.">
            <a:extLst>
              <a:ext uri="{FF2B5EF4-FFF2-40B4-BE49-F238E27FC236}">
                <a16:creationId xmlns:a16="http://schemas.microsoft.com/office/drawing/2014/main" id="{E188AD0E-5FF0-9B4A-6A40-C6BF0119B1B6}"/>
              </a:ext>
            </a:extLst>
          </p:cNvPr>
          <p:cNvPicPr>
            <a:picLocks noChangeAspect="1"/>
          </p:cNvPicPr>
          <p:nvPr/>
        </p:nvPicPr>
        <p:blipFill>
          <a:blip r:embed="rId5">
            <a:extLst>
              <a:ext uri="{28A0092B-C50C-407E-A947-70E740481C1C}">
                <a14:useLocalDpi xmlns:a14="http://schemas.microsoft.com/office/drawing/2010/main" val="0"/>
              </a:ext>
            </a:extLst>
          </a:blip>
          <a:srcRect t="30341" b="29567"/>
          <a:stretch/>
        </p:blipFill>
        <p:spPr>
          <a:xfrm>
            <a:off x="200595" y="74300"/>
            <a:ext cx="2275467" cy="912289"/>
          </a:xfrm>
          <a:prstGeom prst="rect">
            <a:avLst/>
          </a:prstGeom>
        </p:spPr>
      </p:pic>
    </p:spTree>
    <p:extLst>
      <p:ext uri="{BB962C8B-B14F-4D97-AF65-F5344CB8AC3E}">
        <p14:creationId xmlns:p14="http://schemas.microsoft.com/office/powerpoint/2010/main" val="214396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B0D40E4-BF5A-587A-640C-016A4030F56F}"/>
              </a:ext>
            </a:extLst>
          </p:cNvPr>
          <p:cNvGrpSpPr/>
          <p:nvPr/>
        </p:nvGrpSpPr>
        <p:grpSpPr>
          <a:xfrm>
            <a:off x="283888" y="515061"/>
            <a:ext cx="3803542" cy="2225779"/>
            <a:chOff x="104776" y="317395"/>
            <a:chExt cx="3803542" cy="2225779"/>
          </a:xfrm>
        </p:grpSpPr>
        <p:sp>
          <p:nvSpPr>
            <p:cNvPr id="2" name="TextBox 1">
              <a:extLst>
                <a:ext uri="{FF2B5EF4-FFF2-40B4-BE49-F238E27FC236}">
                  <a16:creationId xmlns:a16="http://schemas.microsoft.com/office/drawing/2014/main" id="{975D42D5-0EDF-2C64-7AD1-09658A757BB0}"/>
                </a:ext>
              </a:extLst>
            </p:cNvPr>
            <p:cNvSpPr txBox="1"/>
            <p:nvPr/>
          </p:nvSpPr>
          <p:spPr>
            <a:xfrm>
              <a:off x="199160" y="1309443"/>
              <a:ext cx="3638550" cy="1077218"/>
            </a:xfrm>
            <a:prstGeom prst="rect">
              <a:avLst/>
            </a:prstGeom>
            <a:noFill/>
          </p:spPr>
          <p:txBody>
            <a:bodyPr wrap="square" rtlCol="0">
              <a:spAutoFit/>
            </a:bodyPr>
            <a:lstStyle/>
            <a:p>
              <a:pPr algn="ctr"/>
              <a:r>
                <a:rPr lang="en-GB" sz="1600">
                  <a:latin typeface="Trade Gothic Next Rounded" panose="020F0503040303020004" pitchFamily="34" charset="0"/>
                </a:rPr>
                <a:t>Build on partnerships, new and existing, within health &amp; care sector, identifying new opportunities to provide support to healthcare professionals</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1BB57F22-006A-FD12-8E7F-B91A03BED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926" y="458425"/>
              <a:ext cx="851018" cy="851018"/>
            </a:xfrm>
            <a:prstGeom prst="rect">
              <a:avLst/>
            </a:prstGeom>
          </p:spPr>
        </p:pic>
        <p:sp>
          <p:nvSpPr>
            <p:cNvPr id="17" name="Rectangle: Rounded Corners 16">
              <a:extLst>
                <a:ext uri="{FF2B5EF4-FFF2-40B4-BE49-F238E27FC236}">
                  <a16:creationId xmlns:a16="http://schemas.microsoft.com/office/drawing/2014/main" id="{4A8749B3-358D-19CC-CF2B-1354806A92CD}"/>
                </a:ext>
              </a:extLst>
            </p:cNvPr>
            <p:cNvSpPr/>
            <p:nvPr/>
          </p:nvSpPr>
          <p:spPr>
            <a:xfrm>
              <a:off x="104776" y="317395"/>
              <a:ext cx="3803542" cy="2225779"/>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5DCBE649-F9C4-BECC-C68D-F10C02134C85}"/>
              </a:ext>
            </a:extLst>
          </p:cNvPr>
          <p:cNvGrpSpPr/>
          <p:nvPr/>
        </p:nvGrpSpPr>
        <p:grpSpPr>
          <a:xfrm>
            <a:off x="8407764" y="519078"/>
            <a:ext cx="3543835" cy="2221762"/>
            <a:chOff x="338503" y="3980494"/>
            <a:chExt cx="3895725" cy="2221762"/>
          </a:xfrm>
        </p:grpSpPr>
        <p:sp>
          <p:nvSpPr>
            <p:cNvPr id="3" name="TextBox 2">
              <a:extLst>
                <a:ext uri="{FF2B5EF4-FFF2-40B4-BE49-F238E27FC236}">
                  <a16:creationId xmlns:a16="http://schemas.microsoft.com/office/drawing/2014/main" id="{314C0F7C-6E28-037F-2E8D-7FF2F26AA4F1}"/>
                </a:ext>
              </a:extLst>
            </p:cNvPr>
            <p:cNvSpPr txBox="1"/>
            <p:nvPr/>
          </p:nvSpPr>
          <p:spPr>
            <a:xfrm>
              <a:off x="670360" y="5226273"/>
              <a:ext cx="3313263" cy="830997"/>
            </a:xfrm>
            <a:prstGeom prst="rect">
              <a:avLst/>
            </a:prstGeom>
            <a:noFill/>
          </p:spPr>
          <p:txBody>
            <a:bodyPr wrap="square" rtlCol="0">
              <a:spAutoFit/>
            </a:bodyPr>
            <a:lstStyle/>
            <a:p>
              <a:pPr algn="ctr"/>
              <a:r>
                <a:rPr lang="en-GB" sz="1600">
                  <a:latin typeface="Trade Gothic Next Rounded" panose="020F0503040303020004" pitchFamily="34" charset="0"/>
                </a:rPr>
                <a:t>Use new and existing resources to provide health promotion within the community</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F3096F83-69A8-EC62-EB50-BCD94D4ED4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9946" y="4270286"/>
              <a:ext cx="851019" cy="851019"/>
            </a:xfrm>
            <a:prstGeom prst="rect">
              <a:avLst/>
            </a:prstGeom>
          </p:spPr>
        </p:pic>
        <p:sp>
          <p:nvSpPr>
            <p:cNvPr id="18" name="Rectangle: Rounded Corners 17">
              <a:extLst>
                <a:ext uri="{FF2B5EF4-FFF2-40B4-BE49-F238E27FC236}">
                  <a16:creationId xmlns:a16="http://schemas.microsoft.com/office/drawing/2014/main" id="{3BB993F7-3E32-71DA-4713-9C2CF474EC27}"/>
                </a:ext>
              </a:extLst>
            </p:cNvPr>
            <p:cNvSpPr/>
            <p:nvPr/>
          </p:nvSpPr>
          <p:spPr>
            <a:xfrm>
              <a:off x="338503" y="3980494"/>
              <a:ext cx="3895725" cy="2221762"/>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06332C26-2D5A-44D3-9DD6-8F2C88447BF9}"/>
              </a:ext>
            </a:extLst>
          </p:cNvPr>
          <p:cNvGrpSpPr/>
          <p:nvPr/>
        </p:nvGrpSpPr>
        <p:grpSpPr>
          <a:xfrm>
            <a:off x="6562472" y="3909084"/>
            <a:ext cx="3638550" cy="1867855"/>
            <a:chOff x="7877337" y="4076699"/>
            <a:chExt cx="3638550" cy="1867855"/>
          </a:xfrm>
        </p:grpSpPr>
        <p:sp>
          <p:nvSpPr>
            <p:cNvPr id="8" name="TextBox 7">
              <a:extLst>
                <a:ext uri="{FF2B5EF4-FFF2-40B4-BE49-F238E27FC236}">
                  <a16:creationId xmlns:a16="http://schemas.microsoft.com/office/drawing/2014/main" id="{01434DAE-09EB-51B4-5723-A4BA92A3FB10}"/>
                </a:ext>
              </a:extLst>
            </p:cNvPr>
            <p:cNvSpPr txBox="1"/>
            <p:nvPr/>
          </p:nvSpPr>
          <p:spPr>
            <a:xfrm>
              <a:off x="7877337" y="5225782"/>
              <a:ext cx="3638550" cy="584775"/>
            </a:xfrm>
            <a:prstGeom prst="rect">
              <a:avLst/>
            </a:prstGeom>
            <a:noFill/>
          </p:spPr>
          <p:txBody>
            <a:bodyPr wrap="square" rtlCol="0">
              <a:spAutoFit/>
            </a:bodyPr>
            <a:lstStyle/>
            <a:p>
              <a:pPr algn="ctr"/>
              <a:r>
                <a:rPr lang="en-GB" sz="1600">
                  <a:latin typeface="Trade Gothic Next Rounded" panose="020F0503040303020004" pitchFamily="34" charset="0"/>
                </a:rPr>
                <a:t>Promote ANGUSalive venues as alternatives to clinical settings</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51405344-777F-1F9C-F892-5862706155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4204" y="4226699"/>
              <a:ext cx="828370" cy="828370"/>
            </a:xfrm>
            <a:prstGeom prst="rect">
              <a:avLst/>
            </a:prstGeom>
          </p:spPr>
        </p:pic>
        <p:sp>
          <p:nvSpPr>
            <p:cNvPr id="19" name="Rectangle: Rounded Corners 18">
              <a:extLst>
                <a:ext uri="{FF2B5EF4-FFF2-40B4-BE49-F238E27FC236}">
                  <a16:creationId xmlns:a16="http://schemas.microsoft.com/office/drawing/2014/main" id="{7A80239E-BC14-7F32-4D2C-568DBE73AD21}"/>
                </a:ext>
              </a:extLst>
            </p:cNvPr>
            <p:cNvSpPr/>
            <p:nvPr/>
          </p:nvSpPr>
          <p:spPr>
            <a:xfrm>
              <a:off x="7893829" y="4076699"/>
              <a:ext cx="3543835" cy="1867855"/>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321E7C96-0E6B-69B7-1E74-999EF433A073}"/>
              </a:ext>
            </a:extLst>
          </p:cNvPr>
          <p:cNvGrpSpPr/>
          <p:nvPr/>
        </p:nvGrpSpPr>
        <p:grpSpPr>
          <a:xfrm>
            <a:off x="2120235" y="3913249"/>
            <a:ext cx="3803541" cy="1867857"/>
            <a:chOff x="8683773" y="161925"/>
            <a:chExt cx="3803541" cy="1867857"/>
          </a:xfrm>
        </p:grpSpPr>
        <p:pic>
          <p:nvPicPr>
            <p:cNvPr id="14" name="Picture 13" descr="A black background with a black square&#10;&#10;Description automatically generated with medium confidence">
              <a:extLst>
                <a:ext uri="{FF2B5EF4-FFF2-40B4-BE49-F238E27FC236}">
                  <a16:creationId xmlns:a16="http://schemas.microsoft.com/office/drawing/2014/main" id="{479F17AF-4990-D7FF-268F-E612A01DF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9772" y="333214"/>
              <a:ext cx="957400" cy="957400"/>
            </a:xfrm>
            <a:prstGeom prst="rect">
              <a:avLst/>
            </a:prstGeom>
          </p:spPr>
        </p:pic>
        <p:sp>
          <p:nvSpPr>
            <p:cNvPr id="16" name="TextBox 15">
              <a:extLst>
                <a:ext uri="{FF2B5EF4-FFF2-40B4-BE49-F238E27FC236}">
                  <a16:creationId xmlns:a16="http://schemas.microsoft.com/office/drawing/2014/main" id="{ED616A93-E4CB-FDBE-F930-5C3A56C6264D}"/>
                </a:ext>
              </a:extLst>
            </p:cNvPr>
            <p:cNvSpPr txBox="1"/>
            <p:nvPr/>
          </p:nvSpPr>
          <p:spPr>
            <a:xfrm>
              <a:off x="8749197" y="1306843"/>
              <a:ext cx="3638550" cy="584775"/>
            </a:xfrm>
            <a:prstGeom prst="rect">
              <a:avLst/>
            </a:prstGeom>
            <a:noFill/>
          </p:spPr>
          <p:txBody>
            <a:bodyPr wrap="square" rtlCol="0">
              <a:spAutoFit/>
            </a:bodyPr>
            <a:lstStyle/>
            <a:p>
              <a:pPr algn="ctr"/>
              <a:r>
                <a:rPr lang="en-GB" sz="1600">
                  <a:latin typeface="Trade Gothic Next Rounded" panose="020F0503040303020004" pitchFamily="34" charset="0"/>
                </a:rPr>
                <a:t>Continue to upskill our team and volunteers to support communities</a:t>
              </a:r>
            </a:p>
          </p:txBody>
        </p:sp>
        <p:sp>
          <p:nvSpPr>
            <p:cNvPr id="20" name="Rectangle: Rounded Corners 19">
              <a:extLst>
                <a:ext uri="{FF2B5EF4-FFF2-40B4-BE49-F238E27FC236}">
                  <a16:creationId xmlns:a16="http://schemas.microsoft.com/office/drawing/2014/main" id="{776C3BFF-FB16-D3E5-047A-A568DE2A45F1}"/>
                </a:ext>
              </a:extLst>
            </p:cNvPr>
            <p:cNvSpPr/>
            <p:nvPr/>
          </p:nvSpPr>
          <p:spPr>
            <a:xfrm>
              <a:off x="8683773" y="161925"/>
              <a:ext cx="3803541" cy="1867857"/>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8" name="Picture 27" descr="A close-up of a logo&#10;&#10;AI-generated content may be incorrect.">
            <a:extLst>
              <a:ext uri="{FF2B5EF4-FFF2-40B4-BE49-F238E27FC236}">
                <a16:creationId xmlns:a16="http://schemas.microsoft.com/office/drawing/2014/main" id="{314204FD-DF25-E949-98F0-F07AF92ABB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830" y="3034111"/>
            <a:ext cx="1840184" cy="585867"/>
          </a:xfrm>
          <a:prstGeom prst="rect">
            <a:avLst/>
          </a:prstGeom>
        </p:spPr>
      </p:pic>
      <p:pic>
        <p:nvPicPr>
          <p:cNvPr id="30" name="Picture 29" descr="A close up of a logo&#10;&#10;AI-generated content may be incorrect.">
            <a:extLst>
              <a:ext uri="{FF2B5EF4-FFF2-40B4-BE49-F238E27FC236}">
                <a16:creationId xmlns:a16="http://schemas.microsoft.com/office/drawing/2014/main" id="{F806BC25-A9CF-643E-7504-24DCDAA579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876" y="3028896"/>
            <a:ext cx="1841742" cy="585867"/>
          </a:xfrm>
          <a:prstGeom prst="rect">
            <a:avLst/>
          </a:prstGeom>
        </p:spPr>
      </p:pic>
      <p:pic>
        <p:nvPicPr>
          <p:cNvPr id="32" name="Picture 31" descr="A close-up of a logo&#10;&#10;AI-generated content may be incorrect.">
            <a:extLst>
              <a:ext uri="{FF2B5EF4-FFF2-40B4-BE49-F238E27FC236}">
                <a16:creationId xmlns:a16="http://schemas.microsoft.com/office/drawing/2014/main" id="{C6A39EE1-925C-23BF-47B7-7468984F0F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4743" y="3026334"/>
            <a:ext cx="1841742" cy="585867"/>
          </a:xfrm>
          <a:prstGeom prst="rect">
            <a:avLst/>
          </a:prstGeom>
        </p:spPr>
      </p:pic>
      <p:pic>
        <p:nvPicPr>
          <p:cNvPr id="34" name="Picture 33" descr="A close-up of a logo&#10;&#10;AI-generated content may be incorrect.">
            <a:extLst>
              <a:ext uri="{FF2B5EF4-FFF2-40B4-BE49-F238E27FC236}">
                <a16:creationId xmlns:a16="http://schemas.microsoft.com/office/drawing/2014/main" id="{341AF4CA-0DD6-9CAC-FBD9-2DE3244587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3140" y="3028896"/>
            <a:ext cx="1841742" cy="585867"/>
          </a:xfrm>
          <a:prstGeom prst="rect">
            <a:avLst/>
          </a:prstGeom>
        </p:spPr>
      </p:pic>
      <p:pic>
        <p:nvPicPr>
          <p:cNvPr id="36" name="Picture 35" descr="A close-up of a logo&#10;&#10;AI-generated content may be incorrect.">
            <a:extLst>
              <a:ext uri="{FF2B5EF4-FFF2-40B4-BE49-F238E27FC236}">
                <a16:creationId xmlns:a16="http://schemas.microsoft.com/office/drawing/2014/main" id="{5875B90D-D3EC-770B-06B3-3B06E17147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77008" y="3028896"/>
            <a:ext cx="1841742" cy="585867"/>
          </a:xfrm>
          <a:prstGeom prst="rect">
            <a:avLst/>
          </a:prstGeom>
        </p:spPr>
      </p:pic>
      <p:sp>
        <p:nvSpPr>
          <p:cNvPr id="7" name="TextBox 6">
            <a:extLst>
              <a:ext uri="{FF2B5EF4-FFF2-40B4-BE49-F238E27FC236}">
                <a16:creationId xmlns:a16="http://schemas.microsoft.com/office/drawing/2014/main" id="{F4ECE2A6-9207-46E1-1239-1E71547859E0}"/>
              </a:ext>
            </a:extLst>
          </p:cNvPr>
          <p:cNvSpPr txBox="1"/>
          <p:nvPr/>
        </p:nvSpPr>
        <p:spPr>
          <a:xfrm>
            <a:off x="4825217" y="1763491"/>
            <a:ext cx="2825766" cy="584775"/>
          </a:xfrm>
          <a:prstGeom prst="rect">
            <a:avLst/>
          </a:prstGeom>
          <a:noFill/>
        </p:spPr>
        <p:txBody>
          <a:bodyPr wrap="square" rtlCol="0">
            <a:spAutoFit/>
          </a:bodyPr>
          <a:lstStyle/>
          <a:p>
            <a:pPr algn="ctr"/>
            <a:r>
              <a:rPr lang="en-GB" sz="1600" b="1">
                <a:latin typeface="Trade Gothic Next Rounded" panose="020F0503040303020004" pitchFamily="34" charset="0"/>
              </a:rPr>
              <a:t>Become a key, sustainable, part of health &amp; social care</a:t>
            </a:r>
          </a:p>
        </p:txBody>
      </p:sp>
      <p:sp>
        <p:nvSpPr>
          <p:cNvPr id="15" name="Rectangle: Rounded Corners 14">
            <a:extLst>
              <a:ext uri="{FF2B5EF4-FFF2-40B4-BE49-F238E27FC236}">
                <a16:creationId xmlns:a16="http://schemas.microsoft.com/office/drawing/2014/main" id="{D494D455-70D7-C9C9-387F-E341AB6EC7F7}"/>
              </a:ext>
            </a:extLst>
          </p:cNvPr>
          <p:cNvSpPr/>
          <p:nvPr/>
        </p:nvSpPr>
        <p:spPr>
          <a:xfrm>
            <a:off x="4485204" y="519078"/>
            <a:ext cx="3543835" cy="222176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Graphic 28">
            <a:extLst>
              <a:ext uri="{FF2B5EF4-FFF2-40B4-BE49-F238E27FC236}">
                <a16:creationId xmlns:a16="http://schemas.microsoft.com/office/drawing/2014/main" id="{C85DA130-4ED5-49E3-BC93-98297B96FDF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776584" y="780007"/>
            <a:ext cx="914400" cy="914400"/>
          </a:xfrm>
          <a:prstGeom prst="rect">
            <a:avLst/>
          </a:prstGeom>
        </p:spPr>
      </p:pic>
    </p:spTree>
    <p:extLst>
      <p:ext uri="{BB962C8B-B14F-4D97-AF65-F5344CB8AC3E}">
        <p14:creationId xmlns:p14="http://schemas.microsoft.com/office/powerpoint/2010/main" val="257064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40B42B-0A8F-42C6-2270-6B1F2110F0AF}"/>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7722486-76B6-16BD-9B07-80BA2285F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D98220-16DF-F2C2-41AC-F1C221AECF26}"/>
              </a:ext>
            </a:extLst>
          </p:cNvPr>
          <p:cNvSpPr>
            <a:spLocks noGrp="1"/>
          </p:cNvSpPr>
          <p:nvPr>
            <p:ph type="ctrTitle"/>
          </p:nvPr>
        </p:nvSpPr>
        <p:spPr>
          <a:xfrm>
            <a:off x="5354955" y="552182"/>
            <a:ext cx="5998840" cy="3343135"/>
          </a:xfrm>
          <a:noFill/>
        </p:spPr>
        <p:txBody>
          <a:bodyPr>
            <a:normAutofit/>
          </a:bodyPr>
          <a:lstStyle/>
          <a:p>
            <a:pPr algn="l"/>
            <a:endParaRPr lang="en-GB" sz="5200"/>
          </a:p>
        </p:txBody>
      </p:sp>
      <p:sp>
        <p:nvSpPr>
          <p:cNvPr id="3" name="Subtitle 2">
            <a:extLst>
              <a:ext uri="{FF2B5EF4-FFF2-40B4-BE49-F238E27FC236}">
                <a16:creationId xmlns:a16="http://schemas.microsoft.com/office/drawing/2014/main" id="{AD5B8940-3E69-34D2-1F61-B7A9AE06C03E}"/>
              </a:ext>
            </a:extLst>
          </p:cNvPr>
          <p:cNvSpPr>
            <a:spLocks noGrp="1"/>
          </p:cNvSpPr>
          <p:nvPr>
            <p:ph type="subTitle" idx="1"/>
          </p:nvPr>
        </p:nvSpPr>
        <p:spPr>
          <a:xfrm>
            <a:off x="5354955" y="4067032"/>
            <a:ext cx="5998840" cy="2067068"/>
          </a:xfrm>
          <a:noFill/>
        </p:spPr>
        <p:txBody>
          <a:bodyPr>
            <a:normAutofit/>
          </a:bodyPr>
          <a:lstStyle/>
          <a:p>
            <a:pPr algn="l"/>
            <a:endParaRPr lang="en-GB"/>
          </a:p>
        </p:txBody>
      </p:sp>
      <p:sp>
        <p:nvSpPr>
          <p:cNvPr id="11" name="Rectangle 10">
            <a:extLst>
              <a:ext uri="{FF2B5EF4-FFF2-40B4-BE49-F238E27FC236}">
                <a16:creationId xmlns:a16="http://schemas.microsoft.com/office/drawing/2014/main" id="{5915E108-C2DE-6223-5E0E-5B7E6A9B0E3F}"/>
              </a:ext>
            </a:extLst>
          </p:cNvPr>
          <p:cNvSpPr/>
          <p:nvPr/>
        </p:nvSpPr>
        <p:spPr>
          <a:xfrm>
            <a:off x="-1" y="0"/>
            <a:ext cx="4305301" cy="6858000"/>
          </a:xfrm>
          <a:prstGeom prst="rect">
            <a:avLst/>
          </a:prstGeom>
          <a:solidFill>
            <a:srgbClr val="0060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2B74AD9-CE61-C6B6-CA87-B433ECE3C98A}"/>
              </a:ext>
            </a:extLst>
          </p:cNvPr>
          <p:cNvSpPr/>
          <p:nvPr/>
        </p:nvSpPr>
        <p:spPr>
          <a:xfrm>
            <a:off x="8047349" y="0"/>
            <a:ext cx="4305301" cy="6858000"/>
          </a:xfrm>
          <a:prstGeom prst="rect">
            <a:avLst/>
          </a:prstGeom>
          <a:solidFill>
            <a:srgbClr val="0060A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Ai</a:t>
            </a:r>
          </a:p>
        </p:txBody>
      </p:sp>
      <p:pic>
        <p:nvPicPr>
          <p:cNvPr id="7" name="Picture 6">
            <a:extLst>
              <a:ext uri="{FF2B5EF4-FFF2-40B4-BE49-F238E27FC236}">
                <a16:creationId xmlns:a16="http://schemas.microsoft.com/office/drawing/2014/main" id="{83969FDB-BAAC-C9DC-FCFE-A6D0DF2F4ACF}"/>
              </a:ext>
            </a:extLst>
          </p:cNvPr>
          <p:cNvPicPr>
            <a:picLocks noChangeAspect="1"/>
          </p:cNvPicPr>
          <p:nvPr/>
        </p:nvPicPr>
        <p:blipFill>
          <a:blip r:embed="rId3"/>
          <a:srcRect l="1" r="1002"/>
          <a:stretch/>
        </p:blipFill>
        <p:spPr>
          <a:xfrm>
            <a:off x="3348143" y="-99630"/>
            <a:ext cx="5617460" cy="6983030"/>
          </a:xfrm>
          <a:prstGeom prst="rect">
            <a:avLst/>
          </a:prstGeom>
        </p:spPr>
      </p:pic>
      <p:sp>
        <p:nvSpPr>
          <p:cNvPr id="19" name="Rectangle 18">
            <a:extLst>
              <a:ext uri="{FF2B5EF4-FFF2-40B4-BE49-F238E27FC236}">
                <a16:creationId xmlns:a16="http://schemas.microsoft.com/office/drawing/2014/main" id="{0EA4BD83-E556-14FC-8CF5-2B2268F19279}"/>
              </a:ext>
            </a:extLst>
          </p:cNvPr>
          <p:cNvSpPr/>
          <p:nvPr/>
        </p:nvSpPr>
        <p:spPr>
          <a:xfrm>
            <a:off x="158269" y="1737836"/>
            <a:ext cx="3007691" cy="3373512"/>
          </a:xfrm>
          <a:prstGeom prst="rect">
            <a:avLst/>
          </a:prstGeom>
          <a:solidFill>
            <a:srgbClr val="0060A8"/>
          </a:solidFill>
          <a:ln>
            <a:solidFill>
              <a:srgbClr val="0060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a:t>Submit questions at</a:t>
            </a:r>
            <a:endParaRPr lang="en-US" sz="3200" b="1"/>
          </a:p>
          <a:p>
            <a:pPr algn="ctr"/>
            <a:r>
              <a:rPr lang="en-GB" sz="3200" b="1"/>
              <a:t>slido.com</a:t>
            </a:r>
          </a:p>
          <a:p>
            <a:pPr algn="ctr"/>
            <a:endParaRPr lang="en-GB" sz="3200" b="1"/>
          </a:p>
          <a:p>
            <a:pPr algn="ctr"/>
            <a:r>
              <a:rPr lang="en-GB" sz="3200" b="1"/>
              <a:t>NHSScot2025</a:t>
            </a:r>
          </a:p>
        </p:txBody>
      </p:sp>
      <p:pic>
        <p:nvPicPr>
          <p:cNvPr id="4" name="Picture 3" descr="A qr code with black dots&#10;&#10;AI-generated content may be incorrect.">
            <a:extLst>
              <a:ext uri="{FF2B5EF4-FFF2-40B4-BE49-F238E27FC236}">
                <a16:creationId xmlns:a16="http://schemas.microsoft.com/office/drawing/2014/main" id="{972C8AB3-CD62-AE38-7E1F-AA2ACED3175D}"/>
              </a:ext>
            </a:extLst>
          </p:cNvPr>
          <p:cNvPicPr>
            <a:picLocks noChangeAspect="1"/>
          </p:cNvPicPr>
          <p:nvPr/>
        </p:nvPicPr>
        <p:blipFill>
          <a:blip r:embed="rId4"/>
          <a:stretch>
            <a:fillRect/>
          </a:stretch>
        </p:blipFill>
        <p:spPr>
          <a:xfrm>
            <a:off x="9301252" y="1990366"/>
            <a:ext cx="2690364" cy="2704742"/>
          </a:xfrm>
          <a:prstGeom prst="rect">
            <a:avLst/>
          </a:prstGeom>
        </p:spPr>
      </p:pic>
      <p:sp>
        <p:nvSpPr>
          <p:cNvPr id="8" name="TextBox 7">
            <a:extLst>
              <a:ext uri="{FF2B5EF4-FFF2-40B4-BE49-F238E27FC236}">
                <a16:creationId xmlns:a16="http://schemas.microsoft.com/office/drawing/2014/main" id="{7203B336-8FC8-0CCB-76B7-FACF22780464}"/>
              </a:ext>
            </a:extLst>
          </p:cNvPr>
          <p:cNvSpPr txBox="1"/>
          <p:nvPr/>
        </p:nvSpPr>
        <p:spPr>
          <a:xfrm>
            <a:off x="8945978" y="4929461"/>
            <a:ext cx="34000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solidFill>
                  <a:schemeClr val="bg1"/>
                </a:solidFill>
              </a:rPr>
              <a:t>Access the report</a:t>
            </a:r>
            <a:endParaRPr lang="en-US" b="1">
              <a:solidFill>
                <a:schemeClr val="bg1"/>
              </a:solidFill>
            </a:endParaRPr>
          </a:p>
          <a:p>
            <a:pPr algn="ctr"/>
            <a:r>
              <a:rPr lang="en-GB" sz="2800" b="1">
                <a:solidFill>
                  <a:schemeClr val="bg1"/>
                </a:solidFill>
              </a:rPr>
              <a:t> with this QR code</a:t>
            </a:r>
            <a:endParaRPr lang="en-GB" b="1">
              <a:solidFill>
                <a:schemeClr val="bg1"/>
              </a:solidFill>
            </a:endParaRPr>
          </a:p>
        </p:txBody>
      </p:sp>
    </p:spTree>
    <p:extLst>
      <p:ext uri="{BB962C8B-B14F-4D97-AF65-F5344CB8AC3E}">
        <p14:creationId xmlns:p14="http://schemas.microsoft.com/office/powerpoint/2010/main" val="3627210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858808-87A3-068B-2C4D-2D941E8EF6D0}"/>
              </a:ext>
            </a:extLst>
          </p:cNvPr>
          <p:cNvSpPr>
            <a:spLocks noGrp="1"/>
          </p:cNvSpPr>
          <p:nvPr>
            <p:ph type="ctrTitle"/>
          </p:nvPr>
        </p:nvSpPr>
        <p:spPr>
          <a:xfrm>
            <a:off x="1421259" y="519422"/>
            <a:ext cx="9144000" cy="1062572"/>
          </a:xfrm>
        </p:spPr>
        <p:txBody>
          <a:bodyPr/>
          <a:lstStyle/>
          <a:p>
            <a:r>
              <a:rPr lang="en-GB" b="1"/>
              <a:t>Newfield Medical Group </a:t>
            </a:r>
          </a:p>
        </p:txBody>
      </p:sp>
      <p:sp>
        <p:nvSpPr>
          <p:cNvPr id="6" name="Subtitle 2">
            <a:extLst>
              <a:ext uri="{FF2B5EF4-FFF2-40B4-BE49-F238E27FC236}">
                <a16:creationId xmlns:a16="http://schemas.microsoft.com/office/drawing/2014/main" id="{FDB16BC8-8E8E-73F6-991D-D99A00253E4A}"/>
              </a:ext>
            </a:extLst>
          </p:cNvPr>
          <p:cNvSpPr>
            <a:spLocks noGrp="1"/>
          </p:cNvSpPr>
          <p:nvPr>
            <p:ph type="subTitle" idx="1"/>
          </p:nvPr>
        </p:nvSpPr>
        <p:spPr>
          <a:xfrm>
            <a:off x="591671" y="3642379"/>
            <a:ext cx="6580094" cy="2736540"/>
          </a:xfrm>
        </p:spPr>
        <p:txBody>
          <a:bodyPr>
            <a:normAutofit/>
          </a:bodyPr>
          <a:lstStyle/>
          <a:p>
            <a:pPr algn="l"/>
            <a:r>
              <a:rPr lang="en-GB" sz="3600" b="1">
                <a:latin typeface="Comic Sans MS" panose="030F0702030302020204" pitchFamily="66" charset="0"/>
              </a:rPr>
              <a:t>Power of connection for health…</a:t>
            </a:r>
          </a:p>
          <a:p>
            <a:pPr algn="l"/>
            <a:endParaRPr lang="en-GB" sz="3600" b="1">
              <a:latin typeface="Comic Sans MS" panose="030F0702030302020204" pitchFamily="66" charset="0"/>
            </a:endParaRPr>
          </a:p>
          <a:p>
            <a:pPr algn="l"/>
            <a:r>
              <a:rPr lang="en-GB" sz="3600" b="1">
                <a:latin typeface="Comic Sans MS" panose="030F0702030302020204" pitchFamily="66" charset="0"/>
              </a:rPr>
              <a:t>through co-operation</a:t>
            </a:r>
          </a:p>
        </p:txBody>
      </p:sp>
      <p:pic>
        <p:nvPicPr>
          <p:cNvPr id="2" name="Picture 2" descr="Image preview">
            <a:extLst>
              <a:ext uri="{FF2B5EF4-FFF2-40B4-BE49-F238E27FC236}">
                <a16:creationId xmlns:a16="http://schemas.microsoft.com/office/drawing/2014/main" id="{4E09F13C-B7FF-6574-8350-1CCDCB22F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9256" y="3508383"/>
            <a:ext cx="3505200" cy="3267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F7D731-5841-E49B-7F54-EB8AAE337A5C}"/>
              </a:ext>
            </a:extLst>
          </p:cNvPr>
          <p:cNvSpPr txBox="1"/>
          <p:nvPr/>
        </p:nvSpPr>
        <p:spPr>
          <a:xfrm>
            <a:off x="3521199" y="1735024"/>
            <a:ext cx="5892800" cy="584775"/>
          </a:xfrm>
          <a:prstGeom prst="rect">
            <a:avLst/>
          </a:prstGeom>
          <a:noFill/>
        </p:spPr>
        <p:txBody>
          <a:bodyPr wrap="square" rtlCol="0">
            <a:spAutoFit/>
          </a:bodyPr>
          <a:lstStyle/>
          <a:p>
            <a:r>
              <a:rPr lang="en-GB" sz="3200" b="1"/>
              <a:t>The First GP CO-OP in the UK </a:t>
            </a:r>
          </a:p>
        </p:txBody>
      </p:sp>
      <p:pic>
        <p:nvPicPr>
          <p:cNvPr id="2050" name="Picture 2" descr="5.5 Choosing your governing document | Co-operatives UK">
            <a:extLst>
              <a:ext uri="{FF2B5EF4-FFF2-40B4-BE49-F238E27FC236}">
                <a16:creationId xmlns:a16="http://schemas.microsoft.com/office/drawing/2014/main" id="{6ACEFA4F-8700-CC19-75EA-3579DD16A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4006" y="5847190"/>
            <a:ext cx="792646" cy="79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033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54A29-C1B9-DCF3-99C7-73F1F7A79242}"/>
              </a:ext>
            </a:extLst>
          </p:cNvPr>
          <p:cNvPicPr>
            <a:picLocks noChangeAspect="1"/>
          </p:cNvPicPr>
          <p:nvPr/>
        </p:nvPicPr>
        <p:blipFill>
          <a:blip r:embed="rId2"/>
          <a:stretch>
            <a:fillRect/>
          </a:stretch>
        </p:blipFill>
        <p:spPr>
          <a:xfrm>
            <a:off x="0" y="0"/>
            <a:ext cx="6096000" cy="3879542"/>
          </a:xfrm>
          <a:prstGeom prst="rect">
            <a:avLst/>
          </a:prstGeom>
        </p:spPr>
      </p:pic>
      <p:sp>
        <p:nvSpPr>
          <p:cNvPr id="3" name="TextBox 2">
            <a:extLst>
              <a:ext uri="{FF2B5EF4-FFF2-40B4-BE49-F238E27FC236}">
                <a16:creationId xmlns:a16="http://schemas.microsoft.com/office/drawing/2014/main" id="{C3B746C2-C823-2DFA-8A85-81AA62AE77AA}"/>
              </a:ext>
            </a:extLst>
          </p:cNvPr>
          <p:cNvSpPr txBox="1"/>
          <p:nvPr/>
        </p:nvSpPr>
        <p:spPr>
          <a:xfrm>
            <a:off x="6811766" y="167466"/>
            <a:ext cx="4057861" cy="6494085"/>
          </a:xfrm>
          <a:prstGeom prst="rect">
            <a:avLst/>
          </a:prstGeom>
          <a:noFill/>
        </p:spPr>
        <p:txBody>
          <a:bodyPr wrap="square" rtlCol="0">
            <a:spAutoFit/>
          </a:bodyPr>
          <a:lstStyle/>
          <a:p>
            <a:r>
              <a:rPr lang="en-GB" sz="3200" dirty="0">
                <a:solidFill>
                  <a:srgbClr val="0070C0"/>
                </a:solidFill>
              </a:rPr>
              <a:t>Cooperative Values:</a:t>
            </a:r>
          </a:p>
          <a:p>
            <a:r>
              <a:rPr lang="en-GB" sz="2000" b="1" dirty="0"/>
              <a:t>Self-Help</a:t>
            </a:r>
          </a:p>
          <a:p>
            <a:r>
              <a:rPr lang="en-GB" sz="2000" b="1" dirty="0"/>
              <a:t>Self-responsibility</a:t>
            </a:r>
          </a:p>
          <a:p>
            <a:r>
              <a:rPr lang="en-GB" sz="2000" b="1" dirty="0"/>
              <a:t>Democracy</a:t>
            </a:r>
          </a:p>
          <a:p>
            <a:r>
              <a:rPr lang="en-GB" sz="2000" b="1" dirty="0"/>
              <a:t>Equality </a:t>
            </a:r>
          </a:p>
          <a:p>
            <a:r>
              <a:rPr lang="en-GB" sz="2000" b="1" dirty="0"/>
              <a:t>Equity</a:t>
            </a:r>
          </a:p>
          <a:p>
            <a:r>
              <a:rPr lang="en-GB" sz="2000" b="1" dirty="0"/>
              <a:t>Solidarity</a:t>
            </a:r>
          </a:p>
          <a:p>
            <a:endParaRPr lang="en-GB" sz="2000" b="1" dirty="0"/>
          </a:p>
          <a:p>
            <a:r>
              <a:rPr lang="en-GB" sz="3200" dirty="0">
                <a:solidFill>
                  <a:srgbClr val="0070C0"/>
                </a:solidFill>
              </a:rPr>
              <a:t>Cooperative Principles:</a:t>
            </a:r>
          </a:p>
          <a:p>
            <a:pPr marL="342900" indent="-342900">
              <a:buFont typeface="Arial" panose="020B0604020202020204" pitchFamily="34" charset="0"/>
              <a:buChar char="•"/>
            </a:pPr>
            <a:r>
              <a:rPr lang="en-GB" sz="2000" b="1" dirty="0"/>
              <a:t>Voluntary and open membership</a:t>
            </a:r>
          </a:p>
          <a:p>
            <a:pPr marL="342900" indent="-342900">
              <a:buFont typeface="Arial" panose="020B0604020202020204" pitchFamily="34" charset="0"/>
              <a:buChar char="•"/>
            </a:pPr>
            <a:r>
              <a:rPr lang="en-GB" sz="2000" b="1" dirty="0"/>
              <a:t>Democratic</a:t>
            </a:r>
          </a:p>
          <a:p>
            <a:pPr marL="342900" indent="-342900">
              <a:buFont typeface="Arial" panose="020B0604020202020204" pitchFamily="34" charset="0"/>
              <a:buChar char="•"/>
            </a:pPr>
            <a:r>
              <a:rPr lang="en-GB" sz="2000" b="1" dirty="0"/>
              <a:t>Member participation</a:t>
            </a:r>
          </a:p>
          <a:p>
            <a:pPr marL="342900" indent="-342900">
              <a:buFont typeface="Arial" panose="020B0604020202020204" pitchFamily="34" charset="0"/>
              <a:buChar char="•"/>
            </a:pPr>
            <a:r>
              <a:rPr lang="en-GB" sz="2000" b="1" dirty="0"/>
              <a:t>Autonomy and Independence</a:t>
            </a:r>
          </a:p>
          <a:p>
            <a:pPr marL="342900" indent="-342900">
              <a:buFont typeface="Arial" panose="020B0604020202020204" pitchFamily="34" charset="0"/>
              <a:buChar char="•"/>
            </a:pPr>
            <a:r>
              <a:rPr lang="en-GB" sz="2000" b="1" dirty="0"/>
              <a:t>Education and training</a:t>
            </a:r>
          </a:p>
          <a:p>
            <a:pPr marL="342900" indent="-342900">
              <a:buFont typeface="Arial" panose="020B0604020202020204" pitchFamily="34" charset="0"/>
              <a:buChar char="•"/>
            </a:pPr>
            <a:r>
              <a:rPr lang="en-GB" sz="2000" b="1" dirty="0"/>
              <a:t>Concern for the community</a:t>
            </a:r>
          </a:p>
          <a:p>
            <a:pPr marL="342900" indent="-342900">
              <a:buFont typeface="Arial" panose="020B0604020202020204" pitchFamily="34" charset="0"/>
              <a:buChar char="•"/>
            </a:pPr>
            <a:r>
              <a:rPr lang="en-GB" sz="2000" b="1" dirty="0"/>
              <a:t>Cooperation amongst Cooperatives</a:t>
            </a:r>
          </a:p>
        </p:txBody>
      </p:sp>
      <p:sp>
        <p:nvSpPr>
          <p:cNvPr id="4" name="TextBox 3">
            <a:extLst>
              <a:ext uri="{FF2B5EF4-FFF2-40B4-BE49-F238E27FC236}">
                <a16:creationId xmlns:a16="http://schemas.microsoft.com/office/drawing/2014/main" id="{A2664B73-3861-0212-CEE0-FF7743FEA167}"/>
              </a:ext>
            </a:extLst>
          </p:cNvPr>
          <p:cNvSpPr txBox="1"/>
          <p:nvPr/>
        </p:nvSpPr>
        <p:spPr>
          <a:xfrm>
            <a:off x="221942" y="3986075"/>
            <a:ext cx="5788440" cy="2677656"/>
          </a:xfrm>
          <a:prstGeom prst="rect">
            <a:avLst/>
          </a:prstGeom>
          <a:noFill/>
        </p:spPr>
        <p:txBody>
          <a:bodyPr wrap="square" rtlCol="0">
            <a:spAutoFit/>
          </a:bodyPr>
          <a:lstStyle/>
          <a:p>
            <a:pPr algn="just"/>
            <a:r>
              <a:rPr lang="en-GB" sz="2800" b="1" i="1">
                <a:solidFill>
                  <a:srgbClr val="666666"/>
                </a:solidFill>
                <a:effectLst/>
                <a:latin typeface="Pristina" panose="03060402040406080204" pitchFamily="66" charset="0"/>
              </a:rPr>
              <a:t>The Co-operative Group has its origins in Rochdale, Lancashire. The Rochdale Pioneers Society was famously established in 1844 based upon the notion of ethical trading and belief that the profits of the business should be shared amongst members according to their purchases.</a:t>
            </a:r>
            <a:endParaRPr lang="en-GB" sz="2800" b="1" i="1">
              <a:latin typeface="Pristina" panose="03060402040406080204" pitchFamily="66" charset="0"/>
            </a:endParaRPr>
          </a:p>
        </p:txBody>
      </p:sp>
      <p:sp>
        <p:nvSpPr>
          <p:cNvPr id="5" name="TextBox 4">
            <a:extLst>
              <a:ext uri="{FF2B5EF4-FFF2-40B4-BE49-F238E27FC236}">
                <a16:creationId xmlns:a16="http://schemas.microsoft.com/office/drawing/2014/main" id="{D7B7B020-B5EE-05C4-4AC2-466E30A2A1AB}"/>
              </a:ext>
            </a:extLst>
          </p:cNvPr>
          <p:cNvSpPr txBox="1"/>
          <p:nvPr/>
        </p:nvSpPr>
        <p:spPr>
          <a:xfrm>
            <a:off x="5637320" y="2974019"/>
            <a:ext cx="914400" cy="914400"/>
          </a:xfrm>
          <a:prstGeom prst="rect">
            <a:avLst/>
          </a:prstGeom>
          <a:noFill/>
        </p:spPr>
        <p:txBody>
          <a:bodyPr wrap="square" rtlCol="0">
            <a:spAutoFit/>
          </a:bodyPr>
          <a:lstStyle/>
          <a:p>
            <a:endParaRPr lang="en-GB"/>
          </a:p>
        </p:txBody>
      </p:sp>
      <p:sp>
        <p:nvSpPr>
          <p:cNvPr id="6" name="TextBox 5">
            <a:extLst>
              <a:ext uri="{FF2B5EF4-FFF2-40B4-BE49-F238E27FC236}">
                <a16:creationId xmlns:a16="http://schemas.microsoft.com/office/drawing/2014/main" id="{60C9A6F5-917A-8122-0C60-C266E1AFAA72}"/>
              </a:ext>
            </a:extLst>
          </p:cNvPr>
          <p:cNvSpPr txBox="1"/>
          <p:nvPr/>
        </p:nvSpPr>
        <p:spPr>
          <a:xfrm>
            <a:off x="8131946" y="6551720"/>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4154420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CBE46-265B-BEFE-FB38-0A789476B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2081" cy="6858000"/>
          </a:xfrm>
          <a:prstGeom prst="rect">
            <a:avLst/>
          </a:prstGeom>
        </p:spPr>
      </p:pic>
      <p:sp>
        <p:nvSpPr>
          <p:cNvPr id="3" name="TextBox 2">
            <a:extLst>
              <a:ext uri="{FF2B5EF4-FFF2-40B4-BE49-F238E27FC236}">
                <a16:creationId xmlns:a16="http://schemas.microsoft.com/office/drawing/2014/main" id="{EAE6587C-1A26-10FD-1D24-2B4D9AD60554}"/>
              </a:ext>
            </a:extLst>
          </p:cNvPr>
          <p:cNvSpPr txBox="1"/>
          <p:nvPr/>
        </p:nvSpPr>
        <p:spPr>
          <a:xfrm>
            <a:off x="9477360" y="610136"/>
            <a:ext cx="2594885" cy="6247864"/>
          </a:xfrm>
          <a:prstGeom prst="rect">
            <a:avLst/>
          </a:prstGeom>
          <a:noFill/>
        </p:spPr>
        <p:txBody>
          <a:bodyPr wrap="square" rtlCol="0">
            <a:spAutoFit/>
          </a:bodyPr>
          <a:lstStyle/>
          <a:p>
            <a:pPr marL="342900" indent="-342900">
              <a:buFont typeface="Arial" panose="020B0604020202020204" pitchFamily="34" charset="0"/>
              <a:buChar char="•"/>
            </a:pPr>
            <a:r>
              <a:rPr lang="en-GB" sz="2400"/>
              <a:t>Quality</a:t>
            </a:r>
          </a:p>
          <a:p>
            <a:endParaRPr lang="en-GB" sz="2400"/>
          </a:p>
          <a:p>
            <a:pPr marL="342900" indent="-342900">
              <a:buFont typeface="Arial" panose="020B0604020202020204" pitchFamily="34" charset="0"/>
              <a:buChar char="•"/>
            </a:pPr>
            <a:r>
              <a:rPr lang="en-GB" sz="2400"/>
              <a:t>Distributive Leadership</a:t>
            </a:r>
          </a:p>
          <a:p>
            <a:endParaRPr lang="en-GB" sz="2400"/>
          </a:p>
          <a:p>
            <a:pPr marL="342900" indent="-342900">
              <a:buFont typeface="Arial" panose="020B0604020202020204" pitchFamily="34" charset="0"/>
              <a:buChar char="•"/>
            </a:pPr>
            <a:r>
              <a:rPr lang="en-GB" sz="2400"/>
              <a:t>Teaching and Training</a:t>
            </a:r>
          </a:p>
          <a:p>
            <a:endParaRPr lang="en-GB" sz="2400"/>
          </a:p>
          <a:p>
            <a:pPr marL="342900" indent="-342900">
              <a:buFont typeface="Arial" panose="020B0604020202020204" pitchFamily="34" charset="0"/>
              <a:buChar char="•"/>
            </a:pPr>
            <a:r>
              <a:rPr lang="en-GB" sz="2400"/>
              <a:t>Community Participation</a:t>
            </a:r>
          </a:p>
          <a:p>
            <a:endParaRPr lang="en-GB" sz="2400"/>
          </a:p>
          <a:p>
            <a:pPr marL="342900" indent="-342900">
              <a:buFont typeface="Arial" panose="020B0604020202020204" pitchFamily="34" charset="0"/>
              <a:buChar char="•"/>
            </a:pPr>
            <a:r>
              <a:rPr lang="en-GB" sz="2400"/>
              <a:t>Green, Diverse, Inclusive</a:t>
            </a:r>
          </a:p>
          <a:p>
            <a:endParaRPr lang="en-GB" sz="2400"/>
          </a:p>
          <a:p>
            <a:pPr marL="342900" indent="-342900">
              <a:buFont typeface="Arial" panose="020B0604020202020204" pitchFamily="34" charset="0"/>
              <a:buChar char="•"/>
            </a:pPr>
            <a:r>
              <a:rPr lang="en-GB" sz="2400"/>
              <a:t>Innovation</a:t>
            </a:r>
          </a:p>
          <a:p>
            <a:endParaRPr lang="en-GB" sz="2000"/>
          </a:p>
          <a:p>
            <a:endParaRPr lang="en-GB" sz="2000"/>
          </a:p>
        </p:txBody>
      </p:sp>
      <p:sp>
        <p:nvSpPr>
          <p:cNvPr id="4" name="TextBox 3">
            <a:extLst>
              <a:ext uri="{FF2B5EF4-FFF2-40B4-BE49-F238E27FC236}">
                <a16:creationId xmlns:a16="http://schemas.microsoft.com/office/drawing/2014/main" id="{67F235A7-34FC-8065-3074-74325377B514}"/>
              </a:ext>
            </a:extLst>
          </p:cNvPr>
          <p:cNvSpPr txBox="1"/>
          <p:nvPr/>
        </p:nvSpPr>
        <p:spPr>
          <a:xfrm>
            <a:off x="3006406" y="6082229"/>
            <a:ext cx="6168142" cy="646331"/>
          </a:xfrm>
          <a:prstGeom prst="rect">
            <a:avLst/>
          </a:prstGeom>
          <a:noFill/>
        </p:spPr>
        <p:txBody>
          <a:bodyPr wrap="square" rtlCol="0">
            <a:spAutoFit/>
          </a:bodyPr>
          <a:lstStyle/>
          <a:p>
            <a:r>
              <a:rPr lang="en-GB" sz="3600">
                <a:solidFill>
                  <a:schemeClr val="bg1"/>
                </a:solidFill>
              </a:rPr>
              <a:t>Foundations of our GP Co-op</a:t>
            </a:r>
          </a:p>
        </p:txBody>
      </p:sp>
      <p:sp>
        <p:nvSpPr>
          <p:cNvPr id="5" name="TextBox 4">
            <a:extLst>
              <a:ext uri="{FF2B5EF4-FFF2-40B4-BE49-F238E27FC236}">
                <a16:creationId xmlns:a16="http://schemas.microsoft.com/office/drawing/2014/main" id="{6A06466B-6A4A-7654-557A-E58164142DB7}"/>
              </a:ext>
            </a:extLst>
          </p:cNvPr>
          <p:cNvSpPr txBox="1"/>
          <p:nvPr/>
        </p:nvSpPr>
        <p:spPr>
          <a:xfrm>
            <a:off x="316979" y="151527"/>
            <a:ext cx="5181600" cy="1754326"/>
          </a:xfrm>
          <a:prstGeom prst="rect">
            <a:avLst/>
          </a:prstGeom>
          <a:noFill/>
        </p:spPr>
        <p:txBody>
          <a:bodyPr wrap="square" rtlCol="0">
            <a:spAutoFit/>
          </a:bodyPr>
          <a:lstStyle/>
          <a:p>
            <a:r>
              <a:rPr lang="en-GB" sz="5400">
                <a:solidFill>
                  <a:schemeClr val="bg1"/>
                </a:solidFill>
              </a:rPr>
              <a:t>Connection with each other</a:t>
            </a:r>
          </a:p>
        </p:txBody>
      </p:sp>
    </p:spTree>
    <p:extLst>
      <p:ext uri="{BB962C8B-B14F-4D97-AF65-F5344CB8AC3E}">
        <p14:creationId xmlns:p14="http://schemas.microsoft.com/office/powerpoint/2010/main" val="3910953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DF6EDB-420C-4A07-0117-7055C2B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E858A854-DB42-981B-00A5-983D5BB3E76D}"/>
              </a:ext>
            </a:extLst>
          </p:cNvPr>
          <p:cNvSpPr txBox="1"/>
          <p:nvPr/>
        </p:nvSpPr>
        <p:spPr>
          <a:xfrm>
            <a:off x="6232442" y="0"/>
            <a:ext cx="4479532" cy="6370975"/>
          </a:xfrm>
          <a:prstGeom prst="rect">
            <a:avLst/>
          </a:prstGeom>
          <a:noFill/>
        </p:spPr>
        <p:txBody>
          <a:bodyPr wrap="square" rtlCol="0">
            <a:spAutoFit/>
          </a:bodyPr>
          <a:lstStyle/>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b="1"/>
              <a:t>Higher </a:t>
            </a:r>
            <a:r>
              <a:rPr lang="en-GB" sz="2400" b="1" err="1"/>
              <a:t>GP:Patient</a:t>
            </a:r>
            <a:r>
              <a:rPr lang="en-GB" sz="2400" b="1"/>
              <a:t> ratio</a:t>
            </a:r>
          </a:p>
          <a:p>
            <a:pPr marL="285750" indent="-285750">
              <a:buFont typeface="Arial" panose="020B0604020202020204" pitchFamily="34" charset="0"/>
              <a:buChar char="•"/>
            </a:pPr>
            <a:r>
              <a:rPr lang="en-GB" sz="2400" b="1"/>
              <a:t>Direct access to GP who answers the phone</a:t>
            </a:r>
          </a:p>
          <a:p>
            <a:pPr marL="285750" indent="-285750">
              <a:buFont typeface="Arial" panose="020B0604020202020204" pitchFamily="34" charset="0"/>
              <a:buChar char="•"/>
            </a:pPr>
            <a:r>
              <a:rPr lang="en-GB" sz="2400" b="1"/>
              <a:t>GMS contract</a:t>
            </a:r>
          </a:p>
          <a:p>
            <a:pPr marL="285750" indent="-285750">
              <a:buFont typeface="Arial" panose="020B0604020202020204" pitchFamily="34" charset="0"/>
              <a:buChar char="•"/>
            </a:pPr>
            <a:r>
              <a:rPr lang="en-GB" sz="2400" b="1"/>
              <a:t>Training Accreditation offering more choice of appointments.</a:t>
            </a:r>
          </a:p>
          <a:p>
            <a:pPr marL="285750" indent="-285750">
              <a:buFont typeface="Arial" panose="020B0604020202020204" pitchFamily="34" charset="0"/>
              <a:buChar char="•"/>
            </a:pPr>
            <a:r>
              <a:rPr lang="en-GB" sz="2400" b="1"/>
              <a:t>Enhanced service (Family planning, joint injections, minor surgery) to meet need</a:t>
            </a:r>
          </a:p>
          <a:p>
            <a:pPr marL="285750" indent="-285750">
              <a:buFont typeface="Arial" panose="020B0604020202020204" pitchFamily="34" charset="0"/>
              <a:buChar char="•"/>
            </a:pPr>
            <a:r>
              <a:rPr lang="en-GB" sz="2400" b="1"/>
              <a:t>Audit/QIA/QIP drives quality</a:t>
            </a:r>
          </a:p>
          <a:p>
            <a:pPr marL="285750" indent="-285750">
              <a:buFont typeface="Arial" panose="020B0604020202020204" pitchFamily="34" charset="0"/>
              <a:buChar char="•"/>
            </a:pPr>
            <a:r>
              <a:rPr lang="en-GB" sz="2400" b="1"/>
              <a:t>Increasing list size (&gt;7000pts from 1800 in 5 years)</a:t>
            </a:r>
          </a:p>
          <a:p>
            <a:pPr marL="285750" indent="-285750">
              <a:buFont typeface="Arial" panose="020B0604020202020204" pitchFamily="34" charset="0"/>
              <a:buChar char="•"/>
            </a:pPr>
            <a:r>
              <a:rPr lang="en-GB" sz="2400" b="1"/>
              <a:t>Expanding Boundary to meet demand</a:t>
            </a:r>
          </a:p>
          <a:p>
            <a:pPr marL="285750" indent="-285750">
              <a:buFont typeface="Arial" panose="020B0604020202020204" pitchFamily="34" charset="0"/>
              <a:buChar char="•"/>
            </a:pPr>
            <a:r>
              <a:rPr lang="en-GB" sz="2400" b="1"/>
              <a:t>Social media updates/use of website</a:t>
            </a:r>
          </a:p>
        </p:txBody>
      </p:sp>
      <p:sp>
        <p:nvSpPr>
          <p:cNvPr id="5" name="TextBox 4">
            <a:extLst>
              <a:ext uri="{FF2B5EF4-FFF2-40B4-BE49-F238E27FC236}">
                <a16:creationId xmlns:a16="http://schemas.microsoft.com/office/drawing/2014/main" id="{44D64281-E1DB-3260-9638-E1167DF533D1}"/>
              </a:ext>
            </a:extLst>
          </p:cNvPr>
          <p:cNvSpPr txBox="1"/>
          <p:nvPr/>
        </p:nvSpPr>
        <p:spPr>
          <a:xfrm>
            <a:off x="143435" y="0"/>
            <a:ext cx="6472518" cy="1754326"/>
          </a:xfrm>
          <a:prstGeom prst="rect">
            <a:avLst/>
          </a:prstGeom>
          <a:noFill/>
        </p:spPr>
        <p:txBody>
          <a:bodyPr wrap="square" rtlCol="0">
            <a:spAutoFit/>
          </a:bodyPr>
          <a:lstStyle/>
          <a:p>
            <a:r>
              <a:rPr lang="en-GB" sz="5400" b="1"/>
              <a:t>Connection with our patients</a:t>
            </a:r>
          </a:p>
        </p:txBody>
      </p:sp>
    </p:spTree>
    <p:extLst>
      <p:ext uri="{BB962C8B-B14F-4D97-AF65-F5344CB8AC3E}">
        <p14:creationId xmlns:p14="http://schemas.microsoft.com/office/powerpoint/2010/main" val="498904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E977C6-8DB3-977E-0D1F-B2D0D8BD1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693BBB9-4035-7DB8-0021-A1B5D067B630}"/>
              </a:ext>
            </a:extLst>
          </p:cNvPr>
          <p:cNvSpPr txBox="1"/>
          <p:nvPr/>
        </p:nvSpPr>
        <p:spPr>
          <a:xfrm>
            <a:off x="-39980" y="237757"/>
            <a:ext cx="8419019" cy="830997"/>
          </a:xfrm>
          <a:prstGeom prst="rect">
            <a:avLst/>
          </a:prstGeom>
          <a:noFill/>
        </p:spPr>
        <p:txBody>
          <a:bodyPr wrap="square" rtlCol="0">
            <a:spAutoFit/>
          </a:bodyPr>
          <a:lstStyle/>
          <a:p>
            <a:r>
              <a:rPr lang="en-GB" sz="4800" b="1"/>
              <a:t>Connecting with trainees</a:t>
            </a:r>
          </a:p>
        </p:txBody>
      </p:sp>
      <p:sp>
        <p:nvSpPr>
          <p:cNvPr id="5" name="TextBox 4">
            <a:extLst>
              <a:ext uri="{FF2B5EF4-FFF2-40B4-BE49-F238E27FC236}">
                <a16:creationId xmlns:a16="http://schemas.microsoft.com/office/drawing/2014/main" id="{AB7AF000-96BB-A4C3-EF31-27E8A9676866}"/>
              </a:ext>
            </a:extLst>
          </p:cNvPr>
          <p:cNvSpPr txBox="1"/>
          <p:nvPr/>
        </p:nvSpPr>
        <p:spPr>
          <a:xfrm>
            <a:off x="8389612" y="4217070"/>
            <a:ext cx="3575414" cy="2308324"/>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b="1"/>
              <a:t>GP Training Hub</a:t>
            </a:r>
          </a:p>
          <a:p>
            <a:pPr marL="285750" indent="-285750">
              <a:buFont typeface="Arial" panose="020B0604020202020204" pitchFamily="34" charset="0"/>
              <a:buChar char="•"/>
            </a:pPr>
            <a:r>
              <a:rPr lang="en-GB" b="1"/>
              <a:t>Med students &gt; 150 so far</a:t>
            </a:r>
          </a:p>
          <a:p>
            <a:pPr marL="285750" indent="-285750">
              <a:buFont typeface="Arial" panose="020B0604020202020204" pitchFamily="34" charset="0"/>
              <a:buChar char="•"/>
            </a:pPr>
            <a:r>
              <a:rPr lang="en-GB" b="1" err="1"/>
              <a:t>Scotgem</a:t>
            </a:r>
            <a:endParaRPr lang="en-GB" b="1"/>
          </a:p>
          <a:p>
            <a:pPr marL="285750" indent="-285750">
              <a:buFont typeface="Arial" panose="020B0604020202020204" pitchFamily="34" charset="0"/>
              <a:buChar char="•"/>
            </a:pPr>
            <a:r>
              <a:rPr lang="en-GB" b="1"/>
              <a:t>Brighton Elective students</a:t>
            </a:r>
          </a:p>
          <a:p>
            <a:pPr marL="285750" indent="-285750">
              <a:buFont typeface="Arial" panose="020B0604020202020204" pitchFamily="34" charset="0"/>
              <a:buChar char="•"/>
            </a:pPr>
            <a:r>
              <a:rPr lang="en-GB" b="1"/>
              <a:t>FY</a:t>
            </a:r>
          </a:p>
          <a:p>
            <a:pPr marL="285750" indent="-285750">
              <a:buFont typeface="Arial" panose="020B0604020202020204" pitchFamily="34" charset="0"/>
              <a:buChar char="•"/>
            </a:pPr>
            <a:r>
              <a:rPr lang="en-GB" b="1"/>
              <a:t>ST1-3</a:t>
            </a:r>
          </a:p>
          <a:p>
            <a:pPr marL="285750" indent="-285750">
              <a:buFont typeface="Arial" panose="020B0604020202020204" pitchFamily="34" charset="0"/>
              <a:buChar char="•"/>
            </a:pPr>
            <a:r>
              <a:rPr lang="en-GB" b="1"/>
              <a:t>Pharmacists for IP training</a:t>
            </a:r>
          </a:p>
          <a:p>
            <a:pPr marL="285750" indent="-285750">
              <a:buFont typeface="Arial" panose="020B0604020202020204" pitchFamily="34" charset="0"/>
              <a:buChar char="•"/>
            </a:pPr>
            <a:r>
              <a:rPr lang="en-GB" b="1"/>
              <a:t>School Reach programme  </a:t>
            </a:r>
          </a:p>
        </p:txBody>
      </p:sp>
    </p:spTree>
    <p:extLst>
      <p:ext uri="{BB962C8B-B14F-4D97-AF65-F5344CB8AC3E}">
        <p14:creationId xmlns:p14="http://schemas.microsoft.com/office/powerpoint/2010/main" val="1836160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D7D818-57CC-F176-713B-40E07BBF4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380921" cy="3924728"/>
          </a:xfrm>
          <a:prstGeom prst="rect">
            <a:avLst/>
          </a:prstGeom>
        </p:spPr>
      </p:pic>
      <p:sp>
        <p:nvSpPr>
          <p:cNvPr id="3" name="TextBox 2">
            <a:extLst>
              <a:ext uri="{FF2B5EF4-FFF2-40B4-BE49-F238E27FC236}">
                <a16:creationId xmlns:a16="http://schemas.microsoft.com/office/drawing/2014/main" id="{C43E18A3-0DC4-D7B9-9557-A21FD9CC6A6B}"/>
              </a:ext>
            </a:extLst>
          </p:cNvPr>
          <p:cNvSpPr txBox="1"/>
          <p:nvPr/>
        </p:nvSpPr>
        <p:spPr>
          <a:xfrm>
            <a:off x="-1" y="-26082"/>
            <a:ext cx="6540059" cy="1754326"/>
          </a:xfrm>
          <a:prstGeom prst="rect">
            <a:avLst/>
          </a:prstGeom>
          <a:noFill/>
        </p:spPr>
        <p:txBody>
          <a:bodyPr wrap="square" rtlCol="0">
            <a:spAutoFit/>
          </a:bodyPr>
          <a:lstStyle/>
          <a:p>
            <a:r>
              <a:rPr lang="en-GB" sz="5400" b="1">
                <a:solidFill>
                  <a:schemeClr val="bg1"/>
                </a:solidFill>
              </a:rPr>
              <a:t>Connection with our Community </a:t>
            </a:r>
          </a:p>
        </p:txBody>
      </p:sp>
      <p:pic>
        <p:nvPicPr>
          <p:cNvPr id="4" name="Picture 3">
            <a:extLst>
              <a:ext uri="{FF2B5EF4-FFF2-40B4-BE49-F238E27FC236}">
                <a16:creationId xmlns:a16="http://schemas.microsoft.com/office/drawing/2014/main" id="{CE50F5A8-0DBD-526F-F104-6ABA51FC4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923" y="1"/>
            <a:ext cx="5811076" cy="3924728"/>
          </a:xfrm>
          <a:prstGeom prst="rect">
            <a:avLst/>
          </a:prstGeom>
        </p:spPr>
      </p:pic>
      <p:pic>
        <p:nvPicPr>
          <p:cNvPr id="6" name="Picture 5">
            <a:extLst>
              <a:ext uri="{FF2B5EF4-FFF2-40B4-BE49-F238E27FC236}">
                <a16:creationId xmlns:a16="http://schemas.microsoft.com/office/drawing/2014/main" id="{B0AB8C18-2131-157C-5CB1-DF17765969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8058" y="3924729"/>
            <a:ext cx="5893942" cy="2933270"/>
          </a:xfrm>
          <a:prstGeom prst="rect">
            <a:avLst/>
          </a:prstGeom>
        </p:spPr>
      </p:pic>
      <p:pic>
        <p:nvPicPr>
          <p:cNvPr id="8" name="Picture 7">
            <a:extLst>
              <a:ext uri="{FF2B5EF4-FFF2-40B4-BE49-F238E27FC236}">
                <a16:creationId xmlns:a16="http://schemas.microsoft.com/office/drawing/2014/main" id="{04769037-A649-9F76-9A23-6CF14E34B7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24728"/>
            <a:ext cx="6380921" cy="2933271"/>
          </a:xfrm>
          <a:prstGeom prst="rect">
            <a:avLst/>
          </a:prstGeom>
        </p:spPr>
      </p:pic>
      <p:sp>
        <p:nvSpPr>
          <p:cNvPr id="9" name="TextBox 8">
            <a:extLst>
              <a:ext uri="{FF2B5EF4-FFF2-40B4-BE49-F238E27FC236}">
                <a16:creationId xmlns:a16="http://schemas.microsoft.com/office/drawing/2014/main" id="{F3685ECD-666E-4028-A9F6-6483BB2570E2}"/>
              </a:ext>
            </a:extLst>
          </p:cNvPr>
          <p:cNvSpPr txBox="1"/>
          <p:nvPr/>
        </p:nvSpPr>
        <p:spPr>
          <a:xfrm>
            <a:off x="8228068" y="5785450"/>
            <a:ext cx="4368800" cy="1077218"/>
          </a:xfrm>
          <a:prstGeom prst="rect">
            <a:avLst/>
          </a:prstGeom>
          <a:noFill/>
        </p:spPr>
        <p:txBody>
          <a:bodyPr wrap="square" lIns="91440" tIns="45720" rIns="91440" bIns="45720" rtlCol="0" anchor="t">
            <a:spAutoFit/>
          </a:bodyPr>
          <a:lstStyle/>
          <a:p>
            <a:r>
              <a:rPr lang="en-GB" sz="3200" b="1">
                <a:solidFill>
                  <a:schemeClr val="bg1"/>
                </a:solidFill>
              </a:rPr>
              <a:t>Practice Community</a:t>
            </a:r>
          </a:p>
          <a:p>
            <a:r>
              <a:rPr lang="en-GB" sz="3200" b="1">
                <a:solidFill>
                  <a:schemeClr val="bg1"/>
                </a:solidFill>
              </a:rPr>
              <a:t>Coordinator</a:t>
            </a:r>
          </a:p>
        </p:txBody>
      </p:sp>
      <p:sp>
        <p:nvSpPr>
          <p:cNvPr id="10" name="TextBox 9">
            <a:extLst>
              <a:ext uri="{FF2B5EF4-FFF2-40B4-BE49-F238E27FC236}">
                <a16:creationId xmlns:a16="http://schemas.microsoft.com/office/drawing/2014/main" id="{31C9F6F7-813D-F1FF-D5AC-DB4BAFE6089E}"/>
              </a:ext>
            </a:extLst>
          </p:cNvPr>
          <p:cNvSpPr txBox="1"/>
          <p:nvPr/>
        </p:nvSpPr>
        <p:spPr>
          <a:xfrm>
            <a:off x="668955" y="3032176"/>
            <a:ext cx="5202148" cy="892552"/>
          </a:xfrm>
          <a:prstGeom prst="rect">
            <a:avLst/>
          </a:prstGeom>
          <a:noFill/>
        </p:spPr>
        <p:txBody>
          <a:bodyPr wrap="square" rtlCol="0">
            <a:spAutoFit/>
          </a:bodyPr>
          <a:lstStyle/>
          <a:p>
            <a:r>
              <a:rPr lang="en-GB" sz="2800" b="1">
                <a:solidFill>
                  <a:schemeClr val="bg1"/>
                </a:solidFill>
              </a:rPr>
              <a:t>Newfield Community Group SCIO</a:t>
            </a:r>
          </a:p>
          <a:p>
            <a:r>
              <a:rPr lang="en-GB" sz="2400" b="1">
                <a:solidFill>
                  <a:schemeClr val="bg1"/>
                </a:solidFill>
              </a:rPr>
              <a:t>	Est. Sept 2023 </a:t>
            </a:r>
          </a:p>
        </p:txBody>
      </p:sp>
      <p:sp>
        <p:nvSpPr>
          <p:cNvPr id="5" name="TextBox 4">
            <a:extLst>
              <a:ext uri="{FF2B5EF4-FFF2-40B4-BE49-F238E27FC236}">
                <a16:creationId xmlns:a16="http://schemas.microsoft.com/office/drawing/2014/main" id="{8A3B3F88-8EB7-A094-CF7D-A1146B909500}"/>
              </a:ext>
            </a:extLst>
          </p:cNvPr>
          <p:cNvSpPr txBox="1"/>
          <p:nvPr/>
        </p:nvSpPr>
        <p:spPr>
          <a:xfrm>
            <a:off x="239319" y="3950812"/>
            <a:ext cx="3241040" cy="461665"/>
          </a:xfrm>
          <a:prstGeom prst="rect">
            <a:avLst/>
          </a:prstGeom>
          <a:noFill/>
        </p:spPr>
        <p:txBody>
          <a:bodyPr wrap="square" rtlCol="0">
            <a:spAutoFit/>
          </a:bodyPr>
          <a:lstStyle/>
          <a:p>
            <a:r>
              <a:rPr lang="en-GB" sz="2400" b="1"/>
              <a:t>3</a:t>
            </a:r>
            <a:r>
              <a:rPr lang="en-GB" sz="2400" b="1" baseline="30000"/>
              <a:t>rd</a:t>
            </a:r>
            <a:r>
              <a:rPr lang="en-GB" sz="2400" b="1"/>
              <a:t> Sector connections</a:t>
            </a:r>
          </a:p>
        </p:txBody>
      </p:sp>
    </p:spTree>
    <p:extLst>
      <p:ext uri="{BB962C8B-B14F-4D97-AF65-F5344CB8AC3E}">
        <p14:creationId xmlns:p14="http://schemas.microsoft.com/office/powerpoint/2010/main" val="2080512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046A7-4457-288C-05F9-34A2FBB884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6480313" cy="3627783"/>
          </a:xfrm>
          <a:prstGeom prst="rect">
            <a:avLst/>
          </a:prstGeom>
        </p:spPr>
      </p:pic>
      <p:pic>
        <p:nvPicPr>
          <p:cNvPr id="3" name="Picture 2">
            <a:extLst>
              <a:ext uri="{FF2B5EF4-FFF2-40B4-BE49-F238E27FC236}">
                <a16:creationId xmlns:a16="http://schemas.microsoft.com/office/drawing/2014/main" id="{A340EC95-4871-2B44-D3DC-A1C0CFF4F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627783"/>
            <a:ext cx="6480313" cy="3230217"/>
          </a:xfrm>
          <a:prstGeom prst="rect">
            <a:avLst/>
          </a:prstGeom>
        </p:spPr>
      </p:pic>
      <p:pic>
        <p:nvPicPr>
          <p:cNvPr id="6" name="Picture 5">
            <a:extLst>
              <a:ext uri="{FF2B5EF4-FFF2-40B4-BE49-F238E27FC236}">
                <a16:creationId xmlns:a16="http://schemas.microsoft.com/office/drawing/2014/main" id="{46505E4E-8CB7-7E14-6A76-C9151FF59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310" y="0"/>
            <a:ext cx="5711688" cy="3627783"/>
          </a:xfrm>
          <a:prstGeom prst="rect">
            <a:avLst/>
          </a:prstGeom>
        </p:spPr>
      </p:pic>
      <p:sp>
        <p:nvSpPr>
          <p:cNvPr id="7" name="TextBox 6">
            <a:extLst>
              <a:ext uri="{FF2B5EF4-FFF2-40B4-BE49-F238E27FC236}">
                <a16:creationId xmlns:a16="http://schemas.microsoft.com/office/drawing/2014/main" id="{DBEA94EA-CA4A-E4C5-7D05-9CFF89BD028E}"/>
              </a:ext>
            </a:extLst>
          </p:cNvPr>
          <p:cNvSpPr txBox="1"/>
          <p:nvPr/>
        </p:nvSpPr>
        <p:spPr>
          <a:xfrm>
            <a:off x="125508" y="0"/>
            <a:ext cx="5181196" cy="2123658"/>
          </a:xfrm>
          <a:prstGeom prst="rect">
            <a:avLst/>
          </a:prstGeom>
          <a:noFill/>
        </p:spPr>
        <p:txBody>
          <a:bodyPr wrap="square" rtlCol="0">
            <a:spAutoFit/>
          </a:bodyPr>
          <a:lstStyle/>
          <a:p>
            <a:r>
              <a:rPr lang="en-GB" sz="4400" b="1"/>
              <a:t>Connection with the future through Innovation</a:t>
            </a:r>
          </a:p>
        </p:txBody>
      </p:sp>
      <p:pic>
        <p:nvPicPr>
          <p:cNvPr id="9" name="Picture 8">
            <a:extLst>
              <a:ext uri="{FF2B5EF4-FFF2-40B4-BE49-F238E27FC236}">
                <a16:creationId xmlns:a16="http://schemas.microsoft.com/office/drawing/2014/main" id="{8B2C10CC-1806-295E-2F43-60E3D5C3E1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311" y="3627780"/>
            <a:ext cx="5711689" cy="3230220"/>
          </a:xfrm>
          <a:prstGeom prst="rect">
            <a:avLst/>
          </a:prstGeom>
        </p:spPr>
      </p:pic>
      <p:sp>
        <p:nvSpPr>
          <p:cNvPr id="10" name="TextBox 9">
            <a:extLst>
              <a:ext uri="{FF2B5EF4-FFF2-40B4-BE49-F238E27FC236}">
                <a16:creationId xmlns:a16="http://schemas.microsoft.com/office/drawing/2014/main" id="{863D8B88-A346-59F1-55FA-0D26BB4F3CAD}"/>
              </a:ext>
            </a:extLst>
          </p:cNvPr>
          <p:cNvSpPr txBox="1"/>
          <p:nvPr/>
        </p:nvSpPr>
        <p:spPr>
          <a:xfrm>
            <a:off x="3797818" y="3396230"/>
            <a:ext cx="2568539" cy="3693319"/>
          </a:xfrm>
          <a:prstGeom prst="rect">
            <a:avLst/>
          </a:prstGeom>
          <a:noFill/>
        </p:spPr>
        <p:txBody>
          <a:bodyPr wrap="square" rtlCol="0">
            <a:spAutoFit/>
          </a:bodyPr>
          <a:lstStyle/>
          <a:p>
            <a:pPr marL="285750" indent="-285750">
              <a:buFont typeface="Arial" panose="020B0604020202020204" pitchFamily="34" charset="0"/>
              <a:buChar char="•"/>
            </a:pPr>
            <a:r>
              <a:rPr lang="en-GB">
                <a:solidFill>
                  <a:schemeClr val="bg1"/>
                </a:solidFill>
              </a:rPr>
              <a:t>Improving access and services (vulnerable patients)</a:t>
            </a:r>
          </a:p>
          <a:p>
            <a:pPr marL="285750" indent="-285750">
              <a:buFont typeface="Arial" panose="020B0604020202020204" pitchFamily="34" charset="0"/>
              <a:buChar char="•"/>
            </a:pPr>
            <a:r>
              <a:rPr lang="en-GB">
                <a:solidFill>
                  <a:schemeClr val="bg1"/>
                </a:solidFill>
              </a:rPr>
              <a:t>Prison (Castle Huntly/Bella)</a:t>
            </a:r>
          </a:p>
          <a:p>
            <a:pPr marL="285750" indent="-285750">
              <a:buFont typeface="Arial" panose="020B0604020202020204" pitchFamily="34" charset="0"/>
              <a:buChar char="•"/>
            </a:pPr>
            <a:r>
              <a:rPr lang="en-GB">
                <a:solidFill>
                  <a:schemeClr val="bg1"/>
                </a:solidFill>
              </a:rPr>
              <a:t>Drug Recovery Service</a:t>
            </a:r>
          </a:p>
          <a:p>
            <a:pPr marL="285750" indent="-285750">
              <a:buFont typeface="Arial" panose="020B0604020202020204" pitchFamily="34" charset="0"/>
              <a:buChar char="•"/>
            </a:pPr>
            <a:r>
              <a:rPr lang="en-GB" err="1">
                <a:solidFill>
                  <a:schemeClr val="bg1"/>
                </a:solidFill>
              </a:rPr>
              <a:t>Aberlour</a:t>
            </a:r>
            <a:r>
              <a:rPr lang="en-GB">
                <a:solidFill>
                  <a:schemeClr val="bg1"/>
                </a:solidFill>
              </a:rPr>
              <a:t> </a:t>
            </a:r>
            <a:r>
              <a:rPr lang="en-GB" err="1">
                <a:solidFill>
                  <a:schemeClr val="bg1"/>
                </a:solidFill>
              </a:rPr>
              <a:t>Women&amp;Child</a:t>
            </a:r>
            <a:r>
              <a:rPr lang="en-GB">
                <a:solidFill>
                  <a:schemeClr val="bg1"/>
                </a:solidFill>
              </a:rPr>
              <a:t> recovery Unit</a:t>
            </a:r>
          </a:p>
          <a:p>
            <a:pPr marL="285750" indent="-285750">
              <a:buFont typeface="Arial" panose="020B0604020202020204" pitchFamily="34" charset="0"/>
              <a:buChar char="•"/>
            </a:pPr>
            <a:r>
              <a:rPr lang="en-GB">
                <a:solidFill>
                  <a:schemeClr val="bg1"/>
                </a:solidFill>
              </a:rPr>
              <a:t>Mental Health Forum</a:t>
            </a:r>
          </a:p>
          <a:p>
            <a:pPr marL="285750" indent="-285750">
              <a:buFont typeface="Arial" panose="020B0604020202020204" pitchFamily="34" charset="0"/>
              <a:buChar char="•"/>
            </a:pPr>
            <a:r>
              <a:rPr lang="en-GB">
                <a:solidFill>
                  <a:schemeClr val="bg1"/>
                </a:solidFill>
              </a:rPr>
              <a:t>Green Health Partnership</a:t>
            </a:r>
          </a:p>
          <a:p>
            <a:pPr marL="285750" indent="-285750">
              <a:buFont typeface="Arial" panose="020B0604020202020204" pitchFamily="34" charset="0"/>
              <a:buChar char="•"/>
            </a:pPr>
            <a:endParaRPr lang="en-GB">
              <a:solidFill>
                <a:schemeClr val="bg1"/>
              </a:solidFill>
            </a:endParaRPr>
          </a:p>
        </p:txBody>
      </p:sp>
      <p:sp>
        <p:nvSpPr>
          <p:cNvPr id="4" name="TextBox 3">
            <a:extLst>
              <a:ext uri="{FF2B5EF4-FFF2-40B4-BE49-F238E27FC236}">
                <a16:creationId xmlns:a16="http://schemas.microsoft.com/office/drawing/2014/main" id="{240E81AD-2250-9D27-077C-13DDE49FED47}"/>
              </a:ext>
            </a:extLst>
          </p:cNvPr>
          <p:cNvSpPr txBox="1"/>
          <p:nvPr/>
        </p:nvSpPr>
        <p:spPr>
          <a:xfrm>
            <a:off x="6594265" y="4984207"/>
            <a:ext cx="3950845" cy="1754326"/>
          </a:xfrm>
          <a:prstGeom prst="rect">
            <a:avLst/>
          </a:prstGeom>
          <a:noFill/>
        </p:spPr>
        <p:txBody>
          <a:bodyPr wrap="square" rtlCol="0">
            <a:spAutoFit/>
          </a:bodyPr>
          <a:lstStyle/>
          <a:p>
            <a:r>
              <a:rPr lang="en-GB" sz="1800">
                <a:solidFill>
                  <a:schemeClr val="bg1"/>
                </a:solidFill>
              </a:rPr>
              <a:t>Tier 2 sponsor      </a:t>
            </a:r>
          </a:p>
          <a:p>
            <a:r>
              <a:rPr lang="en-GB" sz="1800">
                <a:solidFill>
                  <a:schemeClr val="bg1"/>
                </a:solidFill>
              </a:rPr>
              <a:t>Patient Volunteers</a:t>
            </a:r>
          </a:p>
          <a:p>
            <a:r>
              <a:rPr lang="en-GB" sz="1800">
                <a:solidFill>
                  <a:schemeClr val="bg1"/>
                </a:solidFill>
              </a:rPr>
              <a:t>E-bikes/car</a:t>
            </a:r>
          </a:p>
          <a:p>
            <a:r>
              <a:rPr lang="en-GB">
                <a:solidFill>
                  <a:schemeClr val="bg1"/>
                </a:solidFill>
              </a:rPr>
              <a:t>Membership benefits</a:t>
            </a:r>
          </a:p>
          <a:p>
            <a:r>
              <a:rPr lang="en-GB" sz="1800">
                <a:solidFill>
                  <a:schemeClr val="bg1"/>
                </a:solidFill>
              </a:rPr>
              <a:t>(Gym/culture)</a:t>
            </a:r>
          </a:p>
          <a:p>
            <a:r>
              <a:rPr lang="en-GB" sz="1800"/>
              <a:t>Gym      Culture</a:t>
            </a:r>
          </a:p>
        </p:txBody>
      </p:sp>
    </p:spTree>
    <p:extLst>
      <p:ext uri="{BB962C8B-B14F-4D97-AF65-F5344CB8AC3E}">
        <p14:creationId xmlns:p14="http://schemas.microsoft.com/office/powerpoint/2010/main" val="406750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51C34-0261-0791-896F-D90B256CCCDA}"/>
              </a:ext>
            </a:extLst>
          </p:cNvPr>
          <p:cNvSpPr>
            <a:spLocks noGrp="1"/>
          </p:cNvSpPr>
          <p:nvPr>
            <p:ph type="title"/>
          </p:nvPr>
        </p:nvSpPr>
        <p:spPr/>
        <p:txBody>
          <a:bodyPr/>
          <a:lstStyle/>
          <a:p>
            <a:r>
              <a:rPr lang="en-GB" b="1">
                <a:solidFill>
                  <a:srgbClr val="0060A8"/>
                </a:solidFill>
              </a:rPr>
              <a:t>Context</a:t>
            </a:r>
          </a:p>
        </p:txBody>
      </p:sp>
      <p:sp>
        <p:nvSpPr>
          <p:cNvPr id="3" name="Content Placeholder 2">
            <a:extLst>
              <a:ext uri="{FF2B5EF4-FFF2-40B4-BE49-F238E27FC236}">
                <a16:creationId xmlns:a16="http://schemas.microsoft.com/office/drawing/2014/main" id="{23CCBA8B-3041-7205-217F-3B296A628A76}"/>
              </a:ext>
            </a:extLst>
          </p:cNvPr>
          <p:cNvSpPr>
            <a:spLocks noGrp="1"/>
          </p:cNvSpPr>
          <p:nvPr>
            <p:ph idx="1"/>
          </p:nvPr>
        </p:nvSpPr>
        <p:spPr>
          <a:xfrm>
            <a:off x="838200" y="1926268"/>
            <a:ext cx="10515600" cy="4495110"/>
          </a:xfrm>
        </p:spPr>
        <p:txBody>
          <a:bodyPr vert="horz" lIns="91440" tIns="45720" rIns="91440" bIns="45720" rtlCol="0" anchor="t">
            <a:normAutofit/>
          </a:bodyPr>
          <a:lstStyle/>
          <a:p>
            <a:r>
              <a:rPr lang="en-GB" sz="3200">
                <a:solidFill>
                  <a:srgbClr val="0060A8"/>
                </a:solidFill>
              </a:rPr>
              <a:t>Burden of disease predicted to rise by 21% by 2043</a:t>
            </a:r>
          </a:p>
          <a:p>
            <a:r>
              <a:rPr lang="en-GB" sz="3200">
                <a:solidFill>
                  <a:srgbClr val="0060A8"/>
                </a:solidFill>
              </a:rPr>
              <a:t>People living in Scotland’s most deprived communities live more than a third of their lives in poor health</a:t>
            </a:r>
          </a:p>
          <a:p>
            <a:r>
              <a:rPr lang="en-GB" sz="3200">
                <a:solidFill>
                  <a:srgbClr val="0060A8"/>
                </a:solidFill>
              </a:rPr>
              <a:t>Premature mortality rate declined steadily from the late 1990s to around 2014- this progress has now stalled</a:t>
            </a:r>
          </a:p>
          <a:p>
            <a:r>
              <a:rPr lang="en-GB" sz="3200">
                <a:solidFill>
                  <a:srgbClr val="0060A8"/>
                </a:solidFill>
              </a:rPr>
              <a:t>Scotland continues to have the lowest life expectancy of UK countries.</a:t>
            </a:r>
          </a:p>
        </p:txBody>
      </p:sp>
    </p:spTree>
    <p:extLst>
      <p:ext uri="{BB962C8B-B14F-4D97-AF65-F5344CB8AC3E}">
        <p14:creationId xmlns:p14="http://schemas.microsoft.com/office/powerpoint/2010/main" val="4088545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D4139-842A-A9E6-0837-61674472DCBE}"/>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290979C1-F0CD-8165-6ED1-45668960F2C7}"/>
              </a:ext>
            </a:extLst>
          </p:cNvPr>
          <p:cNvSpPr>
            <a:spLocks noGrp="1"/>
          </p:cNvSpPr>
          <p:nvPr>
            <p:ph type="subTitle" idx="1"/>
          </p:nvPr>
        </p:nvSpPr>
        <p:spPr/>
        <p:txBody>
          <a:bodyPr/>
          <a:lstStyle/>
          <a:p>
            <a:endParaRPr lang="en-GB"/>
          </a:p>
        </p:txBody>
      </p:sp>
      <p:pic>
        <p:nvPicPr>
          <p:cNvPr id="1026" name="Picture 2" descr="green leafed tree surrounded by fog during daytime">
            <a:extLst>
              <a:ext uri="{FF2B5EF4-FFF2-40B4-BE49-F238E27FC236}">
                <a16:creationId xmlns:a16="http://schemas.microsoft.com/office/drawing/2014/main" id="{33928278-3C24-9FC3-3869-C5C64B1B4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6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732C04-148D-70E8-E9E0-2D94AA375C8C}"/>
              </a:ext>
            </a:extLst>
          </p:cNvPr>
          <p:cNvSpPr txBox="1"/>
          <p:nvPr/>
        </p:nvSpPr>
        <p:spPr>
          <a:xfrm>
            <a:off x="2151529" y="5131852"/>
            <a:ext cx="10569389" cy="1754326"/>
          </a:xfrm>
          <a:prstGeom prst="rect">
            <a:avLst/>
          </a:prstGeom>
          <a:noFill/>
        </p:spPr>
        <p:txBody>
          <a:bodyPr wrap="square" rtlCol="0">
            <a:spAutoFit/>
          </a:bodyPr>
          <a:lstStyle/>
          <a:p>
            <a:r>
              <a:rPr lang="en-GB" sz="3600" i="1">
                <a:solidFill>
                  <a:schemeClr val="bg1"/>
                </a:solidFill>
                <a:latin typeface="Comic Sans MS" panose="030F0702030302020204" pitchFamily="66" charset="0"/>
              </a:rPr>
              <a:t>Like branches on a tree, we may grow in different directions, but our roots remain as one.</a:t>
            </a:r>
          </a:p>
        </p:txBody>
      </p:sp>
    </p:spTree>
    <p:extLst>
      <p:ext uri="{BB962C8B-B14F-4D97-AF65-F5344CB8AC3E}">
        <p14:creationId xmlns:p14="http://schemas.microsoft.com/office/powerpoint/2010/main" val="321632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2E3DC-79D2-2AF1-9802-E33ABAEAA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085762" cy="6858000"/>
          </a:xfrm>
          <a:prstGeom prst="rect">
            <a:avLst/>
          </a:prstGeom>
        </p:spPr>
      </p:pic>
      <p:sp>
        <p:nvSpPr>
          <p:cNvPr id="6" name="TextBox 5">
            <a:extLst>
              <a:ext uri="{FF2B5EF4-FFF2-40B4-BE49-F238E27FC236}">
                <a16:creationId xmlns:a16="http://schemas.microsoft.com/office/drawing/2014/main" id="{DBC101C7-91F8-106B-5A5C-1612947E4AD1}"/>
              </a:ext>
            </a:extLst>
          </p:cNvPr>
          <p:cNvSpPr txBox="1"/>
          <p:nvPr/>
        </p:nvSpPr>
        <p:spPr>
          <a:xfrm>
            <a:off x="8229600" y="143837"/>
            <a:ext cx="3937459" cy="4154984"/>
          </a:xfrm>
          <a:prstGeom prst="rect">
            <a:avLst/>
          </a:prstGeom>
          <a:noFill/>
        </p:spPr>
        <p:txBody>
          <a:bodyPr wrap="square" lIns="91440" tIns="45720" rIns="91440" bIns="45720" rtlCol="0" anchor="t">
            <a:spAutoFit/>
          </a:bodyPr>
          <a:lstStyle/>
          <a:p>
            <a:endParaRPr lang="en-GB" sz="2400" b="1"/>
          </a:p>
          <a:p>
            <a:endParaRPr lang="en-GB" sz="2400" b="1"/>
          </a:p>
          <a:p>
            <a:endParaRPr lang="en-GB" sz="2400" b="1"/>
          </a:p>
          <a:p>
            <a:endParaRPr lang="en-GB" sz="2400" b="1"/>
          </a:p>
          <a:p>
            <a:r>
              <a:rPr lang="en-GB" sz="2400" b="1"/>
              <a:t>“No one is useless in this world who lightens the burden of it for anyone else”</a:t>
            </a:r>
          </a:p>
          <a:p>
            <a:endParaRPr lang="en-GB" sz="2400" b="1"/>
          </a:p>
          <a:p>
            <a:pPr marL="285750" indent="-285750">
              <a:buFontTx/>
              <a:buChar char="-"/>
            </a:pPr>
            <a:r>
              <a:rPr lang="en-GB" sz="2400" b="1"/>
              <a:t>Charles Dickens</a:t>
            </a:r>
          </a:p>
          <a:p>
            <a:r>
              <a:rPr lang="en-GB" sz="2400" b="1"/>
              <a:t>	‘Our Mutual friend’</a:t>
            </a:r>
          </a:p>
        </p:txBody>
      </p:sp>
      <p:pic>
        <p:nvPicPr>
          <p:cNvPr id="7" name="Picture 2" descr="Image preview">
            <a:extLst>
              <a:ext uri="{FF2B5EF4-FFF2-40B4-BE49-F238E27FC236}">
                <a16:creationId xmlns:a16="http://schemas.microsoft.com/office/drawing/2014/main" id="{A7F524B5-2D66-AC74-1865-D961652F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4129" y="5360894"/>
            <a:ext cx="1291017" cy="12218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B7243F-FC10-9C5D-4421-84099B7478B1}"/>
              </a:ext>
            </a:extLst>
          </p:cNvPr>
          <p:cNvSpPr txBox="1"/>
          <p:nvPr/>
        </p:nvSpPr>
        <p:spPr>
          <a:xfrm>
            <a:off x="256854" y="143837"/>
            <a:ext cx="6329083" cy="1938992"/>
          </a:xfrm>
          <a:prstGeom prst="rect">
            <a:avLst/>
          </a:prstGeom>
          <a:noFill/>
        </p:spPr>
        <p:txBody>
          <a:bodyPr wrap="square" rtlCol="0">
            <a:spAutoFit/>
          </a:bodyPr>
          <a:lstStyle/>
          <a:p>
            <a:r>
              <a:rPr lang="en-GB" sz="4000" b="1"/>
              <a:t>Take every opportunity to make a difference, no matter how small that may be.</a:t>
            </a:r>
          </a:p>
        </p:txBody>
      </p:sp>
    </p:spTree>
    <p:extLst>
      <p:ext uri="{BB962C8B-B14F-4D97-AF65-F5344CB8AC3E}">
        <p14:creationId xmlns:p14="http://schemas.microsoft.com/office/powerpoint/2010/main" val="2913978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ite and black chess pieces">
            <a:extLst>
              <a:ext uri="{FF2B5EF4-FFF2-40B4-BE49-F238E27FC236}">
                <a16:creationId xmlns:a16="http://schemas.microsoft.com/office/drawing/2014/main" id="{FB67FC06-7F9B-EA70-75AC-4563978F9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343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324142-74E5-83A2-C912-28EDF4F4888B}"/>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47AF1A0-5CF1-B69A-7674-9C7437059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9CB43C-2AC3-00FF-3A9F-01194C4416EB}"/>
              </a:ext>
            </a:extLst>
          </p:cNvPr>
          <p:cNvSpPr>
            <a:spLocks noGrp="1"/>
          </p:cNvSpPr>
          <p:nvPr>
            <p:ph type="ctrTitle"/>
          </p:nvPr>
        </p:nvSpPr>
        <p:spPr>
          <a:xfrm>
            <a:off x="5354955" y="552182"/>
            <a:ext cx="5998840" cy="3343135"/>
          </a:xfrm>
          <a:noFill/>
        </p:spPr>
        <p:txBody>
          <a:bodyPr>
            <a:normAutofit/>
          </a:bodyPr>
          <a:lstStyle/>
          <a:p>
            <a:pPr algn="l"/>
            <a:endParaRPr lang="en-GB" sz="5200"/>
          </a:p>
        </p:txBody>
      </p:sp>
      <p:sp>
        <p:nvSpPr>
          <p:cNvPr id="3" name="Subtitle 2">
            <a:extLst>
              <a:ext uri="{FF2B5EF4-FFF2-40B4-BE49-F238E27FC236}">
                <a16:creationId xmlns:a16="http://schemas.microsoft.com/office/drawing/2014/main" id="{ED405274-7B70-812A-229D-CB1FCDD382C1}"/>
              </a:ext>
            </a:extLst>
          </p:cNvPr>
          <p:cNvSpPr>
            <a:spLocks noGrp="1"/>
          </p:cNvSpPr>
          <p:nvPr>
            <p:ph type="subTitle" idx="1"/>
          </p:nvPr>
        </p:nvSpPr>
        <p:spPr>
          <a:xfrm>
            <a:off x="5354955" y="4067032"/>
            <a:ext cx="5998840" cy="2067068"/>
          </a:xfrm>
          <a:noFill/>
        </p:spPr>
        <p:txBody>
          <a:bodyPr>
            <a:normAutofit/>
          </a:bodyPr>
          <a:lstStyle/>
          <a:p>
            <a:pPr algn="l"/>
            <a:endParaRPr lang="en-GB"/>
          </a:p>
        </p:txBody>
      </p:sp>
      <p:sp>
        <p:nvSpPr>
          <p:cNvPr id="11" name="Rectangle 10">
            <a:extLst>
              <a:ext uri="{FF2B5EF4-FFF2-40B4-BE49-F238E27FC236}">
                <a16:creationId xmlns:a16="http://schemas.microsoft.com/office/drawing/2014/main" id="{CC1BB0B9-5C7C-9311-8DC1-B18B64AF6E55}"/>
              </a:ext>
            </a:extLst>
          </p:cNvPr>
          <p:cNvSpPr/>
          <p:nvPr/>
        </p:nvSpPr>
        <p:spPr>
          <a:xfrm>
            <a:off x="-1" y="0"/>
            <a:ext cx="4305301" cy="6858000"/>
          </a:xfrm>
          <a:prstGeom prst="rect">
            <a:avLst/>
          </a:prstGeom>
          <a:solidFill>
            <a:srgbClr val="0060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7C39B8C-2391-B669-8B1A-CB5679791043}"/>
              </a:ext>
            </a:extLst>
          </p:cNvPr>
          <p:cNvSpPr/>
          <p:nvPr/>
        </p:nvSpPr>
        <p:spPr>
          <a:xfrm>
            <a:off x="8047349" y="0"/>
            <a:ext cx="4305301" cy="6858000"/>
          </a:xfrm>
          <a:prstGeom prst="rect">
            <a:avLst/>
          </a:prstGeom>
          <a:solidFill>
            <a:srgbClr val="0060A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Ai</a:t>
            </a:r>
          </a:p>
        </p:txBody>
      </p:sp>
      <p:pic>
        <p:nvPicPr>
          <p:cNvPr id="7" name="Picture 6">
            <a:extLst>
              <a:ext uri="{FF2B5EF4-FFF2-40B4-BE49-F238E27FC236}">
                <a16:creationId xmlns:a16="http://schemas.microsoft.com/office/drawing/2014/main" id="{C0FFD0EF-6EB4-2FD7-7FF1-05998E143E7C}"/>
              </a:ext>
            </a:extLst>
          </p:cNvPr>
          <p:cNvPicPr>
            <a:picLocks noChangeAspect="1"/>
          </p:cNvPicPr>
          <p:nvPr/>
        </p:nvPicPr>
        <p:blipFill>
          <a:blip r:embed="rId3"/>
          <a:srcRect l="1" r="1002"/>
          <a:stretch/>
        </p:blipFill>
        <p:spPr>
          <a:xfrm>
            <a:off x="3348143" y="-99630"/>
            <a:ext cx="5617460" cy="6983030"/>
          </a:xfrm>
          <a:prstGeom prst="rect">
            <a:avLst/>
          </a:prstGeom>
        </p:spPr>
      </p:pic>
      <p:sp>
        <p:nvSpPr>
          <p:cNvPr id="19" name="Rectangle 18">
            <a:extLst>
              <a:ext uri="{FF2B5EF4-FFF2-40B4-BE49-F238E27FC236}">
                <a16:creationId xmlns:a16="http://schemas.microsoft.com/office/drawing/2014/main" id="{13842284-84DC-4546-5280-1C3E9ABA7E47}"/>
              </a:ext>
            </a:extLst>
          </p:cNvPr>
          <p:cNvSpPr/>
          <p:nvPr/>
        </p:nvSpPr>
        <p:spPr>
          <a:xfrm>
            <a:off x="158269" y="1737836"/>
            <a:ext cx="3007691" cy="3373512"/>
          </a:xfrm>
          <a:prstGeom prst="rect">
            <a:avLst/>
          </a:prstGeom>
          <a:solidFill>
            <a:srgbClr val="0060A8"/>
          </a:solidFill>
          <a:ln>
            <a:solidFill>
              <a:srgbClr val="0060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a:t>Submit questions at</a:t>
            </a:r>
            <a:endParaRPr lang="en-US" sz="3200" b="1"/>
          </a:p>
          <a:p>
            <a:pPr algn="ctr"/>
            <a:r>
              <a:rPr lang="en-GB" sz="3200" b="1"/>
              <a:t>slido.com</a:t>
            </a:r>
          </a:p>
          <a:p>
            <a:pPr algn="ctr"/>
            <a:endParaRPr lang="en-GB" sz="3200" b="1"/>
          </a:p>
          <a:p>
            <a:pPr algn="ctr"/>
            <a:r>
              <a:rPr lang="en-GB" sz="3200" b="1"/>
              <a:t>NHSScot2025</a:t>
            </a:r>
          </a:p>
        </p:txBody>
      </p:sp>
      <p:pic>
        <p:nvPicPr>
          <p:cNvPr id="4" name="Picture 3" descr="A qr code with black dots&#10;&#10;AI-generated content may be incorrect.">
            <a:extLst>
              <a:ext uri="{FF2B5EF4-FFF2-40B4-BE49-F238E27FC236}">
                <a16:creationId xmlns:a16="http://schemas.microsoft.com/office/drawing/2014/main" id="{D43D908F-12E9-6753-B472-552F678DFA80}"/>
              </a:ext>
            </a:extLst>
          </p:cNvPr>
          <p:cNvPicPr>
            <a:picLocks noChangeAspect="1"/>
          </p:cNvPicPr>
          <p:nvPr/>
        </p:nvPicPr>
        <p:blipFill>
          <a:blip r:embed="rId4"/>
          <a:stretch>
            <a:fillRect/>
          </a:stretch>
        </p:blipFill>
        <p:spPr>
          <a:xfrm>
            <a:off x="9301252" y="1990366"/>
            <a:ext cx="2690364" cy="2704742"/>
          </a:xfrm>
          <a:prstGeom prst="rect">
            <a:avLst/>
          </a:prstGeom>
        </p:spPr>
      </p:pic>
      <p:sp>
        <p:nvSpPr>
          <p:cNvPr id="8" name="TextBox 7">
            <a:extLst>
              <a:ext uri="{FF2B5EF4-FFF2-40B4-BE49-F238E27FC236}">
                <a16:creationId xmlns:a16="http://schemas.microsoft.com/office/drawing/2014/main" id="{9BFABB52-B330-5A1A-5E86-84ECD04DDB1A}"/>
              </a:ext>
            </a:extLst>
          </p:cNvPr>
          <p:cNvSpPr txBox="1"/>
          <p:nvPr/>
        </p:nvSpPr>
        <p:spPr>
          <a:xfrm>
            <a:off x="8945978" y="4929461"/>
            <a:ext cx="34000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solidFill>
                  <a:schemeClr val="bg1"/>
                </a:solidFill>
              </a:rPr>
              <a:t>Access the report</a:t>
            </a:r>
            <a:endParaRPr lang="en-US" b="1">
              <a:solidFill>
                <a:schemeClr val="bg1"/>
              </a:solidFill>
            </a:endParaRPr>
          </a:p>
          <a:p>
            <a:pPr algn="ctr"/>
            <a:r>
              <a:rPr lang="en-GB" sz="2800" b="1">
                <a:solidFill>
                  <a:schemeClr val="bg1"/>
                </a:solidFill>
              </a:rPr>
              <a:t> with this QR code</a:t>
            </a:r>
            <a:endParaRPr lang="en-GB" b="1">
              <a:solidFill>
                <a:schemeClr val="bg1"/>
              </a:solidFill>
            </a:endParaRPr>
          </a:p>
        </p:txBody>
      </p:sp>
    </p:spTree>
    <p:extLst>
      <p:ext uri="{BB962C8B-B14F-4D97-AF65-F5344CB8AC3E}">
        <p14:creationId xmlns:p14="http://schemas.microsoft.com/office/powerpoint/2010/main" val="3194557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a person with different colored figures&#10;&#10;AI-generated content may be incorrect.">
            <a:extLst>
              <a:ext uri="{FF2B5EF4-FFF2-40B4-BE49-F238E27FC236}">
                <a16:creationId xmlns:a16="http://schemas.microsoft.com/office/drawing/2014/main" id="{C808D753-2B3C-5B7A-6831-BF326C90C057}"/>
              </a:ext>
            </a:extLst>
          </p:cNvPr>
          <p:cNvPicPr>
            <a:picLocks noGrp="1" noChangeAspect="1"/>
          </p:cNvPicPr>
          <p:nvPr>
            <p:ph idx="1"/>
          </p:nvPr>
        </p:nvPicPr>
        <p:blipFill>
          <a:blip r:embed="rId3"/>
          <a:stretch>
            <a:fillRect/>
          </a:stretch>
        </p:blipFill>
        <p:spPr>
          <a:xfrm>
            <a:off x="2570530" y="-3175"/>
            <a:ext cx="6814828" cy="6871799"/>
          </a:xfrm>
        </p:spPr>
      </p:pic>
    </p:spTree>
    <p:extLst>
      <p:ext uri="{BB962C8B-B14F-4D97-AF65-F5344CB8AC3E}">
        <p14:creationId xmlns:p14="http://schemas.microsoft.com/office/powerpoint/2010/main" val="154838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A5ABAC-DFD3-2911-B797-1A0727178E35}"/>
              </a:ext>
            </a:extLst>
          </p:cNvPr>
          <p:cNvSpPr txBox="1"/>
          <p:nvPr/>
        </p:nvSpPr>
        <p:spPr>
          <a:xfrm>
            <a:off x="1443708" y="1694758"/>
            <a:ext cx="9747848" cy="3477875"/>
          </a:xfrm>
          <a:prstGeom prst="rect">
            <a:avLst/>
          </a:prstGeom>
          <a:noFill/>
        </p:spPr>
        <p:txBody>
          <a:bodyPr wrap="square">
            <a:spAutoFit/>
          </a:bodyPr>
          <a:lstStyle/>
          <a:p>
            <a:r>
              <a:rPr lang="en-GB" sz="4400">
                <a:solidFill>
                  <a:srgbClr val="0060A8"/>
                </a:solidFill>
              </a:rPr>
              <a:t>“When we try to pick out anything by itself we find that it is bound fast by a thousand invisible cords that cannot be broken, to everything in the universe.” – </a:t>
            </a:r>
            <a:r>
              <a:rPr lang="en-GB" sz="4400" b="1">
                <a:solidFill>
                  <a:srgbClr val="0060A8"/>
                </a:solidFill>
              </a:rPr>
              <a:t>John Muir </a:t>
            </a:r>
          </a:p>
        </p:txBody>
      </p:sp>
    </p:spTree>
    <p:extLst>
      <p:ext uri="{BB962C8B-B14F-4D97-AF65-F5344CB8AC3E}">
        <p14:creationId xmlns:p14="http://schemas.microsoft.com/office/powerpoint/2010/main" val="2571117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light bulb with text&#10;&#10;AI-generated content may be incorrect.">
            <a:extLst>
              <a:ext uri="{FF2B5EF4-FFF2-40B4-BE49-F238E27FC236}">
                <a16:creationId xmlns:a16="http://schemas.microsoft.com/office/drawing/2014/main" id="{F76B0456-5D79-0F30-72A7-385B86A18B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749" y="-186906"/>
            <a:ext cx="11568127" cy="7217433"/>
          </a:xfrm>
        </p:spPr>
      </p:pic>
      <p:sp>
        <p:nvSpPr>
          <p:cNvPr id="8" name="Content Placeholder 2">
            <a:extLst>
              <a:ext uri="{FF2B5EF4-FFF2-40B4-BE49-F238E27FC236}">
                <a16:creationId xmlns:a16="http://schemas.microsoft.com/office/drawing/2014/main" id="{9D0A58EF-D9E9-CBE2-C3A8-5C2E402D8C9A}"/>
              </a:ext>
            </a:extLst>
          </p:cNvPr>
          <p:cNvSpPr txBox="1">
            <a:spLocks/>
          </p:cNvSpPr>
          <p:nvPr/>
        </p:nvSpPr>
        <p:spPr>
          <a:xfrm>
            <a:off x="1007088" y="3282286"/>
            <a:ext cx="10515600" cy="24380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778301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AI-generated content may be incorrect.">
            <a:extLst>
              <a:ext uri="{FF2B5EF4-FFF2-40B4-BE49-F238E27FC236}">
                <a16:creationId xmlns:a16="http://schemas.microsoft.com/office/drawing/2014/main" id="{52DAF721-A333-74BD-5EE6-8A3BE16F6A84}"/>
              </a:ext>
            </a:extLst>
          </p:cNvPr>
          <p:cNvPicPr>
            <a:picLocks noChangeAspect="1"/>
          </p:cNvPicPr>
          <p:nvPr/>
        </p:nvPicPr>
        <p:blipFill>
          <a:blip r:embed="rId3"/>
          <a:stretch>
            <a:fillRect/>
          </a:stretch>
        </p:blipFill>
        <p:spPr>
          <a:xfrm>
            <a:off x="1679222" y="169333"/>
            <a:ext cx="8833556" cy="6533445"/>
          </a:xfrm>
          <a:prstGeom prst="rect">
            <a:avLst/>
          </a:prstGeom>
        </p:spPr>
      </p:pic>
    </p:spTree>
    <p:extLst>
      <p:ext uri="{BB962C8B-B14F-4D97-AF65-F5344CB8AC3E}">
        <p14:creationId xmlns:p14="http://schemas.microsoft.com/office/powerpoint/2010/main" val="2537524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16ECB-71E9-4954-54BF-0DE6D3BFE458}"/>
              </a:ext>
            </a:extLst>
          </p:cNvPr>
          <p:cNvSpPr>
            <a:spLocks noGrp="1"/>
          </p:cNvSpPr>
          <p:nvPr>
            <p:ph type="title"/>
          </p:nvPr>
        </p:nvSpPr>
        <p:spPr/>
        <p:txBody>
          <a:bodyPr/>
          <a:lstStyle/>
          <a:p>
            <a:endParaRPr lang="en-GB"/>
          </a:p>
        </p:txBody>
      </p:sp>
      <p:pic>
        <p:nvPicPr>
          <p:cNvPr id="6" name="Content Placeholder 5" descr="A group of people rowing a boat&#10;&#10;AI-generated content may be incorrect.">
            <a:extLst>
              <a:ext uri="{FF2B5EF4-FFF2-40B4-BE49-F238E27FC236}">
                <a16:creationId xmlns:a16="http://schemas.microsoft.com/office/drawing/2014/main" id="{0C3CD641-5D8B-BA22-A414-2D1C8D964571}"/>
              </a:ext>
            </a:extLst>
          </p:cNvPr>
          <p:cNvPicPr>
            <a:picLocks noGrp="1" noChangeAspect="1"/>
          </p:cNvPicPr>
          <p:nvPr>
            <p:ph idx="1"/>
          </p:nvPr>
        </p:nvPicPr>
        <p:blipFill>
          <a:blip r:embed="rId3"/>
          <a:stretch>
            <a:fillRect/>
          </a:stretch>
        </p:blipFill>
        <p:spPr>
          <a:xfrm>
            <a:off x="1477108" y="458893"/>
            <a:ext cx="9226060" cy="5947663"/>
          </a:xfrm>
        </p:spPr>
      </p:pic>
    </p:spTree>
    <p:extLst>
      <p:ext uri="{BB962C8B-B14F-4D97-AF65-F5344CB8AC3E}">
        <p14:creationId xmlns:p14="http://schemas.microsoft.com/office/powerpoint/2010/main" val="533304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eople posing for a photo&#10;&#10;AI-generated content may be incorrect.">
            <a:extLst>
              <a:ext uri="{FF2B5EF4-FFF2-40B4-BE49-F238E27FC236}">
                <a16:creationId xmlns:a16="http://schemas.microsoft.com/office/drawing/2014/main" id="{E64992CB-77E1-90AA-96E9-A9CB92DAEDD4}"/>
              </a:ext>
            </a:extLst>
          </p:cNvPr>
          <p:cNvPicPr>
            <a:picLocks noGrp="1" noChangeAspect="1"/>
          </p:cNvPicPr>
          <p:nvPr>
            <p:ph idx="1"/>
          </p:nvPr>
        </p:nvPicPr>
        <p:blipFill>
          <a:blip r:embed="rId3"/>
          <a:stretch>
            <a:fillRect/>
          </a:stretch>
        </p:blipFill>
        <p:spPr>
          <a:xfrm>
            <a:off x="683304" y="1363332"/>
            <a:ext cx="5191290" cy="4140718"/>
          </a:xfrm>
        </p:spPr>
      </p:pic>
      <p:sp>
        <p:nvSpPr>
          <p:cNvPr id="5" name="TextBox 4">
            <a:extLst>
              <a:ext uri="{FF2B5EF4-FFF2-40B4-BE49-F238E27FC236}">
                <a16:creationId xmlns:a16="http://schemas.microsoft.com/office/drawing/2014/main" id="{6AC29F46-5FEB-6CFD-142A-84E37E0045C1}"/>
              </a:ext>
            </a:extLst>
          </p:cNvPr>
          <p:cNvSpPr txBox="1"/>
          <p:nvPr/>
        </p:nvSpPr>
        <p:spPr>
          <a:xfrm>
            <a:off x="49265" y="6488938"/>
            <a:ext cx="86778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Image sourced from: </a:t>
            </a:r>
            <a:r>
              <a:rPr lang="en-GB">
                <a:ea typeface="+mn-lt"/>
                <a:cs typeface="+mn-lt"/>
                <a:hlinkClick r:id="rId4"/>
              </a:rPr>
              <a:t>Dewar Report – Scottish Rural Medicine Collaborative</a:t>
            </a:r>
            <a:endParaRPr lang="en-GB"/>
          </a:p>
        </p:txBody>
      </p:sp>
      <p:sp>
        <p:nvSpPr>
          <p:cNvPr id="6" name="TextBox 5">
            <a:extLst>
              <a:ext uri="{FF2B5EF4-FFF2-40B4-BE49-F238E27FC236}">
                <a16:creationId xmlns:a16="http://schemas.microsoft.com/office/drawing/2014/main" id="{9499F9AF-9705-0D83-071F-B8BCC7812CB0}"/>
              </a:ext>
            </a:extLst>
          </p:cNvPr>
          <p:cNvSpPr txBox="1"/>
          <p:nvPr/>
        </p:nvSpPr>
        <p:spPr>
          <a:xfrm>
            <a:off x="6406551" y="1719531"/>
            <a:ext cx="52736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solidFill>
                  <a:srgbClr val="0060A8"/>
                </a:solidFill>
                <a:cs typeface="Arial"/>
              </a:rPr>
              <a:t>“It is more important to know what sort of person has a disease than to know what sort of disease a person has.” —</a:t>
            </a:r>
            <a:r>
              <a:rPr lang="en-GB" sz="3600" i="1">
                <a:solidFill>
                  <a:srgbClr val="0060A8"/>
                </a:solidFill>
                <a:cs typeface="Arial"/>
              </a:rPr>
              <a:t> </a:t>
            </a:r>
            <a:r>
              <a:rPr lang="en-GB" sz="3600" b="1" i="1">
                <a:solidFill>
                  <a:srgbClr val="0060A8"/>
                </a:solidFill>
                <a:cs typeface="Arial"/>
              </a:rPr>
              <a:t>Hippocrates</a:t>
            </a:r>
            <a:endParaRPr lang="en-GB" sz="3600" b="1" i="1">
              <a:solidFill>
                <a:srgbClr val="0060A8"/>
              </a:solidFill>
            </a:endParaRPr>
          </a:p>
        </p:txBody>
      </p:sp>
    </p:spTree>
    <p:extLst>
      <p:ext uri="{BB962C8B-B14F-4D97-AF65-F5344CB8AC3E}">
        <p14:creationId xmlns:p14="http://schemas.microsoft.com/office/powerpoint/2010/main" val="23226803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iJSb2FkbWFwIiwiSXNUZW1wbGF0ZSI6ZmFsc2UsIlZlcnNpb24iOnsiJGlkIjoiMiIsIlZlcnNpb24iOiIzLjAuMSIsIk9yaWdpbmFsQXNzZW1ibHlWZXJzaW9uIjoiMy4wMS4wNi4wMCIsIkVkaXRpb24iOiJQbHVzIiwiSXNQbHVzRWRpdGlvbiI6dHJ1ZX0sIkVmZmVjdCI6MSwiU3R5bGUiOnsiJGlkIjoiMyIsIlRpbWViYW5kU3R5bGUiOnsiJGlkIjoiNCIsIlNjYWxlTWFya2luZyI6MCwiU2hhcGUiOjEzLCJTaGFwZVN0eWxlIjp7IiRpZCI6IjUiLCJNYXJnaW4iOnsiJGlkIjoiNiIsIlRvcCI6MCwiTGVmdCI6MTAsIlJpZ2h0IjoxMCwiQm90dG9tIjowfSwiUGFkZGluZyI6eyIkaWQiOiI3IiwiVG9wIjozLCJMZWZ0IjoxMywiUmlnaHQiOjEzLCJCb3R0b20iOjN9LCJCYWNrZ3JvdW5kIjp7IiRpZCI6IjgiLCJDb2xvciI6eyIkaWQiOiI5IiwiQSI6MjU1LCJSIjoxMzUsIkciOjEzMiwiQiI6MTk5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MzUsIkciOjEzMiwiQiI6MTk5fX0sIk1heFdpZHRoIjoiSW5maW5pdHkiLCJNYXhIZWlnaHQiOiJJbmZpbml0eSIsIlNtYXJ0Rm9yZWdyb3VuZElzQWN0aXZlIjpmYWxzZSwiSG9yaXpvbnRhbEFsaWdubWVudCI6MCwiVmVydGljYWxBbGlnbm1lbnQiOjAsIlNtYXJ0Rm9yZWdyb3VuZCI6bnVsbCwiTWFyZ2luIjp7IiRpZCI6IjE3IiwiVG9wIjowLCJMZWZ0IjowLCJSaWdodCI6MjAsIkJvdHRvbSI6MH0sIlBhZGRpbmciOnsiJGlkIjoiMTgiLCJUb3AiOjAsIkxlZnQiOjAsIlJpZ2h0IjowLCJCb3R0b20iOjB9LCJCYWNrZ3JvdW5kIjp7IiRpZCI6IjE5IiwiQ29sb3IiOnsiJGlkIjoiMjAiLCJBIjowLCJSIjowLCJHIjowLCJCIjowfX0sIklzVmlzaWJsZSI6ZmFsc2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MzUsIkciOjEzMiwiQiI6MTk5fX0sIk1heFdpZHRoIjoiSW5maW5pdHkiLCJNYXhIZWlnaHQiOiJJbmZpbml0eSIsIlNtYXJ0Rm9yZWdyb3VuZElzQWN0aXZlIjpmYWxzZSwiSG9yaXpvbnRhbEFsaWdubWVudCI6MCwiVmVydGljYWxBbGlnbm1lbnQiOjAsIlNtYXJ0Rm9yZWdyb3VuZCI6bnVsbCwiTWFyZ2luIjp7IiRpZCI6IjI1IiwiVG9wIjowLCJMZWZ0IjoyMCwiUmlnaHQiOjAsIkJvdHRvbSI6MH0sIlBhZGRpbmciOnsiJGlkIjoiMjYiLCJUb3AiOjAsIkxlZnQiOjAsIlJpZ2h0IjowLCJCb3R0b20iOjB9LCJCYWNrZ3JvdW5kIjp7IiRpZCI6IjI3IiwiQ29sb3IiOnsiJHJlZiI6IjIwIn19LCJJc1Zpc2libGUiOmZhbHN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1hcmdpbiI6eyIkaWQiOiIzMiIsIlRvcCI6MCwiTGVmdCI6MCwiUmlnaHQiOjAsIkJvdHRvbSI6MH0sIlBhZGRpbmciOnsiJGlkIjoiMzMiLCJUb3AiOjAsIkxlZnQiOjAsIlJpZ2h0IjowLCJCb3R0b20iOjB9LCJCYWNrZ3JvdW5kIjp7IiRpZCI6IjM0IiwiQ29sb3IiOnsiJHJlZiI6IjIwIn19LCJJc1Zpc2libGUiOnRydW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jU1LCJHIjowLCJCIjowfX0sIklzVmlzaWJsZSI6dHJ1ZSwiV2lkdGgiOjAuMCwiSGVpZ2h0IjowLjAsIkJvcmRlclN0eWxlIjpudWxsLCJQYXJlbnRTdHlsZSI6bnVsbH0sIlNjYWxlU3R5bGUiOnsiJGlkIjoiNDAiLCJTaG93U2VnbWVudFNlcGFyYXRvcnMiOnRydWUsIlNlZ21lbnRTZXBhcmF0b3JPcGFjaXR5IjozMCwiRm9udFNldHRpbmdzIjp7IiRpZCI6IjQxIiwiRm9udFNpemUiOjEyLCJGb250TmFtZSI6IkNhbGlicmkiLCJJc0JvbGQiOmZhbHNlLCJJc0l0YWxpYyI6ZmFsc2UsIklzVW5kZXJsaW5lZCI6ZmFsc2UsIlBhcmVudFN0eWxlIjpudWxsfSwiQXV0b1NpemUiOjAsIkZvcmVncm91bmQiOnsiJGlkIjoiNDIiLCJDb2xvciI6eyIkaWQiOiI0MyIsIkEiOjI1NSwiUiI6MjU1LCJHIjoyNTUsIkIiOjI1NX19LCJNYXhXaWR0aCI6MjAwLjAsIk1heEhlaWdodCI6IkluZmluaXR5IiwiU21hcnRGb3JlZ3JvdW5kSXNBY3RpdmUiOmZhbHNlLCJIb3Jpem9udGFsQWxpZ25tZW50IjowLCJWZXJ0aWNhbEFsaWdubWVudCI6MSwiU21hcnRGb3JlZ3JvdW5kIjpudWxs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3NywiUiI6MCwiRyI6MCwiQiI6MH19LCJBcHBlbmRZZWFyT25ZZWFyQ2hhbmdlIjp0cnVlLCJFbGFwc2VkVGltZUZvcm1hdCI6MCwiVG9kYXlNYXJrZXJQb3NpdGlvbiI6MS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C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5MywiRyI6MTE1LCJCIjoxNTR9fSwiTWF4V2lkdGgiOjIwMC4wLCJNYXhIZWlnaHQiOiJJbmZpbml0eSIsIlNtYXJ0Rm9yZWdyb3VuZElzQWN0aXZlIjpmYWxzZSwiSG9yaXpvbnRhbEFsaWdubWVudCI6MSwiVmVydGljYWxBbGlnbm1lbnQiOjAsIlNtYXJ0Rm9yZWdyb3VuZCI6bnVsbCwiTWFyZ2luIjp7IiRpZCI6IjY5IiwiVG9wIjowLCJMZWZ0IjowLCJSaWdodCI6MCwiQm90dG9tIjowfSwiUGFkZGluZyI6eyIkaWQiOiI3MCIsIlRvcCI6MCwiTGVmdCI6MCwiUmlnaHQiOjAsIkJvdHRvbSI6MH0sIkJhY2tncm91bmQiOnsiJGlkIjoiNzEiLCJDb2xvciI6eyIkcmVmIjoiMjAifX0sIklzVmlzaWJsZSI6dHJ1ZSwiV2lkdGgiOjAuMCwiSGVpZ2h0IjowLjAsIkJvcmRlclN0eWxlIjpudWxsLCJQYXJlbnRTdHlsZSI6bnVsbH0sIkRhdGVTdHlsZSI6eyIkaWQiOiI3MiIsIkZvbnRTZXR0aW5ncyI6eyIkaWQiOiI3MyIsIkZvbnRTaXplIjoxMCwiRm9udE5hbWUiOiJDYWxpYnJpIiwiSXNCb2xkIjpmYWxzZSwiSXNJdGFsaWMiOmZhbHNlLCJJc1VuZGVybGluZWQiOmZhbHNlLCJQYXJlbnRTdHlsZSI6bnVsbH0sIkF1dG9TaXplIjowLCJGb3JlZ3JvdW5kIjp7IiRpZCI6Ijc0IiwiQ29sb3IiOnsiJGlkIjoiNzUiLCJBIjoyNTUsIlIiOjE3MywiRyI6MTMyLCJCIjoxOTh9fSwiTWF4V2lkdGgiOjIwMC4wLCJNYXhIZWlnaHQiOiJJbmZpbml0eSIsIlNtYXJ0Rm9yZWdyb3VuZElzQWN0aXZlIjpmYWxzZSwiSG9yaXpvbnRhbEFsaWdubWVudCI6MCwiVmVydGljYWxBbGlnbm1lbnQiOjAsIlNtYXJ0Rm9yZWdyb3VuZCI6bnVsbCwiTWFyZ2luIjp7IiRpZCI6Ijc2IiwiVG9wIjowLCJMZWZ0IjowLCJSaWdodCI6MCwiQm90dG9tIjowfSwiUGFkZGluZyI6eyIkaWQiOiI3NyIsIlRvcCI6MCwiTGVmdCI6MCwiUmlnaHQiOjAsIkJvdHRvbSI6MH0sIkJhY2tncm91bmQiOnsiJGlkIjoiNzgiLCJDb2xvciI6eyIkcmVmIjoiMjAifX0sIklzVmlzaWJsZSI6ZmFsc2UsIldpZHRoIjowLjAsIkhlaWdodCI6MC4wLCJCb3JkZXJTdHlsZSI6bnVsbCwiUGFyZW50U3R5bGUiOm51bGx9LCJEYXRlRm9ybWF0Ijp7IiRpZCI6Ijc5IiwiRm9ybWF0U3RyaW5nIjoiTU1NIGQiLCJTZXBhcmF0b3IiOiIvIiwiVXNlSW50ZXJuYXRpb25hbERhdGVGb3JtYXQiOmZhbHNlfSwiSXNWaXNpYmxlIjp0cnVlLCJQYXJlbnRTdHlsZSI6bnVsbH0sIkRlZmF1bHRUYXNrU3R5bGUiOnsiJGlkIjoiODAiLCJTaGFwZSI6MiwiU2hhcGVUaGlja25lc3MiOjEsIkR1cmF0aW9uRm9ybWF0IjowLCJJbmNsdWRlTm9uV29ya2luZ0RheXNJbkR1cmF0aW9uIjp0cnVlLCJQZXJjZW50YWdlQ29tcGxldGVTdHlsZSI6eyIkaWQiOiI4MSIsIkZvbnRTZXR0aW5ncyI6eyIkaWQiOiI4MiIsIkZvbnRTaXplIjoxMCwiRm9udE5hbWUiOiJDYWxpYnJpIiwiSXNCb2xkIjpmYWxzZSwiSXNJdGFsaWMiOmZhbHNlLCJJc1VuZGVybGluZWQiOmZhbHNlLCJQYXJlbnRTdHlsZSI6bnVsbH0sIkF1dG9TaXplIjowLCJGb3JlZ3JvdW5kIjp7IiRpZCI6IjgzIiwiQ29sb3IiOnsiJGlkIjoiODQiLCJBIjoyNTUsIlIiOjEzNSwiRyI6MTMyLCJCIjoxOTl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MzUsIkciOjEzMiwiQiI6MTk5fX0sIk1heFdpZHRoIjoyMDAuMCwiTWF4SGVpZ2h0IjoiSW5maW5pdHkiLCJTbWFydEZvcmVncm91bmRJc0FjdGl2ZSI6ZmFsc2UsIkhvcml6b250YWxBbGlnbm1lbnQiOjAsIlZlcnRpY2FsQWxpZ25tZW50IjowLCJTbWFydEZvcmVncm91bmQiOm51bGwsIk1hcmdpbiI6eyIkaWQiOiI5MiIsIlRvcCI6MCwiTGVmdCI6MCwiUmlnaHQiOjAsIkJvdHRvbSI6MH0sIlBhZGRpbmciOnsiJGlkIjoiOTMiLCJUb3AiOjAsIkxlZnQiOjAsIlJpZ2h0IjowLCJCb3R0b20iOjB9LCJCYWNrZ3JvdW5kIjp7IiRpZCI6Ijk0IiwiQ29sb3IiOnsiJHJlZiI6IjIwIn19LCJJc1Zpc2libGUiOnRydWUsIldpZHRoIjowLjAsIkhlaWdodCI6MC4wLCJCb3JkZXJTdHlsZSI6bnVsbCwiUGFyZW50U3R5bGUiOm51bGx9LCJIb3Jpem9udGFsQ29ubmVjdG9yU3R5bGUiOnsiJGlkIjoiOTUiLCJMaW5lQ29sb3IiOnsiJGlkIjoiOTYiLCIkdHlwZSI6Ik5MUkUuQ29tbW9uLkRvbS5Tb2xpZENvbG9yQnJ1c2gsIE5MUkUuQ29tbW9uIiwiQ29sb3IiOnsiJGlkIjoiOTciLCJBIjoyNTUsIlIiOjIwNCwiRyI6MjA0LCJCIjoyMDR9fSwiTGluZVdlaWdodCI6MS4wLCJMaW5lVHlwZSI6MCwiUGFyZW50U3R5bGUiOm51bGx9LCJWZXJ0aWNhbENvbm5lY3RvclN0eWxlIjp7IiRpZCI6Ijk4IiwiTGluZUNvbG9yIjp7IiRpZCI6Ijk5IiwiJHR5cGUiOiJOTFJFLkNvbW1vbi5Eb20uU29saWRDb2xvckJydXNoLCBOTFJFLkNvbW1vbiIsIkNvbG9yIjp7IiRpZCI6IjEwMCIsIkEiOjI1NSwiUiI6MjA0LCJHIjoyMDQsIkIiOjIwNH19LCJMaW5lV2VpZ2h0IjowLjAsIkxpbmVUeXBlIjowLCJQYXJlbnRTdHlsZSI6bnVsbH0sIk1hcmdpbiI6bnVsbCwiU3RhcnREYXRlUG9zaXRpb24iOjMsIkVuZERhdGVQb3NpdGlvbiI6MywiVGl0bGVQb3NpdGlvbiI6NCwiRHVyYXRpb25Qb3NpdGlvbiI6NiwiUGVyY2VudGFnZUNvbXBsZXRlZFBvc2l0aW9uIjo2LCJTcGFjaW5nIjo1LCJJc0JlbG93VGltZWJhbmQiOnRydWUsIlBlcmNlbnRhZ2VDb21wbGV0ZVNoYXBlT3BhY2l0eSI6MzUsIlNoYXBlU3R5bGUiOnsiJGlkIjoiMTAxIiwiTWFyZ2luIjp7IiRpZCI6IjEwMiIsIlRvcCI6MCwiTGVmdCI6NCwiUmlnaHQiOjQsIkJvdHRvbSI6MH0sIlBhZGRpbmciOnsiJGlkIjoiMTAzIiwiVG9wIjowLCJMZWZ0IjowLCJSaWdodCI6MCwiQm90dG9tIjowfSwiQmFja2dyb3VuZCI6bnVsbCwiSXNWaXNpYmxlIjp0cnVlLCJXaWR0aCI6MC4wLCJIZWlnaHQiOjE2LjAsIkJvcmRlclN0eWxlIjp7IiRpZCI6IjEwNCIsIkxpbmVDb2xvciI6eyIkaWQiOiIxMDUiLCIkdHlwZSI6Ik5MUkUuQ29tbW9uLkRvbS5Tb2xpZENvbG9yQnJ1c2gsIE5MUkUuQ29tbW9uIiwiQ29sb3IiOnsiJGlkIjoiMTA2IiwiQSI6MjU1LCJSIjoyNTUsIkciOjAsIkIiOjB9fSwiTGluZVdlaWdodCI6MC4wLCJMaW5lVHlwZSI6MCwiUGFyZW50U3R5bGUiOm51bGx9LCJQYXJlbnRTdHlsZSI6bnVsbH0sIlRpdGxlU3R5bGUiOnsiJGlkIjoiMTA3IiwiRm9udFNldHRpbmdzIjp7IiRpZCI6IjEwOCIsIkZvbnRTaXplIjoxMSwiRm9udE5hbWUiOiJDYWxpYnJpIiwiSXNCb2xkIjp0cnVlLCJJc0l0YWxpYyI6ZmFsc2UsIklzVW5kZXJsaW5lZCI6ZmFsc2UsIlBhcmVudFN0eWxlIjpudWxsfSwiQXV0b1NpemUiOjAsIkZvcmVncm91bmQiOnsiJGlkIjoiMTA5IiwiQ29sb3IiOnsiJGlkIjoiMTEwIiwiQSI6MjU1LCJSIjowLCJHIjowLCJCIjowfX0sIk1heFdpZHRoIjo3MjAuMCwiTWF4SGVpZ2h0IjoiSW5maW5pdHkiLCJTbWFydEZvcmVncm91bmRJc0FjdGl2ZSI6ZmFsc2UsIkhvcml6b250YWxBbGlnbm1lbnQiOjEsIlZlcnRpY2FsQWxpZ25tZW50IjowLCJTbWFydEZvcmVncm91bmQiOm51bGwsIk1hcmdpbiI6eyIkaWQiOiIxMTEiLCJUb3AiOjAsIkxlZnQiOjAsIlJpZ2h0IjowLCJCb3R0b20iOjB9LCJQYWRkaW5nIjp7IiRpZCI6IjExMiIsIlRvcCI6MCwiTGVmdCI6MCwiUmlnaHQiOjAsIkJvdHRvbSI6MH0sIkJhY2tncm91bmQiOnsiJGlkIjoiMTEzIiwiQ29sb3IiOnsiJHJlZiI6IjIwIn19LCJJc1Zpc2libGUiOnRydWUsIldpZHRoIjowLjAsIkhlaWdodCI6MC4wLCJCb3JkZXJTdHlsZSI6bnVsbCwiUGFyZW50U3R5bGUiOm51bGx9LCJEYXRlU3R5bGUiOnsiJGlkIjoiMTE0IiwiRm9udFNldHRpbmdzIjp7IiRpZCI6IjExNSIsIkZvbnRTaXplIjoxMCwiRm9udE5hbWUiOiJDYWxpYnJpIiwiSXNCb2xkIjpmYWxzZSwiSXNJdGFsaWMiOmZhbHNlLCJJc1VuZGVybGluZWQiOmZhbHNlLCJQYXJlbnRTdHlsZSI6bnVsbH0sIkF1dG9TaXplIjowLCJGb3JlZ3JvdW5kIjp7IiRpZCI6IjExNiIsIkNvbG9yIjp7IiRpZCI6IjExNyIsIkEiOjI1NSwiUiI6NTUsIkciOjUzLCJCIjo2OX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NTU0gZCIsIlNlcGFyYXRvciI6Ii8iLCJVc2VJbnRlcm5hdGlvbmFsRGF0ZUZvcm1hdCI6ZmFsc2V9LCJJc1Zpc2libGUiOnRydWUsIlBhcmVudFN0eWxlIjpudWxsfSwiU2hvd0VsYXBzZWRUaW1lR3JhZGllbnRTdHlsZSI6ZmFsc2V9LCJTY2FsZSI6eyIkaWQiOiIxMjIiLCJTdGFydERhdGUiOiIyMDE2LTA4LTAyVDIzOjU5OjU5Ljk5OVoiLCJFbmREYXRlIjoiMjAxNi0xMi0xNVQyMzo1OTo1OS45OTlaIiwiRm9ybWF0IjoidyIsIlR5cGUiOjEsIkF1dG9EYXRlUmFuZ2UiOnRydWUsIldvcmtpbmdEYXlzIjozMSwiVG9kYXlNYXJrZXJUZXh0IjoiVG9kYXkiLCJBdXRvU2NhbGVUeXBlIjpmYWxzZX0sIk1pbGVzdG9uZXMiOlt7IiRpZCI6IjEyMyIsIkRhdGUiOiIyMDE2LTA4LTAyVDIzOjU5OjU5Ljk5OVoiLCJTdHlsZSI6eyIkaWQiOiIxMjQiLCJTaGFwZSI6OSwiQ29ubmVjdG9yTWFyZ2luIjp7IiRyZWYiOiI1NCJ9LCJDb25uZWN0b3JTdHlsZSI6eyIkaWQiOiIxMjUiLCJMaW5lQ29sb3IiOnsiJGlkIjoiMTI2IiwiJHR5cGUiOiJOTFJFLkNvbW1vbi5Eb20uU29saWRDb2xvckJydXNoLCBOTFJFLkNvbW1vbiIsIkNvbG9yIjp7IiRpZCI6IjEyNyIsIkEiOjEyNywiUiI6MTUwLCJHIjoyMTQsIkIiOjY2fX0sIkxpbmVXZWlnaHQiOjEuMCwiTGluZVR5cGUiOjAsIlBhcmVudFN0eWxlIjp7IiRyZWYiOiI1NSJ9fSwiSXNCZWxvd1RpbWViYW5kIjpmYWxzZSwiSGlkZURhdGUiOmZhbHNlLCJTaGFwZVNpemUiOjEsIlNwYWNpbmciOjIuMCwiUGFkZGluZyI6eyIkcmVmIjoiNTgifSwiU2hhcGVTdHlsZSI6eyIkaWQiOiIxMjgiLCJNYXJnaW4iOnsiJHJlZiI6IjYwIn0sIlBhZGRpbmciOnsiJHJlZiI6IjYxIn0sIkJhY2tncm91bmQiOnsiJGlkIjoiMTI5IiwiQ29sb3IiOnsiJGlkIjoiMTMwIiwiQSI6MjU1LCJSIjoxNTAsIkciOjIxNCwiQiI6NjZ9fSwiSXNWaXNpYmxlIjp0cnVlLCJXaWR0aCI6MTguMCwiSGVpZ2h0IjoyMC4wLCJCb3JkZXJTdHlsZSI6eyIkaWQiOiIxMzEiLCJMaW5lQ29sb3IiOnsiJHJlZiI6IjYzIn0sIkxpbmVXZWlnaHQiOjAuMCwiTGluZVR5cGUiOjAsIlBhcmVudFN0eWxlIjp7IiRyZWYiOiI2MiJ9fSwiUGFyZW50U3R5bGUiOnsiJHJlZiI6IjU5In19LCJUaXRsZVN0eWxlIjp7IiRpZCI6IjEzMiIsIkZvbnRTZXR0aW5ncyI6eyIkaWQiOiIxMzMiLCJGb250U2l6ZSI6MTEsIkZvbnROYW1lIjoiQ2FsaWJyaSIsIklzQm9sZCI6dHJ1ZSwiSXNJdGFsaWMiOmZhbHNlLCJJc1VuZGVybGluZWQiOmZhbHNlLCJQYXJlbnRTdHlsZSI6eyIkcmVmIjoiNjYifX0sIkF1dG9TaXplIjowLCJGb3JlZ3JvdW5kIjp7IiRpZCI6IjEzNCIsIkNvbG9yIjp7IiRpZCI6IjEzNSIsIkEiOjI1NSwiUiI6MTUwLCJHIjoyMTQsIkIiOjY2fX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M2IiwiTGluZUNvbG9yIjpudWxsLCJMaW5lV2VpZ2h0IjowLjAsIkxpbmVUeXBlIjowLCJQYXJlbnRTdHlsZSI6bnVsbH0sIlBhcmVudFN0eWxlIjp7IiRyZWYiOiI2NSJ9fSwiRGF0ZVN0eWxlIjp7IiRpZCI6IjEzNyIsIkZvbnRTZXR0aW5ncyI6eyIkaWQiOiIxMzg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TM5IiwiTGluZUNvbG9yIjpudWxsLCJMaW5lV2VpZ2h0IjowLjAsIkxpbmVUeXBlIjowLCJQYXJlbnRTdHlsZSI6bnVsbH0sIlBhcmVudFN0eWxlIjp7IiRyZWYiOiI3MiJ9fSwiRGF0ZUZvcm1hdCI6eyIkcmVmIjoiNzkifSwiSXNWaXNpYmxlIjp0cnVlLCJQYXJlbnRTdHlsZSI6eyIkcmVmIjoiNTMifX0sIlBvc2l0aW9uIjp7IiRpZCI6IjE0MCIsIlJhdGlvIjowLjE1OTYzODM4MzY1MzQyODgxLCJJc0N1c3RvbSI6ZmFsc2V9LCJJZCI6IjlkZDhlZDliLTY2ZmMtNDBjNy1iOWVhLWE2Y2Q0ZWIwNTc5MSIsIkltcG9ydElkIjpudWxsLCJUaXRsZSI6Ik1pbGVzdG9uZSAxIiwiTm90ZSI6bnVsbCwiSHlwZXJsaW5rIjpudWxsLCJJc0NoYW5nZWQiOmZhbHNlLCJJc05ldyI6ZmFsc2V9LHsiJGlkIjoiMTQxIiwiRGF0ZSI6IjIwMTYtMDgtMTBUMjM6NTk6NTkuOTk5WiIsIlN0eWxlIjp7IiRpZCI6IjE0MiIsIlNoYXBlIjowLCJDb25uZWN0b3JNYXJnaW4iOnsiJHJlZiI6IjU0In0sIkNvbm5lY3RvclN0eWxlIjp7IiRpZCI6IjE0MyIsIkxpbmVDb2xvciI6eyIkaWQiOiIxNDQiLCIkdHlwZSI6Ik5MUkUuQ29tbW9uLkRvbS5Tb2xpZENvbG9yQnJ1c2gsIE5MUkUuQ29tbW9uIiwiQ29sb3IiOnsiJGlkIjoiMTQ1IiwiQSI6MjU1LCJSIjoxMTEsIkciOjEyOSwiQiI6MTMxfX0sIkxpbmVXZWlnaHQiOjEuMCwiTGluZVR5cGUiOjAsIlBhcmVudFN0eWxlIjp7IiRyZWYiOiI1NSJ9fSwiSXNCZWxvd1RpbWViYW5kIjpmYWxzZSwiSGlkZURhdGUiOmZhbHNlLCJTaGFwZVNpemUiOjAsIlNwYWNpbmciOjIuMCwiUGFkZGluZyI6eyIkcmVmIjoiNTgifSwiU2hhcGVTdHlsZSI6eyIkaWQiOiIxNDYiLCJNYXJnaW4iOnsiJHJlZiI6IjYwIn0sIlBhZGRpbmciOnsiJHJlZiI6IjYxIn0sIkJhY2tncm91bmQiOnsiJGlkIjoiMTQ3IiwiQ29sb3IiOnsiJGlkIjoiMTQ4IiwiQSI6MjU1LCJSIjo1NSwiRyI6NTMsIkIiOjY5fX0sIklzVmlzaWJsZSI6dHJ1ZSwiV2lkdGgiOjEyLjAsIkhlaWdodCI6MTQuMCwiQm9yZGVyU3R5bGUiOnsiJGlkIjoiMTQ5IiwiTGluZUNvbG9yIjp7IiRyZWYiOiI2MyJ9LCJMaW5lV2VpZ2h0IjowLjAsIkxpbmVUeXBlIjowLCJQYXJlbnRTdHlsZSI6eyIkcmVmIjoiNjIifX0sIlBhcmVudFN0eWxlIjp7IiRyZWYiOiI1OSJ9fSwiVGl0bGVTdHlsZSI6eyIkaWQiOiIxNTAiLCJGb250U2V0dGluZ3MiOnsiJGlkIjoiMTUx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NTIiLCJMaW5lQ29sb3IiOm51bGwsIkxpbmVXZWlnaHQiOjAuMCwiTGluZVR5cGUiOjAsIlBhcmVudFN0eWxlIjpudWxsfSwiUGFyZW50U3R5bGUiOnsiJHJlZiI6IjY1In19LCJEYXRlU3R5bGUiOnsiJGlkIjoiMTUzIiwiRm9udFNldHRpbmdzIjp7IiRpZCI6IjE1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xNTUiLCJMaW5lQ29sb3IiOm51bGwsIkxpbmVXZWlnaHQiOjAuMCwiTGluZVR5cGUiOjAsIlBhcmVudFN0eWxlIjpudWxsfSwiUGFyZW50U3R5bGUiOnsiJHJlZiI6IjcyIn19LCJEYXRlRm9ybWF0Ijp7IiRyZWYiOiI3OSJ9LCJJc1Zpc2libGUiOnRydWUsIlBhcmVudFN0eWxlIjp7IiRyZWYiOiI1MyJ9fSwiUG9zaXRpb24iOnsiJGlkIjoiMTU2IiwiUmF0aW8iOjAuMCwiSXNDdXN0b20iOmZhbHNlfSwiSWQiOiIxZjg3ODA5NC01ZWJkLTRlYjQtYjYyMC0wMTdjN2Y2ZGNhMjUiLCJJbXBvcnRJZCI6bnVsbCwiVGl0bGUiOiJNaWxlc3RvbmUgMiIsIk5vdGUiOm51bGwsIkh5cGVybGluayI6bnVsbCwiSXNDaGFuZ2VkIjpmYWxzZSwiSXNOZXciOmZhbHNlfSx7IiRpZCI6IjE1NyIsIkRhdGUiOiIyMDE2LTA4LTE5VDIzOjU5OjU5Ljk5OVoiLCJTdHlsZSI6eyIkaWQiOiIxNTgiLCJTaGFwZSI6MSwiQ29ubmVjdG9yTWFyZ2luIjp7IiRyZWYiOiI1NCJ9LCJDb25uZWN0b3JTdHlsZSI6eyIkaWQiOiIxNTkiLCJMaW5lQ29sb3IiOnsiJGlkIjoiMTYwIiwiJHR5cGUiOiJOTFJFLkNvbW1vbi5Eb20uU29saWRDb2xvckJydXNoLCBOTFJFLkNvbW1vbiIsIkNvbG9yIjp7IiRpZCI6IjE2MSIsIkEiOjEyNywiUiI6MTczLCJHIjoxMzIsIkIiOjE5OH19LCJMaW5lV2VpZ2h0IjoxLjAsIkxpbmVUeXBlIjowLCJQYXJlbnRTdHlsZSI6eyIkcmVmIjoiNTUifX0sIklzQmVsb3dUaW1lYmFuZCI6ZmFsc2UsIkhpZGVEYXRlIjpmYWxzZSwiU2hhcGVTaXplIjoxLCJTcGFjaW5nIjoyLjAsIlBhZGRpbmciOnsiJHJlZiI6IjU4In0sIlNoYXBlU3R5bGUiOnsiJGlkIjoiMTYyIiwiTWFyZ2luIjp7IiRyZWYiOiI2MCJ9LCJQYWRkaW5nIjp7IiRyZWYiOiI2MSJ9LCJCYWNrZ3JvdW5kIjp7IiRpZCI6IjE2MyIsIkNvbG9yIjp7IiRpZCI6IjE2NCIsIkEiOjI1NSwiUiI6MTczLCJHIjoxMzIsIkIiOjE5OH19LCJJc1Zpc2libGUiOnRydWUsIldpZHRoIjoxOC4wLCJIZWlnaHQiOjIwLjAsIkJvcmRlclN0eWxlIjp7IiRpZCI6IjE2NSIsIkxpbmVDb2xvciI6eyIkcmVmIjoiNjMifSwiTGluZVdlaWdodCI6MC4wLCJMaW5lVHlwZSI6MCwiUGFyZW50U3R5bGUiOnsiJHJlZiI6IjYyIn19LCJQYXJlbnRTdHlsZSI6eyIkcmVmIjoiNTkifX0sIlRpdGxlU3R5bGUiOnsiJGlkIjoiMTY2IiwiRm9udFNldHRpbmdzIjp7IiRpZCI6IjE2Ny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Y4IiwiTGluZUNvbG9yIjpudWxsLCJMaW5lV2VpZ2h0IjowLjAsIkxpbmVUeXBlIjowLCJQYXJlbnRTdHlsZSI6bnVsbH0sIlBhcmVudFN0eWxlIjp7IiRyZWYiOiI2NSJ9fSwiRGF0ZVN0eWxlIjp7IiRpZCI6IjE2OSIsIkZvbnRTZXR0aW5ncyI6eyIkaWQiOiIxNzA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TcxIiwiTGluZUNvbG9yIjpudWxsLCJMaW5lV2VpZ2h0IjowLjAsIkxpbmVUeXBlIjowLCJQYXJlbnRTdHlsZSI6bnVsbH0sIlBhcmVudFN0eWxlIjp7IiRyZWYiOiI3MiJ9fSwiRGF0ZUZvcm1hdCI6eyIkcmVmIjoiNzkifSwiSXNWaXNpYmxlIjp0cnVlLCJQYXJlbnRTdHlsZSI6eyIkcmVmIjoiNTMifX0sIlBvc2l0aW9uIjp7IiRpZCI6IjE3MiIsIlJhdGlvIjowLjE1OTYzODM4MzY1MzQyODgxLCJJc0N1c3RvbSI6ZmFsc2V9LCJJZCI6IjFkN2I3ZGU3LTU2OTQtNDFlZC04NGZkLWY0MGEzZDUxMjE1ZSIsIkltcG9ydElkIjpudWxsLCJUaXRsZSI6Ik1pbGVzdG9uZSAzIiwiTm90ZSI6bnVsbCwiSHlwZXJsaW5rIjpudWxsLCJJc0NoYW5nZWQiOmZhbHNlLCJJc05ldyI6ZmFsc2V9LHsiJGlkIjoiMTczIiwiRGF0ZSI6IjIwMTYtMDktMDdUMjM6NTk6NTkuOTk5WiIsIlN0eWxlIjp7IiRpZCI6IjE3NCIsIlNoYXBlIjoxLCJDb25uZWN0b3JNYXJnaW4iOnsiJHJlZiI6IjU0In0sIkNvbm5lY3RvclN0eWxlIjp7IiRpZCI6IjE3NSIsIkxpbmVDb2xvciI6eyIkaWQiOiIxNzYiLCIkdHlwZSI6Ik5MUkUuQ29tbW9uLkRvbS5Tb2xpZENvbG9yQnJ1c2gsIE5MUkUuQ29tbW9uIiwiQ29sb3IiOnsiJGlkIjoiMTc3IiwiQSI6MTI3LCJSIjoxMTEsIkciOjQ5LCJCIjoxNTJ9fSwiTGluZVdlaWdodCI6MS4wLCJMaW5lVHlwZSI6MCwiUGFyZW50U3R5bGUiOnsiJHJlZiI6IjU1In19LCJJc0JlbG93VGltZWJhbmQiOnRydWUsIkhpZGVEYXRlIjpmYWxzZSwiU2hhcGVTaXplIjoyLCJTcGFjaW5nIjoyLjAsIlBhZGRpbmciOnsiJHJlZiI6IjU4In0sIlNoYXBlU3R5bGUiOnsiJGlkIjoiMTc4IiwiTWFyZ2luIjp7IiRyZWYiOiI2MCJ9LCJQYWRkaW5nIjp7IiRyZWYiOiI2MSJ9LCJCYWNrZ3JvdW5kIjp7IiRpZCI6IjE3OSIsIkNvbG9yIjp7IiRpZCI6IjE4MCIsIkEiOjI1NSwiUiI6MTExLCJHIjo0OSwiQiI6MTUyfX0sIklzVmlzaWJsZSI6dHJ1ZSwiV2lkdGgiOjI0LjAsIkhlaWdodCI6MjYuMCwiQm9yZGVyU3R5bGUiOnsiJGlkIjoiMTgxIiwiTGluZUNvbG9yIjp7IiRyZWYiOiI2MyJ9LCJMaW5lV2VpZ2h0IjowLjAsIkxpbmVUeXBlIjowLCJQYXJlbnRTdHlsZSI6eyIkcmVmIjoiNjIifX0sIlBhcmVudFN0eWxlIjp7IiRyZWYiOiI1OSJ9fSwiVGl0bGVTdHlsZSI6eyIkaWQiOiIxODIiLCJGb250U2V0dGluZ3MiOnsiJGlkIjoiMTgz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ODQiLCJMaW5lQ29sb3IiOm51bGwsIkxpbmVXZWlnaHQiOjAuMCwiTGluZVR5cGUiOjAsIlBhcmVudFN0eWxlIjpudWxsfSwiUGFyZW50U3R5bGUiOnsiJHJlZiI6IjY1In19LCJEYXRlU3R5bGUiOnsiJGlkIjoiMTg1IiwiRm9udFNldHRpbmdzIjp7IiRpZCI6IjE4N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xODciLCJMaW5lQ29sb3IiOm51bGwsIkxpbmVXZWlnaHQiOjAuMCwiTGluZVR5cGUiOjAsIlBhcmVudFN0eWxlIjpudWxsfSwiUGFyZW50U3R5bGUiOnsiJHJlZiI6IjcyIn19LCJEYXRlRm9ybWF0Ijp7IiRyZWYiOiI3OSJ9LCJJc1Zpc2libGUiOnRydWUsIlBhcmVudFN0eWxlIjp7IiRyZWYiOiI1MyJ9fSwiUG9zaXRpb24iOnsiJGlkIjoiMTg4IiwiUmF0aW8iOjAuMTUxNzAxOTY5NTcwNTgzNzcsIklzQ3VzdG9tIjpmYWxzZX0sIklkIjoiMjUzMDQwYzMtNWY4Yy00ZmM5LThjN2UtYTViNDA5NjRiNDQyIiwiSW1wb3J0SWQiOm51bGwsIlRpdGxlIjoiTWlsZXN0b25lIDQiLCJOb3RlIjpudWxsLCJIeXBlcmxpbmsiOm51bGwsIklzQ2hhbmdlZCI6ZmFsc2UsIklzTmV3IjpmYWxzZX0seyIkaWQiOiIxODkiLCJEYXRlIjoiMjAxNi0wOS0xNFQyMzo1OTo1OS45OTlaIiwiU3R5bGUiOnsiJGlkIjoiMTkwIiwiU2hhcGUiOjAsIkNvbm5lY3Rvck1hcmdpbiI6eyIkcmVmIjoiNTQifSwiQ29ubmVjdG9yU3R5bGUiOnsiJGlkIjoiMTkxIiwiTGluZUNvbG9yIjp7IiRpZCI6IjE5MiIsIiR0eXBlIjoiTkxSRS5Db21tb24uRG9tLlNvbGlkQ29sb3JCcnVzaCwgTkxSRS5Db21tb24iLCJDb2xvciI6eyIkaWQiOiIxOTMiLCJBIjoyNTUsIlIiOjExMSwiRyI6MTI5LCJCIjoxMzF9fSwiTGluZVdlaWdodCI6MS4wLCJMaW5lVHlwZSI6MCwiUGFyZW50U3R5bGUiOnsiJHJlZiI6IjU1In19LCJJc0JlbG93VGltZWJhbmQiOmZhbHNlLCJIaWRlRGF0ZSI6ZmFsc2UsIlNoYXBlU2l6ZSI6MCwiU3BhY2luZyI6Mi4wLCJQYWRkaW5nIjp7IiRyZWYiOiI1OCJ9LCJTaGFwZVN0eWxlIjp7IiRpZCI6IjE5NCIsIk1hcmdpbiI6eyIkcmVmIjoiNjAifSwiUGFkZGluZyI6eyIkcmVmIjoiNjEifSwiQmFja2dyb3VuZCI6eyIkaWQiOiIxOTUiLCJDb2xvciI6eyIkaWQiOiIxOTYiLCJBIjoyNTUsIlIiOjU1LCJHIjo1MywiQiI6Njl9fSwiSXNWaXNpYmxlIjp0cnVlLCJXaWR0aCI6MTIuMCwiSGVpZ2h0IjoxNC4wLCJCb3JkZXJTdHlsZSI6eyIkaWQiOiIxOTciLCJMaW5lQ29sb3IiOnsiJHJlZiI6IjYzIn0sIkxpbmVXZWlnaHQiOjAuMCwiTGluZVR5cGUiOjAsIlBhcmVudFN0eWxlIjp7IiRyZWYiOiI2MiJ9fSwiUGFyZW50U3R5bGUiOnsiJHJlZiI6IjU5In19LCJUaXRsZVN0eWxlIjp7IiRpZCI6IjE5OCIsIkZvbnRTZXR0aW5ncyI6eyIkaWQiOiIxOTk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IwMCIsIkxpbmVDb2xvciI6bnVsbCwiTGluZVdlaWdodCI6MC4wLCJMaW5lVHlwZSI6MCwiUGFyZW50U3R5bGUiOm51bGx9LCJQYXJlbnRTdHlsZSI6eyIkcmVmIjoiNjUifX0sIkRhdGVTdHlsZSI6eyIkaWQiOiIyMDEiLCJGb250U2V0dGluZ3MiOnsiJGlkIjoiMjAy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mYWxzZSwiV2lkdGgiOjAuMCwiSGVpZ2h0IjowLjAsIkJvcmRlclN0eWxlIjp7IiRpZCI6IjIwMyIsIkxpbmVDb2xvciI6bnVsbCwiTGluZVdlaWdodCI6MC4wLCJMaW5lVHlwZSI6MCwiUGFyZW50U3R5bGUiOm51bGx9LCJQYXJlbnRTdHlsZSI6eyIkcmVmIjoiNzIifX0sIkRhdGVGb3JtYXQiOnsiJHJlZiI6Ijc5In0sIklzVmlzaWJsZSI6dHJ1ZSwiUGFyZW50U3R5bGUiOnsiJHJlZiI6IjUzIn19LCJQb3NpdGlvbiI6eyIkaWQiOiIyMDQiLCJSYXRpbyI6MC4xNTkxMDkyMTQ1MDAxNDQ2NywiSXNDdXN0b20iOmZhbHNlfSwiSWQiOiJiOTFlN2M5ZC1hMTA0LTRmMWUtODBiOS1iY2I2MTZhZDMyYmUiLCJJbXBvcnRJZCI6bnVsbCwiVGl0bGUiOiJNaWxlc3RvbmUgNSIsIk5vdGUiOm51bGwsIkh5cGVybGluayI6bnVsbCwiSXNDaGFuZ2VkIjpmYWxzZSwiSXNOZXciOmZhbHNlfSx7IiRpZCI6IjIwNSIsIkRhdGUiOiIyMDE2LTA5LTE4VDIzOjU5OjU5Ljk5OVoiLCJTdHlsZSI6eyIkaWQiOiIyMDYiLCJTaGFwZSI6MCwiQ29ubmVjdG9yTWFyZ2luIjp7IiRyZWYiOiI1NCJ9LCJDb25uZWN0b3JTdHlsZSI6eyIkaWQiOiIyMDciLCJMaW5lQ29sb3IiOnsiJGlkIjoiMjA4IiwiJHR5cGUiOiJOTFJFLkNvbW1vbi5Eb20uU29saWRDb2xvckJydXNoLCBOTFJFLkNvbW1vbiIsIkNvbG9yIjp7IiRpZCI6IjIwOSIsIkEiOjI1NSwiUiI6MTExLCJHIjoxMjksIkIiOjEzMX19LCJMaW5lV2VpZ2h0IjoxLjAsIkxpbmVUeXBlIjowLCJQYXJlbnRTdHlsZSI6eyIkcmVmIjoiNTUifX0sIklzQmVsb3dUaW1lYmFuZCI6ZmFsc2UsIkhpZGVEYXRlIjpmYWxzZSwiU2hhcGVTaXplIjowLCJTcGFjaW5nIjoyLjAsIlBhZGRpbmciOnsiJHJlZiI6IjU4In0sIlNoYXBlU3R5bGUiOnsiJGlkIjoiMjEwIiwiTWFyZ2luIjp7IiRyZWYiOiI2MCJ9LCJQYWRkaW5nIjp7IiRyZWYiOiI2MSJ9LCJCYWNrZ3JvdW5kIjp7IiRpZCI6IjIxMSIsIkNvbG9yIjp7IiRpZCI6IjIxMiIsIkEiOjI1NSwiUiI6NTUsIkciOjUzLCJCIjo2OX19LCJJc1Zpc2libGUiOnRydWUsIldpZHRoIjoxMi4wLCJIZWlnaHQiOjE0LjAsIkJvcmRlclN0eWxlIjp7IiRpZCI6IjIxMyIsIkxpbmVDb2xvciI6eyIkcmVmIjoiNjMifSwiTGluZVdlaWdodCI6MC4wLCJMaW5lVHlwZSI6MCwiUGFyZW50U3R5bGUiOnsiJHJlZiI6IjYyIn19LCJQYXJlbnRTdHlsZSI6eyIkcmVmIjoiNTkifX0sIlRpdGxlU3R5bGUiOnsiJGlkIjoiMjE0IiwiRm9udFNldHRpbmdzIjp7IiRpZCI6IjIxN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E2IiwiTGluZUNvbG9yIjpudWxsLCJMaW5lV2VpZ2h0IjowLjAsIkxpbmVUeXBlIjowLCJQYXJlbnRTdHlsZSI6bnVsbH0sIlBhcmVudFN0eWxlIjp7IiRyZWYiOiI2NSJ9fSwiRGF0ZVN0eWxlIjp7IiRpZCI6IjIxNyIsIkZvbnRTZXR0aW5ncyI6eyIkaWQiOiIyMTg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jE5IiwiTGluZUNvbG9yIjpudWxsLCJMaW5lV2VpZ2h0IjowLjAsIkxpbmVUeXBlIjowLCJQYXJlbnRTdHlsZSI6bnVsbH0sIlBhcmVudFN0eWxlIjp7IiRyZWYiOiI3MiJ9fSwiRGF0ZUZvcm1hdCI6eyIkcmVmIjoiNzkifSwiSXNWaXNpYmxlIjp0cnVlLCJQYXJlbnRTdHlsZSI6eyIkcmVmIjoiNTMifX0sIlBvc2l0aW9uIjp7IiRpZCI6IjIyMCIsIlJhdGlvIjowLjE3MDc0OTYyODk4NTM2OTYzLCJJc0N1c3RvbSI6ZmFsc2V9LCJJZCI6IjMyNmY5M2RiLTUyZDktNGY1MS05YTMzLTNlMjhkYzU3MjdhMyIsIkltcG9ydElkIjpudWxsLCJUaXRsZSI6Ik1pbGVzdG9uZSA2IiwiTm90ZSI6bnVsbCwiSHlwZXJsaW5rIjpudWxsLCJJc0NoYW5nZWQiOmZhbHNlLCJJc05ldyI6ZmFsc2V9LHsiJGlkIjoiMjIxIiwiRGF0ZSI6IjIwMTYtMDktMjhUMjM6NTk6NTkuOTk5WiIsIlN0eWxlIjp7IiRpZCI6IjIyMiIsIlNoYXBlIjoxLCJDb25uZWN0b3JNYXJnaW4iOnsiJHJlZiI6IjU0In0sIkNvbm5lY3RvclN0eWxlIjp7IiRpZCI6IjIyMyIsIkxpbmVDb2xvciI6eyIkaWQiOiIyMjQiLCIkdHlwZSI6Ik5MUkUuQ29tbW9uLkRvbS5Tb2xpZENvbG9yQnJ1c2gsIE5MUkUuQ29tbW9uIiwiQ29sb3IiOnsiJGlkIjoiMjI1IiwiQSI6MTI3LCJSIjo5MywiRyI6MTE1LCJCIjoxNTR9fSwiTGluZVdlaWdodCI6MS4wLCJMaW5lVHlwZSI6MCwiUGFyZW50U3R5bGUiOnsiJHJlZiI6IjU1In19LCJJc0JlbG93VGltZWJhbmQiOmZhbHNlLCJIaWRlRGF0ZSI6ZmFsc2UsIlNoYXBlU2l6ZSI6MiwiU3BhY2luZyI6Mi4wLCJQYWRkaW5nIjp7IiRyZWYiOiI1OCJ9LCJTaGFwZVN0eWxlIjp7IiRpZCI6IjIyNiIsIk1hcmdpbiI6eyIkcmVmIjoiNjAifSwiUGFkZGluZyI6eyIkcmVmIjoiNjEifSwiQmFja2dyb3VuZCI6eyIkaWQiOiIyMjciLCJDb2xvciI6eyIkaWQiOiIyMjgiLCJBIjoyNTUsIlIiOjkzLCJHIjoxMTUsIkIiOjE1NH19LCJJc1Zpc2libGUiOnRydWUsIldpZHRoIjoyNC4wLCJIZWlnaHQiOjI2LjAsIkJvcmRlclN0eWxlIjp7IiRpZCI6IjIyOSIsIkxpbmVDb2xvciI6eyIkcmVmIjoiNjMifSwiTGluZVdlaWdodCI6MC4wLCJMaW5lVHlwZSI6MCwiUGFyZW50U3R5bGUiOnsiJHJlZiI6IjYyIn19LCJQYXJlbnRTdHlsZSI6eyIkcmVmIjoiNTkifX0sIlRpdGxlU3R5bGUiOnsiJGlkIjoiMjMwIiwiRm9udFNldHRpbmdzIjp7IiRpZCI6IjIzM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MyIiwiTGluZUNvbG9yIjpudWxsLCJMaW5lV2VpZ2h0IjowLjAsIkxpbmVUeXBlIjowLCJQYXJlbnRTdHlsZSI6bnVsbH0sIlBhcmVudFN0eWxlIjp7IiRyZWYiOiI2NSJ9fSwiRGF0ZVN0eWxlIjp7IiRpZCI6IjIzMyIsIkZvbnRTZXR0aW5ncyI6eyIkaWQiOiIyMzQ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jM1IiwiTGluZUNvbG9yIjpudWxsLCJMaW5lV2VpZ2h0IjowLjAsIkxpbmVUeXBlIjowLCJQYXJlbnRTdHlsZSI6bnVsbH0sIlBhcmVudFN0eWxlIjp7IiRyZWYiOiI3MiJ9fSwiRGF0ZUZvcm1hdCI6eyIkcmVmIjoiNzkifSwiSXNWaXNpYmxlIjp0cnVlLCJQYXJlbnRTdHlsZSI6eyIkcmVmIjoiNTMifX0sIlBvc2l0aW9uIjp7IiRpZCI6IjIzNiIsIlJhdGlvIjowLjE3MDc0OTQ5NDc2NDUzOTkzLCJJc0N1c3RvbSI6ZmFsc2V9LCJJZCI6IjY4M2NhMTZlLWMwMGQtNDZhMS04MWE3LWIwNmJlNjQyMGQ3ZCIsIkltcG9ydElkIjpudWxsLCJUaXRsZSI6Ik1pbGVzdG9uZSA3IiwiTm90ZSI6bnVsbCwiSHlwZXJsaW5rIjpudWxsLCJJc0NoYW5nZWQiOmZhbHNlLCJJc05ldyI6ZmFsc2V9LHsiJGlkIjoiMjM3IiwiRGF0ZSI6IjIwMTYtMTAtMDlUMjM6NTk6NTkuOTk5WiIsIlN0eWxlIjp7IiRpZCI6IjIzOCIsIlNoYXBlIjoxLCJDb25uZWN0b3JNYXJnaW4iOnsiJHJlZiI6IjU0In0sIkNvbm5lY3RvclN0eWxlIjp7IiRpZCI6IjIzOSIsIkxpbmVDb2xvciI6eyIkaWQiOiIyNDAiLCIkdHlwZSI6Ik5MUkUuQ29tbW9uLkRvbS5Tb2xpZENvbG9yQnJ1c2gsIE5MUkUuQ29tbW9uIiwiQ29sb3IiOnsiJGlkIjoiMjQxIiwiQSI6MTI3LCJSIjoxMTEsIkciOjQ5LCJCIjoxNTJ9fSwiTGluZVdlaWdodCI6MS4wLCJMaW5lVHlwZSI6MCwiUGFyZW50U3R5bGUiOnsiJHJlZiI6IjU1In19LCJJc0JlbG93VGltZWJhbmQiOnRydWUsIkhpZGVEYXRlIjpmYWxzZSwiU2hhcGVTaXplIjoxLCJTcGFjaW5nIjoyLjAsIlBhZGRpbmciOnsiJHJlZiI6IjU4In0sIlNoYXBlU3R5bGUiOnsiJGlkIjoiMjQyIiwiTWFyZ2luIjp7IiRyZWYiOiI2MCJ9LCJQYWRkaW5nIjp7IiRyZWYiOiI2MSJ9LCJCYWNrZ3JvdW5kIjp7IiRpZCI6IjI0MyIsIkNvbG9yIjp7IiRpZCI6IjI0NCIsIkEiOjI1NSwiUiI6MTExLCJHIjo0OSwiQiI6MTUyfX0sIklzVmlzaWJsZSI6dHJ1ZSwiV2lkdGgiOjE4LjAsIkhlaWdodCI6MjAuMCwiQm9yZGVyU3R5bGUiOnsiJGlkIjoiMjQ1IiwiTGluZUNvbG9yIjp7IiRyZWYiOiI2MyJ9LCJMaW5lV2VpZ2h0IjowLjAsIkxpbmVUeXBlIjowLCJQYXJlbnRTdHlsZSI6eyIkcmVmIjoiNjIifX0sIlBhcmVudFN0eWxlIjp7IiRyZWYiOiI1OSJ9fSwiVGl0bGVTdHlsZSI6eyIkaWQiOiIyNDYiLCJGb250U2V0dGluZ3MiOnsiJGlkIjoiMjQ3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NDgiLCJMaW5lQ29sb3IiOm51bGwsIkxpbmVXZWlnaHQiOjAuMCwiTGluZVR5cGUiOjAsIlBhcmVudFN0eWxlIjpudWxsfSwiUGFyZW50U3R5bGUiOnsiJHJlZiI6IjY1In19LCJEYXRlU3R5bGUiOnsiJGlkIjoiMjQ5IiwiRm9udFNldHRpbmdzIjp7IiRpZCI6IjI1M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yNTEiLCJMaW5lQ29sb3IiOm51bGwsIkxpbmVXZWlnaHQiOjAuMCwiTGluZVR5cGUiOjAsIlBhcmVudFN0eWxlIjpudWxsfSwiUGFyZW50U3R5bGUiOnsiJHJlZiI6IjcyIn19LCJEYXRlRm9ybWF0Ijp7IiRyZWYiOiI3OSJ9LCJJc1Zpc2libGUiOnRydWUsIlBhcmVudFN0eWxlIjp7IiRyZWYiOiI1MyJ9fSwiUG9zaXRpb24iOnsiJGlkIjoiMjUyIiwiUmF0aW8iOjAuMTQwNTkwODU4NDU5NDcyNjcsIklzQ3VzdG9tIjpmYWxzZX0sIklkIjoiNTk0ZWM2ZDAtODBlNy00ZTc5LTgzZjctMjVmNjMzYmE3ZmM3IiwiSW1wb3J0SWQiOm51bGwsIlRpdGxlIjoiTWlsZXN0b25lIDgiLCJOb3RlIjpudWxsLCJIeXBlcmxpbmsiOm51bGwsIklzQ2hhbmdlZCI6ZmFsc2UsIklzTmV3IjpmYWxzZX0seyIkaWQiOiIyNTMiLCJEYXRlIjoiMjAxNi0xMC0yMlQyMzo1OTo1OS45OTlaIiwiU3R5bGUiOnsiJGlkIjoiMjU0IiwiU2hhcGUiOjAsIkNvbm5lY3Rvck1hcmdpbiI6eyIkcmVmIjoiNTQifSwiQ29ubmVjdG9yU3R5bGUiOnsiJGlkIjoiMjU1IiwiTGluZUNvbG9yIjp7IiRpZCI6IjI1NiIsIiR0eXBlIjoiTkxSRS5Db21tb24uRG9tLlNvbGlkQ29sb3JCcnVzaCwgTkxSRS5Db21tb24iLCJDb2xvciI6eyIkaWQiOiIyNTciLCJBIjoyNTUsIlIiOjExMSwiRyI6MTI5LCJCIjoxMzF9fSwiTGluZVdlaWdodCI6MS4wLCJMaW5lVHlwZSI6MCwiUGFyZW50U3R5bGUiOnsiJHJlZiI6IjU1In19LCJJc0JlbG93VGltZWJhbmQiOmZhbHNlLCJIaWRlRGF0ZSI6ZmFsc2UsIlNoYXBlU2l6ZSI6MCwiU3BhY2luZyI6Mi4wLCJQYWRkaW5nIjp7IiRyZWYiOiI1OCJ9LCJTaGFwZVN0eWxlIjp7IiRpZCI6IjI1OCIsIk1hcmdpbiI6eyIkcmVmIjoiNjAifSwiUGFkZGluZyI6eyIkcmVmIjoiNjEifSwiQmFja2dyb3VuZCI6eyIkaWQiOiIyNTkiLCJDb2xvciI6eyIkaWQiOiIyNjAiLCJBIjoyNTUsIlIiOjU1LCJHIjo1MywiQiI6Njl9fSwiSXNWaXNpYmxlIjp0cnVlLCJXaWR0aCI6MTIuMCwiSGVpZ2h0IjoxNC4wLCJCb3JkZXJTdHlsZSI6eyIkaWQiOiIyNjEiLCJMaW5lQ29sb3IiOnsiJHJlZiI6IjYzIn0sIkxpbmVXZWlnaHQiOjAuMCwiTGluZVR5cGUiOjAsIlBhcmVudFN0eWxlIjp7IiRyZWYiOiI2MiJ9fSwiUGFyZW50U3R5bGUiOnsiJHJlZiI6IjU5In19LCJUaXRsZVN0eWxlIjp7IiRpZCI6IjI2MiIsIkZvbnRTZXR0aW5ncyI6eyIkaWQiOiIyNjM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I2NCIsIkxpbmVDb2xvciI6bnVsbCwiTGluZVdlaWdodCI6MC4wLCJMaW5lVHlwZSI6MCwiUGFyZW50U3R5bGUiOm51bGx9LCJQYXJlbnRTdHlsZSI6eyIkcmVmIjoiNjUifX0sIkRhdGVTdHlsZSI6eyIkaWQiOiIyNjUiLCJGb250U2V0dGluZ3MiOnsiJGlkIjoiMjY2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mYWxzZSwiV2lkdGgiOjAuMCwiSGVpZ2h0IjowLjAsIkJvcmRlclN0eWxlIjp7IiRpZCI6IjI2NyIsIkxpbmVDb2xvciI6bnVsbCwiTGluZVdlaWdodCI6MC4wLCJMaW5lVHlwZSI6MCwiUGFyZW50U3R5bGUiOm51bGx9LCJQYXJlbnRTdHlsZSI6eyIkcmVmIjoiNzIifX0sIkRhdGVGb3JtYXQiOnsiJHJlZiI6Ijc5In0sIklzVmlzaWJsZSI6dHJ1ZSwiUGFyZW50U3R5bGUiOnsiJHJlZiI6IjUzIn19LCJQb3NpdGlvbiI6eyIkaWQiOiIyNjgiLCJSYXRpbyI6MC4wLCJJc0N1c3RvbSI6ZmFsc2V9LCJJZCI6IjJhNWVmYzI3LTYzYzgtNDJlMi04MTI0LTQ3NTExZGZlMmRmZCIsIkltcG9ydElkIjpudWxsLCJUaXRsZSI6Ik1pbGVzdG9uZSA5IiwiTm90ZSI6bnVsbCwiSHlwZXJsaW5rIjpudWxsLCJJc0NoYW5nZWQiOmZhbHNlLCJJc05ldyI6ZmFsc2V9LHsiJGlkIjoiMjY5IiwiRGF0ZSI6IjIwMTYtMTAtMjhUMjM6NTk6NTkuOTk5WiIsIlN0eWxlIjp7IiRpZCI6IjI3MCIsIlNoYXBlIjoxLCJDb25uZWN0b3JNYXJnaW4iOnsiJHJlZiI6IjU0In0sIkNvbm5lY3RvclN0eWxlIjp7IiRpZCI6IjI3MSIsIkxpbmVDb2xvciI6eyIkaWQiOiIyNzIiLCIkdHlwZSI6Ik5MUkUuQ29tbW9uLkRvbS5Tb2xpZENvbG9yQnJ1c2gsIE5MUkUuQ29tbW9uIiwiQ29sb3IiOnsiJGlkIjoiMjczIiwiQSI6MjU1LCJSIjoxNzMsIkciOjEzMiwiQiI6MTk4fX0sIkxpbmVXZWlnaHQiOjEuMCwiTGluZVR5cGUiOjAsIlBhcmVudFN0eWxlIjp7IiRyZWYiOiI1NSJ9fSwiSXNCZWxvd1RpbWViYW5kIjpmYWxzZSwiSGlkZURhdGUiOmZhbHNlLCJTaGFwZVNpemUiOjAsIlNwYWNpbmciOjIuMCwiUGFkZGluZyI6eyIkcmVmIjoiNTgifSwiU2hhcGVTdHlsZSI6eyIkaWQiOiIyNzQiLCJNYXJnaW4iOnsiJHJlZiI6IjYwIn0sIlBhZGRpbmciOnsiJHJlZiI6IjYxIn0sIkJhY2tncm91bmQiOnsiJGlkIjoiMjc1IiwiQ29sb3IiOnsiJGlkIjoiMjc2IiwiQSI6MjU1LCJSIjoxNzMsIkciOjEzMiwiQiI6MTk4fX0sIklzVmlzaWJsZSI6dHJ1ZSwiV2lkdGgiOjEyLjAsIkhlaWdodCI6MTQuMCwiQm9yZGVyU3R5bGUiOnsiJGlkIjoiMjc3IiwiTGluZUNvbG9yIjp7IiRyZWYiOiI2MyJ9LCJMaW5lV2VpZ2h0IjowLjAsIkxpbmVUeXBlIjowLCJQYXJlbnRTdHlsZSI6eyIkcmVmIjoiNjIifX0sIlBhcmVudFN0eWxlIjp7IiRyZWYiOiI1OSJ9fSwiVGl0bGVTdHlsZSI6eyIkaWQiOiIyNzgiLCJGb250U2V0dGluZ3MiOnsiJGlkIjoiMjc5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ODAiLCJMaW5lQ29sb3IiOm51bGwsIkxpbmVXZWlnaHQiOjAuMCwiTGluZVR5cGUiOjAsIlBhcmVudFN0eWxlIjpudWxsfSwiUGFyZW50U3R5bGUiOnsiJHJlZiI6IjY1In19LCJEYXRlU3R5bGUiOnsiJGlkIjoiMjgxIiwiRm9udFNldHRpbmdzIjp7IiRpZCI6IjI4M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yODMiLCJMaW5lQ29sb3IiOm51bGwsIkxpbmVXZWlnaHQiOjAuMCwiTGluZVR5cGUiOjAsIlBhcmVudFN0eWxlIjpudWxsfSwiUGFyZW50U3R5bGUiOnsiJHJlZiI6IjcyIn19LCJEYXRlRm9ybWF0Ijp7IiRyZWYiOiI3OSJ9LCJJc1Zpc2libGUiOnRydWUsIlBhcmVudFN0eWxlIjp7IiRyZWYiOiI1MyJ9fSwiUG9zaXRpb24iOnsiJGlkIjoiMjg0IiwiUmF0aW8iOjAuMTQ4NTI3MjcyNTQyMzE3NzEsIklzQ3VzdG9tIjpmYWxzZX0sIklkIjoiZTAwNWI5ZmEtNDljYi00ZTJiLThiMWEtZmJkMjBjMzdhMjJiIiwiSW1wb3J0SWQiOm51bGwsIlRpdGxlIjoiTWlsZXN0b25lIDEwIiwiTm90ZSI6bnVsbCwiSHlwZXJsaW5rIjpudWxsLCJJc0NoYW5nZWQiOmZhbHNlLCJJc05ldyI6ZmFsc2V9LHsiJGlkIjoiMjg1IiwiRGF0ZSI6IjIwMTYtMTEtMDFUMjM6NTk6NTkuOTk5WiIsIlN0eWxlIjp7IiRpZCI6IjI4NiIsIlNoYXBlIjoxLCJDb25uZWN0b3JNYXJnaW4iOnsiJHJlZiI6IjU0In0sIkNvbm5lY3RvclN0eWxlIjp7IiRpZCI6IjI4NyIsIkxpbmVDb2xvciI6eyIkaWQiOiIyODgiLCIkdHlwZSI6Ik5MUkUuQ29tbW9uLkRvbS5Tb2xpZENvbG9yQnJ1c2gsIE5MUkUuQ29tbW9uIiwiQ29sb3IiOnsiJGlkIjoiMjg5IiwiQSI6MTI3LCJSIjoxMTEsIkciOjQ5LCJCIjoxNTJ9fSwiTGluZVdlaWdodCI6MS4wLCJMaW5lVHlwZSI6MCwiUGFyZW50U3R5bGUiOnsiJHJlZiI6IjU1In19LCJJc0JlbG93VGltZWJhbmQiOnRydWUsIkhpZGVEYXRlIjpmYWxzZSwiU2hhcGVTaXplIjoyLCJTcGFjaW5nIjoyLjAsIlBhZGRpbmciOnsiJHJlZiI6IjU4In0sIlNoYXBlU3R5bGUiOnsiJGlkIjoiMjkwIiwiTWFyZ2luIjp7IiRyZWYiOiI2MCJ9LCJQYWRkaW5nIjp7IiRyZWYiOiI2MSJ9LCJCYWNrZ3JvdW5kIjp7IiRpZCI6IjI5MSIsIkNvbG9yIjp7IiRpZCI6IjI5MiIsIkEiOjI1NSwiUiI6MTExLCJHIjo0OSwiQiI6MTUyfX0sIklzVmlzaWJsZSI6dHJ1ZSwiV2lkdGgiOjI0LjAsIkhlaWdodCI6MjYuMCwiQm9yZGVyU3R5bGUiOnsiJGlkIjoiMjkzIiwiTGluZUNvbG9yIjp7IiRyZWYiOiI2MyJ9LCJMaW5lV2VpZ2h0IjowLjAsIkxpbmVUeXBlIjowLCJQYXJlbnRTdHlsZSI6eyIkcmVmIjoiNjIifX0sIlBhcmVudFN0eWxlIjp7IiRyZWYiOiI1OSJ9fSwiVGl0bGVTdHlsZSI6eyIkaWQiOiIyOTQiLCJGb250U2V0dGluZ3MiOnsiJGlkIjoiMjk1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OTYiLCJMaW5lQ29sb3IiOm51bGwsIkxpbmVXZWlnaHQiOjAuMCwiTGluZVR5cGUiOjAsIlBhcmVudFN0eWxlIjpudWxsfSwiUGFyZW50U3R5bGUiOnsiJHJlZiI6IjY1In19LCJEYXRlU3R5bGUiOnsiJGlkIjoiMjk3IiwiRm9udFNldHRpbmdzIjp7IiRpZCI6IjI5O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yOTkiLCJMaW5lQ29sb3IiOm51bGwsIkxpbmVXZWlnaHQiOjAuMCwiTGluZVR5cGUiOjAsIlBhcmVudFN0eWxlIjpudWxsfSwiUGFyZW50U3R5bGUiOnsiJHJlZiI6IjcyIn19LCJEYXRlRm9ybWF0Ijp7IiRyZWYiOiI3OSJ9LCJJc1Zpc2libGUiOnRydWUsIlBhcmVudFN0eWxlIjp7IiRyZWYiOiI1MyJ9fSwiUG9zaXRpb24iOnsiJGlkIjoiMzAwIiwiUmF0aW8iOjAuMTUxNzAxOTY5NTcwNTgzNzcsIklzQ3VzdG9tIjpmYWxzZX0sIklkIjoiMjUwZWEyYmUtMDU4NS00YjgwLWJjZGItZWMwN2ZhYWEyZDY5IiwiSW1wb3J0SWQiOm51bGwsIlRpdGxlIjoiTWlsZXN0b25lIDExIiwiTm90ZSI6bnVsbCwiSHlwZXJsaW5rIjpudWxsLCJJc0NoYW5nZWQiOmZhbHNlLCJJc05ldyI6ZmFsc2V9LHsiJGlkIjoiMzAxIiwiRGF0ZSI6IjIwMTYtMTEtMDRUMjM6NTk6NTkuOTk5WiIsIlN0eWxlIjp7IiRpZCI6IjMwMiIsIlNoYXBlIjowLCJDb25uZWN0b3JNYXJnaW4iOnsiJHJlZiI6IjU0In0sIkNvbm5lY3RvclN0eWxlIjp7IiRpZCI6IjMwMyIsIkxpbmVDb2xvciI6eyIkaWQiOiIzMDQiLCIkdHlwZSI6Ik5MUkUuQ29tbW9uLkRvbS5Tb2xpZENvbG9yQnJ1c2gsIE5MUkUuQ29tbW9uIiwiQ29sb3IiOnsiJGlkIjoiMzA1IiwiQSI6MjU1LCJSIjoxMTEsIkciOjEyOSwiQiI6MTMxfX0sIkxpbmVXZWlnaHQiOjEuMCwiTGluZVR5cGUiOjAsIlBhcmVudFN0eWxlIjp7IiRyZWYiOiI1NSJ9fSwiSXNCZWxvd1RpbWViYW5kIjpmYWxzZSwiSGlkZURhdGUiOmZhbHNlLCJTaGFwZVNpemUiOjAsIlNwYWNpbmciOjIuMCwiUGFkZGluZyI6eyIkcmVmIjoiNTgifSwiU2hhcGVTdHlsZSI6eyIkaWQiOiIzMDYiLCJNYXJnaW4iOnsiJHJlZiI6IjYwIn0sIlBhZGRpbmciOnsiJHJlZiI6IjYxIn0sIkJhY2tncm91bmQiOnsiJGlkIjoiMzA3IiwiQ29sb3IiOnsiJGlkIjoiMzA4IiwiQSI6MjU1LCJSIjo1NSwiRyI6NTMsIkIiOjY5fX0sIklzVmlzaWJsZSI6dHJ1ZSwiV2lkdGgiOjEyLjAsIkhlaWdodCI6MTQuMCwiQm9yZGVyU3R5bGUiOnsiJGlkIjoiMzA5IiwiTGluZUNvbG9yIjp7IiRyZWYiOiI2MyJ9LCJMaW5lV2VpZ2h0IjowLjAsIkxpbmVUeXBlIjowLCJQYXJlbnRTdHlsZSI6eyIkcmVmIjoiNjIifX0sIlBhcmVudFN0eWxlIjp7IiRyZWYiOiI1OSJ9fSwiVGl0bGVTdHlsZSI6eyIkaWQiOiIzMTAiLCJGb250U2V0dGluZ3MiOnsiJGlkIjoiMzEx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MTIiLCJMaW5lQ29sb3IiOm51bGwsIkxpbmVXZWlnaHQiOjAuMCwiTGluZVR5cGUiOjAsIlBhcmVudFN0eWxlIjpudWxsfSwiUGFyZW50U3R5bGUiOnsiJHJlZiI6IjY1In19LCJEYXRlU3R5bGUiOnsiJGlkIjoiMzEzIiwiRm9udFNldHRpbmdzIjp7IiRpZCI6IjMx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MTUiLCJMaW5lQ29sb3IiOm51bGwsIkxpbmVXZWlnaHQiOjAuMCwiTGluZVR5cGUiOjAsIlBhcmVudFN0eWxlIjpudWxsfSwiUGFyZW50U3R5bGUiOnsiJHJlZiI6IjcyIn19LCJEYXRlRm9ybWF0Ijp7IiRyZWYiOiI3OSJ9LCJJc1Zpc2libGUiOnRydWUsIlBhcmVudFN0eWxlIjp7IiRyZWYiOiI1MyJ9fSwiUG9zaXRpb24iOnsiJGlkIjoiMzE2IiwiUmF0aW8iOjAuMCwiSXNDdXN0b20iOmZhbHNlfSwiSWQiOiJhMmM2N2MwMy03MTdiLTQzN2EtODQ3Yi00ZmE2NGYxNDc5MDgiLCJJbXBvcnRJZCI6bnVsbCwiVGl0bGUiOiJNaWxlc3RvbmUgMTIiLCJOb3RlIjpudWxsLCJIeXBlcmxpbmsiOm51bGwsIklzQ2hhbmdlZCI6ZmFsc2UsIklzTmV3IjpmYWxzZX0seyIkaWQiOiIzMTciLCJEYXRlIjoiMjAxNi0xMS0xMVQyMzo1OTo1OS45OTlaIiwiU3R5bGUiOnsiJGlkIjoiMzE4IiwiU2hhcGUiOjEsIkNvbm5lY3Rvck1hcmdpbiI6eyIkcmVmIjoiNTQifSwiQ29ubmVjdG9yU3R5bGUiOnsiJGlkIjoiMzE5IiwiTGluZUNvbG9yIjp7IiRpZCI6IjMyMCIsIiR0eXBlIjoiTkxSRS5Db21tb24uRG9tLlNvbGlkQ29sb3JCcnVzaCwgTkxSRS5Db21tb24iLCJDb2xvciI6eyIkaWQiOiIzMjEiLCJBIjoxMjcsIlIiOjkzLCJHIjoxMTUsIkIiOjE1NH19LCJMaW5lV2VpZ2h0IjoxLjAsIkxpbmVUeXBlIjowLCJQYXJlbnRTdHlsZSI6eyIkcmVmIjoiNTUifX0sIklzQmVsb3dUaW1lYmFuZCI6ZmFsc2UsIkhpZGVEYXRlIjpmYWxzZSwiU2hhcGVTaXplIjoxLCJTcGFjaW5nIjoyLjAsIlBhZGRpbmciOnsiJHJlZiI6IjU4In0sIlNoYXBlU3R5bGUiOnsiJGlkIjoiMzIyIiwiTWFyZ2luIjp7IiRyZWYiOiI2MCJ9LCJQYWRkaW5nIjp7IiRyZWYiOiI2MSJ9LCJCYWNrZ3JvdW5kIjp7IiRpZCI6IjMyMyIsIkNvbG9yIjp7IiRpZCI6IjMyNCIsIkEiOjI1NSwiUiI6OTMsIkciOjExNSwiQiI6MTU0fX0sIklzVmlzaWJsZSI6dHJ1ZSwiV2lkdGgiOjE4LjAsIkhlaWdodCI6MjAuMCwiQm9yZGVyU3R5bGUiOnsiJGlkIjoiMzI1IiwiTGluZUNvbG9yIjp7IiRyZWYiOiI2MyJ9LCJMaW5lV2VpZ2h0IjowLjAsIkxpbmVUeXBlIjowLCJQYXJlbnRTdHlsZSI6eyIkcmVmIjoiNjIifX0sIlBhcmVudFN0eWxlIjp7IiRyZWYiOiI1OSJ9fSwiVGl0bGVTdHlsZSI6eyIkaWQiOiIzMjYiLCJGb250U2V0dGluZ3MiOnsiJGlkIjoiMzI3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MjgiLCJMaW5lQ29sb3IiOm51bGwsIkxpbmVXZWlnaHQiOjAuMCwiTGluZVR5cGUiOjAsIlBhcmVudFN0eWxlIjpudWxsfSwiUGFyZW50U3R5bGUiOnsiJHJlZiI6IjY1In19LCJEYXRlU3R5bGUiOnsiJGlkIjoiMzI5IiwiRm9udFNldHRpbmdzIjp7IiRpZCI6IjMzM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MzEiLCJMaW5lQ29sb3IiOm51bGwsIkxpbmVXZWlnaHQiOjAuMCwiTGluZVR5cGUiOjAsIlBhcmVudFN0eWxlIjpudWxsfSwiUGFyZW50U3R5bGUiOnsiJHJlZiI6IjcyIn19LCJEYXRlRm9ybWF0Ijp7IiRyZWYiOiI3OSJ9LCJJc1Zpc2libGUiOnRydWUsIlBhcmVudFN0eWxlIjp7IiRyZWYiOiI1MyJ9fSwiUG9zaXRpb24iOnsiJGlkIjoiMzMyIiwiUmF0aW8iOjAuMTU5NjM4MzgzNjUzNDI4ODEsIklzQ3VzdG9tIjpmYWxzZX0sIklkIjoiMzNkYjRjOWYtMmIyZi00OWMwLWE0OGQtNjI1NDg1OTgwMGEzIiwiSW1wb3J0SWQiOm51bGwsIlRpdGxlIjoiTWlsZXN0b25lIDEzIiwiTm90ZSI6bnVsbCwiSHlwZXJsaW5rIjpudWxsLCJJc0NoYW5nZWQiOmZhbHNlLCJJc05ldyI6ZmFsc2V9LHsiJGlkIjoiMzMzIiwiRGF0ZSI6IjIwMTYtMTItMDFUMjM6NTk6NTkuOTk5WiIsIlN0eWxlIjp7IiRpZCI6IjMzNCIsIlNoYXBlIjowLCJDb25uZWN0b3JNYXJnaW4iOnsiJHJlZiI6IjU0In0sIkNvbm5lY3RvclN0eWxlIjp7IiRpZCI6IjMzNSIsIkxpbmVDb2xvciI6eyIkaWQiOiIzMzYiLCIkdHlwZSI6Ik5MUkUuQ29tbW9uLkRvbS5Tb2xpZENvbG9yQnJ1c2gsIE5MUkUuQ29tbW9uIiwiQ29sb3IiOnsiJGlkIjoiMzM3IiwiQSI6MjU1LCJSIjoxMTEsIkciOjEyOSwiQiI6MTMxfX0sIkxpbmVXZWlnaHQiOjEuMCwiTGluZVR5cGUiOjAsIlBhcmVudFN0eWxlIjp7IiRyZWYiOiI1NSJ9fSwiSXNCZWxvd1RpbWViYW5kIjpmYWxzZSwiSGlkZURhdGUiOmZhbHNlLCJTaGFwZVNpemUiOjAsIlNwYWNpbmciOjIuMCwiUGFkZGluZyI6eyIkcmVmIjoiNTgifSwiU2hhcGVTdHlsZSI6eyIkaWQiOiIzMzgiLCJNYXJnaW4iOnsiJHJlZiI6IjYwIn0sIlBhZGRpbmciOnsiJHJlZiI6IjYxIn0sIkJhY2tncm91bmQiOnsiJGlkIjoiMzM5IiwiQ29sb3IiOnsiJGlkIjoiMzQwIiwiQSI6MjU1LCJSIjo1NSwiRyI6NTMsIkIiOjY5fX0sIklzVmlzaWJsZSI6dHJ1ZSwiV2lkdGgiOjEyLjAsIkhlaWdodCI6MTQuMCwiQm9yZGVyU3R5bGUiOnsiJGlkIjoiMzQxIiwiTGluZUNvbG9yIjp7IiRyZWYiOiI2MyJ9LCJMaW5lV2VpZ2h0IjowLjAsIkxpbmVUeXBlIjowLCJQYXJlbnRTdHlsZSI6eyIkcmVmIjoiNjIifX0sIlBhcmVudFN0eWxlIjp7IiRyZWYiOiI1OSJ9fSwiVGl0bGVTdHlsZSI6eyIkaWQiOiIzNDIiLCJGb250U2V0dGluZ3MiOnsiJGlkIjoiMzQz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NDQiLCJMaW5lQ29sb3IiOm51bGwsIkxpbmVXZWlnaHQiOjAuMCwiTGluZVR5cGUiOjAsIlBhcmVudFN0eWxlIjpudWxsfSwiUGFyZW50U3R5bGUiOnsiJHJlZiI6IjY1In19LCJEYXRlU3R5bGUiOnsiJGlkIjoiMzQ1IiwiRm9udFNldHRpbmdzIjp7IiRpZCI6IjM0N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NDciLCJMaW5lQ29sb3IiOm51bGwsIkxpbmVXZWlnaHQiOjAuMCwiTGluZVR5cGUiOjAsIlBhcmVudFN0eWxlIjpudWxsfSwiUGFyZW50U3R5bGUiOnsiJHJlZiI6IjcyIn19LCJEYXRlRm9ybWF0Ijp7IiRyZWYiOiI3OSJ9LCJJc1Zpc2libGUiOnRydWUsIlBhcmVudFN0eWxlIjp7IiRyZWYiOiI1MyJ9fSwiUG9zaXRpb24iOnsiJGlkIjoiMzQ4IiwiUmF0aW8iOjAuMTA3MTM1NzQ0NDQ4MDYxMzQsIklzQ3VzdG9tIjpmYWxzZX0sIklkIjoiMWUxMjVhNTEtZjlmNC00MThkLWJiMTItOTc3YTVhMmUxMGJjIiwiSW1wb3J0SWQiOm51bGwsIlRpdGxlIjoiTWlsZXN0b25lIDE0IiwiTm90ZSI6bnVsbCwiSHlwZXJsaW5rIjpudWxsLCJJc0NoYW5nZWQiOmZhbHNlLCJJc05ldyI6ZmFsc2V9LHsiJGlkIjoiMzQ5IiwiRGF0ZSI6IjIwMTYtMTItMTVUMjM6NTk6NTkuOTk5WiIsIlN0eWxlIjp7IiRpZCI6IjM1MCIsIlNoYXBlIjo5LCJDb25uZWN0b3JNYXJnaW4iOnsiJHJlZiI6IjU0In0sIkNvbm5lY3RvclN0eWxlIjp7IiRpZCI6IjM1MSIsIkxpbmVDb2xvciI6eyIkaWQiOiIzNTIiLCIkdHlwZSI6Ik5MUkUuQ29tbW9uLkRvbS5Tb2xpZENvbG9yQnJ1c2gsIE5MUkUuQ29tbW9uIiwiQ29sb3IiOnsiJGlkIjoiMzUzIiwiQSI6MTI3LCJSIjoxNTAsIkciOjIxNCwiQiI6NjZ9fSwiTGluZVdlaWdodCI6MS4wLCJMaW5lVHlwZSI6MCwiUGFyZW50U3R5bGUiOnsiJHJlZiI6IjU1In19LCJJc0JlbG93VGltZWJhbmQiOmZhbHNlLCJIaWRlRGF0ZSI6ZmFsc2UsIlNoYXBlU2l6ZSI6MSwiU3BhY2luZyI6Mi4wLCJQYWRkaW5nIjp7IiRyZWYiOiI1OCJ9LCJTaGFwZVN0eWxlIjp7IiRpZCI6IjM1NCIsIk1hcmdpbiI6eyIkcmVmIjoiNjAifSwiUGFkZGluZyI6eyIkcmVmIjoiNjEifSwiQmFja2dyb3VuZCI6eyIkaWQiOiIzNTUiLCJDb2xvciI6eyIkaWQiOiIzNTYiLCJBIjoyNTUsIlIiOjE1MCwiRyI6MjE0LCJCIjo2Nn19LCJJc1Zpc2libGUiOnRydWUsIldpZHRoIjoxOC4wLCJIZWlnaHQiOjIwLjAsIkJvcmRlclN0eWxlIjp7IiRpZCI6IjM1NyIsIkxpbmVDb2xvciI6eyIkcmVmIjoiNjMifSwiTGluZVdlaWdodCI6MC4wLCJMaW5lVHlwZSI6MCwiUGFyZW50U3R5bGUiOnsiJHJlZiI6IjYyIn19LCJQYXJlbnRTdHlsZSI6eyIkcmVmIjoiNTkifX0sIlRpdGxlU3R5bGUiOnsiJGlkIjoiMzU4IiwiRm9udFNldHRpbmdzIjp7IiRpZCI6IjM1OSIsIkZvbnRTaXplIjoxMSwiRm9udE5hbWUiOiJDYWxpYnJpIiwiSXNCb2xkIjp0cnVlLCJJc0l0YWxpYyI6ZmFsc2UsIklzVW5kZXJsaW5lZCI6ZmFsc2UsIlBhcmVudFN0eWxlIjp7IiRyZWYiOiI2NiJ9fSwiQXV0b1NpemUiOjAsIkZvcmVncm91bmQiOnsiJGlkIjoiMzYwIiwiQ29sb3IiOnsiJGlkIjoiMzYxIiwiQSI6MjU1LCJSIjoxNTAsIkciOjIxNCwiQiI6NjZ9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NjIiLCJMaW5lQ29sb3IiOm51bGwsIkxpbmVXZWlnaHQiOjAuMCwiTGluZVR5cGUiOjAsIlBhcmVudFN0eWxlIjpudWxsfSwiUGFyZW50U3R5bGUiOnsiJHJlZiI6IjY1In19LCJEYXRlU3R5bGUiOnsiJGlkIjoiMzYzIiwiRm9udFNldHRpbmdzIjp7IiRpZCI6IjM2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NjUiLCJMaW5lQ29sb3IiOm51bGwsIkxpbmVXZWlnaHQiOjAuMCwiTGluZVR5cGUiOjAsIlBhcmVudFN0eWxlIjpudWxsfSwiUGFyZW50U3R5bGUiOnsiJHJlZiI6IjcyIn19LCJEYXRlRm9ybWF0Ijp7IiRyZWYiOiI3OSJ9LCJJc1Zpc2libGUiOnRydWUsIlBhcmVudFN0eWxlIjp7IiRyZWYiOiI1MyJ9fSwiUG9zaXRpb24iOnsiJGlkIjoiMzY2IiwiUmF0aW8iOjAuMDY1NjA0OTk0MDMyMTE4MDU4LCJJc0N1c3RvbSI6dHJ1ZX0sIklkIjoiMDAxODY5MWEtZjg4ZC00ODM4LWIzZWMtMmQxMjU2YjllZWU1IiwiSW1wb3J0SWQiOm51bGwsIlRpdGxlIjoiTWlsZXN0b25lIDE1IiwiTm90ZSI6bnVsbCwiSHlwZXJsaW5rIjpudWxsLCJJc0NoYW5nZWQiOmZhbHNlLCJJc05ldyI6ZmFsc2V9XSwiVGFza3MiOltdLCJNc1Byb2plY3RJdGVtc1RyZWUiOnsiJGlkIjoiMzY3IiwiUm9vdCI6eyIkaWQiOiIzNjgiLCJJbXBvcnRJZCI6bnVsbCwiSXNJbXBvcnRlZCI6ZmFsc2UsIkNoaWxkcmVuIjpbXX19LCJTZXR0aW5ncyI6eyIkaWQiOiIzNjkiLCJJbXBhT3B0aW9ucyI6eyIkaWQiOiIzNzAiLCJMZWZ0VG9SaWdodCI6ZmFsc2UsIlBheWxvYWRPcHRpb25zIjoyfSwiVXNlQ29tcHJlc3Npb24iOmZhbHNlLCJDb21wcmVzaW9uUGVyY2VudGFnZSI6MC4wLCJJbmFjdGl2ZUludGVydmFsV2lkdGhUaHJlc2hvbGQiOjAuMCwiSW5hY3RpdmVJbnRlcnZhbFdpZHRoIjowLjAsIlNwbGl0VGFza3MiOmZhbHNlLCJVc2VDbHVzdGVyIjpmYWxzZSwiRXBzaWxvbiI6MC4wLCJNaW5Qb2ludHNUb0Zvcm1BQ2x1c3RlciI6MCwiR2VuZXJhdGVJbnZpc2libGVTaGFwZXMiOmZhbHNlLCJTbWFydFRpbWVsaW5lVGFza1BlcmNlbnRhZ2VGaXQiOmZhbHNlfSwiSXNOZXciOnRydWUsIkltcG9ydFR5cGUiOjAsIkZpbGVQYXRoIjpudWxsLCJUaW1lbGluZUltcG9ydGVkIjpmYWxzZX0="/>
  <p:tag name="__MASTER" val="__part_0"/>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TotalTime>
  <Words>5068</Words>
  <Application>Microsoft Office PowerPoint</Application>
  <PresentationFormat>Widescreen</PresentationFormat>
  <Paragraphs>437</Paragraphs>
  <Slides>33</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Aptos</vt:lpstr>
      <vt:lpstr>Aptos Display</vt:lpstr>
      <vt:lpstr>Arial</vt:lpstr>
      <vt:lpstr>Arial,Sans-Serif</vt:lpstr>
      <vt:lpstr>Calibri</vt:lpstr>
      <vt:lpstr>Comic Sans MS</vt:lpstr>
      <vt:lpstr>Pristina</vt:lpstr>
      <vt:lpstr>Trade Gothic Next Rounded</vt:lpstr>
      <vt:lpstr>Office Theme</vt:lpstr>
      <vt:lpstr>Launch of the Chief Medical Officer for Scotland's Annual Report</vt:lpstr>
      <vt:lpstr>PowerPoint Presentation</vt:lpstr>
      <vt:lpstr>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Newfield Medical Group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Mark Rodgerson</dc:creator>
  <cp:lastModifiedBy>Liam Baillie</cp:lastModifiedBy>
  <cp:revision>11</cp:revision>
  <dcterms:created xsi:type="dcterms:W3CDTF">2025-05-30T09:37:26Z</dcterms:created>
  <dcterms:modified xsi:type="dcterms:W3CDTF">2025-06-05T14:40:43Z</dcterms:modified>
</cp:coreProperties>
</file>