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5" roundtripDataSignature="AMtx7mgU3GlSL3MfJen21Eom/3DZP+fUE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0FB8DBD-E2CF-4E65-A34C-607E43D6163B}">
  <a:tblStyle styleId="{70FB8DBD-E2CF-4E65-A34C-607E43D6163B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9EFF7"/>
          </a:solidFill>
        </a:fill>
      </a:tcStyle>
    </a:wholeTbl>
    <a:band1H>
      <a:tcTxStyle/>
      <a:tcStyle>
        <a:tcBdr/>
        <a:fill>
          <a:solidFill>
            <a:srgbClr val="D0DEEF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0DEEF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9C64BB6B-095B-4204-9DE7-E424FA6DC496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5" d="100"/>
          <a:sy n="65" d="100"/>
        </p:scale>
        <p:origin x="1330" y="39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customschemas.google.com/relationships/presentationmetadata" Target="meta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5" name="Google Shape;265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A87"/>
              </a:buClr>
              <a:buSzPts val="1200"/>
              <a:buFont typeface="Calibri"/>
              <a:buNone/>
            </a:pPr>
            <a:r>
              <a:rPr lang="en-GB" sz="1200" b="0" i="0">
                <a:solidFill>
                  <a:srgbClr val="134A87"/>
                </a:solidFill>
                <a:latin typeface="Calibri"/>
                <a:ea typeface="Calibri"/>
                <a:cs typeface="Calibri"/>
                <a:sym typeface="Calibri"/>
              </a:rPr>
              <a:t>We’re not claiming perfection — but this is evidence of what’s possible</a:t>
            </a:r>
            <a:endParaRPr sz="1200" b="0" i="0">
              <a:solidFill>
                <a:srgbClr val="134A8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2" name="Google Shape;402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" name="Google Shape;487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5" name="Google Shape;85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95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86" name="Google Shape;86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6" name="Google Shape;146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GB"/>
              <a:t>Connection of services across the system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GB"/>
              <a:t>Test bed for innovation opportunity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GB"/>
              <a:t>Promoting opportunity for digital platforms to enhance care</a:t>
            </a:r>
            <a:endParaRPr/>
          </a:p>
        </p:txBody>
      </p:sp>
      <p:sp>
        <p:nvSpPr>
          <p:cNvPr id="185" name="Google Shape;185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30" descr="nhs_ppt_widescreen_v2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30"/>
          <p:cNvSpPr txBox="1">
            <a:spLocks noGrp="1"/>
          </p:cNvSpPr>
          <p:nvPr>
            <p:ph type="title"/>
          </p:nvPr>
        </p:nvSpPr>
        <p:spPr>
          <a:xfrm>
            <a:off x="736411" y="234678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8" name="Google Shape;18;p30" descr="nhs_ppt_widescreen_v2.jpg"/>
          <p:cNvPicPr preferRelativeResize="0"/>
          <p:nvPr/>
        </p:nvPicPr>
        <p:blipFill rotWithShape="1">
          <a:blip r:embed="rId2">
            <a:alphaModFix/>
          </a:blip>
          <a:srcRect l="74456" t="57139" b="21430"/>
          <a:stretch/>
        </p:blipFill>
        <p:spPr>
          <a:xfrm>
            <a:off x="8956110" y="5248403"/>
            <a:ext cx="3112718" cy="1469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14385" y="5789896"/>
            <a:ext cx="1739902" cy="6568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31" descr="nhs_ppt_widescreen2_v2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8590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31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7" name="Google Shape;27;p31"/>
          <p:cNvSpPr/>
          <p:nvPr/>
        </p:nvSpPr>
        <p:spPr>
          <a:xfrm>
            <a:off x="9619989" y="5323562"/>
            <a:ext cx="2455101" cy="134028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" name="Google Shape;28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97258" y="5782098"/>
            <a:ext cx="1819659" cy="6646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32" descr="nhs_ppt_widescreen2_v2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8590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6" name="Google Shape;36;p32"/>
          <p:cNvSpPr/>
          <p:nvPr/>
        </p:nvSpPr>
        <p:spPr>
          <a:xfrm>
            <a:off x="9619989" y="5323562"/>
            <a:ext cx="2455101" cy="134028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Slide Less Logos">
  <p:cSld name="Content Slide Less Logo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oogle Shape;38;p33"/>
          <p:cNvGrpSpPr/>
          <p:nvPr/>
        </p:nvGrpSpPr>
        <p:grpSpPr>
          <a:xfrm rot="10800000" flipH="1">
            <a:off x="-2" y="-4247"/>
            <a:ext cx="12192002" cy="125104"/>
            <a:chOff x="0" y="0"/>
            <a:chExt cx="2158129" cy="2839262"/>
          </a:xfrm>
        </p:grpSpPr>
        <p:sp>
          <p:nvSpPr>
            <p:cNvPr id="39" name="Google Shape;39;p33"/>
            <p:cNvSpPr/>
            <p:nvPr/>
          </p:nvSpPr>
          <p:spPr>
            <a:xfrm>
              <a:off x="0" y="65"/>
              <a:ext cx="2158129" cy="2839197"/>
            </a:xfrm>
            <a:prstGeom prst="rect">
              <a:avLst/>
            </a:prstGeom>
            <a:solidFill>
              <a:srgbClr val="42B4E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0;p33"/>
            <p:cNvSpPr/>
            <p:nvPr/>
          </p:nvSpPr>
          <p:spPr>
            <a:xfrm>
              <a:off x="798695" y="0"/>
              <a:ext cx="458082" cy="2839199"/>
            </a:xfrm>
            <a:prstGeom prst="rect">
              <a:avLst/>
            </a:prstGeom>
            <a:solidFill>
              <a:srgbClr val="CAE4F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33"/>
            <p:cNvSpPr/>
            <p:nvPr/>
          </p:nvSpPr>
          <p:spPr>
            <a:xfrm>
              <a:off x="220441" y="0"/>
              <a:ext cx="419632" cy="2839199"/>
            </a:xfrm>
            <a:prstGeom prst="rect">
              <a:avLst/>
            </a:prstGeom>
            <a:solidFill>
              <a:srgbClr val="93CD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33"/>
            <p:cNvSpPr/>
            <p:nvPr/>
          </p:nvSpPr>
          <p:spPr>
            <a:xfrm>
              <a:off x="1" y="0"/>
              <a:ext cx="471566" cy="2839199"/>
            </a:xfrm>
            <a:prstGeom prst="rect">
              <a:avLst/>
            </a:prstGeom>
            <a:solidFill>
              <a:srgbClr val="C4E0A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3" name="Google Shape;43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72814" y="181500"/>
            <a:ext cx="1264842" cy="98255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4" name="Google Shape;44;p33"/>
          <p:cNvGrpSpPr/>
          <p:nvPr/>
        </p:nvGrpSpPr>
        <p:grpSpPr>
          <a:xfrm rot="10800000" flipH="1">
            <a:off x="0" y="6732901"/>
            <a:ext cx="12192001" cy="125099"/>
            <a:chOff x="0" y="0"/>
            <a:chExt cx="3163364" cy="2839243"/>
          </a:xfrm>
        </p:grpSpPr>
        <p:sp>
          <p:nvSpPr>
            <p:cNvPr id="45" name="Google Shape;45;p33"/>
            <p:cNvSpPr/>
            <p:nvPr/>
          </p:nvSpPr>
          <p:spPr>
            <a:xfrm>
              <a:off x="0" y="32"/>
              <a:ext cx="2545666" cy="2839195"/>
            </a:xfrm>
            <a:prstGeom prst="rect">
              <a:avLst/>
            </a:prstGeom>
            <a:solidFill>
              <a:srgbClr val="EF8D5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46;p33"/>
            <p:cNvSpPr/>
            <p:nvPr/>
          </p:nvSpPr>
          <p:spPr>
            <a:xfrm>
              <a:off x="1991324" y="48"/>
              <a:ext cx="528592" cy="2839195"/>
            </a:xfrm>
            <a:prstGeom prst="rect">
              <a:avLst/>
            </a:prstGeom>
            <a:solidFill>
              <a:srgbClr val="F6B28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47;p33"/>
            <p:cNvSpPr/>
            <p:nvPr/>
          </p:nvSpPr>
          <p:spPr>
            <a:xfrm>
              <a:off x="2426913" y="0"/>
              <a:ext cx="736451" cy="2839195"/>
            </a:xfrm>
            <a:prstGeom prst="rect">
              <a:avLst/>
            </a:prstGeom>
            <a:solidFill>
              <a:srgbClr val="D15C8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48;p33"/>
            <p:cNvSpPr/>
            <p:nvPr/>
          </p:nvSpPr>
          <p:spPr>
            <a:xfrm>
              <a:off x="2602073" y="0"/>
              <a:ext cx="561291" cy="2839195"/>
            </a:xfrm>
            <a:prstGeom prst="rect">
              <a:avLst/>
            </a:prstGeom>
            <a:solidFill>
              <a:srgbClr val="E4A2B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9" name="Google Shape;49;p33"/>
          <p:cNvSpPr txBox="1">
            <a:spLocks noGrp="1"/>
          </p:cNvSpPr>
          <p:nvPr>
            <p:ph type="body" idx="1"/>
          </p:nvPr>
        </p:nvSpPr>
        <p:spPr>
          <a:xfrm>
            <a:off x="318657" y="1164058"/>
            <a:ext cx="11656753" cy="5327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7398B"/>
              </a:buClr>
              <a:buSzPts val="1900"/>
              <a:buFont typeface="Arial"/>
              <a:buNone/>
              <a:defRPr sz="19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925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87398B"/>
              </a:buClr>
              <a:buSzPts val="1900"/>
              <a:buFont typeface="Arial"/>
              <a:buChar char="•"/>
              <a:defRPr sz="1900"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4925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87398B"/>
              </a:buClr>
              <a:buSzPts val="1900"/>
              <a:buFont typeface="NTR"/>
              <a:buChar char="-"/>
              <a:defRPr sz="1900"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4925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87398B"/>
              </a:buClr>
              <a:buSzPts val="1900"/>
              <a:buFont typeface="Courier New"/>
              <a:buChar char="o"/>
              <a:defRPr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33"/>
          <p:cNvSpPr txBox="1">
            <a:spLocks noGrp="1"/>
          </p:cNvSpPr>
          <p:nvPr>
            <p:ph type="title"/>
          </p:nvPr>
        </p:nvSpPr>
        <p:spPr>
          <a:xfrm>
            <a:off x="320674" y="366597"/>
            <a:ext cx="10393069" cy="675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4C87"/>
              </a:buClr>
              <a:buSzPts val="3400"/>
              <a:buFont typeface="Calibri"/>
              <a:buNone/>
              <a:defRPr sz="3400" b="1">
                <a:solidFill>
                  <a:srgbClr val="1B4C8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3"/>
          <p:cNvSpPr txBox="1">
            <a:spLocks noGrp="1"/>
          </p:cNvSpPr>
          <p:nvPr>
            <p:ph type="sldNum" idx="12"/>
          </p:nvPr>
        </p:nvSpPr>
        <p:spPr>
          <a:xfrm>
            <a:off x="11382712" y="6491288"/>
            <a:ext cx="691813" cy="23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00">
                <a:solidFill>
                  <a:srgbClr val="5E5E5E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000">
                <a:solidFill>
                  <a:srgbClr val="5E5E5E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000">
                <a:solidFill>
                  <a:srgbClr val="5E5E5E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000">
                <a:solidFill>
                  <a:srgbClr val="5E5E5E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000">
                <a:solidFill>
                  <a:srgbClr val="5E5E5E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000">
                <a:solidFill>
                  <a:srgbClr val="5E5E5E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000">
                <a:solidFill>
                  <a:srgbClr val="5E5E5E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000">
                <a:solidFill>
                  <a:srgbClr val="5E5E5E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000">
                <a:solidFill>
                  <a:srgbClr val="5E5E5E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9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4.png"/><Relationship Id="rId5" Type="http://schemas.openxmlformats.org/officeDocument/2006/relationships/hyperlink" Target="https://vimeo.com/1019774528/2ad251c90f" TargetMode="External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jp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nhslanarkshire.scot.nhs.uk/interface/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1.png"/><Relationship Id="rId3" Type="http://schemas.openxmlformats.org/officeDocument/2006/relationships/image" Target="../media/image9.jpg"/><Relationship Id="rId21" Type="http://schemas.openxmlformats.org/officeDocument/2006/relationships/image" Target="../media/image24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0.jp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8.png"/><Relationship Id="rId10" Type="http://schemas.openxmlformats.org/officeDocument/2006/relationships/image" Target="../media/image15.jpg"/><Relationship Id="rId19" Type="http://schemas.openxmlformats.org/officeDocument/2006/relationships/image" Target="../media/image22.jpg"/><Relationship Id="rId4" Type="http://schemas.openxmlformats.org/officeDocument/2006/relationships/image" Target="../media/image5.png"/><Relationship Id="rId9" Type="http://schemas.openxmlformats.org/officeDocument/2006/relationships/image" Target="../media/image14.png"/><Relationship Id="rId14" Type="http://schemas.openxmlformats.org/officeDocument/2006/relationships/image" Target="../media/image7.png"/><Relationship Id="rId22" Type="http://schemas.openxmlformats.org/officeDocument/2006/relationships/image" Target="../media/image2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"/>
          <p:cNvSpPr txBox="1">
            <a:spLocks noGrp="1"/>
          </p:cNvSpPr>
          <p:nvPr>
            <p:ph type="title"/>
          </p:nvPr>
        </p:nvSpPr>
        <p:spPr>
          <a:xfrm>
            <a:off x="736411" y="2449053"/>
            <a:ext cx="6710134" cy="29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GB" dirty="0"/>
              <a:t>Interface Reform in Reality: The Bold, Human Approach Transforming Care </a:t>
            </a:r>
            <a:endParaRPr dirty="0"/>
          </a:p>
        </p:txBody>
      </p:sp>
      <p:grpSp>
        <p:nvGrpSpPr>
          <p:cNvPr id="57" name="Google Shape;57;p1"/>
          <p:cNvGrpSpPr/>
          <p:nvPr/>
        </p:nvGrpSpPr>
        <p:grpSpPr>
          <a:xfrm>
            <a:off x="-749508" y="0"/>
            <a:ext cx="374754" cy="3250581"/>
            <a:chOff x="-1064302" y="0"/>
            <a:chExt cx="689548" cy="5981074"/>
          </a:xfrm>
        </p:grpSpPr>
        <p:sp>
          <p:nvSpPr>
            <p:cNvPr id="58" name="Google Shape;58;p1"/>
            <p:cNvSpPr/>
            <p:nvPr/>
          </p:nvSpPr>
          <p:spPr>
            <a:xfrm>
              <a:off x="-1064302" y="0"/>
              <a:ext cx="689548" cy="689548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59;p1"/>
            <p:cNvSpPr/>
            <p:nvPr/>
          </p:nvSpPr>
          <p:spPr>
            <a:xfrm>
              <a:off x="-1064302" y="878423"/>
              <a:ext cx="689548" cy="689548"/>
            </a:xfrm>
            <a:prstGeom prst="rect">
              <a:avLst/>
            </a:prstGeom>
            <a:solidFill>
              <a:srgbClr val="22185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60;p1"/>
            <p:cNvSpPr/>
            <p:nvPr/>
          </p:nvSpPr>
          <p:spPr>
            <a:xfrm>
              <a:off x="-1064302" y="1756846"/>
              <a:ext cx="689548" cy="689548"/>
            </a:xfrm>
            <a:prstGeom prst="rect">
              <a:avLst/>
            </a:prstGeom>
            <a:solidFill>
              <a:srgbClr val="0041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61;p1"/>
            <p:cNvSpPr/>
            <p:nvPr/>
          </p:nvSpPr>
          <p:spPr>
            <a:xfrm>
              <a:off x="-1064302" y="2635269"/>
              <a:ext cx="689548" cy="689548"/>
            </a:xfrm>
            <a:prstGeom prst="rect">
              <a:avLst/>
            </a:prstGeom>
            <a:solidFill>
              <a:srgbClr val="0097D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62;p1"/>
            <p:cNvSpPr/>
            <p:nvPr/>
          </p:nvSpPr>
          <p:spPr>
            <a:xfrm>
              <a:off x="-1064302" y="3513692"/>
              <a:ext cx="689548" cy="689548"/>
            </a:xfrm>
            <a:prstGeom prst="rect">
              <a:avLst/>
            </a:prstGeom>
            <a:solidFill>
              <a:srgbClr val="9B195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Google Shape;63;p1"/>
            <p:cNvSpPr/>
            <p:nvPr/>
          </p:nvSpPr>
          <p:spPr>
            <a:xfrm>
              <a:off x="-1064302" y="4392117"/>
              <a:ext cx="689548" cy="689548"/>
            </a:xfrm>
            <a:prstGeom prst="rect">
              <a:avLst/>
            </a:prstGeom>
            <a:solidFill>
              <a:srgbClr val="BF1F6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64;p1"/>
            <p:cNvSpPr/>
            <p:nvPr/>
          </p:nvSpPr>
          <p:spPr>
            <a:xfrm>
              <a:off x="-1064302" y="5291526"/>
              <a:ext cx="689548" cy="689548"/>
            </a:xfrm>
            <a:prstGeom prst="rect">
              <a:avLst/>
            </a:prstGeom>
            <a:solidFill>
              <a:srgbClr val="D0CE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" name="Title 3">
            <a:extLst>
              <a:ext uri="{FF2B5EF4-FFF2-40B4-BE49-F238E27FC236}">
                <a16:creationId xmlns:a16="http://schemas.microsoft.com/office/drawing/2014/main" id="{4A158F46-8755-12E1-7A64-C905217199CD}"/>
              </a:ext>
            </a:extLst>
          </p:cNvPr>
          <p:cNvSpPr txBox="1">
            <a:spLocks/>
          </p:cNvSpPr>
          <p:nvPr/>
        </p:nvSpPr>
        <p:spPr>
          <a:xfrm>
            <a:off x="7944984" y="2584252"/>
            <a:ext cx="2064470" cy="374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400" b="0" dirty="0" err="1"/>
              <a:t>Slido</a:t>
            </a:r>
            <a:r>
              <a:rPr lang="en-GB" sz="2400" b="0" dirty="0"/>
              <a:t> – QR Code</a:t>
            </a:r>
            <a:endParaRPr lang="en-US" sz="2400" b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37B732-4628-0BD9-CECB-1AAD8388D0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4984" y="2959006"/>
            <a:ext cx="1924110" cy="192411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0"/>
          <p:cNvSpPr txBox="1">
            <a:spLocks noGrp="1"/>
          </p:cNvSpPr>
          <p:nvPr>
            <p:ph type="title"/>
          </p:nvPr>
        </p:nvSpPr>
        <p:spPr>
          <a:xfrm>
            <a:off x="390728" y="311286"/>
            <a:ext cx="10515600" cy="8819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GB" sz="4000"/>
              <a:t>FNC+Plus Remit &amp; Scope</a:t>
            </a:r>
            <a:endParaRPr/>
          </a:p>
        </p:txBody>
      </p:sp>
      <p:pic>
        <p:nvPicPr>
          <p:cNvPr id="208" name="Google Shape;208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85672" y="1281532"/>
            <a:ext cx="9620656" cy="5391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3568" y="5859016"/>
            <a:ext cx="1570616" cy="436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285220" y="5594761"/>
            <a:ext cx="1242216" cy="9649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1"/>
          <p:cNvSpPr txBox="1">
            <a:spLocks noGrp="1"/>
          </p:cNvSpPr>
          <p:nvPr>
            <p:ph type="title"/>
          </p:nvPr>
        </p:nvSpPr>
        <p:spPr>
          <a:xfrm>
            <a:off x="390728" y="311286"/>
            <a:ext cx="10515600" cy="8819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GB" sz="4000"/>
              <a:t>FNC+Plus – Impact to date</a:t>
            </a:r>
            <a:endParaRPr/>
          </a:p>
        </p:txBody>
      </p:sp>
      <p:sp>
        <p:nvSpPr>
          <p:cNvPr id="216" name="Google Shape;216;p11"/>
          <p:cNvSpPr txBox="1">
            <a:spLocks noGrp="1"/>
          </p:cNvSpPr>
          <p:nvPr>
            <p:ph type="body" idx="1"/>
          </p:nvPr>
        </p:nvSpPr>
        <p:spPr>
          <a:xfrm>
            <a:off x="390728" y="1095964"/>
            <a:ext cx="10873902" cy="5188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195B"/>
              </a:buClr>
              <a:buSzPts val="2400"/>
              <a:buNone/>
            </a:pPr>
            <a:r>
              <a:rPr lang="en-GB" sz="2400" b="1">
                <a:solidFill>
                  <a:srgbClr val="9B195B"/>
                </a:solidFill>
              </a:rPr>
              <a:t>Redesigning Care from the Inside Out</a:t>
            </a:r>
            <a:endParaRPr/>
          </a:p>
        </p:txBody>
      </p:sp>
      <p:sp>
        <p:nvSpPr>
          <p:cNvPr id="217" name="Google Shape;217;p11"/>
          <p:cNvSpPr/>
          <p:nvPr/>
        </p:nvSpPr>
        <p:spPr>
          <a:xfrm>
            <a:off x="2967189" y="1901880"/>
            <a:ext cx="1219200" cy="1219200"/>
          </a:xfrm>
          <a:prstGeom prst="ellipse">
            <a:avLst/>
          </a:prstGeom>
          <a:solidFill>
            <a:srgbClr val="144A87"/>
          </a:solidFill>
          <a:ln w="76200" cap="flat" cmpd="sng">
            <a:solidFill>
              <a:srgbClr val="13A0E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r>
              <a:rPr lang="en-GB" sz="4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</a:t>
            </a:r>
            <a:endParaRPr/>
          </a:p>
        </p:txBody>
      </p:sp>
      <p:sp>
        <p:nvSpPr>
          <p:cNvPr id="218" name="Google Shape;218;p11"/>
          <p:cNvSpPr/>
          <p:nvPr/>
        </p:nvSpPr>
        <p:spPr>
          <a:xfrm>
            <a:off x="6888056" y="1901880"/>
            <a:ext cx="1219200" cy="1219200"/>
          </a:xfrm>
          <a:prstGeom prst="ellipse">
            <a:avLst/>
          </a:prstGeom>
          <a:solidFill>
            <a:srgbClr val="13A0E2"/>
          </a:solidFill>
          <a:ln w="76200" cap="flat" cmpd="sng">
            <a:solidFill>
              <a:srgbClr val="144A8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&gt;</a:t>
            </a:r>
            <a:r>
              <a:rPr lang="en-GB" sz="4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</a:t>
            </a:r>
            <a:endParaRPr/>
          </a:p>
        </p:txBody>
      </p:sp>
      <p:sp>
        <p:nvSpPr>
          <p:cNvPr id="219" name="Google Shape;219;p11"/>
          <p:cNvSpPr/>
          <p:nvPr/>
        </p:nvSpPr>
        <p:spPr>
          <a:xfrm>
            <a:off x="597906" y="3709625"/>
            <a:ext cx="1219200" cy="1219200"/>
          </a:xfrm>
          <a:prstGeom prst="ellipse">
            <a:avLst/>
          </a:prstGeom>
          <a:solidFill>
            <a:srgbClr val="13A0E2"/>
          </a:solidFill>
          <a:ln w="76200" cap="flat" cmpd="sng">
            <a:solidFill>
              <a:srgbClr val="144A8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&gt;</a:t>
            </a:r>
            <a:r>
              <a:rPr lang="en-GB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350</a:t>
            </a:r>
            <a:endParaRPr/>
          </a:p>
        </p:txBody>
      </p:sp>
      <p:sp>
        <p:nvSpPr>
          <p:cNvPr id="220" name="Google Shape;220;p11"/>
          <p:cNvSpPr/>
          <p:nvPr/>
        </p:nvSpPr>
        <p:spPr>
          <a:xfrm>
            <a:off x="4518773" y="3709625"/>
            <a:ext cx="1219200" cy="1219200"/>
          </a:xfrm>
          <a:prstGeom prst="ellipse">
            <a:avLst/>
          </a:prstGeom>
          <a:solidFill>
            <a:srgbClr val="144A87"/>
          </a:solidFill>
          <a:ln w="76200" cap="flat" cmpd="sng">
            <a:solidFill>
              <a:srgbClr val="13A0E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98</a:t>
            </a:r>
            <a:r>
              <a:rPr lang="en-GB" sz="3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endParaRPr/>
          </a:p>
        </p:txBody>
      </p:sp>
      <p:sp>
        <p:nvSpPr>
          <p:cNvPr id="221" name="Google Shape;221;p11"/>
          <p:cNvSpPr/>
          <p:nvPr/>
        </p:nvSpPr>
        <p:spPr>
          <a:xfrm>
            <a:off x="8325662" y="3709625"/>
            <a:ext cx="1219200" cy="1219200"/>
          </a:xfrm>
          <a:prstGeom prst="ellipse">
            <a:avLst/>
          </a:prstGeom>
          <a:solidFill>
            <a:srgbClr val="13A0E2"/>
          </a:solidFill>
          <a:ln w="76200" cap="flat" cmpd="sng">
            <a:solidFill>
              <a:srgbClr val="144A8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</a:t>
            </a:r>
            <a:r>
              <a:rPr lang="en-GB" sz="3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endParaRPr/>
          </a:p>
        </p:txBody>
      </p:sp>
      <p:sp>
        <p:nvSpPr>
          <p:cNvPr id="222" name="Google Shape;222;p11"/>
          <p:cNvSpPr/>
          <p:nvPr/>
        </p:nvSpPr>
        <p:spPr>
          <a:xfrm>
            <a:off x="731520" y="5672604"/>
            <a:ext cx="10688320" cy="702168"/>
          </a:xfrm>
          <a:prstGeom prst="roundRect">
            <a:avLst>
              <a:gd name="adj" fmla="val 50000"/>
            </a:avLst>
          </a:prstGeom>
          <a:solidFill>
            <a:srgbClr val="144A87"/>
          </a:solidFill>
          <a:ln w="76200" cap="flat" cmpd="sng">
            <a:solidFill>
              <a:srgbClr val="13A0E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Growing bank of Patient impact stories</a:t>
            </a:r>
            <a:endParaRPr/>
          </a:p>
        </p:txBody>
      </p:sp>
      <p:sp>
        <p:nvSpPr>
          <p:cNvPr id="223" name="Google Shape;223;p11"/>
          <p:cNvSpPr txBox="1"/>
          <p:nvPr/>
        </p:nvSpPr>
        <p:spPr>
          <a:xfrm>
            <a:off x="4287988" y="2156192"/>
            <a:ext cx="2232515" cy="677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Calls through FNC+ per month</a:t>
            </a:r>
            <a:endParaRPr/>
          </a:p>
        </p:txBody>
      </p:sp>
      <p:sp>
        <p:nvSpPr>
          <p:cNvPr id="224" name="Google Shape;224;p11"/>
          <p:cNvSpPr txBox="1"/>
          <p:nvPr/>
        </p:nvSpPr>
        <p:spPr>
          <a:xfrm>
            <a:off x="8208856" y="1863804"/>
            <a:ext cx="2063792" cy="1261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Pathways to support alternative delivery of care</a:t>
            </a:r>
            <a:endParaRPr/>
          </a:p>
        </p:txBody>
      </p:sp>
      <p:sp>
        <p:nvSpPr>
          <p:cNvPr id="225" name="Google Shape;225;p11"/>
          <p:cNvSpPr txBox="1"/>
          <p:nvPr/>
        </p:nvSpPr>
        <p:spPr>
          <a:xfrm>
            <a:off x="1918705" y="3676129"/>
            <a:ext cx="2232515" cy="1261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Weekly Patients directed away from acute hospital – </a:t>
            </a:r>
            <a:r>
              <a:rPr lang="en-GB" sz="19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improving trend</a:t>
            </a:r>
            <a:endParaRPr/>
          </a:p>
        </p:txBody>
      </p:sp>
      <p:sp>
        <p:nvSpPr>
          <p:cNvPr id="226" name="Google Shape;226;p11"/>
          <p:cNvSpPr txBox="1"/>
          <p:nvPr/>
        </p:nvSpPr>
        <p:spPr>
          <a:xfrm>
            <a:off x="5839573" y="3822322"/>
            <a:ext cx="2063792" cy="969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Care home patients avoided admission</a:t>
            </a:r>
            <a:endParaRPr/>
          </a:p>
        </p:txBody>
      </p:sp>
      <p:sp>
        <p:nvSpPr>
          <p:cNvPr id="227" name="Google Shape;227;p11"/>
          <p:cNvSpPr txBox="1"/>
          <p:nvPr/>
        </p:nvSpPr>
        <p:spPr>
          <a:xfrm>
            <a:off x="9646462" y="3968516"/>
            <a:ext cx="2477298" cy="677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total calls non conveyed in 9 mths</a:t>
            </a: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11"/>
          <p:cNvSpPr/>
          <p:nvPr/>
        </p:nvSpPr>
        <p:spPr>
          <a:xfrm>
            <a:off x="2105201" y="5456105"/>
            <a:ext cx="1078674" cy="1078674"/>
          </a:xfrm>
          <a:prstGeom prst="ellipse">
            <a:avLst/>
          </a:prstGeom>
          <a:solidFill>
            <a:srgbClr val="144A87"/>
          </a:solidFill>
          <a:ln w="76200" cap="flat" cmpd="sng">
            <a:solidFill>
              <a:srgbClr val="13A0E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29" name="Google Shape;229;p11"/>
          <p:cNvGrpSpPr/>
          <p:nvPr/>
        </p:nvGrpSpPr>
        <p:grpSpPr>
          <a:xfrm>
            <a:off x="2223060" y="5655887"/>
            <a:ext cx="868356" cy="643497"/>
            <a:chOff x="3991938" y="2494617"/>
            <a:chExt cx="653201" cy="484057"/>
          </a:xfrm>
        </p:grpSpPr>
        <p:pic>
          <p:nvPicPr>
            <p:cNvPr id="230" name="Google Shape;230;p11" descr="Man with baby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173614" y="2494617"/>
              <a:ext cx="471525" cy="471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1" name="Google Shape;231;p11" descr="Woman with cane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991938" y="2556878"/>
              <a:ext cx="421796" cy="42179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2"/>
          <p:cNvSpPr/>
          <p:nvPr/>
        </p:nvSpPr>
        <p:spPr>
          <a:xfrm rot="5400000">
            <a:off x="3564713" y="1268471"/>
            <a:ext cx="634583" cy="7764011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9B195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12"/>
          <p:cNvSpPr txBox="1">
            <a:spLocks noGrp="1"/>
          </p:cNvSpPr>
          <p:nvPr>
            <p:ph type="title"/>
          </p:nvPr>
        </p:nvSpPr>
        <p:spPr>
          <a:xfrm>
            <a:off x="736410" y="3021695"/>
            <a:ext cx="11036489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</a:pPr>
            <a:r>
              <a:rPr lang="en-GB"/>
              <a:t>Hazel Mitchell</a:t>
            </a:r>
            <a:br>
              <a:rPr lang="en-GB"/>
            </a:br>
            <a:r>
              <a:rPr lang="en-GB" sz="3900">
                <a:latin typeface="Calibri"/>
                <a:ea typeface="Calibri"/>
                <a:cs typeface="Calibri"/>
                <a:sym typeface="Calibri"/>
              </a:rPr>
              <a:t>General Manager, Interface Division, NHS Lanarkshire</a:t>
            </a:r>
            <a:endParaRPr/>
          </a:p>
        </p:txBody>
      </p:sp>
      <p:sp>
        <p:nvSpPr>
          <p:cNvPr id="238" name="Google Shape;238;p12"/>
          <p:cNvSpPr/>
          <p:nvPr/>
        </p:nvSpPr>
        <p:spPr>
          <a:xfrm rot="5400000">
            <a:off x="3519213" y="1213040"/>
            <a:ext cx="634583" cy="767300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12"/>
          <p:cNvSpPr txBox="1"/>
          <p:nvPr/>
        </p:nvSpPr>
        <p:spPr>
          <a:xfrm>
            <a:off x="298416" y="4732252"/>
            <a:ext cx="7116176" cy="634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 b="1">
                <a:solidFill>
                  <a:srgbClr val="9B195B"/>
                </a:solidFill>
                <a:latin typeface="Calibri"/>
                <a:ea typeface="Calibri"/>
                <a:cs typeface="Calibri"/>
                <a:sym typeface="Calibri"/>
              </a:rPr>
              <a:t>Speaker 2</a:t>
            </a:r>
            <a:endParaRPr/>
          </a:p>
        </p:txBody>
      </p:sp>
      <p:sp>
        <p:nvSpPr>
          <p:cNvPr id="240" name="Google Shape;240;p12"/>
          <p:cNvSpPr txBox="1"/>
          <p:nvPr/>
        </p:nvSpPr>
        <p:spPr>
          <a:xfrm>
            <a:off x="764986" y="4834100"/>
            <a:ext cx="577868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rgbClr val="221757"/>
                </a:solidFill>
                <a:latin typeface="Calibri"/>
                <a:ea typeface="Calibri"/>
                <a:cs typeface="Calibri"/>
                <a:sym typeface="Calibri"/>
              </a:rPr>
              <a:t>HOSPITAL @ HOME / Virtual Monotoring</a:t>
            </a:r>
            <a:endParaRPr sz="2000" b="1">
              <a:solidFill>
                <a:srgbClr val="22175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3"/>
          <p:cNvSpPr txBox="1">
            <a:spLocks noGrp="1"/>
          </p:cNvSpPr>
          <p:nvPr>
            <p:ph type="title"/>
          </p:nvPr>
        </p:nvSpPr>
        <p:spPr>
          <a:xfrm>
            <a:off x="390728" y="311286"/>
            <a:ext cx="10515600" cy="8819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GB" sz="4000"/>
              <a:t>Marlyn’s patient story</a:t>
            </a:r>
            <a:endParaRPr/>
          </a:p>
        </p:txBody>
      </p:sp>
      <p:grpSp>
        <p:nvGrpSpPr>
          <p:cNvPr id="246" name="Google Shape;246;p13"/>
          <p:cNvGrpSpPr/>
          <p:nvPr/>
        </p:nvGrpSpPr>
        <p:grpSpPr>
          <a:xfrm>
            <a:off x="312516" y="1557073"/>
            <a:ext cx="11644132" cy="4687745"/>
            <a:chOff x="312516" y="1469985"/>
            <a:chExt cx="11644132" cy="4687745"/>
          </a:xfrm>
        </p:grpSpPr>
        <p:sp>
          <p:nvSpPr>
            <p:cNvPr id="247" name="Google Shape;247;p13"/>
            <p:cNvSpPr/>
            <p:nvPr/>
          </p:nvSpPr>
          <p:spPr>
            <a:xfrm>
              <a:off x="11146420" y="1469985"/>
              <a:ext cx="810228" cy="439838"/>
            </a:xfrm>
            <a:prstGeom prst="roundRect">
              <a:avLst>
                <a:gd name="adj" fmla="val 16667"/>
              </a:avLst>
            </a:prstGeom>
            <a:solidFill>
              <a:srgbClr val="134A8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" name="Google Shape;248;p13"/>
            <p:cNvSpPr/>
            <p:nvPr/>
          </p:nvSpPr>
          <p:spPr>
            <a:xfrm>
              <a:off x="11146420" y="2177970"/>
              <a:ext cx="810228" cy="439838"/>
            </a:xfrm>
            <a:prstGeom prst="roundRect">
              <a:avLst>
                <a:gd name="adj" fmla="val 16667"/>
              </a:avLst>
            </a:prstGeom>
            <a:solidFill>
              <a:srgbClr val="134A8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" name="Google Shape;249;p13"/>
            <p:cNvSpPr/>
            <p:nvPr/>
          </p:nvSpPr>
          <p:spPr>
            <a:xfrm>
              <a:off x="11146420" y="2885955"/>
              <a:ext cx="810228" cy="439838"/>
            </a:xfrm>
            <a:prstGeom prst="roundRect">
              <a:avLst>
                <a:gd name="adj" fmla="val 16667"/>
              </a:avLst>
            </a:prstGeom>
            <a:solidFill>
              <a:srgbClr val="134A8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13"/>
            <p:cNvSpPr/>
            <p:nvPr/>
          </p:nvSpPr>
          <p:spPr>
            <a:xfrm>
              <a:off x="11146420" y="3593940"/>
              <a:ext cx="810228" cy="439838"/>
            </a:xfrm>
            <a:prstGeom prst="roundRect">
              <a:avLst>
                <a:gd name="adj" fmla="val 16667"/>
              </a:avLst>
            </a:prstGeom>
            <a:solidFill>
              <a:srgbClr val="134A8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13"/>
            <p:cNvSpPr/>
            <p:nvPr/>
          </p:nvSpPr>
          <p:spPr>
            <a:xfrm>
              <a:off x="11146420" y="4301925"/>
              <a:ext cx="810228" cy="439838"/>
            </a:xfrm>
            <a:prstGeom prst="roundRect">
              <a:avLst>
                <a:gd name="adj" fmla="val 16667"/>
              </a:avLst>
            </a:prstGeom>
            <a:solidFill>
              <a:srgbClr val="134A8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252;p13"/>
            <p:cNvSpPr/>
            <p:nvPr/>
          </p:nvSpPr>
          <p:spPr>
            <a:xfrm>
              <a:off x="11146420" y="5009910"/>
              <a:ext cx="810228" cy="439838"/>
            </a:xfrm>
            <a:prstGeom prst="roundRect">
              <a:avLst>
                <a:gd name="adj" fmla="val 16667"/>
              </a:avLst>
            </a:prstGeom>
            <a:solidFill>
              <a:srgbClr val="134A8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13"/>
            <p:cNvSpPr/>
            <p:nvPr/>
          </p:nvSpPr>
          <p:spPr>
            <a:xfrm>
              <a:off x="11146420" y="5717892"/>
              <a:ext cx="810228" cy="439838"/>
            </a:xfrm>
            <a:prstGeom prst="roundRect">
              <a:avLst>
                <a:gd name="adj" fmla="val 16667"/>
              </a:avLst>
            </a:prstGeom>
            <a:solidFill>
              <a:srgbClr val="134A8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13"/>
            <p:cNvSpPr/>
            <p:nvPr/>
          </p:nvSpPr>
          <p:spPr>
            <a:xfrm>
              <a:off x="312516" y="1469985"/>
              <a:ext cx="810228" cy="439838"/>
            </a:xfrm>
            <a:prstGeom prst="roundRect">
              <a:avLst>
                <a:gd name="adj" fmla="val 16667"/>
              </a:avLst>
            </a:prstGeom>
            <a:solidFill>
              <a:srgbClr val="134A8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13"/>
            <p:cNvSpPr/>
            <p:nvPr/>
          </p:nvSpPr>
          <p:spPr>
            <a:xfrm>
              <a:off x="312516" y="2177970"/>
              <a:ext cx="810228" cy="439838"/>
            </a:xfrm>
            <a:prstGeom prst="roundRect">
              <a:avLst>
                <a:gd name="adj" fmla="val 16667"/>
              </a:avLst>
            </a:prstGeom>
            <a:solidFill>
              <a:srgbClr val="134A8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13"/>
            <p:cNvSpPr/>
            <p:nvPr/>
          </p:nvSpPr>
          <p:spPr>
            <a:xfrm>
              <a:off x="312516" y="2885955"/>
              <a:ext cx="810228" cy="439838"/>
            </a:xfrm>
            <a:prstGeom prst="roundRect">
              <a:avLst>
                <a:gd name="adj" fmla="val 16667"/>
              </a:avLst>
            </a:prstGeom>
            <a:solidFill>
              <a:srgbClr val="134A8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" name="Google Shape;257;p13"/>
            <p:cNvSpPr/>
            <p:nvPr/>
          </p:nvSpPr>
          <p:spPr>
            <a:xfrm>
              <a:off x="312516" y="3593940"/>
              <a:ext cx="810228" cy="439838"/>
            </a:xfrm>
            <a:prstGeom prst="roundRect">
              <a:avLst>
                <a:gd name="adj" fmla="val 16667"/>
              </a:avLst>
            </a:prstGeom>
            <a:solidFill>
              <a:srgbClr val="134A8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8" name="Google Shape;258;p13"/>
            <p:cNvSpPr/>
            <p:nvPr/>
          </p:nvSpPr>
          <p:spPr>
            <a:xfrm>
              <a:off x="312516" y="4301925"/>
              <a:ext cx="810228" cy="439838"/>
            </a:xfrm>
            <a:prstGeom prst="roundRect">
              <a:avLst>
                <a:gd name="adj" fmla="val 16667"/>
              </a:avLst>
            </a:prstGeom>
            <a:solidFill>
              <a:srgbClr val="134A8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13"/>
            <p:cNvSpPr/>
            <p:nvPr/>
          </p:nvSpPr>
          <p:spPr>
            <a:xfrm>
              <a:off x="312516" y="5009910"/>
              <a:ext cx="810228" cy="439838"/>
            </a:xfrm>
            <a:prstGeom prst="roundRect">
              <a:avLst>
                <a:gd name="adj" fmla="val 16667"/>
              </a:avLst>
            </a:prstGeom>
            <a:solidFill>
              <a:srgbClr val="134A8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13"/>
            <p:cNvSpPr/>
            <p:nvPr/>
          </p:nvSpPr>
          <p:spPr>
            <a:xfrm>
              <a:off x="312516" y="5717892"/>
              <a:ext cx="810228" cy="439838"/>
            </a:xfrm>
            <a:prstGeom prst="roundRect">
              <a:avLst>
                <a:gd name="adj" fmla="val 16667"/>
              </a:avLst>
            </a:prstGeom>
            <a:solidFill>
              <a:srgbClr val="134A8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1" name="Google Shape;261;p13"/>
          <p:cNvSpPr txBox="1"/>
          <p:nvPr/>
        </p:nvSpPr>
        <p:spPr>
          <a:xfrm>
            <a:off x="3048000" y="6536584"/>
            <a:ext cx="609600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vimeo.com/1019774528/2ad251c90f</a:t>
            </a: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262" name="Google Shape;262;p13"/>
          <p:cNvSpPr/>
          <p:nvPr/>
        </p:nvSpPr>
        <p:spPr>
          <a:xfrm>
            <a:off x="3563493" y="3228215"/>
            <a:ext cx="598990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NOTE: VIDEO CLIP IN GOOGLE DRIVE TO BE EMBEDDED HERE </a:t>
            </a:r>
            <a:endParaRPr sz="18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Lanarkshire presentation fnc+plus_-_marlyn's_story_v2 (720p)">
            <a:hlinkClick r:id="" action="ppaction://media"/>
            <a:extLst>
              <a:ext uri="{FF2B5EF4-FFF2-40B4-BE49-F238E27FC236}">
                <a16:creationId xmlns:a16="http://schemas.microsoft.com/office/drawing/2014/main" id="{323B069E-58B6-6121-4E07-BBD407641D2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7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4"/>
          <p:cNvSpPr/>
          <p:nvPr/>
        </p:nvSpPr>
        <p:spPr>
          <a:xfrm>
            <a:off x="0" y="3738038"/>
            <a:ext cx="12192000" cy="3119963"/>
          </a:xfrm>
          <a:prstGeom prst="rect">
            <a:avLst/>
          </a:prstGeom>
          <a:solidFill>
            <a:srgbClr val="9C18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69" name="Google Shape;269;p14"/>
          <p:cNvGrpSpPr/>
          <p:nvPr/>
        </p:nvGrpSpPr>
        <p:grpSpPr>
          <a:xfrm>
            <a:off x="1036761" y="3738038"/>
            <a:ext cx="9824972" cy="3557967"/>
            <a:chOff x="1186962" y="2637526"/>
            <a:chExt cx="12051316" cy="4364206"/>
          </a:xfrm>
        </p:grpSpPr>
        <p:pic>
          <p:nvPicPr>
            <p:cNvPr id="270" name="Google Shape;270;p1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186962" y="3843646"/>
              <a:ext cx="3204882" cy="2136588"/>
            </a:xfrm>
            <a:prstGeom prst="roundRect">
              <a:avLst>
                <a:gd name="adj" fmla="val 16667"/>
              </a:avLst>
            </a:prstGeom>
            <a:noFill/>
            <a:ln w="76200" cap="flat" cmpd="sng">
              <a:solidFill>
                <a:srgbClr val="CA3A7A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271" name="Google Shape;271;p1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851388" y="3850572"/>
              <a:ext cx="3192188" cy="2129458"/>
            </a:xfrm>
            <a:prstGeom prst="roundRect">
              <a:avLst>
                <a:gd name="adj" fmla="val 16667"/>
              </a:avLst>
            </a:prstGeom>
            <a:noFill/>
            <a:ln w="76200" cap="flat" cmpd="sng">
              <a:solidFill>
                <a:srgbClr val="CA3A7A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272" name="Google Shape;272;p1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231802" y="3526258"/>
              <a:ext cx="3194773" cy="2101363"/>
            </a:xfrm>
            <a:prstGeom prst="roundRect">
              <a:avLst>
                <a:gd name="adj" fmla="val 16667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273" name="Google Shape;273;p1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0050156" y="3655970"/>
              <a:ext cx="3188122" cy="1935999"/>
            </a:xfrm>
            <a:prstGeom prst="roundRect">
              <a:avLst>
                <a:gd name="adj" fmla="val 16667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274" name="Google Shape;274;p14" descr="Arrow: Clockwise curve with solid fill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rot="7392429">
              <a:off x="8889230" y="3067047"/>
              <a:ext cx="1814057" cy="14563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5" name="Google Shape;275;p14" descr="Arrow: Clockwise curve with solid fill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rot="3356945" flipH="1">
              <a:off x="3037546" y="5011403"/>
              <a:ext cx="1814057" cy="15883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76" name="Google Shape;276;p14"/>
          <p:cNvSpPr txBox="1">
            <a:spLocks noGrp="1"/>
          </p:cNvSpPr>
          <p:nvPr>
            <p:ph type="title"/>
          </p:nvPr>
        </p:nvSpPr>
        <p:spPr>
          <a:xfrm>
            <a:off x="390728" y="311286"/>
            <a:ext cx="10515600" cy="8819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GB" sz="4000"/>
              <a:t>H@H/Virtual monitoring </a:t>
            </a:r>
            <a:endParaRPr/>
          </a:p>
        </p:txBody>
      </p:sp>
      <p:sp>
        <p:nvSpPr>
          <p:cNvPr id="277" name="Google Shape;277;p14"/>
          <p:cNvSpPr txBox="1"/>
          <p:nvPr/>
        </p:nvSpPr>
        <p:spPr>
          <a:xfrm>
            <a:off x="680477" y="1651031"/>
            <a:ext cx="10294403" cy="1354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BF1F69"/>
              </a:buClr>
              <a:buSzPts val="2400"/>
              <a:buFont typeface="Arial"/>
              <a:buChar char="•"/>
            </a:pPr>
            <a:r>
              <a:rPr lang="en-GB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Delivered by a MDT team – Coordinated via FNC+</a:t>
            </a:r>
            <a:endParaRPr/>
          </a:p>
          <a:p>
            <a:pPr marL="457200" marR="0" lvl="0" indent="-457200" algn="l" rtl="0">
              <a:spcBef>
                <a:spcPts val="600"/>
              </a:spcBef>
              <a:spcAft>
                <a:spcPts val="0"/>
              </a:spcAft>
              <a:buClr>
                <a:srgbClr val="BF1F69"/>
              </a:buClr>
              <a:buSzPts val="2400"/>
              <a:buFont typeface="Arial"/>
              <a:buChar char="•"/>
            </a:pPr>
            <a:r>
              <a:rPr lang="en-GB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Pathways – Development</a:t>
            </a:r>
            <a:endParaRPr/>
          </a:p>
          <a:p>
            <a:pPr marL="457200" marR="0" lvl="0" indent="-457200" algn="l" rtl="0">
              <a:spcBef>
                <a:spcPts val="600"/>
              </a:spcBef>
              <a:spcAft>
                <a:spcPts val="0"/>
              </a:spcAft>
              <a:buClr>
                <a:srgbClr val="BF1F69"/>
              </a:buClr>
              <a:buSzPts val="2400"/>
              <a:buFont typeface="Arial"/>
              <a:buChar char="•"/>
            </a:pPr>
            <a:r>
              <a:rPr lang="en-GB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Training – Wholes System approach (treatment room access)</a:t>
            </a:r>
            <a:endParaRPr/>
          </a:p>
        </p:txBody>
      </p:sp>
      <p:sp>
        <p:nvSpPr>
          <p:cNvPr id="278" name="Google Shape;278;p14"/>
          <p:cNvSpPr txBox="1">
            <a:spLocks noGrp="1"/>
          </p:cNvSpPr>
          <p:nvPr>
            <p:ph type="body" idx="1"/>
          </p:nvPr>
        </p:nvSpPr>
        <p:spPr>
          <a:xfrm>
            <a:off x="390728" y="1095964"/>
            <a:ext cx="10873902" cy="5188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195B"/>
              </a:buClr>
              <a:buSzPts val="2400"/>
              <a:buNone/>
            </a:pPr>
            <a:r>
              <a:rPr lang="en-GB" sz="2400" b="1">
                <a:solidFill>
                  <a:srgbClr val="9B195B"/>
                </a:solidFill>
              </a:rPr>
              <a:t>Providing an alternative to hospital care</a:t>
            </a:r>
            <a:endParaRPr/>
          </a:p>
        </p:txBody>
      </p:sp>
      <p:sp>
        <p:nvSpPr>
          <p:cNvPr id="279" name="Google Shape;279;p14"/>
          <p:cNvSpPr/>
          <p:nvPr/>
        </p:nvSpPr>
        <p:spPr>
          <a:xfrm>
            <a:off x="1830635" y="3355955"/>
            <a:ext cx="7994086" cy="702168"/>
          </a:xfrm>
          <a:prstGeom prst="roundRect">
            <a:avLst>
              <a:gd name="adj" fmla="val 16667"/>
            </a:avLst>
          </a:prstGeom>
          <a:solidFill>
            <a:srgbClr val="CA3A7A"/>
          </a:solidFill>
          <a:ln w="38100" cap="flat" cmpd="sng">
            <a:solidFill>
              <a:srgbClr val="9C175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Supporting patient choice to get well in their own home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5"/>
          <p:cNvSpPr/>
          <p:nvPr/>
        </p:nvSpPr>
        <p:spPr>
          <a:xfrm>
            <a:off x="4490113" y="0"/>
            <a:ext cx="3275464" cy="6858000"/>
          </a:xfrm>
          <a:prstGeom prst="rect">
            <a:avLst/>
          </a:prstGeom>
          <a:solidFill>
            <a:srgbClr val="E3D0E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Google Shape;285;p15"/>
          <p:cNvSpPr/>
          <p:nvPr/>
        </p:nvSpPr>
        <p:spPr>
          <a:xfrm>
            <a:off x="9801807" y="1578804"/>
            <a:ext cx="1219200" cy="1219200"/>
          </a:xfrm>
          <a:prstGeom prst="ellipse">
            <a:avLst/>
          </a:prstGeom>
          <a:solidFill>
            <a:srgbClr val="E3D0EB"/>
          </a:solidFill>
          <a:ln w="76200" cap="flat" cmpd="sng">
            <a:solidFill>
              <a:srgbClr val="87388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b="1">
                <a:solidFill>
                  <a:srgbClr val="87388B"/>
                </a:solidFill>
                <a:latin typeface="Calibri"/>
                <a:ea typeface="Calibri"/>
                <a:cs typeface="Calibri"/>
                <a:sym typeface="Calibri"/>
              </a:rPr>
              <a:t>11.3</a:t>
            </a:r>
            <a:endParaRPr/>
          </a:p>
        </p:txBody>
      </p:sp>
      <p:sp>
        <p:nvSpPr>
          <p:cNvPr id="286" name="Google Shape;286;p15"/>
          <p:cNvSpPr txBox="1">
            <a:spLocks noGrp="1"/>
          </p:cNvSpPr>
          <p:nvPr>
            <p:ph type="title"/>
          </p:nvPr>
        </p:nvSpPr>
        <p:spPr>
          <a:xfrm>
            <a:off x="390728" y="311286"/>
            <a:ext cx="10515600" cy="8819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GB" sz="4000"/>
              <a:t>First 400 patients</a:t>
            </a:r>
            <a:endParaRPr/>
          </a:p>
        </p:txBody>
      </p:sp>
      <p:sp>
        <p:nvSpPr>
          <p:cNvPr id="287" name="Google Shape;287;p15"/>
          <p:cNvSpPr/>
          <p:nvPr/>
        </p:nvSpPr>
        <p:spPr>
          <a:xfrm>
            <a:off x="1844610" y="1578804"/>
            <a:ext cx="1219200" cy="1219200"/>
          </a:xfrm>
          <a:prstGeom prst="ellipse">
            <a:avLst/>
          </a:prstGeom>
          <a:solidFill>
            <a:srgbClr val="87388B"/>
          </a:solidFill>
          <a:ln w="76200" cap="flat" cmpd="sng">
            <a:solidFill>
              <a:srgbClr val="E3D0E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439</a:t>
            </a:r>
            <a:endParaRPr sz="4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p15"/>
          <p:cNvSpPr/>
          <p:nvPr/>
        </p:nvSpPr>
        <p:spPr>
          <a:xfrm>
            <a:off x="5538537" y="1578804"/>
            <a:ext cx="1219200" cy="12192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87388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>
                <a:solidFill>
                  <a:srgbClr val="87388B"/>
                </a:solidFill>
                <a:latin typeface="Calibri"/>
                <a:ea typeface="Calibri"/>
                <a:cs typeface="Calibri"/>
                <a:sym typeface="Calibri"/>
              </a:rPr>
              <a:t>£1.6m</a:t>
            </a:r>
            <a:endParaRPr sz="2200" b="1">
              <a:solidFill>
                <a:srgbClr val="8738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" name="Google Shape;289;p15"/>
          <p:cNvSpPr/>
          <p:nvPr/>
        </p:nvSpPr>
        <p:spPr>
          <a:xfrm>
            <a:off x="8732666" y="1578804"/>
            <a:ext cx="1219200" cy="1219200"/>
          </a:xfrm>
          <a:prstGeom prst="ellipse">
            <a:avLst/>
          </a:prstGeom>
          <a:solidFill>
            <a:srgbClr val="87388B"/>
          </a:solidFill>
          <a:ln w="76200" cap="flat" cmpd="sng">
            <a:solidFill>
              <a:srgbClr val="E3D0E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6.6</a:t>
            </a:r>
            <a:endParaRPr/>
          </a:p>
        </p:txBody>
      </p:sp>
      <p:sp>
        <p:nvSpPr>
          <p:cNvPr id="290" name="Google Shape;290;p15"/>
          <p:cNvSpPr/>
          <p:nvPr/>
        </p:nvSpPr>
        <p:spPr>
          <a:xfrm>
            <a:off x="1844610" y="4331671"/>
            <a:ext cx="1219200" cy="1219200"/>
          </a:xfrm>
          <a:prstGeom prst="ellipse">
            <a:avLst/>
          </a:prstGeom>
          <a:solidFill>
            <a:srgbClr val="E3D0EB"/>
          </a:solidFill>
          <a:ln w="76200" cap="flat" cmpd="sng">
            <a:solidFill>
              <a:srgbClr val="87388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b="1">
                <a:solidFill>
                  <a:srgbClr val="87388B"/>
                </a:solidFill>
                <a:latin typeface="Calibri"/>
                <a:ea typeface="Calibri"/>
                <a:cs typeface="Calibri"/>
                <a:sym typeface="Calibri"/>
              </a:rPr>
              <a:t>4.3k</a:t>
            </a:r>
            <a:endParaRPr sz="3600" b="1">
              <a:solidFill>
                <a:srgbClr val="8738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p15"/>
          <p:cNvSpPr/>
          <p:nvPr/>
        </p:nvSpPr>
        <p:spPr>
          <a:xfrm>
            <a:off x="5538537" y="4331671"/>
            <a:ext cx="1219200" cy="1219200"/>
          </a:xfrm>
          <a:prstGeom prst="ellipse">
            <a:avLst/>
          </a:prstGeom>
          <a:solidFill>
            <a:srgbClr val="87388B"/>
          </a:solidFill>
          <a:ln w="76200" cap="flat" cmpd="sng">
            <a:solidFill>
              <a:srgbClr val="E3D0E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5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98</a:t>
            </a:r>
            <a:r>
              <a:rPr lang="en-GB" sz="2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endParaRPr sz="25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Google Shape;292;p15"/>
          <p:cNvSpPr/>
          <p:nvPr/>
        </p:nvSpPr>
        <p:spPr>
          <a:xfrm>
            <a:off x="9232464" y="4331671"/>
            <a:ext cx="1219200" cy="1219200"/>
          </a:xfrm>
          <a:prstGeom prst="ellipse">
            <a:avLst/>
          </a:prstGeom>
          <a:solidFill>
            <a:srgbClr val="E3D0EB"/>
          </a:solidFill>
          <a:ln w="76200" cap="flat" cmpd="sng">
            <a:solidFill>
              <a:srgbClr val="87388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>
                <a:solidFill>
                  <a:srgbClr val="87388B"/>
                </a:solidFill>
                <a:latin typeface="Calibri"/>
                <a:ea typeface="Calibri"/>
                <a:cs typeface="Calibri"/>
                <a:sym typeface="Calibri"/>
              </a:rPr>
              <a:t>x</a:t>
            </a:r>
            <a:r>
              <a:rPr lang="en-GB" sz="4000" b="1">
                <a:solidFill>
                  <a:srgbClr val="87388B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 sz="3000">
              <a:solidFill>
                <a:srgbClr val="8738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p15"/>
          <p:cNvSpPr txBox="1"/>
          <p:nvPr/>
        </p:nvSpPr>
        <p:spPr>
          <a:xfrm>
            <a:off x="1337953" y="2968826"/>
            <a:ext cx="223251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Patients on boarded to-date</a:t>
            </a:r>
            <a:endParaRPr/>
          </a:p>
        </p:txBody>
      </p:sp>
      <p:sp>
        <p:nvSpPr>
          <p:cNvPr id="294" name="Google Shape;294;p15"/>
          <p:cNvSpPr txBox="1"/>
          <p:nvPr/>
        </p:nvSpPr>
        <p:spPr>
          <a:xfrm>
            <a:off x="5116241" y="2968826"/>
            <a:ext cx="206379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Cost Avoided Bed Days</a:t>
            </a:r>
            <a:endParaRPr/>
          </a:p>
        </p:txBody>
      </p:sp>
      <p:sp>
        <p:nvSpPr>
          <p:cNvPr id="295" name="Google Shape;295;p15"/>
          <p:cNvSpPr txBox="1"/>
          <p:nvPr/>
        </p:nvSpPr>
        <p:spPr>
          <a:xfrm>
            <a:off x="8465669" y="2968826"/>
            <a:ext cx="275279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Average Length of Stay (11.3 = Diagnostics)</a:t>
            </a:r>
            <a:endParaRPr/>
          </a:p>
        </p:txBody>
      </p:sp>
      <p:sp>
        <p:nvSpPr>
          <p:cNvPr id="296" name="Google Shape;296;p15"/>
          <p:cNvSpPr txBox="1"/>
          <p:nvPr/>
        </p:nvSpPr>
        <p:spPr>
          <a:xfrm>
            <a:off x="1337953" y="5688703"/>
            <a:ext cx="223251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Patients active days</a:t>
            </a:r>
            <a:endParaRPr sz="2000" b="1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" name="Google Shape;297;p15"/>
          <p:cNvSpPr txBox="1"/>
          <p:nvPr/>
        </p:nvSpPr>
        <p:spPr>
          <a:xfrm>
            <a:off x="5116241" y="5688703"/>
            <a:ext cx="206379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Patient compliance</a:t>
            </a:r>
            <a:endParaRPr/>
          </a:p>
        </p:txBody>
      </p:sp>
      <p:sp>
        <p:nvSpPr>
          <p:cNvPr id="298" name="Google Shape;298;p15"/>
          <p:cNvSpPr txBox="1"/>
          <p:nvPr/>
        </p:nvSpPr>
        <p:spPr>
          <a:xfrm>
            <a:off x="8603415" y="5688703"/>
            <a:ext cx="2477298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Patient Pathways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6"/>
          <p:cNvSpPr/>
          <p:nvPr/>
        </p:nvSpPr>
        <p:spPr>
          <a:xfrm>
            <a:off x="525294" y="1442185"/>
            <a:ext cx="11254902" cy="5049103"/>
          </a:xfrm>
          <a:prstGeom prst="roundRect">
            <a:avLst>
              <a:gd name="adj" fmla="val 12198"/>
            </a:avLst>
          </a:prstGeom>
          <a:solidFill>
            <a:srgbClr val="13A1E1"/>
          </a:solidFill>
          <a:ln w="76200" cap="flat" cmpd="sng">
            <a:solidFill>
              <a:srgbClr val="B7DBF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Google Shape;304;p16"/>
          <p:cNvSpPr/>
          <p:nvPr/>
        </p:nvSpPr>
        <p:spPr>
          <a:xfrm>
            <a:off x="787940" y="2221892"/>
            <a:ext cx="10729609" cy="4032993"/>
          </a:xfrm>
          <a:prstGeom prst="roundRect">
            <a:avLst>
              <a:gd name="adj" fmla="val 9367"/>
            </a:avLst>
          </a:prstGeom>
          <a:solidFill>
            <a:srgbClr val="B7DBF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Google Shape;305;p16"/>
          <p:cNvSpPr txBox="1">
            <a:spLocks noGrp="1"/>
          </p:cNvSpPr>
          <p:nvPr>
            <p:ph type="title"/>
          </p:nvPr>
        </p:nvSpPr>
        <p:spPr>
          <a:xfrm>
            <a:off x="320674" y="366597"/>
            <a:ext cx="10393069" cy="675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4C87"/>
              </a:buClr>
              <a:buSzPts val="3400"/>
              <a:buFont typeface="Calibri"/>
              <a:buNone/>
            </a:pPr>
            <a:r>
              <a:rPr lang="en-GB"/>
              <a:t>Virtual Wards — Patient Story</a:t>
            </a:r>
            <a:endParaRPr/>
          </a:p>
        </p:txBody>
      </p:sp>
      <p:sp>
        <p:nvSpPr>
          <p:cNvPr id="306" name="Google Shape;306;p16"/>
          <p:cNvSpPr txBox="1">
            <a:spLocks noGrp="1"/>
          </p:cNvSpPr>
          <p:nvPr>
            <p:ph type="sldNum" idx="12"/>
          </p:nvPr>
        </p:nvSpPr>
        <p:spPr>
          <a:xfrm>
            <a:off x="11382712" y="6491288"/>
            <a:ext cx="691813" cy="23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16</a:t>
            </a:fld>
            <a:endParaRPr/>
          </a:p>
        </p:txBody>
      </p:sp>
      <p:sp>
        <p:nvSpPr>
          <p:cNvPr id="307" name="Google Shape;307;p16"/>
          <p:cNvSpPr txBox="1">
            <a:spLocks noGrp="1"/>
          </p:cNvSpPr>
          <p:nvPr>
            <p:ph type="body" idx="1"/>
          </p:nvPr>
        </p:nvSpPr>
        <p:spPr>
          <a:xfrm>
            <a:off x="1189951" y="2415641"/>
            <a:ext cx="7198326" cy="3613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GB" sz="2600"/>
              <a:t>A worldly-wise bus driver who spent years driving Glasgow’s toughest streets has revealed how Virtual Wards helped him navigate a recent health crisis — not from a hospital bed, but from the comfort of his own home.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SzPct val="100000"/>
              <a:buNone/>
            </a:pPr>
            <a:r>
              <a:rPr lang="en-GB" sz="2400" b="1" i="0" u="none" strike="noStrike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rPr>
              <a:t>“I didn’t want to be in hospital again. You’re more than just ill — you’re away from your life,” he says. “With the kit and the Hospital at Home team, I got to stay in my own bed and still get the care I needed. I could keep painting. That meant a lot.”</a:t>
            </a:r>
            <a:endParaRPr sz="2600" b="1"/>
          </a:p>
        </p:txBody>
      </p:sp>
      <p:sp>
        <p:nvSpPr>
          <p:cNvPr id="308" name="Google Shape;308;p16"/>
          <p:cNvSpPr txBox="1"/>
          <p:nvPr/>
        </p:nvSpPr>
        <p:spPr>
          <a:xfrm>
            <a:off x="525294" y="1533814"/>
            <a:ext cx="11254902" cy="688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alibri"/>
              <a:buNone/>
            </a:pPr>
            <a:r>
              <a:rPr lang="en-GB" sz="3000" b="1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Glasgow bus driver’s journey to recovery </a:t>
            </a:r>
            <a:endParaRPr/>
          </a:p>
        </p:txBody>
      </p:sp>
      <p:sp>
        <p:nvSpPr>
          <p:cNvPr id="309" name="Google Shape;309;p16"/>
          <p:cNvSpPr txBox="1"/>
          <p:nvPr/>
        </p:nvSpPr>
        <p:spPr>
          <a:xfrm>
            <a:off x="1425101" y="1014840"/>
            <a:ext cx="961579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Topics: </a:t>
            </a:r>
            <a:r>
              <a:rPr lang="en-GB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NHS Lanarkshire / Virtual Wards / Doccla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0" name="Google Shape;310;p16"/>
          <p:cNvPicPr preferRelativeResize="0"/>
          <p:nvPr/>
        </p:nvPicPr>
        <p:blipFill rotWithShape="1">
          <a:blip r:embed="rId3">
            <a:alphaModFix/>
          </a:blip>
          <a:srcRect l="8261" t="13756" r="5154" b="26701"/>
          <a:stretch/>
        </p:blipFill>
        <p:spPr>
          <a:xfrm>
            <a:off x="914541" y="1653426"/>
            <a:ext cx="1381186" cy="448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65211" y="1639475"/>
            <a:ext cx="460447" cy="460447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16"/>
          <p:cNvSpPr txBox="1"/>
          <p:nvPr/>
        </p:nvSpPr>
        <p:spPr>
          <a:xfrm>
            <a:off x="10625658" y="1594910"/>
            <a:ext cx="1212984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Virtual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Wards</a:t>
            </a:r>
            <a:endParaRPr/>
          </a:p>
        </p:txBody>
      </p:sp>
      <p:pic>
        <p:nvPicPr>
          <p:cNvPr id="313" name="Google Shape;313;p16"/>
          <p:cNvPicPr preferRelativeResize="0"/>
          <p:nvPr/>
        </p:nvPicPr>
        <p:blipFill rotWithShape="1">
          <a:blip r:embed="rId5">
            <a:alphaModFix/>
          </a:blip>
          <a:srcRect t="22756"/>
          <a:stretch/>
        </p:blipFill>
        <p:spPr>
          <a:xfrm>
            <a:off x="8761103" y="2425369"/>
            <a:ext cx="2514601" cy="3613473"/>
          </a:xfrm>
          <a:prstGeom prst="roundRect">
            <a:avLst>
              <a:gd name="adj" fmla="val 8156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7"/>
          <p:cNvSpPr/>
          <p:nvPr/>
        </p:nvSpPr>
        <p:spPr>
          <a:xfrm rot="5400000">
            <a:off x="3564713" y="1279357"/>
            <a:ext cx="634583" cy="7764011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9B195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" name="Google Shape;319;p17"/>
          <p:cNvSpPr txBox="1">
            <a:spLocks noGrp="1"/>
          </p:cNvSpPr>
          <p:nvPr>
            <p:ph type="title"/>
          </p:nvPr>
        </p:nvSpPr>
        <p:spPr>
          <a:xfrm>
            <a:off x="736410" y="3032581"/>
            <a:ext cx="11036489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GB"/>
              <a:t>Islay Russell</a:t>
            </a:r>
            <a:br>
              <a:rPr lang="en-GB"/>
            </a:br>
            <a:r>
              <a:rPr lang="en-GB" sz="3900">
                <a:latin typeface="Calibri"/>
                <a:ea typeface="Calibri"/>
                <a:cs typeface="Calibri"/>
                <a:sym typeface="Calibri"/>
              </a:rPr>
              <a:t>Head of Services for SAS in Lanarkshire</a:t>
            </a:r>
            <a:endParaRPr/>
          </a:p>
        </p:txBody>
      </p:sp>
      <p:sp>
        <p:nvSpPr>
          <p:cNvPr id="320" name="Google Shape;320;p17"/>
          <p:cNvSpPr/>
          <p:nvPr/>
        </p:nvSpPr>
        <p:spPr>
          <a:xfrm rot="5400000">
            <a:off x="3519213" y="1223926"/>
            <a:ext cx="634583" cy="767300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" name="Google Shape;321;p17"/>
          <p:cNvSpPr txBox="1"/>
          <p:nvPr/>
        </p:nvSpPr>
        <p:spPr>
          <a:xfrm>
            <a:off x="298416" y="4743138"/>
            <a:ext cx="7116176" cy="634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rgbClr val="9B195B"/>
                </a:solidFill>
                <a:latin typeface="Calibri"/>
                <a:ea typeface="Calibri"/>
                <a:cs typeface="Calibri"/>
                <a:sym typeface="Calibri"/>
              </a:rPr>
              <a:t>Speaker 3</a:t>
            </a:r>
            <a:endParaRPr/>
          </a:p>
        </p:txBody>
      </p:sp>
      <p:sp>
        <p:nvSpPr>
          <p:cNvPr id="322" name="Google Shape;322;p17"/>
          <p:cNvSpPr txBox="1"/>
          <p:nvPr/>
        </p:nvSpPr>
        <p:spPr>
          <a:xfrm>
            <a:off x="764986" y="4844986"/>
            <a:ext cx="577868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rgbClr val="221757"/>
                </a:solidFill>
                <a:latin typeface="Calibri"/>
                <a:ea typeface="Calibri"/>
                <a:cs typeface="Calibri"/>
                <a:sym typeface="Calibri"/>
              </a:rPr>
              <a:t>Collaboration - SAS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18"/>
          <p:cNvSpPr/>
          <p:nvPr/>
        </p:nvSpPr>
        <p:spPr>
          <a:xfrm>
            <a:off x="0" y="4981163"/>
            <a:ext cx="12192000" cy="1876837"/>
          </a:xfrm>
          <a:prstGeom prst="rect">
            <a:avLst/>
          </a:prstGeom>
          <a:solidFill>
            <a:srgbClr val="CA3A7A">
              <a:alpha val="1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8" name="Google Shape;328;p18"/>
          <p:cNvSpPr txBox="1">
            <a:spLocks noGrp="1"/>
          </p:cNvSpPr>
          <p:nvPr>
            <p:ph type="title"/>
          </p:nvPr>
        </p:nvSpPr>
        <p:spPr>
          <a:xfrm>
            <a:off x="390728" y="311286"/>
            <a:ext cx="10515600" cy="8819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GB" sz="4000"/>
              <a:t>Collaboration - SAS</a:t>
            </a:r>
            <a:endParaRPr/>
          </a:p>
        </p:txBody>
      </p:sp>
      <p:pic>
        <p:nvPicPr>
          <p:cNvPr id="329" name="Google Shape;329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46634" y="344434"/>
            <a:ext cx="771258" cy="77125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0" name="Google Shape;330;p18"/>
          <p:cNvGrpSpPr/>
          <p:nvPr/>
        </p:nvGrpSpPr>
        <p:grpSpPr>
          <a:xfrm>
            <a:off x="470217" y="1785494"/>
            <a:ext cx="684026" cy="684026"/>
            <a:chOff x="306038" y="1292508"/>
            <a:chExt cx="227934" cy="227934"/>
          </a:xfrm>
        </p:grpSpPr>
        <p:sp>
          <p:nvSpPr>
            <p:cNvPr id="331" name="Google Shape;331;p18"/>
            <p:cNvSpPr/>
            <p:nvPr/>
          </p:nvSpPr>
          <p:spPr>
            <a:xfrm>
              <a:off x="306038" y="1292508"/>
              <a:ext cx="227934" cy="227934"/>
            </a:xfrm>
            <a:prstGeom prst="ellipse">
              <a:avLst/>
            </a:prstGeom>
            <a:solidFill>
              <a:srgbClr val="BF1F6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32" name="Google Shape;332;p18" descr="Sling with solid fill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50801" y="1327511"/>
              <a:ext cx="138895" cy="14625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33" name="Google Shape;333;p18"/>
          <p:cNvGrpSpPr/>
          <p:nvPr/>
        </p:nvGrpSpPr>
        <p:grpSpPr>
          <a:xfrm>
            <a:off x="4218331" y="1809630"/>
            <a:ext cx="684026" cy="684026"/>
            <a:chOff x="306038" y="2138284"/>
            <a:chExt cx="227934" cy="227934"/>
          </a:xfrm>
        </p:grpSpPr>
        <p:sp>
          <p:nvSpPr>
            <p:cNvPr id="334" name="Google Shape;334;p18"/>
            <p:cNvSpPr/>
            <p:nvPr/>
          </p:nvSpPr>
          <p:spPr>
            <a:xfrm>
              <a:off x="306038" y="2138284"/>
              <a:ext cx="227934" cy="227934"/>
            </a:xfrm>
            <a:prstGeom prst="ellipse">
              <a:avLst/>
            </a:prstGeom>
            <a:solidFill>
              <a:srgbClr val="BF1F6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35" name="Google Shape;335;p1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56054" y="2183254"/>
              <a:ext cx="125016" cy="13164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36" name="Google Shape;336;p18"/>
          <p:cNvGrpSpPr/>
          <p:nvPr/>
        </p:nvGrpSpPr>
        <p:grpSpPr>
          <a:xfrm>
            <a:off x="8084466" y="1798961"/>
            <a:ext cx="684026" cy="684026"/>
            <a:chOff x="306038" y="3051991"/>
            <a:chExt cx="227934" cy="227934"/>
          </a:xfrm>
        </p:grpSpPr>
        <p:sp>
          <p:nvSpPr>
            <p:cNvPr id="337" name="Google Shape;337;p18"/>
            <p:cNvSpPr/>
            <p:nvPr/>
          </p:nvSpPr>
          <p:spPr>
            <a:xfrm>
              <a:off x="306038" y="3051991"/>
              <a:ext cx="227934" cy="227934"/>
            </a:xfrm>
            <a:prstGeom prst="ellipse">
              <a:avLst/>
            </a:prstGeom>
            <a:solidFill>
              <a:srgbClr val="BF1F6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38" name="Google Shape;338;p1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52291" y="3094775"/>
              <a:ext cx="135199" cy="14236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39" name="Google Shape;339;p18"/>
          <p:cNvSpPr txBox="1"/>
          <p:nvPr/>
        </p:nvSpPr>
        <p:spPr>
          <a:xfrm>
            <a:off x="4949201" y="1712444"/>
            <a:ext cx="2951991" cy="29290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36525" marR="0" lvl="0" indent="-136525" algn="l" rtl="0">
              <a:spcBef>
                <a:spcPts val="0"/>
              </a:spcBef>
              <a:spcAft>
                <a:spcPts val="0"/>
              </a:spcAft>
              <a:buClr>
                <a:srgbClr val="9C185C"/>
              </a:buClr>
              <a:buSzPts val="1800"/>
              <a:buFont typeface="Arial"/>
              <a:buChar char="•"/>
            </a:pPr>
            <a:r>
              <a:rPr lang="en-GB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Introduced:</a:t>
            </a: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SAS Advanced Practitioners to support crews and reduce ED reliance;</a:t>
            </a:r>
            <a:endParaRPr/>
          </a:p>
          <a:p>
            <a:pPr marL="136525" marR="0" lvl="0" indent="-136525" algn="l" rtl="0">
              <a:spcBef>
                <a:spcPts val="0"/>
              </a:spcBef>
              <a:spcAft>
                <a:spcPts val="0"/>
              </a:spcAft>
              <a:buClr>
                <a:srgbClr val="9C185C"/>
              </a:buClr>
              <a:buSzPts val="1800"/>
              <a:buFont typeface="Arial"/>
              <a:buChar char="•"/>
            </a:pPr>
            <a:r>
              <a:rPr lang="en-GB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Fostered:</a:t>
            </a: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collaboration between FNC+ and SAS;</a:t>
            </a:r>
            <a:endParaRPr/>
          </a:p>
          <a:p>
            <a:pPr marL="136525" marR="0" lvl="0" indent="-136525" algn="l" rtl="0">
              <a:spcBef>
                <a:spcPts val="0"/>
              </a:spcBef>
              <a:spcAft>
                <a:spcPts val="0"/>
              </a:spcAft>
              <a:buClr>
                <a:srgbClr val="9C185C"/>
              </a:buClr>
              <a:buSzPts val="1800"/>
              <a:buFont typeface="Arial"/>
              <a:buChar char="•"/>
            </a:pPr>
            <a:r>
              <a:rPr lang="en-GB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Delivered:</a:t>
            </a: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training for complex calls to ensure high clinical assessment standards.</a:t>
            </a:r>
            <a:endParaRPr/>
          </a:p>
        </p:txBody>
      </p:sp>
      <p:sp>
        <p:nvSpPr>
          <p:cNvPr id="340" name="Google Shape;340;p18"/>
          <p:cNvSpPr txBox="1"/>
          <p:nvPr/>
        </p:nvSpPr>
        <p:spPr>
          <a:xfrm>
            <a:off x="1165121" y="1700104"/>
            <a:ext cx="2951991" cy="2508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36525" marR="0" lvl="0" indent="-136525" algn="l" rtl="0">
              <a:spcBef>
                <a:spcPts val="0"/>
              </a:spcBef>
              <a:spcAft>
                <a:spcPts val="0"/>
              </a:spcAft>
              <a:buClr>
                <a:srgbClr val="9C185C"/>
              </a:buClr>
              <a:buSzPts val="1800"/>
              <a:buFont typeface="Arial"/>
              <a:buChar char="•"/>
            </a:pPr>
            <a:r>
              <a:rPr lang="en-GB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Advanced Paramedic integrated into FNC+</a:t>
            </a:r>
            <a:endParaRPr/>
          </a:p>
          <a:p>
            <a:pPr marL="136525" marR="0" lvl="0" indent="-136525" algn="l" rtl="0">
              <a:spcBef>
                <a:spcPts val="0"/>
              </a:spcBef>
              <a:spcAft>
                <a:spcPts val="0"/>
              </a:spcAft>
              <a:buClr>
                <a:srgbClr val="9C185C"/>
              </a:buClr>
              <a:buSzPts val="1800"/>
              <a:buFont typeface="Arial"/>
              <a:buChar char="•"/>
            </a:pPr>
            <a:r>
              <a:rPr lang="en-GB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System view</a:t>
            </a:r>
            <a:endParaRPr/>
          </a:p>
          <a:p>
            <a:pPr marL="136525" marR="0" lvl="0" indent="-136525" algn="l" rtl="0">
              <a:spcBef>
                <a:spcPts val="0"/>
              </a:spcBef>
              <a:spcAft>
                <a:spcPts val="0"/>
              </a:spcAft>
              <a:buClr>
                <a:srgbClr val="9C185C"/>
              </a:buClr>
              <a:buSzPts val="1800"/>
              <a:buFont typeface="Arial"/>
              <a:buChar char="•"/>
            </a:pPr>
            <a:r>
              <a:rPr lang="en-GB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Access pathways</a:t>
            </a:r>
            <a:endParaRPr/>
          </a:p>
          <a:p>
            <a:pPr marL="136525" marR="0" lvl="0" indent="-136525" algn="l" rtl="0">
              <a:spcBef>
                <a:spcPts val="0"/>
              </a:spcBef>
              <a:spcAft>
                <a:spcPts val="0"/>
              </a:spcAft>
              <a:buClr>
                <a:srgbClr val="9C185C"/>
              </a:buClr>
              <a:buSzPts val="1800"/>
              <a:buFont typeface="Arial"/>
              <a:buChar char="•"/>
            </a:pPr>
            <a:r>
              <a:rPr lang="en-GB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Integrated  clinical HUB</a:t>
            </a:r>
            <a:endParaRPr/>
          </a:p>
          <a:p>
            <a:pPr marL="136525" marR="0" lvl="0" indent="-136525" algn="l" rtl="0">
              <a:spcBef>
                <a:spcPts val="0"/>
              </a:spcBef>
              <a:spcAft>
                <a:spcPts val="0"/>
              </a:spcAft>
              <a:buClr>
                <a:srgbClr val="9C185C"/>
              </a:buClr>
              <a:buSzPts val="1800"/>
              <a:buFont typeface="Arial"/>
              <a:buChar char="•"/>
            </a:pPr>
            <a:r>
              <a:rPr lang="en-GB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Escalation points of system pressure</a:t>
            </a:r>
            <a:endParaRPr/>
          </a:p>
          <a:p>
            <a:pPr marL="136525" marR="0" lvl="0" indent="-22225" algn="l" rtl="0">
              <a:spcBef>
                <a:spcPts val="0"/>
              </a:spcBef>
              <a:spcAft>
                <a:spcPts val="0"/>
              </a:spcAft>
              <a:buClr>
                <a:srgbClr val="9C185C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1" name="Google Shape;341;p18"/>
          <p:cNvSpPr txBox="1"/>
          <p:nvPr/>
        </p:nvSpPr>
        <p:spPr>
          <a:xfrm>
            <a:off x="8889878" y="1715165"/>
            <a:ext cx="3087263" cy="2971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36525" marR="0" lvl="0" indent="-136525" algn="l" rtl="0">
              <a:spcBef>
                <a:spcPts val="0"/>
              </a:spcBef>
              <a:spcAft>
                <a:spcPts val="0"/>
              </a:spcAft>
              <a:buClr>
                <a:srgbClr val="9C185C"/>
              </a:buClr>
              <a:buSzPts val="1800"/>
              <a:buFont typeface="Arial"/>
              <a:buChar char="•"/>
            </a:pPr>
            <a:r>
              <a:rPr lang="en-GB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Strengthened:</a:t>
            </a: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collaboration with tripartite; SAS, NHS24, FNC+, and local services for integrated care.</a:t>
            </a:r>
            <a:endParaRPr/>
          </a:p>
        </p:txBody>
      </p:sp>
      <p:sp>
        <p:nvSpPr>
          <p:cNvPr id="342" name="Google Shape;342;p18"/>
          <p:cNvSpPr txBox="1"/>
          <p:nvPr/>
        </p:nvSpPr>
        <p:spPr>
          <a:xfrm>
            <a:off x="470217" y="5070866"/>
            <a:ext cx="5123676" cy="1536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36525" marR="0" lvl="0" indent="-136525" algn="l" rtl="0">
              <a:spcBef>
                <a:spcPts val="0"/>
              </a:spcBef>
              <a:spcAft>
                <a:spcPts val="0"/>
              </a:spcAft>
              <a:buClr>
                <a:srgbClr val="9C185C"/>
              </a:buClr>
              <a:buSzPts val="1800"/>
              <a:buFont typeface="Arial"/>
              <a:buChar char="•"/>
            </a:pPr>
            <a:r>
              <a:rPr lang="en-GB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Performance: </a:t>
            </a: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All stations, average  </a:t>
            </a:r>
            <a:r>
              <a:rPr lang="en-GB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42 weekly calls</a:t>
            </a: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; </a:t>
            </a:r>
            <a:r>
              <a:rPr lang="en-GB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54% </a:t>
            </a: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non-conveyance achieved;</a:t>
            </a:r>
            <a:endParaRPr/>
          </a:p>
          <a:p>
            <a:pPr marL="136525" marR="0" lvl="0" indent="-136525" algn="l" rtl="0">
              <a:spcBef>
                <a:spcPts val="0"/>
              </a:spcBef>
              <a:spcAft>
                <a:spcPts val="0"/>
              </a:spcAft>
              <a:buClr>
                <a:srgbClr val="9C185C"/>
              </a:buClr>
              <a:buSzPts val="1800"/>
              <a:buFont typeface="Arial"/>
              <a:buChar char="•"/>
            </a:pPr>
            <a:r>
              <a:rPr lang="en-GB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Impact: </a:t>
            </a: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Reduced ED admissions; improved SAS collaboration;</a:t>
            </a:r>
            <a:endParaRPr/>
          </a:p>
        </p:txBody>
      </p:sp>
      <p:sp>
        <p:nvSpPr>
          <p:cNvPr id="343" name="Google Shape;343;p18"/>
          <p:cNvSpPr txBox="1"/>
          <p:nvPr/>
        </p:nvSpPr>
        <p:spPr>
          <a:xfrm>
            <a:off x="5752642" y="5070866"/>
            <a:ext cx="6131558" cy="1536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36525" marR="0" lvl="0" indent="-136525" algn="l" rtl="0">
              <a:spcBef>
                <a:spcPts val="0"/>
              </a:spcBef>
              <a:spcAft>
                <a:spcPts val="0"/>
              </a:spcAft>
              <a:buClr>
                <a:srgbClr val="9C185C"/>
              </a:buClr>
              <a:buSzPts val="1800"/>
              <a:buFont typeface="Arial"/>
              <a:buChar char="•"/>
            </a:pPr>
            <a:r>
              <a:rPr lang="en-GB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Target: </a:t>
            </a: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working with crews to increase confidence/ awareness</a:t>
            </a:r>
            <a:endParaRPr/>
          </a:p>
          <a:p>
            <a:pPr marL="136525" marR="0" lvl="0" indent="-136525" algn="l" rtl="0">
              <a:spcBef>
                <a:spcPts val="0"/>
              </a:spcBef>
              <a:spcAft>
                <a:spcPts val="0"/>
              </a:spcAft>
              <a:buClr>
                <a:srgbClr val="9C185C"/>
              </a:buClr>
              <a:buSzPts val="1800"/>
              <a:buFont typeface="Arial"/>
              <a:buChar char="•"/>
            </a:pPr>
            <a:r>
              <a:rPr lang="en-GB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Cost Avoided: </a:t>
            </a: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Saves £350 per avoided admission (per bed day);</a:t>
            </a:r>
            <a:endParaRPr/>
          </a:p>
          <a:p>
            <a:pPr marL="136525" marR="0" lvl="0" indent="-136525" algn="l" rtl="0">
              <a:spcBef>
                <a:spcPts val="0"/>
              </a:spcBef>
              <a:spcAft>
                <a:spcPts val="0"/>
              </a:spcAft>
              <a:buClr>
                <a:srgbClr val="9C185C"/>
              </a:buClr>
              <a:buSzPts val="1800"/>
              <a:buFont typeface="Arial"/>
              <a:buChar char="•"/>
            </a:pPr>
            <a:r>
              <a:rPr lang="en-GB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Capacity: </a:t>
            </a: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Eases demand on acute beds.</a:t>
            </a:r>
            <a:endParaRPr/>
          </a:p>
        </p:txBody>
      </p:sp>
      <p:sp>
        <p:nvSpPr>
          <p:cNvPr id="344" name="Google Shape;344;p18"/>
          <p:cNvSpPr/>
          <p:nvPr/>
        </p:nvSpPr>
        <p:spPr>
          <a:xfrm>
            <a:off x="470217" y="4280676"/>
            <a:ext cx="3595000" cy="606871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CA3A7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5" name="Google Shape;345;p18"/>
          <p:cNvSpPr txBox="1"/>
          <p:nvPr/>
        </p:nvSpPr>
        <p:spPr>
          <a:xfrm>
            <a:off x="442851" y="4401892"/>
            <a:ext cx="359500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Performance Data</a:t>
            </a:r>
            <a:endParaRPr/>
          </a:p>
        </p:txBody>
      </p:sp>
      <p:sp>
        <p:nvSpPr>
          <p:cNvPr id="346" name="Google Shape;346;p18"/>
          <p:cNvSpPr/>
          <p:nvPr/>
        </p:nvSpPr>
        <p:spPr>
          <a:xfrm>
            <a:off x="0" y="4836137"/>
            <a:ext cx="12192000" cy="2012402"/>
          </a:xfrm>
          <a:prstGeom prst="frame">
            <a:avLst>
              <a:gd name="adj1" fmla="val 7215"/>
            </a:avLst>
          </a:prstGeom>
          <a:solidFill>
            <a:srgbClr val="CA3A7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9"/>
          <p:cNvSpPr/>
          <p:nvPr/>
        </p:nvSpPr>
        <p:spPr>
          <a:xfrm rot="5400000">
            <a:off x="3564713" y="1495725"/>
            <a:ext cx="634583" cy="7764011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9B195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2" name="Google Shape;352;p19"/>
          <p:cNvSpPr txBox="1">
            <a:spLocks noGrp="1"/>
          </p:cNvSpPr>
          <p:nvPr>
            <p:ph type="title"/>
          </p:nvPr>
        </p:nvSpPr>
        <p:spPr>
          <a:xfrm>
            <a:off x="736410" y="3248949"/>
            <a:ext cx="11036489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</a:pPr>
            <a:r>
              <a:rPr lang="en-GB"/>
              <a:t>Euan Duguid</a:t>
            </a:r>
            <a:br>
              <a:rPr lang="en-GB"/>
            </a:br>
            <a:r>
              <a:rPr lang="en-GB" sz="3900">
                <a:latin typeface="Calibri"/>
                <a:ea typeface="Calibri"/>
                <a:cs typeface="Calibri"/>
                <a:sym typeface="Calibri"/>
              </a:rPr>
              <a:t>Senior Communication &amp; Engagement Manager, NHS Lanarkshire</a:t>
            </a:r>
            <a:endParaRPr/>
          </a:p>
        </p:txBody>
      </p:sp>
      <p:sp>
        <p:nvSpPr>
          <p:cNvPr id="353" name="Google Shape;353;p19"/>
          <p:cNvSpPr/>
          <p:nvPr/>
        </p:nvSpPr>
        <p:spPr>
          <a:xfrm rot="5400000">
            <a:off x="3519213" y="1440294"/>
            <a:ext cx="634583" cy="767300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Google Shape;354;p19"/>
          <p:cNvSpPr txBox="1"/>
          <p:nvPr/>
        </p:nvSpPr>
        <p:spPr>
          <a:xfrm>
            <a:off x="298416" y="4959506"/>
            <a:ext cx="7116176" cy="634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 b="1">
                <a:solidFill>
                  <a:srgbClr val="9B195B"/>
                </a:solidFill>
                <a:latin typeface="Calibri"/>
                <a:ea typeface="Calibri"/>
                <a:cs typeface="Calibri"/>
                <a:sym typeface="Calibri"/>
              </a:rPr>
              <a:t>Speaker 4</a:t>
            </a:r>
            <a:endParaRPr/>
          </a:p>
        </p:txBody>
      </p:sp>
      <p:sp>
        <p:nvSpPr>
          <p:cNvPr id="355" name="Google Shape;355;p19"/>
          <p:cNvSpPr txBox="1"/>
          <p:nvPr/>
        </p:nvSpPr>
        <p:spPr>
          <a:xfrm>
            <a:off x="764986" y="5061354"/>
            <a:ext cx="5778689" cy="446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 b="1">
                <a:solidFill>
                  <a:srgbClr val="221757"/>
                </a:solidFill>
                <a:latin typeface="Calibri"/>
                <a:ea typeface="Calibri"/>
                <a:cs typeface="Calibri"/>
                <a:sym typeface="Calibri"/>
              </a:rPr>
              <a:t>Communication from the Inside Out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"/>
          <p:cNvSpPr txBox="1">
            <a:spLocks noGrp="1"/>
          </p:cNvSpPr>
          <p:nvPr>
            <p:ph type="title"/>
          </p:nvPr>
        </p:nvSpPr>
        <p:spPr>
          <a:xfrm>
            <a:off x="390728" y="311286"/>
            <a:ext cx="10515600" cy="8819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GB" sz="4000"/>
              <a:t>Agenda</a:t>
            </a:r>
            <a:endParaRPr/>
          </a:p>
        </p:txBody>
      </p:sp>
      <p:sp>
        <p:nvSpPr>
          <p:cNvPr id="70" name="Google Shape;70;p2"/>
          <p:cNvSpPr txBox="1">
            <a:spLocks noGrp="1"/>
          </p:cNvSpPr>
          <p:nvPr>
            <p:ph type="body" idx="1"/>
          </p:nvPr>
        </p:nvSpPr>
        <p:spPr>
          <a:xfrm>
            <a:off x="390728" y="1095964"/>
            <a:ext cx="10873902" cy="5188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195B"/>
              </a:buClr>
              <a:buSzPts val="2400"/>
              <a:buNone/>
            </a:pPr>
            <a:r>
              <a:rPr lang="en-GB" sz="2400" b="1">
                <a:solidFill>
                  <a:srgbClr val="9B195B"/>
                </a:solidFill>
              </a:rPr>
              <a:t>Interface Reform in Reality: The Bold, Human Approach Transforming Care</a:t>
            </a:r>
            <a:endParaRPr/>
          </a:p>
        </p:txBody>
      </p:sp>
      <p:graphicFrame>
        <p:nvGraphicFramePr>
          <p:cNvPr id="71" name="Google Shape;71;p2"/>
          <p:cNvGraphicFramePr/>
          <p:nvPr/>
        </p:nvGraphicFramePr>
        <p:xfrm>
          <a:off x="468193" y="1715291"/>
          <a:ext cx="11168625" cy="3556070"/>
        </p:xfrm>
        <a:graphic>
          <a:graphicData uri="http://schemas.openxmlformats.org/drawingml/2006/table">
            <a:tbl>
              <a:tblPr firstRow="1" bandRow="1">
                <a:noFill/>
                <a:tableStyleId>{70FB8DBD-E2CF-4E65-A34C-607E43D6163B}</a:tableStyleId>
              </a:tblPr>
              <a:tblGrid>
                <a:gridCol w="1175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45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47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u="none" strike="noStrike" cap="none"/>
                        <a:t>Role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00407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/>
                        <a:t>Topic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00407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/>
                        <a:t>Speaker</a:t>
                      </a:r>
                      <a:endParaRPr sz="1600"/>
                    </a:p>
                  </a:txBody>
                  <a:tcPr marL="91450" marR="91450" marT="45725" marB="45725">
                    <a:solidFill>
                      <a:srgbClr val="0040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/>
                        <a:t>Chair</a:t>
                      </a:r>
                      <a:endParaRPr/>
                    </a:p>
                  </a:txBody>
                  <a:tcPr marL="91450" marR="91450" marT="45725" marB="45725" anchor="ctr">
                    <a:solidFill>
                      <a:srgbClr val="DD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/>
                        <a:t>Opening/Panel</a:t>
                      </a:r>
                      <a:endParaRPr/>
                    </a:p>
                  </a:txBody>
                  <a:tcPr marL="91450" marR="91450" marT="45725" marB="45725" anchor="ctr">
                    <a:solidFill>
                      <a:srgbClr val="DDEAF6"/>
                    </a:solidFill>
                  </a:tcPr>
                </a:tc>
                <a:tc>
                  <a:txBody>
                    <a:bodyPr/>
                    <a:lstStyle/>
                    <a:p>
                      <a:pPr marL="11113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libri"/>
                        <a:buNone/>
                      </a:pPr>
                      <a:r>
                        <a:rPr lang="en-GB" sz="1600" b="1"/>
                        <a:t>Louise Long</a:t>
                      </a:r>
                      <a:r>
                        <a:rPr lang="en-GB" sz="1600"/>
                        <a:t>, Chief Executive, NHS Lanarkshire</a:t>
                      </a:r>
                      <a:endParaRPr/>
                    </a:p>
                  </a:txBody>
                  <a:tcPr marL="91450" marR="91450" marT="45725" marB="45725" anchor="ctr">
                    <a:solidFill>
                      <a:srgbClr val="DD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/>
                        <a:t>Speaker 1</a:t>
                      </a:r>
                      <a:endParaRPr/>
                    </a:p>
                  </a:txBody>
                  <a:tcPr marL="91450" marR="91450" marT="45725" marB="45725" anchor="ctr">
                    <a:solidFill>
                      <a:srgbClr val="D8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/>
                        <a:t>FNC+ Our Journey so far</a:t>
                      </a:r>
                      <a:endParaRPr sz="1600"/>
                    </a:p>
                  </a:txBody>
                  <a:tcPr marL="91450" marR="91450" marT="45725" marB="45725" anchor="ctr">
                    <a:solidFill>
                      <a:srgbClr val="D8E2F3"/>
                    </a:solidFill>
                  </a:tcPr>
                </a:tc>
                <a:tc>
                  <a:txBody>
                    <a:bodyPr/>
                    <a:lstStyle/>
                    <a:p>
                      <a:pPr marL="9525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1"/>
                        <a:t>Dr. Gordon McNeish</a:t>
                      </a:r>
                      <a:r>
                        <a:rPr lang="en-GB" sz="1600"/>
                        <a:t>, Consultant in Emergency Medicine, Associate Medical Director for Unscheduled Care, NHSL</a:t>
                      </a:r>
                      <a:endParaRPr sz="1600"/>
                    </a:p>
                  </a:txBody>
                  <a:tcPr marL="91450" marR="91450" marT="45725" marB="45725" anchor="ctr">
                    <a:solidFill>
                      <a:srgbClr val="D8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libri"/>
                        <a:buNone/>
                      </a:pPr>
                      <a:r>
                        <a:rPr lang="en-GB" sz="1600"/>
                        <a:t>Speaker 2</a:t>
                      </a:r>
                      <a:endParaRPr/>
                    </a:p>
                  </a:txBody>
                  <a:tcPr marL="91450" marR="91450" marT="45725" marB="45725" anchor="ctr">
                    <a:solidFill>
                      <a:srgbClr val="DD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/>
                        <a:t>Hospital@Home/ Virtual monitoring</a:t>
                      </a:r>
                      <a:endParaRPr sz="1600"/>
                    </a:p>
                  </a:txBody>
                  <a:tcPr marL="91450" marR="91450" marT="45725" marB="45725" anchor="ctr">
                    <a:solidFill>
                      <a:srgbClr val="DDEAF6"/>
                    </a:solidFill>
                  </a:tcPr>
                </a:tc>
                <a:tc>
                  <a:txBody>
                    <a:bodyPr/>
                    <a:lstStyle/>
                    <a:p>
                      <a:pPr marL="952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libri"/>
                        <a:buNone/>
                      </a:pPr>
                      <a:r>
                        <a:rPr lang="en-GB" sz="1600" b="1"/>
                        <a:t>Hazel Mitchell</a:t>
                      </a:r>
                      <a:r>
                        <a:rPr lang="en-GB" sz="1600"/>
                        <a:t>, General Manager, Interface Division, NHSL</a:t>
                      </a:r>
                      <a:endParaRPr sz="1600"/>
                    </a:p>
                  </a:txBody>
                  <a:tcPr marL="91450" marR="91450" marT="45725" marB="45725" anchor="ctr">
                    <a:solidFill>
                      <a:srgbClr val="DD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libri"/>
                        <a:buNone/>
                      </a:pPr>
                      <a:r>
                        <a:rPr lang="en-GB" sz="1600"/>
                        <a:t>Speaker 3</a:t>
                      </a:r>
                      <a:endParaRPr/>
                    </a:p>
                  </a:txBody>
                  <a:tcPr marL="91450" marR="91450" marT="45725" marB="45725" anchor="ctr">
                    <a:solidFill>
                      <a:srgbClr val="D8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/>
                        <a:t>Collaboration with SAS Partners</a:t>
                      </a:r>
                      <a:endParaRPr sz="1600"/>
                    </a:p>
                  </a:txBody>
                  <a:tcPr marL="91450" marR="91450" marT="45725" marB="45725" anchor="ctr">
                    <a:solidFill>
                      <a:srgbClr val="D8E2F3"/>
                    </a:solidFill>
                  </a:tcPr>
                </a:tc>
                <a:tc>
                  <a:txBody>
                    <a:bodyPr/>
                    <a:lstStyle/>
                    <a:p>
                      <a:pPr marL="952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libri"/>
                        <a:buNone/>
                      </a:pPr>
                      <a:r>
                        <a:rPr lang="en-GB" sz="1600" b="1"/>
                        <a:t>Islay Russell</a:t>
                      </a:r>
                      <a:r>
                        <a:rPr lang="en-GB" sz="1600"/>
                        <a:t>, Head of Services for SAS in Lanarkshire</a:t>
                      </a:r>
                      <a:endParaRPr/>
                    </a:p>
                  </a:txBody>
                  <a:tcPr marL="91450" marR="91450" marT="45725" marB="45725" anchor="ctr">
                    <a:solidFill>
                      <a:srgbClr val="D8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libri"/>
                        <a:buNone/>
                      </a:pPr>
                      <a:r>
                        <a:rPr lang="en-GB" sz="1600"/>
                        <a:t>Speaker 4</a:t>
                      </a:r>
                      <a:endParaRPr/>
                    </a:p>
                  </a:txBody>
                  <a:tcPr marL="91450" marR="91450" marT="45725" marB="45725" anchor="ctr">
                    <a:solidFill>
                      <a:srgbClr val="DD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/>
                        <a:t>Communication from the Inside Out</a:t>
                      </a:r>
                      <a:endParaRPr/>
                    </a:p>
                  </a:txBody>
                  <a:tcPr marL="91450" marR="91450" marT="45725" marB="45725" anchor="ctr">
                    <a:solidFill>
                      <a:srgbClr val="DDEAF6"/>
                    </a:solidFill>
                  </a:tcPr>
                </a:tc>
                <a:tc>
                  <a:txBody>
                    <a:bodyPr/>
                    <a:lstStyle/>
                    <a:p>
                      <a:pPr marL="952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libri"/>
                        <a:buNone/>
                      </a:pPr>
                      <a:r>
                        <a:rPr lang="en-GB" sz="1600" b="1"/>
                        <a:t>Euan Duguid</a:t>
                      </a:r>
                      <a:r>
                        <a:rPr lang="en-GB" sz="1600"/>
                        <a:t>, Senior Communication and Engagement Manager, NHSL</a:t>
                      </a:r>
                      <a:endParaRPr sz="1600"/>
                    </a:p>
                  </a:txBody>
                  <a:tcPr marL="91450" marR="91450" marT="45725" marB="45725" anchor="ctr">
                    <a:solidFill>
                      <a:srgbClr val="DD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/>
                        <a:t>Panel</a:t>
                      </a:r>
                      <a:endParaRPr/>
                    </a:p>
                  </a:txBody>
                  <a:tcPr marL="91450" marR="91450" marT="45725" marB="45725" anchor="ctr">
                    <a:solidFill>
                      <a:srgbClr val="D8E2F3"/>
                    </a:solidFill>
                  </a:tcPr>
                </a:tc>
                <a:tc>
                  <a:txBody>
                    <a:bodyPr/>
                    <a:lstStyle/>
                    <a:p>
                      <a:pPr marL="177800" marR="0" lvl="0" indent="-168275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B195B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GB" sz="1600"/>
                        <a:t>Speaker &amp; Panel Q&amp;A</a:t>
                      </a:r>
                      <a:endParaRPr/>
                    </a:p>
                    <a:p>
                      <a:pPr marL="177800" marR="0" lvl="0" indent="-168275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B195B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GB" sz="1600"/>
                        <a:t>Open Q&amp;A</a:t>
                      </a:r>
                      <a:endParaRPr/>
                    </a:p>
                  </a:txBody>
                  <a:tcPr marL="91450" marR="91450" marT="45725" marB="45725" anchor="ctr">
                    <a:solidFill>
                      <a:srgbClr val="D8E2F3"/>
                    </a:solidFill>
                  </a:tcPr>
                </a:tc>
                <a:tc>
                  <a:txBody>
                    <a:bodyPr/>
                    <a:lstStyle/>
                    <a:p>
                      <a:pPr marL="9525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1"/>
                        <a:t>Dr Mike Coates</a:t>
                      </a:r>
                      <a:r>
                        <a:rPr lang="en-GB" sz="1600" b="0"/>
                        <a:t>,</a:t>
                      </a:r>
                      <a:r>
                        <a:rPr lang="en-GB" sz="1600" b="1"/>
                        <a:t> </a:t>
                      </a:r>
                      <a:r>
                        <a:rPr lang="en-GB" sz="1600" b="0"/>
                        <a:t>Clinical Director Out of Hours, NHSL</a:t>
                      </a:r>
                      <a:endParaRPr sz="1600" b="0"/>
                    </a:p>
                    <a:p>
                      <a:pPr marL="9525" marR="0" lvl="0" indent="0" algn="l" rtl="0">
                        <a:spcBef>
                          <a:spcPts val="5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1"/>
                        <a:t>Bernie Harvie</a:t>
                      </a:r>
                      <a:r>
                        <a:rPr lang="en-GB" sz="1600" b="0"/>
                        <a:t>, Service Manager, NHSL</a:t>
                      </a:r>
                      <a:endParaRPr sz="1600" b="0"/>
                    </a:p>
                    <a:p>
                      <a:pPr marL="9525" marR="0" lvl="0" indent="0" algn="l" rtl="0">
                        <a:spcBef>
                          <a:spcPts val="5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1"/>
                        <a:t>Claire Ritchie</a:t>
                      </a:r>
                      <a:r>
                        <a:rPr lang="en-GB" sz="1600" b="0"/>
                        <a:t>, Interim Interface Director</a:t>
                      </a:r>
                      <a:endParaRPr/>
                    </a:p>
                  </a:txBody>
                  <a:tcPr marL="91450" marR="91450" marT="45725" marB="45725" anchor="ctr">
                    <a:solidFill>
                      <a:srgbClr val="D8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72" name="Google Shape;72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8193" y="5598461"/>
            <a:ext cx="1349781" cy="1048543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68294" y="5709692"/>
            <a:ext cx="1349781" cy="749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29483" y="5704510"/>
            <a:ext cx="832476" cy="832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0" name="Google Shape;360;p20"/>
          <p:cNvGrpSpPr/>
          <p:nvPr/>
        </p:nvGrpSpPr>
        <p:grpSpPr>
          <a:xfrm>
            <a:off x="0" y="5043125"/>
            <a:ext cx="11664778" cy="1147463"/>
            <a:chOff x="0" y="5043125"/>
            <a:chExt cx="11664778" cy="1147463"/>
          </a:xfrm>
        </p:grpSpPr>
        <p:sp>
          <p:nvSpPr>
            <p:cNvPr id="361" name="Google Shape;361;p20"/>
            <p:cNvSpPr/>
            <p:nvPr/>
          </p:nvSpPr>
          <p:spPr>
            <a:xfrm>
              <a:off x="0" y="5043127"/>
              <a:ext cx="9687697" cy="1147461"/>
            </a:xfrm>
            <a:prstGeom prst="homePlate">
              <a:avLst>
                <a:gd name="adj" fmla="val 50000"/>
              </a:avLst>
            </a:prstGeom>
            <a:solidFill>
              <a:srgbClr val="9B195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2" name="Google Shape;362;p20"/>
            <p:cNvSpPr/>
            <p:nvPr/>
          </p:nvSpPr>
          <p:spPr>
            <a:xfrm>
              <a:off x="9687696" y="5043125"/>
              <a:ext cx="1977082" cy="1147461"/>
            </a:xfrm>
            <a:prstGeom prst="chevron">
              <a:avLst>
                <a:gd name="adj" fmla="val 50000"/>
              </a:avLst>
            </a:prstGeom>
            <a:solidFill>
              <a:srgbClr val="476EA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3" name="Google Shape;363;p20"/>
          <p:cNvGrpSpPr/>
          <p:nvPr/>
        </p:nvGrpSpPr>
        <p:grpSpPr>
          <a:xfrm>
            <a:off x="0" y="3523244"/>
            <a:ext cx="9692391" cy="1153036"/>
            <a:chOff x="0" y="3523244"/>
            <a:chExt cx="9692391" cy="1153036"/>
          </a:xfrm>
        </p:grpSpPr>
        <p:sp>
          <p:nvSpPr>
            <p:cNvPr id="364" name="Google Shape;364;p20"/>
            <p:cNvSpPr/>
            <p:nvPr/>
          </p:nvSpPr>
          <p:spPr>
            <a:xfrm>
              <a:off x="0" y="3528819"/>
              <a:ext cx="7715309" cy="1147461"/>
            </a:xfrm>
            <a:prstGeom prst="homePlate">
              <a:avLst>
                <a:gd name="adj" fmla="val 50000"/>
              </a:avLst>
            </a:prstGeom>
            <a:solidFill>
              <a:srgbClr val="BF1F6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5" name="Google Shape;365;p20"/>
            <p:cNvSpPr/>
            <p:nvPr/>
          </p:nvSpPr>
          <p:spPr>
            <a:xfrm>
              <a:off x="7715309" y="3523244"/>
              <a:ext cx="1977082" cy="1147461"/>
            </a:xfrm>
            <a:prstGeom prst="chevron">
              <a:avLst>
                <a:gd name="adj" fmla="val 50000"/>
              </a:avLst>
            </a:prstGeom>
            <a:solidFill>
              <a:srgbClr val="98A5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6" name="Google Shape;366;p20"/>
          <p:cNvGrpSpPr/>
          <p:nvPr/>
        </p:nvGrpSpPr>
        <p:grpSpPr>
          <a:xfrm>
            <a:off x="0" y="1977936"/>
            <a:ext cx="7715309" cy="1160531"/>
            <a:chOff x="0" y="1977936"/>
            <a:chExt cx="7715309" cy="1160531"/>
          </a:xfrm>
        </p:grpSpPr>
        <p:sp>
          <p:nvSpPr>
            <p:cNvPr id="367" name="Google Shape;367;p20"/>
            <p:cNvSpPr/>
            <p:nvPr/>
          </p:nvSpPr>
          <p:spPr>
            <a:xfrm>
              <a:off x="0" y="1977936"/>
              <a:ext cx="5738227" cy="1147461"/>
            </a:xfrm>
            <a:prstGeom prst="homePlate">
              <a:avLst>
                <a:gd name="adj" fmla="val 50000"/>
              </a:avLst>
            </a:prstGeom>
            <a:solidFill>
              <a:srgbClr val="CA3A7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8" name="Google Shape;368;p20"/>
            <p:cNvSpPr/>
            <p:nvPr/>
          </p:nvSpPr>
          <p:spPr>
            <a:xfrm>
              <a:off x="5738227" y="1991006"/>
              <a:ext cx="1977082" cy="1147461"/>
            </a:xfrm>
            <a:prstGeom prst="chevron">
              <a:avLst>
                <a:gd name="adj" fmla="val 50000"/>
              </a:avLst>
            </a:prstGeom>
            <a:solidFill>
              <a:srgbClr val="D5D7E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9" name="Google Shape;369;p20"/>
          <p:cNvSpPr txBox="1">
            <a:spLocks noGrp="1"/>
          </p:cNvSpPr>
          <p:nvPr>
            <p:ph type="title"/>
          </p:nvPr>
        </p:nvSpPr>
        <p:spPr>
          <a:xfrm>
            <a:off x="390728" y="311286"/>
            <a:ext cx="10515600" cy="8819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GB" sz="4000"/>
              <a:t>Clear direction, tough terrain</a:t>
            </a:r>
            <a:endParaRPr/>
          </a:p>
        </p:txBody>
      </p:sp>
      <p:sp>
        <p:nvSpPr>
          <p:cNvPr id="370" name="Google Shape;370;p20"/>
          <p:cNvSpPr txBox="1">
            <a:spLocks noGrp="1"/>
          </p:cNvSpPr>
          <p:nvPr>
            <p:ph type="body" idx="1"/>
          </p:nvPr>
        </p:nvSpPr>
        <p:spPr>
          <a:xfrm>
            <a:off x="390728" y="1095964"/>
            <a:ext cx="10873902" cy="5188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195B"/>
              </a:buClr>
              <a:buSzPts val="2400"/>
              <a:buNone/>
            </a:pPr>
            <a:r>
              <a:rPr lang="en-GB" sz="2400" b="1">
                <a:solidFill>
                  <a:srgbClr val="9B195B"/>
                </a:solidFill>
              </a:rPr>
              <a:t>Our approach</a:t>
            </a:r>
            <a:endParaRPr/>
          </a:p>
        </p:txBody>
      </p:sp>
      <p:sp>
        <p:nvSpPr>
          <p:cNvPr id="371" name="Google Shape;371;p20"/>
          <p:cNvSpPr txBox="1"/>
          <p:nvPr/>
        </p:nvSpPr>
        <p:spPr>
          <a:xfrm>
            <a:off x="1651774" y="2228500"/>
            <a:ext cx="363653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 journey</a:t>
            </a:r>
            <a:endParaRPr/>
          </a:p>
        </p:txBody>
      </p:sp>
      <p:sp>
        <p:nvSpPr>
          <p:cNvPr id="372" name="Google Shape;372;p20"/>
          <p:cNvSpPr txBox="1"/>
          <p:nvPr/>
        </p:nvSpPr>
        <p:spPr>
          <a:xfrm>
            <a:off x="1651774" y="3764692"/>
            <a:ext cx="583995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 clear direction</a:t>
            </a:r>
            <a:endParaRPr/>
          </a:p>
        </p:txBody>
      </p:sp>
      <p:sp>
        <p:nvSpPr>
          <p:cNvPr id="373" name="Google Shape;373;p20"/>
          <p:cNvSpPr txBox="1"/>
          <p:nvPr/>
        </p:nvSpPr>
        <p:spPr>
          <a:xfrm>
            <a:off x="1651774" y="5293691"/>
            <a:ext cx="787998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Staying responsive to conditions</a:t>
            </a:r>
            <a:endParaRPr/>
          </a:p>
        </p:txBody>
      </p:sp>
      <p:pic>
        <p:nvPicPr>
          <p:cNvPr id="374" name="Google Shape;374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6218" y="3764803"/>
            <a:ext cx="676484" cy="6764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6218" y="5292937"/>
            <a:ext cx="676484" cy="6764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1236" y="2176963"/>
            <a:ext cx="766449" cy="766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21"/>
          <p:cNvSpPr txBox="1">
            <a:spLocks noGrp="1"/>
          </p:cNvSpPr>
          <p:nvPr>
            <p:ph type="title"/>
          </p:nvPr>
        </p:nvSpPr>
        <p:spPr>
          <a:xfrm>
            <a:off x="390728" y="311286"/>
            <a:ext cx="10515600" cy="8819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GB" sz="4000"/>
              <a:t>Clear direction, tough terrain</a:t>
            </a:r>
            <a:endParaRPr/>
          </a:p>
        </p:txBody>
      </p:sp>
      <p:grpSp>
        <p:nvGrpSpPr>
          <p:cNvPr id="382" name="Google Shape;382;p21"/>
          <p:cNvGrpSpPr/>
          <p:nvPr/>
        </p:nvGrpSpPr>
        <p:grpSpPr>
          <a:xfrm>
            <a:off x="12934377" y="3607419"/>
            <a:ext cx="374754" cy="3250581"/>
            <a:chOff x="-1064302" y="0"/>
            <a:chExt cx="689548" cy="5981074"/>
          </a:xfrm>
        </p:grpSpPr>
        <p:sp>
          <p:nvSpPr>
            <p:cNvPr id="383" name="Google Shape;383;p21"/>
            <p:cNvSpPr/>
            <p:nvPr/>
          </p:nvSpPr>
          <p:spPr>
            <a:xfrm>
              <a:off x="-1064302" y="0"/>
              <a:ext cx="689548" cy="689548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4" name="Google Shape;384;p21"/>
            <p:cNvSpPr/>
            <p:nvPr/>
          </p:nvSpPr>
          <p:spPr>
            <a:xfrm>
              <a:off x="-1064302" y="878423"/>
              <a:ext cx="689548" cy="689548"/>
            </a:xfrm>
            <a:prstGeom prst="rect">
              <a:avLst/>
            </a:prstGeom>
            <a:solidFill>
              <a:srgbClr val="22185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5" name="Google Shape;385;p21"/>
            <p:cNvSpPr/>
            <p:nvPr/>
          </p:nvSpPr>
          <p:spPr>
            <a:xfrm>
              <a:off x="-1064302" y="1756846"/>
              <a:ext cx="689548" cy="689548"/>
            </a:xfrm>
            <a:prstGeom prst="rect">
              <a:avLst/>
            </a:prstGeom>
            <a:solidFill>
              <a:srgbClr val="0041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6" name="Google Shape;386;p21"/>
            <p:cNvSpPr/>
            <p:nvPr/>
          </p:nvSpPr>
          <p:spPr>
            <a:xfrm>
              <a:off x="-1064302" y="2635269"/>
              <a:ext cx="689548" cy="689548"/>
            </a:xfrm>
            <a:prstGeom prst="rect">
              <a:avLst/>
            </a:prstGeom>
            <a:solidFill>
              <a:srgbClr val="0097D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7" name="Google Shape;387;p21"/>
            <p:cNvSpPr/>
            <p:nvPr/>
          </p:nvSpPr>
          <p:spPr>
            <a:xfrm>
              <a:off x="-1064302" y="3513692"/>
              <a:ext cx="689548" cy="689548"/>
            </a:xfrm>
            <a:prstGeom prst="rect">
              <a:avLst/>
            </a:prstGeom>
            <a:solidFill>
              <a:srgbClr val="9B195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8" name="Google Shape;388;p21"/>
            <p:cNvSpPr/>
            <p:nvPr/>
          </p:nvSpPr>
          <p:spPr>
            <a:xfrm>
              <a:off x="-1064302" y="4392117"/>
              <a:ext cx="689548" cy="689548"/>
            </a:xfrm>
            <a:prstGeom prst="rect">
              <a:avLst/>
            </a:prstGeom>
            <a:solidFill>
              <a:srgbClr val="BF1F6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9" name="Google Shape;389;p21"/>
            <p:cNvSpPr/>
            <p:nvPr/>
          </p:nvSpPr>
          <p:spPr>
            <a:xfrm>
              <a:off x="-1064302" y="5291526"/>
              <a:ext cx="689548" cy="689548"/>
            </a:xfrm>
            <a:prstGeom prst="rect">
              <a:avLst/>
            </a:prstGeom>
            <a:solidFill>
              <a:srgbClr val="D0CE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0" name="Google Shape;390;p21"/>
          <p:cNvSpPr txBox="1"/>
          <p:nvPr/>
        </p:nvSpPr>
        <p:spPr>
          <a:xfrm>
            <a:off x="948798" y="4614164"/>
            <a:ext cx="10294403" cy="1600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BF1F69"/>
              </a:buClr>
              <a:buSzPts val="2600"/>
              <a:buFont typeface="Arial"/>
              <a:buChar char="•"/>
            </a:pPr>
            <a:r>
              <a:rPr lang="en-GB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Creating the conditions for people to understand</a:t>
            </a:r>
            <a:endParaRPr/>
          </a:p>
          <a:p>
            <a:pPr marL="285750" marR="0" lvl="0" indent="-285750" algn="l" rtl="0">
              <a:spcBef>
                <a:spcPts val="1200"/>
              </a:spcBef>
              <a:spcAft>
                <a:spcPts val="0"/>
              </a:spcAft>
              <a:buClr>
                <a:srgbClr val="BF1F69"/>
              </a:buClr>
              <a:buSzPts val="2600"/>
              <a:buFont typeface="Arial"/>
              <a:buChar char="•"/>
            </a:pPr>
            <a:r>
              <a:rPr lang="en-GB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Growth of confidence and how to nourish it</a:t>
            </a:r>
            <a:endParaRPr/>
          </a:p>
          <a:p>
            <a:pPr marL="285750" marR="0" lvl="0" indent="-285750" algn="l" rtl="0">
              <a:spcBef>
                <a:spcPts val="1200"/>
              </a:spcBef>
              <a:spcAft>
                <a:spcPts val="0"/>
              </a:spcAft>
              <a:buClr>
                <a:srgbClr val="BF1F69"/>
              </a:buClr>
              <a:buSzPts val="2600"/>
              <a:buFont typeface="Arial"/>
              <a:buChar char="•"/>
            </a:pPr>
            <a:r>
              <a:rPr lang="en-GB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Credibility: When messaging and actions align</a:t>
            </a:r>
            <a:endParaRPr/>
          </a:p>
        </p:txBody>
      </p:sp>
      <p:sp>
        <p:nvSpPr>
          <p:cNvPr id="391" name="Google Shape;391;p21"/>
          <p:cNvSpPr/>
          <p:nvPr/>
        </p:nvSpPr>
        <p:spPr>
          <a:xfrm>
            <a:off x="-280720" y="1754456"/>
            <a:ext cx="5481264" cy="2264293"/>
          </a:xfrm>
          <a:prstGeom prst="ellipse">
            <a:avLst/>
          </a:prstGeom>
          <a:noFill/>
          <a:ln w="254000" cap="flat" cmpd="sng">
            <a:solidFill>
              <a:srgbClr val="949BC1">
                <a:alpha val="4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2" name="Google Shape;392;p21"/>
          <p:cNvSpPr/>
          <p:nvPr/>
        </p:nvSpPr>
        <p:spPr>
          <a:xfrm>
            <a:off x="3388026" y="1754456"/>
            <a:ext cx="5481264" cy="2264293"/>
          </a:xfrm>
          <a:prstGeom prst="ellipse">
            <a:avLst/>
          </a:prstGeom>
          <a:noFill/>
          <a:ln w="254000" cap="flat" cmpd="sng">
            <a:solidFill>
              <a:srgbClr val="51689E">
                <a:alpha val="6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3" name="Google Shape;393;p21"/>
          <p:cNvSpPr/>
          <p:nvPr/>
        </p:nvSpPr>
        <p:spPr>
          <a:xfrm>
            <a:off x="7061388" y="1754456"/>
            <a:ext cx="5481264" cy="2264293"/>
          </a:xfrm>
          <a:prstGeom prst="ellipse">
            <a:avLst/>
          </a:prstGeom>
          <a:noFill/>
          <a:ln w="254000" cap="flat" cmpd="sng">
            <a:solidFill>
              <a:srgbClr val="134A87">
                <a:alpha val="8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4" name="Google Shape;394;p21"/>
          <p:cNvSpPr/>
          <p:nvPr/>
        </p:nvSpPr>
        <p:spPr>
          <a:xfrm>
            <a:off x="993475" y="2334511"/>
            <a:ext cx="3080656" cy="1062552"/>
          </a:xfrm>
          <a:prstGeom prst="homePlate">
            <a:avLst>
              <a:gd name="adj" fmla="val 50000"/>
            </a:avLst>
          </a:prstGeom>
          <a:solidFill>
            <a:srgbClr val="CA3A7A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Clarity</a:t>
            </a:r>
            <a:endParaRPr/>
          </a:p>
        </p:txBody>
      </p:sp>
      <p:sp>
        <p:nvSpPr>
          <p:cNvPr id="395" name="Google Shape;395;p21"/>
          <p:cNvSpPr/>
          <p:nvPr/>
        </p:nvSpPr>
        <p:spPr>
          <a:xfrm>
            <a:off x="4610966" y="2334511"/>
            <a:ext cx="3080656" cy="1062552"/>
          </a:xfrm>
          <a:prstGeom prst="homePlate">
            <a:avLst>
              <a:gd name="adj" fmla="val 50000"/>
            </a:avLst>
          </a:prstGeom>
          <a:solidFill>
            <a:srgbClr val="BF1F69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Confidence</a:t>
            </a:r>
            <a:endParaRPr/>
          </a:p>
        </p:txBody>
      </p:sp>
      <p:sp>
        <p:nvSpPr>
          <p:cNvPr id="396" name="Google Shape;396;p21"/>
          <p:cNvSpPr/>
          <p:nvPr/>
        </p:nvSpPr>
        <p:spPr>
          <a:xfrm>
            <a:off x="8237848" y="2313941"/>
            <a:ext cx="3080656" cy="1062552"/>
          </a:xfrm>
          <a:prstGeom prst="homePlate">
            <a:avLst>
              <a:gd name="adj" fmla="val 50000"/>
            </a:avLst>
          </a:prstGeom>
          <a:solidFill>
            <a:srgbClr val="9B195B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Credibility</a:t>
            </a:r>
            <a:endParaRPr/>
          </a:p>
        </p:txBody>
      </p:sp>
      <p:grpSp>
        <p:nvGrpSpPr>
          <p:cNvPr id="397" name="Google Shape;397;p21"/>
          <p:cNvGrpSpPr/>
          <p:nvPr/>
        </p:nvGrpSpPr>
        <p:grpSpPr>
          <a:xfrm>
            <a:off x="12934377" y="1056"/>
            <a:ext cx="2379617" cy="1930313"/>
            <a:chOff x="656017" y="222250"/>
            <a:chExt cx="7906320" cy="6413500"/>
          </a:xfrm>
        </p:grpSpPr>
        <p:pic>
          <p:nvPicPr>
            <p:cNvPr id="398" name="Google Shape;398;p2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491417" y="222250"/>
              <a:ext cx="4070920" cy="632446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9" name="Google Shape;399;p2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56017" y="222250"/>
              <a:ext cx="3835400" cy="64135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22"/>
          <p:cNvSpPr/>
          <p:nvPr/>
        </p:nvSpPr>
        <p:spPr>
          <a:xfrm>
            <a:off x="0" y="2948152"/>
            <a:ext cx="12192000" cy="1857216"/>
          </a:xfrm>
          <a:prstGeom prst="rect">
            <a:avLst/>
          </a:prstGeom>
          <a:solidFill>
            <a:srgbClr val="CAE5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6" name="Google Shape;406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31879" y="1744390"/>
            <a:ext cx="2977149" cy="1807884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07" name="Google Shape;407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98846" y="2948152"/>
            <a:ext cx="527315" cy="527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8633" y="1786400"/>
            <a:ext cx="2569865" cy="3736670"/>
          </a:xfrm>
          <a:prstGeom prst="rect">
            <a:avLst/>
          </a:prstGeom>
          <a:noFill/>
          <a:ln w="9525" cap="flat" cmpd="sng">
            <a:solidFill>
              <a:srgbClr val="3F3F3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09" name="Google Shape;409;p22"/>
          <p:cNvSpPr txBox="1">
            <a:spLocks noGrp="1"/>
          </p:cNvSpPr>
          <p:nvPr>
            <p:ph type="title"/>
          </p:nvPr>
        </p:nvSpPr>
        <p:spPr>
          <a:xfrm>
            <a:off x="390728" y="311286"/>
            <a:ext cx="10515600" cy="8819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GB" sz="4000"/>
              <a:t>Extensive engagement</a:t>
            </a:r>
            <a:endParaRPr/>
          </a:p>
        </p:txBody>
      </p:sp>
      <p:sp>
        <p:nvSpPr>
          <p:cNvPr id="410" name="Google Shape;410;p22"/>
          <p:cNvSpPr txBox="1">
            <a:spLocks noGrp="1"/>
          </p:cNvSpPr>
          <p:nvPr>
            <p:ph type="body" idx="1"/>
          </p:nvPr>
        </p:nvSpPr>
        <p:spPr>
          <a:xfrm>
            <a:off x="390728" y="1095964"/>
            <a:ext cx="10873902" cy="5188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195B"/>
              </a:buClr>
              <a:buSzPts val="2400"/>
              <a:buNone/>
            </a:pPr>
            <a:r>
              <a:rPr lang="en-GB" sz="2400" b="1">
                <a:solidFill>
                  <a:srgbClr val="9B195B"/>
                </a:solidFill>
              </a:rPr>
              <a:t>Tried &amp; tested and some Lanarkshire firsts</a:t>
            </a:r>
            <a:endParaRPr/>
          </a:p>
        </p:txBody>
      </p:sp>
      <p:grpSp>
        <p:nvGrpSpPr>
          <p:cNvPr id="411" name="Google Shape;411;p22"/>
          <p:cNvGrpSpPr/>
          <p:nvPr/>
        </p:nvGrpSpPr>
        <p:grpSpPr>
          <a:xfrm>
            <a:off x="9509768" y="4947983"/>
            <a:ext cx="1977800" cy="1518870"/>
            <a:chOff x="8942795" y="3110155"/>
            <a:chExt cx="2212070" cy="1698780"/>
          </a:xfrm>
        </p:grpSpPr>
        <p:pic>
          <p:nvPicPr>
            <p:cNvPr id="412" name="Google Shape;412;p22"/>
            <p:cNvPicPr preferRelativeResize="0"/>
            <p:nvPr/>
          </p:nvPicPr>
          <p:blipFill rotWithShape="1">
            <a:blip r:embed="rId6">
              <a:alphaModFix/>
            </a:blip>
            <a:srcRect l="53413" t="20884" r="10516" b="18223"/>
            <a:stretch/>
          </p:blipFill>
          <p:spPr>
            <a:xfrm>
              <a:off x="9426849" y="3110155"/>
              <a:ext cx="1077928" cy="10245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3" name="Google Shape;413;p22"/>
            <p:cNvSpPr txBox="1"/>
            <p:nvPr/>
          </p:nvSpPr>
          <p:spPr>
            <a:xfrm>
              <a:off x="8942795" y="4204414"/>
              <a:ext cx="2212070" cy="6045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0000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14180"/>
                </a:buClr>
                <a:buSzPts val="1800"/>
                <a:buFont typeface="Arial"/>
                <a:buNone/>
              </a:pPr>
              <a:r>
                <a:rPr lang="en-GB" sz="1800">
                  <a:solidFill>
                    <a:srgbClr val="014180"/>
                  </a:solidFill>
                  <a:latin typeface="Calibri"/>
                  <a:ea typeface="Calibri"/>
                  <a:cs typeface="Calibri"/>
                  <a:sym typeface="Calibri"/>
                </a:rPr>
                <a:t>Making full use of MS365</a:t>
              </a:r>
              <a:endParaRPr/>
            </a:p>
          </p:txBody>
        </p:sp>
      </p:grpSp>
      <p:pic>
        <p:nvPicPr>
          <p:cNvPr id="414" name="Google Shape;414;p2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910210" y="374753"/>
            <a:ext cx="2234851" cy="6025093"/>
          </a:xfrm>
          <a:prstGeom prst="rect">
            <a:avLst/>
          </a:prstGeom>
          <a:noFill/>
          <a:ln w="9525" cap="flat" cmpd="sng">
            <a:solidFill>
              <a:srgbClr val="3F3F3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15" name="Google Shape;415;p2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381229">
            <a:off x="2373165" y="3999139"/>
            <a:ext cx="4023609" cy="225199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6" name="Google Shape;416;p22"/>
          <p:cNvGrpSpPr/>
          <p:nvPr/>
        </p:nvGrpSpPr>
        <p:grpSpPr>
          <a:xfrm>
            <a:off x="9509768" y="1329456"/>
            <a:ext cx="1977800" cy="1538929"/>
            <a:chOff x="9509768" y="1956275"/>
            <a:chExt cx="1977800" cy="1538929"/>
          </a:xfrm>
        </p:grpSpPr>
        <p:grpSp>
          <p:nvGrpSpPr>
            <p:cNvPr id="417" name="Google Shape;417;p22"/>
            <p:cNvGrpSpPr/>
            <p:nvPr/>
          </p:nvGrpSpPr>
          <p:grpSpPr>
            <a:xfrm>
              <a:off x="9838187" y="1956275"/>
              <a:ext cx="1454436" cy="1085268"/>
              <a:chOff x="10012394" y="1682172"/>
              <a:chExt cx="1623274" cy="1211251"/>
            </a:xfrm>
          </p:grpSpPr>
          <p:pic>
            <p:nvPicPr>
              <p:cNvPr id="418" name="Google Shape;418;p22"/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10424424" y="1682172"/>
                <a:ext cx="1211244" cy="1211251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419" name="Google Shape;419;p22"/>
              <p:cNvGrpSpPr/>
              <p:nvPr/>
            </p:nvGrpSpPr>
            <p:grpSpPr>
              <a:xfrm>
                <a:off x="10014958" y="1693277"/>
                <a:ext cx="972445" cy="914848"/>
                <a:chOff x="3117778" y="202899"/>
                <a:chExt cx="6852937" cy="6447016"/>
              </a:xfrm>
            </p:grpSpPr>
            <p:sp>
              <p:nvSpPr>
                <p:cNvPr id="420" name="Google Shape;420;p22"/>
                <p:cNvSpPr/>
                <p:nvPr/>
              </p:nvSpPr>
              <p:spPr>
                <a:xfrm>
                  <a:off x="5145347" y="202899"/>
                  <a:ext cx="1769969" cy="17698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9962" h="1769870" extrusionOk="0">
                      <a:moveTo>
                        <a:pt x="862211" y="1769566"/>
                      </a:moveTo>
                      <a:cubicBezTo>
                        <a:pt x="869968" y="1769764"/>
                        <a:pt x="877756" y="1769871"/>
                        <a:pt x="885452" y="1769871"/>
                      </a:cubicBezTo>
                      <a:cubicBezTo>
                        <a:pt x="885467" y="1769871"/>
                        <a:pt x="885483" y="1769871"/>
                        <a:pt x="885498" y="1769871"/>
                      </a:cubicBezTo>
                      <a:cubicBezTo>
                        <a:pt x="1117283" y="1769871"/>
                        <a:pt x="1336373" y="1680884"/>
                        <a:pt x="1502398" y="1519295"/>
                      </a:cubicBezTo>
                      <a:cubicBezTo>
                        <a:pt x="1668742" y="1357385"/>
                        <a:pt x="1763672" y="1140169"/>
                        <a:pt x="1769662" y="907622"/>
                      </a:cubicBezTo>
                      <a:cubicBezTo>
                        <a:pt x="1775742" y="671768"/>
                        <a:pt x="1689545" y="447465"/>
                        <a:pt x="1526919" y="276000"/>
                      </a:cubicBezTo>
                      <a:cubicBezTo>
                        <a:pt x="1364079" y="104306"/>
                        <a:pt x="1144227" y="6389"/>
                        <a:pt x="907855" y="293"/>
                      </a:cubicBezTo>
                      <a:cubicBezTo>
                        <a:pt x="671818" y="-5711"/>
                        <a:pt x="446830" y="80623"/>
                        <a:pt x="275319" y="243691"/>
                      </a:cubicBezTo>
                      <a:cubicBezTo>
                        <a:pt x="104067" y="406531"/>
                        <a:pt x="6394" y="626094"/>
                        <a:pt x="297" y="861948"/>
                      </a:cubicBezTo>
                      <a:cubicBezTo>
                        <a:pt x="-12260" y="1349826"/>
                        <a:pt x="374394" y="1756978"/>
                        <a:pt x="862211" y="1769566"/>
                      </a:cubicBezTo>
                      <a:close/>
                      <a:moveTo>
                        <a:pt x="305037" y="869812"/>
                      </a:moveTo>
                      <a:cubicBezTo>
                        <a:pt x="309029" y="715278"/>
                        <a:pt x="373068" y="571367"/>
                        <a:pt x="485372" y="464580"/>
                      </a:cubicBezTo>
                      <a:cubicBezTo>
                        <a:pt x="559971" y="393653"/>
                        <a:pt x="649826" y="344992"/>
                        <a:pt x="747134" y="321324"/>
                      </a:cubicBezTo>
                      <a:lnTo>
                        <a:pt x="718254" y="1440489"/>
                      </a:lnTo>
                      <a:cubicBezTo>
                        <a:pt x="473850" y="1367032"/>
                        <a:pt x="298133" y="1136938"/>
                        <a:pt x="305037" y="869812"/>
                      </a:cubicBezTo>
                      <a:close/>
                      <a:moveTo>
                        <a:pt x="1464968" y="899758"/>
                      </a:moveTo>
                      <a:cubicBezTo>
                        <a:pt x="1458019" y="1169323"/>
                        <a:pt x="1272959" y="1389221"/>
                        <a:pt x="1022932" y="1448993"/>
                      </a:cubicBezTo>
                      <a:lnTo>
                        <a:pt x="1051827" y="329081"/>
                      </a:lnTo>
                      <a:cubicBezTo>
                        <a:pt x="1147748" y="357732"/>
                        <a:pt x="1234981" y="411118"/>
                        <a:pt x="1305786" y="485764"/>
                      </a:cubicBezTo>
                      <a:cubicBezTo>
                        <a:pt x="1412436" y="598189"/>
                        <a:pt x="1468976" y="745225"/>
                        <a:pt x="1464968" y="899758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1" name="Google Shape;421;p22"/>
                <p:cNvSpPr/>
                <p:nvPr/>
              </p:nvSpPr>
              <p:spPr>
                <a:xfrm>
                  <a:off x="3117778" y="702108"/>
                  <a:ext cx="6852937" cy="59478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52946" h="5947803" extrusionOk="0">
                      <a:moveTo>
                        <a:pt x="6808303" y="507428"/>
                      </a:moveTo>
                      <a:cubicBezTo>
                        <a:pt x="6748775" y="447916"/>
                        <a:pt x="6652306" y="447916"/>
                        <a:pt x="6592763" y="507428"/>
                      </a:cubicBezTo>
                      <a:lnTo>
                        <a:pt x="5171984" y="1928207"/>
                      </a:lnTo>
                      <a:lnTo>
                        <a:pt x="5111130" y="1867354"/>
                      </a:lnTo>
                      <a:cubicBezTo>
                        <a:pt x="5110551" y="1866775"/>
                        <a:pt x="5109926" y="1866302"/>
                        <a:pt x="5109347" y="1865739"/>
                      </a:cubicBezTo>
                      <a:cubicBezTo>
                        <a:pt x="5107290" y="1863742"/>
                        <a:pt x="5105141" y="1861837"/>
                        <a:pt x="5102947" y="1859947"/>
                      </a:cubicBezTo>
                      <a:cubicBezTo>
                        <a:pt x="5101057" y="1858317"/>
                        <a:pt x="5099182" y="1856701"/>
                        <a:pt x="5097232" y="1855177"/>
                      </a:cubicBezTo>
                      <a:cubicBezTo>
                        <a:pt x="5095479" y="1853806"/>
                        <a:pt x="5093665" y="1852510"/>
                        <a:pt x="5091837" y="1851215"/>
                      </a:cubicBezTo>
                      <a:cubicBezTo>
                        <a:pt x="5089276" y="1849386"/>
                        <a:pt x="5086701" y="1847603"/>
                        <a:pt x="5084064" y="1845957"/>
                      </a:cubicBezTo>
                      <a:cubicBezTo>
                        <a:pt x="5083470" y="1845576"/>
                        <a:pt x="5082921" y="1845134"/>
                        <a:pt x="5082312" y="1844768"/>
                      </a:cubicBezTo>
                      <a:cubicBezTo>
                        <a:pt x="5079843" y="1843275"/>
                        <a:pt x="5077328" y="1841934"/>
                        <a:pt x="5074829" y="1840501"/>
                      </a:cubicBezTo>
                      <a:cubicBezTo>
                        <a:pt x="5074600" y="1840379"/>
                        <a:pt x="5074372" y="1840227"/>
                        <a:pt x="5074143" y="1840105"/>
                      </a:cubicBezTo>
                      <a:cubicBezTo>
                        <a:pt x="4866925" y="1720608"/>
                        <a:pt x="4600362" y="1788304"/>
                        <a:pt x="4475927" y="1993922"/>
                      </a:cubicBezTo>
                      <a:cubicBezTo>
                        <a:pt x="4365651" y="2176162"/>
                        <a:pt x="4403187" y="2407094"/>
                        <a:pt x="4553758" y="2546464"/>
                      </a:cubicBezTo>
                      <a:lnTo>
                        <a:pt x="4514241" y="2585996"/>
                      </a:lnTo>
                      <a:cubicBezTo>
                        <a:pt x="4462363" y="2622786"/>
                        <a:pt x="4408551" y="2634917"/>
                        <a:pt x="4345518" y="2623471"/>
                      </a:cubicBezTo>
                      <a:cubicBezTo>
                        <a:pt x="4172438" y="2592153"/>
                        <a:pt x="3945255" y="2387876"/>
                        <a:pt x="3747379" y="2087328"/>
                      </a:cubicBezTo>
                      <a:cubicBezTo>
                        <a:pt x="3703610" y="1641208"/>
                        <a:pt x="3523991" y="1336377"/>
                        <a:pt x="2888483" y="1319979"/>
                      </a:cubicBezTo>
                      <a:cubicBezTo>
                        <a:pt x="2870317" y="1319507"/>
                        <a:pt x="2852638" y="1319278"/>
                        <a:pt x="2835265" y="1319278"/>
                      </a:cubicBezTo>
                      <a:cubicBezTo>
                        <a:pt x="2399675" y="1319278"/>
                        <a:pt x="2183663" y="1475610"/>
                        <a:pt x="2073920" y="1729341"/>
                      </a:cubicBezTo>
                      <a:cubicBezTo>
                        <a:pt x="1648495" y="1706069"/>
                        <a:pt x="1328501" y="1541187"/>
                        <a:pt x="1166485" y="1258943"/>
                      </a:cubicBezTo>
                      <a:cubicBezTo>
                        <a:pt x="997427" y="964399"/>
                        <a:pt x="1018626" y="579483"/>
                        <a:pt x="1223178" y="229298"/>
                      </a:cubicBezTo>
                      <a:cubicBezTo>
                        <a:pt x="1265636" y="156618"/>
                        <a:pt x="1241130" y="63288"/>
                        <a:pt x="1168451" y="20830"/>
                      </a:cubicBezTo>
                      <a:cubicBezTo>
                        <a:pt x="1095771" y="-21629"/>
                        <a:pt x="1002441" y="2892"/>
                        <a:pt x="959983" y="75557"/>
                      </a:cubicBezTo>
                      <a:cubicBezTo>
                        <a:pt x="699684" y="521174"/>
                        <a:pt x="678058" y="1020284"/>
                        <a:pt x="902132" y="1410657"/>
                      </a:cubicBezTo>
                      <a:cubicBezTo>
                        <a:pt x="1108908" y="1770915"/>
                        <a:pt x="1492331" y="1986668"/>
                        <a:pt x="1992874" y="2029172"/>
                      </a:cubicBezTo>
                      <a:cubicBezTo>
                        <a:pt x="1963461" y="2217432"/>
                        <a:pt x="1957837" y="2433139"/>
                        <a:pt x="1951893" y="2663766"/>
                      </a:cubicBezTo>
                      <a:cubicBezTo>
                        <a:pt x="1942048" y="3045604"/>
                        <a:pt x="1968383" y="3358969"/>
                        <a:pt x="2080138" y="3584430"/>
                      </a:cubicBezTo>
                      <a:cubicBezTo>
                        <a:pt x="1845823" y="3823058"/>
                        <a:pt x="1164580" y="4532129"/>
                        <a:pt x="491856" y="5377858"/>
                      </a:cubicBezTo>
                      <a:lnTo>
                        <a:pt x="66233" y="5669704"/>
                      </a:lnTo>
                      <a:cubicBezTo>
                        <a:pt x="-3185" y="5717298"/>
                        <a:pt x="-20879" y="5812167"/>
                        <a:pt x="26731" y="5881570"/>
                      </a:cubicBezTo>
                      <a:cubicBezTo>
                        <a:pt x="56266" y="5924654"/>
                        <a:pt x="103982" y="5947803"/>
                        <a:pt x="152552" y="5947803"/>
                      </a:cubicBezTo>
                      <a:cubicBezTo>
                        <a:pt x="182240" y="5947803"/>
                        <a:pt x="212263" y="5939147"/>
                        <a:pt x="238597" y="5921087"/>
                      </a:cubicBezTo>
                      <a:lnTo>
                        <a:pt x="683102" y="5616287"/>
                      </a:lnTo>
                      <a:cubicBezTo>
                        <a:pt x="695645" y="5607677"/>
                        <a:pt x="706846" y="5597237"/>
                        <a:pt x="716310" y="5585320"/>
                      </a:cubicBezTo>
                      <a:cubicBezTo>
                        <a:pt x="1363584" y="4769568"/>
                        <a:pt x="2021632" y="4080156"/>
                        <a:pt x="2273107" y="3822966"/>
                      </a:cubicBezTo>
                      <a:cubicBezTo>
                        <a:pt x="2402662" y="3921417"/>
                        <a:pt x="2579873" y="3976753"/>
                        <a:pt x="2819735" y="3982940"/>
                      </a:cubicBezTo>
                      <a:cubicBezTo>
                        <a:pt x="2834533" y="3983321"/>
                        <a:pt x="2849026" y="3983519"/>
                        <a:pt x="2863337" y="3983519"/>
                      </a:cubicBezTo>
                      <a:cubicBezTo>
                        <a:pt x="3065297" y="3983519"/>
                        <a:pt x="3225836" y="3944962"/>
                        <a:pt x="3352678" y="3864968"/>
                      </a:cubicBezTo>
                      <a:cubicBezTo>
                        <a:pt x="3639068" y="3996717"/>
                        <a:pt x="3855827" y="4272851"/>
                        <a:pt x="3902232" y="4574222"/>
                      </a:cubicBezTo>
                      <a:cubicBezTo>
                        <a:pt x="3943320" y="4841059"/>
                        <a:pt x="3874755" y="5248470"/>
                        <a:pt x="3314852" y="5674062"/>
                      </a:cubicBezTo>
                      <a:cubicBezTo>
                        <a:pt x="3262777" y="5713640"/>
                        <a:pt x="3241777" y="5782053"/>
                        <a:pt x="3262655" y="5844049"/>
                      </a:cubicBezTo>
                      <a:cubicBezTo>
                        <a:pt x="3283534" y="5906045"/>
                        <a:pt x="3341660" y="5947788"/>
                        <a:pt x="3407085" y="5947788"/>
                      </a:cubicBezTo>
                      <a:lnTo>
                        <a:pt x="3899931" y="5947788"/>
                      </a:lnTo>
                      <a:cubicBezTo>
                        <a:pt x="3984086" y="5947788"/>
                        <a:pt x="4052331" y="5879559"/>
                        <a:pt x="4052331" y="5795388"/>
                      </a:cubicBezTo>
                      <a:cubicBezTo>
                        <a:pt x="4052331" y="5711217"/>
                        <a:pt x="3984086" y="5642988"/>
                        <a:pt x="3899931" y="5642988"/>
                      </a:cubicBezTo>
                      <a:lnTo>
                        <a:pt x="3804636" y="5642988"/>
                      </a:lnTo>
                      <a:cubicBezTo>
                        <a:pt x="4223355" y="5192920"/>
                        <a:pt x="4240073" y="4765332"/>
                        <a:pt x="4203512" y="4527831"/>
                      </a:cubicBezTo>
                      <a:cubicBezTo>
                        <a:pt x="4147033" y="4161035"/>
                        <a:pt x="3902400" y="3822905"/>
                        <a:pt x="3571646" y="3635118"/>
                      </a:cubicBezTo>
                      <a:cubicBezTo>
                        <a:pt x="3687928" y="3438781"/>
                        <a:pt x="3742837" y="3159645"/>
                        <a:pt x="3754435" y="2710263"/>
                      </a:cubicBezTo>
                      <a:cubicBezTo>
                        <a:pt x="3755486" y="2669725"/>
                        <a:pt x="3756508" y="2629659"/>
                        <a:pt x="3757391" y="2590080"/>
                      </a:cubicBezTo>
                      <a:cubicBezTo>
                        <a:pt x="3904579" y="2744203"/>
                        <a:pt x="4089517" y="2886864"/>
                        <a:pt x="4291233" y="2923379"/>
                      </a:cubicBezTo>
                      <a:cubicBezTo>
                        <a:pt x="4324320" y="2929369"/>
                        <a:pt x="4357086" y="2932341"/>
                        <a:pt x="4389410" y="2932341"/>
                      </a:cubicBezTo>
                      <a:cubicBezTo>
                        <a:pt x="4499016" y="2932341"/>
                        <a:pt x="4603151" y="2897837"/>
                        <a:pt x="4695413" y="2831010"/>
                      </a:cubicBezTo>
                      <a:cubicBezTo>
                        <a:pt x="4696755" y="2830141"/>
                        <a:pt x="4698050" y="2829181"/>
                        <a:pt x="4699376" y="2828267"/>
                      </a:cubicBezTo>
                      <a:cubicBezTo>
                        <a:pt x="4701007" y="2827063"/>
                        <a:pt x="4702713" y="2826041"/>
                        <a:pt x="4704329" y="2824822"/>
                      </a:cubicBezTo>
                      <a:cubicBezTo>
                        <a:pt x="4705015" y="2824304"/>
                        <a:pt x="4705624" y="2823710"/>
                        <a:pt x="4706295" y="2823176"/>
                      </a:cubicBezTo>
                      <a:cubicBezTo>
                        <a:pt x="4708428" y="2821500"/>
                        <a:pt x="4710501" y="2819732"/>
                        <a:pt x="4712574" y="2817934"/>
                      </a:cubicBezTo>
                      <a:cubicBezTo>
                        <a:pt x="4714570" y="2816196"/>
                        <a:pt x="4716552" y="2814459"/>
                        <a:pt x="4718441" y="2812630"/>
                      </a:cubicBezTo>
                      <a:cubicBezTo>
                        <a:pt x="4719081" y="2812006"/>
                        <a:pt x="4719783" y="2811472"/>
                        <a:pt x="4720423" y="2810847"/>
                      </a:cubicBezTo>
                      <a:lnTo>
                        <a:pt x="4892467" y="2638803"/>
                      </a:lnTo>
                      <a:cubicBezTo>
                        <a:pt x="4892513" y="2638757"/>
                        <a:pt x="4892558" y="2638711"/>
                        <a:pt x="4892604" y="2638681"/>
                      </a:cubicBezTo>
                      <a:lnTo>
                        <a:pt x="5171999" y="2359271"/>
                      </a:lnTo>
                      <a:lnTo>
                        <a:pt x="5232852" y="2420124"/>
                      </a:lnTo>
                      <a:cubicBezTo>
                        <a:pt x="5262616" y="2449888"/>
                        <a:pt x="5301615" y="2464762"/>
                        <a:pt x="5340614" y="2464762"/>
                      </a:cubicBezTo>
                      <a:cubicBezTo>
                        <a:pt x="5379614" y="2464762"/>
                        <a:pt x="5418613" y="2449873"/>
                        <a:pt x="5448376" y="2420124"/>
                      </a:cubicBezTo>
                      <a:cubicBezTo>
                        <a:pt x="5507888" y="2360612"/>
                        <a:pt x="5507888" y="2264112"/>
                        <a:pt x="5448376" y="2204600"/>
                      </a:cubicBezTo>
                      <a:lnTo>
                        <a:pt x="5387508" y="2143731"/>
                      </a:lnTo>
                      <a:lnTo>
                        <a:pt x="6808287" y="722952"/>
                      </a:lnTo>
                      <a:cubicBezTo>
                        <a:pt x="6867830" y="663455"/>
                        <a:pt x="6867830" y="566955"/>
                        <a:pt x="6808303" y="507428"/>
                      </a:cubicBezTo>
                      <a:close/>
                      <a:moveTo>
                        <a:pt x="3449726" y="2702415"/>
                      </a:moveTo>
                      <a:cubicBezTo>
                        <a:pt x="3428177" y="3537765"/>
                        <a:pt x="3251408" y="3678719"/>
                        <a:pt x="2863352" y="3678719"/>
                      </a:cubicBezTo>
                      <a:cubicBezTo>
                        <a:pt x="2851602" y="3678719"/>
                        <a:pt x="2839730" y="3678567"/>
                        <a:pt x="2827599" y="3678247"/>
                      </a:cubicBezTo>
                      <a:cubicBezTo>
                        <a:pt x="2635606" y="3673294"/>
                        <a:pt x="2495367" y="3640924"/>
                        <a:pt x="2401687" y="3526121"/>
                      </a:cubicBezTo>
                      <a:cubicBezTo>
                        <a:pt x="2397008" y="3518654"/>
                        <a:pt x="2391567" y="3511552"/>
                        <a:pt x="2385471" y="3504816"/>
                      </a:cubicBezTo>
                      <a:cubicBezTo>
                        <a:pt x="2285680" y="3363572"/>
                        <a:pt x="2245203" y="3112477"/>
                        <a:pt x="2256587" y="2671599"/>
                      </a:cubicBezTo>
                      <a:cubicBezTo>
                        <a:pt x="2265350" y="2332022"/>
                        <a:pt x="2278791" y="2097508"/>
                        <a:pt x="2322606" y="1937900"/>
                      </a:cubicBezTo>
                      <a:cubicBezTo>
                        <a:pt x="2325395" y="1930432"/>
                        <a:pt x="2327742" y="1922767"/>
                        <a:pt x="2329343" y="1914811"/>
                      </a:cubicBezTo>
                      <a:cubicBezTo>
                        <a:pt x="2399233" y="1687857"/>
                        <a:pt x="2539426" y="1624048"/>
                        <a:pt x="2835234" y="1624048"/>
                      </a:cubicBezTo>
                      <a:cubicBezTo>
                        <a:pt x="2850063" y="1624048"/>
                        <a:pt x="2865105" y="1624245"/>
                        <a:pt x="2880604" y="1624642"/>
                      </a:cubicBezTo>
                      <a:cubicBezTo>
                        <a:pt x="3425739" y="1638724"/>
                        <a:pt x="3472312" y="1827730"/>
                        <a:pt x="3449726" y="2702415"/>
                      </a:cubicBezTo>
                      <a:close/>
                      <a:moveTo>
                        <a:pt x="4769800" y="2330406"/>
                      </a:moveTo>
                      <a:cubicBezTo>
                        <a:pt x="4715789" y="2288451"/>
                        <a:pt x="4700473" y="2211610"/>
                        <a:pt x="4736699" y="2151717"/>
                      </a:cubicBezTo>
                      <a:cubicBezTo>
                        <a:pt x="4773138" y="2091534"/>
                        <a:pt x="4848896" y="2069513"/>
                        <a:pt x="4911273" y="2098514"/>
                      </a:cubicBezTo>
                      <a:lnTo>
                        <a:pt x="4956475" y="2143716"/>
                      </a:lnTo>
                      <a:lnTo>
                        <a:pt x="4769800" y="233040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22" name="Google Shape;422;p22"/>
              <p:cNvGrpSpPr/>
              <p:nvPr/>
            </p:nvGrpSpPr>
            <p:grpSpPr>
              <a:xfrm>
                <a:off x="10012394" y="1693277"/>
                <a:ext cx="972445" cy="914848"/>
                <a:chOff x="3117778" y="202899"/>
                <a:chExt cx="6852937" cy="6447016"/>
              </a:xfrm>
            </p:grpSpPr>
            <p:sp>
              <p:nvSpPr>
                <p:cNvPr id="423" name="Google Shape;423;p22"/>
                <p:cNvSpPr/>
                <p:nvPr/>
              </p:nvSpPr>
              <p:spPr>
                <a:xfrm>
                  <a:off x="5145347" y="202899"/>
                  <a:ext cx="1769969" cy="17698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9962" h="1769870" extrusionOk="0">
                      <a:moveTo>
                        <a:pt x="862211" y="1769566"/>
                      </a:moveTo>
                      <a:cubicBezTo>
                        <a:pt x="869968" y="1769764"/>
                        <a:pt x="877756" y="1769871"/>
                        <a:pt x="885452" y="1769871"/>
                      </a:cubicBezTo>
                      <a:cubicBezTo>
                        <a:pt x="885467" y="1769871"/>
                        <a:pt x="885483" y="1769871"/>
                        <a:pt x="885498" y="1769871"/>
                      </a:cubicBezTo>
                      <a:cubicBezTo>
                        <a:pt x="1117283" y="1769871"/>
                        <a:pt x="1336373" y="1680884"/>
                        <a:pt x="1502398" y="1519295"/>
                      </a:cubicBezTo>
                      <a:cubicBezTo>
                        <a:pt x="1668742" y="1357385"/>
                        <a:pt x="1763672" y="1140169"/>
                        <a:pt x="1769662" y="907622"/>
                      </a:cubicBezTo>
                      <a:cubicBezTo>
                        <a:pt x="1775742" y="671768"/>
                        <a:pt x="1689545" y="447465"/>
                        <a:pt x="1526919" y="276000"/>
                      </a:cubicBezTo>
                      <a:cubicBezTo>
                        <a:pt x="1364079" y="104306"/>
                        <a:pt x="1144227" y="6389"/>
                        <a:pt x="907855" y="293"/>
                      </a:cubicBezTo>
                      <a:cubicBezTo>
                        <a:pt x="671818" y="-5711"/>
                        <a:pt x="446830" y="80623"/>
                        <a:pt x="275319" y="243691"/>
                      </a:cubicBezTo>
                      <a:cubicBezTo>
                        <a:pt x="104067" y="406531"/>
                        <a:pt x="6394" y="626094"/>
                        <a:pt x="297" y="861948"/>
                      </a:cubicBezTo>
                      <a:cubicBezTo>
                        <a:pt x="-12260" y="1349826"/>
                        <a:pt x="374394" y="1756978"/>
                        <a:pt x="862211" y="1769566"/>
                      </a:cubicBezTo>
                      <a:close/>
                      <a:moveTo>
                        <a:pt x="305037" y="869812"/>
                      </a:moveTo>
                      <a:cubicBezTo>
                        <a:pt x="309029" y="715278"/>
                        <a:pt x="373068" y="571367"/>
                        <a:pt x="485372" y="464580"/>
                      </a:cubicBezTo>
                      <a:cubicBezTo>
                        <a:pt x="559971" y="393653"/>
                        <a:pt x="649826" y="344992"/>
                        <a:pt x="747134" y="321324"/>
                      </a:cubicBezTo>
                      <a:lnTo>
                        <a:pt x="718254" y="1440489"/>
                      </a:lnTo>
                      <a:cubicBezTo>
                        <a:pt x="473850" y="1367032"/>
                        <a:pt x="298133" y="1136938"/>
                        <a:pt x="305037" y="869812"/>
                      </a:cubicBezTo>
                      <a:close/>
                      <a:moveTo>
                        <a:pt x="1464968" y="899758"/>
                      </a:moveTo>
                      <a:cubicBezTo>
                        <a:pt x="1458019" y="1169323"/>
                        <a:pt x="1272959" y="1389221"/>
                        <a:pt x="1022932" y="1448993"/>
                      </a:cubicBezTo>
                      <a:lnTo>
                        <a:pt x="1051827" y="329081"/>
                      </a:lnTo>
                      <a:cubicBezTo>
                        <a:pt x="1147748" y="357732"/>
                        <a:pt x="1234981" y="411118"/>
                        <a:pt x="1305786" y="485764"/>
                      </a:cubicBezTo>
                      <a:cubicBezTo>
                        <a:pt x="1412436" y="598189"/>
                        <a:pt x="1468976" y="745225"/>
                        <a:pt x="1464968" y="899758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15225" cap="flat" cmpd="sng">
                  <a:solidFill>
                    <a:srgbClr val="FF000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4" name="Google Shape;424;p22"/>
                <p:cNvSpPr/>
                <p:nvPr/>
              </p:nvSpPr>
              <p:spPr>
                <a:xfrm>
                  <a:off x="3117778" y="702108"/>
                  <a:ext cx="6852937" cy="59478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52946" h="5947803" extrusionOk="0">
                      <a:moveTo>
                        <a:pt x="6808303" y="507428"/>
                      </a:moveTo>
                      <a:cubicBezTo>
                        <a:pt x="6748775" y="447916"/>
                        <a:pt x="6652306" y="447916"/>
                        <a:pt x="6592763" y="507428"/>
                      </a:cubicBezTo>
                      <a:lnTo>
                        <a:pt x="5171984" y="1928207"/>
                      </a:lnTo>
                      <a:lnTo>
                        <a:pt x="5111130" y="1867354"/>
                      </a:lnTo>
                      <a:cubicBezTo>
                        <a:pt x="5110551" y="1866775"/>
                        <a:pt x="5109926" y="1866302"/>
                        <a:pt x="5109347" y="1865739"/>
                      </a:cubicBezTo>
                      <a:cubicBezTo>
                        <a:pt x="5107290" y="1863742"/>
                        <a:pt x="5105141" y="1861837"/>
                        <a:pt x="5102947" y="1859947"/>
                      </a:cubicBezTo>
                      <a:cubicBezTo>
                        <a:pt x="5101057" y="1858317"/>
                        <a:pt x="5099182" y="1856701"/>
                        <a:pt x="5097232" y="1855177"/>
                      </a:cubicBezTo>
                      <a:cubicBezTo>
                        <a:pt x="5095479" y="1853806"/>
                        <a:pt x="5093665" y="1852510"/>
                        <a:pt x="5091837" y="1851215"/>
                      </a:cubicBezTo>
                      <a:cubicBezTo>
                        <a:pt x="5089276" y="1849386"/>
                        <a:pt x="5086701" y="1847603"/>
                        <a:pt x="5084064" y="1845957"/>
                      </a:cubicBezTo>
                      <a:cubicBezTo>
                        <a:pt x="5083470" y="1845576"/>
                        <a:pt x="5082921" y="1845134"/>
                        <a:pt x="5082312" y="1844768"/>
                      </a:cubicBezTo>
                      <a:cubicBezTo>
                        <a:pt x="5079843" y="1843275"/>
                        <a:pt x="5077328" y="1841934"/>
                        <a:pt x="5074829" y="1840501"/>
                      </a:cubicBezTo>
                      <a:cubicBezTo>
                        <a:pt x="5074600" y="1840379"/>
                        <a:pt x="5074372" y="1840227"/>
                        <a:pt x="5074143" y="1840105"/>
                      </a:cubicBezTo>
                      <a:cubicBezTo>
                        <a:pt x="4866925" y="1720608"/>
                        <a:pt x="4600362" y="1788304"/>
                        <a:pt x="4475927" y="1993922"/>
                      </a:cubicBezTo>
                      <a:cubicBezTo>
                        <a:pt x="4365651" y="2176162"/>
                        <a:pt x="4403187" y="2407094"/>
                        <a:pt x="4553758" y="2546464"/>
                      </a:cubicBezTo>
                      <a:lnTo>
                        <a:pt x="4514241" y="2585996"/>
                      </a:lnTo>
                      <a:cubicBezTo>
                        <a:pt x="4462363" y="2622786"/>
                        <a:pt x="4408551" y="2634917"/>
                        <a:pt x="4345518" y="2623471"/>
                      </a:cubicBezTo>
                      <a:cubicBezTo>
                        <a:pt x="4172438" y="2592153"/>
                        <a:pt x="3945255" y="2387876"/>
                        <a:pt x="3747379" y="2087328"/>
                      </a:cubicBezTo>
                      <a:cubicBezTo>
                        <a:pt x="3703610" y="1641208"/>
                        <a:pt x="3523991" y="1336377"/>
                        <a:pt x="2888483" y="1319979"/>
                      </a:cubicBezTo>
                      <a:cubicBezTo>
                        <a:pt x="2870317" y="1319507"/>
                        <a:pt x="2852638" y="1319278"/>
                        <a:pt x="2835265" y="1319278"/>
                      </a:cubicBezTo>
                      <a:cubicBezTo>
                        <a:pt x="2399675" y="1319278"/>
                        <a:pt x="2183663" y="1475610"/>
                        <a:pt x="2073920" y="1729341"/>
                      </a:cubicBezTo>
                      <a:cubicBezTo>
                        <a:pt x="1648495" y="1706069"/>
                        <a:pt x="1328501" y="1541187"/>
                        <a:pt x="1166485" y="1258943"/>
                      </a:cubicBezTo>
                      <a:cubicBezTo>
                        <a:pt x="997427" y="964399"/>
                        <a:pt x="1018626" y="579483"/>
                        <a:pt x="1223178" y="229298"/>
                      </a:cubicBezTo>
                      <a:cubicBezTo>
                        <a:pt x="1265636" y="156618"/>
                        <a:pt x="1241130" y="63288"/>
                        <a:pt x="1168451" y="20830"/>
                      </a:cubicBezTo>
                      <a:cubicBezTo>
                        <a:pt x="1095771" y="-21629"/>
                        <a:pt x="1002441" y="2892"/>
                        <a:pt x="959983" y="75557"/>
                      </a:cubicBezTo>
                      <a:cubicBezTo>
                        <a:pt x="699684" y="521174"/>
                        <a:pt x="678058" y="1020284"/>
                        <a:pt x="902132" y="1410657"/>
                      </a:cubicBezTo>
                      <a:cubicBezTo>
                        <a:pt x="1108908" y="1770915"/>
                        <a:pt x="1492331" y="1986668"/>
                        <a:pt x="1992874" y="2029172"/>
                      </a:cubicBezTo>
                      <a:cubicBezTo>
                        <a:pt x="1963461" y="2217432"/>
                        <a:pt x="1957837" y="2433139"/>
                        <a:pt x="1951893" y="2663766"/>
                      </a:cubicBezTo>
                      <a:cubicBezTo>
                        <a:pt x="1942048" y="3045604"/>
                        <a:pt x="1968383" y="3358969"/>
                        <a:pt x="2080138" y="3584430"/>
                      </a:cubicBezTo>
                      <a:cubicBezTo>
                        <a:pt x="1845823" y="3823058"/>
                        <a:pt x="1164580" y="4532129"/>
                        <a:pt x="491856" y="5377858"/>
                      </a:cubicBezTo>
                      <a:lnTo>
                        <a:pt x="66233" y="5669704"/>
                      </a:lnTo>
                      <a:cubicBezTo>
                        <a:pt x="-3185" y="5717298"/>
                        <a:pt x="-20879" y="5812167"/>
                        <a:pt x="26731" y="5881570"/>
                      </a:cubicBezTo>
                      <a:cubicBezTo>
                        <a:pt x="56266" y="5924654"/>
                        <a:pt x="103982" y="5947803"/>
                        <a:pt x="152552" y="5947803"/>
                      </a:cubicBezTo>
                      <a:cubicBezTo>
                        <a:pt x="182240" y="5947803"/>
                        <a:pt x="212263" y="5939147"/>
                        <a:pt x="238597" y="5921087"/>
                      </a:cubicBezTo>
                      <a:lnTo>
                        <a:pt x="683102" y="5616287"/>
                      </a:lnTo>
                      <a:cubicBezTo>
                        <a:pt x="695645" y="5607677"/>
                        <a:pt x="706846" y="5597237"/>
                        <a:pt x="716310" y="5585320"/>
                      </a:cubicBezTo>
                      <a:cubicBezTo>
                        <a:pt x="1363584" y="4769568"/>
                        <a:pt x="2021632" y="4080156"/>
                        <a:pt x="2273107" y="3822966"/>
                      </a:cubicBezTo>
                      <a:cubicBezTo>
                        <a:pt x="2402662" y="3921417"/>
                        <a:pt x="2579873" y="3976753"/>
                        <a:pt x="2819735" y="3982940"/>
                      </a:cubicBezTo>
                      <a:cubicBezTo>
                        <a:pt x="2834533" y="3983321"/>
                        <a:pt x="2849026" y="3983519"/>
                        <a:pt x="2863337" y="3983519"/>
                      </a:cubicBezTo>
                      <a:cubicBezTo>
                        <a:pt x="3065297" y="3983519"/>
                        <a:pt x="3225836" y="3944962"/>
                        <a:pt x="3352678" y="3864968"/>
                      </a:cubicBezTo>
                      <a:cubicBezTo>
                        <a:pt x="3639068" y="3996717"/>
                        <a:pt x="3855827" y="4272851"/>
                        <a:pt x="3902232" y="4574222"/>
                      </a:cubicBezTo>
                      <a:cubicBezTo>
                        <a:pt x="3943320" y="4841059"/>
                        <a:pt x="3874755" y="5248470"/>
                        <a:pt x="3314852" y="5674062"/>
                      </a:cubicBezTo>
                      <a:cubicBezTo>
                        <a:pt x="3262777" y="5713640"/>
                        <a:pt x="3241777" y="5782053"/>
                        <a:pt x="3262655" y="5844049"/>
                      </a:cubicBezTo>
                      <a:cubicBezTo>
                        <a:pt x="3283534" y="5906045"/>
                        <a:pt x="3341660" y="5947788"/>
                        <a:pt x="3407085" y="5947788"/>
                      </a:cubicBezTo>
                      <a:lnTo>
                        <a:pt x="3899931" y="5947788"/>
                      </a:lnTo>
                      <a:cubicBezTo>
                        <a:pt x="3984086" y="5947788"/>
                        <a:pt x="4052331" y="5879559"/>
                        <a:pt x="4052331" y="5795388"/>
                      </a:cubicBezTo>
                      <a:cubicBezTo>
                        <a:pt x="4052331" y="5711217"/>
                        <a:pt x="3984086" y="5642988"/>
                        <a:pt x="3899931" y="5642988"/>
                      </a:cubicBezTo>
                      <a:lnTo>
                        <a:pt x="3804636" y="5642988"/>
                      </a:lnTo>
                      <a:cubicBezTo>
                        <a:pt x="4223355" y="5192920"/>
                        <a:pt x="4240073" y="4765332"/>
                        <a:pt x="4203512" y="4527831"/>
                      </a:cubicBezTo>
                      <a:cubicBezTo>
                        <a:pt x="4147033" y="4161035"/>
                        <a:pt x="3902400" y="3822905"/>
                        <a:pt x="3571646" y="3635118"/>
                      </a:cubicBezTo>
                      <a:cubicBezTo>
                        <a:pt x="3687928" y="3438781"/>
                        <a:pt x="3742837" y="3159645"/>
                        <a:pt x="3754435" y="2710263"/>
                      </a:cubicBezTo>
                      <a:cubicBezTo>
                        <a:pt x="3755486" y="2669725"/>
                        <a:pt x="3756508" y="2629659"/>
                        <a:pt x="3757391" y="2590080"/>
                      </a:cubicBezTo>
                      <a:cubicBezTo>
                        <a:pt x="3904579" y="2744203"/>
                        <a:pt x="4089517" y="2886864"/>
                        <a:pt x="4291233" y="2923379"/>
                      </a:cubicBezTo>
                      <a:cubicBezTo>
                        <a:pt x="4324320" y="2929369"/>
                        <a:pt x="4357086" y="2932341"/>
                        <a:pt x="4389410" y="2932341"/>
                      </a:cubicBezTo>
                      <a:cubicBezTo>
                        <a:pt x="4499016" y="2932341"/>
                        <a:pt x="4603151" y="2897837"/>
                        <a:pt x="4695413" y="2831010"/>
                      </a:cubicBezTo>
                      <a:cubicBezTo>
                        <a:pt x="4696755" y="2830141"/>
                        <a:pt x="4698050" y="2829181"/>
                        <a:pt x="4699376" y="2828267"/>
                      </a:cubicBezTo>
                      <a:cubicBezTo>
                        <a:pt x="4701007" y="2827063"/>
                        <a:pt x="4702713" y="2826041"/>
                        <a:pt x="4704329" y="2824822"/>
                      </a:cubicBezTo>
                      <a:cubicBezTo>
                        <a:pt x="4705015" y="2824304"/>
                        <a:pt x="4705624" y="2823710"/>
                        <a:pt x="4706295" y="2823176"/>
                      </a:cubicBezTo>
                      <a:cubicBezTo>
                        <a:pt x="4708428" y="2821500"/>
                        <a:pt x="4710501" y="2819732"/>
                        <a:pt x="4712574" y="2817934"/>
                      </a:cubicBezTo>
                      <a:cubicBezTo>
                        <a:pt x="4714570" y="2816196"/>
                        <a:pt x="4716552" y="2814459"/>
                        <a:pt x="4718441" y="2812630"/>
                      </a:cubicBezTo>
                      <a:cubicBezTo>
                        <a:pt x="4719081" y="2812006"/>
                        <a:pt x="4719783" y="2811472"/>
                        <a:pt x="4720423" y="2810847"/>
                      </a:cubicBezTo>
                      <a:lnTo>
                        <a:pt x="4892467" y="2638803"/>
                      </a:lnTo>
                      <a:cubicBezTo>
                        <a:pt x="4892513" y="2638757"/>
                        <a:pt x="4892558" y="2638711"/>
                        <a:pt x="4892604" y="2638681"/>
                      </a:cubicBezTo>
                      <a:lnTo>
                        <a:pt x="5171999" y="2359271"/>
                      </a:lnTo>
                      <a:lnTo>
                        <a:pt x="5232852" y="2420124"/>
                      </a:lnTo>
                      <a:cubicBezTo>
                        <a:pt x="5262616" y="2449888"/>
                        <a:pt x="5301615" y="2464762"/>
                        <a:pt x="5340614" y="2464762"/>
                      </a:cubicBezTo>
                      <a:cubicBezTo>
                        <a:pt x="5379614" y="2464762"/>
                        <a:pt x="5418613" y="2449873"/>
                        <a:pt x="5448376" y="2420124"/>
                      </a:cubicBezTo>
                      <a:cubicBezTo>
                        <a:pt x="5507888" y="2360612"/>
                        <a:pt x="5507888" y="2264112"/>
                        <a:pt x="5448376" y="2204600"/>
                      </a:cubicBezTo>
                      <a:lnTo>
                        <a:pt x="5387508" y="2143731"/>
                      </a:lnTo>
                      <a:lnTo>
                        <a:pt x="6808287" y="722952"/>
                      </a:lnTo>
                      <a:cubicBezTo>
                        <a:pt x="6867830" y="663455"/>
                        <a:pt x="6867830" y="566955"/>
                        <a:pt x="6808303" y="507428"/>
                      </a:cubicBezTo>
                      <a:close/>
                      <a:moveTo>
                        <a:pt x="3449726" y="2702415"/>
                      </a:moveTo>
                      <a:cubicBezTo>
                        <a:pt x="3428177" y="3537765"/>
                        <a:pt x="3251408" y="3678719"/>
                        <a:pt x="2863352" y="3678719"/>
                      </a:cubicBezTo>
                      <a:cubicBezTo>
                        <a:pt x="2851602" y="3678719"/>
                        <a:pt x="2839730" y="3678567"/>
                        <a:pt x="2827599" y="3678247"/>
                      </a:cubicBezTo>
                      <a:cubicBezTo>
                        <a:pt x="2635606" y="3673294"/>
                        <a:pt x="2495367" y="3640924"/>
                        <a:pt x="2401687" y="3526121"/>
                      </a:cubicBezTo>
                      <a:cubicBezTo>
                        <a:pt x="2397008" y="3518654"/>
                        <a:pt x="2391567" y="3511552"/>
                        <a:pt x="2385471" y="3504816"/>
                      </a:cubicBezTo>
                      <a:cubicBezTo>
                        <a:pt x="2285680" y="3363572"/>
                        <a:pt x="2245203" y="3112477"/>
                        <a:pt x="2256587" y="2671599"/>
                      </a:cubicBezTo>
                      <a:cubicBezTo>
                        <a:pt x="2265350" y="2332022"/>
                        <a:pt x="2278791" y="2097508"/>
                        <a:pt x="2322606" y="1937900"/>
                      </a:cubicBezTo>
                      <a:cubicBezTo>
                        <a:pt x="2325395" y="1930432"/>
                        <a:pt x="2327742" y="1922767"/>
                        <a:pt x="2329343" y="1914811"/>
                      </a:cubicBezTo>
                      <a:cubicBezTo>
                        <a:pt x="2399233" y="1687857"/>
                        <a:pt x="2539426" y="1624048"/>
                        <a:pt x="2835234" y="1624048"/>
                      </a:cubicBezTo>
                      <a:cubicBezTo>
                        <a:pt x="2850063" y="1624048"/>
                        <a:pt x="2865105" y="1624245"/>
                        <a:pt x="2880604" y="1624642"/>
                      </a:cubicBezTo>
                      <a:cubicBezTo>
                        <a:pt x="3425739" y="1638724"/>
                        <a:pt x="3472312" y="1827730"/>
                        <a:pt x="3449726" y="2702415"/>
                      </a:cubicBezTo>
                      <a:close/>
                      <a:moveTo>
                        <a:pt x="4769800" y="2330406"/>
                      </a:moveTo>
                      <a:cubicBezTo>
                        <a:pt x="4715789" y="2288451"/>
                        <a:pt x="4700473" y="2211610"/>
                        <a:pt x="4736699" y="2151717"/>
                      </a:cubicBezTo>
                      <a:cubicBezTo>
                        <a:pt x="4773138" y="2091534"/>
                        <a:pt x="4848896" y="2069513"/>
                        <a:pt x="4911273" y="2098514"/>
                      </a:cubicBezTo>
                      <a:lnTo>
                        <a:pt x="4956475" y="2143716"/>
                      </a:lnTo>
                      <a:lnTo>
                        <a:pt x="4769800" y="2330406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15225" cap="flat" cmpd="sng">
                  <a:solidFill>
                    <a:srgbClr val="FF000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425" name="Google Shape;425;p22"/>
            <p:cNvSpPr txBox="1"/>
            <p:nvPr/>
          </p:nvSpPr>
          <p:spPr>
            <a:xfrm>
              <a:off x="9509768" y="2954706"/>
              <a:ext cx="1977800" cy="5404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0000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14180"/>
                </a:buClr>
                <a:buSzPts val="1800"/>
                <a:buFont typeface="Arial"/>
                <a:buNone/>
              </a:pPr>
              <a:r>
                <a:rPr lang="en-GB" sz="1800">
                  <a:solidFill>
                    <a:srgbClr val="014180"/>
                  </a:solidFill>
                  <a:latin typeface="Calibri"/>
                  <a:ea typeface="Calibri"/>
                  <a:cs typeface="Calibri"/>
                  <a:sym typeface="Calibri"/>
                </a:rPr>
                <a:t>Red/Blue Team Exercises</a:t>
              </a:r>
              <a:endParaRPr/>
            </a:p>
          </p:txBody>
        </p:sp>
      </p:grpSp>
      <p:grpSp>
        <p:nvGrpSpPr>
          <p:cNvPr id="426" name="Google Shape;426;p22"/>
          <p:cNvGrpSpPr/>
          <p:nvPr/>
        </p:nvGrpSpPr>
        <p:grpSpPr>
          <a:xfrm>
            <a:off x="9145061" y="3148201"/>
            <a:ext cx="2707214" cy="1484424"/>
            <a:chOff x="9145061" y="3148201"/>
            <a:chExt cx="2707214" cy="1484424"/>
          </a:xfrm>
        </p:grpSpPr>
        <p:sp>
          <p:nvSpPr>
            <p:cNvPr id="427" name="Google Shape;427;p22"/>
            <p:cNvSpPr txBox="1"/>
            <p:nvPr/>
          </p:nvSpPr>
          <p:spPr>
            <a:xfrm>
              <a:off x="9145061" y="4092127"/>
              <a:ext cx="2707214" cy="5404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0000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14180"/>
                </a:buClr>
                <a:buSzPts val="1800"/>
                <a:buFont typeface="Arial"/>
                <a:buNone/>
              </a:pPr>
              <a:r>
                <a:rPr lang="en-GB" sz="1800">
                  <a:solidFill>
                    <a:srgbClr val="014180"/>
                  </a:solidFill>
                  <a:latin typeface="Calibri"/>
                  <a:ea typeface="Calibri"/>
                  <a:cs typeface="Calibri"/>
                  <a:sym typeface="Calibri"/>
                </a:rPr>
                <a:t>Community toolkits and human stories</a:t>
              </a:r>
              <a:endParaRPr sz="1800">
                <a:solidFill>
                  <a:srgbClr val="01418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28" name="Google Shape;428;p22"/>
            <p:cNvGrpSpPr/>
            <p:nvPr/>
          </p:nvGrpSpPr>
          <p:grpSpPr>
            <a:xfrm>
              <a:off x="10084410" y="3148201"/>
              <a:ext cx="860712" cy="860710"/>
              <a:chOff x="10084410" y="3148201"/>
              <a:chExt cx="860712" cy="860710"/>
            </a:xfrm>
          </p:grpSpPr>
          <p:sp>
            <p:nvSpPr>
              <p:cNvPr id="429" name="Google Shape;429;p22"/>
              <p:cNvSpPr/>
              <p:nvPr/>
            </p:nvSpPr>
            <p:spPr>
              <a:xfrm rot="5400000">
                <a:off x="9839797" y="3438428"/>
                <a:ext cx="812802" cy="279597"/>
              </a:xfrm>
              <a:prstGeom prst="parallelogram">
                <a:avLst>
                  <a:gd name="adj" fmla="val 58372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0" name="Google Shape;430;p22"/>
              <p:cNvSpPr/>
              <p:nvPr/>
            </p:nvSpPr>
            <p:spPr>
              <a:xfrm rot="8100000">
                <a:off x="10540656" y="3444060"/>
                <a:ext cx="217474" cy="217474"/>
              </a:xfrm>
              <a:prstGeom prst="teardrop">
                <a:avLst>
                  <a:gd name="adj" fmla="val 10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31" name="Google Shape;431;p22"/>
              <p:cNvPicPr preferRelativeResize="0"/>
              <p:nvPr/>
            </p:nvPicPr>
            <p:blipFill rotWithShape="1">
              <a:blip r:embed="rId10">
                <a:alphaModFix/>
              </a:blip>
              <a:srcRect/>
              <a:stretch/>
            </p:blipFill>
            <p:spPr>
              <a:xfrm>
                <a:off x="10084410" y="3148201"/>
                <a:ext cx="860712" cy="86071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432" name="Google Shape;432;p22"/>
          <p:cNvSpPr txBox="1"/>
          <p:nvPr/>
        </p:nvSpPr>
        <p:spPr>
          <a:xfrm>
            <a:off x="459958" y="5566678"/>
            <a:ext cx="2707214" cy="390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4180"/>
              </a:buClr>
              <a:buSzPts val="1800"/>
              <a:buFont typeface="Arial"/>
              <a:buNone/>
            </a:pPr>
            <a:r>
              <a:rPr lang="en-GB" sz="1800">
                <a:solidFill>
                  <a:srgbClr val="014180"/>
                </a:solidFill>
                <a:latin typeface="Calibri"/>
                <a:ea typeface="Calibri"/>
                <a:cs typeface="Calibri"/>
                <a:sym typeface="Calibri"/>
              </a:rPr>
              <a:t>Guides</a:t>
            </a:r>
            <a:endParaRPr/>
          </a:p>
        </p:txBody>
      </p:sp>
      <p:sp>
        <p:nvSpPr>
          <p:cNvPr id="433" name="Google Shape;433;p22"/>
          <p:cNvSpPr txBox="1"/>
          <p:nvPr/>
        </p:nvSpPr>
        <p:spPr>
          <a:xfrm>
            <a:off x="3408782" y="3593912"/>
            <a:ext cx="2707214" cy="390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4180"/>
              </a:buClr>
              <a:buSzPts val="1800"/>
              <a:buFont typeface="Arial"/>
              <a:buNone/>
            </a:pPr>
            <a:r>
              <a:rPr lang="en-GB" sz="1800">
                <a:solidFill>
                  <a:srgbClr val="014180"/>
                </a:solidFill>
                <a:latin typeface="Calibri"/>
                <a:ea typeface="Calibri"/>
                <a:cs typeface="Calibri"/>
                <a:sym typeface="Calibri"/>
              </a:rPr>
              <a:t>Videos and animation </a:t>
            </a:r>
            <a:endParaRPr sz="1800">
              <a:solidFill>
                <a:srgbClr val="01418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4" name="Google Shape;434;p22"/>
          <p:cNvSpPr txBox="1"/>
          <p:nvPr/>
        </p:nvSpPr>
        <p:spPr>
          <a:xfrm>
            <a:off x="3823584" y="6108512"/>
            <a:ext cx="2707214" cy="390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4180"/>
              </a:buClr>
              <a:buSzPts val="1800"/>
              <a:buFont typeface="Arial"/>
              <a:buNone/>
            </a:pPr>
            <a:r>
              <a:rPr lang="en-GB" sz="1800">
                <a:solidFill>
                  <a:srgbClr val="014180"/>
                </a:solidFill>
                <a:latin typeface="Calibri"/>
                <a:ea typeface="Calibri"/>
                <a:cs typeface="Calibri"/>
                <a:sym typeface="Calibri"/>
              </a:rPr>
              <a:t>Training</a:t>
            </a:r>
            <a:endParaRPr/>
          </a:p>
        </p:txBody>
      </p:sp>
      <p:sp>
        <p:nvSpPr>
          <p:cNvPr id="435" name="Google Shape;435;p22"/>
          <p:cNvSpPr txBox="1"/>
          <p:nvPr/>
        </p:nvSpPr>
        <p:spPr>
          <a:xfrm>
            <a:off x="9195372" y="260269"/>
            <a:ext cx="1533377" cy="591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4180"/>
              </a:buClr>
              <a:buSzPts val="1800"/>
              <a:buFont typeface="Arial"/>
              <a:buNone/>
            </a:pPr>
            <a:r>
              <a:rPr lang="en-GB" sz="1800">
                <a:solidFill>
                  <a:srgbClr val="014180"/>
                </a:solidFill>
                <a:latin typeface="Calibri"/>
                <a:ea typeface="Calibri"/>
                <a:cs typeface="Calibri"/>
                <a:sym typeface="Calibri"/>
              </a:rPr>
              <a:t>Posters &amp; signage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23"/>
          <p:cNvSpPr/>
          <p:nvPr/>
        </p:nvSpPr>
        <p:spPr>
          <a:xfrm rot="5400000">
            <a:off x="3564713" y="1268470"/>
            <a:ext cx="634583" cy="7764011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9B195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1" name="Google Shape;441;p23"/>
          <p:cNvSpPr txBox="1">
            <a:spLocks noGrp="1"/>
          </p:cNvSpPr>
          <p:nvPr>
            <p:ph type="title"/>
          </p:nvPr>
        </p:nvSpPr>
        <p:spPr>
          <a:xfrm>
            <a:off x="736411" y="3021694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GB"/>
              <a:t>Louise Long</a:t>
            </a:r>
            <a:br>
              <a:rPr lang="en-GB"/>
            </a:br>
            <a:r>
              <a:rPr lang="en-GB" sz="3900">
                <a:latin typeface="Calibri"/>
                <a:ea typeface="Calibri"/>
                <a:cs typeface="Calibri"/>
                <a:sym typeface="Calibri"/>
              </a:rPr>
              <a:t>Chief Executive, NHS Lanarkshire</a:t>
            </a:r>
            <a:endParaRPr/>
          </a:p>
        </p:txBody>
      </p:sp>
      <p:sp>
        <p:nvSpPr>
          <p:cNvPr id="442" name="Google Shape;442;p23"/>
          <p:cNvSpPr/>
          <p:nvPr/>
        </p:nvSpPr>
        <p:spPr>
          <a:xfrm rot="5400000">
            <a:off x="3519213" y="1213039"/>
            <a:ext cx="634583" cy="767300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3" name="Google Shape;443;p23"/>
          <p:cNvSpPr txBox="1"/>
          <p:nvPr/>
        </p:nvSpPr>
        <p:spPr>
          <a:xfrm>
            <a:off x="298416" y="4732251"/>
            <a:ext cx="7116176" cy="634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00" b="1">
                <a:solidFill>
                  <a:srgbClr val="9B195B"/>
                </a:solidFill>
                <a:latin typeface="Calibri"/>
                <a:ea typeface="Calibri"/>
                <a:cs typeface="Calibri"/>
                <a:sym typeface="Calibri"/>
              </a:rPr>
              <a:t>Panel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24"/>
          <p:cNvSpPr/>
          <p:nvPr/>
        </p:nvSpPr>
        <p:spPr>
          <a:xfrm>
            <a:off x="0" y="1782195"/>
            <a:ext cx="12192000" cy="3645244"/>
          </a:xfrm>
          <a:prstGeom prst="rect">
            <a:avLst/>
          </a:prstGeom>
          <a:solidFill>
            <a:srgbClr val="BF1F6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9" name="Google Shape;449;p24"/>
          <p:cNvSpPr txBox="1">
            <a:spLocks noGrp="1"/>
          </p:cNvSpPr>
          <p:nvPr>
            <p:ph type="title"/>
          </p:nvPr>
        </p:nvSpPr>
        <p:spPr>
          <a:xfrm>
            <a:off x="390728" y="311286"/>
            <a:ext cx="10515600" cy="8819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GB" sz="4000"/>
              <a:t>Your Questions – Let’s Talk</a:t>
            </a:r>
            <a:endParaRPr/>
          </a:p>
        </p:txBody>
      </p:sp>
      <p:sp>
        <p:nvSpPr>
          <p:cNvPr id="450" name="Google Shape;450;p24"/>
          <p:cNvSpPr txBox="1">
            <a:spLocks noGrp="1"/>
          </p:cNvSpPr>
          <p:nvPr>
            <p:ph type="body" idx="1"/>
          </p:nvPr>
        </p:nvSpPr>
        <p:spPr>
          <a:xfrm>
            <a:off x="390728" y="1095964"/>
            <a:ext cx="10873902" cy="5188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195B"/>
              </a:buClr>
              <a:buSzPts val="2400"/>
              <a:buNone/>
            </a:pPr>
            <a:r>
              <a:rPr lang="en-GB" sz="2400" b="1">
                <a:solidFill>
                  <a:srgbClr val="9B195B"/>
                </a:solidFill>
              </a:rPr>
              <a:t>Perspectives from the People Behind the Progress</a:t>
            </a:r>
            <a:endParaRPr/>
          </a:p>
        </p:txBody>
      </p:sp>
      <p:sp>
        <p:nvSpPr>
          <p:cNvPr id="451" name="Google Shape;451;p24"/>
          <p:cNvSpPr/>
          <p:nvPr/>
        </p:nvSpPr>
        <p:spPr>
          <a:xfrm>
            <a:off x="7893338" y="1814840"/>
            <a:ext cx="4298662" cy="3612599"/>
          </a:xfrm>
          <a:custGeom>
            <a:avLst/>
            <a:gdLst/>
            <a:ahLst/>
            <a:cxnLst/>
            <a:rect l="l" t="t" r="r" b="b"/>
            <a:pathLst>
              <a:path w="4298662" h="3612599" extrusionOk="0">
                <a:moveTo>
                  <a:pt x="4298662" y="0"/>
                </a:moveTo>
                <a:lnTo>
                  <a:pt x="4298662" y="1514964"/>
                </a:lnTo>
                <a:lnTo>
                  <a:pt x="4239615" y="1538245"/>
                </a:lnTo>
                <a:cubicBezTo>
                  <a:pt x="3250031" y="1956804"/>
                  <a:pt x="2395759" y="2632631"/>
                  <a:pt x="1760643" y="3481881"/>
                </a:cubicBezTo>
                <a:lnTo>
                  <a:pt x="1667688" y="3612599"/>
                </a:lnTo>
                <a:lnTo>
                  <a:pt x="0" y="3612599"/>
                </a:lnTo>
                <a:lnTo>
                  <a:pt x="39703" y="3535079"/>
                </a:lnTo>
                <a:cubicBezTo>
                  <a:pt x="898639" y="1953921"/>
                  <a:pt x="2314135" y="718980"/>
                  <a:pt x="4023262" y="93185"/>
                </a:cubicBezTo>
                <a:close/>
              </a:path>
            </a:pathLst>
          </a:custGeom>
          <a:solidFill>
            <a:srgbClr val="22185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2" name="Google Shape;452;p24"/>
          <p:cNvSpPr/>
          <p:nvPr/>
        </p:nvSpPr>
        <p:spPr>
          <a:xfrm>
            <a:off x="0" y="1782195"/>
            <a:ext cx="4128174" cy="3631114"/>
          </a:xfrm>
          <a:custGeom>
            <a:avLst/>
            <a:gdLst/>
            <a:ahLst/>
            <a:cxnLst/>
            <a:rect l="l" t="t" r="r" b="b"/>
            <a:pathLst>
              <a:path w="4128174" h="3631114" extrusionOk="0">
                <a:moveTo>
                  <a:pt x="2478823" y="0"/>
                </a:moveTo>
                <a:lnTo>
                  <a:pt x="4128174" y="0"/>
                </a:lnTo>
                <a:lnTo>
                  <a:pt x="4041261" y="169696"/>
                </a:lnTo>
                <a:cubicBezTo>
                  <a:pt x="3182324" y="1750854"/>
                  <a:pt x="1766829" y="2985795"/>
                  <a:pt x="57702" y="3611590"/>
                </a:cubicBezTo>
                <a:lnTo>
                  <a:pt x="0" y="3631114"/>
                </a:lnTo>
                <a:lnTo>
                  <a:pt x="0" y="2094805"/>
                </a:lnTo>
                <a:lnTo>
                  <a:pt x="107817" y="2046062"/>
                </a:lnTo>
                <a:cubicBezTo>
                  <a:pt x="984443" y="1623660"/>
                  <a:pt x="1742942" y="994939"/>
                  <a:pt x="2320320" y="222894"/>
                </a:cubicBezTo>
                <a:close/>
              </a:path>
            </a:pathLst>
          </a:custGeom>
          <a:solidFill>
            <a:srgbClr val="9C18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3" name="Google Shape;453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53806" y="2133618"/>
            <a:ext cx="2975042" cy="297504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54" name="Google Shape;454;p24"/>
          <p:cNvGrpSpPr/>
          <p:nvPr/>
        </p:nvGrpSpPr>
        <p:grpSpPr>
          <a:xfrm>
            <a:off x="4967785" y="3115102"/>
            <a:ext cx="1378423" cy="313898"/>
            <a:chOff x="4967785" y="3115102"/>
            <a:chExt cx="1378423" cy="313898"/>
          </a:xfrm>
        </p:grpSpPr>
        <p:sp>
          <p:nvSpPr>
            <p:cNvPr id="455" name="Google Shape;455;p24"/>
            <p:cNvSpPr/>
            <p:nvPr/>
          </p:nvSpPr>
          <p:spPr>
            <a:xfrm>
              <a:off x="4967785" y="3115102"/>
              <a:ext cx="313898" cy="313898"/>
            </a:xfrm>
            <a:prstGeom prst="ellipse">
              <a:avLst/>
            </a:prstGeom>
            <a:solidFill>
              <a:srgbClr val="22185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5500048" y="3115102"/>
              <a:ext cx="313898" cy="313898"/>
            </a:xfrm>
            <a:prstGeom prst="ellipse">
              <a:avLst/>
            </a:prstGeom>
            <a:solidFill>
              <a:srgbClr val="22185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7" name="Google Shape;457;p24"/>
            <p:cNvSpPr/>
            <p:nvPr/>
          </p:nvSpPr>
          <p:spPr>
            <a:xfrm>
              <a:off x="6032310" y="3115102"/>
              <a:ext cx="313898" cy="313898"/>
            </a:xfrm>
            <a:prstGeom prst="ellipse">
              <a:avLst/>
            </a:prstGeom>
            <a:solidFill>
              <a:srgbClr val="22185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25"/>
          <p:cNvSpPr/>
          <p:nvPr/>
        </p:nvSpPr>
        <p:spPr>
          <a:xfrm rot="5400000">
            <a:off x="3564713" y="1279357"/>
            <a:ext cx="634583" cy="7764011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9B195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3" name="Google Shape;463;p25"/>
          <p:cNvSpPr txBox="1">
            <a:spLocks noGrp="1"/>
          </p:cNvSpPr>
          <p:nvPr>
            <p:ph type="title"/>
          </p:nvPr>
        </p:nvSpPr>
        <p:spPr>
          <a:xfrm>
            <a:off x="736411" y="303258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GB"/>
              <a:t>Louise Long</a:t>
            </a:r>
            <a:br>
              <a:rPr lang="en-GB"/>
            </a:br>
            <a:r>
              <a:rPr lang="en-GB" sz="3900">
                <a:latin typeface="Calibri"/>
                <a:ea typeface="Calibri"/>
                <a:cs typeface="Calibri"/>
                <a:sym typeface="Calibri"/>
              </a:rPr>
              <a:t>Chief Executive, NHS Lanarkshire</a:t>
            </a:r>
            <a:endParaRPr/>
          </a:p>
        </p:txBody>
      </p:sp>
      <p:sp>
        <p:nvSpPr>
          <p:cNvPr id="464" name="Google Shape;464;p25"/>
          <p:cNvSpPr/>
          <p:nvPr/>
        </p:nvSpPr>
        <p:spPr>
          <a:xfrm rot="5400000">
            <a:off x="3519213" y="1223926"/>
            <a:ext cx="634583" cy="767300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5" name="Google Shape;465;p25"/>
          <p:cNvSpPr txBox="1"/>
          <p:nvPr/>
        </p:nvSpPr>
        <p:spPr>
          <a:xfrm>
            <a:off x="298416" y="4743138"/>
            <a:ext cx="7116176" cy="634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00" b="1">
                <a:solidFill>
                  <a:srgbClr val="9B195B"/>
                </a:solidFill>
                <a:latin typeface="Calibri"/>
                <a:ea typeface="Calibri"/>
                <a:cs typeface="Calibri"/>
                <a:sym typeface="Calibri"/>
              </a:rPr>
              <a:t>Open Q&amp;A / Closing Reflections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0" name="Google Shape;470;p26"/>
          <p:cNvGrpSpPr/>
          <p:nvPr/>
        </p:nvGrpSpPr>
        <p:grpSpPr>
          <a:xfrm>
            <a:off x="0" y="1806965"/>
            <a:ext cx="12192000" cy="3502394"/>
            <a:chOff x="0" y="1977936"/>
            <a:chExt cx="12192000" cy="3525366"/>
          </a:xfrm>
        </p:grpSpPr>
        <p:sp>
          <p:nvSpPr>
            <p:cNvPr id="471" name="Google Shape;471;p26"/>
            <p:cNvSpPr/>
            <p:nvPr/>
          </p:nvSpPr>
          <p:spPr>
            <a:xfrm>
              <a:off x="0" y="1977936"/>
              <a:ext cx="12192000" cy="3525366"/>
            </a:xfrm>
            <a:prstGeom prst="rect">
              <a:avLst/>
            </a:prstGeom>
            <a:solidFill>
              <a:srgbClr val="9B195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2" name="Google Shape;472;p26"/>
            <p:cNvSpPr/>
            <p:nvPr/>
          </p:nvSpPr>
          <p:spPr>
            <a:xfrm>
              <a:off x="6096000" y="1977936"/>
              <a:ext cx="6096000" cy="3525366"/>
            </a:xfrm>
            <a:prstGeom prst="rect">
              <a:avLst/>
            </a:prstGeom>
            <a:solidFill>
              <a:srgbClr val="134A8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3" name="Google Shape;473;p26"/>
            <p:cNvSpPr/>
            <p:nvPr/>
          </p:nvSpPr>
          <p:spPr>
            <a:xfrm>
              <a:off x="559626" y="1977936"/>
              <a:ext cx="1072896" cy="3525366"/>
            </a:xfrm>
            <a:prstGeom prst="rect">
              <a:avLst/>
            </a:prstGeom>
            <a:solidFill>
              <a:srgbClr val="BF1F6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4" name="Google Shape;474;p26"/>
            <p:cNvSpPr/>
            <p:nvPr/>
          </p:nvSpPr>
          <p:spPr>
            <a:xfrm>
              <a:off x="10559477" y="1977936"/>
              <a:ext cx="675878" cy="3525366"/>
            </a:xfrm>
            <a:prstGeom prst="rect">
              <a:avLst/>
            </a:prstGeom>
            <a:solidFill>
              <a:srgbClr val="0097D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75" name="Google Shape;475;p26"/>
          <p:cNvSpPr txBox="1">
            <a:spLocks noGrp="1"/>
          </p:cNvSpPr>
          <p:nvPr>
            <p:ph type="title"/>
          </p:nvPr>
        </p:nvSpPr>
        <p:spPr>
          <a:xfrm>
            <a:off x="390728" y="311286"/>
            <a:ext cx="10515600" cy="8819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GB" sz="4000"/>
              <a:t>Closing Reflections</a:t>
            </a:r>
            <a:endParaRPr/>
          </a:p>
        </p:txBody>
      </p:sp>
      <p:sp>
        <p:nvSpPr>
          <p:cNvPr id="476" name="Google Shape;476;p26"/>
          <p:cNvSpPr txBox="1">
            <a:spLocks noGrp="1"/>
          </p:cNvSpPr>
          <p:nvPr>
            <p:ph type="body" idx="1"/>
          </p:nvPr>
        </p:nvSpPr>
        <p:spPr>
          <a:xfrm>
            <a:off x="390728" y="1095964"/>
            <a:ext cx="10873902" cy="5188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195B"/>
              </a:buClr>
              <a:buSzPts val="2400"/>
              <a:buNone/>
            </a:pPr>
            <a:r>
              <a:rPr lang="en-GB" sz="2400" b="1">
                <a:solidFill>
                  <a:srgbClr val="9B195B"/>
                </a:solidFill>
              </a:rPr>
              <a:t>Reform Is Possible – and Personal</a:t>
            </a:r>
            <a:endParaRPr/>
          </a:p>
        </p:txBody>
      </p:sp>
      <p:pic>
        <p:nvPicPr>
          <p:cNvPr id="477" name="Google Shape;477;p26" descr="Transformational approach to unscheduled care | NHS Lanarkshire"/>
          <p:cNvPicPr preferRelativeResize="0"/>
          <p:nvPr/>
        </p:nvPicPr>
        <p:blipFill rotWithShape="1">
          <a:blip r:embed="rId3">
            <a:alphaModFix/>
          </a:blip>
          <a:srcRect t="15273" b="21950"/>
          <a:stretch/>
        </p:blipFill>
        <p:spPr>
          <a:xfrm>
            <a:off x="1632522" y="1806964"/>
            <a:ext cx="8926955" cy="3502395"/>
          </a:xfrm>
          <a:prstGeom prst="rect">
            <a:avLst/>
          </a:prstGeom>
          <a:noFill/>
          <a:ln>
            <a:noFill/>
          </a:ln>
        </p:spPr>
      </p:pic>
      <p:sp>
        <p:nvSpPr>
          <p:cNvPr id="478" name="Google Shape;478;p26"/>
          <p:cNvSpPr txBox="1"/>
          <p:nvPr/>
        </p:nvSpPr>
        <p:spPr>
          <a:xfrm>
            <a:off x="0" y="5397644"/>
            <a:ext cx="1219200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 just transforming systems — transforming lives.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9" name="Google Shape;479;p26"/>
          <p:cNvSpPr txBox="1"/>
          <p:nvPr/>
        </p:nvSpPr>
        <p:spPr>
          <a:xfrm>
            <a:off x="0" y="6016803"/>
            <a:ext cx="12192000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00" i="1">
                <a:solidFill>
                  <a:srgbClr val="0097DC"/>
                </a:solidFill>
                <a:latin typeface="Calibri"/>
                <a:ea typeface="Calibri"/>
                <a:cs typeface="Calibri"/>
                <a:sym typeface="Calibri"/>
              </a:rPr>
              <a:t>Thank you </a:t>
            </a:r>
            <a:r>
              <a:rPr lang="en-GB" sz="2600" i="1" u="sng">
                <a:solidFill>
                  <a:srgbClr val="0097DC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nhslanarkshire.scot.nhs.uk/interface/</a:t>
            </a:r>
            <a:r>
              <a:rPr lang="en-GB" sz="2600" i="1">
                <a:solidFill>
                  <a:srgbClr val="0097DC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600">
              <a:solidFill>
                <a:srgbClr val="0097D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27"/>
          <p:cNvSpPr txBox="1">
            <a:spLocks noGrp="1"/>
          </p:cNvSpPr>
          <p:nvPr>
            <p:ph type="title"/>
          </p:nvPr>
        </p:nvSpPr>
        <p:spPr>
          <a:xfrm>
            <a:off x="736411" y="2980419"/>
            <a:ext cx="10515600" cy="2551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GB"/>
              <a:t>Interface Reform in Reality: The Bold, Human Approach Transforming Care</a:t>
            </a:r>
            <a:br>
              <a:rPr lang="en-GB"/>
            </a:br>
            <a:br>
              <a:rPr lang="en-GB"/>
            </a:br>
            <a:r>
              <a:rPr lang="en-GB" sz="3300">
                <a:latin typeface="Calibri"/>
                <a:ea typeface="Calibri"/>
                <a:cs typeface="Calibri"/>
                <a:sym typeface="Calibri"/>
              </a:rPr>
              <a:t>Thank you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28"/>
          <p:cNvSpPr txBox="1">
            <a:spLocks noGrp="1"/>
          </p:cNvSpPr>
          <p:nvPr>
            <p:ph type="title"/>
          </p:nvPr>
        </p:nvSpPr>
        <p:spPr>
          <a:xfrm>
            <a:off x="390728" y="311286"/>
            <a:ext cx="10515600" cy="8819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GB" sz="4000"/>
              <a:t>H@H/Virtual Wards: Hospital Care &amp; Comfort</a:t>
            </a:r>
            <a:endParaRPr/>
          </a:p>
        </p:txBody>
      </p:sp>
      <p:grpSp>
        <p:nvGrpSpPr>
          <p:cNvPr id="490" name="Google Shape;490;p28"/>
          <p:cNvGrpSpPr/>
          <p:nvPr/>
        </p:nvGrpSpPr>
        <p:grpSpPr>
          <a:xfrm>
            <a:off x="-749508" y="0"/>
            <a:ext cx="374754" cy="3250581"/>
            <a:chOff x="-1064302" y="0"/>
            <a:chExt cx="689548" cy="5981074"/>
          </a:xfrm>
        </p:grpSpPr>
        <p:sp>
          <p:nvSpPr>
            <p:cNvPr id="491" name="Google Shape;491;p28"/>
            <p:cNvSpPr/>
            <p:nvPr/>
          </p:nvSpPr>
          <p:spPr>
            <a:xfrm>
              <a:off x="-1064302" y="0"/>
              <a:ext cx="689548" cy="689548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2" name="Google Shape;492;p28"/>
            <p:cNvSpPr/>
            <p:nvPr/>
          </p:nvSpPr>
          <p:spPr>
            <a:xfrm>
              <a:off x="-1064302" y="878423"/>
              <a:ext cx="689548" cy="689548"/>
            </a:xfrm>
            <a:prstGeom prst="rect">
              <a:avLst/>
            </a:prstGeom>
            <a:solidFill>
              <a:srgbClr val="22185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3" name="Google Shape;493;p28"/>
            <p:cNvSpPr/>
            <p:nvPr/>
          </p:nvSpPr>
          <p:spPr>
            <a:xfrm>
              <a:off x="-1064302" y="1756846"/>
              <a:ext cx="689548" cy="689548"/>
            </a:xfrm>
            <a:prstGeom prst="rect">
              <a:avLst/>
            </a:prstGeom>
            <a:solidFill>
              <a:srgbClr val="0041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4" name="Google Shape;494;p28"/>
            <p:cNvSpPr/>
            <p:nvPr/>
          </p:nvSpPr>
          <p:spPr>
            <a:xfrm>
              <a:off x="-1064302" y="2635269"/>
              <a:ext cx="689548" cy="689548"/>
            </a:xfrm>
            <a:prstGeom prst="rect">
              <a:avLst/>
            </a:prstGeom>
            <a:solidFill>
              <a:srgbClr val="0097D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5" name="Google Shape;495;p28"/>
            <p:cNvSpPr/>
            <p:nvPr/>
          </p:nvSpPr>
          <p:spPr>
            <a:xfrm>
              <a:off x="-1064302" y="3513692"/>
              <a:ext cx="689548" cy="689548"/>
            </a:xfrm>
            <a:prstGeom prst="rect">
              <a:avLst/>
            </a:prstGeom>
            <a:solidFill>
              <a:srgbClr val="9B195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6" name="Google Shape;496;p28"/>
            <p:cNvSpPr/>
            <p:nvPr/>
          </p:nvSpPr>
          <p:spPr>
            <a:xfrm>
              <a:off x="-1064302" y="4392117"/>
              <a:ext cx="689548" cy="689548"/>
            </a:xfrm>
            <a:prstGeom prst="rect">
              <a:avLst/>
            </a:prstGeom>
            <a:solidFill>
              <a:srgbClr val="BF1F6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7" name="Google Shape;497;p28"/>
            <p:cNvSpPr/>
            <p:nvPr/>
          </p:nvSpPr>
          <p:spPr>
            <a:xfrm>
              <a:off x="-1064302" y="5291526"/>
              <a:ext cx="689548" cy="689548"/>
            </a:xfrm>
            <a:prstGeom prst="rect">
              <a:avLst/>
            </a:prstGeom>
            <a:solidFill>
              <a:srgbClr val="D0CE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98" name="Google Shape;498;p28"/>
          <p:cNvSpPr/>
          <p:nvPr/>
        </p:nvSpPr>
        <p:spPr>
          <a:xfrm>
            <a:off x="319796" y="5720616"/>
            <a:ext cx="11585511" cy="76954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99" name="Google Shape;499;p28"/>
          <p:cNvGrpSpPr/>
          <p:nvPr/>
        </p:nvGrpSpPr>
        <p:grpSpPr>
          <a:xfrm>
            <a:off x="4151562" y="1352944"/>
            <a:ext cx="7258449" cy="931424"/>
            <a:chOff x="4744015" y="1633930"/>
            <a:chExt cx="7258449" cy="931424"/>
          </a:xfrm>
        </p:grpSpPr>
        <p:sp>
          <p:nvSpPr>
            <p:cNvPr id="500" name="Google Shape;500;p28"/>
            <p:cNvSpPr txBox="1"/>
            <p:nvPr/>
          </p:nvSpPr>
          <p:spPr>
            <a:xfrm>
              <a:off x="4744015" y="1633930"/>
              <a:ext cx="1426713" cy="9314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6900" b="1">
                  <a:solidFill>
                    <a:srgbClr val="EDD2ED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/>
            </a:p>
          </p:txBody>
        </p:sp>
        <p:sp>
          <p:nvSpPr>
            <p:cNvPr id="501" name="Google Shape;501;p28"/>
            <p:cNvSpPr txBox="1"/>
            <p:nvPr/>
          </p:nvSpPr>
          <p:spPr>
            <a:xfrm>
              <a:off x="6207032" y="1633930"/>
              <a:ext cx="1426713" cy="9314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6900" b="1">
                  <a:solidFill>
                    <a:srgbClr val="EDD2ED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/>
            </a:p>
          </p:txBody>
        </p:sp>
        <p:sp>
          <p:nvSpPr>
            <p:cNvPr id="502" name="Google Shape;502;p28"/>
            <p:cNvSpPr txBox="1"/>
            <p:nvPr/>
          </p:nvSpPr>
          <p:spPr>
            <a:xfrm>
              <a:off x="7656347" y="1633930"/>
              <a:ext cx="1426713" cy="9314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6900" b="1">
                  <a:solidFill>
                    <a:srgbClr val="EDD2ED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/>
            </a:p>
          </p:txBody>
        </p:sp>
        <p:sp>
          <p:nvSpPr>
            <p:cNvPr id="503" name="Google Shape;503;p28"/>
            <p:cNvSpPr txBox="1"/>
            <p:nvPr/>
          </p:nvSpPr>
          <p:spPr>
            <a:xfrm>
              <a:off x="9076628" y="1633930"/>
              <a:ext cx="1426713" cy="9314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6900" b="1">
                  <a:solidFill>
                    <a:srgbClr val="EDD2ED"/>
                  </a:solidFill>
                  <a:latin typeface="Calibri"/>
                  <a:ea typeface="Calibri"/>
                  <a:cs typeface="Calibri"/>
                  <a:sym typeface="Calibri"/>
                </a:rPr>
                <a:t>4</a:t>
              </a:r>
              <a:endParaRPr/>
            </a:p>
          </p:txBody>
        </p:sp>
        <p:sp>
          <p:nvSpPr>
            <p:cNvPr id="504" name="Google Shape;504;p28"/>
            <p:cNvSpPr txBox="1"/>
            <p:nvPr/>
          </p:nvSpPr>
          <p:spPr>
            <a:xfrm>
              <a:off x="10575751" y="1633930"/>
              <a:ext cx="1426713" cy="9314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6900" b="1">
                  <a:solidFill>
                    <a:srgbClr val="EDD2ED"/>
                  </a:solidFill>
                  <a:latin typeface="Calibri"/>
                  <a:ea typeface="Calibri"/>
                  <a:cs typeface="Calibri"/>
                  <a:sym typeface="Calibri"/>
                </a:rPr>
                <a:t>5</a:t>
              </a:r>
              <a:endParaRPr/>
            </a:p>
          </p:txBody>
        </p:sp>
      </p:grpSp>
      <p:sp>
        <p:nvSpPr>
          <p:cNvPr id="505" name="Google Shape;505;p28"/>
          <p:cNvSpPr/>
          <p:nvPr/>
        </p:nvSpPr>
        <p:spPr>
          <a:xfrm>
            <a:off x="6487860" y="1571664"/>
            <a:ext cx="899768" cy="899768"/>
          </a:xfrm>
          <a:prstGeom prst="ellipse">
            <a:avLst/>
          </a:prstGeom>
          <a:solidFill>
            <a:srgbClr val="87388B"/>
          </a:solidFill>
          <a:ln w="38100" cap="flat" cmpd="sng">
            <a:solidFill>
              <a:srgbClr val="FBE4D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6" name="Google Shape;506;p28"/>
          <p:cNvSpPr/>
          <p:nvPr/>
        </p:nvSpPr>
        <p:spPr>
          <a:xfrm>
            <a:off x="5040229" y="1571664"/>
            <a:ext cx="899768" cy="899768"/>
          </a:xfrm>
          <a:prstGeom prst="ellipse">
            <a:avLst/>
          </a:prstGeom>
          <a:solidFill>
            <a:srgbClr val="87388B"/>
          </a:solidFill>
          <a:ln w="38100" cap="flat" cmpd="sng">
            <a:solidFill>
              <a:srgbClr val="FBE4D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7" name="Google Shape;507;p28"/>
          <p:cNvSpPr/>
          <p:nvPr/>
        </p:nvSpPr>
        <p:spPr>
          <a:xfrm>
            <a:off x="7921205" y="1571664"/>
            <a:ext cx="899768" cy="899768"/>
          </a:xfrm>
          <a:prstGeom prst="ellipse">
            <a:avLst/>
          </a:prstGeom>
          <a:solidFill>
            <a:srgbClr val="87388B"/>
          </a:solidFill>
          <a:ln w="38100" cap="flat" cmpd="sng">
            <a:solidFill>
              <a:srgbClr val="FBE4D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8" name="Google Shape;508;p28"/>
          <p:cNvSpPr/>
          <p:nvPr/>
        </p:nvSpPr>
        <p:spPr>
          <a:xfrm>
            <a:off x="9350169" y="1571664"/>
            <a:ext cx="899768" cy="899768"/>
          </a:xfrm>
          <a:prstGeom prst="ellipse">
            <a:avLst/>
          </a:prstGeom>
          <a:solidFill>
            <a:srgbClr val="87388B"/>
          </a:solidFill>
          <a:ln w="38100" cap="flat" cmpd="sng">
            <a:solidFill>
              <a:srgbClr val="FBE4D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9" name="Google Shape;509;p28"/>
          <p:cNvSpPr/>
          <p:nvPr/>
        </p:nvSpPr>
        <p:spPr>
          <a:xfrm>
            <a:off x="10811389" y="1571664"/>
            <a:ext cx="899768" cy="899768"/>
          </a:xfrm>
          <a:prstGeom prst="ellipse">
            <a:avLst/>
          </a:prstGeom>
          <a:solidFill>
            <a:srgbClr val="87388B"/>
          </a:solidFill>
          <a:ln w="38100" cap="flat" cmpd="sng">
            <a:solidFill>
              <a:srgbClr val="FBE4D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510" name="Google Shape;510;p28"/>
          <p:cNvGraphicFramePr/>
          <p:nvPr/>
        </p:nvGraphicFramePr>
        <p:xfrm>
          <a:off x="320674" y="2832560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{9C64BB6B-095B-4204-9DE7-E424FA6DC496}</a:tableStyleId>
              </a:tblPr>
              <a:tblGrid>
                <a:gridCol w="608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05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7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85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485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485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378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 b="1" i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REF</a:t>
                      </a:r>
                      <a:endParaRPr/>
                    </a:p>
                  </a:txBody>
                  <a:tcPr marL="91450" marR="91450" marT="45725" marB="45725" anchor="ctr">
                    <a:solidFill>
                      <a:srgbClr val="87388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1" i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Speciality / Pathways</a:t>
                      </a:r>
                      <a:endParaRPr/>
                    </a:p>
                  </a:txBody>
                  <a:tcPr marL="91450" marR="91450" marT="45725" marB="45725" anchor="ctr">
                    <a:solidFill>
                      <a:srgbClr val="87388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0" i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D9CE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0" i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Frailty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D9CE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0" i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solidFill>
                      <a:srgbClr val="D9CE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0" i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solidFill>
                      <a:srgbClr val="05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solidFill>
                      <a:srgbClr val="05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solidFill>
                      <a:srgbClr val="05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solidFill>
                      <a:srgbClr val="D9CE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0" i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EDE8EE"/>
                    </a:solidFill>
                  </a:tcPr>
                </a:tc>
                <a:tc>
                  <a:txBody>
                    <a:bodyPr/>
                    <a:lstStyle/>
                    <a:p>
                      <a:pPr marL="11113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0" i="0" u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Cardiology</a:t>
                      </a:r>
                      <a:endParaRPr sz="1800" b="0" i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solidFill>
                      <a:srgbClr val="EDE8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0" i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solidFill>
                      <a:srgbClr val="EDE8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0" i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solidFill>
                      <a:srgbClr val="EF8C5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0" i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solidFill>
                      <a:srgbClr val="EDE8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0" i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solidFill>
                      <a:srgbClr val="EF8C5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0" i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solidFill>
                      <a:srgbClr val="EF8C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0" i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D9CE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0" i="0" u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Respiratory</a:t>
                      </a:r>
                      <a:endParaRPr sz="1800" b="0" i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solidFill>
                      <a:srgbClr val="D9CE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0" i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solidFill>
                      <a:srgbClr val="D9CE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0" i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solidFill>
                      <a:srgbClr val="EF8C5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0" i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solidFill>
                      <a:srgbClr val="EF8C5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0" i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solidFill>
                      <a:srgbClr val="EF8C5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0" i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solidFill>
                      <a:srgbClr val="05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0" i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EDE8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0" i="0" u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Liver Pathway</a:t>
                      </a:r>
                      <a:endParaRPr sz="1800" b="0" i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solidFill>
                      <a:srgbClr val="EDE8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0" i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solidFill>
                      <a:srgbClr val="EDE8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0" i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solidFill>
                      <a:srgbClr val="EF8C5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0" i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solidFill>
                      <a:srgbClr val="EF8C5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0" i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solidFill>
                      <a:srgbClr val="EF8C5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0" i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solidFill>
                      <a:srgbClr val="EDE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0" i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D9CE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0" i="0" u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Diagnostics</a:t>
                      </a:r>
                      <a:endParaRPr sz="1800" b="0" i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solidFill>
                      <a:srgbClr val="D9CE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0" i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solidFill>
                      <a:srgbClr val="D9CE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0" i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solidFill>
                      <a:srgbClr val="D9CE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0" i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solidFill>
                      <a:srgbClr val="D9CE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0" i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solidFill>
                      <a:srgbClr val="05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0" i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solidFill>
                      <a:srgbClr val="D9CE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51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0" i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EDE8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0" i="0" u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General Surgery</a:t>
                      </a:r>
                      <a:endParaRPr sz="1800" b="0" i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solidFill>
                      <a:srgbClr val="EDE8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solidFill>
                      <a:srgbClr val="EDE8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solidFill>
                      <a:srgbClr val="EF8C5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solidFill>
                      <a:srgbClr val="EDE8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solidFill>
                      <a:srgbClr val="EF8C5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solidFill>
                      <a:srgbClr val="EDE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0" i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D9CE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0" i="0" u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Orthopaedics</a:t>
                      </a:r>
                      <a:endParaRPr sz="1800" b="0" i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solidFill>
                      <a:srgbClr val="D9CE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solidFill>
                      <a:srgbClr val="D9CE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solidFill>
                      <a:srgbClr val="05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solidFill>
                      <a:srgbClr val="D9CE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solidFill>
                      <a:srgbClr val="05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solidFill>
                      <a:srgbClr val="D9CE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11" name="Google Shape;511;p28"/>
          <p:cNvSpPr/>
          <p:nvPr/>
        </p:nvSpPr>
        <p:spPr>
          <a:xfrm>
            <a:off x="4744016" y="2135443"/>
            <a:ext cx="7232082" cy="1041149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87388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2" name="Google Shape;512;p28"/>
          <p:cNvSpPr txBox="1"/>
          <p:nvPr/>
        </p:nvSpPr>
        <p:spPr>
          <a:xfrm>
            <a:off x="319796" y="1508838"/>
            <a:ext cx="4036447" cy="990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>
                <a:solidFill>
                  <a:srgbClr val="87388B"/>
                </a:solidFill>
                <a:latin typeface="Calibri"/>
                <a:ea typeface="Calibri"/>
                <a:cs typeface="Calibri"/>
                <a:sym typeface="Calibri"/>
              </a:rPr>
              <a:t>Five access points to benefit from FNC</a:t>
            </a:r>
            <a:r>
              <a:rPr lang="en-GB" sz="2200" b="1" baseline="30000">
                <a:solidFill>
                  <a:srgbClr val="87388B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GB" sz="2200" b="1">
                <a:solidFill>
                  <a:srgbClr val="87388B"/>
                </a:solidFill>
                <a:latin typeface="Calibri"/>
                <a:ea typeface="Calibri"/>
                <a:cs typeface="Calibri"/>
                <a:sym typeface="Calibri"/>
              </a:rPr>
              <a:t>Plus &amp; VIRTUAL BEDS:</a:t>
            </a:r>
            <a:endParaRPr/>
          </a:p>
        </p:txBody>
      </p:sp>
      <p:grpSp>
        <p:nvGrpSpPr>
          <p:cNvPr id="513" name="Google Shape;513;p28"/>
          <p:cNvGrpSpPr/>
          <p:nvPr/>
        </p:nvGrpSpPr>
        <p:grpSpPr>
          <a:xfrm>
            <a:off x="4744016" y="2216612"/>
            <a:ext cx="7242805" cy="799455"/>
            <a:chOff x="4744016" y="2387740"/>
            <a:chExt cx="7242805" cy="799455"/>
          </a:xfrm>
        </p:grpSpPr>
        <p:sp>
          <p:nvSpPr>
            <p:cNvPr id="514" name="Google Shape;514;p28"/>
            <p:cNvSpPr txBox="1"/>
            <p:nvPr/>
          </p:nvSpPr>
          <p:spPr>
            <a:xfrm>
              <a:off x="4744016" y="2387740"/>
              <a:ext cx="1451096" cy="7777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7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GP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COMPLEX CASE</a:t>
              </a:r>
              <a:endParaRPr/>
            </a:p>
          </p:txBody>
        </p:sp>
        <p:sp>
          <p:nvSpPr>
            <p:cNvPr id="515" name="Google Shape;515;p28"/>
            <p:cNvSpPr txBox="1"/>
            <p:nvPr/>
          </p:nvSpPr>
          <p:spPr>
            <a:xfrm>
              <a:off x="6183410" y="2387740"/>
              <a:ext cx="1451096" cy="7777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7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PRE HOSPITAL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SAS/NHS 24</a:t>
              </a:r>
              <a:endParaRPr/>
            </a:p>
          </p:txBody>
        </p:sp>
        <p:sp>
          <p:nvSpPr>
            <p:cNvPr id="516" name="Google Shape;516;p28"/>
            <p:cNvSpPr txBox="1"/>
            <p:nvPr/>
          </p:nvSpPr>
          <p:spPr>
            <a:xfrm>
              <a:off x="7647187" y="2387740"/>
              <a:ext cx="1449144" cy="7777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7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FRONT DOOR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EARLY ASSESSMENT &amp; SCHEDULING</a:t>
              </a:r>
              <a:endParaRPr/>
            </a:p>
          </p:txBody>
        </p:sp>
        <p:sp>
          <p:nvSpPr>
            <p:cNvPr id="517" name="Google Shape;517;p28"/>
            <p:cNvSpPr txBox="1"/>
            <p:nvPr/>
          </p:nvSpPr>
          <p:spPr>
            <a:xfrm>
              <a:off x="9077774" y="2387740"/>
              <a:ext cx="1451096" cy="7777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7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DISCHARGE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DIAGNOSTICS/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FINAL MONITORING</a:t>
              </a:r>
              <a:endParaRPr/>
            </a:p>
          </p:txBody>
        </p:sp>
        <p:sp>
          <p:nvSpPr>
            <p:cNvPr id="518" name="Google Shape;518;p28"/>
            <p:cNvSpPr txBox="1"/>
            <p:nvPr/>
          </p:nvSpPr>
          <p:spPr>
            <a:xfrm>
              <a:off x="10535725" y="2387740"/>
              <a:ext cx="1451096" cy="7994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7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HOME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CHRONIC CONDITIONS</a:t>
              </a:r>
              <a:endParaRPr/>
            </a:p>
          </p:txBody>
        </p:sp>
      </p:grpSp>
      <p:grpSp>
        <p:nvGrpSpPr>
          <p:cNvPr id="519" name="Google Shape;519;p28"/>
          <p:cNvGrpSpPr/>
          <p:nvPr/>
        </p:nvGrpSpPr>
        <p:grpSpPr>
          <a:xfrm>
            <a:off x="6195112" y="2317618"/>
            <a:ext cx="4340409" cy="640119"/>
            <a:chOff x="6195112" y="2354983"/>
            <a:chExt cx="4340409" cy="822783"/>
          </a:xfrm>
        </p:grpSpPr>
        <p:cxnSp>
          <p:nvCxnSpPr>
            <p:cNvPr id="520" name="Google Shape;520;p28"/>
            <p:cNvCxnSpPr/>
            <p:nvPr/>
          </p:nvCxnSpPr>
          <p:spPr>
            <a:xfrm>
              <a:off x="6195112" y="2354983"/>
              <a:ext cx="0" cy="822783"/>
            </a:xfrm>
            <a:prstGeom prst="straightConnector1">
              <a:avLst/>
            </a:prstGeom>
            <a:noFill/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21" name="Google Shape;521;p28"/>
            <p:cNvCxnSpPr/>
            <p:nvPr/>
          </p:nvCxnSpPr>
          <p:spPr>
            <a:xfrm>
              <a:off x="7634506" y="2354983"/>
              <a:ext cx="0" cy="822783"/>
            </a:xfrm>
            <a:prstGeom prst="straightConnector1">
              <a:avLst/>
            </a:prstGeom>
            <a:noFill/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22" name="Google Shape;522;p28"/>
            <p:cNvCxnSpPr/>
            <p:nvPr/>
          </p:nvCxnSpPr>
          <p:spPr>
            <a:xfrm>
              <a:off x="9096331" y="2354983"/>
              <a:ext cx="0" cy="822783"/>
            </a:xfrm>
            <a:prstGeom prst="straightConnector1">
              <a:avLst/>
            </a:prstGeom>
            <a:noFill/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23" name="Google Shape;523;p28"/>
            <p:cNvCxnSpPr/>
            <p:nvPr/>
          </p:nvCxnSpPr>
          <p:spPr>
            <a:xfrm>
              <a:off x="10535521" y="2354983"/>
              <a:ext cx="0" cy="822783"/>
            </a:xfrm>
            <a:prstGeom prst="straightConnector1">
              <a:avLst/>
            </a:prstGeom>
            <a:noFill/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524" name="Google Shape;524;p28"/>
          <p:cNvSpPr/>
          <p:nvPr/>
        </p:nvSpPr>
        <p:spPr>
          <a:xfrm>
            <a:off x="5322574" y="1786131"/>
            <a:ext cx="372056" cy="372658"/>
          </a:xfrm>
          <a:custGeom>
            <a:avLst/>
            <a:gdLst/>
            <a:ahLst/>
            <a:cxnLst/>
            <a:rect l="l" t="t" r="r" b="b"/>
            <a:pathLst>
              <a:path w="171450" h="180975" extrusionOk="0">
                <a:moveTo>
                  <a:pt x="38100" y="0"/>
                </a:moveTo>
                <a:lnTo>
                  <a:pt x="38100" y="19050"/>
                </a:lnTo>
                <a:lnTo>
                  <a:pt x="19050" y="19050"/>
                </a:lnTo>
                <a:lnTo>
                  <a:pt x="19050" y="57150"/>
                </a:lnTo>
                <a:cubicBezTo>
                  <a:pt x="19050" y="78200"/>
                  <a:pt x="36100" y="95250"/>
                  <a:pt x="57150" y="95250"/>
                </a:cubicBezTo>
                <a:cubicBezTo>
                  <a:pt x="78200" y="95250"/>
                  <a:pt x="95250" y="78200"/>
                  <a:pt x="95250" y="57150"/>
                </a:cubicBezTo>
                <a:lnTo>
                  <a:pt x="95250" y="19050"/>
                </a:lnTo>
                <a:lnTo>
                  <a:pt x="76200" y="19050"/>
                </a:lnTo>
                <a:lnTo>
                  <a:pt x="76200" y="0"/>
                </a:lnTo>
                <a:lnTo>
                  <a:pt x="104775" y="0"/>
                </a:lnTo>
                <a:cubicBezTo>
                  <a:pt x="110033" y="0"/>
                  <a:pt x="114300" y="4267"/>
                  <a:pt x="114300" y="9525"/>
                </a:cubicBezTo>
                <a:lnTo>
                  <a:pt x="114300" y="57150"/>
                </a:lnTo>
                <a:cubicBezTo>
                  <a:pt x="114300" y="85468"/>
                  <a:pt x="93707" y="108966"/>
                  <a:pt x="66675" y="113509"/>
                </a:cubicBezTo>
                <a:lnTo>
                  <a:pt x="66675" y="128588"/>
                </a:lnTo>
                <a:cubicBezTo>
                  <a:pt x="66675" y="146999"/>
                  <a:pt x="81601" y="161925"/>
                  <a:pt x="100013" y="161925"/>
                </a:cubicBezTo>
                <a:cubicBezTo>
                  <a:pt x="114271" y="161925"/>
                  <a:pt x="126444" y="152972"/>
                  <a:pt x="131207" y="140370"/>
                </a:cubicBezTo>
                <a:cubicBezTo>
                  <a:pt x="121234" y="135922"/>
                  <a:pt x="114300" y="125920"/>
                  <a:pt x="114300" y="114300"/>
                </a:cubicBezTo>
                <a:cubicBezTo>
                  <a:pt x="114300" y="98517"/>
                  <a:pt x="127092" y="85725"/>
                  <a:pt x="142875" y="85725"/>
                </a:cubicBezTo>
                <a:cubicBezTo>
                  <a:pt x="158658" y="85725"/>
                  <a:pt x="171450" y="98517"/>
                  <a:pt x="171450" y="114300"/>
                </a:cubicBezTo>
                <a:cubicBezTo>
                  <a:pt x="171450" y="127359"/>
                  <a:pt x="162687" y="138370"/>
                  <a:pt x="150724" y="141780"/>
                </a:cubicBezTo>
                <a:cubicBezTo>
                  <a:pt x="144875" y="164325"/>
                  <a:pt x="124387" y="180975"/>
                  <a:pt x="100013" y="180975"/>
                </a:cubicBezTo>
                <a:cubicBezTo>
                  <a:pt x="71076" y="180975"/>
                  <a:pt x="47625" y="157524"/>
                  <a:pt x="47625" y="128588"/>
                </a:cubicBezTo>
                <a:lnTo>
                  <a:pt x="47625" y="113509"/>
                </a:lnTo>
                <a:cubicBezTo>
                  <a:pt x="20593" y="108976"/>
                  <a:pt x="0" y="85468"/>
                  <a:pt x="0" y="57150"/>
                </a:cubicBezTo>
                <a:lnTo>
                  <a:pt x="0" y="9525"/>
                </a:lnTo>
                <a:cubicBezTo>
                  <a:pt x="0" y="4267"/>
                  <a:pt x="4267" y="0"/>
                  <a:pt x="9525" y="0"/>
                </a:cubicBezTo>
                <a:lnTo>
                  <a:pt x="3810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25" name="Google Shape;525;p28"/>
          <p:cNvGrpSpPr/>
          <p:nvPr/>
        </p:nvGrpSpPr>
        <p:grpSpPr>
          <a:xfrm>
            <a:off x="6717100" y="1665912"/>
            <a:ext cx="503278" cy="583154"/>
            <a:chOff x="6694264" y="1745856"/>
            <a:chExt cx="503278" cy="583154"/>
          </a:xfrm>
        </p:grpSpPr>
        <p:pic>
          <p:nvPicPr>
            <p:cNvPr id="526" name="Google Shape;526;p2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757998" y="1745856"/>
              <a:ext cx="359491" cy="35949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7" name="Google Shape;527;p28"/>
            <p:cNvSpPr txBox="1"/>
            <p:nvPr/>
          </p:nvSpPr>
          <p:spPr>
            <a:xfrm>
              <a:off x="6757998" y="2036622"/>
              <a:ext cx="439544" cy="2923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3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999</a:t>
              </a:r>
              <a:endParaRPr/>
            </a:p>
          </p:txBody>
        </p:sp>
        <p:pic>
          <p:nvPicPr>
            <p:cNvPr id="528" name="Google Shape;528;p2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flipH="1">
              <a:off x="6694264" y="2107442"/>
              <a:ext cx="131986" cy="15921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29" name="Google Shape;529;p28"/>
          <p:cNvPicPr preferRelativeResize="0"/>
          <p:nvPr/>
        </p:nvPicPr>
        <p:blipFill rotWithShape="1">
          <a:blip r:embed="rId5">
            <a:alphaModFix/>
          </a:blip>
          <a:srcRect b="15118"/>
          <a:stretch/>
        </p:blipFill>
        <p:spPr>
          <a:xfrm>
            <a:off x="8106197" y="1729466"/>
            <a:ext cx="454410" cy="48213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30" name="Google Shape;530;p28"/>
          <p:cNvGrpSpPr/>
          <p:nvPr/>
        </p:nvGrpSpPr>
        <p:grpSpPr>
          <a:xfrm>
            <a:off x="9473031" y="1729466"/>
            <a:ext cx="601383" cy="482136"/>
            <a:chOff x="9456478" y="1839282"/>
            <a:chExt cx="601383" cy="482136"/>
          </a:xfrm>
        </p:grpSpPr>
        <p:pic>
          <p:nvPicPr>
            <p:cNvPr id="531" name="Google Shape;531;p28"/>
            <p:cNvPicPr preferRelativeResize="0"/>
            <p:nvPr/>
          </p:nvPicPr>
          <p:blipFill rotWithShape="1">
            <a:blip r:embed="rId5">
              <a:alphaModFix/>
            </a:blip>
            <a:srcRect b="15118"/>
            <a:stretch/>
          </p:blipFill>
          <p:spPr>
            <a:xfrm>
              <a:off x="9456478" y="1839282"/>
              <a:ext cx="454410" cy="482136"/>
            </a:xfrm>
            <a:custGeom>
              <a:avLst/>
              <a:gdLst/>
              <a:ahLst/>
              <a:cxnLst/>
              <a:rect l="l" t="t" r="r" b="b"/>
              <a:pathLst>
                <a:path w="454410" h="482136" extrusionOk="0">
                  <a:moveTo>
                    <a:pt x="0" y="0"/>
                  </a:moveTo>
                  <a:lnTo>
                    <a:pt x="454410" y="0"/>
                  </a:lnTo>
                  <a:lnTo>
                    <a:pt x="454410" y="482136"/>
                  </a:lnTo>
                  <a:lnTo>
                    <a:pt x="108828" y="482136"/>
                  </a:lnTo>
                  <a:lnTo>
                    <a:pt x="117890" y="476026"/>
                  </a:lnTo>
                  <a:cubicBezTo>
                    <a:pt x="138906" y="455010"/>
                    <a:pt x="151905" y="425977"/>
                    <a:pt x="151905" y="393907"/>
                  </a:cubicBezTo>
                  <a:cubicBezTo>
                    <a:pt x="151905" y="329768"/>
                    <a:pt x="99910" y="277773"/>
                    <a:pt x="35771" y="277773"/>
                  </a:cubicBezTo>
                  <a:lnTo>
                    <a:pt x="0" y="284995"/>
                  </a:lnTo>
                  <a:close/>
                </a:path>
              </a:pathLst>
            </a:custGeom>
            <a:noFill/>
            <a:ln>
              <a:noFill/>
            </a:ln>
          </p:spPr>
        </p:pic>
        <p:sp>
          <p:nvSpPr>
            <p:cNvPr id="532" name="Google Shape;532;p28"/>
            <p:cNvSpPr/>
            <p:nvPr/>
          </p:nvSpPr>
          <p:spPr>
            <a:xfrm>
              <a:off x="9790355" y="1974483"/>
              <a:ext cx="267506" cy="191393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33" name="Google Shape;533;p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015512" y="1686508"/>
            <a:ext cx="491522" cy="49152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34" name="Google Shape;534;p28"/>
          <p:cNvGrpSpPr/>
          <p:nvPr/>
        </p:nvGrpSpPr>
        <p:grpSpPr>
          <a:xfrm>
            <a:off x="3046067" y="6097650"/>
            <a:ext cx="7464397" cy="307777"/>
            <a:chOff x="3046067" y="6330756"/>
            <a:chExt cx="7464397" cy="307777"/>
          </a:xfrm>
        </p:grpSpPr>
        <p:sp>
          <p:nvSpPr>
            <p:cNvPr id="535" name="Google Shape;535;p28"/>
            <p:cNvSpPr txBox="1"/>
            <p:nvPr/>
          </p:nvSpPr>
          <p:spPr>
            <a:xfrm>
              <a:off x="8310200" y="6330756"/>
              <a:ext cx="2200264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= To scope</a:t>
              </a:r>
              <a:endParaRPr/>
            </a:p>
          </p:txBody>
        </p:sp>
        <p:sp>
          <p:nvSpPr>
            <p:cNvPr id="536" name="Google Shape;536;p28"/>
            <p:cNvSpPr txBox="1"/>
            <p:nvPr/>
          </p:nvSpPr>
          <p:spPr>
            <a:xfrm>
              <a:off x="3460017" y="6330756"/>
              <a:ext cx="1924951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= Pilot Live / In Progress</a:t>
              </a:r>
              <a:endParaRPr/>
            </a:p>
          </p:txBody>
        </p:sp>
        <p:sp>
          <p:nvSpPr>
            <p:cNvPr id="537" name="Google Shape;537;p28"/>
            <p:cNvSpPr txBox="1"/>
            <p:nvPr/>
          </p:nvSpPr>
          <p:spPr>
            <a:xfrm>
              <a:off x="6364908" y="6330756"/>
              <a:ext cx="1184367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= Preparing</a:t>
              </a:r>
              <a:endParaRPr/>
            </a:p>
          </p:txBody>
        </p:sp>
        <p:sp>
          <p:nvSpPr>
            <p:cNvPr id="538" name="Google Shape;538;p28"/>
            <p:cNvSpPr/>
            <p:nvPr/>
          </p:nvSpPr>
          <p:spPr>
            <a:xfrm>
              <a:off x="3046067" y="6389848"/>
              <a:ext cx="413950" cy="178816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9" name="Google Shape;539;p28"/>
            <p:cNvSpPr/>
            <p:nvPr/>
          </p:nvSpPr>
          <p:spPr>
            <a:xfrm>
              <a:off x="5915539" y="6389848"/>
              <a:ext cx="413950" cy="17881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0" name="Google Shape;540;p28"/>
            <p:cNvSpPr/>
            <p:nvPr/>
          </p:nvSpPr>
          <p:spPr>
            <a:xfrm>
              <a:off x="7899222" y="6389848"/>
              <a:ext cx="413950" cy="178816"/>
            </a:xfrm>
            <a:prstGeom prst="rect">
              <a:avLst/>
            </a:prstGeom>
            <a:solidFill>
              <a:srgbClr val="D9CEDA"/>
            </a:solidFill>
            <a:ln w="12700" cap="flat" cmpd="sng">
              <a:solidFill>
                <a:srgbClr val="E5E5E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1" name="Google Shape;541;p28"/>
            <p:cNvSpPr/>
            <p:nvPr/>
          </p:nvSpPr>
          <p:spPr>
            <a:xfrm>
              <a:off x="7906023" y="6389848"/>
              <a:ext cx="400348" cy="173865"/>
            </a:xfrm>
            <a:custGeom>
              <a:avLst/>
              <a:gdLst/>
              <a:ahLst/>
              <a:cxnLst/>
              <a:rect l="l" t="t" r="r" b="b"/>
              <a:pathLst>
                <a:path w="400348" h="173865" extrusionOk="0">
                  <a:moveTo>
                    <a:pt x="392535" y="0"/>
                  </a:moveTo>
                  <a:lnTo>
                    <a:pt x="400348" y="0"/>
                  </a:lnTo>
                  <a:lnTo>
                    <a:pt x="400348" y="173865"/>
                  </a:lnTo>
                  <a:lnTo>
                    <a:pt x="0" y="173865"/>
                  </a:lnTo>
                  <a:close/>
                </a:path>
              </a:pathLst>
            </a:custGeom>
            <a:solidFill>
              <a:srgbClr val="EDE8EE"/>
            </a:solidFill>
            <a:ln w="12700" cap="flat" cmpd="sng">
              <a:solidFill>
                <a:srgbClr val="E5E5E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42" name="Google Shape;542;p28"/>
          <p:cNvSpPr/>
          <p:nvPr/>
        </p:nvSpPr>
        <p:spPr>
          <a:xfrm rot="10800000">
            <a:off x="540132" y="5883294"/>
            <a:ext cx="145668" cy="76561"/>
          </a:xfrm>
          <a:prstGeom prst="triangle">
            <a:avLst>
              <a:gd name="adj" fmla="val 50000"/>
            </a:avLst>
          </a:prstGeom>
          <a:solidFill>
            <a:srgbClr val="66296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"/>
          <p:cNvSpPr/>
          <p:nvPr/>
        </p:nvSpPr>
        <p:spPr>
          <a:xfrm rot="5400000">
            <a:off x="3564713" y="1288938"/>
            <a:ext cx="634583" cy="7764011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9B195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" name="Google Shape;80;p3"/>
          <p:cNvSpPr txBox="1">
            <a:spLocks noGrp="1"/>
          </p:cNvSpPr>
          <p:nvPr>
            <p:ph type="title"/>
          </p:nvPr>
        </p:nvSpPr>
        <p:spPr>
          <a:xfrm>
            <a:off x="736411" y="304216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GB"/>
              <a:t>Louise Long</a:t>
            </a:r>
            <a:br>
              <a:rPr lang="en-GB"/>
            </a:br>
            <a:r>
              <a:rPr lang="en-GB" sz="3900">
                <a:latin typeface="Calibri"/>
                <a:ea typeface="Calibri"/>
                <a:cs typeface="Calibri"/>
                <a:sym typeface="Calibri"/>
              </a:rPr>
              <a:t>Chief Executive, NHS Lanarkshire</a:t>
            </a:r>
            <a:endParaRPr/>
          </a:p>
        </p:txBody>
      </p:sp>
      <p:sp>
        <p:nvSpPr>
          <p:cNvPr id="81" name="Google Shape;81;p3"/>
          <p:cNvSpPr/>
          <p:nvPr/>
        </p:nvSpPr>
        <p:spPr>
          <a:xfrm rot="5400000">
            <a:off x="3519213" y="1233507"/>
            <a:ext cx="634583" cy="767300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Google Shape;82;p3"/>
          <p:cNvSpPr txBox="1"/>
          <p:nvPr/>
        </p:nvSpPr>
        <p:spPr>
          <a:xfrm>
            <a:off x="298416" y="4752719"/>
            <a:ext cx="7116176" cy="634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00" b="1" i="0" u="none" strike="noStrike" cap="none">
                <a:solidFill>
                  <a:srgbClr val="9B195B"/>
                </a:solidFill>
                <a:latin typeface="Calibri"/>
                <a:ea typeface="Calibri"/>
                <a:cs typeface="Calibri"/>
                <a:sym typeface="Calibri"/>
              </a:rPr>
              <a:t>Opening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4"/>
          <p:cNvSpPr/>
          <p:nvPr/>
        </p:nvSpPr>
        <p:spPr>
          <a:xfrm>
            <a:off x="721760" y="2198089"/>
            <a:ext cx="4876800" cy="1159690"/>
          </a:xfrm>
          <a:prstGeom prst="roundRect">
            <a:avLst>
              <a:gd name="adj" fmla="val 16667"/>
            </a:avLst>
          </a:prstGeom>
          <a:solidFill>
            <a:srgbClr val="87388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4"/>
          <p:cNvSpPr/>
          <p:nvPr/>
        </p:nvSpPr>
        <p:spPr>
          <a:xfrm>
            <a:off x="6519056" y="2198089"/>
            <a:ext cx="4876800" cy="1159690"/>
          </a:xfrm>
          <a:prstGeom prst="roundRect">
            <a:avLst>
              <a:gd name="adj" fmla="val 16667"/>
            </a:avLst>
          </a:prstGeom>
          <a:solidFill>
            <a:srgbClr val="41B5E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4"/>
          <p:cNvSpPr/>
          <p:nvPr/>
        </p:nvSpPr>
        <p:spPr>
          <a:xfrm>
            <a:off x="721761" y="3930306"/>
            <a:ext cx="4876800" cy="1159690"/>
          </a:xfrm>
          <a:prstGeom prst="roundRect">
            <a:avLst>
              <a:gd name="adj" fmla="val 16667"/>
            </a:avLst>
          </a:prstGeom>
          <a:solidFill>
            <a:srgbClr val="CA3A7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4"/>
          <p:cNvSpPr/>
          <p:nvPr/>
        </p:nvSpPr>
        <p:spPr>
          <a:xfrm>
            <a:off x="6519057" y="3930306"/>
            <a:ext cx="4876800" cy="1159690"/>
          </a:xfrm>
          <a:prstGeom prst="roundRect">
            <a:avLst>
              <a:gd name="adj" fmla="val 16667"/>
            </a:avLst>
          </a:prstGeom>
          <a:solidFill>
            <a:srgbClr val="144A8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4"/>
          <p:cNvSpPr txBox="1">
            <a:spLocks noGrp="1"/>
          </p:cNvSpPr>
          <p:nvPr>
            <p:ph type="title"/>
          </p:nvPr>
        </p:nvSpPr>
        <p:spPr>
          <a:xfrm>
            <a:off x="390728" y="311286"/>
            <a:ext cx="10515600" cy="8819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GB" sz="4000"/>
              <a:t>NHS Lanarkshire Values</a:t>
            </a:r>
            <a:endParaRPr/>
          </a:p>
        </p:txBody>
      </p:sp>
      <p:sp>
        <p:nvSpPr>
          <p:cNvPr id="93" name="Google Shape;93;p4"/>
          <p:cNvSpPr/>
          <p:nvPr/>
        </p:nvSpPr>
        <p:spPr>
          <a:xfrm>
            <a:off x="400464" y="2126868"/>
            <a:ext cx="1302132" cy="1302132"/>
          </a:xfrm>
          <a:prstGeom prst="ellipse">
            <a:avLst/>
          </a:prstGeom>
          <a:solidFill>
            <a:srgbClr val="87388B"/>
          </a:solidFill>
          <a:ln w="762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400" b="0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/>
          </a:p>
        </p:txBody>
      </p:sp>
      <p:sp>
        <p:nvSpPr>
          <p:cNvPr id="94" name="Google Shape;94;p4"/>
          <p:cNvSpPr/>
          <p:nvPr/>
        </p:nvSpPr>
        <p:spPr>
          <a:xfrm>
            <a:off x="6148992" y="2126868"/>
            <a:ext cx="1302132" cy="1302132"/>
          </a:xfrm>
          <a:prstGeom prst="ellipse">
            <a:avLst/>
          </a:prstGeom>
          <a:solidFill>
            <a:srgbClr val="41B5E9"/>
          </a:solidFill>
          <a:ln w="762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400" b="0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/>
          </a:p>
        </p:txBody>
      </p:sp>
      <p:sp>
        <p:nvSpPr>
          <p:cNvPr id="95" name="Google Shape;95;p4"/>
          <p:cNvSpPr/>
          <p:nvPr/>
        </p:nvSpPr>
        <p:spPr>
          <a:xfrm>
            <a:off x="400465" y="3895661"/>
            <a:ext cx="1302132" cy="1302132"/>
          </a:xfrm>
          <a:prstGeom prst="ellipse">
            <a:avLst/>
          </a:prstGeom>
          <a:solidFill>
            <a:srgbClr val="CA3A7A"/>
          </a:solidFill>
          <a:ln w="762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400" b="0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/>
          </a:p>
        </p:txBody>
      </p:sp>
      <p:sp>
        <p:nvSpPr>
          <p:cNvPr id="96" name="Google Shape;96;p4"/>
          <p:cNvSpPr/>
          <p:nvPr/>
        </p:nvSpPr>
        <p:spPr>
          <a:xfrm>
            <a:off x="6148993" y="3895661"/>
            <a:ext cx="1302132" cy="1302132"/>
          </a:xfrm>
          <a:prstGeom prst="ellipse">
            <a:avLst/>
          </a:prstGeom>
          <a:solidFill>
            <a:srgbClr val="144A87"/>
          </a:solidFill>
          <a:ln w="762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400" b="0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/>
          </a:p>
        </p:txBody>
      </p:sp>
      <p:sp>
        <p:nvSpPr>
          <p:cNvPr id="97" name="Google Shape;97;p4"/>
          <p:cNvSpPr/>
          <p:nvPr/>
        </p:nvSpPr>
        <p:spPr>
          <a:xfrm>
            <a:off x="1366866" y="2399982"/>
            <a:ext cx="4231693" cy="75590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Care &amp; Compassion</a:t>
            </a:r>
            <a:endParaRPr/>
          </a:p>
        </p:txBody>
      </p:sp>
      <p:sp>
        <p:nvSpPr>
          <p:cNvPr id="98" name="Google Shape;98;p4"/>
          <p:cNvSpPr/>
          <p:nvPr/>
        </p:nvSpPr>
        <p:spPr>
          <a:xfrm>
            <a:off x="7164162" y="2198089"/>
            <a:ext cx="4231693" cy="115969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Dignity &amp; Respect</a:t>
            </a:r>
            <a:endParaRPr/>
          </a:p>
        </p:txBody>
      </p:sp>
      <p:sp>
        <p:nvSpPr>
          <p:cNvPr id="99" name="Google Shape;99;p4"/>
          <p:cNvSpPr/>
          <p:nvPr/>
        </p:nvSpPr>
        <p:spPr>
          <a:xfrm>
            <a:off x="1366867" y="4132199"/>
            <a:ext cx="4231693" cy="75590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Openness, Honesty &amp; Responsibility</a:t>
            </a:r>
            <a:endParaRPr/>
          </a:p>
        </p:txBody>
      </p:sp>
      <p:sp>
        <p:nvSpPr>
          <p:cNvPr id="100" name="Google Shape;100;p4"/>
          <p:cNvSpPr/>
          <p:nvPr/>
        </p:nvSpPr>
        <p:spPr>
          <a:xfrm>
            <a:off x="7164163" y="4132199"/>
            <a:ext cx="4231693" cy="75590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Quality &amp; Teamwork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" name="Google Shape;105;p5"/>
          <p:cNvGrpSpPr/>
          <p:nvPr/>
        </p:nvGrpSpPr>
        <p:grpSpPr>
          <a:xfrm>
            <a:off x="-1" y="0"/>
            <a:ext cx="12192001" cy="6858000"/>
            <a:chOff x="-1" y="0"/>
            <a:chExt cx="12192001" cy="6858000"/>
          </a:xfrm>
        </p:grpSpPr>
        <p:pic>
          <p:nvPicPr>
            <p:cNvPr id="106" name="Google Shape;106;p5" descr="Doccla Acquires OpenTeleHealth, Expanding in 12 Markets - M&amp;A"/>
            <p:cNvPicPr preferRelativeResize="0"/>
            <p:nvPr/>
          </p:nvPicPr>
          <p:blipFill rotWithShape="1">
            <a:blip r:embed="rId3">
              <a:alphaModFix/>
            </a:blip>
            <a:srcRect l="62" r="81233"/>
            <a:stretch/>
          </p:blipFill>
          <p:spPr>
            <a:xfrm flipH="1">
              <a:off x="-1" y="0"/>
              <a:ext cx="1920241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7" name="Google Shape;107;p5" descr="Doccla Acquires OpenTeleHealth, Expanding in 12 Markets - M&amp;A"/>
            <p:cNvPicPr preferRelativeResize="0"/>
            <p:nvPr/>
          </p:nvPicPr>
          <p:blipFill rotWithShape="1">
            <a:blip r:embed="rId3">
              <a:alphaModFix/>
            </a:blip>
            <a:srcRect l="62" r="85"/>
            <a:stretch/>
          </p:blipFill>
          <p:spPr>
            <a:xfrm>
              <a:off x="1920241" y="0"/>
              <a:ext cx="10271759" cy="6858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6" descr="Doccla Acquires OpenTeleHealth, Expanding in 12 Markets - M&amp;A"/>
          <p:cNvPicPr preferRelativeResize="0"/>
          <p:nvPr/>
        </p:nvPicPr>
        <p:blipFill rotWithShape="1">
          <a:blip r:embed="rId3">
            <a:alphaModFix/>
          </a:blip>
          <a:srcRect l="16309" r="26950"/>
          <a:stretch/>
        </p:blipFill>
        <p:spPr>
          <a:xfrm>
            <a:off x="6355073" y="0"/>
            <a:ext cx="5836927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44477" y="142240"/>
            <a:ext cx="1603800" cy="12458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4" name="Google Shape;114;p6"/>
          <p:cNvGrpSpPr/>
          <p:nvPr/>
        </p:nvGrpSpPr>
        <p:grpSpPr>
          <a:xfrm>
            <a:off x="-31160" y="1478519"/>
            <a:ext cx="6386234" cy="5374154"/>
            <a:chOff x="-31160" y="1478519"/>
            <a:chExt cx="6386234" cy="5374154"/>
          </a:xfrm>
        </p:grpSpPr>
        <p:grpSp>
          <p:nvGrpSpPr>
            <p:cNvPr id="115" name="Google Shape;115;p6"/>
            <p:cNvGrpSpPr/>
            <p:nvPr/>
          </p:nvGrpSpPr>
          <p:grpSpPr>
            <a:xfrm>
              <a:off x="-31160" y="2382710"/>
              <a:ext cx="6386234" cy="2498497"/>
              <a:chOff x="-31160" y="2382710"/>
              <a:chExt cx="6386234" cy="2498497"/>
            </a:xfrm>
          </p:grpSpPr>
          <p:sp>
            <p:nvSpPr>
              <p:cNvPr id="116" name="Google Shape;116;p6"/>
              <p:cNvSpPr/>
              <p:nvPr/>
            </p:nvSpPr>
            <p:spPr>
              <a:xfrm>
                <a:off x="0" y="2382710"/>
                <a:ext cx="6355074" cy="549899"/>
              </a:xfrm>
              <a:prstGeom prst="triangle">
                <a:avLst>
                  <a:gd name="adj" fmla="val 50000"/>
                </a:avLst>
              </a:prstGeom>
              <a:solidFill>
                <a:srgbClr val="0097D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" name="Google Shape;117;p6"/>
              <p:cNvSpPr/>
              <p:nvPr/>
            </p:nvSpPr>
            <p:spPr>
              <a:xfrm>
                <a:off x="0" y="2767541"/>
                <a:ext cx="6355074" cy="2103506"/>
              </a:xfrm>
              <a:prstGeom prst="rect">
                <a:avLst/>
              </a:prstGeom>
              <a:solidFill>
                <a:srgbClr val="0141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" name="Google Shape;118;p6"/>
              <p:cNvSpPr/>
              <p:nvPr/>
            </p:nvSpPr>
            <p:spPr>
              <a:xfrm>
                <a:off x="0" y="2474046"/>
                <a:ext cx="6355074" cy="297958"/>
              </a:xfrm>
              <a:prstGeom prst="triangle">
                <a:avLst>
                  <a:gd name="adj" fmla="val 50000"/>
                </a:avLst>
              </a:prstGeom>
              <a:solidFill>
                <a:srgbClr val="0141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" name="Google Shape;119;p6"/>
              <p:cNvSpPr/>
              <p:nvPr/>
            </p:nvSpPr>
            <p:spPr>
              <a:xfrm>
                <a:off x="-31160" y="4683584"/>
                <a:ext cx="6355074" cy="197623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120" name="Google Shape;120;p6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942662" y="1478519"/>
              <a:ext cx="2407430" cy="6690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" name="Google Shape;121;p6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60329" y="3366064"/>
              <a:ext cx="549899" cy="5498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" name="Google Shape;122;p6"/>
            <p:cNvPicPr preferRelativeResize="0"/>
            <p:nvPr/>
          </p:nvPicPr>
          <p:blipFill rotWithShape="1">
            <a:blip r:embed="rId7">
              <a:alphaModFix/>
            </a:blip>
            <a:srcRect l="8261" t="13756" r="5154" b="26701"/>
            <a:stretch/>
          </p:blipFill>
          <p:spPr>
            <a:xfrm>
              <a:off x="2076709" y="2716912"/>
              <a:ext cx="2121568" cy="68945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3" name="Google Shape;123;p6"/>
            <p:cNvSpPr txBox="1"/>
            <p:nvPr/>
          </p:nvSpPr>
          <p:spPr>
            <a:xfrm>
              <a:off x="1210228" y="3463231"/>
              <a:ext cx="1642181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000" b="1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Virtual Wards</a:t>
              </a:r>
              <a:endParaRPr/>
            </a:p>
          </p:txBody>
        </p:sp>
        <p:pic>
          <p:nvPicPr>
            <p:cNvPr id="124" name="Google Shape;124;p6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3844219" y="3335417"/>
              <a:ext cx="559992" cy="55999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5" name="Google Shape;125;p6"/>
            <p:cNvSpPr txBox="1"/>
            <p:nvPr/>
          </p:nvSpPr>
          <p:spPr>
            <a:xfrm>
              <a:off x="4442760" y="3303730"/>
              <a:ext cx="1221104" cy="6155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700" b="1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Call Before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700" b="1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You Convey</a:t>
              </a:r>
              <a:endParaRPr/>
            </a:p>
          </p:txBody>
        </p:sp>
        <p:pic>
          <p:nvPicPr>
            <p:cNvPr id="126" name="Google Shape;126;p6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2471453" y="4054630"/>
              <a:ext cx="1330958" cy="434598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27" name="Google Shape;127;p6"/>
            <p:cNvGrpSpPr/>
            <p:nvPr/>
          </p:nvGrpSpPr>
          <p:grpSpPr>
            <a:xfrm>
              <a:off x="569296" y="5018472"/>
              <a:ext cx="5196162" cy="1834201"/>
              <a:chOff x="342830" y="2692213"/>
              <a:chExt cx="11235764" cy="3966129"/>
            </a:xfrm>
          </p:grpSpPr>
          <p:pic>
            <p:nvPicPr>
              <p:cNvPr id="128" name="Google Shape;128;p6"/>
              <p:cNvPicPr preferRelativeResize="0"/>
              <p:nvPr/>
            </p:nvPicPr>
            <p:blipFill rotWithShape="1">
              <a:blip r:embed="rId10">
                <a:alphaModFix/>
              </a:blip>
              <a:srcRect/>
              <a:stretch/>
            </p:blipFill>
            <p:spPr>
              <a:xfrm>
                <a:off x="4982852" y="2915296"/>
                <a:ext cx="2975786" cy="54817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9" name="Google Shape;129;p6"/>
              <p:cNvPicPr preferRelativeResize="0"/>
              <p:nvPr/>
            </p:nvPicPr>
            <p:blipFill rotWithShape="1">
              <a:blip r:embed="rId11">
                <a:alphaModFix/>
              </a:blip>
              <a:srcRect/>
              <a:stretch/>
            </p:blipFill>
            <p:spPr>
              <a:xfrm>
                <a:off x="8792292" y="2876036"/>
                <a:ext cx="2786302" cy="62669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0" name="Google Shape;130;p6"/>
              <p:cNvPicPr preferRelativeResize="0"/>
              <p:nvPr/>
            </p:nvPicPr>
            <p:blipFill rotWithShape="1">
              <a:blip r:embed="rId12">
                <a:alphaModFix/>
              </a:blip>
              <a:srcRect/>
              <a:stretch/>
            </p:blipFill>
            <p:spPr>
              <a:xfrm>
                <a:off x="342830" y="3891302"/>
                <a:ext cx="2480992" cy="99740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1" name="Google Shape;131;p6"/>
              <p:cNvPicPr preferRelativeResize="0"/>
              <p:nvPr/>
            </p:nvPicPr>
            <p:blipFill rotWithShape="1">
              <a:blip r:embed="rId13">
                <a:alphaModFix/>
              </a:blip>
              <a:srcRect/>
              <a:stretch/>
            </p:blipFill>
            <p:spPr>
              <a:xfrm>
                <a:off x="3271437" y="3909845"/>
                <a:ext cx="1986245" cy="96031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2" name="Google Shape;132;p6"/>
              <p:cNvPicPr preferRelativeResize="0"/>
              <p:nvPr/>
            </p:nvPicPr>
            <p:blipFill rotWithShape="1">
              <a:blip r:embed="rId14">
                <a:alphaModFix/>
              </a:blip>
              <a:srcRect/>
              <a:stretch/>
            </p:blipFill>
            <p:spPr>
              <a:xfrm>
                <a:off x="2436556" y="2692214"/>
                <a:ext cx="1838882" cy="102160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3" name="Google Shape;133;p6"/>
              <p:cNvPicPr preferRelativeResize="0"/>
              <p:nvPr/>
            </p:nvPicPr>
            <p:blipFill rotWithShape="1">
              <a:blip r:embed="rId15">
                <a:alphaModFix/>
              </a:blip>
              <a:srcRect/>
              <a:stretch/>
            </p:blipFill>
            <p:spPr>
              <a:xfrm>
                <a:off x="524170" y="2692213"/>
                <a:ext cx="1062401" cy="106239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4" name="Google Shape;134;p6"/>
              <p:cNvPicPr preferRelativeResize="0"/>
              <p:nvPr/>
            </p:nvPicPr>
            <p:blipFill rotWithShape="1">
              <a:blip r:embed="rId16">
                <a:alphaModFix/>
              </a:blip>
              <a:srcRect/>
              <a:stretch/>
            </p:blipFill>
            <p:spPr>
              <a:xfrm>
                <a:off x="605912" y="5442883"/>
                <a:ext cx="1830644" cy="41918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5" name="Google Shape;135;p6"/>
              <p:cNvPicPr preferRelativeResize="0"/>
              <p:nvPr/>
            </p:nvPicPr>
            <p:blipFill rotWithShape="1">
              <a:blip r:embed="rId17">
                <a:alphaModFix/>
              </a:blip>
              <a:srcRect/>
              <a:stretch/>
            </p:blipFill>
            <p:spPr>
              <a:xfrm>
                <a:off x="3139355" y="5255035"/>
                <a:ext cx="2733126" cy="80997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6" name="Google Shape;136;p6"/>
              <p:cNvPicPr preferRelativeResize="0"/>
              <p:nvPr/>
            </p:nvPicPr>
            <p:blipFill rotWithShape="1">
              <a:blip r:embed="rId18">
                <a:alphaModFix/>
              </a:blip>
              <a:srcRect/>
              <a:stretch/>
            </p:blipFill>
            <p:spPr>
              <a:xfrm>
                <a:off x="6470745" y="4561400"/>
                <a:ext cx="2096942" cy="209694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7" name="Google Shape;137;p6"/>
              <p:cNvPicPr preferRelativeResize="0"/>
              <p:nvPr/>
            </p:nvPicPr>
            <p:blipFill rotWithShape="1">
              <a:blip r:embed="rId19">
                <a:alphaModFix/>
              </a:blip>
              <a:srcRect/>
              <a:stretch/>
            </p:blipFill>
            <p:spPr>
              <a:xfrm>
                <a:off x="5975414" y="4052523"/>
                <a:ext cx="2499360" cy="67495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8" name="Google Shape;138;p6"/>
              <p:cNvPicPr preferRelativeResize="0"/>
              <p:nvPr/>
            </p:nvPicPr>
            <p:blipFill rotWithShape="1">
              <a:blip r:embed="rId20">
                <a:alphaModFix/>
              </a:blip>
              <a:srcRect/>
              <a:stretch/>
            </p:blipFill>
            <p:spPr>
              <a:xfrm>
                <a:off x="9320458" y="5314200"/>
                <a:ext cx="2233422" cy="69164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9" name="Google Shape;139;p6"/>
              <p:cNvPicPr preferRelativeResize="0"/>
              <p:nvPr/>
            </p:nvPicPr>
            <p:blipFill rotWithShape="1">
              <a:blip r:embed="rId21">
                <a:alphaModFix/>
              </a:blip>
              <a:srcRect/>
              <a:stretch/>
            </p:blipFill>
            <p:spPr>
              <a:xfrm>
                <a:off x="9011086" y="3707030"/>
                <a:ext cx="2472284" cy="139065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40" name="Google Shape;140;p6"/>
          <p:cNvGrpSpPr/>
          <p:nvPr/>
        </p:nvGrpSpPr>
        <p:grpSpPr>
          <a:xfrm>
            <a:off x="6270633" y="488905"/>
            <a:ext cx="3264076" cy="3264076"/>
            <a:chOff x="6270633" y="488905"/>
            <a:chExt cx="3264076" cy="3264076"/>
          </a:xfrm>
        </p:grpSpPr>
        <p:sp>
          <p:nvSpPr>
            <p:cNvPr id="141" name="Google Shape;141;p6"/>
            <p:cNvSpPr/>
            <p:nvPr/>
          </p:nvSpPr>
          <p:spPr>
            <a:xfrm rot="-8100000">
              <a:off x="6748646" y="966918"/>
              <a:ext cx="2308050" cy="2308050"/>
            </a:xfrm>
            <a:custGeom>
              <a:avLst/>
              <a:gdLst/>
              <a:ahLst/>
              <a:cxnLst/>
              <a:rect l="l" t="t" r="r" b="b"/>
              <a:pathLst>
                <a:path w="2308050" h="2308050" extrusionOk="0">
                  <a:moveTo>
                    <a:pt x="2251735" y="872041"/>
                  </a:moveTo>
                  <a:lnTo>
                    <a:pt x="872042" y="2251735"/>
                  </a:lnTo>
                  <a:cubicBezTo>
                    <a:pt x="796955" y="2326822"/>
                    <a:pt x="675214" y="2326822"/>
                    <a:pt x="600127" y="2251735"/>
                  </a:cubicBezTo>
                  <a:lnTo>
                    <a:pt x="56315" y="1707923"/>
                  </a:lnTo>
                  <a:cubicBezTo>
                    <a:pt x="-18772" y="1632836"/>
                    <a:pt x="-18772" y="1511095"/>
                    <a:pt x="56315" y="1436008"/>
                  </a:cubicBezTo>
                  <a:lnTo>
                    <a:pt x="460108" y="1032215"/>
                  </a:lnTo>
                  <a:lnTo>
                    <a:pt x="460108" y="404181"/>
                  </a:lnTo>
                  <a:lnTo>
                    <a:pt x="785315" y="707008"/>
                  </a:lnTo>
                  <a:lnTo>
                    <a:pt x="1436008" y="56315"/>
                  </a:lnTo>
                  <a:cubicBezTo>
                    <a:pt x="1511095" y="-18772"/>
                    <a:pt x="1632837" y="-18772"/>
                    <a:pt x="1707923" y="56315"/>
                  </a:cubicBezTo>
                  <a:lnTo>
                    <a:pt x="2251735" y="600126"/>
                  </a:lnTo>
                  <a:cubicBezTo>
                    <a:pt x="2326822" y="675213"/>
                    <a:pt x="2326822" y="796955"/>
                    <a:pt x="2251735" y="87204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rgbClr val="13A1E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142;p6"/>
            <p:cNvSpPr txBox="1"/>
            <p:nvPr/>
          </p:nvSpPr>
          <p:spPr>
            <a:xfrm>
              <a:off x="6844863" y="1682361"/>
              <a:ext cx="1400272" cy="8771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700" b="1" i="0" u="none" strike="noStrike" cap="none">
                  <a:solidFill>
                    <a:srgbClr val="014180"/>
                  </a:solidFill>
                  <a:latin typeface="Calibri"/>
                  <a:ea typeface="Calibri"/>
                  <a:cs typeface="Calibri"/>
                  <a:sym typeface="Calibri"/>
                </a:rPr>
                <a:t>How are you feeling today Mary?</a:t>
              </a:r>
              <a:endParaRPr/>
            </a:p>
          </p:txBody>
        </p:sp>
        <p:pic>
          <p:nvPicPr>
            <p:cNvPr id="143" name="Google Shape;143;p6"/>
            <p:cNvPicPr preferRelativeResize="0"/>
            <p:nvPr/>
          </p:nvPicPr>
          <p:blipFill rotWithShape="1">
            <a:blip r:embed="rId22">
              <a:alphaModFix/>
            </a:blip>
            <a:srcRect l="16327" t="4437" r="57767" b="42714"/>
            <a:stretch/>
          </p:blipFill>
          <p:spPr>
            <a:xfrm>
              <a:off x="8225730" y="1730359"/>
              <a:ext cx="697294" cy="800220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</p:pic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7"/>
          <p:cNvSpPr txBox="1">
            <a:spLocks noGrp="1"/>
          </p:cNvSpPr>
          <p:nvPr>
            <p:ph type="title"/>
          </p:nvPr>
        </p:nvSpPr>
        <p:spPr>
          <a:xfrm>
            <a:off x="390728" y="311286"/>
            <a:ext cx="10515600" cy="8819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GB" sz="4000"/>
              <a:t>Purpose</a:t>
            </a:r>
            <a:endParaRPr/>
          </a:p>
        </p:txBody>
      </p:sp>
      <p:sp>
        <p:nvSpPr>
          <p:cNvPr id="150" name="Google Shape;150;p7"/>
          <p:cNvSpPr txBox="1">
            <a:spLocks noGrp="1"/>
          </p:cNvSpPr>
          <p:nvPr>
            <p:ph type="body" idx="1"/>
          </p:nvPr>
        </p:nvSpPr>
        <p:spPr>
          <a:xfrm>
            <a:off x="390728" y="1095964"/>
            <a:ext cx="10873902" cy="5188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195B"/>
              </a:buClr>
              <a:buSzPts val="2400"/>
              <a:buNone/>
            </a:pPr>
            <a:r>
              <a:rPr lang="en-GB" sz="2400" b="1">
                <a:solidFill>
                  <a:srgbClr val="9B195B"/>
                </a:solidFill>
              </a:rPr>
              <a:t>At the heart of this work are simple ideas</a:t>
            </a:r>
            <a:endParaRPr/>
          </a:p>
        </p:txBody>
      </p:sp>
      <p:grpSp>
        <p:nvGrpSpPr>
          <p:cNvPr id="151" name="Google Shape;151;p7"/>
          <p:cNvGrpSpPr/>
          <p:nvPr/>
        </p:nvGrpSpPr>
        <p:grpSpPr>
          <a:xfrm>
            <a:off x="1" y="4160596"/>
            <a:ext cx="10772620" cy="943364"/>
            <a:chOff x="1" y="5043125"/>
            <a:chExt cx="10772620" cy="1147463"/>
          </a:xfrm>
        </p:grpSpPr>
        <p:sp>
          <p:nvSpPr>
            <p:cNvPr id="152" name="Google Shape;152;p7"/>
            <p:cNvSpPr/>
            <p:nvPr/>
          </p:nvSpPr>
          <p:spPr>
            <a:xfrm>
              <a:off x="1" y="5043127"/>
              <a:ext cx="8747759" cy="1147461"/>
            </a:xfrm>
            <a:prstGeom prst="homePlate">
              <a:avLst>
                <a:gd name="adj" fmla="val 50000"/>
              </a:avLst>
            </a:prstGeom>
            <a:solidFill>
              <a:srgbClr val="BF1F6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153;p7"/>
            <p:cNvSpPr/>
            <p:nvPr/>
          </p:nvSpPr>
          <p:spPr>
            <a:xfrm>
              <a:off x="8795539" y="5043125"/>
              <a:ext cx="1977082" cy="1147461"/>
            </a:xfrm>
            <a:prstGeom prst="chevron">
              <a:avLst>
                <a:gd name="adj" fmla="val 50000"/>
              </a:avLst>
            </a:prstGeom>
            <a:solidFill>
              <a:srgbClr val="476EA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4" name="Google Shape;154;p7"/>
          <p:cNvGrpSpPr/>
          <p:nvPr/>
        </p:nvGrpSpPr>
        <p:grpSpPr>
          <a:xfrm>
            <a:off x="1" y="2963097"/>
            <a:ext cx="9101792" cy="947946"/>
            <a:chOff x="-425307" y="3523244"/>
            <a:chExt cx="9101792" cy="1153036"/>
          </a:xfrm>
        </p:grpSpPr>
        <p:sp>
          <p:nvSpPr>
            <p:cNvPr id="155" name="Google Shape;155;p7"/>
            <p:cNvSpPr/>
            <p:nvPr/>
          </p:nvSpPr>
          <p:spPr>
            <a:xfrm>
              <a:off x="-425307" y="3528819"/>
              <a:ext cx="7122159" cy="1147461"/>
            </a:xfrm>
            <a:prstGeom prst="homePlate">
              <a:avLst>
                <a:gd name="adj" fmla="val 50000"/>
              </a:avLst>
            </a:prstGeom>
            <a:solidFill>
              <a:srgbClr val="BF1F6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56;p7"/>
            <p:cNvSpPr/>
            <p:nvPr/>
          </p:nvSpPr>
          <p:spPr>
            <a:xfrm>
              <a:off x="6699403" y="3523244"/>
              <a:ext cx="1977082" cy="1147461"/>
            </a:xfrm>
            <a:prstGeom prst="chevron">
              <a:avLst>
                <a:gd name="adj" fmla="val 50000"/>
              </a:avLst>
            </a:prstGeom>
            <a:solidFill>
              <a:srgbClr val="98A5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7" name="Google Shape;157;p7"/>
          <p:cNvGrpSpPr/>
          <p:nvPr/>
        </p:nvGrpSpPr>
        <p:grpSpPr>
          <a:xfrm>
            <a:off x="1" y="1750928"/>
            <a:ext cx="8286441" cy="962616"/>
            <a:chOff x="-986192" y="1977936"/>
            <a:chExt cx="8286441" cy="1170881"/>
          </a:xfrm>
        </p:grpSpPr>
        <p:sp>
          <p:nvSpPr>
            <p:cNvPr id="158" name="Google Shape;158;p7"/>
            <p:cNvSpPr/>
            <p:nvPr/>
          </p:nvSpPr>
          <p:spPr>
            <a:xfrm>
              <a:off x="-986192" y="1977936"/>
              <a:ext cx="6309359" cy="1147461"/>
            </a:xfrm>
            <a:prstGeom prst="homePlate">
              <a:avLst>
                <a:gd name="adj" fmla="val 50000"/>
              </a:avLst>
            </a:prstGeom>
            <a:solidFill>
              <a:srgbClr val="CA3A7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Google Shape;159;p7"/>
            <p:cNvSpPr/>
            <p:nvPr/>
          </p:nvSpPr>
          <p:spPr>
            <a:xfrm>
              <a:off x="5323167" y="2001356"/>
              <a:ext cx="1977082" cy="1147461"/>
            </a:xfrm>
            <a:prstGeom prst="chevron">
              <a:avLst>
                <a:gd name="adj" fmla="val 50000"/>
              </a:avLst>
            </a:prstGeom>
            <a:solidFill>
              <a:srgbClr val="D5D7E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0" name="Google Shape;160;p7"/>
          <p:cNvSpPr txBox="1"/>
          <p:nvPr/>
        </p:nvSpPr>
        <p:spPr>
          <a:xfrm>
            <a:off x="1429070" y="1780333"/>
            <a:ext cx="3881704" cy="912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Keeping people safe at home</a:t>
            </a:r>
            <a:endParaRPr/>
          </a:p>
        </p:txBody>
      </p:sp>
      <p:sp>
        <p:nvSpPr>
          <p:cNvPr id="161" name="Google Shape;161;p7"/>
          <p:cNvSpPr txBox="1"/>
          <p:nvPr/>
        </p:nvSpPr>
        <p:spPr>
          <a:xfrm>
            <a:off x="1429070" y="2982714"/>
            <a:ext cx="4625433" cy="912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Creating a more responsive system</a:t>
            </a:r>
            <a:endParaRPr/>
          </a:p>
        </p:txBody>
      </p:sp>
      <p:pic>
        <p:nvPicPr>
          <p:cNvPr id="162" name="Google Shape;162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7222" y="1878398"/>
            <a:ext cx="676486" cy="6764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5118" y="3094981"/>
            <a:ext cx="640694" cy="64069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4" name="Google Shape;164;p7"/>
          <p:cNvGrpSpPr/>
          <p:nvPr/>
        </p:nvGrpSpPr>
        <p:grpSpPr>
          <a:xfrm>
            <a:off x="0" y="5353513"/>
            <a:ext cx="11814983" cy="943364"/>
            <a:chOff x="0" y="5043125"/>
            <a:chExt cx="11814983" cy="1147463"/>
          </a:xfrm>
        </p:grpSpPr>
        <p:sp>
          <p:nvSpPr>
            <p:cNvPr id="165" name="Google Shape;165;p7"/>
            <p:cNvSpPr/>
            <p:nvPr/>
          </p:nvSpPr>
          <p:spPr>
            <a:xfrm>
              <a:off x="0" y="5043127"/>
              <a:ext cx="9784080" cy="1147461"/>
            </a:xfrm>
            <a:prstGeom prst="homePlate">
              <a:avLst>
                <a:gd name="adj" fmla="val 50000"/>
              </a:avLst>
            </a:prstGeom>
            <a:solidFill>
              <a:srgbClr val="9B195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166;p7"/>
            <p:cNvSpPr/>
            <p:nvPr/>
          </p:nvSpPr>
          <p:spPr>
            <a:xfrm>
              <a:off x="9837901" y="5043125"/>
              <a:ext cx="1977082" cy="1147461"/>
            </a:xfrm>
            <a:prstGeom prst="chevron">
              <a:avLst>
                <a:gd name="adj" fmla="val 50000"/>
              </a:avLst>
            </a:prstGeom>
            <a:solidFill>
              <a:srgbClr val="476EA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7" name="Google Shape;167;p7"/>
          <p:cNvSpPr txBox="1"/>
          <p:nvPr/>
        </p:nvSpPr>
        <p:spPr>
          <a:xfrm>
            <a:off x="1429070" y="5369948"/>
            <a:ext cx="6213368" cy="912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Leverage digital tech platforms to enhance care</a:t>
            </a:r>
            <a:endParaRPr/>
          </a:p>
        </p:txBody>
      </p:sp>
      <p:sp>
        <p:nvSpPr>
          <p:cNvPr id="168" name="Google Shape;168;p7"/>
          <p:cNvSpPr txBox="1"/>
          <p:nvPr/>
        </p:nvSpPr>
        <p:spPr>
          <a:xfrm>
            <a:off x="1429070" y="4188991"/>
            <a:ext cx="6581032" cy="912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Connect the system – improve the patient journey</a:t>
            </a:r>
            <a:endParaRPr/>
          </a:p>
        </p:txBody>
      </p:sp>
      <p:grpSp>
        <p:nvGrpSpPr>
          <p:cNvPr id="169" name="Google Shape;169;p7"/>
          <p:cNvGrpSpPr/>
          <p:nvPr/>
        </p:nvGrpSpPr>
        <p:grpSpPr>
          <a:xfrm>
            <a:off x="560075" y="4329109"/>
            <a:ext cx="610781" cy="618415"/>
            <a:chOff x="680782" y="3810954"/>
            <a:chExt cx="610781" cy="618415"/>
          </a:xfrm>
        </p:grpSpPr>
        <p:sp>
          <p:nvSpPr>
            <p:cNvPr id="170" name="Google Shape;170;p7"/>
            <p:cNvSpPr/>
            <p:nvPr/>
          </p:nvSpPr>
          <p:spPr>
            <a:xfrm>
              <a:off x="680782" y="4055266"/>
              <a:ext cx="610781" cy="374103"/>
            </a:xfrm>
            <a:custGeom>
              <a:avLst/>
              <a:gdLst/>
              <a:ahLst/>
              <a:cxnLst/>
              <a:rect l="l" t="t" r="r" b="b"/>
              <a:pathLst>
                <a:path w="610781" h="374103" extrusionOk="0">
                  <a:moveTo>
                    <a:pt x="244856" y="112979"/>
                  </a:moveTo>
                  <a:cubicBezTo>
                    <a:pt x="240648" y="112874"/>
                    <a:pt x="236393" y="114090"/>
                    <a:pt x="233068" y="116661"/>
                  </a:cubicBezTo>
                  <a:lnTo>
                    <a:pt x="233001" y="116661"/>
                  </a:lnTo>
                  <a:cubicBezTo>
                    <a:pt x="226269" y="121803"/>
                    <a:pt x="225902" y="130554"/>
                    <a:pt x="232183" y="136253"/>
                  </a:cubicBezTo>
                  <a:lnTo>
                    <a:pt x="248170" y="150424"/>
                  </a:lnTo>
                  <a:cubicBezTo>
                    <a:pt x="253165" y="154867"/>
                    <a:pt x="249373" y="162092"/>
                    <a:pt x="242073" y="162092"/>
                  </a:cubicBezTo>
                  <a:lnTo>
                    <a:pt x="138298" y="162092"/>
                  </a:lnTo>
                  <a:cubicBezTo>
                    <a:pt x="129059" y="162092"/>
                    <a:pt x="121592" y="168346"/>
                    <a:pt x="121592" y="175985"/>
                  </a:cubicBezTo>
                  <a:cubicBezTo>
                    <a:pt x="121592" y="183623"/>
                    <a:pt x="129059" y="189877"/>
                    <a:pt x="138298" y="189877"/>
                  </a:cubicBezTo>
                  <a:lnTo>
                    <a:pt x="241822" y="189877"/>
                  </a:lnTo>
                  <a:cubicBezTo>
                    <a:pt x="249172" y="189877"/>
                    <a:pt x="252931" y="197238"/>
                    <a:pt x="247853" y="201688"/>
                  </a:cubicBezTo>
                  <a:lnTo>
                    <a:pt x="232350" y="215160"/>
                  </a:lnTo>
                  <a:cubicBezTo>
                    <a:pt x="225968" y="220723"/>
                    <a:pt x="226269" y="229474"/>
                    <a:pt x="233001" y="234751"/>
                  </a:cubicBezTo>
                  <a:cubicBezTo>
                    <a:pt x="239667" y="239893"/>
                    <a:pt x="250141" y="239615"/>
                    <a:pt x="256422" y="234195"/>
                  </a:cubicBezTo>
                  <a:lnTo>
                    <a:pt x="301344" y="194599"/>
                  </a:lnTo>
                  <a:cubicBezTo>
                    <a:pt x="313539" y="183765"/>
                    <a:pt x="313489" y="166955"/>
                    <a:pt x="301227" y="156258"/>
                  </a:cubicBezTo>
                  <a:lnTo>
                    <a:pt x="256356" y="117218"/>
                  </a:lnTo>
                  <a:cubicBezTo>
                    <a:pt x="253224" y="114508"/>
                    <a:pt x="249064" y="113083"/>
                    <a:pt x="244856" y="112979"/>
                  </a:cubicBezTo>
                  <a:close/>
                  <a:moveTo>
                    <a:pt x="318333" y="37055"/>
                  </a:moveTo>
                  <a:cubicBezTo>
                    <a:pt x="302012" y="37055"/>
                    <a:pt x="288648" y="46505"/>
                    <a:pt x="288648" y="66367"/>
                  </a:cubicBezTo>
                  <a:lnTo>
                    <a:pt x="288648" y="78870"/>
                  </a:lnTo>
                  <a:cubicBezTo>
                    <a:pt x="288648" y="86515"/>
                    <a:pt x="296065" y="92627"/>
                    <a:pt x="305236" y="92627"/>
                  </a:cubicBezTo>
                  <a:lnTo>
                    <a:pt x="305453" y="92627"/>
                  </a:lnTo>
                  <a:cubicBezTo>
                    <a:pt x="314625" y="92627"/>
                    <a:pt x="322059" y="86515"/>
                    <a:pt x="322059" y="78870"/>
                  </a:cubicBezTo>
                  <a:lnTo>
                    <a:pt x="322059" y="78598"/>
                  </a:lnTo>
                  <a:cubicBezTo>
                    <a:pt x="322059" y="70953"/>
                    <a:pt x="329476" y="64841"/>
                    <a:pt x="338647" y="64841"/>
                  </a:cubicBezTo>
                  <a:lnTo>
                    <a:pt x="405687" y="64841"/>
                  </a:lnTo>
                  <a:cubicBezTo>
                    <a:pt x="414858" y="64841"/>
                    <a:pt x="422292" y="70953"/>
                    <a:pt x="422292" y="78598"/>
                  </a:cubicBezTo>
                  <a:lnTo>
                    <a:pt x="422292" y="273371"/>
                  </a:lnTo>
                  <a:cubicBezTo>
                    <a:pt x="422292" y="281016"/>
                    <a:pt x="414858" y="287128"/>
                    <a:pt x="405687" y="287128"/>
                  </a:cubicBezTo>
                  <a:lnTo>
                    <a:pt x="338647" y="287128"/>
                  </a:lnTo>
                  <a:cubicBezTo>
                    <a:pt x="329476" y="287128"/>
                    <a:pt x="322059" y="281016"/>
                    <a:pt x="322059" y="273371"/>
                  </a:cubicBezTo>
                  <a:lnTo>
                    <a:pt x="322059" y="273099"/>
                  </a:lnTo>
                  <a:cubicBezTo>
                    <a:pt x="322059" y="265454"/>
                    <a:pt x="314625" y="259342"/>
                    <a:pt x="305453" y="259342"/>
                  </a:cubicBezTo>
                  <a:lnTo>
                    <a:pt x="305236" y="259342"/>
                  </a:lnTo>
                  <a:cubicBezTo>
                    <a:pt x="296065" y="259342"/>
                    <a:pt x="288648" y="265454"/>
                    <a:pt x="288648" y="273099"/>
                  </a:cubicBezTo>
                  <a:lnTo>
                    <a:pt x="288648" y="288654"/>
                  </a:lnTo>
                  <a:cubicBezTo>
                    <a:pt x="288648" y="305051"/>
                    <a:pt x="302797" y="314914"/>
                    <a:pt x="318333" y="314914"/>
                  </a:cubicBezTo>
                  <a:lnTo>
                    <a:pt x="426001" y="314914"/>
                  </a:lnTo>
                  <a:cubicBezTo>
                    <a:pt x="442405" y="314914"/>
                    <a:pt x="455703" y="303802"/>
                    <a:pt x="455703" y="290188"/>
                  </a:cubicBezTo>
                  <a:lnTo>
                    <a:pt x="455703" y="288654"/>
                  </a:lnTo>
                  <a:lnTo>
                    <a:pt x="455703" y="61781"/>
                  </a:lnTo>
                  <a:cubicBezTo>
                    <a:pt x="455703" y="48167"/>
                    <a:pt x="442405" y="37055"/>
                    <a:pt x="426001" y="37055"/>
                  </a:cubicBezTo>
                  <a:close/>
                  <a:moveTo>
                    <a:pt x="394" y="0"/>
                  </a:moveTo>
                  <a:lnTo>
                    <a:pt x="610387" y="0"/>
                  </a:lnTo>
                  <a:cubicBezTo>
                    <a:pt x="610781" y="20318"/>
                    <a:pt x="610781" y="43091"/>
                    <a:pt x="610781" y="68713"/>
                  </a:cubicBezTo>
                  <a:lnTo>
                    <a:pt x="610781" y="129791"/>
                  </a:lnTo>
                  <a:cubicBezTo>
                    <a:pt x="610781" y="244960"/>
                    <a:pt x="610781" y="302547"/>
                    <a:pt x="575001" y="338324"/>
                  </a:cubicBezTo>
                  <a:cubicBezTo>
                    <a:pt x="539225" y="374103"/>
                    <a:pt x="481637" y="374103"/>
                    <a:pt x="366469" y="374103"/>
                  </a:cubicBezTo>
                  <a:lnTo>
                    <a:pt x="244312" y="374103"/>
                  </a:lnTo>
                  <a:cubicBezTo>
                    <a:pt x="129142" y="374103"/>
                    <a:pt x="71558" y="374103"/>
                    <a:pt x="35779" y="338324"/>
                  </a:cubicBezTo>
                  <a:cubicBezTo>
                    <a:pt x="0" y="302547"/>
                    <a:pt x="0" y="244960"/>
                    <a:pt x="0" y="129791"/>
                  </a:cubicBezTo>
                  <a:lnTo>
                    <a:pt x="0" y="68713"/>
                  </a:lnTo>
                  <a:cubicBezTo>
                    <a:pt x="0" y="43091"/>
                    <a:pt x="0" y="20318"/>
                    <a:pt x="3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171;p7"/>
            <p:cNvSpPr/>
            <p:nvPr/>
          </p:nvSpPr>
          <p:spPr>
            <a:xfrm>
              <a:off x="683202" y="3810954"/>
              <a:ext cx="605938" cy="198503"/>
            </a:xfrm>
            <a:custGeom>
              <a:avLst/>
              <a:gdLst/>
              <a:ahLst/>
              <a:cxnLst/>
              <a:rect l="l" t="t" r="r" b="b"/>
              <a:pathLst>
                <a:path w="605938" h="198503" extrusionOk="0">
                  <a:moveTo>
                    <a:pt x="173179" y="22904"/>
                  </a:moveTo>
                  <a:cubicBezTo>
                    <a:pt x="173179" y="10255"/>
                    <a:pt x="162924" y="0"/>
                    <a:pt x="150275" y="0"/>
                  </a:cubicBezTo>
                  <a:cubicBezTo>
                    <a:pt x="137625" y="0"/>
                    <a:pt x="127370" y="10255"/>
                    <a:pt x="127370" y="22904"/>
                  </a:cubicBezTo>
                  <a:lnTo>
                    <a:pt x="127370" y="71133"/>
                  </a:lnTo>
                  <a:cubicBezTo>
                    <a:pt x="83415" y="74653"/>
                    <a:pt x="54558" y="83291"/>
                    <a:pt x="33358" y="104491"/>
                  </a:cubicBezTo>
                  <a:cubicBezTo>
                    <a:pt x="12158" y="125692"/>
                    <a:pt x="3520" y="154548"/>
                    <a:pt x="0" y="198504"/>
                  </a:cubicBezTo>
                  <a:lnTo>
                    <a:pt x="605939" y="198504"/>
                  </a:lnTo>
                  <a:cubicBezTo>
                    <a:pt x="602420" y="154548"/>
                    <a:pt x="593781" y="125692"/>
                    <a:pt x="572581" y="104491"/>
                  </a:cubicBezTo>
                  <a:cubicBezTo>
                    <a:pt x="551381" y="83291"/>
                    <a:pt x="522524" y="74653"/>
                    <a:pt x="478569" y="71133"/>
                  </a:cubicBezTo>
                  <a:lnTo>
                    <a:pt x="478569" y="22904"/>
                  </a:lnTo>
                  <a:cubicBezTo>
                    <a:pt x="478569" y="10255"/>
                    <a:pt x="468314" y="0"/>
                    <a:pt x="455665" y="0"/>
                  </a:cubicBezTo>
                  <a:cubicBezTo>
                    <a:pt x="443016" y="0"/>
                    <a:pt x="432761" y="10255"/>
                    <a:pt x="432761" y="22904"/>
                  </a:cubicBezTo>
                  <a:lnTo>
                    <a:pt x="432761" y="69107"/>
                  </a:lnTo>
                  <a:cubicBezTo>
                    <a:pt x="412443" y="68713"/>
                    <a:pt x="389670" y="68713"/>
                    <a:pt x="364048" y="68713"/>
                  </a:cubicBezTo>
                  <a:lnTo>
                    <a:pt x="241892" y="68713"/>
                  </a:lnTo>
                  <a:cubicBezTo>
                    <a:pt x="216269" y="68713"/>
                    <a:pt x="193496" y="68713"/>
                    <a:pt x="173179" y="69107"/>
                  </a:cubicBezTo>
                  <a:lnTo>
                    <a:pt x="173179" y="2290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72" name="Google Shape;172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9914" y="5507271"/>
            <a:ext cx="643633" cy="6436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8"/>
          <p:cNvSpPr/>
          <p:nvPr/>
        </p:nvSpPr>
        <p:spPr>
          <a:xfrm rot="5400000">
            <a:off x="3564713" y="1290242"/>
            <a:ext cx="634583" cy="7764011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9B195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8"/>
          <p:cNvSpPr txBox="1">
            <a:spLocks noGrp="1"/>
          </p:cNvSpPr>
          <p:nvPr>
            <p:ph type="title"/>
          </p:nvPr>
        </p:nvSpPr>
        <p:spPr>
          <a:xfrm>
            <a:off x="736411" y="304346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GB"/>
              <a:t>Dr. Gordon McNeish</a:t>
            </a:r>
            <a:br>
              <a:rPr lang="en-GB"/>
            </a:br>
            <a:r>
              <a:rPr lang="en-GB" sz="3900">
                <a:latin typeface="Calibri"/>
                <a:ea typeface="Calibri"/>
                <a:cs typeface="Calibri"/>
                <a:sym typeface="Calibri"/>
              </a:rPr>
              <a:t>Associate Medical Director, NHS Lanarkshire</a:t>
            </a:r>
            <a:endParaRPr/>
          </a:p>
        </p:txBody>
      </p:sp>
      <p:sp>
        <p:nvSpPr>
          <p:cNvPr id="179" name="Google Shape;179;p8"/>
          <p:cNvSpPr/>
          <p:nvPr/>
        </p:nvSpPr>
        <p:spPr>
          <a:xfrm rot="5400000">
            <a:off x="3519213" y="1234811"/>
            <a:ext cx="634583" cy="767300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8"/>
          <p:cNvSpPr txBox="1"/>
          <p:nvPr/>
        </p:nvSpPr>
        <p:spPr>
          <a:xfrm>
            <a:off x="298416" y="4754023"/>
            <a:ext cx="7116176" cy="634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rgbClr val="9B195B"/>
                </a:solidFill>
                <a:latin typeface="Calibri"/>
                <a:ea typeface="Calibri"/>
                <a:cs typeface="Calibri"/>
                <a:sym typeface="Calibri"/>
              </a:rPr>
              <a:t>Speaker 1</a:t>
            </a:r>
            <a:endParaRPr/>
          </a:p>
        </p:txBody>
      </p:sp>
      <p:sp>
        <p:nvSpPr>
          <p:cNvPr id="181" name="Google Shape;181;p8"/>
          <p:cNvSpPr txBox="1"/>
          <p:nvPr/>
        </p:nvSpPr>
        <p:spPr>
          <a:xfrm>
            <a:off x="764987" y="4855871"/>
            <a:ext cx="486786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rgbClr val="221757"/>
                </a:solidFill>
                <a:latin typeface="Calibri"/>
                <a:ea typeface="Calibri"/>
                <a:cs typeface="Calibri"/>
                <a:sym typeface="Calibri"/>
              </a:rPr>
              <a:t>FNC+Plus: The story so far</a:t>
            </a:r>
            <a:endParaRPr sz="2400" b="1">
              <a:solidFill>
                <a:srgbClr val="22175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9"/>
          <p:cNvSpPr txBox="1">
            <a:spLocks noGrp="1"/>
          </p:cNvSpPr>
          <p:nvPr>
            <p:ph type="title"/>
          </p:nvPr>
        </p:nvSpPr>
        <p:spPr>
          <a:xfrm>
            <a:off x="390728" y="311286"/>
            <a:ext cx="10515600" cy="8819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GB" sz="4000"/>
              <a:t>Interface Story</a:t>
            </a:r>
            <a:endParaRPr/>
          </a:p>
        </p:txBody>
      </p:sp>
      <p:pic>
        <p:nvPicPr>
          <p:cNvPr id="188" name="Google Shape;188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2155" y="2279417"/>
            <a:ext cx="2394318" cy="2394318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9"/>
          <p:cNvSpPr/>
          <p:nvPr/>
        </p:nvSpPr>
        <p:spPr>
          <a:xfrm>
            <a:off x="4409230" y="1340770"/>
            <a:ext cx="3292260" cy="737862"/>
          </a:xfrm>
          <a:custGeom>
            <a:avLst/>
            <a:gdLst/>
            <a:ahLst/>
            <a:cxnLst/>
            <a:rect l="l" t="t" r="r" b="b"/>
            <a:pathLst>
              <a:path w="3292260" h="737862" extrusionOk="0">
                <a:moveTo>
                  <a:pt x="190391" y="0"/>
                </a:moveTo>
                <a:lnTo>
                  <a:pt x="3101869" y="0"/>
                </a:lnTo>
                <a:cubicBezTo>
                  <a:pt x="3207019" y="0"/>
                  <a:pt x="3292260" y="85241"/>
                  <a:pt x="3292260" y="190391"/>
                </a:cubicBezTo>
                <a:lnTo>
                  <a:pt x="3292260" y="737862"/>
                </a:lnTo>
                <a:lnTo>
                  <a:pt x="0" y="737862"/>
                </a:lnTo>
                <a:lnTo>
                  <a:pt x="0" y="190391"/>
                </a:lnTo>
                <a:cubicBezTo>
                  <a:pt x="0" y="85241"/>
                  <a:pt x="85241" y="0"/>
                  <a:pt x="190391" y="0"/>
                </a:cubicBezTo>
                <a:close/>
              </a:path>
            </a:pathLst>
          </a:custGeom>
          <a:solidFill>
            <a:srgbClr val="9B195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9"/>
          <p:cNvSpPr/>
          <p:nvPr/>
        </p:nvSpPr>
        <p:spPr>
          <a:xfrm>
            <a:off x="8251428" y="1331593"/>
            <a:ext cx="3292260" cy="737862"/>
          </a:xfrm>
          <a:custGeom>
            <a:avLst/>
            <a:gdLst/>
            <a:ahLst/>
            <a:cxnLst/>
            <a:rect l="l" t="t" r="r" b="b"/>
            <a:pathLst>
              <a:path w="3292260" h="737862" extrusionOk="0">
                <a:moveTo>
                  <a:pt x="190391" y="0"/>
                </a:moveTo>
                <a:lnTo>
                  <a:pt x="3101869" y="0"/>
                </a:lnTo>
                <a:cubicBezTo>
                  <a:pt x="3207019" y="0"/>
                  <a:pt x="3292260" y="85241"/>
                  <a:pt x="3292260" y="190391"/>
                </a:cubicBezTo>
                <a:lnTo>
                  <a:pt x="3292260" y="737862"/>
                </a:lnTo>
                <a:lnTo>
                  <a:pt x="0" y="737862"/>
                </a:lnTo>
                <a:lnTo>
                  <a:pt x="0" y="190391"/>
                </a:lnTo>
                <a:cubicBezTo>
                  <a:pt x="0" y="85241"/>
                  <a:pt x="85241" y="0"/>
                  <a:pt x="190391" y="0"/>
                </a:cubicBezTo>
                <a:close/>
              </a:path>
            </a:pathLst>
          </a:custGeom>
          <a:solidFill>
            <a:srgbClr val="9B195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9"/>
          <p:cNvSpPr/>
          <p:nvPr/>
        </p:nvSpPr>
        <p:spPr>
          <a:xfrm>
            <a:off x="567032" y="1331593"/>
            <a:ext cx="3292260" cy="737862"/>
          </a:xfrm>
          <a:custGeom>
            <a:avLst/>
            <a:gdLst/>
            <a:ahLst/>
            <a:cxnLst/>
            <a:rect l="l" t="t" r="r" b="b"/>
            <a:pathLst>
              <a:path w="3292260" h="737862" extrusionOk="0">
                <a:moveTo>
                  <a:pt x="190391" y="0"/>
                </a:moveTo>
                <a:lnTo>
                  <a:pt x="3101869" y="0"/>
                </a:lnTo>
                <a:cubicBezTo>
                  <a:pt x="3207019" y="0"/>
                  <a:pt x="3292260" y="85241"/>
                  <a:pt x="3292260" y="190391"/>
                </a:cubicBezTo>
                <a:lnTo>
                  <a:pt x="3292260" y="737862"/>
                </a:lnTo>
                <a:lnTo>
                  <a:pt x="0" y="737862"/>
                </a:lnTo>
                <a:lnTo>
                  <a:pt x="0" y="190391"/>
                </a:lnTo>
                <a:cubicBezTo>
                  <a:pt x="0" y="85241"/>
                  <a:pt x="85241" y="0"/>
                  <a:pt x="190391" y="0"/>
                </a:cubicBezTo>
                <a:close/>
              </a:path>
            </a:pathLst>
          </a:custGeom>
          <a:solidFill>
            <a:srgbClr val="9B195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9"/>
          <p:cNvSpPr/>
          <p:nvPr/>
        </p:nvSpPr>
        <p:spPr>
          <a:xfrm>
            <a:off x="567032" y="1331593"/>
            <a:ext cx="3292260" cy="5079367"/>
          </a:xfrm>
          <a:prstGeom prst="roundRect">
            <a:avLst>
              <a:gd name="adj" fmla="val 5783"/>
            </a:avLst>
          </a:prstGeom>
          <a:noFill/>
          <a:ln w="12700" cap="flat" cmpd="sng">
            <a:solidFill>
              <a:srgbClr val="BF1F6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p9"/>
          <p:cNvSpPr txBox="1"/>
          <p:nvPr/>
        </p:nvSpPr>
        <p:spPr>
          <a:xfrm>
            <a:off x="771306" y="4815264"/>
            <a:ext cx="2835494" cy="1524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7398B"/>
              </a:buClr>
              <a:buSzPts val="1800"/>
              <a:buFont typeface="Arial"/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Innovation hub based on local Quad-helix approach, in collaboration with key partners.</a:t>
            </a:r>
            <a:endParaRPr/>
          </a:p>
        </p:txBody>
      </p:sp>
      <p:sp>
        <p:nvSpPr>
          <p:cNvPr id="194" name="Google Shape;194;p9"/>
          <p:cNvSpPr txBox="1"/>
          <p:nvPr/>
        </p:nvSpPr>
        <p:spPr>
          <a:xfrm>
            <a:off x="567032" y="1558885"/>
            <a:ext cx="3277352" cy="341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7398B"/>
              </a:buClr>
              <a:buSzPts val="1700"/>
              <a:buFont typeface="Arial"/>
              <a:buNone/>
            </a:pPr>
            <a:r>
              <a:rPr lang="en-GB" sz="17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Local quad-helix approach</a:t>
            </a:r>
            <a:endParaRPr/>
          </a:p>
        </p:txBody>
      </p:sp>
      <p:sp>
        <p:nvSpPr>
          <p:cNvPr id="195" name="Google Shape;195;p9"/>
          <p:cNvSpPr/>
          <p:nvPr/>
        </p:nvSpPr>
        <p:spPr>
          <a:xfrm>
            <a:off x="4409230" y="1340770"/>
            <a:ext cx="3292260" cy="5079367"/>
          </a:xfrm>
          <a:prstGeom prst="roundRect">
            <a:avLst>
              <a:gd name="adj" fmla="val 5783"/>
            </a:avLst>
          </a:prstGeom>
          <a:noFill/>
          <a:ln w="12700" cap="flat" cmpd="sng">
            <a:solidFill>
              <a:srgbClr val="BF1F6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9"/>
          <p:cNvSpPr/>
          <p:nvPr/>
        </p:nvSpPr>
        <p:spPr>
          <a:xfrm>
            <a:off x="8251428" y="1331593"/>
            <a:ext cx="3292260" cy="5079367"/>
          </a:xfrm>
          <a:prstGeom prst="roundRect">
            <a:avLst>
              <a:gd name="adj" fmla="val 5783"/>
            </a:avLst>
          </a:prstGeom>
          <a:noFill/>
          <a:ln w="12700" cap="flat" cmpd="sng">
            <a:solidFill>
              <a:srgbClr val="BF1F6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7" name="Google Shape;197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42347" y="2127847"/>
            <a:ext cx="2920914" cy="2445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89547" y="2871614"/>
            <a:ext cx="2556387" cy="1066088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9"/>
          <p:cNvSpPr txBox="1"/>
          <p:nvPr/>
        </p:nvSpPr>
        <p:spPr>
          <a:xfrm>
            <a:off x="4382908" y="1558885"/>
            <a:ext cx="3318582" cy="341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7398B"/>
              </a:buClr>
              <a:buSzPts val="1700"/>
              <a:buFont typeface="Arial"/>
              <a:buNone/>
            </a:pPr>
            <a:r>
              <a:rPr lang="en-GB" sz="17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Value Based Healthcare</a:t>
            </a:r>
            <a:endParaRPr/>
          </a:p>
        </p:txBody>
      </p:sp>
      <p:sp>
        <p:nvSpPr>
          <p:cNvPr id="200" name="Google Shape;200;p9"/>
          <p:cNvSpPr txBox="1"/>
          <p:nvPr/>
        </p:nvSpPr>
        <p:spPr>
          <a:xfrm>
            <a:off x="8258268" y="1558885"/>
            <a:ext cx="3285420" cy="341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7398B"/>
              </a:buClr>
              <a:buSzPts val="1700"/>
              <a:buFont typeface="Arial"/>
              <a:buNone/>
            </a:pPr>
            <a:r>
              <a:rPr lang="en-GB" sz="17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Getting it Right for Everyone</a:t>
            </a:r>
            <a:endParaRPr/>
          </a:p>
        </p:txBody>
      </p:sp>
      <p:sp>
        <p:nvSpPr>
          <p:cNvPr id="201" name="Google Shape;201;p9"/>
          <p:cNvSpPr txBox="1"/>
          <p:nvPr/>
        </p:nvSpPr>
        <p:spPr>
          <a:xfrm>
            <a:off x="4580663" y="4815265"/>
            <a:ext cx="3030673" cy="1524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7398B"/>
              </a:buClr>
              <a:buSzPts val="1800"/>
              <a:buFont typeface="Arial"/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Practising Realistic Medicine and delivering  value based health and care, focusing on outcomes that matter to people.</a:t>
            </a:r>
            <a:endParaRPr/>
          </a:p>
        </p:txBody>
      </p:sp>
      <p:sp>
        <p:nvSpPr>
          <p:cNvPr id="202" name="Google Shape;202;p9"/>
          <p:cNvSpPr txBox="1"/>
          <p:nvPr/>
        </p:nvSpPr>
        <p:spPr>
          <a:xfrm>
            <a:off x="8409747" y="4815265"/>
            <a:ext cx="2982462" cy="1524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7398B"/>
              </a:buClr>
              <a:buSzPts val="1800"/>
              <a:buFont typeface="Arial"/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GIRFE: Placing the person at the centre of decision making that affects them, with a joined-up consistent approach.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87398B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1085</Words>
  <Application>Microsoft Office PowerPoint</Application>
  <PresentationFormat>Widescreen</PresentationFormat>
  <Paragraphs>208</Paragraphs>
  <Slides>28</Slides>
  <Notes>28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Calibri</vt:lpstr>
      <vt:lpstr>Courier New</vt:lpstr>
      <vt:lpstr>NTR</vt:lpstr>
      <vt:lpstr>Office Theme</vt:lpstr>
      <vt:lpstr>Interface Reform in Reality: The Bold, Human Approach Transforming Care </vt:lpstr>
      <vt:lpstr>Agenda</vt:lpstr>
      <vt:lpstr>Louise Long Chief Executive, NHS Lanarkshire</vt:lpstr>
      <vt:lpstr>NHS Lanarkshire Values</vt:lpstr>
      <vt:lpstr>PowerPoint Presentation</vt:lpstr>
      <vt:lpstr>PowerPoint Presentation</vt:lpstr>
      <vt:lpstr>Purpose</vt:lpstr>
      <vt:lpstr>Dr. Gordon McNeish Associate Medical Director, NHS Lanarkshire</vt:lpstr>
      <vt:lpstr>Interface Story</vt:lpstr>
      <vt:lpstr>FNC+Plus Remit &amp; Scope</vt:lpstr>
      <vt:lpstr>FNC+Plus – Impact to date</vt:lpstr>
      <vt:lpstr>Hazel Mitchell General Manager, Interface Division, NHS Lanarkshire</vt:lpstr>
      <vt:lpstr>Marlyn’s patient story</vt:lpstr>
      <vt:lpstr>H@H/Virtual monitoring </vt:lpstr>
      <vt:lpstr>First 400 patients</vt:lpstr>
      <vt:lpstr>Virtual Wards — Patient Story</vt:lpstr>
      <vt:lpstr>Islay Russell Head of Services for SAS in Lanarkshire</vt:lpstr>
      <vt:lpstr>Collaboration - SAS</vt:lpstr>
      <vt:lpstr>Euan Duguid Senior Communication &amp; Engagement Manager, NHS Lanarkshire</vt:lpstr>
      <vt:lpstr>Clear direction, tough terrain</vt:lpstr>
      <vt:lpstr>Clear direction, tough terrain</vt:lpstr>
      <vt:lpstr>Extensive engagement</vt:lpstr>
      <vt:lpstr>Louise Long Chief Executive, NHS Lanarkshire</vt:lpstr>
      <vt:lpstr>Your Questions – Let’s Talk</vt:lpstr>
      <vt:lpstr>Louise Long Chief Executive, NHS Lanarkshire</vt:lpstr>
      <vt:lpstr>Closing Reflections</vt:lpstr>
      <vt:lpstr>Interface Reform in Reality: The Bold, Human Approach Transforming Care  Thank you</vt:lpstr>
      <vt:lpstr>H@H/Virtual Wards: Hospital Care &amp; Comfort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Linda White</dc:creator>
  <cp:lastModifiedBy>Liam Baillie</cp:lastModifiedBy>
  <cp:revision>3</cp:revision>
  <dcterms:created xsi:type="dcterms:W3CDTF">2013-05-09T10:58:45Z</dcterms:created>
  <dcterms:modified xsi:type="dcterms:W3CDTF">2025-06-04T11:14:45Z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hecked by">
    <vt:lpwstr>32123</vt:lpwstr>
  </property>
  <property fmtid="{D5CDD505-2E9C-101B-9397-08002B2CF9AE}" pid="3" name="Objective-Id">
    <vt:lpwstr>A52346385</vt:lpwstr>
  </property>
  <property fmtid="{D5CDD505-2E9C-101B-9397-08002B2CF9AE}" pid="4" name="Objective-Title">
    <vt:lpwstr>2024 - NHS Scotland Event - Title Slide</vt:lpwstr>
  </property>
  <property fmtid="{D5CDD505-2E9C-101B-9397-08002B2CF9AE}" pid="5" name="Objective-Comment">
    <vt:lpwstr/>
  </property>
  <property fmtid="{D5CDD505-2E9C-101B-9397-08002B2CF9AE}" pid="6" name="Objective-CreationStamp">
    <vt:filetime>2025-03-21T08:54:52Z</vt:filetime>
  </property>
  <property fmtid="{D5CDD505-2E9C-101B-9397-08002B2CF9AE}" pid="7" name="Objective-IsApproved">
    <vt:bool>false</vt:bool>
  </property>
  <property fmtid="{D5CDD505-2E9C-101B-9397-08002B2CF9AE}" pid="8" name="Objective-IsPublished">
    <vt:bool>true</vt:bool>
  </property>
  <property fmtid="{D5CDD505-2E9C-101B-9397-08002B2CF9AE}" pid="9" name="Objective-DatePublished">
    <vt:filetime>2025-03-21T08:54:53Z</vt:filetime>
  </property>
  <property fmtid="{D5CDD505-2E9C-101B-9397-08002B2CF9AE}" pid="10" name="Objective-ModificationStamp">
    <vt:filetime>2025-03-21T08:54:53Z</vt:filetime>
  </property>
  <property fmtid="{D5CDD505-2E9C-101B-9397-08002B2CF9AE}" pid="11" name="Objective-Owner">
    <vt:lpwstr>Jaworska, Klaudia K (U453333)</vt:lpwstr>
  </property>
  <property fmtid="{D5CDD505-2E9C-101B-9397-08002B2CF9AE}" pid="12" name="Objective-Path">
    <vt:lpwstr>Objective Global Folder:SG File Plan:Health, nutrition and care:National Health Service (NHS):General:Casework: National Health Service (NHS) - general:DG Health - Business Management and Support: Communications: NHS Scotland Event: 2025: 2025-2030</vt:lpwstr>
  </property>
  <property fmtid="{D5CDD505-2E9C-101B-9397-08002B2CF9AE}" pid="13" name="Objective-Parent">
    <vt:lpwstr>DG Health - Business Management and Support: Communications: NHS Scotland Event: 2025: 2025-2030</vt:lpwstr>
  </property>
  <property fmtid="{D5CDD505-2E9C-101B-9397-08002B2CF9AE}" pid="14" name="Objective-State">
    <vt:lpwstr>Published</vt:lpwstr>
  </property>
  <property fmtid="{D5CDD505-2E9C-101B-9397-08002B2CF9AE}" pid="15" name="Objective-Version">
    <vt:lpwstr>1.0</vt:lpwstr>
  </property>
  <property fmtid="{D5CDD505-2E9C-101B-9397-08002B2CF9AE}" pid="16" name="Objective-VersionNumber">
    <vt:r8>1</vt:r8>
  </property>
  <property fmtid="{D5CDD505-2E9C-101B-9397-08002B2CF9AE}" pid="17" name="Objective-VersionComment">
    <vt:lpwstr>First version</vt:lpwstr>
  </property>
  <property fmtid="{D5CDD505-2E9C-101B-9397-08002B2CF9AE}" pid="18" name="Objective-FileNumber">
    <vt:lpwstr>CASE/766108</vt:lpwstr>
  </property>
  <property fmtid="{D5CDD505-2E9C-101B-9397-08002B2CF9AE}" pid="19" name="Objective-Classification">
    <vt:lpwstr>OFFICIAL</vt:lpwstr>
  </property>
  <property fmtid="{D5CDD505-2E9C-101B-9397-08002B2CF9AE}" pid="20" name="Objective-Caveats">
    <vt:lpwstr>Caveat for access to SG Fileplan</vt:lpwstr>
  </property>
  <property fmtid="{D5CDD505-2E9C-101B-9397-08002B2CF9AE}" pid="21" name="Objective-Date of Original [system]">
    <vt:lpwstr/>
  </property>
  <property fmtid="{D5CDD505-2E9C-101B-9397-08002B2CF9AE}" pid="22" name="Objective-Date Received [system]">
    <vt:lpwstr/>
  </property>
  <property fmtid="{D5CDD505-2E9C-101B-9397-08002B2CF9AE}" pid="23" name="Objective-SG Web Publication - Category [system]">
    <vt:lpwstr/>
  </property>
  <property fmtid="{D5CDD505-2E9C-101B-9397-08002B2CF9AE}" pid="24" name="Objective-SG Web Publication - Category 2 Classification [system]">
    <vt:lpwstr/>
  </property>
  <property fmtid="{D5CDD505-2E9C-101B-9397-08002B2CF9AE}" pid="25" name="Objective-Description">
    <vt:lpwstr/>
  </property>
  <property fmtid="{D5CDD505-2E9C-101B-9397-08002B2CF9AE}" pid="26" name="Objective-VersionId">
    <vt:lpwstr>vA78910678</vt:lpwstr>
  </property>
  <property fmtid="{D5CDD505-2E9C-101B-9397-08002B2CF9AE}" pid="27" name="Objective-Date of Original">
    <vt:lpwstr/>
  </property>
  <property fmtid="{D5CDD505-2E9C-101B-9397-08002B2CF9AE}" pid="28" name="Objective-Date Received">
    <vt:lpwstr/>
  </property>
  <property fmtid="{D5CDD505-2E9C-101B-9397-08002B2CF9AE}" pid="29" name="Objective-SG Web Publication - Category">
    <vt:lpwstr/>
  </property>
  <property fmtid="{D5CDD505-2E9C-101B-9397-08002B2CF9AE}" pid="30" name="Objective-SG Web Publication - Category 2 Classification">
    <vt:lpwstr/>
  </property>
  <property fmtid="{D5CDD505-2E9C-101B-9397-08002B2CF9AE}" pid="31" name="Objective-Connect Creator">
    <vt:lpwstr/>
  </property>
  <property fmtid="{D5CDD505-2E9C-101B-9397-08002B2CF9AE}" pid="32" name="Objective-Required Redaction">
    <vt:lpwstr/>
  </property>
</Properties>
</file>