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14630400" cy="8229600"/>
  <p:notesSz cx="8229600" cy="14630400"/>
  <p:embeddedFontLst>
    <p:embeddedFont>
      <p:font typeface="Heebo Light" pitchFamily="2" charset="-79"/>
      <p:regular r:id="rId64"/>
      <p:bold r:id="rId65"/>
    </p:embeddedFont>
    <p:embeddedFont>
      <p:font typeface="Montserrat" panose="00000500000000000000" pitchFamily="2"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j6UCq8prskBqWuVFNBTe4NuTHX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38023E-543E-4355-8DB3-2CB1EC784BC8}">
  <a:tblStyle styleId="{A038023E-543E-4355-8DB3-2CB1EC784BC8}" styleName="Table_0">
    <a:wholeTbl>
      <a:tcTxStyle b="off" i="off">
        <a:font>
          <a:latin typeface="Calibri"/>
          <a:ea typeface="Calibri"/>
          <a:cs typeface="Calibri"/>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4" autoAdjust="0"/>
    <p:restoredTop sz="94660"/>
  </p:normalViewPr>
  <p:slideViewPr>
    <p:cSldViewPr snapToGrid="0">
      <p:cViewPr varScale="1">
        <p:scale>
          <a:sx n="41" d="100"/>
          <a:sy n="41" d="100"/>
        </p:scale>
        <p:origin x="95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sng" strike="noStrike" kern="1200" baseline="0">
                <a:solidFill>
                  <a:schemeClr val="tx1"/>
                </a:solidFill>
                <a:latin typeface="+mn-lt"/>
                <a:ea typeface="+mn-ea"/>
                <a:cs typeface="+mn-cs"/>
              </a:defRPr>
            </a:pPr>
            <a:r>
              <a:rPr lang="en-IN" u="sng">
                <a:solidFill>
                  <a:schemeClr val="tx1"/>
                </a:solidFill>
              </a:rPr>
              <a:t>INDICATIONS:</a:t>
            </a:r>
          </a:p>
        </c:rich>
      </c:tx>
      <c:layout>
        <c:manualLayout>
          <c:xMode val="edge"/>
          <c:yMode val="edge"/>
          <c:x val="2.7231273726984018E-2"/>
          <c:y val="2.7085436423869309E-2"/>
        </c:manualLayout>
      </c:layout>
      <c:overlay val="0"/>
      <c:spPr>
        <a:noFill/>
        <a:ln>
          <a:noFill/>
        </a:ln>
        <a:effectLst/>
      </c:spPr>
      <c:txPr>
        <a:bodyPr rot="0" spcFirstLastPara="1" vertOverflow="ellipsis" vert="horz" wrap="square" anchor="ctr" anchorCtr="1"/>
        <a:lstStyle/>
        <a:p>
          <a:pPr>
            <a:defRPr sz="2200" b="1" i="0" u="sng"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Indication</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F16-2F47-ACB8-9B63EF88AB7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F16-2F47-ACB8-9B63EF88AB7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F16-2F47-ACB8-9B63EF88AB7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F16-2F47-ACB8-9B63EF88AB7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F16-2F47-ACB8-9B63EF88AB7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Cysts</c:v>
                </c:pt>
                <c:pt idx="1">
                  <c:v>endometriosis</c:v>
                </c:pt>
                <c:pt idx="2">
                  <c:v>PMB</c:v>
                </c:pt>
                <c:pt idx="3">
                  <c:v>Fibroids</c:v>
                </c:pt>
                <c:pt idx="4">
                  <c:v>other as AH/CPP/HMB/adenomyosis/RRS</c:v>
                </c:pt>
              </c:strCache>
            </c:strRef>
          </c:cat>
          <c:val>
            <c:numRef>
              <c:f>Sheet1!$B$2:$B$6</c:f>
              <c:numCache>
                <c:formatCode>0.00%</c:formatCode>
                <c:ptCount val="5"/>
                <c:pt idx="0">
                  <c:v>0.13120000000000001</c:v>
                </c:pt>
                <c:pt idx="1">
                  <c:v>0.1147</c:v>
                </c:pt>
                <c:pt idx="2">
                  <c:v>5.7299999999999997E-2</c:v>
                </c:pt>
                <c:pt idx="3">
                  <c:v>0.32790000000000002</c:v>
                </c:pt>
                <c:pt idx="4">
                  <c:v>0.36890000000000001</c:v>
                </c:pt>
              </c:numCache>
            </c:numRef>
          </c:val>
          <c:extLst>
            <c:ext xmlns:c16="http://schemas.microsoft.com/office/drawing/2014/chart" uri="{C3380CC4-5D6E-409C-BE32-E72D297353CC}">
              <c16:uniqueId val="{0000000A-1F16-2F47-ACB8-9B63EF88AB7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3914341803689878"/>
          <c:y val="0.1633908808855119"/>
          <c:w val="0.34300995335987378"/>
          <c:h val="0.7704868993784460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92800962379702534"/>
        </c:manualLayout>
      </c:layout>
      <c:barChart>
        <c:barDir val="col"/>
        <c:grouping val="clustered"/>
        <c:varyColors val="0"/>
        <c:ser>
          <c:idx val="0"/>
          <c:order val="0"/>
          <c:tx>
            <c:strRef>
              <c:f>'Sheet1'!$B$1</c:f>
              <c:strCache>
                <c:ptCount val="1"/>
                <c:pt idx="0">
                  <c:v>da Vinci</c:v>
                </c:pt>
              </c:strCache>
            </c:strRef>
          </c:tx>
          <c:spPr>
            <a:solidFill>
              <a:schemeClr val="accent1"/>
            </a:solidFill>
            <a:ln>
              <a:noFill/>
            </a:ln>
            <a:effectLst/>
          </c:spPr>
          <c:invertIfNegative val="0"/>
          <c:dLbls>
            <c:numFmt formatCode="0.0;\-0.0;" sourceLinked="0"/>
            <c:spPr>
              <a:noFill/>
              <a:ln>
                <a:noFill/>
              </a:ln>
              <a:effectLst/>
            </c:spPr>
            <c:txPr>
              <a:bodyPr rot="0" vert="horz" wrap="none"/>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Length of Stay
(Days)</c:v>
                </c:pt>
              </c:strCache>
            </c:strRef>
          </c:cat>
          <c:val>
            <c:numRef>
              <c:f>'Sheet1'!$B$2</c:f>
              <c:numCache>
                <c:formatCode>General</c:formatCode>
                <c:ptCount val="1"/>
                <c:pt idx="0">
                  <c:v>0.15</c:v>
                </c:pt>
              </c:numCache>
            </c:numRef>
          </c:val>
          <c:extLst>
            <c:ext xmlns:c16="http://schemas.microsoft.com/office/drawing/2014/chart" uri="{C3380CC4-5D6E-409C-BE32-E72D297353CC}">
              <c16:uniqueId val="{00000000-A240-4F12-BF57-4C541599C201}"/>
            </c:ext>
          </c:extLst>
        </c:ser>
        <c:ser>
          <c:idx val="1"/>
          <c:order val="1"/>
          <c:tx>
            <c:strRef>
              <c:f>'Sheet1'!$C$1</c:f>
              <c:strCache>
                <c:ptCount val="1"/>
                <c:pt idx="0">
                  <c:v>LAP/VAT</c:v>
                </c:pt>
              </c:strCache>
            </c:strRef>
          </c:tx>
          <c:spPr>
            <a:solidFill>
              <a:schemeClr val="accent2"/>
            </a:solidFill>
            <a:ln>
              <a:noFill/>
            </a:ln>
            <a:effectLst/>
          </c:spPr>
          <c:invertIfNegative val="0"/>
          <c:dLbls>
            <c:numFmt formatCode="0.0;\-0.0;" sourceLinked="0"/>
            <c:spPr>
              <a:noFill/>
              <a:ln>
                <a:noFill/>
              </a:ln>
              <a:effectLst/>
            </c:spPr>
            <c:txPr>
              <a:bodyPr rot="0" vert="horz" wrap="none"/>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Length of Stay
(Days)</c:v>
                </c:pt>
              </c:strCache>
            </c:strRef>
          </c:cat>
          <c:val>
            <c:numRef>
              <c:f>'Sheet1'!$C$2</c:f>
              <c:numCache>
                <c:formatCode>General</c:formatCode>
                <c:ptCount val="1"/>
                <c:pt idx="0">
                  <c:v>2.0299999999999998</c:v>
                </c:pt>
              </c:numCache>
            </c:numRef>
          </c:val>
          <c:extLst>
            <c:ext xmlns:c16="http://schemas.microsoft.com/office/drawing/2014/chart" uri="{C3380CC4-5D6E-409C-BE32-E72D297353CC}">
              <c16:uniqueId val="{00000001-A240-4F12-BF57-4C541599C201}"/>
            </c:ext>
          </c:extLst>
        </c:ser>
        <c:ser>
          <c:idx val="2"/>
          <c:order val="2"/>
          <c:tx>
            <c:strRef>
              <c:f>'Sheet1'!$D$1</c:f>
              <c:strCache>
                <c:ptCount val="1"/>
                <c:pt idx="0">
                  <c:v>Open</c:v>
                </c:pt>
              </c:strCache>
            </c:strRef>
          </c:tx>
          <c:spPr>
            <a:solidFill>
              <a:schemeClr val="accent3"/>
            </a:solidFill>
            <a:ln>
              <a:noFill/>
            </a:ln>
            <a:effectLst/>
          </c:spPr>
          <c:invertIfNegative val="0"/>
          <c:dLbls>
            <c:numFmt formatCode="0.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Length of Stay
(Days)</c:v>
                </c:pt>
              </c:strCache>
            </c:strRef>
          </c:cat>
          <c:val>
            <c:numRef>
              <c:f>'Sheet1'!$D$2</c:f>
              <c:numCache>
                <c:formatCode>General</c:formatCode>
                <c:ptCount val="1"/>
                <c:pt idx="0">
                  <c:v>3.7</c:v>
                </c:pt>
              </c:numCache>
            </c:numRef>
          </c:val>
          <c:extLst>
            <c:ext xmlns:c16="http://schemas.microsoft.com/office/drawing/2014/chart" uri="{C3380CC4-5D6E-409C-BE32-E72D297353CC}">
              <c16:uniqueId val="{00000002-A240-4F12-BF57-4C541599C201}"/>
            </c:ext>
          </c:extLst>
        </c:ser>
        <c:dLbls>
          <c:showLegendKey val="0"/>
          <c:showVal val="1"/>
          <c:showCatName val="0"/>
          <c:showSerName val="0"/>
          <c:showPercent val="0"/>
          <c:showBubbleSize val="0"/>
        </c:dLbls>
        <c:gapWidth val="140"/>
        <c:overlap val="-30"/>
        <c:axId val="432198344"/>
        <c:axId val="432198736"/>
      </c:barChart>
      <c:catAx>
        <c:axId val="432198344"/>
        <c:scaling>
          <c:orientation val="minMax"/>
        </c:scaling>
        <c:delete val="1"/>
        <c:axPos val="b"/>
        <c:numFmt formatCode="General" sourceLinked="1"/>
        <c:majorTickMark val="none"/>
        <c:minorTickMark val="none"/>
        <c:tickLblPos val="nextTo"/>
        <c:crossAx val="432198736"/>
        <c:crosses val="autoZero"/>
        <c:auto val="1"/>
        <c:lblAlgn val="ctr"/>
        <c:lblOffset val="100"/>
        <c:noMultiLvlLbl val="0"/>
      </c:catAx>
      <c:valAx>
        <c:axId val="432198736"/>
        <c:scaling>
          <c:orientation val="minMax"/>
        </c:scaling>
        <c:delete val="1"/>
        <c:axPos val="l"/>
        <c:numFmt formatCode="General" sourceLinked="1"/>
        <c:majorTickMark val="out"/>
        <c:minorTickMark val="none"/>
        <c:tickLblPos val="nextTo"/>
        <c:crossAx val="432198344"/>
        <c:crosses val="autoZero"/>
        <c:crossBetween val="between"/>
      </c:valAx>
      <c:spPr>
        <a:noFill/>
        <a:ln w="25400">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92800962379702534"/>
        </c:manualLayout>
      </c:layout>
      <c:barChart>
        <c:barDir val="col"/>
        <c:grouping val="clustered"/>
        <c:varyColors val="0"/>
        <c:ser>
          <c:idx val="0"/>
          <c:order val="0"/>
          <c:tx>
            <c:strRef>
              <c:f>'Sheet1'!$B$1</c:f>
              <c:strCache>
                <c:ptCount val="1"/>
                <c:pt idx="0">
                  <c:v>da Vinci</c:v>
                </c:pt>
              </c:strCache>
            </c:strRef>
          </c:tx>
          <c:spPr>
            <a:solidFill>
              <a:schemeClr val="accent1"/>
            </a:solidFill>
            <a:ln>
              <a:noFill/>
            </a:ln>
            <a:effectLst/>
          </c:spPr>
          <c:invertIfNegative val="0"/>
          <c:dLbls>
            <c:numFmt formatCode="0.0;\-0.0;" sourceLinked="0"/>
            <c:spPr>
              <a:noFill/>
              <a:ln>
                <a:noFill/>
              </a:ln>
              <a:effectLst/>
            </c:spPr>
            <c:txPr>
              <a:bodyPr rot="0" vert="horz" wrap="none"/>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Operative Time
(Minutes)</c:v>
                </c:pt>
              </c:strCache>
            </c:strRef>
          </c:cat>
          <c:val>
            <c:numRef>
              <c:f>'Sheet1'!$B$2</c:f>
              <c:numCache>
                <c:formatCode>General</c:formatCode>
                <c:ptCount val="1"/>
                <c:pt idx="0">
                  <c:v>65</c:v>
                </c:pt>
              </c:numCache>
            </c:numRef>
          </c:val>
          <c:extLst>
            <c:ext xmlns:c16="http://schemas.microsoft.com/office/drawing/2014/chart" uri="{C3380CC4-5D6E-409C-BE32-E72D297353CC}">
              <c16:uniqueId val="{00000000-A240-4F12-BF57-4C541599C201}"/>
            </c:ext>
          </c:extLst>
        </c:ser>
        <c:ser>
          <c:idx val="1"/>
          <c:order val="1"/>
          <c:tx>
            <c:strRef>
              <c:f>'Sheet1'!$C$1</c:f>
              <c:strCache>
                <c:ptCount val="1"/>
                <c:pt idx="0">
                  <c:v>LAP/VAT</c:v>
                </c:pt>
              </c:strCache>
            </c:strRef>
          </c:tx>
          <c:spPr>
            <a:solidFill>
              <a:schemeClr val="accent2"/>
            </a:solidFill>
            <a:ln>
              <a:noFill/>
            </a:ln>
            <a:effectLst/>
          </c:spPr>
          <c:invertIfNegative val="0"/>
          <c:dLbls>
            <c:numFmt formatCode="0.0;\-0.0;" sourceLinked="0"/>
            <c:spPr>
              <a:noFill/>
              <a:ln>
                <a:noFill/>
              </a:ln>
              <a:effectLst/>
            </c:spPr>
            <c:txPr>
              <a:bodyPr rot="0" vert="horz" wrap="none"/>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Operative Time
(Minutes)</c:v>
                </c:pt>
              </c:strCache>
            </c:strRef>
          </c:cat>
          <c:val>
            <c:numRef>
              <c:f>'Sheet1'!$C$2</c:f>
              <c:numCache>
                <c:formatCode>General</c:formatCode>
                <c:ptCount val="1"/>
                <c:pt idx="0">
                  <c:v>127</c:v>
                </c:pt>
              </c:numCache>
            </c:numRef>
          </c:val>
          <c:extLst>
            <c:ext xmlns:c16="http://schemas.microsoft.com/office/drawing/2014/chart" uri="{C3380CC4-5D6E-409C-BE32-E72D297353CC}">
              <c16:uniqueId val="{00000001-A240-4F12-BF57-4C541599C201}"/>
            </c:ext>
          </c:extLst>
        </c:ser>
        <c:ser>
          <c:idx val="2"/>
          <c:order val="2"/>
          <c:tx>
            <c:strRef>
              <c:f>'Sheet1'!$D$1</c:f>
              <c:strCache>
                <c:ptCount val="1"/>
                <c:pt idx="0">
                  <c:v>Open</c:v>
                </c:pt>
              </c:strCache>
            </c:strRef>
          </c:tx>
          <c:spPr>
            <a:solidFill>
              <a:schemeClr val="accent3"/>
            </a:solidFill>
            <a:ln>
              <a:noFill/>
            </a:ln>
            <a:effectLst/>
          </c:spPr>
          <c:invertIfNegative val="0"/>
          <c:dLbls>
            <c:dLbl>
              <c:idx val="0"/>
              <c:layout>
                <c:manualLayout>
                  <c:x val="1.0037869217326769E-2"/>
                  <c:y val="1.4934289127837515E-2"/>
                </c:manualLayout>
              </c:layout>
              <c:showLegendKey val="0"/>
              <c:showVal val="1"/>
              <c:showCatName val="0"/>
              <c:showSerName val="0"/>
              <c:showPercent val="0"/>
              <c:showBubbleSize val="0"/>
              <c:extLst>
                <c:ext xmlns:c15="http://schemas.microsoft.com/office/drawing/2012/chart" uri="{CE6537A1-D6FC-4f65-9D91-7224C49458BB}">
                  <c15:layout>
                    <c:manualLayout>
                      <c:w val="0.28751039876187795"/>
                      <c:h val="0.16733870967741934"/>
                    </c:manualLayout>
                  </c15:layout>
                </c:ext>
                <c:ext xmlns:c16="http://schemas.microsoft.com/office/drawing/2014/chart" uri="{C3380CC4-5D6E-409C-BE32-E72D297353CC}">
                  <c16:uniqueId val="{00000000-0BDB-4FA6-807B-56E5D68D2101}"/>
                </c:ext>
              </c:extLst>
            </c:dLbl>
            <c:numFmt formatCode="0.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Operative Time
(Minutes)</c:v>
                </c:pt>
              </c:strCache>
            </c:strRef>
          </c:cat>
          <c:val>
            <c:numRef>
              <c:f>'Sheet1'!$D$2</c:f>
              <c:numCache>
                <c:formatCode>General</c:formatCode>
                <c:ptCount val="1"/>
                <c:pt idx="0">
                  <c:v>98</c:v>
                </c:pt>
              </c:numCache>
            </c:numRef>
          </c:val>
          <c:extLst>
            <c:ext xmlns:c16="http://schemas.microsoft.com/office/drawing/2014/chart" uri="{C3380CC4-5D6E-409C-BE32-E72D297353CC}">
              <c16:uniqueId val="{00000002-A240-4F12-BF57-4C541599C201}"/>
            </c:ext>
          </c:extLst>
        </c:ser>
        <c:dLbls>
          <c:showLegendKey val="0"/>
          <c:showVal val="1"/>
          <c:showCatName val="0"/>
          <c:showSerName val="0"/>
          <c:showPercent val="0"/>
          <c:showBubbleSize val="0"/>
        </c:dLbls>
        <c:gapWidth val="140"/>
        <c:overlap val="-30"/>
        <c:axId val="432196384"/>
        <c:axId val="432195992"/>
      </c:barChart>
      <c:catAx>
        <c:axId val="432196384"/>
        <c:scaling>
          <c:orientation val="minMax"/>
        </c:scaling>
        <c:delete val="1"/>
        <c:axPos val="b"/>
        <c:numFmt formatCode="General" sourceLinked="1"/>
        <c:majorTickMark val="none"/>
        <c:minorTickMark val="none"/>
        <c:tickLblPos val="nextTo"/>
        <c:crossAx val="432195992"/>
        <c:crosses val="autoZero"/>
        <c:auto val="1"/>
        <c:lblAlgn val="ctr"/>
        <c:lblOffset val="100"/>
        <c:noMultiLvlLbl val="0"/>
      </c:catAx>
      <c:valAx>
        <c:axId val="432195992"/>
        <c:scaling>
          <c:orientation val="minMax"/>
        </c:scaling>
        <c:delete val="1"/>
        <c:axPos val="l"/>
        <c:numFmt formatCode="General" sourceLinked="1"/>
        <c:majorTickMark val="out"/>
        <c:minorTickMark val="none"/>
        <c:tickLblPos val="nextTo"/>
        <c:crossAx val="432196384"/>
        <c:crosses val="autoZero"/>
        <c:crossBetween val="between"/>
      </c:valAx>
      <c:spPr>
        <a:noFill/>
        <a:ln w="25400">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92800962379702534"/>
        </c:manualLayout>
      </c:layout>
      <c:barChart>
        <c:barDir val="col"/>
        <c:grouping val="clustered"/>
        <c:varyColors val="0"/>
        <c:ser>
          <c:idx val="0"/>
          <c:order val="0"/>
          <c:tx>
            <c:strRef>
              <c:f>'Sheet1'!$B$1</c:f>
              <c:strCache>
                <c:ptCount val="1"/>
                <c:pt idx="0">
                  <c:v>da Vinci</c:v>
                </c:pt>
              </c:strCache>
            </c:strRef>
          </c:tx>
          <c:spPr>
            <a:solidFill>
              <a:schemeClr val="accent1"/>
            </a:solidFill>
            <a:ln>
              <a:noFill/>
            </a:ln>
            <a:effectLst/>
          </c:spPr>
          <c:invertIfNegative val="0"/>
          <c:dLbls>
            <c:numFmt formatCode="0.0;\-0.0;" sourceLinked="0"/>
            <c:spPr>
              <a:noFill/>
              <a:ln>
                <a:noFill/>
              </a:ln>
              <a:effectLst/>
            </c:spPr>
            <c:txPr>
              <a:bodyPr rot="0" vert="horz" wrap="none"/>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Conversions
(%)</c:v>
                </c:pt>
              </c:strCache>
            </c:strRef>
          </c:cat>
          <c:val>
            <c:numRef>
              <c:f>'Sheet1'!$B$2</c:f>
              <c:numCache>
                <c:formatCode>General</c:formatCode>
                <c:ptCount val="1"/>
                <c:pt idx="0">
                  <c:v>1E-4</c:v>
                </c:pt>
              </c:numCache>
            </c:numRef>
          </c:val>
          <c:extLst>
            <c:ext xmlns:c16="http://schemas.microsoft.com/office/drawing/2014/chart" uri="{C3380CC4-5D6E-409C-BE32-E72D297353CC}">
              <c16:uniqueId val="{00000000-A240-4F12-BF57-4C541599C201}"/>
            </c:ext>
          </c:extLst>
        </c:ser>
        <c:ser>
          <c:idx val="1"/>
          <c:order val="1"/>
          <c:tx>
            <c:strRef>
              <c:f>'Sheet1'!$C$1</c:f>
              <c:strCache>
                <c:ptCount val="1"/>
                <c:pt idx="0">
                  <c:v>LAP/VAT</c:v>
                </c:pt>
              </c:strCache>
            </c:strRef>
          </c:tx>
          <c:spPr>
            <a:solidFill>
              <a:schemeClr val="accent2"/>
            </a:solidFill>
            <a:ln>
              <a:noFill/>
            </a:ln>
            <a:effectLst/>
          </c:spPr>
          <c:invertIfNegative val="0"/>
          <c:dLbls>
            <c:numFmt formatCode="0.0;\-0.0;" sourceLinked="0"/>
            <c:spPr>
              <a:noFill/>
              <a:ln>
                <a:noFill/>
              </a:ln>
              <a:effectLst/>
            </c:spPr>
            <c:txPr>
              <a:bodyPr rot="0" vert="horz" wrap="none"/>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Conversions
(%)</c:v>
                </c:pt>
              </c:strCache>
            </c:strRef>
          </c:cat>
          <c:val>
            <c:numRef>
              <c:f>'Sheet1'!$C$2</c:f>
              <c:numCache>
                <c:formatCode>General</c:formatCode>
                <c:ptCount val="1"/>
                <c:pt idx="0">
                  <c:v>10</c:v>
                </c:pt>
              </c:numCache>
            </c:numRef>
          </c:val>
          <c:extLst>
            <c:ext xmlns:c16="http://schemas.microsoft.com/office/drawing/2014/chart" uri="{C3380CC4-5D6E-409C-BE32-E72D297353CC}">
              <c16:uniqueId val="{00000001-A240-4F12-BF57-4C541599C201}"/>
            </c:ext>
          </c:extLst>
        </c:ser>
        <c:ser>
          <c:idx val="2"/>
          <c:order val="2"/>
          <c:tx>
            <c:strRef>
              <c:f>'Sheet1'!$D$1</c:f>
              <c:strCache>
                <c:ptCount val="1"/>
              </c:strCache>
            </c:strRef>
          </c:tx>
          <c:spPr>
            <a:solidFill>
              <a:schemeClr val="accent3"/>
            </a:solidFill>
            <a:ln>
              <a:noFill/>
            </a:ln>
            <a:effectLst/>
          </c:spPr>
          <c:invertIfNegative val="0"/>
          <c:dLbls>
            <c:numFmt formatCode="0.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Conversions
(%)</c:v>
                </c:pt>
              </c:strCache>
            </c:strRef>
          </c:cat>
          <c:val>
            <c:numRef>
              <c:f>'Sheet1'!$D$2</c:f>
              <c:numCache>
                <c:formatCode>General</c:formatCode>
                <c:ptCount val="1"/>
                <c:pt idx="0">
                  <c:v>0</c:v>
                </c:pt>
              </c:numCache>
            </c:numRef>
          </c:val>
          <c:extLst>
            <c:ext xmlns:c16="http://schemas.microsoft.com/office/drawing/2014/chart" uri="{C3380CC4-5D6E-409C-BE32-E72D297353CC}">
              <c16:uniqueId val="{00000002-A240-4F12-BF57-4C541599C201}"/>
            </c:ext>
          </c:extLst>
        </c:ser>
        <c:dLbls>
          <c:showLegendKey val="0"/>
          <c:showVal val="1"/>
          <c:showCatName val="0"/>
          <c:showSerName val="0"/>
          <c:showPercent val="0"/>
          <c:showBubbleSize val="0"/>
        </c:dLbls>
        <c:gapWidth val="140"/>
        <c:overlap val="-30"/>
        <c:axId val="432197952"/>
        <c:axId val="432115584"/>
      </c:barChart>
      <c:catAx>
        <c:axId val="432197952"/>
        <c:scaling>
          <c:orientation val="minMax"/>
        </c:scaling>
        <c:delete val="1"/>
        <c:axPos val="b"/>
        <c:numFmt formatCode="General" sourceLinked="1"/>
        <c:majorTickMark val="none"/>
        <c:minorTickMark val="none"/>
        <c:tickLblPos val="nextTo"/>
        <c:crossAx val="432115584"/>
        <c:crosses val="autoZero"/>
        <c:auto val="1"/>
        <c:lblAlgn val="ctr"/>
        <c:lblOffset val="100"/>
        <c:noMultiLvlLbl val="0"/>
      </c:catAx>
      <c:valAx>
        <c:axId val="432115584"/>
        <c:scaling>
          <c:orientation val="minMax"/>
        </c:scaling>
        <c:delete val="1"/>
        <c:axPos val="l"/>
        <c:numFmt formatCode="General" sourceLinked="1"/>
        <c:majorTickMark val="out"/>
        <c:minorTickMark val="none"/>
        <c:tickLblPos val="nextTo"/>
        <c:crossAx val="432197952"/>
        <c:crosses val="autoZero"/>
        <c:crossBetween val="between"/>
      </c:valAx>
      <c:spPr>
        <a:noFill/>
        <a:ln w="25400">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92800962379702534"/>
        </c:manualLayout>
      </c:layout>
      <c:barChart>
        <c:barDir val="col"/>
        <c:grouping val="clustered"/>
        <c:varyColors val="0"/>
        <c:ser>
          <c:idx val="0"/>
          <c:order val="0"/>
          <c:tx>
            <c:strRef>
              <c:f>'Sheet1'!$B$1</c:f>
              <c:strCache>
                <c:ptCount val="1"/>
                <c:pt idx="0">
                  <c:v>da Vinci</c:v>
                </c:pt>
              </c:strCache>
            </c:strRef>
          </c:tx>
          <c:spPr>
            <a:solidFill>
              <a:schemeClr val="accent1"/>
            </a:solidFill>
            <a:ln>
              <a:noFill/>
            </a:ln>
            <a:effectLst/>
          </c:spPr>
          <c:invertIfNegative val="0"/>
          <c:dLbls>
            <c:numFmt formatCode="0.0;\-0.0;" sourceLinked="0"/>
            <c:spPr>
              <a:noFill/>
              <a:ln>
                <a:noFill/>
              </a:ln>
              <a:effectLst/>
            </c:spPr>
            <c:txPr>
              <a:bodyPr rot="0" vert="horz" wrap="none"/>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Complications
(%)</c:v>
                </c:pt>
              </c:strCache>
            </c:strRef>
          </c:cat>
          <c:val>
            <c:numRef>
              <c:f>'Sheet1'!$B$2</c:f>
              <c:numCache>
                <c:formatCode>General</c:formatCode>
                <c:ptCount val="1"/>
                <c:pt idx="0">
                  <c:v>1E-4</c:v>
                </c:pt>
              </c:numCache>
            </c:numRef>
          </c:val>
          <c:extLst>
            <c:ext xmlns:c16="http://schemas.microsoft.com/office/drawing/2014/chart" uri="{C3380CC4-5D6E-409C-BE32-E72D297353CC}">
              <c16:uniqueId val="{00000000-A240-4F12-BF57-4C541599C201}"/>
            </c:ext>
          </c:extLst>
        </c:ser>
        <c:ser>
          <c:idx val="1"/>
          <c:order val="1"/>
          <c:tx>
            <c:strRef>
              <c:f>'Sheet1'!$C$1</c:f>
              <c:strCache>
                <c:ptCount val="1"/>
                <c:pt idx="0">
                  <c:v>LAP/VAT</c:v>
                </c:pt>
              </c:strCache>
            </c:strRef>
          </c:tx>
          <c:spPr>
            <a:solidFill>
              <a:schemeClr val="accent2"/>
            </a:solidFill>
            <a:ln>
              <a:noFill/>
            </a:ln>
            <a:effectLst/>
          </c:spPr>
          <c:invertIfNegative val="0"/>
          <c:dLbls>
            <c:numFmt formatCode="0.0;\-0.0;" sourceLinked="0"/>
            <c:spPr>
              <a:noFill/>
              <a:ln>
                <a:noFill/>
              </a:ln>
              <a:effectLst/>
            </c:spPr>
            <c:txPr>
              <a:bodyPr rot="0" vert="horz" wrap="none"/>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Complications
(%)</c:v>
                </c:pt>
              </c:strCache>
            </c:strRef>
          </c:cat>
          <c:val>
            <c:numRef>
              <c:f>'Sheet1'!$C$2</c:f>
              <c:numCache>
                <c:formatCode>General</c:formatCode>
                <c:ptCount val="1"/>
                <c:pt idx="0">
                  <c:v>6.6</c:v>
                </c:pt>
              </c:numCache>
            </c:numRef>
          </c:val>
          <c:extLst>
            <c:ext xmlns:c16="http://schemas.microsoft.com/office/drawing/2014/chart" uri="{C3380CC4-5D6E-409C-BE32-E72D297353CC}">
              <c16:uniqueId val="{00000001-A240-4F12-BF57-4C541599C201}"/>
            </c:ext>
          </c:extLst>
        </c:ser>
        <c:ser>
          <c:idx val="2"/>
          <c:order val="2"/>
          <c:tx>
            <c:strRef>
              <c:f>'Sheet1'!$D$1</c:f>
              <c:strCache>
                <c:ptCount val="1"/>
                <c:pt idx="0">
                  <c:v>Open</c:v>
                </c:pt>
              </c:strCache>
            </c:strRef>
          </c:tx>
          <c:spPr>
            <a:solidFill>
              <a:schemeClr val="accent3"/>
            </a:solidFill>
            <a:ln>
              <a:noFill/>
            </a:ln>
            <a:effectLst/>
          </c:spPr>
          <c:invertIfNegative val="0"/>
          <c:dLbls>
            <c:numFmt formatCode="0.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Complications
(%)</c:v>
                </c:pt>
              </c:strCache>
            </c:strRef>
          </c:cat>
          <c:val>
            <c:numRef>
              <c:f>'Sheet1'!$D$2</c:f>
              <c:numCache>
                <c:formatCode>General</c:formatCode>
                <c:ptCount val="1"/>
                <c:pt idx="0">
                  <c:v>7.6</c:v>
                </c:pt>
              </c:numCache>
            </c:numRef>
          </c:val>
          <c:extLst>
            <c:ext xmlns:c16="http://schemas.microsoft.com/office/drawing/2014/chart" uri="{C3380CC4-5D6E-409C-BE32-E72D297353CC}">
              <c16:uniqueId val="{00000002-A240-4F12-BF57-4C541599C201}"/>
            </c:ext>
          </c:extLst>
        </c:ser>
        <c:dLbls>
          <c:showLegendKey val="0"/>
          <c:showVal val="1"/>
          <c:showCatName val="0"/>
          <c:showSerName val="0"/>
          <c:showPercent val="0"/>
          <c:showBubbleSize val="0"/>
        </c:dLbls>
        <c:gapWidth val="140"/>
        <c:overlap val="-30"/>
        <c:axId val="432109704"/>
        <c:axId val="432115976"/>
      </c:barChart>
      <c:catAx>
        <c:axId val="432109704"/>
        <c:scaling>
          <c:orientation val="minMax"/>
        </c:scaling>
        <c:delete val="1"/>
        <c:axPos val="b"/>
        <c:numFmt formatCode="General" sourceLinked="1"/>
        <c:majorTickMark val="none"/>
        <c:minorTickMark val="none"/>
        <c:tickLblPos val="nextTo"/>
        <c:crossAx val="432115976"/>
        <c:crosses val="autoZero"/>
        <c:auto val="1"/>
        <c:lblAlgn val="ctr"/>
        <c:lblOffset val="100"/>
        <c:noMultiLvlLbl val="0"/>
      </c:catAx>
      <c:valAx>
        <c:axId val="432115976"/>
        <c:scaling>
          <c:orientation val="minMax"/>
        </c:scaling>
        <c:delete val="1"/>
        <c:axPos val="l"/>
        <c:numFmt formatCode="General" sourceLinked="1"/>
        <c:majorTickMark val="out"/>
        <c:minorTickMark val="none"/>
        <c:tickLblPos val="nextTo"/>
        <c:crossAx val="432109704"/>
        <c:crosses val="autoZero"/>
        <c:crossBetween val="between"/>
      </c:valAx>
      <c:spPr>
        <a:noFill/>
        <a:ln w="25400">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92800962379702534"/>
        </c:manualLayout>
      </c:layout>
      <c:barChart>
        <c:barDir val="col"/>
        <c:grouping val="clustered"/>
        <c:varyColors val="0"/>
        <c:ser>
          <c:idx val="0"/>
          <c:order val="0"/>
          <c:tx>
            <c:strRef>
              <c:f>'Sheet1'!$B$1</c:f>
              <c:strCache>
                <c:ptCount val="1"/>
                <c:pt idx="0">
                  <c:v>da Vinci</c:v>
                </c:pt>
              </c:strCache>
            </c:strRef>
          </c:tx>
          <c:spPr>
            <a:solidFill>
              <a:schemeClr val="accent1"/>
            </a:solidFill>
            <a:ln>
              <a:noFill/>
            </a:ln>
            <a:effectLst/>
          </c:spPr>
          <c:invertIfNegative val="0"/>
          <c:dLbls>
            <c:numFmt formatCode="0.0;\-0.0;" sourceLinked="0"/>
            <c:spPr>
              <a:noFill/>
              <a:ln>
                <a:noFill/>
              </a:ln>
              <a:effectLst/>
            </c:spPr>
            <c:txPr>
              <a:bodyPr rot="0" vert="horz" wrap="none"/>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Readmissions
(%)</c:v>
                </c:pt>
              </c:strCache>
            </c:strRef>
          </c:cat>
          <c:val>
            <c:numRef>
              <c:f>'Sheet1'!$B$2</c:f>
              <c:numCache>
                <c:formatCode>General</c:formatCode>
                <c:ptCount val="1"/>
                <c:pt idx="0">
                  <c:v>0.7</c:v>
                </c:pt>
              </c:numCache>
            </c:numRef>
          </c:val>
          <c:extLst>
            <c:ext xmlns:c16="http://schemas.microsoft.com/office/drawing/2014/chart" uri="{C3380CC4-5D6E-409C-BE32-E72D297353CC}">
              <c16:uniqueId val="{00000000-A240-4F12-BF57-4C541599C201}"/>
            </c:ext>
          </c:extLst>
        </c:ser>
        <c:ser>
          <c:idx val="1"/>
          <c:order val="1"/>
          <c:tx>
            <c:strRef>
              <c:f>'Sheet1'!$C$1</c:f>
              <c:strCache>
                <c:ptCount val="1"/>
                <c:pt idx="0">
                  <c:v>LAP/VAT</c:v>
                </c:pt>
              </c:strCache>
            </c:strRef>
          </c:tx>
          <c:spPr>
            <a:solidFill>
              <a:schemeClr val="accent2"/>
            </a:solidFill>
            <a:ln>
              <a:noFill/>
            </a:ln>
            <a:effectLst/>
          </c:spPr>
          <c:invertIfNegative val="0"/>
          <c:dLbls>
            <c:numFmt formatCode="0.0;\-0.0;" sourceLinked="0"/>
            <c:spPr>
              <a:noFill/>
              <a:ln>
                <a:noFill/>
              </a:ln>
              <a:effectLst/>
            </c:spPr>
            <c:txPr>
              <a:bodyPr rot="0" vert="horz" wrap="none"/>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Readmissions
(%)</c:v>
                </c:pt>
              </c:strCache>
            </c:strRef>
          </c:cat>
          <c:val>
            <c:numRef>
              <c:f>'Sheet1'!$C$2</c:f>
              <c:numCache>
                <c:formatCode>General</c:formatCode>
                <c:ptCount val="1"/>
                <c:pt idx="0">
                  <c:v>4.0999999999999996</c:v>
                </c:pt>
              </c:numCache>
            </c:numRef>
          </c:val>
          <c:extLst>
            <c:ext xmlns:c16="http://schemas.microsoft.com/office/drawing/2014/chart" uri="{C3380CC4-5D6E-409C-BE32-E72D297353CC}">
              <c16:uniqueId val="{00000001-A240-4F12-BF57-4C541599C201}"/>
            </c:ext>
          </c:extLst>
        </c:ser>
        <c:ser>
          <c:idx val="2"/>
          <c:order val="2"/>
          <c:tx>
            <c:strRef>
              <c:f>'Sheet1'!$D$1</c:f>
              <c:strCache>
                <c:ptCount val="1"/>
                <c:pt idx="0">
                  <c:v>Open</c:v>
                </c:pt>
              </c:strCache>
            </c:strRef>
          </c:tx>
          <c:spPr>
            <a:solidFill>
              <a:schemeClr val="accent3"/>
            </a:solidFill>
            <a:ln>
              <a:noFill/>
            </a:ln>
            <a:effectLst/>
          </c:spPr>
          <c:invertIfNegative val="0"/>
          <c:dLbls>
            <c:numFmt formatCode="0.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Readmissions
(%)</c:v>
                </c:pt>
              </c:strCache>
            </c:strRef>
          </c:cat>
          <c:val>
            <c:numRef>
              <c:f>'Sheet1'!$D$2</c:f>
              <c:numCache>
                <c:formatCode>General</c:formatCode>
                <c:ptCount val="1"/>
                <c:pt idx="0">
                  <c:v>1.9</c:v>
                </c:pt>
              </c:numCache>
            </c:numRef>
          </c:val>
          <c:extLst>
            <c:ext xmlns:c16="http://schemas.microsoft.com/office/drawing/2014/chart" uri="{C3380CC4-5D6E-409C-BE32-E72D297353CC}">
              <c16:uniqueId val="{00000002-A240-4F12-BF57-4C541599C201}"/>
            </c:ext>
          </c:extLst>
        </c:ser>
        <c:dLbls>
          <c:showLegendKey val="0"/>
          <c:showVal val="1"/>
          <c:showCatName val="0"/>
          <c:showSerName val="0"/>
          <c:showPercent val="0"/>
          <c:showBubbleSize val="0"/>
        </c:dLbls>
        <c:gapWidth val="140"/>
        <c:overlap val="-30"/>
        <c:axId val="432108920"/>
        <c:axId val="432111272"/>
      </c:barChart>
      <c:catAx>
        <c:axId val="432108920"/>
        <c:scaling>
          <c:orientation val="minMax"/>
        </c:scaling>
        <c:delete val="1"/>
        <c:axPos val="b"/>
        <c:numFmt formatCode="General" sourceLinked="1"/>
        <c:majorTickMark val="none"/>
        <c:minorTickMark val="none"/>
        <c:tickLblPos val="nextTo"/>
        <c:crossAx val="432111272"/>
        <c:crosses val="autoZero"/>
        <c:auto val="1"/>
        <c:lblAlgn val="ctr"/>
        <c:lblOffset val="100"/>
        <c:noMultiLvlLbl val="0"/>
      </c:catAx>
      <c:valAx>
        <c:axId val="432111272"/>
        <c:scaling>
          <c:orientation val="minMax"/>
        </c:scaling>
        <c:delete val="1"/>
        <c:axPos val="l"/>
        <c:numFmt formatCode="General" sourceLinked="1"/>
        <c:majorTickMark val="out"/>
        <c:minorTickMark val="none"/>
        <c:tickLblPos val="nextTo"/>
        <c:crossAx val="432108920"/>
        <c:crosses val="autoZero"/>
        <c:crossBetween val="between"/>
      </c:valAx>
      <c:spPr>
        <a:noFill/>
        <a:ln w="25400">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1990445110686724E-2"/>
          <c:w val="1"/>
          <c:h val="0.92800962379702534"/>
        </c:manualLayout>
      </c:layout>
      <c:barChart>
        <c:barDir val="col"/>
        <c:grouping val="clustered"/>
        <c:varyColors val="0"/>
        <c:ser>
          <c:idx val="0"/>
          <c:order val="0"/>
          <c:tx>
            <c:strRef>
              <c:f>'Sheet1'!$B$1</c:f>
              <c:strCache>
                <c:ptCount val="1"/>
                <c:pt idx="0">
                  <c:v>da Vinci</c:v>
                </c:pt>
              </c:strCache>
            </c:strRef>
          </c:tx>
          <c:spPr>
            <a:solidFill>
              <a:schemeClr val="accent1"/>
            </a:solidFill>
            <a:ln>
              <a:noFill/>
            </a:ln>
            <a:effectLst/>
          </c:spPr>
          <c:invertIfNegative val="0"/>
          <c:dLbls>
            <c:numFmt formatCode="0.0;\-0.0;" sourceLinked="0"/>
            <c:spPr>
              <a:noFill/>
              <a:ln>
                <a:noFill/>
              </a:ln>
              <a:effectLst/>
            </c:spPr>
            <c:txPr>
              <a:bodyPr rot="0" vert="horz" wrap="none"/>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Recurrence
(12 months,%)</c:v>
                </c:pt>
              </c:strCache>
            </c:strRef>
          </c:cat>
          <c:val>
            <c:numRef>
              <c:f>'Sheet1'!$B$2</c:f>
              <c:numCache>
                <c:formatCode>General</c:formatCode>
                <c:ptCount val="1"/>
                <c:pt idx="0">
                  <c:v>95</c:v>
                </c:pt>
              </c:numCache>
            </c:numRef>
          </c:val>
          <c:extLst>
            <c:ext xmlns:c16="http://schemas.microsoft.com/office/drawing/2014/chart" uri="{C3380CC4-5D6E-409C-BE32-E72D297353CC}">
              <c16:uniqueId val="{00000000-A240-4F12-BF57-4C541599C201}"/>
            </c:ext>
          </c:extLst>
        </c:ser>
        <c:ser>
          <c:idx val="1"/>
          <c:order val="1"/>
          <c:tx>
            <c:strRef>
              <c:f>'Sheet1'!$C$1</c:f>
              <c:strCache>
                <c:ptCount val="1"/>
                <c:pt idx="0">
                  <c:v>LAP/VAT</c:v>
                </c:pt>
              </c:strCache>
            </c:strRef>
          </c:tx>
          <c:spPr>
            <a:solidFill>
              <a:schemeClr val="accent2"/>
            </a:solidFill>
            <a:ln>
              <a:noFill/>
            </a:ln>
            <a:effectLst/>
          </c:spPr>
          <c:invertIfNegative val="0"/>
          <c:dLbls>
            <c:numFmt formatCode="0.0;\-0.0;" sourceLinked="0"/>
            <c:spPr>
              <a:noFill/>
              <a:ln>
                <a:noFill/>
              </a:ln>
              <a:effectLst/>
            </c:spPr>
            <c:txPr>
              <a:bodyPr rot="0" vert="horz" wrap="none"/>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Recurrence
(12 months,%)</c:v>
                </c:pt>
              </c:strCache>
            </c:strRef>
          </c:cat>
          <c:val>
            <c:numRef>
              <c:f>'Sheet1'!$C$2</c:f>
              <c:numCache>
                <c:formatCode>General</c:formatCode>
                <c:ptCount val="1"/>
                <c:pt idx="0">
                  <c:v>19.100000000000001</c:v>
                </c:pt>
              </c:numCache>
            </c:numRef>
          </c:val>
          <c:extLst>
            <c:ext xmlns:c16="http://schemas.microsoft.com/office/drawing/2014/chart" uri="{C3380CC4-5D6E-409C-BE32-E72D297353CC}">
              <c16:uniqueId val="{00000001-A240-4F12-BF57-4C541599C201}"/>
            </c:ext>
          </c:extLst>
        </c:ser>
        <c:ser>
          <c:idx val="2"/>
          <c:order val="2"/>
          <c:tx>
            <c:strRef>
              <c:f>'Sheet1'!$D$1</c:f>
              <c:strCache>
                <c:ptCount val="1"/>
                <c:pt idx="0">
                  <c:v>Open</c:v>
                </c:pt>
              </c:strCache>
            </c:strRef>
          </c:tx>
          <c:spPr>
            <a:solidFill>
              <a:schemeClr val="accent3"/>
            </a:solidFill>
            <a:ln>
              <a:noFill/>
            </a:ln>
            <a:effectLst/>
          </c:spPr>
          <c:invertIfNegative val="0"/>
          <c:dLbls>
            <c:dLbl>
              <c:idx val="0"/>
              <c:layout>
                <c:manualLayout>
                  <c:x val="1.9616420502926637E-2"/>
                  <c:y val="7.4671445639187574E-3"/>
                </c:manualLayout>
              </c:layout>
              <c:showLegendKey val="0"/>
              <c:showVal val="1"/>
              <c:showCatName val="0"/>
              <c:showSerName val="0"/>
              <c:showPercent val="0"/>
              <c:showBubbleSize val="0"/>
              <c:extLst>
                <c:ext xmlns:c15="http://schemas.microsoft.com/office/drawing/2012/chart" uri="{CE6537A1-D6FC-4f65-9D91-7224C49458BB}">
                  <c15:layout>
                    <c:manualLayout>
                      <c:w val="0.44076721933147744"/>
                      <c:h val="0.16733870967741934"/>
                    </c:manualLayout>
                  </c15:layout>
                </c:ext>
                <c:ext xmlns:c16="http://schemas.microsoft.com/office/drawing/2014/chart" uri="{C3380CC4-5D6E-409C-BE32-E72D297353CC}">
                  <c16:uniqueId val="{00000000-8764-44A6-A024-3EB8F40508F7}"/>
                </c:ext>
              </c:extLst>
            </c:dLbl>
            <c:numFmt formatCode="0.0;\-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'Sheet1'!$A$2</c:f>
              <c:strCache>
                <c:ptCount val="1"/>
                <c:pt idx="0">
                  <c:v>Recurrence
(12 months,%)</c:v>
                </c:pt>
              </c:strCache>
            </c:strRef>
          </c:cat>
          <c:val>
            <c:numRef>
              <c:f>'Sheet1'!$D$2</c:f>
              <c:numCache>
                <c:formatCode>General</c:formatCode>
                <c:ptCount val="1"/>
                <c:pt idx="0">
                  <c:v>1E-4</c:v>
                </c:pt>
              </c:numCache>
            </c:numRef>
          </c:val>
          <c:extLst>
            <c:ext xmlns:c16="http://schemas.microsoft.com/office/drawing/2014/chart" uri="{C3380CC4-5D6E-409C-BE32-E72D297353CC}">
              <c16:uniqueId val="{00000002-A240-4F12-BF57-4C541599C201}"/>
            </c:ext>
          </c:extLst>
        </c:ser>
        <c:dLbls>
          <c:showLegendKey val="0"/>
          <c:showVal val="1"/>
          <c:showCatName val="0"/>
          <c:showSerName val="0"/>
          <c:showPercent val="0"/>
          <c:showBubbleSize val="0"/>
        </c:dLbls>
        <c:gapWidth val="140"/>
        <c:overlap val="-30"/>
        <c:axId val="432110096"/>
        <c:axId val="432110488"/>
      </c:barChart>
      <c:catAx>
        <c:axId val="432110096"/>
        <c:scaling>
          <c:orientation val="minMax"/>
        </c:scaling>
        <c:delete val="1"/>
        <c:axPos val="b"/>
        <c:numFmt formatCode="General" sourceLinked="1"/>
        <c:majorTickMark val="none"/>
        <c:minorTickMark val="none"/>
        <c:tickLblPos val="nextTo"/>
        <c:crossAx val="432110488"/>
        <c:crosses val="autoZero"/>
        <c:auto val="1"/>
        <c:lblAlgn val="ctr"/>
        <c:lblOffset val="100"/>
        <c:noMultiLvlLbl val="0"/>
      </c:catAx>
      <c:valAx>
        <c:axId val="432110488"/>
        <c:scaling>
          <c:orientation val="minMax"/>
        </c:scaling>
        <c:delete val="1"/>
        <c:axPos val="l"/>
        <c:numFmt formatCode="General" sourceLinked="1"/>
        <c:majorTickMark val="out"/>
        <c:minorTickMark val="none"/>
        <c:tickLblPos val="nextTo"/>
        <c:crossAx val="432110096"/>
        <c:crosses val="autoZero"/>
        <c:crossBetween val="between"/>
      </c:valAx>
      <c:spPr>
        <a:noFill/>
        <a:ln w="25400">
          <a:noFill/>
        </a:ln>
        <a:effectLst/>
      </c:spPr>
    </c:plotArea>
    <c:plotVisOnly val="1"/>
    <c:dispBlanksAs val="gap"/>
    <c:showDLblsOverMax val="0"/>
  </c:chart>
  <c:spPr>
    <a:noFill/>
    <a:ln>
      <a:noFill/>
    </a:ln>
    <a:effectLst/>
  </c:spPr>
  <c:txPr>
    <a:bodyPr/>
    <a:lstStyle/>
    <a:p>
      <a:pPr>
        <a:defRPr sz="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822950" y="6949425"/>
            <a:ext cx="6583675" cy="65836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CD7E5"/>
              </a:buClr>
              <a:buSzPts val="1200"/>
              <a:buFont typeface="Heebo Light"/>
              <a:buNone/>
            </a:pPr>
            <a:r>
              <a:rPr lang="en-US" sz="1200" b="0" i="0" u="none" strike="noStrike" cap="none">
                <a:solidFill>
                  <a:srgbClr val="DCD7E5"/>
                </a:solidFill>
                <a:latin typeface="Heebo Light"/>
                <a:ea typeface="Heebo Light"/>
                <a:cs typeface="Heebo Light"/>
                <a:sym typeface="Heebo Light"/>
              </a:rPr>
              <a:t>Women's health has historically been underfunded and overlooked, leading to disparities in access and outcomes.</a:t>
            </a:r>
            <a:endParaRPr sz="12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03" name="Google Shape;203;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0:notes"/>
          <p:cNvSpPr>
            <a:spLocks noGrp="1" noRot="1" noChangeAspect="1"/>
          </p:cNvSpPr>
          <p:nvPr>
            <p:ph type="sldImg" idx="2"/>
          </p:nvPr>
        </p:nvSpPr>
        <p:spPr>
          <a:xfrm>
            <a:off x="504825" y="571500"/>
            <a:ext cx="2767013" cy="15573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-have slide made up about day case and what are you doing differently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”We collected the demographics and indications before surgery and the length of stay and complications afterwards”.</a:t>
            </a:r>
            <a:endParaRPr/>
          </a:p>
        </p:txBody>
      </p:sp>
      <p:sp>
        <p:nvSpPr>
          <p:cNvPr id="336" name="Google Shape;336;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10</a:t>
            </a:fld>
            <a:endParaRPr sz="18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1: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Range of conditions pre and post-menopausal women</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Largest BMI, so far, 55</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Say verbally what DASI stands for.</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The complications appear too low to be true, even if it is true!</a:t>
            </a: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Try to also add the minor problems e.g. UTIs, …etc.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Did this woman of 36 weeks uterus stay overnight? If yes, say so.</a:t>
            </a:r>
            <a:endParaRPr/>
          </a:p>
        </p:txBody>
      </p:sp>
      <p:sp>
        <p:nvSpPr>
          <p:cNvPr id="346" name="Google Shape;346;p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11</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2:notes"/>
          <p:cNvSpPr>
            <a:spLocks noGrp="1" noRot="1" noChangeAspect="1"/>
          </p:cNvSpPr>
          <p:nvPr>
            <p:ph type="sldImg" idx="2"/>
          </p:nvPr>
        </p:nvSpPr>
        <p:spPr>
          <a:xfrm>
            <a:off x="504825" y="571500"/>
            <a:ext cx="2767013" cy="15573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3" name="Google Shape;353;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-split slides into 2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These are things we traditionally look for as surgeons but for me what is the most important is how that translates into benefits for patients</a:t>
            </a:r>
            <a:endParaRPr/>
          </a:p>
        </p:txBody>
      </p:sp>
      <p:sp>
        <p:nvSpPr>
          <p:cNvPr id="354" name="Google Shape;35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12</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8" name="Google Shape;368;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69" name="Google Shape;369;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13</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4: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14:notes"/>
          <p:cNvSpPr>
            <a:spLocks noGrp="1" noRot="1" noChangeAspect="1"/>
          </p:cNvSpPr>
          <p:nvPr>
            <p:ph type="sldImg" idx="2"/>
          </p:nvPr>
        </p:nvSpPr>
        <p:spPr>
          <a:xfrm>
            <a:off x="-762000" y="1096963"/>
            <a:ext cx="97536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41" name="Google Shape;441;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15</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6:notes"/>
          <p:cNvSpPr>
            <a:spLocks noGrp="1" noRot="1" noChangeAspect="1"/>
          </p:cNvSpPr>
          <p:nvPr>
            <p:ph type="sldImg" idx="2"/>
          </p:nvPr>
        </p:nvSpPr>
        <p:spPr>
          <a:xfrm>
            <a:off x="504825" y="571500"/>
            <a:ext cx="2767013" cy="15573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7" name="Google Shape;447;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Team work </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What were 2/3 things that made difference </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Techniques used</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Case selection </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Planning </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Team </a:t>
            </a:r>
            <a:endParaRPr/>
          </a:p>
          <a:p>
            <a:pPr marL="171450" marR="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Prompt start </a:t>
            </a:r>
            <a:endParaRPr/>
          </a:p>
        </p:txBody>
      </p:sp>
      <p:sp>
        <p:nvSpPr>
          <p:cNvPr id="448" name="Google Shape;448;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16</a:t>
            </a:fld>
            <a:r>
              <a:rPr lang="en-US" sz="1800">
                <a:solidFill>
                  <a:schemeClr val="dk1"/>
                </a:solidFill>
                <a:latin typeface="Arial"/>
                <a:ea typeface="Arial"/>
                <a:cs typeface="Arial"/>
                <a:sym typeface="Arial"/>
              </a:rPr>
              <a:t> of 23</a:t>
            </a:r>
            <a:endParaRPr sz="1800">
              <a:solidFill>
                <a:schemeClr val="dk1"/>
              </a:solidFill>
              <a:latin typeface="Arial"/>
              <a:ea typeface="Arial"/>
              <a:cs typeface="Arial"/>
              <a:sym typeface="Arial"/>
            </a:endParaRPr>
          </a:p>
        </p:txBody>
      </p:sp>
      <p:sp>
        <p:nvSpPr>
          <p:cNvPr id="449" name="Google Shape;449;p16:notes"/>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PNXXXXXXX-XX RevX 00/2022</a:t>
            </a:r>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60" name="Google Shape;460;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17</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76" name="Google Shape;476;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18</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4" name="Google Shape;494;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495" name="Google Shape;495;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19</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notes"/>
          <p:cNvSpPr>
            <a:spLocks noGrp="1" noRot="1" noChangeAspect="1"/>
          </p:cNvSpPr>
          <p:nvPr>
            <p:ph type="sldImg" idx="2"/>
          </p:nvPr>
        </p:nvSpPr>
        <p:spPr>
          <a:xfrm>
            <a:off x="504825" y="571500"/>
            <a:ext cx="2767013" cy="15573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Be prepared to push back </a:t>
            </a:r>
            <a:endParaRPr/>
          </a:p>
        </p:txBody>
      </p:sp>
      <p:sp>
        <p:nvSpPr>
          <p:cNvPr id="217" name="Google Shape;217;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a:t>
            </a:fld>
            <a:r>
              <a:rPr lang="en-US" sz="1800">
                <a:solidFill>
                  <a:schemeClr val="dk1"/>
                </a:solidFill>
                <a:latin typeface="Arial"/>
                <a:ea typeface="Arial"/>
                <a:cs typeface="Arial"/>
                <a:sym typeface="Arial"/>
              </a:rPr>
              <a:t> of 23</a:t>
            </a:r>
            <a:endParaRPr sz="1800">
              <a:solidFill>
                <a:schemeClr val="dk1"/>
              </a:solidFill>
              <a:latin typeface="Arial"/>
              <a:ea typeface="Arial"/>
              <a:cs typeface="Arial"/>
              <a:sym typeface="Arial"/>
            </a:endParaRPr>
          </a:p>
        </p:txBody>
      </p:sp>
      <p:sp>
        <p:nvSpPr>
          <p:cNvPr id="218" name="Google Shape;218;p2:notes"/>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PNXXXXXXX-XX RevX 00/2022</a:t>
            </a:r>
            <a:endParaRPr sz="18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3" name="Google Shape;513;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14" name="Google Shape;514;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20</a:t>
            </a:fld>
            <a:endParaRPr sz="18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39" name="Google Shape;539;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21</a:t>
            </a:fld>
            <a:endParaRPr sz="18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0" name="Google Shape;560;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61" name="Google Shape;561;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22</a:t>
            </a:fld>
            <a:endParaRPr sz="18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0" name="Google Shape;580;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581" name="Google Shape;581;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23</a:t>
            </a:fld>
            <a:endParaRPr sz="18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00" name="Google Shape;600;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24</a:t>
            </a:fld>
            <a:endParaRPr sz="18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2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16" name="Google Shape;6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25</a:t>
            </a:fld>
            <a:endParaRPr sz="18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sp>
        <p:nvSpPr>
          <p:cNvPr id="643" name="Google Shape;64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0" name="Google Shape;650;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51" name="Google Shape;651;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27</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2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7" name="Google Shape;677;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678" name="Google Shape;678;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28</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29: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p29: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27" name="Google Shape;227;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a:t>
            </a:fld>
            <a:endParaRPr sz="18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8" name="Google Shape;728;p3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29" name="Google Shape;729;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30</a:t>
            </a:fld>
            <a:endParaRPr sz="18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p3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48" name="Google Shape;748;p3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31</a:t>
            </a:fld>
            <a:endParaRPr sz="180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3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3" name="Google Shape;763;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64" name="Google Shape;764;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32</a:t>
            </a:fld>
            <a:endParaRPr sz="18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5" name="Google Shape;785;p3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786" name="Google Shape;786;p3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33</a:t>
            </a:fld>
            <a:endParaRPr sz="18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3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8" name="Google Shape;808;p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09" name="Google Shape;809;p3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34</a:t>
            </a:fld>
            <a:endParaRPr sz="18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3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8" name="Google Shape;818;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Introduce yourselves –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Who you are, where you work, how long you have worked in DSU</a:t>
            </a:r>
            <a:endParaRPr sz="1200">
              <a:solidFill>
                <a:schemeClr val="dk1"/>
              </a:solidFill>
              <a:latin typeface="Arial"/>
              <a:ea typeface="Arial"/>
              <a:cs typeface="Arial"/>
              <a:sym typeface="Arial"/>
            </a:endParaRPr>
          </a:p>
        </p:txBody>
      </p:sp>
      <p:sp>
        <p:nvSpPr>
          <p:cNvPr id="819" name="Google Shape;819;p3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35</a:t>
            </a:fld>
            <a:endParaRPr sz="18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3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5" name="Google Shape;825;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Our day surgery unit is very much nurse led and this is a service that has been built up over many years.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For the service to be affective it relies on efficient pre-oping and patients being prepared for theatre and what to expect. If patients are aware from their initial clinic appointment they are for a same day discharge and then this is reinforced at pre-op then the patient is aware of the process and it allows for an effective enhanced recovery.</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We have developed in conjunction with the surgeons a criteria led discharge protocol specifically for robotic gynaecological surgery which works well with our DSU nurse led discharge protocol.</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Once patients return to DSU they are mobilised as soon as possible, encouraged to sit up/not lie in bed/trolley, eat and drink and pass urine when possible. Once these key elements are achieved the patient can be discharged with post op advice and analgesia. Generally 3-4 hours after wakening.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26" name="Google Shape;826;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36</a:t>
            </a:fld>
            <a:endParaRPr sz="18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3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4" name="Google Shape;844;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One of the unique aspects of DSU is that it can be the same nurse admitting the patient in the morning of surgery as well as receiving them back from theatre and then getting them discharged home. This continuity of care can help relieve anxieties and offer reassurances to patients by building a professional relationship of trust. Patients are always more compliant when they trust in the process and know what to expect.</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As soon as a patient returns to DSU and they are able, oxygen is discontinued, IV fluids discontinued and diet and fluids are given – nothing beats hospital tea and toast! Removing all unessential monitoring and extra items allows patients to feel less like a patient. Isotonic sports drinks are proven to support patient’s recovery so these can also be offered post op.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If required in patients with heightened anxieties or any cognitive concerns or just on a patient’s request, discharge information can be explained while a family member is present.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45" name="Google Shape;845;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37</a:t>
            </a:fld>
            <a:endParaRPr sz="18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9" name="Google Shape;859;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When the service commenced there were initial doubts if it would be successful or not as these patients would traditionally go to an inpatient bed post procedure for at least one night’s stay. However these initial doubts were quickly dissolved through the determination of the surgeon and the day surgery nursing staff. It was determined that is was much better for the patients as everyone wants to be in their own environment and in fact one patient was so delighted that she was getting away home in time to do the school run and it is these simple things that mean so much to patients.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There is not just a benefit to patients going home there is a benefit to the health board by reducing inpatient bed numbers and assisting to get waiting times down as the efficiency means more patients can be put through on a day</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60" name="Google Shape;860;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38</a:t>
            </a:fld>
            <a:endParaRPr sz="18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3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5" name="Google Shape;875;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To allow all staff to understand what was involved in the robotic gynaecology surgery, the surgeon invited all DSU to go into theatre on separate occasions to see what it involved. Staff found this to be of a huge benefit and it allowed them to discuss what happened to patients should they have any concerns.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An enhanced recovery is something all patients undergoing elective surgery should follow even if it is just a part of the process. We have already successfully adopted initiatives like sip to send for patients and this was predominately done through educations so hopefully promoting enhanced recovery is something that will just become the norm.</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Hopefully we can start to teach the newly qualified nurses these principals so that from day one they are trying to achieve this for patients.</a:t>
            </a:r>
            <a:endParaRPr/>
          </a:p>
        </p:txBody>
      </p:sp>
      <p:sp>
        <p:nvSpPr>
          <p:cNvPr id="876" name="Google Shape;876;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39</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2" name="Google Shape;242;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243" name="Google Shape;243;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a:t>
            </a:fld>
            <a:endParaRPr sz="1800">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4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4" name="Google Shape;894;p4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We have a robust day surgery checklist that all patients must meet before allowing discharge. This criteria was made in conjunction with various surgeons which then allows for a nurse led discharge making for a more efficient service. </a:t>
            </a:r>
            <a:endParaRPr/>
          </a:p>
          <a:p>
            <a:pPr marL="0" marR="0" lvl="0" indent="0" algn="l" rtl="0">
              <a:spcBef>
                <a:spcPts val="0"/>
              </a:spcBef>
              <a:spcAft>
                <a:spcPts val="0"/>
              </a:spcAft>
              <a:buNone/>
            </a:pPr>
            <a:r>
              <a:rPr lang="en-US" sz="1200" b="1" u="sng">
                <a:solidFill>
                  <a:schemeClr val="dk1"/>
                </a:solidFill>
                <a:latin typeface="Arial"/>
                <a:ea typeface="Arial"/>
                <a:cs typeface="Arial"/>
                <a:sym typeface="Arial"/>
              </a:rPr>
              <a:t>Day Surgery/Post-Operative Discharge Criteria</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 Patient’s final set of observations must be within 10% of admission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baseline observation.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Patient where possible should tolerate diet and fluids.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Ensure no concerns with wounds /dressing</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Patient must have passed urine for specific surgeries. (i.e. all abdominal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laparoscopic surgeries)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NEWS score 0-3 suitable for discharge, if 4&gt; consult with senior staff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to discuss if discharge is appropriate - rational for discharge must be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documented in additional nursing notes section of peri-op care plan.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Pain score 0-1 document analgesia given on discharge, 2&gt; must have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a review / discussion with surgical team to ensure no post op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complication prior to  discharge.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Junior staff, student nurses who have not completed DSU clinical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competencies must obtain second signature from senior colleague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prior to  patient discharge.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Any concerns should be clearly documented and any rational given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for allowing discharge.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Any patient who has undergone laparoscopic surgery should be given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dedicated patient information guideline and  including details where to contact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out of hours i.e. ward/111.</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All patients should be mobilised asap when able and food and drink given unless otherwise indicated. Patients are encouraged to dress back into comfortable clothes instead of remaining in theatre gown. </a:t>
            </a:r>
            <a:endParaRPr/>
          </a:p>
          <a:p>
            <a:pPr marL="0" marR="0" lvl="0" indent="0" algn="l" rtl="0">
              <a:spcBef>
                <a:spcPts val="0"/>
              </a:spcBef>
              <a:spcAft>
                <a:spcPts val="0"/>
              </a:spcAft>
              <a:buNone/>
            </a:pPr>
            <a:r>
              <a:rPr lang="en-US" sz="1200" b="1" u="none" strike="noStrike">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895" name="Google Shape;895;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40</a:t>
            </a:fld>
            <a:endParaRPr sz="18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4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3" name="Google Shape;913;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Initially patients were unsure about going home on the same day of surgery but after reassurance from the surgeon which was then reinforced by nursing stay they realised the benefits of going home to their own environment and a quicker recovery overall.</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All patients are provided with a care opinion card on discharge and encouraged to leave honest feedback as this is the only way that services can be improved upon is by knowing how patients feel</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On the whole the feedback is always very complimentary about the service and the benefits of going home same day.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Patients are also given verbal and written instructions of what to expect, analgesia prescribed for home and who to contact if they have any concerns so they feel they are prepared even when at home.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Getting the right analgesia for home has proven to make a big difference and thankfully the anaesthetist are on board with providing adequate discharge analgesia for patients. This included, paracetamol, dihydrocodeine, +/- oramprph, antiemetic and laxatives.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914" name="Google Shape;914;p4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41</a:t>
            </a:fld>
            <a:endParaRPr sz="1800">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4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2" name="Google Shape;932;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Patients are given an EIDO information leaflet at pre op and along with the information that is provided by the surgeon they should be fully equipped with all information they require for the day of surgery. This allows patients to be fully informed and gives them the power to ask any questions they require.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933" name="Google Shape;933;p4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42</a:t>
            </a:fld>
            <a:endParaRPr sz="180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4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3" name="Google Shape;943;p4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Between patients having all information pre op and having spoken to the surgeon by the time they come in for surgery they should feel fully prepared.</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Family should also be updated on the day of surgery so they know what to expect in regards to time frames and the process for discharge as having family support for the patient is a vital aspect in supporting same day discharge. If anyone doesn’t have any family or friends to support them initially post op at home then we are lucky that our DSU offers a 23 hour overnight service allowing this type of patient to stay and be discharged home first thing in the morning meaning it does not affect the overall flow of the department.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All discharge information is given to patients +/- family verbally but also in written leaflets in case they are unsure of anything. They will also have adequate contact numbers for concerns.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944" name="Google Shape;944;p4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43</a:t>
            </a:fld>
            <a:endParaRPr sz="1800">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4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4" name="Google Shape;964;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Is very topical just now and we as a unit are doing everything we can to support the surgeons in building a better service for the women of Ayrshire.</a:t>
            </a:r>
            <a:endParaRPr/>
          </a:p>
        </p:txBody>
      </p:sp>
      <p:sp>
        <p:nvSpPr>
          <p:cNvPr id="965" name="Google Shape;965;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44</a:t>
            </a:fld>
            <a:endParaRPr sz="18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4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The surgeon’s vison to create a same discharge for robotic hysterectomy patients is now encouraging other surgeons to follow the same process as they have seen how successful it can be and the overall recovery benefits for patients.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DSU is a very team driven environment and this adapts well to promoting an efficient same day service as everyone has a common goal.</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By working with the surgeon and anaesthetists it has allowed for the creation of relevant protocols and information leaflets ensuring for a safe streamlined service suitable for a nurse led discharge.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The most successful way we have of measuring our outcomes in relation to the nursing practice and service provided is through the use of patient feedback. We use the care opinion service which seems to provide patients with an outlet to leave their opinions freely. Due to the high volume of feedback received since commencing this service it has prompted the unit to create a feedback wall so that anyone visiting the department can view and see what a great service offered.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971" name="Google Shape;971;p4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45</a:t>
            </a:fld>
            <a:endParaRPr sz="180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4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5" name="Google Shape;995;p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Day surgery offers a unique opportunity to student nurses as it allows them to follow a patient from start to finish in their theatre journey. This allows them to not only learn the nursing process but also to see it from a patient’s perspective.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We also encourage students to spend time in all areas of the department as well as pre-op assessment, theatres and main recovery to see the full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process.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As with student nurses we have a competency booklet for all new staff into the department so that everyone is aware of the ethos of day surgery and how to achieve a successful same day discharge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We offer plenty of in house training sessions for all staff and this gives a perfect opportunity for staff to develop themselves.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Appraisals and revalidations for staff nurses also allow for staff to identify any areas they wish to gain more knowledge in provide avenues for discussion on how to achieve this.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DSU is an ever evolving department so it is essential that all staff keep relevant with current up to date practice to ensure patients are receiving the best high quality care.  </a:t>
            </a:r>
            <a:endParaRPr/>
          </a:p>
          <a:p>
            <a:pPr marL="0" marR="0" lvl="0" indent="0" algn="l" rtl="0">
              <a:spcBef>
                <a:spcPts val="0"/>
              </a:spcBef>
              <a:spcAft>
                <a:spcPts val="0"/>
              </a:spcAft>
              <a:buNone/>
            </a:pPr>
            <a:r>
              <a:rPr lang="en-US" sz="1200" b="1" u="none" strike="noStrike">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996" name="Google Shape;996;p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46</a:t>
            </a:fld>
            <a:endParaRPr sz="180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4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2" name="Google Shape;1012;p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To assist in providing effective communication within the department we have adopted a morning safety huddle which discusses patients in the department, any clinical concerns and plans for the day ensuring everyone has a clear vision of the day ahead.</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The theatre care plan has a clear documented plan from the surgeon of post op care allowing all staff to be aware of what is expected for the patient. This prevents disturbing surgeons while operating and distracting them which is not good practice.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We use an SBAR style handover ensuring that all relevant information is known about patients alleviating any mistakes from occurring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013" name="Google Shape;1013;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47</a:t>
            </a:fld>
            <a:endParaRPr sz="180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4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8" name="Google Shape;1028;p4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The creation of the same day hysterectomy service has been an exciting process to have been part of and it is clear to see the benefits for the patients and how it helps promote a quicker recovery for them</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We have been met with minimal resistance throughout the process and the longer we have been doing it the wider theatre complex/hospital has realised why it was created and its overall benefits to patients and the hospital.</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As our DSU is displaced out of its purpose built department following covid this can pose a challenge as we do not have the same amount of recovery spaces. Sometimes this will create a backlog of patients into main recovery but we have many tools for helping to overcome this and make what space we do have work for us. Another reason for promoting a quicker discharge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029" name="Google Shape;1029;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48</a:t>
            </a:fld>
            <a:endParaRPr sz="180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4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3" name="Google Shape;1053;p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All patients deserve compassionate care. Being compassionate is part of nurses NMC code of conduct and should come naturally to everyone. The simplest things can make a huge difference to patients,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Tea and toast</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Listening ear</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Warm blanket – a must for everyone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Explaining anything they are unsure of</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By providing these simple things to patients it can help them to feel more relaxed and trusting of the process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Just because we promote a quick discharge – it doesn’t me we don’t care it means that we want patients to recovery quickly and get home to their loved ones as generally that is what is important to people.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054" name="Google Shape;1054;p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49</a:t>
            </a:fld>
            <a:endParaRPr sz="18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5: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5: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2" name="Google Shape;1072;p5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073" name="Google Shape;1073;p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50</a:t>
            </a:fld>
            <a:endParaRPr sz="18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5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4" name="Google Shape;1094;p5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Hopefully as the prospect of same day discharge becomes more popular it is recognised as the way forward and we can adopt it for every speciality, giving every patient the opportunity to go home if able.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095" name="Google Shape;1095;p5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51</a:t>
            </a:fld>
            <a:endParaRPr sz="180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5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6" name="Google Shape;1116;p5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Hopefully from a nursing point of view this has given you an insight into the service we provide. We are very proud of what we are able to achieve and hopefully it will just continue to keep growing for the benefit of all patients.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Questions?</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117" name="Google Shape;1117;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52</a:t>
            </a:fld>
            <a:endParaRPr sz="1800">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5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3" name="Google Shape;1123;p5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124" name="Google Shape;1124;p5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53</a:t>
            </a:fld>
            <a:endParaRPr sz="18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54:notes"/>
          <p:cNvSpPr>
            <a:spLocks noGrp="1" noRot="1" noChangeAspect="1"/>
          </p:cNvSpPr>
          <p:nvPr>
            <p:ph type="sldImg" idx="2"/>
          </p:nvPr>
        </p:nvSpPr>
        <p:spPr>
          <a:xfrm>
            <a:off x="504825" y="571500"/>
            <a:ext cx="2767013" cy="15573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5" name="Google Shape;1145;p5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 What has been achieved with progress </a:t>
            </a:r>
            <a:endParaRPr/>
          </a:p>
        </p:txBody>
      </p:sp>
      <p:sp>
        <p:nvSpPr>
          <p:cNvPr id="1146" name="Google Shape;1146;p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54</a:t>
            </a:fld>
            <a:r>
              <a:rPr lang="en-US" sz="1800">
                <a:solidFill>
                  <a:schemeClr val="dk1"/>
                </a:solidFill>
                <a:latin typeface="Arial"/>
                <a:ea typeface="Arial"/>
                <a:cs typeface="Arial"/>
                <a:sym typeface="Arial"/>
              </a:rPr>
              <a:t> of 23</a:t>
            </a:r>
            <a:endParaRPr sz="1800">
              <a:solidFill>
                <a:schemeClr val="dk1"/>
              </a:solidFill>
              <a:latin typeface="Arial"/>
              <a:ea typeface="Arial"/>
              <a:cs typeface="Arial"/>
              <a:sym typeface="Arial"/>
            </a:endParaRPr>
          </a:p>
        </p:txBody>
      </p:sp>
      <p:sp>
        <p:nvSpPr>
          <p:cNvPr id="1147" name="Google Shape;1147;p54:notes"/>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PNXXXXXXX-XX RevX 00/2022</a:t>
            </a:r>
            <a:endParaRPr sz="1800">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55: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8" name="Google Shape;1158;p55: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56: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4" name="Google Shape;1164;p56: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5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0" name="Google Shape;1170;p5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171" name="Google Shape;1171;p5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57</a:t>
            </a:fld>
            <a:endParaRPr sz="18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5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5" name="Google Shape;1185;p5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186" name="Google Shape;1186;p5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58</a:t>
            </a:fld>
            <a:endParaRPr sz="1800">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5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8" name="Google Shape;1208;p5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209" name="Google Shape;1209;p5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59</a:t>
            </a:fld>
            <a:endParaRPr sz="1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6: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60: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1" name="Google Shape;1231;p60: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p61:notes"/>
          <p:cNvSpPr txBox="1">
            <a:spLocks noGrp="1"/>
          </p:cNvSpPr>
          <p:nvPr>
            <p:ph type="body" idx="1"/>
          </p:nvPr>
        </p:nvSpPr>
        <p:spPr>
          <a:xfrm>
            <a:off x="822950" y="6949425"/>
            <a:ext cx="6583675" cy="6583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4" name="Google Shape;1244;p61:notes"/>
          <p:cNvSpPr>
            <a:spLocks noGrp="1" noRot="1" noChangeAspect="1"/>
          </p:cNvSpPr>
          <p:nvPr>
            <p:ph type="sldImg" idx="2"/>
          </p:nvPr>
        </p:nvSpPr>
        <p:spPr>
          <a:xfrm>
            <a:off x="1371850" y="1097275"/>
            <a:ext cx="548665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4" name="Google Shape;304;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normal BMI</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No CS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No prev surgery</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No comorbidities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Fit</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305" name="Google Shape;305;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7</a:t>
            </a:fld>
            <a:endParaRPr sz="1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400"/>
              <a:buFont typeface="Arial"/>
              <a:buNone/>
            </a:pPr>
            <a:r>
              <a:rPr lang="en-US" sz="1400">
                <a:solidFill>
                  <a:schemeClr val="dk1"/>
                </a:solidFill>
                <a:highlight>
                  <a:srgbClr val="FFFFFF"/>
                </a:highlight>
                <a:latin typeface="Arial"/>
                <a:ea typeface="Arial"/>
                <a:cs typeface="Arial"/>
                <a:sym typeface="Arial"/>
              </a:rPr>
              <a:t>How can we get this woman through same-day hysterectomy pathway? (the average woman!)</a:t>
            </a:r>
            <a:endParaRPr/>
          </a:p>
          <a:p>
            <a:pPr marL="0" marR="0" lvl="0" indent="0" algn="l" rtl="0">
              <a:spcBef>
                <a:spcPts val="0"/>
              </a:spcBef>
              <a:spcAft>
                <a:spcPts val="0"/>
              </a:spcAft>
              <a:buClr>
                <a:schemeClr val="dk1"/>
              </a:buClr>
              <a:buSzPts val="1400"/>
              <a:buFont typeface="Arial"/>
              <a:buNone/>
            </a:pPr>
            <a:endParaRPr sz="1400">
              <a:solidFill>
                <a:schemeClr val="dk1"/>
              </a:solidFill>
              <a:highlight>
                <a:srgbClr val="FFFFFF"/>
              </a:highlight>
              <a:latin typeface="Arial"/>
              <a:ea typeface="Arial"/>
              <a:cs typeface="Arial"/>
              <a:sym typeface="Arial"/>
            </a:endParaRPr>
          </a:p>
          <a:p>
            <a:pPr marL="0" marR="0" lvl="0" indent="0" algn="l" rtl="0">
              <a:spcBef>
                <a:spcPts val="0"/>
              </a:spcBef>
              <a:spcAft>
                <a:spcPts val="0"/>
              </a:spcAft>
              <a:buNone/>
            </a:pPr>
            <a:r>
              <a:rPr lang="en-US" sz="1200">
                <a:solidFill>
                  <a:schemeClr val="dk1"/>
                </a:solidFill>
                <a:latin typeface="Arial"/>
                <a:ea typeface="Arial"/>
                <a:cs typeface="Arial"/>
                <a:sym typeface="Arial"/>
              </a:rPr>
              <a:t>GPAS REFERENCES</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6.1.9:   Protocols should be available to maximise the opportunity for patients with significant co-morbidities (eg. diabetes, morbid obesity, sleep apnoea) to be safely managed via a day case pathway.   </a:t>
            </a:r>
            <a:r>
              <a:rPr lang="en-US" sz="1200">
                <a:solidFill>
                  <a:schemeClr val="dk1"/>
                </a:solidFill>
                <a:highlight>
                  <a:srgbClr val="00FF00"/>
                </a:highlight>
                <a:latin typeface="Arial"/>
                <a:ea typeface="Arial"/>
                <a:cs typeface="Arial"/>
                <a:sym typeface="Arial"/>
              </a:rPr>
              <a:t>Preoperative assessment should be inclusive and not exclusive.    </a:t>
            </a:r>
            <a:endParaRPr/>
          </a:p>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9:notes"/>
          <p:cNvSpPr>
            <a:spLocks noGrp="1" noRot="1" noChangeAspect="1"/>
          </p:cNvSpPr>
          <p:nvPr>
            <p:ph type="sldImg" idx="2"/>
          </p:nvPr>
        </p:nvSpPr>
        <p:spPr>
          <a:xfrm>
            <a:off x="504825" y="571500"/>
            <a:ext cx="2767013" cy="15573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Friday theatre list.</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Very quickly realised </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Extended applications of same day discharge to cases with increased surgical complexity</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Allowed me to do surgery as efficiently as it would be for easy cases, therefore recovery from this was no different</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Actually, what we set out to do is the default position is everyone is suitable for same-day discharge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Care is planned as ambulatory care</a:t>
            </a:r>
            <a:endParaRPr/>
          </a:p>
          <a:p>
            <a:pPr marL="0" marR="0" lvl="0" indent="0" algn="l" rtl="0">
              <a:spcBef>
                <a:spcPts val="0"/>
              </a:spcBef>
              <a:spcAft>
                <a:spcPts val="0"/>
              </a:spcAft>
              <a:buNone/>
            </a:pPr>
            <a:r>
              <a:rPr lang="en-US" sz="1200">
                <a:solidFill>
                  <a:schemeClr val="dk1"/>
                </a:solidFill>
                <a:latin typeface="Arial"/>
                <a:ea typeface="Arial"/>
                <a:cs typeface="Arial"/>
                <a:sym typeface="Arial"/>
              </a:rPr>
              <a:t>I’d like do share some of our initial results which illustrate that ethos</a:t>
            </a:r>
            <a:endParaRPr/>
          </a:p>
        </p:txBody>
      </p:sp>
      <p:sp>
        <p:nvSpPr>
          <p:cNvPr id="325" name="Google Shape;325;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Arial"/>
                <a:ea typeface="Arial"/>
                <a:cs typeface="Arial"/>
                <a:sym typeface="Arial"/>
              </a:rPr>
              <a:t>9</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
        <p:cNvGrpSpPr/>
        <p:nvPr/>
      </p:nvGrpSpPr>
      <p:grpSpPr>
        <a:xfrm>
          <a:off x="0" y="0"/>
          <a:ext cx="0" cy="0"/>
          <a:chOff x="0" y="0"/>
          <a:chExt cx="0" cy="0"/>
        </a:xfrm>
      </p:grpSpPr>
      <p:pic>
        <p:nvPicPr>
          <p:cNvPr id="7" name="Google Shape;7;p63" descr="nhs_ppt_widescreen_v2.jpg"/>
          <p:cNvPicPr preferRelativeResize="0"/>
          <p:nvPr/>
        </p:nvPicPr>
        <p:blipFill rotWithShape="1">
          <a:blip r:embed="rId2">
            <a:alphaModFix/>
          </a:blip>
          <a:srcRect/>
          <a:stretch/>
        </p:blipFill>
        <p:spPr>
          <a:xfrm>
            <a:off x="7315" y="0"/>
            <a:ext cx="14623085" cy="8229600"/>
          </a:xfrm>
          <a:prstGeom prst="rect">
            <a:avLst/>
          </a:prstGeom>
          <a:noFill/>
          <a:ln>
            <a:noFill/>
          </a:ln>
        </p:spPr>
      </p:pic>
      <p:sp>
        <p:nvSpPr>
          <p:cNvPr id="8" name="Google Shape;8;p63"/>
          <p:cNvSpPr txBox="1">
            <a:spLocks noGrp="1"/>
          </p:cNvSpPr>
          <p:nvPr>
            <p:ph type="title"/>
          </p:nvPr>
        </p:nvSpPr>
        <p:spPr>
          <a:xfrm>
            <a:off x="883693" y="2816138"/>
            <a:ext cx="12618720" cy="1590676"/>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9" name="Google Shape;9;p63" descr="nhs_ppt_widescreen_v2.jpg"/>
          <p:cNvPicPr preferRelativeResize="0"/>
          <p:nvPr/>
        </p:nvPicPr>
        <p:blipFill rotWithShape="1">
          <a:blip r:embed="rId2">
            <a:alphaModFix/>
          </a:blip>
          <a:srcRect l="74456" t="57139" b="21430"/>
          <a:stretch/>
        </p:blipFill>
        <p:spPr>
          <a:xfrm>
            <a:off x="10747332" y="6298084"/>
            <a:ext cx="3735262" cy="1763664"/>
          </a:xfrm>
          <a:prstGeom prst="rect">
            <a:avLst/>
          </a:prstGeom>
          <a:noFill/>
          <a:ln>
            <a:noFill/>
          </a:ln>
        </p:spPr>
      </p:pic>
      <p:pic>
        <p:nvPicPr>
          <p:cNvPr id="10" name="Google Shape;10;p63"/>
          <p:cNvPicPr preferRelativeResize="0"/>
          <p:nvPr/>
        </p:nvPicPr>
        <p:blipFill rotWithShape="1">
          <a:blip r:embed="rId3">
            <a:alphaModFix/>
          </a:blip>
          <a:srcRect/>
          <a:stretch/>
        </p:blipFill>
        <p:spPr>
          <a:xfrm>
            <a:off x="12017262" y="6947876"/>
            <a:ext cx="2087882" cy="7881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2"/>
        <p:cNvGrpSpPr/>
        <p:nvPr/>
      </p:nvGrpSpPr>
      <p:grpSpPr>
        <a:xfrm>
          <a:off x="0" y="0"/>
          <a:ext cx="0" cy="0"/>
          <a:chOff x="0" y="0"/>
          <a:chExt cx="0" cy="0"/>
        </a:xfrm>
      </p:grpSpPr>
      <p:sp>
        <p:nvSpPr>
          <p:cNvPr id="63" name="Google Shape;63;p7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72"/>
          <p:cNvSpPr txBox="1">
            <a:spLocks noGrp="1"/>
          </p:cNvSpPr>
          <p:nvPr>
            <p:ph type="body" idx="1"/>
          </p:nvPr>
        </p:nvSpPr>
        <p:spPr>
          <a:xfrm>
            <a:off x="824865" y="1925116"/>
            <a:ext cx="12980670" cy="4929227"/>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Google Shape;65;p72"/>
          <p:cNvSpPr txBox="1">
            <a:spLocks noGrp="1"/>
          </p:cNvSpPr>
          <p:nvPr>
            <p:ph type="body" idx="2"/>
          </p:nvPr>
        </p:nvSpPr>
        <p:spPr>
          <a:xfrm>
            <a:off x="822960" y="7040881"/>
            <a:ext cx="12980396" cy="21805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10000"/>
              </a:lnSpc>
              <a:spcBef>
                <a:spcPts val="0"/>
              </a:spcBef>
              <a:spcAft>
                <a:spcPts val="0"/>
              </a:spcAft>
              <a:buClr>
                <a:schemeClr val="dk1"/>
              </a:buClr>
              <a:buSzPts val="960"/>
              <a:buFont typeface="Arial"/>
              <a:buNone/>
              <a:defRPr sz="96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360"/>
              </a:spcBef>
              <a:spcAft>
                <a:spcPts val="0"/>
              </a:spcAft>
              <a:buClr>
                <a:schemeClr val="dk1"/>
              </a:buClr>
              <a:buSzPts val="1080"/>
              <a:buFont typeface="Arial"/>
              <a:buNone/>
              <a:defRPr sz="108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5pPr>
            <a:lvl6pPr marL="2743200" marR="0" lvl="5"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6pPr>
            <a:lvl7pPr marL="3200400" marR="0" lvl="6"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7pPr>
            <a:lvl8pPr marL="3657600" marR="0" lvl="7" indent="-228600" algn="l" rtl="0">
              <a:lnSpc>
                <a:spcPct val="110000"/>
              </a:lnSpc>
              <a:spcBef>
                <a:spcPts val="36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10000"/>
              </a:lnSpc>
              <a:spcBef>
                <a:spcPts val="360"/>
              </a:spcBef>
              <a:spcAft>
                <a:spcPts val="360"/>
              </a:spcAft>
              <a:buClr>
                <a:schemeClr val="dk1"/>
              </a:buClr>
              <a:buSzPts val="1320"/>
              <a:buFont typeface="Arial"/>
              <a:buNone/>
              <a:defRPr sz="1320" b="0" i="0" u="none" strike="noStrike" cap="none">
                <a:solidFill>
                  <a:schemeClr val="dk1"/>
                </a:solidFill>
                <a:latin typeface="Calibri"/>
                <a:ea typeface="Calibri"/>
                <a:cs typeface="Calibri"/>
                <a:sym typeface="Calibri"/>
              </a:defRPr>
            </a:lvl9pPr>
          </a:lstStyle>
          <a:p>
            <a:endParaRPr/>
          </a:p>
        </p:txBody>
      </p:sp>
      <p:sp>
        <p:nvSpPr>
          <p:cNvPr id="66" name="Google Shape;66;p72"/>
          <p:cNvSpPr txBox="1">
            <a:spLocks noGrp="1"/>
          </p:cNvSpPr>
          <p:nvPr>
            <p:ph type="body" idx="3"/>
          </p:nvPr>
        </p:nvSpPr>
        <p:spPr>
          <a:xfrm>
            <a:off x="822961" y="496060"/>
            <a:ext cx="12980670" cy="221599"/>
          </a:xfrm>
          <a:prstGeom prst="rect">
            <a:avLst/>
          </a:prstGeom>
          <a:noFill/>
          <a:ln>
            <a:noFill/>
          </a:ln>
        </p:spPr>
        <p:txBody>
          <a:bodyPr spcFirstLastPara="1" wrap="square" lIns="91425" tIns="45700" rIns="91425" bIns="45700" anchor="b" anchorCtr="0">
            <a:noAutofit/>
          </a:bodyPr>
          <a:lstStyle>
            <a:lvl1pPr marL="457200" marR="0" lvl="0" indent="-320040"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1pPr>
            <a:lvl2pPr marL="914400" marR="0" lvl="1" indent="-320040"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2pPr>
            <a:lvl3pPr marL="1371600" marR="0" lvl="2"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4pPr>
            <a:lvl5pPr marL="2286000" marR="0" lvl="4"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5pPr>
            <a:lvl6pPr marL="2743200" marR="0" lvl="5"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6pPr>
            <a:lvl7pPr marL="3200400" marR="0" lvl="6"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7pPr>
            <a:lvl8pPr marL="3657600" marR="0" lvl="7" indent="-320040"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8pPr>
            <a:lvl9pPr marL="4114800" marR="0" lvl="8" indent="-320040"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9pPr>
          </a:lstStyle>
          <a:p>
            <a:endParaRPr/>
          </a:p>
        </p:txBody>
      </p:sp>
      <p:sp>
        <p:nvSpPr>
          <p:cNvPr id="67" name="Google Shape;67;p7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7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7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of ##</a:t>
            </a:r>
            <a:endParaRPr sz="1400">
              <a:solidFill>
                <a:srgbClr val="000000"/>
              </a:solidFill>
              <a:latin typeface="Arial"/>
              <a:ea typeface="Arial"/>
              <a:cs typeface="Arial"/>
              <a:sym typeface="Aria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70"/>
        <p:cNvGrpSpPr/>
        <p:nvPr/>
      </p:nvGrpSpPr>
      <p:grpSpPr>
        <a:xfrm>
          <a:off x="0" y="0"/>
          <a:ext cx="0" cy="0"/>
          <a:chOff x="0" y="0"/>
          <a:chExt cx="0" cy="0"/>
        </a:xfrm>
      </p:grpSpPr>
      <p:pic>
        <p:nvPicPr>
          <p:cNvPr id="71" name="Google Shape;71;p73"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72" name="Google Shape;72;p73"/>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73"/>
        <p:cNvGrpSpPr/>
        <p:nvPr/>
      </p:nvGrpSpPr>
      <p:grpSpPr>
        <a:xfrm>
          <a:off x="0" y="0"/>
          <a:ext cx="0" cy="0"/>
          <a:chOff x="0" y="0"/>
          <a:chExt cx="0" cy="0"/>
        </a:xfrm>
      </p:grpSpPr>
      <p:pic>
        <p:nvPicPr>
          <p:cNvPr id="74" name="Google Shape;74;p74"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75" name="Google Shape;75;p74"/>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76"/>
        <p:cNvGrpSpPr/>
        <p:nvPr/>
      </p:nvGrpSpPr>
      <p:grpSpPr>
        <a:xfrm>
          <a:off x="0" y="0"/>
          <a:ext cx="0" cy="0"/>
          <a:chOff x="0" y="0"/>
          <a:chExt cx="0" cy="0"/>
        </a:xfrm>
      </p:grpSpPr>
      <p:pic>
        <p:nvPicPr>
          <p:cNvPr id="77" name="Google Shape;77;p75"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78" name="Google Shape;78;p75"/>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79"/>
        <p:cNvGrpSpPr/>
        <p:nvPr/>
      </p:nvGrpSpPr>
      <p:grpSpPr>
        <a:xfrm>
          <a:off x="0" y="0"/>
          <a:ext cx="0" cy="0"/>
          <a:chOff x="0" y="0"/>
          <a:chExt cx="0" cy="0"/>
        </a:xfrm>
      </p:grpSpPr>
      <p:pic>
        <p:nvPicPr>
          <p:cNvPr id="80" name="Google Shape;80;p76"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81" name="Google Shape;81;p76"/>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9 master">
  <p:cSld name="Slide 9 master">
    <p:spTree>
      <p:nvGrpSpPr>
        <p:cNvPr id="1" name="Shape 82"/>
        <p:cNvGrpSpPr/>
        <p:nvPr/>
      </p:nvGrpSpPr>
      <p:grpSpPr>
        <a:xfrm>
          <a:off x="0" y="0"/>
          <a:ext cx="0" cy="0"/>
          <a:chOff x="0" y="0"/>
          <a:chExt cx="0" cy="0"/>
        </a:xfrm>
      </p:grpSpPr>
      <p:pic>
        <p:nvPicPr>
          <p:cNvPr id="83" name="Google Shape;83;p77"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84" name="Google Shape;84;p77"/>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85"/>
        <p:cNvGrpSpPr/>
        <p:nvPr/>
      </p:nvGrpSpPr>
      <p:grpSpPr>
        <a:xfrm>
          <a:off x="0" y="0"/>
          <a:ext cx="0" cy="0"/>
          <a:chOff x="0" y="0"/>
          <a:chExt cx="0" cy="0"/>
        </a:xfrm>
      </p:grpSpPr>
      <p:pic>
        <p:nvPicPr>
          <p:cNvPr id="86" name="Google Shape;86;p78"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87" name="Google Shape;87;p78"/>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12 master">
  <p:cSld name="Slide 12 master">
    <p:spTree>
      <p:nvGrpSpPr>
        <p:cNvPr id="1" name="Shape 88"/>
        <p:cNvGrpSpPr/>
        <p:nvPr/>
      </p:nvGrpSpPr>
      <p:grpSpPr>
        <a:xfrm>
          <a:off x="0" y="0"/>
          <a:ext cx="0" cy="0"/>
          <a:chOff x="0" y="0"/>
          <a:chExt cx="0" cy="0"/>
        </a:xfrm>
      </p:grpSpPr>
      <p:pic>
        <p:nvPicPr>
          <p:cNvPr id="89" name="Google Shape;89;p79"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90" name="Google Shape;90;p79"/>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15 master">
  <p:cSld name="Slide 15 master">
    <p:spTree>
      <p:nvGrpSpPr>
        <p:cNvPr id="1" name="Shape 91"/>
        <p:cNvGrpSpPr/>
        <p:nvPr/>
      </p:nvGrpSpPr>
      <p:grpSpPr>
        <a:xfrm>
          <a:off x="0" y="0"/>
          <a:ext cx="0" cy="0"/>
          <a:chOff x="0" y="0"/>
          <a:chExt cx="0" cy="0"/>
        </a:xfrm>
      </p:grpSpPr>
      <p:pic>
        <p:nvPicPr>
          <p:cNvPr id="92" name="Google Shape;92;p80"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93" name="Google Shape;93;p80"/>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17 master">
  <p:cSld name="Slide 17 master">
    <p:spTree>
      <p:nvGrpSpPr>
        <p:cNvPr id="1" name="Shape 94"/>
        <p:cNvGrpSpPr/>
        <p:nvPr/>
      </p:nvGrpSpPr>
      <p:grpSpPr>
        <a:xfrm>
          <a:off x="0" y="0"/>
          <a:ext cx="0" cy="0"/>
          <a:chOff x="0" y="0"/>
          <a:chExt cx="0" cy="0"/>
        </a:xfrm>
      </p:grpSpPr>
      <p:pic>
        <p:nvPicPr>
          <p:cNvPr id="95" name="Google Shape;95;p81"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96" name="Google Shape;96;p81"/>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64"/>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64"/>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6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6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39 master">
  <p:cSld name="Slide 39 master">
    <p:spTree>
      <p:nvGrpSpPr>
        <p:cNvPr id="1" name="Shape 97"/>
        <p:cNvGrpSpPr/>
        <p:nvPr/>
      </p:nvGrpSpPr>
      <p:grpSpPr>
        <a:xfrm>
          <a:off x="0" y="0"/>
          <a:ext cx="0" cy="0"/>
          <a:chOff x="0" y="0"/>
          <a:chExt cx="0" cy="0"/>
        </a:xfrm>
      </p:grpSpPr>
      <p:pic>
        <p:nvPicPr>
          <p:cNvPr id="98" name="Google Shape;98;p82"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99" name="Google Shape;99;p82"/>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18 master">
  <p:cSld name="Slide 18 master">
    <p:spTree>
      <p:nvGrpSpPr>
        <p:cNvPr id="1" name="Shape 100"/>
        <p:cNvGrpSpPr/>
        <p:nvPr/>
      </p:nvGrpSpPr>
      <p:grpSpPr>
        <a:xfrm>
          <a:off x="0" y="0"/>
          <a:ext cx="0" cy="0"/>
          <a:chOff x="0" y="0"/>
          <a:chExt cx="0" cy="0"/>
        </a:xfrm>
      </p:grpSpPr>
      <p:pic>
        <p:nvPicPr>
          <p:cNvPr id="101" name="Google Shape;101;p83"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02" name="Google Shape;102;p83"/>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23 master">
  <p:cSld name="Slide 23 master">
    <p:spTree>
      <p:nvGrpSpPr>
        <p:cNvPr id="1" name="Shape 103"/>
        <p:cNvGrpSpPr/>
        <p:nvPr/>
      </p:nvGrpSpPr>
      <p:grpSpPr>
        <a:xfrm>
          <a:off x="0" y="0"/>
          <a:ext cx="0" cy="0"/>
          <a:chOff x="0" y="0"/>
          <a:chExt cx="0" cy="0"/>
        </a:xfrm>
      </p:grpSpPr>
      <p:pic>
        <p:nvPicPr>
          <p:cNvPr id="104" name="Google Shape;104;p84"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05" name="Google Shape;105;p84"/>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24 master">
  <p:cSld name="Slide 24 master">
    <p:spTree>
      <p:nvGrpSpPr>
        <p:cNvPr id="1" name="Shape 106"/>
        <p:cNvGrpSpPr/>
        <p:nvPr/>
      </p:nvGrpSpPr>
      <p:grpSpPr>
        <a:xfrm>
          <a:off x="0" y="0"/>
          <a:ext cx="0" cy="0"/>
          <a:chOff x="0" y="0"/>
          <a:chExt cx="0" cy="0"/>
        </a:xfrm>
      </p:grpSpPr>
      <p:pic>
        <p:nvPicPr>
          <p:cNvPr id="107" name="Google Shape;107;p85"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08" name="Google Shape;108;p85"/>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25 master">
  <p:cSld name="Slide 25 master">
    <p:spTree>
      <p:nvGrpSpPr>
        <p:cNvPr id="1" name="Shape 109"/>
        <p:cNvGrpSpPr/>
        <p:nvPr/>
      </p:nvGrpSpPr>
      <p:grpSpPr>
        <a:xfrm>
          <a:off x="0" y="0"/>
          <a:ext cx="0" cy="0"/>
          <a:chOff x="0" y="0"/>
          <a:chExt cx="0" cy="0"/>
        </a:xfrm>
      </p:grpSpPr>
      <p:pic>
        <p:nvPicPr>
          <p:cNvPr id="110" name="Google Shape;110;p86"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11" name="Google Shape;111;p86"/>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26 master">
  <p:cSld name="Slide 26 master">
    <p:spTree>
      <p:nvGrpSpPr>
        <p:cNvPr id="1" name="Shape 112"/>
        <p:cNvGrpSpPr/>
        <p:nvPr/>
      </p:nvGrpSpPr>
      <p:grpSpPr>
        <a:xfrm>
          <a:off x="0" y="0"/>
          <a:ext cx="0" cy="0"/>
          <a:chOff x="0" y="0"/>
          <a:chExt cx="0" cy="0"/>
        </a:xfrm>
      </p:grpSpPr>
      <p:pic>
        <p:nvPicPr>
          <p:cNvPr id="113" name="Google Shape;113;p87"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14" name="Google Shape;114;p87"/>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14 master">
  <p:cSld name="Slide 14 master">
    <p:spTree>
      <p:nvGrpSpPr>
        <p:cNvPr id="1" name="Shape 115"/>
        <p:cNvGrpSpPr/>
        <p:nvPr/>
      </p:nvGrpSpPr>
      <p:grpSpPr>
        <a:xfrm>
          <a:off x="0" y="0"/>
          <a:ext cx="0" cy="0"/>
          <a:chOff x="0" y="0"/>
          <a:chExt cx="0" cy="0"/>
        </a:xfrm>
      </p:grpSpPr>
      <p:pic>
        <p:nvPicPr>
          <p:cNvPr id="116" name="Google Shape;116;p88"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17" name="Google Shape;117;p88"/>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41 master">
  <p:cSld name="Slide 41 master">
    <p:spTree>
      <p:nvGrpSpPr>
        <p:cNvPr id="1" name="Shape 118"/>
        <p:cNvGrpSpPr/>
        <p:nvPr/>
      </p:nvGrpSpPr>
      <p:grpSpPr>
        <a:xfrm>
          <a:off x="0" y="0"/>
          <a:ext cx="0" cy="0"/>
          <a:chOff x="0" y="0"/>
          <a:chExt cx="0" cy="0"/>
        </a:xfrm>
      </p:grpSpPr>
      <p:pic>
        <p:nvPicPr>
          <p:cNvPr id="119" name="Google Shape;119;p89"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20" name="Google Shape;120;p89"/>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11 master">
  <p:cSld name="Slide 11 master">
    <p:spTree>
      <p:nvGrpSpPr>
        <p:cNvPr id="1" name="Shape 121"/>
        <p:cNvGrpSpPr/>
        <p:nvPr/>
      </p:nvGrpSpPr>
      <p:grpSpPr>
        <a:xfrm>
          <a:off x="0" y="0"/>
          <a:ext cx="0" cy="0"/>
          <a:chOff x="0" y="0"/>
          <a:chExt cx="0" cy="0"/>
        </a:xfrm>
      </p:grpSpPr>
      <p:pic>
        <p:nvPicPr>
          <p:cNvPr id="122" name="Google Shape;122;p90"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23" name="Google Shape;123;p90"/>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13 master">
  <p:cSld name="Slide 13 master">
    <p:spTree>
      <p:nvGrpSpPr>
        <p:cNvPr id="1" name="Shape 124"/>
        <p:cNvGrpSpPr/>
        <p:nvPr/>
      </p:nvGrpSpPr>
      <p:grpSpPr>
        <a:xfrm>
          <a:off x="0" y="0"/>
          <a:ext cx="0" cy="0"/>
          <a:chOff x="0" y="0"/>
          <a:chExt cx="0" cy="0"/>
        </a:xfrm>
      </p:grpSpPr>
      <p:pic>
        <p:nvPicPr>
          <p:cNvPr id="125" name="Google Shape;125;p91"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26" name="Google Shape;126;p91"/>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7"/>
        <p:cNvGrpSpPr/>
        <p:nvPr/>
      </p:nvGrpSpPr>
      <p:grpSpPr>
        <a:xfrm>
          <a:off x="0" y="0"/>
          <a:ext cx="0" cy="0"/>
          <a:chOff x="0" y="0"/>
          <a:chExt cx="0" cy="0"/>
        </a:xfrm>
      </p:grpSpPr>
      <p:pic>
        <p:nvPicPr>
          <p:cNvPr id="18" name="Google Shape;18;p65"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9" name="Google Shape;19;p65"/>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16 master">
  <p:cSld name="Slide 16 master">
    <p:spTree>
      <p:nvGrpSpPr>
        <p:cNvPr id="1" name="Shape 127"/>
        <p:cNvGrpSpPr/>
        <p:nvPr/>
      </p:nvGrpSpPr>
      <p:grpSpPr>
        <a:xfrm>
          <a:off x="0" y="0"/>
          <a:ext cx="0" cy="0"/>
          <a:chOff x="0" y="0"/>
          <a:chExt cx="0" cy="0"/>
        </a:xfrm>
      </p:grpSpPr>
      <p:pic>
        <p:nvPicPr>
          <p:cNvPr id="128" name="Google Shape;128;p92"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29" name="Google Shape;129;p92"/>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28 master">
  <p:cSld name="Slide 28 master">
    <p:spTree>
      <p:nvGrpSpPr>
        <p:cNvPr id="1" name="Shape 130"/>
        <p:cNvGrpSpPr/>
        <p:nvPr/>
      </p:nvGrpSpPr>
      <p:grpSpPr>
        <a:xfrm>
          <a:off x="0" y="0"/>
          <a:ext cx="0" cy="0"/>
          <a:chOff x="0" y="0"/>
          <a:chExt cx="0" cy="0"/>
        </a:xfrm>
      </p:grpSpPr>
      <p:pic>
        <p:nvPicPr>
          <p:cNvPr id="131" name="Google Shape;131;p93"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32" name="Google Shape;132;p93"/>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27 master">
  <p:cSld name="Slide 27 master">
    <p:spTree>
      <p:nvGrpSpPr>
        <p:cNvPr id="1" name="Shape 133"/>
        <p:cNvGrpSpPr/>
        <p:nvPr/>
      </p:nvGrpSpPr>
      <p:grpSpPr>
        <a:xfrm>
          <a:off x="0" y="0"/>
          <a:ext cx="0" cy="0"/>
          <a:chOff x="0" y="0"/>
          <a:chExt cx="0" cy="0"/>
        </a:xfrm>
      </p:grpSpPr>
      <p:pic>
        <p:nvPicPr>
          <p:cNvPr id="134" name="Google Shape;134;p94"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35" name="Google Shape;135;p94"/>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lide 40 master">
  <p:cSld name="Slide 40 master">
    <p:spTree>
      <p:nvGrpSpPr>
        <p:cNvPr id="1" name="Shape 136"/>
        <p:cNvGrpSpPr/>
        <p:nvPr/>
      </p:nvGrpSpPr>
      <p:grpSpPr>
        <a:xfrm>
          <a:off x="0" y="0"/>
          <a:ext cx="0" cy="0"/>
          <a:chOff x="0" y="0"/>
          <a:chExt cx="0" cy="0"/>
        </a:xfrm>
      </p:grpSpPr>
      <p:pic>
        <p:nvPicPr>
          <p:cNvPr id="137" name="Google Shape;137;p95"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38" name="Google Shape;138;p95"/>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lide 30 master">
  <p:cSld name="Slide 30 master">
    <p:spTree>
      <p:nvGrpSpPr>
        <p:cNvPr id="1" name="Shape 139"/>
        <p:cNvGrpSpPr/>
        <p:nvPr/>
      </p:nvGrpSpPr>
      <p:grpSpPr>
        <a:xfrm>
          <a:off x="0" y="0"/>
          <a:ext cx="0" cy="0"/>
          <a:chOff x="0" y="0"/>
          <a:chExt cx="0" cy="0"/>
        </a:xfrm>
      </p:grpSpPr>
      <p:pic>
        <p:nvPicPr>
          <p:cNvPr id="140" name="Google Shape;140;p96"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41" name="Google Shape;141;p96"/>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lide 34 master">
  <p:cSld name="Slide 34 master">
    <p:spTree>
      <p:nvGrpSpPr>
        <p:cNvPr id="1" name="Shape 142"/>
        <p:cNvGrpSpPr/>
        <p:nvPr/>
      </p:nvGrpSpPr>
      <p:grpSpPr>
        <a:xfrm>
          <a:off x="0" y="0"/>
          <a:ext cx="0" cy="0"/>
          <a:chOff x="0" y="0"/>
          <a:chExt cx="0" cy="0"/>
        </a:xfrm>
      </p:grpSpPr>
      <p:pic>
        <p:nvPicPr>
          <p:cNvPr id="143" name="Google Shape;143;p97"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44" name="Google Shape;144;p97"/>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lide 32 master">
  <p:cSld name="Slide 32 master">
    <p:spTree>
      <p:nvGrpSpPr>
        <p:cNvPr id="1" name="Shape 145"/>
        <p:cNvGrpSpPr/>
        <p:nvPr/>
      </p:nvGrpSpPr>
      <p:grpSpPr>
        <a:xfrm>
          <a:off x="0" y="0"/>
          <a:ext cx="0" cy="0"/>
          <a:chOff x="0" y="0"/>
          <a:chExt cx="0" cy="0"/>
        </a:xfrm>
      </p:grpSpPr>
      <p:pic>
        <p:nvPicPr>
          <p:cNvPr id="146" name="Google Shape;146;p98"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47" name="Google Shape;147;p98"/>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ide 33 master">
  <p:cSld name="Slide 33 master">
    <p:spTree>
      <p:nvGrpSpPr>
        <p:cNvPr id="1" name="Shape 148"/>
        <p:cNvGrpSpPr/>
        <p:nvPr/>
      </p:nvGrpSpPr>
      <p:grpSpPr>
        <a:xfrm>
          <a:off x="0" y="0"/>
          <a:ext cx="0" cy="0"/>
          <a:chOff x="0" y="0"/>
          <a:chExt cx="0" cy="0"/>
        </a:xfrm>
      </p:grpSpPr>
      <p:pic>
        <p:nvPicPr>
          <p:cNvPr id="149" name="Google Shape;149;p99"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50" name="Google Shape;150;p99"/>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lide 38 master">
  <p:cSld name="Slide 38 master">
    <p:spTree>
      <p:nvGrpSpPr>
        <p:cNvPr id="1" name="Shape 151"/>
        <p:cNvGrpSpPr/>
        <p:nvPr/>
      </p:nvGrpSpPr>
      <p:grpSpPr>
        <a:xfrm>
          <a:off x="0" y="0"/>
          <a:ext cx="0" cy="0"/>
          <a:chOff x="0" y="0"/>
          <a:chExt cx="0" cy="0"/>
        </a:xfrm>
      </p:grpSpPr>
      <p:pic>
        <p:nvPicPr>
          <p:cNvPr id="152" name="Google Shape;152;p100"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53" name="Google Shape;153;p100"/>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lide 31 master">
  <p:cSld name="Slide 31 master">
    <p:spTree>
      <p:nvGrpSpPr>
        <p:cNvPr id="1" name="Shape 154"/>
        <p:cNvGrpSpPr/>
        <p:nvPr/>
      </p:nvGrpSpPr>
      <p:grpSpPr>
        <a:xfrm>
          <a:off x="0" y="0"/>
          <a:ext cx="0" cy="0"/>
          <a:chOff x="0" y="0"/>
          <a:chExt cx="0" cy="0"/>
        </a:xfrm>
      </p:grpSpPr>
      <p:pic>
        <p:nvPicPr>
          <p:cNvPr id="155" name="Google Shape;155;p101"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56" name="Google Shape;156;p101"/>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20"/>
        <p:cNvGrpSpPr/>
        <p:nvPr/>
      </p:nvGrpSpPr>
      <p:grpSpPr>
        <a:xfrm>
          <a:off x="0" y="0"/>
          <a:ext cx="0" cy="0"/>
          <a:chOff x="0" y="0"/>
          <a:chExt cx="0" cy="0"/>
        </a:xfrm>
      </p:grpSpPr>
      <p:pic>
        <p:nvPicPr>
          <p:cNvPr id="21" name="Google Shape;21;p66"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22" name="Google Shape;22;p66"/>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35 master">
  <p:cSld name="Slide 35 master">
    <p:spTree>
      <p:nvGrpSpPr>
        <p:cNvPr id="1" name="Shape 157"/>
        <p:cNvGrpSpPr/>
        <p:nvPr/>
      </p:nvGrpSpPr>
      <p:grpSpPr>
        <a:xfrm>
          <a:off x="0" y="0"/>
          <a:ext cx="0" cy="0"/>
          <a:chOff x="0" y="0"/>
          <a:chExt cx="0" cy="0"/>
        </a:xfrm>
      </p:grpSpPr>
      <p:pic>
        <p:nvPicPr>
          <p:cNvPr id="158" name="Google Shape;158;p102"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59" name="Google Shape;159;p102"/>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36 master">
  <p:cSld name="Slide 36 master">
    <p:spTree>
      <p:nvGrpSpPr>
        <p:cNvPr id="1" name="Shape 160"/>
        <p:cNvGrpSpPr/>
        <p:nvPr/>
      </p:nvGrpSpPr>
      <p:grpSpPr>
        <a:xfrm>
          <a:off x="0" y="0"/>
          <a:ext cx="0" cy="0"/>
          <a:chOff x="0" y="0"/>
          <a:chExt cx="0" cy="0"/>
        </a:xfrm>
      </p:grpSpPr>
      <p:pic>
        <p:nvPicPr>
          <p:cNvPr id="161" name="Google Shape;161;p103"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62" name="Google Shape;162;p103"/>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29 master">
  <p:cSld name="Slide 29 master">
    <p:spTree>
      <p:nvGrpSpPr>
        <p:cNvPr id="1" name="Shape 163"/>
        <p:cNvGrpSpPr/>
        <p:nvPr/>
      </p:nvGrpSpPr>
      <p:grpSpPr>
        <a:xfrm>
          <a:off x="0" y="0"/>
          <a:ext cx="0" cy="0"/>
          <a:chOff x="0" y="0"/>
          <a:chExt cx="0" cy="0"/>
        </a:xfrm>
      </p:grpSpPr>
      <p:pic>
        <p:nvPicPr>
          <p:cNvPr id="164" name="Google Shape;164;p104"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65" name="Google Shape;165;p104"/>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37 master">
  <p:cSld name="Slide 37 master">
    <p:spTree>
      <p:nvGrpSpPr>
        <p:cNvPr id="1" name="Shape 166"/>
        <p:cNvGrpSpPr/>
        <p:nvPr/>
      </p:nvGrpSpPr>
      <p:grpSpPr>
        <a:xfrm>
          <a:off x="0" y="0"/>
          <a:ext cx="0" cy="0"/>
          <a:chOff x="0" y="0"/>
          <a:chExt cx="0" cy="0"/>
        </a:xfrm>
      </p:grpSpPr>
      <p:pic>
        <p:nvPicPr>
          <p:cNvPr id="167" name="Google Shape;167;p105"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68" name="Google Shape;168;p105"/>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43 master">
  <p:cSld name="Slide 43 master">
    <p:spTree>
      <p:nvGrpSpPr>
        <p:cNvPr id="1" name="Shape 169"/>
        <p:cNvGrpSpPr/>
        <p:nvPr/>
      </p:nvGrpSpPr>
      <p:grpSpPr>
        <a:xfrm>
          <a:off x="0" y="0"/>
          <a:ext cx="0" cy="0"/>
          <a:chOff x="0" y="0"/>
          <a:chExt cx="0" cy="0"/>
        </a:xfrm>
      </p:grpSpPr>
      <p:pic>
        <p:nvPicPr>
          <p:cNvPr id="170" name="Google Shape;170;p106"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71" name="Google Shape;171;p106"/>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sclaimer Information">
  <p:cSld name="Disclaimer Information">
    <p:spTree>
      <p:nvGrpSpPr>
        <p:cNvPr id="1" name="Shape 172"/>
        <p:cNvGrpSpPr/>
        <p:nvPr/>
      </p:nvGrpSpPr>
      <p:grpSpPr>
        <a:xfrm>
          <a:off x="0" y="0"/>
          <a:ext cx="0" cy="0"/>
          <a:chOff x="0" y="0"/>
          <a:chExt cx="0" cy="0"/>
        </a:xfrm>
      </p:grpSpPr>
      <p:sp>
        <p:nvSpPr>
          <p:cNvPr id="173" name="Google Shape;173;p107"/>
          <p:cNvSpPr txBox="1">
            <a:spLocks noGrp="1"/>
          </p:cNvSpPr>
          <p:nvPr>
            <p:ph type="title"/>
          </p:nvPr>
        </p:nvSpPr>
        <p:spPr>
          <a:xfrm>
            <a:off x="822959" y="496060"/>
            <a:ext cx="12982576" cy="221599"/>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1"/>
              </a:buClr>
              <a:buSzPts val="1440"/>
              <a:buFont typeface="Calibri"/>
              <a:buNone/>
              <a:defRPr sz="144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 name="Google Shape;174;p10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p10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10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of ##</a:t>
            </a:r>
            <a:endParaRPr sz="1400">
              <a:solidFill>
                <a:srgbClr val="000000"/>
              </a:solidFill>
              <a:latin typeface="Arial"/>
              <a:ea typeface="Arial"/>
              <a:cs typeface="Arial"/>
              <a:sym typeface="Arial"/>
            </a:endParaRPr>
          </a:p>
        </p:txBody>
      </p:sp>
      <p:sp>
        <p:nvSpPr>
          <p:cNvPr id="177" name="Google Shape;177;p107"/>
          <p:cNvSpPr txBox="1">
            <a:spLocks noGrp="1"/>
          </p:cNvSpPr>
          <p:nvPr>
            <p:ph type="body" idx="1"/>
          </p:nvPr>
        </p:nvSpPr>
        <p:spPr>
          <a:xfrm>
            <a:off x="822961" y="1188720"/>
            <a:ext cx="12980670" cy="585216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10000"/>
              </a:lnSpc>
              <a:spcBef>
                <a:spcPts val="360"/>
              </a:spcBef>
              <a:spcAft>
                <a:spcPts val="0"/>
              </a:spcAft>
              <a:buClr>
                <a:schemeClr val="dk1"/>
              </a:buClr>
              <a:buSzPts val="1200"/>
              <a:buFont typeface="Arial"/>
              <a:buChar char="​"/>
              <a:defRPr sz="1200" b="1" i="0" u="none" strike="noStrike" cap="none">
                <a:solidFill>
                  <a:schemeClr val="dk1"/>
                </a:solidFill>
                <a:latin typeface="Calibri"/>
                <a:ea typeface="Calibri"/>
                <a:cs typeface="Calibri"/>
                <a:sym typeface="Calibri"/>
              </a:defRPr>
            </a:lvl1pPr>
            <a:lvl2pPr marL="914400" marR="0" lvl="1" indent="-304800" algn="l" rtl="0">
              <a:lnSpc>
                <a:spcPct val="110000"/>
              </a:lnSpc>
              <a:spcBef>
                <a:spcPts val="36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10000"/>
              </a:lnSpc>
              <a:spcBef>
                <a:spcPts val="72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10000"/>
              </a:lnSpc>
              <a:spcBef>
                <a:spcPts val="72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10000"/>
              </a:lnSpc>
              <a:spcBef>
                <a:spcPts val="72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10000"/>
              </a:lnSpc>
              <a:spcBef>
                <a:spcPts val="72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10000"/>
              </a:lnSpc>
              <a:spcBef>
                <a:spcPts val="72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10000"/>
              </a:lnSpc>
              <a:spcBef>
                <a:spcPts val="72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10000"/>
              </a:lnSpc>
              <a:spcBef>
                <a:spcPts val="720"/>
              </a:spcBef>
              <a:spcAft>
                <a:spcPts val="72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44 master">
  <p:cSld name="Slide 44 master">
    <p:spTree>
      <p:nvGrpSpPr>
        <p:cNvPr id="1" name="Shape 178"/>
        <p:cNvGrpSpPr/>
        <p:nvPr/>
      </p:nvGrpSpPr>
      <p:grpSpPr>
        <a:xfrm>
          <a:off x="0" y="0"/>
          <a:ext cx="0" cy="0"/>
          <a:chOff x="0" y="0"/>
          <a:chExt cx="0" cy="0"/>
        </a:xfrm>
      </p:grpSpPr>
      <p:pic>
        <p:nvPicPr>
          <p:cNvPr id="179" name="Google Shape;179;p108"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80" name="Google Shape;180;p108"/>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45 master">
  <p:cSld name="Slide 45 master">
    <p:spTree>
      <p:nvGrpSpPr>
        <p:cNvPr id="1" name="Shape 181"/>
        <p:cNvGrpSpPr/>
        <p:nvPr/>
      </p:nvGrpSpPr>
      <p:grpSpPr>
        <a:xfrm>
          <a:off x="0" y="0"/>
          <a:ext cx="0" cy="0"/>
          <a:chOff x="0" y="0"/>
          <a:chExt cx="0" cy="0"/>
        </a:xfrm>
      </p:grpSpPr>
      <p:pic>
        <p:nvPicPr>
          <p:cNvPr id="182" name="Google Shape;182;p109"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83" name="Google Shape;183;p109"/>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184"/>
        <p:cNvGrpSpPr/>
        <p:nvPr/>
      </p:nvGrpSpPr>
      <p:grpSpPr>
        <a:xfrm>
          <a:off x="0" y="0"/>
          <a:ext cx="0" cy="0"/>
          <a:chOff x="0" y="0"/>
          <a:chExt cx="0" cy="0"/>
        </a:xfrm>
      </p:grpSpPr>
      <p:pic>
        <p:nvPicPr>
          <p:cNvPr id="185" name="Google Shape;185;p110"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86" name="Google Shape;186;p110"/>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67"/>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67"/>
          <p:cNvSpPr txBox="1">
            <a:spLocks noGrp="1"/>
          </p:cNvSpPr>
          <p:nvPr>
            <p:ph type="body" idx="1"/>
          </p:nvPr>
        </p:nvSpPr>
        <p:spPr>
          <a:xfrm>
            <a:off x="1005840" y="2190750"/>
            <a:ext cx="6217920" cy="5221606"/>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67"/>
          <p:cNvSpPr txBox="1">
            <a:spLocks noGrp="1"/>
          </p:cNvSpPr>
          <p:nvPr>
            <p:ph type="body" idx="2"/>
          </p:nvPr>
        </p:nvSpPr>
        <p:spPr>
          <a:xfrm>
            <a:off x="7406640" y="2190750"/>
            <a:ext cx="6217920" cy="5221606"/>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Google Shape;27;p6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6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6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lide 20 master">
  <p:cSld name="Slide 20 master">
    <p:spTree>
      <p:nvGrpSpPr>
        <p:cNvPr id="1" name="Shape 188"/>
        <p:cNvGrpSpPr/>
        <p:nvPr/>
      </p:nvGrpSpPr>
      <p:grpSpPr>
        <a:xfrm>
          <a:off x="0" y="0"/>
          <a:ext cx="0" cy="0"/>
          <a:chOff x="0" y="0"/>
          <a:chExt cx="0" cy="0"/>
        </a:xfrm>
      </p:grpSpPr>
      <p:pic>
        <p:nvPicPr>
          <p:cNvPr id="189" name="Google Shape;189;p112"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90" name="Google Shape;190;p112"/>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lide 21 master">
  <p:cSld name="Slide 21 master">
    <p:spTree>
      <p:nvGrpSpPr>
        <p:cNvPr id="1" name="Shape 191"/>
        <p:cNvGrpSpPr/>
        <p:nvPr/>
      </p:nvGrpSpPr>
      <p:grpSpPr>
        <a:xfrm>
          <a:off x="0" y="0"/>
          <a:ext cx="0" cy="0"/>
          <a:chOff x="0" y="0"/>
          <a:chExt cx="0" cy="0"/>
        </a:xfrm>
      </p:grpSpPr>
      <p:pic>
        <p:nvPicPr>
          <p:cNvPr id="192" name="Google Shape;192;p113"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93" name="Google Shape;193;p113"/>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lide 22 master">
  <p:cSld name="Slide 22 master">
    <p:spTree>
      <p:nvGrpSpPr>
        <p:cNvPr id="1" name="Shape 194"/>
        <p:cNvGrpSpPr/>
        <p:nvPr/>
      </p:nvGrpSpPr>
      <p:grpSpPr>
        <a:xfrm>
          <a:off x="0" y="0"/>
          <a:ext cx="0" cy="0"/>
          <a:chOff x="0" y="0"/>
          <a:chExt cx="0" cy="0"/>
        </a:xfrm>
      </p:grpSpPr>
      <p:pic>
        <p:nvPicPr>
          <p:cNvPr id="195" name="Google Shape;195;p114"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96" name="Google Shape;196;p114"/>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lide 42 master">
  <p:cSld name="Slide 42 master">
    <p:spTree>
      <p:nvGrpSpPr>
        <p:cNvPr id="1" name="Shape 197"/>
        <p:cNvGrpSpPr/>
        <p:nvPr/>
      </p:nvGrpSpPr>
      <p:grpSpPr>
        <a:xfrm>
          <a:off x="0" y="0"/>
          <a:ext cx="0" cy="0"/>
          <a:chOff x="0" y="0"/>
          <a:chExt cx="0" cy="0"/>
        </a:xfrm>
      </p:grpSpPr>
      <p:pic>
        <p:nvPicPr>
          <p:cNvPr id="198" name="Google Shape;198;p115"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199" name="Google Shape;199;p115"/>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68"/>
          <p:cNvSpPr txBox="1">
            <a:spLocks noGrp="1"/>
          </p:cNvSpPr>
          <p:nvPr>
            <p:ph type="ctrTitle"/>
          </p:nvPr>
        </p:nvSpPr>
        <p:spPr>
          <a:xfrm>
            <a:off x="1828800" y="1346836"/>
            <a:ext cx="10972800" cy="286512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7200"/>
              <a:buFont typeface="Calibri"/>
              <a:buNone/>
              <a:defRPr sz="7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68"/>
          <p:cNvSpPr txBox="1">
            <a:spLocks noGrp="1"/>
          </p:cNvSpPr>
          <p:nvPr>
            <p:ph type="subTitle" idx="1"/>
          </p:nvPr>
        </p:nvSpPr>
        <p:spPr>
          <a:xfrm>
            <a:off x="1828800" y="4322446"/>
            <a:ext cx="10972800" cy="1986914"/>
          </a:xfrm>
          <a:prstGeom prst="rect">
            <a:avLst/>
          </a:prstGeom>
          <a:noFill/>
          <a:ln>
            <a:noFill/>
          </a:ln>
        </p:spPr>
        <p:txBody>
          <a:bodyPr spcFirstLastPara="1" wrap="square" lIns="91425" tIns="45700" rIns="91425" bIns="45700" anchor="t" anchorCtr="0">
            <a:noAutofit/>
          </a:bodyPr>
          <a:lstStyle>
            <a:lvl1pPr marR="0" lvl="0" algn="ctr" rtl="0">
              <a:spcBef>
                <a:spcPts val="576"/>
              </a:spcBef>
              <a:spcAft>
                <a:spcPts val="0"/>
              </a:spcAft>
              <a:buClr>
                <a:schemeClr val="dk1"/>
              </a:buClr>
              <a:buSzPts val="2880"/>
              <a:buFont typeface="Arial"/>
              <a:buNone/>
              <a:defRPr sz="2880" b="0" i="0" u="none" strike="noStrike" cap="none">
                <a:solidFill>
                  <a:schemeClr val="dk1"/>
                </a:solidFill>
                <a:latin typeface="Calibri"/>
                <a:ea typeface="Calibri"/>
                <a:cs typeface="Calibri"/>
                <a:sym typeface="Calibri"/>
              </a:defRPr>
            </a:lvl1pPr>
            <a:lvl2pPr marR="0" lvl="1" algn="ctr"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R="0" lvl="2" algn="ctr" rtl="0">
              <a:spcBef>
                <a:spcPts val="432"/>
              </a:spcBef>
              <a:spcAft>
                <a:spcPts val="0"/>
              </a:spcAft>
              <a:buClr>
                <a:schemeClr val="dk1"/>
              </a:buClr>
              <a:buSzPts val="2160"/>
              <a:buFont typeface="Arial"/>
              <a:buNone/>
              <a:defRPr sz="2160" b="0" i="0" u="none" strike="noStrike" cap="none">
                <a:solidFill>
                  <a:schemeClr val="dk1"/>
                </a:solidFill>
                <a:latin typeface="Calibri"/>
                <a:ea typeface="Calibri"/>
                <a:cs typeface="Calibri"/>
                <a:sym typeface="Calibri"/>
              </a:defRPr>
            </a:lvl3pPr>
            <a:lvl4pPr marR="0" lvl="3" algn="ctr" rtl="0">
              <a:spcBef>
                <a:spcPts val="384"/>
              </a:spcBef>
              <a:spcAft>
                <a:spcPts val="0"/>
              </a:spcAft>
              <a:buClr>
                <a:schemeClr val="dk1"/>
              </a:buClr>
              <a:buSzPts val="1920"/>
              <a:buFont typeface="Arial"/>
              <a:buNone/>
              <a:defRPr sz="1920" b="0" i="0" u="none" strike="noStrike" cap="none">
                <a:solidFill>
                  <a:schemeClr val="dk1"/>
                </a:solidFill>
                <a:latin typeface="Calibri"/>
                <a:ea typeface="Calibri"/>
                <a:cs typeface="Calibri"/>
                <a:sym typeface="Calibri"/>
              </a:defRPr>
            </a:lvl4pPr>
            <a:lvl5pPr marR="0" lvl="4" algn="ctr" rtl="0">
              <a:spcBef>
                <a:spcPts val="384"/>
              </a:spcBef>
              <a:spcAft>
                <a:spcPts val="0"/>
              </a:spcAft>
              <a:buClr>
                <a:schemeClr val="dk1"/>
              </a:buClr>
              <a:buSzPts val="1920"/>
              <a:buFont typeface="Arial"/>
              <a:buNone/>
              <a:defRPr sz="1920" b="0" i="0" u="none" strike="noStrike" cap="none">
                <a:solidFill>
                  <a:schemeClr val="dk1"/>
                </a:solidFill>
                <a:latin typeface="Calibri"/>
                <a:ea typeface="Calibri"/>
                <a:cs typeface="Calibri"/>
                <a:sym typeface="Calibri"/>
              </a:defRPr>
            </a:lvl5pPr>
            <a:lvl6pPr marR="0" lvl="5" algn="ctr" rtl="0">
              <a:spcBef>
                <a:spcPts val="384"/>
              </a:spcBef>
              <a:spcAft>
                <a:spcPts val="0"/>
              </a:spcAft>
              <a:buClr>
                <a:schemeClr val="dk1"/>
              </a:buClr>
              <a:buSzPts val="1920"/>
              <a:buFont typeface="Arial"/>
              <a:buNone/>
              <a:defRPr sz="1920" b="0" i="0" u="none" strike="noStrike" cap="none">
                <a:solidFill>
                  <a:schemeClr val="dk1"/>
                </a:solidFill>
                <a:latin typeface="Calibri"/>
                <a:ea typeface="Calibri"/>
                <a:cs typeface="Calibri"/>
                <a:sym typeface="Calibri"/>
              </a:defRPr>
            </a:lvl6pPr>
            <a:lvl7pPr marR="0" lvl="6" algn="ctr" rtl="0">
              <a:spcBef>
                <a:spcPts val="384"/>
              </a:spcBef>
              <a:spcAft>
                <a:spcPts val="0"/>
              </a:spcAft>
              <a:buClr>
                <a:schemeClr val="dk1"/>
              </a:buClr>
              <a:buSzPts val="1920"/>
              <a:buFont typeface="Arial"/>
              <a:buNone/>
              <a:defRPr sz="1920" b="0" i="0" u="none" strike="noStrike" cap="none">
                <a:solidFill>
                  <a:schemeClr val="dk1"/>
                </a:solidFill>
                <a:latin typeface="Calibri"/>
                <a:ea typeface="Calibri"/>
                <a:cs typeface="Calibri"/>
                <a:sym typeface="Calibri"/>
              </a:defRPr>
            </a:lvl7pPr>
            <a:lvl8pPr marR="0" lvl="7" algn="ctr" rtl="0">
              <a:spcBef>
                <a:spcPts val="384"/>
              </a:spcBef>
              <a:spcAft>
                <a:spcPts val="0"/>
              </a:spcAft>
              <a:buClr>
                <a:schemeClr val="dk1"/>
              </a:buClr>
              <a:buSzPts val="1920"/>
              <a:buFont typeface="Arial"/>
              <a:buNone/>
              <a:defRPr sz="1920" b="0" i="0" u="none" strike="noStrike" cap="none">
                <a:solidFill>
                  <a:schemeClr val="dk1"/>
                </a:solidFill>
                <a:latin typeface="Calibri"/>
                <a:ea typeface="Calibri"/>
                <a:cs typeface="Calibri"/>
                <a:sym typeface="Calibri"/>
              </a:defRPr>
            </a:lvl8pPr>
            <a:lvl9pPr marR="0" lvl="8" algn="ctr" rtl="0">
              <a:spcBef>
                <a:spcPts val="384"/>
              </a:spcBef>
              <a:spcAft>
                <a:spcPts val="0"/>
              </a:spcAft>
              <a:buClr>
                <a:schemeClr val="dk1"/>
              </a:buClr>
              <a:buSzPts val="1920"/>
              <a:buFont typeface="Arial"/>
              <a:buNone/>
              <a:defRPr sz="1920" b="0" i="0" u="none" strike="noStrike" cap="none">
                <a:solidFill>
                  <a:schemeClr val="dk1"/>
                </a:solidFill>
                <a:latin typeface="Calibri"/>
                <a:ea typeface="Calibri"/>
                <a:cs typeface="Calibri"/>
                <a:sym typeface="Calibri"/>
              </a:defRPr>
            </a:lvl9pPr>
          </a:lstStyle>
          <a:p>
            <a:endParaRPr/>
          </a:p>
        </p:txBody>
      </p:sp>
      <p:sp>
        <p:nvSpPr>
          <p:cNvPr id="33" name="Google Shape;33;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6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6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36"/>
        <p:cNvGrpSpPr/>
        <p:nvPr/>
      </p:nvGrpSpPr>
      <p:grpSpPr>
        <a:xfrm>
          <a:off x="0" y="0"/>
          <a:ext cx="0" cy="0"/>
          <a:chOff x="0" y="0"/>
          <a:chExt cx="0" cy="0"/>
        </a:xfrm>
      </p:grpSpPr>
      <p:pic>
        <p:nvPicPr>
          <p:cNvPr id="37" name="Google Shape;37;p69"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38" name="Google Shape;38;p69"/>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QTI data layout (7 column)">
  <p:cSld name="QTI data layout (7 column)">
    <p:spTree>
      <p:nvGrpSpPr>
        <p:cNvPr id="1" name="Shape 39"/>
        <p:cNvGrpSpPr/>
        <p:nvPr/>
      </p:nvGrpSpPr>
      <p:grpSpPr>
        <a:xfrm>
          <a:off x="0" y="0"/>
          <a:ext cx="0" cy="0"/>
          <a:chOff x="0" y="0"/>
          <a:chExt cx="0" cy="0"/>
        </a:xfrm>
      </p:grpSpPr>
      <p:sp>
        <p:nvSpPr>
          <p:cNvPr id="40" name="Google Shape;40;p70"/>
          <p:cNvSpPr/>
          <p:nvPr/>
        </p:nvSpPr>
        <p:spPr>
          <a:xfrm>
            <a:off x="822960" y="7542714"/>
            <a:ext cx="721996" cy="196992"/>
          </a:xfrm>
          <a:custGeom>
            <a:avLst/>
            <a:gdLst/>
            <a:ahLst/>
            <a:cxnLst/>
            <a:rect l="l" t="t" r="r" b="b"/>
            <a:pathLst>
              <a:path w="1604" h="432" extrusionOk="0">
                <a:moveTo>
                  <a:pt x="0" y="171"/>
                </a:moveTo>
                <a:cubicBezTo>
                  <a:pt x="28" y="171"/>
                  <a:pt x="28" y="171"/>
                  <a:pt x="28" y="171"/>
                </a:cubicBezTo>
                <a:cubicBezTo>
                  <a:pt x="28" y="428"/>
                  <a:pt x="28" y="428"/>
                  <a:pt x="28" y="428"/>
                </a:cubicBezTo>
                <a:cubicBezTo>
                  <a:pt x="0" y="428"/>
                  <a:pt x="0" y="428"/>
                  <a:pt x="0" y="428"/>
                </a:cubicBezTo>
                <a:lnTo>
                  <a:pt x="0" y="171"/>
                </a:lnTo>
                <a:close/>
                <a:moveTo>
                  <a:pt x="340" y="196"/>
                </a:moveTo>
                <a:cubicBezTo>
                  <a:pt x="397" y="196"/>
                  <a:pt x="397" y="196"/>
                  <a:pt x="397" y="196"/>
                </a:cubicBezTo>
                <a:cubicBezTo>
                  <a:pt x="397" y="428"/>
                  <a:pt x="397" y="428"/>
                  <a:pt x="397" y="428"/>
                </a:cubicBezTo>
                <a:cubicBezTo>
                  <a:pt x="426" y="428"/>
                  <a:pt x="426" y="428"/>
                  <a:pt x="426" y="428"/>
                </a:cubicBezTo>
                <a:cubicBezTo>
                  <a:pt x="426" y="196"/>
                  <a:pt x="426" y="196"/>
                  <a:pt x="426" y="196"/>
                </a:cubicBezTo>
                <a:cubicBezTo>
                  <a:pt x="483" y="196"/>
                  <a:pt x="483" y="196"/>
                  <a:pt x="483" y="196"/>
                </a:cubicBezTo>
                <a:cubicBezTo>
                  <a:pt x="483" y="171"/>
                  <a:pt x="483" y="171"/>
                  <a:pt x="483" y="171"/>
                </a:cubicBezTo>
                <a:cubicBezTo>
                  <a:pt x="340" y="171"/>
                  <a:pt x="340" y="171"/>
                  <a:pt x="340" y="171"/>
                </a:cubicBezTo>
                <a:lnTo>
                  <a:pt x="340" y="196"/>
                </a:lnTo>
                <a:close/>
                <a:moveTo>
                  <a:pt x="669" y="351"/>
                </a:moveTo>
                <a:cubicBezTo>
                  <a:pt x="669" y="384"/>
                  <a:pt x="660" y="407"/>
                  <a:pt x="626" y="407"/>
                </a:cubicBezTo>
                <a:cubicBezTo>
                  <a:pt x="592" y="407"/>
                  <a:pt x="584" y="379"/>
                  <a:pt x="584" y="351"/>
                </a:cubicBezTo>
                <a:cubicBezTo>
                  <a:pt x="584" y="171"/>
                  <a:pt x="584" y="171"/>
                  <a:pt x="584" y="171"/>
                </a:cubicBezTo>
                <a:cubicBezTo>
                  <a:pt x="555" y="171"/>
                  <a:pt x="555" y="171"/>
                  <a:pt x="555" y="171"/>
                </a:cubicBezTo>
                <a:cubicBezTo>
                  <a:pt x="555" y="353"/>
                  <a:pt x="555" y="353"/>
                  <a:pt x="555" y="353"/>
                </a:cubicBezTo>
                <a:cubicBezTo>
                  <a:pt x="555" y="400"/>
                  <a:pt x="573" y="432"/>
                  <a:pt x="625" y="432"/>
                </a:cubicBezTo>
                <a:cubicBezTo>
                  <a:pt x="679" y="432"/>
                  <a:pt x="697" y="398"/>
                  <a:pt x="697" y="351"/>
                </a:cubicBezTo>
                <a:cubicBezTo>
                  <a:pt x="697" y="171"/>
                  <a:pt x="697" y="171"/>
                  <a:pt x="697" y="171"/>
                </a:cubicBezTo>
                <a:cubicBezTo>
                  <a:pt x="669" y="171"/>
                  <a:pt x="669" y="171"/>
                  <a:pt x="669" y="171"/>
                </a:cubicBezTo>
                <a:lnTo>
                  <a:pt x="669" y="351"/>
                </a:lnTo>
                <a:close/>
                <a:moveTo>
                  <a:pt x="898" y="196"/>
                </a:moveTo>
                <a:cubicBezTo>
                  <a:pt x="956" y="196"/>
                  <a:pt x="956" y="196"/>
                  <a:pt x="956" y="196"/>
                </a:cubicBezTo>
                <a:cubicBezTo>
                  <a:pt x="956" y="428"/>
                  <a:pt x="956" y="428"/>
                  <a:pt x="956" y="428"/>
                </a:cubicBezTo>
                <a:cubicBezTo>
                  <a:pt x="984" y="428"/>
                  <a:pt x="984" y="428"/>
                  <a:pt x="984" y="428"/>
                </a:cubicBezTo>
                <a:cubicBezTo>
                  <a:pt x="984" y="196"/>
                  <a:pt x="984" y="196"/>
                  <a:pt x="984" y="196"/>
                </a:cubicBezTo>
                <a:cubicBezTo>
                  <a:pt x="1041" y="196"/>
                  <a:pt x="1041" y="196"/>
                  <a:pt x="1041" y="196"/>
                </a:cubicBezTo>
                <a:cubicBezTo>
                  <a:pt x="1041" y="171"/>
                  <a:pt x="1041" y="171"/>
                  <a:pt x="1041" y="171"/>
                </a:cubicBezTo>
                <a:cubicBezTo>
                  <a:pt x="898" y="171"/>
                  <a:pt x="898" y="171"/>
                  <a:pt x="898" y="171"/>
                </a:cubicBezTo>
                <a:lnTo>
                  <a:pt x="898" y="196"/>
                </a:lnTo>
                <a:close/>
                <a:moveTo>
                  <a:pt x="1127" y="428"/>
                </a:moveTo>
                <a:cubicBezTo>
                  <a:pt x="1155" y="428"/>
                  <a:pt x="1155" y="428"/>
                  <a:pt x="1155" y="428"/>
                </a:cubicBezTo>
                <a:cubicBezTo>
                  <a:pt x="1155" y="171"/>
                  <a:pt x="1155" y="171"/>
                  <a:pt x="1155" y="171"/>
                </a:cubicBezTo>
                <a:cubicBezTo>
                  <a:pt x="1127" y="171"/>
                  <a:pt x="1127" y="171"/>
                  <a:pt x="1127" y="171"/>
                </a:cubicBezTo>
                <a:lnTo>
                  <a:pt x="1127" y="428"/>
                </a:lnTo>
                <a:close/>
                <a:moveTo>
                  <a:pt x="1345" y="292"/>
                </a:moveTo>
                <a:cubicBezTo>
                  <a:pt x="1336" y="329"/>
                  <a:pt x="1323" y="376"/>
                  <a:pt x="1320" y="398"/>
                </a:cubicBezTo>
                <a:cubicBezTo>
                  <a:pt x="1320" y="398"/>
                  <a:pt x="1320" y="398"/>
                  <a:pt x="1320" y="398"/>
                </a:cubicBezTo>
                <a:cubicBezTo>
                  <a:pt x="1316" y="373"/>
                  <a:pt x="1306" y="328"/>
                  <a:pt x="1298" y="292"/>
                </a:cubicBezTo>
                <a:cubicBezTo>
                  <a:pt x="1270" y="171"/>
                  <a:pt x="1270" y="171"/>
                  <a:pt x="1270" y="171"/>
                </a:cubicBezTo>
                <a:cubicBezTo>
                  <a:pt x="1239" y="171"/>
                  <a:pt x="1239" y="171"/>
                  <a:pt x="1239" y="171"/>
                </a:cubicBezTo>
                <a:cubicBezTo>
                  <a:pt x="1303" y="428"/>
                  <a:pt x="1303" y="428"/>
                  <a:pt x="1303" y="428"/>
                </a:cubicBezTo>
                <a:cubicBezTo>
                  <a:pt x="1337" y="428"/>
                  <a:pt x="1337" y="428"/>
                  <a:pt x="1337" y="428"/>
                </a:cubicBezTo>
                <a:cubicBezTo>
                  <a:pt x="1403" y="171"/>
                  <a:pt x="1403" y="171"/>
                  <a:pt x="1403" y="171"/>
                </a:cubicBezTo>
                <a:cubicBezTo>
                  <a:pt x="1374" y="171"/>
                  <a:pt x="1374" y="171"/>
                  <a:pt x="1374" y="171"/>
                </a:cubicBezTo>
                <a:lnTo>
                  <a:pt x="1345" y="292"/>
                </a:lnTo>
                <a:close/>
                <a:moveTo>
                  <a:pt x="1604" y="196"/>
                </a:moveTo>
                <a:cubicBezTo>
                  <a:pt x="1604" y="171"/>
                  <a:pt x="1604" y="171"/>
                  <a:pt x="1604" y="171"/>
                </a:cubicBezTo>
                <a:cubicBezTo>
                  <a:pt x="1485" y="171"/>
                  <a:pt x="1485" y="171"/>
                  <a:pt x="1485" y="171"/>
                </a:cubicBezTo>
                <a:cubicBezTo>
                  <a:pt x="1485" y="428"/>
                  <a:pt x="1485" y="428"/>
                  <a:pt x="1485" y="428"/>
                </a:cubicBezTo>
                <a:cubicBezTo>
                  <a:pt x="1604" y="428"/>
                  <a:pt x="1604" y="428"/>
                  <a:pt x="1604" y="428"/>
                </a:cubicBezTo>
                <a:cubicBezTo>
                  <a:pt x="1604" y="403"/>
                  <a:pt x="1604" y="403"/>
                  <a:pt x="1604" y="403"/>
                </a:cubicBezTo>
                <a:cubicBezTo>
                  <a:pt x="1513" y="403"/>
                  <a:pt x="1513" y="403"/>
                  <a:pt x="1513" y="403"/>
                </a:cubicBezTo>
                <a:cubicBezTo>
                  <a:pt x="1513" y="304"/>
                  <a:pt x="1513" y="304"/>
                  <a:pt x="1513" y="304"/>
                </a:cubicBezTo>
                <a:cubicBezTo>
                  <a:pt x="1598" y="304"/>
                  <a:pt x="1598" y="304"/>
                  <a:pt x="1598" y="304"/>
                </a:cubicBezTo>
                <a:cubicBezTo>
                  <a:pt x="1598" y="279"/>
                  <a:pt x="1598" y="279"/>
                  <a:pt x="1598" y="279"/>
                </a:cubicBezTo>
                <a:cubicBezTo>
                  <a:pt x="1513" y="279"/>
                  <a:pt x="1513" y="279"/>
                  <a:pt x="1513" y="279"/>
                </a:cubicBezTo>
                <a:cubicBezTo>
                  <a:pt x="1513" y="196"/>
                  <a:pt x="1513" y="196"/>
                  <a:pt x="1513" y="196"/>
                </a:cubicBezTo>
                <a:lnTo>
                  <a:pt x="1604" y="196"/>
                </a:lnTo>
                <a:close/>
                <a:moveTo>
                  <a:pt x="788" y="428"/>
                </a:moveTo>
                <a:cubicBezTo>
                  <a:pt x="816" y="428"/>
                  <a:pt x="816" y="428"/>
                  <a:pt x="816" y="428"/>
                </a:cubicBezTo>
                <a:cubicBezTo>
                  <a:pt x="816" y="171"/>
                  <a:pt x="816" y="171"/>
                  <a:pt x="816" y="171"/>
                </a:cubicBezTo>
                <a:cubicBezTo>
                  <a:pt x="788" y="171"/>
                  <a:pt x="788" y="171"/>
                  <a:pt x="788" y="171"/>
                </a:cubicBezTo>
                <a:lnTo>
                  <a:pt x="788" y="428"/>
                </a:lnTo>
                <a:close/>
                <a:moveTo>
                  <a:pt x="246" y="269"/>
                </a:moveTo>
                <a:cubicBezTo>
                  <a:pt x="246" y="311"/>
                  <a:pt x="246" y="349"/>
                  <a:pt x="248" y="384"/>
                </a:cubicBezTo>
                <a:cubicBezTo>
                  <a:pt x="248" y="384"/>
                  <a:pt x="248" y="384"/>
                  <a:pt x="248" y="384"/>
                </a:cubicBezTo>
                <a:cubicBezTo>
                  <a:pt x="247" y="382"/>
                  <a:pt x="247" y="380"/>
                  <a:pt x="245" y="377"/>
                </a:cubicBezTo>
                <a:cubicBezTo>
                  <a:pt x="222" y="315"/>
                  <a:pt x="159" y="170"/>
                  <a:pt x="159" y="170"/>
                </a:cubicBezTo>
                <a:cubicBezTo>
                  <a:pt x="124" y="170"/>
                  <a:pt x="124" y="170"/>
                  <a:pt x="124" y="170"/>
                </a:cubicBezTo>
                <a:cubicBezTo>
                  <a:pt x="124" y="427"/>
                  <a:pt x="124" y="427"/>
                  <a:pt x="124" y="427"/>
                </a:cubicBezTo>
                <a:cubicBezTo>
                  <a:pt x="151" y="427"/>
                  <a:pt x="151" y="427"/>
                  <a:pt x="151" y="427"/>
                </a:cubicBezTo>
                <a:cubicBezTo>
                  <a:pt x="151" y="327"/>
                  <a:pt x="151" y="327"/>
                  <a:pt x="151" y="327"/>
                </a:cubicBezTo>
                <a:cubicBezTo>
                  <a:pt x="151" y="281"/>
                  <a:pt x="150" y="239"/>
                  <a:pt x="148" y="207"/>
                </a:cubicBezTo>
                <a:cubicBezTo>
                  <a:pt x="149" y="207"/>
                  <a:pt x="149" y="207"/>
                  <a:pt x="149" y="207"/>
                </a:cubicBezTo>
                <a:cubicBezTo>
                  <a:pt x="149" y="207"/>
                  <a:pt x="149" y="207"/>
                  <a:pt x="149" y="208"/>
                </a:cubicBezTo>
                <a:cubicBezTo>
                  <a:pt x="149" y="209"/>
                  <a:pt x="150" y="211"/>
                  <a:pt x="151" y="214"/>
                </a:cubicBezTo>
                <a:cubicBezTo>
                  <a:pt x="169" y="257"/>
                  <a:pt x="239" y="427"/>
                  <a:pt x="239" y="427"/>
                </a:cubicBezTo>
                <a:cubicBezTo>
                  <a:pt x="272" y="427"/>
                  <a:pt x="272" y="427"/>
                  <a:pt x="272" y="427"/>
                </a:cubicBezTo>
                <a:cubicBezTo>
                  <a:pt x="272" y="170"/>
                  <a:pt x="272" y="170"/>
                  <a:pt x="272" y="170"/>
                </a:cubicBezTo>
                <a:cubicBezTo>
                  <a:pt x="246" y="170"/>
                  <a:pt x="246" y="170"/>
                  <a:pt x="246" y="170"/>
                </a:cubicBezTo>
                <a:lnTo>
                  <a:pt x="246" y="269"/>
                </a:lnTo>
                <a:close/>
                <a:moveTo>
                  <a:pt x="858" y="56"/>
                </a:moveTo>
                <a:cubicBezTo>
                  <a:pt x="858" y="87"/>
                  <a:pt x="833" y="113"/>
                  <a:pt x="802" y="113"/>
                </a:cubicBezTo>
                <a:cubicBezTo>
                  <a:pt x="771" y="113"/>
                  <a:pt x="746" y="87"/>
                  <a:pt x="746" y="56"/>
                </a:cubicBezTo>
                <a:cubicBezTo>
                  <a:pt x="746" y="25"/>
                  <a:pt x="771" y="0"/>
                  <a:pt x="802" y="0"/>
                </a:cubicBezTo>
                <a:cubicBezTo>
                  <a:pt x="833" y="0"/>
                  <a:pt x="858" y="25"/>
                  <a:pt x="858" y="56"/>
                </a:cubicBezTo>
                <a:close/>
                <a:moveTo>
                  <a:pt x="831" y="56"/>
                </a:moveTo>
                <a:cubicBezTo>
                  <a:pt x="831" y="40"/>
                  <a:pt x="818" y="27"/>
                  <a:pt x="802" y="27"/>
                </a:cubicBezTo>
                <a:cubicBezTo>
                  <a:pt x="786" y="27"/>
                  <a:pt x="773" y="40"/>
                  <a:pt x="773" y="56"/>
                </a:cubicBezTo>
                <a:cubicBezTo>
                  <a:pt x="773" y="72"/>
                  <a:pt x="786" y="85"/>
                  <a:pt x="802" y="85"/>
                </a:cubicBezTo>
                <a:cubicBezTo>
                  <a:pt x="818" y="85"/>
                  <a:pt x="831" y="72"/>
                  <a:pt x="831" y="56"/>
                </a:cubicBezTo>
                <a:close/>
              </a:path>
            </a:pathLst>
          </a:custGeom>
          <a:solidFill>
            <a:srgbClr val="7B7B7B"/>
          </a:solidFill>
          <a:ln>
            <a:noFill/>
          </a:ln>
        </p:spPr>
        <p:txBody>
          <a:bodyPr spcFirstLastPara="1" wrap="square" lIns="109725" tIns="54850" rIns="109725" bIns="54850" anchor="b" anchorCtr="0">
            <a:noAutofit/>
          </a:bodyPr>
          <a:lstStyle/>
          <a:p>
            <a:pPr marL="0" marR="0" lvl="0" indent="0" algn="l" rtl="0">
              <a:spcBef>
                <a:spcPts val="0"/>
              </a:spcBef>
              <a:spcAft>
                <a:spcPts val="0"/>
              </a:spcAft>
              <a:buNone/>
            </a:pPr>
            <a:endParaRPr sz="2160">
              <a:solidFill>
                <a:schemeClr val="lt2"/>
              </a:solidFill>
              <a:latin typeface="Calibri"/>
              <a:ea typeface="Calibri"/>
              <a:cs typeface="Calibri"/>
              <a:sym typeface="Calibri"/>
            </a:endParaRPr>
          </a:p>
        </p:txBody>
      </p:sp>
      <p:cxnSp>
        <p:nvCxnSpPr>
          <p:cNvPr id="41" name="Google Shape;41;p70"/>
          <p:cNvCxnSpPr/>
          <p:nvPr/>
        </p:nvCxnSpPr>
        <p:spPr>
          <a:xfrm>
            <a:off x="822960" y="7406640"/>
            <a:ext cx="12982576" cy="0"/>
          </a:xfrm>
          <a:prstGeom prst="straightConnector1">
            <a:avLst/>
          </a:prstGeom>
          <a:noFill/>
          <a:ln w="9525" cap="flat" cmpd="sng">
            <a:solidFill>
              <a:srgbClr val="C9C9C9"/>
            </a:solidFill>
            <a:prstDash val="solid"/>
            <a:miter lim="800000"/>
            <a:headEnd type="none" w="sm" len="sm"/>
            <a:tailEnd type="none" w="sm" len="sm"/>
          </a:ln>
        </p:spPr>
      </p:cxnSp>
      <p:cxnSp>
        <p:nvCxnSpPr>
          <p:cNvPr id="42" name="Google Shape;42;p70"/>
          <p:cNvCxnSpPr/>
          <p:nvPr/>
        </p:nvCxnSpPr>
        <p:spPr>
          <a:xfrm>
            <a:off x="822960" y="822960"/>
            <a:ext cx="12982576" cy="0"/>
          </a:xfrm>
          <a:prstGeom prst="straightConnector1">
            <a:avLst/>
          </a:prstGeom>
          <a:noFill/>
          <a:ln w="9525" cap="flat" cmpd="sng">
            <a:solidFill>
              <a:srgbClr val="C9C9C9"/>
            </a:solidFill>
            <a:prstDash val="solid"/>
            <a:miter lim="800000"/>
            <a:headEnd type="none" w="sm" len="sm"/>
            <a:tailEnd type="none" w="sm" len="sm"/>
          </a:ln>
        </p:spPr>
      </p:cxnSp>
      <p:sp>
        <p:nvSpPr>
          <p:cNvPr id="43" name="Google Shape;43;p70"/>
          <p:cNvSpPr txBox="1">
            <a:spLocks noGrp="1"/>
          </p:cNvSpPr>
          <p:nvPr>
            <p:ph type="body" idx="1"/>
          </p:nvPr>
        </p:nvSpPr>
        <p:spPr>
          <a:xfrm>
            <a:off x="825524" y="1924958"/>
            <a:ext cx="1591056" cy="543922"/>
          </a:xfrm>
          <a:prstGeom prst="rect">
            <a:avLst/>
          </a:prstGeom>
          <a:noFill/>
          <a:ln>
            <a:noFill/>
          </a:ln>
        </p:spPr>
        <p:txBody>
          <a:bodyPr spcFirstLastPara="1" wrap="square" lIns="91425" tIns="45700" rIns="91425" bIns="45700" anchor="t" anchorCtr="0">
            <a:noAutofit/>
          </a:bodyPr>
          <a:lstStyle>
            <a:lvl1pPr marL="457200" marR="0" lvl="0" indent="-289560" algn="l" rtl="0">
              <a:lnSpc>
                <a:spcPct val="100000"/>
              </a:lnSpc>
              <a:spcBef>
                <a:spcPts val="1080"/>
              </a:spcBef>
              <a:spcAft>
                <a:spcPts val="0"/>
              </a:spcAft>
              <a:buClr>
                <a:schemeClr val="dk1"/>
              </a:buClr>
              <a:buSzPts val="960"/>
              <a:buFont typeface="Arial"/>
              <a:buChar char="•"/>
              <a:defRPr sz="960" b="1" i="0" u="none" strike="noStrike" cap="none">
                <a:solidFill>
                  <a:schemeClr val="dk1"/>
                </a:solidFill>
                <a:latin typeface="Calibri"/>
                <a:ea typeface="Calibri"/>
                <a:cs typeface="Calibri"/>
                <a:sym typeface="Calibri"/>
              </a:defRPr>
            </a:lvl1pPr>
            <a:lvl2pPr marL="914400" marR="0" lvl="1" indent="-281940" algn="l" rtl="0">
              <a:lnSpc>
                <a:spcPct val="110000"/>
              </a:lnSpc>
              <a:spcBef>
                <a:spcPts val="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2pPr>
            <a:lvl3pPr marL="1371600" marR="0" lvl="2"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3pPr>
            <a:lvl4pPr marL="1828800" marR="0" lvl="3" indent="-287274"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4pPr>
            <a:lvl5pPr marL="2286000" marR="0" lvl="4"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5pPr>
            <a:lvl6pPr marL="2743200" marR="0" lvl="5"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6pPr>
            <a:lvl7pPr marL="3200400" marR="0" lvl="6" indent="-287273"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7pPr>
            <a:lvl8pPr marL="3657600" marR="0" lvl="7" indent="-281940"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8pPr>
            <a:lvl9pPr marL="4114800" marR="0" lvl="8" indent="-281940" algn="l" rtl="0">
              <a:lnSpc>
                <a:spcPct val="110000"/>
              </a:lnSpc>
              <a:spcBef>
                <a:spcPts val="360"/>
              </a:spcBef>
              <a:spcAft>
                <a:spcPts val="360"/>
              </a:spcAft>
              <a:buClr>
                <a:schemeClr val="dk1"/>
              </a:buClr>
              <a:buSzPts val="840"/>
              <a:buFont typeface="Arial"/>
              <a:buChar char="​"/>
              <a:defRPr sz="839" b="0" i="0" u="none" strike="noStrike" cap="none">
                <a:solidFill>
                  <a:schemeClr val="dk1"/>
                </a:solidFill>
                <a:latin typeface="Calibri"/>
                <a:ea typeface="Calibri"/>
                <a:cs typeface="Calibri"/>
                <a:sym typeface="Calibri"/>
              </a:defRPr>
            </a:lvl9pPr>
          </a:lstStyle>
          <a:p>
            <a:endParaRPr/>
          </a:p>
        </p:txBody>
      </p:sp>
      <p:sp>
        <p:nvSpPr>
          <p:cNvPr id="44" name="Google Shape;44;p70"/>
          <p:cNvSpPr txBox="1">
            <a:spLocks noGrp="1"/>
          </p:cNvSpPr>
          <p:nvPr>
            <p:ph type="body" idx="2"/>
          </p:nvPr>
        </p:nvSpPr>
        <p:spPr>
          <a:xfrm>
            <a:off x="822959" y="7037166"/>
            <a:ext cx="10772776" cy="22279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10000"/>
              </a:lnSpc>
              <a:spcBef>
                <a:spcPts val="0"/>
              </a:spcBef>
              <a:spcAft>
                <a:spcPts val="0"/>
              </a:spcAft>
              <a:buClr>
                <a:schemeClr val="dk1"/>
              </a:buClr>
              <a:buSzPts val="960"/>
              <a:buFont typeface="Arial"/>
              <a:buNone/>
              <a:defRPr sz="960" b="0" i="0" u="none" strike="noStrike" cap="none">
                <a:solidFill>
                  <a:schemeClr val="dk1"/>
                </a:solidFill>
                <a:latin typeface="Calibri"/>
                <a:ea typeface="Calibri"/>
                <a:cs typeface="Calibri"/>
                <a:sym typeface="Calibri"/>
              </a:defRPr>
            </a:lvl1pPr>
            <a:lvl2pPr marL="914400" marR="0" lvl="1" indent="-228600" algn="l" rtl="0">
              <a:lnSpc>
                <a:spcPct val="110000"/>
              </a:lnSpc>
              <a:spcBef>
                <a:spcPts val="360"/>
              </a:spcBef>
              <a:spcAft>
                <a:spcPts val="0"/>
              </a:spcAft>
              <a:buClr>
                <a:schemeClr val="dk1"/>
              </a:buClr>
              <a:buSzPts val="1080"/>
              <a:buFont typeface="Arial"/>
              <a:buNone/>
              <a:defRPr sz="1080" b="0" i="0" u="none" strike="noStrike" cap="none">
                <a:solidFill>
                  <a:schemeClr val="dk1"/>
                </a:solidFill>
                <a:latin typeface="Calibri"/>
                <a:ea typeface="Calibri"/>
                <a:cs typeface="Calibri"/>
                <a:sym typeface="Calibri"/>
              </a:defRPr>
            </a:lvl2pPr>
            <a:lvl3pPr marL="1371600" marR="0" lvl="2"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3pPr>
            <a:lvl4pPr marL="1828800" marR="0" lvl="3"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4pPr>
            <a:lvl5pPr marL="2286000" marR="0" lvl="4"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5pPr>
            <a:lvl6pPr marL="2743200" marR="0" lvl="5"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6pPr>
            <a:lvl7pPr marL="3200400" marR="0" lvl="6" indent="-228600" algn="l" rtl="0">
              <a:lnSpc>
                <a:spcPct val="110000"/>
              </a:lnSpc>
              <a:spcBef>
                <a:spcPts val="360"/>
              </a:spcBef>
              <a:spcAft>
                <a:spcPts val="0"/>
              </a:spcAft>
              <a:buClr>
                <a:schemeClr val="dk1"/>
              </a:buClr>
              <a:buSzPts val="840"/>
              <a:buFont typeface="Arial"/>
              <a:buNone/>
              <a:defRPr sz="839" b="0" i="0" u="none" strike="noStrike" cap="none">
                <a:solidFill>
                  <a:schemeClr val="dk1"/>
                </a:solidFill>
                <a:latin typeface="Calibri"/>
                <a:ea typeface="Calibri"/>
                <a:cs typeface="Calibri"/>
                <a:sym typeface="Calibri"/>
              </a:defRPr>
            </a:lvl7pPr>
            <a:lvl8pPr marL="3657600" marR="0" lvl="7" indent="-228600" algn="l" rtl="0">
              <a:lnSpc>
                <a:spcPct val="110000"/>
              </a:lnSpc>
              <a:spcBef>
                <a:spcPts val="36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10000"/>
              </a:lnSpc>
              <a:spcBef>
                <a:spcPts val="360"/>
              </a:spcBef>
              <a:spcAft>
                <a:spcPts val="360"/>
              </a:spcAft>
              <a:buClr>
                <a:schemeClr val="dk1"/>
              </a:buClr>
              <a:buSzPts val="1320"/>
              <a:buFont typeface="Arial"/>
              <a:buNone/>
              <a:defRPr sz="1320" b="0" i="0" u="none" strike="noStrike" cap="none">
                <a:solidFill>
                  <a:schemeClr val="dk1"/>
                </a:solidFill>
                <a:latin typeface="Calibri"/>
                <a:ea typeface="Calibri"/>
                <a:cs typeface="Calibri"/>
                <a:sym typeface="Calibri"/>
              </a:defRPr>
            </a:lvl9pPr>
          </a:lstStyle>
          <a:p>
            <a:endParaRPr/>
          </a:p>
        </p:txBody>
      </p:sp>
      <p:sp>
        <p:nvSpPr>
          <p:cNvPr id="45" name="Google Shape;45;p7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7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of ##</a:t>
            </a:r>
            <a:endParaRPr sz="1400">
              <a:solidFill>
                <a:srgbClr val="000000"/>
              </a:solidFill>
              <a:latin typeface="Arial"/>
              <a:ea typeface="Arial"/>
              <a:cs typeface="Arial"/>
              <a:sym typeface="Arial"/>
            </a:endParaRPr>
          </a:p>
        </p:txBody>
      </p:sp>
      <p:sp>
        <p:nvSpPr>
          <p:cNvPr id="48" name="Google Shape;48;p70"/>
          <p:cNvSpPr txBox="1">
            <a:spLocks noGrp="1"/>
          </p:cNvSpPr>
          <p:nvPr>
            <p:ph type="body" idx="3"/>
          </p:nvPr>
        </p:nvSpPr>
        <p:spPr>
          <a:xfrm>
            <a:off x="2723683" y="1924958"/>
            <a:ext cx="1591056" cy="543922"/>
          </a:xfrm>
          <a:prstGeom prst="rect">
            <a:avLst/>
          </a:prstGeom>
          <a:noFill/>
          <a:ln>
            <a:noFill/>
          </a:ln>
        </p:spPr>
        <p:txBody>
          <a:bodyPr spcFirstLastPara="1" wrap="square" lIns="91425" tIns="45700" rIns="91425" bIns="45700" anchor="t" anchorCtr="0">
            <a:noAutofit/>
          </a:bodyPr>
          <a:lstStyle>
            <a:lvl1pPr marL="457200" marR="0" lvl="0" indent="-289560" algn="l" rtl="0">
              <a:lnSpc>
                <a:spcPct val="100000"/>
              </a:lnSpc>
              <a:spcBef>
                <a:spcPts val="1080"/>
              </a:spcBef>
              <a:spcAft>
                <a:spcPts val="0"/>
              </a:spcAft>
              <a:buClr>
                <a:schemeClr val="dk1"/>
              </a:buClr>
              <a:buSzPts val="960"/>
              <a:buFont typeface="Arial"/>
              <a:buChar char="•"/>
              <a:defRPr sz="960" b="1" i="0" u="none" strike="noStrike" cap="none">
                <a:solidFill>
                  <a:schemeClr val="dk1"/>
                </a:solidFill>
                <a:latin typeface="Calibri"/>
                <a:ea typeface="Calibri"/>
                <a:cs typeface="Calibri"/>
                <a:sym typeface="Calibri"/>
              </a:defRPr>
            </a:lvl1pPr>
            <a:lvl2pPr marL="914400" marR="0" lvl="1" indent="-281940" algn="l" rtl="0">
              <a:lnSpc>
                <a:spcPct val="110000"/>
              </a:lnSpc>
              <a:spcBef>
                <a:spcPts val="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2pPr>
            <a:lvl3pPr marL="1371600" marR="0" lvl="2"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3pPr>
            <a:lvl4pPr marL="1828800" marR="0" lvl="3" indent="-287274"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4pPr>
            <a:lvl5pPr marL="2286000" marR="0" lvl="4"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5pPr>
            <a:lvl6pPr marL="2743200" marR="0" lvl="5"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6pPr>
            <a:lvl7pPr marL="3200400" marR="0" lvl="6" indent="-287273"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7pPr>
            <a:lvl8pPr marL="3657600" marR="0" lvl="7" indent="-281940"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8pPr>
            <a:lvl9pPr marL="4114800" marR="0" lvl="8" indent="-281940" algn="l" rtl="0">
              <a:lnSpc>
                <a:spcPct val="110000"/>
              </a:lnSpc>
              <a:spcBef>
                <a:spcPts val="360"/>
              </a:spcBef>
              <a:spcAft>
                <a:spcPts val="360"/>
              </a:spcAft>
              <a:buClr>
                <a:schemeClr val="dk1"/>
              </a:buClr>
              <a:buSzPts val="840"/>
              <a:buFont typeface="Arial"/>
              <a:buChar char="​"/>
              <a:defRPr sz="839" b="0" i="0" u="none" strike="noStrike" cap="none">
                <a:solidFill>
                  <a:schemeClr val="dk1"/>
                </a:solidFill>
                <a:latin typeface="Calibri"/>
                <a:ea typeface="Calibri"/>
                <a:cs typeface="Calibri"/>
                <a:sym typeface="Calibri"/>
              </a:defRPr>
            </a:lvl9pPr>
          </a:lstStyle>
          <a:p>
            <a:endParaRPr/>
          </a:p>
        </p:txBody>
      </p:sp>
      <p:sp>
        <p:nvSpPr>
          <p:cNvPr id="49" name="Google Shape;49;p70"/>
          <p:cNvSpPr txBox="1">
            <a:spLocks noGrp="1"/>
          </p:cNvSpPr>
          <p:nvPr>
            <p:ph type="body" idx="4"/>
          </p:nvPr>
        </p:nvSpPr>
        <p:spPr>
          <a:xfrm>
            <a:off x="4621842" y="1924958"/>
            <a:ext cx="1591056" cy="543922"/>
          </a:xfrm>
          <a:prstGeom prst="rect">
            <a:avLst/>
          </a:prstGeom>
          <a:noFill/>
          <a:ln>
            <a:noFill/>
          </a:ln>
        </p:spPr>
        <p:txBody>
          <a:bodyPr spcFirstLastPara="1" wrap="square" lIns="91425" tIns="45700" rIns="91425" bIns="45700" anchor="t" anchorCtr="0">
            <a:noAutofit/>
          </a:bodyPr>
          <a:lstStyle>
            <a:lvl1pPr marL="457200" marR="0" lvl="0" indent="-289560" algn="l" rtl="0">
              <a:lnSpc>
                <a:spcPct val="100000"/>
              </a:lnSpc>
              <a:spcBef>
                <a:spcPts val="1080"/>
              </a:spcBef>
              <a:spcAft>
                <a:spcPts val="0"/>
              </a:spcAft>
              <a:buClr>
                <a:schemeClr val="dk1"/>
              </a:buClr>
              <a:buSzPts val="960"/>
              <a:buFont typeface="Arial"/>
              <a:buChar char="•"/>
              <a:defRPr sz="960" b="1" i="0" u="none" strike="noStrike" cap="none">
                <a:solidFill>
                  <a:schemeClr val="dk1"/>
                </a:solidFill>
                <a:latin typeface="Calibri"/>
                <a:ea typeface="Calibri"/>
                <a:cs typeface="Calibri"/>
                <a:sym typeface="Calibri"/>
              </a:defRPr>
            </a:lvl1pPr>
            <a:lvl2pPr marL="914400" marR="0" lvl="1" indent="-281940" algn="l" rtl="0">
              <a:lnSpc>
                <a:spcPct val="110000"/>
              </a:lnSpc>
              <a:spcBef>
                <a:spcPts val="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2pPr>
            <a:lvl3pPr marL="1371600" marR="0" lvl="2"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3pPr>
            <a:lvl4pPr marL="1828800" marR="0" lvl="3" indent="-287274"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4pPr>
            <a:lvl5pPr marL="2286000" marR="0" lvl="4"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5pPr>
            <a:lvl6pPr marL="2743200" marR="0" lvl="5"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6pPr>
            <a:lvl7pPr marL="3200400" marR="0" lvl="6" indent="-287273"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7pPr>
            <a:lvl8pPr marL="3657600" marR="0" lvl="7" indent="-281940"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8pPr>
            <a:lvl9pPr marL="4114800" marR="0" lvl="8" indent="-281940" algn="l" rtl="0">
              <a:lnSpc>
                <a:spcPct val="110000"/>
              </a:lnSpc>
              <a:spcBef>
                <a:spcPts val="360"/>
              </a:spcBef>
              <a:spcAft>
                <a:spcPts val="360"/>
              </a:spcAft>
              <a:buClr>
                <a:schemeClr val="dk1"/>
              </a:buClr>
              <a:buSzPts val="840"/>
              <a:buFont typeface="Arial"/>
              <a:buChar char="​"/>
              <a:defRPr sz="839" b="0" i="0" u="none" strike="noStrike" cap="none">
                <a:solidFill>
                  <a:schemeClr val="dk1"/>
                </a:solidFill>
                <a:latin typeface="Calibri"/>
                <a:ea typeface="Calibri"/>
                <a:cs typeface="Calibri"/>
                <a:sym typeface="Calibri"/>
              </a:defRPr>
            </a:lvl9pPr>
          </a:lstStyle>
          <a:p>
            <a:endParaRPr/>
          </a:p>
        </p:txBody>
      </p:sp>
      <p:sp>
        <p:nvSpPr>
          <p:cNvPr id="50" name="Google Shape;50;p70"/>
          <p:cNvSpPr txBox="1">
            <a:spLocks noGrp="1"/>
          </p:cNvSpPr>
          <p:nvPr>
            <p:ph type="body" idx="5"/>
          </p:nvPr>
        </p:nvSpPr>
        <p:spPr>
          <a:xfrm>
            <a:off x="6520001" y="1924958"/>
            <a:ext cx="1591056" cy="543922"/>
          </a:xfrm>
          <a:prstGeom prst="rect">
            <a:avLst/>
          </a:prstGeom>
          <a:noFill/>
          <a:ln>
            <a:noFill/>
          </a:ln>
        </p:spPr>
        <p:txBody>
          <a:bodyPr spcFirstLastPara="1" wrap="square" lIns="91425" tIns="45700" rIns="91425" bIns="45700" anchor="t" anchorCtr="0">
            <a:noAutofit/>
          </a:bodyPr>
          <a:lstStyle>
            <a:lvl1pPr marL="457200" marR="0" lvl="0" indent="-289560" algn="l" rtl="0">
              <a:lnSpc>
                <a:spcPct val="100000"/>
              </a:lnSpc>
              <a:spcBef>
                <a:spcPts val="1080"/>
              </a:spcBef>
              <a:spcAft>
                <a:spcPts val="0"/>
              </a:spcAft>
              <a:buClr>
                <a:schemeClr val="dk1"/>
              </a:buClr>
              <a:buSzPts val="960"/>
              <a:buFont typeface="Arial"/>
              <a:buChar char="•"/>
              <a:defRPr sz="960" b="1" i="0" u="none" strike="noStrike" cap="none">
                <a:solidFill>
                  <a:schemeClr val="dk1"/>
                </a:solidFill>
                <a:latin typeface="Calibri"/>
                <a:ea typeface="Calibri"/>
                <a:cs typeface="Calibri"/>
                <a:sym typeface="Calibri"/>
              </a:defRPr>
            </a:lvl1pPr>
            <a:lvl2pPr marL="914400" marR="0" lvl="1" indent="-281940" algn="l" rtl="0">
              <a:lnSpc>
                <a:spcPct val="110000"/>
              </a:lnSpc>
              <a:spcBef>
                <a:spcPts val="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2pPr>
            <a:lvl3pPr marL="1371600" marR="0" lvl="2"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3pPr>
            <a:lvl4pPr marL="1828800" marR="0" lvl="3" indent="-287274"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4pPr>
            <a:lvl5pPr marL="2286000" marR="0" lvl="4"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5pPr>
            <a:lvl6pPr marL="2743200" marR="0" lvl="5"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6pPr>
            <a:lvl7pPr marL="3200400" marR="0" lvl="6" indent="-287273"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7pPr>
            <a:lvl8pPr marL="3657600" marR="0" lvl="7" indent="-281940"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8pPr>
            <a:lvl9pPr marL="4114800" marR="0" lvl="8" indent="-281940" algn="l" rtl="0">
              <a:lnSpc>
                <a:spcPct val="110000"/>
              </a:lnSpc>
              <a:spcBef>
                <a:spcPts val="360"/>
              </a:spcBef>
              <a:spcAft>
                <a:spcPts val="360"/>
              </a:spcAft>
              <a:buClr>
                <a:schemeClr val="dk1"/>
              </a:buClr>
              <a:buSzPts val="840"/>
              <a:buFont typeface="Arial"/>
              <a:buChar char="​"/>
              <a:defRPr sz="839" b="0" i="0" u="none" strike="noStrike" cap="none">
                <a:solidFill>
                  <a:schemeClr val="dk1"/>
                </a:solidFill>
                <a:latin typeface="Calibri"/>
                <a:ea typeface="Calibri"/>
                <a:cs typeface="Calibri"/>
                <a:sym typeface="Calibri"/>
              </a:defRPr>
            </a:lvl9pPr>
          </a:lstStyle>
          <a:p>
            <a:endParaRPr/>
          </a:p>
        </p:txBody>
      </p:sp>
      <p:sp>
        <p:nvSpPr>
          <p:cNvPr id="51" name="Google Shape;51;p70"/>
          <p:cNvSpPr txBox="1">
            <a:spLocks noGrp="1"/>
          </p:cNvSpPr>
          <p:nvPr>
            <p:ph type="body" idx="6"/>
          </p:nvPr>
        </p:nvSpPr>
        <p:spPr>
          <a:xfrm>
            <a:off x="8418160" y="1924958"/>
            <a:ext cx="1591056" cy="543922"/>
          </a:xfrm>
          <a:prstGeom prst="rect">
            <a:avLst/>
          </a:prstGeom>
          <a:noFill/>
          <a:ln>
            <a:noFill/>
          </a:ln>
        </p:spPr>
        <p:txBody>
          <a:bodyPr spcFirstLastPara="1" wrap="square" lIns="91425" tIns="45700" rIns="91425" bIns="45700" anchor="t" anchorCtr="0">
            <a:noAutofit/>
          </a:bodyPr>
          <a:lstStyle>
            <a:lvl1pPr marL="457200" marR="0" lvl="0" indent="-289560" algn="l" rtl="0">
              <a:lnSpc>
                <a:spcPct val="100000"/>
              </a:lnSpc>
              <a:spcBef>
                <a:spcPts val="1080"/>
              </a:spcBef>
              <a:spcAft>
                <a:spcPts val="0"/>
              </a:spcAft>
              <a:buClr>
                <a:schemeClr val="dk1"/>
              </a:buClr>
              <a:buSzPts val="960"/>
              <a:buFont typeface="Arial"/>
              <a:buChar char="•"/>
              <a:defRPr sz="960" b="1" i="0" u="none" strike="noStrike" cap="none">
                <a:solidFill>
                  <a:schemeClr val="dk1"/>
                </a:solidFill>
                <a:latin typeface="Calibri"/>
                <a:ea typeface="Calibri"/>
                <a:cs typeface="Calibri"/>
                <a:sym typeface="Calibri"/>
              </a:defRPr>
            </a:lvl1pPr>
            <a:lvl2pPr marL="914400" marR="0" lvl="1" indent="-281940" algn="l" rtl="0">
              <a:lnSpc>
                <a:spcPct val="110000"/>
              </a:lnSpc>
              <a:spcBef>
                <a:spcPts val="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2pPr>
            <a:lvl3pPr marL="1371600" marR="0" lvl="2"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3pPr>
            <a:lvl4pPr marL="1828800" marR="0" lvl="3" indent="-287274"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4pPr>
            <a:lvl5pPr marL="2286000" marR="0" lvl="4"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5pPr>
            <a:lvl6pPr marL="2743200" marR="0" lvl="5"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6pPr>
            <a:lvl7pPr marL="3200400" marR="0" lvl="6" indent="-287273"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7pPr>
            <a:lvl8pPr marL="3657600" marR="0" lvl="7" indent="-281940"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8pPr>
            <a:lvl9pPr marL="4114800" marR="0" lvl="8" indent="-281940" algn="l" rtl="0">
              <a:lnSpc>
                <a:spcPct val="110000"/>
              </a:lnSpc>
              <a:spcBef>
                <a:spcPts val="360"/>
              </a:spcBef>
              <a:spcAft>
                <a:spcPts val="360"/>
              </a:spcAft>
              <a:buClr>
                <a:schemeClr val="dk1"/>
              </a:buClr>
              <a:buSzPts val="840"/>
              <a:buFont typeface="Arial"/>
              <a:buChar char="​"/>
              <a:defRPr sz="839" b="0" i="0" u="none" strike="noStrike" cap="none">
                <a:solidFill>
                  <a:schemeClr val="dk1"/>
                </a:solidFill>
                <a:latin typeface="Calibri"/>
                <a:ea typeface="Calibri"/>
                <a:cs typeface="Calibri"/>
                <a:sym typeface="Calibri"/>
              </a:defRPr>
            </a:lvl9pPr>
          </a:lstStyle>
          <a:p>
            <a:endParaRPr/>
          </a:p>
        </p:txBody>
      </p:sp>
      <p:sp>
        <p:nvSpPr>
          <p:cNvPr id="52" name="Google Shape;52;p70"/>
          <p:cNvSpPr txBox="1">
            <a:spLocks noGrp="1"/>
          </p:cNvSpPr>
          <p:nvPr>
            <p:ph type="body" idx="7"/>
          </p:nvPr>
        </p:nvSpPr>
        <p:spPr>
          <a:xfrm>
            <a:off x="10316318" y="1924958"/>
            <a:ext cx="1591056" cy="543922"/>
          </a:xfrm>
          <a:prstGeom prst="rect">
            <a:avLst/>
          </a:prstGeom>
          <a:noFill/>
          <a:ln>
            <a:noFill/>
          </a:ln>
        </p:spPr>
        <p:txBody>
          <a:bodyPr spcFirstLastPara="1" wrap="square" lIns="91425" tIns="45700" rIns="91425" bIns="45700" anchor="t" anchorCtr="0">
            <a:noAutofit/>
          </a:bodyPr>
          <a:lstStyle>
            <a:lvl1pPr marL="457200" marR="0" lvl="0" indent="-289560" algn="l" rtl="0">
              <a:lnSpc>
                <a:spcPct val="100000"/>
              </a:lnSpc>
              <a:spcBef>
                <a:spcPts val="1080"/>
              </a:spcBef>
              <a:spcAft>
                <a:spcPts val="0"/>
              </a:spcAft>
              <a:buClr>
                <a:schemeClr val="dk1"/>
              </a:buClr>
              <a:buSzPts val="960"/>
              <a:buFont typeface="Arial"/>
              <a:buChar char="•"/>
              <a:defRPr sz="960" b="1" i="0" u="none" strike="noStrike" cap="none">
                <a:solidFill>
                  <a:schemeClr val="dk1"/>
                </a:solidFill>
                <a:latin typeface="Calibri"/>
                <a:ea typeface="Calibri"/>
                <a:cs typeface="Calibri"/>
                <a:sym typeface="Calibri"/>
              </a:defRPr>
            </a:lvl1pPr>
            <a:lvl2pPr marL="914400" marR="0" lvl="1" indent="-281940" algn="l" rtl="0">
              <a:lnSpc>
                <a:spcPct val="110000"/>
              </a:lnSpc>
              <a:spcBef>
                <a:spcPts val="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2pPr>
            <a:lvl3pPr marL="1371600" marR="0" lvl="2"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3pPr>
            <a:lvl4pPr marL="1828800" marR="0" lvl="3" indent="-287274"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4pPr>
            <a:lvl5pPr marL="2286000" marR="0" lvl="4"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5pPr>
            <a:lvl6pPr marL="2743200" marR="0" lvl="5"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6pPr>
            <a:lvl7pPr marL="3200400" marR="0" lvl="6" indent="-287273"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7pPr>
            <a:lvl8pPr marL="3657600" marR="0" lvl="7" indent="-281940"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8pPr>
            <a:lvl9pPr marL="4114800" marR="0" lvl="8" indent="-281940" algn="l" rtl="0">
              <a:lnSpc>
                <a:spcPct val="110000"/>
              </a:lnSpc>
              <a:spcBef>
                <a:spcPts val="360"/>
              </a:spcBef>
              <a:spcAft>
                <a:spcPts val="360"/>
              </a:spcAft>
              <a:buClr>
                <a:schemeClr val="dk1"/>
              </a:buClr>
              <a:buSzPts val="840"/>
              <a:buFont typeface="Arial"/>
              <a:buChar char="​"/>
              <a:defRPr sz="839" b="0" i="0" u="none" strike="noStrike" cap="none">
                <a:solidFill>
                  <a:schemeClr val="dk1"/>
                </a:solidFill>
                <a:latin typeface="Calibri"/>
                <a:ea typeface="Calibri"/>
                <a:cs typeface="Calibri"/>
                <a:sym typeface="Calibri"/>
              </a:defRPr>
            </a:lvl9pPr>
          </a:lstStyle>
          <a:p>
            <a:endParaRPr/>
          </a:p>
        </p:txBody>
      </p:sp>
      <p:sp>
        <p:nvSpPr>
          <p:cNvPr id="53" name="Google Shape;53;p70"/>
          <p:cNvSpPr txBox="1">
            <a:spLocks noGrp="1"/>
          </p:cNvSpPr>
          <p:nvPr>
            <p:ph type="body" idx="8"/>
          </p:nvPr>
        </p:nvSpPr>
        <p:spPr>
          <a:xfrm>
            <a:off x="12214480" y="1924958"/>
            <a:ext cx="1591056" cy="543922"/>
          </a:xfrm>
          <a:prstGeom prst="rect">
            <a:avLst/>
          </a:prstGeom>
          <a:noFill/>
          <a:ln>
            <a:noFill/>
          </a:ln>
        </p:spPr>
        <p:txBody>
          <a:bodyPr spcFirstLastPara="1" wrap="square" lIns="91425" tIns="45700" rIns="91425" bIns="45700" anchor="t" anchorCtr="0">
            <a:noAutofit/>
          </a:bodyPr>
          <a:lstStyle>
            <a:lvl1pPr marL="457200" marR="0" lvl="0" indent="-289560" algn="l" rtl="0">
              <a:lnSpc>
                <a:spcPct val="100000"/>
              </a:lnSpc>
              <a:spcBef>
                <a:spcPts val="1080"/>
              </a:spcBef>
              <a:spcAft>
                <a:spcPts val="0"/>
              </a:spcAft>
              <a:buClr>
                <a:schemeClr val="dk1"/>
              </a:buClr>
              <a:buSzPts val="960"/>
              <a:buFont typeface="Arial"/>
              <a:buChar char="•"/>
              <a:defRPr sz="960" b="1" i="0" u="none" strike="noStrike" cap="none">
                <a:solidFill>
                  <a:schemeClr val="dk1"/>
                </a:solidFill>
                <a:latin typeface="Calibri"/>
                <a:ea typeface="Calibri"/>
                <a:cs typeface="Calibri"/>
                <a:sym typeface="Calibri"/>
              </a:defRPr>
            </a:lvl1pPr>
            <a:lvl2pPr marL="914400" marR="0" lvl="1" indent="-281940" algn="l" rtl="0">
              <a:lnSpc>
                <a:spcPct val="110000"/>
              </a:lnSpc>
              <a:spcBef>
                <a:spcPts val="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2pPr>
            <a:lvl3pPr marL="1371600" marR="0" lvl="2"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3pPr>
            <a:lvl4pPr marL="1828800" marR="0" lvl="3" indent="-287274"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4pPr>
            <a:lvl5pPr marL="2286000" marR="0" lvl="4"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5pPr>
            <a:lvl6pPr marL="2743200" marR="0" lvl="5" indent="-281939"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6pPr>
            <a:lvl7pPr marL="3200400" marR="0" lvl="6" indent="-287273" algn="l" rtl="0">
              <a:lnSpc>
                <a:spcPct val="110000"/>
              </a:lnSpc>
              <a:spcBef>
                <a:spcPts val="360"/>
              </a:spcBef>
              <a:spcAft>
                <a:spcPts val="0"/>
              </a:spcAft>
              <a:buClr>
                <a:schemeClr val="dk1"/>
              </a:buClr>
              <a:buSzPts val="924"/>
              <a:buFont typeface="Arial"/>
              <a:buChar char="​"/>
              <a:defRPr sz="839" b="0" i="0" u="none" strike="noStrike" cap="none">
                <a:solidFill>
                  <a:schemeClr val="dk1"/>
                </a:solidFill>
                <a:latin typeface="Calibri"/>
                <a:ea typeface="Calibri"/>
                <a:cs typeface="Calibri"/>
                <a:sym typeface="Calibri"/>
              </a:defRPr>
            </a:lvl7pPr>
            <a:lvl8pPr marL="3657600" marR="0" lvl="7" indent="-281940" algn="l" rtl="0">
              <a:lnSpc>
                <a:spcPct val="110000"/>
              </a:lnSpc>
              <a:spcBef>
                <a:spcPts val="360"/>
              </a:spcBef>
              <a:spcAft>
                <a:spcPts val="0"/>
              </a:spcAft>
              <a:buClr>
                <a:schemeClr val="dk1"/>
              </a:buClr>
              <a:buSzPts val="840"/>
              <a:buFont typeface="Arial"/>
              <a:buChar char="​"/>
              <a:defRPr sz="839" b="0" i="0" u="none" strike="noStrike" cap="none">
                <a:solidFill>
                  <a:schemeClr val="dk1"/>
                </a:solidFill>
                <a:latin typeface="Calibri"/>
                <a:ea typeface="Calibri"/>
                <a:cs typeface="Calibri"/>
                <a:sym typeface="Calibri"/>
              </a:defRPr>
            </a:lvl8pPr>
            <a:lvl9pPr marL="4114800" marR="0" lvl="8" indent="-281940" algn="l" rtl="0">
              <a:lnSpc>
                <a:spcPct val="110000"/>
              </a:lnSpc>
              <a:spcBef>
                <a:spcPts val="360"/>
              </a:spcBef>
              <a:spcAft>
                <a:spcPts val="360"/>
              </a:spcAft>
              <a:buClr>
                <a:schemeClr val="dk1"/>
              </a:buClr>
              <a:buSzPts val="840"/>
              <a:buFont typeface="Arial"/>
              <a:buChar char="​"/>
              <a:defRPr sz="839" b="0" i="0" u="none" strike="noStrike" cap="none">
                <a:solidFill>
                  <a:schemeClr val="dk1"/>
                </a:solidFill>
                <a:latin typeface="Calibri"/>
                <a:ea typeface="Calibri"/>
                <a:cs typeface="Calibri"/>
                <a:sym typeface="Calibri"/>
              </a:defRPr>
            </a:lvl9pPr>
          </a:lstStyle>
          <a:p>
            <a:endParaRPr/>
          </a:p>
        </p:txBody>
      </p:sp>
      <p:sp>
        <p:nvSpPr>
          <p:cNvPr id="54" name="Google Shape;54;p70"/>
          <p:cNvSpPr txBox="1">
            <a:spLocks noGrp="1"/>
          </p:cNvSpPr>
          <p:nvPr>
            <p:ph type="body" idx="9"/>
          </p:nvPr>
        </p:nvSpPr>
        <p:spPr>
          <a:xfrm>
            <a:off x="816862" y="5366390"/>
            <a:ext cx="4149474" cy="760091"/>
          </a:xfrm>
          <a:prstGeom prst="rect">
            <a:avLst/>
          </a:prstGeom>
          <a:noFill/>
          <a:ln>
            <a:noFill/>
          </a:ln>
        </p:spPr>
        <p:txBody>
          <a:bodyPr spcFirstLastPara="1" wrap="square" lIns="91425" tIns="45700" rIns="91425" bIns="45700" anchor="t" anchorCtr="0">
            <a:noAutofit/>
          </a:bodyPr>
          <a:lstStyle>
            <a:lvl1pPr marL="457200" marR="0" lvl="0" indent="-331470" algn="l" rtl="0">
              <a:lnSpc>
                <a:spcPct val="110000"/>
              </a:lnSpc>
              <a:spcBef>
                <a:spcPts val="0"/>
              </a:spcBef>
              <a:spcAft>
                <a:spcPts val="0"/>
              </a:spcAft>
              <a:buClr>
                <a:schemeClr val="accent1"/>
              </a:buClr>
              <a:buSzPts val="1620"/>
              <a:buFont typeface="Arial"/>
              <a:buChar char="■"/>
              <a:defRPr sz="1080" b="0" i="0" u="none" strike="noStrike" cap="none">
                <a:solidFill>
                  <a:schemeClr val="dk1"/>
                </a:solidFill>
                <a:latin typeface="Calibri"/>
                <a:ea typeface="Calibri"/>
                <a:cs typeface="Calibri"/>
                <a:sym typeface="Calibri"/>
              </a:defRPr>
            </a:lvl1pPr>
            <a:lvl2pPr marL="914400" marR="0" lvl="1" indent="-331469" algn="l" rtl="0">
              <a:lnSpc>
                <a:spcPct val="110000"/>
              </a:lnSpc>
              <a:spcBef>
                <a:spcPts val="360"/>
              </a:spcBef>
              <a:spcAft>
                <a:spcPts val="0"/>
              </a:spcAft>
              <a:buClr>
                <a:schemeClr val="accent2"/>
              </a:buClr>
              <a:buSzPts val="1620"/>
              <a:buFont typeface="Arial"/>
              <a:buChar char="■"/>
              <a:defRPr sz="1080" b="0" i="0" u="none" strike="noStrike" cap="none">
                <a:solidFill>
                  <a:schemeClr val="dk1"/>
                </a:solidFill>
                <a:latin typeface="Calibri"/>
                <a:ea typeface="Calibri"/>
                <a:cs typeface="Calibri"/>
                <a:sym typeface="Calibri"/>
              </a:defRPr>
            </a:lvl2pPr>
            <a:lvl3pPr marL="1371600" marR="0" lvl="2" indent="-331469" algn="l" rtl="0">
              <a:lnSpc>
                <a:spcPct val="110000"/>
              </a:lnSpc>
              <a:spcBef>
                <a:spcPts val="360"/>
              </a:spcBef>
              <a:spcAft>
                <a:spcPts val="0"/>
              </a:spcAft>
              <a:buClr>
                <a:schemeClr val="accent3"/>
              </a:buClr>
              <a:buSzPts val="1620"/>
              <a:buFont typeface="Arial"/>
              <a:buChar char="■"/>
              <a:defRPr sz="1080" b="0" i="0" u="none" strike="noStrike" cap="none">
                <a:solidFill>
                  <a:schemeClr val="dk1"/>
                </a:solidFill>
                <a:latin typeface="Calibri"/>
                <a:ea typeface="Calibri"/>
                <a:cs typeface="Calibri"/>
                <a:sym typeface="Calibri"/>
              </a:defRPr>
            </a:lvl3pPr>
            <a:lvl4pPr marL="1828800" marR="0" lvl="3" indent="-331469" algn="l" rtl="0">
              <a:lnSpc>
                <a:spcPct val="110000"/>
              </a:lnSpc>
              <a:spcBef>
                <a:spcPts val="360"/>
              </a:spcBef>
              <a:spcAft>
                <a:spcPts val="0"/>
              </a:spcAft>
              <a:buClr>
                <a:schemeClr val="accent4"/>
              </a:buClr>
              <a:buSzPts val="1620"/>
              <a:buFont typeface="Arial"/>
              <a:buChar char="■"/>
              <a:defRPr sz="1080" b="0" i="0" u="none" strike="noStrike" cap="none">
                <a:solidFill>
                  <a:schemeClr val="dk1"/>
                </a:solidFill>
                <a:latin typeface="Calibri"/>
                <a:ea typeface="Calibri"/>
                <a:cs typeface="Calibri"/>
                <a:sym typeface="Calibri"/>
              </a:defRPr>
            </a:lvl4pPr>
            <a:lvl5pPr marL="2286000" marR="0" lvl="4" indent="-331470" algn="l" rtl="0">
              <a:lnSpc>
                <a:spcPct val="110000"/>
              </a:lnSpc>
              <a:spcBef>
                <a:spcPts val="360"/>
              </a:spcBef>
              <a:spcAft>
                <a:spcPts val="0"/>
              </a:spcAft>
              <a:buClr>
                <a:schemeClr val="accent5"/>
              </a:buClr>
              <a:buSzPts val="1620"/>
              <a:buFont typeface="Arial"/>
              <a:buChar char="■"/>
              <a:defRPr sz="1080" b="0" i="0" u="none" strike="noStrike" cap="none">
                <a:solidFill>
                  <a:schemeClr val="dk1"/>
                </a:solidFill>
                <a:latin typeface="Calibri"/>
                <a:ea typeface="Calibri"/>
                <a:cs typeface="Calibri"/>
                <a:sym typeface="Calibri"/>
              </a:defRPr>
            </a:lvl5pPr>
            <a:lvl6pPr marL="2743200" marR="0" lvl="5" indent="-331470" algn="l" rtl="0">
              <a:lnSpc>
                <a:spcPct val="110000"/>
              </a:lnSpc>
              <a:spcBef>
                <a:spcPts val="360"/>
              </a:spcBef>
              <a:spcAft>
                <a:spcPts val="0"/>
              </a:spcAft>
              <a:buClr>
                <a:schemeClr val="accent6"/>
              </a:buClr>
              <a:buSzPts val="1620"/>
              <a:buFont typeface="Arial"/>
              <a:buChar char="■"/>
              <a:defRPr sz="1080" b="0" i="0" u="none" strike="noStrike" cap="none">
                <a:solidFill>
                  <a:schemeClr val="dk1"/>
                </a:solidFill>
                <a:latin typeface="Calibri"/>
                <a:ea typeface="Calibri"/>
                <a:cs typeface="Calibri"/>
                <a:sym typeface="Calibri"/>
              </a:defRPr>
            </a:lvl6pPr>
            <a:lvl7pPr marL="3200400" marR="0" lvl="6" indent="-331470" algn="l" rtl="0">
              <a:lnSpc>
                <a:spcPct val="110000"/>
              </a:lnSpc>
              <a:spcBef>
                <a:spcPts val="360"/>
              </a:spcBef>
              <a:spcAft>
                <a:spcPts val="0"/>
              </a:spcAft>
              <a:buClr>
                <a:srgbClr val="1AAB2C"/>
              </a:buClr>
              <a:buSzPts val="1620"/>
              <a:buFont typeface="Arial"/>
              <a:buChar char="■"/>
              <a:defRPr sz="1080" b="0" i="0" u="none" strike="noStrike" cap="none">
                <a:solidFill>
                  <a:schemeClr val="dk1"/>
                </a:solidFill>
                <a:latin typeface="Calibri"/>
                <a:ea typeface="Calibri"/>
                <a:cs typeface="Calibri"/>
                <a:sym typeface="Calibri"/>
              </a:defRPr>
            </a:lvl7pPr>
            <a:lvl8pPr marL="3657600" marR="0" lvl="7" indent="-331470" algn="l" rtl="0">
              <a:lnSpc>
                <a:spcPct val="110000"/>
              </a:lnSpc>
              <a:spcBef>
                <a:spcPts val="360"/>
              </a:spcBef>
              <a:spcAft>
                <a:spcPts val="0"/>
              </a:spcAft>
              <a:buClr>
                <a:srgbClr val="FFC131"/>
              </a:buClr>
              <a:buSzPts val="1620"/>
              <a:buFont typeface="Arial"/>
              <a:buChar char="■"/>
              <a:defRPr sz="1080" b="0" i="0" u="none" strike="noStrike" cap="none">
                <a:solidFill>
                  <a:schemeClr val="dk1"/>
                </a:solidFill>
                <a:latin typeface="Calibri"/>
                <a:ea typeface="Calibri"/>
                <a:cs typeface="Calibri"/>
                <a:sym typeface="Calibri"/>
              </a:defRPr>
            </a:lvl8pPr>
            <a:lvl9pPr marL="4114800" marR="0" lvl="8" indent="-331470" algn="l" rtl="0">
              <a:lnSpc>
                <a:spcPct val="110000"/>
              </a:lnSpc>
              <a:spcBef>
                <a:spcPts val="360"/>
              </a:spcBef>
              <a:spcAft>
                <a:spcPts val="360"/>
              </a:spcAft>
              <a:buClr>
                <a:srgbClr val="DD1A20"/>
              </a:buClr>
              <a:buSzPts val="1620"/>
              <a:buFont typeface="Arial"/>
              <a:buChar char="■"/>
              <a:defRPr sz="1080" b="0" i="0" u="none" strike="noStrike" cap="none">
                <a:solidFill>
                  <a:schemeClr val="dk1"/>
                </a:solidFill>
                <a:latin typeface="Calibri"/>
                <a:ea typeface="Calibri"/>
                <a:cs typeface="Calibri"/>
                <a:sym typeface="Calibri"/>
              </a:defRPr>
            </a:lvl9pPr>
          </a:lstStyle>
          <a:p>
            <a:endParaRPr/>
          </a:p>
        </p:txBody>
      </p:sp>
      <p:sp>
        <p:nvSpPr>
          <p:cNvPr id="55" name="Google Shape;55;p70"/>
          <p:cNvSpPr txBox="1">
            <a:spLocks noGrp="1"/>
          </p:cNvSpPr>
          <p:nvPr>
            <p:ph type="body" idx="13"/>
          </p:nvPr>
        </p:nvSpPr>
        <p:spPr>
          <a:xfrm>
            <a:off x="822959" y="496060"/>
            <a:ext cx="9667877" cy="221599"/>
          </a:xfrm>
          <a:prstGeom prst="rect">
            <a:avLst/>
          </a:prstGeom>
          <a:noFill/>
          <a:ln>
            <a:noFill/>
          </a:ln>
        </p:spPr>
        <p:txBody>
          <a:bodyPr spcFirstLastPara="1" wrap="square" lIns="91425" tIns="45700" rIns="91425" bIns="45700" anchor="b" anchorCtr="0">
            <a:noAutofit/>
          </a:bodyPr>
          <a:lstStyle>
            <a:lvl1pPr marL="457200" marR="0" lvl="0" indent="-320040"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1pPr>
            <a:lvl2pPr marL="914400" marR="0" lvl="1" indent="-320040"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2pPr>
            <a:lvl3pPr marL="1371600" marR="0" lvl="2"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3pPr>
            <a:lvl4pPr marL="1828800" marR="0" lvl="3"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4pPr>
            <a:lvl5pPr marL="2286000" marR="0" lvl="4"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5pPr>
            <a:lvl6pPr marL="2743200" marR="0" lvl="5"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6pPr>
            <a:lvl7pPr marL="3200400" marR="0" lvl="6" indent="-320039"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7pPr>
            <a:lvl8pPr marL="3657600" marR="0" lvl="7" indent="-320040"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8pPr>
            <a:lvl9pPr marL="4114800" marR="0" lvl="8" indent="-320040" algn="l" rtl="0">
              <a:lnSpc>
                <a:spcPct val="100000"/>
              </a:lnSpc>
              <a:spcBef>
                <a:spcPts val="0"/>
              </a:spcBef>
              <a:spcAft>
                <a:spcPts val="0"/>
              </a:spcAft>
              <a:buClr>
                <a:schemeClr val="dk1"/>
              </a:buClr>
              <a:buSzPts val="1440"/>
              <a:buFont typeface="Arial"/>
              <a:buChar char="​"/>
              <a:defRPr sz="1440" b="0" i="0" u="none" strike="noStrike" cap="none">
                <a:solidFill>
                  <a:schemeClr val="dk1"/>
                </a:solidFill>
                <a:latin typeface="Calibri"/>
                <a:ea typeface="Calibri"/>
                <a:cs typeface="Calibri"/>
                <a:sym typeface="Calibri"/>
              </a:defRPr>
            </a:lvl9pPr>
          </a:lstStyle>
          <a:p>
            <a:endParaRPr/>
          </a:p>
        </p:txBody>
      </p:sp>
      <p:sp>
        <p:nvSpPr>
          <p:cNvPr id="56" name="Google Shape;56;p70"/>
          <p:cNvSpPr txBox="1">
            <a:spLocks noGrp="1"/>
          </p:cNvSpPr>
          <p:nvPr>
            <p:ph type="title"/>
          </p:nvPr>
        </p:nvSpPr>
        <p:spPr>
          <a:xfrm>
            <a:off x="822959" y="1014701"/>
            <a:ext cx="9667877" cy="347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1440"/>
              <a:buFont typeface="Calibri"/>
              <a:buNone/>
              <a:defRPr sz="144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70"/>
          <p:cNvSpPr txBox="1">
            <a:spLocks noGrp="1"/>
          </p:cNvSpPr>
          <p:nvPr>
            <p:ph type="body" idx="14"/>
          </p:nvPr>
        </p:nvSpPr>
        <p:spPr>
          <a:xfrm>
            <a:off x="10490836" y="527542"/>
            <a:ext cx="3314699" cy="844055"/>
          </a:xfrm>
          <a:prstGeom prst="rect">
            <a:avLst/>
          </a:prstGeom>
          <a:solidFill>
            <a:schemeClr val="lt1"/>
          </a:solidFill>
          <a:ln>
            <a:noFill/>
          </a:ln>
        </p:spPr>
        <p:txBody>
          <a:bodyPr spcFirstLastPara="1" wrap="square" lIns="548625" tIns="45700" rIns="914400" bIns="45700" anchor="b" anchorCtr="0">
            <a:noAutofit/>
          </a:bodyPr>
          <a:lstStyle>
            <a:lvl1pPr marL="457200" marR="0" lvl="0" indent="-289560" algn="r" rtl="0">
              <a:lnSpc>
                <a:spcPct val="100000"/>
              </a:lnSpc>
              <a:spcBef>
                <a:spcPts val="0"/>
              </a:spcBef>
              <a:spcAft>
                <a:spcPts val="0"/>
              </a:spcAft>
              <a:buClr>
                <a:schemeClr val="dk1"/>
              </a:buClr>
              <a:buSzPts val="960"/>
              <a:buFont typeface="Arial"/>
              <a:buChar char="•"/>
              <a:defRPr sz="960" b="1" i="0" u="none" strike="noStrike" cap="none">
                <a:solidFill>
                  <a:schemeClr val="dk1"/>
                </a:solidFill>
                <a:latin typeface="Calibri"/>
                <a:ea typeface="Calibri"/>
                <a:cs typeface="Calibri"/>
                <a:sym typeface="Calibri"/>
              </a:defRPr>
            </a:lvl1pPr>
            <a:lvl2pPr marL="914400" marR="0" lvl="1" indent="-289560" algn="r" rtl="0">
              <a:lnSpc>
                <a:spcPct val="100000"/>
              </a:lnSpc>
              <a:spcBef>
                <a:spcPts val="240"/>
              </a:spcBef>
              <a:spcAft>
                <a:spcPts val="0"/>
              </a:spcAft>
              <a:buClr>
                <a:schemeClr val="dk1"/>
              </a:buClr>
              <a:buSzPts val="960"/>
              <a:buFont typeface="Arial"/>
              <a:buChar char="​"/>
              <a:defRPr sz="960" b="0" i="0" u="none" strike="noStrike" cap="none">
                <a:solidFill>
                  <a:schemeClr val="dk1"/>
                </a:solidFill>
                <a:latin typeface="Calibri"/>
                <a:ea typeface="Calibri"/>
                <a:cs typeface="Calibri"/>
                <a:sym typeface="Calibri"/>
              </a:defRPr>
            </a:lvl2pPr>
            <a:lvl3pPr marL="1371600" marR="0" lvl="2" indent="-289560" algn="r" rtl="0">
              <a:lnSpc>
                <a:spcPct val="100000"/>
              </a:lnSpc>
              <a:spcBef>
                <a:spcPts val="720"/>
              </a:spcBef>
              <a:spcAft>
                <a:spcPts val="0"/>
              </a:spcAft>
              <a:buClr>
                <a:schemeClr val="dk1"/>
              </a:buClr>
              <a:buSzPts val="960"/>
              <a:buFont typeface="Arial"/>
              <a:buChar char="​"/>
              <a:defRPr sz="960" b="0" i="0" u="none" strike="noStrike" cap="none">
                <a:solidFill>
                  <a:schemeClr val="dk1"/>
                </a:solidFill>
                <a:latin typeface="Calibri"/>
                <a:ea typeface="Calibri"/>
                <a:cs typeface="Calibri"/>
                <a:sym typeface="Calibri"/>
              </a:defRPr>
            </a:lvl3pPr>
            <a:lvl4pPr marL="1828800" marR="0" lvl="3" indent="-289560" algn="r" rtl="0">
              <a:lnSpc>
                <a:spcPct val="100000"/>
              </a:lnSpc>
              <a:spcBef>
                <a:spcPts val="240"/>
              </a:spcBef>
              <a:spcAft>
                <a:spcPts val="0"/>
              </a:spcAft>
              <a:buClr>
                <a:schemeClr val="dk1"/>
              </a:buClr>
              <a:buSzPts val="960"/>
              <a:buFont typeface="Arial"/>
              <a:buChar char="​"/>
              <a:defRPr sz="960" b="0" i="0" u="none" strike="noStrike" cap="none">
                <a:solidFill>
                  <a:schemeClr val="dk1"/>
                </a:solidFill>
                <a:latin typeface="Calibri"/>
                <a:ea typeface="Calibri"/>
                <a:cs typeface="Calibri"/>
                <a:sym typeface="Calibri"/>
              </a:defRPr>
            </a:lvl4pPr>
            <a:lvl5pPr marL="2286000" marR="0" lvl="4" indent="-289560" algn="r" rtl="0">
              <a:spcBef>
                <a:spcPts val="240"/>
              </a:spcBef>
              <a:spcAft>
                <a:spcPts val="0"/>
              </a:spcAft>
              <a:buClr>
                <a:schemeClr val="dk1"/>
              </a:buClr>
              <a:buSzPts val="960"/>
              <a:buFont typeface="Arial"/>
              <a:buChar char="»"/>
              <a:defRPr sz="960" b="0" i="0" u="none" strike="noStrike" cap="none">
                <a:solidFill>
                  <a:schemeClr val="dk1"/>
                </a:solidFill>
                <a:latin typeface="Calibri"/>
                <a:ea typeface="Calibri"/>
                <a:cs typeface="Calibri"/>
                <a:sym typeface="Calibri"/>
              </a:defRPr>
            </a:lvl5pPr>
            <a:lvl6pPr marL="2743200" marR="0" lvl="5" indent="-289560" algn="r" rtl="0">
              <a:lnSpc>
                <a:spcPct val="100000"/>
              </a:lnSpc>
              <a:spcBef>
                <a:spcPts val="240"/>
              </a:spcBef>
              <a:spcAft>
                <a:spcPts val="0"/>
              </a:spcAft>
              <a:buClr>
                <a:schemeClr val="dk1"/>
              </a:buClr>
              <a:buSzPts val="960"/>
              <a:buFont typeface="Arial"/>
              <a:buChar char="•"/>
              <a:defRPr sz="960" b="0" i="0" u="none" strike="noStrike" cap="none">
                <a:solidFill>
                  <a:schemeClr val="dk1"/>
                </a:solidFill>
                <a:latin typeface="Calibri"/>
                <a:ea typeface="Calibri"/>
                <a:cs typeface="Calibri"/>
                <a:sym typeface="Calibri"/>
              </a:defRPr>
            </a:lvl6pPr>
            <a:lvl7pPr marL="3200400" marR="0" lvl="6" indent="-289560" algn="r" rtl="0">
              <a:lnSpc>
                <a:spcPct val="100000"/>
              </a:lnSpc>
              <a:spcBef>
                <a:spcPts val="240"/>
              </a:spcBef>
              <a:spcAft>
                <a:spcPts val="0"/>
              </a:spcAft>
              <a:buClr>
                <a:schemeClr val="dk1"/>
              </a:buClr>
              <a:buSzPts val="960"/>
              <a:buFont typeface="Arial"/>
              <a:buChar char="•"/>
              <a:defRPr sz="960" b="0" i="0" u="none" strike="noStrike" cap="none">
                <a:solidFill>
                  <a:schemeClr val="dk1"/>
                </a:solidFill>
                <a:latin typeface="Calibri"/>
                <a:ea typeface="Calibri"/>
                <a:cs typeface="Calibri"/>
                <a:sym typeface="Calibri"/>
              </a:defRPr>
            </a:lvl7pPr>
            <a:lvl8pPr marL="3657600" marR="0" lvl="7" indent="-289559" algn="r" rtl="0">
              <a:lnSpc>
                <a:spcPct val="100000"/>
              </a:lnSpc>
              <a:spcBef>
                <a:spcPts val="240"/>
              </a:spcBef>
              <a:spcAft>
                <a:spcPts val="0"/>
              </a:spcAft>
              <a:buClr>
                <a:schemeClr val="dk1"/>
              </a:buClr>
              <a:buSzPts val="960"/>
              <a:buFont typeface="Arial"/>
              <a:buChar char="​"/>
              <a:defRPr sz="960" b="0" i="0" u="none" strike="noStrike" cap="none">
                <a:solidFill>
                  <a:schemeClr val="dk1"/>
                </a:solidFill>
                <a:latin typeface="Calibri"/>
                <a:ea typeface="Calibri"/>
                <a:cs typeface="Calibri"/>
                <a:sym typeface="Calibri"/>
              </a:defRPr>
            </a:lvl8pPr>
            <a:lvl9pPr marL="4114800" marR="0" lvl="8" indent="-355600" algn="r" rtl="0">
              <a:lnSpc>
                <a:spcPct val="100000"/>
              </a:lnSpc>
              <a:spcBef>
                <a:spcPts val="240"/>
              </a:spcBef>
              <a:spcAft>
                <a:spcPts val="24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70"/>
          <p:cNvSpPr>
            <a:spLocks noGrp="1"/>
          </p:cNvSpPr>
          <p:nvPr>
            <p:ph type="pic" idx="15"/>
          </p:nvPr>
        </p:nvSpPr>
        <p:spPr>
          <a:xfrm>
            <a:off x="12984480" y="527542"/>
            <a:ext cx="822960" cy="822960"/>
          </a:xfrm>
          <a:prstGeom prst="rect">
            <a:avLst/>
          </a:prstGeom>
          <a:solidFill>
            <a:srgbClr val="D0CECE"/>
          </a:solidFill>
          <a:ln>
            <a:noFill/>
          </a:ln>
        </p:spPr>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19 master">
  <p:cSld name="Slide 19 master">
    <p:spTree>
      <p:nvGrpSpPr>
        <p:cNvPr id="1" name="Shape 59"/>
        <p:cNvGrpSpPr/>
        <p:nvPr/>
      </p:nvGrpSpPr>
      <p:grpSpPr>
        <a:xfrm>
          <a:off x="0" y="0"/>
          <a:ext cx="0" cy="0"/>
          <a:chOff x="0" y="0"/>
          <a:chExt cx="0" cy="0"/>
        </a:xfrm>
      </p:grpSpPr>
      <p:pic>
        <p:nvPicPr>
          <p:cNvPr id="60" name="Google Shape;60;p71" descr="preencoded.png"/>
          <p:cNvPicPr preferRelativeResize="0"/>
          <p:nvPr/>
        </p:nvPicPr>
        <p:blipFill rotWithShape="1">
          <a:blip r:embed="rId2">
            <a:alphaModFix/>
          </a:blip>
          <a:srcRect/>
          <a:stretch/>
        </p:blipFill>
        <p:spPr>
          <a:xfrm>
            <a:off x="0" y="0"/>
            <a:ext cx="14630400" cy="8229600"/>
          </a:xfrm>
          <a:prstGeom prst="rect">
            <a:avLst/>
          </a:prstGeom>
          <a:noFill/>
          <a:ln>
            <a:noFill/>
          </a:ln>
        </p:spPr>
      </p:pic>
      <p:sp>
        <p:nvSpPr>
          <p:cNvPr id="61" name="Google Shape;61;p71"/>
          <p:cNvSpPr/>
          <p:nvPr/>
        </p:nvSpPr>
        <p:spPr>
          <a:xfrm>
            <a:off x="0" y="0"/>
            <a:ext cx="14630400" cy="8229600"/>
          </a:xfrm>
          <a:prstGeom prst="rect">
            <a:avLst/>
          </a:prstGeom>
          <a:solidFill>
            <a:srgbClr val="0D0A2C">
              <a:alpha val="9490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6.xml"/><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9.xml"/><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3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5.xml"/><Relationship Id="rId1" Type="http://schemas.openxmlformats.org/officeDocument/2006/relationships/slideLayout" Target="../slideLayouts/slideLayout37.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111.jpg"/><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4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4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42.xml"/><Relationship Id="rId6" Type="http://schemas.openxmlformats.org/officeDocument/2006/relationships/image" Target="../media/image122.png"/><Relationship Id="rId5" Type="http://schemas.openxmlformats.org/officeDocument/2006/relationships/image" Target="../media/image35.png"/><Relationship Id="rId10" Type="http://schemas.openxmlformats.org/officeDocument/2006/relationships/image" Target="../media/image124.png"/><Relationship Id="rId4" Type="http://schemas.openxmlformats.org/officeDocument/2006/relationships/image" Target="../media/image121.png"/><Relationship Id="rId9" Type="http://schemas.openxmlformats.org/officeDocument/2006/relationships/image" Target="../media/image3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44.xml"/><Relationship Id="rId6" Type="http://schemas.openxmlformats.org/officeDocument/2006/relationships/image" Target="../media/image126.png"/><Relationship Id="rId5" Type="http://schemas.openxmlformats.org/officeDocument/2006/relationships/image" Target="../media/image71.png"/><Relationship Id="rId10" Type="http://schemas.openxmlformats.org/officeDocument/2006/relationships/image" Target="../media/image128.png"/><Relationship Id="rId4" Type="http://schemas.openxmlformats.org/officeDocument/2006/relationships/image" Target="../media/image125.png"/><Relationship Id="rId9"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45.xml"/><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46.xml"/><Relationship Id="rId5" Type="http://schemas.openxmlformats.org/officeDocument/2006/relationships/image" Target="../media/image138.png"/><Relationship Id="rId4" Type="http://schemas.openxmlformats.org/officeDocument/2006/relationships/image" Target="../media/image137.png"/></Relationships>
</file>

<file path=ppt/slides/_rels/slide58.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jpg"/><Relationship Id="rId2" Type="http://schemas.openxmlformats.org/officeDocument/2006/relationships/notesSlide" Target="../notesSlides/notesSlide58.xml"/><Relationship Id="rId1" Type="http://schemas.openxmlformats.org/officeDocument/2006/relationships/slideLayout" Target="../slideLayouts/slideLayout4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1.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
          <p:cNvSpPr txBox="1">
            <a:spLocks noGrp="1"/>
          </p:cNvSpPr>
          <p:nvPr>
            <p:ph type="title"/>
          </p:nvPr>
        </p:nvSpPr>
        <p:spPr>
          <a:xfrm>
            <a:off x="39277" y="1955762"/>
            <a:ext cx="6936059" cy="2493512"/>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F2F0F4"/>
              </a:buClr>
              <a:buSzPct val="100000"/>
              <a:buFont typeface="Arial"/>
              <a:buNone/>
            </a:pPr>
            <a:r>
              <a:rPr lang="en-US" dirty="0">
                <a:solidFill>
                  <a:srgbClr val="F2F0F4"/>
                </a:solidFill>
                <a:latin typeface="Arial"/>
                <a:ea typeface="Arial"/>
                <a:cs typeface="Arial"/>
                <a:sym typeface="Arial"/>
              </a:rPr>
              <a:t>Bridging Gaps in Women's Health: Innovation, Access &amp; Equity</a:t>
            </a:r>
            <a:br>
              <a:rPr lang="en-US" sz="5280" dirty="0"/>
            </a:br>
            <a:endParaRPr dirty="0"/>
          </a:p>
        </p:txBody>
      </p:sp>
      <p:sp>
        <p:nvSpPr>
          <p:cNvPr id="206" name="Google Shape;206;p1"/>
          <p:cNvSpPr txBox="1"/>
          <p:nvPr/>
        </p:nvSpPr>
        <p:spPr>
          <a:xfrm>
            <a:off x="2852929" y="6995160"/>
            <a:ext cx="184731" cy="4247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160">
              <a:solidFill>
                <a:schemeClr val="dk1"/>
              </a:solidFill>
              <a:latin typeface="Calibri"/>
              <a:ea typeface="Calibri"/>
              <a:cs typeface="Calibri"/>
              <a:sym typeface="Calibri"/>
            </a:endParaRPr>
          </a:p>
        </p:txBody>
      </p:sp>
      <p:sp>
        <p:nvSpPr>
          <p:cNvPr id="207" name="Google Shape;207;p1"/>
          <p:cNvSpPr/>
          <p:nvPr/>
        </p:nvSpPr>
        <p:spPr>
          <a:xfrm>
            <a:off x="952549" y="5897882"/>
            <a:ext cx="7496508" cy="1097279"/>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endParaRPr sz="2100">
              <a:solidFill>
                <a:schemeClr val="dk1"/>
              </a:solidFill>
              <a:latin typeface="Calibri"/>
              <a:ea typeface="Calibri"/>
              <a:cs typeface="Calibri"/>
              <a:sym typeface="Calibri"/>
            </a:endParaRPr>
          </a:p>
        </p:txBody>
      </p:sp>
      <p:sp>
        <p:nvSpPr>
          <p:cNvPr id="208" name="Google Shape;208;p1"/>
          <p:cNvSpPr txBox="1"/>
          <p:nvPr/>
        </p:nvSpPr>
        <p:spPr>
          <a:xfrm>
            <a:off x="1536193" y="5321808"/>
            <a:ext cx="184731" cy="4247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160">
              <a:solidFill>
                <a:schemeClr val="dk1"/>
              </a:solidFill>
              <a:latin typeface="Calibri"/>
              <a:ea typeface="Calibri"/>
              <a:cs typeface="Calibri"/>
              <a:sym typeface="Calibri"/>
            </a:endParaRPr>
          </a:p>
        </p:txBody>
      </p:sp>
      <p:sp>
        <p:nvSpPr>
          <p:cNvPr id="209" name="Google Shape;209;p1"/>
          <p:cNvSpPr txBox="1"/>
          <p:nvPr/>
        </p:nvSpPr>
        <p:spPr>
          <a:xfrm>
            <a:off x="209209" y="4023131"/>
            <a:ext cx="693605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NHS renewal – Protecting and Strengthening </a:t>
            </a:r>
            <a:endParaRPr dirty="0"/>
          </a:p>
          <a:p>
            <a:pPr marL="0" marR="0" lvl="0" indent="0" algn="l" rtl="0">
              <a:spcBef>
                <a:spcPts val="0"/>
              </a:spcBef>
              <a:spcAft>
                <a:spcPts val="0"/>
              </a:spcAft>
              <a:buNone/>
            </a:pPr>
            <a:r>
              <a:rPr lang="en-US" sz="2400" dirty="0">
                <a:solidFill>
                  <a:schemeClr val="lt1"/>
                </a:solidFill>
                <a:latin typeface="Calibri"/>
                <a:ea typeface="Calibri"/>
                <a:cs typeface="Calibri"/>
                <a:sym typeface="Calibri"/>
              </a:rPr>
              <a:t>Scotland ‘s Health and Care Services</a:t>
            </a:r>
            <a:endParaRPr dirty="0"/>
          </a:p>
        </p:txBody>
      </p:sp>
      <p:pic>
        <p:nvPicPr>
          <p:cNvPr id="210" name="Google Shape;210;p1"/>
          <p:cNvPicPr preferRelativeResize="0"/>
          <p:nvPr/>
        </p:nvPicPr>
        <p:blipFill rotWithShape="1">
          <a:blip r:embed="rId3">
            <a:alphaModFix/>
          </a:blip>
          <a:srcRect t="13385" r="1" b="7554"/>
          <a:stretch/>
        </p:blipFill>
        <p:spPr>
          <a:xfrm>
            <a:off x="7485132" y="1779735"/>
            <a:ext cx="5794261" cy="3662506"/>
          </a:xfrm>
          <a:prstGeom prst="rect">
            <a:avLst/>
          </a:prstGeom>
          <a:noFill/>
          <a:ln>
            <a:noFill/>
          </a:ln>
        </p:spPr>
      </p:pic>
      <p:sp>
        <p:nvSpPr>
          <p:cNvPr id="212" name="Google Shape;212;p1"/>
          <p:cNvSpPr txBox="1"/>
          <p:nvPr/>
        </p:nvSpPr>
        <p:spPr>
          <a:xfrm>
            <a:off x="187707" y="4984946"/>
            <a:ext cx="7127493" cy="4246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60" dirty="0">
                <a:solidFill>
                  <a:schemeClr val="lt1"/>
                </a:solidFill>
                <a:latin typeface="Calibri"/>
                <a:ea typeface="Calibri"/>
                <a:cs typeface="Calibri"/>
                <a:sym typeface="Calibri"/>
              </a:rPr>
              <a:t>Dr I Sokolova, Dr I Martin, </a:t>
            </a:r>
            <a:r>
              <a:rPr lang="en-US" sz="2160" dirty="0" err="1">
                <a:solidFill>
                  <a:schemeClr val="lt1"/>
                </a:solidFill>
                <a:latin typeface="Calibri"/>
                <a:ea typeface="Calibri"/>
                <a:cs typeface="Calibri"/>
                <a:sym typeface="Calibri"/>
              </a:rPr>
              <a:t>Ms</a:t>
            </a:r>
            <a:r>
              <a:rPr lang="en-US" sz="2160" dirty="0">
                <a:solidFill>
                  <a:schemeClr val="lt1"/>
                </a:solidFill>
                <a:latin typeface="Calibri"/>
                <a:ea typeface="Calibri"/>
                <a:cs typeface="Calibri"/>
                <a:sym typeface="Calibri"/>
              </a:rPr>
              <a:t> A Humphries, </a:t>
            </a:r>
            <a:r>
              <a:rPr lang="en-US" sz="2160" dirty="0" err="1">
                <a:solidFill>
                  <a:schemeClr val="lt1"/>
                </a:solidFill>
                <a:latin typeface="Calibri"/>
                <a:ea typeface="Calibri"/>
                <a:cs typeface="Calibri"/>
                <a:sym typeface="Calibri"/>
              </a:rPr>
              <a:t>Ms</a:t>
            </a:r>
            <a:r>
              <a:rPr lang="en-US" sz="2160" dirty="0">
                <a:solidFill>
                  <a:schemeClr val="lt1"/>
                </a:solidFill>
                <a:latin typeface="Calibri"/>
                <a:ea typeface="Calibri"/>
                <a:cs typeface="Calibri"/>
                <a:sym typeface="Calibri"/>
              </a:rPr>
              <a:t> E McCulloch</a:t>
            </a:r>
            <a:endParaRPr dirty="0"/>
          </a:p>
        </p:txBody>
      </p:sp>
      <p:sp>
        <p:nvSpPr>
          <p:cNvPr id="2" name="Title 3">
            <a:extLst>
              <a:ext uri="{FF2B5EF4-FFF2-40B4-BE49-F238E27FC236}">
                <a16:creationId xmlns:a16="http://schemas.microsoft.com/office/drawing/2014/main" id="{1A80893A-6744-EC2B-B91E-D3B5B9B0023E}"/>
              </a:ext>
            </a:extLst>
          </p:cNvPr>
          <p:cNvSpPr txBox="1">
            <a:spLocks/>
          </p:cNvSpPr>
          <p:nvPr/>
        </p:nvSpPr>
        <p:spPr>
          <a:xfrm>
            <a:off x="6667981" y="5603159"/>
            <a:ext cx="2064470" cy="374754"/>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400" b="0" dirty="0" err="1"/>
              <a:t>Slido</a:t>
            </a:r>
            <a:r>
              <a:rPr lang="en-GB" sz="2400" b="0" dirty="0"/>
              <a:t> – QR Code</a:t>
            </a:r>
            <a:endParaRPr lang="en-US" sz="2400" b="0" dirty="0"/>
          </a:p>
        </p:txBody>
      </p:sp>
      <p:pic>
        <p:nvPicPr>
          <p:cNvPr id="3" name="Picture 2">
            <a:extLst>
              <a:ext uri="{FF2B5EF4-FFF2-40B4-BE49-F238E27FC236}">
                <a16:creationId xmlns:a16="http://schemas.microsoft.com/office/drawing/2014/main" id="{3ADD8289-D1DD-4EAA-162B-B9F9C8A2281B}"/>
              </a:ext>
            </a:extLst>
          </p:cNvPr>
          <p:cNvPicPr>
            <a:picLocks noChangeAspect="1"/>
          </p:cNvPicPr>
          <p:nvPr/>
        </p:nvPicPr>
        <p:blipFill>
          <a:blip r:embed="rId4"/>
          <a:stretch>
            <a:fillRect/>
          </a:stretch>
        </p:blipFill>
        <p:spPr>
          <a:xfrm>
            <a:off x="6667981" y="5977913"/>
            <a:ext cx="1924110" cy="19241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8" name="Google Shape;338;p10"/>
          <p:cNvSpPr/>
          <p:nvPr/>
        </p:nvSpPr>
        <p:spPr>
          <a:xfrm>
            <a:off x="0" y="0"/>
            <a:ext cx="14626742" cy="822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10"/>
          <p:cNvSpPr txBox="1">
            <a:spLocks noGrp="1"/>
          </p:cNvSpPr>
          <p:nvPr>
            <p:ph type="title"/>
          </p:nvPr>
        </p:nvSpPr>
        <p:spPr>
          <a:xfrm>
            <a:off x="1009497" y="658368"/>
            <a:ext cx="4321032" cy="651784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6500"/>
              <a:buFont typeface="Calibri"/>
              <a:buNone/>
            </a:pPr>
            <a:r>
              <a:rPr lang="en-US" sz="6500" b="1"/>
              <a:t>Study Design</a:t>
            </a:r>
            <a:endParaRPr/>
          </a:p>
        </p:txBody>
      </p:sp>
      <p:sp>
        <p:nvSpPr>
          <p:cNvPr id="340" name="Google Shape;340;p10"/>
          <p:cNvSpPr/>
          <p:nvPr/>
        </p:nvSpPr>
        <p:spPr>
          <a:xfrm rot="5400000">
            <a:off x="3052780" y="3910458"/>
            <a:ext cx="5376672" cy="21946"/>
          </a:xfrm>
          <a:custGeom>
            <a:avLst/>
            <a:gdLst/>
            <a:ahLst/>
            <a:cxnLst/>
            <a:rect l="l" t="t" r="r" b="b"/>
            <a:pathLst>
              <a:path w="5376672" h="21946" fill="none" extrusionOk="0">
                <a:moveTo>
                  <a:pt x="0" y="0"/>
                </a:moveTo>
                <a:cubicBezTo>
                  <a:pt x="170305" y="15721"/>
                  <a:pt x="294063" y="-17098"/>
                  <a:pt x="564551" y="0"/>
                </a:cubicBezTo>
                <a:cubicBezTo>
                  <a:pt x="835039" y="17098"/>
                  <a:pt x="997912" y="-26321"/>
                  <a:pt x="1290401" y="0"/>
                </a:cubicBezTo>
                <a:cubicBezTo>
                  <a:pt x="1582890" y="26321"/>
                  <a:pt x="1778869" y="16546"/>
                  <a:pt x="1908719" y="0"/>
                </a:cubicBezTo>
                <a:cubicBezTo>
                  <a:pt x="2038569" y="-16546"/>
                  <a:pt x="2241825" y="15713"/>
                  <a:pt x="2473269" y="0"/>
                </a:cubicBezTo>
                <a:cubicBezTo>
                  <a:pt x="2704713" y="-15713"/>
                  <a:pt x="2860864" y="-34255"/>
                  <a:pt x="3199120" y="0"/>
                </a:cubicBezTo>
                <a:cubicBezTo>
                  <a:pt x="3537376" y="34255"/>
                  <a:pt x="3592823" y="7145"/>
                  <a:pt x="3871204" y="0"/>
                </a:cubicBezTo>
                <a:cubicBezTo>
                  <a:pt x="4149585" y="-7145"/>
                  <a:pt x="4254771" y="19685"/>
                  <a:pt x="4543288" y="0"/>
                </a:cubicBezTo>
                <a:cubicBezTo>
                  <a:pt x="4831805" y="-19685"/>
                  <a:pt x="5185276" y="-32410"/>
                  <a:pt x="5376672" y="0"/>
                </a:cubicBezTo>
                <a:cubicBezTo>
                  <a:pt x="5376963" y="10793"/>
                  <a:pt x="5377733" y="17359"/>
                  <a:pt x="5376672" y="21946"/>
                </a:cubicBezTo>
                <a:cubicBezTo>
                  <a:pt x="5193652" y="30813"/>
                  <a:pt x="4959297" y="-1803"/>
                  <a:pt x="4812121" y="21946"/>
                </a:cubicBezTo>
                <a:cubicBezTo>
                  <a:pt x="4664945" y="45695"/>
                  <a:pt x="4416092" y="15443"/>
                  <a:pt x="4301338" y="21946"/>
                </a:cubicBezTo>
                <a:cubicBezTo>
                  <a:pt x="4186584" y="28449"/>
                  <a:pt x="3868070" y="3443"/>
                  <a:pt x="3575487" y="21946"/>
                </a:cubicBezTo>
                <a:cubicBezTo>
                  <a:pt x="3282904" y="40449"/>
                  <a:pt x="3258735" y="9700"/>
                  <a:pt x="3010936" y="21946"/>
                </a:cubicBezTo>
                <a:cubicBezTo>
                  <a:pt x="2763137" y="34192"/>
                  <a:pt x="2591359" y="55590"/>
                  <a:pt x="2285086" y="21946"/>
                </a:cubicBezTo>
                <a:cubicBezTo>
                  <a:pt x="1978813" y="-11698"/>
                  <a:pt x="1850363" y="25189"/>
                  <a:pt x="1505468" y="21946"/>
                </a:cubicBezTo>
                <a:cubicBezTo>
                  <a:pt x="1160573" y="18703"/>
                  <a:pt x="1056506" y="-8472"/>
                  <a:pt x="887151" y="21946"/>
                </a:cubicBezTo>
                <a:cubicBezTo>
                  <a:pt x="717796" y="52364"/>
                  <a:pt x="227403" y="-18989"/>
                  <a:pt x="0" y="21946"/>
                </a:cubicBezTo>
                <a:cubicBezTo>
                  <a:pt x="-1022" y="13889"/>
                  <a:pt x="-860" y="9419"/>
                  <a:pt x="0" y="0"/>
                </a:cubicBezTo>
                <a:close/>
              </a:path>
              <a:path w="5376672" h="21946" extrusionOk="0">
                <a:moveTo>
                  <a:pt x="0" y="0"/>
                </a:moveTo>
                <a:cubicBezTo>
                  <a:pt x="225540" y="9502"/>
                  <a:pt x="387194" y="-20462"/>
                  <a:pt x="618317" y="0"/>
                </a:cubicBezTo>
                <a:cubicBezTo>
                  <a:pt x="849440" y="20462"/>
                  <a:pt x="939506" y="-14980"/>
                  <a:pt x="1129101" y="0"/>
                </a:cubicBezTo>
                <a:cubicBezTo>
                  <a:pt x="1318696" y="14980"/>
                  <a:pt x="1681708" y="-3103"/>
                  <a:pt x="1908719" y="0"/>
                </a:cubicBezTo>
                <a:cubicBezTo>
                  <a:pt x="2135730" y="3103"/>
                  <a:pt x="2346561" y="23845"/>
                  <a:pt x="2527036" y="0"/>
                </a:cubicBezTo>
                <a:cubicBezTo>
                  <a:pt x="2707511" y="-23845"/>
                  <a:pt x="2872188" y="17583"/>
                  <a:pt x="3145353" y="0"/>
                </a:cubicBezTo>
                <a:cubicBezTo>
                  <a:pt x="3418518" y="-17583"/>
                  <a:pt x="3713258" y="-27342"/>
                  <a:pt x="3924971" y="0"/>
                </a:cubicBezTo>
                <a:cubicBezTo>
                  <a:pt x="4136684" y="27342"/>
                  <a:pt x="4288429" y="-12251"/>
                  <a:pt x="4489521" y="0"/>
                </a:cubicBezTo>
                <a:cubicBezTo>
                  <a:pt x="4690613" y="12251"/>
                  <a:pt x="5116717" y="-26469"/>
                  <a:pt x="5376672" y="0"/>
                </a:cubicBezTo>
                <a:cubicBezTo>
                  <a:pt x="5376914" y="5666"/>
                  <a:pt x="5377200" y="12789"/>
                  <a:pt x="5376672" y="21946"/>
                </a:cubicBezTo>
                <a:cubicBezTo>
                  <a:pt x="5145130" y="-5765"/>
                  <a:pt x="4963583" y="26402"/>
                  <a:pt x="4812121" y="21946"/>
                </a:cubicBezTo>
                <a:cubicBezTo>
                  <a:pt x="4660659" y="17490"/>
                  <a:pt x="4340354" y="-6729"/>
                  <a:pt x="4140037" y="21946"/>
                </a:cubicBezTo>
                <a:cubicBezTo>
                  <a:pt x="3939720" y="50621"/>
                  <a:pt x="3820721" y="34636"/>
                  <a:pt x="3521720" y="21946"/>
                </a:cubicBezTo>
                <a:cubicBezTo>
                  <a:pt x="3222719" y="9256"/>
                  <a:pt x="3102025" y="-1390"/>
                  <a:pt x="2742103" y="21946"/>
                </a:cubicBezTo>
                <a:cubicBezTo>
                  <a:pt x="2382181" y="45282"/>
                  <a:pt x="2198742" y="751"/>
                  <a:pt x="1962485" y="21946"/>
                </a:cubicBezTo>
                <a:cubicBezTo>
                  <a:pt x="1726228" y="43141"/>
                  <a:pt x="1648947" y="40913"/>
                  <a:pt x="1397935" y="21946"/>
                </a:cubicBezTo>
                <a:cubicBezTo>
                  <a:pt x="1146923" y="2980"/>
                  <a:pt x="943158" y="-3639"/>
                  <a:pt x="725851" y="21946"/>
                </a:cubicBezTo>
                <a:cubicBezTo>
                  <a:pt x="508544" y="47531"/>
                  <a:pt x="222016" y="44348"/>
                  <a:pt x="0" y="21946"/>
                </a:cubicBezTo>
                <a:cubicBezTo>
                  <a:pt x="-270" y="16026"/>
                  <a:pt x="-456" y="812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10"/>
          <p:cNvSpPr txBox="1">
            <a:spLocks noGrp="1"/>
          </p:cNvSpPr>
          <p:nvPr>
            <p:ph type="body" idx="1"/>
          </p:nvPr>
        </p:nvSpPr>
        <p:spPr>
          <a:xfrm>
            <a:off x="6151701" y="662509"/>
            <a:ext cx="7469202" cy="6517843"/>
          </a:xfrm>
          <a:prstGeom prst="rect">
            <a:avLst/>
          </a:prstGeom>
          <a:noFill/>
          <a:ln>
            <a:noFill/>
          </a:ln>
        </p:spPr>
        <p:txBody>
          <a:bodyPr spcFirstLastPara="1" wrap="square" lIns="91425" tIns="45700" rIns="91425" bIns="45700" anchor="ctr" anchorCtr="0">
            <a:normAutofit/>
          </a:bodyPr>
          <a:lstStyle/>
          <a:p>
            <a:pPr marL="342900" lvl="0" indent="-342900" algn="l" rtl="0">
              <a:spcBef>
                <a:spcPts val="0"/>
              </a:spcBef>
              <a:spcAft>
                <a:spcPts val="0"/>
              </a:spcAft>
              <a:buClr>
                <a:schemeClr val="dk1"/>
              </a:buClr>
              <a:buSzPts val="2600"/>
              <a:buFont typeface="Arial"/>
              <a:buChar char="•"/>
            </a:pPr>
            <a:r>
              <a:rPr lang="en-US" sz="2600"/>
              <a:t>Prospective case series</a:t>
            </a:r>
            <a:endParaRPr/>
          </a:p>
          <a:p>
            <a:pPr marL="342900" lvl="0" indent="-342900" algn="l" rtl="0">
              <a:spcBef>
                <a:spcPts val="520"/>
              </a:spcBef>
              <a:spcAft>
                <a:spcPts val="0"/>
              </a:spcAft>
              <a:buClr>
                <a:schemeClr val="dk1"/>
              </a:buClr>
              <a:buSzPts val="2600"/>
              <a:buFont typeface="Arial"/>
              <a:buChar char="•"/>
            </a:pPr>
            <a:r>
              <a:rPr lang="en-US" sz="2600"/>
              <a:t>Period: July 2023 - August 2024 </a:t>
            </a:r>
            <a:endParaRPr/>
          </a:p>
          <a:p>
            <a:pPr marL="342900" lvl="0" indent="-342900" algn="l" rtl="0">
              <a:spcBef>
                <a:spcPts val="520"/>
              </a:spcBef>
              <a:spcAft>
                <a:spcPts val="0"/>
              </a:spcAft>
              <a:buClr>
                <a:schemeClr val="dk1"/>
              </a:buClr>
              <a:buSzPts val="2600"/>
              <a:buFont typeface="Arial"/>
              <a:buChar char="•"/>
            </a:pPr>
            <a:r>
              <a:rPr lang="en-US" sz="2600"/>
              <a:t>Inclusion: All benign robotic-assisted hysterectomy procedures</a:t>
            </a:r>
            <a:endParaRPr/>
          </a:p>
          <a:p>
            <a:pPr marL="342900" lvl="0" indent="-342900" algn="l" rtl="0">
              <a:spcBef>
                <a:spcPts val="520"/>
              </a:spcBef>
              <a:spcAft>
                <a:spcPts val="0"/>
              </a:spcAft>
              <a:buClr>
                <a:schemeClr val="dk1"/>
              </a:buClr>
              <a:buSzPts val="2600"/>
              <a:buChar char="•"/>
            </a:pPr>
            <a:r>
              <a:rPr lang="en-US" sz="2600"/>
              <a:t>Intended management - day case</a:t>
            </a:r>
            <a:endParaRPr sz="2600"/>
          </a:p>
          <a:p>
            <a:pPr marL="342900" lvl="0" indent="-177800" algn="l" rtl="0">
              <a:spcBef>
                <a:spcPts val="520"/>
              </a:spcBef>
              <a:spcAft>
                <a:spcPts val="0"/>
              </a:spcAft>
              <a:buClr>
                <a:schemeClr val="dk1"/>
              </a:buClr>
              <a:buSzPts val="2600"/>
              <a:buFont typeface="Arial"/>
              <a:buNone/>
            </a:pPr>
            <a:endParaRPr sz="2600"/>
          </a:p>
          <a:p>
            <a:pPr marL="342900" lvl="0" indent="-342900" algn="l" rtl="0">
              <a:spcBef>
                <a:spcPts val="520"/>
              </a:spcBef>
              <a:spcAft>
                <a:spcPts val="0"/>
              </a:spcAft>
              <a:buClr>
                <a:schemeClr val="dk1"/>
              </a:buClr>
              <a:buSzPts val="2600"/>
              <a:buFont typeface="Arial"/>
              <a:buChar char="•"/>
            </a:pPr>
            <a:r>
              <a:rPr lang="en-US" sz="2600"/>
              <a:t>Patient demographics (BMI, age)</a:t>
            </a:r>
            <a:endParaRPr/>
          </a:p>
          <a:p>
            <a:pPr marL="342900" lvl="0" indent="-342900" algn="l" rtl="0">
              <a:spcBef>
                <a:spcPts val="520"/>
              </a:spcBef>
              <a:spcAft>
                <a:spcPts val="0"/>
              </a:spcAft>
              <a:buClr>
                <a:schemeClr val="dk1"/>
              </a:buClr>
              <a:buSzPts val="2600"/>
              <a:buFont typeface="Arial"/>
              <a:buChar char="•"/>
            </a:pPr>
            <a:r>
              <a:rPr lang="en-US" sz="2600"/>
              <a:t>Clinical indication(s)</a:t>
            </a:r>
            <a:endParaRPr/>
          </a:p>
          <a:p>
            <a:pPr marL="342900" lvl="0" indent="-177800" algn="l" rtl="0">
              <a:spcBef>
                <a:spcPts val="520"/>
              </a:spcBef>
              <a:spcAft>
                <a:spcPts val="0"/>
              </a:spcAft>
              <a:buClr>
                <a:schemeClr val="dk1"/>
              </a:buClr>
              <a:buSzPts val="2600"/>
              <a:buFont typeface="Arial"/>
              <a:buNone/>
            </a:pPr>
            <a:endParaRPr sz="2600"/>
          </a:p>
          <a:p>
            <a:pPr marL="342900" lvl="0" indent="-342900" algn="l" rtl="0">
              <a:spcBef>
                <a:spcPts val="520"/>
              </a:spcBef>
              <a:spcAft>
                <a:spcPts val="0"/>
              </a:spcAft>
              <a:buClr>
                <a:schemeClr val="dk1"/>
              </a:buClr>
              <a:buSzPts val="2600"/>
              <a:buFont typeface="Arial"/>
              <a:buChar char="•"/>
            </a:pPr>
            <a:r>
              <a:rPr lang="en-US" sz="2600"/>
              <a:t>Surgical outcomes</a:t>
            </a:r>
            <a:endParaRPr/>
          </a:p>
          <a:p>
            <a:pPr marL="742950" lvl="1" indent="-285750" algn="l" rtl="0">
              <a:spcBef>
                <a:spcPts val="520"/>
              </a:spcBef>
              <a:spcAft>
                <a:spcPts val="0"/>
              </a:spcAft>
              <a:buClr>
                <a:schemeClr val="dk1"/>
              </a:buClr>
              <a:buSzPts val="2600"/>
              <a:buChar char="–"/>
            </a:pPr>
            <a:r>
              <a:rPr lang="en-US" sz="2600"/>
              <a:t>Conversion to laparotomy</a:t>
            </a:r>
            <a:endParaRPr/>
          </a:p>
          <a:p>
            <a:pPr marL="742950" lvl="1" indent="-285750" algn="l" rtl="0">
              <a:spcBef>
                <a:spcPts val="520"/>
              </a:spcBef>
              <a:spcAft>
                <a:spcPts val="0"/>
              </a:spcAft>
              <a:buClr>
                <a:schemeClr val="dk1"/>
              </a:buClr>
              <a:buSzPts val="2600"/>
              <a:buChar char="–"/>
            </a:pPr>
            <a:r>
              <a:rPr lang="en-US" sz="2600"/>
              <a:t>Length of stay</a:t>
            </a:r>
            <a:endParaRPr/>
          </a:p>
          <a:p>
            <a:pPr marL="742950" lvl="1" indent="-285750" algn="l" rtl="0">
              <a:spcBef>
                <a:spcPts val="520"/>
              </a:spcBef>
              <a:spcAft>
                <a:spcPts val="0"/>
              </a:spcAft>
              <a:buClr>
                <a:schemeClr val="dk1"/>
              </a:buClr>
              <a:buSzPts val="2600"/>
              <a:buChar char="–"/>
            </a:pPr>
            <a:r>
              <a:rPr lang="en-US" sz="2600"/>
              <a:t>Complications</a:t>
            </a:r>
            <a:endParaRPr/>
          </a:p>
          <a:p>
            <a:pPr marL="342900" lvl="0" indent="-177800" algn="l" rtl="0">
              <a:spcBef>
                <a:spcPts val="520"/>
              </a:spcBef>
              <a:spcAft>
                <a:spcPts val="0"/>
              </a:spcAft>
              <a:buClr>
                <a:schemeClr val="dk1"/>
              </a:buClr>
              <a:buSzPts val="2600"/>
              <a:buNone/>
            </a:pPr>
            <a:endParaRPr sz="2600"/>
          </a:p>
        </p:txBody>
      </p:sp>
      <p:pic>
        <p:nvPicPr>
          <p:cNvPr id="342" name="Google Shape;342;p10"/>
          <p:cNvPicPr preferRelativeResize="0"/>
          <p:nvPr/>
        </p:nvPicPr>
        <p:blipFill rotWithShape="1">
          <a:blip r:embed="rId3">
            <a:alphaModFix/>
          </a:blip>
          <a:srcRect/>
          <a:stretch/>
        </p:blipFill>
        <p:spPr>
          <a:xfrm>
            <a:off x="13353978" y="108785"/>
            <a:ext cx="1177849" cy="1316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1"/>
          <p:cNvSpPr txBox="1">
            <a:spLocks noGrp="1"/>
          </p:cNvSpPr>
          <p:nvPr>
            <p:ph type="title"/>
          </p:nvPr>
        </p:nvSpPr>
        <p:spPr>
          <a:xfrm>
            <a:off x="7073954" y="575392"/>
            <a:ext cx="6550606" cy="159067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4400"/>
              <a:buFont typeface="Calibri"/>
              <a:buNone/>
            </a:pPr>
            <a:r>
              <a:rPr lang="en-US" b="1" i="0" u="none" strike="noStrike"/>
              <a:t>Patient Demographics</a:t>
            </a:r>
            <a:br>
              <a:rPr lang="en-US" b="1" i="0" u="none" strike="noStrike"/>
            </a:br>
            <a:endParaRPr/>
          </a:p>
        </p:txBody>
      </p:sp>
      <p:sp>
        <p:nvSpPr>
          <p:cNvPr id="349" name="Google Shape;349;p11"/>
          <p:cNvSpPr txBox="1">
            <a:spLocks noGrp="1"/>
          </p:cNvSpPr>
          <p:nvPr>
            <p:ph type="body" idx="1"/>
          </p:nvPr>
        </p:nvSpPr>
        <p:spPr>
          <a:xfrm>
            <a:off x="7073954" y="2381332"/>
            <a:ext cx="5732857" cy="5031024"/>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ct val="100000"/>
              <a:buFont typeface="Arial"/>
              <a:buChar char="•"/>
            </a:pPr>
            <a:r>
              <a:rPr lang="en-US"/>
              <a:t>RAS procedures: n=122</a:t>
            </a:r>
            <a:endParaRPr/>
          </a:p>
          <a:p>
            <a:pPr marL="342900" lvl="0" indent="-342900" algn="l" rtl="0">
              <a:spcBef>
                <a:spcPts val="592"/>
              </a:spcBef>
              <a:spcAft>
                <a:spcPts val="0"/>
              </a:spcAft>
              <a:buClr>
                <a:schemeClr val="dk1"/>
              </a:buClr>
              <a:buSzPct val="100000"/>
              <a:buFont typeface="Arial"/>
              <a:buChar char="•"/>
            </a:pPr>
            <a:r>
              <a:rPr lang="en-US"/>
              <a:t>Age range 30-78 yrs</a:t>
            </a:r>
            <a:endParaRPr/>
          </a:p>
          <a:p>
            <a:pPr marL="342900" lvl="0" indent="-342900" algn="l" rtl="0">
              <a:spcBef>
                <a:spcPts val="592"/>
              </a:spcBef>
              <a:spcAft>
                <a:spcPts val="0"/>
              </a:spcAft>
              <a:buClr>
                <a:schemeClr val="dk1"/>
              </a:buClr>
              <a:buSzPct val="100000"/>
              <a:buFont typeface="Arial"/>
              <a:buChar char="•"/>
            </a:pPr>
            <a:r>
              <a:rPr lang="en-US"/>
              <a:t>BMI: 33.2 kg/m</a:t>
            </a:r>
            <a:r>
              <a:rPr lang="en-US" baseline="30000"/>
              <a:t>2</a:t>
            </a:r>
            <a:r>
              <a:rPr lang="en-US"/>
              <a:t> (range 18-55 kg/m</a:t>
            </a:r>
            <a:r>
              <a:rPr lang="en-US" baseline="30000"/>
              <a:t>2</a:t>
            </a:r>
            <a:r>
              <a:rPr lang="en-US"/>
              <a:t>)</a:t>
            </a:r>
            <a:endParaRPr/>
          </a:p>
          <a:p>
            <a:pPr marL="342900" lvl="0" indent="-342900" algn="l" rtl="0">
              <a:spcBef>
                <a:spcPts val="592"/>
              </a:spcBef>
              <a:spcAft>
                <a:spcPts val="0"/>
              </a:spcAft>
              <a:buClr>
                <a:schemeClr val="dk1"/>
              </a:buClr>
              <a:buSzPct val="100000"/>
              <a:buFont typeface="Arial"/>
              <a:buChar char="•"/>
            </a:pPr>
            <a:r>
              <a:rPr lang="en-US"/>
              <a:t>Functional status (DASI): 13.6-58.2</a:t>
            </a:r>
            <a:endParaRPr/>
          </a:p>
          <a:p>
            <a:pPr marL="342900" lvl="0" indent="-154940" algn="l" rtl="0">
              <a:spcBef>
                <a:spcPts val="592"/>
              </a:spcBef>
              <a:spcAft>
                <a:spcPts val="0"/>
              </a:spcAft>
              <a:buClr>
                <a:schemeClr val="dk1"/>
              </a:buClr>
              <a:buSzPct val="100000"/>
              <a:buNone/>
            </a:pPr>
            <a:endParaRPr/>
          </a:p>
          <a:p>
            <a:pPr marL="342900" lvl="0" indent="-342900" algn="l" rtl="0">
              <a:spcBef>
                <a:spcPts val="592"/>
              </a:spcBef>
              <a:spcAft>
                <a:spcPts val="0"/>
              </a:spcAft>
              <a:buClr>
                <a:schemeClr val="dk1"/>
              </a:buClr>
              <a:buSzPct val="100000"/>
              <a:buFont typeface="Arial"/>
              <a:buChar char="•"/>
            </a:pPr>
            <a:r>
              <a:rPr lang="en-US"/>
              <a:t>Most common indication: Uterine Fibroid (Myoma)</a:t>
            </a:r>
            <a:endParaRPr/>
          </a:p>
          <a:p>
            <a:pPr marL="891539" lvl="1" indent="-342899" algn="l" rtl="0">
              <a:spcBef>
                <a:spcPts val="592"/>
              </a:spcBef>
              <a:spcAft>
                <a:spcPts val="0"/>
              </a:spcAft>
              <a:buClr>
                <a:schemeClr val="dk1"/>
              </a:buClr>
              <a:buSzPct val="100000"/>
              <a:buFont typeface="Arial"/>
              <a:buChar char="•"/>
            </a:pPr>
            <a:r>
              <a:rPr lang="en-US" sz="3200"/>
              <a:t>Largest specimen: 36-week size uterus (2.9kg)</a:t>
            </a:r>
            <a:endParaRPr/>
          </a:p>
          <a:p>
            <a:pPr marL="342900" lvl="0" indent="-237172" algn="l" rtl="0">
              <a:spcBef>
                <a:spcPts val="333"/>
              </a:spcBef>
              <a:spcAft>
                <a:spcPts val="0"/>
              </a:spcAft>
              <a:buClr>
                <a:schemeClr val="dk1"/>
              </a:buClr>
              <a:buSzPct val="100000"/>
              <a:buFont typeface="Arial"/>
              <a:buNone/>
            </a:pPr>
            <a:endParaRPr sz="1800"/>
          </a:p>
          <a:p>
            <a:pPr marL="342900" lvl="0" indent="-237172" algn="l" rtl="0">
              <a:spcBef>
                <a:spcPts val="333"/>
              </a:spcBef>
              <a:spcAft>
                <a:spcPts val="0"/>
              </a:spcAft>
              <a:buClr>
                <a:schemeClr val="dk1"/>
              </a:buClr>
              <a:buSzPct val="100000"/>
              <a:buNone/>
            </a:pPr>
            <a:endParaRPr sz="1800"/>
          </a:p>
        </p:txBody>
      </p:sp>
      <p:graphicFrame>
        <p:nvGraphicFramePr>
          <p:cNvPr id="350" name="Google Shape;350;p11"/>
          <p:cNvGraphicFramePr/>
          <p:nvPr/>
        </p:nvGraphicFramePr>
        <p:xfrm>
          <a:off x="843819" y="613552"/>
          <a:ext cx="5732857" cy="67988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
        <p:cNvGrpSpPr/>
        <p:nvPr/>
      </p:nvGrpSpPr>
      <p:grpSpPr>
        <a:xfrm>
          <a:off x="0" y="0"/>
          <a:ext cx="0" cy="0"/>
          <a:chOff x="0" y="0"/>
          <a:chExt cx="0" cy="0"/>
        </a:xfrm>
      </p:grpSpPr>
      <p:sp>
        <p:nvSpPr>
          <p:cNvPr id="356" name="Google Shape;356;p12"/>
          <p:cNvSpPr/>
          <p:nvPr/>
        </p:nvSpPr>
        <p:spPr>
          <a:xfrm>
            <a:off x="0" y="0"/>
            <a:ext cx="14630400" cy="822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12"/>
          <p:cNvSpPr/>
          <p:nvPr/>
        </p:nvSpPr>
        <p:spPr>
          <a:xfrm>
            <a:off x="0" y="0"/>
            <a:ext cx="14626742" cy="822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12"/>
          <p:cNvSpPr/>
          <p:nvPr/>
        </p:nvSpPr>
        <p:spPr>
          <a:xfrm rot="5400000" flipH="1">
            <a:off x="-1692101" y="1692098"/>
            <a:ext cx="8229600" cy="4845403"/>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2"/>
          <p:cNvSpPr/>
          <p:nvPr/>
        </p:nvSpPr>
        <p:spPr>
          <a:xfrm rot="5400000" flipH="1">
            <a:off x="-1692102" y="1704263"/>
            <a:ext cx="8229599" cy="4845407"/>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0" name="Google Shape;360;p12"/>
          <p:cNvSpPr/>
          <p:nvPr/>
        </p:nvSpPr>
        <p:spPr>
          <a:xfrm rot="5400000" flipH="1">
            <a:off x="921508" y="4305702"/>
            <a:ext cx="3002375" cy="4845409"/>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12"/>
          <p:cNvSpPr/>
          <p:nvPr/>
        </p:nvSpPr>
        <p:spPr>
          <a:xfrm rot="-964587">
            <a:off x="-602084" y="1163661"/>
            <a:ext cx="4680428" cy="5014750"/>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12"/>
          <p:cNvSpPr/>
          <p:nvPr/>
        </p:nvSpPr>
        <p:spPr>
          <a:xfrm rot="5400000" flipH="1">
            <a:off x="-1692112" y="1679932"/>
            <a:ext cx="8229604" cy="4845402"/>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12"/>
          <p:cNvSpPr txBox="1">
            <a:spLocks noGrp="1"/>
          </p:cNvSpPr>
          <p:nvPr>
            <p:ph type="title"/>
          </p:nvPr>
        </p:nvSpPr>
        <p:spPr>
          <a:xfrm>
            <a:off x="560066" y="704226"/>
            <a:ext cx="3841639" cy="4064996"/>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rgbClr val="FFFFFF"/>
              </a:buClr>
              <a:buSzPts val="4800"/>
              <a:buFont typeface="Calibri"/>
              <a:buNone/>
            </a:pPr>
            <a:r>
              <a:rPr lang="en-US" sz="4800" b="1">
                <a:solidFill>
                  <a:srgbClr val="FFFFFF"/>
                </a:solidFill>
              </a:rPr>
              <a:t>Key Results</a:t>
            </a:r>
            <a:br>
              <a:rPr lang="en-US" sz="4800" b="1">
                <a:solidFill>
                  <a:srgbClr val="FFFFFF"/>
                </a:solidFill>
              </a:rPr>
            </a:br>
            <a:endParaRPr sz="4800">
              <a:solidFill>
                <a:srgbClr val="FFFFFF"/>
              </a:solidFill>
            </a:endParaRPr>
          </a:p>
        </p:txBody>
      </p:sp>
      <p:sp>
        <p:nvSpPr>
          <p:cNvPr id="364" name="Google Shape;364;p12"/>
          <p:cNvSpPr txBox="1">
            <a:spLocks noGrp="1"/>
          </p:cNvSpPr>
          <p:nvPr>
            <p:ph type="body" idx="1"/>
          </p:nvPr>
        </p:nvSpPr>
        <p:spPr>
          <a:xfrm>
            <a:off x="5772310" y="779376"/>
            <a:ext cx="7866417" cy="6655256"/>
          </a:xfrm>
          <a:prstGeom prst="rect">
            <a:avLst/>
          </a:prstGeom>
          <a:noFill/>
          <a:ln>
            <a:noFill/>
          </a:ln>
        </p:spPr>
        <p:txBody>
          <a:bodyPr spcFirstLastPara="1" wrap="square" lIns="91425" tIns="45700" rIns="91425" bIns="45700" anchor="ctr" anchorCtr="0">
            <a:normAutofit/>
          </a:bodyPr>
          <a:lstStyle/>
          <a:p>
            <a:pPr marL="342900" lvl="0" indent="-342900" algn="l" rtl="0">
              <a:lnSpc>
                <a:spcPct val="90000"/>
              </a:lnSpc>
              <a:spcBef>
                <a:spcPts val="0"/>
              </a:spcBef>
              <a:spcAft>
                <a:spcPts val="0"/>
              </a:spcAft>
              <a:buClr>
                <a:schemeClr val="dk1"/>
              </a:buClr>
              <a:buSzPts val="2200"/>
              <a:buFont typeface="Arial"/>
              <a:buChar char="•"/>
            </a:pPr>
            <a:r>
              <a:rPr lang="en-US" sz="2200"/>
              <a:t>No conversions to open surgery</a:t>
            </a:r>
            <a:endParaRPr/>
          </a:p>
          <a:p>
            <a:pPr marL="342900" lvl="0" indent="-342900" algn="l" rtl="0">
              <a:lnSpc>
                <a:spcPct val="90000"/>
              </a:lnSpc>
              <a:spcBef>
                <a:spcPts val="440"/>
              </a:spcBef>
              <a:spcAft>
                <a:spcPts val="0"/>
              </a:spcAft>
              <a:buClr>
                <a:schemeClr val="dk1"/>
              </a:buClr>
              <a:buSzPts val="2200"/>
              <a:buFont typeface="Arial"/>
              <a:buChar char="•"/>
            </a:pPr>
            <a:r>
              <a:rPr lang="en-US" sz="2200"/>
              <a:t>Mean operating time 61 mins</a:t>
            </a:r>
            <a:endParaRPr/>
          </a:p>
          <a:p>
            <a:pPr marL="342900" lvl="0" indent="-342900" algn="l" rtl="0">
              <a:lnSpc>
                <a:spcPct val="90000"/>
              </a:lnSpc>
              <a:spcBef>
                <a:spcPts val="440"/>
              </a:spcBef>
              <a:spcAft>
                <a:spcPts val="0"/>
              </a:spcAft>
              <a:buClr>
                <a:schemeClr val="dk1"/>
              </a:buClr>
              <a:buSzPts val="2200"/>
              <a:buFont typeface="Arial"/>
              <a:buChar char="•"/>
            </a:pPr>
            <a:r>
              <a:rPr lang="en-US" sz="2200"/>
              <a:t>Same-day discharge: 110 (91%)</a:t>
            </a:r>
            <a:endParaRPr/>
          </a:p>
          <a:p>
            <a:pPr marL="342900" lvl="0" indent="-342900" algn="l" rtl="0">
              <a:lnSpc>
                <a:spcPct val="90000"/>
              </a:lnSpc>
              <a:spcBef>
                <a:spcPts val="440"/>
              </a:spcBef>
              <a:spcAft>
                <a:spcPts val="0"/>
              </a:spcAft>
              <a:buClr>
                <a:schemeClr val="dk1"/>
              </a:buClr>
              <a:buSzPts val="2200"/>
              <a:buFont typeface="Arial"/>
              <a:buChar char="•"/>
            </a:pPr>
            <a:r>
              <a:rPr lang="en-US" sz="2200"/>
              <a:t>Mean hours from surgery to discharge: 3.16 hrs</a:t>
            </a:r>
            <a:endParaRPr/>
          </a:p>
          <a:p>
            <a:pPr marL="342900" lvl="0" indent="-342900" algn="l" rtl="0">
              <a:lnSpc>
                <a:spcPct val="90000"/>
              </a:lnSpc>
              <a:spcBef>
                <a:spcPts val="440"/>
              </a:spcBef>
              <a:spcAft>
                <a:spcPts val="0"/>
              </a:spcAft>
              <a:buClr>
                <a:schemeClr val="dk1"/>
              </a:buClr>
              <a:buSzPts val="2200"/>
              <a:buFont typeface="Arial"/>
              <a:buChar char="•"/>
            </a:pPr>
            <a:r>
              <a:rPr lang="en-US" sz="2200"/>
              <a:t>Average pain score 0.6/10 at time of discharge</a:t>
            </a:r>
            <a:endParaRPr/>
          </a:p>
          <a:p>
            <a:pPr marL="342900" lvl="0" indent="-342900" algn="l" rtl="0">
              <a:lnSpc>
                <a:spcPct val="90000"/>
              </a:lnSpc>
              <a:spcBef>
                <a:spcPts val="440"/>
              </a:spcBef>
              <a:spcAft>
                <a:spcPts val="0"/>
              </a:spcAft>
              <a:buClr>
                <a:schemeClr val="dk1"/>
              </a:buClr>
              <a:buSzPts val="2200"/>
              <a:buFont typeface="Arial"/>
              <a:buChar char="•"/>
            </a:pPr>
            <a:r>
              <a:rPr lang="en-US" sz="2200"/>
              <a:t>Delayed discharge cases: 12 (9%)</a:t>
            </a:r>
            <a:endParaRPr/>
          </a:p>
          <a:p>
            <a:pPr marL="891539" lvl="1" indent="-342899" algn="l" rtl="0">
              <a:lnSpc>
                <a:spcPct val="90000"/>
              </a:lnSpc>
              <a:spcBef>
                <a:spcPts val="440"/>
              </a:spcBef>
              <a:spcAft>
                <a:spcPts val="0"/>
              </a:spcAft>
              <a:buClr>
                <a:schemeClr val="dk1"/>
              </a:buClr>
              <a:buSzPts val="2200"/>
              <a:buFont typeface="Arial"/>
              <a:buChar char="•"/>
            </a:pPr>
            <a:r>
              <a:rPr lang="en-US" sz="2200"/>
              <a:t>Social reasons (5)</a:t>
            </a:r>
            <a:endParaRPr/>
          </a:p>
          <a:p>
            <a:pPr marL="891539" lvl="1" indent="-342899" algn="l" rtl="0">
              <a:lnSpc>
                <a:spcPct val="90000"/>
              </a:lnSpc>
              <a:spcBef>
                <a:spcPts val="440"/>
              </a:spcBef>
              <a:spcAft>
                <a:spcPts val="0"/>
              </a:spcAft>
              <a:buClr>
                <a:schemeClr val="dk1"/>
              </a:buClr>
              <a:buSzPts val="2200"/>
              <a:buFont typeface="Arial"/>
              <a:buChar char="•"/>
            </a:pPr>
            <a:r>
              <a:rPr lang="en-US" sz="2200"/>
              <a:t>Pre-existing neurological condition (1)</a:t>
            </a:r>
            <a:endParaRPr/>
          </a:p>
          <a:p>
            <a:pPr marL="891539" lvl="1" indent="-342899" algn="l" rtl="0">
              <a:lnSpc>
                <a:spcPct val="90000"/>
              </a:lnSpc>
              <a:spcBef>
                <a:spcPts val="440"/>
              </a:spcBef>
              <a:spcAft>
                <a:spcPts val="0"/>
              </a:spcAft>
              <a:buClr>
                <a:schemeClr val="dk1"/>
              </a:buClr>
              <a:buSzPts val="2200"/>
              <a:buFont typeface="Arial"/>
              <a:buChar char="•"/>
            </a:pPr>
            <a:r>
              <a:rPr lang="en-US" sz="2200"/>
              <a:t>Prolonged surgical time (1) – developed AKI, resolved spontaneously</a:t>
            </a:r>
            <a:endParaRPr/>
          </a:p>
          <a:p>
            <a:pPr marL="891539" lvl="1" indent="-342899" algn="l" rtl="0">
              <a:lnSpc>
                <a:spcPct val="90000"/>
              </a:lnSpc>
              <a:spcBef>
                <a:spcPts val="440"/>
              </a:spcBef>
              <a:spcAft>
                <a:spcPts val="0"/>
              </a:spcAft>
              <a:buClr>
                <a:schemeClr val="dk1"/>
              </a:buClr>
              <a:buSzPts val="2200"/>
              <a:buFont typeface="Arial"/>
              <a:buChar char="•"/>
            </a:pPr>
            <a:r>
              <a:rPr lang="en-US" sz="2200"/>
              <a:t>Port site bleeding (1), additional analgesia needs (2), atelectasis after surgery (1), chest pain after surgery – kept 23 h for observation</a:t>
            </a:r>
            <a:endParaRPr/>
          </a:p>
          <a:p>
            <a:pPr marL="342900" lvl="0" indent="-203200" algn="l" rtl="0">
              <a:lnSpc>
                <a:spcPct val="90000"/>
              </a:lnSpc>
              <a:spcBef>
                <a:spcPts val="440"/>
              </a:spcBef>
              <a:spcAft>
                <a:spcPts val="0"/>
              </a:spcAft>
              <a:buClr>
                <a:schemeClr val="dk1"/>
              </a:buClr>
              <a:buSzPts val="2200"/>
              <a:buFont typeface="Arial"/>
              <a:buNone/>
            </a:pPr>
            <a:endParaRPr sz="2200"/>
          </a:p>
          <a:p>
            <a:pPr marL="342900" lvl="0" indent="-342900" algn="l" rtl="0">
              <a:lnSpc>
                <a:spcPct val="90000"/>
              </a:lnSpc>
              <a:spcBef>
                <a:spcPts val="440"/>
              </a:spcBef>
              <a:spcAft>
                <a:spcPts val="0"/>
              </a:spcAft>
              <a:buClr>
                <a:schemeClr val="dk1"/>
              </a:buClr>
              <a:buSzPts val="2200"/>
              <a:buFont typeface="Arial"/>
              <a:buChar char="•"/>
            </a:pPr>
            <a:r>
              <a:rPr lang="en-US" sz="2200"/>
              <a:t>Post-discharge complications:</a:t>
            </a:r>
            <a:endParaRPr/>
          </a:p>
          <a:p>
            <a:pPr marL="891539" lvl="1" indent="-342899" algn="l" rtl="0">
              <a:lnSpc>
                <a:spcPct val="90000"/>
              </a:lnSpc>
              <a:spcBef>
                <a:spcPts val="440"/>
              </a:spcBef>
              <a:spcAft>
                <a:spcPts val="0"/>
              </a:spcAft>
              <a:buClr>
                <a:schemeClr val="dk1"/>
              </a:buClr>
              <a:buSzPts val="2200"/>
              <a:buFont typeface="Arial"/>
              <a:buChar char="•"/>
            </a:pPr>
            <a:r>
              <a:rPr lang="en-US" sz="2200"/>
              <a:t>Minor port site bleeding (1)</a:t>
            </a:r>
            <a:endParaRPr/>
          </a:p>
          <a:p>
            <a:pPr marL="891539" lvl="1" indent="-342899" algn="l" rtl="0">
              <a:lnSpc>
                <a:spcPct val="90000"/>
              </a:lnSpc>
              <a:spcBef>
                <a:spcPts val="440"/>
              </a:spcBef>
              <a:spcAft>
                <a:spcPts val="0"/>
              </a:spcAft>
              <a:buClr>
                <a:schemeClr val="dk1"/>
              </a:buClr>
              <a:buSzPts val="2200"/>
              <a:buFont typeface="Arial"/>
              <a:buChar char="•"/>
            </a:pPr>
            <a:r>
              <a:rPr lang="en-US" sz="2200"/>
              <a:t>Constipation (1)</a:t>
            </a:r>
            <a:endParaRPr/>
          </a:p>
          <a:p>
            <a:pPr marL="891539" lvl="1" indent="-342899" algn="l" rtl="0">
              <a:lnSpc>
                <a:spcPct val="90000"/>
              </a:lnSpc>
              <a:spcBef>
                <a:spcPts val="440"/>
              </a:spcBef>
              <a:spcAft>
                <a:spcPts val="0"/>
              </a:spcAft>
              <a:buClr>
                <a:schemeClr val="dk1"/>
              </a:buClr>
              <a:buSzPts val="2200"/>
              <a:buFont typeface="Arial"/>
              <a:buChar char="•"/>
            </a:pPr>
            <a:r>
              <a:rPr lang="en-US" sz="2200"/>
              <a:t>No readmissions required</a:t>
            </a:r>
            <a:endParaRPr/>
          </a:p>
          <a:p>
            <a:pPr marL="342900" lvl="0" indent="-203200" algn="l" rtl="0">
              <a:lnSpc>
                <a:spcPct val="90000"/>
              </a:lnSpc>
              <a:spcBef>
                <a:spcPts val="440"/>
              </a:spcBef>
              <a:spcAft>
                <a:spcPts val="0"/>
              </a:spcAft>
              <a:buClr>
                <a:schemeClr val="dk1"/>
              </a:buClr>
              <a:buSzPts val="2200"/>
              <a:buFont typeface="Arial"/>
              <a:buNone/>
            </a:pPr>
            <a:endParaRPr sz="2200"/>
          </a:p>
          <a:p>
            <a:pPr marL="342900" lvl="0" indent="-203200" algn="l" rtl="0">
              <a:lnSpc>
                <a:spcPct val="90000"/>
              </a:lnSpc>
              <a:spcBef>
                <a:spcPts val="440"/>
              </a:spcBef>
              <a:spcAft>
                <a:spcPts val="0"/>
              </a:spcAft>
              <a:buClr>
                <a:schemeClr val="dk1"/>
              </a:buClr>
              <a:buSzPts val="2200"/>
              <a:buNone/>
            </a:pPr>
            <a:endParaRPr sz="2200"/>
          </a:p>
        </p:txBody>
      </p:sp>
      <p:pic>
        <p:nvPicPr>
          <p:cNvPr id="365" name="Google Shape;365;p12"/>
          <p:cNvPicPr preferRelativeResize="0"/>
          <p:nvPr/>
        </p:nvPicPr>
        <p:blipFill rotWithShape="1">
          <a:blip r:embed="rId3">
            <a:alphaModFix/>
          </a:blip>
          <a:srcRect/>
          <a:stretch/>
        </p:blipFill>
        <p:spPr>
          <a:xfrm>
            <a:off x="13282694" y="120951"/>
            <a:ext cx="1177849" cy="1316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13"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372" name="Google Shape;372;p13"/>
          <p:cNvSpPr/>
          <p:nvPr/>
        </p:nvSpPr>
        <p:spPr>
          <a:xfrm>
            <a:off x="529471" y="417790"/>
            <a:ext cx="6903363" cy="472797"/>
          </a:xfrm>
          <a:prstGeom prst="rect">
            <a:avLst/>
          </a:prstGeom>
          <a:noFill/>
          <a:ln>
            <a:noFill/>
          </a:ln>
        </p:spPr>
        <p:txBody>
          <a:bodyPr spcFirstLastPara="1" wrap="square" lIns="0" tIns="0" rIns="0" bIns="0" anchor="t" anchorCtr="0">
            <a:noAutofit/>
          </a:bodyPr>
          <a:lstStyle/>
          <a:p>
            <a:pPr marL="0" marR="0" lvl="0" indent="0" algn="l" rtl="0">
              <a:lnSpc>
                <a:spcPct val="125423"/>
              </a:lnSpc>
              <a:spcBef>
                <a:spcPts val="0"/>
              </a:spcBef>
              <a:spcAft>
                <a:spcPts val="0"/>
              </a:spcAft>
              <a:buClr>
                <a:srgbClr val="F2F0F4"/>
              </a:buClr>
              <a:buSzPts val="2950"/>
              <a:buFont typeface="Montserrat"/>
              <a:buNone/>
            </a:pPr>
            <a:r>
              <a:rPr lang="en-US" sz="2950">
                <a:solidFill>
                  <a:srgbClr val="F2F0F4"/>
                </a:solidFill>
                <a:latin typeface="Montserrat"/>
                <a:ea typeface="Montserrat"/>
                <a:cs typeface="Montserrat"/>
                <a:sym typeface="Montserrat"/>
              </a:rPr>
              <a:t>Pioneering Same-Day Major Surgery</a:t>
            </a:r>
            <a:endParaRPr sz="2950">
              <a:solidFill>
                <a:schemeClr val="dk1"/>
              </a:solidFill>
              <a:latin typeface="Calibri"/>
              <a:ea typeface="Calibri"/>
              <a:cs typeface="Calibri"/>
              <a:sym typeface="Calibri"/>
            </a:endParaRPr>
          </a:p>
        </p:txBody>
      </p:sp>
      <p:sp>
        <p:nvSpPr>
          <p:cNvPr id="373" name="Google Shape;373;p13"/>
          <p:cNvSpPr/>
          <p:nvPr/>
        </p:nvSpPr>
        <p:spPr>
          <a:xfrm>
            <a:off x="529471" y="1193125"/>
            <a:ext cx="8085058" cy="49922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3900"/>
              <a:buFont typeface="Montserrat"/>
              <a:buNone/>
            </a:pPr>
            <a:r>
              <a:rPr lang="en-US" sz="3900">
                <a:solidFill>
                  <a:srgbClr val="DCD7E5"/>
                </a:solidFill>
                <a:latin typeface="Montserrat"/>
                <a:ea typeface="Montserrat"/>
                <a:cs typeface="Montserrat"/>
                <a:sym typeface="Montserrat"/>
              </a:rPr>
              <a:t>95%+</a:t>
            </a:r>
            <a:endParaRPr sz="3900">
              <a:solidFill>
                <a:schemeClr val="dk1"/>
              </a:solidFill>
              <a:latin typeface="Calibri"/>
              <a:ea typeface="Calibri"/>
              <a:cs typeface="Calibri"/>
              <a:sym typeface="Calibri"/>
            </a:endParaRPr>
          </a:p>
        </p:txBody>
      </p:sp>
      <p:sp>
        <p:nvSpPr>
          <p:cNvPr id="374" name="Google Shape;374;p13"/>
          <p:cNvSpPr/>
          <p:nvPr/>
        </p:nvSpPr>
        <p:spPr>
          <a:xfrm>
            <a:off x="3575209" y="1881426"/>
            <a:ext cx="1993583" cy="236458"/>
          </a:xfrm>
          <a:prstGeom prst="rect">
            <a:avLst/>
          </a:prstGeom>
          <a:noFill/>
          <a:ln>
            <a:noFill/>
          </a:ln>
        </p:spPr>
        <p:txBody>
          <a:bodyPr spcFirstLastPara="1" wrap="square" lIns="0" tIns="0" rIns="0" bIns="0" anchor="t" anchorCtr="0">
            <a:noAutofit/>
          </a:bodyPr>
          <a:lstStyle/>
          <a:p>
            <a:pPr marL="0" marR="0" lvl="0" indent="0" algn="ctr" rtl="0">
              <a:lnSpc>
                <a:spcPct val="127586"/>
              </a:lnSpc>
              <a:spcBef>
                <a:spcPts val="0"/>
              </a:spcBef>
              <a:spcAft>
                <a:spcPts val="0"/>
              </a:spcAft>
              <a:buClr>
                <a:srgbClr val="DCD7E5"/>
              </a:buClr>
              <a:buSzPts val="1450"/>
              <a:buFont typeface="Montserrat"/>
              <a:buNone/>
            </a:pPr>
            <a:r>
              <a:rPr lang="en-US" sz="1450">
                <a:solidFill>
                  <a:srgbClr val="DCD7E5"/>
                </a:solidFill>
                <a:latin typeface="Montserrat"/>
                <a:ea typeface="Montserrat"/>
                <a:cs typeface="Montserrat"/>
                <a:sym typeface="Montserrat"/>
              </a:rPr>
              <a:t>Same-Day Discharge</a:t>
            </a:r>
            <a:endParaRPr sz="1450">
              <a:solidFill>
                <a:schemeClr val="dk1"/>
              </a:solidFill>
              <a:latin typeface="Calibri"/>
              <a:ea typeface="Calibri"/>
              <a:cs typeface="Calibri"/>
              <a:sym typeface="Calibri"/>
            </a:endParaRPr>
          </a:p>
        </p:txBody>
      </p:sp>
      <p:sp>
        <p:nvSpPr>
          <p:cNvPr id="375" name="Google Shape;375;p13"/>
          <p:cNvSpPr/>
          <p:nvPr/>
        </p:nvSpPr>
        <p:spPr>
          <a:xfrm>
            <a:off x="529471" y="2208609"/>
            <a:ext cx="8085058" cy="242054"/>
          </a:xfrm>
          <a:prstGeom prst="rect">
            <a:avLst/>
          </a:prstGeom>
          <a:noFill/>
          <a:ln>
            <a:noFill/>
          </a:ln>
        </p:spPr>
        <p:txBody>
          <a:bodyPr spcFirstLastPara="1" wrap="square" lIns="0" tIns="0" rIns="0" bIns="0" anchor="t" anchorCtr="0">
            <a:noAutofit/>
          </a:bodyPr>
          <a:lstStyle/>
          <a:p>
            <a:pPr marL="0" marR="0" lvl="0" indent="0" algn="ctr" rtl="0">
              <a:lnSpc>
                <a:spcPct val="165217"/>
              </a:lnSpc>
              <a:spcBef>
                <a:spcPts val="0"/>
              </a:spcBef>
              <a:spcAft>
                <a:spcPts val="0"/>
              </a:spcAft>
              <a:buClr>
                <a:srgbClr val="DCD7E5"/>
              </a:buClr>
              <a:buSzPts val="1150"/>
              <a:buFont typeface="Heebo Light"/>
              <a:buNone/>
            </a:pPr>
            <a:r>
              <a:rPr lang="en-US" sz="1150">
                <a:solidFill>
                  <a:srgbClr val="DCD7E5"/>
                </a:solidFill>
                <a:latin typeface="Heebo Light"/>
                <a:ea typeface="Heebo Light"/>
                <a:cs typeface="Heebo Light"/>
                <a:sym typeface="Heebo Light"/>
              </a:rPr>
              <a:t>For all gynecological procedures</a:t>
            </a:r>
            <a:endParaRPr sz="1150">
              <a:solidFill>
                <a:schemeClr val="dk1"/>
              </a:solidFill>
              <a:latin typeface="Calibri"/>
              <a:ea typeface="Calibri"/>
              <a:cs typeface="Calibri"/>
              <a:sym typeface="Calibri"/>
            </a:endParaRPr>
          </a:p>
        </p:txBody>
      </p:sp>
      <p:sp>
        <p:nvSpPr>
          <p:cNvPr id="376" name="Google Shape;376;p13"/>
          <p:cNvSpPr/>
          <p:nvPr/>
        </p:nvSpPr>
        <p:spPr>
          <a:xfrm>
            <a:off x="529471" y="2980134"/>
            <a:ext cx="8085058" cy="49922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3900"/>
              <a:buFont typeface="Montserrat"/>
              <a:buNone/>
            </a:pPr>
            <a:r>
              <a:rPr lang="en-US" sz="3900">
                <a:solidFill>
                  <a:srgbClr val="DCD7E5"/>
                </a:solidFill>
                <a:latin typeface="Montserrat"/>
                <a:ea typeface="Montserrat"/>
                <a:cs typeface="Montserrat"/>
                <a:sym typeface="Montserrat"/>
              </a:rPr>
              <a:t>95%</a:t>
            </a:r>
            <a:endParaRPr sz="3900">
              <a:solidFill>
                <a:schemeClr val="dk1"/>
              </a:solidFill>
              <a:latin typeface="Calibri"/>
              <a:ea typeface="Calibri"/>
              <a:cs typeface="Calibri"/>
              <a:sym typeface="Calibri"/>
            </a:endParaRPr>
          </a:p>
        </p:txBody>
      </p:sp>
      <p:sp>
        <p:nvSpPr>
          <p:cNvPr id="377" name="Google Shape;377;p13"/>
          <p:cNvSpPr/>
          <p:nvPr/>
        </p:nvSpPr>
        <p:spPr>
          <a:xfrm>
            <a:off x="3246120" y="3668435"/>
            <a:ext cx="2651760" cy="236458"/>
          </a:xfrm>
          <a:prstGeom prst="rect">
            <a:avLst/>
          </a:prstGeom>
          <a:noFill/>
          <a:ln>
            <a:noFill/>
          </a:ln>
        </p:spPr>
        <p:txBody>
          <a:bodyPr spcFirstLastPara="1" wrap="square" lIns="0" tIns="0" rIns="0" bIns="0" anchor="t" anchorCtr="0">
            <a:noAutofit/>
          </a:bodyPr>
          <a:lstStyle/>
          <a:p>
            <a:pPr marL="0" marR="0" lvl="0" indent="0" algn="ctr" rtl="0">
              <a:lnSpc>
                <a:spcPct val="127586"/>
              </a:lnSpc>
              <a:spcBef>
                <a:spcPts val="0"/>
              </a:spcBef>
              <a:spcAft>
                <a:spcPts val="0"/>
              </a:spcAft>
              <a:buClr>
                <a:srgbClr val="DCD7E5"/>
              </a:buClr>
              <a:buSzPts val="1450"/>
              <a:buFont typeface="Montserrat"/>
              <a:buNone/>
            </a:pPr>
            <a:r>
              <a:rPr lang="en-US" sz="1450">
                <a:solidFill>
                  <a:srgbClr val="DCD7E5"/>
                </a:solidFill>
                <a:latin typeface="Montserrat"/>
                <a:ea typeface="Montserrat"/>
                <a:cs typeface="Montserrat"/>
                <a:sym typeface="Montserrat"/>
              </a:rPr>
              <a:t>Ambulatory Hysterectomies</a:t>
            </a:r>
            <a:endParaRPr sz="1450">
              <a:solidFill>
                <a:schemeClr val="dk1"/>
              </a:solidFill>
              <a:latin typeface="Calibri"/>
              <a:ea typeface="Calibri"/>
              <a:cs typeface="Calibri"/>
              <a:sym typeface="Calibri"/>
            </a:endParaRPr>
          </a:p>
        </p:txBody>
      </p:sp>
      <p:sp>
        <p:nvSpPr>
          <p:cNvPr id="378" name="Google Shape;378;p13"/>
          <p:cNvSpPr/>
          <p:nvPr/>
        </p:nvSpPr>
        <p:spPr>
          <a:xfrm>
            <a:off x="529471" y="3995618"/>
            <a:ext cx="8085058" cy="242054"/>
          </a:xfrm>
          <a:prstGeom prst="rect">
            <a:avLst/>
          </a:prstGeom>
          <a:noFill/>
          <a:ln>
            <a:noFill/>
          </a:ln>
        </p:spPr>
        <p:txBody>
          <a:bodyPr spcFirstLastPara="1" wrap="square" lIns="0" tIns="0" rIns="0" bIns="0" anchor="t" anchorCtr="0">
            <a:noAutofit/>
          </a:bodyPr>
          <a:lstStyle/>
          <a:p>
            <a:pPr marL="0" marR="0" lvl="0" indent="0" algn="ctr" rtl="0">
              <a:lnSpc>
                <a:spcPct val="165217"/>
              </a:lnSpc>
              <a:spcBef>
                <a:spcPts val="0"/>
              </a:spcBef>
              <a:spcAft>
                <a:spcPts val="0"/>
              </a:spcAft>
              <a:buClr>
                <a:srgbClr val="DCD7E5"/>
              </a:buClr>
              <a:buSzPts val="1150"/>
              <a:buFont typeface="Heebo Light"/>
              <a:buNone/>
            </a:pPr>
            <a:r>
              <a:rPr lang="en-US" sz="1150">
                <a:solidFill>
                  <a:srgbClr val="DCD7E5"/>
                </a:solidFill>
                <a:latin typeface="Heebo Light"/>
                <a:ea typeface="Heebo Light"/>
                <a:cs typeface="Heebo Light"/>
                <a:sym typeface="Heebo Light"/>
              </a:rPr>
              <a:t>~3 hours to discharge</a:t>
            </a:r>
            <a:endParaRPr sz="1150">
              <a:solidFill>
                <a:schemeClr val="dk1"/>
              </a:solidFill>
              <a:latin typeface="Calibri"/>
              <a:ea typeface="Calibri"/>
              <a:cs typeface="Calibri"/>
              <a:sym typeface="Calibri"/>
            </a:endParaRPr>
          </a:p>
        </p:txBody>
      </p:sp>
      <p:sp>
        <p:nvSpPr>
          <p:cNvPr id="379" name="Google Shape;379;p13"/>
          <p:cNvSpPr/>
          <p:nvPr/>
        </p:nvSpPr>
        <p:spPr>
          <a:xfrm>
            <a:off x="529471" y="4767143"/>
            <a:ext cx="8085058" cy="49922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3900"/>
              <a:buFont typeface="Montserrat"/>
              <a:buNone/>
            </a:pPr>
            <a:r>
              <a:rPr lang="en-US" sz="3900">
                <a:solidFill>
                  <a:srgbClr val="DCD7E5"/>
                </a:solidFill>
                <a:latin typeface="Montserrat"/>
                <a:ea typeface="Montserrat"/>
                <a:cs typeface="Montserrat"/>
                <a:sym typeface="Montserrat"/>
              </a:rPr>
              <a:t>161</a:t>
            </a:r>
            <a:endParaRPr sz="3900">
              <a:solidFill>
                <a:schemeClr val="dk1"/>
              </a:solidFill>
              <a:latin typeface="Calibri"/>
              <a:ea typeface="Calibri"/>
              <a:cs typeface="Calibri"/>
              <a:sym typeface="Calibri"/>
            </a:endParaRPr>
          </a:p>
        </p:txBody>
      </p:sp>
      <p:sp>
        <p:nvSpPr>
          <p:cNvPr id="380" name="Google Shape;380;p13"/>
          <p:cNvSpPr/>
          <p:nvPr/>
        </p:nvSpPr>
        <p:spPr>
          <a:xfrm>
            <a:off x="3458408" y="5455444"/>
            <a:ext cx="2227064" cy="236458"/>
          </a:xfrm>
          <a:prstGeom prst="rect">
            <a:avLst/>
          </a:prstGeom>
          <a:noFill/>
          <a:ln>
            <a:noFill/>
          </a:ln>
        </p:spPr>
        <p:txBody>
          <a:bodyPr spcFirstLastPara="1" wrap="square" lIns="0" tIns="0" rIns="0" bIns="0" anchor="t" anchorCtr="0">
            <a:noAutofit/>
          </a:bodyPr>
          <a:lstStyle/>
          <a:p>
            <a:pPr marL="0" marR="0" lvl="0" indent="0" algn="ctr" rtl="0">
              <a:lnSpc>
                <a:spcPct val="127586"/>
              </a:lnSpc>
              <a:spcBef>
                <a:spcPts val="0"/>
              </a:spcBef>
              <a:spcAft>
                <a:spcPts val="0"/>
              </a:spcAft>
              <a:buClr>
                <a:srgbClr val="DCD7E5"/>
              </a:buClr>
              <a:buSzPts val="1450"/>
              <a:buFont typeface="Montserrat"/>
              <a:buNone/>
            </a:pPr>
            <a:r>
              <a:rPr lang="en-US" sz="1450">
                <a:solidFill>
                  <a:srgbClr val="DCD7E5"/>
                </a:solidFill>
                <a:latin typeface="Montserrat"/>
                <a:ea typeface="Montserrat"/>
                <a:cs typeface="Montserrat"/>
                <a:sym typeface="Montserrat"/>
              </a:rPr>
              <a:t>Procedures in First Year</a:t>
            </a:r>
            <a:endParaRPr sz="1450">
              <a:solidFill>
                <a:schemeClr val="dk1"/>
              </a:solidFill>
              <a:latin typeface="Calibri"/>
              <a:ea typeface="Calibri"/>
              <a:cs typeface="Calibri"/>
              <a:sym typeface="Calibri"/>
            </a:endParaRPr>
          </a:p>
        </p:txBody>
      </p:sp>
      <p:sp>
        <p:nvSpPr>
          <p:cNvPr id="381" name="Google Shape;381;p13"/>
          <p:cNvSpPr/>
          <p:nvPr/>
        </p:nvSpPr>
        <p:spPr>
          <a:xfrm>
            <a:off x="529471" y="5782628"/>
            <a:ext cx="8085058" cy="242054"/>
          </a:xfrm>
          <a:prstGeom prst="rect">
            <a:avLst/>
          </a:prstGeom>
          <a:noFill/>
          <a:ln>
            <a:noFill/>
          </a:ln>
        </p:spPr>
        <p:txBody>
          <a:bodyPr spcFirstLastPara="1" wrap="square" lIns="0" tIns="0" rIns="0" bIns="0" anchor="t" anchorCtr="0">
            <a:noAutofit/>
          </a:bodyPr>
          <a:lstStyle/>
          <a:p>
            <a:pPr marL="0" marR="0" lvl="0" indent="0" algn="ctr" rtl="0">
              <a:lnSpc>
                <a:spcPct val="165217"/>
              </a:lnSpc>
              <a:spcBef>
                <a:spcPts val="0"/>
              </a:spcBef>
              <a:spcAft>
                <a:spcPts val="0"/>
              </a:spcAft>
              <a:buClr>
                <a:srgbClr val="DCD7E5"/>
              </a:buClr>
              <a:buSzPts val="1150"/>
              <a:buFont typeface="Heebo Light"/>
              <a:buNone/>
            </a:pPr>
            <a:r>
              <a:rPr lang="en-US" sz="1150">
                <a:solidFill>
                  <a:srgbClr val="DCD7E5"/>
                </a:solidFill>
                <a:latin typeface="Heebo Light"/>
                <a:ea typeface="Heebo Light"/>
                <a:cs typeface="Heebo Light"/>
                <a:sym typeface="Heebo Light"/>
              </a:rPr>
              <a:t>vs 90 projected over 3 years</a:t>
            </a:r>
            <a:endParaRPr sz="1150">
              <a:solidFill>
                <a:schemeClr val="dk1"/>
              </a:solidFill>
              <a:latin typeface="Calibri"/>
              <a:ea typeface="Calibri"/>
              <a:cs typeface="Calibri"/>
              <a:sym typeface="Calibri"/>
            </a:endParaRPr>
          </a:p>
        </p:txBody>
      </p:sp>
      <p:sp>
        <p:nvSpPr>
          <p:cNvPr id="382" name="Google Shape;382;p13"/>
          <p:cNvSpPr/>
          <p:nvPr/>
        </p:nvSpPr>
        <p:spPr>
          <a:xfrm>
            <a:off x="529471" y="6554153"/>
            <a:ext cx="8085058" cy="49922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3900"/>
              <a:buFont typeface="Montserrat"/>
              <a:buNone/>
            </a:pPr>
            <a:r>
              <a:rPr lang="en-US" sz="3900">
                <a:solidFill>
                  <a:srgbClr val="DCD7E5"/>
                </a:solidFill>
                <a:latin typeface="Montserrat"/>
                <a:ea typeface="Montserrat"/>
                <a:cs typeface="Montserrat"/>
                <a:sym typeface="Montserrat"/>
              </a:rPr>
              <a:t>&lt;1</a:t>
            </a:r>
            <a:endParaRPr sz="3900">
              <a:solidFill>
                <a:schemeClr val="dk1"/>
              </a:solidFill>
              <a:latin typeface="Calibri"/>
              <a:ea typeface="Calibri"/>
              <a:cs typeface="Calibri"/>
              <a:sym typeface="Calibri"/>
            </a:endParaRPr>
          </a:p>
        </p:txBody>
      </p:sp>
      <p:sp>
        <p:nvSpPr>
          <p:cNvPr id="383" name="Google Shape;383;p13"/>
          <p:cNvSpPr/>
          <p:nvPr/>
        </p:nvSpPr>
        <p:spPr>
          <a:xfrm>
            <a:off x="3626287" y="7242453"/>
            <a:ext cx="1891308" cy="236458"/>
          </a:xfrm>
          <a:prstGeom prst="rect">
            <a:avLst/>
          </a:prstGeom>
          <a:noFill/>
          <a:ln>
            <a:noFill/>
          </a:ln>
        </p:spPr>
        <p:txBody>
          <a:bodyPr spcFirstLastPara="1" wrap="square" lIns="0" tIns="0" rIns="0" bIns="0" anchor="t" anchorCtr="0">
            <a:noAutofit/>
          </a:bodyPr>
          <a:lstStyle/>
          <a:p>
            <a:pPr marL="0" marR="0" lvl="0" indent="0" algn="ctr" rtl="0">
              <a:lnSpc>
                <a:spcPct val="127586"/>
              </a:lnSpc>
              <a:spcBef>
                <a:spcPts val="0"/>
              </a:spcBef>
              <a:spcAft>
                <a:spcPts val="0"/>
              </a:spcAft>
              <a:buClr>
                <a:srgbClr val="DCD7E5"/>
              </a:buClr>
              <a:buSzPts val="1450"/>
              <a:buFont typeface="Montserrat"/>
              <a:buNone/>
            </a:pPr>
            <a:r>
              <a:rPr lang="en-US" sz="1450">
                <a:solidFill>
                  <a:srgbClr val="DCD7E5"/>
                </a:solidFill>
                <a:latin typeface="Montserrat"/>
                <a:ea typeface="Montserrat"/>
                <a:cs typeface="Montserrat"/>
                <a:sym typeface="Montserrat"/>
              </a:rPr>
              <a:t>Day Hospital Stay</a:t>
            </a:r>
            <a:endParaRPr sz="1450">
              <a:solidFill>
                <a:schemeClr val="dk1"/>
              </a:solidFill>
              <a:latin typeface="Calibri"/>
              <a:ea typeface="Calibri"/>
              <a:cs typeface="Calibri"/>
              <a:sym typeface="Calibri"/>
            </a:endParaRPr>
          </a:p>
        </p:txBody>
      </p:sp>
      <p:sp>
        <p:nvSpPr>
          <p:cNvPr id="384" name="Google Shape;384;p13"/>
          <p:cNvSpPr/>
          <p:nvPr/>
        </p:nvSpPr>
        <p:spPr>
          <a:xfrm>
            <a:off x="529471" y="7569637"/>
            <a:ext cx="8085058" cy="242054"/>
          </a:xfrm>
          <a:prstGeom prst="rect">
            <a:avLst/>
          </a:prstGeom>
          <a:noFill/>
          <a:ln>
            <a:noFill/>
          </a:ln>
        </p:spPr>
        <p:txBody>
          <a:bodyPr spcFirstLastPara="1" wrap="square" lIns="0" tIns="0" rIns="0" bIns="0" anchor="t" anchorCtr="0">
            <a:noAutofit/>
          </a:bodyPr>
          <a:lstStyle/>
          <a:p>
            <a:pPr marL="0" marR="0" lvl="0" indent="0" algn="ctr" rtl="0">
              <a:lnSpc>
                <a:spcPct val="165217"/>
              </a:lnSpc>
              <a:spcBef>
                <a:spcPts val="0"/>
              </a:spcBef>
              <a:spcAft>
                <a:spcPts val="0"/>
              </a:spcAft>
              <a:buClr>
                <a:srgbClr val="DCD7E5"/>
              </a:buClr>
              <a:buSzPts val="1150"/>
              <a:buFont typeface="Heebo Light"/>
              <a:buNone/>
            </a:pPr>
            <a:r>
              <a:rPr lang="en-US" sz="1150">
                <a:solidFill>
                  <a:srgbClr val="DCD7E5"/>
                </a:solidFill>
                <a:latin typeface="Heebo Light"/>
                <a:ea typeface="Heebo Light"/>
                <a:cs typeface="Heebo Light"/>
                <a:sym typeface="Heebo Light"/>
              </a:rPr>
              <a:t>Reduced from 3-5 days</a:t>
            </a:r>
            <a:endParaRPr sz="115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aphicFrame>
        <p:nvGraphicFramePr>
          <p:cNvPr id="389" name="Google Shape;389;p14"/>
          <p:cNvGraphicFramePr/>
          <p:nvPr/>
        </p:nvGraphicFramePr>
        <p:xfrm>
          <a:off x="2723685" y="2439910"/>
          <a:ext cx="1591055" cy="20409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0" name="Google Shape;390;p14"/>
          <p:cNvGraphicFramePr/>
          <p:nvPr/>
        </p:nvGraphicFramePr>
        <p:xfrm>
          <a:off x="6349364" y="2439910"/>
          <a:ext cx="1591055" cy="20409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91" name="Google Shape;391;p14"/>
          <p:cNvGraphicFramePr/>
          <p:nvPr/>
        </p:nvGraphicFramePr>
        <p:xfrm>
          <a:off x="12212301" y="2439910"/>
          <a:ext cx="1591055" cy="20409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2" name="Google Shape;392;p14"/>
          <p:cNvGraphicFramePr/>
          <p:nvPr/>
        </p:nvGraphicFramePr>
        <p:xfrm>
          <a:off x="8419306" y="2439910"/>
          <a:ext cx="1591055" cy="20409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93" name="Google Shape;393;p14"/>
          <p:cNvGraphicFramePr/>
          <p:nvPr/>
        </p:nvGraphicFramePr>
        <p:xfrm>
          <a:off x="10317847" y="2439910"/>
          <a:ext cx="1591055" cy="204094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94" name="Google Shape;394;p14"/>
          <p:cNvGraphicFramePr/>
          <p:nvPr/>
        </p:nvGraphicFramePr>
        <p:xfrm>
          <a:off x="4706470" y="2439910"/>
          <a:ext cx="1591055" cy="2040941"/>
        </p:xfrm>
        <a:graphic>
          <a:graphicData uri="http://schemas.openxmlformats.org/drawingml/2006/chart">
            <c:chart xmlns:c="http://schemas.openxmlformats.org/drawingml/2006/chart" xmlns:r="http://schemas.openxmlformats.org/officeDocument/2006/relationships" r:id="rId8"/>
          </a:graphicData>
        </a:graphic>
      </p:graphicFrame>
      <p:sp>
        <p:nvSpPr>
          <p:cNvPr id="395" name="Google Shape;395;p14"/>
          <p:cNvSpPr txBox="1">
            <a:spLocks noGrp="1"/>
          </p:cNvSpPr>
          <p:nvPr>
            <p:ph type="dt" idx="10"/>
          </p:nvPr>
        </p:nvSpPr>
        <p:spPr>
          <a:xfrm>
            <a:off x="10767059" y="7607798"/>
            <a:ext cx="2209799" cy="1661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080">
                <a:solidFill>
                  <a:srgbClr val="7D7E89"/>
                </a:solidFill>
                <a:latin typeface="Avenir"/>
                <a:ea typeface="Avenir"/>
                <a:cs typeface="Avenir"/>
                <a:sym typeface="Avenir"/>
              </a:rPr>
              <a:t>MAT00959 v1 EU 06/2023</a:t>
            </a:r>
            <a:endParaRPr sz="1080">
              <a:solidFill>
                <a:srgbClr val="7D7E89"/>
              </a:solidFill>
              <a:latin typeface="Avenir"/>
              <a:ea typeface="Avenir"/>
              <a:cs typeface="Avenir"/>
              <a:sym typeface="Avenir"/>
            </a:endParaRPr>
          </a:p>
        </p:txBody>
      </p:sp>
      <p:sp>
        <p:nvSpPr>
          <p:cNvPr id="396" name="Google Shape;396;p14"/>
          <p:cNvSpPr txBox="1">
            <a:spLocks noGrp="1"/>
          </p:cNvSpPr>
          <p:nvPr>
            <p:ph type="ftr" idx="11"/>
          </p:nvPr>
        </p:nvSpPr>
        <p:spPr>
          <a:xfrm>
            <a:off x="1931669" y="7607798"/>
            <a:ext cx="8835390" cy="1661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80">
                <a:solidFill>
                  <a:srgbClr val="7D7E89"/>
                </a:solidFill>
                <a:latin typeface="Avenir"/>
                <a:ea typeface="Avenir"/>
                <a:cs typeface="Avenir"/>
                <a:sym typeface="Avenir"/>
              </a:rPr>
              <a:t>© 2023 Intuitive Surgical Operations, Inc. All rights reserved. Information contained herein for distribution in the EU and UK. </a:t>
            </a:r>
            <a:endParaRPr/>
          </a:p>
          <a:p>
            <a:pPr marL="0" lvl="0" indent="0" algn="l" rtl="0">
              <a:spcBef>
                <a:spcPts val="0"/>
              </a:spcBef>
              <a:spcAft>
                <a:spcPts val="0"/>
              </a:spcAft>
              <a:buNone/>
            </a:pPr>
            <a:br>
              <a:rPr lang="en-US"/>
            </a:br>
            <a:endParaRPr sz="1080">
              <a:solidFill>
                <a:srgbClr val="7D7E89"/>
              </a:solidFill>
              <a:latin typeface="Avenir"/>
              <a:ea typeface="Avenir"/>
              <a:cs typeface="Avenir"/>
              <a:sym typeface="Avenir"/>
            </a:endParaRPr>
          </a:p>
        </p:txBody>
      </p:sp>
      <p:sp>
        <p:nvSpPr>
          <p:cNvPr id="397" name="Google Shape;397;p14"/>
          <p:cNvSpPr txBox="1">
            <a:spLocks noGrp="1"/>
          </p:cNvSpPr>
          <p:nvPr>
            <p:ph type="sldNum" idx="12"/>
          </p:nvPr>
        </p:nvSpPr>
        <p:spPr>
          <a:xfrm>
            <a:off x="12976860" y="7607798"/>
            <a:ext cx="826495" cy="1661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sz="1080">
                <a:solidFill>
                  <a:srgbClr val="7D7E89"/>
                </a:solidFill>
                <a:latin typeface="Avenir"/>
                <a:ea typeface="Avenir"/>
                <a:cs typeface="Avenir"/>
                <a:sym typeface="Avenir"/>
              </a:rPr>
              <a:t>14</a:t>
            </a:fld>
            <a:endParaRPr sz="1080">
              <a:solidFill>
                <a:srgbClr val="7D7E89"/>
              </a:solidFill>
              <a:latin typeface="Avenir"/>
              <a:ea typeface="Avenir"/>
              <a:cs typeface="Avenir"/>
              <a:sym typeface="Avenir"/>
            </a:endParaRPr>
          </a:p>
        </p:txBody>
      </p:sp>
      <p:sp>
        <p:nvSpPr>
          <p:cNvPr id="398" name="Google Shape;398;p14"/>
          <p:cNvSpPr txBox="1">
            <a:spLocks noGrp="1"/>
          </p:cNvSpPr>
          <p:nvPr>
            <p:ph type="body" idx="3"/>
          </p:nvPr>
        </p:nvSpPr>
        <p:spPr>
          <a:xfrm>
            <a:off x="2723683" y="1924958"/>
            <a:ext cx="1591056" cy="543922"/>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900"/>
              <a:buChar char="•"/>
            </a:pPr>
            <a:r>
              <a:rPr lang="en-US"/>
              <a:t>Length of Stay</a:t>
            </a:r>
            <a:endParaRPr/>
          </a:p>
          <a:p>
            <a:pPr marL="342900" lvl="0" indent="-342900" algn="ctr" rtl="0">
              <a:lnSpc>
                <a:spcPct val="100000"/>
              </a:lnSpc>
              <a:spcBef>
                <a:spcPts val="0"/>
              </a:spcBef>
              <a:spcAft>
                <a:spcPts val="0"/>
              </a:spcAft>
              <a:buClr>
                <a:schemeClr val="dk1"/>
              </a:buClr>
              <a:buSzPts val="900"/>
              <a:buChar char="•"/>
            </a:pPr>
            <a:r>
              <a:rPr lang="en-US"/>
              <a:t>(Days)</a:t>
            </a:r>
            <a:endParaRPr/>
          </a:p>
          <a:p>
            <a:pPr marL="0" lvl="1" indent="0" algn="ctr" rtl="0">
              <a:lnSpc>
                <a:spcPct val="110000"/>
              </a:lnSpc>
              <a:spcBef>
                <a:spcPts val="0"/>
              </a:spcBef>
              <a:spcAft>
                <a:spcPts val="0"/>
              </a:spcAft>
              <a:buClr>
                <a:schemeClr val="dk1"/>
              </a:buClr>
              <a:buSzPts val="840"/>
              <a:buNone/>
            </a:pPr>
            <a:endParaRPr/>
          </a:p>
        </p:txBody>
      </p:sp>
      <p:sp>
        <p:nvSpPr>
          <p:cNvPr id="399" name="Google Shape;399;p14"/>
          <p:cNvSpPr txBox="1">
            <a:spLocks noGrp="1"/>
          </p:cNvSpPr>
          <p:nvPr>
            <p:ph type="body" idx="4"/>
          </p:nvPr>
        </p:nvSpPr>
        <p:spPr>
          <a:xfrm>
            <a:off x="6377684" y="1897279"/>
            <a:ext cx="1590676" cy="544830"/>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900"/>
              <a:buChar char="•"/>
            </a:pPr>
            <a:r>
              <a:rPr lang="en-US"/>
              <a:t>Operative Time</a:t>
            </a:r>
            <a:endParaRPr/>
          </a:p>
          <a:p>
            <a:pPr marL="342900" lvl="0" indent="-342900" algn="ctr" rtl="0">
              <a:lnSpc>
                <a:spcPct val="100000"/>
              </a:lnSpc>
              <a:spcBef>
                <a:spcPts val="0"/>
              </a:spcBef>
              <a:spcAft>
                <a:spcPts val="0"/>
              </a:spcAft>
              <a:buClr>
                <a:schemeClr val="dk1"/>
              </a:buClr>
              <a:buSzPts val="900"/>
              <a:buChar char="•"/>
            </a:pPr>
            <a:r>
              <a:rPr lang="en-US"/>
              <a:t>(Minutes)</a:t>
            </a:r>
            <a:endParaRPr/>
          </a:p>
          <a:p>
            <a:pPr marL="0" lvl="1" indent="0" algn="ctr" rtl="0">
              <a:lnSpc>
                <a:spcPct val="110000"/>
              </a:lnSpc>
              <a:spcBef>
                <a:spcPts val="0"/>
              </a:spcBef>
              <a:spcAft>
                <a:spcPts val="0"/>
              </a:spcAft>
              <a:buClr>
                <a:schemeClr val="dk1"/>
              </a:buClr>
              <a:buSzPts val="840"/>
              <a:buNone/>
            </a:pPr>
            <a:endParaRPr/>
          </a:p>
        </p:txBody>
      </p:sp>
      <p:sp>
        <p:nvSpPr>
          <p:cNvPr id="400" name="Google Shape;400;p14"/>
          <p:cNvSpPr txBox="1">
            <a:spLocks noGrp="1"/>
          </p:cNvSpPr>
          <p:nvPr>
            <p:ph type="body" idx="5"/>
          </p:nvPr>
        </p:nvSpPr>
        <p:spPr>
          <a:xfrm>
            <a:off x="12240308" y="1912118"/>
            <a:ext cx="1591056" cy="543922"/>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900"/>
              <a:buChar char="•"/>
            </a:pPr>
            <a:r>
              <a:rPr lang="en-US"/>
              <a:t>Conversions</a:t>
            </a:r>
            <a:endParaRPr/>
          </a:p>
          <a:p>
            <a:pPr marL="342900" lvl="0" indent="-342900" algn="ctr" rtl="0">
              <a:lnSpc>
                <a:spcPct val="100000"/>
              </a:lnSpc>
              <a:spcBef>
                <a:spcPts val="0"/>
              </a:spcBef>
              <a:spcAft>
                <a:spcPts val="0"/>
              </a:spcAft>
              <a:buClr>
                <a:schemeClr val="dk1"/>
              </a:buClr>
              <a:buSzPts val="900"/>
              <a:buChar char="•"/>
            </a:pPr>
            <a:r>
              <a:rPr lang="en-US"/>
              <a:t>(%)</a:t>
            </a:r>
            <a:endParaRPr/>
          </a:p>
          <a:p>
            <a:pPr marL="0" lvl="1" indent="0" algn="ctr" rtl="0">
              <a:lnSpc>
                <a:spcPct val="110000"/>
              </a:lnSpc>
              <a:spcBef>
                <a:spcPts val="0"/>
              </a:spcBef>
              <a:spcAft>
                <a:spcPts val="0"/>
              </a:spcAft>
              <a:buClr>
                <a:schemeClr val="dk1"/>
              </a:buClr>
              <a:buSzPts val="840"/>
              <a:buNone/>
            </a:pPr>
            <a:endParaRPr/>
          </a:p>
        </p:txBody>
      </p:sp>
      <p:sp>
        <p:nvSpPr>
          <p:cNvPr id="401" name="Google Shape;401;p14"/>
          <p:cNvSpPr txBox="1">
            <a:spLocks noGrp="1"/>
          </p:cNvSpPr>
          <p:nvPr>
            <p:ph type="body" idx="6"/>
          </p:nvPr>
        </p:nvSpPr>
        <p:spPr>
          <a:xfrm>
            <a:off x="8418160" y="1924958"/>
            <a:ext cx="1591056" cy="543922"/>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900"/>
              <a:buChar char="•"/>
            </a:pPr>
            <a:r>
              <a:rPr lang="en-US"/>
              <a:t>Complications</a:t>
            </a:r>
            <a:endParaRPr/>
          </a:p>
          <a:p>
            <a:pPr marL="342900" lvl="0" indent="-342900" algn="ctr" rtl="0">
              <a:lnSpc>
                <a:spcPct val="100000"/>
              </a:lnSpc>
              <a:spcBef>
                <a:spcPts val="0"/>
              </a:spcBef>
              <a:spcAft>
                <a:spcPts val="0"/>
              </a:spcAft>
              <a:buClr>
                <a:schemeClr val="dk1"/>
              </a:buClr>
              <a:buSzPts val="900"/>
              <a:buChar char="•"/>
            </a:pPr>
            <a:r>
              <a:rPr lang="en-US"/>
              <a:t>(%)</a:t>
            </a:r>
            <a:endParaRPr/>
          </a:p>
          <a:p>
            <a:pPr marL="0" lvl="1" indent="0" algn="ctr" rtl="0">
              <a:lnSpc>
                <a:spcPct val="110000"/>
              </a:lnSpc>
              <a:spcBef>
                <a:spcPts val="0"/>
              </a:spcBef>
              <a:spcAft>
                <a:spcPts val="0"/>
              </a:spcAft>
              <a:buClr>
                <a:schemeClr val="dk1"/>
              </a:buClr>
              <a:buSzPts val="840"/>
              <a:buNone/>
            </a:pPr>
            <a:endParaRPr/>
          </a:p>
        </p:txBody>
      </p:sp>
      <p:sp>
        <p:nvSpPr>
          <p:cNvPr id="402" name="Google Shape;402;p14"/>
          <p:cNvSpPr txBox="1">
            <a:spLocks noGrp="1"/>
          </p:cNvSpPr>
          <p:nvPr>
            <p:ph type="body" idx="7"/>
          </p:nvPr>
        </p:nvSpPr>
        <p:spPr>
          <a:xfrm>
            <a:off x="10316318" y="1924958"/>
            <a:ext cx="1591056" cy="543922"/>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900"/>
              <a:buChar char="•"/>
            </a:pPr>
            <a:r>
              <a:rPr lang="en-US"/>
              <a:t>Readmissions</a:t>
            </a:r>
            <a:endParaRPr/>
          </a:p>
          <a:p>
            <a:pPr marL="342900" lvl="0" indent="-342900" algn="ctr" rtl="0">
              <a:lnSpc>
                <a:spcPct val="100000"/>
              </a:lnSpc>
              <a:spcBef>
                <a:spcPts val="0"/>
              </a:spcBef>
              <a:spcAft>
                <a:spcPts val="0"/>
              </a:spcAft>
              <a:buClr>
                <a:schemeClr val="dk1"/>
              </a:buClr>
              <a:buSzPts val="900"/>
              <a:buChar char="•"/>
            </a:pPr>
            <a:r>
              <a:rPr lang="en-US"/>
              <a:t>(%)</a:t>
            </a:r>
            <a:endParaRPr/>
          </a:p>
          <a:p>
            <a:pPr marL="0" lvl="1" indent="0" algn="ctr" rtl="0">
              <a:lnSpc>
                <a:spcPct val="110000"/>
              </a:lnSpc>
              <a:spcBef>
                <a:spcPts val="0"/>
              </a:spcBef>
              <a:spcAft>
                <a:spcPts val="0"/>
              </a:spcAft>
              <a:buClr>
                <a:schemeClr val="dk1"/>
              </a:buClr>
              <a:buSzPts val="840"/>
              <a:buNone/>
            </a:pPr>
            <a:endParaRPr/>
          </a:p>
        </p:txBody>
      </p:sp>
      <p:sp>
        <p:nvSpPr>
          <p:cNvPr id="403" name="Google Shape;403;p14"/>
          <p:cNvSpPr txBox="1">
            <a:spLocks noGrp="1"/>
          </p:cNvSpPr>
          <p:nvPr>
            <p:ph type="body" idx="8"/>
          </p:nvPr>
        </p:nvSpPr>
        <p:spPr>
          <a:xfrm>
            <a:off x="4483228" y="1898186"/>
            <a:ext cx="1591056" cy="543922"/>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900"/>
              <a:buChar char="•"/>
            </a:pPr>
            <a:r>
              <a:rPr lang="en-US"/>
              <a:t>Same Day Discharge (%)</a:t>
            </a:r>
            <a:endParaRPr/>
          </a:p>
          <a:p>
            <a:pPr marL="0" lvl="1" indent="0" algn="ctr" rtl="0">
              <a:lnSpc>
                <a:spcPct val="110000"/>
              </a:lnSpc>
              <a:spcBef>
                <a:spcPts val="0"/>
              </a:spcBef>
              <a:spcAft>
                <a:spcPts val="0"/>
              </a:spcAft>
              <a:buClr>
                <a:schemeClr val="dk1"/>
              </a:buClr>
              <a:buSzPts val="840"/>
              <a:buNone/>
            </a:pPr>
            <a:endParaRPr/>
          </a:p>
        </p:txBody>
      </p:sp>
      <p:sp>
        <p:nvSpPr>
          <p:cNvPr id="404" name="Google Shape;404;p14"/>
          <p:cNvSpPr txBox="1">
            <a:spLocks noGrp="1"/>
          </p:cNvSpPr>
          <p:nvPr>
            <p:ph type="body" idx="13"/>
          </p:nvPr>
        </p:nvSpPr>
        <p:spPr>
          <a:xfrm>
            <a:off x="822959" y="496060"/>
            <a:ext cx="9667877" cy="221599"/>
          </a:xfrm>
          <a:prstGeom prst="rect">
            <a:avLst/>
          </a:prstGeom>
          <a:noFill/>
          <a:ln>
            <a:noFill/>
          </a:ln>
        </p:spPr>
        <p:txBody>
          <a:bodyPr spcFirstLastPara="1" wrap="square" lIns="91425" tIns="45700" rIns="91425" bIns="45700" anchor="b" anchorCtr="0">
            <a:noAutofit/>
          </a:bodyPr>
          <a:lstStyle/>
          <a:p>
            <a:pPr marL="342900" lvl="0" indent="-342900" algn="l" rtl="0">
              <a:lnSpc>
                <a:spcPct val="100000"/>
              </a:lnSpc>
              <a:spcBef>
                <a:spcPts val="0"/>
              </a:spcBef>
              <a:spcAft>
                <a:spcPts val="0"/>
              </a:spcAft>
              <a:buClr>
                <a:schemeClr val="dk1"/>
              </a:buClr>
              <a:buSzPts val="1400"/>
              <a:buChar char="•"/>
            </a:pPr>
            <a:r>
              <a:rPr lang="en-US"/>
              <a:t>Unpublished clinical outcomes with estimated cost savings – single surgeon experience </a:t>
            </a:r>
            <a:endParaRPr/>
          </a:p>
        </p:txBody>
      </p:sp>
      <p:sp>
        <p:nvSpPr>
          <p:cNvPr id="405" name="Google Shape;405;p14"/>
          <p:cNvSpPr txBox="1">
            <a:spLocks noGrp="1"/>
          </p:cNvSpPr>
          <p:nvPr>
            <p:ph type="title"/>
          </p:nvPr>
        </p:nvSpPr>
        <p:spPr>
          <a:xfrm>
            <a:off x="822959" y="950370"/>
            <a:ext cx="9667877" cy="347172"/>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chemeClr val="dk1"/>
              </a:buClr>
              <a:buSzPct val="97222"/>
              <a:buFont typeface="Calibri"/>
              <a:buNone/>
            </a:pPr>
            <a:r>
              <a:rPr lang="en-US"/>
              <a:t>Dr. Inna Sokolova: Surgeon's own da Vinci, open, and lap data</a:t>
            </a:r>
            <a:br>
              <a:rPr lang="en-US"/>
            </a:br>
            <a:r>
              <a:rPr lang="en-US"/>
              <a:t>Hysterectomy - Benign </a:t>
            </a:r>
            <a:endParaRPr/>
          </a:p>
        </p:txBody>
      </p:sp>
      <p:sp>
        <p:nvSpPr>
          <p:cNvPr id="406" name="Google Shape;406;p14"/>
          <p:cNvSpPr/>
          <p:nvPr/>
        </p:nvSpPr>
        <p:spPr>
          <a:xfrm>
            <a:off x="7642354" y="5341079"/>
            <a:ext cx="3364230" cy="2215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440">
                <a:solidFill>
                  <a:srgbClr val="46474E"/>
                </a:solidFill>
                <a:latin typeface="Avenir"/>
                <a:ea typeface="Avenir"/>
                <a:cs typeface="Avenir"/>
                <a:sym typeface="Avenir"/>
              </a:rPr>
              <a:t> </a:t>
            </a:r>
            <a:endParaRPr sz="1440">
              <a:solidFill>
                <a:srgbClr val="46474E"/>
              </a:solidFill>
              <a:latin typeface="Avenir"/>
              <a:ea typeface="Avenir"/>
              <a:cs typeface="Avenir"/>
              <a:sym typeface="Avenir"/>
            </a:endParaRPr>
          </a:p>
        </p:txBody>
      </p:sp>
      <p:grpSp>
        <p:nvGrpSpPr>
          <p:cNvPr id="407" name="Google Shape;407;p14"/>
          <p:cNvGrpSpPr/>
          <p:nvPr/>
        </p:nvGrpSpPr>
        <p:grpSpPr>
          <a:xfrm>
            <a:off x="8437398" y="5367621"/>
            <a:ext cx="5368138" cy="626458"/>
            <a:chOff x="2832285" y="4373900"/>
            <a:chExt cx="4473448" cy="522049"/>
          </a:xfrm>
        </p:grpSpPr>
        <p:sp>
          <p:nvSpPr>
            <p:cNvPr id="408" name="Google Shape;408;p14"/>
            <p:cNvSpPr/>
            <p:nvPr/>
          </p:nvSpPr>
          <p:spPr>
            <a:xfrm>
              <a:off x="5776201" y="4373900"/>
              <a:ext cx="1529532"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b="1">
                  <a:solidFill>
                    <a:srgbClr val="000000"/>
                  </a:solidFill>
                  <a:latin typeface="Calibri"/>
                  <a:ea typeface="Calibri"/>
                  <a:cs typeface="Calibri"/>
                  <a:sym typeface="Calibri"/>
                </a:rPr>
                <a:t>Estimated Total Cost Savings  </a:t>
              </a:r>
              <a:endParaRPr/>
            </a:p>
          </p:txBody>
        </p:sp>
        <p:sp>
          <p:nvSpPr>
            <p:cNvPr id="409" name="Google Shape;409;p14"/>
            <p:cNvSpPr/>
            <p:nvPr/>
          </p:nvSpPr>
          <p:spPr>
            <a:xfrm>
              <a:off x="2832285" y="4373900"/>
              <a:ext cx="1947648"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b="1">
                  <a:solidFill>
                    <a:srgbClr val="000000"/>
                  </a:solidFill>
                  <a:latin typeface="Calibri"/>
                  <a:ea typeface="Calibri"/>
                  <a:cs typeface="Calibri"/>
                  <a:sym typeface="Calibri"/>
                </a:rPr>
                <a:t>Estimated Cost Savings Per Procedure</a:t>
              </a:r>
              <a:endParaRPr/>
            </a:p>
          </p:txBody>
        </p:sp>
        <p:sp>
          <p:nvSpPr>
            <p:cNvPr id="410" name="Google Shape;410;p14"/>
            <p:cNvSpPr/>
            <p:nvPr/>
          </p:nvSpPr>
          <p:spPr>
            <a:xfrm>
              <a:off x="3987783" y="4565699"/>
              <a:ext cx="792150"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a:solidFill>
                    <a:srgbClr val="0F25D1"/>
                  </a:solidFill>
                  <a:latin typeface="Calibri"/>
                  <a:ea typeface="Calibri"/>
                  <a:cs typeface="Calibri"/>
                  <a:sym typeface="Calibri"/>
                </a:rPr>
                <a:t> £2,555  vs. Lap</a:t>
              </a:r>
              <a:endParaRPr sz="960">
                <a:solidFill>
                  <a:srgbClr val="46474E"/>
                </a:solidFill>
                <a:latin typeface="Calibri"/>
                <a:ea typeface="Calibri"/>
                <a:cs typeface="Calibri"/>
                <a:sym typeface="Calibri"/>
              </a:endParaRPr>
            </a:p>
          </p:txBody>
        </p:sp>
        <p:sp>
          <p:nvSpPr>
            <p:cNvPr id="411" name="Google Shape;411;p14"/>
            <p:cNvSpPr/>
            <p:nvPr/>
          </p:nvSpPr>
          <p:spPr>
            <a:xfrm>
              <a:off x="3916983" y="4742061"/>
              <a:ext cx="862950"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a:solidFill>
                    <a:srgbClr val="0F25D1"/>
                  </a:solidFill>
                  <a:latin typeface="Calibri"/>
                  <a:ea typeface="Calibri"/>
                  <a:cs typeface="Calibri"/>
                  <a:sym typeface="Calibri"/>
                </a:rPr>
                <a:t>£2,417  vs. Open</a:t>
              </a:r>
              <a:endParaRPr sz="1679">
                <a:solidFill>
                  <a:srgbClr val="46474E"/>
                </a:solidFill>
                <a:latin typeface="Calibri"/>
                <a:ea typeface="Calibri"/>
                <a:cs typeface="Calibri"/>
                <a:sym typeface="Calibri"/>
              </a:endParaRPr>
            </a:p>
          </p:txBody>
        </p:sp>
        <p:sp>
          <p:nvSpPr>
            <p:cNvPr id="412" name="Google Shape;412;p14"/>
            <p:cNvSpPr/>
            <p:nvPr/>
          </p:nvSpPr>
          <p:spPr>
            <a:xfrm>
              <a:off x="6382670" y="4565699"/>
              <a:ext cx="923063"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a:solidFill>
                    <a:srgbClr val="0F25D1"/>
                  </a:solidFill>
                  <a:latin typeface="Calibri"/>
                  <a:ea typeface="Calibri"/>
                  <a:cs typeface="Calibri"/>
                  <a:sym typeface="Calibri"/>
                </a:rPr>
                <a:t> £464,994  vs. Lap</a:t>
              </a:r>
              <a:endParaRPr sz="1200">
                <a:solidFill>
                  <a:srgbClr val="46474E"/>
                </a:solidFill>
                <a:latin typeface="Calibri"/>
                <a:ea typeface="Calibri"/>
                <a:cs typeface="Calibri"/>
                <a:sym typeface="Calibri"/>
              </a:endParaRPr>
            </a:p>
          </p:txBody>
        </p:sp>
        <p:sp>
          <p:nvSpPr>
            <p:cNvPr id="413" name="Google Shape;413;p14"/>
            <p:cNvSpPr/>
            <p:nvPr/>
          </p:nvSpPr>
          <p:spPr>
            <a:xfrm>
              <a:off x="6311871" y="4742061"/>
              <a:ext cx="993862"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a:solidFill>
                    <a:srgbClr val="0F25D1"/>
                  </a:solidFill>
                  <a:latin typeface="Calibri"/>
                  <a:ea typeface="Calibri"/>
                  <a:cs typeface="Calibri"/>
                  <a:sym typeface="Calibri"/>
                </a:rPr>
                <a:t>£439,890  vs. Open</a:t>
              </a:r>
              <a:endParaRPr sz="1679">
                <a:solidFill>
                  <a:srgbClr val="46474E"/>
                </a:solidFill>
                <a:latin typeface="Calibri"/>
                <a:ea typeface="Calibri"/>
                <a:cs typeface="Calibri"/>
                <a:sym typeface="Calibri"/>
              </a:endParaRPr>
            </a:p>
          </p:txBody>
        </p:sp>
      </p:grpSp>
      <p:sp>
        <p:nvSpPr>
          <p:cNvPr id="414" name="Google Shape;414;p14"/>
          <p:cNvSpPr/>
          <p:nvPr/>
        </p:nvSpPr>
        <p:spPr>
          <a:xfrm>
            <a:off x="7642355" y="5341079"/>
            <a:ext cx="3364230" cy="221599"/>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440">
                <a:solidFill>
                  <a:srgbClr val="46474E"/>
                </a:solidFill>
                <a:latin typeface="Avenir"/>
                <a:ea typeface="Avenir"/>
                <a:cs typeface="Avenir"/>
                <a:sym typeface="Avenir"/>
              </a:rPr>
              <a:t> </a:t>
            </a:r>
            <a:endParaRPr sz="1440">
              <a:solidFill>
                <a:srgbClr val="46474E"/>
              </a:solidFill>
              <a:latin typeface="Avenir"/>
              <a:ea typeface="Avenir"/>
              <a:cs typeface="Avenir"/>
              <a:sym typeface="Avenir"/>
            </a:endParaRPr>
          </a:p>
        </p:txBody>
      </p:sp>
      <p:sp>
        <p:nvSpPr>
          <p:cNvPr id="415" name="Google Shape;415;p14"/>
          <p:cNvSpPr/>
          <p:nvPr/>
        </p:nvSpPr>
        <p:spPr>
          <a:xfrm>
            <a:off x="2744240" y="4690497"/>
            <a:ext cx="1570499" cy="2031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20" b="1">
                <a:solidFill>
                  <a:srgbClr val="0F25D1"/>
                </a:solidFill>
                <a:latin typeface="Avenir"/>
                <a:ea typeface="Avenir"/>
                <a:cs typeface="Avenir"/>
                <a:sym typeface="Avenir"/>
              </a:rPr>
              <a:t>£407</a:t>
            </a:r>
            <a:endParaRPr/>
          </a:p>
        </p:txBody>
      </p:sp>
      <p:sp>
        <p:nvSpPr>
          <p:cNvPr id="416" name="Google Shape;416;p14"/>
          <p:cNvSpPr/>
          <p:nvPr/>
        </p:nvSpPr>
        <p:spPr>
          <a:xfrm>
            <a:off x="2748997" y="4901225"/>
            <a:ext cx="1577849" cy="1661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80">
                <a:solidFill>
                  <a:srgbClr val="0F25D1"/>
                </a:solidFill>
                <a:latin typeface="Avenir"/>
                <a:ea typeface="Avenir"/>
                <a:cs typeface="Avenir"/>
                <a:sym typeface="Avenir"/>
              </a:rPr>
              <a:t>(per day)ᵃ</a:t>
            </a:r>
            <a:endParaRPr sz="2160" baseline="30000">
              <a:solidFill>
                <a:srgbClr val="46474E"/>
              </a:solidFill>
              <a:latin typeface="Avenir"/>
              <a:ea typeface="Avenir"/>
              <a:cs typeface="Avenir"/>
              <a:sym typeface="Avenir"/>
            </a:endParaRPr>
          </a:p>
        </p:txBody>
      </p:sp>
      <p:sp>
        <p:nvSpPr>
          <p:cNvPr id="417" name="Google Shape;417;p14"/>
          <p:cNvSpPr/>
          <p:nvPr/>
        </p:nvSpPr>
        <p:spPr>
          <a:xfrm>
            <a:off x="6548499" y="4725168"/>
            <a:ext cx="1557608" cy="2031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20" b="1">
                <a:solidFill>
                  <a:srgbClr val="0F25D1"/>
                </a:solidFill>
                <a:latin typeface="Avenir"/>
                <a:ea typeface="Avenir"/>
                <a:cs typeface="Avenir"/>
                <a:sym typeface="Avenir"/>
              </a:rPr>
              <a:t>£20</a:t>
            </a:r>
            <a:endParaRPr/>
          </a:p>
        </p:txBody>
      </p:sp>
      <p:sp>
        <p:nvSpPr>
          <p:cNvPr id="418" name="Google Shape;418;p14"/>
          <p:cNvSpPr/>
          <p:nvPr/>
        </p:nvSpPr>
        <p:spPr>
          <a:xfrm>
            <a:off x="6511478" y="4923632"/>
            <a:ext cx="1631648" cy="1661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80">
                <a:solidFill>
                  <a:srgbClr val="0F25D1"/>
                </a:solidFill>
                <a:latin typeface="Avenir"/>
                <a:ea typeface="Avenir"/>
                <a:cs typeface="Avenir"/>
                <a:sym typeface="Avenir"/>
              </a:rPr>
              <a:t>(per minute)ᵍ</a:t>
            </a:r>
            <a:endParaRPr sz="2160" baseline="30000">
              <a:solidFill>
                <a:srgbClr val="46474E"/>
              </a:solidFill>
              <a:latin typeface="Avenir"/>
              <a:ea typeface="Avenir"/>
              <a:cs typeface="Avenir"/>
              <a:sym typeface="Avenir"/>
            </a:endParaRPr>
          </a:p>
        </p:txBody>
      </p:sp>
      <p:sp>
        <p:nvSpPr>
          <p:cNvPr id="419" name="Google Shape;419;p14"/>
          <p:cNvSpPr/>
          <p:nvPr/>
        </p:nvSpPr>
        <p:spPr>
          <a:xfrm>
            <a:off x="12347725" y="4703981"/>
            <a:ext cx="1591055" cy="2031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20" b="1">
                <a:solidFill>
                  <a:srgbClr val="0F25D1"/>
                </a:solidFill>
                <a:latin typeface="Avenir"/>
                <a:ea typeface="Avenir"/>
                <a:cs typeface="Avenir"/>
                <a:sym typeface="Avenir"/>
              </a:rPr>
              <a:t>£2 221</a:t>
            </a:r>
            <a:endParaRPr/>
          </a:p>
        </p:txBody>
      </p:sp>
      <p:sp>
        <p:nvSpPr>
          <p:cNvPr id="420" name="Google Shape;420;p14"/>
          <p:cNvSpPr/>
          <p:nvPr/>
        </p:nvSpPr>
        <p:spPr>
          <a:xfrm>
            <a:off x="12327427" y="4940026"/>
            <a:ext cx="1631648" cy="1661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80">
                <a:solidFill>
                  <a:srgbClr val="0F25D1"/>
                </a:solidFill>
                <a:latin typeface="Avenir"/>
                <a:ea typeface="Avenir"/>
                <a:cs typeface="Avenir"/>
                <a:sym typeface="Avenir"/>
              </a:rPr>
              <a:t>(per conversion)ᶜ</a:t>
            </a:r>
            <a:endParaRPr sz="2160" baseline="30000">
              <a:solidFill>
                <a:srgbClr val="46474E"/>
              </a:solidFill>
              <a:latin typeface="Avenir"/>
              <a:ea typeface="Avenir"/>
              <a:cs typeface="Avenir"/>
              <a:sym typeface="Avenir"/>
            </a:endParaRPr>
          </a:p>
        </p:txBody>
      </p:sp>
      <p:sp>
        <p:nvSpPr>
          <p:cNvPr id="421" name="Google Shape;421;p14"/>
          <p:cNvSpPr/>
          <p:nvPr/>
        </p:nvSpPr>
        <p:spPr>
          <a:xfrm>
            <a:off x="8441345" y="4690497"/>
            <a:ext cx="1567872" cy="2031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20" b="1">
                <a:solidFill>
                  <a:srgbClr val="0F25D1"/>
                </a:solidFill>
                <a:latin typeface="Avenir"/>
                <a:ea typeface="Avenir"/>
                <a:cs typeface="Avenir"/>
                <a:sym typeface="Avenir"/>
              </a:rPr>
              <a:t>£3 728</a:t>
            </a:r>
            <a:endParaRPr/>
          </a:p>
        </p:txBody>
      </p:sp>
      <p:sp>
        <p:nvSpPr>
          <p:cNvPr id="422" name="Google Shape;422;p14"/>
          <p:cNvSpPr/>
          <p:nvPr/>
        </p:nvSpPr>
        <p:spPr>
          <a:xfrm>
            <a:off x="8446102" y="4901225"/>
            <a:ext cx="1557607" cy="1661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80">
                <a:solidFill>
                  <a:srgbClr val="0F25D1"/>
                </a:solidFill>
                <a:latin typeface="Avenir"/>
                <a:ea typeface="Avenir"/>
                <a:cs typeface="Avenir"/>
                <a:sym typeface="Avenir"/>
              </a:rPr>
              <a:t>(per complication)ᵉ</a:t>
            </a:r>
            <a:endParaRPr sz="2160" baseline="30000">
              <a:solidFill>
                <a:srgbClr val="46474E"/>
              </a:solidFill>
              <a:latin typeface="Avenir"/>
              <a:ea typeface="Avenir"/>
              <a:cs typeface="Avenir"/>
              <a:sym typeface="Avenir"/>
            </a:endParaRPr>
          </a:p>
        </p:txBody>
      </p:sp>
      <p:sp>
        <p:nvSpPr>
          <p:cNvPr id="423" name="Google Shape;423;p14"/>
          <p:cNvSpPr/>
          <p:nvPr/>
        </p:nvSpPr>
        <p:spPr>
          <a:xfrm>
            <a:off x="10360411" y="4690497"/>
            <a:ext cx="1557608" cy="2031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20" b="1">
                <a:solidFill>
                  <a:srgbClr val="0F25D1"/>
                </a:solidFill>
                <a:latin typeface="Avenir"/>
                <a:ea typeface="Avenir"/>
                <a:cs typeface="Avenir"/>
                <a:sym typeface="Avenir"/>
              </a:rPr>
              <a:t>£2 400</a:t>
            </a:r>
            <a:endParaRPr/>
          </a:p>
        </p:txBody>
      </p:sp>
      <p:sp>
        <p:nvSpPr>
          <p:cNvPr id="424" name="Google Shape;424;p14"/>
          <p:cNvSpPr/>
          <p:nvPr/>
        </p:nvSpPr>
        <p:spPr>
          <a:xfrm>
            <a:off x="10365168" y="4901225"/>
            <a:ext cx="1631647" cy="1661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080">
                <a:solidFill>
                  <a:srgbClr val="0F25D1"/>
                </a:solidFill>
                <a:latin typeface="Avenir"/>
                <a:ea typeface="Avenir"/>
                <a:cs typeface="Avenir"/>
                <a:sym typeface="Avenir"/>
              </a:rPr>
              <a:t>(per readmission)ʰ</a:t>
            </a:r>
            <a:endParaRPr sz="2160" baseline="30000">
              <a:solidFill>
                <a:srgbClr val="46474E"/>
              </a:solidFill>
              <a:latin typeface="Avenir"/>
              <a:ea typeface="Avenir"/>
              <a:cs typeface="Avenir"/>
              <a:sym typeface="Avenir"/>
            </a:endParaRPr>
          </a:p>
        </p:txBody>
      </p:sp>
      <p:sp>
        <p:nvSpPr>
          <p:cNvPr id="425" name="Google Shape;425;p14"/>
          <p:cNvSpPr/>
          <p:nvPr/>
        </p:nvSpPr>
        <p:spPr>
          <a:xfrm>
            <a:off x="12251902" y="4690497"/>
            <a:ext cx="1567871" cy="3323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2160">
              <a:solidFill>
                <a:schemeClr val="dk1"/>
              </a:solidFill>
              <a:latin typeface="Arial"/>
              <a:ea typeface="Arial"/>
              <a:cs typeface="Arial"/>
              <a:sym typeface="Arial"/>
            </a:endParaRPr>
          </a:p>
        </p:txBody>
      </p:sp>
      <p:sp>
        <p:nvSpPr>
          <p:cNvPr id="426" name="Google Shape;426;p14"/>
          <p:cNvSpPr/>
          <p:nvPr/>
        </p:nvSpPr>
        <p:spPr>
          <a:xfrm>
            <a:off x="12264010" y="4901225"/>
            <a:ext cx="1631646" cy="2215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2160" baseline="30000">
              <a:solidFill>
                <a:srgbClr val="46474E"/>
              </a:solidFill>
              <a:latin typeface="Avenir"/>
              <a:ea typeface="Avenir"/>
              <a:cs typeface="Avenir"/>
              <a:sym typeface="Avenir"/>
            </a:endParaRPr>
          </a:p>
        </p:txBody>
      </p:sp>
      <p:sp>
        <p:nvSpPr>
          <p:cNvPr id="427" name="Google Shape;427;p14"/>
          <p:cNvSpPr/>
          <p:nvPr/>
        </p:nvSpPr>
        <p:spPr>
          <a:xfrm>
            <a:off x="840482" y="4690497"/>
            <a:ext cx="1437437" cy="2031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20" b="1">
                <a:solidFill>
                  <a:srgbClr val="0F25D1"/>
                </a:solidFill>
                <a:latin typeface="Avenir"/>
                <a:ea typeface="Avenir"/>
                <a:cs typeface="Avenir"/>
                <a:sym typeface="Avenir"/>
              </a:rPr>
              <a:t>Cost</a:t>
            </a:r>
            <a:endParaRPr/>
          </a:p>
        </p:txBody>
      </p:sp>
      <p:grpSp>
        <p:nvGrpSpPr>
          <p:cNvPr id="428" name="Google Shape;428;p14"/>
          <p:cNvGrpSpPr/>
          <p:nvPr/>
        </p:nvGrpSpPr>
        <p:grpSpPr>
          <a:xfrm>
            <a:off x="825525" y="5822607"/>
            <a:ext cx="1210934" cy="166199"/>
            <a:chOff x="589705" y="2169429"/>
            <a:chExt cx="1009112" cy="138499"/>
          </a:xfrm>
        </p:grpSpPr>
        <p:sp>
          <p:nvSpPr>
            <p:cNvPr id="429" name="Google Shape;429;p14"/>
            <p:cNvSpPr/>
            <p:nvPr/>
          </p:nvSpPr>
          <p:spPr>
            <a:xfrm>
              <a:off x="589705" y="2197530"/>
              <a:ext cx="82296" cy="82296"/>
            </a:xfrm>
            <a:prstGeom prst="rect">
              <a:avLst/>
            </a:prstGeom>
            <a:solidFill>
              <a:srgbClr val="B9B9B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a:solidFill>
                  <a:srgbClr val="FFFFFF"/>
                </a:solidFill>
                <a:latin typeface="Avenir"/>
                <a:ea typeface="Avenir"/>
                <a:cs typeface="Avenir"/>
                <a:sym typeface="Avenir"/>
              </a:endParaRPr>
            </a:p>
          </p:txBody>
        </p:sp>
        <p:sp>
          <p:nvSpPr>
            <p:cNvPr id="430" name="Google Shape;430;p14"/>
            <p:cNvSpPr/>
            <p:nvPr/>
          </p:nvSpPr>
          <p:spPr>
            <a:xfrm>
              <a:off x="589705" y="2169429"/>
              <a:ext cx="1009112" cy="138499"/>
            </a:xfrm>
            <a:prstGeom prst="rect">
              <a:avLst/>
            </a:prstGeom>
            <a:noFill/>
            <a:ln>
              <a:noFill/>
            </a:ln>
          </p:spPr>
          <p:txBody>
            <a:bodyPr spcFirstLastPara="1" wrap="square" lIns="197500" tIns="0" rIns="0" bIns="0" anchor="ctr" anchorCtr="0">
              <a:spAutoFit/>
            </a:bodyPr>
            <a:lstStyle/>
            <a:p>
              <a:pPr marL="0" marR="0" lvl="0" indent="0" algn="l" rtl="0">
                <a:spcBef>
                  <a:spcPts val="0"/>
                </a:spcBef>
                <a:spcAft>
                  <a:spcPts val="0"/>
                </a:spcAft>
                <a:buNone/>
              </a:pPr>
              <a:r>
                <a:rPr lang="en-US" sz="1080">
                  <a:solidFill>
                    <a:srgbClr val="000000"/>
                  </a:solidFill>
                  <a:latin typeface="Avenir"/>
                  <a:ea typeface="Avenir"/>
                  <a:cs typeface="Avenir"/>
                  <a:sym typeface="Avenir"/>
                </a:rPr>
                <a:t>Open (n=1259) </a:t>
              </a:r>
              <a:endParaRPr/>
            </a:p>
          </p:txBody>
        </p:sp>
      </p:grpSp>
      <p:grpSp>
        <p:nvGrpSpPr>
          <p:cNvPr id="431" name="Google Shape;431;p14"/>
          <p:cNvGrpSpPr/>
          <p:nvPr/>
        </p:nvGrpSpPr>
        <p:grpSpPr>
          <a:xfrm>
            <a:off x="825525" y="5598118"/>
            <a:ext cx="1044222" cy="166199"/>
            <a:chOff x="687937" y="3276794"/>
            <a:chExt cx="870185" cy="138499"/>
          </a:xfrm>
        </p:grpSpPr>
        <p:sp>
          <p:nvSpPr>
            <p:cNvPr id="432" name="Google Shape;432;p14"/>
            <p:cNvSpPr/>
            <p:nvPr/>
          </p:nvSpPr>
          <p:spPr>
            <a:xfrm>
              <a:off x="687937" y="3304895"/>
              <a:ext cx="82296" cy="82296"/>
            </a:xfrm>
            <a:prstGeom prst="rect">
              <a:avLst/>
            </a:prstGeom>
            <a:solidFill>
              <a:srgbClr val="6188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a:solidFill>
                  <a:srgbClr val="FFFFFF"/>
                </a:solidFill>
                <a:latin typeface="Avenir"/>
                <a:ea typeface="Avenir"/>
                <a:cs typeface="Avenir"/>
                <a:sym typeface="Avenir"/>
              </a:endParaRPr>
            </a:p>
          </p:txBody>
        </p:sp>
        <p:sp>
          <p:nvSpPr>
            <p:cNvPr id="433" name="Google Shape;433;p14"/>
            <p:cNvSpPr/>
            <p:nvPr/>
          </p:nvSpPr>
          <p:spPr>
            <a:xfrm>
              <a:off x="687937" y="3276794"/>
              <a:ext cx="870185" cy="138499"/>
            </a:xfrm>
            <a:prstGeom prst="rect">
              <a:avLst/>
            </a:prstGeom>
            <a:noFill/>
            <a:ln>
              <a:noFill/>
            </a:ln>
          </p:spPr>
          <p:txBody>
            <a:bodyPr spcFirstLastPara="1" wrap="square" lIns="197500" tIns="0" rIns="0" bIns="0" anchor="ctr" anchorCtr="0">
              <a:spAutoFit/>
            </a:bodyPr>
            <a:lstStyle/>
            <a:p>
              <a:pPr marL="0" marR="0" lvl="0" indent="0" algn="l" rtl="0">
                <a:spcBef>
                  <a:spcPts val="0"/>
                </a:spcBef>
                <a:spcAft>
                  <a:spcPts val="0"/>
                </a:spcAft>
                <a:buNone/>
              </a:pPr>
              <a:r>
                <a:rPr lang="en-US" sz="1080">
                  <a:solidFill>
                    <a:srgbClr val="000000"/>
                  </a:solidFill>
                  <a:latin typeface="Avenir"/>
                  <a:ea typeface="Avenir"/>
                  <a:cs typeface="Avenir"/>
                  <a:sym typeface="Avenir"/>
                </a:rPr>
                <a:t>Lap (n=1037)</a:t>
              </a:r>
              <a:endParaRPr/>
            </a:p>
          </p:txBody>
        </p:sp>
      </p:grpSp>
      <p:grpSp>
        <p:nvGrpSpPr>
          <p:cNvPr id="434" name="Google Shape;434;p14"/>
          <p:cNvGrpSpPr/>
          <p:nvPr/>
        </p:nvGrpSpPr>
        <p:grpSpPr>
          <a:xfrm>
            <a:off x="825525" y="5371083"/>
            <a:ext cx="2437231" cy="166199"/>
            <a:chOff x="710956" y="3274413"/>
            <a:chExt cx="2031026" cy="138499"/>
          </a:xfrm>
        </p:grpSpPr>
        <p:sp>
          <p:nvSpPr>
            <p:cNvPr id="435" name="Google Shape;435;p14"/>
            <p:cNvSpPr/>
            <p:nvPr/>
          </p:nvSpPr>
          <p:spPr>
            <a:xfrm>
              <a:off x="711747" y="3302514"/>
              <a:ext cx="82296" cy="822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60">
                <a:solidFill>
                  <a:srgbClr val="FFFFFF"/>
                </a:solidFill>
                <a:latin typeface="Avenir"/>
                <a:ea typeface="Avenir"/>
                <a:cs typeface="Avenir"/>
                <a:sym typeface="Avenir"/>
              </a:endParaRPr>
            </a:p>
          </p:txBody>
        </p:sp>
        <p:sp>
          <p:nvSpPr>
            <p:cNvPr id="436" name="Google Shape;436;p14"/>
            <p:cNvSpPr/>
            <p:nvPr/>
          </p:nvSpPr>
          <p:spPr>
            <a:xfrm>
              <a:off x="710956" y="3274413"/>
              <a:ext cx="2031026" cy="138499"/>
            </a:xfrm>
            <a:prstGeom prst="rect">
              <a:avLst/>
            </a:prstGeom>
            <a:noFill/>
            <a:ln>
              <a:noFill/>
            </a:ln>
          </p:spPr>
          <p:txBody>
            <a:bodyPr spcFirstLastPara="1" wrap="square" lIns="197500" tIns="0" rIns="0" bIns="0" anchor="ctr" anchorCtr="0">
              <a:spAutoFit/>
            </a:bodyPr>
            <a:lstStyle/>
            <a:p>
              <a:pPr marL="0" marR="0" lvl="0" indent="0" algn="l" rtl="0">
                <a:spcBef>
                  <a:spcPts val="0"/>
                </a:spcBef>
                <a:spcAft>
                  <a:spcPts val="0"/>
                </a:spcAft>
                <a:buNone/>
              </a:pPr>
              <a:r>
                <a:rPr lang="en-US" sz="1080">
                  <a:solidFill>
                    <a:srgbClr val="000000"/>
                  </a:solidFill>
                  <a:latin typeface="Avenir"/>
                  <a:ea typeface="Avenir"/>
                  <a:cs typeface="Avenir"/>
                  <a:sym typeface="Avenir"/>
                </a:rPr>
                <a:t>RAS using da Vinci systems (n=182)</a:t>
              </a:r>
              <a:endParaRPr/>
            </a:p>
          </p:txBody>
        </p:sp>
      </p:grpSp>
      <p:sp>
        <p:nvSpPr>
          <p:cNvPr id="437" name="Google Shape;437;p14"/>
          <p:cNvSpPr/>
          <p:nvPr/>
        </p:nvSpPr>
        <p:spPr>
          <a:xfrm>
            <a:off x="822959" y="6388626"/>
            <a:ext cx="12886877" cy="738664"/>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en-US" sz="960">
                <a:solidFill>
                  <a:schemeClr val="dk1"/>
                </a:solidFill>
                <a:latin typeface="Calibri"/>
                <a:ea typeface="Calibri"/>
                <a:cs typeface="Calibri"/>
                <a:sym typeface="Calibri"/>
              </a:rPr>
              <a:t>Dr. Inna Sokolova provided data for Hysterectomy - Benign, da Vinci: 7/2023 - 6/2024, Open: 7/2023 - 6/2024, Lap: 7/2023 - 6/2024: &lt;&lt;Dates&gt;&gt;. Outcome measures reported in this presentation are selected based on the surgeon’s interests and availability of relevant data. </a:t>
            </a:r>
            <a:endParaRPr/>
          </a:p>
          <a:p>
            <a:pPr marL="0" marR="0" lvl="0" indent="0" algn="l" rtl="0">
              <a:spcBef>
                <a:spcPts val="0"/>
              </a:spcBef>
              <a:spcAft>
                <a:spcPts val="0"/>
              </a:spcAft>
              <a:buNone/>
            </a:pPr>
            <a:endParaRPr sz="960">
              <a:solidFill>
                <a:schemeClr val="dk1"/>
              </a:solidFill>
              <a:latin typeface="Calibri"/>
              <a:ea typeface="Calibri"/>
              <a:cs typeface="Calibri"/>
              <a:sym typeface="Calibri"/>
            </a:endParaRPr>
          </a:p>
          <a:p>
            <a:pPr marL="0" marR="0" lvl="0" indent="0" algn="l" rtl="0">
              <a:spcBef>
                <a:spcPts val="0"/>
              </a:spcBef>
              <a:spcAft>
                <a:spcPts val="0"/>
              </a:spcAft>
              <a:buNone/>
            </a:pPr>
            <a:r>
              <a:rPr lang="en-US" sz="960">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960">
              <a:solidFill>
                <a:schemeClr val="dk1"/>
              </a:solidFill>
              <a:latin typeface="Calibri"/>
              <a:ea typeface="Calibri"/>
              <a:cs typeface="Calibri"/>
              <a:sym typeface="Calibri"/>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15"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444" name="Google Shape;444;p15"/>
          <p:cNvSpPr/>
          <p:nvPr/>
        </p:nvSpPr>
        <p:spPr>
          <a:xfrm>
            <a:off x="793790" y="3760351"/>
            <a:ext cx="7528322"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chemeClr val="dk1"/>
              </a:buClr>
              <a:buSzPts val="4450"/>
              <a:buFont typeface="Calibri"/>
              <a:buNone/>
            </a:pPr>
            <a:endParaRPr sz="445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0"/>
        <p:cNvGrpSpPr/>
        <p:nvPr/>
      </p:nvGrpSpPr>
      <p:grpSpPr>
        <a:xfrm>
          <a:off x="0" y="0"/>
          <a:ext cx="0" cy="0"/>
          <a:chOff x="0" y="0"/>
          <a:chExt cx="0" cy="0"/>
        </a:xfrm>
      </p:grpSpPr>
      <p:sp>
        <p:nvSpPr>
          <p:cNvPr id="451" name="Google Shape;451;p16"/>
          <p:cNvSpPr/>
          <p:nvPr/>
        </p:nvSpPr>
        <p:spPr>
          <a:xfrm>
            <a:off x="0" y="2"/>
            <a:ext cx="14630400" cy="8229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16"/>
          <p:cNvSpPr/>
          <p:nvPr/>
        </p:nvSpPr>
        <p:spPr>
          <a:xfrm rot="5400000" flipH="1">
            <a:off x="-1701047" y="1701046"/>
            <a:ext cx="8250982" cy="4848893"/>
          </a:xfrm>
          <a:prstGeom prst="rect">
            <a:avLst/>
          </a:prstGeom>
          <a:gradFill>
            <a:gsLst>
              <a:gs pos="0">
                <a:srgbClr val="000000"/>
              </a:gs>
              <a:gs pos="1100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16"/>
          <p:cNvSpPr/>
          <p:nvPr/>
        </p:nvSpPr>
        <p:spPr>
          <a:xfrm rot="-5400000">
            <a:off x="-191478" y="3191285"/>
            <a:ext cx="5226713" cy="4848890"/>
          </a:xfrm>
          <a:prstGeom prst="rect">
            <a:avLst/>
          </a:prstGeom>
          <a:gradFill>
            <a:gsLst>
              <a:gs pos="0">
                <a:srgbClr val="4472C4">
                  <a:alpha val="49803"/>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4" name="Google Shape;454;p16" descr="A group of people in scrubs standing in a room&#10;&#10;Description automatically generated"/>
          <p:cNvPicPr preferRelativeResize="0">
            <a:picLocks noGrp="1"/>
          </p:cNvPicPr>
          <p:nvPr>
            <p:ph type="body" idx="1"/>
          </p:nvPr>
        </p:nvPicPr>
        <p:blipFill rotWithShape="1">
          <a:blip r:embed="rId3">
            <a:alphaModFix/>
          </a:blip>
          <a:srcRect b="21424"/>
          <a:stretch/>
        </p:blipFill>
        <p:spPr>
          <a:xfrm>
            <a:off x="4846318" y="10"/>
            <a:ext cx="9792032" cy="8250972"/>
          </a:xfrm>
          <a:prstGeom prst="rect">
            <a:avLst/>
          </a:prstGeom>
          <a:noFill/>
          <a:ln>
            <a:noFill/>
          </a:ln>
        </p:spPr>
      </p:pic>
      <p:sp>
        <p:nvSpPr>
          <p:cNvPr id="455" name="Google Shape;455;p16"/>
          <p:cNvSpPr/>
          <p:nvPr/>
        </p:nvSpPr>
        <p:spPr>
          <a:xfrm rot="6097846">
            <a:off x="-896826" y="1441574"/>
            <a:ext cx="5769962" cy="4906399"/>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6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6"/>
          <p:cNvSpPr txBox="1">
            <a:spLocks noGrp="1"/>
          </p:cNvSpPr>
          <p:nvPr>
            <p:ph type="title"/>
          </p:nvPr>
        </p:nvSpPr>
        <p:spPr>
          <a:xfrm>
            <a:off x="641367" y="3540464"/>
            <a:ext cx="3662752" cy="4237684"/>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rgbClr val="FFFFFF"/>
              </a:buClr>
              <a:buSzPts val="4800"/>
              <a:buFont typeface="Calibri"/>
              <a:buNone/>
            </a:pPr>
            <a:r>
              <a:rPr lang="en-US" sz="4800">
                <a:solidFill>
                  <a:srgbClr val="FFFFFF"/>
                </a:solidFill>
              </a:rPr>
              <a:t>First 4 cases Day – Success!</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17"/>
          <p:cNvSpPr/>
          <p:nvPr/>
        </p:nvSpPr>
        <p:spPr>
          <a:xfrm>
            <a:off x="6280190" y="1441728"/>
            <a:ext cx="75564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Stories of Change - Patient Experience</a:t>
            </a:r>
            <a:endParaRPr sz="4450">
              <a:solidFill>
                <a:schemeClr val="dk1"/>
              </a:solidFill>
              <a:latin typeface="Calibri"/>
              <a:ea typeface="Calibri"/>
              <a:cs typeface="Calibri"/>
              <a:sym typeface="Calibri"/>
            </a:endParaRPr>
          </a:p>
        </p:txBody>
      </p:sp>
      <p:sp>
        <p:nvSpPr>
          <p:cNvPr id="463" name="Google Shape;463;p17"/>
          <p:cNvSpPr/>
          <p:nvPr/>
        </p:nvSpPr>
        <p:spPr>
          <a:xfrm>
            <a:off x="6280190" y="3199448"/>
            <a:ext cx="3664863" cy="2039422"/>
          </a:xfrm>
          <a:prstGeom prst="roundRect">
            <a:avLst>
              <a:gd name="adj" fmla="val 4671"/>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 name="Google Shape;464;p17"/>
          <p:cNvSpPr/>
          <p:nvPr/>
        </p:nvSpPr>
        <p:spPr>
          <a:xfrm>
            <a:off x="6514624" y="3433882"/>
            <a:ext cx="319599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"I was in and out within 8 hours"</a:t>
            </a:r>
            <a:endParaRPr sz="2200">
              <a:solidFill>
                <a:schemeClr val="dk1"/>
              </a:solidFill>
              <a:latin typeface="Calibri"/>
              <a:ea typeface="Calibri"/>
              <a:cs typeface="Calibri"/>
              <a:sym typeface="Calibri"/>
            </a:endParaRPr>
          </a:p>
        </p:txBody>
      </p:sp>
      <p:sp>
        <p:nvSpPr>
          <p:cNvPr id="465" name="Google Shape;465;p17"/>
          <p:cNvSpPr/>
          <p:nvPr/>
        </p:nvSpPr>
        <p:spPr>
          <a:xfrm>
            <a:off x="6514624" y="4278630"/>
            <a:ext cx="3195995"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A life changing experience with fast recovery</a:t>
            </a:r>
            <a:endParaRPr sz="1750">
              <a:solidFill>
                <a:schemeClr val="dk1"/>
              </a:solidFill>
              <a:latin typeface="Calibri"/>
              <a:ea typeface="Calibri"/>
              <a:cs typeface="Calibri"/>
              <a:sym typeface="Calibri"/>
            </a:endParaRPr>
          </a:p>
        </p:txBody>
      </p:sp>
      <p:sp>
        <p:nvSpPr>
          <p:cNvPr id="466" name="Google Shape;466;p17"/>
          <p:cNvSpPr/>
          <p:nvPr/>
        </p:nvSpPr>
        <p:spPr>
          <a:xfrm>
            <a:off x="10171867" y="3199448"/>
            <a:ext cx="3664863" cy="2039422"/>
          </a:xfrm>
          <a:prstGeom prst="roundRect">
            <a:avLst>
              <a:gd name="adj" fmla="val 4671"/>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7"/>
          <p:cNvSpPr/>
          <p:nvPr/>
        </p:nvSpPr>
        <p:spPr>
          <a:xfrm>
            <a:off x="10406301" y="3433882"/>
            <a:ext cx="319599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"I felt like I was in a 5-star hotel"</a:t>
            </a:r>
            <a:endParaRPr sz="2200">
              <a:solidFill>
                <a:schemeClr val="dk1"/>
              </a:solidFill>
              <a:latin typeface="Calibri"/>
              <a:ea typeface="Calibri"/>
              <a:cs typeface="Calibri"/>
              <a:sym typeface="Calibri"/>
            </a:endParaRPr>
          </a:p>
        </p:txBody>
      </p:sp>
      <p:sp>
        <p:nvSpPr>
          <p:cNvPr id="468" name="Google Shape;468;p17"/>
          <p:cNvSpPr/>
          <p:nvPr/>
        </p:nvSpPr>
        <p:spPr>
          <a:xfrm>
            <a:off x="10406301" y="4278630"/>
            <a:ext cx="3195995"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I'd go through it all again in a heartbeat</a:t>
            </a:r>
            <a:endParaRPr sz="1750">
              <a:solidFill>
                <a:schemeClr val="dk1"/>
              </a:solidFill>
              <a:latin typeface="Calibri"/>
              <a:ea typeface="Calibri"/>
              <a:cs typeface="Calibri"/>
              <a:sym typeface="Calibri"/>
            </a:endParaRPr>
          </a:p>
        </p:txBody>
      </p:sp>
      <p:sp>
        <p:nvSpPr>
          <p:cNvPr id="469" name="Google Shape;469;p17"/>
          <p:cNvSpPr/>
          <p:nvPr/>
        </p:nvSpPr>
        <p:spPr>
          <a:xfrm>
            <a:off x="6280190" y="5465683"/>
            <a:ext cx="7556421" cy="1322189"/>
          </a:xfrm>
          <a:prstGeom prst="roundRect">
            <a:avLst>
              <a:gd name="adj" fmla="val 7205"/>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 name="Google Shape;470;p17"/>
          <p:cNvSpPr/>
          <p:nvPr/>
        </p:nvSpPr>
        <p:spPr>
          <a:xfrm>
            <a:off x="6514624" y="5700117"/>
            <a:ext cx="5477828"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"I will make it home for the school run"</a:t>
            </a:r>
            <a:endParaRPr sz="2200">
              <a:solidFill>
                <a:schemeClr val="dk1"/>
              </a:solidFill>
              <a:latin typeface="Calibri"/>
              <a:ea typeface="Calibri"/>
              <a:cs typeface="Calibri"/>
              <a:sym typeface="Calibri"/>
            </a:endParaRPr>
          </a:p>
        </p:txBody>
      </p:sp>
      <p:sp>
        <p:nvSpPr>
          <p:cNvPr id="471" name="Google Shape;471;p17"/>
          <p:cNvSpPr/>
          <p:nvPr/>
        </p:nvSpPr>
        <p:spPr>
          <a:xfrm>
            <a:off x="6514624" y="6190536"/>
            <a:ext cx="708755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Quicker recovery means return to family life</a:t>
            </a:r>
            <a:endParaRPr sz="1750">
              <a:solidFill>
                <a:schemeClr val="dk1"/>
              </a:solidFill>
              <a:latin typeface="Calibri"/>
              <a:ea typeface="Calibri"/>
              <a:cs typeface="Calibri"/>
              <a:sym typeface="Calibri"/>
            </a:endParaRPr>
          </a:p>
        </p:txBody>
      </p:sp>
      <p:pic>
        <p:nvPicPr>
          <p:cNvPr id="472" name="Google Shape;472;p17" descr="&#10;&#10;"/>
          <p:cNvPicPr preferRelativeResize="0"/>
          <p:nvPr/>
        </p:nvPicPr>
        <p:blipFill rotWithShape="1">
          <a:blip r:embed="rId3">
            <a:alphaModFix/>
          </a:blip>
          <a:srcRect t="1240" r="-1" b="35090"/>
          <a:stretch/>
        </p:blipFill>
        <p:spPr>
          <a:xfrm>
            <a:off x="484943" y="2038700"/>
            <a:ext cx="5212472" cy="471379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8"/>
          <p:cNvSpPr/>
          <p:nvPr/>
        </p:nvSpPr>
        <p:spPr>
          <a:xfrm>
            <a:off x="6259473" y="608409"/>
            <a:ext cx="7597854" cy="1380411"/>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F2F0F4"/>
              </a:buClr>
              <a:buSzPts val="4300"/>
              <a:buFont typeface="Montserrat"/>
              <a:buNone/>
            </a:pPr>
            <a:r>
              <a:rPr lang="en-US" sz="4300">
                <a:solidFill>
                  <a:srgbClr val="F2F0F4"/>
                </a:solidFill>
                <a:latin typeface="Montserrat"/>
                <a:ea typeface="Montserrat"/>
                <a:cs typeface="Montserrat"/>
                <a:sym typeface="Montserrat"/>
              </a:rPr>
              <a:t>What's Next - Spreading the Innovation</a:t>
            </a:r>
            <a:endParaRPr sz="4300">
              <a:solidFill>
                <a:schemeClr val="dk1"/>
              </a:solidFill>
              <a:latin typeface="Calibri"/>
              <a:ea typeface="Calibri"/>
              <a:cs typeface="Calibri"/>
              <a:sym typeface="Calibri"/>
            </a:endParaRPr>
          </a:p>
        </p:txBody>
      </p:sp>
      <p:pic>
        <p:nvPicPr>
          <p:cNvPr id="479" name="Google Shape;479;p18" descr="preencoded.png"/>
          <p:cNvPicPr preferRelativeResize="0"/>
          <p:nvPr/>
        </p:nvPicPr>
        <p:blipFill rotWithShape="1">
          <a:blip r:embed="rId3">
            <a:alphaModFix/>
          </a:blip>
          <a:srcRect/>
          <a:stretch/>
        </p:blipFill>
        <p:spPr>
          <a:xfrm>
            <a:off x="6259473" y="2320052"/>
            <a:ext cx="1104424" cy="1325285"/>
          </a:xfrm>
          <a:prstGeom prst="rect">
            <a:avLst/>
          </a:prstGeom>
          <a:noFill/>
          <a:ln>
            <a:noFill/>
          </a:ln>
        </p:spPr>
      </p:pic>
      <p:sp>
        <p:nvSpPr>
          <p:cNvPr id="480" name="Google Shape;480;p18"/>
          <p:cNvSpPr/>
          <p:nvPr/>
        </p:nvSpPr>
        <p:spPr>
          <a:xfrm>
            <a:off x="7695128" y="2540913"/>
            <a:ext cx="4319468" cy="34504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DCD7E5"/>
              </a:buClr>
              <a:buSzPts val="2150"/>
              <a:buFont typeface="Montserrat"/>
              <a:buNone/>
            </a:pPr>
            <a:r>
              <a:rPr lang="en-US" sz="2150">
                <a:solidFill>
                  <a:srgbClr val="DCD7E5"/>
                </a:solidFill>
                <a:latin typeface="Montserrat"/>
                <a:ea typeface="Montserrat"/>
                <a:cs typeface="Montserrat"/>
                <a:sym typeface="Montserrat"/>
              </a:rPr>
              <a:t>? 100%  Minimally Invasive Surgery</a:t>
            </a:r>
            <a:endParaRPr sz="2150">
              <a:solidFill>
                <a:schemeClr val="dk1"/>
              </a:solidFill>
              <a:latin typeface="Calibri"/>
              <a:ea typeface="Calibri"/>
              <a:cs typeface="Calibri"/>
              <a:sym typeface="Calibri"/>
            </a:endParaRPr>
          </a:p>
        </p:txBody>
      </p:sp>
      <p:sp>
        <p:nvSpPr>
          <p:cNvPr id="481" name="Google Shape;481;p18"/>
          <p:cNvSpPr/>
          <p:nvPr/>
        </p:nvSpPr>
        <p:spPr>
          <a:xfrm>
            <a:off x="7695127" y="3213489"/>
            <a:ext cx="6162199" cy="353378"/>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DCD7E5"/>
              </a:buClr>
              <a:buSzPts val="1700"/>
              <a:buFont typeface="Heebo Light"/>
              <a:buNone/>
            </a:pPr>
            <a:r>
              <a:rPr lang="en-US" sz="1700">
                <a:solidFill>
                  <a:srgbClr val="DCD7E5"/>
                </a:solidFill>
                <a:latin typeface="Heebo Light"/>
                <a:ea typeface="Heebo Light"/>
                <a:cs typeface="Heebo Light"/>
                <a:sym typeface="Heebo Light"/>
              </a:rPr>
              <a:t>For all suitable cases in 2-3 years</a:t>
            </a:r>
            <a:endParaRPr sz="1700">
              <a:solidFill>
                <a:schemeClr val="dk1"/>
              </a:solidFill>
              <a:latin typeface="Calibri"/>
              <a:ea typeface="Calibri"/>
              <a:cs typeface="Calibri"/>
              <a:sym typeface="Calibri"/>
            </a:endParaRPr>
          </a:p>
        </p:txBody>
      </p:sp>
      <p:pic>
        <p:nvPicPr>
          <p:cNvPr id="482" name="Google Shape;482;p18" descr="preencoded.png"/>
          <p:cNvPicPr preferRelativeResize="0"/>
          <p:nvPr/>
        </p:nvPicPr>
        <p:blipFill rotWithShape="1">
          <a:blip r:embed="rId4">
            <a:alphaModFix/>
          </a:blip>
          <a:srcRect/>
          <a:stretch/>
        </p:blipFill>
        <p:spPr>
          <a:xfrm>
            <a:off x="6259473" y="3645337"/>
            <a:ext cx="1104424" cy="1325285"/>
          </a:xfrm>
          <a:prstGeom prst="rect">
            <a:avLst/>
          </a:prstGeom>
          <a:noFill/>
          <a:ln>
            <a:noFill/>
          </a:ln>
        </p:spPr>
      </p:pic>
      <p:sp>
        <p:nvSpPr>
          <p:cNvPr id="483" name="Google Shape;483;p18"/>
          <p:cNvSpPr/>
          <p:nvPr/>
        </p:nvSpPr>
        <p:spPr>
          <a:xfrm>
            <a:off x="7695128" y="3866198"/>
            <a:ext cx="4301609" cy="34504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DCD7E5"/>
              </a:buClr>
              <a:buSzPts val="2150"/>
              <a:buFont typeface="Montserrat"/>
              <a:buNone/>
            </a:pPr>
            <a:r>
              <a:rPr lang="en-US" sz="2150">
                <a:solidFill>
                  <a:srgbClr val="DCD7E5"/>
                </a:solidFill>
                <a:latin typeface="Montserrat"/>
                <a:ea typeface="Montserrat"/>
                <a:cs typeface="Montserrat"/>
                <a:sym typeface="Montserrat"/>
              </a:rPr>
              <a:t>Regional Endometriosis Centre</a:t>
            </a:r>
            <a:endParaRPr sz="2150">
              <a:solidFill>
                <a:schemeClr val="dk1"/>
              </a:solidFill>
              <a:latin typeface="Calibri"/>
              <a:ea typeface="Calibri"/>
              <a:cs typeface="Calibri"/>
              <a:sym typeface="Calibri"/>
            </a:endParaRPr>
          </a:p>
        </p:txBody>
      </p:sp>
      <p:sp>
        <p:nvSpPr>
          <p:cNvPr id="484" name="Google Shape;484;p18"/>
          <p:cNvSpPr/>
          <p:nvPr/>
        </p:nvSpPr>
        <p:spPr>
          <a:xfrm>
            <a:off x="7695128" y="4343757"/>
            <a:ext cx="6162199" cy="353378"/>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DCD7E5"/>
              </a:buClr>
              <a:buSzPts val="1700"/>
              <a:buFont typeface="Heebo Light"/>
              <a:buNone/>
            </a:pPr>
            <a:r>
              <a:rPr lang="en-US" sz="1700">
                <a:solidFill>
                  <a:srgbClr val="DCD7E5"/>
                </a:solidFill>
                <a:latin typeface="Heebo Light"/>
                <a:ea typeface="Heebo Light"/>
                <a:cs typeface="Heebo Light"/>
                <a:sym typeface="Heebo Light"/>
              </a:rPr>
              <a:t>Multi-disciplinary with colorectal/urology</a:t>
            </a:r>
            <a:endParaRPr sz="1700">
              <a:solidFill>
                <a:schemeClr val="dk1"/>
              </a:solidFill>
              <a:latin typeface="Calibri"/>
              <a:ea typeface="Calibri"/>
              <a:cs typeface="Calibri"/>
              <a:sym typeface="Calibri"/>
            </a:endParaRPr>
          </a:p>
        </p:txBody>
      </p:sp>
      <p:pic>
        <p:nvPicPr>
          <p:cNvPr id="485" name="Google Shape;485;p18" descr="preencoded.png"/>
          <p:cNvPicPr preferRelativeResize="0"/>
          <p:nvPr/>
        </p:nvPicPr>
        <p:blipFill rotWithShape="1">
          <a:blip r:embed="rId5">
            <a:alphaModFix/>
          </a:blip>
          <a:srcRect/>
          <a:stretch/>
        </p:blipFill>
        <p:spPr>
          <a:xfrm>
            <a:off x="6259473" y="4970621"/>
            <a:ext cx="1104424" cy="1325285"/>
          </a:xfrm>
          <a:prstGeom prst="rect">
            <a:avLst/>
          </a:prstGeom>
          <a:noFill/>
          <a:ln>
            <a:noFill/>
          </a:ln>
        </p:spPr>
      </p:pic>
      <p:sp>
        <p:nvSpPr>
          <p:cNvPr id="486" name="Google Shape;486;p18"/>
          <p:cNvSpPr/>
          <p:nvPr/>
        </p:nvSpPr>
        <p:spPr>
          <a:xfrm>
            <a:off x="7695128" y="5191482"/>
            <a:ext cx="2761178" cy="34504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DCD7E5"/>
              </a:buClr>
              <a:buSzPts val="2150"/>
              <a:buFont typeface="Montserrat"/>
              <a:buNone/>
            </a:pPr>
            <a:r>
              <a:rPr lang="en-US" sz="2150">
                <a:solidFill>
                  <a:srgbClr val="DCD7E5"/>
                </a:solidFill>
                <a:latin typeface="Montserrat"/>
                <a:ea typeface="Montserrat"/>
                <a:cs typeface="Montserrat"/>
                <a:sym typeface="Montserrat"/>
              </a:rPr>
              <a:t>Extending Robotics</a:t>
            </a:r>
            <a:endParaRPr sz="2150">
              <a:solidFill>
                <a:schemeClr val="dk1"/>
              </a:solidFill>
              <a:latin typeface="Calibri"/>
              <a:ea typeface="Calibri"/>
              <a:cs typeface="Calibri"/>
              <a:sym typeface="Calibri"/>
            </a:endParaRPr>
          </a:p>
        </p:txBody>
      </p:sp>
      <p:sp>
        <p:nvSpPr>
          <p:cNvPr id="487" name="Google Shape;487;p18"/>
          <p:cNvSpPr/>
          <p:nvPr/>
        </p:nvSpPr>
        <p:spPr>
          <a:xfrm>
            <a:off x="7695128" y="5669042"/>
            <a:ext cx="6162199" cy="353378"/>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DCD7E5"/>
              </a:buClr>
              <a:buSzPts val="1700"/>
              <a:buFont typeface="Heebo Light"/>
              <a:buNone/>
            </a:pPr>
            <a:r>
              <a:rPr lang="en-US" sz="1700">
                <a:solidFill>
                  <a:srgbClr val="DCD7E5"/>
                </a:solidFill>
                <a:latin typeface="Heebo Light"/>
                <a:ea typeface="Heebo Light"/>
                <a:cs typeface="Heebo Light"/>
                <a:sym typeface="Heebo Light"/>
              </a:rPr>
              <a:t>To prolapse, incontinence treatments</a:t>
            </a:r>
            <a:endParaRPr sz="1700">
              <a:solidFill>
                <a:schemeClr val="dk1"/>
              </a:solidFill>
              <a:latin typeface="Calibri"/>
              <a:ea typeface="Calibri"/>
              <a:cs typeface="Calibri"/>
              <a:sym typeface="Calibri"/>
            </a:endParaRPr>
          </a:p>
        </p:txBody>
      </p:sp>
      <p:pic>
        <p:nvPicPr>
          <p:cNvPr id="488" name="Google Shape;488;p18" descr="preencoded.png"/>
          <p:cNvPicPr preferRelativeResize="0"/>
          <p:nvPr/>
        </p:nvPicPr>
        <p:blipFill rotWithShape="1">
          <a:blip r:embed="rId6">
            <a:alphaModFix/>
          </a:blip>
          <a:srcRect/>
          <a:stretch/>
        </p:blipFill>
        <p:spPr>
          <a:xfrm>
            <a:off x="6259473" y="6295906"/>
            <a:ext cx="1104424" cy="1325285"/>
          </a:xfrm>
          <a:prstGeom prst="rect">
            <a:avLst/>
          </a:prstGeom>
          <a:noFill/>
          <a:ln>
            <a:noFill/>
          </a:ln>
        </p:spPr>
      </p:pic>
      <p:sp>
        <p:nvSpPr>
          <p:cNvPr id="489" name="Google Shape;489;p18"/>
          <p:cNvSpPr/>
          <p:nvPr/>
        </p:nvSpPr>
        <p:spPr>
          <a:xfrm>
            <a:off x="7695128" y="6516767"/>
            <a:ext cx="2761178" cy="34504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DCD7E5"/>
              </a:buClr>
              <a:buSzPts val="2150"/>
              <a:buFont typeface="Montserrat"/>
              <a:buNone/>
            </a:pPr>
            <a:r>
              <a:rPr lang="en-US" sz="2150">
                <a:solidFill>
                  <a:srgbClr val="DCD7E5"/>
                </a:solidFill>
                <a:latin typeface="Montserrat"/>
                <a:ea typeface="Montserrat"/>
                <a:cs typeface="Montserrat"/>
                <a:sym typeface="Montserrat"/>
              </a:rPr>
              <a:t>Knowledge Sharing</a:t>
            </a:r>
            <a:endParaRPr sz="2150">
              <a:solidFill>
                <a:schemeClr val="dk1"/>
              </a:solidFill>
              <a:latin typeface="Calibri"/>
              <a:ea typeface="Calibri"/>
              <a:cs typeface="Calibri"/>
              <a:sym typeface="Calibri"/>
            </a:endParaRPr>
          </a:p>
        </p:txBody>
      </p:sp>
      <p:sp>
        <p:nvSpPr>
          <p:cNvPr id="490" name="Google Shape;490;p18"/>
          <p:cNvSpPr/>
          <p:nvPr/>
        </p:nvSpPr>
        <p:spPr>
          <a:xfrm>
            <a:off x="7695128" y="6994327"/>
            <a:ext cx="6162199" cy="353378"/>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DCD7E5"/>
              </a:buClr>
              <a:buSzPts val="1700"/>
              <a:buFont typeface="Heebo Light"/>
              <a:buNone/>
            </a:pPr>
            <a:r>
              <a:rPr lang="en-US" sz="1700">
                <a:solidFill>
                  <a:srgbClr val="DCD7E5"/>
                </a:solidFill>
                <a:latin typeface="Heebo Light"/>
                <a:ea typeface="Heebo Light"/>
                <a:cs typeface="Heebo Light"/>
                <a:sym typeface="Heebo Light"/>
              </a:rPr>
              <a:t>Annual "Same-Day Hysterectomy" training course</a:t>
            </a:r>
            <a:endParaRPr sz="1700">
              <a:solidFill>
                <a:schemeClr val="dk1"/>
              </a:solidFill>
              <a:latin typeface="Calibri"/>
              <a:ea typeface="Calibri"/>
              <a:cs typeface="Calibri"/>
              <a:sym typeface="Calibri"/>
            </a:endParaRPr>
          </a:p>
        </p:txBody>
      </p:sp>
      <p:pic>
        <p:nvPicPr>
          <p:cNvPr id="491" name="Google Shape;491;p18" descr="A group of people in scrubs and medical uniforms&#10;&#10;Description automatically generated"/>
          <p:cNvPicPr preferRelativeResize="0"/>
          <p:nvPr/>
        </p:nvPicPr>
        <p:blipFill rotWithShape="1">
          <a:blip r:embed="rId7">
            <a:alphaModFix/>
          </a:blip>
          <a:srcRect r="11260" b="-1"/>
          <a:stretch/>
        </p:blipFill>
        <p:spPr>
          <a:xfrm>
            <a:off x="704523" y="1436924"/>
            <a:ext cx="4803646" cy="40599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19"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498" name="Google Shape;498;p19"/>
          <p:cNvSpPr/>
          <p:nvPr/>
        </p:nvSpPr>
        <p:spPr>
          <a:xfrm>
            <a:off x="6280190" y="1542098"/>
            <a:ext cx="7556421" cy="212633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Minimally Invasive Gynaecological  Surgery - The New Standard</a:t>
            </a:r>
            <a:endParaRPr sz="4450">
              <a:solidFill>
                <a:schemeClr val="dk1"/>
              </a:solidFill>
              <a:latin typeface="Calibri"/>
              <a:ea typeface="Calibri"/>
              <a:cs typeface="Calibri"/>
              <a:sym typeface="Calibri"/>
            </a:endParaRPr>
          </a:p>
        </p:txBody>
      </p:sp>
      <p:sp>
        <p:nvSpPr>
          <p:cNvPr id="499" name="Google Shape;499;p19"/>
          <p:cNvSpPr/>
          <p:nvPr/>
        </p:nvSpPr>
        <p:spPr>
          <a:xfrm>
            <a:off x="6280190" y="4008596"/>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00" name="Google Shape;500;p19" descr="preencoded.png"/>
          <p:cNvPicPr preferRelativeResize="0"/>
          <p:nvPr/>
        </p:nvPicPr>
        <p:blipFill rotWithShape="1">
          <a:blip r:embed="rId4">
            <a:alphaModFix/>
          </a:blip>
          <a:srcRect/>
          <a:stretch/>
        </p:blipFill>
        <p:spPr>
          <a:xfrm>
            <a:off x="6365260" y="4051102"/>
            <a:ext cx="340162" cy="425291"/>
          </a:xfrm>
          <a:prstGeom prst="rect">
            <a:avLst/>
          </a:prstGeom>
          <a:noFill/>
          <a:ln>
            <a:noFill/>
          </a:ln>
        </p:spPr>
      </p:pic>
      <p:sp>
        <p:nvSpPr>
          <p:cNvPr id="501" name="Google Shape;501;p19"/>
          <p:cNvSpPr/>
          <p:nvPr/>
        </p:nvSpPr>
        <p:spPr>
          <a:xfrm>
            <a:off x="7017306" y="408646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Robotic Surgery</a:t>
            </a:r>
            <a:endParaRPr sz="2200">
              <a:solidFill>
                <a:schemeClr val="dk1"/>
              </a:solidFill>
              <a:latin typeface="Calibri"/>
              <a:ea typeface="Calibri"/>
              <a:cs typeface="Calibri"/>
              <a:sym typeface="Calibri"/>
            </a:endParaRPr>
          </a:p>
        </p:txBody>
      </p:sp>
      <p:sp>
        <p:nvSpPr>
          <p:cNvPr id="502" name="Google Shape;502;p19"/>
          <p:cNvSpPr/>
          <p:nvPr/>
        </p:nvSpPr>
        <p:spPr>
          <a:xfrm>
            <a:off x="7017306" y="4576882"/>
            <a:ext cx="2899410"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Precision control for complex procedures</a:t>
            </a:r>
            <a:endParaRPr sz="1750">
              <a:solidFill>
                <a:schemeClr val="dk1"/>
              </a:solidFill>
              <a:latin typeface="Calibri"/>
              <a:ea typeface="Calibri"/>
              <a:cs typeface="Calibri"/>
              <a:sym typeface="Calibri"/>
            </a:endParaRPr>
          </a:p>
        </p:txBody>
      </p:sp>
      <p:sp>
        <p:nvSpPr>
          <p:cNvPr id="503" name="Google Shape;503;p19"/>
          <p:cNvSpPr/>
          <p:nvPr/>
        </p:nvSpPr>
        <p:spPr>
          <a:xfrm>
            <a:off x="10200203" y="4008596"/>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04" name="Google Shape;504;p19" descr="preencoded.png"/>
          <p:cNvPicPr preferRelativeResize="0"/>
          <p:nvPr/>
        </p:nvPicPr>
        <p:blipFill rotWithShape="1">
          <a:blip r:embed="rId5">
            <a:alphaModFix/>
          </a:blip>
          <a:srcRect/>
          <a:stretch/>
        </p:blipFill>
        <p:spPr>
          <a:xfrm>
            <a:off x="10285274" y="4051102"/>
            <a:ext cx="340162" cy="425291"/>
          </a:xfrm>
          <a:prstGeom prst="rect">
            <a:avLst/>
          </a:prstGeom>
          <a:noFill/>
          <a:ln>
            <a:noFill/>
          </a:ln>
        </p:spPr>
      </p:pic>
      <p:sp>
        <p:nvSpPr>
          <p:cNvPr id="505" name="Google Shape;505;p19"/>
          <p:cNvSpPr/>
          <p:nvPr/>
        </p:nvSpPr>
        <p:spPr>
          <a:xfrm>
            <a:off x="10937319" y="408646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VNOTES</a:t>
            </a:r>
            <a:endParaRPr sz="2200">
              <a:solidFill>
                <a:schemeClr val="dk1"/>
              </a:solidFill>
              <a:latin typeface="Calibri"/>
              <a:ea typeface="Calibri"/>
              <a:cs typeface="Calibri"/>
              <a:sym typeface="Calibri"/>
            </a:endParaRPr>
          </a:p>
        </p:txBody>
      </p:sp>
      <p:sp>
        <p:nvSpPr>
          <p:cNvPr id="506" name="Google Shape;506;p19"/>
          <p:cNvSpPr/>
          <p:nvPr/>
        </p:nvSpPr>
        <p:spPr>
          <a:xfrm>
            <a:off x="10937319" y="4576882"/>
            <a:ext cx="2899410"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Scar-free hysterectomy via vaginal approach</a:t>
            </a:r>
            <a:endParaRPr sz="1750">
              <a:solidFill>
                <a:schemeClr val="dk1"/>
              </a:solidFill>
              <a:latin typeface="Calibri"/>
              <a:ea typeface="Calibri"/>
              <a:cs typeface="Calibri"/>
              <a:sym typeface="Calibri"/>
            </a:endParaRPr>
          </a:p>
        </p:txBody>
      </p:sp>
      <p:sp>
        <p:nvSpPr>
          <p:cNvPr id="507" name="Google Shape;507;p19"/>
          <p:cNvSpPr/>
          <p:nvPr/>
        </p:nvSpPr>
        <p:spPr>
          <a:xfrm>
            <a:off x="6280190" y="5756315"/>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08" name="Google Shape;508;p19" descr="preencoded.png"/>
          <p:cNvPicPr preferRelativeResize="0"/>
          <p:nvPr/>
        </p:nvPicPr>
        <p:blipFill rotWithShape="1">
          <a:blip r:embed="rId6">
            <a:alphaModFix/>
          </a:blip>
          <a:srcRect/>
          <a:stretch/>
        </p:blipFill>
        <p:spPr>
          <a:xfrm>
            <a:off x="6365260" y="5798820"/>
            <a:ext cx="340162" cy="425291"/>
          </a:xfrm>
          <a:prstGeom prst="rect">
            <a:avLst/>
          </a:prstGeom>
          <a:noFill/>
          <a:ln>
            <a:noFill/>
          </a:ln>
        </p:spPr>
      </p:pic>
      <p:sp>
        <p:nvSpPr>
          <p:cNvPr id="509" name="Google Shape;509;p19"/>
          <p:cNvSpPr/>
          <p:nvPr/>
        </p:nvSpPr>
        <p:spPr>
          <a:xfrm>
            <a:off x="7017306" y="5834182"/>
            <a:ext cx="325969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Outpatient Procedures</a:t>
            </a:r>
            <a:endParaRPr sz="2200">
              <a:solidFill>
                <a:schemeClr val="dk1"/>
              </a:solidFill>
              <a:latin typeface="Calibri"/>
              <a:ea typeface="Calibri"/>
              <a:cs typeface="Calibri"/>
              <a:sym typeface="Calibri"/>
            </a:endParaRPr>
          </a:p>
        </p:txBody>
      </p:sp>
      <p:sp>
        <p:nvSpPr>
          <p:cNvPr id="510" name="Google Shape;510;p19"/>
          <p:cNvSpPr/>
          <p:nvPr/>
        </p:nvSpPr>
        <p:spPr>
          <a:xfrm>
            <a:off x="7017306" y="6324600"/>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Hysteroscopy &amp; ablation under local anesthesia</a:t>
            </a:r>
            <a:endParaRPr sz="17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
          <p:cNvSpPr txBox="1">
            <a:spLocks noGrp="1"/>
          </p:cNvSpPr>
          <p:nvPr>
            <p:ph type="title"/>
          </p:nvPr>
        </p:nvSpPr>
        <p:spPr>
          <a:xfrm>
            <a:off x="558863" y="460857"/>
            <a:ext cx="6699542" cy="318984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320"/>
              <a:buFont typeface="Calibri"/>
              <a:buNone/>
            </a:pPr>
            <a:r>
              <a:rPr lang="en-US" sz="4320"/>
              <a:t>Is it all about men?</a:t>
            </a:r>
            <a:endParaRPr/>
          </a:p>
        </p:txBody>
      </p:sp>
      <p:sp>
        <p:nvSpPr>
          <p:cNvPr id="221" name="Google Shape;221;p2"/>
          <p:cNvSpPr txBox="1">
            <a:spLocks noGrp="1"/>
          </p:cNvSpPr>
          <p:nvPr>
            <p:ph type="body" idx="1"/>
          </p:nvPr>
        </p:nvSpPr>
        <p:spPr>
          <a:xfrm>
            <a:off x="7315201" y="763494"/>
            <a:ext cx="6309359" cy="3189841"/>
          </a:xfrm>
          <a:prstGeom prst="rect">
            <a:avLst/>
          </a:prstGeom>
          <a:noFill/>
          <a:ln>
            <a:noFill/>
          </a:ln>
        </p:spPr>
        <p:txBody>
          <a:bodyPr spcFirstLastPara="1" wrap="square" lIns="91425" tIns="45700" rIns="91425" bIns="45700" anchor="ctr" anchorCtr="0">
            <a:normAutofit/>
          </a:bodyPr>
          <a:lstStyle/>
          <a:p>
            <a:pPr marL="342900" lvl="0" indent="-342900" algn="l" rtl="0">
              <a:spcBef>
                <a:spcPts val="0"/>
              </a:spcBef>
              <a:spcAft>
                <a:spcPts val="0"/>
              </a:spcAft>
              <a:buClr>
                <a:schemeClr val="dk1"/>
              </a:buClr>
              <a:buSzPts val="2040"/>
              <a:buChar char="•"/>
            </a:pPr>
            <a:r>
              <a:rPr lang="en-US" sz="2040" i="1"/>
              <a:t>What I repeatedly hear is that RAS prostatectomy is the only area where (internationally) there is really good evidence around cost effectiveness and the significant clinical benefits that RAS gives in comparison to open of lap procedures… for everything else evidence less convincing …</a:t>
            </a:r>
            <a:endParaRPr/>
          </a:p>
          <a:p>
            <a:pPr marL="342900" lvl="0" indent="-342900" algn="l" rtl="0">
              <a:spcBef>
                <a:spcPts val="408"/>
              </a:spcBef>
              <a:spcAft>
                <a:spcPts val="0"/>
              </a:spcAft>
              <a:buClr>
                <a:schemeClr val="dk1"/>
              </a:buClr>
              <a:buSzPts val="2040"/>
              <a:buChar char="•"/>
            </a:pPr>
            <a:r>
              <a:rPr lang="en-US" sz="2040" i="1"/>
              <a:t>agenda is focused on making sure every man getting a prostatectomy should be offered RAS….</a:t>
            </a:r>
            <a:endParaRPr/>
          </a:p>
          <a:p>
            <a:pPr marL="342900" lvl="0" indent="-213359" algn="l" rtl="0">
              <a:spcBef>
                <a:spcPts val="408"/>
              </a:spcBef>
              <a:spcAft>
                <a:spcPts val="0"/>
              </a:spcAft>
              <a:buClr>
                <a:schemeClr val="dk1"/>
              </a:buClr>
              <a:buSzPts val="2040"/>
              <a:buNone/>
            </a:pPr>
            <a:endParaRPr sz="2040"/>
          </a:p>
        </p:txBody>
      </p:sp>
      <p:pic>
        <p:nvPicPr>
          <p:cNvPr id="222" name="Google Shape;222;p2" descr="A blue and white sign with text overlay&#10;&#10;Description automatically generated"/>
          <p:cNvPicPr preferRelativeResize="0"/>
          <p:nvPr/>
        </p:nvPicPr>
        <p:blipFill rotWithShape="1">
          <a:blip r:embed="rId3">
            <a:alphaModFix/>
          </a:blip>
          <a:srcRect/>
          <a:stretch/>
        </p:blipFill>
        <p:spPr>
          <a:xfrm>
            <a:off x="7706635" y="4810575"/>
            <a:ext cx="6192935" cy="2513867"/>
          </a:xfrm>
          <a:prstGeom prst="rect">
            <a:avLst/>
          </a:prstGeom>
          <a:noFill/>
          <a:ln>
            <a:noFill/>
          </a:ln>
        </p:spPr>
      </p:pic>
      <p:pic>
        <p:nvPicPr>
          <p:cNvPr id="223" name="Google Shape;223;p2" descr="A person with a scarf around her neck&#10;&#10;Description automatically generated"/>
          <p:cNvPicPr preferRelativeResize="0"/>
          <p:nvPr/>
        </p:nvPicPr>
        <p:blipFill rotWithShape="1">
          <a:blip r:embed="rId4">
            <a:alphaModFix/>
          </a:blip>
          <a:srcRect/>
          <a:stretch/>
        </p:blipFill>
        <p:spPr>
          <a:xfrm>
            <a:off x="698219" y="4818349"/>
            <a:ext cx="6277586" cy="257381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20"/>
          <p:cNvSpPr/>
          <p:nvPr/>
        </p:nvSpPr>
        <p:spPr>
          <a:xfrm>
            <a:off x="751999" y="591264"/>
            <a:ext cx="13126402" cy="1343025"/>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2F0F4"/>
              </a:buClr>
              <a:buSzPts val="4200"/>
              <a:buFont typeface="Montserrat"/>
              <a:buNone/>
            </a:pPr>
            <a:r>
              <a:rPr lang="en-US" sz="4200">
                <a:solidFill>
                  <a:srgbClr val="F2F0F4"/>
                </a:solidFill>
                <a:latin typeface="Montserrat"/>
                <a:ea typeface="Montserrat"/>
                <a:cs typeface="Montserrat"/>
                <a:sym typeface="Montserrat"/>
              </a:rPr>
              <a:t>Changing Pathways: From Hospital Bed to Home</a:t>
            </a:r>
            <a:endParaRPr sz="4200">
              <a:solidFill>
                <a:schemeClr val="dk1"/>
              </a:solidFill>
              <a:latin typeface="Calibri"/>
              <a:ea typeface="Calibri"/>
              <a:cs typeface="Calibri"/>
              <a:sym typeface="Calibri"/>
            </a:endParaRPr>
          </a:p>
        </p:txBody>
      </p:sp>
      <p:sp>
        <p:nvSpPr>
          <p:cNvPr id="517" name="Google Shape;517;p20"/>
          <p:cNvSpPr/>
          <p:nvPr/>
        </p:nvSpPr>
        <p:spPr>
          <a:xfrm>
            <a:off x="751999" y="2363986"/>
            <a:ext cx="1640800" cy="1238012"/>
          </a:xfrm>
          <a:prstGeom prst="roundRect">
            <a:avLst>
              <a:gd name="adj" fmla="val 7290"/>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18" name="Google Shape;518;p20" descr="preencoded.png"/>
          <p:cNvPicPr preferRelativeResize="0"/>
          <p:nvPr/>
        </p:nvPicPr>
        <p:blipFill rotWithShape="1">
          <a:blip r:embed="rId3">
            <a:alphaModFix/>
          </a:blip>
          <a:srcRect/>
          <a:stretch/>
        </p:blipFill>
        <p:spPr>
          <a:xfrm>
            <a:off x="1421249" y="2794159"/>
            <a:ext cx="302181" cy="377666"/>
          </a:xfrm>
          <a:prstGeom prst="rect">
            <a:avLst/>
          </a:prstGeom>
          <a:noFill/>
          <a:ln>
            <a:noFill/>
          </a:ln>
        </p:spPr>
      </p:pic>
      <p:sp>
        <p:nvSpPr>
          <p:cNvPr id="519" name="Google Shape;519;p20"/>
          <p:cNvSpPr/>
          <p:nvPr/>
        </p:nvSpPr>
        <p:spPr>
          <a:xfrm>
            <a:off x="2607588" y="2578775"/>
            <a:ext cx="2597706" cy="335756"/>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DCD7E5"/>
              </a:buClr>
              <a:buSzPts val="2100"/>
              <a:buFont typeface="Montserrat"/>
              <a:buNone/>
            </a:pPr>
            <a:r>
              <a:rPr lang="en-US" sz="2100">
                <a:solidFill>
                  <a:srgbClr val="DCD7E5"/>
                </a:solidFill>
                <a:latin typeface="Montserrat"/>
                <a:ea typeface="Montserrat"/>
                <a:cs typeface="Montserrat"/>
                <a:sym typeface="Montserrat"/>
              </a:rPr>
              <a:t>Pre-op Assessment</a:t>
            </a:r>
            <a:endParaRPr sz="2100">
              <a:solidFill>
                <a:schemeClr val="dk1"/>
              </a:solidFill>
              <a:latin typeface="Calibri"/>
              <a:ea typeface="Calibri"/>
              <a:cs typeface="Calibri"/>
              <a:sym typeface="Calibri"/>
            </a:endParaRPr>
          </a:p>
        </p:txBody>
      </p:sp>
      <p:sp>
        <p:nvSpPr>
          <p:cNvPr id="520" name="Google Shape;520;p20"/>
          <p:cNvSpPr/>
          <p:nvPr/>
        </p:nvSpPr>
        <p:spPr>
          <a:xfrm>
            <a:off x="2607588" y="3043357"/>
            <a:ext cx="2597706" cy="343853"/>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DCD7E5"/>
              </a:buClr>
              <a:buSzPts val="1650"/>
              <a:buFont typeface="Heebo Light"/>
              <a:buNone/>
            </a:pPr>
            <a:r>
              <a:rPr lang="en-US" sz="1650">
                <a:solidFill>
                  <a:srgbClr val="DCD7E5"/>
                </a:solidFill>
                <a:latin typeface="Heebo Light"/>
                <a:ea typeface="Heebo Light"/>
                <a:cs typeface="Heebo Light"/>
                <a:sym typeface="Heebo Light"/>
              </a:rPr>
              <a:t>Day case is the norm</a:t>
            </a:r>
            <a:endParaRPr sz="1650">
              <a:solidFill>
                <a:schemeClr val="dk1"/>
              </a:solidFill>
              <a:latin typeface="Calibri"/>
              <a:ea typeface="Calibri"/>
              <a:cs typeface="Calibri"/>
              <a:sym typeface="Calibri"/>
            </a:endParaRPr>
          </a:p>
        </p:txBody>
      </p:sp>
      <p:sp>
        <p:nvSpPr>
          <p:cNvPr id="521" name="Google Shape;521;p20"/>
          <p:cNvSpPr/>
          <p:nvPr/>
        </p:nvSpPr>
        <p:spPr>
          <a:xfrm>
            <a:off x="2500193" y="3586758"/>
            <a:ext cx="11270813" cy="15240"/>
          </a:xfrm>
          <a:prstGeom prst="roundRect">
            <a:avLst>
              <a:gd name="adj" fmla="val 5922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20"/>
          <p:cNvSpPr/>
          <p:nvPr/>
        </p:nvSpPr>
        <p:spPr>
          <a:xfrm>
            <a:off x="751999" y="3709392"/>
            <a:ext cx="3281601" cy="1238012"/>
          </a:xfrm>
          <a:prstGeom prst="roundRect">
            <a:avLst>
              <a:gd name="adj" fmla="val 7290"/>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23" name="Google Shape;523;p20" descr="preencoded.png"/>
          <p:cNvPicPr preferRelativeResize="0"/>
          <p:nvPr/>
        </p:nvPicPr>
        <p:blipFill rotWithShape="1">
          <a:blip r:embed="rId4">
            <a:alphaModFix/>
          </a:blip>
          <a:srcRect/>
          <a:stretch/>
        </p:blipFill>
        <p:spPr>
          <a:xfrm>
            <a:off x="2241709" y="4139565"/>
            <a:ext cx="302181" cy="377666"/>
          </a:xfrm>
          <a:prstGeom prst="rect">
            <a:avLst/>
          </a:prstGeom>
          <a:noFill/>
          <a:ln>
            <a:noFill/>
          </a:ln>
        </p:spPr>
      </p:pic>
      <p:sp>
        <p:nvSpPr>
          <p:cNvPr id="524" name="Google Shape;524;p20"/>
          <p:cNvSpPr/>
          <p:nvPr/>
        </p:nvSpPr>
        <p:spPr>
          <a:xfrm>
            <a:off x="4248388" y="3924181"/>
            <a:ext cx="2882503" cy="335756"/>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DCD7E5"/>
              </a:buClr>
              <a:buSzPts val="2100"/>
              <a:buFont typeface="Montserrat"/>
              <a:buNone/>
            </a:pPr>
            <a:r>
              <a:rPr lang="en-US" sz="2100">
                <a:solidFill>
                  <a:srgbClr val="DCD7E5"/>
                </a:solidFill>
                <a:latin typeface="Montserrat"/>
                <a:ea typeface="Montserrat"/>
                <a:cs typeface="Montserrat"/>
                <a:sym typeface="Montserrat"/>
              </a:rPr>
              <a:t>Same-Day Admission</a:t>
            </a:r>
            <a:endParaRPr sz="2100">
              <a:solidFill>
                <a:schemeClr val="dk1"/>
              </a:solidFill>
              <a:latin typeface="Calibri"/>
              <a:ea typeface="Calibri"/>
              <a:cs typeface="Calibri"/>
              <a:sym typeface="Calibri"/>
            </a:endParaRPr>
          </a:p>
        </p:txBody>
      </p:sp>
      <p:sp>
        <p:nvSpPr>
          <p:cNvPr id="525" name="Google Shape;525;p20"/>
          <p:cNvSpPr/>
          <p:nvPr/>
        </p:nvSpPr>
        <p:spPr>
          <a:xfrm>
            <a:off x="4248388" y="4388763"/>
            <a:ext cx="2882503" cy="343853"/>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DCD7E5"/>
              </a:buClr>
              <a:buSzPts val="1650"/>
              <a:buFont typeface="Heebo Light"/>
              <a:buNone/>
            </a:pPr>
            <a:r>
              <a:rPr lang="en-US" sz="1650">
                <a:solidFill>
                  <a:srgbClr val="DCD7E5"/>
                </a:solidFill>
                <a:latin typeface="Heebo Light"/>
                <a:ea typeface="Heebo Light"/>
                <a:cs typeface="Heebo Light"/>
                <a:sym typeface="Heebo Light"/>
              </a:rPr>
              <a:t>No overnight pre-op stay</a:t>
            </a:r>
            <a:endParaRPr sz="1650">
              <a:solidFill>
                <a:schemeClr val="dk1"/>
              </a:solidFill>
              <a:latin typeface="Calibri"/>
              <a:ea typeface="Calibri"/>
              <a:cs typeface="Calibri"/>
              <a:sym typeface="Calibri"/>
            </a:endParaRPr>
          </a:p>
        </p:txBody>
      </p:sp>
      <p:sp>
        <p:nvSpPr>
          <p:cNvPr id="526" name="Google Shape;526;p20"/>
          <p:cNvSpPr/>
          <p:nvPr/>
        </p:nvSpPr>
        <p:spPr>
          <a:xfrm>
            <a:off x="4140994" y="4932164"/>
            <a:ext cx="9630013" cy="15240"/>
          </a:xfrm>
          <a:prstGeom prst="roundRect">
            <a:avLst>
              <a:gd name="adj" fmla="val 5922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20"/>
          <p:cNvSpPr/>
          <p:nvPr/>
        </p:nvSpPr>
        <p:spPr>
          <a:xfrm>
            <a:off x="751999" y="5054798"/>
            <a:ext cx="4922401" cy="1238012"/>
          </a:xfrm>
          <a:prstGeom prst="roundRect">
            <a:avLst>
              <a:gd name="adj" fmla="val 7290"/>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28" name="Google Shape;528;p20" descr="preencoded.png"/>
          <p:cNvPicPr preferRelativeResize="0"/>
          <p:nvPr/>
        </p:nvPicPr>
        <p:blipFill rotWithShape="1">
          <a:blip r:embed="rId5">
            <a:alphaModFix/>
          </a:blip>
          <a:srcRect/>
          <a:stretch/>
        </p:blipFill>
        <p:spPr>
          <a:xfrm>
            <a:off x="3062049" y="5484971"/>
            <a:ext cx="302181" cy="377666"/>
          </a:xfrm>
          <a:prstGeom prst="rect">
            <a:avLst/>
          </a:prstGeom>
          <a:noFill/>
          <a:ln>
            <a:noFill/>
          </a:ln>
        </p:spPr>
      </p:pic>
      <p:sp>
        <p:nvSpPr>
          <p:cNvPr id="529" name="Google Shape;529;p20"/>
          <p:cNvSpPr/>
          <p:nvPr/>
        </p:nvSpPr>
        <p:spPr>
          <a:xfrm>
            <a:off x="5889188" y="5269587"/>
            <a:ext cx="3569494" cy="335756"/>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DCD7E5"/>
              </a:buClr>
              <a:buSzPts val="2100"/>
              <a:buFont typeface="Montserrat"/>
              <a:buNone/>
            </a:pPr>
            <a:r>
              <a:rPr lang="en-US" sz="2100">
                <a:solidFill>
                  <a:srgbClr val="DCD7E5"/>
                </a:solidFill>
                <a:latin typeface="Montserrat"/>
                <a:ea typeface="Montserrat"/>
                <a:cs typeface="Montserrat"/>
                <a:sym typeface="Montserrat"/>
              </a:rPr>
              <a:t>Minimally Invasive Surgery</a:t>
            </a:r>
            <a:endParaRPr sz="2100">
              <a:solidFill>
                <a:schemeClr val="dk1"/>
              </a:solidFill>
              <a:latin typeface="Calibri"/>
              <a:ea typeface="Calibri"/>
              <a:cs typeface="Calibri"/>
              <a:sym typeface="Calibri"/>
            </a:endParaRPr>
          </a:p>
        </p:txBody>
      </p:sp>
      <p:sp>
        <p:nvSpPr>
          <p:cNvPr id="530" name="Google Shape;530;p20"/>
          <p:cNvSpPr/>
          <p:nvPr/>
        </p:nvSpPr>
        <p:spPr>
          <a:xfrm>
            <a:off x="5889188" y="5734169"/>
            <a:ext cx="3569494" cy="343853"/>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DCD7E5"/>
              </a:buClr>
              <a:buSzPts val="1650"/>
              <a:buFont typeface="Heebo Light"/>
              <a:buNone/>
            </a:pPr>
            <a:r>
              <a:rPr lang="en-US" sz="1650">
                <a:solidFill>
                  <a:srgbClr val="DCD7E5"/>
                </a:solidFill>
                <a:latin typeface="Heebo Light"/>
                <a:ea typeface="Heebo Light"/>
                <a:cs typeface="Heebo Light"/>
                <a:sym typeface="Heebo Light"/>
              </a:rPr>
              <a:t>Robotics or VNOTES</a:t>
            </a:r>
            <a:endParaRPr sz="1650">
              <a:solidFill>
                <a:schemeClr val="dk1"/>
              </a:solidFill>
              <a:latin typeface="Calibri"/>
              <a:ea typeface="Calibri"/>
              <a:cs typeface="Calibri"/>
              <a:sym typeface="Calibri"/>
            </a:endParaRPr>
          </a:p>
        </p:txBody>
      </p:sp>
      <p:sp>
        <p:nvSpPr>
          <p:cNvPr id="531" name="Google Shape;531;p20"/>
          <p:cNvSpPr/>
          <p:nvPr/>
        </p:nvSpPr>
        <p:spPr>
          <a:xfrm>
            <a:off x="5781794" y="6277570"/>
            <a:ext cx="7989213" cy="15240"/>
          </a:xfrm>
          <a:prstGeom prst="roundRect">
            <a:avLst>
              <a:gd name="adj" fmla="val 5922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20"/>
          <p:cNvSpPr/>
          <p:nvPr/>
        </p:nvSpPr>
        <p:spPr>
          <a:xfrm>
            <a:off x="751999" y="6400205"/>
            <a:ext cx="6563201" cy="1238012"/>
          </a:xfrm>
          <a:prstGeom prst="roundRect">
            <a:avLst>
              <a:gd name="adj" fmla="val 7290"/>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3" name="Google Shape;533;p20" descr="preencoded.png"/>
          <p:cNvPicPr preferRelativeResize="0"/>
          <p:nvPr/>
        </p:nvPicPr>
        <p:blipFill rotWithShape="1">
          <a:blip r:embed="rId6">
            <a:alphaModFix/>
          </a:blip>
          <a:srcRect/>
          <a:stretch/>
        </p:blipFill>
        <p:spPr>
          <a:xfrm>
            <a:off x="3882509" y="6830378"/>
            <a:ext cx="302181" cy="377666"/>
          </a:xfrm>
          <a:prstGeom prst="rect">
            <a:avLst/>
          </a:prstGeom>
          <a:noFill/>
          <a:ln>
            <a:noFill/>
          </a:ln>
        </p:spPr>
      </p:pic>
      <p:sp>
        <p:nvSpPr>
          <p:cNvPr id="534" name="Google Shape;534;p20"/>
          <p:cNvSpPr/>
          <p:nvPr/>
        </p:nvSpPr>
        <p:spPr>
          <a:xfrm>
            <a:off x="7529989" y="6614993"/>
            <a:ext cx="2955488" cy="335756"/>
          </a:xfrm>
          <a:prstGeom prst="rect">
            <a:avLst/>
          </a:prstGeom>
          <a:noFill/>
          <a:ln>
            <a:noFill/>
          </a:ln>
        </p:spPr>
        <p:txBody>
          <a:bodyPr spcFirstLastPara="1" wrap="square" lIns="0" tIns="0" rIns="0" bIns="0" anchor="t" anchorCtr="0">
            <a:noAutofit/>
          </a:bodyPr>
          <a:lstStyle/>
          <a:p>
            <a:pPr marL="0" marR="0" lvl="0" indent="0" algn="l" rtl="0">
              <a:lnSpc>
                <a:spcPct val="123809"/>
              </a:lnSpc>
              <a:spcBef>
                <a:spcPts val="0"/>
              </a:spcBef>
              <a:spcAft>
                <a:spcPts val="0"/>
              </a:spcAft>
              <a:buClr>
                <a:srgbClr val="DCD7E5"/>
              </a:buClr>
              <a:buSzPts val="2100"/>
              <a:buFont typeface="Montserrat"/>
              <a:buNone/>
            </a:pPr>
            <a:r>
              <a:rPr lang="en-US" sz="2100">
                <a:solidFill>
                  <a:srgbClr val="DCD7E5"/>
                </a:solidFill>
                <a:latin typeface="Montserrat"/>
                <a:ea typeface="Montserrat"/>
                <a:cs typeface="Montserrat"/>
                <a:sym typeface="Montserrat"/>
              </a:rPr>
              <a:t>Discharge in 3 Hours</a:t>
            </a:r>
            <a:endParaRPr sz="2100">
              <a:solidFill>
                <a:schemeClr val="dk1"/>
              </a:solidFill>
              <a:latin typeface="Calibri"/>
              <a:ea typeface="Calibri"/>
              <a:cs typeface="Calibri"/>
              <a:sym typeface="Calibri"/>
            </a:endParaRPr>
          </a:p>
        </p:txBody>
      </p:sp>
      <p:sp>
        <p:nvSpPr>
          <p:cNvPr id="535" name="Google Shape;535;p20"/>
          <p:cNvSpPr/>
          <p:nvPr/>
        </p:nvSpPr>
        <p:spPr>
          <a:xfrm>
            <a:off x="7529989" y="7079575"/>
            <a:ext cx="2955488" cy="343853"/>
          </a:xfrm>
          <a:prstGeom prst="rect">
            <a:avLst/>
          </a:prstGeom>
          <a:noFill/>
          <a:ln>
            <a:noFill/>
          </a:ln>
        </p:spPr>
        <p:txBody>
          <a:bodyPr spcFirstLastPara="1" wrap="square" lIns="0" tIns="0" rIns="0" bIns="0" anchor="t" anchorCtr="0">
            <a:noAutofit/>
          </a:bodyPr>
          <a:lstStyle/>
          <a:p>
            <a:pPr marL="0" marR="0" lvl="0" indent="0" algn="l" rtl="0">
              <a:lnSpc>
                <a:spcPct val="163636"/>
              </a:lnSpc>
              <a:spcBef>
                <a:spcPts val="0"/>
              </a:spcBef>
              <a:spcAft>
                <a:spcPts val="0"/>
              </a:spcAft>
              <a:buClr>
                <a:srgbClr val="DCD7E5"/>
              </a:buClr>
              <a:buSzPts val="1650"/>
              <a:buFont typeface="Heebo Light"/>
              <a:buNone/>
            </a:pPr>
            <a:r>
              <a:rPr lang="en-US" sz="1650">
                <a:solidFill>
                  <a:srgbClr val="DCD7E5"/>
                </a:solidFill>
                <a:latin typeface="Heebo Light"/>
                <a:ea typeface="Heebo Light"/>
                <a:cs typeface="Heebo Light"/>
                <a:sym typeface="Heebo Light"/>
              </a:rPr>
              <a:t>If stable with criteria met</a:t>
            </a:r>
            <a:endParaRPr sz="165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1"/>
          <p:cNvSpPr/>
          <p:nvPr/>
        </p:nvSpPr>
        <p:spPr>
          <a:xfrm>
            <a:off x="793790" y="1251109"/>
            <a:ext cx="11556087"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Beyond Theatre: Holistic Women's Health</a:t>
            </a:r>
            <a:endParaRPr sz="4450">
              <a:solidFill>
                <a:schemeClr val="dk1"/>
              </a:solidFill>
              <a:latin typeface="Calibri"/>
              <a:ea typeface="Calibri"/>
              <a:cs typeface="Calibri"/>
              <a:sym typeface="Calibri"/>
            </a:endParaRPr>
          </a:p>
        </p:txBody>
      </p:sp>
      <p:sp>
        <p:nvSpPr>
          <p:cNvPr id="542" name="Google Shape;542;p21"/>
          <p:cNvSpPr/>
          <p:nvPr/>
        </p:nvSpPr>
        <p:spPr>
          <a:xfrm>
            <a:off x="1566862" y="3042999"/>
            <a:ext cx="3125629"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Faster Return to Work</a:t>
            </a:r>
            <a:endParaRPr sz="2200">
              <a:solidFill>
                <a:schemeClr val="dk1"/>
              </a:solidFill>
              <a:latin typeface="Calibri"/>
              <a:ea typeface="Calibri"/>
              <a:cs typeface="Calibri"/>
              <a:sym typeface="Calibri"/>
            </a:endParaRPr>
          </a:p>
        </p:txBody>
      </p:sp>
      <p:sp>
        <p:nvSpPr>
          <p:cNvPr id="543" name="Google Shape;543;p21"/>
          <p:cNvSpPr/>
          <p:nvPr/>
        </p:nvSpPr>
        <p:spPr>
          <a:xfrm>
            <a:off x="793790" y="3533418"/>
            <a:ext cx="3898702" cy="362903"/>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Economic well-being</a:t>
            </a:r>
            <a:endParaRPr sz="1750">
              <a:solidFill>
                <a:schemeClr val="dk1"/>
              </a:solidFill>
              <a:latin typeface="Calibri"/>
              <a:ea typeface="Calibri"/>
              <a:cs typeface="Calibri"/>
              <a:sym typeface="Calibri"/>
            </a:endParaRPr>
          </a:p>
        </p:txBody>
      </p:sp>
      <p:pic>
        <p:nvPicPr>
          <p:cNvPr id="544" name="Google Shape;544;p21" descr="preencoded.png"/>
          <p:cNvPicPr preferRelativeResize="0"/>
          <p:nvPr/>
        </p:nvPicPr>
        <p:blipFill rotWithShape="1">
          <a:blip r:embed="rId3">
            <a:alphaModFix/>
          </a:blip>
          <a:srcRect/>
          <a:stretch/>
        </p:blipFill>
        <p:spPr>
          <a:xfrm>
            <a:off x="5032653" y="2413516"/>
            <a:ext cx="4564975" cy="4564975"/>
          </a:xfrm>
          <a:prstGeom prst="rect">
            <a:avLst/>
          </a:prstGeom>
          <a:noFill/>
          <a:ln>
            <a:noFill/>
          </a:ln>
        </p:spPr>
      </p:pic>
      <p:pic>
        <p:nvPicPr>
          <p:cNvPr id="545" name="Google Shape;545;p21" descr="preencoded.png"/>
          <p:cNvPicPr preferRelativeResize="0"/>
          <p:nvPr/>
        </p:nvPicPr>
        <p:blipFill rotWithShape="1">
          <a:blip r:embed="rId4">
            <a:alphaModFix/>
          </a:blip>
          <a:srcRect/>
          <a:stretch/>
        </p:blipFill>
        <p:spPr>
          <a:xfrm>
            <a:off x="6226731" y="3176588"/>
            <a:ext cx="339328" cy="424220"/>
          </a:xfrm>
          <a:prstGeom prst="rect">
            <a:avLst/>
          </a:prstGeom>
          <a:noFill/>
          <a:ln>
            <a:noFill/>
          </a:ln>
        </p:spPr>
      </p:pic>
      <p:sp>
        <p:nvSpPr>
          <p:cNvPr id="546" name="Google Shape;546;p21"/>
          <p:cNvSpPr/>
          <p:nvPr/>
        </p:nvSpPr>
        <p:spPr>
          <a:xfrm>
            <a:off x="9937790" y="3042999"/>
            <a:ext cx="345376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Improved Mental Health</a:t>
            </a:r>
            <a:endParaRPr sz="2200">
              <a:solidFill>
                <a:schemeClr val="dk1"/>
              </a:solidFill>
              <a:latin typeface="Calibri"/>
              <a:ea typeface="Calibri"/>
              <a:cs typeface="Calibri"/>
              <a:sym typeface="Calibri"/>
            </a:endParaRPr>
          </a:p>
        </p:txBody>
      </p:sp>
      <p:sp>
        <p:nvSpPr>
          <p:cNvPr id="547" name="Google Shape;547;p21"/>
          <p:cNvSpPr/>
          <p:nvPr/>
        </p:nvSpPr>
        <p:spPr>
          <a:xfrm>
            <a:off x="9937790" y="3533418"/>
            <a:ext cx="3898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Less disruption to life</a:t>
            </a:r>
            <a:endParaRPr sz="1750">
              <a:solidFill>
                <a:schemeClr val="dk1"/>
              </a:solidFill>
              <a:latin typeface="Calibri"/>
              <a:ea typeface="Calibri"/>
              <a:cs typeface="Calibri"/>
              <a:sym typeface="Calibri"/>
            </a:endParaRPr>
          </a:p>
        </p:txBody>
      </p:sp>
      <p:pic>
        <p:nvPicPr>
          <p:cNvPr id="548" name="Google Shape;548;p21" descr="preencoded.png"/>
          <p:cNvPicPr preferRelativeResize="0"/>
          <p:nvPr/>
        </p:nvPicPr>
        <p:blipFill rotWithShape="1">
          <a:blip r:embed="rId5">
            <a:alphaModFix/>
          </a:blip>
          <a:srcRect/>
          <a:stretch/>
        </p:blipFill>
        <p:spPr>
          <a:xfrm>
            <a:off x="5032653" y="2413516"/>
            <a:ext cx="4564975" cy="4564975"/>
          </a:xfrm>
          <a:prstGeom prst="rect">
            <a:avLst/>
          </a:prstGeom>
          <a:noFill/>
          <a:ln>
            <a:noFill/>
          </a:ln>
        </p:spPr>
      </p:pic>
      <p:pic>
        <p:nvPicPr>
          <p:cNvPr id="549" name="Google Shape;549;p21" descr="preencoded.png"/>
          <p:cNvPicPr preferRelativeResize="0"/>
          <p:nvPr/>
        </p:nvPicPr>
        <p:blipFill rotWithShape="1">
          <a:blip r:embed="rId6">
            <a:alphaModFix/>
          </a:blip>
          <a:srcRect/>
          <a:stretch/>
        </p:blipFill>
        <p:spPr>
          <a:xfrm>
            <a:off x="8452604" y="3565088"/>
            <a:ext cx="339328" cy="424220"/>
          </a:xfrm>
          <a:prstGeom prst="rect">
            <a:avLst/>
          </a:prstGeom>
          <a:noFill/>
          <a:ln>
            <a:noFill/>
          </a:ln>
        </p:spPr>
      </p:pic>
      <p:sp>
        <p:nvSpPr>
          <p:cNvPr id="550" name="Google Shape;550;p21"/>
          <p:cNvSpPr/>
          <p:nvPr/>
        </p:nvSpPr>
        <p:spPr>
          <a:xfrm>
            <a:off x="9937790" y="5495568"/>
            <a:ext cx="3584377"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Better Fertility Outcomes</a:t>
            </a:r>
            <a:endParaRPr sz="2200">
              <a:solidFill>
                <a:schemeClr val="dk1"/>
              </a:solidFill>
              <a:latin typeface="Calibri"/>
              <a:ea typeface="Calibri"/>
              <a:cs typeface="Calibri"/>
              <a:sym typeface="Calibri"/>
            </a:endParaRPr>
          </a:p>
        </p:txBody>
      </p:sp>
      <p:sp>
        <p:nvSpPr>
          <p:cNvPr id="551" name="Google Shape;551;p21"/>
          <p:cNvSpPr/>
          <p:nvPr/>
        </p:nvSpPr>
        <p:spPr>
          <a:xfrm>
            <a:off x="9937790" y="5985986"/>
            <a:ext cx="3898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When treated promptly</a:t>
            </a:r>
            <a:endParaRPr sz="1750">
              <a:solidFill>
                <a:schemeClr val="dk1"/>
              </a:solidFill>
              <a:latin typeface="Calibri"/>
              <a:ea typeface="Calibri"/>
              <a:cs typeface="Calibri"/>
              <a:sym typeface="Calibri"/>
            </a:endParaRPr>
          </a:p>
        </p:txBody>
      </p:sp>
      <p:pic>
        <p:nvPicPr>
          <p:cNvPr id="552" name="Google Shape;552;p21" descr="preencoded.png"/>
          <p:cNvPicPr preferRelativeResize="0"/>
          <p:nvPr/>
        </p:nvPicPr>
        <p:blipFill rotWithShape="1">
          <a:blip r:embed="rId7">
            <a:alphaModFix/>
          </a:blip>
          <a:srcRect/>
          <a:stretch/>
        </p:blipFill>
        <p:spPr>
          <a:xfrm>
            <a:off x="5032653" y="2413516"/>
            <a:ext cx="4564975" cy="4564975"/>
          </a:xfrm>
          <a:prstGeom prst="rect">
            <a:avLst/>
          </a:prstGeom>
          <a:noFill/>
          <a:ln>
            <a:noFill/>
          </a:ln>
        </p:spPr>
      </p:pic>
      <p:pic>
        <p:nvPicPr>
          <p:cNvPr id="553" name="Google Shape;553;p21" descr="preencoded.png"/>
          <p:cNvPicPr preferRelativeResize="0"/>
          <p:nvPr/>
        </p:nvPicPr>
        <p:blipFill rotWithShape="1">
          <a:blip r:embed="rId8">
            <a:alphaModFix/>
          </a:blip>
          <a:srcRect/>
          <a:stretch/>
        </p:blipFill>
        <p:spPr>
          <a:xfrm>
            <a:off x="8064103" y="5790962"/>
            <a:ext cx="339328" cy="424220"/>
          </a:xfrm>
          <a:prstGeom prst="rect">
            <a:avLst/>
          </a:prstGeom>
          <a:noFill/>
          <a:ln>
            <a:noFill/>
          </a:ln>
        </p:spPr>
      </p:pic>
      <p:sp>
        <p:nvSpPr>
          <p:cNvPr id="554" name="Google Shape;554;p21"/>
          <p:cNvSpPr/>
          <p:nvPr/>
        </p:nvSpPr>
        <p:spPr>
          <a:xfrm>
            <a:off x="1223486" y="5495568"/>
            <a:ext cx="3469005"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Comprehensive Support</a:t>
            </a:r>
            <a:endParaRPr sz="2200">
              <a:solidFill>
                <a:schemeClr val="dk1"/>
              </a:solidFill>
              <a:latin typeface="Calibri"/>
              <a:ea typeface="Calibri"/>
              <a:cs typeface="Calibri"/>
              <a:sym typeface="Calibri"/>
            </a:endParaRPr>
          </a:p>
        </p:txBody>
      </p:sp>
      <p:sp>
        <p:nvSpPr>
          <p:cNvPr id="555" name="Google Shape;555;p21"/>
          <p:cNvSpPr/>
          <p:nvPr/>
        </p:nvSpPr>
        <p:spPr>
          <a:xfrm>
            <a:off x="793790" y="5985986"/>
            <a:ext cx="3898702" cy="362903"/>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Surgery plus hormone management</a:t>
            </a:r>
            <a:endParaRPr sz="1750">
              <a:solidFill>
                <a:schemeClr val="dk1"/>
              </a:solidFill>
              <a:latin typeface="Calibri"/>
              <a:ea typeface="Calibri"/>
              <a:cs typeface="Calibri"/>
              <a:sym typeface="Calibri"/>
            </a:endParaRPr>
          </a:p>
        </p:txBody>
      </p:sp>
      <p:pic>
        <p:nvPicPr>
          <p:cNvPr id="556" name="Google Shape;556;p21" descr="preencoded.png"/>
          <p:cNvPicPr preferRelativeResize="0"/>
          <p:nvPr/>
        </p:nvPicPr>
        <p:blipFill rotWithShape="1">
          <a:blip r:embed="rId9">
            <a:alphaModFix/>
          </a:blip>
          <a:srcRect/>
          <a:stretch/>
        </p:blipFill>
        <p:spPr>
          <a:xfrm>
            <a:off x="5032653" y="2413516"/>
            <a:ext cx="4564975" cy="4564975"/>
          </a:xfrm>
          <a:prstGeom prst="rect">
            <a:avLst/>
          </a:prstGeom>
          <a:noFill/>
          <a:ln>
            <a:noFill/>
          </a:ln>
        </p:spPr>
      </p:pic>
      <p:pic>
        <p:nvPicPr>
          <p:cNvPr id="557" name="Google Shape;557;p21" descr="preencoded.png"/>
          <p:cNvPicPr preferRelativeResize="0"/>
          <p:nvPr/>
        </p:nvPicPr>
        <p:blipFill rotWithShape="1">
          <a:blip r:embed="rId10">
            <a:alphaModFix/>
          </a:blip>
          <a:srcRect/>
          <a:stretch/>
        </p:blipFill>
        <p:spPr>
          <a:xfrm>
            <a:off x="5838230" y="5402461"/>
            <a:ext cx="339328" cy="4242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2"/>
          <p:cNvSpPr/>
          <p:nvPr/>
        </p:nvSpPr>
        <p:spPr>
          <a:xfrm>
            <a:off x="793790" y="1516499"/>
            <a:ext cx="6368891"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Lessons for Scaling Up</a:t>
            </a:r>
            <a:endParaRPr sz="4450">
              <a:solidFill>
                <a:schemeClr val="dk1"/>
              </a:solidFill>
              <a:latin typeface="Calibri"/>
              <a:ea typeface="Calibri"/>
              <a:cs typeface="Calibri"/>
              <a:sym typeface="Calibri"/>
            </a:endParaRPr>
          </a:p>
        </p:txBody>
      </p:sp>
      <p:pic>
        <p:nvPicPr>
          <p:cNvPr id="564" name="Google Shape;564;p22" descr="preencoded.png"/>
          <p:cNvPicPr preferRelativeResize="0"/>
          <p:nvPr/>
        </p:nvPicPr>
        <p:blipFill rotWithShape="1">
          <a:blip r:embed="rId3">
            <a:alphaModFix/>
          </a:blip>
          <a:srcRect/>
          <a:stretch/>
        </p:blipFill>
        <p:spPr>
          <a:xfrm>
            <a:off x="2978348" y="2678906"/>
            <a:ext cx="2152055" cy="1306949"/>
          </a:xfrm>
          <a:prstGeom prst="rect">
            <a:avLst/>
          </a:prstGeom>
          <a:noFill/>
          <a:ln>
            <a:noFill/>
          </a:ln>
        </p:spPr>
      </p:pic>
      <p:pic>
        <p:nvPicPr>
          <p:cNvPr id="565" name="Google Shape;565;p22" descr="preencoded.png"/>
          <p:cNvPicPr preferRelativeResize="0"/>
          <p:nvPr/>
        </p:nvPicPr>
        <p:blipFill rotWithShape="1">
          <a:blip r:embed="rId4">
            <a:alphaModFix/>
          </a:blip>
          <a:srcRect/>
          <a:stretch/>
        </p:blipFill>
        <p:spPr>
          <a:xfrm>
            <a:off x="3894892" y="3294936"/>
            <a:ext cx="318968" cy="398621"/>
          </a:xfrm>
          <a:prstGeom prst="rect">
            <a:avLst/>
          </a:prstGeom>
          <a:noFill/>
          <a:ln>
            <a:noFill/>
          </a:ln>
        </p:spPr>
      </p:pic>
      <p:sp>
        <p:nvSpPr>
          <p:cNvPr id="566" name="Google Shape;566;p22"/>
          <p:cNvSpPr/>
          <p:nvPr/>
        </p:nvSpPr>
        <p:spPr>
          <a:xfrm>
            <a:off x="5357217" y="2905720"/>
            <a:ext cx="3903226"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Invest in Training and Team</a:t>
            </a:r>
            <a:endParaRPr sz="2200">
              <a:solidFill>
                <a:schemeClr val="dk1"/>
              </a:solidFill>
              <a:latin typeface="Calibri"/>
              <a:ea typeface="Calibri"/>
              <a:cs typeface="Calibri"/>
              <a:sym typeface="Calibri"/>
            </a:endParaRPr>
          </a:p>
        </p:txBody>
      </p:sp>
      <p:sp>
        <p:nvSpPr>
          <p:cNvPr id="567" name="Google Shape;567;p22"/>
          <p:cNvSpPr/>
          <p:nvPr/>
        </p:nvSpPr>
        <p:spPr>
          <a:xfrm>
            <a:off x="5357217" y="3396139"/>
            <a:ext cx="390322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Skilled surgeons and staff</a:t>
            </a:r>
            <a:endParaRPr sz="1750">
              <a:solidFill>
                <a:schemeClr val="dk1"/>
              </a:solidFill>
              <a:latin typeface="Calibri"/>
              <a:ea typeface="Calibri"/>
              <a:cs typeface="Calibri"/>
              <a:sym typeface="Calibri"/>
            </a:endParaRPr>
          </a:p>
        </p:txBody>
      </p:sp>
      <p:sp>
        <p:nvSpPr>
          <p:cNvPr id="568" name="Google Shape;568;p22"/>
          <p:cNvSpPr/>
          <p:nvPr/>
        </p:nvSpPr>
        <p:spPr>
          <a:xfrm>
            <a:off x="5187077" y="3998952"/>
            <a:ext cx="8592860" cy="15240"/>
          </a:xfrm>
          <a:prstGeom prst="roundRect">
            <a:avLst>
              <a:gd name="adj" fmla="val 6251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9" name="Google Shape;569;p22" descr="preencoded.png"/>
          <p:cNvPicPr preferRelativeResize="0"/>
          <p:nvPr/>
        </p:nvPicPr>
        <p:blipFill rotWithShape="1">
          <a:blip r:embed="rId5">
            <a:alphaModFix/>
          </a:blip>
          <a:srcRect/>
          <a:stretch/>
        </p:blipFill>
        <p:spPr>
          <a:xfrm>
            <a:off x="1902381" y="4042529"/>
            <a:ext cx="4304109" cy="1306949"/>
          </a:xfrm>
          <a:prstGeom prst="rect">
            <a:avLst/>
          </a:prstGeom>
          <a:noFill/>
          <a:ln>
            <a:noFill/>
          </a:ln>
        </p:spPr>
      </p:pic>
      <p:pic>
        <p:nvPicPr>
          <p:cNvPr id="570" name="Google Shape;570;p22" descr="preencoded.png"/>
          <p:cNvPicPr preferRelativeResize="0"/>
          <p:nvPr/>
        </p:nvPicPr>
        <p:blipFill rotWithShape="1">
          <a:blip r:embed="rId6">
            <a:alphaModFix/>
          </a:blip>
          <a:srcRect/>
          <a:stretch/>
        </p:blipFill>
        <p:spPr>
          <a:xfrm>
            <a:off x="3894892" y="4496633"/>
            <a:ext cx="318968" cy="398621"/>
          </a:xfrm>
          <a:prstGeom prst="rect">
            <a:avLst/>
          </a:prstGeom>
          <a:noFill/>
          <a:ln>
            <a:noFill/>
          </a:ln>
        </p:spPr>
      </p:pic>
      <p:sp>
        <p:nvSpPr>
          <p:cNvPr id="571" name="Google Shape;571;p22"/>
          <p:cNvSpPr/>
          <p:nvPr/>
        </p:nvSpPr>
        <p:spPr>
          <a:xfrm>
            <a:off x="6433304" y="4269343"/>
            <a:ext cx="3853934"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Adapt and Innovate Locally</a:t>
            </a:r>
            <a:endParaRPr sz="2200">
              <a:solidFill>
                <a:schemeClr val="dk1"/>
              </a:solidFill>
              <a:latin typeface="Calibri"/>
              <a:ea typeface="Calibri"/>
              <a:cs typeface="Calibri"/>
              <a:sym typeface="Calibri"/>
            </a:endParaRPr>
          </a:p>
        </p:txBody>
      </p:sp>
      <p:sp>
        <p:nvSpPr>
          <p:cNvPr id="572" name="Google Shape;572;p22"/>
          <p:cNvSpPr/>
          <p:nvPr/>
        </p:nvSpPr>
        <p:spPr>
          <a:xfrm>
            <a:off x="6433304" y="4759762"/>
            <a:ext cx="3853934"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Use what you have</a:t>
            </a:r>
            <a:endParaRPr sz="1750">
              <a:solidFill>
                <a:schemeClr val="dk1"/>
              </a:solidFill>
              <a:latin typeface="Calibri"/>
              <a:ea typeface="Calibri"/>
              <a:cs typeface="Calibri"/>
              <a:sym typeface="Calibri"/>
            </a:endParaRPr>
          </a:p>
        </p:txBody>
      </p:sp>
      <p:sp>
        <p:nvSpPr>
          <p:cNvPr id="573" name="Google Shape;573;p22"/>
          <p:cNvSpPr/>
          <p:nvPr/>
        </p:nvSpPr>
        <p:spPr>
          <a:xfrm>
            <a:off x="6263164" y="5362575"/>
            <a:ext cx="7516773" cy="15240"/>
          </a:xfrm>
          <a:prstGeom prst="roundRect">
            <a:avLst>
              <a:gd name="adj" fmla="val 6251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74" name="Google Shape;574;p22" descr="preencoded.png"/>
          <p:cNvPicPr preferRelativeResize="0"/>
          <p:nvPr/>
        </p:nvPicPr>
        <p:blipFill rotWithShape="1">
          <a:blip r:embed="rId7">
            <a:alphaModFix/>
          </a:blip>
          <a:srcRect/>
          <a:stretch/>
        </p:blipFill>
        <p:spPr>
          <a:xfrm>
            <a:off x="826294" y="5406152"/>
            <a:ext cx="6456164" cy="1306949"/>
          </a:xfrm>
          <a:prstGeom prst="rect">
            <a:avLst/>
          </a:prstGeom>
          <a:noFill/>
          <a:ln>
            <a:noFill/>
          </a:ln>
        </p:spPr>
      </p:pic>
      <p:pic>
        <p:nvPicPr>
          <p:cNvPr id="575" name="Google Shape;575;p22" descr="preencoded.png"/>
          <p:cNvPicPr preferRelativeResize="0"/>
          <p:nvPr/>
        </p:nvPicPr>
        <p:blipFill rotWithShape="1">
          <a:blip r:embed="rId8">
            <a:alphaModFix/>
          </a:blip>
          <a:srcRect/>
          <a:stretch/>
        </p:blipFill>
        <p:spPr>
          <a:xfrm>
            <a:off x="3894773" y="5860256"/>
            <a:ext cx="318968" cy="398621"/>
          </a:xfrm>
          <a:prstGeom prst="rect">
            <a:avLst/>
          </a:prstGeom>
          <a:noFill/>
          <a:ln>
            <a:noFill/>
          </a:ln>
        </p:spPr>
      </p:pic>
      <p:sp>
        <p:nvSpPr>
          <p:cNvPr id="576" name="Google Shape;576;p22"/>
          <p:cNvSpPr/>
          <p:nvPr/>
        </p:nvSpPr>
        <p:spPr>
          <a:xfrm>
            <a:off x="7509272" y="5632966"/>
            <a:ext cx="3533894"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Patient-Centered Design</a:t>
            </a:r>
            <a:endParaRPr sz="2200">
              <a:solidFill>
                <a:schemeClr val="dk1"/>
              </a:solidFill>
              <a:latin typeface="Calibri"/>
              <a:ea typeface="Calibri"/>
              <a:cs typeface="Calibri"/>
              <a:sym typeface="Calibri"/>
            </a:endParaRPr>
          </a:p>
        </p:txBody>
      </p:sp>
      <p:sp>
        <p:nvSpPr>
          <p:cNvPr id="577" name="Google Shape;577;p22"/>
          <p:cNvSpPr/>
          <p:nvPr/>
        </p:nvSpPr>
        <p:spPr>
          <a:xfrm>
            <a:off x="7509272" y="6123384"/>
            <a:ext cx="3533894"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Engage patients in pathway design</a:t>
            </a:r>
            <a:endParaRPr sz="175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Google Shape;583;p23"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584" name="Google Shape;584;p23"/>
          <p:cNvSpPr/>
          <p:nvPr/>
        </p:nvSpPr>
        <p:spPr>
          <a:xfrm>
            <a:off x="6280190" y="994886"/>
            <a:ext cx="6841212"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Keys to Success &amp; Safety</a:t>
            </a:r>
            <a:endParaRPr sz="4450">
              <a:solidFill>
                <a:schemeClr val="dk1"/>
              </a:solidFill>
              <a:latin typeface="Calibri"/>
              <a:ea typeface="Calibri"/>
              <a:cs typeface="Calibri"/>
              <a:sym typeface="Calibri"/>
            </a:endParaRPr>
          </a:p>
        </p:txBody>
      </p:sp>
      <p:pic>
        <p:nvPicPr>
          <p:cNvPr id="585" name="Google Shape;585;p23" descr="preencoded.png"/>
          <p:cNvPicPr preferRelativeResize="0"/>
          <p:nvPr/>
        </p:nvPicPr>
        <p:blipFill rotWithShape="1">
          <a:blip r:embed="rId4">
            <a:alphaModFix/>
          </a:blip>
          <a:srcRect/>
          <a:stretch/>
        </p:blipFill>
        <p:spPr>
          <a:xfrm>
            <a:off x="6280190" y="2043827"/>
            <a:ext cx="566976" cy="566976"/>
          </a:xfrm>
          <a:prstGeom prst="rect">
            <a:avLst/>
          </a:prstGeom>
          <a:noFill/>
          <a:ln>
            <a:noFill/>
          </a:ln>
        </p:spPr>
      </p:pic>
      <p:sp>
        <p:nvSpPr>
          <p:cNvPr id="586" name="Google Shape;586;p23"/>
          <p:cNvSpPr/>
          <p:nvPr/>
        </p:nvSpPr>
        <p:spPr>
          <a:xfrm>
            <a:off x="6280190" y="2837617"/>
            <a:ext cx="232981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Patient Selection?</a:t>
            </a:r>
            <a:endParaRPr sz="2200">
              <a:solidFill>
                <a:schemeClr val="dk1"/>
              </a:solidFill>
              <a:latin typeface="Calibri"/>
              <a:ea typeface="Calibri"/>
              <a:cs typeface="Calibri"/>
              <a:sym typeface="Calibri"/>
            </a:endParaRPr>
          </a:p>
        </p:txBody>
      </p:sp>
      <p:sp>
        <p:nvSpPr>
          <p:cNvPr id="587" name="Google Shape;587;p23"/>
          <p:cNvSpPr/>
          <p:nvPr/>
        </p:nvSpPr>
        <p:spPr>
          <a:xfrm>
            <a:off x="6280190" y="3682365"/>
            <a:ext cx="2329815" cy="108870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Careful criteria, broadened with experience</a:t>
            </a:r>
            <a:endParaRPr sz="1750">
              <a:solidFill>
                <a:schemeClr val="dk1"/>
              </a:solidFill>
              <a:latin typeface="Calibri"/>
              <a:ea typeface="Calibri"/>
              <a:cs typeface="Calibri"/>
              <a:sym typeface="Calibri"/>
            </a:endParaRPr>
          </a:p>
        </p:txBody>
      </p:sp>
      <p:pic>
        <p:nvPicPr>
          <p:cNvPr id="588" name="Google Shape;588;p23" descr="preencoded.png"/>
          <p:cNvPicPr preferRelativeResize="0"/>
          <p:nvPr/>
        </p:nvPicPr>
        <p:blipFill rotWithShape="1">
          <a:blip r:embed="rId5">
            <a:alphaModFix/>
          </a:blip>
          <a:srcRect/>
          <a:stretch/>
        </p:blipFill>
        <p:spPr>
          <a:xfrm>
            <a:off x="8893493" y="2043827"/>
            <a:ext cx="566976" cy="566976"/>
          </a:xfrm>
          <a:prstGeom prst="rect">
            <a:avLst/>
          </a:prstGeom>
          <a:noFill/>
          <a:ln>
            <a:noFill/>
          </a:ln>
        </p:spPr>
      </p:pic>
      <p:sp>
        <p:nvSpPr>
          <p:cNvPr id="589" name="Google Shape;589;p23"/>
          <p:cNvSpPr/>
          <p:nvPr/>
        </p:nvSpPr>
        <p:spPr>
          <a:xfrm>
            <a:off x="8893493" y="2837617"/>
            <a:ext cx="232981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Nurse Autonomy</a:t>
            </a:r>
            <a:endParaRPr sz="2200">
              <a:solidFill>
                <a:schemeClr val="dk1"/>
              </a:solidFill>
              <a:latin typeface="Calibri"/>
              <a:ea typeface="Calibri"/>
              <a:cs typeface="Calibri"/>
              <a:sym typeface="Calibri"/>
            </a:endParaRPr>
          </a:p>
        </p:txBody>
      </p:sp>
      <p:sp>
        <p:nvSpPr>
          <p:cNvPr id="590" name="Google Shape;590;p23"/>
          <p:cNvSpPr/>
          <p:nvPr/>
        </p:nvSpPr>
        <p:spPr>
          <a:xfrm>
            <a:off x="8893493" y="3682365"/>
            <a:ext cx="2329815"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Authority to make protocol decisions</a:t>
            </a:r>
            <a:endParaRPr sz="1750">
              <a:solidFill>
                <a:schemeClr val="dk1"/>
              </a:solidFill>
              <a:latin typeface="Calibri"/>
              <a:ea typeface="Calibri"/>
              <a:cs typeface="Calibri"/>
              <a:sym typeface="Calibri"/>
            </a:endParaRPr>
          </a:p>
        </p:txBody>
      </p:sp>
      <p:pic>
        <p:nvPicPr>
          <p:cNvPr id="591" name="Google Shape;591;p23" descr="preencoded.png"/>
          <p:cNvPicPr preferRelativeResize="0"/>
          <p:nvPr/>
        </p:nvPicPr>
        <p:blipFill rotWithShape="1">
          <a:blip r:embed="rId6">
            <a:alphaModFix/>
          </a:blip>
          <a:srcRect/>
          <a:stretch/>
        </p:blipFill>
        <p:spPr>
          <a:xfrm>
            <a:off x="11506795" y="2043827"/>
            <a:ext cx="566976" cy="566976"/>
          </a:xfrm>
          <a:prstGeom prst="rect">
            <a:avLst/>
          </a:prstGeom>
          <a:noFill/>
          <a:ln>
            <a:noFill/>
          </a:ln>
        </p:spPr>
      </p:pic>
      <p:sp>
        <p:nvSpPr>
          <p:cNvPr id="592" name="Google Shape;592;p23"/>
          <p:cNvSpPr/>
          <p:nvPr/>
        </p:nvSpPr>
        <p:spPr>
          <a:xfrm>
            <a:off x="11506795" y="2837617"/>
            <a:ext cx="232981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Team Communication</a:t>
            </a:r>
            <a:endParaRPr sz="2200">
              <a:solidFill>
                <a:schemeClr val="dk1"/>
              </a:solidFill>
              <a:latin typeface="Calibri"/>
              <a:ea typeface="Calibri"/>
              <a:cs typeface="Calibri"/>
              <a:sym typeface="Calibri"/>
            </a:endParaRPr>
          </a:p>
        </p:txBody>
      </p:sp>
      <p:sp>
        <p:nvSpPr>
          <p:cNvPr id="593" name="Google Shape;593;p23"/>
          <p:cNvSpPr/>
          <p:nvPr/>
        </p:nvSpPr>
        <p:spPr>
          <a:xfrm>
            <a:off x="11506795" y="3682365"/>
            <a:ext cx="2329815"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Daily huddles and checklists</a:t>
            </a:r>
            <a:endParaRPr sz="1750">
              <a:solidFill>
                <a:schemeClr val="dk1"/>
              </a:solidFill>
              <a:latin typeface="Calibri"/>
              <a:ea typeface="Calibri"/>
              <a:cs typeface="Calibri"/>
              <a:sym typeface="Calibri"/>
            </a:endParaRPr>
          </a:p>
        </p:txBody>
      </p:sp>
      <p:pic>
        <p:nvPicPr>
          <p:cNvPr id="594" name="Google Shape;594;p23" descr="preencoded.png"/>
          <p:cNvPicPr preferRelativeResize="0"/>
          <p:nvPr/>
        </p:nvPicPr>
        <p:blipFill rotWithShape="1">
          <a:blip r:embed="rId7">
            <a:alphaModFix/>
          </a:blip>
          <a:srcRect/>
          <a:stretch/>
        </p:blipFill>
        <p:spPr>
          <a:xfrm>
            <a:off x="6280190" y="5224701"/>
            <a:ext cx="566976" cy="566976"/>
          </a:xfrm>
          <a:prstGeom prst="rect">
            <a:avLst/>
          </a:prstGeom>
          <a:noFill/>
          <a:ln>
            <a:noFill/>
          </a:ln>
        </p:spPr>
      </p:pic>
      <p:sp>
        <p:nvSpPr>
          <p:cNvPr id="595" name="Google Shape;595;p23"/>
          <p:cNvSpPr/>
          <p:nvPr/>
        </p:nvSpPr>
        <p:spPr>
          <a:xfrm>
            <a:off x="6280190" y="6018490"/>
            <a:ext cx="232981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Data Tracking</a:t>
            </a:r>
            <a:endParaRPr sz="2200">
              <a:solidFill>
                <a:schemeClr val="dk1"/>
              </a:solidFill>
              <a:latin typeface="Calibri"/>
              <a:ea typeface="Calibri"/>
              <a:cs typeface="Calibri"/>
              <a:sym typeface="Calibri"/>
            </a:endParaRPr>
          </a:p>
        </p:txBody>
      </p:sp>
      <p:sp>
        <p:nvSpPr>
          <p:cNvPr id="596" name="Google Shape;596;p23"/>
          <p:cNvSpPr/>
          <p:nvPr/>
        </p:nvSpPr>
        <p:spPr>
          <a:xfrm>
            <a:off x="6280190" y="6508909"/>
            <a:ext cx="2329815"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Monitoring outcomes builds trust</a:t>
            </a:r>
            <a:endParaRPr sz="175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24"/>
          <p:cNvSpPr/>
          <p:nvPr/>
        </p:nvSpPr>
        <p:spPr>
          <a:xfrm>
            <a:off x="793800" y="1629326"/>
            <a:ext cx="11835000" cy="13815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Prepared Patients = Successful Outcomes</a:t>
            </a:r>
            <a:endParaRPr sz="4450">
              <a:solidFill>
                <a:schemeClr val="dk1"/>
              </a:solidFill>
              <a:latin typeface="Calibri"/>
              <a:ea typeface="Calibri"/>
              <a:cs typeface="Calibri"/>
              <a:sym typeface="Calibri"/>
            </a:endParaRPr>
          </a:p>
        </p:txBody>
      </p:sp>
      <p:sp>
        <p:nvSpPr>
          <p:cNvPr id="603" name="Google Shape;603;p24"/>
          <p:cNvSpPr/>
          <p:nvPr/>
        </p:nvSpPr>
        <p:spPr>
          <a:xfrm>
            <a:off x="793790" y="357770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2F0F4"/>
              </a:buClr>
              <a:buSzPts val="2200"/>
              <a:buFont typeface="Montserrat"/>
              <a:buNone/>
            </a:pPr>
            <a:r>
              <a:rPr lang="en-US" sz="2200">
                <a:solidFill>
                  <a:srgbClr val="F2F0F4"/>
                </a:solidFill>
                <a:latin typeface="Montserrat"/>
                <a:ea typeface="Montserrat"/>
                <a:cs typeface="Montserrat"/>
                <a:sym typeface="Montserrat"/>
              </a:rPr>
              <a:t>Education Tools</a:t>
            </a:r>
            <a:endParaRPr sz="2200">
              <a:solidFill>
                <a:schemeClr val="dk1"/>
              </a:solidFill>
              <a:latin typeface="Calibri"/>
              <a:ea typeface="Calibri"/>
              <a:cs typeface="Calibri"/>
              <a:sym typeface="Calibri"/>
            </a:endParaRPr>
          </a:p>
        </p:txBody>
      </p:sp>
      <p:sp>
        <p:nvSpPr>
          <p:cNvPr id="604" name="Google Shape;604;p24"/>
          <p:cNvSpPr/>
          <p:nvPr/>
        </p:nvSpPr>
        <p:spPr>
          <a:xfrm>
            <a:off x="793790" y="4158853"/>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Simple explanations of robotic surgery</a:t>
            </a:r>
            <a:endParaRPr sz="1750">
              <a:solidFill>
                <a:schemeClr val="dk1"/>
              </a:solidFill>
              <a:latin typeface="Calibri"/>
              <a:ea typeface="Calibri"/>
              <a:cs typeface="Calibri"/>
              <a:sym typeface="Calibri"/>
            </a:endParaRPr>
          </a:p>
        </p:txBody>
      </p:sp>
      <p:sp>
        <p:nvSpPr>
          <p:cNvPr id="605" name="Google Shape;605;p24"/>
          <p:cNvSpPr/>
          <p:nvPr/>
        </p:nvSpPr>
        <p:spPr>
          <a:xfrm>
            <a:off x="793790" y="4601051"/>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Animated recovery videos</a:t>
            </a:r>
            <a:endParaRPr sz="1750">
              <a:solidFill>
                <a:schemeClr val="dk1"/>
              </a:solidFill>
              <a:latin typeface="Calibri"/>
              <a:ea typeface="Calibri"/>
              <a:cs typeface="Calibri"/>
              <a:sym typeface="Calibri"/>
            </a:endParaRPr>
          </a:p>
        </p:txBody>
      </p:sp>
      <p:sp>
        <p:nvSpPr>
          <p:cNvPr id="606" name="Google Shape;606;p24"/>
          <p:cNvSpPr/>
          <p:nvPr/>
        </p:nvSpPr>
        <p:spPr>
          <a:xfrm>
            <a:off x="793790" y="5043249"/>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Virtual tour of day surgery</a:t>
            </a:r>
            <a:endParaRPr sz="1750">
              <a:solidFill>
                <a:schemeClr val="dk1"/>
              </a:solidFill>
              <a:latin typeface="Calibri"/>
              <a:ea typeface="Calibri"/>
              <a:cs typeface="Calibri"/>
              <a:sym typeface="Calibri"/>
            </a:endParaRPr>
          </a:p>
        </p:txBody>
      </p:sp>
      <p:sp>
        <p:nvSpPr>
          <p:cNvPr id="607" name="Google Shape;607;p24"/>
          <p:cNvSpPr/>
          <p:nvPr/>
        </p:nvSpPr>
        <p:spPr>
          <a:xfrm>
            <a:off x="793790" y="5485448"/>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Take-home pamphlets</a:t>
            </a:r>
            <a:endParaRPr sz="1750">
              <a:solidFill>
                <a:schemeClr val="dk1"/>
              </a:solidFill>
              <a:latin typeface="Calibri"/>
              <a:ea typeface="Calibri"/>
              <a:cs typeface="Calibri"/>
              <a:sym typeface="Calibri"/>
            </a:endParaRPr>
          </a:p>
        </p:txBody>
      </p:sp>
      <p:sp>
        <p:nvSpPr>
          <p:cNvPr id="608" name="Google Shape;608;p24"/>
          <p:cNvSpPr/>
          <p:nvPr/>
        </p:nvSpPr>
        <p:spPr>
          <a:xfrm>
            <a:off x="7599521" y="357770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2F0F4"/>
              </a:buClr>
              <a:buSzPts val="2200"/>
              <a:buFont typeface="Montserrat"/>
              <a:buNone/>
            </a:pPr>
            <a:r>
              <a:rPr lang="en-US" sz="2200">
                <a:solidFill>
                  <a:srgbClr val="F2F0F4"/>
                </a:solidFill>
                <a:latin typeface="Montserrat"/>
                <a:ea typeface="Montserrat"/>
                <a:cs typeface="Montserrat"/>
                <a:sym typeface="Montserrat"/>
              </a:rPr>
              <a:t>Patient Benefits</a:t>
            </a:r>
            <a:endParaRPr sz="2200">
              <a:solidFill>
                <a:schemeClr val="dk1"/>
              </a:solidFill>
              <a:latin typeface="Calibri"/>
              <a:ea typeface="Calibri"/>
              <a:cs typeface="Calibri"/>
              <a:sym typeface="Calibri"/>
            </a:endParaRPr>
          </a:p>
        </p:txBody>
      </p:sp>
      <p:sp>
        <p:nvSpPr>
          <p:cNvPr id="609" name="Google Shape;609;p24"/>
          <p:cNvSpPr/>
          <p:nvPr/>
        </p:nvSpPr>
        <p:spPr>
          <a:xfrm>
            <a:off x="7599521" y="4158853"/>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Reduced anxiety</a:t>
            </a:r>
            <a:endParaRPr sz="1750">
              <a:solidFill>
                <a:schemeClr val="dk1"/>
              </a:solidFill>
              <a:latin typeface="Calibri"/>
              <a:ea typeface="Calibri"/>
              <a:cs typeface="Calibri"/>
              <a:sym typeface="Calibri"/>
            </a:endParaRPr>
          </a:p>
        </p:txBody>
      </p:sp>
      <p:sp>
        <p:nvSpPr>
          <p:cNvPr id="610" name="Google Shape;610;p24"/>
          <p:cNvSpPr/>
          <p:nvPr/>
        </p:nvSpPr>
        <p:spPr>
          <a:xfrm>
            <a:off x="7599521" y="4601051"/>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Active participation in recovery</a:t>
            </a:r>
            <a:endParaRPr sz="1750">
              <a:solidFill>
                <a:schemeClr val="dk1"/>
              </a:solidFill>
              <a:latin typeface="Calibri"/>
              <a:ea typeface="Calibri"/>
              <a:cs typeface="Calibri"/>
              <a:sym typeface="Calibri"/>
            </a:endParaRPr>
          </a:p>
        </p:txBody>
      </p:sp>
      <p:sp>
        <p:nvSpPr>
          <p:cNvPr id="611" name="Google Shape;611;p24"/>
          <p:cNvSpPr/>
          <p:nvPr/>
        </p:nvSpPr>
        <p:spPr>
          <a:xfrm>
            <a:off x="7599521" y="5043249"/>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Better adherence to instructions</a:t>
            </a:r>
            <a:endParaRPr sz="1750">
              <a:solidFill>
                <a:schemeClr val="dk1"/>
              </a:solidFill>
              <a:latin typeface="Calibri"/>
              <a:ea typeface="Calibri"/>
              <a:cs typeface="Calibri"/>
              <a:sym typeface="Calibri"/>
            </a:endParaRPr>
          </a:p>
        </p:txBody>
      </p:sp>
      <p:sp>
        <p:nvSpPr>
          <p:cNvPr id="612" name="Google Shape;612;p24"/>
          <p:cNvSpPr/>
          <p:nvPr/>
        </p:nvSpPr>
        <p:spPr>
          <a:xfrm>
            <a:off x="7599521" y="5485448"/>
            <a:ext cx="6244709" cy="362903"/>
          </a:xfrm>
          <a:prstGeom prst="rect">
            <a:avLst/>
          </a:prstGeom>
          <a:noFill/>
          <a:ln>
            <a:noFill/>
          </a:ln>
        </p:spPr>
        <p:txBody>
          <a:bodyPr spcFirstLastPara="1" wrap="square" lIns="0" tIns="0" rIns="0" bIns="0" anchor="t" anchorCtr="0">
            <a:noAutofit/>
          </a:bodyPr>
          <a:lstStyle/>
          <a:p>
            <a:pPr marL="342900" marR="0" lvl="0" indent="-342900"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Smoother discharge process</a:t>
            </a:r>
            <a:endParaRPr sz="175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25" descr="preencoded.png"/>
          <p:cNvPicPr preferRelativeResize="0"/>
          <p:nvPr/>
        </p:nvPicPr>
        <p:blipFill rotWithShape="1">
          <a:blip r:embed="rId3">
            <a:alphaModFix/>
          </a:blip>
          <a:srcRect/>
          <a:stretch/>
        </p:blipFill>
        <p:spPr>
          <a:xfrm>
            <a:off x="0" y="0"/>
            <a:ext cx="14630400" cy="2173605"/>
          </a:xfrm>
          <a:prstGeom prst="rect">
            <a:avLst/>
          </a:prstGeom>
          <a:noFill/>
          <a:ln>
            <a:noFill/>
          </a:ln>
        </p:spPr>
      </p:pic>
      <p:sp>
        <p:nvSpPr>
          <p:cNvPr id="619" name="Google Shape;619;p25"/>
          <p:cNvSpPr/>
          <p:nvPr/>
        </p:nvSpPr>
        <p:spPr>
          <a:xfrm>
            <a:off x="608528" y="2653308"/>
            <a:ext cx="5800249" cy="54328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2F0F4"/>
              </a:buClr>
              <a:buSzPts val="3400"/>
              <a:buFont typeface="Montserrat"/>
              <a:buNone/>
            </a:pPr>
            <a:r>
              <a:rPr lang="en-US" sz="3400">
                <a:solidFill>
                  <a:srgbClr val="F2F0F4"/>
                </a:solidFill>
                <a:latin typeface="Montserrat"/>
                <a:ea typeface="Montserrat"/>
                <a:cs typeface="Montserrat"/>
                <a:sym typeface="Montserrat"/>
              </a:rPr>
              <a:t>Case Study: Jane's Journey</a:t>
            </a:r>
            <a:endParaRPr sz="3400">
              <a:solidFill>
                <a:schemeClr val="dk1"/>
              </a:solidFill>
              <a:latin typeface="Calibri"/>
              <a:ea typeface="Calibri"/>
              <a:cs typeface="Calibri"/>
              <a:sym typeface="Calibri"/>
            </a:endParaRPr>
          </a:p>
        </p:txBody>
      </p:sp>
      <p:sp>
        <p:nvSpPr>
          <p:cNvPr id="620" name="Google Shape;620;p25"/>
          <p:cNvSpPr/>
          <p:nvPr/>
        </p:nvSpPr>
        <p:spPr>
          <a:xfrm>
            <a:off x="7303770" y="3457337"/>
            <a:ext cx="22860" cy="4292441"/>
          </a:xfrm>
          <a:prstGeom prst="roundRect">
            <a:avLst>
              <a:gd name="adj" fmla="val 319483"/>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25"/>
          <p:cNvSpPr/>
          <p:nvPr/>
        </p:nvSpPr>
        <p:spPr>
          <a:xfrm>
            <a:off x="6620828" y="3641527"/>
            <a:ext cx="521613" cy="22860"/>
          </a:xfrm>
          <a:prstGeom prst="roundRect">
            <a:avLst>
              <a:gd name="adj" fmla="val 319483"/>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25"/>
          <p:cNvSpPr/>
          <p:nvPr/>
        </p:nvSpPr>
        <p:spPr>
          <a:xfrm>
            <a:off x="7119580" y="3457337"/>
            <a:ext cx="391239" cy="391239"/>
          </a:xfrm>
          <a:prstGeom prst="roundRect">
            <a:avLst>
              <a:gd name="adj" fmla="val 18667"/>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23" name="Google Shape;623;p25" descr="preencoded.png"/>
          <p:cNvPicPr preferRelativeResize="0"/>
          <p:nvPr/>
        </p:nvPicPr>
        <p:blipFill rotWithShape="1">
          <a:blip r:embed="rId4">
            <a:alphaModFix/>
          </a:blip>
          <a:srcRect/>
          <a:stretch/>
        </p:blipFill>
        <p:spPr>
          <a:xfrm>
            <a:off x="7184827" y="3489960"/>
            <a:ext cx="260747" cy="325993"/>
          </a:xfrm>
          <a:prstGeom prst="rect">
            <a:avLst/>
          </a:prstGeom>
          <a:noFill/>
          <a:ln>
            <a:noFill/>
          </a:ln>
        </p:spPr>
      </p:pic>
      <p:sp>
        <p:nvSpPr>
          <p:cNvPr id="624" name="Google Shape;624;p25"/>
          <p:cNvSpPr/>
          <p:nvPr/>
        </p:nvSpPr>
        <p:spPr>
          <a:xfrm>
            <a:off x="4272201" y="3517106"/>
            <a:ext cx="2173605" cy="271701"/>
          </a:xfrm>
          <a:prstGeom prst="rect">
            <a:avLst/>
          </a:prstGeom>
          <a:noFill/>
          <a:ln>
            <a:noFill/>
          </a:ln>
        </p:spPr>
        <p:txBody>
          <a:bodyPr spcFirstLastPara="1" wrap="square" lIns="0" tIns="0" rIns="0" bIns="0" anchor="t" anchorCtr="0">
            <a:noAutofit/>
          </a:bodyPr>
          <a:lstStyle/>
          <a:p>
            <a:pPr marL="0" marR="0" lvl="0" indent="0" algn="r" rtl="0">
              <a:lnSpc>
                <a:spcPct val="123529"/>
              </a:lnSpc>
              <a:spcBef>
                <a:spcPts val="0"/>
              </a:spcBef>
              <a:spcAft>
                <a:spcPts val="0"/>
              </a:spcAft>
              <a:buClr>
                <a:srgbClr val="DCD7E5"/>
              </a:buClr>
              <a:buSzPts val="1700"/>
              <a:buFont typeface="Montserrat"/>
              <a:buNone/>
            </a:pPr>
            <a:r>
              <a:rPr lang="en-US" sz="1700">
                <a:solidFill>
                  <a:srgbClr val="DCD7E5"/>
                </a:solidFill>
                <a:latin typeface="Montserrat"/>
                <a:ea typeface="Montserrat"/>
                <a:cs typeface="Montserrat"/>
                <a:sym typeface="Montserrat"/>
              </a:rPr>
              <a:t>7:30 AM</a:t>
            </a:r>
            <a:endParaRPr sz="1700">
              <a:solidFill>
                <a:schemeClr val="dk1"/>
              </a:solidFill>
              <a:latin typeface="Calibri"/>
              <a:ea typeface="Calibri"/>
              <a:cs typeface="Calibri"/>
              <a:sym typeface="Calibri"/>
            </a:endParaRPr>
          </a:p>
        </p:txBody>
      </p:sp>
      <p:sp>
        <p:nvSpPr>
          <p:cNvPr id="625" name="Google Shape;625;p25"/>
          <p:cNvSpPr/>
          <p:nvPr/>
        </p:nvSpPr>
        <p:spPr>
          <a:xfrm>
            <a:off x="608528" y="3893106"/>
            <a:ext cx="5837277" cy="278130"/>
          </a:xfrm>
          <a:prstGeom prst="rect">
            <a:avLst/>
          </a:prstGeom>
          <a:noFill/>
          <a:ln>
            <a:noFill/>
          </a:ln>
        </p:spPr>
        <p:txBody>
          <a:bodyPr spcFirstLastPara="1" wrap="square" lIns="0" tIns="0" rIns="0" bIns="0" anchor="t" anchorCtr="0">
            <a:noAutofit/>
          </a:bodyPr>
          <a:lstStyle/>
          <a:p>
            <a:pPr marL="0" marR="0" lvl="0" indent="0" algn="r" rtl="0">
              <a:lnSpc>
                <a:spcPct val="159259"/>
              </a:lnSpc>
              <a:spcBef>
                <a:spcPts val="0"/>
              </a:spcBef>
              <a:spcAft>
                <a:spcPts val="0"/>
              </a:spcAft>
              <a:buClr>
                <a:srgbClr val="DCD7E5"/>
              </a:buClr>
              <a:buSzPts val="1350"/>
              <a:buFont typeface="Heebo Light"/>
              <a:buNone/>
            </a:pPr>
            <a:r>
              <a:rPr lang="en-US" sz="1350">
                <a:solidFill>
                  <a:srgbClr val="DCD7E5"/>
                </a:solidFill>
                <a:latin typeface="Heebo Light"/>
                <a:ea typeface="Heebo Light"/>
                <a:cs typeface="Heebo Light"/>
                <a:sym typeface="Heebo Light"/>
              </a:rPr>
              <a:t>Jane arrives, meets nurse Emma</a:t>
            </a:r>
            <a:endParaRPr sz="1350">
              <a:solidFill>
                <a:schemeClr val="dk1"/>
              </a:solidFill>
              <a:latin typeface="Calibri"/>
              <a:ea typeface="Calibri"/>
              <a:cs typeface="Calibri"/>
              <a:sym typeface="Calibri"/>
            </a:endParaRPr>
          </a:p>
        </p:txBody>
      </p:sp>
      <p:sp>
        <p:nvSpPr>
          <p:cNvPr id="626" name="Google Shape;626;p25"/>
          <p:cNvSpPr/>
          <p:nvPr/>
        </p:nvSpPr>
        <p:spPr>
          <a:xfrm>
            <a:off x="7487960" y="4684633"/>
            <a:ext cx="521613" cy="22860"/>
          </a:xfrm>
          <a:prstGeom prst="roundRect">
            <a:avLst>
              <a:gd name="adj" fmla="val 319483"/>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25"/>
          <p:cNvSpPr/>
          <p:nvPr/>
        </p:nvSpPr>
        <p:spPr>
          <a:xfrm>
            <a:off x="7119580" y="4500443"/>
            <a:ext cx="391239" cy="391239"/>
          </a:xfrm>
          <a:prstGeom prst="roundRect">
            <a:avLst>
              <a:gd name="adj" fmla="val 18667"/>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28" name="Google Shape;628;p25" descr="preencoded.png"/>
          <p:cNvPicPr preferRelativeResize="0"/>
          <p:nvPr/>
        </p:nvPicPr>
        <p:blipFill rotWithShape="1">
          <a:blip r:embed="rId5">
            <a:alphaModFix/>
          </a:blip>
          <a:srcRect/>
          <a:stretch/>
        </p:blipFill>
        <p:spPr>
          <a:xfrm>
            <a:off x="7184827" y="4533067"/>
            <a:ext cx="260747" cy="325993"/>
          </a:xfrm>
          <a:prstGeom prst="rect">
            <a:avLst/>
          </a:prstGeom>
          <a:noFill/>
          <a:ln>
            <a:noFill/>
          </a:ln>
        </p:spPr>
      </p:pic>
      <p:sp>
        <p:nvSpPr>
          <p:cNvPr id="629" name="Google Shape;629;p25"/>
          <p:cNvSpPr/>
          <p:nvPr/>
        </p:nvSpPr>
        <p:spPr>
          <a:xfrm>
            <a:off x="8184594" y="4560213"/>
            <a:ext cx="2173605" cy="27170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DCD7E5"/>
              </a:buClr>
              <a:buSzPts val="1700"/>
              <a:buFont typeface="Montserrat"/>
              <a:buNone/>
            </a:pPr>
            <a:r>
              <a:rPr lang="en-US" sz="1700">
                <a:solidFill>
                  <a:srgbClr val="DCD7E5"/>
                </a:solidFill>
                <a:latin typeface="Montserrat"/>
                <a:ea typeface="Montserrat"/>
                <a:cs typeface="Montserrat"/>
                <a:sym typeface="Montserrat"/>
              </a:rPr>
              <a:t>9:00 AM</a:t>
            </a:r>
            <a:endParaRPr sz="1700">
              <a:solidFill>
                <a:schemeClr val="dk1"/>
              </a:solidFill>
              <a:latin typeface="Calibri"/>
              <a:ea typeface="Calibri"/>
              <a:cs typeface="Calibri"/>
              <a:sym typeface="Calibri"/>
            </a:endParaRPr>
          </a:p>
        </p:txBody>
      </p:sp>
      <p:sp>
        <p:nvSpPr>
          <p:cNvPr id="630" name="Google Shape;630;p25"/>
          <p:cNvSpPr/>
          <p:nvPr/>
        </p:nvSpPr>
        <p:spPr>
          <a:xfrm>
            <a:off x="8184594" y="4936212"/>
            <a:ext cx="5837277" cy="27813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DCD7E5"/>
              </a:buClr>
              <a:buSzPts val="1350"/>
              <a:buFont typeface="Heebo Light"/>
              <a:buNone/>
            </a:pPr>
            <a:r>
              <a:rPr lang="en-US" sz="1350">
                <a:solidFill>
                  <a:srgbClr val="DCD7E5"/>
                </a:solidFill>
                <a:latin typeface="Heebo Light"/>
                <a:ea typeface="Heebo Light"/>
                <a:cs typeface="Heebo Light"/>
                <a:sym typeface="Heebo Light"/>
              </a:rPr>
              <a:t>Robotic hysterectomy begins</a:t>
            </a:r>
            <a:endParaRPr sz="1350">
              <a:solidFill>
                <a:schemeClr val="dk1"/>
              </a:solidFill>
              <a:latin typeface="Calibri"/>
              <a:ea typeface="Calibri"/>
              <a:cs typeface="Calibri"/>
              <a:sym typeface="Calibri"/>
            </a:endParaRPr>
          </a:p>
        </p:txBody>
      </p:sp>
      <p:sp>
        <p:nvSpPr>
          <p:cNvPr id="631" name="Google Shape;631;p25"/>
          <p:cNvSpPr/>
          <p:nvPr/>
        </p:nvSpPr>
        <p:spPr>
          <a:xfrm>
            <a:off x="6620828" y="5583793"/>
            <a:ext cx="521613" cy="22860"/>
          </a:xfrm>
          <a:prstGeom prst="roundRect">
            <a:avLst>
              <a:gd name="adj" fmla="val 319483"/>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25"/>
          <p:cNvSpPr/>
          <p:nvPr/>
        </p:nvSpPr>
        <p:spPr>
          <a:xfrm>
            <a:off x="7119580" y="5399603"/>
            <a:ext cx="391239" cy="391239"/>
          </a:xfrm>
          <a:prstGeom prst="roundRect">
            <a:avLst>
              <a:gd name="adj" fmla="val 18667"/>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3" name="Google Shape;633;p25" descr="preencoded.png"/>
          <p:cNvPicPr preferRelativeResize="0"/>
          <p:nvPr/>
        </p:nvPicPr>
        <p:blipFill rotWithShape="1">
          <a:blip r:embed="rId6">
            <a:alphaModFix/>
          </a:blip>
          <a:srcRect/>
          <a:stretch/>
        </p:blipFill>
        <p:spPr>
          <a:xfrm>
            <a:off x="7184827" y="5432227"/>
            <a:ext cx="260747" cy="325993"/>
          </a:xfrm>
          <a:prstGeom prst="rect">
            <a:avLst/>
          </a:prstGeom>
          <a:noFill/>
          <a:ln>
            <a:noFill/>
          </a:ln>
        </p:spPr>
      </p:pic>
      <p:sp>
        <p:nvSpPr>
          <p:cNvPr id="634" name="Google Shape;634;p25"/>
          <p:cNvSpPr/>
          <p:nvPr/>
        </p:nvSpPr>
        <p:spPr>
          <a:xfrm>
            <a:off x="4272201" y="5459373"/>
            <a:ext cx="2173605" cy="271701"/>
          </a:xfrm>
          <a:prstGeom prst="rect">
            <a:avLst/>
          </a:prstGeom>
          <a:noFill/>
          <a:ln>
            <a:noFill/>
          </a:ln>
        </p:spPr>
        <p:txBody>
          <a:bodyPr spcFirstLastPara="1" wrap="square" lIns="0" tIns="0" rIns="0" bIns="0" anchor="t" anchorCtr="0">
            <a:noAutofit/>
          </a:bodyPr>
          <a:lstStyle/>
          <a:p>
            <a:pPr marL="0" marR="0" lvl="0" indent="0" algn="r" rtl="0">
              <a:lnSpc>
                <a:spcPct val="123529"/>
              </a:lnSpc>
              <a:spcBef>
                <a:spcPts val="0"/>
              </a:spcBef>
              <a:spcAft>
                <a:spcPts val="0"/>
              </a:spcAft>
              <a:buClr>
                <a:srgbClr val="DCD7E5"/>
              </a:buClr>
              <a:buSzPts val="1700"/>
              <a:buFont typeface="Montserrat"/>
              <a:buNone/>
            </a:pPr>
            <a:r>
              <a:rPr lang="en-US" sz="1700">
                <a:solidFill>
                  <a:srgbClr val="DCD7E5"/>
                </a:solidFill>
                <a:latin typeface="Montserrat"/>
                <a:ea typeface="Montserrat"/>
                <a:cs typeface="Montserrat"/>
                <a:sym typeface="Montserrat"/>
              </a:rPr>
              <a:t>10:00 AM</a:t>
            </a:r>
            <a:endParaRPr sz="1700">
              <a:solidFill>
                <a:schemeClr val="dk1"/>
              </a:solidFill>
              <a:latin typeface="Calibri"/>
              <a:ea typeface="Calibri"/>
              <a:cs typeface="Calibri"/>
              <a:sym typeface="Calibri"/>
            </a:endParaRPr>
          </a:p>
        </p:txBody>
      </p:sp>
      <p:sp>
        <p:nvSpPr>
          <p:cNvPr id="635" name="Google Shape;635;p25"/>
          <p:cNvSpPr/>
          <p:nvPr/>
        </p:nvSpPr>
        <p:spPr>
          <a:xfrm>
            <a:off x="608528" y="5835372"/>
            <a:ext cx="5837277" cy="278130"/>
          </a:xfrm>
          <a:prstGeom prst="rect">
            <a:avLst/>
          </a:prstGeom>
          <a:noFill/>
          <a:ln>
            <a:noFill/>
          </a:ln>
        </p:spPr>
        <p:txBody>
          <a:bodyPr spcFirstLastPara="1" wrap="square" lIns="0" tIns="0" rIns="0" bIns="0" anchor="t" anchorCtr="0">
            <a:noAutofit/>
          </a:bodyPr>
          <a:lstStyle/>
          <a:p>
            <a:pPr marL="0" marR="0" lvl="0" indent="0" algn="r" rtl="0">
              <a:lnSpc>
                <a:spcPct val="159259"/>
              </a:lnSpc>
              <a:spcBef>
                <a:spcPts val="0"/>
              </a:spcBef>
              <a:spcAft>
                <a:spcPts val="0"/>
              </a:spcAft>
              <a:buClr>
                <a:srgbClr val="DCD7E5"/>
              </a:buClr>
              <a:buSzPts val="1350"/>
              <a:buFont typeface="Heebo Light"/>
              <a:buNone/>
            </a:pPr>
            <a:r>
              <a:rPr lang="en-US" sz="1350">
                <a:solidFill>
                  <a:srgbClr val="DCD7E5"/>
                </a:solidFill>
                <a:latin typeface="Heebo Light"/>
                <a:ea typeface="Heebo Light"/>
                <a:cs typeface="Heebo Light"/>
                <a:sym typeface="Heebo Light"/>
              </a:rPr>
              <a:t>Waking in recovery, pain controlled</a:t>
            </a:r>
            <a:endParaRPr sz="1350">
              <a:solidFill>
                <a:schemeClr val="dk1"/>
              </a:solidFill>
              <a:latin typeface="Calibri"/>
              <a:ea typeface="Calibri"/>
              <a:cs typeface="Calibri"/>
              <a:sym typeface="Calibri"/>
            </a:endParaRPr>
          </a:p>
        </p:txBody>
      </p:sp>
      <p:sp>
        <p:nvSpPr>
          <p:cNvPr id="636" name="Google Shape;636;p25"/>
          <p:cNvSpPr/>
          <p:nvPr/>
        </p:nvSpPr>
        <p:spPr>
          <a:xfrm>
            <a:off x="7487960" y="6483072"/>
            <a:ext cx="521613" cy="22860"/>
          </a:xfrm>
          <a:prstGeom prst="roundRect">
            <a:avLst>
              <a:gd name="adj" fmla="val 319483"/>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7" name="Google Shape;637;p25"/>
          <p:cNvSpPr/>
          <p:nvPr/>
        </p:nvSpPr>
        <p:spPr>
          <a:xfrm>
            <a:off x="7119580" y="6298882"/>
            <a:ext cx="391239" cy="391239"/>
          </a:xfrm>
          <a:prstGeom prst="roundRect">
            <a:avLst>
              <a:gd name="adj" fmla="val 18667"/>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8" name="Google Shape;638;p25" descr="preencoded.png"/>
          <p:cNvPicPr preferRelativeResize="0"/>
          <p:nvPr/>
        </p:nvPicPr>
        <p:blipFill rotWithShape="1">
          <a:blip r:embed="rId7">
            <a:alphaModFix/>
          </a:blip>
          <a:srcRect/>
          <a:stretch/>
        </p:blipFill>
        <p:spPr>
          <a:xfrm>
            <a:off x="7184827" y="6331506"/>
            <a:ext cx="260747" cy="325993"/>
          </a:xfrm>
          <a:prstGeom prst="rect">
            <a:avLst/>
          </a:prstGeom>
          <a:noFill/>
          <a:ln>
            <a:noFill/>
          </a:ln>
        </p:spPr>
      </p:pic>
      <p:sp>
        <p:nvSpPr>
          <p:cNvPr id="639" name="Google Shape;639;p25"/>
          <p:cNvSpPr/>
          <p:nvPr/>
        </p:nvSpPr>
        <p:spPr>
          <a:xfrm>
            <a:off x="8184594" y="6358652"/>
            <a:ext cx="2173605" cy="271701"/>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DCD7E5"/>
              </a:buClr>
              <a:buSzPts val="1700"/>
              <a:buFont typeface="Montserrat"/>
              <a:buNone/>
            </a:pPr>
            <a:r>
              <a:rPr lang="en-US" sz="1700">
                <a:solidFill>
                  <a:srgbClr val="DCD7E5"/>
                </a:solidFill>
                <a:latin typeface="Montserrat"/>
                <a:ea typeface="Montserrat"/>
                <a:cs typeface="Montserrat"/>
                <a:sym typeface="Montserrat"/>
              </a:rPr>
              <a:t>1:00 PM</a:t>
            </a:r>
            <a:endParaRPr sz="1700">
              <a:solidFill>
                <a:schemeClr val="dk1"/>
              </a:solidFill>
              <a:latin typeface="Calibri"/>
              <a:ea typeface="Calibri"/>
              <a:cs typeface="Calibri"/>
              <a:sym typeface="Calibri"/>
            </a:endParaRPr>
          </a:p>
        </p:txBody>
      </p:sp>
      <p:sp>
        <p:nvSpPr>
          <p:cNvPr id="640" name="Google Shape;640;p25"/>
          <p:cNvSpPr/>
          <p:nvPr/>
        </p:nvSpPr>
        <p:spPr>
          <a:xfrm>
            <a:off x="8184594" y="6734651"/>
            <a:ext cx="5837277" cy="278130"/>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DCD7E5"/>
              </a:buClr>
              <a:buSzPts val="1350"/>
              <a:buFont typeface="Heebo Light"/>
              <a:buNone/>
            </a:pPr>
            <a:r>
              <a:rPr lang="en-US" sz="1350">
                <a:solidFill>
                  <a:srgbClr val="DCD7E5"/>
                </a:solidFill>
                <a:latin typeface="Heebo Light"/>
                <a:ea typeface="Heebo Light"/>
                <a:cs typeface="Heebo Light"/>
                <a:sym typeface="Heebo Light"/>
              </a:rPr>
              <a:t>Discharged home, comfortable</a:t>
            </a:r>
            <a:endParaRPr sz="135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7" name="Google Shape;647;p26"/>
          <p:cNvPicPr preferRelativeResize="0"/>
          <p:nvPr/>
        </p:nvPicPr>
        <p:blipFill rotWithShape="1">
          <a:blip r:embed="rId3">
            <a:alphaModFix/>
          </a:blip>
          <a:srcRect/>
          <a:stretch/>
        </p:blipFill>
        <p:spPr>
          <a:xfrm>
            <a:off x="788235" y="381480"/>
            <a:ext cx="13053930" cy="74666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27"/>
          <p:cNvSpPr/>
          <p:nvPr/>
        </p:nvSpPr>
        <p:spPr>
          <a:xfrm>
            <a:off x="793790" y="693063"/>
            <a:ext cx="75564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Patient Journey Touchpoints</a:t>
            </a:r>
            <a:endParaRPr sz="4450">
              <a:solidFill>
                <a:schemeClr val="dk1"/>
              </a:solidFill>
              <a:latin typeface="Calibri"/>
              <a:ea typeface="Calibri"/>
              <a:cs typeface="Calibri"/>
              <a:sym typeface="Calibri"/>
            </a:endParaRPr>
          </a:p>
        </p:txBody>
      </p:sp>
      <p:sp>
        <p:nvSpPr>
          <p:cNvPr id="654" name="Google Shape;654;p27"/>
          <p:cNvSpPr/>
          <p:nvPr/>
        </p:nvSpPr>
        <p:spPr>
          <a:xfrm>
            <a:off x="1048941" y="2450783"/>
            <a:ext cx="30480" cy="5085636"/>
          </a:xfrm>
          <a:prstGeom prst="roundRect">
            <a:avLst>
              <a:gd name="adj" fmla="val 312558"/>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5" name="Google Shape;655;p27"/>
          <p:cNvSpPr/>
          <p:nvPr/>
        </p:nvSpPr>
        <p:spPr>
          <a:xfrm>
            <a:off x="1273612" y="2690693"/>
            <a:ext cx="680442" cy="30480"/>
          </a:xfrm>
          <a:prstGeom prst="roundRect">
            <a:avLst>
              <a:gd name="adj" fmla="val 312558"/>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6" name="Google Shape;656;p27"/>
          <p:cNvSpPr/>
          <p:nvPr/>
        </p:nvSpPr>
        <p:spPr>
          <a:xfrm>
            <a:off x="793790" y="2450783"/>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7" name="Google Shape;657;p27"/>
          <p:cNvSpPr/>
          <p:nvPr/>
        </p:nvSpPr>
        <p:spPr>
          <a:xfrm>
            <a:off x="878860" y="2493288"/>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1</a:t>
            </a:r>
            <a:endParaRPr sz="2650">
              <a:solidFill>
                <a:schemeClr val="dk1"/>
              </a:solidFill>
              <a:latin typeface="Calibri"/>
              <a:ea typeface="Calibri"/>
              <a:cs typeface="Calibri"/>
              <a:sym typeface="Calibri"/>
            </a:endParaRPr>
          </a:p>
        </p:txBody>
      </p:sp>
      <p:sp>
        <p:nvSpPr>
          <p:cNvPr id="658" name="Google Shape;658;p27"/>
          <p:cNvSpPr/>
          <p:nvPr/>
        </p:nvSpPr>
        <p:spPr>
          <a:xfrm>
            <a:off x="2183011" y="252864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Referral Received</a:t>
            </a:r>
            <a:endParaRPr sz="2200">
              <a:solidFill>
                <a:schemeClr val="dk1"/>
              </a:solidFill>
              <a:latin typeface="Calibri"/>
              <a:ea typeface="Calibri"/>
              <a:cs typeface="Calibri"/>
              <a:sym typeface="Calibri"/>
            </a:endParaRPr>
          </a:p>
        </p:txBody>
      </p:sp>
      <p:sp>
        <p:nvSpPr>
          <p:cNvPr id="659" name="Google Shape;659;p27"/>
          <p:cNvSpPr/>
          <p:nvPr/>
        </p:nvSpPr>
        <p:spPr>
          <a:xfrm>
            <a:off x="2183011" y="3019068"/>
            <a:ext cx="616719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Meet with Gynaecologist in Clinic</a:t>
            </a:r>
            <a:endParaRPr sz="1750">
              <a:solidFill>
                <a:schemeClr val="dk1"/>
              </a:solidFill>
              <a:latin typeface="Calibri"/>
              <a:ea typeface="Calibri"/>
              <a:cs typeface="Calibri"/>
              <a:sym typeface="Calibri"/>
            </a:endParaRPr>
          </a:p>
        </p:txBody>
      </p:sp>
      <p:sp>
        <p:nvSpPr>
          <p:cNvPr id="660" name="Google Shape;660;p27"/>
          <p:cNvSpPr/>
          <p:nvPr/>
        </p:nvSpPr>
        <p:spPr>
          <a:xfrm>
            <a:off x="1273612" y="4075509"/>
            <a:ext cx="680442" cy="30480"/>
          </a:xfrm>
          <a:prstGeom prst="roundRect">
            <a:avLst>
              <a:gd name="adj" fmla="val 312558"/>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27"/>
          <p:cNvSpPr/>
          <p:nvPr/>
        </p:nvSpPr>
        <p:spPr>
          <a:xfrm>
            <a:off x="793790" y="3835598"/>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27"/>
          <p:cNvSpPr/>
          <p:nvPr/>
        </p:nvSpPr>
        <p:spPr>
          <a:xfrm>
            <a:off x="878860" y="3878104"/>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2</a:t>
            </a:r>
            <a:endParaRPr sz="2650">
              <a:solidFill>
                <a:schemeClr val="dk1"/>
              </a:solidFill>
              <a:latin typeface="Calibri"/>
              <a:ea typeface="Calibri"/>
              <a:cs typeface="Calibri"/>
              <a:sym typeface="Calibri"/>
            </a:endParaRPr>
          </a:p>
        </p:txBody>
      </p:sp>
      <p:sp>
        <p:nvSpPr>
          <p:cNvPr id="663" name="Google Shape;663;p27"/>
          <p:cNvSpPr/>
          <p:nvPr/>
        </p:nvSpPr>
        <p:spPr>
          <a:xfrm>
            <a:off x="2183011" y="3913465"/>
            <a:ext cx="3144322"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Pre-Assessment Clinic</a:t>
            </a:r>
            <a:endParaRPr sz="2200">
              <a:solidFill>
                <a:schemeClr val="dk1"/>
              </a:solidFill>
              <a:latin typeface="Calibri"/>
              <a:ea typeface="Calibri"/>
              <a:cs typeface="Calibri"/>
              <a:sym typeface="Calibri"/>
            </a:endParaRPr>
          </a:p>
        </p:txBody>
      </p:sp>
      <p:sp>
        <p:nvSpPr>
          <p:cNvPr id="664" name="Google Shape;664;p27"/>
          <p:cNvSpPr/>
          <p:nvPr/>
        </p:nvSpPr>
        <p:spPr>
          <a:xfrm>
            <a:off x="2183011" y="4403884"/>
            <a:ext cx="616719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Education and preparation</a:t>
            </a:r>
            <a:endParaRPr sz="1750">
              <a:solidFill>
                <a:schemeClr val="dk1"/>
              </a:solidFill>
              <a:latin typeface="Calibri"/>
              <a:ea typeface="Calibri"/>
              <a:cs typeface="Calibri"/>
              <a:sym typeface="Calibri"/>
            </a:endParaRPr>
          </a:p>
        </p:txBody>
      </p:sp>
      <p:sp>
        <p:nvSpPr>
          <p:cNvPr id="665" name="Google Shape;665;p27"/>
          <p:cNvSpPr/>
          <p:nvPr/>
        </p:nvSpPr>
        <p:spPr>
          <a:xfrm>
            <a:off x="1273612" y="5460325"/>
            <a:ext cx="680442" cy="30480"/>
          </a:xfrm>
          <a:prstGeom prst="roundRect">
            <a:avLst>
              <a:gd name="adj" fmla="val 312558"/>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27"/>
          <p:cNvSpPr/>
          <p:nvPr/>
        </p:nvSpPr>
        <p:spPr>
          <a:xfrm>
            <a:off x="793790" y="5220414"/>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27"/>
          <p:cNvSpPr/>
          <p:nvPr/>
        </p:nvSpPr>
        <p:spPr>
          <a:xfrm>
            <a:off x="878860" y="5262920"/>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3</a:t>
            </a:r>
            <a:endParaRPr sz="2650">
              <a:solidFill>
                <a:schemeClr val="dk1"/>
              </a:solidFill>
              <a:latin typeface="Calibri"/>
              <a:ea typeface="Calibri"/>
              <a:cs typeface="Calibri"/>
              <a:sym typeface="Calibri"/>
            </a:endParaRPr>
          </a:p>
        </p:txBody>
      </p:sp>
      <p:sp>
        <p:nvSpPr>
          <p:cNvPr id="668" name="Google Shape;668;p27"/>
          <p:cNvSpPr/>
          <p:nvPr/>
        </p:nvSpPr>
        <p:spPr>
          <a:xfrm>
            <a:off x="2183011" y="529828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Surgery Day</a:t>
            </a:r>
            <a:endParaRPr sz="2200">
              <a:solidFill>
                <a:schemeClr val="dk1"/>
              </a:solidFill>
              <a:latin typeface="Calibri"/>
              <a:ea typeface="Calibri"/>
              <a:cs typeface="Calibri"/>
              <a:sym typeface="Calibri"/>
            </a:endParaRPr>
          </a:p>
        </p:txBody>
      </p:sp>
      <p:sp>
        <p:nvSpPr>
          <p:cNvPr id="669" name="Google Shape;669;p27"/>
          <p:cNvSpPr/>
          <p:nvPr/>
        </p:nvSpPr>
        <p:spPr>
          <a:xfrm>
            <a:off x="2183011" y="5788700"/>
            <a:ext cx="616719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Admission through discharge</a:t>
            </a:r>
            <a:endParaRPr sz="1750">
              <a:solidFill>
                <a:schemeClr val="dk1"/>
              </a:solidFill>
              <a:latin typeface="Calibri"/>
              <a:ea typeface="Calibri"/>
              <a:cs typeface="Calibri"/>
              <a:sym typeface="Calibri"/>
            </a:endParaRPr>
          </a:p>
        </p:txBody>
      </p:sp>
      <p:sp>
        <p:nvSpPr>
          <p:cNvPr id="670" name="Google Shape;670;p27"/>
          <p:cNvSpPr/>
          <p:nvPr/>
        </p:nvSpPr>
        <p:spPr>
          <a:xfrm>
            <a:off x="1273612" y="6845141"/>
            <a:ext cx="680442" cy="30480"/>
          </a:xfrm>
          <a:prstGeom prst="roundRect">
            <a:avLst>
              <a:gd name="adj" fmla="val 312558"/>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1" name="Google Shape;671;p27"/>
          <p:cNvSpPr/>
          <p:nvPr/>
        </p:nvSpPr>
        <p:spPr>
          <a:xfrm>
            <a:off x="793790" y="6605230"/>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27"/>
          <p:cNvSpPr/>
          <p:nvPr/>
        </p:nvSpPr>
        <p:spPr>
          <a:xfrm>
            <a:off x="878860" y="6647736"/>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4</a:t>
            </a:r>
            <a:endParaRPr sz="2650">
              <a:solidFill>
                <a:schemeClr val="dk1"/>
              </a:solidFill>
              <a:latin typeface="Calibri"/>
              <a:ea typeface="Calibri"/>
              <a:cs typeface="Calibri"/>
              <a:sym typeface="Calibri"/>
            </a:endParaRPr>
          </a:p>
        </p:txBody>
      </p:sp>
      <p:sp>
        <p:nvSpPr>
          <p:cNvPr id="673" name="Google Shape;673;p27"/>
          <p:cNvSpPr/>
          <p:nvPr/>
        </p:nvSpPr>
        <p:spPr>
          <a:xfrm>
            <a:off x="2183011" y="6683097"/>
            <a:ext cx="3409831"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Post-Discharge Support</a:t>
            </a:r>
            <a:endParaRPr sz="2200">
              <a:solidFill>
                <a:schemeClr val="dk1"/>
              </a:solidFill>
              <a:latin typeface="Calibri"/>
              <a:ea typeface="Calibri"/>
              <a:cs typeface="Calibri"/>
              <a:sym typeface="Calibri"/>
            </a:endParaRPr>
          </a:p>
        </p:txBody>
      </p:sp>
      <p:sp>
        <p:nvSpPr>
          <p:cNvPr id="674" name="Google Shape;674;p27"/>
          <p:cNvSpPr/>
          <p:nvPr/>
        </p:nvSpPr>
        <p:spPr>
          <a:xfrm>
            <a:off x="2183011" y="7173516"/>
            <a:ext cx="616719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Follow-up information / support and clinic visit</a:t>
            </a:r>
            <a:endParaRPr sz="175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28"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681" name="Google Shape;681;p28"/>
          <p:cNvSpPr/>
          <p:nvPr/>
        </p:nvSpPr>
        <p:spPr>
          <a:xfrm>
            <a:off x="793790" y="693063"/>
            <a:ext cx="75564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Your Role in Bridging the Gap</a:t>
            </a:r>
            <a:endParaRPr sz="4450">
              <a:solidFill>
                <a:schemeClr val="dk1"/>
              </a:solidFill>
              <a:latin typeface="Calibri"/>
              <a:ea typeface="Calibri"/>
              <a:cs typeface="Calibri"/>
              <a:sym typeface="Calibri"/>
            </a:endParaRPr>
          </a:p>
        </p:txBody>
      </p:sp>
      <p:sp>
        <p:nvSpPr>
          <p:cNvPr id="682" name="Google Shape;682;p28"/>
          <p:cNvSpPr/>
          <p:nvPr/>
        </p:nvSpPr>
        <p:spPr>
          <a:xfrm>
            <a:off x="793790" y="2450783"/>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3" name="Google Shape;683;p28"/>
          <p:cNvSpPr/>
          <p:nvPr/>
        </p:nvSpPr>
        <p:spPr>
          <a:xfrm>
            <a:off x="878860" y="2493288"/>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1</a:t>
            </a:r>
            <a:endParaRPr sz="2650">
              <a:solidFill>
                <a:schemeClr val="dk1"/>
              </a:solidFill>
              <a:latin typeface="Calibri"/>
              <a:ea typeface="Calibri"/>
              <a:cs typeface="Calibri"/>
              <a:sym typeface="Calibri"/>
            </a:endParaRPr>
          </a:p>
        </p:txBody>
      </p:sp>
      <p:sp>
        <p:nvSpPr>
          <p:cNvPr id="684" name="Google Shape;684;p28"/>
          <p:cNvSpPr/>
          <p:nvPr/>
        </p:nvSpPr>
        <p:spPr>
          <a:xfrm>
            <a:off x="1530906" y="2528649"/>
            <a:ext cx="3170396"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Start the Conversation</a:t>
            </a:r>
            <a:endParaRPr sz="2200">
              <a:solidFill>
                <a:schemeClr val="dk1"/>
              </a:solidFill>
              <a:latin typeface="Calibri"/>
              <a:ea typeface="Calibri"/>
              <a:cs typeface="Calibri"/>
              <a:sym typeface="Calibri"/>
            </a:endParaRPr>
          </a:p>
        </p:txBody>
      </p:sp>
      <p:sp>
        <p:nvSpPr>
          <p:cNvPr id="685" name="Google Shape;685;p28"/>
          <p:cNvSpPr/>
          <p:nvPr/>
        </p:nvSpPr>
        <p:spPr>
          <a:xfrm>
            <a:off x="1530906" y="3019068"/>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About day-case hysterectomies at your facility</a:t>
            </a:r>
            <a:endParaRPr sz="1750">
              <a:solidFill>
                <a:schemeClr val="dk1"/>
              </a:solidFill>
              <a:latin typeface="Calibri"/>
              <a:ea typeface="Calibri"/>
              <a:cs typeface="Calibri"/>
              <a:sym typeface="Calibri"/>
            </a:endParaRPr>
          </a:p>
        </p:txBody>
      </p:sp>
      <p:sp>
        <p:nvSpPr>
          <p:cNvPr id="686" name="Google Shape;686;p28"/>
          <p:cNvSpPr/>
          <p:nvPr/>
        </p:nvSpPr>
        <p:spPr>
          <a:xfrm>
            <a:off x="793790" y="3835598"/>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7" name="Google Shape;687;p28"/>
          <p:cNvSpPr/>
          <p:nvPr/>
        </p:nvSpPr>
        <p:spPr>
          <a:xfrm>
            <a:off x="878860" y="3878104"/>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2</a:t>
            </a:r>
            <a:endParaRPr sz="2650">
              <a:solidFill>
                <a:schemeClr val="dk1"/>
              </a:solidFill>
              <a:latin typeface="Calibri"/>
              <a:ea typeface="Calibri"/>
              <a:cs typeface="Calibri"/>
              <a:sym typeface="Calibri"/>
            </a:endParaRPr>
          </a:p>
        </p:txBody>
      </p:sp>
      <p:sp>
        <p:nvSpPr>
          <p:cNvPr id="688" name="Google Shape;688;p28"/>
          <p:cNvSpPr/>
          <p:nvPr/>
        </p:nvSpPr>
        <p:spPr>
          <a:xfrm>
            <a:off x="1530906" y="3913465"/>
            <a:ext cx="3444716"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Set Up a Test-of-Change</a:t>
            </a:r>
            <a:endParaRPr sz="2200">
              <a:solidFill>
                <a:schemeClr val="dk1"/>
              </a:solidFill>
              <a:latin typeface="Calibri"/>
              <a:ea typeface="Calibri"/>
              <a:cs typeface="Calibri"/>
              <a:sym typeface="Calibri"/>
            </a:endParaRPr>
          </a:p>
        </p:txBody>
      </p:sp>
      <p:sp>
        <p:nvSpPr>
          <p:cNvPr id="689" name="Google Shape;689;p28"/>
          <p:cNvSpPr/>
          <p:nvPr/>
        </p:nvSpPr>
        <p:spPr>
          <a:xfrm>
            <a:off x="1530906" y="4403884"/>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Small pilots lead to big improvements</a:t>
            </a:r>
            <a:endParaRPr sz="1750">
              <a:solidFill>
                <a:schemeClr val="dk1"/>
              </a:solidFill>
              <a:latin typeface="Calibri"/>
              <a:ea typeface="Calibri"/>
              <a:cs typeface="Calibri"/>
              <a:sym typeface="Calibri"/>
            </a:endParaRPr>
          </a:p>
        </p:txBody>
      </p:sp>
      <p:sp>
        <p:nvSpPr>
          <p:cNvPr id="690" name="Google Shape;690;p28"/>
          <p:cNvSpPr/>
          <p:nvPr/>
        </p:nvSpPr>
        <p:spPr>
          <a:xfrm>
            <a:off x="793790" y="5220414"/>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28"/>
          <p:cNvSpPr/>
          <p:nvPr/>
        </p:nvSpPr>
        <p:spPr>
          <a:xfrm>
            <a:off x="878860" y="5262920"/>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3</a:t>
            </a:r>
            <a:endParaRPr sz="2650">
              <a:solidFill>
                <a:schemeClr val="dk1"/>
              </a:solidFill>
              <a:latin typeface="Calibri"/>
              <a:ea typeface="Calibri"/>
              <a:cs typeface="Calibri"/>
              <a:sym typeface="Calibri"/>
            </a:endParaRPr>
          </a:p>
        </p:txBody>
      </p:sp>
      <p:sp>
        <p:nvSpPr>
          <p:cNvPr id="692" name="Google Shape;692;p28"/>
          <p:cNvSpPr/>
          <p:nvPr/>
        </p:nvSpPr>
        <p:spPr>
          <a:xfrm>
            <a:off x="1530906" y="5298281"/>
            <a:ext cx="3497342"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Reach Out for Resources</a:t>
            </a:r>
            <a:endParaRPr sz="2200">
              <a:solidFill>
                <a:schemeClr val="dk1"/>
              </a:solidFill>
              <a:latin typeface="Calibri"/>
              <a:ea typeface="Calibri"/>
              <a:cs typeface="Calibri"/>
              <a:sym typeface="Calibri"/>
            </a:endParaRPr>
          </a:p>
        </p:txBody>
      </p:sp>
      <p:sp>
        <p:nvSpPr>
          <p:cNvPr id="693" name="Google Shape;693;p28"/>
          <p:cNvSpPr/>
          <p:nvPr/>
        </p:nvSpPr>
        <p:spPr>
          <a:xfrm>
            <a:off x="1530906" y="5788700"/>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We welcome site visits / run regular courses</a:t>
            </a:r>
            <a:endParaRPr sz="1750">
              <a:solidFill>
                <a:schemeClr val="dk1"/>
              </a:solidFill>
              <a:latin typeface="Calibri"/>
              <a:ea typeface="Calibri"/>
              <a:cs typeface="Calibri"/>
              <a:sym typeface="Calibri"/>
            </a:endParaRPr>
          </a:p>
        </p:txBody>
      </p:sp>
      <p:sp>
        <p:nvSpPr>
          <p:cNvPr id="694" name="Google Shape;694;p28"/>
          <p:cNvSpPr/>
          <p:nvPr/>
        </p:nvSpPr>
        <p:spPr>
          <a:xfrm>
            <a:off x="793790" y="6605230"/>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5" name="Google Shape;695;p28"/>
          <p:cNvSpPr/>
          <p:nvPr/>
        </p:nvSpPr>
        <p:spPr>
          <a:xfrm>
            <a:off x="878860" y="6647736"/>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4</a:t>
            </a:r>
            <a:endParaRPr sz="2650">
              <a:solidFill>
                <a:schemeClr val="dk1"/>
              </a:solidFill>
              <a:latin typeface="Calibri"/>
              <a:ea typeface="Calibri"/>
              <a:cs typeface="Calibri"/>
              <a:sym typeface="Calibri"/>
            </a:endParaRPr>
          </a:p>
        </p:txBody>
      </p:sp>
      <p:sp>
        <p:nvSpPr>
          <p:cNvPr id="696" name="Google Shape;696;p28"/>
          <p:cNvSpPr/>
          <p:nvPr/>
        </p:nvSpPr>
        <p:spPr>
          <a:xfrm>
            <a:off x="1530906" y="6683097"/>
            <a:ext cx="3718679"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Renew Your Commitment</a:t>
            </a:r>
            <a:endParaRPr sz="2200">
              <a:solidFill>
                <a:schemeClr val="dk1"/>
              </a:solidFill>
              <a:latin typeface="Calibri"/>
              <a:ea typeface="Calibri"/>
              <a:cs typeface="Calibri"/>
              <a:sym typeface="Calibri"/>
            </a:endParaRPr>
          </a:p>
        </p:txBody>
      </p:sp>
      <p:sp>
        <p:nvSpPr>
          <p:cNvPr id="697" name="Google Shape;697;p28"/>
          <p:cNvSpPr/>
          <p:nvPr/>
        </p:nvSpPr>
        <p:spPr>
          <a:xfrm>
            <a:off x="1530906" y="7173516"/>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To innovative, accessible women's healthcare</a:t>
            </a:r>
            <a:endParaRPr sz="175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29"/>
          <p:cNvSpPr txBox="1">
            <a:spLocks noGrp="1"/>
          </p:cNvSpPr>
          <p:nvPr>
            <p:ph type="title"/>
          </p:nvPr>
        </p:nvSpPr>
        <p:spPr>
          <a:xfrm>
            <a:off x="1201130" y="822961"/>
            <a:ext cx="4193831" cy="658939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4400"/>
              <a:buFont typeface="Calibri"/>
              <a:buNone/>
            </a:pPr>
            <a:br>
              <a:rPr lang="en-US"/>
            </a:br>
            <a:r>
              <a:rPr lang="en-US"/>
              <a:t>Conversion to same day discharge</a:t>
            </a:r>
            <a:endParaRPr/>
          </a:p>
        </p:txBody>
      </p:sp>
      <p:grpSp>
        <p:nvGrpSpPr>
          <p:cNvPr id="703" name="Google Shape;703;p29"/>
          <p:cNvGrpSpPr/>
          <p:nvPr/>
        </p:nvGrpSpPr>
        <p:grpSpPr>
          <a:xfrm>
            <a:off x="5643057" y="1008497"/>
            <a:ext cx="7981504" cy="6401199"/>
            <a:chOff x="0" y="2658"/>
            <a:chExt cx="7981504" cy="6401199"/>
          </a:xfrm>
        </p:grpSpPr>
        <p:sp>
          <p:nvSpPr>
            <p:cNvPr id="704" name="Google Shape;704;p29"/>
            <p:cNvSpPr/>
            <p:nvPr/>
          </p:nvSpPr>
          <p:spPr>
            <a:xfrm>
              <a:off x="0" y="2658"/>
              <a:ext cx="7981504" cy="1347620"/>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9"/>
            <p:cNvSpPr/>
            <p:nvPr/>
          </p:nvSpPr>
          <p:spPr>
            <a:xfrm>
              <a:off x="407655" y="305873"/>
              <a:ext cx="741191" cy="74119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9"/>
            <p:cNvSpPr/>
            <p:nvPr/>
          </p:nvSpPr>
          <p:spPr>
            <a:xfrm>
              <a:off x="1556502" y="2658"/>
              <a:ext cx="3591676" cy="1347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9"/>
            <p:cNvSpPr txBox="1"/>
            <p:nvPr/>
          </p:nvSpPr>
          <p:spPr>
            <a:xfrm>
              <a:off x="1556502" y="2658"/>
              <a:ext cx="3591676" cy="1347620"/>
            </a:xfrm>
            <a:prstGeom prst="rect">
              <a:avLst/>
            </a:prstGeom>
            <a:noFill/>
            <a:ln>
              <a:noFill/>
            </a:ln>
          </p:spPr>
          <p:txBody>
            <a:bodyPr spcFirstLastPara="1" wrap="square" lIns="142600" tIns="142600" rIns="142600" bIns="142600" anchor="ctr"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b="1" u="sng">
                  <a:solidFill>
                    <a:schemeClr val="dk1"/>
                  </a:solidFill>
                  <a:latin typeface="Calibri"/>
                  <a:ea typeface="Calibri"/>
                  <a:cs typeface="Calibri"/>
                  <a:sym typeface="Calibri"/>
                </a:rPr>
                <a:t>Day Surgery</a:t>
              </a:r>
              <a:endParaRPr sz="2200">
                <a:solidFill>
                  <a:schemeClr val="dk1"/>
                </a:solidFill>
                <a:latin typeface="Calibri"/>
                <a:ea typeface="Calibri"/>
                <a:cs typeface="Calibri"/>
                <a:sym typeface="Calibri"/>
              </a:endParaRPr>
            </a:p>
          </p:txBody>
        </p:sp>
        <p:sp>
          <p:nvSpPr>
            <p:cNvPr id="708" name="Google Shape;708;p29"/>
            <p:cNvSpPr/>
            <p:nvPr/>
          </p:nvSpPr>
          <p:spPr>
            <a:xfrm>
              <a:off x="5148178" y="2658"/>
              <a:ext cx="2833325" cy="1347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9"/>
            <p:cNvSpPr txBox="1"/>
            <p:nvPr/>
          </p:nvSpPr>
          <p:spPr>
            <a:xfrm>
              <a:off x="5148178" y="2658"/>
              <a:ext cx="2833325" cy="1347620"/>
            </a:xfrm>
            <a:prstGeom prst="rect">
              <a:avLst/>
            </a:prstGeom>
            <a:noFill/>
            <a:ln>
              <a:noFill/>
            </a:ln>
          </p:spPr>
          <p:txBody>
            <a:bodyPr spcFirstLastPara="1" wrap="square" lIns="142600" tIns="142600" rIns="142600" bIns="1426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Trained staff familiar with same day discharge from other specialties</a:t>
              </a:r>
              <a:endParaRPr/>
            </a:p>
            <a:p>
              <a:pPr marL="0" marR="0" lvl="0" indent="0" algn="l" rtl="0">
                <a:lnSpc>
                  <a:spcPct val="90000"/>
                </a:lnSpc>
                <a:spcBef>
                  <a:spcPts val="56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Location and capacity</a:t>
              </a:r>
              <a:endParaRPr/>
            </a:p>
          </p:txBody>
        </p:sp>
        <p:sp>
          <p:nvSpPr>
            <p:cNvPr id="710" name="Google Shape;710;p29"/>
            <p:cNvSpPr/>
            <p:nvPr/>
          </p:nvSpPr>
          <p:spPr>
            <a:xfrm>
              <a:off x="0" y="1687185"/>
              <a:ext cx="7981504" cy="1347620"/>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9"/>
            <p:cNvSpPr/>
            <p:nvPr/>
          </p:nvSpPr>
          <p:spPr>
            <a:xfrm>
              <a:off x="407655" y="1990399"/>
              <a:ext cx="741191" cy="74119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9"/>
            <p:cNvSpPr/>
            <p:nvPr/>
          </p:nvSpPr>
          <p:spPr>
            <a:xfrm>
              <a:off x="1556502" y="1687185"/>
              <a:ext cx="3591676" cy="1347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9"/>
            <p:cNvSpPr txBox="1"/>
            <p:nvPr/>
          </p:nvSpPr>
          <p:spPr>
            <a:xfrm>
              <a:off x="1556502" y="1687185"/>
              <a:ext cx="3591676" cy="1347620"/>
            </a:xfrm>
            <a:prstGeom prst="rect">
              <a:avLst/>
            </a:prstGeom>
            <a:noFill/>
            <a:ln>
              <a:noFill/>
            </a:ln>
          </p:spPr>
          <p:txBody>
            <a:bodyPr spcFirstLastPara="1" wrap="square" lIns="142600" tIns="142600" rIns="142600" bIns="142600" anchor="ctr"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b="1" u="sng">
                  <a:solidFill>
                    <a:schemeClr val="dk1"/>
                  </a:solidFill>
                  <a:latin typeface="Calibri"/>
                  <a:ea typeface="Calibri"/>
                  <a:cs typeface="Calibri"/>
                  <a:sym typeface="Calibri"/>
                </a:rPr>
                <a:t>Motivated group of anaesthetists and surgeons</a:t>
              </a:r>
              <a:endParaRPr sz="2200">
                <a:solidFill>
                  <a:schemeClr val="dk1"/>
                </a:solidFill>
                <a:latin typeface="Calibri"/>
                <a:ea typeface="Calibri"/>
                <a:cs typeface="Calibri"/>
                <a:sym typeface="Calibri"/>
              </a:endParaRPr>
            </a:p>
          </p:txBody>
        </p:sp>
        <p:sp>
          <p:nvSpPr>
            <p:cNvPr id="714" name="Google Shape;714;p29"/>
            <p:cNvSpPr/>
            <p:nvPr/>
          </p:nvSpPr>
          <p:spPr>
            <a:xfrm>
              <a:off x="5148178" y="1687185"/>
              <a:ext cx="2833325" cy="1347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9"/>
            <p:cNvSpPr txBox="1"/>
            <p:nvPr/>
          </p:nvSpPr>
          <p:spPr>
            <a:xfrm>
              <a:off x="5148178" y="1687185"/>
              <a:ext cx="2833325" cy="1347620"/>
            </a:xfrm>
            <a:prstGeom prst="rect">
              <a:avLst/>
            </a:prstGeom>
            <a:noFill/>
            <a:ln>
              <a:noFill/>
            </a:ln>
          </p:spPr>
          <p:txBody>
            <a:bodyPr spcFirstLastPara="1" wrap="square" lIns="142600" tIns="142600" rIns="142600" bIns="1426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Adapted surgical technique and anaesthetic protocol</a:t>
              </a:r>
              <a:endParaRPr/>
            </a:p>
          </p:txBody>
        </p:sp>
        <p:sp>
          <p:nvSpPr>
            <p:cNvPr id="716" name="Google Shape;716;p29"/>
            <p:cNvSpPr/>
            <p:nvPr/>
          </p:nvSpPr>
          <p:spPr>
            <a:xfrm>
              <a:off x="0" y="3371711"/>
              <a:ext cx="7981504" cy="1347620"/>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9"/>
            <p:cNvSpPr/>
            <p:nvPr/>
          </p:nvSpPr>
          <p:spPr>
            <a:xfrm>
              <a:off x="407655" y="3674925"/>
              <a:ext cx="741191" cy="74119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9"/>
            <p:cNvSpPr/>
            <p:nvPr/>
          </p:nvSpPr>
          <p:spPr>
            <a:xfrm>
              <a:off x="1556502" y="3371711"/>
              <a:ext cx="6425001" cy="1347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9"/>
            <p:cNvSpPr txBox="1"/>
            <p:nvPr/>
          </p:nvSpPr>
          <p:spPr>
            <a:xfrm>
              <a:off x="1556502" y="3371711"/>
              <a:ext cx="6425001" cy="1347620"/>
            </a:xfrm>
            <a:prstGeom prst="rect">
              <a:avLst/>
            </a:prstGeom>
            <a:noFill/>
            <a:ln>
              <a:noFill/>
            </a:ln>
          </p:spPr>
          <p:txBody>
            <a:bodyPr spcFirstLastPara="1" wrap="square" lIns="142600" tIns="142600" rIns="142600" bIns="142600" anchor="ctr"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b="1" u="sng">
                  <a:solidFill>
                    <a:schemeClr val="dk1"/>
                  </a:solidFill>
                  <a:latin typeface="Calibri"/>
                  <a:ea typeface="Calibri"/>
                  <a:cs typeface="Calibri"/>
                  <a:sym typeface="Calibri"/>
                </a:rPr>
                <a:t>Easy access to inpatient wards and senior cover 7/7</a:t>
              </a:r>
              <a:endParaRPr sz="2200">
                <a:solidFill>
                  <a:schemeClr val="dk1"/>
                </a:solidFill>
                <a:latin typeface="Calibri"/>
                <a:ea typeface="Calibri"/>
                <a:cs typeface="Calibri"/>
                <a:sym typeface="Calibri"/>
              </a:endParaRPr>
            </a:p>
          </p:txBody>
        </p:sp>
        <p:sp>
          <p:nvSpPr>
            <p:cNvPr id="720" name="Google Shape;720;p29"/>
            <p:cNvSpPr/>
            <p:nvPr/>
          </p:nvSpPr>
          <p:spPr>
            <a:xfrm>
              <a:off x="0" y="5056237"/>
              <a:ext cx="7981504" cy="1347620"/>
            </a:xfrm>
            <a:prstGeom prst="roundRect">
              <a:avLst>
                <a:gd name="adj" fmla="val 10000"/>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9"/>
            <p:cNvSpPr/>
            <p:nvPr/>
          </p:nvSpPr>
          <p:spPr>
            <a:xfrm>
              <a:off x="407655" y="5359451"/>
              <a:ext cx="741191" cy="741191"/>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9"/>
            <p:cNvSpPr/>
            <p:nvPr/>
          </p:nvSpPr>
          <p:spPr>
            <a:xfrm>
              <a:off x="1556502" y="5056237"/>
              <a:ext cx="3591676" cy="1347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9"/>
            <p:cNvSpPr txBox="1"/>
            <p:nvPr/>
          </p:nvSpPr>
          <p:spPr>
            <a:xfrm>
              <a:off x="1556502" y="5056237"/>
              <a:ext cx="3591676" cy="1347620"/>
            </a:xfrm>
            <a:prstGeom prst="rect">
              <a:avLst/>
            </a:prstGeom>
            <a:noFill/>
            <a:ln>
              <a:noFill/>
            </a:ln>
          </p:spPr>
          <p:txBody>
            <a:bodyPr spcFirstLastPara="1" wrap="square" lIns="142600" tIns="142600" rIns="142600" bIns="142600" anchor="ctr" anchorCtr="0">
              <a:noAutofit/>
            </a:bodyPr>
            <a:lstStyle/>
            <a:p>
              <a:pPr marL="0" marR="0" lvl="0" indent="0" algn="l" rtl="0">
                <a:lnSpc>
                  <a:spcPct val="90000"/>
                </a:lnSpc>
                <a:spcBef>
                  <a:spcPts val="0"/>
                </a:spcBef>
                <a:spcAft>
                  <a:spcPts val="0"/>
                </a:spcAft>
                <a:buClr>
                  <a:schemeClr val="dk1"/>
                </a:buClr>
                <a:buSzPts val="2200"/>
                <a:buFont typeface="Calibri"/>
                <a:buNone/>
              </a:pPr>
              <a:r>
                <a:rPr lang="en-US" sz="2200" b="1" u="sng">
                  <a:solidFill>
                    <a:schemeClr val="dk1"/>
                  </a:solidFill>
                  <a:latin typeface="Calibri"/>
                  <a:ea typeface="Calibri"/>
                  <a:cs typeface="Calibri"/>
                  <a:sym typeface="Calibri"/>
                </a:rPr>
                <a:t>Patient preparation</a:t>
              </a:r>
              <a:endParaRPr sz="2200">
                <a:solidFill>
                  <a:schemeClr val="dk1"/>
                </a:solidFill>
                <a:latin typeface="Calibri"/>
                <a:ea typeface="Calibri"/>
                <a:cs typeface="Calibri"/>
                <a:sym typeface="Calibri"/>
              </a:endParaRPr>
            </a:p>
          </p:txBody>
        </p:sp>
        <p:sp>
          <p:nvSpPr>
            <p:cNvPr id="724" name="Google Shape;724;p29"/>
            <p:cNvSpPr/>
            <p:nvPr/>
          </p:nvSpPr>
          <p:spPr>
            <a:xfrm>
              <a:off x="5148178" y="5056237"/>
              <a:ext cx="2833325" cy="13476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9"/>
            <p:cNvSpPr txBox="1"/>
            <p:nvPr/>
          </p:nvSpPr>
          <p:spPr>
            <a:xfrm>
              <a:off x="5148178" y="5056237"/>
              <a:ext cx="2833325" cy="1347620"/>
            </a:xfrm>
            <a:prstGeom prst="rect">
              <a:avLst/>
            </a:prstGeom>
            <a:noFill/>
            <a:ln>
              <a:noFill/>
            </a:ln>
          </p:spPr>
          <p:txBody>
            <a:bodyPr spcFirstLastPara="1" wrap="square" lIns="142600" tIns="142600" rIns="142600" bIns="142600" anchor="ctr" anchorCtr="0">
              <a:noAutofit/>
            </a:bodyPr>
            <a:lstStyle/>
            <a:p>
              <a:pPr marL="0" marR="0" lvl="0" indent="0" algn="l"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ERAS</a:t>
              </a:r>
              <a:endParaRPr/>
            </a:p>
            <a:p>
              <a:pPr marL="0" marR="0" lvl="0" indent="0" algn="l" rtl="0">
                <a:lnSpc>
                  <a:spcPct val="90000"/>
                </a:lnSpc>
                <a:spcBef>
                  <a:spcPts val="56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Written Patient Information</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
          <p:cNvSpPr/>
          <p:nvPr/>
        </p:nvSpPr>
        <p:spPr>
          <a:xfrm>
            <a:off x="793790" y="1697950"/>
            <a:ext cx="130428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Challenges and Solutions in Women's Health </a:t>
            </a:r>
            <a:endParaRPr sz="4450">
              <a:solidFill>
                <a:schemeClr val="dk1"/>
              </a:solidFill>
              <a:latin typeface="Calibri"/>
              <a:ea typeface="Calibri"/>
              <a:cs typeface="Calibri"/>
              <a:sym typeface="Calibri"/>
            </a:endParaRPr>
          </a:p>
        </p:txBody>
      </p:sp>
      <p:sp>
        <p:nvSpPr>
          <p:cNvPr id="230" name="Google Shape;230;p3"/>
          <p:cNvSpPr/>
          <p:nvPr/>
        </p:nvSpPr>
        <p:spPr>
          <a:xfrm>
            <a:off x="793790" y="3682484"/>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2F0F4"/>
              </a:buClr>
              <a:buSzPts val="2200"/>
              <a:buFont typeface="Montserrat"/>
              <a:buNone/>
            </a:pPr>
            <a:r>
              <a:rPr lang="en-US" sz="2200">
                <a:solidFill>
                  <a:srgbClr val="F2F0F4"/>
                </a:solidFill>
                <a:latin typeface="Montserrat"/>
                <a:ea typeface="Montserrat"/>
                <a:cs typeface="Montserrat"/>
                <a:sym typeface="Montserrat"/>
              </a:rPr>
              <a:t>Then</a:t>
            </a:r>
            <a:endParaRPr sz="2200">
              <a:solidFill>
                <a:schemeClr val="dk1"/>
              </a:solidFill>
              <a:latin typeface="Calibri"/>
              <a:ea typeface="Calibri"/>
              <a:cs typeface="Calibri"/>
              <a:sym typeface="Calibri"/>
            </a:endParaRPr>
          </a:p>
        </p:txBody>
      </p:sp>
      <p:sp>
        <p:nvSpPr>
          <p:cNvPr id="231" name="Google Shape;231;p3"/>
          <p:cNvSpPr/>
          <p:nvPr/>
        </p:nvSpPr>
        <p:spPr>
          <a:xfrm>
            <a:off x="793790" y="4263628"/>
            <a:ext cx="624470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Endometriosis surgery wait &gt; 2 years</a:t>
            </a:r>
            <a:endParaRPr sz="1750">
              <a:solidFill>
                <a:schemeClr val="dk1"/>
              </a:solidFill>
              <a:latin typeface="Calibri"/>
              <a:ea typeface="Calibri"/>
              <a:cs typeface="Calibri"/>
              <a:sym typeface="Calibri"/>
            </a:endParaRPr>
          </a:p>
        </p:txBody>
      </p:sp>
      <p:sp>
        <p:nvSpPr>
          <p:cNvPr id="232" name="Google Shape;232;p3"/>
          <p:cNvSpPr/>
          <p:nvPr/>
        </p:nvSpPr>
        <p:spPr>
          <a:xfrm>
            <a:off x="793790" y="4830604"/>
            <a:ext cx="624470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Open surgeries with 2-5 day stays</a:t>
            </a:r>
            <a:endParaRPr sz="1750">
              <a:solidFill>
                <a:schemeClr val="dk1"/>
              </a:solidFill>
              <a:latin typeface="Calibri"/>
              <a:ea typeface="Calibri"/>
              <a:cs typeface="Calibri"/>
              <a:sym typeface="Calibri"/>
            </a:endParaRPr>
          </a:p>
        </p:txBody>
      </p:sp>
      <p:sp>
        <p:nvSpPr>
          <p:cNvPr id="233" name="Google Shape;233;p3"/>
          <p:cNvSpPr/>
          <p:nvPr/>
        </p:nvSpPr>
        <p:spPr>
          <a:xfrm>
            <a:off x="793790" y="5397579"/>
            <a:ext cx="624470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Out-of-area travel for complex care</a:t>
            </a:r>
            <a:endParaRPr sz="1750">
              <a:solidFill>
                <a:schemeClr val="dk1"/>
              </a:solidFill>
              <a:latin typeface="Calibri"/>
              <a:ea typeface="Calibri"/>
              <a:cs typeface="Calibri"/>
              <a:sym typeface="Calibri"/>
            </a:endParaRPr>
          </a:p>
        </p:txBody>
      </p:sp>
      <p:sp>
        <p:nvSpPr>
          <p:cNvPr id="234" name="Google Shape;234;p3"/>
          <p:cNvSpPr/>
          <p:nvPr/>
        </p:nvSpPr>
        <p:spPr>
          <a:xfrm>
            <a:off x="793790" y="5964555"/>
            <a:ext cx="624470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Growing backlogs, costly bed days</a:t>
            </a:r>
            <a:endParaRPr sz="1750">
              <a:solidFill>
                <a:schemeClr val="dk1"/>
              </a:solidFill>
              <a:latin typeface="Calibri"/>
              <a:ea typeface="Calibri"/>
              <a:cs typeface="Calibri"/>
              <a:sym typeface="Calibri"/>
            </a:endParaRPr>
          </a:p>
        </p:txBody>
      </p:sp>
      <p:sp>
        <p:nvSpPr>
          <p:cNvPr id="235" name="Google Shape;235;p3"/>
          <p:cNvSpPr/>
          <p:nvPr/>
        </p:nvSpPr>
        <p:spPr>
          <a:xfrm>
            <a:off x="7599521" y="3682484"/>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2F0F4"/>
              </a:buClr>
              <a:buSzPts val="2200"/>
              <a:buFont typeface="Montserrat"/>
              <a:buNone/>
            </a:pPr>
            <a:r>
              <a:rPr lang="en-US" sz="2200">
                <a:solidFill>
                  <a:srgbClr val="F2F0F4"/>
                </a:solidFill>
                <a:latin typeface="Montserrat"/>
                <a:ea typeface="Montserrat"/>
                <a:cs typeface="Montserrat"/>
                <a:sym typeface="Montserrat"/>
              </a:rPr>
              <a:t>Now</a:t>
            </a:r>
            <a:endParaRPr sz="2200">
              <a:solidFill>
                <a:schemeClr val="dk1"/>
              </a:solidFill>
              <a:latin typeface="Calibri"/>
              <a:ea typeface="Calibri"/>
              <a:cs typeface="Calibri"/>
              <a:sym typeface="Calibri"/>
            </a:endParaRPr>
          </a:p>
        </p:txBody>
      </p:sp>
      <p:sp>
        <p:nvSpPr>
          <p:cNvPr id="236" name="Google Shape;236;p3"/>
          <p:cNvSpPr/>
          <p:nvPr/>
        </p:nvSpPr>
        <p:spPr>
          <a:xfrm>
            <a:off x="7599521" y="4263628"/>
            <a:ext cx="624470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Same-day discharge routine</a:t>
            </a:r>
            <a:endParaRPr sz="1750">
              <a:solidFill>
                <a:schemeClr val="dk1"/>
              </a:solidFill>
              <a:latin typeface="Calibri"/>
              <a:ea typeface="Calibri"/>
              <a:cs typeface="Calibri"/>
              <a:sym typeface="Calibri"/>
            </a:endParaRPr>
          </a:p>
        </p:txBody>
      </p:sp>
      <p:sp>
        <p:nvSpPr>
          <p:cNvPr id="237" name="Google Shape;237;p3"/>
          <p:cNvSpPr/>
          <p:nvPr/>
        </p:nvSpPr>
        <p:spPr>
          <a:xfrm>
            <a:off x="7599521" y="4830604"/>
            <a:ext cx="624470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Robotic minimally invasive surgery</a:t>
            </a:r>
            <a:endParaRPr sz="1750">
              <a:solidFill>
                <a:schemeClr val="dk1"/>
              </a:solidFill>
              <a:latin typeface="Calibri"/>
              <a:ea typeface="Calibri"/>
              <a:cs typeface="Calibri"/>
              <a:sym typeface="Calibri"/>
            </a:endParaRPr>
          </a:p>
        </p:txBody>
      </p:sp>
      <p:sp>
        <p:nvSpPr>
          <p:cNvPr id="238" name="Google Shape;238;p3"/>
          <p:cNvSpPr/>
          <p:nvPr/>
        </p:nvSpPr>
        <p:spPr>
          <a:xfrm>
            <a:off x="7599521" y="5397579"/>
            <a:ext cx="624470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Local access to complex care</a:t>
            </a:r>
            <a:endParaRPr sz="1750">
              <a:solidFill>
                <a:schemeClr val="dk1"/>
              </a:solidFill>
              <a:latin typeface="Calibri"/>
              <a:ea typeface="Calibri"/>
              <a:cs typeface="Calibri"/>
              <a:sym typeface="Calibri"/>
            </a:endParaRPr>
          </a:p>
        </p:txBody>
      </p:sp>
      <p:sp>
        <p:nvSpPr>
          <p:cNvPr id="239" name="Google Shape;239;p3"/>
          <p:cNvSpPr/>
          <p:nvPr/>
        </p:nvSpPr>
        <p:spPr>
          <a:xfrm>
            <a:off x="7599521" y="5964555"/>
            <a:ext cx="6244709"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Reduced waiting times</a:t>
            </a:r>
            <a:endParaRPr sz="175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pic>
        <p:nvPicPr>
          <p:cNvPr id="731" name="Google Shape;731;p30"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732" name="Google Shape;732;p30"/>
          <p:cNvSpPr/>
          <p:nvPr/>
        </p:nvSpPr>
        <p:spPr>
          <a:xfrm>
            <a:off x="6259473" y="608409"/>
            <a:ext cx="7597854" cy="1380411"/>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F2F0F4"/>
              </a:buClr>
              <a:buSzPts val="4300"/>
              <a:buFont typeface="Montserrat"/>
              <a:buNone/>
            </a:pPr>
            <a:r>
              <a:rPr lang="en-US" sz="4300">
                <a:solidFill>
                  <a:srgbClr val="F2F0F4"/>
                </a:solidFill>
                <a:latin typeface="Montserrat"/>
                <a:ea typeface="Montserrat"/>
                <a:cs typeface="Montserrat"/>
                <a:sym typeface="Montserrat"/>
              </a:rPr>
              <a:t>Enhanced Recovery Pathway</a:t>
            </a:r>
            <a:endParaRPr sz="4300">
              <a:solidFill>
                <a:schemeClr val="dk1"/>
              </a:solidFill>
              <a:latin typeface="Calibri"/>
              <a:ea typeface="Calibri"/>
              <a:cs typeface="Calibri"/>
              <a:sym typeface="Calibri"/>
            </a:endParaRPr>
          </a:p>
        </p:txBody>
      </p:sp>
      <p:pic>
        <p:nvPicPr>
          <p:cNvPr id="733" name="Google Shape;733;p30" descr="preencoded.png"/>
          <p:cNvPicPr preferRelativeResize="0"/>
          <p:nvPr/>
        </p:nvPicPr>
        <p:blipFill rotWithShape="1">
          <a:blip r:embed="rId4">
            <a:alphaModFix/>
          </a:blip>
          <a:srcRect/>
          <a:stretch/>
        </p:blipFill>
        <p:spPr>
          <a:xfrm>
            <a:off x="6259473" y="2320052"/>
            <a:ext cx="1104424" cy="1325285"/>
          </a:xfrm>
          <a:prstGeom prst="rect">
            <a:avLst/>
          </a:prstGeom>
          <a:noFill/>
          <a:ln>
            <a:noFill/>
          </a:ln>
        </p:spPr>
      </p:pic>
      <p:sp>
        <p:nvSpPr>
          <p:cNvPr id="734" name="Google Shape;734;p30"/>
          <p:cNvSpPr/>
          <p:nvPr/>
        </p:nvSpPr>
        <p:spPr>
          <a:xfrm>
            <a:off x="7695128" y="2540913"/>
            <a:ext cx="2761178" cy="34504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DCD7E5"/>
              </a:buClr>
              <a:buSzPts val="2150"/>
              <a:buFont typeface="Montserrat"/>
              <a:buNone/>
            </a:pPr>
            <a:r>
              <a:rPr lang="en-US" sz="2150">
                <a:solidFill>
                  <a:srgbClr val="DCD7E5"/>
                </a:solidFill>
                <a:latin typeface="Montserrat"/>
                <a:ea typeface="Montserrat"/>
                <a:cs typeface="Montserrat"/>
                <a:sym typeface="Montserrat"/>
              </a:rPr>
              <a:t>Pre-op</a:t>
            </a:r>
            <a:endParaRPr sz="2150">
              <a:solidFill>
                <a:schemeClr val="dk1"/>
              </a:solidFill>
              <a:latin typeface="Calibri"/>
              <a:ea typeface="Calibri"/>
              <a:cs typeface="Calibri"/>
              <a:sym typeface="Calibri"/>
            </a:endParaRPr>
          </a:p>
        </p:txBody>
      </p:sp>
      <p:sp>
        <p:nvSpPr>
          <p:cNvPr id="735" name="Google Shape;735;p30"/>
          <p:cNvSpPr/>
          <p:nvPr/>
        </p:nvSpPr>
        <p:spPr>
          <a:xfrm>
            <a:off x="7695128" y="3018473"/>
            <a:ext cx="6162199" cy="353378"/>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DCD7E5"/>
              </a:buClr>
              <a:buSzPts val="1700"/>
              <a:buFont typeface="Heebo Light"/>
              <a:buNone/>
            </a:pPr>
            <a:r>
              <a:rPr lang="en-US" sz="1700">
                <a:solidFill>
                  <a:srgbClr val="DCD7E5"/>
                </a:solidFill>
                <a:latin typeface="Heebo Light"/>
                <a:ea typeface="Heebo Light"/>
                <a:cs typeface="Heebo Light"/>
                <a:sym typeface="Heebo Light"/>
              </a:rPr>
              <a:t>Education, nutrition, planning</a:t>
            </a:r>
            <a:endParaRPr sz="1700">
              <a:solidFill>
                <a:schemeClr val="dk1"/>
              </a:solidFill>
              <a:latin typeface="Calibri"/>
              <a:ea typeface="Calibri"/>
              <a:cs typeface="Calibri"/>
              <a:sym typeface="Calibri"/>
            </a:endParaRPr>
          </a:p>
        </p:txBody>
      </p:sp>
      <p:pic>
        <p:nvPicPr>
          <p:cNvPr id="736" name="Google Shape;736;p30" descr="preencoded.png"/>
          <p:cNvPicPr preferRelativeResize="0"/>
          <p:nvPr/>
        </p:nvPicPr>
        <p:blipFill rotWithShape="1">
          <a:blip r:embed="rId5">
            <a:alphaModFix/>
          </a:blip>
          <a:srcRect/>
          <a:stretch/>
        </p:blipFill>
        <p:spPr>
          <a:xfrm>
            <a:off x="6259473" y="3645337"/>
            <a:ext cx="1104424" cy="1325285"/>
          </a:xfrm>
          <a:prstGeom prst="rect">
            <a:avLst/>
          </a:prstGeom>
          <a:noFill/>
          <a:ln>
            <a:noFill/>
          </a:ln>
        </p:spPr>
      </p:pic>
      <p:sp>
        <p:nvSpPr>
          <p:cNvPr id="737" name="Google Shape;737;p30"/>
          <p:cNvSpPr/>
          <p:nvPr/>
        </p:nvSpPr>
        <p:spPr>
          <a:xfrm>
            <a:off x="7695128" y="3866198"/>
            <a:ext cx="2761178" cy="34504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DCD7E5"/>
              </a:buClr>
              <a:buSzPts val="2150"/>
              <a:buFont typeface="Montserrat"/>
              <a:buNone/>
            </a:pPr>
            <a:r>
              <a:rPr lang="en-US" sz="2150">
                <a:solidFill>
                  <a:srgbClr val="DCD7E5"/>
                </a:solidFill>
                <a:latin typeface="Montserrat"/>
                <a:ea typeface="Montserrat"/>
                <a:cs typeface="Montserrat"/>
                <a:sym typeface="Montserrat"/>
              </a:rPr>
              <a:t>Surgery Day</a:t>
            </a:r>
            <a:endParaRPr sz="2150">
              <a:solidFill>
                <a:schemeClr val="dk1"/>
              </a:solidFill>
              <a:latin typeface="Calibri"/>
              <a:ea typeface="Calibri"/>
              <a:cs typeface="Calibri"/>
              <a:sym typeface="Calibri"/>
            </a:endParaRPr>
          </a:p>
        </p:txBody>
      </p:sp>
      <p:sp>
        <p:nvSpPr>
          <p:cNvPr id="738" name="Google Shape;738;p30"/>
          <p:cNvSpPr/>
          <p:nvPr/>
        </p:nvSpPr>
        <p:spPr>
          <a:xfrm>
            <a:off x="7695128" y="4343757"/>
            <a:ext cx="6162199" cy="353378"/>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DCD7E5"/>
              </a:buClr>
              <a:buSzPts val="1700"/>
              <a:buFont typeface="Heebo Light"/>
              <a:buNone/>
            </a:pPr>
            <a:r>
              <a:rPr lang="en-US" sz="1700">
                <a:solidFill>
                  <a:srgbClr val="DCD7E5"/>
                </a:solidFill>
                <a:latin typeface="Heebo Light"/>
                <a:ea typeface="Heebo Light"/>
                <a:cs typeface="Heebo Light"/>
                <a:sym typeface="Heebo Light"/>
              </a:rPr>
              <a:t>Minimal fasting, warming</a:t>
            </a:r>
            <a:endParaRPr sz="1700">
              <a:solidFill>
                <a:schemeClr val="dk1"/>
              </a:solidFill>
              <a:latin typeface="Calibri"/>
              <a:ea typeface="Calibri"/>
              <a:cs typeface="Calibri"/>
              <a:sym typeface="Calibri"/>
            </a:endParaRPr>
          </a:p>
        </p:txBody>
      </p:sp>
      <p:pic>
        <p:nvPicPr>
          <p:cNvPr id="739" name="Google Shape;739;p30" descr="preencoded.png"/>
          <p:cNvPicPr preferRelativeResize="0"/>
          <p:nvPr/>
        </p:nvPicPr>
        <p:blipFill rotWithShape="1">
          <a:blip r:embed="rId6">
            <a:alphaModFix/>
          </a:blip>
          <a:srcRect/>
          <a:stretch/>
        </p:blipFill>
        <p:spPr>
          <a:xfrm>
            <a:off x="6259473" y="4970621"/>
            <a:ext cx="1104424" cy="1325285"/>
          </a:xfrm>
          <a:prstGeom prst="rect">
            <a:avLst/>
          </a:prstGeom>
          <a:noFill/>
          <a:ln>
            <a:noFill/>
          </a:ln>
        </p:spPr>
      </p:pic>
      <p:sp>
        <p:nvSpPr>
          <p:cNvPr id="740" name="Google Shape;740;p30"/>
          <p:cNvSpPr/>
          <p:nvPr/>
        </p:nvSpPr>
        <p:spPr>
          <a:xfrm>
            <a:off x="7695128" y="5191482"/>
            <a:ext cx="2761178" cy="34504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DCD7E5"/>
              </a:buClr>
              <a:buSzPts val="2150"/>
              <a:buFont typeface="Montserrat"/>
              <a:buNone/>
            </a:pPr>
            <a:r>
              <a:rPr lang="en-US" sz="2150">
                <a:solidFill>
                  <a:srgbClr val="DCD7E5"/>
                </a:solidFill>
                <a:latin typeface="Montserrat"/>
                <a:ea typeface="Montserrat"/>
                <a:cs typeface="Montserrat"/>
                <a:sym typeface="Montserrat"/>
              </a:rPr>
              <a:t>Post-op</a:t>
            </a:r>
            <a:endParaRPr sz="2150">
              <a:solidFill>
                <a:schemeClr val="dk1"/>
              </a:solidFill>
              <a:latin typeface="Calibri"/>
              <a:ea typeface="Calibri"/>
              <a:cs typeface="Calibri"/>
              <a:sym typeface="Calibri"/>
            </a:endParaRPr>
          </a:p>
        </p:txBody>
      </p:sp>
      <p:sp>
        <p:nvSpPr>
          <p:cNvPr id="741" name="Google Shape;741;p30"/>
          <p:cNvSpPr/>
          <p:nvPr/>
        </p:nvSpPr>
        <p:spPr>
          <a:xfrm>
            <a:off x="7695128" y="5669042"/>
            <a:ext cx="6162199" cy="353378"/>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DCD7E5"/>
              </a:buClr>
              <a:buSzPts val="1700"/>
              <a:buFont typeface="Heebo Light"/>
              <a:buNone/>
            </a:pPr>
            <a:r>
              <a:rPr lang="en-US" sz="1700">
                <a:solidFill>
                  <a:srgbClr val="DCD7E5"/>
                </a:solidFill>
                <a:latin typeface="Heebo Light"/>
                <a:ea typeface="Heebo Light"/>
                <a:cs typeface="Heebo Light"/>
                <a:sym typeface="Heebo Light"/>
              </a:rPr>
              <a:t>Early mobilization, oral pain control</a:t>
            </a:r>
            <a:endParaRPr sz="1700">
              <a:solidFill>
                <a:schemeClr val="dk1"/>
              </a:solidFill>
              <a:latin typeface="Calibri"/>
              <a:ea typeface="Calibri"/>
              <a:cs typeface="Calibri"/>
              <a:sym typeface="Calibri"/>
            </a:endParaRPr>
          </a:p>
        </p:txBody>
      </p:sp>
      <p:pic>
        <p:nvPicPr>
          <p:cNvPr id="742" name="Google Shape;742;p30" descr="preencoded.png"/>
          <p:cNvPicPr preferRelativeResize="0"/>
          <p:nvPr/>
        </p:nvPicPr>
        <p:blipFill rotWithShape="1">
          <a:blip r:embed="rId7">
            <a:alphaModFix/>
          </a:blip>
          <a:srcRect/>
          <a:stretch/>
        </p:blipFill>
        <p:spPr>
          <a:xfrm>
            <a:off x="6259473" y="6295906"/>
            <a:ext cx="1104424" cy="1325285"/>
          </a:xfrm>
          <a:prstGeom prst="rect">
            <a:avLst/>
          </a:prstGeom>
          <a:noFill/>
          <a:ln>
            <a:noFill/>
          </a:ln>
        </p:spPr>
      </p:pic>
      <p:sp>
        <p:nvSpPr>
          <p:cNvPr id="743" name="Google Shape;743;p30"/>
          <p:cNvSpPr/>
          <p:nvPr/>
        </p:nvSpPr>
        <p:spPr>
          <a:xfrm>
            <a:off x="7695128" y="6516767"/>
            <a:ext cx="2761178" cy="345043"/>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DCD7E5"/>
              </a:buClr>
              <a:buSzPts val="2150"/>
              <a:buFont typeface="Montserrat"/>
              <a:buNone/>
            </a:pPr>
            <a:r>
              <a:rPr lang="en-US" sz="2150">
                <a:solidFill>
                  <a:srgbClr val="DCD7E5"/>
                </a:solidFill>
                <a:latin typeface="Montserrat"/>
                <a:ea typeface="Montserrat"/>
                <a:cs typeface="Montserrat"/>
                <a:sym typeface="Montserrat"/>
              </a:rPr>
              <a:t>Follow-up</a:t>
            </a:r>
            <a:endParaRPr sz="2150">
              <a:solidFill>
                <a:schemeClr val="dk1"/>
              </a:solidFill>
              <a:latin typeface="Calibri"/>
              <a:ea typeface="Calibri"/>
              <a:cs typeface="Calibri"/>
              <a:sym typeface="Calibri"/>
            </a:endParaRPr>
          </a:p>
        </p:txBody>
      </p:sp>
      <p:sp>
        <p:nvSpPr>
          <p:cNvPr id="744" name="Google Shape;744;p30"/>
          <p:cNvSpPr/>
          <p:nvPr/>
        </p:nvSpPr>
        <p:spPr>
          <a:xfrm>
            <a:off x="7695128" y="6994327"/>
            <a:ext cx="6162199" cy="353378"/>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DCD7E5"/>
              </a:buClr>
              <a:buSzPts val="1700"/>
              <a:buFont typeface="Heebo Light"/>
              <a:buNone/>
            </a:pPr>
            <a:r>
              <a:rPr lang="en-US" sz="1700">
                <a:solidFill>
                  <a:srgbClr val="DCD7E5"/>
                </a:solidFill>
                <a:latin typeface="Heebo Light"/>
                <a:ea typeface="Heebo Light"/>
                <a:cs typeface="Heebo Light"/>
                <a:sym typeface="Heebo Light"/>
              </a:rPr>
              <a:t>Support access</a:t>
            </a:r>
            <a:endParaRPr sz="17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31"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
        <p:nvSpPr>
          <p:cNvPr id="751" name="Google Shape;751;p31"/>
          <p:cNvSpPr/>
          <p:nvPr/>
        </p:nvSpPr>
        <p:spPr>
          <a:xfrm>
            <a:off x="793800" y="3594601"/>
            <a:ext cx="9014400" cy="819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Surgical Outcomes Comparison</a:t>
            </a:r>
            <a:endParaRPr sz="4450">
              <a:solidFill>
                <a:schemeClr val="dk1"/>
              </a:solidFill>
              <a:latin typeface="Calibri"/>
              <a:ea typeface="Calibri"/>
              <a:cs typeface="Calibri"/>
              <a:sym typeface="Calibri"/>
            </a:endParaRPr>
          </a:p>
        </p:txBody>
      </p:sp>
      <p:sp>
        <p:nvSpPr>
          <p:cNvPr id="752" name="Google Shape;752;p31"/>
          <p:cNvSpPr/>
          <p:nvPr/>
        </p:nvSpPr>
        <p:spPr>
          <a:xfrm>
            <a:off x="793790" y="5171003"/>
            <a:ext cx="4120753" cy="74842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5850"/>
              <a:buFont typeface="Montserrat"/>
              <a:buNone/>
            </a:pPr>
            <a:r>
              <a:rPr lang="en-US" sz="5850">
                <a:solidFill>
                  <a:srgbClr val="DCD7E5"/>
                </a:solidFill>
                <a:latin typeface="Montserrat"/>
                <a:ea typeface="Montserrat"/>
                <a:cs typeface="Montserrat"/>
                <a:sym typeface="Montserrat"/>
              </a:rPr>
              <a:t>&lt;3%</a:t>
            </a:r>
            <a:endParaRPr sz="5850">
              <a:solidFill>
                <a:schemeClr val="dk1"/>
              </a:solidFill>
              <a:latin typeface="Calibri"/>
              <a:ea typeface="Calibri"/>
              <a:cs typeface="Calibri"/>
              <a:sym typeface="Calibri"/>
            </a:endParaRPr>
          </a:p>
        </p:txBody>
      </p:sp>
      <p:sp>
        <p:nvSpPr>
          <p:cNvPr id="753" name="Google Shape;753;p31"/>
          <p:cNvSpPr/>
          <p:nvPr/>
        </p:nvSpPr>
        <p:spPr>
          <a:xfrm>
            <a:off x="1436489" y="6202799"/>
            <a:ext cx="2835235" cy="35433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Readmission Rate</a:t>
            </a:r>
            <a:endParaRPr sz="2200">
              <a:solidFill>
                <a:schemeClr val="dk1"/>
              </a:solidFill>
              <a:latin typeface="Calibri"/>
              <a:ea typeface="Calibri"/>
              <a:cs typeface="Calibri"/>
              <a:sym typeface="Calibri"/>
            </a:endParaRPr>
          </a:p>
        </p:txBody>
      </p:sp>
      <p:sp>
        <p:nvSpPr>
          <p:cNvPr id="754" name="Google Shape;754;p31"/>
          <p:cNvSpPr/>
          <p:nvPr/>
        </p:nvSpPr>
        <p:spPr>
          <a:xfrm>
            <a:off x="793790" y="6693218"/>
            <a:ext cx="4120753" cy="362903"/>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For same-day discharge patients</a:t>
            </a:r>
            <a:endParaRPr sz="1750">
              <a:solidFill>
                <a:schemeClr val="dk1"/>
              </a:solidFill>
              <a:latin typeface="Calibri"/>
              <a:ea typeface="Calibri"/>
              <a:cs typeface="Calibri"/>
              <a:sym typeface="Calibri"/>
            </a:endParaRPr>
          </a:p>
        </p:txBody>
      </p:sp>
      <p:sp>
        <p:nvSpPr>
          <p:cNvPr id="755" name="Google Shape;755;p31"/>
          <p:cNvSpPr/>
          <p:nvPr/>
        </p:nvSpPr>
        <p:spPr>
          <a:xfrm>
            <a:off x="5254704" y="5171003"/>
            <a:ext cx="4120872" cy="74842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5850"/>
              <a:buFont typeface="Montserrat"/>
              <a:buNone/>
            </a:pPr>
            <a:r>
              <a:rPr lang="en-US" sz="5850">
                <a:solidFill>
                  <a:srgbClr val="DCD7E5"/>
                </a:solidFill>
                <a:latin typeface="Montserrat"/>
                <a:ea typeface="Montserrat"/>
                <a:cs typeface="Montserrat"/>
                <a:sym typeface="Montserrat"/>
              </a:rPr>
              <a:t>0</a:t>
            </a:r>
            <a:endParaRPr sz="5850">
              <a:solidFill>
                <a:schemeClr val="dk1"/>
              </a:solidFill>
              <a:latin typeface="Calibri"/>
              <a:ea typeface="Calibri"/>
              <a:cs typeface="Calibri"/>
              <a:sym typeface="Calibri"/>
            </a:endParaRPr>
          </a:p>
        </p:txBody>
      </p:sp>
      <p:sp>
        <p:nvSpPr>
          <p:cNvPr id="756" name="Google Shape;756;p31"/>
          <p:cNvSpPr/>
          <p:nvPr/>
        </p:nvSpPr>
        <p:spPr>
          <a:xfrm>
            <a:off x="5842754" y="6202799"/>
            <a:ext cx="2944773" cy="35433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Conversions to Open</a:t>
            </a:r>
            <a:endParaRPr sz="2200">
              <a:solidFill>
                <a:schemeClr val="dk1"/>
              </a:solidFill>
              <a:latin typeface="Calibri"/>
              <a:ea typeface="Calibri"/>
              <a:cs typeface="Calibri"/>
              <a:sym typeface="Calibri"/>
            </a:endParaRPr>
          </a:p>
        </p:txBody>
      </p:sp>
      <p:sp>
        <p:nvSpPr>
          <p:cNvPr id="757" name="Google Shape;757;p31"/>
          <p:cNvSpPr/>
          <p:nvPr/>
        </p:nvSpPr>
        <p:spPr>
          <a:xfrm>
            <a:off x="5254704" y="6693218"/>
            <a:ext cx="4120872" cy="362903"/>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In benign robotic cases</a:t>
            </a:r>
            <a:endParaRPr sz="1750">
              <a:solidFill>
                <a:schemeClr val="dk1"/>
              </a:solidFill>
              <a:latin typeface="Calibri"/>
              <a:ea typeface="Calibri"/>
              <a:cs typeface="Calibri"/>
              <a:sym typeface="Calibri"/>
            </a:endParaRPr>
          </a:p>
        </p:txBody>
      </p:sp>
      <p:sp>
        <p:nvSpPr>
          <p:cNvPr id="758" name="Google Shape;758;p31"/>
          <p:cNvSpPr/>
          <p:nvPr/>
        </p:nvSpPr>
        <p:spPr>
          <a:xfrm>
            <a:off x="9715738" y="5171003"/>
            <a:ext cx="4120753" cy="74842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5850"/>
              <a:buFont typeface="Montserrat"/>
              <a:buNone/>
            </a:pPr>
            <a:r>
              <a:rPr lang="en-US" sz="5850">
                <a:solidFill>
                  <a:srgbClr val="DCD7E5"/>
                </a:solidFill>
                <a:latin typeface="Montserrat"/>
                <a:ea typeface="Montserrat"/>
                <a:cs typeface="Montserrat"/>
                <a:sym typeface="Montserrat"/>
              </a:rPr>
              <a:t>100%</a:t>
            </a:r>
            <a:endParaRPr sz="5850">
              <a:solidFill>
                <a:schemeClr val="dk1"/>
              </a:solidFill>
              <a:latin typeface="Calibri"/>
              <a:ea typeface="Calibri"/>
              <a:cs typeface="Calibri"/>
              <a:sym typeface="Calibri"/>
            </a:endParaRPr>
          </a:p>
        </p:txBody>
      </p:sp>
      <p:sp>
        <p:nvSpPr>
          <p:cNvPr id="759" name="Google Shape;759;p31"/>
          <p:cNvSpPr/>
          <p:nvPr/>
        </p:nvSpPr>
        <p:spPr>
          <a:xfrm>
            <a:off x="10314146" y="6202799"/>
            <a:ext cx="2923818" cy="354330"/>
          </a:xfrm>
          <a:prstGeom prst="rect">
            <a:avLst/>
          </a:prstGeom>
          <a:noFill/>
          <a:ln>
            <a:noFill/>
          </a:ln>
        </p:spPr>
        <p:txBody>
          <a:bodyPr spcFirstLastPara="1" wrap="square" lIns="0" tIns="0" rIns="0" bIns="0" anchor="t" anchorCtr="0">
            <a:noAutofit/>
          </a:bodyPr>
          <a:lstStyle/>
          <a:p>
            <a:pPr marL="0" marR="0" lvl="0" indent="0" algn="ct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Pain Well-Controlled</a:t>
            </a:r>
            <a:endParaRPr sz="2200">
              <a:solidFill>
                <a:schemeClr val="dk1"/>
              </a:solidFill>
              <a:latin typeface="Calibri"/>
              <a:ea typeface="Calibri"/>
              <a:cs typeface="Calibri"/>
              <a:sym typeface="Calibri"/>
            </a:endParaRPr>
          </a:p>
        </p:txBody>
      </p:sp>
      <p:sp>
        <p:nvSpPr>
          <p:cNvPr id="760" name="Google Shape;760;p31"/>
          <p:cNvSpPr/>
          <p:nvPr/>
        </p:nvSpPr>
        <p:spPr>
          <a:xfrm>
            <a:off x="9715738" y="6693218"/>
            <a:ext cx="4120753" cy="362903"/>
          </a:xfrm>
          <a:prstGeom prst="rect">
            <a:avLst/>
          </a:prstGeom>
          <a:noFill/>
          <a:ln>
            <a:noFill/>
          </a:ln>
        </p:spPr>
        <p:txBody>
          <a:bodyPr spcFirstLastPara="1" wrap="square" lIns="0" tIns="0" rIns="0" bIns="0" anchor="t" anchorCtr="0">
            <a:noAutofit/>
          </a:bodyPr>
          <a:lstStyle/>
          <a:p>
            <a:pPr marL="0" marR="0" lvl="0" indent="0" algn="ct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With oral medication only</a:t>
            </a:r>
            <a:endParaRPr sz="175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32"/>
          <p:cNvSpPr/>
          <p:nvPr/>
        </p:nvSpPr>
        <p:spPr>
          <a:xfrm>
            <a:off x="793790" y="1251109"/>
            <a:ext cx="7325320"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Expanding Access to Care</a:t>
            </a:r>
            <a:endParaRPr sz="4450">
              <a:solidFill>
                <a:schemeClr val="dk1"/>
              </a:solidFill>
              <a:latin typeface="Calibri"/>
              <a:ea typeface="Calibri"/>
              <a:cs typeface="Calibri"/>
              <a:sym typeface="Calibri"/>
            </a:endParaRPr>
          </a:p>
        </p:txBody>
      </p:sp>
      <p:sp>
        <p:nvSpPr>
          <p:cNvPr id="767" name="Google Shape;767;p32"/>
          <p:cNvSpPr/>
          <p:nvPr/>
        </p:nvSpPr>
        <p:spPr>
          <a:xfrm>
            <a:off x="1760934" y="2952274"/>
            <a:ext cx="2931557"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Reduced Wait Times</a:t>
            </a:r>
            <a:endParaRPr sz="2200">
              <a:solidFill>
                <a:schemeClr val="dk1"/>
              </a:solidFill>
              <a:latin typeface="Calibri"/>
              <a:ea typeface="Calibri"/>
              <a:cs typeface="Calibri"/>
              <a:sym typeface="Calibri"/>
            </a:endParaRPr>
          </a:p>
        </p:txBody>
      </p:sp>
      <p:sp>
        <p:nvSpPr>
          <p:cNvPr id="768" name="Google Shape;768;p32"/>
          <p:cNvSpPr/>
          <p:nvPr/>
        </p:nvSpPr>
        <p:spPr>
          <a:xfrm>
            <a:off x="793790" y="3442692"/>
            <a:ext cx="3898702" cy="725805"/>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Faster throughput means more patients treated</a:t>
            </a:r>
            <a:endParaRPr sz="1750">
              <a:solidFill>
                <a:schemeClr val="dk1"/>
              </a:solidFill>
              <a:latin typeface="Calibri"/>
              <a:ea typeface="Calibri"/>
              <a:cs typeface="Calibri"/>
              <a:sym typeface="Calibri"/>
            </a:endParaRPr>
          </a:p>
        </p:txBody>
      </p:sp>
      <p:pic>
        <p:nvPicPr>
          <p:cNvPr id="769" name="Google Shape;769;p32" descr="preencoded.png"/>
          <p:cNvPicPr preferRelativeResize="0"/>
          <p:nvPr/>
        </p:nvPicPr>
        <p:blipFill rotWithShape="1">
          <a:blip r:embed="rId3">
            <a:alphaModFix/>
          </a:blip>
          <a:srcRect/>
          <a:stretch/>
        </p:blipFill>
        <p:spPr>
          <a:xfrm>
            <a:off x="5032653" y="2413516"/>
            <a:ext cx="4564975" cy="4564975"/>
          </a:xfrm>
          <a:prstGeom prst="rect">
            <a:avLst/>
          </a:prstGeom>
          <a:noFill/>
          <a:ln>
            <a:noFill/>
          </a:ln>
        </p:spPr>
      </p:pic>
      <p:pic>
        <p:nvPicPr>
          <p:cNvPr id="770" name="Google Shape;770;p32" descr="preencoded.png"/>
          <p:cNvPicPr preferRelativeResize="0"/>
          <p:nvPr/>
        </p:nvPicPr>
        <p:blipFill rotWithShape="1">
          <a:blip r:embed="rId4">
            <a:alphaModFix/>
          </a:blip>
          <a:srcRect/>
          <a:stretch/>
        </p:blipFill>
        <p:spPr>
          <a:xfrm>
            <a:off x="6015633" y="3353991"/>
            <a:ext cx="339328" cy="424220"/>
          </a:xfrm>
          <a:prstGeom prst="rect">
            <a:avLst/>
          </a:prstGeom>
          <a:noFill/>
          <a:ln>
            <a:noFill/>
          </a:ln>
        </p:spPr>
      </p:pic>
      <p:sp>
        <p:nvSpPr>
          <p:cNvPr id="771" name="Google Shape;771;p32"/>
          <p:cNvSpPr/>
          <p:nvPr/>
        </p:nvSpPr>
        <p:spPr>
          <a:xfrm>
            <a:off x="9937790" y="3133725"/>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Local Treatment</a:t>
            </a:r>
            <a:endParaRPr sz="2200">
              <a:solidFill>
                <a:schemeClr val="dk1"/>
              </a:solidFill>
              <a:latin typeface="Calibri"/>
              <a:ea typeface="Calibri"/>
              <a:cs typeface="Calibri"/>
              <a:sym typeface="Calibri"/>
            </a:endParaRPr>
          </a:p>
        </p:txBody>
      </p:sp>
      <p:sp>
        <p:nvSpPr>
          <p:cNvPr id="772" name="Google Shape;772;p32"/>
          <p:cNvSpPr/>
          <p:nvPr/>
        </p:nvSpPr>
        <p:spPr>
          <a:xfrm>
            <a:off x="9937790" y="3624143"/>
            <a:ext cx="3898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No need to travel for complex care</a:t>
            </a:r>
            <a:endParaRPr sz="1750">
              <a:solidFill>
                <a:schemeClr val="dk1"/>
              </a:solidFill>
              <a:latin typeface="Calibri"/>
              <a:ea typeface="Calibri"/>
              <a:cs typeface="Calibri"/>
              <a:sym typeface="Calibri"/>
            </a:endParaRPr>
          </a:p>
        </p:txBody>
      </p:sp>
      <p:pic>
        <p:nvPicPr>
          <p:cNvPr id="773" name="Google Shape;773;p32" descr="preencoded.png"/>
          <p:cNvPicPr preferRelativeResize="0"/>
          <p:nvPr/>
        </p:nvPicPr>
        <p:blipFill rotWithShape="1">
          <a:blip r:embed="rId5">
            <a:alphaModFix/>
          </a:blip>
          <a:srcRect/>
          <a:stretch/>
        </p:blipFill>
        <p:spPr>
          <a:xfrm>
            <a:off x="5032653" y="2413516"/>
            <a:ext cx="4564975" cy="4564975"/>
          </a:xfrm>
          <a:prstGeom prst="rect">
            <a:avLst/>
          </a:prstGeom>
          <a:noFill/>
          <a:ln>
            <a:noFill/>
          </a:ln>
        </p:spPr>
      </p:pic>
      <p:pic>
        <p:nvPicPr>
          <p:cNvPr id="774" name="Google Shape;774;p32" descr="preencoded.png"/>
          <p:cNvPicPr preferRelativeResize="0"/>
          <p:nvPr/>
        </p:nvPicPr>
        <p:blipFill rotWithShape="1">
          <a:blip r:embed="rId6">
            <a:alphaModFix/>
          </a:blip>
          <a:srcRect/>
          <a:stretch/>
        </p:blipFill>
        <p:spPr>
          <a:xfrm>
            <a:off x="8275201" y="3353991"/>
            <a:ext cx="339328" cy="424220"/>
          </a:xfrm>
          <a:prstGeom prst="rect">
            <a:avLst/>
          </a:prstGeom>
          <a:noFill/>
          <a:ln>
            <a:noFill/>
          </a:ln>
        </p:spPr>
      </p:pic>
      <p:sp>
        <p:nvSpPr>
          <p:cNvPr id="775" name="Google Shape;775;p32"/>
          <p:cNvSpPr/>
          <p:nvPr/>
        </p:nvSpPr>
        <p:spPr>
          <a:xfrm>
            <a:off x="9937790" y="558629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More Options</a:t>
            </a:r>
            <a:endParaRPr sz="2200">
              <a:solidFill>
                <a:schemeClr val="dk1"/>
              </a:solidFill>
              <a:latin typeface="Calibri"/>
              <a:ea typeface="Calibri"/>
              <a:cs typeface="Calibri"/>
              <a:sym typeface="Calibri"/>
            </a:endParaRPr>
          </a:p>
        </p:txBody>
      </p:sp>
      <p:sp>
        <p:nvSpPr>
          <p:cNvPr id="776" name="Google Shape;776;p32"/>
          <p:cNvSpPr/>
          <p:nvPr/>
        </p:nvSpPr>
        <p:spPr>
          <a:xfrm>
            <a:off x="9937790" y="6076712"/>
            <a:ext cx="3898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Multiple surgical approaches available</a:t>
            </a:r>
            <a:endParaRPr sz="1750">
              <a:solidFill>
                <a:schemeClr val="dk1"/>
              </a:solidFill>
              <a:latin typeface="Calibri"/>
              <a:ea typeface="Calibri"/>
              <a:cs typeface="Calibri"/>
              <a:sym typeface="Calibri"/>
            </a:endParaRPr>
          </a:p>
        </p:txBody>
      </p:sp>
      <p:pic>
        <p:nvPicPr>
          <p:cNvPr id="777" name="Google Shape;777;p32" descr="preencoded.png"/>
          <p:cNvPicPr preferRelativeResize="0"/>
          <p:nvPr/>
        </p:nvPicPr>
        <p:blipFill rotWithShape="1">
          <a:blip r:embed="rId7">
            <a:alphaModFix/>
          </a:blip>
          <a:srcRect/>
          <a:stretch/>
        </p:blipFill>
        <p:spPr>
          <a:xfrm>
            <a:off x="5032653" y="2413516"/>
            <a:ext cx="4564975" cy="4564975"/>
          </a:xfrm>
          <a:prstGeom prst="rect">
            <a:avLst/>
          </a:prstGeom>
          <a:noFill/>
          <a:ln>
            <a:noFill/>
          </a:ln>
        </p:spPr>
      </p:pic>
      <p:pic>
        <p:nvPicPr>
          <p:cNvPr id="778" name="Google Shape;778;p32" descr="preencoded.png"/>
          <p:cNvPicPr preferRelativeResize="0"/>
          <p:nvPr/>
        </p:nvPicPr>
        <p:blipFill rotWithShape="1">
          <a:blip r:embed="rId8">
            <a:alphaModFix/>
          </a:blip>
          <a:srcRect/>
          <a:stretch/>
        </p:blipFill>
        <p:spPr>
          <a:xfrm>
            <a:off x="8275201" y="5613559"/>
            <a:ext cx="339328" cy="424220"/>
          </a:xfrm>
          <a:prstGeom prst="rect">
            <a:avLst/>
          </a:prstGeom>
          <a:noFill/>
          <a:ln>
            <a:noFill/>
          </a:ln>
        </p:spPr>
      </p:pic>
      <p:sp>
        <p:nvSpPr>
          <p:cNvPr id="779" name="Google Shape;779;p32"/>
          <p:cNvSpPr/>
          <p:nvPr/>
        </p:nvSpPr>
        <p:spPr>
          <a:xfrm>
            <a:off x="1857256" y="5586293"/>
            <a:ext cx="2835235"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Inclusive Care</a:t>
            </a:r>
            <a:endParaRPr sz="2200">
              <a:solidFill>
                <a:schemeClr val="dk1"/>
              </a:solidFill>
              <a:latin typeface="Calibri"/>
              <a:ea typeface="Calibri"/>
              <a:cs typeface="Calibri"/>
              <a:sym typeface="Calibri"/>
            </a:endParaRPr>
          </a:p>
        </p:txBody>
      </p:sp>
      <p:sp>
        <p:nvSpPr>
          <p:cNvPr id="780" name="Google Shape;780;p32"/>
          <p:cNvSpPr/>
          <p:nvPr/>
        </p:nvSpPr>
        <p:spPr>
          <a:xfrm>
            <a:off x="793790" y="6076712"/>
            <a:ext cx="3898702" cy="362903"/>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Better for patients with co-morbidities</a:t>
            </a:r>
            <a:endParaRPr sz="1750">
              <a:solidFill>
                <a:schemeClr val="dk1"/>
              </a:solidFill>
              <a:latin typeface="Calibri"/>
              <a:ea typeface="Calibri"/>
              <a:cs typeface="Calibri"/>
              <a:sym typeface="Calibri"/>
            </a:endParaRPr>
          </a:p>
        </p:txBody>
      </p:sp>
      <p:pic>
        <p:nvPicPr>
          <p:cNvPr id="781" name="Google Shape;781;p32" descr="preencoded.png"/>
          <p:cNvPicPr preferRelativeResize="0"/>
          <p:nvPr/>
        </p:nvPicPr>
        <p:blipFill rotWithShape="1">
          <a:blip r:embed="rId9">
            <a:alphaModFix/>
          </a:blip>
          <a:srcRect/>
          <a:stretch/>
        </p:blipFill>
        <p:spPr>
          <a:xfrm>
            <a:off x="5032653" y="2413516"/>
            <a:ext cx="4564975" cy="4564975"/>
          </a:xfrm>
          <a:prstGeom prst="rect">
            <a:avLst/>
          </a:prstGeom>
          <a:noFill/>
          <a:ln>
            <a:noFill/>
          </a:ln>
        </p:spPr>
      </p:pic>
      <p:pic>
        <p:nvPicPr>
          <p:cNvPr id="782" name="Google Shape;782;p32" descr="preencoded.png"/>
          <p:cNvPicPr preferRelativeResize="0"/>
          <p:nvPr/>
        </p:nvPicPr>
        <p:blipFill rotWithShape="1">
          <a:blip r:embed="rId10">
            <a:alphaModFix/>
          </a:blip>
          <a:srcRect/>
          <a:stretch/>
        </p:blipFill>
        <p:spPr>
          <a:xfrm>
            <a:off x="6015633" y="5613559"/>
            <a:ext cx="339328" cy="42422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Google Shape;788;p33"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789" name="Google Shape;789;p33"/>
          <p:cNvSpPr/>
          <p:nvPr/>
        </p:nvSpPr>
        <p:spPr>
          <a:xfrm>
            <a:off x="6280190" y="1047512"/>
            <a:ext cx="6590586"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Anesthesia Innovations</a:t>
            </a:r>
            <a:endParaRPr sz="4450">
              <a:solidFill>
                <a:schemeClr val="dk1"/>
              </a:solidFill>
              <a:latin typeface="Calibri"/>
              <a:ea typeface="Calibri"/>
              <a:cs typeface="Calibri"/>
              <a:sym typeface="Calibri"/>
            </a:endParaRPr>
          </a:p>
        </p:txBody>
      </p:sp>
      <p:sp>
        <p:nvSpPr>
          <p:cNvPr id="790" name="Google Shape;790;p33"/>
          <p:cNvSpPr/>
          <p:nvPr/>
        </p:nvSpPr>
        <p:spPr>
          <a:xfrm>
            <a:off x="6280190" y="2096453"/>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91" name="Google Shape;791;p33" descr="preencoded.png"/>
          <p:cNvPicPr preferRelativeResize="0"/>
          <p:nvPr/>
        </p:nvPicPr>
        <p:blipFill rotWithShape="1">
          <a:blip r:embed="rId4">
            <a:alphaModFix/>
          </a:blip>
          <a:srcRect/>
          <a:stretch/>
        </p:blipFill>
        <p:spPr>
          <a:xfrm>
            <a:off x="6365260" y="2138958"/>
            <a:ext cx="340162" cy="425291"/>
          </a:xfrm>
          <a:prstGeom prst="rect">
            <a:avLst/>
          </a:prstGeom>
          <a:noFill/>
          <a:ln>
            <a:noFill/>
          </a:ln>
        </p:spPr>
      </p:pic>
      <p:sp>
        <p:nvSpPr>
          <p:cNvPr id="792" name="Google Shape;792;p33"/>
          <p:cNvSpPr/>
          <p:nvPr/>
        </p:nvSpPr>
        <p:spPr>
          <a:xfrm>
            <a:off x="7017306" y="217431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TIVA</a:t>
            </a:r>
            <a:endParaRPr sz="2200">
              <a:solidFill>
                <a:schemeClr val="dk1"/>
              </a:solidFill>
              <a:latin typeface="Calibri"/>
              <a:ea typeface="Calibri"/>
              <a:cs typeface="Calibri"/>
              <a:sym typeface="Calibri"/>
            </a:endParaRPr>
          </a:p>
        </p:txBody>
      </p:sp>
      <p:sp>
        <p:nvSpPr>
          <p:cNvPr id="793" name="Google Shape;793;p33"/>
          <p:cNvSpPr/>
          <p:nvPr/>
        </p:nvSpPr>
        <p:spPr>
          <a:xfrm>
            <a:off x="7017306" y="2664738"/>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Total Intravenous Anaesthesia</a:t>
            </a:r>
            <a:endParaRPr sz="1750">
              <a:solidFill>
                <a:schemeClr val="dk1"/>
              </a:solidFill>
              <a:latin typeface="Calibri"/>
              <a:ea typeface="Calibri"/>
              <a:cs typeface="Calibri"/>
              <a:sym typeface="Calibri"/>
            </a:endParaRPr>
          </a:p>
        </p:txBody>
      </p:sp>
      <p:sp>
        <p:nvSpPr>
          <p:cNvPr id="794" name="Google Shape;794;p33"/>
          <p:cNvSpPr/>
          <p:nvPr/>
        </p:nvSpPr>
        <p:spPr>
          <a:xfrm>
            <a:off x="6280190" y="3481268"/>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95" name="Google Shape;795;p33" descr="preencoded.png"/>
          <p:cNvPicPr preferRelativeResize="0"/>
          <p:nvPr/>
        </p:nvPicPr>
        <p:blipFill rotWithShape="1">
          <a:blip r:embed="rId5">
            <a:alphaModFix/>
          </a:blip>
          <a:srcRect/>
          <a:stretch/>
        </p:blipFill>
        <p:spPr>
          <a:xfrm>
            <a:off x="6365260" y="3523774"/>
            <a:ext cx="340162" cy="425291"/>
          </a:xfrm>
          <a:prstGeom prst="rect">
            <a:avLst/>
          </a:prstGeom>
          <a:noFill/>
          <a:ln>
            <a:noFill/>
          </a:ln>
        </p:spPr>
      </p:pic>
      <p:sp>
        <p:nvSpPr>
          <p:cNvPr id="796" name="Google Shape;796;p33"/>
          <p:cNvSpPr/>
          <p:nvPr/>
        </p:nvSpPr>
        <p:spPr>
          <a:xfrm>
            <a:off x="7017306" y="3559135"/>
            <a:ext cx="2903696"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Short-Acting Agents</a:t>
            </a:r>
            <a:endParaRPr sz="2200">
              <a:solidFill>
                <a:schemeClr val="dk1"/>
              </a:solidFill>
              <a:latin typeface="Calibri"/>
              <a:ea typeface="Calibri"/>
              <a:cs typeface="Calibri"/>
              <a:sym typeface="Calibri"/>
            </a:endParaRPr>
          </a:p>
        </p:txBody>
      </p:sp>
      <p:sp>
        <p:nvSpPr>
          <p:cNvPr id="797" name="Google Shape;797;p33"/>
          <p:cNvSpPr/>
          <p:nvPr/>
        </p:nvSpPr>
        <p:spPr>
          <a:xfrm>
            <a:off x="7017306" y="4049554"/>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Faster wake-up times</a:t>
            </a:r>
            <a:endParaRPr sz="1750">
              <a:solidFill>
                <a:schemeClr val="dk1"/>
              </a:solidFill>
              <a:latin typeface="Calibri"/>
              <a:ea typeface="Calibri"/>
              <a:cs typeface="Calibri"/>
              <a:sym typeface="Calibri"/>
            </a:endParaRPr>
          </a:p>
        </p:txBody>
      </p:sp>
      <p:sp>
        <p:nvSpPr>
          <p:cNvPr id="798" name="Google Shape;798;p33"/>
          <p:cNvSpPr/>
          <p:nvPr/>
        </p:nvSpPr>
        <p:spPr>
          <a:xfrm>
            <a:off x="6280190" y="4866084"/>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99" name="Google Shape;799;p33" descr="preencoded.png"/>
          <p:cNvPicPr preferRelativeResize="0"/>
          <p:nvPr/>
        </p:nvPicPr>
        <p:blipFill rotWithShape="1">
          <a:blip r:embed="rId6">
            <a:alphaModFix/>
          </a:blip>
          <a:srcRect/>
          <a:stretch/>
        </p:blipFill>
        <p:spPr>
          <a:xfrm>
            <a:off x="6365260" y="4908590"/>
            <a:ext cx="340162" cy="425291"/>
          </a:xfrm>
          <a:prstGeom prst="rect">
            <a:avLst/>
          </a:prstGeom>
          <a:noFill/>
          <a:ln>
            <a:noFill/>
          </a:ln>
        </p:spPr>
      </p:pic>
      <p:sp>
        <p:nvSpPr>
          <p:cNvPr id="800" name="Google Shape;800;p33"/>
          <p:cNvSpPr/>
          <p:nvPr/>
        </p:nvSpPr>
        <p:spPr>
          <a:xfrm>
            <a:off x="7017306" y="4943951"/>
            <a:ext cx="3150037"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Anti-Nausea Protocols</a:t>
            </a:r>
            <a:endParaRPr sz="2200">
              <a:solidFill>
                <a:schemeClr val="dk1"/>
              </a:solidFill>
              <a:latin typeface="Calibri"/>
              <a:ea typeface="Calibri"/>
              <a:cs typeface="Calibri"/>
              <a:sym typeface="Calibri"/>
            </a:endParaRPr>
          </a:p>
        </p:txBody>
      </p:sp>
      <p:sp>
        <p:nvSpPr>
          <p:cNvPr id="801" name="Google Shape;801;p33"/>
          <p:cNvSpPr/>
          <p:nvPr/>
        </p:nvSpPr>
        <p:spPr>
          <a:xfrm>
            <a:off x="7017306" y="5434370"/>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Improved post-op comfort</a:t>
            </a:r>
            <a:endParaRPr sz="1750">
              <a:solidFill>
                <a:schemeClr val="dk1"/>
              </a:solidFill>
              <a:latin typeface="Calibri"/>
              <a:ea typeface="Calibri"/>
              <a:cs typeface="Calibri"/>
              <a:sym typeface="Calibri"/>
            </a:endParaRPr>
          </a:p>
        </p:txBody>
      </p:sp>
      <p:sp>
        <p:nvSpPr>
          <p:cNvPr id="802" name="Google Shape;802;p33"/>
          <p:cNvSpPr/>
          <p:nvPr/>
        </p:nvSpPr>
        <p:spPr>
          <a:xfrm>
            <a:off x="6280190" y="6250900"/>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03" name="Google Shape;803;p33" descr="preencoded.png"/>
          <p:cNvPicPr preferRelativeResize="0"/>
          <p:nvPr/>
        </p:nvPicPr>
        <p:blipFill rotWithShape="1">
          <a:blip r:embed="rId7">
            <a:alphaModFix/>
          </a:blip>
          <a:srcRect/>
          <a:stretch/>
        </p:blipFill>
        <p:spPr>
          <a:xfrm>
            <a:off x="6365260" y="6293406"/>
            <a:ext cx="340162" cy="425291"/>
          </a:xfrm>
          <a:prstGeom prst="rect">
            <a:avLst/>
          </a:prstGeom>
          <a:noFill/>
          <a:ln>
            <a:noFill/>
          </a:ln>
        </p:spPr>
      </p:pic>
      <p:sp>
        <p:nvSpPr>
          <p:cNvPr id="804" name="Google Shape;804;p33"/>
          <p:cNvSpPr/>
          <p:nvPr/>
        </p:nvSpPr>
        <p:spPr>
          <a:xfrm>
            <a:off x="7017306" y="632876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Minimal Fasting</a:t>
            </a:r>
            <a:endParaRPr sz="2200">
              <a:solidFill>
                <a:schemeClr val="dk1"/>
              </a:solidFill>
              <a:latin typeface="Calibri"/>
              <a:ea typeface="Calibri"/>
              <a:cs typeface="Calibri"/>
              <a:sym typeface="Calibri"/>
            </a:endParaRPr>
          </a:p>
        </p:txBody>
      </p:sp>
      <p:sp>
        <p:nvSpPr>
          <p:cNvPr id="805" name="Google Shape;805;p33"/>
          <p:cNvSpPr/>
          <p:nvPr/>
        </p:nvSpPr>
        <p:spPr>
          <a:xfrm>
            <a:off x="7017306" y="6819186"/>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Clear fluids until 2 hours pre-op</a:t>
            </a:r>
            <a:endParaRPr sz="175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4"/>
          <p:cNvSpPr/>
          <p:nvPr/>
        </p:nvSpPr>
        <p:spPr>
          <a:xfrm>
            <a:off x="793800" y="655103"/>
            <a:ext cx="8912400" cy="10215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From Ayrshire to All of Scotland</a:t>
            </a:r>
            <a:endParaRPr sz="4450">
              <a:solidFill>
                <a:schemeClr val="dk1"/>
              </a:solidFill>
              <a:latin typeface="Calibri"/>
              <a:ea typeface="Calibri"/>
              <a:cs typeface="Calibri"/>
              <a:sym typeface="Calibri"/>
            </a:endParaRPr>
          </a:p>
        </p:txBody>
      </p:sp>
      <p:pic>
        <p:nvPicPr>
          <p:cNvPr id="812" name="Google Shape;812;p34" descr="preencoded.png"/>
          <p:cNvPicPr preferRelativeResize="0"/>
          <p:nvPr/>
        </p:nvPicPr>
        <p:blipFill rotWithShape="1">
          <a:blip r:embed="rId3">
            <a:alphaModFix/>
          </a:blip>
          <a:srcRect/>
          <a:stretch/>
        </p:blipFill>
        <p:spPr>
          <a:xfrm>
            <a:off x="801410" y="2276118"/>
            <a:ext cx="4221480" cy="4221480"/>
          </a:xfrm>
          <a:prstGeom prst="rect">
            <a:avLst/>
          </a:prstGeom>
          <a:noFill/>
          <a:ln>
            <a:noFill/>
          </a:ln>
        </p:spPr>
      </p:pic>
      <p:pic>
        <p:nvPicPr>
          <p:cNvPr id="813" name="Google Shape;813;p34" descr="preencoded.png"/>
          <p:cNvPicPr preferRelativeResize="0"/>
          <p:nvPr/>
        </p:nvPicPr>
        <p:blipFill rotWithShape="1">
          <a:blip r:embed="rId4">
            <a:alphaModFix/>
          </a:blip>
          <a:srcRect/>
          <a:stretch/>
        </p:blipFill>
        <p:spPr>
          <a:xfrm>
            <a:off x="5204341" y="2276118"/>
            <a:ext cx="4221599" cy="4221599"/>
          </a:xfrm>
          <a:prstGeom prst="rect">
            <a:avLst/>
          </a:prstGeom>
          <a:noFill/>
          <a:ln>
            <a:noFill/>
          </a:ln>
        </p:spPr>
      </p:pic>
      <p:pic>
        <p:nvPicPr>
          <p:cNvPr id="814" name="Google Shape;814;p34" descr="preencoded.png"/>
          <p:cNvPicPr preferRelativeResize="0"/>
          <p:nvPr/>
        </p:nvPicPr>
        <p:blipFill rotWithShape="1">
          <a:blip r:embed="rId5">
            <a:alphaModFix/>
          </a:blip>
          <a:srcRect/>
          <a:stretch/>
        </p:blipFill>
        <p:spPr>
          <a:xfrm>
            <a:off x="9607391" y="2276118"/>
            <a:ext cx="4221599" cy="4221599"/>
          </a:xfrm>
          <a:prstGeom prst="rect">
            <a:avLst/>
          </a:prstGeom>
          <a:noFill/>
          <a:ln>
            <a:noFill/>
          </a:ln>
        </p:spPr>
      </p:pic>
      <p:sp>
        <p:nvSpPr>
          <p:cNvPr id="815" name="Google Shape;815;p34"/>
          <p:cNvSpPr/>
          <p:nvPr/>
        </p:nvSpPr>
        <p:spPr>
          <a:xfrm>
            <a:off x="793790" y="6898838"/>
            <a:ext cx="13042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Teams from other boards visiting to learn. Nurses as change agents for equitable women's health.</a:t>
            </a:r>
            <a:endParaRPr sz="175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35"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822" name="Google Shape;822;p35"/>
          <p:cNvSpPr/>
          <p:nvPr/>
        </p:nvSpPr>
        <p:spPr>
          <a:xfrm>
            <a:off x="793791" y="3760352"/>
            <a:ext cx="7528322"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endParaRPr sz="445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36"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829" name="Google Shape;829;p36"/>
          <p:cNvSpPr/>
          <p:nvPr/>
        </p:nvSpPr>
        <p:spPr>
          <a:xfrm>
            <a:off x="793790" y="1075611"/>
            <a:ext cx="7556422"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Nurse-Led Enhanced Recovery - How It Works</a:t>
            </a:r>
            <a:endParaRPr sz="4450">
              <a:solidFill>
                <a:schemeClr val="dk1"/>
              </a:solidFill>
              <a:latin typeface="Calibri"/>
              <a:ea typeface="Calibri"/>
              <a:cs typeface="Calibri"/>
              <a:sym typeface="Calibri"/>
            </a:endParaRPr>
          </a:p>
        </p:txBody>
      </p:sp>
      <p:sp>
        <p:nvSpPr>
          <p:cNvPr id="830" name="Google Shape;830;p36"/>
          <p:cNvSpPr/>
          <p:nvPr/>
        </p:nvSpPr>
        <p:spPr>
          <a:xfrm>
            <a:off x="793790" y="2833332"/>
            <a:ext cx="170021" cy="853321"/>
          </a:xfrm>
          <a:prstGeom prst="roundRect">
            <a:avLst>
              <a:gd name="adj" fmla="val 56033"/>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1" name="Google Shape;831;p36"/>
          <p:cNvSpPr/>
          <p:nvPr/>
        </p:nvSpPr>
        <p:spPr>
          <a:xfrm>
            <a:off x="1303973" y="2833330"/>
            <a:ext cx="3445312"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Pre-operative Education</a:t>
            </a:r>
            <a:endParaRPr sz="2200">
              <a:solidFill>
                <a:schemeClr val="dk1"/>
              </a:solidFill>
              <a:latin typeface="Calibri"/>
              <a:ea typeface="Calibri"/>
              <a:cs typeface="Calibri"/>
              <a:sym typeface="Calibri"/>
            </a:endParaRPr>
          </a:p>
        </p:txBody>
      </p:sp>
      <p:sp>
        <p:nvSpPr>
          <p:cNvPr id="832" name="Google Shape;832;p36"/>
          <p:cNvSpPr/>
          <p:nvPr/>
        </p:nvSpPr>
        <p:spPr>
          <a:xfrm>
            <a:off x="1303973" y="3323750"/>
            <a:ext cx="7046238"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Nurse-run clinics, written info, anxiety reduction</a:t>
            </a:r>
            <a:endParaRPr sz="1750">
              <a:solidFill>
                <a:schemeClr val="dk1"/>
              </a:solidFill>
              <a:latin typeface="Calibri"/>
              <a:ea typeface="Calibri"/>
              <a:cs typeface="Calibri"/>
              <a:sym typeface="Calibri"/>
            </a:endParaRPr>
          </a:p>
        </p:txBody>
      </p:sp>
      <p:sp>
        <p:nvSpPr>
          <p:cNvPr id="833" name="Google Shape;833;p36"/>
          <p:cNvSpPr/>
          <p:nvPr/>
        </p:nvSpPr>
        <p:spPr>
          <a:xfrm>
            <a:off x="1133952" y="3913466"/>
            <a:ext cx="170021" cy="853321"/>
          </a:xfrm>
          <a:prstGeom prst="roundRect">
            <a:avLst>
              <a:gd name="adj" fmla="val 56033"/>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4" name="Google Shape;834;p36"/>
          <p:cNvSpPr/>
          <p:nvPr/>
        </p:nvSpPr>
        <p:spPr>
          <a:xfrm>
            <a:off x="1644135" y="3913466"/>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Day of Surgery Care</a:t>
            </a:r>
            <a:endParaRPr sz="2200">
              <a:solidFill>
                <a:schemeClr val="dk1"/>
              </a:solidFill>
              <a:latin typeface="Calibri"/>
              <a:ea typeface="Calibri"/>
              <a:cs typeface="Calibri"/>
              <a:sym typeface="Calibri"/>
            </a:endParaRPr>
          </a:p>
        </p:txBody>
      </p:sp>
      <p:sp>
        <p:nvSpPr>
          <p:cNvPr id="835" name="Google Shape;835;p36"/>
          <p:cNvSpPr/>
          <p:nvPr/>
        </p:nvSpPr>
        <p:spPr>
          <a:xfrm>
            <a:off x="1644135" y="4403885"/>
            <a:ext cx="670607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Minimal fasting, warming, modern anesthesia</a:t>
            </a:r>
            <a:endParaRPr sz="1750">
              <a:solidFill>
                <a:schemeClr val="dk1"/>
              </a:solidFill>
              <a:latin typeface="Calibri"/>
              <a:ea typeface="Calibri"/>
              <a:cs typeface="Calibri"/>
              <a:sym typeface="Calibri"/>
            </a:endParaRPr>
          </a:p>
        </p:txBody>
      </p:sp>
      <p:sp>
        <p:nvSpPr>
          <p:cNvPr id="836" name="Google Shape;836;p36"/>
          <p:cNvSpPr/>
          <p:nvPr/>
        </p:nvSpPr>
        <p:spPr>
          <a:xfrm>
            <a:off x="1474232" y="4993602"/>
            <a:ext cx="170021" cy="853321"/>
          </a:xfrm>
          <a:prstGeom prst="roundRect">
            <a:avLst>
              <a:gd name="adj" fmla="val 56033"/>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7" name="Google Shape;837;p36"/>
          <p:cNvSpPr/>
          <p:nvPr/>
        </p:nvSpPr>
        <p:spPr>
          <a:xfrm>
            <a:off x="1984416" y="499360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Post-op Recovery</a:t>
            </a:r>
            <a:endParaRPr sz="2200">
              <a:solidFill>
                <a:schemeClr val="dk1"/>
              </a:solidFill>
              <a:latin typeface="Calibri"/>
              <a:ea typeface="Calibri"/>
              <a:cs typeface="Calibri"/>
              <a:sym typeface="Calibri"/>
            </a:endParaRPr>
          </a:p>
        </p:txBody>
      </p:sp>
      <p:sp>
        <p:nvSpPr>
          <p:cNvPr id="838" name="Google Shape;838;p36"/>
          <p:cNvSpPr/>
          <p:nvPr/>
        </p:nvSpPr>
        <p:spPr>
          <a:xfrm>
            <a:off x="1984415" y="5484020"/>
            <a:ext cx="636579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Monitoring via specific criteria checklist</a:t>
            </a:r>
            <a:endParaRPr sz="1750">
              <a:solidFill>
                <a:schemeClr val="dk1"/>
              </a:solidFill>
              <a:latin typeface="Calibri"/>
              <a:ea typeface="Calibri"/>
              <a:cs typeface="Calibri"/>
              <a:sym typeface="Calibri"/>
            </a:endParaRPr>
          </a:p>
        </p:txBody>
      </p:sp>
      <p:sp>
        <p:nvSpPr>
          <p:cNvPr id="839" name="Google Shape;839;p36"/>
          <p:cNvSpPr/>
          <p:nvPr/>
        </p:nvSpPr>
        <p:spPr>
          <a:xfrm>
            <a:off x="1814514" y="6073736"/>
            <a:ext cx="170021" cy="853321"/>
          </a:xfrm>
          <a:prstGeom prst="roundRect">
            <a:avLst>
              <a:gd name="adj" fmla="val 56033"/>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0" name="Google Shape;840;p36"/>
          <p:cNvSpPr/>
          <p:nvPr/>
        </p:nvSpPr>
        <p:spPr>
          <a:xfrm>
            <a:off x="2324695" y="6073736"/>
            <a:ext cx="319218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Discharge &amp; Follow-up</a:t>
            </a:r>
            <a:endParaRPr sz="2200">
              <a:solidFill>
                <a:schemeClr val="dk1"/>
              </a:solidFill>
              <a:latin typeface="Calibri"/>
              <a:ea typeface="Calibri"/>
              <a:cs typeface="Calibri"/>
              <a:sym typeface="Calibri"/>
            </a:endParaRPr>
          </a:p>
        </p:txBody>
      </p:sp>
      <p:sp>
        <p:nvSpPr>
          <p:cNvPr id="841" name="Google Shape;841;p36"/>
          <p:cNvSpPr/>
          <p:nvPr/>
        </p:nvSpPr>
        <p:spPr>
          <a:xfrm>
            <a:off x="2324696" y="6564155"/>
            <a:ext cx="602551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Medications, wound care advice, contact if necessary</a:t>
            </a:r>
            <a:endParaRPr sz="175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37"/>
          <p:cNvSpPr/>
          <p:nvPr/>
        </p:nvSpPr>
        <p:spPr>
          <a:xfrm>
            <a:off x="793800" y="1007828"/>
            <a:ext cx="10432500" cy="11997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The Human Touch in High-Tech Care</a:t>
            </a:r>
            <a:endParaRPr sz="4450">
              <a:solidFill>
                <a:schemeClr val="dk1"/>
              </a:solidFill>
              <a:latin typeface="Calibri"/>
              <a:ea typeface="Calibri"/>
              <a:cs typeface="Calibri"/>
              <a:sym typeface="Calibri"/>
            </a:endParaRPr>
          </a:p>
        </p:txBody>
      </p:sp>
      <p:pic>
        <p:nvPicPr>
          <p:cNvPr id="848" name="Google Shape;848;p37" descr="preencoded.png"/>
          <p:cNvPicPr preferRelativeResize="0"/>
          <p:nvPr/>
        </p:nvPicPr>
        <p:blipFill rotWithShape="1">
          <a:blip r:embed="rId3">
            <a:alphaModFix/>
          </a:blip>
          <a:srcRect/>
          <a:stretch/>
        </p:blipFill>
        <p:spPr>
          <a:xfrm>
            <a:off x="793791" y="2661047"/>
            <a:ext cx="4158616" cy="2570202"/>
          </a:xfrm>
          <a:prstGeom prst="rect">
            <a:avLst/>
          </a:prstGeom>
          <a:noFill/>
          <a:ln>
            <a:noFill/>
          </a:ln>
        </p:spPr>
      </p:pic>
      <p:sp>
        <p:nvSpPr>
          <p:cNvPr id="849" name="Google Shape;849;p37"/>
          <p:cNvSpPr/>
          <p:nvPr/>
        </p:nvSpPr>
        <p:spPr>
          <a:xfrm>
            <a:off x="793791" y="551473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Addressing Anxiety</a:t>
            </a:r>
            <a:endParaRPr sz="2200">
              <a:solidFill>
                <a:schemeClr val="dk1"/>
              </a:solidFill>
              <a:latin typeface="Calibri"/>
              <a:ea typeface="Calibri"/>
              <a:cs typeface="Calibri"/>
              <a:sym typeface="Calibri"/>
            </a:endParaRPr>
          </a:p>
        </p:txBody>
      </p:sp>
      <p:sp>
        <p:nvSpPr>
          <p:cNvPr id="850" name="Google Shape;850;p37"/>
          <p:cNvSpPr/>
          <p:nvPr/>
        </p:nvSpPr>
        <p:spPr>
          <a:xfrm>
            <a:off x="793791" y="6005155"/>
            <a:ext cx="4158616"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Warm greeting, hand-holding during anesthesia</a:t>
            </a:r>
            <a:endParaRPr sz="1750">
              <a:solidFill>
                <a:schemeClr val="dk1"/>
              </a:solidFill>
              <a:latin typeface="Calibri"/>
              <a:ea typeface="Calibri"/>
              <a:cs typeface="Calibri"/>
              <a:sym typeface="Calibri"/>
            </a:endParaRPr>
          </a:p>
        </p:txBody>
      </p:sp>
      <p:pic>
        <p:nvPicPr>
          <p:cNvPr id="851" name="Google Shape;851;p37" descr="preencoded.png"/>
          <p:cNvPicPr preferRelativeResize="0"/>
          <p:nvPr/>
        </p:nvPicPr>
        <p:blipFill rotWithShape="1">
          <a:blip r:embed="rId4">
            <a:alphaModFix/>
          </a:blip>
          <a:srcRect/>
          <a:stretch/>
        </p:blipFill>
        <p:spPr>
          <a:xfrm>
            <a:off x="5235893" y="2661047"/>
            <a:ext cx="4158616" cy="2570202"/>
          </a:xfrm>
          <a:prstGeom prst="rect">
            <a:avLst/>
          </a:prstGeom>
          <a:noFill/>
          <a:ln>
            <a:noFill/>
          </a:ln>
        </p:spPr>
      </p:pic>
      <p:sp>
        <p:nvSpPr>
          <p:cNvPr id="852" name="Google Shape;852;p37"/>
          <p:cNvSpPr/>
          <p:nvPr/>
        </p:nvSpPr>
        <p:spPr>
          <a:xfrm>
            <a:off x="5235894" y="551473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Comfort Measures</a:t>
            </a:r>
            <a:endParaRPr sz="2200">
              <a:solidFill>
                <a:schemeClr val="dk1"/>
              </a:solidFill>
              <a:latin typeface="Calibri"/>
              <a:ea typeface="Calibri"/>
              <a:cs typeface="Calibri"/>
              <a:sym typeface="Calibri"/>
            </a:endParaRPr>
          </a:p>
        </p:txBody>
      </p:sp>
      <p:sp>
        <p:nvSpPr>
          <p:cNvPr id="853" name="Google Shape;853;p37"/>
          <p:cNvSpPr/>
          <p:nvPr/>
        </p:nvSpPr>
        <p:spPr>
          <a:xfrm>
            <a:off x="5235893" y="6005156"/>
            <a:ext cx="415861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Tea and snacks ready post-op</a:t>
            </a:r>
            <a:endParaRPr sz="1750">
              <a:solidFill>
                <a:schemeClr val="dk1"/>
              </a:solidFill>
              <a:latin typeface="Calibri"/>
              <a:ea typeface="Calibri"/>
              <a:cs typeface="Calibri"/>
              <a:sym typeface="Calibri"/>
            </a:endParaRPr>
          </a:p>
        </p:txBody>
      </p:sp>
      <p:pic>
        <p:nvPicPr>
          <p:cNvPr id="854" name="Google Shape;854;p37" descr="preencoded.png"/>
          <p:cNvPicPr preferRelativeResize="0"/>
          <p:nvPr/>
        </p:nvPicPr>
        <p:blipFill rotWithShape="1">
          <a:blip r:embed="rId5">
            <a:alphaModFix/>
          </a:blip>
          <a:srcRect/>
          <a:stretch/>
        </p:blipFill>
        <p:spPr>
          <a:xfrm>
            <a:off x="9677996" y="2661047"/>
            <a:ext cx="4158616" cy="2570202"/>
          </a:xfrm>
          <a:prstGeom prst="rect">
            <a:avLst/>
          </a:prstGeom>
          <a:noFill/>
          <a:ln>
            <a:noFill/>
          </a:ln>
        </p:spPr>
      </p:pic>
      <p:sp>
        <p:nvSpPr>
          <p:cNvPr id="855" name="Google Shape;855;p37"/>
          <p:cNvSpPr/>
          <p:nvPr/>
        </p:nvSpPr>
        <p:spPr>
          <a:xfrm>
            <a:off x="9677995" y="551473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Family Involvement</a:t>
            </a:r>
            <a:endParaRPr sz="2200">
              <a:solidFill>
                <a:schemeClr val="dk1"/>
              </a:solidFill>
              <a:latin typeface="Calibri"/>
              <a:ea typeface="Calibri"/>
              <a:cs typeface="Calibri"/>
              <a:sym typeface="Calibri"/>
            </a:endParaRPr>
          </a:p>
        </p:txBody>
      </p:sp>
      <p:sp>
        <p:nvSpPr>
          <p:cNvPr id="856" name="Google Shape;856;p37"/>
          <p:cNvSpPr/>
          <p:nvPr/>
        </p:nvSpPr>
        <p:spPr>
          <a:xfrm>
            <a:off x="9677996" y="6005156"/>
            <a:ext cx="415861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Discharge briefings with loved ones</a:t>
            </a:r>
            <a:endParaRPr sz="175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38"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863" name="Google Shape;863;p38"/>
          <p:cNvSpPr/>
          <p:nvPr/>
        </p:nvSpPr>
        <p:spPr>
          <a:xfrm>
            <a:off x="6280190" y="1441728"/>
            <a:ext cx="7556422"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What We Learned (Nurse Perspective)</a:t>
            </a:r>
            <a:endParaRPr sz="4450">
              <a:solidFill>
                <a:schemeClr val="dk1"/>
              </a:solidFill>
              <a:latin typeface="Calibri"/>
              <a:ea typeface="Calibri"/>
              <a:cs typeface="Calibri"/>
              <a:sym typeface="Calibri"/>
            </a:endParaRPr>
          </a:p>
        </p:txBody>
      </p:sp>
      <p:sp>
        <p:nvSpPr>
          <p:cNvPr id="864" name="Google Shape;864;p38"/>
          <p:cNvSpPr/>
          <p:nvPr/>
        </p:nvSpPr>
        <p:spPr>
          <a:xfrm>
            <a:off x="6280191" y="3199448"/>
            <a:ext cx="3664864" cy="2039422"/>
          </a:xfrm>
          <a:prstGeom prst="roundRect">
            <a:avLst>
              <a:gd name="adj" fmla="val 4671"/>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5" name="Google Shape;865;p38"/>
          <p:cNvSpPr/>
          <p:nvPr/>
        </p:nvSpPr>
        <p:spPr>
          <a:xfrm>
            <a:off x="6514625" y="3433882"/>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Initial Doubts</a:t>
            </a:r>
            <a:endParaRPr sz="2200">
              <a:solidFill>
                <a:schemeClr val="dk1"/>
              </a:solidFill>
              <a:latin typeface="Calibri"/>
              <a:ea typeface="Calibri"/>
              <a:cs typeface="Calibri"/>
              <a:sym typeface="Calibri"/>
            </a:endParaRPr>
          </a:p>
        </p:txBody>
      </p:sp>
      <p:sp>
        <p:nvSpPr>
          <p:cNvPr id="866" name="Google Shape;866;p38"/>
          <p:cNvSpPr/>
          <p:nvPr/>
        </p:nvSpPr>
        <p:spPr>
          <a:xfrm>
            <a:off x="6514625" y="3924300"/>
            <a:ext cx="3195995"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Overcoming ingrained beliefs about hospital stays</a:t>
            </a:r>
            <a:endParaRPr sz="1750">
              <a:solidFill>
                <a:schemeClr val="dk1"/>
              </a:solidFill>
              <a:latin typeface="Calibri"/>
              <a:ea typeface="Calibri"/>
              <a:cs typeface="Calibri"/>
              <a:sym typeface="Calibri"/>
            </a:endParaRPr>
          </a:p>
        </p:txBody>
      </p:sp>
      <p:sp>
        <p:nvSpPr>
          <p:cNvPr id="867" name="Google Shape;867;p38"/>
          <p:cNvSpPr/>
          <p:nvPr/>
        </p:nvSpPr>
        <p:spPr>
          <a:xfrm>
            <a:off x="10171868" y="3199448"/>
            <a:ext cx="3664864" cy="2039422"/>
          </a:xfrm>
          <a:prstGeom prst="roundRect">
            <a:avLst>
              <a:gd name="adj" fmla="val 4671"/>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8" name="Google Shape;868;p38"/>
          <p:cNvSpPr/>
          <p:nvPr/>
        </p:nvSpPr>
        <p:spPr>
          <a:xfrm>
            <a:off x="10406302" y="3433882"/>
            <a:ext cx="319599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Iterative Improvements</a:t>
            </a:r>
            <a:endParaRPr sz="2200">
              <a:solidFill>
                <a:schemeClr val="dk1"/>
              </a:solidFill>
              <a:latin typeface="Calibri"/>
              <a:ea typeface="Calibri"/>
              <a:cs typeface="Calibri"/>
              <a:sym typeface="Calibri"/>
            </a:endParaRPr>
          </a:p>
        </p:txBody>
      </p:sp>
      <p:sp>
        <p:nvSpPr>
          <p:cNvPr id="869" name="Google Shape;869;p38"/>
          <p:cNvSpPr/>
          <p:nvPr/>
        </p:nvSpPr>
        <p:spPr>
          <a:xfrm>
            <a:off x="10406302" y="4278630"/>
            <a:ext cx="3195995"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Adjusting protocols based on patient experiences</a:t>
            </a:r>
            <a:endParaRPr sz="1750">
              <a:solidFill>
                <a:schemeClr val="dk1"/>
              </a:solidFill>
              <a:latin typeface="Calibri"/>
              <a:ea typeface="Calibri"/>
              <a:cs typeface="Calibri"/>
              <a:sym typeface="Calibri"/>
            </a:endParaRPr>
          </a:p>
        </p:txBody>
      </p:sp>
      <p:sp>
        <p:nvSpPr>
          <p:cNvPr id="870" name="Google Shape;870;p38"/>
          <p:cNvSpPr/>
          <p:nvPr/>
        </p:nvSpPr>
        <p:spPr>
          <a:xfrm>
            <a:off x="6280190" y="5465683"/>
            <a:ext cx="7556422" cy="1322189"/>
          </a:xfrm>
          <a:prstGeom prst="roundRect">
            <a:avLst>
              <a:gd name="adj" fmla="val 7205"/>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1" name="Google Shape;871;p38"/>
          <p:cNvSpPr/>
          <p:nvPr/>
        </p:nvSpPr>
        <p:spPr>
          <a:xfrm>
            <a:off x="6514625" y="5700118"/>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Support System</a:t>
            </a:r>
            <a:endParaRPr sz="2200">
              <a:solidFill>
                <a:schemeClr val="dk1"/>
              </a:solidFill>
              <a:latin typeface="Calibri"/>
              <a:ea typeface="Calibri"/>
              <a:cs typeface="Calibri"/>
              <a:sym typeface="Calibri"/>
            </a:endParaRPr>
          </a:p>
        </p:txBody>
      </p:sp>
      <p:sp>
        <p:nvSpPr>
          <p:cNvPr id="872" name="Google Shape;872;p38"/>
          <p:cNvSpPr/>
          <p:nvPr/>
        </p:nvSpPr>
        <p:spPr>
          <a:xfrm>
            <a:off x="6514625" y="6190538"/>
            <a:ext cx="708755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Mentorship and training for new nurses</a:t>
            </a:r>
            <a:endParaRPr sz="175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39"/>
          <p:cNvSpPr/>
          <p:nvPr/>
        </p:nvSpPr>
        <p:spPr>
          <a:xfrm>
            <a:off x="793791" y="1815738"/>
            <a:ext cx="5593948" cy="992776"/>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Nurse Training </a:t>
            </a:r>
            <a:endParaRPr/>
          </a:p>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Program</a:t>
            </a:r>
            <a:endParaRPr sz="4450">
              <a:solidFill>
                <a:schemeClr val="dk1"/>
              </a:solidFill>
              <a:latin typeface="Calibri"/>
              <a:ea typeface="Calibri"/>
              <a:cs typeface="Calibri"/>
              <a:sym typeface="Calibri"/>
            </a:endParaRPr>
          </a:p>
        </p:txBody>
      </p:sp>
      <p:sp>
        <p:nvSpPr>
          <p:cNvPr id="879" name="Google Shape;879;p39"/>
          <p:cNvSpPr/>
          <p:nvPr/>
        </p:nvSpPr>
        <p:spPr>
          <a:xfrm>
            <a:off x="793791" y="5668566"/>
            <a:ext cx="3005495" cy="226814"/>
          </a:xfrm>
          <a:prstGeom prst="roundRect">
            <a:avLst>
              <a:gd name="adj" fmla="val 42003"/>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0" name="Google Shape;880;p39"/>
          <p:cNvSpPr/>
          <p:nvPr/>
        </p:nvSpPr>
        <p:spPr>
          <a:xfrm>
            <a:off x="793791" y="6235541"/>
            <a:ext cx="3005495"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Robotic Equipment Orientation</a:t>
            </a:r>
            <a:endParaRPr sz="2200">
              <a:solidFill>
                <a:schemeClr val="dk1"/>
              </a:solidFill>
              <a:latin typeface="Calibri"/>
              <a:ea typeface="Calibri"/>
              <a:cs typeface="Calibri"/>
              <a:sym typeface="Calibri"/>
            </a:endParaRPr>
          </a:p>
        </p:txBody>
      </p:sp>
      <p:sp>
        <p:nvSpPr>
          <p:cNvPr id="881" name="Google Shape;881;p39"/>
          <p:cNvSpPr/>
          <p:nvPr/>
        </p:nvSpPr>
        <p:spPr>
          <a:xfrm>
            <a:off x="793791" y="7080291"/>
            <a:ext cx="300549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Understanding the technology</a:t>
            </a:r>
            <a:endParaRPr sz="1750">
              <a:solidFill>
                <a:schemeClr val="dk1"/>
              </a:solidFill>
              <a:latin typeface="Calibri"/>
              <a:ea typeface="Calibri"/>
              <a:cs typeface="Calibri"/>
              <a:sym typeface="Calibri"/>
            </a:endParaRPr>
          </a:p>
        </p:txBody>
      </p:sp>
      <p:sp>
        <p:nvSpPr>
          <p:cNvPr id="882" name="Google Shape;882;p39"/>
          <p:cNvSpPr/>
          <p:nvPr/>
        </p:nvSpPr>
        <p:spPr>
          <a:xfrm>
            <a:off x="4139447" y="5328285"/>
            <a:ext cx="3005614" cy="226814"/>
          </a:xfrm>
          <a:prstGeom prst="roundRect">
            <a:avLst>
              <a:gd name="adj" fmla="val 42003"/>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3" name="Google Shape;883;p39"/>
          <p:cNvSpPr/>
          <p:nvPr/>
        </p:nvSpPr>
        <p:spPr>
          <a:xfrm>
            <a:off x="4139447" y="5895262"/>
            <a:ext cx="3005614"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Enhanced Recovery Protocols</a:t>
            </a:r>
            <a:endParaRPr sz="2200">
              <a:solidFill>
                <a:schemeClr val="dk1"/>
              </a:solidFill>
              <a:latin typeface="Calibri"/>
              <a:ea typeface="Calibri"/>
              <a:cs typeface="Calibri"/>
              <a:sym typeface="Calibri"/>
            </a:endParaRPr>
          </a:p>
        </p:txBody>
      </p:sp>
      <p:sp>
        <p:nvSpPr>
          <p:cNvPr id="884" name="Google Shape;884;p39"/>
          <p:cNvSpPr/>
          <p:nvPr/>
        </p:nvSpPr>
        <p:spPr>
          <a:xfrm>
            <a:off x="4139447" y="6740009"/>
            <a:ext cx="3005614"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Learning pathway management</a:t>
            </a:r>
            <a:endParaRPr sz="1750">
              <a:solidFill>
                <a:schemeClr val="dk1"/>
              </a:solidFill>
              <a:latin typeface="Calibri"/>
              <a:ea typeface="Calibri"/>
              <a:cs typeface="Calibri"/>
              <a:sym typeface="Calibri"/>
            </a:endParaRPr>
          </a:p>
        </p:txBody>
      </p:sp>
      <p:sp>
        <p:nvSpPr>
          <p:cNvPr id="885" name="Google Shape;885;p39"/>
          <p:cNvSpPr/>
          <p:nvPr/>
        </p:nvSpPr>
        <p:spPr>
          <a:xfrm>
            <a:off x="7485221" y="4988004"/>
            <a:ext cx="3005614" cy="226814"/>
          </a:xfrm>
          <a:prstGeom prst="roundRect">
            <a:avLst>
              <a:gd name="adj" fmla="val 42003"/>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6" name="Google Shape;886;p39"/>
          <p:cNvSpPr/>
          <p:nvPr/>
        </p:nvSpPr>
        <p:spPr>
          <a:xfrm>
            <a:off x="7485221" y="5554980"/>
            <a:ext cx="3005614"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Patient Education Skills</a:t>
            </a:r>
            <a:endParaRPr sz="2200">
              <a:solidFill>
                <a:schemeClr val="dk1"/>
              </a:solidFill>
              <a:latin typeface="Calibri"/>
              <a:ea typeface="Calibri"/>
              <a:cs typeface="Calibri"/>
              <a:sym typeface="Calibri"/>
            </a:endParaRPr>
          </a:p>
        </p:txBody>
      </p:sp>
      <p:sp>
        <p:nvSpPr>
          <p:cNvPr id="887" name="Google Shape;887;p39"/>
          <p:cNvSpPr/>
          <p:nvPr/>
        </p:nvSpPr>
        <p:spPr>
          <a:xfrm>
            <a:off x="7485221" y="6399728"/>
            <a:ext cx="3005614"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Effective communication techniques</a:t>
            </a:r>
            <a:endParaRPr sz="1750">
              <a:solidFill>
                <a:schemeClr val="dk1"/>
              </a:solidFill>
              <a:latin typeface="Calibri"/>
              <a:ea typeface="Calibri"/>
              <a:cs typeface="Calibri"/>
              <a:sym typeface="Calibri"/>
            </a:endParaRPr>
          </a:p>
        </p:txBody>
      </p:sp>
      <p:sp>
        <p:nvSpPr>
          <p:cNvPr id="888" name="Google Shape;888;p39"/>
          <p:cNvSpPr/>
          <p:nvPr/>
        </p:nvSpPr>
        <p:spPr>
          <a:xfrm>
            <a:off x="10830997" y="4647843"/>
            <a:ext cx="3005614" cy="226814"/>
          </a:xfrm>
          <a:prstGeom prst="roundRect">
            <a:avLst>
              <a:gd name="adj" fmla="val 42003"/>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9" name="Google Shape;889;p39"/>
          <p:cNvSpPr/>
          <p:nvPr/>
        </p:nvSpPr>
        <p:spPr>
          <a:xfrm>
            <a:off x="10830997" y="5214818"/>
            <a:ext cx="3005614"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Discharge Assessment</a:t>
            </a:r>
            <a:endParaRPr sz="2200">
              <a:solidFill>
                <a:schemeClr val="dk1"/>
              </a:solidFill>
              <a:latin typeface="Calibri"/>
              <a:ea typeface="Calibri"/>
              <a:cs typeface="Calibri"/>
              <a:sym typeface="Calibri"/>
            </a:endParaRPr>
          </a:p>
        </p:txBody>
      </p:sp>
      <p:sp>
        <p:nvSpPr>
          <p:cNvPr id="890" name="Google Shape;890;p39"/>
          <p:cNvSpPr/>
          <p:nvPr/>
        </p:nvSpPr>
        <p:spPr>
          <a:xfrm>
            <a:off x="10830997" y="6059569"/>
            <a:ext cx="3005614"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Safe decision-making</a:t>
            </a:r>
            <a:endParaRPr sz="1750">
              <a:solidFill>
                <a:schemeClr val="dk1"/>
              </a:solidFill>
              <a:latin typeface="Calibri"/>
              <a:ea typeface="Calibri"/>
              <a:cs typeface="Calibri"/>
              <a:sym typeface="Calibri"/>
            </a:endParaRPr>
          </a:p>
        </p:txBody>
      </p:sp>
      <p:pic>
        <p:nvPicPr>
          <p:cNvPr id="891" name="Google Shape;891;p39"/>
          <p:cNvPicPr preferRelativeResize="0"/>
          <p:nvPr/>
        </p:nvPicPr>
        <p:blipFill rotWithShape="1">
          <a:blip r:embed="rId3">
            <a:alphaModFix/>
          </a:blip>
          <a:srcRect/>
          <a:stretch/>
        </p:blipFill>
        <p:spPr>
          <a:xfrm>
            <a:off x="7001690" y="169816"/>
            <a:ext cx="7628710" cy="43419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4" descr="preencoded.png"/>
          <p:cNvPicPr preferRelativeResize="0"/>
          <p:nvPr/>
        </p:nvPicPr>
        <p:blipFill rotWithShape="1">
          <a:blip r:embed="rId3">
            <a:alphaModFix/>
          </a:blip>
          <a:srcRect/>
          <a:stretch/>
        </p:blipFill>
        <p:spPr>
          <a:xfrm>
            <a:off x="0" y="0"/>
            <a:ext cx="14630400" cy="2603421"/>
          </a:xfrm>
          <a:prstGeom prst="rect">
            <a:avLst/>
          </a:prstGeom>
          <a:noFill/>
          <a:ln>
            <a:noFill/>
          </a:ln>
        </p:spPr>
      </p:pic>
      <p:sp>
        <p:nvSpPr>
          <p:cNvPr id="246" name="Google Shape;246;p4"/>
          <p:cNvSpPr/>
          <p:nvPr/>
        </p:nvSpPr>
        <p:spPr>
          <a:xfrm>
            <a:off x="728901" y="3318391"/>
            <a:ext cx="8108275" cy="650796"/>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Clr>
                <a:srgbClr val="F2F0F4"/>
              </a:buClr>
              <a:buSzPts val="4050"/>
              <a:buFont typeface="Montserrat"/>
              <a:buNone/>
            </a:pPr>
            <a:r>
              <a:rPr lang="en-US" sz="4050">
                <a:solidFill>
                  <a:srgbClr val="F2F0F4"/>
                </a:solidFill>
                <a:latin typeface="Montserrat"/>
                <a:ea typeface="Montserrat"/>
                <a:cs typeface="Montserrat"/>
                <a:sym typeface="Montserrat"/>
              </a:rPr>
              <a:t>From Skepticism to Leadership</a:t>
            </a:r>
            <a:endParaRPr sz="4050">
              <a:solidFill>
                <a:schemeClr val="dk1"/>
              </a:solidFill>
              <a:latin typeface="Calibri"/>
              <a:ea typeface="Calibri"/>
              <a:cs typeface="Calibri"/>
              <a:sym typeface="Calibri"/>
            </a:endParaRPr>
          </a:p>
        </p:txBody>
      </p:sp>
      <p:sp>
        <p:nvSpPr>
          <p:cNvPr id="247" name="Google Shape;247;p4"/>
          <p:cNvSpPr/>
          <p:nvPr/>
        </p:nvSpPr>
        <p:spPr>
          <a:xfrm>
            <a:off x="728901" y="5897999"/>
            <a:ext cx="13172599" cy="22860"/>
          </a:xfrm>
          <a:prstGeom prst="roundRect">
            <a:avLst>
              <a:gd name="adj" fmla="val 382664"/>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4"/>
          <p:cNvSpPr/>
          <p:nvPr/>
        </p:nvSpPr>
        <p:spPr>
          <a:xfrm>
            <a:off x="3273743" y="5273338"/>
            <a:ext cx="22860" cy="624721"/>
          </a:xfrm>
          <a:prstGeom prst="roundRect">
            <a:avLst>
              <a:gd name="adj" fmla="val 382664"/>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4"/>
          <p:cNvSpPr/>
          <p:nvPr/>
        </p:nvSpPr>
        <p:spPr>
          <a:xfrm>
            <a:off x="3050977" y="5663744"/>
            <a:ext cx="468511" cy="468511"/>
          </a:xfrm>
          <a:prstGeom prst="roundRect">
            <a:avLst>
              <a:gd name="adj" fmla="val 18671"/>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4"/>
          <p:cNvSpPr/>
          <p:nvPr/>
        </p:nvSpPr>
        <p:spPr>
          <a:xfrm>
            <a:off x="3129022" y="5702737"/>
            <a:ext cx="312301" cy="39040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450"/>
              <a:buFont typeface="Montserrat"/>
              <a:buNone/>
            </a:pPr>
            <a:r>
              <a:rPr lang="en-US" sz="2450">
                <a:solidFill>
                  <a:srgbClr val="DCD7E5"/>
                </a:solidFill>
                <a:latin typeface="Montserrat"/>
                <a:ea typeface="Montserrat"/>
                <a:cs typeface="Montserrat"/>
                <a:sym typeface="Montserrat"/>
              </a:rPr>
              <a:t>1</a:t>
            </a:r>
            <a:endParaRPr sz="2450">
              <a:solidFill>
                <a:schemeClr val="dk1"/>
              </a:solidFill>
              <a:latin typeface="Calibri"/>
              <a:ea typeface="Calibri"/>
              <a:cs typeface="Calibri"/>
              <a:sym typeface="Calibri"/>
            </a:endParaRPr>
          </a:p>
        </p:txBody>
      </p:sp>
      <p:sp>
        <p:nvSpPr>
          <p:cNvPr id="251" name="Google Shape;251;p4"/>
          <p:cNvSpPr/>
          <p:nvPr/>
        </p:nvSpPr>
        <p:spPr>
          <a:xfrm>
            <a:off x="1983581" y="4281488"/>
            <a:ext cx="2603421" cy="325398"/>
          </a:xfrm>
          <a:prstGeom prst="rect">
            <a:avLst/>
          </a:prstGeom>
          <a:noFill/>
          <a:ln>
            <a:noFill/>
          </a:ln>
        </p:spPr>
        <p:txBody>
          <a:bodyPr spcFirstLastPara="1" wrap="square" lIns="0" tIns="0" rIns="0" bIns="0" anchor="t" anchorCtr="0">
            <a:noAutofit/>
          </a:bodyPr>
          <a:lstStyle/>
          <a:p>
            <a:pPr marL="0" marR="0" lvl="0" indent="0" algn="ctr" rtl="0">
              <a:lnSpc>
                <a:spcPct val="127500"/>
              </a:lnSpc>
              <a:spcBef>
                <a:spcPts val="0"/>
              </a:spcBef>
              <a:spcAft>
                <a:spcPts val="0"/>
              </a:spcAft>
              <a:buClr>
                <a:srgbClr val="DCD7E5"/>
              </a:buClr>
              <a:buSzPts val="2000"/>
              <a:buFont typeface="Montserrat"/>
              <a:buNone/>
            </a:pPr>
            <a:r>
              <a:rPr lang="en-US" sz="2000">
                <a:solidFill>
                  <a:srgbClr val="DCD7E5"/>
                </a:solidFill>
                <a:latin typeface="Montserrat"/>
                <a:ea typeface="Montserrat"/>
                <a:cs typeface="Montserrat"/>
                <a:sym typeface="Montserrat"/>
              </a:rPr>
              <a:t>2019</a:t>
            </a:r>
            <a:endParaRPr sz="2000">
              <a:solidFill>
                <a:schemeClr val="dk1"/>
              </a:solidFill>
              <a:latin typeface="Calibri"/>
              <a:ea typeface="Calibri"/>
              <a:cs typeface="Calibri"/>
              <a:sym typeface="Calibri"/>
            </a:endParaRPr>
          </a:p>
        </p:txBody>
      </p:sp>
      <p:sp>
        <p:nvSpPr>
          <p:cNvPr id="252" name="Google Shape;252;p4"/>
          <p:cNvSpPr/>
          <p:nvPr/>
        </p:nvSpPr>
        <p:spPr>
          <a:xfrm>
            <a:off x="937141" y="4731782"/>
            <a:ext cx="4696301" cy="333137"/>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DCD7E5"/>
              </a:buClr>
              <a:buSzPts val="1600"/>
              <a:buFont typeface="Heebo Light"/>
              <a:buNone/>
            </a:pPr>
            <a:r>
              <a:rPr lang="en-US" sz="1600">
                <a:solidFill>
                  <a:srgbClr val="DCD7E5"/>
                </a:solidFill>
                <a:latin typeface="Heebo Light"/>
                <a:ea typeface="Heebo Light"/>
                <a:cs typeface="Heebo Light"/>
                <a:sym typeface="Heebo Light"/>
              </a:rPr>
              <a:t>Identified need to improve complex gynae surgery</a:t>
            </a:r>
            <a:endParaRPr sz="1600">
              <a:solidFill>
                <a:schemeClr val="dk1"/>
              </a:solidFill>
              <a:latin typeface="Calibri"/>
              <a:ea typeface="Calibri"/>
              <a:cs typeface="Calibri"/>
              <a:sym typeface="Calibri"/>
            </a:endParaRPr>
          </a:p>
        </p:txBody>
      </p:sp>
      <p:sp>
        <p:nvSpPr>
          <p:cNvPr id="253" name="Google Shape;253;p4"/>
          <p:cNvSpPr/>
          <p:nvPr/>
        </p:nvSpPr>
        <p:spPr>
          <a:xfrm>
            <a:off x="5960269" y="5897940"/>
            <a:ext cx="22860" cy="624721"/>
          </a:xfrm>
          <a:prstGeom prst="roundRect">
            <a:avLst>
              <a:gd name="adj" fmla="val 382664"/>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4"/>
          <p:cNvSpPr/>
          <p:nvPr/>
        </p:nvSpPr>
        <p:spPr>
          <a:xfrm>
            <a:off x="5737503" y="5663744"/>
            <a:ext cx="468511" cy="468511"/>
          </a:xfrm>
          <a:prstGeom prst="roundRect">
            <a:avLst>
              <a:gd name="adj" fmla="val 18671"/>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4"/>
          <p:cNvSpPr/>
          <p:nvPr/>
        </p:nvSpPr>
        <p:spPr>
          <a:xfrm>
            <a:off x="5815548" y="5702737"/>
            <a:ext cx="312301" cy="39040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450"/>
              <a:buFont typeface="Montserrat"/>
              <a:buNone/>
            </a:pPr>
            <a:r>
              <a:rPr lang="en-US" sz="2450">
                <a:solidFill>
                  <a:srgbClr val="DCD7E5"/>
                </a:solidFill>
                <a:latin typeface="Montserrat"/>
                <a:ea typeface="Montserrat"/>
                <a:cs typeface="Montserrat"/>
                <a:sym typeface="Montserrat"/>
              </a:rPr>
              <a:t>2</a:t>
            </a:r>
            <a:endParaRPr sz="2450">
              <a:solidFill>
                <a:schemeClr val="dk1"/>
              </a:solidFill>
              <a:latin typeface="Calibri"/>
              <a:ea typeface="Calibri"/>
              <a:cs typeface="Calibri"/>
              <a:sym typeface="Calibri"/>
            </a:endParaRPr>
          </a:p>
        </p:txBody>
      </p:sp>
      <p:sp>
        <p:nvSpPr>
          <p:cNvPr id="256" name="Google Shape;256;p4"/>
          <p:cNvSpPr/>
          <p:nvPr/>
        </p:nvSpPr>
        <p:spPr>
          <a:xfrm>
            <a:off x="4670108" y="6731079"/>
            <a:ext cx="2603421" cy="325398"/>
          </a:xfrm>
          <a:prstGeom prst="rect">
            <a:avLst/>
          </a:prstGeom>
          <a:noFill/>
          <a:ln>
            <a:noFill/>
          </a:ln>
        </p:spPr>
        <p:txBody>
          <a:bodyPr spcFirstLastPara="1" wrap="square" lIns="0" tIns="0" rIns="0" bIns="0" anchor="t" anchorCtr="0">
            <a:noAutofit/>
          </a:bodyPr>
          <a:lstStyle/>
          <a:p>
            <a:pPr marL="0" marR="0" lvl="0" indent="0" algn="ctr" rtl="0">
              <a:lnSpc>
                <a:spcPct val="127500"/>
              </a:lnSpc>
              <a:spcBef>
                <a:spcPts val="0"/>
              </a:spcBef>
              <a:spcAft>
                <a:spcPts val="0"/>
              </a:spcAft>
              <a:buClr>
                <a:srgbClr val="DCD7E5"/>
              </a:buClr>
              <a:buSzPts val="2000"/>
              <a:buFont typeface="Montserrat"/>
              <a:buNone/>
            </a:pPr>
            <a:r>
              <a:rPr lang="en-US" sz="2000">
                <a:solidFill>
                  <a:srgbClr val="DCD7E5"/>
                </a:solidFill>
                <a:latin typeface="Montserrat"/>
                <a:ea typeface="Montserrat"/>
                <a:cs typeface="Montserrat"/>
                <a:sym typeface="Montserrat"/>
              </a:rPr>
              <a:t>2021</a:t>
            </a:r>
            <a:endParaRPr sz="2000">
              <a:solidFill>
                <a:schemeClr val="dk1"/>
              </a:solidFill>
              <a:latin typeface="Calibri"/>
              <a:ea typeface="Calibri"/>
              <a:cs typeface="Calibri"/>
              <a:sym typeface="Calibri"/>
            </a:endParaRPr>
          </a:p>
        </p:txBody>
      </p:sp>
      <p:sp>
        <p:nvSpPr>
          <p:cNvPr id="257" name="Google Shape;257;p4"/>
          <p:cNvSpPr/>
          <p:nvPr/>
        </p:nvSpPr>
        <p:spPr>
          <a:xfrm>
            <a:off x="3623667" y="7181374"/>
            <a:ext cx="4696420" cy="333137"/>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DCD7E5"/>
              </a:buClr>
              <a:buSzPts val="1600"/>
              <a:buFont typeface="Heebo Light"/>
              <a:buNone/>
            </a:pPr>
            <a:r>
              <a:rPr lang="en-US" sz="1600">
                <a:solidFill>
                  <a:srgbClr val="DCD7E5"/>
                </a:solidFill>
                <a:latin typeface="Heebo Light"/>
                <a:ea typeface="Heebo Light"/>
                <a:cs typeface="Heebo Light"/>
                <a:sym typeface="Heebo Light"/>
              </a:rPr>
              <a:t>Robotics Business case</a:t>
            </a:r>
            <a:endParaRPr sz="1600">
              <a:solidFill>
                <a:schemeClr val="dk1"/>
              </a:solidFill>
              <a:latin typeface="Calibri"/>
              <a:ea typeface="Calibri"/>
              <a:cs typeface="Calibri"/>
              <a:sym typeface="Calibri"/>
            </a:endParaRPr>
          </a:p>
        </p:txBody>
      </p:sp>
      <p:sp>
        <p:nvSpPr>
          <p:cNvPr id="258" name="Google Shape;258;p4"/>
          <p:cNvSpPr/>
          <p:nvPr/>
        </p:nvSpPr>
        <p:spPr>
          <a:xfrm>
            <a:off x="8646795" y="5273338"/>
            <a:ext cx="22860" cy="624721"/>
          </a:xfrm>
          <a:prstGeom prst="roundRect">
            <a:avLst>
              <a:gd name="adj" fmla="val 382664"/>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4"/>
          <p:cNvSpPr/>
          <p:nvPr/>
        </p:nvSpPr>
        <p:spPr>
          <a:xfrm>
            <a:off x="8424029" y="5663744"/>
            <a:ext cx="468511" cy="468511"/>
          </a:xfrm>
          <a:prstGeom prst="roundRect">
            <a:avLst>
              <a:gd name="adj" fmla="val 18671"/>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4"/>
          <p:cNvSpPr/>
          <p:nvPr/>
        </p:nvSpPr>
        <p:spPr>
          <a:xfrm>
            <a:off x="8502075" y="5702737"/>
            <a:ext cx="312301" cy="39040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450"/>
              <a:buFont typeface="Montserrat"/>
              <a:buNone/>
            </a:pPr>
            <a:r>
              <a:rPr lang="en-US" sz="2450">
                <a:solidFill>
                  <a:srgbClr val="DCD7E5"/>
                </a:solidFill>
                <a:latin typeface="Montserrat"/>
                <a:ea typeface="Montserrat"/>
                <a:cs typeface="Montserrat"/>
                <a:sym typeface="Montserrat"/>
              </a:rPr>
              <a:t>3</a:t>
            </a:r>
            <a:endParaRPr sz="2450">
              <a:solidFill>
                <a:schemeClr val="dk1"/>
              </a:solidFill>
              <a:latin typeface="Calibri"/>
              <a:ea typeface="Calibri"/>
              <a:cs typeface="Calibri"/>
              <a:sym typeface="Calibri"/>
            </a:endParaRPr>
          </a:p>
        </p:txBody>
      </p:sp>
      <p:sp>
        <p:nvSpPr>
          <p:cNvPr id="261" name="Google Shape;261;p4"/>
          <p:cNvSpPr/>
          <p:nvPr/>
        </p:nvSpPr>
        <p:spPr>
          <a:xfrm>
            <a:off x="7356634" y="4281488"/>
            <a:ext cx="2603421" cy="325398"/>
          </a:xfrm>
          <a:prstGeom prst="rect">
            <a:avLst/>
          </a:prstGeom>
          <a:noFill/>
          <a:ln>
            <a:noFill/>
          </a:ln>
        </p:spPr>
        <p:txBody>
          <a:bodyPr spcFirstLastPara="1" wrap="square" lIns="0" tIns="0" rIns="0" bIns="0" anchor="t" anchorCtr="0">
            <a:noAutofit/>
          </a:bodyPr>
          <a:lstStyle/>
          <a:p>
            <a:pPr marL="0" marR="0" lvl="0" indent="0" algn="ctr" rtl="0">
              <a:lnSpc>
                <a:spcPct val="127500"/>
              </a:lnSpc>
              <a:spcBef>
                <a:spcPts val="0"/>
              </a:spcBef>
              <a:spcAft>
                <a:spcPts val="0"/>
              </a:spcAft>
              <a:buClr>
                <a:srgbClr val="DCD7E5"/>
              </a:buClr>
              <a:buSzPts val="2000"/>
              <a:buFont typeface="Montserrat"/>
              <a:buNone/>
            </a:pPr>
            <a:r>
              <a:rPr lang="en-US" sz="2000">
                <a:solidFill>
                  <a:srgbClr val="DCD7E5"/>
                </a:solidFill>
                <a:latin typeface="Montserrat"/>
                <a:ea typeface="Montserrat"/>
                <a:cs typeface="Montserrat"/>
                <a:sym typeface="Montserrat"/>
              </a:rPr>
              <a:t>2023</a:t>
            </a:r>
            <a:endParaRPr sz="2000">
              <a:solidFill>
                <a:schemeClr val="dk1"/>
              </a:solidFill>
              <a:latin typeface="Calibri"/>
              <a:ea typeface="Calibri"/>
              <a:cs typeface="Calibri"/>
              <a:sym typeface="Calibri"/>
            </a:endParaRPr>
          </a:p>
        </p:txBody>
      </p:sp>
      <p:sp>
        <p:nvSpPr>
          <p:cNvPr id="262" name="Google Shape;262;p4"/>
          <p:cNvSpPr/>
          <p:nvPr/>
        </p:nvSpPr>
        <p:spPr>
          <a:xfrm>
            <a:off x="6310193" y="4731782"/>
            <a:ext cx="4696420" cy="333137"/>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DCD7E5"/>
              </a:buClr>
              <a:buSzPts val="1600"/>
              <a:buFont typeface="Heebo Light"/>
              <a:buNone/>
            </a:pPr>
            <a:r>
              <a:rPr lang="en-US" sz="1600">
                <a:solidFill>
                  <a:srgbClr val="DCD7E5"/>
                </a:solidFill>
                <a:latin typeface="Heebo Light"/>
                <a:ea typeface="Heebo Light"/>
                <a:cs typeface="Heebo Light"/>
                <a:sym typeface="Heebo Light"/>
              </a:rPr>
              <a:t>First robotic case performed</a:t>
            </a:r>
            <a:endParaRPr sz="1600">
              <a:solidFill>
                <a:schemeClr val="dk1"/>
              </a:solidFill>
              <a:latin typeface="Calibri"/>
              <a:ea typeface="Calibri"/>
              <a:cs typeface="Calibri"/>
              <a:sym typeface="Calibri"/>
            </a:endParaRPr>
          </a:p>
        </p:txBody>
      </p:sp>
      <p:sp>
        <p:nvSpPr>
          <p:cNvPr id="263" name="Google Shape;263;p4"/>
          <p:cNvSpPr/>
          <p:nvPr/>
        </p:nvSpPr>
        <p:spPr>
          <a:xfrm>
            <a:off x="11333440" y="5897940"/>
            <a:ext cx="22860" cy="624721"/>
          </a:xfrm>
          <a:prstGeom prst="roundRect">
            <a:avLst>
              <a:gd name="adj" fmla="val 382664"/>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4"/>
          <p:cNvSpPr/>
          <p:nvPr/>
        </p:nvSpPr>
        <p:spPr>
          <a:xfrm>
            <a:off x="11110674" y="5663744"/>
            <a:ext cx="468511" cy="468511"/>
          </a:xfrm>
          <a:prstGeom prst="roundRect">
            <a:avLst>
              <a:gd name="adj" fmla="val 18671"/>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4"/>
          <p:cNvSpPr/>
          <p:nvPr/>
        </p:nvSpPr>
        <p:spPr>
          <a:xfrm>
            <a:off x="11188720" y="5702737"/>
            <a:ext cx="312301" cy="39040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450"/>
              <a:buFont typeface="Montserrat"/>
              <a:buNone/>
            </a:pPr>
            <a:r>
              <a:rPr lang="en-US" sz="2450">
                <a:solidFill>
                  <a:srgbClr val="DCD7E5"/>
                </a:solidFill>
                <a:latin typeface="Montserrat"/>
                <a:ea typeface="Montserrat"/>
                <a:cs typeface="Montserrat"/>
                <a:sym typeface="Montserrat"/>
              </a:rPr>
              <a:t>4</a:t>
            </a:r>
            <a:endParaRPr sz="2450">
              <a:solidFill>
                <a:schemeClr val="dk1"/>
              </a:solidFill>
              <a:latin typeface="Calibri"/>
              <a:ea typeface="Calibri"/>
              <a:cs typeface="Calibri"/>
              <a:sym typeface="Calibri"/>
            </a:endParaRPr>
          </a:p>
        </p:txBody>
      </p:sp>
      <p:sp>
        <p:nvSpPr>
          <p:cNvPr id="266" name="Google Shape;266;p4"/>
          <p:cNvSpPr/>
          <p:nvPr/>
        </p:nvSpPr>
        <p:spPr>
          <a:xfrm>
            <a:off x="10043279" y="6731079"/>
            <a:ext cx="2603421" cy="325398"/>
          </a:xfrm>
          <a:prstGeom prst="rect">
            <a:avLst/>
          </a:prstGeom>
          <a:noFill/>
          <a:ln>
            <a:noFill/>
          </a:ln>
        </p:spPr>
        <p:txBody>
          <a:bodyPr spcFirstLastPara="1" wrap="square" lIns="0" tIns="0" rIns="0" bIns="0" anchor="t" anchorCtr="0">
            <a:noAutofit/>
          </a:bodyPr>
          <a:lstStyle/>
          <a:p>
            <a:pPr marL="0" marR="0" lvl="0" indent="0" algn="ctr" rtl="0">
              <a:lnSpc>
                <a:spcPct val="127500"/>
              </a:lnSpc>
              <a:spcBef>
                <a:spcPts val="0"/>
              </a:spcBef>
              <a:spcAft>
                <a:spcPts val="0"/>
              </a:spcAft>
              <a:buClr>
                <a:srgbClr val="DCD7E5"/>
              </a:buClr>
              <a:buSzPts val="2000"/>
              <a:buFont typeface="Montserrat"/>
              <a:buNone/>
            </a:pPr>
            <a:r>
              <a:rPr lang="en-US" sz="2000">
                <a:solidFill>
                  <a:srgbClr val="DCD7E5"/>
                </a:solidFill>
                <a:latin typeface="Montserrat"/>
                <a:ea typeface="Montserrat"/>
                <a:cs typeface="Montserrat"/>
                <a:sym typeface="Montserrat"/>
              </a:rPr>
              <a:t>2025</a:t>
            </a:r>
            <a:endParaRPr sz="2000">
              <a:solidFill>
                <a:schemeClr val="dk1"/>
              </a:solidFill>
              <a:latin typeface="Calibri"/>
              <a:ea typeface="Calibri"/>
              <a:cs typeface="Calibri"/>
              <a:sym typeface="Calibri"/>
            </a:endParaRPr>
          </a:p>
        </p:txBody>
      </p:sp>
      <p:sp>
        <p:nvSpPr>
          <p:cNvPr id="267" name="Google Shape;267;p4"/>
          <p:cNvSpPr/>
          <p:nvPr/>
        </p:nvSpPr>
        <p:spPr>
          <a:xfrm>
            <a:off x="8996839" y="7181374"/>
            <a:ext cx="4696420" cy="333137"/>
          </a:xfrm>
          <a:prstGeom prst="rect">
            <a:avLst/>
          </a:prstGeom>
          <a:noFill/>
          <a:ln>
            <a:noFill/>
          </a:ln>
        </p:spPr>
        <p:txBody>
          <a:bodyPr spcFirstLastPara="1" wrap="square" lIns="0" tIns="0" rIns="0" bIns="0" anchor="t" anchorCtr="0">
            <a:noAutofit/>
          </a:bodyPr>
          <a:lstStyle/>
          <a:p>
            <a:pPr marL="0" marR="0" lvl="0" indent="0" algn="ctr" rtl="0">
              <a:lnSpc>
                <a:spcPct val="162500"/>
              </a:lnSpc>
              <a:spcBef>
                <a:spcPts val="0"/>
              </a:spcBef>
              <a:spcAft>
                <a:spcPts val="0"/>
              </a:spcAft>
              <a:buClr>
                <a:srgbClr val="DCD7E5"/>
              </a:buClr>
              <a:buSzPts val="1600"/>
              <a:buFont typeface="Heebo Light"/>
              <a:buNone/>
            </a:pPr>
            <a:r>
              <a:rPr lang="en-US" sz="1600">
                <a:solidFill>
                  <a:srgbClr val="DCD7E5"/>
                </a:solidFill>
                <a:latin typeface="Heebo Light"/>
                <a:ea typeface="Heebo Light"/>
                <a:cs typeface="Heebo Light"/>
                <a:sym typeface="Heebo Light"/>
              </a:rPr>
              <a:t>Over 300 cases completed</a:t>
            </a:r>
            <a:endParaRPr sz="16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40"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898" name="Google Shape;898;p40"/>
          <p:cNvSpPr/>
          <p:nvPr/>
        </p:nvSpPr>
        <p:spPr>
          <a:xfrm>
            <a:off x="6214229" y="895589"/>
            <a:ext cx="7165300" cy="649843"/>
          </a:xfrm>
          <a:prstGeom prst="rect">
            <a:avLst/>
          </a:prstGeom>
          <a:noFill/>
          <a:ln>
            <a:noFill/>
          </a:ln>
        </p:spPr>
        <p:txBody>
          <a:bodyPr spcFirstLastPara="1" wrap="square" lIns="0" tIns="0" rIns="0" bIns="0" anchor="t" anchorCtr="0">
            <a:noAutofit/>
          </a:bodyPr>
          <a:lstStyle/>
          <a:p>
            <a:pPr marL="0" marR="0" lvl="0" indent="0" algn="l" rtl="0">
              <a:lnSpc>
                <a:spcPct val="125925"/>
              </a:lnSpc>
              <a:spcBef>
                <a:spcPts val="0"/>
              </a:spcBef>
              <a:spcAft>
                <a:spcPts val="0"/>
              </a:spcAft>
              <a:buNone/>
            </a:pPr>
            <a:r>
              <a:rPr lang="en-US" sz="4050">
                <a:solidFill>
                  <a:srgbClr val="F2F0F4"/>
                </a:solidFill>
                <a:latin typeface="Montserrat"/>
                <a:ea typeface="Montserrat"/>
                <a:cs typeface="Montserrat"/>
                <a:sym typeface="Montserrat"/>
              </a:rPr>
              <a:t>Discharge Criteria Checklist</a:t>
            </a:r>
            <a:endParaRPr sz="4050">
              <a:solidFill>
                <a:schemeClr val="dk1"/>
              </a:solidFill>
              <a:latin typeface="Calibri"/>
              <a:ea typeface="Calibri"/>
              <a:cs typeface="Calibri"/>
              <a:sym typeface="Calibri"/>
            </a:endParaRPr>
          </a:p>
        </p:txBody>
      </p:sp>
      <p:sp>
        <p:nvSpPr>
          <p:cNvPr id="899" name="Google Shape;899;p40"/>
          <p:cNvSpPr/>
          <p:nvPr/>
        </p:nvSpPr>
        <p:spPr>
          <a:xfrm>
            <a:off x="6214229" y="1857257"/>
            <a:ext cx="7688342" cy="1213247"/>
          </a:xfrm>
          <a:prstGeom prst="roundRect">
            <a:avLst>
              <a:gd name="adj" fmla="val 719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0" name="Google Shape;900;p40"/>
          <p:cNvSpPr/>
          <p:nvPr/>
        </p:nvSpPr>
        <p:spPr>
          <a:xfrm>
            <a:off x="6429732" y="2072759"/>
            <a:ext cx="2599372" cy="324802"/>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None/>
            </a:pPr>
            <a:r>
              <a:rPr lang="en-US" sz="2000">
                <a:solidFill>
                  <a:srgbClr val="DCD7E5"/>
                </a:solidFill>
                <a:latin typeface="Montserrat"/>
                <a:ea typeface="Montserrat"/>
                <a:cs typeface="Montserrat"/>
                <a:sym typeface="Montserrat"/>
              </a:rPr>
              <a:t>Vital Signs</a:t>
            </a:r>
            <a:endParaRPr sz="2000">
              <a:solidFill>
                <a:schemeClr val="dk1"/>
              </a:solidFill>
              <a:latin typeface="Calibri"/>
              <a:ea typeface="Calibri"/>
              <a:cs typeface="Calibri"/>
              <a:sym typeface="Calibri"/>
            </a:endParaRPr>
          </a:p>
        </p:txBody>
      </p:sp>
      <p:sp>
        <p:nvSpPr>
          <p:cNvPr id="901" name="Google Shape;901;p40"/>
          <p:cNvSpPr/>
          <p:nvPr/>
        </p:nvSpPr>
        <p:spPr>
          <a:xfrm>
            <a:off x="6429732" y="2522221"/>
            <a:ext cx="7257336" cy="33278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None/>
            </a:pPr>
            <a:r>
              <a:rPr lang="en-US" sz="1600">
                <a:solidFill>
                  <a:srgbClr val="DCD7E5"/>
                </a:solidFill>
                <a:latin typeface="Heebo Light"/>
                <a:ea typeface="Heebo Light"/>
                <a:cs typeface="Heebo Light"/>
                <a:sym typeface="Heebo Light"/>
              </a:rPr>
              <a:t>Stable observations for 1+ hour</a:t>
            </a:r>
            <a:endParaRPr sz="1600">
              <a:solidFill>
                <a:schemeClr val="dk1"/>
              </a:solidFill>
              <a:latin typeface="Calibri"/>
              <a:ea typeface="Calibri"/>
              <a:cs typeface="Calibri"/>
              <a:sym typeface="Calibri"/>
            </a:endParaRPr>
          </a:p>
        </p:txBody>
      </p:sp>
      <p:sp>
        <p:nvSpPr>
          <p:cNvPr id="902" name="Google Shape;902;p40"/>
          <p:cNvSpPr/>
          <p:nvPr/>
        </p:nvSpPr>
        <p:spPr>
          <a:xfrm>
            <a:off x="6214229" y="3278387"/>
            <a:ext cx="7688342" cy="1213247"/>
          </a:xfrm>
          <a:prstGeom prst="roundRect">
            <a:avLst>
              <a:gd name="adj" fmla="val 719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3" name="Google Shape;903;p40"/>
          <p:cNvSpPr/>
          <p:nvPr/>
        </p:nvSpPr>
        <p:spPr>
          <a:xfrm>
            <a:off x="6429732" y="3493889"/>
            <a:ext cx="2599372" cy="324802"/>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None/>
            </a:pPr>
            <a:r>
              <a:rPr lang="en-US" sz="2000">
                <a:solidFill>
                  <a:srgbClr val="DCD7E5"/>
                </a:solidFill>
                <a:latin typeface="Montserrat"/>
                <a:ea typeface="Montserrat"/>
                <a:cs typeface="Montserrat"/>
                <a:sym typeface="Montserrat"/>
              </a:rPr>
              <a:t>Pain Management</a:t>
            </a:r>
            <a:endParaRPr sz="2000">
              <a:solidFill>
                <a:schemeClr val="dk1"/>
              </a:solidFill>
              <a:latin typeface="Calibri"/>
              <a:ea typeface="Calibri"/>
              <a:cs typeface="Calibri"/>
              <a:sym typeface="Calibri"/>
            </a:endParaRPr>
          </a:p>
        </p:txBody>
      </p:sp>
      <p:sp>
        <p:nvSpPr>
          <p:cNvPr id="904" name="Google Shape;904;p40"/>
          <p:cNvSpPr/>
          <p:nvPr/>
        </p:nvSpPr>
        <p:spPr>
          <a:xfrm>
            <a:off x="6429732" y="3943351"/>
            <a:ext cx="7257336" cy="33278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None/>
            </a:pPr>
            <a:r>
              <a:rPr lang="en-US" sz="1600">
                <a:solidFill>
                  <a:srgbClr val="DCD7E5"/>
                </a:solidFill>
                <a:latin typeface="Heebo Light"/>
                <a:ea typeface="Heebo Light"/>
                <a:cs typeface="Heebo Light"/>
                <a:sym typeface="Heebo Light"/>
              </a:rPr>
              <a:t>Controlled with oral medication</a:t>
            </a:r>
            <a:endParaRPr sz="1600">
              <a:solidFill>
                <a:schemeClr val="dk1"/>
              </a:solidFill>
              <a:latin typeface="Calibri"/>
              <a:ea typeface="Calibri"/>
              <a:cs typeface="Calibri"/>
              <a:sym typeface="Calibri"/>
            </a:endParaRPr>
          </a:p>
        </p:txBody>
      </p:sp>
      <p:sp>
        <p:nvSpPr>
          <p:cNvPr id="905" name="Google Shape;905;p40"/>
          <p:cNvSpPr/>
          <p:nvPr/>
        </p:nvSpPr>
        <p:spPr>
          <a:xfrm>
            <a:off x="6214229" y="4699517"/>
            <a:ext cx="7688342" cy="1213247"/>
          </a:xfrm>
          <a:prstGeom prst="roundRect">
            <a:avLst>
              <a:gd name="adj" fmla="val 719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6" name="Google Shape;906;p40"/>
          <p:cNvSpPr/>
          <p:nvPr/>
        </p:nvSpPr>
        <p:spPr>
          <a:xfrm>
            <a:off x="6429732" y="4915019"/>
            <a:ext cx="2599372" cy="324802"/>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None/>
            </a:pPr>
            <a:r>
              <a:rPr lang="en-US" sz="2000">
                <a:solidFill>
                  <a:srgbClr val="DCD7E5"/>
                </a:solidFill>
                <a:latin typeface="Montserrat"/>
                <a:ea typeface="Montserrat"/>
                <a:cs typeface="Montserrat"/>
                <a:sym typeface="Montserrat"/>
              </a:rPr>
              <a:t>Mobility</a:t>
            </a:r>
            <a:endParaRPr sz="2000">
              <a:solidFill>
                <a:schemeClr val="dk1"/>
              </a:solidFill>
              <a:latin typeface="Calibri"/>
              <a:ea typeface="Calibri"/>
              <a:cs typeface="Calibri"/>
              <a:sym typeface="Calibri"/>
            </a:endParaRPr>
          </a:p>
        </p:txBody>
      </p:sp>
      <p:sp>
        <p:nvSpPr>
          <p:cNvPr id="907" name="Google Shape;907;p40"/>
          <p:cNvSpPr/>
          <p:nvPr/>
        </p:nvSpPr>
        <p:spPr>
          <a:xfrm>
            <a:off x="6429732" y="5364481"/>
            <a:ext cx="7257336" cy="33278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None/>
            </a:pPr>
            <a:r>
              <a:rPr lang="en-US" sz="1600">
                <a:solidFill>
                  <a:srgbClr val="DCD7E5"/>
                </a:solidFill>
                <a:latin typeface="Heebo Light"/>
                <a:ea typeface="Heebo Light"/>
                <a:cs typeface="Heebo Light"/>
                <a:sym typeface="Heebo Light"/>
              </a:rPr>
              <a:t>Able to walk independently</a:t>
            </a:r>
            <a:endParaRPr sz="1600">
              <a:solidFill>
                <a:schemeClr val="dk1"/>
              </a:solidFill>
              <a:latin typeface="Calibri"/>
              <a:ea typeface="Calibri"/>
              <a:cs typeface="Calibri"/>
              <a:sym typeface="Calibri"/>
            </a:endParaRPr>
          </a:p>
        </p:txBody>
      </p:sp>
      <p:sp>
        <p:nvSpPr>
          <p:cNvPr id="908" name="Google Shape;908;p40"/>
          <p:cNvSpPr/>
          <p:nvPr/>
        </p:nvSpPr>
        <p:spPr>
          <a:xfrm>
            <a:off x="6214229" y="6120647"/>
            <a:ext cx="7688342" cy="1213247"/>
          </a:xfrm>
          <a:prstGeom prst="roundRect">
            <a:avLst>
              <a:gd name="adj" fmla="val 719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9" name="Google Shape;909;p40"/>
          <p:cNvSpPr/>
          <p:nvPr/>
        </p:nvSpPr>
        <p:spPr>
          <a:xfrm>
            <a:off x="6429733" y="6336149"/>
            <a:ext cx="2987993" cy="324802"/>
          </a:xfrm>
          <a:prstGeom prst="rect">
            <a:avLst/>
          </a:prstGeom>
          <a:noFill/>
          <a:ln>
            <a:noFill/>
          </a:ln>
        </p:spPr>
        <p:txBody>
          <a:bodyPr spcFirstLastPara="1" wrap="square" lIns="0" tIns="0" rIns="0" bIns="0" anchor="t" anchorCtr="0">
            <a:noAutofit/>
          </a:bodyPr>
          <a:lstStyle/>
          <a:p>
            <a:pPr marL="0" marR="0" lvl="0" indent="0" algn="l" rtl="0">
              <a:lnSpc>
                <a:spcPct val="127500"/>
              </a:lnSpc>
              <a:spcBef>
                <a:spcPts val="0"/>
              </a:spcBef>
              <a:spcAft>
                <a:spcPts val="0"/>
              </a:spcAft>
              <a:buNone/>
            </a:pPr>
            <a:r>
              <a:rPr lang="en-US" sz="2000">
                <a:solidFill>
                  <a:srgbClr val="DCD7E5"/>
                </a:solidFill>
                <a:latin typeface="Montserrat"/>
                <a:ea typeface="Montserrat"/>
                <a:cs typeface="Montserrat"/>
                <a:sym typeface="Montserrat"/>
              </a:rPr>
              <a:t>Nutrition &amp; Elimination</a:t>
            </a:r>
            <a:endParaRPr sz="2000">
              <a:solidFill>
                <a:schemeClr val="dk1"/>
              </a:solidFill>
              <a:latin typeface="Calibri"/>
              <a:ea typeface="Calibri"/>
              <a:cs typeface="Calibri"/>
              <a:sym typeface="Calibri"/>
            </a:endParaRPr>
          </a:p>
        </p:txBody>
      </p:sp>
      <p:sp>
        <p:nvSpPr>
          <p:cNvPr id="910" name="Google Shape;910;p40"/>
          <p:cNvSpPr/>
          <p:nvPr/>
        </p:nvSpPr>
        <p:spPr>
          <a:xfrm>
            <a:off x="6429732" y="6785611"/>
            <a:ext cx="7257336" cy="33278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None/>
            </a:pPr>
            <a:r>
              <a:rPr lang="en-US" sz="1600">
                <a:solidFill>
                  <a:srgbClr val="DCD7E5"/>
                </a:solidFill>
                <a:latin typeface="Heebo Light"/>
                <a:ea typeface="Heebo Light"/>
                <a:cs typeface="Heebo Light"/>
                <a:sym typeface="Heebo Light"/>
              </a:rPr>
              <a:t>Eating, drinking, and voiding</a:t>
            </a:r>
            <a:endParaRPr sz="16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41"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
        <p:nvSpPr>
          <p:cNvPr id="917" name="Google Shape;917;p41"/>
          <p:cNvSpPr/>
          <p:nvPr/>
        </p:nvSpPr>
        <p:spPr>
          <a:xfrm>
            <a:off x="793800" y="2958949"/>
            <a:ext cx="11083200" cy="13221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Addressing Common Patient Concerns</a:t>
            </a:r>
            <a:endParaRPr sz="4450">
              <a:solidFill>
                <a:schemeClr val="dk1"/>
              </a:solidFill>
              <a:latin typeface="Calibri"/>
              <a:ea typeface="Calibri"/>
              <a:cs typeface="Calibri"/>
              <a:sym typeface="Calibri"/>
            </a:endParaRPr>
          </a:p>
        </p:txBody>
      </p:sp>
      <p:sp>
        <p:nvSpPr>
          <p:cNvPr id="918" name="Google Shape;918;p41"/>
          <p:cNvSpPr/>
          <p:nvPr/>
        </p:nvSpPr>
        <p:spPr>
          <a:xfrm>
            <a:off x="793791" y="4621292"/>
            <a:ext cx="6408064" cy="1322189"/>
          </a:xfrm>
          <a:prstGeom prst="roundRect">
            <a:avLst>
              <a:gd name="adj" fmla="val 7205"/>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9" name="Google Shape;919;p41"/>
          <p:cNvSpPr/>
          <p:nvPr/>
        </p:nvSpPr>
        <p:spPr>
          <a:xfrm>
            <a:off x="1028224" y="4855726"/>
            <a:ext cx="4174688"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"Is same-day discharge safe?"</a:t>
            </a:r>
            <a:endParaRPr sz="2200">
              <a:solidFill>
                <a:schemeClr val="dk1"/>
              </a:solidFill>
              <a:latin typeface="Calibri"/>
              <a:ea typeface="Calibri"/>
              <a:cs typeface="Calibri"/>
              <a:sym typeface="Calibri"/>
            </a:endParaRPr>
          </a:p>
        </p:txBody>
      </p:sp>
      <p:sp>
        <p:nvSpPr>
          <p:cNvPr id="920" name="Google Shape;920;p41"/>
          <p:cNvSpPr/>
          <p:nvPr/>
        </p:nvSpPr>
        <p:spPr>
          <a:xfrm>
            <a:off x="1028225" y="5346146"/>
            <a:ext cx="593919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Evidence shows equal or better outcomes</a:t>
            </a:r>
            <a:endParaRPr sz="1750">
              <a:solidFill>
                <a:schemeClr val="dk1"/>
              </a:solidFill>
              <a:latin typeface="Calibri"/>
              <a:ea typeface="Calibri"/>
              <a:cs typeface="Calibri"/>
              <a:sym typeface="Calibri"/>
            </a:endParaRPr>
          </a:p>
        </p:txBody>
      </p:sp>
      <p:sp>
        <p:nvSpPr>
          <p:cNvPr id="921" name="Google Shape;921;p41"/>
          <p:cNvSpPr/>
          <p:nvPr/>
        </p:nvSpPr>
        <p:spPr>
          <a:xfrm>
            <a:off x="7428668" y="4621292"/>
            <a:ext cx="6408064" cy="1322189"/>
          </a:xfrm>
          <a:prstGeom prst="roundRect">
            <a:avLst>
              <a:gd name="adj" fmla="val 7205"/>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2" name="Google Shape;922;p41"/>
          <p:cNvSpPr/>
          <p:nvPr/>
        </p:nvSpPr>
        <p:spPr>
          <a:xfrm>
            <a:off x="7663102" y="4855726"/>
            <a:ext cx="3811429"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"Will I be in pain at home?"</a:t>
            </a:r>
            <a:endParaRPr sz="2200">
              <a:solidFill>
                <a:schemeClr val="dk1"/>
              </a:solidFill>
              <a:latin typeface="Calibri"/>
              <a:ea typeface="Calibri"/>
              <a:cs typeface="Calibri"/>
              <a:sym typeface="Calibri"/>
            </a:endParaRPr>
          </a:p>
        </p:txBody>
      </p:sp>
      <p:sp>
        <p:nvSpPr>
          <p:cNvPr id="923" name="Google Shape;923;p41"/>
          <p:cNvSpPr/>
          <p:nvPr/>
        </p:nvSpPr>
        <p:spPr>
          <a:xfrm>
            <a:off x="7663102" y="5346146"/>
            <a:ext cx="593919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Effective pain management plan provided</a:t>
            </a:r>
            <a:endParaRPr sz="1750">
              <a:solidFill>
                <a:schemeClr val="dk1"/>
              </a:solidFill>
              <a:latin typeface="Calibri"/>
              <a:ea typeface="Calibri"/>
              <a:cs typeface="Calibri"/>
              <a:sym typeface="Calibri"/>
            </a:endParaRPr>
          </a:p>
        </p:txBody>
      </p:sp>
      <p:sp>
        <p:nvSpPr>
          <p:cNvPr id="924" name="Google Shape;924;p41"/>
          <p:cNvSpPr/>
          <p:nvPr/>
        </p:nvSpPr>
        <p:spPr>
          <a:xfrm>
            <a:off x="793791" y="6170296"/>
            <a:ext cx="6408064" cy="1322189"/>
          </a:xfrm>
          <a:prstGeom prst="roundRect">
            <a:avLst>
              <a:gd name="adj" fmla="val 7205"/>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5" name="Google Shape;925;p41"/>
          <p:cNvSpPr/>
          <p:nvPr/>
        </p:nvSpPr>
        <p:spPr>
          <a:xfrm>
            <a:off x="1028225" y="6404729"/>
            <a:ext cx="479238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"What if something goes wrong?"</a:t>
            </a:r>
            <a:endParaRPr sz="2200">
              <a:solidFill>
                <a:schemeClr val="dk1"/>
              </a:solidFill>
              <a:latin typeface="Calibri"/>
              <a:ea typeface="Calibri"/>
              <a:cs typeface="Calibri"/>
              <a:sym typeface="Calibri"/>
            </a:endParaRPr>
          </a:p>
        </p:txBody>
      </p:sp>
      <p:sp>
        <p:nvSpPr>
          <p:cNvPr id="926" name="Google Shape;926;p41"/>
          <p:cNvSpPr/>
          <p:nvPr/>
        </p:nvSpPr>
        <p:spPr>
          <a:xfrm>
            <a:off x="1028225" y="6895149"/>
            <a:ext cx="593919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Direct line to clinical team 24/7</a:t>
            </a:r>
            <a:endParaRPr sz="1750">
              <a:solidFill>
                <a:schemeClr val="dk1"/>
              </a:solidFill>
              <a:latin typeface="Calibri"/>
              <a:ea typeface="Calibri"/>
              <a:cs typeface="Calibri"/>
              <a:sym typeface="Calibri"/>
            </a:endParaRPr>
          </a:p>
        </p:txBody>
      </p:sp>
      <p:sp>
        <p:nvSpPr>
          <p:cNvPr id="927" name="Google Shape;927;p41"/>
          <p:cNvSpPr/>
          <p:nvPr/>
        </p:nvSpPr>
        <p:spPr>
          <a:xfrm>
            <a:off x="7428668" y="6170296"/>
            <a:ext cx="6408064" cy="1322189"/>
          </a:xfrm>
          <a:prstGeom prst="roundRect">
            <a:avLst>
              <a:gd name="adj" fmla="val 7205"/>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8" name="Google Shape;928;p41"/>
          <p:cNvSpPr/>
          <p:nvPr/>
        </p:nvSpPr>
        <p:spPr>
          <a:xfrm>
            <a:off x="7663101" y="6404729"/>
            <a:ext cx="4263866"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"How will I manage at home?"</a:t>
            </a:r>
            <a:endParaRPr sz="2200">
              <a:solidFill>
                <a:schemeClr val="dk1"/>
              </a:solidFill>
              <a:latin typeface="Calibri"/>
              <a:ea typeface="Calibri"/>
              <a:cs typeface="Calibri"/>
              <a:sym typeface="Calibri"/>
            </a:endParaRPr>
          </a:p>
        </p:txBody>
      </p:sp>
      <p:sp>
        <p:nvSpPr>
          <p:cNvPr id="929" name="Google Shape;929;p41"/>
          <p:cNvSpPr/>
          <p:nvPr/>
        </p:nvSpPr>
        <p:spPr>
          <a:xfrm>
            <a:off x="7663102" y="6895149"/>
            <a:ext cx="593919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Practical support advice and resources</a:t>
            </a:r>
            <a:endParaRPr sz="175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42"/>
          <p:cNvSpPr/>
          <p:nvPr/>
        </p:nvSpPr>
        <p:spPr>
          <a:xfrm>
            <a:off x="793800" y="1091827"/>
            <a:ext cx="7861200" cy="11352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Patient Education Materials</a:t>
            </a:r>
            <a:endParaRPr sz="4450">
              <a:solidFill>
                <a:schemeClr val="dk1"/>
              </a:solidFill>
              <a:latin typeface="Calibri"/>
              <a:ea typeface="Calibri"/>
              <a:cs typeface="Calibri"/>
              <a:sym typeface="Calibri"/>
            </a:endParaRPr>
          </a:p>
        </p:txBody>
      </p:sp>
      <p:pic>
        <p:nvPicPr>
          <p:cNvPr id="936" name="Google Shape;936;p42" descr="preencoded.png"/>
          <p:cNvPicPr preferRelativeResize="0"/>
          <p:nvPr/>
        </p:nvPicPr>
        <p:blipFill rotWithShape="1">
          <a:blip r:embed="rId3">
            <a:alphaModFix/>
          </a:blip>
          <a:srcRect/>
          <a:stretch/>
        </p:blipFill>
        <p:spPr>
          <a:xfrm>
            <a:off x="801411" y="2826545"/>
            <a:ext cx="3120748" cy="3120748"/>
          </a:xfrm>
          <a:prstGeom prst="rect">
            <a:avLst/>
          </a:prstGeom>
          <a:noFill/>
          <a:ln>
            <a:noFill/>
          </a:ln>
        </p:spPr>
      </p:pic>
      <p:pic>
        <p:nvPicPr>
          <p:cNvPr id="937" name="Google Shape;937;p42" descr="preencoded.png"/>
          <p:cNvPicPr preferRelativeResize="0"/>
          <p:nvPr/>
        </p:nvPicPr>
        <p:blipFill rotWithShape="1">
          <a:blip r:embed="rId4">
            <a:alphaModFix/>
          </a:blip>
          <a:srcRect/>
          <a:stretch/>
        </p:blipFill>
        <p:spPr>
          <a:xfrm>
            <a:off x="4103608" y="2826544"/>
            <a:ext cx="3120866" cy="3120866"/>
          </a:xfrm>
          <a:prstGeom prst="rect">
            <a:avLst/>
          </a:prstGeom>
          <a:noFill/>
          <a:ln>
            <a:noFill/>
          </a:ln>
        </p:spPr>
      </p:pic>
      <p:pic>
        <p:nvPicPr>
          <p:cNvPr id="938" name="Google Shape;938;p42" descr="preencoded.png"/>
          <p:cNvPicPr preferRelativeResize="0"/>
          <p:nvPr/>
        </p:nvPicPr>
        <p:blipFill rotWithShape="1">
          <a:blip r:embed="rId5">
            <a:alphaModFix/>
          </a:blip>
          <a:srcRect/>
          <a:stretch/>
        </p:blipFill>
        <p:spPr>
          <a:xfrm>
            <a:off x="7405926" y="2826545"/>
            <a:ext cx="3120748" cy="3120748"/>
          </a:xfrm>
          <a:prstGeom prst="rect">
            <a:avLst/>
          </a:prstGeom>
          <a:noFill/>
          <a:ln>
            <a:noFill/>
          </a:ln>
        </p:spPr>
      </p:pic>
      <p:pic>
        <p:nvPicPr>
          <p:cNvPr id="939" name="Google Shape;939;p42" descr="preencoded.png"/>
          <p:cNvPicPr preferRelativeResize="0"/>
          <p:nvPr/>
        </p:nvPicPr>
        <p:blipFill rotWithShape="1">
          <a:blip r:embed="rId6">
            <a:alphaModFix/>
          </a:blip>
          <a:srcRect/>
          <a:stretch/>
        </p:blipFill>
        <p:spPr>
          <a:xfrm>
            <a:off x="10708125" y="2826544"/>
            <a:ext cx="3120866" cy="3120866"/>
          </a:xfrm>
          <a:prstGeom prst="rect">
            <a:avLst/>
          </a:prstGeom>
          <a:noFill/>
          <a:ln>
            <a:noFill/>
          </a:ln>
        </p:spPr>
      </p:pic>
      <p:sp>
        <p:nvSpPr>
          <p:cNvPr id="940" name="Google Shape;940;p42"/>
          <p:cNvSpPr/>
          <p:nvPr/>
        </p:nvSpPr>
        <p:spPr>
          <a:xfrm>
            <a:off x="793790" y="6348533"/>
            <a:ext cx="1304282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Tools that demystify the surgical process and empower patients</a:t>
            </a:r>
            <a:endParaRPr sz="175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43"/>
          <p:cNvSpPr/>
          <p:nvPr/>
        </p:nvSpPr>
        <p:spPr>
          <a:xfrm>
            <a:off x="793790" y="2301956"/>
            <a:ext cx="7124105"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Patient Support Network</a:t>
            </a:r>
            <a:endParaRPr sz="4450">
              <a:solidFill>
                <a:schemeClr val="dk1"/>
              </a:solidFill>
              <a:latin typeface="Calibri"/>
              <a:ea typeface="Calibri"/>
              <a:cs typeface="Calibri"/>
              <a:sym typeface="Calibri"/>
            </a:endParaRPr>
          </a:p>
        </p:txBody>
      </p:sp>
      <p:sp>
        <p:nvSpPr>
          <p:cNvPr id="947" name="Google Shape;947;p43"/>
          <p:cNvSpPr/>
          <p:nvPr/>
        </p:nvSpPr>
        <p:spPr>
          <a:xfrm>
            <a:off x="793791" y="357770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F2F0F4"/>
                </a:solidFill>
                <a:latin typeface="Montserrat"/>
                <a:ea typeface="Montserrat"/>
                <a:cs typeface="Montserrat"/>
                <a:sym typeface="Montserrat"/>
              </a:rPr>
              <a:t>Pre-Surgery</a:t>
            </a:r>
            <a:endParaRPr sz="2200">
              <a:solidFill>
                <a:schemeClr val="dk1"/>
              </a:solidFill>
              <a:latin typeface="Calibri"/>
              <a:ea typeface="Calibri"/>
              <a:cs typeface="Calibri"/>
              <a:sym typeface="Calibri"/>
            </a:endParaRPr>
          </a:p>
        </p:txBody>
      </p:sp>
      <p:sp>
        <p:nvSpPr>
          <p:cNvPr id="948" name="Google Shape;948;p43"/>
          <p:cNvSpPr/>
          <p:nvPr/>
        </p:nvSpPr>
        <p:spPr>
          <a:xfrm>
            <a:off x="793791" y="4158854"/>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Education sessions</a:t>
            </a:r>
            <a:endParaRPr sz="1750">
              <a:solidFill>
                <a:schemeClr val="dk1"/>
              </a:solidFill>
              <a:latin typeface="Calibri"/>
              <a:ea typeface="Calibri"/>
              <a:cs typeface="Calibri"/>
              <a:sym typeface="Calibri"/>
            </a:endParaRPr>
          </a:p>
        </p:txBody>
      </p:sp>
      <p:sp>
        <p:nvSpPr>
          <p:cNvPr id="949" name="Google Shape;949;p43"/>
          <p:cNvSpPr/>
          <p:nvPr/>
        </p:nvSpPr>
        <p:spPr>
          <a:xfrm>
            <a:off x="793791" y="4601053"/>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Preparation materials</a:t>
            </a:r>
            <a:endParaRPr sz="1750">
              <a:solidFill>
                <a:schemeClr val="dk1"/>
              </a:solidFill>
              <a:latin typeface="Calibri"/>
              <a:ea typeface="Calibri"/>
              <a:cs typeface="Calibri"/>
              <a:sym typeface="Calibri"/>
            </a:endParaRPr>
          </a:p>
        </p:txBody>
      </p:sp>
      <p:sp>
        <p:nvSpPr>
          <p:cNvPr id="950" name="Google Shape;950;p43"/>
          <p:cNvSpPr/>
          <p:nvPr/>
        </p:nvSpPr>
        <p:spPr>
          <a:xfrm>
            <a:off x="793791" y="5043250"/>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Questions answered</a:t>
            </a:r>
            <a:endParaRPr sz="1750">
              <a:solidFill>
                <a:schemeClr val="dk1"/>
              </a:solidFill>
              <a:latin typeface="Calibri"/>
              <a:ea typeface="Calibri"/>
              <a:cs typeface="Calibri"/>
              <a:sym typeface="Calibri"/>
            </a:endParaRPr>
          </a:p>
        </p:txBody>
      </p:sp>
      <p:sp>
        <p:nvSpPr>
          <p:cNvPr id="951" name="Google Shape;951;p43"/>
          <p:cNvSpPr/>
          <p:nvPr/>
        </p:nvSpPr>
        <p:spPr>
          <a:xfrm>
            <a:off x="793791" y="5485449"/>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Expectations set</a:t>
            </a:r>
            <a:endParaRPr sz="1750">
              <a:solidFill>
                <a:schemeClr val="dk1"/>
              </a:solidFill>
              <a:latin typeface="Calibri"/>
              <a:ea typeface="Calibri"/>
              <a:cs typeface="Calibri"/>
              <a:sym typeface="Calibri"/>
            </a:endParaRPr>
          </a:p>
        </p:txBody>
      </p:sp>
      <p:sp>
        <p:nvSpPr>
          <p:cNvPr id="952" name="Google Shape;952;p43"/>
          <p:cNvSpPr/>
          <p:nvPr/>
        </p:nvSpPr>
        <p:spPr>
          <a:xfrm>
            <a:off x="5332929" y="357770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F2F0F4"/>
                </a:solidFill>
                <a:latin typeface="Montserrat"/>
                <a:ea typeface="Montserrat"/>
                <a:cs typeface="Montserrat"/>
                <a:sym typeface="Montserrat"/>
              </a:rPr>
              <a:t>Day of Surgery</a:t>
            </a:r>
            <a:endParaRPr sz="2200">
              <a:solidFill>
                <a:schemeClr val="dk1"/>
              </a:solidFill>
              <a:latin typeface="Calibri"/>
              <a:ea typeface="Calibri"/>
              <a:cs typeface="Calibri"/>
              <a:sym typeface="Calibri"/>
            </a:endParaRPr>
          </a:p>
        </p:txBody>
      </p:sp>
      <p:sp>
        <p:nvSpPr>
          <p:cNvPr id="953" name="Google Shape;953;p43"/>
          <p:cNvSpPr/>
          <p:nvPr/>
        </p:nvSpPr>
        <p:spPr>
          <a:xfrm>
            <a:off x="5332929" y="4158854"/>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Warm welcome</a:t>
            </a:r>
            <a:endParaRPr sz="1750">
              <a:solidFill>
                <a:schemeClr val="dk1"/>
              </a:solidFill>
              <a:latin typeface="Calibri"/>
              <a:ea typeface="Calibri"/>
              <a:cs typeface="Calibri"/>
              <a:sym typeface="Calibri"/>
            </a:endParaRPr>
          </a:p>
        </p:txBody>
      </p:sp>
      <p:sp>
        <p:nvSpPr>
          <p:cNvPr id="954" name="Google Shape;954;p43"/>
          <p:cNvSpPr/>
          <p:nvPr/>
        </p:nvSpPr>
        <p:spPr>
          <a:xfrm>
            <a:off x="5332929" y="4601053"/>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Anxiety management</a:t>
            </a:r>
            <a:endParaRPr sz="1750">
              <a:solidFill>
                <a:schemeClr val="dk1"/>
              </a:solidFill>
              <a:latin typeface="Calibri"/>
              <a:ea typeface="Calibri"/>
              <a:cs typeface="Calibri"/>
              <a:sym typeface="Calibri"/>
            </a:endParaRPr>
          </a:p>
        </p:txBody>
      </p:sp>
      <p:sp>
        <p:nvSpPr>
          <p:cNvPr id="955" name="Google Shape;955;p43"/>
          <p:cNvSpPr/>
          <p:nvPr/>
        </p:nvSpPr>
        <p:spPr>
          <a:xfrm>
            <a:off x="5332929" y="5043250"/>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Family updates</a:t>
            </a:r>
            <a:endParaRPr sz="1750">
              <a:solidFill>
                <a:schemeClr val="dk1"/>
              </a:solidFill>
              <a:latin typeface="Calibri"/>
              <a:ea typeface="Calibri"/>
              <a:cs typeface="Calibri"/>
              <a:sym typeface="Calibri"/>
            </a:endParaRPr>
          </a:p>
        </p:txBody>
      </p:sp>
      <p:sp>
        <p:nvSpPr>
          <p:cNvPr id="956" name="Google Shape;956;p43"/>
          <p:cNvSpPr/>
          <p:nvPr/>
        </p:nvSpPr>
        <p:spPr>
          <a:xfrm>
            <a:off x="5332929" y="5485449"/>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Recovery guidance</a:t>
            </a:r>
            <a:endParaRPr sz="1750">
              <a:solidFill>
                <a:schemeClr val="dk1"/>
              </a:solidFill>
              <a:latin typeface="Calibri"/>
              <a:ea typeface="Calibri"/>
              <a:cs typeface="Calibri"/>
              <a:sym typeface="Calibri"/>
            </a:endParaRPr>
          </a:p>
        </p:txBody>
      </p:sp>
      <p:sp>
        <p:nvSpPr>
          <p:cNvPr id="957" name="Google Shape;957;p43"/>
          <p:cNvSpPr/>
          <p:nvPr/>
        </p:nvSpPr>
        <p:spPr>
          <a:xfrm>
            <a:off x="9872068" y="357770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F2F0F4"/>
                </a:solidFill>
                <a:latin typeface="Montserrat"/>
                <a:ea typeface="Montserrat"/>
                <a:cs typeface="Montserrat"/>
                <a:sym typeface="Montserrat"/>
              </a:rPr>
              <a:t>Post-Discharge</a:t>
            </a:r>
            <a:endParaRPr sz="2200">
              <a:solidFill>
                <a:schemeClr val="dk1"/>
              </a:solidFill>
              <a:latin typeface="Calibri"/>
              <a:ea typeface="Calibri"/>
              <a:cs typeface="Calibri"/>
              <a:sym typeface="Calibri"/>
            </a:endParaRPr>
          </a:p>
        </p:txBody>
      </p:sp>
      <p:sp>
        <p:nvSpPr>
          <p:cNvPr id="958" name="Google Shape;958;p43"/>
          <p:cNvSpPr/>
          <p:nvPr/>
        </p:nvSpPr>
        <p:spPr>
          <a:xfrm>
            <a:off x="9872067" y="4158854"/>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Written information</a:t>
            </a:r>
            <a:endParaRPr sz="1750">
              <a:solidFill>
                <a:schemeClr val="dk1"/>
              </a:solidFill>
              <a:latin typeface="Calibri"/>
              <a:ea typeface="Calibri"/>
              <a:cs typeface="Calibri"/>
              <a:sym typeface="Calibri"/>
            </a:endParaRPr>
          </a:p>
        </p:txBody>
      </p:sp>
      <p:sp>
        <p:nvSpPr>
          <p:cNvPr id="959" name="Google Shape;959;p43"/>
          <p:cNvSpPr/>
          <p:nvPr/>
        </p:nvSpPr>
        <p:spPr>
          <a:xfrm>
            <a:off x="9872067" y="4601053"/>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Direct line for concerns</a:t>
            </a:r>
            <a:endParaRPr sz="1750">
              <a:solidFill>
                <a:schemeClr val="dk1"/>
              </a:solidFill>
              <a:latin typeface="Calibri"/>
              <a:ea typeface="Calibri"/>
              <a:cs typeface="Calibri"/>
              <a:sym typeface="Calibri"/>
            </a:endParaRPr>
          </a:p>
        </p:txBody>
      </p:sp>
      <p:sp>
        <p:nvSpPr>
          <p:cNvPr id="960" name="Google Shape;960;p43"/>
          <p:cNvSpPr/>
          <p:nvPr/>
        </p:nvSpPr>
        <p:spPr>
          <a:xfrm>
            <a:off x="9872067" y="5043250"/>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Follow-up appointment</a:t>
            </a:r>
            <a:endParaRPr sz="1750">
              <a:solidFill>
                <a:schemeClr val="dk1"/>
              </a:solidFill>
              <a:latin typeface="Calibri"/>
              <a:ea typeface="Calibri"/>
              <a:cs typeface="Calibri"/>
              <a:sym typeface="Calibri"/>
            </a:endParaRPr>
          </a:p>
        </p:txBody>
      </p:sp>
      <p:sp>
        <p:nvSpPr>
          <p:cNvPr id="961" name="Google Shape;961;p43"/>
          <p:cNvSpPr/>
          <p:nvPr/>
        </p:nvSpPr>
        <p:spPr>
          <a:xfrm>
            <a:off x="9872067" y="5485449"/>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Recovery resources</a:t>
            </a:r>
            <a:endParaRPr sz="175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967" name="Google Shape;967;p44" descr="preencoded.png"/>
          <p:cNvPicPr preferRelativeResize="0"/>
          <p:nvPr/>
        </p:nvPicPr>
        <p:blipFill rotWithShape="1">
          <a:blip r:embed="rId3">
            <a:alphaModFix/>
          </a:blip>
          <a:srcRect/>
          <a:stretch/>
        </p:blipFill>
        <p:spPr>
          <a:xfrm>
            <a:off x="0" y="0"/>
            <a:ext cx="14630400" cy="283523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45"/>
          <p:cNvSpPr/>
          <p:nvPr/>
        </p:nvSpPr>
        <p:spPr>
          <a:xfrm>
            <a:off x="793790" y="834629"/>
            <a:ext cx="9435108"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Nursing Leadership in Innovation</a:t>
            </a:r>
            <a:endParaRPr sz="4450">
              <a:solidFill>
                <a:schemeClr val="dk1"/>
              </a:solidFill>
              <a:latin typeface="Calibri"/>
              <a:ea typeface="Calibri"/>
              <a:cs typeface="Calibri"/>
              <a:sym typeface="Calibri"/>
            </a:endParaRPr>
          </a:p>
        </p:txBody>
      </p:sp>
      <p:pic>
        <p:nvPicPr>
          <p:cNvPr id="974" name="Google Shape;974;p45" descr="preencoded.png"/>
          <p:cNvPicPr preferRelativeResize="0"/>
          <p:nvPr/>
        </p:nvPicPr>
        <p:blipFill rotWithShape="1">
          <a:blip r:embed="rId3">
            <a:alphaModFix/>
          </a:blip>
          <a:srcRect/>
          <a:stretch/>
        </p:blipFill>
        <p:spPr>
          <a:xfrm>
            <a:off x="3247431" y="1997035"/>
            <a:ext cx="1614011" cy="1306949"/>
          </a:xfrm>
          <a:prstGeom prst="rect">
            <a:avLst/>
          </a:prstGeom>
          <a:noFill/>
          <a:ln>
            <a:noFill/>
          </a:ln>
        </p:spPr>
      </p:pic>
      <p:pic>
        <p:nvPicPr>
          <p:cNvPr id="975" name="Google Shape;975;p45" descr="preencoded.png"/>
          <p:cNvPicPr preferRelativeResize="0"/>
          <p:nvPr/>
        </p:nvPicPr>
        <p:blipFill rotWithShape="1">
          <a:blip r:embed="rId4">
            <a:alphaModFix/>
          </a:blip>
          <a:srcRect/>
          <a:stretch/>
        </p:blipFill>
        <p:spPr>
          <a:xfrm>
            <a:off x="3894892" y="2613066"/>
            <a:ext cx="318968" cy="398621"/>
          </a:xfrm>
          <a:prstGeom prst="rect">
            <a:avLst/>
          </a:prstGeom>
          <a:noFill/>
          <a:ln>
            <a:noFill/>
          </a:ln>
        </p:spPr>
      </p:pic>
      <p:sp>
        <p:nvSpPr>
          <p:cNvPr id="976" name="Google Shape;976;p45"/>
          <p:cNvSpPr/>
          <p:nvPr/>
        </p:nvSpPr>
        <p:spPr>
          <a:xfrm>
            <a:off x="5088256" y="222385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Vision</a:t>
            </a:r>
            <a:endParaRPr sz="2200">
              <a:solidFill>
                <a:schemeClr val="dk1"/>
              </a:solidFill>
              <a:latin typeface="Calibri"/>
              <a:ea typeface="Calibri"/>
              <a:cs typeface="Calibri"/>
              <a:sym typeface="Calibri"/>
            </a:endParaRPr>
          </a:p>
        </p:txBody>
      </p:sp>
      <p:sp>
        <p:nvSpPr>
          <p:cNvPr id="977" name="Google Shape;977;p45"/>
          <p:cNvSpPr/>
          <p:nvPr/>
        </p:nvSpPr>
        <p:spPr>
          <a:xfrm>
            <a:off x="5088255" y="2714270"/>
            <a:ext cx="3622954"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Seeing possibilities for improvement</a:t>
            </a:r>
            <a:endParaRPr sz="1750">
              <a:solidFill>
                <a:schemeClr val="dk1"/>
              </a:solidFill>
              <a:latin typeface="Calibri"/>
              <a:ea typeface="Calibri"/>
              <a:cs typeface="Calibri"/>
              <a:sym typeface="Calibri"/>
            </a:endParaRPr>
          </a:p>
        </p:txBody>
      </p:sp>
      <p:sp>
        <p:nvSpPr>
          <p:cNvPr id="978" name="Google Shape;978;p45"/>
          <p:cNvSpPr/>
          <p:nvPr/>
        </p:nvSpPr>
        <p:spPr>
          <a:xfrm>
            <a:off x="4918115" y="3317081"/>
            <a:ext cx="8861822" cy="15240"/>
          </a:xfrm>
          <a:prstGeom prst="roundRect">
            <a:avLst>
              <a:gd name="adj" fmla="val 6251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79" name="Google Shape;979;p45" descr="preencoded.png"/>
          <p:cNvPicPr preferRelativeResize="0"/>
          <p:nvPr/>
        </p:nvPicPr>
        <p:blipFill rotWithShape="1">
          <a:blip r:embed="rId5">
            <a:alphaModFix/>
          </a:blip>
          <a:srcRect/>
          <a:stretch/>
        </p:blipFill>
        <p:spPr>
          <a:xfrm>
            <a:off x="2440424" y="3360659"/>
            <a:ext cx="3228022" cy="1306949"/>
          </a:xfrm>
          <a:prstGeom prst="rect">
            <a:avLst/>
          </a:prstGeom>
          <a:noFill/>
          <a:ln>
            <a:noFill/>
          </a:ln>
        </p:spPr>
      </p:pic>
      <p:pic>
        <p:nvPicPr>
          <p:cNvPr id="980" name="Google Shape;980;p45" descr="preencoded.png"/>
          <p:cNvPicPr preferRelativeResize="0"/>
          <p:nvPr/>
        </p:nvPicPr>
        <p:blipFill rotWithShape="1">
          <a:blip r:embed="rId6">
            <a:alphaModFix/>
          </a:blip>
          <a:srcRect/>
          <a:stretch/>
        </p:blipFill>
        <p:spPr>
          <a:xfrm>
            <a:off x="3894892" y="3814763"/>
            <a:ext cx="318968" cy="398621"/>
          </a:xfrm>
          <a:prstGeom prst="rect">
            <a:avLst/>
          </a:prstGeom>
          <a:noFill/>
          <a:ln>
            <a:noFill/>
          </a:ln>
        </p:spPr>
      </p:pic>
      <p:sp>
        <p:nvSpPr>
          <p:cNvPr id="981" name="Google Shape;981;p45"/>
          <p:cNvSpPr/>
          <p:nvPr/>
        </p:nvSpPr>
        <p:spPr>
          <a:xfrm>
            <a:off x="5895262" y="3587473"/>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Team Building</a:t>
            </a:r>
            <a:endParaRPr sz="2200">
              <a:solidFill>
                <a:schemeClr val="dk1"/>
              </a:solidFill>
              <a:latin typeface="Calibri"/>
              <a:ea typeface="Calibri"/>
              <a:cs typeface="Calibri"/>
              <a:sym typeface="Calibri"/>
            </a:endParaRPr>
          </a:p>
        </p:txBody>
      </p:sp>
      <p:sp>
        <p:nvSpPr>
          <p:cNvPr id="982" name="Google Shape;982;p45"/>
          <p:cNvSpPr/>
          <p:nvPr/>
        </p:nvSpPr>
        <p:spPr>
          <a:xfrm>
            <a:off x="5895262" y="4077892"/>
            <a:ext cx="294239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Creating culture of excellence</a:t>
            </a:r>
            <a:endParaRPr sz="1750">
              <a:solidFill>
                <a:schemeClr val="dk1"/>
              </a:solidFill>
              <a:latin typeface="Calibri"/>
              <a:ea typeface="Calibri"/>
              <a:cs typeface="Calibri"/>
              <a:sym typeface="Calibri"/>
            </a:endParaRPr>
          </a:p>
        </p:txBody>
      </p:sp>
      <p:sp>
        <p:nvSpPr>
          <p:cNvPr id="983" name="Google Shape;983;p45"/>
          <p:cNvSpPr/>
          <p:nvPr/>
        </p:nvSpPr>
        <p:spPr>
          <a:xfrm>
            <a:off x="5725120" y="4680704"/>
            <a:ext cx="8054816" cy="15240"/>
          </a:xfrm>
          <a:prstGeom prst="roundRect">
            <a:avLst>
              <a:gd name="adj" fmla="val 6251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84" name="Google Shape;984;p45" descr="preencoded.png"/>
          <p:cNvPicPr preferRelativeResize="0"/>
          <p:nvPr/>
        </p:nvPicPr>
        <p:blipFill rotWithShape="1">
          <a:blip r:embed="rId7">
            <a:alphaModFix/>
          </a:blip>
          <a:srcRect/>
          <a:stretch/>
        </p:blipFill>
        <p:spPr>
          <a:xfrm>
            <a:off x="1633418" y="4724281"/>
            <a:ext cx="4842034" cy="1306949"/>
          </a:xfrm>
          <a:prstGeom prst="rect">
            <a:avLst/>
          </a:prstGeom>
          <a:noFill/>
          <a:ln>
            <a:noFill/>
          </a:ln>
        </p:spPr>
      </p:pic>
      <p:pic>
        <p:nvPicPr>
          <p:cNvPr id="985" name="Google Shape;985;p45" descr="preencoded.png"/>
          <p:cNvPicPr preferRelativeResize="0"/>
          <p:nvPr/>
        </p:nvPicPr>
        <p:blipFill rotWithShape="1">
          <a:blip r:embed="rId8">
            <a:alphaModFix/>
          </a:blip>
          <a:srcRect/>
          <a:stretch/>
        </p:blipFill>
        <p:spPr>
          <a:xfrm>
            <a:off x="3894892" y="5178385"/>
            <a:ext cx="318968" cy="398621"/>
          </a:xfrm>
          <a:prstGeom prst="rect">
            <a:avLst/>
          </a:prstGeom>
          <a:noFill/>
          <a:ln>
            <a:noFill/>
          </a:ln>
        </p:spPr>
      </p:pic>
      <p:sp>
        <p:nvSpPr>
          <p:cNvPr id="986" name="Google Shape;986;p45"/>
          <p:cNvSpPr/>
          <p:nvPr/>
        </p:nvSpPr>
        <p:spPr>
          <a:xfrm>
            <a:off x="6702267" y="4951096"/>
            <a:ext cx="3204448"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Protocol Development</a:t>
            </a:r>
            <a:endParaRPr sz="2200">
              <a:solidFill>
                <a:schemeClr val="dk1"/>
              </a:solidFill>
              <a:latin typeface="Calibri"/>
              <a:ea typeface="Calibri"/>
              <a:cs typeface="Calibri"/>
              <a:sym typeface="Calibri"/>
            </a:endParaRPr>
          </a:p>
        </p:txBody>
      </p:sp>
      <p:sp>
        <p:nvSpPr>
          <p:cNvPr id="987" name="Google Shape;987;p45"/>
          <p:cNvSpPr/>
          <p:nvPr/>
        </p:nvSpPr>
        <p:spPr>
          <a:xfrm>
            <a:off x="6702267" y="5441515"/>
            <a:ext cx="361807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Designing evidence-based pathways</a:t>
            </a:r>
            <a:endParaRPr sz="1750">
              <a:solidFill>
                <a:schemeClr val="dk1"/>
              </a:solidFill>
              <a:latin typeface="Calibri"/>
              <a:ea typeface="Calibri"/>
              <a:cs typeface="Calibri"/>
              <a:sym typeface="Calibri"/>
            </a:endParaRPr>
          </a:p>
        </p:txBody>
      </p:sp>
      <p:sp>
        <p:nvSpPr>
          <p:cNvPr id="988" name="Google Shape;988;p45"/>
          <p:cNvSpPr/>
          <p:nvPr/>
        </p:nvSpPr>
        <p:spPr>
          <a:xfrm>
            <a:off x="6532127" y="6044327"/>
            <a:ext cx="7247812" cy="15240"/>
          </a:xfrm>
          <a:prstGeom prst="roundRect">
            <a:avLst>
              <a:gd name="adj" fmla="val 6251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89" name="Google Shape;989;p45" descr="preencoded.png"/>
          <p:cNvPicPr preferRelativeResize="0"/>
          <p:nvPr/>
        </p:nvPicPr>
        <p:blipFill rotWithShape="1">
          <a:blip r:embed="rId9">
            <a:alphaModFix/>
          </a:blip>
          <a:srcRect/>
          <a:stretch/>
        </p:blipFill>
        <p:spPr>
          <a:xfrm>
            <a:off x="826294" y="6087905"/>
            <a:ext cx="6456164" cy="1306949"/>
          </a:xfrm>
          <a:prstGeom prst="rect">
            <a:avLst/>
          </a:prstGeom>
          <a:noFill/>
          <a:ln>
            <a:noFill/>
          </a:ln>
        </p:spPr>
      </p:pic>
      <p:pic>
        <p:nvPicPr>
          <p:cNvPr id="990" name="Google Shape;990;p45" descr="preencoded.png"/>
          <p:cNvPicPr preferRelativeResize="0"/>
          <p:nvPr/>
        </p:nvPicPr>
        <p:blipFill rotWithShape="1">
          <a:blip r:embed="rId10">
            <a:alphaModFix/>
          </a:blip>
          <a:srcRect/>
          <a:stretch/>
        </p:blipFill>
        <p:spPr>
          <a:xfrm>
            <a:off x="3894774" y="6542009"/>
            <a:ext cx="318968" cy="398621"/>
          </a:xfrm>
          <a:prstGeom prst="rect">
            <a:avLst/>
          </a:prstGeom>
          <a:noFill/>
          <a:ln>
            <a:noFill/>
          </a:ln>
        </p:spPr>
      </p:pic>
      <p:sp>
        <p:nvSpPr>
          <p:cNvPr id="991" name="Google Shape;991;p45"/>
          <p:cNvSpPr/>
          <p:nvPr/>
        </p:nvSpPr>
        <p:spPr>
          <a:xfrm>
            <a:off x="7509273" y="6314719"/>
            <a:ext cx="3411498"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Outcome Measurement</a:t>
            </a:r>
            <a:endParaRPr sz="2200">
              <a:solidFill>
                <a:schemeClr val="dk1"/>
              </a:solidFill>
              <a:latin typeface="Calibri"/>
              <a:ea typeface="Calibri"/>
              <a:cs typeface="Calibri"/>
              <a:sym typeface="Calibri"/>
            </a:endParaRPr>
          </a:p>
        </p:txBody>
      </p:sp>
      <p:sp>
        <p:nvSpPr>
          <p:cNvPr id="992" name="Google Shape;992;p45"/>
          <p:cNvSpPr/>
          <p:nvPr/>
        </p:nvSpPr>
        <p:spPr>
          <a:xfrm>
            <a:off x="7509273" y="6805137"/>
            <a:ext cx="3411498"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Tracking and sharing results</a:t>
            </a:r>
            <a:endParaRPr sz="175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46"/>
          <p:cNvSpPr/>
          <p:nvPr/>
        </p:nvSpPr>
        <p:spPr>
          <a:xfrm>
            <a:off x="793800" y="1478149"/>
            <a:ext cx="8810400" cy="13722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Mentorship in Nursing Practice</a:t>
            </a:r>
            <a:endParaRPr sz="4450">
              <a:solidFill>
                <a:schemeClr val="dk1"/>
              </a:solidFill>
              <a:latin typeface="Calibri"/>
              <a:ea typeface="Calibri"/>
              <a:cs typeface="Calibri"/>
              <a:sym typeface="Calibri"/>
            </a:endParaRPr>
          </a:p>
        </p:txBody>
      </p:sp>
      <p:sp>
        <p:nvSpPr>
          <p:cNvPr id="999" name="Google Shape;999;p46"/>
          <p:cNvSpPr/>
          <p:nvPr/>
        </p:nvSpPr>
        <p:spPr>
          <a:xfrm>
            <a:off x="793791" y="3417452"/>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F2F0F4"/>
                </a:solidFill>
                <a:latin typeface="Montserrat"/>
                <a:ea typeface="Montserrat"/>
                <a:cs typeface="Montserrat"/>
                <a:sym typeface="Montserrat"/>
              </a:rPr>
              <a:t>For New Nurses</a:t>
            </a:r>
            <a:endParaRPr sz="2200">
              <a:solidFill>
                <a:schemeClr val="dk1"/>
              </a:solidFill>
              <a:latin typeface="Calibri"/>
              <a:ea typeface="Calibri"/>
              <a:cs typeface="Calibri"/>
              <a:sym typeface="Calibri"/>
            </a:endParaRPr>
          </a:p>
        </p:txBody>
      </p:sp>
      <p:sp>
        <p:nvSpPr>
          <p:cNvPr id="1000" name="Google Shape;1000;p46"/>
          <p:cNvSpPr/>
          <p:nvPr/>
        </p:nvSpPr>
        <p:spPr>
          <a:xfrm>
            <a:off x="793791" y="3998596"/>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Shadowing experienced staff</a:t>
            </a:r>
            <a:endParaRPr sz="1750">
              <a:solidFill>
                <a:schemeClr val="dk1"/>
              </a:solidFill>
              <a:latin typeface="Calibri"/>
              <a:ea typeface="Calibri"/>
              <a:cs typeface="Calibri"/>
              <a:sym typeface="Calibri"/>
            </a:endParaRPr>
          </a:p>
        </p:txBody>
      </p:sp>
      <p:sp>
        <p:nvSpPr>
          <p:cNvPr id="1001" name="Google Shape;1001;p46"/>
          <p:cNvSpPr/>
          <p:nvPr/>
        </p:nvSpPr>
        <p:spPr>
          <a:xfrm>
            <a:off x="793791" y="4440794"/>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Structured orientation</a:t>
            </a:r>
            <a:endParaRPr sz="1750">
              <a:solidFill>
                <a:schemeClr val="dk1"/>
              </a:solidFill>
              <a:latin typeface="Calibri"/>
              <a:ea typeface="Calibri"/>
              <a:cs typeface="Calibri"/>
              <a:sym typeface="Calibri"/>
            </a:endParaRPr>
          </a:p>
        </p:txBody>
      </p:sp>
      <p:sp>
        <p:nvSpPr>
          <p:cNvPr id="1002" name="Google Shape;1002;p46"/>
          <p:cNvSpPr/>
          <p:nvPr/>
        </p:nvSpPr>
        <p:spPr>
          <a:xfrm>
            <a:off x="793791" y="4882993"/>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Skills validation</a:t>
            </a:r>
            <a:endParaRPr sz="1750">
              <a:solidFill>
                <a:schemeClr val="dk1"/>
              </a:solidFill>
              <a:latin typeface="Calibri"/>
              <a:ea typeface="Calibri"/>
              <a:cs typeface="Calibri"/>
              <a:sym typeface="Calibri"/>
            </a:endParaRPr>
          </a:p>
        </p:txBody>
      </p:sp>
      <p:sp>
        <p:nvSpPr>
          <p:cNvPr id="1003" name="Google Shape;1003;p46"/>
          <p:cNvSpPr/>
          <p:nvPr/>
        </p:nvSpPr>
        <p:spPr>
          <a:xfrm>
            <a:off x="793791" y="5325190"/>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Regular feedback</a:t>
            </a:r>
            <a:endParaRPr sz="1750">
              <a:solidFill>
                <a:schemeClr val="dk1"/>
              </a:solidFill>
              <a:latin typeface="Calibri"/>
              <a:ea typeface="Calibri"/>
              <a:cs typeface="Calibri"/>
              <a:sym typeface="Calibri"/>
            </a:endParaRPr>
          </a:p>
        </p:txBody>
      </p:sp>
      <p:pic>
        <p:nvPicPr>
          <p:cNvPr id="1004" name="Google Shape;1004;p46" descr="preencoded.png"/>
          <p:cNvPicPr preferRelativeResize="0"/>
          <p:nvPr/>
        </p:nvPicPr>
        <p:blipFill rotWithShape="1">
          <a:blip r:embed="rId3">
            <a:alphaModFix/>
          </a:blip>
          <a:srcRect/>
          <a:stretch/>
        </p:blipFill>
        <p:spPr>
          <a:xfrm>
            <a:off x="5332929" y="3445788"/>
            <a:ext cx="3978116" cy="2386846"/>
          </a:xfrm>
          <a:prstGeom prst="rect">
            <a:avLst/>
          </a:prstGeom>
          <a:noFill/>
          <a:ln>
            <a:noFill/>
          </a:ln>
        </p:spPr>
      </p:pic>
      <p:sp>
        <p:nvSpPr>
          <p:cNvPr id="1005" name="Google Shape;1005;p46"/>
          <p:cNvSpPr/>
          <p:nvPr/>
        </p:nvSpPr>
        <p:spPr>
          <a:xfrm>
            <a:off x="9872067" y="3417452"/>
            <a:ext cx="3366254"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F2F0F4"/>
                </a:solidFill>
                <a:latin typeface="Montserrat"/>
                <a:ea typeface="Montserrat"/>
                <a:cs typeface="Montserrat"/>
                <a:sym typeface="Montserrat"/>
              </a:rPr>
              <a:t>For Experienced Nurses</a:t>
            </a:r>
            <a:endParaRPr sz="2200">
              <a:solidFill>
                <a:schemeClr val="dk1"/>
              </a:solidFill>
              <a:latin typeface="Calibri"/>
              <a:ea typeface="Calibri"/>
              <a:cs typeface="Calibri"/>
              <a:sym typeface="Calibri"/>
            </a:endParaRPr>
          </a:p>
        </p:txBody>
      </p:sp>
      <p:sp>
        <p:nvSpPr>
          <p:cNvPr id="1006" name="Google Shape;1006;p46"/>
          <p:cNvSpPr/>
          <p:nvPr/>
        </p:nvSpPr>
        <p:spPr>
          <a:xfrm>
            <a:off x="9872067" y="3998596"/>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Leadership development</a:t>
            </a:r>
            <a:endParaRPr sz="1750">
              <a:solidFill>
                <a:schemeClr val="dk1"/>
              </a:solidFill>
              <a:latin typeface="Calibri"/>
              <a:ea typeface="Calibri"/>
              <a:cs typeface="Calibri"/>
              <a:sym typeface="Calibri"/>
            </a:endParaRPr>
          </a:p>
        </p:txBody>
      </p:sp>
      <p:sp>
        <p:nvSpPr>
          <p:cNvPr id="1007" name="Google Shape;1007;p46"/>
          <p:cNvSpPr/>
          <p:nvPr/>
        </p:nvSpPr>
        <p:spPr>
          <a:xfrm>
            <a:off x="9872067" y="4440794"/>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Innovation coaching</a:t>
            </a:r>
            <a:endParaRPr sz="1750">
              <a:solidFill>
                <a:schemeClr val="dk1"/>
              </a:solidFill>
              <a:latin typeface="Calibri"/>
              <a:ea typeface="Calibri"/>
              <a:cs typeface="Calibri"/>
              <a:sym typeface="Calibri"/>
            </a:endParaRPr>
          </a:p>
        </p:txBody>
      </p:sp>
      <p:sp>
        <p:nvSpPr>
          <p:cNvPr id="1008" name="Google Shape;1008;p46"/>
          <p:cNvSpPr/>
          <p:nvPr/>
        </p:nvSpPr>
        <p:spPr>
          <a:xfrm>
            <a:off x="9872067" y="4882993"/>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Research skills</a:t>
            </a:r>
            <a:endParaRPr sz="1750">
              <a:solidFill>
                <a:schemeClr val="dk1"/>
              </a:solidFill>
              <a:latin typeface="Calibri"/>
              <a:ea typeface="Calibri"/>
              <a:cs typeface="Calibri"/>
              <a:sym typeface="Calibri"/>
            </a:endParaRPr>
          </a:p>
        </p:txBody>
      </p:sp>
      <p:sp>
        <p:nvSpPr>
          <p:cNvPr id="1009" name="Google Shape;1009;p46"/>
          <p:cNvSpPr/>
          <p:nvPr/>
        </p:nvSpPr>
        <p:spPr>
          <a:xfrm>
            <a:off x="9872067" y="5325190"/>
            <a:ext cx="3978116" cy="362903"/>
          </a:xfrm>
          <a:prstGeom prst="rect">
            <a:avLst/>
          </a:prstGeom>
          <a:noFill/>
          <a:ln>
            <a:noFill/>
          </a:ln>
        </p:spPr>
        <p:txBody>
          <a:bodyPr spcFirstLastPara="1" wrap="square" lIns="0" tIns="0" rIns="0" bIns="0" anchor="t" anchorCtr="0">
            <a:noAutofit/>
          </a:bodyPr>
          <a:lstStyle/>
          <a:p>
            <a:pPr marL="342887" marR="0" lvl="0" indent="-342887" algn="l" rtl="0">
              <a:lnSpc>
                <a:spcPct val="162857"/>
              </a:lnSpc>
              <a:spcBef>
                <a:spcPts val="0"/>
              </a:spcBef>
              <a:spcAft>
                <a:spcPts val="0"/>
              </a:spcAft>
              <a:buClr>
                <a:srgbClr val="DCD7E5"/>
              </a:buClr>
              <a:buSzPts val="1750"/>
              <a:buFont typeface="Heebo Light"/>
              <a:buChar char="•"/>
            </a:pPr>
            <a:r>
              <a:rPr lang="en-US" sz="1750">
                <a:solidFill>
                  <a:srgbClr val="DCD7E5"/>
                </a:solidFill>
                <a:latin typeface="Heebo Light"/>
                <a:ea typeface="Heebo Light"/>
                <a:cs typeface="Heebo Light"/>
                <a:sym typeface="Heebo Light"/>
              </a:rPr>
              <a:t>Presentation opportunities</a:t>
            </a:r>
            <a:endParaRPr sz="175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47"/>
          <p:cNvSpPr/>
          <p:nvPr/>
        </p:nvSpPr>
        <p:spPr>
          <a:xfrm>
            <a:off x="472325" y="117574"/>
            <a:ext cx="4721100" cy="675300"/>
          </a:xfrm>
          <a:prstGeom prst="rect">
            <a:avLst/>
          </a:prstGeom>
          <a:noFill/>
          <a:ln>
            <a:noFill/>
          </a:ln>
        </p:spPr>
        <p:txBody>
          <a:bodyPr spcFirstLastPara="1" wrap="square" lIns="0" tIns="0" rIns="0" bIns="0" anchor="t" anchorCtr="0">
            <a:noAutofit/>
          </a:bodyPr>
          <a:lstStyle/>
          <a:p>
            <a:pPr marL="0" marR="0" lvl="0" indent="0" algn="l" rtl="0">
              <a:lnSpc>
                <a:spcPct val="124528"/>
              </a:lnSpc>
              <a:spcBef>
                <a:spcPts val="0"/>
              </a:spcBef>
              <a:spcAft>
                <a:spcPts val="0"/>
              </a:spcAft>
              <a:buNone/>
            </a:pPr>
            <a:r>
              <a:rPr lang="en-US" sz="2650">
                <a:solidFill>
                  <a:srgbClr val="F2F0F4"/>
                </a:solidFill>
                <a:latin typeface="Montserrat"/>
                <a:ea typeface="Montserrat"/>
                <a:cs typeface="Montserrat"/>
                <a:sym typeface="Montserrat"/>
              </a:rPr>
              <a:t>Team Communication Tools</a:t>
            </a:r>
            <a:endParaRPr sz="2650">
              <a:solidFill>
                <a:schemeClr val="dk1"/>
              </a:solidFill>
              <a:latin typeface="Calibri"/>
              <a:ea typeface="Calibri"/>
              <a:cs typeface="Calibri"/>
              <a:sym typeface="Calibri"/>
            </a:endParaRPr>
          </a:p>
        </p:txBody>
      </p:sp>
      <p:pic>
        <p:nvPicPr>
          <p:cNvPr id="1016" name="Google Shape;1016;p47" descr="preencoded.png"/>
          <p:cNvPicPr preferRelativeResize="0"/>
          <p:nvPr/>
        </p:nvPicPr>
        <p:blipFill rotWithShape="1">
          <a:blip r:embed="rId3">
            <a:alphaModFix/>
          </a:blip>
          <a:srcRect/>
          <a:stretch/>
        </p:blipFill>
        <p:spPr>
          <a:xfrm>
            <a:off x="472322" y="1062753"/>
            <a:ext cx="3374231" cy="2085380"/>
          </a:xfrm>
          <a:prstGeom prst="rect">
            <a:avLst/>
          </a:prstGeom>
          <a:noFill/>
          <a:ln>
            <a:noFill/>
          </a:ln>
        </p:spPr>
      </p:pic>
      <p:sp>
        <p:nvSpPr>
          <p:cNvPr id="1017" name="Google Shape;1017;p47"/>
          <p:cNvSpPr/>
          <p:nvPr/>
        </p:nvSpPr>
        <p:spPr>
          <a:xfrm>
            <a:off x="4015264" y="1062752"/>
            <a:ext cx="1687116" cy="210860"/>
          </a:xfrm>
          <a:prstGeom prst="rect">
            <a:avLst/>
          </a:prstGeom>
          <a:noFill/>
          <a:ln>
            <a:noFill/>
          </a:ln>
        </p:spPr>
        <p:txBody>
          <a:bodyPr spcFirstLastPara="1" wrap="square" lIns="0" tIns="0" rIns="0" bIns="0" anchor="t" anchorCtr="0">
            <a:noAutofit/>
          </a:bodyPr>
          <a:lstStyle/>
          <a:p>
            <a:pPr marL="0" marR="0" lvl="0" indent="0" algn="l" rtl="0">
              <a:lnSpc>
                <a:spcPct val="126923"/>
              </a:lnSpc>
              <a:spcBef>
                <a:spcPts val="0"/>
              </a:spcBef>
              <a:spcAft>
                <a:spcPts val="0"/>
              </a:spcAft>
              <a:buNone/>
            </a:pPr>
            <a:r>
              <a:rPr lang="en-US" sz="1300">
                <a:solidFill>
                  <a:srgbClr val="DCD7E5"/>
                </a:solidFill>
                <a:latin typeface="Montserrat"/>
                <a:ea typeface="Montserrat"/>
                <a:cs typeface="Montserrat"/>
                <a:sym typeface="Montserrat"/>
              </a:rPr>
              <a:t>Daily Huddle Board</a:t>
            </a:r>
            <a:endParaRPr sz="1300">
              <a:solidFill>
                <a:schemeClr val="dk1"/>
              </a:solidFill>
              <a:latin typeface="Calibri"/>
              <a:ea typeface="Calibri"/>
              <a:cs typeface="Calibri"/>
              <a:sym typeface="Calibri"/>
            </a:endParaRPr>
          </a:p>
        </p:txBody>
      </p:sp>
      <p:sp>
        <p:nvSpPr>
          <p:cNvPr id="1018" name="Google Shape;1018;p47"/>
          <p:cNvSpPr/>
          <p:nvPr/>
        </p:nvSpPr>
        <p:spPr>
          <a:xfrm>
            <a:off x="4015265" y="1354575"/>
            <a:ext cx="10142815" cy="21598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None/>
            </a:pPr>
            <a:r>
              <a:rPr lang="en-US" sz="1050">
                <a:solidFill>
                  <a:srgbClr val="DCD7E5"/>
                </a:solidFill>
                <a:latin typeface="Heebo Light"/>
                <a:ea typeface="Heebo Light"/>
                <a:cs typeface="Heebo Light"/>
                <a:sym typeface="Heebo Light"/>
              </a:rPr>
              <a:t>Visual management of patient flow</a:t>
            </a:r>
            <a:endParaRPr sz="1050">
              <a:solidFill>
                <a:schemeClr val="dk1"/>
              </a:solidFill>
              <a:latin typeface="Calibri"/>
              <a:ea typeface="Calibri"/>
              <a:cs typeface="Calibri"/>
              <a:sym typeface="Calibri"/>
            </a:endParaRPr>
          </a:p>
        </p:txBody>
      </p:sp>
      <p:pic>
        <p:nvPicPr>
          <p:cNvPr id="1019" name="Google Shape;1019;p47" descr="preencoded.png"/>
          <p:cNvPicPr preferRelativeResize="0"/>
          <p:nvPr/>
        </p:nvPicPr>
        <p:blipFill rotWithShape="1">
          <a:blip r:embed="rId4">
            <a:alphaModFix/>
          </a:blip>
          <a:srcRect/>
          <a:stretch/>
        </p:blipFill>
        <p:spPr>
          <a:xfrm>
            <a:off x="472322" y="3418047"/>
            <a:ext cx="3374231" cy="2085380"/>
          </a:xfrm>
          <a:prstGeom prst="rect">
            <a:avLst/>
          </a:prstGeom>
          <a:noFill/>
          <a:ln>
            <a:noFill/>
          </a:ln>
        </p:spPr>
      </p:pic>
      <p:sp>
        <p:nvSpPr>
          <p:cNvPr id="1020" name="Google Shape;1020;p47"/>
          <p:cNvSpPr/>
          <p:nvPr/>
        </p:nvSpPr>
        <p:spPr>
          <a:xfrm>
            <a:off x="4015265" y="3418047"/>
            <a:ext cx="2056924" cy="210860"/>
          </a:xfrm>
          <a:prstGeom prst="rect">
            <a:avLst/>
          </a:prstGeom>
          <a:noFill/>
          <a:ln>
            <a:noFill/>
          </a:ln>
        </p:spPr>
        <p:txBody>
          <a:bodyPr spcFirstLastPara="1" wrap="square" lIns="0" tIns="0" rIns="0" bIns="0" anchor="t" anchorCtr="0">
            <a:noAutofit/>
          </a:bodyPr>
          <a:lstStyle/>
          <a:p>
            <a:pPr marL="0" marR="0" lvl="0" indent="0" algn="l" rtl="0">
              <a:lnSpc>
                <a:spcPct val="126923"/>
              </a:lnSpc>
              <a:spcBef>
                <a:spcPts val="0"/>
              </a:spcBef>
              <a:spcAft>
                <a:spcPts val="0"/>
              </a:spcAft>
              <a:buNone/>
            </a:pPr>
            <a:r>
              <a:rPr lang="en-US" sz="1300">
                <a:solidFill>
                  <a:srgbClr val="DCD7E5"/>
                </a:solidFill>
                <a:latin typeface="Montserrat"/>
                <a:ea typeface="Montserrat"/>
                <a:cs typeface="Montserrat"/>
                <a:sym typeface="Montserrat"/>
              </a:rPr>
              <a:t>Surgical Safety Checklist</a:t>
            </a:r>
            <a:endParaRPr sz="1300">
              <a:solidFill>
                <a:schemeClr val="dk1"/>
              </a:solidFill>
              <a:latin typeface="Calibri"/>
              <a:ea typeface="Calibri"/>
              <a:cs typeface="Calibri"/>
              <a:sym typeface="Calibri"/>
            </a:endParaRPr>
          </a:p>
        </p:txBody>
      </p:sp>
      <p:sp>
        <p:nvSpPr>
          <p:cNvPr id="1021" name="Google Shape;1021;p47"/>
          <p:cNvSpPr/>
          <p:nvPr/>
        </p:nvSpPr>
        <p:spPr>
          <a:xfrm>
            <a:off x="4015265" y="3709869"/>
            <a:ext cx="10142815" cy="21598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None/>
            </a:pPr>
            <a:r>
              <a:rPr lang="en-US" sz="1050">
                <a:solidFill>
                  <a:srgbClr val="DCD7E5"/>
                </a:solidFill>
                <a:latin typeface="Heebo Light"/>
                <a:ea typeface="Heebo Light"/>
                <a:cs typeface="Heebo Light"/>
                <a:sym typeface="Heebo Light"/>
              </a:rPr>
              <a:t>Standardized communication</a:t>
            </a:r>
            <a:endParaRPr sz="1050">
              <a:solidFill>
                <a:schemeClr val="dk1"/>
              </a:solidFill>
              <a:latin typeface="Calibri"/>
              <a:ea typeface="Calibri"/>
              <a:cs typeface="Calibri"/>
              <a:sym typeface="Calibri"/>
            </a:endParaRPr>
          </a:p>
        </p:txBody>
      </p:sp>
      <p:pic>
        <p:nvPicPr>
          <p:cNvPr id="1022" name="Google Shape;1022;p47" descr="preencoded.png"/>
          <p:cNvPicPr preferRelativeResize="0"/>
          <p:nvPr/>
        </p:nvPicPr>
        <p:blipFill rotWithShape="1">
          <a:blip r:embed="rId5">
            <a:alphaModFix/>
          </a:blip>
          <a:srcRect/>
          <a:stretch/>
        </p:blipFill>
        <p:spPr>
          <a:xfrm>
            <a:off x="472322" y="5773341"/>
            <a:ext cx="3374231" cy="2085380"/>
          </a:xfrm>
          <a:prstGeom prst="rect">
            <a:avLst/>
          </a:prstGeom>
          <a:noFill/>
          <a:ln>
            <a:noFill/>
          </a:ln>
        </p:spPr>
      </p:pic>
      <p:sp>
        <p:nvSpPr>
          <p:cNvPr id="1023" name="Google Shape;1023;p47"/>
          <p:cNvSpPr/>
          <p:nvPr/>
        </p:nvSpPr>
        <p:spPr>
          <a:xfrm>
            <a:off x="4015265" y="5773341"/>
            <a:ext cx="1782724" cy="210860"/>
          </a:xfrm>
          <a:prstGeom prst="rect">
            <a:avLst/>
          </a:prstGeom>
          <a:noFill/>
          <a:ln>
            <a:noFill/>
          </a:ln>
        </p:spPr>
        <p:txBody>
          <a:bodyPr spcFirstLastPara="1" wrap="square" lIns="0" tIns="0" rIns="0" bIns="0" anchor="t" anchorCtr="0">
            <a:noAutofit/>
          </a:bodyPr>
          <a:lstStyle/>
          <a:p>
            <a:pPr marL="0" marR="0" lvl="0" indent="0" algn="l" rtl="0">
              <a:lnSpc>
                <a:spcPct val="126923"/>
              </a:lnSpc>
              <a:spcBef>
                <a:spcPts val="0"/>
              </a:spcBef>
              <a:spcAft>
                <a:spcPts val="0"/>
              </a:spcAft>
              <a:buNone/>
            </a:pPr>
            <a:r>
              <a:rPr lang="en-US" sz="1300">
                <a:solidFill>
                  <a:srgbClr val="DCD7E5"/>
                </a:solidFill>
                <a:latin typeface="Montserrat"/>
                <a:ea typeface="Montserrat"/>
                <a:cs typeface="Montserrat"/>
                <a:sym typeface="Montserrat"/>
              </a:rPr>
              <a:t>Structured Handover</a:t>
            </a:r>
            <a:endParaRPr sz="1300">
              <a:solidFill>
                <a:schemeClr val="dk1"/>
              </a:solidFill>
              <a:latin typeface="Calibri"/>
              <a:ea typeface="Calibri"/>
              <a:cs typeface="Calibri"/>
              <a:sym typeface="Calibri"/>
            </a:endParaRPr>
          </a:p>
        </p:txBody>
      </p:sp>
      <p:sp>
        <p:nvSpPr>
          <p:cNvPr id="1024" name="Google Shape;1024;p47"/>
          <p:cNvSpPr/>
          <p:nvPr/>
        </p:nvSpPr>
        <p:spPr>
          <a:xfrm>
            <a:off x="4015265" y="6065164"/>
            <a:ext cx="10142815" cy="215980"/>
          </a:xfrm>
          <a:prstGeom prst="rect">
            <a:avLst/>
          </a:prstGeom>
          <a:noFill/>
          <a:ln>
            <a:noFill/>
          </a:ln>
        </p:spPr>
        <p:txBody>
          <a:bodyPr spcFirstLastPara="1" wrap="square" lIns="0" tIns="0" rIns="0" bIns="0" anchor="t" anchorCtr="0">
            <a:noAutofit/>
          </a:bodyPr>
          <a:lstStyle/>
          <a:p>
            <a:pPr marL="0" marR="0" lvl="0" indent="0" algn="l" rtl="0">
              <a:lnSpc>
                <a:spcPct val="161904"/>
              </a:lnSpc>
              <a:spcBef>
                <a:spcPts val="0"/>
              </a:spcBef>
              <a:spcAft>
                <a:spcPts val="0"/>
              </a:spcAft>
              <a:buNone/>
            </a:pPr>
            <a:r>
              <a:rPr lang="en-US" sz="1050">
                <a:solidFill>
                  <a:srgbClr val="DCD7E5"/>
                </a:solidFill>
                <a:latin typeface="Heebo Light"/>
                <a:ea typeface="Heebo Light"/>
                <a:cs typeface="Heebo Light"/>
                <a:sym typeface="Heebo Light"/>
              </a:rPr>
              <a:t>Clear transfer of care information</a:t>
            </a:r>
            <a:endParaRPr sz="1050">
              <a:solidFill>
                <a:schemeClr val="dk1"/>
              </a:solidFill>
              <a:latin typeface="Calibri"/>
              <a:ea typeface="Calibri"/>
              <a:cs typeface="Calibri"/>
              <a:sym typeface="Calibri"/>
            </a:endParaRPr>
          </a:p>
        </p:txBody>
      </p:sp>
      <p:pic>
        <p:nvPicPr>
          <p:cNvPr id="1025" name="Google Shape;1025;p47" descr="A group of people in scrubs&#10;&#10;Description automatically generated"/>
          <p:cNvPicPr preferRelativeResize="0"/>
          <p:nvPr/>
        </p:nvPicPr>
        <p:blipFill rotWithShape="1">
          <a:blip r:embed="rId6">
            <a:alphaModFix/>
          </a:blip>
          <a:srcRect t="14021" b="1604"/>
          <a:stretch/>
        </p:blipFill>
        <p:spPr>
          <a:xfrm>
            <a:off x="7315200" y="10"/>
            <a:ext cx="7315200" cy="82295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48"/>
          <p:cNvSpPr/>
          <p:nvPr/>
        </p:nvSpPr>
        <p:spPr>
          <a:xfrm>
            <a:off x="793800" y="403126"/>
            <a:ext cx="10689300" cy="10554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Overcoming Implementation Barriers</a:t>
            </a:r>
            <a:endParaRPr sz="4450">
              <a:solidFill>
                <a:schemeClr val="dk1"/>
              </a:solidFill>
              <a:latin typeface="Calibri"/>
              <a:ea typeface="Calibri"/>
              <a:cs typeface="Calibri"/>
              <a:sym typeface="Calibri"/>
            </a:endParaRPr>
          </a:p>
        </p:txBody>
      </p:sp>
      <p:sp>
        <p:nvSpPr>
          <p:cNvPr id="1032" name="Google Shape;1032;p48"/>
          <p:cNvSpPr/>
          <p:nvPr/>
        </p:nvSpPr>
        <p:spPr>
          <a:xfrm>
            <a:off x="793791" y="1912026"/>
            <a:ext cx="1630324" cy="1306949"/>
          </a:xfrm>
          <a:prstGeom prst="roundRect">
            <a:avLst>
              <a:gd name="adj" fmla="val 728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33" name="Google Shape;1033;p48" descr="preencoded.png"/>
          <p:cNvPicPr preferRelativeResize="0"/>
          <p:nvPr/>
        </p:nvPicPr>
        <p:blipFill rotWithShape="1">
          <a:blip r:embed="rId3">
            <a:alphaModFix/>
          </a:blip>
          <a:srcRect/>
          <a:stretch/>
        </p:blipFill>
        <p:spPr>
          <a:xfrm>
            <a:off x="1449468" y="2366130"/>
            <a:ext cx="318968" cy="398621"/>
          </a:xfrm>
          <a:prstGeom prst="rect">
            <a:avLst/>
          </a:prstGeom>
          <a:noFill/>
          <a:ln>
            <a:noFill/>
          </a:ln>
        </p:spPr>
      </p:pic>
      <p:sp>
        <p:nvSpPr>
          <p:cNvPr id="1034" name="Google Shape;1034;p48"/>
          <p:cNvSpPr/>
          <p:nvPr/>
        </p:nvSpPr>
        <p:spPr>
          <a:xfrm>
            <a:off x="2650927" y="213884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Skepticism</a:t>
            </a:r>
            <a:endParaRPr sz="2200">
              <a:solidFill>
                <a:schemeClr val="dk1"/>
              </a:solidFill>
              <a:latin typeface="Calibri"/>
              <a:ea typeface="Calibri"/>
              <a:cs typeface="Calibri"/>
              <a:sym typeface="Calibri"/>
            </a:endParaRPr>
          </a:p>
        </p:txBody>
      </p:sp>
      <p:sp>
        <p:nvSpPr>
          <p:cNvPr id="1035" name="Google Shape;1035;p48"/>
          <p:cNvSpPr/>
          <p:nvPr/>
        </p:nvSpPr>
        <p:spPr>
          <a:xfrm>
            <a:off x="2650927" y="2629258"/>
            <a:ext cx="2981206"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Share data and patient stories</a:t>
            </a:r>
            <a:endParaRPr sz="1750">
              <a:solidFill>
                <a:schemeClr val="dk1"/>
              </a:solidFill>
              <a:latin typeface="Calibri"/>
              <a:ea typeface="Calibri"/>
              <a:cs typeface="Calibri"/>
              <a:sym typeface="Calibri"/>
            </a:endParaRPr>
          </a:p>
        </p:txBody>
      </p:sp>
      <p:sp>
        <p:nvSpPr>
          <p:cNvPr id="1036" name="Google Shape;1036;p48"/>
          <p:cNvSpPr/>
          <p:nvPr/>
        </p:nvSpPr>
        <p:spPr>
          <a:xfrm>
            <a:off x="2537460" y="3203734"/>
            <a:ext cx="11185804" cy="15240"/>
          </a:xfrm>
          <a:prstGeom prst="roundRect">
            <a:avLst>
              <a:gd name="adj" fmla="val 6251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7" name="Google Shape;1037;p48"/>
          <p:cNvSpPr/>
          <p:nvPr/>
        </p:nvSpPr>
        <p:spPr>
          <a:xfrm>
            <a:off x="793791" y="3332322"/>
            <a:ext cx="3260646" cy="1306949"/>
          </a:xfrm>
          <a:prstGeom prst="roundRect">
            <a:avLst>
              <a:gd name="adj" fmla="val 728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38" name="Google Shape;1038;p48" descr="preencoded.png"/>
          <p:cNvPicPr preferRelativeResize="0"/>
          <p:nvPr/>
        </p:nvPicPr>
        <p:blipFill rotWithShape="1">
          <a:blip r:embed="rId4">
            <a:alphaModFix/>
          </a:blip>
          <a:srcRect/>
          <a:stretch/>
        </p:blipFill>
        <p:spPr>
          <a:xfrm>
            <a:off x="2264570" y="3786427"/>
            <a:ext cx="318968" cy="398621"/>
          </a:xfrm>
          <a:prstGeom prst="rect">
            <a:avLst/>
          </a:prstGeom>
          <a:noFill/>
          <a:ln>
            <a:noFill/>
          </a:ln>
        </p:spPr>
      </p:pic>
      <p:sp>
        <p:nvSpPr>
          <p:cNvPr id="1039" name="Google Shape;1039;p48"/>
          <p:cNvSpPr/>
          <p:nvPr/>
        </p:nvSpPr>
        <p:spPr>
          <a:xfrm>
            <a:off x="4281250" y="3559136"/>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Resource Concerns</a:t>
            </a:r>
            <a:endParaRPr sz="2200">
              <a:solidFill>
                <a:schemeClr val="dk1"/>
              </a:solidFill>
              <a:latin typeface="Calibri"/>
              <a:ea typeface="Calibri"/>
              <a:cs typeface="Calibri"/>
              <a:sym typeface="Calibri"/>
            </a:endParaRPr>
          </a:p>
        </p:txBody>
      </p:sp>
      <p:sp>
        <p:nvSpPr>
          <p:cNvPr id="1040" name="Google Shape;1040;p48"/>
          <p:cNvSpPr/>
          <p:nvPr/>
        </p:nvSpPr>
        <p:spPr>
          <a:xfrm>
            <a:off x="4281249" y="4049555"/>
            <a:ext cx="3180994"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Demonstrate cost-effectiveness</a:t>
            </a:r>
            <a:endParaRPr sz="1750">
              <a:solidFill>
                <a:schemeClr val="dk1"/>
              </a:solidFill>
              <a:latin typeface="Calibri"/>
              <a:ea typeface="Calibri"/>
              <a:cs typeface="Calibri"/>
              <a:sym typeface="Calibri"/>
            </a:endParaRPr>
          </a:p>
        </p:txBody>
      </p:sp>
      <p:sp>
        <p:nvSpPr>
          <p:cNvPr id="1041" name="Google Shape;1041;p48"/>
          <p:cNvSpPr/>
          <p:nvPr/>
        </p:nvSpPr>
        <p:spPr>
          <a:xfrm>
            <a:off x="4167784" y="4624030"/>
            <a:ext cx="9555480" cy="15240"/>
          </a:xfrm>
          <a:prstGeom prst="roundRect">
            <a:avLst>
              <a:gd name="adj" fmla="val 6251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2" name="Google Shape;1042;p48"/>
          <p:cNvSpPr/>
          <p:nvPr/>
        </p:nvSpPr>
        <p:spPr>
          <a:xfrm>
            <a:off x="793791" y="4752619"/>
            <a:ext cx="4890968" cy="1306949"/>
          </a:xfrm>
          <a:prstGeom prst="roundRect">
            <a:avLst>
              <a:gd name="adj" fmla="val 728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43" name="Google Shape;1043;p48" descr="preencoded.png"/>
          <p:cNvPicPr preferRelativeResize="0"/>
          <p:nvPr/>
        </p:nvPicPr>
        <p:blipFill rotWithShape="1">
          <a:blip r:embed="rId5">
            <a:alphaModFix/>
          </a:blip>
          <a:srcRect/>
          <a:stretch/>
        </p:blipFill>
        <p:spPr>
          <a:xfrm>
            <a:off x="3079791" y="5206723"/>
            <a:ext cx="318968" cy="398621"/>
          </a:xfrm>
          <a:prstGeom prst="rect">
            <a:avLst/>
          </a:prstGeom>
          <a:noFill/>
          <a:ln>
            <a:noFill/>
          </a:ln>
        </p:spPr>
      </p:pic>
      <p:sp>
        <p:nvSpPr>
          <p:cNvPr id="1044" name="Google Shape;1044;p48"/>
          <p:cNvSpPr/>
          <p:nvPr/>
        </p:nvSpPr>
        <p:spPr>
          <a:xfrm>
            <a:off x="5911573" y="4979433"/>
            <a:ext cx="293203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Workflow Disruption</a:t>
            </a:r>
            <a:endParaRPr sz="2200">
              <a:solidFill>
                <a:schemeClr val="dk1"/>
              </a:solidFill>
              <a:latin typeface="Calibri"/>
              <a:ea typeface="Calibri"/>
              <a:cs typeface="Calibri"/>
              <a:sym typeface="Calibri"/>
            </a:endParaRPr>
          </a:p>
        </p:txBody>
      </p:sp>
      <p:sp>
        <p:nvSpPr>
          <p:cNvPr id="1045" name="Google Shape;1045;p48"/>
          <p:cNvSpPr/>
          <p:nvPr/>
        </p:nvSpPr>
        <p:spPr>
          <a:xfrm>
            <a:off x="5911573" y="5469851"/>
            <a:ext cx="2932033"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Start small, refine, then scale</a:t>
            </a:r>
            <a:endParaRPr sz="1750">
              <a:solidFill>
                <a:schemeClr val="dk1"/>
              </a:solidFill>
              <a:latin typeface="Calibri"/>
              <a:ea typeface="Calibri"/>
              <a:cs typeface="Calibri"/>
              <a:sym typeface="Calibri"/>
            </a:endParaRPr>
          </a:p>
        </p:txBody>
      </p:sp>
      <p:sp>
        <p:nvSpPr>
          <p:cNvPr id="1046" name="Google Shape;1046;p48"/>
          <p:cNvSpPr/>
          <p:nvPr/>
        </p:nvSpPr>
        <p:spPr>
          <a:xfrm>
            <a:off x="5798106" y="6044327"/>
            <a:ext cx="7925158" cy="15240"/>
          </a:xfrm>
          <a:prstGeom prst="roundRect">
            <a:avLst>
              <a:gd name="adj" fmla="val 625116"/>
            </a:avLst>
          </a:prstGeom>
          <a:solidFill>
            <a:srgbClr val="4A2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7" name="Google Shape;1047;p48"/>
          <p:cNvSpPr/>
          <p:nvPr/>
        </p:nvSpPr>
        <p:spPr>
          <a:xfrm>
            <a:off x="793790" y="6172915"/>
            <a:ext cx="6521410" cy="1306949"/>
          </a:xfrm>
          <a:prstGeom prst="roundRect">
            <a:avLst>
              <a:gd name="adj" fmla="val 728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48" name="Google Shape;1048;p48" descr="preencoded.png"/>
          <p:cNvPicPr preferRelativeResize="0"/>
          <p:nvPr/>
        </p:nvPicPr>
        <p:blipFill rotWithShape="1">
          <a:blip r:embed="rId6">
            <a:alphaModFix/>
          </a:blip>
          <a:srcRect/>
          <a:stretch/>
        </p:blipFill>
        <p:spPr>
          <a:xfrm>
            <a:off x="3895011" y="6627019"/>
            <a:ext cx="318968" cy="398621"/>
          </a:xfrm>
          <a:prstGeom prst="rect">
            <a:avLst/>
          </a:prstGeom>
          <a:noFill/>
          <a:ln>
            <a:noFill/>
          </a:ln>
        </p:spPr>
      </p:pic>
      <p:sp>
        <p:nvSpPr>
          <p:cNvPr id="1049" name="Google Shape;1049;p48"/>
          <p:cNvSpPr/>
          <p:nvPr/>
        </p:nvSpPr>
        <p:spPr>
          <a:xfrm>
            <a:off x="7542015" y="639972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Staff Resistance</a:t>
            </a:r>
            <a:endParaRPr sz="2200">
              <a:solidFill>
                <a:schemeClr val="dk1"/>
              </a:solidFill>
              <a:latin typeface="Calibri"/>
              <a:ea typeface="Calibri"/>
              <a:cs typeface="Calibri"/>
              <a:sym typeface="Calibri"/>
            </a:endParaRPr>
          </a:p>
        </p:txBody>
      </p:sp>
      <p:sp>
        <p:nvSpPr>
          <p:cNvPr id="1050" name="Google Shape;1050;p48"/>
          <p:cNvSpPr/>
          <p:nvPr/>
        </p:nvSpPr>
        <p:spPr>
          <a:xfrm>
            <a:off x="7542015" y="6890149"/>
            <a:ext cx="3070504"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Involve team in design process</a:t>
            </a:r>
            <a:endParaRPr sz="175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pic>
        <p:nvPicPr>
          <p:cNvPr id="1056" name="Google Shape;1056;p49"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057" name="Google Shape;1057;p49"/>
          <p:cNvSpPr/>
          <p:nvPr/>
        </p:nvSpPr>
        <p:spPr>
          <a:xfrm>
            <a:off x="6280190" y="821888"/>
            <a:ext cx="7556422"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Compassionate Care Elements</a:t>
            </a:r>
            <a:endParaRPr sz="4450">
              <a:solidFill>
                <a:schemeClr val="dk1"/>
              </a:solidFill>
              <a:latin typeface="Calibri"/>
              <a:ea typeface="Calibri"/>
              <a:cs typeface="Calibri"/>
              <a:sym typeface="Calibri"/>
            </a:endParaRPr>
          </a:p>
        </p:txBody>
      </p:sp>
      <p:pic>
        <p:nvPicPr>
          <p:cNvPr id="1058" name="Google Shape;1058;p49" descr="preencoded.png"/>
          <p:cNvPicPr preferRelativeResize="0"/>
          <p:nvPr/>
        </p:nvPicPr>
        <p:blipFill rotWithShape="1">
          <a:blip r:embed="rId4">
            <a:alphaModFix/>
          </a:blip>
          <a:srcRect/>
          <a:stretch/>
        </p:blipFill>
        <p:spPr>
          <a:xfrm>
            <a:off x="6280190" y="2579608"/>
            <a:ext cx="566976" cy="566976"/>
          </a:xfrm>
          <a:prstGeom prst="rect">
            <a:avLst/>
          </a:prstGeom>
          <a:noFill/>
          <a:ln>
            <a:noFill/>
          </a:ln>
        </p:spPr>
      </p:pic>
      <p:sp>
        <p:nvSpPr>
          <p:cNvPr id="1059" name="Google Shape;1059;p49"/>
          <p:cNvSpPr/>
          <p:nvPr/>
        </p:nvSpPr>
        <p:spPr>
          <a:xfrm>
            <a:off x="6280191" y="3373398"/>
            <a:ext cx="2329816"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Emotional Support</a:t>
            </a:r>
            <a:endParaRPr sz="2200">
              <a:solidFill>
                <a:schemeClr val="dk1"/>
              </a:solidFill>
              <a:latin typeface="Calibri"/>
              <a:ea typeface="Calibri"/>
              <a:cs typeface="Calibri"/>
              <a:sym typeface="Calibri"/>
            </a:endParaRPr>
          </a:p>
        </p:txBody>
      </p:sp>
      <p:sp>
        <p:nvSpPr>
          <p:cNvPr id="1060" name="Google Shape;1060;p49"/>
          <p:cNvSpPr/>
          <p:nvPr/>
        </p:nvSpPr>
        <p:spPr>
          <a:xfrm>
            <a:off x="6280191" y="4218146"/>
            <a:ext cx="2329816"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Addressing fears and concerns</a:t>
            </a:r>
            <a:endParaRPr sz="1750">
              <a:solidFill>
                <a:schemeClr val="dk1"/>
              </a:solidFill>
              <a:latin typeface="Calibri"/>
              <a:ea typeface="Calibri"/>
              <a:cs typeface="Calibri"/>
              <a:sym typeface="Calibri"/>
            </a:endParaRPr>
          </a:p>
        </p:txBody>
      </p:sp>
      <p:pic>
        <p:nvPicPr>
          <p:cNvPr id="1061" name="Google Shape;1061;p49" descr="preencoded.png"/>
          <p:cNvPicPr preferRelativeResize="0"/>
          <p:nvPr/>
        </p:nvPicPr>
        <p:blipFill rotWithShape="1">
          <a:blip r:embed="rId5">
            <a:alphaModFix/>
          </a:blip>
          <a:srcRect/>
          <a:stretch/>
        </p:blipFill>
        <p:spPr>
          <a:xfrm>
            <a:off x="8893493" y="2579608"/>
            <a:ext cx="566976" cy="566976"/>
          </a:xfrm>
          <a:prstGeom prst="rect">
            <a:avLst/>
          </a:prstGeom>
          <a:noFill/>
          <a:ln>
            <a:noFill/>
          </a:ln>
        </p:spPr>
      </p:pic>
      <p:sp>
        <p:nvSpPr>
          <p:cNvPr id="1062" name="Google Shape;1062;p49"/>
          <p:cNvSpPr/>
          <p:nvPr/>
        </p:nvSpPr>
        <p:spPr>
          <a:xfrm>
            <a:off x="8893493" y="3373398"/>
            <a:ext cx="2329816"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Clear Communication</a:t>
            </a:r>
            <a:endParaRPr sz="2200">
              <a:solidFill>
                <a:schemeClr val="dk1"/>
              </a:solidFill>
              <a:latin typeface="Calibri"/>
              <a:ea typeface="Calibri"/>
              <a:cs typeface="Calibri"/>
              <a:sym typeface="Calibri"/>
            </a:endParaRPr>
          </a:p>
        </p:txBody>
      </p:sp>
      <p:sp>
        <p:nvSpPr>
          <p:cNvPr id="1063" name="Google Shape;1063;p49"/>
          <p:cNvSpPr/>
          <p:nvPr/>
        </p:nvSpPr>
        <p:spPr>
          <a:xfrm>
            <a:off x="8893493" y="4218146"/>
            <a:ext cx="2329816"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Jargon-free explanations</a:t>
            </a:r>
            <a:endParaRPr sz="1750">
              <a:solidFill>
                <a:schemeClr val="dk1"/>
              </a:solidFill>
              <a:latin typeface="Calibri"/>
              <a:ea typeface="Calibri"/>
              <a:cs typeface="Calibri"/>
              <a:sym typeface="Calibri"/>
            </a:endParaRPr>
          </a:p>
        </p:txBody>
      </p:sp>
      <p:pic>
        <p:nvPicPr>
          <p:cNvPr id="1064" name="Google Shape;1064;p49" descr="preencoded.png"/>
          <p:cNvPicPr preferRelativeResize="0"/>
          <p:nvPr/>
        </p:nvPicPr>
        <p:blipFill rotWithShape="1">
          <a:blip r:embed="rId6">
            <a:alphaModFix/>
          </a:blip>
          <a:srcRect/>
          <a:stretch/>
        </p:blipFill>
        <p:spPr>
          <a:xfrm>
            <a:off x="11506795" y="2579608"/>
            <a:ext cx="566976" cy="566976"/>
          </a:xfrm>
          <a:prstGeom prst="rect">
            <a:avLst/>
          </a:prstGeom>
          <a:noFill/>
          <a:ln>
            <a:noFill/>
          </a:ln>
        </p:spPr>
      </p:pic>
      <p:sp>
        <p:nvSpPr>
          <p:cNvPr id="1065" name="Google Shape;1065;p49"/>
          <p:cNvSpPr/>
          <p:nvPr/>
        </p:nvSpPr>
        <p:spPr>
          <a:xfrm>
            <a:off x="11506796" y="3373398"/>
            <a:ext cx="2329816" cy="70866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Physical Comfort</a:t>
            </a:r>
            <a:endParaRPr sz="2200">
              <a:solidFill>
                <a:schemeClr val="dk1"/>
              </a:solidFill>
              <a:latin typeface="Calibri"/>
              <a:ea typeface="Calibri"/>
              <a:cs typeface="Calibri"/>
              <a:sym typeface="Calibri"/>
            </a:endParaRPr>
          </a:p>
        </p:txBody>
      </p:sp>
      <p:sp>
        <p:nvSpPr>
          <p:cNvPr id="1066" name="Google Shape;1066;p49"/>
          <p:cNvSpPr/>
          <p:nvPr/>
        </p:nvSpPr>
        <p:spPr>
          <a:xfrm>
            <a:off x="11506796" y="4218146"/>
            <a:ext cx="2329816"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Warm blankets, positioning help</a:t>
            </a:r>
            <a:endParaRPr sz="1750">
              <a:solidFill>
                <a:schemeClr val="dk1"/>
              </a:solidFill>
              <a:latin typeface="Calibri"/>
              <a:ea typeface="Calibri"/>
              <a:cs typeface="Calibri"/>
              <a:sym typeface="Calibri"/>
            </a:endParaRPr>
          </a:p>
        </p:txBody>
      </p:sp>
      <p:pic>
        <p:nvPicPr>
          <p:cNvPr id="1067" name="Google Shape;1067;p49" descr="preencoded.png"/>
          <p:cNvPicPr preferRelativeResize="0"/>
          <p:nvPr/>
        </p:nvPicPr>
        <p:blipFill rotWithShape="1">
          <a:blip r:embed="rId7">
            <a:alphaModFix/>
          </a:blip>
          <a:srcRect/>
          <a:stretch/>
        </p:blipFill>
        <p:spPr>
          <a:xfrm>
            <a:off x="6280190" y="5397580"/>
            <a:ext cx="566976" cy="566976"/>
          </a:xfrm>
          <a:prstGeom prst="rect">
            <a:avLst/>
          </a:prstGeom>
          <a:noFill/>
          <a:ln>
            <a:noFill/>
          </a:ln>
        </p:spPr>
      </p:pic>
      <p:sp>
        <p:nvSpPr>
          <p:cNvPr id="1068" name="Google Shape;1068;p49"/>
          <p:cNvSpPr/>
          <p:nvPr/>
        </p:nvSpPr>
        <p:spPr>
          <a:xfrm>
            <a:off x="6280191" y="6191369"/>
            <a:ext cx="2329816"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Family Inclusion</a:t>
            </a:r>
            <a:endParaRPr sz="2200">
              <a:solidFill>
                <a:schemeClr val="dk1"/>
              </a:solidFill>
              <a:latin typeface="Calibri"/>
              <a:ea typeface="Calibri"/>
              <a:cs typeface="Calibri"/>
              <a:sym typeface="Calibri"/>
            </a:endParaRPr>
          </a:p>
        </p:txBody>
      </p:sp>
      <p:sp>
        <p:nvSpPr>
          <p:cNvPr id="1069" name="Google Shape;1069;p49"/>
          <p:cNvSpPr/>
          <p:nvPr/>
        </p:nvSpPr>
        <p:spPr>
          <a:xfrm>
            <a:off x="6280191" y="6681788"/>
            <a:ext cx="2329816" cy="72580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Updates and discharge teaching</a:t>
            </a:r>
            <a:endParaRPr sz="175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272" name="Google Shape;272;p5"/>
          <p:cNvSpPr/>
          <p:nvPr/>
        </p:nvSpPr>
        <p:spPr>
          <a:xfrm>
            <a:off x="0" y="0"/>
            <a:ext cx="14630400" cy="822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5"/>
          <p:cNvSpPr/>
          <p:nvPr/>
        </p:nvSpPr>
        <p:spPr>
          <a:xfrm flipH="1">
            <a:off x="2" y="0"/>
            <a:ext cx="14630398" cy="1891146"/>
          </a:xfrm>
          <a:prstGeom prst="rect">
            <a:avLst/>
          </a:prstGeom>
          <a:gradFill>
            <a:gsLst>
              <a:gs pos="0">
                <a:srgbClr val="000000">
                  <a:alpha val="95686"/>
                </a:srgbClr>
              </a:gs>
              <a:gs pos="100000">
                <a:srgbClr val="2F5496"/>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5"/>
          <p:cNvSpPr/>
          <p:nvPr/>
        </p:nvSpPr>
        <p:spPr>
          <a:xfrm rot="10800000" flipH="1">
            <a:off x="9754628" y="0"/>
            <a:ext cx="4875772" cy="1891694"/>
          </a:xfrm>
          <a:prstGeom prst="rect">
            <a:avLst/>
          </a:prstGeom>
          <a:gradFill>
            <a:gsLst>
              <a:gs pos="0">
                <a:srgbClr val="1F3864">
                  <a:alpha val="67843"/>
                </a:srgbClr>
              </a:gs>
              <a:gs pos="19000">
                <a:srgbClr val="1F3864">
                  <a:alpha val="67843"/>
                </a:srgbClr>
              </a:gs>
              <a:gs pos="100000">
                <a:srgbClr val="4472C4">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5"/>
          <p:cNvSpPr/>
          <p:nvPr/>
        </p:nvSpPr>
        <p:spPr>
          <a:xfrm rot="5400000">
            <a:off x="6369332" y="-6369334"/>
            <a:ext cx="1891735" cy="14630402"/>
          </a:xfrm>
          <a:prstGeom prst="rect">
            <a:avLst/>
          </a:prstGeom>
          <a:gradFill>
            <a:gsLst>
              <a:gs pos="0">
                <a:srgbClr val="4472C4">
                  <a:alpha val="0"/>
                </a:srgbClr>
              </a:gs>
              <a:gs pos="23000">
                <a:srgbClr val="4472C4">
                  <a:alpha val="0"/>
                </a:srgbClr>
              </a:gs>
              <a:gs pos="99000">
                <a:srgbClr val="000000">
                  <a:alpha val="73725"/>
                </a:srgbClr>
              </a:gs>
              <a:gs pos="100000">
                <a:srgbClr val="000000">
                  <a:alpha val="73725"/>
                </a:srgbClr>
              </a:gs>
            </a:gsLst>
            <a:lin ang="203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5"/>
          <p:cNvSpPr txBox="1">
            <a:spLocks noGrp="1"/>
          </p:cNvSpPr>
          <p:nvPr>
            <p:ph type="title"/>
          </p:nvPr>
        </p:nvSpPr>
        <p:spPr>
          <a:xfrm>
            <a:off x="1645917" y="418639"/>
            <a:ext cx="12052828" cy="10532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400"/>
              <a:buFont typeface="Calibri"/>
              <a:buNone/>
            </a:pPr>
            <a:br>
              <a:rPr lang="en-US" sz="3400">
                <a:solidFill>
                  <a:srgbClr val="FFFFFF"/>
                </a:solidFill>
              </a:rPr>
            </a:br>
            <a:r>
              <a:rPr lang="en-US" sz="3400">
                <a:solidFill>
                  <a:srgbClr val="FFFFFF"/>
                </a:solidFill>
              </a:rPr>
              <a:t>Why consider same day Hysterectomy</a:t>
            </a:r>
            <a:endParaRPr/>
          </a:p>
        </p:txBody>
      </p:sp>
      <p:grpSp>
        <p:nvGrpSpPr>
          <p:cNvPr id="277" name="Google Shape;277;p5"/>
          <p:cNvGrpSpPr/>
          <p:nvPr/>
        </p:nvGrpSpPr>
        <p:grpSpPr>
          <a:xfrm>
            <a:off x="779006" y="2918785"/>
            <a:ext cx="13101117" cy="4263985"/>
            <a:chOff x="6138" y="383690"/>
            <a:chExt cx="13101117" cy="4263985"/>
          </a:xfrm>
        </p:grpSpPr>
        <p:sp>
          <p:nvSpPr>
            <p:cNvPr id="278" name="Google Shape;278;p5"/>
            <p:cNvSpPr/>
            <p:nvPr/>
          </p:nvSpPr>
          <p:spPr>
            <a:xfrm>
              <a:off x="6138" y="383690"/>
              <a:ext cx="1368773" cy="1368773"/>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6138" y="1935815"/>
              <a:ext cx="3910781" cy="586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txBox="1"/>
            <p:nvPr/>
          </p:nvSpPr>
          <p:spPr>
            <a:xfrm>
              <a:off x="6138" y="1935815"/>
              <a:ext cx="3910781" cy="58661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3000"/>
                <a:buFont typeface="Calibri"/>
                <a:buNone/>
              </a:pPr>
              <a:r>
                <a:rPr lang="en-US" sz="3000" b="1" u="sng">
                  <a:solidFill>
                    <a:schemeClr val="dk1"/>
                  </a:solidFill>
                  <a:latin typeface="Calibri"/>
                  <a:ea typeface="Calibri"/>
                  <a:cs typeface="Calibri"/>
                  <a:sym typeface="Calibri"/>
                </a:rPr>
                <a:t>Benefits to patient</a:t>
              </a:r>
              <a:endParaRPr sz="3000">
                <a:solidFill>
                  <a:schemeClr val="dk1"/>
                </a:solidFill>
                <a:latin typeface="Calibri"/>
                <a:ea typeface="Calibri"/>
                <a:cs typeface="Calibri"/>
                <a:sym typeface="Calibri"/>
              </a:endParaRPr>
            </a:p>
          </p:txBody>
        </p:sp>
        <p:sp>
          <p:nvSpPr>
            <p:cNvPr id="281" name="Google Shape;281;p5"/>
            <p:cNvSpPr/>
            <p:nvPr/>
          </p:nvSpPr>
          <p:spPr>
            <a:xfrm>
              <a:off x="6138" y="2607712"/>
              <a:ext cx="3910781" cy="20399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txBox="1"/>
            <p:nvPr/>
          </p:nvSpPr>
          <p:spPr>
            <a:xfrm>
              <a:off x="6138" y="2607712"/>
              <a:ext cx="3910781" cy="203996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Reduced risk of cancellation, reduced pain scores, reduced post-op nausea, early mobilization, reduced risks of hospital acquired infections, comfort of own home</a:t>
              </a:r>
              <a:endParaRPr/>
            </a:p>
          </p:txBody>
        </p:sp>
        <p:sp>
          <p:nvSpPr>
            <p:cNvPr id="283" name="Google Shape;283;p5"/>
            <p:cNvSpPr/>
            <p:nvPr/>
          </p:nvSpPr>
          <p:spPr>
            <a:xfrm>
              <a:off x="4601306" y="383690"/>
              <a:ext cx="1368773" cy="1368773"/>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4601306" y="1935815"/>
              <a:ext cx="3910781" cy="586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txBox="1"/>
            <p:nvPr/>
          </p:nvSpPr>
          <p:spPr>
            <a:xfrm>
              <a:off x="4601306" y="1935815"/>
              <a:ext cx="3910781" cy="58661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3000"/>
                <a:buFont typeface="Calibri"/>
                <a:buNone/>
              </a:pPr>
              <a:r>
                <a:rPr lang="en-US" sz="3000" b="1" u="sng">
                  <a:solidFill>
                    <a:schemeClr val="dk1"/>
                  </a:solidFill>
                  <a:latin typeface="Calibri"/>
                  <a:ea typeface="Calibri"/>
                  <a:cs typeface="Calibri"/>
                  <a:sym typeface="Calibri"/>
                </a:rPr>
                <a:t>Benefits to Healthboard</a:t>
              </a:r>
              <a:endParaRPr sz="3000">
                <a:solidFill>
                  <a:schemeClr val="dk1"/>
                </a:solidFill>
                <a:latin typeface="Calibri"/>
                <a:ea typeface="Calibri"/>
                <a:cs typeface="Calibri"/>
                <a:sym typeface="Calibri"/>
              </a:endParaRPr>
            </a:p>
          </p:txBody>
        </p:sp>
        <p:sp>
          <p:nvSpPr>
            <p:cNvPr id="286" name="Google Shape;286;p5"/>
            <p:cNvSpPr/>
            <p:nvPr/>
          </p:nvSpPr>
          <p:spPr>
            <a:xfrm>
              <a:off x="4601306" y="2607712"/>
              <a:ext cx="3910781" cy="20399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txBox="1"/>
            <p:nvPr/>
          </p:nvSpPr>
          <p:spPr>
            <a:xfrm>
              <a:off x="4601306" y="2607712"/>
              <a:ext cx="3910781" cy="203996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Decrease inpatient bed occupancy </a:t>
              </a:r>
              <a:endParaRPr/>
            </a:p>
            <a:p>
              <a:pPr marL="0" marR="0" lvl="0" indent="0" algn="l" rtl="0">
                <a:lnSpc>
                  <a:spcPct val="10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More efficient use of theatre time </a:t>
              </a:r>
              <a:endParaRPr/>
            </a:p>
            <a:p>
              <a:pPr marL="0" marR="0" lvl="0" indent="0" algn="l" rtl="0">
                <a:lnSpc>
                  <a:spcPct val="10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Decrease in waiting lists</a:t>
              </a:r>
              <a:endParaRPr/>
            </a:p>
            <a:p>
              <a:pPr marL="0" marR="0" lvl="0" indent="0" algn="l" rtl="0">
                <a:lnSpc>
                  <a:spcPct val="10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Cost effective</a:t>
              </a:r>
              <a:endParaRPr/>
            </a:p>
          </p:txBody>
        </p:sp>
        <p:sp>
          <p:nvSpPr>
            <p:cNvPr id="288" name="Google Shape;288;p5"/>
            <p:cNvSpPr/>
            <p:nvPr/>
          </p:nvSpPr>
          <p:spPr>
            <a:xfrm>
              <a:off x="9196474" y="383690"/>
              <a:ext cx="1368773" cy="136877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9196474" y="1935815"/>
              <a:ext cx="3910781" cy="586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txBox="1"/>
            <p:nvPr/>
          </p:nvSpPr>
          <p:spPr>
            <a:xfrm>
              <a:off x="9196474" y="1935815"/>
              <a:ext cx="3910781" cy="58661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3000"/>
                <a:buFont typeface="Calibri"/>
                <a:buNone/>
              </a:pPr>
              <a:r>
                <a:rPr lang="en-US" sz="3000" b="1" u="sng">
                  <a:solidFill>
                    <a:schemeClr val="dk1"/>
                  </a:solidFill>
                  <a:latin typeface="Calibri"/>
                  <a:ea typeface="Calibri"/>
                  <a:cs typeface="Calibri"/>
                  <a:sym typeface="Calibri"/>
                </a:rPr>
                <a:t>Is it safe?</a:t>
              </a:r>
              <a:endParaRPr sz="3000">
                <a:solidFill>
                  <a:schemeClr val="dk1"/>
                </a:solidFill>
                <a:latin typeface="Calibri"/>
                <a:ea typeface="Calibri"/>
                <a:cs typeface="Calibri"/>
                <a:sym typeface="Calibri"/>
              </a:endParaRPr>
            </a:p>
          </p:txBody>
        </p:sp>
        <p:sp>
          <p:nvSpPr>
            <p:cNvPr id="291" name="Google Shape;291;p5"/>
            <p:cNvSpPr/>
            <p:nvPr/>
          </p:nvSpPr>
          <p:spPr>
            <a:xfrm>
              <a:off x="9196474" y="2607712"/>
              <a:ext cx="3910781" cy="20399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txBox="1"/>
            <p:nvPr/>
          </p:nvSpPr>
          <p:spPr>
            <a:xfrm>
              <a:off x="9196474" y="2607712"/>
              <a:ext cx="3910781" cy="203996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700"/>
                <a:buFont typeface="Calibri"/>
                <a:buNone/>
              </a:pPr>
              <a:r>
                <a:rPr lang="en-US" sz="1700">
                  <a:solidFill>
                    <a:schemeClr val="dk1"/>
                  </a:solidFill>
                  <a:latin typeface="Calibri"/>
                  <a:ea typeface="Calibri"/>
                  <a:cs typeface="Calibri"/>
                  <a:sym typeface="Calibri"/>
                </a:rPr>
                <a:t>Publications (2016 – 2022 including large cohorts of patients)</a:t>
              </a:r>
              <a:endParaRPr/>
            </a:p>
            <a:p>
              <a:pPr marL="0" marR="0" lvl="0" indent="0" algn="l" rtl="0">
                <a:lnSpc>
                  <a:spcPct val="10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Models of the service running successfully in UK</a:t>
              </a:r>
              <a:endParaRPr/>
            </a:p>
            <a:p>
              <a:pPr marL="0" marR="0" lvl="0" indent="0" algn="l" rtl="0">
                <a:lnSpc>
                  <a:spcPct val="100000"/>
                </a:lnSpc>
                <a:spcBef>
                  <a:spcPts val="595"/>
                </a:spcBef>
                <a:spcAft>
                  <a:spcPts val="0"/>
                </a:spcAft>
                <a:buClr>
                  <a:schemeClr val="dk1"/>
                </a:buClr>
                <a:buSzPts val="1700"/>
                <a:buFont typeface="Calibri"/>
                <a:buNone/>
              </a:pPr>
              <a:r>
                <a:rPr lang="en-US" sz="1700">
                  <a:solidFill>
                    <a:schemeClr val="dk1"/>
                  </a:solidFill>
                  <a:latin typeface="Calibri"/>
                  <a:ea typeface="Calibri"/>
                  <a:cs typeface="Calibri"/>
                  <a:sym typeface="Calibri"/>
                </a:rPr>
                <a:t>Scottish initiative through Centre for Sustainable Delivery (Modernising Patient Pathways)</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50"/>
          <p:cNvSpPr/>
          <p:nvPr/>
        </p:nvSpPr>
        <p:spPr>
          <a:xfrm>
            <a:off x="793800" y="907055"/>
            <a:ext cx="9687300" cy="10530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Continuous Improvement Process</a:t>
            </a:r>
            <a:endParaRPr sz="4450">
              <a:solidFill>
                <a:schemeClr val="dk1"/>
              </a:solidFill>
              <a:latin typeface="Calibri"/>
              <a:ea typeface="Calibri"/>
              <a:cs typeface="Calibri"/>
              <a:sym typeface="Calibri"/>
            </a:endParaRPr>
          </a:p>
        </p:txBody>
      </p:sp>
      <p:sp>
        <p:nvSpPr>
          <p:cNvPr id="1076" name="Google Shape;1076;p50"/>
          <p:cNvSpPr/>
          <p:nvPr/>
        </p:nvSpPr>
        <p:spPr>
          <a:xfrm>
            <a:off x="1857257" y="3043000"/>
            <a:ext cx="2835235"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None/>
            </a:pPr>
            <a:r>
              <a:rPr lang="en-US" sz="2200">
                <a:solidFill>
                  <a:srgbClr val="DCD7E5"/>
                </a:solidFill>
                <a:latin typeface="Montserrat"/>
                <a:ea typeface="Montserrat"/>
                <a:cs typeface="Montserrat"/>
                <a:sym typeface="Montserrat"/>
              </a:rPr>
              <a:t>Identify Challenge</a:t>
            </a:r>
            <a:endParaRPr sz="2200">
              <a:solidFill>
                <a:schemeClr val="dk1"/>
              </a:solidFill>
              <a:latin typeface="Calibri"/>
              <a:ea typeface="Calibri"/>
              <a:cs typeface="Calibri"/>
              <a:sym typeface="Calibri"/>
            </a:endParaRPr>
          </a:p>
        </p:txBody>
      </p:sp>
      <p:sp>
        <p:nvSpPr>
          <p:cNvPr id="1077" name="Google Shape;1077;p50"/>
          <p:cNvSpPr/>
          <p:nvPr/>
        </p:nvSpPr>
        <p:spPr>
          <a:xfrm>
            <a:off x="793790" y="3533420"/>
            <a:ext cx="3898702" cy="362903"/>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Patient feedback or staff observation</a:t>
            </a:r>
            <a:endParaRPr sz="1750">
              <a:solidFill>
                <a:schemeClr val="dk1"/>
              </a:solidFill>
              <a:latin typeface="Calibri"/>
              <a:ea typeface="Calibri"/>
              <a:cs typeface="Calibri"/>
              <a:sym typeface="Calibri"/>
            </a:endParaRPr>
          </a:p>
        </p:txBody>
      </p:sp>
      <p:pic>
        <p:nvPicPr>
          <p:cNvPr id="1078" name="Google Shape;1078;p50" descr="preencoded.png"/>
          <p:cNvPicPr preferRelativeResize="0"/>
          <p:nvPr/>
        </p:nvPicPr>
        <p:blipFill rotWithShape="1">
          <a:blip r:embed="rId3">
            <a:alphaModFix/>
          </a:blip>
          <a:srcRect/>
          <a:stretch/>
        </p:blipFill>
        <p:spPr>
          <a:xfrm>
            <a:off x="5032654" y="2413517"/>
            <a:ext cx="4564975" cy="4564975"/>
          </a:xfrm>
          <a:prstGeom prst="rect">
            <a:avLst/>
          </a:prstGeom>
          <a:noFill/>
          <a:ln>
            <a:noFill/>
          </a:ln>
        </p:spPr>
      </p:pic>
      <p:pic>
        <p:nvPicPr>
          <p:cNvPr id="1079" name="Google Shape;1079;p50" descr="preencoded.png"/>
          <p:cNvPicPr preferRelativeResize="0"/>
          <p:nvPr/>
        </p:nvPicPr>
        <p:blipFill rotWithShape="1">
          <a:blip r:embed="rId4">
            <a:alphaModFix/>
          </a:blip>
          <a:srcRect/>
          <a:stretch/>
        </p:blipFill>
        <p:spPr>
          <a:xfrm>
            <a:off x="6226732" y="3176589"/>
            <a:ext cx="339328" cy="424220"/>
          </a:xfrm>
          <a:prstGeom prst="rect">
            <a:avLst/>
          </a:prstGeom>
          <a:noFill/>
          <a:ln>
            <a:noFill/>
          </a:ln>
        </p:spPr>
      </p:pic>
      <p:sp>
        <p:nvSpPr>
          <p:cNvPr id="1080" name="Google Shape;1080;p50"/>
          <p:cNvSpPr/>
          <p:nvPr/>
        </p:nvSpPr>
        <p:spPr>
          <a:xfrm>
            <a:off x="9937791" y="3043000"/>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Team Discussion</a:t>
            </a:r>
            <a:endParaRPr sz="2200">
              <a:solidFill>
                <a:schemeClr val="dk1"/>
              </a:solidFill>
              <a:latin typeface="Calibri"/>
              <a:ea typeface="Calibri"/>
              <a:cs typeface="Calibri"/>
              <a:sym typeface="Calibri"/>
            </a:endParaRPr>
          </a:p>
        </p:txBody>
      </p:sp>
      <p:sp>
        <p:nvSpPr>
          <p:cNvPr id="1081" name="Google Shape;1081;p50"/>
          <p:cNvSpPr/>
          <p:nvPr/>
        </p:nvSpPr>
        <p:spPr>
          <a:xfrm>
            <a:off x="9937790" y="3533420"/>
            <a:ext cx="389882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Multi-disciplinary solution finding</a:t>
            </a:r>
            <a:endParaRPr sz="1750">
              <a:solidFill>
                <a:schemeClr val="dk1"/>
              </a:solidFill>
              <a:latin typeface="Calibri"/>
              <a:ea typeface="Calibri"/>
              <a:cs typeface="Calibri"/>
              <a:sym typeface="Calibri"/>
            </a:endParaRPr>
          </a:p>
        </p:txBody>
      </p:sp>
      <p:pic>
        <p:nvPicPr>
          <p:cNvPr id="1082" name="Google Shape;1082;p50" descr="preencoded.png"/>
          <p:cNvPicPr preferRelativeResize="0"/>
          <p:nvPr/>
        </p:nvPicPr>
        <p:blipFill rotWithShape="1">
          <a:blip r:embed="rId5">
            <a:alphaModFix/>
          </a:blip>
          <a:srcRect/>
          <a:stretch/>
        </p:blipFill>
        <p:spPr>
          <a:xfrm>
            <a:off x="5032654" y="2413517"/>
            <a:ext cx="4564975" cy="4564975"/>
          </a:xfrm>
          <a:prstGeom prst="rect">
            <a:avLst/>
          </a:prstGeom>
          <a:noFill/>
          <a:ln>
            <a:noFill/>
          </a:ln>
        </p:spPr>
      </p:pic>
      <p:pic>
        <p:nvPicPr>
          <p:cNvPr id="1083" name="Google Shape;1083;p50" descr="preencoded.png"/>
          <p:cNvPicPr preferRelativeResize="0"/>
          <p:nvPr/>
        </p:nvPicPr>
        <p:blipFill rotWithShape="1">
          <a:blip r:embed="rId6">
            <a:alphaModFix/>
          </a:blip>
          <a:srcRect/>
          <a:stretch/>
        </p:blipFill>
        <p:spPr>
          <a:xfrm>
            <a:off x="8452605" y="3565089"/>
            <a:ext cx="339328" cy="424220"/>
          </a:xfrm>
          <a:prstGeom prst="rect">
            <a:avLst/>
          </a:prstGeom>
          <a:noFill/>
          <a:ln>
            <a:noFill/>
          </a:ln>
        </p:spPr>
      </p:pic>
      <p:sp>
        <p:nvSpPr>
          <p:cNvPr id="1084" name="Google Shape;1084;p50"/>
          <p:cNvSpPr/>
          <p:nvPr/>
        </p:nvSpPr>
        <p:spPr>
          <a:xfrm>
            <a:off x="9937790" y="5495569"/>
            <a:ext cx="2950726"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Protocol Adjustment</a:t>
            </a:r>
            <a:endParaRPr sz="2200">
              <a:solidFill>
                <a:schemeClr val="dk1"/>
              </a:solidFill>
              <a:latin typeface="Calibri"/>
              <a:ea typeface="Calibri"/>
              <a:cs typeface="Calibri"/>
              <a:sym typeface="Calibri"/>
            </a:endParaRPr>
          </a:p>
        </p:txBody>
      </p:sp>
      <p:sp>
        <p:nvSpPr>
          <p:cNvPr id="1085" name="Google Shape;1085;p50"/>
          <p:cNvSpPr/>
          <p:nvPr/>
        </p:nvSpPr>
        <p:spPr>
          <a:xfrm>
            <a:off x="9937790" y="5985987"/>
            <a:ext cx="3898822"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Implement new approach</a:t>
            </a:r>
            <a:endParaRPr sz="1750">
              <a:solidFill>
                <a:schemeClr val="dk1"/>
              </a:solidFill>
              <a:latin typeface="Calibri"/>
              <a:ea typeface="Calibri"/>
              <a:cs typeface="Calibri"/>
              <a:sym typeface="Calibri"/>
            </a:endParaRPr>
          </a:p>
        </p:txBody>
      </p:sp>
      <p:pic>
        <p:nvPicPr>
          <p:cNvPr id="1086" name="Google Shape;1086;p50" descr="preencoded.png"/>
          <p:cNvPicPr preferRelativeResize="0"/>
          <p:nvPr/>
        </p:nvPicPr>
        <p:blipFill rotWithShape="1">
          <a:blip r:embed="rId7">
            <a:alphaModFix/>
          </a:blip>
          <a:srcRect/>
          <a:stretch/>
        </p:blipFill>
        <p:spPr>
          <a:xfrm>
            <a:off x="5032654" y="2413517"/>
            <a:ext cx="4564975" cy="4564975"/>
          </a:xfrm>
          <a:prstGeom prst="rect">
            <a:avLst/>
          </a:prstGeom>
          <a:noFill/>
          <a:ln>
            <a:noFill/>
          </a:ln>
        </p:spPr>
      </p:pic>
      <p:pic>
        <p:nvPicPr>
          <p:cNvPr id="1087" name="Google Shape;1087;p50" descr="preencoded.png"/>
          <p:cNvPicPr preferRelativeResize="0"/>
          <p:nvPr/>
        </p:nvPicPr>
        <p:blipFill rotWithShape="1">
          <a:blip r:embed="rId8">
            <a:alphaModFix/>
          </a:blip>
          <a:srcRect/>
          <a:stretch/>
        </p:blipFill>
        <p:spPr>
          <a:xfrm>
            <a:off x="8064104" y="5790963"/>
            <a:ext cx="339328" cy="424220"/>
          </a:xfrm>
          <a:prstGeom prst="rect">
            <a:avLst/>
          </a:prstGeom>
          <a:noFill/>
          <a:ln>
            <a:noFill/>
          </a:ln>
        </p:spPr>
      </p:pic>
      <p:sp>
        <p:nvSpPr>
          <p:cNvPr id="1088" name="Google Shape;1088;p50"/>
          <p:cNvSpPr/>
          <p:nvPr/>
        </p:nvSpPr>
        <p:spPr>
          <a:xfrm>
            <a:off x="1857257" y="5495569"/>
            <a:ext cx="2835235"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None/>
            </a:pPr>
            <a:r>
              <a:rPr lang="en-US" sz="2200">
                <a:solidFill>
                  <a:srgbClr val="DCD7E5"/>
                </a:solidFill>
                <a:latin typeface="Montserrat"/>
                <a:ea typeface="Montserrat"/>
                <a:cs typeface="Montserrat"/>
                <a:sym typeface="Montserrat"/>
              </a:rPr>
              <a:t>Monitor Results</a:t>
            </a:r>
            <a:endParaRPr sz="2200">
              <a:solidFill>
                <a:schemeClr val="dk1"/>
              </a:solidFill>
              <a:latin typeface="Calibri"/>
              <a:ea typeface="Calibri"/>
              <a:cs typeface="Calibri"/>
              <a:sym typeface="Calibri"/>
            </a:endParaRPr>
          </a:p>
        </p:txBody>
      </p:sp>
      <p:sp>
        <p:nvSpPr>
          <p:cNvPr id="1089" name="Google Shape;1089;p50"/>
          <p:cNvSpPr/>
          <p:nvPr/>
        </p:nvSpPr>
        <p:spPr>
          <a:xfrm>
            <a:off x="793790" y="5985987"/>
            <a:ext cx="3898702" cy="362903"/>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Track outcomes and satisfaction</a:t>
            </a:r>
            <a:endParaRPr sz="1750">
              <a:solidFill>
                <a:schemeClr val="dk1"/>
              </a:solidFill>
              <a:latin typeface="Calibri"/>
              <a:ea typeface="Calibri"/>
              <a:cs typeface="Calibri"/>
              <a:sym typeface="Calibri"/>
            </a:endParaRPr>
          </a:p>
        </p:txBody>
      </p:sp>
      <p:pic>
        <p:nvPicPr>
          <p:cNvPr id="1090" name="Google Shape;1090;p50" descr="preencoded.png"/>
          <p:cNvPicPr preferRelativeResize="0"/>
          <p:nvPr/>
        </p:nvPicPr>
        <p:blipFill rotWithShape="1">
          <a:blip r:embed="rId9">
            <a:alphaModFix/>
          </a:blip>
          <a:srcRect/>
          <a:stretch/>
        </p:blipFill>
        <p:spPr>
          <a:xfrm>
            <a:off x="5032654" y="2413517"/>
            <a:ext cx="4564975" cy="4564975"/>
          </a:xfrm>
          <a:prstGeom prst="rect">
            <a:avLst/>
          </a:prstGeom>
          <a:noFill/>
          <a:ln>
            <a:noFill/>
          </a:ln>
        </p:spPr>
      </p:pic>
      <p:pic>
        <p:nvPicPr>
          <p:cNvPr id="1091" name="Google Shape;1091;p50" descr="preencoded.png"/>
          <p:cNvPicPr preferRelativeResize="0"/>
          <p:nvPr/>
        </p:nvPicPr>
        <p:blipFill rotWithShape="1">
          <a:blip r:embed="rId10">
            <a:alphaModFix/>
          </a:blip>
          <a:srcRect/>
          <a:stretch/>
        </p:blipFill>
        <p:spPr>
          <a:xfrm>
            <a:off x="5838231" y="5402462"/>
            <a:ext cx="339328" cy="42422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51"/>
          <p:cNvSpPr/>
          <p:nvPr/>
        </p:nvSpPr>
        <p:spPr>
          <a:xfrm>
            <a:off x="793800" y="520725"/>
            <a:ext cx="11686500" cy="12357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r>
              <a:rPr lang="en-US" sz="4450">
                <a:solidFill>
                  <a:srgbClr val="F2F0F4"/>
                </a:solidFill>
                <a:latin typeface="Montserrat"/>
                <a:ea typeface="Montserrat"/>
                <a:cs typeface="Montserrat"/>
                <a:sym typeface="Montserrat"/>
              </a:rPr>
              <a:t>Nurse-Led Innovations: The Future</a:t>
            </a:r>
            <a:endParaRPr sz="4450">
              <a:solidFill>
                <a:schemeClr val="dk1"/>
              </a:solidFill>
              <a:latin typeface="Calibri"/>
              <a:ea typeface="Calibri"/>
              <a:cs typeface="Calibri"/>
              <a:sym typeface="Calibri"/>
            </a:endParaRPr>
          </a:p>
        </p:txBody>
      </p:sp>
      <p:sp>
        <p:nvSpPr>
          <p:cNvPr id="1098" name="Google Shape;1098;p51"/>
          <p:cNvSpPr/>
          <p:nvPr/>
        </p:nvSpPr>
        <p:spPr>
          <a:xfrm>
            <a:off x="793789" y="2096453"/>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9" name="Google Shape;1099;p51"/>
          <p:cNvSpPr/>
          <p:nvPr/>
        </p:nvSpPr>
        <p:spPr>
          <a:xfrm>
            <a:off x="878859" y="2138960"/>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650">
                <a:solidFill>
                  <a:srgbClr val="DCD7E5"/>
                </a:solidFill>
                <a:latin typeface="Montserrat"/>
                <a:ea typeface="Montserrat"/>
                <a:cs typeface="Montserrat"/>
                <a:sym typeface="Montserrat"/>
              </a:rPr>
              <a:t>1</a:t>
            </a:r>
            <a:endParaRPr sz="2650">
              <a:solidFill>
                <a:schemeClr val="dk1"/>
              </a:solidFill>
              <a:latin typeface="Calibri"/>
              <a:ea typeface="Calibri"/>
              <a:cs typeface="Calibri"/>
              <a:sym typeface="Calibri"/>
            </a:endParaRPr>
          </a:p>
        </p:txBody>
      </p:sp>
      <p:sp>
        <p:nvSpPr>
          <p:cNvPr id="1100" name="Google Shape;1100;p51"/>
          <p:cNvSpPr/>
          <p:nvPr/>
        </p:nvSpPr>
        <p:spPr>
          <a:xfrm>
            <a:off x="1530906" y="2174320"/>
            <a:ext cx="4106942"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Pre-op Anxiety Reduction Kit</a:t>
            </a:r>
            <a:endParaRPr sz="2200">
              <a:solidFill>
                <a:schemeClr val="dk1"/>
              </a:solidFill>
              <a:latin typeface="Calibri"/>
              <a:ea typeface="Calibri"/>
              <a:cs typeface="Calibri"/>
              <a:sym typeface="Calibri"/>
            </a:endParaRPr>
          </a:p>
        </p:txBody>
      </p:sp>
      <p:sp>
        <p:nvSpPr>
          <p:cNvPr id="1101" name="Google Shape;1101;p51"/>
          <p:cNvSpPr/>
          <p:nvPr/>
        </p:nvSpPr>
        <p:spPr>
          <a:xfrm>
            <a:off x="1530907" y="2664740"/>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Breathing exercises, guided imagery</a:t>
            </a:r>
            <a:endParaRPr sz="1750">
              <a:solidFill>
                <a:schemeClr val="dk1"/>
              </a:solidFill>
              <a:latin typeface="Calibri"/>
              <a:ea typeface="Calibri"/>
              <a:cs typeface="Calibri"/>
              <a:sym typeface="Calibri"/>
            </a:endParaRPr>
          </a:p>
        </p:txBody>
      </p:sp>
      <p:sp>
        <p:nvSpPr>
          <p:cNvPr id="1102" name="Google Shape;1102;p51"/>
          <p:cNvSpPr/>
          <p:nvPr/>
        </p:nvSpPr>
        <p:spPr>
          <a:xfrm>
            <a:off x="793789" y="3481269"/>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51"/>
          <p:cNvSpPr/>
          <p:nvPr/>
        </p:nvSpPr>
        <p:spPr>
          <a:xfrm>
            <a:off x="878859" y="3523775"/>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650">
                <a:solidFill>
                  <a:srgbClr val="DCD7E5"/>
                </a:solidFill>
                <a:latin typeface="Montserrat"/>
                <a:ea typeface="Montserrat"/>
                <a:cs typeface="Montserrat"/>
                <a:sym typeface="Montserrat"/>
              </a:rPr>
              <a:t>2</a:t>
            </a:r>
            <a:endParaRPr sz="2650">
              <a:solidFill>
                <a:schemeClr val="dk1"/>
              </a:solidFill>
              <a:latin typeface="Calibri"/>
              <a:ea typeface="Calibri"/>
              <a:cs typeface="Calibri"/>
              <a:sym typeface="Calibri"/>
            </a:endParaRPr>
          </a:p>
        </p:txBody>
      </p:sp>
      <p:sp>
        <p:nvSpPr>
          <p:cNvPr id="1104" name="Google Shape;1104;p51"/>
          <p:cNvSpPr/>
          <p:nvPr/>
        </p:nvSpPr>
        <p:spPr>
          <a:xfrm>
            <a:off x="1530907" y="3559136"/>
            <a:ext cx="4480441"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Discharge Preparation Timeline</a:t>
            </a:r>
            <a:endParaRPr sz="2200">
              <a:solidFill>
                <a:schemeClr val="dk1"/>
              </a:solidFill>
              <a:latin typeface="Calibri"/>
              <a:ea typeface="Calibri"/>
              <a:cs typeface="Calibri"/>
              <a:sym typeface="Calibri"/>
            </a:endParaRPr>
          </a:p>
        </p:txBody>
      </p:sp>
      <p:sp>
        <p:nvSpPr>
          <p:cNvPr id="1105" name="Google Shape;1105;p51"/>
          <p:cNvSpPr/>
          <p:nvPr/>
        </p:nvSpPr>
        <p:spPr>
          <a:xfrm>
            <a:off x="1530907" y="4049555"/>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Visual countdown to going home</a:t>
            </a:r>
            <a:endParaRPr sz="1750">
              <a:solidFill>
                <a:schemeClr val="dk1"/>
              </a:solidFill>
              <a:latin typeface="Calibri"/>
              <a:ea typeface="Calibri"/>
              <a:cs typeface="Calibri"/>
              <a:sym typeface="Calibri"/>
            </a:endParaRPr>
          </a:p>
        </p:txBody>
      </p:sp>
      <p:sp>
        <p:nvSpPr>
          <p:cNvPr id="1106" name="Google Shape;1106;p51"/>
          <p:cNvSpPr/>
          <p:nvPr/>
        </p:nvSpPr>
        <p:spPr>
          <a:xfrm>
            <a:off x="793789" y="4866084"/>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51"/>
          <p:cNvSpPr/>
          <p:nvPr/>
        </p:nvSpPr>
        <p:spPr>
          <a:xfrm>
            <a:off x="878859" y="4908591"/>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650">
                <a:solidFill>
                  <a:srgbClr val="DCD7E5"/>
                </a:solidFill>
                <a:latin typeface="Montserrat"/>
                <a:ea typeface="Montserrat"/>
                <a:cs typeface="Montserrat"/>
                <a:sym typeface="Montserrat"/>
              </a:rPr>
              <a:t>3</a:t>
            </a:r>
            <a:endParaRPr sz="2650">
              <a:solidFill>
                <a:schemeClr val="dk1"/>
              </a:solidFill>
              <a:latin typeface="Calibri"/>
              <a:ea typeface="Calibri"/>
              <a:cs typeface="Calibri"/>
              <a:sym typeface="Calibri"/>
            </a:endParaRPr>
          </a:p>
        </p:txBody>
      </p:sp>
      <p:sp>
        <p:nvSpPr>
          <p:cNvPr id="1108" name="Google Shape;1108;p51"/>
          <p:cNvSpPr/>
          <p:nvPr/>
        </p:nvSpPr>
        <p:spPr>
          <a:xfrm>
            <a:off x="1530906" y="4943951"/>
            <a:ext cx="3629740"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Recovery Milestone Cards</a:t>
            </a:r>
            <a:endParaRPr sz="2200">
              <a:solidFill>
                <a:schemeClr val="dk1"/>
              </a:solidFill>
              <a:latin typeface="Calibri"/>
              <a:ea typeface="Calibri"/>
              <a:cs typeface="Calibri"/>
              <a:sym typeface="Calibri"/>
            </a:endParaRPr>
          </a:p>
        </p:txBody>
      </p:sp>
      <p:sp>
        <p:nvSpPr>
          <p:cNvPr id="1109" name="Google Shape;1109;p51"/>
          <p:cNvSpPr/>
          <p:nvPr/>
        </p:nvSpPr>
        <p:spPr>
          <a:xfrm>
            <a:off x="1530907" y="5434371"/>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Celebrating progress steps</a:t>
            </a:r>
            <a:endParaRPr sz="1750">
              <a:solidFill>
                <a:schemeClr val="dk1"/>
              </a:solidFill>
              <a:latin typeface="Calibri"/>
              <a:ea typeface="Calibri"/>
              <a:cs typeface="Calibri"/>
              <a:sym typeface="Calibri"/>
            </a:endParaRPr>
          </a:p>
        </p:txBody>
      </p:sp>
      <p:sp>
        <p:nvSpPr>
          <p:cNvPr id="1110" name="Google Shape;1110;p51"/>
          <p:cNvSpPr/>
          <p:nvPr/>
        </p:nvSpPr>
        <p:spPr>
          <a:xfrm>
            <a:off x="793789" y="6250900"/>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51"/>
          <p:cNvSpPr/>
          <p:nvPr/>
        </p:nvSpPr>
        <p:spPr>
          <a:xfrm>
            <a:off x="878859" y="6293408"/>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650">
                <a:solidFill>
                  <a:srgbClr val="DCD7E5"/>
                </a:solidFill>
                <a:latin typeface="Montserrat"/>
                <a:ea typeface="Montserrat"/>
                <a:cs typeface="Montserrat"/>
                <a:sym typeface="Montserrat"/>
              </a:rPr>
              <a:t>4</a:t>
            </a:r>
            <a:endParaRPr sz="2650">
              <a:solidFill>
                <a:schemeClr val="dk1"/>
              </a:solidFill>
              <a:latin typeface="Calibri"/>
              <a:ea typeface="Calibri"/>
              <a:cs typeface="Calibri"/>
              <a:sym typeface="Calibri"/>
            </a:endParaRPr>
          </a:p>
        </p:txBody>
      </p:sp>
      <p:sp>
        <p:nvSpPr>
          <p:cNvPr id="1112" name="Google Shape;1112;p51"/>
          <p:cNvSpPr/>
          <p:nvPr/>
        </p:nvSpPr>
        <p:spPr>
          <a:xfrm>
            <a:off x="1530907" y="6328768"/>
            <a:ext cx="3508177"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r>
              <a:rPr lang="en-US" sz="2200">
                <a:solidFill>
                  <a:srgbClr val="DCD7E5"/>
                </a:solidFill>
                <a:latin typeface="Montserrat"/>
                <a:ea typeface="Montserrat"/>
                <a:cs typeface="Montserrat"/>
                <a:sym typeface="Montserrat"/>
              </a:rPr>
              <a:t>Patient Partner Program?</a:t>
            </a:r>
            <a:endParaRPr sz="2200">
              <a:solidFill>
                <a:schemeClr val="dk1"/>
              </a:solidFill>
              <a:latin typeface="Calibri"/>
              <a:ea typeface="Calibri"/>
              <a:cs typeface="Calibri"/>
              <a:sym typeface="Calibri"/>
            </a:endParaRPr>
          </a:p>
        </p:txBody>
      </p:sp>
      <p:sp>
        <p:nvSpPr>
          <p:cNvPr id="1113" name="Google Shape;1113;p51"/>
          <p:cNvSpPr/>
          <p:nvPr/>
        </p:nvSpPr>
        <p:spPr>
          <a:xfrm>
            <a:off x="1530907" y="6819188"/>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None/>
            </a:pPr>
            <a:r>
              <a:rPr lang="en-US" sz="1750">
                <a:solidFill>
                  <a:srgbClr val="DCD7E5"/>
                </a:solidFill>
                <a:latin typeface="Heebo Light"/>
                <a:ea typeface="Heebo Light"/>
                <a:cs typeface="Heebo Light"/>
                <a:sym typeface="Heebo Light"/>
              </a:rPr>
              <a:t>Former patients mentoring new ones</a:t>
            </a:r>
            <a:endParaRPr sz="175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19" name="Google Shape;1119;p52"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1120" name="Google Shape;1120;p52"/>
          <p:cNvSpPr/>
          <p:nvPr/>
        </p:nvSpPr>
        <p:spPr>
          <a:xfrm>
            <a:off x="793791" y="3760352"/>
            <a:ext cx="7528322" cy="708779"/>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None/>
            </a:pPr>
            <a:endParaRPr sz="445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53"/>
          <p:cNvSpPr/>
          <p:nvPr/>
        </p:nvSpPr>
        <p:spPr>
          <a:xfrm>
            <a:off x="793800" y="705484"/>
            <a:ext cx="11013000" cy="12543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Women's Health Equity Improvements</a:t>
            </a:r>
            <a:endParaRPr sz="4450">
              <a:solidFill>
                <a:schemeClr val="dk1"/>
              </a:solidFill>
              <a:latin typeface="Calibri"/>
              <a:ea typeface="Calibri"/>
              <a:cs typeface="Calibri"/>
              <a:sym typeface="Calibri"/>
            </a:endParaRPr>
          </a:p>
        </p:txBody>
      </p:sp>
      <p:sp>
        <p:nvSpPr>
          <p:cNvPr id="1127" name="Google Shape;1127;p53"/>
          <p:cNvSpPr/>
          <p:nvPr/>
        </p:nvSpPr>
        <p:spPr>
          <a:xfrm>
            <a:off x="1760934" y="3042999"/>
            <a:ext cx="2931557"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Reduced Wait Times</a:t>
            </a:r>
            <a:endParaRPr sz="2200">
              <a:solidFill>
                <a:schemeClr val="dk1"/>
              </a:solidFill>
              <a:latin typeface="Calibri"/>
              <a:ea typeface="Calibri"/>
              <a:cs typeface="Calibri"/>
              <a:sym typeface="Calibri"/>
            </a:endParaRPr>
          </a:p>
        </p:txBody>
      </p:sp>
      <p:sp>
        <p:nvSpPr>
          <p:cNvPr id="1128" name="Google Shape;1128;p53"/>
          <p:cNvSpPr/>
          <p:nvPr/>
        </p:nvSpPr>
        <p:spPr>
          <a:xfrm>
            <a:off x="793790" y="3533418"/>
            <a:ext cx="3898702" cy="362903"/>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From 2+ years to months</a:t>
            </a:r>
            <a:endParaRPr sz="1750">
              <a:solidFill>
                <a:schemeClr val="dk1"/>
              </a:solidFill>
              <a:latin typeface="Calibri"/>
              <a:ea typeface="Calibri"/>
              <a:cs typeface="Calibri"/>
              <a:sym typeface="Calibri"/>
            </a:endParaRPr>
          </a:p>
        </p:txBody>
      </p:sp>
      <p:pic>
        <p:nvPicPr>
          <p:cNvPr id="1129" name="Google Shape;1129;p53" descr="preencoded.png"/>
          <p:cNvPicPr preferRelativeResize="0"/>
          <p:nvPr/>
        </p:nvPicPr>
        <p:blipFill rotWithShape="1">
          <a:blip r:embed="rId3">
            <a:alphaModFix/>
          </a:blip>
          <a:srcRect/>
          <a:stretch/>
        </p:blipFill>
        <p:spPr>
          <a:xfrm>
            <a:off x="5032653" y="2413516"/>
            <a:ext cx="4564975" cy="4564975"/>
          </a:xfrm>
          <a:prstGeom prst="rect">
            <a:avLst/>
          </a:prstGeom>
          <a:noFill/>
          <a:ln>
            <a:noFill/>
          </a:ln>
        </p:spPr>
      </p:pic>
      <p:pic>
        <p:nvPicPr>
          <p:cNvPr id="1130" name="Google Shape;1130;p53" descr="preencoded.png"/>
          <p:cNvPicPr preferRelativeResize="0"/>
          <p:nvPr/>
        </p:nvPicPr>
        <p:blipFill rotWithShape="1">
          <a:blip r:embed="rId4">
            <a:alphaModFix/>
          </a:blip>
          <a:srcRect/>
          <a:stretch/>
        </p:blipFill>
        <p:spPr>
          <a:xfrm>
            <a:off x="6015633" y="3353991"/>
            <a:ext cx="339328" cy="424220"/>
          </a:xfrm>
          <a:prstGeom prst="rect">
            <a:avLst/>
          </a:prstGeom>
          <a:noFill/>
          <a:ln>
            <a:noFill/>
          </a:ln>
        </p:spPr>
      </p:pic>
      <p:sp>
        <p:nvSpPr>
          <p:cNvPr id="1131" name="Google Shape;1131;p53"/>
          <p:cNvSpPr/>
          <p:nvPr/>
        </p:nvSpPr>
        <p:spPr>
          <a:xfrm>
            <a:off x="9937790" y="304299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Local Access</a:t>
            </a:r>
            <a:endParaRPr sz="2200">
              <a:solidFill>
                <a:schemeClr val="dk1"/>
              </a:solidFill>
              <a:latin typeface="Calibri"/>
              <a:ea typeface="Calibri"/>
              <a:cs typeface="Calibri"/>
              <a:sym typeface="Calibri"/>
            </a:endParaRPr>
          </a:p>
        </p:txBody>
      </p:sp>
      <p:sp>
        <p:nvSpPr>
          <p:cNvPr id="1132" name="Google Shape;1132;p53"/>
          <p:cNvSpPr/>
          <p:nvPr/>
        </p:nvSpPr>
        <p:spPr>
          <a:xfrm>
            <a:off x="9937790" y="3533418"/>
            <a:ext cx="3898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No travel burden for complex care</a:t>
            </a:r>
            <a:endParaRPr sz="1750">
              <a:solidFill>
                <a:schemeClr val="dk1"/>
              </a:solidFill>
              <a:latin typeface="Calibri"/>
              <a:ea typeface="Calibri"/>
              <a:cs typeface="Calibri"/>
              <a:sym typeface="Calibri"/>
            </a:endParaRPr>
          </a:p>
        </p:txBody>
      </p:sp>
      <p:pic>
        <p:nvPicPr>
          <p:cNvPr id="1133" name="Google Shape;1133;p53" descr="preencoded.png"/>
          <p:cNvPicPr preferRelativeResize="0"/>
          <p:nvPr/>
        </p:nvPicPr>
        <p:blipFill rotWithShape="1">
          <a:blip r:embed="rId5">
            <a:alphaModFix/>
          </a:blip>
          <a:srcRect/>
          <a:stretch/>
        </p:blipFill>
        <p:spPr>
          <a:xfrm>
            <a:off x="5032653" y="2413516"/>
            <a:ext cx="4564975" cy="4564975"/>
          </a:xfrm>
          <a:prstGeom prst="rect">
            <a:avLst/>
          </a:prstGeom>
          <a:noFill/>
          <a:ln>
            <a:noFill/>
          </a:ln>
        </p:spPr>
      </p:pic>
      <p:pic>
        <p:nvPicPr>
          <p:cNvPr id="1134" name="Google Shape;1134;p53" descr="preencoded.png"/>
          <p:cNvPicPr preferRelativeResize="0"/>
          <p:nvPr/>
        </p:nvPicPr>
        <p:blipFill rotWithShape="1">
          <a:blip r:embed="rId6">
            <a:alphaModFix/>
          </a:blip>
          <a:srcRect/>
          <a:stretch/>
        </p:blipFill>
        <p:spPr>
          <a:xfrm>
            <a:off x="8275201" y="3353991"/>
            <a:ext cx="339328" cy="424220"/>
          </a:xfrm>
          <a:prstGeom prst="rect">
            <a:avLst/>
          </a:prstGeom>
          <a:noFill/>
          <a:ln>
            <a:noFill/>
          </a:ln>
        </p:spPr>
      </p:pic>
      <p:sp>
        <p:nvSpPr>
          <p:cNvPr id="1135" name="Google Shape;1135;p53"/>
          <p:cNvSpPr/>
          <p:nvPr/>
        </p:nvSpPr>
        <p:spPr>
          <a:xfrm>
            <a:off x="9937790" y="5495568"/>
            <a:ext cx="3125629"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Faster Return to Work</a:t>
            </a:r>
            <a:endParaRPr sz="2200">
              <a:solidFill>
                <a:schemeClr val="dk1"/>
              </a:solidFill>
              <a:latin typeface="Calibri"/>
              <a:ea typeface="Calibri"/>
              <a:cs typeface="Calibri"/>
              <a:sym typeface="Calibri"/>
            </a:endParaRPr>
          </a:p>
        </p:txBody>
      </p:sp>
      <p:sp>
        <p:nvSpPr>
          <p:cNvPr id="1136" name="Google Shape;1136;p53"/>
          <p:cNvSpPr/>
          <p:nvPr/>
        </p:nvSpPr>
        <p:spPr>
          <a:xfrm>
            <a:off x="9937790" y="5985986"/>
            <a:ext cx="3898821"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Economic impact for women</a:t>
            </a:r>
            <a:endParaRPr sz="1750">
              <a:solidFill>
                <a:schemeClr val="dk1"/>
              </a:solidFill>
              <a:latin typeface="Calibri"/>
              <a:ea typeface="Calibri"/>
              <a:cs typeface="Calibri"/>
              <a:sym typeface="Calibri"/>
            </a:endParaRPr>
          </a:p>
        </p:txBody>
      </p:sp>
      <p:pic>
        <p:nvPicPr>
          <p:cNvPr id="1137" name="Google Shape;1137;p53" descr="preencoded.png"/>
          <p:cNvPicPr preferRelativeResize="0"/>
          <p:nvPr/>
        </p:nvPicPr>
        <p:blipFill rotWithShape="1">
          <a:blip r:embed="rId7">
            <a:alphaModFix/>
          </a:blip>
          <a:srcRect/>
          <a:stretch/>
        </p:blipFill>
        <p:spPr>
          <a:xfrm>
            <a:off x="5032653" y="2413516"/>
            <a:ext cx="4564975" cy="4564975"/>
          </a:xfrm>
          <a:prstGeom prst="rect">
            <a:avLst/>
          </a:prstGeom>
          <a:noFill/>
          <a:ln>
            <a:noFill/>
          </a:ln>
        </p:spPr>
      </p:pic>
      <p:pic>
        <p:nvPicPr>
          <p:cNvPr id="1138" name="Google Shape;1138;p53" descr="preencoded.png"/>
          <p:cNvPicPr preferRelativeResize="0"/>
          <p:nvPr/>
        </p:nvPicPr>
        <p:blipFill rotWithShape="1">
          <a:blip r:embed="rId8">
            <a:alphaModFix/>
          </a:blip>
          <a:srcRect/>
          <a:stretch/>
        </p:blipFill>
        <p:spPr>
          <a:xfrm>
            <a:off x="8275201" y="5613559"/>
            <a:ext cx="339328" cy="424220"/>
          </a:xfrm>
          <a:prstGeom prst="rect">
            <a:avLst/>
          </a:prstGeom>
          <a:noFill/>
          <a:ln>
            <a:noFill/>
          </a:ln>
        </p:spPr>
      </p:pic>
      <p:sp>
        <p:nvSpPr>
          <p:cNvPr id="1139" name="Google Shape;1139;p53"/>
          <p:cNvSpPr/>
          <p:nvPr/>
        </p:nvSpPr>
        <p:spPr>
          <a:xfrm>
            <a:off x="1480185" y="5495568"/>
            <a:ext cx="3212306" cy="354330"/>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Less Family Disruption</a:t>
            </a:r>
            <a:endParaRPr sz="2200">
              <a:solidFill>
                <a:schemeClr val="dk1"/>
              </a:solidFill>
              <a:latin typeface="Calibri"/>
              <a:ea typeface="Calibri"/>
              <a:cs typeface="Calibri"/>
              <a:sym typeface="Calibri"/>
            </a:endParaRPr>
          </a:p>
        </p:txBody>
      </p:sp>
      <p:sp>
        <p:nvSpPr>
          <p:cNvPr id="1140" name="Google Shape;1140;p53"/>
          <p:cNvSpPr/>
          <p:nvPr/>
        </p:nvSpPr>
        <p:spPr>
          <a:xfrm>
            <a:off x="793790" y="5985986"/>
            <a:ext cx="3898702" cy="362903"/>
          </a:xfrm>
          <a:prstGeom prst="rect">
            <a:avLst/>
          </a:prstGeom>
          <a:noFill/>
          <a:ln>
            <a:noFill/>
          </a:ln>
        </p:spPr>
        <p:txBody>
          <a:bodyPr spcFirstLastPara="1" wrap="square" lIns="0" tIns="0" rIns="0" bIns="0" anchor="t" anchorCtr="0">
            <a:noAutofit/>
          </a:bodyPr>
          <a:lstStyle/>
          <a:p>
            <a:pPr marL="0" marR="0" lvl="0" indent="0" algn="r"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Home same day for caregivers</a:t>
            </a:r>
            <a:endParaRPr sz="1750">
              <a:solidFill>
                <a:schemeClr val="dk1"/>
              </a:solidFill>
              <a:latin typeface="Calibri"/>
              <a:ea typeface="Calibri"/>
              <a:cs typeface="Calibri"/>
              <a:sym typeface="Calibri"/>
            </a:endParaRPr>
          </a:p>
        </p:txBody>
      </p:sp>
      <p:pic>
        <p:nvPicPr>
          <p:cNvPr id="1141" name="Google Shape;1141;p53" descr="preencoded.png"/>
          <p:cNvPicPr preferRelativeResize="0"/>
          <p:nvPr/>
        </p:nvPicPr>
        <p:blipFill rotWithShape="1">
          <a:blip r:embed="rId9">
            <a:alphaModFix/>
          </a:blip>
          <a:srcRect/>
          <a:stretch/>
        </p:blipFill>
        <p:spPr>
          <a:xfrm>
            <a:off x="5032653" y="2413516"/>
            <a:ext cx="4564975" cy="4564975"/>
          </a:xfrm>
          <a:prstGeom prst="rect">
            <a:avLst/>
          </a:prstGeom>
          <a:noFill/>
          <a:ln>
            <a:noFill/>
          </a:ln>
        </p:spPr>
      </p:pic>
      <p:pic>
        <p:nvPicPr>
          <p:cNvPr id="1142" name="Google Shape;1142;p53" descr="preencoded.png"/>
          <p:cNvPicPr preferRelativeResize="0"/>
          <p:nvPr/>
        </p:nvPicPr>
        <p:blipFill rotWithShape="1">
          <a:blip r:embed="rId10">
            <a:alphaModFix/>
          </a:blip>
          <a:srcRect/>
          <a:stretch/>
        </p:blipFill>
        <p:spPr>
          <a:xfrm>
            <a:off x="6015633" y="5613559"/>
            <a:ext cx="339328" cy="42422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54"/>
          <p:cNvSpPr txBox="1">
            <a:spLocks noGrp="1"/>
          </p:cNvSpPr>
          <p:nvPr>
            <p:ph type="title"/>
          </p:nvPr>
        </p:nvSpPr>
        <p:spPr>
          <a:xfrm>
            <a:off x="699148" y="1451363"/>
            <a:ext cx="7602014" cy="159067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400"/>
              <a:buFont typeface="Calibri"/>
              <a:buNone/>
            </a:pPr>
            <a:r>
              <a:rPr lang="en-US">
                <a:latin typeface="Calibri"/>
                <a:ea typeface="Calibri"/>
                <a:cs typeface="Calibri"/>
                <a:sym typeface="Calibri"/>
              </a:rPr>
              <a:t>Sharing of Results</a:t>
            </a:r>
            <a:endParaRPr/>
          </a:p>
        </p:txBody>
      </p:sp>
      <p:sp>
        <p:nvSpPr>
          <p:cNvPr id="1150" name="Google Shape;1150;p54"/>
          <p:cNvSpPr txBox="1">
            <a:spLocks noGrp="1"/>
          </p:cNvSpPr>
          <p:nvPr>
            <p:ph type="body" idx="1"/>
          </p:nvPr>
        </p:nvSpPr>
        <p:spPr>
          <a:xfrm>
            <a:off x="699148" y="3213061"/>
            <a:ext cx="7602014" cy="388859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en-US">
                <a:latin typeface="Calibri"/>
                <a:ea typeface="Calibri"/>
                <a:cs typeface="Calibri"/>
                <a:sym typeface="Calibri"/>
              </a:rPr>
              <a:t>ERAS Conference 2024 Malaga</a:t>
            </a:r>
            <a:endParaRPr/>
          </a:p>
          <a:p>
            <a:pPr marL="342900" lvl="0" indent="-342900" algn="l" rtl="0">
              <a:spcBef>
                <a:spcPts val="640"/>
              </a:spcBef>
              <a:spcAft>
                <a:spcPts val="0"/>
              </a:spcAft>
              <a:buClr>
                <a:schemeClr val="dk1"/>
              </a:buClr>
              <a:buSzPts val="3200"/>
              <a:buChar char="•"/>
            </a:pPr>
            <a:r>
              <a:rPr lang="en-US">
                <a:latin typeface="Calibri"/>
                <a:ea typeface="Calibri"/>
                <a:cs typeface="Calibri"/>
                <a:sym typeface="Calibri"/>
              </a:rPr>
              <a:t>ESGE 2024 Marseille</a:t>
            </a:r>
            <a:endParaRPr/>
          </a:p>
          <a:p>
            <a:pPr marL="342900" lvl="0" indent="-342900" algn="l" rtl="0">
              <a:spcBef>
                <a:spcPts val="640"/>
              </a:spcBef>
              <a:spcAft>
                <a:spcPts val="0"/>
              </a:spcAft>
              <a:buClr>
                <a:schemeClr val="dk1"/>
              </a:buClr>
              <a:buSzPts val="3200"/>
              <a:buChar char="•"/>
            </a:pPr>
            <a:r>
              <a:rPr lang="en-US">
                <a:latin typeface="Calibri"/>
                <a:ea typeface="Calibri"/>
                <a:cs typeface="Calibri"/>
                <a:sym typeface="Calibri"/>
              </a:rPr>
              <a:t>BIARGS 2024 Liverpool</a:t>
            </a:r>
            <a:endParaRPr>
              <a:latin typeface="Calibri"/>
              <a:ea typeface="Calibri"/>
              <a:cs typeface="Calibri"/>
              <a:sym typeface="Calibri"/>
            </a:endParaRPr>
          </a:p>
        </p:txBody>
      </p:sp>
      <p:pic>
        <p:nvPicPr>
          <p:cNvPr id="1151" name="Google Shape;1151;p54"/>
          <p:cNvPicPr preferRelativeResize="0"/>
          <p:nvPr/>
        </p:nvPicPr>
        <p:blipFill rotWithShape="1">
          <a:blip r:embed="rId3">
            <a:alphaModFix/>
          </a:blip>
          <a:srcRect/>
          <a:stretch/>
        </p:blipFill>
        <p:spPr>
          <a:xfrm>
            <a:off x="323416" y="6752270"/>
            <a:ext cx="1177849" cy="1316850"/>
          </a:xfrm>
          <a:prstGeom prst="rect">
            <a:avLst/>
          </a:prstGeom>
          <a:noFill/>
          <a:ln>
            <a:noFill/>
          </a:ln>
        </p:spPr>
      </p:pic>
      <p:pic>
        <p:nvPicPr>
          <p:cNvPr id="1152" name="Google Shape;1152;p54" descr="A person standing next to a question mark&#10;&#10;Description automatically generated"/>
          <p:cNvPicPr preferRelativeResize="0"/>
          <p:nvPr/>
        </p:nvPicPr>
        <p:blipFill rotWithShape="1">
          <a:blip r:embed="rId4">
            <a:alphaModFix/>
          </a:blip>
          <a:srcRect r="-1" b="30171"/>
          <a:stretch/>
        </p:blipFill>
        <p:spPr>
          <a:xfrm>
            <a:off x="8676894" y="51195"/>
            <a:ext cx="4962290" cy="1758512"/>
          </a:xfrm>
          <a:prstGeom prst="rect">
            <a:avLst/>
          </a:prstGeom>
          <a:noFill/>
          <a:ln>
            <a:noFill/>
          </a:ln>
        </p:spPr>
      </p:pic>
      <p:pic>
        <p:nvPicPr>
          <p:cNvPr id="1153" name="Google Shape;1153;p54" descr="A group of people posing for a photo&#10;&#10;Description automatically generated"/>
          <p:cNvPicPr preferRelativeResize="0"/>
          <p:nvPr/>
        </p:nvPicPr>
        <p:blipFill rotWithShape="1">
          <a:blip r:embed="rId5">
            <a:alphaModFix/>
          </a:blip>
          <a:srcRect t="11955" r="-1"/>
          <a:stretch/>
        </p:blipFill>
        <p:spPr>
          <a:xfrm>
            <a:off x="8676894" y="2198979"/>
            <a:ext cx="4962290" cy="1758524"/>
          </a:xfrm>
          <a:prstGeom prst="rect">
            <a:avLst/>
          </a:prstGeom>
          <a:noFill/>
          <a:ln>
            <a:noFill/>
          </a:ln>
        </p:spPr>
      </p:pic>
      <p:pic>
        <p:nvPicPr>
          <p:cNvPr id="1154" name="Google Shape;1154;p54" descr="A yellow and white rectangular sign with a picture of a boat and text&#10;&#10;Description automatically generated"/>
          <p:cNvPicPr preferRelativeResize="0"/>
          <p:nvPr/>
        </p:nvPicPr>
        <p:blipFill rotWithShape="1">
          <a:blip r:embed="rId6">
            <a:alphaModFix/>
          </a:blip>
          <a:srcRect r="-1" b="17103"/>
          <a:stretch/>
        </p:blipFill>
        <p:spPr>
          <a:xfrm>
            <a:off x="8676894" y="4392812"/>
            <a:ext cx="4962290" cy="1758524"/>
          </a:xfrm>
          <a:prstGeom prst="rect">
            <a:avLst/>
          </a:prstGeom>
          <a:noFill/>
          <a:ln>
            <a:noFill/>
          </a:ln>
        </p:spPr>
      </p:pic>
      <p:pic>
        <p:nvPicPr>
          <p:cNvPr id="1155" name="Google Shape;1155;p54" descr="A blue screen with black text&#10;&#10;Description automatically generated"/>
          <p:cNvPicPr preferRelativeResize="0"/>
          <p:nvPr/>
        </p:nvPicPr>
        <p:blipFill rotWithShape="1">
          <a:blip r:embed="rId7">
            <a:alphaModFix/>
          </a:blip>
          <a:srcRect l="36876" r="25030" b="1"/>
          <a:stretch/>
        </p:blipFill>
        <p:spPr>
          <a:xfrm>
            <a:off x="8676894" y="6351488"/>
            <a:ext cx="4962290" cy="17585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0" name="Google Shape;1160;p55" descr="A person in a hospital room&#10;&#10;AI-generated content may be incorrect."/>
          <p:cNvPicPr preferRelativeResize="0"/>
          <p:nvPr/>
        </p:nvPicPr>
        <p:blipFill rotWithShape="1">
          <a:blip r:embed="rId3">
            <a:alphaModFix/>
          </a:blip>
          <a:srcRect r="29734" b="291"/>
          <a:stretch/>
        </p:blipFill>
        <p:spPr>
          <a:xfrm>
            <a:off x="1447621" y="648274"/>
            <a:ext cx="8081730" cy="5501080"/>
          </a:xfrm>
          <a:prstGeom prst="rect">
            <a:avLst/>
          </a:prstGeom>
          <a:noFill/>
          <a:ln>
            <a:noFill/>
          </a:ln>
        </p:spPr>
      </p:pic>
      <p:pic>
        <p:nvPicPr>
          <p:cNvPr id="1161" name="Google Shape;1161;p55" descr="Black text on a white background&#10;&#10;AI-generated content may be incorrect."/>
          <p:cNvPicPr preferRelativeResize="0"/>
          <p:nvPr/>
        </p:nvPicPr>
        <p:blipFill rotWithShape="1">
          <a:blip r:embed="rId4">
            <a:alphaModFix/>
          </a:blip>
          <a:srcRect/>
          <a:stretch/>
        </p:blipFill>
        <p:spPr>
          <a:xfrm>
            <a:off x="1125858" y="5824339"/>
            <a:ext cx="11360773" cy="21190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5"/>
        <p:cNvGrpSpPr/>
        <p:nvPr/>
      </p:nvGrpSpPr>
      <p:grpSpPr>
        <a:xfrm>
          <a:off x="0" y="0"/>
          <a:ext cx="0" cy="0"/>
          <a:chOff x="0" y="0"/>
          <a:chExt cx="0" cy="0"/>
        </a:xfrm>
      </p:grpSpPr>
      <p:sp>
        <p:nvSpPr>
          <p:cNvPr id="1166" name="Google Shape;1166;p56"/>
          <p:cNvSpPr/>
          <p:nvPr/>
        </p:nvSpPr>
        <p:spPr>
          <a:xfrm>
            <a:off x="1828" y="0"/>
            <a:ext cx="14626743" cy="822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67" name="Google Shape;1167;p56" descr="&#10;&#10;"/>
          <p:cNvPicPr preferRelativeResize="0">
            <a:picLocks noGrp="1"/>
          </p:cNvPicPr>
          <p:nvPr>
            <p:ph type="body" idx="1"/>
          </p:nvPr>
        </p:nvPicPr>
        <p:blipFill rotWithShape="1">
          <a:blip r:embed="rId3">
            <a:alphaModFix/>
          </a:blip>
          <a:srcRect t="22070" b="2943"/>
          <a:stretch/>
        </p:blipFill>
        <p:spPr>
          <a:xfrm>
            <a:off x="20" y="1538"/>
            <a:ext cx="14630380" cy="82280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57"/>
          <p:cNvSpPr/>
          <p:nvPr/>
        </p:nvSpPr>
        <p:spPr>
          <a:xfrm>
            <a:off x="793800" y="820406"/>
            <a:ext cx="8182200" cy="13869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Knowledge Sharing Network</a:t>
            </a:r>
            <a:endParaRPr sz="4450">
              <a:solidFill>
                <a:schemeClr val="dk1"/>
              </a:solidFill>
              <a:latin typeface="Calibri"/>
              <a:ea typeface="Calibri"/>
              <a:cs typeface="Calibri"/>
              <a:sym typeface="Calibri"/>
            </a:endParaRPr>
          </a:p>
        </p:txBody>
      </p:sp>
      <p:pic>
        <p:nvPicPr>
          <p:cNvPr id="1174" name="Google Shape;1174;p57" descr="preencoded.png"/>
          <p:cNvPicPr preferRelativeResize="0"/>
          <p:nvPr/>
        </p:nvPicPr>
        <p:blipFill rotWithShape="1">
          <a:blip r:embed="rId3">
            <a:alphaModFix/>
          </a:blip>
          <a:srcRect/>
          <a:stretch/>
        </p:blipFill>
        <p:spPr>
          <a:xfrm>
            <a:off x="793790" y="2661047"/>
            <a:ext cx="4158615" cy="2570202"/>
          </a:xfrm>
          <a:prstGeom prst="rect">
            <a:avLst/>
          </a:prstGeom>
          <a:noFill/>
          <a:ln>
            <a:noFill/>
          </a:ln>
        </p:spPr>
      </p:pic>
      <p:sp>
        <p:nvSpPr>
          <p:cNvPr id="1175" name="Google Shape;1175;p57"/>
          <p:cNvSpPr/>
          <p:nvPr/>
        </p:nvSpPr>
        <p:spPr>
          <a:xfrm>
            <a:off x="793790" y="551473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Training Course</a:t>
            </a:r>
            <a:endParaRPr sz="2200">
              <a:solidFill>
                <a:schemeClr val="dk1"/>
              </a:solidFill>
              <a:latin typeface="Calibri"/>
              <a:ea typeface="Calibri"/>
              <a:cs typeface="Calibri"/>
              <a:sym typeface="Calibri"/>
            </a:endParaRPr>
          </a:p>
        </p:txBody>
      </p:sp>
      <p:sp>
        <p:nvSpPr>
          <p:cNvPr id="1176" name="Google Shape;1176;p57"/>
          <p:cNvSpPr/>
          <p:nvPr/>
        </p:nvSpPr>
        <p:spPr>
          <a:xfrm>
            <a:off x="793790" y="6005155"/>
            <a:ext cx="4158615" cy="725805"/>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Annual "Same-Day Hysterectomy" program</a:t>
            </a:r>
            <a:endParaRPr sz="1750">
              <a:solidFill>
                <a:schemeClr val="dk1"/>
              </a:solidFill>
              <a:latin typeface="Calibri"/>
              <a:ea typeface="Calibri"/>
              <a:cs typeface="Calibri"/>
              <a:sym typeface="Calibri"/>
            </a:endParaRPr>
          </a:p>
        </p:txBody>
      </p:sp>
      <p:pic>
        <p:nvPicPr>
          <p:cNvPr id="1177" name="Google Shape;1177;p57" descr="preencoded.png"/>
          <p:cNvPicPr preferRelativeResize="0"/>
          <p:nvPr/>
        </p:nvPicPr>
        <p:blipFill rotWithShape="1">
          <a:blip r:embed="rId4">
            <a:alphaModFix/>
          </a:blip>
          <a:srcRect/>
          <a:stretch/>
        </p:blipFill>
        <p:spPr>
          <a:xfrm>
            <a:off x="5235893" y="2661047"/>
            <a:ext cx="4158615" cy="2570202"/>
          </a:xfrm>
          <a:prstGeom prst="rect">
            <a:avLst/>
          </a:prstGeom>
          <a:noFill/>
          <a:ln>
            <a:noFill/>
          </a:ln>
        </p:spPr>
      </p:pic>
      <p:sp>
        <p:nvSpPr>
          <p:cNvPr id="1178" name="Google Shape;1178;p57"/>
          <p:cNvSpPr/>
          <p:nvPr/>
        </p:nvSpPr>
        <p:spPr>
          <a:xfrm>
            <a:off x="5235893" y="551473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Resource Sharing</a:t>
            </a:r>
            <a:endParaRPr sz="2200">
              <a:solidFill>
                <a:schemeClr val="dk1"/>
              </a:solidFill>
              <a:latin typeface="Calibri"/>
              <a:ea typeface="Calibri"/>
              <a:cs typeface="Calibri"/>
              <a:sym typeface="Calibri"/>
            </a:endParaRPr>
          </a:p>
        </p:txBody>
      </p:sp>
      <p:sp>
        <p:nvSpPr>
          <p:cNvPr id="1179" name="Google Shape;1179;p57"/>
          <p:cNvSpPr/>
          <p:nvPr/>
        </p:nvSpPr>
        <p:spPr>
          <a:xfrm>
            <a:off x="5235893" y="6005155"/>
            <a:ext cx="415861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Protocols and materials available</a:t>
            </a:r>
            <a:endParaRPr sz="1750">
              <a:solidFill>
                <a:schemeClr val="dk1"/>
              </a:solidFill>
              <a:latin typeface="Calibri"/>
              <a:ea typeface="Calibri"/>
              <a:cs typeface="Calibri"/>
              <a:sym typeface="Calibri"/>
            </a:endParaRPr>
          </a:p>
        </p:txBody>
      </p:sp>
      <p:pic>
        <p:nvPicPr>
          <p:cNvPr id="1180" name="Google Shape;1180;p57" descr="preencoded.png"/>
          <p:cNvPicPr preferRelativeResize="0"/>
          <p:nvPr/>
        </p:nvPicPr>
        <p:blipFill rotWithShape="1">
          <a:blip r:embed="rId5">
            <a:alphaModFix/>
          </a:blip>
          <a:srcRect/>
          <a:stretch/>
        </p:blipFill>
        <p:spPr>
          <a:xfrm>
            <a:off x="9677995" y="2661047"/>
            <a:ext cx="4158615" cy="2570202"/>
          </a:xfrm>
          <a:prstGeom prst="rect">
            <a:avLst/>
          </a:prstGeom>
          <a:noFill/>
          <a:ln>
            <a:noFill/>
          </a:ln>
        </p:spPr>
      </p:pic>
      <p:sp>
        <p:nvSpPr>
          <p:cNvPr id="1181" name="Google Shape;1181;p57"/>
          <p:cNvSpPr/>
          <p:nvPr/>
        </p:nvSpPr>
        <p:spPr>
          <a:xfrm>
            <a:off x="9677995" y="551473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Site Visits</a:t>
            </a:r>
            <a:endParaRPr sz="2200">
              <a:solidFill>
                <a:schemeClr val="dk1"/>
              </a:solidFill>
              <a:latin typeface="Calibri"/>
              <a:ea typeface="Calibri"/>
              <a:cs typeface="Calibri"/>
              <a:sym typeface="Calibri"/>
            </a:endParaRPr>
          </a:p>
        </p:txBody>
      </p:sp>
      <p:sp>
        <p:nvSpPr>
          <p:cNvPr id="1182" name="Google Shape;1182;p57"/>
          <p:cNvSpPr/>
          <p:nvPr/>
        </p:nvSpPr>
        <p:spPr>
          <a:xfrm>
            <a:off x="9677995" y="6005155"/>
            <a:ext cx="415861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Observational learning opportunities</a:t>
            </a:r>
            <a:endParaRPr sz="175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8"/>
          <p:cNvSpPr/>
          <p:nvPr/>
        </p:nvSpPr>
        <p:spPr>
          <a:xfrm>
            <a:off x="793790" y="693063"/>
            <a:ext cx="75564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Renewing Women's Healthcare Together</a:t>
            </a:r>
            <a:endParaRPr sz="4450">
              <a:solidFill>
                <a:schemeClr val="dk1"/>
              </a:solidFill>
              <a:latin typeface="Calibri"/>
              <a:ea typeface="Calibri"/>
              <a:cs typeface="Calibri"/>
              <a:sym typeface="Calibri"/>
            </a:endParaRPr>
          </a:p>
        </p:txBody>
      </p:sp>
      <p:sp>
        <p:nvSpPr>
          <p:cNvPr id="1189" name="Google Shape;1189;p58"/>
          <p:cNvSpPr/>
          <p:nvPr/>
        </p:nvSpPr>
        <p:spPr>
          <a:xfrm>
            <a:off x="793790" y="2450783"/>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90" name="Google Shape;1190;p58" descr="preencoded.png"/>
          <p:cNvPicPr preferRelativeResize="0"/>
          <p:nvPr/>
        </p:nvPicPr>
        <p:blipFill rotWithShape="1">
          <a:blip r:embed="rId3">
            <a:alphaModFix/>
          </a:blip>
          <a:srcRect/>
          <a:stretch/>
        </p:blipFill>
        <p:spPr>
          <a:xfrm>
            <a:off x="878860" y="2493288"/>
            <a:ext cx="340162" cy="425291"/>
          </a:xfrm>
          <a:prstGeom prst="rect">
            <a:avLst/>
          </a:prstGeom>
          <a:noFill/>
          <a:ln>
            <a:noFill/>
          </a:ln>
        </p:spPr>
      </p:pic>
      <p:sp>
        <p:nvSpPr>
          <p:cNvPr id="1191" name="Google Shape;1191;p58"/>
          <p:cNvSpPr/>
          <p:nvPr/>
        </p:nvSpPr>
        <p:spPr>
          <a:xfrm>
            <a:off x="1530906" y="2528649"/>
            <a:ext cx="2871668"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Embrace Innovation</a:t>
            </a:r>
            <a:endParaRPr sz="2200">
              <a:solidFill>
                <a:schemeClr val="dk1"/>
              </a:solidFill>
              <a:latin typeface="Calibri"/>
              <a:ea typeface="Calibri"/>
              <a:cs typeface="Calibri"/>
              <a:sym typeface="Calibri"/>
            </a:endParaRPr>
          </a:p>
        </p:txBody>
      </p:sp>
      <p:sp>
        <p:nvSpPr>
          <p:cNvPr id="1192" name="Google Shape;1192;p58"/>
          <p:cNvSpPr/>
          <p:nvPr/>
        </p:nvSpPr>
        <p:spPr>
          <a:xfrm>
            <a:off x="1530906" y="3019068"/>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New techniques, pathways, technologies</a:t>
            </a:r>
            <a:endParaRPr sz="1750">
              <a:solidFill>
                <a:schemeClr val="dk1"/>
              </a:solidFill>
              <a:latin typeface="Calibri"/>
              <a:ea typeface="Calibri"/>
              <a:cs typeface="Calibri"/>
              <a:sym typeface="Calibri"/>
            </a:endParaRPr>
          </a:p>
        </p:txBody>
      </p:sp>
      <p:sp>
        <p:nvSpPr>
          <p:cNvPr id="1193" name="Google Shape;1193;p58"/>
          <p:cNvSpPr/>
          <p:nvPr/>
        </p:nvSpPr>
        <p:spPr>
          <a:xfrm>
            <a:off x="793790" y="3835598"/>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94" name="Google Shape;1194;p58" descr="preencoded.png"/>
          <p:cNvPicPr preferRelativeResize="0"/>
          <p:nvPr/>
        </p:nvPicPr>
        <p:blipFill rotWithShape="1">
          <a:blip r:embed="rId4">
            <a:alphaModFix/>
          </a:blip>
          <a:srcRect/>
          <a:stretch/>
        </p:blipFill>
        <p:spPr>
          <a:xfrm>
            <a:off x="878860" y="3878104"/>
            <a:ext cx="340162" cy="425291"/>
          </a:xfrm>
          <a:prstGeom prst="rect">
            <a:avLst/>
          </a:prstGeom>
          <a:noFill/>
          <a:ln>
            <a:noFill/>
          </a:ln>
        </p:spPr>
      </p:pic>
      <p:sp>
        <p:nvSpPr>
          <p:cNvPr id="1195" name="Google Shape;1195;p58"/>
          <p:cNvSpPr/>
          <p:nvPr/>
        </p:nvSpPr>
        <p:spPr>
          <a:xfrm>
            <a:off x="1530906" y="3913465"/>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Improve Access</a:t>
            </a:r>
            <a:endParaRPr sz="2200">
              <a:solidFill>
                <a:schemeClr val="dk1"/>
              </a:solidFill>
              <a:latin typeface="Calibri"/>
              <a:ea typeface="Calibri"/>
              <a:cs typeface="Calibri"/>
              <a:sym typeface="Calibri"/>
            </a:endParaRPr>
          </a:p>
        </p:txBody>
      </p:sp>
      <p:sp>
        <p:nvSpPr>
          <p:cNvPr id="1196" name="Google Shape;1196;p58"/>
          <p:cNvSpPr/>
          <p:nvPr/>
        </p:nvSpPr>
        <p:spPr>
          <a:xfrm>
            <a:off x="1530906" y="4403884"/>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Shorter waits, local treatment options</a:t>
            </a:r>
            <a:endParaRPr sz="1750">
              <a:solidFill>
                <a:schemeClr val="dk1"/>
              </a:solidFill>
              <a:latin typeface="Calibri"/>
              <a:ea typeface="Calibri"/>
              <a:cs typeface="Calibri"/>
              <a:sym typeface="Calibri"/>
            </a:endParaRPr>
          </a:p>
        </p:txBody>
      </p:sp>
      <p:sp>
        <p:nvSpPr>
          <p:cNvPr id="1197" name="Google Shape;1197;p58"/>
          <p:cNvSpPr/>
          <p:nvPr/>
        </p:nvSpPr>
        <p:spPr>
          <a:xfrm>
            <a:off x="793790" y="5220414"/>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198" name="Google Shape;1198;p58" descr="preencoded.png"/>
          <p:cNvPicPr preferRelativeResize="0"/>
          <p:nvPr/>
        </p:nvPicPr>
        <p:blipFill rotWithShape="1">
          <a:blip r:embed="rId5">
            <a:alphaModFix/>
          </a:blip>
          <a:srcRect/>
          <a:stretch/>
        </p:blipFill>
        <p:spPr>
          <a:xfrm>
            <a:off x="878860" y="5262920"/>
            <a:ext cx="340162" cy="425291"/>
          </a:xfrm>
          <a:prstGeom prst="rect">
            <a:avLst/>
          </a:prstGeom>
          <a:noFill/>
          <a:ln>
            <a:noFill/>
          </a:ln>
        </p:spPr>
      </p:pic>
      <p:sp>
        <p:nvSpPr>
          <p:cNvPr id="1199" name="Google Shape;1199;p58"/>
          <p:cNvSpPr/>
          <p:nvPr/>
        </p:nvSpPr>
        <p:spPr>
          <a:xfrm>
            <a:off x="1530906" y="529828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Ensure Equity</a:t>
            </a:r>
            <a:endParaRPr sz="2200">
              <a:solidFill>
                <a:schemeClr val="dk1"/>
              </a:solidFill>
              <a:latin typeface="Calibri"/>
              <a:ea typeface="Calibri"/>
              <a:cs typeface="Calibri"/>
              <a:sym typeface="Calibri"/>
            </a:endParaRPr>
          </a:p>
        </p:txBody>
      </p:sp>
      <p:sp>
        <p:nvSpPr>
          <p:cNvPr id="1200" name="Google Shape;1200;p58"/>
          <p:cNvSpPr/>
          <p:nvPr/>
        </p:nvSpPr>
        <p:spPr>
          <a:xfrm>
            <a:off x="1530906" y="5788700"/>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Address historical gaps in women's care</a:t>
            </a:r>
            <a:endParaRPr sz="1750">
              <a:solidFill>
                <a:schemeClr val="dk1"/>
              </a:solidFill>
              <a:latin typeface="Calibri"/>
              <a:ea typeface="Calibri"/>
              <a:cs typeface="Calibri"/>
              <a:sym typeface="Calibri"/>
            </a:endParaRPr>
          </a:p>
        </p:txBody>
      </p:sp>
      <p:sp>
        <p:nvSpPr>
          <p:cNvPr id="1201" name="Google Shape;1201;p58"/>
          <p:cNvSpPr/>
          <p:nvPr/>
        </p:nvSpPr>
        <p:spPr>
          <a:xfrm>
            <a:off x="793790" y="6605230"/>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02" name="Google Shape;1202;p58" descr="preencoded.png"/>
          <p:cNvPicPr preferRelativeResize="0"/>
          <p:nvPr/>
        </p:nvPicPr>
        <p:blipFill rotWithShape="1">
          <a:blip r:embed="rId6">
            <a:alphaModFix/>
          </a:blip>
          <a:srcRect/>
          <a:stretch/>
        </p:blipFill>
        <p:spPr>
          <a:xfrm>
            <a:off x="878860" y="6647736"/>
            <a:ext cx="340162" cy="425291"/>
          </a:xfrm>
          <a:prstGeom prst="rect">
            <a:avLst/>
          </a:prstGeom>
          <a:noFill/>
          <a:ln>
            <a:noFill/>
          </a:ln>
        </p:spPr>
      </p:pic>
      <p:sp>
        <p:nvSpPr>
          <p:cNvPr id="1203" name="Google Shape;1203;p58"/>
          <p:cNvSpPr/>
          <p:nvPr/>
        </p:nvSpPr>
        <p:spPr>
          <a:xfrm>
            <a:off x="1530906" y="6683097"/>
            <a:ext cx="3936563"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Collaborate Across Scotland</a:t>
            </a:r>
            <a:endParaRPr sz="2200">
              <a:solidFill>
                <a:schemeClr val="dk1"/>
              </a:solidFill>
              <a:latin typeface="Calibri"/>
              <a:ea typeface="Calibri"/>
              <a:cs typeface="Calibri"/>
              <a:sym typeface="Calibri"/>
            </a:endParaRPr>
          </a:p>
        </p:txBody>
      </p:sp>
      <p:sp>
        <p:nvSpPr>
          <p:cNvPr id="1204" name="Google Shape;1204;p58"/>
          <p:cNvSpPr/>
          <p:nvPr/>
        </p:nvSpPr>
        <p:spPr>
          <a:xfrm>
            <a:off x="1530906" y="7173516"/>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Share successes, learn together</a:t>
            </a:r>
            <a:endParaRPr sz="1750">
              <a:solidFill>
                <a:schemeClr val="dk1"/>
              </a:solidFill>
              <a:latin typeface="Calibri"/>
              <a:ea typeface="Calibri"/>
              <a:cs typeface="Calibri"/>
              <a:sym typeface="Calibri"/>
            </a:endParaRPr>
          </a:p>
        </p:txBody>
      </p:sp>
      <p:pic>
        <p:nvPicPr>
          <p:cNvPr id="1205" name="Google Shape;1205;p58" descr="A group of people in scrubs&#10;&#10;Description automatically generated"/>
          <p:cNvPicPr preferRelativeResize="0"/>
          <p:nvPr/>
        </p:nvPicPr>
        <p:blipFill rotWithShape="1">
          <a:blip r:embed="rId7">
            <a:alphaModFix/>
          </a:blip>
          <a:srcRect/>
          <a:stretch/>
        </p:blipFill>
        <p:spPr>
          <a:xfrm>
            <a:off x="7101296" y="602355"/>
            <a:ext cx="7429500" cy="7378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pic>
        <p:nvPicPr>
          <p:cNvPr id="1211" name="Google Shape;1211;p59" descr="preencoded.png"/>
          <p:cNvPicPr preferRelativeResize="0"/>
          <p:nvPr/>
        </p:nvPicPr>
        <p:blipFill rotWithShape="1">
          <a:blip r:embed="rId3">
            <a:alphaModFix/>
          </a:blip>
          <a:srcRect/>
          <a:stretch/>
        </p:blipFill>
        <p:spPr>
          <a:xfrm>
            <a:off x="0" y="0"/>
            <a:ext cx="5486400" cy="8229600"/>
          </a:xfrm>
          <a:prstGeom prst="rect">
            <a:avLst/>
          </a:prstGeom>
          <a:noFill/>
          <a:ln>
            <a:noFill/>
          </a:ln>
        </p:spPr>
      </p:pic>
      <p:sp>
        <p:nvSpPr>
          <p:cNvPr id="1212" name="Google Shape;1212;p59"/>
          <p:cNvSpPr/>
          <p:nvPr/>
        </p:nvSpPr>
        <p:spPr>
          <a:xfrm>
            <a:off x="6280190" y="693063"/>
            <a:ext cx="7556421" cy="1417558"/>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F2F0F4"/>
              </a:buClr>
              <a:buSzPts val="4450"/>
              <a:buFont typeface="Montserrat"/>
              <a:buNone/>
            </a:pPr>
            <a:r>
              <a:rPr lang="en-US" sz="4450">
                <a:solidFill>
                  <a:srgbClr val="F2F0F4"/>
                </a:solidFill>
                <a:latin typeface="Montserrat"/>
                <a:ea typeface="Montserrat"/>
                <a:cs typeface="Montserrat"/>
                <a:sym typeface="Montserrat"/>
              </a:rPr>
              <a:t>Same Day Discharge Hysterectomy Course</a:t>
            </a:r>
            <a:endParaRPr sz="4450">
              <a:solidFill>
                <a:schemeClr val="dk1"/>
              </a:solidFill>
              <a:latin typeface="Calibri"/>
              <a:ea typeface="Calibri"/>
              <a:cs typeface="Calibri"/>
              <a:sym typeface="Calibri"/>
            </a:endParaRPr>
          </a:p>
        </p:txBody>
      </p:sp>
      <p:sp>
        <p:nvSpPr>
          <p:cNvPr id="1213" name="Google Shape;1213;p59"/>
          <p:cNvSpPr/>
          <p:nvPr/>
        </p:nvSpPr>
        <p:spPr>
          <a:xfrm>
            <a:off x="6280190" y="2450783"/>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4" name="Google Shape;1214;p59"/>
          <p:cNvSpPr/>
          <p:nvPr/>
        </p:nvSpPr>
        <p:spPr>
          <a:xfrm>
            <a:off x="6365260" y="2493288"/>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1</a:t>
            </a:r>
            <a:endParaRPr sz="2650">
              <a:solidFill>
                <a:schemeClr val="dk1"/>
              </a:solidFill>
              <a:latin typeface="Calibri"/>
              <a:ea typeface="Calibri"/>
              <a:cs typeface="Calibri"/>
              <a:sym typeface="Calibri"/>
            </a:endParaRPr>
          </a:p>
        </p:txBody>
      </p:sp>
      <p:sp>
        <p:nvSpPr>
          <p:cNvPr id="1215" name="Google Shape;1215;p59"/>
          <p:cNvSpPr/>
          <p:nvPr/>
        </p:nvSpPr>
        <p:spPr>
          <a:xfrm>
            <a:off x="7017306" y="2528649"/>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When</a:t>
            </a:r>
            <a:endParaRPr sz="2200">
              <a:solidFill>
                <a:schemeClr val="dk1"/>
              </a:solidFill>
              <a:latin typeface="Calibri"/>
              <a:ea typeface="Calibri"/>
              <a:cs typeface="Calibri"/>
              <a:sym typeface="Calibri"/>
            </a:endParaRPr>
          </a:p>
        </p:txBody>
      </p:sp>
      <p:sp>
        <p:nvSpPr>
          <p:cNvPr id="1216" name="Google Shape;1216;p59"/>
          <p:cNvSpPr/>
          <p:nvPr/>
        </p:nvSpPr>
        <p:spPr>
          <a:xfrm>
            <a:off x="7017306" y="3019068"/>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5th September 2025, 8:45-5PM</a:t>
            </a:r>
            <a:endParaRPr sz="1750">
              <a:solidFill>
                <a:schemeClr val="dk1"/>
              </a:solidFill>
              <a:latin typeface="Calibri"/>
              <a:ea typeface="Calibri"/>
              <a:cs typeface="Calibri"/>
              <a:sym typeface="Calibri"/>
            </a:endParaRPr>
          </a:p>
        </p:txBody>
      </p:sp>
      <p:sp>
        <p:nvSpPr>
          <p:cNvPr id="1217" name="Google Shape;1217;p59"/>
          <p:cNvSpPr/>
          <p:nvPr/>
        </p:nvSpPr>
        <p:spPr>
          <a:xfrm>
            <a:off x="6280190" y="3835598"/>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8" name="Google Shape;1218;p59"/>
          <p:cNvSpPr/>
          <p:nvPr/>
        </p:nvSpPr>
        <p:spPr>
          <a:xfrm>
            <a:off x="6365260" y="3878104"/>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2</a:t>
            </a:r>
            <a:endParaRPr sz="2650">
              <a:solidFill>
                <a:schemeClr val="dk1"/>
              </a:solidFill>
              <a:latin typeface="Calibri"/>
              <a:ea typeface="Calibri"/>
              <a:cs typeface="Calibri"/>
              <a:sym typeface="Calibri"/>
            </a:endParaRPr>
          </a:p>
        </p:txBody>
      </p:sp>
      <p:sp>
        <p:nvSpPr>
          <p:cNvPr id="1219" name="Google Shape;1219;p59"/>
          <p:cNvSpPr/>
          <p:nvPr/>
        </p:nvSpPr>
        <p:spPr>
          <a:xfrm>
            <a:off x="7017306" y="3913465"/>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Where</a:t>
            </a:r>
            <a:endParaRPr sz="2200">
              <a:solidFill>
                <a:schemeClr val="dk1"/>
              </a:solidFill>
              <a:latin typeface="Calibri"/>
              <a:ea typeface="Calibri"/>
              <a:cs typeface="Calibri"/>
              <a:sym typeface="Calibri"/>
            </a:endParaRPr>
          </a:p>
        </p:txBody>
      </p:sp>
      <p:sp>
        <p:nvSpPr>
          <p:cNvPr id="1220" name="Google Shape;1220;p59"/>
          <p:cNvSpPr/>
          <p:nvPr/>
        </p:nvSpPr>
        <p:spPr>
          <a:xfrm>
            <a:off x="7017306" y="4403884"/>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Medical Education Centre, Kirklands Hospital</a:t>
            </a:r>
            <a:endParaRPr sz="1750">
              <a:solidFill>
                <a:schemeClr val="dk1"/>
              </a:solidFill>
              <a:latin typeface="Calibri"/>
              <a:ea typeface="Calibri"/>
              <a:cs typeface="Calibri"/>
              <a:sym typeface="Calibri"/>
            </a:endParaRPr>
          </a:p>
        </p:txBody>
      </p:sp>
      <p:sp>
        <p:nvSpPr>
          <p:cNvPr id="1221" name="Google Shape;1221;p59"/>
          <p:cNvSpPr/>
          <p:nvPr/>
        </p:nvSpPr>
        <p:spPr>
          <a:xfrm>
            <a:off x="6280190" y="5220414"/>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2" name="Google Shape;1222;p59"/>
          <p:cNvSpPr/>
          <p:nvPr/>
        </p:nvSpPr>
        <p:spPr>
          <a:xfrm>
            <a:off x="6365260" y="5262920"/>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3</a:t>
            </a:r>
            <a:endParaRPr sz="2650">
              <a:solidFill>
                <a:schemeClr val="dk1"/>
              </a:solidFill>
              <a:latin typeface="Calibri"/>
              <a:ea typeface="Calibri"/>
              <a:cs typeface="Calibri"/>
              <a:sym typeface="Calibri"/>
            </a:endParaRPr>
          </a:p>
        </p:txBody>
      </p:sp>
      <p:sp>
        <p:nvSpPr>
          <p:cNvPr id="1223" name="Google Shape;1223;p59"/>
          <p:cNvSpPr/>
          <p:nvPr/>
        </p:nvSpPr>
        <p:spPr>
          <a:xfrm>
            <a:off x="7017306" y="5298281"/>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Who</a:t>
            </a:r>
            <a:endParaRPr sz="2200">
              <a:solidFill>
                <a:schemeClr val="dk1"/>
              </a:solidFill>
              <a:latin typeface="Calibri"/>
              <a:ea typeface="Calibri"/>
              <a:cs typeface="Calibri"/>
              <a:sym typeface="Calibri"/>
            </a:endParaRPr>
          </a:p>
        </p:txBody>
      </p:sp>
      <p:sp>
        <p:nvSpPr>
          <p:cNvPr id="1224" name="Google Shape;1224;p59"/>
          <p:cNvSpPr/>
          <p:nvPr/>
        </p:nvSpPr>
        <p:spPr>
          <a:xfrm>
            <a:off x="7017306" y="5788700"/>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Expert faculty including Dr Sokolova, Dr Gherghe, Dr Martin</a:t>
            </a:r>
            <a:endParaRPr sz="1750">
              <a:solidFill>
                <a:schemeClr val="dk1"/>
              </a:solidFill>
              <a:latin typeface="Calibri"/>
              <a:ea typeface="Calibri"/>
              <a:cs typeface="Calibri"/>
              <a:sym typeface="Calibri"/>
            </a:endParaRPr>
          </a:p>
        </p:txBody>
      </p:sp>
      <p:sp>
        <p:nvSpPr>
          <p:cNvPr id="1225" name="Google Shape;1225;p59"/>
          <p:cNvSpPr/>
          <p:nvPr/>
        </p:nvSpPr>
        <p:spPr>
          <a:xfrm>
            <a:off x="6280190" y="6605230"/>
            <a:ext cx="510302" cy="510302"/>
          </a:xfrm>
          <a:prstGeom prst="roundRect">
            <a:avLst>
              <a:gd name="adj" fmla="val 18669"/>
            </a:avLst>
          </a:prstGeom>
          <a:solidFill>
            <a:srgbClr val="31136C"/>
          </a:solidFill>
          <a:ln w="9525" cap="flat" cmpd="sng">
            <a:solidFill>
              <a:srgbClr val="4A2C8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6" name="Google Shape;1226;p59"/>
          <p:cNvSpPr/>
          <p:nvPr/>
        </p:nvSpPr>
        <p:spPr>
          <a:xfrm>
            <a:off x="6365260" y="6647736"/>
            <a:ext cx="340162" cy="42529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CD7E5"/>
              </a:buClr>
              <a:buSzPts val="2650"/>
              <a:buFont typeface="Montserrat"/>
              <a:buNone/>
            </a:pPr>
            <a:r>
              <a:rPr lang="en-US" sz="2650">
                <a:solidFill>
                  <a:srgbClr val="DCD7E5"/>
                </a:solidFill>
                <a:latin typeface="Montserrat"/>
                <a:ea typeface="Montserrat"/>
                <a:cs typeface="Montserrat"/>
                <a:sym typeface="Montserrat"/>
              </a:rPr>
              <a:t>4</a:t>
            </a:r>
            <a:endParaRPr sz="2650">
              <a:solidFill>
                <a:schemeClr val="dk1"/>
              </a:solidFill>
              <a:latin typeface="Calibri"/>
              <a:ea typeface="Calibri"/>
              <a:cs typeface="Calibri"/>
              <a:sym typeface="Calibri"/>
            </a:endParaRPr>
          </a:p>
        </p:txBody>
      </p:sp>
      <p:sp>
        <p:nvSpPr>
          <p:cNvPr id="1227" name="Google Shape;1227;p59"/>
          <p:cNvSpPr/>
          <p:nvPr/>
        </p:nvSpPr>
        <p:spPr>
          <a:xfrm>
            <a:off x="7017306" y="6683097"/>
            <a:ext cx="2835235" cy="35433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DCD7E5"/>
              </a:buClr>
              <a:buSzPts val="2200"/>
              <a:buFont typeface="Montserrat"/>
              <a:buNone/>
            </a:pPr>
            <a:r>
              <a:rPr lang="en-US" sz="2200">
                <a:solidFill>
                  <a:srgbClr val="DCD7E5"/>
                </a:solidFill>
                <a:latin typeface="Montserrat"/>
                <a:ea typeface="Montserrat"/>
                <a:cs typeface="Montserrat"/>
                <a:sym typeface="Montserrat"/>
              </a:rPr>
              <a:t>Apply</a:t>
            </a:r>
            <a:endParaRPr sz="2200">
              <a:solidFill>
                <a:schemeClr val="dk1"/>
              </a:solidFill>
              <a:latin typeface="Calibri"/>
              <a:ea typeface="Calibri"/>
              <a:cs typeface="Calibri"/>
              <a:sym typeface="Calibri"/>
            </a:endParaRPr>
          </a:p>
        </p:txBody>
      </p:sp>
      <p:sp>
        <p:nvSpPr>
          <p:cNvPr id="1228" name="Google Shape;1228;p59"/>
          <p:cNvSpPr/>
          <p:nvPr/>
        </p:nvSpPr>
        <p:spPr>
          <a:xfrm>
            <a:off x="7017306" y="7173516"/>
            <a:ext cx="6819305" cy="362903"/>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DCD7E5"/>
              </a:buClr>
              <a:buSzPts val="1750"/>
              <a:buFont typeface="Heebo Light"/>
              <a:buNone/>
            </a:pPr>
            <a:r>
              <a:rPr lang="en-US" sz="1750">
                <a:solidFill>
                  <a:srgbClr val="DCD7E5"/>
                </a:solidFill>
                <a:latin typeface="Heebo Light"/>
                <a:ea typeface="Heebo Light"/>
                <a:cs typeface="Heebo Light"/>
                <a:sym typeface="Heebo Light"/>
              </a:rPr>
              <a:t>Email Sheryl.Houston@lanarkshire.scot.nhs.uk </a:t>
            </a:r>
            <a:endParaRPr sz="175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6"/>
          <p:cNvSpPr/>
          <p:nvPr/>
        </p:nvSpPr>
        <p:spPr>
          <a:xfrm>
            <a:off x="0" y="0"/>
            <a:ext cx="14630400" cy="822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6"/>
          <p:cNvSpPr txBox="1">
            <a:spLocks noGrp="1"/>
          </p:cNvSpPr>
          <p:nvPr>
            <p:ph type="title"/>
          </p:nvPr>
        </p:nvSpPr>
        <p:spPr>
          <a:xfrm>
            <a:off x="757123" y="603504"/>
            <a:ext cx="4103827" cy="17556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800"/>
              <a:buFont typeface="Calibri"/>
              <a:buNone/>
            </a:pPr>
            <a:r>
              <a:rPr lang="en-US" sz="5800" b="1">
                <a:solidFill>
                  <a:schemeClr val="dk1"/>
                </a:solidFill>
                <a:latin typeface="Calibri"/>
                <a:ea typeface="Calibri"/>
                <a:cs typeface="Calibri"/>
                <a:sym typeface="Calibri"/>
              </a:rPr>
              <a:t>What about us? </a:t>
            </a:r>
            <a:endParaRPr/>
          </a:p>
        </p:txBody>
      </p:sp>
      <p:sp>
        <p:nvSpPr>
          <p:cNvPr id="299" name="Google Shape;299;p6"/>
          <p:cNvSpPr/>
          <p:nvPr/>
        </p:nvSpPr>
        <p:spPr>
          <a:xfrm rot="5400000">
            <a:off x="4279391" y="1470355"/>
            <a:ext cx="1865376" cy="21946"/>
          </a:xfrm>
          <a:custGeom>
            <a:avLst/>
            <a:gdLst/>
            <a:ahLst/>
            <a:cxnLst/>
            <a:rect l="l" t="t" r="r" b="b"/>
            <a:pathLst>
              <a:path w="1865376" h="21946" fill="none" extrusionOk="0">
                <a:moveTo>
                  <a:pt x="0" y="0"/>
                </a:moveTo>
                <a:cubicBezTo>
                  <a:pt x="171664" y="-25356"/>
                  <a:pt x="402973" y="25806"/>
                  <a:pt x="659100" y="0"/>
                </a:cubicBezTo>
                <a:cubicBezTo>
                  <a:pt x="915227" y="-25806"/>
                  <a:pt x="1090736" y="20008"/>
                  <a:pt x="1299545" y="0"/>
                </a:cubicBezTo>
                <a:cubicBezTo>
                  <a:pt x="1508355" y="-20008"/>
                  <a:pt x="1603159" y="-18452"/>
                  <a:pt x="1865376" y="0"/>
                </a:cubicBezTo>
                <a:cubicBezTo>
                  <a:pt x="1864841" y="7346"/>
                  <a:pt x="1864948" y="12342"/>
                  <a:pt x="1865376" y="21946"/>
                </a:cubicBezTo>
                <a:cubicBezTo>
                  <a:pt x="1598927" y="14655"/>
                  <a:pt x="1415650" y="36638"/>
                  <a:pt x="1280892" y="21946"/>
                </a:cubicBezTo>
                <a:cubicBezTo>
                  <a:pt x="1146134" y="7254"/>
                  <a:pt x="961435" y="22283"/>
                  <a:pt x="659100" y="21946"/>
                </a:cubicBezTo>
                <a:cubicBezTo>
                  <a:pt x="356765" y="21609"/>
                  <a:pt x="242642" y="53889"/>
                  <a:pt x="0" y="21946"/>
                </a:cubicBezTo>
                <a:cubicBezTo>
                  <a:pt x="-456" y="14705"/>
                  <a:pt x="-324" y="8091"/>
                  <a:pt x="0" y="0"/>
                </a:cubicBezTo>
                <a:close/>
              </a:path>
              <a:path w="1865376" h="21946" extrusionOk="0">
                <a:moveTo>
                  <a:pt x="0" y="0"/>
                </a:moveTo>
                <a:cubicBezTo>
                  <a:pt x="271425" y="4968"/>
                  <a:pt x="479698" y="8369"/>
                  <a:pt x="603138" y="0"/>
                </a:cubicBezTo>
                <a:cubicBezTo>
                  <a:pt x="726578" y="-8369"/>
                  <a:pt x="937940" y="-14675"/>
                  <a:pt x="1168969" y="0"/>
                </a:cubicBezTo>
                <a:cubicBezTo>
                  <a:pt x="1399998" y="14675"/>
                  <a:pt x="1661942" y="11116"/>
                  <a:pt x="1865376" y="0"/>
                </a:cubicBezTo>
                <a:cubicBezTo>
                  <a:pt x="1864362" y="10031"/>
                  <a:pt x="1864572" y="16643"/>
                  <a:pt x="1865376" y="21946"/>
                </a:cubicBezTo>
                <a:cubicBezTo>
                  <a:pt x="1743147" y="20700"/>
                  <a:pt x="1422752" y="8804"/>
                  <a:pt x="1280892" y="21946"/>
                </a:cubicBezTo>
                <a:cubicBezTo>
                  <a:pt x="1139032" y="35088"/>
                  <a:pt x="780480" y="54782"/>
                  <a:pt x="621792" y="21946"/>
                </a:cubicBezTo>
                <a:cubicBezTo>
                  <a:pt x="463104" y="-10890"/>
                  <a:pt x="153846" y="28408"/>
                  <a:pt x="0" y="21946"/>
                </a:cubicBezTo>
                <a:cubicBezTo>
                  <a:pt x="29" y="16642"/>
                  <a:pt x="128" y="4828"/>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6"/>
          <p:cNvSpPr txBox="1"/>
          <p:nvPr/>
        </p:nvSpPr>
        <p:spPr>
          <a:xfrm>
            <a:off x="5585154" y="603504"/>
            <a:ext cx="8273491" cy="175564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Jan 2012- Jan 2023</a:t>
            </a:r>
            <a:endParaRPr/>
          </a:p>
          <a:p>
            <a:pPr marL="0" marR="0" lvl="0" indent="0" algn="l" rtl="0">
              <a:lnSpc>
                <a:spcPct val="90000"/>
              </a:lnSpc>
              <a:spcBef>
                <a:spcPts val="6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2695 women </a:t>
            </a:r>
            <a:endParaRPr/>
          </a:p>
          <a:p>
            <a:pPr marL="0" marR="0" lvl="0" indent="0" algn="l" rtl="0">
              <a:lnSpc>
                <a:spcPct val="90000"/>
              </a:lnSpc>
              <a:spcBef>
                <a:spcPts val="6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Surgical approach and Length of stay</a:t>
            </a:r>
            <a:endParaRPr/>
          </a:p>
        </p:txBody>
      </p:sp>
      <p:graphicFrame>
        <p:nvGraphicFramePr>
          <p:cNvPr id="301" name="Google Shape;301;p6"/>
          <p:cNvGraphicFramePr/>
          <p:nvPr/>
        </p:nvGraphicFramePr>
        <p:xfrm>
          <a:off x="1147711" y="3656964"/>
          <a:ext cx="3000000" cy="3000000"/>
        </p:xfrm>
        <a:graphic>
          <a:graphicData uri="http://schemas.openxmlformats.org/drawingml/2006/table">
            <a:tbl>
              <a:tblPr firstRow="1" firstCol="1" bandRow="1">
                <a:noFill/>
                <a:tableStyleId>{A038023E-543E-4355-8DB3-2CB1EC784BC8}</a:tableStyleId>
              </a:tblPr>
              <a:tblGrid>
                <a:gridCol w="1999150">
                  <a:extLst>
                    <a:ext uri="{9D8B030D-6E8A-4147-A177-3AD203B41FA5}">
                      <a16:colId xmlns:a16="http://schemas.microsoft.com/office/drawing/2014/main" val="20000"/>
                    </a:ext>
                  </a:extLst>
                </a:gridCol>
                <a:gridCol w="1720200">
                  <a:extLst>
                    <a:ext uri="{9D8B030D-6E8A-4147-A177-3AD203B41FA5}">
                      <a16:colId xmlns:a16="http://schemas.microsoft.com/office/drawing/2014/main" val="20001"/>
                    </a:ext>
                  </a:extLst>
                </a:gridCol>
                <a:gridCol w="1720200">
                  <a:extLst>
                    <a:ext uri="{9D8B030D-6E8A-4147-A177-3AD203B41FA5}">
                      <a16:colId xmlns:a16="http://schemas.microsoft.com/office/drawing/2014/main" val="20002"/>
                    </a:ext>
                  </a:extLst>
                </a:gridCol>
                <a:gridCol w="1720200">
                  <a:extLst>
                    <a:ext uri="{9D8B030D-6E8A-4147-A177-3AD203B41FA5}">
                      <a16:colId xmlns:a16="http://schemas.microsoft.com/office/drawing/2014/main" val="20003"/>
                    </a:ext>
                  </a:extLst>
                </a:gridCol>
                <a:gridCol w="1720200">
                  <a:extLst>
                    <a:ext uri="{9D8B030D-6E8A-4147-A177-3AD203B41FA5}">
                      <a16:colId xmlns:a16="http://schemas.microsoft.com/office/drawing/2014/main" val="20004"/>
                    </a:ext>
                  </a:extLst>
                </a:gridCol>
                <a:gridCol w="1720200">
                  <a:extLst>
                    <a:ext uri="{9D8B030D-6E8A-4147-A177-3AD203B41FA5}">
                      <a16:colId xmlns:a16="http://schemas.microsoft.com/office/drawing/2014/main" val="20005"/>
                    </a:ext>
                  </a:extLst>
                </a:gridCol>
                <a:gridCol w="1720200">
                  <a:extLst>
                    <a:ext uri="{9D8B030D-6E8A-4147-A177-3AD203B41FA5}">
                      <a16:colId xmlns:a16="http://schemas.microsoft.com/office/drawing/2014/main" val="20006"/>
                    </a:ext>
                  </a:extLst>
                </a:gridCol>
              </a:tblGrid>
              <a:tr h="587100">
                <a:tc>
                  <a:txBody>
                    <a:bodyPr/>
                    <a:lstStyle/>
                    <a:p>
                      <a:pPr marL="0" marR="0" lvl="0" indent="0" algn="l" rtl="0">
                        <a:spcBef>
                          <a:spcPts val="0"/>
                        </a:spcBef>
                        <a:spcAft>
                          <a:spcPts val="0"/>
                        </a:spcAft>
                        <a:buNone/>
                      </a:pPr>
                      <a:r>
                        <a:rPr lang="en-US" sz="3300" u="none" strike="noStrike" cap="none"/>
                        <a:t>Year</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2012/13</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2014/15</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2016/17</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2018/19</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2020/21</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2022/23</a:t>
                      </a:r>
                      <a:endParaRPr sz="3300">
                        <a:latin typeface="Calibri"/>
                        <a:ea typeface="Calibri"/>
                        <a:cs typeface="Calibri"/>
                        <a:sym typeface="Calibri"/>
                      </a:endParaRPr>
                    </a:p>
                  </a:txBody>
                  <a:tcPr marL="27000" marR="27000" marT="27000" marB="27000" anchor="ctr"/>
                </a:tc>
                <a:extLst>
                  <a:ext uri="{0D108BD9-81ED-4DB2-BD59-A6C34878D82A}">
                    <a16:rowId xmlns:a16="http://schemas.microsoft.com/office/drawing/2014/main" val="10000"/>
                  </a:ext>
                </a:extLst>
              </a:tr>
              <a:tr h="587100">
                <a:tc>
                  <a:txBody>
                    <a:bodyPr/>
                    <a:lstStyle/>
                    <a:p>
                      <a:pPr marL="0" marR="0" lvl="0" indent="0" algn="l" rtl="0">
                        <a:spcBef>
                          <a:spcPts val="0"/>
                        </a:spcBef>
                        <a:spcAft>
                          <a:spcPts val="0"/>
                        </a:spcAft>
                        <a:buNone/>
                      </a:pPr>
                      <a:r>
                        <a:rPr lang="en-US" sz="3300"/>
                        <a:t>Total Hys</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630</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529</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530</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497</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334</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175</a:t>
                      </a:r>
                      <a:endParaRPr sz="3300">
                        <a:latin typeface="Calibri"/>
                        <a:ea typeface="Calibri"/>
                        <a:cs typeface="Calibri"/>
                        <a:sym typeface="Calibri"/>
                      </a:endParaRPr>
                    </a:p>
                  </a:txBody>
                  <a:tcPr marL="27000" marR="27000" marT="27000" marB="27000" anchor="ctr"/>
                </a:tc>
                <a:extLst>
                  <a:ext uri="{0D108BD9-81ED-4DB2-BD59-A6C34878D82A}">
                    <a16:rowId xmlns:a16="http://schemas.microsoft.com/office/drawing/2014/main" val="10001"/>
                  </a:ext>
                </a:extLst>
              </a:tr>
              <a:tr h="587100">
                <a:tc>
                  <a:txBody>
                    <a:bodyPr/>
                    <a:lstStyle/>
                    <a:p>
                      <a:pPr marL="0" marR="0" lvl="0" indent="0" algn="l" rtl="0">
                        <a:spcBef>
                          <a:spcPts val="0"/>
                        </a:spcBef>
                        <a:spcAft>
                          <a:spcPts val="0"/>
                        </a:spcAft>
                        <a:buNone/>
                      </a:pPr>
                      <a:r>
                        <a:rPr lang="en-US" sz="3300"/>
                        <a:t>Lap/LapV</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15%</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34%</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42%</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53%</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52%</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57%</a:t>
                      </a:r>
                      <a:endParaRPr sz="3300">
                        <a:latin typeface="Calibri"/>
                        <a:ea typeface="Calibri"/>
                        <a:cs typeface="Calibri"/>
                        <a:sym typeface="Calibri"/>
                      </a:endParaRPr>
                    </a:p>
                  </a:txBody>
                  <a:tcPr marL="27000" marR="27000" marT="27000" marB="27000" anchor="ctr"/>
                </a:tc>
                <a:extLst>
                  <a:ext uri="{0D108BD9-81ED-4DB2-BD59-A6C34878D82A}">
                    <a16:rowId xmlns:a16="http://schemas.microsoft.com/office/drawing/2014/main" val="10002"/>
                  </a:ext>
                </a:extLst>
              </a:tr>
              <a:tr h="587100">
                <a:tc>
                  <a:txBody>
                    <a:bodyPr/>
                    <a:lstStyle/>
                    <a:p>
                      <a:pPr marL="0" marR="0" lvl="0" indent="0" algn="l" rtl="0">
                        <a:spcBef>
                          <a:spcPts val="0"/>
                        </a:spcBef>
                        <a:spcAft>
                          <a:spcPts val="0"/>
                        </a:spcAft>
                        <a:buNone/>
                      </a:pPr>
                      <a:r>
                        <a:rPr lang="en-US" sz="3300"/>
                        <a:t>Vaginal</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24%</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18%</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11%</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13%</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8%</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2%</a:t>
                      </a:r>
                      <a:endParaRPr sz="3300">
                        <a:latin typeface="Calibri"/>
                        <a:ea typeface="Calibri"/>
                        <a:cs typeface="Calibri"/>
                        <a:sym typeface="Calibri"/>
                      </a:endParaRPr>
                    </a:p>
                  </a:txBody>
                  <a:tcPr marL="27000" marR="27000" marT="27000" marB="27000" anchor="ctr"/>
                </a:tc>
                <a:extLst>
                  <a:ext uri="{0D108BD9-81ED-4DB2-BD59-A6C34878D82A}">
                    <a16:rowId xmlns:a16="http://schemas.microsoft.com/office/drawing/2014/main" val="10003"/>
                  </a:ext>
                </a:extLst>
              </a:tr>
              <a:tr h="587100">
                <a:tc>
                  <a:txBody>
                    <a:bodyPr/>
                    <a:lstStyle/>
                    <a:p>
                      <a:pPr marL="0" marR="0" lvl="0" indent="0" algn="l" rtl="0">
                        <a:spcBef>
                          <a:spcPts val="0"/>
                        </a:spcBef>
                        <a:spcAft>
                          <a:spcPts val="0"/>
                        </a:spcAft>
                        <a:buNone/>
                      </a:pPr>
                      <a:r>
                        <a:rPr lang="en-US" sz="3300"/>
                        <a:t>Open</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61%</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48%</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47%</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34%</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40%</a:t>
                      </a:r>
                      <a:endParaRPr sz="3300">
                        <a:latin typeface="Calibri"/>
                        <a:ea typeface="Calibri"/>
                        <a:cs typeface="Calibri"/>
                        <a:sym typeface="Calibri"/>
                      </a:endParaRPr>
                    </a:p>
                  </a:txBody>
                  <a:tcPr marL="27000" marR="27000" marT="27000" marB="27000" anchor="ctr"/>
                </a:tc>
                <a:tc>
                  <a:txBody>
                    <a:bodyPr/>
                    <a:lstStyle/>
                    <a:p>
                      <a:pPr marL="0" marR="0" lvl="0" indent="0" algn="l" rtl="0">
                        <a:spcBef>
                          <a:spcPts val="0"/>
                        </a:spcBef>
                        <a:spcAft>
                          <a:spcPts val="0"/>
                        </a:spcAft>
                        <a:buNone/>
                      </a:pPr>
                      <a:r>
                        <a:rPr lang="en-US" sz="3300"/>
                        <a:t>41%</a:t>
                      </a:r>
                      <a:endParaRPr sz="3300">
                        <a:latin typeface="Calibri"/>
                        <a:ea typeface="Calibri"/>
                        <a:cs typeface="Calibri"/>
                        <a:sym typeface="Calibri"/>
                      </a:endParaRPr>
                    </a:p>
                  </a:txBody>
                  <a:tcPr marL="27000" marR="27000" marT="27000" marB="2700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2"/>
        <p:cNvGrpSpPr/>
        <p:nvPr/>
      </p:nvGrpSpPr>
      <p:grpSpPr>
        <a:xfrm>
          <a:off x="0" y="0"/>
          <a:ext cx="0" cy="0"/>
          <a:chOff x="0" y="0"/>
          <a:chExt cx="0" cy="0"/>
        </a:xfrm>
      </p:grpSpPr>
      <p:sp>
        <p:nvSpPr>
          <p:cNvPr id="1233" name="Google Shape;1233;p60"/>
          <p:cNvSpPr/>
          <p:nvPr/>
        </p:nvSpPr>
        <p:spPr>
          <a:xfrm>
            <a:off x="0" y="0"/>
            <a:ext cx="14630398" cy="82288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4" name="Google Shape;1234;p60"/>
          <p:cNvSpPr txBox="1"/>
          <p:nvPr/>
        </p:nvSpPr>
        <p:spPr>
          <a:xfrm>
            <a:off x="638418" y="5394681"/>
            <a:ext cx="4845368" cy="228627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None/>
            </a:pPr>
            <a:r>
              <a:rPr lang="en-US" sz="4400" b="1">
                <a:solidFill>
                  <a:schemeClr val="dk1"/>
                </a:solidFill>
                <a:latin typeface="Calibri"/>
                <a:ea typeface="Calibri"/>
                <a:cs typeface="Calibri"/>
                <a:sym typeface="Calibri"/>
              </a:rPr>
              <a:t>We are the CHAMPIONS!</a:t>
            </a:r>
            <a:endParaRPr/>
          </a:p>
        </p:txBody>
      </p:sp>
      <p:sp>
        <p:nvSpPr>
          <p:cNvPr id="1235" name="Google Shape;1235;p60"/>
          <p:cNvSpPr/>
          <p:nvPr/>
        </p:nvSpPr>
        <p:spPr>
          <a:xfrm>
            <a:off x="0" y="0"/>
            <a:ext cx="14630400" cy="103901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6" name="Google Shape;1236;p60"/>
          <p:cNvSpPr/>
          <p:nvPr/>
        </p:nvSpPr>
        <p:spPr>
          <a:xfrm>
            <a:off x="621466" y="-1"/>
            <a:ext cx="13478094" cy="495770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37" name="Google Shape;1237;p60" descr="A group of people posing for a photo&#10;&#10;Description automatically generated"/>
          <p:cNvPicPr preferRelativeResize="0">
            <a:picLocks noGrp="1"/>
          </p:cNvPicPr>
          <p:nvPr>
            <p:ph type="body" idx="1"/>
          </p:nvPr>
        </p:nvPicPr>
        <p:blipFill rotWithShape="1">
          <a:blip r:embed="rId3">
            <a:alphaModFix/>
          </a:blip>
          <a:srcRect/>
          <a:stretch/>
        </p:blipFill>
        <p:spPr>
          <a:xfrm>
            <a:off x="1633138" y="436971"/>
            <a:ext cx="4909558" cy="4111755"/>
          </a:xfrm>
          <a:prstGeom prst="rect">
            <a:avLst/>
          </a:prstGeom>
          <a:noFill/>
          <a:ln>
            <a:noFill/>
          </a:ln>
        </p:spPr>
      </p:pic>
      <p:pic>
        <p:nvPicPr>
          <p:cNvPr id="1238" name="Google Shape;1238;p60" descr="A close-up of a logo&#10;&#10;Description automatically generated"/>
          <p:cNvPicPr preferRelativeResize="0"/>
          <p:nvPr/>
        </p:nvPicPr>
        <p:blipFill rotWithShape="1">
          <a:blip r:embed="rId4">
            <a:alphaModFix/>
          </a:blip>
          <a:srcRect/>
          <a:stretch/>
        </p:blipFill>
        <p:spPr>
          <a:xfrm>
            <a:off x="7556716" y="670113"/>
            <a:ext cx="6164154" cy="3645468"/>
          </a:xfrm>
          <a:prstGeom prst="rect">
            <a:avLst/>
          </a:prstGeom>
          <a:noFill/>
          <a:ln>
            <a:noFill/>
          </a:ln>
        </p:spPr>
      </p:pic>
      <p:sp>
        <p:nvSpPr>
          <p:cNvPr id="1239" name="Google Shape;1239;p60"/>
          <p:cNvSpPr/>
          <p:nvPr/>
        </p:nvSpPr>
        <p:spPr>
          <a:xfrm rot="5400000" flipH="1">
            <a:off x="4604933" y="6552251"/>
            <a:ext cx="2148438" cy="5486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0" name="Google Shape;1240;p60"/>
          <p:cNvSpPr txBox="1"/>
          <p:nvPr/>
        </p:nvSpPr>
        <p:spPr>
          <a:xfrm>
            <a:off x="6195262" y="5394681"/>
            <a:ext cx="7904298" cy="228627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DSU team University Hospital Crosshouse</a:t>
            </a:r>
            <a:endParaRPr sz="2200">
              <a:solidFill>
                <a:schemeClr val="dk1"/>
              </a:solidFill>
              <a:latin typeface="Calibri"/>
              <a:ea typeface="Calibri"/>
              <a:cs typeface="Calibri"/>
              <a:sym typeface="Calibri"/>
            </a:endParaRPr>
          </a:p>
          <a:p>
            <a:pPr marL="0" marR="0" lvl="0" indent="139700" algn="l" rtl="0">
              <a:lnSpc>
                <a:spcPct val="90000"/>
              </a:lnSpc>
              <a:spcBef>
                <a:spcPts val="60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Same Day Hysterectomy Pathway</a:t>
            </a:r>
            <a:endParaRPr/>
          </a:p>
          <a:p>
            <a:pPr marL="0" marR="0" lvl="0" indent="139700" algn="l" rtl="0">
              <a:lnSpc>
                <a:spcPct val="90000"/>
              </a:lnSpc>
              <a:spcBef>
                <a:spcPts val="60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Ayrshire Achieves 2025 Finalists!</a:t>
            </a:r>
            <a:endParaRPr/>
          </a:p>
          <a:p>
            <a:pPr marL="0" marR="0" lvl="0" indent="139700" algn="l" rtl="0">
              <a:lnSpc>
                <a:spcPct val="90000"/>
              </a:lnSpc>
              <a:spcBef>
                <a:spcPts val="600"/>
              </a:spcBef>
              <a:spcAft>
                <a:spcPts val="0"/>
              </a:spcAft>
              <a:buClr>
                <a:schemeClr val="dk1"/>
              </a:buClr>
              <a:buSzPts val="2200"/>
              <a:buFont typeface="Arial"/>
              <a:buNone/>
            </a:pPr>
            <a:endParaRPr sz="2200">
              <a:solidFill>
                <a:schemeClr val="dk1"/>
              </a:solidFill>
              <a:latin typeface="Calibri"/>
              <a:ea typeface="Calibri"/>
              <a:cs typeface="Calibri"/>
              <a:sym typeface="Calibri"/>
            </a:endParaRPr>
          </a:p>
        </p:txBody>
      </p:sp>
      <p:sp>
        <p:nvSpPr>
          <p:cNvPr id="1241" name="Google Shape;1241;p6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Calibri"/>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5"/>
        <p:cNvGrpSpPr/>
        <p:nvPr/>
      </p:nvGrpSpPr>
      <p:grpSpPr>
        <a:xfrm>
          <a:off x="0" y="0"/>
          <a:ext cx="0" cy="0"/>
          <a:chOff x="0" y="0"/>
          <a:chExt cx="0" cy="0"/>
        </a:xfrm>
      </p:grpSpPr>
      <p:sp>
        <p:nvSpPr>
          <p:cNvPr id="1246" name="Google Shape;1246;p61"/>
          <p:cNvSpPr/>
          <p:nvPr/>
        </p:nvSpPr>
        <p:spPr>
          <a:xfrm>
            <a:off x="0" y="0"/>
            <a:ext cx="14630398" cy="82288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7" name="Google Shape;1247;p61"/>
          <p:cNvSpPr/>
          <p:nvPr/>
        </p:nvSpPr>
        <p:spPr>
          <a:xfrm>
            <a:off x="0" y="1"/>
            <a:ext cx="14630400" cy="622457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8" name="Google Shape;1248;p61"/>
          <p:cNvSpPr/>
          <p:nvPr/>
        </p:nvSpPr>
        <p:spPr>
          <a:xfrm>
            <a:off x="715756" y="662353"/>
            <a:ext cx="13198887" cy="6479940"/>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9" name="Google Shape;1249;p61" descr="A hand shaking with a robot&#10;&#10;Description automatically generated"/>
          <p:cNvPicPr preferRelativeResize="0"/>
          <p:nvPr/>
        </p:nvPicPr>
        <p:blipFill rotWithShape="1">
          <a:blip r:embed="rId3">
            <a:alphaModFix/>
          </a:blip>
          <a:srcRect l="12"/>
          <a:stretch/>
        </p:blipFill>
        <p:spPr>
          <a:xfrm>
            <a:off x="1005840" y="904977"/>
            <a:ext cx="12618720" cy="5994690"/>
          </a:xfrm>
          <a:prstGeom prst="rect">
            <a:avLst/>
          </a:prstGeom>
          <a:noFill/>
          <a:ln>
            <a:noFill/>
          </a:ln>
        </p:spPr>
      </p:pic>
      <p:cxnSp>
        <p:nvCxnSpPr>
          <p:cNvPr id="1250" name="Google Shape;1250;p61"/>
          <p:cNvCxnSpPr/>
          <p:nvPr/>
        </p:nvCxnSpPr>
        <p:spPr>
          <a:xfrm rot="10800000">
            <a:off x="715756" y="7595722"/>
            <a:ext cx="13200279" cy="0"/>
          </a:xfrm>
          <a:prstGeom prst="straightConnector1">
            <a:avLst/>
          </a:prstGeom>
          <a:noFill/>
          <a:ln w="152400" cap="flat" cmpd="sng">
            <a:solidFill>
              <a:schemeClr val="accent4"/>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pic>
        <p:nvPicPr>
          <p:cNvPr id="307" name="Google Shape;307;p7" descr="A person with tattoos on her body&#10;&#10;Description automatically generated"/>
          <p:cNvPicPr preferRelativeResize="0"/>
          <p:nvPr/>
        </p:nvPicPr>
        <p:blipFill rotWithShape="1">
          <a:blip r:embed="rId3">
            <a:alphaModFix/>
          </a:blip>
          <a:srcRect t="27497" r="-1" b="29751"/>
          <a:stretch/>
        </p:blipFill>
        <p:spPr>
          <a:xfrm>
            <a:off x="20" y="10"/>
            <a:ext cx="14630380" cy="8229590"/>
          </a:xfrm>
          <a:prstGeom prst="rect">
            <a:avLst/>
          </a:prstGeom>
          <a:noFill/>
          <a:ln>
            <a:noFill/>
          </a:ln>
        </p:spPr>
      </p:pic>
      <p:sp>
        <p:nvSpPr>
          <p:cNvPr id="308" name="Google Shape;308;p7"/>
          <p:cNvSpPr/>
          <p:nvPr/>
        </p:nvSpPr>
        <p:spPr>
          <a:xfrm>
            <a:off x="5875828" y="1"/>
            <a:ext cx="8754573" cy="8224148"/>
          </a:xfrm>
          <a:custGeom>
            <a:avLst/>
            <a:gdLst/>
            <a:ahLst/>
            <a:cxnLst/>
            <a:rect l="l" t="t" r="r" b="b"/>
            <a:pathLst>
              <a:path w="7295477" h="6853457" extrusionOk="0">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9" name="Google Shape;309;p7" descr="A drawing of a person&#10;&#10;Description automatically generated"/>
          <p:cNvPicPr preferRelativeResize="0"/>
          <p:nvPr/>
        </p:nvPicPr>
        <p:blipFill rotWithShape="1">
          <a:blip r:embed="rId4">
            <a:alphaModFix/>
          </a:blip>
          <a:srcRect r="1" b="3864"/>
          <a:stretch/>
        </p:blipFill>
        <p:spPr>
          <a:xfrm>
            <a:off x="6075706" y="1"/>
            <a:ext cx="8554696" cy="8224148"/>
          </a:xfrm>
          <a:custGeom>
            <a:avLst/>
            <a:gdLst/>
            <a:ahLst/>
            <a:cxnLst/>
            <a:rect l="l" t="t" r="r" b="b"/>
            <a:pathLst>
              <a:path w="7128913" h="6853457" extrusionOk="0">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ln>
            <a:noFill/>
          </a:ln>
        </p:spPr>
      </p:pic>
      <p:sp>
        <p:nvSpPr>
          <p:cNvPr id="310" name="Google Shape;310;p7"/>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Calibri"/>
              <a:buNone/>
            </a:pPr>
            <a:r>
              <a:rPr lang="en-US" sz="300"/>
              <a:t>The Ideal Woman…</a:t>
            </a:r>
            <a:endParaRPr/>
          </a:p>
        </p:txBody>
      </p:sp>
      <p:sp>
        <p:nvSpPr>
          <p:cNvPr id="311" name="Google Shape;311;p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100"/>
              <a:t>Presentation Title</a:t>
            </a:r>
            <a:endParaRPr/>
          </a:p>
        </p:txBody>
      </p:sp>
      <p:sp>
        <p:nvSpPr>
          <p:cNvPr id="312" name="Google Shape;312;p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fld id="{00000000-1234-1234-1234-123412341234}" type="slidenum">
              <a:rPr lang="en-US" sz="100"/>
              <a:t>7</a:t>
            </a:fld>
            <a:endParaRPr sz="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8"/>
          <p:cNvSpPr/>
          <p:nvPr/>
        </p:nvSpPr>
        <p:spPr>
          <a:xfrm>
            <a:off x="0" y="0"/>
            <a:ext cx="14630400" cy="822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8"/>
          <p:cNvSpPr/>
          <p:nvPr/>
        </p:nvSpPr>
        <p:spPr>
          <a:xfrm rot="-5400000" flipH="1">
            <a:off x="3199940" y="-3199426"/>
            <a:ext cx="8229600" cy="14629480"/>
          </a:xfrm>
          <a:prstGeom prst="rect">
            <a:avLst/>
          </a:prstGeom>
          <a:gradFill>
            <a:gsLst>
              <a:gs pos="0">
                <a:schemeClr val="accent1"/>
              </a:gs>
              <a:gs pos="8000">
                <a:schemeClr val="accent1"/>
              </a:gs>
              <a:gs pos="100000">
                <a:srgbClr val="1F3864"/>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8"/>
          <p:cNvSpPr/>
          <p:nvPr/>
        </p:nvSpPr>
        <p:spPr>
          <a:xfrm rot="10800000" flipH="1">
            <a:off x="-2773" y="0"/>
            <a:ext cx="10885015" cy="8229086"/>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8"/>
          <p:cNvSpPr/>
          <p:nvPr/>
        </p:nvSpPr>
        <p:spPr>
          <a:xfrm rot="-5400000" flipH="1">
            <a:off x="4379389" y="-2023008"/>
            <a:ext cx="5873477" cy="14632255"/>
          </a:xfrm>
          <a:prstGeom prst="rect">
            <a:avLst/>
          </a:prstGeom>
          <a:gradFill>
            <a:gsLst>
              <a:gs pos="0">
                <a:srgbClr val="9CC2E5">
                  <a:alpha val="0"/>
                </a:srgbClr>
              </a:gs>
              <a:gs pos="100000">
                <a:srgbClr val="000000">
                  <a:alpha val="45882"/>
                </a:srgbClr>
              </a:gs>
            </a:gsLst>
            <a:lin ang="1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1" name="Google Shape;321;p8"/>
          <p:cNvPicPr preferRelativeResize="0"/>
          <p:nvPr/>
        </p:nvPicPr>
        <p:blipFill rotWithShape="1">
          <a:blip r:embed="rId3">
            <a:alphaModFix/>
          </a:blip>
          <a:srcRect l="10167" r="9895" b="8332"/>
          <a:stretch/>
        </p:blipFill>
        <p:spPr>
          <a:xfrm>
            <a:off x="1930283" y="548640"/>
            <a:ext cx="10769833" cy="71323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9"/>
          <p:cNvSpPr/>
          <p:nvPr/>
        </p:nvSpPr>
        <p:spPr>
          <a:xfrm>
            <a:off x="3657" y="0"/>
            <a:ext cx="14626743" cy="822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9"/>
          <p:cNvSpPr/>
          <p:nvPr/>
        </p:nvSpPr>
        <p:spPr>
          <a:xfrm>
            <a:off x="1" y="0"/>
            <a:ext cx="5000725" cy="82296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9"/>
          <p:cNvSpPr/>
          <p:nvPr/>
        </p:nvSpPr>
        <p:spPr>
          <a:xfrm rot="10800000" flipH="1">
            <a:off x="9060482" y="2946574"/>
            <a:ext cx="4900120" cy="490012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9"/>
          <p:cNvSpPr txBox="1">
            <a:spLocks noGrp="1"/>
          </p:cNvSpPr>
          <p:nvPr>
            <p:ph type="body" idx="1"/>
          </p:nvPr>
        </p:nvSpPr>
        <p:spPr>
          <a:xfrm>
            <a:off x="5336769" y="709612"/>
            <a:ext cx="8287789" cy="6702743"/>
          </a:xfrm>
          <a:prstGeom prst="rect">
            <a:avLst/>
          </a:prstGeom>
          <a:noFill/>
          <a:ln>
            <a:noFill/>
          </a:ln>
        </p:spPr>
        <p:txBody>
          <a:bodyPr spcFirstLastPara="1" wrap="square" lIns="91425" tIns="45700" rIns="91425" bIns="45700" anchor="ctr" anchorCtr="0">
            <a:normAutofit/>
          </a:bodyPr>
          <a:lstStyle/>
          <a:p>
            <a:pPr marL="342900" lvl="0" indent="-342900" algn="l" rtl="0">
              <a:spcBef>
                <a:spcPts val="0"/>
              </a:spcBef>
              <a:spcAft>
                <a:spcPts val="0"/>
              </a:spcAft>
              <a:buClr>
                <a:schemeClr val="dk1"/>
              </a:buClr>
              <a:buSzPts val="3200"/>
              <a:buFont typeface="Arial"/>
              <a:buChar char="•"/>
            </a:pPr>
            <a:r>
              <a:rPr lang="en-US" b="0" i="0" u="none" strike="noStrike"/>
              <a:t>Robotic-assisted surgery (RAS) has transformed surgical care</a:t>
            </a:r>
            <a:endParaRPr/>
          </a:p>
          <a:p>
            <a:pPr marL="342900" lvl="0" indent="-342900" algn="l" rtl="0">
              <a:spcBef>
                <a:spcPts val="640"/>
              </a:spcBef>
              <a:spcAft>
                <a:spcPts val="0"/>
              </a:spcAft>
              <a:buClr>
                <a:schemeClr val="dk1"/>
              </a:buClr>
              <a:buSzPts val="3200"/>
              <a:buFont typeface="Arial"/>
              <a:buChar char="•"/>
            </a:pPr>
            <a:r>
              <a:rPr lang="en-US" b="0" i="0" u="none" strike="noStrike"/>
              <a:t>Key advantages:</a:t>
            </a:r>
            <a:endParaRPr/>
          </a:p>
          <a:p>
            <a:pPr marL="891539" lvl="1" indent="-342899" algn="l" rtl="0">
              <a:spcBef>
                <a:spcPts val="560"/>
              </a:spcBef>
              <a:spcAft>
                <a:spcPts val="0"/>
              </a:spcAft>
              <a:buClr>
                <a:schemeClr val="dk1"/>
              </a:buClr>
              <a:buSzPts val="2800"/>
              <a:buFont typeface="Arial"/>
              <a:buChar char="•"/>
            </a:pPr>
            <a:r>
              <a:rPr lang="en-US"/>
              <a:t>Enables endoscopic approach for previously challenging procedures</a:t>
            </a:r>
            <a:endParaRPr/>
          </a:p>
          <a:p>
            <a:pPr marL="891539" lvl="1" indent="-342899" algn="l" rtl="0">
              <a:spcBef>
                <a:spcPts val="560"/>
              </a:spcBef>
              <a:spcAft>
                <a:spcPts val="0"/>
              </a:spcAft>
              <a:buClr>
                <a:schemeClr val="dk1"/>
              </a:buClr>
              <a:buSzPts val="2800"/>
              <a:buFont typeface="Arial"/>
              <a:buChar char="•"/>
            </a:pPr>
            <a:r>
              <a:rPr lang="en-US"/>
              <a:t>Aligns with the philosophy of same-day discharge following major pelvic surgery</a:t>
            </a:r>
            <a:endParaRPr/>
          </a:p>
          <a:p>
            <a:pPr marL="891539" lvl="1" indent="-342899" algn="l" rtl="0">
              <a:spcBef>
                <a:spcPts val="560"/>
              </a:spcBef>
              <a:spcAft>
                <a:spcPts val="0"/>
              </a:spcAft>
              <a:buClr>
                <a:schemeClr val="dk1"/>
              </a:buClr>
              <a:buSzPts val="2800"/>
              <a:buFont typeface="Arial"/>
              <a:buChar char="•"/>
            </a:pPr>
            <a:r>
              <a:rPr lang="en-US"/>
              <a:t>Accommodates various patient characteristics</a:t>
            </a:r>
            <a:endParaRPr/>
          </a:p>
          <a:p>
            <a:pPr marL="548640" lvl="0" indent="-548640" algn="l" rtl="0">
              <a:spcBef>
                <a:spcPts val="640"/>
              </a:spcBef>
              <a:spcAft>
                <a:spcPts val="0"/>
              </a:spcAft>
              <a:buClr>
                <a:schemeClr val="dk1"/>
              </a:buClr>
              <a:buSzPts val="3200"/>
              <a:buChar char="•"/>
            </a:pPr>
            <a:r>
              <a:rPr lang="en-US"/>
              <a:t>Offering same day hysterectomy since 2015</a:t>
            </a:r>
            <a:endParaRPr/>
          </a:p>
          <a:p>
            <a:pPr marL="548640" lvl="0" indent="-548640" algn="l" rtl="0">
              <a:spcBef>
                <a:spcPts val="640"/>
              </a:spcBef>
              <a:spcAft>
                <a:spcPts val="0"/>
              </a:spcAft>
              <a:buClr>
                <a:schemeClr val="dk1"/>
              </a:buClr>
              <a:buSzPts val="3200"/>
              <a:buChar char="•"/>
            </a:pPr>
            <a:r>
              <a:rPr lang="en-US"/>
              <a:t>Since January 2023 – all patients go through DSU</a:t>
            </a:r>
            <a:endParaRPr/>
          </a:p>
          <a:p>
            <a:pPr marL="548640" lvl="0" indent="-548640" algn="l" rtl="0">
              <a:spcBef>
                <a:spcPts val="640"/>
              </a:spcBef>
              <a:spcAft>
                <a:spcPts val="0"/>
              </a:spcAft>
              <a:buClr>
                <a:schemeClr val="dk1"/>
              </a:buClr>
              <a:buSzPts val="3200"/>
              <a:buChar char="•"/>
            </a:pPr>
            <a:r>
              <a:rPr lang="en-US"/>
              <a:t>Robotic surgeon July 2023</a:t>
            </a:r>
            <a:endParaRPr/>
          </a:p>
          <a:p>
            <a:pPr marL="342900" lvl="0" indent="-139700" algn="l" rtl="0">
              <a:spcBef>
                <a:spcPts val="640"/>
              </a:spcBef>
              <a:spcAft>
                <a:spcPts val="0"/>
              </a:spcAft>
              <a:buClr>
                <a:schemeClr val="dk1"/>
              </a:buClr>
              <a:buSzPts val="3200"/>
              <a:buNone/>
            </a:pPr>
            <a:endParaRPr/>
          </a:p>
        </p:txBody>
      </p:sp>
      <p:sp>
        <p:nvSpPr>
          <p:cNvPr id="331" name="Google Shape;331;p9"/>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0000"/>
              </a:buClr>
              <a:buSzPct val="100000"/>
              <a:buFont typeface="Calibri"/>
              <a:buNone/>
            </a:pPr>
            <a:r>
              <a:rPr lang="en-US" sz="1100" b="1" i="0" u="none" strike="noStrike">
                <a:solidFill>
                  <a:srgbClr val="000000"/>
                </a:solidFill>
              </a:rPr>
              <a:t>Background</a:t>
            </a:r>
            <a:br>
              <a:rPr lang="en-US" sz="1100" b="1" i="0" u="none" strike="noStrike">
                <a:solidFill>
                  <a:srgbClr val="000000"/>
                </a:solidFill>
              </a:rPr>
            </a:br>
            <a:endParaRPr sz="1100"/>
          </a:p>
        </p:txBody>
      </p:sp>
      <p:pic>
        <p:nvPicPr>
          <p:cNvPr id="332" name="Google Shape;332;p9"/>
          <p:cNvPicPr preferRelativeResize="0"/>
          <p:nvPr/>
        </p:nvPicPr>
        <p:blipFill rotWithShape="1">
          <a:blip r:embed="rId3">
            <a:alphaModFix/>
          </a:blip>
          <a:srcRect/>
          <a:stretch/>
        </p:blipFill>
        <p:spPr>
          <a:xfrm>
            <a:off x="13309956" y="89565"/>
            <a:ext cx="1177849" cy="13168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4725</Words>
  <Application>Microsoft Office PowerPoint</Application>
  <PresentationFormat>Custom</PresentationFormat>
  <Paragraphs>698</Paragraphs>
  <Slides>61</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Montserrat</vt:lpstr>
      <vt:lpstr>Avenir</vt:lpstr>
      <vt:lpstr>Heebo Light</vt:lpstr>
      <vt:lpstr>Arial</vt:lpstr>
      <vt:lpstr>Calibri</vt:lpstr>
      <vt:lpstr>Office Theme</vt:lpstr>
      <vt:lpstr>Bridging Gaps in Women's Health: Innovation, Access &amp; Equity </vt:lpstr>
      <vt:lpstr>Is it all about men?</vt:lpstr>
      <vt:lpstr>PowerPoint Presentation</vt:lpstr>
      <vt:lpstr>PowerPoint Presentation</vt:lpstr>
      <vt:lpstr> Why consider same day Hysterectomy</vt:lpstr>
      <vt:lpstr>What about us? </vt:lpstr>
      <vt:lpstr>The Ideal Woman…</vt:lpstr>
      <vt:lpstr>PowerPoint Presentation</vt:lpstr>
      <vt:lpstr>Background </vt:lpstr>
      <vt:lpstr>Study Design</vt:lpstr>
      <vt:lpstr>Patient Demographics </vt:lpstr>
      <vt:lpstr>Key Results </vt:lpstr>
      <vt:lpstr>PowerPoint Presentation</vt:lpstr>
      <vt:lpstr>Dr. Inna Sokolova: Surgeon's own da Vinci, open, and lap data Hysterectomy - Benign </vt:lpstr>
      <vt:lpstr>PowerPoint Presentation</vt:lpstr>
      <vt:lpstr>First 4 cases Day –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Conversion to same day discharge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of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PptxGenJS</dc:creator>
  <cp:lastModifiedBy>Liam Baillie</cp:lastModifiedBy>
  <cp:revision>3</cp:revision>
  <dcterms:created xsi:type="dcterms:W3CDTF">2025-05-25T19:43:41Z</dcterms:created>
  <dcterms:modified xsi:type="dcterms:W3CDTF">2025-06-05T15:00:35Z</dcterms:modified>
</cp:coreProperties>
</file>