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7" r:id="rId2"/>
    <p:sldId id="256" r:id="rId3"/>
    <p:sldId id="270" r:id="rId4"/>
    <p:sldId id="289" r:id="rId5"/>
    <p:sldId id="297" r:id="rId6"/>
    <p:sldId id="290" r:id="rId7"/>
    <p:sldId id="292" r:id="rId8"/>
    <p:sldId id="258" r:id="rId9"/>
    <p:sldId id="298" r:id="rId10"/>
    <p:sldId id="299" r:id="rId11"/>
    <p:sldId id="294" r:id="rId12"/>
    <p:sldId id="302" r:id="rId13"/>
    <p:sldId id="303" r:id="rId14"/>
    <p:sldId id="293" r:id="rId15"/>
    <p:sldId id="261" r:id="rId16"/>
    <p:sldId id="305" r:id="rId17"/>
    <p:sldId id="301" r:id="rId18"/>
    <p:sldId id="286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C40"/>
    <a:srgbClr val="B1B963"/>
    <a:srgbClr val="156082"/>
    <a:srgbClr val="031A38"/>
    <a:srgbClr val="F7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95523-E6BF-4E16-92A8-A2AFC4DAB164}" v="32" dt="2025-05-21T08:47:38.643"/>
    <p1510:client id="{A3782F1D-1D8C-4EC8-A839-47F33C5C6D11}" v="10" dt="2025-05-20T21:38:07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8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BD9A2-EB92-4814-999D-76B0059616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0890568-57A4-4A6C-8E2D-07E6BEA932AF}">
      <dgm:prSet/>
      <dgm:spPr/>
      <dgm:t>
        <a:bodyPr/>
        <a:lstStyle/>
        <a:p>
          <a:r>
            <a:rPr lang="en-US"/>
            <a:t>71% of respondents felt that SAS clinicians completely understood and addressed their concerns </a:t>
          </a:r>
        </a:p>
      </dgm:t>
    </dgm:pt>
    <dgm:pt modelId="{CD6BDE3B-796B-4189-B745-80BBBC54A5C5}" type="parTrans" cxnId="{DE063C45-6C05-405D-8D30-72BA98C99CEE}">
      <dgm:prSet/>
      <dgm:spPr/>
      <dgm:t>
        <a:bodyPr/>
        <a:lstStyle/>
        <a:p>
          <a:endParaRPr lang="en-US"/>
        </a:p>
      </dgm:t>
    </dgm:pt>
    <dgm:pt modelId="{4D37CA7D-58DE-4570-95D9-61FFBEFABD80}" type="sibTrans" cxnId="{DE063C45-6C05-405D-8D30-72BA98C99CEE}">
      <dgm:prSet/>
      <dgm:spPr/>
      <dgm:t>
        <a:bodyPr/>
        <a:lstStyle/>
        <a:p>
          <a:endParaRPr lang="en-US"/>
        </a:p>
      </dgm:t>
    </dgm:pt>
    <dgm:pt modelId="{23EC2FAF-6477-44E9-85A2-79643410E6F4}">
      <dgm:prSet/>
      <dgm:spPr/>
      <dgm:t>
        <a:bodyPr/>
        <a:lstStyle/>
        <a:p>
          <a:r>
            <a:rPr lang="en-US"/>
            <a:t>81% felt that SAS clinicians fully explained the options available to them</a:t>
          </a:r>
        </a:p>
      </dgm:t>
    </dgm:pt>
    <dgm:pt modelId="{45585434-9B4D-4ED4-A94F-530B765711A1}" type="parTrans" cxnId="{D78492F4-D060-4884-AABC-043DABFB1CA0}">
      <dgm:prSet/>
      <dgm:spPr/>
      <dgm:t>
        <a:bodyPr/>
        <a:lstStyle/>
        <a:p>
          <a:endParaRPr lang="en-US"/>
        </a:p>
      </dgm:t>
    </dgm:pt>
    <dgm:pt modelId="{8857D92B-5EBB-4508-B842-3442D72B388E}" type="sibTrans" cxnId="{D78492F4-D060-4884-AABC-043DABFB1CA0}">
      <dgm:prSet/>
      <dgm:spPr/>
      <dgm:t>
        <a:bodyPr/>
        <a:lstStyle/>
        <a:p>
          <a:endParaRPr lang="en-US"/>
        </a:p>
      </dgm:t>
    </dgm:pt>
    <dgm:pt modelId="{8AE69B38-50B2-4E1E-9B17-2FBCF6A0499A}">
      <dgm:prSet/>
      <dgm:spPr/>
      <dgm:t>
        <a:bodyPr/>
        <a:lstStyle/>
        <a:p>
          <a:r>
            <a:rPr lang="en-US"/>
            <a:t>92% of respondents felt involved in the decision-making process about their care</a:t>
          </a:r>
        </a:p>
      </dgm:t>
    </dgm:pt>
    <dgm:pt modelId="{B7FE46F8-ADCC-4389-A061-63E42D9E3B09}" type="parTrans" cxnId="{60E1F8C3-1821-4481-91C2-E83BD29FABBF}">
      <dgm:prSet/>
      <dgm:spPr/>
      <dgm:t>
        <a:bodyPr/>
        <a:lstStyle/>
        <a:p>
          <a:endParaRPr lang="en-US"/>
        </a:p>
      </dgm:t>
    </dgm:pt>
    <dgm:pt modelId="{BC412129-1113-4F1C-B3D7-CA124B95A0D2}" type="sibTrans" cxnId="{60E1F8C3-1821-4481-91C2-E83BD29FABBF}">
      <dgm:prSet/>
      <dgm:spPr/>
      <dgm:t>
        <a:bodyPr/>
        <a:lstStyle/>
        <a:p>
          <a:endParaRPr lang="en-US"/>
        </a:p>
      </dgm:t>
    </dgm:pt>
    <dgm:pt modelId="{9780D9E7-F0B9-4DF2-90F3-E818AD8E25D6}" type="pres">
      <dgm:prSet presAssocID="{45BBD9A2-EB92-4814-999D-76B005961697}" presName="linear" presStyleCnt="0">
        <dgm:presLayoutVars>
          <dgm:animLvl val="lvl"/>
          <dgm:resizeHandles val="exact"/>
        </dgm:presLayoutVars>
      </dgm:prSet>
      <dgm:spPr/>
    </dgm:pt>
    <dgm:pt modelId="{B56D7454-75F9-4CF2-9A6A-55CB2A00ED90}" type="pres">
      <dgm:prSet presAssocID="{40890568-57A4-4A6C-8E2D-07E6BEA932A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4CA639-15B0-40E4-A317-8C9F91F63F12}" type="pres">
      <dgm:prSet presAssocID="{4D37CA7D-58DE-4570-95D9-61FFBEFABD80}" presName="spacer" presStyleCnt="0"/>
      <dgm:spPr/>
    </dgm:pt>
    <dgm:pt modelId="{F0996EF0-E586-47CF-BAA7-8BC24370974E}" type="pres">
      <dgm:prSet presAssocID="{23EC2FAF-6477-44E9-85A2-79643410E6F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7E54546-14EE-4AB8-B4D7-E4000A35ABF9}" type="pres">
      <dgm:prSet presAssocID="{8857D92B-5EBB-4508-B842-3442D72B388E}" presName="spacer" presStyleCnt="0"/>
      <dgm:spPr/>
    </dgm:pt>
    <dgm:pt modelId="{ED46EDB7-CE13-4D05-9E66-C431589A5BE1}" type="pres">
      <dgm:prSet presAssocID="{8AE69B38-50B2-4E1E-9B17-2FBCF6A049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87A5901-D3E4-4D16-A9D0-3CAA836332FA}" type="presOf" srcId="{8AE69B38-50B2-4E1E-9B17-2FBCF6A0499A}" destId="{ED46EDB7-CE13-4D05-9E66-C431589A5BE1}" srcOrd="0" destOrd="0" presId="urn:microsoft.com/office/officeart/2005/8/layout/vList2"/>
    <dgm:cxn modelId="{F9DE682D-6916-41FC-A247-97DE63034644}" type="presOf" srcId="{45BBD9A2-EB92-4814-999D-76B005961697}" destId="{9780D9E7-F0B9-4DF2-90F3-E818AD8E25D6}" srcOrd="0" destOrd="0" presId="urn:microsoft.com/office/officeart/2005/8/layout/vList2"/>
    <dgm:cxn modelId="{351B183C-EC76-458C-AC67-F2A3B1328069}" type="presOf" srcId="{40890568-57A4-4A6C-8E2D-07E6BEA932AF}" destId="{B56D7454-75F9-4CF2-9A6A-55CB2A00ED90}" srcOrd="0" destOrd="0" presId="urn:microsoft.com/office/officeart/2005/8/layout/vList2"/>
    <dgm:cxn modelId="{DE063C45-6C05-405D-8D30-72BA98C99CEE}" srcId="{45BBD9A2-EB92-4814-999D-76B005961697}" destId="{40890568-57A4-4A6C-8E2D-07E6BEA932AF}" srcOrd="0" destOrd="0" parTransId="{CD6BDE3B-796B-4189-B745-80BBBC54A5C5}" sibTransId="{4D37CA7D-58DE-4570-95D9-61FFBEFABD80}"/>
    <dgm:cxn modelId="{8AC2CFC0-3361-4159-BA64-27544C354B17}" type="presOf" srcId="{23EC2FAF-6477-44E9-85A2-79643410E6F4}" destId="{F0996EF0-E586-47CF-BAA7-8BC24370974E}" srcOrd="0" destOrd="0" presId="urn:microsoft.com/office/officeart/2005/8/layout/vList2"/>
    <dgm:cxn modelId="{60E1F8C3-1821-4481-91C2-E83BD29FABBF}" srcId="{45BBD9A2-EB92-4814-999D-76B005961697}" destId="{8AE69B38-50B2-4E1E-9B17-2FBCF6A0499A}" srcOrd="2" destOrd="0" parTransId="{B7FE46F8-ADCC-4389-A061-63E42D9E3B09}" sibTransId="{BC412129-1113-4F1C-B3D7-CA124B95A0D2}"/>
    <dgm:cxn modelId="{D78492F4-D060-4884-AABC-043DABFB1CA0}" srcId="{45BBD9A2-EB92-4814-999D-76B005961697}" destId="{23EC2FAF-6477-44E9-85A2-79643410E6F4}" srcOrd="1" destOrd="0" parTransId="{45585434-9B4D-4ED4-A94F-530B765711A1}" sibTransId="{8857D92B-5EBB-4508-B842-3442D72B388E}"/>
    <dgm:cxn modelId="{D17274E4-82D8-4B37-8C5F-27F3025271FD}" type="presParOf" srcId="{9780D9E7-F0B9-4DF2-90F3-E818AD8E25D6}" destId="{B56D7454-75F9-4CF2-9A6A-55CB2A00ED90}" srcOrd="0" destOrd="0" presId="urn:microsoft.com/office/officeart/2005/8/layout/vList2"/>
    <dgm:cxn modelId="{ACE16EE2-EFA9-4C67-86F6-E68EFCECF435}" type="presParOf" srcId="{9780D9E7-F0B9-4DF2-90F3-E818AD8E25D6}" destId="{434CA639-15B0-40E4-A317-8C9F91F63F12}" srcOrd="1" destOrd="0" presId="urn:microsoft.com/office/officeart/2005/8/layout/vList2"/>
    <dgm:cxn modelId="{F27664FA-55DD-4973-A101-2D1C8EBE0AC5}" type="presParOf" srcId="{9780D9E7-F0B9-4DF2-90F3-E818AD8E25D6}" destId="{F0996EF0-E586-47CF-BAA7-8BC24370974E}" srcOrd="2" destOrd="0" presId="urn:microsoft.com/office/officeart/2005/8/layout/vList2"/>
    <dgm:cxn modelId="{C2FDD631-C8CD-40B2-B455-FE762C879270}" type="presParOf" srcId="{9780D9E7-F0B9-4DF2-90F3-E818AD8E25D6}" destId="{E7E54546-14EE-4AB8-B4D7-E4000A35ABF9}" srcOrd="3" destOrd="0" presId="urn:microsoft.com/office/officeart/2005/8/layout/vList2"/>
    <dgm:cxn modelId="{ED8D9031-0C28-44E5-BC2B-E90D3FB5C2B2}" type="presParOf" srcId="{9780D9E7-F0B9-4DF2-90F3-E818AD8E25D6}" destId="{ED46EDB7-CE13-4D05-9E66-C431589A5B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20538D-D3F0-4F21-9656-3C46C68B2E3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4C3625-7BB2-4F82-BB1E-6424DEF0F0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/>
            <a:t>Every community is different</a:t>
          </a:r>
        </a:p>
      </dgm:t>
    </dgm:pt>
    <dgm:pt modelId="{9A560C87-DF63-41D7-B3D2-070852ABD030}" type="parTrans" cxnId="{83251DFF-22BD-4C9A-B6FC-59A28BD4A3E4}">
      <dgm:prSet/>
      <dgm:spPr/>
      <dgm:t>
        <a:bodyPr/>
        <a:lstStyle/>
        <a:p>
          <a:endParaRPr lang="en-US" sz="2000" b="0"/>
        </a:p>
      </dgm:t>
    </dgm:pt>
    <dgm:pt modelId="{4B7D6E89-E304-421F-A680-D44D75B2D9EF}" type="sibTrans" cxnId="{83251DFF-22BD-4C9A-B6FC-59A28BD4A3E4}">
      <dgm:prSet/>
      <dgm:spPr/>
      <dgm:t>
        <a:bodyPr/>
        <a:lstStyle/>
        <a:p>
          <a:endParaRPr lang="en-US" sz="2000" b="0"/>
        </a:p>
      </dgm:t>
    </dgm:pt>
    <dgm:pt modelId="{282E16D6-E8A6-4709-A04B-C2DD9A1E30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/>
            <a:t>Availability and reliability of pathways matters</a:t>
          </a:r>
        </a:p>
      </dgm:t>
    </dgm:pt>
    <dgm:pt modelId="{A31D828A-E958-4308-86C2-FEC7002F0DBB}" type="parTrans" cxnId="{77043601-4FEF-4A2F-9CC3-9218333548A1}">
      <dgm:prSet/>
      <dgm:spPr/>
      <dgm:t>
        <a:bodyPr/>
        <a:lstStyle/>
        <a:p>
          <a:endParaRPr lang="en-US" sz="2000" b="0"/>
        </a:p>
      </dgm:t>
    </dgm:pt>
    <dgm:pt modelId="{08657CC9-1EF8-43A8-A487-2AE0566407A9}" type="sibTrans" cxnId="{77043601-4FEF-4A2F-9CC3-9218333548A1}">
      <dgm:prSet/>
      <dgm:spPr/>
      <dgm:t>
        <a:bodyPr/>
        <a:lstStyle/>
        <a:p>
          <a:endParaRPr lang="en-US" sz="2000" b="0"/>
        </a:p>
      </dgm:t>
    </dgm:pt>
    <dgm:pt modelId="{756D291A-484A-4148-B12A-C0E2C74018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/>
            <a:t>Joined up working benefits the whole system and those in it</a:t>
          </a:r>
        </a:p>
      </dgm:t>
    </dgm:pt>
    <dgm:pt modelId="{329308AD-424F-4F66-851A-8A627929AE97}" type="parTrans" cxnId="{D151BF62-5002-4B99-B0C7-2D437B816A0B}">
      <dgm:prSet/>
      <dgm:spPr/>
      <dgm:t>
        <a:bodyPr/>
        <a:lstStyle/>
        <a:p>
          <a:endParaRPr lang="en-US" sz="2000" b="0"/>
        </a:p>
      </dgm:t>
    </dgm:pt>
    <dgm:pt modelId="{58E218FF-1AB7-4D7F-AF08-C04008C0CFF7}" type="sibTrans" cxnId="{D151BF62-5002-4B99-B0C7-2D437B816A0B}">
      <dgm:prSet/>
      <dgm:spPr/>
      <dgm:t>
        <a:bodyPr/>
        <a:lstStyle/>
        <a:p>
          <a:endParaRPr lang="en-US" sz="2000" b="0"/>
        </a:p>
      </dgm:t>
    </dgm:pt>
    <dgm:pt modelId="{BF327BB6-A051-49AC-84E7-25AE709F8904}" type="pres">
      <dgm:prSet presAssocID="{9C20538D-D3F0-4F21-9656-3C46C68B2E32}" presName="root" presStyleCnt="0">
        <dgm:presLayoutVars>
          <dgm:dir/>
          <dgm:resizeHandles val="exact"/>
        </dgm:presLayoutVars>
      </dgm:prSet>
      <dgm:spPr/>
    </dgm:pt>
    <dgm:pt modelId="{68B714CD-EF85-4FF4-8D89-3FFE38C6428A}" type="pres">
      <dgm:prSet presAssocID="{BF4C3625-7BB2-4F82-BB1E-6424DEF0F018}" presName="compNode" presStyleCnt="0"/>
      <dgm:spPr/>
    </dgm:pt>
    <dgm:pt modelId="{EE0E9C15-098C-45BC-AD76-CB34C65F5E7E}" type="pres">
      <dgm:prSet presAssocID="{BF4C3625-7BB2-4F82-BB1E-6424DEF0F0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AAA2225-EBDB-4733-864B-9C58ED1291CA}" type="pres">
      <dgm:prSet presAssocID="{BF4C3625-7BB2-4F82-BB1E-6424DEF0F018}" presName="spaceRect" presStyleCnt="0"/>
      <dgm:spPr/>
    </dgm:pt>
    <dgm:pt modelId="{585C8F26-1EC6-4032-BED7-C2CDC3C00AB5}" type="pres">
      <dgm:prSet presAssocID="{BF4C3625-7BB2-4F82-BB1E-6424DEF0F018}" presName="textRect" presStyleLbl="revTx" presStyleIdx="0" presStyleCnt="3">
        <dgm:presLayoutVars>
          <dgm:chMax val="1"/>
          <dgm:chPref val="1"/>
        </dgm:presLayoutVars>
      </dgm:prSet>
      <dgm:spPr/>
    </dgm:pt>
    <dgm:pt modelId="{A7BD5314-91C5-4E64-92BD-3F621DABE20D}" type="pres">
      <dgm:prSet presAssocID="{4B7D6E89-E304-421F-A680-D44D75B2D9EF}" presName="sibTrans" presStyleCnt="0"/>
      <dgm:spPr/>
    </dgm:pt>
    <dgm:pt modelId="{B6054B06-2103-4488-BC07-6E36F971990A}" type="pres">
      <dgm:prSet presAssocID="{282E16D6-E8A6-4709-A04B-C2DD9A1E30F3}" presName="compNode" presStyleCnt="0"/>
      <dgm:spPr/>
    </dgm:pt>
    <dgm:pt modelId="{F53F8E1B-C1E9-4142-BA3A-0D2ACA6D444E}" type="pres">
      <dgm:prSet presAssocID="{282E16D6-E8A6-4709-A04B-C2DD9A1E30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C0D530A-030D-48B9-928B-D5CDE681F9D5}" type="pres">
      <dgm:prSet presAssocID="{282E16D6-E8A6-4709-A04B-C2DD9A1E30F3}" presName="spaceRect" presStyleCnt="0"/>
      <dgm:spPr/>
    </dgm:pt>
    <dgm:pt modelId="{5B6A6AC0-1641-4571-8B48-874412BFE885}" type="pres">
      <dgm:prSet presAssocID="{282E16D6-E8A6-4709-A04B-C2DD9A1E30F3}" presName="textRect" presStyleLbl="revTx" presStyleIdx="1" presStyleCnt="3">
        <dgm:presLayoutVars>
          <dgm:chMax val="1"/>
          <dgm:chPref val="1"/>
        </dgm:presLayoutVars>
      </dgm:prSet>
      <dgm:spPr/>
    </dgm:pt>
    <dgm:pt modelId="{11EF2056-3C27-490A-A113-495609154034}" type="pres">
      <dgm:prSet presAssocID="{08657CC9-1EF8-43A8-A487-2AE0566407A9}" presName="sibTrans" presStyleCnt="0"/>
      <dgm:spPr/>
    </dgm:pt>
    <dgm:pt modelId="{DE885146-D1B7-4F43-B5AE-3A8FF682F0FB}" type="pres">
      <dgm:prSet presAssocID="{756D291A-484A-4148-B12A-C0E2C740182C}" presName="compNode" presStyleCnt="0"/>
      <dgm:spPr/>
    </dgm:pt>
    <dgm:pt modelId="{0873B092-A73C-4131-95D8-3FB9FCF5BACE}" type="pres">
      <dgm:prSet presAssocID="{756D291A-484A-4148-B12A-C0E2C74018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DB829AD-BB3C-4DB4-9A5B-D5101FBDB7F8}" type="pres">
      <dgm:prSet presAssocID="{756D291A-484A-4148-B12A-C0E2C740182C}" presName="spaceRect" presStyleCnt="0"/>
      <dgm:spPr/>
    </dgm:pt>
    <dgm:pt modelId="{DF8D411C-C8EE-4D68-BA34-08CBC15644E3}" type="pres">
      <dgm:prSet presAssocID="{756D291A-484A-4148-B12A-C0E2C740182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7043601-4FEF-4A2F-9CC3-9218333548A1}" srcId="{9C20538D-D3F0-4F21-9656-3C46C68B2E32}" destId="{282E16D6-E8A6-4709-A04B-C2DD9A1E30F3}" srcOrd="1" destOrd="0" parTransId="{A31D828A-E958-4308-86C2-FEC7002F0DBB}" sibTransId="{08657CC9-1EF8-43A8-A487-2AE0566407A9}"/>
    <dgm:cxn modelId="{52280E33-9562-465B-865B-3792212621DE}" type="presOf" srcId="{9C20538D-D3F0-4F21-9656-3C46C68B2E32}" destId="{BF327BB6-A051-49AC-84E7-25AE709F8904}" srcOrd="0" destOrd="0" presId="urn:microsoft.com/office/officeart/2018/2/layout/IconLabelList"/>
    <dgm:cxn modelId="{D151BF62-5002-4B99-B0C7-2D437B816A0B}" srcId="{9C20538D-D3F0-4F21-9656-3C46C68B2E32}" destId="{756D291A-484A-4148-B12A-C0E2C740182C}" srcOrd="2" destOrd="0" parTransId="{329308AD-424F-4F66-851A-8A627929AE97}" sibTransId="{58E218FF-1AB7-4D7F-AF08-C04008C0CFF7}"/>
    <dgm:cxn modelId="{3DA25C95-A51B-4C5E-8542-11C65D2FFD6B}" type="presOf" srcId="{BF4C3625-7BB2-4F82-BB1E-6424DEF0F018}" destId="{585C8F26-1EC6-4032-BED7-C2CDC3C00AB5}" srcOrd="0" destOrd="0" presId="urn:microsoft.com/office/officeart/2018/2/layout/IconLabelList"/>
    <dgm:cxn modelId="{A28C51C4-86E1-422F-BD0B-225594D20E75}" type="presOf" srcId="{756D291A-484A-4148-B12A-C0E2C740182C}" destId="{DF8D411C-C8EE-4D68-BA34-08CBC15644E3}" srcOrd="0" destOrd="0" presId="urn:microsoft.com/office/officeart/2018/2/layout/IconLabelList"/>
    <dgm:cxn modelId="{E02D22F7-3B72-4A54-9B5C-D2E3B8FA411D}" type="presOf" srcId="{282E16D6-E8A6-4709-A04B-C2DD9A1E30F3}" destId="{5B6A6AC0-1641-4571-8B48-874412BFE885}" srcOrd="0" destOrd="0" presId="urn:microsoft.com/office/officeart/2018/2/layout/IconLabelList"/>
    <dgm:cxn modelId="{83251DFF-22BD-4C9A-B6FC-59A28BD4A3E4}" srcId="{9C20538D-D3F0-4F21-9656-3C46C68B2E32}" destId="{BF4C3625-7BB2-4F82-BB1E-6424DEF0F018}" srcOrd="0" destOrd="0" parTransId="{9A560C87-DF63-41D7-B3D2-070852ABD030}" sibTransId="{4B7D6E89-E304-421F-A680-D44D75B2D9EF}"/>
    <dgm:cxn modelId="{B6FD44D9-7F30-4F8F-8724-DE4D9D3194B5}" type="presParOf" srcId="{BF327BB6-A051-49AC-84E7-25AE709F8904}" destId="{68B714CD-EF85-4FF4-8D89-3FFE38C6428A}" srcOrd="0" destOrd="0" presId="urn:microsoft.com/office/officeart/2018/2/layout/IconLabelList"/>
    <dgm:cxn modelId="{3A8D1DFE-8ED5-462F-B5DD-02B485923729}" type="presParOf" srcId="{68B714CD-EF85-4FF4-8D89-3FFE38C6428A}" destId="{EE0E9C15-098C-45BC-AD76-CB34C65F5E7E}" srcOrd="0" destOrd="0" presId="urn:microsoft.com/office/officeart/2018/2/layout/IconLabelList"/>
    <dgm:cxn modelId="{13919E10-D51C-4441-834D-BCC5FC160FCC}" type="presParOf" srcId="{68B714CD-EF85-4FF4-8D89-3FFE38C6428A}" destId="{CAAA2225-EBDB-4733-864B-9C58ED1291CA}" srcOrd="1" destOrd="0" presId="urn:microsoft.com/office/officeart/2018/2/layout/IconLabelList"/>
    <dgm:cxn modelId="{E10EF7BF-7B30-4698-BA5A-2AF372BA2E38}" type="presParOf" srcId="{68B714CD-EF85-4FF4-8D89-3FFE38C6428A}" destId="{585C8F26-1EC6-4032-BED7-C2CDC3C00AB5}" srcOrd="2" destOrd="0" presId="urn:microsoft.com/office/officeart/2018/2/layout/IconLabelList"/>
    <dgm:cxn modelId="{1E42F3E8-9617-43F0-BCCB-3422FB056E51}" type="presParOf" srcId="{BF327BB6-A051-49AC-84E7-25AE709F8904}" destId="{A7BD5314-91C5-4E64-92BD-3F621DABE20D}" srcOrd="1" destOrd="0" presId="urn:microsoft.com/office/officeart/2018/2/layout/IconLabelList"/>
    <dgm:cxn modelId="{9134AEFE-3306-44B8-B015-9E9D4305634E}" type="presParOf" srcId="{BF327BB6-A051-49AC-84E7-25AE709F8904}" destId="{B6054B06-2103-4488-BC07-6E36F971990A}" srcOrd="2" destOrd="0" presId="urn:microsoft.com/office/officeart/2018/2/layout/IconLabelList"/>
    <dgm:cxn modelId="{9A88752A-F9AC-4E5F-B788-E66DB20E9D92}" type="presParOf" srcId="{B6054B06-2103-4488-BC07-6E36F971990A}" destId="{F53F8E1B-C1E9-4142-BA3A-0D2ACA6D444E}" srcOrd="0" destOrd="0" presId="urn:microsoft.com/office/officeart/2018/2/layout/IconLabelList"/>
    <dgm:cxn modelId="{9F582726-CB0A-417D-AB81-E3A3A00F1F5F}" type="presParOf" srcId="{B6054B06-2103-4488-BC07-6E36F971990A}" destId="{0C0D530A-030D-48B9-928B-D5CDE681F9D5}" srcOrd="1" destOrd="0" presId="urn:microsoft.com/office/officeart/2018/2/layout/IconLabelList"/>
    <dgm:cxn modelId="{B2C77167-A7EA-479B-8B26-E64ACE3CEF8B}" type="presParOf" srcId="{B6054B06-2103-4488-BC07-6E36F971990A}" destId="{5B6A6AC0-1641-4571-8B48-874412BFE885}" srcOrd="2" destOrd="0" presId="urn:microsoft.com/office/officeart/2018/2/layout/IconLabelList"/>
    <dgm:cxn modelId="{CEEF1F9F-98B8-4203-8140-ED43E15720F5}" type="presParOf" srcId="{BF327BB6-A051-49AC-84E7-25AE709F8904}" destId="{11EF2056-3C27-490A-A113-495609154034}" srcOrd="3" destOrd="0" presId="urn:microsoft.com/office/officeart/2018/2/layout/IconLabelList"/>
    <dgm:cxn modelId="{16EA96CC-EAFC-4468-9307-4A165F434331}" type="presParOf" srcId="{BF327BB6-A051-49AC-84E7-25AE709F8904}" destId="{DE885146-D1B7-4F43-B5AE-3A8FF682F0FB}" srcOrd="4" destOrd="0" presId="urn:microsoft.com/office/officeart/2018/2/layout/IconLabelList"/>
    <dgm:cxn modelId="{42728717-2D42-46D9-A27B-99A52B9A352B}" type="presParOf" srcId="{DE885146-D1B7-4F43-B5AE-3A8FF682F0FB}" destId="{0873B092-A73C-4131-95D8-3FB9FCF5BACE}" srcOrd="0" destOrd="0" presId="urn:microsoft.com/office/officeart/2018/2/layout/IconLabelList"/>
    <dgm:cxn modelId="{A1CD2D34-ABB0-4580-8FF0-6DEFD3C590CB}" type="presParOf" srcId="{DE885146-D1B7-4F43-B5AE-3A8FF682F0FB}" destId="{2DB829AD-BB3C-4DB4-9A5B-D5101FBDB7F8}" srcOrd="1" destOrd="0" presId="urn:microsoft.com/office/officeart/2018/2/layout/IconLabelList"/>
    <dgm:cxn modelId="{7AEF9D7D-9637-425D-B1A8-2DDCA4F90996}" type="presParOf" srcId="{DE885146-D1B7-4F43-B5AE-3A8FF682F0FB}" destId="{DF8D411C-C8EE-4D68-BA34-08CBC15644E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DEAB1-7400-4653-B81F-A9E56068C63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93D39C5-A5FF-47C1-8E25-D21C844C1771}">
      <dgm:prSet custT="1"/>
      <dgm:spPr/>
      <dgm:t>
        <a:bodyPr/>
        <a:lstStyle/>
        <a:p>
          <a:r>
            <a:rPr lang="en-GB" sz="1800">
              <a:solidFill>
                <a:schemeClr val="bg1"/>
              </a:solidFill>
            </a:rPr>
            <a:t>Where can we better work together for our patients?</a:t>
          </a:r>
          <a:endParaRPr lang="en-US" sz="1800">
            <a:solidFill>
              <a:schemeClr val="bg1"/>
            </a:solidFill>
          </a:endParaRPr>
        </a:p>
      </dgm:t>
    </dgm:pt>
    <dgm:pt modelId="{DCDA78EB-BB0A-42E2-83D6-03F13063F11A}" type="parTrans" cxnId="{F43E3A3E-84E1-4986-8970-FBE427D32A5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EC5039DA-A552-4DAE-BE03-13E182837461}" type="sibTrans" cxnId="{F43E3A3E-84E1-4986-8970-FBE427D32A5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A6C02FB5-B958-43A6-8D9A-7E2906696CB7}">
      <dgm:prSet custT="1"/>
      <dgm:spPr/>
      <dgm:t>
        <a:bodyPr/>
        <a:lstStyle/>
        <a:p>
          <a:r>
            <a:rPr lang="en-GB" sz="1800">
              <a:solidFill>
                <a:schemeClr val="bg1"/>
              </a:solidFill>
            </a:rPr>
            <a:t>How can SAS access more care pathways for patients in the community?</a:t>
          </a:r>
          <a:endParaRPr lang="en-US" sz="1800">
            <a:solidFill>
              <a:schemeClr val="bg1"/>
            </a:solidFill>
          </a:endParaRPr>
        </a:p>
      </dgm:t>
    </dgm:pt>
    <dgm:pt modelId="{09DF8914-E8D7-4C86-A010-839E02F0EF0E}" type="parTrans" cxnId="{9F86CA7D-3792-45D6-AD10-C3274FE982C7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E4E8C1F6-6B86-4A45-800A-AE8920181AFA}" type="sibTrans" cxnId="{9F86CA7D-3792-45D6-AD10-C3274FE982C7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AEC1CEC8-2DFF-4314-82D0-D7D8F543189B}">
      <dgm:prSet custT="1"/>
      <dgm:spPr/>
      <dgm:t>
        <a:bodyPr/>
        <a:lstStyle/>
        <a:p>
          <a:r>
            <a:rPr lang="en-GB" sz="1800">
              <a:solidFill>
                <a:schemeClr val="bg1"/>
              </a:solidFill>
            </a:rPr>
            <a:t>How can we help reduce demand on your services alongside you?</a:t>
          </a:r>
          <a:endParaRPr lang="en-US" sz="1800">
            <a:solidFill>
              <a:schemeClr val="bg1"/>
            </a:solidFill>
          </a:endParaRPr>
        </a:p>
      </dgm:t>
    </dgm:pt>
    <dgm:pt modelId="{10D57C46-112C-4AC5-9DFA-D6E1E17D0FA3}" type="parTrans" cxnId="{20BB829E-C204-4E66-B544-A644A3596571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A2AB34E9-FD87-4927-96C4-C1D3FBAE98D4}" type="sibTrans" cxnId="{20BB829E-C204-4E66-B544-A644A3596571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F52AE3D-661A-4308-B674-523BB1731EB4}" type="pres">
      <dgm:prSet presAssocID="{236DEAB1-7400-4653-B81F-A9E56068C633}" presName="root" presStyleCnt="0">
        <dgm:presLayoutVars>
          <dgm:dir/>
          <dgm:resizeHandles val="exact"/>
        </dgm:presLayoutVars>
      </dgm:prSet>
      <dgm:spPr/>
    </dgm:pt>
    <dgm:pt modelId="{89F53DF4-96CE-4E84-8CA2-E946A4DDF839}" type="pres">
      <dgm:prSet presAssocID="{D93D39C5-A5FF-47C1-8E25-D21C844C1771}" presName="compNode" presStyleCnt="0"/>
      <dgm:spPr/>
    </dgm:pt>
    <dgm:pt modelId="{9CF5067F-5966-44C0-AA05-B92FF8121C98}" type="pres">
      <dgm:prSet presAssocID="{D93D39C5-A5FF-47C1-8E25-D21C844C17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CC9C9AE-2A4D-4B78-A786-EFE171802936}" type="pres">
      <dgm:prSet presAssocID="{D93D39C5-A5FF-47C1-8E25-D21C844C1771}" presName="spaceRect" presStyleCnt="0"/>
      <dgm:spPr/>
    </dgm:pt>
    <dgm:pt modelId="{F3B9613D-5BFD-42AE-A3A6-8E2000EFEAF8}" type="pres">
      <dgm:prSet presAssocID="{D93D39C5-A5FF-47C1-8E25-D21C844C1771}" presName="textRect" presStyleLbl="revTx" presStyleIdx="0" presStyleCnt="3">
        <dgm:presLayoutVars>
          <dgm:chMax val="1"/>
          <dgm:chPref val="1"/>
        </dgm:presLayoutVars>
      </dgm:prSet>
      <dgm:spPr/>
    </dgm:pt>
    <dgm:pt modelId="{3F7FD423-E899-4B95-98B4-D95056CDE905}" type="pres">
      <dgm:prSet presAssocID="{EC5039DA-A552-4DAE-BE03-13E182837461}" presName="sibTrans" presStyleCnt="0"/>
      <dgm:spPr/>
    </dgm:pt>
    <dgm:pt modelId="{C6D580AC-2E9E-4534-8BC1-0AC80585AE16}" type="pres">
      <dgm:prSet presAssocID="{A6C02FB5-B958-43A6-8D9A-7E2906696CB7}" presName="compNode" presStyleCnt="0"/>
      <dgm:spPr/>
    </dgm:pt>
    <dgm:pt modelId="{82FC8AA0-8FB6-42AE-A5A3-9FF4EFE43D09}" type="pres">
      <dgm:prSet presAssocID="{A6C02FB5-B958-43A6-8D9A-7E2906696CB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3D9247C9-BF0A-4AF9-952A-4181817BD832}" type="pres">
      <dgm:prSet presAssocID="{A6C02FB5-B958-43A6-8D9A-7E2906696CB7}" presName="spaceRect" presStyleCnt="0"/>
      <dgm:spPr/>
    </dgm:pt>
    <dgm:pt modelId="{C564A036-9E56-4460-B147-D5ECE26AE632}" type="pres">
      <dgm:prSet presAssocID="{A6C02FB5-B958-43A6-8D9A-7E2906696CB7}" presName="textRect" presStyleLbl="revTx" presStyleIdx="1" presStyleCnt="3">
        <dgm:presLayoutVars>
          <dgm:chMax val="1"/>
          <dgm:chPref val="1"/>
        </dgm:presLayoutVars>
      </dgm:prSet>
      <dgm:spPr/>
    </dgm:pt>
    <dgm:pt modelId="{9A430A4E-F24E-47A8-855D-637D8791BF06}" type="pres">
      <dgm:prSet presAssocID="{E4E8C1F6-6B86-4A45-800A-AE8920181AFA}" presName="sibTrans" presStyleCnt="0"/>
      <dgm:spPr/>
    </dgm:pt>
    <dgm:pt modelId="{A80ABE81-A78D-4710-B0C1-E12A3DF84FF6}" type="pres">
      <dgm:prSet presAssocID="{AEC1CEC8-2DFF-4314-82D0-D7D8F543189B}" presName="compNode" presStyleCnt="0"/>
      <dgm:spPr/>
    </dgm:pt>
    <dgm:pt modelId="{E38FA3CA-BFED-41AA-8FE1-3D76792F65E2}" type="pres">
      <dgm:prSet presAssocID="{AEC1CEC8-2DFF-4314-82D0-D7D8F54318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9B2D81AE-065E-492F-AAE4-E042B6872127}" type="pres">
      <dgm:prSet presAssocID="{AEC1CEC8-2DFF-4314-82D0-D7D8F543189B}" presName="spaceRect" presStyleCnt="0"/>
      <dgm:spPr/>
    </dgm:pt>
    <dgm:pt modelId="{85532C6A-3845-463B-BD7D-D73E343FEF4D}" type="pres">
      <dgm:prSet presAssocID="{AEC1CEC8-2DFF-4314-82D0-D7D8F543189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247343C-5989-4E6F-8D25-3324B916C20A}" type="presOf" srcId="{AEC1CEC8-2DFF-4314-82D0-D7D8F543189B}" destId="{85532C6A-3845-463B-BD7D-D73E343FEF4D}" srcOrd="0" destOrd="0" presId="urn:microsoft.com/office/officeart/2018/2/layout/IconLabelList"/>
    <dgm:cxn modelId="{416B6D3D-87C3-4265-9D0C-24C4C31E821D}" type="presOf" srcId="{A6C02FB5-B958-43A6-8D9A-7E2906696CB7}" destId="{C564A036-9E56-4460-B147-D5ECE26AE632}" srcOrd="0" destOrd="0" presId="urn:microsoft.com/office/officeart/2018/2/layout/IconLabelList"/>
    <dgm:cxn modelId="{F43E3A3E-84E1-4986-8970-FBE427D32A50}" srcId="{236DEAB1-7400-4653-B81F-A9E56068C633}" destId="{D93D39C5-A5FF-47C1-8E25-D21C844C1771}" srcOrd="0" destOrd="0" parTransId="{DCDA78EB-BB0A-42E2-83D6-03F13063F11A}" sibTransId="{EC5039DA-A552-4DAE-BE03-13E182837461}"/>
    <dgm:cxn modelId="{73F7B85D-BAAA-4CD3-BFE5-49BE1FCF2FCF}" type="presOf" srcId="{236DEAB1-7400-4653-B81F-A9E56068C633}" destId="{DF52AE3D-661A-4308-B674-523BB1731EB4}" srcOrd="0" destOrd="0" presId="urn:microsoft.com/office/officeart/2018/2/layout/IconLabelList"/>
    <dgm:cxn modelId="{9F86CA7D-3792-45D6-AD10-C3274FE982C7}" srcId="{236DEAB1-7400-4653-B81F-A9E56068C633}" destId="{A6C02FB5-B958-43A6-8D9A-7E2906696CB7}" srcOrd="1" destOrd="0" parTransId="{09DF8914-E8D7-4C86-A010-839E02F0EF0E}" sibTransId="{E4E8C1F6-6B86-4A45-800A-AE8920181AFA}"/>
    <dgm:cxn modelId="{20BB829E-C204-4E66-B544-A644A3596571}" srcId="{236DEAB1-7400-4653-B81F-A9E56068C633}" destId="{AEC1CEC8-2DFF-4314-82D0-D7D8F543189B}" srcOrd="2" destOrd="0" parTransId="{10D57C46-112C-4AC5-9DFA-D6E1E17D0FA3}" sibTransId="{A2AB34E9-FD87-4927-96C4-C1D3FBAE98D4}"/>
    <dgm:cxn modelId="{B0CED7B9-68D3-4E76-9130-6C151FF2BFC9}" type="presOf" srcId="{D93D39C5-A5FF-47C1-8E25-D21C844C1771}" destId="{F3B9613D-5BFD-42AE-A3A6-8E2000EFEAF8}" srcOrd="0" destOrd="0" presId="urn:microsoft.com/office/officeart/2018/2/layout/IconLabelList"/>
    <dgm:cxn modelId="{D2C3990A-D0D9-488B-9066-B9149DE68136}" type="presParOf" srcId="{DF52AE3D-661A-4308-B674-523BB1731EB4}" destId="{89F53DF4-96CE-4E84-8CA2-E946A4DDF839}" srcOrd="0" destOrd="0" presId="urn:microsoft.com/office/officeart/2018/2/layout/IconLabelList"/>
    <dgm:cxn modelId="{B897A674-E76D-4D4E-94E1-5B66CE81FEAE}" type="presParOf" srcId="{89F53DF4-96CE-4E84-8CA2-E946A4DDF839}" destId="{9CF5067F-5966-44C0-AA05-B92FF8121C98}" srcOrd="0" destOrd="0" presId="urn:microsoft.com/office/officeart/2018/2/layout/IconLabelList"/>
    <dgm:cxn modelId="{D187CBB6-F1C5-4EEF-BC2F-17388718FAEE}" type="presParOf" srcId="{89F53DF4-96CE-4E84-8CA2-E946A4DDF839}" destId="{3CC9C9AE-2A4D-4B78-A786-EFE171802936}" srcOrd="1" destOrd="0" presId="urn:microsoft.com/office/officeart/2018/2/layout/IconLabelList"/>
    <dgm:cxn modelId="{BC959209-9219-43FA-A431-2F2DDA31E73C}" type="presParOf" srcId="{89F53DF4-96CE-4E84-8CA2-E946A4DDF839}" destId="{F3B9613D-5BFD-42AE-A3A6-8E2000EFEAF8}" srcOrd="2" destOrd="0" presId="urn:microsoft.com/office/officeart/2018/2/layout/IconLabelList"/>
    <dgm:cxn modelId="{FD9F44BE-45F8-4923-82AA-51EA3E489819}" type="presParOf" srcId="{DF52AE3D-661A-4308-B674-523BB1731EB4}" destId="{3F7FD423-E899-4B95-98B4-D95056CDE905}" srcOrd="1" destOrd="0" presId="urn:microsoft.com/office/officeart/2018/2/layout/IconLabelList"/>
    <dgm:cxn modelId="{FA1AACAB-B4C8-40E4-A822-A497EBCEC23B}" type="presParOf" srcId="{DF52AE3D-661A-4308-B674-523BB1731EB4}" destId="{C6D580AC-2E9E-4534-8BC1-0AC80585AE16}" srcOrd="2" destOrd="0" presId="urn:microsoft.com/office/officeart/2018/2/layout/IconLabelList"/>
    <dgm:cxn modelId="{8B530648-B1E8-4260-AFAC-DCA6CE616A63}" type="presParOf" srcId="{C6D580AC-2E9E-4534-8BC1-0AC80585AE16}" destId="{82FC8AA0-8FB6-42AE-A5A3-9FF4EFE43D09}" srcOrd="0" destOrd="0" presId="urn:microsoft.com/office/officeart/2018/2/layout/IconLabelList"/>
    <dgm:cxn modelId="{E8CF2FEF-97C3-4306-8A2B-D8CB664C7E47}" type="presParOf" srcId="{C6D580AC-2E9E-4534-8BC1-0AC80585AE16}" destId="{3D9247C9-BF0A-4AF9-952A-4181817BD832}" srcOrd="1" destOrd="0" presId="urn:microsoft.com/office/officeart/2018/2/layout/IconLabelList"/>
    <dgm:cxn modelId="{60E3B4A9-8A7F-4C65-A2C4-A770B6D94477}" type="presParOf" srcId="{C6D580AC-2E9E-4534-8BC1-0AC80585AE16}" destId="{C564A036-9E56-4460-B147-D5ECE26AE632}" srcOrd="2" destOrd="0" presId="urn:microsoft.com/office/officeart/2018/2/layout/IconLabelList"/>
    <dgm:cxn modelId="{D69D1701-57E8-466A-9082-E88CE8581F72}" type="presParOf" srcId="{DF52AE3D-661A-4308-B674-523BB1731EB4}" destId="{9A430A4E-F24E-47A8-855D-637D8791BF06}" srcOrd="3" destOrd="0" presId="urn:microsoft.com/office/officeart/2018/2/layout/IconLabelList"/>
    <dgm:cxn modelId="{599A9236-85DC-4E1A-9B64-77C6BD5C2D34}" type="presParOf" srcId="{DF52AE3D-661A-4308-B674-523BB1731EB4}" destId="{A80ABE81-A78D-4710-B0C1-E12A3DF84FF6}" srcOrd="4" destOrd="0" presId="urn:microsoft.com/office/officeart/2018/2/layout/IconLabelList"/>
    <dgm:cxn modelId="{B08FC238-C4B3-4BCA-8B3D-E574F40594D2}" type="presParOf" srcId="{A80ABE81-A78D-4710-B0C1-E12A3DF84FF6}" destId="{E38FA3CA-BFED-41AA-8FE1-3D76792F65E2}" srcOrd="0" destOrd="0" presId="urn:microsoft.com/office/officeart/2018/2/layout/IconLabelList"/>
    <dgm:cxn modelId="{CBA05859-7ACA-413D-A079-ECC25EE5CBF9}" type="presParOf" srcId="{A80ABE81-A78D-4710-B0C1-E12A3DF84FF6}" destId="{9B2D81AE-065E-492F-AAE4-E042B6872127}" srcOrd="1" destOrd="0" presId="urn:microsoft.com/office/officeart/2018/2/layout/IconLabelList"/>
    <dgm:cxn modelId="{B2C6FF8F-E825-4520-9156-59F05D181E49}" type="presParOf" srcId="{A80ABE81-A78D-4710-B0C1-E12A3DF84FF6}" destId="{85532C6A-3845-463B-BD7D-D73E343FEF4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D7454-75F9-4CF2-9A6A-55CB2A00ED90}">
      <dsp:nvSpPr>
        <dsp:cNvPr id="0" name=""/>
        <dsp:cNvSpPr/>
      </dsp:nvSpPr>
      <dsp:spPr>
        <a:xfrm>
          <a:off x="0" y="1662"/>
          <a:ext cx="659655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71% of respondents felt that SAS clinicians completely understood and addressed their concerns </a:t>
          </a:r>
        </a:p>
      </dsp:txBody>
      <dsp:txXfrm>
        <a:off x="40780" y="42442"/>
        <a:ext cx="6514990" cy="753819"/>
      </dsp:txXfrm>
    </dsp:sp>
    <dsp:sp modelId="{F0996EF0-E586-47CF-BAA7-8BC24370974E}">
      <dsp:nvSpPr>
        <dsp:cNvPr id="0" name=""/>
        <dsp:cNvSpPr/>
      </dsp:nvSpPr>
      <dsp:spPr>
        <a:xfrm>
          <a:off x="0" y="897522"/>
          <a:ext cx="659655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81% felt that SAS clinicians fully explained the options available to them</a:t>
          </a:r>
        </a:p>
      </dsp:txBody>
      <dsp:txXfrm>
        <a:off x="40780" y="938302"/>
        <a:ext cx="6514990" cy="753819"/>
      </dsp:txXfrm>
    </dsp:sp>
    <dsp:sp modelId="{ED46EDB7-CE13-4D05-9E66-C431589A5BE1}">
      <dsp:nvSpPr>
        <dsp:cNvPr id="0" name=""/>
        <dsp:cNvSpPr/>
      </dsp:nvSpPr>
      <dsp:spPr>
        <a:xfrm>
          <a:off x="0" y="1793382"/>
          <a:ext cx="659655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92% of respondents felt involved in the decision-making process about their care</a:t>
          </a:r>
        </a:p>
      </dsp:txBody>
      <dsp:txXfrm>
        <a:off x="40780" y="1834162"/>
        <a:ext cx="6514990" cy="753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E9C15-098C-45BC-AD76-CB34C65F5E7E}">
      <dsp:nvSpPr>
        <dsp:cNvPr id="0" name=""/>
        <dsp:cNvSpPr/>
      </dsp:nvSpPr>
      <dsp:spPr>
        <a:xfrm>
          <a:off x="576254" y="560207"/>
          <a:ext cx="877692" cy="8776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C8F26-1EC6-4032-BED7-C2CDC3C00AB5}">
      <dsp:nvSpPr>
        <dsp:cNvPr id="0" name=""/>
        <dsp:cNvSpPr/>
      </dsp:nvSpPr>
      <dsp:spPr>
        <a:xfrm>
          <a:off x="39886" y="1815394"/>
          <a:ext cx="1950428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Every community is different</a:t>
          </a:r>
        </a:p>
      </dsp:txBody>
      <dsp:txXfrm>
        <a:off x="39886" y="1815394"/>
        <a:ext cx="1950428" cy="1260000"/>
      </dsp:txXfrm>
    </dsp:sp>
    <dsp:sp modelId="{F53F8E1B-C1E9-4142-BA3A-0D2ACA6D444E}">
      <dsp:nvSpPr>
        <dsp:cNvPr id="0" name=""/>
        <dsp:cNvSpPr/>
      </dsp:nvSpPr>
      <dsp:spPr>
        <a:xfrm>
          <a:off x="2868007" y="560207"/>
          <a:ext cx="877692" cy="8776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A6AC0-1641-4571-8B48-874412BFE885}">
      <dsp:nvSpPr>
        <dsp:cNvPr id="0" name=""/>
        <dsp:cNvSpPr/>
      </dsp:nvSpPr>
      <dsp:spPr>
        <a:xfrm>
          <a:off x="2331639" y="1815394"/>
          <a:ext cx="1950428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Availability and reliability of pathways matters</a:t>
          </a:r>
        </a:p>
      </dsp:txBody>
      <dsp:txXfrm>
        <a:off x="2331639" y="1815394"/>
        <a:ext cx="1950428" cy="1260000"/>
      </dsp:txXfrm>
    </dsp:sp>
    <dsp:sp modelId="{0873B092-A73C-4131-95D8-3FB9FCF5BACE}">
      <dsp:nvSpPr>
        <dsp:cNvPr id="0" name=""/>
        <dsp:cNvSpPr/>
      </dsp:nvSpPr>
      <dsp:spPr>
        <a:xfrm>
          <a:off x="5159760" y="560207"/>
          <a:ext cx="877692" cy="8776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D411C-C8EE-4D68-BA34-08CBC15644E3}">
      <dsp:nvSpPr>
        <dsp:cNvPr id="0" name=""/>
        <dsp:cNvSpPr/>
      </dsp:nvSpPr>
      <dsp:spPr>
        <a:xfrm>
          <a:off x="4623393" y="1815394"/>
          <a:ext cx="1950428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Joined up working benefits the whole system and those in it</a:t>
          </a:r>
        </a:p>
      </dsp:txBody>
      <dsp:txXfrm>
        <a:off x="4623393" y="1815394"/>
        <a:ext cx="1950428" cy="126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5067F-5966-44C0-AA05-B92FF8121C98}">
      <dsp:nvSpPr>
        <dsp:cNvPr id="0" name=""/>
        <dsp:cNvSpPr/>
      </dsp:nvSpPr>
      <dsp:spPr>
        <a:xfrm>
          <a:off x="681053" y="44164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9613D-5BFD-42AE-A3A6-8E2000EFEAF8}">
      <dsp:nvSpPr>
        <dsp:cNvPr id="0" name=""/>
        <dsp:cNvSpPr/>
      </dsp:nvSpPr>
      <dsp:spPr>
        <a:xfrm>
          <a:off x="186053" y="1616632"/>
          <a:ext cx="1800000" cy="125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1"/>
              </a:solidFill>
            </a:rPr>
            <a:t>Where can we better work together for our patients?</a:t>
          </a:r>
          <a:endParaRPr lang="en-US" sz="1800" kern="1200">
            <a:solidFill>
              <a:schemeClr val="bg1"/>
            </a:solidFill>
          </a:endParaRPr>
        </a:p>
      </dsp:txBody>
      <dsp:txXfrm>
        <a:off x="186053" y="1616632"/>
        <a:ext cx="1800000" cy="1257714"/>
      </dsp:txXfrm>
    </dsp:sp>
    <dsp:sp modelId="{82FC8AA0-8FB6-42AE-A5A3-9FF4EFE43D09}">
      <dsp:nvSpPr>
        <dsp:cNvPr id="0" name=""/>
        <dsp:cNvSpPr/>
      </dsp:nvSpPr>
      <dsp:spPr>
        <a:xfrm>
          <a:off x="2796053" y="44164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4A036-9E56-4460-B147-D5ECE26AE632}">
      <dsp:nvSpPr>
        <dsp:cNvPr id="0" name=""/>
        <dsp:cNvSpPr/>
      </dsp:nvSpPr>
      <dsp:spPr>
        <a:xfrm>
          <a:off x="2301053" y="1616632"/>
          <a:ext cx="1800000" cy="125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1"/>
              </a:solidFill>
            </a:rPr>
            <a:t>How can SAS access more care pathways for patients in the community?</a:t>
          </a:r>
          <a:endParaRPr lang="en-US" sz="1800" kern="1200">
            <a:solidFill>
              <a:schemeClr val="bg1"/>
            </a:solidFill>
          </a:endParaRPr>
        </a:p>
      </dsp:txBody>
      <dsp:txXfrm>
        <a:off x="2301053" y="1616632"/>
        <a:ext cx="1800000" cy="1257714"/>
      </dsp:txXfrm>
    </dsp:sp>
    <dsp:sp modelId="{E38FA3CA-BFED-41AA-8FE1-3D76792F65E2}">
      <dsp:nvSpPr>
        <dsp:cNvPr id="0" name=""/>
        <dsp:cNvSpPr/>
      </dsp:nvSpPr>
      <dsp:spPr>
        <a:xfrm>
          <a:off x="4911053" y="44164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32C6A-3845-463B-BD7D-D73E343FEF4D}">
      <dsp:nvSpPr>
        <dsp:cNvPr id="0" name=""/>
        <dsp:cNvSpPr/>
      </dsp:nvSpPr>
      <dsp:spPr>
        <a:xfrm>
          <a:off x="4416053" y="1616632"/>
          <a:ext cx="1800000" cy="125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1"/>
              </a:solidFill>
            </a:rPr>
            <a:t>How can we help reduce demand on your services alongside you?</a:t>
          </a:r>
          <a:endParaRPr lang="en-US" sz="1800" kern="1200">
            <a:solidFill>
              <a:schemeClr val="bg1"/>
            </a:solidFill>
          </a:endParaRPr>
        </a:p>
      </dsp:txBody>
      <dsp:txXfrm>
        <a:off x="4416053" y="1616632"/>
        <a:ext cx="1800000" cy="1257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08:35:56.1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08:35:58.1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08:36:00.3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69AA-DEBC-4802-8170-B3C416D575BA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54ED9-80C2-4233-B9B5-4185FEE2B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2057-F5A8-7FDF-81C4-2E1C40AC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19C60-899F-DCDC-8157-8E775D72E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9BDE5-6A34-64BB-BA27-4CFEA4E1B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C0946-57E4-7097-A53E-618DF67E4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54ED9-80C2-4233-B9B5-4185FEE2B4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70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D5D9-9A46-7B7B-87F6-39AD89A5C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33591-CA27-D583-61A1-416AFC11F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918EA-7DC4-BB75-3D77-E369D41F8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7821C-06E6-4C77-941B-B37E395E3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54ED9-80C2-4233-B9B5-4185FEE2B4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66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CA3B7-77DC-04BC-76B7-34562C246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C022B-422A-0A80-BE48-D412DC81B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EC6C4-6CDB-CE79-AA99-3F7412E1B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5C5E7-A1EB-F2F6-628E-91D1108F4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54ED9-80C2-4233-B9B5-4185FEE2B44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99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54ED9-80C2-4233-B9B5-4185FEE2B44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70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298C-34E3-CC6F-EE21-A6C61EC96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73C9A-C4C8-53A5-D8A5-D99B7594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7E89E-C6AC-D49F-ADD2-F1D3BB3B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84A4-410D-E1B7-2E84-45556726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195CA-2063-1F91-9101-D45726EE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3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1C3B-7C16-F21F-7935-329A9CDE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6D81E-A7C6-2E1E-F960-827380DC7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A1F62-FB36-9C5B-1F24-98669DAF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60351-AB99-5042-6103-003F748B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2BEB5-3047-33F9-A6F4-0A8973C2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5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38855-AFBD-1293-855A-45F22BF8E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BB53D-35AC-2B33-593B-792C82644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EF05E-6B37-855F-8F4B-B3F764C0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981BE-E88E-9411-751E-94B9208C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E7AD8-3DEA-CD47-C398-2BDCFD2A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9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6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738B-5E3E-010C-BCE8-74A5CE9F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957B-6586-D7E1-08D7-0F2AEC5BA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BD132-4BE9-430B-A58F-20797B1E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71B2-8F3B-6085-2160-E72D831B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91AEE-43A8-14D3-8824-FA0583C7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5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FC1C-2148-EF54-1FCB-055A3899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95AEA-8B94-D5FF-F2F5-D29A0E5D5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9DD0C-79E0-3094-F189-32A2E366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D2D5-054D-6498-AD4A-BD184AE0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0F70B-F456-27DD-BFD1-ABB51EAD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1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E54A-E8CC-D4E7-A9A7-9A7B055C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780A5-3E3C-C283-14E0-BAD408827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A803A-39A1-02BA-18A9-7E965B43A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EB86-B8AB-F996-36D9-6256331E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80B46-033A-BBDF-8466-5221FF73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33005-5B83-1D81-5D95-7F04B2DA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75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8520-3CC9-C5AF-E0F1-BDA975B0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78426-63ED-52A0-3353-07EFFB73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94C60-DD18-E494-E8ED-CE363E081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73411-EE4C-0D91-A738-92C7A8068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3FE65-D47C-E319-E498-6D8854C4F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BDF82-4E96-B920-F718-FFDD9246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4F73F-7D88-4DB2-E32B-41C0F2F6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72067-1ADC-BEB7-5488-4091D8C4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34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C101-CAA6-BE13-0D89-94D1198B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31794-B494-C2D6-9553-878D624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1F882-6DB0-2B67-D364-B87F90ED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ED77A-73DB-6781-DD1C-1790F1DA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90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383BB-03C7-8E1B-0587-8B3A71A9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F1B856-8D3F-3CED-277C-A0A870DC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E26BB-1BA8-DF1A-EA22-E799008F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3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990C-DF7B-CDFE-434E-2401671B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AAF2-2688-5442-A2A9-88778E4E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23039-6850-381F-D412-6489A4C54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A9E9E-E2E5-F9FA-88F2-1FD9DF33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1E3F-AE11-D417-BE5D-32837312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178B5-2181-6E41-B666-53CD5D8D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79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8C29-1B06-FD66-36AC-184A7821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573FF-186E-4715-3B7F-3C4F045123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A1B40-D56B-EC19-D60F-E8C2282F4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73E72-086A-07ED-CBE7-FCEA3414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A3B04-30CD-3436-8FB4-CA175034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96A09-997C-FB71-D511-04A9AD76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3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B8AE5-DEE6-C8E2-5ED5-1A46ECD6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02DDD-A936-DF4D-A8EE-FAAC6ED90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883E-19BC-4125-8819-CCD2A4F9B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02174-5166-4635-85A3-7FA93E8ED45B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EA3EC-2A49-BAF8-F695-EE11BC69C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FA6B8-B157-3F18-024D-6C411ED56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056190-BC2B-4290-84D6-EEE8B049B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62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8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0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38" y="2968950"/>
            <a:ext cx="10515600" cy="3544972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NHS Scotland Event 2025: </a:t>
            </a:r>
            <a:br>
              <a:rPr lang="en-GB" b="1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b="1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NHS Renewal; Protecting and Strengthening Scotland’s Health and Care Services </a:t>
            </a:r>
            <a:br>
              <a:rPr lang="en-GB" sz="3100" b="1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</a:br>
            <a:r>
              <a:rPr lang="en-GB" sz="3100" i="1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Integrated Clinical Hub - The Scottish Ambulance Service Evolution</a:t>
            </a:r>
            <a:b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</a:br>
            <a: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Date: Monday 9</a:t>
            </a:r>
            <a:r>
              <a:rPr lang="en-GB" sz="3100" baseline="300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th</a:t>
            </a:r>
            <a: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 June </a:t>
            </a:r>
            <a:b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</a:br>
            <a: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Session Time: </a:t>
            </a:r>
            <a:r>
              <a:rPr lang="en-GB" sz="3100" i="1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  <a:t>11:15 – 12:30</a:t>
            </a:r>
            <a:br>
              <a:rPr lang="en-GB" sz="3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Calibri Light" panose="020F0302020204030204" pitchFamily="34" charset="0"/>
              </a:rPr>
            </a:br>
            <a:endParaRPr lang="en-US" sz="3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F61C281-3F69-3A48-D9F2-6F7BD20F2B55}"/>
              </a:ext>
            </a:extLst>
          </p:cNvPr>
          <p:cNvSpPr txBox="1">
            <a:spLocks/>
          </p:cNvSpPr>
          <p:nvPr/>
        </p:nvSpPr>
        <p:spPr>
          <a:xfrm>
            <a:off x="9925012" y="2416612"/>
            <a:ext cx="2064470" cy="3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0" dirty="0" err="1"/>
              <a:t>Slido</a:t>
            </a:r>
            <a:r>
              <a:rPr lang="en-GB" sz="2400" b="0" dirty="0"/>
              <a:t> – QR Code</a:t>
            </a:r>
            <a:endParaRPr lang="en-US" sz="2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54B0C-C773-D043-ED7B-E8DEE240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12" y="2791366"/>
            <a:ext cx="1924110" cy="19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55E3E-0695-26AB-0F91-CB634FC61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5F6332-89BC-A342-362F-022E4BC1D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4E6FC-0EE6-47B2-C609-C15623F4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804" y="932873"/>
            <a:ext cx="6251110" cy="1783080"/>
          </a:xfrm>
        </p:spPr>
        <p:txBody>
          <a:bodyPr anchor="ctr">
            <a:norm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The Outcomes</a:t>
            </a:r>
          </a:p>
        </p:txBody>
      </p:sp>
      <p:pic>
        <p:nvPicPr>
          <p:cNvPr id="4" name="Picture 3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F2370850-C5D0-34FD-1E6E-B72A9858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" r="-1" b="1605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899E2679-99B4-1E3D-1416-3059B861C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823F2-5817-5CCB-D984-A077FD3B9C59}"/>
              </a:ext>
            </a:extLst>
          </p:cNvPr>
          <p:cNvGrpSpPr/>
          <p:nvPr/>
        </p:nvGrpSpPr>
        <p:grpSpPr>
          <a:xfrm>
            <a:off x="4946601" y="4821751"/>
            <a:ext cx="6596550" cy="1037628"/>
            <a:chOff x="0" y="897522"/>
            <a:chExt cx="6596550" cy="83537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FD4DA2F-E4B3-9889-2363-08587246348B}"/>
                </a:ext>
              </a:extLst>
            </p:cNvPr>
            <p:cNvSpPr/>
            <p:nvPr/>
          </p:nvSpPr>
          <p:spPr>
            <a:xfrm>
              <a:off x="0" y="897522"/>
              <a:ext cx="6596550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E94F7D74-2689-1273-B628-1D265F73C6E8}"/>
                </a:ext>
              </a:extLst>
            </p:cNvPr>
            <p:cNvSpPr txBox="1"/>
            <p:nvPr/>
          </p:nvSpPr>
          <p:spPr>
            <a:xfrm>
              <a:off x="40780" y="938302"/>
              <a:ext cx="6514990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999 call to patient assessment within 10 minutes for higher acuity patients and </a:t>
              </a:r>
              <a:r>
                <a:rPr lang="en-US" sz="2100"/>
                <a:t>25 minutes as a median time to interaction </a:t>
              </a:r>
              <a:endParaRPr lang="en-US" sz="2100" kern="12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73B449-CED2-BCF6-5191-A291F99AF9D6}"/>
              </a:ext>
            </a:extLst>
          </p:cNvPr>
          <p:cNvGrpSpPr/>
          <p:nvPr/>
        </p:nvGrpSpPr>
        <p:grpSpPr>
          <a:xfrm>
            <a:off x="4946601" y="3733786"/>
            <a:ext cx="6596550" cy="835379"/>
            <a:chOff x="0" y="1662"/>
            <a:chExt cx="6596550" cy="8353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5F4EF29-4FF8-564D-1D46-C3EDFBDCCB31}"/>
                </a:ext>
              </a:extLst>
            </p:cNvPr>
            <p:cNvSpPr/>
            <p:nvPr/>
          </p:nvSpPr>
          <p:spPr>
            <a:xfrm>
              <a:off x="0" y="1662"/>
              <a:ext cx="6596550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3A68A460-36A6-96BC-B14A-8BA5CA461F5F}"/>
                </a:ext>
              </a:extLst>
            </p:cNvPr>
            <p:cNvSpPr txBox="1"/>
            <p:nvPr/>
          </p:nvSpPr>
          <p:spPr>
            <a:xfrm>
              <a:off x="40780" y="42442"/>
              <a:ext cx="6514990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20,000 patients had no further contact anywhere across NHS Scotland within 24 hours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B3203A-DE64-07D8-A23A-384E097A62AA}"/>
              </a:ext>
            </a:extLst>
          </p:cNvPr>
          <p:cNvGrpSpPr/>
          <p:nvPr/>
        </p:nvGrpSpPr>
        <p:grpSpPr>
          <a:xfrm>
            <a:off x="4911068" y="2645821"/>
            <a:ext cx="6596550" cy="835379"/>
            <a:chOff x="0" y="1662"/>
            <a:chExt cx="6596550" cy="83537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3E7337-74AB-D6EA-A596-F8905282DD56}"/>
                </a:ext>
              </a:extLst>
            </p:cNvPr>
            <p:cNvSpPr/>
            <p:nvPr/>
          </p:nvSpPr>
          <p:spPr>
            <a:xfrm>
              <a:off x="0" y="1662"/>
              <a:ext cx="6596550" cy="835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40CCD7D4-AEFF-6726-83BE-7352DB7286F7}"/>
                </a:ext>
              </a:extLst>
            </p:cNvPr>
            <p:cNvSpPr txBox="1"/>
            <p:nvPr/>
          </p:nvSpPr>
          <p:spPr>
            <a:xfrm>
              <a:off x="40780" y="42442"/>
              <a:ext cx="6514990" cy="753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55,000 saved ambulance journeys</a:t>
              </a:r>
            </a:p>
          </p:txBody>
        </p:sp>
      </p:grp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4F636ED-CA37-E23C-9AFF-AB2135D0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5" y="332680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6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13908-360B-802E-BD34-1AA7664C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62" y="329184"/>
            <a:ext cx="7063910" cy="1783080"/>
          </a:xfrm>
        </p:spPr>
        <p:txBody>
          <a:bodyPr anchor="b">
            <a:no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The Concept</a:t>
            </a:r>
          </a:p>
        </p:txBody>
      </p:sp>
      <p:pic>
        <p:nvPicPr>
          <p:cNvPr id="6" name="Picture 5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A3A68ED7-2EDB-9ECA-36B1-7648E809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3" r="-1" b="1066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34EA-1DC9-552C-658A-388B38777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200">
              <a:latin typeface="Arial"/>
              <a:cs typeface="Arial"/>
            </a:endParaRPr>
          </a:p>
          <a:p>
            <a:pPr marL="0" indent="0">
              <a:buNone/>
            </a:pPr>
            <a:endParaRPr lang="en-GB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2200">
              <a:latin typeface="Aptos" panose="02110004020202020204"/>
              <a:cs typeface="Arial"/>
            </a:endParaRPr>
          </a:p>
        </p:txBody>
      </p:sp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7DEAC302-1039-A99A-1258-798AEFE2F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5" y="332680"/>
            <a:ext cx="1961323" cy="7279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6067A6-95AD-88E5-E974-566F8CCC4F65}"/>
              </a:ext>
            </a:extLst>
          </p:cNvPr>
          <p:cNvSpPr txBox="1">
            <a:spLocks/>
          </p:cNvSpPr>
          <p:nvPr/>
        </p:nvSpPr>
        <p:spPr>
          <a:xfrm>
            <a:off x="4977553" y="2817996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“SAS will strengthen our ability to deliver more care closer to home across all communities through upskilling our frontline clinicians, increasing access to pathways and availability of senior decision support.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>
              <a:solidFill>
                <a:schemeClr val="tx2">
                  <a:lumMod val="90000"/>
                  <a:lumOff val="1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Through practicing Realistic Medicine we will achieve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more appropriate 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clinical outcomes,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improve patient experience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 and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support the wider system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.”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54287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E7007-CDCD-7BFC-A01C-76F0ACA8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D48BCD3C-7655-A4B8-8E89-0D7D90AF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09593-889A-7C78-F067-60494E05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682" y="694944"/>
            <a:ext cx="6891190" cy="1417320"/>
          </a:xfrm>
        </p:spPr>
        <p:txBody>
          <a:bodyPr anchor="b">
            <a:norm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Conveyors to Referrers</a:t>
            </a:r>
          </a:p>
        </p:txBody>
      </p:sp>
      <p:pic>
        <p:nvPicPr>
          <p:cNvPr id="18" name="Content Placeholder 17" descr="A blue screen with a house and a heart&#10;&#10;AI-generated content may be incorrect.">
            <a:extLst>
              <a:ext uri="{FF2B5EF4-FFF2-40B4-BE49-F238E27FC236}">
                <a16:creationId xmlns:a16="http://schemas.microsoft.com/office/drawing/2014/main" id="{504A5992-BD71-FBF9-C5C1-442B35D4E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2" name="sketchy line">
            <a:extLst>
              <a:ext uri="{FF2B5EF4-FFF2-40B4-BE49-F238E27FC236}">
                <a16:creationId xmlns:a16="http://schemas.microsoft.com/office/drawing/2014/main" id="{5D7EB3AF-6167-9901-B779-96842C60F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6" name="Content Placeholder 37">
            <a:extLst>
              <a:ext uri="{FF2B5EF4-FFF2-40B4-BE49-F238E27FC236}">
                <a16:creationId xmlns:a16="http://schemas.microsoft.com/office/drawing/2014/main" id="{87D02B14-3DA5-2AC6-5E6F-B2961DF17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542416"/>
              </p:ext>
            </p:extLst>
          </p:nvPr>
        </p:nvGraphicFramePr>
        <p:xfrm>
          <a:off x="4952322" y="2584704"/>
          <a:ext cx="6596550" cy="263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FAC0D89-1DDA-BA82-CEFB-5E8B1E9042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070" y="114452"/>
            <a:ext cx="1961323" cy="727910"/>
          </a:xfrm>
          <a:prstGeom prst="rect">
            <a:avLst/>
          </a:prstGeom>
        </p:spPr>
      </p:pic>
      <p:pic>
        <p:nvPicPr>
          <p:cNvPr id="3" name="Picture 2" descr="A cartoon of a child and child talking&#10;&#10;AI-generated content may be incorrect.">
            <a:extLst>
              <a:ext uri="{FF2B5EF4-FFF2-40B4-BE49-F238E27FC236}">
                <a16:creationId xmlns:a16="http://schemas.microsoft.com/office/drawing/2014/main" id="{BE5D2573-0979-3257-4FFD-65B1B4BF9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9812" y="5327904"/>
            <a:ext cx="1347002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6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30CB2-88EE-5B7D-2179-395E46D21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C081AF6-17DB-DCE5-169B-0059F9BEA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EC604-196A-6401-1DC5-19CE526E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40" y="584394"/>
            <a:ext cx="6891190" cy="1417320"/>
          </a:xfrm>
        </p:spPr>
        <p:txBody>
          <a:bodyPr anchor="b">
            <a:norm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A “Complex” System</a:t>
            </a: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C3ABB3FF-4077-9AFC-17B3-EF275C1AD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line drawing of two people&#10;&#10;AI-generated content may be incorrect.">
            <a:extLst>
              <a:ext uri="{FF2B5EF4-FFF2-40B4-BE49-F238E27FC236}">
                <a16:creationId xmlns:a16="http://schemas.microsoft.com/office/drawing/2014/main" id="{7F91AAEC-9718-B330-9287-BE81C3FBD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9"/>
          <a:stretch>
            <a:fillRect/>
          </a:stretch>
        </p:blipFill>
        <p:spPr>
          <a:xfrm>
            <a:off x="-39097" y="10"/>
            <a:ext cx="5242540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graphicFrame>
        <p:nvGraphicFramePr>
          <p:cNvPr id="71" name="Content Placeholder 6">
            <a:extLst>
              <a:ext uri="{FF2B5EF4-FFF2-40B4-BE49-F238E27FC236}">
                <a16:creationId xmlns:a16="http://schemas.microsoft.com/office/drawing/2014/main" id="{DA926D23-CEFF-3B54-BAA3-A6E62D3CE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24499"/>
              </p:ext>
            </p:extLst>
          </p:nvPr>
        </p:nvGraphicFramePr>
        <p:xfrm>
          <a:off x="5442457" y="2638004"/>
          <a:ext cx="6613708" cy="363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E04C857-852F-8DAB-A173-0AE9E3333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70" y="84202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A2A0E-9365-D7C3-CF1B-81CA4685E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6F5B2C-E6FF-5011-69B5-A1D2828F2B98}"/>
              </a:ext>
            </a:extLst>
          </p:cNvPr>
          <p:cNvGrpSpPr/>
          <p:nvPr/>
        </p:nvGrpSpPr>
        <p:grpSpPr>
          <a:xfrm>
            <a:off x="0" y="8466"/>
            <a:ext cx="12192000" cy="6841067"/>
            <a:chOff x="0" y="8466"/>
            <a:chExt cx="12192000" cy="6841067"/>
          </a:xfrm>
        </p:grpSpPr>
        <p:pic>
          <p:nvPicPr>
            <p:cNvPr id="5" name="Picture 4" descr="A black and red background with white text&#10;&#10;AI-generated content may be incorrect.">
              <a:extLst>
                <a:ext uri="{FF2B5EF4-FFF2-40B4-BE49-F238E27FC236}">
                  <a16:creationId xmlns:a16="http://schemas.microsoft.com/office/drawing/2014/main" id="{DB440DEB-82AC-CBCD-FA6B-9B8B2B4FE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66"/>
              <a:ext cx="12192000" cy="6841067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16489B-3F2E-1CFD-992E-B547C244874F}"/>
                </a:ext>
              </a:extLst>
            </p:cNvPr>
            <p:cNvSpPr/>
            <p:nvPr/>
          </p:nvSpPr>
          <p:spPr>
            <a:xfrm>
              <a:off x="963561" y="2222090"/>
              <a:ext cx="10373033" cy="159282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28045C3-9803-6136-1211-1EBC21AE7FAA}"/>
                </a:ext>
              </a:extLst>
            </p:cNvPr>
            <p:cNvSpPr/>
            <p:nvPr/>
          </p:nvSpPr>
          <p:spPr>
            <a:xfrm>
              <a:off x="455629" y="2026763"/>
              <a:ext cx="11280742" cy="2007909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FE94B3-48CF-3A85-1BF8-CFF1467E55F3}"/>
                </a:ext>
              </a:extLst>
            </p:cNvPr>
            <p:cNvSpPr txBox="1"/>
            <p:nvPr/>
          </p:nvSpPr>
          <p:spPr>
            <a:xfrm>
              <a:off x="963561" y="2095680"/>
              <a:ext cx="1018834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Question</a:t>
              </a:r>
            </a:p>
            <a:p>
              <a:pPr algn="ctr"/>
              <a:endParaRPr lang="en-GB" sz="24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If the average ambulance journey is 10 miles to the closest ED, how far could you travel, due to all the saved journeys in the past 12 months?</a:t>
              </a:r>
            </a:p>
          </p:txBody>
        </p:sp>
      </p:grp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76D494D-1C77-BE30-65AF-441840A75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9" y="312258"/>
            <a:ext cx="2195594" cy="7961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E16EFF-EF40-7258-BDA8-DAF5F512A91A}"/>
              </a:ext>
            </a:extLst>
          </p:cNvPr>
          <p:cNvGrpSpPr/>
          <p:nvPr/>
        </p:nvGrpSpPr>
        <p:grpSpPr>
          <a:xfrm>
            <a:off x="475765" y="4420447"/>
            <a:ext cx="2317645" cy="1492156"/>
            <a:chOff x="475765" y="4420447"/>
            <a:chExt cx="2317645" cy="14921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F7C8E4-FB48-E746-AD34-EEB0F9596023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DD98A5-B1CC-45AD-75FF-1D2E1EDC5D22}"/>
                </a:ext>
              </a:extLst>
            </p:cNvPr>
            <p:cNvSpPr txBox="1"/>
            <p:nvPr/>
          </p:nvSpPr>
          <p:spPr>
            <a:xfrm>
              <a:off x="544828" y="4608163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Glasgow is just up the road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733187-18CF-2492-5CEE-C21543DEDC1B}"/>
              </a:ext>
            </a:extLst>
          </p:cNvPr>
          <p:cNvGrpSpPr/>
          <p:nvPr/>
        </p:nvGrpSpPr>
        <p:grpSpPr>
          <a:xfrm>
            <a:off x="3430685" y="4420447"/>
            <a:ext cx="2317645" cy="1492156"/>
            <a:chOff x="475765" y="4420447"/>
            <a:chExt cx="2317645" cy="14921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FC4E65-ABA9-5718-FF5C-60A1097EC12C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E46A15-A4AF-ED73-BAB1-EDA30CE507C6}"/>
                </a:ext>
              </a:extLst>
            </p:cNvPr>
            <p:cNvSpPr txBox="1"/>
            <p:nvPr/>
          </p:nvSpPr>
          <p:spPr>
            <a:xfrm>
              <a:off x="544828" y="4608163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B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Spain is lovely at this time of year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A90A61-05E4-0FCB-C072-8488E9D80E74}"/>
              </a:ext>
            </a:extLst>
          </p:cNvPr>
          <p:cNvGrpSpPr/>
          <p:nvPr/>
        </p:nvGrpSpPr>
        <p:grpSpPr>
          <a:xfrm>
            <a:off x="6385605" y="4420447"/>
            <a:ext cx="2317645" cy="1492156"/>
            <a:chOff x="475765" y="4420447"/>
            <a:chExt cx="2317645" cy="149215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96C17FC-02E2-8E47-A56D-99B95863616C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C721E5-1DC6-7D77-479B-1F3DE5E7975A}"/>
                </a:ext>
              </a:extLst>
            </p:cNvPr>
            <p:cNvSpPr txBox="1"/>
            <p:nvPr/>
          </p:nvSpPr>
          <p:spPr>
            <a:xfrm>
              <a:off x="544828" y="4577156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C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Bondi Beach here we come!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FD7B3D-41E5-9B16-876B-9CF542305101}"/>
              </a:ext>
            </a:extLst>
          </p:cNvPr>
          <p:cNvSpPr/>
          <p:nvPr/>
        </p:nvSpPr>
        <p:spPr>
          <a:xfrm>
            <a:off x="9107692" y="4229999"/>
            <a:ext cx="2783305" cy="1876926"/>
          </a:xfrm>
          <a:prstGeom prst="roundRect">
            <a:avLst/>
          </a:prstGeom>
          <a:solidFill>
            <a:srgbClr val="D8DC40"/>
          </a:solidFill>
          <a:ln w="53975">
            <a:solidFill>
              <a:srgbClr val="D8D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19E520-EADB-C8C5-A5E4-9948422A759F}"/>
              </a:ext>
            </a:extLst>
          </p:cNvPr>
          <p:cNvGrpSpPr/>
          <p:nvPr/>
        </p:nvGrpSpPr>
        <p:grpSpPr>
          <a:xfrm>
            <a:off x="9340524" y="4420447"/>
            <a:ext cx="2317645" cy="1492156"/>
            <a:chOff x="475765" y="4420447"/>
            <a:chExt cx="2317645" cy="14921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C639C74-0EE3-74AE-E160-24569E4F311D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FEC363-CBEE-9817-544F-562E840F8C14}"/>
                </a:ext>
              </a:extLst>
            </p:cNvPr>
            <p:cNvSpPr txBox="1"/>
            <p:nvPr/>
          </p:nvSpPr>
          <p:spPr>
            <a:xfrm>
              <a:off x="544828" y="4608163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D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157 times round the planet!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96523E1-0B60-215E-2767-1CB603616B70}"/>
              </a:ext>
            </a:extLst>
          </p:cNvPr>
          <p:cNvGrpSpPr/>
          <p:nvPr/>
        </p:nvGrpSpPr>
        <p:grpSpPr>
          <a:xfrm>
            <a:off x="8502977" y="159220"/>
            <a:ext cx="3479506" cy="1481768"/>
            <a:chOff x="7860228" y="159220"/>
            <a:chExt cx="4122255" cy="1716714"/>
          </a:xfrm>
        </p:grpSpPr>
        <p:pic>
          <p:nvPicPr>
            <p:cNvPr id="9" name="Picture 8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74727324-4DCC-88AA-606C-A24A0313E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769" y="159220"/>
              <a:ext cx="1716714" cy="17167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4DE52C-575F-5697-F0EC-30CED1FC567B}"/>
                </a:ext>
              </a:extLst>
            </p:cNvPr>
            <p:cNvSpPr txBox="1"/>
            <p:nvPr/>
          </p:nvSpPr>
          <p:spPr>
            <a:xfrm>
              <a:off x="7860228" y="470320"/>
              <a:ext cx="15459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Q&amp;A Link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AE20D9C3-FC3B-C76F-B540-F11B449248FC}"/>
                </a:ext>
              </a:extLst>
            </p:cNvPr>
            <p:cNvSpPr/>
            <p:nvPr/>
          </p:nvSpPr>
          <p:spPr>
            <a:xfrm>
              <a:off x="9171347" y="735421"/>
              <a:ext cx="995246" cy="5470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831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D07727-779E-D557-D541-EBB19FE5BD2D}"/>
              </a:ext>
            </a:extLst>
          </p:cNvPr>
          <p:cNvGrpSpPr/>
          <p:nvPr/>
        </p:nvGrpSpPr>
        <p:grpSpPr>
          <a:xfrm rot="678201">
            <a:off x="1466035" y="221553"/>
            <a:ext cx="3516933" cy="3124973"/>
            <a:chOff x="9453079" y="2421056"/>
            <a:chExt cx="4337384" cy="3853986"/>
          </a:xfrm>
        </p:grpSpPr>
        <p:pic>
          <p:nvPicPr>
            <p:cNvPr id="24" name="Picture 23" descr="A blue neon light in a rectangle shape&#10;&#10;AI-generated content may be incorrect.">
              <a:extLst>
                <a:ext uri="{FF2B5EF4-FFF2-40B4-BE49-F238E27FC236}">
                  <a16:creationId xmlns:a16="http://schemas.microsoft.com/office/drawing/2014/main" id="{3B83F7F9-2E87-2A4C-2282-51176AB81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23" t="19858" r="5506" b="28563"/>
            <a:stretch/>
          </p:blipFill>
          <p:spPr>
            <a:xfrm rot="21238283">
              <a:off x="9453079" y="2421056"/>
              <a:ext cx="4337384" cy="3853986"/>
            </a:xfrm>
            <a:prstGeom prst="rect">
              <a:avLst/>
            </a:prstGeom>
            <a:effectLst>
              <a:softEdge rad="228600"/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C894E-8068-AED4-149C-22783C327797}"/>
                </a:ext>
              </a:extLst>
            </p:cNvPr>
            <p:cNvSpPr txBox="1"/>
            <p:nvPr/>
          </p:nvSpPr>
          <p:spPr>
            <a:xfrm rot="21280492">
              <a:off x="9786772" y="2818125"/>
              <a:ext cx="3669997" cy="245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3715">
                <a:lnSpc>
                  <a:spcPct val="107000"/>
                </a:lnSpc>
                <a:spcAft>
                  <a:spcPts val="642"/>
                </a:spcAft>
              </a:pPr>
              <a:r>
                <a:rPr lang="en-GB" sz="1444" kern="100">
                  <a:solidFill>
                    <a:srgbClr val="5FA2E6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rPr>
                <a:t>The clinician I spoke to was an absolute Angel who reassured me and my daughter in a scary situation, gave us the appropriate medical advice going forward but also listened and cared! She was amazing, couldn’t have asked for better help !</a:t>
              </a:r>
              <a:endParaRPr lang="en-GB" sz="18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E5FC9E-2FBA-52E7-22E8-6FE2448123E7}"/>
              </a:ext>
            </a:extLst>
          </p:cNvPr>
          <p:cNvGrpSpPr/>
          <p:nvPr/>
        </p:nvGrpSpPr>
        <p:grpSpPr>
          <a:xfrm rot="299246">
            <a:off x="4500358" y="3701629"/>
            <a:ext cx="3516933" cy="3124973"/>
            <a:chOff x="5711336" y="3491948"/>
            <a:chExt cx="4337384" cy="3853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9B91D6-7927-EF97-7DF6-8B7E404087CE}"/>
                </a:ext>
              </a:extLst>
            </p:cNvPr>
            <p:cNvGrpSpPr/>
            <p:nvPr/>
          </p:nvGrpSpPr>
          <p:grpSpPr>
            <a:xfrm>
              <a:off x="5711336" y="3491948"/>
              <a:ext cx="4337384" cy="3853986"/>
              <a:chOff x="9453079" y="2421056"/>
              <a:chExt cx="4337384" cy="3853986"/>
            </a:xfrm>
          </p:grpSpPr>
          <p:pic>
            <p:nvPicPr>
              <p:cNvPr id="32" name="Picture 31" descr="A blue neon light in a rectangle shape&#10;&#10;AI-generated content may be incorrect.">
                <a:extLst>
                  <a:ext uri="{FF2B5EF4-FFF2-40B4-BE49-F238E27FC236}">
                    <a16:creationId xmlns:a16="http://schemas.microsoft.com/office/drawing/2014/main" id="{C64B37D1-FF61-4C82-71E6-246C6F821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423" t="19858" r="5506" b="28563"/>
              <a:stretch/>
            </p:blipFill>
            <p:spPr>
              <a:xfrm rot="21238283">
                <a:off x="9453079" y="2421056"/>
                <a:ext cx="4337384" cy="3853986"/>
              </a:xfrm>
              <a:prstGeom prst="rect">
                <a:avLst/>
              </a:prstGeom>
              <a:effectLst>
                <a:softEdge rad="228600"/>
              </a:effec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E2B5A7-5E28-24DD-F919-668FED729E33}"/>
                  </a:ext>
                </a:extLst>
              </p:cNvPr>
              <p:cNvSpPr txBox="1"/>
              <p:nvPr/>
            </p:nvSpPr>
            <p:spPr>
              <a:xfrm rot="21174893">
                <a:off x="9786772" y="3853966"/>
                <a:ext cx="3669998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GB" sz="1800" kern="10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43773C-F68E-DC3A-799A-6AD578C838F7}"/>
                </a:ext>
              </a:extLst>
            </p:cNvPr>
            <p:cNvSpPr txBox="1"/>
            <p:nvPr/>
          </p:nvSpPr>
          <p:spPr>
            <a:xfrm rot="21264495">
              <a:off x="5992924" y="3987662"/>
              <a:ext cx="3805209" cy="2156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33715">
                <a:lnSpc>
                  <a:spcPct val="107000"/>
                </a:lnSpc>
                <a:spcAft>
                  <a:spcPts val="642"/>
                </a:spcAft>
              </a:pPr>
              <a:r>
                <a:rPr lang="en-GB" sz="1444" kern="100">
                  <a:solidFill>
                    <a:srgbClr val="5FA2E6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rPr>
                <a:t>“I am extremely grateful to the amazing ambulance paramedics for their understanding, empathy and care. They made a very scary situation seem much less frightening and were very reassuring THANK YOU”</a:t>
              </a:r>
              <a:endParaRPr lang="en-GB" sz="18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5A57AA-2208-AF45-586B-3E8580E18558}"/>
              </a:ext>
            </a:extLst>
          </p:cNvPr>
          <p:cNvGrpSpPr/>
          <p:nvPr/>
        </p:nvGrpSpPr>
        <p:grpSpPr>
          <a:xfrm>
            <a:off x="940314" y="3692903"/>
            <a:ext cx="3516933" cy="3124973"/>
            <a:chOff x="5711336" y="3491948"/>
            <a:chExt cx="4337384" cy="38539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D1C208-539F-EBBD-0DC6-D6782923F818}"/>
                </a:ext>
              </a:extLst>
            </p:cNvPr>
            <p:cNvGrpSpPr/>
            <p:nvPr/>
          </p:nvGrpSpPr>
          <p:grpSpPr>
            <a:xfrm>
              <a:off x="5711336" y="3491948"/>
              <a:ext cx="4337384" cy="3853986"/>
              <a:chOff x="9453079" y="2421056"/>
              <a:chExt cx="4337384" cy="3853986"/>
            </a:xfrm>
          </p:grpSpPr>
          <p:pic>
            <p:nvPicPr>
              <p:cNvPr id="44" name="Picture 43" descr="A blue neon light in a rectangle shape&#10;&#10;AI-generated content may be incorrect.">
                <a:extLst>
                  <a:ext uri="{FF2B5EF4-FFF2-40B4-BE49-F238E27FC236}">
                    <a16:creationId xmlns:a16="http://schemas.microsoft.com/office/drawing/2014/main" id="{868BFF6A-8F1C-89A9-CD9E-6539BFE82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423" t="19858" r="5506" b="28563"/>
              <a:stretch/>
            </p:blipFill>
            <p:spPr>
              <a:xfrm rot="21238283">
                <a:off x="9453079" y="2421056"/>
                <a:ext cx="4337384" cy="3853986"/>
              </a:xfrm>
              <a:prstGeom prst="rect">
                <a:avLst/>
              </a:prstGeom>
              <a:effectLst>
                <a:softEdge rad="228600"/>
              </a:effectLst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6040FD8-0190-9B08-CB2F-51BB25A5D754}"/>
                  </a:ext>
                </a:extLst>
              </p:cNvPr>
              <p:cNvSpPr txBox="1"/>
              <p:nvPr/>
            </p:nvSpPr>
            <p:spPr>
              <a:xfrm rot="21174893">
                <a:off x="9786772" y="3853966"/>
                <a:ext cx="3669998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GB" sz="1800" kern="10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111DDC-80C2-D15A-6112-9573BAFD98B3}"/>
                </a:ext>
              </a:extLst>
            </p:cNvPr>
            <p:cNvSpPr txBox="1"/>
            <p:nvPr/>
          </p:nvSpPr>
          <p:spPr>
            <a:xfrm rot="21264495">
              <a:off x="5992924" y="4039833"/>
              <a:ext cx="3805209" cy="2052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kern="10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“SAS attended to my husband who had end stage lung disease. Thanks to their care and transporting him to hospice care. He had a more peaceful and settled last few days”</a:t>
              </a:r>
              <a:endParaRPr lang="en-GB" sz="16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5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CFE9BBA-09BF-6929-4480-4F1DFE8E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0" y="266651"/>
            <a:ext cx="1961323" cy="727910"/>
          </a:xfrm>
          <a:prstGeom prst="rect">
            <a:avLst/>
          </a:prstGeom>
        </p:spPr>
      </p:pic>
      <p:pic>
        <p:nvPicPr>
          <p:cNvPr id="60" name="Picture 59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C42D90CC-527D-C552-3185-6B73075E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" y="4628495"/>
            <a:ext cx="863933" cy="12959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C1BEEE54-8E91-7E8B-9A9C-C652EB34C665}"/>
              </a:ext>
            </a:extLst>
          </p:cNvPr>
          <p:cNvGrpSpPr/>
          <p:nvPr/>
        </p:nvGrpSpPr>
        <p:grpSpPr>
          <a:xfrm rot="967664">
            <a:off x="8310245" y="3579408"/>
            <a:ext cx="3516933" cy="3124973"/>
            <a:chOff x="9453079" y="2421056"/>
            <a:chExt cx="4337384" cy="3853986"/>
          </a:xfrm>
        </p:grpSpPr>
        <p:pic>
          <p:nvPicPr>
            <p:cNvPr id="68" name="Picture 67" descr="A blue neon light in a rectangle shape&#10;&#10;AI-generated content may be incorrect.">
              <a:extLst>
                <a:ext uri="{FF2B5EF4-FFF2-40B4-BE49-F238E27FC236}">
                  <a16:creationId xmlns:a16="http://schemas.microsoft.com/office/drawing/2014/main" id="{695FE9FA-8B26-2CDC-C1A8-833AB4F7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23" t="19858" r="5506" b="28563"/>
            <a:stretch/>
          </p:blipFill>
          <p:spPr>
            <a:xfrm rot="21238283">
              <a:off x="9453079" y="2421056"/>
              <a:ext cx="4337384" cy="3853986"/>
            </a:xfrm>
            <a:prstGeom prst="rect">
              <a:avLst/>
            </a:prstGeom>
            <a:effectLst>
              <a:softEdge rad="228600"/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9F1D2CE-80FA-C6B3-75DE-F3246C6A86A9}"/>
                </a:ext>
              </a:extLst>
            </p:cNvPr>
            <p:cNvSpPr txBox="1"/>
            <p:nvPr/>
          </p:nvSpPr>
          <p:spPr>
            <a:xfrm rot="21280492">
              <a:off x="9786772" y="2668512"/>
              <a:ext cx="3669997" cy="274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3715">
                <a:lnSpc>
                  <a:spcPct val="107000"/>
                </a:lnSpc>
                <a:spcAft>
                  <a:spcPts val="642"/>
                </a:spcAft>
              </a:pPr>
              <a:r>
                <a:rPr lang="en-GB" sz="1444" kern="100">
                  <a:solidFill>
                    <a:srgbClr val="5FA2E6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rPr>
                <a:t>“The service and care my son received gave me peace of mind knowing they were able to assess the situation - I didn’t want him to go to hospital and they left and told me you know where we are if you need us, and because my son does not have a voice and is blind, they gave me peace of mind.”</a:t>
              </a:r>
              <a:endParaRPr lang="en-GB" sz="18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67A9666-9845-C8A8-7D3E-8B97A9676685}"/>
              </a:ext>
            </a:extLst>
          </p:cNvPr>
          <p:cNvGrpSpPr/>
          <p:nvPr/>
        </p:nvGrpSpPr>
        <p:grpSpPr>
          <a:xfrm rot="21320896">
            <a:off x="8571496" y="183459"/>
            <a:ext cx="3516933" cy="3124973"/>
            <a:chOff x="9453079" y="2421056"/>
            <a:chExt cx="4337384" cy="3853986"/>
          </a:xfrm>
        </p:grpSpPr>
        <p:pic>
          <p:nvPicPr>
            <p:cNvPr id="79" name="Picture 78" descr="A blue neon light in a rectangle shape&#10;&#10;AI-generated content may be incorrect.">
              <a:extLst>
                <a:ext uri="{FF2B5EF4-FFF2-40B4-BE49-F238E27FC236}">
                  <a16:creationId xmlns:a16="http://schemas.microsoft.com/office/drawing/2014/main" id="{C63405AD-04FD-A8DC-ED67-F27875DF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23" t="19858" r="5506" b="28563"/>
            <a:stretch/>
          </p:blipFill>
          <p:spPr>
            <a:xfrm rot="21238283">
              <a:off x="9453079" y="2421056"/>
              <a:ext cx="4337384" cy="3853986"/>
            </a:xfrm>
            <a:prstGeom prst="rect">
              <a:avLst/>
            </a:prstGeom>
            <a:effectLst>
              <a:softEdge rad="228600"/>
            </a:effec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4DB1CA3-8D28-99DA-346E-0A5AACEF52FB}"/>
                </a:ext>
              </a:extLst>
            </p:cNvPr>
            <p:cNvSpPr txBox="1"/>
            <p:nvPr/>
          </p:nvSpPr>
          <p:spPr>
            <a:xfrm rot="21280492">
              <a:off x="9786772" y="3111426"/>
              <a:ext cx="3669997" cy="186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3715">
                <a:lnSpc>
                  <a:spcPct val="107000"/>
                </a:lnSpc>
                <a:spcAft>
                  <a:spcPts val="642"/>
                </a:spcAft>
              </a:pPr>
              <a:r>
                <a:rPr lang="en-GB" sz="1444" kern="100">
                  <a:solidFill>
                    <a:srgbClr val="5FA2E6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rPr>
                <a:t>“Video call was very reassuring unfortunately though although we attended A&amp;E as suggested we did not get seen after waiting for 5 hours so returned home then saw doctor at surgery next day.”</a:t>
              </a:r>
              <a:endParaRPr lang="en-GB" sz="18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98C6201-AB40-EFBD-020C-69BD0106A3AD}"/>
              </a:ext>
            </a:extLst>
          </p:cNvPr>
          <p:cNvGrpSpPr/>
          <p:nvPr/>
        </p:nvGrpSpPr>
        <p:grpSpPr>
          <a:xfrm rot="556199">
            <a:off x="4976445" y="169379"/>
            <a:ext cx="3516933" cy="3124973"/>
            <a:chOff x="9453079" y="2421056"/>
            <a:chExt cx="4337384" cy="3853986"/>
          </a:xfrm>
        </p:grpSpPr>
        <p:pic>
          <p:nvPicPr>
            <p:cNvPr id="85" name="Picture 84" descr="A blue neon light in a rectangle shape&#10;&#10;AI-generated content may be incorrect.">
              <a:extLst>
                <a:ext uri="{FF2B5EF4-FFF2-40B4-BE49-F238E27FC236}">
                  <a16:creationId xmlns:a16="http://schemas.microsoft.com/office/drawing/2014/main" id="{998A33ED-CB10-3B3B-F94E-8A1ADF60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423" t="19858" r="5506" b="28563"/>
            <a:stretch/>
          </p:blipFill>
          <p:spPr>
            <a:xfrm rot="21238283">
              <a:off x="9453079" y="2421056"/>
              <a:ext cx="4337384" cy="3853986"/>
            </a:xfrm>
            <a:prstGeom prst="rect">
              <a:avLst/>
            </a:prstGeom>
            <a:effectLst>
              <a:softEdge rad="228600"/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70664B2-12C4-E8A0-242B-64AA95A7B829}"/>
                </a:ext>
              </a:extLst>
            </p:cNvPr>
            <p:cNvSpPr txBox="1"/>
            <p:nvPr/>
          </p:nvSpPr>
          <p:spPr>
            <a:xfrm rot="21280492">
              <a:off x="9786772" y="2818124"/>
              <a:ext cx="3669997" cy="245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3715">
                <a:lnSpc>
                  <a:spcPct val="107000"/>
                </a:lnSpc>
                <a:spcAft>
                  <a:spcPts val="642"/>
                </a:spcAft>
              </a:pPr>
              <a:r>
                <a:rPr lang="en-GB" sz="1444" kern="100">
                  <a:solidFill>
                    <a:srgbClr val="5FA2E6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rPr>
                <a:t>“I was worried that it was not important enough to call 999, but both the call handler and the clinician made me feel that I had done the right thing. The clinician gave me instructions and stayed with me on the line until my blood sugars began to recover.”</a:t>
              </a:r>
              <a:endParaRPr lang="en-GB" sz="1800" kern="1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36B67B-03D6-F828-5079-FC4CD886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43" y="3079231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tx2">
                    <a:lumMod val="50000"/>
                    <a:lumOff val="50000"/>
                  </a:schemeClr>
                </a:solidFill>
              </a:rPr>
              <a:t>Patient Feedback </a:t>
            </a:r>
          </a:p>
        </p:txBody>
      </p:sp>
      <p:pic>
        <p:nvPicPr>
          <p:cNvPr id="90" name="Picture 89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352056F-D8BF-C941-6023-15DBCFB7D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38" y="1583638"/>
            <a:ext cx="925500" cy="13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7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2112E-94FD-2E53-9C75-E2118E28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2028EF-DBF0-49C0-2A67-793F1DF0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071" y="600108"/>
            <a:ext cx="5867716" cy="2253498"/>
          </a:xfrm>
          <a:noFill/>
        </p:spPr>
        <p:txBody>
          <a:bodyPr anchor="b"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Arial"/>
                <a:cs typeface="Arial"/>
              </a:rPr>
              <a:t>Collaboration Opportunities?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neon sign on a building&#10;&#10;AI-generated content may be incorrect.">
            <a:extLst>
              <a:ext uri="{FF2B5EF4-FFF2-40B4-BE49-F238E27FC236}">
                <a16:creationId xmlns:a16="http://schemas.microsoft.com/office/drawing/2014/main" id="{B30D6E0E-9C89-3AFC-0725-D6B44575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913"/>
          <a:stretch>
            <a:fillRect/>
          </a:stretch>
        </p:blipFill>
        <p:spPr>
          <a:xfrm>
            <a:off x="695408" y="706170"/>
            <a:ext cx="4024499" cy="5431517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" name="Content Placeholder 6">
            <a:extLst>
              <a:ext uri="{FF2B5EF4-FFF2-40B4-BE49-F238E27FC236}">
                <a16:creationId xmlns:a16="http://schemas.microsoft.com/office/drawing/2014/main" id="{8AED9C8F-7B98-F0E7-8653-F0EFDBD61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356947"/>
              </p:ext>
            </p:extLst>
          </p:nvPr>
        </p:nvGraphicFramePr>
        <p:xfrm>
          <a:off x="5258845" y="2941901"/>
          <a:ext cx="6402107" cy="3315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078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lue line drawing of a family&#10;&#10;AI-generated content may be incorrect.">
            <a:extLst>
              <a:ext uri="{FF2B5EF4-FFF2-40B4-BE49-F238E27FC236}">
                <a16:creationId xmlns:a16="http://schemas.microsoft.com/office/drawing/2014/main" id="{8CC94434-6CDF-87B1-4FFC-AE1CD6224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93FC5F6-E40C-561B-EB95-725E07E1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34" y="254859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9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42A2EF-100A-06D2-9710-0B508E19A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86" descr="A hand holding a phone&#10;&#10;AI-generated content may be incorrect.">
            <a:extLst>
              <a:ext uri="{FF2B5EF4-FFF2-40B4-BE49-F238E27FC236}">
                <a16:creationId xmlns:a16="http://schemas.microsoft.com/office/drawing/2014/main" id="{7C1DFAD3-3F69-26B8-6049-75878875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" y="4910775"/>
            <a:ext cx="1038693" cy="1591450"/>
          </a:xfrm>
          <a:prstGeom prst="rect">
            <a:avLst/>
          </a:prstGeom>
        </p:spPr>
      </p:pic>
      <p:pic>
        <p:nvPicPr>
          <p:cNvPr id="179" name="Picture 178" descr="A hand holding a phone&#10;&#10;AI-generated content may be incorrect.">
            <a:extLst>
              <a:ext uri="{FF2B5EF4-FFF2-40B4-BE49-F238E27FC236}">
                <a16:creationId xmlns:a16="http://schemas.microsoft.com/office/drawing/2014/main" id="{21F27523-BEC3-4E52-10FF-C10B345B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33" y="1779075"/>
            <a:ext cx="1060966" cy="1591450"/>
          </a:xfrm>
          <a:prstGeom prst="rect">
            <a:avLst/>
          </a:prstGeom>
        </p:spPr>
      </p:pic>
      <p:pic>
        <p:nvPicPr>
          <p:cNvPr id="187" name="Picture 186" descr="A hand holding a phone&#10;&#10;AI-generated content may be incorrect.">
            <a:extLst>
              <a:ext uri="{FF2B5EF4-FFF2-40B4-BE49-F238E27FC236}">
                <a16:creationId xmlns:a16="http://schemas.microsoft.com/office/drawing/2014/main" id="{5004A378-5269-6DAC-921F-C2DA63BBC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73" y="1779075"/>
            <a:ext cx="1060966" cy="1591450"/>
          </a:xfrm>
          <a:prstGeom prst="rect">
            <a:avLst/>
          </a:prstGeom>
        </p:spPr>
      </p:pic>
      <p:pic>
        <p:nvPicPr>
          <p:cNvPr id="188" name="Picture 187" descr="A hand holding a phone&#10;&#10;AI-generated content may be incorrect.">
            <a:extLst>
              <a:ext uri="{FF2B5EF4-FFF2-40B4-BE49-F238E27FC236}">
                <a16:creationId xmlns:a16="http://schemas.microsoft.com/office/drawing/2014/main" id="{953CD641-27FA-6EED-943C-CCBA2777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53" y="1779075"/>
            <a:ext cx="1060966" cy="1591450"/>
          </a:xfrm>
          <a:prstGeom prst="rect">
            <a:avLst/>
          </a:prstGeom>
        </p:spPr>
      </p:pic>
      <p:pic>
        <p:nvPicPr>
          <p:cNvPr id="190" name="Picture 189" descr="A hand holding a phone&#10;&#10;AI-generated content may be incorrect.">
            <a:extLst>
              <a:ext uri="{FF2B5EF4-FFF2-40B4-BE49-F238E27FC236}">
                <a16:creationId xmlns:a16="http://schemas.microsoft.com/office/drawing/2014/main" id="{8670EBA7-BDD6-3734-E488-4B747219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33" y="1779075"/>
            <a:ext cx="1060966" cy="1591450"/>
          </a:xfrm>
          <a:prstGeom prst="rect">
            <a:avLst/>
          </a:prstGeom>
        </p:spPr>
      </p:pic>
      <p:pic>
        <p:nvPicPr>
          <p:cNvPr id="191" name="Picture 190" descr="A hand holding a phone&#10;&#10;AI-generated content may be incorrect.">
            <a:extLst>
              <a:ext uri="{FF2B5EF4-FFF2-40B4-BE49-F238E27FC236}">
                <a16:creationId xmlns:a16="http://schemas.microsoft.com/office/drawing/2014/main" id="{4C017830-5DC5-F240-CF79-ECDE5BC1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13" y="1779075"/>
            <a:ext cx="1060966" cy="1591450"/>
          </a:xfrm>
          <a:prstGeom prst="rect">
            <a:avLst/>
          </a:prstGeom>
        </p:spPr>
      </p:pic>
      <p:pic>
        <p:nvPicPr>
          <p:cNvPr id="192" name="Picture 191" descr="A hand holding a phone&#10;&#10;AI-generated content may be incorrect.">
            <a:extLst>
              <a:ext uri="{FF2B5EF4-FFF2-40B4-BE49-F238E27FC236}">
                <a16:creationId xmlns:a16="http://schemas.microsoft.com/office/drawing/2014/main" id="{9A81A5B9-C4E2-133A-51ED-ABB83DBD6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93" y="1779075"/>
            <a:ext cx="1060966" cy="1591450"/>
          </a:xfrm>
          <a:prstGeom prst="rect">
            <a:avLst/>
          </a:prstGeom>
        </p:spPr>
      </p:pic>
      <p:pic>
        <p:nvPicPr>
          <p:cNvPr id="193" name="Picture 192" descr="A hand holding a phone&#10;&#10;AI-generated content may be incorrect.">
            <a:extLst>
              <a:ext uri="{FF2B5EF4-FFF2-40B4-BE49-F238E27FC236}">
                <a16:creationId xmlns:a16="http://schemas.microsoft.com/office/drawing/2014/main" id="{82882A2F-46C0-56B6-51CC-2AEB900B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" y="1779075"/>
            <a:ext cx="1060966" cy="1591450"/>
          </a:xfrm>
          <a:prstGeom prst="rect">
            <a:avLst/>
          </a:prstGeom>
        </p:spPr>
      </p:pic>
      <p:pic>
        <p:nvPicPr>
          <p:cNvPr id="196" name="Picture 195" descr="A hand holding a phone&#10;&#10;AI-generated content may be incorrect.">
            <a:extLst>
              <a:ext uri="{FF2B5EF4-FFF2-40B4-BE49-F238E27FC236}">
                <a16:creationId xmlns:a16="http://schemas.microsoft.com/office/drawing/2014/main" id="{747FE297-BABE-0D89-7806-69F6729F7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27" y="1779075"/>
            <a:ext cx="1060966" cy="1591450"/>
          </a:xfrm>
          <a:prstGeom prst="rect">
            <a:avLst/>
          </a:prstGeom>
        </p:spPr>
      </p:pic>
      <p:pic>
        <p:nvPicPr>
          <p:cNvPr id="198" name="Picture 197" descr="A hand holding a phone&#10;&#10;AI-generated content may be incorrect.">
            <a:extLst>
              <a:ext uri="{FF2B5EF4-FFF2-40B4-BE49-F238E27FC236}">
                <a16:creationId xmlns:a16="http://schemas.microsoft.com/office/drawing/2014/main" id="{4A003B66-292E-4957-6A6E-AD0BB518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693" y="1779075"/>
            <a:ext cx="1060966" cy="1591450"/>
          </a:xfrm>
          <a:prstGeom prst="rect">
            <a:avLst/>
          </a:prstGeom>
        </p:spPr>
      </p:pic>
      <p:pic>
        <p:nvPicPr>
          <p:cNvPr id="200" name="Picture 199" descr="A hand holding a phone&#10;&#10;AI-generated content may be incorrect.">
            <a:extLst>
              <a:ext uri="{FF2B5EF4-FFF2-40B4-BE49-F238E27FC236}">
                <a16:creationId xmlns:a16="http://schemas.microsoft.com/office/drawing/2014/main" id="{D4455F0D-4C17-43AF-A73D-30168D70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73" y="1779075"/>
            <a:ext cx="1060966" cy="1591450"/>
          </a:xfrm>
          <a:prstGeom prst="rect">
            <a:avLst/>
          </a:prstGeom>
        </p:spPr>
      </p:pic>
      <p:pic>
        <p:nvPicPr>
          <p:cNvPr id="202" name="Picture 201" descr="A hand holding a phone&#10;&#10;AI-generated content may be incorrect.">
            <a:extLst>
              <a:ext uri="{FF2B5EF4-FFF2-40B4-BE49-F238E27FC236}">
                <a16:creationId xmlns:a16="http://schemas.microsoft.com/office/drawing/2014/main" id="{BDCCBD8C-78AD-0CCF-F3AB-4F54A0F8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53" y="1779075"/>
            <a:ext cx="1060966" cy="1591450"/>
          </a:xfrm>
          <a:prstGeom prst="rect">
            <a:avLst/>
          </a:prstGeom>
        </p:spPr>
      </p:pic>
      <p:pic>
        <p:nvPicPr>
          <p:cNvPr id="203" name="Picture 202" descr="A hand holding a phone&#10;&#10;AI-generated content may be incorrect.">
            <a:extLst>
              <a:ext uri="{FF2B5EF4-FFF2-40B4-BE49-F238E27FC236}">
                <a16:creationId xmlns:a16="http://schemas.microsoft.com/office/drawing/2014/main" id="{57A66518-46DC-3DE4-36C2-898F97C7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233" y="1779075"/>
            <a:ext cx="1060966" cy="1591450"/>
          </a:xfrm>
          <a:prstGeom prst="rect">
            <a:avLst/>
          </a:prstGeom>
        </p:spPr>
      </p:pic>
      <p:pic>
        <p:nvPicPr>
          <p:cNvPr id="204" name="Picture 203" descr="A hand holding a phone&#10;&#10;AI-generated content may be incorrect.">
            <a:extLst>
              <a:ext uri="{FF2B5EF4-FFF2-40B4-BE49-F238E27FC236}">
                <a16:creationId xmlns:a16="http://schemas.microsoft.com/office/drawing/2014/main" id="{78EE461B-531C-9EB3-8340-5D010548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409" y="1779075"/>
            <a:ext cx="1060966" cy="1591450"/>
          </a:xfrm>
          <a:prstGeom prst="rect">
            <a:avLst/>
          </a:prstGeom>
        </p:spPr>
      </p:pic>
      <p:pic>
        <p:nvPicPr>
          <p:cNvPr id="205" name="Picture 204" descr="A hand holding a phone&#10;&#10;AI-generated content may be incorrect.">
            <a:extLst>
              <a:ext uri="{FF2B5EF4-FFF2-40B4-BE49-F238E27FC236}">
                <a16:creationId xmlns:a16="http://schemas.microsoft.com/office/drawing/2014/main" id="{4BBE1631-C1F3-F59B-DF3D-3BE70412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33" y="364225"/>
            <a:ext cx="1060966" cy="1591450"/>
          </a:xfrm>
          <a:prstGeom prst="rect">
            <a:avLst/>
          </a:prstGeom>
        </p:spPr>
      </p:pic>
      <p:pic>
        <p:nvPicPr>
          <p:cNvPr id="206" name="Picture 205" descr="A hand holding a phone&#10;&#10;AI-generated content may be incorrect.">
            <a:extLst>
              <a:ext uri="{FF2B5EF4-FFF2-40B4-BE49-F238E27FC236}">
                <a16:creationId xmlns:a16="http://schemas.microsoft.com/office/drawing/2014/main" id="{5C3F8AE7-6F08-09A9-B291-3EA93795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73" y="364225"/>
            <a:ext cx="1060966" cy="1591450"/>
          </a:xfrm>
          <a:prstGeom prst="rect">
            <a:avLst/>
          </a:prstGeom>
        </p:spPr>
      </p:pic>
      <p:pic>
        <p:nvPicPr>
          <p:cNvPr id="207" name="Picture 206" descr="A hand holding a phone&#10;&#10;AI-generated content may be incorrect.">
            <a:extLst>
              <a:ext uri="{FF2B5EF4-FFF2-40B4-BE49-F238E27FC236}">
                <a16:creationId xmlns:a16="http://schemas.microsoft.com/office/drawing/2014/main" id="{92B4604A-4644-A2E5-A64D-304FDCACB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53" y="364225"/>
            <a:ext cx="1060966" cy="1591450"/>
          </a:xfrm>
          <a:prstGeom prst="rect">
            <a:avLst/>
          </a:prstGeom>
        </p:spPr>
      </p:pic>
      <p:pic>
        <p:nvPicPr>
          <p:cNvPr id="208" name="Picture 207" descr="A hand holding a phone&#10;&#10;AI-generated content may be incorrect.">
            <a:extLst>
              <a:ext uri="{FF2B5EF4-FFF2-40B4-BE49-F238E27FC236}">
                <a16:creationId xmlns:a16="http://schemas.microsoft.com/office/drawing/2014/main" id="{B97A5CE7-6F58-5B38-1024-9A222835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33" y="364225"/>
            <a:ext cx="1060966" cy="1591450"/>
          </a:xfrm>
          <a:prstGeom prst="rect">
            <a:avLst/>
          </a:prstGeom>
        </p:spPr>
      </p:pic>
      <p:pic>
        <p:nvPicPr>
          <p:cNvPr id="209" name="Picture 208" descr="A hand holding a phone&#10;&#10;AI-generated content may be incorrect.">
            <a:extLst>
              <a:ext uri="{FF2B5EF4-FFF2-40B4-BE49-F238E27FC236}">
                <a16:creationId xmlns:a16="http://schemas.microsoft.com/office/drawing/2014/main" id="{DBF30236-BDB2-696C-A548-B280F065B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13" y="364225"/>
            <a:ext cx="1060966" cy="1591450"/>
          </a:xfrm>
          <a:prstGeom prst="rect">
            <a:avLst/>
          </a:prstGeom>
        </p:spPr>
      </p:pic>
      <p:pic>
        <p:nvPicPr>
          <p:cNvPr id="210" name="Picture 209" descr="A hand holding a phone&#10;&#10;AI-generated content may be incorrect.">
            <a:extLst>
              <a:ext uri="{FF2B5EF4-FFF2-40B4-BE49-F238E27FC236}">
                <a16:creationId xmlns:a16="http://schemas.microsoft.com/office/drawing/2014/main" id="{150D8400-CAAB-77B7-2ED4-D8AFB6D0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93" y="364225"/>
            <a:ext cx="1060966" cy="1591450"/>
          </a:xfrm>
          <a:prstGeom prst="rect">
            <a:avLst/>
          </a:prstGeom>
        </p:spPr>
      </p:pic>
      <p:pic>
        <p:nvPicPr>
          <p:cNvPr id="211" name="Picture 210" descr="A hand holding a phone&#10;&#10;AI-generated content may be incorrect.">
            <a:extLst>
              <a:ext uri="{FF2B5EF4-FFF2-40B4-BE49-F238E27FC236}">
                <a16:creationId xmlns:a16="http://schemas.microsoft.com/office/drawing/2014/main" id="{8FB24BCD-9A84-4FF9-E7E7-8963B2233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" y="364225"/>
            <a:ext cx="1060966" cy="1591450"/>
          </a:xfrm>
          <a:prstGeom prst="rect">
            <a:avLst/>
          </a:prstGeom>
        </p:spPr>
      </p:pic>
      <p:pic>
        <p:nvPicPr>
          <p:cNvPr id="212" name="Picture 211" descr="A hand holding a phone&#10;&#10;AI-generated content may be incorrect.">
            <a:extLst>
              <a:ext uri="{FF2B5EF4-FFF2-40B4-BE49-F238E27FC236}">
                <a16:creationId xmlns:a16="http://schemas.microsoft.com/office/drawing/2014/main" id="{75E00D79-1E97-18F0-BC85-5F3117FF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13" y="364225"/>
            <a:ext cx="1060966" cy="1591450"/>
          </a:xfrm>
          <a:prstGeom prst="rect">
            <a:avLst/>
          </a:prstGeom>
        </p:spPr>
      </p:pic>
      <p:pic>
        <p:nvPicPr>
          <p:cNvPr id="213" name="Picture 212" descr="A hand holding a phone&#10;&#10;AI-generated content may be incorrect.">
            <a:extLst>
              <a:ext uri="{FF2B5EF4-FFF2-40B4-BE49-F238E27FC236}">
                <a16:creationId xmlns:a16="http://schemas.microsoft.com/office/drawing/2014/main" id="{7B649860-43EA-FFE6-E018-A3FB8C0F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693" y="364225"/>
            <a:ext cx="1060966" cy="1591450"/>
          </a:xfrm>
          <a:prstGeom prst="rect">
            <a:avLst/>
          </a:prstGeom>
        </p:spPr>
      </p:pic>
      <p:pic>
        <p:nvPicPr>
          <p:cNvPr id="214" name="Picture 213" descr="A hand holding a phone&#10;&#10;AI-generated content may be incorrect.">
            <a:extLst>
              <a:ext uri="{FF2B5EF4-FFF2-40B4-BE49-F238E27FC236}">
                <a16:creationId xmlns:a16="http://schemas.microsoft.com/office/drawing/2014/main" id="{11C42FBE-ADE4-FA75-D662-FDF8BDAD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73" y="364225"/>
            <a:ext cx="1060966" cy="1591450"/>
          </a:xfrm>
          <a:prstGeom prst="rect">
            <a:avLst/>
          </a:prstGeom>
        </p:spPr>
      </p:pic>
      <p:pic>
        <p:nvPicPr>
          <p:cNvPr id="215" name="Picture 214" descr="A hand holding a phone&#10;&#10;AI-generated content may be incorrect.">
            <a:extLst>
              <a:ext uri="{FF2B5EF4-FFF2-40B4-BE49-F238E27FC236}">
                <a16:creationId xmlns:a16="http://schemas.microsoft.com/office/drawing/2014/main" id="{E0BA8501-F05E-A34E-FC32-CB1D8C8A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53" y="364225"/>
            <a:ext cx="1060966" cy="1591450"/>
          </a:xfrm>
          <a:prstGeom prst="rect">
            <a:avLst/>
          </a:prstGeom>
        </p:spPr>
      </p:pic>
      <p:pic>
        <p:nvPicPr>
          <p:cNvPr id="216" name="Picture 215" descr="A hand holding a phone&#10;&#10;AI-generated content may be incorrect.">
            <a:extLst>
              <a:ext uri="{FF2B5EF4-FFF2-40B4-BE49-F238E27FC236}">
                <a16:creationId xmlns:a16="http://schemas.microsoft.com/office/drawing/2014/main" id="{F9E430D5-CAD0-FD67-8184-1992C4F06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233" y="364225"/>
            <a:ext cx="1060966" cy="1591450"/>
          </a:xfrm>
          <a:prstGeom prst="rect">
            <a:avLst/>
          </a:prstGeom>
        </p:spPr>
      </p:pic>
      <p:pic>
        <p:nvPicPr>
          <p:cNvPr id="217" name="Picture 216" descr="A hand holding a phone&#10;&#10;AI-generated content may be incorrect.">
            <a:extLst>
              <a:ext uri="{FF2B5EF4-FFF2-40B4-BE49-F238E27FC236}">
                <a16:creationId xmlns:a16="http://schemas.microsoft.com/office/drawing/2014/main" id="{2F237BCA-E63C-97A6-166A-C3417C1F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409" y="364225"/>
            <a:ext cx="1060966" cy="1591450"/>
          </a:xfrm>
          <a:prstGeom prst="rect">
            <a:avLst/>
          </a:prstGeom>
        </p:spPr>
      </p:pic>
      <p:pic>
        <p:nvPicPr>
          <p:cNvPr id="218" name="Picture 217" descr="A hand holding a phone&#10;&#10;AI-generated content may be incorrect.">
            <a:extLst>
              <a:ext uri="{FF2B5EF4-FFF2-40B4-BE49-F238E27FC236}">
                <a16:creationId xmlns:a16="http://schemas.microsoft.com/office/drawing/2014/main" id="{53E2EB4F-E87C-9CE4-77C4-710A829D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33" y="3319325"/>
            <a:ext cx="1060966" cy="1591450"/>
          </a:xfrm>
          <a:prstGeom prst="rect">
            <a:avLst/>
          </a:prstGeom>
        </p:spPr>
      </p:pic>
      <p:pic>
        <p:nvPicPr>
          <p:cNvPr id="219" name="Picture 218" descr="A hand holding a phone&#10;&#10;AI-generated content may be incorrect.">
            <a:extLst>
              <a:ext uri="{FF2B5EF4-FFF2-40B4-BE49-F238E27FC236}">
                <a16:creationId xmlns:a16="http://schemas.microsoft.com/office/drawing/2014/main" id="{D0FAAECC-FB56-ECE4-6C70-6AB3DC5E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73" y="3319325"/>
            <a:ext cx="1060966" cy="1591450"/>
          </a:xfrm>
          <a:prstGeom prst="rect">
            <a:avLst/>
          </a:prstGeom>
        </p:spPr>
      </p:pic>
      <p:pic>
        <p:nvPicPr>
          <p:cNvPr id="220" name="Picture 219" descr="A hand holding a phone&#10;&#10;AI-generated content may be incorrect.">
            <a:extLst>
              <a:ext uri="{FF2B5EF4-FFF2-40B4-BE49-F238E27FC236}">
                <a16:creationId xmlns:a16="http://schemas.microsoft.com/office/drawing/2014/main" id="{0098B769-B354-B0EA-C83E-06FF2F1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53" y="3319325"/>
            <a:ext cx="1060966" cy="1591450"/>
          </a:xfrm>
          <a:prstGeom prst="rect">
            <a:avLst/>
          </a:prstGeom>
        </p:spPr>
      </p:pic>
      <p:pic>
        <p:nvPicPr>
          <p:cNvPr id="221" name="Picture 220" descr="A hand holding a phone&#10;&#10;AI-generated content may be incorrect.">
            <a:extLst>
              <a:ext uri="{FF2B5EF4-FFF2-40B4-BE49-F238E27FC236}">
                <a16:creationId xmlns:a16="http://schemas.microsoft.com/office/drawing/2014/main" id="{F33DBF23-D778-BF3A-0686-956209B1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33" y="3319325"/>
            <a:ext cx="1060966" cy="1591450"/>
          </a:xfrm>
          <a:prstGeom prst="rect">
            <a:avLst/>
          </a:prstGeom>
        </p:spPr>
      </p:pic>
      <p:pic>
        <p:nvPicPr>
          <p:cNvPr id="222" name="Picture 221" descr="A hand holding a phone&#10;&#10;AI-generated content may be incorrect.">
            <a:extLst>
              <a:ext uri="{FF2B5EF4-FFF2-40B4-BE49-F238E27FC236}">
                <a16:creationId xmlns:a16="http://schemas.microsoft.com/office/drawing/2014/main" id="{A6B692A5-BDD1-0A35-1526-94C8D0B76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13" y="3319325"/>
            <a:ext cx="1060966" cy="1591450"/>
          </a:xfrm>
          <a:prstGeom prst="rect">
            <a:avLst/>
          </a:prstGeom>
        </p:spPr>
      </p:pic>
      <p:pic>
        <p:nvPicPr>
          <p:cNvPr id="223" name="Picture 222" descr="A hand holding a phone&#10;&#10;AI-generated content may be incorrect.">
            <a:extLst>
              <a:ext uri="{FF2B5EF4-FFF2-40B4-BE49-F238E27FC236}">
                <a16:creationId xmlns:a16="http://schemas.microsoft.com/office/drawing/2014/main" id="{D6B1A411-4D9B-7FD8-6556-95ECF73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93" y="3319325"/>
            <a:ext cx="1060966" cy="1591450"/>
          </a:xfrm>
          <a:prstGeom prst="rect">
            <a:avLst/>
          </a:prstGeom>
        </p:spPr>
      </p:pic>
      <p:pic>
        <p:nvPicPr>
          <p:cNvPr id="224" name="Picture 223" descr="A hand holding a phone&#10;&#10;AI-generated content may be incorrect.">
            <a:extLst>
              <a:ext uri="{FF2B5EF4-FFF2-40B4-BE49-F238E27FC236}">
                <a16:creationId xmlns:a16="http://schemas.microsoft.com/office/drawing/2014/main" id="{C0552B73-DE14-6B94-7DB1-5EFE9026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" y="3319325"/>
            <a:ext cx="1060966" cy="1591450"/>
          </a:xfrm>
          <a:prstGeom prst="rect">
            <a:avLst/>
          </a:prstGeom>
        </p:spPr>
      </p:pic>
      <p:pic>
        <p:nvPicPr>
          <p:cNvPr id="225" name="Picture 224" descr="A hand holding a phone&#10;&#10;AI-generated content may be incorrect.">
            <a:extLst>
              <a:ext uri="{FF2B5EF4-FFF2-40B4-BE49-F238E27FC236}">
                <a16:creationId xmlns:a16="http://schemas.microsoft.com/office/drawing/2014/main" id="{6080880F-ED77-E052-D466-C0D3C3A0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13" y="3319325"/>
            <a:ext cx="1060966" cy="1591450"/>
          </a:xfrm>
          <a:prstGeom prst="rect">
            <a:avLst/>
          </a:prstGeom>
        </p:spPr>
      </p:pic>
      <p:pic>
        <p:nvPicPr>
          <p:cNvPr id="226" name="Picture 225" descr="A hand holding a phone&#10;&#10;AI-generated content may be incorrect.">
            <a:extLst>
              <a:ext uri="{FF2B5EF4-FFF2-40B4-BE49-F238E27FC236}">
                <a16:creationId xmlns:a16="http://schemas.microsoft.com/office/drawing/2014/main" id="{DFA7D0D2-633E-8914-A903-68FCC328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693" y="3319325"/>
            <a:ext cx="1060966" cy="1591450"/>
          </a:xfrm>
          <a:prstGeom prst="rect">
            <a:avLst/>
          </a:prstGeom>
        </p:spPr>
      </p:pic>
      <p:pic>
        <p:nvPicPr>
          <p:cNvPr id="227" name="Picture 226" descr="A hand holding a phone&#10;&#10;AI-generated content may be incorrect.">
            <a:extLst>
              <a:ext uri="{FF2B5EF4-FFF2-40B4-BE49-F238E27FC236}">
                <a16:creationId xmlns:a16="http://schemas.microsoft.com/office/drawing/2014/main" id="{5095D99A-B167-9B68-5F34-55199FD6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73" y="3319325"/>
            <a:ext cx="1060966" cy="1591450"/>
          </a:xfrm>
          <a:prstGeom prst="rect">
            <a:avLst/>
          </a:prstGeom>
        </p:spPr>
      </p:pic>
      <p:pic>
        <p:nvPicPr>
          <p:cNvPr id="228" name="Picture 227" descr="A hand holding a phone&#10;&#10;AI-generated content may be incorrect.">
            <a:extLst>
              <a:ext uri="{FF2B5EF4-FFF2-40B4-BE49-F238E27FC236}">
                <a16:creationId xmlns:a16="http://schemas.microsoft.com/office/drawing/2014/main" id="{FC78CF1E-2DD8-1F92-3298-FA3714A1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53" y="3319325"/>
            <a:ext cx="1060966" cy="1591450"/>
          </a:xfrm>
          <a:prstGeom prst="rect">
            <a:avLst/>
          </a:prstGeom>
        </p:spPr>
      </p:pic>
      <p:pic>
        <p:nvPicPr>
          <p:cNvPr id="229" name="Picture 228" descr="A hand holding a phone&#10;&#10;AI-generated content may be incorrect.">
            <a:extLst>
              <a:ext uri="{FF2B5EF4-FFF2-40B4-BE49-F238E27FC236}">
                <a16:creationId xmlns:a16="http://schemas.microsoft.com/office/drawing/2014/main" id="{CD99BB09-B71C-0EE2-F7B3-2851B9F2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233" y="3319325"/>
            <a:ext cx="1060966" cy="1591450"/>
          </a:xfrm>
          <a:prstGeom prst="rect">
            <a:avLst/>
          </a:prstGeom>
        </p:spPr>
      </p:pic>
      <p:pic>
        <p:nvPicPr>
          <p:cNvPr id="230" name="Picture 229" descr="A hand holding a phone&#10;&#10;AI-generated content may be incorrect.">
            <a:extLst>
              <a:ext uri="{FF2B5EF4-FFF2-40B4-BE49-F238E27FC236}">
                <a16:creationId xmlns:a16="http://schemas.microsoft.com/office/drawing/2014/main" id="{873D7C76-DE3D-DE68-68A9-2D1530B18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409" y="3319325"/>
            <a:ext cx="1060966" cy="1591450"/>
          </a:xfrm>
          <a:prstGeom prst="rect">
            <a:avLst/>
          </a:prstGeom>
        </p:spPr>
      </p:pic>
      <p:pic>
        <p:nvPicPr>
          <p:cNvPr id="231" name="Picture 230" descr="A hand holding a phone&#10;&#10;AI-generated content may be incorrect.">
            <a:extLst>
              <a:ext uri="{FF2B5EF4-FFF2-40B4-BE49-F238E27FC236}">
                <a16:creationId xmlns:a16="http://schemas.microsoft.com/office/drawing/2014/main" id="{6FB7911B-25BA-6A9D-79AA-4AA5B9861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33" y="4910775"/>
            <a:ext cx="1060966" cy="1591450"/>
          </a:xfrm>
          <a:prstGeom prst="rect">
            <a:avLst/>
          </a:prstGeom>
        </p:spPr>
      </p:pic>
      <p:pic>
        <p:nvPicPr>
          <p:cNvPr id="232" name="Picture 231" descr="A hand holding a phone&#10;&#10;AI-generated content may be incorrect.">
            <a:extLst>
              <a:ext uri="{FF2B5EF4-FFF2-40B4-BE49-F238E27FC236}">
                <a16:creationId xmlns:a16="http://schemas.microsoft.com/office/drawing/2014/main" id="{E9BDC5C1-6527-C92E-EE39-A0AC5163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73" y="4910775"/>
            <a:ext cx="1060966" cy="1591450"/>
          </a:xfrm>
          <a:prstGeom prst="rect">
            <a:avLst/>
          </a:prstGeom>
        </p:spPr>
      </p:pic>
      <p:pic>
        <p:nvPicPr>
          <p:cNvPr id="233" name="Picture 232" descr="A hand holding a phone&#10;&#10;AI-generated content may be incorrect.">
            <a:extLst>
              <a:ext uri="{FF2B5EF4-FFF2-40B4-BE49-F238E27FC236}">
                <a16:creationId xmlns:a16="http://schemas.microsoft.com/office/drawing/2014/main" id="{ACD3F6AA-03C3-4259-FF07-7F15C219B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53" y="4910775"/>
            <a:ext cx="1060966" cy="1591450"/>
          </a:xfrm>
          <a:prstGeom prst="rect">
            <a:avLst/>
          </a:prstGeom>
        </p:spPr>
      </p:pic>
      <p:pic>
        <p:nvPicPr>
          <p:cNvPr id="234" name="Picture 233" descr="A hand holding a phone&#10;&#10;AI-generated content may be incorrect.">
            <a:extLst>
              <a:ext uri="{FF2B5EF4-FFF2-40B4-BE49-F238E27FC236}">
                <a16:creationId xmlns:a16="http://schemas.microsoft.com/office/drawing/2014/main" id="{40CCCC0F-DE75-97DB-C72E-DD1D1BEC3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33" y="4910775"/>
            <a:ext cx="1060966" cy="1591450"/>
          </a:xfrm>
          <a:prstGeom prst="rect">
            <a:avLst/>
          </a:prstGeom>
        </p:spPr>
      </p:pic>
      <p:pic>
        <p:nvPicPr>
          <p:cNvPr id="235" name="Picture 234" descr="A hand holding a phone&#10;&#10;AI-generated content may be incorrect.">
            <a:extLst>
              <a:ext uri="{FF2B5EF4-FFF2-40B4-BE49-F238E27FC236}">
                <a16:creationId xmlns:a16="http://schemas.microsoft.com/office/drawing/2014/main" id="{AF040E7F-4D76-1684-26F2-11D6D13A7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99" y="4910775"/>
            <a:ext cx="1060966" cy="1591450"/>
          </a:xfrm>
          <a:prstGeom prst="rect">
            <a:avLst/>
          </a:prstGeom>
        </p:spPr>
      </p:pic>
      <p:pic>
        <p:nvPicPr>
          <p:cNvPr id="236" name="Picture 235" descr="A hand holding a phone&#10;&#10;AI-generated content may be incorrect.">
            <a:extLst>
              <a:ext uri="{FF2B5EF4-FFF2-40B4-BE49-F238E27FC236}">
                <a16:creationId xmlns:a16="http://schemas.microsoft.com/office/drawing/2014/main" id="{C3589632-8BE5-B6AA-71F5-0AD55C67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93" y="4910775"/>
            <a:ext cx="1060966" cy="1591450"/>
          </a:xfrm>
          <a:prstGeom prst="rect">
            <a:avLst/>
          </a:prstGeom>
        </p:spPr>
      </p:pic>
      <p:pic>
        <p:nvPicPr>
          <p:cNvPr id="238" name="Picture 237" descr="A hand holding a phone&#10;&#10;AI-generated content may be incorrect.">
            <a:extLst>
              <a:ext uri="{FF2B5EF4-FFF2-40B4-BE49-F238E27FC236}">
                <a16:creationId xmlns:a16="http://schemas.microsoft.com/office/drawing/2014/main" id="{253FD3D8-9015-E273-C6F2-611A663B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27" y="4910775"/>
            <a:ext cx="1060966" cy="1591450"/>
          </a:xfrm>
          <a:prstGeom prst="rect">
            <a:avLst/>
          </a:prstGeom>
        </p:spPr>
      </p:pic>
      <p:pic>
        <p:nvPicPr>
          <p:cNvPr id="239" name="Picture 238" descr="A hand holding a phone&#10;&#10;AI-generated content may be incorrect.">
            <a:extLst>
              <a:ext uri="{FF2B5EF4-FFF2-40B4-BE49-F238E27FC236}">
                <a16:creationId xmlns:a16="http://schemas.microsoft.com/office/drawing/2014/main" id="{3E2E15D4-EF99-C047-9C23-805258AF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693" y="4910775"/>
            <a:ext cx="1060966" cy="1591450"/>
          </a:xfrm>
          <a:prstGeom prst="rect">
            <a:avLst/>
          </a:prstGeom>
        </p:spPr>
      </p:pic>
      <p:pic>
        <p:nvPicPr>
          <p:cNvPr id="240" name="Picture 239" descr="A hand holding a phone&#10;&#10;AI-generated content may be incorrect.">
            <a:extLst>
              <a:ext uri="{FF2B5EF4-FFF2-40B4-BE49-F238E27FC236}">
                <a16:creationId xmlns:a16="http://schemas.microsoft.com/office/drawing/2014/main" id="{24BC9FF3-BEFE-0E36-5CD0-5C08CA49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73" y="4910775"/>
            <a:ext cx="1060966" cy="1591450"/>
          </a:xfrm>
          <a:prstGeom prst="rect">
            <a:avLst/>
          </a:prstGeom>
        </p:spPr>
      </p:pic>
      <p:pic>
        <p:nvPicPr>
          <p:cNvPr id="241" name="Picture 240" descr="A hand holding a phone&#10;&#10;AI-generated content may be incorrect.">
            <a:extLst>
              <a:ext uri="{FF2B5EF4-FFF2-40B4-BE49-F238E27FC236}">
                <a16:creationId xmlns:a16="http://schemas.microsoft.com/office/drawing/2014/main" id="{AB3C22FC-DA4E-EFFB-C718-CD5708489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53" y="4910775"/>
            <a:ext cx="1060966" cy="1591450"/>
          </a:xfrm>
          <a:prstGeom prst="rect">
            <a:avLst/>
          </a:prstGeom>
        </p:spPr>
      </p:pic>
      <p:pic>
        <p:nvPicPr>
          <p:cNvPr id="242" name="Picture 241" descr="A hand holding a phone&#10;&#10;AI-generated content may be incorrect.">
            <a:extLst>
              <a:ext uri="{FF2B5EF4-FFF2-40B4-BE49-F238E27FC236}">
                <a16:creationId xmlns:a16="http://schemas.microsoft.com/office/drawing/2014/main" id="{F5F7754C-471D-C5A9-E045-0AA20252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233" y="4910775"/>
            <a:ext cx="1060966" cy="1591450"/>
          </a:xfrm>
          <a:prstGeom prst="rect">
            <a:avLst/>
          </a:prstGeom>
        </p:spPr>
      </p:pic>
      <p:pic>
        <p:nvPicPr>
          <p:cNvPr id="243" name="Picture 242" descr="A hand holding a phone&#10;&#10;AI-generated content may be incorrect.">
            <a:extLst>
              <a:ext uri="{FF2B5EF4-FFF2-40B4-BE49-F238E27FC236}">
                <a16:creationId xmlns:a16="http://schemas.microsoft.com/office/drawing/2014/main" id="{27248D43-FBAF-A3D9-2009-4142FFA1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409" y="4910775"/>
            <a:ext cx="1060966" cy="1591450"/>
          </a:xfrm>
          <a:prstGeom prst="rect">
            <a:avLst/>
          </a:prstGeom>
        </p:spPr>
      </p:pic>
      <p:pic>
        <p:nvPicPr>
          <p:cNvPr id="244" name="Picture 243" descr="A hand holding a phone&#10;&#10;AI-generated content may be incorrect.">
            <a:extLst>
              <a:ext uri="{FF2B5EF4-FFF2-40B4-BE49-F238E27FC236}">
                <a16:creationId xmlns:a16="http://schemas.microsoft.com/office/drawing/2014/main" id="{AA42026F-38DA-09F3-BD88-EAB89A3B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793" y="1779075"/>
            <a:ext cx="1060966" cy="1591450"/>
          </a:xfrm>
          <a:prstGeom prst="rect">
            <a:avLst/>
          </a:prstGeom>
        </p:spPr>
      </p:pic>
      <p:pic>
        <p:nvPicPr>
          <p:cNvPr id="180" name="Picture 179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4BD66EA4-542A-806E-E89D-0F639787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3" y="399500"/>
            <a:ext cx="906499" cy="1359750"/>
          </a:xfrm>
          <a:prstGeom prst="rect">
            <a:avLst/>
          </a:prstGeom>
        </p:spPr>
      </p:pic>
      <p:pic>
        <p:nvPicPr>
          <p:cNvPr id="247" name="Picture 246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20BB0BD7-95EB-9C52-F258-7F297A796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29" y="379675"/>
            <a:ext cx="906499" cy="1359750"/>
          </a:xfrm>
          <a:prstGeom prst="rect">
            <a:avLst/>
          </a:prstGeom>
        </p:spPr>
      </p:pic>
      <p:pic>
        <p:nvPicPr>
          <p:cNvPr id="248" name="Picture 247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84276FCA-1BF6-E8A3-8361-41122FB0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959" y="379675"/>
            <a:ext cx="906499" cy="1359750"/>
          </a:xfrm>
          <a:prstGeom prst="rect">
            <a:avLst/>
          </a:prstGeom>
        </p:spPr>
      </p:pic>
      <p:pic>
        <p:nvPicPr>
          <p:cNvPr id="249" name="Picture 248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B9E5566E-FE76-44F6-F4B5-2D97482D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39" y="379675"/>
            <a:ext cx="906499" cy="1359750"/>
          </a:xfrm>
          <a:prstGeom prst="rect">
            <a:avLst/>
          </a:prstGeom>
        </p:spPr>
      </p:pic>
      <p:pic>
        <p:nvPicPr>
          <p:cNvPr id="250" name="Picture 249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D7AC2AF-8A59-4456-5D7E-E29DD1CEB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509" y="379675"/>
            <a:ext cx="906499" cy="1359750"/>
          </a:xfrm>
          <a:prstGeom prst="rect">
            <a:avLst/>
          </a:prstGeom>
        </p:spPr>
      </p:pic>
      <p:pic>
        <p:nvPicPr>
          <p:cNvPr id="251" name="Picture 250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07398248-6AB2-AE90-8E92-690828CB3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219" y="379675"/>
            <a:ext cx="906499" cy="1359750"/>
          </a:xfrm>
          <a:prstGeom prst="rect">
            <a:avLst/>
          </a:prstGeom>
        </p:spPr>
      </p:pic>
      <p:pic>
        <p:nvPicPr>
          <p:cNvPr id="252" name="Picture 251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94102FDB-DF73-19C5-1859-BA250CBDF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669" y="379675"/>
            <a:ext cx="906499" cy="1359750"/>
          </a:xfrm>
          <a:prstGeom prst="rect">
            <a:avLst/>
          </a:prstGeom>
        </p:spPr>
      </p:pic>
      <p:pic>
        <p:nvPicPr>
          <p:cNvPr id="253" name="Picture 252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AA953038-8F6C-F273-A460-7E2105711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799" y="379675"/>
            <a:ext cx="906499" cy="1359750"/>
          </a:xfrm>
          <a:prstGeom prst="rect">
            <a:avLst/>
          </a:prstGeom>
        </p:spPr>
      </p:pic>
      <p:pic>
        <p:nvPicPr>
          <p:cNvPr id="254" name="Picture 253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EFAC1162-8455-7C98-31BF-28E9DB042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379" y="379675"/>
            <a:ext cx="906499" cy="1359750"/>
          </a:xfrm>
          <a:prstGeom prst="rect">
            <a:avLst/>
          </a:prstGeom>
        </p:spPr>
      </p:pic>
      <p:pic>
        <p:nvPicPr>
          <p:cNvPr id="255" name="Picture 254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54C86846-2FB5-8CA9-CE52-722BC638A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6" y="1779075"/>
            <a:ext cx="1060966" cy="1591450"/>
          </a:xfrm>
          <a:prstGeom prst="rect">
            <a:avLst/>
          </a:prstGeom>
        </p:spPr>
      </p:pic>
      <p:pic>
        <p:nvPicPr>
          <p:cNvPr id="256" name="Picture 255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48CF4301-97E2-E882-63E4-6B55F31DA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642" y="379675"/>
            <a:ext cx="906499" cy="1359750"/>
          </a:xfrm>
          <a:prstGeom prst="rect">
            <a:avLst/>
          </a:prstGeom>
        </p:spPr>
      </p:pic>
      <p:pic>
        <p:nvPicPr>
          <p:cNvPr id="257" name="Picture 256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4CDE9CA5-F78F-7FC5-4143-7E54E8FB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59" y="1779075"/>
            <a:ext cx="906499" cy="1359750"/>
          </a:xfrm>
          <a:prstGeom prst="rect">
            <a:avLst/>
          </a:prstGeom>
        </p:spPr>
      </p:pic>
      <p:pic>
        <p:nvPicPr>
          <p:cNvPr id="258" name="Picture 257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E658938C-477D-6EC8-547E-547368B00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929" y="379675"/>
            <a:ext cx="906499" cy="1359750"/>
          </a:xfrm>
          <a:prstGeom prst="rect">
            <a:avLst/>
          </a:prstGeom>
        </p:spPr>
      </p:pic>
      <p:pic>
        <p:nvPicPr>
          <p:cNvPr id="259" name="Picture 258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DEBF5AF-EF79-A382-EB45-50D9FBB8A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04" y="1779075"/>
            <a:ext cx="906499" cy="1359750"/>
          </a:xfrm>
          <a:prstGeom prst="rect">
            <a:avLst/>
          </a:prstGeom>
        </p:spPr>
      </p:pic>
      <p:pic>
        <p:nvPicPr>
          <p:cNvPr id="260" name="Picture 259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7E77AF4-D0B8-4C7E-1CAE-4F4FDECE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249" y="379675"/>
            <a:ext cx="906499" cy="1359750"/>
          </a:xfrm>
          <a:prstGeom prst="rect">
            <a:avLst/>
          </a:prstGeom>
        </p:spPr>
      </p:pic>
      <p:pic>
        <p:nvPicPr>
          <p:cNvPr id="261" name="Picture 260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C5FAF6D-F963-ACEE-AC12-75D9AEFCF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506" y="1779075"/>
            <a:ext cx="906499" cy="1359750"/>
          </a:xfrm>
          <a:prstGeom prst="rect">
            <a:avLst/>
          </a:prstGeom>
        </p:spPr>
      </p:pic>
      <p:pic>
        <p:nvPicPr>
          <p:cNvPr id="262" name="Picture 261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A7A09EDB-4512-FD55-D5DD-BF9D3BA53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89" y="379675"/>
            <a:ext cx="906499" cy="1359750"/>
          </a:xfrm>
          <a:prstGeom prst="rect">
            <a:avLst/>
          </a:prstGeom>
        </p:spPr>
      </p:pic>
      <p:pic>
        <p:nvPicPr>
          <p:cNvPr id="263" name="Picture 262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90F606D3-33E1-40EC-988E-6B2D9F530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29" y="1779075"/>
            <a:ext cx="906499" cy="1359750"/>
          </a:xfrm>
          <a:prstGeom prst="rect">
            <a:avLst/>
          </a:prstGeom>
        </p:spPr>
      </p:pic>
      <p:pic>
        <p:nvPicPr>
          <p:cNvPr id="265" name="Picture 264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3F2C791A-A401-8BB0-ED53-C933183F0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087" y="1955675"/>
            <a:ext cx="863933" cy="1295900"/>
          </a:xfrm>
          <a:prstGeom prst="rect">
            <a:avLst/>
          </a:prstGeom>
        </p:spPr>
      </p:pic>
      <p:pic>
        <p:nvPicPr>
          <p:cNvPr id="268" name="Picture 267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925B7B66-EBA3-BBFE-2489-EC25A7EC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402" y="1955675"/>
            <a:ext cx="863933" cy="1295900"/>
          </a:xfrm>
          <a:prstGeom prst="rect">
            <a:avLst/>
          </a:prstGeom>
        </p:spPr>
      </p:pic>
      <p:pic>
        <p:nvPicPr>
          <p:cNvPr id="271" name="Picture 270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65D1E4B9-5CBB-32C4-09BE-324614D14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393" y="1955675"/>
            <a:ext cx="863933" cy="1295900"/>
          </a:xfrm>
          <a:prstGeom prst="rect">
            <a:avLst/>
          </a:prstGeom>
        </p:spPr>
      </p:pic>
      <p:pic>
        <p:nvPicPr>
          <p:cNvPr id="275" name="Picture 274" descr="A neon sign on a building&#10;&#10;AI-generated content may be incorrect.">
            <a:extLst>
              <a:ext uri="{FF2B5EF4-FFF2-40B4-BE49-F238E27FC236}">
                <a16:creationId xmlns:a16="http://schemas.microsoft.com/office/drawing/2014/main" id="{6581CCA8-15E8-D6FC-52DD-624771EA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588" y="4910775"/>
            <a:ext cx="807983" cy="1211975"/>
          </a:xfrm>
          <a:prstGeom prst="rect">
            <a:avLst/>
          </a:prstGeom>
        </p:spPr>
      </p:pic>
      <p:pic>
        <p:nvPicPr>
          <p:cNvPr id="277" name="Picture 276" descr="A neon sign on a building&#10;&#10;AI-generated content may be incorrect.">
            <a:extLst>
              <a:ext uri="{FF2B5EF4-FFF2-40B4-BE49-F238E27FC236}">
                <a16:creationId xmlns:a16="http://schemas.microsoft.com/office/drawing/2014/main" id="{FD201034-9D23-D11B-05CB-3C2520956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089" y="4910775"/>
            <a:ext cx="807983" cy="1211975"/>
          </a:xfrm>
          <a:prstGeom prst="rect">
            <a:avLst/>
          </a:prstGeom>
        </p:spPr>
      </p:pic>
      <p:pic>
        <p:nvPicPr>
          <p:cNvPr id="278" name="Picture 277" descr="A neon sign on a building&#10;&#10;AI-generated content may be incorrect.">
            <a:extLst>
              <a:ext uri="{FF2B5EF4-FFF2-40B4-BE49-F238E27FC236}">
                <a16:creationId xmlns:a16="http://schemas.microsoft.com/office/drawing/2014/main" id="{69C31935-1486-4BCA-9556-DC3E347EC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284" y="4910775"/>
            <a:ext cx="807983" cy="1211975"/>
          </a:xfrm>
          <a:prstGeom prst="rect">
            <a:avLst/>
          </a:prstGeom>
        </p:spPr>
      </p:pic>
      <p:pic>
        <p:nvPicPr>
          <p:cNvPr id="279" name="Picture 278" descr="A neon sign on a building&#10;&#10;AI-generated content may be incorrect.">
            <a:extLst>
              <a:ext uri="{FF2B5EF4-FFF2-40B4-BE49-F238E27FC236}">
                <a16:creationId xmlns:a16="http://schemas.microsoft.com/office/drawing/2014/main" id="{BCF9C8CE-1C5B-7338-C800-C974FC779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428" y="4910775"/>
            <a:ext cx="807983" cy="1211975"/>
          </a:xfrm>
          <a:prstGeom prst="rect">
            <a:avLst/>
          </a:prstGeom>
        </p:spPr>
      </p:pic>
      <p:pic>
        <p:nvPicPr>
          <p:cNvPr id="280" name="Picture 279" descr="A neon sign on a building&#10;&#10;AI-generated content may be incorrect.">
            <a:extLst>
              <a:ext uri="{FF2B5EF4-FFF2-40B4-BE49-F238E27FC236}">
                <a16:creationId xmlns:a16="http://schemas.microsoft.com/office/drawing/2014/main" id="{9BC843D7-382B-34F1-57E5-7ED8254E0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162" y="4910775"/>
            <a:ext cx="807983" cy="1211975"/>
          </a:xfrm>
          <a:prstGeom prst="rect">
            <a:avLst/>
          </a:prstGeom>
        </p:spPr>
      </p:pic>
      <p:pic>
        <p:nvPicPr>
          <p:cNvPr id="281" name="Picture 280" descr="A neon sign on a building&#10;&#10;AI-generated content may be incorrect.">
            <a:extLst>
              <a:ext uri="{FF2B5EF4-FFF2-40B4-BE49-F238E27FC236}">
                <a16:creationId xmlns:a16="http://schemas.microsoft.com/office/drawing/2014/main" id="{51937395-442E-F38D-C701-D6F208007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426" y="4910775"/>
            <a:ext cx="807983" cy="1211975"/>
          </a:xfrm>
          <a:prstGeom prst="rect">
            <a:avLst/>
          </a:prstGeom>
        </p:spPr>
      </p:pic>
      <p:pic>
        <p:nvPicPr>
          <p:cNvPr id="282" name="Picture 281" descr="A neon sign on a building&#10;&#10;AI-generated content may be incorrect.">
            <a:extLst>
              <a:ext uri="{FF2B5EF4-FFF2-40B4-BE49-F238E27FC236}">
                <a16:creationId xmlns:a16="http://schemas.microsoft.com/office/drawing/2014/main" id="{6B4E76C6-E7B4-9E9D-D89D-BD066ED0E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168" y="4910775"/>
            <a:ext cx="807983" cy="1211975"/>
          </a:xfrm>
          <a:prstGeom prst="rect">
            <a:avLst/>
          </a:prstGeom>
        </p:spPr>
      </p:pic>
      <p:pic>
        <p:nvPicPr>
          <p:cNvPr id="283" name="Picture 282" descr="A neon sign on a building&#10;&#10;AI-generated content may be incorrect.">
            <a:extLst>
              <a:ext uri="{FF2B5EF4-FFF2-40B4-BE49-F238E27FC236}">
                <a16:creationId xmlns:a16="http://schemas.microsoft.com/office/drawing/2014/main" id="{0BF1E11F-B520-A2B5-42B4-9E1FE89A8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62" y="4910775"/>
            <a:ext cx="807983" cy="1211975"/>
          </a:xfrm>
          <a:prstGeom prst="rect">
            <a:avLst/>
          </a:prstGeom>
        </p:spPr>
      </p:pic>
      <p:pic>
        <p:nvPicPr>
          <p:cNvPr id="284" name="Picture 283" descr="A neon sign on a building&#10;&#10;AI-generated content may be incorrect.">
            <a:extLst>
              <a:ext uri="{FF2B5EF4-FFF2-40B4-BE49-F238E27FC236}">
                <a16:creationId xmlns:a16="http://schemas.microsoft.com/office/drawing/2014/main" id="{7D32C2EE-D971-C899-D0A7-7B1F5F27B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58" y="4910775"/>
            <a:ext cx="807983" cy="1211975"/>
          </a:xfrm>
          <a:prstGeom prst="rect">
            <a:avLst/>
          </a:prstGeom>
        </p:spPr>
      </p:pic>
      <p:pic>
        <p:nvPicPr>
          <p:cNvPr id="285" name="Picture 284" descr="A neon sign on a building&#10;&#10;AI-generated content may be incorrect.">
            <a:extLst>
              <a:ext uri="{FF2B5EF4-FFF2-40B4-BE49-F238E27FC236}">
                <a16:creationId xmlns:a16="http://schemas.microsoft.com/office/drawing/2014/main" id="{4221BC0C-2DF4-8CC6-172F-25B14763C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246" y="4910775"/>
            <a:ext cx="807983" cy="1211975"/>
          </a:xfrm>
          <a:prstGeom prst="rect">
            <a:avLst/>
          </a:prstGeom>
        </p:spPr>
      </p:pic>
      <p:pic>
        <p:nvPicPr>
          <p:cNvPr id="286" name="Picture 285" descr="A neon sign on a building&#10;&#10;AI-generated content may be incorrect.">
            <a:extLst>
              <a:ext uri="{FF2B5EF4-FFF2-40B4-BE49-F238E27FC236}">
                <a16:creationId xmlns:a16="http://schemas.microsoft.com/office/drawing/2014/main" id="{D245B3DD-AAC0-BC36-1708-9EB39B69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659" y="4910775"/>
            <a:ext cx="807983" cy="1211975"/>
          </a:xfrm>
          <a:prstGeom prst="rect">
            <a:avLst/>
          </a:prstGeom>
        </p:spPr>
      </p:pic>
      <p:pic>
        <p:nvPicPr>
          <p:cNvPr id="288" name="Picture 287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AEDD4AEF-B89C-06C2-7B55-226C2243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720" y="1779075"/>
            <a:ext cx="906499" cy="1359750"/>
          </a:xfrm>
          <a:prstGeom prst="rect">
            <a:avLst/>
          </a:prstGeom>
        </p:spPr>
      </p:pic>
      <p:pic>
        <p:nvPicPr>
          <p:cNvPr id="289" name="Picture 288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AAA97E32-0C99-7FA6-8C7C-26E71AED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219" y="1779075"/>
            <a:ext cx="906499" cy="1359750"/>
          </a:xfrm>
          <a:prstGeom prst="rect">
            <a:avLst/>
          </a:prstGeom>
        </p:spPr>
      </p:pic>
      <p:pic>
        <p:nvPicPr>
          <p:cNvPr id="290" name="Picture 289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CA957591-BAED-1DAD-AD66-D6C0A831A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334" y="1779075"/>
            <a:ext cx="906499" cy="1359750"/>
          </a:xfrm>
          <a:prstGeom prst="rect">
            <a:avLst/>
          </a:prstGeom>
        </p:spPr>
      </p:pic>
      <p:pic>
        <p:nvPicPr>
          <p:cNvPr id="310" name="Picture 309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606299AD-8FAC-B051-BF77-3E22FA134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238" y="3319325"/>
            <a:ext cx="863933" cy="1295900"/>
          </a:xfrm>
          <a:prstGeom prst="rect">
            <a:avLst/>
          </a:prstGeom>
        </p:spPr>
      </p:pic>
      <p:pic>
        <p:nvPicPr>
          <p:cNvPr id="311" name="Picture 310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C20004DA-3842-D1EB-A230-95F574AA1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499" y="3319325"/>
            <a:ext cx="863933" cy="1295900"/>
          </a:xfrm>
          <a:prstGeom prst="rect">
            <a:avLst/>
          </a:prstGeom>
        </p:spPr>
      </p:pic>
      <p:pic>
        <p:nvPicPr>
          <p:cNvPr id="312" name="Picture 311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54338CD8-F08A-4920-20C4-A72E852D6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19" y="3319325"/>
            <a:ext cx="863933" cy="1295900"/>
          </a:xfrm>
          <a:prstGeom prst="rect">
            <a:avLst/>
          </a:prstGeom>
        </p:spPr>
      </p:pic>
      <p:pic>
        <p:nvPicPr>
          <p:cNvPr id="313" name="Picture 312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97AADB49-42DB-20BD-ED75-374EEDF95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6" y="3319325"/>
            <a:ext cx="863933" cy="1295900"/>
          </a:xfrm>
          <a:prstGeom prst="rect">
            <a:avLst/>
          </a:prstGeom>
        </p:spPr>
      </p:pic>
      <p:pic>
        <p:nvPicPr>
          <p:cNvPr id="314" name="Picture 313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66AE9365-AB1F-F519-482E-9A5123057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799" y="3319325"/>
            <a:ext cx="863933" cy="1295900"/>
          </a:xfrm>
          <a:prstGeom prst="rect">
            <a:avLst/>
          </a:prstGeom>
        </p:spPr>
      </p:pic>
      <p:pic>
        <p:nvPicPr>
          <p:cNvPr id="315" name="Picture 314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C3EEE338-21DF-84F1-AD57-A17E925F3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509" y="3319325"/>
            <a:ext cx="863933" cy="1295900"/>
          </a:xfrm>
          <a:prstGeom prst="rect">
            <a:avLst/>
          </a:prstGeom>
        </p:spPr>
      </p:pic>
      <p:pic>
        <p:nvPicPr>
          <p:cNvPr id="316" name="Picture 315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543C78D4-13D6-AF84-931E-E73235CEB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447" y="3319325"/>
            <a:ext cx="863933" cy="1295900"/>
          </a:xfrm>
          <a:prstGeom prst="rect">
            <a:avLst/>
          </a:prstGeom>
        </p:spPr>
      </p:pic>
      <p:pic>
        <p:nvPicPr>
          <p:cNvPr id="317" name="Picture 316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7A4A5522-1184-50EB-5D9C-216CD2B79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245" y="3319325"/>
            <a:ext cx="863933" cy="1295900"/>
          </a:xfrm>
          <a:prstGeom prst="rect">
            <a:avLst/>
          </a:prstGeom>
        </p:spPr>
      </p:pic>
      <p:pic>
        <p:nvPicPr>
          <p:cNvPr id="318" name="Picture 317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FBB8642E-BE19-2E2E-D537-741FBC1B5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969" y="3319325"/>
            <a:ext cx="863933" cy="1295900"/>
          </a:xfrm>
          <a:prstGeom prst="rect">
            <a:avLst/>
          </a:prstGeom>
        </p:spPr>
      </p:pic>
      <p:pic>
        <p:nvPicPr>
          <p:cNvPr id="319" name="Picture 318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482D46FB-26AC-D199-88EA-26891EAC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924" y="3319325"/>
            <a:ext cx="863933" cy="1295900"/>
          </a:xfrm>
          <a:prstGeom prst="rect">
            <a:avLst/>
          </a:prstGeom>
        </p:spPr>
      </p:pic>
      <p:pic>
        <p:nvPicPr>
          <p:cNvPr id="320" name="Picture 319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DD02B236-63FA-5614-CA29-95A8AECEE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476" y="3319325"/>
            <a:ext cx="863933" cy="1295900"/>
          </a:xfrm>
          <a:prstGeom prst="rect">
            <a:avLst/>
          </a:prstGeom>
        </p:spPr>
      </p:pic>
      <p:pic>
        <p:nvPicPr>
          <p:cNvPr id="321" name="Picture 320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7B38A51D-5EDF-EAB9-6683-09C162228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662" y="3319325"/>
            <a:ext cx="863933" cy="1295900"/>
          </a:xfrm>
          <a:prstGeom prst="rect">
            <a:avLst/>
          </a:prstGeom>
        </p:spPr>
      </p:pic>
      <p:pic>
        <p:nvPicPr>
          <p:cNvPr id="322" name="Picture 321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21EEF948-1D8B-17E3-2602-B1C433BDC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497" y="3319325"/>
            <a:ext cx="863933" cy="1295900"/>
          </a:xfrm>
          <a:prstGeom prst="rect">
            <a:avLst/>
          </a:prstGeom>
        </p:spPr>
      </p:pic>
      <p:pic>
        <p:nvPicPr>
          <p:cNvPr id="2" name="Picture 1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0507794B-7581-287A-9A31-7F656D779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704" y="1819541"/>
            <a:ext cx="906499" cy="1359750"/>
          </a:xfrm>
          <a:prstGeom prst="rect">
            <a:avLst/>
          </a:prstGeom>
        </p:spPr>
      </p:pic>
      <p:pic>
        <p:nvPicPr>
          <p:cNvPr id="3" name="Picture 2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425F0715-DF00-66A5-3AEE-1CB32E9E6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440" y="1855275"/>
            <a:ext cx="906499" cy="1359750"/>
          </a:xfrm>
          <a:prstGeom prst="rect">
            <a:avLst/>
          </a:prstGeom>
        </p:spPr>
      </p:pic>
      <p:pic>
        <p:nvPicPr>
          <p:cNvPr id="4" name="Picture 3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727ED6A6-D70F-7130-A6B1-4E498FDDF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7" y="4868813"/>
            <a:ext cx="863933" cy="1295900"/>
          </a:xfrm>
          <a:prstGeom prst="rect">
            <a:avLst/>
          </a:prstGeom>
        </p:spPr>
      </p:pic>
      <p:pic>
        <p:nvPicPr>
          <p:cNvPr id="5" name="Picture 4" descr="A blue neon light drawing of a ambulance&#10;&#10;AI-generated content may be incorrect.">
            <a:extLst>
              <a:ext uri="{FF2B5EF4-FFF2-40B4-BE49-F238E27FC236}">
                <a16:creationId xmlns:a16="http://schemas.microsoft.com/office/drawing/2014/main" id="{62BD5358-CE1B-0B75-A5DC-DCA600E86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948" y="4910775"/>
            <a:ext cx="863933" cy="1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9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B49AC9-AF1C-253E-334F-6FE6F4D8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FF41C-80F9-B482-4F77-136C85FEC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neon sign with a phone and a ambulance&#10;&#10;AI-generated content may be incorrect.">
            <a:extLst>
              <a:ext uri="{FF2B5EF4-FFF2-40B4-BE49-F238E27FC236}">
                <a16:creationId xmlns:a16="http://schemas.microsoft.com/office/drawing/2014/main" id="{2C0C8BB3-2C62-16B7-1AF4-E6B331EE6F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991" b="773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F2C43-51CB-DE85-1486-74B132491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159" y="3874988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FFFFFF"/>
                </a:solidFill>
                <a:latin typeface="Arial"/>
                <a:cs typeface="Arial"/>
              </a:rPr>
              <a:t>Thanks for listening!</a:t>
            </a:r>
            <a:r>
              <a:rPr lang="en-GB">
                <a:solidFill>
                  <a:srgbClr val="FFFFFF"/>
                </a:solidFill>
              </a:rPr>
              <a:t> </a:t>
            </a:r>
            <a:br>
              <a:rPr lang="en-GB">
                <a:solidFill>
                  <a:srgbClr val="FFFFFF"/>
                </a:solidFill>
              </a:rPr>
            </a:b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We would love to hear your questions! 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C498092-071B-2475-A5AC-77B51D44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5" y="332680"/>
            <a:ext cx="1961323" cy="7279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16DAC4-F783-B23A-68EE-AB90D1625A9C}"/>
              </a:ext>
            </a:extLst>
          </p:cNvPr>
          <p:cNvGrpSpPr/>
          <p:nvPr/>
        </p:nvGrpSpPr>
        <p:grpSpPr>
          <a:xfrm>
            <a:off x="7860228" y="159220"/>
            <a:ext cx="4122255" cy="1716714"/>
            <a:chOff x="7860228" y="159220"/>
            <a:chExt cx="4122255" cy="1716714"/>
          </a:xfrm>
        </p:grpSpPr>
        <p:pic>
          <p:nvPicPr>
            <p:cNvPr id="5" name="Picture 4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5A12916B-F5B4-03A9-5751-87D546BA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769" y="159220"/>
              <a:ext cx="1716714" cy="17167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B6E67E-421D-4A65-47D4-2B1BA0337E65}"/>
                </a:ext>
              </a:extLst>
            </p:cNvPr>
            <p:cNvSpPr txBox="1"/>
            <p:nvPr/>
          </p:nvSpPr>
          <p:spPr>
            <a:xfrm>
              <a:off x="7860228" y="470320"/>
              <a:ext cx="15459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/>
                <a:t>Q&amp;A Link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51AE8580-45F1-2413-D691-FE0DAAA96A89}"/>
                </a:ext>
              </a:extLst>
            </p:cNvPr>
            <p:cNvSpPr/>
            <p:nvPr/>
          </p:nvSpPr>
          <p:spPr>
            <a:xfrm>
              <a:off x="9171347" y="735421"/>
              <a:ext cx="995246" cy="54701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95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neon sign with a phone and a ambulance&#10;&#10;AI-generated content may be incorrect.">
            <a:extLst>
              <a:ext uri="{FF2B5EF4-FFF2-40B4-BE49-F238E27FC236}">
                <a16:creationId xmlns:a16="http://schemas.microsoft.com/office/drawing/2014/main" id="{FD6022DF-E949-87AC-5522-FABC6F7B6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991" b="773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6CD1A3-FE83-2274-9155-413EC28BB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40" y="5629985"/>
            <a:ext cx="9144000" cy="10983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Dr Jim Ward, Medical Director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Steph Jones, General Manager Integrated Clinical Hub 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Julie King, Clinical Services Transformation Manager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1C078-62FE-8357-7B10-B878E65B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28" y="281019"/>
            <a:ext cx="1961323" cy="72791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4B61F91-92C5-6158-BAAF-2F8A58E23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896" y="1409110"/>
            <a:ext cx="9144000" cy="2387600"/>
          </a:xfrm>
        </p:spPr>
        <p:txBody>
          <a:bodyPr>
            <a:normAutofit/>
          </a:bodyPr>
          <a:lstStyle/>
          <a:p>
            <a:r>
              <a:rPr lang="en-GB" sz="9600" dirty="0"/>
              <a:t>Welcome!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887115-3E3D-3505-CF7E-CBF61362FC66}"/>
              </a:ext>
            </a:extLst>
          </p:cNvPr>
          <p:cNvGrpSpPr/>
          <p:nvPr/>
        </p:nvGrpSpPr>
        <p:grpSpPr>
          <a:xfrm>
            <a:off x="7860228" y="159220"/>
            <a:ext cx="4122255" cy="1716714"/>
            <a:chOff x="7860228" y="159220"/>
            <a:chExt cx="4122255" cy="1716714"/>
          </a:xfrm>
        </p:grpSpPr>
        <p:pic>
          <p:nvPicPr>
            <p:cNvPr id="7" name="Picture 6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84F2236F-181E-66F0-2EC2-FBA190CB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769" y="159220"/>
              <a:ext cx="1716714" cy="17167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B2EE6-D85E-69B7-E861-4A2543E3FB9C}"/>
                </a:ext>
              </a:extLst>
            </p:cNvPr>
            <p:cNvSpPr txBox="1"/>
            <p:nvPr/>
          </p:nvSpPr>
          <p:spPr>
            <a:xfrm>
              <a:off x="7860228" y="470320"/>
              <a:ext cx="15459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/>
                <a:t>Q&amp;A Link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E4558880-E73E-E04B-D5DD-8C6B0B743B1A}"/>
                </a:ext>
              </a:extLst>
            </p:cNvPr>
            <p:cNvSpPr/>
            <p:nvPr/>
          </p:nvSpPr>
          <p:spPr>
            <a:xfrm>
              <a:off x="9171347" y="735421"/>
              <a:ext cx="995246" cy="54701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390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mbulance parked in front of a house&#10;&#10;AI-generated content may be incorrect.">
            <a:extLst>
              <a:ext uri="{FF2B5EF4-FFF2-40B4-BE49-F238E27FC236}">
                <a16:creationId xmlns:a16="http://schemas.microsoft.com/office/drawing/2014/main" id="{FEF3FA67-61D2-B8CA-1FA5-C41207C05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6589" cy="7101887"/>
          </a:xfrm>
        </p:spPr>
      </p:pic>
      <p:pic>
        <p:nvPicPr>
          <p:cNvPr id="10" name="Picture 9" descr="A group of ambulances parked in a parking lot&#10;&#10;AI-generated content may be incorrect.">
            <a:extLst>
              <a:ext uri="{FF2B5EF4-FFF2-40B4-BE49-F238E27FC236}">
                <a16:creationId xmlns:a16="http://schemas.microsoft.com/office/drawing/2014/main" id="{756506D7-E5E9-0936-EC4B-44637134F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9815" b="15815"/>
          <a:stretch/>
        </p:blipFill>
        <p:spPr>
          <a:xfrm>
            <a:off x="0" y="0"/>
            <a:ext cx="12371402" cy="7060814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562FB6E-AEF1-CF51-8A81-6336813E9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28" y="172735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B6E451-4093-7D8E-646C-6B603D08EB7A}"/>
              </a:ext>
            </a:extLst>
          </p:cNvPr>
          <p:cNvGrpSpPr/>
          <p:nvPr/>
        </p:nvGrpSpPr>
        <p:grpSpPr>
          <a:xfrm>
            <a:off x="0" y="0"/>
            <a:ext cx="12192000" cy="6841067"/>
            <a:chOff x="0" y="8466"/>
            <a:chExt cx="12192000" cy="6841067"/>
          </a:xfrm>
        </p:grpSpPr>
        <p:pic>
          <p:nvPicPr>
            <p:cNvPr id="5" name="Picture 4" descr="A black and red background with white text&#10;&#10;AI-generated content may be incorrect.">
              <a:extLst>
                <a:ext uri="{FF2B5EF4-FFF2-40B4-BE49-F238E27FC236}">
                  <a16:creationId xmlns:a16="http://schemas.microsoft.com/office/drawing/2014/main" id="{0C6D880A-8CD6-5F5D-5E57-41AA6932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66"/>
              <a:ext cx="12192000" cy="6841067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1A912BB-4FDD-3250-EF9F-C93D51F61F6D}"/>
                </a:ext>
              </a:extLst>
            </p:cNvPr>
            <p:cNvSpPr/>
            <p:nvPr/>
          </p:nvSpPr>
          <p:spPr>
            <a:xfrm>
              <a:off x="963561" y="2222090"/>
              <a:ext cx="10373033" cy="159282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1122C13-107A-9DDD-4589-700AF8E6BC95}"/>
                </a:ext>
              </a:extLst>
            </p:cNvPr>
            <p:cNvSpPr/>
            <p:nvPr/>
          </p:nvSpPr>
          <p:spPr>
            <a:xfrm>
              <a:off x="475765" y="4428913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2A6BA76-07A4-EA5D-1A75-28E0BF180173}"/>
                </a:ext>
              </a:extLst>
            </p:cNvPr>
            <p:cNvSpPr/>
            <p:nvPr/>
          </p:nvSpPr>
          <p:spPr>
            <a:xfrm>
              <a:off x="455629" y="2026763"/>
              <a:ext cx="11280742" cy="2007909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B2197E-2A94-9ACE-1278-E2C4D860BF8E}"/>
                </a:ext>
              </a:extLst>
            </p:cNvPr>
            <p:cNvSpPr txBox="1"/>
            <p:nvPr/>
          </p:nvSpPr>
          <p:spPr>
            <a:xfrm>
              <a:off x="544830" y="2402060"/>
              <a:ext cx="1109732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Question:</a:t>
              </a:r>
            </a:p>
            <a:p>
              <a:pPr algn="ctr"/>
              <a:endParaRPr lang="en-GB" sz="24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What is currently out of scope of the Scottish Ambulance Service?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EE85E2-332E-2455-1489-87DF1524E813}"/>
                </a:ext>
              </a:extLst>
            </p:cNvPr>
            <p:cNvSpPr txBox="1"/>
            <p:nvPr/>
          </p:nvSpPr>
          <p:spPr>
            <a:xfrm>
              <a:off x="544828" y="4387219"/>
              <a:ext cx="217951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Taking sick patients to hospital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66942D-C6CE-F70D-B2B8-56C5D35ECDBF}"/>
              </a:ext>
            </a:extLst>
          </p:cNvPr>
          <p:cNvSpPr/>
          <p:nvPr/>
        </p:nvSpPr>
        <p:spPr>
          <a:xfrm>
            <a:off x="3346691" y="4420447"/>
            <a:ext cx="2275613" cy="1438316"/>
          </a:xfrm>
          <a:prstGeom prst="roundRect">
            <a:avLst/>
          </a:prstGeom>
          <a:solidFill>
            <a:schemeClr val="tx1"/>
          </a:solidFill>
          <a:ln>
            <a:solidFill>
              <a:srgbClr val="B1B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0F299C-DDB2-B710-B734-39D0AE5F977D}"/>
              </a:ext>
            </a:extLst>
          </p:cNvPr>
          <p:cNvSpPr/>
          <p:nvPr/>
        </p:nvSpPr>
        <p:spPr>
          <a:xfrm>
            <a:off x="9366542" y="4378753"/>
            <a:ext cx="2275613" cy="1602557"/>
          </a:xfrm>
          <a:prstGeom prst="roundRect">
            <a:avLst/>
          </a:prstGeom>
          <a:solidFill>
            <a:schemeClr val="tx1"/>
          </a:solidFill>
          <a:ln>
            <a:solidFill>
              <a:srgbClr val="B1B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25A34-F012-5A27-FD0C-CB025E9F9B74}"/>
              </a:ext>
            </a:extLst>
          </p:cNvPr>
          <p:cNvSpPr txBox="1"/>
          <p:nvPr/>
        </p:nvSpPr>
        <p:spPr>
          <a:xfrm>
            <a:off x="3346692" y="4422763"/>
            <a:ext cx="227561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B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Referring patients directly into acute services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018E8-DD76-D6BE-9445-DEF723073490}"/>
              </a:ext>
            </a:extLst>
          </p:cNvPr>
          <p:cNvSpPr txBox="1"/>
          <p:nvPr/>
        </p:nvSpPr>
        <p:spPr>
          <a:xfrm>
            <a:off x="9366541" y="4422763"/>
            <a:ext cx="2275613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D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Arial"/>
                <a:cs typeface="Arial"/>
              </a:rPr>
              <a:t>Issuing prescriptions to patients as an alternative to an ambulance response</a:t>
            </a:r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1F0F9F-9431-3749-2E51-AA1DC4B2B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9" y="312258"/>
            <a:ext cx="2195594" cy="7961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66DA95-BC78-5EC0-FDF3-40515EDC91F3}"/>
              </a:ext>
            </a:extLst>
          </p:cNvPr>
          <p:cNvSpPr/>
          <p:nvPr/>
        </p:nvSpPr>
        <p:spPr>
          <a:xfrm>
            <a:off x="6093492" y="4167577"/>
            <a:ext cx="2783305" cy="1876926"/>
          </a:xfrm>
          <a:prstGeom prst="roundRect">
            <a:avLst/>
          </a:prstGeom>
          <a:solidFill>
            <a:srgbClr val="D8DC40"/>
          </a:solidFill>
          <a:ln w="53975">
            <a:solidFill>
              <a:srgbClr val="D8D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3786B0-326C-2B6C-C645-901011600827}"/>
              </a:ext>
            </a:extLst>
          </p:cNvPr>
          <p:cNvGrpSpPr/>
          <p:nvPr/>
        </p:nvGrpSpPr>
        <p:grpSpPr>
          <a:xfrm>
            <a:off x="6356616" y="4378753"/>
            <a:ext cx="2275613" cy="1438316"/>
            <a:chOff x="6356616" y="4378753"/>
            <a:chExt cx="2275613" cy="143831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1A63224-F57D-3376-21E5-021F9BD88BF4}"/>
                </a:ext>
              </a:extLst>
            </p:cNvPr>
            <p:cNvSpPr/>
            <p:nvPr/>
          </p:nvSpPr>
          <p:spPr>
            <a:xfrm>
              <a:off x="6356616" y="4378753"/>
              <a:ext cx="2275613" cy="143831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C85FF6-8E10-9749-4B9D-1A7B1DEDF9E5}"/>
                </a:ext>
              </a:extLst>
            </p:cNvPr>
            <p:cNvSpPr txBox="1"/>
            <p:nvPr/>
          </p:nvSpPr>
          <p:spPr>
            <a:xfrm>
              <a:off x="6463570" y="4466994"/>
              <a:ext cx="21229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Arial"/>
                  <a:cs typeface="Arial"/>
                </a:rPr>
                <a:t>C</a:t>
              </a:r>
            </a:p>
            <a:p>
              <a:pPr algn="ctr"/>
              <a:endParaRPr lang="en-GB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>
                  <a:solidFill>
                    <a:schemeClr val="bg1"/>
                  </a:solidFill>
                  <a:latin typeface="Arial"/>
                  <a:cs typeface="Arial"/>
                </a:rPr>
                <a:t>Putting out fires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90BF9-324C-A787-1C62-4F7B152CC77D}"/>
              </a:ext>
            </a:extLst>
          </p:cNvPr>
          <p:cNvGrpSpPr/>
          <p:nvPr/>
        </p:nvGrpSpPr>
        <p:grpSpPr>
          <a:xfrm>
            <a:off x="8632229" y="159220"/>
            <a:ext cx="3350254" cy="1426794"/>
            <a:chOff x="7860228" y="159220"/>
            <a:chExt cx="4122255" cy="1716714"/>
          </a:xfrm>
        </p:grpSpPr>
        <p:pic>
          <p:nvPicPr>
            <p:cNvPr id="19" name="Picture 18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4A5F026D-7E6E-2AAD-D4A7-B13B51ECB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769" y="159220"/>
              <a:ext cx="1716714" cy="17167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54B840-615D-A962-2E3A-F79053EE4DAA}"/>
                </a:ext>
              </a:extLst>
            </p:cNvPr>
            <p:cNvSpPr txBox="1"/>
            <p:nvPr/>
          </p:nvSpPr>
          <p:spPr>
            <a:xfrm>
              <a:off x="7860228" y="470320"/>
              <a:ext cx="15459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Q&amp;A Link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472AF291-FCDB-D2B8-BC87-CA0DDE14D88F}"/>
                </a:ext>
              </a:extLst>
            </p:cNvPr>
            <p:cNvSpPr/>
            <p:nvPr/>
          </p:nvSpPr>
          <p:spPr>
            <a:xfrm>
              <a:off x="9171347" y="735421"/>
              <a:ext cx="995246" cy="5470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82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D5B13A3-F104-85A1-8CE2-9D2BAB62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6" y="235566"/>
            <a:ext cx="2195594" cy="796163"/>
          </a:xfrm>
          <a:prstGeom prst="rect">
            <a:avLst/>
          </a:prstGeom>
        </p:spPr>
      </p:pic>
      <p:pic>
        <p:nvPicPr>
          <p:cNvPr id="3" name="Picture 2" descr="A hand holding a phone&#10;&#10;AI-generated content may be incorrect.">
            <a:extLst>
              <a:ext uri="{FF2B5EF4-FFF2-40B4-BE49-F238E27FC236}">
                <a16:creationId xmlns:a16="http://schemas.microsoft.com/office/drawing/2014/main" id="{384372B0-09E0-F534-B67E-D99BB070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73" y="1236474"/>
            <a:ext cx="3408998" cy="51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BF14C-E0C8-BAA7-0327-8179E4BD7549}"/>
              </a:ext>
            </a:extLst>
          </p:cNvPr>
          <p:cNvSpPr txBox="1"/>
          <p:nvPr/>
        </p:nvSpPr>
        <p:spPr>
          <a:xfrm>
            <a:off x="612742" y="4503190"/>
            <a:ext cx="318626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1,111,598 calls </a:t>
            </a:r>
          </a:p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past 12 months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F1543-C02D-F62F-01EC-6C1FB74506DD}"/>
              </a:ext>
            </a:extLst>
          </p:cNvPr>
          <p:cNvGrpSpPr/>
          <p:nvPr/>
        </p:nvGrpSpPr>
        <p:grpSpPr>
          <a:xfrm>
            <a:off x="5193794" y="3449824"/>
            <a:ext cx="360" cy="360"/>
            <a:chOff x="5193794" y="344982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FFA461D-3E36-2ACE-803B-113B9A8A77A3}"/>
                    </a:ext>
                  </a:extLst>
                </p14:cNvPr>
                <p14:cNvContentPartPr/>
                <p14:nvPr/>
              </p14:nvContentPartPr>
              <p14:xfrm>
                <a:off x="5193794" y="3449824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FFA461D-3E36-2ACE-803B-113B9A8A77A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87674" y="344370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581074E-5064-E1C7-26C8-DC01CA56EA83}"/>
                    </a:ext>
                  </a:extLst>
                </p14:cNvPr>
                <p14:cNvContentPartPr/>
                <p14:nvPr/>
              </p14:nvContentPartPr>
              <p14:xfrm>
                <a:off x="5193794" y="3449824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581074E-5064-E1C7-26C8-DC01CA56EA8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87674" y="344370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63348E-8B5E-4B3E-276A-3C28C6ABE0C9}"/>
                  </a:ext>
                </a:extLst>
              </p14:cNvPr>
              <p14:cNvContentPartPr/>
              <p14:nvPr/>
            </p14:nvContentPartPr>
            <p14:xfrm>
              <a:off x="5410514" y="215814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63348E-8B5E-4B3E-276A-3C28C6ABE0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4394" y="2152024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 descr="A diagram of a patient contact sources&#10;&#10;AI-generated content may be incorrect.">
            <a:extLst>
              <a:ext uri="{FF2B5EF4-FFF2-40B4-BE49-F238E27FC236}">
                <a16:creationId xmlns:a16="http://schemas.microsoft.com/office/drawing/2014/main" id="{54757401-3354-0391-ACB7-92A3F3921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40" y="446595"/>
            <a:ext cx="8001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poster with colorful lines&#10;&#10;AI-generated content may be incorrect.">
            <a:extLst>
              <a:ext uri="{FF2B5EF4-FFF2-40B4-BE49-F238E27FC236}">
                <a16:creationId xmlns:a16="http://schemas.microsoft.com/office/drawing/2014/main" id="{2C3A1479-9547-8E05-B100-FC8F4C66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40" y="-856"/>
            <a:ext cx="8402865" cy="6848334"/>
          </a:xfrm>
          <a:prstGeom prst="rect">
            <a:avLst/>
          </a:prstGeom>
        </p:spPr>
      </p:pic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05D7E1A-DC8E-48F0-F401-6A2F5003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39" y="185662"/>
            <a:ext cx="2195594" cy="7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6C306-2D60-2502-AD92-591964C9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DCFBA8-A71A-26EA-94C2-24CBCEF60A8B}"/>
              </a:ext>
            </a:extLst>
          </p:cNvPr>
          <p:cNvGrpSpPr/>
          <p:nvPr/>
        </p:nvGrpSpPr>
        <p:grpSpPr>
          <a:xfrm>
            <a:off x="0" y="8466"/>
            <a:ext cx="12192000" cy="6841067"/>
            <a:chOff x="0" y="8466"/>
            <a:chExt cx="12192000" cy="6841067"/>
          </a:xfrm>
        </p:grpSpPr>
        <p:pic>
          <p:nvPicPr>
            <p:cNvPr id="5" name="Picture 4" descr="A black and red background with white text&#10;&#10;AI-generated content may be incorrect.">
              <a:extLst>
                <a:ext uri="{FF2B5EF4-FFF2-40B4-BE49-F238E27FC236}">
                  <a16:creationId xmlns:a16="http://schemas.microsoft.com/office/drawing/2014/main" id="{7DC2DE9E-7708-EA4B-0DFE-354F7D94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66"/>
              <a:ext cx="12192000" cy="6841067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E4C7BE-7DA2-6ECD-A95C-727849573D06}"/>
                </a:ext>
              </a:extLst>
            </p:cNvPr>
            <p:cNvSpPr/>
            <p:nvPr/>
          </p:nvSpPr>
          <p:spPr>
            <a:xfrm>
              <a:off x="963561" y="2222090"/>
              <a:ext cx="10373033" cy="159282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BC88E4-A796-FAA7-DB51-230CFBCA91E3}"/>
                </a:ext>
              </a:extLst>
            </p:cNvPr>
            <p:cNvSpPr/>
            <p:nvPr/>
          </p:nvSpPr>
          <p:spPr>
            <a:xfrm>
              <a:off x="455629" y="2026763"/>
              <a:ext cx="11280742" cy="2007909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3A49A2-EF19-A9B5-EF11-B0A0E4580A71}"/>
                </a:ext>
              </a:extLst>
            </p:cNvPr>
            <p:cNvSpPr txBox="1"/>
            <p:nvPr/>
          </p:nvSpPr>
          <p:spPr>
            <a:xfrm>
              <a:off x="710339" y="2205614"/>
              <a:ext cx="10373033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Question:</a:t>
              </a:r>
            </a:p>
            <a:p>
              <a:pPr algn="ctr"/>
              <a:endParaRPr lang="en-GB" sz="24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400">
                  <a:solidFill>
                    <a:schemeClr val="bg1"/>
                  </a:solidFill>
                  <a:latin typeface="Arial"/>
                  <a:cs typeface="Arial"/>
                </a:rPr>
                <a:t>On average how many people per day, do SAS manage by telephone/video consultation, or in a homely setting?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B9B9BF-459C-3669-3A86-69B5BEC9916E}"/>
                </a:ext>
              </a:extLst>
            </p:cNvPr>
            <p:cNvSpPr txBox="1"/>
            <p:nvPr/>
          </p:nvSpPr>
          <p:spPr>
            <a:xfrm>
              <a:off x="710339" y="4768348"/>
              <a:ext cx="212295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Arial"/>
                  <a:cs typeface="Arial"/>
                </a:rPr>
                <a:t>Answer</a:t>
              </a:r>
            </a:p>
          </p:txBody>
        </p:sp>
      </p:grp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E047BDF-7432-E60B-ED43-54E65E938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9" y="312258"/>
            <a:ext cx="2195594" cy="7961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1EE57-8A5C-A1EF-AD34-6F9DA7FDC0B0}"/>
              </a:ext>
            </a:extLst>
          </p:cNvPr>
          <p:cNvGrpSpPr/>
          <p:nvPr/>
        </p:nvGrpSpPr>
        <p:grpSpPr>
          <a:xfrm>
            <a:off x="475765" y="4420447"/>
            <a:ext cx="2317645" cy="1492156"/>
            <a:chOff x="475765" y="4420447"/>
            <a:chExt cx="2317645" cy="14921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8BC6F0-BFE2-120A-BA22-C4C6190858A6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299AC-BD54-0B1F-BFDC-AB2FB4CEC05C}"/>
                </a:ext>
              </a:extLst>
            </p:cNvPr>
            <p:cNvSpPr txBox="1"/>
            <p:nvPr/>
          </p:nvSpPr>
          <p:spPr>
            <a:xfrm>
              <a:off x="544828" y="4445182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&gt;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4F73D0-1218-D015-A58F-2DEEA66EED05}"/>
              </a:ext>
            </a:extLst>
          </p:cNvPr>
          <p:cNvGrpSpPr/>
          <p:nvPr/>
        </p:nvGrpSpPr>
        <p:grpSpPr>
          <a:xfrm>
            <a:off x="3427019" y="4420447"/>
            <a:ext cx="2317645" cy="1492156"/>
            <a:chOff x="475765" y="4420447"/>
            <a:chExt cx="2317645" cy="14921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7637DC7-62CE-B23D-073A-1015E0D06DAE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97BE-417D-D204-3BBF-5E7F6F416178}"/>
                </a:ext>
              </a:extLst>
            </p:cNvPr>
            <p:cNvSpPr txBox="1"/>
            <p:nvPr/>
          </p:nvSpPr>
          <p:spPr>
            <a:xfrm>
              <a:off x="540322" y="4445182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B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&gt; 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52EF28-C860-D75D-B217-4342A5183759}"/>
              </a:ext>
            </a:extLst>
          </p:cNvPr>
          <p:cNvGrpSpPr/>
          <p:nvPr/>
        </p:nvGrpSpPr>
        <p:grpSpPr>
          <a:xfrm>
            <a:off x="6378273" y="4420447"/>
            <a:ext cx="2317645" cy="1492156"/>
            <a:chOff x="475765" y="4420447"/>
            <a:chExt cx="2317645" cy="149215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B65CC8E-E323-2AA5-893E-913EDE7F8135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1A2DAC-5FFC-E66C-423E-851A5C0B9173}"/>
                </a:ext>
              </a:extLst>
            </p:cNvPr>
            <p:cNvSpPr txBox="1"/>
            <p:nvPr/>
          </p:nvSpPr>
          <p:spPr>
            <a:xfrm>
              <a:off x="544828" y="4445182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C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&gt; 100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5E3383-475C-6954-561D-B04517CABA58}"/>
              </a:ext>
            </a:extLst>
          </p:cNvPr>
          <p:cNvSpPr/>
          <p:nvPr/>
        </p:nvSpPr>
        <p:spPr>
          <a:xfrm>
            <a:off x="9096695" y="4227032"/>
            <a:ext cx="2783305" cy="1876926"/>
          </a:xfrm>
          <a:prstGeom prst="roundRect">
            <a:avLst/>
          </a:prstGeom>
          <a:solidFill>
            <a:srgbClr val="D8DC40"/>
          </a:solidFill>
          <a:ln w="53975">
            <a:solidFill>
              <a:srgbClr val="D8D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3EE3D8-B383-AF3A-A58C-0AF4D6F1B0D7}"/>
              </a:ext>
            </a:extLst>
          </p:cNvPr>
          <p:cNvGrpSpPr/>
          <p:nvPr/>
        </p:nvGrpSpPr>
        <p:grpSpPr>
          <a:xfrm>
            <a:off x="9329527" y="4395941"/>
            <a:ext cx="2317645" cy="1492156"/>
            <a:chOff x="475765" y="4420447"/>
            <a:chExt cx="2317645" cy="14921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A6A2DE-28E1-04D8-0CD0-61DBA7BCE518}"/>
                </a:ext>
              </a:extLst>
            </p:cNvPr>
            <p:cNvSpPr/>
            <p:nvPr/>
          </p:nvSpPr>
          <p:spPr>
            <a:xfrm>
              <a:off x="475765" y="4420447"/>
              <a:ext cx="2317645" cy="14921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B1B9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48CE16-137A-4D30-5ACF-C90D22CCB46C}"/>
                </a:ext>
              </a:extLst>
            </p:cNvPr>
            <p:cNvSpPr txBox="1"/>
            <p:nvPr/>
          </p:nvSpPr>
          <p:spPr>
            <a:xfrm>
              <a:off x="544828" y="4504291"/>
              <a:ext cx="217951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D</a:t>
              </a:r>
            </a:p>
            <a:p>
              <a:pPr algn="ctr"/>
              <a:endParaRPr lang="en-GB" sz="200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GB" sz="2000">
                  <a:solidFill>
                    <a:schemeClr val="bg1"/>
                  </a:solidFill>
                  <a:latin typeface="Arial"/>
                  <a:cs typeface="Arial"/>
                </a:rPr>
                <a:t>&gt; 1000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35F18-60CC-A61C-F9CA-86F09BF35A65}"/>
              </a:ext>
            </a:extLst>
          </p:cNvPr>
          <p:cNvGrpSpPr/>
          <p:nvPr/>
        </p:nvGrpSpPr>
        <p:grpSpPr>
          <a:xfrm>
            <a:off x="8626853" y="159220"/>
            <a:ext cx="3355630" cy="1481768"/>
            <a:chOff x="7860228" y="159220"/>
            <a:chExt cx="4122255" cy="1716714"/>
          </a:xfrm>
        </p:grpSpPr>
        <p:pic>
          <p:nvPicPr>
            <p:cNvPr id="23" name="Picture 2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D0DE70F3-148A-E1DF-4ED5-1A35B8C7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769" y="159220"/>
              <a:ext cx="1716714" cy="17167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231024-6A83-1311-104A-2069B32650F3}"/>
                </a:ext>
              </a:extLst>
            </p:cNvPr>
            <p:cNvSpPr txBox="1"/>
            <p:nvPr/>
          </p:nvSpPr>
          <p:spPr>
            <a:xfrm>
              <a:off x="7860228" y="470320"/>
              <a:ext cx="15459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Q&amp;A Link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4178CD53-E0EE-9592-C114-AFC940F24822}"/>
                </a:ext>
              </a:extLst>
            </p:cNvPr>
            <p:cNvSpPr/>
            <p:nvPr/>
          </p:nvSpPr>
          <p:spPr>
            <a:xfrm>
              <a:off x="9171347" y="735421"/>
              <a:ext cx="995246" cy="54701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50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061C3-4B39-4538-F3A4-C76BEBD7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ctr">
            <a:norm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The Concept</a:t>
            </a:r>
          </a:p>
        </p:txBody>
      </p:sp>
      <p:pic>
        <p:nvPicPr>
          <p:cNvPr id="4" name="Picture 3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3816F089-5997-A893-91D8-C192A6111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" r="-1" b="1605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E4CA-CCF0-7944-9DC8-80030F67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678890" cy="40237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“SAS will provide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pre-dispatch assessments 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for all patients who first present as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non-Immediately Life Threatening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 (ILT) and may benefit from a further virtual consultation. </a:t>
            </a:r>
            <a:endParaRPr lang="en-GB" sz="2400">
              <a:solidFill>
                <a:schemeClr val="tx2">
                  <a:lumMod val="90000"/>
                  <a:lumOff val="10000"/>
                </a:schemeClr>
              </a:solidFill>
              <a:latin typeface="Arial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A blended clinical skillset will practice within an Integrated Clinical Hub defined by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forecasted workforce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 planning functions. In order to achieve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more appropriate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 clinical outcomes, </a:t>
            </a:r>
            <a:r>
              <a:rPr lang="en-GB" sz="24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increased patient safety </a:t>
            </a:r>
            <a: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ＭＳ Ｐゴシック"/>
                <a:cs typeface="Arial"/>
              </a:rPr>
              <a:t>and more suitable resource allocation.”</a:t>
            </a:r>
          </a:p>
          <a:p>
            <a:pPr marL="0" indent="0">
              <a:buNone/>
            </a:pPr>
            <a:endParaRPr lang="en-GB" sz="2200"/>
          </a:p>
        </p:txBody>
      </p:sp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3207587-FD17-80CB-E6B3-415DCF0C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5" y="332680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6837D-EA87-AD41-525D-292CBDF6E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3CE800-507C-A0E2-41F1-F3486C189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24D26-BA46-3659-A77B-AA93171F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t">
            <a:normAutofit/>
          </a:bodyPr>
          <a:lstStyle/>
          <a:p>
            <a:r>
              <a:rPr lang="en-GB" sz="3800" b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The Interactions</a:t>
            </a:r>
          </a:p>
        </p:txBody>
      </p:sp>
      <p:pic>
        <p:nvPicPr>
          <p:cNvPr id="4" name="Picture 3" descr="A blue neon outline of a headphone&#10;&#10;AI-generated content may be incorrect.">
            <a:extLst>
              <a:ext uri="{FF2B5EF4-FFF2-40B4-BE49-F238E27FC236}">
                <a16:creationId xmlns:a16="http://schemas.microsoft.com/office/drawing/2014/main" id="{906EB9BF-9966-0490-75A5-5ACB9E29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" r="-1" b="1605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0CFFEEC3-5754-656B-7803-9776F9046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6CA72E-2BEC-E50E-43F6-765BD2F64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3659" y="1130863"/>
            <a:ext cx="7071140" cy="5469001"/>
          </a:xfrm>
          <a:prstGeom prst="rect">
            <a:avLst/>
          </a:prstGeom>
        </p:spPr>
      </p:pic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7D8E3CB-BA3D-D6A1-D74E-4F16BF410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45" y="332680"/>
            <a:ext cx="1961323" cy="7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199b9c-a89e-442f-9799-431511f14748}" enabled="1" method="Privileged" siteId="{10efe0bd-a030-4bca-809c-b5e6745e49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801</Words>
  <Application>Microsoft Office PowerPoint</Application>
  <PresentationFormat>Widescreen</PresentationFormat>
  <Paragraphs>89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 Light</vt:lpstr>
      <vt:lpstr>Office Theme</vt:lpstr>
      <vt:lpstr>NHS Scotland Event 2025:  NHS Renewal; Protecting and Strengthening Scotland’s Health and Care Services   Integrated Clinical Hub - The Scottish Ambulance Service Evolution Date: Monday 9th June  Session Time: 11:15 – 12:30 </vt:lpstr>
      <vt:lpstr>Welcome!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</vt:lpstr>
      <vt:lpstr>The Interactions</vt:lpstr>
      <vt:lpstr>The Outcomes</vt:lpstr>
      <vt:lpstr>The Concept</vt:lpstr>
      <vt:lpstr>Conveyors to Referrers</vt:lpstr>
      <vt:lpstr>A “Complex” System</vt:lpstr>
      <vt:lpstr>PowerPoint Presentation</vt:lpstr>
      <vt:lpstr>Patient Feedback </vt:lpstr>
      <vt:lpstr>Collaboration Opportunities?</vt:lpstr>
      <vt:lpstr>PowerPoint Presentation</vt:lpstr>
      <vt:lpstr>PowerPoint Presentation</vt:lpstr>
      <vt:lpstr>Thanks for listening!   We would love to hear your questions! </vt:lpstr>
    </vt:vector>
  </TitlesOfParts>
  <Company>Scottish Ambulance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 Jones (SAS)</dc:creator>
  <cp:lastModifiedBy>Liam Baillie</cp:lastModifiedBy>
  <cp:revision>3</cp:revision>
  <dcterms:created xsi:type="dcterms:W3CDTF">2025-05-01T11:10:33Z</dcterms:created>
  <dcterms:modified xsi:type="dcterms:W3CDTF">2025-06-04T11:24:53Z</dcterms:modified>
</cp:coreProperties>
</file>