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9" r:id="rId3"/>
    <p:sldMasterId id="2147483688" r:id="rId4"/>
    <p:sldMasterId id="2147483761" r:id="rId5"/>
  </p:sldMasterIdLst>
  <p:notesMasterIdLst>
    <p:notesMasterId r:id="rId3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9144000" cy="5143500" type="screen16x9"/>
  <p:notesSz cx="6858000" cy="9144000"/>
  <p:embeddedFontLst>
    <p:embeddedFont>
      <p:font typeface="Arial Black" panose="020B0A04020102020204" pitchFamily="34" charset="0"/>
      <p:bold r:id="rId38"/>
    </p:embeddedFont>
    <p:embeddedFont>
      <p:font typeface="Caveat" panose="020B0604020202020204" charset="0"/>
      <p:regular r:id="rId39"/>
      <p:bold r:id="rId40"/>
    </p:embeddedFont>
    <p:embeddedFont>
      <p:font typeface="Play" panose="020B0604020202020204" charset="0"/>
      <p:regular r:id="rId41"/>
      <p:bold r:id="rId42"/>
    </p:embeddedFont>
    <p:embeddedFont>
      <p:font typeface="Trebuchet MS" panose="020B0603020202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gDGB4a1GLxf+3hD/RlwiAL0giM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C6964-B365-4F50-9ED1-9C9A83D3BDE5}">
  <a:tblStyle styleId="{B8DC6964-B365-4F50-9ED1-9C9A83D3BDE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922" y="48"/>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https://dundeecitygovuk.sharepoint.com/sites/AUCDataPack/Shared%20Documents/General/Service%20Level%20Data/Hospital%20Discharge%20Team%20(Karen%20Gall)/Discharge%20Team%20-%20Data%20Entry%20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undeecitygovuk.sharepoint.com/sites/AUCDataPack/Shared%20Documents/General/Service%20Level%20Data/Hospital%20Discharge%20Team%20(Karen%20Gall)/Discharge%20Team%20-%20Data%20Entry%20Shee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D2A Assessment Outcomes</a:t>
            </a:r>
          </a:p>
          <a:p>
            <a:pPr>
              <a:defRPr b="1"/>
            </a:pPr>
            <a:r>
              <a:rPr lang="en-US" b="1"/>
              <a:t>(May - November</a:t>
            </a:r>
            <a:r>
              <a:rPr lang="en-US" b="1" baseline="0"/>
              <a:t> 2024)</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'D2A PHASE 2'!$V$25</c:f>
              <c:strCache>
                <c:ptCount val="1"/>
                <c:pt idx="0">
                  <c:v>May - November 2024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30-42EF-991E-E9535336B4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30-42EF-991E-E9535336B4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30-42EF-991E-E9535336B419}"/>
              </c:ext>
            </c:extLst>
          </c:dPt>
          <c:dLbls>
            <c:dLbl>
              <c:idx val="0"/>
              <c:layout>
                <c:manualLayout>
                  <c:x val="-4.2494629615705957E-2"/>
                  <c:y val="0.1158219941644906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30-42EF-991E-E9535336B419}"/>
                </c:ext>
              </c:extLst>
            </c:dLbl>
            <c:dLbl>
              <c:idx val="1"/>
              <c:layout>
                <c:manualLayout>
                  <c:x val="5.2493365995872177E-2"/>
                  <c:y val="2.517869438358491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30-42EF-991E-E9535336B419}"/>
                </c:ext>
              </c:extLst>
            </c:dLbl>
            <c:dLbl>
              <c:idx val="2"/>
              <c:layout>
                <c:manualLayout>
                  <c:x val="-5.9992418280996773E-2"/>
                  <c:y val="7.55360831507547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730-42EF-991E-E9535336B41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('D2A PHASE 2'!$A$26:$A$27,'D2A PHASE 2'!$A$29)</c:f>
              <c:strCache>
                <c:ptCount val="3"/>
                <c:pt idx="0">
                  <c:v>REDUCED POC</c:v>
                </c:pt>
                <c:pt idx="1">
                  <c:v>NO POC REQUIRED</c:v>
                </c:pt>
                <c:pt idx="2">
                  <c:v>24 HOUR CARE</c:v>
                </c:pt>
              </c:strCache>
              <c:extLst/>
            </c:strRef>
          </c:cat>
          <c:val>
            <c:numRef>
              <c:f>('D2A PHASE 2'!$V$26:$V$27,'D2A PHASE 2'!$V$29)</c:f>
              <c:numCache>
                <c:formatCode>General</c:formatCode>
                <c:ptCount val="3"/>
                <c:pt idx="0">
                  <c:v>16</c:v>
                </c:pt>
                <c:pt idx="1">
                  <c:v>5</c:v>
                </c:pt>
                <c:pt idx="2">
                  <c:v>4</c:v>
                </c:pt>
              </c:numCache>
              <c:extLst/>
            </c:numRef>
          </c:val>
          <c:extLst>
            <c:ext xmlns:c16="http://schemas.microsoft.com/office/drawing/2014/chart" uri="{C3380CC4-5D6E-409C-BE32-E72D297353CC}">
              <c16:uniqueId val="{00000006-5730-42EF-991E-E9535336B41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accent1">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Bed Days Lost to 25D Package</a:t>
            </a:r>
            <a:r>
              <a:rPr lang="en-US" b="1" baseline="0"/>
              <a:t> of Care </a:t>
            </a:r>
            <a:r>
              <a:rPr lang="en-US" b="1"/>
              <a:t>Delays in AME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1"/>
          <c:order val="0"/>
          <c:tx>
            <c:strRef>
              <c:f>'D2A PHASE 2'!$A$91</c:f>
              <c:strCache>
                <c:ptCount val="1"/>
                <c:pt idx="0">
                  <c:v>BED DAYS LOST TO DELAY</c:v>
                </c:pt>
              </c:strCache>
            </c:strRef>
          </c:tx>
          <c:spPr>
            <a:solidFill>
              <a:schemeClr val="accent2"/>
            </a:solidFill>
            <a:ln>
              <a:noFill/>
            </a:ln>
            <a:effectLst/>
          </c:spPr>
          <c:dLbls>
            <c:dLbl>
              <c:idx val="0"/>
              <c:delete val="1"/>
              <c:extLst>
                <c:ext xmlns:c15="http://schemas.microsoft.com/office/drawing/2012/chart" uri="{CE6537A1-D6FC-4f65-9D91-7224C49458BB}"/>
                <c:ext xmlns:c16="http://schemas.microsoft.com/office/drawing/2014/chart" uri="{C3380CC4-5D6E-409C-BE32-E72D297353CC}">
                  <c16:uniqueId val="{00000000-4830-4645-B610-3EF42BEC92BA}"/>
                </c:ext>
              </c:extLst>
            </c:dLbl>
            <c:dLbl>
              <c:idx val="1"/>
              <c:delete val="1"/>
              <c:extLst>
                <c:ext xmlns:c15="http://schemas.microsoft.com/office/drawing/2012/chart" uri="{CE6537A1-D6FC-4f65-9D91-7224C49458BB}"/>
                <c:ext xmlns:c16="http://schemas.microsoft.com/office/drawing/2014/chart" uri="{C3380CC4-5D6E-409C-BE32-E72D297353CC}">
                  <c16:uniqueId val="{00000001-4830-4645-B610-3EF42BEC92BA}"/>
                </c:ext>
              </c:extLst>
            </c:dLbl>
            <c:dLbl>
              <c:idx val="2"/>
              <c:delete val="1"/>
              <c:extLst>
                <c:ext xmlns:c15="http://schemas.microsoft.com/office/drawing/2012/chart" uri="{CE6537A1-D6FC-4f65-9D91-7224C49458BB}"/>
                <c:ext xmlns:c16="http://schemas.microsoft.com/office/drawing/2014/chart" uri="{C3380CC4-5D6E-409C-BE32-E72D297353CC}">
                  <c16:uniqueId val="{00000002-4830-4645-B610-3EF42BEC92BA}"/>
                </c:ext>
              </c:extLst>
            </c:dLbl>
            <c:dLbl>
              <c:idx val="3"/>
              <c:delete val="1"/>
              <c:extLst>
                <c:ext xmlns:c15="http://schemas.microsoft.com/office/drawing/2012/chart" uri="{CE6537A1-D6FC-4f65-9D91-7224C49458BB}"/>
                <c:ext xmlns:c16="http://schemas.microsoft.com/office/drawing/2014/chart" uri="{C3380CC4-5D6E-409C-BE32-E72D297353CC}">
                  <c16:uniqueId val="{00000003-4830-4645-B610-3EF42BEC92BA}"/>
                </c:ext>
              </c:extLst>
            </c:dLbl>
            <c:dLbl>
              <c:idx val="4"/>
              <c:delete val="1"/>
              <c:extLst>
                <c:ext xmlns:c15="http://schemas.microsoft.com/office/drawing/2012/chart" uri="{CE6537A1-D6FC-4f65-9D91-7224C49458BB}"/>
                <c:ext xmlns:c16="http://schemas.microsoft.com/office/drawing/2014/chart" uri="{C3380CC4-5D6E-409C-BE32-E72D297353CC}">
                  <c16:uniqueId val="{00000004-4830-4645-B610-3EF42BEC92BA}"/>
                </c:ext>
              </c:extLst>
            </c:dLbl>
            <c:dLbl>
              <c:idx val="5"/>
              <c:delete val="1"/>
              <c:extLst>
                <c:ext xmlns:c15="http://schemas.microsoft.com/office/drawing/2012/chart" uri="{CE6537A1-D6FC-4f65-9D91-7224C49458BB}"/>
                <c:ext xmlns:c16="http://schemas.microsoft.com/office/drawing/2014/chart" uri="{C3380CC4-5D6E-409C-BE32-E72D297353CC}">
                  <c16:uniqueId val="{00000005-4830-4645-B610-3EF42BEC92BA}"/>
                </c:ext>
              </c:extLst>
            </c:dLbl>
            <c:dLbl>
              <c:idx val="6"/>
              <c:delete val="1"/>
              <c:extLst>
                <c:ext xmlns:c15="http://schemas.microsoft.com/office/drawing/2012/chart" uri="{CE6537A1-D6FC-4f65-9D91-7224C49458BB}"/>
                <c:ext xmlns:c16="http://schemas.microsoft.com/office/drawing/2014/chart" uri="{C3380CC4-5D6E-409C-BE32-E72D297353CC}">
                  <c16:uniqueId val="{00000006-4830-4645-B610-3EF42BEC92BA}"/>
                </c:ext>
              </c:extLst>
            </c:dLbl>
            <c:dLbl>
              <c:idx val="7"/>
              <c:delete val="1"/>
              <c:extLst>
                <c:ext xmlns:c15="http://schemas.microsoft.com/office/drawing/2012/chart" uri="{CE6537A1-D6FC-4f65-9D91-7224C49458BB}"/>
                <c:ext xmlns:c16="http://schemas.microsoft.com/office/drawing/2014/chart" uri="{C3380CC4-5D6E-409C-BE32-E72D297353CC}">
                  <c16:uniqueId val="{00000007-4830-4645-B610-3EF42BEC92BA}"/>
                </c:ext>
              </c:extLst>
            </c:dLbl>
            <c:dLbl>
              <c:idx val="8"/>
              <c:delete val="1"/>
              <c:extLst>
                <c:ext xmlns:c15="http://schemas.microsoft.com/office/drawing/2012/chart" uri="{CE6537A1-D6FC-4f65-9D91-7224C49458BB}"/>
                <c:ext xmlns:c16="http://schemas.microsoft.com/office/drawing/2014/chart" uri="{C3380CC4-5D6E-409C-BE32-E72D297353CC}">
                  <c16:uniqueId val="{00000008-4830-4645-B610-3EF42BEC92BA}"/>
                </c:ext>
              </c:extLst>
            </c:dLbl>
            <c:dLbl>
              <c:idx val="9"/>
              <c:delete val="1"/>
              <c:extLst>
                <c:ext xmlns:c15="http://schemas.microsoft.com/office/drawing/2012/chart" uri="{CE6537A1-D6FC-4f65-9D91-7224C49458BB}"/>
                <c:ext xmlns:c16="http://schemas.microsoft.com/office/drawing/2014/chart" uri="{C3380CC4-5D6E-409C-BE32-E72D297353CC}">
                  <c16:uniqueId val="{00000009-4830-4645-B610-3EF42BEC92BA}"/>
                </c:ext>
              </c:extLst>
            </c:dLbl>
            <c:dLbl>
              <c:idx val="10"/>
              <c:delete val="1"/>
              <c:extLst>
                <c:ext xmlns:c15="http://schemas.microsoft.com/office/drawing/2012/chart" uri="{CE6537A1-D6FC-4f65-9D91-7224C49458BB}"/>
                <c:ext xmlns:c16="http://schemas.microsoft.com/office/drawing/2014/chart" uri="{C3380CC4-5D6E-409C-BE32-E72D297353CC}">
                  <c16:uniqueId val="{0000000A-4830-4645-B610-3EF42BEC92BA}"/>
                </c:ext>
              </c:extLst>
            </c:dLbl>
            <c:dLbl>
              <c:idx val="11"/>
              <c:delete val="1"/>
              <c:extLst>
                <c:ext xmlns:c15="http://schemas.microsoft.com/office/drawing/2012/chart" uri="{CE6537A1-D6FC-4f65-9D91-7224C49458BB}"/>
                <c:ext xmlns:c16="http://schemas.microsoft.com/office/drawing/2014/chart" uri="{C3380CC4-5D6E-409C-BE32-E72D297353CC}">
                  <c16:uniqueId val="{0000000B-4830-4645-B610-3EF42BEC92BA}"/>
                </c:ext>
              </c:extLst>
            </c:dLbl>
            <c:dLbl>
              <c:idx val="12"/>
              <c:delete val="1"/>
              <c:extLst>
                <c:ext xmlns:c15="http://schemas.microsoft.com/office/drawing/2012/chart" uri="{CE6537A1-D6FC-4f65-9D91-7224C49458BB}"/>
                <c:ext xmlns:c16="http://schemas.microsoft.com/office/drawing/2014/chart" uri="{C3380CC4-5D6E-409C-BE32-E72D297353CC}">
                  <c16:uniqueId val="{0000000C-4830-4645-B610-3EF42BEC92BA}"/>
                </c:ext>
              </c:extLst>
            </c:dLbl>
            <c:dLbl>
              <c:idx val="13"/>
              <c:layout>
                <c:manualLayout>
                  <c:x val="5.0803755504833757E-3"/>
                  <c:y val="-0.31461962141096"/>
                </c:manualLayout>
              </c:layout>
              <c:tx>
                <c:rich>
                  <a:bodyPr rot="0" spcFirstLastPara="1" vertOverflow="clip" horzOverflow="clip" vert="horz" wrap="square" lIns="36576" tIns="18288" rIns="36576" bIns="18288" anchor="ctr" anchorCtr="1">
                    <a:spAutoFit/>
                  </a:bodyPr>
                  <a:lstStyle/>
                  <a:p>
                    <a:pPr>
                      <a:defRPr sz="1000" b="1" i="0" u="none" strike="noStrike" kern="1200" baseline="0">
                        <a:solidFill>
                          <a:schemeClr val="dk1">
                            <a:lumMod val="65000"/>
                            <a:lumOff val="35000"/>
                          </a:schemeClr>
                        </a:solidFill>
                        <a:latin typeface="+mn-lt"/>
                        <a:ea typeface="+mn-ea"/>
                        <a:cs typeface="+mn-cs"/>
                      </a:defRPr>
                    </a:pPr>
                    <a:r>
                      <a:rPr lang="en-US" sz="1000" b="1"/>
                      <a:t>Phase 2 of Test commences 08/05/24</a:t>
                    </a:r>
                  </a:p>
                </c:rich>
              </c:tx>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8359926077300262"/>
                      <c:h val="0.11030024656008908"/>
                    </c:manualLayout>
                  </c15:layout>
                  <c15:showDataLabelsRange val="0"/>
                </c:ext>
                <c:ext xmlns:c16="http://schemas.microsoft.com/office/drawing/2014/chart" uri="{C3380CC4-5D6E-409C-BE32-E72D297353CC}">
                  <c16:uniqueId val="{0000000D-4830-4645-B610-3EF42BEC92BA}"/>
                </c:ext>
              </c:extLst>
            </c:dLbl>
            <c:dLbl>
              <c:idx val="14"/>
              <c:delete val="1"/>
              <c:extLst>
                <c:ext xmlns:c15="http://schemas.microsoft.com/office/drawing/2012/chart" uri="{CE6537A1-D6FC-4f65-9D91-7224C49458BB}"/>
                <c:ext xmlns:c16="http://schemas.microsoft.com/office/drawing/2014/chart" uri="{C3380CC4-5D6E-409C-BE32-E72D297353CC}">
                  <c16:uniqueId val="{0000000E-4830-4645-B610-3EF42BEC92BA}"/>
                </c:ext>
              </c:extLst>
            </c:dLbl>
            <c:dLbl>
              <c:idx val="15"/>
              <c:delete val="1"/>
              <c:extLst>
                <c:ext xmlns:c15="http://schemas.microsoft.com/office/drawing/2012/chart" uri="{CE6537A1-D6FC-4f65-9D91-7224C49458BB}"/>
                <c:ext xmlns:c16="http://schemas.microsoft.com/office/drawing/2014/chart" uri="{C3380CC4-5D6E-409C-BE32-E72D297353CC}">
                  <c16:uniqueId val="{0000000F-4830-4645-B610-3EF42BEC92BA}"/>
                </c:ext>
              </c:extLst>
            </c:dLbl>
            <c:dLbl>
              <c:idx val="16"/>
              <c:delete val="1"/>
              <c:extLst>
                <c:ext xmlns:c15="http://schemas.microsoft.com/office/drawing/2012/chart" uri="{CE6537A1-D6FC-4f65-9D91-7224C49458BB}"/>
                <c:ext xmlns:c16="http://schemas.microsoft.com/office/drawing/2014/chart" uri="{C3380CC4-5D6E-409C-BE32-E72D297353CC}">
                  <c16:uniqueId val="{00000010-4830-4645-B610-3EF42BEC92BA}"/>
                </c:ext>
              </c:extLst>
            </c:dLbl>
            <c:dLbl>
              <c:idx val="17"/>
              <c:delete val="1"/>
              <c:extLst>
                <c:ext xmlns:c15="http://schemas.microsoft.com/office/drawing/2012/chart" uri="{CE6537A1-D6FC-4f65-9D91-7224C49458BB}"/>
                <c:ext xmlns:c16="http://schemas.microsoft.com/office/drawing/2014/chart" uri="{C3380CC4-5D6E-409C-BE32-E72D297353CC}">
                  <c16:uniqueId val="{00000011-4830-4645-B610-3EF42BEC92BA}"/>
                </c:ext>
              </c:extLst>
            </c:dLbl>
            <c:dLbl>
              <c:idx val="18"/>
              <c:delete val="1"/>
              <c:extLst>
                <c:ext xmlns:c15="http://schemas.microsoft.com/office/drawing/2012/chart" uri="{CE6537A1-D6FC-4f65-9D91-7224C49458BB}"/>
                <c:ext xmlns:c16="http://schemas.microsoft.com/office/drawing/2014/chart" uri="{C3380CC4-5D6E-409C-BE32-E72D297353CC}">
                  <c16:uniqueId val="{00000012-4830-4645-B610-3EF42BEC92BA}"/>
                </c:ext>
              </c:extLst>
            </c:dLbl>
            <c:dLbl>
              <c:idx val="19"/>
              <c:layout>
                <c:manualLayout>
                  <c:x val="-7.0438341336800676E-3"/>
                  <c:y val="-0.112154020520162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830-4645-B610-3EF42BEC92B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'D2A PHASE 2'!$B$90:$AH$90</c:f>
              <c:numCache>
                <c:formatCode>mmm\-yy</c:formatCode>
                <c:ptCount val="20"/>
                <c:pt idx="0">
                  <c:v>45017</c:v>
                </c:pt>
                <c:pt idx="1">
                  <c:v>45047</c:v>
                </c:pt>
                <c:pt idx="2">
                  <c:v>45078</c:v>
                </c:pt>
                <c:pt idx="3">
                  <c:v>45108</c:v>
                </c:pt>
                <c:pt idx="4">
                  <c:v>45139</c:v>
                </c:pt>
                <c:pt idx="5">
                  <c:v>45170</c:v>
                </c:pt>
                <c:pt idx="6">
                  <c:v>45200</c:v>
                </c:pt>
                <c:pt idx="7">
                  <c:v>45231</c:v>
                </c:pt>
                <c:pt idx="8">
                  <c:v>45261</c:v>
                </c:pt>
                <c:pt idx="9">
                  <c:v>45292</c:v>
                </c:pt>
                <c:pt idx="10">
                  <c:v>45323</c:v>
                </c:pt>
                <c:pt idx="11">
                  <c:v>45352</c:v>
                </c:pt>
                <c:pt idx="12">
                  <c:v>45383</c:v>
                </c:pt>
                <c:pt idx="13">
                  <c:v>45413</c:v>
                </c:pt>
                <c:pt idx="14">
                  <c:v>45444</c:v>
                </c:pt>
                <c:pt idx="15">
                  <c:v>45474</c:v>
                </c:pt>
                <c:pt idx="16">
                  <c:v>45505</c:v>
                </c:pt>
                <c:pt idx="17">
                  <c:v>45536</c:v>
                </c:pt>
                <c:pt idx="18">
                  <c:v>45566</c:v>
                </c:pt>
                <c:pt idx="19">
                  <c:v>45597</c:v>
                </c:pt>
              </c:numCache>
              <c:extLst/>
            </c:numRef>
          </c:cat>
          <c:val>
            <c:numRef>
              <c:f>'D2A PHASE 2'!$B$91:$AH$91</c:f>
              <c:numCache>
                <c:formatCode>General</c:formatCode>
                <c:ptCount val="20"/>
                <c:pt idx="0">
                  <c:v>13</c:v>
                </c:pt>
                <c:pt idx="1">
                  <c:v>10</c:v>
                </c:pt>
                <c:pt idx="2">
                  <c:v>52</c:v>
                </c:pt>
                <c:pt idx="3">
                  <c:v>22</c:v>
                </c:pt>
                <c:pt idx="4">
                  <c:v>0</c:v>
                </c:pt>
                <c:pt idx="5">
                  <c:v>5</c:v>
                </c:pt>
                <c:pt idx="6">
                  <c:v>10</c:v>
                </c:pt>
                <c:pt idx="7">
                  <c:v>12</c:v>
                </c:pt>
                <c:pt idx="8">
                  <c:v>10</c:v>
                </c:pt>
                <c:pt idx="9">
                  <c:v>22</c:v>
                </c:pt>
                <c:pt idx="10">
                  <c:v>20</c:v>
                </c:pt>
                <c:pt idx="11">
                  <c:v>14</c:v>
                </c:pt>
                <c:pt idx="12">
                  <c:v>9</c:v>
                </c:pt>
                <c:pt idx="13">
                  <c:v>19</c:v>
                </c:pt>
                <c:pt idx="14">
                  <c:v>13</c:v>
                </c:pt>
                <c:pt idx="15">
                  <c:v>0</c:v>
                </c:pt>
                <c:pt idx="16">
                  <c:v>2</c:v>
                </c:pt>
                <c:pt idx="17">
                  <c:v>7</c:v>
                </c:pt>
                <c:pt idx="18">
                  <c:v>2</c:v>
                </c:pt>
                <c:pt idx="19">
                  <c:v>0</c:v>
                </c:pt>
              </c:numCache>
              <c:extLst/>
            </c:numRef>
          </c:val>
          <c:extLst>
            <c:ext xmlns:c16="http://schemas.microsoft.com/office/drawing/2014/chart" uri="{C3380CC4-5D6E-409C-BE32-E72D297353CC}">
              <c16:uniqueId val="{00000014-4830-4645-B610-3EF42BEC92BA}"/>
            </c:ext>
          </c:extLst>
        </c:ser>
        <c:dLbls>
          <c:showLegendKey val="0"/>
          <c:showVal val="0"/>
          <c:showCatName val="0"/>
          <c:showSerName val="0"/>
          <c:showPercent val="0"/>
          <c:showBubbleSize val="0"/>
        </c:dLbls>
        <c:axId val="792976112"/>
        <c:axId val="478868000"/>
      </c:areaChart>
      <c:dateAx>
        <c:axId val="79297611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8868000"/>
        <c:crosses val="autoZero"/>
        <c:auto val="1"/>
        <c:lblOffset val="100"/>
        <c:baseTimeUnit val="months"/>
      </c:dateAx>
      <c:valAx>
        <c:axId val="4788680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Bed Days Lost to Delay</a:t>
                </a:r>
              </a:p>
            </c:rich>
          </c:tx>
          <c:layout>
            <c:manualLayout>
              <c:xMode val="edge"/>
              <c:yMode val="edge"/>
              <c:x val="9.4302679486262028E-3"/>
              <c:y val="0.3233888244317268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9761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2">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0" name="Google Shape;137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sz="1200"/>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0" name="Google Shape;157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9" name="Google Shape;15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6" name="Google Shape;158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5" name="Google Shape;159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6" name="Google Shape;159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0" name="Google Shape;163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1" name="Google Shape;163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0" name="Google Shape;164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9" name="Google Shape;164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9" name="Google Shape;165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8" name="Google Shape;16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4" name="Google Shape;16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7" name="Google Shape;137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0" name="Google Shape;170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6" name="Google Shape;171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2" name="Google Shape;17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3" name="Google Shape;172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2" name="Google Shape;173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7" name="Google Shape;173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8" name="Google Shape;173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6" name="Google Shape;174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4" name="Google Shape;175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0" name="Google Shape;176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1" name="Google Shape;1761;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5" name="Google Shape;179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6" name="Google Shape;1796;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8" name="Google Shape;183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95" name="Google Shape;139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2" name="Google Shape;186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1" name="Google Shape;187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3" name="Google Shape;14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6" name="Google Shape;144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1447" name="Google Shape;144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8" name="Google Shape;14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5" name="Google Shape;150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4" name="Google Shape;151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0" name="Google Shape;156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61" name="Google Shape;156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3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29.png"/><Relationship Id="rId4" Type="http://schemas.openxmlformats.org/officeDocument/2006/relationships/image" Target="../media/image3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 Id="rId5" Type="http://schemas.openxmlformats.org/officeDocument/2006/relationships/image" Target="../media/image39.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7.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3.jp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44.png"/><Relationship Id="rId4" Type="http://schemas.openxmlformats.org/officeDocument/2006/relationships/image" Target="../media/image45.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4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33" descr="nhs_ppt_widescreen_v2.jpg"/>
          <p:cNvPicPr preferRelativeResize="0"/>
          <p:nvPr/>
        </p:nvPicPr>
        <p:blipFill rotWithShape="1">
          <a:blip r:embed="rId2">
            <a:alphaModFix/>
          </a:blip>
          <a:srcRect/>
          <a:stretch/>
        </p:blipFill>
        <p:spPr>
          <a:xfrm>
            <a:off x="4572" y="0"/>
            <a:ext cx="9139428" cy="5143500"/>
          </a:xfrm>
          <a:prstGeom prst="rect">
            <a:avLst/>
          </a:prstGeom>
          <a:noFill/>
          <a:ln>
            <a:noFill/>
          </a:ln>
        </p:spPr>
      </p:pic>
      <p:sp>
        <p:nvSpPr>
          <p:cNvPr id="13" name="Google Shape;13;p33"/>
          <p:cNvSpPr txBox="1">
            <a:spLocks noGrp="1"/>
          </p:cNvSpPr>
          <p:nvPr>
            <p:ph type="title"/>
          </p:nvPr>
        </p:nvSpPr>
        <p:spPr>
          <a:xfrm>
            <a:off x="552308" y="1760086"/>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4" name="Google Shape;14;p33" descr="nhs_ppt_widescreen_v2.jpg"/>
          <p:cNvPicPr preferRelativeResize="0"/>
          <p:nvPr/>
        </p:nvPicPr>
        <p:blipFill rotWithShape="1">
          <a:blip r:embed="rId2">
            <a:alphaModFix/>
          </a:blip>
          <a:srcRect l="74456" t="57139" b="21430"/>
          <a:stretch/>
        </p:blipFill>
        <p:spPr>
          <a:xfrm>
            <a:off x="6717082" y="3936302"/>
            <a:ext cx="2334539" cy="1102290"/>
          </a:xfrm>
          <a:prstGeom prst="rect">
            <a:avLst/>
          </a:prstGeom>
          <a:noFill/>
          <a:ln>
            <a:noFill/>
          </a:ln>
        </p:spPr>
      </p:pic>
      <p:pic>
        <p:nvPicPr>
          <p:cNvPr id="15" name="Google Shape;15;p33"/>
          <p:cNvPicPr preferRelativeResize="0"/>
          <p:nvPr/>
        </p:nvPicPr>
        <p:blipFill rotWithShape="1">
          <a:blip r:embed="rId3">
            <a:alphaModFix/>
          </a:blip>
          <a:srcRect/>
          <a:stretch/>
        </p:blipFill>
        <p:spPr>
          <a:xfrm>
            <a:off x="7510788" y="4342422"/>
            <a:ext cx="1304927" cy="49261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ata">
  <p:cSld name="data">
    <p:spTree>
      <p:nvGrpSpPr>
        <p:cNvPr id="1" name="Shape 42"/>
        <p:cNvGrpSpPr/>
        <p:nvPr/>
      </p:nvGrpSpPr>
      <p:grpSpPr>
        <a:xfrm>
          <a:off x="0" y="0"/>
          <a:ext cx="0" cy="0"/>
          <a:chOff x="0" y="0"/>
          <a:chExt cx="0" cy="0"/>
        </a:xfrm>
      </p:grpSpPr>
      <p:pic>
        <p:nvPicPr>
          <p:cNvPr id="43" name="Google Shape;43;p50"/>
          <p:cNvPicPr preferRelativeResize="0"/>
          <p:nvPr/>
        </p:nvPicPr>
        <p:blipFill rotWithShape="1">
          <a:blip r:embed="rId2">
            <a:alphaModFix/>
          </a:blip>
          <a:srcRect l="-26561" t="38949" r="61751" b="16873"/>
          <a:stretch/>
        </p:blipFill>
        <p:spPr>
          <a:xfrm>
            <a:off x="1598455" y="1"/>
            <a:ext cx="7545545" cy="5143500"/>
          </a:xfrm>
          <a:prstGeom prst="rect">
            <a:avLst/>
          </a:prstGeom>
          <a:noFill/>
          <a:ln>
            <a:noFill/>
          </a:ln>
        </p:spPr>
      </p:pic>
      <p:sp>
        <p:nvSpPr>
          <p:cNvPr id="44" name="Google Shape;44;p50"/>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5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pic>
        <p:nvPicPr>
          <p:cNvPr id="46" name="Google Shape;46;p50"/>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pic>
        <p:nvPicPr>
          <p:cNvPr id="47" name="Google Shape;47;p50"/>
          <p:cNvPicPr preferRelativeResize="0"/>
          <p:nvPr/>
        </p:nvPicPr>
        <p:blipFill rotWithShape="1">
          <a:blip r:embed="rId4">
            <a:alphaModFix/>
          </a:blip>
          <a:srcRect/>
          <a:stretch/>
        </p:blipFill>
        <p:spPr>
          <a:xfrm>
            <a:off x="8418994" y="261733"/>
            <a:ext cx="485345" cy="307384"/>
          </a:xfrm>
          <a:prstGeom prst="rect">
            <a:avLst/>
          </a:prstGeom>
          <a:noFill/>
          <a:ln>
            <a:noFill/>
          </a:ln>
        </p:spPr>
      </p:pic>
      <p:sp>
        <p:nvSpPr>
          <p:cNvPr id="48" name="Google Shape;48;p50"/>
          <p:cNvSpPr/>
          <p:nvPr/>
        </p:nvSpPr>
        <p:spPr>
          <a:xfrm rot="5340000">
            <a:off x="1845994" y="-125682"/>
            <a:ext cx="64293" cy="136817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50"/>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difference we made</a:t>
            </a: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_stats_v3">
  <p:cSld name="big_stats_v3">
    <p:spTree>
      <p:nvGrpSpPr>
        <p:cNvPr id="1" name="Shape 1143"/>
        <p:cNvGrpSpPr/>
        <p:nvPr/>
      </p:nvGrpSpPr>
      <p:grpSpPr>
        <a:xfrm>
          <a:off x="0" y="0"/>
          <a:ext cx="0" cy="0"/>
          <a:chOff x="0" y="0"/>
          <a:chExt cx="0" cy="0"/>
        </a:xfrm>
      </p:grpSpPr>
      <p:sp>
        <p:nvSpPr>
          <p:cNvPr id="1144" name="Google Shape;1144;p147"/>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5" name="Google Shape;1145;p147"/>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46" name="Google Shape;1146;p147"/>
          <p:cNvSpPr/>
          <p:nvPr/>
        </p:nvSpPr>
        <p:spPr>
          <a:xfrm>
            <a:off x="280827" y="-1"/>
            <a:ext cx="8863174" cy="51435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47" name="Google Shape;1147;p147"/>
          <p:cNvPicPr preferRelativeResize="0"/>
          <p:nvPr/>
        </p:nvPicPr>
        <p:blipFill rotWithShape="1">
          <a:blip r:embed="rId2">
            <a:alphaModFix/>
          </a:blip>
          <a:srcRect l="-10631" t="25016" r="-38252" b="-21248"/>
          <a:stretch/>
        </p:blipFill>
        <p:spPr>
          <a:xfrm>
            <a:off x="758934" y="0"/>
            <a:ext cx="2191435" cy="1419301"/>
          </a:xfrm>
          <a:prstGeom prst="rect">
            <a:avLst/>
          </a:prstGeom>
          <a:noFill/>
          <a:ln>
            <a:noFill/>
          </a:ln>
        </p:spPr>
      </p:pic>
      <p:sp>
        <p:nvSpPr>
          <p:cNvPr id="1148" name="Google Shape;1148;p147"/>
          <p:cNvSpPr/>
          <p:nvPr/>
        </p:nvSpPr>
        <p:spPr>
          <a:xfrm>
            <a:off x="6862275" y="1317074"/>
            <a:ext cx="1098404" cy="1091672"/>
          </a:xfrm>
          <a:prstGeom prst="flowChartConnector">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49" name="Google Shape;1149;p147"/>
          <p:cNvGrpSpPr/>
          <p:nvPr/>
        </p:nvGrpSpPr>
        <p:grpSpPr>
          <a:xfrm>
            <a:off x="7584310" y="3752449"/>
            <a:ext cx="1243536" cy="1108487"/>
            <a:chOff x="6430601" y="463096"/>
            <a:chExt cx="1658048" cy="1477983"/>
          </a:xfrm>
        </p:grpSpPr>
        <p:sp>
          <p:nvSpPr>
            <p:cNvPr id="1150" name="Google Shape;1150;p147"/>
            <p:cNvSpPr/>
            <p:nvPr/>
          </p:nvSpPr>
          <p:spPr>
            <a:xfrm>
              <a:off x="6430601" y="463096"/>
              <a:ext cx="841263" cy="836105"/>
            </a:xfrm>
            <a:prstGeom prst="flowChartConnector">
              <a:avLst/>
            </a:prstGeom>
            <a:noFill/>
            <a:ln w="952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1" name="Google Shape;1151;p147"/>
            <p:cNvSpPr/>
            <p:nvPr/>
          </p:nvSpPr>
          <p:spPr>
            <a:xfrm>
              <a:off x="6667362" y="1087193"/>
              <a:ext cx="424016" cy="42401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2" name="Google Shape;1152;p147"/>
            <p:cNvSpPr/>
            <p:nvPr/>
          </p:nvSpPr>
          <p:spPr>
            <a:xfrm>
              <a:off x="6859695" y="719660"/>
              <a:ext cx="1228954" cy="1221419"/>
            </a:xfrm>
            <a:prstGeom prst="flowChartConnector">
              <a:avLst/>
            </a:prstGeom>
            <a:noFill/>
            <a:ln w="44450" cap="rnd" cmpd="sng">
              <a:solidFill>
                <a:schemeClr val="l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53" name="Google Shape;1153;p147"/>
          <p:cNvPicPr preferRelativeResize="0"/>
          <p:nvPr/>
        </p:nvPicPr>
        <p:blipFill rotWithShape="1">
          <a:blip r:embed="rId2">
            <a:alphaModFix/>
          </a:blip>
          <a:srcRect l="-7712" t="46612" r="-25646" b="-6676"/>
          <a:stretch/>
        </p:blipFill>
        <p:spPr>
          <a:xfrm rot="-5400000">
            <a:off x="-460335" y="2614498"/>
            <a:ext cx="2723045" cy="1228808"/>
          </a:xfrm>
          <a:prstGeom prst="rect">
            <a:avLst/>
          </a:prstGeom>
          <a:noFill/>
          <a:ln>
            <a:noFill/>
          </a:ln>
        </p:spPr>
      </p:pic>
      <p:sp>
        <p:nvSpPr>
          <p:cNvPr id="1154" name="Google Shape;1154;p147"/>
          <p:cNvSpPr/>
          <p:nvPr/>
        </p:nvSpPr>
        <p:spPr>
          <a:xfrm>
            <a:off x="987386" y="3592626"/>
            <a:ext cx="534162" cy="530887"/>
          </a:xfrm>
          <a:prstGeom prst="flowChartConnector">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55" name="Google Shape;1155;p147"/>
          <p:cNvPicPr preferRelativeResize="0"/>
          <p:nvPr/>
        </p:nvPicPr>
        <p:blipFill rotWithShape="1">
          <a:blip r:embed="rId2">
            <a:alphaModFix/>
          </a:blip>
          <a:srcRect l="-19629" t="-19083" r="9378" b="-17943"/>
          <a:stretch/>
        </p:blipFill>
        <p:spPr>
          <a:xfrm rot="5400000">
            <a:off x="1914659" y="-913883"/>
            <a:ext cx="5395498" cy="6719268"/>
          </a:xfrm>
          <a:prstGeom prst="rect">
            <a:avLst/>
          </a:prstGeom>
          <a:noFill/>
          <a:ln>
            <a:noFill/>
          </a:ln>
        </p:spPr>
      </p:pic>
      <p:sp>
        <p:nvSpPr>
          <p:cNvPr id="1156" name="Google Shape;1156;p147"/>
          <p:cNvSpPr txBox="1"/>
          <p:nvPr/>
        </p:nvSpPr>
        <p:spPr>
          <a:xfrm>
            <a:off x="3541453" y="1490597"/>
            <a:ext cx="3027601"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dk1"/>
                </a:solidFill>
                <a:latin typeface="Arial"/>
                <a:ea typeface="Arial"/>
                <a:cs typeface="Arial"/>
                <a:sym typeface="Arial"/>
              </a:rPr>
              <a:t>In </a:t>
            </a:r>
            <a:r>
              <a:rPr lang="en-GB" sz="2100" b="1">
                <a:solidFill>
                  <a:schemeClr val="dk1"/>
                </a:solidFill>
                <a:latin typeface="Arial"/>
                <a:ea typeface="Arial"/>
                <a:cs typeface="Arial"/>
                <a:sym typeface="Arial"/>
              </a:rPr>
              <a:t>2023</a:t>
            </a:r>
            <a:r>
              <a:rPr lang="en-GB" sz="2100" b="1">
                <a:solidFill>
                  <a:schemeClr val="accent1"/>
                </a:solidFill>
                <a:latin typeface="Arial"/>
                <a:ea typeface="Arial"/>
                <a:cs typeface="Arial"/>
                <a:sym typeface="Arial"/>
              </a:rPr>
              <a:t> </a:t>
            </a:r>
            <a:r>
              <a:rPr lang="en-GB" sz="2100" b="0">
                <a:solidFill>
                  <a:schemeClr val="dk1"/>
                </a:solidFill>
                <a:latin typeface="Arial"/>
                <a:ea typeface="Arial"/>
                <a:cs typeface="Arial"/>
                <a:sym typeface="Arial"/>
              </a:rPr>
              <a:t>we </a:t>
            </a:r>
            <a:r>
              <a:rPr lang="en-GB" sz="2100" b="1">
                <a:solidFill>
                  <a:schemeClr val="dk1"/>
                </a:solidFill>
                <a:latin typeface="Arial"/>
                <a:ea typeface="Arial"/>
                <a:cs typeface="Arial"/>
                <a:sym typeface="Arial"/>
              </a:rPr>
              <a:t>created</a:t>
            </a:r>
            <a:r>
              <a:rPr lang="en-GB" sz="2100" b="0">
                <a:solidFill>
                  <a:schemeClr val="dk1"/>
                </a:solidFill>
                <a:latin typeface="Arial"/>
                <a:ea typeface="Arial"/>
                <a:cs typeface="Arial"/>
                <a:sym typeface="Arial"/>
              </a:rPr>
              <a:t>  </a:t>
            </a:r>
            <a:endParaRPr/>
          </a:p>
        </p:txBody>
      </p:sp>
      <p:sp>
        <p:nvSpPr>
          <p:cNvPr id="1157" name="Google Shape;1157;p147"/>
          <p:cNvSpPr txBox="1"/>
          <p:nvPr/>
        </p:nvSpPr>
        <p:spPr>
          <a:xfrm>
            <a:off x="3067454" y="1843898"/>
            <a:ext cx="3563330" cy="5770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150" b="1">
                <a:solidFill>
                  <a:schemeClr val="accent1"/>
                </a:solidFill>
                <a:latin typeface="Arial"/>
                <a:ea typeface="Arial"/>
                <a:cs typeface="Arial"/>
                <a:sym typeface="Arial"/>
              </a:rPr>
              <a:t>£5.7m </a:t>
            </a:r>
            <a:r>
              <a:rPr lang="en-GB" sz="2100">
                <a:solidFill>
                  <a:schemeClr val="dk1"/>
                </a:solidFill>
                <a:latin typeface="Arial"/>
                <a:ea typeface="Arial"/>
                <a:cs typeface="Arial"/>
                <a:sym typeface="Arial"/>
              </a:rPr>
              <a:t>in </a:t>
            </a:r>
            <a:r>
              <a:rPr lang="en-GB" sz="2100" b="1">
                <a:solidFill>
                  <a:schemeClr val="dk1"/>
                </a:solidFill>
                <a:latin typeface="Arial"/>
                <a:ea typeface="Arial"/>
                <a:cs typeface="Arial"/>
                <a:sym typeface="Arial"/>
              </a:rPr>
              <a:t>social value </a:t>
            </a:r>
            <a:endParaRPr sz="2100" b="1">
              <a:solidFill>
                <a:schemeClr val="dk1"/>
              </a:solidFill>
              <a:latin typeface="Arial"/>
              <a:ea typeface="Arial"/>
              <a:cs typeface="Arial"/>
              <a:sym typeface="Arial"/>
            </a:endParaRPr>
          </a:p>
        </p:txBody>
      </p:sp>
      <p:sp>
        <p:nvSpPr>
          <p:cNvPr id="1158" name="Google Shape;1158;p147"/>
          <p:cNvSpPr txBox="1"/>
          <p:nvPr/>
        </p:nvSpPr>
        <p:spPr>
          <a:xfrm>
            <a:off x="2551703" y="2410523"/>
            <a:ext cx="4079081"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dk1"/>
                </a:solidFill>
                <a:latin typeface="Arial"/>
                <a:ea typeface="Arial"/>
                <a:cs typeface="Arial"/>
                <a:sym typeface="Arial"/>
              </a:rPr>
              <a:t>for the </a:t>
            </a:r>
            <a:r>
              <a:rPr lang="en-GB" sz="2100" b="1">
                <a:solidFill>
                  <a:schemeClr val="dk1"/>
                </a:solidFill>
                <a:latin typeface="Arial"/>
                <a:ea typeface="Arial"/>
                <a:cs typeface="Arial"/>
                <a:sym typeface="Arial"/>
              </a:rPr>
              <a:t>health and care system</a:t>
            </a:r>
            <a:r>
              <a:rPr lang="en-GB" sz="2100">
                <a:solidFill>
                  <a:schemeClr val="dk1"/>
                </a:solidFill>
                <a:latin typeface="Arial"/>
                <a:ea typeface="Arial"/>
                <a:cs typeface="Arial"/>
                <a:sym typeface="Arial"/>
              </a:rPr>
              <a:t>.</a:t>
            </a:r>
            <a:endParaRPr sz="2100" b="0">
              <a:solidFill>
                <a:schemeClr val="dk1"/>
              </a:solidFill>
              <a:latin typeface="Arial"/>
              <a:ea typeface="Arial"/>
              <a:cs typeface="Arial"/>
              <a:sym typeface="Arial"/>
            </a:endParaRPr>
          </a:p>
        </p:txBody>
      </p:sp>
      <p:sp>
        <p:nvSpPr>
          <p:cNvPr id="1159" name="Google Shape;1159;p147"/>
          <p:cNvSpPr/>
          <p:nvPr/>
        </p:nvSpPr>
        <p:spPr>
          <a:xfrm>
            <a:off x="7766856" y="1487557"/>
            <a:ext cx="259112" cy="259112"/>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1160" name="Google Shape;1160;p147"/>
          <p:cNvSpPr txBox="1"/>
          <p:nvPr/>
        </p:nvSpPr>
        <p:spPr>
          <a:xfrm>
            <a:off x="2453225" y="3064612"/>
            <a:ext cx="4895390" cy="5770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150" b="1">
                <a:solidFill>
                  <a:schemeClr val="accent1"/>
                </a:solidFill>
                <a:latin typeface="Arial"/>
                <a:ea typeface="Arial"/>
                <a:cs typeface="Arial"/>
                <a:sym typeface="Arial"/>
              </a:rPr>
              <a:t>29</a:t>
            </a:r>
            <a:r>
              <a:rPr lang="en-GB" sz="2100" b="1">
                <a:solidFill>
                  <a:schemeClr val="accent1"/>
                </a:solidFill>
                <a:latin typeface="Arial"/>
                <a:ea typeface="Arial"/>
                <a:cs typeface="Arial"/>
                <a:sym typeface="Arial"/>
              </a:rPr>
              <a:t> </a:t>
            </a:r>
            <a:r>
              <a:rPr lang="en-GB" sz="2100" b="1">
                <a:solidFill>
                  <a:schemeClr val="dk1"/>
                </a:solidFill>
                <a:latin typeface="Arial"/>
                <a:ea typeface="Arial"/>
                <a:cs typeface="Arial"/>
                <a:sym typeface="Arial"/>
              </a:rPr>
              <a:t>assisted discharge services </a:t>
            </a:r>
            <a:endParaRPr/>
          </a:p>
        </p:txBody>
      </p:sp>
      <p:sp>
        <p:nvSpPr>
          <p:cNvPr id="1161" name="Google Shape;1161;p147"/>
          <p:cNvSpPr txBox="1"/>
          <p:nvPr/>
        </p:nvSpPr>
        <p:spPr>
          <a:xfrm>
            <a:off x="3056848" y="3626540"/>
            <a:ext cx="368681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dk1"/>
                </a:solidFill>
                <a:latin typeface="Arial"/>
                <a:ea typeface="Arial"/>
                <a:cs typeface="Arial"/>
                <a:sym typeface="Arial"/>
              </a:rPr>
              <a:t>meant we </a:t>
            </a:r>
            <a:r>
              <a:rPr lang="en-GB" sz="2100" b="1">
                <a:solidFill>
                  <a:schemeClr val="dk1"/>
                </a:solidFill>
                <a:latin typeface="Arial"/>
                <a:ea typeface="Arial"/>
                <a:cs typeface="Arial"/>
                <a:sym typeface="Arial"/>
              </a:rPr>
              <a:t>saved</a:t>
            </a:r>
            <a:endParaRPr sz="2100" b="1">
              <a:solidFill>
                <a:schemeClr val="dk1"/>
              </a:solidFill>
              <a:latin typeface="Arial"/>
              <a:ea typeface="Arial"/>
              <a:cs typeface="Arial"/>
              <a:sym typeface="Arial"/>
            </a:endParaRPr>
          </a:p>
        </p:txBody>
      </p:sp>
      <p:sp>
        <p:nvSpPr>
          <p:cNvPr id="1162" name="Google Shape;1162;p147"/>
          <p:cNvSpPr txBox="1"/>
          <p:nvPr/>
        </p:nvSpPr>
        <p:spPr>
          <a:xfrm>
            <a:off x="3615181" y="3996095"/>
            <a:ext cx="3686813" cy="5770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150" b="1">
                <a:solidFill>
                  <a:schemeClr val="accent1"/>
                </a:solidFill>
                <a:latin typeface="Arial"/>
                <a:ea typeface="Arial"/>
                <a:cs typeface="Arial"/>
                <a:sym typeface="Arial"/>
              </a:rPr>
              <a:t>13,723</a:t>
            </a:r>
            <a:r>
              <a:rPr lang="en-GB" sz="2100" b="1">
                <a:solidFill>
                  <a:schemeClr val="accent1"/>
                </a:solidFill>
                <a:latin typeface="Arial"/>
                <a:ea typeface="Arial"/>
                <a:cs typeface="Arial"/>
                <a:sym typeface="Arial"/>
              </a:rPr>
              <a:t> </a:t>
            </a:r>
            <a:r>
              <a:rPr lang="en-GB" sz="2100" b="0">
                <a:solidFill>
                  <a:schemeClr val="dk1"/>
                </a:solidFill>
                <a:latin typeface="Arial"/>
                <a:ea typeface="Arial"/>
                <a:cs typeface="Arial"/>
                <a:sym typeface="Arial"/>
              </a:rPr>
              <a:t>bed days.</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_stats_v4">
  <p:cSld name="big_stats_v4">
    <p:spTree>
      <p:nvGrpSpPr>
        <p:cNvPr id="1" name="Shape 1163"/>
        <p:cNvGrpSpPr/>
        <p:nvPr/>
      </p:nvGrpSpPr>
      <p:grpSpPr>
        <a:xfrm>
          <a:off x="0" y="0"/>
          <a:ext cx="0" cy="0"/>
          <a:chOff x="0" y="0"/>
          <a:chExt cx="0" cy="0"/>
        </a:xfrm>
      </p:grpSpPr>
      <p:sp>
        <p:nvSpPr>
          <p:cNvPr id="1164" name="Google Shape;1164;p148"/>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5" name="Google Shape;1165;p148"/>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66" name="Google Shape;1166;p148"/>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  </a:t>
            </a:r>
            <a:endParaRPr/>
          </a:p>
        </p:txBody>
      </p:sp>
      <p:sp>
        <p:nvSpPr>
          <p:cNvPr id="1167" name="Google Shape;1167;p148"/>
          <p:cNvSpPr/>
          <p:nvPr/>
        </p:nvSpPr>
        <p:spPr>
          <a:xfrm>
            <a:off x="4908301" y="602529"/>
            <a:ext cx="1547701" cy="1547701"/>
          </a:xfrm>
          <a:prstGeom prst="ellipse">
            <a:avLst/>
          </a:prstGeom>
          <a:noFill/>
          <a:ln w="25400" cap="rnd" cmpd="sng">
            <a:solidFill>
              <a:schemeClr val="accent4"/>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68" name="Google Shape;1168;p148"/>
          <p:cNvPicPr preferRelativeResize="0"/>
          <p:nvPr/>
        </p:nvPicPr>
        <p:blipFill rotWithShape="1">
          <a:blip r:embed="rId2">
            <a:alphaModFix/>
          </a:blip>
          <a:srcRect l="14336" r="18998"/>
          <a:stretch/>
        </p:blipFill>
        <p:spPr>
          <a:xfrm>
            <a:off x="5786757" y="504869"/>
            <a:ext cx="2559935" cy="2559931"/>
          </a:xfrm>
          <a:prstGeom prst="ellipse">
            <a:avLst/>
          </a:prstGeom>
          <a:noFill/>
          <a:ln>
            <a:noFill/>
          </a:ln>
        </p:spPr>
      </p:pic>
      <p:sp>
        <p:nvSpPr>
          <p:cNvPr id="1169" name="Google Shape;1169;p148"/>
          <p:cNvSpPr/>
          <p:nvPr/>
        </p:nvSpPr>
        <p:spPr>
          <a:xfrm>
            <a:off x="2210183" y="1414206"/>
            <a:ext cx="1939860" cy="1939856"/>
          </a:xfrm>
          <a:prstGeom prst="ellipse">
            <a:avLst/>
          </a:prstGeom>
          <a:noFill/>
          <a:ln w="25400" cap="rnd" cmpd="sng">
            <a:solidFill>
              <a:schemeClr val="accen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1170" name="Google Shape;1170;p148"/>
          <p:cNvSpPr/>
          <p:nvPr/>
        </p:nvSpPr>
        <p:spPr>
          <a:xfrm>
            <a:off x="2440012" y="2783872"/>
            <a:ext cx="1792620" cy="1792616"/>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1" name="Google Shape;1171;p148"/>
          <p:cNvSpPr txBox="1"/>
          <p:nvPr/>
        </p:nvSpPr>
        <p:spPr>
          <a:xfrm>
            <a:off x="2279533" y="3332534"/>
            <a:ext cx="213609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a:solidFill>
                  <a:schemeClr val="lt1"/>
                </a:solidFill>
                <a:latin typeface="Arial"/>
                <a:ea typeface="Arial"/>
                <a:cs typeface="Arial"/>
                <a:sym typeface="Arial"/>
              </a:rPr>
              <a:t>29</a:t>
            </a:r>
            <a:endParaRPr/>
          </a:p>
        </p:txBody>
      </p:sp>
      <p:sp>
        <p:nvSpPr>
          <p:cNvPr id="1172" name="Google Shape;1172;p148"/>
          <p:cNvSpPr txBox="1"/>
          <p:nvPr/>
        </p:nvSpPr>
        <p:spPr>
          <a:xfrm>
            <a:off x="2542996" y="3164689"/>
            <a:ext cx="1573217" cy="2654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b="0">
                <a:solidFill>
                  <a:schemeClr val="lt1"/>
                </a:solidFill>
                <a:latin typeface="Arial"/>
                <a:ea typeface="Arial"/>
                <a:cs typeface="Arial"/>
                <a:sym typeface="Arial"/>
              </a:rPr>
              <a:t>Through</a:t>
            </a:r>
            <a:endParaRPr sz="1125" b="1">
              <a:solidFill>
                <a:schemeClr val="lt1"/>
              </a:solidFill>
              <a:latin typeface="Arial"/>
              <a:ea typeface="Arial"/>
              <a:cs typeface="Arial"/>
              <a:sym typeface="Arial"/>
            </a:endParaRPr>
          </a:p>
        </p:txBody>
      </p:sp>
      <p:grpSp>
        <p:nvGrpSpPr>
          <p:cNvPr id="1173" name="Google Shape;1173;p148"/>
          <p:cNvGrpSpPr/>
          <p:nvPr/>
        </p:nvGrpSpPr>
        <p:grpSpPr>
          <a:xfrm rot="9980248" flipH="1">
            <a:off x="4354119" y="3213692"/>
            <a:ext cx="667787" cy="631408"/>
            <a:chOff x="3737504" y="432714"/>
            <a:chExt cx="890382" cy="841877"/>
          </a:xfrm>
        </p:grpSpPr>
        <p:sp>
          <p:nvSpPr>
            <p:cNvPr id="1174" name="Google Shape;1174;p148"/>
            <p:cNvSpPr/>
            <p:nvPr/>
          </p:nvSpPr>
          <p:spPr>
            <a:xfrm rot="3170193">
              <a:off x="3857988" y="553198"/>
              <a:ext cx="600909" cy="600909"/>
            </a:xfrm>
            <a:custGeom>
              <a:avLst/>
              <a:gdLst/>
              <a:ahLst/>
              <a:cxnLst/>
              <a:rect l="l" t="t" r="r" b="b"/>
              <a:pathLst>
                <a:path w="600909" h="600909" extrusionOk="0">
                  <a:moveTo>
                    <a:pt x="0" y="600910"/>
                  </a:moveTo>
                  <a:cubicBezTo>
                    <a:pt x="0" y="269116"/>
                    <a:pt x="269116" y="0"/>
                    <a:pt x="600910" y="0"/>
                  </a:cubicBezTo>
                </a:path>
              </a:pathLst>
            </a:custGeom>
            <a:noFill/>
            <a:ln w="254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5" name="Google Shape;1175;p148"/>
            <p:cNvSpPr/>
            <p:nvPr/>
          </p:nvSpPr>
          <p:spPr>
            <a:xfrm rot="3170193">
              <a:off x="4517301" y="822171"/>
              <a:ext cx="74847" cy="126875"/>
            </a:xfrm>
            <a:custGeom>
              <a:avLst/>
              <a:gdLst/>
              <a:ahLst/>
              <a:cxnLst/>
              <a:rect l="l" t="t" r="r" b="b"/>
              <a:pathLst>
                <a:path w="74847" h="126875" extrusionOk="0">
                  <a:moveTo>
                    <a:pt x="0" y="0"/>
                  </a:moveTo>
                  <a:lnTo>
                    <a:pt x="74847" y="59482"/>
                  </a:lnTo>
                  <a:lnTo>
                    <a:pt x="15365" y="126876"/>
                  </a:lnTo>
                </a:path>
              </a:pathLst>
            </a:custGeom>
            <a:noFill/>
            <a:ln w="25400" cap="rnd"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176" name="Google Shape;1176;p148"/>
          <p:cNvGrpSpPr/>
          <p:nvPr/>
        </p:nvGrpSpPr>
        <p:grpSpPr>
          <a:xfrm>
            <a:off x="4569959" y="1651026"/>
            <a:ext cx="1731711" cy="1731708"/>
            <a:chOff x="5674987" y="1810465"/>
            <a:chExt cx="2308948" cy="2308944"/>
          </a:xfrm>
        </p:grpSpPr>
        <p:sp>
          <p:nvSpPr>
            <p:cNvPr id="1177" name="Google Shape;1177;p148"/>
            <p:cNvSpPr/>
            <p:nvPr/>
          </p:nvSpPr>
          <p:spPr>
            <a:xfrm>
              <a:off x="5674987" y="1810465"/>
              <a:ext cx="2308948" cy="230894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8" name="Google Shape;1178;p148"/>
            <p:cNvSpPr txBox="1"/>
            <p:nvPr/>
          </p:nvSpPr>
          <p:spPr>
            <a:xfrm>
              <a:off x="5966163" y="2467149"/>
              <a:ext cx="1745418"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a:solidFill>
                    <a:schemeClr val="accent5"/>
                  </a:solidFill>
                  <a:latin typeface="Arial"/>
                  <a:ea typeface="Arial"/>
                  <a:cs typeface="Arial"/>
                  <a:sym typeface="Arial"/>
                </a:rPr>
                <a:t>13,723</a:t>
              </a:r>
              <a:r>
                <a:rPr lang="en-GB" sz="1125">
                  <a:solidFill>
                    <a:schemeClr val="dk1"/>
                  </a:solidFill>
                  <a:latin typeface="Arial"/>
                  <a:ea typeface="Arial"/>
                  <a:cs typeface="Arial"/>
                  <a:sym typeface="Arial"/>
                </a:rPr>
                <a:t> bed days </a:t>
              </a:r>
              <a:r>
                <a:rPr lang="en-GB" sz="1125" b="1">
                  <a:solidFill>
                    <a:schemeClr val="dk1"/>
                  </a:solidFill>
                  <a:latin typeface="Arial"/>
                  <a:ea typeface="Arial"/>
                  <a:cs typeface="Arial"/>
                  <a:sym typeface="Arial"/>
                </a:rPr>
                <a:t>saved</a:t>
              </a:r>
              <a:endParaRPr sz="1125" b="0">
                <a:solidFill>
                  <a:schemeClr val="accent2"/>
                </a:solidFill>
                <a:latin typeface="Arial"/>
                <a:ea typeface="Arial"/>
                <a:cs typeface="Arial"/>
                <a:sym typeface="Arial"/>
              </a:endParaRPr>
            </a:p>
          </p:txBody>
        </p:sp>
      </p:grpSp>
      <p:sp>
        <p:nvSpPr>
          <p:cNvPr id="1179" name="Google Shape;1179;p148"/>
          <p:cNvSpPr txBox="1"/>
          <p:nvPr/>
        </p:nvSpPr>
        <p:spPr>
          <a:xfrm>
            <a:off x="2504957" y="3812561"/>
            <a:ext cx="1668563"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b="1">
                <a:solidFill>
                  <a:schemeClr val="lt1"/>
                </a:solidFill>
                <a:latin typeface="Arial"/>
                <a:ea typeface="Arial"/>
                <a:cs typeface="Arial"/>
                <a:sym typeface="Arial"/>
              </a:rPr>
              <a:t>assisted discharge services </a:t>
            </a:r>
            <a:endParaRPr/>
          </a:p>
        </p:txBody>
      </p:sp>
      <p:sp>
        <p:nvSpPr>
          <p:cNvPr id="1180" name="Google Shape;1180;p148"/>
          <p:cNvSpPr/>
          <p:nvPr/>
        </p:nvSpPr>
        <p:spPr>
          <a:xfrm rot="-724484">
            <a:off x="5771865" y="505193"/>
            <a:ext cx="2590413" cy="2590413"/>
          </a:xfrm>
          <a:prstGeom prst="ellipse">
            <a:avLst/>
          </a:prstGeom>
          <a:gradFill>
            <a:gsLst>
              <a:gs pos="0">
                <a:schemeClr val="lt1"/>
              </a:gs>
              <a:gs pos="11000">
                <a:srgbClr val="FFFFFF">
                  <a:alpha val="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1" name="Google Shape;1181;p148"/>
          <p:cNvSpPr/>
          <p:nvPr/>
        </p:nvSpPr>
        <p:spPr>
          <a:xfrm rot="4079716">
            <a:off x="5863948" y="582125"/>
            <a:ext cx="2435966" cy="2436548"/>
          </a:xfrm>
          <a:prstGeom prst="rect">
            <a:avLst/>
          </a:prstGeom>
        </p:spPr>
        <p:txBody>
          <a:bodyPr>
            <a:prstTxWarp prst="textPlain">
              <a:avLst/>
            </a:prstTxWarp>
          </a:bodyPr>
          <a:lstStyle/>
          <a:p>
            <a:pPr lvl="0" algn="l"/>
            <a:r>
              <a:rPr b="0" i="0">
                <a:ln>
                  <a:noFill/>
                </a:ln>
                <a:solidFill>
                  <a:schemeClr val="dk1"/>
                </a:solidFill>
                <a:latin typeface="Arial"/>
              </a:rPr>
              <a:t>Photo © Daniel Mellor/BRC </a:t>
            </a:r>
          </a:p>
        </p:txBody>
      </p:sp>
      <p:sp>
        <p:nvSpPr>
          <p:cNvPr id="1182" name="Google Shape;1182;p148"/>
          <p:cNvSpPr/>
          <p:nvPr/>
        </p:nvSpPr>
        <p:spPr>
          <a:xfrm>
            <a:off x="4904009" y="1642254"/>
            <a:ext cx="246635" cy="246632"/>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83" name="Google Shape;1183;p148"/>
          <p:cNvGrpSpPr/>
          <p:nvPr/>
        </p:nvGrpSpPr>
        <p:grpSpPr>
          <a:xfrm>
            <a:off x="927890" y="1466155"/>
            <a:ext cx="2086773" cy="2086766"/>
            <a:chOff x="1237186" y="872250"/>
            <a:chExt cx="2782364" cy="2782354"/>
          </a:xfrm>
        </p:grpSpPr>
        <p:sp>
          <p:nvSpPr>
            <p:cNvPr id="1184" name="Google Shape;1184;p148"/>
            <p:cNvSpPr/>
            <p:nvPr/>
          </p:nvSpPr>
          <p:spPr>
            <a:xfrm>
              <a:off x="1237186" y="872250"/>
              <a:ext cx="2782364" cy="2782354"/>
            </a:xfrm>
            <a:prstGeom prst="ellipse">
              <a:avLst/>
            </a:prstGeom>
            <a:solidFill>
              <a:srgbClr val="14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5" name="Google Shape;1185;p148"/>
            <p:cNvSpPr txBox="1"/>
            <p:nvPr/>
          </p:nvSpPr>
          <p:spPr>
            <a:xfrm>
              <a:off x="1683781" y="1563235"/>
              <a:ext cx="1873868" cy="14003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a:solidFill>
                    <a:schemeClr val="lt1"/>
                  </a:solidFill>
                  <a:latin typeface="Arial"/>
                  <a:ea typeface="Arial"/>
                  <a:cs typeface="Arial"/>
                  <a:sym typeface="Arial"/>
                </a:rPr>
                <a:t>£5.7m </a:t>
              </a:r>
              <a:endParaRPr/>
            </a:p>
            <a:p>
              <a:pPr marL="0" marR="0" lvl="0" indent="0" algn="ctr" rtl="0">
                <a:spcBef>
                  <a:spcPts val="0"/>
                </a:spcBef>
                <a:spcAft>
                  <a:spcPts val="0"/>
                </a:spcAft>
                <a:buNone/>
              </a:pPr>
              <a:r>
                <a:rPr lang="en-GB" sz="1125">
                  <a:solidFill>
                    <a:schemeClr val="lt1"/>
                  </a:solidFill>
                  <a:latin typeface="Arial"/>
                  <a:ea typeface="Arial"/>
                  <a:cs typeface="Arial"/>
                  <a:sym typeface="Arial"/>
                </a:rPr>
                <a:t>Created in </a:t>
              </a:r>
              <a:r>
                <a:rPr lang="en-GB" sz="1125" b="1">
                  <a:solidFill>
                    <a:schemeClr val="lt1"/>
                  </a:solidFill>
                  <a:latin typeface="Arial"/>
                  <a:ea typeface="Arial"/>
                  <a:cs typeface="Arial"/>
                  <a:sym typeface="Arial"/>
                </a:rPr>
                <a:t>social value </a:t>
              </a:r>
              <a:r>
                <a:rPr lang="en-GB" sz="1125">
                  <a:solidFill>
                    <a:schemeClr val="lt1"/>
                  </a:solidFill>
                  <a:latin typeface="Arial"/>
                  <a:ea typeface="Arial"/>
                  <a:cs typeface="Arial"/>
                  <a:sym typeface="Arial"/>
                </a:rPr>
                <a:t>for the health and care system.</a:t>
              </a:r>
              <a:endParaRPr sz="1125" b="1">
                <a:solidFill>
                  <a:schemeClr val="lt1"/>
                </a:solidFill>
                <a:latin typeface="Arial"/>
                <a:ea typeface="Arial"/>
                <a:cs typeface="Arial"/>
                <a:sym typeface="Arial"/>
              </a:endParaRPr>
            </a:p>
          </p:txBody>
        </p:sp>
        <p:sp>
          <p:nvSpPr>
            <p:cNvPr id="1186" name="Google Shape;1186;p148"/>
            <p:cNvSpPr txBox="1"/>
            <p:nvPr/>
          </p:nvSpPr>
          <p:spPr>
            <a:xfrm>
              <a:off x="1691434" y="1041929"/>
              <a:ext cx="1873868" cy="32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b="0">
                  <a:solidFill>
                    <a:schemeClr val="lt1"/>
                  </a:solidFill>
                  <a:latin typeface="Arial"/>
                  <a:ea typeface="Arial"/>
                  <a:cs typeface="Arial"/>
                  <a:sym typeface="Arial"/>
                </a:rPr>
                <a:t>2023</a:t>
              </a:r>
              <a:endParaRPr/>
            </a:p>
          </p:txBody>
        </p:sp>
      </p:grpSp>
      <p:sp>
        <p:nvSpPr>
          <p:cNvPr id="1187" name="Google Shape;1187;p148"/>
          <p:cNvSpPr/>
          <p:nvPr/>
        </p:nvSpPr>
        <p:spPr>
          <a:xfrm>
            <a:off x="3857464" y="2951541"/>
            <a:ext cx="138715" cy="13871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impact">
  <p:cSld name="impact">
    <p:spTree>
      <p:nvGrpSpPr>
        <p:cNvPr id="1" name="Shape 1188"/>
        <p:cNvGrpSpPr/>
        <p:nvPr/>
      </p:nvGrpSpPr>
      <p:grpSpPr>
        <a:xfrm>
          <a:off x="0" y="0"/>
          <a:ext cx="0" cy="0"/>
          <a:chOff x="0" y="0"/>
          <a:chExt cx="0" cy="0"/>
        </a:xfrm>
      </p:grpSpPr>
      <p:sp>
        <p:nvSpPr>
          <p:cNvPr id="1189" name="Google Shape;1189;p149"/>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90" name="Google Shape;1190;p149"/>
          <p:cNvPicPr preferRelativeResize="0"/>
          <p:nvPr/>
        </p:nvPicPr>
        <p:blipFill rotWithShape="1">
          <a:blip r:embed="rId2">
            <a:alphaModFix/>
          </a:blip>
          <a:srcRect l="59328" t="45579" r="-75415" b="-15276"/>
          <a:stretch/>
        </p:blipFill>
        <p:spPr>
          <a:xfrm>
            <a:off x="287971" y="1"/>
            <a:ext cx="8832785" cy="5130000"/>
          </a:xfrm>
          <a:prstGeom prst="rect">
            <a:avLst/>
          </a:prstGeom>
          <a:noFill/>
          <a:ln>
            <a:noFill/>
          </a:ln>
        </p:spPr>
      </p:pic>
      <p:sp>
        <p:nvSpPr>
          <p:cNvPr id="1191" name="Google Shape;1191;p149"/>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2" name="Google Shape;1192;p149"/>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93" name="Google Shape;1193;p149"/>
          <p:cNvSpPr/>
          <p:nvPr/>
        </p:nvSpPr>
        <p:spPr>
          <a:xfrm rot="5340000">
            <a:off x="1042095" y="91382"/>
            <a:ext cx="64293" cy="93404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4" name="Google Shape;1194;p149"/>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Impact</a:t>
            </a:r>
            <a:endParaRPr/>
          </a:p>
        </p:txBody>
      </p:sp>
      <p:pic>
        <p:nvPicPr>
          <p:cNvPr id="1195" name="Google Shape;1195;p149"/>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pic>
        <p:nvPicPr>
          <p:cNvPr id="1196" name="Google Shape;1196;p149"/>
          <p:cNvPicPr preferRelativeResize="0"/>
          <p:nvPr/>
        </p:nvPicPr>
        <p:blipFill rotWithShape="1">
          <a:blip r:embed="rId4">
            <a:alphaModFix/>
          </a:blip>
          <a:srcRect/>
          <a:stretch/>
        </p:blipFill>
        <p:spPr>
          <a:xfrm>
            <a:off x="8433453" y="204755"/>
            <a:ext cx="494322" cy="474282"/>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evaluation">
  <p:cSld name="evaluation">
    <p:spTree>
      <p:nvGrpSpPr>
        <p:cNvPr id="1" name="Shape 1197"/>
        <p:cNvGrpSpPr/>
        <p:nvPr/>
      </p:nvGrpSpPr>
      <p:grpSpPr>
        <a:xfrm>
          <a:off x="0" y="0"/>
          <a:ext cx="0" cy="0"/>
          <a:chOff x="0" y="0"/>
          <a:chExt cx="0" cy="0"/>
        </a:xfrm>
      </p:grpSpPr>
      <p:sp>
        <p:nvSpPr>
          <p:cNvPr id="1198" name="Google Shape;1198;p150"/>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9" name="Google Shape;1199;p150"/>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200" name="Google Shape;1200;p150"/>
          <p:cNvSpPr/>
          <p:nvPr/>
        </p:nvSpPr>
        <p:spPr>
          <a:xfrm>
            <a:off x="291689" y="7144"/>
            <a:ext cx="8859456" cy="513635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01" name="Google Shape;1201;p150"/>
          <p:cNvPicPr preferRelativeResize="0"/>
          <p:nvPr/>
        </p:nvPicPr>
        <p:blipFill rotWithShape="1">
          <a:blip r:embed="rId2">
            <a:alphaModFix/>
          </a:blip>
          <a:srcRect/>
          <a:stretch/>
        </p:blipFill>
        <p:spPr>
          <a:xfrm rot="10800000">
            <a:off x="8029198" y="0"/>
            <a:ext cx="1114802" cy="1114802"/>
          </a:xfrm>
          <a:prstGeom prst="rect">
            <a:avLst/>
          </a:prstGeom>
          <a:noFill/>
          <a:ln>
            <a:noFill/>
          </a:ln>
        </p:spPr>
      </p:pic>
      <p:pic>
        <p:nvPicPr>
          <p:cNvPr id="1202" name="Google Shape;1202;p150"/>
          <p:cNvPicPr preferRelativeResize="0"/>
          <p:nvPr/>
        </p:nvPicPr>
        <p:blipFill rotWithShape="1">
          <a:blip r:embed="rId3">
            <a:alphaModFix/>
          </a:blip>
          <a:srcRect/>
          <a:stretch/>
        </p:blipFill>
        <p:spPr>
          <a:xfrm>
            <a:off x="8518272" y="237912"/>
            <a:ext cx="279257" cy="416519"/>
          </a:xfrm>
          <a:prstGeom prst="rect">
            <a:avLst/>
          </a:prstGeom>
          <a:noFill/>
          <a:ln>
            <a:noFill/>
          </a:ln>
        </p:spPr>
      </p:pic>
      <p:sp>
        <p:nvSpPr>
          <p:cNvPr id="1203" name="Google Shape;1203;p150"/>
          <p:cNvSpPr/>
          <p:nvPr/>
        </p:nvSpPr>
        <p:spPr>
          <a:xfrm rot="5340000">
            <a:off x="4201835" y="18187"/>
            <a:ext cx="64293" cy="108323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04" name="Google Shape;1204;p150"/>
          <p:cNvSpPr/>
          <p:nvPr/>
        </p:nvSpPr>
        <p:spPr>
          <a:xfrm>
            <a:off x="538715" y="256939"/>
            <a:ext cx="4739691" cy="41651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Evaluation and review process</a:t>
            </a: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alue for money">
  <p:cSld name="value for money">
    <p:spTree>
      <p:nvGrpSpPr>
        <p:cNvPr id="1" name="Shape 1205"/>
        <p:cNvGrpSpPr/>
        <p:nvPr/>
      </p:nvGrpSpPr>
      <p:grpSpPr>
        <a:xfrm>
          <a:off x="0" y="0"/>
          <a:ext cx="0" cy="0"/>
          <a:chOff x="0" y="0"/>
          <a:chExt cx="0" cy="0"/>
        </a:xfrm>
      </p:grpSpPr>
      <p:sp>
        <p:nvSpPr>
          <p:cNvPr id="1206" name="Google Shape;1206;p151"/>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07" name="Google Shape;1207;p151"/>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208" name="Google Shape;1208;p151"/>
          <p:cNvSpPr/>
          <p:nvPr/>
        </p:nvSpPr>
        <p:spPr>
          <a:xfrm>
            <a:off x="291689" y="7144"/>
            <a:ext cx="8859456" cy="513635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09" name="Google Shape;1209;p151"/>
          <p:cNvPicPr preferRelativeResize="0"/>
          <p:nvPr/>
        </p:nvPicPr>
        <p:blipFill rotWithShape="1">
          <a:blip r:embed="rId2">
            <a:alphaModFix/>
          </a:blip>
          <a:srcRect/>
          <a:stretch/>
        </p:blipFill>
        <p:spPr>
          <a:xfrm rot="10800000">
            <a:off x="8029198" y="0"/>
            <a:ext cx="1114802" cy="1114802"/>
          </a:xfrm>
          <a:prstGeom prst="rect">
            <a:avLst/>
          </a:prstGeom>
          <a:noFill/>
          <a:ln>
            <a:noFill/>
          </a:ln>
        </p:spPr>
      </p:pic>
      <p:sp>
        <p:nvSpPr>
          <p:cNvPr id="1210" name="Google Shape;1210;p151"/>
          <p:cNvSpPr/>
          <p:nvPr/>
        </p:nvSpPr>
        <p:spPr>
          <a:xfrm rot="5340000">
            <a:off x="2321125" y="97841"/>
            <a:ext cx="64293" cy="9239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1" name="Google Shape;1211;p151"/>
          <p:cNvSpPr/>
          <p:nvPr/>
        </p:nvSpPr>
        <p:spPr>
          <a:xfrm>
            <a:off x="538714" y="256939"/>
            <a:ext cx="2671211" cy="41651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Value for money</a:t>
            </a:r>
            <a:endParaRPr/>
          </a:p>
        </p:txBody>
      </p:sp>
      <p:pic>
        <p:nvPicPr>
          <p:cNvPr id="1212" name="Google Shape;1212;p151"/>
          <p:cNvPicPr preferRelativeResize="0"/>
          <p:nvPr/>
        </p:nvPicPr>
        <p:blipFill rotWithShape="1">
          <a:blip r:embed="rId3">
            <a:alphaModFix/>
          </a:blip>
          <a:srcRect/>
          <a:stretch/>
        </p:blipFill>
        <p:spPr>
          <a:xfrm>
            <a:off x="8368904" y="211595"/>
            <a:ext cx="528638" cy="507206"/>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health_film">
  <p:cSld name="health_film">
    <p:spTree>
      <p:nvGrpSpPr>
        <p:cNvPr id="1" name="Shape 1213"/>
        <p:cNvGrpSpPr/>
        <p:nvPr/>
      </p:nvGrpSpPr>
      <p:grpSpPr>
        <a:xfrm>
          <a:off x="0" y="0"/>
          <a:ext cx="0" cy="0"/>
          <a:chOff x="0" y="0"/>
          <a:chExt cx="0" cy="0"/>
        </a:xfrm>
      </p:grpSpPr>
      <p:sp>
        <p:nvSpPr>
          <p:cNvPr id="1214" name="Google Shape;1214;p152"/>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5" name="Google Shape;1215;p152"/>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216" name="Google Shape;1216;p152"/>
          <p:cNvSpPr/>
          <p:nvPr/>
        </p:nvSpPr>
        <p:spPr>
          <a:xfrm>
            <a:off x="284545" y="0"/>
            <a:ext cx="8859456" cy="513635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17" name="Google Shape;1217;p152"/>
          <p:cNvPicPr preferRelativeResize="0"/>
          <p:nvPr/>
        </p:nvPicPr>
        <p:blipFill rotWithShape="1">
          <a:blip r:embed="rId2">
            <a:alphaModFix/>
          </a:blip>
          <a:srcRect/>
          <a:stretch/>
        </p:blipFill>
        <p:spPr>
          <a:xfrm rot="10800000">
            <a:off x="8029198" y="0"/>
            <a:ext cx="1114802" cy="1114802"/>
          </a:xfrm>
          <a:prstGeom prst="rect">
            <a:avLst/>
          </a:prstGeom>
          <a:noFill/>
          <a:ln>
            <a:noFill/>
          </a:ln>
        </p:spPr>
      </p:pic>
      <p:sp>
        <p:nvSpPr>
          <p:cNvPr id="1218" name="Google Shape;1218;p152"/>
          <p:cNvSpPr/>
          <p:nvPr/>
        </p:nvSpPr>
        <p:spPr>
          <a:xfrm rot="5340000">
            <a:off x="1013818" y="121059"/>
            <a:ext cx="64293" cy="87272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9" name="Google Shape;1219;p152"/>
          <p:cNvSpPr/>
          <p:nvPr/>
        </p:nvSpPr>
        <p:spPr>
          <a:xfrm>
            <a:off x="538715" y="256939"/>
            <a:ext cx="3645758" cy="41651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Health film</a:t>
            </a:r>
            <a:endParaRPr/>
          </a:p>
        </p:txBody>
      </p:sp>
      <p:pic>
        <p:nvPicPr>
          <p:cNvPr id="1220" name="Google Shape;1220;p152"/>
          <p:cNvPicPr preferRelativeResize="0"/>
          <p:nvPr/>
        </p:nvPicPr>
        <p:blipFill rotWithShape="1">
          <a:blip r:embed="rId3">
            <a:alphaModFix/>
          </a:blip>
          <a:srcRect/>
          <a:stretch/>
        </p:blipFill>
        <p:spPr>
          <a:xfrm>
            <a:off x="8513516" y="256939"/>
            <a:ext cx="345940" cy="307022"/>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ext_steps_v1">
  <p:cSld name="next_steps_v1">
    <p:spTree>
      <p:nvGrpSpPr>
        <p:cNvPr id="1" name="Shape 1221"/>
        <p:cNvGrpSpPr/>
        <p:nvPr/>
      </p:nvGrpSpPr>
      <p:grpSpPr>
        <a:xfrm>
          <a:off x="0" y="0"/>
          <a:ext cx="0" cy="0"/>
          <a:chOff x="0" y="0"/>
          <a:chExt cx="0" cy="0"/>
        </a:xfrm>
      </p:grpSpPr>
      <p:sp>
        <p:nvSpPr>
          <p:cNvPr id="1222" name="Google Shape;1222;p153"/>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3" name="Google Shape;1223;p153"/>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224" name="Google Shape;1224;p153"/>
          <p:cNvSpPr/>
          <p:nvPr/>
        </p:nvSpPr>
        <p:spPr>
          <a:xfrm>
            <a:off x="291689" y="7144"/>
            <a:ext cx="8859456" cy="513635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5" name="Google Shape;1225;p153"/>
          <p:cNvSpPr/>
          <p:nvPr/>
        </p:nvSpPr>
        <p:spPr>
          <a:xfrm>
            <a:off x="2257187" y="256939"/>
            <a:ext cx="4629626" cy="4629623"/>
          </a:xfrm>
          <a:prstGeom prst="flowChartConnector">
            <a:avLst/>
          </a:prstGeom>
          <a:noFill/>
          <a:ln w="25400" cap="rnd" cmpd="sng">
            <a:solidFill>
              <a:srgbClr val="D8D8D8"/>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825" i="0" u="none" strike="noStrike">
              <a:solidFill>
                <a:schemeClr val="dk1"/>
              </a:solidFill>
              <a:latin typeface="Arial"/>
              <a:ea typeface="Arial"/>
              <a:cs typeface="Arial"/>
              <a:sym typeface="Arial"/>
            </a:endParaRPr>
          </a:p>
        </p:txBody>
      </p:sp>
      <p:sp>
        <p:nvSpPr>
          <p:cNvPr id="1226" name="Google Shape;1226;p153"/>
          <p:cNvSpPr/>
          <p:nvPr/>
        </p:nvSpPr>
        <p:spPr>
          <a:xfrm>
            <a:off x="4367383" y="99765"/>
            <a:ext cx="1114801" cy="4250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7" name="Google Shape;1227;p153"/>
          <p:cNvSpPr/>
          <p:nvPr/>
        </p:nvSpPr>
        <p:spPr>
          <a:xfrm>
            <a:off x="2661995" y="673457"/>
            <a:ext cx="3820011" cy="3796587"/>
          </a:xfrm>
          <a:prstGeom prst="flowChartConnector">
            <a:avLst/>
          </a:prstGeom>
          <a:noFill/>
          <a:ln w="952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8" name="Google Shape;1228;p153"/>
          <p:cNvSpPr/>
          <p:nvPr/>
        </p:nvSpPr>
        <p:spPr>
          <a:xfrm>
            <a:off x="2522474" y="1785928"/>
            <a:ext cx="354173" cy="73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9" name="Google Shape;1229;p153"/>
          <p:cNvSpPr/>
          <p:nvPr/>
        </p:nvSpPr>
        <p:spPr>
          <a:xfrm>
            <a:off x="3108654" y="1108405"/>
            <a:ext cx="2926694" cy="2926692"/>
          </a:xfrm>
          <a:prstGeom prst="flowChartConnector">
            <a:avLst/>
          </a:prstGeom>
          <a:noFill/>
          <a:ln w="25400" cap="rnd" cmpd="sng">
            <a:solidFill>
              <a:schemeClr val="accent3"/>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825" i="0" u="none" strike="noStrike">
              <a:solidFill>
                <a:schemeClr val="dk1"/>
              </a:solidFill>
              <a:latin typeface="Arial"/>
              <a:ea typeface="Arial"/>
              <a:cs typeface="Arial"/>
              <a:sym typeface="Arial"/>
            </a:endParaRPr>
          </a:p>
        </p:txBody>
      </p:sp>
      <p:sp>
        <p:nvSpPr>
          <p:cNvPr id="1230" name="Google Shape;1230;p153"/>
          <p:cNvSpPr/>
          <p:nvPr/>
        </p:nvSpPr>
        <p:spPr>
          <a:xfrm>
            <a:off x="1690838" y="102256"/>
            <a:ext cx="2898250" cy="21465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31" name="Google Shape;1231;p153"/>
          <p:cNvPicPr preferRelativeResize="0"/>
          <p:nvPr/>
        </p:nvPicPr>
        <p:blipFill rotWithShape="1">
          <a:blip r:embed="rId2">
            <a:alphaModFix/>
          </a:blip>
          <a:srcRect/>
          <a:stretch/>
        </p:blipFill>
        <p:spPr>
          <a:xfrm rot="10800000">
            <a:off x="8029198" y="0"/>
            <a:ext cx="1114802" cy="1114802"/>
          </a:xfrm>
          <a:prstGeom prst="rect">
            <a:avLst/>
          </a:prstGeom>
          <a:noFill/>
          <a:ln>
            <a:noFill/>
          </a:ln>
        </p:spPr>
      </p:pic>
      <p:pic>
        <p:nvPicPr>
          <p:cNvPr id="1232" name="Google Shape;1232;p153"/>
          <p:cNvPicPr preferRelativeResize="0"/>
          <p:nvPr/>
        </p:nvPicPr>
        <p:blipFill rotWithShape="1">
          <a:blip r:embed="rId3">
            <a:alphaModFix/>
          </a:blip>
          <a:srcRect/>
          <a:stretch/>
        </p:blipFill>
        <p:spPr>
          <a:xfrm>
            <a:off x="8486586" y="364273"/>
            <a:ext cx="357377" cy="163798"/>
          </a:xfrm>
          <a:prstGeom prst="rect">
            <a:avLst/>
          </a:prstGeom>
          <a:noFill/>
          <a:ln>
            <a:noFill/>
          </a:ln>
        </p:spPr>
      </p:pic>
      <p:sp>
        <p:nvSpPr>
          <p:cNvPr id="1233" name="Google Shape;1233;p153"/>
          <p:cNvSpPr/>
          <p:nvPr/>
        </p:nvSpPr>
        <p:spPr>
          <a:xfrm rot="5340000">
            <a:off x="1639727" y="179995"/>
            <a:ext cx="64293" cy="7596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4" name="Google Shape;1234;p153"/>
          <p:cNvSpPr/>
          <p:nvPr/>
        </p:nvSpPr>
        <p:spPr>
          <a:xfrm>
            <a:off x="538715" y="256939"/>
            <a:ext cx="3645758" cy="41651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Next steps</a:t>
            </a:r>
            <a:endParaRPr/>
          </a:p>
        </p:txBody>
      </p:sp>
      <p:sp>
        <p:nvSpPr>
          <p:cNvPr id="1235" name="Google Shape;1235;p153"/>
          <p:cNvSpPr/>
          <p:nvPr/>
        </p:nvSpPr>
        <p:spPr>
          <a:xfrm>
            <a:off x="3498737" y="1498487"/>
            <a:ext cx="2146528" cy="2146528"/>
          </a:xfrm>
          <a:prstGeom prst="flowChartConnector">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25" i="0" u="none" strike="noStrike">
              <a:solidFill>
                <a:schemeClr val="dk1"/>
              </a:solidFill>
              <a:latin typeface="Arial"/>
              <a:ea typeface="Arial"/>
              <a:cs typeface="Arial"/>
              <a:sym typeface="Arial"/>
            </a:endParaRPr>
          </a:p>
        </p:txBody>
      </p:sp>
      <p:sp>
        <p:nvSpPr>
          <p:cNvPr id="1236" name="Google Shape;1236;p153"/>
          <p:cNvSpPr/>
          <p:nvPr/>
        </p:nvSpPr>
        <p:spPr>
          <a:xfrm>
            <a:off x="2727138" y="1988870"/>
            <a:ext cx="1019964" cy="262404"/>
          </a:xfrm>
          <a:prstGeom prst="homePlat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GB" sz="975">
                <a:solidFill>
                  <a:schemeClr val="lt1"/>
                </a:solidFill>
                <a:latin typeface="Arial"/>
                <a:ea typeface="Arial"/>
                <a:cs typeface="Arial"/>
                <a:sym typeface="Arial"/>
              </a:rPr>
              <a:t>Contact us</a:t>
            </a:r>
            <a:endParaRPr/>
          </a:p>
        </p:txBody>
      </p:sp>
      <p:sp>
        <p:nvSpPr>
          <p:cNvPr id="1237" name="Google Shape;1237;p153"/>
          <p:cNvSpPr/>
          <p:nvPr/>
        </p:nvSpPr>
        <p:spPr>
          <a:xfrm>
            <a:off x="2058436" y="2073919"/>
            <a:ext cx="354173" cy="7311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38" name="Google Shape;1238;p153"/>
          <p:cNvPicPr preferRelativeResize="0"/>
          <p:nvPr/>
        </p:nvPicPr>
        <p:blipFill rotWithShape="1">
          <a:blip r:embed="rId4">
            <a:alphaModFix/>
          </a:blip>
          <a:srcRect l="-7712" t="46612" r="-25646" b="-6676"/>
          <a:stretch/>
        </p:blipFill>
        <p:spPr>
          <a:xfrm rot="-5400000">
            <a:off x="-239864" y="3490148"/>
            <a:ext cx="1916537" cy="864862"/>
          </a:xfrm>
          <a:prstGeom prst="rect">
            <a:avLst/>
          </a:prstGeom>
          <a:noFill/>
          <a:ln>
            <a:noFill/>
          </a:ln>
        </p:spPr>
      </p:pic>
      <p:sp>
        <p:nvSpPr>
          <p:cNvPr id="1239" name="Google Shape;1239;p153"/>
          <p:cNvSpPr/>
          <p:nvPr/>
        </p:nvSpPr>
        <p:spPr>
          <a:xfrm>
            <a:off x="1556037" y="1382395"/>
            <a:ext cx="921716" cy="916064"/>
          </a:xfrm>
          <a:prstGeom prst="flowChartConnector">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0" name="Google Shape;1240;p153"/>
          <p:cNvSpPr/>
          <p:nvPr/>
        </p:nvSpPr>
        <p:spPr>
          <a:xfrm rot="-5400000">
            <a:off x="694424" y="4224357"/>
            <a:ext cx="534162" cy="530887"/>
          </a:xfrm>
          <a:prstGeom prst="flowChartConnector">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1" name="Google Shape;1241;p153"/>
          <p:cNvSpPr/>
          <p:nvPr/>
        </p:nvSpPr>
        <p:spPr>
          <a:xfrm rot="10800000">
            <a:off x="7338782" y="4493971"/>
            <a:ext cx="1421778" cy="688694"/>
          </a:xfrm>
          <a:custGeom>
            <a:avLst/>
            <a:gdLst/>
            <a:ahLst/>
            <a:cxnLst/>
            <a:rect l="l" t="t" r="r" b="b"/>
            <a:pathLst>
              <a:path w="1895704" h="918259" extrusionOk="0">
                <a:moveTo>
                  <a:pt x="0" y="0"/>
                </a:moveTo>
                <a:lnTo>
                  <a:pt x="1895704" y="0"/>
                </a:lnTo>
                <a:lnTo>
                  <a:pt x="1892376" y="65907"/>
                </a:lnTo>
                <a:cubicBezTo>
                  <a:pt x="1843756" y="544661"/>
                  <a:pt x="1439434" y="918259"/>
                  <a:pt x="947852" y="918259"/>
                </a:cubicBezTo>
                <a:cubicBezTo>
                  <a:pt x="456270" y="918259"/>
                  <a:pt x="51948" y="544661"/>
                  <a:pt x="3328" y="65907"/>
                </a:cubicBez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2" name="Google Shape;1242;p153"/>
          <p:cNvSpPr/>
          <p:nvPr/>
        </p:nvSpPr>
        <p:spPr>
          <a:xfrm>
            <a:off x="7697412" y="4487189"/>
            <a:ext cx="131294" cy="13129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pic>
        <p:nvPicPr>
          <p:cNvPr id="1243" name="Google Shape;1243;p153"/>
          <p:cNvPicPr preferRelativeResize="0"/>
          <p:nvPr/>
        </p:nvPicPr>
        <p:blipFill rotWithShape="1">
          <a:blip r:embed="rId5">
            <a:alphaModFix/>
          </a:blip>
          <a:srcRect/>
          <a:stretch/>
        </p:blipFill>
        <p:spPr>
          <a:xfrm>
            <a:off x="2699560" y="-8585"/>
            <a:ext cx="1166036" cy="921257"/>
          </a:xfrm>
          <a:prstGeom prst="rect">
            <a:avLst/>
          </a:prstGeom>
          <a:noFill/>
          <a:ln>
            <a:noFill/>
          </a:ln>
        </p:spPr>
      </p:pic>
      <p:sp>
        <p:nvSpPr>
          <p:cNvPr id="1244" name="Google Shape;1244;p153"/>
          <p:cNvSpPr/>
          <p:nvPr/>
        </p:nvSpPr>
        <p:spPr>
          <a:xfrm>
            <a:off x="3659559" y="576715"/>
            <a:ext cx="176440" cy="176440"/>
          </a:xfrm>
          <a:prstGeom prst="ellipse">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1245" name="Google Shape;1245;p153"/>
          <p:cNvSpPr txBox="1">
            <a:spLocks noGrp="1"/>
          </p:cNvSpPr>
          <p:nvPr>
            <p:ph type="body" idx="1"/>
          </p:nvPr>
        </p:nvSpPr>
        <p:spPr>
          <a:xfrm>
            <a:off x="3835999" y="2073919"/>
            <a:ext cx="1552052" cy="11606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100"/>
              <a:buNone/>
              <a:defRPr b="0"/>
            </a:lvl1pPr>
            <a:lvl2pPr marL="914400" lvl="1" indent="-228600" algn="l">
              <a:lnSpc>
                <a:spcPct val="90000"/>
              </a:lnSpc>
              <a:spcBef>
                <a:spcPts val="500"/>
              </a:spcBef>
              <a:spcAft>
                <a:spcPts val="0"/>
              </a:spcAft>
              <a:buSzPts val="1100"/>
              <a:buNone/>
              <a:defRPr/>
            </a:lvl2pPr>
            <a:lvl3pPr marL="1371600" lvl="2" indent="-228600" algn="l">
              <a:lnSpc>
                <a:spcPct val="90000"/>
              </a:lnSpc>
              <a:spcBef>
                <a:spcPts val="500"/>
              </a:spcBef>
              <a:spcAft>
                <a:spcPts val="0"/>
              </a:spcAft>
              <a:buSzPts val="1100"/>
              <a:buNone/>
              <a:defRPr/>
            </a:lvl3pPr>
            <a:lvl4pPr marL="1828800" lvl="3" indent="-228600" algn="l">
              <a:lnSpc>
                <a:spcPct val="90000"/>
              </a:lnSpc>
              <a:spcBef>
                <a:spcPts val="500"/>
              </a:spcBef>
              <a:spcAft>
                <a:spcPts val="0"/>
              </a:spcAft>
              <a:buSzPts val="1100"/>
              <a:buNone/>
              <a:defRPr/>
            </a:lvl4pPr>
            <a:lvl5pPr marL="2286000" lvl="4" indent="-228600" algn="l">
              <a:lnSpc>
                <a:spcPct val="90000"/>
              </a:lnSpc>
              <a:spcBef>
                <a:spcPts val="500"/>
              </a:spcBef>
              <a:spcAft>
                <a:spcPts val="0"/>
              </a:spcAft>
              <a:buSzPts val="11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1246"/>
        <p:cNvGrpSpPr/>
        <p:nvPr/>
      </p:nvGrpSpPr>
      <p:grpSpPr>
        <a:xfrm>
          <a:off x="0" y="0"/>
          <a:ext cx="0" cy="0"/>
          <a:chOff x="0" y="0"/>
          <a:chExt cx="0" cy="0"/>
        </a:xfrm>
      </p:grpSpPr>
      <p:sp>
        <p:nvSpPr>
          <p:cNvPr id="1247" name="Google Shape;1247;p15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8" name="Google Shape;1248;p154"/>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249" name="Google Shape;1249;p154"/>
          <p:cNvSpPr/>
          <p:nvPr/>
        </p:nvSpPr>
        <p:spPr>
          <a:xfrm>
            <a:off x="291689" y="7144"/>
            <a:ext cx="8859456" cy="513635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50" name="Google Shape;1250;p154"/>
          <p:cNvPicPr preferRelativeResize="0"/>
          <p:nvPr/>
        </p:nvPicPr>
        <p:blipFill rotWithShape="1">
          <a:blip r:embed="rId2">
            <a:alphaModFix/>
          </a:blip>
          <a:srcRect/>
          <a:stretch/>
        </p:blipFill>
        <p:spPr>
          <a:xfrm rot="10800000">
            <a:off x="8029198" y="0"/>
            <a:ext cx="1114802" cy="1114802"/>
          </a:xfrm>
          <a:prstGeom prst="rect">
            <a:avLst/>
          </a:prstGeom>
          <a:noFill/>
          <a:ln>
            <a:noFill/>
          </a:ln>
        </p:spPr>
      </p:pic>
      <p:pic>
        <p:nvPicPr>
          <p:cNvPr id="1251" name="Google Shape;1251;p154"/>
          <p:cNvPicPr preferRelativeResize="0"/>
          <p:nvPr/>
        </p:nvPicPr>
        <p:blipFill rotWithShape="1">
          <a:blip r:embed="rId3">
            <a:alphaModFix/>
          </a:blip>
          <a:srcRect/>
          <a:stretch/>
        </p:blipFill>
        <p:spPr>
          <a:xfrm>
            <a:off x="8527736" y="212040"/>
            <a:ext cx="331719" cy="517948"/>
          </a:xfrm>
          <a:prstGeom prst="rect">
            <a:avLst/>
          </a:prstGeom>
          <a:noFill/>
          <a:ln>
            <a:noFill/>
          </a:ln>
        </p:spPr>
      </p:pic>
      <p:sp>
        <p:nvSpPr>
          <p:cNvPr id="1252" name="Google Shape;1252;p154"/>
          <p:cNvSpPr/>
          <p:nvPr/>
        </p:nvSpPr>
        <p:spPr>
          <a:xfrm rot="5340000">
            <a:off x="1120081" y="21940"/>
            <a:ext cx="64293" cy="10709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3" name="Google Shape;1253;p154"/>
          <p:cNvSpPr/>
          <p:nvPr/>
        </p:nvSpPr>
        <p:spPr>
          <a:xfrm>
            <a:off x="538715" y="256939"/>
            <a:ext cx="3645758" cy="41651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Contact us</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next_steps_no_img">
  <p:cSld name="1_next_steps_no_img">
    <p:spTree>
      <p:nvGrpSpPr>
        <p:cNvPr id="1" name="Shape 1254"/>
        <p:cNvGrpSpPr/>
        <p:nvPr/>
      </p:nvGrpSpPr>
      <p:grpSpPr>
        <a:xfrm>
          <a:off x="0" y="0"/>
          <a:ext cx="0" cy="0"/>
          <a:chOff x="0" y="0"/>
          <a:chExt cx="0" cy="0"/>
        </a:xfrm>
      </p:grpSpPr>
      <p:sp>
        <p:nvSpPr>
          <p:cNvPr id="1255" name="Google Shape;1255;p155"/>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6" name="Google Shape;1256;p155"/>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257" name="Google Shape;1257;p155"/>
          <p:cNvSpPr/>
          <p:nvPr/>
        </p:nvSpPr>
        <p:spPr>
          <a:xfrm>
            <a:off x="291689" y="7144"/>
            <a:ext cx="8859456" cy="513635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8" name="Google Shape;1258;p155"/>
          <p:cNvSpPr/>
          <p:nvPr/>
        </p:nvSpPr>
        <p:spPr>
          <a:xfrm>
            <a:off x="2257187" y="256939"/>
            <a:ext cx="4629626" cy="4629623"/>
          </a:xfrm>
          <a:prstGeom prst="flowChartConnector">
            <a:avLst/>
          </a:prstGeom>
          <a:noFill/>
          <a:ln w="25400" cap="rnd" cmpd="sng">
            <a:solidFill>
              <a:srgbClr val="D8D8D8"/>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825" i="0" u="none" strike="noStrike">
              <a:solidFill>
                <a:schemeClr val="dk1"/>
              </a:solidFill>
              <a:latin typeface="Arial"/>
              <a:ea typeface="Arial"/>
              <a:cs typeface="Arial"/>
              <a:sym typeface="Arial"/>
            </a:endParaRPr>
          </a:p>
        </p:txBody>
      </p:sp>
      <p:sp>
        <p:nvSpPr>
          <p:cNvPr id="1259" name="Google Shape;1259;p155"/>
          <p:cNvSpPr/>
          <p:nvPr/>
        </p:nvSpPr>
        <p:spPr>
          <a:xfrm>
            <a:off x="4367383" y="99765"/>
            <a:ext cx="1114801" cy="4250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0" name="Google Shape;1260;p155"/>
          <p:cNvSpPr/>
          <p:nvPr/>
        </p:nvSpPr>
        <p:spPr>
          <a:xfrm>
            <a:off x="2661995" y="673457"/>
            <a:ext cx="3820011" cy="3796587"/>
          </a:xfrm>
          <a:prstGeom prst="flowChartConnector">
            <a:avLst/>
          </a:prstGeom>
          <a:noFill/>
          <a:ln w="952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1" name="Google Shape;1261;p155"/>
          <p:cNvSpPr/>
          <p:nvPr/>
        </p:nvSpPr>
        <p:spPr>
          <a:xfrm>
            <a:off x="2522474" y="1785928"/>
            <a:ext cx="354173" cy="132160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2" name="Google Shape;1262;p155"/>
          <p:cNvSpPr/>
          <p:nvPr/>
        </p:nvSpPr>
        <p:spPr>
          <a:xfrm>
            <a:off x="3108654" y="1108405"/>
            <a:ext cx="2926694" cy="2926692"/>
          </a:xfrm>
          <a:prstGeom prst="flowChartConnector">
            <a:avLst/>
          </a:prstGeom>
          <a:noFill/>
          <a:ln w="25400" cap="rnd" cmpd="sng">
            <a:solidFill>
              <a:schemeClr val="accent3"/>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825" i="0" u="none" strike="noStrike">
              <a:solidFill>
                <a:schemeClr val="dk1"/>
              </a:solidFill>
              <a:latin typeface="Arial"/>
              <a:ea typeface="Arial"/>
              <a:cs typeface="Arial"/>
              <a:sym typeface="Arial"/>
            </a:endParaRPr>
          </a:p>
        </p:txBody>
      </p:sp>
      <p:sp>
        <p:nvSpPr>
          <p:cNvPr id="1263" name="Google Shape;1263;p155"/>
          <p:cNvSpPr/>
          <p:nvPr/>
        </p:nvSpPr>
        <p:spPr>
          <a:xfrm>
            <a:off x="1690838" y="102256"/>
            <a:ext cx="2898250" cy="21465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64" name="Google Shape;1264;p155"/>
          <p:cNvPicPr preferRelativeResize="0"/>
          <p:nvPr/>
        </p:nvPicPr>
        <p:blipFill rotWithShape="1">
          <a:blip r:embed="rId2">
            <a:alphaModFix/>
          </a:blip>
          <a:srcRect/>
          <a:stretch/>
        </p:blipFill>
        <p:spPr>
          <a:xfrm rot="10800000">
            <a:off x="8029198" y="0"/>
            <a:ext cx="1114802" cy="1114802"/>
          </a:xfrm>
          <a:prstGeom prst="rect">
            <a:avLst/>
          </a:prstGeom>
          <a:noFill/>
          <a:ln>
            <a:noFill/>
          </a:ln>
        </p:spPr>
      </p:pic>
      <p:pic>
        <p:nvPicPr>
          <p:cNvPr id="1265" name="Google Shape;1265;p155"/>
          <p:cNvPicPr preferRelativeResize="0"/>
          <p:nvPr/>
        </p:nvPicPr>
        <p:blipFill rotWithShape="1">
          <a:blip r:embed="rId3">
            <a:alphaModFix/>
          </a:blip>
          <a:srcRect/>
          <a:stretch/>
        </p:blipFill>
        <p:spPr>
          <a:xfrm>
            <a:off x="8486586" y="364273"/>
            <a:ext cx="357377" cy="163798"/>
          </a:xfrm>
          <a:prstGeom prst="rect">
            <a:avLst/>
          </a:prstGeom>
          <a:noFill/>
          <a:ln>
            <a:noFill/>
          </a:ln>
        </p:spPr>
      </p:pic>
      <p:sp>
        <p:nvSpPr>
          <p:cNvPr id="1266" name="Google Shape;1266;p155"/>
          <p:cNvSpPr/>
          <p:nvPr/>
        </p:nvSpPr>
        <p:spPr>
          <a:xfrm rot="5340000">
            <a:off x="1639727" y="179995"/>
            <a:ext cx="64293" cy="7596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7" name="Google Shape;1267;p155"/>
          <p:cNvSpPr/>
          <p:nvPr/>
        </p:nvSpPr>
        <p:spPr>
          <a:xfrm>
            <a:off x="538715" y="256939"/>
            <a:ext cx="3645758" cy="41651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Next steps</a:t>
            </a:r>
            <a:endParaRPr/>
          </a:p>
        </p:txBody>
      </p:sp>
      <p:sp>
        <p:nvSpPr>
          <p:cNvPr id="1268" name="Google Shape;1268;p155"/>
          <p:cNvSpPr/>
          <p:nvPr/>
        </p:nvSpPr>
        <p:spPr>
          <a:xfrm>
            <a:off x="3498737" y="1498487"/>
            <a:ext cx="2146528" cy="2146528"/>
          </a:xfrm>
          <a:prstGeom prst="flowChartConnector">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25" i="0" u="none" strike="noStrike">
              <a:solidFill>
                <a:schemeClr val="dk1"/>
              </a:solidFill>
              <a:latin typeface="Arial"/>
              <a:ea typeface="Arial"/>
              <a:cs typeface="Arial"/>
              <a:sym typeface="Arial"/>
            </a:endParaRPr>
          </a:p>
        </p:txBody>
      </p:sp>
      <p:sp>
        <p:nvSpPr>
          <p:cNvPr id="1269" name="Google Shape;1269;p155"/>
          <p:cNvSpPr/>
          <p:nvPr/>
        </p:nvSpPr>
        <p:spPr>
          <a:xfrm>
            <a:off x="2774967" y="2110314"/>
            <a:ext cx="879266" cy="262404"/>
          </a:xfrm>
          <a:prstGeom prst="homePlat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GB" sz="975">
                <a:solidFill>
                  <a:schemeClr val="lt1"/>
                </a:solidFill>
                <a:latin typeface="Arial"/>
                <a:ea typeface="Arial"/>
                <a:cs typeface="Arial"/>
                <a:sym typeface="Arial"/>
              </a:rPr>
              <a:t>Contact us</a:t>
            </a:r>
            <a:endParaRPr/>
          </a:p>
        </p:txBody>
      </p:sp>
      <p:sp>
        <p:nvSpPr>
          <p:cNvPr id="1270" name="Google Shape;1270;p155"/>
          <p:cNvSpPr/>
          <p:nvPr/>
        </p:nvSpPr>
        <p:spPr>
          <a:xfrm>
            <a:off x="2058436" y="2073919"/>
            <a:ext cx="354173" cy="103361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71" name="Google Shape;1271;p155"/>
          <p:cNvPicPr preferRelativeResize="0"/>
          <p:nvPr/>
        </p:nvPicPr>
        <p:blipFill rotWithShape="1">
          <a:blip r:embed="rId4">
            <a:alphaModFix/>
          </a:blip>
          <a:srcRect l="-7712" t="46612" r="-25646" b="-6676"/>
          <a:stretch/>
        </p:blipFill>
        <p:spPr>
          <a:xfrm rot="-5400000">
            <a:off x="-239864" y="3490148"/>
            <a:ext cx="1916537" cy="864862"/>
          </a:xfrm>
          <a:prstGeom prst="rect">
            <a:avLst/>
          </a:prstGeom>
          <a:noFill/>
          <a:ln>
            <a:noFill/>
          </a:ln>
        </p:spPr>
      </p:pic>
      <p:sp>
        <p:nvSpPr>
          <p:cNvPr id="1272" name="Google Shape;1272;p155"/>
          <p:cNvSpPr/>
          <p:nvPr/>
        </p:nvSpPr>
        <p:spPr>
          <a:xfrm>
            <a:off x="1099498" y="1268239"/>
            <a:ext cx="1099904" cy="1093160"/>
          </a:xfrm>
          <a:prstGeom prst="flowChartConnector">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3" name="Google Shape;1273;p155"/>
          <p:cNvSpPr/>
          <p:nvPr/>
        </p:nvSpPr>
        <p:spPr>
          <a:xfrm rot="-5400000">
            <a:off x="694424" y="4224357"/>
            <a:ext cx="534162" cy="530887"/>
          </a:xfrm>
          <a:prstGeom prst="flowChartConnector">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4" name="Google Shape;1274;p155"/>
          <p:cNvSpPr/>
          <p:nvPr/>
        </p:nvSpPr>
        <p:spPr>
          <a:xfrm rot="10800000">
            <a:off x="7338782" y="4493971"/>
            <a:ext cx="1421778" cy="688694"/>
          </a:xfrm>
          <a:custGeom>
            <a:avLst/>
            <a:gdLst/>
            <a:ahLst/>
            <a:cxnLst/>
            <a:rect l="l" t="t" r="r" b="b"/>
            <a:pathLst>
              <a:path w="1895704" h="918259" extrusionOk="0">
                <a:moveTo>
                  <a:pt x="0" y="0"/>
                </a:moveTo>
                <a:lnTo>
                  <a:pt x="1895704" y="0"/>
                </a:lnTo>
                <a:lnTo>
                  <a:pt x="1892376" y="65907"/>
                </a:lnTo>
                <a:cubicBezTo>
                  <a:pt x="1843756" y="544661"/>
                  <a:pt x="1439434" y="918259"/>
                  <a:pt x="947852" y="918259"/>
                </a:cubicBezTo>
                <a:cubicBezTo>
                  <a:pt x="456270" y="918259"/>
                  <a:pt x="51948" y="544661"/>
                  <a:pt x="3328" y="65907"/>
                </a:cubicBezTo>
                <a:close/>
              </a:path>
            </a:pathLst>
          </a:cu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5" name="Google Shape;1275;p155"/>
          <p:cNvSpPr/>
          <p:nvPr/>
        </p:nvSpPr>
        <p:spPr>
          <a:xfrm>
            <a:off x="7697412" y="4487189"/>
            <a:ext cx="131294" cy="13129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pic>
        <p:nvPicPr>
          <p:cNvPr id="1276" name="Google Shape;1276;p155"/>
          <p:cNvPicPr preferRelativeResize="0"/>
          <p:nvPr/>
        </p:nvPicPr>
        <p:blipFill rotWithShape="1">
          <a:blip r:embed="rId5">
            <a:alphaModFix/>
          </a:blip>
          <a:srcRect/>
          <a:stretch/>
        </p:blipFill>
        <p:spPr>
          <a:xfrm>
            <a:off x="2699560" y="-8585"/>
            <a:ext cx="1166036" cy="921257"/>
          </a:xfrm>
          <a:prstGeom prst="rect">
            <a:avLst/>
          </a:prstGeom>
          <a:noFill/>
          <a:ln>
            <a:noFill/>
          </a:ln>
        </p:spPr>
      </p:pic>
      <p:sp>
        <p:nvSpPr>
          <p:cNvPr id="1277" name="Google Shape;1277;p155"/>
          <p:cNvSpPr/>
          <p:nvPr/>
        </p:nvSpPr>
        <p:spPr>
          <a:xfrm>
            <a:off x="3659559" y="576715"/>
            <a:ext cx="176440" cy="176440"/>
          </a:xfrm>
          <a:prstGeom prst="ellipse">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1278" name="Google Shape;1278;p155"/>
          <p:cNvSpPr/>
          <p:nvPr/>
        </p:nvSpPr>
        <p:spPr>
          <a:xfrm>
            <a:off x="1173744" y="1345990"/>
            <a:ext cx="166784" cy="16678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1279" name="Google Shape;1279;p155"/>
          <p:cNvSpPr txBox="1">
            <a:spLocks noGrp="1"/>
          </p:cNvSpPr>
          <p:nvPr>
            <p:ph type="body" idx="1"/>
          </p:nvPr>
        </p:nvSpPr>
        <p:spPr>
          <a:xfrm>
            <a:off x="3835999" y="2171700"/>
            <a:ext cx="1552052" cy="10628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100"/>
              <a:buNone/>
              <a:defRPr b="0"/>
            </a:lvl1pPr>
            <a:lvl2pPr marL="914400" lvl="1" indent="-228600" algn="l">
              <a:lnSpc>
                <a:spcPct val="90000"/>
              </a:lnSpc>
              <a:spcBef>
                <a:spcPts val="500"/>
              </a:spcBef>
              <a:spcAft>
                <a:spcPts val="0"/>
              </a:spcAft>
              <a:buSzPts val="1100"/>
              <a:buNone/>
              <a:defRPr/>
            </a:lvl2pPr>
            <a:lvl3pPr marL="1371600" lvl="2" indent="-228600" algn="l">
              <a:lnSpc>
                <a:spcPct val="90000"/>
              </a:lnSpc>
              <a:spcBef>
                <a:spcPts val="500"/>
              </a:spcBef>
              <a:spcAft>
                <a:spcPts val="0"/>
              </a:spcAft>
              <a:buSzPts val="1100"/>
              <a:buNone/>
              <a:defRPr/>
            </a:lvl3pPr>
            <a:lvl4pPr marL="1828800" lvl="3" indent="-228600" algn="l">
              <a:lnSpc>
                <a:spcPct val="90000"/>
              </a:lnSpc>
              <a:spcBef>
                <a:spcPts val="500"/>
              </a:spcBef>
              <a:spcAft>
                <a:spcPts val="0"/>
              </a:spcAft>
              <a:buSzPts val="1100"/>
              <a:buNone/>
              <a:defRPr/>
            </a:lvl4pPr>
            <a:lvl5pPr marL="2286000" lvl="4" indent="-228600" algn="l">
              <a:lnSpc>
                <a:spcPct val="90000"/>
              </a:lnSpc>
              <a:spcBef>
                <a:spcPts val="500"/>
              </a:spcBef>
              <a:spcAft>
                <a:spcPts val="0"/>
              </a:spcAft>
              <a:buSzPts val="11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health_film">
  <p:cSld name="health_film 2">
    <p:spTree>
      <p:nvGrpSpPr>
        <p:cNvPr id="1" name="Shape 1280"/>
        <p:cNvGrpSpPr/>
        <p:nvPr/>
      </p:nvGrpSpPr>
      <p:grpSpPr>
        <a:xfrm>
          <a:off x="0" y="0"/>
          <a:ext cx="0" cy="0"/>
          <a:chOff x="0" y="0"/>
          <a:chExt cx="0" cy="0"/>
        </a:xfrm>
      </p:grpSpPr>
      <p:sp>
        <p:nvSpPr>
          <p:cNvPr id="1281" name="Google Shape;1281;p156"/>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2" name="Google Shape;1282;p156"/>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283" name="Google Shape;1283;p156"/>
          <p:cNvSpPr/>
          <p:nvPr/>
        </p:nvSpPr>
        <p:spPr>
          <a:xfrm>
            <a:off x="284545" y="0"/>
            <a:ext cx="8859456" cy="513635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4" name="Google Shape;1284;p156"/>
          <p:cNvSpPr/>
          <p:nvPr/>
        </p:nvSpPr>
        <p:spPr>
          <a:xfrm>
            <a:off x="2465513" y="3125756"/>
            <a:ext cx="1424139" cy="1424138"/>
          </a:xfrm>
          <a:prstGeom prst="ellipse">
            <a:avLst/>
          </a:prstGeom>
          <a:noFill/>
          <a:ln w="25400" cap="rnd" cmpd="sng">
            <a:solidFill>
              <a:schemeClr val="accen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5" name="Google Shape;1285;p156"/>
          <p:cNvSpPr/>
          <p:nvPr/>
        </p:nvSpPr>
        <p:spPr>
          <a:xfrm>
            <a:off x="2487232" y="4131718"/>
            <a:ext cx="175145" cy="17514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1286" name="Google Shape;1286;p156"/>
          <p:cNvSpPr/>
          <p:nvPr/>
        </p:nvSpPr>
        <p:spPr>
          <a:xfrm>
            <a:off x="3261678" y="2941797"/>
            <a:ext cx="4266384" cy="1539731"/>
          </a:xfrm>
          <a:prstGeom prst="roundRect">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87" name="Google Shape;1287;p156"/>
          <p:cNvPicPr preferRelativeResize="0"/>
          <p:nvPr/>
        </p:nvPicPr>
        <p:blipFill rotWithShape="1">
          <a:blip r:embed="rId2">
            <a:alphaModFix/>
          </a:blip>
          <a:srcRect/>
          <a:stretch/>
        </p:blipFill>
        <p:spPr>
          <a:xfrm rot="10800000">
            <a:off x="8029198" y="0"/>
            <a:ext cx="1114802" cy="1114802"/>
          </a:xfrm>
          <a:prstGeom prst="rect">
            <a:avLst/>
          </a:prstGeom>
          <a:noFill/>
          <a:ln>
            <a:noFill/>
          </a:ln>
        </p:spPr>
      </p:pic>
      <p:sp>
        <p:nvSpPr>
          <p:cNvPr id="1288" name="Google Shape;1288;p156"/>
          <p:cNvSpPr/>
          <p:nvPr/>
        </p:nvSpPr>
        <p:spPr>
          <a:xfrm rot="5340000">
            <a:off x="1013818" y="121059"/>
            <a:ext cx="64293" cy="87272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9" name="Google Shape;1289;p156"/>
          <p:cNvSpPr/>
          <p:nvPr/>
        </p:nvSpPr>
        <p:spPr>
          <a:xfrm>
            <a:off x="538715" y="256939"/>
            <a:ext cx="3645758" cy="41651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Health film</a:t>
            </a:r>
            <a:endParaRPr/>
          </a:p>
        </p:txBody>
      </p:sp>
      <p:sp>
        <p:nvSpPr>
          <p:cNvPr id="1290" name="Google Shape;1290;p156"/>
          <p:cNvSpPr/>
          <p:nvPr/>
        </p:nvSpPr>
        <p:spPr>
          <a:xfrm>
            <a:off x="3850625" y="3570631"/>
            <a:ext cx="2989884" cy="77057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accent1"/>
              </a:buClr>
              <a:buSzPts val="825"/>
              <a:buFont typeface="Arial"/>
              <a:buNone/>
            </a:pPr>
            <a:r>
              <a:rPr lang="en-GB" sz="825">
                <a:solidFill>
                  <a:schemeClr val="lt1"/>
                </a:solidFill>
                <a:latin typeface="Arial"/>
                <a:ea typeface="Arial"/>
                <a:cs typeface="Arial"/>
                <a:sym typeface="Arial"/>
              </a:rPr>
              <a:t>This is a video highlighting our approach to bespoke health services. We have tailored a 4-nation approach and regionally specific solutions to local communities, targeting new areas and increasing visibility of our services. </a:t>
            </a:r>
            <a:endParaRPr/>
          </a:p>
        </p:txBody>
      </p:sp>
      <p:pic>
        <p:nvPicPr>
          <p:cNvPr id="1291" name="Google Shape;1291;p156"/>
          <p:cNvPicPr preferRelativeResize="0"/>
          <p:nvPr/>
        </p:nvPicPr>
        <p:blipFill rotWithShape="1">
          <a:blip r:embed="rId3">
            <a:alphaModFix/>
          </a:blip>
          <a:srcRect/>
          <a:stretch/>
        </p:blipFill>
        <p:spPr>
          <a:xfrm>
            <a:off x="8513516" y="256939"/>
            <a:ext cx="345940" cy="30702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ata">
  <p:cSld name="data 2">
    <p:spTree>
      <p:nvGrpSpPr>
        <p:cNvPr id="1" name="Shape 50"/>
        <p:cNvGrpSpPr/>
        <p:nvPr/>
      </p:nvGrpSpPr>
      <p:grpSpPr>
        <a:xfrm>
          <a:off x="0" y="0"/>
          <a:ext cx="0" cy="0"/>
          <a:chOff x="0" y="0"/>
          <a:chExt cx="0" cy="0"/>
        </a:xfrm>
      </p:grpSpPr>
      <p:pic>
        <p:nvPicPr>
          <p:cNvPr id="51" name="Google Shape;51;p51"/>
          <p:cNvPicPr preferRelativeResize="0"/>
          <p:nvPr/>
        </p:nvPicPr>
        <p:blipFill rotWithShape="1">
          <a:blip r:embed="rId2">
            <a:alphaModFix/>
          </a:blip>
          <a:srcRect l="-26561" t="38949" r="61751" b="16873"/>
          <a:stretch/>
        </p:blipFill>
        <p:spPr>
          <a:xfrm>
            <a:off x="1598455" y="1"/>
            <a:ext cx="7545545" cy="5143500"/>
          </a:xfrm>
          <a:prstGeom prst="rect">
            <a:avLst/>
          </a:prstGeom>
          <a:noFill/>
          <a:ln>
            <a:noFill/>
          </a:ln>
        </p:spPr>
      </p:pic>
      <p:sp>
        <p:nvSpPr>
          <p:cNvPr id="52" name="Google Shape;52;p51"/>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5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pic>
        <p:nvPicPr>
          <p:cNvPr id="54" name="Google Shape;54;p51"/>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pic>
        <p:nvPicPr>
          <p:cNvPr id="55" name="Google Shape;55;p51"/>
          <p:cNvPicPr preferRelativeResize="0"/>
          <p:nvPr/>
        </p:nvPicPr>
        <p:blipFill rotWithShape="1">
          <a:blip r:embed="rId4">
            <a:alphaModFix/>
          </a:blip>
          <a:srcRect/>
          <a:stretch/>
        </p:blipFill>
        <p:spPr>
          <a:xfrm>
            <a:off x="8418994" y="261733"/>
            <a:ext cx="485345" cy="307384"/>
          </a:xfrm>
          <a:prstGeom prst="rect">
            <a:avLst/>
          </a:prstGeom>
          <a:noFill/>
          <a:ln>
            <a:noFill/>
          </a:ln>
        </p:spPr>
      </p:pic>
      <p:sp>
        <p:nvSpPr>
          <p:cNvPr id="56" name="Google Shape;56;p51"/>
          <p:cNvSpPr/>
          <p:nvPr/>
        </p:nvSpPr>
        <p:spPr>
          <a:xfrm rot="5340000">
            <a:off x="1845994" y="-125682"/>
            <a:ext cx="64293" cy="136817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51"/>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difference we made</a:t>
            </a: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8"/>
        <p:cNvGrpSpPr/>
        <p:nvPr/>
      </p:nvGrpSpPr>
      <p:grpSpPr>
        <a:xfrm>
          <a:off x="0" y="0"/>
          <a:ext cx="0" cy="0"/>
          <a:chOff x="0" y="0"/>
          <a:chExt cx="0" cy="0"/>
        </a:xfrm>
      </p:grpSpPr>
      <p:sp>
        <p:nvSpPr>
          <p:cNvPr id="1299" name="Google Shape;1299;p4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0" name="Google Shape;1300;p4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1" name="Google Shape;1301;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3" name="Google Shape;1303;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4"/>
        <p:cNvGrpSpPr/>
        <p:nvPr/>
      </p:nvGrpSpPr>
      <p:grpSpPr>
        <a:xfrm>
          <a:off x="0" y="0"/>
          <a:ext cx="0" cy="0"/>
          <a:chOff x="0" y="0"/>
          <a:chExt cx="0" cy="0"/>
        </a:xfrm>
      </p:grpSpPr>
      <p:sp>
        <p:nvSpPr>
          <p:cNvPr id="1305" name="Google Shape;1305;p5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6" name="Google Shape;1306;p5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307" name="Google Shape;1307;p5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8" name="Google Shape;1308;p5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9" name="Google Shape;1309;p5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0"/>
        <p:cNvGrpSpPr/>
        <p:nvPr/>
      </p:nvGrpSpPr>
      <p:grpSpPr>
        <a:xfrm>
          <a:off x="0" y="0"/>
          <a:ext cx="0" cy="0"/>
          <a:chOff x="0" y="0"/>
          <a:chExt cx="0" cy="0"/>
        </a:xfrm>
      </p:grpSpPr>
      <p:sp>
        <p:nvSpPr>
          <p:cNvPr id="1311" name="Google Shape;1311;p55"/>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55"/>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57575"/>
              </a:buClr>
              <a:buSzPts val="1800"/>
              <a:buNone/>
              <a:defRPr sz="1800">
                <a:solidFill>
                  <a:srgbClr val="757575"/>
                </a:solidFill>
              </a:defRPr>
            </a:lvl1pPr>
            <a:lvl2pPr marL="914400" lvl="1" indent="-228600" algn="l">
              <a:lnSpc>
                <a:spcPct val="90000"/>
              </a:lnSpc>
              <a:spcBef>
                <a:spcPts val="375"/>
              </a:spcBef>
              <a:spcAft>
                <a:spcPts val="0"/>
              </a:spcAft>
              <a:buClr>
                <a:srgbClr val="757575"/>
              </a:buClr>
              <a:buSzPts val="1500"/>
              <a:buNone/>
              <a:defRPr sz="1500">
                <a:solidFill>
                  <a:srgbClr val="757575"/>
                </a:solidFill>
              </a:defRPr>
            </a:lvl2pPr>
            <a:lvl3pPr marL="1371600" lvl="2" indent="-228600" algn="l">
              <a:lnSpc>
                <a:spcPct val="90000"/>
              </a:lnSpc>
              <a:spcBef>
                <a:spcPts val="375"/>
              </a:spcBef>
              <a:spcAft>
                <a:spcPts val="0"/>
              </a:spcAft>
              <a:buClr>
                <a:srgbClr val="757575"/>
              </a:buClr>
              <a:buSzPts val="1350"/>
              <a:buNone/>
              <a:defRPr sz="1350">
                <a:solidFill>
                  <a:srgbClr val="757575"/>
                </a:solidFill>
              </a:defRPr>
            </a:lvl3pPr>
            <a:lvl4pPr marL="1828800" lvl="3" indent="-228600" algn="l">
              <a:lnSpc>
                <a:spcPct val="90000"/>
              </a:lnSpc>
              <a:spcBef>
                <a:spcPts val="375"/>
              </a:spcBef>
              <a:spcAft>
                <a:spcPts val="0"/>
              </a:spcAft>
              <a:buClr>
                <a:srgbClr val="757575"/>
              </a:buClr>
              <a:buSzPts val="1200"/>
              <a:buNone/>
              <a:defRPr sz="1200">
                <a:solidFill>
                  <a:srgbClr val="757575"/>
                </a:solidFill>
              </a:defRPr>
            </a:lvl4pPr>
            <a:lvl5pPr marL="2286000" lvl="4" indent="-228600" algn="l">
              <a:lnSpc>
                <a:spcPct val="90000"/>
              </a:lnSpc>
              <a:spcBef>
                <a:spcPts val="375"/>
              </a:spcBef>
              <a:spcAft>
                <a:spcPts val="0"/>
              </a:spcAft>
              <a:buClr>
                <a:srgbClr val="757575"/>
              </a:buClr>
              <a:buSzPts val="1200"/>
              <a:buNone/>
              <a:defRPr sz="1200">
                <a:solidFill>
                  <a:srgbClr val="757575"/>
                </a:solidFill>
              </a:defRPr>
            </a:lvl5pPr>
            <a:lvl6pPr marL="2743200" lvl="5" indent="-228600" algn="l">
              <a:lnSpc>
                <a:spcPct val="90000"/>
              </a:lnSpc>
              <a:spcBef>
                <a:spcPts val="375"/>
              </a:spcBef>
              <a:spcAft>
                <a:spcPts val="0"/>
              </a:spcAft>
              <a:buClr>
                <a:srgbClr val="757575"/>
              </a:buClr>
              <a:buSzPts val="1200"/>
              <a:buNone/>
              <a:defRPr sz="1200">
                <a:solidFill>
                  <a:srgbClr val="757575"/>
                </a:solidFill>
              </a:defRPr>
            </a:lvl6pPr>
            <a:lvl7pPr marL="3200400" lvl="6" indent="-228600" algn="l">
              <a:lnSpc>
                <a:spcPct val="90000"/>
              </a:lnSpc>
              <a:spcBef>
                <a:spcPts val="375"/>
              </a:spcBef>
              <a:spcAft>
                <a:spcPts val="0"/>
              </a:spcAft>
              <a:buClr>
                <a:srgbClr val="757575"/>
              </a:buClr>
              <a:buSzPts val="1200"/>
              <a:buNone/>
              <a:defRPr sz="1200">
                <a:solidFill>
                  <a:srgbClr val="757575"/>
                </a:solidFill>
              </a:defRPr>
            </a:lvl7pPr>
            <a:lvl8pPr marL="3657600" lvl="7" indent="-228600" algn="l">
              <a:lnSpc>
                <a:spcPct val="90000"/>
              </a:lnSpc>
              <a:spcBef>
                <a:spcPts val="375"/>
              </a:spcBef>
              <a:spcAft>
                <a:spcPts val="0"/>
              </a:spcAft>
              <a:buClr>
                <a:srgbClr val="757575"/>
              </a:buClr>
              <a:buSzPts val="1200"/>
              <a:buNone/>
              <a:defRPr sz="1200">
                <a:solidFill>
                  <a:srgbClr val="757575"/>
                </a:solidFill>
              </a:defRPr>
            </a:lvl8pPr>
            <a:lvl9pPr marL="4114800" lvl="8" indent="-228600" algn="l">
              <a:lnSpc>
                <a:spcPct val="90000"/>
              </a:lnSpc>
              <a:spcBef>
                <a:spcPts val="375"/>
              </a:spcBef>
              <a:spcAft>
                <a:spcPts val="0"/>
              </a:spcAft>
              <a:buClr>
                <a:srgbClr val="757575"/>
              </a:buClr>
              <a:buSzPts val="1200"/>
              <a:buNone/>
              <a:defRPr sz="1200">
                <a:solidFill>
                  <a:srgbClr val="757575"/>
                </a:solidFill>
              </a:defRPr>
            </a:lvl9pPr>
          </a:lstStyle>
          <a:p>
            <a:endParaRPr/>
          </a:p>
        </p:txBody>
      </p:sp>
      <p:sp>
        <p:nvSpPr>
          <p:cNvPr id="1313" name="Google Shape;1313;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4" name="Google Shape;1314;p5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5" name="Google Shape;1315;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16"/>
        <p:cNvGrpSpPr/>
        <p:nvPr/>
      </p:nvGrpSpPr>
      <p:grpSpPr>
        <a:xfrm>
          <a:off x="0" y="0"/>
          <a:ext cx="0" cy="0"/>
          <a:chOff x="0" y="0"/>
          <a:chExt cx="0" cy="0"/>
        </a:xfrm>
      </p:grpSpPr>
      <p:sp>
        <p:nvSpPr>
          <p:cNvPr id="1317" name="Google Shape;1317;p5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8" name="Google Shape;1318;p5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19" name="Google Shape;1319;p5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0" name="Google Shape;1320;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1" name="Google Shape;1321;p5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2" name="Google Shape;1322;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23"/>
        <p:cNvGrpSpPr/>
        <p:nvPr/>
      </p:nvGrpSpPr>
      <p:grpSpPr>
        <a:xfrm>
          <a:off x="0" y="0"/>
          <a:ext cx="0" cy="0"/>
          <a:chOff x="0" y="0"/>
          <a:chExt cx="0" cy="0"/>
        </a:xfrm>
      </p:grpSpPr>
      <p:sp>
        <p:nvSpPr>
          <p:cNvPr id="1324" name="Google Shape;1324;p57"/>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5" name="Google Shape;1325;p5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326" name="Google Shape;1326;p5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7" name="Google Shape;1327;p57"/>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328" name="Google Shape;1328;p57"/>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29" name="Google Shape;1329;p5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0" name="Google Shape;1330;p5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1" name="Google Shape;1331;p5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2"/>
        <p:cNvGrpSpPr/>
        <p:nvPr/>
      </p:nvGrpSpPr>
      <p:grpSpPr>
        <a:xfrm>
          <a:off x="0" y="0"/>
          <a:ext cx="0" cy="0"/>
          <a:chOff x="0" y="0"/>
          <a:chExt cx="0" cy="0"/>
        </a:xfrm>
      </p:grpSpPr>
      <p:sp>
        <p:nvSpPr>
          <p:cNvPr id="1333" name="Google Shape;1333;p5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4" name="Google Shape;1334;p5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5" name="Google Shape;1335;p5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6" name="Google Shape;1336;p5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7"/>
        <p:cNvGrpSpPr/>
        <p:nvPr/>
      </p:nvGrpSpPr>
      <p:grpSpPr>
        <a:xfrm>
          <a:off x="0" y="0"/>
          <a:ext cx="0" cy="0"/>
          <a:chOff x="0" y="0"/>
          <a:chExt cx="0" cy="0"/>
        </a:xfrm>
      </p:grpSpPr>
      <p:sp>
        <p:nvSpPr>
          <p:cNvPr id="1338" name="Google Shape;1338;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9" name="Google Shape;1339;p5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0" name="Google Shape;1340;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1"/>
        <p:cNvGrpSpPr/>
        <p:nvPr/>
      </p:nvGrpSpPr>
      <p:grpSpPr>
        <a:xfrm>
          <a:off x="0" y="0"/>
          <a:ext cx="0" cy="0"/>
          <a:chOff x="0" y="0"/>
          <a:chExt cx="0" cy="0"/>
        </a:xfrm>
      </p:grpSpPr>
      <p:sp>
        <p:nvSpPr>
          <p:cNvPr id="1342" name="Google Shape;1342;p6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3" name="Google Shape;1343;p60"/>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344" name="Google Shape;1344;p6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345" name="Google Shape;1345;p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6" name="Google Shape;1346;p6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7" name="Google Shape;1347;p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8"/>
        <p:cNvGrpSpPr/>
        <p:nvPr/>
      </p:nvGrpSpPr>
      <p:grpSpPr>
        <a:xfrm>
          <a:off x="0" y="0"/>
          <a:ext cx="0" cy="0"/>
          <a:chOff x="0" y="0"/>
          <a:chExt cx="0" cy="0"/>
        </a:xfrm>
      </p:grpSpPr>
      <p:sp>
        <p:nvSpPr>
          <p:cNvPr id="1349" name="Google Shape;1349;p6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0" name="Google Shape;1350;p61"/>
          <p:cNvSpPr>
            <a:spLocks noGrp="1"/>
          </p:cNvSpPr>
          <p:nvPr>
            <p:ph type="pic" idx="2"/>
          </p:nvPr>
        </p:nvSpPr>
        <p:spPr>
          <a:xfrm>
            <a:off x="3887391" y="740569"/>
            <a:ext cx="4629150" cy="3655219"/>
          </a:xfrm>
          <a:prstGeom prst="rect">
            <a:avLst/>
          </a:prstGeom>
          <a:noFill/>
          <a:ln>
            <a:noFill/>
          </a:ln>
        </p:spPr>
      </p:sp>
      <p:sp>
        <p:nvSpPr>
          <p:cNvPr id="1351" name="Google Shape;1351;p6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352" name="Google Shape;1352;p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3" name="Google Shape;1353;p6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4" name="Google Shape;1354;p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5"/>
        <p:cNvGrpSpPr/>
        <p:nvPr/>
      </p:nvGrpSpPr>
      <p:grpSpPr>
        <a:xfrm>
          <a:off x="0" y="0"/>
          <a:ext cx="0" cy="0"/>
          <a:chOff x="0" y="0"/>
          <a:chExt cx="0" cy="0"/>
        </a:xfrm>
      </p:grpSpPr>
      <p:sp>
        <p:nvSpPr>
          <p:cNvPr id="1356" name="Google Shape;1356;p6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7" name="Google Shape;1357;p6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8" name="Google Shape;1358;p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9" name="Google Shape;1359;p6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0" name="Google Shape;1360;p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3">
    <p:spTree>
      <p:nvGrpSpPr>
        <p:cNvPr id="1" name="Shape 58"/>
        <p:cNvGrpSpPr/>
        <p:nvPr/>
      </p:nvGrpSpPr>
      <p:grpSpPr>
        <a:xfrm>
          <a:off x="0" y="0"/>
          <a:ext cx="0" cy="0"/>
          <a:chOff x="0" y="0"/>
          <a:chExt cx="0" cy="0"/>
        </a:xfrm>
      </p:grpSpPr>
      <p:pic>
        <p:nvPicPr>
          <p:cNvPr id="59" name="Google Shape;59;p52" descr="nhs_ppt_widescreen_v2.jpg"/>
          <p:cNvPicPr preferRelativeResize="0"/>
          <p:nvPr/>
        </p:nvPicPr>
        <p:blipFill rotWithShape="1">
          <a:blip r:embed="rId2">
            <a:alphaModFix/>
          </a:blip>
          <a:srcRect/>
          <a:stretch/>
        </p:blipFill>
        <p:spPr>
          <a:xfrm>
            <a:off x="4572" y="0"/>
            <a:ext cx="9139428" cy="5143500"/>
          </a:xfrm>
          <a:prstGeom prst="rect">
            <a:avLst/>
          </a:prstGeom>
          <a:noFill/>
          <a:ln>
            <a:noFill/>
          </a:ln>
        </p:spPr>
      </p:pic>
      <p:sp>
        <p:nvSpPr>
          <p:cNvPr id="60" name="Google Shape;60;p52"/>
          <p:cNvSpPr txBox="1">
            <a:spLocks noGrp="1"/>
          </p:cNvSpPr>
          <p:nvPr>
            <p:ph type="title"/>
          </p:nvPr>
        </p:nvSpPr>
        <p:spPr>
          <a:xfrm>
            <a:off x="552308" y="1760086"/>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1" name="Google Shape;61;p52" descr="nhs_ppt_widescreen_v2.jpg"/>
          <p:cNvPicPr preferRelativeResize="0"/>
          <p:nvPr/>
        </p:nvPicPr>
        <p:blipFill rotWithShape="1">
          <a:blip r:embed="rId2">
            <a:alphaModFix/>
          </a:blip>
          <a:srcRect l="74456" t="57139" b="21430"/>
          <a:stretch/>
        </p:blipFill>
        <p:spPr>
          <a:xfrm>
            <a:off x="6717082" y="3936302"/>
            <a:ext cx="2334539" cy="1102290"/>
          </a:xfrm>
          <a:prstGeom prst="rect">
            <a:avLst/>
          </a:prstGeom>
          <a:noFill/>
          <a:ln>
            <a:noFill/>
          </a:ln>
        </p:spPr>
      </p:pic>
      <p:pic>
        <p:nvPicPr>
          <p:cNvPr id="62" name="Google Shape;62;p52"/>
          <p:cNvPicPr preferRelativeResize="0"/>
          <p:nvPr/>
        </p:nvPicPr>
        <p:blipFill rotWithShape="1">
          <a:blip r:embed="rId3">
            <a:alphaModFix/>
          </a:blip>
          <a:srcRect/>
          <a:stretch/>
        </p:blipFill>
        <p:spPr>
          <a:xfrm>
            <a:off x="7510788" y="4342422"/>
            <a:ext cx="1304927" cy="49261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1"/>
        <p:cNvGrpSpPr/>
        <p:nvPr/>
      </p:nvGrpSpPr>
      <p:grpSpPr>
        <a:xfrm>
          <a:off x="0" y="0"/>
          <a:ext cx="0" cy="0"/>
          <a:chOff x="0" y="0"/>
          <a:chExt cx="0" cy="0"/>
        </a:xfrm>
      </p:grpSpPr>
      <p:sp>
        <p:nvSpPr>
          <p:cNvPr id="1362" name="Google Shape;1362;p63"/>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3" name="Google Shape;1363;p63"/>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4" name="Google Shape;1364;p6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5" name="Google Shape;1365;p6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6" name="Google Shape;1366;p6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63"/>
        <p:cNvGrpSpPr/>
        <p:nvPr/>
      </p:nvGrpSpPr>
      <p:grpSpPr>
        <a:xfrm>
          <a:off x="0" y="0"/>
          <a:ext cx="0" cy="0"/>
          <a:chOff x="0" y="0"/>
          <a:chExt cx="0" cy="0"/>
        </a:xfrm>
      </p:grpSpPr>
      <p:sp>
        <p:nvSpPr>
          <p:cNvPr id="64" name="Google Shape;64;p53"/>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Clr>
                <a:srgbClr val="1D1A1C"/>
              </a:buClr>
              <a:buSzPts val="2100"/>
              <a:buFont typeface="Arial"/>
              <a:buNone/>
              <a:defRPr sz="2100" b="1" i="0" u="none" strike="noStrike" cap="none">
                <a:solidFill>
                  <a:srgbClr val="1D1A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53"/>
          <p:cNvSpPr txBox="1">
            <a:spLocks noGrp="1"/>
          </p:cNvSpPr>
          <p:nvPr>
            <p:ph type="body" idx="1"/>
          </p:nvPr>
        </p:nvSpPr>
        <p:spPr>
          <a:xfrm>
            <a:off x="457200" y="1183005"/>
            <a:ext cx="3977640" cy="3394710"/>
          </a:xfrm>
          <a:prstGeom prst="rect">
            <a:avLst/>
          </a:prstGeom>
          <a:noFill/>
          <a:ln>
            <a:noFill/>
          </a:ln>
        </p:spPr>
        <p:txBody>
          <a:bodyPr spcFirstLastPara="1" wrap="square" lIns="0" tIns="0" rIns="0" bIns="0" anchor="t" anchorCtr="0">
            <a:sp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 name="Google Shape;66;p53"/>
          <p:cNvSpPr txBox="1">
            <a:spLocks noGrp="1"/>
          </p:cNvSpPr>
          <p:nvPr>
            <p:ph type="body" idx="2"/>
          </p:nvPr>
        </p:nvSpPr>
        <p:spPr>
          <a:xfrm>
            <a:off x="4709160" y="1183005"/>
            <a:ext cx="3977640" cy="3394710"/>
          </a:xfrm>
          <a:prstGeom prst="rect">
            <a:avLst/>
          </a:prstGeom>
          <a:noFill/>
          <a:ln>
            <a:noFill/>
          </a:ln>
        </p:spPr>
        <p:txBody>
          <a:bodyPr spcFirstLastPara="1" wrap="square" lIns="0" tIns="0" rIns="0" bIns="0" anchor="t" anchorCtr="0">
            <a:sp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Google Shape;67;p53"/>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53"/>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53"/>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28575" marR="0" lvl="0" indent="0" algn="l" rtl="0">
              <a:lnSpc>
                <a:spcPct val="100000"/>
              </a:lnSpc>
              <a:spcBef>
                <a:spcPts val="0"/>
              </a:spcBef>
              <a:buNone/>
              <a:defRPr sz="750" b="0" i="0">
                <a:solidFill>
                  <a:schemeClr val="lt1"/>
                </a:solidFill>
                <a:latin typeface="Arial"/>
                <a:ea typeface="Arial"/>
                <a:cs typeface="Arial"/>
                <a:sym typeface="Arial"/>
              </a:defRPr>
            </a:lvl1pPr>
            <a:lvl2pPr marL="28575" marR="0" lvl="1" indent="0" algn="l" rtl="0">
              <a:lnSpc>
                <a:spcPct val="100000"/>
              </a:lnSpc>
              <a:spcBef>
                <a:spcPts val="0"/>
              </a:spcBef>
              <a:buNone/>
              <a:defRPr sz="750" b="0" i="0">
                <a:solidFill>
                  <a:schemeClr val="lt1"/>
                </a:solidFill>
                <a:latin typeface="Arial"/>
                <a:ea typeface="Arial"/>
                <a:cs typeface="Arial"/>
                <a:sym typeface="Arial"/>
              </a:defRPr>
            </a:lvl2pPr>
            <a:lvl3pPr marL="28575" marR="0" lvl="2" indent="0" algn="l" rtl="0">
              <a:lnSpc>
                <a:spcPct val="100000"/>
              </a:lnSpc>
              <a:spcBef>
                <a:spcPts val="0"/>
              </a:spcBef>
              <a:buNone/>
              <a:defRPr sz="750" b="0" i="0">
                <a:solidFill>
                  <a:schemeClr val="lt1"/>
                </a:solidFill>
                <a:latin typeface="Arial"/>
                <a:ea typeface="Arial"/>
                <a:cs typeface="Arial"/>
                <a:sym typeface="Arial"/>
              </a:defRPr>
            </a:lvl3pPr>
            <a:lvl4pPr marL="28575" marR="0" lvl="3" indent="0" algn="l" rtl="0">
              <a:lnSpc>
                <a:spcPct val="100000"/>
              </a:lnSpc>
              <a:spcBef>
                <a:spcPts val="0"/>
              </a:spcBef>
              <a:buNone/>
              <a:defRPr sz="750" b="0" i="0">
                <a:solidFill>
                  <a:schemeClr val="lt1"/>
                </a:solidFill>
                <a:latin typeface="Arial"/>
                <a:ea typeface="Arial"/>
                <a:cs typeface="Arial"/>
                <a:sym typeface="Arial"/>
              </a:defRPr>
            </a:lvl4pPr>
            <a:lvl5pPr marL="28575" marR="0" lvl="4" indent="0" algn="l" rtl="0">
              <a:lnSpc>
                <a:spcPct val="100000"/>
              </a:lnSpc>
              <a:spcBef>
                <a:spcPts val="0"/>
              </a:spcBef>
              <a:buNone/>
              <a:defRPr sz="750" b="0" i="0">
                <a:solidFill>
                  <a:schemeClr val="lt1"/>
                </a:solidFill>
                <a:latin typeface="Arial"/>
                <a:ea typeface="Arial"/>
                <a:cs typeface="Arial"/>
                <a:sym typeface="Arial"/>
              </a:defRPr>
            </a:lvl5pPr>
            <a:lvl6pPr marL="28575" marR="0" lvl="5" indent="0" algn="l" rtl="0">
              <a:lnSpc>
                <a:spcPct val="100000"/>
              </a:lnSpc>
              <a:spcBef>
                <a:spcPts val="0"/>
              </a:spcBef>
              <a:buNone/>
              <a:defRPr sz="750" b="0" i="0">
                <a:solidFill>
                  <a:schemeClr val="lt1"/>
                </a:solidFill>
                <a:latin typeface="Arial"/>
                <a:ea typeface="Arial"/>
                <a:cs typeface="Arial"/>
                <a:sym typeface="Arial"/>
              </a:defRPr>
            </a:lvl6pPr>
            <a:lvl7pPr marL="28575" marR="0" lvl="6" indent="0" algn="l" rtl="0">
              <a:lnSpc>
                <a:spcPct val="100000"/>
              </a:lnSpc>
              <a:spcBef>
                <a:spcPts val="0"/>
              </a:spcBef>
              <a:buNone/>
              <a:defRPr sz="750" b="0" i="0">
                <a:solidFill>
                  <a:schemeClr val="lt1"/>
                </a:solidFill>
                <a:latin typeface="Arial"/>
                <a:ea typeface="Arial"/>
                <a:cs typeface="Arial"/>
                <a:sym typeface="Arial"/>
              </a:defRPr>
            </a:lvl7pPr>
            <a:lvl8pPr marL="28575" marR="0" lvl="7" indent="0" algn="l" rtl="0">
              <a:lnSpc>
                <a:spcPct val="100000"/>
              </a:lnSpc>
              <a:spcBef>
                <a:spcPts val="0"/>
              </a:spcBef>
              <a:buNone/>
              <a:defRPr sz="750" b="0" i="0">
                <a:solidFill>
                  <a:schemeClr val="lt1"/>
                </a:solidFill>
                <a:latin typeface="Arial"/>
                <a:ea typeface="Arial"/>
                <a:cs typeface="Arial"/>
                <a:sym typeface="Arial"/>
              </a:defRPr>
            </a:lvl8pPr>
            <a:lvl9pPr marL="28575" marR="0" lvl="8" indent="0" algn="l" rtl="0">
              <a:lnSpc>
                <a:spcPct val="100000"/>
              </a:lnSpc>
              <a:spcBef>
                <a:spcPts val="0"/>
              </a:spcBef>
              <a:buNone/>
              <a:defRPr sz="750" b="0" i="0">
                <a:solidFill>
                  <a:schemeClr val="lt1"/>
                </a:solidFill>
                <a:latin typeface="Arial"/>
                <a:ea typeface="Arial"/>
                <a:cs typeface="Arial"/>
                <a:sym typeface="Arial"/>
              </a:defRPr>
            </a:lvl9pPr>
          </a:lstStyle>
          <a:p>
            <a:pPr marL="28575"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38"/>
          <p:cNvSpPr txBox="1">
            <a:spLocks noGrp="1"/>
          </p:cNvSpPr>
          <p:nvPr>
            <p:ph type="title"/>
          </p:nvPr>
        </p:nvSpPr>
        <p:spPr>
          <a:xfrm>
            <a:off x="508001" y="457200"/>
            <a:ext cx="6447501" cy="9906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8"/>
          <p:cNvSpPr txBox="1">
            <a:spLocks noGrp="1"/>
          </p:cNvSpPr>
          <p:nvPr>
            <p:ph type="body" idx="1"/>
          </p:nvPr>
        </p:nvSpPr>
        <p:spPr>
          <a:xfrm>
            <a:off x="508001" y="1620442"/>
            <a:ext cx="6447501" cy="291058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0" name="Google Shape;90;p38"/>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8"/>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8"/>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3"/>
        <p:cNvGrpSpPr/>
        <p:nvPr/>
      </p:nvGrpSpPr>
      <p:grpSpPr>
        <a:xfrm>
          <a:off x="0" y="0"/>
          <a:ext cx="0" cy="0"/>
          <a:chOff x="0" y="0"/>
          <a:chExt cx="0" cy="0"/>
        </a:xfrm>
      </p:grpSpPr>
      <p:grpSp>
        <p:nvGrpSpPr>
          <p:cNvPr id="94" name="Google Shape;94;p64"/>
          <p:cNvGrpSpPr/>
          <p:nvPr/>
        </p:nvGrpSpPr>
        <p:grpSpPr>
          <a:xfrm>
            <a:off x="0" y="-6350"/>
            <a:ext cx="9144000" cy="5149850"/>
            <a:chOff x="0" y="-8467"/>
            <a:chExt cx="12192000" cy="6866467"/>
          </a:xfrm>
        </p:grpSpPr>
        <p:sp>
          <p:nvSpPr>
            <p:cNvPr id="95" name="Google Shape;95;p64"/>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96" name="Google Shape;96;p64"/>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97" name="Google Shape;97;p64"/>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98" name="Google Shape;98;p6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99" name="Google Shape;99;p6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00" name="Google Shape;100;p64"/>
            <p:cNvSpPr/>
            <p:nvPr/>
          </p:nvSpPr>
          <p:spPr>
            <a:xfrm>
              <a:off x="8932333" y="3048000"/>
              <a:ext cx="3259667" cy="3810000"/>
            </a:xfrm>
            <a:prstGeom prst="triangle">
              <a:avLst>
                <a:gd name="adj" fmla="val 100000"/>
              </a:avLst>
            </a:prstGeom>
            <a:solidFill>
              <a:srgbClr val="B4351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43512">
                <a:alpha val="49803"/>
              </a:srgbClr>
            </a:solidFill>
            <a:ln>
              <a:noFill/>
            </a:ln>
          </p:spPr>
        </p:sp>
        <p:sp>
          <p:nvSpPr>
            <p:cNvPr id="102" name="Google Shape;102;p6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03" name="Google Shape;103;p6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49C00">
                <a:alpha val="80000"/>
              </a:srgbClr>
            </a:solidFill>
            <a:ln>
              <a:noFill/>
            </a:ln>
          </p:spPr>
        </p:sp>
        <p:sp>
          <p:nvSpPr>
            <p:cNvPr id="104" name="Google Shape;104;p64"/>
            <p:cNvSpPr/>
            <p:nvPr/>
          </p:nvSpPr>
          <p:spPr>
            <a:xfrm>
              <a:off x="10371666" y="3589867"/>
              <a:ext cx="1817159" cy="3268133"/>
            </a:xfrm>
            <a:prstGeom prst="triangle">
              <a:avLst>
                <a:gd name="adj" fmla="val 100000"/>
              </a:avLst>
            </a:prstGeom>
            <a:solidFill>
              <a:srgbClr val="B4351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64"/>
          <p:cNvSpPr txBox="1">
            <a:spLocks noGrp="1"/>
          </p:cNvSpPr>
          <p:nvPr>
            <p:ph type="ctrTitle"/>
          </p:nvPr>
        </p:nvSpPr>
        <p:spPr>
          <a:xfrm>
            <a:off x="1130300" y="1803400"/>
            <a:ext cx="5825202" cy="1234727"/>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4050"/>
              <a:buFont typeface="Trebuchet MS"/>
              <a:buNone/>
              <a:defRPr sz="405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4"/>
          <p:cNvSpPr txBox="1">
            <a:spLocks noGrp="1"/>
          </p:cNvSpPr>
          <p:nvPr>
            <p:ph type="subTitle" idx="1"/>
          </p:nvPr>
        </p:nvSpPr>
        <p:spPr>
          <a:xfrm>
            <a:off x="1130300" y="3038125"/>
            <a:ext cx="5825202" cy="822674"/>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107" name="Google Shape;107;p64"/>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4"/>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64"/>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65"/>
          <p:cNvSpPr txBox="1">
            <a:spLocks noGrp="1"/>
          </p:cNvSpPr>
          <p:nvPr>
            <p:ph type="title"/>
          </p:nvPr>
        </p:nvSpPr>
        <p:spPr>
          <a:xfrm>
            <a:off x="508001" y="2025651"/>
            <a:ext cx="6447501" cy="13699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000"/>
              <a:buFont typeface="Trebuchet MS"/>
              <a:buNone/>
              <a:defRPr sz="3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5"/>
          <p:cNvSpPr txBox="1">
            <a:spLocks noGrp="1"/>
          </p:cNvSpPr>
          <p:nvPr>
            <p:ph type="body" idx="1"/>
          </p:nvPr>
        </p:nvSpPr>
        <p:spPr>
          <a:xfrm>
            <a:off x="508001" y="3395586"/>
            <a:ext cx="6447501" cy="6453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500">
                <a:solidFill>
                  <a:srgbClr val="7F7F7F"/>
                </a:solidFill>
              </a:defRPr>
            </a:lvl1pPr>
            <a:lvl2pPr marL="914400" lvl="1" indent="-228600" algn="l">
              <a:spcBef>
                <a:spcPts val="1000"/>
              </a:spcBef>
              <a:spcAft>
                <a:spcPts val="0"/>
              </a:spcAft>
              <a:buSzPts val="1080"/>
              <a:buNone/>
              <a:defRPr sz="1350">
                <a:solidFill>
                  <a:srgbClr val="888888"/>
                </a:solidFill>
              </a:defRPr>
            </a:lvl2pPr>
            <a:lvl3pPr marL="1371600" lvl="2" indent="-228600" algn="l">
              <a:spcBef>
                <a:spcPts val="1000"/>
              </a:spcBef>
              <a:spcAft>
                <a:spcPts val="0"/>
              </a:spcAft>
              <a:buSzPts val="960"/>
              <a:buNone/>
              <a:defRPr sz="1200">
                <a:solidFill>
                  <a:srgbClr val="888888"/>
                </a:solidFill>
              </a:defRPr>
            </a:lvl3pPr>
            <a:lvl4pPr marL="1828800" lvl="3" indent="-228600" algn="l">
              <a:spcBef>
                <a:spcPts val="1000"/>
              </a:spcBef>
              <a:spcAft>
                <a:spcPts val="0"/>
              </a:spcAft>
              <a:buSzPts val="840"/>
              <a:buNone/>
              <a:defRPr sz="1050">
                <a:solidFill>
                  <a:srgbClr val="888888"/>
                </a:solidFill>
              </a:defRPr>
            </a:lvl4pPr>
            <a:lvl5pPr marL="2286000" lvl="4" indent="-228600" algn="l">
              <a:spcBef>
                <a:spcPts val="1000"/>
              </a:spcBef>
              <a:spcAft>
                <a:spcPts val="0"/>
              </a:spcAft>
              <a:buSzPts val="840"/>
              <a:buNone/>
              <a:defRPr sz="1050">
                <a:solidFill>
                  <a:srgbClr val="888888"/>
                </a:solidFill>
              </a:defRPr>
            </a:lvl5pPr>
            <a:lvl6pPr marL="2743200" lvl="5" indent="-228600" algn="l">
              <a:spcBef>
                <a:spcPts val="1000"/>
              </a:spcBef>
              <a:spcAft>
                <a:spcPts val="0"/>
              </a:spcAft>
              <a:buSzPts val="840"/>
              <a:buNone/>
              <a:defRPr sz="1050">
                <a:solidFill>
                  <a:srgbClr val="888888"/>
                </a:solidFill>
              </a:defRPr>
            </a:lvl6pPr>
            <a:lvl7pPr marL="3200400" lvl="6" indent="-228600" algn="l">
              <a:spcBef>
                <a:spcPts val="1000"/>
              </a:spcBef>
              <a:spcAft>
                <a:spcPts val="0"/>
              </a:spcAft>
              <a:buSzPts val="840"/>
              <a:buNone/>
              <a:defRPr sz="1050">
                <a:solidFill>
                  <a:srgbClr val="888888"/>
                </a:solidFill>
              </a:defRPr>
            </a:lvl7pPr>
            <a:lvl8pPr marL="3657600" lvl="7" indent="-228600" algn="l">
              <a:spcBef>
                <a:spcPts val="1000"/>
              </a:spcBef>
              <a:spcAft>
                <a:spcPts val="0"/>
              </a:spcAft>
              <a:buSzPts val="840"/>
              <a:buNone/>
              <a:defRPr sz="1050">
                <a:solidFill>
                  <a:srgbClr val="888888"/>
                </a:solidFill>
              </a:defRPr>
            </a:lvl8pPr>
            <a:lvl9pPr marL="4114800" lvl="8" indent="-228600" algn="l">
              <a:spcBef>
                <a:spcPts val="1000"/>
              </a:spcBef>
              <a:spcAft>
                <a:spcPts val="0"/>
              </a:spcAft>
              <a:buSzPts val="840"/>
              <a:buNone/>
              <a:defRPr sz="1050">
                <a:solidFill>
                  <a:srgbClr val="888888"/>
                </a:solidFill>
              </a:defRPr>
            </a:lvl9pPr>
          </a:lstStyle>
          <a:p>
            <a:endParaRPr/>
          </a:p>
        </p:txBody>
      </p:sp>
      <p:sp>
        <p:nvSpPr>
          <p:cNvPr id="113" name="Google Shape;113;p65"/>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5"/>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65"/>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66"/>
          <p:cNvSpPr txBox="1">
            <a:spLocks noGrp="1"/>
          </p:cNvSpPr>
          <p:nvPr>
            <p:ph type="title"/>
          </p:nvPr>
        </p:nvSpPr>
        <p:spPr>
          <a:xfrm>
            <a:off x="508001" y="457200"/>
            <a:ext cx="6447501" cy="9906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6"/>
          <p:cNvSpPr txBox="1">
            <a:spLocks noGrp="1"/>
          </p:cNvSpPr>
          <p:nvPr>
            <p:ph type="body" idx="1"/>
          </p:nvPr>
        </p:nvSpPr>
        <p:spPr>
          <a:xfrm>
            <a:off x="508001" y="1620442"/>
            <a:ext cx="3138026" cy="291057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9" name="Google Shape;119;p66"/>
          <p:cNvSpPr txBox="1">
            <a:spLocks noGrp="1"/>
          </p:cNvSpPr>
          <p:nvPr>
            <p:ph type="body" idx="2"/>
          </p:nvPr>
        </p:nvSpPr>
        <p:spPr>
          <a:xfrm>
            <a:off x="3817477" y="1620442"/>
            <a:ext cx="3138026" cy="291058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0" name="Google Shape;120;p66"/>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66"/>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6"/>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67"/>
          <p:cNvSpPr txBox="1">
            <a:spLocks noGrp="1"/>
          </p:cNvSpPr>
          <p:nvPr>
            <p:ph type="title"/>
          </p:nvPr>
        </p:nvSpPr>
        <p:spPr>
          <a:xfrm>
            <a:off x="508001" y="457200"/>
            <a:ext cx="6447501" cy="9906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7"/>
          <p:cNvSpPr txBox="1">
            <a:spLocks noGrp="1"/>
          </p:cNvSpPr>
          <p:nvPr>
            <p:ph type="body" idx="1"/>
          </p:nvPr>
        </p:nvSpPr>
        <p:spPr>
          <a:xfrm>
            <a:off x="506809" y="1620737"/>
            <a:ext cx="3139217" cy="432197"/>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440"/>
              <a:buNone/>
              <a:defRPr sz="1800" b="0"/>
            </a:lvl1pPr>
            <a:lvl2pPr marL="914400" lvl="1" indent="-228600" algn="l">
              <a:spcBef>
                <a:spcPts val="1000"/>
              </a:spcBef>
              <a:spcAft>
                <a:spcPts val="0"/>
              </a:spcAft>
              <a:buSzPts val="1200"/>
              <a:buNone/>
              <a:defRPr sz="1500" b="1"/>
            </a:lvl2pPr>
            <a:lvl3pPr marL="1371600" lvl="2" indent="-228600" algn="l">
              <a:spcBef>
                <a:spcPts val="1000"/>
              </a:spcBef>
              <a:spcAft>
                <a:spcPts val="0"/>
              </a:spcAft>
              <a:buSzPts val="1080"/>
              <a:buNone/>
              <a:defRPr sz="1350" b="1"/>
            </a:lvl3pPr>
            <a:lvl4pPr marL="1828800" lvl="3" indent="-228600" algn="l">
              <a:spcBef>
                <a:spcPts val="1000"/>
              </a:spcBef>
              <a:spcAft>
                <a:spcPts val="0"/>
              </a:spcAft>
              <a:buSzPts val="960"/>
              <a:buNone/>
              <a:defRPr sz="1200" b="1"/>
            </a:lvl4pPr>
            <a:lvl5pPr marL="2286000" lvl="4" indent="-228600" algn="l">
              <a:spcBef>
                <a:spcPts val="1000"/>
              </a:spcBef>
              <a:spcAft>
                <a:spcPts val="0"/>
              </a:spcAft>
              <a:buSzPts val="960"/>
              <a:buNone/>
              <a:defRPr sz="1200" b="1"/>
            </a:lvl5pPr>
            <a:lvl6pPr marL="2743200" lvl="5" indent="-228600" algn="l">
              <a:spcBef>
                <a:spcPts val="1000"/>
              </a:spcBef>
              <a:spcAft>
                <a:spcPts val="0"/>
              </a:spcAft>
              <a:buSzPts val="960"/>
              <a:buNone/>
              <a:defRPr sz="1200" b="1"/>
            </a:lvl6pPr>
            <a:lvl7pPr marL="3200400" lvl="6" indent="-228600" algn="l">
              <a:spcBef>
                <a:spcPts val="1000"/>
              </a:spcBef>
              <a:spcAft>
                <a:spcPts val="0"/>
              </a:spcAft>
              <a:buSzPts val="960"/>
              <a:buNone/>
              <a:defRPr sz="1200" b="1"/>
            </a:lvl7pPr>
            <a:lvl8pPr marL="3657600" lvl="7" indent="-228600" algn="l">
              <a:spcBef>
                <a:spcPts val="1000"/>
              </a:spcBef>
              <a:spcAft>
                <a:spcPts val="0"/>
              </a:spcAft>
              <a:buSzPts val="960"/>
              <a:buNone/>
              <a:defRPr sz="1200" b="1"/>
            </a:lvl8pPr>
            <a:lvl9pPr marL="4114800" lvl="8" indent="-228600" algn="l">
              <a:spcBef>
                <a:spcPts val="1000"/>
              </a:spcBef>
              <a:spcAft>
                <a:spcPts val="0"/>
              </a:spcAft>
              <a:buSzPts val="960"/>
              <a:buNone/>
              <a:defRPr sz="1200" b="1"/>
            </a:lvl9pPr>
          </a:lstStyle>
          <a:p>
            <a:endParaRPr/>
          </a:p>
        </p:txBody>
      </p:sp>
      <p:sp>
        <p:nvSpPr>
          <p:cNvPr id="126" name="Google Shape;126;p67"/>
          <p:cNvSpPr txBox="1">
            <a:spLocks noGrp="1"/>
          </p:cNvSpPr>
          <p:nvPr>
            <p:ph type="body" idx="2"/>
          </p:nvPr>
        </p:nvSpPr>
        <p:spPr>
          <a:xfrm>
            <a:off x="506809" y="2052934"/>
            <a:ext cx="3139217" cy="247808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67"/>
          <p:cNvSpPr txBox="1">
            <a:spLocks noGrp="1"/>
          </p:cNvSpPr>
          <p:nvPr>
            <p:ph type="body" idx="3"/>
          </p:nvPr>
        </p:nvSpPr>
        <p:spPr>
          <a:xfrm>
            <a:off x="3816287" y="1620737"/>
            <a:ext cx="3139214" cy="432197"/>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440"/>
              <a:buNone/>
              <a:defRPr sz="1800" b="0"/>
            </a:lvl1pPr>
            <a:lvl2pPr marL="914400" lvl="1" indent="-228600" algn="l">
              <a:spcBef>
                <a:spcPts val="1000"/>
              </a:spcBef>
              <a:spcAft>
                <a:spcPts val="0"/>
              </a:spcAft>
              <a:buSzPts val="1200"/>
              <a:buNone/>
              <a:defRPr sz="1500" b="1"/>
            </a:lvl2pPr>
            <a:lvl3pPr marL="1371600" lvl="2" indent="-228600" algn="l">
              <a:spcBef>
                <a:spcPts val="1000"/>
              </a:spcBef>
              <a:spcAft>
                <a:spcPts val="0"/>
              </a:spcAft>
              <a:buSzPts val="1080"/>
              <a:buNone/>
              <a:defRPr sz="1350" b="1"/>
            </a:lvl3pPr>
            <a:lvl4pPr marL="1828800" lvl="3" indent="-228600" algn="l">
              <a:spcBef>
                <a:spcPts val="1000"/>
              </a:spcBef>
              <a:spcAft>
                <a:spcPts val="0"/>
              </a:spcAft>
              <a:buSzPts val="960"/>
              <a:buNone/>
              <a:defRPr sz="1200" b="1"/>
            </a:lvl4pPr>
            <a:lvl5pPr marL="2286000" lvl="4" indent="-228600" algn="l">
              <a:spcBef>
                <a:spcPts val="1000"/>
              </a:spcBef>
              <a:spcAft>
                <a:spcPts val="0"/>
              </a:spcAft>
              <a:buSzPts val="960"/>
              <a:buNone/>
              <a:defRPr sz="1200" b="1"/>
            </a:lvl5pPr>
            <a:lvl6pPr marL="2743200" lvl="5" indent="-228600" algn="l">
              <a:spcBef>
                <a:spcPts val="1000"/>
              </a:spcBef>
              <a:spcAft>
                <a:spcPts val="0"/>
              </a:spcAft>
              <a:buSzPts val="960"/>
              <a:buNone/>
              <a:defRPr sz="1200" b="1"/>
            </a:lvl6pPr>
            <a:lvl7pPr marL="3200400" lvl="6" indent="-228600" algn="l">
              <a:spcBef>
                <a:spcPts val="1000"/>
              </a:spcBef>
              <a:spcAft>
                <a:spcPts val="0"/>
              </a:spcAft>
              <a:buSzPts val="960"/>
              <a:buNone/>
              <a:defRPr sz="1200" b="1"/>
            </a:lvl7pPr>
            <a:lvl8pPr marL="3657600" lvl="7" indent="-228600" algn="l">
              <a:spcBef>
                <a:spcPts val="1000"/>
              </a:spcBef>
              <a:spcAft>
                <a:spcPts val="0"/>
              </a:spcAft>
              <a:buSzPts val="960"/>
              <a:buNone/>
              <a:defRPr sz="1200" b="1"/>
            </a:lvl8pPr>
            <a:lvl9pPr marL="4114800" lvl="8" indent="-228600" algn="l">
              <a:spcBef>
                <a:spcPts val="1000"/>
              </a:spcBef>
              <a:spcAft>
                <a:spcPts val="0"/>
              </a:spcAft>
              <a:buSzPts val="960"/>
              <a:buNone/>
              <a:defRPr sz="1200" b="1"/>
            </a:lvl9pPr>
          </a:lstStyle>
          <a:p>
            <a:endParaRPr/>
          </a:p>
        </p:txBody>
      </p:sp>
      <p:sp>
        <p:nvSpPr>
          <p:cNvPr id="128" name="Google Shape;128;p67"/>
          <p:cNvSpPr txBox="1">
            <a:spLocks noGrp="1"/>
          </p:cNvSpPr>
          <p:nvPr>
            <p:ph type="body" idx="4"/>
          </p:nvPr>
        </p:nvSpPr>
        <p:spPr>
          <a:xfrm>
            <a:off x="3816288" y="2052934"/>
            <a:ext cx="3139213" cy="247808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9" name="Google Shape;129;p67"/>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67"/>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7"/>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68"/>
          <p:cNvSpPr txBox="1">
            <a:spLocks noGrp="1"/>
          </p:cNvSpPr>
          <p:nvPr>
            <p:ph type="title"/>
          </p:nvPr>
        </p:nvSpPr>
        <p:spPr>
          <a:xfrm>
            <a:off x="508001" y="457200"/>
            <a:ext cx="6447501" cy="9906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68"/>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68"/>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68"/>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ullets ">
  <p:cSld name="Title and bullets ">
    <p:spTree>
      <p:nvGrpSpPr>
        <p:cNvPr id="1" name="Shape 16"/>
        <p:cNvGrpSpPr/>
        <p:nvPr/>
      </p:nvGrpSpPr>
      <p:grpSpPr>
        <a:xfrm>
          <a:off x="0" y="0"/>
          <a:ext cx="0" cy="0"/>
          <a:chOff x="0" y="0"/>
          <a:chExt cx="0" cy="0"/>
        </a:xfrm>
      </p:grpSpPr>
      <p:sp>
        <p:nvSpPr>
          <p:cNvPr id="17" name="Google Shape;17;p34"/>
          <p:cNvSpPr txBox="1">
            <a:spLocks noGrp="1"/>
          </p:cNvSpPr>
          <p:nvPr>
            <p:ph type="title"/>
          </p:nvPr>
        </p:nvSpPr>
        <p:spPr>
          <a:xfrm>
            <a:off x="467544" y="411510"/>
            <a:ext cx="1306488" cy="5651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34"/>
          <p:cNvSpPr txBox="1">
            <a:spLocks noGrp="1"/>
          </p:cNvSpPr>
          <p:nvPr>
            <p:ph type="body" idx="1"/>
          </p:nvPr>
        </p:nvSpPr>
        <p:spPr>
          <a:xfrm>
            <a:off x="457200" y="1275606"/>
            <a:ext cx="7571184" cy="3318619"/>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EE2A24"/>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69"/>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9"/>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69"/>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p70"/>
          <p:cNvSpPr txBox="1">
            <a:spLocks noGrp="1"/>
          </p:cNvSpPr>
          <p:nvPr>
            <p:ph type="title"/>
          </p:nvPr>
        </p:nvSpPr>
        <p:spPr>
          <a:xfrm>
            <a:off x="508001" y="1123953"/>
            <a:ext cx="2890896" cy="9588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500"/>
              <a:buFont typeface="Trebuchet MS"/>
              <a:buNone/>
              <a:defRPr sz="1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70"/>
          <p:cNvSpPr txBox="1">
            <a:spLocks noGrp="1"/>
          </p:cNvSpPr>
          <p:nvPr>
            <p:ph type="body" idx="1"/>
          </p:nvPr>
        </p:nvSpPr>
        <p:spPr>
          <a:xfrm>
            <a:off x="3570346" y="386193"/>
            <a:ext cx="3385156" cy="414482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4" name="Google Shape;144;p70"/>
          <p:cNvSpPr txBox="1">
            <a:spLocks noGrp="1"/>
          </p:cNvSpPr>
          <p:nvPr>
            <p:ph type="body" idx="2"/>
          </p:nvPr>
        </p:nvSpPr>
        <p:spPr>
          <a:xfrm>
            <a:off x="508001" y="2082802"/>
            <a:ext cx="2890896" cy="1938337"/>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40"/>
              <a:buNone/>
              <a:defRPr sz="105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145" name="Google Shape;145;p70"/>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70"/>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0"/>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71"/>
          <p:cNvSpPr txBox="1">
            <a:spLocks noGrp="1"/>
          </p:cNvSpPr>
          <p:nvPr>
            <p:ph type="title"/>
          </p:nvPr>
        </p:nvSpPr>
        <p:spPr>
          <a:xfrm>
            <a:off x="508001" y="3600450"/>
            <a:ext cx="64475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1800"/>
              <a:buFont typeface="Trebuchet MS"/>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71"/>
          <p:cNvSpPr>
            <a:spLocks noGrp="1"/>
          </p:cNvSpPr>
          <p:nvPr>
            <p:ph type="pic" idx="2"/>
          </p:nvPr>
        </p:nvSpPr>
        <p:spPr>
          <a:xfrm>
            <a:off x="508001" y="457200"/>
            <a:ext cx="6447501" cy="2884289"/>
          </a:xfrm>
          <a:prstGeom prst="rect">
            <a:avLst/>
          </a:prstGeom>
          <a:noFill/>
          <a:ln>
            <a:noFill/>
          </a:ln>
        </p:spPr>
      </p:sp>
      <p:sp>
        <p:nvSpPr>
          <p:cNvPr id="151" name="Google Shape;151;p71"/>
          <p:cNvSpPr txBox="1">
            <a:spLocks noGrp="1"/>
          </p:cNvSpPr>
          <p:nvPr>
            <p:ph type="body" idx="1"/>
          </p:nvPr>
        </p:nvSpPr>
        <p:spPr>
          <a:xfrm>
            <a:off x="508001" y="4025504"/>
            <a:ext cx="6447500" cy="505518"/>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720"/>
              <a:buNone/>
              <a:defRPr sz="900"/>
            </a:lvl1pPr>
            <a:lvl2pPr marL="914400" lvl="1" indent="-228600" algn="l">
              <a:spcBef>
                <a:spcPts val="1000"/>
              </a:spcBef>
              <a:spcAft>
                <a:spcPts val="0"/>
              </a:spcAft>
              <a:buSzPts val="720"/>
              <a:buNone/>
              <a:defRPr sz="900"/>
            </a:lvl2pPr>
            <a:lvl3pPr marL="1371600" lvl="2" indent="-228600" algn="l">
              <a:spcBef>
                <a:spcPts val="1000"/>
              </a:spcBef>
              <a:spcAft>
                <a:spcPts val="0"/>
              </a:spcAft>
              <a:buSzPts val="600"/>
              <a:buNone/>
              <a:defRPr sz="750"/>
            </a:lvl3pPr>
            <a:lvl4pPr marL="1828800" lvl="3" indent="-228600" algn="l">
              <a:spcBef>
                <a:spcPts val="1000"/>
              </a:spcBef>
              <a:spcAft>
                <a:spcPts val="0"/>
              </a:spcAft>
              <a:buSzPts val="540"/>
              <a:buNone/>
              <a:defRPr sz="675"/>
            </a:lvl4pPr>
            <a:lvl5pPr marL="2286000" lvl="4" indent="-228600" algn="l">
              <a:spcBef>
                <a:spcPts val="1000"/>
              </a:spcBef>
              <a:spcAft>
                <a:spcPts val="0"/>
              </a:spcAft>
              <a:buSzPts val="540"/>
              <a:buNone/>
              <a:defRPr sz="675"/>
            </a:lvl5pPr>
            <a:lvl6pPr marL="2743200" lvl="5" indent="-228600" algn="l">
              <a:spcBef>
                <a:spcPts val="1000"/>
              </a:spcBef>
              <a:spcAft>
                <a:spcPts val="0"/>
              </a:spcAft>
              <a:buSzPts val="540"/>
              <a:buNone/>
              <a:defRPr sz="675"/>
            </a:lvl6pPr>
            <a:lvl7pPr marL="3200400" lvl="6" indent="-228600" algn="l">
              <a:spcBef>
                <a:spcPts val="1000"/>
              </a:spcBef>
              <a:spcAft>
                <a:spcPts val="0"/>
              </a:spcAft>
              <a:buSzPts val="540"/>
              <a:buNone/>
              <a:defRPr sz="675"/>
            </a:lvl7pPr>
            <a:lvl8pPr marL="3657600" lvl="7" indent="-228600" algn="l">
              <a:spcBef>
                <a:spcPts val="1000"/>
              </a:spcBef>
              <a:spcAft>
                <a:spcPts val="0"/>
              </a:spcAft>
              <a:buSzPts val="540"/>
              <a:buNone/>
              <a:defRPr sz="675"/>
            </a:lvl8pPr>
            <a:lvl9pPr marL="4114800" lvl="8" indent="-228600" algn="l">
              <a:spcBef>
                <a:spcPts val="1000"/>
              </a:spcBef>
              <a:spcAft>
                <a:spcPts val="0"/>
              </a:spcAft>
              <a:buSzPts val="540"/>
              <a:buNone/>
              <a:defRPr sz="675"/>
            </a:lvl9pPr>
          </a:lstStyle>
          <a:p>
            <a:endParaRPr/>
          </a:p>
        </p:txBody>
      </p:sp>
      <p:sp>
        <p:nvSpPr>
          <p:cNvPr id="152" name="Google Shape;152;p71"/>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1"/>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54" name="Google Shape;154;p71"/>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55"/>
        <p:cNvGrpSpPr/>
        <p:nvPr/>
      </p:nvGrpSpPr>
      <p:grpSpPr>
        <a:xfrm>
          <a:off x="0" y="0"/>
          <a:ext cx="0" cy="0"/>
          <a:chOff x="0" y="0"/>
          <a:chExt cx="0" cy="0"/>
        </a:xfrm>
      </p:grpSpPr>
      <p:sp>
        <p:nvSpPr>
          <p:cNvPr id="156" name="Google Shape;156;p72"/>
          <p:cNvSpPr txBox="1">
            <a:spLocks noGrp="1"/>
          </p:cNvSpPr>
          <p:nvPr>
            <p:ph type="title"/>
          </p:nvPr>
        </p:nvSpPr>
        <p:spPr>
          <a:xfrm>
            <a:off x="508001" y="457200"/>
            <a:ext cx="6447501" cy="25527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72"/>
          <p:cNvSpPr txBox="1">
            <a:spLocks noGrp="1"/>
          </p:cNvSpPr>
          <p:nvPr>
            <p:ph type="body" idx="1"/>
          </p:nvPr>
        </p:nvSpPr>
        <p:spPr>
          <a:xfrm>
            <a:off x="508001" y="3352800"/>
            <a:ext cx="6447501" cy="117822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080"/>
              <a:buNone/>
              <a:defRPr sz="1350">
                <a:solidFill>
                  <a:srgbClr val="3F3F3F"/>
                </a:solidFill>
              </a:defRPr>
            </a:lvl1pPr>
            <a:lvl2pPr marL="914400" lvl="1" indent="-228600" algn="l">
              <a:spcBef>
                <a:spcPts val="1000"/>
              </a:spcBef>
              <a:spcAft>
                <a:spcPts val="0"/>
              </a:spcAft>
              <a:buSzPts val="1080"/>
              <a:buNone/>
              <a:defRPr sz="1350">
                <a:solidFill>
                  <a:srgbClr val="888888"/>
                </a:solidFill>
              </a:defRPr>
            </a:lvl2pPr>
            <a:lvl3pPr marL="1371600" lvl="2" indent="-228600" algn="l">
              <a:spcBef>
                <a:spcPts val="1000"/>
              </a:spcBef>
              <a:spcAft>
                <a:spcPts val="0"/>
              </a:spcAft>
              <a:buSzPts val="960"/>
              <a:buNone/>
              <a:defRPr sz="1200">
                <a:solidFill>
                  <a:srgbClr val="888888"/>
                </a:solidFill>
              </a:defRPr>
            </a:lvl3pPr>
            <a:lvl4pPr marL="1828800" lvl="3" indent="-228600" algn="l">
              <a:spcBef>
                <a:spcPts val="1000"/>
              </a:spcBef>
              <a:spcAft>
                <a:spcPts val="0"/>
              </a:spcAft>
              <a:buSzPts val="840"/>
              <a:buNone/>
              <a:defRPr sz="1050">
                <a:solidFill>
                  <a:srgbClr val="888888"/>
                </a:solidFill>
              </a:defRPr>
            </a:lvl4pPr>
            <a:lvl5pPr marL="2286000" lvl="4" indent="-228600" algn="l">
              <a:spcBef>
                <a:spcPts val="1000"/>
              </a:spcBef>
              <a:spcAft>
                <a:spcPts val="0"/>
              </a:spcAft>
              <a:buSzPts val="840"/>
              <a:buNone/>
              <a:defRPr sz="1050">
                <a:solidFill>
                  <a:srgbClr val="888888"/>
                </a:solidFill>
              </a:defRPr>
            </a:lvl5pPr>
            <a:lvl6pPr marL="2743200" lvl="5" indent="-228600" algn="l">
              <a:spcBef>
                <a:spcPts val="1000"/>
              </a:spcBef>
              <a:spcAft>
                <a:spcPts val="0"/>
              </a:spcAft>
              <a:buSzPts val="840"/>
              <a:buNone/>
              <a:defRPr sz="1050">
                <a:solidFill>
                  <a:srgbClr val="888888"/>
                </a:solidFill>
              </a:defRPr>
            </a:lvl6pPr>
            <a:lvl7pPr marL="3200400" lvl="6" indent="-228600" algn="l">
              <a:spcBef>
                <a:spcPts val="1000"/>
              </a:spcBef>
              <a:spcAft>
                <a:spcPts val="0"/>
              </a:spcAft>
              <a:buSzPts val="840"/>
              <a:buNone/>
              <a:defRPr sz="1050">
                <a:solidFill>
                  <a:srgbClr val="888888"/>
                </a:solidFill>
              </a:defRPr>
            </a:lvl7pPr>
            <a:lvl8pPr marL="3657600" lvl="7" indent="-228600" algn="l">
              <a:spcBef>
                <a:spcPts val="1000"/>
              </a:spcBef>
              <a:spcAft>
                <a:spcPts val="0"/>
              </a:spcAft>
              <a:buSzPts val="840"/>
              <a:buNone/>
              <a:defRPr sz="1050">
                <a:solidFill>
                  <a:srgbClr val="888888"/>
                </a:solidFill>
              </a:defRPr>
            </a:lvl8pPr>
            <a:lvl9pPr marL="4114800" lvl="8" indent="-228600" algn="l">
              <a:spcBef>
                <a:spcPts val="1000"/>
              </a:spcBef>
              <a:spcAft>
                <a:spcPts val="0"/>
              </a:spcAft>
              <a:buSzPts val="840"/>
              <a:buNone/>
              <a:defRPr sz="1050">
                <a:solidFill>
                  <a:srgbClr val="888888"/>
                </a:solidFill>
              </a:defRPr>
            </a:lvl9pPr>
          </a:lstStyle>
          <a:p>
            <a:endParaRPr/>
          </a:p>
        </p:txBody>
      </p:sp>
      <p:sp>
        <p:nvSpPr>
          <p:cNvPr id="158" name="Google Shape;158;p72"/>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72"/>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72"/>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61"/>
        <p:cNvGrpSpPr/>
        <p:nvPr/>
      </p:nvGrpSpPr>
      <p:grpSpPr>
        <a:xfrm>
          <a:off x="0" y="0"/>
          <a:ext cx="0" cy="0"/>
          <a:chOff x="0" y="0"/>
          <a:chExt cx="0" cy="0"/>
        </a:xfrm>
      </p:grpSpPr>
      <p:sp>
        <p:nvSpPr>
          <p:cNvPr id="162" name="Google Shape;162;p73"/>
          <p:cNvSpPr txBox="1">
            <a:spLocks noGrp="1"/>
          </p:cNvSpPr>
          <p:nvPr>
            <p:ph type="title"/>
          </p:nvPr>
        </p:nvSpPr>
        <p:spPr>
          <a:xfrm>
            <a:off x="698500" y="457200"/>
            <a:ext cx="6070601" cy="2266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73"/>
          <p:cNvSpPr txBox="1">
            <a:spLocks noGrp="1"/>
          </p:cNvSpPr>
          <p:nvPr>
            <p:ph type="body" idx="1"/>
          </p:nvPr>
        </p:nvSpPr>
        <p:spPr>
          <a:xfrm>
            <a:off x="1024604" y="2724150"/>
            <a:ext cx="5418393" cy="28575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960"/>
              <a:buFont typeface="Trebuchet MS"/>
              <a:buNone/>
              <a:defRPr sz="12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64" name="Google Shape;164;p73"/>
          <p:cNvSpPr txBox="1">
            <a:spLocks noGrp="1"/>
          </p:cNvSpPr>
          <p:nvPr>
            <p:ph type="body" idx="2"/>
          </p:nvPr>
        </p:nvSpPr>
        <p:spPr>
          <a:xfrm>
            <a:off x="508001" y="3352800"/>
            <a:ext cx="6447501" cy="117822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080"/>
              <a:buNone/>
              <a:defRPr sz="1350">
                <a:solidFill>
                  <a:srgbClr val="3F3F3F"/>
                </a:solidFill>
              </a:defRPr>
            </a:lvl1pPr>
            <a:lvl2pPr marL="914400" lvl="1" indent="-228600" algn="l">
              <a:spcBef>
                <a:spcPts val="1000"/>
              </a:spcBef>
              <a:spcAft>
                <a:spcPts val="0"/>
              </a:spcAft>
              <a:buSzPts val="1080"/>
              <a:buNone/>
              <a:defRPr sz="1350">
                <a:solidFill>
                  <a:srgbClr val="888888"/>
                </a:solidFill>
              </a:defRPr>
            </a:lvl2pPr>
            <a:lvl3pPr marL="1371600" lvl="2" indent="-228600" algn="l">
              <a:spcBef>
                <a:spcPts val="1000"/>
              </a:spcBef>
              <a:spcAft>
                <a:spcPts val="0"/>
              </a:spcAft>
              <a:buSzPts val="960"/>
              <a:buNone/>
              <a:defRPr sz="1200">
                <a:solidFill>
                  <a:srgbClr val="888888"/>
                </a:solidFill>
              </a:defRPr>
            </a:lvl3pPr>
            <a:lvl4pPr marL="1828800" lvl="3" indent="-228600" algn="l">
              <a:spcBef>
                <a:spcPts val="1000"/>
              </a:spcBef>
              <a:spcAft>
                <a:spcPts val="0"/>
              </a:spcAft>
              <a:buSzPts val="840"/>
              <a:buNone/>
              <a:defRPr sz="1050">
                <a:solidFill>
                  <a:srgbClr val="888888"/>
                </a:solidFill>
              </a:defRPr>
            </a:lvl4pPr>
            <a:lvl5pPr marL="2286000" lvl="4" indent="-228600" algn="l">
              <a:spcBef>
                <a:spcPts val="1000"/>
              </a:spcBef>
              <a:spcAft>
                <a:spcPts val="0"/>
              </a:spcAft>
              <a:buSzPts val="840"/>
              <a:buNone/>
              <a:defRPr sz="1050">
                <a:solidFill>
                  <a:srgbClr val="888888"/>
                </a:solidFill>
              </a:defRPr>
            </a:lvl5pPr>
            <a:lvl6pPr marL="2743200" lvl="5" indent="-228600" algn="l">
              <a:spcBef>
                <a:spcPts val="1000"/>
              </a:spcBef>
              <a:spcAft>
                <a:spcPts val="0"/>
              </a:spcAft>
              <a:buSzPts val="840"/>
              <a:buNone/>
              <a:defRPr sz="1050">
                <a:solidFill>
                  <a:srgbClr val="888888"/>
                </a:solidFill>
              </a:defRPr>
            </a:lvl6pPr>
            <a:lvl7pPr marL="3200400" lvl="6" indent="-228600" algn="l">
              <a:spcBef>
                <a:spcPts val="1000"/>
              </a:spcBef>
              <a:spcAft>
                <a:spcPts val="0"/>
              </a:spcAft>
              <a:buSzPts val="840"/>
              <a:buNone/>
              <a:defRPr sz="1050">
                <a:solidFill>
                  <a:srgbClr val="888888"/>
                </a:solidFill>
              </a:defRPr>
            </a:lvl7pPr>
            <a:lvl8pPr marL="3657600" lvl="7" indent="-228600" algn="l">
              <a:spcBef>
                <a:spcPts val="1000"/>
              </a:spcBef>
              <a:spcAft>
                <a:spcPts val="0"/>
              </a:spcAft>
              <a:buSzPts val="840"/>
              <a:buNone/>
              <a:defRPr sz="1050">
                <a:solidFill>
                  <a:srgbClr val="888888"/>
                </a:solidFill>
              </a:defRPr>
            </a:lvl8pPr>
            <a:lvl9pPr marL="4114800" lvl="8" indent="-228600" algn="l">
              <a:spcBef>
                <a:spcPts val="1000"/>
              </a:spcBef>
              <a:spcAft>
                <a:spcPts val="0"/>
              </a:spcAft>
              <a:buSzPts val="840"/>
              <a:buNone/>
              <a:defRPr sz="1050">
                <a:solidFill>
                  <a:srgbClr val="888888"/>
                </a:solidFill>
              </a:defRPr>
            </a:lvl9pPr>
          </a:lstStyle>
          <a:p>
            <a:endParaRPr/>
          </a:p>
        </p:txBody>
      </p:sp>
      <p:sp>
        <p:nvSpPr>
          <p:cNvPr id="165" name="Google Shape;165;p73"/>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73"/>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73"/>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73"/>
          <p:cNvSpPr txBox="1"/>
          <p:nvPr/>
        </p:nvSpPr>
        <p:spPr>
          <a:xfrm>
            <a:off x="406403" y="592784"/>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GB" sz="6000">
                <a:solidFill>
                  <a:srgbClr val="F19279"/>
                </a:solidFill>
                <a:latin typeface="Arial"/>
                <a:ea typeface="Arial"/>
                <a:cs typeface="Arial"/>
                <a:sym typeface="Arial"/>
              </a:rPr>
              <a:t>“</a:t>
            </a:r>
            <a:endParaRPr/>
          </a:p>
        </p:txBody>
      </p:sp>
      <p:sp>
        <p:nvSpPr>
          <p:cNvPr id="169" name="Google Shape;169;p73"/>
          <p:cNvSpPr txBox="1"/>
          <p:nvPr/>
        </p:nvSpPr>
        <p:spPr>
          <a:xfrm>
            <a:off x="6669758" y="216491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GB" sz="6000">
                <a:solidFill>
                  <a:srgbClr val="F19279"/>
                </a:solidFill>
                <a:latin typeface="Arial"/>
                <a:ea typeface="Arial"/>
                <a:cs typeface="Arial"/>
                <a:sym typeface="Arial"/>
              </a:rPr>
              <a:t>”</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70"/>
        <p:cNvGrpSpPr/>
        <p:nvPr/>
      </p:nvGrpSpPr>
      <p:grpSpPr>
        <a:xfrm>
          <a:off x="0" y="0"/>
          <a:ext cx="0" cy="0"/>
          <a:chOff x="0" y="0"/>
          <a:chExt cx="0" cy="0"/>
        </a:xfrm>
      </p:grpSpPr>
      <p:sp>
        <p:nvSpPr>
          <p:cNvPr id="171" name="Google Shape;171;p74"/>
          <p:cNvSpPr txBox="1">
            <a:spLocks noGrp="1"/>
          </p:cNvSpPr>
          <p:nvPr>
            <p:ph type="title"/>
          </p:nvPr>
        </p:nvSpPr>
        <p:spPr>
          <a:xfrm>
            <a:off x="508001" y="1448991"/>
            <a:ext cx="6447501" cy="194659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74"/>
          <p:cNvSpPr txBox="1">
            <a:spLocks noGrp="1"/>
          </p:cNvSpPr>
          <p:nvPr>
            <p:ph type="body" idx="1"/>
          </p:nvPr>
        </p:nvSpPr>
        <p:spPr>
          <a:xfrm>
            <a:off x="508001" y="3395586"/>
            <a:ext cx="6447501" cy="1135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080"/>
              <a:buNone/>
              <a:defRPr sz="1350">
                <a:solidFill>
                  <a:srgbClr val="3F3F3F"/>
                </a:solidFill>
              </a:defRPr>
            </a:lvl1pPr>
            <a:lvl2pPr marL="914400" lvl="1" indent="-228600" algn="l">
              <a:spcBef>
                <a:spcPts val="1000"/>
              </a:spcBef>
              <a:spcAft>
                <a:spcPts val="0"/>
              </a:spcAft>
              <a:buSzPts val="1080"/>
              <a:buNone/>
              <a:defRPr sz="1350">
                <a:solidFill>
                  <a:srgbClr val="888888"/>
                </a:solidFill>
              </a:defRPr>
            </a:lvl2pPr>
            <a:lvl3pPr marL="1371600" lvl="2" indent="-228600" algn="l">
              <a:spcBef>
                <a:spcPts val="1000"/>
              </a:spcBef>
              <a:spcAft>
                <a:spcPts val="0"/>
              </a:spcAft>
              <a:buSzPts val="960"/>
              <a:buNone/>
              <a:defRPr sz="1200">
                <a:solidFill>
                  <a:srgbClr val="888888"/>
                </a:solidFill>
              </a:defRPr>
            </a:lvl3pPr>
            <a:lvl4pPr marL="1828800" lvl="3" indent="-228600" algn="l">
              <a:spcBef>
                <a:spcPts val="1000"/>
              </a:spcBef>
              <a:spcAft>
                <a:spcPts val="0"/>
              </a:spcAft>
              <a:buSzPts val="840"/>
              <a:buNone/>
              <a:defRPr sz="1050">
                <a:solidFill>
                  <a:srgbClr val="888888"/>
                </a:solidFill>
              </a:defRPr>
            </a:lvl4pPr>
            <a:lvl5pPr marL="2286000" lvl="4" indent="-228600" algn="l">
              <a:spcBef>
                <a:spcPts val="1000"/>
              </a:spcBef>
              <a:spcAft>
                <a:spcPts val="0"/>
              </a:spcAft>
              <a:buSzPts val="840"/>
              <a:buNone/>
              <a:defRPr sz="1050">
                <a:solidFill>
                  <a:srgbClr val="888888"/>
                </a:solidFill>
              </a:defRPr>
            </a:lvl5pPr>
            <a:lvl6pPr marL="2743200" lvl="5" indent="-228600" algn="l">
              <a:spcBef>
                <a:spcPts val="1000"/>
              </a:spcBef>
              <a:spcAft>
                <a:spcPts val="0"/>
              </a:spcAft>
              <a:buSzPts val="840"/>
              <a:buNone/>
              <a:defRPr sz="1050">
                <a:solidFill>
                  <a:srgbClr val="888888"/>
                </a:solidFill>
              </a:defRPr>
            </a:lvl6pPr>
            <a:lvl7pPr marL="3200400" lvl="6" indent="-228600" algn="l">
              <a:spcBef>
                <a:spcPts val="1000"/>
              </a:spcBef>
              <a:spcAft>
                <a:spcPts val="0"/>
              </a:spcAft>
              <a:buSzPts val="840"/>
              <a:buNone/>
              <a:defRPr sz="1050">
                <a:solidFill>
                  <a:srgbClr val="888888"/>
                </a:solidFill>
              </a:defRPr>
            </a:lvl7pPr>
            <a:lvl8pPr marL="3657600" lvl="7" indent="-228600" algn="l">
              <a:spcBef>
                <a:spcPts val="1000"/>
              </a:spcBef>
              <a:spcAft>
                <a:spcPts val="0"/>
              </a:spcAft>
              <a:buSzPts val="840"/>
              <a:buNone/>
              <a:defRPr sz="1050">
                <a:solidFill>
                  <a:srgbClr val="888888"/>
                </a:solidFill>
              </a:defRPr>
            </a:lvl8pPr>
            <a:lvl9pPr marL="4114800" lvl="8" indent="-228600" algn="l">
              <a:spcBef>
                <a:spcPts val="1000"/>
              </a:spcBef>
              <a:spcAft>
                <a:spcPts val="0"/>
              </a:spcAft>
              <a:buSzPts val="840"/>
              <a:buNone/>
              <a:defRPr sz="1050">
                <a:solidFill>
                  <a:srgbClr val="888888"/>
                </a:solidFill>
              </a:defRPr>
            </a:lvl9pPr>
          </a:lstStyle>
          <a:p>
            <a:endParaRPr/>
          </a:p>
        </p:txBody>
      </p:sp>
      <p:sp>
        <p:nvSpPr>
          <p:cNvPr id="173" name="Google Shape;173;p74"/>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74"/>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4"/>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76"/>
        <p:cNvGrpSpPr/>
        <p:nvPr/>
      </p:nvGrpSpPr>
      <p:grpSpPr>
        <a:xfrm>
          <a:off x="0" y="0"/>
          <a:ext cx="0" cy="0"/>
          <a:chOff x="0" y="0"/>
          <a:chExt cx="0" cy="0"/>
        </a:xfrm>
      </p:grpSpPr>
      <p:sp>
        <p:nvSpPr>
          <p:cNvPr id="177" name="Google Shape;177;p75"/>
          <p:cNvSpPr txBox="1">
            <a:spLocks noGrp="1"/>
          </p:cNvSpPr>
          <p:nvPr>
            <p:ph type="title"/>
          </p:nvPr>
        </p:nvSpPr>
        <p:spPr>
          <a:xfrm>
            <a:off x="698500" y="457200"/>
            <a:ext cx="6070601" cy="2266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75"/>
          <p:cNvSpPr txBox="1">
            <a:spLocks noGrp="1"/>
          </p:cNvSpPr>
          <p:nvPr>
            <p:ph type="body" idx="1"/>
          </p:nvPr>
        </p:nvSpPr>
        <p:spPr>
          <a:xfrm>
            <a:off x="507999" y="3009900"/>
            <a:ext cx="6447502" cy="385686"/>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440"/>
              <a:buFont typeface="Trebuchet MS"/>
              <a:buNone/>
              <a:defRPr sz="18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79" name="Google Shape;179;p75"/>
          <p:cNvSpPr txBox="1">
            <a:spLocks noGrp="1"/>
          </p:cNvSpPr>
          <p:nvPr>
            <p:ph type="body" idx="2"/>
          </p:nvPr>
        </p:nvSpPr>
        <p:spPr>
          <a:xfrm>
            <a:off x="508001" y="3395586"/>
            <a:ext cx="6447501" cy="1135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080"/>
              <a:buNone/>
              <a:defRPr sz="1350">
                <a:solidFill>
                  <a:srgbClr val="7F7F7F"/>
                </a:solidFill>
              </a:defRPr>
            </a:lvl1pPr>
            <a:lvl2pPr marL="914400" lvl="1" indent="-228600" algn="l">
              <a:spcBef>
                <a:spcPts val="1000"/>
              </a:spcBef>
              <a:spcAft>
                <a:spcPts val="0"/>
              </a:spcAft>
              <a:buSzPts val="1080"/>
              <a:buNone/>
              <a:defRPr sz="1350">
                <a:solidFill>
                  <a:srgbClr val="888888"/>
                </a:solidFill>
              </a:defRPr>
            </a:lvl2pPr>
            <a:lvl3pPr marL="1371600" lvl="2" indent="-228600" algn="l">
              <a:spcBef>
                <a:spcPts val="1000"/>
              </a:spcBef>
              <a:spcAft>
                <a:spcPts val="0"/>
              </a:spcAft>
              <a:buSzPts val="960"/>
              <a:buNone/>
              <a:defRPr sz="1200">
                <a:solidFill>
                  <a:srgbClr val="888888"/>
                </a:solidFill>
              </a:defRPr>
            </a:lvl3pPr>
            <a:lvl4pPr marL="1828800" lvl="3" indent="-228600" algn="l">
              <a:spcBef>
                <a:spcPts val="1000"/>
              </a:spcBef>
              <a:spcAft>
                <a:spcPts val="0"/>
              </a:spcAft>
              <a:buSzPts val="840"/>
              <a:buNone/>
              <a:defRPr sz="1050">
                <a:solidFill>
                  <a:srgbClr val="888888"/>
                </a:solidFill>
              </a:defRPr>
            </a:lvl4pPr>
            <a:lvl5pPr marL="2286000" lvl="4" indent="-228600" algn="l">
              <a:spcBef>
                <a:spcPts val="1000"/>
              </a:spcBef>
              <a:spcAft>
                <a:spcPts val="0"/>
              </a:spcAft>
              <a:buSzPts val="840"/>
              <a:buNone/>
              <a:defRPr sz="1050">
                <a:solidFill>
                  <a:srgbClr val="888888"/>
                </a:solidFill>
              </a:defRPr>
            </a:lvl5pPr>
            <a:lvl6pPr marL="2743200" lvl="5" indent="-228600" algn="l">
              <a:spcBef>
                <a:spcPts val="1000"/>
              </a:spcBef>
              <a:spcAft>
                <a:spcPts val="0"/>
              </a:spcAft>
              <a:buSzPts val="840"/>
              <a:buNone/>
              <a:defRPr sz="1050">
                <a:solidFill>
                  <a:srgbClr val="888888"/>
                </a:solidFill>
              </a:defRPr>
            </a:lvl6pPr>
            <a:lvl7pPr marL="3200400" lvl="6" indent="-228600" algn="l">
              <a:spcBef>
                <a:spcPts val="1000"/>
              </a:spcBef>
              <a:spcAft>
                <a:spcPts val="0"/>
              </a:spcAft>
              <a:buSzPts val="840"/>
              <a:buNone/>
              <a:defRPr sz="1050">
                <a:solidFill>
                  <a:srgbClr val="888888"/>
                </a:solidFill>
              </a:defRPr>
            </a:lvl7pPr>
            <a:lvl8pPr marL="3657600" lvl="7" indent="-228600" algn="l">
              <a:spcBef>
                <a:spcPts val="1000"/>
              </a:spcBef>
              <a:spcAft>
                <a:spcPts val="0"/>
              </a:spcAft>
              <a:buSzPts val="840"/>
              <a:buNone/>
              <a:defRPr sz="1050">
                <a:solidFill>
                  <a:srgbClr val="888888"/>
                </a:solidFill>
              </a:defRPr>
            </a:lvl8pPr>
            <a:lvl9pPr marL="4114800" lvl="8" indent="-228600" algn="l">
              <a:spcBef>
                <a:spcPts val="1000"/>
              </a:spcBef>
              <a:spcAft>
                <a:spcPts val="0"/>
              </a:spcAft>
              <a:buSzPts val="840"/>
              <a:buNone/>
              <a:defRPr sz="1050">
                <a:solidFill>
                  <a:srgbClr val="888888"/>
                </a:solidFill>
              </a:defRPr>
            </a:lvl9pPr>
          </a:lstStyle>
          <a:p>
            <a:endParaRPr/>
          </a:p>
        </p:txBody>
      </p:sp>
      <p:sp>
        <p:nvSpPr>
          <p:cNvPr id="180" name="Google Shape;180;p75"/>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5"/>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5"/>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83" name="Google Shape;183;p75"/>
          <p:cNvSpPr txBox="1"/>
          <p:nvPr/>
        </p:nvSpPr>
        <p:spPr>
          <a:xfrm>
            <a:off x="406403" y="592784"/>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GB" sz="6000">
                <a:solidFill>
                  <a:srgbClr val="F19279"/>
                </a:solidFill>
                <a:latin typeface="Arial"/>
                <a:ea typeface="Arial"/>
                <a:cs typeface="Arial"/>
                <a:sym typeface="Arial"/>
              </a:rPr>
              <a:t>“</a:t>
            </a:r>
            <a:endParaRPr/>
          </a:p>
        </p:txBody>
      </p:sp>
      <p:sp>
        <p:nvSpPr>
          <p:cNvPr id="184" name="Google Shape;184;p75"/>
          <p:cNvSpPr txBox="1"/>
          <p:nvPr/>
        </p:nvSpPr>
        <p:spPr>
          <a:xfrm>
            <a:off x="6669758" y="216491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GB" sz="6000">
                <a:solidFill>
                  <a:srgbClr val="F19279"/>
                </a:solidFill>
                <a:latin typeface="Arial"/>
                <a:ea typeface="Arial"/>
                <a:cs typeface="Arial"/>
                <a:sym typeface="Arial"/>
              </a:rPr>
              <a:t>”</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85"/>
        <p:cNvGrpSpPr/>
        <p:nvPr/>
      </p:nvGrpSpPr>
      <p:grpSpPr>
        <a:xfrm>
          <a:off x="0" y="0"/>
          <a:ext cx="0" cy="0"/>
          <a:chOff x="0" y="0"/>
          <a:chExt cx="0" cy="0"/>
        </a:xfrm>
      </p:grpSpPr>
      <p:sp>
        <p:nvSpPr>
          <p:cNvPr id="186" name="Google Shape;186;p76"/>
          <p:cNvSpPr txBox="1">
            <a:spLocks noGrp="1"/>
          </p:cNvSpPr>
          <p:nvPr>
            <p:ph type="title"/>
          </p:nvPr>
        </p:nvSpPr>
        <p:spPr>
          <a:xfrm>
            <a:off x="514350" y="457200"/>
            <a:ext cx="6441152" cy="2266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76"/>
          <p:cNvSpPr txBox="1">
            <a:spLocks noGrp="1"/>
          </p:cNvSpPr>
          <p:nvPr>
            <p:ph type="body" idx="1"/>
          </p:nvPr>
        </p:nvSpPr>
        <p:spPr>
          <a:xfrm>
            <a:off x="507999" y="3009900"/>
            <a:ext cx="6447502" cy="385686"/>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440"/>
              <a:buFont typeface="Trebuchet MS"/>
              <a:buNone/>
              <a:defRPr sz="18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88" name="Google Shape;188;p76"/>
          <p:cNvSpPr txBox="1">
            <a:spLocks noGrp="1"/>
          </p:cNvSpPr>
          <p:nvPr>
            <p:ph type="body" idx="2"/>
          </p:nvPr>
        </p:nvSpPr>
        <p:spPr>
          <a:xfrm>
            <a:off x="508001" y="3395586"/>
            <a:ext cx="6447501" cy="1135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080"/>
              <a:buNone/>
              <a:defRPr sz="1350">
                <a:solidFill>
                  <a:srgbClr val="7F7F7F"/>
                </a:solidFill>
              </a:defRPr>
            </a:lvl1pPr>
            <a:lvl2pPr marL="914400" lvl="1" indent="-228600" algn="l">
              <a:spcBef>
                <a:spcPts val="1000"/>
              </a:spcBef>
              <a:spcAft>
                <a:spcPts val="0"/>
              </a:spcAft>
              <a:buSzPts val="1080"/>
              <a:buNone/>
              <a:defRPr sz="1350">
                <a:solidFill>
                  <a:srgbClr val="888888"/>
                </a:solidFill>
              </a:defRPr>
            </a:lvl2pPr>
            <a:lvl3pPr marL="1371600" lvl="2" indent="-228600" algn="l">
              <a:spcBef>
                <a:spcPts val="1000"/>
              </a:spcBef>
              <a:spcAft>
                <a:spcPts val="0"/>
              </a:spcAft>
              <a:buSzPts val="960"/>
              <a:buNone/>
              <a:defRPr sz="1200">
                <a:solidFill>
                  <a:srgbClr val="888888"/>
                </a:solidFill>
              </a:defRPr>
            </a:lvl3pPr>
            <a:lvl4pPr marL="1828800" lvl="3" indent="-228600" algn="l">
              <a:spcBef>
                <a:spcPts val="1000"/>
              </a:spcBef>
              <a:spcAft>
                <a:spcPts val="0"/>
              </a:spcAft>
              <a:buSzPts val="840"/>
              <a:buNone/>
              <a:defRPr sz="1050">
                <a:solidFill>
                  <a:srgbClr val="888888"/>
                </a:solidFill>
              </a:defRPr>
            </a:lvl4pPr>
            <a:lvl5pPr marL="2286000" lvl="4" indent="-228600" algn="l">
              <a:spcBef>
                <a:spcPts val="1000"/>
              </a:spcBef>
              <a:spcAft>
                <a:spcPts val="0"/>
              </a:spcAft>
              <a:buSzPts val="840"/>
              <a:buNone/>
              <a:defRPr sz="1050">
                <a:solidFill>
                  <a:srgbClr val="888888"/>
                </a:solidFill>
              </a:defRPr>
            </a:lvl5pPr>
            <a:lvl6pPr marL="2743200" lvl="5" indent="-228600" algn="l">
              <a:spcBef>
                <a:spcPts val="1000"/>
              </a:spcBef>
              <a:spcAft>
                <a:spcPts val="0"/>
              </a:spcAft>
              <a:buSzPts val="840"/>
              <a:buNone/>
              <a:defRPr sz="1050">
                <a:solidFill>
                  <a:srgbClr val="888888"/>
                </a:solidFill>
              </a:defRPr>
            </a:lvl6pPr>
            <a:lvl7pPr marL="3200400" lvl="6" indent="-228600" algn="l">
              <a:spcBef>
                <a:spcPts val="1000"/>
              </a:spcBef>
              <a:spcAft>
                <a:spcPts val="0"/>
              </a:spcAft>
              <a:buSzPts val="840"/>
              <a:buNone/>
              <a:defRPr sz="1050">
                <a:solidFill>
                  <a:srgbClr val="888888"/>
                </a:solidFill>
              </a:defRPr>
            </a:lvl7pPr>
            <a:lvl8pPr marL="3657600" lvl="7" indent="-228600" algn="l">
              <a:spcBef>
                <a:spcPts val="1000"/>
              </a:spcBef>
              <a:spcAft>
                <a:spcPts val="0"/>
              </a:spcAft>
              <a:buSzPts val="840"/>
              <a:buNone/>
              <a:defRPr sz="1050">
                <a:solidFill>
                  <a:srgbClr val="888888"/>
                </a:solidFill>
              </a:defRPr>
            </a:lvl8pPr>
            <a:lvl9pPr marL="4114800" lvl="8" indent="-228600" algn="l">
              <a:spcBef>
                <a:spcPts val="1000"/>
              </a:spcBef>
              <a:spcAft>
                <a:spcPts val="0"/>
              </a:spcAft>
              <a:buSzPts val="840"/>
              <a:buNone/>
              <a:defRPr sz="1050">
                <a:solidFill>
                  <a:srgbClr val="888888"/>
                </a:solidFill>
              </a:defRPr>
            </a:lvl9pPr>
          </a:lstStyle>
          <a:p>
            <a:endParaRPr/>
          </a:p>
        </p:txBody>
      </p:sp>
      <p:sp>
        <p:nvSpPr>
          <p:cNvPr id="189" name="Google Shape;189;p76"/>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76"/>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76"/>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2"/>
        <p:cNvGrpSpPr/>
        <p:nvPr/>
      </p:nvGrpSpPr>
      <p:grpSpPr>
        <a:xfrm>
          <a:off x="0" y="0"/>
          <a:ext cx="0" cy="0"/>
          <a:chOff x="0" y="0"/>
          <a:chExt cx="0" cy="0"/>
        </a:xfrm>
      </p:grpSpPr>
      <p:sp>
        <p:nvSpPr>
          <p:cNvPr id="193" name="Google Shape;193;p77"/>
          <p:cNvSpPr txBox="1">
            <a:spLocks noGrp="1"/>
          </p:cNvSpPr>
          <p:nvPr>
            <p:ph type="title"/>
          </p:nvPr>
        </p:nvSpPr>
        <p:spPr>
          <a:xfrm>
            <a:off x="508001" y="457200"/>
            <a:ext cx="6447501" cy="9906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77"/>
          <p:cNvSpPr txBox="1">
            <a:spLocks noGrp="1"/>
          </p:cNvSpPr>
          <p:nvPr>
            <p:ph type="body" idx="1"/>
          </p:nvPr>
        </p:nvSpPr>
        <p:spPr>
          <a:xfrm rot="5400000">
            <a:off x="2276462" y="-148019"/>
            <a:ext cx="2910580" cy="644750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95" name="Google Shape;195;p77"/>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7"/>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7"/>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8"/>
        <p:cNvGrpSpPr/>
        <p:nvPr/>
      </p:nvGrpSpPr>
      <p:grpSpPr>
        <a:xfrm>
          <a:off x="0" y="0"/>
          <a:ext cx="0" cy="0"/>
          <a:chOff x="0" y="0"/>
          <a:chExt cx="0" cy="0"/>
        </a:xfrm>
      </p:grpSpPr>
      <p:sp>
        <p:nvSpPr>
          <p:cNvPr id="199" name="Google Shape;199;p78"/>
          <p:cNvSpPr txBox="1">
            <a:spLocks noGrp="1"/>
          </p:cNvSpPr>
          <p:nvPr>
            <p:ph type="title"/>
          </p:nvPr>
        </p:nvSpPr>
        <p:spPr>
          <a:xfrm rot="5400000">
            <a:off x="4495739" y="1937216"/>
            <a:ext cx="3938588" cy="97855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8"/>
          <p:cNvSpPr txBox="1">
            <a:spLocks noGrp="1"/>
          </p:cNvSpPr>
          <p:nvPr>
            <p:ph type="body" idx="1"/>
          </p:nvPr>
        </p:nvSpPr>
        <p:spPr>
          <a:xfrm rot="5400000">
            <a:off x="1186264" y="-221062"/>
            <a:ext cx="3938588" cy="529511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1" name="Google Shape;201;p78"/>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8"/>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8"/>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uble - title and bullets ">
  <p:cSld name="Double - title and bullets ">
    <p:spTree>
      <p:nvGrpSpPr>
        <p:cNvPr id="1" name="Shape 19"/>
        <p:cNvGrpSpPr/>
        <p:nvPr/>
      </p:nvGrpSpPr>
      <p:grpSpPr>
        <a:xfrm>
          <a:off x="0" y="0"/>
          <a:ext cx="0" cy="0"/>
          <a:chOff x="0" y="0"/>
          <a:chExt cx="0" cy="0"/>
        </a:xfrm>
      </p:grpSpPr>
      <p:sp>
        <p:nvSpPr>
          <p:cNvPr id="20" name="Google Shape;20;p35"/>
          <p:cNvSpPr txBox="1">
            <a:spLocks noGrp="1"/>
          </p:cNvSpPr>
          <p:nvPr>
            <p:ph type="title"/>
          </p:nvPr>
        </p:nvSpPr>
        <p:spPr>
          <a:xfrm>
            <a:off x="467544" y="339502"/>
            <a:ext cx="1450504" cy="5651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5"/>
          <p:cNvSpPr txBox="1">
            <a:spLocks noGrp="1"/>
          </p:cNvSpPr>
          <p:nvPr>
            <p:ph type="body" idx="1"/>
          </p:nvPr>
        </p:nvSpPr>
        <p:spPr>
          <a:xfrm>
            <a:off x="457200" y="1200150"/>
            <a:ext cx="4038600" cy="3394075"/>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EE2A24"/>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5"/>
          <p:cNvSpPr txBox="1">
            <a:spLocks noGrp="1"/>
          </p:cNvSpPr>
          <p:nvPr>
            <p:ph type="body" idx="2"/>
          </p:nvPr>
        </p:nvSpPr>
        <p:spPr>
          <a:xfrm>
            <a:off x="4648200" y="1200150"/>
            <a:ext cx="4038600" cy="3394075"/>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EE2A24"/>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wo Content" type="obj">
  <p:cSld name="OBJECT">
    <p:bg>
      <p:bgPr>
        <a:solidFill>
          <a:schemeClr val="lt1"/>
        </a:solidFill>
        <a:effectLst/>
      </p:bgPr>
    </p:bg>
    <p:spTree>
      <p:nvGrpSpPr>
        <p:cNvPr id="1" name="Shape 211"/>
        <p:cNvGrpSpPr/>
        <p:nvPr/>
      </p:nvGrpSpPr>
      <p:grpSpPr>
        <a:xfrm>
          <a:off x="0" y="0"/>
          <a:ext cx="0" cy="0"/>
          <a:chOff x="0" y="0"/>
          <a:chExt cx="0" cy="0"/>
        </a:xfrm>
      </p:grpSpPr>
      <p:sp>
        <p:nvSpPr>
          <p:cNvPr id="212" name="Google Shape;212;p42"/>
          <p:cNvSpPr txBox="1">
            <a:spLocks noGrp="1"/>
          </p:cNvSpPr>
          <p:nvPr>
            <p:ph type="title"/>
          </p:nvPr>
        </p:nvSpPr>
        <p:spPr>
          <a:xfrm>
            <a:off x="597865" y="239649"/>
            <a:ext cx="7948269" cy="3619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100" b="1" i="0">
                <a:solidFill>
                  <a:srgbClr val="1D1A1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42"/>
          <p:cNvSpPr txBox="1">
            <a:spLocks noGrp="1"/>
          </p:cNvSpPr>
          <p:nvPr>
            <p:ph type="body" idx="1"/>
          </p:nvPr>
        </p:nvSpPr>
        <p:spPr>
          <a:xfrm>
            <a:off x="457200" y="1183005"/>
            <a:ext cx="3977640" cy="339471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4" name="Google Shape;214;p42"/>
          <p:cNvSpPr txBox="1">
            <a:spLocks noGrp="1"/>
          </p:cNvSpPr>
          <p:nvPr>
            <p:ph type="body" idx="2"/>
          </p:nvPr>
        </p:nvSpPr>
        <p:spPr>
          <a:xfrm>
            <a:off x="4709160" y="1183005"/>
            <a:ext cx="3977640" cy="339471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5" name="Google Shape;215;p42"/>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42"/>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42"/>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28575" marR="0" lvl="0" indent="0" algn="l">
              <a:lnSpc>
                <a:spcPct val="100000"/>
              </a:lnSpc>
              <a:spcBef>
                <a:spcPts val="0"/>
              </a:spcBef>
              <a:buNone/>
              <a:defRPr sz="750" b="0" i="0">
                <a:solidFill>
                  <a:schemeClr val="lt1"/>
                </a:solidFill>
                <a:latin typeface="Arial"/>
                <a:ea typeface="Arial"/>
                <a:cs typeface="Arial"/>
                <a:sym typeface="Arial"/>
              </a:defRPr>
            </a:lvl1pPr>
            <a:lvl2pPr marL="28575" marR="0" lvl="1" indent="0" algn="l">
              <a:lnSpc>
                <a:spcPct val="100000"/>
              </a:lnSpc>
              <a:spcBef>
                <a:spcPts val="0"/>
              </a:spcBef>
              <a:buNone/>
              <a:defRPr sz="750" b="0" i="0">
                <a:solidFill>
                  <a:schemeClr val="lt1"/>
                </a:solidFill>
                <a:latin typeface="Arial"/>
                <a:ea typeface="Arial"/>
                <a:cs typeface="Arial"/>
                <a:sym typeface="Arial"/>
              </a:defRPr>
            </a:lvl2pPr>
            <a:lvl3pPr marL="28575" marR="0" lvl="2" indent="0" algn="l">
              <a:lnSpc>
                <a:spcPct val="100000"/>
              </a:lnSpc>
              <a:spcBef>
                <a:spcPts val="0"/>
              </a:spcBef>
              <a:buNone/>
              <a:defRPr sz="750" b="0" i="0">
                <a:solidFill>
                  <a:schemeClr val="lt1"/>
                </a:solidFill>
                <a:latin typeface="Arial"/>
                <a:ea typeface="Arial"/>
                <a:cs typeface="Arial"/>
                <a:sym typeface="Arial"/>
              </a:defRPr>
            </a:lvl3pPr>
            <a:lvl4pPr marL="28575" marR="0" lvl="3" indent="0" algn="l">
              <a:lnSpc>
                <a:spcPct val="100000"/>
              </a:lnSpc>
              <a:spcBef>
                <a:spcPts val="0"/>
              </a:spcBef>
              <a:buNone/>
              <a:defRPr sz="750" b="0" i="0">
                <a:solidFill>
                  <a:schemeClr val="lt1"/>
                </a:solidFill>
                <a:latin typeface="Arial"/>
                <a:ea typeface="Arial"/>
                <a:cs typeface="Arial"/>
                <a:sym typeface="Arial"/>
              </a:defRPr>
            </a:lvl4pPr>
            <a:lvl5pPr marL="28575" marR="0" lvl="4" indent="0" algn="l">
              <a:lnSpc>
                <a:spcPct val="100000"/>
              </a:lnSpc>
              <a:spcBef>
                <a:spcPts val="0"/>
              </a:spcBef>
              <a:buNone/>
              <a:defRPr sz="750" b="0" i="0">
                <a:solidFill>
                  <a:schemeClr val="lt1"/>
                </a:solidFill>
                <a:latin typeface="Arial"/>
                <a:ea typeface="Arial"/>
                <a:cs typeface="Arial"/>
                <a:sym typeface="Arial"/>
              </a:defRPr>
            </a:lvl5pPr>
            <a:lvl6pPr marL="28575" marR="0" lvl="5" indent="0" algn="l">
              <a:lnSpc>
                <a:spcPct val="100000"/>
              </a:lnSpc>
              <a:spcBef>
                <a:spcPts val="0"/>
              </a:spcBef>
              <a:buNone/>
              <a:defRPr sz="750" b="0" i="0">
                <a:solidFill>
                  <a:schemeClr val="lt1"/>
                </a:solidFill>
                <a:latin typeface="Arial"/>
                <a:ea typeface="Arial"/>
                <a:cs typeface="Arial"/>
                <a:sym typeface="Arial"/>
              </a:defRPr>
            </a:lvl6pPr>
            <a:lvl7pPr marL="28575" marR="0" lvl="6" indent="0" algn="l">
              <a:lnSpc>
                <a:spcPct val="100000"/>
              </a:lnSpc>
              <a:spcBef>
                <a:spcPts val="0"/>
              </a:spcBef>
              <a:buNone/>
              <a:defRPr sz="750" b="0" i="0">
                <a:solidFill>
                  <a:schemeClr val="lt1"/>
                </a:solidFill>
                <a:latin typeface="Arial"/>
                <a:ea typeface="Arial"/>
                <a:cs typeface="Arial"/>
                <a:sym typeface="Arial"/>
              </a:defRPr>
            </a:lvl7pPr>
            <a:lvl8pPr marL="28575" marR="0" lvl="7" indent="0" algn="l">
              <a:lnSpc>
                <a:spcPct val="100000"/>
              </a:lnSpc>
              <a:spcBef>
                <a:spcPts val="0"/>
              </a:spcBef>
              <a:buNone/>
              <a:defRPr sz="750" b="0" i="0">
                <a:solidFill>
                  <a:schemeClr val="lt1"/>
                </a:solidFill>
                <a:latin typeface="Arial"/>
                <a:ea typeface="Arial"/>
                <a:cs typeface="Arial"/>
                <a:sym typeface="Arial"/>
              </a:defRPr>
            </a:lvl8pPr>
            <a:lvl9pPr marL="28575" marR="0" lvl="8" indent="0" algn="l">
              <a:lnSpc>
                <a:spcPct val="100000"/>
              </a:lnSpc>
              <a:spcBef>
                <a:spcPts val="0"/>
              </a:spcBef>
              <a:buNone/>
              <a:defRPr sz="750" b="0" i="0">
                <a:solidFill>
                  <a:schemeClr val="lt1"/>
                </a:solidFill>
                <a:latin typeface="Arial"/>
                <a:ea typeface="Arial"/>
                <a:cs typeface="Arial"/>
                <a:sym typeface="Arial"/>
              </a:defRPr>
            </a:lvl9pPr>
          </a:lstStyle>
          <a:p>
            <a:pPr marL="28575"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18"/>
        <p:cNvGrpSpPr/>
        <p:nvPr/>
      </p:nvGrpSpPr>
      <p:grpSpPr>
        <a:xfrm>
          <a:off x="0" y="0"/>
          <a:ext cx="0" cy="0"/>
          <a:chOff x="0" y="0"/>
          <a:chExt cx="0" cy="0"/>
        </a:xfrm>
      </p:grpSpPr>
      <p:sp>
        <p:nvSpPr>
          <p:cNvPr id="219" name="Google Shape;219;p79"/>
          <p:cNvSpPr/>
          <p:nvPr/>
        </p:nvSpPr>
        <p:spPr>
          <a:xfrm>
            <a:off x="7515225" y="0"/>
            <a:ext cx="1628775" cy="1628775"/>
          </a:xfrm>
          <a:custGeom>
            <a:avLst/>
            <a:gdLst/>
            <a:ahLst/>
            <a:cxnLst/>
            <a:rect l="l" t="t" r="r" b="b"/>
            <a:pathLst>
              <a:path w="2171700" h="2171700" extrusionOk="0">
                <a:moveTo>
                  <a:pt x="2171700" y="0"/>
                </a:moveTo>
                <a:lnTo>
                  <a:pt x="0" y="0"/>
                </a:lnTo>
                <a:lnTo>
                  <a:pt x="2171700" y="2171700"/>
                </a:lnTo>
                <a:lnTo>
                  <a:pt x="2171700"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79"/>
          <p:cNvSpPr/>
          <p:nvPr/>
        </p:nvSpPr>
        <p:spPr>
          <a:xfrm>
            <a:off x="1" y="4250017"/>
            <a:ext cx="893921" cy="893921"/>
          </a:xfrm>
          <a:custGeom>
            <a:avLst/>
            <a:gdLst/>
            <a:ahLst/>
            <a:cxnLst/>
            <a:rect l="l" t="t" r="r" b="b"/>
            <a:pathLst>
              <a:path w="1191895" h="1191895" extrusionOk="0">
                <a:moveTo>
                  <a:pt x="0" y="0"/>
                </a:moveTo>
                <a:lnTo>
                  <a:pt x="0" y="1191310"/>
                </a:lnTo>
                <a:lnTo>
                  <a:pt x="1191310" y="1191310"/>
                </a:lnTo>
                <a:lnTo>
                  <a:pt x="0" y="0"/>
                </a:lnTo>
                <a:close/>
              </a:path>
            </a:pathLst>
          </a:custGeom>
          <a:solidFill>
            <a:srgbClr val="D6D7D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79"/>
          <p:cNvSpPr txBox="1">
            <a:spLocks noGrp="1"/>
          </p:cNvSpPr>
          <p:nvPr>
            <p:ph type="ctrTitle"/>
          </p:nvPr>
        </p:nvSpPr>
        <p:spPr>
          <a:xfrm>
            <a:off x="580720" y="1834382"/>
            <a:ext cx="3909060" cy="59150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100" b="1" i="0">
                <a:solidFill>
                  <a:srgbClr val="1D1A1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79"/>
          <p:cNvSpPr txBox="1">
            <a:spLocks noGrp="1"/>
          </p:cNvSpPr>
          <p:nvPr>
            <p:ph type="subTitle" idx="1"/>
          </p:nvPr>
        </p:nvSpPr>
        <p:spPr>
          <a:xfrm>
            <a:off x="1371600" y="2880360"/>
            <a:ext cx="6400800" cy="128587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350" b="1" i="0">
                <a:solidFill>
                  <a:srgbClr val="1D1A1C"/>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79"/>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9"/>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9"/>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28575" marR="0" lvl="0" indent="0" algn="l">
              <a:lnSpc>
                <a:spcPct val="100000"/>
              </a:lnSpc>
              <a:spcBef>
                <a:spcPts val="0"/>
              </a:spcBef>
              <a:buNone/>
              <a:defRPr sz="750" b="0" i="0">
                <a:solidFill>
                  <a:schemeClr val="lt1"/>
                </a:solidFill>
                <a:latin typeface="Arial"/>
                <a:ea typeface="Arial"/>
                <a:cs typeface="Arial"/>
                <a:sym typeface="Arial"/>
              </a:defRPr>
            </a:lvl1pPr>
            <a:lvl2pPr marL="28575" marR="0" lvl="1" indent="0" algn="l">
              <a:lnSpc>
                <a:spcPct val="100000"/>
              </a:lnSpc>
              <a:spcBef>
                <a:spcPts val="0"/>
              </a:spcBef>
              <a:buNone/>
              <a:defRPr sz="750" b="0" i="0">
                <a:solidFill>
                  <a:schemeClr val="lt1"/>
                </a:solidFill>
                <a:latin typeface="Arial"/>
                <a:ea typeface="Arial"/>
                <a:cs typeface="Arial"/>
                <a:sym typeface="Arial"/>
              </a:defRPr>
            </a:lvl2pPr>
            <a:lvl3pPr marL="28575" marR="0" lvl="2" indent="0" algn="l">
              <a:lnSpc>
                <a:spcPct val="100000"/>
              </a:lnSpc>
              <a:spcBef>
                <a:spcPts val="0"/>
              </a:spcBef>
              <a:buNone/>
              <a:defRPr sz="750" b="0" i="0">
                <a:solidFill>
                  <a:schemeClr val="lt1"/>
                </a:solidFill>
                <a:latin typeface="Arial"/>
                <a:ea typeface="Arial"/>
                <a:cs typeface="Arial"/>
                <a:sym typeface="Arial"/>
              </a:defRPr>
            </a:lvl3pPr>
            <a:lvl4pPr marL="28575" marR="0" lvl="3" indent="0" algn="l">
              <a:lnSpc>
                <a:spcPct val="100000"/>
              </a:lnSpc>
              <a:spcBef>
                <a:spcPts val="0"/>
              </a:spcBef>
              <a:buNone/>
              <a:defRPr sz="750" b="0" i="0">
                <a:solidFill>
                  <a:schemeClr val="lt1"/>
                </a:solidFill>
                <a:latin typeface="Arial"/>
                <a:ea typeface="Arial"/>
                <a:cs typeface="Arial"/>
                <a:sym typeface="Arial"/>
              </a:defRPr>
            </a:lvl4pPr>
            <a:lvl5pPr marL="28575" marR="0" lvl="4" indent="0" algn="l">
              <a:lnSpc>
                <a:spcPct val="100000"/>
              </a:lnSpc>
              <a:spcBef>
                <a:spcPts val="0"/>
              </a:spcBef>
              <a:buNone/>
              <a:defRPr sz="750" b="0" i="0">
                <a:solidFill>
                  <a:schemeClr val="lt1"/>
                </a:solidFill>
                <a:latin typeface="Arial"/>
                <a:ea typeface="Arial"/>
                <a:cs typeface="Arial"/>
                <a:sym typeface="Arial"/>
              </a:defRPr>
            </a:lvl5pPr>
            <a:lvl6pPr marL="28575" marR="0" lvl="5" indent="0" algn="l">
              <a:lnSpc>
                <a:spcPct val="100000"/>
              </a:lnSpc>
              <a:spcBef>
                <a:spcPts val="0"/>
              </a:spcBef>
              <a:buNone/>
              <a:defRPr sz="750" b="0" i="0">
                <a:solidFill>
                  <a:schemeClr val="lt1"/>
                </a:solidFill>
                <a:latin typeface="Arial"/>
                <a:ea typeface="Arial"/>
                <a:cs typeface="Arial"/>
                <a:sym typeface="Arial"/>
              </a:defRPr>
            </a:lvl6pPr>
            <a:lvl7pPr marL="28575" marR="0" lvl="6" indent="0" algn="l">
              <a:lnSpc>
                <a:spcPct val="100000"/>
              </a:lnSpc>
              <a:spcBef>
                <a:spcPts val="0"/>
              </a:spcBef>
              <a:buNone/>
              <a:defRPr sz="750" b="0" i="0">
                <a:solidFill>
                  <a:schemeClr val="lt1"/>
                </a:solidFill>
                <a:latin typeface="Arial"/>
                <a:ea typeface="Arial"/>
                <a:cs typeface="Arial"/>
                <a:sym typeface="Arial"/>
              </a:defRPr>
            </a:lvl7pPr>
            <a:lvl8pPr marL="28575" marR="0" lvl="7" indent="0" algn="l">
              <a:lnSpc>
                <a:spcPct val="100000"/>
              </a:lnSpc>
              <a:spcBef>
                <a:spcPts val="0"/>
              </a:spcBef>
              <a:buNone/>
              <a:defRPr sz="750" b="0" i="0">
                <a:solidFill>
                  <a:schemeClr val="lt1"/>
                </a:solidFill>
                <a:latin typeface="Arial"/>
                <a:ea typeface="Arial"/>
                <a:cs typeface="Arial"/>
                <a:sym typeface="Arial"/>
              </a:defRPr>
            </a:lvl8pPr>
            <a:lvl9pPr marL="28575" marR="0" lvl="8" indent="0" algn="l">
              <a:lnSpc>
                <a:spcPct val="100000"/>
              </a:lnSpc>
              <a:spcBef>
                <a:spcPts val="0"/>
              </a:spcBef>
              <a:buNone/>
              <a:defRPr sz="750" b="0" i="0">
                <a:solidFill>
                  <a:schemeClr val="lt1"/>
                </a:solidFill>
                <a:latin typeface="Arial"/>
                <a:ea typeface="Arial"/>
                <a:cs typeface="Arial"/>
                <a:sym typeface="Arial"/>
              </a:defRPr>
            </a:lvl9pPr>
          </a:lstStyle>
          <a:p>
            <a:pPr marL="28575"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6"/>
        <p:cNvGrpSpPr/>
        <p:nvPr/>
      </p:nvGrpSpPr>
      <p:grpSpPr>
        <a:xfrm>
          <a:off x="0" y="0"/>
          <a:ext cx="0" cy="0"/>
          <a:chOff x="0" y="0"/>
          <a:chExt cx="0" cy="0"/>
        </a:xfrm>
      </p:grpSpPr>
      <p:sp>
        <p:nvSpPr>
          <p:cNvPr id="227" name="Google Shape;227;p80"/>
          <p:cNvSpPr txBox="1">
            <a:spLocks noGrp="1"/>
          </p:cNvSpPr>
          <p:nvPr>
            <p:ph type="title"/>
          </p:nvPr>
        </p:nvSpPr>
        <p:spPr>
          <a:xfrm>
            <a:off x="597865" y="239649"/>
            <a:ext cx="7948269" cy="3619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100" b="1" i="0">
                <a:solidFill>
                  <a:srgbClr val="1D1A1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80"/>
          <p:cNvSpPr txBox="1">
            <a:spLocks noGrp="1"/>
          </p:cNvSpPr>
          <p:nvPr>
            <p:ph type="body" idx="1"/>
          </p:nvPr>
        </p:nvSpPr>
        <p:spPr>
          <a:xfrm>
            <a:off x="481441" y="799718"/>
            <a:ext cx="5857399" cy="145161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1350" b="1" i="0">
                <a:solidFill>
                  <a:srgbClr val="1D1A1C"/>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9" name="Google Shape;229;p80"/>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80"/>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80"/>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28575" marR="0" lvl="0" indent="0" algn="l">
              <a:lnSpc>
                <a:spcPct val="100000"/>
              </a:lnSpc>
              <a:spcBef>
                <a:spcPts val="0"/>
              </a:spcBef>
              <a:buNone/>
              <a:defRPr sz="750" b="0" i="0">
                <a:solidFill>
                  <a:schemeClr val="lt1"/>
                </a:solidFill>
                <a:latin typeface="Arial"/>
                <a:ea typeface="Arial"/>
                <a:cs typeface="Arial"/>
                <a:sym typeface="Arial"/>
              </a:defRPr>
            </a:lvl1pPr>
            <a:lvl2pPr marL="28575" marR="0" lvl="1" indent="0" algn="l">
              <a:lnSpc>
                <a:spcPct val="100000"/>
              </a:lnSpc>
              <a:spcBef>
                <a:spcPts val="0"/>
              </a:spcBef>
              <a:buNone/>
              <a:defRPr sz="750" b="0" i="0">
                <a:solidFill>
                  <a:schemeClr val="lt1"/>
                </a:solidFill>
                <a:latin typeface="Arial"/>
                <a:ea typeface="Arial"/>
                <a:cs typeface="Arial"/>
                <a:sym typeface="Arial"/>
              </a:defRPr>
            </a:lvl2pPr>
            <a:lvl3pPr marL="28575" marR="0" lvl="2" indent="0" algn="l">
              <a:lnSpc>
                <a:spcPct val="100000"/>
              </a:lnSpc>
              <a:spcBef>
                <a:spcPts val="0"/>
              </a:spcBef>
              <a:buNone/>
              <a:defRPr sz="750" b="0" i="0">
                <a:solidFill>
                  <a:schemeClr val="lt1"/>
                </a:solidFill>
                <a:latin typeface="Arial"/>
                <a:ea typeface="Arial"/>
                <a:cs typeface="Arial"/>
                <a:sym typeface="Arial"/>
              </a:defRPr>
            </a:lvl3pPr>
            <a:lvl4pPr marL="28575" marR="0" lvl="3" indent="0" algn="l">
              <a:lnSpc>
                <a:spcPct val="100000"/>
              </a:lnSpc>
              <a:spcBef>
                <a:spcPts val="0"/>
              </a:spcBef>
              <a:buNone/>
              <a:defRPr sz="750" b="0" i="0">
                <a:solidFill>
                  <a:schemeClr val="lt1"/>
                </a:solidFill>
                <a:latin typeface="Arial"/>
                <a:ea typeface="Arial"/>
                <a:cs typeface="Arial"/>
                <a:sym typeface="Arial"/>
              </a:defRPr>
            </a:lvl4pPr>
            <a:lvl5pPr marL="28575" marR="0" lvl="4" indent="0" algn="l">
              <a:lnSpc>
                <a:spcPct val="100000"/>
              </a:lnSpc>
              <a:spcBef>
                <a:spcPts val="0"/>
              </a:spcBef>
              <a:buNone/>
              <a:defRPr sz="750" b="0" i="0">
                <a:solidFill>
                  <a:schemeClr val="lt1"/>
                </a:solidFill>
                <a:latin typeface="Arial"/>
                <a:ea typeface="Arial"/>
                <a:cs typeface="Arial"/>
                <a:sym typeface="Arial"/>
              </a:defRPr>
            </a:lvl5pPr>
            <a:lvl6pPr marL="28575" marR="0" lvl="5" indent="0" algn="l">
              <a:lnSpc>
                <a:spcPct val="100000"/>
              </a:lnSpc>
              <a:spcBef>
                <a:spcPts val="0"/>
              </a:spcBef>
              <a:buNone/>
              <a:defRPr sz="750" b="0" i="0">
                <a:solidFill>
                  <a:schemeClr val="lt1"/>
                </a:solidFill>
                <a:latin typeface="Arial"/>
                <a:ea typeface="Arial"/>
                <a:cs typeface="Arial"/>
                <a:sym typeface="Arial"/>
              </a:defRPr>
            </a:lvl6pPr>
            <a:lvl7pPr marL="28575" marR="0" lvl="6" indent="0" algn="l">
              <a:lnSpc>
                <a:spcPct val="100000"/>
              </a:lnSpc>
              <a:spcBef>
                <a:spcPts val="0"/>
              </a:spcBef>
              <a:buNone/>
              <a:defRPr sz="750" b="0" i="0">
                <a:solidFill>
                  <a:schemeClr val="lt1"/>
                </a:solidFill>
                <a:latin typeface="Arial"/>
                <a:ea typeface="Arial"/>
                <a:cs typeface="Arial"/>
                <a:sym typeface="Arial"/>
              </a:defRPr>
            </a:lvl7pPr>
            <a:lvl8pPr marL="28575" marR="0" lvl="7" indent="0" algn="l">
              <a:lnSpc>
                <a:spcPct val="100000"/>
              </a:lnSpc>
              <a:spcBef>
                <a:spcPts val="0"/>
              </a:spcBef>
              <a:buNone/>
              <a:defRPr sz="750" b="0" i="0">
                <a:solidFill>
                  <a:schemeClr val="lt1"/>
                </a:solidFill>
                <a:latin typeface="Arial"/>
                <a:ea typeface="Arial"/>
                <a:cs typeface="Arial"/>
                <a:sym typeface="Arial"/>
              </a:defRPr>
            </a:lvl8pPr>
            <a:lvl9pPr marL="28575" marR="0" lvl="8" indent="0" algn="l">
              <a:lnSpc>
                <a:spcPct val="100000"/>
              </a:lnSpc>
              <a:spcBef>
                <a:spcPts val="0"/>
              </a:spcBef>
              <a:buNone/>
              <a:defRPr sz="750" b="0" i="0">
                <a:solidFill>
                  <a:schemeClr val="lt1"/>
                </a:solidFill>
                <a:latin typeface="Arial"/>
                <a:ea typeface="Arial"/>
                <a:cs typeface="Arial"/>
                <a:sym typeface="Arial"/>
              </a:defRPr>
            </a:lvl9pPr>
          </a:lstStyle>
          <a:p>
            <a:pPr marL="28575"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32"/>
        <p:cNvGrpSpPr/>
        <p:nvPr/>
      </p:nvGrpSpPr>
      <p:grpSpPr>
        <a:xfrm>
          <a:off x="0" y="0"/>
          <a:ext cx="0" cy="0"/>
          <a:chOff x="0" y="0"/>
          <a:chExt cx="0" cy="0"/>
        </a:xfrm>
      </p:grpSpPr>
      <p:pic>
        <p:nvPicPr>
          <p:cNvPr id="233" name="Google Shape;233;p81"/>
          <p:cNvPicPr preferRelativeResize="0"/>
          <p:nvPr/>
        </p:nvPicPr>
        <p:blipFill rotWithShape="1">
          <a:blip r:embed="rId2">
            <a:alphaModFix/>
          </a:blip>
          <a:srcRect/>
          <a:stretch/>
        </p:blipFill>
        <p:spPr>
          <a:xfrm>
            <a:off x="219714" y="4439029"/>
            <a:ext cx="1949964" cy="494846"/>
          </a:xfrm>
          <a:prstGeom prst="rect">
            <a:avLst/>
          </a:prstGeom>
          <a:noFill/>
          <a:ln>
            <a:noFill/>
          </a:ln>
        </p:spPr>
      </p:pic>
      <p:sp>
        <p:nvSpPr>
          <p:cNvPr id="234" name="Google Shape;234;p81"/>
          <p:cNvSpPr/>
          <p:nvPr/>
        </p:nvSpPr>
        <p:spPr>
          <a:xfrm>
            <a:off x="686391" y="1839753"/>
            <a:ext cx="6194584" cy="307657"/>
          </a:xfrm>
          <a:custGeom>
            <a:avLst/>
            <a:gdLst/>
            <a:ahLst/>
            <a:cxnLst/>
            <a:rect l="l" t="t" r="r" b="b"/>
            <a:pathLst>
              <a:path w="8259445" h="410210" extrusionOk="0">
                <a:moveTo>
                  <a:pt x="8254720" y="0"/>
                </a:moveTo>
                <a:lnTo>
                  <a:pt x="0" y="144145"/>
                </a:lnTo>
                <a:lnTo>
                  <a:pt x="4635" y="409829"/>
                </a:lnTo>
                <a:lnTo>
                  <a:pt x="8259419" y="265684"/>
                </a:lnTo>
                <a:lnTo>
                  <a:pt x="8254720"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81"/>
          <p:cNvSpPr txBox="1">
            <a:spLocks noGrp="1"/>
          </p:cNvSpPr>
          <p:nvPr>
            <p:ph type="title"/>
          </p:nvPr>
        </p:nvSpPr>
        <p:spPr>
          <a:xfrm>
            <a:off x="597865" y="239649"/>
            <a:ext cx="7948269" cy="3619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100" b="1" i="0">
                <a:solidFill>
                  <a:srgbClr val="1D1A1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81"/>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1"/>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81"/>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28575" marR="0" lvl="0" indent="0" algn="l">
              <a:lnSpc>
                <a:spcPct val="100000"/>
              </a:lnSpc>
              <a:spcBef>
                <a:spcPts val="0"/>
              </a:spcBef>
              <a:buNone/>
              <a:defRPr sz="750" b="0" i="0">
                <a:solidFill>
                  <a:schemeClr val="lt1"/>
                </a:solidFill>
                <a:latin typeface="Arial"/>
                <a:ea typeface="Arial"/>
                <a:cs typeface="Arial"/>
                <a:sym typeface="Arial"/>
              </a:defRPr>
            </a:lvl1pPr>
            <a:lvl2pPr marL="28575" marR="0" lvl="1" indent="0" algn="l">
              <a:lnSpc>
                <a:spcPct val="100000"/>
              </a:lnSpc>
              <a:spcBef>
                <a:spcPts val="0"/>
              </a:spcBef>
              <a:buNone/>
              <a:defRPr sz="750" b="0" i="0">
                <a:solidFill>
                  <a:schemeClr val="lt1"/>
                </a:solidFill>
                <a:latin typeface="Arial"/>
                <a:ea typeface="Arial"/>
                <a:cs typeface="Arial"/>
                <a:sym typeface="Arial"/>
              </a:defRPr>
            </a:lvl2pPr>
            <a:lvl3pPr marL="28575" marR="0" lvl="2" indent="0" algn="l">
              <a:lnSpc>
                <a:spcPct val="100000"/>
              </a:lnSpc>
              <a:spcBef>
                <a:spcPts val="0"/>
              </a:spcBef>
              <a:buNone/>
              <a:defRPr sz="750" b="0" i="0">
                <a:solidFill>
                  <a:schemeClr val="lt1"/>
                </a:solidFill>
                <a:latin typeface="Arial"/>
                <a:ea typeface="Arial"/>
                <a:cs typeface="Arial"/>
                <a:sym typeface="Arial"/>
              </a:defRPr>
            </a:lvl3pPr>
            <a:lvl4pPr marL="28575" marR="0" lvl="3" indent="0" algn="l">
              <a:lnSpc>
                <a:spcPct val="100000"/>
              </a:lnSpc>
              <a:spcBef>
                <a:spcPts val="0"/>
              </a:spcBef>
              <a:buNone/>
              <a:defRPr sz="750" b="0" i="0">
                <a:solidFill>
                  <a:schemeClr val="lt1"/>
                </a:solidFill>
                <a:latin typeface="Arial"/>
                <a:ea typeface="Arial"/>
                <a:cs typeface="Arial"/>
                <a:sym typeface="Arial"/>
              </a:defRPr>
            </a:lvl4pPr>
            <a:lvl5pPr marL="28575" marR="0" lvl="4" indent="0" algn="l">
              <a:lnSpc>
                <a:spcPct val="100000"/>
              </a:lnSpc>
              <a:spcBef>
                <a:spcPts val="0"/>
              </a:spcBef>
              <a:buNone/>
              <a:defRPr sz="750" b="0" i="0">
                <a:solidFill>
                  <a:schemeClr val="lt1"/>
                </a:solidFill>
                <a:latin typeface="Arial"/>
                <a:ea typeface="Arial"/>
                <a:cs typeface="Arial"/>
                <a:sym typeface="Arial"/>
              </a:defRPr>
            </a:lvl5pPr>
            <a:lvl6pPr marL="28575" marR="0" lvl="5" indent="0" algn="l">
              <a:lnSpc>
                <a:spcPct val="100000"/>
              </a:lnSpc>
              <a:spcBef>
                <a:spcPts val="0"/>
              </a:spcBef>
              <a:buNone/>
              <a:defRPr sz="750" b="0" i="0">
                <a:solidFill>
                  <a:schemeClr val="lt1"/>
                </a:solidFill>
                <a:latin typeface="Arial"/>
                <a:ea typeface="Arial"/>
                <a:cs typeface="Arial"/>
                <a:sym typeface="Arial"/>
              </a:defRPr>
            </a:lvl6pPr>
            <a:lvl7pPr marL="28575" marR="0" lvl="6" indent="0" algn="l">
              <a:lnSpc>
                <a:spcPct val="100000"/>
              </a:lnSpc>
              <a:spcBef>
                <a:spcPts val="0"/>
              </a:spcBef>
              <a:buNone/>
              <a:defRPr sz="750" b="0" i="0">
                <a:solidFill>
                  <a:schemeClr val="lt1"/>
                </a:solidFill>
                <a:latin typeface="Arial"/>
                <a:ea typeface="Arial"/>
                <a:cs typeface="Arial"/>
                <a:sym typeface="Arial"/>
              </a:defRPr>
            </a:lvl7pPr>
            <a:lvl8pPr marL="28575" marR="0" lvl="7" indent="0" algn="l">
              <a:lnSpc>
                <a:spcPct val="100000"/>
              </a:lnSpc>
              <a:spcBef>
                <a:spcPts val="0"/>
              </a:spcBef>
              <a:buNone/>
              <a:defRPr sz="750" b="0" i="0">
                <a:solidFill>
                  <a:schemeClr val="lt1"/>
                </a:solidFill>
                <a:latin typeface="Arial"/>
                <a:ea typeface="Arial"/>
                <a:cs typeface="Arial"/>
                <a:sym typeface="Arial"/>
              </a:defRPr>
            </a:lvl8pPr>
            <a:lvl9pPr marL="28575" marR="0" lvl="8" indent="0" algn="l">
              <a:lnSpc>
                <a:spcPct val="100000"/>
              </a:lnSpc>
              <a:spcBef>
                <a:spcPts val="0"/>
              </a:spcBef>
              <a:buNone/>
              <a:defRPr sz="750" b="0" i="0">
                <a:solidFill>
                  <a:schemeClr val="lt1"/>
                </a:solidFill>
                <a:latin typeface="Arial"/>
                <a:ea typeface="Arial"/>
                <a:cs typeface="Arial"/>
                <a:sym typeface="Arial"/>
              </a:defRPr>
            </a:lvl9pPr>
          </a:lstStyle>
          <a:p>
            <a:pPr marL="28575"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9"/>
        <p:cNvGrpSpPr/>
        <p:nvPr/>
      </p:nvGrpSpPr>
      <p:grpSpPr>
        <a:xfrm>
          <a:off x="0" y="0"/>
          <a:ext cx="0" cy="0"/>
          <a:chOff x="0" y="0"/>
          <a:chExt cx="0" cy="0"/>
        </a:xfrm>
      </p:grpSpPr>
      <p:sp>
        <p:nvSpPr>
          <p:cNvPr id="240" name="Google Shape;240;p82"/>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2"/>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82"/>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28575" marR="0" lvl="0" indent="0" algn="l">
              <a:lnSpc>
                <a:spcPct val="100000"/>
              </a:lnSpc>
              <a:spcBef>
                <a:spcPts val="0"/>
              </a:spcBef>
              <a:buNone/>
              <a:defRPr sz="750" b="0" i="0">
                <a:solidFill>
                  <a:schemeClr val="lt1"/>
                </a:solidFill>
                <a:latin typeface="Arial"/>
                <a:ea typeface="Arial"/>
                <a:cs typeface="Arial"/>
                <a:sym typeface="Arial"/>
              </a:defRPr>
            </a:lvl1pPr>
            <a:lvl2pPr marL="28575" marR="0" lvl="1" indent="0" algn="l">
              <a:lnSpc>
                <a:spcPct val="100000"/>
              </a:lnSpc>
              <a:spcBef>
                <a:spcPts val="0"/>
              </a:spcBef>
              <a:buNone/>
              <a:defRPr sz="750" b="0" i="0">
                <a:solidFill>
                  <a:schemeClr val="lt1"/>
                </a:solidFill>
                <a:latin typeface="Arial"/>
                <a:ea typeface="Arial"/>
                <a:cs typeface="Arial"/>
                <a:sym typeface="Arial"/>
              </a:defRPr>
            </a:lvl2pPr>
            <a:lvl3pPr marL="28575" marR="0" lvl="2" indent="0" algn="l">
              <a:lnSpc>
                <a:spcPct val="100000"/>
              </a:lnSpc>
              <a:spcBef>
                <a:spcPts val="0"/>
              </a:spcBef>
              <a:buNone/>
              <a:defRPr sz="750" b="0" i="0">
                <a:solidFill>
                  <a:schemeClr val="lt1"/>
                </a:solidFill>
                <a:latin typeface="Arial"/>
                <a:ea typeface="Arial"/>
                <a:cs typeface="Arial"/>
                <a:sym typeface="Arial"/>
              </a:defRPr>
            </a:lvl3pPr>
            <a:lvl4pPr marL="28575" marR="0" lvl="3" indent="0" algn="l">
              <a:lnSpc>
                <a:spcPct val="100000"/>
              </a:lnSpc>
              <a:spcBef>
                <a:spcPts val="0"/>
              </a:spcBef>
              <a:buNone/>
              <a:defRPr sz="750" b="0" i="0">
                <a:solidFill>
                  <a:schemeClr val="lt1"/>
                </a:solidFill>
                <a:latin typeface="Arial"/>
                <a:ea typeface="Arial"/>
                <a:cs typeface="Arial"/>
                <a:sym typeface="Arial"/>
              </a:defRPr>
            </a:lvl4pPr>
            <a:lvl5pPr marL="28575" marR="0" lvl="4" indent="0" algn="l">
              <a:lnSpc>
                <a:spcPct val="100000"/>
              </a:lnSpc>
              <a:spcBef>
                <a:spcPts val="0"/>
              </a:spcBef>
              <a:buNone/>
              <a:defRPr sz="750" b="0" i="0">
                <a:solidFill>
                  <a:schemeClr val="lt1"/>
                </a:solidFill>
                <a:latin typeface="Arial"/>
                <a:ea typeface="Arial"/>
                <a:cs typeface="Arial"/>
                <a:sym typeface="Arial"/>
              </a:defRPr>
            </a:lvl5pPr>
            <a:lvl6pPr marL="28575" marR="0" lvl="5" indent="0" algn="l">
              <a:lnSpc>
                <a:spcPct val="100000"/>
              </a:lnSpc>
              <a:spcBef>
                <a:spcPts val="0"/>
              </a:spcBef>
              <a:buNone/>
              <a:defRPr sz="750" b="0" i="0">
                <a:solidFill>
                  <a:schemeClr val="lt1"/>
                </a:solidFill>
                <a:latin typeface="Arial"/>
                <a:ea typeface="Arial"/>
                <a:cs typeface="Arial"/>
                <a:sym typeface="Arial"/>
              </a:defRPr>
            </a:lvl6pPr>
            <a:lvl7pPr marL="28575" marR="0" lvl="6" indent="0" algn="l">
              <a:lnSpc>
                <a:spcPct val="100000"/>
              </a:lnSpc>
              <a:spcBef>
                <a:spcPts val="0"/>
              </a:spcBef>
              <a:buNone/>
              <a:defRPr sz="750" b="0" i="0">
                <a:solidFill>
                  <a:schemeClr val="lt1"/>
                </a:solidFill>
                <a:latin typeface="Arial"/>
                <a:ea typeface="Arial"/>
                <a:cs typeface="Arial"/>
                <a:sym typeface="Arial"/>
              </a:defRPr>
            </a:lvl7pPr>
            <a:lvl8pPr marL="28575" marR="0" lvl="7" indent="0" algn="l">
              <a:lnSpc>
                <a:spcPct val="100000"/>
              </a:lnSpc>
              <a:spcBef>
                <a:spcPts val="0"/>
              </a:spcBef>
              <a:buNone/>
              <a:defRPr sz="750" b="0" i="0">
                <a:solidFill>
                  <a:schemeClr val="lt1"/>
                </a:solidFill>
                <a:latin typeface="Arial"/>
                <a:ea typeface="Arial"/>
                <a:cs typeface="Arial"/>
                <a:sym typeface="Arial"/>
              </a:defRPr>
            </a:lvl8pPr>
            <a:lvl9pPr marL="28575" marR="0" lvl="8" indent="0" algn="l">
              <a:lnSpc>
                <a:spcPct val="100000"/>
              </a:lnSpc>
              <a:spcBef>
                <a:spcPts val="0"/>
              </a:spcBef>
              <a:buNone/>
              <a:defRPr sz="750" b="0" i="0">
                <a:solidFill>
                  <a:schemeClr val="lt1"/>
                </a:solidFill>
                <a:latin typeface="Arial"/>
                <a:ea typeface="Arial"/>
                <a:cs typeface="Arial"/>
                <a:sym typeface="Arial"/>
              </a:defRPr>
            </a:lvl9pPr>
          </a:lstStyle>
          <a:p>
            <a:pPr marL="28575"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ata">
  <p:cSld name="data">
    <p:spTree>
      <p:nvGrpSpPr>
        <p:cNvPr id="1" name="Shape 243"/>
        <p:cNvGrpSpPr/>
        <p:nvPr/>
      </p:nvGrpSpPr>
      <p:grpSpPr>
        <a:xfrm>
          <a:off x="0" y="0"/>
          <a:ext cx="0" cy="0"/>
          <a:chOff x="0" y="0"/>
          <a:chExt cx="0" cy="0"/>
        </a:xfrm>
      </p:grpSpPr>
      <p:pic>
        <p:nvPicPr>
          <p:cNvPr id="244" name="Google Shape;244;p83"/>
          <p:cNvPicPr preferRelativeResize="0"/>
          <p:nvPr/>
        </p:nvPicPr>
        <p:blipFill rotWithShape="1">
          <a:blip r:embed="rId2">
            <a:alphaModFix/>
          </a:blip>
          <a:srcRect l="-26561" t="38949" r="61751" b="16873"/>
          <a:stretch/>
        </p:blipFill>
        <p:spPr>
          <a:xfrm>
            <a:off x="1598455" y="1"/>
            <a:ext cx="7545545" cy="5143500"/>
          </a:xfrm>
          <a:prstGeom prst="rect">
            <a:avLst/>
          </a:prstGeom>
          <a:noFill/>
          <a:ln>
            <a:noFill/>
          </a:ln>
        </p:spPr>
      </p:pic>
      <p:sp>
        <p:nvSpPr>
          <p:cNvPr id="245" name="Google Shape;245;p83"/>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83"/>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247" name="Google Shape;247;p83"/>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pic>
        <p:nvPicPr>
          <p:cNvPr id="248" name="Google Shape;248;p83"/>
          <p:cNvPicPr preferRelativeResize="0"/>
          <p:nvPr/>
        </p:nvPicPr>
        <p:blipFill rotWithShape="1">
          <a:blip r:embed="rId4">
            <a:alphaModFix/>
          </a:blip>
          <a:srcRect/>
          <a:stretch/>
        </p:blipFill>
        <p:spPr>
          <a:xfrm>
            <a:off x="8418994" y="261733"/>
            <a:ext cx="485345" cy="307384"/>
          </a:xfrm>
          <a:prstGeom prst="rect">
            <a:avLst/>
          </a:prstGeom>
          <a:noFill/>
          <a:ln>
            <a:noFill/>
          </a:ln>
        </p:spPr>
      </p:pic>
      <p:sp>
        <p:nvSpPr>
          <p:cNvPr id="249" name="Google Shape;249;p83"/>
          <p:cNvSpPr/>
          <p:nvPr/>
        </p:nvSpPr>
        <p:spPr>
          <a:xfrm rot="5340000">
            <a:off x="1845994" y="-125682"/>
            <a:ext cx="64293" cy="136817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83"/>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difference we made</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ata">
  <p:cSld name="data 2">
    <p:spTree>
      <p:nvGrpSpPr>
        <p:cNvPr id="1" name="Shape 251"/>
        <p:cNvGrpSpPr/>
        <p:nvPr/>
      </p:nvGrpSpPr>
      <p:grpSpPr>
        <a:xfrm>
          <a:off x="0" y="0"/>
          <a:ext cx="0" cy="0"/>
          <a:chOff x="0" y="0"/>
          <a:chExt cx="0" cy="0"/>
        </a:xfrm>
      </p:grpSpPr>
      <p:pic>
        <p:nvPicPr>
          <p:cNvPr id="252" name="Google Shape;252;p84"/>
          <p:cNvPicPr preferRelativeResize="0"/>
          <p:nvPr/>
        </p:nvPicPr>
        <p:blipFill rotWithShape="1">
          <a:blip r:embed="rId2">
            <a:alphaModFix/>
          </a:blip>
          <a:srcRect l="-26561" t="38949" r="61751" b="16873"/>
          <a:stretch/>
        </p:blipFill>
        <p:spPr>
          <a:xfrm>
            <a:off x="1598455" y="1"/>
            <a:ext cx="7545545" cy="5143500"/>
          </a:xfrm>
          <a:prstGeom prst="rect">
            <a:avLst/>
          </a:prstGeom>
          <a:noFill/>
          <a:ln>
            <a:noFill/>
          </a:ln>
        </p:spPr>
      </p:pic>
      <p:sp>
        <p:nvSpPr>
          <p:cNvPr id="253" name="Google Shape;253;p8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84"/>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255" name="Google Shape;255;p84"/>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pic>
        <p:nvPicPr>
          <p:cNvPr id="256" name="Google Shape;256;p84"/>
          <p:cNvPicPr preferRelativeResize="0"/>
          <p:nvPr/>
        </p:nvPicPr>
        <p:blipFill rotWithShape="1">
          <a:blip r:embed="rId4">
            <a:alphaModFix/>
          </a:blip>
          <a:srcRect/>
          <a:stretch/>
        </p:blipFill>
        <p:spPr>
          <a:xfrm>
            <a:off x="8418994" y="261733"/>
            <a:ext cx="485345" cy="307384"/>
          </a:xfrm>
          <a:prstGeom prst="rect">
            <a:avLst/>
          </a:prstGeom>
          <a:noFill/>
          <a:ln>
            <a:noFill/>
          </a:ln>
        </p:spPr>
      </p:pic>
      <p:sp>
        <p:nvSpPr>
          <p:cNvPr id="257" name="Google Shape;257;p84"/>
          <p:cNvSpPr/>
          <p:nvPr/>
        </p:nvSpPr>
        <p:spPr>
          <a:xfrm rot="5340000">
            <a:off x="1845994" y="-125682"/>
            <a:ext cx="64293" cy="136817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84"/>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difference we made</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_stats_v2">
  <p:cSld name="big_stats_v2">
    <p:spTree>
      <p:nvGrpSpPr>
        <p:cNvPr id="1" name="Shape 259"/>
        <p:cNvGrpSpPr/>
        <p:nvPr/>
      </p:nvGrpSpPr>
      <p:grpSpPr>
        <a:xfrm>
          <a:off x="0" y="0"/>
          <a:ext cx="0" cy="0"/>
          <a:chOff x="0" y="0"/>
          <a:chExt cx="0" cy="0"/>
        </a:xfrm>
      </p:grpSpPr>
      <p:sp>
        <p:nvSpPr>
          <p:cNvPr id="260" name="Google Shape;260;p85"/>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85"/>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262" name="Google Shape;262;p85"/>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  </a:t>
            </a:r>
            <a:endParaRPr/>
          </a:p>
        </p:txBody>
      </p:sp>
      <p:sp>
        <p:nvSpPr>
          <p:cNvPr id="263" name="Google Shape;263;p85"/>
          <p:cNvSpPr/>
          <p:nvPr/>
        </p:nvSpPr>
        <p:spPr>
          <a:xfrm>
            <a:off x="5206320" y="831960"/>
            <a:ext cx="2136095" cy="2136095"/>
          </a:xfrm>
          <a:prstGeom prst="ellipse">
            <a:avLst/>
          </a:prstGeom>
          <a:noFill/>
          <a:ln w="25400" cap="rnd" cmpd="sng">
            <a:solidFill>
              <a:schemeClr val="accent4"/>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4" name="Google Shape;264;p85"/>
          <p:cNvPicPr preferRelativeResize="0"/>
          <p:nvPr/>
        </p:nvPicPr>
        <p:blipFill rotWithShape="1">
          <a:blip r:embed="rId2">
            <a:alphaModFix/>
          </a:blip>
          <a:srcRect l="12023" t="633" r="24984" b="4860"/>
          <a:stretch/>
        </p:blipFill>
        <p:spPr>
          <a:xfrm>
            <a:off x="5757670" y="1487361"/>
            <a:ext cx="2559935" cy="2559931"/>
          </a:xfrm>
          <a:prstGeom prst="ellipse">
            <a:avLst/>
          </a:prstGeom>
          <a:noFill/>
          <a:ln>
            <a:noFill/>
          </a:ln>
        </p:spPr>
      </p:pic>
      <p:sp>
        <p:nvSpPr>
          <p:cNvPr id="265" name="Google Shape;265;p85"/>
          <p:cNvSpPr/>
          <p:nvPr/>
        </p:nvSpPr>
        <p:spPr>
          <a:xfrm>
            <a:off x="1444616" y="1682168"/>
            <a:ext cx="1939860" cy="1939856"/>
          </a:xfrm>
          <a:prstGeom prst="ellipse">
            <a:avLst/>
          </a:prstGeom>
          <a:noFill/>
          <a:ln w="25400" cap="rnd" cmpd="sng">
            <a:solidFill>
              <a:schemeClr val="accen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Calibri"/>
              <a:ea typeface="Calibri"/>
              <a:cs typeface="Calibri"/>
              <a:sym typeface="Calibri"/>
            </a:endParaRPr>
          </a:p>
        </p:txBody>
      </p:sp>
      <p:sp>
        <p:nvSpPr>
          <p:cNvPr id="266" name="Google Shape;266;p85"/>
          <p:cNvSpPr/>
          <p:nvPr/>
        </p:nvSpPr>
        <p:spPr>
          <a:xfrm>
            <a:off x="1075662" y="801959"/>
            <a:ext cx="1791228" cy="179122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85"/>
          <p:cNvSpPr/>
          <p:nvPr/>
        </p:nvSpPr>
        <p:spPr>
          <a:xfrm>
            <a:off x="4377201" y="1366918"/>
            <a:ext cx="1731711" cy="173170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85"/>
          <p:cNvSpPr/>
          <p:nvPr/>
        </p:nvSpPr>
        <p:spPr>
          <a:xfrm>
            <a:off x="2507007" y="1459075"/>
            <a:ext cx="2054492" cy="205448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85"/>
          <p:cNvSpPr txBox="1"/>
          <p:nvPr/>
        </p:nvSpPr>
        <p:spPr>
          <a:xfrm>
            <a:off x="911944" y="1095424"/>
            <a:ext cx="213609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a:solidFill>
                  <a:schemeClr val="lt1"/>
                </a:solidFill>
                <a:latin typeface="Calibri"/>
                <a:ea typeface="Calibri"/>
                <a:cs typeface="Calibri"/>
                <a:sym typeface="Calibri"/>
              </a:rPr>
              <a:t>£1</a:t>
            </a:r>
            <a:endParaRPr/>
          </a:p>
        </p:txBody>
      </p:sp>
      <p:sp>
        <p:nvSpPr>
          <p:cNvPr id="270" name="Google Shape;270;p85"/>
          <p:cNvSpPr txBox="1"/>
          <p:nvPr/>
        </p:nvSpPr>
        <p:spPr>
          <a:xfrm>
            <a:off x="1277291" y="1544824"/>
            <a:ext cx="1405401" cy="6117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a:solidFill>
                  <a:schemeClr val="lt1"/>
                </a:solidFill>
                <a:latin typeface="Calibri"/>
                <a:ea typeface="Calibri"/>
                <a:cs typeface="Calibri"/>
                <a:sym typeface="Calibri"/>
              </a:rPr>
              <a:t>Invested in </a:t>
            </a:r>
            <a:r>
              <a:rPr lang="en-GB" sz="1125" b="1">
                <a:solidFill>
                  <a:schemeClr val="lt1"/>
                </a:solidFill>
                <a:latin typeface="Calibri"/>
                <a:ea typeface="Calibri"/>
                <a:cs typeface="Calibri"/>
                <a:sym typeface="Calibri"/>
              </a:rPr>
              <a:t>assisted discharge</a:t>
            </a:r>
            <a:endParaRPr/>
          </a:p>
        </p:txBody>
      </p:sp>
      <p:sp>
        <p:nvSpPr>
          <p:cNvPr id="271" name="Google Shape;271;p85"/>
          <p:cNvSpPr txBox="1"/>
          <p:nvPr/>
        </p:nvSpPr>
        <p:spPr>
          <a:xfrm>
            <a:off x="2481476" y="2190246"/>
            <a:ext cx="2136095"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300" b="1">
                <a:solidFill>
                  <a:schemeClr val="lt1"/>
                </a:solidFill>
                <a:latin typeface="Calibri"/>
                <a:ea typeface="Calibri"/>
                <a:cs typeface="Calibri"/>
                <a:sym typeface="Calibri"/>
              </a:rPr>
              <a:t>£2.42</a:t>
            </a:r>
            <a:endParaRPr/>
          </a:p>
        </p:txBody>
      </p:sp>
      <p:sp>
        <p:nvSpPr>
          <p:cNvPr id="272" name="Google Shape;272;p85"/>
          <p:cNvSpPr txBox="1"/>
          <p:nvPr/>
        </p:nvSpPr>
        <p:spPr>
          <a:xfrm>
            <a:off x="2744938" y="2036688"/>
            <a:ext cx="1573217" cy="2654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b="0">
                <a:solidFill>
                  <a:schemeClr val="lt1"/>
                </a:solidFill>
                <a:latin typeface="Calibri"/>
                <a:ea typeface="Calibri"/>
                <a:cs typeface="Calibri"/>
                <a:sym typeface="Calibri"/>
              </a:rPr>
              <a:t>Means we </a:t>
            </a:r>
            <a:r>
              <a:rPr lang="en-GB" sz="1125" b="1">
                <a:solidFill>
                  <a:schemeClr val="lt1"/>
                </a:solidFill>
                <a:latin typeface="Calibri"/>
                <a:ea typeface="Calibri"/>
                <a:cs typeface="Calibri"/>
                <a:sym typeface="Calibri"/>
              </a:rPr>
              <a:t>create</a:t>
            </a:r>
            <a:endParaRPr/>
          </a:p>
        </p:txBody>
      </p:sp>
      <p:sp>
        <p:nvSpPr>
          <p:cNvPr id="273" name="Google Shape;273;p85"/>
          <p:cNvSpPr/>
          <p:nvPr/>
        </p:nvSpPr>
        <p:spPr>
          <a:xfrm>
            <a:off x="1368679" y="2340906"/>
            <a:ext cx="207169" cy="207169"/>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74" name="Google Shape;274;p85"/>
          <p:cNvGrpSpPr/>
          <p:nvPr/>
        </p:nvGrpSpPr>
        <p:grpSpPr>
          <a:xfrm rot="644776">
            <a:off x="2830386" y="929335"/>
            <a:ext cx="667787" cy="631408"/>
            <a:chOff x="3737504" y="432714"/>
            <a:chExt cx="890382" cy="841877"/>
          </a:xfrm>
        </p:grpSpPr>
        <p:sp>
          <p:nvSpPr>
            <p:cNvPr id="275" name="Google Shape;275;p85"/>
            <p:cNvSpPr/>
            <p:nvPr/>
          </p:nvSpPr>
          <p:spPr>
            <a:xfrm rot="3170193">
              <a:off x="3857988" y="553198"/>
              <a:ext cx="600909" cy="600909"/>
            </a:xfrm>
            <a:custGeom>
              <a:avLst/>
              <a:gdLst/>
              <a:ahLst/>
              <a:cxnLst/>
              <a:rect l="l" t="t" r="r" b="b"/>
              <a:pathLst>
                <a:path w="600909" h="600909" extrusionOk="0">
                  <a:moveTo>
                    <a:pt x="0" y="600910"/>
                  </a:moveTo>
                  <a:cubicBezTo>
                    <a:pt x="0" y="269116"/>
                    <a:pt x="269116" y="0"/>
                    <a:pt x="600910" y="0"/>
                  </a:cubicBezTo>
                </a:path>
              </a:pathLst>
            </a:custGeom>
            <a:noFill/>
            <a:ln w="2540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85"/>
            <p:cNvSpPr/>
            <p:nvPr/>
          </p:nvSpPr>
          <p:spPr>
            <a:xfrm rot="3170193">
              <a:off x="4517301" y="822171"/>
              <a:ext cx="74847" cy="126875"/>
            </a:xfrm>
            <a:custGeom>
              <a:avLst/>
              <a:gdLst/>
              <a:ahLst/>
              <a:cxnLst/>
              <a:rect l="l" t="t" r="r" b="b"/>
              <a:pathLst>
                <a:path w="74847" h="126875" extrusionOk="0">
                  <a:moveTo>
                    <a:pt x="0" y="0"/>
                  </a:moveTo>
                  <a:lnTo>
                    <a:pt x="74847" y="59482"/>
                  </a:lnTo>
                  <a:lnTo>
                    <a:pt x="15365" y="126876"/>
                  </a:lnTo>
                </a:path>
              </a:pathLst>
            </a:custGeom>
            <a:noFill/>
            <a:ln w="2540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7" name="Google Shape;277;p85"/>
          <p:cNvSpPr txBox="1"/>
          <p:nvPr/>
        </p:nvSpPr>
        <p:spPr>
          <a:xfrm>
            <a:off x="4605031" y="1733428"/>
            <a:ext cx="1309064" cy="95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a:solidFill>
                  <a:schemeClr val="dk1"/>
                </a:solidFill>
                <a:latin typeface="Calibri"/>
                <a:ea typeface="Calibri"/>
                <a:cs typeface="Calibri"/>
                <a:sym typeface="Calibri"/>
              </a:rPr>
              <a:t>For the </a:t>
            </a:r>
            <a:r>
              <a:rPr lang="en-GB" sz="1125" b="1">
                <a:solidFill>
                  <a:schemeClr val="dk1"/>
                </a:solidFill>
                <a:latin typeface="Calibri"/>
                <a:ea typeface="Calibri"/>
                <a:cs typeface="Calibri"/>
                <a:sym typeface="Calibri"/>
              </a:rPr>
              <a:t>individual</a:t>
            </a:r>
            <a:r>
              <a:rPr lang="en-GB" sz="1125">
                <a:solidFill>
                  <a:schemeClr val="dk1"/>
                </a:solidFill>
                <a:latin typeface="Calibri"/>
                <a:ea typeface="Calibri"/>
                <a:cs typeface="Calibri"/>
                <a:sym typeface="Calibri"/>
              </a:rPr>
              <a:t>, the </a:t>
            </a:r>
            <a:r>
              <a:rPr lang="en-GB" sz="1125" b="1">
                <a:solidFill>
                  <a:schemeClr val="dk1"/>
                </a:solidFill>
                <a:latin typeface="Calibri"/>
                <a:ea typeface="Calibri"/>
                <a:cs typeface="Calibri"/>
                <a:sym typeface="Calibri"/>
              </a:rPr>
              <a:t>health and care system </a:t>
            </a:r>
            <a:r>
              <a:rPr lang="en-GB" sz="1125">
                <a:solidFill>
                  <a:schemeClr val="dk1"/>
                </a:solidFill>
                <a:latin typeface="Calibri"/>
                <a:ea typeface="Calibri"/>
                <a:cs typeface="Calibri"/>
                <a:sym typeface="Calibri"/>
              </a:rPr>
              <a:t>and the </a:t>
            </a:r>
            <a:r>
              <a:rPr lang="en-GB" sz="1125" b="1">
                <a:solidFill>
                  <a:schemeClr val="dk1"/>
                </a:solidFill>
                <a:latin typeface="Calibri"/>
                <a:ea typeface="Calibri"/>
                <a:cs typeface="Calibri"/>
                <a:sym typeface="Calibri"/>
              </a:rPr>
              <a:t>community</a:t>
            </a:r>
            <a:endParaRPr sz="1125" b="1">
              <a:solidFill>
                <a:schemeClr val="accent2"/>
              </a:solidFill>
              <a:latin typeface="Calibri"/>
              <a:ea typeface="Calibri"/>
              <a:cs typeface="Calibri"/>
              <a:sym typeface="Calibri"/>
            </a:endParaRPr>
          </a:p>
        </p:txBody>
      </p:sp>
      <p:sp>
        <p:nvSpPr>
          <p:cNvPr id="278" name="Google Shape;278;p85"/>
          <p:cNvSpPr txBox="1"/>
          <p:nvPr/>
        </p:nvSpPr>
        <p:spPr>
          <a:xfrm>
            <a:off x="2706900" y="2684561"/>
            <a:ext cx="1668563" cy="2654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a:solidFill>
                  <a:schemeClr val="lt1"/>
                </a:solidFill>
                <a:latin typeface="Calibri"/>
                <a:ea typeface="Calibri"/>
                <a:cs typeface="Calibri"/>
                <a:sym typeface="Calibri"/>
              </a:rPr>
              <a:t>in </a:t>
            </a:r>
            <a:r>
              <a:rPr lang="en-GB" sz="1125" b="1">
                <a:solidFill>
                  <a:schemeClr val="lt1"/>
                </a:solidFill>
                <a:latin typeface="Calibri"/>
                <a:ea typeface="Calibri"/>
                <a:cs typeface="Calibri"/>
                <a:sym typeface="Calibri"/>
              </a:rPr>
              <a:t>social value</a:t>
            </a:r>
            <a:endParaRPr/>
          </a:p>
        </p:txBody>
      </p:sp>
      <p:sp>
        <p:nvSpPr>
          <p:cNvPr id="279" name="Google Shape;279;p85"/>
          <p:cNvSpPr/>
          <p:nvPr/>
        </p:nvSpPr>
        <p:spPr>
          <a:xfrm rot="10342983">
            <a:off x="5740876" y="1458478"/>
            <a:ext cx="2590413" cy="2590413"/>
          </a:xfrm>
          <a:prstGeom prst="ellipse">
            <a:avLst/>
          </a:prstGeom>
          <a:gradFill>
            <a:gsLst>
              <a:gs pos="0">
                <a:schemeClr val="lt1"/>
              </a:gs>
              <a:gs pos="11000">
                <a:srgbClr val="FFFFFF">
                  <a:alpha val="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85"/>
          <p:cNvSpPr/>
          <p:nvPr/>
        </p:nvSpPr>
        <p:spPr>
          <a:xfrm rot="-4810748">
            <a:off x="5797649" y="1550596"/>
            <a:ext cx="2435966" cy="2436548"/>
          </a:xfrm>
          <a:prstGeom prst="rect">
            <a:avLst/>
          </a:prstGeom>
        </p:spPr>
        <p:txBody>
          <a:bodyPr>
            <a:prstTxWarp prst="textPlain">
              <a:avLst/>
            </a:prstTxWarp>
          </a:bodyPr>
          <a:lstStyle/>
          <a:p>
            <a:pPr lvl="0" algn="l"/>
            <a:r>
              <a:rPr b="0" i="0">
                <a:ln>
                  <a:noFill/>
                </a:ln>
                <a:solidFill>
                  <a:schemeClr val="dk1"/>
                </a:solidFill>
                <a:latin typeface="Calibri"/>
              </a:rPr>
              <a:t>Photo © Daniel Mellor/BRC </a:t>
            </a:r>
          </a:p>
        </p:txBody>
      </p:sp>
      <p:sp>
        <p:nvSpPr>
          <p:cNvPr id="281" name="Google Shape;281;p85"/>
          <p:cNvSpPr/>
          <p:nvPr/>
        </p:nvSpPr>
        <p:spPr>
          <a:xfrm>
            <a:off x="7137077" y="1397738"/>
            <a:ext cx="207169" cy="207169"/>
          </a:xfrm>
          <a:prstGeom prst="ellipse">
            <a:avLst/>
          </a:prstGeom>
          <a:solidFill>
            <a:srgbClr val="14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ata">
  <p:cSld name="data">
    <p:spTree>
      <p:nvGrpSpPr>
        <p:cNvPr id="1" name="Shape 286"/>
        <p:cNvGrpSpPr/>
        <p:nvPr/>
      </p:nvGrpSpPr>
      <p:grpSpPr>
        <a:xfrm>
          <a:off x="0" y="0"/>
          <a:ext cx="0" cy="0"/>
          <a:chOff x="0" y="0"/>
          <a:chExt cx="0" cy="0"/>
        </a:xfrm>
      </p:grpSpPr>
      <p:pic>
        <p:nvPicPr>
          <p:cNvPr id="287" name="Google Shape;287;p44"/>
          <p:cNvPicPr preferRelativeResize="0"/>
          <p:nvPr/>
        </p:nvPicPr>
        <p:blipFill rotWithShape="1">
          <a:blip r:embed="rId2">
            <a:alphaModFix/>
          </a:blip>
          <a:srcRect l="-26561" t="38949" r="61751" b="16873"/>
          <a:stretch/>
        </p:blipFill>
        <p:spPr>
          <a:xfrm>
            <a:off x="1598455" y="1"/>
            <a:ext cx="7545545" cy="5143500"/>
          </a:xfrm>
          <a:prstGeom prst="rect">
            <a:avLst/>
          </a:prstGeom>
          <a:noFill/>
          <a:ln>
            <a:noFill/>
          </a:ln>
        </p:spPr>
      </p:pic>
      <p:sp>
        <p:nvSpPr>
          <p:cNvPr id="288" name="Google Shape;288;p4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 name="Google Shape;289;p44"/>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290" name="Google Shape;290;p44"/>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pic>
        <p:nvPicPr>
          <p:cNvPr id="291" name="Google Shape;291;p44"/>
          <p:cNvPicPr preferRelativeResize="0"/>
          <p:nvPr/>
        </p:nvPicPr>
        <p:blipFill rotWithShape="1">
          <a:blip r:embed="rId4">
            <a:alphaModFix/>
          </a:blip>
          <a:srcRect/>
          <a:stretch/>
        </p:blipFill>
        <p:spPr>
          <a:xfrm>
            <a:off x="8418994" y="261733"/>
            <a:ext cx="485345" cy="307384"/>
          </a:xfrm>
          <a:prstGeom prst="rect">
            <a:avLst/>
          </a:prstGeom>
          <a:noFill/>
          <a:ln>
            <a:noFill/>
          </a:ln>
        </p:spPr>
      </p:pic>
      <p:sp>
        <p:nvSpPr>
          <p:cNvPr id="292" name="Google Shape;292;p44"/>
          <p:cNvSpPr/>
          <p:nvPr/>
        </p:nvSpPr>
        <p:spPr>
          <a:xfrm rot="5340000">
            <a:off x="1845994" y="-125682"/>
            <a:ext cx="64293" cy="136817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3" name="Google Shape;293;p44"/>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difference we made</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_slide_2">
  <p:cSld name="title_slide_2">
    <p:spTree>
      <p:nvGrpSpPr>
        <p:cNvPr id="1" name="Shape 294"/>
        <p:cNvGrpSpPr/>
        <p:nvPr/>
      </p:nvGrpSpPr>
      <p:grpSpPr>
        <a:xfrm>
          <a:off x="0" y="0"/>
          <a:ext cx="0" cy="0"/>
          <a:chOff x="0" y="0"/>
          <a:chExt cx="0" cy="0"/>
        </a:xfrm>
      </p:grpSpPr>
      <p:sp>
        <p:nvSpPr>
          <p:cNvPr id="295" name="Google Shape;295;p86"/>
          <p:cNvSpPr/>
          <p:nvPr/>
        </p:nvSpPr>
        <p:spPr>
          <a:xfrm rot="10800000">
            <a:off x="7515225" y="0"/>
            <a:ext cx="1628775" cy="16287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86"/>
          <p:cNvSpPr/>
          <p:nvPr/>
        </p:nvSpPr>
        <p:spPr>
          <a:xfrm>
            <a:off x="0" y="4250019"/>
            <a:ext cx="893482" cy="893482"/>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86"/>
          <p:cNvSpPr/>
          <p:nvPr/>
        </p:nvSpPr>
        <p:spPr>
          <a:xfrm>
            <a:off x="521569" y="1432635"/>
            <a:ext cx="5542046" cy="12762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550"/>
              <a:buFont typeface="Arial"/>
              <a:buNone/>
            </a:pPr>
            <a:r>
              <a:rPr lang="en-GB" sz="2550">
                <a:solidFill>
                  <a:schemeClr val="dk1"/>
                </a:solidFill>
                <a:latin typeface="Arial"/>
                <a:ea typeface="Arial"/>
                <a:cs typeface="Arial"/>
                <a:sym typeface="Arial"/>
              </a:rPr>
              <a:t>Proposal</a:t>
            </a:r>
            <a:endParaRPr/>
          </a:p>
          <a:p>
            <a:pPr marL="0" marR="0" lvl="0" indent="0" algn="l" rtl="0">
              <a:lnSpc>
                <a:spcPct val="90000"/>
              </a:lnSpc>
              <a:spcBef>
                <a:spcPts val="0"/>
              </a:spcBef>
              <a:spcAft>
                <a:spcPts val="0"/>
              </a:spcAft>
              <a:buClr>
                <a:schemeClr val="dk1"/>
              </a:buClr>
              <a:buSzPts val="2550"/>
              <a:buFont typeface="Arial"/>
              <a:buNone/>
            </a:pPr>
            <a:endParaRPr sz="2550">
              <a:solidFill>
                <a:schemeClr val="dk1"/>
              </a:solidFill>
              <a:latin typeface="Arial"/>
              <a:ea typeface="Arial"/>
              <a:cs typeface="Arial"/>
              <a:sym typeface="Arial"/>
            </a:endParaRPr>
          </a:p>
        </p:txBody>
      </p:sp>
      <p:sp>
        <p:nvSpPr>
          <p:cNvPr id="298" name="Google Shape;298;p86"/>
          <p:cNvSpPr/>
          <p:nvPr/>
        </p:nvSpPr>
        <p:spPr>
          <a:xfrm rot="5340000">
            <a:off x="1515960" y="1352166"/>
            <a:ext cx="106051" cy="2009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9" name="Google Shape;299;p86"/>
          <p:cNvPicPr preferRelativeResize="0"/>
          <p:nvPr/>
        </p:nvPicPr>
        <p:blipFill rotWithShape="1">
          <a:blip r:embed="rId2">
            <a:alphaModFix/>
          </a:blip>
          <a:srcRect/>
          <a:stretch/>
        </p:blipFill>
        <p:spPr>
          <a:xfrm>
            <a:off x="603678" y="512749"/>
            <a:ext cx="1848058" cy="383237"/>
          </a:xfrm>
          <a:prstGeom prst="rect">
            <a:avLst/>
          </a:prstGeom>
          <a:noFill/>
          <a:ln>
            <a:noFill/>
          </a:ln>
        </p:spPr>
      </p:pic>
      <p:sp>
        <p:nvSpPr>
          <p:cNvPr id="300" name="Google Shape;300;p86"/>
          <p:cNvSpPr/>
          <p:nvPr/>
        </p:nvSpPr>
        <p:spPr>
          <a:xfrm>
            <a:off x="521570" y="1880234"/>
            <a:ext cx="4818594" cy="138303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750"/>
              <a:buFont typeface="Arial"/>
              <a:buNone/>
            </a:pPr>
            <a:r>
              <a:rPr lang="en-GB" sz="3750" b="1">
                <a:solidFill>
                  <a:schemeClr val="dk1"/>
                </a:solidFill>
                <a:latin typeface="Arial"/>
                <a:ea typeface="Arial"/>
                <a:cs typeface="Arial"/>
                <a:sym typeface="Arial"/>
              </a:rPr>
              <a:t>Assisted Discharge &amp; Support at Home</a:t>
            </a:r>
            <a:endParaRPr/>
          </a:p>
        </p:txBody>
      </p:sp>
      <p:sp>
        <p:nvSpPr>
          <p:cNvPr id="301" name="Google Shape;301;p86"/>
          <p:cNvSpPr txBox="1">
            <a:spLocks noGrp="1"/>
          </p:cNvSpPr>
          <p:nvPr>
            <p:ph type="body" idx="1"/>
          </p:nvPr>
        </p:nvSpPr>
        <p:spPr>
          <a:xfrm>
            <a:off x="521570" y="3571563"/>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1"/>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86"/>
          <p:cNvSpPr txBox="1">
            <a:spLocks noGrp="1"/>
          </p:cNvSpPr>
          <p:nvPr>
            <p:ph type="body" idx="2"/>
          </p:nvPr>
        </p:nvSpPr>
        <p:spPr>
          <a:xfrm>
            <a:off x="521570" y="3823478"/>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3" name="Google Shape;303;p86"/>
          <p:cNvPicPr preferRelativeResize="0"/>
          <p:nvPr/>
        </p:nvPicPr>
        <p:blipFill rotWithShape="1">
          <a:blip r:embed="rId3">
            <a:alphaModFix/>
          </a:blip>
          <a:srcRect/>
          <a:stretch/>
        </p:blipFill>
        <p:spPr>
          <a:xfrm>
            <a:off x="7809904" y="4503793"/>
            <a:ext cx="1019771" cy="3378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6"/>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3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_slide_2">
  <p:cSld name="1_title_slide_2">
    <p:spTree>
      <p:nvGrpSpPr>
        <p:cNvPr id="1" name="Shape 304"/>
        <p:cNvGrpSpPr/>
        <p:nvPr/>
      </p:nvGrpSpPr>
      <p:grpSpPr>
        <a:xfrm>
          <a:off x="0" y="0"/>
          <a:ext cx="0" cy="0"/>
          <a:chOff x="0" y="0"/>
          <a:chExt cx="0" cy="0"/>
        </a:xfrm>
      </p:grpSpPr>
      <p:sp>
        <p:nvSpPr>
          <p:cNvPr id="305" name="Google Shape;305;p87"/>
          <p:cNvSpPr/>
          <p:nvPr/>
        </p:nvSpPr>
        <p:spPr>
          <a:xfrm rot="10800000">
            <a:off x="7515225" y="0"/>
            <a:ext cx="1628775" cy="16287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87"/>
          <p:cNvSpPr/>
          <p:nvPr/>
        </p:nvSpPr>
        <p:spPr>
          <a:xfrm>
            <a:off x="0" y="4250019"/>
            <a:ext cx="893482" cy="893482"/>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7" name="Google Shape;307;p87"/>
          <p:cNvPicPr preferRelativeResize="0"/>
          <p:nvPr/>
        </p:nvPicPr>
        <p:blipFill rotWithShape="1">
          <a:blip r:embed="rId2">
            <a:alphaModFix/>
          </a:blip>
          <a:srcRect/>
          <a:stretch/>
        </p:blipFill>
        <p:spPr>
          <a:xfrm>
            <a:off x="603678" y="512749"/>
            <a:ext cx="1848058" cy="383237"/>
          </a:xfrm>
          <a:prstGeom prst="rect">
            <a:avLst/>
          </a:prstGeom>
          <a:noFill/>
          <a:ln>
            <a:noFill/>
          </a:ln>
        </p:spPr>
      </p:pic>
      <p:sp>
        <p:nvSpPr>
          <p:cNvPr id="308" name="Google Shape;308;p87"/>
          <p:cNvSpPr txBox="1">
            <a:spLocks noGrp="1"/>
          </p:cNvSpPr>
          <p:nvPr>
            <p:ph type="body" idx="1"/>
          </p:nvPr>
        </p:nvSpPr>
        <p:spPr>
          <a:xfrm>
            <a:off x="521570" y="3107219"/>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1"/>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87"/>
          <p:cNvSpPr txBox="1">
            <a:spLocks noGrp="1"/>
          </p:cNvSpPr>
          <p:nvPr>
            <p:ph type="body" idx="2"/>
          </p:nvPr>
        </p:nvSpPr>
        <p:spPr>
          <a:xfrm>
            <a:off x="521570" y="3359134"/>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87"/>
          <p:cNvSpPr/>
          <p:nvPr/>
        </p:nvSpPr>
        <p:spPr>
          <a:xfrm>
            <a:off x="521569" y="1432635"/>
            <a:ext cx="5542046" cy="12762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550"/>
              <a:buFont typeface="Arial"/>
              <a:buNone/>
            </a:pPr>
            <a:r>
              <a:rPr lang="en-GB" sz="2550">
                <a:solidFill>
                  <a:schemeClr val="dk1"/>
                </a:solidFill>
                <a:latin typeface="Arial"/>
                <a:ea typeface="Arial"/>
                <a:cs typeface="Arial"/>
                <a:sym typeface="Arial"/>
              </a:rPr>
              <a:t>Proposal</a:t>
            </a:r>
            <a:endParaRPr/>
          </a:p>
          <a:p>
            <a:pPr marL="0" marR="0" lvl="0" indent="0" algn="l" rtl="0">
              <a:lnSpc>
                <a:spcPct val="90000"/>
              </a:lnSpc>
              <a:spcBef>
                <a:spcPts val="0"/>
              </a:spcBef>
              <a:spcAft>
                <a:spcPts val="0"/>
              </a:spcAft>
              <a:buClr>
                <a:schemeClr val="dk1"/>
              </a:buClr>
              <a:buSzPts val="2550"/>
              <a:buFont typeface="Arial"/>
              <a:buNone/>
            </a:pPr>
            <a:endParaRPr sz="2550">
              <a:solidFill>
                <a:schemeClr val="dk1"/>
              </a:solidFill>
              <a:latin typeface="Arial"/>
              <a:ea typeface="Arial"/>
              <a:cs typeface="Arial"/>
              <a:sym typeface="Arial"/>
            </a:endParaRPr>
          </a:p>
        </p:txBody>
      </p:sp>
      <p:sp>
        <p:nvSpPr>
          <p:cNvPr id="311" name="Google Shape;311;p87"/>
          <p:cNvSpPr/>
          <p:nvPr/>
        </p:nvSpPr>
        <p:spPr>
          <a:xfrm rot="5340000">
            <a:off x="1515960" y="1352166"/>
            <a:ext cx="106051" cy="2009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2" name="Google Shape;312;p87"/>
          <p:cNvSpPr/>
          <p:nvPr/>
        </p:nvSpPr>
        <p:spPr>
          <a:xfrm>
            <a:off x="521570" y="1880234"/>
            <a:ext cx="4818594" cy="138303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750"/>
              <a:buFont typeface="Arial"/>
              <a:buNone/>
            </a:pPr>
            <a:r>
              <a:rPr lang="en-GB" sz="3750" b="1">
                <a:solidFill>
                  <a:schemeClr val="dk1"/>
                </a:solidFill>
                <a:latin typeface="Arial"/>
                <a:ea typeface="Arial"/>
                <a:cs typeface="Arial"/>
                <a:sym typeface="Arial"/>
              </a:rPr>
              <a:t>Assisted Discharge</a:t>
            </a:r>
            <a:endParaRPr/>
          </a:p>
        </p:txBody>
      </p:sp>
      <p:pic>
        <p:nvPicPr>
          <p:cNvPr id="313" name="Google Shape;313;p87"/>
          <p:cNvPicPr preferRelativeResize="0"/>
          <p:nvPr/>
        </p:nvPicPr>
        <p:blipFill rotWithShape="1">
          <a:blip r:embed="rId3">
            <a:alphaModFix/>
          </a:blip>
          <a:srcRect/>
          <a:stretch/>
        </p:blipFill>
        <p:spPr>
          <a:xfrm>
            <a:off x="7809904" y="4503793"/>
            <a:ext cx="1019771" cy="33785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_slide_2">
  <p:cSld name="2_title_slide_2">
    <p:spTree>
      <p:nvGrpSpPr>
        <p:cNvPr id="1" name="Shape 314"/>
        <p:cNvGrpSpPr/>
        <p:nvPr/>
      </p:nvGrpSpPr>
      <p:grpSpPr>
        <a:xfrm>
          <a:off x="0" y="0"/>
          <a:ext cx="0" cy="0"/>
          <a:chOff x="0" y="0"/>
          <a:chExt cx="0" cy="0"/>
        </a:xfrm>
      </p:grpSpPr>
      <p:sp>
        <p:nvSpPr>
          <p:cNvPr id="315" name="Google Shape;315;p88"/>
          <p:cNvSpPr/>
          <p:nvPr/>
        </p:nvSpPr>
        <p:spPr>
          <a:xfrm rot="10800000">
            <a:off x="7515225" y="0"/>
            <a:ext cx="1628775" cy="16287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6" name="Google Shape;316;p88"/>
          <p:cNvSpPr/>
          <p:nvPr/>
        </p:nvSpPr>
        <p:spPr>
          <a:xfrm>
            <a:off x="0" y="4250019"/>
            <a:ext cx="893482" cy="893482"/>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7" name="Google Shape;317;p88"/>
          <p:cNvPicPr preferRelativeResize="0"/>
          <p:nvPr/>
        </p:nvPicPr>
        <p:blipFill rotWithShape="1">
          <a:blip r:embed="rId2">
            <a:alphaModFix/>
          </a:blip>
          <a:srcRect/>
          <a:stretch/>
        </p:blipFill>
        <p:spPr>
          <a:xfrm>
            <a:off x="603678" y="512749"/>
            <a:ext cx="1848058" cy="383237"/>
          </a:xfrm>
          <a:prstGeom prst="rect">
            <a:avLst/>
          </a:prstGeom>
          <a:noFill/>
          <a:ln>
            <a:noFill/>
          </a:ln>
        </p:spPr>
      </p:pic>
      <p:sp>
        <p:nvSpPr>
          <p:cNvPr id="318" name="Google Shape;318;p88"/>
          <p:cNvSpPr txBox="1">
            <a:spLocks noGrp="1"/>
          </p:cNvSpPr>
          <p:nvPr>
            <p:ph type="body" idx="1"/>
          </p:nvPr>
        </p:nvSpPr>
        <p:spPr>
          <a:xfrm>
            <a:off x="521570" y="3107219"/>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1"/>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88"/>
          <p:cNvSpPr txBox="1">
            <a:spLocks noGrp="1"/>
          </p:cNvSpPr>
          <p:nvPr>
            <p:ph type="body" idx="2"/>
          </p:nvPr>
        </p:nvSpPr>
        <p:spPr>
          <a:xfrm>
            <a:off x="521570" y="3359134"/>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88"/>
          <p:cNvSpPr/>
          <p:nvPr/>
        </p:nvSpPr>
        <p:spPr>
          <a:xfrm>
            <a:off x="521569" y="1432635"/>
            <a:ext cx="5542046" cy="12762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550"/>
              <a:buFont typeface="Arial"/>
              <a:buNone/>
            </a:pPr>
            <a:r>
              <a:rPr lang="en-GB" sz="2550">
                <a:solidFill>
                  <a:schemeClr val="dk1"/>
                </a:solidFill>
                <a:latin typeface="Arial"/>
                <a:ea typeface="Arial"/>
                <a:cs typeface="Arial"/>
                <a:sym typeface="Arial"/>
              </a:rPr>
              <a:t>Proposal</a:t>
            </a:r>
            <a:endParaRPr/>
          </a:p>
          <a:p>
            <a:pPr marL="0" marR="0" lvl="0" indent="0" algn="l" rtl="0">
              <a:lnSpc>
                <a:spcPct val="90000"/>
              </a:lnSpc>
              <a:spcBef>
                <a:spcPts val="0"/>
              </a:spcBef>
              <a:spcAft>
                <a:spcPts val="0"/>
              </a:spcAft>
              <a:buClr>
                <a:schemeClr val="dk1"/>
              </a:buClr>
              <a:buSzPts val="2550"/>
              <a:buFont typeface="Arial"/>
              <a:buNone/>
            </a:pPr>
            <a:endParaRPr sz="2550">
              <a:solidFill>
                <a:schemeClr val="dk1"/>
              </a:solidFill>
              <a:latin typeface="Arial"/>
              <a:ea typeface="Arial"/>
              <a:cs typeface="Arial"/>
              <a:sym typeface="Arial"/>
            </a:endParaRPr>
          </a:p>
        </p:txBody>
      </p:sp>
      <p:sp>
        <p:nvSpPr>
          <p:cNvPr id="321" name="Google Shape;321;p88"/>
          <p:cNvSpPr/>
          <p:nvPr/>
        </p:nvSpPr>
        <p:spPr>
          <a:xfrm rot="5340000">
            <a:off x="1455058" y="1413068"/>
            <a:ext cx="106051" cy="18873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2" name="Google Shape;322;p88"/>
          <p:cNvSpPr/>
          <p:nvPr/>
        </p:nvSpPr>
        <p:spPr>
          <a:xfrm>
            <a:off x="521570" y="1880234"/>
            <a:ext cx="4818594" cy="138303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750"/>
              <a:buFont typeface="Arial"/>
              <a:buNone/>
            </a:pPr>
            <a:r>
              <a:rPr lang="en-GB" sz="3750" b="1">
                <a:solidFill>
                  <a:schemeClr val="dk1"/>
                </a:solidFill>
                <a:latin typeface="Arial"/>
                <a:ea typeface="Arial"/>
                <a:cs typeface="Arial"/>
                <a:sym typeface="Arial"/>
              </a:rPr>
              <a:t>Support at Home</a:t>
            </a:r>
            <a:endParaRPr/>
          </a:p>
        </p:txBody>
      </p:sp>
      <p:pic>
        <p:nvPicPr>
          <p:cNvPr id="323" name="Google Shape;323;p88"/>
          <p:cNvPicPr preferRelativeResize="0"/>
          <p:nvPr/>
        </p:nvPicPr>
        <p:blipFill rotWithShape="1">
          <a:blip r:embed="rId3">
            <a:alphaModFix/>
          </a:blip>
          <a:srcRect/>
          <a:stretch/>
        </p:blipFill>
        <p:spPr>
          <a:xfrm>
            <a:off x="7809904" y="4503793"/>
            <a:ext cx="1019771" cy="33785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_slide_2">
  <p:cSld name="3_title_slide_2">
    <p:spTree>
      <p:nvGrpSpPr>
        <p:cNvPr id="1" name="Shape 324"/>
        <p:cNvGrpSpPr/>
        <p:nvPr/>
      </p:nvGrpSpPr>
      <p:grpSpPr>
        <a:xfrm>
          <a:off x="0" y="0"/>
          <a:ext cx="0" cy="0"/>
          <a:chOff x="0" y="0"/>
          <a:chExt cx="0" cy="0"/>
        </a:xfrm>
      </p:grpSpPr>
      <p:sp>
        <p:nvSpPr>
          <p:cNvPr id="325" name="Google Shape;325;p89"/>
          <p:cNvSpPr/>
          <p:nvPr/>
        </p:nvSpPr>
        <p:spPr>
          <a:xfrm rot="10800000">
            <a:off x="7515225" y="0"/>
            <a:ext cx="1628775" cy="16287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6" name="Google Shape;326;p89"/>
          <p:cNvSpPr/>
          <p:nvPr/>
        </p:nvSpPr>
        <p:spPr>
          <a:xfrm>
            <a:off x="0" y="4250019"/>
            <a:ext cx="893482" cy="893482"/>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7" name="Google Shape;327;p89"/>
          <p:cNvSpPr/>
          <p:nvPr/>
        </p:nvSpPr>
        <p:spPr>
          <a:xfrm>
            <a:off x="521569" y="1432635"/>
            <a:ext cx="5542046" cy="12762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550"/>
              <a:buFont typeface="Arial"/>
              <a:buNone/>
            </a:pPr>
            <a:r>
              <a:rPr lang="en-GB" sz="2550">
                <a:solidFill>
                  <a:schemeClr val="dk1"/>
                </a:solidFill>
                <a:latin typeface="Arial"/>
                <a:ea typeface="Arial"/>
                <a:cs typeface="Arial"/>
                <a:sym typeface="Arial"/>
              </a:rPr>
              <a:t>Proposal</a:t>
            </a:r>
            <a:endParaRPr/>
          </a:p>
          <a:p>
            <a:pPr marL="0" marR="0" lvl="0" indent="0" algn="l" rtl="0">
              <a:lnSpc>
                <a:spcPct val="90000"/>
              </a:lnSpc>
              <a:spcBef>
                <a:spcPts val="0"/>
              </a:spcBef>
              <a:spcAft>
                <a:spcPts val="0"/>
              </a:spcAft>
              <a:buClr>
                <a:schemeClr val="dk1"/>
              </a:buClr>
              <a:buSzPts val="2550"/>
              <a:buFont typeface="Arial"/>
              <a:buNone/>
            </a:pPr>
            <a:endParaRPr sz="2550">
              <a:solidFill>
                <a:schemeClr val="dk1"/>
              </a:solidFill>
              <a:latin typeface="Arial"/>
              <a:ea typeface="Arial"/>
              <a:cs typeface="Arial"/>
              <a:sym typeface="Arial"/>
            </a:endParaRPr>
          </a:p>
        </p:txBody>
      </p:sp>
      <p:sp>
        <p:nvSpPr>
          <p:cNvPr id="328" name="Google Shape;328;p89"/>
          <p:cNvSpPr/>
          <p:nvPr/>
        </p:nvSpPr>
        <p:spPr>
          <a:xfrm rot="5340000">
            <a:off x="1515960" y="1352166"/>
            <a:ext cx="106051" cy="2009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9" name="Google Shape;329;p89"/>
          <p:cNvSpPr/>
          <p:nvPr/>
        </p:nvSpPr>
        <p:spPr>
          <a:xfrm>
            <a:off x="521570" y="1880234"/>
            <a:ext cx="4818594" cy="138303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750"/>
              <a:buFont typeface="Arial"/>
              <a:buNone/>
            </a:pPr>
            <a:r>
              <a:rPr lang="en-GB" sz="3750" b="1">
                <a:solidFill>
                  <a:schemeClr val="dk1"/>
                </a:solidFill>
                <a:latin typeface="Arial"/>
                <a:ea typeface="Arial"/>
                <a:cs typeface="Arial"/>
                <a:sym typeface="Arial"/>
              </a:rPr>
              <a:t>Assisted Discharge &amp; Support at Home</a:t>
            </a:r>
            <a:endParaRPr/>
          </a:p>
        </p:txBody>
      </p:sp>
      <p:sp>
        <p:nvSpPr>
          <p:cNvPr id="330" name="Google Shape;330;p89"/>
          <p:cNvSpPr txBox="1">
            <a:spLocks noGrp="1"/>
          </p:cNvSpPr>
          <p:nvPr>
            <p:ph type="body" idx="1"/>
          </p:nvPr>
        </p:nvSpPr>
        <p:spPr>
          <a:xfrm>
            <a:off x="521570" y="3571563"/>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1"/>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89"/>
          <p:cNvSpPr txBox="1">
            <a:spLocks noGrp="1"/>
          </p:cNvSpPr>
          <p:nvPr>
            <p:ph type="body" idx="2"/>
          </p:nvPr>
        </p:nvSpPr>
        <p:spPr>
          <a:xfrm>
            <a:off x="521570" y="3823478"/>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2" name="Google Shape;332;p89"/>
          <p:cNvPicPr preferRelativeResize="0"/>
          <p:nvPr/>
        </p:nvPicPr>
        <p:blipFill rotWithShape="1">
          <a:blip r:embed="rId2">
            <a:alphaModFix/>
          </a:blip>
          <a:srcRect/>
          <a:stretch/>
        </p:blipFill>
        <p:spPr>
          <a:xfrm>
            <a:off x="487279" y="372695"/>
            <a:ext cx="1953026" cy="597285"/>
          </a:xfrm>
          <a:prstGeom prst="rect">
            <a:avLst/>
          </a:prstGeom>
          <a:noFill/>
          <a:ln>
            <a:noFill/>
          </a:ln>
        </p:spPr>
      </p:pic>
      <p:pic>
        <p:nvPicPr>
          <p:cNvPr id="333" name="Google Shape;333;p89"/>
          <p:cNvPicPr preferRelativeResize="0"/>
          <p:nvPr/>
        </p:nvPicPr>
        <p:blipFill rotWithShape="1">
          <a:blip r:embed="rId3">
            <a:alphaModFix/>
          </a:blip>
          <a:srcRect/>
          <a:stretch/>
        </p:blipFill>
        <p:spPr>
          <a:xfrm>
            <a:off x="7615237" y="4489590"/>
            <a:ext cx="1243013" cy="38576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title_slide_2">
  <p:cSld name="4_title_slide_2">
    <p:spTree>
      <p:nvGrpSpPr>
        <p:cNvPr id="1" name="Shape 334"/>
        <p:cNvGrpSpPr/>
        <p:nvPr/>
      </p:nvGrpSpPr>
      <p:grpSpPr>
        <a:xfrm>
          <a:off x="0" y="0"/>
          <a:ext cx="0" cy="0"/>
          <a:chOff x="0" y="0"/>
          <a:chExt cx="0" cy="0"/>
        </a:xfrm>
      </p:grpSpPr>
      <p:sp>
        <p:nvSpPr>
          <p:cNvPr id="335" name="Google Shape;335;p90"/>
          <p:cNvSpPr/>
          <p:nvPr/>
        </p:nvSpPr>
        <p:spPr>
          <a:xfrm rot="10800000">
            <a:off x="7515225" y="0"/>
            <a:ext cx="1628775" cy="16287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6" name="Google Shape;336;p90"/>
          <p:cNvSpPr/>
          <p:nvPr/>
        </p:nvSpPr>
        <p:spPr>
          <a:xfrm>
            <a:off x="0" y="4250019"/>
            <a:ext cx="893482" cy="893482"/>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7" name="Google Shape;337;p90"/>
          <p:cNvSpPr txBox="1">
            <a:spLocks noGrp="1"/>
          </p:cNvSpPr>
          <p:nvPr>
            <p:ph type="body" idx="1"/>
          </p:nvPr>
        </p:nvSpPr>
        <p:spPr>
          <a:xfrm>
            <a:off x="521570" y="3107219"/>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1"/>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90"/>
          <p:cNvSpPr txBox="1">
            <a:spLocks noGrp="1"/>
          </p:cNvSpPr>
          <p:nvPr>
            <p:ph type="body" idx="2"/>
          </p:nvPr>
        </p:nvSpPr>
        <p:spPr>
          <a:xfrm>
            <a:off x="521570" y="3359134"/>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90"/>
          <p:cNvSpPr/>
          <p:nvPr/>
        </p:nvSpPr>
        <p:spPr>
          <a:xfrm>
            <a:off x="521569" y="1432635"/>
            <a:ext cx="5542046" cy="12762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550"/>
              <a:buFont typeface="Arial"/>
              <a:buNone/>
            </a:pPr>
            <a:r>
              <a:rPr lang="en-GB" sz="2550">
                <a:solidFill>
                  <a:schemeClr val="dk1"/>
                </a:solidFill>
                <a:latin typeface="Arial"/>
                <a:ea typeface="Arial"/>
                <a:cs typeface="Arial"/>
                <a:sym typeface="Arial"/>
              </a:rPr>
              <a:t>Proposal</a:t>
            </a:r>
            <a:endParaRPr/>
          </a:p>
          <a:p>
            <a:pPr marL="0" marR="0" lvl="0" indent="0" algn="l" rtl="0">
              <a:lnSpc>
                <a:spcPct val="90000"/>
              </a:lnSpc>
              <a:spcBef>
                <a:spcPts val="0"/>
              </a:spcBef>
              <a:spcAft>
                <a:spcPts val="0"/>
              </a:spcAft>
              <a:buClr>
                <a:schemeClr val="dk1"/>
              </a:buClr>
              <a:buSzPts val="2550"/>
              <a:buFont typeface="Arial"/>
              <a:buNone/>
            </a:pPr>
            <a:endParaRPr sz="2550">
              <a:solidFill>
                <a:schemeClr val="dk1"/>
              </a:solidFill>
              <a:latin typeface="Arial"/>
              <a:ea typeface="Arial"/>
              <a:cs typeface="Arial"/>
              <a:sym typeface="Arial"/>
            </a:endParaRPr>
          </a:p>
        </p:txBody>
      </p:sp>
      <p:sp>
        <p:nvSpPr>
          <p:cNvPr id="340" name="Google Shape;340;p90"/>
          <p:cNvSpPr/>
          <p:nvPr/>
        </p:nvSpPr>
        <p:spPr>
          <a:xfrm rot="5340000">
            <a:off x="1515960" y="1352166"/>
            <a:ext cx="106051" cy="2009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1" name="Google Shape;341;p90"/>
          <p:cNvSpPr/>
          <p:nvPr/>
        </p:nvSpPr>
        <p:spPr>
          <a:xfrm>
            <a:off x="521570" y="1880234"/>
            <a:ext cx="4818594" cy="138303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750"/>
              <a:buFont typeface="Arial"/>
              <a:buNone/>
            </a:pPr>
            <a:r>
              <a:rPr lang="en-GB" sz="3750" b="1">
                <a:solidFill>
                  <a:schemeClr val="dk1"/>
                </a:solidFill>
                <a:latin typeface="Arial"/>
                <a:ea typeface="Arial"/>
                <a:cs typeface="Arial"/>
                <a:sym typeface="Arial"/>
              </a:rPr>
              <a:t>Assisted Discharge</a:t>
            </a:r>
            <a:endParaRPr/>
          </a:p>
        </p:txBody>
      </p:sp>
      <p:pic>
        <p:nvPicPr>
          <p:cNvPr id="342" name="Google Shape;342;p90"/>
          <p:cNvPicPr preferRelativeResize="0"/>
          <p:nvPr/>
        </p:nvPicPr>
        <p:blipFill rotWithShape="1">
          <a:blip r:embed="rId2">
            <a:alphaModFix/>
          </a:blip>
          <a:srcRect/>
          <a:stretch/>
        </p:blipFill>
        <p:spPr>
          <a:xfrm>
            <a:off x="487279" y="372695"/>
            <a:ext cx="1953026" cy="597285"/>
          </a:xfrm>
          <a:prstGeom prst="rect">
            <a:avLst/>
          </a:prstGeom>
          <a:noFill/>
          <a:ln>
            <a:noFill/>
          </a:ln>
        </p:spPr>
      </p:pic>
      <p:pic>
        <p:nvPicPr>
          <p:cNvPr id="343" name="Google Shape;343;p90"/>
          <p:cNvPicPr preferRelativeResize="0"/>
          <p:nvPr/>
        </p:nvPicPr>
        <p:blipFill rotWithShape="1">
          <a:blip r:embed="rId3">
            <a:alphaModFix/>
          </a:blip>
          <a:srcRect/>
          <a:stretch/>
        </p:blipFill>
        <p:spPr>
          <a:xfrm>
            <a:off x="7615237" y="4489590"/>
            <a:ext cx="1243013" cy="38576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title_slide_2">
  <p:cSld name="5_title_slide_2">
    <p:spTree>
      <p:nvGrpSpPr>
        <p:cNvPr id="1" name="Shape 344"/>
        <p:cNvGrpSpPr/>
        <p:nvPr/>
      </p:nvGrpSpPr>
      <p:grpSpPr>
        <a:xfrm>
          <a:off x="0" y="0"/>
          <a:ext cx="0" cy="0"/>
          <a:chOff x="0" y="0"/>
          <a:chExt cx="0" cy="0"/>
        </a:xfrm>
      </p:grpSpPr>
      <p:sp>
        <p:nvSpPr>
          <p:cNvPr id="345" name="Google Shape;345;p91"/>
          <p:cNvSpPr/>
          <p:nvPr/>
        </p:nvSpPr>
        <p:spPr>
          <a:xfrm rot="10800000">
            <a:off x="7515225" y="0"/>
            <a:ext cx="1628775" cy="16287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6" name="Google Shape;346;p91"/>
          <p:cNvSpPr/>
          <p:nvPr/>
        </p:nvSpPr>
        <p:spPr>
          <a:xfrm>
            <a:off x="0" y="4250019"/>
            <a:ext cx="893482" cy="893482"/>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7" name="Google Shape;347;p91"/>
          <p:cNvSpPr txBox="1">
            <a:spLocks noGrp="1"/>
          </p:cNvSpPr>
          <p:nvPr>
            <p:ph type="body" idx="1"/>
          </p:nvPr>
        </p:nvSpPr>
        <p:spPr>
          <a:xfrm>
            <a:off x="521570" y="3107219"/>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1"/>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91"/>
          <p:cNvSpPr txBox="1">
            <a:spLocks noGrp="1"/>
          </p:cNvSpPr>
          <p:nvPr>
            <p:ph type="body" idx="2"/>
          </p:nvPr>
        </p:nvSpPr>
        <p:spPr>
          <a:xfrm>
            <a:off x="521570" y="3359134"/>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91"/>
          <p:cNvSpPr/>
          <p:nvPr/>
        </p:nvSpPr>
        <p:spPr>
          <a:xfrm>
            <a:off x="521569" y="1432635"/>
            <a:ext cx="5542046" cy="12762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550"/>
              <a:buFont typeface="Arial"/>
              <a:buNone/>
            </a:pPr>
            <a:r>
              <a:rPr lang="en-GB" sz="2550">
                <a:solidFill>
                  <a:schemeClr val="dk1"/>
                </a:solidFill>
                <a:latin typeface="Arial"/>
                <a:ea typeface="Arial"/>
                <a:cs typeface="Arial"/>
                <a:sym typeface="Arial"/>
              </a:rPr>
              <a:t>Proposal</a:t>
            </a:r>
            <a:endParaRPr/>
          </a:p>
          <a:p>
            <a:pPr marL="0" marR="0" lvl="0" indent="0" algn="l" rtl="0">
              <a:lnSpc>
                <a:spcPct val="90000"/>
              </a:lnSpc>
              <a:spcBef>
                <a:spcPts val="0"/>
              </a:spcBef>
              <a:spcAft>
                <a:spcPts val="0"/>
              </a:spcAft>
              <a:buClr>
                <a:schemeClr val="dk1"/>
              </a:buClr>
              <a:buSzPts val="2550"/>
              <a:buFont typeface="Arial"/>
              <a:buNone/>
            </a:pPr>
            <a:endParaRPr sz="2550">
              <a:solidFill>
                <a:schemeClr val="dk1"/>
              </a:solidFill>
              <a:latin typeface="Arial"/>
              <a:ea typeface="Arial"/>
              <a:cs typeface="Arial"/>
              <a:sym typeface="Arial"/>
            </a:endParaRPr>
          </a:p>
        </p:txBody>
      </p:sp>
      <p:sp>
        <p:nvSpPr>
          <p:cNvPr id="350" name="Google Shape;350;p91"/>
          <p:cNvSpPr/>
          <p:nvPr/>
        </p:nvSpPr>
        <p:spPr>
          <a:xfrm rot="5340000">
            <a:off x="1455058" y="1413068"/>
            <a:ext cx="106051" cy="188730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1" name="Google Shape;351;p91"/>
          <p:cNvSpPr/>
          <p:nvPr/>
        </p:nvSpPr>
        <p:spPr>
          <a:xfrm>
            <a:off x="521570" y="1880234"/>
            <a:ext cx="4818594" cy="138303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750"/>
              <a:buFont typeface="Arial"/>
              <a:buNone/>
            </a:pPr>
            <a:r>
              <a:rPr lang="en-GB" sz="3750" b="1">
                <a:solidFill>
                  <a:schemeClr val="dk1"/>
                </a:solidFill>
                <a:latin typeface="Arial"/>
                <a:ea typeface="Arial"/>
                <a:cs typeface="Arial"/>
                <a:sym typeface="Arial"/>
              </a:rPr>
              <a:t>Support at Home</a:t>
            </a:r>
            <a:endParaRPr/>
          </a:p>
        </p:txBody>
      </p:sp>
      <p:pic>
        <p:nvPicPr>
          <p:cNvPr id="352" name="Google Shape;352;p91"/>
          <p:cNvPicPr preferRelativeResize="0"/>
          <p:nvPr/>
        </p:nvPicPr>
        <p:blipFill rotWithShape="1">
          <a:blip r:embed="rId2">
            <a:alphaModFix/>
          </a:blip>
          <a:srcRect/>
          <a:stretch/>
        </p:blipFill>
        <p:spPr>
          <a:xfrm>
            <a:off x="487279" y="372695"/>
            <a:ext cx="1953026" cy="597285"/>
          </a:xfrm>
          <a:prstGeom prst="rect">
            <a:avLst/>
          </a:prstGeom>
          <a:noFill/>
          <a:ln>
            <a:noFill/>
          </a:ln>
        </p:spPr>
      </p:pic>
      <p:pic>
        <p:nvPicPr>
          <p:cNvPr id="353" name="Google Shape;353;p91"/>
          <p:cNvPicPr preferRelativeResize="0"/>
          <p:nvPr/>
        </p:nvPicPr>
        <p:blipFill rotWithShape="1">
          <a:blip r:embed="rId3">
            <a:alphaModFix/>
          </a:blip>
          <a:srcRect/>
          <a:stretch/>
        </p:blipFill>
        <p:spPr>
          <a:xfrm>
            <a:off x="7615237" y="4489590"/>
            <a:ext cx="1243013" cy="38576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7_section_header_1">
  <p:cSld name="7_section_header_1">
    <p:spTree>
      <p:nvGrpSpPr>
        <p:cNvPr id="1" name="Shape 354"/>
        <p:cNvGrpSpPr/>
        <p:nvPr/>
      </p:nvGrpSpPr>
      <p:grpSpPr>
        <a:xfrm>
          <a:off x="0" y="0"/>
          <a:ext cx="0" cy="0"/>
          <a:chOff x="0" y="0"/>
          <a:chExt cx="0" cy="0"/>
        </a:xfrm>
      </p:grpSpPr>
      <p:pic>
        <p:nvPicPr>
          <p:cNvPr id="355" name="Google Shape;355;p92"/>
          <p:cNvPicPr preferRelativeResize="0"/>
          <p:nvPr/>
        </p:nvPicPr>
        <p:blipFill rotWithShape="1">
          <a:blip r:embed="rId2">
            <a:alphaModFix/>
          </a:blip>
          <a:srcRect l="-181" t="26830" r="16349" b="18887"/>
          <a:stretch/>
        </p:blipFill>
        <p:spPr>
          <a:xfrm>
            <a:off x="4748649" y="0"/>
            <a:ext cx="4395351" cy="4274359"/>
          </a:xfrm>
          <a:prstGeom prst="rect">
            <a:avLst/>
          </a:prstGeom>
          <a:noFill/>
          <a:ln>
            <a:noFill/>
          </a:ln>
        </p:spPr>
      </p:pic>
      <p:sp>
        <p:nvSpPr>
          <p:cNvPr id="356" name="Google Shape;356;p92"/>
          <p:cNvSpPr txBox="1"/>
          <p:nvPr/>
        </p:nvSpPr>
        <p:spPr>
          <a:xfrm>
            <a:off x="4957472" y="7728"/>
            <a:ext cx="1060846" cy="173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25">
                <a:solidFill>
                  <a:schemeClr val="lt1"/>
                </a:solidFill>
                <a:latin typeface="Arial"/>
                <a:ea typeface="Arial"/>
                <a:cs typeface="Arial"/>
                <a:sym typeface="Arial"/>
              </a:rPr>
              <a:t>Photo © Daniel Mellor/BRC </a:t>
            </a:r>
            <a:endParaRPr/>
          </a:p>
        </p:txBody>
      </p:sp>
      <p:sp>
        <p:nvSpPr>
          <p:cNvPr id="357" name="Google Shape;357;p92"/>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92"/>
          <p:cNvSpPr/>
          <p:nvPr/>
        </p:nvSpPr>
        <p:spPr>
          <a:xfrm>
            <a:off x="2681998" y="-1"/>
            <a:ext cx="5083259" cy="4375877"/>
          </a:xfrm>
          <a:custGeom>
            <a:avLst/>
            <a:gdLst/>
            <a:ahLst/>
            <a:cxnLst/>
            <a:rect l="l" t="t" r="r" b="b"/>
            <a:pathLst>
              <a:path w="8957487" h="6867525" extrusionOk="0">
                <a:moveTo>
                  <a:pt x="0" y="0"/>
                </a:moveTo>
                <a:lnTo>
                  <a:pt x="3890187" y="0"/>
                </a:lnTo>
                <a:lnTo>
                  <a:pt x="8957487" y="6867525"/>
                </a:lnTo>
                <a:lnTo>
                  <a:pt x="0" y="68580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v</a:t>
            </a:r>
            <a:endParaRPr/>
          </a:p>
        </p:txBody>
      </p:sp>
      <p:pic>
        <p:nvPicPr>
          <p:cNvPr id="359" name="Google Shape;359;p92"/>
          <p:cNvPicPr preferRelativeResize="0"/>
          <p:nvPr/>
        </p:nvPicPr>
        <p:blipFill rotWithShape="1">
          <a:blip r:embed="rId3">
            <a:alphaModFix/>
          </a:blip>
          <a:srcRect/>
          <a:stretch/>
        </p:blipFill>
        <p:spPr>
          <a:xfrm>
            <a:off x="5457825" y="2721769"/>
            <a:ext cx="3686175" cy="2421731"/>
          </a:xfrm>
          <a:prstGeom prst="rect">
            <a:avLst/>
          </a:prstGeom>
          <a:noFill/>
          <a:ln>
            <a:noFill/>
          </a:ln>
        </p:spPr>
      </p:pic>
      <p:pic>
        <p:nvPicPr>
          <p:cNvPr id="360" name="Google Shape;360;p92"/>
          <p:cNvPicPr preferRelativeResize="0"/>
          <p:nvPr/>
        </p:nvPicPr>
        <p:blipFill rotWithShape="1">
          <a:blip r:embed="rId4">
            <a:alphaModFix/>
          </a:blip>
          <a:srcRect/>
          <a:stretch/>
        </p:blipFill>
        <p:spPr>
          <a:xfrm>
            <a:off x="6115050" y="3157537"/>
            <a:ext cx="3028950" cy="1985963"/>
          </a:xfrm>
          <a:prstGeom prst="rect">
            <a:avLst/>
          </a:prstGeom>
          <a:noFill/>
          <a:ln>
            <a:noFill/>
          </a:ln>
        </p:spPr>
      </p:pic>
      <p:sp>
        <p:nvSpPr>
          <p:cNvPr id="361" name="Google Shape;361;p92"/>
          <p:cNvSpPr/>
          <p:nvPr/>
        </p:nvSpPr>
        <p:spPr>
          <a:xfrm rot="5340000">
            <a:off x="2786553" y="1414564"/>
            <a:ext cx="88106" cy="244316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2" name="Google Shape;362;p92"/>
          <p:cNvSpPr txBox="1"/>
          <p:nvPr/>
        </p:nvSpPr>
        <p:spPr>
          <a:xfrm>
            <a:off x="1537646" y="2170809"/>
            <a:ext cx="3657600"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1">
                <a:solidFill>
                  <a:schemeClr val="dk1"/>
                </a:solidFill>
                <a:latin typeface="Arial"/>
                <a:ea typeface="Arial"/>
                <a:cs typeface="Arial"/>
                <a:sym typeface="Arial"/>
              </a:rPr>
              <a:t>Introduction</a:t>
            </a:r>
            <a:endParaRPr sz="3300">
              <a:solidFill>
                <a:schemeClr val="dk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6_section_header_1">
  <p:cSld name="6_section_header_1">
    <p:spTree>
      <p:nvGrpSpPr>
        <p:cNvPr id="1" name="Shape 363"/>
        <p:cNvGrpSpPr/>
        <p:nvPr/>
      </p:nvGrpSpPr>
      <p:grpSpPr>
        <a:xfrm>
          <a:off x="0" y="0"/>
          <a:ext cx="0" cy="0"/>
          <a:chOff x="0" y="0"/>
          <a:chExt cx="0" cy="0"/>
        </a:xfrm>
      </p:grpSpPr>
      <p:pic>
        <p:nvPicPr>
          <p:cNvPr id="364" name="Google Shape;364;p93"/>
          <p:cNvPicPr preferRelativeResize="0"/>
          <p:nvPr/>
        </p:nvPicPr>
        <p:blipFill rotWithShape="1">
          <a:blip r:embed="rId2">
            <a:alphaModFix/>
          </a:blip>
          <a:srcRect l="-1432" t="18446" r="31559" b="36153"/>
          <a:stretch/>
        </p:blipFill>
        <p:spPr>
          <a:xfrm>
            <a:off x="4748649" y="0"/>
            <a:ext cx="4395351" cy="4274359"/>
          </a:xfrm>
          <a:prstGeom prst="rect">
            <a:avLst/>
          </a:prstGeom>
          <a:noFill/>
          <a:ln>
            <a:noFill/>
          </a:ln>
        </p:spPr>
      </p:pic>
      <p:sp>
        <p:nvSpPr>
          <p:cNvPr id="365" name="Google Shape;365;p93"/>
          <p:cNvSpPr txBox="1"/>
          <p:nvPr/>
        </p:nvSpPr>
        <p:spPr>
          <a:xfrm>
            <a:off x="4957472" y="7728"/>
            <a:ext cx="1060846" cy="173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25">
                <a:solidFill>
                  <a:schemeClr val="lt1"/>
                </a:solidFill>
                <a:latin typeface="Arial"/>
                <a:ea typeface="Arial"/>
                <a:cs typeface="Arial"/>
                <a:sym typeface="Arial"/>
              </a:rPr>
              <a:t>Photo © Daniel Mellor/BRC </a:t>
            </a:r>
            <a:endParaRPr/>
          </a:p>
        </p:txBody>
      </p:sp>
      <p:sp>
        <p:nvSpPr>
          <p:cNvPr id="366" name="Google Shape;366;p93"/>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7" name="Google Shape;367;p93"/>
          <p:cNvSpPr/>
          <p:nvPr/>
        </p:nvSpPr>
        <p:spPr>
          <a:xfrm>
            <a:off x="2681998" y="-1"/>
            <a:ext cx="5083259" cy="4375877"/>
          </a:xfrm>
          <a:custGeom>
            <a:avLst/>
            <a:gdLst/>
            <a:ahLst/>
            <a:cxnLst/>
            <a:rect l="l" t="t" r="r" b="b"/>
            <a:pathLst>
              <a:path w="8957487" h="6867525" extrusionOk="0">
                <a:moveTo>
                  <a:pt x="0" y="0"/>
                </a:moveTo>
                <a:lnTo>
                  <a:pt x="3890187" y="0"/>
                </a:lnTo>
                <a:lnTo>
                  <a:pt x="8957487" y="6867525"/>
                </a:lnTo>
                <a:lnTo>
                  <a:pt x="0" y="68580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v</a:t>
            </a:r>
            <a:endParaRPr/>
          </a:p>
        </p:txBody>
      </p:sp>
      <p:pic>
        <p:nvPicPr>
          <p:cNvPr id="368" name="Google Shape;368;p93"/>
          <p:cNvPicPr preferRelativeResize="0"/>
          <p:nvPr/>
        </p:nvPicPr>
        <p:blipFill rotWithShape="1">
          <a:blip r:embed="rId3">
            <a:alphaModFix/>
          </a:blip>
          <a:srcRect/>
          <a:stretch/>
        </p:blipFill>
        <p:spPr>
          <a:xfrm>
            <a:off x="5457825" y="2721769"/>
            <a:ext cx="3686175" cy="2421731"/>
          </a:xfrm>
          <a:prstGeom prst="rect">
            <a:avLst/>
          </a:prstGeom>
          <a:noFill/>
          <a:ln>
            <a:noFill/>
          </a:ln>
        </p:spPr>
      </p:pic>
      <p:pic>
        <p:nvPicPr>
          <p:cNvPr id="369" name="Google Shape;369;p93"/>
          <p:cNvPicPr preferRelativeResize="0"/>
          <p:nvPr/>
        </p:nvPicPr>
        <p:blipFill rotWithShape="1">
          <a:blip r:embed="rId4">
            <a:alphaModFix/>
          </a:blip>
          <a:srcRect/>
          <a:stretch/>
        </p:blipFill>
        <p:spPr>
          <a:xfrm>
            <a:off x="6115050" y="3157537"/>
            <a:ext cx="3028950" cy="1985963"/>
          </a:xfrm>
          <a:prstGeom prst="rect">
            <a:avLst/>
          </a:prstGeom>
          <a:noFill/>
          <a:ln>
            <a:noFill/>
          </a:ln>
        </p:spPr>
      </p:pic>
      <p:sp>
        <p:nvSpPr>
          <p:cNvPr id="370" name="Google Shape;370;p93"/>
          <p:cNvSpPr/>
          <p:nvPr/>
        </p:nvSpPr>
        <p:spPr>
          <a:xfrm rot="5340000">
            <a:off x="3046606" y="1012891"/>
            <a:ext cx="88106" cy="295775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371" name="Google Shape;371;p93"/>
          <p:cNvSpPr txBox="1"/>
          <p:nvPr/>
        </p:nvSpPr>
        <p:spPr>
          <a:xfrm>
            <a:off x="1544216" y="2023244"/>
            <a:ext cx="365760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1">
                <a:solidFill>
                  <a:schemeClr val="dk1"/>
                </a:solidFill>
                <a:latin typeface="Arial"/>
                <a:ea typeface="Arial"/>
                <a:cs typeface="Arial"/>
                <a:sym typeface="Arial"/>
              </a:rPr>
              <a:t>Understanding your priorities</a:t>
            </a:r>
            <a:endParaRPr sz="3300">
              <a:solidFill>
                <a:schemeClr val="dk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9_section_header_1">
  <p:cSld name="9_section_header_1">
    <p:spTree>
      <p:nvGrpSpPr>
        <p:cNvPr id="1" name="Shape 372"/>
        <p:cNvGrpSpPr/>
        <p:nvPr/>
      </p:nvGrpSpPr>
      <p:grpSpPr>
        <a:xfrm>
          <a:off x="0" y="0"/>
          <a:ext cx="0" cy="0"/>
          <a:chOff x="0" y="0"/>
          <a:chExt cx="0" cy="0"/>
        </a:xfrm>
      </p:grpSpPr>
      <p:pic>
        <p:nvPicPr>
          <p:cNvPr id="373" name="Google Shape;373;p94"/>
          <p:cNvPicPr preferRelativeResize="0"/>
          <p:nvPr/>
        </p:nvPicPr>
        <p:blipFill rotWithShape="1">
          <a:blip r:embed="rId2">
            <a:alphaModFix/>
          </a:blip>
          <a:srcRect l="26299" r="5174"/>
          <a:stretch/>
        </p:blipFill>
        <p:spPr>
          <a:xfrm>
            <a:off x="4748649" y="0"/>
            <a:ext cx="4395351" cy="4274359"/>
          </a:xfrm>
          <a:prstGeom prst="rect">
            <a:avLst/>
          </a:prstGeom>
          <a:noFill/>
          <a:ln>
            <a:noFill/>
          </a:ln>
        </p:spPr>
      </p:pic>
      <p:sp>
        <p:nvSpPr>
          <p:cNvPr id="374" name="Google Shape;374;p94"/>
          <p:cNvSpPr/>
          <p:nvPr/>
        </p:nvSpPr>
        <p:spPr>
          <a:xfrm>
            <a:off x="4423269" y="0"/>
            <a:ext cx="4720732" cy="767627"/>
          </a:xfrm>
          <a:prstGeom prst="rect">
            <a:avLst/>
          </a:prstGeom>
          <a:gradFill>
            <a:gsLst>
              <a:gs pos="0">
                <a:srgbClr val="1D1A1C">
                  <a:alpha val="35686"/>
                </a:srgbClr>
              </a:gs>
              <a:gs pos="41000">
                <a:srgbClr val="1D1A1C">
                  <a:alpha val="0"/>
                </a:srgbClr>
              </a:gs>
              <a:gs pos="64000">
                <a:srgbClr val="1D1A1C">
                  <a:alpha val="0"/>
                </a:srgbClr>
              </a:gs>
              <a:gs pos="100000">
                <a:srgbClr val="1D1A1C">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5" name="Google Shape;375;p94"/>
          <p:cNvSpPr/>
          <p:nvPr/>
        </p:nvSpPr>
        <p:spPr>
          <a:xfrm>
            <a:off x="4836319" y="-1"/>
            <a:ext cx="1835944" cy="747379"/>
          </a:xfrm>
          <a:prstGeom prst="rect">
            <a:avLst/>
          </a:prstGeom>
          <a:gradFill>
            <a:gsLst>
              <a:gs pos="0">
                <a:srgbClr val="FFFFFF">
                  <a:alpha val="65882"/>
                </a:srgbClr>
              </a:gs>
              <a:gs pos="26598">
                <a:srgbClr val="FFFFFF">
                  <a:alpha val="51764"/>
                </a:srgbClr>
              </a:gs>
              <a:gs pos="66000">
                <a:srgbClr val="FFFFFF">
                  <a:alpha val="0"/>
                </a:srgbClr>
              </a:gs>
              <a:gs pos="100000">
                <a:srgbClr val="FFFFFF">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6" name="Google Shape;376;p94"/>
          <p:cNvSpPr txBox="1"/>
          <p:nvPr/>
        </p:nvSpPr>
        <p:spPr>
          <a:xfrm>
            <a:off x="4957472" y="7728"/>
            <a:ext cx="1060846" cy="173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25">
                <a:solidFill>
                  <a:schemeClr val="dk1"/>
                </a:solidFill>
                <a:latin typeface="Arial"/>
                <a:ea typeface="Arial"/>
                <a:cs typeface="Arial"/>
                <a:sym typeface="Arial"/>
              </a:rPr>
              <a:t>Photo © Daniel Mellor/BRC </a:t>
            </a:r>
            <a:endParaRPr/>
          </a:p>
        </p:txBody>
      </p:sp>
      <p:sp>
        <p:nvSpPr>
          <p:cNvPr id="377" name="Google Shape;377;p9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8" name="Google Shape;378;p94"/>
          <p:cNvSpPr/>
          <p:nvPr/>
        </p:nvSpPr>
        <p:spPr>
          <a:xfrm>
            <a:off x="2681998" y="-1"/>
            <a:ext cx="5083259" cy="4375877"/>
          </a:xfrm>
          <a:custGeom>
            <a:avLst/>
            <a:gdLst/>
            <a:ahLst/>
            <a:cxnLst/>
            <a:rect l="l" t="t" r="r" b="b"/>
            <a:pathLst>
              <a:path w="8957487" h="6867525" extrusionOk="0">
                <a:moveTo>
                  <a:pt x="0" y="0"/>
                </a:moveTo>
                <a:lnTo>
                  <a:pt x="3890187" y="0"/>
                </a:lnTo>
                <a:lnTo>
                  <a:pt x="8957487" y="6867525"/>
                </a:lnTo>
                <a:lnTo>
                  <a:pt x="0" y="68580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v</a:t>
            </a:r>
            <a:endParaRPr/>
          </a:p>
        </p:txBody>
      </p:sp>
      <p:pic>
        <p:nvPicPr>
          <p:cNvPr id="379" name="Google Shape;379;p94"/>
          <p:cNvPicPr preferRelativeResize="0"/>
          <p:nvPr/>
        </p:nvPicPr>
        <p:blipFill rotWithShape="1">
          <a:blip r:embed="rId3">
            <a:alphaModFix/>
          </a:blip>
          <a:srcRect/>
          <a:stretch/>
        </p:blipFill>
        <p:spPr>
          <a:xfrm>
            <a:off x="5457825" y="2721769"/>
            <a:ext cx="3686175" cy="2421731"/>
          </a:xfrm>
          <a:prstGeom prst="rect">
            <a:avLst/>
          </a:prstGeom>
          <a:noFill/>
          <a:ln>
            <a:noFill/>
          </a:ln>
        </p:spPr>
      </p:pic>
      <p:pic>
        <p:nvPicPr>
          <p:cNvPr id="380" name="Google Shape;380;p94"/>
          <p:cNvPicPr preferRelativeResize="0"/>
          <p:nvPr/>
        </p:nvPicPr>
        <p:blipFill rotWithShape="1">
          <a:blip r:embed="rId4">
            <a:alphaModFix/>
          </a:blip>
          <a:srcRect/>
          <a:stretch/>
        </p:blipFill>
        <p:spPr>
          <a:xfrm>
            <a:off x="6115050" y="3157537"/>
            <a:ext cx="3028950" cy="1985963"/>
          </a:xfrm>
          <a:prstGeom prst="rect">
            <a:avLst/>
          </a:prstGeom>
          <a:noFill/>
          <a:ln>
            <a:noFill/>
          </a:ln>
        </p:spPr>
      </p:pic>
      <p:sp>
        <p:nvSpPr>
          <p:cNvPr id="381" name="Google Shape;381;p94"/>
          <p:cNvSpPr/>
          <p:nvPr/>
        </p:nvSpPr>
        <p:spPr>
          <a:xfrm rot="5340000">
            <a:off x="2299651" y="2270788"/>
            <a:ext cx="88106" cy="1456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2" name="Google Shape;382;p94"/>
          <p:cNvSpPr txBox="1"/>
          <p:nvPr/>
        </p:nvSpPr>
        <p:spPr>
          <a:xfrm>
            <a:off x="1544216" y="2019170"/>
            <a:ext cx="347784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1">
                <a:solidFill>
                  <a:schemeClr val="dk1"/>
                </a:solidFill>
                <a:latin typeface="Arial"/>
                <a:ea typeface="Arial"/>
                <a:cs typeface="Arial"/>
                <a:sym typeface="Arial"/>
              </a:rPr>
              <a:t>Proposed service</a:t>
            </a:r>
            <a:endParaRPr sz="3300">
              <a:solidFill>
                <a:schemeClr val="dk1"/>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3_section_header_1">
  <p:cSld name="13_section_header_1">
    <p:spTree>
      <p:nvGrpSpPr>
        <p:cNvPr id="1" name="Shape 383"/>
        <p:cNvGrpSpPr/>
        <p:nvPr/>
      </p:nvGrpSpPr>
      <p:grpSpPr>
        <a:xfrm>
          <a:off x="0" y="0"/>
          <a:ext cx="0" cy="0"/>
          <a:chOff x="0" y="0"/>
          <a:chExt cx="0" cy="0"/>
        </a:xfrm>
      </p:grpSpPr>
      <p:pic>
        <p:nvPicPr>
          <p:cNvPr id="384" name="Google Shape;384;p95"/>
          <p:cNvPicPr preferRelativeResize="0"/>
          <p:nvPr/>
        </p:nvPicPr>
        <p:blipFill rotWithShape="1">
          <a:blip r:embed="rId2">
            <a:alphaModFix/>
          </a:blip>
          <a:srcRect l="26299" r="5174"/>
          <a:stretch/>
        </p:blipFill>
        <p:spPr>
          <a:xfrm>
            <a:off x="4748649" y="0"/>
            <a:ext cx="4395351" cy="4274359"/>
          </a:xfrm>
          <a:prstGeom prst="rect">
            <a:avLst/>
          </a:prstGeom>
          <a:noFill/>
          <a:ln>
            <a:noFill/>
          </a:ln>
        </p:spPr>
      </p:pic>
      <p:sp>
        <p:nvSpPr>
          <p:cNvPr id="385" name="Google Shape;385;p95"/>
          <p:cNvSpPr/>
          <p:nvPr/>
        </p:nvSpPr>
        <p:spPr>
          <a:xfrm>
            <a:off x="4423269" y="0"/>
            <a:ext cx="4720732" cy="767627"/>
          </a:xfrm>
          <a:prstGeom prst="rect">
            <a:avLst/>
          </a:prstGeom>
          <a:gradFill>
            <a:gsLst>
              <a:gs pos="0">
                <a:srgbClr val="1D1A1C">
                  <a:alpha val="35686"/>
                </a:srgbClr>
              </a:gs>
              <a:gs pos="41000">
                <a:srgbClr val="1D1A1C">
                  <a:alpha val="0"/>
                </a:srgbClr>
              </a:gs>
              <a:gs pos="64000">
                <a:srgbClr val="1D1A1C">
                  <a:alpha val="0"/>
                </a:srgbClr>
              </a:gs>
              <a:gs pos="100000">
                <a:srgbClr val="1D1A1C">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6" name="Google Shape;386;p95"/>
          <p:cNvSpPr/>
          <p:nvPr/>
        </p:nvSpPr>
        <p:spPr>
          <a:xfrm>
            <a:off x="4836319" y="-1"/>
            <a:ext cx="1835944" cy="747379"/>
          </a:xfrm>
          <a:prstGeom prst="rect">
            <a:avLst/>
          </a:prstGeom>
          <a:gradFill>
            <a:gsLst>
              <a:gs pos="0">
                <a:srgbClr val="FFFFFF">
                  <a:alpha val="65882"/>
                </a:srgbClr>
              </a:gs>
              <a:gs pos="26598">
                <a:srgbClr val="FFFFFF">
                  <a:alpha val="51764"/>
                </a:srgbClr>
              </a:gs>
              <a:gs pos="66000">
                <a:srgbClr val="FFFFFF">
                  <a:alpha val="0"/>
                </a:srgbClr>
              </a:gs>
              <a:gs pos="100000">
                <a:srgbClr val="FFFFFF">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7" name="Google Shape;387;p95"/>
          <p:cNvSpPr txBox="1"/>
          <p:nvPr/>
        </p:nvSpPr>
        <p:spPr>
          <a:xfrm>
            <a:off x="4957472" y="7728"/>
            <a:ext cx="1060846" cy="173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25">
                <a:solidFill>
                  <a:schemeClr val="dk1"/>
                </a:solidFill>
                <a:latin typeface="Arial"/>
                <a:ea typeface="Arial"/>
                <a:cs typeface="Arial"/>
                <a:sym typeface="Arial"/>
              </a:rPr>
              <a:t>Photo © Daniel Mellor/BRC </a:t>
            </a:r>
            <a:endParaRPr/>
          </a:p>
        </p:txBody>
      </p:sp>
      <p:sp>
        <p:nvSpPr>
          <p:cNvPr id="388" name="Google Shape;388;p95"/>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9" name="Google Shape;389;p95"/>
          <p:cNvSpPr/>
          <p:nvPr/>
        </p:nvSpPr>
        <p:spPr>
          <a:xfrm>
            <a:off x="2681998" y="-1"/>
            <a:ext cx="5083259" cy="4375877"/>
          </a:xfrm>
          <a:custGeom>
            <a:avLst/>
            <a:gdLst/>
            <a:ahLst/>
            <a:cxnLst/>
            <a:rect l="l" t="t" r="r" b="b"/>
            <a:pathLst>
              <a:path w="8957487" h="6867525" extrusionOk="0">
                <a:moveTo>
                  <a:pt x="0" y="0"/>
                </a:moveTo>
                <a:lnTo>
                  <a:pt x="3890187" y="0"/>
                </a:lnTo>
                <a:lnTo>
                  <a:pt x="8957487" y="6867525"/>
                </a:lnTo>
                <a:lnTo>
                  <a:pt x="0" y="68580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v</a:t>
            </a:r>
            <a:endParaRPr/>
          </a:p>
        </p:txBody>
      </p:sp>
      <p:pic>
        <p:nvPicPr>
          <p:cNvPr id="390" name="Google Shape;390;p95"/>
          <p:cNvPicPr preferRelativeResize="0"/>
          <p:nvPr/>
        </p:nvPicPr>
        <p:blipFill rotWithShape="1">
          <a:blip r:embed="rId3">
            <a:alphaModFix/>
          </a:blip>
          <a:srcRect/>
          <a:stretch/>
        </p:blipFill>
        <p:spPr>
          <a:xfrm>
            <a:off x="5457825" y="2721769"/>
            <a:ext cx="3686175" cy="2421731"/>
          </a:xfrm>
          <a:prstGeom prst="rect">
            <a:avLst/>
          </a:prstGeom>
          <a:noFill/>
          <a:ln>
            <a:noFill/>
          </a:ln>
        </p:spPr>
      </p:pic>
      <p:pic>
        <p:nvPicPr>
          <p:cNvPr id="391" name="Google Shape;391;p95"/>
          <p:cNvPicPr preferRelativeResize="0"/>
          <p:nvPr/>
        </p:nvPicPr>
        <p:blipFill rotWithShape="1">
          <a:blip r:embed="rId4">
            <a:alphaModFix/>
          </a:blip>
          <a:srcRect/>
          <a:stretch/>
        </p:blipFill>
        <p:spPr>
          <a:xfrm>
            <a:off x="6115050" y="3157537"/>
            <a:ext cx="3028950" cy="1985963"/>
          </a:xfrm>
          <a:prstGeom prst="rect">
            <a:avLst/>
          </a:prstGeom>
          <a:noFill/>
          <a:ln>
            <a:noFill/>
          </a:ln>
        </p:spPr>
      </p:pic>
      <p:sp>
        <p:nvSpPr>
          <p:cNvPr id="392" name="Google Shape;392;p95"/>
          <p:cNvSpPr/>
          <p:nvPr/>
        </p:nvSpPr>
        <p:spPr>
          <a:xfrm rot="5340000">
            <a:off x="2413951" y="2156488"/>
            <a:ext cx="88106" cy="16848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93" name="Google Shape;393;p95"/>
          <p:cNvSpPr txBox="1"/>
          <p:nvPr/>
        </p:nvSpPr>
        <p:spPr>
          <a:xfrm>
            <a:off x="1544216" y="2019170"/>
            <a:ext cx="365760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1">
                <a:solidFill>
                  <a:schemeClr val="dk1"/>
                </a:solidFill>
                <a:latin typeface="Arial"/>
                <a:ea typeface="Arial"/>
                <a:cs typeface="Arial"/>
                <a:sym typeface="Arial"/>
              </a:rPr>
              <a:t>Proposed services</a:t>
            </a:r>
            <a:endParaRPr sz="3300">
              <a:solidFill>
                <a:schemeClr val="dk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0_section_header_1">
  <p:cSld name="10_section_header_1">
    <p:spTree>
      <p:nvGrpSpPr>
        <p:cNvPr id="1" name="Shape 394"/>
        <p:cNvGrpSpPr/>
        <p:nvPr/>
      </p:nvGrpSpPr>
      <p:grpSpPr>
        <a:xfrm>
          <a:off x="0" y="0"/>
          <a:ext cx="0" cy="0"/>
          <a:chOff x="0" y="0"/>
          <a:chExt cx="0" cy="0"/>
        </a:xfrm>
      </p:grpSpPr>
      <p:pic>
        <p:nvPicPr>
          <p:cNvPr id="395" name="Google Shape;395;p96"/>
          <p:cNvPicPr preferRelativeResize="0"/>
          <p:nvPr/>
        </p:nvPicPr>
        <p:blipFill rotWithShape="1">
          <a:blip r:embed="rId2">
            <a:alphaModFix/>
          </a:blip>
          <a:srcRect l="2241" t="12202" r="42010" b="6445"/>
          <a:stretch/>
        </p:blipFill>
        <p:spPr>
          <a:xfrm>
            <a:off x="4748649" y="0"/>
            <a:ext cx="4395351" cy="4274359"/>
          </a:xfrm>
          <a:prstGeom prst="rect">
            <a:avLst/>
          </a:prstGeom>
          <a:noFill/>
          <a:ln>
            <a:noFill/>
          </a:ln>
        </p:spPr>
      </p:pic>
      <p:sp>
        <p:nvSpPr>
          <p:cNvPr id="396" name="Google Shape;396;p96"/>
          <p:cNvSpPr/>
          <p:nvPr/>
        </p:nvSpPr>
        <p:spPr>
          <a:xfrm>
            <a:off x="4423269" y="0"/>
            <a:ext cx="4720732" cy="767627"/>
          </a:xfrm>
          <a:prstGeom prst="rect">
            <a:avLst/>
          </a:prstGeom>
          <a:gradFill>
            <a:gsLst>
              <a:gs pos="0">
                <a:srgbClr val="1D1A1C">
                  <a:alpha val="35686"/>
                </a:srgbClr>
              </a:gs>
              <a:gs pos="41000">
                <a:srgbClr val="1D1A1C">
                  <a:alpha val="0"/>
                </a:srgbClr>
              </a:gs>
              <a:gs pos="64000">
                <a:srgbClr val="1D1A1C">
                  <a:alpha val="0"/>
                </a:srgbClr>
              </a:gs>
              <a:gs pos="100000">
                <a:srgbClr val="1D1A1C">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7" name="Google Shape;397;p96"/>
          <p:cNvSpPr txBox="1"/>
          <p:nvPr/>
        </p:nvSpPr>
        <p:spPr>
          <a:xfrm>
            <a:off x="4957472" y="7728"/>
            <a:ext cx="1060846" cy="173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25">
                <a:solidFill>
                  <a:schemeClr val="lt1"/>
                </a:solidFill>
                <a:latin typeface="Arial"/>
                <a:ea typeface="Arial"/>
                <a:cs typeface="Arial"/>
                <a:sym typeface="Arial"/>
              </a:rPr>
              <a:t>Photo © Daniel Mellor/BRC </a:t>
            </a:r>
            <a:endParaRPr/>
          </a:p>
        </p:txBody>
      </p:sp>
      <p:sp>
        <p:nvSpPr>
          <p:cNvPr id="398" name="Google Shape;398;p96"/>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9" name="Google Shape;399;p96"/>
          <p:cNvSpPr/>
          <p:nvPr/>
        </p:nvSpPr>
        <p:spPr>
          <a:xfrm>
            <a:off x="2681998" y="-1"/>
            <a:ext cx="5083259" cy="4375877"/>
          </a:xfrm>
          <a:custGeom>
            <a:avLst/>
            <a:gdLst/>
            <a:ahLst/>
            <a:cxnLst/>
            <a:rect l="l" t="t" r="r" b="b"/>
            <a:pathLst>
              <a:path w="8957487" h="6867525" extrusionOk="0">
                <a:moveTo>
                  <a:pt x="0" y="0"/>
                </a:moveTo>
                <a:lnTo>
                  <a:pt x="3890187" y="0"/>
                </a:lnTo>
                <a:lnTo>
                  <a:pt x="8957487" y="6867525"/>
                </a:lnTo>
                <a:lnTo>
                  <a:pt x="0" y="68580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v</a:t>
            </a:r>
            <a:endParaRPr/>
          </a:p>
        </p:txBody>
      </p:sp>
      <p:pic>
        <p:nvPicPr>
          <p:cNvPr id="400" name="Google Shape;400;p96"/>
          <p:cNvPicPr preferRelativeResize="0"/>
          <p:nvPr/>
        </p:nvPicPr>
        <p:blipFill rotWithShape="1">
          <a:blip r:embed="rId3">
            <a:alphaModFix/>
          </a:blip>
          <a:srcRect/>
          <a:stretch/>
        </p:blipFill>
        <p:spPr>
          <a:xfrm>
            <a:off x="5457825" y="2721769"/>
            <a:ext cx="3686175" cy="2421731"/>
          </a:xfrm>
          <a:prstGeom prst="rect">
            <a:avLst/>
          </a:prstGeom>
          <a:noFill/>
          <a:ln>
            <a:noFill/>
          </a:ln>
        </p:spPr>
      </p:pic>
      <p:pic>
        <p:nvPicPr>
          <p:cNvPr id="401" name="Google Shape;401;p96"/>
          <p:cNvPicPr preferRelativeResize="0"/>
          <p:nvPr/>
        </p:nvPicPr>
        <p:blipFill rotWithShape="1">
          <a:blip r:embed="rId4">
            <a:alphaModFix/>
          </a:blip>
          <a:srcRect/>
          <a:stretch/>
        </p:blipFill>
        <p:spPr>
          <a:xfrm>
            <a:off x="6115050" y="3157537"/>
            <a:ext cx="3028950" cy="1985963"/>
          </a:xfrm>
          <a:prstGeom prst="rect">
            <a:avLst/>
          </a:prstGeom>
          <a:noFill/>
          <a:ln>
            <a:noFill/>
          </a:ln>
        </p:spPr>
      </p:pic>
      <p:sp>
        <p:nvSpPr>
          <p:cNvPr id="402" name="Google Shape;402;p96"/>
          <p:cNvSpPr/>
          <p:nvPr/>
        </p:nvSpPr>
        <p:spPr>
          <a:xfrm rot="5340000">
            <a:off x="4170214" y="2459473"/>
            <a:ext cx="88106" cy="10830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03" name="Google Shape;403;p96"/>
          <p:cNvSpPr txBox="1"/>
          <p:nvPr/>
        </p:nvSpPr>
        <p:spPr>
          <a:xfrm>
            <a:off x="1544216" y="2019170"/>
            <a:ext cx="365760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1">
                <a:solidFill>
                  <a:schemeClr val="dk1"/>
                </a:solidFill>
                <a:latin typeface="Arial"/>
                <a:ea typeface="Arial"/>
                <a:cs typeface="Arial"/>
                <a:sym typeface="Arial"/>
              </a:rPr>
              <a:t>People and indicative costs</a:t>
            </a:r>
            <a:endParaRPr sz="330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2_Default" type="tx">
  <p:cSld name="TITLE_AND_BODY">
    <p:spTree>
      <p:nvGrpSpPr>
        <p:cNvPr id="1" name="Shape 29"/>
        <p:cNvGrpSpPr/>
        <p:nvPr/>
      </p:nvGrpSpPr>
      <p:grpSpPr>
        <a:xfrm>
          <a:off x="0" y="0"/>
          <a:ext cx="0" cy="0"/>
          <a:chOff x="0" y="0"/>
          <a:chExt cx="0" cy="0"/>
        </a:xfrm>
      </p:grpSpPr>
      <p:pic>
        <p:nvPicPr>
          <p:cNvPr id="30" name="Google Shape;30;p39" descr="HSCP_ppt_base.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 name="Google Shape;31;p39"/>
          <p:cNvSpPr txBox="1">
            <a:spLocks noGrp="1"/>
          </p:cNvSpPr>
          <p:nvPr>
            <p:ph type="title"/>
          </p:nvPr>
        </p:nvSpPr>
        <p:spPr>
          <a:xfrm>
            <a:off x="457200" y="820340"/>
            <a:ext cx="8229600" cy="7834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9"/>
          <p:cNvSpPr txBox="1">
            <a:spLocks noGrp="1"/>
          </p:cNvSpPr>
          <p:nvPr>
            <p:ph type="body" idx="1"/>
          </p:nvPr>
        </p:nvSpPr>
        <p:spPr>
          <a:xfrm>
            <a:off x="457200" y="1735931"/>
            <a:ext cx="8229600" cy="2695575"/>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39"/>
          <p:cNvSpPr txBox="1">
            <a:spLocks noGrp="1"/>
          </p:cNvSpPr>
          <p:nvPr>
            <p:ph type="sldNum" idx="12"/>
          </p:nvPr>
        </p:nvSpPr>
        <p:spPr>
          <a:xfrm>
            <a:off x="6553200" y="4767263"/>
            <a:ext cx="335866" cy="27813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1_section_header_1">
  <p:cSld name="11_section_header_1">
    <p:spTree>
      <p:nvGrpSpPr>
        <p:cNvPr id="1" name="Shape 404"/>
        <p:cNvGrpSpPr/>
        <p:nvPr/>
      </p:nvGrpSpPr>
      <p:grpSpPr>
        <a:xfrm>
          <a:off x="0" y="0"/>
          <a:ext cx="0" cy="0"/>
          <a:chOff x="0" y="0"/>
          <a:chExt cx="0" cy="0"/>
        </a:xfrm>
      </p:grpSpPr>
      <p:pic>
        <p:nvPicPr>
          <p:cNvPr id="405" name="Google Shape;405;p97"/>
          <p:cNvPicPr preferRelativeResize="0"/>
          <p:nvPr/>
        </p:nvPicPr>
        <p:blipFill rotWithShape="1">
          <a:blip r:embed="rId2">
            <a:alphaModFix/>
          </a:blip>
          <a:srcRect l="13764" t="19304" r="29288" b="-2406"/>
          <a:stretch/>
        </p:blipFill>
        <p:spPr>
          <a:xfrm>
            <a:off x="4748649" y="0"/>
            <a:ext cx="4395351" cy="4274359"/>
          </a:xfrm>
          <a:prstGeom prst="rect">
            <a:avLst/>
          </a:prstGeom>
          <a:noFill/>
          <a:ln>
            <a:noFill/>
          </a:ln>
        </p:spPr>
      </p:pic>
      <p:sp>
        <p:nvSpPr>
          <p:cNvPr id="406" name="Google Shape;406;p97"/>
          <p:cNvSpPr/>
          <p:nvPr/>
        </p:nvSpPr>
        <p:spPr>
          <a:xfrm>
            <a:off x="4423269" y="0"/>
            <a:ext cx="4720732" cy="767627"/>
          </a:xfrm>
          <a:prstGeom prst="rect">
            <a:avLst/>
          </a:prstGeom>
          <a:gradFill>
            <a:gsLst>
              <a:gs pos="0">
                <a:srgbClr val="1D1A1C">
                  <a:alpha val="35686"/>
                </a:srgbClr>
              </a:gs>
              <a:gs pos="41000">
                <a:srgbClr val="1D1A1C">
                  <a:alpha val="0"/>
                </a:srgbClr>
              </a:gs>
              <a:gs pos="64000">
                <a:srgbClr val="1D1A1C">
                  <a:alpha val="0"/>
                </a:srgbClr>
              </a:gs>
              <a:gs pos="100000">
                <a:srgbClr val="1D1A1C">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Google Shape;407;p97"/>
          <p:cNvSpPr txBox="1"/>
          <p:nvPr/>
        </p:nvSpPr>
        <p:spPr>
          <a:xfrm>
            <a:off x="4957472" y="7728"/>
            <a:ext cx="1060846" cy="173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25">
                <a:solidFill>
                  <a:schemeClr val="lt1"/>
                </a:solidFill>
                <a:latin typeface="Arial"/>
                <a:ea typeface="Arial"/>
                <a:cs typeface="Arial"/>
                <a:sym typeface="Arial"/>
              </a:rPr>
              <a:t>Photo © Daniel Mellor/BRC </a:t>
            </a:r>
            <a:endParaRPr/>
          </a:p>
        </p:txBody>
      </p:sp>
      <p:sp>
        <p:nvSpPr>
          <p:cNvPr id="408" name="Google Shape;408;p97"/>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9" name="Google Shape;409;p97"/>
          <p:cNvSpPr/>
          <p:nvPr/>
        </p:nvSpPr>
        <p:spPr>
          <a:xfrm>
            <a:off x="2681998" y="-1"/>
            <a:ext cx="5083259" cy="4375877"/>
          </a:xfrm>
          <a:custGeom>
            <a:avLst/>
            <a:gdLst/>
            <a:ahLst/>
            <a:cxnLst/>
            <a:rect l="l" t="t" r="r" b="b"/>
            <a:pathLst>
              <a:path w="8957487" h="6867525" extrusionOk="0">
                <a:moveTo>
                  <a:pt x="0" y="0"/>
                </a:moveTo>
                <a:lnTo>
                  <a:pt x="3890187" y="0"/>
                </a:lnTo>
                <a:lnTo>
                  <a:pt x="8957487" y="6867525"/>
                </a:lnTo>
                <a:lnTo>
                  <a:pt x="0" y="68580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v</a:t>
            </a:r>
            <a:endParaRPr/>
          </a:p>
        </p:txBody>
      </p:sp>
      <p:pic>
        <p:nvPicPr>
          <p:cNvPr id="410" name="Google Shape;410;p97"/>
          <p:cNvPicPr preferRelativeResize="0"/>
          <p:nvPr/>
        </p:nvPicPr>
        <p:blipFill rotWithShape="1">
          <a:blip r:embed="rId3">
            <a:alphaModFix/>
          </a:blip>
          <a:srcRect/>
          <a:stretch/>
        </p:blipFill>
        <p:spPr>
          <a:xfrm>
            <a:off x="5457825" y="2721769"/>
            <a:ext cx="3686175" cy="2421731"/>
          </a:xfrm>
          <a:prstGeom prst="rect">
            <a:avLst/>
          </a:prstGeom>
          <a:noFill/>
          <a:ln>
            <a:noFill/>
          </a:ln>
        </p:spPr>
      </p:pic>
      <p:pic>
        <p:nvPicPr>
          <p:cNvPr id="411" name="Google Shape;411;p97"/>
          <p:cNvPicPr preferRelativeResize="0"/>
          <p:nvPr/>
        </p:nvPicPr>
        <p:blipFill rotWithShape="1">
          <a:blip r:embed="rId4">
            <a:alphaModFix/>
          </a:blip>
          <a:srcRect/>
          <a:stretch/>
        </p:blipFill>
        <p:spPr>
          <a:xfrm>
            <a:off x="6115050" y="3157537"/>
            <a:ext cx="3028950" cy="1985963"/>
          </a:xfrm>
          <a:prstGeom prst="rect">
            <a:avLst/>
          </a:prstGeom>
          <a:noFill/>
          <a:ln>
            <a:noFill/>
          </a:ln>
        </p:spPr>
      </p:pic>
      <p:sp>
        <p:nvSpPr>
          <p:cNvPr id="412" name="Google Shape;412;p97"/>
          <p:cNvSpPr/>
          <p:nvPr/>
        </p:nvSpPr>
        <p:spPr>
          <a:xfrm rot="5340000">
            <a:off x="2249516" y="1829851"/>
            <a:ext cx="88106" cy="132788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13" name="Google Shape;413;p97"/>
          <p:cNvSpPr txBox="1"/>
          <p:nvPr/>
        </p:nvSpPr>
        <p:spPr>
          <a:xfrm>
            <a:off x="1544216" y="2019170"/>
            <a:ext cx="244914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1">
                <a:solidFill>
                  <a:schemeClr val="dk1"/>
                </a:solidFill>
                <a:latin typeface="Arial"/>
                <a:ea typeface="Arial"/>
                <a:cs typeface="Arial"/>
                <a:sym typeface="Arial"/>
              </a:rPr>
              <a:t>Return on investment </a:t>
            </a:r>
            <a:endParaRPr sz="3300">
              <a:solidFill>
                <a:schemeClr val="dk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2_section_header_1">
  <p:cSld name="12_section_header_1">
    <p:spTree>
      <p:nvGrpSpPr>
        <p:cNvPr id="1" name="Shape 414"/>
        <p:cNvGrpSpPr/>
        <p:nvPr/>
      </p:nvGrpSpPr>
      <p:grpSpPr>
        <a:xfrm>
          <a:off x="0" y="0"/>
          <a:ext cx="0" cy="0"/>
          <a:chOff x="0" y="0"/>
          <a:chExt cx="0" cy="0"/>
        </a:xfrm>
      </p:grpSpPr>
      <p:pic>
        <p:nvPicPr>
          <p:cNvPr id="415" name="Google Shape;415;p98"/>
          <p:cNvPicPr preferRelativeResize="0"/>
          <p:nvPr/>
        </p:nvPicPr>
        <p:blipFill rotWithShape="1">
          <a:blip r:embed="rId2">
            <a:alphaModFix/>
          </a:blip>
          <a:srcRect l="12069" t="4672" r="22608"/>
          <a:stretch/>
        </p:blipFill>
        <p:spPr>
          <a:xfrm>
            <a:off x="4748649" y="0"/>
            <a:ext cx="4395351" cy="4274359"/>
          </a:xfrm>
          <a:prstGeom prst="rect">
            <a:avLst/>
          </a:prstGeom>
          <a:noFill/>
          <a:ln>
            <a:noFill/>
          </a:ln>
        </p:spPr>
      </p:pic>
      <p:sp>
        <p:nvSpPr>
          <p:cNvPr id="416" name="Google Shape;416;p98"/>
          <p:cNvSpPr/>
          <p:nvPr/>
        </p:nvSpPr>
        <p:spPr>
          <a:xfrm>
            <a:off x="4423269" y="0"/>
            <a:ext cx="4720732" cy="767627"/>
          </a:xfrm>
          <a:prstGeom prst="rect">
            <a:avLst/>
          </a:prstGeom>
          <a:gradFill>
            <a:gsLst>
              <a:gs pos="0">
                <a:srgbClr val="1D1A1C">
                  <a:alpha val="35686"/>
                </a:srgbClr>
              </a:gs>
              <a:gs pos="41000">
                <a:srgbClr val="1D1A1C">
                  <a:alpha val="0"/>
                </a:srgbClr>
              </a:gs>
              <a:gs pos="64000">
                <a:srgbClr val="1D1A1C">
                  <a:alpha val="0"/>
                </a:srgbClr>
              </a:gs>
              <a:gs pos="100000">
                <a:srgbClr val="1D1A1C">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7" name="Google Shape;417;p98"/>
          <p:cNvSpPr txBox="1"/>
          <p:nvPr/>
        </p:nvSpPr>
        <p:spPr>
          <a:xfrm>
            <a:off x="4957472" y="7728"/>
            <a:ext cx="1060846" cy="173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25">
                <a:solidFill>
                  <a:schemeClr val="lt1"/>
                </a:solidFill>
                <a:latin typeface="Arial"/>
                <a:ea typeface="Arial"/>
                <a:cs typeface="Arial"/>
                <a:sym typeface="Arial"/>
              </a:rPr>
              <a:t>Photo © Daniel Mellor/BRC </a:t>
            </a:r>
            <a:endParaRPr/>
          </a:p>
        </p:txBody>
      </p:sp>
      <p:sp>
        <p:nvSpPr>
          <p:cNvPr id="418" name="Google Shape;418;p98"/>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9" name="Google Shape;419;p98"/>
          <p:cNvSpPr/>
          <p:nvPr/>
        </p:nvSpPr>
        <p:spPr>
          <a:xfrm>
            <a:off x="2681998" y="-1"/>
            <a:ext cx="5083259" cy="4375877"/>
          </a:xfrm>
          <a:custGeom>
            <a:avLst/>
            <a:gdLst/>
            <a:ahLst/>
            <a:cxnLst/>
            <a:rect l="l" t="t" r="r" b="b"/>
            <a:pathLst>
              <a:path w="8957487" h="6867525" extrusionOk="0">
                <a:moveTo>
                  <a:pt x="0" y="0"/>
                </a:moveTo>
                <a:lnTo>
                  <a:pt x="3890187" y="0"/>
                </a:lnTo>
                <a:lnTo>
                  <a:pt x="8957487" y="6867525"/>
                </a:lnTo>
                <a:lnTo>
                  <a:pt x="0" y="685800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v</a:t>
            </a:r>
            <a:endParaRPr/>
          </a:p>
        </p:txBody>
      </p:sp>
      <p:pic>
        <p:nvPicPr>
          <p:cNvPr id="420" name="Google Shape;420;p98"/>
          <p:cNvPicPr preferRelativeResize="0"/>
          <p:nvPr/>
        </p:nvPicPr>
        <p:blipFill rotWithShape="1">
          <a:blip r:embed="rId3">
            <a:alphaModFix/>
          </a:blip>
          <a:srcRect/>
          <a:stretch/>
        </p:blipFill>
        <p:spPr>
          <a:xfrm>
            <a:off x="5457825" y="2721769"/>
            <a:ext cx="3686175" cy="2421731"/>
          </a:xfrm>
          <a:prstGeom prst="rect">
            <a:avLst/>
          </a:prstGeom>
          <a:noFill/>
          <a:ln>
            <a:noFill/>
          </a:ln>
        </p:spPr>
      </p:pic>
      <p:pic>
        <p:nvPicPr>
          <p:cNvPr id="421" name="Google Shape;421;p98"/>
          <p:cNvPicPr preferRelativeResize="0"/>
          <p:nvPr/>
        </p:nvPicPr>
        <p:blipFill rotWithShape="1">
          <a:blip r:embed="rId4">
            <a:alphaModFix/>
          </a:blip>
          <a:srcRect/>
          <a:stretch/>
        </p:blipFill>
        <p:spPr>
          <a:xfrm>
            <a:off x="6115050" y="3157537"/>
            <a:ext cx="3028950" cy="1985963"/>
          </a:xfrm>
          <a:prstGeom prst="rect">
            <a:avLst/>
          </a:prstGeom>
          <a:noFill/>
          <a:ln>
            <a:noFill/>
          </a:ln>
        </p:spPr>
      </p:pic>
      <p:sp>
        <p:nvSpPr>
          <p:cNvPr id="422" name="Google Shape;422;p98"/>
          <p:cNvSpPr/>
          <p:nvPr/>
        </p:nvSpPr>
        <p:spPr>
          <a:xfrm rot="5340000">
            <a:off x="3139381" y="1948191"/>
            <a:ext cx="88106" cy="110192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23" name="Google Shape;423;p98"/>
          <p:cNvSpPr txBox="1"/>
          <p:nvPr/>
        </p:nvSpPr>
        <p:spPr>
          <a:xfrm>
            <a:off x="1544216" y="2019171"/>
            <a:ext cx="2449140"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b="1">
                <a:solidFill>
                  <a:schemeClr val="dk1"/>
                </a:solidFill>
                <a:latin typeface="Arial"/>
                <a:ea typeface="Arial"/>
                <a:cs typeface="Arial"/>
                <a:sym typeface="Arial"/>
              </a:rPr>
              <a:t>Next steps</a:t>
            </a:r>
            <a:endParaRPr sz="3300">
              <a:solidFill>
                <a:schemeClr val="dk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s_1">
  <p:cSld name="contents_1">
    <p:spTree>
      <p:nvGrpSpPr>
        <p:cNvPr id="1" name="Shape 424"/>
        <p:cNvGrpSpPr/>
        <p:nvPr/>
      </p:nvGrpSpPr>
      <p:grpSpPr>
        <a:xfrm>
          <a:off x="0" y="0"/>
          <a:ext cx="0" cy="0"/>
          <a:chOff x="0" y="0"/>
          <a:chExt cx="0" cy="0"/>
        </a:xfrm>
      </p:grpSpPr>
      <p:sp>
        <p:nvSpPr>
          <p:cNvPr id="425" name="Google Shape;425;p99"/>
          <p:cNvSpPr/>
          <p:nvPr/>
        </p:nvSpPr>
        <p:spPr>
          <a:xfrm rot="1305504">
            <a:off x="-697583" y="-1147458"/>
            <a:ext cx="4897100" cy="6731630"/>
          </a:xfrm>
          <a:custGeom>
            <a:avLst/>
            <a:gdLst/>
            <a:ahLst/>
            <a:cxnLst/>
            <a:rect l="l" t="t" r="r" b="b"/>
            <a:pathLst>
              <a:path w="6529467" h="8975507" extrusionOk="0">
                <a:moveTo>
                  <a:pt x="0" y="2606103"/>
                </a:moveTo>
                <a:lnTo>
                  <a:pt x="6529467" y="0"/>
                </a:lnTo>
                <a:lnTo>
                  <a:pt x="6529467" y="7384077"/>
                </a:lnTo>
                <a:lnTo>
                  <a:pt x="2542217" y="8975507"/>
                </a:lnTo>
                <a:lnTo>
                  <a:pt x="0" y="2606103"/>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6" name="Google Shape;426;p99"/>
          <p:cNvSpPr/>
          <p:nvPr/>
        </p:nvSpPr>
        <p:spPr>
          <a:xfrm rot="5340000">
            <a:off x="2624656" y="163828"/>
            <a:ext cx="88106" cy="182062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7" name="Google Shape;427;p99"/>
          <p:cNvSpPr/>
          <p:nvPr/>
        </p:nvSpPr>
        <p:spPr>
          <a:xfrm>
            <a:off x="1693145" y="646461"/>
            <a:ext cx="5197040" cy="38481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Arial"/>
              <a:buNone/>
            </a:pPr>
            <a:r>
              <a:rPr lang="en-GB" sz="3300" b="1">
                <a:solidFill>
                  <a:schemeClr val="dk1"/>
                </a:solidFill>
                <a:latin typeface="Arial"/>
                <a:ea typeface="Arial"/>
                <a:cs typeface="Arial"/>
                <a:sym typeface="Arial"/>
              </a:rPr>
              <a:t>Contents</a:t>
            </a:r>
            <a:endParaRPr/>
          </a:p>
        </p:txBody>
      </p:sp>
      <p:sp>
        <p:nvSpPr>
          <p:cNvPr id="428" name="Google Shape;428;p99"/>
          <p:cNvSpPr/>
          <p:nvPr/>
        </p:nvSpPr>
        <p:spPr>
          <a:xfrm rot="10800000">
            <a:off x="5972175" y="0"/>
            <a:ext cx="3171825" cy="317182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9" name="Google Shape;429;p99"/>
          <p:cNvSpPr/>
          <p:nvPr/>
        </p:nvSpPr>
        <p:spPr>
          <a:xfrm rot="10800000">
            <a:off x="6408028" y="0"/>
            <a:ext cx="2735972" cy="2735972"/>
          </a:xfrm>
          <a:custGeom>
            <a:avLst/>
            <a:gdLst/>
            <a:ahLst/>
            <a:cxnLst/>
            <a:rect l="l" t="t" r="r" b="b"/>
            <a:pathLst>
              <a:path w="3647963" h="3647962" extrusionOk="0">
                <a:moveTo>
                  <a:pt x="3647963" y="3647962"/>
                </a:moveTo>
                <a:lnTo>
                  <a:pt x="1683978" y="3647962"/>
                </a:lnTo>
                <a:lnTo>
                  <a:pt x="0" y="1963984"/>
                </a:lnTo>
                <a:lnTo>
                  <a:pt x="0" y="0"/>
                </a:lnTo>
                <a:lnTo>
                  <a:pt x="3647963" y="3647962"/>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5"/>
              </a:solidFill>
              <a:latin typeface="Arial"/>
              <a:ea typeface="Arial"/>
              <a:cs typeface="Arial"/>
              <a:sym typeface="Arial"/>
            </a:endParaRPr>
          </a:p>
        </p:txBody>
      </p:sp>
      <p:sp>
        <p:nvSpPr>
          <p:cNvPr id="430" name="Google Shape;430;p99"/>
          <p:cNvSpPr/>
          <p:nvPr/>
        </p:nvSpPr>
        <p:spPr>
          <a:xfrm>
            <a:off x="0" y="3743325"/>
            <a:ext cx="1400175" cy="14001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1" name="Google Shape;431;p99"/>
          <p:cNvSpPr/>
          <p:nvPr/>
        </p:nvSpPr>
        <p:spPr>
          <a:xfrm>
            <a:off x="0" y="4109085"/>
            <a:ext cx="1034415" cy="1034415"/>
          </a:xfrm>
          <a:prstGeom prst="rtTriangl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2" name="Google Shape;432;p99"/>
          <p:cNvSpPr txBox="1">
            <a:spLocks noGrp="1"/>
          </p:cNvSpPr>
          <p:nvPr>
            <p:ph type="body" idx="1"/>
          </p:nvPr>
        </p:nvSpPr>
        <p:spPr>
          <a:xfrm>
            <a:off x="1713826" y="1387078"/>
            <a:ext cx="2546747" cy="18704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99"/>
          <p:cNvSpPr txBox="1">
            <a:spLocks noGrp="1"/>
          </p:cNvSpPr>
          <p:nvPr>
            <p:ph type="body" idx="2"/>
          </p:nvPr>
        </p:nvSpPr>
        <p:spPr>
          <a:xfrm>
            <a:off x="1128712" y="1387078"/>
            <a:ext cx="511493" cy="1870472"/>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350"/>
              <a:buNone/>
              <a:defRPr sz="1350">
                <a:solidFill>
                  <a:srgbClr val="FF0000"/>
                </a:solidFill>
              </a:defRPr>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_slide_2">
  <p:cSld name="title_slide_2 2">
    <p:spTree>
      <p:nvGrpSpPr>
        <p:cNvPr id="1" name="Shape 434"/>
        <p:cNvGrpSpPr/>
        <p:nvPr/>
      </p:nvGrpSpPr>
      <p:grpSpPr>
        <a:xfrm>
          <a:off x="0" y="0"/>
          <a:ext cx="0" cy="0"/>
          <a:chOff x="0" y="0"/>
          <a:chExt cx="0" cy="0"/>
        </a:xfrm>
      </p:grpSpPr>
      <p:sp>
        <p:nvSpPr>
          <p:cNvPr id="435" name="Google Shape;435;p100"/>
          <p:cNvSpPr/>
          <p:nvPr/>
        </p:nvSpPr>
        <p:spPr>
          <a:xfrm rot="10800000">
            <a:off x="7515225" y="0"/>
            <a:ext cx="1628775" cy="16287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6" name="Google Shape;436;p100"/>
          <p:cNvSpPr/>
          <p:nvPr/>
        </p:nvSpPr>
        <p:spPr>
          <a:xfrm>
            <a:off x="0" y="4250019"/>
            <a:ext cx="893482" cy="893482"/>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7" name="Google Shape;437;p100"/>
          <p:cNvSpPr/>
          <p:nvPr/>
        </p:nvSpPr>
        <p:spPr>
          <a:xfrm>
            <a:off x="521569" y="1432635"/>
            <a:ext cx="5542046" cy="12762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550"/>
              <a:buFont typeface="Arial"/>
              <a:buNone/>
            </a:pPr>
            <a:r>
              <a:rPr lang="en-GB" sz="2550">
                <a:solidFill>
                  <a:schemeClr val="dk1"/>
                </a:solidFill>
                <a:latin typeface="Arial"/>
                <a:ea typeface="Arial"/>
                <a:cs typeface="Arial"/>
                <a:sym typeface="Arial"/>
              </a:rPr>
              <a:t>Proposal</a:t>
            </a:r>
            <a:endParaRPr/>
          </a:p>
          <a:p>
            <a:pPr marL="0" marR="0" lvl="0" indent="0" algn="l" rtl="0">
              <a:lnSpc>
                <a:spcPct val="90000"/>
              </a:lnSpc>
              <a:spcBef>
                <a:spcPts val="0"/>
              </a:spcBef>
              <a:spcAft>
                <a:spcPts val="0"/>
              </a:spcAft>
              <a:buClr>
                <a:schemeClr val="dk1"/>
              </a:buClr>
              <a:buSzPts val="2550"/>
              <a:buFont typeface="Arial"/>
              <a:buNone/>
            </a:pPr>
            <a:endParaRPr sz="2550">
              <a:solidFill>
                <a:schemeClr val="dk1"/>
              </a:solidFill>
              <a:latin typeface="Arial"/>
              <a:ea typeface="Arial"/>
              <a:cs typeface="Arial"/>
              <a:sym typeface="Arial"/>
            </a:endParaRPr>
          </a:p>
        </p:txBody>
      </p:sp>
      <p:sp>
        <p:nvSpPr>
          <p:cNvPr id="438" name="Google Shape;438;p100"/>
          <p:cNvSpPr/>
          <p:nvPr/>
        </p:nvSpPr>
        <p:spPr>
          <a:xfrm rot="5340000">
            <a:off x="1684134" y="1186373"/>
            <a:ext cx="106051" cy="23311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9" name="Google Shape;439;p100"/>
          <p:cNvPicPr preferRelativeResize="0"/>
          <p:nvPr/>
        </p:nvPicPr>
        <p:blipFill rotWithShape="1">
          <a:blip r:embed="rId2">
            <a:alphaModFix/>
          </a:blip>
          <a:srcRect/>
          <a:stretch/>
        </p:blipFill>
        <p:spPr>
          <a:xfrm>
            <a:off x="603678" y="512749"/>
            <a:ext cx="1848058" cy="383237"/>
          </a:xfrm>
          <a:prstGeom prst="rect">
            <a:avLst/>
          </a:prstGeom>
          <a:noFill/>
          <a:ln>
            <a:noFill/>
          </a:ln>
        </p:spPr>
      </p:pic>
      <p:sp>
        <p:nvSpPr>
          <p:cNvPr id="440" name="Google Shape;440;p100"/>
          <p:cNvSpPr/>
          <p:nvPr/>
        </p:nvSpPr>
        <p:spPr>
          <a:xfrm>
            <a:off x="521570" y="1880235"/>
            <a:ext cx="6317895" cy="8286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750"/>
              <a:buFont typeface="Arial"/>
              <a:buNone/>
            </a:pPr>
            <a:r>
              <a:rPr lang="en-GB" sz="3750" b="1">
                <a:solidFill>
                  <a:schemeClr val="dk1"/>
                </a:solidFill>
                <a:latin typeface="Arial"/>
                <a:ea typeface="Arial"/>
                <a:cs typeface="Arial"/>
                <a:sym typeface="Arial"/>
              </a:rPr>
              <a:t>Discharge to Assess (D2A)</a:t>
            </a:r>
            <a:endParaRPr/>
          </a:p>
        </p:txBody>
      </p:sp>
      <p:pic>
        <p:nvPicPr>
          <p:cNvPr id="441" name="Google Shape;441;p100"/>
          <p:cNvPicPr preferRelativeResize="0"/>
          <p:nvPr/>
        </p:nvPicPr>
        <p:blipFill rotWithShape="1">
          <a:blip r:embed="rId3">
            <a:alphaModFix/>
          </a:blip>
          <a:srcRect/>
          <a:stretch/>
        </p:blipFill>
        <p:spPr>
          <a:xfrm>
            <a:off x="7809904" y="4503793"/>
            <a:ext cx="1019771" cy="337853"/>
          </a:xfrm>
          <a:prstGeom prst="rect">
            <a:avLst/>
          </a:prstGeom>
          <a:noFill/>
          <a:ln>
            <a:noFill/>
          </a:ln>
        </p:spPr>
      </p:pic>
      <p:sp>
        <p:nvSpPr>
          <p:cNvPr id="442" name="Google Shape;442;p100"/>
          <p:cNvSpPr txBox="1">
            <a:spLocks noGrp="1"/>
          </p:cNvSpPr>
          <p:nvPr>
            <p:ph type="body" idx="1"/>
          </p:nvPr>
        </p:nvSpPr>
        <p:spPr>
          <a:xfrm>
            <a:off x="521570" y="3107219"/>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1"/>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100"/>
          <p:cNvSpPr txBox="1">
            <a:spLocks noGrp="1"/>
          </p:cNvSpPr>
          <p:nvPr>
            <p:ph type="body" idx="2"/>
          </p:nvPr>
        </p:nvSpPr>
        <p:spPr>
          <a:xfrm>
            <a:off x="521570" y="3359134"/>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itle_slide_2">
  <p:cSld name="1_title_slide_2 2">
    <p:spTree>
      <p:nvGrpSpPr>
        <p:cNvPr id="1" name="Shape 444"/>
        <p:cNvGrpSpPr/>
        <p:nvPr/>
      </p:nvGrpSpPr>
      <p:grpSpPr>
        <a:xfrm>
          <a:off x="0" y="0"/>
          <a:ext cx="0" cy="0"/>
          <a:chOff x="0" y="0"/>
          <a:chExt cx="0" cy="0"/>
        </a:xfrm>
      </p:grpSpPr>
      <p:sp>
        <p:nvSpPr>
          <p:cNvPr id="445" name="Google Shape;445;p101"/>
          <p:cNvSpPr/>
          <p:nvPr/>
        </p:nvSpPr>
        <p:spPr>
          <a:xfrm rot="10800000">
            <a:off x="7515225" y="0"/>
            <a:ext cx="1628775" cy="162877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6" name="Google Shape;446;p101"/>
          <p:cNvSpPr/>
          <p:nvPr/>
        </p:nvSpPr>
        <p:spPr>
          <a:xfrm>
            <a:off x="0" y="4250019"/>
            <a:ext cx="893482" cy="893482"/>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7" name="Google Shape;447;p101"/>
          <p:cNvSpPr/>
          <p:nvPr/>
        </p:nvSpPr>
        <p:spPr>
          <a:xfrm>
            <a:off x="521569" y="1432635"/>
            <a:ext cx="5542046" cy="12762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550"/>
              <a:buFont typeface="Arial"/>
              <a:buNone/>
            </a:pPr>
            <a:r>
              <a:rPr lang="en-GB" sz="2550">
                <a:solidFill>
                  <a:schemeClr val="dk1"/>
                </a:solidFill>
                <a:latin typeface="Arial"/>
                <a:ea typeface="Arial"/>
                <a:cs typeface="Arial"/>
                <a:sym typeface="Arial"/>
              </a:rPr>
              <a:t>Proposal</a:t>
            </a:r>
            <a:endParaRPr/>
          </a:p>
          <a:p>
            <a:pPr marL="0" marR="0" lvl="0" indent="0" algn="l" rtl="0">
              <a:lnSpc>
                <a:spcPct val="90000"/>
              </a:lnSpc>
              <a:spcBef>
                <a:spcPts val="0"/>
              </a:spcBef>
              <a:spcAft>
                <a:spcPts val="0"/>
              </a:spcAft>
              <a:buClr>
                <a:schemeClr val="dk1"/>
              </a:buClr>
              <a:buSzPts val="2550"/>
              <a:buFont typeface="Arial"/>
              <a:buNone/>
            </a:pPr>
            <a:endParaRPr sz="2550">
              <a:solidFill>
                <a:schemeClr val="dk1"/>
              </a:solidFill>
              <a:latin typeface="Arial"/>
              <a:ea typeface="Arial"/>
              <a:cs typeface="Arial"/>
              <a:sym typeface="Arial"/>
            </a:endParaRPr>
          </a:p>
        </p:txBody>
      </p:sp>
      <p:sp>
        <p:nvSpPr>
          <p:cNvPr id="448" name="Google Shape;448;p101"/>
          <p:cNvSpPr/>
          <p:nvPr/>
        </p:nvSpPr>
        <p:spPr>
          <a:xfrm rot="5340000">
            <a:off x="1203381" y="1680743"/>
            <a:ext cx="106051" cy="1351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49" name="Google Shape;449;p101"/>
          <p:cNvPicPr preferRelativeResize="0"/>
          <p:nvPr/>
        </p:nvPicPr>
        <p:blipFill rotWithShape="1">
          <a:blip r:embed="rId2">
            <a:alphaModFix/>
          </a:blip>
          <a:srcRect/>
          <a:stretch/>
        </p:blipFill>
        <p:spPr>
          <a:xfrm>
            <a:off x="603678" y="512749"/>
            <a:ext cx="1848058" cy="383237"/>
          </a:xfrm>
          <a:prstGeom prst="rect">
            <a:avLst/>
          </a:prstGeom>
          <a:noFill/>
          <a:ln>
            <a:noFill/>
          </a:ln>
        </p:spPr>
      </p:pic>
      <p:sp>
        <p:nvSpPr>
          <p:cNvPr id="450" name="Google Shape;450;p101"/>
          <p:cNvSpPr/>
          <p:nvPr/>
        </p:nvSpPr>
        <p:spPr>
          <a:xfrm>
            <a:off x="521570" y="1880235"/>
            <a:ext cx="6317895" cy="8286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750"/>
              <a:buFont typeface="Arial"/>
              <a:buNone/>
            </a:pPr>
            <a:r>
              <a:rPr lang="en-GB" sz="3750" b="1">
                <a:solidFill>
                  <a:schemeClr val="dk1"/>
                </a:solidFill>
                <a:latin typeface="Arial"/>
                <a:ea typeface="Arial"/>
                <a:cs typeface="Arial"/>
                <a:sym typeface="Arial"/>
              </a:rPr>
              <a:t>Home to Assess</a:t>
            </a:r>
            <a:endParaRPr/>
          </a:p>
        </p:txBody>
      </p:sp>
      <p:pic>
        <p:nvPicPr>
          <p:cNvPr id="451" name="Google Shape;451;p101"/>
          <p:cNvPicPr preferRelativeResize="0"/>
          <p:nvPr/>
        </p:nvPicPr>
        <p:blipFill rotWithShape="1">
          <a:blip r:embed="rId3">
            <a:alphaModFix/>
          </a:blip>
          <a:srcRect/>
          <a:stretch/>
        </p:blipFill>
        <p:spPr>
          <a:xfrm>
            <a:off x="7809904" y="4503793"/>
            <a:ext cx="1019771" cy="337853"/>
          </a:xfrm>
          <a:prstGeom prst="rect">
            <a:avLst/>
          </a:prstGeom>
          <a:noFill/>
          <a:ln>
            <a:noFill/>
          </a:ln>
        </p:spPr>
      </p:pic>
      <p:sp>
        <p:nvSpPr>
          <p:cNvPr id="452" name="Google Shape;452;p101"/>
          <p:cNvSpPr txBox="1">
            <a:spLocks noGrp="1"/>
          </p:cNvSpPr>
          <p:nvPr>
            <p:ph type="body" idx="1"/>
          </p:nvPr>
        </p:nvSpPr>
        <p:spPr>
          <a:xfrm>
            <a:off x="521570" y="3107219"/>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1"/>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101"/>
          <p:cNvSpPr txBox="1">
            <a:spLocks noGrp="1"/>
          </p:cNvSpPr>
          <p:nvPr>
            <p:ph type="body" idx="2"/>
          </p:nvPr>
        </p:nvSpPr>
        <p:spPr>
          <a:xfrm>
            <a:off x="521570" y="3359134"/>
            <a:ext cx="3465909" cy="2928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350"/>
              <a:buNone/>
              <a:defRPr sz="1350" b="0"/>
            </a:lvl1pPr>
            <a:lvl2pPr marL="914400" lvl="1" indent="-228600" algn="l">
              <a:lnSpc>
                <a:spcPct val="90000"/>
              </a:lnSpc>
              <a:spcBef>
                <a:spcPts val="500"/>
              </a:spcBef>
              <a:spcAft>
                <a:spcPts val="0"/>
              </a:spcAft>
              <a:buSzPts val="1350"/>
              <a:buNone/>
              <a:defRPr sz="1350"/>
            </a:lvl2pPr>
            <a:lvl3pPr marL="1371600" lvl="2" indent="-228600" algn="l">
              <a:lnSpc>
                <a:spcPct val="90000"/>
              </a:lnSpc>
              <a:spcBef>
                <a:spcPts val="500"/>
              </a:spcBef>
              <a:spcAft>
                <a:spcPts val="0"/>
              </a:spcAft>
              <a:buSzPts val="1350"/>
              <a:buNone/>
              <a:defRPr sz="1350"/>
            </a:lvl3pPr>
            <a:lvl4pPr marL="1828800" lvl="3" indent="-228600" algn="l">
              <a:lnSpc>
                <a:spcPct val="90000"/>
              </a:lnSpc>
              <a:spcBef>
                <a:spcPts val="500"/>
              </a:spcBef>
              <a:spcAft>
                <a:spcPts val="0"/>
              </a:spcAft>
              <a:buSzPts val="1350"/>
              <a:buNone/>
              <a:defRPr sz="1350"/>
            </a:lvl4pPr>
            <a:lvl5pPr marL="2286000" lvl="4" indent="-228600" algn="l">
              <a:lnSpc>
                <a:spcPct val="90000"/>
              </a:lnSpc>
              <a:spcBef>
                <a:spcPts val="500"/>
              </a:spcBef>
              <a:spcAft>
                <a:spcPts val="0"/>
              </a:spcAft>
              <a:buSzPts val="1350"/>
              <a:buNone/>
              <a:defRPr sz="13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white_bg">
  <p:cSld name="white_bg">
    <p:spTree>
      <p:nvGrpSpPr>
        <p:cNvPr id="1" name="Shape 454"/>
        <p:cNvGrpSpPr/>
        <p:nvPr/>
      </p:nvGrpSpPr>
      <p:grpSpPr>
        <a:xfrm>
          <a:off x="0" y="0"/>
          <a:ext cx="0" cy="0"/>
          <a:chOff x="0" y="0"/>
          <a:chExt cx="0" cy="0"/>
        </a:xfrm>
      </p:grpSpPr>
      <p:sp>
        <p:nvSpPr>
          <p:cNvPr id="455" name="Google Shape;455;p102"/>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6" name="Google Shape;456;p102"/>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ntro">
  <p:cSld name="intro">
    <p:spTree>
      <p:nvGrpSpPr>
        <p:cNvPr id="1" name="Shape 457"/>
        <p:cNvGrpSpPr/>
        <p:nvPr/>
      </p:nvGrpSpPr>
      <p:grpSpPr>
        <a:xfrm>
          <a:off x="0" y="0"/>
          <a:ext cx="0" cy="0"/>
          <a:chOff x="0" y="0"/>
          <a:chExt cx="0" cy="0"/>
        </a:xfrm>
      </p:grpSpPr>
      <p:sp>
        <p:nvSpPr>
          <p:cNvPr id="458" name="Google Shape;458;p103"/>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9" name="Google Shape;459;p103"/>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460" name="Google Shape;460;p103"/>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1" name="Google Shape;461;p103"/>
          <p:cNvSpPr/>
          <p:nvPr/>
        </p:nvSpPr>
        <p:spPr>
          <a:xfrm>
            <a:off x="4053916" y="464206"/>
            <a:ext cx="3456182" cy="3456182"/>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2" name="Google Shape;462;p103"/>
          <p:cNvSpPr/>
          <p:nvPr/>
        </p:nvSpPr>
        <p:spPr>
          <a:xfrm>
            <a:off x="1624217" y="2098750"/>
            <a:ext cx="1953646" cy="1953646"/>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3" name="Google Shape;463;p103"/>
          <p:cNvSpPr/>
          <p:nvPr/>
        </p:nvSpPr>
        <p:spPr>
          <a:xfrm>
            <a:off x="2958529" y="2152568"/>
            <a:ext cx="2993588" cy="2170592"/>
          </a:xfrm>
          <a:prstGeom prst="round2DiagRect">
            <a:avLst>
              <a:gd name="adj1" fmla="val 16667"/>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4" name="Google Shape;464;p103"/>
          <p:cNvSpPr/>
          <p:nvPr/>
        </p:nvSpPr>
        <p:spPr>
          <a:xfrm rot="-5400000">
            <a:off x="1544506" y="830350"/>
            <a:ext cx="1409762" cy="2137853"/>
          </a:xfrm>
          <a:prstGeom prst="round2DiagRect">
            <a:avLst>
              <a:gd name="adj1" fmla="val 166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5" name="Google Shape;465;p103"/>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466" name="Google Shape;466;p103"/>
          <p:cNvSpPr/>
          <p:nvPr/>
        </p:nvSpPr>
        <p:spPr>
          <a:xfrm>
            <a:off x="1445719" y="1434879"/>
            <a:ext cx="1624888" cy="1327742"/>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a:solidFill>
                  <a:schemeClr val="lt1"/>
                </a:solidFill>
                <a:latin typeface="Arial"/>
                <a:ea typeface="Arial"/>
                <a:cs typeface="Arial"/>
                <a:sym typeface="Arial"/>
              </a:rPr>
              <a:t>The </a:t>
            </a:r>
            <a:r>
              <a:rPr lang="en-GB" sz="975" b="1">
                <a:solidFill>
                  <a:schemeClr val="lt1"/>
                </a:solidFill>
                <a:latin typeface="Arial"/>
                <a:ea typeface="Arial"/>
                <a:cs typeface="Arial"/>
                <a:sym typeface="Arial"/>
              </a:rPr>
              <a:t>British Red Cross (BRC) </a:t>
            </a:r>
            <a:r>
              <a:rPr lang="en-GB" sz="975">
                <a:solidFill>
                  <a:schemeClr val="lt1"/>
                </a:solidFill>
                <a:latin typeface="Arial"/>
                <a:ea typeface="Arial"/>
                <a:cs typeface="Arial"/>
                <a:sym typeface="Arial"/>
              </a:rPr>
              <a:t>has been </a:t>
            </a:r>
            <a:r>
              <a:rPr lang="en-GB" sz="975" b="1">
                <a:solidFill>
                  <a:schemeClr val="lt1"/>
                </a:solidFill>
                <a:latin typeface="Arial"/>
                <a:ea typeface="Arial"/>
                <a:cs typeface="Arial"/>
                <a:sym typeface="Arial"/>
              </a:rPr>
              <a:t>supporting</a:t>
            </a:r>
            <a:r>
              <a:rPr lang="en-GB" sz="975">
                <a:solidFill>
                  <a:schemeClr val="lt1"/>
                </a:solidFill>
                <a:latin typeface="Arial"/>
                <a:ea typeface="Arial"/>
                <a:cs typeface="Arial"/>
                <a:sym typeface="Arial"/>
              </a:rPr>
              <a:t> health and social care systems since the NHS was established.</a:t>
            </a:r>
            <a:endParaRPr/>
          </a:p>
          <a:p>
            <a:pPr marL="0" marR="0" lvl="0" indent="0" algn="l" rtl="0">
              <a:lnSpc>
                <a:spcPct val="110000"/>
              </a:lnSpc>
              <a:spcBef>
                <a:spcPts val="1000"/>
              </a:spcBef>
              <a:spcAft>
                <a:spcPts val="0"/>
              </a:spcAft>
              <a:buClr>
                <a:schemeClr val="dk1"/>
              </a:buClr>
              <a:buSzPts val="975"/>
              <a:buFont typeface="Arial"/>
              <a:buNone/>
            </a:pPr>
            <a:endParaRPr sz="975">
              <a:solidFill>
                <a:schemeClr val="lt1"/>
              </a:solidFill>
              <a:latin typeface="Arial"/>
              <a:ea typeface="Arial"/>
              <a:cs typeface="Arial"/>
              <a:sym typeface="Arial"/>
            </a:endParaRPr>
          </a:p>
        </p:txBody>
      </p:sp>
      <p:pic>
        <p:nvPicPr>
          <p:cNvPr id="467" name="Google Shape;467;p103"/>
          <p:cNvPicPr preferRelativeResize="0"/>
          <p:nvPr/>
        </p:nvPicPr>
        <p:blipFill rotWithShape="1">
          <a:blip r:embed="rId3">
            <a:alphaModFix/>
          </a:blip>
          <a:srcRect/>
          <a:stretch/>
        </p:blipFill>
        <p:spPr>
          <a:xfrm>
            <a:off x="8505559" y="207890"/>
            <a:ext cx="349757" cy="406474"/>
          </a:xfrm>
          <a:prstGeom prst="rect">
            <a:avLst/>
          </a:prstGeom>
          <a:noFill/>
          <a:ln>
            <a:noFill/>
          </a:ln>
        </p:spPr>
      </p:pic>
      <p:sp>
        <p:nvSpPr>
          <p:cNvPr id="468" name="Google Shape;468;p103"/>
          <p:cNvSpPr/>
          <p:nvPr/>
        </p:nvSpPr>
        <p:spPr>
          <a:xfrm rot="5340000">
            <a:off x="1413572" y="-284856"/>
            <a:ext cx="64293" cy="16769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9" name="Google Shape;469;p103"/>
          <p:cNvSpPr/>
          <p:nvPr/>
        </p:nvSpPr>
        <p:spPr>
          <a:xfrm>
            <a:off x="543001" y="256938"/>
            <a:ext cx="6410726" cy="38481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Introduction</a:t>
            </a:r>
            <a:endParaRPr/>
          </a:p>
        </p:txBody>
      </p:sp>
      <p:sp>
        <p:nvSpPr>
          <p:cNvPr id="470" name="Google Shape;470;p103"/>
          <p:cNvSpPr/>
          <p:nvPr/>
        </p:nvSpPr>
        <p:spPr>
          <a:xfrm>
            <a:off x="3559918" y="2452493"/>
            <a:ext cx="1754426" cy="187066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a:solidFill>
                  <a:schemeClr val="lt1"/>
                </a:solidFill>
                <a:latin typeface="Arial"/>
                <a:ea typeface="Arial"/>
                <a:cs typeface="Arial"/>
                <a:sym typeface="Arial"/>
              </a:rPr>
              <a:t>We are </a:t>
            </a:r>
            <a:r>
              <a:rPr lang="en-GB" sz="975" b="1">
                <a:solidFill>
                  <a:schemeClr val="lt1"/>
                </a:solidFill>
                <a:latin typeface="Arial"/>
                <a:ea typeface="Arial"/>
                <a:cs typeface="Arial"/>
                <a:sym typeface="Arial"/>
              </a:rPr>
              <a:t>trusted</a:t>
            </a:r>
            <a:r>
              <a:rPr lang="en-GB" sz="975">
                <a:solidFill>
                  <a:schemeClr val="lt1"/>
                </a:solidFill>
                <a:latin typeface="Arial"/>
                <a:ea typeface="Arial"/>
                <a:cs typeface="Arial"/>
                <a:sym typeface="Arial"/>
              </a:rPr>
              <a:t> by the </a:t>
            </a:r>
            <a:r>
              <a:rPr lang="en-GB" sz="975" b="1">
                <a:solidFill>
                  <a:schemeClr val="lt1"/>
                </a:solidFill>
                <a:latin typeface="Arial"/>
                <a:ea typeface="Arial"/>
                <a:cs typeface="Arial"/>
                <a:sym typeface="Arial"/>
              </a:rPr>
              <a:t>people we support</a:t>
            </a:r>
            <a:r>
              <a:rPr lang="en-GB" sz="975">
                <a:solidFill>
                  <a:schemeClr val="lt1"/>
                </a:solidFill>
                <a:latin typeface="Arial"/>
                <a:ea typeface="Arial"/>
                <a:cs typeface="Arial"/>
                <a:sym typeface="Arial"/>
              </a:rPr>
              <a:t> and organisations we work with. We have a </a:t>
            </a:r>
            <a:r>
              <a:rPr lang="en-GB" sz="975" b="1">
                <a:solidFill>
                  <a:schemeClr val="lt1"/>
                </a:solidFill>
                <a:latin typeface="Arial"/>
                <a:ea typeface="Arial"/>
                <a:cs typeface="Arial"/>
                <a:sym typeface="Arial"/>
              </a:rPr>
              <a:t>strong track record</a:t>
            </a:r>
            <a:r>
              <a:rPr lang="en-GB" sz="975">
                <a:solidFill>
                  <a:schemeClr val="lt1"/>
                </a:solidFill>
                <a:latin typeface="Arial"/>
                <a:ea typeface="Arial"/>
                <a:cs typeface="Arial"/>
                <a:sym typeface="Arial"/>
              </a:rPr>
              <a:t>, a national infrastructure, combined with our responsiveness and local flexibility to ensure the </a:t>
            </a:r>
            <a:r>
              <a:rPr lang="en-GB" sz="975" b="1">
                <a:solidFill>
                  <a:schemeClr val="lt1"/>
                </a:solidFill>
                <a:latin typeface="Arial"/>
                <a:ea typeface="Arial"/>
                <a:cs typeface="Arial"/>
                <a:sym typeface="Arial"/>
              </a:rPr>
              <a:t>highest quality services</a:t>
            </a:r>
            <a:r>
              <a:rPr lang="en-GB" sz="975">
                <a:solidFill>
                  <a:schemeClr val="lt1"/>
                </a:solidFill>
                <a:latin typeface="Arial"/>
                <a:ea typeface="Arial"/>
                <a:cs typeface="Arial"/>
                <a:sym typeface="Arial"/>
              </a:rPr>
              <a:t>.</a:t>
            </a:r>
            <a:endParaRPr/>
          </a:p>
        </p:txBody>
      </p:sp>
      <p:sp>
        <p:nvSpPr>
          <p:cNvPr id="471" name="Google Shape;471;p103"/>
          <p:cNvSpPr/>
          <p:nvPr/>
        </p:nvSpPr>
        <p:spPr>
          <a:xfrm rot="-5400000">
            <a:off x="5963829" y="882958"/>
            <a:ext cx="1779755" cy="2615408"/>
          </a:xfrm>
          <a:prstGeom prst="round2DiagRect">
            <a:avLst>
              <a:gd name="adj1" fmla="val 16667"/>
              <a:gd name="adj2" fmla="val 0"/>
            </a:avLst>
          </a:prstGeom>
          <a:solidFill>
            <a:schemeClr val="lt1"/>
          </a:solidFill>
          <a:ln w="25400" cap="rnd" cmpd="sng">
            <a:solidFill>
              <a:schemeClr val="accent3"/>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2" name="Google Shape;472;p103"/>
          <p:cNvSpPr/>
          <p:nvPr/>
        </p:nvSpPr>
        <p:spPr>
          <a:xfrm>
            <a:off x="5959972" y="1654213"/>
            <a:ext cx="1968184" cy="187066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975"/>
              <a:buFont typeface="Arial"/>
              <a:buNone/>
            </a:pPr>
            <a:r>
              <a:rPr lang="en-GB" sz="975">
                <a:solidFill>
                  <a:schemeClr val="dk1"/>
                </a:solidFill>
                <a:latin typeface="Arial"/>
                <a:ea typeface="Arial"/>
                <a:cs typeface="Arial"/>
                <a:sym typeface="Arial"/>
              </a:rPr>
              <a:t>We are focussed on health equity by </a:t>
            </a:r>
            <a:r>
              <a:rPr lang="en-GB" sz="975" b="1">
                <a:solidFill>
                  <a:schemeClr val="dk1"/>
                </a:solidFill>
                <a:latin typeface="Arial"/>
                <a:ea typeface="Arial"/>
                <a:cs typeface="Arial"/>
                <a:sym typeface="Arial"/>
              </a:rPr>
              <a:t>improving access to care </a:t>
            </a:r>
            <a:r>
              <a:rPr lang="en-GB" sz="975">
                <a:solidFill>
                  <a:schemeClr val="dk1"/>
                </a:solidFill>
                <a:latin typeface="Arial"/>
                <a:ea typeface="Arial"/>
                <a:cs typeface="Arial"/>
                <a:sym typeface="Arial"/>
              </a:rPr>
              <a:t>and </a:t>
            </a:r>
            <a:r>
              <a:rPr lang="en-GB" sz="975" b="1">
                <a:solidFill>
                  <a:schemeClr val="dk1"/>
                </a:solidFill>
                <a:latin typeface="Arial"/>
                <a:ea typeface="Arial"/>
                <a:cs typeface="Arial"/>
                <a:sym typeface="Arial"/>
              </a:rPr>
              <a:t>support</a:t>
            </a:r>
            <a:r>
              <a:rPr lang="en-GB" sz="975">
                <a:solidFill>
                  <a:schemeClr val="dk1"/>
                </a:solidFill>
                <a:latin typeface="Arial"/>
                <a:ea typeface="Arial"/>
                <a:cs typeface="Arial"/>
                <a:sym typeface="Arial"/>
              </a:rPr>
              <a:t> for those experiencing the greatest barriers to improved health and wellbeing.</a:t>
            </a:r>
            <a:endParaRPr/>
          </a:p>
        </p:txBody>
      </p:sp>
      <p:sp>
        <p:nvSpPr>
          <p:cNvPr id="473" name="Google Shape;473;p103"/>
          <p:cNvSpPr/>
          <p:nvPr/>
        </p:nvSpPr>
        <p:spPr>
          <a:xfrm>
            <a:off x="3956804" y="2057525"/>
            <a:ext cx="194225" cy="194223"/>
          </a:xfrm>
          <a:prstGeom prst="ellipse">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4" name="Google Shape;474;p103"/>
          <p:cNvSpPr/>
          <p:nvPr/>
        </p:nvSpPr>
        <p:spPr>
          <a:xfrm>
            <a:off x="1685225" y="2538825"/>
            <a:ext cx="130665" cy="130664"/>
          </a:xfrm>
          <a:prstGeom prst="ellipse">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5" name="Google Shape;475;p103"/>
          <p:cNvSpPr/>
          <p:nvPr/>
        </p:nvSpPr>
        <p:spPr>
          <a:xfrm>
            <a:off x="2831378" y="3824844"/>
            <a:ext cx="270068" cy="270065"/>
          </a:xfrm>
          <a:prstGeom prst="ellipse">
            <a:avLst/>
          </a:prstGeom>
          <a:solidFill>
            <a:schemeClr val="lt1"/>
          </a:solidFill>
          <a:ln w="254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6" name="Google Shape;476;p103"/>
          <p:cNvSpPr/>
          <p:nvPr/>
        </p:nvSpPr>
        <p:spPr>
          <a:xfrm>
            <a:off x="5825932" y="3779992"/>
            <a:ext cx="242014" cy="242014"/>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7" name="Google Shape;477;p103"/>
          <p:cNvSpPr/>
          <p:nvPr/>
        </p:nvSpPr>
        <p:spPr>
          <a:xfrm>
            <a:off x="7103875" y="1146100"/>
            <a:ext cx="309369" cy="309368"/>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78" name="Google Shape;478;p103"/>
          <p:cNvPicPr preferRelativeResize="0"/>
          <p:nvPr/>
        </p:nvPicPr>
        <p:blipFill rotWithShape="1">
          <a:blip r:embed="rId4">
            <a:alphaModFix/>
          </a:blip>
          <a:srcRect/>
          <a:stretch/>
        </p:blipFill>
        <p:spPr>
          <a:xfrm>
            <a:off x="6964584" y="4491653"/>
            <a:ext cx="1848058" cy="38323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re_objectives_6">
  <p:cSld name="core_objectives_6">
    <p:spTree>
      <p:nvGrpSpPr>
        <p:cNvPr id="1" name="Shape 479"/>
        <p:cNvGrpSpPr/>
        <p:nvPr/>
      </p:nvGrpSpPr>
      <p:grpSpPr>
        <a:xfrm>
          <a:off x="0" y="0"/>
          <a:ext cx="0" cy="0"/>
          <a:chOff x="0" y="0"/>
          <a:chExt cx="0" cy="0"/>
        </a:xfrm>
      </p:grpSpPr>
      <p:sp>
        <p:nvSpPr>
          <p:cNvPr id="480" name="Google Shape;480;p10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1" name="Google Shape;481;p104"/>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482" name="Google Shape;482;p104"/>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3" name="Google Shape;483;p104"/>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484" name="Google Shape;484;p104"/>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485" name="Google Shape;485;p104"/>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6" name="Google Shape;486;p104"/>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7" name="Google Shape;487;p104"/>
          <p:cNvSpPr/>
          <p:nvPr/>
        </p:nvSpPr>
        <p:spPr>
          <a:xfrm rot="5340000">
            <a:off x="4543896" y="1796760"/>
            <a:ext cx="64293" cy="139923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8" name="Google Shape;488;p104"/>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9" name="Google Shape;489;p104"/>
          <p:cNvSpPr/>
          <p:nvPr/>
        </p:nvSpPr>
        <p:spPr>
          <a:xfrm>
            <a:off x="3537688" y="1890503"/>
            <a:ext cx="2068625" cy="963374"/>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Core objectives</a:t>
            </a:r>
            <a:endParaRPr/>
          </a:p>
        </p:txBody>
      </p:sp>
      <p:pic>
        <p:nvPicPr>
          <p:cNvPr id="490" name="Google Shape;490;p104"/>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491" name="Google Shape;491;p104"/>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492" name="Google Shape;492;p104"/>
          <p:cNvSpPr/>
          <p:nvPr/>
        </p:nvSpPr>
        <p:spPr>
          <a:xfrm>
            <a:off x="5158613" y="243350"/>
            <a:ext cx="323862" cy="323861"/>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3" name="Google Shape;493;p104"/>
          <p:cNvSpPr/>
          <p:nvPr/>
        </p:nvSpPr>
        <p:spPr>
          <a:xfrm>
            <a:off x="2840904" y="3149562"/>
            <a:ext cx="242014" cy="242014"/>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4" name="Google Shape;494;p104"/>
          <p:cNvSpPr/>
          <p:nvPr/>
        </p:nvSpPr>
        <p:spPr>
          <a:xfrm>
            <a:off x="2786203" y="249836"/>
            <a:ext cx="164581" cy="16458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re_objectives_5">
  <p:cSld name="1_core_objectives_5">
    <p:spTree>
      <p:nvGrpSpPr>
        <p:cNvPr id="1" name="Shape 495"/>
        <p:cNvGrpSpPr/>
        <p:nvPr/>
      </p:nvGrpSpPr>
      <p:grpSpPr>
        <a:xfrm>
          <a:off x="0" y="0"/>
          <a:ext cx="0" cy="0"/>
          <a:chOff x="0" y="0"/>
          <a:chExt cx="0" cy="0"/>
        </a:xfrm>
      </p:grpSpPr>
      <p:sp>
        <p:nvSpPr>
          <p:cNvPr id="496" name="Google Shape;496;p105"/>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7" name="Google Shape;497;p105"/>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498" name="Google Shape;498;p105"/>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99" name="Google Shape;499;p105"/>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500" name="Google Shape;500;p105"/>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501" name="Google Shape;501;p105"/>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2" name="Google Shape;502;p105"/>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3" name="Google Shape;503;p105"/>
          <p:cNvSpPr/>
          <p:nvPr/>
        </p:nvSpPr>
        <p:spPr>
          <a:xfrm rot="5340000">
            <a:off x="4543896" y="1796760"/>
            <a:ext cx="64293" cy="139923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4" name="Google Shape;504;p105"/>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5" name="Google Shape;505;p105"/>
          <p:cNvSpPr/>
          <p:nvPr/>
        </p:nvSpPr>
        <p:spPr>
          <a:xfrm>
            <a:off x="3537688" y="1890503"/>
            <a:ext cx="2068625" cy="963374"/>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Core objectives</a:t>
            </a:r>
            <a:endParaRPr/>
          </a:p>
        </p:txBody>
      </p:sp>
      <p:pic>
        <p:nvPicPr>
          <p:cNvPr id="506" name="Google Shape;506;p105"/>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507" name="Google Shape;507;p105"/>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508" name="Google Shape;508;p105"/>
          <p:cNvSpPr/>
          <p:nvPr/>
        </p:nvSpPr>
        <p:spPr>
          <a:xfrm>
            <a:off x="5158613" y="243350"/>
            <a:ext cx="323862" cy="323861"/>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9" name="Google Shape;509;p105"/>
          <p:cNvSpPr/>
          <p:nvPr/>
        </p:nvSpPr>
        <p:spPr>
          <a:xfrm>
            <a:off x="5606313" y="4440995"/>
            <a:ext cx="242014" cy="242014"/>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0" name="Google Shape;510;p105"/>
          <p:cNvSpPr/>
          <p:nvPr/>
        </p:nvSpPr>
        <p:spPr>
          <a:xfrm>
            <a:off x="2786203" y="249836"/>
            <a:ext cx="164581" cy="16458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core_objectives_4">
  <p:cSld name="2_core_objectives_4">
    <p:spTree>
      <p:nvGrpSpPr>
        <p:cNvPr id="1" name="Shape 511"/>
        <p:cNvGrpSpPr/>
        <p:nvPr/>
      </p:nvGrpSpPr>
      <p:grpSpPr>
        <a:xfrm>
          <a:off x="0" y="0"/>
          <a:ext cx="0" cy="0"/>
          <a:chOff x="0" y="0"/>
          <a:chExt cx="0" cy="0"/>
        </a:xfrm>
      </p:grpSpPr>
      <p:sp>
        <p:nvSpPr>
          <p:cNvPr id="512" name="Google Shape;512;p106"/>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3" name="Google Shape;513;p106"/>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14" name="Google Shape;514;p106"/>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5" name="Google Shape;515;p106"/>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516" name="Google Shape;516;p106"/>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517" name="Google Shape;517;p106"/>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8" name="Google Shape;518;p106"/>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9" name="Google Shape;519;p106"/>
          <p:cNvSpPr/>
          <p:nvPr/>
        </p:nvSpPr>
        <p:spPr>
          <a:xfrm rot="5340000">
            <a:off x="4543896" y="1796760"/>
            <a:ext cx="64293" cy="139923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0" name="Google Shape;520;p106"/>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1" name="Google Shape;521;p106"/>
          <p:cNvSpPr/>
          <p:nvPr/>
        </p:nvSpPr>
        <p:spPr>
          <a:xfrm>
            <a:off x="3537688" y="1890503"/>
            <a:ext cx="2068625" cy="963374"/>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Core objectives</a:t>
            </a:r>
            <a:endParaRPr/>
          </a:p>
        </p:txBody>
      </p:sp>
      <p:pic>
        <p:nvPicPr>
          <p:cNvPr id="522" name="Google Shape;522;p106"/>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523" name="Google Shape;523;p106"/>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524" name="Google Shape;524;p106"/>
          <p:cNvSpPr/>
          <p:nvPr/>
        </p:nvSpPr>
        <p:spPr>
          <a:xfrm>
            <a:off x="3097025" y="4296929"/>
            <a:ext cx="323862" cy="323861"/>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5" name="Google Shape;525;p106"/>
          <p:cNvSpPr/>
          <p:nvPr/>
        </p:nvSpPr>
        <p:spPr>
          <a:xfrm>
            <a:off x="5028238" y="239034"/>
            <a:ext cx="242014" cy="242014"/>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6" name="Google Shape;526;p106"/>
          <p:cNvSpPr/>
          <p:nvPr/>
        </p:nvSpPr>
        <p:spPr>
          <a:xfrm>
            <a:off x="2786203" y="249836"/>
            <a:ext cx="164581" cy="16458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7" name="Google Shape;527;p106"/>
          <p:cNvSpPr/>
          <p:nvPr/>
        </p:nvSpPr>
        <p:spPr>
          <a:xfrm>
            <a:off x="6376101" y="4596526"/>
            <a:ext cx="130488" cy="13048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Default">
  <p:cSld name="1_Default">
    <p:spTree>
      <p:nvGrpSpPr>
        <p:cNvPr id="1" name="Shape 34"/>
        <p:cNvGrpSpPr/>
        <p:nvPr/>
      </p:nvGrpSpPr>
      <p:grpSpPr>
        <a:xfrm>
          <a:off x="0" y="0"/>
          <a:ext cx="0" cy="0"/>
          <a:chOff x="0" y="0"/>
          <a:chExt cx="0" cy="0"/>
        </a:xfrm>
      </p:grpSpPr>
      <p:pic>
        <p:nvPicPr>
          <p:cNvPr id="35" name="Google Shape;35;p40" descr="HSCP_ppt_base.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6" name="Google Shape;36;p40"/>
          <p:cNvSpPr txBox="1">
            <a:spLocks noGrp="1"/>
          </p:cNvSpPr>
          <p:nvPr>
            <p:ph type="sldNum" idx="12"/>
          </p:nvPr>
        </p:nvSpPr>
        <p:spPr>
          <a:xfrm>
            <a:off x="6553200" y="4767263"/>
            <a:ext cx="335866" cy="27813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core_objectives_3">
  <p:cSld name="3_core_objectives_3">
    <p:spTree>
      <p:nvGrpSpPr>
        <p:cNvPr id="1" name="Shape 528"/>
        <p:cNvGrpSpPr/>
        <p:nvPr/>
      </p:nvGrpSpPr>
      <p:grpSpPr>
        <a:xfrm>
          <a:off x="0" y="0"/>
          <a:ext cx="0" cy="0"/>
          <a:chOff x="0" y="0"/>
          <a:chExt cx="0" cy="0"/>
        </a:xfrm>
      </p:grpSpPr>
      <p:sp>
        <p:nvSpPr>
          <p:cNvPr id="529" name="Google Shape;529;p107"/>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0" name="Google Shape;530;p107"/>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31" name="Google Shape;531;p107"/>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2" name="Google Shape;532;p107"/>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533" name="Google Shape;533;p107"/>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534" name="Google Shape;534;p107"/>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5" name="Google Shape;535;p107"/>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6" name="Google Shape;536;p107"/>
          <p:cNvSpPr/>
          <p:nvPr/>
        </p:nvSpPr>
        <p:spPr>
          <a:xfrm rot="5340000">
            <a:off x="4543896" y="1796760"/>
            <a:ext cx="64293" cy="139923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7" name="Google Shape;537;p107"/>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8" name="Google Shape;538;p107"/>
          <p:cNvSpPr/>
          <p:nvPr/>
        </p:nvSpPr>
        <p:spPr>
          <a:xfrm>
            <a:off x="3537688" y="1890503"/>
            <a:ext cx="2068625" cy="963374"/>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Core objectives</a:t>
            </a:r>
            <a:endParaRPr/>
          </a:p>
        </p:txBody>
      </p:sp>
      <p:pic>
        <p:nvPicPr>
          <p:cNvPr id="539" name="Google Shape;539;p107"/>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540" name="Google Shape;540;p107"/>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541" name="Google Shape;541;p107"/>
          <p:cNvSpPr/>
          <p:nvPr/>
        </p:nvSpPr>
        <p:spPr>
          <a:xfrm>
            <a:off x="2814230" y="4053499"/>
            <a:ext cx="394722" cy="394721"/>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2" name="Google Shape;542;p107"/>
          <p:cNvSpPr/>
          <p:nvPr/>
        </p:nvSpPr>
        <p:spPr>
          <a:xfrm>
            <a:off x="5035423" y="169495"/>
            <a:ext cx="444869" cy="444869"/>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3" name="Google Shape;543;p107"/>
          <p:cNvSpPr/>
          <p:nvPr/>
        </p:nvSpPr>
        <p:spPr>
          <a:xfrm>
            <a:off x="2229544" y="727226"/>
            <a:ext cx="273464" cy="27346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4" name="Google Shape;544;p107"/>
          <p:cNvSpPr/>
          <p:nvPr/>
        </p:nvSpPr>
        <p:spPr>
          <a:xfrm>
            <a:off x="7305754" y="2663170"/>
            <a:ext cx="130488" cy="13048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understanding_yr_strategy">
  <p:cSld name="understanding_yr_strategy">
    <p:spTree>
      <p:nvGrpSpPr>
        <p:cNvPr id="1" name="Shape 545"/>
        <p:cNvGrpSpPr/>
        <p:nvPr/>
      </p:nvGrpSpPr>
      <p:grpSpPr>
        <a:xfrm>
          <a:off x="0" y="0"/>
          <a:ext cx="0" cy="0"/>
          <a:chOff x="0" y="0"/>
          <a:chExt cx="0" cy="0"/>
        </a:xfrm>
      </p:grpSpPr>
      <p:sp>
        <p:nvSpPr>
          <p:cNvPr id="546" name="Google Shape;546;p108"/>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7" name="Google Shape;547;p108"/>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48" name="Google Shape;548;p108"/>
          <p:cNvSpPr/>
          <p:nvPr/>
        </p:nvSpPr>
        <p:spPr>
          <a:xfrm>
            <a:off x="280826" y="4543425"/>
            <a:ext cx="8863174" cy="59293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49" name="Google Shape;549;p108"/>
          <p:cNvPicPr preferRelativeResize="0"/>
          <p:nvPr/>
        </p:nvPicPr>
        <p:blipFill rotWithShape="1">
          <a:blip r:embed="rId2">
            <a:alphaModFix/>
          </a:blip>
          <a:srcRect l="2838" t="-3454" r="12071"/>
          <a:stretch/>
        </p:blipFill>
        <p:spPr>
          <a:xfrm>
            <a:off x="295113" y="627027"/>
            <a:ext cx="8848887" cy="3979857"/>
          </a:xfrm>
          <a:prstGeom prst="rect">
            <a:avLst/>
          </a:prstGeom>
          <a:noFill/>
          <a:ln>
            <a:noFill/>
          </a:ln>
        </p:spPr>
      </p:pic>
      <p:pic>
        <p:nvPicPr>
          <p:cNvPr id="550" name="Google Shape;550;p108"/>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pic>
        <p:nvPicPr>
          <p:cNvPr id="551" name="Google Shape;551;p108"/>
          <p:cNvPicPr preferRelativeResize="0"/>
          <p:nvPr/>
        </p:nvPicPr>
        <p:blipFill rotWithShape="1">
          <a:blip r:embed="rId4">
            <a:alphaModFix/>
          </a:blip>
          <a:srcRect/>
          <a:stretch/>
        </p:blipFill>
        <p:spPr>
          <a:xfrm>
            <a:off x="8448693" y="261327"/>
            <a:ext cx="446967" cy="365700"/>
          </a:xfrm>
          <a:prstGeom prst="rect">
            <a:avLst/>
          </a:prstGeom>
          <a:noFill/>
          <a:ln>
            <a:noFill/>
          </a:ln>
        </p:spPr>
      </p:pic>
      <p:sp>
        <p:nvSpPr>
          <p:cNvPr id="552" name="Google Shape;552;p108"/>
          <p:cNvSpPr/>
          <p:nvPr/>
        </p:nvSpPr>
        <p:spPr>
          <a:xfrm>
            <a:off x="6327569" y="2320260"/>
            <a:ext cx="1344963" cy="584113"/>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sp>
        <p:nvSpPr>
          <p:cNvPr id="553" name="Google Shape;553;p108"/>
          <p:cNvSpPr/>
          <p:nvPr/>
        </p:nvSpPr>
        <p:spPr>
          <a:xfrm rot="5340000">
            <a:off x="3931027" y="-8750"/>
            <a:ext cx="64293" cy="112478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4" name="Google Shape;554;p108"/>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Understanding your strategy</a:t>
            </a:r>
            <a:endParaRPr/>
          </a:p>
        </p:txBody>
      </p:sp>
      <p:sp>
        <p:nvSpPr>
          <p:cNvPr id="555" name="Google Shape;555;p108"/>
          <p:cNvSpPr txBox="1">
            <a:spLocks noGrp="1"/>
          </p:cNvSpPr>
          <p:nvPr>
            <p:ph type="body" idx="1"/>
          </p:nvPr>
        </p:nvSpPr>
        <p:spPr>
          <a:xfrm>
            <a:off x="540405" y="733004"/>
            <a:ext cx="3661810" cy="61519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SzPts val="11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trategy_kpis">
  <p:cSld name="strategy_kpis">
    <p:spTree>
      <p:nvGrpSpPr>
        <p:cNvPr id="1" name="Shape 556"/>
        <p:cNvGrpSpPr/>
        <p:nvPr/>
      </p:nvGrpSpPr>
      <p:grpSpPr>
        <a:xfrm>
          <a:off x="0" y="0"/>
          <a:ext cx="0" cy="0"/>
          <a:chOff x="0" y="0"/>
          <a:chExt cx="0" cy="0"/>
        </a:xfrm>
      </p:grpSpPr>
      <p:sp>
        <p:nvSpPr>
          <p:cNvPr id="557" name="Google Shape;557;p109"/>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8" name="Google Shape;558;p109"/>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59" name="Google Shape;559;p109"/>
          <p:cNvSpPr/>
          <p:nvPr/>
        </p:nvSpPr>
        <p:spPr>
          <a:xfrm>
            <a:off x="7294846" y="1617513"/>
            <a:ext cx="792020" cy="682775"/>
          </a:xfrm>
          <a:prstGeom prst="hexagon">
            <a:avLst>
              <a:gd name="adj" fmla="val 25000"/>
              <a:gd name="vf" fmla="val 115470"/>
            </a:avLst>
          </a:prstGeom>
          <a:noFill/>
          <a:ln w="25400" cap="rnd" cmpd="sng">
            <a:solidFill>
              <a:schemeClr val="accent6"/>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0" name="Google Shape;560;p109"/>
          <p:cNvSpPr/>
          <p:nvPr/>
        </p:nvSpPr>
        <p:spPr>
          <a:xfrm>
            <a:off x="7696456" y="1369436"/>
            <a:ext cx="515621" cy="444500"/>
          </a:xfrm>
          <a:prstGeom prst="hexagon">
            <a:avLst>
              <a:gd name="adj" fmla="val 25000"/>
              <a:gd name="vf" fmla="val 115470"/>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1" name="Google Shape;561;p109"/>
          <p:cNvSpPr/>
          <p:nvPr/>
        </p:nvSpPr>
        <p:spPr>
          <a:xfrm>
            <a:off x="1010684" y="3541694"/>
            <a:ext cx="422729" cy="364422"/>
          </a:xfrm>
          <a:prstGeom prst="hexagon">
            <a:avLst>
              <a:gd name="adj" fmla="val 25000"/>
              <a:gd name="vf" fmla="val 115470"/>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2" name="Google Shape;562;p109"/>
          <p:cNvSpPr/>
          <p:nvPr/>
        </p:nvSpPr>
        <p:spPr>
          <a:xfrm>
            <a:off x="1024343" y="3743828"/>
            <a:ext cx="1062635" cy="916064"/>
          </a:xfrm>
          <a:prstGeom prst="hexagon">
            <a:avLst>
              <a:gd name="adj" fmla="val 25000"/>
              <a:gd name="vf" fmla="val 115470"/>
            </a:avLst>
          </a:prstGeom>
          <a:noFill/>
          <a:ln w="25400" cap="rnd" cmpd="sng">
            <a:solidFill>
              <a:srgbClr val="BFBFB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3" name="Google Shape;563;p109"/>
          <p:cNvSpPr/>
          <p:nvPr/>
        </p:nvSpPr>
        <p:spPr>
          <a:xfrm>
            <a:off x="7617982" y="3689423"/>
            <a:ext cx="411215" cy="354495"/>
          </a:xfrm>
          <a:prstGeom prst="hexagon">
            <a:avLst>
              <a:gd name="adj" fmla="val 25000"/>
              <a:gd name="vf" fmla="val 115470"/>
            </a:avLst>
          </a:prstGeom>
          <a:no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564" name="Google Shape;564;p109"/>
          <p:cNvCxnSpPr/>
          <p:nvPr/>
        </p:nvCxnSpPr>
        <p:spPr>
          <a:xfrm>
            <a:off x="1025129" y="2843213"/>
            <a:ext cx="7322344" cy="0"/>
          </a:xfrm>
          <a:prstGeom prst="straightConnector1">
            <a:avLst/>
          </a:prstGeom>
          <a:noFill/>
          <a:ln w="19050" cap="flat" cmpd="sng">
            <a:solidFill>
              <a:schemeClr val="accent1"/>
            </a:solidFill>
            <a:prstDash val="solid"/>
            <a:miter lim="800000"/>
            <a:headEnd type="none" w="sm" len="sm"/>
            <a:tailEnd type="none" w="sm" len="sm"/>
          </a:ln>
        </p:spPr>
      </p:cxnSp>
      <p:sp>
        <p:nvSpPr>
          <p:cNvPr id="565" name="Google Shape;565;p109"/>
          <p:cNvSpPr/>
          <p:nvPr/>
        </p:nvSpPr>
        <p:spPr>
          <a:xfrm rot="5340000">
            <a:off x="2115443" y="241996"/>
            <a:ext cx="64293" cy="6340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6" name="Google Shape;566;p109"/>
          <p:cNvSpPr/>
          <p:nvPr/>
        </p:nvSpPr>
        <p:spPr>
          <a:xfrm rot="10800000" flipH="1">
            <a:off x="916618" y="2746671"/>
            <a:ext cx="196068" cy="196068"/>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cxnSp>
        <p:nvCxnSpPr>
          <p:cNvPr id="567" name="Google Shape;567;p109"/>
          <p:cNvCxnSpPr/>
          <p:nvPr/>
        </p:nvCxnSpPr>
        <p:spPr>
          <a:xfrm rot="10800000">
            <a:off x="7034933" y="2907493"/>
            <a:ext cx="0" cy="864407"/>
          </a:xfrm>
          <a:prstGeom prst="straightConnector1">
            <a:avLst/>
          </a:prstGeom>
          <a:noFill/>
          <a:ln w="25400" cap="rnd" cmpd="sng">
            <a:solidFill>
              <a:srgbClr val="158ABA"/>
            </a:solidFill>
            <a:prstDash val="dot"/>
            <a:round/>
            <a:headEnd type="none" w="sm" len="sm"/>
            <a:tailEnd type="none" w="sm" len="sm"/>
          </a:ln>
        </p:spPr>
      </p:cxnSp>
      <p:cxnSp>
        <p:nvCxnSpPr>
          <p:cNvPr id="568" name="Google Shape;568;p109"/>
          <p:cNvCxnSpPr/>
          <p:nvPr/>
        </p:nvCxnSpPr>
        <p:spPr>
          <a:xfrm rot="10800000">
            <a:off x="3848821" y="2907493"/>
            <a:ext cx="0" cy="378619"/>
          </a:xfrm>
          <a:prstGeom prst="straightConnector1">
            <a:avLst/>
          </a:prstGeom>
          <a:noFill/>
          <a:ln w="25400" cap="rnd" cmpd="sng">
            <a:solidFill>
              <a:schemeClr val="accent3"/>
            </a:solidFill>
            <a:prstDash val="dot"/>
            <a:round/>
            <a:headEnd type="none" w="sm" len="sm"/>
            <a:tailEnd type="none" w="sm" len="sm"/>
          </a:ln>
        </p:spPr>
      </p:cxnSp>
      <p:cxnSp>
        <p:nvCxnSpPr>
          <p:cNvPr id="569" name="Google Shape;569;p109"/>
          <p:cNvCxnSpPr/>
          <p:nvPr/>
        </p:nvCxnSpPr>
        <p:spPr>
          <a:xfrm rot="10800000">
            <a:off x="5432822" y="1937385"/>
            <a:ext cx="0" cy="862076"/>
          </a:xfrm>
          <a:prstGeom prst="straightConnector1">
            <a:avLst/>
          </a:prstGeom>
          <a:noFill/>
          <a:ln w="25400" cap="rnd" cmpd="sng">
            <a:solidFill>
              <a:schemeClr val="accent1"/>
            </a:solidFill>
            <a:prstDash val="dot"/>
            <a:round/>
            <a:headEnd type="none" w="sm" len="sm"/>
            <a:tailEnd type="none" w="sm" len="sm"/>
          </a:ln>
        </p:spPr>
      </p:cxnSp>
      <p:cxnSp>
        <p:nvCxnSpPr>
          <p:cNvPr id="570" name="Google Shape;570;p109"/>
          <p:cNvCxnSpPr/>
          <p:nvPr/>
        </p:nvCxnSpPr>
        <p:spPr>
          <a:xfrm rot="10800000">
            <a:off x="2253854" y="2171843"/>
            <a:ext cx="0" cy="592788"/>
          </a:xfrm>
          <a:prstGeom prst="straightConnector1">
            <a:avLst/>
          </a:prstGeom>
          <a:noFill/>
          <a:ln w="25400" cap="rnd" cmpd="sng">
            <a:solidFill>
              <a:schemeClr val="accent2"/>
            </a:solidFill>
            <a:prstDash val="dot"/>
            <a:round/>
            <a:headEnd type="none" w="sm" len="sm"/>
            <a:tailEnd type="none" w="sm" len="sm"/>
          </a:ln>
        </p:spPr>
      </p:cxnSp>
      <p:sp>
        <p:nvSpPr>
          <p:cNvPr id="571" name="Google Shape;571;p109"/>
          <p:cNvSpPr/>
          <p:nvPr/>
        </p:nvSpPr>
        <p:spPr>
          <a:xfrm>
            <a:off x="5696987" y="3666858"/>
            <a:ext cx="2650485" cy="973721"/>
          </a:xfrm>
          <a:prstGeom prst="round2DiagRect">
            <a:avLst>
              <a:gd name="adj1" fmla="val 16667"/>
              <a:gd name="adj2" fmla="val 0"/>
            </a:avLst>
          </a:prstGeom>
          <a:solidFill>
            <a:srgbClr val="158ABA"/>
          </a:solidFill>
          <a:ln>
            <a:noFill/>
          </a:ln>
        </p:spPr>
        <p:txBody>
          <a:bodyPr spcFirstLastPara="1" wrap="square" lIns="135000" tIns="81000" rIns="135000" bIns="45700" anchor="t" anchorCtr="0">
            <a:noAutofit/>
          </a:bodyPr>
          <a:lstStyle/>
          <a:p>
            <a:pPr marL="0" marR="0" lvl="0" indent="0" algn="l" rtl="0">
              <a:lnSpc>
                <a:spcPct val="110000"/>
              </a:lnSpc>
              <a:spcBef>
                <a:spcPts val="0"/>
              </a:spcBef>
              <a:spcAft>
                <a:spcPts val="0"/>
              </a:spcAft>
              <a:buClr>
                <a:schemeClr val="lt1"/>
              </a:buClr>
              <a:buSzPts val="825"/>
              <a:buFont typeface="Arial"/>
              <a:buNone/>
            </a:pPr>
            <a:r>
              <a:rPr lang="en-GB" sz="825" b="1">
                <a:solidFill>
                  <a:schemeClr val="lt1"/>
                </a:solidFill>
                <a:latin typeface="Arial"/>
                <a:ea typeface="Arial"/>
                <a:cs typeface="Arial"/>
                <a:sym typeface="Arial"/>
              </a:rPr>
              <a:t>Decrease</a:t>
            </a:r>
            <a:r>
              <a:rPr lang="en-GB" sz="825">
                <a:solidFill>
                  <a:schemeClr val="lt1"/>
                </a:solidFill>
                <a:latin typeface="Arial"/>
                <a:ea typeface="Arial"/>
                <a:cs typeface="Arial"/>
                <a:sym typeface="Arial"/>
              </a:rPr>
              <a:t> the gap in healthy life expectancy between the least deprived and most deprived parts of our population by 25% and decreased the under 75 mortality rate from causes considered preventable by 25%.</a:t>
            </a:r>
            <a:endParaRPr/>
          </a:p>
        </p:txBody>
      </p:sp>
      <p:sp>
        <p:nvSpPr>
          <p:cNvPr id="572" name="Google Shape;572;p109"/>
          <p:cNvSpPr/>
          <p:nvPr/>
        </p:nvSpPr>
        <p:spPr>
          <a:xfrm>
            <a:off x="3142628" y="3207278"/>
            <a:ext cx="1423651" cy="697609"/>
          </a:xfrm>
          <a:prstGeom prst="round2DiagRect">
            <a:avLst>
              <a:gd name="adj1" fmla="val 16667"/>
              <a:gd name="adj2" fmla="val 0"/>
            </a:avLst>
          </a:prstGeom>
          <a:solidFill>
            <a:schemeClr val="accent3"/>
          </a:solidFill>
          <a:ln>
            <a:noFill/>
          </a:ln>
        </p:spPr>
        <p:txBody>
          <a:bodyPr spcFirstLastPara="1" wrap="square" lIns="135000" tIns="81000" rIns="108000" bIns="45700" anchor="t" anchorCtr="0">
            <a:noAutofit/>
          </a:bodyPr>
          <a:lstStyle/>
          <a:p>
            <a:pPr marL="0" marR="0" lvl="0" indent="0" algn="l" rtl="0">
              <a:lnSpc>
                <a:spcPct val="110000"/>
              </a:lnSpc>
              <a:spcBef>
                <a:spcPts val="0"/>
              </a:spcBef>
              <a:spcAft>
                <a:spcPts val="0"/>
              </a:spcAft>
              <a:buClr>
                <a:schemeClr val="lt1"/>
              </a:buClr>
              <a:buSzPts val="825"/>
              <a:buFont typeface="Arial"/>
              <a:buNone/>
            </a:pPr>
            <a:r>
              <a:rPr lang="en-GB" sz="825" b="1">
                <a:solidFill>
                  <a:schemeClr val="lt1"/>
                </a:solidFill>
                <a:latin typeface="Arial"/>
                <a:ea typeface="Arial"/>
                <a:cs typeface="Arial"/>
                <a:sym typeface="Arial"/>
              </a:rPr>
              <a:t>Reduce</a:t>
            </a:r>
            <a:r>
              <a:rPr lang="en-GB" sz="825">
                <a:solidFill>
                  <a:schemeClr val="lt1"/>
                </a:solidFill>
                <a:latin typeface="Arial"/>
                <a:ea typeface="Arial"/>
                <a:cs typeface="Arial"/>
                <a:sym typeface="Arial"/>
              </a:rPr>
              <a:t> the level of preventable admissions by 95%.</a:t>
            </a:r>
            <a:endParaRPr sz="825" b="1">
              <a:solidFill>
                <a:schemeClr val="lt1"/>
              </a:solidFill>
              <a:latin typeface="Arial"/>
              <a:ea typeface="Arial"/>
              <a:cs typeface="Arial"/>
              <a:sym typeface="Arial"/>
            </a:endParaRPr>
          </a:p>
        </p:txBody>
      </p:sp>
      <p:sp>
        <p:nvSpPr>
          <p:cNvPr id="573" name="Google Shape;573;p109"/>
          <p:cNvSpPr/>
          <p:nvPr/>
        </p:nvSpPr>
        <p:spPr>
          <a:xfrm>
            <a:off x="4363170" y="1258269"/>
            <a:ext cx="2153201" cy="715598"/>
          </a:xfrm>
          <a:prstGeom prst="round2DiagRect">
            <a:avLst>
              <a:gd name="adj1" fmla="val 16667"/>
              <a:gd name="adj2" fmla="val 0"/>
            </a:avLst>
          </a:prstGeom>
          <a:solidFill>
            <a:schemeClr val="accent1"/>
          </a:solidFill>
          <a:ln>
            <a:noFill/>
          </a:ln>
        </p:spPr>
        <p:txBody>
          <a:bodyPr spcFirstLastPara="1" wrap="square" lIns="135000" tIns="81000" rIns="108000" bIns="45700" anchor="t" anchorCtr="0">
            <a:noAutofit/>
          </a:bodyPr>
          <a:lstStyle/>
          <a:p>
            <a:pPr marL="0" marR="0" lvl="0" indent="0" algn="l" rtl="0">
              <a:lnSpc>
                <a:spcPct val="110000"/>
              </a:lnSpc>
              <a:spcBef>
                <a:spcPts val="0"/>
              </a:spcBef>
              <a:spcAft>
                <a:spcPts val="0"/>
              </a:spcAft>
              <a:buClr>
                <a:schemeClr val="lt1"/>
              </a:buClr>
              <a:buSzPts val="825"/>
              <a:buFont typeface="Arial"/>
              <a:buNone/>
            </a:pPr>
            <a:r>
              <a:rPr lang="en-GB" sz="825" b="1">
                <a:solidFill>
                  <a:schemeClr val="lt1"/>
                </a:solidFill>
                <a:latin typeface="Arial"/>
                <a:ea typeface="Arial"/>
                <a:cs typeface="Arial"/>
                <a:sym typeface="Arial"/>
              </a:rPr>
              <a:t>Extend</a:t>
            </a:r>
            <a:r>
              <a:rPr lang="en-GB" sz="825">
                <a:solidFill>
                  <a:schemeClr val="lt1"/>
                </a:solidFill>
                <a:latin typeface="Arial"/>
                <a:ea typeface="Arial"/>
                <a:cs typeface="Arial"/>
                <a:sym typeface="Arial"/>
              </a:rPr>
              <a:t> personalised care through social prescribing and shared decision making and increased health literacy.</a:t>
            </a:r>
            <a:endParaRPr sz="825" b="1">
              <a:solidFill>
                <a:schemeClr val="lt1"/>
              </a:solidFill>
              <a:latin typeface="Arial"/>
              <a:ea typeface="Arial"/>
              <a:cs typeface="Arial"/>
              <a:sym typeface="Arial"/>
            </a:endParaRPr>
          </a:p>
        </p:txBody>
      </p:sp>
      <p:sp>
        <p:nvSpPr>
          <p:cNvPr id="574" name="Google Shape;574;p109"/>
          <p:cNvSpPr/>
          <p:nvPr/>
        </p:nvSpPr>
        <p:spPr>
          <a:xfrm>
            <a:off x="1282787" y="1623993"/>
            <a:ext cx="1949837" cy="689333"/>
          </a:xfrm>
          <a:prstGeom prst="round2DiagRect">
            <a:avLst>
              <a:gd name="adj1" fmla="val 16667"/>
              <a:gd name="adj2" fmla="val 0"/>
            </a:avLst>
          </a:prstGeom>
          <a:solidFill>
            <a:schemeClr val="accent2"/>
          </a:solidFill>
          <a:ln w="19050" cap="flat" cmpd="sng">
            <a:solidFill>
              <a:schemeClr val="accent2"/>
            </a:solidFill>
            <a:prstDash val="solid"/>
            <a:miter lim="800000"/>
            <a:headEnd type="none" w="sm" len="sm"/>
            <a:tailEnd type="none" w="sm" len="sm"/>
          </a:ln>
        </p:spPr>
        <p:txBody>
          <a:bodyPr spcFirstLastPara="1" wrap="square" lIns="135000" tIns="81000" rIns="108000" bIns="45700" anchor="t" anchorCtr="0">
            <a:noAutofit/>
          </a:bodyPr>
          <a:lstStyle/>
          <a:p>
            <a:pPr marL="0" marR="0" lvl="0" indent="0" algn="l" rtl="0">
              <a:lnSpc>
                <a:spcPct val="110000"/>
              </a:lnSpc>
              <a:spcBef>
                <a:spcPts val="0"/>
              </a:spcBef>
              <a:spcAft>
                <a:spcPts val="0"/>
              </a:spcAft>
              <a:buClr>
                <a:schemeClr val="lt1"/>
              </a:buClr>
              <a:buSzPts val="825"/>
              <a:buFont typeface="Arial"/>
              <a:buNone/>
            </a:pPr>
            <a:r>
              <a:rPr lang="en-GB" sz="825" b="1">
                <a:solidFill>
                  <a:schemeClr val="lt1"/>
                </a:solidFill>
                <a:latin typeface="Arial"/>
                <a:ea typeface="Arial"/>
                <a:cs typeface="Arial"/>
                <a:sym typeface="Arial"/>
              </a:rPr>
              <a:t>Deliver</a:t>
            </a:r>
            <a:r>
              <a:rPr lang="en-GB" sz="825">
                <a:solidFill>
                  <a:schemeClr val="lt1"/>
                </a:solidFill>
                <a:latin typeface="Arial"/>
                <a:ea typeface="Arial"/>
                <a:cs typeface="Arial"/>
                <a:sym typeface="Arial"/>
              </a:rPr>
              <a:t> all our quality, safety and performance targets within an agreed financial envelope.</a:t>
            </a:r>
            <a:endParaRPr sz="825">
              <a:solidFill>
                <a:schemeClr val="lt1"/>
              </a:solidFill>
              <a:latin typeface="Arial"/>
              <a:ea typeface="Arial"/>
              <a:cs typeface="Arial"/>
              <a:sym typeface="Arial"/>
            </a:endParaRPr>
          </a:p>
        </p:txBody>
      </p:sp>
      <p:sp>
        <p:nvSpPr>
          <p:cNvPr id="575" name="Google Shape;575;p109"/>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Strategy KPIs</a:t>
            </a:r>
            <a:endParaRPr/>
          </a:p>
        </p:txBody>
      </p:sp>
      <p:sp>
        <p:nvSpPr>
          <p:cNvPr id="576" name="Google Shape;576;p109"/>
          <p:cNvSpPr/>
          <p:nvPr/>
        </p:nvSpPr>
        <p:spPr>
          <a:xfrm rot="10800000" flipH="1">
            <a:off x="8294626" y="2791558"/>
            <a:ext cx="105692" cy="1056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pic>
        <p:nvPicPr>
          <p:cNvPr id="577" name="Google Shape;577;p109"/>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578" name="Google Shape;578;p109"/>
          <p:cNvPicPr preferRelativeResize="0"/>
          <p:nvPr/>
        </p:nvPicPr>
        <p:blipFill rotWithShape="1">
          <a:blip r:embed="rId3">
            <a:alphaModFix/>
          </a:blip>
          <a:srcRect/>
          <a:stretch/>
        </p:blipFill>
        <p:spPr>
          <a:xfrm>
            <a:off x="8527947" y="286767"/>
            <a:ext cx="316016" cy="308751"/>
          </a:xfrm>
          <a:prstGeom prst="rect">
            <a:avLst/>
          </a:prstGeom>
          <a:noFill/>
          <a:ln>
            <a:noFill/>
          </a:ln>
        </p:spPr>
      </p:pic>
      <p:sp>
        <p:nvSpPr>
          <p:cNvPr id="579" name="Google Shape;579;p109"/>
          <p:cNvSpPr/>
          <p:nvPr/>
        </p:nvSpPr>
        <p:spPr>
          <a:xfrm>
            <a:off x="2154413" y="2754131"/>
            <a:ext cx="205467" cy="189000"/>
          </a:xfrm>
          <a:prstGeom prst="hexagon">
            <a:avLst>
              <a:gd name="adj" fmla="val 25000"/>
              <a:gd name="vf" fmla="val 115470"/>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91425" tIns="45700" rIns="67500" bIns="45700" anchor="ctr" anchorCtr="0">
            <a:noAutofit/>
          </a:bodyPr>
          <a:lstStyle/>
          <a:p>
            <a:pPr marL="0" marR="0" lvl="0" indent="0" algn="ctr" rtl="0">
              <a:lnSpc>
                <a:spcPct val="110000"/>
              </a:lnSpc>
              <a:spcBef>
                <a:spcPts val="0"/>
              </a:spcBef>
              <a:spcAft>
                <a:spcPts val="0"/>
              </a:spcAft>
              <a:buClr>
                <a:schemeClr val="dk1"/>
              </a:buClr>
              <a:buSzPts val="1050"/>
              <a:buFont typeface="Arial"/>
              <a:buNone/>
            </a:pPr>
            <a:endParaRPr sz="1050" b="1">
              <a:solidFill>
                <a:schemeClr val="dk1"/>
              </a:solidFill>
              <a:latin typeface="Arial"/>
              <a:ea typeface="Arial"/>
              <a:cs typeface="Arial"/>
              <a:sym typeface="Arial"/>
            </a:endParaRPr>
          </a:p>
        </p:txBody>
      </p:sp>
      <p:sp>
        <p:nvSpPr>
          <p:cNvPr id="580" name="Google Shape;580;p109"/>
          <p:cNvSpPr/>
          <p:nvPr/>
        </p:nvSpPr>
        <p:spPr>
          <a:xfrm>
            <a:off x="3743543" y="2754131"/>
            <a:ext cx="205467" cy="189000"/>
          </a:xfrm>
          <a:prstGeom prst="hexagon">
            <a:avLst>
              <a:gd name="adj" fmla="val 25000"/>
              <a:gd name="vf" fmla="val 115470"/>
            </a:avLst>
          </a:prstGeom>
          <a:solidFill>
            <a:schemeClr val="accent3"/>
          </a:solidFill>
          <a:ln w="19050" cap="flat" cmpd="sng">
            <a:solidFill>
              <a:schemeClr val="accent3"/>
            </a:solidFill>
            <a:prstDash val="solid"/>
            <a:miter lim="800000"/>
            <a:headEnd type="none" w="sm" len="sm"/>
            <a:tailEnd type="none" w="sm" len="sm"/>
          </a:ln>
        </p:spPr>
        <p:txBody>
          <a:bodyPr spcFirstLastPara="1" wrap="square" lIns="91425" tIns="45700" rIns="67500" bIns="45700" anchor="ctr" anchorCtr="0">
            <a:noAutofit/>
          </a:bodyPr>
          <a:lstStyle/>
          <a:p>
            <a:pPr marL="0" marR="0" lvl="0" indent="0" algn="ctr" rtl="0">
              <a:lnSpc>
                <a:spcPct val="110000"/>
              </a:lnSpc>
              <a:spcBef>
                <a:spcPts val="0"/>
              </a:spcBef>
              <a:spcAft>
                <a:spcPts val="0"/>
              </a:spcAft>
              <a:buClr>
                <a:schemeClr val="dk1"/>
              </a:buClr>
              <a:buSzPts val="1050"/>
              <a:buFont typeface="Arial"/>
              <a:buNone/>
            </a:pPr>
            <a:endParaRPr sz="1050" b="1">
              <a:solidFill>
                <a:schemeClr val="dk1"/>
              </a:solidFill>
              <a:latin typeface="Arial"/>
              <a:ea typeface="Arial"/>
              <a:cs typeface="Arial"/>
              <a:sym typeface="Arial"/>
            </a:endParaRPr>
          </a:p>
        </p:txBody>
      </p:sp>
      <p:sp>
        <p:nvSpPr>
          <p:cNvPr id="581" name="Google Shape;581;p109"/>
          <p:cNvSpPr/>
          <p:nvPr/>
        </p:nvSpPr>
        <p:spPr>
          <a:xfrm>
            <a:off x="5332674" y="2754131"/>
            <a:ext cx="205467" cy="189000"/>
          </a:xfrm>
          <a:prstGeom prst="hexagon">
            <a:avLst>
              <a:gd name="adj" fmla="val 25000"/>
              <a:gd name="vf" fmla="val 115470"/>
            </a:avLst>
          </a:prstGeom>
          <a:solidFill>
            <a:schemeClr val="accent1"/>
          </a:solidFill>
          <a:ln w="19050" cap="flat" cmpd="sng">
            <a:solidFill>
              <a:schemeClr val="accent1"/>
            </a:solidFill>
            <a:prstDash val="solid"/>
            <a:miter lim="800000"/>
            <a:headEnd type="none" w="sm" len="sm"/>
            <a:tailEnd type="none" w="sm" len="sm"/>
          </a:ln>
        </p:spPr>
        <p:txBody>
          <a:bodyPr spcFirstLastPara="1" wrap="square" lIns="91425" tIns="45700" rIns="67500" bIns="45700" anchor="ctr" anchorCtr="0">
            <a:noAutofit/>
          </a:bodyPr>
          <a:lstStyle/>
          <a:p>
            <a:pPr marL="0" marR="0" lvl="0" indent="0" algn="ctr" rtl="0">
              <a:lnSpc>
                <a:spcPct val="110000"/>
              </a:lnSpc>
              <a:spcBef>
                <a:spcPts val="0"/>
              </a:spcBef>
              <a:spcAft>
                <a:spcPts val="0"/>
              </a:spcAft>
              <a:buClr>
                <a:schemeClr val="dk1"/>
              </a:buClr>
              <a:buSzPts val="1050"/>
              <a:buFont typeface="Arial"/>
              <a:buNone/>
            </a:pPr>
            <a:endParaRPr sz="1050" b="1">
              <a:solidFill>
                <a:schemeClr val="dk1"/>
              </a:solidFill>
              <a:latin typeface="Arial"/>
              <a:ea typeface="Arial"/>
              <a:cs typeface="Arial"/>
              <a:sym typeface="Arial"/>
            </a:endParaRPr>
          </a:p>
        </p:txBody>
      </p:sp>
      <p:sp>
        <p:nvSpPr>
          <p:cNvPr id="582" name="Google Shape;582;p109"/>
          <p:cNvSpPr/>
          <p:nvPr/>
        </p:nvSpPr>
        <p:spPr>
          <a:xfrm>
            <a:off x="6940151" y="2754131"/>
            <a:ext cx="205467" cy="189000"/>
          </a:xfrm>
          <a:prstGeom prst="hexagon">
            <a:avLst>
              <a:gd name="adj" fmla="val 25000"/>
              <a:gd name="vf" fmla="val 115470"/>
            </a:avLst>
          </a:prstGeom>
          <a:solidFill>
            <a:srgbClr val="158ABA"/>
          </a:solidFill>
          <a:ln w="19050" cap="flat" cmpd="sng">
            <a:solidFill>
              <a:srgbClr val="158ABA"/>
            </a:solidFill>
            <a:prstDash val="solid"/>
            <a:miter lim="800000"/>
            <a:headEnd type="none" w="sm" len="sm"/>
            <a:tailEnd type="none" w="sm" len="sm"/>
          </a:ln>
        </p:spPr>
        <p:txBody>
          <a:bodyPr spcFirstLastPara="1" wrap="square" lIns="91425" tIns="45700" rIns="67500" bIns="45700" anchor="ctr" anchorCtr="0">
            <a:noAutofit/>
          </a:bodyPr>
          <a:lstStyle/>
          <a:p>
            <a:pPr marL="0" marR="0" lvl="0" indent="0" algn="ctr" rtl="0">
              <a:lnSpc>
                <a:spcPct val="110000"/>
              </a:lnSpc>
              <a:spcBef>
                <a:spcPts val="0"/>
              </a:spcBef>
              <a:spcAft>
                <a:spcPts val="0"/>
              </a:spcAft>
              <a:buClr>
                <a:schemeClr val="dk1"/>
              </a:buClr>
              <a:buSzPts val="1050"/>
              <a:buFont typeface="Arial"/>
              <a:buNone/>
            </a:pPr>
            <a:endParaRPr sz="1050" b="1">
              <a:solidFill>
                <a:schemeClr val="dk1"/>
              </a:solidFill>
              <a:latin typeface="Arial"/>
              <a:ea typeface="Arial"/>
              <a:cs typeface="Arial"/>
              <a:sym typeface="Arial"/>
            </a:endParaRPr>
          </a:p>
        </p:txBody>
      </p:sp>
      <p:sp>
        <p:nvSpPr>
          <p:cNvPr id="583" name="Google Shape;583;p109"/>
          <p:cNvSpPr txBox="1">
            <a:spLocks noGrp="1"/>
          </p:cNvSpPr>
          <p:nvPr>
            <p:ph type="body" idx="1"/>
          </p:nvPr>
        </p:nvSpPr>
        <p:spPr>
          <a:xfrm>
            <a:off x="540405" y="733004"/>
            <a:ext cx="3661810" cy="61519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SzPts val="11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understanding_local_pop_v1">
  <p:cSld name="understanding_local_pop_v1">
    <p:spTree>
      <p:nvGrpSpPr>
        <p:cNvPr id="1" name="Shape 584"/>
        <p:cNvGrpSpPr/>
        <p:nvPr/>
      </p:nvGrpSpPr>
      <p:grpSpPr>
        <a:xfrm>
          <a:off x="0" y="0"/>
          <a:ext cx="0" cy="0"/>
          <a:chOff x="0" y="0"/>
          <a:chExt cx="0" cy="0"/>
        </a:xfrm>
      </p:grpSpPr>
      <p:sp>
        <p:nvSpPr>
          <p:cNvPr id="585" name="Google Shape;585;p110"/>
          <p:cNvSpPr/>
          <p:nvPr/>
        </p:nvSpPr>
        <p:spPr>
          <a:xfrm rot="5340000">
            <a:off x="4645988" y="-178666"/>
            <a:ext cx="64293" cy="146480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6" name="Google Shape;586;p110"/>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7" name="Google Shape;587;p110"/>
          <p:cNvSpPr/>
          <p:nvPr/>
        </p:nvSpPr>
        <p:spPr>
          <a:xfrm>
            <a:off x="538714" y="256938"/>
            <a:ext cx="5133037" cy="48029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Understanding the local population </a:t>
            </a:r>
            <a:endParaRPr sz="2250" b="1">
              <a:solidFill>
                <a:schemeClr val="dk1"/>
              </a:solidFill>
              <a:latin typeface="Arial"/>
              <a:ea typeface="Arial"/>
              <a:cs typeface="Arial"/>
              <a:sym typeface="Arial"/>
            </a:endParaRPr>
          </a:p>
        </p:txBody>
      </p:sp>
      <p:sp>
        <p:nvSpPr>
          <p:cNvPr id="588" name="Google Shape;588;p110"/>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589" name="Google Shape;589;p110"/>
          <p:cNvPicPr preferRelativeResize="0"/>
          <p:nvPr/>
        </p:nvPicPr>
        <p:blipFill rotWithShape="1">
          <a:blip r:embed="rId2">
            <a:alphaModFix/>
          </a:blip>
          <a:srcRect/>
          <a:stretch/>
        </p:blipFill>
        <p:spPr>
          <a:xfrm rot="-5400000">
            <a:off x="8029198" y="4021554"/>
            <a:ext cx="1114802" cy="1114802"/>
          </a:xfrm>
          <a:prstGeom prst="rect">
            <a:avLst/>
          </a:prstGeom>
          <a:noFill/>
          <a:ln>
            <a:noFill/>
          </a:ln>
        </p:spPr>
      </p:pic>
      <p:pic>
        <p:nvPicPr>
          <p:cNvPr id="590" name="Google Shape;590;p110"/>
          <p:cNvPicPr preferRelativeResize="0"/>
          <p:nvPr/>
        </p:nvPicPr>
        <p:blipFill rotWithShape="1">
          <a:blip r:embed="rId3">
            <a:alphaModFix/>
          </a:blip>
          <a:srcRect/>
          <a:stretch/>
        </p:blipFill>
        <p:spPr>
          <a:xfrm>
            <a:off x="8462244" y="4498318"/>
            <a:ext cx="485345" cy="307384"/>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understanding_local_pop_v2">
  <p:cSld name="understanding_local_pop_v2">
    <p:spTree>
      <p:nvGrpSpPr>
        <p:cNvPr id="1" name="Shape 591"/>
        <p:cNvGrpSpPr/>
        <p:nvPr/>
      </p:nvGrpSpPr>
      <p:grpSpPr>
        <a:xfrm>
          <a:off x="0" y="0"/>
          <a:ext cx="0" cy="0"/>
          <a:chOff x="0" y="0"/>
          <a:chExt cx="0" cy="0"/>
        </a:xfrm>
      </p:grpSpPr>
      <p:sp>
        <p:nvSpPr>
          <p:cNvPr id="592" name="Google Shape;592;p111"/>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3" name="Google Shape;593;p111"/>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94" name="Google Shape;594;p111"/>
          <p:cNvSpPr/>
          <p:nvPr/>
        </p:nvSpPr>
        <p:spPr>
          <a:xfrm rot="5400000">
            <a:off x="1412471" y="562833"/>
            <a:ext cx="2979604" cy="3832330"/>
          </a:xfrm>
          <a:prstGeom prst="round1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5" name="Google Shape;595;p111"/>
          <p:cNvSpPr/>
          <p:nvPr/>
        </p:nvSpPr>
        <p:spPr>
          <a:xfrm rot="10800000">
            <a:off x="652997" y="1213566"/>
            <a:ext cx="3863327" cy="3123512"/>
          </a:xfrm>
          <a:prstGeom prst="round1Rect">
            <a:avLst>
              <a:gd name="adj" fmla="val 16667"/>
            </a:avLst>
          </a:prstGeom>
          <a:solidFill>
            <a:schemeClr val="l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96" name="Google Shape;596;p111"/>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597" name="Google Shape;597;p111"/>
          <p:cNvPicPr preferRelativeResize="0"/>
          <p:nvPr/>
        </p:nvPicPr>
        <p:blipFill rotWithShape="1">
          <a:blip r:embed="rId3">
            <a:alphaModFix/>
          </a:blip>
          <a:srcRect/>
          <a:stretch/>
        </p:blipFill>
        <p:spPr>
          <a:xfrm>
            <a:off x="8418994" y="261733"/>
            <a:ext cx="485345" cy="307384"/>
          </a:xfrm>
          <a:prstGeom prst="rect">
            <a:avLst/>
          </a:prstGeom>
          <a:noFill/>
          <a:ln>
            <a:noFill/>
          </a:ln>
        </p:spPr>
      </p:pic>
      <p:sp>
        <p:nvSpPr>
          <p:cNvPr id="598" name="Google Shape;598;p111"/>
          <p:cNvSpPr txBox="1">
            <a:spLocks noGrp="1"/>
          </p:cNvSpPr>
          <p:nvPr>
            <p:ph type="body" idx="1"/>
          </p:nvPr>
        </p:nvSpPr>
        <p:spPr>
          <a:xfrm>
            <a:off x="5772150" y="1376534"/>
            <a:ext cx="2515971" cy="3384967"/>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SzPts val="11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9" name="Google Shape;599;p111"/>
          <p:cNvSpPr/>
          <p:nvPr/>
        </p:nvSpPr>
        <p:spPr>
          <a:xfrm rot="5340000">
            <a:off x="4645988" y="-178666"/>
            <a:ext cx="64293" cy="146480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0" name="Google Shape;600;p111"/>
          <p:cNvSpPr/>
          <p:nvPr/>
        </p:nvSpPr>
        <p:spPr>
          <a:xfrm>
            <a:off x="538714" y="256938"/>
            <a:ext cx="5133037" cy="48029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Understanding the local population </a:t>
            </a:r>
            <a:endParaRPr sz="2250" b="1">
              <a:solidFill>
                <a:schemeClr val="dk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assisted_discharge">
  <p:cSld name="assisted_discharge">
    <p:spTree>
      <p:nvGrpSpPr>
        <p:cNvPr id="1" name="Shape 601"/>
        <p:cNvGrpSpPr/>
        <p:nvPr/>
      </p:nvGrpSpPr>
      <p:grpSpPr>
        <a:xfrm>
          <a:off x="0" y="0"/>
          <a:ext cx="0" cy="0"/>
          <a:chOff x="0" y="0"/>
          <a:chExt cx="0" cy="0"/>
        </a:xfrm>
      </p:grpSpPr>
      <p:sp>
        <p:nvSpPr>
          <p:cNvPr id="602" name="Google Shape;602;p112"/>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3" name="Google Shape;603;p112"/>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04" name="Google Shape;604;p112"/>
          <p:cNvSpPr/>
          <p:nvPr/>
        </p:nvSpPr>
        <p:spPr>
          <a:xfrm rot="5340000">
            <a:off x="1166336" y="-39170"/>
            <a:ext cx="64293" cy="11891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 </a:t>
            </a:r>
            <a:endParaRPr/>
          </a:p>
        </p:txBody>
      </p:sp>
      <p:sp>
        <p:nvSpPr>
          <p:cNvPr id="605" name="Google Shape;605;p112"/>
          <p:cNvSpPr/>
          <p:nvPr/>
        </p:nvSpPr>
        <p:spPr>
          <a:xfrm>
            <a:off x="5779686" y="1394460"/>
            <a:ext cx="3132202" cy="1605915"/>
          </a:xfrm>
          <a:custGeom>
            <a:avLst/>
            <a:gdLst/>
            <a:ahLst/>
            <a:cxnLst/>
            <a:rect l="l" t="t" r="r" b="b"/>
            <a:pathLst>
              <a:path w="4899898" h="2256340" extrusionOk="0">
                <a:moveTo>
                  <a:pt x="0" y="2256340"/>
                </a:moveTo>
                <a:lnTo>
                  <a:pt x="782267" y="0"/>
                </a:lnTo>
                <a:lnTo>
                  <a:pt x="4899898" y="8030"/>
                </a:lnTo>
                <a:lnTo>
                  <a:pt x="4896088" y="2248310"/>
                </a:lnTo>
                <a:lnTo>
                  <a:pt x="0" y="225634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6" name="Google Shape;606;p112"/>
          <p:cNvSpPr/>
          <p:nvPr/>
        </p:nvSpPr>
        <p:spPr>
          <a:xfrm>
            <a:off x="6024251" y="1240864"/>
            <a:ext cx="1392956" cy="306083"/>
          </a:xfrm>
          <a:prstGeom prst="parallelogram">
            <a:avLst>
              <a:gd name="adj" fmla="val 25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7" name="Google Shape;607;p112"/>
          <p:cNvSpPr/>
          <p:nvPr/>
        </p:nvSpPr>
        <p:spPr>
          <a:xfrm>
            <a:off x="595639" y="1394150"/>
            <a:ext cx="5052267" cy="1594795"/>
          </a:xfrm>
          <a:custGeom>
            <a:avLst/>
            <a:gdLst/>
            <a:ahLst/>
            <a:cxnLst/>
            <a:rect l="l" t="t" r="r" b="b"/>
            <a:pathLst>
              <a:path w="5082135" h="2248337" extrusionOk="0">
                <a:moveTo>
                  <a:pt x="0" y="2248337"/>
                </a:moveTo>
                <a:lnTo>
                  <a:pt x="19050" y="437"/>
                </a:lnTo>
                <a:lnTo>
                  <a:pt x="5082135" y="0"/>
                </a:lnTo>
                <a:lnTo>
                  <a:pt x="4556558" y="2248337"/>
                </a:lnTo>
                <a:lnTo>
                  <a:pt x="0" y="2248337"/>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8" name="Google Shape;608;p112"/>
          <p:cNvSpPr/>
          <p:nvPr/>
        </p:nvSpPr>
        <p:spPr>
          <a:xfrm>
            <a:off x="538714" y="256938"/>
            <a:ext cx="6410726" cy="38481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Assisted Discharge</a:t>
            </a:r>
            <a:endParaRPr/>
          </a:p>
        </p:txBody>
      </p:sp>
      <p:sp>
        <p:nvSpPr>
          <p:cNvPr id="609" name="Google Shape;609;p112"/>
          <p:cNvSpPr/>
          <p:nvPr/>
        </p:nvSpPr>
        <p:spPr>
          <a:xfrm>
            <a:off x="6366306" y="1652880"/>
            <a:ext cx="2320494" cy="1285075"/>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A team co-located in a hospital and working in an integrated way with discharge hubs and wards, responding promptly to referrals and co-ordinating the transition home, including transport. </a:t>
            </a:r>
            <a:r>
              <a:rPr lang="en-GB" sz="825" b="1">
                <a:solidFill>
                  <a:schemeClr val="dk1"/>
                </a:solidFill>
                <a:latin typeface="Arial"/>
                <a:ea typeface="Arial"/>
                <a:cs typeface="Arial"/>
                <a:sym typeface="Arial"/>
              </a:rPr>
              <a:t>The team offer a mix of immediate practical and emotional support for up to 72 hours to ensure returning home is a smooth transition. </a:t>
            </a:r>
            <a:endParaRPr/>
          </a:p>
        </p:txBody>
      </p:sp>
      <p:sp>
        <p:nvSpPr>
          <p:cNvPr id="610" name="Google Shape;610;p112"/>
          <p:cNvSpPr/>
          <p:nvPr/>
        </p:nvSpPr>
        <p:spPr>
          <a:xfrm>
            <a:off x="795890" y="1600325"/>
            <a:ext cx="2242059" cy="1307813"/>
          </a:xfrm>
          <a:prstGeom prst="rect">
            <a:avLst/>
          </a:prstGeom>
          <a:noFill/>
          <a:ln>
            <a:noFill/>
          </a:ln>
        </p:spPr>
        <p:txBody>
          <a:bodyPr spcFirstLastPara="1" wrap="square" lIns="68575" tIns="34275" rIns="68575" bIns="34275" anchor="t" anchorCtr="0">
            <a:noAutofit/>
          </a:bodyPr>
          <a:lstStyle/>
          <a:p>
            <a:pPr marL="228600" marR="0" lvl="0" indent="-228600" algn="l" rtl="0">
              <a:lnSpc>
                <a:spcPct val="100000"/>
              </a:lnSpc>
              <a:spcBef>
                <a:spcPts val="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Patient flow through hospitals</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People who no longer require hospital care residing too long in an acute bed</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Delays in ambulance services and accident and emergency departments</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Lack of social support for lonely and isolated patients</a:t>
            </a:r>
            <a:endParaRPr/>
          </a:p>
        </p:txBody>
      </p:sp>
      <p:sp>
        <p:nvSpPr>
          <p:cNvPr id="611" name="Google Shape;611;p112"/>
          <p:cNvSpPr/>
          <p:nvPr/>
        </p:nvSpPr>
        <p:spPr>
          <a:xfrm>
            <a:off x="6366306" y="1267619"/>
            <a:ext cx="1392956" cy="22217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125"/>
              <a:buFont typeface="Arial"/>
              <a:buNone/>
            </a:pPr>
            <a:r>
              <a:rPr lang="en-GB" sz="1125" b="1">
                <a:solidFill>
                  <a:schemeClr val="lt1"/>
                </a:solidFill>
                <a:latin typeface="Arial"/>
                <a:ea typeface="Arial"/>
                <a:cs typeface="Arial"/>
                <a:sym typeface="Arial"/>
              </a:rPr>
              <a:t>The Service</a:t>
            </a:r>
            <a:endParaRPr/>
          </a:p>
        </p:txBody>
      </p:sp>
      <p:pic>
        <p:nvPicPr>
          <p:cNvPr id="612" name="Google Shape;612;p112"/>
          <p:cNvPicPr preferRelativeResize="0"/>
          <p:nvPr/>
        </p:nvPicPr>
        <p:blipFill rotWithShape="1">
          <a:blip r:embed="rId2">
            <a:alphaModFix/>
          </a:blip>
          <a:srcRect/>
          <a:stretch/>
        </p:blipFill>
        <p:spPr>
          <a:xfrm>
            <a:off x="6141147" y="1288527"/>
            <a:ext cx="207169" cy="207169"/>
          </a:xfrm>
          <a:prstGeom prst="rect">
            <a:avLst/>
          </a:prstGeom>
          <a:noFill/>
          <a:ln>
            <a:noFill/>
          </a:ln>
        </p:spPr>
      </p:pic>
      <p:sp>
        <p:nvSpPr>
          <p:cNvPr id="613" name="Google Shape;613;p112"/>
          <p:cNvSpPr/>
          <p:nvPr/>
        </p:nvSpPr>
        <p:spPr>
          <a:xfrm>
            <a:off x="846310" y="1240864"/>
            <a:ext cx="1609035" cy="306083"/>
          </a:xfrm>
          <a:prstGeom prst="parallelogram">
            <a:avLst>
              <a:gd name="adj" fmla="val 25000"/>
            </a:avLst>
          </a:prstGeom>
          <a:solidFill>
            <a:srgbClr val="2872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4" name="Google Shape;614;p112"/>
          <p:cNvSpPr/>
          <p:nvPr/>
        </p:nvSpPr>
        <p:spPr>
          <a:xfrm>
            <a:off x="1188365" y="1267619"/>
            <a:ext cx="1392956" cy="22217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125"/>
              <a:buFont typeface="Arial"/>
              <a:buNone/>
            </a:pPr>
            <a:r>
              <a:rPr lang="en-GB" sz="1125" b="1">
                <a:solidFill>
                  <a:schemeClr val="lt1"/>
                </a:solidFill>
                <a:latin typeface="Arial"/>
                <a:ea typeface="Arial"/>
                <a:cs typeface="Arial"/>
                <a:sym typeface="Arial"/>
              </a:rPr>
              <a:t>The Challenge</a:t>
            </a:r>
            <a:endParaRPr/>
          </a:p>
        </p:txBody>
      </p:sp>
      <p:grpSp>
        <p:nvGrpSpPr>
          <p:cNvPr id="615" name="Google Shape;615;p112"/>
          <p:cNvGrpSpPr/>
          <p:nvPr/>
        </p:nvGrpSpPr>
        <p:grpSpPr>
          <a:xfrm>
            <a:off x="977266" y="1303242"/>
            <a:ext cx="176943" cy="176943"/>
            <a:chOff x="1249681" y="1821476"/>
            <a:chExt cx="278562" cy="278562"/>
          </a:xfrm>
        </p:grpSpPr>
        <p:sp>
          <p:nvSpPr>
            <p:cNvPr id="616" name="Google Shape;616;p112"/>
            <p:cNvSpPr/>
            <p:nvPr/>
          </p:nvSpPr>
          <p:spPr>
            <a:xfrm>
              <a:off x="1249681" y="1821476"/>
              <a:ext cx="278562" cy="27856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7" name="Google Shape;617;p112"/>
            <p:cNvPicPr preferRelativeResize="0"/>
            <p:nvPr/>
          </p:nvPicPr>
          <p:blipFill rotWithShape="1">
            <a:blip r:embed="rId3">
              <a:alphaModFix/>
            </a:blip>
            <a:srcRect/>
            <a:stretch/>
          </p:blipFill>
          <p:spPr>
            <a:xfrm>
              <a:off x="1366103" y="1847984"/>
              <a:ext cx="45719" cy="225547"/>
            </a:xfrm>
            <a:prstGeom prst="rect">
              <a:avLst/>
            </a:prstGeom>
            <a:noFill/>
            <a:ln>
              <a:noFill/>
            </a:ln>
          </p:spPr>
        </p:pic>
      </p:grpSp>
      <p:sp>
        <p:nvSpPr>
          <p:cNvPr id="618" name="Google Shape;618;p112"/>
          <p:cNvSpPr/>
          <p:nvPr/>
        </p:nvSpPr>
        <p:spPr>
          <a:xfrm>
            <a:off x="595638" y="3382350"/>
            <a:ext cx="5289534" cy="1584698"/>
          </a:xfrm>
          <a:custGeom>
            <a:avLst/>
            <a:gdLst/>
            <a:ahLst/>
            <a:cxnLst/>
            <a:rect l="l" t="t" r="r" b="b"/>
            <a:pathLst>
              <a:path w="4980737" h="2256572" extrusionOk="0">
                <a:moveTo>
                  <a:pt x="0" y="2247900"/>
                </a:moveTo>
                <a:lnTo>
                  <a:pt x="19050" y="0"/>
                </a:lnTo>
                <a:lnTo>
                  <a:pt x="4980737" y="7620"/>
                </a:lnTo>
                <a:lnTo>
                  <a:pt x="4523944" y="2256572"/>
                </a:lnTo>
                <a:lnTo>
                  <a:pt x="0" y="22479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9" name="Google Shape;619;p112"/>
          <p:cNvSpPr/>
          <p:nvPr/>
        </p:nvSpPr>
        <p:spPr>
          <a:xfrm>
            <a:off x="795890" y="3588215"/>
            <a:ext cx="2163434" cy="1194213"/>
          </a:xfrm>
          <a:prstGeom prst="rect">
            <a:avLst/>
          </a:prstGeom>
          <a:noFill/>
          <a:ln>
            <a:noFill/>
          </a:ln>
        </p:spPr>
        <p:txBody>
          <a:bodyPr spcFirstLastPara="1" wrap="square" lIns="68575" tIns="34275" rIns="68575" bIns="34275" anchor="t" anchorCtr="0">
            <a:noAutofit/>
          </a:bodyPr>
          <a:lstStyle/>
          <a:p>
            <a:pPr marL="228600" marR="0" lvl="0" indent="-228600" algn="l" rtl="0">
              <a:lnSpc>
                <a:spcPct val="100000"/>
              </a:lnSpc>
              <a:spcBef>
                <a:spcPts val="0"/>
              </a:spcBef>
              <a:spcAft>
                <a:spcPts val="0"/>
              </a:spcAft>
              <a:buClr>
                <a:schemeClr val="accent1"/>
              </a:buClr>
              <a:buSzPts val="825"/>
              <a:buFont typeface="Arial"/>
              <a:buChar char="►"/>
            </a:pPr>
            <a:r>
              <a:rPr lang="en-GB" sz="825" b="1">
                <a:solidFill>
                  <a:schemeClr val="dk1"/>
                </a:solidFill>
                <a:latin typeface="Arial"/>
                <a:ea typeface="Arial"/>
                <a:cs typeface="Arial"/>
                <a:sym typeface="Arial"/>
              </a:rPr>
              <a:t>Reduce bed occupancy </a:t>
            </a:r>
            <a:r>
              <a:rPr lang="en-GB" sz="825">
                <a:solidFill>
                  <a:schemeClr val="dk1"/>
                </a:solidFill>
                <a:latin typeface="Arial"/>
                <a:ea typeface="Arial"/>
                <a:cs typeface="Arial"/>
                <a:sym typeface="Arial"/>
              </a:rPr>
              <a:t>of patients who are ready to leave hospital </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b="1">
                <a:solidFill>
                  <a:schemeClr val="dk1"/>
                </a:solidFill>
                <a:latin typeface="Arial"/>
                <a:ea typeface="Arial"/>
                <a:cs typeface="Arial"/>
                <a:sym typeface="Arial"/>
              </a:rPr>
              <a:t>Speed up </a:t>
            </a:r>
            <a:r>
              <a:rPr lang="en-GB" sz="825">
                <a:solidFill>
                  <a:schemeClr val="dk1"/>
                </a:solidFill>
                <a:latin typeface="Arial"/>
                <a:ea typeface="Arial"/>
                <a:cs typeface="Arial"/>
                <a:sym typeface="Arial"/>
              </a:rPr>
              <a:t>the discharge process</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b="1">
                <a:solidFill>
                  <a:schemeClr val="dk1"/>
                </a:solidFill>
                <a:latin typeface="Arial"/>
                <a:ea typeface="Arial"/>
                <a:cs typeface="Arial"/>
                <a:sym typeface="Arial"/>
              </a:rPr>
              <a:t>Improve flow</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b="1">
                <a:solidFill>
                  <a:schemeClr val="dk1"/>
                </a:solidFill>
                <a:latin typeface="Arial"/>
                <a:ea typeface="Arial"/>
                <a:cs typeface="Arial"/>
                <a:sym typeface="Arial"/>
              </a:rPr>
              <a:t>Remove practical and emotional barriers </a:t>
            </a:r>
            <a:r>
              <a:rPr lang="en-GB" sz="825">
                <a:solidFill>
                  <a:schemeClr val="dk1"/>
                </a:solidFill>
                <a:latin typeface="Arial"/>
                <a:ea typeface="Arial"/>
                <a:cs typeface="Arial"/>
                <a:sym typeface="Arial"/>
              </a:rPr>
              <a:t>to a timely discharge</a:t>
            </a:r>
            <a:endParaRPr/>
          </a:p>
        </p:txBody>
      </p:sp>
      <p:sp>
        <p:nvSpPr>
          <p:cNvPr id="620" name="Google Shape;620;p112"/>
          <p:cNvSpPr/>
          <p:nvPr/>
        </p:nvSpPr>
        <p:spPr>
          <a:xfrm>
            <a:off x="846310" y="3228754"/>
            <a:ext cx="1609035" cy="306083"/>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1" name="Google Shape;621;p112"/>
          <p:cNvSpPr/>
          <p:nvPr/>
        </p:nvSpPr>
        <p:spPr>
          <a:xfrm>
            <a:off x="1188365" y="3250716"/>
            <a:ext cx="1392956" cy="22217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125"/>
              <a:buFont typeface="Arial"/>
              <a:buNone/>
            </a:pPr>
            <a:r>
              <a:rPr lang="en-GB" sz="1125" b="1">
                <a:solidFill>
                  <a:schemeClr val="lt1"/>
                </a:solidFill>
                <a:latin typeface="Arial"/>
                <a:ea typeface="Arial"/>
                <a:cs typeface="Arial"/>
                <a:sym typeface="Arial"/>
              </a:rPr>
              <a:t>The Impact</a:t>
            </a:r>
            <a:endParaRPr/>
          </a:p>
        </p:txBody>
      </p:sp>
      <p:sp>
        <p:nvSpPr>
          <p:cNvPr id="622" name="Google Shape;622;p112"/>
          <p:cNvSpPr/>
          <p:nvPr/>
        </p:nvSpPr>
        <p:spPr>
          <a:xfrm>
            <a:off x="3009820" y="3588215"/>
            <a:ext cx="2368702" cy="1194213"/>
          </a:xfrm>
          <a:prstGeom prst="rect">
            <a:avLst/>
          </a:prstGeom>
          <a:noFill/>
          <a:ln>
            <a:noFill/>
          </a:ln>
        </p:spPr>
        <p:txBody>
          <a:bodyPr spcFirstLastPara="1" wrap="square" lIns="68575" tIns="34275" rIns="68575" bIns="34275" anchor="t" anchorCtr="0">
            <a:noAutofit/>
          </a:bodyPr>
          <a:lstStyle/>
          <a:p>
            <a:pPr marL="228600" marR="0" lvl="0" indent="-228600" algn="l" rtl="0">
              <a:lnSpc>
                <a:spcPct val="100000"/>
              </a:lnSpc>
              <a:spcBef>
                <a:spcPts val="0"/>
              </a:spcBef>
              <a:spcAft>
                <a:spcPts val="0"/>
              </a:spcAft>
              <a:buClr>
                <a:schemeClr val="accent1"/>
              </a:buClr>
              <a:buSzPts val="825"/>
              <a:buFont typeface="Arial"/>
              <a:buChar char="►"/>
            </a:pPr>
            <a:r>
              <a:rPr lang="en-GB" sz="825" b="1">
                <a:solidFill>
                  <a:schemeClr val="dk1"/>
                </a:solidFill>
                <a:latin typeface="Arial"/>
                <a:ea typeface="Arial"/>
                <a:cs typeface="Arial"/>
                <a:sym typeface="Arial"/>
              </a:rPr>
              <a:t>Reduce</a:t>
            </a:r>
            <a:r>
              <a:rPr lang="en-GB" sz="825">
                <a:solidFill>
                  <a:schemeClr val="dk1"/>
                </a:solidFill>
                <a:latin typeface="Arial"/>
                <a:ea typeface="Arial"/>
                <a:cs typeface="Arial"/>
                <a:sym typeface="Arial"/>
              </a:rPr>
              <a:t> likelihood of readmission</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a:solidFill>
                  <a:schemeClr val="dk1"/>
                </a:solidFill>
                <a:latin typeface="Arial"/>
                <a:ea typeface="Arial"/>
                <a:cs typeface="Arial"/>
                <a:sym typeface="Arial"/>
              </a:rPr>
              <a:t>People feel </a:t>
            </a:r>
            <a:r>
              <a:rPr lang="en-GB" sz="825" b="1">
                <a:solidFill>
                  <a:schemeClr val="dk1"/>
                </a:solidFill>
                <a:latin typeface="Arial"/>
                <a:ea typeface="Arial"/>
                <a:cs typeface="Arial"/>
                <a:sym typeface="Arial"/>
              </a:rPr>
              <a:t>well supported </a:t>
            </a:r>
            <a:r>
              <a:rPr lang="en-GB" sz="825">
                <a:solidFill>
                  <a:schemeClr val="dk1"/>
                </a:solidFill>
                <a:latin typeface="Arial"/>
                <a:ea typeface="Arial"/>
                <a:cs typeface="Arial"/>
                <a:sym typeface="Arial"/>
              </a:rPr>
              <a:t>and less anxious</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a:solidFill>
                  <a:schemeClr val="dk1"/>
                </a:solidFill>
                <a:latin typeface="Arial"/>
                <a:ea typeface="Arial"/>
                <a:cs typeface="Arial"/>
                <a:sym typeface="Arial"/>
              </a:rPr>
              <a:t>People </a:t>
            </a:r>
            <a:r>
              <a:rPr lang="en-GB" sz="825" b="1">
                <a:solidFill>
                  <a:schemeClr val="dk1"/>
                </a:solidFill>
                <a:latin typeface="Arial"/>
                <a:ea typeface="Arial"/>
                <a:cs typeface="Arial"/>
                <a:sym typeface="Arial"/>
              </a:rPr>
              <a:t>regain their independence</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a:solidFill>
                  <a:schemeClr val="dk1"/>
                </a:solidFill>
                <a:latin typeface="Arial"/>
                <a:ea typeface="Arial"/>
                <a:cs typeface="Arial"/>
                <a:sym typeface="Arial"/>
              </a:rPr>
              <a:t>People return home to a </a:t>
            </a:r>
            <a:r>
              <a:rPr lang="en-GB" sz="825" b="1">
                <a:solidFill>
                  <a:schemeClr val="dk1"/>
                </a:solidFill>
                <a:latin typeface="Arial"/>
                <a:ea typeface="Arial"/>
                <a:cs typeface="Arial"/>
                <a:sym typeface="Arial"/>
              </a:rPr>
              <a:t>safe environment</a:t>
            </a:r>
            <a:r>
              <a:rPr lang="en-GB" sz="825">
                <a:solidFill>
                  <a:schemeClr val="dk1"/>
                </a:solidFill>
                <a:latin typeface="Arial"/>
                <a:ea typeface="Arial"/>
                <a:cs typeface="Arial"/>
                <a:sym typeface="Arial"/>
              </a:rPr>
              <a:t>, with </a:t>
            </a:r>
            <a:r>
              <a:rPr lang="en-GB" sz="825" b="1">
                <a:solidFill>
                  <a:schemeClr val="dk1"/>
                </a:solidFill>
                <a:latin typeface="Arial"/>
                <a:ea typeface="Arial"/>
                <a:cs typeface="Arial"/>
                <a:sym typeface="Arial"/>
              </a:rPr>
              <a:t>access to food and support options </a:t>
            </a:r>
            <a:r>
              <a:rPr lang="en-GB" sz="825">
                <a:solidFill>
                  <a:schemeClr val="dk1"/>
                </a:solidFill>
                <a:latin typeface="Arial"/>
                <a:ea typeface="Arial"/>
                <a:cs typeface="Arial"/>
                <a:sym typeface="Arial"/>
              </a:rPr>
              <a:t>should their needs escalate. </a:t>
            </a:r>
            <a:endParaRPr sz="825" b="1">
              <a:solidFill>
                <a:schemeClr val="dk1"/>
              </a:solidFill>
              <a:latin typeface="Arial"/>
              <a:ea typeface="Arial"/>
              <a:cs typeface="Arial"/>
              <a:sym typeface="Arial"/>
            </a:endParaRPr>
          </a:p>
        </p:txBody>
      </p:sp>
      <p:sp>
        <p:nvSpPr>
          <p:cNvPr id="623" name="Google Shape;623;p112"/>
          <p:cNvSpPr/>
          <p:nvPr/>
        </p:nvSpPr>
        <p:spPr>
          <a:xfrm>
            <a:off x="6227227" y="3318295"/>
            <a:ext cx="2692157" cy="713288"/>
          </a:xfrm>
          <a:prstGeom prst="rect">
            <a:avLst/>
          </a:prstGeom>
          <a:solidFill>
            <a:srgbClr val="158ABA"/>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lt1"/>
              </a:buClr>
              <a:buSzPts val="825"/>
              <a:buFont typeface="Arial"/>
              <a:buNone/>
            </a:pPr>
            <a:r>
              <a:rPr lang="en-GB" sz="825" i="1">
                <a:solidFill>
                  <a:schemeClr val="lt1"/>
                </a:solidFill>
                <a:latin typeface="Arial"/>
                <a:ea typeface="Arial"/>
                <a:cs typeface="Arial"/>
                <a:sym typeface="Arial"/>
              </a:rPr>
              <a:t>“I am so grateful for all you have done to help me get back on my feet and </a:t>
            </a:r>
            <a:r>
              <a:rPr lang="en-GB" sz="825" b="1" i="1">
                <a:solidFill>
                  <a:schemeClr val="lt1"/>
                </a:solidFill>
                <a:latin typeface="Arial"/>
                <a:ea typeface="Arial"/>
                <a:cs typeface="Arial"/>
                <a:sym typeface="Arial"/>
              </a:rPr>
              <a:t>feel so much more confident about moving forward </a:t>
            </a:r>
            <a:r>
              <a:rPr lang="en-GB" sz="825" i="1">
                <a:solidFill>
                  <a:schemeClr val="lt1"/>
                </a:solidFill>
                <a:latin typeface="Arial"/>
                <a:ea typeface="Arial"/>
                <a:cs typeface="Arial"/>
                <a:sym typeface="Arial"/>
              </a:rPr>
              <a:t>– I don’t know what I would have done without you.” </a:t>
            </a:r>
            <a:endParaRPr/>
          </a:p>
        </p:txBody>
      </p:sp>
      <p:sp>
        <p:nvSpPr>
          <p:cNvPr id="624" name="Google Shape;624;p112"/>
          <p:cNvSpPr/>
          <p:nvPr/>
        </p:nvSpPr>
        <p:spPr>
          <a:xfrm>
            <a:off x="5659321" y="3565232"/>
            <a:ext cx="1631312" cy="122483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825"/>
              <a:buFont typeface="Arial"/>
              <a:buNone/>
            </a:pPr>
            <a:endParaRPr sz="825" i="1">
              <a:solidFill>
                <a:schemeClr val="lt1"/>
              </a:solidFill>
              <a:latin typeface="Arial"/>
              <a:ea typeface="Arial"/>
              <a:cs typeface="Arial"/>
              <a:sym typeface="Arial"/>
            </a:endParaRPr>
          </a:p>
        </p:txBody>
      </p:sp>
      <p:sp>
        <p:nvSpPr>
          <p:cNvPr id="625" name="Google Shape;625;p112"/>
          <p:cNvSpPr/>
          <p:nvPr/>
        </p:nvSpPr>
        <p:spPr>
          <a:xfrm>
            <a:off x="6417554" y="4012472"/>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26" name="Google Shape;626;p112"/>
          <p:cNvPicPr preferRelativeResize="0"/>
          <p:nvPr/>
        </p:nvPicPr>
        <p:blipFill rotWithShape="1">
          <a:blip r:embed="rId4">
            <a:alphaModFix/>
          </a:blip>
          <a:srcRect/>
          <a:stretch/>
        </p:blipFill>
        <p:spPr>
          <a:xfrm>
            <a:off x="959445" y="3279702"/>
            <a:ext cx="207169" cy="207169"/>
          </a:xfrm>
          <a:prstGeom prst="rect">
            <a:avLst/>
          </a:prstGeom>
          <a:noFill/>
          <a:ln>
            <a:noFill/>
          </a:ln>
        </p:spPr>
      </p:pic>
      <p:pic>
        <p:nvPicPr>
          <p:cNvPr id="627" name="Google Shape;627;p112"/>
          <p:cNvPicPr preferRelativeResize="0"/>
          <p:nvPr/>
        </p:nvPicPr>
        <p:blipFill rotWithShape="1">
          <a:blip r:embed="rId5">
            <a:alphaModFix/>
          </a:blip>
          <a:srcRect/>
          <a:stretch/>
        </p:blipFill>
        <p:spPr>
          <a:xfrm rot="10800000">
            <a:off x="8029197" y="6767"/>
            <a:ext cx="1114802" cy="1114802"/>
          </a:xfrm>
          <a:prstGeom prst="rect">
            <a:avLst/>
          </a:prstGeom>
          <a:noFill/>
          <a:ln>
            <a:noFill/>
          </a:ln>
        </p:spPr>
      </p:pic>
      <p:pic>
        <p:nvPicPr>
          <p:cNvPr id="628" name="Google Shape;628;p112"/>
          <p:cNvPicPr preferRelativeResize="0"/>
          <p:nvPr/>
        </p:nvPicPr>
        <p:blipFill rotWithShape="1">
          <a:blip r:embed="rId6">
            <a:alphaModFix/>
          </a:blip>
          <a:srcRect/>
          <a:stretch/>
        </p:blipFill>
        <p:spPr>
          <a:xfrm>
            <a:off x="8414456" y="259768"/>
            <a:ext cx="497433" cy="317045"/>
          </a:xfrm>
          <a:prstGeom prst="rect">
            <a:avLst/>
          </a:prstGeom>
          <a:noFill/>
          <a:ln>
            <a:noFill/>
          </a:ln>
        </p:spPr>
      </p:pic>
      <p:sp>
        <p:nvSpPr>
          <p:cNvPr id="629" name="Google Shape;629;p112"/>
          <p:cNvSpPr/>
          <p:nvPr/>
        </p:nvSpPr>
        <p:spPr>
          <a:xfrm>
            <a:off x="538714" y="720326"/>
            <a:ext cx="4640505" cy="395641"/>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Supporting patients to return home from hospital at the point they no longer require hospital care. Helping improve patient flow by enabling faster, safer discharges and preventing readmission.</a:t>
            </a:r>
            <a:endParaRPr/>
          </a:p>
        </p:txBody>
      </p:sp>
      <p:sp>
        <p:nvSpPr>
          <p:cNvPr id="630" name="Google Shape;630;p112"/>
          <p:cNvSpPr/>
          <p:nvPr/>
        </p:nvSpPr>
        <p:spPr>
          <a:xfrm>
            <a:off x="7349490" y="4382833"/>
            <a:ext cx="1569894" cy="400964"/>
          </a:xfrm>
          <a:prstGeom prst="rect">
            <a:avLst/>
          </a:prstGeom>
          <a:solidFill>
            <a:srgbClr val="158ABA"/>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lt1"/>
              </a:buClr>
              <a:buSzPts val="825"/>
              <a:buFont typeface="Arial"/>
              <a:buNone/>
            </a:pPr>
            <a:r>
              <a:rPr lang="en-GB" sz="825" i="1">
                <a:solidFill>
                  <a:schemeClr val="lt1"/>
                </a:solidFill>
                <a:latin typeface="Arial"/>
                <a:ea typeface="Arial"/>
                <a:cs typeface="Arial"/>
                <a:sym typeface="Arial"/>
              </a:rPr>
              <a:t>“...BRC was there </a:t>
            </a:r>
            <a:r>
              <a:rPr lang="en-GB" sz="825" b="1" i="1">
                <a:solidFill>
                  <a:schemeClr val="lt1"/>
                </a:solidFill>
                <a:latin typeface="Arial"/>
                <a:ea typeface="Arial"/>
                <a:cs typeface="Arial"/>
                <a:sym typeface="Arial"/>
              </a:rPr>
              <a:t>within 20 minutes</a:t>
            </a:r>
            <a:r>
              <a:rPr lang="en-GB" sz="825" i="1">
                <a:solidFill>
                  <a:schemeClr val="lt1"/>
                </a:solidFill>
                <a:latin typeface="Arial"/>
                <a:ea typeface="Arial"/>
                <a:cs typeface="Arial"/>
                <a:sym typeface="Arial"/>
              </a:rPr>
              <a:t> and freed up a bed.”</a:t>
            </a:r>
            <a:endParaRPr/>
          </a:p>
        </p:txBody>
      </p:sp>
      <p:sp>
        <p:nvSpPr>
          <p:cNvPr id="631" name="Google Shape;631;p112"/>
          <p:cNvSpPr/>
          <p:nvPr/>
        </p:nvSpPr>
        <p:spPr>
          <a:xfrm>
            <a:off x="7571432" y="4743450"/>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2" name="Google Shape;632;p112"/>
          <p:cNvSpPr/>
          <p:nvPr/>
        </p:nvSpPr>
        <p:spPr>
          <a:xfrm>
            <a:off x="7860442" y="4793878"/>
            <a:ext cx="1122884" cy="258895"/>
          </a:xfrm>
          <a:prstGeom prst="rect">
            <a:avLst/>
          </a:prstGeom>
          <a:noFill/>
          <a:ln>
            <a:noFill/>
          </a:ln>
        </p:spPr>
        <p:txBody>
          <a:bodyPr spcFirstLastPara="1" wrap="square" lIns="68575" tIns="34275" rIns="68575" bIns="34275" anchor="t" anchorCtr="0">
            <a:noAutofit/>
          </a:bodyPr>
          <a:lstStyle/>
          <a:p>
            <a:pPr marL="0" marR="0" lvl="0" indent="0" algn="r" rtl="0">
              <a:lnSpc>
                <a:spcPct val="110000"/>
              </a:lnSpc>
              <a:spcBef>
                <a:spcPts val="0"/>
              </a:spcBef>
              <a:spcAft>
                <a:spcPts val="0"/>
              </a:spcAft>
              <a:buClr>
                <a:schemeClr val="dk1"/>
              </a:buClr>
              <a:buSzPts val="900"/>
              <a:buFont typeface="Arial"/>
              <a:buNone/>
            </a:pPr>
            <a:r>
              <a:rPr lang="en-GB" sz="900" b="1">
                <a:solidFill>
                  <a:schemeClr val="dk1"/>
                </a:solidFill>
                <a:latin typeface="Arial"/>
                <a:ea typeface="Arial"/>
                <a:cs typeface="Arial"/>
                <a:sym typeface="Arial"/>
              </a:rPr>
              <a:t>NHS staff</a:t>
            </a:r>
            <a:endParaRPr/>
          </a:p>
        </p:txBody>
      </p:sp>
      <p:sp>
        <p:nvSpPr>
          <p:cNvPr id="633" name="Google Shape;633;p112"/>
          <p:cNvSpPr/>
          <p:nvPr/>
        </p:nvSpPr>
        <p:spPr>
          <a:xfrm>
            <a:off x="3009820" y="1600325"/>
            <a:ext cx="2242059" cy="1307813"/>
          </a:xfrm>
          <a:prstGeom prst="rect">
            <a:avLst/>
          </a:prstGeom>
          <a:noFill/>
          <a:ln>
            <a:noFill/>
          </a:ln>
        </p:spPr>
        <p:txBody>
          <a:bodyPr spcFirstLastPara="1" wrap="square" lIns="68575" tIns="34275" rIns="68575" bIns="34275" anchor="t" anchorCtr="0">
            <a:noAutofit/>
          </a:bodyPr>
          <a:lstStyle/>
          <a:p>
            <a:pPr marL="228600" marR="0" lvl="0" indent="-228600" algn="l" rtl="0">
              <a:lnSpc>
                <a:spcPct val="100000"/>
              </a:lnSpc>
              <a:spcBef>
                <a:spcPts val="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Medically fit people deconditioning</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Delays due to transport issues</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Anxiety and reduced confidence of patients when returning home from hospital</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Reducing extended length of stay.</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upport_at_home">
  <p:cSld name="support_at_home">
    <p:spTree>
      <p:nvGrpSpPr>
        <p:cNvPr id="1" name="Shape 634"/>
        <p:cNvGrpSpPr/>
        <p:nvPr/>
      </p:nvGrpSpPr>
      <p:grpSpPr>
        <a:xfrm>
          <a:off x="0" y="0"/>
          <a:ext cx="0" cy="0"/>
          <a:chOff x="0" y="0"/>
          <a:chExt cx="0" cy="0"/>
        </a:xfrm>
      </p:grpSpPr>
      <p:sp>
        <p:nvSpPr>
          <p:cNvPr id="635" name="Google Shape;635;p113"/>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6" name="Google Shape;636;p113"/>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37" name="Google Shape;637;p113"/>
          <p:cNvSpPr/>
          <p:nvPr/>
        </p:nvSpPr>
        <p:spPr>
          <a:xfrm>
            <a:off x="4191953" y="4666298"/>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8" name="Google Shape;638;p113"/>
          <p:cNvSpPr/>
          <p:nvPr/>
        </p:nvSpPr>
        <p:spPr>
          <a:xfrm>
            <a:off x="5923615" y="4666298"/>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9" name="Google Shape;639;p113"/>
          <p:cNvSpPr/>
          <p:nvPr/>
        </p:nvSpPr>
        <p:spPr>
          <a:xfrm rot="5340000">
            <a:off x="1132998" y="-2261"/>
            <a:ext cx="64293" cy="112252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 </a:t>
            </a:r>
            <a:endParaRPr/>
          </a:p>
        </p:txBody>
      </p:sp>
      <p:sp>
        <p:nvSpPr>
          <p:cNvPr id="640" name="Google Shape;640;p113"/>
          <p:cNvSpPr/>
          <p:nvPr/>
        </p:nvSpPr>
        <p:spPr>
          <a:xfrm>
            <a:off x="5017611" y="1414463"/>
            <a:ext cx="3676654" cy="1588770"/>
          </a:xfrm>
          <a:custGeom>
            <a:avLst/>
            <a:gdLst/>
            <a:ahLst/>
            <a:cxnLst/>
            <a:rect l="l" t="t" r="r" b="b"/>
            <a:pathLst>
              <a:path w="5232056" h="2240280" extrusionOk="0">
                <a:moveTo>
                  <a:pt x="0" y="2240280"/>
                </a:moveTo>
                <a:lnTo>
                  <a:pt x="675498" y="0"/>
                </a:lnTo>
                <a:lnTo>
                  <a:pt x="5232056" y="0"/>
                </a:lnTo>
                <a:lnTo>
                  <a:pt x="5228246" y="2240280"/>
                </a:lnTo>
                <a:lnTo>
                  <a:pt x="0" y="224028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1" name="Google Shape;641;p113"/>
          <p:cNvSpPr/>
          <p:nvPr/>
        </p:nvSpPr>
        <p:spPr>
          <a:xfrm>
            <a:off x="5375065" y="1255151"/>
            <a:ext cx="1392956" cy="306083"/>
          </a:xfrm>
          <a:prstGeom prst="parallelogram">
            <a:avLst>
              <a:gd name="adj" fmla="val 25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2" name="Google Shape;642;p113"/>
          <p:cNvSpPr/>
          <p:nvPr/>
        </p:nvSpPr>
        <p:spPr>
          <a:xfrm>
            <a:off x="595639" y="1480185"/>
            <a:ext cx="4437371" cy="1522749"/>
          </a:xfrm>
          <a:custGeom>
            <a:avLst/>
            <a:gdLst/>
            <a:ahLst/>
            <a:cxnLst/>
            <a:rect l="l" t="t" r="r" b="b"/>
            <a:pathLst>
              <a:path w="5116628" h="2247900" extrusionOk="0">
                <a:moveTo>
                  <a:pt x="0" y="2247900"/>
                </a:moveTo>
                <a:lnTo>
                  <a:pt x="19050" y="0"/>
                </a:lnTo>
                <a:lnTo>
                  <a:pt x="5116628" y="7620"/>
                </a:lnTo>
                <a:lnTo>
                  <a:pt x="4556558" y="2247900"/>
                </a:lnTo>
                <a:lnTo>
                  <a:pt x="0" y="22479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3" name="Google Shape;643;p113"/>
          <p:cNvSpPr/>
          <p:nvPr/>
        </p:nvSpPr>
        <p:spPr>
          <a:xfrm>
            <a:off x="538714" y="256938"/>
            <a:ext cx="6410726" cy="38481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Support at Home</a:t>
            </a:r>
            <a:endParaRPr/>
          </a:p>
        </p:txBody>
      </p:sp>
      <p:sp>
        <p:nvSpPr>
          <p:cNvPr id="644" name="Google Shape;644;p113"/>
          <p:cNvSpPr/>
          <p:nvPr/>
        </p:nvSpPr>
        <p:spPr>
          <a:xfrm>
            <a:off x="5594642" y="1673862"/>
            <a:ext cx="2973083" cy="162012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Building </a:t>
            </a:r>
            <a:r>
              <a:rPr lang="en-GB" sz="825" b="1">
                <a:solidFill>
                  <a:schemeClr val="dk1"/>
                </a:solidFill>
                <a:latin typeface="Arial"/>
                <a:ea typeface="Arial"/>
                <a:cs typeface="Arial"/>
                <a:sym typeface="Arial"/>
              </a:rPr>
              <a:t>rapport</a:t>
            </a:r>
            <a:r>
              <a:rPr lang="en-GB" sz="825">
                <a:solidFill>
                  <a:schemeClr val="dk1"/>
                </a:solidFill>
                <a:latin typeface="Arial"/>
                <a:ea typeface="Arial"/>
                <a:cs typeface="Arial"/>
                <a:sym typeface="Arial"/>
              </a:rPr>
              <a:t> and </a:t>
            </a:r>
            <a:r>
              <a:rPr lang="en-GB" sz="825" b="1">
                <a:solidFill>
                  <a:schemeClr val="dk1"/>
                </a:solidFill>
                <a:latin typeface="Arial"/>
                <a:ea typeface="Arial"/>
                <a:cs typeface="Arial"/>
                <a:sym typeface="Arial"/>
              </a:rPr>
              <a:t>trust</a:t>
            </a:r>
            <a:r>
              <a:rPr lang="en-GB" sz="825">
                <a:solidFill>
                  <a:schemeClr val="dk1"/>
                </a:solidFill>
                <a:latin typeface="Arial"/>
                <a:ea typeface="Arial"/>
                <a:cs typeface="Arial"/>
                <a:sym typeface="Arial"/>
              </a:rPr>
              <a:t> on a one-to-one basis with people, </a:t>
            </a:r>
            <a:r>
              <a:rPr lang="en-GB" sz="825" b="1">
                <a:solidFill>
                  <a:schemeClr val="dk1"/>
                </a:solidFill>
                <a:latin typeface="Arial"/>
                <a:ea typeface="Arial"/>
                <a:cs typeface="Arial"/>
                <a:sym typeface="Arial"/>
              </a:rPr>
              <a:t>developing personalised goals</a:t>
            </a:r>
            <a:r>
              <a:rPr lang="en-GB" sz="825">
                <a:solidFill>
                  <a:schemeClr val="dk1"/>
                </a:solidFill>
                <a:latin typeface="Arial"/>
                <a:ea typeface="Arial"/>
                <a:cs typeface="Arial"/>
                <a:sym typeface="Arial"/>
              </a:rPr>
              <a:t>, derived from conversations to understand their wellbeing, family and relationships, social life, living environment, cultural background and any risks specific to them. Interventions include welfare checks, home risk assessments, cost of living support payments, community transport, social visits, shopping, connecting to resources and local services. </a:t>
            </a:r>
            <a:endParaRPr/>
          </a:p>
        </p:txBody>
      </p:sp>
      <p:sp>
        <p:nvSpPr>
          <p:cNvPr id="645" name="Google Shape;645;p113"/>
          <p:cNvSpPr/>
          <p:nvPr/>
        </p:nvSpPr>
        <p:spPr>
          <a:xfrm>
            <a:off x="795889" y="1686050"/>
            <a:ext cx="3512347" cy="1194213"/>
          </a:xfrm>
          <a:prstGeom prst="rect">
            <a:avLst/>
          </a:prstGeom>
          <a:noFill/>
          <a:ln>
            <a:noFill/>
          </a:ln>
        </p:spPr>
        <p:txBody>
          <a:bodyPr spcFirstLastPara="1" wrap="square" lIns="68575" tIns="34275" rIns="68575" bIns="34275" anchor="t" anchorCtr="0">
            <a:noAutofit/>
          </a:bodyPr>
          <a:lstStyle/>
          <a:p>
            <a:pPr marL="228600" marR="0" lvl="0" indent="-228600" algn="l" rtl="0">
              <a:lnSpc>
                <a:spcPct val="100000"/>
              </a:lnSpc>
              <a:spcBef>
                <a:spcPts val="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Lonely and isolated people</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Negative health outcomes associate with being lonely or isolated </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People with long term conditions or restricted mobility being at higher risk becoming lonely and isolated</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People’s ability to remain independent in their own home</a:t>
            </a:r>
            <a:endParaRPr/>
          </a:p>
          <a:p>
            <a:pPr marL="228600" marR="0" lvl="0" indent="-228600" algn="l" rtl="0">
              <a:lnSpc>
                <a:spcPct val="100000"/>
              </a:lnSpc>
              <a:spcBef>
                <a:spcPts val="1000"/>
              </a:spcBef>
              <a:spcAft>
                <a:spcPts val="0"/>
              </a:spcAft>
              <a:buClr>
                <a:schemeClr val="accent1"/>
              </a:buClr>
              <a:buSzPts val="825"/>
              <a:buFont typeface="Arial Black"/>
              <a:buChar char="-"/>
            </a:pPr>
            <a:r>
              <a:rPr lang="en-GB" sz="825">
                <a:solidFill>
                  <a:schemeClr val="dk1"/>
                </a:solidFill>
                <a:latin typeface="Arial"/>
                <a:ea typeface="Arial"/>
                <a:cs typeface="Arial"/>
                <a:sym typeface="Arial"/>
              </a:rPr>
              <a:t>People with social challenges seeking support from clinical services</a:t>
            </a:r>
            <a:endParaRPr/>
          </a:p>
        </p:txBody>
      </p:sp>
      <p:sp>
        <p:nvSpPr>
          <p:cNvPr id="646" name="Google Shape;646;p113"/>
          <p:cNvSpPr/>
          <p:nvPr/>
        </p:nvSpPr>
        <p:spPr>
          <a:xfrm>
            <a:off x="5717119" y="1281907"/>
            <a:ext cx="1392956" cy="22217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125"/>
              <a:buFont typeface="Arial"/>
              <a:buNone/>
            </a:pPr>
            <a:r>
              <a:rPr lang="en-GB" sz="1125" b="1">
                <a:solidFill>
                  <a:schemeClr val="lt1"/>
                </a:solidFill>
                <a:latin typeface="Arial"/>
                <a:ea typeface="Arial"/>
                <a:cs typeface="Arial"/>
                <a:sym typeface="Arial"/>
              </a:rPr>
              <a:t>The Service</a:t>
            </a:r>
            <a:endParaRPr/>
          </a:p>
        </p:txBody>
      </p:sp>
      <p:pic>
        <p:nvPicPr>
          <p:cNvPr id="647" name="Google Shape;647;p113"/>
          <p:cNvPicPr preferRelativeResize="0"/>
          <p:nvPr/>
        </p:nvPicPr>
        <p:blipFill rotWithShape="1">
          <a:blip r:embed="rId2">
            <a:alphaModFix/>
          </a:blip>
          <a:srcRect/>
          <a:stretch/>
        </p:blipFill>
        <p:spPr>
          <a:xfrm>
            <a:off x="5491960" y="1302815"/>
            <a:ext cx="207169" cy="207169"/>
          </a:xfrm>
          <a:prstGeom prst="rect">
            <a:avLst/>
          </a:prstGeom>
          <a:noFill/>
          <a:ln>
            <a:noFill/>
          </a:ln>
        </p:spPr>
      </p:pic>
      <p:sp>
        <p:nvSpPr>
          <p:cNvPr id="648" name="Google Shape;648;p113"/>
          <p:cNvSpPr/>
          <p:nvPr/>
        </p:nvSpPr>
        <p:spPr>
          <a:xfrm>
            <a:off x="846310" y="1326589"/>
            <a:ext cx="1609035" cy="306083"/>
          </a:xfrm>
          <a:prstGeom prst="parallelogram">
            <a:avLst>
              <a:gd name="adj" fmla="val 25000"/>
            </a:avLst>
          </a:prstGeom>
          <a:solidFill>
            <a:srgbClr val="2872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9" name="Google Shape;649;p113"/>
          <p:cNvSpPr/>
          <p:nvPr/>
        </p:nvSpPr>
        <p:spPr>
          <a:xfrm>
            <a:off x="1188365" y="1353344"/>
            <a:ext cx="1392956" cy="22217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125"/>
              <a:buFont typeface="Arial"/>
              <a:buNone/>
            </a:pPr>
            <a:r>
              <a:rPr lang="en-GB" sz="1125" b="1">
                <a:solidFill>
                  <a:schemeClr val="lt1"/>
                </a:solidFill>
                <a:latin typeface="Arial"/>
                <a:ea typeface="Arial"/>
                <a:cs typeface="Arial"/>
                <a:sym typeface="Arial"/>
              </a:rPr>
              <a:t>The Challenge</a:t>
            </a:r>
            <a:endParaRPr/>
          </a:p>
        </p:txBody>
      </p:sp>
      <p:grpSp>
        <p:nvGrpSpPr>
          <p:cNvPr id="650" name="Google Shape;650;p113"/>
          <p:cNvGrpSpPr/>
          <p:nvPr/>
        </p:nvGrpSpPr>
        <p:grpSpPr>
          <a:xfrm>
            <a:off x="977266" y="1388967"/>
            <a:ext cx="176943" cy="176943"/>
            <a:chOff x="1249681" y="1821476"/>
            <a:chExt cx="278562" cy="278562"/>
          </a:xfrm>
        </p:grpSpPr>
        <p:sp>
          <p:nvSpPr>
            <p:cNvPr id="651" name="Google Shape;651;p113"/>
            <p:cNvSpPr/>
            <p:nvPr/>
          </p:nvSpPr>
          <p:spPr>
            <a:xfrm>
              <a:off x="1249681" y="1821476"/>
              <a:ext cx="278562" cy="27856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2" name="Google Shape;652;p113"/>
            <p:cNvPicPr preferRelativeResize="0"/>
            <p:nvPr/>
          </p:nvPicPr>
          <p:blipFill rotWithShape="1">
            <a:blip r:embed="rId3">
              <a:alphaModFix/>
            </a:blip>
            <a:srcRect/>
            <a:stretch/>
          </p:blipFill>
          <p:spPr>
            <a:xfrm>
              <a:off x="1366103" y="1847984"/>
              <a:ext cx="45719" cy="225547"/>
            </a:xfrm>
            <a:prstGeom prst="rect">
              <a:avLst/>
            </a:prstGeom>
            <a:noFill/>
            <a:ln>
              <a:noFill/>
            </a:ln>
          </p:spPr>
        </p:pic>
      </p:grpSp>
      <p:sp>
        <p:nvSpPr>
          <p:cNvPr id="653" name="Google Shape;653;p113"/>
          <p:cNvSpPr/>
          <p:nvPr/>
        </p:nvSpPr>
        <p:spPr>
          <a:xfrm>
            <a:off x="595639" y="3303769"/>
            <a:ext cx="3148181" cy="1661138"/>
          </a:xfrm>
          <a:custGeom>
            <a:avLst/>
            <a:gdLst/>
            <a:ahLst/>
            <a:cxnLst/>
            <a:rect l="l" t="t" r="r" b="b"/>
            <a:pathLst>
              <a:path w="5247613" h="2247900" extrusionOk="0">
                <a:moveTo>
                  <a:pt x="0" y="2247900"/>
                </a:moveTo>
                <a:lnTo>
                  <a:pt x="19050" y="0"/>
                </a:lnTo>
                <a:lnTo>
                  <a:pt x="5247613" y="7620"/>
                </a:lnTo>
                <a:lnTo>
                  <a:pt x="4556558" y="2247900"/>
                </a:lnTo>
                <a:lnTo>
                  <a:pt x="0" y="22479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4" name="Google Shape;654;p113"/>
          <p:cNvSpPr/>
          <p:nvPr/>
        </p:nvSpPr>
        <p:spPr>
          <a:xfrm>
            <a:off x="795890" y="3509634"/>
            <a:ext cx="2283029" cy="1194213"/>
          </a:xfrm>
          <a:prstGeom prst="rect">
            <a:avLst/>
          </a:prstGeom>
          <a:noFill/>
          <a:ln>
            <a:noFill/>
          </a:ln>
        </p:spPr>
        <p:txBody>
          <a:bodyPr spcFirstLastPara="1" wrap="square" lIns="68575" tIns="34275" rIns="68575" bIns="34275" anchor="t" anchorCtr="0">
            <a:noAutofit/>
          </a:bodyPr>
          <a:lstStyle/>
          <a:p>
            <a:pPr marL="228600" marR="0" lvl="0" indent="-228600" algn="l" rtl="0">
              <a:lnSpc>
                <a:spcPct val="100000"/>
              </a:lnSpc>
              <a:spcBef>
                <a:spcPts val="0"/>
              </a:spcBef>
              <a:spcAft>
                <a:spcPts val="0"/>
              </a:spcAft>
              <a:buClr>
                <a:schemeClr val="accent1"/>
              </a:buClr>
              <a:buSzPts val="825"/>
              <a:buFont typeface="Arial"/>
              <a:buChar char="►"/>
            </a:pPr>
            <a:r>
              <a:rPr lang="en-GB" sz="825">
                <a:solidFill>
                  <a:schemeClr val="dk1"/>
                </a:solidFill>
                <a:latin typeface="Arial"/>
                <a:ea typeface="Arial"/>
                <a:cs typeface="Arial"/>
                <a:sym typeface="Arial"/>
              </a:rPr>
              <a:t>Improved </a:t>
            </a:r>
            <a:r>
              <a:rPr lang="en-GB" sz="825" b="1">
                <a:solidFill>
                  <a:schemeClr val="dk1"/>
                </a:solidFill>
                <a:latin typeface="Arial"/>
                <a:ea typeface="Arial"/>
                <a:cs typeface="Arial"/>
                <a:sym typeface="Arial"/>
              </a:rPr>
              <a:t>wellbeing</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independence</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choice</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control</a:t>
            </a:r>
            <a:r>
              <a:rPr lang="en-GB" sz="825">
                <a:solidFill>
                  <a:schemeClr val="dk1"/>
                </a:solidFill>
                <a:latin typeface="Arial"/>
                <a:ea typeface="Arial"/>
                <a:cs typeface="Arial"/>
                <a:sym typeface="Arial"/>
              </a:rPr>
              <a:t> and </a:t>
            </a:r>
            <a:r>
              <a:rPr lang="en-GB" sz="825" b="1">
                <a:solidFill>
                  <a:schemeClr val="dk1"/>
                </a:solidFill>
                <a:latin typeface="Arial"/>
                <a:ea typeface="Arial"/>
                <a:cs typeface="Arial"/>
                <a:sym typeface="Arial"/>
              </a:rPr>
              <a:t>resilience</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b="1">
                <a:solidFill>
                  <a:schemeClr val="dk1"/>
                </a:solidFill>
                <a:latin typeface="Arial"/>
                <a:ea typeface="Arial"/>
                <a:cs typeface="Arial"/>
                <a:sym typeface="Arial"/>
              </a:rPr>
              <a:t>Reduced</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feeling of loneliness </a:t>
            </a:r>
            <a:r>
              <a:rPr lang="en-GB" sz="825">
                <a:solidFill>
                  <a:schemeClr val="dk1"/>
                </a:solidFill>
                <a:latin typeface="Arial"/>
                <a:ea typeface="Arial"/>
                <a:cs typeface="Arial"/>
                <a:sym typeface="Arial"/>
              </a:rPr>
              <a:t>and social isolation</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b="1">
                <a:solidFill>
                  <a:schemeClr val="dk1"/>
                </a:solidFill>
                <a:latin typeface="Arial"/>
                <a:ea typeface="Arial"/>
                <a:cs typeface="Arial"/>
                <a:sym typeface="Arial"/>
              </a:rPr>
              <a:t>Increased</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connectedness</a:t>
            </a:r>
            <a:r>
              <a:rPr lang="en-GB" sz="825">
                <a:solidFill>
                  <a:schemeClr val="dk1"/>
                </a:solidFill>
                <a:latin typeface="Arial"/>
                <a:ea typeface="Arial"/>
                <a:cs typeface="Arial"/>
                <a:sym typeface="Arial"/>
              </a:rPr>
              <a:t> with other people and sources of support</a:t>
            </a:r>
            <a:endParaRPr/>
          </a:p>
          <a:p>
            <a:pPr marL="228600" marR="0" lvl="0" indent="-228600" algn="l" rtl="0">
              <a:lnSpc>
                <a:spcPct val="100000"/>
              </a:lnSpc>
              <a:spcBef>
                <a:spcPts val="1000"/>
              </a:spcBef>
              <a:spcAft>
                <a:spcPts val="0"/>
              </a:spcAft>
              <a:buClr>
                <a:schemeClr val="accent1"/>
              </a:buClr>
              <a:buSzPts val="825"/>
              <a:buFont typeface="Arial"/>
              <a:buChar char="►"/>
            </a:pPr>
            <a:r>
              <a:rPr lang="en-GB" sz="825" b="1">
                <a:solidFill>
                  <a:schemeClr val="dk1"/>
                </a:solidFill>
                <a:latin typeface="Arial"/>
                <a:ea typeface="Arial"/>
                <a:cs typeface="Arial"/>
                <a:sym typeface="Arial"/>
              </a:rPr>
              <a:t>Reduced reliance on clinical services </a:t>
            </a:r>
            <a:r>
              <a:rPr lang="en-GB" sz="825">
                <a:solidFill>
                  <a:schemeClr val="dk1"/>
                </a:solidFill>
                <a:latin typeface="Arial"/>
                <a:ea typeface="Arial"/>
                <a:cs typeface="Arial"/>
                <a:sym typeface="Arial"/>
              </a:rPr>
              <a:t>for non-clinical purposes </a:t>
            </a:r>
            <a:endParaRPr/>
          </a:p>
        </p:txBody>
      </p:sp>
      <p:sp>
        <p:nvSpPr>
          <p:cNvPr id="655" name="Google Shape;655;p113"/>
          <p:cNvSpPr/>
          <p:nvPr/>
        </p:nvSpPr>
        <p:spPr>
          <a:xfrm>
            <a:off x="846310" y="3150172"/>
            <a:ext cx="1609035" cy="306083"/>
          </a:xfrm>
          <a:prstGeom prst="parallelogram">
            <a:avLst>
              <a:gd name="adj"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6" name="Google Shape;656;p113"/>
          <p:cNvSpPr/>
          <p:nvPr/>
        </p:nvSpPr>
        <p:spPr>
          <a:xfrm>
            <a:off x="1188365" y="3172135"/>
            <a:ext cx="1392956" cy="222177"/>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125"/>
              <a:buFont typeface="Arial"/>
              <a:buNone/>
            </a:pPr>
            <a:r>
              <a:rPr lang="en-GB" sz="1125" b="1">
                <a:solidFill>
                  <a:schemeClr val="lt1"/>
                </a:solidFill>
                <a:latin typeface="Arial"/>
                <a:ea typeface="Arial"/>
                <a:cs typeface="Arial"/>
                <a:sym typeface="Arial"/>
              </a:rPr>
              <a:t>The Impact</a:t>
            </a:r>
            <a:endParaRPr/>
          </a:p>
        </p:txBody>
      </p:sp>
      <p:sp>
        <p:nvSpPr>
          <p:cNvPr id="657" name="Google Shape;657;p113"/>
          <p:cNvSpPr/>
          <p:nvPr/>
        </p:nvSpPr>
        <p:spPr>
          <a:xfrm>
            <a:off x="3903459" y="3481807"/>
            <a:ext cx="1557224" cy="1224837"/>
          </a:xfrm>
          <a:prstGeom prst="rect">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8" name="Google Shape;658;p113"/>
          <p:cNvSpPr/>
          <p:nvPr/>
        </p:nvSpPr>
        <p:spPr>
          <a:xfrm>
            <a:off x="4050752" y="3574421"/>
            <a:ext cx="1364211" cy="1194213"/>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825"/>
              <a:buFont typeface="Arial"/>
              <a:buNone/>
            </a:pPr>
            <a:r>
              <a:rPr lang="en-GB" sz="825" i="1">
                <a:solidFill>
                  <a:schemeClr val="lt1"/>
                </a:solidFill>
                <a:latin typeface="Arial"/>
                <a:ea typeface="Arial"/>
                <a:cs typeface="Arial"/>
                <a:sym typeface="Arial"/>
              </a:rPr>
              <a:t>“Was so </a:t>
            </a:r>
            <a:r>
              <a:rPr lang="en-GB" sz="825" b="1" i="1">
                <a:solidFill>
                  <a:schemeClr val="lt1"/>
                </a:solidFill>
                <a:latin typeface="Arial"/>
                <a:ea typeface="Arial"/>
                <a:cs typeface="Arial"/>
                <a:sym typeface="Arial"/>
              </a:rPr>
              <a:t>nice to know there was someone to take an interest in my needs </a:t>
            </a:r>
            <a:r>
              <a:rPr lang="en-GB" sz="825" i="1">
                <a:solidFill>
                  <a:schemeClr val="lt1"/>
                </a:solidFill>
                <a:latin typeface="Arial"/>
                <a:ea typeface="Arial"/>
                <a:cs typeface="Arial"/>
                <a:sym typeface="Arial"/>
              </a:rPr>
              <a:t>- no local family and getting on a bit these days so needing more &amp; more support...”</a:t>
            </a:r>
            <a:endParaRPr/>
          </a:p>
        </p:txBody>
      </p:sp>
      <p:sp>
        <p:nvSpPr>
          <p:cNvPr id="659" name="Google Shape;659;p113"/>
          <p:cNvSpPr/>
          <p:nvPr/>
        </p:nvSpPr>
        <p:spPr>
          <a:xfrm>
            <a:off x="4409236" y="4716726"/>
            <a:ext cx="1122884" cy="258895"/>
          </a:xfrm>
          <a:prstGeom prst="rect">
            <a:avLst/>
          </a:prstGeom>
          <a:noFill/>
          <a:ln>
            <a:noFill/>
          </a:ln>
        </p:spPr>
        <p:txBody>
          <a:bodyPr spcFirstLastPara="1" wrap="square" lIns="68575" tIns="34275" rIns="68575" bIns="34275" anchor="t" anchorCtr="0">
            <a:noAutofit/>
          </a:bodyPr>
          <a:lstStyle/>
          <a:p>
            <a:pPr marL="0" marR="0" lvl="0" indent="0" algn="r" rtl="0">
              <a:lnSpc>
                <a:spcPct val="110000"/>
              </a:lnSpc>
              <a:spcBef>
                <a:spcPts val="0"/>
              </a:spcBef>
              <a:spcAft>
                <a:spcPts val="0"/>
              </a:spcAft>
              <a:buClr>
                <a:schemeClr val="dk1"/>
              </a:buClr>
              <a:buSzPts val="900"/>
              <a:buFont typeface="Arial"/>
              <a:buNone/>
            </a:pPr>
            <a:r>
              <a:rPr lang="en-GB" sz="900" b="1">
                <a:solidFill>
                  <a:schemeClr val="dk1"/>
                </a:solidFill>
                <a:latin typeface="Arial"/>
                <a:ea typeface="Arial"/>
                <a:cs typeface="Arial"/>
                <a:sym typeface="Arial"/>
              </a:rPr>
              <a:t>Person supported</a:t>
            </a:r>
            <a:endParaRPr/>
          </a:p>
        </p:txBody>
      </p:sp>
      <p:pic>
        <p:nvPicPr>
          <p:cNvPr id="660" name="Google Shape;660;p113"/>
          <p:cNvPicPr preferRelativeResize="0"/>
          <p:nvPr/>
        </p:nvPicPr>
        <p:blipFill rotWithShape="1">
          <a:blip r:embed="rId4">
            <a:alphaModFix/>
          </a:blip>
          <a:srcRect/>
          <a:stretch/>
        </p:blipFill>
        <p:spPr>
          <a:xfrm>
            <a:off x="959445" y="3201121"/>
            <a:ext cx="207169" cy="207169"/>
          </a:xfrm>
          <a:prstGeom prst="rect">
            <a:avLst/>
          </a:prstGeom>
          <a:noFill/>
          <a:ln>
            <a:noFill/>
          </a:ln>
        </p:spPr>
      </p:pic>
      <p:pic>
        <p:nvPicPr>
          <p:cNvPr id="661" name="Google Shape;661;p113"/>
          <p:cNvPicPr preferRelativeResize="0"/>
          <p:nvPr/>
        </p:nvPicPr>
        <p:blipFill rotWithShape="1">
          <a:blip r:embed="rId5">
            <a:alphaModFix/>
          </a:blip>
          <a:srcRect/>
          <a:stretch/>
        </p:blipFill>
        <p:spPr>
          <a:xfrm rot="10800000">
            <a:off x="8029197" y="6767"/>
            <a:ext cx="1114802" cy="1114802"/>
          </a:xfrm>
          <a:prstGeom prst="rect">
            <a:avLst/>
          </a:prstGeom>
          <a:noFill/>
          <a:ln>
            <a:noFill/>
          </a:ln>
        </p:spPr>
      </p:pic>
      <p:pic>
        <p:nvPicPr>
          <p:cNvPr id="662" name="Google Shape;662;p113"/>
          <p:cNvPicPr preferRelativeResize="0"/>
          <p:nvPr/>
        </p:nvPicPr>
        <p:blipFill rotWithShape="1">
          <a:blip r:embed="rId6">
            <a:alphaModFix/>
          </a:blip>
          <a:srcRect/>
          <a:stretch/>
        </p:blipFill>
        <p:spPr>
          <a:xfrm>
            <a:off x="8414456" y="259768"/>
            <a:ext cx="497433" cy="317045"/>
          </a:xfrm>
          <a:prstGeom prst="rect">
            <a:avLst/>
          </a:prstGeom>
          <a:noFill/>
          <a:ln>
            <a:noFill/>
          </a:ln>
        </p:spPr>
      </p:pic>
      <p:sp>
        <p:nvSpPr>
          <p:cNvPr id="663" name="Google Shape;663;p113"/>
          <p:cNvSpPr/>
          <p:nvPr/>
        </p:nvSpPr>
        <p:spPr>
          <a:xfrm>
            <a:off x="538714" y="720326"/>
            <a:ext cx="4437970" cy="395641"/>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One-to-one support, typically lasting between 4 and 12 weeks, to increase a person’s resilience and independence following an illness, injury, hospital admission or other crisis. It can also be preventative support to help people maintain their independence and wellbeing.</a:t>
            </a:r>
            <a:endParaRPr/>
          </a:p>
        </p:txBody>
      </p:sp>
      <p:sp>
        <p:nvSpPr>
          <p:cNvPr id="664" name="Google Shape;664;p113"/>
          <p:cNvSpPr/>
          <p:nvPr/>
        </p:nvSpPr>
        <p:spPr>
          <a:xfrm>
            <a:off x="5635120" y="3301133"/>
            <a:ext cx="3069599" cy="1405511"/>
          </a:xfrm>
          <a:prstGeom prst="rect">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5" name="Google Shape;665;p113"/>
          <p:cNvSpPr/>
          <p:nvPr/>
        </p:nvSpPr>
        <p:spPr>
          <a:xfrm>
            <a:off x="5747861" y="3425899"/>
            <a:ext cx="2803208" cy="1194213"/>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825"/>
              <a:buFont typeface="Arial"/>
              <a:buNone/>
            </a:pPr>
            <a:r>
              <a:rPr lang="en-GB" sz="825" i="1">
                <a:solidFill>
                  <a:schemeClr val="lt1"/>
                </a:solidFill>
                <a:latin typeface="Arial"/>
                <a:ea typeface="Arial"/>
                <a:cs typeface="Arial"/>
                <a:sym typeface="Arial"/>
              </a:rPr>
              <a:t>“If this service did not exist, our patients would likely have to be added to a social work waiting list to be reviewed for support. This would have a direct impact on the length of time the patient would remain on our team's caseload while awaiting allocation. Time would be required to complete a social work referral, and as a team we would struggle to find some patient's that immediate support they require, that Red Cross often support us with.”</a:t>
            </a:r>
            <a:endParaRPr/>
          </a:p>
        </p:txBody>
      </p:sp>
      <p:sp>
        <p:nvSpPr>
          <p:cNvPr id="666" name="Google Shape;666;p113"/>
          <p:cNvSpPr/>
          <p:nvPr/>
        </p:nvSpPr>
        <p:spPr>
          <a:xfrm>
            <a:off x="7645845" y="4716726"/>
            <a:ext cx="1122884" cy="258895"/>
          </a:xfrm>
          <a:prstGeom prst="rect">
            <a:avLst/>
          </a:prstGeom>
          <a:noFill/>
          <a:ln>
            <a:noFill/>
          </a:ln>
        </p:spPr>
        <p:txBody>
          <a:bodyPr spcFirstLastPara="1" wrap="square" lIns="68575" tIns="34275" rIns="68575" bIns="34275" anchor="t" anchorCtr="0">
            <a:noAutofit/>
          </a:bodyPr>
          <a:lstStyle/>
          <a:p>
            <a:pPr marL="0" marR="0" lvl="0" indent="0" algn="r" rtl="0">
              <a:lnSpc>
                <a:spcPct val="110000"/>
              </a:lnSpc>
              <a:spcBef>
                <a:spcPts val="0"/>
              </a:spcBef>
              <a:spcAft>
                <a:spcPts val="0"/>
              </a:spcAft>
              <a:buClr>
                <a:schemeClr val="dk1"/>
              </a:buClr>
              <a:buSzPts val="900"/>
              <a:buFont typeface="Arial"/>
              <a:buNone/>
            </a:pPr>
            <a:r>
              <a:rPr lang="en-GB" sz="900" b="1">
                <a:solidFill>
                  <a:schemeClr val="dk1"/>
                </a:solidFill>
                <a:latin typeface="Arial"/>
                <a:ea typeface="Arial"/>
                <a:cs typeface="Arial"/>
                <a:sym typeface="Arial"/>
              </a:rPr>
              <a:t>NHS partner</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assist_and_support">
  <p:cSld name="assist_and_support">
    <p:spTree>
      <p:nvGrpSpPr>
        <p:cNvPr id="1" name="Shape 667"/>
        <p:cNvGrpSpPr/>
        <p:nvPr/>
      </p:nvGrpSpPr>
      <p:grpSpPr>
        <a:xfrm>
          <a:off x="0" y="0"/>
          <a:ext cx="0" cy="0"/>
          <a:chOff x="0" y="0"/>
          <a:chExt cx="0" cy="0"/>
        </a:xfrm>
      </p:grpSpPr>
      <p:sp>
        <p:nvSpPr>
          <p:cNvPr id="668" name="Google Shape;668;p11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9" name="Google Shape;669;p114"/>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70" name="Google Shape;670;p114"/>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1" name="Google Shape;671;p114"/>
          <p:cNvSpPr/>
          <p:nvPr/>
        </p:nvSpPr>
        <p:spPr>
          <a:xfrm rot="5400000">
            <a:off x="5118796" y="1242393"/>
            <a:ext cx="3223088" cy="3008209"/>
          </a:xfrm>
          <a:prstGeom prst="round2DiagRect">
            <a:avLst>
              <a:gd name="adj1" fmla="val 16667"/>
              <a:gd name="adj2" fmla="val 0"/>
            </a:avLst>
          </a:prstGeom>
          <a:noFill/>
          <a:ln w="25400" cap="rnd" cmpd="sng">
            <a:solidFill>
              <a:schemeClr val="accen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2" name="Google Shape;672;p114"/>
          <p:cNvSpPr/>
          <p:nvPr/>
        </p:nvSpPr>
        <p:spPr>
          <a:xfrm rot="5400000">
            <a:off x="1324399" y="1617624"/>
            <a:ext cx="2851584" cy="3057525"/>
          </a:xfrm>
          <a:prstGeom prst="round2DiagRect">
            <a:avLst>
              <a:gd name="adj1" fmla="val 16667"/>
              <a:gd name="adj2" fmla="val 0"/>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3" name="Google Shape;673;p114"/>
          <p:cNvSpPr/>
          <p:nvPr/>
        </p:nvSpPr>
        <p:spPr>
          <a:xfrm rot="5340000">
            <a:off x="4749702" y="18160"/>
            <a:ext cx="64293" cy="1087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4" name="Google Shape;674;p114"/>
          <p:cNvSpPr/>
          <p:nvPr/>
        </p:nvSpPr>
        <p:spPr>
          <a:xfrm rot="5400000">
            <a:off x="1637734" y="1317122"/>
            <a:ext cx="2936738" cy="3057525"/>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5" name="Google Shape;675;p114"/>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Our short and longer-term support models</a:t>
            </a:r>
            <a:endParaRPr sz="2250">
              <a:solidFill>
                <a:schemeClr val="dk1"/>
              </a:solidFill>
              <a:latin typeface="Arial"/>
              <a:ea typeface="Arial"/>
              <a:cs typeface="Arial"/>
              <a:sym typeface="Arial"/>
            </a:endParaRPr>
          </a:p>
        </p:txBody>
      </p:sp>
      <p:sp>
        <p:nvSpPr>
          <p:cNvPr id="676" name="Google Shape;676;p114"/>
          <p:cNvSpPr/>
          <p:nvPr/>
        </p:nvSpPr>
        <p:spPr>
          <a:xfrm rot="5400000">
            <a:off x="675958" y="1203532"/>
            <a:ext cx="1172851" cy="1172851"/>
          </a:xfrm>
          <a:prstGeom prst="teardrop">
            <a:avLst>
              <a:gd name="adj" fmla="val 10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7" name="Google Shape;677;p114"/>
          <p:cNvSpPr txBox="1"/>
          <p:nvPr/>
        </p:nvSpPr>
        <p:spPr>
          <a:xfrm>
            <a:off x="538715" y="678790"/>
            <a:ext cx="4720590" cy="36086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rgbClr val="1C191C"/>
                </a:solidFill>
                <a:latin typeface="Arial"/>
                <a:ea typeface="Arial"/>
                <a:cs typeface="Arial"/>
                <a:sym typeface="Arial"/>
              </a:rPr>
              <a:t>We deliver two models of support which improve patient flow and reduce (re)admissions. </a:t>
            </a: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p:txBody>
      </p:sp>
      <p:sp>
        <p:nvSpPr>
          <p:cNvPr id="678" name="Google Shape;678;p114"/>
          <p:cNvSpPr txBox="1"/>
          <p:nvPr/>
        </p:nvSpPr>
        <p:spPr>
          <a:xfrm>
            <a:off x="477036" y="1459350"/>
            <a:ext cx="1570693" cy="62743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1200" b="1">
                <a:solidFill>
                  <a:schemeClr val="lt1"/>
                </a:solidFill>
                <a:latin typeface="Arial"/>
                <a:ea typeface="Arial"/>
                <a:cs typeface="Arial"/>
                <a:sym typeface="Arial"/>
              </a:rPr>
              <a:t>Assisted Discharge </a:t>
            </a:r>
            <a:br>
              <a:rPr lang="en-GB" sz="1200">
                <a:solidFill>
                  <a:schemeClr val="lt1"/>
                </a:solidFill>
                <a:latin typeface="Arial"/>
                <a:ea typeface="Arial"/>
                <a:cs typeface="Arial"/>
                <a:sym typeface="Arial"/>
              </a:rPr>
            </a:br>
            <a:r>
              <a:rPr lang="en-GB" sz="825">
                <a:solidFill>
                  <a:schemeClr val="lt1"/>
                </a:solidFill>
                <a:latin typeface="Arial"/>
                <a:ea typeface="Arial"/>
                <a:cs typeface="Arial"/>
                <a:sym typeface="Arial"/>
              </a:rPr>
              <a:t>-up to 72 hours</a:t>
            </a:r>
            <a:endParaRPr/>
          </a:p>
        </p:txBody>
      </p:sp>
      <p:sp>
        <p:nvSpPr>
          <p:cNvPr id="679" name="Google Shape;679;p114"/>
          <p:cNvSpPr txBox="1"/>
          <p:nvPr/>
        </p:nvSpPr>
        <p:spPr>
          <a:xfrm>
            <a:off x="2047729" y="1612295"/>
            <a:ext cx="2337435" cy="2316019"/>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Assists people </a:t>
            </a:r>
            <a:r>
              <a:rPr lang="en-GB" sz="825" b="1">
                <a:solidFill>
                  <a:schemeClr val="dk1"/>
                </a:solidFill>
                <a:latin typeface="Arial"/>
                <a:ea typeface="Arial"/>
                <a:cs typeface="Arial"/>
                <a:sym typeface="Arial"/>
              </a:rPr>
              <a:t>home from hospital</a:t>
            </a:r>
            <a:r>
              <a:rPr lang="en-GB" sz="825">
                <a:solidFill>
                  <a:schemeClr val="dk1"/>
                </a:solidFill>
                <a:latin typeface="Arial"/>
                <a:ea typeface="Arial"/>
                <a:cs typeface="Arial"/>
                <a:sym typeface="Arial"/>
              </a:rPr>
              <a:t>, whether they were inpatients or attended A&amp;E.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Ensures people are not </a:t>
            </a:r>
            <a:r>
              <a:rPr lang="en-GB" sz="825" b="1">
                <a:solidFill>
                  <a:schemeClr val="dk1"/>
                </a:solidFill>
                <a:latin typeface="Arial"/>
                <a:ea typeface="Arial"/>
                <a:cs typeface="Arial"/>
                <a:sym typeface="Arial"/>
              </a:rPr>
              <a:t>unnecessarily admitted </a:t>
            </a:r>
            <a:r>
              <a:rPr lang="en-GB" sz="825">
                <a:solidFill>
                  <a:schemeClr val="dk1"/>
                </a:solidFill>
                <a:latin typeface="Arial"/>
                <a:ea typeface="Arial"/>
                <a:cs typeface="Arial"/>
                <a:sym typeface="Arial"/>
              </a:rPr>
              <a:t>to, or </a:t>
            </a:r>
            <a:r>
              <a:rPr lang="en-GB" sz="825" b="1">
                <a:solidFill>
                  <a:schemeClr val="dk1"/>
                </a:solidFill>
                <a:latin typeface="Arial"/>
                <a:ea typeface="Arial"/>
                <a:cs typeface="Arial"/>
                <a:sym typeface="Arial"/>
              </a:rPr>
              <a:t>delayed in leaving</a:t>
            </a:r>
            <a:r>
              <a:rPr lang="en-GB" sz="825">
                <a:solidFill>
                  <a:schemeClr val="dk1"/>
                </a:solidFill>
                <a:latin typeface="Arial"/>
                <a:ea typeface="Arial"/>
                <a:cs typeface="Arial"/>
                <a:sym typeface="Arial"/>
              </a:rPr>
              <a:t>, hospital to the detriment of their wellbeing and independence.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Provides initial </a:t>
            </a:r>
            <a:r>
              <a:rPr lang="en-GB" sz="825" b="1">
                <a:solidFill>
                  <a:schemeClr val="dk1"/>
                </a:solidFill>
                <a:latin typeface="Arial"/>
                <a:ea typeface="Arial"/>
                <a:cs typeface="Arial"/>
                <a:sym typeface="Arial"/>
              </a:rPr>
              <a:t>support</a:t>
            </a:r>
            <a:r>
              <a:rPr lang="en-GB" sz="825">
                <a:solidFill>
                  <a:schemeClr val="dk1"/>
                </a:solidFill>
                <a:latin typeface="Arial"/>
                <a:ea typeface="Arial"/>
                <a:cs typeface="Arial"/>
                <a:sym typeface="Arial"/>
              </a:rPr>
              <a:t> for up to 72 hours, to help the person </a:t>
            </a:r>
            <a:r>
              <a:rPr lang="en-GB" sz="825" b="1">
                <a:solidFill>
                  <a:schemeClr val="dk1"/>
                </a:solidFill>
                <a:latin typeface="Arial"/>
                <a:ea typeface="Arial"/>
                <a:cs typeface="Arial"/>
                <a:sym typeface="Arial"/>
              </a:rPr>
              <a:t>settle back in at home </a:t>
            </a:r>
            <a:r>
              <a:rPr lang="en-GB" sz="825">
                <a:solidFill>
                  <a:schemeClr val="dk1"/>
                </a:solidFill>
                <a:latin typeface="Arial"/>
                <a:ea typeface="Arial"/>
                <a:cs typeface="Arial"/>
                <a:sym typeface="Arial"/>
              </a:rPr>
              <a:t>and </a:t>
            </a:r>
            <a:r>
              <a:rPr lang="en-GB" sz="825" b="1">
                <a:solidFill>
                  <a:schemeClr val="dk1"/>
                </a:solidFill>
                <a:latin typeface="Arial"/>
                <a:ea typeface="Arial"/>
                <a:cs typeface="Arial"/>
                <a:sym typeface="Arial"/>
              </a:rPr>
              <a:t>ensures their safety</a:t>
            </a:r>
            <a:r>
              <a:rPr lang="en-GB" sz="825">
                <a:solidFill>
                  <a:schemeClr val="dk1"/>
                </a:solidFill>
                <a:latin typeface="Arial"/>
                <a:ea typeface="Arial"/>
                <a:cs typeface="Arial"/>
                <a:sym typeface="Arial"/>
              </a:rPr>
              <a:t>.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Improves patient flow by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p:txBody>
      </p:sp>
      <p:sp>
        <p:nvSpPr>
          <p:cNvPr id="680" name="Google Shape;680;p114"/>
          <p:cNvSpPr txBox="1"/>
          <p:nvPr/>
        </p:nvSpPr>
        <p:spPr>
          <a:xfrm>
            <a:off x="2239063" y="3472911"/>
            <a:ext cx="2293715" cy="640175"/>
          </a:xfrm>
          <a:prstGeom prst="rect">
            <a:avLst/>
          </a:prstGeom>
          <a:noFill/>
          <a:ln>
            <a:noFill/>
          </a:ln>
        </p:spPr>
        <p:txBody>
          <a:bodyPr spcFirstLastPara="1" wrap="square" lIns="91425" tIns="45700" rIns="91425" bIns="45700" anchor="t" anchorCtr="0">
            <a:spAutoFit/>
          </a:bodyPr>
          <a:lstStyle/>
          <a:p>
            <a:pPr marL="128588" marR="0" lvl="0" indent="-128588" algn="l" rtl="0">
              <a:lnSpc>
                <a:spcPct val="110000"/>
              </a:lnSpc>
              <a:spcBef>
                <a:spcPts val="0"/>
              </a:spcBef>
              <a:spcAft>
                <a:spcPts val="0"/>
              </a:spcAft>
              <a:buClr>
                <a:schemeClr val="accent1"/>
              </a:buClr>
              <a:buSzPts val="825"/>
              <a:buFont typeface="Arial Black"/>
              <a:buChar char="-"/>
            </a:pPr>
            <a:r>
              <a:rPr lang="en-GB" sz="825" b="1">
                <a:solidFill>
                  <a:schemeClr val="dk1"/>
                </a:solidFill>
                <a:latin typeface="Arial"/>
                <a:ea typeface="Arial"/>
                <a:cs typeface="Arial"/>
                <a:sym typeface="Arial"/>
              </a:rPr>
              <a:t>Reducing</a:t>
            </a:r>
            <a:r>
              <a:rPr lang="en-GB" sz="825">
                <a:solidFill>
                  <a:schemeClr val="dk1"/>
                </a:solidFill>
                <a:latin typeface="Arial"/>
                <a:ea typeface="Arial"/>
                <a:cs typeface="Arial"/>
                <a:sym typeface="Arial"/>
              </a:rPr>
              <a:t> NCTR patients</a:t>
            </a:r>
            <a:endParaRPr/>
          </a:p>
          <a:p>
            <a:pPr marL="128588" marR="0" lvl="0" indent="-128588" algn="l" rtl="0">
              <a:lnSpc>
                <a:spcPct val="110000"/>
              </a:lnSpc>
              <a:spcBef>
                <a:spcPts val="0"/>
              </a:spcBef>
              <a:spcAft>
                <a:spcPts val="0"/>
              </a:spcAft>
              <a:buClr>
                <a:schemeClr val="accent1"/>
              </a:buClr>
              <a:buSzPts val="825"/>
              <a:buFont typeface="Arial Black"/>
              <a:buChar char="-"/>
            </a:pPr>
            <a:r>
              <a:rPr lang="en-GB" sz="825" b="1">
                <a:solidFill>
                  <a:schemeClr val="dk1"/>
                </a:solidFill>
                <a:latin typeface="Arial"/>
                <a:ea typeface="Arial"/>
                <a:cs typeface="Arial"/>
                <a:sym typeface="Arial"/>
              </a:rPr>
              <a:t>Avoiding</a:t>
            </a:r>
            <a:r>
              <a:rPr lang="en-GB" sz="825">
                <a:solidFill>
                  <a:schemeClr val="dk1"/>
                </a:solidFill>
                <a:latin typeface="Arial"/>
                <a:ea typeface="Arial"/>
                <a:cs typeface="Arial"/>
                <a:sym typeface="Arial"/>
              </a:rPr>
              <a:t> unnecessary readmission </a:t>
            </a:r>
            <a:endParaRPr/>
          </a:p>
          <a:p>
            <a:pPr marL="128588" marR="0" lvl="0" indent="-128588" algn="l" rtl="0">
              <a:lnSpc>
                <a:spcPct val="110000"/>
              </a:lnSpc>
              <a:spcBef>
                <a:spcPts val="0"/>
              </a:spcBef>
              <a:spcAft>
                <a:spcPts val="0"/>
              </a:spcAft>
              <a:buClr>
                <a:schemeClr val="accent1"/>
              </a:buClr>
              <a:buSzPts val="825"/>
              <a:buFont typeface="Arial Black"/>
              <a:buChar char="-"/>
            </a:pPr>
            <a:r>
              <a:rPr lang="en-GB" sz="825" b="1">
                <a:solidFill>
                  <a:schemeClr val="dk1"/>
                </a:solidFill>
                <a:latin typeface="Arial"/>
                <a:ea typeface="Arial"/>
                <a:cs typeface="Arial"/>
                <a:sym typeface="Arial"/>
              </a:rPr>
              <a:t>Reducing</a:t>
            </a:r>
            <a:r>
              <a:rPr lang="en-GB" sz="825">
                <a:solidFill>
                  <a:schemeClr val="dk1"/>
                </a:solidFill>
                <a:latin typeface="Arial"/>
                <a:ea typeface="Arial"/>
                <a:cs typeface="Arial"/>
                <a:sym typeface="Arial"/>
              </a:rPr>
              <a:t> Extended Length of Stay</a:t>
            </a:r>
            <a:endParaRPr/>
          </a:p>
          <a:p>
            <a:pPr marL="128588" marR="0" lvl="0" indent="-128588" algn="l" rtl="0">
              <a:lnSpc>
                <a:spcPct val="110000"/>
              </a:lnSpc>
              <a:spcBef>
                <a:spcPts val="0"/>
              </a:spcBef>
              <a:spcAft>
                <a:spcPts val="0"/>
              </a:spcAft>
              <a:buClr>
                <a:schemeClr val="accent1"/>
              </a:buClr>
              <a:buSzPts val="825"/>
              <a:buFont typeface="Arial Black"/>
              <a:buChar char="-"/>
            </a:pPr>
            <a:r>
              <a:rPr lang="en-GB" sz="825" b="1">
                <a:solidFill>
                  <a:schemeClr val="dk1"/>
                </a:solidFill>
                <a:latin typeface="Arial"/>
                <a:ea typeface="Arial"/>
                <a:cs typeface="Arial"/>
                <a:sym typeface="Arial"/>
              </a:rPr>
              <a:t>Reducing</a:t>
            </a:r>
            <a:r>
              <a:rPr lang="en-GB" sz="825">
                <a:solidFill>
                  <a:schemeClr val="dk1"/>
                </a:solidFill>
                <a:latin typeface="Arial"/>
                <a:ea typeface="Arial"/>
                <a:cs typeface="Arial"/>
                <a:sym typeface="Arial"/>
              </a:rPr>
              <a:t> 4-hour breach. </a:t>
            </a:r>
            <a:endParaRPr/>
          </a:p>
        </p:txBody>
      </p:sp>
      <p:pic>
        <p:nvPicPr>
          <p:cNvPr id="681" name="Google Shape;681;p114"/>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682" name="Google Shape;682;p114"/>
          <p:cNvSpPr/>
          <p:nvPr/>
        </p:nvSpPr>
        <p:spPr>
          <a:xfrm rot="5400000">
            <a:off x="4756770" y="1511031"/>
            <a:ext cx="3338737" cy="3057526"/>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3" name="Google Shape;683;p114"/>
          <p:cNvSpPr/>
          <p:nvPr/>
        </p:nvSpPr>
        <p:spPr>
          <a:xfrm rot="-5400000">
            <a:off x="7579355" y="3625127"/>
            <a:ext cx="1172851" cy="1172851"/>
          </a:xfrm>
          <a:prstGeom prst="teardrop">
            <a:avLst>
              <a:gd name="adj" fmla="val 10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4" name="Google Shape;684;p114"/>
          <p:cNvSpPr txBox="1"/>
          <p:nvPr/>
        </p:nvSpPr>
        <p:spPr>
          <a:xfrm>
            <a:off x="7358229" y="3866791"/>
            <a:ext cx="1570693" cy="62743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1200" b="1">
                <a:solidFill>
                  <a:schemeClr val="lt1"/>
                </a:solidFill>
                <a:latin typeface="Arial"/>
                <a:ea typeface="Arial"/>
                <a:cs typeface="Arial"/>
                <a:sym typeface="Arial"/>
              </a:rPr>
              <a:t>Support </a:t>
            </a:r>
            <a:br>
              <a:rPr lang="en-GB" sz="1200" b="1">
                <a:solidFill>
                  <a:schemeClr val="lt1"/>
                </a:solidFill>
                <a:latin typeface="Arial"/>
                <a:ea typeface="Arial"/>
                <a:cs typeface="Arial"/>
                <a:sym typeface="Arial"/>
              </a:rPr>
            </a:br>
            <a:r>
              <a:rPr lang="en-GB" sz="1200" b="1">
                <a:solidFill>
                  <a:schemeClr val="lt1"/>
                </a:solidFill>
                <a:latin typeface="Arial"/>
                <a:ea typeface="Arial"/>
                <a:cs typeface="Arial"/>
                <a:sym typeface="Arial"/>
              </a:rPr>
              <a:t>at Home</a:t>
            </a:r>
            <a:br>
              <a:rPr lang="en-GB" sz="1200">
                <a:solidFill>
                  <a:schemeClr val="lt1"/>
                </a:solidFill>
                <a:latin typeface="Arial"/>
                <a:ea typeface="Arial"/>
                <a:cs typeface="Arial"/>
                <a:sym typeface="Arial"/>
              </a:rPr>
            </a:br>
            <a:r>
              <a:rPr lang="en-GB" sz="825">
                <a:solidFill>
                  <a:schemeClr val="lt1"/>
                </a:solidFill>
                <a:latin typeface="Arial"/>
                <a:ea typeface="Arial"/>
                <a:cs typeface="Arial"/>
                <a:sym typeface="Arial"/>
              </a:rPr>
              <a:t>-up to 12 weeks</a:t>
            </a:r>
            <a:endParaRPr/>
          </a:p>
        </p:txBody>
      </p:sp>
      <p:sp>
        <p:nvSpPr>
          <p:cNvPr id="685" name="Google Shape;685;p114"/>
          <p:cNvSpPr txBox="1"/>
          <p:nvPr/>
        </p:nvSpPr>
        <p:spPr>
          <a:xfrm>
            <a:off x="5139314" y="1612295"/>
            <a:ext cx="2337435" cy="315394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Enables people to continue </a:t>
            </a:r>
            <a:r>
              <a:rPr lang="en-GB" sz="825" b="1">
                <a:solidFill>
                  <a:schemeClr val="dk1"/>
                </a:solidFill>
                <a:latin typeface="Arial"/>
                <a:ea typeface="Arial"/>
                <a:cs typeface="Arial"/>
                <a:sym typeface="Arial"/>
              </a:rPr>
              <a:t>living at home without acute care</a:t>
            </a:r>
            <a:r>
              <a:rPr lang="en-GB" sz="825">
                <a:solidFill>
                  <a:schemeClr val="dk1"/>
                </a:solidFill>
                <a:latin typeface="Arial"/>
                <a:ea typeface="Arial"/>
                <a:cs typeface="Arial"/>
                <a:sym typeface="Arial"/>
              </a:rPr>
              <a:t> and with reduced ongoing support needs.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Provides </a:t>
            </a:r>
            <a:r>
              <a:rPr lang="en-GB" sz="825" b="1">
                <a:solidFill>
                  <a:schemeClr val="dk1"/>
                </a:solidFill>
                <a:latin typeface="Arial"/>
                <a:ea typeface="Arial"/>
                <a:cs typeface="Arial"/>
                <a:sym typeface="Arial"/>
              </a:rPr>
              <a:t>one-to one short term support </a:t>
            </a:r>
            <a:r>
              <a:rPr lang="en-GB" sz="825">
                <a:solidFill>
                  <a:schemeClr val="dk1"/>
                </a:solidFill>
                <a:latin typeface="Arial"/>
                <a:ea typeface="Arial"/>
                <a:cs typeface="Arial"/>
                <a:sym typeface="Arial"/>
              </a:rPr>
              <a:t>for up to </a:t>
            </a:r>
            <a:r>
              <a:rPr lang="en-GB" sz="825" b="1">
                <a:solidFill>
                  <a:schemeClr val="dk1"/>
                </a:solidFill>
                <a:latin typeface="Arial"/>
                <a:ea typeface="Arial"/>
                <a:cs typeface="Arial"/>
                <a:sym typeface="Arial"/>
              </a:rPr>
              <a:t>12 weeks </a:t>
            </a:r>
            <a:r>
              <a:rPr lang="en-GB" sz="825">
                <a:solidFill>
                  <a:schemeClr val="dk1"/>
                </a:solidFill>
                <a:latin typeface="Arial"/>
                <a:ea typeface="Arial"/>
                <a:cs typeface="Arial"/>
                <a:sym typeface="Arial"/>
              </a:rPr>
              <a:t>to increase a person’s resilience and </a:t>
            </a:r>
            <a:r>
              <a:rPr lang="en-GB" sz="825" b="1">
                <a:solidFill>
                  <a:schemeClr val="dk1"/>
                </a:solidFill>
                <a:latin typeface="Arial"/>
                <a:ea typeface="Arial"/>
                <a:cs typeface="Arial"/>
                <a:sym typeface="Arial"/>
              </a:rPr>
              <a:t>independence</a:t>
            </a:r>
            <a:r>
              <a:rPr lang="en-GB" sz="825">
                <a:solidFill>
                  <a:schemeClr val="dk1"/>
                </a:solidFill>
                <a:latin typeface="Arial"/>
                <a:ea typeface="Arial"/>
                <a:cs typeface="Arial"/>
                <a:sym typeface="Arial"/>
              </a:rPr>
              <a:t> following an illness, hospital admission or other crisis.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Uses a </a:t>
            </a:r>
            <a:r>
              <a:rPr lang="en-GB" sz="825" b="1">
                <a:solidFill>
                  <a:schemeClr val="dk1"/>
                </a:solidFill>
                <a:latin typeface="Arial"/>
                <a:ea typeface="Arial"/>
                <a:cs typeface="Arial"/>
                <a:sym typeface="Arial"/>
              </a:rPr>
              <a:t>person-centred approach </a:t>
            </a:r>
            <a:r>
              <a:rPr lang="en-GB" sz="825">
                <a:solidFill>
                  <a:schemeClr val="dk1"/>
                </a:solidFill>
                <a:latin typeface="Arial"/>
                <a:ea typeface="Arial"/>
                <a:cs typeface="Arial"/>
                <a:sym typeface="Arial"/>
              </a:rPr>
              <a:t>and</a:t>
            </a:r>
            <a:r>
              <a:rPr lang="en-GB" sz="825" b="1">
                <a:solidFill>
                  <a:schemeClr val="dk1"/>
                </a:solidFill>
                <a:latin typeface="Arial"/>
                <a:ea typeface="Arial"/>
                <a:cs typeface="Arial"/>
                <a:sym typeface="Arial"/>
              </a:rPr>
              <a:t> tailored support plans </a:t>
            </a:r>
            <a:r>
              <a:rPr lang="en-GB" sz="825">
                <a:solidFill>
                  <a:schemeClr val="dk1"/>
                </a:solidFill>
                <a:latin typeface="Arial"/>
                <a:ea typeface="Arial"/>
                <a:cs typeface="Arial"/>
                <a:sym typeface="Arial"/>
              </a:rPr>
              <a:t>to </a:t>
            </a:r>
            <a:r>
              <a:rPr lang="en-GB" sz="825" b="1">
                <a:solidFill>
                  <a:schemeClr val="dk1"/>
                </a:solidFill>
                <a:latin typeface="Arial"/>
                <a:ea typeface="Arial"/>
                <a:cs typeface="Arial"/>
                <a:sym typeface="Arial"/>
              </a:rPr>
              <a:t>provide emotional support</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confidence building</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signposting</a:t>
            </a:r>
            <a:r>
              <a:rPr lang="en-GB" sz="825">
                <a:solidFill>
                  <a:schemeClr val="dk1"/>
                </a:solidFill>
                <a:latin typeface="Arial"/>
                <a:ea typeface="Arial"/>
                <a:cs typeface="Arial"/>
                <a:sym typeface="Arial"/>
              </a:rPr>
              <a:t> and </a:t>
            </a:r>
            <a:r>
              <a:rPr lang="en-GB" sz="825" b="1">
                <a:solidFill>
                  <a:schemeClr val="dk1"/>
                </a:solidFill>
                <a:latin typeface="Arial"/>
                <a:ea typeface="Arial"/>
                <a:cs typeface="Arial"/>
                <a:sym typeface="Arial"/>
              </a:rPr>
              <a:t>supported referrals </a:t>
            </a:r>
            <a:r>
              <a:rPr lang="en-GB" sz="825">
                <a:solidFill>
                  <a:schemeClr val="dk1"/>
                </a:solidFill>
                <a:latin typeface="Arial"/>
                <a:ea typeface="Arial"/>
                <a:cs typeface="Arial"/>
                <a:sym typeface="Arial"/>
              </a:rPr>
              <a:t>to other organisations.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Uses </a:t>
            </a:r>
            <a:r>
              <a:rPr lang="en-GB" sz="825" b="1">
                <a:solidFill>
                  <a:schemeClr val="dk1"/>
                </a:solidFill>
                <a:latin typeface="Arial"/>
                <a:ea typeface="Arial"/>
                <a:cs typeface="Arial"/>
                <a:sym typeface="Arial"/>
              </a:rPr>
              <a:t>community-based services </a:t>
            </a:r>
            <a:r>
              <a:rPr lang="en-GB" sz="825">
                <a:solidFill>
                  <a:schemeClr val="dk1"/>
                </a:solidFill>
                <a:latin typeface="Arial"/>
                <a:ea typeface="Arial"/>
                <a:cs typeface="Arial"/>
                <a:sym typeface="Arial"/>
              </a:rPr>
              <a:t>to avoid or delay a requirement for adult social care.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b="1">
                <a:solidFill>
                  <a:schemeClr val="dk1"/>
                </a:solidFill>
                <a:latin typeface="Arial"/>
                <a:ea typeface="Arial"/>
                <a:cs typeface="Arial"/>
                <a:sym typeface="Arial"/>
              </a:rPr>
              <a:t>Manages the risks </a:t>
            </a:r>
            <a:r>
              <a:rPr lang="en-GB" sz="825">
                <a:solidFill>
                  <a:schemeClr val="dk1"/>
                </a:solidFill>
                <a:latin typeface="Arial"/>
                <a:ea typeface="Arial"/>
                <a:cs typeface="Arial"/>
                <a:sym typeface="Arial"/>
              </a:rPr>
              <a:t>of immediate re-admission through delivery of non-clinical activities.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p:txBody>
      </p:sp>
      <p:sp>
        <p:nvSpPr>
          <p:cNvPr id="686" name="Google Shape;686;p114"/>
          <p:cNvSpPr/>
          <p:nvPr/>
        </p:nvSpPr>
        <p:spPr>
          <a:xfrm>
            <a:off x="5147285" y="1290943"/>
            <a:ext cx="173146" cy="17314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7" name="Google Shape;687;p114"/>
          <p:cNvPicPr preferRelativeResize="0"/>
          <p:nvPr/>
        </p:nvPicPr>
        <p:blipFill rotWithShape="1">
          <a:blip r:embed="rId3">
            <a:alphaModFix/>
          </a:blip>
          <a:srcRect/>
          <a:stretch/>
        </p:blipFill>
        <p:spPr>
          <a:xfrm>
            <a:off x="8511474" y="256939"/>
            <a:ext cx="323125" cy="301340"/>
          </a:xfrm>
          <a:prstGeom prst="rect">
            <a:avLst/>
          </a:prstGeom>
          <a:noFill/>
          <a:ln>
            <a:noFill/>
          </a:ln>
        </p:spPr>
      </p:pic>
      <p:sp>
        <p:nvSpPr>
          <p:cNvPr id="688" name="Google Shape;688;p114"/>
          <p:cNvSpPr/>
          <p:nvPr/>
        </p:nvSpPr>
        <p:spPr>
          <a:xfrm>
            <a:off x="4199873" y="4226833"/>
            <a:ext cx="173146" cy="17314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assist_only">
  <p:cSld name="assist_only">
    <p:spTree>
      <p:nvGrpSpPr>
        <p:cNvPr id="1" name="Shape 689"/>
        <p:cNvGrpSpPr/>
        <p:nvPr/>
      </p:nvGrpSpPr>
      <p:grpSpPr>
        <a:xfrm>
          <a:off x="0" y="0"/>
          <a:ext cx="0" cy="0"/>
          <a:chOff x="0" y="0"/>
          <a:chExt cx="0" cy="0"/>
        </a:xfrm>
      </p:grpSpPr>
      <p:sp>
        <p:nvSpPr>
          <p:cNvPr id="690" name="Google Shape;690;p115"/>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1" name="Google Shape;691;p115"/>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92" name="Google Shape;692;p115"/>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z</a:t>
            </a:r>
            <a:endParaRPr/>
          </a:p>
        </p:txBody>
      </p:sp>
      <p:sp>
        <p:nvSpPr>
          <p:cNvPr id="693" name="Google Shape;693;p115"/>
          <p:cNvSpPr/>
          <p:nvPr/>
        </p:nvSpPr>
        <p:spPr>
          <a:xfrm rot="5400000">
            <a:off x="3211620" y="854339"/>
            <a:ext cx="2707390" cy="3811904"/>
          </a:xfrm>
          <a:prstGeom prst="round2DiagRect">
            <a:avLst>
              <a:gd name="adj1" fmla="val 16667"/>
              <a:gd name="adj2" fmla="val 0"/>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4" name="Google Shape;694;p115"/>
          <p:cNvSpPr/>
          <p:nvPr/>
        </p:nvSpPr>
        <p:spPr>
          <a:xfrm rot="5400000">
            <a:off x="3567689" y="1138752"/>
            <a:ext cx="2851584" cy="4071938"/>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5" name="Google Shape;695;p115"/>
          <p:cNvSpPr/>
          <p:nvPr/>
        </p:nvSpPr>
        <p:spPr>
          <a:xfrm rot="5400000">
            <a:off x="2087442" y="1269211"/>
            <a:ext cx="1172851" cy="1172851"/>
          </a:xfrm>
          <a:prstGeom prst="teardrop">
            <a:avLst>
              <a:gd name="adj" fmla="val 10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6" name="Google Shape;696;p115"/>
          <p:cNvSpPr txBox="1"/>
          <p:nvPr/>
        </p:nvSpPr>
        <p:spPr>
          <a:xfrm>
            <a:off x="538715" y="678790"/>
            <a:ext cx="4720590" cy="500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rgbClr val="1C191C"/>
                </a:solidFill>
                <a:latin typeface="Arial"/>
                <a:ea typeface="Arial"/>
                <a:cs typeface="Arial"/>
                <a:sym typeface="Arial"/>
              </a:rPr>
              <a:t>We deliver a short term model of support which improves patient flow and reduces (re)admissions. </a:t>
            </a: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p:txBody>
      </p:sp>
      <p:sp>
        <p:nvSpPr>
          <p:cNvPr id="697" name="Google Shape;697;p115"/>
          <p:cNvSpPr txBox="1"/>
          <p:nvPr/>
        </p:nvSpPr>
        <p:spPr>
          <a:xfrm>
            <a:off x="1888521" y="1525029"/>
            <a:ext cx="1570693" cy="62743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1200" b="1">
                <a:solidFill>
                  <a:schemeClr val="lt1"/>
                </a:solidFill>
                <a:latin typeface="Arial"/>
                <a:ea typeface="Arial"/>
                <a:cs typeface="Arial"/>
                <a:sym typeface="Arial"/>
              </a:rPr>
              <a:t>Assisted Discharge </a:t>
            </a:r>
            <a:br>
              <a:rPr lang="en-GB" sz="1200">
                <a:solidFill>
                  <a:schemeClr val="lt1"/>
                </a:solidFill>
                <a:latin typeface="Arial"/>
                <a:ea typeface="Arial"/>
                <a:cs typeface="Arial"/>
                <a:sym typeface="Arial"/>
              </a:rPr>
            </a:br>
            <a:r>
              <a:rPr lang="en-GB" sz="825">
                <a:solidFill>
                  <a:schemeClr val="lt1"/>
                </a:solidFill>
                <a:latin typeface="Arial"/>
                <a:ea typeface="Arial"/>
                <a:cs typeface="Arial"/>
                <a:sym typeface="Arial"/>
              </a:rPr>
              <a:t>-up to 72 hours</a:t>
            </a:r>
            <a:endParaRPr/>
          </a:p>
        </p:txBody>
      </p:sp>
      <p:sp>
        <p:nvSpPr>
          <p:cNvPr id="698" name="Google Shape;698;p115"/>
          <p:cNvSpPr txBox="1"/>
          <p:nvPr/>
        </p:nvSpPr>
        <p:spPr>
          <a:xfrm>
            <a:off x="3463626" y="2100405"/>
            <a:ext cx="3021476" cy="203671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Assists people </a:t>
            </a:r>
            <a:r>
              <a:rPr lang="en-GB" sz="825" b="1">
                <a:solidFill>
                  <a:schemeClr val="dk1"/>
                </a:solidFill>
                <a:latin typeface="Arial"/>
                <a:ea typeface="Arial"/>
                <a:cs typeface="Arial"/>
                <a:sym typeface="Arial"/>
              </a:rPr>
              <a:t>home from hospital</a:t>
            </a:r>
            <a:r>
              <a:rPr lang="en-GB" sz="825">
                <a:solidFill>
                  <a:schemeClr val="dk1"/>
                </a:solidFill>
                <a:latin typeface="Arial"/>
                <a:ea typeface="Arial"/>
                <a:cs typeface="Arial"/>
                <a:sym typeface="Arial"/>
              </a:rPr>
              <a:t>, whether they were inpatients or attended A&amp;E.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Ensures people are not </a:t>
            </a:r>
            <a:r>
              <a:rPr lang="en-GB" sz="825" b="1">
                <a:solidFill>
                  <a:schemeClr val="dk1"/>
                </a:solidFill>
                <a:latin typeface="Arial"/>
                <a:ea typeface="Arial"/>
                <a:cs typeface="Arial"/>
                <a:sym typeface="Arial"/>
              </a:rPr>
              <a:t>unnecessarily admitted </a:t>
            </a:r>
            <a:r>
              <a:rPr lang="en-GB" sz="825">
                <a:solidFill>
                  <a:schemeClr val="dk1"/>
                </a:solidFill>
                <a:latin typeface="Arial"/>
                <a:ea typeface="Arial"/>
                <a:cs typeface="Arial"/>
                <a:sym typeface="Arial"/>
              </a:rPr>
              <a:t>to, or </a:t>
            </a:r>
            <a:r>
              <a:rPr lang="en-GB" sz="825" b="1">
                <a:solidFill>
                  <a:schemeClr val="dk1"/>
                </a:solidFill>
                <a:latin typeface="Arial"/>
                <a:ea typeface="Arial"/>
                <a:cs typeface="Arial"/>
                <a:sym typeface="Arial"/>
              </a:rPr>
              <a:t>delayed in leaving</a:t>
            </a:r>
            <a:r>
              <a:rPr lang="en-GB" sz="825">
                <a:solidFill>
                  <a:schemeClr val="dk1"/>
                </a:solidFill>
                <a:latin typeface="Arial"/>
                <a:ea typeface="Arial"/>
                <a:cs typeface="Arial"/>
                <a:sym typeface="Arial"/>
              </a:rPr>
              <a:t>, hospital to the detriment of their wellbeing and independence.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Provides initial </a:t>
            </a:r>
            <a:r>
              <a:rPr lang="en-GB" sz="825" b="1">
                <a:solidFill>
                  <a:schemeClr val="dk1"/>
                </a:solidFill>
                <a:latin typeface="Arial"/>
                <a:ea typeface="Arial"/>
                <a:cs typeface="Arial"/>
                <a:sym typeface="Arial"/>
              </a:rPr>
              <a:t>support</a:t>
            </a:r>
            <a:r>
              <a:rPr lang="en-GB" sz="825">
                <a:solidFill>
                  <a:schemeClr val="dk1"/>
                </a:solidFill>
                <a:latin typeface="Arial"/>
                <a:ea typeface="Arial"/>
                <a:cs typeface="Arial"/>
                <a:sym typeface="Arial"/>
              </a:rPr>
              <a:t> for up to 72 hours, to help the person </a:t>
            </a:r>
            <a:r>
              <a:rPr lang="en-GB" sz="825" b="1">
                <a:solidFill>
                  <a:schemeClr val="dk1"/>
                </a:solidFill>
                <a:latin typeface="Arial"/>
                <a:ea typeface="Arial"/>
                <a:cs typeface="Arial"/>
                <a:sym typeface="Arial"/>
              </a:rPr>
              <a:t>settle back in at home </a:t>
            </a:r>
            <a:r>
              <a:rPr lang="en-GB" sz="825">
                <a:solidFill>
                  <a:schemeClr val="dk1"/>
                </a:solidFill>
                <a:latin typeface="Arial"/>
                <a:ea typeface="Arial"/>
                <a:cs typeface="Arial"/>
                <a:sym typeface="Arial"/>
              </a:rPr>
              <a:t>and </a:t>
            </a:r>
            <a:r>
              <a:rPr lang="en-GB" sz="825" b="1">
                <a:solidFill>
                  <a:schemeClr val="dk1"/>
                </a:solidFill>
                <a:latin typeface="Arial"/>
                <a:ea typeface="Arial"/>
                <a:cs typeface="Arial"/>
                <a:sym typeface="Arial"/>
              </a:rPr>
              <a:t>ensures their safety</a:t>
            </a:r>
            <a:r>
              <a:rPr lang="en-GB" sz="825">
                <a:solidFill>
                  <a:schemeClr val="dk1"/>
                </a:solidFill>
                <a:latin typeface="Arial"/>
                <a:ea typeface="Arial"/>
                <a:cs typeface="Arial"/>
                <a:sym typeface="Arial"/>
              </a:rPr>
              <a:t>.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Improves patient flow by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p:txBody>
      </p:sp>
      <p:sp>
        <p:nvSpPr>
          <p:cNvPr id="699" name="Google Shape;699;p115"/>
          <p:cNvSpPr txBox="1"/>
          <p:nvPr/>
        </p:nvSpPr>
        <p:spPr>
          <a:xfrm>
            <a:off x="3685534" y="3758185"/>
            <a:ext cx="2293715" cy="640175"/>
          </a:xfrm>
          <a:prstGeom prst="rect">
            <a:avLst/>
          </a:prstGeom>
          <a:noFill/>
          <a:ln>
            <a:noFill/>
          </a:ln>
        </p:spPr>
        <p:txBody>
          <a:bodyPr spcFirstLastPara="1" wrap="square" lIns="91425" tIns="45700" rIns="91425" bIns="45700" anchor="t" anchorCtr="0">
            <a:spAutoFit/>
          </a:bodyPr>
          <a:lstStyle/>
          <a:p>
            <a:pPr marL="128588" marR="0" lvl="0" indent="-128588" algn="l" rtl="0">
              <a:lnSpc>
                <a:spcPct val="110000"/>
              </a:lnSpc>
              <a:spcBef>
                <a:spcPts val="0"/>
              </a:spcBef>
              <a:spcAft>
                <a:spcPts val="0"/>
              </a:spcAft>
              <a:buClr>
                <a:schemeClr val="accent1"/>
              </a:buClr>
              <a:buSzPts val="825"/>
              <a:buFont typeface="Arial Black"/>
              <a:buChar char="-"/>
            </a:pPr>
            <a:r>
              <a:rPr lang="en-GB" sz="825" b="1">
                <a:solidFill>
                  <a:schemeClr val="dk1"/>
                </a:solidFill>
                <a:latin typeface="Arial"/>
                <a:ea typeface="Arial"/>
                <a:cs typeface="Arial"/>
                <a:sym typeface="Arial"/>
              </a:rPr>
              <a:t>Reducing</a:t>
            </a:r>
            <a:r>
              <a:rPr lang="en-GB" sz="825">
                <a:solidFill>
                  <a:schemeClr val="dk1"/>
                </a:solidFill>
                <a:latin typeface="Arial"/>
                <a:ea typeface="Arial"/>
                <a:cs typeface="Arial"/>
                <a:sym typeface="Arial"/>
              </a:rPr>
              <a:t> NCTR patients</a:t>
            </a:r>
            <a:endParaRPr/>
          </a:p>
          <a:p>
            <a:pPr marL="128588" marR="0" lvl="0" indent="-128588" algn="l" rtl="0">
              <a:lnSpc>
                <a:spcPct val="110000"/>
              </a:lnSpc>
              <a:spcBef>
                <a:spcPts val="0"/>
              </a:spcBef>
              <a:spcAft>
                <a:spcPts val="0"/>
              </a:spcAft>
              <a:buClr>
                <a:schemeClr val="accent1"/>
              </a:buClr>
              <a:buSzPts val="825"/>
              <a:buFont typeface="Arial Black"/>
              <a:buChar char="-"/>
            </a:pPr>
            <a:r>
              <a:rPr lang="en-GB" sz="825" b="1">
                <a:solidFill>
                  <a:schemeClr val="dk1"/>
                </a:solidFill>
                <a:latin typeface="Arial"/>
                <a:ea typeface="Arial"/>
                <a:cs typeface="Arial"/>
                <a:sym typeface="Arial"/>
              </a:rPr>
              <a:t>Avoiding</a:t>
            </a:r>
            <a:r>
              <a:rPr lang="en-GB" sz="825">
                <a:solidFill>
                  <a:schemeClr val="dk1"/>
                </a:solidFill>
                <a:latin typeface="Arial"/>
                <a:ea typeface="Arial"/>
                <a:cs typeface="Arial"/>
                <a:sym typeface="Arial"/>
              </a:rPr>
              <a:t> unnecessary readmission </a:t>
            </a:r>
            <a:endParaRPr/>
          </a:p>
          <a:p>
            <a:pPr marL="128588" marR="0" lvl="0" indent="-128588" algn="l" rtl="0">
              <a:lnSpc>
                <a:spcPct val="110000"/>
              </a:lnSpc>
              <a:spcBef>
                <a:spcPts val="0"/>
              </a:spcBef>
              <a:spcAft>
                <a:spcPts val="0"/>
              </a:spcAft>
              <a:buClr>
                <a:schemeClr val="accent1"/>
              </a:buClr>
              <a:buSzPts val="825"/>
              <a:buFont typeface="Arial Black"/>
              <a:buChar char="-"/>
            </a:pPr>
            <a:r>
              <a:rPr lang="en-GB" sz="825" b="1">
                <a:solidFill>
                  <a:schemeClr val="dk1"/>
                </a:solidFill>
                <a:latin typeface="Arial"/>
                <a:ea typeface="Arial"/>
                <a:cs typeface="Arial"/>
                <a:sym typeface="Arial"/>
              </a:rPr>
              <a:t>Reducing</a:t>
            </a:r>
            <a:r>
              <a:rPr lang="en-GB" sz="825">
                <a:solidFill>
                  <a:schemeClr val="dk1"/>
                </a:solidFill>
                <a:latin typeface="Arial"/>
                <a:ea typeface="Arial"/>
                <a:cs typeface="Arial"/>
                <a:sym typeface="Arial"/>
              </a:rPr>
              <a:t> Extended Length of Stay</a:t>
            </a:r>
            <a:endParaRPr/>
          </a:p>
          <a:p>
            <a:pPr marL="128588" marR="0" lvl="0" indent="-128588" algn="l" rtl="0">
              <a:lnSpc>
                <a:spcPct val="110000"/>
              </a:lnSpc>
              <a:spcBef>
                <a:spcPts val="0"/>
              </a:spcBef>
              <a:spcAft>
                <a:spcPts val="0"/>
              </a:spcAft>
              <a:buClr>
                <a:schemeClr val="accent1"/>
              </a:buClr>
              <a:buSzPts val="825"/>
              <a:buFont typeface="Arial Black"/>
              <a:buChar char="-"/>
            </a:pPr>
            <a:r>
              <a:rPr lang="en-GB" sz="825" b="1">
                <a:solidFill>
                  <a:schemeClr val="dk1"/>
                </a:solidFill>
                <a:latin typeface="Arial"/>
                <a:ea typeface="Arial"/>
                <a:cs typeface="Arial"/>
                <a:sym typeface="Arial"/>
              </a:rPr>
              <a:t>Reducing</a:t>
            </a:r>
            <a:r>
              <a:rPr lang="en-GB" sz="825">
                <a:solidFill>
                  <a:schemeClr val="dk1"/>
                </a:solidFill>
                <a:latin typeface="Arial"/>
                <a:ea typeface="Arial"/>
                <a:cs typeface="Arial"/>
                <a:sym typeface="Arial"/>
              </a:rPr>
              <a:t> 4-hour breach. </a:t>
            </a:r>
            <a:endParaRPr/>
          </a:p>
        </p:txBody>
      </p:sp>
      <p:pic>
        <p:nvPicPr>
          <p:cNvPr id="700" name="Google Shape;700;p115"/>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701" name="Google Shape;701;p115"/>
          <p:cNvSpPr/>
          <p:nvPr/>
        </p:nvSpPr>
        <p:spPr>
          <a:xfrm>
            <a:off x="6338052" y="1645960"/>
            <a:ext cx="223568" cy="22356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2" name="Google Shape;702;p115"/>
          <p:cNvSpPr/>
          <p:nvPr/>
        </p:nvSpPr>
        <p:spPr>
          <a:xfrm rot="5340000">
            <a:off x="4224685" y="141440"/>
            <a:ext cx="64293" cy="8375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3" name="Google Shape;703;p115"/>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Our short term support model</a:t>
            </a:r>
            <a:endParaRPr sz="2250">
              <a:solidFill>
                <a:schemeClr val="dk1"/>
              </a:solidFill>
              <a:latin typeface="Arial"/>
              <a:ea typeface="Arial"/>
              <a:cs typeface="Arial"/>
              <a:sym typeface="Arial"/>
            </a:endParaRPr>
          </a:p>
        </p:txBody>
      </p:sp>
      <p:pic>
        <p:nvPicPr>
          <p:cNvPr id="704" name="Google Shape;704;p115"/>
          <p:cNvPicPr preferRelativeResize="0"/>
          <p:nvPr/>
        </p:nvPicPr>
        <p:blipFill rotWithShape="1">
          <a:blip r:embed="rId3">
            <a:alphaModFix/>
          </a:blip>
          <a:srcRect/>
          <a:stretch/>
        </p:blipFill>
        <p:spPr>
          <a:xfrm>
            <a:off x="8511474" y="256939"/>
            <a:ext cx="323125" cy="30134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upport_only">
  <p:cSld name="support_only">
    <p:spTree>
      <p:nvGrpSpPr>
        <p:cNvPr id="1" name="Shape 705"/>
        <p:cNvGrpSpPr/>
        <p:nvPr/>
      </p:nvGrpSpPr>
      <p:grpSpPr>
        <a:xfrm>
          <a:off x="0" y="0"/>
          <a:ext cx="0" cy="0"/>
          <a:chOff x="0" y="0"/>
          <a:chExt cx="0" cy="0"/>
        </a:xfrm>
      </p:grpSpPr>
      <p:sp>
        <p:nvSpPr>
          <p:cNvPr id="706" name="Google Shape;706;p116"/>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7" name="Google Shape;707;p116"/>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08" name="Google Shape;708;p116"/>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9" name="Google Shape;709;p116"/>
          <p:cNvSpPr/>
          <p:nvPr/>
        </p:nvSpPr>
        <p:spPr>
          <a:xfrm rot="5400000">
            <a:off x="3211620" y="854339"/>
            <a:ext cx="2707390" cy="3811904"/>
          </a:xfrm>
          <a:prstGeom prst="round2DiagRect">
            <a:avLst>
              <a:gd name="adj1" fmla="val 16667"/>
              <a:gd name="adj2" fmla="val 0"/>
            </a:avLst>
          </a:prstGeom>
          <a:noFill/>
          <a:ln w="25400" cap="rnd" cmpd="sng">
            <a:solidFill>
              <a:schemeClr val="accent3"/>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0" name="Google Shape;710;p116"/>
          <p:cNvSpPr/>
          <p:nvPr/>
        </p:nvSpPr>
        <p:spPr>
          <a:xfrm rot="5400000">
            <a:off x="3610552" y="1095889"/>
            <a:ext cx="2851584" cy="4157663"/>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1" name="Google Shape;711;p116"/>
          <p:cNvSpPr/>
          <p:nvPr/>
        </p:nvSpPr>
        <p:spPr>
          <a:xfrm rot="5400000">
            <a:off x="2087442" y="1269211"/>
            <a:ext cx="1172851" cy="1172851"/>
          </a:xfrm>
          <a:prstGeom prst="teardrop">
            <a:avLst>
              <a:gd name="adj" fmla="val 10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2" name="Google Shape;712;p116"/>
          <p:cNvSpPr txBox="1"/>
          <p:nvPr/>
        </p:nvSpPr>
        <p:spPr>
          <a:xfrm>
            <a:off x="538715" y="678790"/>
            <a:ext cx="4720590" cy="500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rgbClr val="1C191C"/>
                </a:solidFill>
                <a:latin typeface="Arial"/>
                <a:ea typeface="Arial"/>
                <a:cs typeface="Arial"/>
                <a:sym typeface="Arial"/>
              </a:rPr>
              <a:t>We deliver a long term model of support which improves patient flow and reduces (re)admissions. </a:t>
            </a: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p:txBody>
      </p:sp>
      <p:sp>
        <p:nvSpPr>
          <p:cNvPr id="713" name="Google Shape;713;p116"/>
          <p:cNvSpPr txBox="1"/>
          <p:nvPr/>
        </p:nvSpPr>
        <p:spPr>
          <a:xfrm>
            <a:off x="1888521" y="1525029"/>
            <a:ext cx="1570693" cy="62743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1200" b="1">
                <a:solidFill>
                  <a:schemeClr val="lt1"/>
                </a:solidFill>
                <a:latin typeface="Arial"/>
                <a:ea typeface="Arial"/>
                <a:cs typeface="Arial"/>
                <a:sym typeface="Arial"/>
              </a:rPr>
              <a:t>Support </a:t>
            </a:r>
            <a:br>
              <a:rPr lang="en-GB" sz="1200" b="1">
                <a:solidFill>
                  <a:schemeClr val="lt1"/>
                </a:solidFill>
                <a:latin typeface="Arial"/>
                <a:ea typeface="Arial"/>
                <a:cs typeface="Arial"/>
                <a:sym typeface="Arial"/>
              </a:rPr>
            </a:br>
            <a:r>
              <a:rPr lang="en-GB" sz="1200" b="1">
                <a:solidFill>
                  <a:schemeClr val="lt1"/>
                </a:solidFill>
                <a:latin typeface="Arial"/>
                <a:ea typeface="Arial"/>
                <a:cs typeface="Arial"/>
                <a:sym typeface="Arial"/>
              </a:rPr>
              <a:t>at Home</a:t>
            </a:r>
            <a:br>
              <a:rPr lang="en-GB" sz="1200">
                <a:solidFill>
                  <a:schemeClr val="lt1"/>
                </a:solidFill>
                <a:latin typeface="Arial"/>
                <a:ea typeface="Arial"/>
                <a:cs typeface="Arial"/>
                <a:sym typeface="Arial"/>
              </a:rPr>
            </a:br>
            <a:r>
              <a:rPr lang="en-GB" sz="825">
                <a:solidFill>
                  <a:schemeClr val="lt1"/>
                </a:solidFill>
                <a:latin typeface="Arial"/>
                <a:ea typeface="Arial"/>
                <a:cs typeface="Arial"/>
                <a:sym typeface="Arial"/>
              </a:rPr>
              <a:t>-up to 12 weeks</a:t>
            </a:r>
            <a:endParaRPr/>
          </a:p>
        </p:txBody>
      </p:sp>
      <p:sp>
        <p:nvSpPr>
          <p:cNvPr id="714" name="Google Shape;714;p116"/>
          <p:cNvSpPr txBox="1"/>
          <p:nvPr/>
        </p:nvSpPr>
        <p:spPr>
          <a:xfrm>
            <a:off x="3463625" y="2100405"/>
            <a:ext cx="3305792" cy="243254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Enables people to continue </a:t>
            </a:r>
            <a:r>
              <a:rPr lang="en-GB" sz="825" b="1">
                <a:solidFill>
                  <a:schemeClr val="dk1"/>
                </a:solidFill>
                <a:latin typeface="Arial"/>
                <a:ea typeface="Arial"/>
                <a:cs typeface="Arial"/>
                <a:sym typeface="Arial"/>
              </a:rPr>
              <a:t>living at home without acute care</a:t>
            </a:r>
            <a:r>
              <a:rPr lang="en-GB" sz="825">
                <a:solidFill>
                  <a:schemeClr val="dk1"/>
                </a:solidFill>
                <a:latin typeface="Arial"/>
                <a:ea typeface="Arial"/>
                <a:cs typeface="Arial"/>
                <a:sym typeface="Arial"/>
              </a:rPr>
              <a:t> and with reduced ongoing support needs.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Provides </a:t>
            </a:r>
            <a:r>
              <a:rPr lang="en-GB" sz="825" b="1">
                <a:solidFill>
                  <a:schemeClr val="dk1"/>
                </a:solidFill>
                <a:latin typeface="Arial"/>
                <a:ea typeface="Arial"/>
                <a:cs typeface="Arial"/>
                <a:sym typeface="Arial"/>
              </a:rPr>
              <a:t>one-to one short term support </a:t>
            </a:r>
            <a:r>
              <a:rPr lang="en-GB" sz="825">
                <a:solidFill>
                  <a:schemeClr val="dk1"/>
                </a:solidFill>
                <a:latin typeface="Arial"/>
                <a:ea typeface="Arial"/>
                <a:cs typeface="Arial"/>
                <a:sym typeface="Arial"/>
              </a:rPr>
              <a:t>for up to </a:t>
            </a:r>
            <a:r>
              <a:rPr lang="en-GB" sz="825" b="1">
                <a:solidFill>
                  <a:schemeClr val="dk1"/>
                </a:solidFill>
                <a:latin typeface="Arial"/>
                <a:ea typeface="Arial"/>
                <a:cs typeface="Arial"/>
                <a:sym typeface="Arial"/>
              </a:rPr>
              <a:t>12 weeks </a:t>
            </a:r>
            <a:r>
              <a:rPr lang="en-GB" sz="825">
                <a:solidFill>
                  <a:schemeClr val="dk1"/>
                </a:solidFill>
                <a:latin typeface="Arial"/>
                <a:ea typeface="Arial"/>
                <a:cs typeface="Arial"/>
                <a:sym typeface="Arial"/>
              </a:rPr>
              <a:t>to increase a person’s resilience and </a:t>
            </a:r>
            <a:r>
              <a:rPr lang="en-GB" sz="825" b="1">
                <a:solidFill>
                  <a:schemeClr val="dk1"/>
                </a:solidFill>
                <a:latin typeface="Arial"/>
                <a:ea typeface="Arial"/>
                <a:cs typeface="Arial"/>
                <a:sym typeface="Arial"/>
              </a:rPr>
              <a:t>independence</a:t>
            </a:r>
            <a:r>
              <a:rPr lang="en-GB" sz="825">
                <a:solidFill>
                  <a:schemeClr val="dk1"/>
                </a:solidFill>
                <a:latin typeface="Arial"/>
                <a:ea typeface="Arial"/>
                <a:cs typeface="Arial"/>
                <a:sym typeface="Arial"/>
              </a:rPr>
              <a:t> following an illness, hospital admission or other crisis.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Uses a </a:t>
            </a:r>
            <a:r>
              <a:rPr lang="en-GB" sz="825" b="1">
                <a:solidFill>
                  <a:schemeClr val="dk1"/>
                </a:solidFill>
                <a:latin typeface="Arial"/>
                <a:ea typeface="Arial"/>
                <a:cs typeface="Arial"/>
                <a:sym typeface="Arial"/>
              </a:rPr>
              <a:t>person-centred approach </a:t>
            </a:r>
            <a:r>
              <a:rPr lang="en-GB" sz="825">
                <a:solidFill>
                  <a:schemeClr val="dk1"/>
                </a:solidFill>
                <a:latin typeface="Arial"/>
                <a:ea typeface="Arial"/>
                <a:cs typeface="Arial"/>
                <a:sym typeface="Arial"/>
              </a:rPr>
              <a:t>and</a:t>
            </a:r>
            <a:r>
              <a:rPr lang="en-GB" sz="825" b="1">
                <a:solidFill>
                  <a:schemeClr val="dk1"/>
                </a:solidFill>
                <a:latin typeface="Arial"/>
                <a:ea typeface="Arial"/>
                <a:cs typeface="Arial"/>
                <a:sym typeface="Arial"/>
              </a:rPr>
              <a:t> tailored support plans </a:t>
            </a:r>
            <a:r>
              <a:rPr lang="en-GB" sz="825">
                <a:solidFill>
                  <a:schemeClr val="dk1"/>
                </a:solidFill>
                <a:latin typeface="Arial"/>
                <a:ea typeface="Arial"/>
                <a:cs typeface="Arial"/>
                <a:sym typeface="Arial"/>
              </a:rPr>
              <a:t>to </a:t>
            </a:r>
            <a:r>
              <a:rPr lang="en-GB" sz="825" b="1">
                <a:solidFill>
                  <a:schemeClr val="dk1"/>
                </a:solidFill>
                <a:latin typeface="Arial"/>
                <a:ea typeface="Arial"/>
                <a:cs typeface="Arial"/>
                <a:sym typeface="Arial"/>
              </a:rPr>
              <a:t>provide emotional support</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confidence building</a:t>
            </a:r>
            <a:r>
              <a:rPr lang="en-GB" sz="825">
                <a:solidFill>
                  <a:schemeClr val="dk1"/>
                </a:solidFill>
                <a:latin typeface="Arial"/>
                <a:ea typeface="Arial"/>
                <a:cs typeface="Arial"/>
                <a:sym typeface="Arial"/>
              </a:rPr>
              <a:t>, </a:t>
            </a:r>
            <a:r>
              <a:rPr lang="en-GB" sz="825" b="1">
                <a:solidFill>
                  <a:schemeClr val="dk1"/>
                </a:solidFill>
                <a:latin typeface="Arial"/>
                <a:ea typeface="Arial"/>
                <a:cs typeface="Arial"/>
                <a:sym typeface="Arial"/>
              </a:rPr>
              <a:t>signposting</a:t>
            </a:r>
            <a:r>
              <a:rPr lang="en-GB" sz="825">
                <a:solidFill>
                  <a:schemeClr val="dk1"/>
                </a:solidFill>
                <a:latin typeface="Arial"/>
                <a:ea typeface="Arial"/>
                <a:cs typeface="Arial"/>
                <a:sym typeface="Arial"/>
              </a:rPr>
              <a:t> and </a:t>
            </a:r>
            <a:r>
              <a:rPr lang="en-GB" sz="825" b="1">
                <a:solidFill>
                  <a:schemeClr val="dk1"/>
                </a:solidFill>
                <a:latin typeface="Arial"/>
                <a:ea typeface="Arial"/>
                <a:cs typeface="Arial"/>
                <a:sym typeface="Arial"/>
              </a:rPr>
              <a:t>supported referrals </a:t>
            </a:r>
            <a:r>
              <a:rPr lang="en-GB" sz="825">
                <a:solidFill>
                  <a:schemeClr val="dk1"/>
                </a:solidFill>
                <a:latin typeface="Arial"/>
                <a:ea typeface="Arial"/>
                <a:cs typeface="Arial"/>
                <a:sym typeface="Arial"/>
              </a:rPr>
              <a:t>to other organisations.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Uses </a:t>
            </a:r>
            <a:r>
              <a:rPr lang="en-GB" sz="825" b="1">
                <a:solidFill>
                  <a:schemeClr val="dk1"/>
                </a:solidFill>
                <a:latin typeface="Arial"/>
                <a:ea typeface="Arial"/>
                <a:cs typeface="Arial"/>
                <a:sym typeface="Arial"/>
              </a:rPr>
              <a:t>community-based services </a:t>
            </a:r>
            <a:r>
              <a:rPr lang="en-GB" sz="825">
                <a:solidFill>
                  <a:schemeClr val="dk1"/>
                </a:solidFill>
                <a:latin typeface="Arial"/>
                <a:ea typeface="Arial"/>
                <a:cs typeface="Arial"/>
                <a:sym typeface="Arial"/>
              </a:rPr>
              <a:t>to avoid or delay a requirement for adult social care.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GB" sz="825" b="1">
                <a:solidFill>
                  <a:schemeClr val="dk1"/>
                </a:solidFill>
                <a:latin typeface="Arial"/>
                <a:ea typeface="Arial"/>
                <a:cs typeface="Arial"/>
                <a:sym typeface="Arial"/>
              </a:rPr>
              <a:t>Manages the risks </a:t>
            </a:r>
            <a:r>
              <a:rPr lang="en-GB" sz="825">
                <a:solidFill>
                  <a:schemeClr val="dk1"/>
                </a:solidFill>
                <a:latin typeface="Arial"/>
                <a:ea typeface="Arial"/>
                <a:cs typeface="Arial"/>
                <a:sym typeface="Arial"/>
              </a:rPr>
              <a:t>of immediate re-admission through delivery of non-clinical activities. </a:t>
            </a:r>
            <a:endParaRPr/>
          </a:p>
          <a:p>
            <a:pPr marL="0" marR="0" lvl="0" indent="0" algn="l" rtl="0">
              <a:lnSpc>
                <a:spcPct val="110000"/>
              </a:lnSpc>
              <a:spcBef>
                <a:spcPts val="0"/>
              </a:spcBef>
              <a:spcAft>
                <a:spcPts val="0"/>
              </a:spcAft>
              <a:buNone/>
            </a:pPr>
            <a:endParaRPr sz="825">
              <a:solidFill>
                <a:schemeClr val="dk1"/>
              </a:solidFill>
              <a:latin typeface="Arial"/>
              <a:ea typeface="Arial"/>
              <a:cs typeface="Arial"/>
              <a:sym typeface="Arial"/>
            </a:endParaRPr>
          </a:p>
        </p:txBody>
      </p:sp>
      <p:pic>
        <p:nvPicPr>
          <p:cNvPr id="715" name="Google Shape;715;p116"/>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716" name="Google Shape;716;p116"/>
          <p:cNvSpPr/>
          <p:nvPr/>
        </p:nvSpPr>
        <p:spPr>
          <a:xfrm>
            <a:off x="6338052" y="1638489"/>
            <a:ext cx="223568" cy="22356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7" name="Google Shape;717;p116"/>
          <p:cNvSpPr/>
          <p:nvPr/>
        </p:nvSpPr>
        <p:spPr>
          <a:xfrm rot="5340000">
            <a:off x="4104978" y="141391"/>
            <a:ext cx="64293" cy="83641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8" name="Google Shape;718;p116"/>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Our long term support model</a:t>
            </a:r>
            <a:endParaRPr sz="2250">
              <a:solidFill>
                <a:schemeClr val="dk1"/>
              </a:solidFill>
              <a:latin typeface="Arial"/>
              <a:ea typeface="Arial"/>
              <a:cs typeface="Arial"/>
              <a:sym typeface="Arial"/>
            </a:endParaRPr>
          </a:p>
        </p:txBody>
      </p:sp>
      <p:pic>
        <p:nvPicPr>
          <p:cNvPr id="719" name="Google Shape;719;p116"/>
          <p:cNvPicPr preferRelativeResize="0"/>
          <p:nvPr/>
        </p:nvPicPr>
        <p:blipFill rotWithShape="1">
          <a:blip r:embed="rId3">
            <a:alphaModFix/>
          </a:blip>
          <a:srcRect/>
          <a:stretch/>
        </p:blipFill>
        <p:spPr>
          <a:xfrm>
            <a:off x="8511474" y="256939"/>
            <a:ext cx="323125" cy="30134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2">
    <p:spTree>
      <p:nvGrpSpPr>
        <p:cNvPr id="1" name="Shape 37"/>
        <p:cNvGrpSpPr/>
        <p:nvPr/>
      </p:nvGrpSpPr>
      <p:grpSpPr>
        <a:xfrm>
          <a:off x="0" y="0"/>
          <a:ext cx="0" cy="0"/>
          <a:chOff x="0" y="0"/>
          <a:chExt cx="0" cy="0"/>
        </a:xfrm>
      </p:grpSpPr>
      <p:pic>
        <p:nvPicPr>
          <p:cNvPr id="38" name="Google Shape;38;p47" descr="G:\Communications\MCDB\Brand\Brand guidelines\Logos\Marque CMYK.jpg"/>
          <p:cNvPicPr preferRelativeResize="0"/>
          <p:nvPr/>
        </p:nvPicPr>
        <p:blipFill rotWithShape="1">
          <a:blip r:embed="rId2">
            <a:alphaModFix/>
          </a:blip>
          <a:srcRect/>
          <a:stretch/>
        </p:blipFill>
        <p:spPr>
          <a:xfrm>
            <a:off x="0" y="4219100"/>
            <a:ext cx="2430574" cy="9244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re_components_v1">
  <p:cSld name="core_components_v1">
    <p:spTree>
      <p:nvGrpSpPr>
        <p:cNvPr id="1" name="Shape 720"/>
        <p:cNvGrpSpPr/>
        <p:nvPr/>
      </p:nvGrpSpPr>
      <p:grpSpPr>
        <a:xfrm>
          <a:off x="0" y="0"/>
          <a:ext cx="0" cy="0"/>
          <a:chOff x="0" y="0"/>
          <a:chExt cx="0" cy="0"/>
        </a:xfrm>
      </p:grpSpPr>
      <p:sp>
        <p:nvSpPr>
          <p:cNvPr id="721" name="Google Shape;721;p117"/>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2" name="Google Shape;722;p117"/>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23" name="Google Shape;723;p117"/>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24" name="Google Shape;724;p117"/>
          <p:cNvPicPr preferRelativeResize="0"/>
          <p:nvPr/>
        </p:nvPicPr>
        <p:blipFill rotWithShape="1">
          <a:blip r:embed="rId2">
            <a:alphaModFix/>
          </a:blip>
          <a:srcRect/>
          <a:stretch/>
        </p:blipFill>
        <p:spPr>
          <a:xfrm>
            <a:off x="2232062" y="3920685"/>
            <a:ext cx="5146175" cy="635330"/>
          </a:xfrm>
          <a:prstGeom prst="rect">
            <a:avLst/>
          </a:prstGeom>
          <a:noFill/>
          <a:ln>
            <a:noFill/>
          </a:ln>
        </p:spPr>
      </p:pic>
      <p:pic>
        <p:nvPicPr>
          <p:cNvPr id="725" name="Google Shape;725;p117"/>
          <p:cNvPicPr preferRelativeResize="0"/>
          <p:nvPr/>
        </p:nvPicPr>
        <p:blipFill rotWithShape="1">
          <a:blip r:embed="rId3">
            <a:alphaModFix/>
          </a:blip>
          <a:srcRect/>
          <a:stretch/>
        </p:blipFill>
        <p:spPr>
          <a:xfrm>
            <a:off x="1500888" y="2044023"/>
            <a:ext cx="6583067" cy="610958"/>
          </a:xfrm>
          <a:prstGeom prst="rect">
            <a:avLst/>
          </a:prstGeom>
          <a:noFill/>
          <a:ln>
            <a:noFill/>
          </a:ln>
        </p:spPr>
      </p:pic>
      <p:sp>
        <p:nvSpPr>
          <p:cNvPr id="726" name="Google Shape;726;p117"/>
          <p:cNvSpPr/>
          <p:nvPr/>
        </p:nvSpPr>
        <p:spPr>
          <a:xfrm rot="5340000">
            <a:off x="2156522" y="-291999"/>
            <a:ext cx="64293" cy="16984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7" name="Google Shape;727;p117"/>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Core components of our service models</a:t>
            </a:r>
            <a:endParaRPr/>
          </a:p>
        </p:txBody>
      </p:sp>
      <p:sp>
        <p:nvSpPr>
          <p:cNvPr id="728" name="Google Shape;728;p117"/>
          <p:cNvSpPr txBox="1"/>
          <p:nvPr/>
        </p:nvSpPr>
        <p:spPr>
          <a:xfrm>
            <a:off x="538715" y="678790"/>
            <a:ext cx="4754805" cy="36086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rgbClr val="1C191C"/>
                </a:solidFill>
                <a:latin typeface="Arial"/>
                <a:ea typeface="Arial"/>
                <a:cs typeface="Arial"/>
                <a:sym typeface="Arial"/>
              </a:rPr>
              <a:t>The precise activities can be tailored to local needs; the table below outlines the component headings and activity details. This is our typical approach to meet your service user objectives. </a:t>
            </a:r>
            <a:endParaRPr/>
          </a:p>
        </p:txBody>
      </p:sp>
      <p:sp>
        <p:nvSpPr>
          <p:cNvPr id="729" name="Google Shape;729;p117"/>
          <p:cNvSpPr/>
          <p:nvPr/>
        </p:nvSpPr>
        <p:spPr>
          <a:xfrm>
            <a:off x="769715" y="1718827"/>
            <a:ext cx="1462347" cy="1199705"/>
          </a:xfrm>
          <a:prstGeom prst="round2DiagRect">
            <a:avLst>
              <a:gd name="adj1" fmla="val 16667"/>
              <a:gd name="adj2" fmla="val 0"/>
            </a:avLst>
          </a:prstGeom>
          <a:solidFill>
            <a:schemeClr val="lt1"/>
          </a:solidFill>
          <a:ln>
            <a:noFill/>
          </a:ln>
        </p:spPr>
        <p:txBody>
          <a:bodyPr spcFirstLastPara="1" wrap="square" lIns="135000" tIns="108000" rIns="91425" bIns="45700"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Individual needs assessment for independent living service support (does not include health or social care needs)</a:t>
            </a:r>
            <a:endParaRPr/>
          </a:p>
        </p:txBody>
      </p:sp>
      <p:sp>
        <p:nvSpPr>
          <p:cNvPr id="730" name="Google Shape;730;p117"/>
          <p:cNvSpPr/>
          <p:nvPr/>
        </p:nvSpPr>
        <p:spPr>
          <a:xfrm>
            <a:off x="666682" y="1316662"/>
            <a:ext cx="1129493" cy="476045"/>
          </a:xfrm>
          <a:prstGeom prst="round2DiagRect">
            <a:avLst>
              <a:gd name="adj1" fmla="val 16667"/>
              <a:gd name="adj2" fmla="val 0"/>
            </a:avLst>
          </a:prstGeom>
          <a:solidFill>
            <a:schemeClr val="accent1"/>
          </a:solidFill>
          <a:ln>
            <a:noFill/>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b="1">
                <a:solidFill>
                  <a:schemeClr val="lt1"/>
                </a:solidFill>
                <a:latin typeface="Arial"/>
                <a:ea typeface="Arial"/>
                <a:cs typeface="Arial"/>
                <a:sym typeface="Arial"/>
              </a:rPr>
              <a:t>Needs assessment</a:t>
            </a:r>
            <a:endParaRPr/>
          </a:p>
        </p:txBody>
      </p:sp>
      <p:sp>
        <p:nvSpPr>
          <p:cNvPr id="731" name="Google Shape;731;p117"/>
          <p:cNvSpPr/>
          <p:nvPr/>
        </p:nvSpPr>
        <p:spPr>
          <a:xfrm>
            <a:off x="2735212" y="2060413"/>
            <a:ext cx="1792100" cy="981279"/>
          </a:xfrm>
          <a:prstGeom prst="round2DiagRect">
            <a:avLst>
              <a:gd name="adj1" fmla="val 16667"/>
              <a:gd name="adj2" fmla="val 0"/>
            </a:avLst>
          </a:prstGeom>
          <a:solidFill>
            <a:schemeClr val="lt1"/>
          </a:solidFill>
          <a:ln>
            <a:noFill/>
          </a:ln>
        </p:spPr>
        <p:txBody>
          <a:bodyPr spcFirstLastPara="1" wrap="square" lIns="135000" tIns="108000" rIns="91425" bIns="45700"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Co-production of person centred goals to support safety and confidence for living at home (does not include health or social care needs)</a:t>
            </a:r>
            <a:endParaRPr/>
          </a:p>
        </p:txBody>
      </p:sp>
      <p:sp>
        <p:nvSpPr>
          <p:cNvPr id="732" name="Google Shape;732;p117"/>
          <p:cNvSpPr/>
          <p:nvPr/>
        </p:nvSpPr>
        <p:spPr>
          <a:xfrm>
            <a:off x="2644415" y="1609542"/>
            <a:ext cx="1557833" cy="494654"/>
          </a:xfrm>
          <a:prstGeom prst="round2DiagRect">
            <a:avLst>
              <a:gd name="adj1" fmla="val 16667"/>
              <a:gd name="adj2" fmla="val 0"/>
            </a:avLst>
          </a:prstGeom>
          <a:solidFill>
            <a:schemeClr val="accent2"/>
          </a:solidFill>
          <a:ln>
            <a:noFill/>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b="1">
                <a:solidFill>
                  <a:schemeClr val="lt1"/>
                </a:solidFill>
                <a:latin typeface="Arial"/>
                <a:ea typeface="Arial"/>
                <a:cs typeface="Arial"/>
                <a:sym typeface="Arial"/>
              </a:rPr>
              <a:t>Goal setting and support planning </a:t>
            </a:r>
            <a:endParaRPr/>
          </a:p>
        </p:txBody>
      </p:sp>
      <p:sp>
        <p:nvSpPr>
          <p:cNvPr id="733" name="Google Shape;733;p117"/>
          <p:cNvSpPr/>
          <p:nvPr/>
        </p:nvSpPr>
        <p:spPr>
          <a:xfrm>
            <a:off x="7233194" y="1564531"/>
            <a:ext cx="1534101" cy="1053608"/>
          </a:xfrm>
          <a:prstGeom prst="round2DiagRect">
            <a:avLst>
              <a:gd name="adj1" fmla="val 16667"/>
              <a:gd name="adj2" fmla="val 0"/>
            </a:avLst>
          </a:prstGeom>
          <a:solidFill>
            <a:schemeClr val="lt1"/>
          </a:solidFill>
          <a:ln>
            <a:noFill/>
          </a:ln>
        </p:spPr>
        <p:txBody>
          <a:bodyPr spcFirstLastPara="1" wrap="square" lIns="135000" tIns="108000" rIns="91425" bIns="45700"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Transport service to and from hospital to home, appointments and other community engagement requirements</a:t>
            </a:r>
            <a:endParaRPr/>
          </a:p>
        </p:txBody>
      </p:sp>
      <p:sp>
        <p:nvSpPr>
          <p:cNvPr id="734" name="Google Shape;734;p117"/>
          <p:cNvSpPr/>
          <p:nvPr/>
        </p:nvSpPr>
        <p:spPr>
          <a:xfrm>
            <a:off x="7082959" y="1180003"/>
            <a:ext cx="1114802" cy="465883"/>
          </a:xfrm>
          <a:prstGeom prst="round2DiagRect">
            <a:avLst>
              <a:gd name="adj1" fmla="val 16667"/>
              <a:gd name="adj2" fmla="val 0"/>
            </a:avLst>
          </a:prstGeom>
          <a:solidFill>
            <a:schemeClr val="accent5"/>
          </a:solidFill>
          <a:ln>
            <a:noFill/>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b="1">
                <a:solidFill>
                  <a:schemeClr val="lt1"/>
                </a:solidFill>
                <a:latin typeface="Arial"/>
                <a:ea typeface="Arial"/>
                <a:cs typeface="Arial"/>
                <a:sym typeface="Arial"/>
              </a:rPr>
              <a:t>Community transport </a:t>
            </a:r>
            <a:endParaRPr/>
          </a:p>
        </p:txBody>
      </p:sp>
      <p:sp>
        <p:nvSpPr>
          <p:cNvPr id="735" name="Google Shape;735;p117"/>
          <p:cNvSpPr/>
          <p:nvPr/>
        </p:nvSpPr>
        <p:spPr>
          <a:xfrm>
            <a:off x="4079234" y="3991967"/>
            <a:ext cx="1750067" cy="855680"/>
          </a:xfrm>
          <a:prstGeom prst="round2DiagRect">
            <a:avLst>
              <a:gd name="adj1" fmla="val 16667"/>
              <a:gd name="adj2" fmla="val 0"/>
            </a:avLst>
          </a:prstGeom>
          <a:solidFill>
            <a:schemeClr val="lt1"/>
          </a:solidFill>
          <a:ln>
            <a:noFill/>
          </a:ln>
        </p:spPr>
        <p:txBody>
          <a:bodyPr spcFirstLastPara="1" wrap="square" lIns="135000" tIns="108000" rIns="91425" bIns="45700"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Listening and befriending (kindness) and potentially coaching (identifying triggers and coping strategies)</a:t>
            </a:r>
            <a:endParaRPr/>
          </a:p>
        </p:txBody>
      </p:sp>
      <p:sp>
        <p:nvSpPr>
          <p:cNvPr id="736" name="Google Shape;736;p117"/>
          <p:cNvSpPr/>
          <p:nvPr/>
        </p:nvSpPr>
        <p:spPr>
          <a:xfrm>
            <a:off x="3944910" y="3804910"/>
            <a:ext cx="1557833" cy="280668"/>
          </a:xfrm>
          <a:prstGeom prst="round2DiagRect">
            <a:avLst>
              <a:gd name="adj1" fmla="val 16667"/>
              <a:gd name="adj2" fmla="val 0"/>
            </a:avLst>
          </a:prstGeom>
          <a:solidFill>
            <a:schemeClr val="accent4"/>
          </a:solidFill>
          <a:ln>
            <a:noFill/>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b="1">
                <a:solidFill>
                  <a:schemeClr val="lt1"/>
                </a:solidFill>
                <a:latin typeface="Arial"/>
                <a:ea typeface="Arial"/>
                <a:cs typeface="Arial"/>
                <a:sym typeface="Arial"/>
              </a:rPr>
              <a:t>Emotional support </a:t>
            </a:r>
            <a:endParaRPr/>
          </a:p>
        </p:txBody>
      </p:sp>
      <p:sp>
        <p:nvSpPr>
          <p:cNvPr id="737" name="Google Shape;737;p117"/>
          <p:cNvSpPr/>
          <p:nvPr/>
        </p:nvSpPr>
        <p:spPr>
          <a:xfrm>
            <a:off x="5064730" y="1755102"/>
            <a:ext cx="1668347" cy="1030519"/>
          </a:xfrm>
          <a:prstGeom prst="round2DiagRect">
            <a:avLst>
              <a:gd name="adj1" fmla="val 16667"/>
              <a:gd name="adj2" fmla="val 0"/>
            </a:avLst>
          </a:prstGeom>
          <a:solidFill>
            <a:schemeClr val="lt1"/>
          </a:solidFill>
          <a:ln>
            <a:noFill/>
          </a:ln>
        </p:spPr>
        <p:txBody>
          <a:bodyPr spcFirstLastPara="1" wrap="square" lIns="135000" tIns="108000" rIns="91425" bIns="45700"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Telephone or visit to check wellbeing and identify risks in maintaining safety and confidence for living independently at home </a:t>
            </a:r>
            <a:endParaRPr/>
          </a:p>
        </p:txBody>
      </p:sp>
      <p:sp>
        <p:nvSpPr>
          <p:cNvPr id="738" name="Google Shape;738;p117"/>
          <p:cNvSpPr/>
          <p:nvPr/>
        </p:nvSpPr>
        <p:spPr>
          <a:xfrm>
            <a:off x="4916955" y="1493924"/>
            <a:ext cx="1274815" cy="324194"/>
          </a:xfrm>
          <a:prstGeom prst="round2DiagRect">
            <a:avLst>
              <a:gd name="adj1" fmla="val 16667"/>
              <a:gd name="adj2" fmla="val 0"/>
            </a:avLst>
          </a:prstGeom>
          <a:solidFill>
            <a:schemeClr val="accent3"/>
          </a:solidFill>
          <a:ln>
            <a:noFill/>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b="1">
                <a:solidFill>
                  <a:schemeClr val="lt1"/>
                </a:solidFill>
                <a:latin typeface="Arial"/>
                <a:ea typeface="Arial"/>
                <a:cs typeface="Arial"/>
                <a:sym typeface="Arial"/>
              </a:rPr>
              <a:t>Welfare checks </a:t>
            </a:r>
            <a:endParaRPr/>
          </a:p>
        </p:txBody>
      </p:sp>
      <p:sp>
        <p:nvSpPr>
          <p:cNvPr id="739" name="Google Shape;739;p117"/>
          <p:cNvSpPr/>
          <p:nvPr/>
        </p:nvSpPr>
        <p:spPr>
          <a:xfrm>
            <a:off x="1582185" y="3661511"/>
            <a:ext cx="1644881" cy="1022589"/>
          </a:xfrm>
          <a:prstGeom prst="round2DiagRect">
            <a:avLst>
              <a:gd name="adj1" fmla="val 16667"/>
              <a:gd name="adj2" fmla="val 0"/>
            </a:avLst>
          </a:prstGeom>
          <a:solidFill>
            <a:schemeClr val="lt1"/>
          </a:solidFill>
          <a:ln>
            <a:noFill/>
          </a:ln>
        </p:spPr>
        <p:txBody>
          <a:bodyPr spcFirstLastPara="1" wrap="square" lIns="135000" tIns="108000" rIns="91425" bIns="45700"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With shopping, collecting prescriptions, checking with home safety (fire safety and trip hazards, support with paying bills etc)</a:t>
            </a:r>
            <a:endParaRPr/>
          </a:p>
        </p:txBody>
      </p:sp>
      <p:sp>
        <p:nvSpPr>
          <p:cNvPr id="740" name="Google Shape;740;p117"/>
          <p:cNvSpPr/>
          <p:nvPr/>
        </p:nvSpPr>
        <p:spPr>
          <a:xfrm>
            <a:off x="1416287" y="3465164"/>
            <a:ext cx="1478643" cy="280668"/>
          </a:xfrm>
          <a:prstGeom prst="round2DiagRect">
            <a:avLst>
              <a:gd name="adj1" fmla="val 16667"/>
              <a:gd name="adj2" fmla="val 0"/>
            </a:avLst>
          </a:prstGeom>
          <a:solidFill>
            <a:schemeClr val="accent3"/>
          </a:solidFill>
          <a:ln>
            <a:noFill/>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b="1">
                <a:solidFill>
                  <a:schemeClr val="lt1"/>
                </a:solidFill>
                <a:latin typeface="Arial"/>
                <a:ea typeface="Arial"/>
                <a:cs typeface="Arial"/>
                <a:sym typeface="Arial"/>
              </a:rPr>
              <a:t>Practical support </a:t>
            </a:r>
            <a:endParaRPr/>
          </a:p>
        </p:txBody>
      </p:sp>
      <p:sp>
        <p:nvSpPr>
          <p:cNvPr id="741" name="Google Shape;741;p117"/>
          <p:cNvSpPr/>
          <p:nvPr/>
        </p:nvSpPr>
        <p:spPr>
          <a:xfrm>
            <a:off x="6387026" y="3562816"/>
            <a:ext cx="1750067" cy="855673"/>
          </a:xfrm>
          <a:prstGeom prst="round2DiagRect">
            <a:avLst>
              <a:gd name="adj1" fmla="val 16667"/>
              <a:gd name="adj2" fmla="val 0"/>
            </a:avLst>
          </a:prstGeom>
          <a:solidFill>
            <a:schemeClr val="lt1"/>
          </a:solidFill>
          <a:ln>
            <a:noFill/>
          </a:ln>
        </p:spPr>
        <p:txBody>
          <a:bodyPr spcFirstLastPara="1" wrap="square" lIns="135000" tIns="108000" rIns="91425" bIns="45700" anchor="t" anchorCtr="0">
            <a:noAutofit/>
          </a:bodyPr>
          <a:lstStyle/>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Connecting service users to other BRC services or voluntary or statutory agencies and community groups</a:t>
            </a:r>
            <a:endParaRPr/>
          </a:p>
        </p:txBody>
      </p:sp>
      <p:sp>
        <p:nvSpPr>
          <p:cNvPr id="742" name="Google Shape;742;p117"/>
          <p:cNvSpPr/>
          <p:nvPr/>
        </p:nvSpPr>
        <p:spPr>
          <a:xfrm>
            <a:off x="6249072" y="3380843"/>
            <a:ext cx="1557833" cy="280668"/>
          </a:xfrm>
          <a:prstGeom prst="round2DiagRect">
            <a:avLst>
              <a:gd name="adj1" fmla="val 16667"/>
              <a:gd name="adj2" fmla="val 0"/>
            </a:avLst>
          </a:prstGeom>
          <a:solidFill>
            <a:schemeClr val="accent5"/>
          </a:solidFill>
          <a:ln>
            <a:noFill/>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b="1">
                <a:solidFill>
                  <a:schemeClr val="lt1"/>
                </a:solidFill>
                <a:latin typeface="Arial"/>
                <a:ea typeface="Arial"/>
                <a:cs typeface="Arial"/>
                <a:sym typeface="Arial"/>
              </a:rPr>
              <a:t>Navigation support </a:t>
            </a:r>
            <a:endParaRPr/>
          </a:p>
        </p:txBody>
      </p:sp>
      <p:pic>
        <p:nvPicPr>
          <p:cNvPr id="743" name="Google Shape;743;p117"/>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744" name="Google Shape;744;p117"/>
          <p:cNvPicPr preferRelativeResize="0"/>
          <p:nvPr/>
        </p:nvPicPr>
        <p:blipFill rotWithShape="1">
          <a:blip r:embed="rId5">
            <a:alphaModFix/>
          </a:blip>
          <a:srcRect/>
          <a:stretch/>
        </p:blipFill>
        <p:spPr>
          <a:xfrm>
            <a:off x="8486629" y="248250"/>
            <a:ext cx="346061" cy="35375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core_components_v2">
  <p:cSld name="1_core_components_v2">
    <p:spTree>
      <p:nvGrpSpPr>
        <p:cNvPr id="1" name="Shape 745"/>
        <p:cNvGrpSpPr/>
        <p:nvPr/>
      </p:nvGrpSpPr>
      <p:grpSpPr>
        <a:xfrm>
          <a:off x="0" y="0"/>
          <a:ext cx="0" cy="0"/>
          <a:chOff x="0" y="0"/>
          <a:chExt cx="0" cy="0"/>
        </a:xfrm>
      </p:grpSpPr>
      <p:sp>
        <p:nvSpPr>
          <p:cNvPr id="746" name="Google Shape;746;p118"/>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7" name="Google Shape;747;p118"/>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48" name="Google Shape;748;p118"/>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9" name="Google Shape;749;p118"/>
          <p:cNvSpPr/>
          <p:nvPr/>
        </p:nvSpPr>
        <p:spPr>
          <a:xfrm rot="5340000">
            <a:off x="2156522" y="-291999"/>
            <a:ext cx="64293" cy="16984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0" name="Google Shape;750;p118"/>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Core components of our service models</a:t>
            </a:r>
            <a:endParaRPr/>
          </a:p>
        </p:txBody>
      </p:sp>
      <p:sp>
        <p:nvSpPr>
          <p:cNvPr id="751" name="Google Shape;751;p118"/>
          <p:cNvSpPr txBox="1"/>
          <p:nvPr/>
        </p:nvSpPr>
        <p:spPr>
          <a:xfrm>
            <a:off x="538715" y="678790"/>
            <a:ext cx="4754805" cy="36086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rgbClr val="1C191C"/>
                </a:solidFill>
                <a:latin typeface="Arial"/>
                <a:ea typeface="Arial"/>
                <a:cs typeface="Arial"/>
                <a:sym typeface="Arial"/>
              </a:rPr>
              <a:t>The precise activities can be tailored to local needs; the table below outlines the component headings and activity details. This is our typical approach to meet your service user objectives. </a:t>
            </a:r>
            <a:endParaRPr/>
          </a:p>
        </p:txBody>
      </p:sp>
      <p:sp>
        <p:nvSpPr>
          <p:cNvPr id="752" name="Google Shape;752;p118"/>
          <p:cNvSpPr/>
          <p:nvPr/>
        </p:nvSpPr>
        <p:spPr>
          <a:xfrm>
            <a:off x="1401013" y="1751475"/>
            <a:ext cx="1848407" cy="1415138"/>
          </a:xfrm>
          <a:prstGeom prst="round2DiagRect">
            <a:avLst>
              <a:gd name="adj1" fmla="val 16667"/>
              <a:gd name="adj2" fmla="val 0"/>
            </a:avLst>
          </a:prstGeom>
          <a:solidFill>
            <a:schemeClr val="accent1"/>
          </a:solidFill>
          <a:ln>
            <a:noFill/>
          </a:ln>
        </p:spPr>
        <p:txBody>
          <a:bodyPr spcFirstLastPara="1" wrap="square" lIns="162000" tIns="54000" rIns="270000" bIns="45700" anchor="t" anchorCtr="0">
            <a:noAutofit/>
          </a:bodyPr>
          <a:lstStyle/>
          <a:p>
            <a:pPr marL="0" marR="0" lvl="0" indent="0" algn="l" rtl="0">
              <a:lnSpc>
                <a:spcPct val="110000"/>
              </a:lnSpc>
              <a:spcBef>
                <a:spcPts val="0"/>
              </a:spcBef>
              <a:spcAft>
                <a:spcPts val="0"/>
              </a:spcAft>
              <a:buClr>
                <a:schemeClr val="lt1"/>
              </a:buClr>
              <a:buSzPts val="975"/>
              <a:buFont typeface="Arial"/>
              <a:buNone/>
            </a:pPr>
            <a:r>
              <a:rPr lang="en-GB" sz="975" b="1">
                <a:solidFill>
                  <a:schemeClr val="lt1"/>
                </a:solidFill>
                <a:latin typeface="Arial"/>
                <a:ea typeface="Arial"/>
                <a:cs typeface="Arial"/>
                <a:sym typeface="Arial"/>
              </a:rPr>
              <a:t>Needs assessment</a:t>
            </a:r>
            <a:br>
              <a:rPr lang="en-GB" sz="975" b="1">
                <a:solidFill>
                  <a:schemeClr val="lt1"/>
                </a:solidFill>
                <a:latin typeface="Arial"/>
                <a:ea typeface="Arial"/>
                <a:cs typeface="Arial"/>
                <a:sym typeface="Arial"/>
              </a:rPr>
            </a:br>
            <a:endParaRPr sz="975">
              <a:solidFill>
                <a:schemeClr val="lt1"/>
              </a:solidFill>
              <a:latin typeface="Arial"/>
              <a:ea typeface="Arial"/>
              <a:cs typeface="Arial"/>
              <a:sym typeface="Arial"/>
            </a:endParaRPr>
          </a:p>
          <a:p>
            <a:pPr marL="0" marR="0" lvl="0" indent="0" algn="l" rtl="0">
              <a:lnSpc>
                <a:spcPct val="110000"/>
              </a:lnSpc>
              <a:spcBef>
                <a:spcPts val="0"/>
              </a:spcBef>
              <a:spcAft>
                <a:spcPts val="0"/>
              </a:spcAft>
              <a:buClr>
                <a:schemeClr val="lt1"/>
              </a:buClr>
              <a:buSzPts val="825"/>
              <a:buFont typeface="Arial"/>
              <a:buNone/>
            </a:pPr>
            <a:r>
              <a:rPr lang="en-GB" sz="825">
                <a:solidFill>
                  <a:schemeClr val="lt1"/>
                </a:solidFill>
                <a:latin typeface="Arial"/>
                <a:ea typeface="Arial"/>
                <a:cs typeface="Arial"/>
                <a:sym typeface="Arial"/>
              </a:rPr>
              <a:t>Individual needs assessment for independent living service support (does not include health or social care needs)</a:t>
            </a:r>
            <a:endParaRPr/>
          </a:p>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pic>
        <p:nvPicPr>
          <p:cNvPr id="753" name="Google Shape;753;p118"/>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754" name="Google Shape;754;p118"/>
          <p:cNvPicPr preferRelativeResize="0"/>
          <p:nvPr/>
        </p:nvPicPr>
        <p:blipFill rotWithShape="1">
          <a:blip r:embed="rId3">
            <a:alphaModFix/>
          </a:blip>
          <a:srcRect/>
          <a:stretch/>
        </p:blipFill>
        <p:spPr>
          <a:xfrm>
            <a:off x="8486629" y="248250"/>
            <a:ext cx="346061" cy="353752"/>
          </a:xfrm>
          <a:prstGeom prst="rect">
            <a:avLst/>
          </a:prstGeom>
          <a:noFill/>
          <a:ln>
            <a:noFill/>
          </a:ln>
        </p:spPr>
      </p:pic>
      <p:sp>
        <p:nvSpPr>
          <p:cNvPr id="755" name="Google Shape;755;p118"/>
          <p:cNvSpPr/>
          <p:nvPr/>
        </p:nvSpPr>
        <p:spPr>
          <a:xfrm>
            <a:off x="3128995" y="1296780"/>
            <a:ext cx="1848407" cy="1646705"/>
          </a:xfrm>
          <a:prstGeom prst="round2DiagRect">
            <a:avLst>
              <a:gd name="adj1" fmla="val 16667"/>
              <a:gd name="adj2" fmla="val 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None/>
            </a:pPr>
            <a:r>
              <a:rPr lang="en-GB" sz="975" b="1">
                <a:solidFill>
                  <a:schemeClr val="dk1"/>
                </a:solidFill>
                <a:latin typeface="Arial"/>
                <a:ea typeface="Arial"/>
                <a:cs typeface="Arial"/>
                <a:sym typeface="Arial"/>
              </a:rPr>
              <a:t>Goal setting and support planning </a:t>
            </a:r>
            <a:br>
              <a:rPr lang="en-GB" sz="975" b="1">
                <a:solidFill>
                  <a:schemeClr val="dk1"/>
                </a:solidFill>
                <a:latin typeface="Arial"/>
                <a:ea typeface="Arial"/>
                <a:cs typeface="Arial"/>
                <a:sym typeface="Arial"/>
              </a:rPr>
            </a:br>
            <a:endParaRPr sz="975">
              <a:solidFill>
                <a:schemeClr val="dk1"/>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Co-production of person centred goals to support safety and confidence for living at home (does not include health or social care needs)</a:t>
            </a:r>
            <a:endParaRPr/>
          </a:p>
          <a:p>
            <a:pPr marL="0" marR="0" lvl="0" indent="0" algn="l" rtl="0">
              <a:lnSpc>
                <a:spcPct val="110000"/>
              </a:lnSpc>
              <a:spcBef>
                <a:spcPts val="0"/>
              </a:spcBef>
              <a:spcAft>
                <a:spcPts val="0"/>
              </a:spcAft>
              <a:buClr>
                <a:schemeClr val="dk1"/>
              </a:buClr>
              <a:buSzPts val="975"/>
              <a:buFont typeface="Arial"/>
              <a:buNone/>
            </a:pPr>
            <a:endParaRPr sz="975" b="1">
              <a:solidFill>
                <a:schemeClr val="dk1"/>
              </a:solidFill>
              <a:latin typeface="Arial"/>
              <a:ea typeface="Arial"/>
              <a:cs typeface="Arial"/>
              <a:sym typeface="Arial"/>
            </a:endParaRPr>
          </a:p>
        </p:txBody>
      </p:sp>
      <p:sp>
        <p:nvSpPr>
          <p:cNvPr id="756" name="Google Shape;756;p118"/>
          <p:cNvSpPr/>
          <p:nvPr/>
        </p:nvSpPr>
        <p:spPr>
          <a:xfrm>
            <a:off x="4781056" y="1722519"/>
            <a:ext cx="1784605" cy="1348815"/>
          </a:xfrm>
          <a:prstGeom prst="round2DiagRect">
            <a:avLst>
              <a:gd name="adj1" fmla="val 16667"/>
              <a:gd name="adj2" fmla="val 0"/>
            </a:avLst>
          </a:prstGeom>
          <a:solidFill>
            <a:schemeClr val="accent5"/>
          </a:solidFill>
          <a:ln>
            <a:noFill/>
          </a:ln>
        </p:spPr>
        <p:txBody>
          <a:bodyPr spcFirstLastPara="1" wrap="square" lIns="162000" tIns="54000" rIns="216000" bIns="45700" anchor="t" anchorCtr="0">
            <a:noAutofit/>
          </a:bodyPr>
          <a:lstStyle/>
          <a:p>
            <a:pPr marL="0" marR="0" lvl="0" indent="0" algn="l" rtl="0">
              <a:lnSpc>
                <a:spcPct val="110000"/>
              </a:lnSpc>
              <a:spcBef>
                <a:spcPts val="0"/>
              </a:spcBef>
              <a:spcAft>
                <a:spcPts val="0"/>
              </a:spcAft>
              <a:buNone/>
            </a:pPr>
            <a:r>
              <a:rPr lang="en-GB" sz="975" b="1">
                <a:solidFill>
                  <a:schemeClr val="lt1"/>
                </a:solidFill>
                <a:latin typeface="Arial"/>
                <a:ea typeface="Arial"/>
                <a:cs typeface="Arial"/>
                <a:sym typeface="Arial"/>
              </a:rPr>
              <a:t>Welfare checks </a:t>
            </a:r>
            <a:br>
              <a:rPr lang="en-GB" sz="975" b="1">
                <a:solidFill>
                  <a:schemeClr val="lt1"/>
                </a:solidFill>
                <a:latin typeface="Arial"/>
                <a:ea typeface="Arial"/>
                <a:cs typeface="Arial"/>
                <a:sym typeface="Arial"/>
              </a:rPr>
            </a:br>
            <a:endParaRPr sz="975">
              <a:solidFill>
                <a:schemeClr val="lt1"/>
              </a:solidFill>
              <a:latin typeface="Arial"/>
              <a:ea typeface="Arial"/>
              <a:cs typeface="Arial"/>
              <a:sym typeface="Arial"/>
            </a:endParaRPr>
          </a:p>
          <a:p>
            <a:pPr marL="0" marR="0" lvl="0" indent="0" algn="l" rtl="0">
              <a:lnSpc>
                <a:spcPct val="110000"/>
              </a:lnSpc>
              <a:spcBef>
                <a:spcPts val="0"/>
              </a:spcBef>
              <a:spcAft>
                <a:spcPts val="0"/>
              </a:spcAft>
              <a:buClr>
                <a:schemeClr val="lt1"/>
              </a:buClr>
              <a:buSzPts val="825"/>
              <a:buFont typeface="Arial"/>
              <a:buNone/>
            </a:pPr>
            <a:r>
              <a:rPr lang="en-GB" sz="825">
                <a:solidFill>
                  <a:schemeClr val="lt1"/>
                </a:solidFill>
                <a:latin typeface="Arial"/>
                <a:ea typeface="Arial"/>
                <a:cs typeface="Arial"/>
                <a:sym typeface="Arial"/>
              </a:rPr>
              <a:t>Telephone or visit to check wellbeing and identify risks in maintaining safety and confidence for living independently at home </a:t>
            </a:r>
            <a:endParaRPr/>
          </a:p>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sp>
        <p:nvSpPr>
          <p:cNvPr id="757" name="Google Shape;757;p118"/>
          <p:cNvSpPr/>
          <p:nvPr/>
        </p:nvSpPr>
        <p:spPr>
          <a:xfrm>
            <a:off x="2148988" y="3362296"/>
            <a:ext cx="2056622" cy="1189895"/>
          </a:xfrm>
          <a:prstGeom prst="round2DiagRect">
            <a:avLst>
              <a:gd name="adj1" fmla="val 16667"/>
              <a:gd name="adj2" fmla="val 0"/>
            </a:avLst>
          </a:prstGeom>
          <a:solidFill>
            <a:schemeClr val="accent2"/>
          </a:solidFill>
          <a:ln>
            <a:noFill/>
          </a:ln>
        </p:spPr>
        <p:txBody>
          <a:bodyPr spcFirstLastPara="1" wrap="square" lIns="162000" tIns="54000" rIns="324000" bIns="45700" anchor="t" anchorCtr="0">
            <a:noAutofit/>
          </a:bodyPr>
          <a:lstStyle/>
          <a:p>
            <a:pPr marL="0" marR="0" lvl="0" indent="0" algn="l" rtl="0">
              <a:lnSpc>
                <a:spcPct val="110000"/>
              </a:lnSpc>
              <a:spcBef>
                <a:spcPts val="0"/>
              </a:spcBef>
              <a:spcAft>
                <a:spcPts val="0"/>
              </a:spcAft>
              <a:buNone/>
            </a:pPr>
            <a:r>
              <a:rPr lang="en-GB" sz="975" b="1">
                <a:solidFill>
                  <a:schemeClr val="lt1"/>
                </a:solidFill>
                <a:latin typeface="Arial"/>
                <a:ea typeface="Arial"/>
                <a:cs typeface="Arial"/>
                <a:sym typeface="Arial"/>
              </a:rPr>
              <a:t>Emotional support</a:t>
            </a:r>
            <a:endParaRPr/>
          </a:p>
          <a:p>
            <a:pPr marL="0" marR="0" lvl="0" indent="0" algn="l" rtl="0">
              <a:lnSpc>
                <a:spcPct val="110000"/>
              </a:lnSpc>
              <a:spcBef>
                <a:spcPts val="0"/>
              </a:spcBef>
              <a:spcAft>
                <a:spcPts val="0"/>
              </a:spcAft>
              <a:buNone/>
            </a:pPr>
            <a:r>
              <a:rPr lang="en-GB" sz="975" b="1">
                <a:solidFill>
                  <a:schemeClr val="lt1"/>
                </a:solidFill>
                <a:latin typeface="Arial"/>
                <a:ea typeface="Arial"/>
                <a:cs typeface="Arial"/>
                <a:sym typeface="Arial"/>
              </a:rPr>
              <a:t> </a:t>
            </a:r>
            <a:br>
              <a:rPr lang="en-GB" sz="975" b="1">
                <a:solidFill>
                  <a:schemeClr val="lt1"/>
                </a:solidFill>
                <a:latin typeface="Arial"/>
                <a:ea typeface="Arial"/>
                <a:cs typeface="Arial"/>
                <a:sym typeface="Arial"/>
              </a:rPr>
            </a:br>
            <a:r>
              <a:rPr lang="en-GB" sz="825">
                <a:solidFill>
                  <a:schemeClr val="lt1"/>
                </a:solidFill>
                <a:latin typeface="Arial"/>
                <a:ea typeface="Arial"/>
                <a:cs typeface="Arial"/>
                <a:sym typeface="Arial"/>
              </a:rPr>
              <a:t>Listening and befriending (kindness) and potentially coaching (identifying triggers and coping strategies)</a:t>
            </a:r>
            <a:endParaRPr/>
          </a:p>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sp>
        <p:nvSpPr>
          <p:cNvPr id="758" name="Google Shape;758;p118"/>
          <p:cNvSpPr/>
          <p:nvPr/>
        </p:nvSpPr>
        <p:spPr>
          <a:xfrm>
            <a:off x="3883016" y="3641768"/>
            <a:ext cx="2069632" cy="1129084"/>
          </a:xfrm>
          <a:prstGeom prst="round2DiagRect">
            <a:avLst>
              <a:gd name="adj1" fmla="val 16667"/>
              <a:gd name="adj2" fmla="val 0"/>
            </a:avLst>
          </a:prstGeom>
          <a:solidFill>
            <a:schemeClr val="accent3"/>
          </a:solidFill>
          <a:ln>
            <a:noFill/>
          </a:ln>
        </p:spPr>
        <p:txBody>
          <a:bodyPr spcFirstLastPara="1" wrap="square" lIns="162000" tIns="54000" rIns="243000" bIns="45700" anchor="t" anchorCtr="0">
            <a:noAutofit/>
          </a:bodyPr>
          <a:lstStyle/>
          <a:p>
            <a:pPr marL="0" marR="0" lvl="0" indent="0" algn="l" rtl="0">
              <a:lnSpc>
                <a:spcPct val="110000"/>
              </a:lnSpc>
              <a:spcBef>
                <a:spcPts val="0"/>
              </a:spcBef>
              <a:spcAft>
                <a:spcPts val="0"/>
              </a:spcAft>
              <a:buNone/>
            </a:pPr>
            <a:r>
              <a:rPr lang="en-GB" sz="975" b="1">
                <a:solidFill>
                  <a:schemeClr val="lt1"/>
                </a:solidFill>
                <a:latin typeface="Arial"/>
                <a:ea typeface="Arial"/>
                <a:cs typeface="Arial"/>
                <a:sym typeface="Arial"/>
              </a:rPr>
              <a:t>Navigation support </a:t>
            </a:r>
            <a:endParaRPr/>
          </a:p>
          <a:p>
            <a:pPr marL="0" marR="0" lvl="0" indent="0" algn="l" rtl="0">
              <a:lnSpc>
                <a:spcPct val="110000"/>
              </a:lnSpc>
              <a:spcBef>
                <a:spcPts val="0"/>
              </a:spcBef>
              <a:spcAft>
                <a:spcPts val="0"/>
              </a:spcAft>
              <a:buNone/>
            </a:pPr>
            <a:endParaRPr sz="975">
              <a:solidFill>
                <a:schemeClr val="lt1"/>
              </a:solidFill>
              <a:latin typeface="Arial"/>
              <a:ea typeface="Arial"/>
              <a:cs typeface="Arial"/>
              <a:sym typeface="Arial"/>
            </a:endParaRPr>
          </a:p>
          <a:p>
            <a:pPr marL="0" marR="0" lvl="0" indent="0" algn="l" rtl="0">
              <a:lnSpc>
                <a:spcPct val="110000"/>
              </a:lnSpc>
              <a:spcBef>
                <a:spcPts val="0"/>
              </a:spcBef>
              <a:spcAft>
                <a:spcPts val="0"/>
              </a:spcAft>
              <a:buClr>
                <a:schemeClr val="lt1"/>
              </a:buClr>
              <a:buSzPts val="825"/>
              <a:buFont typeface="Arial"/>
              <a:buNone/>
            </a:pPr>
            <a:r>
              <a:rPr lang="en-GB" sz="825">
                <a:solidFill>
                  <a:schemeClr val="lt1"/>
                </a:solidFill>
                <a:latin typeface="Arial"/>
                <a:ea typeface="Arial"/>
                <a:cs typeface="Arial"/>
                <a:sym typeface="Arial"/>
              </a:rPr>
              <a:t>Connecting service users to other BRC services or voluntary or statutory agencies and community groups</a:t>
            </a:r>
            <a:endParaRPr/>
          </a:p>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sp>
        <p:nvSpPr>
          <p:cNvPr id="759" name="Google Shape;759;p118"/>
          <p:cNvSpPr/>
          <p:nvPr/>
        </p:nvSpPr>
        <p:spPr>
          <a:xfrm>
            <a:off x="6426463" y="1414801"/>
            <a:ext cx="1539869" cy="1467005"/>
          </a:xfrm>
          <a:prstGeom prst="round2DiagRect">
            <a:avLst>
              <a:gd name="adj1" fmla="val 16667"/>
              <a:gd name="adj2" fmla="val 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162000" tIns="54000" rIns="81000" bIns="45700" anchor="t" anchorCtr="0">
            <a:noAutofit/>
          </a:bodyPr>
          <a:lstStyle/>
          <a:p>
            <a:pPr marL="0" marR="0" lvl="0" indent="0" algn="l" rtl="0">
              <a:lnSpc>
                <a:spcPct val="110000"/>
              </a:lnSpc>
              <a:spcBef>
                <a:spcPts val="0"/>
              </a:spcBef>
              <a:spcAft>
                <a:spcPts val="0"/>
              </a:spcAft>
              <a:buNone/>
            </a:pPr>
            <a:r>
              <a:rPr lang="en-GB" sz="975" b="1">
                <a:solidFill>
                  <a:schemeClr val="dk1"/>
                </a:solidFill>
                <a:latin typeface="Arial"/>
                <a:ea typeface="Arial"/>
                <a:cs typeface="Arial"/>
                <a:sym typeface="Arial"/>
              </a:rPr>
              <a:t>Practical support</a:t>
            </a:r>
            <a:br>
              <a:rPr lang="en-GB" sz="975" b="1">
                <a:solidFill>
                  <a:schemeClr val="dk1"/>
                </a:solidFill>
                <a:latin typeface="Arial"/>
                <a:ea typeface="Arial"/>
                <a:cs typeface="Arial"/>
                <a:sym typeface="Arial"/>
              </a:rPr>
            </a:br>
            <a:r>
              <a:rPr lang="en-GB" sz="975" b="1">
                <a:solidFill>
                  <a:schemeClr val="dk1"/>
                </a:solidFill>
                <a:latin typeface="Arial"/>
                <a:ea typeface="Arial"/>
                <a:cs typeface="Arial"/>
                <a:sym typeface="Arial"/>
              </a:rPr>
              <a:t> </a:t>
            </a:r>
            <a:endParaRPr sz="975">
              <a:solidFill>
                <a:schemeClr val="dk1"/>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With shopping, collecting prescriptions, checking with home safety (fire safety and trip hazards, support with paying bills etc)</a:t>
            </a:r>
            <a:endParaRPr/>
          </a:p>
          <a:p>
            <a:pPr marL="0" marR="0" lvl="0" indent="0" algn="l" rtl="0">
              <a:lnSpc>
                <a:spcPct val="110000"/>
              </a:lnSpc>
              <a:spcBef>
                <a:spcPts val="0"/>
              </a:spcBef>
              <a:spcAft>
                <a:spcPts val="0"/>
              </a:spcAft>
              <a:buClr>
                <a:schemeClr val="dk1"/>
              </a:buClr>
              <a:buSzPts val="975"/>
              <a:buFont typeface="Arial"/>
              <a:buNone/>
            </a:pPr>
            <a:endParaRPr sz="975" b="1">
              <a:solidFill>
                <a:schemeClr val="dk1"/>
              </a:solidFill>
              <a:latin typeface="Arial"/>
              <a:ea typeface="Arial"/>
              <a:cs typeface="Arial"/>
              <a:sym typeface="Arial"/>
            </a:endParaRPr>
          </a:p>
        </p:txBody>
      </p:sp>
      <p:sp>
        <p:nvSpPr>
          <p:cNvPr id="760" name="Google Shape;760;p118"/>
          <p:cNvSpPr/>
          <p:nvPr/>
        </p:nvSpPr>
        <p:spPr>
          <a:xfrm>
            <a:off x="5735331" y="3335859"/>
            <a:ext cx="1951345" cy="1129084"/>
          </a:xfrm>
          <a:prstGeom prst="round2DiagRect">
            <a:avLst>
              <a:gd name="adj1" fmla="val 16667"/>
              <a:gd name="adj2" fmla="val 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162000" tIns="54000" rIns="135000" bIns="45700" anchor="t" anchorCtr="0">
            <a:noAutofit/>
          </a:bodyPr>
          <a:lstStyle/>
          <a:p>
            <a:pPr marL="0" marR="0" lvl="0" indent="0" algn="l" rtl="0">
              <a:lnSpc>
                <a:spcPct val="110000"/>
              </a:lnSpc>
              <a:spcBef>
                <a:spcPts val="0"/>
              </a:spcBef>
              <a:spcAft>
                <a:spcPts val="0"/>
              </a:spcAft>
              <a:buNone/>
            </a:pPr>
            <a:r>
              <a:rPr lang="en-GB" sz="975" b="1">
                <a:solidFill>
                  <a:schemeClr val="dk1"/>
                </a:solidFill>
                <a:latin typeface="Arial"/>
                <a:ea typeface="Arial"/>
                <a:cs typeface="Arial"/>
                <a:sym typeface="Arial"/>
              </a:rPr>
              <a:t>Community transport </a:t>
            </a:r>
            <a:endParaRPr/>
          </a:p>
          <a:p>
            <a:pPr marL="0" marR="0" lvl="0" indent="0" algn="l" rtl="0">
              <a:lnSpc>
                <a:spcPct val="110000"/>
              </a:lnSpc>
              <a:spcBef>
                <a:spcPts val="0"/>
              </a:spcBef>
              <a:spcAft>
                <a:spcPts val="0"/>
              </a:spcAft>
              <a:buNone/>
            </a:pPr>
            <a:endParaRPr sz="975">
              <a:solidFill>
                <a:schemeClr val="dk1"/>
              </a:solidFill>
              <a:latin typeface="Arial"/>
              <a:ea typeface="Arial"/>
              <a:cs typeface="Arial"/>
              <a:sym typeface="Arial"/>
            </a:endParaRPr>
          </a:p>
          <a:p>
            <a:pPr marL="0" marR="0" lvl="0" indent="0" algn="l" rtl="0">
              <a:lnSpc>
                <a:spcPct val="110000"/>
              </a:lnSpc>
              <a:spcBef>
                <a:spcPts val="0"/>
              </a:spcBef>
              <a:spcAft>
                <a:spcPts val="0"/>
              </a:spcAft>
              <a:buClr>
                <a:schemeClr val="dk1"/>
              </a:buClr>
              <a:buSzPts val="825"/>
              <a:buFont typeface="Arial"/>
              <a:buNone/>
            </a:pPr>
            <a:r>
              <a:rPr lang="en-GB" sz="825">
                <a:solidFill>
                  <a:schemeClr val="dk1"/>
                </a:solidFill>
                <a:latin typeface="Arial"/>
                <a:ea typeface="Arial"/>
                <a:cs typeface="Arial"/>
                <a:sym typeface="Arial"/>
              </a:rPr>
              <a:t>Transport service to and from hospital to home, appointments and other community engagement requirements</a:t>
            </a:r>
            <a:endParaRPr/>
          </a:p>
          <a:p>
            <a:pPr marL="0" marR="0" lvl="0" indent="0" algn="l" rtl="0">
              <a:lnSpc>
                <a:spcPct val="110000"/>
              </a:lnSpc>
              <a:spcBef>
                <a:spcPts val="0"/>
              </a:spcBef>
              <a:spcAft>
                <a:spcPts val="0"/>
              </a:spcAft>
              <a:buClr>
                <a:schemeClr val="dk1"/>
              </a:buClr>
              <a:buSzPts val="975"/>
              <a:buFont typeface="Arial"/>
              <a:buNone/>
            </a:pPr>
            <a:endParaRPr sz="975" b="1">
              <a:solidFill>
                <a:schemeClr val="dk1"/>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resourcing_model">
  <p:cSld name="resourcing_model">
    <p:spTree>
      <p:nvGrpSpPr>
        <p:cNvPr id="1" name="Shape 761"/>
        <p:cNvGrpSpPr/>
        <p:nvPr/>
      </p:nvGrpSpPr>
      <p:grpSpPr>
        <a:xfrm>
          <a:off x="0" y="0"/>
          <a:ext cx="0" cy="0"/>
          <a:chOff x="0" y="0"/>
          <a:chExt cx="0" cy="0"/>
        </a:xfrm>
      </p:grpSpPr>
      <p:sp>
        <p:nvSpPr>
          <p:cNvPr id="762" name="Google Shape;762;p119"/>
          <p:cNvSpPr/>
          <p:nvPr/>
        </p:nvSpPr>
        <p:spPr>
          <a:xfrm>
            <a:off x="288685" y="0"/>
            <a:ext cx="2818847"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25">
              <a:solidFill>
                <a:schemeClr val="lt1"/>
              </a:solidFill>
              <a:latin typeface="Arial"/>
              <a:ea typeface="Arial"/>
              <a:cs typeface="Arial"/>
              <a:sym typeface="Arial"/>
            </a:endParaRPr>
          </a:p>
        </p:txBody>
      </p:sp>
      <p:sp>
        <p:nvSpPr>
          <p:cNvPr id="763" name="Google Shape;763;p119"/>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4" name="Google Shape;764;p119"/>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65" name="Google Shape;765;p119"/>
          <p:cNvSpPr/>
          <p:nvPr/>
        </p:nvSpPr>
        <p:spPr>
          <a:xfrm rot="5340000">
            <a:off x="1900238" y="-157160"/>
            <a:ext cx="64293" cy="14680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6" name="Google Shape;766;p119"/>
          <p:cNvSpPr/>
          <p:nvPr/>
        </p:nvSpPr>
        <p:spPr>
          <a:xfrm>
            <a:off x="538715" y="256938"/>
            <a:ext cx="3097454" cy="1157524"/>
          </a:xfrm>
          <a:prstGeom prst="rect">
            <a:avLst/>
          </a:prstGeom>
          <a:noFill/>
          <a:ln>
            <a:noFill/>
          </a:ln>
        </p:spPr>
        <p:txBody>
          <a:bodyPr spcFirstLastPara="1" wrap="square" lIns="68575" tIns="34275" rIns="68575" bIns="34275" anchor="t" anchorCtr="0">
            <a:noAutofit/>
          </a:bodyPr>
          <a:lstStyle/>
          <a:p>
            <a:pPr marL="9525" marR="0" lvl="0" indent="-9525" algn="l" rtl="0">
              <a:lnSpc>
                <a:spcPct val="10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Our resourcing model</a:t>
            </a:r>
            <a:endParaRPr/>
          </a:p>
        </p:txBody>
      </p:sp>
      <p:sp>
        <p:nvSpPr>
          <p:cNvPr id="767" name="Google Shape;767;p119"/>
          <p:cNvSpPr/>
          <p:nvPr/>
        </p:nvSpPr>
        <p:spPr>
          <a:xfrm rot="5400000">
            <a:off x="5715371" y="1907525"/>
            <a:ext cx="1416578" cy="4411980"/>
          </a:xfrm>
          <a:prstGeom prst="round1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8" name="Google Shape;768;p119"/>
          <p:cNvSpPr txBox="1"/>
          <p:nvPr/>
        </p:nvSpPr>
        <p:spPr>
          <a:xfrm>
            <a:off x="538715" y="1116784"/>
            <a:ext cx="2128139" cy="91948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chemeClr val="dk1"/>
                </a:solidFill>
                <a:latin typeface="Arial"/>
                <a:ea typeface="Arial"/>
                <a:cs typeface="Arial"/>
                <a:sym typeface="Arial"/>
              </a:rPr>
              <a:t>The British Red Cross can be there to give support to anyone affected. We provide the people, equipment, space and resources to support those affected by an emergency, helping them to recover. </a:t>
            </a:r>
            <a:endParaRPr sz="825">
              <a:solidFill>
                <a:srgbClr val="1C191C"/>
              </a:solidFill>
              <a:latin typeface="Arial"/>
              <a:ea typeface="Arial"/>
              <a:cs typeface="Arial"/>
              <a:sym typeface="Arial"/>
            </a:endParaRPr>
          </a:p>
        </p:txBody>
      </p:sp>
      <p:pic>
        <p:nvPicPr>
          <p:cNvPr id="769" name="Google Shape;769;p119"/>
          <p:cNvPicPr preferRelativeResize="0"/>
          <p:nvPr/>
        </p:nvPicPr>
        <p:blipFill rotWithShape="1">
          <a:blip r:embed="rId2">
            <a:alphaModFix/>
          </a:blip>
          <a:srcRect/>
          <a:stretch/>
        </p:blipFill>
        <p:spPr>
          <a:xfrm rot="10800000">
            <a:off x="8029197" y="-377"/>
            <a:ext cx="1114802" cy="1114802"/>
          </a:xfrm>
          <a:prstGeom prst="rect">
            <a:avLst/>
          </a:prstGeom>
          <a:noFill/>
          <a:ln>
            <a:noFill/>
          </a:ln>
        </p:spPr>
      </p:pic>
      <p:pic>
        <p:nvPicPr>
          <p:cNvPr id="770" name="Google Shape;770;p119"/>
          <p:cNvPicPr preferRelativeResize="0"/>
          <p:nvPr/>
        </p:nvPicPr>
        <p:blipFill rotWithShape="1">
          <a:blip r:embed="rId3">
            <a:alphaModFix/>
          </a:blip>
          <a:srcRect/>
          <a:stretch/>
        </p:blipFill>
        <p:spPr>
          <a:xfrm>
            <a:off x="8417816" y="255754"/>
            <a:ext cx="492814" cy="312116"/>
          </a:xfrm>
          <a:prstGeom prst="rect">
            <a:avLst/>
          </a:prstGeom>
          <a:noFill/>
          <a:ln>
            <a:noFill/>
          </a:ln>
        </p:spPr>
      </p:pic>
      <p:sp>
        <p:nvSpPr>
          <p:cNvPr id="771" name="Google Shape;771;p119"/>
          <p:cNvSpPr txBox="1">
            <a:spLocks noGrp="1"/>
          </p:cNvSpPr>
          <p:nvPr>
            <p:ph type="body" idx="1"/>
          </p:nvPr>
        </p:nvSpPr>
        <p:spPr>
          <a:xfrm>
            <a:off x="3473290" y="506428"/>
            <a:ext cx="3893345" cy="615195"/>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SzPts val="975"/>
              <a:buNone/>
              <a:defRPr sz="975" b="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2" name="Google Shape;772;p119"/>
          <p:cNvSpPr txBox="1">
            <a:spLocks noGrp="1"/>
          </p:cNvSpPr>
          <p:nvPr>
            <p:ph type="body" idx="2"/>
          </p:nvPr>
        </p:nvSpPr>
        <p:spPr>
          <a:xfrm>
            <a:off x="538715" y="1981469"/>
            <a:ext cx="2205215" cy="2727692"/>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1000"/>
              </a:spcBef>
              <a:spcAft>
                <a:spcPts val="0"/>
              </a:spcAft>
              <a:buSzPts val="11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core_objectives_7">
  <p:cSld name="1_core_objectives_7">
    <p:spTree>
      <p:nvGrpSpPr>
        <p:cNvPr id="1" name="Shape 773"/>
        <p:cNvGrpSpPr/>
        <p:nvPr/>
      </p:nvGrpSpPr>
      <p:grpSpPr>
        <a:xfrm>
          <a:off x="0" y="0"/>
          <a:ext cx="0" cy="0"/>
          <a:chOff x="0" y="0"/>
          <a:chExt cx="0" cy="0"/>
        </a:xfrm>
      </p:grpSpPr>
      <p:sp>
        <p:nvSpPr>
          <p:cNvPr id="774" name="Google Shape;774;p120"/>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5" name="Google Shape;775;p120"/>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76" name="Google Shape;776;p120"/>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77" name="Google Shape;777;p120"/>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778" name="Google Shape;778;p120"/>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779" name="Google Shape;779;p120"/>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0" name="Google Shape;780;p120"/>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1" name="Google Shape;781;p120"/>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82" name="Google Shape;782;p120"/>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783" name="Google Shape;783;p120"/>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784" name="Google Shape;784;p120"/>
          <p:cNvSpPr/>
          <p:nvPr/>
        </p:nvSpPr>
        <p:spPr>
          <a:xfrm>
            <a:off x="2867326" y="158984"/>
            <a:ext cx="210458" cy="210457"/>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5" name="Google Shape;785;p120"/>
          <p:cNvSpPr/>
          <p:nvPr/>
        </p:nvSpPr>
        <p:spPr>
          <a:xfrm>
            <a:off x="2840904" y="3149562"/>
            <a:ext cx="242014" cy="242014"/>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6" name="Google Shape;786;p120"/>
          <p:cNvSpPr/>
          <p:nvPr/>
        </p:nvSpPr>
        <p:spPr>
          <a:xfrm>
            <a:off x="6478389" y="3638151"/>
            <a:ext cx="164581" cy="16458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re_objectives_6">
  <p:cSld name="core_objectives_6 2">
    <p:spTree>
      <p:nvGrpSpPr>
        <p:cNvPr id="1" name="Shape 787"/>
        <p:cNvGrpSpPr/>
        <p:nvPr/>
      </p:nvGrpSpPr>
      <p:grpSpPr>
        <a:xfrm>
          <a:off x="0" y="0"/>
          <a:ext cx="0" cy="0"/>
          <a:chOff x="0" y="0"/>
          <a:chExt cx="0" cy="0"/>
        </a:xfrm>
      </p:grpSpPr>
      <p:sp>
        <p:nvSpPr>
          <p:cNvPr id="788" name="Google Shape;788;p121"/>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9" name="Google Shape;789;p121"/>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90" name="Google Shape;790;p121"/>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91" name="Google Shape;791;p121"/>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792" name="Google Shape;792;p121"/>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793" name="Google Shape;793;p121"/>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4" name="Google Shape;794;p121"/>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5" name="Google Shape;795;p121"/>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96" name="Google Shape;796;p121"/>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797" name="Google Shape;797;p121"/>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798" name="Google Shape;798;p121"/>
          <p:cNvSpPr/>
          <p:nvPr/>
        </p:nvSpPr>
        <p:spPr>
          <a:xfrm>
            <a:off x="5158613" y="243350"/>
            <a:ext cx="323862" cy="323861"/>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9" name="Google Shape;799;p121"/>
          <p:cNvSpPr/>
          <p:nvPr/>
        </p:nvSpPr>
        <p:spPr>
          <a:xfrm>
            <a:off x="2840904" y="3149562"/>
            <a:ext cx="242014" cy="242014"/>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0" name="Google Shape;800;p121"/>
          <p:cNvSpPr/>
          <p:nvPr/>
        </p:nvSpPr>
        <p:spPr>
          <a:xfrm>
            <a:off x="2786203" y="249836"/>
            <a:ext cx="164581" cy="16458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core_objectives_5">
  <p:cSld name="1_core_objectives_5 2">
    <p:spTree>
      <p:nvGrpSpPr>
        <p:cNvPr id="1" name="Shape 801"/>
        <p:cNvGrpSpPr/>
        <p:nvPr/>
      </p:nvGrpSpPr>
      <p:grpSpPr>
        <a:xfrm>
          <a:off x="0" y="0"/>
          <a:ext cx="0" cy="0"/>
          <a:chOff x="0" y="0"/>
          <a:chExt cx="0" cy="0"/>
        </a:xfrm>
      </p:grpSpPr>
      <p:sp>
        <p:nvSpPr>
          <p:cNvPr id="802" name="Google Shape;802;p122"/>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3" name="Google Shape;803;p122"/>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04" name="Google Shape;804;p122"/>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05" name="Google Shape;805;p122"/>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806" name="Google Shape;806;p122"/>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807" name="Google Shape;807;p122"/>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8" name="Google Shape;808;p122"/>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9" name="Google Shape;809;p122"/>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10" name="Google Shape;810;p122"/>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811" name="Google Shape;811;p122"/>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812" name="Google Shape;812;p122"/>
          <p:cNvSpPr/>
          <p:nvPr/>
        </p:nvSpPr>
        <p:spPr>
          <a:xfrm>
            <a:off x="4979483" y="713935"/>
            <a:ext cx="323862" cy="323861"/>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3" name="Google Shape;813;p122"/>
          <p:cNvSpPr/>
          <p:nvPr/>
        </p:nvSpPr>
        <p:spPr>
          <a:xfrm>
            <a:off x="2734822" y="3954069"/>
            <a:ext cx="242014" cy="242014"/>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4" name="Google Shape;814;p122"/>
          <p:cNvSpPr/>
          <p:nvPr/>
        </p:nvSpPr>
        <p:spPr>
          <a:xfrm>
            <a:off x="6555988" y="4404668"/>
            <a:ext cx="164581" cy="16458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core_objectives_4">
  <p:cSld name="2_core_objectives_4 2">
    <p:spTree>
      <p:nvGrpSpPr>
        <p:cNvPr id="1" name="Shape 815"/>
        <p:cNvGrpSpPr/>
        <p:nvPr/>
      </p:nvGrpSpPr>
      <p:grpSpPr>
        <a:xfrm>
          <a:off x="0" y="0"/>
          <a:ext cx="0" cy="0"/>
          <a:chOff x="0" y="0"/>
          <a:chExt cx="0" cy="0"/>
        </a:xfrm>
      </p:grpSpPr>
      <p:sp>
        <p:nvSpPr>
          <p:cNvPr id="816" name="Google Shape;816;p123"/>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7" name="Google Shape;817;p123"/>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18" name="Google Shape;818;p123"/>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19" name="Google Shape;819;p123"/>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820" name="Google Shape;820;p123"/>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821" name="Google Shape;821;p123"/>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2" name="Google Shape;822;p123"/>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3" name="Google Shape;823;p123"/>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24" name="Google Shape;824;p123"/>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825" name="Google Shape;825;p123"/>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826" name="Google Shape;826;p123"/>
          <p:cNvSpPr/>
          <p:nvPr/>
        </p:nvSpPr>
        <p:spPr>
          <a:xfrm>
            <a:off x="3234196" y="1070719"/>
            <a:ext cx="323862" cy="323861"/>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7" name="Google Shape;827;p123"/>
          <p:cNvSpPr/>
          <p:nvPr/>
        </p:nvSpPr>
        <p:spPr>
          <a:xfrm>
            <a:off x="6328306" y="364166"/>
            <a:ext cx="189073" cy="189073"/>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8" name="Google Shape;828;p123"/>
          <p:cNvSpPr/>
          <p:nvPr/>
        </p:nvSpPr>
        <p:spPr>
          <a:xfrm>
            <a:off x="2935584" y="4169881"/>
            <a:ext cx="164581" cy="164581"/>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9" name="Google Shape;829;p123"/>
          <p:cNvSpPr/>
          <p:nvPr/>
        </p:nvSpPr>
        <p:spPr>
          <a:xfrm>
            <a:off x="4864846" y="4667134"/>
            <a:ext cx="284399" cy="284397"/>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core_objectives_3">
  <p:cSld name="3_core_objectives_3 2">
    <p:spTree>
      <p:nvGrpSpPr>
        <p:cNvPr id="1" name="Shape 830"/>
        <p:cNvGrpSpPr/>
        <p:nvPr/>
      </p:nvGrpSpPr>
      <p:grpSpPr>
        <a:xfrm>
          <a:off x="0" y="0"/>
          <a:ext cx="0" cy="0"/>
          <a:chOff x="0" y="0"/>
          <a:chExt cx="0" cy="0"/>
        </a:xfrm>
      </p:grpSpPr>
      <p:sp>
        <p:nvSpPr>
          <p:cNvPr id="831" name="Google Shape;831;p12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2" name="Google Shape;832;p124"/>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33" name="Google Shape;833;p124"/>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34" name="Google Shape;834;p124"/>
          <p:cNvPicPr preferRelativeResize="0"/>
          <p:nvPr/>
        </p:nvPicPr>
        <p:blipFill rotWithShape="1">
          <a:blip r:embed="rId2">
            <a:alphaModFix/>
          </a:blip>
          <a:srcRect/>
          <a:stretch/>
        </p:blipFill>
        <p:spPr>
          <a:xfrm>
            <a:off x="1764936" y="-3913"/>
            <a:ext cx="1688807" cy="5153026"/>
          </a:xfrm>
          <a:prstGeom prst="rect">
            <a:avLst/>
          </a:prstGeom>
          <a:noFill/>
          <a:ln>
            <a:noFill/>
          </a:ln>
        </p:spPr>
      </p:pic>
      <p:pic>
        <p:nvPicPr>
          <p:cNvPr id="835" name="Google Shape;835;p124"/>
          <p:cNvPicPr preferRelativeResize="0"/>
          <p:nvPr/>
        </p:nvPicPr>
        <p:blipFill rotWithShape="1">
          <a:blip r:embed="rId3">
            <a:alphaModFix/>
          </a:blip>
          <a:srcRect/>
          <a:stretch/>
        </p:blipFill>
        <p:spPr>
          <a:xfrm>
            <a:off x="5687906" y="-3913"/>
            <a:ext cx="1688807" cy="5153026"/>
          </a:xfrm>
          <a:prstGeom prst="rect">
            <a:avLst/>
          </a:prstGeom>
          <a:noFill/>
          <a:ln>
            <a:noFill/>
          </a:ln>
        </p:spPr>
      </p:pic>
      <p:sp>
        <p:nvSpPr>
          <p:cNvPr id="836" name="Google Shape;836;p124"/>
          <p:cNvSpPr/>
          <p:nvPr/>
        </p:nvSpPr>
        <p:spPr>
          <a:xfrm>
            <a:off x="2281518" y="281268"/>
            <a:ext cx="4580964" cy="4580964"/>
          </a:xfrm>
          <a:prstGeom prst="ellipse">
            <a:avLst/>
          </a:prstGeom>
          <a:noFill/>
          <a:ln w="19050" cap="rnd" cmpd="sng">
            <a:solidFill>
              <a:schemeClr val="accent4">
                <a:alpha val="22745"/>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7" name="Google Shape;837;p124"/>
          <p:cNvSpPr/>
          <p:nvPr/>
        </p:nvSpPr>
        <p:spPr>
          <a:xfrm>
            <a:off x="3350569" y="1350319"/>
            <a:ext cx="2442863" cy="24428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8" name="Google Shape;838;p124"/>
          <p:cNvSpPr/>
          <p:nvPr/>
        </p:nvSpPr>
        <p:spPr>
          <a:xfrm>
            <a:off x="2797085" y="789691"/>
            <a:ext cx="3549831" cy="3549831"/>
          </a:xfrm>
          <a:prstGeom prst="ellipse">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39" name="Google Shape;839;p124"/>
          <p:cNvPicPr preferRelativeResize="0"/>
          <p:nvPr/>
        </p:nvPicPr>
        <p:blipFill rotWithShape="1">
          <a:blip r:embed="rId4">
            <a:alphaModFix/>
          </a:blip>
          <a:srcRect/>
          <a:stretch/>
        </p:blipFill>
        <p:spPr>
          <a:xfrm rot="10800000">
            <a:off x="8029197" y="6767"/>
            <a:ext cx="1114802" cy="1114802"/>
          </a:xfrm>
          <a:prstGeom prst="rect">
            <a:avLst/>
          </a:prstGeom>
          <a:noFill/>
          <a:ln>
            <a:noFill/>
          </a:ln>
        </p:spPr>
      </p:pic>
      <p:pic>
        <p:nvPicPr>
          <p:cNvPr id="840" name="Google Shape;840;p124"/>
          <p:cNvPicPr preferRelativeResize="0"/>
          <p:nvPr/>
        </p:nvPicPr>
        <p:blipFill rotWithShape="1">
          <a:blip r:embed="rId5">
            <a:alphaModFix/>
          </a:blip>
          <a:srcRect/>
          <a:stretch/>
        </p:blipFill>
        <p:spPr>
          <a:xfrm>
            <a:off x="8505559" y="207890"/>
            <a:ext cx="349757" cy="406474"/>
          </a:xfrm>
          <a:prstGeom prst="rect">
            <a:avLst/>
          </a:prstGeom>
          <a:noFill/>
          <a:ln>
            <a:noFill/>
          </a:ln>
        </p:spPr>
      </p:pic>
      <p:sp>
        <p:nvSpPr>
          <p:cNvPr id="841" name="Google Shape;841;p124"/>
          <p:cNvSpPr/>
          <p:nvPr/>
        </p:nvSpPr>
        <p:spPr>
          <a:xfrm>
            <a:off x="2814230" y="4053499"/>
            <a:ext cx="394722" cy="394721"/>
          </a:xfrm>
          <a:prstGeom prst="ellipse">
            <a:avLst/>
          </a:prstGeom>
          <a:solidFill>
            <a:srgbClr val="15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2" name="Google Shape;842;p124"/>
          <p:cNvSpPr/>
          <p:nvPr/>
        </p:nvSpPr>
        <p:spPr>
          <a:xfrm>
            <a:off x="5035423" y="169495"/>
            <a:ext cx="444869" cy="444869"/>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3" name="Google Shape;843;p124"/>
          <p:cNvSpPr/>
          <p:nvPr/>
        </p:nvSpPr>
        <p:spPr>
          <a:xfrm>
            <a:off x="2229544" y="727226"/>
            <a:ext cx="273464" cy="273464"/>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4" name="Google Shape;844;p124"/>
          <p:cNvSpPr/>
          <p:nvPr/>
        </p:nvSpPr>
        <p:spPr>
          <a:xfrm>
            <a:off x="7305754" y="2663170"/>
            <a:ext cx="130488" cy="13048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impact1">
  <p:cSld name="impact1">
    <p:spTree>
      <p:nvGrpSpPr>
        <p:cNvPr id="1" name="Shape 845"/>
        <p:cNvGrpSpPr/>
        <p:nvPr/>
      </p:nvGrpSpPr>
      <p:grpSpPr>
        <a:xfrm>
          <a:off x="0" y="0"/>
          <a:ext cx="0" cy="0"/>
          <a:chOff x="0" y="0"/>
          <a:chExt cx="0" cy="0"/>
        </a:xfrm>
      </p:grpSpPr>
      <p:sp>
        <p:nvSpPr>
          <p:cNvPr id="846" name="Google Shape;846;p125"/>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7" name="Google Shape;847;p125"/>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8" name="Google Shape;848;p125"/>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849" name="Google Shape;849;p125"/>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850" name="Google Shape;850;p125"/>
          <p:cNvSpPr/>
          <p:nvPr/>
        </p:nvSpPr>
        <p:spPr>
          <a:xfrm>
            <a:off x="6327569" y="2320260"/>
            <a:ext cx="1344963" cy="584113"/>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sp>
        <p:nvSpPr>
          <p:cNvPr id="851" name="Google Shape;851;p125"/>
          <p:cNvSpPr/>
          <p:nvPr/>
        </p:nvSpPr>
        <p:spPr>
          <a:xfrm rot="5340000">
            <a:off x="1043794" y="86533"/>
            <a:ext cx="64293" cy="9342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2" name="Google Shape;852;p125"/>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Impact</a:t>
            </a:r>
            <a:endParaRPr/>
          </a:p>
        </p:txBody>
      </p:sp>
      <p:pic>
        <p:nvPicPr>
          <p:cNvPr id="853" name="Google Shape;853;p125"/>
          <p:cNvPicPr preferRelativeResize="0"/>
          <p:nvPr/>
        </p:nvPicPr>
        <p:blipFill rotWithShape="1">
          <a:blip r:embed="rId3">
            <a:alphaModFix/>
          </a:blip>
          <a:srcRect/>
          <a:stretch/>
        </p:blipFill>
        <p:spPr>
          <a:xfrm>
            <a:off x="8511474" y="256939"/>
            <a:ext cx="323125" cy="301340"/>
          </a:xfrm>
          <a:prstGeom prst="rect">
            <a:avLst/>
          </a:prstGeom>
          <a:noFill/>
          <a:ln>
            <a:noFill/>
          </a:ln>
        </p:spPr>
      </p:pic>
      <p:pic>
        <p:nvPicPr>
          <p:cNvPr id="854" name="Google Shape;854;p125"/>
          <p:cNvPicPr preferRelativeResize="0"/>
          <p:nvPr/>
        </p:nvPicPr>
        <p:blipFill rotWithShape="1">
          <a:blip r:embed="rId4">
            <a:alphaModFix/>
          </a:blip>
          <a:srcRect l="-7712" t="46612" r="-25646" b="-6676"/>
          <a:stretch/>
        </p:blipFill>
        <p:spPr>
          <a:xfrm rot="-5400000">
            <a:off x="-239864" y="3490148"/>
            <a:ext cx="1916537" cy="864862"/>
          </a:xfrm>
          <a:prstGeom prst="rect">
            <a:avLst/>
          </a:prstGeom>
          <a:noFill/>
          <a:ln>
            <a:noFill/>
          </a:ln>
        </p:spPr>
      </p:pic>
      <p:sp>
        <p:nvSpPr>
          <p:cNvPr id="855" name="Google Shape;855;p125"/>
          <p:cNvSpPr/>
          <p:nvPr/>
        </p:nvSpPr>
        <p:spPr>
          <a:xfrm rot="-5400000">
            <a:off x="694424" y="4224357"/>
            <a:ext cx="534162" cy="530887"/>
          </a:xfrm>
          <a:prstGeom prst="flowChartConnector">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56" name="Google Shape;856;p125"/>
          <p:cNvPicPr preferRelativeResize="0"/>
          <p:nvPr/>
        </p:nvPicPr>
        <p:blipFill rotWithShape="1">
          <a:blip r:embed="rId5">
            <a:alphaModFix/>
          </a:blip>
          <a:srcRect/>
          <a:stretch/>
        </p:blipFill>
        <p:spPr>
          <a:xfrm>
            <a:off x="3271953" y="-8585"/>
            <a:ext cx="1166036" cy="921257"/>
          </a:xfrm>
          <a:prstGeom prst="rect">
            <a:avLst/>
          </a:prstGeom>
          <a:noFill/>
          <a:ln>
            <a:noFill/>
          </a:ln>
        </p:spPr>
      </p:pic>
      <p:sp>
        <p:nvSpPr>
          <p:cNvPr id="857" name="Google Shape;857;p125"/>
          <p:cNvSpPr/>
          <p:nvPr/>
        </p:nvSpPr>
        <p:spPr>
          <a:xfrm>
            <a:off x="4231951" y="576715"/>
            <a:ext cx="176440" cy="176440"/>
          </a:xfrm>
          <a:prstGeom prst="ellipse">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impact2">
  <p:cSld name="impact2">
    <p:spTree>
      <p:nvGrpSpPr>
        <p:cNvPr id="1" name="Shape 858"/>
        <p:cNvGrpSpPr/>
        <p:nvPr/>
      </p:nvGrpSpPr>
      <p:grpSpPr>
        <a:xfrm>
          <a:off x="0" y="0"/>
          <a:ext cx="0" cy="0"/>
          <a:chOff x="0" y="0"/>
          <a:chExt cx="0" cy="0"/>
        </a:xfrm>
      </p:grpSpPr>
      <p:sp>
        <p:nvSpPr>
          <p:cNvPr id="859" name="Google Shape;859;p126"/>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0" name="Google Shape;860;p126"/>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1" name="Google Shape;861;p126"/>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862" name="Google Shape;862;p126"/>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863" name="Google Shape;863;p126"/>
          <p:cNvSpPr/>
          <p:nvPr/>
        </p:nvSpPr>
        <p:spPr>
          <a:xfrm>
            <a:off x="6327569" y="2320260"/>
            <a:ext cx="1344963" cy="584113"/>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sp>
        <p:nvSpPr>
          <p:cNvPr id="864" name="Google Shape;864;p126"/>
          <p:cNvSpPr/>
          <p:nvPr/>
        </p:nvSpPr>
        <p:spPr>
          <a:xfrm rot="5340000">
            <a:off x="1043794" y="86533"/>
            <a:ext cx="64293" cy="9342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5" name="Google Shape;865;p126"/>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Impact</a:t>
            </a:r>
            <a:endParaRPr/>
          </a:p>
        </p:txBody>
      </p:sp>
      <p:pic>
        <p:nvPicPr>
          <p:cNvPr id="866" name="Google Shape;866;p126"/>
          <p:cNvPicPr preferRelativeResize="0"/>
          <p:nvPr/>
        </p:nvPicPr>
        <p:blipFill rotWithShape="1">
          <a:blip r:embed="rId3">
            <a:alphaModFix/>
          </a:blip>
          <a:srcRect/>
          <a:stretch/>
        </p:blipFill>
        <p:spPr>
          <a:xfrm>
            <a:off x="8511474" y="256939"/>
            <a:ext cx="323125" cy="30134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mpact3">
  <p:cSld name="impact3">
    <p:spTree>
      <p:nvGrpSpPr>
        <p:cNvPr id="1" name="Shape 867"/>
        <p:cNvGrpSpPr/>
        <p:nvPr/>
      </p:nvGrpSpPr>
      <p:grpSpPr>
        <a:xfrm>
          <a:off x="0" y="0"/>
          <a:ext cx="0" cy="0"/>
          <a:chOff x="0" y="0"/>
          <a:chExt cx="0" cy="0"/>
        </a:xfrm>
      </p:grpSpPr>
      <p:sp>
        <p:nvSpPr>
          <p:cNvPr id="868" name="Google Shape;868;p127"/>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69" name="Google Shape;869;p127"/>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70" name="Google Shape;870;p127"/>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871" name="Google Shape;871;p127"/>
          <p:cNvSpPr/>
          <p:nvPr/>
        </p:nvSpPr>
        <p:spPr>
          <a:xfrm>
            <a:off x="6327569" y="2320260"/>
            <a:ext cx="1344963" cy="584113"/>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sp>
        <p:nvSpPr>
          <p:cNvPr id="872" name="Google Shape;872;p127"/>
          <p:cNvSpPr/>
          <p:nvPr/>
        </p:nvSpPr>
        <p:spPr>
          <a:xfrm rot="5340000">
            <a:off x="1043794" y="86533"/>
            <a:ext cx="64293" cy="9342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3" name="Google Shape;873;p127"/>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Impact</a:t>
            </a:r>
            <a:endParaRPr/>
          </a:p>
        </p:txBody>
      </p:sp>
      <p:pic>
        <p:nvPicPr>
          <p:cNvPr id="874" name="Google Shape;874;p127"/>
          <p:cNvPicPr preferRelativeResize="0"/>
          <p:nvPr/>
        </p:nvPicPr>
        <p:blipFill rotWithShape="1">
          <a:blip r:embed="rId3">
            <a:alphaModFix/>
          </a:blip>
          <a:srcRect/>
          <a:stretch/>
        </p:blipFill>
        <p:spPr>
          <a:xfrm>
            <a:off x="8511474" y="256939"/>
            <a:ext cx="323125" cy="301340"/>
          </a:xfrm>
          <a:prstGeom prst="rect">
            <a:avLst/>
          </a:prstGeom>
          <a:noFill/>
          <a:ln>
            <a:noFill/>
          </a:ln>
        </p:spPr>
      </p:pic>
      <p:cxnSp>
        <p:nvCxnSpPr>
          <p:cNvPr id="875" name="Google Shape;875;p127"/>
          <p:cNvCxnSpPr/>
          <p:nvPr/>
        </p:nvCxnSpPr>
        <p:spPr>
          <a:xfrm>
            <a:off x="1243185" y="2296325"/>
            <a:ext cx="2701994" cy="0"/>
          </a:xfrm>
          <a:prstGeom prst="straightConnector1">
            <a:avLst/>
          </a:prstGeom>
          <a:noFill/>
          <a:ln w="25400" cap="rnd" cmpd="sng">
            <a:solidFill>
              <a:schemeClr val="accent1"/>
            </a:solidFill>
            <a:prstDash val="dot"/>
            <a:round/>
            <a:headEnd type="none" w="sm" len="sm"/>
            <a:tailEnd type="none" w="sm" len="sm"/>
          </a:ln>
        </p:spPr>
      </p:cxnSp>
      <p:sp>
        <p:nvSpPr>
          <p:cNvPr id="876" name="Google Shape;876;p127"/>
          <p:cNvSpPr/>
          <p:nvPr/>
        </p:nvSpPr>
        <p:spPr>
          <a:xfrm>
            <a:off x="5512630" y="957517"/>
            <a:ext cx="2636896" cy="2636894"/>
          </a:xfrm>
          <a:prstGeom prst="ellipse">
            <a:avLst/>
          </a:prstGeom>
          <a:noFill/>
          <a:ln w="25400" cap="rnd" cmpd="sng">
            <a:solidFill>
              <a:schemeClr val="accent4"/>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77" name="Google Shape;877;p127"/>
          <p:cNvPicPr preferRelativeResize="0"/>
          <p:nvPr/>
        </p:nvPicPr>
        <p:blipFill rotWithShape="1">
          <a:blip r:embed="rId4">
            <a:alphaModFix/>
          </a:blip>
          <a:srcRect l="19422" r="11151"/>
          <a:stretch/>
        </p:blipFill>
        <p:spPr>
          <a:xfrm>
            <a:off x="4272016" y="1034481"/>
            <a:ext cx="2559935" cy="2559931"/>
          </a:xfrm>
          <a:prstGeom prst="ellipse">
            <a:avLst/>
          </a:prstGeom>
          <a:noFill/>
          <a:ln>
            <a:noFill/>
          </a:ln>
        </p:spPr>
      </p:pic>
      <p:sp>
        <p:nvSpPr>
          <p:cNvPr id="878" name="Google Shape;878;p127"/>
          <p:cNvSpPr/>
          <p:nvPr/>
        </p:nvSpPr>
        <p:spPr>
          <a:xfrm>
            <a:off x="6282948" y="1942970"/>
            <a:ext cx="2466848" cy="24668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9" name="Google Shape;879;p127"/>
          <p:cNvSpPr txBox="1"/>
          <p:nvPr/>
        </p:nvSpPr>
        <p:spPr>
          <a:xfrm>
            <a:off x="6448325" y="2355220"/>
            <a:ext cx="213609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chemeClr val="lt1"/>
                </a:solidFill>
                <a:latin typeface="Arial"/>
                <a:ea typeface="Arial"/>
                <a:cs typeface="Arial"/>
                <a:sym typeface="Arial"/>
              </a:rPr>
              <a:t>62.5%</a:t>
            </a:r>
            <a:endParaRPr/>
          </a:p>
        </p:txBody>
      </p:sp>
      <p:sp>
        <p:nvSpPr>
          <p:cNvPr id="880" name="Google Shape;880;p127"/>
          <p:cNvSpPr txBox="1"/>
          <p:nvPr/>
        </p:nvSpPr>
        <p:spPr>
          <a:xfrm>
            <a:off x="6523123" y="2862970"/>
            <a:ext cx="1986498" cy="78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500" b="1">
                <a:solidFill>
                  <a:schemeClr val="lt1"/>
                </a:solidFill>
                <a:latin typeface="Arial"/>
                <a:ea typeface="Arial"/>
                <a:cs typeface="Arial"/>
                <a:sym typeface="Arial"/>
              </a:rPr>
              <a:t>Average cost saving per patient </a:t>
            </a:r>
            <a:br>
              <a:rPr lang="en-GB" sz="1500" b="1">
                <a:solidFill>
                  <a:schemeClr val="lt1"/>
                </a:solidFill>
                <a:latin typeface="Arial"/>
                <a:ea typeface="Arial"/>
                <a:cs typeface="Arial"/>
                <a:sym typeface="Arial"/>
              </a:rPr>
            </a:br>
            <a:endParaRPr sz="1500">
              <a:solidFill>
                <a:schemeClr val="lt1"/>
              </a:solidFill>
              <a:latin typeface="Arial"/>
              <a:ea typeface="Arial"/>
              <a:cs typeface="Arial"/>
              <a:sym typeface="Arial"/>
            </a:endParaRPr>
          </a:p>
        </p:txBody>
      </p:sp>
      <p:sp>
        <p:nvSpPr>
          <p:cNvPr id="881" name="Google Shape;881;p127"/>
          <p:cNvSpPr txBox="1"/>
          <p:nvPr/>
        </p:nvSpPr>
        <p:spPr>
          <a:xfrm>
            <a:off x="6641110" y="3534810"/>
            <a:ext cx="175052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chemeClr val="lt1"/>
                </a:solidFill>
                <a:latin typeface="Arial"/>
                <a:ea typeface="Arial"/>
                <a:cs typeface="Arial"/>
                <a:sym typeface="Arial"/>
              </a:rPr>
              <a:t>Relative to equivalent stay in hospital</a:t>
            </a:r>
            <a:endParaRPr/>
          </a:p>
        </p:txBody>
      </p:sp>
      <p:sp>
        <p:nvSpPr>
          <p:cNvPr id="882" name="Google Shape;882;p127"/>
          <p:cNvSpPr/>
          <p:nvPr/>
        </p:nvSpPr>
        <p:spPr>
          <a:xfrm rot="-2700000">
            <a:off x="1033010" y="2181154"/>
            <a:ext cx="230343" cy="230343"/>
          </a:xfrm>
          <a:prstGeom prst="teardrop">
            <a:avLst>
              <a:gd name="adj" fmla="val 100000"/>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883" name="Google Shape;883;p127"/>
          <p:cNvSpPr/>
          <p:nvPr/>
        </p:nvSpPr>
        <p:spPr>
          <a:xfrm>
            <a:off x="8008630" y="2006546"/>
            <a:ext cx="246635" cy="246632"/>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84" name="Google Shape;884;p127"/>
          <p:cNvGrpSpPr/>
          <p:nvPr/>
        </p:nvGrpSpPr>
        <p:grpSpPr>
          <a:xfrm>
            <a:off x="3868822" y="2000216"/>
            <a:ext cx="607253" cy="607253"/>
            <a:chOff x="5374905" y="944426"/>
            <a:chExt cx="944906" cy="944906"/>
          </a:xfrm>
        </p:grpSpPr>
        <p:sp>
          <p:nvSpPr>
            <p:cNvPr id="885" name="Google Shape;885;p127"/>
            <p:cNvSpPr/>
            <p:nvPr/>
          </p:nvSpPr>
          <p:spPr>
            <a:xfrm>
              <a:off x="5374905" y="944426"/>
              <a:ext cx="944906" cy="94490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86" name="Google Shape;886;p127"/>
            <p:cNvPicPr preferRelativeResize="0"/>
            <p:nvPr/>
          </p:nvPicPr>
          <p:blipFill rotWithShape="1">
            <a:blip r:embed="rId5">
              <a:alphaModFix/>
            </a:blip>
            <a:srcRect/>
            <a:stretch/>
          </p:blipFill>
          <p:spPr>
            <a:xfrm>
              <a:off x="5633299" y="1198202"/>
              <a:ext cx="428118" cy="399254"/>
            </a:xfrm>
            <a:prstGeom prst="rect">
              <a:avLst/>
            </a:prstGeom>
            <a:noFill/>
            <a:ln>
              <a:noFill/>
            </a:ln>
          </p:spPr>
        </p:pic>
      </p:grpSp>
      <p:sp>
        <p:nvSpPr>
          <p:cNvPr id="887" name="Google Shape;887;p127"/>
          <p:cNvSpPr/>
          <p:nvPr/>
        </p:nvSpPr>
        <p:spPr>
          <a:xfrm>
            <a:off x="629108" y="1006835"/>
            <a:ext cx="1038150" cy="1038147"/>
          </a:xfrm>
          <a:prstGeom prst="ellipse">
            <a:avLst/>
          </a:prstGeom>
          <a:solidFill>
            <a:schemeClr val="accent5"/>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75" b="1">
                <a:solidFill>
                  <a:schemeClr val="lt1"/>
                </a:solidFill>
                <a:latin typeface="Arial"/>
                <a:ea typeface="Arial"/>
                <a:cs typeface="Arial"/>
                <a:sym typeface="Arial"/>
              </a:rPr>
              <a:t>Person Centered </a:t>
            </a:r>
            <a:r>
              <a:rPr lang="en-GB" sz="975">
                <a:solidFill>
                  <a:schemeClr val="lt1"/>
                </a:solidFill>
                <a:latin typeface="Arial"/>
                <a:ea typeface="Arial"/>
                <a:cs typeface="Arial"/>
                <a:sym typeface="Arial"/>
              </a:rPr>
              <a:t>Support</a:t>
            </a:r>
            <a:endParaRPr/>
          </a:p>
        </p:txBody>
      </p:sp>
      <p:sp>
        <p:nvSpPr>
          <p:cNvPr id="888" name="Google Shape;888;p127"/>
          <p:cNvSpPr/>
          <p:nvPr/>
        </p:nvSpPr>
        <p:spPr>
          <a:xfrm rot="-2700000">
            <a:off x="2422733" y="2181154"/>
            <a:ext cx="230343" cy="230343"/>
          </a:xfrm>
          <a:prstGeom prst="teardrop">
            <a:avLst>
              <a:gd name="adj" fmla="val 100000"/>
            </a:avLst>
          </a:prstGeom>
          <a:solidFill>
            <a:schemeClr val="lt1"/>
          </a:solidFill>
          <a:ln w="19050"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889" name="Google Shape;889;p127"/>
          <p:cNvSpPr/>
          <p:nvPr/>
        </p:nvSpPr>
        <p:spPr>
          <a:xfrm>
            <a:off x="2018829" y="1006835"/>
            <a:ext cx="1038150" cy="1038147"/>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75" b="1">
                <a:solidFill>
                  <a:schemeClr val="dk1"/>
                </a:solidFill>
                <a:latin typeface="Arial"/>
                <a:ea typeface="Arial"/>
                <a:cs typeface="Arial"/>
                <a:sym typeface="Arial"/>
              </a:rPr>
              <a:t>Early</a:t>
            </a:r>
            <a:br>
              <a:rPr lang="en-GB" sz="975" b="1">
                <a:solidFill>
                  <a:schemeClr val="dk1"/>
                </a:solidFill>
                <a:latin typeface="Arial"/>
                <a:ea typeface="Arial"/>
                <a:cs typeface="Arial"/>
                <a:sym typeface="Arial"/>
              </a:rPr>
            </a:br>
            <a:r>
              <a:rPr lang="en-GB" sz="975">
                <a:solidFill>
                  <a:schemeClr val="dk1"/>
                </a:solidFill>
                <a:latin typeface="Arial"/>
                <a:ea typeface="Arial"/>
                <a:cs typeface="Arial"/>
                <a:sym typeface="Arial"/>
              </a:rPr>
              <a:t>intervention</a:t>
            </a:r>
            <a:endParaRPr/>
          </a:p>
        </p:txBody>
      </p:sp>
      <p:sp>
        <p:nvSpPr>
          <p:cNvPr id="890" name="Google Shape;890;p127"/>
          <p:cNvSpPr/>
          <p:nvPr/>
        </p:nvSpPr>
        <p:spPr>
          <a:xfrm>
            <a:off x="1331820" y="2629178"/>
            <a:ext cx="1038150" cy="1038147"/>
          </a:xfrm>
          <a:prstGeom prst="ellipse">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75">
                <a:solidFill>
                  <a:schemeClr val="lt1"/>
                </a:solidFill>
                <a:latin typeface="Arial"/>
                <a:ea typeface="Arial"/>
                <a:cs typeface="Arial"/>
                <a:sym typeface="Arial"/>
              </a:rPr>
              <a:t>Improved</a:t>
            </a:r>
            <a:br>
              <a:rPr lang="en-GB" sz="975" b="1">
                <a:solidFill>
                  <a:schemeClr val="lt1"/>
                </a:solidFill>
                <a:latin typeface="Arial"/>
                <a:ea typeface="Arial"/>
                <a:cs typeface="Arial"/>
                <a:sym typeface="Arial"/>
              </a:rPr>
            </a:br>
            <a:r>
              <a:rPr lang="en-GB" sz="975" b="1">
                <a:solidFill>
                  <a:schemeClr val="lt1"/>
                </a:solidFill>
                <a:latin typeface="Arial"/>
                <a:ea typeface="Arial"/>
                <a:cs typeface="Arial"/>
                <a:sym typeface="Arial"/>
              </a:rPr>
              <a:t>patient flow</a:t>
            </a:r>
            <a:endParaRPr sz="975">
              <a:solidFill>
                <a:schemeClr val="lt1"/>
              </a:solidFill>
              <a:latin typeface="Arial"/>
              <a:ea typeface="Arial"/>
              <a:cs typeface="Arial"/>
              <a:sym typeface="Arial"/>
            </a:endParaRPr>
          </a:p>
        </p:txBody>
      </p:sp>
      <p:sp>
        <p:nvSpPr>
          <p:cNvPr id="891" name="Google Shape;891;p127"/>
          <p:cNvSpPr/>
          <p:nvPr/>
        </p:nvSpPr>
        <p:spPr>
          <a:xfrm>
            <a:off x="2761929" y="2629178"/>
            <a:ext cx="1038150" cy="1038147"/>
          </a:xfrm>
          <a:prstGeom prst="ellipse">
            <a:avLst/>
          </a:prstGeom>
          <a:solidFill>
            <a:schemeClr val="accent4"/>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75" b="1">
                <a:solidFill>
                  <a:schemeClr val="lt1"/>
                </a:solidFill>
                <a:latin typeface="Arial"/>
                <a:ea typeface="Arial"/>
                <a:cs typeface="Arial"/>
                <a:sym typeface="Arial"/>
              </a:rPr>
              <a:t>Home First Strategy</a:t>
            </a:r>
            <a:endParaRPr/>
          </a:p>
        </p:txBody>
      </p:sp>
      <p:sp>
        <p:nvSpPr>
          <p:cNvPr id="892" name="Google Shape;892;p127"/>
          <p:cNvSpPr/>
          <p:nvPr/>
        </p:nvSpPr>
        <p:spPr>
          <a:xfrm rot="8100000">
            <a:off x="1735724" y="2181154"/>
            <a:ext cx="230343" cy="230343"/>
          </a:xfrm>
          <a:prstGeom prst="teardrop">
            <a:avLst>
              <a:gd name="adj" fmla="val 100000"/>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893" name="Google Shape;893;p127"/>
          <p:cNvSpPr/>
          <p:nvPr/>
        </p:nvSpPr>
        <p:spPr>
          <a:xfrm rot="8100000">
            <a:off x="3165833" y="2181154"/>
            <a:ext cx="230343" cy="230343"/>
          </a:xfrm>
          <a:prstGeom prst="teardrop">
            <a:avLst>
              <a:gd name="adj" fmla="val 100000"/>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impact3">
  <p:cSld name="impact3 2">
    <p:spTree>
      <p:nvGrpSpPr>
        <p:cNvPr id="1" name="Shape 894"/>
        <p:cNvGrpSpPr/>
        <p:nvPr/>
      </p:nvGrpSpPr>
      <p:grpSpPr>
        <a:xfrm>
          <a:off x="0" y="0"/>
          <a:ext cx="0" cy="0"/>
          <a:chOff x="0" y="0"/>
          <a:chExt cx="0" cy="0"/>
        </a:xfrm>
      </p:grpSpPr>
      <p:sp>
        <p:nvSpPr>
          <p:cNvPr id="895" name="Google Shape;895;p128"/>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6" name="Google Shape;896;p128"/>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97" name="Google Shape;897;p128"/>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898" name="Google Shape;898;p128"/>
          <p:cNvSpPr/>
          <p:nvPr/>
        </p:nvSpPr>
        <p:spPr>
          <a:xfrm>
            <a:off x="6327569" y="2320260"/>
            <a:ext cx="1344963" cy="584113"/>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dk1"/>
              </a:buClr>
              <a:buSzPts val="975"/>
              <a:buFont typeface="Arial"/>
              <a:buNone/>
            </a:pPr>
            <a:endParaRPr sz="975" b="1">
              <a:solidFill>
                <a:schemeClr val="lt1"/>
              </a:solidFill>
              <a:latin typeface="Arial"/>
              <a:ea typeface="Arial"/>
              <a:cs typeface="Arial"/>
              <a:sym typeface="Arial"/>
            </a:endParaRPr>
          </a:p>
        </p:txBody>
      </p:sp>
      <p:sp>
        <p:nvSpPr>
          <p:cNvPr id="899" name="Google Shape;899;p128"/>
          <p:cNvSpPr/>
          <p:nvPr/>
        </p:nvSpPr>
        <p:spPr>
          <a:xfrm rot="5340000">
            <a:off x="1043794" y="86533"/>
            <a:ext cx="64293" cy="9342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0" name="Google Shape;900;p128"/>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Impact</a:t>
            </a:r>
            <a:endParaRPr/>
          </a:p>
        </p:txBody>
      </p:sp>
      <p:pic>
        <p:nvPicPr>
          <p:cNvPr id="901" name="Google Shape;901;p128"/>
          <p:cNvPicPr preferRelativeResize="0"/>
          <p:nvPr/>
        </p:nvPicPr>
        <p:blipFill rotWithShape="1">
          <a:blip r:embed="rId3">
            <a:alphaModFix/>
          </a:blip>
          <a:srcRect/>
          <a:stretch/>
        </p:blipFill>
        <p:spPr>
          <a:xfrm>
            <a:off x="8511474" y="256939"/>
            <a:ext cx="323125" cy="301340"/>
          </a:xfrm>
          <a:prstGeom prst="rect">
            <a:avLst/>
          </a:prstGeom>
          <a:noFill/>
          <a:ln>
            <a:noFill/>
          </a:ln>
        </p:spPr>
      </p:pic>
      <p:cxnSp>
        <p:nvCxnSpPr>
          <p:cNvPr id="902" name="Google Shape;902;p128"/>
          <p:cNvCxnSpPr/>
          <p:nvPr/>
        </p:nvCxnSpPr>
        <p:spPr>
          <a:xfrm>
            <a:off x="1243185" y="2296325"/>
            <a:ext cx="2701994" cy="0"/>
          </a:xfrm>
          <a:prstGeom prst="straightConnector1">
            <a:avLst/>
          </a:prstGeom>
          <a:noFill/>
          <a:ln w="25400" cap="rnd" cmpd="sng">
            <a:solidFill>
              <a:schemeClr val="accent1"/>
            </a:solidFill>
            <a:prstDash val="dot"/>
            <a:round/>
            <a:headEnd type="none" w="sm" len="sm"/>
            <a:tailEnd type="none" w="sm" len="sm"/>
          </a:ln>
        </p:spPr>
      </p:cxnSp>
      <p:sp>
        <p:nvSpPr>
          <p:cNvPr id="903" name="Google Shape;903;p128"/>
          <p:cNvSpPr/>
          <p:nvPr/>
        </p:nvSpPr>
        <p:spPr>
          <a:xfrm>
            <a:off x="5512630" y="957517"/>
            <a:ext cx="2636896" cy="2636894"/>
          </a:xfrm>
          <a:prstGeom prst="ellipse">
            <a:avLst/>
          </a:prstGeom>
          <a:noFill/>
          <a:ln w="25400" cap="rnd" cmpd="sng">
            <a:solidFill>
              <a:schemeClr val="accent4"/>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04" name="Google Shape;904;p128"/>
          <p:cNvPicPr preferRelativeResize="0"/>
          <p:nvPr/>
        </p:nvPicPr>
        <p:blipFill rotWithShape="1">
          <a:blip r:embed="rId4">
            <a:alphaModFix/>
          </a:blip>
          <a:srcRect l="19422" r="11151"/>
          <a:stretch/>
        </p:blipFill>
        <p:spPr>
          <a:xfrm>
            <a:off x="4272016" y="1034481"/>
            <a:ext cx="2559935" cy="2559931"/>
          </a:xfrm>
          <a:prstGeom prst="ellipse">
            <a:avLst/>
          </a:prstGeom>
          <a:noFill/>
          <a:ln>
            <a:noFill/>
          </a:ln>
        </p:spPr>
      </p:pic>
      <p:sp>
        <p:nvSpPr>
          <p:cNvPr id="905" name="Google Shape;905;p128"/>
          <p:cNvSpPr/>
          <p:nvPr/>
        </p:nvSpPr>
        <p:spPr>
          <a:xfrm>
            <a:off x="6282948" y="1942970"/>
            <a:ext cx="2466848" cy="24668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6" name="Google Shape;906;p128"/>
          <p:cNvSpPr txBox="1"/>
          <p:nvPr/>
        </p:nvSpPr>
        <p:spPr>
          <a:xfrm>
            <a:off x="6448325" y="2355220"/>
            <a:ext cx="213609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chemeClr val="lt1"/>
                </a:solidFill>
                <a:latin typeface="Arial"/>
                <a:ea typeface="Arial"/>
                <a:cs typeface="Arial"/>
                <a:sym typeface="Arial"/>
              </a:rPr>
              <a:t>62.5%</a:t>
            </a:r>
            <a:endParaRPr/>
          </a:p>
        </p:txBody>
      </p:sp>
      <p:sp>
        <p:nvSpPr>
          <p:cNvPr id="907" name="Google Shape;907;p128"/>
          <p:cNvSpPr txBox="1"/>
          <p:nvPr/>
        </p:nvSpPr>
        <p:spPr>
          <a:xfrm>
            <a:off x="6523123" y="2862970"/>
            <a:ext cx="1986498" cy="78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500" b="1">
                <a:solidFill>
                  <a:schemeClr val="lt1"/>
                </a:solidFill>
                <a:latin typeface="Arial"/>
                <a:ea typeface="Arial"/>
                <a:cs typeface="Arial"/>
                <a:sym typeface="Arial"/>
              </a:rPr>
              <a:t>Average cost saving per patient </a:t>
            </a:r>
            <a:br>
              <a:rPr lang="en-GB" sz="1500" b="1">
                <a:solidFill>
                  <a:schemeClr val="lt1"/>
                </a:solidFill>
                <a:latin typeface="Arial"/>
                <a:ea typeface="Arial"/>
                <a:cs typeface="Arial"/>
                <a:sym typeface="Arial"/>
              </a:rPr>
            </a:br>
            <a:endParaRPr sz="1500">
              <a:solidFill>
                <a:schemeClr val="lt1"/>
              </a:solidFill>
              <a:latin typeface="Arial"/>
              <a:ea typeface="Arial"/>
              <a:cs typeface="Arial"/>
              <a:sym typeface="Arial"/>
            </a:endParaRPr>
          </a:p>
        </p:txBody>
      </p:sp>
      <p:sp>
        <p:nvSpPr>
          <p:cNvPr id="908" name="Google Shape;908;p128"/>
          <p:cNvSpPr txBox="1"/>
          <p:nvPr/>
        </p:nvSpPr>
        <p:spPr>
          <a:xfrm>
            <a:off x="6641110" y="3534810"/>
            <a:ext cx="175052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chemeClr val="lt1"/>
                </a:solidFill>
                <a:latin typeface="Arial"/>
                <a:ea typeface="Arial"/>
                <a:cs typeface="Arial"/>
                <a:sym typeface="Arial"/>
              </a:rPr>
              <a:t>Relative to equivalent stay in hospital</a:t>
            </a:r>
            <a:endParaRPr/>
          </a:p>
        </p:txBody>
      </p:sp>
      <p:sp>
        <p:nvSpPr>
          <p:cNvPr id="909" name="Google Shape;909;p128"/>
          <p:cNvSpPr/>
          <p:nvPr/>
        </p:nvSpPr>
        <p:spPr>
          <a:xfrm rot="-2700000">
            <a:off x="1033010" y="2181154"/>
            <a:ext cx="230343" cy="230343"/>
          </a:xfrm>
          <a:prstGeom prst="teardrop">
            <a:avLst>
              <a:gd name="adj" fmla="val 100000"/>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910" name="Google Shape;910;p128"/>
          <p:cNvSpPr/>
          <p:nvPr/>
        </p:nvSpPr>
        <p:spPr>
          <a:xfrm>
            <a:off x="8008630" y="2006546"/>
            <a:ext cx="246635" cy="246632"/>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11" name="Google Shape;911;p128"/>
          <p:cNvGrpSpPr/>
          <p:nvPr/>
        </p:nvGrpSpPr>
        <p:grpSpPr>
          <a:xfrm>
            <a:off x="3868822" y="2000216"/>
            <a:ext cx="607253" cy="607253"/>
            <a:chOff x="5374905" y="944426"/>
            <a:chExt cx="944906" cy="944906"/>
          </a:xfrm>
        </p:grpSpPr>
        <p:sp>
          <p:nvSpPr>
            <p:cNvPr id="912" name="Google Shape;912;p128"/>
            <p:cNvSpPr/>
            <p:nvPr/>
          </p:nvSpPr>
          <p:spPr>
            <a:xfrm>
              <a:off x="5374905" y="944426"/>
              <a:ext cx="944906" cy="944906"/>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13" name="Google Shape;913;p128"/>
            <p:cNvPicPr preferRelativeResize="0"/>
            <p:nvPr/>
          </p:nvPicPr>
          <p:blipFill rotWithShape="1">
            <a:blip r:embed="rId5">
              <a:alphaModFix/>
            </a:blip>
            <a:srcRect/>
            <a:stretch/>
          </p:blipFill>
          <p:spPr>
            <a:xfrm>
              <a:off x="5633299" y="1198202"/>
              <a:ext cx="428118" cy="399254"/>
            </a:xfrm>
            <a:prstGeom prst="rect">
              <a:avLst/>
            </a:prstGeom>
            <a:noFill/>
            <a:ln>
              <a:noFill/>
            </a:ln>
          </p:spPr>
        </p:pic>
      </p:grpSp>
      <p:sp>
        <p:nvSpPr>
          <p:cNvPr id="914" name="Google Shape;914;p128"/>
          <p:cNvSpPr/>
          <p:nvPr/>
        </p:nvSpPr>
        <p:spPr>
          <a:xfrm>
            <a:off x="629108" y="1006835"/>
            <a:ext cx="1038150" cy="1038147"/>
          </a:xfrm>
          <a:prstGeom prst="ellipse">
            <a:avLst/>
          </a:prstGeom>
          <a:solidFill>
            <a:schemeClr val="accent5"/>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75" b="1">
                <a:solidFill>
                  <a:schemeClr val="lt1"/>
                </a:solidFill>
                <a:latin typeface="Arial"/>
                <a:ea typeface="Arial"/>
                <a:cs typeface="Arial"/>
                <a:sym typeface="Arial"/>
              </a:rPr>
              <a:t>Person Centered </a:t>
            </a:r>
            <a:r>
              <a:rPr lang="en-GB" sz="975">
                <a:solidFill>
                  <a:schemeClr val="lt1"/>
                </a:solidFill>
                <a:latin typeface="Arial"/>
                <a:ea typeface="Arial"/>
                <a:cs typeface="Arial"/>
                <a:sym typeface="Arial"/>
              </a:rPr>
              <a:t>Support</a:t>
            </a:r>
            <a:endParaRPr/>
          </a:p>
        </p:txBody>
      </p:sp>
      <p:sp>
        <p:nvSpPr>
          <p:cNvPr id="915" name="Google Shape;915;p128"/>
          <p:cNvSpPr/>
          <p:nvPr/>
        </p:nvSpPr>
        <p:spPr>
          <a:xfrm rot="-2700000">
            <a:off x="2422733" y="2181154"/>
            <a:ext cx="230343" cy="230343"/>
          </a:xfrm>
          <a:prstGeom prst="teardrop">
            <a:avLst>
              <a:gd name="adj" fmla="val 100000"/>
            </a:avLst>
          </a:prstGeom>
          <a:solidFill>
            <a:schemeClr val="lt1"/>
          </a:solidFill>
          <a:ln w="19050" cap="flat" cmpd="sng">
            <a:solidFill>
              <a:schemeClr val="accent6"/>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916" name="Google Shape;916;p128"/>
          <p:cNvSpPr/>
          <p:nvPr/>
        </p:nvSpPr>
        <p:spPr>
          <a:xfrm>
            <a:off x="2018829" y="1006835"/>
            <a:ext cx="1038150" cy="1038147"/>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75" b="1">
                <a:solidFill>
                  <a:schemeClr val="dk1"/>
                </a:solidFill>
                <a:latin typeface="Arial"/>
                <a:ea typeface="Arial"/>
                <a:cs typeface="Arial"/>
                <a:sym typeface="Arial"/>
              </a:rPr>
              <a:t>Early</a:t>
            </a:r>
            <a:br>
              <a:rPr lang="en-GB" sz="975" b="1">
                <a:solidFill>
                  <a:schemeClr val="dk1"/>
                </a:solidFill>
                <a:latin typeface="Arial"/>
                <a:ea typeface="Arial"/>
                <a:cs typeface="Arial"/>
                <a:sym typeface="Arial"/>
              </a:rPr>
            </a:br>
            <a:r>
              <a:rPr lang="en-GB" sz="975">
                <a:solidFill>
                  <a:schemeClr val="dk1"/>
                </a:solidFill>
                <a:latin typeface="Arial"/>
                <a:ea typeface="Arial"/>
                <a:cs typeface="Arial"/>
                <a:sym typeface="Arial"/>
              </a:rPr>
              <a:t>intervention</a:t>
            </a:r>
            <a:endParaRPr/>
          </a:p>
        </p:txBody>
      </p:sp>
      <p:sp>
        <p:nvSpPr>
          <p:cNvPr id="917" name="Google Shape;917;p128"/>
          <p:cNvSpPr/>
          <p:nvPr/>
        </p:nvSpPr>
        <p:spPr>
          <a:xfrm>
            <a:off x="1331820" y="2629178"/>
            <a:ext cx="1038150" cy="1038147"/>
          </a:xfrm>
          <a:prstGeom prst="ellipse">
            <a:avLst/>
          </a:prstGeom>
          <a:solidFill>
            <a:schemeClr val="accen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75">
                <a:solidFill>
                  <a:schemeClr val="lt1"/>
                </a:solidFill>
                <a:latin typeface="Arial"/>
                <a:ea typeface="Arial"/>
                <a:cs typeface="Arial"/>
                <a:sym typeface="Arial"/>
              </a:rPr>
              <a:t>Improved</a:t>
            </a:r>
            <a:br>
              <a:rPr lang="en-GB" sz="975" b="1">
                <a:solidFill>
                  <a:schemeClr val="lt1"/>
                </a:solidFill>
                <a:latin typeface="Arial"/>
                <a:ea typeface="Arial"/>
                <a:cs typeface="Arial"/>
                <a:sym typeface="Arial"/>
              </a:rPr>
            </a:br>
            <a:r>
              <a:rPr lang="en-GB" sz="975" b="1">
                <a:solidFill>
                  <a:schemeClr val="lt1"/>
                </a:solidFill>
                <a:latin typeface="Arial"/>
                <a:ea typeface="Arial"/>
                <a:cs typeface="Arial"/>
                <a:sym typeface="Arial"/>
              </a:rPr>
              <a:t>patient flow</a:t>
            </a:r>
            <a:endParaRPr sz="975">
              <a:solidFill>
                <a:schemeClr val="lt1"/>
              </a:solidFill>
              <a:latin typeface="Arial"/>
              <a:ea typeface="Arial"/>
              <a:cs typeface="Arial"/>
              <a:sym typeface="Arial"/>
            </a:endParaRPr>
          </a:p>
        </p:txBody>
      </p:sp>
      <p:sp>
        <p:nvSpPr>
          <p:cNvPr id="918" name="Google Shape;918;p128"/>
          <p:cNvSpPr/>
          <p:nvPr/>
        </p:nvSpPr>
        <p:spPr>
          <a:xfrm>
            <a:off x="2761929" y="2629178"/>
            <a:ext cx="1038150" cy="1038147"/>
          </a:xfrm>
          <a:prstGeom prst="ellipse">
            <a:avLst/>
          </a:prstGeom>
          <a:solidFill>
            <a:schemeClr val="accent4"/>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GB" sz="975" b="1">
                <a:solidFill>
                  <a:schemeClr val="lt1"/>
                </a:solidFill>
                <a:latin typeface="Arial"/>
                <a:ea typeface="Arial"/>
                <a:cs typeface="Arial"/>
                <a:sym typeface="Arial"/>
              </a:rPr>
              <a:t>Home First Strategy</a:t>
            </a:r>
            <a:endParaRPr/>
          </a:p>
        </p:txBody>
      </p:sp>
      <p:sp>
        <p:nvSpPr>
          <p:cNvPr id="919" name="Google Shape;919;p128"/>
          <p:cNvSpPr/>
          <p:nvPr/>
        </p:nvSpPr>
        <p:spPr>
          <a:xfrm rot="8100000">
            <a:off x="1735724" y="2181154"/>
            <a:ext cx="230343" cy="230343"/>
          </a:xfrm>
          <a:prstGeom prst="teardrop">
            <a:avLst>
              <a:gd name="adj" fmla="val 100000"/>
            </a:avLst>
          </a:prstGeom>
          <a:solidFill>
            <a:schemeClr val="lt1"/>
          </a:solidFill>
          <a:ln w="19050" cap="flat" cmpd="sng">
            <a:solidFill>
              <a:schemeClr val="accent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
        <p:nvSpPr>
          <p:cNvPr id="920" name="Google Shape;920;p128"/>
          <p:cNvSpPr/>
          <p:nvPr/>
        </p:nvSpPr>
        <p:spPr>
          <a:xfrm rot="8100000">
            <a:off x="3165833" y="2181154"/>
            <a:ext cx="230343" cy="230343"/>
          </a:xfrm>
          <a:prstGeom prst="teardrop">
            <a:avLst>
              <a:gd name="adj" fmla="val 100000"/>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050">
              <a:solidFill>
                <a:schemeClr val="lt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e_model">
  <p:cSld name="the_model">
    <p:spTree>
      <p:nvGrpSpPr>
        <p:cNvPr id="1" name="Shape 921"/>
        <p:cNvGrpSpPr/>
        <p:nvPr/>
      </p:nvGrpSpPr>
      <p:grpSpPr>
        <a:xfrm>
          <a:off x="0" y="0"/>
          <a:ext cx="0" cy="0"/>
          <a:chOff x="0" y="0"/>
          <a:chExt cx="0" cy="0"/>
        </a:xfrm>
      </p:grpSpPr>
      <p:sp>
        <p:nvSpPr>
          <p:cNvPr id="922" name="Google Shape;922;p129"/>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3" name="Google Shape;923;p129"/>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924" name="Google Shape;924;p129"/>
          <p:cNvSpPr/>
          <p:nvPr/>
        </p:nvSpPr>
        <p:spPr>
          <a:xfrm rot="5340000">
            <a:off x="1583234" y="138413"/>
            <a:ext cx="64293" cy="84117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5" name="Google Shape;925;p129"/>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model</a:t>
            </a:r>
            <a:endParaRPr/>
          </a:p>
        </p:txBody>
      </p:sp>
      <p:pic>
        <p:nvPicPr>
          <p:cNvPr id="926" name="Google Shape;926;p129"/>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927" name="Google Shape;927;p129"/>
          <p:cNvPicPr preferRelativeResize="0"/>
          <p:nvPr/>
        </p:nvPicPr>
        <p:blipFill rotWithShape="1">
          <a:blip r:embed="rId3">
            <a:alphaModFix/>
          </a:blip>
          <a:srcRect/>
          <a:stretch/>
        </p:blipFill>
        <p:spPr>
          <a:xfrm>
            <a:off x="8527947" y="286767"/>
            <a:ext cx="316016" cy="308751"/>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he_model">
  <p:cSld name="1_the_model">
    <p:spTree>
      <p:nvGrpSpPr>
        <p:cNvPr id="1" name="Shape 928"/>
        <p:cNvGrpSpPr/>
        <p:nvPr/>
      </p:nvGrpSpPr>
      <p:grpSpPr>
        <a:xfrm>
          <a:off x="0" y="0"/>
          <a:ext cx="0" cy="0"/>
          <a:chOff x="0" y="0"/>
          <a:chExt cx="0" cy="0"/>
        </a:xfrm>
      </p:grpSpPr>
      <p:sp>
        <p:nvSpPr>
          <p:cNvPr id="929" name="Google Shape;929;p130"/>
          <p:cNvSpPr/>
          <p:nvPr/>
        </p:nvSpPr>
        <p:spPr>
          <a:xfrm>
            <a:off x="280826" y="0"/>
            <a:ext cx="8863175"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0" name="Google Shape;930;p130"/>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1" name="Google Shape;931;p130"/>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932" name="Google Shape;932;p130"/>
          <p:cNvSpPr/>
          <p:nvPr/>
        </p:nvSpPr>
        <p:spPr>
          <a:xfrm rot="5340000">
            <a:off x="1583234" y="138413"/>
            <a:ext cx="64293" cy="84117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3" name="Google Shape;933;p130"/>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model</a:t>
            </a:r>
            <a:endParaRPr/>
          </a:p>
        </p:txBody>
      </p:sp>
      <p:pic>
        <p:nvPicPr>
          <p:cNvPr id="934" name="Google Shape;934;p130"/>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935" name="Google Shape;935;p130"/>
          <p:cNvPicPr preferRelativeResize="0"/>
          <p:nvPr/>
        </p:nvPicPr>
        <p:blipFill rotWithShape="1">
          <a:blip r:embed="rId3">
            <a:alphaModFix/>
          </a:blip>
          <a:srcRect/>
          <a:stretch/>
        </p:blipFill>
        <p:spPr>
          <a:xfrm>
            <a:off x="8527947" y="286767"/>
            <a:ext cx="316016" cy="30875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key considerations">
  <p:cSld name="key considerations">
    <p:spTree>
      <p:nvGrpSpPr>
        <p:cNvPr id="1" name="Shape 936"/>
        <p:cNvGrpSpPr/>
        <p:nvPr/>
      </p:nvGrpSpPr>
      <p:grpSpPr>
        <a:xfrm>
          <a:off x="0" y="0"/>
          <a:ext cx="0" cy="0"/>
          <a:chOff x="0" y="0"/>
          <a:chExt cx="0" cy="0"/>
        </a:xfrm>
      </p:grpSpPr>
      <p:sp>
        <p:nvSpPr>
          <p:cNvPr id="937" name="Google Shape;937;p131"/>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8" name="Google Shape;938;p131"/>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939" name="Google Shape;939;p131"/>
          <p:cNvSpPr/>
          <p:nvPr/>
        </p:nvSpPr>
        <p:spPr>
          <a:xfrm rot="5400000">
            <a:off x="2218134" y="-482201"/>
            <a:ext cx="64293" cy="208240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0" name="Google Shape;940;p131"/>
          <p:cNvSpPr/>
          <p:nvPr/>
        </p:nvSpPr>
        <p:spPr>
          <a:xfrm>
            <a:off x="538715" y="256938"/>
            <a:ext cx="5619198" cy="41457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Key Considerations</a:t>
            </a:r>
            <a:endParaRPr/>
          </a:p>
        </p:txBody>
      </p:sp>
      <p:pic>
        <p:nvPicPr>
          <p:cNvPr id="941" name="Google Shape;941;p131"/>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942" name="Google Shape;942;p131"/>
          <p:cNvPicPr preferRelativeResize="0"/>
          <p:nvPr/>
        </p:nvPicPr>
        <p:blipFill rotWithShape="1">
          <a:blip r:embed="rId3">
            <a:alphaModFix/>
          </a:blip>
          <a:srcRect/>
          <a:stretch/>
        </p:blipFill>
        <p:spPr>
          <a:xfrm>
            <a:off x="8527947" y="286767"/>
            <a:ext cx="316016" cy="308751"/>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health film">
  <p:cSld name="health film">
    <p:spTree>
      <p:nvGrpSpPr>
        <p:cNvPr id="1" name="Shape 943"/>
        <p:cNvGrpSpPr/>
        <p:nvPr/>
      </p:nvGrpSpPr>
      <p:grpSpPr>
        <a:xfrm>
          <a:off x="0" y="0"/>
          <a:ext cx="0" cy="0"/>
          <a:chOff x="0" y="0"/>
          <a:chExt cx="0" cy="0"/>
        </a:xfrm>
      </p:grpSpPr>
      <p:sp>
        <p:nvSpPr>
          <p:cNvPr id="944" name="Google Shape;944;p132"/>
          <p:cNvSpPr/>
          <p:nvPr/>
        </p:nvSpPr>
        <p:spPr>
          <a:xfrm rot="5340000">
            <a:off x="1780580" y="296564"/>
            <a:ext cx="64293" cy="5143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5" name="Google Shape;945;p132"/>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6" name="Google Shape;946;p132"/>
          <p:cNvSpPr/>
          <p:nvPr/>
        </p:nvSpPr>
        <p:spPr>
          <a:xfrm>
            <a:off x="538714" y="256938"/>
            <a:ext cx="5133037" cy="48029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Health film</a:t>
            </a:r>
            <a:endParaRPr sz="2250" b="1">
              <a:solidFill>
                <a:schemeClr val="dk1"/>
              </a:solidFill>
              <a:latin typeface="Arial"/>
              <a:ea typeface="Arial"/>
              <a:cs typeface="Arial"/>
              <a:sym typeface="Arial"/>
            </a:endParaRPr>
          </a:p>
        </p:txBody>
      </p:sp>
      <p:sp>
        <p:nvSpPr>
          <p:cNvPr id="947" name="Google Shape;947;p132"/>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948" name="Google Shape;948;p132"/>
          <p:cNvPicPr preferRelativeResize="0"/>
          <p:nvPr/>
        </p:nvPicPr>
        <p:blipFill rotWithShape="1">
          <a:blip r:embed="rId2">
            <a:alphaModFix/>
          </a:blip>
          <a:srcRect/>
          <a:stretch/>
        </p:blipFill>
        <p:spPr>
          <a:xfrm rot="-5400000">
            <a:off x="8029198" y="4021554"/>
            <a:ext cx="1114802" cy="1114802"/>
          </a:xfrm>
          <a:prstGeom prst="rect">
            <a:avLst/>
          </a:prstGeom>
          <a:noFill/>
          <a:ln>
            <a:noFill/>
          </a:ln>
        </p:spPr>
      </p:pic>
      <p:pic>
        <p:nvPicPr>
          <p:cNvPr id="949" name="Google Shape;949;p132"/>
          <p:cNvPicPr preferRelativeResize="0"/>
          <p:nvPr/>
        </p:nvPicPr>
        <p:blipFill rotWithShape="1">
          <a:blip r:embed="rId3">
            <a:alphaModFix/>
          </a:blip>
          <a:srcRect/>
          <a:stretch/>
        </p:blipFill>
        <p:spPr>
          <a:xfrm>
            <a:off x="8462244" y="4498318"/>
            <a:ext cx="485345" cy="307384"/>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rs smith">
  <p:cSld name="mrs smith">
    <p:spTree>
      <p:nvGrpSpPr>
        <p:cNvPr id="1" name="Shape 950"/>
        <p:cNvGrpSpPr/>
        <p:nvPr/>
      </p:nvGrpSpPr>
      <p:grpSpPr>
        <a:xfrm>
          <a:off x="0" y="0"/>
          <a:ext cx="0" cy="0"/>
          <a:chOff x="0" y="0"/>
          <a:chExt cx="0" cy="0"/>
        </a:xfrm>
      </p:grpSpPr>
      <p:sp>
        <p:nvSpPr>
          <p:cNvPr id="951" name="Google Shape;951;p133"/>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2" name="Google Shape;952;p133"/>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953" name="Google Shape;953;p133"/>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954" name="Google Shape;954;p133"/>
          <p:cNvSpPr/>
          <p:nvPr/>
        </p:nvSpPr>
        <p:spPr>
          <a:xfrm rot="5340000">
            <a:off x="2823145" y="-5683"/>
            <a:ext cx="64293" cy="11188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5" name="Google Shape;955;p133"/>
          <p:cNvSpPr/>
          <p:nvPr/>
        </p:nvSpPr>
        <p:spPr>
          <a:xfrm>
            <a:off x="538714" y="256938"/>
            <a:ext cx="5133037" cy="48029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Mrs Smith’s Journey Home</a:t>
            </a:r>
            <a:endParaRPr sz="2250" b="1">
              <a:solidFill>
                <a:schemeClr val="dk1"/>
              </a:solidFill>
              <a:latin typeface="Arial"/>
              <a:ea typeface="Arial"/>
              <a:cs typeface="Arial"/>
              <a:sym typeface="Arial"/>
            </a:endParaRPr>
          </a:p>
        </p:txBody>
      </p:sp>
      <p:sp>
        <p:nvSpPr>
          <p:cNvPr id="956" name="Google Shape;956;p133"/>
          <p:cNvSpPr/>
          <p:nvPr/>
        </p:nvSpPr>
        <p:spPr>
          <a:xfrm>
            <a:off x="287970" y="4543425"/>
            <a:ext cx="8863174" cy="59293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57" name="Google Shape;957;p133"/>
          <p:cNvPicPr preferRelativeResize="0"/>
          <p:nvPr/>
        </p:nvPicPr>
        <p:blipFill rotWithShape="1">
          <a:blip r:embed="rId3">
            <a:alphaModFix/>
          </a:blip>
          <a:srcRect l="2838" t="-3454" r="12071"/>
          <a:stretch/>
        </p:blipFill>
        <p:spPr>
          <a:xfrm>
            <a:off x="295113" y="627027"/>
            <a:ext cx="8848887" cy="3979857"/>
          </a:xfrm>
          <a:prstGeom prst="rect">
            <a:avLst/>
          </a:prstGeom>
          <a:noFill/>
          <a:ln>
            <a:noFill/>
          </a:ln>
        </p:spPr>
      </p:pic>
      <p:pic>
        <p:nvPicPr>
          <p:cNvPr id="958" name="Google Shape;958;p133"/>
          <p:cNvPicPr preferRelativeResize="0"/>
          <p:nvPr/>
        </p:nvPicPr>
        <p:blipFill rotWithShape="1">
          <a:blip r:embed="rId4">
            <a:alphaModFix/>
          </a:blip>
          <a:srcRect/>
          <a:stretch/>
        </p:blipFill>
        <p:spPr>
          <a:xfrm>
            <a:off x="8462587" y="244837"/>
            <a:ext cx="441752" cy="38219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mrs smith">
  <p:cSld name="1_mrs smith">
    <p:spTree>
      <p:nvGrpSpPr>
        <p:cNvPr id="1" name="Shape 959"/>
        <p:cNvGrpSpPr/>
        <p:nvPr/>
      </p:nvGrpSpPr>
      <p:grpSpPr>
        <a:xfrm>
          <a:off x="0" y="0"/>
          <a:ext cx="0" cy="0"/>
          <a:chOff x="0" y="0"/>
          <a:chExt cx="0" cy="0"/>
        </a:xfrm>
      </p:grpSpPr>
      <p:pic>
        <p:nvPicPr>
          <p:cNvPr id="960" name="Google Shape;960;p134"/>
          <p:cNvPicPr preferRelativeResize="0"/>
          <p:nvPr/>
        </p:nvPicPr>
        <p:blipFill rotWithShape="1">
          <a:blip r:embed="rId2">
            <a:alphaModFix/>
          </a:blip>
          <a:srcRect l="-12859" t="30923" r="31235" b="13435"/>
          <a:stretch/>
        </p:blipFill>
        <p:spPr>
          <a:xfrm>
            <a:off x="1598455" y="1"/>
            <a:ext cx="7545545" cy="5143500"/>
          </a:xfrm>
          <a:prstGeom prst="rect">
            <a:avLst/>
          </a:prstGeom>
          <a:noFill/>
          <a:ln>
            <a:noFill/>
          </a:ln>
        </p:spPr>
      </p:pic>
      <p:sp>
        <p:nvSpPr>
          <p:cNvPr id="961" name="Google Shape;961;p13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2" name="Google Shape;962;p134"/>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963" name="Google Shape;963;p134"/>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sp>
        <p:nvSpPr>
          <p:cNvPr id="964" name="Google Shape;964;p134"/>
          <p:cNvSpPr/>
          <p:nvPr/>
        </p:nvSpPr>
        <p:spPr>
          <a:xfrm rot="5340000">
            <a:off x="1126505" y="308424"/>
            <a:ext cx="64293" cy="11188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5" name="Google Shape;965;p134"/>
          <p:cNvSpPr/>
          <p:nvPr/>
        </p:nvSpPr>
        <p:spPr>
          <a:xfrm>
            <a:off x="538714" y="256939"/>
            <a:ext cx="2797418" cy="119324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Mrs Smith’s Journey Home</a:t>
            </a:r>
            <a:endParaRPr sz="2250" b="1">
              <a:solidFill>
                <a:schemeClr val="dk1"/>
              </a:solidFill>
              <a:latin typeface="Arial"/>
              <a:ea typeface="Arial"/>
              <a:cs typeface="Arial"/>
              <a:sym typeface="Arial"/>
            </a:endParaRPr>
          </a:p>
        </p:txBody>
      </p:sp>
      <p:pic>
        <p:nvPicPr>
          <p:cNvPr id="966" name="Google Shape;966;p134"/>
          <p:cNvPicPr preferRelativeResize="0"/>
          <p:nvPr/>
        </p:nvPicPr>
        <p:blipFill rotWithShape="1">
          <a:blip r:embed="rId4">
            <a:alphaModFix/>
          </a:blip>
          <a:srcRect/>
          <a:stretch/>
        </p:blipFill>
        <p:spPr>
          <a:xfrm>
            <a:off x="8462587" y="244837"/>
            <a:ext cx="441752" cy="38219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mrs smith">
  <p:cSld name="2_mrs smith">
    <p:spTree>
      <p:nvGrpSpPr>
        <p:cNvPr id="1" name="Shape 967"/>
        <p:cNvGrpSpPr/>
        <p:nvPr/>
      </p:nvGrpSpPr>
      <p:grpSpPr>
        <a:xfrm>
          <a:off x="0" y="0"/>
          <a:ext cx="0" cy="0"/>
          <a:chOff x="0" y="0"/>
          <a:chExt cx="0" cy="0"/>
        </a:xfrm>
      </p:grpSpPr>
      <p:pic>
        <p:nvPicPr>
          <p:cNvPr id="968" name="Google Shape;968;p135"/>
          <p:cNvPicPr preferRelativeResize="0"/>
          <p:nvPr/>
        </p:nvPicPr>
        <p:blipFill rotWithShape="1">
          <a:blip r:embed="rId2">
            <a:alphaModFix/>
          </a:blip>
          <a:srcRect l="82558" t="38348" r="-41120" b="27665"/>
          <a:stretch/>
        </p:blipFill>
        <p:spPr>
          <a:xfrm>
            <a:off x="280827" y="1"/>
            <a:ext cx="8863174" cy="5143500"/>
          </a:xfrm>
          <a:prstGeom prst="rect">
            <a:avLst/>
          </a:prstGeom>
          <a:noFill/>
          <a:ln>
            <a:noFill/>
          </a:ln>
        </p:spPr>
      </p:pic>
      <p:sp>
        <p:nvSpPr>
          <p:cNvPr id="969" name="Google Shape;969;p135"/>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0" name="Google Shape;970;p135"/>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971" name="Google Shape;971;p135"/>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sp>
        <p:nvSpPr>
          <p:cNvPr id="972" name="Google Shape;972;p135"/>
          <p:cNvSpPr/>
          <p:nvPr/>
        </p:nvSpPr>
        <p:spPr>
          <a:xfrm rot="5340000">
            <a:off x="1126505" y="308424"/>
            <a:ext cx="64293" cy="11188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3" name="Google Shape;973;p135"/>
          <p:cNvSpPr/>
          <p:nvPr/>
        </p:nvSpPr>
        <p:spPr>
          <a:xfrm>
            <a:off x="538714" y="256939"/>
            <a:ext cx="2797418" cy="119324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Mrs Smith’s Journey Home</a:t>
            </a:r>
            <a:endParaRPr sz="2250" b="1">
              <a:solidFill>
                <a:schemeClr val="dk1"/>
              </a:solidFill>
              <a:latin typeface="Arial"/>
              <a:ea typeface="Arial"/>
              <a:cs typeface="Arial"/>
              <a:sym typeface="Arial"/>
            </a:endParaRPr>
          </a:p>
        </p:txBody>
      </p:sp>
      <p:pic>
        <p:nvPicPr>
          <p:cNvPr id="974" name="Google Shape;974;p135"/>
          <p:cNvPicPr preferRelativeResize="0"/>
          <p:nvPr/>
        </p:nvPicPr>
        <p:blipFill rotWithShape="1">
          <a:blip r:embed="rId4">
            <a:alphaModFix/>
          </a:blip>
          <a:srcRect/>
          <a:stretch/>
        </p:blipFill>
        <p:spPr>
          <a:xfrm>
            <a:off x="8462587" y="244837"/>
            <a:ext cx="441752" cy="38219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mrs smith">
  <p:cSld name="1_mrs smith 2">
    <p:spTree>
      <p:nvGrpSpPr>
        <p:cNvPr id="1" name="Shape 975"/>
        <p:cNvGrpSpPr/>
        <p:nvPr/>
      </p:nvGrpSpPr>
      <p:grpSpPr>
        <a:xfrm>
          <a:off x="0" y="0"/>
          <a:ext cx="0" cy="0"/>
          <a:chOff x="0" y="0"/>
          <a:chExt cx="0" cy="0"/>
        </a:xfrm>
      </p:grpSpPr>
      <p:pic>
        <p:nvPicPr>
          <p:cNvPr id="976" name="Google Shape;976;p136"/>
          <p:cNvPicPr preferRelativeResize="0"/>
          <p:nvPr/>
        </p:nvPicPr>
        <p:blipFill rotWithShape="1">
          <a:blip r:embed="rId2">
            <a:alphaModFix/>
          </a:blip>
          <a:srcRect l="-12859" t="30923" r="31235" b="13435"/>
          <a:stretch/>
        </p:blipFill>
        <p:spPr>
          <a:xfrm>
            <a:off x="1598455" y="1"/>
            <a:ext cx="7545545" cy="5143500"/>
          </a:xfrm>
          <a:prstGeom prst="rect">
            <a:avLst/>
          </a:prstGeom>
          <a:noFill/>
          <a:ln>
            <a:noFill/>
          </a:ln>
        </p:spPr>
      </p:pic>
      <p:sp>
        <p:nvSpPr>
          <p:cNvPr id="977" name="Google Shape;977;p136"/>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8" name="Google Shape;978;p136"/>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979" name="Google Shape;979;p136"/>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sp>
        <p:nvSpPr>
          <p:cNvPr id="980" name="Google Shape;980;p136"/>
          <p:cNvSpPr/>
          <p:nvPr/>
        </p:nvSpPr>
        <p:spPr>
          <a:xfrm rot="5340000">
            <a:off x="1126505" y="308424"/>
            <a:ext cx="64293" cy="11188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1" name="Google Shape;981;p136"/>
          <p:cNvSpPr/>
          <p:nvPr/>
        </p:nvSpPr>
        <p:spPr>
          <a:xfrm>
            <a:off x="538714" y="256939"/>
            <a:ext cx="2797418" cy="119324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Mrs Smith’s Journey Home</a:t>
            </a:r>
            <a:endParaRPr sz="2250" b="1">
              <a:solidFill>
                <a:schemeClr val="dk1"/>
              </a:solidFill>
              <a:latin typeface="Arial"/>
              <a:ea typeface="Arial"/>
              <a:cs typeface="Arial"/>
              <a:sym typeface="Arial"/>
            </a:endParaRPr>
          </a:p>
        </p:txBody>
      </p:sp>
      <p:pic>
        <p:nvPicPr>
          <p:cNvPr id="982" name="Google Shape;982;p136"/>
          <p:cNvPicPr preferRelativeResize="0"/>
          <p:nvPr/>
        </p:nvPicPr>
        <p:blipFill rotWithShape="1">
          <a:blip r:embed="rId4">
            <a:alphaModFix/>
          </a:blip>
          <a:srcRect/>
          <a:stretch/>
        </p:blipFill>
        <p:spPr>
          <a:xfrm>
            <a:off x="8462587" y="244837"/>
            <a:ext cx="441752" cy="3821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Double - title and bullets ">
  <p:cSld name="1_Double - title and bullets ">
    <p:spTree>
      <p:nvGrpSpPr>
        <p:cNvPr id="1" name="Shape 40"/>
        <p:cNvGrpSpPr/>
        <p:nvPr/>
      </p:nvGrpSpPr>
      <p:grpSpPr>
        <a:xfrm>
          <a:off x="0" y="0"/>
          <a:ext cx="0" cy="0"/>
          <a:chOff x="0" y="0"/>
          <a:chExt cx="0" cy="0"/>
        </a:xfrm>
      </p:grpSpPr>
      <p:sp>
        <p:nvSpPr>
          <p:cNvPr id="41" name="Google Shape;41;p49"/>
          <p:cNvSpPr txBox="1">
            <a:spLocks noGrp="1"/>
          </p:cNvSpPr>
          <p:nvPr>
            <p:ph type="body" idx="1"/>
          </p:nvPr>
        </p:nvSpPr>
        <p:spPr>
          <a:xfrm>
            <a:off x="0" y="0"/>
            <a:ext cx="9144000" cy="444395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mrs smith">
  <p:cSld name="2_mrs smith 2">
    <p:spTree>
      <p:nvGrpSpPr>
        <p:cNvPr id="1" name="Shape 983"/>
        <p:cNvGrpSpPr/>
        <p:nvPr/>
      </p:nvGrpSpPr>
      <p:grpSpPr>
        <a:xfrm>
          <a:off x="0" y="0"/>
          <a:ext cx="0" cy="0"/>
          <a:chOff x="0" y="0"/>
          <a:chExt cx="0" cy="0"/>
        </a:xfrm>
      </p:grpSpPr>
      <p:pic>
        <p:nvPicPr>
          <p:cNvPr id="984" name="Google Shape;984;p137"/>
          <p:cNvPicPr preferRelativeResize="0"/>
          <p:nvPr/>
        </p:nvPicPr>
        <p:blipFill rotWithShape="1">
          <a:blip r:embed="rId2">
            <a:alphaModFix/>
          </a:blip>
          <a:srcRect l="82558" t="38348" r="-41120" b="27665"/>
          <a:stretch/>
        </p:blipFill>
        <p:spPr>
          <a:xfrm>
            <a:off x="280827" y="1"/>
            <a:ext cx="8863174" cy="5143500"/>
          </a:xfrm>
          <a:prstGeom prst="rect">
            <a:avLst/>
          </a:prstGeom>
          <a:noFill/>
          <a:ln>
            <a:noFill/>
          </a:ln>
        </p:spPr>
      </p:pic>
      <p:sp>
        <p:nvSpPr>
          <p:cNvPr id="985" name="Google Shape;985;p137"/>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6" name="Google Shape;986;p137"/>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987" name="Google Shape;987;p137"/>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sp>
        <p:nvSpPr>
          <p:cNvPr id="988" name="Google Shape;988;p137"/>
          <p:cNvSpPr/>
          <p:nvPr/>
        </p:nvSpPr>
        <p:spPr>
          <a:xfrm rot="5340000">
            <a:off x="1126505" y="308424"/>
            <a:ext cx="64293" cy="111884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9" name="Google Shape;989;p137"/>
          <p:cNvSpPr/>
          <p:nvPr/>
        </p:nvSpPr>
        <p:spPr>
          <a:xfrm>
            <a:off x="538714" y="256939"/>
            <a:ext cx="2797418" cy="119324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Mrs Smith’s Journey Home</a:t>
            </a:r>
            <a:endParaRPr sz="2250" b="1">
              <a:solidFill>
                <a:schemeClr val="dk1"/>
              </a:solidFill>
              <a:latin typeface="Arial"/>
              <a:ea typeface="Arial"/>
              <a:cs typeface="Arial"/>
              <a:sym typeface="Arial"/>
            </a:endParaRPr>
          </a:p>
        </p:txBody>
      </p:sp>
      <p:pic>
        <p:nvPicPr>
          <p:cNvPr id="990" name="Google Shape;990;p137"/>
          <p:cNvPicPr preferRelativeResize="0"/>
          <p:nvPr/>
        </p:nvPicPr>
        <p:blipFill rotWithShape="1">
          <a:blip r:embed="rId4">
            <a:alphaModFix/>
          </a:blip>
          <a:srcRect/>
          <a:stretch/>
        </p:blipFill>
        <p:spPr>
          <a:xfrm>
            <a:off x="8462587" y="244837"/>
            <a:ext cx="441752" cy="38219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ata">
  <p:cSld name="data 2">
    <p:spTree>
      <p:nvGrpSpPr>
        <p:cNvPr id="1" name="Shape 991"/>
        <p:cNvGrpSpPr/>
        <p:nvPr/>
      </p:nvGrpSpPr>
      <p:grpSpPr>
        <a:xfrm>
          <a:off x="0" y="0"/>
          <a:ext cx="0" cy="0"/>
          <a:chOff x="0" y="0"/>
          <a:chExt cx="0" cy="0"/>
        </a:xfrm>
      </p:grpSpPr>
      <p:pic>
        <p:nvPicPr>
          <p:cNvPr id="992" name="Google Shape;992;p138"/>
          <p:cNvPicPr preferRelativeResize="0"/>
          <p:nvPr/>
        </p:nvPicPr>
        <p:blipFill rotWithShape="1">
          <a:blip r:embed="rId2">
            <a:alphaModFix/>
          </a:blip>
          <a:srcRect l="-26561" t="38949" r="61751" b="16873"/>
          <a:stretch/>
        </p:blipFill>
        <p:spPr>
          <a:xfrm>
            <a:off x="1598455" y="1"/>
            <a:ext cx="7545545" cy="5143500"/>
          </a:xfrm>
          <a:prstGeom prst="rect">
            <a:avLst/>
          </a:prstGeom>
          <a:noFill/>
          <a:ln>
            <a:noFill/>
          </a:ln>
        </p:spPr>
      </p:pic>
      <p:sp>
        <p:nvSpPr>
          <p:cNvPr id="993" name="Google Shape;993;p138"/>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4" name="Google Shape;994;p138"/>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995" name="Google Shape;995;p138"/>
          <p:cNvPicPr preferRelativeResize="0"/>
          <p:nvPr/>
        </p:nvPicPr>
        <p:blipFill rotWithShape="1">
          <a:blip r:embed="rId3">
            <a:alphaModFix/>
          </a:blip>
          <a:srcRect/>
          <a:stretch/>
        </p:blipFill>
        <p:spPr>
          <a:xfrm rot="10800000">
            <a:off x="8029197" y="6767"/>
            <a:ext cx="1114802" cy="1114802"/>
          </a:xfrm>
          <a:prstGeom prst="rect">
            <a:avLst/>
          </a:prstGeom>
          <a:noFill/>
          <a:ln>
            <a:noFill/>
          </a:ln>
        </p:spPr>
      </p:pic>
      <p:pic>
        <p:nvPicPr>
          <p:cNvPr id="996" name="Google Shape;996;p138"/>
          <p:cNvPicPr preferRelativeResize="0"/>
          <p:nvPr/>
        </p:nvPicPr>
        <p:blipFill rotWithShape="1">
          <a:blip r:embed="rId4">
            <a:alphaModFix/>
          </a:blip>
          <a:srcRect/>
          <a:stretch/>
        </p:blipFill>
        <p:spPr>
          <a:xfrm>
            <a:off x="8418994" y="261733"/>
            <a:ext cx="485345" cy="307384"/>
          </a:xfrm>
          <a:prstGeom prst="rect">
            <a:avLst/>
          </a:prstGeom>
          <a:noFill/>
          <a:ln>
            <a:noFill/>
          </a:ln>
        </p:spPr>
      </p:pic>
      <p:sp>
        <p:nvSpPr>
          <p:cNvPr id="997" name="Google Shape;997;p138"/>
          <p:cNvSpPr/>
          <p:nvPr/>
        </p:nvSpPr>
        <p:spPr>
          <a:xfrm rot="5340000">
            <a:off x="1845994" y="-125682"/>
            <a:ext cx="64293" cy="136817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8" name="Google Shape;998;p138"/>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difference we made</a:t>
            </a: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data">
  <p:cSld name="1_data">
    <p:spTree>
      <p:nvGrpSpPr>
        <p:cNvPr id="1" name="Shape 999"/>
        <p:cNvGrpSpPr/>
        <p:nvPr/>
      </p:nvGrpSpPr>
      <p:grpSpPr>
        <a:xfrm>
          <a:off x="0" y="0"/>
          <a:ext cx="0" cy="0"/>
          <a:chOff x="0" y="0"/>
          <a:chExt cx="0" cy="0"/>
        </a:xfrm>
      </p:grpSpPr>
      <p:sp>
        <p:nvSpPr>
          <p:cNvPr id="1000" name="Google Shape;1000;p139"/>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1" name="Google Shape;1001;p139"/>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1002" name="Google Shape;1002;p139"/>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1003" name="Google Shape;1003;p139"/>
          <p:cNvPicPr preferRelativeResize="0"/>
          <p:nvPr/>
        </p:nvPicPr>
        <p:blipFill rotWithShape="1">
          <a:blip r:embed="rId3">
            <a:alphaModFix/>
          </a:blip>
          <a:srcRect/>
          <a:stretch/>
        </p:blipFill>
        <p:spPr>
          <a:xfrm>
            <a:off x="8418994" y="261733"/>
            <a:ext cx="485345" cy="307384"/>
          </a:xfrm>
          <a:prstGeom prst="rect">
            <a:avLst/>
          </a:prstGeom>
          <a:noFill/>
          <a:ln>
            <a:noFill/>
          </a:ln>
        </p:spPr>
      </p:pic>
      <p:sp>
        <p:nvSpPr>
          <p:cNvPr id="1004" name="Google Shape;1004;p139"/>
          <p:cNvSpPr/>
          <p:nvPr/>
        </p:nvSpPr>
        <p:spPr>
          <a:xfrm rot="5340000">
            <a:off x="1845994" y="-125682"/>
            <a:ext cx="64293" cy="136817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5" name="Google Shape;1005;p139"/>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difference we made</a:t>
            </a: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roduct">
  <p:cSld name="product">
    <p:spTree>
      <p:nvGrpSpPr>
        <p:cNvPr id="1" name="Shape 1006"/>
        <p:cNvGrpSpPr/>
        <p:nvPr/>
      </p:nvGrpSpPr>
      <p:grpSpPr>
        <a:xfrm>
          <a:off x="0" y="0"/>
          <a:ext cx="0" cy="0"/>
          <a:chOff x="0" y="0"/>
          <a:chExt cx="0" cy="0"/>
        </a:xfrm>
      </p:grpSpPr>
      <p:sp>
        <p:nvSpPr>
          <p:cNvPr id="1007" name="Google Shape;1007;p140"/>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8" name="Google Shape;1008;p140"/>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1009" name="Google Shape;1009;p140"/>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1010" name="Google Shape;1010;p140"/>
          <p:cNvPicPr preferRelativeResize="0"/>
          <p:nvPr/>
        </p:nvPicPr>
        <p:blipFill rotWithShape="1">
          <a:blip r:embed="rId3">
            <a:alphaModFix/>
          </a:blip>
          <a:srcRect/>
          <a:stretch/>
        </p:blipFill>
        <p:spPr>
          <a:xfrm>
            <a:off x="8414456" y="259768"/>
            <a:ext cx="497433" cy="317045"/>
          </a:xfrm>
          <a:prstGeom prst="rect">
            <a:avLst/>
          </a:prstGeom>
          <a:noFill/>
          <a:ln>
            <a:noFill/>
          </a:ln>
        </p:spPr>
      </p:pic>
      <p:sp>
        <p:nvSpPr>
          <p:cNvPr id="1011" name="Google Shape;1011;p140"/>
          <p:cNvSpPr/>
          <p:nvPr/>
        </p:nvSpPr>
        <p:spPr>
          <a:xfrm rot="5340000">
            <a:off x="1703011" y="18875"/>
            <a:ext cx="64293" cy="10731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 </a:t>
            </a:r>
            <a:endParaRPr/>
          </a:p>
        </p:txBody>
      </p:sp>
      <p:sp>
        <p:nvSpPr>
          <p:cNvPr id="1012" name="Google Shape;1012;p140"/>
          <p:cNvSpPr/>
          <p:nvPr/>
        </p:nvSpPr>
        <p:spPr>
          <a:xfrm>
            <a:off x="538714" y="256938"/>
            <a:ext cx="6410726" cy="384815"/>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product</a:t>
            </a: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ur_costs">
  <p:cSld name="our_costs">
    <p:spTree>
      <p:nvGrpSpPr>
        <p:cNvPr id="1" name="Shape 1013"/>
        <p:cNvGrpSpPr/>
        <p:nvPr/>
      </p:nvGrpSpPr>
      <p:grpSpPr>
        <a:xfrm>
          <a:off x="0" y="0"/>
          <a:ext cx="0" cy="0"/>
          <a:chOff x="0" y="0"/>
          <a:chExt cx="0" cy="0"/>
        </a:xfrm>
      </p:grpSpPr>
      <p:sp>
        <p:nvSpPr>
          <p:cNvPr id="1014" name="Google Shape;1014;p141"/>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5" name="Google Shape;1015;p141"/>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pic>
        <p:nvPicPr>
          <p:cNvPr id="1016" name="Google Shape;1016;p141"/>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1017" name="Google Shape;1017;p141"/>
          <p:cNvSpPr/>
          <p:nvPr/>
        </p:nvSpPr>
        <p:spPr>
          <a:xfrm rot="5340000">
            <a:off x="1539776" y="193986"/>
            <a:ext cx="64293" cy="73759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8" name="Google Shape;1018;p141"/>
          <p:cNvSpPr/>
          <p:nvPr/>
        </p:nvSpPr>
        <p:spPr>
          <a:xfrm>
            <a:off x="538714" y="256939"/>
            <a:ext cx="5662061" cy="51458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Our costs</a:t>
            </a:r>
            <a:endParaRPr/>
          </a:p>
        </p:txBody>
      </p:sp>
      <p:pic>
        <p:nvPicPr>
          <p:cNvPr id="1019" name="Google Shape;1019;p141"/>
          <p:cNvPicPr preferRelativeResize="0"/>
          <p:nvPr/>
        </p:nvPicPr>
        <p:blipFill rotWithShape="1">
          <a:blip r:embed="rId3">
            <a:alphaModFix/>
          </a:blip>
          <a:srcRect/>
          <a:stretch/>
        </p:blipFill>
        <p:spPr>
          <a:xfrm rot="10800000">
            <a:off x="8029197" y="-377"/>
            <a:ext cx="1114802" cy="1114802"/>
          </a:xfrm>
          <a:prstGeom prst="rect">
            <a:avLst/>
          </a:prstGeom>
          <a:noFill/>
          <a:ln>
            <a:noFill/>
          </a:ln>
        </p:spPr>
      </p:pic>
      <p:pic>
        <p:nvPicPr>
          <p:cNvPr id="1020" name="Google Shape;1020;p141"/>
          <p:cNvPicPr preferRelativeResize="0"/>
          <p:nvPr/>
        </p:nvPicPr>
        <p:blipFill rotWithShape="1">
          <a:blip r:embed="rId4">
            <a:alphaModFix/>
          </a:blip>
          <a:srcRect/>
          <a:stretch/>
        </p:blipFill>
        <p:spPr>
          <a:xfrm>
            <a:off x="8490022" y="250689"/>
            <a:ext cx="339653" cy="331468"/>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fference_we_made">
  <p:cSld name="difference_we_made">
    <p:spTree>
      <p:nvGrpSpPr>
        <p:cNvPr id="1" name="Shape 1021"/>
        <p:cNvGrpSpPr/>
        <p:nvPr/>
      </p:nvGrpSpPr>
      <p:grpSpPr>
        <a:xfrm>
          <a:off x="0" y="0"/>
          <a:ext cx="0" cy="0"/>
          <a:chOff x="0" y="0"/>
          <a:chExt cx="0" cy="0"/>
        </a:xfrm>
      </p:grpSpPr>
      <p:sp>
        <p:nvSpPr>
          <p:cNvPr id="1022" name="Google Shape;1022;p142"/>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3" name="Google Shape;1023;p142"/>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024" name="Google Shape;1024;p142"/>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5" name="Google Shape;1025;p142"/>
          <p:cNvSpPr/>
          <p:nvPr/>
        </p:nvSpPr>
        <p:spPr>
          <a:xfrm>
            <a:off x="5922250" y="1243929"/>
            <a:ext cx="2083484" cy="3164681"/>
          </a:xfrm>
          <a:prstGeom prst="round2DiagRect">
            <a:avLst>
              <a:gd name="adj1" fmla="val 0"/>
              <a:gd name="adj2" fmla="val 18954"/>
            </a:avLst>
          </a:prstGeom>
          <a:noFill/>
          <a:ln w="25400" cap="rnd" cmpd="sng">
            <a:solidFill>
              <a:schemeClr val="accen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6" name="Google Shape;1026;p142"/>
          <p:cNvSpPr/>
          <p:nvPr/>
        </p:nvSpPr>
        <p:spPr>
          <a:xfrm>
            <a:off x="3598454" y="1592781"/>
            <a:ext cx="1746500" cy="2529681"/>
          </a:xfrm>
          <a:prstGeom prst="round2DiagRect">
            <a:avLst>
              <a:gd name="adj1" fmla="val 0"/>
              <a:gd name="adj2" fmla="val 18954"/>
            </a:avLst>
          </a:prstGeom>
          <a:noFill/>
          <a:ln w="25400" cap="rnd" cmpd="sng">
            <a:solidFill>
              <a:schemeClr val="accent5"/>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7" name="Google Shape;1027;p142"/>
          <p:cNvSpPr/>
          <p:nvPr/>
        </p:nvSpPr>
        <p:spPr>
          <a:xfrm>
            <a:off x="1423915" y="1956461"/>
            <a:ext cx="1590044" cy="2529681"/>
          </a:xfrm>
          <a:prstGeom prst="round2DiagRect">
            <a:avLst>
              <a:gd name="adj1" fmla="val 0"/>
              <a:gd name="adj2" fmla="val 18954"/>
            </a:avLst>
          </a:pr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8" name="Google Shape;1028;p142"/>
          <p:cNvSpPr/>
          <p:nvPr/>
        </p:nvSpPr>
        <p:spPr>
          <a:xfrm>
            <a:off x="3484154" y="1478481"/>
            <a:ext cx="1746500" cy="2529681"/>
          </a:xfrm>
          <a:prstGeom prst="round2DiagRect">
            <a:avLst>
              <a:gd name="adj1" fmla="val 0"/>
              <a:gd name="adj2" fmla="val 189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9" name="Google Shape;1029;p142"/>
          <p:cNvSpPr/>
          <p:nvPr/>
        </p:nvSpPr>
        <p:spPr>
          <a:xfrm>
            <a:off x="1309615" y="1842160"/>
            <a:ext cx="1590044" cy="2529681"/>
          </a:xfrm>
          <a:prstGeom prst="round2DiagRect">
            <a:avLst>
              <a:gd name="adj1" fmla="val 0"/>
              <a:gd name="adj2" fmla="val 189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0" name="Google Shape;1030;p142"/>
          <p:cNvSpPr/>
          <p:nvPr/>
        </p:nvSpPr>
        <p:spPr>
          <a:xfrm rot="5340000">
            <a:off x="1845994" y="-125682"/>
            <a:ext cx="64293" cy="136817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1" name="Google Shape;1031;p142"/>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The difference we made</a:t>
            </a:r>
            <a:endParaRPr/>
          </a:p>
        </p:txBody>
      </p:sp>
      <p:sp>
        <p:nvSpPr>
          <p:cNvPr id="1032" name="Google Shape;1032;p142"/>
          <p:cNvSpPr txBox="1"/>
          <p:nvPr/>
        </p:nvSpPr>
        <p:spPr>
          <a:xfrm>
            <a:off x="538714" y="678790"/>
            <a:ext cx="3753251" cy="36086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rgbClr val="1C191C"/>
                </a:solidFill>
                <a:latin typeface="Arial"/>
                <a:ea typeface="Arial"/>
                <a:cs typeface="Arial"/>
                <a:sym typeface="Arial"/>
              </a:rPr>
              <a:t>Our surveys and our evaluation of our NHS Surge support services demonstrates that our services are </a:t>
            </a:r>
            <a:r>
              <a:rPr lang="en-GB" sz="825" b="1">
                <a:solidFill>
                  <a:srgbClr val="1C191C"/>
                </a:solidFill>
                <a:latin typeface="Arial"/>
                <a:ea typeface="Arial"/>
                <a:cs typeface="Arial"/>
                <a:sym typeface="Arial"/>
              </a:rPr>
              <a:t>safe</a:t>
            </a:r>
            <a:r>
              <a:rPr lang="en-GB" sz="825">
                <a:solidFill>
                  <a:srgbClr val="1C191C"/>
                </a:solidFill>
                <a:latin typeface="Arial"/>
                <a:ea typeface="Arial"/>
                <a:cs typeface="Arial"/>
                <a:sym typeface="Arial"/>
              </a:rPr>
              <a:t>, </a:t>
            </a:r>
            <a:r>
              <a:rPr lang="en-GB" sz="825" b="1">
                <a:solidFill>
                  <a:srgbClr val="1C191C"/>
                </a:solidFill>
                <a:latin typeface="Arial"/>
                <a:ea typeface="Arial"/>
                <a:cs typeface="Arial"/>
                <a:sym typeface="Arial"/>
              </a:rPr>
              <a:t>fast</a:t>
            </a:r>
            <a:r>
              <a:rPr lang="en-GB" sz="825">
                <a:solidFill>
                  <a:srgbClr val="1C191C"/>
                </a:solidFill>
                <a:latin typeface="Arial"/>
                <a:ea typeface="Arial"/>
                <a:cs typeface="Arial"/>
                <a:sym typeface="Arial"/>
              </a:rPr>
              <a:t> and </a:t>
            </a:r>
            <a:r>
              <a:rPr lang="en-GB" sz="825" b="1">
                <a:solidFill>
                  <a:srgbClr val="1C191C"/>
                </a:solidFill>
                <a:latin typeface="Arial"/>
                <a:ea typeface="Arial"/>
                <a:cs typeface="Arial"/>
                <a:sym typeface="Arial"/>
              </a:rPr>
              <a:t>empowering</a:t>
            </a:r>
            <a:r>
              <a:rPr lang="en-GB" sz="825">
                <a:solidFill>
                  <a:srgbClr val="1C191C"/>
                </a:solidFill>
                <a:latin typeface="Arial"/>
                <a:ea typeface="Arial"/>
                <a:cs typeface="Arial"/>
                <a:sym typeface="Arial"/>
              </a:rPr>
              <a:t>.</a:t>
            </a:r>
            <a:endParaRPr/>
          </a:p>
        </p:txBody>
      </p:sp>
      <p:sp>
        <p:nvSpPr>
          <p:cNvPr id="1033" name="Google Shape;1033;p142"/>
          <p:cNvSpPr/>
          <p:nvPr/>
        </p:nvSpPr>
        <p:spPr>
          <a:xfrm>
            <a:off x="1143981" y="1691665"/>
            <a:ext cx="674970" cy="281903"/>
          </a:xfrm>
          <a:custGeom>
            <a:avLst/>
            <a:gdLst/>
            <a:ahLst/>
            <a:cxnLst/>
            <a:rect l="l" t="t" r="r" b="b"/>
            <a:pathLst>
              <a:path w="5017208" h="5249078" extrusionOk="0">
                <a:moveTo>
                  <a:pt x="0" y="0"/>
                </a:moveTo>
                <a:lnTo>
                  <a:pt x="3968476" y="9525"/>
                </a:lnTo>
                <a:lnTo>
                  <a:pt x="5017208" y="2624545"/>
                </a:lnTo>
                <a:lnTo>
                  <a:pt x="3967356" y="5249078"/>
                </a:lnTo>
                <a:lnTo>
                  <a:pt x="0" y="524907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sp>
        <p:nvSpPr>
          <p:cNvPr id="1034" name="Google Shape;1034;p142"/>
          <p:cNvSpPr txBox="1"/>
          <p:nvPr/>
        </p:nvSpPr>
        <p:spPr>
          <a:xfrm>
            <a:off x="1560195" y="3620936"/>
            <a:ext cx="1091565" cy="50052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825">
                <a:solidFill>
                  <a:srgbClr val="1C191C"/>
                </a:solidFill>
                <a:latin typeface="Arial"/>
                <a:ea typeface="Arial"/>
                <a:cs typeface="Arial"/>
                <a:sym typeface="Arial"/>
              </a:rPr>
              <a:t> received </a:t>
            </a:r>
            <a:r>
              <a:rPr lang="en-GB" sz="825" b="1">
                <a:solidFill>
                  <a:srgbClr val="1C191C"/>
                </a:solidFill>
                <a:latin typeface="Arial"/>
                <a:ea typeface="Arial"/>
                <a:cs typeface="Arial"/>
                <a:sym typeface="Arial"/>
              </a:rPr>
              <a:t>support activity within 1 hour </a:t>
            </a:r>
            <a:r>
              <a:rPr lang="en-GB" sz="825">
                <a:solidFill>
                  <a:srgbClr val="1C191C"/>
                </a:solidFill>
                <a:latin typeface="Arial"/>
                <a:ea typeface="Arial"/>
                <a:cs typeface="Arial"/>
                <a:sym typeface="Arial"/>
              </a:rPr>
              <a:t>of referral</a:t>
            </a:r>
            <a:endParaRPr sz="825" b="1">
              <a:solidFill>
                <a:srgbClr val="1C191C"/>
              </a:solidFill>
              <a:latin typeface="Arial"/>
              <a:ea typeface="Arial"/>
              <a:cs typeface="Arial"/>
              <a:sym typeface="Arial"/>
            </a:endParaRPr>
          </a:p>
        </p:txBody>
      </p:sp>
      <p:sp>
        <p:nvSpPr>
          <p:cNvPr id="1035" name="Google Shape;1035;p142"/>
          <p:cNvSpPr txBox="1"/>
          <p:nvPr/>
        </p:nvSpPr>
        <p:spPr>
          <a:xfrm>
            <a:off x="1178164" y="1701302"/>
            <a:ext cx="522455" cy="2680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1125" b="1">
                <a:solidFill>
                  <a:schemeClr val="lt1"/>
                </a:solidFill>
                <a:latin typeface="Arial"/>
                <a:ea typeface="Arial"/>
                <a:cs typeface="Arial"/>
                <a:sym typeface="Arial"/>
              </a:rPr>
              <a:t>Fast</a:t>
            </a:r>
            <a:endParaRPr/>
          </a:p>
        </p:txBody>
      </p:sp>
      <p:sp>
        <p:nvSpPr>
          <p:cNvPr id="1036" name="Google Shape;1036;p142"/>
          <p:cNvSpPr txBox="1"/>
          <p:nvPr/>
        </p:nvSpPr>
        <p:spPr>
          <a:xfrm>
            <a:off x="1496156" y="3280556"/>
            <a:ext cx="1207295"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50" b="1">
                <a:solidFill>
                  <a:schemeClr val="accent1"/>
                </a:solidFill>
                <a:latin typeface="Arial"/>
                <a:ea typeface="Arial"/>
                <a:cs typeface="Arial"/>
                <a:sym typeface="Arial"/>
              </a:rPr>
              <a:t>74%</a:t>
            </a:r>
            <a:endParaRPr/>
          </a:p>
        </p:txBody>
      </p:sp>
      <p:sp>
        <p:nvSpPr>
          <p:cNvPr id="1037" name="Google Shape;1037;p142"/>
          <p:cNvSpPr txBox="1"/>
          <p:nvPr/>
        </p:nvSpPr>
        <p:spPr>
          <a:xfrm>
            <a:off x="1496158" y="2510498"/>
            <a:ext cx="1207293" cy="640175"/>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825">
                <a:solidFill>
                  <a:srgbClr val="1C191C"/>
                </a:solidFill>
                <a:latin typeface="Arial"/>
                <a:ea typeface="Arial"/>
                <a:cs typeface="Arial"/>
                <a:sym typeface="Arial"/>
              </a:rPr>
              <a:t>of </a:t>
            </a:r>
            <a:r>
              <a:rPr lang="en-GB" sz="825" b="1">
                <a:solidFill>
                  <a:srgbClr val="1C191C"/>
                </a:solidFill>
                <a:latin typeface="Arial"/>
                <a:ea typeface="Arial"/>
                <a:cs typeface="Arial"/>
                <a:sym typeface="Arial"/>
              </a:rPr>
              <a:t>discharge journeys </a:t>
            </a:r>
            <a:r>
              <a:rPr lang="en-GB" sz="825">
                <a:solidFill>
                  <a:srgbClr val="1C191C"/>
                </a:solidFill>
                <a:latin typeface="Arial"/>
                <a:ea typeface="Arial"/>
                <a:cs typeface="Arial"/>
                <a:sym typeface="Arial"/>
              </a:rPr>
              <a:t>took place </a:t>
            </a:r>
            <a:r>
              <a:rPr lang="en-GB" sz="825" b="1">
                <a:solidFill>
                  <a:srgbClr val="1C191C"/>
                </a:solidFill>
                <a:latin typeface="Arial"/>
                <a:ea typeface="Arial"/>
                <a:cs typeface="Arial"/>
                <a:sym typeface="Arial"/>
              </a:rPr>
              <a:t>within 1 hour</a:t>
            </a:r>
            <a:r>
              <a:rPr lang="en-GB" sz="825">
                <a:solidFill>
                  <a:srgbClr val="1C191C"/>
                </a:solidFill>
                <a:latin typeface="Arial"/>
                <a:ea typeface="Arial"/>
                <a:cs typeface="Arial"/>
                <a:sym typeface="Arial"/>
              </a:rPr>
              <a:t> of referral</a:t>
            </a:r>
            <a:endParaRPr/>
          </a:p>
        </p:txBody>
      </p:sp>
      <p:sp>
        <p:nvSpPr>
          <p:cNvPr id="1038" name="Google Shape;1038;p142"/>
          <p:cNvSpPr txBox="1"/>
          <p:nvPr/>
        </p:nvSpPr>
        <p:spPr>
          <a:xfrm>
            <a:off x="1496156" y="2170119"/>
            <a:ext cx="1207295"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50" b="1">
                <a:solidFill>
                  <a:schemeClr val="accent1"/>
                </a:solidFill>
                <a:latin typeface="Arial"/>
                <a:ea typeface="Arial"/>
                <a:cs typeface="Arial"/>
                <a:sym typeface="Arial"/>
              </a:rPr>
              <a:t>77%</a:t>
            </a:r>
            <a:endParaRPr/>
          </a:p>
        </p:txBody>
      </p:sp>
      <p:sp>
        <p:nvSpPr>
          <p:cNvPr id="1039" name="Google Shape;1039;p142"/>
          <p:cNvSpPr/>
          <p:nvPr/>
        </p:nvSpPr>
        <p:spPr>
          <a:xfrm>
            <a:off x="3303900" y="1325734"/>
            <a:ext cx="1329469" cy="281903"/>
          </a:xfrm>
          <a:custGeom>
            <a:avLst/>
            <a:gdLst/>
            <a:ahLst/>
            <a:cxnLst/>
            <a:rect l="l" t="t" r="r" b="b"/>
            <a:pathLst>
              <a:path w="4534578" h="5249078" extrusionOk="0">
                <a:moveTo>
                  <a:pt x="0" y="0"/>
                </a:moveTo>
                <a:lnTo>
                  <a:pt x="3968476" y="9525"/>
                </a:lnTo>
                <a:lnTo>
                  <a:pt x="4534578" y="2739099"/>
                </a:lnTo>
                <a:lnTo>
                  <a:pt x="3967356" y="5249078"/>
                </a:lnTo>
                <a:lnTo>
                  <a:pt x="0" y="5249078"/>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sp>
        <p:nvSpPr>
          <p:cNvPr id="1040" name="Google Shape;1040;p142"/>
          <p:cNvSpPr txBox="1"/>
          <p:nvPr/>
        </p:nvSpPr>
        <p:spPr>
          <a:xfrm>
            <a:off x="3650007" y="3223572"/>
            <a:ext cx="1413257" cy="50052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825">
                <a:solidFill>
                  <a:srgbClr val="1C191C"/>
                </a:solidFill>
                <a:latin typeface="Arial"/>
                <a:ea typeface="Arial"/>
                <a:cs typeface="Arial"/>
                <a:sym typeface="Arial"/>
              </a:rPr>
              <a:t>feel confident to </a:t>
            </a:r>
            <a:r>
              <a:rPr lang="en-GB" sz="825" b="1">
                <a:solidFill>
                  <a:srgbClr val="1C191C"/>
                </a:solidFill>
                <a:latin typeface="Arial"/>
                <a:ea typeface="Arial"/>
                <a:cs typeface="Arial"/>
                <a:sym typeface="Arial"/>
              </a:rPr>
              <a:t>manage their health and wellbeing </a:t>
            </a:r>
            <a:r>
              <a:rPr lang="en-GB" sz="825">
                <a:solidFill>
                  <a:srgbClr val="1C191C"/>
                </a:solidFill>
                <a:latin typeface="Arial"/>
                <a:ea typeface="Arial"/>
                <a:cs typeface="Arial"/>
                <a:sym typeface="Arial"/>
              </a:rPr>
              <a:t>in the future</a:t>
            </a:r>
            <a:endParaRPr/>
          </a:p>
        </p:txBody>
      </p:sp>
      <p:sp>
        <p:nvSpPr>
          <p:cNvPr id="1041" name="Google Shape;1041;p142"/>
          <p:cNvSpPr txBox="1"/>
          <p:nvPr/>
        </p:nvSpPr>
        <p:spPr>
          <a:xfrm>
            <a:off x="3343294" y="1335371"/>
            <a:ext cx="1167203" cy="2680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1125" b="1">
                <a:solidFill>
                  <a:schemeClr val="lt1"/>
                </a:solidFill>
                <a:latin typeface="Arial"/>
                <a:ea typeface="Arial"/>
                <a:cs typeface="Arial"/>
                <a:sym typeface="Arial"/>
              </a:rPr>
              <a:t>Empowering</a:t>
            </a:r>
            <a:endParaRPr/>
          </a:p>
        </p:txBody>
      </p:sp>
      <p:sp>
        <p:nvSpPr>
          <p:cNvPr id="1042" name="Google Shape;1042;p142"/>
          <p:cNvSpPr txBox="1"/>
          <p:nvPr/>
        </p:nvSpPr>
        <p:spPr>
          <a:xfrm>
            <a:off x="3752987" y="2883193"/>
            <a:ext cx="1207295"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50" b="1">
                <a:solidFill>
                  <a:schemeClr val="accent5"/>
                </a:solidFill>
                <a:latin typeface="Arial"/>
                <a:ea typeface="Arial"/>
                <a:cs typeface="Arial"/>
                <a:sym typeface="Arial"/>
              </a:rPr>
              <a:t>95%</a:t>
            </a:r>
            <a:endParaRPr/>
          </a:p>
        </p:txBody>
      </p:sp>
      <p:sp>
        <p:nvSpPr>
          <p:cNvPr id="1043" name="Google Shape;1043;p142"/>
          <p:cNvSpPr txBox="1"/>
          <p:nvPr/>
        </p:nvSpPr>
        <p:spPr>
          <a:xfrm>
            <a:off x="3650007" y="2227435"/>
            <a:ext cx="1413257" cy="50052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825">
                <a:solidFill>
                  <a:srgbClr val="1C191C"/>
                </a:solidFill>
                <a:latin typeface="Arial"/>
                <a:ea typeface="Arial"/>
                <a:cs typeface="Arial"/>
                <a:sym typeface="Arial"/>
              </a:rPr>
              <a:t>of people </a:t>
            </a:r>
            <a:r>
              <a:rPr lang="en-GB" sz="825" b="1">
                <a:solidFill>
                  <a:srgbClr val="1C191C"/>
                </a:solidFill>
                <a:latin typeface="Arial"/>
                <a:ea typeface="Arial"/>
                <a:cs typeface="Arial"/>
                <a:sym typeface="Arial"/>
              </a:rPr>
              <a:t>know more </a:t>
            </a:r>
            <a:r>
              <a:rPr lang="en-GB" sz="825">
                <a:solidFill>
                  <a:srgbClr val="1C191C"/>
                </a:solidFill>
                <a:latin typeface="Arial"/>
                <a:ea typeface="Arial"/>
                <a:cs typeface="Arial"/>
                <a:sym typeface="Arial"/>
              </a:rPr>
              <a:t>about local </a:t>
            </a:r>
            <a:r>
              <a:rPr lang="en-GB" sz="825" b="1">
                <a:solidFill>
                  <a:srgbClr val="1C191C"/>
                </a:solidFill>
                <a:latin typeface="Arial"/>
                <a:ea typeface="Arial"/>
                <a:cs typeface="Arial"/>
                <a:sym typeface="Arial"/>
              </a:rPr>
              <a:t>community services </a:t>
            </a:r>
            <a:endParaRPr/>
          </a:p>
        </p:txBody>
      </p:sp>
      <p:sp>
        <p:nvSpPr>
          <p:cNvPr id="1044" name="Google Shape;1044;p142"/>
          <p:cNvSpPr txBox="1"/>
          <p:nvPr/>
        </p:nvSpPr>
        <p:spPr>
          <a:xfrm>
            <a:off x="3752987" y="1887055"/>
            <a:ext cx="1207295"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50" b="1">
                <a:solidFill>
                  <a:schemeClr val="accent5"/>
                </a:solidFill>
                <a:latin typeface="Arial"/>
                <a:ea typeface="Arial"/>
                <a:cs typeface="Arial"/>
                <a:sym typeface="Arial"/>
              </a:rPr>
              <a:t>99%</a:t>
            </a:r>
            <a:endParaRPr/>
          </a:p>
        </p:txBody>
      </p:sp>
      <p:pic>
        <p:nvPicPr>
          <p:cNvPr id="1045" name="Google Shape;1045;p142"/>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pic>
        <p:nvPicPr>
          <p:cNvPr id="1046" name="Google Shape;1046;p142"/>
          <p:cNvPicPr preferRelativeResize="0"/>
          <p:nvPr/>
        </p:nvPicPr>
        <p:blipFill rotWithShape="1">
          <a:blip r:embed="rId3">
            <a:alphaModFix/>
          </a:blip>
          <a:srcRect/>
          <a:stretch/>
        </p:blipFill>
        <p:spPr>
          <a:xfrm>
            <a:off x="8433453" y="204755"/>
            <a:ext cx="494322" cy="474282"/>
          </a:xfrm>
          <a:prstGeom prst="rect">
            <a:avLst/>
          </a:prstGeom>
          <a:noFill/>
          <a:ln>
            <a:noFill/>
          </a:ln>
        </p:spPr>
      </p:pic>
      <p:sp>
        <p:nvSpPr>
          <p:cNvPr id="1047" name="Google Shape;1047;p142"/>
          <p:cNvSpPr/>
          <p:nvPr/>
        </p:nvSpPr>
        <p:spPr>
          <a:xfrm>
            <a:off x="5807950" y="1129629"/>
            <a:ext cx="2083484" cy="3164681"/>
          </a:xfrm>
          <a:prstGeom prst="round2DiagRect">
            <a:avLst>
              <a:gd name="adj1" fmla="val 0"/>
              <a:gd name="adj2" fmla="val 1895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8" name="Google Shape;1048;p142"/>
          <p:cNvSpPr txBox="1"/>
          <p:nvPr/>
        </p:nvSpPr>
        <p:spPr>
          <a:xfrm>
            <a:off x="6032405" y="2584343"/>
            <a:ext cx="1614660" cy="50052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825">
                <a:solidFill>
                  <a:srgbClr val="1C191C"/>
                </a:solidFill>
                <a:latin typeface="Arial"/>
                <a:ea typeface="Arial"/>
                <a:cs typeface="Arial"/>
                <a:sym typeface="Arial"/>
              </a:rPr>
              <a:t>of assisted discharge referrals were made to </a:t>
            </a:r>
            <a:r>
              <a:rPr lang="en-GB" sz="825" b="1">
                <a:solidFill>
                  <a:srgbClr val="1C191C"/>
                </a:solidFill>
                <a:latin typeface="Arial"/>
                <a:ea typeface="Arial"/>
                <a:cs typeface="Arial"/>
                <a:sym typeface="Arial"/>
              </a:rPr>
              <a:t>support a safe discharge</a:t>
            </a:r>
            <a:endParaRPr/>
          </a:p>
        </p:txBody>
      </p:sp>
      <p:sp>
        <p:nvSpPr>
          <p:cNvPr id="1049" name="Google Shape;1049;p142"/>
          <p:cNvSpPr txBox="1"/>
          <p:nvPr/>
        </p:nvSpPr>
        <p:spPr>
          <a:xfrm>
            <a:off x="6236086" y="2243963"/>
            <a:ext cx="1207295"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50" b="1">
                <a:solidFill>
                  <a:schemeClr val="accent2"/>
                </a:solidFill>
                <a:latin typeface="Arial"/>
                <a:ea typeface="Arial"/>
                <a:cs typeface="Arial"/>
                <a:sym typeface="Arial"/>
              </a:rPr>
              <a:t>83%</a:t>
            </a:r>
            <a:endParaRPr/>
          </a:p>
        </p:txBody>
      </p:sp>
      <p:sp>
        <p:nvSpPr>
          <p:cNvPr id="1050" name="Google Shape;1050;p142"/>
          <p:cNvSpPr txBox="1"/>
          <p:nvPr/>
        </p:nvSpPr>
        <p:spPr>
          <a:xfrm>
            <a:off x="6032405" y="1669644"/>
            <a:ext cx="1614660" cy="360868"/>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825">
                <a:solidFill>
                  <a:srgbClr val="1C191C"/>
                </a:solidFill>
                <a:latin typeface="Arial"/>
                <a:ea typeface="Arial"/>
                <a:cs typeface="Arial"/>
                <a:sym typeface="Arial"/>
              </a:rPr>
              <a:t>of people feel </a:t>
            </a:r>
            <a:r>
              <a:rPr lang="en-GB" sz="825" b="1">
                <a:solidFill>
                  <a:srgbClr val="1C191C"/>
                </a:solidFill>
                <a:latin typeface="Arial"/>
                <a:ea typeface="Arial"/>
                <a:cs typeface="Arial"/>
                <a:sym typeface="Arial"/>
              </a:rPr>
              <a:t>safe and confident </a:t>
            </a:r>
            <a:r>
              <a:rPr lang="en-GB" sz="825">
                <a:solidFill>
                  <a:srgbClr val="1C191C"/>
                </a:solidFill>
                <a:latin typeface="Arial"/>
                <a:ea typeface="Arial"/>
                <a:cs typeface="Arial"/>
                <a:sym typeface="Arial"/>
              </a:rPr>
              <a:t>recovering at home </a:t>
            </a:r>
            <a:endParaRPr/>
          </a:p>
        </p:txBody>
      </p:sp>
      <p:sp>
        <p:nvSpPr>
          <p:cNvPr id="1051" name="Google Shape;1051;p142"/>
          <p:cNvSpPr txBox="1"/>
          <p:nvPr/>
        </p:nvSpPr>
        <p:spPr>
          <a:xfrm>
            <a:off x="6236086" y="1329265"/>
            <a:ext cx="1207295"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50" b="1">
                <a:solidFill>
                  <a:schemeClr val="accent2"/>
                </a:solidFill>
                <a:latin typeface="Arial"/>
                <a:ea typeface="Arial"/>
                <a:cs typeface="Arial"/>
                <a:sym typeface="Arial"/>
              </a:rPr>
              <a:t>96%</a:t>
            </a:r>
            <a:endParaRPr/>
          </a:p>
        </p:txBody>
      </p:sp>
      <p:sp>
        <p:nvSpPr>
          <p:cNvPr id="1052" name="Google Shape;1052;p142"/>
          <p:cNvSpPr txBox="1"/>
          <p:nvPr/>
        </p:nvSpPr>
        <p:spPr>
          <a:xfrm>
            <a:off x="5951902" y="3577403"/>
            <a:ext cx="1775666" cy="500522"/>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None/>
            </a:pPr>
            <a:r>
              <a:rPr lang="en-GB" sz="825">
                <a:solidFill>
                  <a:srgbClr val="1C191C"/>
                </a:solidFill>
                <a:latin typeface="Arial"/>
                <a:ea typeface="Arial"/>
                <a:cs typeface="Arial"/>
                <a:sym typeface="Arial"/>
              </a:rPr>
              <a:t>of NHS staff agreed the services had a significant impact on </a:t>
            </a:r>
            <a:r>
              <a:rPr lang="en-GB" sz="825" b="1">
                <a:solidFill>
                  <a:srgbClr val="1C191C"/>
                </a:solidFill>
                <a:latin typeface="Arial"/>
                <a:ea typeface="Arial"/>
                <a:cs typeface="Arial"/>
                <a:sym typeface="Arial"/>
              </a:rPr>
              <a:t>facilitating safe discharges</a:t>
            </a:r>
            <a:endParaRPr/>
          </a:p>
        </p:txBody>
      </p:sp>
      <p:sp>
        <p:nvSpPr>
          <p:cNvPr id="1053" name="Google Shape;1053;p142"/>
          <p:cNvSpPr txBox="1"/>
          <p:nvPr/>
        </p:nvSpPr>
        <p:spPr>
          <a:xfrm>
            <a:off x="6236086" y="3237023"/>
            <a:ext cx="1207295"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50" b="1">
                <a:solidFill>
                  <a:schemeClr val="accent2"/>
                </a:solidFill>
                <a:latin typeface="Arial"/>
                <a:ea typeface="Arial"/>
                <a:cs typeface="Arial"/>
                <a:sym typeface="Arial"/>
              </a:rPr>
              <a:t>81%</a:t>
            </a:r>
            <a:endParaRPr/>
          </a:p>
        </p:txBody>
      </p:sp>
      <p:sp>
        <p:nvSpPr>
          <p:cNvPr id="1054" name="Google Shape;1054;p142"/>
          <p:cNvSpPr/>
          <p:nvPr/>
        </p:nvSpPr>
        <p:spPr>
          <a:xfrm>
            <a:off x="5628280" y="977256"/>
            <a:ext cx="674970" cy="281903"/>
          </a:xfrm>
          <a:custGeom>
            <a:avLst/>
            <a:gdLst/>
            <a:ahLst/>
            <a:cxnLst/>
            <a:rect l="l" t="t" r="r" b="b"/>
            <a:pathLst>
              <a:path w="5017208" h="5249078" extrusionOk="0">
                <a:moveTo>
                  <a:pt x="0" y="0"/>
                </a:moveTo>
                <a:lnTo>
                  <a:pt x="3968476" y="9525"/>
                </a:lnTo>
                <a:lnTo>
                  <a:pt x="5017208" y="2624545"/>
                </a:lnTo>
                <a:lnTo>
                  <a:pt x="3967356" y="5249078"/>
                </a:lnTo>
                <a:lnTo>
                  <a:pt x="0" y="5249078"/>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Arial"/>
              <a:ea typeface="Arial"/>
              <a:cs typeface="Arial"/>
              <a:sym typeface="Arial"/>
            </a:endParaRPr>
          </a:p>
        </p:txBody>
      </p:sp>
      <p:sp>
        <p:nvSpPr>
          <p:cNvPr id="1055" name="Google Shape;1055;p142"/>
          <p:cNvSpPr txBox="1"/>
          <p:nvPr/>
        </p:nvSpPr>
        <p:spPr>
          <a:xfrm>
            <a:off x="5685456" y="986892"/>
            <a:ext cx="550631" cy="2680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1125" b="1">
                <a:solidFill>
                  <a:schemeClr val="lt1"/>
                </a:solidFill>
                <a:latin typeface="Arial"/>
                <a:ea typeface="Arial"/>
                <a:cs typeface="Arial"/>
                <a:sym typeface="Arial"/>
              </a:rPr>
              <a:t>Safe</a:t>
            </a: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ositive_feedback_v1">
  <p:cSld name="positive_feedback_v1">
    <p:spTree>
      <p:nvGrpSpPr>
        <p:cNvPr id="1" name="Shape 1056"/>
        <p:cNvGrpSpPr/>
        <p:nvPr/>
      </p:nvGrpSpPr>
      <p:grpSpPr>
        <a:xfrm>
          <a:off x="0" y="0"/>
          <a:ext cx="0" cy="0"/>
          <a:chOff x="0" y="0"/>
          <a:chExt cx="0" cy="0"/>
        </a:xfrm>
      </p:grpSpPr>
      <p:sp>
        <p:nvSpPr>
          <p:cNvPr id="1057" name="Google Shape;1057;p143"/>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8" name="Google Shape;1058;p143"/>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059" name="Google Shape;1059;p143"/>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0" name="Google Shape;1060;p143"/>
          <p:cNvSpPr/>
          <p:nvPr/>
        </p:nvSpPr>
        <p:spPr>
          <a:xfrm>
            <a:off x="6343184" y="1109076"/>
            <a:ext cx="868791" cy="868791"/>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1" name="Google Shape;1061;p143"/>
          <p:cNvSpPr/>
          <p:nvPr/>
        </p:nvSpPr>
        <p:spPr>
          <a:xfrm rot="10800000">
            <a:off x="1840192" y="3172103"/>
            <a:ext cx="1237697" cy="1237697"/>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2" name="Google Shape;1062;p143"/>
          <p:cNvSpPr/>
          <p:nvPr/>
        </p:nvSpPr>
        <p:spPr>
          <a:xfrm rot="5400000">
            <a:off x="6105280" y="3041349"/>
            <a:ext cx="1650107" cy="1650107"/>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3" name="Google Shape;1063;p143"/>
          <p:cNvSpPr/>
          <p:nvPr/>
        </p:nvSpPr>
        <p:spPr>
          <a:xfrm rot="5400000">
            <a:off x="5574047" y="3128955"/>
            <a:ext cx="1786101" cy="1767836"/>
          </a:xfrm>
          <a:custGeom>
            <a:avLst/>
            <a:gdLst/>
            <a:ahLst/>
            <a:cxnLst/>
            <a:rect l="l" t="t" r="r" b="b"/>
            <a:pathLst>
              <a:path w="1710213" h="1692724" extrusionOk="0">
                <a:moveTo>
                  <a:pt x="863851" y="0"/>
                </a:moveTo>
                <a:cubicBezTo>
                  <a:pt x="1331284" y="0"/>
                  <a:pt x="1710213" y="378929"/>
                  <a:pt x="1710213" y="846362"/>
                </a:cubicBezTo>
                <a:cubicBezTo>
                  <a:pt x="1710213" y="1313795"/>
                  <a:pt x="1331284" y="1692724"/>
                  <a:pt x="863851" y="1692724"/>
                </a:cubicBezTo>
                <a:cubicBezTo>
                  <a:pt x="571706" y="1692724"/>
                  <a:pt x="314132" y="1544705"/>
                  <a:pt x="162035" y="1319571"/>
                </a:cubicBezTo>
                <a:lnTo>
                  <a:pt x="154378" y="1305465"/>
                </a:lnTo>
                <a:lnTo>
                  <a:pt x="0" y="1310514"/>
                </a:lnTo>
                <a:lnTo>
                  <a:pt x="100029" y="1205335"/>
                </a:lnTo>
                <a:lnTo>
                  <a:pt x="84001" y="1175804"/>
                </a:lnTo>
                <a:cubicBezTo>
                  <a:pt x="41172" y="1074547"/>
                  <a:pt x="17489" y="963220"/>
                  <a:pt x="17489" y="846362"/>
                </a:cubicBezTo>
                <a:cubicBezTo>
                  <a:pt x="17489" y="378929"/>
                  <a:pt x="396418" y="0"/>
                  <a:pt x="863851" y="0"/>
                </a:cubicBezTo>
                <a:close/>
              </a:path>
            </a:pathLst>
          </a:custGeom>
          <a:noFill/>
          <a:ln w="25400" cap="rnd" cmpd="sng">
            <a:solidFill>
              <a:srgbClr val="D8D8D8"/>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4" name="Google Shape;1064;p143"/>
          <p:cNvSpPr/>
          <p:nvPr/>
        </p:nvSpPr>
        <p:spPr>
          <a:xfrm rot="5400000">
            <a:off x="3946264" y="1946014"/>
            <a:ext cx="1251473" cy="1251473"/>
          </a:xfrm>
          <a:prstGeom prst="teardrop">
            <a:avLst>
              <a:gd name="adj" fmla="val 100000"/>
            </a:avLst>
          </a:prstGeom>
          <a:solidFill>
            <a:schemeClr val="lt1"/>
          </a:solid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5" name="Google Shape;1065;p143"/>
          <p:cNvSpPr txBox="1"/>
          <p:nvPr/>
        </p:nvSpPr>
        <p:spPr>
          <a:xfrm>
            <a:off x="538714" y="678790"/>
            <a:ext cx="2786952" cy="500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rgbClr val="1C191C"/>
                </a:solidFill>
                <a:latin typeface="Arial"/>
                <a:ea typeface="Arial"/>
                <a:cs typeface="Arial"/>
                <a:sym typeface="Arial"/>
              </a:rPr>
              <a:t>In 2022 we surveyed </a:t>
            </a:r>
            <a:r>
              <a:rPr lang="en-GB" sz="825" b="1">
                <a:solidFill>
                  <a:srgbClr val="1C191C"/>
                </a:solidFill>
                <a:latin typeface="Arial"/>
                <a:ea typeface="Arial"/>
                <a:cs typeface="Arial"/>
                <a:sym typeface="Arial"/>
              </a:rPr>
              <a:t>Health and social care staff </a:t>
            </a:r>
            <a:r>
              <a:rPr lang="en-GB" sz="825">
                <a:solidFill>
                  <a:srgbClr val="1C191C"/>
                </a:solidFill>
                <a:latin typeface="Arial"/>
                <a:ea typeface="Arial"/>
                <a:cs typeface="Arial"/>
                <a:sym typeface="Arial"/>
              </a:rPr>
              <a:t>to ensure we continued to provide a high-quality service to all our stakeholders.</a:t>
            </a:r>
            <a:endParaRPr/>
          </a:p>
        </p:txBody>
      </p:sp>
      <p:sp>
        <p:nvSpPr>
          <p:cNvPr id="1066" name="Google Shape;1066;p143"/>
          <p:cNvSpPr/>
          <p:nvPr/>
        </p:nvSpPr>
        <p:spPr>
          <a:xfrm>
            <a:off x="4030907" y="3588974"/>
            <a:ext cx="2695652" cy="920849"/>
          </a:xfrm>
          <a:prstGeom prst="round2DiagRect">
            <a:avLst>
              <a:gd name="adj1" fmla="val 16667"/>
              <a:gd name="adj2" fmla="val 0"/>
            </a:avLst>
          </a:prstGeom>
          <a:solidFill>
            <a:srgbClr val="287286"/>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“[Without this service] I believe some patients would have an increased length of stay in hospital. </a:t>
            </a:r>
            <a:r>
              <a:rPr lang="en-GB" sz="825" b="1">
                <a:solidFill>
                  <a:schemeClr val="lt1"/>
                </a:solidFill>
                <a:latin typeface="Arial"/>
                <a:ea typeface="Arial"/>
                <a:cs typeface="Arial"/>
                <a:sym typeface="Arial"/>
              </a:rPr>
              <a:t>It also has given patients the confidence to go home</a:t>
            </a:r>
            <a:r>
              <a:rPr lang="en-GB" sz="825">
                <a:solidFill>
                  <a:schemeClr val="lt1"/>
                </a:solidFill>
                <a:latin typeface="Arial"/>
                <a:ea typeface="Arial"/>
                <a:cs typeface="Arial"/>
                <a:sym typeface="Arial"/>
              </a:rPr>
              <a:t>, knowing there is a service going in to assist.”</a:t>
            </a:r>
            <a:endParaRPr/>
          </a:p>
        </p:txBody>
      </p:sp>
      <p:sp>
        <p:nvSpPr>
          <p:cNvPr id="1067" name="Google Shape;1067;p143"/>
          <p:cNvSpPr/>
          <p:nvPr/>
        </p:nvSpPr>
        <p:spPr>
          <a:xfrm>
            <a:off x="4014787" y="2364463"/>
            <a:ext cx="1100138" cy="414575"/>
          </a:xfrm>
          <a:prstGeom prst="rect">
            <a:avLst/>
          </a:prstGeom>
          <a:noFill/>
          <a:ln>
            <a:noFill/>
          </a:ln>
        </p:spPr>
        <p:txBody>
          <a:bodyPr spcFirstLastPara="1" wrap="square" lIns="68575" tIns="34275" rIns="68575" bIns="34275" anchor="t" anchorCtr="0">
            <a:noAutofit/>
          </a:bodyPr>
          <a:lstStyle/>
          <a:p>
            <a:pPr marL="9525" marR="0" lvl="0" indent="-9525" algn="ctr" rtl="0">
              <a:lnSpc>
                <a:spcPct val="90000"/>
              </a:lnSpc>
              <a:spcBef>
                <a:spcPts val="0"/>
              </a:spcBef>
              <a:spcAft>
                <a:spcPts val="0"/>
              </a:spcAft>
              <a:buClr>
                <a:schemeClr val="dk2"/>
              </a:buClr>
              <a:buSzPts val="1125"/>
              <a:buFont typeface="Arial"/>
              <a:buNone/>
            </a:pPr>
            <a:r>
              <a:rPr lang="en-GB" sz="1125" b="1">
                <a:solidFill>
                  <a:schemeClr val="dk2"/>
                </a:solidFill>
                <a:latin typeface="Arial"/>
                <a:ea typeface="Arial"/>
                <a:cs typeface="Arial"/>
                <a:sym typeface="Arial"/>
              </a:rPr>
              <a:t>Health and social care staff</a:t>
            </a:r>
            <a:endParaRPr/>
          </a:p>
        </p:txBody>
      </p:sp>
      <p:sp>
        <p:nvSpPr>
          <p:cNvPr id="1068" name="Google Shape;1068;p143"/>
          <p:cNvSpPr/>
          <p:nvPr/>
        </p:nvSpPr>
        <p:spPr>
          <a:xfrm rot="5340000">
            <a:off x="2369226" y="-74531"/>
            <a:ext cx="64293" cy="12587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9" name="Google Shape;1069;p143"/>
          <p:cNvSpPr/>
          <p:nvPr/>
        </p:nvSpPr>
        <p:spPr>
          <a:xfrm rot="-5400000">
            <a:off x="1843165" y="1939008"/>
            <a:ext cx="1786101" cy="1767836"/>
          </a:xfrm>
          <a:custGeom>
            <a:avLst/>
            <a:gdLst/>
            <a:ahLst/>
            <a:cxnLst/>
            <a:rect l="l" t="t" r="r" b="b"/>
            <a:pathLst>
              <a:path w="1710213" h="1692724" extrusionOk="0">
                <a:moveTo>
                  <a:pt x="863851" y="0"/>
                </a:moveTo>
                <a:cubicBezTo>
                  <a:pt x="1331284" y="0"/>
                  <a:pt x="1710213" y="378929"/>
                  <a:pt x="1710213" y="846362"/>
                </a:cubicBezTo>
                <a:cubicBezTo>
                  <a:pt x="1710213" y="1313795"/>
                  <a:pt x="1331284" y="1692724"/>
                  <a:pt x="863851" y="1692724"/>
                </a:cubicBezTo>
                <a:cubicBezTo>
                  <a:pt x="571706" y="1692724"/>
                  <a:pt x="314132" y="1544705"/>
                  <a:pt x="162035" y="1319571"/>
                </a:cubicBezTo>
                <a:lnTo>
                  <a:pt x="154378" y="1305465"/>
                </a:lnTo>
                <a:lnTo>
                  <a:pt x="0" y="1310514"/>
                </a:lnTo>
                <a:lnTo>
                  <a:pt x="100029" y="1205335"/>
                </a:lnTo>
                <a:lnTo>
                  <a:pt x="84001" y="1175804"/>
                </a:lnTo>
                <a:cubicBezTo>
                  <a:pt x="41172" y="1074547"/>
                  <a:pt x="17489" y="963220"/>
                  <a:pt x="17489" y="846362"/>
                </a:cubicBezTo>
                <a:cubicBezTo>
                  <a:pt x="17489" y="378929"/>
                  <a:pt x="396418" y="0"/>
                  <a:pt x="863851" y="0"/>
                </a:cubicBezTo>
                <a:close/>
              </a:path>
            </a:pathLst>
          </a:custGeom>
          <a:noFill/>
          <a:ln w="25400" cap="rnd" cmpd="sng">
            <a:solidFill>
              <a:srgbClr val="287286"/>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0" name="Google Shape;1070;p143"/>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Positive feedback</a:t>
            </a:r>
            <a:endParaRPr/>
          </a:p>
        </p:txBody>
      </p:sp>
      <p:pic>
        <p:nvPicPr>
          <p:cNvPr id="1071" name="Google Shape;1071;p143"/>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1072" name="Google Shape;1072;p143"/>
          <p:cNvSpPr/>
          <p:nvPr/>
        </p:nvSpPr>
        <p:spPr>
          <a:xfrm>
            <a:off x="5507118" y="831346"/>
            <a:ext cx="1250870" cy="1238078"/>
          </a:xfrm>
          <a:custGeom>
            <a:avLst/>
            <a:gdLst/>
            <a:ahLst/>
            <a:cxnLst/>
            <a:rect l="l" t="t" r="r" b="b"/>
            <a:pathLst>
              <a:path w="1710213" h="1692724" extrusionOk="0">
                <a:moveTo>
                  <a:pt x="863851" y="0"/>
                </a:moveTo>
                <a:cubicBezTo>
                  <a:pt x="1331284" y="0"/>
                  <a:pt x="1710213" y="378929"/>
                  <a:pt x="1710213" y="846362"/>
                </a:cubicBezTo>
                <a:cubicBezTo>
                  <a:pt x="1710213" y="1313795"/>
                  <a:pt x="1331284" y="1692724"/>
                  <a:pt x="863851" y="1692724"/>
                </a:cubicBezTo>
                <a:cubicBezTo>
                  <a:pt x="571706" y="1692724"/>
                  <a:pt x="314132" y="1544705"/>
                  <a:pt x="162035" y="1319571"/>
                </a:cubicBezTo>
                <a:lnTo>
                  <a:pt x="154378" y="1305465"/>
                </a:lnTo>
                <a:lnTo>
                  <a:pt x="0" y="1310514"/>
                </a:lnTo>
                <a:lnTo>
                  <a:pt x="100029" y="1205335"/>
                </a:lnTo>
                <a:lnTo>
                  <a:pt x="84001" y="1175804"/>
                </a:lnTo>
                <a:cubicBezTo>
                  <a:pt x="41172" y="1074547"/>
                  <a:pt x="17489" y="963220"/>
                  <a:pt x="17489" y="846362"/>
                </a:cubicBezTo>
                <a:cubicBezTo>
                  <a:pt x="17489" y="378929"/>
                  <a:pt x="396418" y="0"/>
                  <a:pt x="863851" y="0"/>
                </a:cubicBezTo>
                <a:close/>
              </a:path>
            </a:pathLst>
          </a:custGeom>
          <a:noFill/>
          <a:ln w="25400" cap="rnd" cmpd="sng">
            <a:solidFill>
              <a:srgbClr val="287286"/>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73" name="Google Shape;1073;p143"/>
          <p:cNvPicPr preferRelativeResize="0"/>
          <p:nvPr/>
        </p:nvPicPr>
        <p:blipFill rotWithShape="1">
          <a:blip r:embed="rId3">
            <a:alphaModFix/>
          </a:blip>
          <a:srcRect/>
          <a:stretch/>
        </p:blipFill>
        <p:spPr>
          <a:xfrm>
            <a:off x="8413673" y="270150"/>
            <a:ext cx="449501" cy="284684"/>
          </a:xfrm>
          <a:prstGeom prst="rect">
            <a:avLst/>
          </a:prstGeom>
          <a:noFill/>
          <a:ln>
            <a:noFill/>
          </a:ln>
        </p:spPr>
      </p:pic>
      <p:sp>
        <p:nvSpPr>
          <p:cNvPr id="1074" name="Google Shape;1074;p143"/>
          <p:cNvSpPr/>
          <p:nvPr/>
        </p:nvSpPr>
        <p:spPr>
          <a:xfrm>
            <a:off x="6503575" y="1505693"/>
            <a:ext cx="1757058" cy="868791"/>
          </a:xfrm>
          <a:prstGeom prst="round2DiagRect">
            <a:avLst>
              <a:gd name="adj1" fmla="val 16667"/>
              <a:gd name="adj2" fmla="val 0"/>
            </a:avLst>
          </a:prstGeom>
          <a:solidFill>
            <a:srgbClr val="158ABA"/>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“81% of NHS staff surveyed agreed the assisted discharge services had a significant impact on facilitating safe discharges.”</a:t>
            </a:r>
            <a:endParaRPr/>
          </a:p>
        </p:txBody>
      </p:sp>
      <p:sp>
        <p:nvSpPr>
          <p:cNvPr id="1075" name="Google Shape;1075;p143"/>
          <p:cNvSpPr/>
          <p:nvPr/>
        </p:nvSpPr>
        <p:spPr>
          <a:xfrm>
            <a:off x="4334621" y="597960"/>
            <a:ext cx="1455147" cy="713104"/>
          </a:xfrm>
          <a:prstGeom prst="round2DiagRect">
            <a:avLst>
              <a:gd name="adj1" fmla="val 16667"/>
              <a:gd name="adj2" fmla="val 0"/>
            </a:avLst>
          </a:prstGeom>
          <a:solidFill>
            <a:schemeClr val="dk2"/>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“Quick and hassle free… able to collect long before hospital transport.”</a:t>
            </a:r>
            <a:endParaRPr/>
          </a:p>
        </p:txBody>
      </p:sp>
      <p:sp>
        <p:nvSpPr>
          <p:cNvPr id="1076" name="Google Shape;1076;p143"/>
          <p:cNvSpPr/>
          <p:nvPr/>
        </p:nvSpPr>
        <p:spPr>
          <a:xfrm>
            <a:off x="962566" y="1793892"/>
            <a:ext cx="2124852" cy="1161183"/>
          </a:xfrm>
          <a:prstGeom prst="round2DiagRect">
            <a:avLst>
              <a:gd name="adj1" fmla="val 16667"/>
              <a:gd name="adj2" fmla="val 0"/>
            </a:avLst>
          </a:prstGeom>
          <a:solidFill>
            <a:srgbClr val="158ABA"/>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“[Without this service there would have been] longer waits for patients going home, less throughput for the discharge lounge, longer waits to free up beds, and sometimes patients having to stay another night. “</a:t>
            </a:r>
            <a:endParaRPr/>
          </a:p>
        </p:txBody>
      </p:sp>
      <p:sp>
        <p:nvSpPr>
          <p:cNvPr id="1077" name="Google Shape;1077;p143"/>
          <p:cNvSpPr/>
          <p:nvPr/>
        </p:nvSpPr>
        <p:spPr>
          <a:xfrm>
            <a:off x="1590196" y="3495055"/>
            <a:ext cx="1139393" cy="591794"/>
          </a:xfrm>
          <a:prstGeom prst="round2DiagRect">
            <a:avLst>
              <a:gd name="adj1" fmla="val 16667"/>
              <a:gd name="adj2" fmla="val 0"/>
            </a:avLst>
          </a:prstGeom>
          <a:solidFill>
            <a:schemeClr val="dk2"/>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“…there within 20 minutes and freed up a bed.”</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ositive_feedback_v2">
  <p:cSld name="positive_feedback_v2">
    <p:spTree>
      <p:nvGrpSpPr>
        <p:cNvPr id="1" name="Shape 1078"/>
        <p:cNvGrpSpPr/>
        <p:nvPr/>
      </p:nvGrpSpPr>
      <p:grpSpPr>
        <a:xfrm>
          <a:off x="0" y="0"/>
          <a:ext cx="0" cy="0"/>
          <a:chOff x="0" y="0"/>
          <a:chExt cx="0" cy="0"/>
        </a:xfrm>
      </p:grpSpPr>
      <p:sp>
        <p:nvSpPr>
          <p:cNvPr id="1079" name="Google Shape;1079;p144"/>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0" name="Google Shape;1080;p144"/>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081" name="Google Shape;1081;p144"/>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2" name="Google Shape;1082;p144"/>
          <p:cNvSpPr/>
          <p:nvPr/>
        </p:nvSpPr>
        <p:spPr>
          <a:xfrm rot="5400000">
            <a:off x="6223247" y="3596322"/>
            <a:ext cx="1192811" cy="1192811"/>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3" name="Google Shape;1083;p144"/>
          <p:cNvSpPr/>
          <p:nvPr/>
        </p:nvSpPr>
        <p:spPr>
          <a:xfrm rot="-7200000">
            <a:off x="5114933" y="3114342"/>
            <a:ext cx="1786101" cy="1767836"/>
          </a:xfrm>
          <a:custGeom>
            <a:avLst/>
            <a:gdLst/>
            <a:ahLst/>
            <a:cxnLst/>
            <a:rect l="l" t="t" r="r" b="b"/>
            <a:pathLst>
              <a:path w="1710213" h="1692724" extrusionOk="0">
                <a:moveTo>
                  <a:pt x="863851" y="0"/>
                </a:moveTo>
                <a:cubicBezTo>
                  <a:pt x="1331284" y="0"/>
                  <a:pt x="1710213" y="378929"/>
                  <a:pt x="1710213" y="846362"/>
                </a:cubicBezTo>
                <a:cubicBezTo>
                  <a:pt x="1710213" y="1313795"/>
                  <a:pt x="1331284" y="1692724"/>
                  <a:pt x="863851" y="1692724"/>
                </a:cubicBezTo>
                <a:cubicBezTo>
                  <a:pt x="571706" y="1692724"/>
                  <a:pt x="314132" y="1544705"/>
                  <a:pt x="162035" y="1319571"/>
                </a:cubicBezTo>
                <a:lnTo>
                  <a:pt x="154378" y="1305465"/>
                </a:lnTo>
                <a:lnTo>
                  <a:pt x="0" y="1310514"/>
                </a:lnTo>
                <a:lnTo>
                  <a:pt x="100029" y="1205335"/>
                </a:lnTo>
                <a:lnTo>
                  <a:pt x="84001" y="1175804"/>
                </a:lnTo>
                <a:cubicBezTo>
                  <a:pt x="41172" y="1074547"/>
                  <a:pt x="17489" y="963220"/>
                  <a:pt x="17489" y="846362"/>
                </a:cubicBezTo>
                <a:cubicBezTo>
                  <a:pt x="17489" y="378929"/>
                  <a:pt x="396418" y="0"/>
                  <a:pt x="863851" y="0"/>
                </a:cubicBezTo>
                <a:close/>
              </a:path>
            </a:pathLst>
          </a:custGeom>
          <a:noFill/>
          <a:ln w="25400" cap="rnd" cmpd="sng">
            <a:solidFill>
              <a:srgbClr val="BFBFB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4" name="Google Shape;1084;p144"/>
          <p:cNvSpPr/>
          <p:nvPr/>
        </p:nvSpPr>
        <p:spPr>
          <a:xfrm>
            <a:off x="6051370" y="387915"/>
            <a:ext cx="920849" cy="920849"/>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5" name="Google Shape;1085;p144"/>
          <p:cNvSpPr/>
          <p:nvPr/>
        </p:nvSpPr>
        <p:spPr>
          <a:xfrm rot="10800000">
            <a:off x="1367582" y="2525806"/>
            <a:ext cx="1360081" cy="1360081"/>
          </a:xfrm>
          <a:prstGeom prst="teardrop">
            <a:avLst>
              <a:gd name="adj" fmla="val 10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6" name="Google Shape;1086;p144"/>
          <p:cNvSpPr/>
          <p:nvPr/>
        </p:nvSpPr>
        <p:spPr>
          <a:xfrm rot="5400000">
            <a:off x="3946264" y="1946014"/>
            <a:ext cx="1251473" cy="1251473"/>
          </a:xfrm>
          <a:prstGeom prst="teardrop">
            <a:avLst>
              <a:gd name="adj" fmla="val 100000"/>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7" name="Google Shape;1087;p144"/>
          <p:cNvSpPr/>
          <p:nvPr/>
        </p:nvSpPr>
        <p:spPr>
          <a:xfrm>
            <a:off x="5886359" y="886876"/>
            <a:ext cx="1250870" cy="1238078"/>
          </a:xfrm>
          <a:custGeom>
            <a:avLst/>
            <a:gdLst/>
            <a:ahLst/>
            <a:cxnLst/>
            <a:rect l="l" t="t" r="r" b="b"/>
            <a:pathLst>
              <a:path w="1710213" h="1692724" extrusionOk="0">
                <a:moveTo>
                  <a:pt x="863851" y="0"/>
                </a:moveTo>
                <a:cubicBezTo>
                  <a:pt x="1331284" y="0"/>
                  <a:pt x="1710213" y="378929"/>
                  <a:pt x="1710213" y="846362"/>
                </a:cubicBezTo>
                <a:cubicBezTo>
                  <a:pt x="1710213" y="1313795"/>
                  <a:pt x="1331284" y="1692724"/>
                  <a:pt x="863851" y="1692724"/>
                </a:cubicBezTo>
                <a:cubicBezTo>
                  <a:pt x="571706" y="1692724"/>
                  <a:pt x="314132" y="1544705"/>
                  <a:pt x="162035" y="1319571"/>
                </a:cubicBezTo>
                <a:lnTo>
                  <a:pt x="154378" y="1305465"/>
                </a:lnTo>
                <a:lnTo>
                  <a:pt x="0" y="1310514"/>
                </a:lnTo>
                <a:lnTo>
                  <a:pt x="100029" y="1205335"/>
                </a:lnTo>
                <a:lnTo>
                  <a:pt x="84001" y="1175804"/>
                </a:lnTo>
                <a:cubicBezTo>
                  <a:pt x="41172" y="1074547"/>
                  <a:pt x="17489" y="963220"/>
                  <a:pt x="17489" y="846362"/>
                </a:cubicBezTo>
                <a:cubicBezTo>
                  <a:pt x="17489" y="378929"/>
                  <a:pt x="396418" y="0"/>
                  <a:pt x="863851" y="0"/>
                </a:cubicBezTo>
                <a:close/>
              </a:path>
            </a:pathLst>
          </a:custGeom>
          <a:noFill/>
          <a:ln w="25400" cap="rnd" cmpd="sng">
            <a:solidFill>
              <a:schemeClr val="accent3"/>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8" name="Google Shape;1088;p144"/>
          <p:cNvSpPr txBox="1"/>
          <p:nvPr/>
        </p:nvSpPr>
        <p:spPr>
          <a:xfrm>
            <a:off x="538714" y="678790"/>
            <a:ext cx="2786952" cy="500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825">
                <a:solidFill>
                  <a:srgbClr val="1C191C"/>
                </a:solidFill>
                <a:latin typeface="Arial"/>
                <a:ea typeface="Arial"/>
                <a:cs typeface="Arial"/>
                <a:sym typeface="Arial"/>
              </a:rPr>
              <a:t>In 2022 we surveyed </a:t>
            </a:r>
            <a:r>
              <a:rPr lang="en-GB" sz="825" b="1">
                <a:solidFill>
                  <a:srgbClr val="1C191C"/>
                </a:solidFill>
                <a:latin typeface="Arial"/>
                <a:ea typeface="Arial"/>
                <a:cs typeface="Arial"/>
                <a:sym typeface="Arial"/>
              </a:rPr>
              <a:t>Service users </a:t>
            </a:r>
            <a:r>
              <a:rPr lang="en-GB" sz="825">
                <a:solidFill>
                  <a:srgbClr val="1C191C"/>
                </a:solidFill>
                <a:latin typeface="Arial"/>
                <a:ea typeface="Arial"/>
                <a:cs typeface="Arial"/>
                <a:sym typeface="Arial"/>
              </a:rPr>
              <a:t>to ensure we continued to provide a high-quality service to all our stakeholders.</a:t>
            </a:r>
            <a:endParaRPr/>
          </a:p>
        </p:txBody>
      </p:sp>
      <p:sp>
        <p:nvSpPr>
          <p:cNvPr id="1089" name="Google Shape;1089;p144"/>
          <p:cNvSpPr/>
          <p:nvPr/>
        </p:nvSpPr>
        <p:spPr>
          <a:xfrm>
            <a:off x="4011250" y="624228"/>
            <a:ext cx="2695652" cy="920849"/>
          </a:xfrm>
          <a:prstGeom prst="round2DiagRect">
            <a:avLst>
              <a:gd name="adj1" fmla="val 16667"/>
              <a:gd name="adj2" fmla="val 0"/>
            </a:avLst>
          </a:prstGeom>
          <a:solidFill>
            <a:schemeClr val="accent5"/>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a:t>
            </a:r>
            <a:r>
              <a:rPr lang="en-GB" sz="825" b="1">
                <a:solidFill>
                  <a:schemeClr val="lt1"/>
                </a:solidFill>
                <a:latin typeface="Arial"/>
                <a:ea typeface="Arial"/>
                <a:cs typeface="Arial"/>
                <a:sym typeface="Arial"/>
              </a:rPr>
              <a:t>After being in rehab for 6 weeks and surrounded by people then coming home alone was very upsetting</a:t>
            </a:r>
            <a:r>
              <a:rPr lang="en-GB" sz="825">
                <a:solidFill>
                  <a:schemeClr val="lt1"/>
                </a:solidFill>
                <a:latin typeface="Arial"/>
                <a:ea typeface="Arial"/>
                <a:cs typeface="Arial"/>
                <a:sym typeface="Arial"/>
              </a:rPr>
              <a:t>. Having weekly calls and visits made being alone at home a little easier.”</a:t>
            </a:r>
            <a:endParaRPr/>
          </a:p>
        </p:txBody>
      </p:sp>
      <p:sp>
        <p:nvSpPr>
          <p:cNvPr id="1090" name="Google Shape;1090;p144"/>
          <p:cNvSpPr/>
          <p:nvPr/>
        </p:nvSpPr>
        <p:spPr>
          <a:xfrm>
            <a:off x="4093542" y="2407207"/>
            <a:ext cx="1006056" cy="414575"/>
          </a:xfrm>
          <a:prstGeom prst="rect">
            <a:avLst/>
          </a:prstGeom>
          <a:noFill/>
          <a:ln>
            <a:noFill/>
          </a:ln>
        </p:spPr>
        <p:txBody>
          <a:bodyPr spcFirstLastPara="1" wrap="square" lIns="68575" tIns="34275" rIns="68575" bIns="34275" anchor="t" anchorCtr="0">
            <a:noAutofit/>
          </a:bodyPr>
          <a:lstStyle/>
          <a:p>
            <a:pPr marL="9525" marR="0" lvl="0" indent="-9525" algn="ctr" rtl="0">
              <a:lnSpc>
                <a:spcPct val="90000"/>
              </a:lnSpc>
              <a:spcBef>
                <a:spcPts val="0"/>
              </a:spcBef>
              <a:spcAft>
                <a:spcPts val="0"/>
              </a:spcAft>
              <a:buClr>
                <a:schemeClr val="accent3"/>
              </a:buClr>
              <a:buSzPts val="1125"/>
              <a:buFont typeface="Arial"/>
              <a:buNone/>
            </a:pPr>
            <a:r>
              <a:rPr lang="en-GB" sz="1125" b="1">
                <a:solidFill>
                  <a:schemeClr val="accent3"/>
                </a:solidFill>
                <a:latin typeface="Arial"/>
                <a:ea typeface="Arial"/>
                <a:cs typeface="Arial"/>
                <a:sym typeface="Arial"/>
              </a:rPr>
              <a:t>Service users</a:t>
            </a:r>
            <a:endParaRPr/>
          </a:p>
        </p:txBody>
      </p:sp>
      <p:sp>
        <p:nvSpPr>
          <p:cNvPr id="1091" name="Google Shape;1091;p144"/>
          <p:cNvSpPr/>
          <p:nvPr/>
        </p:nvSpPr>
        <p:spPr>
          <a:xfrm rot="5340000">
            <a:off x="2369226" y="-74531"/>
            <a:ext cx="64293" cy="12587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2" name="Google Shape;1092;p144"/>
          <p:cNvSpPr/>
          <p:nvPr/>
        </p:nvSpPr>
        <p:spPr>
          <a:xfrm>
            <a:off x="538714" y="256938"/>
            <a:ext cx="6827921" cy="414575"/>
          </a:xfrm>
          <a:prstGeom prst="rect">
            <a:avLst/>
          </a:prstGeom>
          <a:noFill/>
          <a:ln>
            <a:noFill/>
          </a:ln>
        </p:spPr>
        <p:txBody>
          <a:bodyPr spcFirstLastPara="1" wrap="square" lIns="68575" tIns="34275" rIns="68575" bIns="34275" anchor="t" anchorCtr="0">
            <a:noAutofit/>
          </a:bodyPr>
          <a:lstStyle/>
          <a:p>
            <a:pPr marL="9525" marR="0" lvl="0" indent="-9525" algn="l" rtl="0">
              <a:lnSpc>
                <a:spcPct val="90000"/>
              </a:lnSpc>
              <a:spcBef>
                <a:spcPts val="0"/>
              </a:spcBef>
              <a:spcAft>
                <a:spcPts val="0"/>
              </a:spcAft>
              <a:buClr>
                <a:schemeClr val="dk1"/>
              </a:buClr>
              <a:buSzPts val="2250"/>
              <a:buFont typeface="Arial"/>
              <a:buNone/>
            </a:pPr>
            <a:r>
              <a:rPr lang="en-GB" sz="2250" b="1">
                <a:solidFill>
                  <a:schemeClr val="dk1"/>
                </a:solidFill>
                <a:latin typeface="Arial"/>
                <a:ea typeface="Arial"/>
                <a:cs typeface="Arial"/>
                <a:sym typeface="Arial"/>
              </a:rPr>
              <a:t>Positive feedback</a:t>
            </a:r>
            <a:endParaRPr/>
          </a:p>
        </p:txBody>
      </p:sp>
      <p:pic>
        <p:nvPicPr>
          <p:cNvPr id="1093" name="Google Shape;1093;p144"/>
          <p:cNvPicPr preferRelativeResize="0"/>
          <p:nvPr/>
        </p:nvPicPr>
        <p:blipFill rotWithShape="1">
          <a:blip r:embed="rId2">
            <a:alphaModFix/>
          </a:blip>
          <a:srcRect/>
          <a:stretch/>
        </p:blipFill>
        <p:spPr>
          <a:xfrm rot="10800000">
            <a:off x="8029197" y="6767"/>
            <a:ext cx="1114802" cy="1114802"/>
          </a:xfrm>
          <a:prstGeom prst="rect">
            <a:avLst/>
          </a:prstGeom>
          <a:noFill/>
          <a:ln>
            <a:noFill/>
          </a:ln>
        </p:spPr>
      </p:pic>
      <p:sp>
        <p:nvSpPr>
          <p:cNvPr id="1094" name="Google Shape;1094;p144"/>
          <p:cNvSpPr/>
          <p:nvPr/>
        </p:nvSpPr>
        <p:spPr>
          <a:xfrm>
            <a:off x="6076000" y="2738712"/>
            <a:ext cx="2061782" cy="1066058"/>
          </a:xfrm>
          <a:prstGeom prst="round2DiagRect">
            <a:avLst>
              <a:gd name="adj1" fmla="val 16667"/>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“Was so nice to know there was someone to take an interest in my needs – </a:t>
            </a:r>
            <a:r>
              <a:rPr lang="en-GB" sz="825" b="1">
                <a:solidFill>
                  <a:schemeClr val="lt1"/>
                </a:solidFill>
                <a:latin typeface="Arial"/>
                <a:ea typeface="Arial"/>
                <a:cs typeface="Arial"/>
                <a:sym typeface="Arial"/>
              </a:rPr>
              <a:t>no local family and getting on a bit these days so needing more &amp; more support…</a:t>
            </a:r>
            <a:r>
              <a:rPr lang="en-GB" sz="825">
                <a:solidFill>
                  <a:schemeClr val="lt1"/>
                </a:solidFill>
                <a:latin typeface="Arial"/>
                <a:ea typeface="Arial"/>
                <a:cs typeface="Arial"/>
                <a:sym typeface="Arial"/>
              </a:rPr>
              <a:t>”</a:t>
            </a:r>
            <a:endParaRPr/>
          </a:p>
        </p:txBody>
      </p:sp>
      <p:sp>
        <p:nvSpPr>
          <p:cNvPr id="1095" name="Google Shape;1095;p144"/>
          <p:cNvSpPr/>
          <p:nvPr/>
        </p:nvSpPr>
        <p:spPr>
          <a:xfrm rot="-5400000">
            <a:off x="2007956" y="2461320"/>
            <a:ext cx="1786101" cy="1767836"/>
          </a:xfrm>
          <a:custGeom>
            <a:avLst/>
            <a:gdLst/>
            <a:ahLst/>
            <a:cxnLst/>
            <a:rect l="l" t="t" r="r" b="b"/>
            <a:pathLst>
              <a:path w="1710213" h="1692724" extrusionOk="0">
                <a:moveTo>
                  <a:pt x="863851" y="0"/>
                </a:moveTo>
                <a:cubicBezTo>
                  <a:pt x="1331284" y="0"/>
                  <a:pt x="1710213" y="378929"/>
                  <a:pt x="1710213" y="846362"/>
                </a:cubicBezTo>
                <a:cubicBezTo>
                  <a:pt x="1710213" y="1313795"/>
                  <a:pt x="1331284" y="1692724"/>
                  <a:pt x="863851" y="1692724"/>
                </a:cubicBezTo>
                <a:cubicBezTo>
                  <a:pt x="571706" y="1692724"/>
                  <a:pt x="314132" y="1544705"/>
                  <a:pt x="162035" y="1319571"/>
                </a:cubicBezTo>
                <a:lnTo>
                  <a:pt x="154378" y="1305465"/>
                </a:lnTo>
                <a:lnTo>
                  <a:pt x="0" y="1310514"/>
                </a:lnTo>
                <a:lnTo>
                  <a:pt x="100029" y="1205335"/>
                </a:lnTo>
                <a:lnTo>
                  <a:pt x="84001" y="1175804"/>
                </a:lnTo>
                <a:cubicBezTo>
                  <a:pt x="41172" y="1074547"/>
                  <a:pt x="17489" y="963220"/>
                  <a:pt x="17489" y="846362"/>
                </a:cubicBezTo>
                <a:cubicBezTo>
                  <a:pt x="17489" y="378929"/>
                  <a:pt x="396418" y="0"/>
                  <a:pt x="863851" y="0"/>
                </a:cubicBezTo>
                <a:close/>
              </a:path>
            </a:pathLst>
          </a:custGeom>
          <a:noFill/>
          <a:ln w="25400" cap="rnd" cmpd="sng">
            <a:solidFill>
              <a:schemeClr val="accent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6" name="Google Shape;1096;p144"/>
          <p:cNvSpPr/>
          <p:nvPr/>
        </p:nvSpPr>
        <p:spPr>
          <a:xfrm>
            <a:off x="4400852" y="3885887"/>
            <a:ext cx="1455147" cy="713104"/>
          </a:xfrm>
          <a:prstGeom prst="round2DiagRect">
            <a:avLst>
              <a:gd name="adj1" fmla="val 16667"/>
              <a:gd name="adj2" fmla="val 0"/>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“Grateful for having the meds delivered – </a:t>
            </a:r>
            <a:r>
              <a:rPr lang="en-GB" sz="825" b="1">
                <a:solidFill>
                  <a:schemeClr val="lt1"/>
                </a:solidFill>
                <a:latin typeface="Arial"/>
                <a:ea typeface="Arial"/>
                <a:cs typeface="Arial"/>
                <a:sym typeface="Arial"/>
              </a:rPr>
              <a:t>enabled me to get home quicker</a:t>
            </a:r>
            <a:r>
              <a:rPr lang="en-GB" sz="825">
                <a:solidFill>
                  <a:schemeClr val="lt1"/>
                </a:solidFill>
                <a:latin typeface="Arial"/>
                <a:ea typeface="Arial"/>
                <a:cs typeface="Arial"/>
                <a:sym typeface="Arial"/>
              </a:rPr>
              <a:t>.”</a:t>
            </a:r>
            <a:endParaRPr/>
          </a:p>
        </p:txBody>
      </p:sp>
      <p:sp>
        <p:nvSpPr>
          <p:cNvPr id="1097" name="Google Shape;1097;p144"/>
          <p:cNvSpPr/>
          <p:nvPr/>
        </p:nvSpPr>
        <p:spPr>
          <a:xfrm>
            <a:off x="1059092" y="1991159"/>
            <a:ext cx="2124852" cy="1161183"/>
          </a:xfrm>
          <a:prstGeom prst="round2DiagRect">
            <a:avLst>
              <a:gd name="adj1" fmla="val 16667"/>
              <a:gd name="adj2" fmla="val 0"/>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None/>
            </a:pPr>
            <a:r>
              <a:rPr lang="en-GB" sz="825">
                <a:solidFill>
                  <a:schemeClr val="lt1"/>
                </a:solidFill>
                <a:latin typeface="Arial"/>
                <a:ea typeface="Arial"/>
                <a:cs typeface="Arial"/>
                <a:sym typeface="Arial"/>
              </a:rPr>
              <a:t>“I am so grateful for all you have done to help me get back on my feet and </a:t>
            </a:r>
            <a:r>
              <a:rPr lang="en-GB" sz="825" b="1">
                <a:solidFill>
                  <a:schemeClr val="lt1"/>
                </a:solidFill>
                <a:latin typeface="Arial"/>
                <a:ea typeface="Arial"/>
                <a:cs typeface="Arial"/>
                <a:sym typeface="Arial"/>
              </a:rPr>
              <a:t>feel so much more confident about moving forward </a:t>
            </a:r>
            <a:r>
              <a:rPr lang="en-GB" sz="825">
                <a:solidFill>
                  <a:schemeClr val="lt1"/>
                </a:solidFill>
                <a:latin typeface="Arial"/>
                <a:ea typeface="Arial"/>
                <a:cs typeface="Arial"/>
                <a:sym typeface="Arial"/>
              </a:rPr>
              <a:t>– I don’t know what I would have done without you.”</a:t>
            </a:r>
            <a:endParaRPr/>
          </a:p>
        </p:txBody>
      </p:sp>
      <p:pic>
        <p:nvPicPr>
          <p:cNvPr id="1098" name="Google Shape;1098;p144"/>
          <p:cNvPicPr preferRelativeResize="0"/>
          <p:nvPr/>
        </p:nvPicPr>
        <p:blipFill rotWithShape="1">
          <a:blip r:embed="rId3">
            <a:alphaModFix/>
          </a:blip>
          <a:srcRect/>
          <a:stretch/>
        </p:blipFill>
        <p:spPr>
          <a:xfrm>
            <a:off x="8495216" y="225722"/>
            <a:ext cx="367958" cy="367958"/>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big_stats_v1">
  <p:cSld name="2_big_stats_v1">
    <p:spTree>
      <p:nvGrpSpPr>
        <p:cNvPr id="1" name="Shape 1099"/>
        <p:cNvGrpSpPr/>
        <p:nvPr/>
      </p:nvGrpSpPr>
      <p:grpSpPr>
        <a:xfrm>
          <a:off x="0" y="0"/>
          <a:ext cx="0" cy="0"/>
          <a:chOff x="0" y="0"/>
          <a:chExt cx="0" cy="0"/>
        </a:xfrm>
      </p:grpSpPr>
      <p:sp>
        <p:nvSpPr>
          <p:cNvPr id="1100" name="Google Shape;1100;p145"/>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1" name="Google Shape;1101;p145"/>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02" name="Google Shape;1102;p145"/>
          <p:cNvSpPr/>
          <p:nvPr/>
        </p:nvSpPr>
        <p:spPr>
          <a:xfrm>
            <a:off x="280827" y="-1"/>
            <a:ext cx="8863174" cy="51435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03" name="Google Shape;1103;p145"/>
          <p:cNvPicPr preferRelativeResize="0"/>
          <p:nvPr/>
        </p:nvPicPr>
        <p:blipFill rotWithShape="1">
          <a:blip r:embed="rId2">
            <a:alphaModFix/>
          </a:blip>
          <a:srcRect l="-10631" t="25016" r="-38252" b="-21248"/>
          <a:stretch/>
        </p:blipFill>
        <p:spPr>
          <a:xfrm>
            <a:off x="758934" y="0"/>
            <a:ext cx="2191435" cy="1419301"/>
          </a:xfrm>
          <a:prstGeom prst="rect">
            <a:avLst/>
          </a:prstGeom>
          <a:noFill/>
          <a:ln>
            <a:noFill/>
          </a:ln>
        </p:spPr>
      </p:pic>
      <p:sp>
        <p:nvSpPr>
          <p:cNvPr id="1104" name="Google Shape;1104;p145"/>
          <p:cNvSpPr/>
          <p:nvPr/>
        </p:nvSpPr>
        <p:spPr>
          <a:xfrm>
            <a:off x="6862275" y="1317074"/>
            <a:ext cx="1098404" cy="1091672"/>
          </a:xfrm>
          <a:prstGeom prst="flowChartConnector">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05" name="Google Shape;1105;p145"/>
          <p:cNvGrpSpPr/>
          <p:nvPr/>
        </p:nvGrpSpPr>
        <p:grpSpPr>
          <a:xfrm>
            <a:off x="7584310" y="3752449"/>
            <a:ext cx="1243536" cy="1108487"/>
            <a:chOff x="6430601" y="463096"/>
            <a:chExt cx="1658048" cy="1477983"/>
          </a:xfrm>
        </p:grpSpPr>
        <p:sp>
          <p:nvSpPr>
            <p:cNvPr id="1106" name="Google Shape;1106;p145"/>
            <p:cNvSpPr/>
            <p:nvPr/>
          </p:nvSpPr>
          <p:spPr>
            <a:xfrm>
              <a:off x="6430601" y="463096"/>
              <a:ext cx="841263" cy="836105"/>
            </a:xfrm>
            <a:prstGeom prst="flowChartConnector">
              <a:avLst/>
            </a:prstGeom>
            <a:noFill/>
            <a:ln w="952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7" name="Google Shape;1107;p145"/>
            <p:cNvSpPr/>
            <p:nvPr/>
          </p:nvSpPr>
          <p:spPr>
            <a:xfrm>
              <a:off x="6667362" y="1087193"/>
              <a:ext cx="424016" cy="42401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8" name="Google Shape;1108;p145"/>
            <p:cNvSpPr/>
            <p:nvPr/>
          </p:nvSpPr>
          <p:spPr>
            <a:xfrm>
              <a:off x="6859695" y="719660"/>
              <a:ext cx="1228954" cy="1221419"/>
            </a:xfrm>
            <a:prstGeom prst="flowChartConnector">
              <a:avLst/>
            </a:prstGeom>
            <a:noFill/>
            <a:ln w="44450" cap="rnd" cmpd="sng">
              <a:solidFill>
                <a:schemeClr val="l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09" name="Google Shape;1109;p145"/>
          <p:cNvPicPr preferRelativeResize="0"/>
          <p:nvPr/>
        </p:nvPicPr>
        <p:blipFill rotWithShape="1">
          <a:blip r:embed="rId2">
            <a:alphaModFix/>
          </a:blip>
          <a:srcRect l="-7712" t="46612" r="-25646" b="-6676"/>
          <a:stretch/>
        </p:blipFill>
        <p:spPr>
          <a:xfrm rot="-5400000">
            <a:off x="-460335" y="2614498"/>
            <a:ext cx="2723045" cy="1228808"/>
          </a:xfrm>
          <a:prstGeom prst="rect">
            <a:avLst/>
          </a:prstGeom>
          <a:noFill/>
          <a:ln>
            <a:noFill/>
          </a:ln>
        </p:spPr>
      </p:pic>
      <p:sp>
        <p:nvSpPr>
          <p:cNvPr id="1110" name="Google Shape;1110;p145"/>
          <p:cNvSpPr/>
          <p:nvPr/>
        </p:nvSpPr>
        <p:spPr>
          <a:xfrm>
            <a:off x="987386" y="3592626"/>
            <a:ext cx="534162" cy="530887"/>
          </a:xfrm>
          <a:prstGeom prst="flowChartConnector">
            <a:avLst/>
          </a:prstGeom>
          <a:noFill/>
          <a:ln w="254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11" name="Google Shape;1111;p145"/>
          <p:cNvPicPr preferRelativeResize="0"/>
          <p:nvPr/>
        </p:nvPicPr>
        <p:blipFill rotWithShape="1">
          <a:blip r:embed="rId2">
            <a:alphaModFix/>
          </a:blip>
          <a:srcRect l="-19629" t="-19083" r="9378" b="-17943"/>
          <a:stretch/>
        </p:blipFill>
        <p:spPr>
          <a:xfrm rot="5400000">
            <a:off x="1914659" y="-913883"/>
            <a:ext cx="5395498" cy="6719268"/>
          </a:xfrm>
          <a:prstGeom prst="rect">
            <a:avLst/>
          </a:prstGeom>
          <a:noFill/>
          <a:ln>
            <a:noFill/>
          </a:ln>
        </p:spPr>
      </p:pic>
      <p:sp>
        <p:nvSpPr>
          <p:cNvPr id="1112" name="Google Shape;1112;p145"/>
          <p:cNvSpPr txBox="1"/>
          <p:nvPr/>
        </p:nvSpPr>
        <p:spPr>
          <a:xfrm>
            <a:off x="3337481" y="1540745"/>
            <a:ext cx="41604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dk1"/>
                </a:solidFill>
                <a:latin typeface="Arial"/>
                <a:ea typeface="Arial"/>
                <a:cs typeface="Arial"/>
                <a:sym typeface="Arial"/>
              </a:rPr>
              <a:t>For every </a:t>
            </a:r>
            <a:r>
              <a:rPr lang="en-GB" sz="2400" b="1">
                <a:solidFill>
                  <a:schemeClr val="accent1"/>
                </a:solidFill>
                <a:latin typeface="Arial"/>
                <a:ea typeface="Arial"/>
                <a:cs typeface="Arial"/>
                <a:sym typeface="Arial"/>
              </a:rPr>
              <a:t>£1 invested</a:t>
            </a:r>
            <a:endParaRPr sz="2100">
              <a:solidFill>
                <a:schemeClr val="dk1"/>
              </a:solidFill>
              <a:latin typeface="Arial"/>
              <a:ea typeface="Arial"/>
              <a:cs typeface="Arial"/>
              <a:sym typeface="Arial"/>
            </a:endParaRPr>
          </a:p>
        </p:txBody>
      </p:sp>
      <p:sp>
        <p:nvSpPr>
          <p:cNvPr id="1113" name="Google Shape;1113;p145"/>
          <p:cNvSpPr txBox="1"/>
          <p:nvPr/>
        </p:nvSpPr>
        <p:spPr>
          <a:xfrm>
            <a:off x="2718900" y="1915781"/>
            <a:ext cx="41604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dk1"/>
                </a:solidFill>
                <a:latin typeface="Arial"/>
                <a:ea typeface="Arial"/>
                <a:cs typeface="Arial"/>
                <a:sym typeface="Arial"/>
              </a:rPr>
              <a:t>in </a:t>
            </a:r>
            <a:r>
              <a:rPr lang="en-GB" sz="2400" b="1">
                <a:solidFill>
                  <a:schemeClr val="dk1"/>
                </a:solidFill>
                <a:latin typeface="Arial"/>
                <a:ea typeface="Arial"/>
                <a:cs typeface="Arial"/>
                <a:sym typeface="Arial"/>
              </a:rPr>
              <a:t>assisted discharge</a:t>
            </a:r>
            <a:endParaRPr sz="2100">
              <a:solidFill>
                <a:schemeClr val="dk1"/>
              </a:solidFill>
              <a:latin typeface="Arial"/>
              <a:ea typeface="Arial"/>
              <a:cs typeface="Arial"/>
              <a:sym typeface="Arial"/>
            </a:endParaRPr>
          </a:p>
        </p:txBody>
      </p:sp>
      <p:sp>
        <p:nvSpPr>
          <p:cNvPr id="1114" name="Google Shape;1114;p145"/>
          <p:cNvSpPr/>
          <p:nvPr/>
        </p:nvSpPr>
        <p:spPr>
          <a:xfrm>
            <a:off x="7766856" y="1487557"/>
            <a:ext cx="259112" cy="259112"/>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1115" name="Google Shape;1115;p145"/>
          <p:cNvSpPr txBox="1"/>
          <p:nvPr/>
        </p:nvSpPr>
        <p:spPr>
          <a:xfrm>
            <a:off x="3448563" y="2307869"/>
            <a:ext cx="1550075"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a:solidFill>
                  <a:schemeClr val="dk1"/>
                </a:solidFill>
                <a:latin typeface="Arial"/>
                <a:ea typeface="Arial"/>
                <a:cs typeface="Arial"/>
                <a:sym typeface="Arial"/>
              </a:rPr>
              <a:t>we create </a:t>
            </a:r>
            <a:endParaRPr/>
          </a:p>
        </p:txBody>
      </p:sp>
      <p:sp>
        <p:nvSpPr>
          <p:cNvPr id="1116" name="Google Shape;1116;p145"/>
          <p:cNvSpPr txBox="1"/>
          <p:nvPr/>
        </p:nvSpPr>
        <p:spPr>
          <a:xfrm>
            <a:off x="3684779" y="2663974"/>
            <a:ext cx="177444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chemeClr val="accent1"/>
                </a:solidFill>
                <a:latin typeface="Arial"/>
                <a:ea typeface="Arial"/>
                <a:cs typeface="Arial"/>
                <a:sym typeface="Arial"/>
              </a:rPr>
              <a:t>£2.42</a:t>
            </a:r>
            <a:endParaRPr sz="3300">
              <a:solidFill>
                <a:schemeClr val="dk1"/>
              </a:solidFill>
              <a:latin typeface="Arial"/>
              <a:ea typeface="Arial"/>
              <a:cs typeface="Arial"/>
              <a:sym typeface="Arial"/>
            </a:endParaRPr>
          </a:p>
        </p:txBody>
      </p:sp>
      <p:sp>
        <p:nvSpPr>
          <p:cNvPr id="1117" name="Google Shape;1117;p145"/>
          <p:cNvSpPr txBox="1"/>
          <p:nvPr/>
        </p:nvSpPr>
        <p:spPr>
          <a:xfrm>
            <a:off x="3366709" y="3227248"/>
            <a:ext cx="3908856"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0">
                <a:solidFill>
                  <a:schemeClr val="dk1"/>
                </a:solidFill>
                <a:latin typeface="Arial"/>
                <a:ea typeface="Arial"/>
                <a:cs typeface="Arial"/>
                <a:sym typeface="Arial"/>
              </a:rPr>
              <a:t>for the </a:t>
            </a:r>
            <a:r>
              <a:rPr lang="en-GB" sz="2100" b="1">
                <a:solidFill>
                  <a:schemeClr val="dk1"/>
                </a:solidFill>
                <a:latin typeface="Arial"/>
                <a:ea typeface="Arial"/>
                <a:cs typeface="Arial"/>
                <a:sym typeface="Arial"/>
              </a:rPr>
              <a:t>individual</a:t>
            </a:r>
            <a:r>
              <a:rPr lang="en-GB" sz="2100" b="0">
                <a:solidFill>
                  <a:schemeClr val="dk1"/>
                </a:solidFill>
                <a:latin typeface="Arial"/>
                <a:ea typeface="Arial"/>
                <a:cs typeface="Arial"/>
                <a:sym typeface="Arial"/>
              </a:rPr>
              <a:t>,</a:t>
            </a:r>
            <a:endParaRPr/>
          </a:p>
        </p:txBody>
      </p:sp>
      <p:sp>
        <p:nvSpPr>
          <p:cNvPr id="1118" name="Google Shape;1118;p145"/>
          <p:cNvSpPr txBox="1"/>
          <p:nvPr/>
        </p:nvSpPr>
        <p:spPr>
          <a:xfrm>
            <a:off x="2968166" y="3589578"/>
            <a:ext cx="3670949"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0">
                <a:solidFill>
                  <a:schemeClr val="dk1"/>
                </a:solidFill>
                <a:latin typeface="Arial"/>
                <a:ea typeface="Arial"/>
                <a:cs typeface="Arial"/>
                <a:sym typeface="Arial"/>
              </a:rPr>
              <a:t>the </a:t>
            </a:r>
            <a:r>
              <a:rPr lang="en-GB" sz="2100" b="1">
                <a:solidFill>
                  <a:schemeClr val="dk1"/>
                </a:solidFill>
                <a:latin typeface="Arial"/>
                <a:ea typeface="Arial"/>
                <a:cs typeface="Arial"/>
                <a:sym typeface="Arial"/>
              </a:rPr>
              <a:t>health and care system</a:t>
            </a:r>
            <a:endParaRPr sz="2100" b="0">
              <a:solidFill>
                <a:schemeClr val="dk1"/>
              </a:solidFill>
              <a:latin typeface="Arial"/>
              <a:ea typeface="Arial"/>
              <a:cs typeface="Arial"/>
              <a:sym typeface="Arial"/>
            </a:endParaRPr>
          </a:p>
        </p:txBody>
      </p:sp>
      <p:sp>
        <p:nvSpPr>
          <p:cNvPr id="1119" name="Google Shape;1119;p145"/>
          <p:cNvSpPr txBox="1"/>
          <p:nvPr/>
        </p:nvSpPr>
        <p:spPr>
          <a:xfrm>
            <a:off x="3632535" y="3943089"/>
            <a:ext cx="3670949"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00" b="0">
                <a:solidFill>
                  <a:schemeClr val="dk1"/>
                </a:solidFill>
                <a:latin typeface="Arial"/>
                <a:ea typeface="Arial"/>
                <a:cs typeface="Arial"/>
                <a:sym typeface="Arial"/>
              </a:rPr>
              <a:t>and the </a:t>
            </a:r>
            <a:r>
              <a:rPr lang="en-GB" sz="2100" b="1">
                <a:solidFill>
                  <a:schemeClr val="dk1"/>
                </a:solidFill>
                <a:latin typeface="Arial"/>
                <a:ea typeface="Arial"/>
                <a:cs typeface="Arial"/>
                <a:sym typeface="Arial"/>
              </a:rPr>
              <a:t>community</a:t>
            </a:r>
            <a:r>
              <a:rPr lang="en-GB" sz="2100" b="0">
                <a:solidFill>
                  <a:schemeClr val="dk1"/>
                </a:solidFill>
                <a:latin typeface="Arial"/>
                <a:ea typeface="Arial"/>
                <a:cs typeface="Arial"/>
                <a:sym typeface="Arial"/>
              </a:rPr>
              <a:t>.</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_stats_v2">
  <p:cSld name="big_stats_v2">
    <p:spTree>
      <p:nvGrpSpPr>
        <p:cNvPr id="1" name="Shape 1120"/>
        <p:cNvGrpSpPr/>
        <p:nvPr/>
      </p:nvGrpSpPr>
      <p:grpSpPr>
        <a:xfrm>
          <a:off x="0" y="0"/>
          <a:ext cx="0" cy="0"/>
          <a:chOff x="0" y="0"/>
          <a:chExt cx="0" cy="0"/>
        </a:xfrm>
      </p:grpSpPr>
      <p:sp>
        <p:nvSpPr>
          <p:cNvPr id="1121" name="Google Shape;1121;p146"/>
          <p:cNvSpPr/>
          <p:nvPr/>
        </p:nvSpPr>
        <p:spPr>
          <a:xfrm>
            <a:off x="0" y="0"/>
            <a:ext cx="284399" cy="51435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2" name="Google Shape;1122;p146"/>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23" name="Google Shape;1123;p146"/>
          <p:cNvSpPr/>
          <p:nvPr/>
        </p:nvSpPr>
        <p:spPr>
          <a:xfrm>
            <a:off x="280827" y="0"/>
            <a:ext cx="8863174" cy="5143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  </a:t>
            </a:r>
            <a:endParaRPr/>
          </a:p>
        </p:txBody>
      </p:sp>
      <p:sp>
        <p:nvSpPr>
          <p:cNvPr id="1124" name="Google Shape;1124;p146"/>
          <p:cNvSpPr/>
          <p:nvPr/>
        </p:nvSpPr>
        <p:spPr>
          <a:xfrm>
            <a:off x="5206320" y="831960"/>
            <a:ext cx="2136095" cy="2136095"/>
          </a:xfrm>
          <a:prstGeom prst="ellipse">
            <a:avLst/>
          </a:prstGeom>
          <a:noFill/>
          <a:ln w="25400" cap="rnd" cmpd="sng">
            <a:solidFill>
              <a:schemeClr val="accent4"/>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25" name="Google Shape;1125;p146"/>
          <p:cNvPicPr preferRelativeResize="0"/>
          <p:nvPr/>
        </p:nvPicPr>
        <p:blipFill rotWithShape="1">
          <a:blip r:embed="rId2">
            <a:alphaModFix/>
          </a:blip>
          <a:srcRect l="12023" t="633" r="24984" b="4860"/>
          <a:stretch/>
        </p:blipFill>
        <p:spPr>
          <a:xfrm>
            <a:off x="5757670" y="1487361"/>
            <a:ext cx="2559935" cy="2559931"/>
          </a:xfrm>
          <a:prstGeom prst="ellipse">
            <a:avLst/>
          </a:prstGeom>
          <a:noFill/>
          <a:ln>
            <a:noFill/>
          </a:ln>
        </p:spPr>
      </p:pic>
      <p:sp>
        <p:nvSpPr>
          <p:cNvPr id="1126" name="Google Shape;1126;p146"/>
          <p:cNvSpPr/>
          <p:nvPr/>
        </p:nvSpPr>
        <p:spPr>
          <a:xfrm>
            <a:off x="1444616" y="1682168"/>
            <a:ext cx="1939860" cy="1939856"/>
          </a:xfrm>
          <a:prstGeom prst="ellipse">
            <a:avLst/>
          </a:prstGeom>
          <a:noFill/>
          <a:ln w="25400" cap="rnd" cmpd="sng">
            <a:solidFill>
              <a:schemeClr val="accent2"/>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Arial"/>
              <a:ea typeface="Arial"/>
              <a:cs typeface="Arial"/>
              <a:sym typeface="Arial"/>
            </a:endParaRPr>
          </a:p>
        </p:txBody>
      </p:sp>
      <p:sp>
        <p:nvSpPr>
          <p:cNvPr id="1127" name="Google Shape;1127;p146"/>
          <p:cNvSpPr/>
          <p:nvPr/>
        </p:nvSpPr>
        <p:spPr>
          <a:xfrm>
            <a:off x="1075662" y="801959"/>
            <a:ext cx="1791228" cy="179122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8" name="Google Shape;1128;p146"/>
          <p:cNvSpPr/>
          <p:nvPr/>
        </p:nvSpPr>
        <p:spPr>
          <a:xfrm>
            <a:off x="4377201" y="1366918"/>
            <a:ext cx="1731711" cy="173170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9" name="Google Shape;1129;p146"/>
          <p:cNvSpPr/>
          <p:nvPr/>
        </p:nvSpPr>
        <p:spPr>
          <a:xfrm>
            <a:off x="2507007" y="1459075"/>
            <a:ext cx="2054492" cy="205448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0" name="Google Shape;1130;p146"/>
          <p:cNvSpPr txBox="1"/>
          <p:nvPr/>
        </p:nvSpPr>
        <p:spPr>
          <a:xfrm>
            <a:off x="911944" y="1095424"/>
            <a:ext cx="213609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000" b="1">
                <a:solidFill>
                  <a:schemeClr val="lt1"/>
                </a:solidFill>
                <a:latin typeface="Arial"/>
                <a:ea typeface="Arial"/>
                <a:cs typeface="Arial"/>
                <a:sym typeface="Arial"/>
              </a:rPr>
              <a:t>£1</a:t>
            </a:r>
            <a:endParaRPr/>
          </a:p>
        </p:txBody>
      </p:sp>
      <p:sp>
        <p:nvSpPr>
          <p:cNvPr id="1131" name="Google Shape;1131;p146"/>
          <p:cNvSpPr txBox="1"/>
          <p:nvPr/>
        </p:nvSpPr>
        <p:spPr>
          <a:xfrm>
            <a:off x="1277291" y="1544824"/>
            <a:ext cx="1405401" cy="6117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a:solidFill>
                  <a:schemeClr val="lt1"/>
                </a:solidFill>
                <a:latin typeface="Arial"/>
                <a:ea typeface="Arial"/>
                <a:cs typeface="Arial"/>
                <a:sym typeface="Arial"/>
              </a:rPr>
              <a:t>Invested in </a:t>
            </a:r>
            <a:r>
              <a:rPr lang="en-GB" sz="1125" b="1">
                <a:solidFill>
                  <a:schemeClr val="lt1"/>
                </a:solidFill>
                <a:latin typeface="Arial"/>
                <a:ea typeface="Arial"/>
                <a:cs typeface="Arial"/>
                <a:sym typeface="Arial"/>
              </a:rPr>
              <a:t>assisted discharge</a:t>
            </a:r>
            <a:endParaRPr/>
          </a:p>
        </p:txBody>
      </p:sp>
      <p:sp>
        <p:nvSpPr>
          <p:cNvPr id="1132" name="Google Shape;1132;p146"/>
          <p:cNvSpPr txBox="1"/>
          <p:nvPr/>
        </p:nvSpPr>
        <p:spPr>
          <a:xfrm>
            <a:off x="2481476" y="2190246"/>
            <a:ext cx="2136095"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300" b="1">
                <a:solidFill>
                  <a:schemeClr val="lt1"/>
                </a:solidFill>
                <a:latin typeface="Arial"/>
                <a:ea typeface="Arial"/>
                <a:cs typeface="Arial"/>
                <a:sym typeface="Arial"/>
              </a:rPr>
              <a:t>£2.42</a:t>
            </a:r>
            <a:endParaRPr/>
          </a:p>
        </p:txBody>
      </p:sp>
      <p:sp>
        <p:nvSpPr>
          <p:cNvPr id="1133" name="Google Shape;1133;p146"/>
          <p:cNvSpPr txBox="1"/>
          <p:nvPr/>
        </p:nvSpPr>
        <p:spPr>
          <a:xfrm>
            <a:off x="2744938" y="2036688"/>
            <a:ext cx="1573217" cy="2654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b="0">
                <a:solidFill>
                  <a:schemeClr val="lt1"/>
                </a:solidFill>
                <a:latin typeface="Arial"/>
                <a:ea typeface="Arial"/>
                <a:cs typeface="Arial"/>
                <a:sym typeface="Arial"/>
              </a:rPr>
              <a:t>Means we </a:t>
            </a:r>
            <a:r>
              <a:rPr lang="en-GB" sz="1125" b="1">
                <a:solidFill>
                  <a:schemeClr val="lt1"/>
                </a:solidFill>
                <a:latin typeface="Arial"/>
                <a:ea typeface="Arial"/>
                <a:cs typeface="Arial"/>
                <a:sym typeface="Arial"/>
              </a:rPr>
              <a:t>create</a:t>
            </a:r>
            <a:endParaRPr/>
          </a:p>
        </p:txBody>
      </p:sp>
      <p:sp>
        <p:nvSpPr>
          <p:cNvPr id="1134" name="Google Shape;1134;p146"/>
          <p:cNvSpPr/>
          <p:nvPr/>
        </p:nvSpPr>
        <p:spPr>
          <a:xfrm>
            <a:off x="1368679" y="2340906"/>
            <a:ext cx="207169" cy="207169"/>
          </a:xfrm>
          <a:prstGeom prst="ellipse">
            <a:avLst/>
          </a:prstGeom>
          <a:solidFill>
            <a:srgbClr val="F1B1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35" name="Google Shape;1135;p146"/>
          <p:cNvGrpSpPr/>
          <p:nvPr/>
        </p:nvGrpSpPr>
        <p:grpSpPr>
          <a:xfrm rot="644776">
            <a:off x="2830386" y="929335"/>
            <a:ext cx="667787" cy="631408"/>
            <a:chOff x="3737504" y="432714"/>
            <a:chExt cx="890382" cy="841877"/>
          </a:xfrm>
        </p:grpSpPr>
        <p:sp>
          <p:nvSpPr>
            <p:cNvPr id="1136" name="Google Shape;1136;p146"/>
            <p:cNvSpPr/>
            <p:nvPr/>
          </p:nvSpPr>
          <p:spPr>
            <a:xfrm rot="3170193">
              <a:off x="3857988" y="553198"/>
              <a:ext cx="600909" cy="600909"/>
            </a:xfrm>
            <a:custGeom>
              <a:avLst/>
              <a:gdLst/>
              <a:ahLst/>
              <a:cxnLst/>
              <a:rect l="l" t="t" r="r" b="b"/>
              <a:pathLst>
                <a:path w="600909" h="600909" extrusionOk="0">
                  <a:moveTo>
                    <a:pt x="0" y="600910"/>
                  </a:moveTo>
                  <a:cubicBezTo>
                    <a:pt x="0" y="269116"/>
                    <a:pt x="269116" y="0"/>
                    <a:pt x="600910" y="0"/>
                  </a:cubicBezTo>
                </a:path>
              </a:pathLst>
            </a:custGeom>
            <a:noFill/>
            <a:ln w="2540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7" name="Google Shape;1137;p146"/>
            <p:cNvSpPr/>
            <p:nvPr/>
          </p:nvSpPr>
          <p:spPr>
            <a:xfrm rot="3170193">
              <a:off x="4517301" y="822171"/>
              <a:ext cx="74847" cy="126875"/>
            </a:xfrm>
            <a:custGeom>
              <a:avLst/>
              <a:gdLst/>
              <a:ahLst/>
              <a:cxnLst/>
              <a:rect l="l" t="t" r="r" b="b"/>
              <a:pathLst>
                <a:path w="74847" h="126875" extrusionOk="0">
                  <a:moveTo>
                    <a:pt x="0" y="0"/>
                  </a:moveTo>
                  <a:lnTo>
                    <a:pt x="74847" y="59482"/>
                  </a:lnTo>
                  <a:lnTo>
                    <a:pt x="15365" y="126876"/>
                  </a:lnTo>
                </a:path>
              </a:pathLst>
            </a:custGeom>
            <a:noFill/>
            <a:ln w="25400" cap="rnd" cmpd="sng">
              <a:solidFill>
                <a:schemeClr val="accen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138" name="Google Shape;1138;p146"/>
          <p:cNvSpPr txBox="1"/>
          <p:nvPr/>
        </p:nvSpPr>
        <p:spPr>
          <a:xfrm>
            <a:off x="4605031" y="1733428"/>
            <a:ext cx="1309064" cy="95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a:solidFill>
                  <a:schemeClr val="dk1"/>
                </a:solidFill>
                <a:latin typeface="Arial"/>
                <a:ea typeface="Arial"/>
                <a:cs typeface="Arial"/>
                <a:sym typeface="Arial"/>
              </a:rPr>
              <a:t>For the </a:t>
            </a:r>
            <a:r>
              <a:rPr lang="en-GB" sz="1125" b="1">
                <a:solidFill>
                  <a:schemeClr val="dk1"/>
                </a:solidFill>
                <a:latin typeface="Arial"/>
                <a:ea typeface="Arial"/>
                <a:cs typeface="Arial"/>
                <a:sym typeface="Arial"/>
              </a:rPr>
              <a:t>individual</a:t>
            </a:r>
            <a:r>
              <a:rPr lang="en-GB" sz="1125">
                <a:solidFill>
                  <a:schemeClr val="dk1"/>
                </a:solidFill>
                <a:latin typeface="Arial"/>
                <a:ea typeface="Arial"/>
                <a:cs typeface="Arial"/>
                <a:sym typeface="Arial"/>
              </a:rPr>
              <a:t>, the </a:t>
            </a:r>
            <a:r>
              <a:rPr lang="en-GB" sz="1125" b="1">
                <a:solidFill>
                  <a:schemeClr val="dk1"/>
                </a:solidFill>
                <a:latin typeface="Arial"/>
                <a:ea typeface="Arial"/>
                <a:cs typeface="Arial"/>
                <a:sym typeface="Arial"/>
              </a:rPr>
              <a:t>health and care system </a:t>
            </a:r>
            <a:r>
              <a:rPr lang="en-GB" sz="1125">
                <a:solidFill>
                  <a:schemeClr val="dk1"/>
                </a:solidFill>
                <a:latin typeface="Arial"/>
                <a:ea typeface="Arial"/>
                <a:cs typeface="Arial"/>
                <a:sym typeface="Arial"/>
              </a:rPr>
              <a:t>and the </a:t>
            </a:r>
            <a:r>
              <a:rPr lang="en-GB" sz="1125" b="1">
                <a:solidFill>
                  <a:schemeClr val="dk1"/>
                </a:solidFill>
                <a:latin typeface="Arial"/>
                <a:ea typeface="Arial"/>
                <a:cs typeface="Arial"/>
                <a:sym typeface="Arial"/>
              </a:rPr>
              <a:t>community</a:t>
            </a:r>
            <a:endParaRPr sz="1125" b="1">
              <a:solidFill>
                <a:schemeClr val="accent2"/>
              </a:solidFill>
              <a:latin typeface="Arial"/>
              <a:ea typeface="Arial"/>
              <a:cs typeface="Arial"/>
              <a:sym typeface="Arial"/>
            </a:endParaRPr>
          </a:p>
        </p:txBody>
      </p:sp>
      <p:sp>
        <p:nvSpPr>
          <p:cNvPr id="1139" name="Google Shape;1139;p146"/>
          <p:cNvSpPr txBox="1"/>
          <p:nvPr/>
        </p:nvSpPr>
        <p:spPr>
          <a:xfrm>
            <a:off x="2706900" y="2684561"/>
            <a:ext cx="1668563" cy="2654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25">
                <a:solidFill>
                  <a:schemeClr val="lt1"/>
                </a:solidFill>
                <a:latin typeface="Arial"/>
                <a:ea typeface="Arial"/>
                <a:cs typeface="Arial"/>
                <a:sym typeface="Arial"/>
              </a:rPr>
              <a:t>in </a:t>
            </a:r>
            <a:r>
              <a:rPr lang="en-GB" sz="1125" b="1">
                <a:solidFill>
                  <a:schemeClr val="lt1"/>
                </a:solidFill>
                <a:latin typeface="Arial"/>
                <a:ea typeface="Arial"/>
                <a:cs typeface="Arial"/>
                <a:sym typeface="Arial"/>
              </a:rPr>
              <a:t>social value</a:t>
            </a:r>
            <a:endParaRPr/>
          </a:p>
        </p:txBody>
      </p:sp>
      <p:sp>
        <p:nvSpPr>
          <p:cNvPr id="1140" name="Google Shape;1140;p146"/>
          <p:cNvSpPr/>
          <p:nvPr/>
        </p:nvSpPr>
        <p:spPr>
          <a:xfrm rot="10342983">
            <a:off x="5740876" y="1458478"/>
            <a:ext cx="2590413" cy="2590413"/>
          </a:xfrm>
          <a:prstGeom prst="ellipse">
            <a:avLst/>
          </a:prstGeom>
          <a:gradFill>
            <a:gsLst>
              <a:gs pos="0">
                <a:schemeClr val="lt1"/>
              </a:gs>
              <a:gs pos="11000">
                <a:srgbClr val="FFFFFF">
                  <a:alpha val="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1" name="Google Shape;1141;p146"/>
          <p:cNvSpPr/>
          <p:nvPr/>
        </p:nvSpPr>
        <p:spPr>
          <a:xfrm rot="-4810748">
            <a:off x="5797649" y="1550596"/>
            <a:ext cx="2435966" cy="2436548"/>
          </a:xfrm>
          <a:prstGeom prst="rect">
            <a:avLst/>
          </a:prstGeom>
        </p:spPr>
        <p:txBody>
          <a:bodyPr>
            <a:prstTxWarp prst="textPlain">
              <a:avLst/>
            </a:prstTxWarp>
          </a:bodyPr>
          <a:lstStyle/>
          <a:p>
            <a:pPr lvl="0" algn="l"/>
            <a:r>
              <a:rPr b="0" i="0">
                <a:ln>
                  <a:noFill/>
                </a:ln>
                <a:solidFill>
                  <a:schemeClr val="dk1"/>
                </a:solidFill>
                <a:latin typeface="Arial"/>
              </a:rPr>
              <a:t>Photo © Daniel Mellor/BRC </a:t>
            </a:r>
          </a:p>
        </p:txBody>
      </p:sp>
      <p:sp>
        <p:nvSpPr>
          <p:cNvPr id="1142" name="Google Shape;1142;p146"/>
          <p:cNvSpPr/>
          <p:nvPr/>
        </p:nvSpPr>
        <p:spPr>
          <a:xfrm>
            <a:off x="7137077" y="1397738"/>
            <a:ext cx="207169" cy="207169"/>
          </a:xfrm>
          <a:prstGeom prst="ellipse">
            <a:avLst/>
          </a:prstGeom>
          <a:solidFill>
            <a:srgbClr val="148A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3.xml"/><Relationship Id="rId21" Type="http://schemas.openxmlformats.org/officeDocument/2006/relationships/slideLayout" Target="../slideLayouts/slideLayout58.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63" Type="http://schemas.openxmlformats.org/officeDocument/2006/relationships/slideLayout" Target="../slideLayouts/slideLayout100.xml"/><Relationship Id="rId68" Type="http://schemas.openxmlformats.org/officeDocument/2006/relationships/slideLayout" Target="../slideLayouts/slideLayout10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66" Type="http://schemas.openxmlformats.org/officeDocument/2006/relationships/slideLayout" Target="../slideLayouts/slideLayout103.xml"/><Relationship Id="rId5" Type="http://schemas.openxmlformats.org/officeDocument/2006/relationships/slideLayout" Target="../slideLayouts/slideLayout42.xml"/><Relationship Id="rId61" Type="http://schemas.openxmlformats.org/officeDocument/2006/relationships/slideLayout" Target="../slideLayouts/slideLayout98.xml"/><Relationship Id="rId19" Type="http://schemas.openxmlformats.org/officeDocument/2006/relationships/slideLayout" Target="../slideLayouts/slideLayout5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64" Type="http://schemas.openxmlformats.org/officeDocument/2006/relationships/slideLayout" Target="../slideLayouts/slideLayout101.xml"/><Relationship Id="rId69" Type="http://schemas.openxmlformats.org/officeDocument/2006/relationships/slideLayout" Target="../slideLayouts/slideLayout106.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72" Type="http://schemas.openxmlformats.org/officeDocument/2006/relationships/slideLayout" Target="../slideLayouts/slideLayout109.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 Id="rId67" Type="http://schemas.openxmlformats.org/officeDocument/2006/relationships/slideLayout" Target="../slideLayouts/slideLayout104.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70" Type="http://schemas.openxmlformats.org/officeDocument/2006/relationships/slideLayout" Target="../slideLayouts/slideLayout10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65" Type="http://schemas.openxmlformats.org/officeDocument/2006/relationships/slideLayout" Target="../slideLayouts/slideLayout102.xml"/><Relationship Id="rId73"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9" Type="http://schemas.openxmlformats.org/officeDocument/2006/relationships/slideLayout" Target="../slideLayouts/slideLayout76.xml"/><Relationship Id="rId34" Type="http://schemas.openxmlformats.org/officeDocument/2006/relationships/slideLayout" Target="../slideLayouts/slideLayout71.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7" Type="http://schemas.openxmlformats.org/officeDocument/2006/relationships/slideLayout" Target="../slideLayouts/slideLayout44.xml"/><Relationship Id="rId71" Type="http://schemas.openxmlformats.org/officeDocument/2006/relationships/slideLayout" Target="../slideLayouts/slideLayout10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5.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2" descr="A black and red sign with black text&#10;&#10;Description automatically generated"/>
          <p:cNvPicPr preferRelativeResize="0"/>
          <p:nvPr/>
        </p:nvPicPr>
        <p:blipFill rotWithShape="1">
          <a:blip r:embed="rId15">
            <a:alphaModFix/>
          </a:blip>
          <a:srcRect/>
          <a:stretch/>
        </p:blipFill>
        <p:spPr>
          <a:xfrm>
            <a:off x="7740352" y="4401165"/>
            <a:ext cx="1335312" cy="709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grpSp>
        <p:nvGrpSpPr>
          <p:cNvPr id="71" name="Google Shape;71;p37"/>
          <p:cNvGrpSpPr/>
          <p:nvPr/>
        </p:nvGrpSpPr>
        <p:grpSpPr>
          <a:xfrm>
            <a:off x="0" y="-6350"/>
            <a:ext cx="9144000" cy="5149850"/>
            <a:chOff x="0" y="-8467"/>
            <a:chExt cx="12192000" cy="6866467"/>
          </a:xfrm>
        </p:grpSpPr>
        <p:cxnSp>
          <p:nvCxnSpPr>
            <p:cNvPr id="72" name="Google Shape;72;p37"/>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73" name="Google Shape;73;p37"/>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74" name="Google Shape;74;p3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75" name="Google Shape;75;p3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76" name="Google Shape;76;p37"/>
            <p:cNvSpPr/>
            <p:nvPr/>
          </p:nvSpPr>
          <p:spPr>
            <a:xfrm>
              <a:off x="8932333" y="3048000"/>
              <a:ext cx="3259667" cy="3810000"/>
            </a:xfrm>
            <a:prstGeom prst="triangle">
              <a:avLst>
                <a:gd name="adj" fmla="val 100000"/>
              </a:avLst>
            </a:prstGeom>
            <a:solidFill>
              <a:srgbClr val="B4351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43512">
                <a:alpha val="49803"/>
              </a:srgbClr>
            </a:solidFill>
            <a:ln>
              <a:noFill/>
            </a:ln>
          </p:spPr>
        </p:sp>
        <p:sp>
          <p:nvSpPr>
            <p:cNvPr id="78" name="Google Shape;78;p3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79" name="Google Shape;79;p3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49C00">
                <a:alpha val="80000"/>
              </a:srgbClr>
            </a:solidFill>
            <a:ln>
              <a:noFill/>
            </a:ln>
          </p:spPr>
        </p:sp>
        <p:sp>
          <p:nvSpPr>
            <p:cNvPr id="80" name="Google Shape;80;p37"/>
            <p:cNvSpPr/>
            <p:nvPr/>
          </p:nvSpPr>
          <p:spPr>
            <a:xfrm>
              <a:off x="10371666" y="3589867"/>
              <a:ext cx="1817159" cy="3268133"/>
            </a:xfrm>
            <a:prstGeom prst="triangle">
              <a:avLst>
                <a:gd name="adj" fmla="val 100000"/>
              </a:avLst>
            </a:prstGeom>
            <a:solidFill>
              <a:srgbClr val="B43512">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7"/>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7"/>
          <p:cNvSpPr txBox="1">
            <a:spLocks noGrp="1"/>
          </p:cNvSpPr>
          <p:nvPr>
            <p:ph type="title"/>
          </p:nvPr>
        </p:nvSpPr>
        <p:spPr>
          <a:xfrm>
            <a:off x="508001" y="457200"/>
            <a:ext cx="6447501" cy="9906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3" name="Google Shape;83;p37"/>
          <p:cNvSpPr txBox="1">
            <a:spLocks noGrp="1"/>
          </p:cNvSpPr>
          <p:nvPr>
            <p:ph type="body" idx="1"/>
          </p:nvPr>
        </p:nvSpPr>
        <p:spPr>
          <a:xfrm>
            <a:off x="508001" y="1620442"/>
            <a:ext cx="6447501" cy="2910580"/>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84" name="Google Shape;84;p37"/>
          <p:cNvSpPr txBox="1">
            <a:spLocks noGrp="1"/>
          </p:cNvSpPr>
          <p:nvPr>
            <p:ph type="dt" idx="10"/>
          </p:nvPr>
        </p:nvSpPr>
        <p:spPr>
          <a:xfrm>
            <a:off x="5403850" y="4531022"/>
            <a:ext cx="683954" cy="27384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5">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5" name="Google Shape;85;p37"/>
          <p:cNvSpPr txBox="1">
            <a:spLocks noGrp="1"/>
          </p:cNvSpPr>
          <p:nvPr>
            <p:ph type="ftr" idx="11"/>
          </p:nvPr>
        </p:nvSpPr>
        <p:spPr>
          <a:xfrm>
            <a:off x="508001" y="4531022"/>
            <a:ext cx="4723209"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6" name="Google Shape;86;p37"/>
          <p:cNvSpPr txBox="1">
            <a:spLocks noGrp="1"/>
          </p:cNvSpPr>
          <p:nvPr>
            <p:ph type="sldNum" idx="12"/>
          </p:nvPr>
        </p:nvSpPr>
        <p:spPr>
          <a:xfrm>
            <a:off x="6442998" y="4531022"/>
            <a:ext cx="512504"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chemeClr val="accent1"/>
                </a:solidFill>
                <a:latin typeface="Trebuchet MS"/>
                <a:ea typeface="Trebuchet MS"/>
                <a:cs typeface="Trebuchet MS"/>
                <a:sym typeface="Trebuchet MS"/>
              </a:defRPr>
            </a:lvl1pPr>
            <a:lvl2pPr marL="0" marR="0" lvl="1" indent="0" algn="r" rtl="0">
              <a:spcBef>
                <a:spcPts val="0"/>
              </a:spcBef>
              <a:buNone/>
              <a:defRPr sz="675">
                <a:solidFill>
                  <a:schemeClr val="accent1"/>
                </a:solidFill>
                <a:latin typeface="Trebuchet MS"/>
                <a:ea typeface="Trebuchet MS"/>
                <a:cs typeface="Trebuchet MS"/>
                <a:sym typeface="Trebuchet MS"/>
              </a:defRPr>
            </a:lvl2pPr>
            <a:lvl3pPr marL="0" marR="0" lvl="2" indent="0" algn="r" rtl="0">
              <a:spcBef>
                <a:spcPts val="0"/>
              </a:spcBef>
              <a:buNone/>
              <a:defRPr sz="675">
                <a:solidFill>
                  <a:schemeClr val="accent1"/>
                </a:solidFill>
                <a:latin typeface="Trebuchet MS"/>
                <a:ea typeface="Trebuchet MS"/>
                <a:cs typeface="Trebuchet MS"/>
                <a:sym typeface="Trebuchet MS"/>
              </a:defRPr>
            </a:lvl3pPr>
            <a:lvl4pPr marL="0" marR="0" lvl="3" indent="0" algn="r" rtl="0">
              <a:spcBef>
                <a:spcPts val="0"/>
              </a:spcBef>
              <a:buNone/>
              <a:defRPr sz="675">
                <a:solidFill>
                  <a:schemeClr val="accent1"/>
                </a:solidFill>
                <a:latin typeface="Trebuchet MS"/>
                <a:ea typeface="Trebuchet MS"/>
                <a:cs typeface="Trebuchet MS"/>
                <a:sym typeface="Trebuchet MS"/>
              </a:defRPr>
            </a:lvl4pPr>
            <a:lvl5pPr marL="0" marR="0" lvl="4" indent="0" algn="r" rtl="0">
              <a:spcBef>
                <a:spcPts val="0"/>
              </a:spcBef>
              <a:buNone/>
              <a:defRPr sz="675">
                <a:solidFill>
                  <a:schemeClr val="accent1"/>
                </a:solidFill>
                <a:latin typeface="Trebuchet MS"/>
                <a:ea typeface="Trebuchet MS"/>
                <a:cs typeface="Trebuchet MS"/>
                <a:sym typeface="Trebuchet MS"/>
              </a:defRPr>
            </a:lvl5pPr>
            <a:lvl6pPr marL="0" marR="0" lvl="5" indent="0" algn="r" rtl="0">
              <a:spcBef>
                <a:spcPts val="0"/>
              </a:spcBef>
              <a:buNone/>
              <a:defRPr sz="675">
                <a:solidFill>
                  <a:schemeClr val="accent1"/>
                </a:solidFill>
                <a:latin typeface="Trebuchet MS"/>
                <a:ea typeface="Trebuchet MS"/>
                <a:cs typeface="Trebuchet MS"/>
                <a:sym typeface="Trebuchet MS"/>
              </a:defRPr>
            </a:lvl6pPr>
            <a:lvl7pPr marL="0" marR="0" lvl="6" indent="0" algn="r" rtl="0">
              <a:spcBef>
                <a:spcPts val="0"/>
              </a:spcBef>
              <a:buNone/>
              <a:defRPr sz="675">
                <a:solidFill>
                  <a:schemeClr val="accent1"/>
                </a:solidFill>
                <a:latin typeface="Trebuchet MS"/>
                <a:ea typeface="Trebuchet MS"/>
                <a:cs typeface="Trebuchet MS"/>
                <a:sym typeface="Trebuchet MS"/>
              </a:defRPr>
            </a:lvl7pPr>
            <a:lvl8pPr marL="0" marR="0" lvl="7" indent="0" algn="r" rtl="0">
              <a:spcBef>
                <a:spcPts val="0"/>
              </a:spcBef>
              <a:buNone/>
              <a:defRPr sz="675">
                <a:solidFill>
                  <a:schemeClr val="accent1"/>
                </a:solidFill>
                <a:latin typeface="Trebuchet MS"/>
                <a:ea typeface="Trebuchet MS"/>
                <a:cs typeface="Trebuchet MS"/>
                <a:sym typeface="Trebuchet MS"/>
              </a:defRPr>
            </a:lvl8pPr>
            <a:lvl9pPr marL="0" marR="0" lvl="8" indent="0" algn="r" rtl="0">
              <a:spcBef>
                <a:spcPts val="0"/>
              </a:spcBef>
              <a:buNone/>
              <a:defRPr sz="675">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41"/>
          <p:cNvSpPr/>
          <p:nvPr/>
        </p:nvSpPr>
        <p:spPr>
          <a:xfrm>
            <a:off x="0" y="0"/>
            <a:ext cx="284798" cy="5143500"/>
          </a:xfrm>
          <a:custGeom>
            <a:avLst/>
            <a:gdLst/>
            <a:ahLst/>
            <a:cxnLst/>
            <a:rect l="l" t="t" r="r" b="b"/>
            <a:pathLst>
              <a:path w="379730" h="6858000" extrusionOk="0">
                <a:moveTo>
                  <a:pt x="379196" y="0"/>
                </a:moveTo>
                <a:lnTo>
                  <a:pt x="0" y="0"/>
                </a:lnTo>
                <a:lnTo>
                  <a:pt x="0" y="6858000"/>
                </a:lnTo>
                <a:lnTo>
                  <a:pt x="379196" y="6858000"/>
                </a:lnTo>
                <a:lnTo>
                  <a:pt x="379196"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41"/>
          <p:cNvSpPr txBox="1">
            <a:spLocks noGrp="1"/>
          </p:cNvSpPr>
          <p:nvPr>
            <p:ph type="title"/>
          </p:nvPr>
        </p:nvSpPr>
        <p:spPr>
          <a:xfrm>
            <a:off x="597865" y="239649"/>
            <a:ext cx="7948269" cy="36195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800" b="1" i="0" u="none" strike="noStrike" cap="none">
                <a:solidFill>
                  <a:srgbClr val="1D1A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7" name="Google Shape;207;p41"/>
          <p:cNvSpPr txBox="1">
            <a:spLocks noGrp="1"/>
          </p:cNvSpPr>
          <p:nvPr>
            <p:ph type="body" idx="1"/>
          </p:nvPr>
        </p:nvSpPr>
        <p:spPr>
          <a:xfrm>
            <a:off x="481441" y="799718"/>
            <a:ext cx="5857399" cy="145161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1" i="0" u="none" strike="noStrike" cap="none">
                <a:solidFill>
                  <a:srgbClr val="1D1A1C"/>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08" name="Google Shape;208;p41"/>
          <p:cNvSpPr txBox="1">
            <a:spLocks noGrp="1"/>
          </p:cNvSpPr>
          <p:nvPr>
            <p:ph type="ftr" idx="11"/>
          </p:nvPr>
        </p:nvSpPr>
        <p:spPr>
          <a:xfrm>
            <a:off x="3108960" y="4783455"/>
            <a:ext cx="2926080" cy="257175"/>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9" name="Google Shape;209;p41"/>
          <p:cNvSpPr txBox="1">
            <a:spLocks noGrp="1"/>
          </p:cNvSpPr>
          <p:nvPr>
            <p:ph type="dt" idx="10"/>
          </p:nvPr>
        </p:nvSpPr>
        <p:spPr>
          <a:xfrm>
            <a:off x="457200" y="4783455"/>
            <a:ext cx="2103120" cy="27699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0" name="Google Shape;210;p41"/>
          <p:cNvSpPr txBox="1">
            <a:spLocks noGrp="1"/>
          </p:cNvSpPr>
          <p:nvPr>
            <p:ph type="sldNum" idx="12"/>
          </p:nvPr>
        </p:nvSpPr>
        <p:spPr>
          <a:xfrm>
            <a:off x="57379" y="4940651"/>
            <a:ext cx="171926" cy="115416"/>
          </a:xfrm>
          <a:prstGeom prst="rect">
            <a:avLst/>
          </a:prstGeom>
          <a:noFill/>
          <a:ln>
            <a:noFill/>
          </a:ln>
        </p:spPr>
        <p:txBody>
          <a:bodyPr spcFirstLastPara="1" wrap="square" lIns="0" tIns="0" rIns="0" bIns="0" anchor="t" anchorCtr="0">
            <a:spAutoFit/>
          </a:bodyPr>
          <a:lstStyle>
            <a:lvl1pPr marL="28575" marR="0" lvl="0" indent="0" algn="l" rtl="0">
              <a:lnSpc>
                <a:spcPct val="100000"/>
              </a:lnSpc>
              <a:spcBef>
                <a:spcPts val="0"/>
              </a:spcBef>
              <a:buNone/>
              <a:defRPr sz="750" b="0" i="0">
                <a:solidFill>
                  <a:schemeClr val="lt1"/>
                </a:solidFill>
                <a:latin typeface="Arial"/>
                <a:ea typeface="Arial"/>
                <a:cs typeface="Arial"/>
                <a:sym typeface="Arial"/>
              </a:defRPr>
            </a:lvl1pPr>
            <a:lvl2pPr marL="28575" marR="0" lvl="1" indent="0" algn="l" rtl="0">
              <a:lnSpc>
                <a:spcPct val="100000"/>
              </a:lnSpc>
              <a:spcBef>
                <a:spcPts val="0"/>
              </a:spcBef>
              <a:buNone/>
              <a:defRPr sz="750" b="0" i="0">
                <a:solidFill>
                  <a:schemeClr val="lt1"/>
                </a:solidFill>
                <a:latin typeface="Arial"/>
                <a:ea typeface="Arial"/>
                <a:cs typeface="Arial"/>
                <a:sym typeface="Arial"/>
              </a:defRPr>
            </a:lvl2pPr>
            <a:lvl3pPr marL="28575" marR="0" lvl="2" indent="0" algn="l" rtl="0">
              <a:lnSpc>
                <a:spcPct val="100000"/>
              </a:lnSpc>
              <a:spcBef>
                <a:spcPts val="0"/>
              </a:spcBef>
              <a:buNone/>
              <a:defRPr sz="750" b="0" i="0">
                <a:solidFill>
                  <a:schemeClr val="lt1"/>
                </a:solidFill>
                <a:latin typeface="Arial"/>
                <a:ea typeface="Arial"/>
                <a:cs typeface="Arial"/>
                <a:sym typeface="Arial"/>
              </a:defRPr>
            </a:lvl3pPr>
            <a:lvl4pPr marL="28575" marR="0" lvl="3" indent="0" algn="l" rtl="0">
              <a:lnSpc>
                <a:spcPct val="100000"/>
              </a:lnSpc>
              <a:spcBef>
                <a:spcPts val="0"/>
              </a:spcBef>
              <a:buNone/>
              <a:defRPr sz="750" b="0" i="0">
                <a:solidFill>
                  <a:schemeClr val="lt1"/>
                </a:solidFill>
                <a:latin typeface="Arial"/>
                <a:ea typeface="Arial"/>
                <a:cs typeface="Arial"/>
                <a:sym typeface="Arial"/>
              </a:defRPr>
            </a:lvl4pPr>
            <a:lvl5pPr marL="28575" marR="0" lvl="4" indent="0" algn="l" rtl="0">
              <a:lnSpc>
                <a:spcPct val="100000"/>
              </a:lnSpc>
              <a:spcBef>
                <a:spcPts val="0"/>
              </a:spcBef>
              <a:buNone/>
              <a:defRPr sz="750" b="0" i="0">
                <a:solidFill>
                  <a:schemeClr val="lt1"/>
                </a:solidFill>
                <a:latin typeface="Arial"/>
                <a:ea typeface="Arial"/>
                <a:cs typeface="Arial"/>
                <a:sym typeface="Arial"/>
              </a:defRPr>
            </a:lvl5pPr>
            <a:lvl6pPr marL="28575" marR="0" lvl="5" indent="0" algn="l" rtl="0">
              <a:lnSpc>
                <a:spcPct val="100000"/>
              </a:lnSpc>
              <a:spcBef>
                <a:spcPts val="0"/>
              </a:spcBef>
              <a:buNone/>
              <a:defRPr sz="750" b="0" i="0">
                <a:solidFill>
                  <a:schemeClr val="lt1"/>
                </a:solidFill>
                <a:latin typeface="Arial"/>
                <a:ea typeface="Arial"/>
                <a:cs typeface="Arial"/>
                <a:sym typeface="Arial"/>
              </a:defRPr>
            </a:lvl6pPr>
            <a:lvl7pPr marL="28575" marR="0" lvl="6" indent="0" algn="l" rtl="0">
              <a:lnSpc>
                <a:spcPct val="100000"/>
              </a:lnSpc>
              <a:spcBef>
                <a:spcPts val="0"/>
              </a:spcBef>
              <a:buNone/>
              <a:defRPr sz="750" b="0" i="0">
                <a:solidFill>
                  <a:schemeClr val="lt1"/>
                </a:solidFill>
                <a:latin typeface="Arial"/>
                <a:ea typeface="Arial"/>
                <a:cs typeface="Arial"/>
                <a:sym typeface="Arial"/>
              </a:defRPr>
            </a:lvl7pPr>
            <a:lvl8pPr marL="28575" marR="0" lvl="7" indent="0" algn="l" rtl="0">
              <a:lnSpc>
                <a:spcPct val="100000"/>
              </a:lnSpc>
              <a:spcBef>
                <a:spcPts val="0"/>
              </a:spcBef>
              <a:buNone/>
              <a:defRPr sz="750" b="0" i="0">
                <a:solidFill>
                  <a:schemeClr val="lt1"/>
                </a:solidFill>
                <a:latin typeface="Arial"/>
                <a:ea typeface="Arial"/>
                <a:cs typeface="Arial"/>
                <a:sym typeface="Arial"/>
              </a:defRPr>
            </a:lvl8pPr>
            <a:lvl9pPr marL="28575" marR="0" lvl="8" indent="0" algn="l" rtl="0">
              <a:lnSpc>
                <a:spcPct val="100000"/>
              </a:lnSpc>
              <a:spcBef>
                <a:spcPts val="0"/>
              </a:spcBef>
              <a:buNone/>
              <a:defRPr sz="750" b="0" i="0">
                <a:solidFill>
                  <a:schemeClr val="lt1"/>
                </a:solidFill>
                <a:latin typeface="Arial"/>
                <a:ea typeface="Arial"/>
                <a:cs typeface="Arial"/>
                <a:sym typeface="Arial"/>
              </a:defRPr>
            </a:lvl9pPr>
          </a:lstStyle>
          <a:p>
            <a:pPr marL="28575"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4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4" name="Google Shape;284;p4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298450" algn="l" rtl="0">
              <a:lnSpc>
                <a:spcPct val="90000"/>
              </a:lnSpc>
              <a:spcBef>
                <a:spcPts val="1000"/>
              </a:spcBef>
              <a:spcAft>
                <a:spcPts val="0"/>
              </a:spcAft>
              <a:buClr>
                <a:schemeClr val="accent1"/>
              </a:buClr>
              <a:buSzPts val="1100"/>
              <a:buFont typeface="Arial Black"/>
              <a:buChar char="-"/>
              <a:defRPr sz="1100" b="0" i="0" u="none" strike="noStrike" cap="none">
                <a:solidFill>
                  <a:schemeClr val="dk1"/>
                </a:solidFill>
                <a:latin typeface="Arial"/>
                <a:ea typeface="Arial"/>
                <a:cs typeface="Arial"/>
                <a:sym typeface="Arial"/>
              </a:defRPr>
            </a:lvl1pPr>
            <a:lvl2pPr marL="914400" marR="0" lvl="1" indent="-298450" algn="l" rtl="0">
              <a:lnSpc>
                <a:spcPct val="90000"/>
              </a:lnSpc>
              <a:spcBef>
                <a:spcPts val="500"/>
              </a:spcBef>
              <a:spcAft>
                <a:spcPts val="0"/>
              </a:spcAft>
              <a:buClr>
                <a:schemeClr val="accent1"/>
              </a:buClr>
              <a:buSzPts val="1100"/>
              <a:buFont typeface="Arial Black"/>
              <a:buChar char="-"/>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500"/>
              </a:spcBef>
              <a:spcAft>
                <a:spcPts val="0"/>
              </a:spcAft>
              <a:buClr>
                <a:schemeClr val="accent1"/>
              </a:buClr>
              <a:buSzPts val="1100"/>
              <a:buFont typeface="Arial Black"/>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500"/>
              </a:spcBef>
              <a:spcAft>
                <a:spcPts val="0"/>
              </a:spcAft>
              <a:buClr>
                <a:schemeClr val="accent1"/>
              </a:buClr>
              <a:buSzPts val="1100"/>
              <a:buFont typeface="Arial Black"/>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500"/>
              </a:spcBef>
              <a:spcAft>
                <a:spcPts val="0"/>
              </a:spcAft>
              <a:buClr>
                <a:schemeClr val="accent1"/>
              </a:buClr>
              <a:buSzPts val="1100"/>
              <a:buFont typeface="Arial Black"/>
              <a:buChar char="-"/>
              <a:defRPr sz="11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5" name="Google Shape;285;p43"/>
          <p:cNvSpPr txBox="1">
            <a:spLocks noGrp="1"/>
          </p:cNvSpPr>
          <p:nvPr>
            <p:ph type="sldNum" idx="12"/>
          </p:nvPr>
        </p:nvSpPr>
        <p:spPr>
          <a:xfrm>
            <a:off x="-3573" y="4862512"/>
            <a:ext cx="284399"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750">
                <a:solidFill>
                  <a:schemeClr val="lt1"/>
                </a:solidFill>
                <a:latin typeface="Arial"/>
                <a:ea typeface="Arial"/>
                <a:cs typeface="Arial"/>
                <a:sym typeface="Arial"/>
              </a:defRPr>
            </a:lvl1pPr>
            <a:lvl2pPr marL="0" marR="0" lvl="1" indent="0" algn="ctr" rtl="0">
              <a:spcBef>
                <a:spcPts val="0"/>
              </a:spcBef>
              <a:buNone/>
              <a:defRPr sz="750">
                <a:solidFill>
                  <a:schemeClr val="lt1"/>
                </a:solidFill>
                <a:latin typeface="Arial"/>
                <a:ea typeface="Arial"/>
                <a:cs typeface="Arial"/>
                <a:sym typeface="Arial"/>
              </a:defRPr>
            </a:lvl2pPr>
            <a:lvl3pPr marL="0" marR="0" lvl="2" indent="0" algn="ctr" rtl="0">
              <a:spcBef>
                <a:spcPts val="0"/>
              </a:spcBef>
              <a:buNone/>
              <a:defRPr sz="750">
                <a:solidFill>
                  <a:schemeClr val="lt1"/>
                </a:solidFill>
                <a:latin typeface="Arial"/>
                <a:ea typeface="Arial"/>
                <a:cs typeface="Arial"/>
                <a:sym typeface="Arial"/>
              </a:defRPr>
            </a:lvl3pPr>
            <a:lvl4pPr marL="0" marR="0" lvl="3" indent="0" algn="ctr" rtl="0">
              <a:spcBef>
                <a:spcPts val="0"/>
              </a:spcBef>
              <a:buNone/>
              <a:defRPr sz="750">
                <a:solidFill>
                  <a:schemeClr val="lt1"/>
                </a:solidFill>
                <a:latin typeface="Arial"/>
                <a:ea typeface="Arial"/>
                <a:cs typeface="Arial"/>
                <a:sym typeface="Arial"/>
              </a:defRPr>
            </a:lvl4pPr>
            <a:lvl5pPr marL="0" marR="0" lvl="4" indent="0" algn="ctr" rtl="0">
              <a:spcBef>
                <a:spcPts val="0"/>
              </a:spcBef>
              <a:buNone/>
              <a:defRPr sz="750">
                <a:solidFill>
                  <a:schemeClr val="lt1"/>
                </a:solidFill>
                <a:latin typeface="Arial"/>
                <a:ea typeface="Arial"/>
                <a:cs typeface="Arial"/>
                <a:sym typeface="Arial"/>
              </a:defRPr>
            </a:lvl5pPr>
            <a:lvl6pPr marL="0" marR="0" lvl="5" indent="0" algn="ctr" rtl="0">
              <a:spcBef>
                <a:spcPts val="0"/>
              </a:spcBef>
              <a:buNone/>
              <a:defRPr sz="750">
                <a:solidFill>
                  <a:schemeClr val="lt1"/>
                </a:solidFill>
                <a:latin typeface="Arial"/>
                <a:ea typeface="Arial"/>
                <a:cs typeface="Arial"/>
                <a:sym typeface="Arial"/>
              </a:defRPr>
            </a:lvl6pPr>
            <a:lvl7pPr marL="0" marR="0" lvl="6" indent="0" algn="ctr" rtl="0">
              <a:spcBef>
                <a:spcPts val="0"/>
              </a:spcBef>
              <a:buNone/>
              <a:defRPr sz="750">
                <a:solidFill>
                  <a:schemeClr val="lt1"/>
                </a:solidFill>
                <a:latin typeface="Arial"/>
                <a:ea typeface="Arial"/>
                <a:cs typeface="Arial"/>
                <a:sym typeface="Arial"/>
              </a:defRPr>
            </a:lvl7pPr>
            <a:lvl8pPr marL="0" marR="0" lvl="7" indent="0" algn="ctr" rtl="0">
              <a:spcBef>
                <a:spcPts val="0"/>
              </a:spcBef>
              <a:buNone/>
              <a:defRPr sz="750">
                <a:solidFill>
                  <a:schemeClr val="lt1"/>
                </a:solidFill>
                <a:latin typeface="Arial"/>
                <a:ea typeface="Arial"/>
                <a:cs typeface="Arial"/>
                <a:sym typeface="Arial"/>
              </a:defRPr>
            </a:lvl8pPr>
            <a:lvl9pPr marL="0" marR="0" lvl="8" indent="0" algn="ctr" rtl="0">
              <a:spcBef>
                <a:spcPts val="0"/>
              </a:spcBef>
              <a:buNone/>
              <a:defRPr sz="75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 id="2147483738" r:id="rId50"/>
    <p:sldLayoutId id="2147483739" r:id="rId51"/>
    <p:sldLayoutId id="2147483740" r:id="rId52"/>
    <p:sldLayoutId id="2147483741" r:id="rId53"/>
    <p:sldLayoutId id="2147483742" r:id="rId54"/>
    <p:sldLayoutId id="2147483743" r:id="rId55"/>
    <p:sldLayoutId id="2147483744" r:id="rId56"/>
    <p:sldLayoutId id="2147483745" r:id="rId57"/>
    <p:sldLayoutId id="2147483746" r:id="rId58"/>
    <p:sldLayoutId id="2147483747" r:id="rId59"/>
    <p:sldLayoutId id="2147483748" r:id="rId60"/>
    <p:sldLayoutId id="2147483749" r:id="rId61"/>
    <p:sldLayoutId id="2147483750" r:id="rId62"/>
    <p:sldLayoutId id="2147483751" r:id="rId63"/>
    <p:sldLayoutId id="2147483752" r:id="rId64"/>
    <p:sldLayoutId id="2147483753" r:id="rId65"/>
    <p:sldLayoutId id="2147483754" r:id="rId66"/>
    <p:sldLayoutId id="2147483755" r:id="rId67"/>
    <p:sldLayoutId id="2147483756" r:id="rId68"/>
    <p:sldLayoutId id="2147483757" r:id="rId69"/>
    <p:sldLayoutId id="2147483758" r:id="rId70"/>
    <p:sldLayoutId id="2147483759" r:id="rId71"/>
    <p:sldLayoutId id="2147483760" r:id="rId7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2"/>
        <p:cNvGrpSpPr/>
        <p:nvPr/>
      </p:nvGrpSpPr>
      <p:grpSpPr>
        <a:xfrm>
          <a:off x="0" y="0"/>
          <a:ext cx="0" cy="0"/>
          <a:chOff x="0" y="0"/>
          <a:chExt cx="0" cy="0"/>
        </a:xfrm>
      </p:grpSpPr>
      <p:sp>
        <p:nvSpPr>
          <p:cNvPr id="1293" name="Google Shape;1293;p4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4" name="Google Shape;1294;p4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95" name="Google Shape;1295;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6" name="Google Shape;1296;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7" name="Google Shape;1297;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757575"/>
                </a:solidFill>
                <a:latin typeface="Arial"/>
                <a:ea typeface="Arial"/>
                <a:cs typeface="Arial"/>
                <a:sym typeface="Arial"/>
              </a:defRPr>
            </a:lvl1pPr>
            <a:lvl2pPr marL="0" marR="0" lvl="1" indent="0" algn="r" rtl="0">
              <a:spcBef>
                <a:spcPts val="0"/>
              </a:spcBef>
              <a:buNone/>
              <a:defRPr sz="900">
                <a:solidFill>
                  <a:srgbClr val="757575"/>
                </a:solidFill>
                <a:latin typeface="Arial"/>
                <a:ea typeface="Arial"/>
                <a:cs typeface="Arial"/>
                <a:sym typeface="Arial"/>
              </a:defRPr>
            </a:lvl2pPr>
            <a:lvl3pPr marL="0" marR="0" lvl="2" indent="0" algn="r" rtl="0">
              <a:spcBef>
                <a:spcPts val="0"/>
              </a:spcBef>
              <a:buNone/>
              <a:defRPr sz="900">
                <a:solidFill>
                  <a:srgbClr val="757575"/>
                </a:solidFill>
                <a:latin typeface="Arial"/>
                <a:ea typeface="Arial"/>
                <a:cs typeface="Arial"/>
                <a:sym typeface="Arial"/>
              </a:defRPr>
            </a:lvl3pPr>
            <a:lvl4pPr marL="0" marR="0" lvl="3" indent="0" algn="r" rtl="0">
              <a:spcBef>
                <a:spcPts val="0"/>
              </a:spcBef>
              <a:buNone/>
              <a:defRPr sz="900">
                <a:solidFill>
                  <a:srgbClr val="757575"/>
                </a:solidFill>
                <a:latin typeface="Arial"/>
                <a:ea typeface="Arial"/>
                <a:cs typeface="Arial"/>
                <a:sym typeface="Arial"/>
              </a:defRPr>
            </a:lvl4pPr>
            <a:lvl5pPr marL="0" marR="0" lvl="4" indent="0" algn="r" rtl="0">
              <a:spcBef>
                <a:spcPts val="0"/>
              </a:spcBef>
              <a:buNone/>
              <a:defRPr sz="900">
                <a:solidFill>
                  <a:srgbClr val="757575"/>
                </a:solidFill>
                <a:latin typeface="Arial"/>
                <a:ea typeface="Arial"/>
                <a:cs typeface="Arial"/>
                <a:sym typeface="Arial"/>
              </a:defRPr>
            </a:lvl5pPr>
            <a:lvl6pPr marL="0" marR="0" lvl="5" indent="0" algn="r" rtl="0">
              <a:spcBef>
                <a:spcPts val="0"/>
              </a:spcBef>
              <a:buNone/>
              <a:defRPr sz="900">
                <a:solidFill>
                  <a:srgbClr val="757575"/>
                </a:solidFill>
                <a:latin typeface="Arial"/>
                <a:ea typeface="Arial"/>
                <a:cs typeface="Arial"/>
                <a:sym typeface="Arial"/>
              </a:defRPr>
            </a:lvl6pPr>
            <a:lvl7pPr marL="0" marR="0" lvl="6" indent="0" algn="r" rtl="0">
              <a:spcBef>
                <a:spcPts val="0"/>
              </a:spcBef>
              <a:buNone/>
              <a:defRPr sz="900">
                <a:solidFill>
                  <a:srgbClr val="757575"/>
                </a:solidFill>
                <a:latin typeface="Arial"/>
                <a:ea typeface="Arial"/>
                <a:cs typeface="Arial"/>
                <a:sym typeface="Arial"/>
              </a:defRPr>
            </a:lvl7pPr>
            <a:lvl8pPr marL="0" marR="0" lvl="7" indent="0" algn="r" rtl="0">
              <a:spcBef>
                <a:spcPts val="0"/>
              </a:spcBef>
              <a:buNone/>
              <a:defRPr sz="900">
                <a:solidFill>
                  <a:srgbClr val="757575"/>
                </a:solidFill>
                <a:latin typeface="Arial"/>
                <a:ea typeface="Arial"/>
                <a:cs typeface="Arial"/>
                <a:sym typeface="Arial"/>
              </a:defRPr>
            </a:lvl8pPr>
            <a:lvl9pPr marL="0" marR="0" lvl="8" indent="0" algn="r" rtl="0">
              <a:spcBef>
                <a:spcPts val="0"/>
              </a:spcBef>
              <a:buNone/>
              <a:defRPr sz="900">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0.xml"/><Relationship Id="rId1" Type="http://schemas.openxmlformats.org/officeDocument/2006/relationships/slideLayout" Target="../slideLayouts/slideLayout110.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10.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1"/>
          <p:cNvSpPr txBox="1">
            <a:spLocks noGrp="1"/>
          </p:cNvSpPr>
          <p:nvPr>
            <p:ph type="title"/>
          </p:nvPr>
        </p:nvSpPr>
        <p:spPr>
          <a:xfrm>
            <a:off x="235386" y="1713309"/>
            <a:ext cx="8558213" cy="99417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600"/>
              <a:buFont typeface="Calibri"/>
              <a:buNone/>
            </a:pPr>
            <a:r>
              <a:rPr lang="en-GB" sz="3600" b="1" i="0" u="none" strike="noStrike" cap="none" dirty="0">
                <a:solidFill>
                  <a:schemeClr val="lt1"/>
                </a:solidFill>
                <a:latin typeface="Calibri"/>
                <a:ea typeface="Calibri"/>
                <a:cs typeface="Calibri"/>
                <a:sym typeface="Calibri"/>
              </a:rPr>
              <a:t>Discharge (Home) to Assess: </a:t>
            </a:r>
            <a:br>
              <a:rPr lang="en-GB" sz="3600" b="1" i="0" u="none" strike="noStrike" cap="none" dirty="0">
                <a:solidFill>
                  <a:schemeClr val="dk1"/>
                </a:solidFill>
                <a:latin typeface="Calibri"/>
                <a:ea typeface="Calibri"/>
                <a:cs typeface="Calibri"/>
                <a:sym typeface="Calibri"/>
              </a:rPr>
            </a:br>
            <a:r>
              <a:rPr lang="en-GB" sz="3600" b="1" i="0" u="none" strike="noStrike" cap="none" dirty="0">
                <a:solidFill>
                  <a:schemeClr val="lt1"/>
                </a:solidFill>
                <a:latin typeface="Calibri"/>
                <a:ea typeface="Calibri"/>
                <a:cs typeface="Calibri"/>
                <a:sym typeface="Calibri"/>
              </a:rPr>
              <a:t>Shifting the Balance of Care</a:t>
            </a:r>
            <a:endParaRPr sz="3600" b="1" i="0" u="none" strike="noStrike" cap="none" dirty="0">
              <a:solidFill>
                <a:schemeClr val="lt1"/>
              </a:solidFill>
              <a:latin typeface="Calibri"/>
              <a:ea typeface="Calibri"/>
              <a:cs typeface="Calibri"/>
              <a:sym typeface="Calibri"/>
            </a:endParaRPr>
          </a:p>
        </p:txBody>
      </p:sp>
      <p:sp>
        <p:nvSpPr>
          <p:cNvPr id="1373" name="Google Shape;1373;p1"/>
          <p:cNvSpPr txBox="1"/>
          <p:nvPr/>
        </p:nvSpPr>
        <p:spPr>
          <a:xfrm>
            <a:off x="342900" y="3083847"/>
            <a:ext cx="2830223"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800" b="0" i="0" u="none" strike="noStrike" cap="none">
                <a:solidFill>
                  <a:srgbClr val="242424"/>
                </a:solidFill>
                <a:highlight>
                  <a:srgbClr val="FFFFFF"/>
                </a:highlight>
                <a:latin typeface="Calibri"/>
                <a:ea typeface="Calibri"/>
                <a:cs typeface="Calibri"/>
                <a:sym typeface="Calibri"/>
              </a:rPr>
              <a:t>Session Time 13:30 – 14:45</a:t>
            </a:r>
            <a:endParaRPr sz="1800" b="0" i="0" u="none" strike="noStrike" cap="none">
              <a:solidFill>
                <a:schemeClr val="dk1"/>
              </a:solidFill>
              <a:latin typeface="Calibri"/>
              <a:ea typeface="Calibri"/>
              <a:cs typeface="Calibri"/>
              <a:sym typeface="Calibri"/>
            </a:endParaRPr>
          </a:p>
        </p:txBody>
      </p:sp>
      <p:sp>
        <p:nvSpPr>
          <p:cNvPr id="2" name="Title 3">
            <a:extLst>
              <a:ext uri="{FF2B5EF4-FFF2-40B4-BE49-F238E27FC236}">
                <a16:creationId xmlns:a16="http://schemas.microsoft.com/office/drawing/2014/main" id="{E0E2EB15-1BC5-EEB1-000A-02070BC28FD3}"/>
              </a:ext>
            </a:extLst>
          </p:cNvPr>
          <p:cNvSpPr txBox="1">
            <a:spLocks/>
          </p:cNvSpPr>
          <p:nvPr/>
        </p:nvSpPr>
        <p:spPr>
          <a:xfrm>
            <a:off x="5788329" y="1370672"/>
            <a:ext cx="2064470" cy="374754"/>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0" dirty="0" err="1"/>
              <a:t>Slido</a:t>
            </a:r>
            <a:r>
              <a:rPr lang="en-GB" sz="2400" b="0" dirty="0"/>
              <a:t> – QR Code</a:t>
            </a:r>
            <a:endParaRPr lang="en-US" sz="2400" b="0" dirty="0"/>
          </a:p>
        </p:txBody>
      </p:sp>
      <p:pic>
        <p:nvPicPr>
          <p:cNvPr id="3" name="Picture 2">
            <a:extLst>
              <a:ext uri="{FF2B5EF4-FFF2-40B4-BE49-F238E27FC236}">
                <a16:creationId xmlns:a16="http://schemas.microsoft.com/office/drawing/2014/main" id="{281689C3-39C6-4DAE-492F-3F4C35ABF4B8}"/>
              </a:ext>
            </a:extLst>
          </p:cNvPr>
          <p:cNvPicPr>
            <a:picLocks noChangeAspect="1"/>
          </p:cNvPicPr>
          <p:nvPr/>
        </p:nvPicPr>
        <p:blipFill>
          <a:blip r:embed="rId3"/>
          <a:stretch>
            <a:fillRect/>
          </a:stretch>
        </p:blipFill>
        <p:spPr>
          <a:xfrm>
            <a:off x="5788329" y="1745426"/>
            <a:ext cx="1924110" cy="19241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pic>
        <p:nvPicPr>
          <p:cNvPr id="1572" name="Google Shape;1572;p10"/>
          <p:cNvPicPr preferRelativeResize="0"/>
          <p:nvPr/>
        </p:nvPicPr>
        <p:blipFill rotWithShape="1">
          <a:blip r:embed="rId5">
            <a:alphaModFix/>
          </a:blip>
          <a:srcRect/>
          <a:stretch/>
        </p:blipFill>
        <p:spPr>
          <a:xfrm>
            <a:off x="0" y="4309326"/>
            <a:ext cx="2731149" cy="841020"/>
          </a:xfrm>
          <a:prstGeom prst="rect">
            <a:avLst/>
          </a:prstGeom>
          <a:noFill/>
          <a:ln>
            <a:noFill/>
          </a:ln>
        </p:spPr>
      </p:pic>
      <p:sp>
        <p:nvSpPr>
          <p:cNvPr id="1573" name="Google Shape;1573;p10"/>
          <p:cNvSpPr/>
          <p:nvPr/>
        </p:nvSpPr>
        <p:spPr>
          <a:xfrm rot="5340000">
            <a:off x="860491" y="87594"/>
            <a:ext cx="79172" cy="1110649"/>
          </a:xfrm>
          <a:prstGeom prst="rect">
            <a:avLst/>
          </a:prstGeom>
          <a:solidFill>
            <a:srgbClr val="E4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4" name="Google Shape;1574;p10"/>
          <p:cNvSpPr txBox="1"/>
          <p:nvPr/>
        </p:nvSpPr>
        <p:spPr>
          <a:xfrm>
            <a:off x="223733" y="188458"/>
            <a:ext cx="765847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chemeClr val="dk1"/>
                </a:solidFill>
                <a:latin typeface="Arial"/>
                <a:ea typeface="Arial"/>
                <a:cs typeface="Arial"/>
                <a:sym typeface="Arial"/>
              </a:rPr>
              <a:t>Video</a:t>
            </a:r>
            <a:endParaRPr sz="3200">
              <a:solidFill>
                <a:schemeClr val="dk1"/>
              </a:solidFill>
              <a:latin typeface="Calibri"/>
              <a:ea typeface="Calibri"/>
              <a:cs typeface="Calibri"/>
              <a:sym typeface="Calibri"/>
            </a:endParaRPr>
          </a:p>
        </p:txBody>
      </p:sp>
      <p:sp>
        <p:nvSpPr>
          <p:cNvPr id="1575" name="Google Shape;1575;p10"/>
          <p:cNvSpPr/>
          <p:nvPr/>
        </p:nvSpPr>
        <p:spPr>
          <a:xfrm rot="10800000">
            <a:off x="7364319" y="-14798"/>
            <a:ext cx="1782761" cy="1857975"/>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76" name="Google Shape;1576;p10" descr="A person in a red shirt&#10;&#10;AI-generated content may be incorrect."/>
          <p:cNvPicPr preferRelativeResize="0"/>
          <p:nvPr/>
        </p:nvPicPr>
        <p:blipFill rotWithShape="1">
          <a:blip r:embed="rId6">
            <a:alphaModFix/>
          </a:blip>
          <a:srcRect/>
          <a:stretch/>
        </p:blipFill>
        <p:spPr>
          <a:xfrm>
            <a:off x="1333204" y="914470"/>
            <a:ext cx="6477002" cy="3193874"/>
          </a:xfrm>
          <a:prstGeom prst="rect">
            <a:avLst/>
          </a:prstGeom>
          <a:noFill/>
          <a:ln>
            <a:noFill/>
          </a:ln>
        </p:spPr>
      </p:pic>
      <p:pic>
        <p:nvPicPr>
          <p:cNvPr id="2" name="discharge_to_assess (720p)">
            <a:hlinkClick r:id="" action="ppaction://media"/>
            <a:extLst>
              <a:ext uri="{FF2B5EF4-FFF2-40B4-BE49-F238E27FC236}">
                <a16:creationId xmlns:a16="http://schemas.microsoft.com/office/drawing/2014/main" id="{30FF0A43-6F05-B172-A723-9A9139025DA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61791" y="803330"/>
            <a:ext cx="6699176" cy="35368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2A24"/>
        </a:solidFill>
        <a:effectLst/>
      </p:bgPr>
    </p:bg>
    <p:spTree>
      <p:nvGrpSpPr>
        <p:cNvPr id="1" name="Shape 1580"/>
        <p:cNvGrpSpPr/>
        <p:nvPr/>
      </p:nvGrpSpPr>
      <p:grpSpPr>
        <a:xfrm>
          <a:off x="0" y="0"/>
          <a:ext cx="0" cy="0"/>
          <a:chOff x="0" y="0"/>
          <a:chExt cx="0" cy="0"/>
        </a:xfrm>
      </p:grpSpPr>
      <p:sp>
        <p:nvSpPr>
          <p:cNvPr id="1581" name="Google Shape;1581;p11"/>
          <p:cNvSpPr/>
          <p:nvPr/>
        </p:nvSpPr>
        <p:spPr>
          <a:xfrm>
            <a:off x="1043608" y="2477973"/>
            <a:ext cx="3444564" cy="144016"/>
          </a:xfrm>
          <a:prstGeom prst="rect">
            <a:avLst/>
          </a:prstGeom>
          <a:solidFill>
            <a:schemeClr val="lt1"/>
          </a:solidFill>
          <a:ln>
            <a:noFill/>
          </a:ln>
        </p:spPr>
        <p:txBody>
          <a:bodyPr spcFirstLastPara="1" wrap="square" lIns="21325" tIns="21325" rIns="21325" bIns="21325" anchor="ctr" anchorCtr="0">
            <a:sp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582" name="Google Shape;1582;p11"/>
          <p:cNvSpPr txBox="1"/>
          <p:nvPr/>
        </p:nvSpPr>
        <p:spPr>
          <a:xfrm>
            <a:off x="1043608" y="1628746"/>
            <a:ext cx="7200800" cy="1200329"/>
          </a:xfrm>
          <a:prstGeom prst="rect">
            <a:avLst/>
          </a:prstGeom>
          <a:noFill/>
          <a:ln>
            <a:noFill/>
          </a:ln>
        </p:spPr>
        <p:txBody>
          <a:bodyPr spcFirstLastPara="1" wrap="square" lIns="91425" tIns="45700" rIns="91425" bIns="45700" anchor="t" anchorCtr="0">
            <a:spAutoFit/>
          </a:bodyPr>
          <a:lstStyle/>
          <a:p>
            <a:pPr marL="9525" marR="0" lvl="0" indent="-9525" algn="l" rtl="0">
              <a:spcBef>
                <a:spcPts val="0"/>
              </a:spcBef>
              <a:spcAft>
                <a:spcPts val="0"/>
              </a:spcAft>
              <a:buNone/>
            </a:pPr>
            <a:r>
              <a:rPr lang="en-GB" sz="7200" b="1">
                <a:solidFill>
                  <a:srgbClr val="000000"/>
                </a:solidFill>
                <a:latin typeface="Arial"/>
                <a:ea typeface="Arial"/>
                <a:cs typeface="Arial"/>
                <a:sym typeface="Arial"/>
              </a:rPr>
              <a:t>Dundee Service</a:t>
            </a:r>
            <a:endParaRPr sz="7200" b="1">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8" name="Google Shape;1588;p12" descr="A person sitting on a couch talking to a person&#10;&#10;Description automatically generated"/>
          <p:cNvPicPr preferRelativeResize="0"/>
          <p:nvPr/>
        </p:nvPicPr>
        <p:blipFill rotWithShape="1">
          <a:blip r:embed="rId3">
            <a:alphaModFix/>
          </a:blip>
          <a:srcRect/>
          <a:stretch/>
        </p:blipFill>
        <p:spPr>
          <a:xfrm>
            <a:off x="4271924" y="996903"/>
            <a:ext cx="4737435" cy="3173330"/>
          </a:xfrm>
          <a:prstGeom prst="rect">
            <a:avLst/>
          </a:prstGeom>
          <a:noFill/>
          <a:ln>
            <a:noFill/>
          </a:ln>
        </p:spPr>
      </p:pic>
      <p:sp>
        <p:nvSpPr>
          <p:cNvPr id="1589" name="Google Shape;1589;p12"/>
          <p:cNvSpPr/>
          <p:nvPr/>
        </p:nvSpPr>
        <p:spPr>
          <a:xfrm>
            <a:off x="3756" y="-3709"/>
            <a:ext cx="364831" cy="5145576"/>
          </a:xfrm>
          <a:prstGeom prst="rect">
            <a:avLst/>
          </a:prstGeom>
          <a:solidFill>
            <a:schemeClr val="dk2"/>
          </a:solidFill>
          <a:ln w="25400" cap="flat" cmpd="sng">
            <a:solidFill>
              <a:srgbClr val="EE2A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0" name="Google Shape;1590;p12"/>
          <p:cNvSpPr/>
          <p:nvPr/>
        </p:nvSpPr>
        <p:spPr>
          <a:xfrm rot="5340000">
            <a:off x="1669533" y="-341656"/>
            <a:ext cx="86988" cy="2004282"/>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1" name="Google Shape;1591;p12"/>
          <p:cNvSpPr txBox="1"/>
          <p:nvPr/>
        </p:nvSpPr>
        <p:spPr>
          <a:xfrm>
            <a:off x="605519" y="30783"/>
            <a:ext cx="407419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chemeClr val="dk1"/>
                </a:solidFill>
                <a:latin typeface="Arial"/>
                <a:ea typeface="Arial"/>
                <a:cs typeface="Arial"/>
                <a:sym typeface="Arial"/>
              </a:rPr>
              <a:t>Dundee D2A</a:t>
            </a:r>
            <a:endParaRPr sz="1800">
              <a:solidFill>
                <a:schemeClr val="dk1"/>
              </a:solidFill>
              <a:latin typeface="Calibri"/>
              <a:ea typeface="Calibri"/>
              <a:cs typeface="Calibri"/>
              <a:sym typeface="Calibri"/>
            </a:endParaRPr>
          </a:p>
        </p:txBody>
      </p:sp>
      <p:sp>
        <p:nvSpPr>
          <p:cNvPr id="1592" name="Google Shape;1592;p12"/>
          <p:cNvSpPr txBox="1"/>
          <p:nvPr/>
        </p:nvSpPr>
        <p:spPr>
          <a:xfrm>
            <a:off x="822733" y="994344"/>
            <a:ext cx="3090456"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Dundee HSCP D2A Test of Change (Phase 1) ran between April 2023 and July 2024.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Based out of Ninewells Hospital in Dundee. The team work as partners with Dundee's Discharge Team.</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The D2A service was born based on the success of the previous Red Cross Assessment service in Dundee.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grpSp>
        <p:nvGrpSpPr>
          <p:cNvPr id="1598" name="Google Shape;1598;p13"/>
          <p:cNvGrpSpPr/>
          <p:nvPr/>
        </p:nvGrpSpPr>
        <p:grpSpPr>
          <a:xfrm>
            <a:off x="1" y="0"/>
            <a:ext cx="9144314" cy="5143500"/>
            <a:chOff x="0" y="0"/>
            <a:chExt cx="12192419" cy="6858000"/>
          </a:xfrm>
        </p:grpSpPr>
        <p:sp>
          <p:nvSpPr>
            <p:cNvPr id="1599" name="Google Shape;1599;p13"/>
            <p:cNvSpPr/>
            <p:nvPr/>
          </p:nvSpPr>
          <p:spPr>
            <a:xfrm>
              <a:off x="374434" y="0"/>
              <a:ext cx="11817985" cy="6858000"/>
            </a:xfrm>
            <a:custGeom>
              <a:avLst/>
              <a:gdLst/>
              <a:ahLst/>
              <a:cxnLst/>
              <a:rect l="l" t="t" r="r" b="b"/>
              <a:pathLst>
                <a:path w="11817985" h="6858000" extrusionOk="0">
                  <a:moveTo>
                    <a:pt x="11817604" y="0"/>
                  </a:moveTo>
                  <a:lnTo>
                    <a:pt x="0" y="0"/>
                  </a:lnTo>
                  <a:lnTo>
                    <a:pt x="0" y="6858000"/>
                  </a:lnTo>
                  <a:lnTo>
                    <a:pt x="11817604" y="6858000"/>
                  </a:lnTo>
                  <a:lnTo>
                    <a:pt x="11817604" y="0"/>
                  </a:lnTo>
                  <a:close/>
                </a:path>
              </a:pathLst>
            </a:custGeom>
            <a:solidFill>
              <a:srgbClr val="F6F6F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00" name="Google Shape;1600;p13"/>
            <p:cNvSpPr/>
            <p:nvPr/>
          </p:nvSpPr>
          <p:spPr>
            <a:xfrm>
              <a:off x="383959" y="16"/>
              <a:ext cx="4112260" cy="5243195"/>
            </a:xfrm>
            <a:custGeom>
              <a:avLst/>
              <a:gdLst/>
              <a:ahLst/>
              <a:cxnLst/>
              <a:rect l="l" t="t" r="r" b="b"/>
              <a:pathLst>
                <a:path w="4112260" h="5243195" extrusionOk="0">
                  <a:moveTo>
                    <a:pt x="4092108" y="0"/>
                  </a:moveTo>
                  <a:lnTo>
                    <a:pt x="0" y="0"/>
                  </a:lnTo>
                  <a:lnTo>
                    <a:pt x="0" y="5242978"/>
                  </a:lnTo>
                  <a:lnTo>
                    <a:pt x="65670" y="5230627"/>
                  </a:lnTo>
                  <a:lnTo>
                    <a:pt x="158319" y="5211625"/>
                  </a:lnTo>
                  <a:lnTo>
                    <a:pt x="250334" y="5190995"/>
                  </a:lnTo>
                  <a:lnTo>
                    <a:pt x="341699" y="5168752"/>
                  </a:lnTo>
                  <a:lnTo>
                    <a:pt x="432396" y="5144912"/>
                  </a:lnTo>
                  <a:lnTo>
                    <a:pt x="522409" y="5119492"/>
                  </a:lnTo>
                  <a:lnTo>
                    <a:pt x="611721" y="5092509"/>
                  </a:lnTo>
                  <a:lnTo>
                    <a:pt x="656108" y="5078436"/>
                  </a:lnTo>
                  <a:lnTo>
                    <a:pt x="700314" y="5063978"/>
                  </a:lnTo>
                  <a:lnTo>
                    <a:pt x="744336" y="5049138"/>
                  </a:lnTo>
                  <a:lnTo>
                    <a:pt x="788172" y="5033917"/>
                  </a:lnTo>
                  <a:lnTo>
                    <a:pt x="831820" y="5018318"/>
                  </a:lnTo>
                  <a:lnTo>
                    <a:pt x="875278" y="5002341"/>
                  </a:lnTo>
                  <a:lnTo>
                    <a:pt x="918543" y="4985991"/>
                  </a:lnTo>
                  <a:lnTo>
                    <a:pt x="961615" y="4969268"/>
                  </a:lnTo>
                  <a:lnTo>
                    <a:pt x="1004489" y="4952174"/>
                  </a:lnTo>
                  <a:lnTo>
                    <a:pt x="1047165" y="4934712"/>
                  </a:lnTo>
                  <a:lnTo>
                    <a:pt x="1089640" y="4916884"/>
                  </a:lnTo>
                  <a:lnTo>
                    <a:pt x="1131913" y="4898692"/>
                  </a:lnTo>
                  <a:lnTo>
                    <a:pt x="1173980" y="4880137"/>
                  </a:lnTo>
                  <a:lnTo>
                    <a:pt x="1215840" y="4861222"/>
                  </a:lnTo>
                  <a:lnTo>
                    <a:pt x="1257491" y="4841949"/>
                  </a:lnTo>
                  <a:lnTo>
                    <a:pt x="1298931" y="4822320"/>
                  </a:lnTo>
                  <a:lnTo>
                    <a:pt x="1340157" y="4802337"/>
                  </a:lnTo>
                  <a:lnTo>
                    <a:pt x="1381168" y="4782002"/>
                  </a:lnTo>
                  <a:lnTo>
                    <a:pt x="1421960" y="4761317"/>
                  </a:lnTo>
                  <a:lnTo>
                    <a:pt x="1462533" y="4740284"/>
                  </a:lnTo>
                  <a:lnTo>
                    <a:pt x="1502885" y="4718906"/>
                  </a:lnTo>
                  <a:lnTo>
                    <a:pt x="1543012" y="4697183"/>
                  </a:lnTo>
                  <a:lnTo>
                    <a:pt x="1582913" y="4675119"/>
                  </a:lnTo>
                  <a:lnTo>
                    <a:pt x="1622585" y="4652715"/>
                  </a:lnTo>
                  <a:lnTo>
                    <a:pt x="1662027" y="4629974"/>
                  </a:lnTo>
                  <a:lnTo>
                    <a:pt x="1701237" y="4606897"/>
                  </a:lnTo>
                  <a:lnTo>
                    <a:pt x="1740212" y="4583486"/>
                  </a:lnTo>
                  <a:lnTo>
                    <a:pt x="1778950" y="4559744"/>
                  </a:lnTo>
                  <a:lnTo>
                    <a:pt x="1817450" y="4535672"/>
                  </a:lnTo>
                  <a:lnTo>
                    <a:pt x="1855708" y="4511274"/>
                  </a:lnTo>
                  <a:lnTo>
                    <a:pt x="1893723" y="4486549"/>
                  </a:lnTo>
                  <a:lnTo>
                    <a:pt x="1931494" y="4461502"/>
                  </a:lnTo>
                  <a:lnTo>
                    <a:pt x="1969016" y="4436133"/>
                  </a:lnTo>
                  <a:lnTo>
                    <a:pt x="2006289" y="4410445"/>
                  </a:lnTo>
                  <a:lnTo>
                    <a:pt x="2043311" y="4384440"/>
                  </a:lnTo>
                  <a:lnTo>
                    <a:pt x="2080079" y="4358119"/>
                  </a:lnTo>
                  <a:lnTo>
                    <a:pt x="2116591" y="4331486"/>
                  </a:lnTo>
                  <a:lnTo>
                    <a:pt x="2152845" y="4304542"/>
                  </a:lnTo>
                  <a:lnTo>
                    <a:pt x="2188839" y="4277289"/>
                  </a:lnTo>
                  <a:lnTo>
                    <a:pt x="2224571" y="4249728"/>
                  </a:lnTo>
                  <a:lnTo>
                    <a:pt x="2260039" y="4221863"/>
                  </a:lnTo>
                  <a:lnTo>
                    <a:pt x="2295240" y="4193695"/>
                  </a:lnTo>
                  <a:lnTo>
                    <a:pt x="2330173" y="4165227"/>
                  </a:lnTo>
                  <a:lnTo>
                    <a:pt x="2364835" y="4136460"/>
                  </a:lnTo>
                  <a:lnTo>
                    <a:pt x="2399224" y="4107396"/>
                  </a:lnTo>
                  <a:lnTo>
                    <a:pt x="2433339" y="4078037"/>
                  </a:lnTo>
                  <a:lnTo>
                    <a:pt x="2467176" y="4048386"/>
                  </a:lnTo>
                  <a:lnTo>
                    <a:pt x="2500734" y="4018444"/>
                  </a:lnTo>
                  <a:lnTo>
                    <a:pt x="2534011" y="3988214"/>
                  </a:lnTo>
                  <a:lnTo>
                    <a:pt x="2567005" y="3957697"/>
                  </a:lnTo>
                  <a:lnTo>
                    <a:pt x="2599713" y="3926896"/>
                  </a:lnTo>
                  <a:lnTo>
                    <a:pt x="2632134" y="3895813"/>
                  </a:lnTo>
                  <a:lnTo>
                    <a:pt x="2664265" y="3864450"/>
                  </a:lnTo>
                  <a:lnTo>
                    <a:pt x="2696104" y="3832808"/>
                  </a:lnTo>
                  <a:lnTo>
                    <a:pt x="2727649" y="3800890"/>
                  </a:lnTo>
                  <a:lnTo>
                    <a:pt x="2758898" y="3768698"/>
                  </a:lnTo>
                  <a:lnTo>
                    <a:pt x="2789849" y="3736234"/>
                  </a:lnTo>
                  <a:lnTo>
                    <a:pt x="2820500" y="3703499"/>
                  </a:lnTo>
                  <a:lnTo>
                    <a:pt x="2850848" y="3670497"/>
                  </a:lnTo>
                  <a:lnTo>
                    <a:pt x="2880892" y="3637229"/>
                  </a:lnTo>
                  <a:lnTo>
                    <a:pt x="2910629" y="3603697"/>
                  </a:lnTo>
                  <a:lnTo>
                    <a:pt x="2940057" y="3569903"/>
                  </a:lnTo>
                  <a:lnTo>
                    <a:pt x="2969174" y="3535850"/>
                  </a:lnTo>
                  <a:lnTo>
                    <a:pt x="2997978" y="3501538"/>
                  </a:lnTo>
                  <a:lnTo>
                    <a:pt x="3026468" y="3466971"/>
                  </a:lnTo>
                  <a:lnTo>
                    <a:pt x="3054640" y="3432150"/>
                  </a:lnTo>
                  <a:lnTo>
                    <a:pt x="3082492" y="3397078"/>
                  </a:lnTo>
                  <a:lnTo>
                    <a:pt x="3110023" y="3361756"/>
                  </a:lnTo>
                  <a:lnTo>
                    <a:pt x="3137231" y="3326187"/>
                  </a:lnTo>
                  <a:lnTo>
                    <a:pt x="3164113" y="3290372"/>
                  </a:lnTo>
                  <a:lnTo>
                    <a:pt x="3190667" y="3254314"/>
                  </a:lnTo>
                  <a:lnTo>
                    <a:pt x="3216891" y="3218014"/>
                  </a:lnTo>
                  <a:lnTo>
                    <a:pt x="3242783" y="3181475"/>
                  </a:lnTo>
                  <a:lnTo>
                    <a:pt x="3268341" y="3144699"/>
                  </a:lnTo>
                  <a:lnTo>
                    <a:pt x="3293562" y="3107688"/>
                  </a:lnTo>
                  <a:lnTo>
                    <a:pt x="3318445" y="3070443"/>
                  </a:lnTo>
                  <a:lnTo>
                    <a:pt x="3342988" y="3032968"/>
                  </a:lnTo>
                  <a:lnTo>
                    <a:pt x="3367188" y="2995263"/>
                  </a:lnTo>
                  <a:lnTo>
                    <a:pt x="3391043" y="2957331"/>
                  </a:lnTo>
                  <a:lnTo>
                    <a:pt x="3414551" y="2919175"/>
                  </a:lnTo>
                  <a:lnTo>
                    <a:pt x="3437710" y="2880795"/>
                  </a:lnTo>
                  <a:lnTo>
                    <a:pt x="3460518" y="2842195"/>
                  </a:lnTo>
                  <a:lnTo>
                    <a:pt x="3482973" y="2803375"/>
                  </a:lnTo>
                  <a:lnTo>
                    <a:pt x="3505072" y="2764339"/>
                  </a:lnTo>
                  <a:lnTo>
                    <a:pt x="3526814" y="2725089"/>
                  </a:lnTo>
                  <a:lnTo>
                    <a:pt x="3548197" y="2685625"/>
                  </a:lnTo>
                  <a:lnTo>
                    <a:pt x="3569217" y="2645951"/>
                  </a:lnTo>
                  <a:lnTo>
                    <a:pt x="3589874" y="2606069"/>
                  </a:lnTo>
                  <a:lnTo>
                    <a:pt x="3610165" y="2565979"/>
                  </a:lnTo>
                  <a:lnTo>
                    <a:pt x="3630088" y="2525686"/>
                  </a:lnTo>
                  <a:lnTo>
                    <a:pt x="3649641" y="2485190"/>
                  </a:lnTo>
                  <a:lnTo>
                    <a:pt x="3668821" y="2444493"/>
                  </a:lnTo>
                  <a:lnTo>
                    <a:pt x="3687627" y="2403598"/>
                  </a:lnTo>
                  <a:lnTo>
                    <a:pt x="3706056" y="2362507"/>
                  </a:lnTo>
                  <a:lnTo>
                    <a:pt x="3724107" y="2321222"/>
                  </a:lnTo>
                  <a:lnTo>
                    <a:pt x="3741777" y="2279745"/>
                  </a:lnTo>
                  <a:lnTo>
                    <a:pt x="3759064" y="2238077"/>
                  </a:lnTo>
                  <a:lnTo>
                    <a:pt x="3775966" y="2196221"/>
                  </a:lnTo>
                  <a:lnTo>
                    <a:pt x="3792481" y="2154179"/>
                  </a:lnTo>
                  <a:lnTo>
                    <a:pt x="3808606" y="2111954"/>
                  </a:lnTo>
                  <a:lnTo>
                    <a:pt x="3824341" y="2069546"/>
                  </a:lnTo>
                  <a:lnTo>
                    <a:pt x="3839681" y="2026958"/>
                  </a:lnTo>
                  <a:lnTo>
                    <a:pt x="3854626" y="1984193"/>
                  </a:lnTo>
                  <a:lnTo>
                    <a:pt x="3869174" y="1941251"/>
                  </a:lnTo>
                  <a:lnTo>
                    <a:pt x="3883321" y="1898136"/>
                  </a:lnTo>
                  <a:lnTo>
                    <a:pt x="3897067" y="1854850"/>
                  </a:lnTo>
                  <a:lnTo>
                    <a:pt x="3910409" y="1811393"/>
                  </a:lnTo>
                  <a:lnTo>
                    <a:pt x="3923344" y="1767769"/>
                  </a:lnTo>
                  <a:lnTo>
                    <a:pt x="3935871" y="1723980"/>
                  </a:lnTo>
                  <a:lnTo>
                    <a:pt x="3947988" y="1680027"/>
                  </a:lnTo>
                  <a:lnTo>
                    <a:pt x="3959692" y="1635912"/>
                  </a:lnTo>
                  <a:lnTo>
                    <a:pt x="3970981" y="1591638"/>
                  </a:lnTo>
                  <a:lnTo>
                    <a:pt x="3981854" y="1547207"/>
                  </a:lnTo>
                  <a:lnTo>
                    <a:pt x="3992308" y="1502620"/>
                  </a:lnTo>
                  <a:lnTo>
                    <a:pt x="4002340" y="1457880"/>
                  </a:lnTo>
                  <a:lnTo>
                    <a:pt x="4011950" y="1412989"/>
                  </a:lnTo>
                  <a:lnTo>
                    <a:pt x="4021134" y="1367949"/>
                  </a:lnTo>
                  <a:lnTo>
                    <a:pt x="4029891" y="1322762"/>
                  </a:lnTo>
                  <a:lnTo>
                    <a:pt x="4038219" y="1277429"/>
                  </a:lnTo>
                  <a:lnTo>
                    <a:pt x="4046115" y="1231954"/>
                  </a:lnTo>
                  <a:lnTo>
                    <a:pt x="4053577" y="1186337"/>
                  </a:lnTo>
                  <a:lnTo>
                    <a:pt x="4060603" y="1140582"/>
                  </a:lnTo>
                  <a:lnTo>
                    <a:pt x="4067191" y="1094690"/>
                  </a:lnTo>
                  <a:lnTo>
                    <a:pt x="4073340" y="1048663"/>
                  </a:lnTo>
                  <a:lnTo>
                    <a:pt x="4079046" y="1002503"/>
                  </a:lnTo>
                  <a:lnTo>
                    <a:pt x="4084308" y="956212"/>
                  </a:lnTo>
                  <a:lnTo>
                    <a:pt x="4089123" y="909793"/>
                  </a:lnTo>
                  <a:lnTo>
                    <a:pt x="4093490" y="863247"/>
                  </a:lnTo>
                  <a:lnTo>
                    <a:pt x="4097406" y="816576"/>
                  </a:lnTo>
                  <a:lnTo>
                    <a:pt x="4100869" y="769783"/>
                  </a:lnTo>
                  <a:lnTo>
                    <a:pt x="4103877" y="722870"/>
                  </a:lnTo>
                  <a:lnTo>
                    <a:pt x="4106429" y="675838"/>
                  </a:lnTo>
                  <a:lnTo>
                    <a:pt x="4108521" y="628689"/>
                  </a:lnTo>
                  <a:lnTo>
                    <a:pt x="4110152" y="581427"/>
                  </a:lnTo>
                  <a:lnTo>
                    <a:pt x="4111320" y="534052"/>
                  </a:lnTo>
                  <a:lnTo>
                    <a:pt x="4112022" y="486566"/>
                  </a:lnTo>
                  <a:lnTo>
                    <a:pt x="4112256" y="438973"/>
                  </a:lnTo>
                  <a:lnTo>
                    <a:pt x="4112022" y="391383"/>
                  </a:lnTo>
                  <a:lnTo>
                    <a:pt x="4111320" y="343901"/>
                  </a:lnTo>
                  <a:lnTo>
                    <a:pt x="4110152" y="296529"/>
                  </a:lnTo>
                  <a:lnTo>
                    <a:pt x="4108521" y="249270"/>
                  </a:lnTo>
                  <a:lnTo>
                    <a:pt x="4106429" y="202124"/>
                  </a:lnTo>
                  <a:lnTo>
                    <a:pt x="4103877" y="155095"/>
                  </a:lnTo>
                  <a:lnTo>
                    <a:pt x="4100869" y="108185"/>
                  </a:lnTo>
                  <a:lnTo>
                    <a:pt x="4097406" y="61395"/>
                  </a:lnTo>
                  <a:lnTo>
                    <a:pt x="4093489" y="14727"/>
                  </a:lnTo>
                  <a:lnTo>
                    <a:pt x="409210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01" name="Google Shape;1601;p13"/>
            <p:cNvSpPr/>
            <p:nvPr/>
          </p:nvSpPr>
          <p:spPr>
            <a:xfrm>
              <a:off x="0" y="0"/>
              <a:ext cx="379730" cy="6858000"/>
            </a:xfrm>
            <a:custGeom>
              <a:avLst/>
              <a:gdLst/>
              <a:ahLst/>
              <a:cxnLst/>
              <a:rect l="l" t="t" r="r" b="b"/>
              <a:pathLst>
                <a:path w="379730" h="6858000" extrusionOk="0">
                  <a:moveTo>
                    <a:pt x="379196" y="0"/>
                  </a:moveTo>
                  <a:lnTo>
                    <a:pt x="0" y="0"/>
                  </a:lnTo>
                  <a:lnTo>
                    <a:pt x="0" y="6858000"/>
                  </a:lnTo>
                  <a:lnTo>
                    <a:pt x="379196" y="6858000"/>
                  </a:lnTo>
                  <a:lnTo>
                    <a:pt x="379196"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02" name="Google Shape;1602;p13"/>
            <p:cNvSpPr/>
            <p:nvPr/>
          </p:nvSpPr>
          <p:spPr>
            <a:xfrm>
              <a:off x="808977" y="690752"/>
              <a:ext cx="1247140" cy="107950"/>
            </a:xfrm>
            <a:custGeom>
              <a:avLst/>
              <a:gdLst/>
              <a:ahLst/>
              <a:cxnLst/>
              <a:rect l="l" t="t" r="r" b="b"/>
              <a:pathLst>
                <a:path w="1247139" h="107950" extrusionOk="0">
                  <a:moveTo>
                    <a:pt x="1245247" y="0"/>
                  </a:moveTo>
                  <a:lnTo>
                    <a:pt x="0" y="21844"/>
                  </a:lnTo>
                  <a:lnTo>
                    <a:pt x="1485" y="107569"/>
                  </a:lnTo>
                  <a:lnTo>
                    <a:pt x="1246644" y="85725"/>
                  </a:lnTo>
                  <a:lnTo>
                    <a:pt x="1245247"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grpSp>
      <p:sp>
        <p:nvSpPr>
          <p:cNvPr id="1603" name="Google Shape;1603;p13"/>
          <p:cNvSpPr txBox="1"/>
          <p:nvPr/>
        </p:nvSpPr>
        <p:spPr>
          <a:xfrm>
            <a:off x="597865" y="239649"/>
            <a:ext cx="939165" cy="361950"/>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None/>
            </a:pPr>
            <a:r>
              <a:rPr lang="en-GB" sz="2250" b="1">
                <a:solidFill>
                  <a:srgbClr val="1D1A1C"/>
                </a:solidFill>
                <a:latin typeface="Arial"/>
                <a:ea typeface="Arial"/>
                <a:cs typeface="Arial"/>
                <a:sym typeface="Arial"/>
              </a:rPr>
              <a:t>Impact</a:t>
            </a:r>
            <a:endParaRPr sz="2250">
              <a:solidFill>
                <a:schemeClr val="dk1"/>
              </a:solidFill>
              <a:latin typeface="Arial"/>
              <a:ea typeface="Arial"/>
              <a:cs typeface="Arial"/>
              <a:sym typeface="Arial"/>
            </a:endParaRPr>
          </a:p>
        </p:txBody>
      </p:sp>
      <p:grpSp>
        <p:nvGrpSpPr>
          <p:cNvPr id="1604" name="Google Shape;1604;p13"/>
          <p:cNvGrpSpPr/>
          <p:nvPr/>
        </p:nvGrpSpPr>
        <p:grpSpPr>
          <a:xfrm>
            <a:off x="4444365" y="11825"/>
            <a:ext cx="4691073" cy="2039478"/>
            <a:chOff x="5925820" y="15767"/>
            <a:chExt cx="6254763" cy="2719304"/>
          </a:xfrm>
        </p:grpSpPr>
        <p:sp>
          <p:nvSpPr>
            <p:cNvPr id="1605" name="Google Shape;1605;p13"/>
            <p:cNvSpPr/>
            <p:nvPr/>
          </p:nvSpPr>
          <p:spPr>
            <a:xfrm>
              <a:off x="10712463" y="15767"/>
              <a:ext cx="1468120" cy="1468120"/>
            </a:xfrm>
            <a:custGeom>
              <a:avLst/>
              <a:gdLst/>
              <a:ahLst/>
              <a:cxnLst/>
              <a:rect l="l" t="t" r="r" b="b"/>
              <a:pathLst>
                <a:path w="1468120" h="1468120" extrusionOk="0">
                  <a:moveTo>
                    <a:pt x="1467714" y="1467848"/>
                  </a:moveTo>
                  <a:lnTo>
                    <a:pt x="1467715" y="0"/>
                  </a:lnTo>
                  <a:lnTo>
                    <a:pt x="0" y="0"/>
                  </a:lnTo>
                  <a:lnTo>
                    <a:pt x="3136" y="96513"/>
                  </a:lnTo>
                  <a:lnTo>
                    <a:pt x="12385" y="191360"/>
                  </a:lnTo>
                  <a:lnTo>
                    <a:pt x="27553" y="284346"/>
                  </a:lnTo>
                  <a:lnTo>
                    <a:pt x="48446" y="375278"/>
                  </a:lnTo>
                  <a:lnTo>
                    <a:pt x="74872" y="463962"/>
                  </a:lnTo>
                  <a:lnTo>
                    <a:pt x="106636" y="550205"/>
                  </a:lnTo>
                  <a:lnTo>
                    <a:pt x="143547" y="633814"/>
                  </a:lnTo>
                  <a:lnTo>
                    <a:pt x="185411" y="714596"/>
                  </a:lnTo>
                  <a:lnTo>
                    <a:pt x="232035" y="792356"/>
                  </a:lnTo>
                  <a:lnTo>
                    <a:pt x="283225" y="866902"/>
                  </a:lnTo>
                  <a:lnTo>
                    <a:pt x="368150" y="972270"/>
                  </a:lnTo>
                  <a:lnTo>
                    <a:pt x="462263" y="1069318"/>
                  </a:lnTo>
                  <a:lnTo>
                    <a:pt x="564912" y="1157393"/>
                  </a:lnTo>
                  <a:lnTo>
                    <a:pt x="675446" y="1235843"/>
                  </a:lnTo>
                  <a:lnTo>
                    <a:pt x="753194" y="1282472"/>
                  </a:lnTo>
                  <a:lnTo>
                    <a:pt x="833963" y="1324340"/>
                  </a:lnTo>
                  <a:lnTo>
                    <a:pt x="917560" y="1361253"/>
                  </a:lnTo>
                  <a:lnTo>
                    <a:pt x="1003792" y="1393018"/>
                  </a:lnTo>
                  <a:lnTo>
                    <a:pt x="1092465" y="1419441"/>
                  </a:lnTo>
                  <a:lnTo>
                    <a:pt x="1183387" y="1440329"/>
                  </a:lnTo>
                  <a:lnTo>
                    <a:pt x="1276365" y="1455488"/>
                  </a:lnTo>
                  <a:lnTo>
                    <a:pt x="1371205" y="1464725"/>
                  </a:lnTo>
                  <a:lnTo>
                    <a:pt x="1467714" y="1467848"/>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06" name="Google Shape;1606;p13"/>
            <p:cNvSpPr/>
            <p:nvPr/>
          </p:nvSpPr>
          <p:spPr>
            <a:xfrm>
              <a:off x="11250790" y="280339"/>
              <a:ext cx="362585" cy="394970"/>
            </a:xfrm>
            <a:custGeom>
              <a:avLst/>
              <a:gdLst/>
              <a:ahLst/>
              <a:cxnLst/>
              <a:rect l="l" t="t" r="r" b="b"/>
              <a:pathLst>
                <a:path w="362584" h="394970" extrusionOk="0">
                  <a:moveTo>
                    <a:pt x="217639" y="388353"/>
                  </a:moveTo>
                  <a:lnTo>
                    <a:pt x="215201" y="378752"/>
                  </a:lnTo>
                  <a:lnTo>
                    <a:pt x="214249" y="374738"/>
                  </a:lnTo>
                  <a:lnTo>
                    <a:pt x="210591" y="371944"/>
                  </a:lnTo>
                  <a:lnTo>
                    <a:pt x="26593" y="372033"/>
                  </a:lnTo>
                  <a:lnTo>
                    <a:pt x="22669" y="368109"/>
                  </a:lnTo>
                  <a:lnTo>
                    <a:pt x="22669" y="3924"/>
                  </a:lnTo>
                  <a:lnTo>
                    <a:pt x="18745" y="0"/>
                  </a:lnTo>
                  <a:lnTo>
                    <a:pt x="3924" y="0"/>
                  </a:lnTo>
                  <a:lnTo>
                    <a:pt x="0" y="3924"/>
                  </a:lnTo>
                  <a:lnTo>
                    <a:pt x="0" y="390525"/>
                  </a:lnTo>
                  <a:lnTo>
                    <a:pt x="3924" y="394449"/>
                  </a:lnTo>
                  <a:lnTo>
                    <a:pt x="208318" y="394449"/>
                  </a:lnTo>
                  <a:lnTo>
                    <a:pt x="214858" y="393052"/>
                  </a:lnTo>
                  <a:lnTo>
                    <a:pt x="217639" y="388353"/>
                  </a:lnTo>
                  <a:close/>
                </a:path>
                <a:path w="362584" h="394970" extrusionOk="0">
                  <a:moveTo>
                    <a:pt x="361962" y="116103"/>
                  </a:moveTo>
                  <a:lnTo>
                    <a:pt x="352374" y="41783"/>
                  </a:lnTo>
                  <a:lnTo>
                    <a:pt x="347840" y="38557"/>
                  </a:lnTo>
                  <a:lnTo>
                    <a:pt x="340677" y="40043"/>
                  </a:lnTo>
                  <a:lnTo>
                    <a:pt x="281216" y="85229"/>
                  </a:lnTo>
                  <a:lnTo>
                    <a:pt x="280695" y="90716"/>
                  </a:lnTo>
                  <a:lnTo>
                    <a:pt x="285750" y="96304"/>
                  </a:lnTo>
                  <a:lnTo>
                    <a:pt x="305371" y="104597"/>
                  </a:lnTo>
                  <a:lnTo>
                    <a:pt x="270484" y="188595"/>
                  </a:lnTo>
                  <a:lnTo>
                    <a:pt x="226898" y="138442"/>
                  </a:lnTo>
                  <a:lnTo>
                    <a:pt x="221399" y="138264"/>
                  </a:lnTo>
                  <a:lnTo>
                    <a:pt x="216242" y="143586"/>
                  </a:lnTo>
                  <a:lnTo>
                    <a:pt x="170992" y="228714"/>
                  </a:lnTo>
                  <a:lnTo>
                    <a:pt x="125476" y="184835"/>
                  </a:lnTo>
                  <a:lnTo>
                    <a:pt x="119989" y="185102"/>
                  </a:lnTo>
                  <a:lnTo>
                    <a:pt x="115366" y="190779"/>
                  </a:lnTo>
                  <a:lnTo>
                    <a:pt x="64084" y="307657"/>
                  </a:lnTo>
                  <a:lnTo>
                    <a:pt x="66001" y="312547"/>
                  </a:lnTo>
                  <a:lnTo>
                    <a:pt x="84582" y="320840"/>
                  </a:lnTo>
                  <a:lnTo>
                    <a:pt x="89547" y="318909"/>
                  </a:lnTo>
                  <a:lnTo>
                    <a:pt x="126873" y="234823"/>
                  </a:lnTo>
                  <a:lnTo>
                    <a:pt x="132016" y="232994"/>
                  </a:lnTo>
                  <a:lnTo>
                    <a:pt x="138557" y="236486"/>
                  </a:lnTo>
                  <a:lnTo>
                    <a:pt x="173697" y="270497"/>
                  </a:lnTo>
                  <a:lnTo>
                    <a:pt x="179285" y="270332"/>
                  </a:lnTo>
                  <a:lnTo>
                    <a:pt x="183642" y="265353"/>
                  </a:lnTo>
                  <a:lnTo>
                    <a:pt x="223748" y="189471"/>
                  </a:lnTo>
                  <a:lnTo>
                    <a:pt x="229069" y="187896"/>
                  </a:lnTo>
                  <a:lnTo>
                    <a:pt x="235432" y="191998"/>
                  </a:lnTo>
                  <a:lnTo>
                    <a:pt x="258800" y="218427"/>
                  </a:lnTo>
                  <a:lnTo>
                    <a:pt x="268490" y="209448"/>
                  </a:lnTo>
                  <a:lnTo>
                    <a:pt x="278828" y="201269"/>
                  </a:lnTo>
                  <a:lnTo>
                    <a:pt x="289763" y="193929"/>
                  </a:lnTo>
                  <a:lnTo>
                    <a:pt x="301015" y="187452"/>
                  </a:lnTo>
                  <a:lnTo>
                    <a:pt x="331266" y="115582"/>
                  </a:lnTo>
                  <a:lnTo>
                    <a:pt x="354634" y="125171"/>
                  </a:lnTo>
                  <a:lnTo>
                    <a:pt x="359600" y="122910"/>
                  </a:lnTo>
                  <a:lnTo>
                    <a:pt x="361962" y="116103"/>
                  </a:lnTo>
                  <a:close/>
                </a:path>
              </a:pathLst>
            </a:custGeom>
            <a:solidFill>
              <a:srgbClr val="5C74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pic>
          <p:nvPicPr>
            <p:cNvPr id="1607" name="Google Shape;1607;p13"/>
            <p:cNvPicPr preferRelativeResize="0"/>
            <p:nvPr/>
          </p:nvPicPr>
          <p:blipFill rotWithShape="1">
            <a:blip r:embed="rId3">
              <a:alphaModFix/>
            </a:blip>
            <a:srcRect/>
            <a:stretch/>
          </p:blipFill>
          <p:spPr>
            <a:xfrm>
              <a:off x="11728649" y="723461"/>
              <a:ext cx="172390" cy="178736"/>
            </a:xfrm>
            <a:prstGeom prst="rect">
              <a:avLst/>
            </a:prstGeom>
            <a:noFill/>
            <a:ln>
              <a:noFill/>
            </a:ln>
          </p:spPr>
        </p:pic>
        <p:sp>
          <p:nvSpPr>
            <p:cNvPr id="1608" name="Google Shape;1608;p13"/>
            <p:cNvSpPr/>
            <p:nvPr/>
          </p:nvSpPr>
          <p:spPr>
            <a:xfrm>
              <a:off x="11497595" y="486049"/>
              <a:ext cx="290830" cy="290830"/>
            </a:xfrm>
            <a:custGeom>
              <a:avLst/>
              <a:gdLst/>
              <a:ahLst/>
              <a:cxnLst/>
              <a:rect l="l" t="t" r="r" b="b"/>
              <a:pathLst>
                <a:path w="290829" h="290830" extrusionOk="0">
                  <a:moveTo>
                    <a:pt x="147070" y="0"/>
                  </a:moveTo>
                  <a:lnTo>
                    <a:pt x="102664" y="6376"/>
                  </a:lnTo>
                  <a:lnTo>
                    <a:pt x="62675" y="25746"/>
                  </a:lnTo>
                  <a:lnTo>
                    <a:pt x="30136" y="56639"/>
                  </a:lnTo>
                  <a:lnTo>
                    <a:pt x="8083" y="97585"/>
                  </a:lnTo>
                  <a:lnTo>
                    <a:pt x="0" y="143388"/>
                  </a:lnTo>
                  <a:lnTo>
                    <a:pt x="6374" y="187807"/>
                  </a:lnTo>
                  <a:lnTo>
                    <a:pt x="25738" y="227810"/>
                  </a:lnTo>
                  <a:lnTo>
                    <a:pt x="56620" y="260360"/>
                  </a:lnTo>
                  <a:lnTo>
                    <a:pt x="97552" y="282424"/>
                  </a:lnTo>
                  <a:lnTo>
                    <a:pt x="143338" y="290507"/>
                  </a:lnTo>
                  <a:lnTo>
                    <a:pt x="187743" y="284130"/>
                  </a:lnTo>
                  <a:lnTo>
                    <a:pt x="227731" y="264761"/>
                  </a:lnTo>
                  <a:lnTo>
                    <a:pt x="242225" y="251001"/>
                  </a:lnTo>
                  <a:lnTo>
                    <a:pt x="152130" y="251001"/>
                  </a:lnTo>
                  <a:lnTo>
                    <a:pt x="110454" y="245348"/>
                  </a:lnTo>
                  <a:lnTo>
                    <a:pt x="74266" y="223974"/>
                  </a:lnTo>
                  <a:lnTo>
                    <a:pt x="49906" y="191508"/>
                  </a:lnTo>
                  <a:lnTo>
                    <a:pt x="39492" y="152270"/>
                  </a:lnTo>
                  <a:lnTo>
                    <a:pt x="45139" y="110580"/>
                  </a:lnTo>
                  <a:lnTo>
                    <a:pt x="66510" y="74379"/>
                  </a:lnTo>
                  <a:lnTo>
                    <a:pt x="98966" y="50011"/>
                  </a:lnTo>
                  <a:lnTo>
                    <a:pt x="138191" y="39593"/>
                  </a:lnTo>
                  <a:lnTo>
                    <a:pt x="242521" y="39593"/>
                  </a:lnTo>
                  <a:lnTo>
                    <a:pt x="232554" y="29353"/>
                  </a:lnTo>
                  <a:lnTo>
                    <a:pt x="192594" y="8086"/>
                  </a:lnTo>
                  <a:lnTo>
                    <a:pt x="192191" y="8086"/>
                  </a:lnTo>
                  <a:lnTo>
                    <a:pt x="147070" y="0"/>
                  </a:lnTo>
                  <a:close/>
                </a:path>
                <a:path w="290829" h="290830" extrusionOk="0">
                  <a:moveTo>
                    <a:pt x="242521" y="39593"/>
                  </a:moveTo>
                  <a:lnTo>
                    <a:pt x="138191" y="39593"/>
                  </a:lnTo>
                  <a:lnTo>
                    <a:pt x="179867" y="45242"/>
                  </a:lnTo>
                  <a:lnTo>
                    <a:pt x="208923" y="60726"/>
                  </a:lnTo>
                  <a:lnTo>
                    <a:pt x="231367" y="83800"/>
                  </a:lnTo>
                  <a:lnTo>
                    <a:pt x="245849" y="112566"/>
                  </a:lnTo>
                  <a:lnTo>
                    <a:pt x="251020" y="145127"/>
                  </a:lnTo>
                  <a:lnTo>
                    <a:pt x="250720" y="152271"/>
                  </a:lnTo>
                  <a:lnTo>
                    <a:pt x="250647" y="154000"/>
                  </a:lnTo>
                  <a:lnTo>
                    <a:pt x="223809" y="216218"/>
                  </a:lnTo>
                  <a:lnTo>
                    <a:pt x="191354" y="240585"/>
                  </a:lnTo>
                  <a:lnTo>
                    <a:pt x="152130" y="251001"/>
                  </a:lnTo>
                  <a:lnTo>
                    <a:pt x="242225" y="251001"/>
                  </a:lnTo>
                  <a:lnTo>
                    <a:pt x="282326" y="192924"/>
                  </a:lnTo>
                  <a:lnTo>
                    <a:pt x="290348" y="145295"/>
                  </a:lnTo>
                  <a:lnTo>
                    <a:pt x="283302" y="100575"/>
                  </a:lnTo>
                  <a:lnTo>
                    <a:pt x="263414" y="61055"/>
                  </a:lnTo>
                  <a:lnTo>
                    <a:pt x="242521" y="39593"/>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09" name="Google Shape;1609;p13"/>
            <p:cNvSpPr/>
            <p:nvPr/>
          </p:nvSpPr>
          <p:spPr>
            <a:xfrm>
              <a:off x="6156706" y="699896"/>
              <a:ext cx="2924175" cy="2035175"/>
            </a:xfrm>
            <a:custGeom>
              <a:avLst/>
              <a:gdLst/>
              <a:ahLst/>
              <a:cxnLst/>
              <a:rect l="l" t="t" r="r" b="b"/>
              <a:pathLst>
                <a:path w="2924175" h="2035175" extrusionOk="0">
                  <a:moveTo>
                    <a:pt x="0" y="0"/>
                  </a:moveTo>
                  <a:lnTo>
                    <a:pt x="2538476" y="0"/>
                  </a:lnTo>
                  <a:lnTo>
                    <a:pt x="2586850" y="3005"/>
                  </a:lnTo>
                  <a:lnTo>
                    <a:pt x="2633433" y="11781"/>
                  </a:lnTo>
                  <a:lnTo>
                    <a:pt x="2677863" y="25966"/>
                  </a:lnTo>
                  <a:lnTo>
                    <a:pt x="2719778" y="45197"/>
                  </a:lnTo>
                  <a:lnTo>
                    <a:pt x="2758818" y="69114"/>
                  </a:lnTo>
                  <a:lnTo>
                    <a:pt x="2794619" y="97354"/>
                  </a:lnTo>
                  <a:lnTo>
                    <a:pt x="2826820" y="129555"/>
                  </a:lnTo>
                  <a:lnTo>
                    <a:pt x="2855060" y="165356"/>
                  </a:lnTo>
                  <a:lnTo>
                    <a:pt x="2878977" y="204396"/>
                  </a:lnTo>
                  <a:lnTo>
                    <a:pt x="2898208" y="246311"/>
                  </a:lnTo>
                  <a:lnTo>
                    <a:pt x="2912393" y="290741"/>
                  </a:lnTo>
                  <a:lnTo>
                    <a:pt x="2921169" y="337324"/>
                  </a:lnTo>
                  <a:lnTo>
                    <a:pt x="2924175" y="385699"/>
                  </a:lnTo>
                  <a:lnTo>
                    <a:pt x="2924175" y="2034666"/>
                  </a:lnTo>
                  <a:lnTo>
                    <a:pt x="385572" y="2034666"/>
                  </a:lnTo>
                  <a:lnTo>
                    <a:pt x="337200" y="2031661"/>
                  </a:lnTo>
                  <a:lnTo>
                    <a:pt x="290623" y="2022885"/>
                  </a:lnTo>
                  <a:lnTo>
                    <a:pt x="246201" y="2008700"/>
                  </a:lnTo>
                  <a:lnTo>
                    <a:pt x="204297" y="1989469"/>
                  </a:lnTo>
                  <a:lnTo>
                    <a:pt x="165271" y="1965552"/>
                  </a:lnTo>
                  <a:lnTo>
                    <a:pt x="129484" y="1937312"/>
                  </a:lnTo>
                  <a:lnTo>
                    <a:pt x="97298" y="1905111"/>
                  </a:lnTo>
                  <a:lnTo>
                    <a:pt x="69072" y="1869310"/>
                  </a:lnTo>
                  <a:lnTo>
                    <a:pt x="45169" y="1830270"/>
                  </a:lnTo>
                  <a:lnTo>
                    <a:pt x="25949" y="1788355"/>
                  </a:lnTo>
                  <a:lnTo>
                    <a:pt x="11773" y="1743925"/>
                  </a:lnTo>
                  <a:lnTo>
                    <a:pt x="3003" y="1697342"/>
                  </a:lnTo>
                  <a:lnTo>
                    <a:pt x="0" y="1648967"/>
                  </a:lnTo>
                  <a:lnTo>
                    <a:pt x="0" y="0"/>
                  </a:lnTo>
                  <a:close/>
                </a:path>
              </a:pathLst>
            </a:custGeom>
            <a:noFill/>
            <a:ln w="25375" cap="flat" cmpd="sng">
              <a:solidFill>
                <a:srgbClr val="ED2A23"/>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10" name="Google Shape;1610;p13"/>
            <p:cNvSpPr/>
            <p:nvPr/>
          </p:nvSpPr>
          <p:spPr>
            <a:xfrm>
              <a:off x="5925820" y="461263"/>
              <a:ext cx="2916555" cy="2035175"/>
            </a:xfrm>
            <a:custGeom>
              <a:avLst/>
              <a:gdLst/>
              <a:ahLst/>
              <a:cxnLst/>
              <a:rect l="l" t="t" r="r" b="b"/>
              <a:pathLst>
                <a:path w="2916554" h="2035175" extrusionOk="0">
                  <a:moveTo>
                    <a:pt x="2530729" y="0"/>
                  </a:moveTo>
                  <a:lnTo>
                    <a:pt x="0" y="0"/>
                  </a:lnTo>
                  <a:lnTo>
                    <a:pt x="0" y="1649476"/>
                  </a:lnTo>
                  <a:lnTo>
                    <a:pt x="3005" y="1697850"/>
                  </a:lnTo>
                  <a:lnTo>
                    <a:pt x="11781" y="1744433"/>
                  </a:lnTo>
                  <a:lnTo>
                    <a:pt x="25966" y="1788863"/>
                  </a:lnTo>
                  <a:lnTo>
                    <a:pt x="45197" y="1830778"/>
                  </a:lnTo>
                  <a:lnTo>
                    <a:pt x="69114" y="1869818"/>
                  </a:lnTo>
                  <a:lnTo>
                    <a:pt x="97354" y="1905619"/>
                  </a:lnTo>
                  <a:lnTo>
                    <a:pt x="129555" y="1937820"/>
                  </a:lnTo>
                  <a:lnTo>
                    <a:pt x="165356" y="1966060"/>
                  </a:lnTo>
                  <a:lnTo>
                    <a:pt x="204396" y="1989977"/>
                  </a:lnTo>
                  <a:lnTo>
                    <a:pt x="246311" y="2009208"/>
                  </a:lnTo>
                  <a:lnTo>
                    <a:pt x="290741" y="2023393"/>
                  </a:lnTo>
                  <a:lnTo>
                    <a:pt x="337324" y="2032169"/>
                  </a:lnTo>
                  <a:lnTo>
                    <a:pt x="385699" y="2035175"/>
                  </a:lnTo>
                  <a:lnTo>
                    <a:pt x="2916428" y="2035175"/>
                  </a:lnTo>
                  <a:lnTo>
                    <a:pt x="2916428" y="385825"/>
                  </a:lnTo>
                  <a:lnTo>
                    <a:pt x="2913422" y="337424"/>
                  </a:lnTo>
                  <a:lnTo>
                    <a:pt x="2904646" y="290818"/>
                  </a:lnTo>
                  <a:lnTo>
                    <a:pt x="2890461" y="246369"/>
                  </a:lnTo>
                  <a:lnTo>
                    <a:pt x="2871230" y="204438"/>
                  </a:lnTo>
                  <a:lnTo>
                    <a:pt x="2847313" y="165386"/>
                  </a:lnTo>
                  <a:lnTo>
                    <a:pt x="2819073" y="129575"/>
                  </a:lnTo>
                  <a:lnTo>
                    <a:pt x="2786872" y="97366"/>
                  </a:lnTo>
                  <a:lnTo>
                    <a:pt x="2751071" y="69121"/>
                  </a:lnTo>
                  <a:lnTo>
                    <a:pt x="2712031" y="45201"/>
                  </a:lnTo>
                  <a:lnTo>
                    <a:pt x="2670116" y="25968"/>
                  </a:lnTo>
                  <a:lnTo>
                    <a:pt x="2625686" y="11782"/>
                  </a:lnTo>
                  <a:lnTo>
                    <a:pt x="2579103" y="3005"/>
                  </a:lnTo>
                  <a:lnTo>
                    <a:pt x="2530729"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grpSp>
      <p:sp>
        <p:nvSpPr>
          <p:cNvPr id="1611" name="Google Shape;1611;p13"/>
          <p:cNvSpPr txBox="1"/>
          <p:nvPr/>
        </p:nvSpPr>
        <p:spPr>
          <a:xfrm>
            <a:off x="589407" y="846391"/>
            <a:ext cx="2047399" cy="1879361"/>
          </a:xfrm>
          <a:prstGeom prst="rect">
            <a:avLst/>
          </a:prstGeom>
          <a:noFill/>
          <a:ln>
            <a:noFill/>
          </a:ln>
        </p:spPr>
        <p:txBody>
          <a:bodyPr spcFirstLastPara="1" wrap="square" lIns="0" tIns="9525" rIns="0" bIns="0" anchor="t" anchorCtr="0">
            <a:spAutoFit/>
          </a:bodyPr>
          <a:lstStyle/>
          <a:p>
            <a:pPr marL="9525" marR="3810" lvl="0" indent="0" algn="l" rtl="0">
              <a:spcBef>
                <a:spcPts val="0"/>
              </a:spcBef>
              <a:spcAft>
                <a:spcPts val="0"/>
              </a:spcAft>
              <a:buNone/>
            </a:pPr>
            <a:r>
              <a:rPr lang="en-GB" sz="1350">
                <a:solidFill>
                  <a:srgbClr val="1D1A1C"/>
                </a:solidFill>
                <a:latin typeface="Arial"/>
                <a:ea typeface="Arial"/>
                <a:cs typeface="Arial"/>
                <a:sym typeface="Arial"/>
              </a:rPr>
              <a:t>Our </a:t>
            </a:r>
            <a:r>
              <a:rPr lang="en-GB" sz="1350" b="1">
                <a:solidFill>
                  <a:srgbClr val="D0001B"/>
                </a:solidFill>
                <a:latin typeface="Arial"/>
                <a:ea typeface="Arial"/>
                <a:cs typeface="Arial"/>
                <a:sym typeface="Arial"/>
              </a:rPr>
              <a:t>Discharge to Assess tests of change </a:t>
            </a:r>
            <a:r>
              <a:rPr lang="en-GB" sz="1350">
                <a:solidFill>
                  <a:srgbClr val="1D1A1C"/>
                </a:solidFill>
                <a:latin typeface="Arial"/>
                <a:ea typeface="Arial"/>
                <a:cs typeface="Arial"/>
                <a:sym typeface="Arial"/>
              </a:rPr>
              <a:t>focus on people initially assessed in hospital as requiring a care home placement or uncertainty about their ability to live at home and </a:t>
            </a:r>
            <a:r>
              <a:rPr lang="en-GB" sz="1350" b="1">
                <a:solidFill>
                  <a:srgbClr val="D0001B"/>
                </a:solidFill>
                <a:latin typeface="Arial"/>
                <a:ea typeface="Arial"/>
                <a:cs typeface="Arial"/>
                <a:sym typeface="Arial"/>
              </a:rPr>
              <a:t>our service offers an alternative option</a:t>
            </a:r>
            <a:r>
              <a:rPr lang="en-GB" sz="1350">
                <a:solidFill>
                  <a:srgbClr val="1D1A1C"/>
                </a:solidFill>
                <a:latin typeface="Arial"/>
                <a:ea typeface="Arial"/>
                <a:cs typeface="Arial"/>
                <a:sym typeface="Arial"/>
              </a:rPr>
              <a:t>.</a:t>
            </a:r>
            <a:endParaRPr sz="1350">
              <a:solidFill>
                <a:schemeClr val="dk1"/>
              </a:solidFill>
              <a:latin typeface="Arial"/>
              <a:ea typeface="Arial"/>
              <a:cs typeface="Arial"/>
              <a:sym typeface="Arial"/>
            </a:endParaRPr>
          </a:p>
        </p:txBody>
      </p:sp>
      <p:sp>
        <p:nvSpPr>
          <p:cNvPr id="1612" name="Google Shape;1612;p13"/>
          <p:cNvSpPr txBox="1"/>
          <p:nvPr/>
        </p:nvSpPr>
        <p:spPr>
          <a:xfrm>
            <a:off x="4030789" y="4908118"/>
            <a:ext cx="5054441" cy="136576"/>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None/>
            </a:pPr>
            <a:r>
              <a:rPr lang="en-GB" sz="825">
                <a:solidFill>
                  <a:srgbClr val="1C181C"/>
                </a:solidFill>
                <a:latin typeface="Arial"/>
                <a:ea typeface="Arial"/>
                <a:cs typeface="Arial"/>
                <a:sym typeface="Arial"/>
              </a:rPr>
              <a:t>These impacts were achieved from Dundee test of change April 2023 - July 2024 with 140 people supported.</a:t>
            </a:r>
            <a:endParaRPr sz="825">
              <a:solidFill>
                <a:schemeClr val="dk1"/>
              </a:solidFill>
              <a:latin typeface="Arial"/>
              <a:ea typeface="Arial"/>
              <a:cs typeface="Arial"/>
              <a:sym typeface="Arial"/>
            </a:endParaRPr>
          </a:p>
        </p:txBody>
      </p:sp>
      <p:sp>
        <p:nvSpPr>
          <p:cNvPr id="1613" name="Google Shape;1613;p13"/>
          <p:cNvSpPr txBox="1"/>
          <p:nvPr/>
        </p:nvSpPr>
        <p:spPr>
          <a:xfrm>
            <a:off x="4729829" y="1194739"/>
            <a:ext cx="1619250" cy="421481"/>
          </a:xfrm>
          <a:prstGeom prst="rect">
            <a:avLst/>
          </a:prstGeom>
          <a:noFill/>
          <a:ln>
            <a:noFill/>
          </a:ln>
        </p:spPr>
        <p:txBody>
          <a:bodyPr spcFirstLastPara="1" wrap="square" lIns="0" tIns="27600" rIns="0" bIns="0" anchor="t" anchorCtr="0">
            <a:spAutoFit/>
          </a:bodyPr>
          <a:lstStyle/>
          <a:p>
            <a:pPr marL="0" marR="0" lvl="0" indent="0" algn="ctr" rtl="0">
              <a:lnSpc>
                <a:spcPct val="100000"/>
              </a:lnSpc>
              <a:spcBef>
                <a:spcPts val="0"/>
              </a:spcBef>
              <a:spcAft>
                <a:spcPts val="0"/>
              </a:spcAft>
              <a:buNone/>
            </a:pPr>
            <a:r>
              <a:rPr lang="en-GB" sz="1200">
                <a:solidFill>
                  <a:srgbClr val="1C181C"/>
                </a:solidFill>
                <a:latin typeface="Arial"/>
                <a:ea typeface="Arial"/>
                <a:cs typeface="Arial"/>
                <a:sym typeface="Arial"/>
              </a:rPr>
              <a:t>of the people supported</a:t>
            </a:r>
            <a:endParaRPr sz="1200">
              <a:solidFill>
                <a:schemeClr val="dk1"/>
              </a:solidFill>
              <a:latin typeface="Arial"/>
              <a:ea typeface="Arial"/>
              <a:cs typeface="Arial"/>
              <a:sym typeface="Arial"/>
            </a:endParaRPr>
          </a:p>
          <a:p>
            <a:pPr marL="0" marR="0" lvl="0" indent="0" algn="ctr" rtl="0">
              <a:lnSpc>
                <a:spcPct val="100000"/>
              </a:lnSpc>
              <a:spcBef>
                <a:spcPts val="146"/>
              </a:spcBef>
              <a:spcAft>
                <a:spcPts val="0"/>
              </a:spcAft>
              <a:buNone/>
            </a:pPr>
            <a:r>
              <a:rPr lang="en-GB" sz="1200" b="1">
                <a:solidFill>
                  <a:srgbClr val="1C181C"/>
                </a:solidFill>
                <a:latin typeface="Arial"/>
                <a:ea typeface="Arial"/>
                <a:cs typeface="Arial"/>
                <a:sym typeface="Arial"/>
              </a:rPr>
              <a:t>remained at home</a:t>
            </a:r>
            <a:endParaRPr sz="1200">
              <a:solidFill>
                <a:schemeClr val="dk1"/>
              </a:solidFill>
              <a:latin typeface="Arial"/>
              <a:ea typeface="Arial"/>
              <a:cs typeface="Arial"/>
              <a:sym typeface="Arial"/>
            </a:endParaRPr>
          </a:p>
        </p:txBody>
      </p:sp>
      <p:sp>
        <p:nvSpPr>
          <p:cNvPr id="1614" name="Google Shape;1614;p13"/>
          <p:cNvSpPr txBox="1">
            <a:spLocks noGrp="1"/>
          </p:cNvSpPr>
          <p:nvPr>
            <p:ph type="title"/>
          </p:nvPr>
        </p:nvSpPr>
        <p:spPr>
          <a:xfrm>
            <a:off x="4980015" y="586831"/>
            <a:ext cx="1369064" cy="563616"/>
          </a:xfrm>
          <a:prstGeom prst="rect">
            <a:avLst/>
          </a:prstGeom>
          <a:noFill/>
          <a:ln>
            <a:noFill/>
          </a:ln>
        </p:spPr>
        <p:txBody>
          <a:bodyPr spcFirstLastPara="1" wrap="square" lIns="0" tIns="9525" rIns="0" bIns="0" anchor="t" anchorCtr="0">
            <a:spAutoFit/>
          </a:bodyPr>
          <a:lstStyle/>
          <a:p>
            <a:pPr marL="0" marR="46196" lvl="0" indent="0" algn="ctr" rtl="0">
              <a:spcBef>
                <a:spcPts val="0"/>
              </a:spcBef>
              <a:spcAft>
                <a:spcPts val="0"/>
              </a:spcAft>
              <a:buClr>
                <a:srgbClr val="D0001B"/>
              </a:buClr>
              <a:buSzPts val="3600"/>
              <a:buFont typeface="Arial"/>
              <a:buNone/>
            </a:pPr>
            <a:r>
              <a:rPr lang="en-GB" sz="3600" b="1" i="0" u="none" strike="noStrike" cap="none">
                <a:solidFill>
                  <a:srgbClr val="D0001B"/>
                </a:solidFill>
                <a:latin typeface="Arial"/>
                <a:ea typeface="Arial"/>
                <a:cs typeface="Arial"/>
                <a:sym typeface="Arial"/>
              </a:rPr>
              <a:t>75%</a:t>
            </a:r>
            <a:endParaRPr/>
          </a:p>
        </p:txBody>
      </p:sp>
      <p:grpSp>
        <p:nvGrpSpPr>
          <p:cNvPr id="1615" name="Google Shape;1615;p13"/>
          <p:cNvGrpSpPr/>
          <p:nvPr/>
        </p:nvGrpSpPr>
        <p:grpSpPr>
          <a:xfrm>
            <a:off x="6025801" y="2502313"/>
            <a:ext cx="2368677" cy="1665351"/>
            <a:chOff x="8034401" y="3336416"/>
            <a:chExt cx="3158236" cy="2220468"/>
          </a:xfrm>
        </p:grpSpPr>
        <p:sp>
          <p:nvSpPr>
            <p:cNvPr id="1616" name="Google Shape;1616;p13"/>
            <p:cNvSpPr/>
            <p:nvPr/>
          </p:nvSpPr>
          <p:spPr>
            <a:xfrm>
              <a:off x="8263382" y="3526789"/>
              <a:ext cx="2929255" cy="2030095"/>
            </a:xfrm>
            <a:custGeom>
              <a:avLst/>
              <a:gdLst/>
              <a:ahLst/>
              <a:cxnLst/>
              <a:rect l="l" t="t" r="r" b="b"/>
              <a:pathLst>
                <a:path w="2929254" h="2030095" extrusionOk="0">
                  <a:moveTo>
                    <a:pt x="0" y="0"/>
                  </a:moveTo>
                  <a:lnTo>
                    <a:pt x="2544191" y="0"/>
                  </a:lnTo>
                  <a:lnTo>
                    <a:pt x="2592450" y="2996"/>
                  </a:lnTo>
                  <a:lnTo>
                    <a:pt x="2638923" y="11747"/>
                  </a:lnTo>
                  <a:lnTo>
                    <a:pt x="2683249" y="25891"/>
                  </a:lnTo>
                  <a:lnTo>
                    <a:pt x="2725068" y="45068"/>
                  </a:lnTo>
                  <a:lnTo>
                    <a:pt x="2764017" y="68917"/>
                  </a:lnTo>
                  <a:lnTo>
                    <a:pt x="2799737" y="97079"/>
                  </a:lnTo>
                  <a:lnTo>
                    <a:pt x="2831865" y="129193"/>
                  </a:lnTo>
                  <a:lnTo>
                    <a:pt x="2860041" y="164898"/>
                  </a:lnTo>
                  <a:lnTo>
                    <a:pt x="2883903" y="203834"/>
                  </a:lnTo>
                  <a:lnTo>
                    <a:pt x="2903092" y="245641"/>
                  </a:lnTo>
                  <a:lnTo>
                    <a:pt x="2917245" y="289958"/>
                  </a:lnTo>
                  <a:lnTo>
                    <a:pt x="2926001" y="336425"/>
                  </a:lnTo>
                  <a:lnTo>
                    <a:pt x="2929001" y="384683"/>
                  </a:lnTo>
                  <a:lnTo>
                    <a:pt x="2929001" y="2029841"/>
                  </a:lnTo>
                  <a:lnTo>
                    <a:pt x="384683" y="2029841"/>
                  </a:lnTo>
                  <a:lnTo>
                    <a:pt x="336425" y="2026843"/>
                  </a:lnTo>
                  <a:lnTo>
                    <a:pt x="289958" y="2018092"/>
                  </a:lnTo>
                  <a:lnTo>
                    <a:pt x="245641" y="2003947"/>
                  </a:lnTo>
                  <a:lnTo>
                    <a:pt x="203834" y="1984768"/>
                  </a:lnTo>
                  <a:lnTo>
                    <a:pt x="164898" y="1960915"/>
                  </a:lnTo>
                  <a:lnTo>
                    <a:pt x="129193" y="1932748"/>
                  </a:lnTo>
                  <a:lnTo>
                    <a:pt x="97079" y="1900628"/>
                  </a:lnTo>
                  <a:lnTo>
                    <a:pt x="68917" y="1864913"/>
                  </a:lnTo>
                  <a:lnTo>
                    <a:pt x="45068" y="1825964"/>
                  </a:lnTo>
                  <a:lnTo>
                    <a:pt x="25891" y="1784141"/>
                  </a:lnTo>
                  <a:lnTo>
                    <a:pt x="11747" y="1739805"/>
                  </a:lnTo>
                  <a:lnTo>
                    <a:pt x="2996" y="1693315"/>
                  </a:lnTo>
                  <a:lnTo>
                    <a:pt x="0" y="1645031"/>
                  </a:lnTo>
                  <a:lnTo>
                    <a:pt x="0" y="0"/>
                  </a:lnTo>
                  <a:close/>
                </a:path>
              </a:pathLst>
            </a:custGeom>
            <a:noFill/>
            <a:ln w="25400" cap="flat" cmpd="sng">
              <a:solidFill>
                <a:srgbClr val="9D1F20"/>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17" name="Google Shape;1617;p13"/>
            <p:cNvSpPr/>
            <p:nvPr/>
          </p:nvSpPr>
          <p:spPr>
            <a:xfrm>
              <a:off x="8034401" y="3336416"/>
              <a:ext cx="2919730" cy="2030095"/>
            </a:xfrm>
            <a:custGeom>
              <a:avLst/>
              <a:gdLst/>
              <a:ahLst/>
              <a:cxnLst/>
              <a:rect l="l" t="t" r="r" b="b"/>
              <a:pathLst>
                <a:path w="2919729" h="2030095" extrusionOk="0">
                  <a:moveTo>
                    <a:pt x="2534666" y="0"/>
                  </a:moveTo>
                  <a:lnTo>
                    <a:pt x="0" y="0"/>
                  </a:lnTo>
                  <a:lnTo>
                    <a:pt x="0" y="1645031"/>
                  </a:lnTo>
                  <a:lnTo>
                    <a:pt x="2996" y="1693290"/>
                  </a:lnTo>
                  <a:lnTo>
                    <a:pt x="11747" y="1739763"/>
                  </a:lnTo>
                  <a:lnTo>
                    <a:pt x="25891" y="1784089"/>
                  </a:lnTo>
                  <a:lnTo>
                    <a:pt x="45068" y="1825908"/>
                  </a:lnTo>
                  <a:lnTo>
                    <a:pt x="68917" y="1864857"/>
                  </a:lnTo>
                  <a:lnTo>
                    <a:pt x="97079" y="1900577"/>
                  </a:lnTo>
                  <a:lnTo>
                    <a:pt x="129193" y="1932705"/>
                  </a:lnTo>
                  <a:lnTo>
                    <a:pt x="164898" y="1960881"/>
                  </a:lnTo>
                  <a:lnTo>
                    <a:pt x="203834" y="1984743"/>
                  </a:lnTo>
                  <a:lnTo>
                    <a:pt x="245641" y="2003932"/>
                  </a:lnTo>
                  <a:lnTo>
                    <a:pt x="289958" y="2018085"/>
                  </a:lnTo>
                  <a:lnTo>
                    <a:pt x="336425" y="2026841"/>
                  </a:lnTo>
                  <a:lnTo>
                    <a:pt x="384682" y="2029841"/>
                  </a:lnTo>
                  <a:lnTo>
                    <a:pt x="2919349" y="2029841"/>
                  </a:lnTo>
                  <a:lnTo>
                    <a:pt x="2919349" y="384683"/>
                  </a:lnTo>
                  <a:lnTo>
                    <a:pt x="2916352" y="336425"/>
                  </a:lnTo>
                  <a:lnTo>
                    <a:pt x="2907601" y="289958"/>
                  </a:lnTo>
                  <a:lnTo>
                    <a:pt x="2893457" y="245641"/>
                  </a:lnTo>
                  <a:lnTo>
                    <a:pt x="2874280" y="203834"/>
                  </a:lnTo>
                  <a:lnTo>
                    <a:pt x="2850431" y="164898"/>
                  </a:lnTo>
                  <a:lnTo>
                    <a:pt x="2822269" y="129193"/>
                  </a:lnTo>
                  <a:lnTo>
                    <a:pt x="2790155" y="97079"/>
                  </a:lnTo>
                  <a:lnTo>
                    <a:pt x="2754450" y="68917"/>
                  </a:lnTo>
                  <a:lnTo>
                    <a:pt x="2715514" y="45068"/>
                  </a:lnTo>
                  <a:lnTo>
                    <a:pt x="2673707" y="25891"/>
                  </a:lnTo>
                  <a:lnTo>
                    <a:pt x="2629390" y="11747"/>
                  </a:lnTo>
                  <a:lnTo>
                    <a:pt x="2582923" y="2996"/>
                  </a:lnTo>
                  <a:lnTo>
                    <a:pt x="253466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grpSp>
      <p:sp>
        <p:nvSpPr>
          <p:cNvPr id="1618" name="Google Shape;1618;p13"/>
          <p:cNvSpPr txBox="1"/>
          <p:nvPr/>
        </p:nvSpPr>
        <p:spPr>
          <a:xfrm>
            <a:off x="6268973" y="2650008"/>
            <a:ext cx="1704975" cy="1135856"/>
          </a:xfrm>
          <a:prstGeom prst="rect">
            <a:avLst/>
          </a:prstGeom>
          <a:noFill/>
          <a:ln>
            <a:noFill/>
          </a:ln>
        </p:spPr>
        <p:txBody>
          <a:bodyPr spcFirstLastPara="1" wrap="square" lIns="0" tIns="9525" rIns="0" bIns="0" anchor="t" anchorCtr="0">
            <a:spAutoFit/>
          </a:bodyPr>
          <a:lstStyle/>
          <a:p>
            <a:pPr marL="0" marR="0" lvl="0" indent="0" algn="ctr" rtl="0">
              <a:lnSpc>
                <a:spcPct val="118027"/>
              </a:lnSpc>
              <a:spcBef>
                <a:spcPts val="0"/>
              </a:spcBef>
              <a:spcAft>
                <a:spcPts val="0"/>
              </a:spcAft>
              <a:buNone/>
            </a:pPr>
            <a:r>
              <a:rPr lang="en-GB" sz="3600" b="1">
                <a:solidFill>
                  <a:srgbClr val="9D1F20"/>
                </a:solidFill>
                <a:latin typeface="Arial"/>
                <a:ea typeface="Arial"/>
                <a:cs typeface="Arial"/>
                <a:sym typeface="Arial"/>
              </a:rPr>
              <a:t>36%</a:t>
            </a:r>
            <a:endParaRPr sz="3600">
              <a:solidFill>
                <a:schemeClr val="dk1"/>
              </a:solidFill>
              <a:latin typeface="Arial"/>
              <a:ea typeface="Arial"/>
              <a:cs typeface="Arial"/>
              <a:sym typeface="Arial"/>
            </a:endParaRPr>
          </a:p>
          <a:p>
            <a:pPr marL="0" marR="0" lvl="0" indent="0" algn="ctr" rtl="0">
              <a:lnSpc>
                <a:spcPct val="114083"/>
              </a:lnSpc>
              <a:spcBef>
                <a:spcPts val="0"/>
              </a:spcBef>
              <a:spcAft>
                <a:spcPts val="0"/>
              </a:spcAft>
              <a:buNone/>
            </a:pPr>
            <a:r>
              <a:rPr lang="en-GB" sz="1200">
                <a:solidFill>
                  <a:srgbClr val="1C181C"/>
                </a:solidFill>
                <a:latin typeface="Arial"/>
                <a:ea typeface="Arial"/>
                <a:cs typeface="Arial"/>
                <a:sym typeface="Arial"/>
              </a:rPr>
              <a:t>of the people remaining</a:t>
            </a:r>
            <a:endParaRPr sz="1200">
              <a:solidFill>
                <a:schemeClr val="dk1"/>
              </a:solidFill>
              <a:latin typeface="Arial"/>
              <a:ea typeface="Arial"/>
              <a:cs typeface="Arial"/>
              <a:sym typeface="Arial"/>
            </a:endParaRPr>
          </a:p>
          <a:p>
            <a:pPr marL="0" marR="0" lvl="0" indent="0" algn="ctr" rtl="0">
              <a:lnSpc>
                <a:spcPct val="100000"/>
              </a:lnSpc>
              <a:spcBef>
                <a:spcPts val="146"/>
              </a:spcBef>
              <a:spcAft>
                <a:spcPts val="0"/>
              </a:spcAft>
              <a:buNone/>
            </a:pPr>
            <a:r>
              <a:rPr lang="en-GB" sz="1200">
                <a:solidFill>
                  <a:srgbClr val="1C181C"/>
                </a:solidFill>
                <a:latin typeface="Arial"/>
                <a:ea typeface="Arial"/>
                <a:cs typeface="Arial"/>
                <a:sym typeface="Arial"/>
              </a:rPr>
              <a:t>at home, required </a:t>
            </a:r>
            <a:r>
              <a:rPr lang="en-GB" sz="1200" b="1">
                <a:solidFill>
                  <a:srgbClr val="1C181C"/>
                </a:solidFill>
                <a:latin typeface="Arial"/>
                <a:ea typeface="Arial"/>
                <a:cs typeface="Arial"/>
                <a:sym typeface="Arial"/>
              </a:rPr>
              <a:t>no</a:t>
            </a:r>
            <a:endParaRPr sz="1200">
              <a:solidFill>
                <a:schemeClr val="dk1"/>
              </a:solidFill>
              <a:latin typeface="Arial"/>
              <a:ea typeface="Arial"/>
              <a:cs typeface="Arial"/>
              <a:sym typeface="Arial"/>
            </a:endParaRPr>
          </a:p>
          <a:p>
            <a:pPr marL="0" marR="0" lvl="0" indent="0" algn="ctr" rtl="0">
              <a:lnSpc>
                <a:spcPct val="100000"/>
              </a:lnSpc>
              <a:spcBef>
                <a:spcPts val="143"/>
              </a:spcBef>
              <a:spcAft>
                <a:spcPts val="0"/>
              </a:spcAft>
              <a:buNone/>
            </a:pPr>
            <a:r>
              <a:rPr lang="en-GB" sz="1200" b="1">
                <a:solidFill>
                  <a:srgbClr val="1C181C"/>
                </a:solidFill>
                <a:latin typeface="Arial"/>
                <a:ea typeface="Arial"/>
                <a:cs typeface="Arial"/>
                <a:sym typeface="Arial"/>
              </a:rPr>
              <a:t>further package of care</a:t>
            </a:r>
            <a:endParaRPr sz="1200">
              <a:solidFill>
                <a:schemeClr val="dk1"/>
              </a:solidFill>
              <a:latin typeface="Arial"/>
              <a:ea typeface="Arial"/>
              <a:cs typeface="Arial"/>
              <a:sym typeface="Arial"/>
            </a:endParaRPr>
          </a:p>
        </p:txBody>
      </p:sp>
      <p:grpSp>
        <p:nvGrpSpPr>
          <p:cNvPr id="1619" name="Google Shape;1619;p13"/>
          <p:cNvGrpSpPr/>
          <p:nvPr/>
        </p:nvGrpSpPr>
        <p:grpSpPr>
          <a:xfrm>
            <a:off x="3093911" y="2695289"/>
            <a:ext cx="2297335" cy="1882235"/>
            <a:chOff x="4125214" y="3593719"/>
            <a:chExt cx="3063113" cy="2509647"/>
          </a:xfrm>
        </p:grpSpPr>
        <p:sp>
          <p:nvSpPr>
            <p:cNvPr id="1620" name="Google Shape;1620;p13"/>
            <p:cNvSpPr/>
            <p:nvPr/>
          </p:nvSpPr>
          <p:spPr>
            <a:xfrm>
              <a:off x="4363847" y="3755136"/>
              <a:ext cx="2824480" cy="2348230"/>
            </a:xfrm>
            <a:custGeom>
              <a:avLst/>
              <a:gdLst/>
              <a:ahLst/>
              <a:cxnLst/>
              <a:rect l="l" t="t" r="r" b="b"/>
              <a:pathLst>
                <a:path w="2824479" h="2348229" extrusionOk="0">
                  <a:moveTo>
                    <a:pt x="0" y="0"/>
                  </a:moveTo>
                  <a:lnTo>
                    <a:pt x="2379345" y="0"/>
                  </a:lnTo>
                  <a:lnTo>
                    <a:pt x="2427852" y="2611"/>
                  </a:lnTo>
                  <a:lnTo>
                    <a:pt x="2474846" y="10265"/>
                  </a:lnTo>
                  <a:lnTo>
                    <a:pt x="2520053" y="22689"/>
                  </a:lnTo>
                  <a:lnTo>
                    <a:pt x="2563204" y="39612"/>
                  </a:lnTo>
                  <a:lnTo>
                    <a:pt x="2604026" y="60762"/>
                  </a:lnTo>
                  <a:lnTo>
                    <a:pt x="2642249" y="85868"/>
                  </a:lnTo>
                  <a:lnTo>
                    <a:pt x="2677600" y="114658"/>
                  </a:lnTo>
                  <a:lnTo>
                    <a:pt x="2709809" y="146860"/>
                  </a:lnTo>
                  <a:lnTo>
                    <a:pt x="2738603" y="182203"/>
                  </a:lnTo>
                  <a:lnTo>
                    <a:pt x="2763712" y="220415"/>
                  </a:lnTo>
                  <a:lnTo>
                    <a:pt x="2784865" y="261225"/>
                  </a:lnTo>
                  <a:lnTo>
                    <a:pt x="2801789" y="304361"/>
                  </a:lnTo>
                  <a:lnTo>
                    <a:pt x="2814214" y="349551"/>
                  </a:lnTo>
                  <a:lnTo>
                    <a:pt x="2821868" y="396524"/>
                  </a:lnTo>
                  <a:lnTo>
                    <a:pt x="2824479" y="445007"/>
                  </a:lnTo>
                  <a:lnTo>
                    <a:pt x="2824479" y="2347899"/>
                  </a:lnTo>
                  <a:lnTo>
                    <a:pt x="445007" y="2347899"/>
                  </a:lnTo>
                  <a:lnTo>
                    <a:pt x="396501" y="2345288"/>
                  </a:lnTo>
                  <a:lnTo>
                    <a:pt x="349513" y="2337635"/>
                  </a:lnTo>
                  <a:lnTo>
                    <a:pt x="304312" y="2325211"/>
                  </a:lnTo>
                  <a:lnTo>
                    <a:pt x="261170" y="2308289"/>
                  </a:lnTo>
                  <a:lnTo>
                    <a:pt x="220359" y="2287139"/>
                  </a:lnTo>
                  <a:lnTo>
                    <a:pt x="182148" y="2262034"/>
                  </a:lnTo>
                  <a:lnTo>
                    <a:pt x="146809" y="2233244"/>
                  </a:lnTo>
                  <a:lnTo>
                    <a:pt x="114613" y="2201042"/>
                  </a:lnTo>
                  <a:lnTo>
                    <a:pt x="85831" y="2165699"/>
                  </a:lnTo>
                  <a:lnTo>
                    <a:pt x="60734" y="2127486"/>
                  </a:lnTo>
                  <a:lnTo>
                    <a:pt x="39592" y="2086674"/>
                  </a:lnTo>
                  <a:lnTo>
                    <a:pt x="22677" y="2043537"/>
                  </a:lnTo>
                  <a:lnTo>
                    <a:pt x="10259" y="1998344"/>
                  </a:lnTo>
                  <a:lnTo>
                    <a:pt x="2609" y="1951367"/>
                  </a:lnTo>
                  <a:lnTo>
                    <a:pt x="0" y="1902879"/>
                  </a:lnTo>
                  <a:lnTo>
                    <a:pt x="0" y="0"/>
                  </a:lnTo>
                  <a:close/>
                </a:path>
              </a:pathLst>
            </a:custGeom>
            <a:noFill/>
            <a:ln w="25400" cap="flat" cmpd="sng">
              <a:solidFill>
                <a:srgbClr val="D0001B"/>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21" name="Google Shape;1621;p13"/>
            <p:cNvSpPr/>
            <p:nvPr/>
          </p:nvSpPr>
          <p:spPr>
            <a:xfrm>
              <a:off x="4125214" y="3593719"/>
              <a:ext cx="2824480" cy="2290445"/>
            </a:xfrm>
            <a:custGeom>
              <a:avLst/>
              <a:gdLst/>
              <a:ahLst/>
              <a:cxnLst/>
              <a:rect l="l" t="t" r="r" b="b"/>
              <a:pathLst>
                <a:path w="2824479" h="2290445" extrusionOk="0">
                  <a:moveTo>
                    <a:pt x="2390393" y="0"/>
                  </a:moveTo>
                  <a:lnTo>
                    <a:pt x="0" y="0"/>
                  </a:lnTo>
                  <a:lnTo>
                    <a:pt x="0" y="1855977"/>
                  </a:lnTo>
                  <a:lnTo>
                    <a:pt x="2546" y="1903266"/>
                  </a:lnTo>
                  <a:lnTo>
                    <a:pt x="10010" y="1949080"/>
                  </a:lnTo>
                  <a:lnTo>
                    <a:pt x="22126" y="1993156"/>
                  </a:lnTo>
                  <a:lnTo>
                    <a:pt x="38630" y="2035227"/>
                  </a:lnTo>
                  <a:lnTo>
                    <a:pt x="59257" y="2075029"/>
                  </a:lnTo>
                  <a:lnTo>
                    <a:pt x="83742" y="2112298"/>
                  </a:lnTo>
                  <a:lnTo>
                    <a:pt x="111822" y="2146769"/>
                  </a:lnTo>
                  <a:lnTo>
                    <a:pt x="143231" y="2178175"/>
                  </a:lnTo>
                  <a:lnTo>
                    <a:pt x="177704" y="2206254"/>
                  </a:lnTo>
                  <a:lnTo>
                    <a:pt x="214978" y="2230739"/>
                  </a:lnTo>
                  <a:lnTo>
                    <a:pt x="254787" y="2251367"/>
                  </a:lnTo>
                  <a:lnTo>
                    <a:pt x="296867" y="2267872"/>
                  </a:lnTo>
                  <a:lnTo>
                    <a:pt x="340953" y="2279989"/>
                  </a:lnTo>
                  <a:lnTo>
                    <a:pt x="386781" y="2287453"/>
                  </a:lnTo>
                  <a:lnTo>
                    <a:pt x="434086" y="2290000"/>
                  </a:lnTo>
                  <a:lnTo>
                    <a:pt x="2824480" y="2290000"/>
                  </a:lnTo>
                  <a:lnTo>
                    <a:pt x="2824480" y="433958"/>
                  </a:lnTo>
                  <a:lnTo>
                    <a:pt x="2821933" y="386677"/>
                  </a:lnTo>
                  <a:lnTo>
                    <a:pt x="2814469" y="340870"/>
                  </a:lnTo>
                  <a:lnTo>
                    <a:pt x="2802353" y="296802"/>
                  </a:lnTo>
                  <a:lnTo>
                    <a:pt x="2785849" y="254737"/>
                  </a:lnTo>
                  <a:lnTo>
                    <a:pt x="2765222" y="214940"/>
                  </a:lnTo>
                  <a:lnTo>
                    <a:pt x="2740737" y="177677"/>
                  </a:lnTo>
                  <a:lnTo>
                    <a:pt x="2712657" y="143211"/>
                  </a:lnTo>
                  <a:lnTo>
                    <a:pt x="2681248" y="111809"/>
                  </a:lnTo>
                  <a:lnTo>
                    <a:pt x="2646775" y="83734"/>
                  </a:lnTo>
                  <a:lnTo>
                    <a:pt x="2609501" y="59252"/>
                  </a:lnTo>
                  <a:lnTo>
                    <a:pt x="2569692" y="38627"/>
                  </a:lnTo>
                  <a:lnTo>
                    <a:pt x="2527612" y="22125"/>
                  </a:lnTo>
                  <a:lnTo>
                    <a:pt x="2483526" y="10010"/>
                  </a:lnTo>
                  <a:lnTo>
                    <a:pt x="2437698" y="2546"/>
                  </a:lnTo>
                  <a:lnTo>
                    <a:pt x="239039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grpSp>
      <p:sp>
        <p:nvSpPr>
          <p:cNvPr id="1622" name="Google Shape;1622;p13"/>
          <p:cNvSpPr txBox="1"/>
          <p:nvPr/>
        </p:nvSpPr>
        <p:spPr>
          <a:xfrm>
            <a:off x="3271075" y="2823774"/>
            <a:ext cx="1764983" cy="1446371"/>
          </a:xfrm>
          <a:prstGeom prst="rect">
            <a:avLst/>
          </a:prstGeom>
          <a:noFill/>
          <a:ln>
            <a:noFill/>
          </a:ln>
        </p:spPr>
        <p:txBody>
          <a:bodyPr spcFirstLastPara="1" wrap="square" lIns="0" tIns="28575" rIns="0" bIns="0" anchor="t" anchorCtr="0">
            <a:spAutoFit/>
          </a:bodyPr>
          <a:lstStyle/>
          <a:p>
            <a:pPr marL="0" marR="41910" lvl="0" indent="0" algn="ctr" rtl="0">
              <a:lnSpc>
                <a:spcPct val="100000"/>
              </a:lnSpc>
              <a:spcBef>
                <a:spcPts val="0"/>
              </a:spcBef>
              <a:spcAft>
                <a:spcPts val="0"/>
              </a:spcAft>
              <a:buNone/>
            </a:pPr>
            <a:r>
              <a:rPr lang="en-GB" sz="1200" b="1">
                <a:solidFill>
                  <a:srgbClr val="1C181C"/>
                </a:solidFill>
                <a:latin typeface="Arial"/>
                <a:ea typeface="Arial"/>
                <a:cs typeface="Arial"/>
                <a:sym typeface="Arial"/>
              </a:rPr>
              <a:t>Only</a:t>
            </a:r>
            <a:endParaRPr sz="1200">
              <a:solidFill>
                <a:schemeClr val="dk1"/>
              </a:solidFill>
              <a:latin typeface="Arial"/>
              <a:ea typeface="Arial"/>
              <a:cs typeface="Arial"/>
              <a:sym typeface="Arial"/>
            </a:endParaRPr>
          </a:p>
          <a:p>
            <a:pPr marL="0" marR="46196" lvl="0" indent="0" algn="ctr" rtl="0">
              <a:lnSpc>
                <a:spcPct val="100000"/>
              </a:lnSpc>
              <a:spcBef>
                <a:spcPts val="458"/>
              </a:spcBef>
              <a:spcAft>
                <a:spcPts val="0"/>
              </a:spcAft>
              <a:buNone/>
            </a:pPr>
            <a:r>
              <a:rPr lang="en-GB" sz="3600" b="1">
                <a:solidFill>
                  <a:srgbClr val="D0001B"/>
                </a:solidFill>
                <a:latin typeface="Arial"/>
                <a:ea typeface="Arial"/>
                <a:cs typeface="Arial"/>
                <a:sym typeface="Arial"/>
              </a:rPr>
              <a:t>6%</a:t>
            </a:r>
            <a:endParaRPr sz="3600">
              <a:solidFill>
                <a:schemeClr val="dk1"/>
              </a:solidFill>
              <a:latin typeface="Arial"/>
              <a:ea typeface="Arial"/>
              <a:cs typeface="Arial"/>
              <a:sym typeface="Arial"/>
            </a:endParaRPr>
          </a:p>
          <a:p>
            <a:pPr marL="9049" marR="3810" lvl="0" indent="-476" algn="ctr" rtl="0">
              <a:lnSpc>
                <a:spcPct val="110000"/>
              </a:lnSpc>
              <a:spcBef>
                <a:spcPts val="116"/>
              </a:spcBef>
              <a:spcAft>
                <a:spcPts val="0"/>
              </a:spcAft>
              <a:buNone/>
            </a:pPr>
            <a:r>
              <a:rPr lang="en-GB" sz="1200">
                <a:solidFill>
                  <a:srgbClr val="1C181C"/>
                </a:solidFill>
                <a:latin typeface="Arial"/>
                <a:ea typeface="Arial"/>
                <a:cs typeface="Arial"/>
                <a:sym typeface="Arial"/>
              </a:rPr>
              <a:t>of the people we supported </a:t>
            </a:r>
            <a:r>
              <a:rPr lang="en-GB" sz="1200" b="1">
                <a:solidFill>
                  <a:srgbClr val="1C181C"/>
                </a:solidFill>
                <a:latin typeface="Arial"/>
                <a:ea typeface="Arial"/>
                <a:cs typeface="Arial"/>
                <a:sym typeface="Arial"/>
              </a:rPr>
              <a:t>required to go into residential care</a:t>
            </a:r>
            <a:endParaRPr sz="1200">
              <a:solidFill>
                <a:schemeClr val="dk1"/>
              </a:solidFill>
              <a:latin typeface="Arial"/>
              <a:ea typeface="Arial"/>
              <a:cs typeface="Arial"/>
              <a:sym typeface="Arial"/>
            </a:endParaRPr>
          </a:p>
        </p:txBody>
      </p:sp>
      <p:grpSp>
        <p:nvGrpSpPr>
          <p:cNvPr id="1623" name="Google Shape;1623;p13"/>
          <p:cNvGrpSpPr/>
          <p:nvPr/>
        </p:nvGrpSpPr>
        <p:grpSpPr>
          <a:xfrm>
            <a:off x="4795456" y="124302"/>
            <a:ext cx="3314986" cy="2699385"/>
            <a:chOff x="6393941" y="165735"/>
            <a:chExt cx="4419981" cy="3599180"/>
          </a:xfrm>
        </p:grpSpPr>
        <p:sp>
          <p:nvSpPr>
            <p:cNvPr id="1624" name="Google Shape;1624;p13"/>
            <p:cNvSpPr/>
            <p:nvPr/>
          </p:nvSpPr>
          <p:spPr>
            <a:xfrm>
              <a:off x="8044560" y="165735"/>
              <a:ext cx="592455" cy="592455"/>
            </a:xfrm>
            <a:custGeom>
              <a:avLst/>
              <a:gdLst/>
              <a:ahLst/>
              <a:cxnLst/>
              <a:rect l="l" t="t" r="r" b="b"/>
              <a:pathLst>
                <a:path w="592454" h="592455" extrusionOk="0">
                  <a:moveTo>
                    <a:pt x="296037" y="0"/>
                  </a:moveTo>
                  <a:lnTo>
                    <a:pt x="247998" y="3872"/>
                  </a:lnTo>
                  <a:lnTo>
                    <a:pt x="202435" y="15084"/>
                  </a:lnTo>
                  <a:lnTo>
                    <a:pt x="159955" y="33028"/>
                  </a:lnTo>
                  <a:lnTo>
                    <a:pt x="121167" y="57095"/>
                  </a:lnTo>
                  <a:lnTo>
                    <a:pt x="86677" y="86677"/>
                  </a:lnTo>
                  <a:lnTo>
                    <a:pt x="57095" y="121167"/>
                  </a:lnTo>
                  <a:lnTo>
                    <a:pt x="33028" y="159955"/>
                  </a:lnTo>
                  <a:lnTo>
                    <a:pt x="15084" y="202435"/>
                  </a:lnTo>
                  <a:lnTo>
                    <a:pt x="3872" y="247998"/>
                  </a:lnTo>
                  <a:lnTo>
                    <a:pt x="0" y="296037"/>
                  </a:lnTo>
                  <a:lnTo>
                    <a:pt x="0" y="592074"/>
                  </a:lnTo>
                  <a:lnTo>
                    <a:pt x="296037" y="592074"/>
                  </a:lnTo>
                  <a:lnTo>
                    <a:pt x="344044" y="588198"/>
                  </a:lnTo>
                  <a:lnTo>
                    <a:pt x="389589" y="576977"/>
                  </a:lnTo>
                  <a:lnTo>
                    <a:pt x="432062" y="559021"/>
                  </a:lnTo>
                  <a:lnTo>
                    <a:pt x="470851" y="534942"/>
                  </a:lnTo>
                  <a:lnTo>
                    <a:pt x="505348" y="505348"/>
                  </a:lnTo>
                  <a:lnTo>
                    <a:pt x="534942" y="470851"/>
                  </a:lnTo>
                  <a:lnTo>
                    <a:pt x="559021" y="432062"/>
                  </a:lnTo>
                  <a:lnTo>
                    <a:pt x="576977" y="389589"/>
                  </a:lnTo>
                  <a:lnTo>
                    <a:pt x="588198" y="344044"/>
                  </a:lnTo>
                  <a:lnTo>
                    <a:pt x="592074" y="296037"/>
                  </a:lnTo>
                  <a:lnTo>
                    <a:pt x="588198" y="247998"/>
                  </a:lnTo>
                  <a:lnTo>
                    <a:pt x="576977" y="202435"/>
                  </a:lnTo>
                  <a:lnTo>
                    <a:pt x="559021" y="159955"/>
                  </a:lnTo>
                  <a:lnTo>
                    <a:pt x="534942" y="121167"/>
                  </a:lnTo>
                  <a:lnTo>
                    <a:pt x="505348" y="86677"/>
                  </a:lnTo>
                  <a:lnTo>
                    <a:pt x="470851" y="57095"/>
                  </a:lnTo>
                  <a:lnTo>
                    <a:pt x="432062" y="33028"/>
                  </a:lnTo>
                  <a:lnTo>
                    <a:pt x="389589" y="15084"/>
                  </a:lnTo>
                  <a:lnTo>
                    <a:pt x="344044" y="3872"/>
                  </a:lnTo>
                  <a:lnTo>
                    <a:pt x="296037"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25" name="Google Shape;1625;p13"/>
            <p:cNvSpPr/>
            <p:nvPr/>
          </p:nvSpPr>
          <p:spPr>
            <a:xfrm>
              <a:off x="10298302" y="3016885"/>
              <a:ext cx="515620" cy="515620"/>
            </a:xfrm>
            <a:custGeom>
              <a:avLst/>
              <a:gdLst/>
              <a:ahLst/>
              <a:cxnLst/>
              <a:rect l="l" t="t" r="r" b="b"/>
              <a:pathLst>
                <a:path w="515620" h="515620" extrusionOk="0">
                  <a:moveTo>
                    <a:pt x="257682" y="0"/>
                  </a:moveTo>
                  <a:lnTo>
                    <a:pt x="211350" y="4154"/>
                  </a:lnTo>
                  <a:lnTo>
                    <a:pt x="167747" y="16129"/>
                  </a:lnTo>
                  <a:lnTo>
                    <a:pt x="127602" y="35197"/>
                  </a:lnTo>
                  <a:lnTo>
                    <a:pt x="91639" y="60628"/>
                  </a:lnTo>
                  <a:lnTo>
                    <a:pt x="60586" y="91691"/>
                  </a:lnTo>
                  <a:lnTo>
                    <a:pt x="35169" y="127658"/>
                  </a:lnTo>
                  <a:lnTo>
                    <a:pt x="16115" y="167799"/>
                  </a:lnTo>
                  <a:lnTo>
                    <a:pt x="4149" y="211383"/>
                  </a:lnTo>
                  <a:lnTo>
                    <a:pt x="0" y="257682"/>
                  </a:lnTo>
                  <a:lnTo>
                    <a:pt x="0" y="515365"/>
                  </a:lnTo>
                  <a:lnTo>
                    <a:pt x="257682" y="515365"/>
                  </a:lnTo>
                  <a:lnTo>
                    <a:pt x="303982" y="511216"/>
                  </a:lnTo>
                  <a:lnTo>
                    <a:pt x="347566" y="499250"/>
                  </a:lnTo>
                  <a:lnTo>
                    <a:pt x="387707" y="480196"/>
                  </a:lnTo>
                  <a:lnTo>
                    <a:pt x="423674" y="454779"/>
                  </a:lnTo>
                  <a:lnTo>
                    <a:pt x="454737" y="423726"/>
                  </a:lnTo>
                  <a:lnTo>
                    <a:pt x="480168" y="387763"/>
                  </a:lnTo>
                  <a:lnTo>
                    <a:pt x="499236" y="347618"/>
                  </a:lnTo>
                  <a:lnTo>
                    <a:pt x="511211" y="304015"/>
                  </a:lnTo>
                  <a:lnTo>
                    <a:pt x="515366" y="257682"/>
                  </a:lnTo>
                  <a:lnTo>
                    <a:pt x="511211" y="211383"/>
                  </a:lnTo>
                  <a:lnTo>
                    <a:pt x="499236" y="167799"/>
                  </a:lnTo>
                  <a:lnTo>
                    <a:pt x="480168" y="127658"/>
                  </a:lnTo>
                  <a:lnTo>
                    <a:pt x="454737" y="91691"/>
                  </a:lnTo>
                  <a:lnTo>
                    <a:pt x="423674" y="60628"/>
                  </a:lnTo>
                  <a:lnTo>
                    <a:pt x="387707" y="35197"/>
                  </a:lnTo>
                  <a:lnTo>
                    <a:pt x="347566" y="16129"/>
                  </a:lnTo>
                  <a:lnTo>
                    <a:pt x="303982" y="4154"/>
                  </a:lnTo>
                  <a:lnTo>
                    <a:pt x="257682" y="0"/>
                  </a:lnTo>
                  <a:close/>
                </a:path>
              </a:pathLst>
            </a:custGeom>
            <a:solidFill>
              <a:srgbClr val="9D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sp>
          <p:nvSpPr>
            <p:cNvPr id="1626" name="Google Shape;1626;p13"/>
            <p:cNvSpPr/>
            <p:nvPr/>
          </p:nvSpPr>
          <p:spPr>
            <a:xfrm>
              <a:off x="6393941" y="3423285"/>
              <a:ext cx="341630" cy="341630"/>
            </a:xfrm>
            <a:custGeom>
              <a:avLst/>
              <a:gdLst/>
              <a:ahLst/>
              <a:cxnLst/>
              <a:rect l="l" t="t" r="r" b="b"/>
              <a:pathLst>
                <a:path w="341629" h="341629" extrusionOk="0">
                  <a:moveTo>
                    <a:pt x="170687" y="0"/>
                  </a:moveTo>
                  <a:lnTo>
                    <a:pt x="125324" y="6099"/>
                  </a:lnTo>
                  <a:lnTo>
                    <a:pt x="84553" y="23311"/>
                  </a:lnTo>
                  <a:lnTo>
                    <a:pt x="50006" y="50006"/>
                  </a:lnTo>
                  <a:lnTo>
                    <a:pt x="23311" y="84553"/>
                  </a:lnTo>
                  <a:lnTo>
                    <a:pt x="6099" y="125324"/>
                  </a:lnTo>
                  <a:lnTo>
                    <a:pt x="0" y="170687"/>
                  </a:lnTo>
                  <a:lnTo>
                    <a:pt x="0" y="341248"/>
                  </a:lnTo>
                  <a:lnTo>
                    <a:pt x="170687" y="341248"/>
                  </a:lnTo>
                  <a:lnTo>
                    <a:pt x="215998" y="335158"/>
                  </a:lnTo>
                  <a:lnTo>
                    <a:pt x="256732" y="317970"/>
                  </a:lnTo>
                  <a:lnTo>
                    <a:pt x="291258" y="291306"/>
                  </a:lnTo>
                  <a:lnTo>
                    <a:pt x="317942" y="256789"/>
                  </a:lnTo>
                  <a:lnTo>
                    <a:pt x="335150" y="216042"/>
                  </a:lnTo>
                  <a:lnTo>
                    <a:pt x="341249" y="170687"/>
                  </a:lnTo>
                  <a:lnTo>
                    <a:pt x="335150" y="125324"/>
                  </a:lnTo>
                  <a:lnTo>
                    <a:pt x="317942" y="84553"/>
                  </a:lnTo>
                  <a:lnTo>
                    <a:pt x="291258" y="50006"/>
                  </a:lnTo>
                  <a:lnTo>
                    <a:pt x="256732" y="23311"/>
                  </a:lnTo>
                  <a:lnTo>
                    <a:pt x="215998" y="6099"/>
                  </a:lnTo>
                  <a:lnTo>
                    <a:pt x="170687"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13">
                <a:solidFill>
                  <a:schemeClr val="dk1"/>
                </a:solidFill>
                <a:latin typeface="Calibri"/>
                <a:ea typeface="Calibri"/>
                <a:cs typeface="Calibri"/>
                <a:sym typeface="Calibri"/>
              </a:endParaRPr>
            </a:p>
          </p:txBody>
        </p:sp>
      </p:grpSp>
      <p:sp>
        <p:nvSpPr>
          <p:cNvPr id="1627" name="Google Shape;1627;p13"/>
          <p:cNvSpPr txBox="1"/>
          <p:nvPr/>
        </p:nvSpPr>
        <p:spPr>
          <a:xfrm>
            <a:off x="2286000" y="2433251"/>
            <a:ext cx="4572000" cy="248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13">
                <a:solidFill>
                  <a:schemeClr val="dk1"/>
                </a:solidFill>
                <a:latin typeface="Calibri"/>
                <a:ea typeface="Calibri"/>
                <a:cs typeface="Calibri"/>
                <a:sym typeface="Calibri"/>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14"/>
          <p:cNvSpPr/>
          <p:nvPr/>
        </p:nvSpPr>
        <p:spPr>
          <a:xfrm>
            <a:off x="3756" y="-3709"/>
            <a:ext cx="364831" cy="5145576"/>
          </a:xfrm>
          <a:prstGeom prst="rect">
            <a:avLst/>
          </a:prstGeom>
          <a:solidFill>
            <a:schemeClr val="dk2"/>
          </a:solidFill>
          <a:ln w="25400" cap="flat" cmpd="sng">
            <a:solidFill>
              <a:srgbClr val="EE2A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4" name="Google Shape;1634;p14"/>
          <p:cNvSpPr/>
          <p:nvPr/>
        </p:nvSpPr>
        <p:spPr>
          <a:xfrm rot="5340000">
            <a:off x="1669533" y="-254846"/>
            <a:ext cx="86988" cy="2004282"/>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5" name="Google Shape;1635;p14"/>
          <p:cNvSpPr txBox="1"/>
          <p:nvPr/>
        </p:nvSpPr>
        <p:spPr>
          <a:xfrm>
            <a:off x="591051" y="124827"/>
            <a:ext cx="407419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chemeClr val="dk1"/>
                </a:solidFill>
                <a:latin typeface="Arial"/>
                <a:ea typeface="Arial"/>
                <a:cs typeface="Arial"/>
                <a:sym typeface="Arial"/>
              </a:rPr>
              <a:t>Phase 2</a:t>
            </a:r>
            <a:endParaRPr sz="1800">
              <a:solidFill>
                <a:schemeClr val="dk1"/>
              </a:solidFill>
              <a:latin typeface="Calibri"/>
              <a:ea typeface="Calibri"/>
              <a:cs typeface="Calibri"/>
              <a:sym typeface="Calibri"/>
            </a:endParaRPr>
          </a:p>
        </p:txBody>
      </p:sp>
      <p:sp>
        <p:nvSpPr>
          <p:cNvPr id="1636" name="Google Shape;1636;p14"/>
          <p:cNvSpPr txBox="1"/>
          <p:nvPr/>
        </p:nvSpPr>
        <p:spPr>
          <a:xfrm>
            <a:off x="923150" y="1154272"/>
            <a:ext cx="2866197"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In light of an emerging frailty model and opening of another Acute Medicine for the Elderly (AME) unit, Phase 2 of the service was launched.</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Phase 2, moved away from Dundee Enhanced Care at Home Team (DECAHT) and instead would support the front door.</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37" name="Google Shape;1637;p14" descr="A person sitting on a couch&#10;&#10;AI-generated content may be incorrect."/>
          <p:cNvPicPr preferRelativeResize="0"/>
          <p:nvPr/>
        </p:nvPicPr>
        <p:blipFill rotWithShape="1">
          <a:blip r:embed="rId3">
            <a:alphaModFix/>
          </a:blip>
          <a:srcRect/>
          <a:stretch/>
        </p:blipFill>
        <p:spPr>
          <a:xfrm>
            <a:off x="4074910" y="1031647"/>
            <a:ext cx="4572000" cy="30752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641"/>
        <p:cNvGrpSpPr/>
        <p:nvPr/>
      </p:nvGrpSpPr>
      <p:grpSpPr>
        <a:xfrm>
          <a:off x="0" y="0"/>
          <a:ext cx="0" cy="0"/>
          <a:chOff x="0" y="0"/>
          <a:chExt cx="0" cy="0"/>
        </a:xfrm>
      </p:grpSpPr>
      <p:sp>
        <p:nvSpPr>
          <p:cNvPr id="1642" name="Google Shape;1642;p15"/>
          <p:cNvSpPr txBox="1">
            <a:spLocks noGrp="1"/>
          </p:cNvSpPr>
          <p:nvPr>
            <p:ph type="title"/>
          </p:nvPr>
        </p:nvSpPr>
        <p:spPr>
          <a:xfrm>
            <a:off x="1288425" y="120550"/>
            <a:ext cx="6447501" cy="47040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accent6"/>
              </a:buClr>
              <a:buSzPts val="2400"/>
              <a:buFont typeface="Trebuchet MS"/>
              <a:buNone/>
            </a:pPr>
            <a:r>
              <a:rPr lang="en-GB" sz="2400" b="1" i="0" u="sng" strike="noStrike" cap="none">
                <a:solidFill>
                  <a:schemeClr val="accent6"/>
                </a:solidFill>
                <a:latin typeface="Trebuchet MS"/>
                <a:ea typeface="Trebuchet MS"/>
                <a:cs typeface="Trebuchet MS"/>
                <a:sym typeface="Trebuchet MS"/>
              </a:rPr>
              <a:t>D2A Assessment Outcomes</a:t>
            </a:r>
            <a:endParaRPr sz="2400" b="1" i="0" u="sng" strike="noStrike" cap="none">
              <a:solidFill>
                <a:schemeClr val="accent6"/>
              </a:solidFill>
              <a:latin typeface="Trebuchet MS"/>
              <a:ea typeface="Trebuchet MS"/>
              <a:cs typeface="Trebuchet MS"/>
              <a:sym typeface="Trebuchet MS"/>
            </a:endParaRPr>
          </a:p>
        </p:txBody>
      </p:sp>
      <p:graphicFrame>
        <p:nvGraphicFramePr>
          <p:cNvPr id="1643" name="Google Shape;1643;p15"/>
          <p:cNvGraphicFramePr/>
          <p:nvPr/>
        </p:nvGraphicFramePr>
        <p:xfrm>
          <a:off x="318801" y="1047136"/>
          <a:ext cx="3810482" cy="3782960"/>
        </p:xfrm>
        <a:graphic>
          <a:graphicData uri="http://schemas.openxmlformats.org/drawingml/2006/chart">
            <c:chart xmlns:c="http://schemas.openxmlformats.org/drawingml/2006/chart" xmlns:r="http://schemas.openxmlformats.org/officeDocument/2006/relationships" r:id="rId3"/>
          </a:graphicData>
        </a:graphic>
      </p:graphicFrame>
      <p:sp>
        <p:nvSpPr>
          <p:cNvPr id="1644" name="Google Shape;1644;p15"/>
          <p:cNvSpPr/>
          <p:nvPr/>
        </p:nvSpPr>
        <p:spPr>
          <a:xfrm>
            <a:off x="4887522" y="1047136"/>
            <a:ext cx="1831232" cy="1135625"/>
          </a:xfrm>
          <a:prstGeom prst="wedgeRoundRectCallout">
            <a:avLst>
              <a:gd name="adj1" fmla="val 79437"/>
              <a:gd name="adj2" fmla="val 34773"/>
              <a:gd name="adj3" fmla="val 16667"/>
            </a:avLst>
          </a:prstGeom>
          <a:solidFill>
            <a:srgbClr val="FF60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00">
                <a:solidFill>
                  <a:srgbClr val="FFFFFF"/>
                </a:solidFill>
                <a:latin typeface="Trebuchet MS"/>
                <a:ea typeface="Trebuchet MS"/>
                <a:cs typeface="Trebuchet MS"/>
                <a:sym typeface="Trebuchet MS"/>
              </a:rPr>
              <a:t>Only 16% of patients discharged with D2A resulted in a move to 24-hour care.</a:t>
            </a:r>
            <a:r>
              <a:rPr lang="en-GB" sz="1000">
                <a:solidFill>
                  <a:schemeClr val="dk1"/>
                </a:solidFill>
                <a:latin typeface="Trebuchet MS"/>
                <a:ea typeface="Trebuchet MS"/>
                <a:cs typeface="Trebuchet MS"/>
                <a:sym typeface="Trebuchet MS"/>
              </a:rPr>
              <a:t>  </a:t>
            </a:r>
            <a:endParaRPr/>
          </a:p>
        </p:txBody>
      </p:sp>
      <p:pic>
        <p:nvPicPr>
          <p:cNvPr id="1645" name="Google Shape;1645;p15" descr="clipart of happy person 10 free Cliparts | Download images on ..."/>
          <p:cNvPicPr preferRelativeResize="0"/>
          <p:nvPr/>
        </p:nvPicPr>
        <p:blipFill rotWithShape="1">
          <a:blip r:embed="rId4">
            <a:alphaModFix/>
          </a:blip>
          <a:srcRect/>
          <a:stretch/>
        </p:blipFill>
        <p:spPr>
          <a:xfrm>
            <a:off x="5965370" y="759543"/>
            <a:ext cx="3026148" cy="4383958"/>
          </a:xfrm>
          <a:prstGeom prst="rect">
            <a:avLst/>
          </a:prstGeom>
          <a:noFill/>
          <a:ln>
            <a:noFill/>
          </a:ln>
        </p:spPr>
      </p:pic>
      <p:sp>
        <p:nvSpPr>
          <p:cNvPr id="1646" name="Google Shape;1646;p15"/>
          <p:cNvSpPr/>
          <p:nvPr/>
        </p:nvSpPr>
        <p:spPr>
          <a:xfrm>
            <a:off x="4700894" y="3594919"/>
            <a:ext cx="2297216" cy="1301546"/>
          </a:xfrm>
          <a:prstGeom prst="wedgeRoundRectCallout">
            <a:avLst>
              <a:gd name="adj1" fmla="val 76063"/>
              <a:gd name="adj2" fmla="val -165876"/>
              <a:gd name="adj3" fmla="val 16667"/>
            </a:avLst>
          </a:prstGeom>
          <a:solidFill>
            <a:srgbClr val="851C00"/>
          </a:solidFill>
          <a:ln w="19050" cap="rnd" cmpd="sng">
            <a:solidFill>
              <a:srgbClr val="61200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rgbClr val="FFFFFF"/>
                </a:solidFill>
                <a:latin typeface="Trebuchet MS"/>
                <a:ea typeface="Trebuchet MS"/>
                <a:cs typeface="Trebuchet MS"/>
                <a:sym typeface="Trebuchet MS"/>
              </a:rPr>
              <a:t>84% patients remained at home with services – requiring either a POC less than was anticipated on discharge, or no care package at all.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650"/>
        <p:cNvGrpSpPr/>
        <p:nvPr/>
      </p:nvGrpSpPr>
      <p:grpSpPr>
        <a:xfrm>
          <a:off x="0" y="0"/>
          <a:ext cx="0" cy="0"/>
          <a:chOff x="0" y="0"/>
          <a:chExt cx="0" cy="0"/>
        </a:xfrm>
      </p:grpSpPr>
      <p:sp>
        <p:nvSpPr>
          <p:cNvPr id="1651" name="Google Shape;1651;p16"/>
          <p:cNvSpPr txBox="1">
            <a:spLocks noGrp="1"/>
          </p:cNvSpPr>
          <p:nvPr>
            <p:ph type="title"/>
          </p:nvPr>
        </p:nvSpPr>
        <p:spPr>
          <a:xfrm>
            <a:off x="1288425" y="120550"/>
            <a:ext cx="6447501" cy="47040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accent6"/>
              </a:buClr>
              <a:buSzPts val="2400"/>
              <a:buFont typeface="Trebuchet MS"/>
              <a:buNone/>
            </a:pPr>
            <a:r>
              <a:rPr lang="en-GB" sz="2400" b="1" i="0" u="sng" strike="noStrike" cap="none">
                <a:solidFill>
                  <a:schemeClr val="accent6"/>
                </a:solidFill>
                <a:latin typeface="Trebuchet MS"/>
                <a:ea typeface="Trebuchet MS"/>
                <a:cs typeface="Trebuchet MS"/>
                <a:sym typeface="Trebuchet MS"/>
              </a:rPr>
              <a:t>D2A Assessment Outcomes</a:t>
            </a:r>
            <a:endParaRPr sz="2400" b="1" i="0" u="sng" strike="noStrike" cap="none">
              <a:solidFill>
                <a:schemeClr val="accent6"/>
              </a:solidFill>
              <a:latin typeface="Trebuchet MS"/>
              <a:ea typeface="Trebuchet MS"/>
              <a:cs typeface="Trebuchet MS"/>
              <a:sym typeface="Trebuchet MS"/>
            </a:endParaRPr>
          </a:p>
        </p:txBody>
      </p:sp>
      <p:sp>
        <p:nvSpPr>
          <p:cNvPr id="1652" name="Google Shape;1652;p16"/>
          <p:cNvSpPr/>
          <p:nvPr/>
        </p:nvSpPr>
        <p:spPr>
          <a:xfrm>
            <a:off x="4572001" y="859980"/>
            <a:ext cx="1784555" cy="1308033"/>
          </a:xfrm>
          <a:prstGeom prst="wedgeRoundRectCallout">
            <a:avLst>
              <a:gd name="adj1" fmla="val 134696"/>
              <a:gd name="adj2" fmla="val -7697"/>
              <a:gd name="adj3" fmla="val 16667"/>
            </a:avLst>
          </a:prstGeom>
          <a:solidFill>
            <a:srgbClr val="851C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rgbClr val="FFFFFF"/>
                </a:solidFill>
                <a:latin typeface="Trebuchet MS"/>
                <a:ea typeface="Trebuchet MS"/>
                <a:cs typeface="Trebuchet MS"/>
                <a:sym typeface="Trebuchet MS"/>
              </a:rPr>
              <a:t>The majority of patients assessed as requiring 24-hour care were discharged from AMU/AME.</a:t>
            </a:r>
            <a:endParaRPr/>
          </a:p>
        </p:txBody>
      </p:sp>
      <p:sp>
        <p:nvSpPr>
          <p:cNvPr id="1653" name="Google Shape;1653;p16"/>
          <p:cNvSpPr/>
          <p:nvPr/>
        </p:nvSpPr>
        <p:spPr>
          <a:xfrm>
            <a:off x="4653116" y="3045543"/>
            <a:ext cx="2344994" cy="1386349"/>
          </a:xfrm>
          <a:prstGeom prst="wedgeRoundRectCallout">
            <a:avLst>
              <a:gd name="adj1" fmla="val 82175"/>
              <a:gd name="adj2" fmla="val -160569"/>
              <a:gd name="adj3" fmla="val 16667"/>
            </a:avLst>
          </a:prstGeom>
          <a:solidFill>
            <a:schemeClr val="accent1"/>
          </a:solidFill>
          <a:ln w="19050" cap="rnd" cmpd="sng">
            <a:solidFill>
              <a:srgbClr val="61200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rgbClr val="FFFFFF"/>
                </a:solidFill>
                <a:latin typeface="Trebuchet MS"/>
                <a:ea typeface="Trebuchet MS"/>
                <a:cs typeface="Trebuchet MS"/>
                <a:sym typeface="Trebuchet MS"/>
              </a:rPr>
              <a:t>Likewise, the majority of patients who were able to stay at home with/without services were discharged from the front door area.</a:t>
            </a:r>
            <a:endParaRPr/>
          </a:p>
        </p:txBody>
      </p:sp>
      <p:pic>
        <p:nvPicPr>
          <p:cNvPr id="1654" name="Google Shape;1654;p16" descr="Flat icon with African American cute businesswoman cartoon character in ..."/>
          <p:cNvPicPr preferRelativeResize="0"/>
          <p:nvPr/>
        </p:nvPicPr>
        <p:blipFill rotWithShape="1">
          <a:blip r:embed="rId3">
            <a:alphaModFix/>
          </a:blip>
          <a:srcRect/>
          <a:stretch/>
        </p:blipFill>
        <p:spPr>
          <a:xfrm>
            <a:off x="7655912" y="197530"/>
            <a:ext cx="1166854" cy="4860957"/>
          </a:xfrm>
          <a:prstGeom prst="rect">
            <a:avLst/>
          </a:prstGeom>
          <a:noFill/>
          <a:ln>
            <a:noFill/>
          </a:ln>
        </p:spPr>
      </p:pic>
      <p:pic>
        <p:nvPicPr>
          <p:cNvPr id="1655" name="Google Shape;1655;p16"/>
          <p:cNvPicPr preferRelativeResize="0"/>
          <p:nvPr/>
        </p:nvPicPr>
        <p:blipFill rotWithShape="1">
          <a:blip r:embed="rId4">
            <a:alphaModFix/>
          </a:blip>
          <a:srcRect/>
          <a:stretch/>
        </p:blipFill>
        <p:spPr>
          <a:xfrm>
            <a:off x="365046" y="859980"/>
            <a:ext cx="3892163" cy="1829261"/>
          </a:xfrm>
          <a:prstGeom prst="rect">
            <a:avLst/>
          </a:prstGeom>
          <a:noFill/>
          <a:ln>
            <a:noFill/>
          </a:ln>
        </p:spPr>
      </p:pic>
      <p:pic>
        <p:nvPicPr>
          <p:cNvPr id="1656" name="Google Shape;1656;p16"/>
          <p:cNvPicPr preferRelativeResize="0"/>
          <p:nvPr/>
        </p:nvPicPr>
        <p:blipFill rotWithShape="1">
          <a:blip r:embed="rId5">
            <a:alphaModFix/>
          </a:blip>
          <a:srcRect/>
          <a:stretch/>
        </p:blipFill>
        <p:spPr>
          <a:xfrm>
            <a:off x="365046" y="2953075"/>
            <a:ext cx="3893459" cy="18363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660"/>
        <p:cNvGrpSpPr/>
        <p:nvPr/>
      </p:nvGrpSpPr>
      <p:grpSpPr>
        <a:xfrm>
          <a:off x="0" y="0"/>
          <a:ext cx="0" cy="0"/>
          <a:chOff x="0" y="0"/>
          <a:chExt cx="0" cy="0"/>
        </a:xfrm>
      </p:grpSpPr>
      <p:pic>
        <p:nvPicPr>
          <p:cNvPr id="1661" name="Google Shape;1661;p17" descr="Create a woman cartoon character | Freelancer"/>
          <p:cNvPicPr preferRelativeResize="0"/>
          <p:nvPr/>
        </p:nvPicPr>
        <p:blipFill rotWithShape="1">
          <a:blip r:embed="rId3">
            <a:alphaModFix/>
          </a:blip>
          <a:srcRect l="35225" t="7971" r="25751" b="9017"/>
          <a:stretch/>
        </p:blipFill>
        <p:spPr>
          <a:xfrm>
            <a:off x="240756" y="366100"/>
            <a:ext cx="2111611" cy="4656850"/>
          </a:xfrm>
          <a:prstGeom prst="rect">
            <a:avLst/>
          </a:prstGeom>
          <a:noFill/>
          <a:ln>
            <a:noFill/>
          </a:ln>
        </p:spPr>
      </p:pic>
      <p:sp>
        <p:nvSpPr>
          <p:cNvPr id="1662" name="Google Shape;1662;p17"/>
          <p:cNvSpPr txBox="1">
            <a:spLocks noGrp="1"/>
          </p:cNvSpPr>
          <p:nvPr>
            <p:ph type="title"/>
          </p:nvPr>
        </p:nvSpPr>
        <p:spPr>
          <a:xfrm>
            <a:off x="1288425" y="120550"/>
            <a:ext cx="6447501" cy="470405"/>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accent6"/>
              </a:buClr>
              <a:buSzPts val="2400"/>
              <a:buFont typeface="Trebuchet MS"/>
              <a:buNone/>
            </a:pPr>
            <a:r>
              <a:rPr lang="en-GB" sz="2400" b="1" i="0" u="sng" strike="noStrike" cap="none">
                <a:solidFill>
                  <a:schemeClr val="accent6"/>
                </a:solidFill>
                <a:latin typeface="Trebuchet MS"/>
                <a:ea typeface="Trebuchet MS"/>
                <a:cs typeface="Trebuchet MS"/>
                <a:sym typeface="Trebuchet MS"/>
              </a:rPr>
              <a:t>D2A Assessment Outcomes</a:t>
            </a:r>
            <a:endParaRPr sz="2400" b="1" i="0" u="sng" strike="noStrike" cap="none">
              <a:solidFill>
                <a:schemeClr val="accent6"/>
              </a:solidFill>
              <a:latin typeface="Trebuchet MS"/>
              <a:ea typeface="Trebuchet MS"/>
              <a:cs typeface="Trebuchet MS"/>
              <a:sym typeface="Trebuchet MS"/>
            </a:endParaRPr>
          </a:p>
        </p:txBody>
      </p:sp>
      <p:sp>
        <p:nvSpPr>
          <p:cNvPr id="1663" name="Google Shape;1663;p17"/>
          <p:cNvSpPr/>
          <p:nvPr/>
        </p:nvSpPr>
        <p:spPr>
          <a:xfrm>
            <a:off x="1961698" y="2154648"/>
            <a:ext cx="2297216" cy="2048595"/>
          </a:xfrm>
          <a:prstGeom prst="wedgeRoundRectCallout">
            <a:avLst>
              <a:gd name="adj1" fmla="val -72914"/>
              <a:gd name="adj2" fmla="val -79100"/>
              <a:gd name="adj3" fmla="val 16667"/>
            </a:avLst>
          </a:prstGeom>
          <a:solidFill>
            <a:srgbClr val="851C00"/>
          </a:solidFill>
          <a:ln w="19050" cap="rnd" cmpd="sng">
            <a:solidFill>
              <a:srgbClr val="61200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rgbClr val="FFFFFF"/>
                </a:solidFill>
                <a:latin typeface="Trebuchet MS"/>
                <a:ea typeface="Trebuchet MS"/>
                <a:cs typeface="Trebuchet MS"/>
                <a:sym typeface="Trebuchet MS"/>
              </a:rPr>
              <a:t>Since Phase 2 commenced, we can see a sustained reduction in the number of bed days lost to delay in the front door area (AME). </a:t>
            </a:r>
            <a:endParaRPr/>
          </a:p>
          <a:p>
            <a:pPr marL="0" marR="0" lvl="0" indent="0" algn="ctr" rtl="0">
              <a:spcBef>
                <a:spcPts val="0"/>
              </a:spcBef>
              <a:spcAft>
                <a:spcPts val="0"/>
              </a:spcAft>
              <a:buNone/>
            </a:pPr>
            <a:endParaRPr sz="1200">
              <a:solidFill>
                <a:srgbClr val="FFFFFF"/>
              </a:solidFill>
              <a:latin typeface="Trebuchet MS"/>
              <a:ea typeface="Trebuchet MS"/>
              <a:cs typeface="Trebuchet MS"/>
              <a:sym typeface="Trebuchet MS"/>
            </a:endParaRPr>
          </a:p>
          <a:p>
            <a:pPr marL="0" marR="0" lvl="0" indent="0" algn="ctr" rtl="0">
              <a:spcBef>
                <a:spcPts val="0"/>
              </a:spcBef>
              <a:spcAft>
                <a:spcPts val="0"/>
              </a:spcAft>
              <a:buNone/>
            </a:pPr>
            <a:r>
              <a:rPr lang="en-GB" sz="1200">
                <a:solidFill>
                  <a:srgbClr val="FFFFFF"/>
                </a:solidFill>
                <a:latin typeface="Trebuchet MS"/>
                <a:ea typeface="Trebuchet MS"/>
                <a:cs typeface="Trebuchet MS"/>
                <a:sym typeface="Trebuchet MS"/>
              </a:rPr>
              <a:t>In July and November, there were no delays at all.  </a:t>
            </a:r>
            <a:endParaRPr/>
          </a:p>
        </p:txBody>
      </p:sp>
      <p:graphicFrame>
        <p:nvGraphicFramePr>
          <p:cNvPr id="1664" name="Google Shape;1664;p17"/>
          <p:cNvGraphicFramePr/>
          <p:nvPr/>
        </p:nvGraphicFramePr>
        <p:xfrm>
          <a:off x="4759726" y="1028700"/>
          <a:ext cx="4143518" cy="3771900"/>
        </p:xfrm>
        <a:graphic>
          <a:graphicData uri="http://schemas.openxmlformats.org/drawingml/2006/chart">
            <c:chart xmlns:c="http://schemas.openxmlformats.org/drawingml/2006/chart" xmlns:r="http://schemas.openxmlformats.org/officeDocument/2006/relationships" r:id="rId4"/>
          </a:graphicData>
        </a:graphic>
      </p:graphicFrame>
      <p:sp>
        <p:nvSpPr>
          <p:cNvPr id="1665" name="Google Shape;1665;p17"/>
          <p:cNvSpPr/>
          <p:nvPr/>
        </p:nvSpPr>
        <p:spPr>
          <a:xfrm>
            <a:off x="7536427" y="3200400"/>
            <a:ext cx="1268361" cy="1401097"/>
          </a:xfrm>
          <a:prstGeom prst="rect">
            <a:avLst/>
          </a:prstGeom>
          <a:noFill/>
          <a:ln w="19050" cap="rnd" cmpd="sng">
            <a:solidFill>
              <a:srgbClr val="61200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dk1"/>
              </a:solidFill>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9"/>
        <p:cNvGrpSpPr/>
        <p:nvPr/>
      </p:nvGrpSpPr>
      <p:grpSpPr>
        <a:xfrm>
          <a:off x="0" y="0"/>
          <a:ext cx="0" cy="0"/>
          <a:chOff x="0" y="0"/>
          <a:chExt cx="0" cy="0"/>
        </a:xfrm>
      </p:grpSpPr>
      <p:grpSp>
        <p:nvGrpSpPr>
          <p:cNvPr id="1670" name="Google Shape;1670;p18"/>
          <p:cNvGrpSpPr/>
          <p:nvPr/>
        </p:nvGrpSpPr>
        <p:grpSpPr>
          <a:xfrm>
            <a:off x="0" y="-6350"/>
            <a:ext cx="9144001" cy="5149850"/>
            <a:chOff x="0" y="-8467"/>
            <a:chExt cx="12192000" cy="6866467"/>
          </a:xfrm>
        </p:grpSpPr>
        <p:cxnSp>
          <p:nvCxnSpPr>
            <p:cNvPr id="1671" name="Google Shape;1671;p18"/>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672" name="Google Shape;1672;p18"/>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673" name="Google Shape;1673;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74" name="Google Shape;1674;p1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75" name="Google Shape;1675;p18"/>
            <p:cNvSpPr/>
            <p:nvPr/>
          </p:nvSpPr>
          <p:spPr>
            <a:xfrm>
              <a:off x="8932333" y="3048000"/>
              <a:ext cx="3259667" cy="3810000"/>
            </a:xfrm>
            <a:prstGeom prst="triangle">
              <a:avLst>
                <a:gd name="adj" fmla="val 100000"/>
              </a:avLst>
            </a:prstGeom>
            <a:solidFill>
              <a:srgbClr val="B43512">
                <a:alpha val="6588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76" name="Google Shape;1676;p1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4351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77" name="Google Shape;1677;p1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78" name="Google Shape;1678;p1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49C0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79" name="Google Shape;1679;p18"/>
            <p:cNvSpPr/>
            <p:nvPr/>
          </p:nvSpPr>
          <p:spPr>
            <a:xfrm>
              <a:off x="10371666" y="3589867"/>
              <a:ext cx="1817159" cy="3268133"/>
            </a:xfrm>
            <a:prstGeom prst="triangle">
              <a:avLst>
                <a:gd name="adj" fmla="val 100000"/>
              </a:avLst>
            </a:prstGeom>
            <a:solidFill>
              <a:srgbClr val="B43512">
                <a:alpha val="6588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80" name="Google Shape;1680;p18"/>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1681" name="Google Shape;1681;p18"/>
          <p:cNvPicPr preferRelativeResize="0">
            <a:picLocks noGrp="1"/>
          </p:cNvPicPr>
          <p:nvPr>
            <p:ph type="body" idx="1"/>
          </p:nvPr>
        </p:nvPicPr>
        <p:blipFill rotWithShape="1">
          <a:blip r:embed="rId3">
            <a:alphaModFix/>
          </a:blip>
          <a:srcRect/>
          <a:stretch/>
        </p:blipFill>
        <p:spPr>
          <a:xfrm>
            <a:off x="20" y="10"/>
            <a:ext cx="9143980" cy="51434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5"/>
        <p:cNvGrpSpPr/>
        <p:nvPr/>
      </p:nvGrpSpPr>
      <p:grpSpPr>
        <a:xfrm>
          <a:off x="0" y="0"/>
          <a:ext cx="0" cy="0"/>
          <a:chOff x="0" y="0"/>
          <a:chExt cx="0" cy="0"/>
        </a:xfrm>
      </p:grpSpPr>
      <p:grpSp>
        <p:nvGrpSpPr>
          <p:cNvPr id="1686" name="Google Shape;1686;p19"/>
          <p:cNvGrpSpPr/>
          <p:nvPr/>
        </p:nvGrpSpPr>
        <p:grpSpPr>
          <a:xfrm>
            <a:off x="0" y="-6350"/>
            <a:ext cx="9144001" cy="5149850"/>
            <a:chOff x="0" y="-8467"/>
            <a:chExt cx="12192000" cy="6866467"/>
          </a:xfrm>
        </p:grpSpPr>
        <p:cxnSp>
          <p:nvCxnSpPr>
            <p:cNvPr id="1687" name="Google Shape;1687;p19"/>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688" name="Google Shape;1688;p19"/>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689" name="Google Shape;1689;p1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90" name="Google Shape;1690;p1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91" name="Google Shape;1691;p19"/>
            <p:cNvSpPr/>
            <p:nvPr/>
          </p:nvSpPr>
          <p:spPr>
            <a:xfrm>
              <a:off x="8932333" y="3048000"/>
              <a:ext cx="3259667" cy="3810000"/>
            </a:xfrm>
            <a:prstGeom prst="triangle">
              <a:avLst>
                <a:gd name="adj" fmla="val 100000"/>
              </a:avLst>
            </a:prstGeom>
            <a:solidFill>
              <a:srgbClr val="B43512">
                <a:alpha val="6588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92" name="Google Shape;1692;p1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4351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93" name="Google Shape;1693;p1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94" name="Google Shape;1694;p1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49C0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95" name="Google Shape;1695;p19"/>
            <p:cNvSpPr/>
            <p:nvPr/>
          </p:nvSpPr>
          <p:spPr>
            <a:xfrm>
              <a:off x="10371666" y="3589867"/>
              <a:ext cx="1817159" cy="3268133"/>
            </a:xfrm>
            <a:prstGeom prst="triangle">
              <a:avLst>
                <a:gd name="adj" fmla="val 100000"/>
              </a:avLst>
            </a:prstGeom>
            <a:solidFill>
              <a:srgbClr val="B43512">
                <a:alpha val="6588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96" name="Google Shape;1696;p19"/>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1697" name="Google Shape;1697;p19"/>
          <p:cNvPicPr preferRelativeResize="0">
            <a:picLocks noGrp="1"/>
          </p:cNvPicPr>
          <p:nvPr>
            <p:ph type="body" idx="1"/>
          </p:nvPr>
        </p:nvPicPr>
        <p:blipFill rotWithShape="1">
          <a:blip r:embed="rId3">
            <a:alphaModFix/>
          </a:blip>
          <a:srcRect/>
          <a:stretch/>
        </p:blipFill>
        <p:spPr>
          <a:xfrm>
            <a:off x="20" y="10"/>
            <a:ext cx="9143980" cy="51434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2"/>
          <p:cNvSpPr/>
          <p:nvPr/>
        </p:nvSpPr>
        <p:spPr>
          <a:xfrm rot="5347917">
            <a:off x="4549494" y="2819479"/>
            <a:ext cx="59407" cy="1811974"/>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0" name="Google Shape;1380;p2"/>
          <p:cNvSpPr txBox="1"/>
          <p:nvPr/>
        </p:nvSpPr>
        <p:spPr>
          <a:xfrm>
            <a:off x="3230104" y="3197743"/>
            <a:ext cx="2686500" cy="12585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None/>
            </a:pPr>
            <a:r>
              <a:rPr lang="en-GB" sz="2400" b="1" i="0" u="none" strike="noStrike" cap="none">
                <a:solidFill>
                  <a:schemeClr val="dk1"/>
                </a:solidFill>
                <a:latin typeface="Calibri"/>
                <a:ea typeface="Calibri"/>
                <a:cs typeface="Calibri"/>
                <a:sym typeface="Calibri"/>
              </a:rPr>
              <a:t>Lynne Morman</a:t>
            </a:r>
            <a:endParaRPr sz="1800" b="0" i="0" u="none" strike="noStrike" cap="none">
              <a:solidFill>
                <a:schemeClr val="dk1"/>
              </a:solidFill>
              <a:latin typeface="Calibri"/>
              <a:ea typeface="Calibri"/>
              <a:cs typeface="Calibri"/>
              <a:sym typeface="Calibri"/>
            </a:endParaRPr>
          </a:p>
          <a:p>
            <a:pPr marL="0" marR="0" lvl="0" indent="0" algn="ctr" rtl="0">
              <a:lnSpc>
                <a:spcPct val="90000"/>
              </a:lnSpc>
              <a:spcBef>
                <a:spcPts val="840"/>
              </a:spcBef>
              <a:spcAft>
                <a:spcPts val="0"/>
              </a:spcAft>
              <a:buNone/>
            </a:pPr>
            <a:r>
              <a:rPr lang="en-GB" sz="1100" b="0" i="0" u="none" strike="noStrike" cap="none">
                <a:solidFill>
                  <a:schemeClr val="dk1"/>
                </a:solidFill>
                <a:latin typeface="Calibri"/>
                <a:ea typeface="Calibri"/>
                <a:cs typeface="Calibri"/>
                <a:sym typeface="Calibri"/>
              </a:rPr>
              <a:t>Associate Locality Manager Urgent &amp; Unscheduled Care</a:t>
            </a:r>
            <a:endParaRPr sz="16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None/>
            </a:pPr>
            <a:r>
              <a:rPr lang="en-GB" sz="1600" b="1" i="0" u="none" strike="noStrike" cap="none">
                <a:solidFill>
                  <a:schemeClr val="dk1"/>
                </a:solidFill>
                <a:latin typeface="Calibri"/>
                <a:ea typeface="Calibri"/>
                <a:cs typeface="Calibri"/>
                <a:sym typeface="Calibri"/>
              </a:rPr>
              <a:t>Dundee HSCP</a:t>
            </a:r>
            <a:endParaRPr sz="1600" b="0" i="0" u="none" strike="noStrike" cap="none">
              <a:solidFill>
                <a:schemeClr val="dk1"/>
              </a:solidFill>
              <a:latin typeface="Calibri"/>
              <a:ea typeface="Calibri"/>
              <a:cs typeface="Calibri"/>
              <a:sym typeface="Calibri"/>
            </a:endParaRPr>
          </a:p>
        </p:txBody>
      </p:sp>
      <p:sp>
        <p:nvSpPr>
          <p:cNvPr id="1381" name="Google Shape;1381;p2"/>
          <p:cNvSpPr/>
          <p:nvPr/>
        </p:nvSpPr>
        <p:spPr>
          <a:xfrm rot="5340000">
            <a:off x="1492770" y="-444840"/>
            <a:ext cx="108051" cy="2356213"/>
          </a:xfrm>
          <a:prstGeom prst="rect">
            <a:avLst/>
          </a:prstGeom>
          <a:solidFill>
            <a:srgbClr val="E4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2" name="Google Shape;1382;p2"/>
          <p:cNvSpPr txBox="1"/>
          <p:nvPr/>
        </p:nvSpPr>
        <p:spPr>
          <a:xfrm>
            <a:off x="269080" y="69683"/>
            <a:ext cx="2934210" cy="861774"/>
          </a:xfrm>
          <a:prstGeom prst="rect">
            <a:avLst/>
          </a:prstGeom>
          <a:noFill/>
          <a:ln>
            <a:noFill/>
          </a:ln>
        </p:spPr>
        <p:txBody>
          <a:bodyPr spcFirstLastPara="1" wrap="square" lIns="91425" tIns="45700" rIns="91425" bIns="45700" anchor="t" anchorCtr="0">
            <a:spAutoFit/>
          </a:bodyPr>
          <a:lstStyle/>
          <a:p>
            <a:pPr marL="9525" marR="0" lvl="0" indent="-9525" algn="l" rtl="0">
              <a:spcBef>
                <a:spcPts val="0"/>
              </a:spcBef>
              <a:spcAft>
                <a:spcPts val="0"/>
              </a:spcAft>
              <a:buNone/>
            </a:pPr>
            <a:r>
              <a:rPr lang="en-GB" sz="5000" b="1" i="0" u="none" strike="noStrike" cap="none">
                <a:solidFill>
                  <a:schemeClr val="dk1"/>
                </a:solidFill>
                <a:latin typeface="Calibri"/>
                <a:ea typeface="Calibri"/>
                <a:cs typeface="Calibri"/>
                <a:sym typeface="Calibri"/>
              </a:rPr>
              <a:t>Speakers:</a:t>
            </a:r>
            <a:endParaRPr/>
          </a:p>
        </p:txBody>
      </p:sp>
      <p:sp>
        <p:nvSpPr>
          <p:cNvPr id="1383" name="Google Shape;1383;p2"/>
          <p:cNvSpPr/>
          <p:nvPr/>
        </p:nvSpPr>
        <p:spPr>
          <a:xfrm rot="10800000">
            <a:off x="7364319" y="-14798"/>
            <a:ext cx="1782761" cy="1857975"/>
          </a:xfrm>
          <a:prstGeom prst="rtTriangl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4" name="Google Shape;1384;p2"/>
          <p:cNvSpPr/>
          <p:nvPr/>
        </p:nvSpPr>
        <p:spPr>
          <a:xfrm rot="5340000">
            <a:off x="1900179" y="3060647"/>
            <a:ext cx="59533" cy="1339390"/>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85" name="Google Shape;1385;p2" descr="A person wearing glasses and a blue jacket&#10;&#10;AI-generated content may be incorrect."/>
          <p:cNvPicPr preferRelativeResize="0"/>
          <p:nvPr/>
        </p:nvPicPr>
        <p:blipFill rotWithShape="1">
          <a:blip r:embed="rId3">
            <a:alphaModFix/>
          </a:blip>
          <a:srcRect/>
          <a:stretch/>
        </p:blipFill>
        <p:spPr>
          <a:xfrm>
            <a:off x="930993" y="1558802"/>
            <a:ext cx="1909764" cy="1745458"/>
          </a:xfrm>
          <a:prstGeom prst="flowChartConnector">
            <a:avLst/>
          </a:prstGeom>
          <a:noFill/>
          <a:ln>
            <a:noFill/>
          </a:ln>
        </p:spPr>
      </p:pic>
      <p:pic>
        <p:nvPicPr>
          <p:cNvPr id="1386" name="Google Shape;1386;p2" descr="A person smiling at the camera&#10;&#10;AI-generated content may be incorrect."/>
          <p:cNvPicPr preferRelativeResize="0"/>
          <p:nvPr/>
        </p:nvPicPr>
        <p:blipFill rotWithShape="1">
          <a:blip r:embed="rId4">
            <a:alphaModFix/>
          </a:blip>
          <a:srcRect/>
          <a:stretch/>
        </p:blipFill>
        <p:spPr>
          <a:xfrm>
            <a:off x="3690313" y="1646894"/>
            <a:ext cx="1824039" cy="1781176"/>
          </a:xfrm>
          <a:prstGeom prst="ellipse">
            <a:avLst/>
          </a:prstGeom>
          <a:noFill/>
          <a:ln>
            <a:noFill/>
          </a:ln>
        </p:spPr>
      </p:pic>
      <p:sp>
        <p:nvSpPr>
          <p:cNvPr id="1387" name="Google Shape;1387;p2"/>
          <p:cNvSpPr/>
          <p:nvPr/>
        </p:nvSpPr>
        <p:spPr>
          <a:xfrm rot="5340000">
            <a:off x="7281202" y="3001430"/>
            <a:ext cx="53778" cy="1571379"/>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8" name="Google Shape;1388;p2"/>
          <p:cNvSpPr txBox="1"/>
          <p:nvPr/>
        </p:nvSpPr>
        <p:spPr>
          <a:xfrm>
            <a:off x="620835" y="3101092"/>
            <a:ext cx="2686500" cy="12585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None/>
            </a:pPr>
            <a:r>
              <a:rPr lang="en-GB" sz="2400" b="1" i="0" u="none" strike="noStrike" cap="none">
                <a:solidFill>
                  <a:schemeClr val="dk1"/>
                </a:solidFill>
                <a:latin typeface="Calibri"/>
                <a:ea typeface="Calibri"/>
                <a:cs typeface="Calibri"/>
                <a:sym typeface="Calibri"/>
              </a:rPr>
              <a:t>Rob Murray</a:t>
            </a:r>
            <a:endParaRPr sz="1800" b="1" i="0" u="none" strike="noStrike" cap="none">
              <a:solidFill>
                <a:schemeClr val="dk1"/>
              </a:solidFill>
              <a:latin typeface="Calibri"/>
              <a:ea typeface="Calibri"/>
              <a:cs typeface="Calibri"/>
              <a:sym typeface="Calibri"/>
            </a:endParaRPr>
          </a:p>
          <a:p>
            <a:pPr marL="0" marR="0" lvl="0" indent="0" algn="ctr" rtl="0">
              <a:lnSpc>
                <a:spcPct val="90000"/>
              </a:lnSpc>
              <a:spcBef>
                <a:spcPts val="840"/>
              </a:spcBef>
              <a:spcAft>
                <a:spcPts val="0"/>
              </a:spcAft>
              <a:buNone/>
            </a:pPr>
            <a:r>
              <a:rPr lang="en-GB" sz="1200" i="0" u="none" strike="noStrike" cap="none">
                <a:solidFill>
                  <a:schemeClr val="dk1"/>
                </a:solidFill>
                <a:latin typeface="Calibri"/>
                <a:ea typeface="Calibri"/>
                <a:cs typeface="Calibri"/>
                <a:sym typeface="Calibri"/>
              </a:rPr>
              <a:t>Director for Scotland</a:t>
            </a:r>
            <a:endParaRPr i="0" u="none" strike="noStrike" cap="none">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None/>
            </a:pPr>
            <a:r>
              <a:rPr lang="en-GB" sz="1600" b="1" i="0" u="none" strike="noStrike" cap="none">
                <a:solidFill>
                  <a:schemeClr val="dk1"/>
                </a:solidFill>
                <a:latin typeface="Calibri"/>
                <a:ea typeface="Calibri"/>
                <a:cs typeface="Calibri"/>
                <a:sym typeface="Calibri"/>
              </a:rPr>
              <a:t>British Red Cross</a:t>
            </a:r>
            <a:endParaRPr/>
          </a:p>
        </p:txBody>
      </p:sp>
      <p:sp>
        <p:nvSpPr>
          <p:cNvPr id="1389" name="Google Shape;1389;p2"/>
          <p:cNvSpPr/>
          <p:nvPr/>
        </p:nvSpPr>
        <p:spPr>
          <a:xfrm>
            <a:off x="7812911" y="4456253"/>
            <a:ext cx="1258746" cy="578734"/>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0" name="Google Shape;1390;p2"/>
          <p:cNvSpPr txBox="1"/>
          <p:nvPr/>
        </p:nvSpPr>
        <p:spPr>
          <a:xfrm>
            <a:off x="5965161" y="3423567"/>
            <a:ext cx="2686460" cy="1258453"/>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None/>
            </a:pPr>
            <a:r>
              <a:rPr lang="en-GB" sz="2400" b="1" i="0" u="none" strike="noStrike" cap="none">
                <a:solidFill>
                  <a:schemeClr val="dk1"/>
                </a:solidFill>
                <a:latin typeface="Calibri"/>
                <a:ea typeface="Calibri"/>
                <a:cs typeface="Calibri"/>
                <a:sym typeface="Calibri"/>
              </a:rPr>
              <a:t>Lyndsey Dunn</a:t>
            </a:r>
            <a:endParaRPr sz="1600" b="0" i="0" u="none" strike="noStrike" cap="none">
              <a:solidFill>
                <a:schemeClr val="dk1"/>
              </a:solidFill>
              <a:latin typeface="Calibri"/>
              <a:ea typeface="Calibri"/>
              <a:cs typeface="Calibri"/>
              <a:sym typeface="Calibri"/>
            </a:endParaRPr>
          </a:p>
          <a:p>
            <a:pPr marL="0" marR="0" lvl="0" indent="0" algn="ctr" rtl="0">
              <a:lnSpc>
                <a:spcPct val="90000"/>
              </a:lnSpc>
              <a:spcBef>
                <a:spcPts val="840"/>
              </a:spcBef>
              <a:spcAft>
                <a:spcPts val="0"/>
              </a:spcAft>
              <a:buNone/>
            </a:pPr>
            <a:r>
              <a:rPr lang="en-GB" sz="1100" b="0" i="0" u="none" strike="noStrike" cap="none">
                <a:solidFill>
                  <a:schemeClr val="dk1"/>
                </a:solidFill>
                <a:latin typeface="Calibri"/>
                <a:ea typeface="Calibri"/>
                <a:cs typeface="Calibri"/>
                <a:sym typeface="Calibri"/>
              </a:rPr>
              <a:t>Service Manager, Community Flow, Integrated Discharge Teams and Community Specialist Services</a:t>
            </a:r>
            <a:endParaRPr sz="16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None/>
            </a:pPr>
            <a:r>
              <a:rPr lang="en-GB" sz="1600" b="1" i="0" u="none" strike="noStrike" cap="none">
                <a:solidFill>
                  <a:schemeClr val="dk1"/>
                </a:solidFill>
                <a:latin typeface="Calibri"/>
                <a:ea typeface="Calibri"/>
                <a:cs typeface="Calibri"/>
                <a:sym typeface="Calibri"/>
              </a:rPr>
              <a:t>Fife HSCP</a:t>
            </a:r>
            <a:endParaRPr sz="1600" b="0" i="0" u="none" strike="noStrike" cap="none">
              <a:solidFill>
                <a:schemeClr val="dk1"/>
              </a:solidFill>
              <a:latin typeface="Calibri"/>
              <a:ea typeface="Calibri"/>
              <a:cs typeface="Calibri"/>
              <a:sym typeface="Calibri"/>
            </a:endParaRPr>
          </a:p>
        </p:txBody>
      </p:sp>
      <p:pic>
        <p:nvPicPr>
          <p:cNvPr id="1391" name="Google Shape;1391;p2" descr="A person smiling at camera&#10;&#10;AI-generated content may be incorrect."/>
          <p:cNvPicPr preferRelativeResize="0"/>
          <p:nvPr/>
        </p:nvPicPr>
        <p:blipFill rotWithShape="1">
          <a:blip r:embed="rId5">
            <a:alphaModFix/>
          </a:blip>
          <a:srcRect/>
          <a:stretch/>
        </p:blipFill>
        <p:spPr>
          <a:xfrm>
            <a:off x="6305983" y="1643062"/>
            <a:ext cx="1824903" cy="1779443"/>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1"/>
        <p:cNvGrpSpPr/>
        <p:nvPr/>
      </p:nvGrpSpPr>
      <p:grpSpPr>
        <a:xfrm>
          <a:off x="0" y="0"/>
          <a:ext cx="0" cy="0"/>
          <a:chOff x="0" y="0"/>
          <a:chExt cx="0" cy="0"/>
        </a:xfrm>
      </p:grpSpPr>
      <p:grpSp>
        <p:nvGrpSpPr>
          <p:cNvPr id="1702" name="Google Shape;1702;p20"/>
          <p:cNvGrpSpPr/>
          <p:nvPr/>
        </p:nvGrpSpPr>
        <p:grpSpPr>
          <a:xfrm>
            <a:off x="0" y="-6350"/>
            <a:ext cx="9144001" cy="5149850"/>
            <a:chOff x="0" y="-8467"/>
            <a:chExt cx="12192000" cy="6866467"/>
          </a:xfrm>
        </p:grpSpPr>
        <p:cxnSp>
          <p:nvCxnSpPr>
            <p:cNvPr id="1703" name="Google Shape;1703;p20"/>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704" name="Google Shape;1704;p20"/>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705" name="Google Shape;1705;p2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06" name="Google Shape;1706;p2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07" name="Google Shape;1707;p20"/>
            <p:cNvSpPr/>
            <p:nvPr/>
          </p:nvSpPr>
          <p:spPr>
            <a:xfrm>
              <a:off x="8932333" y="3048000"/>
              <a:ext cx="3259667" cy="3810000"/>
            </a:xfrm>
            <a:prstGeom prst="triangle">
              <a:avLst>
                <a:gd name="adj" fmla="val 100000"/>
              </a:avLst>
            </a:prstGeom>
            <a:solidFill>
              <a:srgbClr val="B43512">
                <a:alpha val="6588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08" name="Google Shape;1708;p2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B4351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09" name="Google Shape;1709;p2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10" name="Google Shape;1710;p2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F49C0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11" name="Google Shape;1711;p20"/>
            <p:cNvSpPr/>
            <p:nvPr/>
          </p:nvSpPr>
          <p:spPr>
            <a:xfrm>
              <a:off x="10371666" y="3589867"/>
              <a:ext cx="1817159" cy="3268133"/>
            </a:xfrm>
            <a:prstGeom prst="triangle">
              <a:avLst>
                <a:gd name="adj" fmla="val 100000"/>
              </a:avLst>
            </a:prstGeom>
            <a:solidFill>
              <a:srgbClr val="B43512">
                <a:alpha val="6588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12" name="Google Shape;1712;p20"/>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1713" name="Google Shape;1713;p20" descr="A diagram of a presentation&#10;&#10;AI-generated content may be incorrect."/>
          <p:cNvPicPr preferRelativeResize="0">
            <a:picLocks noGrp="1"/>
          </p:cNvPicPr>
          <p:nvPr>
            <p:ph type="body" idx="1"/>
          </p:nvPr>
        </p:nvPicPr>
        <p:blipFill rotWithShape="1">
          <a:blip r:embed="rId3">
            <a:alphaModFix/>
          </a:blip>
          <a:srcRect/>
          <a:stretch/>
        </p:blipFill>
        <p:spPr>
          <a:xfrm>
            <a:off x="20" y="10"/>
            <a:ext cx="9143980" cy="514349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2A24"/>
        </a:solidFill>
        <a:effectLst/>
      </p:bgPr>
    </p:bg>
    <p:spTree>
      <p:nvGrpSpPr>
        <p:cNvPr id="1" name="Shape 1717"/>
        <p:cNvGrpSpPr/>
        <p:nvPr/>
      </p:nvGrpSpPr>
      <p:grpSpPr>
        <a:xfrm>
          <a:off x="0" y="0"/>
          <a:ext cx="0" cy="0"/>
          <a:chOff x="0" y="0"/>
          <a:chExt cx="0" cy="0"/>
        </a:xfrm>
      </p:grpSpPr>
      <p:sp>
        <p:nvSpPr>
          <p:cNvPr id="1718" name="Google Shape;1718;p21"/>
          <p:cNvSpPr/>
          <p:nvPr/>
        </p:nvSpPr>
        <p:spPr>
          <a:xfrm>
            <a:off x="1475656" y="3021784"/>
            <a:ext cx="5832648" cy="193886"/>
          </a:xfrm>
          <a:prstGeom prst="rect">
            <a:avLst/>
          </a:prstGeom>
          <a:solidFill>
            <a:schemeClr val="lt1"/>
          </a:solidFill>
          <a:ln>
            <a:noFill/>
          </a:ln>
        </p:spPr>
        <p:txBody>
          <a:bodyPr spcFirstLastPara="1" wrap="square" lIns="21325" tIns="21325" rIns="21325" bIns="21325" anchor="ctr" anchorCtr="0">
            <a:spAutoFit/>
          </a:bodyPr>
          <a:lstStyle/>
          <a:p>
            <a:pPr marL="0" marR="0" lvl="0" indent="0" algn="ctr" rtl="0">
              <a:spcBef>
                <a:spcPts val="0"/>
              </a:spcBef>
              <a:spcAft>
                <a:spcPts val="0"/>
              </a:spcAft>
              <a:buNone/>
            </a:pPr>
            <a:endParaRPr sz="1300">
              <a:solidFill>
                <a:srgbClr val="FFFFFF"/>
              </a:solidFill>
              <a:latin typeface="Calibri"/>
              <a:ea typeface="Calibri"/>
              <a:cs typeface="Calibri"/>
              <a:sym typeface="Calibri"/>
            </a:endParaRPr>
          </a:p>
        </p:txBody>
      </p:sp>
      <p:sp>
        <p:nvSpPr>
          <p:cNvPr id="1719" name="Google Shape;1719;p21"/>
          <p:cNvSpPr txBox="1"/>
          <p:nvPr/>
        </p:nvSpPr>
        <p:spPr>
          <a:xfrm>
            <a:off x="1331640" y="1347614"/>
            <a:ext cx="7200800" cy="1938992"/>
          </a:xfrm>
          <a:prstGeom prst="rect">
            <a:avLst/>
          </a:prstGeom>
          <a:noFill/>
          <a:ln>
            <a:noFill/>
          </a:ln>
        </p:spPr>
        <p:txBody>
          <a:bodyPr spcFirstLastPara="1" wrap="square" lIns="91425" tIns="45700" rIns="91425" bIns="45700" anchor="t" anchorCtr="0">
            <a:spAutoFit/>
          </a:bodyPr>
          <a:lstStyle/>
          <a:p>
            <a:pPr marL="9525" marR="0" lvl="0" indent="-9525" algn="l" rtl="0">
              <a:spcBef>
                <a:spcPts val="0"/>
              </a:spcBef>
              <a:spcAft>
                <a:spcPts val="0"/>
              </a:spcAft>
              <a:buNone/>
            </a:pPr>
            <a:r>
              <a:rPr lang="en-GB" sz="6000" b="1">
                <a:solidFill>
                  <a:schemeClr val="dk1"/>
                </a:solidFill>
                <a:latin typeface="Arial"/>
                <a:ea typeface="Arial"/>
                <a:cs typeface="Arial"/>
                <a:sym typeface="Arial"/>
              </a:rPr>
              <a:t>Fife Service:</a:t>
            </a:r>
            <a:endParaRPr/>
          </a:p>
          <a:p>
            <a:pPr marL="9525" marR="0" lvl="0" indent="-9525" algn="l" rtl="0">
              <a:spcBef>
                <a:spcPts val="0"/>
              </a:spcBef>
              <a:spcAft>
                <a:spcPts val="0"/>
              </a:spcAft>
              <a:buNone/>
            </a:pPr>
            <a:r>
              <a:rPr lang="en-GB" sz="6000" b="1">
                <a:solidFill>
                  <a:schemeClr val="dk1"/>
                </a:solidFill>
                <a:latin typeface="Arial"/>
                <a:ea typeface="Arial"/>
                <a:cs typeface="Arial"/>
                <a:sym typeface="Arial"/>
              </a:rPr>
              <a:t>Home to Assess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22"/>
          <p:cNvSpPr/>
          <p:nvPr/>
        </p:nvSpPr>
        <p:spPr>
          <a:xfrm>
            <a:off x="3756" y="-3709"/>
            <a:ext cx="364831" cy="5145576"/>
          </a:xfrm>
          <a:prstGeom prst="rect">
            <a:avLst/>
          </a:prstGeom>
          <a:solidFill>
            <a:schemeClr val="dk2"/>
          </a:solidFill>
          <a:ln w="25400" cap="flat" cmpd="sng">
            <a:solidFill>
              <a:srgbClr val="EE2A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6" name="Google Shape;1726;p22"/>
          <p:cNvSpPr/>
          <p:nvPr/>
        </p:nvSpPr>
        <p:spPr>
          <a:xfrm rot="5340000">
            <a:off x="1135713" y="356050"/>
            <a:ext cx="86988" cy="801126"/>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7" name="Google Shape;1727;p22"/>
          <p:cNvSpPr txBox="1"/>
          <p:nvPr/>
        </p:nvSpPr>
        <p:spPr>
          <a:xfrm>
            <a:off x="643689" y="124827"/>
            <a:ext cx="407419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chemeClr val="dk1"/>
                </a:solidFill>
                <a:latin typeface="Calibri"/>
                <a:ea typeface="Calibri"/>
                <a:cs typeface="Calibri"/>
                <a:sym typeface="Calibri"/>
              </a:rPr>
              <a:t>Fife H2A</a:t>
            </a:r>
            <a:endParaRPr sz="1800">
              <a:solidFill>
                <a:schemeClr val="dk1"/>
              </a:solidFill>
              <a:latin typeface="Calibri"/>
              <a:ea typeface="Calibri"/>
              <a:cs typeface="Calibri"/>
              <a:sym typeface="Calibri"/>
            </a:endParaRPr>
          </a:p>
        </p:txBody>
      </p:sp>
      <p:sp>
        <p:nvSpPr>
          <p:cNvPr id="1728" name="Google Shape;1728;p22"/>
          <p:cNvSpPr txBox="1"/>
          <p:nvPr/>
        </p:nvSpPr>
        <p:spPr>
          <a:xfrm>
            <a:off x="779651" y="1065587"/>
            <a:ext cx="2866197"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Home to Assess (H2A) is based on the Dundee D2A model.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A test of change began in May 2024.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The service works alongside  the Discharge Teams at Victoria Hospital and Queen Margaret Hospital.</a:t>
            </a:r>
            <a:endParaRPr sz="1800">
              <a:solidFill>
                <a:schemeClr val="dk1"/>
              </a:solidFill>
              <a:latin typeface="Calibri"/>
              <a:ea typeface="Calibri"/>
              <a:cs typeface="Calibri"/>
              <a:sym typeface="Calibri"/>
            </a:endParaRPr>
          </a:p>
        </p:txBody>
      </p:sp>
      <p:pic>
        <p:nvPicPr>
          <p:cNvPr id="1729" name="Google Shape;1729;p22" descr="A person writing on a piece of paper&#10;&#10;Description automatically generated"/>
          <p:cNvPicPr preferRelativeResize="0"/>
          <p:nvPr/>
        </p:nvPicPr>
        <p:blipFill rotWithShape="1">
          <a:blip r:embed="rId3">
            <a:alphaModFix/>
          </a:blip>
          <a:srcRect/>
          <a:stretch/>
        </p:blipFill>
        <p:spPr>
          <a:xfrm>
            <a:off x="4092993" y="1011814"/>
            <a:ext cx="4635166" cy="311768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graphicFrame>
        <p:nvGraphicFramePr>
          <p:cNvPr id="1734" name="Google Shape;1734;p23"/>
          <p:cNvGraphicFramePr/>
          <p:nvPr/>
        </p:nvGraphicFramePr>
        <p:xfrm>
          <a:off x="103284" y="830866"/>
          <a:ext cx="3000000" cy="3000000"/>
        </p:xfrm>
        <a:graphic>
          <a:graphicData uri="http://schemas.openxmlformats.org/drawingml/2006/table">
            <a:tbl>
              <a:tblPr>
                <a:noFill/>
                <a:tableStyleId>{B8DC6964-B365-4F50-9ED1-9C9A83D3BDE5}</a:tableStyleId>
              </a:tblPr>
              <a:tblGrid>
                <a:gridCol w="1089350">
                  <a:extLst>
                    <a:ext uri="{9D8B030D-6E8A-4147-A177-3AD203B41FA5}">
                      <a16:colId xmlns:a16="http://schemas.microsoft.com/office/drawing/2014/main" val="20000"/>
                    </a:ext>
                  </a:extLst>
                </a:gridCol>
                <a:gridCol w="773425">
                  <a:extLst>
                    <a:ext uri="{9D8B030D-6E8A-4147-A177-3AD203B41FA5}">
                      <a16:colId xmlns:a16="http://schemas.microsoft.com/office/drawing/2014/main" val="20001"/>
                    </a:ext>
                  </a:extLst>
                </a:gridCol>
                <a:gridCol w="773425">
                  <a:extLst>
                    <a:ext uri="{9D8B030D-6E8A-4147-A177-3AD203B41FA5}">
                      <a16:colId xmlns:a16="http://schemas.microsoft.com/office/drawing/2014/main" val="20002"/>
                    </a:ext>
                  </a:extLst>
                </a:gridCol>
                <a:gridCol w="773425">
                  <a:extLst>
                    <a:ext uri="{9D8B030D-6E8A-4147-A177-3AD203B41FA5}">
                      <a16:colId xmlns:a16="http://schemas.microsoft.com/office/drawing/2014/main" val="20003"/>
                    </a:ext>
                  </a:extLst>
                </a:gridCol>
                <a:gridCol w="3234350">
                  <a:extLst>
                    <a:ext uri="{9D8B030D-6E8A-4147-A177-3AD203B41FA5}">
                      <a16:colId xmlns:a16="http://schemas.microsoft.com/office/drawing/2014/main" val="20004"/>
                    </a:ext>
                  </a:extLst>
                </a:gridCol>
                <a:gridCol w="2284650">
                  <a:extLst>
                    <a:ext uri="{9D8B030D-6E8A-4147-A177-3AD203B41FA5}">
                      <a16:colId xmlns:a16="http://schemas.microsoft.com/office/drawing/2014/main" val="20005"/>
                    </a:ext>
                  </a:extLst>
                </a:gridCol>
              </a:tblGrid>
              <a:tr h="1244750">
                <a:tc>
                  <a:txBody>
                    <a:bodyPr/>
                    <a:lstStyle/>
                    <a:p>
                      <a:pPr marL="0" marR="0" lvl="0" indent="0" algn="ctr" rtl="0">
                        <a:lnSpc>
                          <a:spcPct val="115000"/>
                        </a:lnSpc>
                        <a:spcBef>
                          <a:spcPts val="0"/>
                        </a:spcBef>
                        <a:spcAft>
                          <a:spcPts val="0"/>
                        </a:spcAft>
                        <a:buNone/>
                      </a:pPr>
                      <a:r>
                        <a:rPr lang="en-GB" sz="800" b="1" u="none" strike="noStrike" cap="none">
                          <a:solidFill>
                            <a:schemeClr val="lt1"/>
                          </a:solidFill>
                          <a:latin typeface="Arial"/>
                          <a:ea typeface="Arial"/>
                          <a:cs typeface="Arial"/>
                          <a:sym typeface="Arial"/>
                        </a:rPr>
                        <a:t>Date</a:t>
                      </a:r>
                      <a:endParaRPr sz="800" u="none" strike="noStrike" cap="none">
                        <a:solidFill>
                          <a:schemeClr val="lt1"/>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l" rtl="0">
                        <a:lnSpc>
                          <a:spcPct val="115000"/>
                        </a:lnSpc>
                        <a:spcBef>
                          <a:spcPts val="0"/>
                        </a:spcBef>
                        <a:spcAft>
                          <a:spcPts val="0"/>
                        </a:spcAft>
                        <a:buNone/>
                      </a:pPr>
                      <a:r>
                        <a:rPr lang="en-GB" sz="800" b="1" u="none" strike="noStrike" cap="none">
                          <a:solidFill>
                            <a:schemeClr val="lt1"/>
                          </a:solidFill>
                          <a:latin typeface="Arial"/>
                          <a:ea typeface="Arial"/>
                          <a:cs typeface="Arial"/>
                          <a:sym typeface="Arial"/>
                        </a:rPr>
                        <a:t>Standard delay position </a:t>
                      </a:r>
                      <a:endParaRPr sz="800" u="none" strike="noStrike" cap="none">
                        <a:solidFill>
                          <a:schemeClr val="lt1"/>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l" rtl="0">
                        <a:lnSpc>
                          <a:spcPct val="115000"/>
                        </a:lnSpc>
                        <a:spcBef>
                          <a:spcPts val="0"/>
                        </a:spcBef>
                        <a:spcAft>
                          <a:spcPts val="0"/>
                        </a:spcAft>
                        <a:buNone/>
                      </a:pPr>
                      <a:r>
                        <a:rPr lang="en-GB" sz="800" b="1" u="none" strike="noStrike" cap="none">
                          <a:solidFill>
                            <a:schemeClr val="lt1"/>
                          </a:solidFill>
                          <a:latin typeface="Arial"/>
                          <a:ea typeface="Arial"/>
                          <a:cs typeface="Arial"/>
                          <a:sym typeface="Arial"/>
                        </a:rPr>
                        <a:t>Standard delay position (inc standard LD/MH codes)</a:t>
                      </a:r>
                      <a:endParaRPr sz="800" u="none" strike="noStrike" cap="none">
                        <a:solidFill>
                          <a:schemeClr val="lt1"/>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l" rtl="0">
                        <a:lnSpc>
                          <a:spcPct val="115000"/>
                        </a:lnSpc>
                        <a:spcBef>
                          <a:spcPts val="0"/>
                        </a:spcBef>
                        <a:spcAft>
                          <a:spcPts val="0"/>
                        </a:spcAft>
                        <a:buNone/>
                      </a:pPr>
                      <a:r>
                        <a:rPr lang="en-GB" sz="800" b="1" u="none" strike="noStrike" cap="none">
                          <a:solidFill>
                            <a:schemeClr val="lt1"/>
                          </a:solidFill>
                          <a:latin typeface="Arial"/>
                          <a:ea typeface="Arial"/>
                          <a:cs typeface="Arial"/>
                          <a:sym typeface="Arial"/>
                        </a:rPr>
                        <a:t>Overall delay position</a:t>
                      </a:r>
                      <a:endParaRPr sz="80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None/>
                      </a:pPr>
                      <a:r>
                        <a:rPr lang="en-GB" sz="800" b="1" u="none" strike="noStrike" cap="none">
                          <a:solidFill>
                            <a:schemeClr val="lt1"/>
                          </a:solidFill>
                          <a:latin typeface="Arial"/>
                          <a:ea typeface="Arial"/>
                          <a:cs typeface="Arial"/>
                          <a:sym typeface="Arial"/>
                        </a:rPr>
                        <a:t>(inc code 51x and code 100)</a:t>
                      </a:r>
                      <a:endParaRPr sz="800" u="none" strike="noStrike" cap="none">
                        <a:solidFill>
                          <a:schemeClr val="lt1"/>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15000"/>
                        </a:lnSpc>
                        <a:spcBef>
                          <a:spcPts val="0"/>
                        </a:spcBef>
                        <a:spcAft>
                          <a:spcPts val="0"/>
                        </a:spcAft>
                        <a:buNone/>
                      </a:pPr>
                      <a:r>
                        <a:rPr lang="en-GB" sz="800" b="1" u="none" strike="noStrike" cap="none">
                          <a:solidFill>
                            <a:schemeClr val="lt1"/>
                          </a:solidFill>
                          <a:latin typeface="Arial"/>
                          <a:ea typeface="Arial"/>
                          <a:cs typeface="Arial"/>
                          <a:sym typeface="Arial"/>
                        </a:rPr>
                        <a:t>Notes</a:t>
                      </a:r>
                      <a:endParaRPr sz="800" u="none" strike="noStrike" cap="none">
                        <a:solidFill>
                          <a:schemeClr val="lt1"/>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15000"/>
                        </a:lnSpc>
                        <a:spcBef>
                          <a:spcPts val="0"/>
                        </a:spcBef>
                        <a:spcAft>
                          <a:spcPts val="0"/>
                        </a:spcAft>
                        <a:buNone/>
                      </a:pPr>
                      <a:r>
                        <a:rPr lang="en-GB" sz="800" b="1" u="none" strike="noStrike" cap="none">
                          <a:solidFill>
                            <a:schemeClr val="lt1"/>
                          </a:solidFill>
                          <a:latin typeface="Arial"/>
                          <a:ea typeface="Arial"/>
                          <a:cs typeface="Arial"/>
                          <a:sym typeface="Arial"/>
                        </a:rPr>
                        <a:t>Degree of confidence/ Tracker</a:t>
                      </a:r>
                      <a:endParaRPr sz="800" u="none" strike="noStrike" cap="none">
                        <a:solidFill>
                          <a:schemeClr val="lt1"/>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08925">
                <a:tc>
                  <a:txBody>
                    <a:bodyPr/>
                    <a:lstStyle/>
                    <a:p>
                      <a:pPr marL="0" marR="0" lvl="0" indent="0" algn="l" rtl="0">
                        <a:lnSpc>
                          <a:spcPct val="115000"/>
                        </a:lnSpc>
                        <a:spcBef>
                          <a:spcPts val="0"/>
                        </a:spcBef>
                        <a:spcAft>
                          <a:spcPts val="0"/>
                        </a:spcAft>
                        <a:buNone/>
                      </a:pPr>
                      <a:r>
                        <a:rPr lang="en-GB" sz="800" b="1" u="none" strike="noStrike" cap="none">
                          <a:latin typeface="Arial"/>
                          <a:ea typeface="Arial"/>
                          <a:cs typeface="Arial"/>
                          <a:sym typeface="Arial"/>
                        </a:rPr>
                        <a:t>Starting point: 18/11</a:t>
                      </a:r>
                      <a:endParaRPr/>
                    </a:p>
                    <a:p>
                      <a:pPr marL="0" marR="0" lvl="0" indent="0" algn="l" rtl="0">
                        <a:lnSpc>
                          <a:spcPct val="115000"/>
                        </a:lnSpc>
                        <a:spcBef>
                          <a:spcPts val="0"/>
                        </a:spcBef>
                        <a:spcAft>
                          <a:spcPts val="0"/>
                        </a:spcAft>
                        <a:buNone/>
                      </a:pPr>
                      <a:endParaRPr sz="800" b="1" u="none" strike="noStrike" cap="none">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400" u="none" strike="noStrike" cap="none">
                          <a:solidFill>
                            <a:schemeClr val="dk1"/>
                          </a:solidFill>
                          <a:latin typeface="Arial"/>
                          <a:ea typeface="Arial"/>
                          <a:cs typeface="Arial"/>
                          <a:sym typeface="Arial"/>
                        </a:rPr>
                        <a:t>71 </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400" u="none" strike="noStrike" cap="none">
                          <a:solidFill>
                            <a:schemeClr val="dk1"/>
                          </a:solidFill>
                          <a:latin typeface="Arial"/>
                          <a:ea typeface="Arial"/>
                          <a:cs typeface="Arial"/>
                          <a:sym typeface="Arial"/>
                        </a:rPr>
                        <a:t>87</a:t>
                      </a:r>
                      <a:r>
                        <a:rPr lang="en-GB" sz="800" u="none" strike="noStrike" cap="none">
                          <a:latin typeface="Arial"/>
                          <a:ea typeface="Arial"/>
                          <a:cs typeface="Arial"/>
                          <a:sym typeface="Arial"/>
                        </a:rPr>
                        <a:t> </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400" u="none" strike="noStrike" cap="none">
                          <a:solidFill>
                            <a:schemeClr val="dk1"/>
                          </a:solidFill>
                          <a:latin typeface="Arial"/>
                          <a:ea typeface="Arial"/>
                          <a:cs typeface="Arial"/>
                          <a:sym typeface="Arial"/>
                        </a:rPr>
                        <a:t>120</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800" u="none" strike="noStrike" cap="none">
                          <a:latin typeface="Arial"/>
                          <a:ea typeface="Arial"/>
                          <a:cs typeface="Arial"/>
                          <a:sym typeface="Arial"/>
                        </a:rPr>
                        <a:t>Reduce by 15%  in 1 week (23/11/21) =74</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endParaRPr sz="800" u="none" strike="noStrike" cap="none">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733675">
                <a:tc>
                  <a:txBody>
                    <a:bodyPr/>
                    <a:lstStyle/>
                    <a:p>
                      <a:pPr marL="0" marR="0" lvl="0" indent="0" algn="l" rtl="0">
                        <a:lnSpc>
                          <a:spcPct val="115000"/>
                        </a:lnSpc>
                        <a:spcBef>
                          <a:spcPts val="0"/>
                        </a:spcBef>
                        <a:spcAft>
                          <a:spcPts val="0"/>
                        </a:spcAft>
                        <a:buNone/>
                      </a:pPr>
                      <a:r>
                        <a:rPr lang="en-GB" sz="800" b="1" u="none" strike="noStrike" cap="none">
                          <a:latin typeface="Arial"/>
                          <a:ea typeface="Arial"/>
                          <a:cs typeface="Arial"/>
                          <a:sym typeface="Arial"/>
                        </a:rPr>
                        <a:t>30/11</a:t>
                      </a:r>
                      <a:endParaRPr/>
                    </a:p>
                    <a:p>
                      <a:pPr marL="0" marR="0" lvl="0" indent="0" algn="l" rtl="0">
                        <a:lnSpc>
                          <a:spcPct val="115000"/>
                        </a:lnSpc>
                        <a:spcBef>
                          <a:spcPts val="0"/>
                        </a:spcBef>
                        <a:spcAft>
                          <a:spcPts val="0"/>
                        </a:spcAft>
                        <a:buNone/>
                      </a:pPr>
                      <a:endParaRPr sz="800" u="none" strike="noStrike" cap="none">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1400" u="none" strike="noStrike" cap="none">
                          <a:solidFill>
                            <a:schemeClr val="dk1"/>
                          </a:solidFill>
                          <a:latin typeface="Arial"/>
                          <a:ea typeface="Arial"/>
                          <a:cs typeface="Arial"/>
                          <a:sym typeface="Arial"/>
                        </a:rPr>
                        <a:t>48</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400" u="none" strike="noStrike" cap="none">
                          <a:solidFill>
                            <a:schemeClr val="dk1"/>
                          </a:solidFill>
                          <a:latin typeface="Arial"/>
                          <a:ea typeface="Arial"/>
                          <a:cs typeface="Arial"/>
                          <a:sym typeface="Arial"/>
                        </a:rPr>
                        <a:t>62</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400" u="none" strike="noStrike" cap="none">
                          <a:solidFill>
                            <a:schemeClr val="dk1"/>
                          </a:solidFill>
                          <a:latin typeface="Arial"/>
                          <a:ea typeface="Arial"/>
                          <a:cs typeface="Arial"/>
                          <a:sym typeface="Arial"/>
                        </a:rPr>
                        <a:t>102</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800"/>
                        <a:buFont typeface="Arial"/>
                        <a:buNone/>
                      </a:pPr>
                      <a:r>
                        <a:rPr lang="en-GB" sz="800" u="none" strike="noStrike" cap="none">
                          <a:solidFill>
                            <a:schemeClr val="dk1"/>
                          </a:solidFill>
                          <a:latin typeface="Arial"/>
                          <a:ea typeface="Arial"/>
                          <a:cs typeface="Arial"/>
                          <a:sym typeface="Arial"/>
                        </a:rPr>
                        <a:t>Sustain this level for 1 week  and </a:t>
                      </a:r>
                      <a:r>
                        <a:rPr lang="en-GB" sz="800" b="1" u="none" strike="noStrike" cap="none">
                          <a:solidFill>
                            <a:schemeClr val="dk1"/>
                          </a:solidFill>
                          <a:latin typeface="Arial"/>
                          <a:ea typeface="Arial"/>
                          <a:cs typeface="Arial"/>
                          <a:sym typeface="Arial"/>
                        </a:rPr>
                        <a:t>Set a  further stretch reduction of  10%  reduction in 1 week  - Target 56  </a:t>
                      </a:r>
                      <a:endParaRPr/>
                    </a:p>
                    <a:p>
                      <a:pPr marL="0" marR="0" lvl="0" indent="0" algn="l" rtl="0">
                        <a:lnSpc>
                          <a:spcPct val="115000"/>
                        </a:lnSpc>
                        <a:spcBef>
                          <a:spcPts val="0"/>
                        </a:spcBef>
                        <a:spcAft>
                          <a:spcPts val="0"/>
                        </a:spcAft>
                        <a:buNone/>
                      </a:pPr>
                      <a:endParaRPr sz="800" u="none" strike="noStrike" cap="none">
                        <a:solidFill>
                          <a:schemeClr val="dk1"/>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800" b="1" u="none" strike="noStrike" cap="none">
                          <a:solidFill>
                            <a:schemeClr val="lt1"/>
                          </a:solidFill>
                          <a:latin typeface="Arial"/>
                          <a:ea typeface="Arial"/>
                          <a:cs typeface="Arial"/>
                          <a:sym typeface="Arial"/>
                        </a:rPr>
                        <a:t>SUSTAINABILITY TARGET  ACHIEVED AND FURTHER 10% REDUCTION ACHIEVED  </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r h="799600">
                <a:tc>
                  <a:txBody>
                    <a:bodyPr/>
                    <a:lstStyle/>
                    <a:p>
                      <a:pPr marL="0" marR="0" lvl="0" indent="0" algn="l" rtl="0">
                        <a:lnSpc>
                          <a:spcPct val="115000"/>
                        </a:lnSpc>
                        <a:spcBef>
                          <a:spcPts val="0"/>
                        </a:spcBef>
                        <a:spcAft>
                          <a:spcPts val="0"/>
                        </a:spcAft>
                        <a:buNone/>
                      </a:pPr>
                      <a:r>
                        <a:rPr lang="en-GB" sz="800" b="1" u="none" strike="noStrike" cap="none">
                          <a:solidFill>
                            <a:schemeClr val="dk1"/>
                          </a:solidFill>
                          <a:latin typeface="Arial"/>
                          <a:ea typeface="Arial"/>
                          <a:cs typeface="Arial"/>
                          <a:sym typeface="Arial"/>
                        </a:rPr>
                        <a:t>8/12</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400" u="none" strike="noStrike" cap="none">
                          <a:latin typeface="Arial"/>
                          <a:ea typeface="Arial"/>
                          <a:cs typeface="Arial"/>
                          <a:sym typeface="Arial"/>
                        </a:rPr>
                        <a:t>30</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400" u="none" strike="noStrike" cap="none">
                          <a:latin typeface="Arial"/>
                          <a:ea typeface="Arial"/>
                          <a:cs typeface="Arial"/>
                          <a:sym typeface="Arial"/>
                        </a:rPr>
                        <a:t>42</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GB" sz="1400" u="none" strike="noStrike" cap="none">
                          <a:latin typeface="Arial"/>
                          <a:ea typeface="Arial"/>
                          <a:cs typeface="Arial"/>
                          <a:sym typeface="Arial"/>
                        </a:rPr>
                        <a:t>91</a:t>
                      </a:r>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GB" sz="800" b="1" u="none" strike="noStrike" cap="none">
                          <a:solidFill>
                            <a:schemeClr val="dk1"/>
                          </a:solidFill>
                          <a:latin typeface="Arial"/>
                          <a:ea typeface="Arial"/>
                          <a:cs typeface="Arial"/>
                          <a:sym typeface="Arial"/>
                        </a:rPr>
                        <a:t>Sustained 56 and achieved a further 25 % reduction = 42 achieved </a:t>
                      </a:r>
                      <a:endParaRPr/>
                    </a:p>
                    <a:p>
                      <a:pPr marL="0" marR="0" lvl="0" indent="0" algn="l" rtl="0">
                        <a:lnSpc>
                          <a:spcPct val="115000"/>
                        </a:lnSpc>
                        <a:spcBef>
                          <a:spcPts val="0"/>
                        </a:spcBef>
                        <a:spcAft>
                          <a:spcPts val="0"/>
                        </a:spcAft>
                        <a:buNone/>
                      </a:pPr>
                      <a:r>
                        <a:rPr lang="en-GB" sz="800" b="1" u="none" strike="noStrike" cap="none">
                          <a:solidFill>
                            <a:schemeClr val="dk1"/>
                          </a:solidFill>
                          <a:latin typeface="Arial"/>
                          <a:ea typeface="Arial"/>
                          <a:cs typeface="Arial"/>
                          <a:sym typeface="Arial"/>
                        </a:rPr>
                        <a:t>In last week = 32% reduction</a:t>
                      </a:r>
                      <a:endParaRPr/>
                    </a:p>
                    <a:p>
                      <a:pPr marL="0" marR="0" lvl="0" indent="0" algn="l" rtl="0">
                        <a:lnSpc>
                          <a:spcPct val="115000"/>
                        </a:lnSpc>
                        <a:spcBef>
                          <a:spcPts val="0"/>
                        </a:spcBef>
                        <a:spcAft>
                          <a:spcPts val="0"/>
                        </a:spcAft>
                        <a:buNone/>
                      </a:pPr>
                      <a:r>
                        <a:rPr lang="en-GB" sz="800" b="1" u="none" strike="noStrike" cap="none">
                          <a:solidFill>
                            <a:schemeClr val="dk1"/>
                          </a:solidFill>
                          <a:latin typeface="Arial"/>
                          <a:ea typeface="Arial"/>
                          <a:cs typeface="Arial"/>
                          <a:sym typeface="Arial"/>
                        </a:rPr>
                        <a:t>From staring point a 51% reduction</a:t>
                      </a:r>
                      <a:endParaRPr sz="800" b="1" u="none" strike="noStrike" cap="none">
                        <a:solidFill>
                          <a:schemeClr val="dk1"/>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lt1"/>
                        </a:buClr>
                        <a:buSzPts val="800"/>
                        <a:buFont typeface="Arial"/>
                        <a:buNone/>
                      </a:pPr>
                      <a:r>
                        <a:rPr lang="en-GB" sz="800" b="1" u="none" strike="noStrike" cap="none">
                          <a:solidFill>
                            <a:schemeClr val="lt1"/>
                          </a:solidFill>
                          <a:latin typeface="Arial"/>
                          <a:ea typeface="Arial"/>
                          <a:cs typeface="Arial"/>
                          <a:sym typeface="Arial"/>
                        </a:rPr>
                        <a:t>SUSTAINABILITY TARGET  ACHIEVED AND FURTHER 25% REDUCTION ACHIEVED  </a:t>
                      </a:r>
                      <a:endParaRPr/>
                    </a:p>
                    <a:p>
                      <a:pPr marL="0" marR="0" lvl="0" indent="0" algn="l" rtl="0">
                        <a:lnSpc>
                          <a:spcPct val="115000"/>
                        </a:lnSpc>
                        <a:spcBef>
                          <a:spcPts val="0"/>
                        </a:spcBef>
                        <a:spcAft>
                          <a:spcPts val="0"/>
                        </a:spcAft>
                        <a:buNone/>
                      </a:pPr>
                      <a:endParaRPr sz="800" b="0" i="0" u="none" strike="noStrike" cap="none">
                        <a:solidFill>
                          <a:srgbClr val="00B050"/>
                        </a:solidFill>
                        <a:latin typeface="Arial"/>
                        <a:ea typeface="Arial"/>
                        <a:cs typeface="Arial"/>
                        <a:sym typeface="Arial"/>
                      </a:endParaRPr>
                    </a:p>
                  </a:txBody>
                  <a:tcPr marL="45175" marR="451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5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24"/>
          <p:cNvSpPr/>
          <p:nvPr/>
        </p:nvSpPr>
        <p:spPr>
          <a:xfrm>
            <a:off x="1143000" y="0"/>
            <a:ext cx="6858000" cy="5143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pic>
        <p:nvPicPr>
          <p:cNvPr id="1741" name="Google Shape;1741;p24" descr="A diagram of a medical procedure&#10;&#10;Description automatically generated"/>
          <p:cNvPicPr preferRelativeResize="0"/>
          <p:nvPr/>
        </p:nvPicPr>
        <p:blipFill rotWithShape="1">
          <a:blip r:embed="rId3">
            <a:alphaModFix/>
          </a:blip>
          <a:srcRect/>
          <a:stretch/>
        </p:blipFill>
        <p:spPr>
          <a:xfrm>
            <a:off x="1817694" y="1221600"/>
            <a:ext cx="5277678" cy="3371998"/>
          </a:xfrm>
          <a:prstGeom prst="rect">
            <a:avLst/>
          </a:prstGeom>
          <a:noFill/>
          <a:ln>
            <a:noFill/>
          </a:ln>
        </p:spPr>
      </p:pic>
      <p:sp>
        <p:nvSpPr>
          <p:cNvPr id="1742" name="Google Shape;1742;p24"/>
          <p:cNvSpPr/>
          <p:nvPr/>
        </p:nvSpPr>
        <p:spPr>
          <a:xfrm>
            <a:off x="4128237" y="4708478"/>
            <a:ext cx="3872763" cy="435023"/>
          </a:xfrm>
          <a:custGeom>
            <a:avLst/>
            <a:gdLst/>
            <a:ahLst/>
            <a:cxnLst/>
            <a:rect l="l" t="t" r="r" b="b"/>
            <a:pathLst>
              <a:path w="6884912" h="1161397" extrusionOk="0">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1743" name="Google Shape;1743;p24"/>
          <p:cNvSpPr/>
          <p:nvPr/>
        </p:nvSpPr>
        <p:spPr>
          <a:xfrm>
            <a:off x="2005313" y="885554"/>
            <a:ext cx="5133375" cy="557213"/>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511F54"/>
              </a:buClr>
              <a:buSzPts val="2700"/>
              <a:buFont typeface="Calibri"/>
              <a:buNone/>
            </a:pPr>
            <a:r>
              <a:rPr lang="en-GB" sz="2700" b="1">
                <a:solidFill>
                  <a:srgbClr val="511F54"/>
                </a:solidFill>
                <a:latin typeface="Calibri"/>
                <a:ea typeface="Calibri"/>
                <a:cs typeface="Calibri"/>
                <a:sym typeface="Calibri"/>
              </a:rPr>
              <a:t>Earlier in the Journey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pic>
        <p:nvPicPr>
          <p:cNvPr id="1748" name="Google Shape;1748;p25" descr="A cover of a book&#10;&#10;AI-generated content may be incorrect."/>
          <p:cNvPicPr preferRelativeResize="0">
            <a:picLocks noGrp="1"/>
          </p:cNvPicPr>
          <p:nvPr>
            <p:ph type="body" idx="1"/>
          </p:nvPr>
        </p:nvPicPr>
        <p:blipFill rotWithShape="1">
          <a:blip r:embed="rId3">
            <a:alphaModFix/>
          </a:blip>
          <a:srcRect r="1865" b="1622"/>
          <a:stretch/>
        </p:blipFill>
        <p:spPr>
          <a:xfrm>
            <a:off x="331598" y="656192"/>
            <a:ext cx="3339597" cy="3834768"/>
          </a:xfrm>
          <a:prstGeom prst="rect">
            <a:avLst/>
          </a:prstGeom>
          <a:noFill/>
          <a:ln>
            <a:noFill/>
          </a:ln>
        </p:spPr>
      </p:pic>
      <p:sp>
        <p:nvSpPr>
          <p:cNvPr id="1749" name="Google Shape;1749;p25"/>
          <p:cNvSpPr/>
          <p:nvPr/>
        </p:nvSpPr>
        <p:spPr>
          <a:xfrm>
            <a:off x="7785652" y="4431195"/>
            <a:ext cx="1292086" cy="654326"/>
          </a:xfrm>
          <a:prstGeom prst="rect">
            <a:avLst/>
          </a:pr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0" name="Google Shape;1750;p25"/>
          <p:cNvSpPr txBox="1"/>
          <p:nvPr/>
        </p:nvSpPr>
        <p:spPr>
          <a:xfrm>
            <a:off x="3957810" y="1771650"/>
            <a:ext cx="4932803" cy="2677656"/>
          </a:xfrm>
          <a:prstGeom prst="rect">
            <a:avLst/>
          </a:prstGeom>
          <a:noFill/>
          <a:ln>
            <a:noFill/>
          </a:ln>
        </p:spPr>
        <p:txBody>
          <a:bodyPr spcFirstLastPara="1" wrap="square" lIns="91425" tIns="45700" rIns="91425" bIns="45700" anchor="t" anchorCtr="0">
            <a:spAutoFit/>
          </a:bodyPr>
          <a:lstStyle/>
          <a:p>
            <a:pPr marL="173355" marR="0" lvl="0" indent="-173355" algn="l" rtl="0">
              <a:spcBef>
                <a:spcPts val="0"/>
              </a:spcBef>
              <a:spcAft>
                <a:spcPts val="0"/>
              </a:spcAft>
              <a:buClr>
                <a:srgbClr val="7030A0"/>
              </a:buClr>
              <a:buSzPts val="1200"/>
              <a:buFont typeface="Arial"/>
              <a:buChar char="•"/>
            </a:pPr>
            <a:r>
              <a:rPr lang="en-GB" sz="1200">
                <a:solidFill>
                  <a:srgbClr val="7030A0"/>
                </a:solidFill>
                <a:latin typeface="Arial"/>
                <a:ea typeface="Arial"/>
                <a:cs typeface="Arial"/>
                <a:sym typeface="Arial"/>
              </a:rPr>
              <a:t>The Home First approach encourages all health and care professionals to ask the question "Why not home, why not today?"  at every stage of the hospital journey from the front door, through admission to discharge. It requires risk to be properly managed putting the individuals needs and wishes at the forefront and center of any decision making</a:t>
            </a:r>
            <a:endParaRPr sz="1800">
              <a:solidFill>
                <a:schemeClr val="dk1"/>
              </a:solidFill>
              <a:latin typeface="Arial"/>
              <a:ea typeface="Arial"/>
              <a:cs typeface="Arial"/>
              <a:sym typeface="Arial"/>
            </a:endParaRPr>
          </a:p>
          <a:p>
            <a:pPr marL="173355" marR="0" lvl="0" indent="-173355" algn="l" rtl="0">
              <a:spcBef>
                <a:spcPts val="0"/>
              </a:spcBef>
              <a:spcAft>
                <a:spcPts val="0"/>
              </a:spcAft>
              <a:buNone/>
            </a:pPr>
            <a:endParaRPr sz="1800">
              <a:solidFill>
                <a:schemeClr val="dk1"/>
              </a:solidFill>
              <a:latin typeface="Arial"/>
              <a:ea typeface="Arial"/>
              <a:cs typeface="Arial"/>
              <a:sym typeface="Arial"/>
            </a:endParaRPr>
          </a:p>
          <a:p>
            <a:pPr marL="173355" marR="0" lvl="0" indent="-173355" algn="l" rtl="0">
              <a:spcBef>
                <a:spcPts val="0"/>
              </a:spcBef>
              <a:spcAft>
                <a:spcPts val="0"/>
              </a:spcAft>
              <a:buClr>
                <a:srgbClr val="7030A0"/>
              </a:buClr>
              <a:buSzPts val="1200"/>
              <a:buFont typeface="Arial"/>
              <a:buChar char="•"/>
            </a:pPr>
            <a:r>
              <a:rPr lang="en-GB" sz="1200">
                <a:solidFill>
                  <a:srgbClr val="7030A0"/>
                </a:solidFill>
                <a:latin typeface="Arial"/>
                <a:ea typeface="Arial"/>
                <a:cs typeface="Arial"/>
                <a:sym typeface="Arial"/>
              </a:rPr>
              <a:t>Evidence-based, person-centered transition focused on keeping patients living in their own home environment for as long as possible</a:t>
            </a:r>
            <a:endParaRPr/>
          </a:p>
          <a:p>
            <a:pPr marL="173355" marR="0" lvl="0" indent="-173355" algn="l" rtl="0">
              <a:spcBef>
                <a:spcPts val="0"/>
              </a:spcBef>
              <a:spcAft>
                <a:spcPts val="0"/>
              </a:spcAft>
              <a:buNone/>
            </a:pPr>
            <a:endParaRPr sz="1800">
              <a:solidFill>
                <a:schemeClr val="dk1"/>
              </a:solidFill>
              <a:latin typeface="Arial"/>
              <a:ea typeface="Arial"/>
              <a:cs typeface="Arial"/>
              <a:sym typeface="Arial"/>
            </a:endParaRPr>
          </a:p>
          <a:p>
            <a:pPr marL="173355" marR="0" lvl="0" indent="-173355" algn="l" rtl="0">
              <a:spcBef>
                <a:spcPts val="0"/>
              </a:spcBef>
              <a:spcAft>
                <a:spcPts val="0"/>
              </a:spcAft>
              <a:buClr>
                <a:srgbClr val="7030A0"/>
              </a:buClr>
              <a:buSzPts val="1200"/>
              <a:buFont typeface="Arial"/>
              <a:buChar char="•"/>
            </a:pPr>
            <a:r>
              <a:rPr lang="en-GB" sz="1200">
                <a:solidFill>
                  <a:srgbClr val="7030A0"/>
                </a:solidFill>
                <a:latin typeface="Arial"/>
                <a:ea typeface="Arial"/>
                <a:cs typeface="Arial"/>
                <a:sym typeface="Arial"/>
              </a:rPr>
              <a:t>Hospital admission should only occur when someone needs acute medical care and for no other reason</a:t>
            </a:r>
            <a:endParaRPr/>
          </a:p>
        </p:txBody>
      </p:sp>
      <p:sp>
        <p:nvSpPr>
          <p:cNvPr id="1751" name="Google Shape;1751;p25"/>
          <p:cNvSpPr txBox="1"/>
          <p:nvPr/>
        </p:nvSpPr>
        <p:spPr>
          <a:xfrm>
            <a:off x="4095521" y="697505"/>
            <a:ext cx="440261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Arial"/>
                <a:ea typeface="Arial"/>
                <a:cs typeface="Arial"/>
                <a:sym typeface="Arial"/>
              </a:rPr>
              <a:t>Implementing a Home First approach sets down strong foundations for tomorrow’s health and care delivery – today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pic>
        <p:nvPicPr>
          <p:cNvPr id="1756" name="Google Shape;1756;p26" descr="A close-up of a watch&#10;&#10;Description automatically generated"/>
          <p:cNvPicPr preferRelativeResize="0">
            <a:picLocks noGrp="1"/>
          </p:cNvPicPr>
          <p:nvPr>
            <p:ph type="body" idx="1"/>
          </p:nvPr>
        </p:nvPicPr>
        <p:blipFill rotWithShape="1">
          <a:blip r:embed="rId3">
            <a:alphaModFix/>
          </a:blip>
          <a:srcRect t="5750" b="7040"/>
          <a:stretch/>
        </p:blipFill>
        <p:spPr>
          <a:xfrm>
            <a:off x="15" y="4320"/>
            <a:ext cx="9143985" cy="5143493"/>
          </a:xfrm>
          <a:prstGeom prst="rect">
            <a:avLst/>
          </a:prstGeom>
          <a:noFill/>
          <a:ln>
            <a:noFill/>
          </a:ln>
        </p:spPr>
      </p:pic>
      <p:sp>
        <p:nvSpPr>
          <p:cNvPr id="1757" name="Google Shape;1757;p26"/>
          <p:cNvSpPr txBox="1">
            <a:spLocks noGrp="1"/>
          </p:cNvSpPr>
          <p:nvPr>
            <p:ph type="title"/>
          </p:nvPr>
        </p:nvSpPr>
        <p:spPr>
          <a:xfrm>
            <a:off x="2512892" y="435015"/>
            <a:ext cx="8408194" cy="558627"/>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1"/>
              </a:buClr>
              <a:buSzPts val="2800"/>
              <a:buFont typeface="Caveat"/>
              <a:buNone/>
            </a:pPr>
            <a:r>
              <a:rPr lang="en-GB" sz="2800">
                <a:solidFill>
                  <a:schemeClr val="lt1"/>
                </a:solidFill>
                <a:latin typeface="Caveat"/>
                <a:ea typeface="Caveat"/>
                <a:cs typeface="Caveat"/>
                <a:sym typeface="Caveat"/>
              </a:rPr>
              <a:t>What Matters to Me?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762"/>
        <p:cNvGrpSpPr/>
        <p:nvPr/>
      </p:nvGrpSpPr>
      <p:grpSpPr>
        <a:xfrm>
          <a:off x="0" y="0"/>
          <a:ext cx="0" cy="0"/>
          <a:chOff x="0" y="0"/>
          <a:chExt cx="0" cy="0"/>
        </a:xfrm>
      </p:grpSpPr>
      <p:grpSp>
        <p:nvGrpSpPr>
          <p:cNvPr id="1763" name="Google Shape;1763;p27"/>
          <p:cNvGrpSpPr/>
          <p:nvPr/>
        </p:nvGrpSpPr>
        <p:grpSpPr>
          <a:xfrm>
            <a:off x="1" y="0"/>
            <a:ext cx="9144314" cy="5143500"/>
            <a:chOff x="0" y="0"/>
            <a:chExt cx="12192419" cy="6858000"/>
          </a:xfrm>
        </p:grpSpPr>
        <p:sp>
          <p:nvSpPr>
            <p:cNvPr id="1764" name="Google Shape;1764;p27"/>
            <p:cNvSpPr/>
            <p:nvPr/>
          </p:nvSpPr>
          <p:spPr>
            <a:xfrm>
              <a:off x="374434" y="0"/>
              <a:ext cx="11817985" cy="6858000"/>
            </a:xfrm>
            <a:custGeom>
              <a:avLst/>
              <a:gdLst/>
              <a:ahLst/>
              <a:cxnLst/>
              <a:rect l="l" t="t" r="r" b="b"/>
              <a:pathLst>
                <a:path w="11817985" h="6858000" extrusionOk="0">
                  <a:moveTo>
                    <a:pt x="11817604" y="0"/>
                  </a:moveTo>
                  <a:lnTo>
                    <a:pt x="0" y="0"/>
                  </a:lnTo>
                  <a:lnTo>
                    <a:pt x="0" y="6858000"/>
                  </a:lnTo>
                  <a:lnTo>
                    <a:pt x="11817604" y="6858000"/>
                  </a:lnTo>
                  <a:lnTo>
                    <a:pt x="11817604" y="0"/>
                  </a:lnTo>
                  <a:close/>
                </a:path>
              </a:pathLst>
            </a:custGeom>
            <a:solidFill>
              <a:srgbClr val="F6F6F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65" name="Google Shape;1765;p27"/>
            <p:cNvSpPr/>
            <p:nvPr/>
          </p:nvSpPr>
          <p:spPr>
            <a:xfrm>
              <a:off x="383959" y="16"/>
              <a:ext cx="4112260" cy="5243195"/>
            </a:xfrm>
            <a:custGeom>
              <a:avLst/>
              <a:gdLst/>
              <a:ahLst/>
              <a:cxnLst/>
              <a:rect l="l" t="t" r="r" b="b"/>
              <a:pathLst>
                <a:path w="4112260" h="5243195" extrusionOk="0">
                  <a:moveTo>
                    <a:pt x="4092108" y="0"/>
                  </a:moveTo>
                  <a:lnTo>
                    <a:pt x="0" y="0"/>
                  </a:lnTo>
                  <a:lnTo>
                    <a:pt x="0" y="5242978"/>
                  </a:lnTo>
                  <a:lnTo>
                    <a:pt x="65670" y="5230627"/>
                  </a:lnTo>
                  <a:lnTo>
                    <a:pt x="158319" y="5211625"/>
                  </a:lnTo>
                  <a:lnTo>
                    <a:pt x="250334" y="5190995"/>
                  </a:lnTo>
                  <a:lnTo>
                    <a:pt x="341699" y="5168752"/>
                  </a:lnTo>
                  <a:lnTo>
                    <a:pt x="432396" y="5144912"/>
                  </a:lnTo>
                  <a:lnTo>
                    <a:pt x="522409" y="5119492"/>
                  </a:lnTo>
                  <a:lnTo>
                    <a:pt x="611721" y="5092509"/>
                  </a:lnTo>
                  <a:lnTo>
                    <a:pt x="656108" y="5078436"/>
                  </a:lnTo>
                  <a:lnTo>
                    <a:pt x="700314" y="5063978"/>
                  </a:lnTo>
                  <a:lnTo>
                    <a:pt x="744336" y="5049138"/>
                  </a:lnTo>
                  <a:lnTo>
                    <a:pt x="788172" y="5033917"/>
                  </a:lnTo>
                  <a:lnTo>
                    <a:pt x="831820" y="5018318"/>
                  </a:lnTo>
                  <a:lnTo>
                    <a:pt x="875278" y="5002341"/>
                  </a:lnTo>
                  <a:lnTo>
                    <a:pt x="918543" y="4985991"/>
                  </a:lnTo>
                  <a:lnTo>
                    <a:pt x="961615" y="4969268"/>
                  </a:lnTo>
                  <a:lnTo>
                    <a:pt x="1004489" y="4952174"/>
                  </a:lnTo>
                  <a:lnTo>
                    <a:pt x="1047165" y="4934712"/>
                  </a:lnTo>
                  <a:lnTo>
                    <a:pt x="1089640" y="4916884"/>
                  </a:lnTo>
                  <a:lnTo>
                    <a:pt x="1131913" y="4898692"/>
                  </a:lnTo>
                  <a:lnTo>
                    <a:pt x="1173980" y="4880137"/>
                  </a:lnTo>
                  <a:lnTo>
                    <a:pt x="1215840" y="4861222"/>
                  </a:lnTo>
                  <a:lnTo>
                    <a:pt x="1257491" y="4841949"/>
                  </a:lnTo>
                  <a:lnTo>
                    <a:pt x="1298931" y="4822320"/>
                  </a:lnTo>
                  <a:lnTo>
                    <a:pt x="1340157" y="4802337"/>
                  </a:lnTo>
                  <a:lnTo>
                    <a:pt x="1381168" y="4782002"/>
                  </a:lnTo>
                  <a:lnTo>
                    <a:pt x="1421960" y="4761317"/>
                  </a:lnTo>
                  <a:lnTo>
                    <a:pt x="1462533" y="4740284"/>
                  </a:lnTo>
                  <a:lnTo>
                    <a:pt x="1502885" y="4718906"/>
                  </a:lnTo>
                  <a:lnTo>
                    <a:pt x="1543012" y="4697183"/>
                  </a:lnTo>
                  <a:lnTo>
                    <a:pt x="1582913" y="4675119"/>
                  </a:lnTo>
                  <a:lnTo>
                    <a:pt x="1622585" y="4652715"/>
                  </a:lnTo>
                  <a:lnTo>
                    <a:pt x="1662027" y="4629974"/>
                  </a:lnTo>
                  <a:lnTo>
                    <a:pt x="1701237" y="4606897"/>
                  </a:lnTo>
                  <a:lnTo>
                    <a:pt x="1740212" y="4583486"/>
                  </a:lnTo>
                  <a:lnTo>
                    <a:pt x="1778950" y="4559744"/>
                  </a:lnTo>
                  <a:lnTo>
                    <a:pt x="1817450" y="4535672"/>
                  </a:lnTo>
                  <a:lnTo>
                    <a:pt x="1855708" y="4511274"/>
                  </a:lnTo>
                  <a:lnTo>
                    <a:pt x="1893723" y="4486549"/>
                  </a:lnTo>
                  <a:lnTo>
                    <a:pt x="1931494" y="4461502"/>
                  </a:lnTo>
                  <a:lnTo>
                    <a:pt x="1969016" y="4436133"/>
                  </a:lnTo>
                  <a:lnTo>
                    <a:pt x="2006289" y="4410445"/>
                  </a:lnTo>
                  <a:lnTo>
                    <a:pt x="2043311" y="4384440"/>
                  </a:lnTo>
                  <a:lnTo>
                    <a:pt x="2080079" y="4358119"/>
                  </a:lnTo>
                  <a:lnTo>
                    <a:pt x="2116591" y="4331486"/>
                  </a:lnTo>
                  <a:lnTo>
                    <a:pt x="2152845" y="4304542"/>
                  </a:lnTo>
                  <a:lnTo>
                    <a:pt x="2188839" y="4277289"/>
                  </a:lnTo>
                  <a:lnTo>
                    <a:pt x="2224571" y="4249728"/>
                  </a:lnTo>
                  <a:lnTo>
                    <a:pt x="2260039" y="4221863"/>
                  </a:lnTo>
                  <a:lnTo>
                    <a:pt x="2295240" y="4193695"/>
                  </a:lnTo>
                  <a:lnTo>
                    <a:pt x="2330173" y="4165227"/>
                  </a:lnTo>
                  <a:lnTo>
                    <a:pt x="2364835" y="4136460"/>
                  </a:lnTo>
                  <a:lnTo>
                    <a:pt x="2399224" y="4107396"/>
                  </a:lnTo>
                  <a:lnTo>
                    <a:pt x="2433339" y="4078037"/>
                  </a:lnTo>
                  <a:lnTo>
                    <a:pt x="2467176" y="4048386"/>
                  </a:lnTo>
                  <a:lnTo>
                    <a:pt x="2500734" y="4018444"/>
                  </a:lnTo>
                  <a:lnTo>
                    <a:pt x="2534011" y="3988214"/>
                  </a:lnTo>
                  <a:lnTo>
                    <a:pt x="2567005" y="3957697"/>
                  </a:lnTo>
                  <a:lnTo>
                    <a:pt x="2599713" y="3926896"/>
                  </a:lnTo>
                  <a:lnTo>
                    <a:pt x="2632134" y="3895813"/>
                  </a:lnTo>
                  <a:lnTo>
                    <a:pt x="2664265" y="3864450"/>
                  </a:lnTo>
                  <a:lnTo>
                    <a:pt x="2696104" y="3832808"/>
                  </a:lnTo>
                  <a:lnTo>
                    <a:pt x="2727649" y="3800890"/>
                  </a:lnTo>
                  <a:lnTo>
                    <a:pt x="2758898" y="3768698"/>
                  </a:lnTo>
                  <a:lnTo>
                    <a:pt x="2789849" y="3736234"/>
                  </a:lnTo>
                  <a:lnTo>
                    <a:pt x="2820500" y="3703499"/>
                  </a:lnTo>
                  <a:lnTo>
                    <a:pt x="2850848" y="3670497"/>
                  </a:lnTo>
                  <a:lnTo>
                    <a:pt x="2880892" y="3637229"/>
                  </a:lnTo>
                  <a:lnTo>
                    <a:pt x="2910629" y="3603697"/>
                  </a:lnTo>
                  <a:lnTo>
                    <a:pt x="2940057" y="3569903"/>
                  </a:lnTo>
                  <a:lnTo>
                    <a:pt x="2969174" y="3535850"/>
                  </a:lnTo>
                  <a:lnTo>
                    <a:pt x="2997978" y="3501538"/>
                  </a:lnTo>
                  <a:lnTo>
                    <a:pt x="3026468" y="3466971"/>
                  </a:lnTo>
                  <a:lnTo>
                    <a:pt x="3054640" y="3432150"/>
                  </a:lnTo>
                  <a:lnTo>
                    <a:pt x="3082492" y="3397078"/>
                  </a:lnTo>
                  <a:lnTo>
                    <a:pt x="3110023" y="3361756"/>
                  </a:lnTo>
                  <a:lnTo>
                    <a:pt x="3137231" y="3326187"/>
                  </a:lnTo>
                  <a:lnTo>
                    <a:pt x="3164113" y="3290372"/>
                  </a:lnTo>
                  <a:lnTo>
                    <a:pt x="3190667" y="3254314"/>
                  </a:lnTo>
                  <a:lnTo>
                    <a:pt x="3216891" y="3218014"/>
                  </a:lnTo>
                  <a:lnTo>
                    <a:pt x="3242783" y="3181475"/>
                  </a:lnTo>
                  <a:lnTo>
                    <a:pt x="3268341" y="3144699"/>
                  </a:lnTo>
                  <a:lnTo>
                    <a:pt x="3293562" y="3107688"/>
                  </a:lnTo>
                  <a:lnTo>
                    <a:pt x="3318445" y="3070443"/>
                  </a:lnTo>
                  <a:lnTo>
                    <a:pt x="3342988" y="3032968"/>
                  </a:lnTo>
                  <a:lnTo>
                    <a:pt x="3367188" y="2995263"/>
                  </a:lnTo>
                  <a:lnTo>
                    <a:pt x="3391043" y="2957331"/>
                  </a:lnTo>
                  <a:lnTo>
                    <a:pt x="3414551" y="2919175"/>
                  </a:lnTo>
                  <a:lnTo>
                    <a:pt x="3437710" y="2880795"/>
                  </a:lnTo>
                  <a:lnTo>
                    <a:pt x="3460518" y="2842195"/>
                  </a:lnTo>
                  <a:lnTo>
                    <a:pt x="3482973" y="2803375"/>
                  </a:lnTo>
                  <a:lnTo>
                    <a:pt x="3505072" y="2764339"/>
                  </a:lnTo>
                  <a:lnTo>
                    <a:pt x="3526814" y="2725089"/>
                  </a:lnTo>
                  <a:lnTo>
                    <a:pt x="3548197" y="2685625"/>
                  </a:lnTo>
                  <a:lnTo>
                    <a:pt x="3569217" y="2645951"/>
                  </a:lnTo>
                  <a:lnTo>
                    <a:pt x="3589874" y="2606069"/>
                  </a:lnTo>
                  <a:lnTo>
                    <a:pt x="3610165" y="2565979"/>
                  </a:lnTo>
                  <a:lnTo>
                    <a:pt x="3630088" y="2525686"/>
                  </a:lnTo>
                  <a:lnTo>
                    <a:pt x="3649641" y="2485190"/>
                  </a:lnTo>
                  <a:lnTo>
                    <a:pt x="3668821" y="2444493"/>
                  </a:lnTo>
                  <a:lnTo>
                    <a:pt x="3687627" y="2403598"/>
                  </a:lnTo>
                  <a:lnTo>
                    <a:pt x="3706056" y="2362507"/>
                  </a:lnTo>
                  <a:lnTo>
                    <a:pt x="3724107" y="2321222"/>
                  </a:lnTo>
                  <a:lnTo>
                    <a:pt x="3741777" y="2279745"/>
                  </a:lnTo>
                  <a:lnTo>
                    <a:pt x="3759064" y="2238077"/>
                  </a:lnTo>
                  <a:lnTo>
                    <a:pt x="3775966" y="2196221"/>
                  </a:lnTo>
                  <a:lnTo>
                    <a:pt x="3792481" y="2154179"/>
                  </a:lnTo>
                  <a:lnTo>
                    <a:pt x="3808606" y="2111954"/>
                  </a:lnTo>
                  <a:lnTo>
                    <a:pt x="3824341" y="2069546"/>
                  </a:lnTo>
                  <a:lnTo>
                    <a:pt x="3839681" y="2026958"/>
                  </a:lnTo>
                  <a:lnTo>
                    <a:pt x="3854626" y="1984193"/>
                  </a:lnTo>
                  <a:lnTo>
                    <a:pt x="3869174" y="1941251"/>
                  </a:lnTo>
                  <a:lnTo>
                    <a:pt x="3883321" y="1898136"/>
                  </a:lnTo>
                  <a:lnTo>
                    <a:pt x="3897067" y="1854850"/>
                  </a:lnTo>
                  <a:lnTo>
                    <a:pt x="3910409" y="1811393"/>
                  </a:lnTo>
                  <a:lnTo>
                    <a:pt x="3923344" y="1767769"/>
                  </a:lnTo>
                  <a:lnTo>
                    <a:pt x="3935871" y="1723980"/>
                  </a:lnTo>
                  <a:lnTo>
                    <a:pt x="3947988" y="1680027"/>
                  </a:lnTo>
                  <a:lnTo>
                    <a:pt x="3959692" y="1635912"/>
                  </a:lnTo>
                  <a:lnTo>
                    <a:pt x="3970981" y="1591638"/>
                  </a:lnTo>
                  <a:lnTo>
                    <a:pt x="3981854" y="1547207"/>
                  </a:lnTo>
                  <a:lnTo>
                    <a:pt x="3992308" y="1502620"/>
                  </a:lnTo>
                  <a:lnTo>
                    <a:pt x="4002340" y="1457880"/>
                  </a:lnTo>
                  <a:lnTo>
                    <a:pt x="4011950" y="1412989"/>
                  </a:lnTo>
                  <a:lnTo>
                    <a:pt x="4021134" y="1367949"/>
                  </a:lnTo>
                  <a:lnTo>
                    <a:pt x="4029891" y="1322762"/>
                  </a:lnTo>
                  <a:lnTo>
                    <a:pt x="4038219" y="1277429"/>
                  </a:lnTo>
                  <a:lnTo>
                    <a:pt x="4046115" y="1231954"/>
                  </a:lnTo>
                  <a:lnTo>
                    <a:pt x="4053577" y="1186337"/>
                  </a:lnTo>
                  <a:lnTo>
                    <a:pt x="4060603" y="1140582"/>
                  </a:lnTo>
                  <a:lnTo>
                    <a:pt x="4067191" y="1094690"/>
                  </a:lnTo>
                  <a:lnTo>
                    <a:pt x="4073340" y="1048663"/>
                  </a:lnTo>
                  <a:lnTo>
                    <a:pt x="4079046" y="1002503"/>
                  </a:lnTo>
                  <a:lnTo>
                    <a:pt x="4084308" y="956212"/>
                  </a:lnTo>
                  <a:lnTo>
                    <a:pt x="4089123" y="909793"/>
                  </a:lnTo>
                  <a:lnTo>
                    <a:pt x="4093490" y="863247"/>
                  </a:lnTo>
                  <a:lnTo>
                    <a:pt x="4097406" y="816576"/>
                  </a:lnTo>
                  <a:lnTo>
                    <a:pt x="4100869" y="769783"/>
                  </a:lnTo>
                  <a:lnTo>
                    <a:pt x="4103877" y="722870"/>
                  </a:lnTo>
                  <a:lnTo>
                    <a:pt x="4106429" y="675838"/>
                  </a:lnTo>
                  <a:lnTo>
                    <a:pt x="4108521" y="628689"/>
                  </a:lnTo>
                  <a:lnTo>
                    <a:pt x="4110152" y="581427"/>
                  </a:lnTo>
                  <a:lnTo>
                    <a:pt x="4111320" y="534052"/>
                  </a:lnTo>
                  <a:lnTo>
                    <a:pt x="4112022" y="486566"/>
                  </a:lnTo>
                  <a:lnTo>
                    <a:pt x="4112256" y="438973"/>
                  </a:lnTo>
                  <a:lnTo>
                    <a:pt x="4112022" y="391383"/>
                  </a:lnTo>
                  <a:lnTo>
                    <a:pt x="4111320" y="343901"/>
                  </a:lnTo>
                  <a:lnTo>
                    <a:pt x="4110152" y="296529"/>
                  </a:lnTo>
                  <a:lnTo>
                    <a:pt x="4108521" y="249270"/>
                  </a:lnTo>
                  <a:lnTo>
                    <a:pt x="4106429" y="202124"/>
                  </a:lnTo>
                  <a:lnTo>
                    <a:pt x="4103877" y="155095"/>
                  </a:lnTo>
                  <a:lnTo>
                    <a:pt x="4100869" y="108185"/>
                  </a:lnTo>
                  <a:lnTo>
                    <a:pt x="4097406" y="61395"/>
                  </a:lnTo>
                  <a:lnTo>
                    <a:pt x="4093489" y="14727"/>
                  </a:lnTo>
                  <a:lnTo>
                    <a:pt x="4092108"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66" name="Google Shape;1766;p27"/>
            <p:cNvSpPr/>
            <p:nvPr/>
          </p:nvSpPr>
          <p:spPr>
            <a:xfrm>
              <a:off x="0" y="0"/>
              <a:ext cx="379730" cy="6858000"/>
            </a:xfrm>
            <a:custGeom>
              <a:avLst/>
              <a:gdLst/>
              <a:ahLst/>
              <a:cxnLst/>
              <a:rect l="l" t="t" r="r" b="b"/>
              <a:pathLst>
                <a:path w="379730" h="6858000" extrusionOk="0">
                  <a:moveTo>
                    <a:pt x="379196" y="0"/>
                  </a:moveTo>
                  <a:lnTo>
                    <a:pt x="0" y="0"/>
                  </a:lnTo>
                  <a:lnTo>
                    <a:pt x="0" y="6858000"/>
                  </a:lnTo>
                  <a:lnTo>
                    <a:pt x="379196" y="6858000"/>
                  </a:lnTo>
                  <a:lnTo>
                    <a:pt x="379196" y="0"/>
                  </a:lnTo>
                  <a:close/>
                </a:path>
              </a:pathLst>
            </a:custGeom>
            <a:solidFill>
              <a:srgbClr val="D0001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67" name="Google Shape;1767;p27"/>
            <p:cNvSpPr/>
            <p:nvPr/>
          </p:nvSpPr>
          <p:spPr>
            <a:xfrm>
              <a:off x="808977" y="690752"/>
              <a:ext cx="1247140" cy="107950"/>
            </a:xfrm>
            <a:custGeom>
              <a:avLst/>
              <a:gdLst/>
              <a:ahLst/>
              <a:cxnLst/>
              <a:rect l="l" t="t" r="r" b="b"/>
              <a:pathLst>
                <a:path w="1247139" h="107950" extrusionOk="0">
                  <a:moveTo>
                    <a:pt x="1245247" y="0"/>
                  </a:moveTo>
                  <a:lnTo>
                    <a:pt x="0" y="21844"/>
                  </a:lnTo>
                  <a:lnTo>
                    <a:pt x="1485" y="107569"/>
                  </a:lnTo>
                  <a:lnTo>
                    <a:pt x="1246644" y="85725"/>
                  </a:lnTo>
                  <a:lnTo>
                    <a:pt x="1245247" y="0"/>
                  </a:lnTo>
                  <a:close/>
                </a:path>
              </a:pathLst>
            </a:custGeom>
            <a:solidFill>
              <a:srgbClr val="ED2A2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grpSp>
      <p:sp>
        <p:nvSpPr>
          <p:cNvPr id="1768" name="Google Shape;1768;p27"/>
          <p:cNvSpPr txBox="1"/>
          <p:nvPr/>
        </p:nvSpPr>
        <p:spPr>
          <a:xfrm>
            <a:off x="590998" y="220709"/>
            <a:ext cx="939165" cy="361950"/>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Clr>
                <a:srgbClr val="1D1A1C"/>
              </a:buClr>
              <a:buSzPts val="2250"/>
              <a:buFont typeface="Arial"/>
              <a:buNone/>
            </a:pPr>
            <a:r>
              <a:rPr lang="en-GB" sz="2250" b="1" i="0" u="none" strike="noStrike" cap="none">
                <a:solidFill>
                  <a:srgbClr val="1D1A1C"/>
                </a:solidFill>
                <a:latin typeface="Arial"/>
                <a:ea typeface="Arial"/>
                <a:cs typeface="Arial"/>
                <a:sym typeface="Arial"/>
              </a:rPr>
              <a:t>Impact</a:t>
            </a:r>
            <a:endParaRPr sz="2250" b="0" i="0" u="none" strike="noStrike" cap="none">
              <a:solidFill>
                <a:srgbClr val="000000"/>
              </a:solidFill>
              <a:latin typeface="Arial"/>
              <a:ea typeface="Arial"/>
              <a:cs typeface="Arial"/>
              <a:sym typeface="Arial"/>
            </a:endParaRPr>
          </a:p>
        </p:txBody>
      </p:sp>
      <p:grpSp>
        <p:nvGrpSpPr>
          <p:cNvPr id="1769" name="Google Shape;1769;p27"/>
          <p:cNvGrpSpPr/>
          <p:nvPr/>
        </p:nvGrpSpPr>
        <p:grpSpPr>
          <a:xfrm>
            <a:off x="4444365" y="11825"/>
            <a:ext cx="4691073" cy="2039478"/>
            <a:chOff x="5925820" y="15767"/>
            <a:chExt cx="6254763" cy="2719304"/>
          </a:xfrm>
        </p:grpSpPr>
        <p:sp>
          <p:nvSpPr>
            <p:cNvPr id="1770" name="Google Shape;1770;p27"/>
            <p:cNvSpPr/>
            <p:nvPr/>
          </p:nvSpPr>
          <p:spPr>
            <a:xfrm>
              <a:off x="10712463" y="15767"/>
              <a:ext cx="1468120" cy="1468120"/>
            </a:xfrm>
            <a:custGeom>
              <a:avLst/>
              <a:gdLst/>
              <a:ahLst/>
              <a:cxnLst/>
              <a:rect l="l" t="t" r="r" b="b"/>
              <a:pathLst>
                <a:path w="1468120" h="1468120" extrusionOk="0">
                  <a:moveTo>
                    <a:pt x="1467714" y="1467848"/>
                  </a:moveTo>
                  <a:lnTo>
                    <a:pt x="1467715" y="0"/>
                  </a:lnTo>
                  <a:lnTo>
                    <a:pt x="0" y="0"/>
                  </a:lnTo>
                  <a:lnTo>
                    <a:pt x="3136" y="96513"/>
                  </a:lnTo>
                  <a:lnTo>
                    <a:pt x="12385" y="191360"/>
                  </a:lnTo>
                  <a:lnTo>
                    <a:pt x="27553" y="284346"/>
                  </a:lnTo>
                  <a:lnTo>
                    <a:pt x="48446" y="375278"/>
                  </a:lnTo>
                  <a:lnTo>
                    <a:pt x="74872" y="463962"/>
                  </a:lnTo>
                  <a:lnTo>
                    <a:pt x="106636" y="550205"/>
                  </a:lnTo>
                  <a:lnTo>
                    <a:pt x="143547" y="633814"/>
                  </a:lnTo>
                  <a:lnTo>
                    <a:pt x="185411" y="714596"/>
                  </a:lnTo>
                  <a:lnTo>
                    <a:pt x="232035" y="792356"/>
                  </a:lnTo>
                  <a:lnTo>
                    <a:pt x="283225" y="866902"/>
                  </a:lnTo>
                  <a:lnTo>
                    <a:pt x="368150" y="972270"/>
                  </a:lnTo>
                  <a:lnTo>
                    <a:pt x="462263" y="1069318"/>
                  </a:lnTo>
                  <a:lnTo>
                    <a:pt x="564912" y="1157393"/>
                  </a:lnTo>
                  <a:lnTo>
                    <a:pt x="675446" y="1235843"/>
                  </a:lnTo>
                  <a:lnTo>
                    <a:pt x="753194" y="1282472"/>
                  </a:lnTo>
                  <a:lnTo>
                    <a:pt x="833963" y="1324340"/>
                  </a:lnTo>
                  <a:lnTo>
                    <a:pt x="917560" y="1361253"/>
                  </a:lnTo>
                  <a:lnTo>
                    <a:pt x="1003792" y="1393018"/>
                  </a:lnTo>
                  <a:lnTo>
                    <a:pt x="1092465" y="1419441"/>
                  </a:lnTo>
                  <a:lnTo>
                    <a:pt x="1183387" y="1440329"/>
                  </a:lnTo>
                  <a:lnTo>
                    <a:pt x="1276365" y="1455488"/>
                  </a:lnTo>
                  <a:lnTo>
                    <a:pt x="1371205" y="1464725"/>
                  </a:lnTo>
                  <a:lnTo>
                    <a:pt x="1467714" y="1467848"/>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71" name="Google Shape;1771;p27"/>
            <p:cNvSpPr/>
            <p:nvPr/>
          </p:nvSpPr>
          <p:spPr>
            <a:xfrm>
              <a:off x="11250790" y="280339"/>
              <a:ext cx="362585" cy="394970"/>
            </a:xfrm>
            <a:custGeom>
              <a:avLst/>
              <a:gdLst/>
              <a:ahLst/>
              <a:cxnLst/>
              <a:rect l="l" t="t" r="r" b="b"/>
              <a:pathLst>
                <a:path w="362584" h="394970" extrusionOk="0">
                  <a:moveTo>
                    <a:pt x="217639" y="388353"/>
                  </a:moveTo>
                  <a:lnTo>
                    <a:pt x="215201" y="378752"/>
                  </a:lnTo>
                  <a:lnTo>
                    <a:pt x="214249" y="374738"/>
                  </a:lnTo>
                  <a:lnTo>
                    <a:pt x="210591" y="371944"/>
                  </a:lnTo>
                  <a:lnTo>
                    <a:pt x="26593" y="372033"/>
                  </a:lnTo>
                  <a:lnTo>
                    <a:pt x="22669" y="368109"/>
                  </a:lnTo>
                  <a:lnTo>
                    <a:pt x="22669" y="3924"/>
                  </a:lnTo>
                  <a:lnTo>
                    <a:pt x="18745" y="0"/>
                  </a:lnTo>
                  <a:lnTo>
                    <a:pt x="3924" y="0"/>
                  </a:lnTo>
                  <a:lnTo>
                    <a:pt x="0" y="3924"/>
                  </a:lnTo>
                  <a:lnTo>
                    <a:pt x="0" y="390525"/>
                  </a:lnTo>
                  <a:lnTo>
                    <a:pt x="3924" y="394449"/>
                  </a:lnTo>
                  <a:lnTo>
                    <a:pt x="208318" y="394449"/>
                  </a:lnTo>
                  <a:lnTo>
                    <a:pt x="214858" y="393052"/>
                  </a:lnTo>
                  <a:lnTo>
                    <a:pt x="217639" y="388353"/>
                  </a:lnTo>
                  <a:close/>
                </a:path>
                <a:path w="362584" h="394970" extrusionOk="0">
                  <a:moveTo>
                    <a:pt x="361962" y="116103"/>
                  </a:moveTo>
                  <a:lnTo>
                    <a:pt x="352374" y="41783"/>
                  </a:lnTo>
                  <a:lnTo>
                    <a:pt x="347840" y="38557"/>
                  </a:lnTo>
                  <a:lnTo>
                    <a:pt x="340677" y="40043"/>
                  </a:lnTo>
                  <a:lnTo>
                    <a:pt x="281216" y="85229"/>
                  </a:lnTo>
                  <a:lnTo>
                    <a:pt x="280695" y="90716"/>
                  </a:lnTo>
                  <a:lnTo>
                    <a:pt x="285750" y="96304"/>
                  </a:lnTo>
                  <a:lnTo>
                    <a:pt x="305371" y="104597"/>
                  </a:lnTo>
                  <a:lnTo>
                    <a:pt x="270484" y="188595"/>
                  </a:lnTo>
                  <a:lnTo>
                    <a:pt x="226898" y="138442"/>
                  </a:lnTo>
                  <a:lnTo>
                    <a:pt x="221399" y="138264"/>
                  </a:lnTo>
                  <a:lnTo>
                    <a:pt x="216242" y="143586"/>
                  </a:lnTo>
                  <a:lnTo>
                    <a:pt x="170992" y="228714"/>
                  </a:lnTo>
                  <a:lnTo>
                    <a:pt x="125476" y="184835"/>
                  </a:lnTo>
                  <a:lnTo>
                    <a:pt x="119989" y="185102"/>
                  </a:lnTo>
                  <a:lnTo>
                    <a:pt x="115366" y="190779"/>
                  </a:lnTo>
                  <a:lnTo>
                    <a:pt x="64084" y="307657"/>
                  </a:lnTo>
                  <a:lnTo>
                    <a:pt x="66001" y="312547"/>
                  </a:lnTo>
                  <a:lnTo>
                    <a:pt x="84582" y="320840"/>
                  </a:lnTo>
                  <a:lnTo>
                    <a:pt x="89547" y="318909"/>
                  </a:lnTo>
                  <a:lnTo>
                    <a:pt x="126873" y="234823"/>
                  </a:lnTo>
                  <a:lnTo>
                    <a:pt x="132016" y="232994"/>
                  </a:lnTo>
                  <a:lnTo>
                    <a:pt x="138557" y="236486"/>
                  </a:lnTo>
                  <a:lnTo>
                    <a:pt x="173697" y="270497"/>
                  </a:lnTo>
                  <a:lnTo>
                    <a:pt x="179285" y="270332"/>
                  </a:lnTo>
                  <a:lnTo>
                    <a:pt x="183642" y="265353"/>
                  </a:lnTo>
                  <a:lnTo>
                    <a:pt x="223748" y="189471"/>
                  </a:lnTo>
                  <a:lnTo>
                    <a:pt x="229069" y="187896"/>
                  </a:lnTo>
                  <a:lnTo>
                    <a:pt x="235432" y="191998"/>
                  </a:lnTo>
                  <a:lnTo>
                    <a:pt x="258800" y="218427"/>
                  </a:lnTo>
                  <a:lnTo>
                    <a:pt x="268490" y="209448"/>
                  </a:lnTo>
                  <a:lnTo>
                    <a:pt x="278828" y="201269"/>
                  </a:lnTo>
                  <a:lnTo>
                    <a:pt x="289763" y="193929"/>
                  </a:lnTo>
                  <a:lnTo>
                    <a:pt x="301015" y="187452"/>
                  </a:lnTo>
                  <a:lnTo>
                    <a:pt x="331266" y="115582"/>
                  </a:lnTo>
                  <a:lnTo>
                    <a:pt x="354634" y="125171"/>
                  </a:lnTo>
                  <a:lnTo>
                    <a:pt x="359600" y="122910"/>
                  </a:lnTo>
                  <a:lnTo>
                    <a:pt x="361962" y="116103"/>
                  </a:lnTo>
                  <a:close/>
                </a:path>
              </a:pathLst>
            </a:custGeom>
            <a:solidFill>
              <a:srgbClr val="5C747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pic>
          <p:nvPicPr>
            <p:cNvPr id="1772" name="Google Shape;1772;p27"/>
            <p:cNvPicPr preferRelativeResize="0"/>
            <p:nvPr/>
          </p:nvPicPr>
          <p:blipFill rotWithShape="1">
            <a:blip r:embed="rId3">
              <a:alphaModFix/>
            </a:blip>
            <a:srcRect/>
            <a:stretch/>
          </p:blipFill>
          <p:spPr>
            <a:xfrm>
              <a:off x="11728649" y="723461"/>
              <a:ext cx="172390" cy="178736"/>
            </a:xfrm>
            <a:prstGeom prst="rect">
              <a:avLst/>
            </a:prstGeom>
            <a:noFill/>
            <a:ln>
              <a:noFill/>
            </a:ln>
          </p:spPr>
        </p:pic>
        <p:sp>
          <p:nvSpPr>
            <p:cNvPr id="1773" name="Google Shape;1773;p27"/>
            <p:cNvSpPr/>
            <p:nvPr/>
          </p:nvSpPr>
          <p:spPr>
            <a:xfrm>
              <a:off x="11497595" y="486049"/>
              <a:ext cx="290830" cy="290830"/>
            </a:xfrm>
            <a:custGeom>
              <a:avLst/>
              <a:gdLst/>
              <a:ahLst/>
              <a:cxnLst/>
              <a:rect l="l" t="t" r="r" b="b"/>
              <a:pathLst>
                <a:path w="290829" h="290830" extrusionOk="0">
                  <a:moveTo>
                    <a:pt x="147070" y="0"/>
                  </a:moveTo>
                  <a:lnTo>
                    <a:pt x="102664" y="6376"/>
                  </a:lnTo>
                  <a:lnTo>
                    <a:pt x="62675" y="25746"/>
                  </a:lnTo>
                  <a:lnTo>
                    <a:pt x="30136" y="56639"/>
                  </a:lnTo>
                  <a:lnTo>
                    <a:pt x="8083" y="97585"/>
                  </a:lnTo>
                  <a:lnTo>
                    <a:pt x="0" y="143388"/>
                  </a:lnTo>
                  <a:lnTo>
                    <a:pt x="6374" y="187807"/>
                  </a:lnTo>
                  <a:lnTo>
                    <a:pt x="25738" y="227810"/>
                  </a:lnTo>
                  <a:lnTo>
                    <a:pt x="56620" y="260360"/>
                  </a:lnTo>
                  <a:lnTo>
                    <a:pt x="97552" y="282424"/>
                  </a:lnTo>
                  <a:lnTo>
                    <a:pt x="143338" y="290507"/>
                  </a:lnTo>
                  <a:lnTo>
                    <a:pt x="187743" y="284130"/>
                  </a:lnTo>
                  <a:lnTo>
                    <a:pt x="227731" y="264761"/>
                  </a:lnTo>
                  <a:lnTo>
                    <a:pt x="242225" y="251001"/>
                  </a:lnTo>
                  <a:lnTo>
                    <a:pt x="152130" y="251001"/>
                  </a:lnTo>
                  <a:lnTo>
                    <a:pt x="110454" y="245348"/>
                  </a:lnTo>
                  <a:lnTo>
                    <a:pt x="74266" y="223974"/>
                  </a:lnTo>
                  <a:lnTo>
                    <a:pt x="49906" y="191508"/>
                  </a:lnTo>
                  <a:lnTo>
                    <a:pt x="39492" y="152270"/>
                  </a:lnTo>
                  <a:lnTo>
                    <a:pt x="45139" y="110580"/>
                  </a:lnTo>
                  <a:lnTo>
                    <a:pt x="66510" y="74379"/>
                  </a:lnTo>
                  <a:lnTo>
                    <a:pt x="98966" y="50011"/>
                  </a:lnTo>
                  <a:lnTo>
                    <a:pt x="138191" y="39593"/>
                  </a:lnTo>
                  <a:lnTo>
                    <a:pt x="242521" y="39593"/>
                  </a:lnTo>
                  <a:lnTo>
                    <a:pt x="232554" y="29353"/>
                  </a:lnTo>
                  <a:lnTo>
                    <a:pt x="192594" y="8086"/>
                  </a:lnTo>
                  <a:lnTo>
                    <a:pt x="192191" y="8086"/>
                  </a:lnTo>
                  <a:lnTo>
                    <a:pt x="147070" y="0"/>
                  </a:lnTo>
                  <a:close/>
                </a:path>
                <a:path w="290829" h="290830" extrusionOk="0">
                  <a:moveTo>
                    <a:pt x="242521" y="39593"/>
                  </a:moveTo>
                  <a:lnTo>
                    <a:pt x="138191" y="39593"/>
                  </a:lnTo>
                  <a:lnTo>
                    <a:pt x="179867" y="45242"/>
                  </a:lnTo>
                  <a:lnTo>
                    <a:pt x="208923" y="60726"/>
                  </a:lnTo>
                  <a:lnTo>
                    <a:pt x="231367" y="83800"/>
                  </a:lnTo>
                  <a:lnTo>
                    <a:pt x="245849" y="112566"/>
                  </a:lnTo>
                  <a:lnTo>
                    <a:pt x="251020" y="145127"/>
                  </a:lnTo>
                  <a:lnTo>
                    <a:pt x="250720" y="152271"/>
                  </a:lnTo>
                  <a:lnTo>
                    <a:pt x="250647" y="154000"/>
                  </a:lnTo>
                  <a:lnTo>
                    <a:pt x="223809" y="216218"/>
                  </a:lnTo>
                  <a:lnTo>
                    <a:pt x="191354" y="240585"/>
                  </a:lnTo>
                  <a:lnTo>
                    <a:pt x="152130" y="251001"/>
                  </a:lnTo>
                  <a:lnTo>
                    <a:pt x="242225" y="251001"/>
                  </a:lnTo>
                  <a:lnTo>
                    <a:pt x="282326" y="192924"/>
                  </a:lnTo>
                  <a:lnTo>
                    <a:pt x="290348" y="145295"/>
                  </a:lnTo>
                  <a:lnTo>
                    <a:pt x="283302" y="100575"/>
                  </a:lnTo>
                  <a:lnTo>
                    <a:pt x="263414" y="61055"/>
                  </a:lnTo>
                  <a:lnTo>
                    <a:pt x="242521" y="39593"/>
                  </a:lnTo>
                  <a:close/>
                </a:path>
              </a:pathLst>
            </a:custGeom>
            <a:solidFill>
              <a:srgbClr val="ED2A2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74" name="Google Shape;1774;p27"/>
            <p:cNvSpPr/>
            <p:nvPr/>
          </p:nvSpPr>
          <p:spPr>
            <a:xfrm>
              <a:off x="6156706" y="699896"/>
              <a:ext cx="2924175" cy="2035175"/>
            </a:xfrm>
            <a:custGeom>
              <a:avLst/>
              <a:gdLst/>
              <a:ahLst/>
              <a:cxnLst/>
              <a:rect l="l" t="t" r="r" b="b"/>
              <a:pathLst>
                <a:path w="2924175" h="2035175" extrusionOk="0">
                  <a:moveTo>
                    <a:pt x="0" y="0"/>
                  </a:moveTo>
                  <a:lnTo>
                    <a:pt x="2538476" y="0"/>
                  </a:lnTo>
                  <a:lnTo>
                    <a:pt x="2586850" y="3005"/>
                  </a:lnTo>
                  <a:lnTo>
                    <a:pt x="2633433" y="11781"/>
                  </a:lnTo>
                  <a:lnTo>
                    <a:pt x="2677863" y="25966"/>
                  </a:lnTo>
                  <a:lnTo>
                    <a:pt x="2719778" y="45197"/>
                  </a:lnTo>
                  <a:lnTo>
                    <a:pt x="2758818" y="69114"/>
                  </a:lnTo>
                  <a:lnTo>
                    <a:pt x="2794619" y="97354"/>
                  </a:lnTo>
                  <a:lnTo>
                    <a:pt x="2826820" y="129555"/>
                  </a:lnTo>
                  <a:lnTo>
                    <a:pt x="2855060" y="165356"/>
                  </a:lnTo>
                  <a:lnTo>
                    <a:pt x="2878977" y="204396"/>
                  </a:lnTo>
                  <a:lnTo>
                    <a:pt x="2898208" y="246311"/>
                  </a:lnTo>
                  <a:lnTo>
                    <a:pt x="2912393" y="290741"/>
                  </a:lnTo>
                  <a:lnTo>
                    <a:pt x="2921169" y="337324"/>
                  </a:lnTo>
                  <a:lnTo>
                    <a:pt x="2924175" y="385699"/>
                  </a:lnTo>
                  <a:lnTo>
                    <a:pt x="2924175" y="2034666"/>
                  </a:lnTo>
                  <a:lnTo>
                    <a:pt x="385572" y="2034666"/>
                  </a:lnTo>
                  <a:lnTo>
                    <a:pt x="337200" y="2031661"/>
                  </a:lnTo>
                  <a:lnTo>
                    <a:pt x="290623" y="2022885"/>
                  </a:lnTo>
                  <a:lnTo>
                    <a:pt x="246201" y="2008700"/>
                  </a:lnTo>
                  <a:lnTo>
                    <a:pt x="204297" y="1989469"/>
                  </a:lnTo>
                  <a:lnTo>
                    <a:pt x="165271" y="1965552"/>
                  </a:lnTo>
                  <a:lnTo>
                    <a:pt x="129484" y="1937312"/>
                  </a:lnTo>
                  <a:lnTo>
                    <a:pt x="97298" y="1905111"/>
                  </a:lnTo>
                  <a:lnTo>
                    <a:pt x="69072" y="1869310"/>
                  </a:lnTo>
                  <a:lnTo>
                    <a:pt x="45169" y="1830270"/>
                  </a:lnTo>
                  <a:lnTo>
                    <a:pt x="25949" y="1788355"/>
                  </a:lnTo>
                  <a:lnTo>
                    <a:pt x="11773" y="1743925"/>
                  </a:lnTo>
                  <a:lnTo>
                    <a:pt x="3003" y="1697342"/>
                  </a:lnTo>
                  <a:lnTo>
                    <a:pt x="0" y="1648967"/>
                  </a:lnTo>
                  <a:lnTo>
                    <a:pt x="0" y="0"/>
                  </a:lnTo>
                  <a:close/>
                </a:path>
              </a:pathLst>
            </a:custGeom>
            <a:noFill/>
            <a:ln w="25375" cap="flat" cmpd="sng">
              <a:solidFill>
                <a:srgbClr val="ED2A23"/>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75" name="Google Shape;1775;p27"/>
            <p:cNvSpPr/>
            <p:nvPr/>
          </p:nvSpPr>
          <p:spPr>
            <a:xfrm>
              <a:off x="5925820" y="461263"/>
              <a:ext cx="2916555" cy="2035175"/>
            </a:xfrm>
            <a:custGeom>
              <a:avLst/>
              <a:gdLst/>
              <a:ahLst/>
              <a:cxnLst/>
              <a:rect l="l" t="t" r="r" b="b"/>
              <a:pathLst>
                <a:path w="2916554" h="2035175" extrusionOk="0">
                  <a:moveTo>
                    <a:pt x="2530729" y="0"/>
                  </a:moveTo>
                  <a:lnTo>
                    <a:pt x="0" y="0"/>
                  </a:lnTo>
                  <a:lnTo>
                    <a:pt x="0" y="1649476"/>
                  </a:lnTo>
                  <a:lnTo>
                    <a:pt x="3005" y="1697850"/>
                  </a:lnTo>
                  <a:lnTo>
                    <a:pt x="11781" y="1744433"/>
                  </a:lnTo>
                  <a:lnTo>
                    <a:pt x="25966" y="1788863"/>
                  </a:lnTo>
                  <a:lnTo>
                    <a:pt x="45197" y="1830778"/>
                  </a:lnTo>
                  <a:lnTo>
                    <a:pt x="69114" y="1869818"/>
                  </a:lnTo>
                  <a:lnTo>
                    <a:pt x="97354" y="1905619"/>
                  </a:lnTo>
                  <a:lnTo>
                    <a:pt x="129555" y="1937820"/>
                  </a:lnTo>
                  <a:lnTo>
                    <a:pt x="165356" y="1966060"/>
                  </a:lnTo>
                  <a:lnTo>
                    <a:pt x="204396" y="1989977"/>
                  </a:lnTo>
                  <a:lnTo>
                    <a:pt x="246311" y="2009208"/>
                  </a:lnTo>
                  <a:lnTo>
                    <a:pt x="290741" y="2023393"/>
                  </a:lnTo>
                  <a:lnTo>
                    <a:pt x="337324" y="2032169"/>
                  </a:lnTo>
                  <a:lnTo>
                    <a:pt x="385699" y="2035175"/>
                  </a:lnTo>
                  <a:lnTo>
                    <a:pt x="2916428" y="2035175"/>
                  </a:lnTo>
                  <a:lnTo>
                    <a:pt x="2916428" y="385825"/>
                  </a:lnTo>
                  <a:lnTo>
                    <a:pt x="2913422" y="337424"/>
                  </a:lnTo>
                  <a:lnTo>
                    <a:pt x="2904646" y="290818"/>
                  </a:lnTo>
                  <a:lnTo>
                    <a:pt x="2890461" y="246369"/>
                  </a:lnTo>
                  <a:lnTo>
                    <a:pt x="2871230" y="204438"/>
                  </a:lnTo>
                  <a:lnTo>
                    <a:pt x="2847313" y="165386"/>
                  </a:lnTo>
                  <a:lnTo>
                    <a:pt x="2819073" y="129575"/>
                  </a:lnTo>
                  <a:lnTo>
                    <a:pt x="2786872" y="97366"/>
                  </a:lnTo>
                  <a:lnTo>
                    <a:pt x="2751071" y="69121"/>
                  </a:lnTo>
                  <a:lnTo>
                    <a:pt x="2712031" y="45201"/>
                  </a:lnTo>
                  <a:lnTo>
                    <a:pt x="2670116" y="25968"/>
                  </a:lnTo>
                  <a:lnTo>
                    <a:pt x="2625686" y="11782"/>
                  </a:lnTo>
                  <a:lnTo>
                    <a:pt x="2579103" y="3005"/>
                  </a:lnTo>
                  <a:lnTo>
                    <a:pt x="253072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grpSp>
      <p:sp>
        <p:nvSpPr>
          <p:cNvPr id="1776" name="Google Shape;1776;p27"/>
          <p:cNvSpPr txBox="1"/>
          <p:nvPr/>
        </p:nvSpPr>
        <p:spPr>
          <a:xfrm>
            <a:off x="102717" y="4931664"/>
            <a:ext cx="71914" cy="124554"/>
          </a:xfrm>
          <a:prstGeom prst="rect">
            <a:avLst/>
          </a:prstGeom>
          <a:noFill/>
          <a:ln>
            <a:noFill/>
          </a:ln>
        </p:spPr>
        <p:txBody>
          <a:bodyPr spcFirstLastPara="1" wrap="square" lIns="0" tIns="9025" rIns="0" bIns="0" anchor="t" anchorCtr="0">
            <a:spAutoFit/>
          </a:bodyPr>
          <a:lstStyle/>
          <a:p>
            <a:pPr marL="9525" marR="0" lvl="0" indent="0" algn="l" rtl="0">
              <a:lnSpc>
                <a:spcPct val="100000"/>
              </a:lnSpc>
              <a:spcBef>
                <a:spcPts val="0"/>
              </a:spcBef>
              <a:spcAft>
                <a:spcPts val="0"/>
              </a:spcAft>
              <a:buClr>
                <a:schemeClr val="dk1"/>
              </a:buClr>
              <a:buSzPts val="750"/>
              <a:buFont typeface="Calibri"/>
              <a:buNone/>
            </a:pPr>
            <a:endParaRPr sz="750" b="0" i="0" u="none" strike="noStrike" cap="none">
              <a:solidFill>
                <a:srgbClr val="FFFFFF"/>
              </a:solidFill>
              <a:latin typeface="Arial"/>
              <a:ea typeface="Arial"/>
              <a:cs typeface="Arial"/>
              <a:sym typeface="Arial"/>
            </a:endParaRPr>
          </a:p>
        </p:txBody>
      </p:sp>
      <p:sp>
        <p:nvSpPr>
          <p:cNvPr id="1777" name="Google Shape;1777;p27"/>
          <p:cNvSpPr txBox="1"/>
          <p:nvPr/>
        </p:nvSpPr>
        <p:spPr>
          <a:xfrm>
            <a:off x="587427" y="699988"/>
            <a:ext cx="2171339" cy="2083262"/>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Clr>
                <a:srgbClr val="C00000"/>
              </a:buClr>
              <a:buSzPts val="1200"/>
              <a:buFont typeface="Arial"/>
              <a:buNone/>
            </a:pPr>
            <a:r>
              <a:rPr lang="en-GB" sz="1200" b="1" i="0" u="none" strike="noStrike" cap="none">
                <a:solidFill>
                  <a:srgbClr val="C00000"/>
                </a:solidFill>
                <a:latin typeface="Arial"/>
                <a:ea typeface="Arial"/>
                <a:cs typeface="Arial"/>
                <a:sym typeface="Arial"/>
              </a:rPr>
              <a:t>Before the H2A service,</a:t>
            </a:r>
            <a:r>
              <a:rPr lang="en-GB" sz="1200" b="0" i="0" u="none" strike="noStrike" cap="none">
                <a:solidFill>
                  <a:srgbClr val="1D1A1C"/>
                </a:solidFill>
                <a:latin typeface="Arial"/>
                <a:ea typeface="Arial"/>
                <a:cs typeface="Arial"/>
                <a:sym typeface="Arial"/>
              </a:rPr>
              <a:t> </a:t>
            </a:r>
            <a:r>
              <a:rPr lang="en-GB" sz="1200" b="1" i="0" u="none" strike="noStrike" cap="none">
                <a:solidFill>
                  <a:srgbClr val="C00000"/>
                </a:solidFill>
                <a:latin typeface="Arial"/>
                <a:ea typeface="Arial"/>
                <a:cs typeface="Arial"/>
                <a:sym typeface="Arial"/>
              </a:rPr>
              <a:t>the</a:t>
            </a:r>
            <a:r>
              <a:rPr lang="en-GB" sz="1200" b="0" i="0" u="none" strike="noStrike" cap="none">
                <a:solidFill>
                  <a:srgbClr val="1D1A1C"/>
                </a:solidFill>
                <a:latin typeface="Arial"/>
                <a:ea typeface="Arial"/>
                <a:cs typeface="Arial"/>
                <a:sym typeface="Arial"/>
              </a:rPr>
              <a:t> </a:t>
            </a:r>
            <a:r>
              <a:rPr lang="en-GB" sz="1200" b="1" i="0" u="none" strike="noStrike" cap="none">
                <a:solidFill>
                  <a:srgbClr val="C00000"/>
                </a:solidFill>
                <a:latin typeface="Arial"/>
                <a:ea typeface="Arial"/>
                <a:cs typeface="Arial"/>
                <a:sym typeface="Arial"/>
              </a:rPr>
              <a:t>majority of people</a:t>
            </a:r>
            <a:r>
              <a:rPr lang="en-GB" sz="1200" b="0" i="0" u="none" strike="noStrike" cap="none">
                <a:solidFill>
                  <a:srgbClr val="1D1A1C"/>
                </a:solidFill>
                <a:latin typeface="Arial"/>
                <a:ea typeface="Arial"/>
                <a:cs typeface="Arial"/>
                <a:sym typeface="Arial"/>
              </a:rPr>
              <a:t> who were on an </a:t>
            </a:r>
            <a:r>
              <a:rPr lang="en-GB" sz="1200" b="0" i="0" u="none" strike="noStrike" cap="none">
                <a:solidFill>
                  <a:srgbClr val="000000"/>
                </a:solidFill>
                <a:latin typeface="Arial"/>
                <a:ea typeface="Arial"/>
                <a:cs typeface="Arial"/>
                <a:sym typeface="Arial"/>
              </a:rPr>
              <a:t>assessment bed in a care home </a:t>
            </a:r>
            <a:r>
              <a:rPr lang="en-GB" sz="1200" b="1" i="0" u="none" strike="noStrike" cap="none">
                <a:solidFill>
                  <a:srgbClr val="C00000"/>
                </a:solidFill>
                <a:latin typeface="Arial"/>
                <a:ea typeface="Arial"/>
                <a:cs typeface="Arial"/>
                <a:sym typeface="Arial"/>
              </a:rPr>
              <a:t>did not return home</a:t>
            </a:r>
            <a:r>
              <a:rPr lang="en-GB" sz="1200" b="0" i="0" u="none" strike="noStrike" cap="none">
                <a:solidFill>
                  <a:srgbClr val="1D1A1C"/>
                </a:solidFill>
                <a:latin typeface="Arial"/>
                <a:ea typeface="Arial"/>
                <a:cs typeface="Arial"/>
                <a:sym typeface="Arial"/>
              </a:rPr>
              <a:t> and </a:t>
            </a:r>
            <a:r>
              <a:rPr lang="en-GB" sz="1200" b="1" i="0" u="none" strike="noStrike" cap="none">
                <a:solidFill>
                  <a:srgbClr val="C00000"/>
                </a:solidFill>
                <a:latin typeface="Arial"/>
                <a:ea typeface="Arial"/>
                <a:cs typeface="Arial"/>
                <a:sym typeface="Arial"/>
              </a:rPr>
              <a:t>moved to a permanent care home placement. </a:t>
            </a:r>
            <a:endParaRPr sz="1200" b="1" i="0" u="none" strike="noStrike" cap="none">
              <a:solidFill>
                <a:srgbClr val="C00000"/>
              </a:solidFill>
              <a:latin typeface="Arial"/>
              <a:ea typeface="Arial"/>
              <a:cs typeface="Arial"/>
              <a:sym typeface="Arial"/>
            </a:endParaRPr>
          </a:p>
          <a:p>
            <a:pPr marL="9525" marR="0" lvl="0" indent="0" algn="l" rtl="0">
              <a:lnSpc>
                <a:spcPct val="100000"/>
              </a:lnSpc>
              <a:spcBef>
                <a:spcPts val="75"/>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a:p>
            <a:pPr marL="9525" marR="3810" lvl="0" indent="0" algn="l" rtl="0">
              <a:lnSpc>
                <a:spcPct val="100000"/>
              </a:lnSpc>
              <a:spcBef>
                <a:spcPts val="75"/>
              </a:spcBef>
              <a:spcAft>
                <a:spcPts val="0"/>
              </a:spcAft>
              <a:buClr>
                <a:srgbClr val="C00000"/>
              </a:buClr>
              <a:buSzPts val="1200"/>
              <a:buFont typeface="Arial"/>
              <a:buNone/>
            </a:pPr>
            <a:r>
              <a:rPr lang="en-GB" sz="1200" b="1" i="0" u="none" strike="noStrike" cap="none">
                <a:solidFill>
                  <a:srgbClr val="C00000"/>
                </a:solidFill>
                <a:latin typeface="Arial"/>
                <a:ea typeface="Arial"/>
                <a:cs typeface="Arial"/>
                <a:sym typeface="Arial"/>
              </a:rPr>
              <a:t>The H2A service offers an alternative option and is supporting people to remain at home.</a:t>
            </a:r>
            <a:endParaRPr sz="1200" b="0" i="0" u="none" strike="noStrike" cap="none">
              <a:solidFill>
                <a:srgbClr val="C00000"/>
              </a:solidFill>
              <a:latin typeface="Arial"/>
              <a:ea typeface="Arial"/>
              <a:cs typeface="Arial"/>
              <a:sym typeface="Arial"/>
            </a:endParaRPr>
          </a:p>
        </p:txBody>
      </p:sp>
      <p:sp>
        <p:nvSpPr>
          <p:cNvPr id="1778" name="Google Shape;1778;p27"/>
          <p:cNvSpPr txBox="1"/>
          <p:nvPr/>
        </p:nvSpPr>
        <p:spPr>
          <a:xfrm>
            <a:off x="5543421" y="4985995"/>
            <a:ext cx="5054441" cy="136576"/>
          </a:xfrm>
          <a:prstGeom prst="rect">
            <a:avLst/>
          </a:prstGeom>
          <a:noFill/>
          <a:ln>
            <a:noFill/>
          </a:ln>
        </p:spPr>
        <p:txBody>
          <a:bodyPr spcFirstLastPara="1" wrap="square" lIns="0" tIns="9525" rIns="0" bIns="0" anchor="t" anchorCtr="0">
            <a:spAutoFit/>
          </a:bodyPr>
          <a:lstStyle/>
          <a:p>
            <a:pPr marL="9525" marR="0" lvl="0" indent="0" algn="l" rtl="0">
              <a:spcBef>
                <a:spcPts val="0"/>
              </a:spcBef>
              <a:spcAft>
                <a:spcPts val="0"/>
              </a:spcAft>
              <a:buNone/>
            </a:pPr>
            <a:r>
              <a:rPr lang="en-GB" sz="800" b="0" i="0" u="none" strike="noStrike" cap="none">
                <a:solidFill>
                  <a:srgbClr val="1C181C"/>
                </a:solidFill>
                <a:latin typeface="Arial"/>
                <a:ea typeface="Arial"/>
                <a:cs typeface="Arial"/>
                <a:sym typeface="Arial"/>
              </a:rPr>
              <a:t>These impacts were achieved from </a:t>
            </a:r>
            <a:r>
              <a:rPr lang="en-GB" sz="800">
                <a:solidFill>
                  <a:srgbClr val="1C181C"/>
                </a:solidFill>
                <a:latin typeface="Arial"/>
                <a:ea typeface="Arial"/>
                <a:cs typeface="Arial"/>
                <a:sym typeface="Arial"/>
              </a:rPr>
              <a:t>Fife's</a:t>
            </a:r>
            <a:r>
              <a:rPr lang="en-GB" sz="800" b="0" i="0" u="none" strike="noStrike" cap="none">
                <a:solidFill>
                  <a:srgbClr val="1C181C"/>
                </a:solidFill>
                <a:latin typeface="Arial"/>
                <a:ea typeface="Arial"/>
                <a:cs typeface="Arial"/>
                <a:sym typeface="Arial"/>
              </a:rPr>
              <a:t> </a:t>
            </a:r>
            <a:r>
              <a:rPr lang="en-GB" sz="800">
                <a:solidFill>
                  <a:srgbClr val="1C181C"/>
                </a:solidFill>
                <a:latin typeface="Arial"/>
                <a:ea typeface="Arial"/>
                <a:cs typeface="Arial"/>
                <a:sym typeface="Arial"/>
              </a:rPr>
              <a:t>test</a:t>
            </a:r>
            <a:r>
              <a:rPr lang="en-GB" sz="800" b="0" i="0" u="none" strike="noStrike" cap="none">
                <a:solidFill>
                  <a:srgbClr val="1C181C"/>
                </a:solidFill>
                <a:latin typeface="Arial"/>
                <a:ea typeface="Arial"/>
                <a:cs typeface="Arial"/>
                <a:sym typeface="Arial"/>
              </a:rPr>
              <a:t> of change</a:t>
            </a:r>
            <a:r>
              <a:rPr lang="en-GB" sz="800">
                <a:solidFill>
                  <a:srgbClr val="1C181C"/>
                </a:solidFill>
                <a:latin typeface="Arial"/>
                <a:ea typeface="Arial"/>
                <a:cs typeface="Arial"/>
                <a:sym typeface="Arial"/>
              </a:rPr>
              <a:t> May 2024 to date.</a:t>
            </a:r>
            <a:endParaRPr sz="800" b="0" i="0" u="none" strike="noStrike" cap="none">
              <a:solidFill>
                <a:srgbClr val="1C181C"/>
              </a:solidFill>
              <a:latin typeface="Arial"/>
              <a:ea typeface="Arial"/>
              <a:cs typeface="Arial"/>
              <a:sym typeface="Arial"/>
            </a:endParaRPr>
          </a:p>
        </p:txBody>
      </p:sp>
      <p:sp>
        <p:nvSpPr>
          <p:cNvPr id="1779" name="Google Shape;1779;p27"/>
          <p:cNvSpPr txBox="1"/>
          <p:nvPr/>
        </p:nvSpPr>
        <p:spPr>
          <a:xfrm>
            <a:off x="4729829" y="1194739"/>
            <a:ext cx="1619250" cy="397224"/>
          </a:xfrm>
          <a:prstGeom prst="rect">
            <a:avLst/>
          </a:prstGeom>
          <a:noFill/>
          <a:ln>
            <a:noFill/>
          </a:ln>
        </p:spPr>
        <p:txBody>
          <a:bodyPr spcFirstLastPara="1" wrap="square" lIns="0" tIns="27600" rIns="0" bIns="0" anchor="t" anchorCtr="0">
            <a:spAutoFit/>
          </a:bodyPr>
          <a:lstStyle/>
          <a:p>
            <a:pPr marL="0" marR="0" lvl="0" indent="0" algn="ctr" rtl="0">
              <a:lnSpc>
                <a:spcPct val="100000"/>
              </a:lnSpc>
              <a:spcBef>
                <a:spcPts val="0"/>
              </a:spcBef>
              <a:spcAft>
                <a:spcPts val="0"/>
              </a:spcAft>
              <a:buClr>
                <a:srgbClr val="1C191C"/>
              </a:buClr>
              <a:buSzPts val="1200"/>
              <a:buFont typeface="Arial"/>
              <a:buNone/>
            </a:pPr>
            <a:r>
              <a:rPr lang="en-GB" sz="1200" b="0" i="0" u="none" strike="noStrike" cap="none">
                <a:solidFill>
                  <a:srgbClr val="1C191C"/>
                </a:solidFill>
                <a:latin typeface="Arial"/>
                <a:ea typeface="Arial"/>
                <a:cs typeface="Arial"/>
                <a:sym typeface="Arial"/>
              </a:rPr>
              <a:t>of the people supported </a:t>
            </a:r>
            <a:r>
              <a:rPr lang="en-GB" sz="1200" b="1" i="0" u="none" strike="noStrike" cap="none">
                <a:solidFill>
                  <a:srgbClr val="1C191C"/>
                </a:solidFill>
                <a:latin typeface="Arial"/>
                <a:ea typeface="Arial"/>
                <a:cs typeface="Arial"/>
                <a:sym typeface="Arial"/>
              </a:rPr>
              <a:t>remained at home</a:t>
            </a:r>
            <a:endParaRPr sz="1350" b="1" i="0" u="none" strike="noStrike" cap="none">
              <a:solidFill>
                <a:srgbClr val="000000"/>
              </a:solidFill>
              <a:latin typeface="Calibri"/>
              <a:ea typeface="Calibri"/>
              <a:cs typeface="Calibri"/>
              <a:sym typeface="Calibri"/>
            </a:endParaRPr>
          </a:p>
        </p:txBody>
      </p:sp>
      <p:grpSp>
        <p:nvGrpSpPr>
          <p:cNvPr id="1780" name="Google Shape;1780;p27"/>
          <p:cNvGrpSpPr/>
          <p:nvPr/>
        </p:nvGrpSpPr>
        <p:grpSpPr>
          <a:xfrm>
            <a:off x="6025801" y="2502313"/>
            <a:ext cx="2368677" cy="1665351"/>
            <a:chOff x="8034401" y="3336416"/>
            <a:chExt cx="3158236" cy="2220468"/>
          </a:xfrm>
        </p:grpSpPr>
        <p:sp>
          <p:nvSpPr>
            <p:cNvPr id="1781" name="Google Shape;1781;p27"/>
            <p:cNvSpPr/>
            <p:nvPr/>
          </p:nvSpPr>
          <p:spPr>
            <a:xfrm>
              <a:off x="8263382" y="3526789"/>
              <a:ext cx="2929255" cy="2030095"/>
            </a:xfrm>
            <a:custGeom>
              <a:avLst/>
              <a:gdLst/>
              <a:ahLst/>
              <a:cxnLst/>
              <a:rect l="l" t="t" r="r" b="b"/>
              <a:pathLst>
                <a:path w="2929254" h="2030095" extrusionOk="0">
                  <a:moveTo>
                    <a:pt x="0" y="0"/>
                  </a:moveTo>
                  <a:lnTo>
                    <a:pt x="2544191" y="0"/>
                  </a:lnTo>
                  <a:lnTo>
                    <a:pt x="2592450" y="2996"/>
                  </a:lnTo>
                  <a:lnTo>
                    <a:pt x="2638923" y="11747"/>
                  </a:lnTo>
                  <a:lnTo>
                    <a:pt x="2683249" y="25891"/>
                  </a:lnTo>
                  <a:lnTo>
                    <a:pt x="2725068" y="45068"/>
                  </a:lnTo>
                  <a:lnTo>
                    <a:pt x="2764017" y="68917"/>
                  </a:lnTo>
                  <a:lnTo>
                    <a:pt x="2799737" y="97079"/>
                  </a:lnTo>
                  <a:lnTo>
                    <a:pt x="2831865" y="129193"/>
                  </a:lnTo>
                  <a:lnTo>
                    <a:pt x="2860041" y="164898"/>
                  </a:lnTo>
                  <a:lnTo>
                    <a:pt x="2883903" y="203834"/>
                  </a:lnTo>
                  <a:lnTo>
                    <a:pt x="2903092" y="245641"/>
                  </a:lnTo>
                  <a:lnTo>
                    <a:pt x="2917245" y="289958"/>
                  </a:lnTo>
                  <a:lnTo>
                    <a:pt x="2926001" y="336425"/>
                  </a:lnTo>
                  <a:lnTo>
                    <a:pt x="2929001" y="384683"/>
                  </a:lnTo>
                  <a:lnTo>
                    <a:pt x="2929001" y="2029841"/>
                  </a:lnTo>
                  <a:lnTo>
                    <a:pt x="384683" y="2029841"/>
                  </a:lnTo>
                  <a:lnTo>
                    <a:pt x="336425" y="2026843"/>
                  </a:lnTo>
                  <a:lnTo>
                    <a:pt x="289958" y="2018092"/>
                  </a:lnTo>
                  <a:lnTo>
                    <a:pt x="245641" y="2003947"/>
                  </a:lnTo>
                  <a:lnTo>
                    <a:pt x="203834" y="1984768"/>
                  </a:lnTo>
                  <a:lnTo>
                    <a:pt x="164898" y="1960915"/>
                  </a:lnTo>
                  <a:lnTo>
                    <a:pt x="129193" y="1932748"/>
                  </a:lnTo>
                  <a:lnTo>
                    <a:pt x="97079" y="1900628"/>
                  </a:lnTo>
                  <a:lnTo>
                    <a:pt x="68917" y="1864913"/>
                  </a:lnTo>
                  <a:lnTo>
                    <a:pt x="45068" y="1825964"/>
                  </a:lnTo>
                  <a:lnTo>
                    <a:pt x="25891" y="1784141"/>
                  </a:lnTo>
                  <a:lnTo>
                    <a:pt x="11747" y="1739805"/>
                  </a:lnTo>
                  <a:lnTo>
                    <a:pt x="2996" y="1693315"/>
                  </a:lnTo>
                  <a:lnTo>
                    <a:pt x="0" y="1645031"/>
                  </a:lnTo>
                  <a:lnTo>
                    <a:pt x="0" y="0"/>
                  </a:lnTo>
                  <a:close/>
                </a:path>
              </a:pathLst>
            </a:custGeom>
            <a:noFill/>
            <a:ln w="25400" cap="flat" cmpd="sng">
              <a:solidFill>
                <a:srgbClr val="9D1F20"/>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82" name="Google Shape;1782;p27"/>
            <p:cNvSpPr/>
            <p:nvPr/>
          </p:nvSpPr>
          <p:spPr>
            <a:xfrm>
              <a:off x="8034401" y="3336416"/>
              <a:ext cx="2919730" cy="2030095"/>
            </a:xfrm>
            <a:custGeom>
              <a:avLst/>
              <a:gdLst/>
              <a:ahLst/>
              <a:cxnLst/>
              <a:rect l="l" t="t" r="r" b="b"/>
              <a:pathLst>
                <a:path w="2919729" h="2030095" extrusionOk="0">
                  <a:moveTo>
                    <a:pt x="2534666" y="0"/>
                  </a:moveTo>
                  <a:lnTo>
                    <a:pt x="0" y="0"/>
                  </a:lnTo>
                  <a:lnTo>
                    <a:pt x="0" y="1645031"/>
                  </a:lnTo>
                  <a:lnTo>
                    <a:pt x="2996" y="1693290"/>
                  </a:lnTo>
                  <a:lnTo>
                    <a:pt x="11747" y="1739763"/>
                  </a:lnTo>
                  <a:lnTo>
                    <a:pt x="25891" y="1784089"/>
                  </a:lnTo>
                  <a:lnTo>
                    <a:pt x="45068" y="1825908"/>
                  </a:lnTo>
                  <a:lnTo>
                    <a:pt x="68917" y="1864857"/>
                  </a:lnTo>
                  <a:lnTo>
                    <a:pt x="97079" y="1900577"/>
                  </a:lnTo>
                  <a:lnTo>
                    <a:pt x="129193" y="1932705"/>
                  </a:lnTo>
                  <a:lnTo>
                    <a:pt x="164898" y="1960881"/>
                  </a:lnTo>
                  <a:lnTo>
                    <a:pt x="203834" y="1984743"/>
                  </a:lnTo>
                  <a:lnTo>
                    <a:pt x="245641" y="2003932"/>
                  </a:lnTo>
                  <a:lnTo>
                    <a:pt x="289958" y="2018085"/>
                  </a:lnTo>
                  <a:lnTo>
                    <a:pt x="336425" y="2026841"/>
                  </a:lnTo>
                  <a:lnTo>
                    <a:pt x="384682" y="2029841"/>
                  </a:lnTo>
                  <a:lnTo>
                    <a:pt x="2919349" y="2029841"/>
                  </a:lnTo>
                  <a:lnTo>
                    <a:pt x="2919349" y="384683"/>
                  </a:lnTo>
                  <a:lnTo>
                    <a:pt x="2916352" y="336425"/>
                  </a:lnTo>
                  <a:lnTo>
                    <a:pt x="2907601" y="289958"/>
                  </a:lnTo>
                  <a:lnTo>
                    <a:pt x="2893457" y="245641"/>
                  </a:lnTo>
                  <a:lnTo>
                    <a:pt x="2874280" y="203834"/>
                  </a:lnTo>
                  <a:lnTo>
                    <a:pt x="2850431" y="164898"/>
                  </a:lnTo>
                  <a:lnTo>
                    <a:pt x="2822269" y="129193"/>
                  </a:lnTo>
                  <a:lnTo>
                    <a:pt x="2790155" y="97079"/>
                  </a:lnTo>
                  <a:lnTo>
                    <a:pt x="2754450" y="68917"/>
                  </a:lnTo>
                  <a:lnTo>
                    <a:pt x="2715514" y="45068"/>
                  </a:lnTo>
                  <a:lnTo>
                    <a:pt x="2673707" y="25891"/>
                  </a:lnTo>
                  <a:lnTo>
                    <a:pt x="2629390" y="11747"/>
                  </a:lnTo>
                  <a:lnTo>
                    <a:pt x="2582923" y="2996"/>
                  </a:lnTo>
                  <a:lnTo>
                    <a:pt x="2534666"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grpSp>
      <p:grpSp>
        <p:nvGrpSpPr>
          <p:cNvPr id="1783" name="Google Shape;1783;p27"/>
          <p:cNvGrpSpPr/>
          <p:nvPr/>
        </p:nvGrpSpPr>
        <p:grpSpPr>
          <a:xfrm>
            <a:off x="3093911" y="2695289"/>
            <a:ext cx="2297335" cy="1882235"/>
            <a:chOff x="4125214" y="3593719"/>
            <a:chExt cx="3063113" cy="2509647"/>
          </a:xfrm>
        </p:grpSpPr>
        <p:sp>
          <p:nvSpPr>
            <p:cNvPr id="1784" name="Google Shape;1784;p27"/>
            <p:cNvSpPr/>
            <p:nvPr/>
          </p:nvSpPr>
          <p:spPr>
            <a:xfrm>
              <a:off x="4363847" y="3755136"/>
              <a:ext cx="2824480" cy="2348230"/>
            </a:xfrm>
            <a:custGeom>
              <a:avLst/>
              <a:gdLst/>
              <a:ahLst/>
              <a:cxnLst/>
              <a:rect l="l" t="t" r="r" b="b"/>
              <a:pathLst>
                <a:path w="2824479" h="2348229" extrusionOk="0">
                  <a:moveTo>
                    <a:pt x="0" y="0"/>
                  </a:moveTo>
                  <a:lnTo>
                    <a:pt x="2379345" y="0"/>
                  </a:lnTo>
                  <a:lnTo>
                    <a:pt x="2427852" y="2611"/>
                  </a:lnTo>
                  <a:lnTo>
                    <a:pt x="2474846" y="10265"/>
                  </a:lnTo>
                  <a:lnTo>
                    <a:pt x="2520053" y="22689"/>
                  </a:lnTo>
                  <a:lnTo>
                    <a:pt x="2563204" y="39612"/>
                  </a:lnTo>
                  <a:lnTo>
                    <a:pt x="2604026" y="60762"/>
                  </a:lnTo>
                  <a:lnTo>
                    <a:pt x="2642249" y="85868"/>
                  </a:lnTo>
                  <a:lnTo>
                    <a:pt x="2677600" y="114658"/>
                  </a:lnTo>
                  <a:lnTo>
                    <a:pt x="2709809" y="146860"/>
                  </a:lnTo>
                  <a:lnTo>
                    <a:pt x="2738603" y="182203"/>
                  </a:lnTo>
                  <a:lnTo>
                    <a:pt x="2763712" y="220415"/>
                  </a:lnTo>
                  <a:lnTo>
                    <a:pt x="2784865" y="261225"/>
                  </a:lnTo>
                  <a:lnTo>
                    <a:pt x="2801789" y="304361"/>
                  </a:lnTo>
                  <a:lnTo>
                    <a:pt x="2814214" y="349551"/>
                  </a:lnTo>
                  <a:lnTo>
                    <a:pt x="2821868" y="396524"/>
                  </a:lnTo>
                  <a:lnTo>
                    <a:pt x="2824479" y="445007"/>
                  </a:lnTo>
                  <a:lnTo>
                    <a:pt x="2824479" y="2347899"/>
                  </a:lnTo>
                  <a:lnTo>
                    <a:pt x="445007" y="2347899"/>
                  </a:lnTo>
                  <a:lnTo>
                    <a:pt x="396501" y="2345288"/>
                  </a:lnTo>
                  <a:lnTo>
                    <a:pt x="349513" y="2337635"/>
                  </a:lnTo>
                  <a:lnTo>
                    <a:pt x="304312" y="2325211"/>
                  </a:lnTo>
                  <a:lnTo>
                    <a:pt x="261170" y="2308289"/>
                  </a:lnTo>
                  <a:lnTo>
                    <a:pt x="220359" y="2287139"/>
                  </a:lnTo>
                  <a:lnTo>
                    <a:pt x="182148" y="2262034"/>
                  </a:lnTo>
                  <a:lnTo>
                    <a:pt x="146809" y="2233244"/>
                  </a:lnTo>
                  <a:lnTo>
                    <a:pt x="114613" y="2201042"/>
                  </a:lnTo>
                  <a:lnTo>
                    <a:pt x="85831" y="2165699"/>
                  </a:lnTo>
                  <a:lnTo>
                    <a:pt x="60734" y="2127486"/>
                  </a:lnTo>
                  <a:lnTo>
                    <a:pt x="39592" y="2086674"/>
                  </a:lnTo>
                  <a:lnTo>
                    <a:pt x="22677" y="2043537"/>
                  </a:lnTo>
                  <a:lnTo>
                    <a:pt x="10259" y="1998344"/>
                  </a:lnTo>
                  <a:lnTo>
                    <a:pt x="2609" y="1951367"/>
                  </a:lnTo>
                  <a:lnTo>
                    <a:pt x="0" y="1902879"/>
                  </a:lnTo>
                  <a:lnTo>
                    <a:pt x="0" y="0"/>
                  </a:lnTo>
                  <a:close/>
                </a:path>
              </a:pathLst>
            </a:custGeom>
            <a:noFill/>
            <a:ln w="25400" cap="flat" cmpd="sng">
              <a:solidFill>
                <a:srgbClr val="D0001B"/>
              </a:solidFill>
              <a:prstDash val="dot"/>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85" name="Google Shape;1785;p27"/>
            <p:cNvSpPr/>
            <p:nvPr/>
          </p:nvSpPr>
          <p:spPr>
            <a:xfrm>
              <a:off x="4125214" y="3593719"/>
              <a:ext cx="2824480" cy="2290445"/>
            </a:xfrm>
            <a:custGeom>
              <a:avLst/>
              <a:gdLst/>
              <a:ahLst/>
              <a:cxnLst/>
              <a:rect l="l" t="t" r="r" b="b"/>
              <a:pathLst>
                <a:path w="2824479" h="2290445" extrusionOk="0">
                  <a:moveTo>
                    <a:pt x="2390393" y="0"/>
                  </a:moveTo>
                  <a:lnTo>
                    <a:pt x="0" y="0"/>
                  </a:lnTo>
                  <a:lnTo>
                    <a:pt x="0" y="1855977"/>
                  </a:lnTo>
                  <a:lnTo>
                    <a:pt x="2546" y="1903266"/>
                  </a:lnTo>
                  <a:lnTo>
                    <a:pt x="10010" y="1949080"/>
                  </a:lnTo>
                  <a:lnTo>
                    <a:pt x="22126" y="1993156"/>
                  </a:lnTo>
                  <a:lnTo>
                    <a:pt x="38630" y="2035227"/>
                  </a:lnTo>
                  <a:lnTo>
                    <a:pt x="59257" y="2075029"/>
                  </a:lnTo>
                  <a:lnTo>
                    <a:pt x="83742" y="2112298"/>
                  </a:lnTo>
                  <a:lnTo>
                    <a:pt x="111822" y="2146769"/>
                  </a:lnTo>
                  <a:lnTo>
                    <a:pt x="143231" y="2178175"/>
                  </a:lnTo>
                  <a:lnTo>
                    <a:pt x="177704" y="2206254"/>
                  </a:lnTo>
                  <a:lnTo>
                    <a:pt x="214978" y="2230739"/>
                  </a:lnTo>
                  <a:lnTo>
                    <a:pt x="254787" y="2251367"/>
                  </a:lnTo>
                  <a:lnTo>
                    <a:pt x="296867" y="2267872"/>
                  </a:lnTo>
                  <a:lnTo>
                    <a:pt x="340953" y="2279989"/>
                  </a:lnTo>
                  <a:lnTo>
                    <a:pt x="386781" y="2287453"/>
                  </a:lnTo>
                  <a:lnTo>
                    <a:pt x="434086" y="2290000"/>
                  </a:lnTo>
                  <a:lnTo>
                    <a:pt x="2824480" y="2290000"/>
                  </a:lnTo>
                  <a:lnTo>
                    <a:pt x="2824480" y="433958"/>
                  </a:lnTo>
                  <a:lnTo>
                    <a:pt x="2821933" y="386677"/>
                  </a:lnTo>
                  <a:lnTo>
                    <a:pt x="2814469" y="340870"/>
                  </a:lnTo>
                  <a:lnTo>
                    <a:pt x="2802353" y="296802"/>
                  </a:lnTo>
                  <a:lnTo>
                    <a:pt x="2785849" y="254737"/>
                  </a:lnTo>
                  <a:lnTo>
                    <a:pt x="2765222" y="214940"/>
                  </a:lnTo>
                  <a:lnTo>
                    <a:pt x="2740737" y="177677"/>
                  </a:lnTo>
                  <a:lnTo>
                    <a:pt x="2712657" y="143211"/>
                  </a:lnTo>
                  <a:lnTo>
                    <a:pt x="2681248" y="111809"/>
                  </a:lnTo>
                  <a:lnTo>
                    <a:pt x="2646775" y="83734"/>
                  </a:lnTo>
                  <a:lnTo>
                    <a:pt x="2609501" y="59252"/>
                  </a:lnTo>
                  <a:lnTo>
                    <a:pt x="2569692" y="38627"/>
                  </a:lnTo>
                  <a:lnTo>
                    <a:pt x="2527612" y="22125"/>
                  </a:lnTo>
                  <a:lnTo>
                    <a:pt x="2483526" y="10010"/>
                  </a:lnTo>
                  <a:lnTo>
                    <a:pt x="2437698" y="2546"/>
                  </a:lnTo>
                  <a:lnTo>
                    <a:pt x="2390393"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grpSp>
      <p:sp>
        <p:nvSpPr>
          <p:cNvPr id="1786" name="Google Shape;1786;p27"/>
          <p:cNvSpPr txBox="1"/>
          <p:nvPr/>
        </p:nvSpPr>
        <p:spPr>
          <a:xfrm>
            <a:off x="3231852" y="2909760"/>
            <a:ext cx="1764983" cy="1189365"/>
          </a:xfrm>
          <a:prstGeom prst="rect">
            <a:avLst/>
          </a:prstGeom>
          <a:noFill/>
          <a:ln>
            <a:noFill/>
          </a:ln>
        </p:spPr>
        <p:txBody>
          <a:bodyPr spcFirstLastPara="1" wrap="square" lIns="0" tIns="28575" rIns="0" bIns="0" anchor="t" anchorCtr="0">
            <a:spAutoFit/>
          </a:bodyPr>
          <a:lstStyle/>
          <a:p>
            <a:pPr marL="0" marR="45720" lvl="0" indent="0" algn="ctr" rtl="0">
              <a:lnSpc>
                <a:spcPct val="100000"/>
              </a:lnSpc>
              <a:spcBef>
                <a:spcPts val="0"/>
              </a:spcBef>
              <a:spcAft>
                <a:spcPts val="0"/>
              </a:spcAft>
              <a:buClr>
                <a:srgbClr val="D0001B"/>
              </a:buClr>
              <a:buSzPts val="3600"/>
              <a:buFont typeface="Arial"/>
              <a:buNone/>
            </a:pPr>
            <a:r>
              <a:rPr lang="en-GB" sz="3600" b="1">
                <a:solidFill>
                  <a:srgbClr val="D0001B"/>
                </a:solidFill>
                <a:latin typeface="Arial"/>
                <a:ea typeface="Arial"/>
                <a:cs typeface="Arial"/>
                <a:sym typeface="Arial"/>
              </a:rPr>
              <a:t>7</a:t>
            </a:r>
            <a:r>
              <a:rPr lang="en-GB" sz="3600" b="1" i="0" u="none" strike="noStrike" cap="none">
                <a:solidFill>
                  <a:srgbClr val="D0001B"/>
                </a:solidFill>
                <a:latin typeface="Arial"/>
                <a:ea typeface="Arial"/>
                <a:cs typeface="Arial"/>
                <a:sym typeface="Arial"/>
              </a:rPr>
              <a:t>%</a:t>
            </a:r>
            <a:endParaRPr sz="3600" b="0" i="0" u="none" strike="noStrike" cap="none">
              <a:solidFill>
                <a:srgbClr val="000000"/>
              </a:solidFill>
              <a:latin typeface="Arial"/>
              <a:ea typeface="Arial"/>
              <a:cs typeface="Arial"/>
              <a:sym typeface="Arial"/>
            </a:endParaRPr>
          </a:p>
          <a:p>
            <a:pPr marL="8890" marR="3810" lvl="0" indent="0" algn="ctr" rtl="0">
              <a:lnSpc>
                <a:spcPct val="110000"/>
              </a:lnSpc>
              <a:spcBef>
                <a:spcPts val="116"/>
              </a:spcBef>
              <a:spcAft>
                <a:spcPts val="0"/>
              </a:spcAft>
              <a:buNone/>
            </a:pPr>
            <a:r>
              <a:rPr lang="en-GB" sz="1200">
                <a:solidFill>
                  <a:srgbClr val="1C181C"/>
                </a:solidFill>
                <a:latin typeface="Arial"/>
                <a:ea typeface="Arial"/>
                <a:cs typeface="Arial"/>
                <a:sym typeface="Arial"/>
              </a:rPr>
              <a:t>of the people</a:t>
            </a:r>
            <a:r>
              <a:rPr lang="en-GB" sz="1200" b="0" i="0" u="none" strike="noStrike" cap="none">
                <a:solidFill>
                  <a:srgbClr val="1C181C"/>
                </a:solidFill>
                <a:latin typeface="Arial"/>
                <a:ea typeface="Arial"/>
                <a:cs typeface="Arial"/>
                <a:sym typeface="Arial"/>
              </a:rPr>
              <a:t> </a:t>
            </a:r>
            <a:r>
              <a:rPr lang="en-GB" sz="1200">
                <a:solidFill>
                  <a:srgbClr val="1C181C"/>
                </a:solidFill>
                <a:latin typeface="Arial"/>
                <a:ea typeface="Arial"/>
                <a:cs typeface="Arial"/>
                <a:sym typeface="Arial"/>
              </a:rPr>
              <a:t>we supported required</a:t>
            </a:r>
            <a:r>
              <a:rPr lang="en-GB" sz="1200" b="1" i="0" u="none" strike="noStrike" cap="none">
                <a:solidFill>
                  <a:srgbClr val="1C181C"/>
                </a:solidFill>
                <a:latin typeface="Arial"/>
                <a:ea typeface="Arial"/>
                <a:cs typeface="Arial"/>
                <a:sym typeface="Arial"/>
              </a:rPr>
              <a:t> to go into residential care</a:t>
            </a:r>
            <a:endParaRPr sz="1200" b="0" i="0" u="none" strike="noStrike" cap="none">
              <a:solidFill>
                <a:srgbClr val="000000"/>
              </a:solidFill>
              <a:latin typeface="Arial"/>
              <a:ea typeface="Arial"/>
              <a:cs typeface="Arial"/>
              <a:sym typeface="Arial"/>
            </a:endParaRPr>
          </a:p>
        </p:txBody>
      </p:sp>
      <p:grpSp>
        <p:nvGrpSpPr>
          <p:cNvPr id="1787" name="Google Shape;1787;p27"/>
          <p:cNvGrpSpPr/>
          <p:nvPr/>
        </p:nvGrpSpPr>
        <p:grpSpPr>
          <a:xfrm>
            <a:off x="4795456" y="124302"/>
            <a:ext cx="3314986" cy="2699385"/>
            <a:chOff x="6393941" y="165735"/>
            <a:chExt cx="4419981" cy="3599180"/>
          </a:xfrm>
        </p:grpSpPr>
        <p:sp>
          <p:nvSpPr>
            <p:cNvPr id="1788" name="Google Shape;1788;p27"/>
            <p:cNvSpPr/>
            <p:nvPr/>
          </p:nvSpPr>
          <p:spPr>
            <a:xfrm>
              <a:off x="8044560" y="165735"/>
              <a:ext cx="592455" cy="592455"/>
            </a:xfrm>
            <a:custGeom>
              <a:avLst/>
              <a:gdLst/>
              <a:ahLst/>
              <a:cxnLst/>
              <a:rect l="l" t="t" r="r" b="b"/>
              <a:pathLst>
                <a:path w="592454" h="592455" extrusionOk="0">
                  <a:moveTo>
                    <a:pt x="296037" y="0"/>
                  </a:moveTo>
                  <a:lnTo>
                    <a:pt x="247998" y="3872"/>
                  </a:lnTo>
                  <a:lnTo>
                    <a:pt x="202435" y="15084"/>
                  </a:lnTo>
                  <a:lnTo>
                    <a:pt x="159955" y="33028"/>
                  </a:lnTo>
                  <a:lnTo>
                    <a:pt x="121167" y="57095"/>
                  </a:lnTo>
                  <a:lnTo>
                    <a:pt x="86677" y="86677"/>
                  </a:lnTo>
                  <a:lnTo>
                    <a:pt x="57095" y="121167"/>
                  </a:lnTo>
                  <a:lnTo>
                    <a:pt x="33028" y="159955"/>
                  </a:lnTo>
                  <a:lnTo>
                    <a:pt x="15084" y="202435"/>
                  </a:lnTo>
                  <a:lnTo>
                    <a:pt x="3872" y="247998"/>
                  </a:lnTo>
                  <a:lnTo>
                    <a:pt x="0" y="296037"/>
                  </a:lnTo>
                  <a:lnTo>
                    <a:pt x="0" y="592074"/>
                  </a:lnTo>
                  <a:lnTo>
                    <a:pt x="296037" y="592074"/>
                  </a:lnTo>
                  <a:lnTo>
                    <a:pt x="344044" y="588198"/>
                  </a:lnTo>
                  <a:lnTo>
                    <a:pt x="389589" y="576977"/>
                  </a:lnTo>
                  <a:lnTo>
                    <a:pt x="432062" y="559021"/>
                  </a:lnTo>
                  <a:lnTo>
                    <a:pt x="470851" y="534942"/>
                  </a:lnTo>
                  <a:lnTo>
                    <a:pt x="505348" y="505348"/>
                  </a:lnTo>
                  <a:lnTo>
                    <a:pt x="534942" y="470851"/>
                  </a:lnTo>
                  <a:lnTo>
                    <a:pt x="559021" y="432062"/>
                  </a:lnTo>
                  <a:lnTo>
                    <a:pt x="576977" y="389589"/>
                  </a:lnTo>
                  <a:lnTo>
                    <a:pt x="588198" y="344044"/>
                  </a:lnTo>
                  <a:lnTo>
                    <a:pt x="592074" y="296037"/>
                  </a:lnTo>
                  <a:lnTo>
                    <a:pt x="588198" y="247998"/>
                  </a:lnTo>
                  <a:lnTo>
                    <a:pt x="576977" y="202435"/>
                  </a:lnTo>
                  <a:lnTo>
                    <a:pt x="559021" y="159955"/>
                  </a:lnTo>
                  <a:lnTo>
                    <a:pt x="534942" y="121167"/>
                  </a:lnTo>
                  <a:lnTo>
                    <a:pt x="505348" y="86677"/>
                  </a:lnTo>
                  <a:lnTo>
                    <a:pt x="470851" y="57095"/>
                  </a:lnTo>
                  <a:lnTo>
                    <a:pt x="432062" y="33028"/>
                  </a:lnTo>
                  <a:lnTo>
                    <a:pt x="389589" y="15084"/>
                  </a:lnTo>
                  <a:lnTo>
                    <a:pt x="344044" y="3872"/>
                  </a:lnTo>
                  <a:lnTo>
                    <a:pt x="296037" y="0"/>
                  </a:lnTo>
                  <a:close/>
                </a:path>
              </a:pathLst>
            </a:custGeom>
            <a:solidFill>
              <a:srgbClr val="ED2A2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89" name="Google Shape;1789;p27"/>
            <p:cNvSpPr/>
            <p:nvPr/>
          </p:nvSpPr>
          <p:spPr>
            <a:xfrm>
              <a:off x="10298302" y="3016885"/>
              <a:ext cx="515620" cy="515620"/>
            </a:xfrm>
            <a:custGeom>
              <a:avLst/>
              <a:gdLst/>
              <a:ahLst/>
              <a:cxnLst/>
              <a:rect l="l" t="t" r="r" b="b"/>
              <a:pathLst>
                <a:path w="515620" h="515620" extrusionOk="0">
                  <a:moveTo>
                    <a:pt x="257682" y="0"/>
                  </a:moveTo>
                  <a:lnTo>
                    <a:pt x="211350" y="4154"/>
                  </a:lnTo>
                  <a:lnTo>
                    <a:pt x="167747" y="16129"/>
                  </a:lnTo>
                  <a:lnTo>
                    <a:pt x="127602" y="35197"/>
                  </a:lnTo>
                  <a:lnTo>
                    <a:pt x="91639" y="60628"/>
                  </a:lnTo>
                  <a:lnTo>
                    <a:pt x="60586" y="91691"/>
                  </a:lnTo>
                  <a:lnTo>
                    <a:pt x="35169" y="127658"/>
                  </a:lnTo>
                  <a:lnTo>
                    <a:pt x="16115" y="167799"/>
                  </a:lnTo>
                  <a:lnTo>
                    <a:pt x="4149" y="211383"/>
                  </a:lnTo>
                  <a:lnTo>
                    <a:pt x="0" y="257682"/>
                  </a:lnTo>
                  <a:lnTo>
                    <a:pt x="0" y="515365"/>
                  </a:lnTo>
                  <a:lnTo>
                    <a:pt x="257682" y="515365"/>
                  </a:lnTo>
                  <a:lnTo>
                    <a:pt x="303982" y="511216"/>
                  </a:lnTo>
                  <a:lnTo>
                    <a:pt x="347566" y="499250"/>
                  </a:lnTo>
                  <a:lnTo>
                    <a:pt x="387707" y="480196"/>
                  </a:lnTo>
                  <a:lnTo>
                    <a:pt x="423674" y="454779"/>
                  </a:lnTo>
                  <a:lnTo>
                    <a:pt x="454737" y="423726"/>
                  </a:lnTo>
                  <a:lnTo>
                    <a:pt x="480168" y="387763"/>
                  </a:lnTo>
                  <a:lnTo>
                    <a:pt x="499236" y="347618"/>
                  </a:lnTo>
                  <a:lnTo>
                    <a:pt x="511211" y="304015"/>
                  </a:lnTo>
                  <a:lnTo>
                    <a:pt x="515366" y="257682"/>
                  </a:lnTo>
                  <a:lnTo>
                    <a:pt x="511211" y="211383"/>
                  </a:lnTo>
                  <a:lnTo>
                    <a:pt x="499236" y="167799"/>
                  </a:lnTo>
                  <a:lnTo>
                    <a:pt x="480168" y="127658"/>
                  </a:lnTo>
                  <a:lnTo>
                    <a:pt x="454737" y="91691"/>
                  </a:lnTo>
                  <a:lnTo>
                    <a:pt x="423674" y="60628"/>
                  </a:lnTo>
                  <a:lnTo>
                    <a:pt x="387707" y="35197"/>
                  </a:lnTo>
                  <a:lnTo>
                    <a:pt x="347566" y="16129"/>
                  </a:lnTo>
                  <a:lnTo>
                    <a:pt x="303982" y="4154"/>
                  </a:lnTo>
                  <a:lnTo>
                    <a:pt x="257682" y="0"/>
                  </a:lnTo>
                  <a:close/>
                </a:path>
              </a:pathLst>
            </a:custGeom>
            <a:solidFill>
              <a:srgbClr val="9D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790" name="Google Shape;1790;p27"/>
            <p:cNvSpPr/>
            <p:nvPr/>
          </p:nvSpPr>
          <p:spPr>
            <a:xfrm>
              <a:off x="6393941" y="3423285"/>
              <a:ext cx="341630" cy="341630"/>
            </a:xfrm>
            <a:custGeom>
              <a:avLst/>
              <a:gdLst/>
              <a:ahLst/>
              <a:cxnLst/>
              <a:rect l="l" t="t" r="r" b="b"/>
              <a:pathLst>
                <a:path w="341629" h="341629" extrusionOk="0">
                  <a:moveTo>
                    <a:pt x="170687" y="0"/>
                  </a:moveTo>
                  <a:lnTo>
                    <a:pt x="125324" y="6099"/>
                  </a:lnTo>
                  <a:lnTo>
                    <a:pt x="84553" y="23311"/>
                  </a:lnTo>
                  <a:lnTo>
                    <a:pt x="50006" y="50006"/>
                  </a:lnTo>
                  <a:lnTo>
                    <a:pt x="23311" y="84553"/>
                  </a:lnTo>
                  <a:lnTo>
                    <a:pt x="6099" y="125324"/>
                  </a:lnTo>
                  <a:lnTo>
                    <a:pt x="0" y="170687"/>
                  </a:lnTo>
                  <a:lnTo>
                    <a:pt x="0" y="341248"/>
                  </a:lnTo>
                  <a:lnTo>
                    <a:pt x="170687" y="341248"/>
                  </a:lnTo>
                  <a:lnTo>
                    <a:pt x="215998" y="335158"/>
                  </a:lnTo>
                  <a:lnTo>
                    <a:pt x="256732" y="317970"/>
                  </a:lnTo>
                  <a:lnTo>
                    <a:pt x="291258" y="291306"/>
                  </a:lnTo>
                  <a:lnTo>
                    <a:pt x="317942" y="256789"/>
                  </a:lnTo>
                  <a:lnTo>
                    <a:pt x="335150" y="216042"/>
                  </a:lnTo>
                  <a:lnTo>
                    <a:pt x="341249" y="170687"/>
                  </a:lnTo>
                  <a:lnTo>
                    <a:pt x="335150" y="125324"/>
                  </a:lnTo>
                  <a:lnTo>
                    <a:pt x="317942" y="84553"/>
                  </a:lnTo>
                  <a:lnTo>
                    <a:pt x="291258" y="50006"/>
                  </a:lnTo>
                  <a:lnTo>
                    <a:pt x="256732" y="23311"/>
                  </a:lnTo>
                  <a:lnTo>
                    <a:pt x="215998" y="6099"/>
                  </a:lnTo>
                  <a:lnTo>
                    <a:pt x="170687" y="0"/>
                  </a:lnTo>
                  <a:close/>
                </a:path>
              </a:pathLst>
            </a:custGeom>
            <a:solidFill>
              <a:srgbClr val="D0001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grpSp>
      <p:sp>
        <p:nvSpPr>
          <p:cNvPr id="1791" name="Google Shape;1791;p27"/>
          <p:cNvSpPr txBox="1"/>
          <p:nvPr/>
        </p:nvSpPr>
        <p:spPr>
          <a:xfrm>
            <a:off x="5003035" y="513662"/>
            <a:ext cx="2057400" cy="62324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C00000"/>
              </a:buClr>
              <a:buSzPts val="3600"/>
              <a:buFont typeface="Arial"/>
              <a:buNone/>
            </a:pPr>
            <a:r>
              <a:rPr lang="en-GB" sz="3600" b="1">
                <a:solidFill>
                  <a:srgbClr val="C00000"/>
                </a:solidFill>
                <a:latin typeface="Arial"/>
                <a:ea typeface="Arial"/>
                <a:cs typeface="Arial"/>
                <a:sym typeface="Arial"/>
              </a:rPr>
              <a:t>82</a:t>
            </a:r>
            <a:r>
              <a:rPr lang="en-GB" sz="3600" b="1" i="0" u="none" strike="noStrike" cap="none">
                <a:solidFill>
                  <a:srgbClr val="C00000"/>
                </a:solidFill>
                <a:latin typeface="Arial"/>
                <a:ea typeface="Arial"/>
                <a:cs typeface="Arial"/>
                <a:sym typeface="Arial"/>
              </a:rPr>
              <a:t>%</a:t>
            </a:r>
            <a:endParaRPr sz="1350" b="0" i="0" u="none" strike="noStrike" cap="none">
              <a:solidFill>
                <a:srgbClr val="C00000"/>
              </a:solidFill>
              <a:latin typeface="Calibri"/>
              <a:ea typeface="Calibri"/>
              <a:cs typeface="Calibri"/>
              <a:sym typeface="Calibri"/>
            </a:endParaRPr>
          </a:p>
        </p:txBody>
      </p:sp>
      <p:sp>
        <p:nvSpPr>
          <p:cNvPr id="1792" name="Google Shape;1792;p27"/>
          <p:cNvSpPr txBox="1"/>
          <p:nvPr/>
        </p:nvSpPr>
        <p:spPr>
          <a:xfrm>
            <a:off x="6296526" y="2406826"/>
            <a:ext cx="1764983" cy="1438151"/>
          </a:xfrm>
          <a:prstGeom prst="rect">
            <a:avLst/>
          </a:prstGeom>
          <a:noFill/>
          <a:ln>
            <a:noFill/>
          </a:ln>
        </p:spPr>
        <p:txBody>
          <a:bodyPr spcFirstLastPara="1" wrap="square" lIns="0" tIns="28575" rIns="0" bIns="0" anchor="t" anchorCtr="0">
            <a:spAutoFit/>
          </a:bodyPr>
          <a:lstStyle/>
          <a:p>
            <a:pPr marL="0" marR="41910" lvl="0" indent="0" algn="ctr" rtl="0">
              <a:lnSpc>
                <a:spcPct val="100000"/>
              </a:lnSpc>
              <a:spcBef>
                <a:spcPts val="0"/>
              </a:spcBef>
              <a:spcAft>
                <a:spcPts val="0"/>
              </a:spcAft>
              <a:buClr>
                <a:schemeClr val="dk1"/>
              </a:buClr>
              <a:buSzPts val="1200"/>
              <a:buFont typeface="Calibri"/>
              <a:buNone/>
            </a:pPr>
            <a:endParaRPr sz="1200" b="1" i="0" u="none" strike="noStrike" cap="none">
              <a:solidFill>
                <a:srgbClr val="1C181C"/>
              </a:solidFill>
              <a:latin typeface="Arial"/>
              <a:ea typeface="Arial"/>
              <a:cs typeface="Arial"/>
              <a:sym typeface="Arial"/>
            </a:endParaRPr>
          </a:p>
          <a:p>
            <a:pPr marL="0" marR="45720" lvl="0" indent="0" algn="ctr" rtl="0">
              <a:lnSpc>
                <a:spcPct val="100000"/>
              </a:lnSpc>
              <a:spcBef>
                <a:spcPts val="458"/>
              </a:spcBef>
              <a:spcAft>
                <a:spcPts val="0"/>
              </a:spcAft>
              <a:buClr>
                <a:srgbClr val="C0504D"/>
              </a:buClr>
              <a:buSzPts val="3600"/>
              <a:buFont typeface="Arial"/>
              <a:buNone/>
            </a:pPr>
            <a:r>
              <a:rPr lang="en-GB" sz="3600" b="1">
                <a:solidFill>
                  <a:srgbClr val="C0504D"/>
                </a:solidFill>
                <a:latin typeface="Arial"/>
                <a:ea typeface="Arial"/>
                <a:cs typeface="Arial"/>
                <a:sym typeface="Arial"/>
              </a:rPr>
              <a:t>7</a:t>
            </a:r>
            <a:r>
              <a:rPr lang="en-GB" sz="3600" b="1" i="0" u="none" strike="noStrike" cap="none">
                <a:solidFill>
                  <a:srgbClr val="C0504D"/>
                </a:solidFill>
                <a:latin typeface="Arial"/>
                <a:ea typeface="Arial"/>
                <a:cs typeface="Arial"/>
                <a:sym typeface="Arial"/>
              </a:rPr>
              <a:t>%</a:t>
            </a:r>
            <a:endParaRPr sz="3600" b="0" i="0" u="none" strike="noStrike" cap="none">
              <a:solidFill>
                <a:srgbClr val="C0504D"/>
              </a:solidFill>
              <a:latin typeface="Arial"/>
              <a:ea typeface="Arial"/>
              <a:cs typeface="Arial"/>
              <a:sym typeface="Arial"/>
            </a:endParaRPr>
          </a:p>
          <a:p>
            <a:pPr marL="8890" marR="3810" lvl="0" indent="0" algn="ctr" rtl="0">
              <a:lnSpc>
                <a:spcPct val="110000"/>
              </a:lnSpc>
              <a:spcBef>
                <a:spcPts val="116"/>
              </a:spcBef>
              <a:spcAft>
                <a:spcPts val="0"/>
              </a:spcAft>
              <a:buNone/>
            </a:pPr>
            <a:r>
              <a:rPr lang="en-GB" sz="1200">
                <a:solidFill>
                  <a:srgbClr val="1C181C"/>
                </a:solidFill>
                <a:latin typeface="Arial"/>
                <a:ea typeface="Arial"/>
                <a:cs typeface="Arial"/>
                <a:sym typeface="Arial"/>
              </a:rPr>
              <a:t>of the people</a:t>
            </a:r>
            <a:r>
              <a:rPr lang="en-GB" sz="1200" b="0" i="0" u="none" strike="noStrike" cap="none">
                <a:solidFill>
                  <a:srgbClr val="1C181C"/>
                </a:solidFill>
                <a:latin typeface="Arial"/>
                <a:ea typeface="Arial"/>
                <a:cs typeface="Arial"/>
                <a:sym typeface="Arial"/>
              </a:rPr>
              <a:t> </a:t>
            </a:r>
            <a:r>
              <a:rPr lang="en-GB" sz="1200">
                <a:solidFill>
                  <a:srgbClr val="1C181C"/>
                </a:solidFill>
                <a:latin typeface="Arial"/>
                <a:ea typeface="Arial"/>
                <a:cs typeface="Arial"/>
                <a:sym typeface="Arial"/>
              </a:rPr>
              <a:t>we supported required</a:t>
            </a:r>
            <a:r>
              <a:rPr lang="en-GB" sz="1200" b="1" i="0" u="none" strike="noStrike" cap="none">
                <a:solidFill>
                  <a:srgbClr val="1C181C"/>
                </a:solidFill>
                <a:latin typeface="Arial"/>
                <a:ea typeface="Arial"/>
                <a:cs typeface="Arial"/>
                <a:sym typeface="Arial"/>
              </a:rPr>
              <a:t> to go back into hospital</a:t>
            </a:r>
            <a:endParaRPr sz="1200" b="1" i="0" u="none" strike="noStrike" cap="none">
              <a:solidFill>
                <a:srgbClr val="1C181C"/>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797"/>
        <p:cNvGrpSpPr/>
        <p:nvPr/>
      </p:nvGrpSpPr>
      <p:grpSpPr>
        <a:xfrm>
          <a:off x="0" y="0"/>
          <a:ext cx="0" cy="0"/>
          <a:chOff x="0" y="0"/>
          <a:chExt cx="0" cy="0"/>
        </a:xfrm>
      </p:grpSpPr>
      <p:grpSp>
        <p:nvGrpSpPr>
          <p:cNvPr id="1798" name="Google Shape;1798;p28"/>
          <p:cNvGrpSpPr/>
          <p:nvPr/>
        </p:nvGrpSpPr>
        <p:grpSpPr>
          <a:xfrm>
            <a:off x="1" y="0"/>
            <a:ext cx="2899724" cy="5143627"/>
            <a:chOff x="0" y="0"/>
            <a:chExt cx="3866299" cy="6858170"/>
          </a:xfrm>
        </p:grpSpPr>
        <p:sp>
          <p:nvSpPr>
            <p:cNvPr id="1799" name="Google Shape;1799;p28"/>
            <p:cNvSpPr/>
            <p:nvPr/>
          </p:nvSpPr>
          <p:spPr>
            <a:xfrm>
              <a:off x="374434" y="170"/>
              <a:ext cx="3491865" cy="6858000"/>
            </a:xfrm>
            <a:custGeom>
              <a:avLst/>
              <a:gdLst/>
              <a:ahLst/>
              <a:cxnLst/>
              <a:rect l="l" t="t" r="r" b="b"/>
              <a:pathLst>
                <a:path w="3491865" h="6858000" extrusionOk="0">
                  <a:moveTo>
                    <a:pt x="3212683" y="0"/>
                  </a:moveTo>
                  <a:lnTo>
                    <a:pt x="0" y="0"/>
                  </a:lnTo>
                  <a:lnTo>
                    <a:pt x="0" y="6857827"/>
                  </a:lnTo>
                  <a:lnTo>
                    <a:pt x="2432585" y="6857827"/>
                  </a:lnTo>
                  <a:lnTo>
                    <a:pt x="2440483" y="6842145"/>
                  </a:lnTo>
                  <a:lnTo>
                    <a:pt x="2475020" y="6772216"/>
                  </a:lnTo>
                  <a:lnTo>
                    <a:pt x="2509030" y="6701983"/>
                  </a:lnTo>
                  <a:lnTo>
                    <a:pt x="2542509" y="6631446"/>
                  </a:lnTo>
                  <a:lnTo>
                    <a:pt x="2575456" y="6560610"/>
                  </a:lnTo>
                  <a:lnTo>
                    <a:pt x="2607867" y="6489477"/>
                  </a:lnTo>
                  <a:lnTo>
                    <a:pt x="2639740" y="6418048"/>
                  </a:lnTo>
                  <a:lnTo>
                    <a:pt x="2671073" y="6346328"/>
                  </a:lnTo>
                  <a:lnTo>
                    <a:pt x="2701863" y="6274318"/>
                  </a:lnTo>
                  <a:lnTo>
                    <a:pt x="2732107" y="6202020"/>
                  </a:lnTo>
                  <a:lnTo>
                    <a:pt x="2761803" y="6129439"/>
                  </a:lnTo>
                  <a:lnTo>
                    <a:pt x="2790948" y="6056576"/>
                  </a:lnTo>
                  <a:lnTo>
                    <a:pt x="2819540" y="5983433"/>
                  </a:lnTo>
                  <a:lnTo>
                    <a:pt x="2847575" y="5910014"/>
                  </a:lnTo>
                  <a:lnTo>
                    <a:pt x="2875052" y="5836320"/>
                  </a:lnTo>
                  <a:lnTo>
                    <a:pt x="2901968" y="5762355"/>
                  </a:lnTo>
                  <a:lnTo>
                    <a:pt x="2928320" y="5688122"/>
                  </a:lnTo>
                  <a:lnTo>
                    <a:pt x="2954106" y="5613622"/>
                  </a:lnTo>
                  <a:lnTo>
                    <a:pt x="2979322" y="5538858"/>
                  </a:lnTo>
                  <a:lnTo>
                    <a:pt x="3003967" y="5463833"/>
                  </a:lnTo>
                  <a:lnTo>
                    <a:pt x="3028038" y="5388549"/>
                  </a:lnTo>
                  <a:lnTo>
                    <a:pt x="3051533" y="5313010"/>
                  </a:lnTo>
                  <a:lnTo>
                    <a:pt x="3074448" y="5237217"/>
                  </a:lnTo>
                  <a:lnTo>
                    <a:pt x="3096781" y="5161174"/>
                  </a:lnTo>
                  <a:lnTo>
                    <a:pt x="3118529" y="5084882"/>
                  </a:lnTo>
                  <a:lnTo>
                    <a:pt x="3139691" y="5008344"/>
                  </a:lnTo>
                  <a:lnTo>
                    <a:pt x="3160263" y="4931564"/>
                  </a:lnTo>
                  <a:lnTo>
                    <a:pt x="3180242" y="4854543"/>
                  </a:lnTo>
                  <a:lnTo>
                    <a:pt x="3199627" y="4777284"/>
                  </a:lnTo>
                  <a:lnTo>
                    <a:pt x="3218414" y="4699790"/>
                  </a:lnTo>
                  <a:lnTo>
                    <a:pt x="3236602" y="4622063"/>
                  </a:lnTo>
                  <a:lnTo>
                    <a:pt x="3254186" y="4544106"/>
                  </a:lnTo>
                  <a:lnTo>
                    <a:pt x="3271166" y="4465922"/>
                  </a:lnTo>
                  <a:lnTo>
                    <a:pt x="3287538" y="4387513"/>
                  </a:lnTo>
                  <a:lnTo>
                    <a:pt x="3303299" y="4308881"/>
                  </a:lnTo>
                  <a:lnTo>
                    <a:pt x="3318448" y="4230030"/>
                  </a:lnTo>
                  <a:lnTo>
                    <a:pt x="3332981" y="4150961"/>
                  </a:lnTo>
                  <a:lnTo>
                    <a:pt x="3346896" y="4071678"/>
                  </a:lnTo>
                  <a:lnTo>
                    <a:pt x="3360190" y="3992183"/>
                  </a:lnTo>
                  <a:lnTo>
                    <a:pt x="3372861" y="3912479"/>
                  </a:lnTo>
                  <a:lnTo>
                    <a:pt x="3384906" y="3832567"/>
                  </a:lnTo>
                  <a:lnTo>
                    <a:pt x="3396323" y="3752452"/>
                  </a:lnTo>
                  <a:lnTo>
                    <a:pt x="3407108" y="3672135"/>
                  </a:lnTo>
                  <a:lnTo>
                    <a:pt x="3417260" y="3591618"/>
                  </a:lnTo>
                  <a:lnTo>
                    <a:pt x="3426776" y="3510906"/>
                  </a:lnTo>
                  <a:lnTo>
                    <a:pt x="3435653" y="3429999"/>
                  </a:lnTo>
                  <a:lnTo>
                    <a:pt x="3443888" y="3348901"/>
                  </a:lnTo>
                  <a:lnTo>
                    <a:pt x="3451480" y="3267615"/>
                  </a:lnTo>
                  <a:lnTo>
                    <a:pt x="3458425" y="3186142"/>
                  </a:lnTo>
                  <a:lnTo>
                    <a:pt x="3464721" y="3104486"/>
                  </a:lnTo>
                  <a:lnTo>
                    <a:pt x="3470365" y="3022649"/>
                  </a:lnTo>
                  <a:lnTo>
                    <a:pt x="3475355" y="2940633"/>
                  </a:lnTo>
                  <a:lnTo>
                    <a:pt x="3479687" y="2858442"/>
                  </a:lnTo>
                  <a:lnTo>
                    <a:pt x="3483361" y="2776077"/>
                  </a:lnTo>
                  <a:lnTo>
                    <a:pt x="3486372" y="2693542"/>
                  </a:lnTo>
                  <a:lnTo>
                    <a:pt x="3488719" y="2610839"/>
                  </a:lnTo>
                  <a:lnTo>
                    <a:pt x="3490398" y="2527970"/>
                  </a:lnTo>
                  <a:lnTo>
                    <a:pt x="3491408" y="2444939"/>
                  </a:lnTo>
                  <a:lnTo>
                    <a:pt x="3491745" y="2361747"/>
                  </a:lnTo>
                  <a:lnTo>
                    <a:pt x="3491408" y="2278552"/>
                  </a:lnTo>
                  <a:lnTo>
                    <a:pt x="3490398" y="2195518"/>
                  </a:lnTo>
                  <a:lnTo>
                    <a:pt x="3488719" y="2112646"/>
                  </a:lnTo>
                  <a:lnTo>
                    <a:pt x="3486372" y="2029940"/>
                  </a:lnTo>
                  <a:lnTo>
                    <a:pt x="3483361" y="1947402"/>
                  </a:lnTo>
                  <a:lnTo>
                    <a:pt x="3479687" y="1865034"/>
                  </a:lnTo>
                  <a:lnTo>
                    <a:pt x="3475355" y="1782840"/>
                  </a:lnTo>
                  <a:lnTo>
                    <a:pt x="3470365" y="1700822"/>
                  </a:lnTo>
                  <a:lnTo>
                    <a:pt x="3464721" y="1618982"/>
                  </a:lnTo>
                  <a:lnTo>
                    <a:pt x="3458425" y="1537323"/>
                  </a:lnTo>
                  <a:lnTo>
                    <a:pt x="3451480" y="1455848"/>
                  </a:lnTo>
                  <a:lnTo>
                    <a:pt x="3443888" y="1374559"/>
                  </a:lnTo>
                  <a:lnTo>
                    <a:pt x="3435653" y="1293459"/>
                  </a:lnTo>
                  <a:lnTo>
                    <a:pt x="3426776" y="1212550"/>
                  </a:lnTo>
                  <a:lnTo>
                    <a:pt x="3417260" y="1131835"/>
                  </a:lnTo>
                  <a:lnTo>
                    <a:pt x="3407108" y="1051317"/>
                  </a:lnTo>
                  <a:lnTo>
                    <a:pt x="3396323" y="970998"/>
                  </a:lnTo>
                  <a:lnTo>
                    <a:pt x="3384906" y="890880"/>
                  </a:lnTo>
                  <a:lnTo>
                    <a:pt x="3372861" y="810967"/>
                  </a:lnTo>
                  <a:lnTo>
                    <a:pt x="3360190" y="731261"/>
                  </a:lnTo>
                  <a:lnTo>
                    <a:pt x="3346896" y="651764"/>
                  </a:lnTo>
                  <a:lnTo>
                    <a:pt x="3332981" y="572480"/>
                  </a:lnTo>
                  <a:lnTo>
                    <a:pt x="3318448" y="493410"/>
                  </a:lnTo>
                  <a:lnTo>
                    <a:pt x="3303299" y="414557"/>
                  </a:lnTo>
                  <a:lnTo>
                    <a:pt x="3287538" y="335924"/>
                  </a:lnTo>
                  <a:lnTo>
                    <a:pt x="3271166" y="257513"/>
                  </a:lnTo>
                  <a:lnTo>
                    <a:pt x="3254186" y="179328"/>
                  </a:lnTo>
                  <a:lnTo>
                    <a:pt x="3236602" y="101370"/>
                  </a:lnTo>
                  <a:lnTo>
                    <a:pt x="3218414" y="23642"/>
                  </a:lnTo>
                  <a:lnTo>
                    <a:pt x="3212683" y="0"/>
                  </a:lnTo>
                  <a:close/>
                </a:path>
              </a:pathLst>
            </a:custGeom>
            <a:solidFill>
              <a:srgbClr val="F6F6F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0" name="Google Shape;1800;p28"/>
            <p:cNvSpPr/>
            <p:nvPr/>
          </p:nvSpPr>
          <p:spPr>
            <a:xfrm>
              <a:off x="0" y="0"/>
              <a:ext cx="379730" cy="6858000"/>
            </a:xfrm>
            <a:custGeom>
              <a:avLst/>
              <a:gdLst/>
              <a:ahLst/>
              <a:cxnLst/>
              <a:rect l="l" t="t" r="r" b="b"/>
              <a:pathLst>
                <a:path w="379730" h="6858000" extrusionOk="0">
                  <a:moveTo>
                    <a:pt x="379196" y="0"/>
                  </a:moveTo>
                  <a:lnTo>
                    <a:pt x="0" y="0"/>
                  </a:lnTo>
                  <a:lnTo>
                    <a:pt x="0" y="6858000"/>
                  </a:lnTo>
                  <a:lnTo>
                    <a:pt x="379196" y="6858000"/>
                  </a:lnTo>
                  <a:lnTo>
                    <a:pt x="379196"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01" name="Google Shape;1801;p28"/>
          <p:cNvSpPr/>
          <p:nvPr/>
        </p:nvSpPr>
        <p:spPr>
          <a:xfrm>
            <a:off x="8034347" y="11825"/>
            <a:ext cx="1101090" cy="1101090"/>
          </a:xfrm>
          <a:custGeom>
            <a:avLst/>
            <a:gdLst/>
            <a:ahLst/>
            <a:cxnLst/>
            <a:rect l="l" t="t" r="r" b="b"/>
            <a:pathLst>
              <a:path w="1468120" h="1468120" extrusionOk="0">
                <a:moveTo>
                  <a:pt x="1467714" y="1467848"/>
                </a:moveTo>
                <a:lnTo>
                  <a:pt x="1467715" y="0"/>
                </a:lnTo>
                <a:lnTo>
                  <a:pt x="0" y="0"/>
                </a:lnTo>
                <a:lnTo>
                  <a:pt x="3136" y="96513"/>
                </a:lnTo>
                <a:lnTo>
                  <a:pt x="12385" y="191360"/>
                </a:lnTo>
                <a:lnTo>
                  <a:pt x="27553" y="284346"/>
                </a:lnTo>
                <a:lnTo>
                  <a:pt x="48446" y="375278"/>
                </a:lnTo>
                <a:lnTo>
                  <a:pt x="74872" y="463962"/>
                </a:lnTo>
                <a:lnTo>
                  <a:pt x="106636" y="550205"/>
                </a:lnTo>
                <a:lnTo>
                  <a:pt x="143547" y="633814"/>
                </a:lnTo>
                <a:lnTo>
                  <a:pt x="185411" y="714596"/>
                </a:lnTo>
                <a:lnTo>
                  <a:pt x="232035" y="792356"/>
                </a:lnTo>
                <a:lnTo>
                  <a:pt x="283225" y="866902"/>
                </a:lnTo>
                <a:lnTo>
                  <a:pt x="368150" y="972270"/>
                </a:lnTo>
                <a:lnTo>
                  <a:pt x="462263" y="1069318"/>
                </a:lnTo>
                <a:lnTo>
                  <a:pt x="564912" y="1157393"/>
                </a:lnTo>
                <a:lnTo>
                  <a:pt x="675446" y="1235843"/>
                </a:lnTo>
                <a:lnTo>
                  <a:pt x="753194" y="1282472"/>
                </a:lnTo>
                <a:lnTo>
                  <a:pt x="833963" y="1324340"/>
                </a:lnTo>
                <a:lnTo>
                  <a:pt x="917560" y="1361253"/>
                </a:lnTo>
                <a:lnTo>
                  <a:pt x="1003792" y="1393018"/>
                </a:lnTo>
                <a:lnTo>
                  <a:pt x="1092465" y="1419441"/>
                </a:lnTo>
                <a:lnTo>
                  <a:pt x="1183387" y="1440329"/>
                </a:lnTo>
                <a:lnTo>
                  <a:pt x="1276365" y="1455488"/>
                </a:lnTo>
                <a:lnTo>
                  <a:pt x="1371205" y="1464725"/>
                </a:lnTo>
                <a:lnTo>
                  <a:pt x="1467714" y="1467848"/>
                </a:lnTo>
                <a:close/>
              </a:path>
            </a:pathLst>
          </a:custGeom>
          <a:solidFill>
            <a:srgbClr val="F6F6F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2" name="Google Shape;1802;p28"/>
          <p:cNvSpPr/>
          <p:nvPr/>
        </p:nvSpPr>
        <p:spPr>
          <a:xfrm>
            <a:off x="598751" y="825912"/>
            <a:ext cx="1120140" cy="83820"/>
          </a:xfrm>
          <a:custGeom>
            <a:avLst/>
            <a:gdLst/>
            <a:ahLst/>
            <a:cxnLst/>
            <a:rect l="l" t="t" r="r" b="b"/>
            <a:pathLst>
              <a:path w="1493520" h="111759" extrusionOk="0">
                <a:moveTo>
                  <a:pt x="1491602" y="0"/>
                </a:moveTo>
                <a:lnTo>
                  <a:pt x="0" y="26035"/>
                </a:lnTo>
                <a:lnTo>
                  <a:pt x="1498" y="111760"/>
                </a:lnTo>
                <a:lnTo>
                  <a:pt x="1492999" y="85725"/>
                </a:lnTo>
                <a:lnTo>
                  <a:pt x="1491602"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3" name="Google Shape;1803;p28"/>
          <p:cNvSpPr txBox="1">
            <a:spLocks noGrp="1"/>
          </p:cNvSpPr>
          <p:nvPr>
            <p:ph type="title"/>
          </p:nvPr>
        </p:nvSpPr>
        <p:spPr>
          <a:xfrm>
            <a:off x="598740" y="143024"/>
            <a:ext cx="2003700" cy="768900"/>
          </a:xfrm>
          <a:prstGeom prst="rect">
            <a:avLst/>
          </a:prstGeom>
          <a:noFill/>
          <a:ln>
            <a:noFill/>
          </a:ln>
        </p:spPr>
        <p:txBody>
          <a:bodyPr spcFirstLastPara="1" wrap="square" lIns="0" tIns="48100" rIns="0" bIns="0" anchor="t" anchorCtr="0">
            <a:spAutoFit/>
          </a:bodyPr>
          <a:lstStyle/>
          <a:p>
            <a:pPr marL="9525" marR="3810" lvl="0" indent="0" algn="l" rtl="0">
              <a:lnSpc>
                <a:spcPct val="108000"/>
              </a:lnSpc>
              <a:spcBef>
                <a:spcPts val="0"/>
              </a:spcBef>
              <a:spcAft>
                <a:spcPts val="0"/>
              </a:spcAft>
              <a:buNone/>
            </a:pPr>
            <a:r>
              <a:rPr lang="en-GB" sz="2250"/>
              <a:t>Mrs. Smith’s Journey Home</a:t>
            </a:r>
            <a:endParaRPr sz="2250"/>
          </a:p>
        </p:txBody>
      </p:sp>
      <p:grpSp>
        <p:nvGrpSpPr>
          <p:cNvPr id="1804" name="Google Shape;1804;p28"/>
          <p:cNvGrpSpPr/>
          <p:nvPr/>
        </p:nvGrpSpPr>
        <p:grpSpPr>
          <a:xfrm>
            <a:off x="8466507" y="248313"/>
            <a:ext cx="435769" cy="377287"/>
            <a:chOff x="11288675" y="331083"/>
            <a:chExt cx="581025" cy="503050"/>
          </a:xfrm>
        </p:grpSpPr>
        <p:pic>
          <p:nvPicPr>
            <p:cNvPr id="1805" name="Google Shape;1805;p28"/>
            <p:cNvPicPr preferRelativeResize="0"/>
            <p:nvPr/>
          </p:nvPicPr>
          <p:blipFill rotWithShape="1">
            <a:blip r:embed="rId3">
              <a:alphaModFix/>
            </a:blip>
            <a:srcRect/>
            <a:stretch/>
          </p:blipFill>
          <p:spPr>
            <a:xfrm>
              <a:off x="11513594" y="667522"/>
              <a:ext cx="101511" cy="166611"/>
            </a:xfrm>
            <a:prstGeom prst="rect">
              <a:avLst/>
            </a:prstGeom>
            <a:noFill/>
            <a:ln>
              <a:noFill/>
            </a:ln>
          </p:spPr>
        </p:pic>
        <p:sp>
          <p:nvSpPr>
            <p:cNvPr id="1806" name="Google Shape;1806;p28"/>
            <p:cNvSpPr/>
            <p:nvPr/>
          </p:nvSpPr>
          <p:spPr>
            <a:xfrm>
              <a:off x="11288675" y="398409"/>
              <a:ext cx="581025" cy="370840"/>
            </a:xfrm>
            <a:custGeom>
              <a:avLst/>
              <a:gdLst/>
              <a:ahLst/>
              <a:cxnLst/>
              <a:rect l="l" t="t" r="r" b="b"/>
              <a:pathLst>
                <a:path w="581025" h="370840" extrusionOk="0">
                  <a:moveTo>
                    <a:pt x="479187" y="0"/>
                  </a:moveTo>
                  <a:lnTo>
                    <a:pt x="182027" y="0"/>
                  </a:lnTo>
                  <a:lnTo>
                    <a:pt x="184185" y="11235"/>
                  </a:lnTo>
                  <a:lnTo>
                    <a:pt x="184185" y="23314"/>
                  </a:lnTo>
                  <a:lnTo>
                    <a:pt x="181504" y="35922"/>
                  </a:lnTo>
                  <a:lnTo>
                    <a:pt x="479187" y="35922"/>
                  </a:lnTo>
                  <a:lnTo>
                    <a:pt x="504763" y="41079"/>
                  </a:lnTo>
                  <a:lnTo>
                    <a:pt x="525646" y="55145"/>
                  </a:lnTo>
                  <a:lnTo>
                    <a:pt x="539725" y="76007"/>
                  </a:lnTo>
                  <a:lnTo>
                    <a:pt x="544887" y="101555"/>
                  </a:lnTo>
                  <a:lnTo>
                    <a:pt x="539725" y="127099"/>
                  </a:lnTo>
                  <a:lnTo>
                    <a:pt x="525647" y="147960"/>
                  </a:lnTo>
                  <a:lnTo>
                    <a:pt x="504763" y="162025"/>
                  </a:lnTo>
                  <a:lnTo>
                    <a:pt x="479187" y="167183"/>
                  </a:lnTo>
                  <a:lnTo>
                    <a:pt x="99187" y="167183"/>
                  </a:lnTo>
                  <a:lnTo>
                    <a:pt x="59774" y="176176"/>
                  </a:lnTo>
                  <a:lnTo>
                    <a:pt x="27992" y="198768"/>
                  </a:lnTo>
                  <a:lnTo>
                    <a:pt x="7011" y="231609"/>
                  </a:lnTo>
                  <a:lnTo>
                    <a:pt x="0" y="271351"/>
                  </a:lnTo>
                  <a:lnTo>
                    <a:pt x="8453" y="309439"/>
                  </a:lnTo>
                  <a:lnTo>
                    <a:pt x="29774" y="340615"/>
                  </a:lnTo>
                  <a:lnTo>
                    <a:pt x="60988" y="361909"/>
                  </a:lnTo>
                  <a:lnTo>
                    <a:pt x="99122" y="370354"/>
                  </a:lnTo>
                  <a:lnTo>
                    <a:pt x="308347" y="370354"/>
                  </a:lnTo>
                  <a:lnTo>
                    <a:pt x="315348" y="368943"/>
                  </a:lnTo>
                  <a:lnTo>
                    <a:pt x="321063" y="365096"/>
                  </a:lnTo>
                  <a:lnTo>
                    <a:pt x="324914" y="359388"/>
                  </a:lnTo>
                  <a:lnTo>
                    <a:pt x="326327" y="352395"/>
                  </a:lnTo>
                  <a:lnTo>
                    <a:pt x="324914" y="345399"/>
                  </a:lnTo>
                  <a:lnTo>
                    <a:pt x="321063" y="339690"/>
                  </a:lnTo>
                  <a:lnTo>
                    <a:pt x="315348" y="335842"/>
                  </a:lnTo>
                  <a:lnTo>
                    <a:pt x="308347" y="334431"/>
                  </a:lnTo>
                  <a:lnTo>
                    <a:pt x="99188" y="334431"/>
                  </a:lnTo>
                  <a:lnTo>
                    <a:pt x="73770" y="328453"/>
                  </a:lnTo>
                  <a:lnTo>
                    <a:pt x="53319" y="313725"/>
                  </a:lnTo>
                  <a:lnTo>
                    <a:pt x="39881" y="292420"/>
                  </a:lnTo>
                  <a:lnTo>
                    <a:pt x="35502" y="266713"/>
                  </a:lnTo>
                  <a:lnTo>
                    <a:pt x="41039" y="242300"/>
                  </a:lnTo>
                  <a:lnTo>
                    <a:pt x="54741" y="222320"/>
                  </a:lnTo>
                  <a:lnTo>
                    <a:pt x="74745" y="208635"/>
                  </a:lnTo>
                  <a:lnTo>
                    <a:pt x="99187" y="203105"/>
                  </a:lnTo>
                  <a:lnTo>
                    <a:pt x="479188" y="203105"/>
                  </a:lnTo>
                  <a:lnTo>
                    <a:pt x="518769" y="195126"/>
                  </a:lnTo>
                  <a:lnTo>
                    <a:pt x="551085" y="173366"/>
                  </a:lnTo>
                  <a:lnTo>
                    <a:pt x="572870" y="141088"/>
                  </a:lnTo>
                  <a:lnTo>
                    <a:pt x="580857" y="101555"/>
                  </a:lnTo>
                  <a:lnTo>
                    <a:pt x="572869" y="62019"/>
                  </a:lnTo>
                  <a:lnTo>
                    <a:pt x="551085" y="29739"/>
                  </a:lnTo>
                  <a:lnTo>
                    <a:pt x="518769" y="7978"/>
                  </a:lnTo>
                  <a:lnTo>
                    <a:pt x="479187" y="0"/>
                  </a:lnTo>
                  <a:close/>
                </a:path>
              </a:pathLst>
            </a:custGeom>
            <a:solidFill>
              <a:srgbClr val="5C74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07" name="Google Shape;1807;p28"/>
            <p:cNvPicPr preferRelativeResize="0"/>
            <p:nvPr/>
          </p:nvPicPr>
          <p:blipFill rotWithShape="1">
            <a:blip r:embed="rId4">
              <a:alphaModFix/>
            </a:blip>
            <a:srcRect/>
            <a:stretch/>
          </p:blipFill>
          <p:spPr>
            <a:xfrm>
              <a:off x="11318555" y="331083"/>
              <a:ext cx="168688" cy="168489"/>
            </a:xfrm>
            <a:prstGeom prst="rect">
              <a:avLst/>
            </a:prstGeom>
            <a:noFill/>
            <a:ln>
              <a:noFill/>
            </a:ln>
          </p:spPr>
        </p:pic>
        <p:pic>
          <p:nvPicPr>
            <p:cNvPr id="1808" name="Google Shape;1808;p28"/>
            <p:cNvPicPr preferRelativeResize="0"/>
            <p:nvPr/>
          </p:nvPicPr>
          <p:blipFill rotWithShape="1">
            <a:blip r:embed="rId5">
              <a:alphaModFix/>
            </a:blip>
            <a:srcRect/>
            <a:stretch/>
          </p:blipFill>
          <p:spPr>
            <a:xfrm>
              <a:off x="11646317" y="627894"/>
              <a:ext cx="188498" cy="192524"/>
            </a:xfrm>
            <a:prstGeom prst="rect">
              <a:avLst/>
            </a:prstGeom>
            <a:noFill/>
            <a:ln>
              <a:noFill/>
            </a:ln>
          </p:spPr>
        </p:pic>
      </p:grpSp>
      <p:grpSp>
        <p:nvGrpSpPr>
          <p:cNvPr id="1809" name="Google Shape;1809;p28"/>
          <p:cNvGrpSpPr/>
          <p:nvPr/>
        </p:nvGrpSpPr>
        <p:grpSpPr>
          <a:xfrm>
            <a:off x="594521" y="1284853"/>
            <a:ext cx="1909339" cy="2519381"/>
            <a:chOff x="790575" y="2591307"/>
            <a:chExt cx="2692654" cy="2767076"/>
          </a:xfrm>
        </p:grpSpPr>
        <p:sp>
          <p:nvSpPr>
            <p:cNvPr id="1810" name="Google Shape;1810;p28"/>
            <p:cNvSpPr/>
            <p:nvPr/>
          </p:nvSpPr>
          <p:spPr>
            <a:xfrm>
              <a:off x="790575" y="3092068"/>
              <a:ext cx="2200275" cy="2266315"/>
            </a:xfrm>
            <a:custGeom>
              <a:avLst/>
              <a:gdLst/>
              <a:ahLst/>
              <a:cxnLst/>
              <a:rect l="l" t="t" r="r" b="b"/>
              <a:pathLst>
                <a:path w="2200275" h="2266315" extrusionOk="0">
                  <a:moveTo>
                    <a:pt x="2071624" y="0"/>
                  </a:moveTo>
                  <a:lnTo>
                    <a:pt x="128676" y="0"/>
                  </a:lnTo>
                  <a:lnTo>
                    <a:pt x="78588" y="10118"/>
                  </a:lnTo>
                  <a:lnTo>
                    <a:pt x="37687" y="37703"/>
                  </a:lnTo>
                  <a:lnTo>
                    <a:pt x="10111" y="78599"/>
                  </a:lnTo>
                  <a:lnTo>
                    <a:pt x="0" y="128650"/>
                  </a:lnTo>
                  <a:lnTo>
                    <a:pt x="0" y="2137410"/>
                  </a:lnTo>
                  <a:lnTo>
                    <a:pt x="10111" y="2187515"/>
                  </a:lnTo>
                  <a:lnTo>
                    <a:pt x="37687" y="2228405"/>
                  </a:lnTo>
                  <a:lnTo>
                    <a:pt x="78588" y="2255960"/>
                  </a:lnTo>
                  <a:lnTo>
                    <a:pt x="128676" y="2266060"/>
                  </a:lnTo>
                  <a:lnTo>
                    <a:pt x="2071624" y="2266060"/>
                  </a:lnTo>
                  <a:lnTo>
                    <a:pt x="2121675" y="2255960"/>
                  </a:lnTo>
                  <a:lnTo>
                    <a:pt x="2162571" y="2228405"/>
                  </a:lnTo>
                  <a:lnTo>
                    <a:pt x="2190156" y="2187515"/>
                  </a:lnTo>
                  <a:lnTo>
                    <a:pt x="2200275" y="2137410"/>
                  </a:lnTo>
                  <a:lnTo>
                    <a:pt x="2200275" y="128650"/>
                  </a:lnTo>
                  <a:lnTo>
                    <a:pt x="2190156" y="78599"/>
                  </a:lnTo>
                  <a:lnTo>
                    <a:pt x="2162571" y="37703"/>
                  </a:lnTo>
                  <a:lnTo>
                    <a:pt x="2121675" y="10118"/>
                  </a:lnTo>
                  <a:lnTo>
                    <a:pt x="207162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1" name="Google Shape;1811;p28"/>
            <p:cNvSpPr/>
            <p:nvPr/>
          </p:nvSpPr>
          <p:spPr>
            <a:xfrm>
              <a:off x="2406269" y="2591307"/>
              <a:ext cx="1076960" cy="1076960"/>
            </a:xfrm>
            <a:custGeom>
              <a:avLst/>
              <a:gdLst/>
              <a:ahLst/>
              <a:cxnLst/>
              <a:rect l="l" t="t" r="r" b="b"/>
              <a:pathLst>
                <a:path w="1076960" h="1076960" extrusionOk="0">
                  <a:moveTo>
                    <a:pt x="538353" y="0"/>
                  </a:moveTo>
                  <a:lnTo>
                    <a:pt x="489354" y="2200"/>
                  </a:lnTo>
                  <a:lnTo>
                    <a:pt x="441587" y="8674"/>
                  </a:lnTo>
                  <a:lnTo>
                    <a:pt x="395243" y="19231"/>
                  </a:lnTo>
                  <a:lnTo>
                    <a:pt x="350511" y="33682"/>
                  </a:lnTo>
                  <a:lnTo>
                    <a:pt x="307581" y="51837"/>
                  </a:lnTo>
                  <a:lnTo>
                    <a:pt x="266643" y="73504"/>
                  </a:lnTo>
                  <a:lnTo>
                    <a:pt x="227888" y="98495"/>
                  </a:lnTo>
                  <a:lnTo>
                    <a:pt x="191506" y="126619"/>
                  </a:lnTo>
                  <a:lnTo>
                    <a:pt x="157686" y="157686"/>
                  </a:lnTo>
                  <a:lnTo>
                    <a:pt x="126619" y="191506"/>
                  </a:lnTo>
                  <a:lnTo>
                    <a:pt x="98495" y="227888"/>
                  </a:lnTo>
                  <a:lnTo>
                    <a:pt x="73504" y="266643"/>
                  </a:lnTo>
                  <a:lnTo>
                    <a:pt x="51837" y="307581"/>
                  </a:lnTo>
                  <a:lnTo>
                    <a:pt x="33682" y="350511"/>
                  </a:lnTo>
                  <a:lnTo>
                    <a:pt x="19231" y="395243"/>
                  </a:lnTo>
                  <a:lnTo>
                    <a:pt x="8674" y="441587"/>
                  </a:lnTo>
                  <a:lnTo>
                    <a:pt x="2200" y="489354"/>
                  </a:lnTo>
                  <a:lnTo>
                    <a:pt x="0" y="538352"/>
                  </a:lnTo>
                  <a:lnTo>
                    <a:pt x="2200" y="587371"/>
                  </a:lnTo>
                  <a:lnTo>
                    <a:pt x="8674" y="635155"/>
                  </a:lnTo>
                  <a:lnTo>
                    <a:pt x="19231" y="681516"/>
                  </a:lnTo>
                  <a:lnTo>
                    <a:pt x="33682" y="726262"/>
                  </a:lnTo>
                  <a:lnTo>
                    <a:pt x="51837" y="769204"/>
                  </a:lnTo>
                  <a:lnTo>
                    <a:pt x="73504" y="810151"/>
                  </a:lnTo>
                  <a:lnTo>
                    <a:pt x="98495" y="848915"/>
                  </a:lnTo>
                  <a:lnTo>
                    <a:pt x="126619" y="885305"/>
                  </a:lnTo>
                  <a:lnTo>
                    <a:pt x="157686" y="919130"/>
                  </a:lnTo>
                  <a:lnTo>
                    <a:pt x="191506" y="950202"/>
                  </a:lnTo>
                  <a:lnTo>
                    <a:pt x="227888" y="978329"/>
                  </a:lnTo>
                  <a:lnTo>
                    <a:pt x="266643" y="1003323"/>
                  </a:lnTo>
                  <a:lnTo>
                    <a:pt x="307581" y="1024993"/>
                  </a:lnTo>
                  <a:lnTo>
                    <a:pt x="350511" y="1043148"/>
                  </a:lnTo>
                  <a:lnTo>
                    <a:pt x="395243" y="1057600"/>
                  </a:lnTo>
                  <a:lnTo>
                    <a:pt x="441587" y="1068158"/>
                  </a:lnTo>
                  <a:lnTo>
                    <a:pt x="489354" y="1074632"/>
                  </a:lnTo>
                  <a:lnTo>
                    <a:pt x="538353" y="1076833"/>
                  </a:lnTo>
                  <a:lnTo>
                    <a:pt x="587371" y="1074632"/>
                  </a:lnTo>
                  <a:lnTo>
                    <a:pt x="635155" y="1068158"/>
                  </a:lnTo>
                  <a:lnTo>
                    <a:pt x="681516" y="1057600"/>
                  </a:lnTo>
                  <a:lnTo>
                    <a:pt x="726262" y="1043148"/>
                  </a:lnTo>
                  <a:lnTo>
                    <a:pt x="769204" y="1024993"/>
                  </a:lnTo>
                  <a:lnTo>
                    <a:pt x="810151" y="1003323"/>
                  </a:lnTo>
                  <a:lnTo>
                    <a:pt x="848915" y="978329"/>
                  </a:lnTo>
                  <a:lnTo>
                    <a:pt x="885305" y="950202"/>
                  </a:lnTo>
                  <a:lnTo>
                    <a:pt x="919130" y="919130"/>
                  </a:lnTo>
                  <a:lnTo>
                    <a:pt x="950202" y="885305"/>
                  </a:lnTo>
                  <a:lnTo>
                    <a:pt x="978329" y="848915"/>
                  </a:lnTo>
                  <a:lnTo>
                    <a:pt x="1003323" y="810151"/>
                  </a:lnTo>
                  <a:lnTo>
                    <a:pt x="1024993" y="769204"/>
                  </a:lnTo>
                  <a:lnTo>
                    <a:pt x="1043148" y="726262"/>
                  </a:lnTo>
                  <a:lnTo>
                    <a:pt x="1057600" y="681516"/>
                  </a:lnTo>
                  <a:lnTo>
                    <a:pt x="1068158" y="635155"/>
                  </a:lnTo>
                  <a:lnTo>
                    <a:pt x="1074632" y="587371"/>
                  </a:lnTo>
                  <a:lnTo>
                    <a:pt x="1076833" y="538352"/>
                  </a:lnTo>
                  <a:lnTo>
                    <a:pt x="1074632" y="489354"/>
                  </a:lnTo>
                  <a:lnTo>
                    <a:pt x="1068158" y="441587"/>
                  </a:lnTo>
                  <a:lnTo>
                    <a:pt x="1057600" y="395243"/>
                  </a:lnTo>
                  <a:lnTo>
                    <a:pt x="1043148" y="350511"/>
                  </a:lnTo>
                  <a:lnTo>
                    <a:pt x="1024993" y="307581"/>
                  </a:lnTo>
                  <a:lnTo>
                    <a:pt x="1003323" y="266643"/>
                  </a:lnTo>
                  <a:lnTo>
                    <a:pt x="978329" y="227888"/>
                  </a:lnTo>
                  <a:lnTo>
                    <a:pt x="950202" y="191506"/>
                  </a:lnTo>
                  <a:lnTo>
                    <a:pt x="919130" y="157686"/>
                  </a:lnTo>
                  <a:lnTo>
                    <a:pt x="885305" y="126619"/>
                  </a:lnTo>
                  <a:lnTo>
                    <a:pt x="848915" y="98495"/>
                  </a:lnTo>
                  <a:lnTo>
                    <a:pt x="810151" y="73504"/>
                  </a:lnTo>
                  <a:lnTo>
                    <a:pt x="769204" y="51837"/>
                  </a:lnTo>
                  <a:lnTo>
                    <a:pt x="726262" y="33682"/>
                  </a:lnTo>
                  <a:lnTo>
                    <a:pt x="681516" y="19231"/>
                  </a:lnTo>
                  <a:lnTo>
                    <a:pt x="635155" y="8674"/>
                  </a:lnTo>
                  <a:lnTo>
                    <a:pt x="587371" y="2200"/>
                  </a:lnTo>
                  <a:lnTo>
                    <a:pt x="53835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12" name="Google Shape;1812;p28"/>
          <p:cNvSpPr/>
          <p:nvPr/>
        </p:nvSpPr>
        <p:spPr>
          <a:xfrm>
            <a:off x="3329997" y="659716"/>
            <a:ext cx="2507277" cy="1256262"/>
          </a:xfrm>
          <a:custGeom>
            <a:avLst/>
            <a:gdLst/>
            <a:ahLst/>
            <a:cxnLst/>
            <a:rect l="l" t="t" r="r" b="b"/>
            <a:pathLst>
              <a:path w="3370579" h="2179955" extrusionOk="0">
                <a:moveTo>
                  <a:pt x="0" y="0"/>
                </a:moveTo>
                <a:lnTo>
                  <a:pt x="3094227" y="0"/>
                </a:lnTo>
                <a:lnTo>
                  <a:pt x="3143872" y="4447"/>
                </a:lnTo>
                <a:lnTo>
                  <a:pt x="3190600" y="17269"/>
                </a:lnTo>
                <a:lnTo>
                  <a:pt x="3233631" y="37690"/>
                </a:lnTo>
                <a:lnTo>
                  <a:pt x="3272184" y="64932"/>
                </a:lnTo>
                <a:lnTo>
                  <a:pt x="3305479" y="98215"/>
                </a:lnTo>
                <a:lnTo>
                  <a:pt x="3332733" y="136764"/>
                </a:lnTo>
                <a:lnTo>
                  <a:pt x="3353168" y="179801"/>
                </a:lnTo>
                <a:lnTo>
                  <a:pt x="3366001" y="226547"/>
                </a:lnTo>
                <a:lnTo>
                  <a:pt x="3370452" y="276225"/>
                </a:lnTo>
                <a:lnTo>
                  <a:pt x="3370452" y="2179828"/>
                </a:lnTo>
                <a:lnTo>
                  <a:pt x="276225" y="2179828"/>
                </a:lnTo>
                <a:lnTo>
                  <a:pt x="226580" y="2175376"/>
                </a:lnTo>
                <a:lnTo>
                  <a:pt x="179852" y="2162543"/>
                </a:lnTo>
                <a:lnTo>
                  <a:pt x="136821" y="2142109"/>
                </a:lnTo>
                <a:lnTo>
                  <a:pt x="98268" y="2114854"/>
                </a:lnTo>
                <a:lnTo>
                  <a:pt x="64973" y="2081559"/>
                </a:lnTo>
                <a:lnTo>
                  <a:pt x="37719" y="2043006"/>
                </a:lnTo>
                <a:lnTo>
                  <a:pt x="17284" y="1999975"/>
                </a:lnTo>
                <a:lnTo>
                  <a:pt x="4451" y="1953247"/>
                </a:lnTo>
                <a:lnTo>
                  <a:pt x="0" y="1903603"/>
                </a:lnTo>
                <a:lnTo>
                  <a:pt x="0" y="0"/>
                </a:lnTo>
                <a:close/>
              </a:path>
            </a:pathLst>
          </a:custGeom>
          <a:noFill/>
          <a:ln w="19050" cap="flat" cmpd="sng">
            <a:solidFill>
              <a:srgbClr val="1589B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3" name="Google Shape;1813;p28"/>
          <p:cNvSpPr txBox="1"/>
          <p:nvPr/>
        </p:nvSpPr>
        <p:spPr>
          <a:xfrm>
            <a:off x="3502723" y="824509"/>
            <a:ext cx="2161223" cy="842379"/>
          </a:xfrm>
          <a:prstGeom prst="rect">
            <a:avLst/>
          </a:prstGeom>
          <a:noFill/>
          <a:ln>
            <a:noFill/>
          </a:ln>
        </p:spPr>
        <p:txBody>
          <a:bodyPr spcFirstLastPara="1" wrap="square" lIns="0" tIns="9025" rIns="0" bIns="0" anchor="t" anchorCtr="0">
            <a:spAutoFit/>
          </a:bodyPr>
          <a:lstStyle/>
          <a:p>
            <a:pPr marL="9525" marR="3810" lvl="0" indent="0" algn="l" rtl="0">
              <a:lnSpc>
                <a:spcPct val="110000"/>
              </a:lnSpc>
              <a:spcBef>
                <a:spcPts val="0"/>
              </a:spcBef>
              <a:spcAft>
                <a:spcPts val="0"/>
              </a:spcAft>
              <a:buNone/>
            </a:pPr>
            <a:r>
              <a:rPr lang="en-GB" sz="1000">
                <a:solidFill>
                  <a:srgbClr val="1D1A1C"/>
                </a:solidFill>
                <a:latin typeface="Arial"/>
                <a:ea typeface="Arial"/>
                <a:cs typeface="Arial"/>
                <a:sym typeface="Arial"/>
              </a:rPr>
              <a:t>Instead of immediate relocation, Mrs. Smith was referred to </a:t>
            </a:r>
            <a:r>
              <a:rPr lang="en-GB" sz="1000" b="1">
                <a:solidFill>
                  <a:srgbClr val="1D1A1C"/>
                </a:solidFill>
                <a:latin typeface="Arial"/>
                <a:ea typeface="Arial"/>
                <a:cs typeface="Arial"/>
                <a:sym typeface="Arial"/>
              </a:rPr>
              <a:t>the Fife H2A service for a comprehensive assessment of her needs and abilities</a:t>
            </a:r>
            <a:r>
              <a:rPr lang="en-GB" sz="1000">
                <a:solidFill>
                  <a:srgbClr val="1D1A1C"/>
                </a:solidFill>
                <a:latin typeface="Arial"/>
                <a:ea typeface="Arial"/>
                <a:cs typeface="Arial"/>
                <a:sym typeface="Arial"/>
              </a:rPr>
              <a:t>. </a:t>
            </a:r>
            <a:endParaRPr sz="1000">
              <a:solidFill>
                <a:srgbClr val="1D1A1C"/>
              </a:solidFill>
              <a:latin typeface="Arial"/>
              <a:ea typeface="Arial"/>
              <a:cs typeface="Arial"/>
              <a:sym typeface="Arial"/>
            </a:endParaRPr>
          </a:p>
        </p:txBody>
      </p:sp>
      <p:sp>
        <p:nvSpPr>
          <p:cNvPr id="1814" name="Google Shape;1814;p28"/>
          <p:cNvSpPr/>
          <p:nvPr/>
        </p:nvSpPr>
        <p:spPr>
          <a:xfrm>
            <a:off x="6282720" y="983385"/>
            <a:ext cx="1886024" cy="1456527"/>
          </a:xfrm>
          <a:custGeom>
            <a:avLst/>
            <a:gdLst/>
            <a:ahLst/>
            <a:cxnLst/>
            <a:rect l="l" t="t" r="r" b="b"/>
            <a:pathLst>
              <a:path w="2331084" h="1795145" extrusionOk="0">
                <a:moveTo>
                  <a:pt x="0" y="0"/>
                </a:moveTo>
                <a:lnTo>
                  <a:pt x="2083307" y="0"/>
                </a:lnTo>
                <a:lnTo>
                  <a:pt x="2133219" y="5031"/>
                </a:lnTo>
                <a:lnTo>
                  <a:pt x="2179706" y="19460"/>
                </a:lnTo>
                <a:lnTo>
                  <a:pt x="2221773" y="42293"/>
                </a:lnTo>
                <a:lnTo>
                  <a:pt x="2258425" y="72532"/>
                </a:lnTo>
                <a:lnTo>
                  <a:pt x="2288664" y="109184"/>
                </a:lnTo>
                <a:lnTo>
                  <a:pt x="2311497" y="151251"/>
                </a:lnTo>
                <a:lnTo>
                  <a:pt x="2325926" y="197738"/>
                </a:lnTo>
                <a:lnTo>
                  <a:pt x="2330957" y="247650"/>
                </a:lnTo>
                <a:lnTo>
                  <a:pt x="2330957" y="1794764"/>
                </a:lnTo>
                <a:lnTo>
                  <a:pt x="247776" y="1794764"/>
                </a:lnTo>
                <a:lnTo>
                  <a:pt x="197859" y="1789732"/>
                </a:lnTo>
                <a:lnTo>
                  <a:pt x="151358" y="1775303"/>
                </a:lnTo>
                <a:lnTo>
                  <a:pt x="109270" y="1752470"/>
                </a:lnTo>
                <a:lnTo>
                  <a:pt x="72596" y="1722231"/>
                </a:lnTo>
                <a:lnTo>
                  <a:pt x="42333" y="1685579"/>
                </a:lnTo>
                <a:lnTo>
                  <a:pt x="19480" y="1643512"/>
                </a:lnTo>
                <a:lnTo>
                  <a:pt x="5036" y="1597025"/>
                </a:lnTo>
                <a:lnTo>
                  <a:pt x="0" y="1547114"/>
                </a:lnTo>
                <a:lnTo>
                  <a:pt x="0" y="0"/>
                </a:lnTo>
                <a:close/>
              </a:path>
            </a:pathLst>
          </a:custGeom>
          <a:noFill/>
          <a:ln w="19050" cap="flat" cmpd="sng">
            <a:solidFill>
              <a:srgbClr val="D0001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5" name="Google Shape;1815;p28"/>
          <p:cNvSpPr txBox="1"/>
          <p:nvPr/>
        </p:nvSpPr>
        <p:spPr>
          <a:xfrm>
            <a:off x="6566786" y="1203395"/>
            <a:ext cx="1408748" cy="1012137"/>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1000">
                <a:solidFill>
                  <a:schemeClr val="dk1"/>
                </a:solidFill>
                <a:latin typeface="Arial"/>
                <a:ea typeface="Arial"/>
                <a:cs typeface="Arial"/>
                <a:sym typeface="Arial"/>
              </a:rPr>
              <a:t>During the assessment, Mrs. Smith showed she </a:t>
            </a:r>
            <a:r>
              <a:rPr lang="en-GB" sz="1000" b="1">
                <a:solidFill>
                  <a:schemeClr val="dk1"/>
                </a:solidFill>
                <a:latin typeface="Arial"/>
                <a:ea typeface="Arial"/>
                <a:cs typeface="Arial"/>
                <a:sym typeface="Arial"/>
              </a:rPr>
              <a:t>could manage her daily life independently</a:t>
            </a:r>
            <a:r>
              <a:rPr lang="en-GB" sz="1000">
                <a:solidFill>
                  <a:schemeClr val="dk1"/>
                </a:solidFill>
                <a:latin typeface="Arial"/>
                <a:ea typeface="Arial"/>
                <a:cs typeface="Arial"/>
                <a:sym typeface="Arial"/>
              </a:rPr>
              <a:t>, but her home was in a poor condition.</a:t>
            </a:r>
            <a:endParaRPr sz="1000">
              <a:solidFill>
                <a:schemeClr val="dk1"/>
              </a:solidFill>
              <a:latin typeface="Arial"/>
              <a:ea typeface="Arial"/>
              <a:cs typeface="Arial"/>
              <a:sym typeface="Arial"/>
            </a:endParaRPr>
          </a:p>
        </p:txBody>
      </p:sp>
      <p:sp>
        <p:nvSpPr>
          <p:cNvPr id="1816" name="Google Shape;1816;p28"/>
          <p:cNvSpPr/>
          <p:nvPr/>
        </p:nvSpPr>
        <p:spPr>
          <a:xfrm>
            <a:off x="3534744" y="2640044"/>
            <a:ext cx="2290763" cy="1564232"/>
          </a:xfrm>
          <a:custGeom>
            <a:avLst/>
            <a:gdLst/>
            <a:ahLst/>
            <a:cxnLst/>
            <a:rect l="l" t="t" r="r" b="b"/>
            <a:pathLst>
              <a:path w="3054350" h="1755139" extrusionOk="0">
                <a:moveTo>
                  <a:pt x="0" y="0"/>
                </a:moveTo>
                <a:lnTo>
                  <a:pt x="2768345" y="0"/>
                </a:lnTo>
                <a:lnTo>
                  <a:pt x="2814707" y="3738"/>
                </a:lnTo>
                <a:lnTo>
                  <a:pt x="2858682" y="14563"/>
                </a:lnTo>
                <a:lnTo>
                  <a:pt x="2899684" y="31886"/>
                </a:lnTo>
                <a:lnTo>
                  <a:pt x="2937125" y="55120"/>
                </a:lnTo>
                <a:lnTo>
                  <a:pt x="2970418" y="83677"/>
                </a:lnTo>
                <a:lnTo>
                  <a:pt x="2998975" y="116970"/>
                </a:lnTo>
                <a:lnTo>
                  <a:pt x="3022209" y="154411"/>
                </a:lnTo>
                <a:lnTo>
                  <a:pt x="3039532" y="195413"/>
                </a:lnTo>
                <a:lnTo>
                  <a:pt x="3050357" y="239388"/>
                </a:lnTo>
                <a:lnTo>
                  <a:pt x="3054095" y="285750"/>
                </a:lnTo>
                <a:lnTo>
                  <a:pt x="3054095" y="1754886"/>
                </a:lnTo>
                <a:lnTo>
                  <a:pt x="285750" y="1754886"/>
                </a:lnTo>
                <a:lnTo>
                  <a:pt x="239388" y="1751143"/>
                </a:lnTo>
                <a:lnTo>
                  <a:pt x="195413" y="1740310"/>
                </a:lnTo>
                <a:lnTo>
                  <a:pt x="154411" y="1722975"/>
                </a:lnTo>
                <a:lnTo>
                  <a:pt x="116970" y="1699729"/>
                </a:lnTo>
                <a:lnTo>
                  <a:pt x="83677" y="1671161"/>
                </a:lnTo>
                <a:lnTo>
                  <a:pt x="55120" y="1637861"/>
                </a:lnTo>
                <a:lnTo>
                  <a:pt x="31886" y="1600418"/>
                </a:lnTo>
                <a:lnTo>
                  <a:pt x="14563" y="1559423"/>
                </a:lnTo>
                <a:lnTo>
                  <a:pt x="3738" y="1515466"/>
                </a:lnTo>
                <a:lnTo>
                  <a:pt x="0" y="1469136"/>
                </a:lnTo>
                <a:lnTo>
                  <a:pt x="0" y="0"/>
                </a:lnTo>
                <a:close/>
              </a:path>
            </a:pathLst>
          </a:custGeom>
          <a:noFill/>
          <a:ln w="19025" cap="flat" cmpd="sng">
            <a:solidFill>
              <a:srgbClr val="E9525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28"/>
          <p:cNvSpPr txBox="1"/>
          <p:nvPr/>
        </p:nvSpPr>
        <p:spPr>
          <a:xfrm>
            <a:off x="3730415" y="2852663"/>
            <a:ext cx="1927860" cy="1185068"/>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1000">
                <a:solidFill>
                  <a:srgbClr val="1D1A1C"/>
                </a:solidFill>
                <a:latin typeface="Arial"/>
                <a:ea typeface="Arial"/>
                <a:cs typeface="Arial"/>
                <a:sym typeface="Arial"/>
              </a:rPr>
              <a:t>The team supported her </a:t>
            </a:r>
            <a:r>
              <a:rPr lang="en-GB" sz="1000" b="1">
                <a:solidFill>
                  <a:srgbClr val="1D1A1C"/>
                </a:solidFill>
                <a:latin typeface="Arial"/>
                <a:ea typeface="Arial"/>
                <a:cs typeface="Arial"/>
                <a:sym typeface="Arial"/>
              </a:rPr>
              <a:t>improve her living conditions </a:t>
            </a:r>
            <a:r>
              <a:rPr lang="en-GB" sz="1000">
                <a:solidFill>
                  <a:srgbClr val="1D1A1C"/>
                </a:solidFill>
                <a:latin typeface="Arial"/>
                <a:ea typeface="Arial"/>
                <a:cs typeface="Arial"/>
                <a:sym typeface="Arial"/>
              </a:rPr>
              <a:t>by providing cleaning assistance, organising her belongings, and making necessary repairs to </a:t>
            </a:r>
            <a:r>
              <a:rPr lang="en-GB" sz="1000" b="1">
                <a:solidFill>
                  <a:srgbClr val="1D1A1C"/>
                </a:solidFill>
                <a:latin typeface="Arial"/>
                <a:ea typeface="Arial"/>
                <a:cs typeface="Arial"/>
                <a:sym typeface="Arial"/>
              </a:rPr>
              <a:t>ensure her home was safe and habitable.</a:t>
            </a:r>
            <a:endParaRPr sz="1000" b="1">
              <a:solidFill>
                <a:schemeClr val="dk1"/>
              </a:solidFill>
              <a:latin typeface="Calibri"/>
              <a:ea typeface="Calibri"/>
              <a:cs typeface="Calibri"/>
              <a:sym typeface="Calibri"/>
            </a:endParaRPr>
          </a:p>
        </p:txBody>
      </p:sp>
      <p:sp>
        <p:nvSpPr>
          <p:cNvPr id="1818" name="Google Shape;1818;p28"/>
          <p:cNvSpPr/>
          <p:nvPr/>
        </p:nvSpPr>
        <p:spPr>
          <a:xfrm>
            <a:off x="6309015" y="3101936"/>
            <a:ext cx="2317611" cy="1557348"/>
          </a:xfrm>
          <a:custGeom>
            <a:avLst/>
            <a:gdLst/>
            <a:ahLst/>
            <a:cxnLst/>
            <a:rect l="l" t="t" r="r" b="b"/>
            <a:pathLst>
              <a:path w="3062604" h="1755139" extrusionOk="0">
                <a:moveTo>
                  <a:pt x="0" y="0"/>
                </a:moveTo>
                <a:lnTo>
                  <a:pt x="2776347" y="0"/>
                </a:lnTo>
                <a:lnTo>
                  <a:pt x="2822677" y="3738"/>
                </a:lnTo>
                <a:lnTo>
                  <a:pt x="2866634" y="14563"/>
                </a:lnTo>
                <a:lnTo>
                  <a:pt x="2907629" y="31886"/>
                </a:lnTo>
                <a:lnTo>
                  <a:pt x="2945072" y="55120"/>
                </a:lnTo>
                <a:lnTo>
                  <a:pt x="2978372" y="83677"/>
                </a:lnTo>
                <a:lnTo>
                  <a:pt x="3006940" y="116970"/>
                </a:lnTo>
                <a:lnTo>
                  <a:pt x="3030186" y="154411"/>
                </a:lnTo>
                <a:lnTo>
                  <a:pt x="3047521" y="195413"/>
                </a:lnTo>
                <a:lnTo>
                  <a:pt x="3058354" y="239388"/>
                </a:lnTo>
                <a:lnTo>
                  <a:pt x="3062097" y="285750"/>
                </a:lnTo>
                <a:lnTo>
                  <a:pt x="3062097" y="1754886"/>
                </a:lnTo>
                <a:lnTo>
                  <a:pt x="285750" y="1754886"/>
                </a:lnTo>
                <a:lnTo>
                  <a:pt x="239388" y="1751147"/>
                </a:lnTo>
                <a:lnTo>
                  <a:pt x="195413" y="1740322"/>
                </a:lnTo>
                <a:lnTo>
                  <a:pt x="154411" y="1722999"/>
                </a:lnTo>
                <a:lnTo>
                  <a:pt x="116970" y="1699765"/>
                </a:lnTo>
                <a:lnTo>
                  <a:pt x="83677" y="1671208"/>
                </a:lnTo>
                <a:lnTo>
                  <a:pt x="55120" y="1637915"/>
                </a:lnTo>
                <a:lnTo>
                  <a:pt x="31886" y="1600474"/>
                </a:lnTo>
                <a:lnTo>
                  <a:pt x="14563" y="1559472"/>
                </a:lnTo>
                <a:lnTo>
                  <a:pt x="3738" y="1515497"/>
                </a:lnTo>
                <a:lnTo>
                  <a:pt x="0" y="1469136"/>
                </a:lnTo>
                <a:lnTo>
                  <a:pt x="0" y="0"/>
                </a:lnTo>
                <a:close/>
              </a:path>
            </a:pathLst>
          </a:custGeom>
          <a:noFill/>
          <a:ln w="19050" cap="flat" cmpd="sng">
            <a:solidFill>
              <a:srgbClr val="64171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9" name="Google Shape;1819;p28"/>
          <p:cNvSpPr/>
          <p:nvPr/>
        </p:nvSpPr>
        <p:spPr>
          <a:xfrm>
            <a:off x="6089808" y="774607"/>
            <a:ext cx="948690" cy="261461"/>
          </a:xfrm>
          <a:custGeom>
            <a:avLst/>
            <a:gdLst/>
            <a:ahLst/>
            <a:cxnLst/>
            <a:rect l="l" t="t" r="r" b="b"/>
            <a:pathLst>
              <a:path w="1264920" h="348615" extrusionOk="0">
                <a:moveTo>
                  <a:pt x="1204976" y="0"/>
                </a:moveTo>
                <a:lnTo>
                  <a:pt x="0" y="0"/>
                </a:lnTo>
                <a:lnTo>
                  <a:pt x="0" y="288416"/>
                </a:lnTo>
                <a:lnTo>
                  <a:pt x="4704" y="311767"/>
                </a:lnTo>
                <a:lnTo>
                  <a:pt x="17541" y="330819"/>
                </a:lnTo>
                <a:lnTo>
                  <a:pt x="36593" y="343656"/>
                </a:lnTo>
                <a:lnTo>
                  <a:pt x="59944" y="348361"/>
                </a:lnTo>
                <a:lnTo>
                  <a:pt x="1264920" y="348361"/>
                </a:lnTo>
                <a:lnTo>
                  <a:pt x="1264920" y="59943"/>
                </a:lnTo>
                <a:lnTo>
                  <a:pt x="1260215" y="36593"/>
                </a:lnTo>
                <a:lnTo>
                  <a:pt x="1247378" y="17541"/>
                </a:lnTo>
                <a:lnTo>
                  <a:pt x="1228326" y="4704"/>
                </a:lnTo>
                <a:lnTo>
                  <a:pt x="1204976" y="0"/>
                </a:lnTo>
                <a:close/>
              </a:path>
            </a:pathLst>
          </a:custGeom>
          <a:solidFill>
            <a:srgbClr val="9D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0" name="Google Shape;1820;p28"/>
          <p:cNvSpPr txBox="1"/>
          <p:nvPr/>
        </p:nvSpPr>
        <p:spPr>
          <a:xfrm>
            <a:off x="6284813" y="813565"/>
            <a:ext cx="574834" cy="171681"/>
          </a:xfrm>
          <a:prstGeom prst="rect">
            <a:avLst/>
          </a:prstGeom>
          <a:noFill/>
          <a:ln>
            <a:noFill/>
          </a:ln>
        </p:spPr>
        <p:txBody>
          <a:bodyPr spcFirstLastPara="1" wrap="square" lIns="0" tIns="10000" rIns="0" bIns="0" anchor="t" anchorCtr="0">
            <a:spAutoFit/>
          </a:bodyPr>
          <a:lstStyle/>
          <a:p>
            <a:pPr marL="9525" marR="0" lvl="0" indent="0" algn="l" rtl="0">
              <a:lnSpc>
                <a:spcPct val="100000"/>
              </a:lnSpc>
              <a:spcBef>
                <a:spcPts val="0"/>
              </a:spcBef>
              <a:spcAft>
                <a:spcPts val="0"/>
              </a:spcAft>
              <a:buNone/>
            </a:pPr>
            <a:r>
              <a:rPr lang="en-GB" sz="1050" b="1">
                <a:solidFill>
                  <a:srgbClr val="FFFFFF"/>
                </a:solidFill>
                <a:latin typeface="Arial"/>
                <a:ea typeface="Arial"/>
                <a:cs typeface="Arial"/>
                <a:sym typeface="Arial"/>
              </a:rPr>
              <a:t>Findings</a:t>
            </a:r>
            <a:endParaRPr sz="1050">
              <a:solidFill>
                <a:schemeClr val="dk1"/>
              </a:solidFill>
              <a:latin typeface="Arial"/>
              <a:ea typeface="Arial"/>
              <a:cs typeface="Arial"/>
              <a:sym typeface="Arial"/>
            </a:endParaRPr>
          </a:p>
        </p:txBody>
      </p:sp>
      <p:sp>
        <p:nvSpPr>
          <p:cNvPr id="1821" name="Google Shape;1821;p28"/>
          <p:cNvSpPr/>
          <p:nvPr/>
        </p:nvSpPr>
        <p:spPr>
          <a:xfrm>
            <a:off x="3178301" y="440936"/>
            <a:ext cx="1111568" cy="261461"/>
          </a:xfrm>
          <a:custGeom>
            <a:avLst/>
            <a:gdLst/>
            <a:ahLst/>
            <a:cxnLst/>
            <a:rect l="l" t="t" r="r" b="b"/>
            <a:pathLst>
              <a:path w="1482089" h="348615" extrusionOk="0">
                <a:moveTo>
                  <a:pt x="1422146" y="0"/>
                </a:moveTo>
                <a:lnTo>
                  <a:pt x="0" y="0"/>
                </a:lnTo>
                <a:lnTo>
                  <a:pt x="0" y="288417"/>
                </a:lnTo>
                <a:lnTo>
                  <a:pt x="4722" y="311767"/>
                </a:lnTo>
                <a:lnTo>
                  <a:pt x="17589" y="330819"/>
                </a:lnTo>
                <a:lnTo>
                  <a:pt x="36647" y="343656"/>
                </a:lnTo>
                <a:lnTo>
                  <a:pt x="59943" y="348361"/>
                </a:lnTo>
                <a:lnTo>
                  <a:pt x="1482089" y="348361"/>
                </a:lnTo>
                <a:lnTo>
                  <a:pt x="1482089" y="59944"/>
                </a:lnTo>
                <a:lnTo>
                  <a:pt x="1477367" y="36593"/>
                </a:lnTo>
                <a:lnTo>
                  <a:pt x="1464500" y="17541"/>
                </a:lnTo>
                <a:lnTo>
                  <a:pt x="1445442" y="4704"/>
                </a:lnTo>
                <a:lnTo>
                  <a:pt x="1422146" y="0"/>
                </a:lnTo>
                <a:close/>
              </a:path>
            </a:pathLst>
          </a:custGeom>
          <a:solidFill>
            <a:srgbClr val="1389B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28"/>
          <p:cNvSpPr txBox="1"/>
          <p:nvPr/>
        </p:nvSpPr>
        <p:spPr>
          <a:xfrm>
            <a:off x="3342893" y="479894"/>
            <a:ext cx="782955" cy="171201"/>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None/>
            </a:pPr>
            <a:r>
              <a:rPr lang="en-GB" sz="1050" b="1">
                <a:solidFill>
                  <a:srgbClr val="FFFFFF"/>
                </a:solidFill>
                <a:latin typeface="Arial"/>
                <a:ea typeface="Arial"/>
                <a:cs typeface="Arial"/>
                <a:sym typeface="Arial"/>
              </a:rPr>
              <a:t>Intervention</a:t>
            </a:r>
            <a:endParaRPr sz="1050">
              <a:solidFill>
                <a:schemeClr val="dk1"/>
              </a:solidFill>
              <a:latin typeface="Arial"/>
              <a:ea typeface="Arial"/>
              <a:cs typeface="Arial"/>
              <a:sym typeface="Arial"/>
            </a:endParaRPr>
          </a:p>
        </p:txBody>
      </p:sp>
      <p:sp>
        <p:nvSpPr>
          <p:cNvPr id="1823" name="Google Shape;1823;p28"/>
          <p:cNvSpPr/>
          <p:nvPr/>
        </p:nvSpPr>
        <p:spPr>
          <a:xfrm>
            <a:off x="3440052" y="2506313"/>
            <a:ext cx="848678" cy="261461"/>
          </a:xfrm>
          <a:custGeom>
            <a:avLst/>
            <a:gdLst/>
            <a:ahLst/>
            <a:cxnLst/>
            <a:rect l="l" t="t" r="r" b="b"/>
            <a:pathLst>
              <a:path w="1131570" h="348614" extrusionOk="0">
                <a:moveTo>
                  <a:pt x="1071499" y="0"/>
                </a:moveTo>
                <a:lnTo>
                  <a:pt x="0" y="0"/>
                </a:lnTo>
                <a:lnTo>
                  <a:pt x="0" y="288543"/>
                </a:lnTo>
                <a:lnTo>
                  <a:pt x="4722" y="311894"/>
                </a:lnTo>
                <a:lnTo>
                  <a:pt x="17589" y="330946"/>
                </a:lnTo>
                <a:lnTo>
                  <a:pt x="36647" y="343783"/>
                </a:lnTo>
                <a:lnTo>
                  <a:pt x="59944" y="348488"/>
                </a:lnTo>
                <a:lnTo>
                  <a:pt x="1131443" y="348488"/>
                </a:lnTo>
                <a:lnTo>
                  <a:pt x="1131443" y="59943"/>
                </a:lnTo>
                <a:lnTo>
                  <a:pt x="1126738" y="36647"/>
                </a:lnTo>
                <a:lnTo>
                  <a:pt x="1113901" y="17589"/>
                </a:lnTo>
                <a:lnTo>
                  <a:pt x="1094849" y="4722"/>
                </a:lnTo>
                <a:lnTo>
                  <a:pt x="1071499" y="0"/>
                </a:lnTo>
                <a:close/>
              </a:path>
            </a:pathLst>
          </a:custGeom>
          <a:solidFill>
            <a:srgbClr val="E952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28"/>
          <p:cNvSpPr txBox="1"/>
          <p:nvPr/>
        </p:nvSpPr>
        <p:spPr>
          <a:xfrm>
            <a:off x="3599215" y="2552537"/>
            <a:ext cx="530066" cy="171681"/>
          </a:xfrm>
          <a:prstGeom prst="rect">
            <a:avLst/>
          </a:prstGeom>
          <a:noFill/>
          <a:ln>
            <a:noFill/>
          </a:ln>
        </p:spPr>
        <p:txBody>
          <a:bodyPr spcFirstLastPara="1" wrap="square" lIns="0" tIns="10000" rIns="0" bIns="0" anchor="t" anchorCtr="0">
            <a:spAutoFit/>
          </a:bodyPr>
          <a:lstStyle/>
          <a:p>
            <a:pPr marL="9525" marR="0" lvl="0" indent="0" algn="l" rtl="0">
              <a:lnSpc>
                <a:spcPct val="100000"/>
              </a:lnSpc>
              <a:spcBef>
                <a:spcPts val="0"/>
              </a:spcBef>
              <a:spcAft>
                <a:spcPts val="0"/>
              </a:spcAft>
              <a:buNone/>
            </a:pPr>
            <a:r>
              <a:rPr lang="en-GB" sz="1050" b="1">
                <a:solidFill>
                  <a:srgbClr val="FFFFFF"/>
                </a:solidFill>
                <a:latin typeface="Arial"/>
                <a:ea typeface="Arial"/>
                <a:cs typeface="Arial"/>
                <a:sym typeface="Arial"/>
              </a:rPr>
              <a:t>Support</a:t>
            </a:r>
            <a:endParaRPr sz="1050">
              <a:solidFill>
                <a:schemeClr val="dk1"/>
              </a:solidFill>
              <a:latin typeface="Arial"/>
              <a:ea typeface="Arial"/>
              <a:cs typeface="Arial"/>
              <a:sym typeface="Arial"/>
            </a:endParaRPr>
          </a:p>
        </p:txBody>
      </p:sp>
      <p:sp>
        <p:nvSpPr>
          <p:cNvPr id="1825" name="Google Shape;1825;p28"/>
          <p:cNvSpPr/>
          <p:nvPr/>
        </p:nvSpPr>
        <p:spPr>
          <a:xfrm>
            <a:off x="6131205" y="2888315"/>
            <a:ext cx="955834" cy="261461"/>
          </a:xfrm>
          <a:custGeom>
            <a:avLst/>
            <a:gdLst/>
            <a:ahLst/>
            <a:cxnLst/>
            <a:rect l="l" t="t" r="r" b="b"/>
            <a:pathLst>
              <a:path w="1274445" h="348614" extrusionOk="0">
                <a:moveTo>
                  <a:pt x="1214374" y="0"/>
                </a:moveTo>
                <a:lnTo>
                  <a:pt x="0" y="0"/>
                </a:lnTo>
                <a:lnTo>
                  <a:pt x="0" y="288543"/>
                </a:lnTo>
                <a:lnTo>
                  <a:pt x="4722" y="311820"/>
                </a:lnTo>
                <a:lnTo>
                  <a:pt x="17589" y="330834"/>
                </a:lnTo>
                <a:lnTo>
                  <a:pt x="36647" y="343658"/>
                </a:lnTo>
                <a:lnTo>
                  <a:pt x="59944" y="348360"/>
                </a:lnTo>
                <a:lnTo>
                  <a:pt x="1274318" y="348360"/>
                </a:lnTo>
                <a:lnTo>
                  <a:pt x="1274318" y="59943"/>
                </a:lnTo>
                <a:lnTo>
                  <a:pt x="1269613" y="36593"/>
                </a:lnTo>
                <a:lnTo>
                  <a:pt x="1256776" y="17541"/>
                </a:lnTo>
                <a:lnTo>
                  <a:pt x="1237724" y="4704"/>
                </a:lnTo>
                <a:lnTo>
                  <a:pt x="1214374" y="0"/>
                </a:lnTo>
                <a:close/>
              </a:path>
            </a:pathLst>
          </a:custGeom>
          <a:solidFill>
            <a:srgbClr val="64171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6" name="Google Shape;1826;p28"/>
          <p:cNvSpPr txBox="1"/>
          <p:nvPr/>
        </p:nvSpPr>
        <p:spPr>
          <a:xfrm>
            <a:off x="6311132" y="2934538"/>
            <a:ext cx="597694" cy="171681"/>
          </a:xfrm>
          <a:prstGeom prst="rect">
            <a:avLst/>
          </a:prstGeom>
          <a:noFill/>
          <a:ln>
            <a:noFill/>
          </a:ln>
        </p:spPr>
        <p:txBody>
          <a:bodyPr spcFirstLastPara="1" wrap="square" lIns="0" tIns="10000" rIns="0" bIns="0" anchor="t" anchorCtr="0">
            <a:spAutoFit/>
          </a:bodyPr>
          <a:lstStyle/>
          <a:p>
            <a:pPr marL="9525" marR="0" lvl="0" indent="0" algn="l" rtl="0">
              <a:lnSpc>
                <a:spcPct val="100000"/>
              </a:lnSpc>
              <a:spcBef>
                <a:spcPts val="0"/>
              </a:spcBef>
              <a:spcAft>
                <a:spcPts val="0"/>
              </a:spcAft>
              <a:buNone/>
            </a:pPr>
            <a:r>
              <a:rPr lang="en-GB" sz="1050" b="1">
                <a:solidFill>
                  <a:srgbClr val="FFFFFF"/>
                </a:solidFill>
                <a:latin typeface="Arial"/>
                <a:ea typeface="Arial"/>
                <a:cs typeface="Arial"/>
                <a:sym typeface="Arial"/>
              </a:rPr>
              <a:t>Outcome</a:t>
            </a:r>
            <a:endParaRPr sz="1050">
              <a:solidFill>
                <a:schemeClr val="dk1"/>
              </a:solidFill>
              <a:latin typeface="Arial"/>
              <a:ea typeface="Arial"/>
              <a:cs typeface="Arial"/>
              <a:sym typeface="Arial"/>
            </a:endParaRPr>
          </a:p>
        </p:txBody>
      </p:sp>
      <p:sp>
        <p:nvSpPr>
          <p:cNvPr id="1827" name="Google Shape;1827;p28"/>
          <p:cNvSpPr txBox="1"/>
          <p:nvPr/>
        </p:nvSpPr>
        <p:spPr>
          <a:xfrm>
            <a:off x="683284" y="1915025"/>
            <a:ext cx="1286828" cy="1699248"/>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900">
                <a:solidFill>
                  <a:srgbClr val="1D1A1C"/>
                </a:solidFill>
                <a:latin typeface="Arial"/>
                <a:ea typeface="Arial"/>
                <a:cs typeface="Arial"/>
                <a:sym typeface="Arial"/>
              </a:rPr>
              <a:t>Mrs. Smith, a 62-year-old woman living alone, was </a:t>
            </a:r>
            <a:r>
              <a:rPr lang="en-GB" sz="900" b="1">
                <a:solidFill>
                  <a:srgbClr val="1D1A1C"/>
                </a:solidFill>
                <a:latin typeface="Arial"/>
                <a:ea typeface="Arial"/>
                <a:cs typeface="Arial"/>
                <a:sym typeface="Arial"/>
              </a:rPr>
              <a:t>admitted to hospital following a period of self- neglect</a:t>
            </a:r>
            <a:r>
              <a:rPr lang="en-GB" sz="900">
                <a:solidFill>
                  <a:srgbClr val="1D1A1C"/>
                </a:solidFill>
                <a:latin typeface="Arial"/>
                <a:ea typeface="Arial"/>
                <a:cs typeface="Arial"/>
                <a:sym typeface="Arial"/>
              </a:rPr>
              <a:t>. </a:t>
            </a:r>
            <a:endParaRPr sz="900">
              <a:solidFill>
                <a:srgbClr val="000000"/>
              </a:solidFill>
              <a:latin typeface="Arial"/>
              <a:ea typeface="Arial"/>
              <a:cs typeface="Arial"/>
              <a:sym typeface="Arial"/>
            </a:endParaRPr>
          </a:p>
          <a:p>
            <a:pPr marL="9525" marR="3810" lvl="0" indent="0" algn="l" rtl="0">
              <a:lnSpc>
                <a:spcPct val="110000"/>
              </a:lnSpc>
              <a:spcBef>
                <a:spcPts val="75"/>
              </a:spcBef>
              <a:spcAft>
                <a:spcPts val="0"/>
              </a:spcAft>
              <a:buNone/>
            </a:pPr>
            <a:endParaRPr sz="900">
              <a:solidFill>
                <a:srgbClr val="1D1A1C"/>
              </a:solidFill>
              <a:latin typeface="Arial"/>
              <a:ea typeface="Arial"/>
              <a:cs typeface="Arial"/>
              <a:sym typeface="Arial"/>
            </a:endParaRPr>
          </a:p>
          <a:p>
            <a:pPr marL="9525" marR="3810" lvl="0" indent="0" algn="l" rtl="0">
              <a:lnSpc>
                <a:spcPct val="110000"/>
              </a:lnSpc>
              <a:spcBef>
                <a:spcPts val="75"/>
              </a:spcBef>
              <a:spcAft>
                <a:spcPts val="0"/>
              </a:spcAft>
              <a:buNone/>
            </a:pPr>
            <a:r>
              <a:rPr lang="en-GB" sz="900">
                <a:solidFill>
                  <a:srgbClr val="1D1A1C"/>
                </a:solidFill>
                <a:latin typeface="Arial"/>
                <a:ea typeface="Arial"/>
                <a:cs typeface="Arial"/>
                <a:sym typeface="Arial"/>
              </a:rPr>
              <a:t>The hospital team who examined her initially </a:t>
            </a:r>
            <a:r>
              <a:rPr lang="en-GB" sz="900" b="1">
                <a:solidFill>
                  <a:srgbClr val="1D1A1C"/>
                </a:solidFill>
                <a:latin typeface="Arial"/>
                <a:ea typeface="Arial"/>
                <a:cs typeface="Arial"/>
                <a:sym typeface="Arial"/>
              </a:rPr>
              <a:t>recommended for her to move into a care home permanently</a:t>
            </a:r>
            <a:r>
              <a:rPr lang="en-GB" sz="900">
                <a:solidFill>
                  <a:srgbClr val="1D1A1C"/>
                </a:solidFill>
                <a:latin typeface="Arial"/>
                <a:ea typeface="Arial"/>
                <a:cs typeface="Arial"/>
                <a:sym typeface="Arial"/>
              </a:rPr>
              <a:t>.</a:t>
            </a:r>
            <a:endParaRPr sz="900">
              <a:solidFill>
                <a:schemeClr val="dk1"/>
              </a:solidFill>
              <a:latin typeface="Arial"/>
              <a:ea typeface="Arial"/>
              <a:cs typeface="Arial"/>
              <a:sym typeface="Arial"/>
            </a:endParaRPr>
          </a:p>
        </p:txBody>
      </p:sp>
      <p:grpSp>
        <p:nvGrpSpPr>
          <p:cNvPr id="1828" name="Google Shape;1828;p28"/>
          <p:cNvGrpSpPr/>
          <p:nvPr/>
        </p:nvGrpSpPr>
        <p:grpSpPr>
          <a:xfrm>
            <a:off x="1967708" y="1479723"/>
            <a:ext cx="413877" cy="458480"/>
            <a:chOff x="2701764" y="2817120"/>
            <a:chExt cx="551836" cy="611307"/>
          </a:xfrm>
        </p:grpSpPr>
        <p:sp>
          <p:nvSpPr>
            <p:cNvPr id="1829" name="Google Shape;1829;p28"/>
            <p:cNvSpPr/>
            <p:nvPr/>
          </p:nvSpPr>
          <p:spPr>
            <a:xfrm>
              <a:off x="2701764" y="2817120"/>
              <a:ext cx="390525" cy="544195"/>
            </a:xfrm>
            <a:custGeom>
              <a:avLst/>
              <a:gdLst/>
              <a:ahLst/>
              <a:cxnLst/>
              <a:rect l="l" t="t" r="r" b="b"/>
              <a:pathLst>
                <a:path w="390525" h="544195" extrusionOk="0">
                  <a:moveTo>
                    <a:pt x="386199" y="0"/>
                  </a:moveTo>
                  <a:lnTo>
                    <a:pt x="3958" y="0"/>
                  </a:lnTo>
                  <a:lnTo>
                    <a:pt x="0" y="3960"/>
                  </a:lnTo>
                  <a:lnTo>
                    <a:pt x="70" y="539775"/>
                  </a:lnTo>
                  <a:lnTo>
                    <a:pt x="4029" y="543753"/>
                  </a:lnTo>
                  <a:lnTo>
                    <a:pt x="386199" y="543753"/>
                  </a:lnTo>
                  <a:lnTo>
                    <a:pt x="390227" y="539775"/>
                  </a:lnTo>
                  <a:lnTo>
                    <a:pt x="390225" y="525942"/>
                  </a:lnTo>
                  <a:lnTo>
                    <a:pt x="17673" y="525942"/>
                  </a:lnTo>
                  <a:lnTo>
                    <a:pt x="17673" y="17734"/>
                  </a:lnTo>
                  <a:lnTo>
                    <a:pt x="390158" y="17734"/>
                  </a:lnTo>
                  <a:lnTo>
                    <a:pt x="390156" y="3960"/>
                  </a:lnTo>
                  <a:lnTo>
                    <a:pt x="386199" y="0"/>
                  </a:lnTo>
                  <a:close/>
                </a:path>
                <a:path w="390525" h="544195" extrusionOk="0">
                  <a:moveTo>
                    <a:pt x="390158" y="17734"/>
                  </a:moveTo>
                  <a:lnTo>
                    <a:pt x="372483" y="17734"/>
                  </a:lnTo>
                  <a:lnTo>
                    <a:pt x="372483" y="525942"/>
                  </a:lnTo>
                  <a:lnTo>
                    <a:pt x="390225" y="525942"/>
                  </a:lnTo>
                  <a:lnTo>
                    <a:pt x="390158" y="17734"/>
                  </a:lnTo>
                  <a:close/>
                </a:path>
              </a:pathLst>
            </a:custGeom>
            <a:solidFill>
              <a:srgbClr val="5C74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30" name="Google Shape;1830;p28"/>
            <p:cNvPicPr preferRelativeResize="0"/>
            <p:nvPr/>
          </p:nvPicPr>
          <p:blipFill rotWithShape="1">
            <a:blip r:embed="rId6">
              <a:alphaModFix/>
            </a:blip>
            <a:srcRect/>
            <a:stretch/>
          </p:blipFill>
          <p:spPr>
            <a:xfrm>
              <a:off x="2753512" y="2892526"/>
              <a:ext cx="116573" cy="141140"/>
            </a:xfrm>
            <a:prstGeom prst="rect">
              <a:avLst/>
            </a:prstGeom>
            <a:noFill/>
            <a:ln>
              <a:noFill/>
            </a:ln>
          </p:spPr>
        </p:pic>
        <p:sp>
          <p:nvSpPr>
            <p:cNvPr id="1831" name="Google Shape;1831;p28"/>
            <p:cNvSpPr/>
            <p:nvPr/>
          </p:nvSpPr>
          <p:spPr>
            <a:xfrm>
              <a:off x="2746578" y="2946539"/>
              <a:ext cx="300990" cy="297180"/>
            </a:xfrm>
            <a:custGeom>
              <a:avLst/>
              <a:gdLst/>
              <a:ahLst/>
              <a:cxnLst/>
              <a:rect l="l" t="t" r="r" b="b"/>
              <a:pathLst>
                <a:path w="300989" h="297180" extrusionOk="0">
                  <a:moveTo>
                    <a:pt x="300736" y="280644"/>
                  </a:moveTo>
                  <a:lnTo>
                    <a:pt x="295998" y="275894"/>
                  </a:lnTo>
                  <a:lnTo>
                    <a:pt x="4737" y="275894"/>
                  </a:lnTo>
                  <a:lnTo>
                    <a:pt x="0" y="280644"/>
                  </a:lnTo>
                  <a:lnTo>
                    <a:pt x="0" y="292430"/>
                  </a:lnTo>
                  <a:lnTo>
                    <a:pt x="4737" y="297180"/>
                  </a:lnTo>
                  <a:lnTo>
                    <a:pt x="290131" y="297180"/>
                  </a:lnTo>
                  <a:lnTo>
                    <a:pt x="295998" y="297180"/>
                  </a:lnTo>
                  <a:lnTo>
                    <a:pt x="300736" y="292430"/>
                  </a:lnTo>
                  <a:lnTo>
                    <a:pt x="300736" y="280644"/>
                  </a:lnTo>
                  <a:close/>
                </a:path>
                <a:path w="300989" h="297180" extrusionOk="0">
                  <a:moveTo>
                    <a:pt x="300736" y="211670"/>
                  </a:moveTo>
                  <a:lnTo>
                    <a:pt x="295998" y="206921"/>
                  </a:lnTo>
                  <a:lnTo>
                    <a:pt x="4737" y="206921"/>
                  </a:lnTo>
                  <a:lnTo>
                    <a:pt x="0" y="211670"/>
                  </a:lnTo>
                  <a:lnTo>
                    <a:pt x="0" y="223443"/>
                  </a:lnTo>
                  <a:lnTo>
                    <a:pt x="4737" y="228206"/>
                  </a:lnTo>
                  <a:lnTo>
                    <a:pt x="290131" y="228206"/>
                  </a:lnTo>
                  <a:lnTo>
                    <a:pt x="295998" y="228206"/>
                  </a:lnTo>
                  <a:lnTo>
                    <a:pt x="300736" y="223456"/>
                  </a:lnTo>
                  <a:lnTo>
                    <a:pt x="300736" y="211670"/>
                  </a:lnTo>
                  <a:close/>
                </a:path>
                <a:path w="300989" h="297180" extrusionOk="0">
                  <a:moveTo>
                    <a:pt x="300736" y="142697"/>
                  </a:moveTo>
                  <a:lnTo>
                    <a:pt x="295998" y="137947"/>
                  </a:lnTo>
                  <a:lnTo>
                    <a:pt x="4737" y="137947"/>
                  </a:lnTo>
                  <a:lnTo>
                    <a:pt x="0" y="142697"/>
                  </a:lnTo>
                  <a:lnTo>
                    <a:pt x="0" y="154470"/>
                  </a:lnTo>
                  <a:lnTo>
                    <a:pt x="4737" y="159232"/>
                  </a:lnTo>
                  <a:lnTo>
                    <a:pt x="290131" y="159232"/>
                  </a:lnTo>
                  <a:lnTo>
                    <a:pt x="295998" y="159232"/>
                  </a:lnTo>
                  <a:lnTo>
                    <a:pt x="300736" y="154470"/>
                  </a:lnTo>
                  <a:lnTo>
                    <a:pt x="300736" y="142697"/>
                  </a:lnTo>
                  <a:close/>
                </a:path>
                <a:path w="300989" h="297180" extrusionOk="0">
                  <a:moveTo>
                    <a:pt x="300736" y="73723"/>
                  </a:moveTo>
                  <a:lnTo>
                    <a:pt x="295998" y="68973"/>
                  </a:lnTo>
                  <a:lnTo>
                    <a:pt x="149377" y="68973"/>
                  </a:lnTo>
                  <a:lnTo>
                    <a:pt x="144640" y="73723"/>
                  </a:lnTo>
                  <a:lnTo>
                    <a:pt x="144640" y="85496"/>
                  </a:lnTo>
                  <a:lnTo>
                    <a:pt x="149377" y="90258"/>
                  </a:lnTo>
                  <a:lnTo>
                    <a:pt x="290131" y="90258"/>
                  </a:lnTo>
                  <a:lnTo>
                    <a:pt x="295998" y="90258"/>
                  </a:lnTo>
                  <a:lnTo>
                    <a:pt x="300736" y="85496"/>
                  </a:lnTo>
                  <a:lnTo>
                    <a:pt x="300736" y="73723"/>
                  </a:lnTo>
                  <a:close/>
                </a:path>
                <a:path w="300989" h="297180" extrusionOk="0">
                  <a:moveTo>
                    <a:pt x="300736" y="4749"/>
                  </a:moveTo>
                  <a:lnTo>
                    <a:pt x="295998" y="0"/>
                  </a:lnTo>
                  <a:lnTo>
                    <a:pt x="149377" y="0"/>
                  </a:lnTo>
                  <a:lnTo>
                    <a:pt x="144640" y="4749"/>
                  </a:lnTo>
                  <a:lnTo>
                    <a:pt x="144640" y="16522"/>
                  </a:lnTo>
                  <a:lnTo>
                    <a:pt x="149377" y="21285"/>
                  </a:lnTo>
                  <a:lnTo>
                    <a:pt x="290131" y="21285"/>
                  </a:lnTo>
                  <a:lnTo>
                    <a:pt x="295998" y="21285"/>
                  </a:lnTo>
                  <a:lnTo>
                    <a:pt x="300736" y="16522"/>
                  </a:lnTo>
                  <a:lnTo>
                    <a:pt x="300736" y="4749"/>
                  </a:lnTo>
                  <a:close/>
                </a:path>
              </a:pathLst>
            </a:custGeom>
            <a:solidFill>
              <a:srgbClr val="5C74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32" name="Google Shape;1832;p28"/>
            <p:cNvPicPr preferRelativeResize="0"/>
            <p:nvPr/>
          </p:nvPicPr>
          <p:blipFill rotWithShape="1">
            <a:blip r:embed="rId7">
              <a:alphaModFix/>
            </a:blip>
            <a:srcRect/>
            <a:stretch/>
          </p:blipFill>
          <p:spPr>
            <a:xfrm>
              <a:off x="3099842" y="3268408"/>
              <a:ext cx="153758" cy="160019"/>
            </a:xfrm>
            <a:prstGeom prst="rect">
              <a:avLst/>
            </a:prstGeom>
            <a:noFill/>
            <a:ln>
              <a:noFill/>
            </a:ln>
          </p:spPr>
        </p:pic>
        <p:sp>
          <p:nvSpPr>
            <p:cNvPr id="1833" name="Google Shape;1833;p28"/>
            <p:cNvSpPr/>
            <p:nvPr/>
          </p:nvSpPr>
          <p:spPr>
            <a:xfrm>
              <a:off x="2894677" y="3056436"/>
              <a:ext cx="258445" cy="259079"/>
            </a:xfrm>
            <a:custGeom>
              <a:avLst/>
              <a:gdLst/>
              <a:ahLst/>
              <a:cxnLst/>
              <a:rect l="l" t="t" r="r" b="b"/>
              <a:pathLst>
                <a:path w="258444" h="259079" extrusionOk="0">
                  <a:moveTo>
                    <a:pt x="119999" y="0"/>
                  </a:moveTo>
                  <a:lnTo>
                    <a:pt x="72153" y="12918"/>
                  </a:lnTo>
                  <a:lnTo>
                    <a:pt x="32633" y="42907"/>
                  </a:lnTo>
                  <a:lnTo>
                    <a:pt x="6726" y="87365"/>
                  </a:lnTo>
                  <a:lnTo>
                    <a:pt x="123" y="137496"/>
                  </a:lnTo>
                  <a:lnTo>
                    <a:pt x="0" y="138437"/>
                  </a:lnTo>
                  <a:lnTo>
                    <a:pt x="12869" y="186463"/>
                  </a:lnTo>
                  <a:lnTo>
                    <a:pt x="42745" y="226133"/>
                  </a:lnTo>
                  <a:lnTo>
                    <a:pt x="87036" y="252140"/>
                  </a:lnTo>
                  <a:lnTo>
                    <a:pt x="137915" y="258862"/>
                  </a:lnTo>
                  <a:lnTo>
                    <a:pt x="185758" y="245947"/>
                  </a:lnTo>
                  <a:lnTo>
                    <a:pt x="214043" y="224495"/>
                  </a:lnTo>
                  <a:lnTo>
                    <a:pt x="134806" y="224495"/>
                  </a:lnTo>
                  <a:lnTo>
                    <a:pt x="97566" y="219497"/>
                  </a:lnTo>
                  <a:lnTo>
                    <a:pt x="65166" y="200397"/>
                  </a:lnTo>
                  <a:lnTo>
                    <a:pt x="43345" y="171332"/>
                  </a:lnTo>
                  <a:lnTo>
                    <a:pt x="33983" y="136173"/>
                  </a:lnTo>
                  <a:lnTo>
                    <a:pt x="38963" y="98792"/>
                  </a:lnTo>
                  <a:lnTo>
                    <a:pt x="57991" y="66269"/>
                  </a:lnTo>
                  <a:lnTo>
                    <a:pt x="86946" y="44363"/>
                  </a:lnTo>
                  <a:lnTo>
                    <a:pt x="121972" y="34964"/>
                  </a:lnTo>
                  <a:lnTo>
                    <a:pt x="215444" y="34964"/>
                  </a:lnTo>
                  <a:lnTo>
                    <a:pt x="206530" y="25785"/>
                  </a:lnTo>
                  <a:lnTo>
                    <a:pt x="170879" y="6752"/>
                  </a:lnTo>
                  <a:lnTo>
                    <a:pt x="119999" y="0"/>
                  </a:lnTo>
                  <a:close/>
                </a:path>
                <a:path w="258444" h="259079" extrusionOk="0">
                  <a:moveTo>
                    <a:pt x="215444" y="34964"/>
                  </a:moveTo>
                  <a:lnTo>
                    <a:pt x="121972" y="34964"/>
                  </a:lnTo>
                  <a:lnTo>
                    <a:pt x="159212" y="39962"/>
                  </a:lnTo>
                  <a:lnTo>
                    <a:pt x="185241" y="53847"/>
                  </a:lnTo>
                  <a:lnTo>
                    <a:pt x="205358" y="74556"/>
                  </a:lnTo>
                  <a:lnTo>
                    <a:pt x="218344" y="100374"/>
                  </a:lnTo>
                  <a:lnTo>
                    <a:pt x="222979" y="129585"/>
                  </a:lnTo>
                  <a:lnTo>
                    <a:pt x="222705" y="136174"/>
                  </a:lnTo>
                  <a:lnTo>
                    <a:pt x="222650" y="137496"/>
                  </a:lnTo>
                  <a:lnTo>
                    <a:pt x="198787" y="193190"/>
                  </a:lnTo>
                  <a:lnTo>
                    <a:pt x="134806" y="224495"/>
                  </a:lnTo>
                  <a:lnTo>
                    <a:pt x="214043" y="224495"/>
                  </a:lnTo>
                  <a:lnTo>
                    <a:pt x="251182" y="171526"/>
                  </a:lnTo>
                  <a:lnTo>
                    <a:pt x="258184" y="129585"/>
                  </a:lnTo>
                  <a:lnTo>
                    <a:pt x="251879" y="89557"/>
                  </a:lnTo>
                  <a:lnTo>
                    <a:pt x="234096" y="54172"/>
                  </a:lnTo>
                  <a:lnTo>
                    <a:pt x="215444" y="34964"/>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834" name="Google Shape;1834;p28"/>
          <p:cNvSpPr txBox="1"/>
          <p:nvPr/>
        </p:nvSpPr>
        <p:spPr>
          <a:xfrm>
            <a:off x="2970753" y="4437888"/>
            <a:ext cx="559594" cy="193803"/>
          </a:xfrm>
          <a:prstGeom prst="rect">
            <a:avLst/>
          </a:prstGeom>
          <a:noFill/>
          <a:ln>
            <a:noFill/>
          </a:ln>
        </p:spPr>
        <p:txBody>
          <a:bodyPr spcFirstLastPara="1" wrap="square" lIns="0" tIns="9025" rIns="0" bIns="0" anchor="t" anchorCtr="0">
            <a:spAutoFit/>
          </a:bodyPr>
          <a:lstStyle/>
          <a:p>
            <a:pPr marL="9525" marR="0" lvl="0" indent="0" algn="l" rtl="0">
              <a:lnSpc>
                <a:spcPct val="100000"/>
              </a:lnSpc>
              <a:spcBef>
                <a:spcPts val="0"/>
              </a:spcBef>
              <a:spcAft>
                <a:spcPts val="0"/>
              </a:spcAft>
              <a:buNone/>
            </a:pPr>
            <a:r>
              <a:rPr lang="en-GB" sz="1200" b="1">
                <a:solidFill>
                  <a:srgbClr val="FFFFFF"/>
                </a:solidFill>
                <a:latin typeface="Arial"/>
                <a:ea typeface="Arial"/>
                <a:cs typeface="Arial"/>
                <a:sym typeface="Arial"/>
              </a:rPr>
              <a:t>Impact:</a:t>
            </a:r>
            <a:endParaRPr sz="1200">
              <a:solidFill>
                <a:schemeClr val="dk1"/>
              </a:solidFill>
              <a:latin typeface="Arial"/>
              <a:ea typeface="Arial"/>
              <a:cs typeface="Arial"/>
              <a:sym typeface="Arial"/>
            </a:endParaRPr>
          </a:p>
        </p:txBody>
      </p:sp>
      <p:sp>
        <p:nvSpPr>
          <p:cNvPr id="1835" name="Google Shape;1835;p28"/>
          <p:cNvSpPr txBox="1"/>
          <p:nvPr/>
        </p:nvSpPr>
        <p:spPr>
          <a:xfrm>
            <a:off x="6532513" y="3314556"/>
            <a:ext cx="1938338" cy="1181414"/>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1000">
                <a:solidFill>
                  <a:srgbClr val="1D1A1C"/>
                </a:solidFill>
                <a:latin typeface="Arial"/>
                <a:ea typeface="Arial"/>
                <a:cs typeface="Arial"/>
                <a:sym typeface="Arial"/>
              </a:rPr>
              <a:t>After the assessment, the decision was made that she </a:t>
            </a:r>
            <a:r>
              <a:rPr lang="en-GB" sz="1000" b="1">
                <a:solidFill>
                  <a:srgbClr val="1D1A1C"/>
                </a:solidFill>
                <a:latin typeface="Arial"/>
                <a:ea typeface="Arial"/>
                <a:cs typeface="Arial"/>
                <a:sym typeface="Arial"/>
              </a:rPr>
              <a:t>would remain in her own home</a:t>
            </a:r>
            <a:r>
              <a:rPr lang="en-GB" sz="1000">
                <a:solidFill>
                  <a:srgbClr val="1D1A1C"/>
                </a:solidFill>
                <a:latin typeface="Arial"/>
                <a:ea typeface="Arial"/>
                <a:cs typeface="Arial"/>
                <a:sym typeface="Arial"/>
              </a:rPr>
              <a:t>. To </a:t>
            </a:r>
            <a:r>
              <a:rPr lang="en-GB" sz="1000" b="1">
                <a:solidFill>
                  <a:srgbClr val="1D1A1C"/>
                </a:solidFill>
                <a:latin typeface="Arial"/>
                <a:ea typeface="Arial"/>
                <a:cs typeface="Arial"/>
                <a:sym typeface="Arial"/>
              </a:rPr>
              <a:t>support </a:t>
            </a:r>
            <a:r>
              <a:rPr lang="en-GB" sz="1000">
                <a:solidFill>
                  <a:srgbClr val="1D1A1C"/>
                </a:solidFill>
                <a:latin typeface="Arial"/>
                <a:ea typeface="Arial"/>
                <a:cs typeface="Arial"/>
                <a:sym typeface="Arial"/>
              </a:rPr>
              <a:t>her </a:t>
            </a:r>
            <a:r>
              <a:rPr lang="en-GB" sz="1000" b="1">
                <a:solidFill>
                  <a:srgbClr val="1D1A1C"/>
                </a:solidFill>
                <a:latin typeface="Arial"/>
                <a:ea typeface="Arial"/>
                <a:cs typeface="Arial"/>
                <a:sym typeface="Arial"/>
              </a:rPr>
              <a:t>continued independence</a:t>
            </a:r>
            <a:r>
              <a:rPr lang="en-GB" sz="1000">
                <a:solidFill>
                  <a:srgbClr val="1D1A1C"/>
                </a:solidFill>
                <a:latin typeface="Arial"/>
                <a:ea typeface="Arial"/>
                <a:cs typeface="Arial"/>
                <a:sym typeface="Arial"/>
              </a:rPr>
              <a:t>, she would receive a </a:t>
            </a:r>
            <a:r>
              <a:rPr lang="en-GB" sz="1000" b="1">
                <a:solidFill>
                  <a:srgbClr val="1D1A1C"/>
                </a:solidFill>
                <a:latin typeface="Arial"/>
                <a:ea typeface="Arial"/>
                <a:cs typeface="Arial"/>
                <a:sym typeface="Arial"/>
              </a:rPr>
              <a:t>short-term care package of 4 hours of housing support per week</a:t>
            </a:r>
            <a:r>
              <a:rPr lang="en-GB" sz="1000">
                <a:solidFill>
                  <a:srgbClr val="1D1A1C"/>
                </a:solidFill>
                <a:latin typeface="Arial"/>
                <a:ea typeface="Arial"/>
                <a:cs typeface="Arial"/>
                <a:sym typeface="Arial"/>
              </a:rPr>
              <a:t>.</a:t>
            </a:r>
            <a:endParaRPr sz="10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29"/>
          <p:cNvSpPr txBox="1">
            <a:spLocks noGrp="1"/>
          </p:cNvSpPr>
          <p:nvPr>
            <p:ph type="sldNum" idx="12"/>
          </p:nvPr>
        </p:nvSpPr>
        <p:spPr>
          <a:xfrm>
            <a:off x="-922313" y="4674423"/>
            <a:ext cx="284399"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841" name="Google Shape;1841;p29"/>
          <p:cNvSpPr/>
          <p:nvPr/>
        </p:nvSpPr>
        <p:spPr>
          <a:xfrm>
            <a:off x="5396203" y="3052463"/>
            <a:ext cx="3024857" cy="938290"/>
          </a:xfrm>
          <a:prstGeom prst="round2DiagRect">
            <a:avLst>
              <a:gd name="adj1" fmla="val 16667"/>
              <a:gd name="adj2" fmla="val 0"/>
            </a:avLst>
          </a:prstGeom>
          <a:solidFill>
            <a:schemeClr val="accent2"/>
          </a:solidFill>
          <a:ln>
            <a:noFill/>
          </a:ln>
        </p:spPr>
        <p:txBody>
          <a:bodyPr spcFirstLastPara="1" wrap="square" lIns="189000" tIns="135000" rIns="189000" bIns="135000" anchor="ctr" anchorCtr="0">
            <a:noAutofit/>
          </a:bodyPr>
          <a:lstStyle/>
          <a:p>
            <a:pPr marL="0" marR="0" lvl="0" indent="0" algn="l" rtl="0">
              <a:lnSpc>
                <a:spcPct val="110000"/>
              </a:lnSpc>
              <a:spcBef>
                <a:spcPts val="0"/>
              </a:spcBef>
              <a:spcAft>
                <a:spcPts val="0"/>
              </a:spcAft>
              <a:buNone/>
            </a:pPr>
            <a:r>
              <a:rPr lang="en-GB" sz="1050" i="1">
                <a:solidFill>
                  <a:srgbClr val="FFFFFF"/>
                </a:solidFill>
                <a:latin typeface="Arial"/>
                <a:ea typeface="Arial"/>
                <a:cs typeface="Arial"/>
                <a:sym typeface="Arial"/>
              </a:rPr>
              <a:t>“Things are very much in your hands, she’s [the support worker] not doing things to you, she’s helping you,</a:t>
            </a:r>
            <a:r>
              <a:rPr lang="en-GB" sz="1050" b="1" i="1">
                <a:solidFill>
                  <a:srgbClr val="FFFFFF"/>
                </a:solidFill>
                <a:latin typeface="Arial"/>
                <a:ea typeface="Arial"/>
                <a:cs typeface="Arial"/>
                <a:sym typeface="Arial"/>
              </a:rPr>
              <a:t> it’s that feeling of control” </a:t>
            </a:r>
            <a:endParaRPr sz="1050" i="1">
              <a:solidFill>
                <a:schemeClr val="lt1"/>
              </a:solidFill>
              <a:latin typeface="Arial"/>
              <a:ea typeface="Arial"/>
              <a:cs typeface="Arial"/>
              <a:sym typeface="Arial"/>
            </a:endParaRPr>
          </a:p>
        </p:txBody>
      </p:sp>
      <p:sp>
        <p:nvSpPr>
          <p:cNvPr id="1842" name="Google Shape;1842;p29"/>
          <p:cNvSpPr/>
          <p:nvPr/>
        </p:nvSpPr>
        <p:spPr>
          <a:xfrm>
            <a:off x="7171011" y="3907251"/>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3" name="Google Shape;1843;p29"/>
          <p:cNvSpPr/>
          <p:nvPr/>
        </p:nvSpPr>
        <p:spPr>
          <a:xfrm>
            <a:off x="7094808" y="4114097"/>
            <a:ext cx="1363436" cy="258895"/>
          </a:xfrm>
          <a:prstGeom prst="rect">
            <a:avLst/>
          </a:prstGeom>
          <a:noFill/>
          <a:ln>
            <a:noFill/>
          </a:ln>
        </p:spPr>
        <p:txBody>
          <a:bodyPr spcFirstLastPara="1" wrap="square" lIns="68575" tIns="34275" rIns="68575" bIns="34275" anchor="t" anchorCtr="0">
            <a:noAutofit/>
          </a:bodyPr>
          <a:lstStyle/>
          <a:p>
            <a:pPr marL="0" marR="0" lvl="0" indent="0" algn="r" rtl="0">
              <a:lnSpc>
                <a:spcPct val="110000"/>
              </a:lnSpc>
              <a:spcBef>
                <a:spcPts val="0"/>
              </a:spcBef>
              <a:spcAft>
                <a:spcPts val="0"/>
              </a:spcAft>
              <a:buClr>
                <a:schemeClr val="dk1"/>
              </a:buClr>
              <a:buSzPts val="900"/>
              <a:buFont typeface="Arial"/>
              <a:buNone/>
            </a:pPr>
            <a:r>
              <a:rPr lang="en-GB" sz="900" b="1">
                <a:solidFill>
                  <a:schemeClr val="dk1"/>
                </a:solidFill>
                <a:latin typeface="Arial"/>
                <a:ea typeface="Arial"/>
                <a:cs typeface="Arial"/>
                <a:sym typeface="Arial"/>
              </a:rPr>
              <a:t>Person supported</a:t>
            </a:r>
            <a:endParaRPr sz="2800">
              <a:solidFill>
                <a:schemeClr val="dk1"/>
              </a:solidFill>
              <a:latin typeface="Arial"/>
              <a:ea typeface="Arial"/>
              <a:cs typeface="Arial"/>
              <a:sym typeface="Arial"/>
            </a:endParaRPr>
          </a:p>
        </p:txBody>
      </p:sp>
      <p:sp>
        <p:nvSpPr>
          <p:cNvPr id="1844" name="Google Shape;1844;p29"/>
          <p:cNvSpPr/>
          <p:nvPr/>
        </p:nvSpPr>
        <p:spPr>
          <a:xfrm>
            <a:off x="5574014" y="990319"/>
            <a:ext cx="2367766" cy="1152990"/>
          </a:xfrm>
          <a:prstGeom prst="round2DiagRect">
            <a:avLst>
              <a:gd name="adj1" fmla="val 16667"/>
              <a:gd name="adj2" fmla="val 0"/>
            </a:avLst>
          </a:prstGeom>
          <a:solidFill>
            <a:schemeClr val="accent2"/>
          </a:solidFill>
          <a:ln>
            <a:noFill/>
          </a:ln>
        </p:spPr>
        <p:txBody>
          <a:bodyPr spcFirstLastPara="1" wrap="square" lIns="189000" tIns="135000" rIns="189000" bIns="135000" anchor="ctr" anchorCtr="0">
            <a:noAutofit/>
          </a:bodyPr>
          <a:lstStyle/>
          <a:p>
            <a:pPr marL="0" marR="0" lvl="0" indent="0" algn="l" rtl="0">
              <a:lnSpc>
                <a:spcPct val="110000"/>
              </a:lnSpc>
              <a:spcBef>
                <a:spcPts val="0"/>
              </a:spcBef>
              <a:spcAft>
                <a:spcPts val="0"/>
              </a:spcAft>
              <a:buNone/>
            </a:pPr>
            <a:r>
              <a:rPr lang="en-GB" sz="1200">
                <a:solidFill>
                  <a:schemeClr val="lt1"/>
                </a:solidFill>
                <a:latin typeface="Arial"/>
                <a:ea typeface="Arial"/>
                <a:cs typeface="Arial"/>
                <a:sym typeface="Arial"/>
              </a:rPr>
              <a:t>Family felt she</a:t>
            </a:r>
            <a:r>
              <a:rPr lang="en-GB" sz="1200" i="1">
                <a:solidFill>
                  <a:schemeClr val="lt1"/>
                </a:solidFill>
                <a:latin typeface="Arial"/>
                <a:ea typeface="Arial"/>
                <a:cs typeface="Arial"/>
                <a:sym typeface="Arial"/>
              </a:rPr>
              <a:t> "</a:t>
            </a:r>
            <a:r>
              <a:rPr lang="en-GB" sz="1200" b="1" i="1">
                <a:solidFill>
                  <a:schemeClr val="lt1"/>
                </a:solidFill>
                <a:latin typeface="Arial"/>
                <a:ea typeface="Arial"/>
                <a:cs typeface="Arial"/>
                <a:sym typeface="Arial"/>
              </a:rPr>
              <a:t>got on a lot better at home than she did in the hospital setting”</a:t>
            </a:r>
            <a:endParaRPr/>
          </a:p>
        </p:txBody>
      </p:sp>
      <p:sp>
        <p:nvSpPr>
          <p:cNvPr id="1845" name="Google Shape;1845;p29"/>
          <p:cNvSpPr/>
          <p:nvPr/>
        </p:nvSpPr>
        <p:spPr>
          <a:xfrm>
            <a:off x="7017139" y="2127282"/>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6" name="Google Shape;1846;p29"/>
          <p:cNvSpPr/>
          <p:nvPr/>
        </p:nvSpPr>
        <p:spPr>
          <a:xfrm>
            <a:off x="6830968" y="2274613"/>
            <a:ext cx="1363436" cy="258895"/>
          </a:xfrm>
          <a:prstGeom prst="rect">
            <a:avLst/>
          </a:prstGeom>
          <a:noFill/>
          <a:ln>
            <a:noFill/>
          </a:ln>
        </p:spPr>
        <p:txBody>
          <a:bodyPr spcFirstLastPara="1" wrap="square" lIns="68575" tIns="34275" rIns="68575" bIns="34275" anchor="t" anchorCtr="0">
            <a:noAutofit/>
          </a:bodyPr>
          <a:lstStyle/>
          <a:p>
            <a:pPr marL="0" marR="0" lvl="0" indent="0" algn="r" rtl="0">
              <a:lnSpc>
                <a:spcPct val="110000"/>
              </a:lnSpc>
              <a:spcBef>
                <a:spcPts val="0"/>
              </a:spcBef>
              <a:spcAft>
                <a:spcPts val="0"/>
              </a:spcAft>
              <a:buClr>
                <a:schemeClr val="dk1"/>
              </a:buClr>
              <a:buSzPts val="900"/>
              <a:buFont typeface="Arial"/>
              <a:buNone/>
            </a:pPr>
            <a:r>
              <a:rPr lang="en-GB" sz="900" b="1">
                <a:solidFill>
                  <a:schemeClr val="dk1"/>
                </a:solidFill>
                <a:latin typeface="Arial"/>
                <a:ea typeface="Arial"/>
                <a:cs typeface="Arial"/>
                <a:sym typeface="Arial"/>
              </a:rPr>
              <a:t>Family of person supported</a:t>
            </a:r>
            <a:endParaRPr sz="2800">
              <a:solidFill>
                <a:schemeClr val="dk1"/>
              </a:solidFill>
              <a:latin typeface="Arial"/>
              <a:ea typeface="Arial"/>
              <a:cs typeface="Arial"/>
              <a:sym typeface="Arial"/>
            </a:endParaRPr>
          </a:p>
        </p:txBody>
      </p:sp>
      <p:sp>
        <p:nvSpPr>
          <p:cNvPr id="1847" name="Google Shape;1847;p29"/>
          <p:cNvSpPr/>
          <p:nvPr/>
        </p:nvSpPr>
        <p:spPr>
          <a:xfrm>
            <a:off x="870908" y="1073300"/>
            <a:ext cx="2657134" cy="869834"/>
          </a:xfrm>
          <a:prstGeom prst="round2DiagRect">
            <a:avLst>
              <a:gd name="adj1" fmla="val 16667"/>
              <a:gd name="adj2" fmla="val 0"/>
            </a:avLst>
          </a:prstGeom>
          <a:solidFill>
            <a:schemeClr val="accent5"/>
          </a:solidFill>
          <a:ln>
            <a:noFill/>
          </a:ln>
        </p:spPr>
        <p:txBody>
          <a:bodyPr spcFirstLastPara="1" wrap="square" lIns="189000" tIns="135000" rIns="189000" bIns="135000" anchor="ctr" anchorCtr="0">
            <a:noAutofit/>
          </a:bodyPr>
          <a:lstStyle/>
          <a:p>
            <a:pPr marL="0" marR="0" lvl="0" indent="0" algn="l" rtl="0">
              <a:lnSpc>
                <a:spcPct val="110000"/>
              </a:lnSpc>
              <a:spcBef>
                <a:spcPts val="0"/>
              </a:spcBef>
              <a:spcAft>
                <a:spcPts val="0"/>
              </a:spcAft>
              <a:buClr>
                <a:schemeClr val="lt1"/>
              </a:buClr>
              <a:buSzPts val="1050"/>
              <a:buFont typeface="Arial"/>
              <a:buNone/>
            </a:pPr>
            <a:r>
              <a:rPr lang="en-GB" sz="1050" i="1">
                <a:solidFill>
                  <a:schemeClr val="lt1"/>
                </a:solidFill>
                <a:latin typeface="Arial"/>
                <a:ea typeface="Arial"/>
                <a:cs typeface="Arial"/>
                <a:sym typeface="Arial"/>
              </a:rPr>
              <a:t>“</a:t>
            </a:r>
            <a:r>
              <a:rPr lang="en-GB" sz="1050" b="1" i="1">
                <a:solidFill>
                  <a:schemeClr val="lt1"/>
                </a:solidFill>
                <a:latin typeface="Arial"/>
                <a:ea typeface="Arial"/>
                <a:cs typeface="Arial"/>
                <a:sym typeface="Arial"/>
              </a:rPr>
              <a:t>It has been life changing </a:t>
            </a:r>
            <a:r>
              <a:rPr lang="en-GB" sz="1050" i="1">
                <a:solidFill>
                  <a:schemeClr val="lt1"/>
                </a:solidFill>
                <a:latin typeface="Arial"/>
                <a:ea typeface="Arial"/>
                <a:cs typeface="Arial"/>
                <a:sym typeface="Arial"/>
              </a:rPr>
              <a:t>and allowed my cousin the ability to go home from hospital”</a:t>
            </a:r>
            <a:endParaRPr/>
          </a:p>
        </p:txBody>
      </p:sp>
      <p:sp>
        <p:nvSpPr>
          <p:cNvPr id="1848" name="Google Shape;1848;p29"/>
          <p:cNvSpPr/>
          <p:nvPr/>
        </p:nvSpPr>
        <p:spPr>
          <a:xfrm>
            <a:off x="1061235" y="1924024"/>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9" name="Google Shape;1849;p29"/>
          <p:cNvSpPr/>
          <p:nvPr/>
        </p:nvSpPr>
        <p:spPr>
          <a:xfrm>
            <a:off x="2219716" y="1946088"/>
            <a:ext cx="1363436" cy="258895"/>
          </a:xfrm>
          <a:prstGeom prst="rect">
            <a:avLst/>
          </a:prstGeom>
          <a:noFill/>
          <a:ln>
            <a:noFill/>
          </a:ln>
        </p:spPr>
        <p:txBody>
          <a:bodyPr spcFirstLastPara="1" wrap="square" lIns="68575" tIns="34275" rIns="68575" bIns="34275" anchor="t" anchorCtr="0">
            <a:noAutofit/>
          </a:bodyPr>
          <a:lstStyle/>
          <a:p>
            <a:pPr marL="0" marR="0" lvl="0" indent="0" algn="r" rtl="0">
              <a:lnSpc>
                <a:spcPct val="110000"/>
              </a:lnSpc>
              <a:spcBef>
                <a:spcPts val="0"/>
              </a:spcBef>
              <a:spcAft>
                <a:spcPts val="0"/>
              </a:spcAft>
              <a:buClr>
                <a:schemeClr val="dk1"/>
              </a:buClr>
              <a:buSzPts val="900"/>
              <a:buFont typeface="Arial"/>
              <a:buNone/>
            </a:pPr>
            <a:r>
              <a:rPr lang="en-GB" sz="900" b="1">
                <a:solidFill>
                  <a:schemeClr val="dk1"/>
                </a:solidFill>
                <a:latin typeface="Arial"/>
                <a:ea typeface="Arial"/>
                <a:cs typeface="Arial"/>
                <a:sym typeface="Arial"/>
              </a:rPr>
              <a:t>Family of person supported</a:t>
            </a:r>
            <a:endParaRPr/>
          </a:p>
        </p:txBody>
      </p:sp>
      <p:sp>
        <p:nvSpPr>
          <p:cNvPr id="1850" name="Google Shape;1850;p29"/>
          <p:cNvSpPr/>
          <p:nvPr/>
        </p:nvSpPr>
        <p:spPr>
          <a:xfrm>
            <a:off x="2336714" y="2539011"/>
            <a:ext cx="2196443" cy="689730"/>
          </a:xfrm>
          <a:prstGeom prst="round2DiagRect">
            <a:avLst>
              <a:gd name="adj1" fmla="val 16667"/>
              <a:gd name="adj2" fmla="val 0"/>
            </a:avLst>
          </a:prstGeom>
          <a:solidFill>
            <a:schemeClr val="accent5"/>
          </a:solidFill>
          <a:ln>
            <a:noFill/>
          </a:ln>
        </p:spPr>
        <p:txBody>
          <a:bodyPr spcFirstLastPara="1" wrap="square" lIns="189000" tIns="135000" rIns="189000" bIns="135000" anchor="ctr" anchorCtr="0">
            <a:noAutofit/>
          </a:bodyPr>
          <a:lstStyle/>
          <a:p>
            <a:pPr marL="0" marR="0" lvl="0" indent="0" algn="l" rtl="0">
              <a:lnSpc>
                <a:spcPct val="110000"/>
              </a:lnSpc>
              <a:spcBef>
                <a:spcPts val="0"/>
              </a:spcBef>
              <a:spcAft>
                <a:spcPts val="0"/>
              </a:spcAft>
              <a:buClr>
                <a:schemeClr val="lt1"/>
              </a:buClr>
              <a:buSzPts val="1050"/>
              <a:buFont typeface="Arial"/>
              <a:buNone/>
            </a:pPr>
            <a:r>
              <a:rPr lang="en-GB" sz="1050" i="1">
                <a:solidFill>
                  <a:schemeClr val="lt1"/>
                </a:solidFill>
                <a:latin typeface="Arial"/>
                <a:ea typeface="Arial"/>
                <a:cs typeface="Arial"/>
                <a:sym typeface="Arial"/>
              </a:rPr>
              <a:t>“I feel the staff have </a:t>
            </a:r>
            <a:r>
              <a:rPr lang="en-GB" sz="1050" b="1" i="1">
                <a:solidFill>
                  <a:schemeClr val="lt1"/>
                </a:solidFill>
                <a:latin typeface="Arial"/>
                <a:ea typeface="Arial"/>
                <a:cs typeface="Arial"/>
                <a:sym typeface="Arial"/>
              </a:rPr>
              <a:t>improved my quality of life</a:t>
            </a:r>
            <a:r>
              <a:rPr lang="en-GB" sz="1050" i="1">
                <a:solidFill>
                  <a:schemeClr val="lt1"/>
                </a:solidFill>
                <a:latin typeface="Arial"/>
                <a:ea typeface="Arial"/>
                <a:cs typeface="Arial"/>
                <a:sym typeface="Arial"/>
              </a:rPr>
              <a:t>”</a:t>
            </a:r>
            <a:endParaRPr/>
          </a:p>
        </p:txBody>
      </p:sp>
      <p:sp>
        <p:nvSpPr>
          <p:cNvPr id="1851" name="Google Shape;1851;p29"/>
          <p:cNvSpPr/>
          <p:nvPr/>
        </p:nvSpPr>
        <p:spPr>
          <a:xfrm>
            <a:off x="2555978" y="3151758"/>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2" name="Google Shape;1852;p29"/>
          <p:cNvSpPr/>
          <p:nvPr/>
        </p:nvSpPr>
        <p:spPr>
          <a:xfrm>
            <a:off x="2899023" y="3224462"/>
            <a:ext cx="1363436" cy="258895"/>
          </a:xfrm>
          <a:prstGeom prst="rect">
            <a:avLst/>
          </a:prstGeom>
          <a:noFill/>
          <a:ln>
            <a:noFill/>
          </a:ln>
        </p:spPr>
        <p:txBody>
          <a:bodyPr spcFirstLastPara="1" wrap="square" lIns="68575" tIns="34275" rIns="68575" bIns="34275" anchor="t" anchorCtr="0">
            <a:noAutofit/>
          </a:bodyPr>
          <a:lstStyle/>
          <a:p>
            <a:pPr marL="0" marR="0" lvl="0" indent="0" algn="r" rtl="0">
              <a:lnSpc>
                <a:spcPct val="110000"/>
              </a:lnSpc>
              <a:spcBef>
                <a:spcPts val="0"/>
              </a:spcBef>
              <a:spcAft>
                <a:spcPts val="0"/>
              </a:spcAft>
              <a:buClr>
                <a:schemeClr val="dk1"/>
              </a:buClr>
              <a:buSzPts val="900"/>
              <a:buFont typeface="Arial"/>
              <a:buNone/>
            </a:pPr>
            <a:r>
              <a:rPr lang="en-GB" sz="900" b="1">
                <a:solidFill>
                  <a:schemeClr val="dk1"/>
                </a:solidFill>
                <a:latin typeface="Arial"/>
                <a:ea typeface="Arial"/>
                <a:cs typeface="Arial"/>
                <a:sym typeface="Arial"/>
              </a:rPr>
              <a:t>Person supported</a:t>
            </a:r>
            <a:endParaRPr/>
          </a:p>
        </p:txBody>
      </p:sp>
      <p:sp>
        <p:nvSpPr>
          <p:cNvPr id="1853" name="Google Shape;1853;p29"/>
          <p:cNvSpPr/>
          <p:nvPr/>
        </p:nvSpPr>
        <p:spPr>
          <a:xfrm>
            <a:off x="822099" y="3721168"/>
            <a:ext cx="2076744" cy="771660"/>
          </a:xfrm>
          <a:prstGeom prst="round2DiagRect">
            <a:avLst>
              <a:gd name="adj1" fmla="val 16667"/>
              <a:gd name="adj2" fmla="val 0"/>
            </a:avLst>
          </a:prstGeom>
          <a:solidFill>
            <a:schemeClr val="accent5"/>
          </a:solidFill>
          <a:ln>
            <a:noFill/>
          </a:ln>
        </p:spPr>
        <p:txBody>
          <a:bodyPr spcFirstLastPara="1" wrap="square" lIns="189000" tIns="135000" rIns="189000" bIns="135000" anchor="ctr" anchorCtr="0">
            <a:noAutofit/>
          </a:bodyPr>
          <a:lstStyle/>
          <a:p>
            <a:pPr marL="0" marR="0" lvl="0" indent="0" algn="l" rtl="0">
              <a:lnSpc>
                <a:spcPct val="110000"/>
              </a:lnSpc>
              <a:spcBef>
                <a:spcPts val="0"/>
              </a:spcBef>
              <a:spcAft>
                <a:spcPts val="0"/>
              </a:spcAft>
              <a:buNone/>
            </a:pPr>
            <a:r>
              <a:rPr lang="en-GB" sz="1100">
                <a:solidFill>
                  <a:schemeClr val="lt1"/>
                </a:solidFill>
                <a:latin typeface="Arial"/>
                <a:ea typeface="Arial"/>
                <a:cs typeface="Arial"/>
                <a:sym typeface="Arial"/>
              </a:rPr>
              <a:t>The service</a:t>
            </a:r>
            <a:r>
              <a:rPr lang="en-GB" sz="1100" b="1">
                <a:solidFill>
                  <a:schemeClr val="lt1"/>
                </a:solidFill>
                <a:latin typeface="Arial"/>
                <a:ea typeface="Arial"/>
                <a:cs typeface="Arial"/>
                <a:sym typeface="Arial"/>
              </a:rPr>
              <a:t> </a:t>
            </a:r>
            <a:r>
              <a:rPr lang="en-GB" sz="1100" b="1" i="1">
                <a:solidFill>
                  <a:schemeClr val="lt1"/>
                </a:solidFill>
                <a:latin typeface="Arial"/>
                <a:ea typeface="Arial"/>
                <a:cs typeface="Arial"/>
                <a:sym typeface="Arial"/>
              </a:rPr>
              <a:t>"gave me my confidence back"</a:t>
            </a:r>
            <a:endParaRPr/>
          </a:p>
        </p:txBody>
      </p:sp>
      <p:sp>
        <p:nvSpPr>
          <p:cNvPr id="1854" name="Google Shape;1854;p29"/>
          <p:cNvSpPr/>
          <p:nvPr/>
        </p:nvSpPr>
        <p:spPr>
          <a:xfrm>
            <a:off x="1063067" y="4444782"/>
            <a:ext cx="154305" cy="205740"/>
          </a:xfrm>
          <a:custGeom>
            <a:avLst/>
            <a:gdLst/>
            <a:ahLst/>
            <a:cxnLst/>
            <a:rect l="l" t="t" r="r" b="b"/>
            <a:pathLst>
              <a:path w="205740" h="274320" extrusionOk="0">
                <a:moveTo>
                  <a:pt x="0" y="22860"/>
                </a:moveTo>
                <a:lnTo>
                  <a:pt x="7620" y="274320"/>
                </a:lnTo>
                <a:lnTo>
                  <a:pt x="205740" y="0"/>
                </a:lnTo>
                <a:lnTo>
                  <a:pt x="0" y="2286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5" name="Google Shape;1855;p29"/>
          <p:cNvSpPr/>
          <p:nvPr/>
        </p:nvSpPr>
        <p:spPr>
          <a:xfrm>
            <a:off x="919395" y="4546422"/>
            <a:ext cx="1363436" cy="258895"/>
          </a:xfrm>
          <a:prstGeom prst="rect">
            <a:avLst/>
          </a:prstGeom>
          <a:noFill/>
          <a:ln>
            <a:noFill/>
          </a:ln>
        </p:spPr>
        <p:txBody>
          <a:bodyPr spcFirstLastPara="1" wrap="square" lIns="68575" tIns="34275" rIns="68575" bIns="34275" anchor="t" anchorCtr="0">
            <a:noAutofit/>
          </a:bodyPr>
          <a:lstStyle/>
          <a:p>
            <a:pPr marL="0" marR="0" lvl="0" indent="0" algn="r" rtl="0">
              <a:lnSpc>
                <a:spcPct val="110000"/>
              </a:lnSpc>
              <a:spcBef>
                <a:spcPts val="0"/>
              </a:spcBef>
              <a:spcAft>
                <a:spcPts val="0"/>
              </a:spcAft>
              <a:buClr>
                <a:schemeClr val="dk1"/>
              </a:buClr>
              <a:buSzPts val="900"/>
              <a:buFont typeface="Arial"/>
              <a:buNone/>
            </a:pPr>
            <a:r>
              <a:rPr lang="en-GB" sz="900" b="1">
                <a:solidFill>
                  <a:schemeClr val="dk1"/>
                </a:solidFill>
                <a:latin typeface="Arial"/>
                <a:ea typeface="Arial"/>
                <a:cs typeface="Arial"/>
                <a:sym typeface="Arial"/>
              </a:rPr>
              <a:t>Person supported</a:t>
            </a:r>
            <a:endParaRPr/>
          </a:p>
        </p:txBody>
      </p:sp>
      <p:sp>
        <p:nvSpPr>
          <p:cNvPr id="1856" name="Google Shape;1856;p29"/>
          <p:cNvSpPr/>
          <p:nvPr/>
        </p:nvSpPr>
        <p:spPr>
          <a:xfrm rot="5400000">
            <a:off x="4485809" y="756277"/>
            <a:ext cx="466045" cy="466045"/>
          </a:xfrm>
          <a:prstGeom prst="teardrop">
            <a:avLst>
              <a:gd name="adj" fmla="val 10000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7" name="Google Shape;1857;p29"/>
          <p:cNvSpPr/>
          <p:nvPr/>
        </p:nvSpPr>
        <p:spPr>
          <a:xfrm rot="10800000">
            <a:off x="4820339" y="365696"/>
            <a:ext cx="689731" cy="689731"/>
          </a:xfrm>
          <a:prstGeom prst="teardrop">
            <a:avLst>
              <a:gd name="adj" fmla="val 100000"/>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8" name="Google Shape;1858;p29"/>
          <p:cNvSpPr/>
          <p:nvPr/>
        </p:nvSpPr>
        <p:spPr>
          <a:xfrm>
            <a:off x="4427890" y="785585"/>
            <a:ext cx="516820" cy="358421"/>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accent5"/>
              </a:buClr>
              <a:buSzPts val="3150"/>
              <a:buFont typeface="Arial"/>
              <a:buNone/>
            </a:pPr>
            <a:r>
              <a:rPr lang="en-GB" sz="3150" b="1">
                <a:solidFill>
                  <a:schemeClr val="accent5"/>
                </a:solidFill>
                <a:latin typeface="Arial"/>
                <a:ea typeface="Arial"/>
                <a:cs typeface="Arial"/>
                <a:sym typeface="Arial"/>
              </a:rPr>
              <a:t>“</a:t>
            </a:r>
            <a:endParaRPr/>
          </a:p>
        </p:txBody>
      </p:sp>
      <p:sp>
        <p:nvSpPr>
          <p:cNvPr id="1859" name="Google Shape;1859;p29"/>
          <p:cNvSpPr/>
          <p:nvPr/>
        </p:nvSpPr>
        <p:spPr>
          <a:xfrm>
            <a:off x="4879518" y="454275"/>
            <a:ext cx="516820" cy="689731"/>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accent3"/>
              </a:buClr>
              <a:buSzPts val="4500"/>
              <a:buFont typeface="Arial"/>
              <a:buNone/>
            </a:pPr>
            <a:r>
              <a:rPr lang="en-GB" sz="4500" b="1">
                <a:solidFill>
                  <a:schemeClr val="accent3"/>
                </a:solidFill>
                <a:latin typeface="Arial"/>
                <a:ea typeface="Arial"/>
                <a:cs typeface="Arial"/>
                <a:sym typeface="Arial"/>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3"/>
          <p:cNvSpPr/>
          <p:nvPr/>
        </p:nvSpPr>
        <p:spPr>
          <a:xfrm>
            <a:off x="3756" y="-3709"/>
            <a:ext cx="364831" cy="5145576"/>
          </a:xfrm>
          <a:prstGeom prst="rect">
            <a:avLst/>
          </a:prstGeom>
          <a:solidFill>
            <a:schemeClr val="dk2"/>
          </a:solidFill>
          <a:ln w="25400" cap="flat" cmpd="sng">
            <a:solidFill>
              <a:srgbClr val="EE2A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8" name="Google Shape;1398;p3"/>
          <p:cNvSpPr/>
          <p:nvPr/>
        </p:nvSpPr>
        <p:spPr>
          <a:xfrm rot="5340000">
            <a:off x="2196135" y="-603854"/>
            <a:ext cx="89740" cy="2647735"/>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9" name="Google Shape;1399;p3"/>
          <p:cNvSpPr txBox="1"/>
          <p:nvPr/>
        </p:nvSpPr>
        <p:spPr>
          <a:xfrm>
            <a:off x="762502" y="139115"/>
            <a:ext cx="809878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i="0" u="none" strike="noStrike" cap="none">
                <a:solidFill>
                  <a:schemeClr val="dk1"/>
                </a:solidFill>
                <a:latin typeface="Arial"/>
                <a:ea typeface="Arial"/>
                <a:cs typeface="Arial"/>
                <a:sym typeface="Arial"/>
              </a:rPr>
              <a:t>Questions</a:t>
            </a:r>
            <a:endParaRPr sz="1800">
              <a:solidFill>
                <a:schemeClr val="dk1"/>
              </a:solidFill>
              <a:latin typeface="Calibri"/>
              <a:ea typeface="Calibri"/>
              <a:cs typeface="Calibri"/>
              <a:sym typeface="Calibri"/>
            </a:endParaRPr>
          </a:p>
        </p:txBody>
      </p:sp>
      <p:pic>
        <p:nvPicPr>
          <p:cNvPr id="1400" name="Google Shape;1400;p3"/>
          <p:cNvPicPr preferRelativeResize="0"/>
          <p:nvPr/>
        </p:nvPicPr>
        <p:blipFill>
          <a:blip r:embed="rId3">
            <a:alphaModFix/>
          </a:blip>
          <a:stretch>
            <a:fillRect/>
          </a:stretch>
        </p:blipFill>
        <p:spPr>
          <a:xfrm>
            <a:off x="762512" y="1111806"/>
            <a:ext cx="7846591" cy="327738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p30"/>
          <p:cNvSpPr/>
          <p:nvPr/>
        </p:nvSpPr>
        <p:spPr>
          <a:xfrm>
            <a:off x="408398" y="1726059"/>
            <a:ext cx="4453847" cy="940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865" name="Google Shape;1865;p30"/>
          <p:cNvSpPr/>
          <p:nvPr/>
        </p:nvSpPr>
        <p:spPr>
          <a:xfrm rot="5340000">
            <a:off x="2105251" y="617601"/>
            <a:ext cx="121955" cy="3509708"/>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866" name="Google Shape;1866;p30"/>
          <p:cNvSpPr txBox="1"/>
          <p:nvPr/>
        </p:nvSpPr>
        <p:spPr>
          <a:xfrm>
            <a:off x="204354" y="1548432"/>
            <a:ext cx="579783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000000"/>
                </a:solidFill>
                <a:latin typeface="Arial"/>
                <a:ea typeface="Arial"/>
                <a:cs typeface="Arial"/>
                <a:sym typeface="Arial"/>
              </a:rPr>
              <a:t>Questions</a:t>
            </a:r>
            <a:endParaRPr/>
          </a:p>
        </p:txBody>
      </p:sp>
      <p:pic>
        <p:nvPicPr>
          <p:cNvPr id="1867" name="Google Shape;1867;p30" descr="A person shaking hands with a person in a hallway&#10;&#10;Description automatically generated"/>
          <p:cNvPicPr preferRelativeResize="0"/>
          <p:nvPr/>
        </p:nvPicPr>
        <p:blipFill rotWithShape="1">
          <a:blip r:embed="rId3">
            <a:alphaModFix/>
          </a:blip>
          <a:srcRect l="16320" t="41" r="9105" b="57"/>
          <a:stretch/>
        </p:blipFill>
        <p:spPr>
          <a:xfrm>
            <a:off x="4213058" y="-981"/>
            <a:ext cx="5123302" cy="5138760"/>
          </a:xfrm>
          <a:prstGeom prst="rect">
            <a:avLst/>
          </a:prstGeom>
          <a:noFill/>
          <a:ln>
            <a:noFill/>
          </a:ln>
        </p:spPr>
      </p:pic>
      <p:pic>
        <p:nvPicPr>
          <p:cNvPr id="1868" name="Google Shape;1868;p30" descr="A black text on a white background&#10;&#10;Description automatically generated"/>
          <p:cNvPicPr preferRelativeResize="0"/>
          <p:nvPr/>
        </p:nvPicPr>
        <p:blipFill rotWithShape="1">
          <a:blip r:embed="rId4">
            <a:alphaModFix/>
          </a:blip>
          <a:srcRect/>
          <a:stretch/>
        </p:blipFill>
        <p:spPr>
          <a:xfrm>
            <a:off x="0" y="4309326"/>
            <a:ext cx="2731149" cy="8410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31"/>
          <p:cNvSpPr/>
          <p:nvPr/>
        </p:nvSpPr>
        <p:spPr>
          <a:xfrm>
            <a:off x="408398" y="1726059"/>
            <a:ext cx="4453847" cy="940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874" name="Google Shape;1874;p31"/>
          <p:cNvSpPr/>
          <p:nvPr/>
        </p:nvSpPr>
        <p:spPr>
          <a:xfrm rot="5340000">
            <a:off x="6365020" y="-25300"/>
            <a:ext cx="115152" cy="2470195"/>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875" name="Google Shape;1875;p31"/>
          <p:cNvSpPr txBox="1"/>
          <p:nvPr/>
        </p:nvSpPr>
        <p:spPr>
          <a:xfrm>
            <a:off x="5021313" y="474244"/>
            <a:ext cx="579783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000000"/>
                </a:solidFill>
                <a:latin typeface="Arial"/>
                <a:ea typeface="Arial"/>
                <a:cs typeface="Arial"/>
                <a:sym typeface="Arial"/>
              </a:rPr>
              <a:t>Contact Us</a:t>
            </a:r>
            <a:endParaRPr/>
          </a:p>
        </p:txBody>
      </p:sp>
      <p:pic>
        <p:nvPicPr>
          <p:cNvPr id="1876" name="Google Shape;1876;p31" descr="A black text on a white background&#10;&#10;Description automatically generated"/>
          <p:cNvPicPr preferRelativeResize="0"/>
          <p:nvPr/>
        </p:nvPicPr>
        <p:blipFill rotWithShape="1">
          <a:blip r:embed="rId3">
            <a:alphaModFix/>
          </a:blip>
          <a:srcRect/>
          <a:stretch/>
        </p:blipFill>
        <p:spPr>
          <a:xfrm>
            <a:off x="6203783" y="4241648"/>
            <a:ext cx="2843945" cy="901177"/>
          </a:xfrm>
          <a:prstGeom prst="rect">
            <a:avLst/>
          </a:prstGeom>
          <a:noFill/>
          <a:ln>
            <a:noFill/>
          </a:ln>
        </p:spPr>
      </p:pic>
      <p:pic>
        <p:nvPicPr>
          <p:cNvPr id="1877" name="Google Shape;1877;p31" descr="A group of women wearing red shirts and badges&#10;&#10;Description automatically generated"/>
          <p:cNvPicPr preferRelativeResize="0"/>
          <p:nvPr/>
        </p:nvPicPr>
        <p:blipFill rotWithShape="1">
          <a:blip r:embed="rId4">
            <a:alphaModFix/>
          </a:blip>
          <a:srcRect l="2962" t="50" r="7796" b="-675"/>
          <a:stretch/>
        </p:blipFill>
        <p:spPr>
          <a:xfrm>
            <a:off x="329612" y="711481"/>
            <a:ext cx="4617964" cy="3526659"/>
          </a:xfrm>
          <a:prstGeom prst="rect">
            <a:avLst/>
          </a:prstGeom>
          <a:noFill/>
          <a:ln>
            <a:noFill/>
          </a:ln>
        </p:spPr>
      </p:pic>
      <p:sp>
        <p:nvSpPr>
          <p:cNvPr id="1878" name="Google Shape;1878;p31"/>
          <p:cNvSpPr txBox="1"/>
          <p:nvPr/>
        </p:nvSpPr>
        <p:spPr>
          <a:xfrm>
            <a:off x="5281025" y="1658783"/>
            <a:ext cx="335142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Louise Sinclair</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Senior Business Development Manager – Scotland</a:t>
            </a:r>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a:p>
            <a:pPr marL="0" marR="0" lvl="0" indent="0" algn="l" rtl="0">
              <a:spcBef>
                <a:spcPts val="0"/>
              </a:spcBef>
              <a:spcAft>
                <a:spcPts val="0"/>
              </a:spcAft>
              <a:buNone/>
            </a:pPr>
            <a:r>
              <a:rPr lang="en-GB" sz="1800" u="sng">
                <a:solidFill>
                  <a:srgbClr val="FF0000"/>
                </a:solidFill>
                <a:latin typeface="Calibri"/>
                <a:ea typeface="Calibri"/>
                <a:cs typeface="Calibri"/>
                <a:sym typeface="Calibri"/>
              </a:rPr>
              <a:t>HCScotlandBDT@redcross.org.uk</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grpSp>
        <p:nvGrpSpPr>
          <p:cNvPr id="1405" name="Google Shape;1405;p4"/>
          <p:cNvGrpSpPr/>
          <p:nvPr/>
        </p:nvGrpSpPr>
        <p:grpSpPr>
          <a:xfrm>
            <a:off x="1" y="0"/>
            <a:ext cx="9144298" cy="5143500"/>
            <a:chOff x="1" y="0"/>
            <a:chExt cx="12192419" cy="6858000"/>
          </a:xfrm>
        </p:grpSpPr>
        <p:sp>
          <p:nvSpPr>
            <p:cNvPr id="1406" name="Google Shape;1406;p4"/>
            <p:cNvSpPr/>
            <p:nvPr/>
          </p:nvSpPr>
          <p:spPr>
            <a:xfrm>
              <a:off x="1" y="0"/>
              <a:ext cx="374650" cy="6858000"/>
            </a:xfrm>
            <a:custGeom>
              <a:avLst/>
              <a:gdLst/>
              <a:ahLst/>
              <a:cxnLst/>
              <a:rect l="l" t="t" r="r" b="b"/>
              <a:pathLst>
                <a:path w="374650" h="6858000" extrusionOk="0">
                  <a:moveTo>
                    <a:pt x="0" y="6858000"/>
                  </a:moveTo>
                  <a:lnTo>
                    <a:pt x="374434" y="6858000"/>
                  </a:lnTo>
                  <a:lnTo>
                    <a:pt x="374434" y="0"/>
                  </a:lnTo>
                  <a:lnTo>
                    <a:pt x="0" y="0"/>
                  </a:lnTo>
                  <a:lnTo>
                    <a:pt x="0" y="685800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7" name="Google Shape;1407;p4"/>
            <p:cNvSpPr/>
            <p:nvPr/>
          </p:nvSpPr>
          <p:spPr>
            <a:xfrm>
              <a:off x="374435" y="0"/>
              <a:ext cx="11817985" cy="6858000"/>
            </a:xfrm>
            <a:custGeom>
              <a:avLst/>
              <a:gdLst/>
              <a:ahLst/>
              <a:cxnLst/>
              <a:rect l="l" t="t" r="r" b="b"/>
              <a:pathLst>
                <a:path w="11817985" h="6858000" extrusionOk="0">
                  <a:moveTo>
                    <a:pt x="11817604" y="0"/>
                  </a:moveTo>
                  <a:lnTo>
                    <a:pt x="0" y="0"/>
                  </a:lnTo>
                  <a:lnTo>
                    <a:pt x="0" y="6858000"/>
                  </a:lnTo>
                  <a:lnTo>
                    <a:pt x="11817604" y="6858000"/>
                  </a:lnTo>
                  <a:lnTo>
                    <a:pt x="11817604" y="0"/>
                  </a:lnTo>
                  <a:close/>
                </a:path>
              </a:pathLst>
            </a:custGeom>
            <a:solidFill>
              <a:srgbClr val="F6F6F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8" name="Google Shape;1408;p4"/>
            <p:cNvSpPr/>
            <p:nvPr/>
          </p:nvSpPr>
          <p:spPr>
            <a:xfrm>
              <a:off x="5405247" y="618998"/>
              <a:ext cx="4608195" cy="4608195"/>
            </a:xfrm>
            <a:custGeom>
              <a:avLst/>
              <a:gdLst/>
              <a:ahLst/>
              <a:cxnLst/>
              <a:rect l="l" t="t" r="r" b="b"/>
              <a:pathLst>
                <a:path w="4608195" h="4608195" extrusionOk="0">
                  <a:moveTo>
                    <a:pt x="0" y="2304034"/>
                  </a:moveTo>
                  <a:lnTo>
                    <a:pt x="494" y="2255827"/>
                  </a:lnTo>
                  <a:lnTo>
                    <a:pt x="1970" y="2207861"/>
                  </a:lnTo>
                  <a:lnTo>
                    <a:pt x="4419" y="2160147"/>
                  </a:lnTo>
                  <a:lnTo>
                    <a:pt x="7831" y="2112693"/>
                  </a:lnTo>
                  <a:lnTo>
                    <a:pt x="12196" y="2065509"/>
                  </a:lnTo>
                  <a:lnTo>
                    <a:pt x="17505" y="2018605"/>
                  </a:lnTo>
                  <a:lnTo>
                    <a:pt x="23748" y="1971991"/>
                  </a:lnTo>
                  <a:lnTo>
                    <a:pt x="30915" y="1925676"/>
                  </a:lnTo>
                  <a:lnTo>
                    <a:pt x="38997" y="1879669"/>
                  </a:lnTo>
                  <a:lnTo>
                    <a:pt x="47985" y="1833981"/>
                  </a:lnTo>
                  <a:lnTo>
                    <a:pt x="57868" y="1788620"/>
                  </a:lnTo>
                  <a:lnTo>
                    <a:pt x="68636" y="1743597"/>
                  </a:lnTo>
                  <a:lnTo>
                    <a:pt x="80281" y="1698922"/>
                  </a:lnTo>
                  <a:lnTo>
                    <a:pt x="92793" y="1654603"/>
                  </a:lnTo>
                  <a:lnTo>
                    <a:pt x="106162" y="1610650"/>
                  </a:lnTo>
                  <a:lnTo>
                    <a:pt x="120378" y="1567074"/>
                  </a:lnTo>
                  <a:lnTo>
                    <a:pt x="135432" y="1523883"/>
                  </a:lnTo>
                  <a:lnTo>
                    <a:pt x="151314" y="1481088"/>
                  </a:lnTo>
                  <a:lnTo>
                    <a:pt x="168015" y="1438697"/>
                  </a:lnTo>
                  <a:lnTo>
                    <a:pt x="185524" y="1396721"/>
                  </a:lnTo>
                  <a:lnTo>
                    <a:pt x="203833" y="1355169"/>
                  </a:lnTo>
                  <a:lnTo>
                    <a:pt x="222932" y="1314050"/>
                  </a:lnTo>
                  <a:lnTo>
                    <a:pt x="242811" y="1273376"/>
                  </a:lnTo>
                  <a:lnTo>
                    <a:pt x="263460" y="1233154"/>
                  </a:lnTo>
                  <a:lnTo>
                    <a:pt x="284870" y="1193394"/>
                  </a:lnTo>
                  <a:lnTo>
                    <a:pt x="307031" y="1154107"/>
                  </a:lnTo>
                  <a:lnTo>
                    <a:pt x="329934" y="1115302"/>
                  </a:lnTo>
                  <a:lnTo>
                    <a:pt x="353568" y="1076988"/>
                  </a:lnTo>
                  <a:lnTo>
                    <a:pt x="377925" y="1039175"/>
                  </a:lnTo>
                  <a:lnTo>
                    <a:pt x="402995" y="1001873"/>
                  </a:lnTo>
                  <a:lnTo>
                    <a:pt x="428767" y="965092"/>
                  </a:lnTo>
                  <a:lnTo>
                    <a:pt x="455234" y="928840"/>
                  </a:lnTo>
                  <a:lnTo>
                    <a:pt x="482384" y="893128"/>
                  </a:lnTo>
                  <a:lnTo>
                    <a:pt x="510208" y="857964"/>
                  </a:lnTo>
                  <a:lnTo>
                    <a:pt x="538696" y="823360"/>
                  </a:lnTo>
                  <a:lnTo>
                    <a:pt x="567840" y="789324"/>
                  </a:lnTo>
                  <a:lnTo>
                    <a:pt x="597629" y="755867"/>
                  </a:lnTo>
                  <a:lnTo>
                    <a:pt x="628054" y="722996"/>
                  </a:lnTo>
                  <a:lnTo>
                    <a:pt x="659104" y="690723"/>
                  </a:lnTo>
                  <a:lnTo>
                    <a:pt x="690772" y="659057"/>
                  </a:lnTo>
                  <a:lnTo>
                    <a:pt x="723046" y="628008"/>
                  </a:lnTo>
                  <a:lnTo>
                    <a:pt x="755917" y="597585"/>
                  </a:lnTo>
                  <a:lnTo>
                    <a:pt x="789376" y="567797"/>
                  </a:lnTo>
                  <a:lnTo>
                    <a:pt x="823413" y="538655"/>
                  </a:lnTo>
                  <a:lnTo>
                    <a:pt x="858018" y="510167"/>
                  </a:lnTo>
                  <a:lnTo>
                    <a:pt x="893181" y="482345"/>
                  </a:lnTo>
                  <a:lnTo>
                    <a:pt x="928894" y="455196"/>
                  </a:lnTo>
                  <a:lnTo>
                    <a:pt x="965147" y="428732"/>
                  </a:lnTo>
                  <a:lnTo>
                    <a:pt x="1001929" y="402961"/>
                  </a:lnTo>
                  <a:lnTo>
                    <a:pt x="1039231" y="377893"/>
                  </a:lnTo>
                  <a:lnTo>
                    <a:pt x="1077044" y="353537"/>
                  </a:lnTo>
                  <a:lnTo>
                    <a:pt x="1115358" y="329904"/>
                  </a:lnTo>
                  <a:lnTo>
                    <a:pt x="1154164" y="307003"/>
                  </a:lnTo>
                  <a:lnTo>
                    <a:pt x="1193451" y="284844"/>
                  </a:lnTo>
                  <a:lnTo>
                    <a:pt x="1233210" y="263435"/>
                  </a:lnTo>
                  <a:lnTo>
                    <a:pt x="1273431" y="242788"/>
                  </a:lnTo>
                  <a:lnTo>
                    <a:pt x="1314106" y="222911"/>
                  </a:lnTo>
                  <a:lnTo>
                    <a:pt x="1355223" y="203814"/>
                  </a:lnTo>
                  <a:lnTo>
                    <a:pt x="1396775" y="185506"/>
                  </a:lnTo>
                  <a:lnTo>
                    <a:pt x="1438750" y="167998"/>
                  </a:lnTo>
                  <a:lnTo>
                    <a:pt x="1481139" y="151299"/>
                  </a:lnTo>
                  <a:lnTo>
                    <a:pt x="1523934" y="135418"/>
                  </a:lnTo>
                  <a:lnTo>
                    <a:pt x="1567123" y="120365"/>
                  </a:lnTo>
                  <a:lnTo>
                    <a:pt x="1610698" y="106151"/>
                  </a:lnTo>
                  <a:lnTo>
                    <a:pt x="1654648" y="92783"/>
                  </a:lnTo>
                  <a:lnTo>
                    <a:pt x="1698965" y="80273"/>
                  </a:lnTo>
                  <a:lnTo>
                    <a:pt x="1743639" y="68629"/>
                  </a:lnTo>
                  <a:lnTo>
                    <a:pt x="1788659" y="57861"/>
                  </a:lnTo>
                  <a:lnTo>
                    <a:pt x="1834017" y="47979"/>
                  </a:lnTo>
                  <a:lnTo>
                    <a:pt x="1879703" y="38993"/>
                  </a:lnTo>
                  <a:lnTo>
                    <a:pt x="1925707" y="30912"/>
                  </a:lnTo>
                  <a:lnTo>
                    <a:pt x="1972019" y="23745"/>
                  </a:lnTo>
                  <a:lnTo>
                    <a:pt x="2018630" y="17503"/>
                  </a:lnTo>
                  <a:lnTo>
                    <a:pt x="2065530" y="12195"/>
                  </a:lnTo>
                  <a:lnTo>
                    <a:pt x="2112710" y="7830"/>
                  </a:lnTo>
                  <a:lnTo>
                    <a:pt x="2160160" y="4419"/>
                  </a:lnTo>
                  <a:lnTo>
                    <a:pt x="2207870" y="1970"/>
                  </a:lnTo>
                  <a:lnTo>
                    <a:pt x="2255831" y="494"/>
                  </a:lnTo>
                  <a:lnTo>
                    <a:pt x="2304033" y="0"/>
                  </a:lnTo>
                  <a:lnTo>
                    <a:pt x="2352240" y="494"/>
                  </a:lnTo>
                  <a:lnTo>
                    <a:pt x="2400206" y="1970"/>
                  </a:lnTo>
                  <a:lnTo>
                    <a:pt x="2447921" y="4419"/>
                  </a:lnTo>
                  <a:lnTo>
                    <a:pt x="2495375" y="7830"/>
                  </a:lnTo>
                  <a:lnTo>
                    <a:pt x="2542559" y="12195"/>
                  </a:lnTo>
                  <a:lnTo>
                    <a:pt x="2589464" y="17503"/>
                  </a:lnTo>
                  <a:lnTo>
                    <a:pt x="2636079" y="23745"/>
                  </a:lnTo>
                  <a:lnTo>
                    <a:pt x="2682395" y="30912"/>
                  </a:lnTo>
                  <a:lnTo>
                    <a:pt x="2728403" y="38993"/>
                  </a:lnTo>
                  <a:lnTo>
                    <a:pt x="2774092" y="47979"/>
                  </a:lnTo>
                  <a:lnTo>
                    <a:pt x="2819454" y="57861"/>
                  </a:lnTo>
                  <a:lnTo>
                    <a:pt x="2864478" y="68629"/>
                  </a:lnTo>
                  <a:lnTo>
                    <a:pt x="2909155" y="80273"/>
                  </a:lnTo>
                  <a:lnTo>
                    <a:pt x="2953475" y="92783"/>
                  </a:lnTo>
                  <a:lnTo>
                    <a:pt x="2997429" y="106151"/>
                  </a:lnTo>
                  <a:lnTo>
                    <a:pt x="3041007" y="120365"/>
                  </a:lnTo>
                  <a:lnTo>
                    <a:pt x="3084199" y="135418"/>
                  </a:lnTo>
                  <a:lnTo>
                    <a:pt x="3126996" y="151299"/>
                  </a:lnTo>
                  <a:lnTo>
                    <a:pt x="3169389" y="167998"/>
                  </a:lnTo>
                  <a:lnTo>
                    <a:pt x="3211367" y="185506"/>
                  </a:lnTo>
                  <a:lnTo>
                    <a:pt x="3252920" y="203814"/>
                  </a:lnTo>
                  <a:lnTo>
                    <a:pt x="3294041" y="222911"/>
                  </a:lnTo>
                  <a:lnTo>
                    <a:pt x="3334718" y="242788"/>
                  </a:lnTo>
                  <a:lnTo>
                    <a:pt x="3374941" y="263435"/>
                  </a:lnTo>
                  <a:lnTo>
                    <a:pt x="3414703" y="284844"/>
                  </a:lnTo>
                  <a:lnTo>
                    <a:pt x="3453992" y="307003"/>
                  </a:lnTo>
                  <a:lnTo>
                    <a:pt x="3492800" y="329904"/>
                  </a:lnTo>
                  <a:lnTo>
                    <a:pt x="3531116" y="353537"/>
                  </a:lnTo>
                  <a:lnTo>
                    <a:pt x="3568930" y="377893"/>
                  </a:lnTo>
                  <a:lnTo>
                    <a:pt x="3606235" y="402961"/>
                  </a:lnTo>
                  <a:lnTo>
                    <a:pt x="3643019" y="428732"/>
                  </a:lnTo>
                  <a:lnTo>
                    <a:pt x="3679273" y="455196"/>
                  </a:lnTo>
                  <a:lnTo>
                    <a:pt x="3714987" y="482345"/>
                  </a:lnTo>
                  <a:lnTo>
                    <a:pt x="3750153" y="510167"/>
                  </a:lnTo>
                  <a:lnTo>
                    <a:pt x="3784760" y="538655"/>
                  </a:lnTo>
                  <a:lnTo>
                    <a:pt x="3818798" y="567797"/>
                  </a:lnTo>
                  <a:lnTo>
                    <a:pt x="3852258" y="597585"/>
                  </a:lnTo>
                  <a:lnTo>
                    <a:pt x="3885131" y="628008"/>
                  </a:lnTo>
                  <a:lnTo>
                    <a:pt x="3917406" y="659057"/>
                  </a:lnTo>
                  <a:lnTo>
                    <a:pt x="3949074" y="690723"/>
                  </a:lnTo>
                  <a:lnTo>
                    <a:pt x="3980126" y="722996"/>
                  </a:lnTo>
                  <a:lnTo>
                    <a:pt x="4010552" y="755867"/>
                  </a:lnTo>
                  <a:lnTo>
                    <a:pt x="4040342" y="789324"/>
                  </a:lnTo>
                  <a:lnTo>
                    <a:pt x="4069487" y="823360"/>
                  </a:lnTo>
                  <a:lnTo>
                    <a:pt x="4097976" y="857964"/>
                  </a:lnTo>
                  <a:lnTo>
                    <a:pt x="4125801" y="893128"/>
                  </a:lnTo>
                  <a:lnTo>
                    <a:pt x="4152952" y="928840"/>
                  </a:lnTo>
                  <a:lnTo>
                    <a:pt x="4179419" y="965092"/>
                  </a:lnTo>
                  <a:lnTo>
                    <a:pt x="4205192" y="1001873"/>
                  </a:lnTo>
                  <a:lnTo>
                    <a:pt x="4230263" y="1039175"/>
                  </a:lnTo>
                  <a:lnTo>
                    <a:pt x="4254620" y="1076988"/>
                  </a:lnTo>
                  <a:lnTo>
                    <a:pt x="4278255" y="1115302"/>
                  </a:lnTo>
                  <a:lnTo>
                    <a:pt x="4301159" y="1154107"/>
                  </a:lnTo>
                  <a:lnTo>
                    <a:pt x="4323320" y="1193394"/>
                  </a:lnTo>
                  <a:lnTo>
                    <a:pt x="4344731" y="1233154"/>
                  </a:lnTo>
                  <a:lnTo>
                    <a:pt x="4365380" y="1273376"/>
                  </a:lnTo>
                  <a:lnTo>
                    <a:pt x="4385259" y="1314050"/>
                  </a:lnTo>
                  <a:lnTo>
                    <a:pt x="4404358" y="1355169"/>
                  </a:lnTo>
                  <a:lnTo>
                    <a:pt x="4422667" y="1396721"/>
                  </a:lnTo>
                  <a:lnTo>
                    <a:pt x="4440177" y="1438697"/>
                  </a:lnTo>
                  <a:lnTo>
                    <a:pt x="4456878" y="1481088"/>
                  </a:lnTo>
                  <a:lnTo>
                    <a:pt x="4472761" y="1523883"/>
                  </a:lnTo>
                  <a:lnTo>
                    <a:pt x="4487815" y="1567074"/>
                  </a:lnTo>
                  <a:lnTo>
                    <a:pt x="4502031" y="1610650"/>
                  </a:lnTo>
                  <a:lnTo>
                    <a:pt x="4515400" y="1654603"/>
                  </a:lnTo>
                  <a:lnTo>
                    <a:pt x="4527912" y="1698922"/>
                  </a:lnTo>
                  <a:lnTo>
                    <a:pt x="4539557" y="1743597"/>
                  </a:lnTo>
                  <a:lnTo>
                    <a:pt x="4550326" y="1788620"/>
                  </a:lnTo>
                  <a:lnTo>
                    <a:pt x="4560209" y="1833981"/>
                  </a:lnTo>
                  <a:lnTo>
                    <a:pt x="4569196" y="1879669"/>
                  </a:lnTo>
                  <a:lnTo>
                    <a:pt x="4577279" y="1925676"/>
                  </a:lnTo>
                  <a:lnTo>
                    <a:pt x="4584446" y="1971991"/>
                  </a:lnTo>
                  <a:lnTo>
                    <a:pt x="4590689" y="2018605"/>
                  </a:lnTo>
                  <a:lnTo>
                    <a:pt x="4595998" y="2065509"/>
                  </a:lnTo>
                  <a:lnTo>
                    <a:pt x="4600363" y="2112693"/>
                  </a:lnTo>
                  <a:lnTo>
                    <a:pt x="4603775" y="2160147"/>
                  </a:lnTo>
                  <a:lnTo>
                    <a:pt x="4606224" y="2207861"/>
                  </a:lnTo>
                  <a:lnTo>
                    <a:pt x="4607700" y="2255827"/>
                  </a:lnTo>
                  <a:lnTo>
                    <a:pt x="4608195" y="2304034"/>
                  </a:lnTo>
                  <a:lnTo>
                    <a:pt x="4607700" y="2352240"/>
                  </a:lnTo>
                  <a:lnTo>
                    <a:pt x="4606224" y="2400206"/>
                  </a:lnTo>
                  <a:lnTo>
                    <a:pt x="4603775" y="2447921"/>
                  </a:lnTo>
                  <a:lnTo>
                    <a:pt x="4600363" y="2495375"/>
                  </a:lnTo>
                  <a:lnTo>
                    <a:pt x="4595998" y="2542559"/>
                  </a:lnTo>
                  <a:lnTo>
                    <a:pt x="4590689" y="2589464"/>
                  </a:lnTo>
                  <a:lnTo>
                    <a:pt x="4584446" y="2636079"/>
                  </a:lnTo>
                  <a:lnTo>
                    <a:pt x="4577279" y="2682395"/>
                  </a:lnTo>
                  <a:lnTo>
                    <a:pt x="4569196" y="2728403"/>
                  </a:lnTo>
                  <a:lnTo>
                    <a:pt x="4560209" y="2774092"/>
                  </a:lnTo>
                  <a:lnTo>
                    <a:pt x="4550326" y="2819454"/>
                  </a:lnTo>
                  <a:lnTo>
                    <a:pt x="4539557" y="2864478"/>
                  </a:lnTo>
                  <a:lnTo>
                    <a:pt x="4527912" y="2909155"/>
                  </a:lnTo>
                  <a:lnTo>
                    <a:pt x="4515400" y="2953475"/>
                  </a:lnTo>
                  <a:lnTo>
                    <a:pt x="4502031" y="2997429"/>
                  </a:lnTo>
                  <a:lnTo>
                    <a:pt x="4487815" y="3041007"/>
                  </a:lnTo>
                  <a:lnTo>
                    <a:pt x="4472761" y="3084199"/>
                  </a:lnTo>
                  <a:lnTo>
                    <a:pt x="4456878" y="3126996"/>
                  </a:lnTo>
                  <a:lnTo>
                    <a:pt x="4440177" y="3169389"/>
                  </a:lnTo>
                  <a:lnTo>
                    <a:pt x="4422667" y="3211367"/>
                  </a:lnTo>
                  <a:lnTo>
                    <a:pt x="4404358" y="3252920"/>
                  </a:lnTo>
                  <a:lnTo>
                    <a:pt x="4385259" y="3294041"/>
                  </a:lnTo>
                  <a:lnTo>
                    <a:pt x="4365380" y="3334718"/>
                  </a:lnTo>
                  <a:lnTo>
                    <a:pt x="4344731" y="3374941"/>
                  </a:lnTo>
                  <a:lnTo>
                    <a:pt x="4323320" y="3414703"/>
                  </a:lnTo>
                  <a:lnTo>
                    <a:pt x="4301159" y="3453992"/>
                  </a:lnTo>
                  <a:lnTo>
                    <a:pt x="4278255" y="3492800"/>
                  </a:lnTo>
                  <a:lnTo>
                    <a:pt x="4254620" y="3531116"/>
                  </a:lnTo>
                  <a:lnTo>
                    <a:pt x="4230263" y="3568930"/>
                  </a:lnTo>
                  <a:lnTo>
                    <a:pt x="4205192" y="3606235"/>
                  </a:lnTo>
                  <a:lnTo>
                    <a:pt x="4179419" y="3643019"/>
                  </a:lnTo>
                  <a:lnTo>
                    <a:pt x="4152952" y="3679273"/>
                  </a:lnTo>
                  <a:lnTo>
                    <a:pt x="4125801" y="3714987"/>
                  </a:lnTo>
                  <a:lnTo>
                    <a:pt x="4097976" y="3750153"/>
                  </a:lnTo>
                  <a:lnTo>
                    <a:pt x="4069487" y="3784760"/>
                  </a:lnTo>
                  <a:lnTo>
                    <a:pt x="4040342" y="3818798"/>
                  </a:lnTo>
                  <a:lnTo>
                    <a:pt x="4010552" y="3852258"/>
                  </a:lnTo>
                  <a:lnTo>
                    <a:pt x="3980126" y="3885131"/>
                  </a:lnTo>
                  <a:lnTo>
                    <a:pt x="3949074" y="3917406"/>
                  </a:lnTo>
                  <a:lnTo>
                    <a:pt x="3917406" y="3949074"/>
                  </a:lnTo>
                  <a:lnTo>
                    <a:pt x="3885131" y="3980126"/>
                  </a:lnTo>
                  <a:lnTo>
                    <a:pt x="3852258" y="4010552"/>
                  </a:lnTo>
                  <a:lnTo>
                    <a:pt x="3818798" y="4040342"/>
                  </a:lnTo>
                  <a:lnTo>
                    <a:pt x="3784760" y="4069487"/>
                  </a:lnTo>
                  <a:lnTo>
                    <a:pt x="3750153" y="4097976"/>
                  </a:lnTo>
                  <a:lnTo>
                    <a:pt x="3714987" y="4125801"/>
                  </a:lnTo>
                  <a:lnTo>
                    <a:pt x="3679273" y="4152952"/>
                  </a:lnTo>
                  <a:lnTo>
                    <a:pt x="3643019" y="4179419"/>
                  </a:lnTo>
                  <a:lnTo>
                    <a:pt x="3606235" y="4205192"/>
                  </a:lnTo>
                  <a:lnTo>
                    <a:pt x="3568930" y="4230263"/>
                  </a:lnTo>
                  <a:lnTo>
                    <a:pt x="3531116" y="4254620"/>
                  </a:lnTo>
                  <a:lnTo>
                    <a:pt x="3492800" y="4278255"/>
                  </a:lnTo>
                  <a:lnTo>
                    <a:pt x="3453992" y="4301159"/>
                  </a:lnTo>
                  <a:lnTo>
                    <a:pt x="3414703" y="4323320"/>
                  </a:lnTo>
                  <a:lnTo>
                    <a:pt x="3374941" y="4344731"/>
                  </a:lnTo>
                  <a:lnTo>
                    <a:pt x="3334718" y="4365380"/>
                  </a:lnTo>
                  <a:lnTo>
                    <a:pt x="3294041" y="4385259"/>
                  </a:lnTo>
                  <a:lnTo>
                    <a:pt x="3252920" y="4404358"/>
                  </a:lnTo>
                  <a:lnTo>
                    <a:pt x="3211367" y="4422667"/>
                  </a:lnTo>
                  <a:lnTo>
                    <a:pt x="3169389" y="4440177"/>
                  </a:lnTo>
                  <a:lnTo>
                    <a:pt x="3126996" y="4456878"/>
                  </a:lnTo>
                  <a:lnTo>
                    <a:pt x="3084199" y="4472761"/>
                  </a:lnTo>
                  <a:lnTo>
                    <a:pt x="3041007" y="4487815"/>
                  </a:lnTo>
                  <a:lnTo>
                    <a:pt x="2997429" y="4502031"/>
                  </a:lnTo>
                  <a:lnTo>
                    <a:pt x="2953475" y="4515400"/>
                  </a:lnTo>
                  <a:lnTo>
                    <a:pt x="2909155" y="4527912"/>
                  </a:lnTo>
                  <a:lnTo>
                    <a:pt x="2864478" y="4539557"/>
                  </a:lnTo>
                  <a:lnTo>
                    <a:pt x="2819454" y="4550326"/>
                  </a:lnTo>
                  <a:lnTo>
                    <a:pt x="2774092" y="4560209"/>
                  </a:lnTo>
                  <a:lnTo>
                    <a:pt x="2728403" y="4569196"/>
                  </a:lnTo>
                  <a:lnTo>
                    <a:pt x="2682395" y="4577279"/>
                  </a:lnTo>
                  <a:lnTo>
                    <a:pt x="2636079" y="4584446"/>
                  </a:lnTo>
                  <a:lnTo>
                    <a:pt x="2589464" y="4590689"/>
                  </a:lnTo>
                  <a:lnTo>
                    <a:pt x="2542559" y="4595998"/>
                  </a:lnTo>
                  <a:lnTo>
                    <a:pt x="2495375" y="4600363"/>
                  </a:lnTo>
                  <a:lnTo>
                    <a:pt x="2447921" y="4603775"/>
                  </a:lnTo>
                  <a:lnTo>
                    <a:pt x="2400206" y="4606224"/>
                  </a:lnTo>
                  <a:lnTo>
                    <a:pt x="2352240" y="4607700"/>
                  </a:lnTo>
                  <a:lnTo>
                    <a:pt x="2304033" y="4608195"/>
                  </a:lnTo>
                  <a:lnTo>
                    <a:pt x="2255831" y="4607700"/>
                  </a:lnTo>
                  <a:lnTo>
                    <a:pt x="2207870" y="4606224"/>
                  </a:lnTo>
                  <a:lnTo>
                    <a:pt x="2160160" y="4603775"/>
                  </a:lnTo>
                  <a:lnTo>
                    <a:pt x="2112710" y="4600363"/>
                  </a:lnTo>
                  <a:lnTo>
                    <a:pt x="2065530" y="4595998"/>
                  </a:lnTo>
                  <a:lnTo>
                    <a:pt x="2018630" y="4590689"/>
                  </a:lnTo>
                  <a:lnTo>
                    <a:pt x="1972019" y="4584446"/>
                  </a:lnTo>
                  <a:lnTo>
                    <a:pt x="1925707" y="4577279"/>
                  </a:lnTo>
                  <a:lnTo>
                    <a:pt x="1879703" y="4569196"/>
                  </a:lnTo>
                  <a:lnTo>
                    <a:pt x="1834017" y="4560209"/>
                  </a:lnTo>
                  <a:lnTo>
                    <a:pt x="1788659" y="4550326"/>
                  </a:lnTo>
                  <a:lnTo>
                    <a:pt x="1743639" y="4539557"/>
                  </a:lnTo>
                  <a:lnTo>
                    <a:pt x="1698965" y="4527912"/>
                  </a:lnTo>
                  <a:lnTo>
                    <a:pt x="1654648" y="4515400"/>
                  </a:lnTo>
                  <a:lnTo>
                    <a:pt x="1610698" y="4502031"/>
                  </a:lnTo>
                  <a:lnTo>
                    <a:pt x="1567123" y="4487815"/>
                  </a:lnTo>
                  <a:lnTo>
                    <a:pt x="1523934" y="4472761"/>
                  </a:lnTo>
                  <a:lnTo>
                    <a:pt x="1481139" y="4456878"/>
                  </a:lnTo>
                  <a:lnTo>
                    <a:pt x="1438750" y="4440177"/>
                  </a:lnTo>
                  <a:lnTo>
                    <a:pt x="1396775" y="4422667"/>
                  </a:lnTo>
                  <a:lnTo>
                    <a:pt x="1355223" y="4404358"/>
                  </a:lnTo>
                  <a:lnTo>
                    <a:pt x="1314106" y="4385259"/>
                  </a:lnTo>
                  <a:lnTo>
                    <a:pt x="1273431" y="4365380"/>
                  </a:lnTo>
                  <a:lnTo>
                    <a:pt x="1233210" y="4344731"/>
                  </a:lnTo>
                  <a:lnTo>
                    <a:pt x="1193451" y="4323320"/>
                  </a:lnTo>
                  <a:lnTo>
                    <a:pt x="1154164" y="4301159"/>
                  </a:lnTo>
                  <a:lnTo>
                    <a:pt x="1115358" y="4278255"/>
                  </a:lnTo>
                  <a:lnTo>
                    <a:pt x="1077044" y="4254620"/>
                  </a:lnTo>
                  <a:lnTo>
                    <a:pt x="1039231" y="4230263"/>
                  </a:lnTo>
                  <a:lnTo>
                    <a:pt x="1001929" y="4205192"/>
                  </a:lnTo>
                  <a:lnTo>
                    <a:pt x="965147" y="4179419"/>
                  </a:lnTo>
                  <a:lnTo>
                    <a:pt x="928894" y="4152952"/>
                  </a:lnTo>
                  <a:lnTo>
                    <a:pt x="893181" y="4125801"/>
                  </a:lnTo>
                  <a:lnTo>
                    <a:pt x="858018" y="4097976"/>
                  </a:lnTo>
                  <a:lnTo>
                    <a:pt x="823413" y="4069487"/>
                  </a:lnTo>
                  <a:lnTo>
                    <a:pt x="789376" y="4040342"/>
                  </a:lnTo>
                  <a:lnTo>
                    <a:pt x="755917" y="4010552"/>
                  </a:lnTo>
                  <a:lnTo>
                    <a:pt x="723046" y="3980126"/>
                  </a:lnTo>
                  <a:lnTo>
                    <a:pt x="690772" y="3949074"/>
                  </a:lnTo>
                  <a:lnTo>
                    <a:pt x="659104" y="3917406"/>
                  </a:lnTo>
                  <a:lnTo>
                    <a:pt x="628054" y="3885131"/>
                  </a:lnTo>
                  <a:lnTo>
                    <a:pt x="597629" y="3852258"/>
                  </a:lnTo>
                  <a:lnTo>
                    <a:pt x="567840" y="3818798"/>
                  </a:lnTo>
                  <a:lnTo>
                    <a:pt x="538696" y="3784760"/>
                  </a:lnTo>
                  <a:lnTo>
                    <a:pt x="510208" y="3750153"/>
                  </a:lnTo>
                  <a:lnTo>
                    <a:pt x="482384" y="3714987"/>
                  </a:lnTo>
                  <a:lnTo>
                    <a:pt x="455234" y="3679273"/>
                  </a:lnTo>
                  <a:lnTo>
                    <a:pt x="428767" y="3643019"/>
                  </a:lnTo>
                  <a:lnTo>
                    <a:pt x="402995" y="3606235"/>
                  </a:lnTo>
                  <a:lnTo>
                    <a:pt x="377925" y="3568930"/>
                  </a:lnTo>
                  <a:lnTo>
                    <a:pt x="353568" y="3531116"/>
                  </a:lnTo>
                  <a:lnTo>
                    <a:pt x="329934" y="3492800"/>
                  </a:lnTo>
                  <a:lnTo>
                    <a:pt x="307031" y="3453992"/>
                  </a:lnTo>
                  <a:lnTo>
                    <a:pt x="284870" y="3414703"/>
                  </a:lnTo>
                  <a:lnTo>
                    <a:pt x="263460" y="3374941"/>
                  </a:lnTo>
                  <a:lnTo>
                    <a:pt x="242811" y="3334718"/>
                  </a:lnTo>
                  <a:lnTo>
                    <a:pt x="222932" y="3294041"/>
                  </a:lnTo>
                  <a:lnTo>
                    <a:pt x="203833" y="3252920"/>
                  </a:lnTo>
                  <a:lnTo>
                    <a:pt x="185524" y="3211367"/>
                  </a:lnTo>
                  <a:lnTo>
                    <a:pt x="168015" y="3169389"/>
                  </a:lnTo>
                  <a:lnTo>
                    <a:pt x="151314" y="3126996"/>
                  </a:lnTo>
                  <a:lnTo>
                    <a:pt x="135432" y="3084199"/>
                  </a:lnTo>
                  <a:lnTo>
                    <a:pt x="120378" y="3041007"/>
                  </a:lnTo>
                  <a:lnTo>
                    <a:pt x="106162" y="2997429"/>
                  </a:lnTo>
                  <a:lnTo>
                    <a:pt x="92793" y="2953475"/>
                  </a:lnTo>
                  <a:lnTo>
                    <a:pt x="80281" y="2909155"/>
                  </a:lnTo>
                  <a:lnTo>
                    <a:pt x="68636" y="2864478"/>
                  </a:lnTo>
                  <a:lnTo>
                    <a:pt x="57868" y="2819454"/>
                  </a:lnTo>
                  <a:lnTo>
                    <a:pt x="47985" y="2774092"/>
                  </a:lnTo>
                  <a:lnTo>
                    <a:pt x="38997" y="2728403"/>
                  </a:lnTo>
                  <a:lnTo>
                    <a:pt x="30915" y="2682395"/>
                  </a:lnTo>
                  <a:lnTo>
                    <a:pt x="23748" y="2636079"/>
                  </a:lnTo>
                  <a:lnTo>
                    <a:pt x="17505" y="2589464"/>
                  </a:lnTo>
                  <a:lnTo>
                    <a:pt x="12196" y="2542559"/>
                  </a:lnTo>
                  <a:lnTo>
                    <a:pt x="7831" y="2495375"/>
                  </a:lnTo>
                  <a:lnTo>
                    <a:pt x="4419" y="2447921"/>
                  </a:lnTo>
                  <a:lnTo>
                    <a:pt x="1970" y="2400206"/>
                  </a:lnTo>
                  <a:lnTo>
                    <a:pt x="494" y="2352240"/>
                  </a:lnTo>
                  <a:lnTo>
                    <a:pt x="0" y="2304034"/>
                  </a:lnTo>
                  <a:close/>
                </a:path>
              </a:pathLst>
            </a:custGeom>
            <a:noFill/>
            <a:ln w="19050" cap="flat" cmpd="sng">
              <a:solidFill>
                <a:srgbClr val="E9525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9" name="Google Shape;1409;p4"/>
            <p:cNvSpPr/>
            <p:nvPr/>
          </p:nvSpPr>
          <p:spPr>
            <a:xfrm>
              <a:off x="2165605" y="2798317"/>
              <a:ext cx="2605405" cy="2605405"/>
            </a:xfrm>
            <a:custGeom>
              <a:avLst/>
              <a:gdLst/>
              <a:ahLst/>
              <a:cxnLst/>
              <a:rect l="l" t="t" r="r" b="b"/>
              <a:pathLst>
                <a:path w="2605404" h="2605404" extrusionOk="0">
                  <a:moveTo>
                    <a:pt x="0" y="1302385"/>
                  </a:moveTo>
                  <a:lnTo>
                    <a:pt x="859" y="1254644"/>
                  </a:lnTo>
                  <a:lnTo>
                    <a:pt x="3416" y="1207336"/>
                  </a:lnTo>
                  <a:lnTo>
                    <a:pt x="7643" y="1160490"/>
                  </a:lnTo>
                  <a:lnTo>
                    <a:pt x="13509" y="1114136"/>
                  </a:lnTo>
                  <a:lnTo>
                    <a:pt x="20986" y="1068302"/>
                  </a:lnTo>
                  <a:lnTo>
                    <a:pt x="30043" y="1023018"/>
                  </a:lnTo>
                  <a:lnTo>
                    <a:pt x="40651" y="978314"/>
                  </a:lnTo>
                  <a:lnTo>
                    <a:pt x="52782" y="934220"/>
                  </a:lnTo>
                  <a:lnTo>
                    <a:pt x="66404" y="890763"/>
                  </a:lnTo>
                  <a:lnTo>
                    <a:pt x="81490" y="847975"/>
                  </a:lnTo>
                  <a:lnTo>
                    <a:pt x="98009" y="805884"/>
                  </a:lnTo>
                  <a:lnTo>
                    <a:pt x="115932" y="764520"/>
                  </a:lnTo>
                  <a:lnTo>
                    <a:pt x="135230" y="723913"/>
                  </a:lnTo>
                  <a:lnTo>
                    <a:pt x="155874" y="684091"/>
                  </a:lnTo>
                  <a:lnTo>
                    <a:pt x="177832" y="645084"/>
                  </a:lnTo>
                  <a:lnTo>
                    <a:pt x="201078" y="606922"/>
                  </a:lnTo>
                  <a:lnTo>
                    <a:pt x="225580" y="569634"/>
                  </a:lnTo>
                  <a:lnTo>
                    <a:pt x="251309" y="533250"/>
                  </a:lnTo>
                  <a:lnTo>
                    <a:pt x="278237" y="497799"/>
                  </a:lnTo>
                  <a:lnTo>
                    <a:pt x="306333" y="463310"/>
                  </a:lnTo>
                  <a:lnTo>
                    <a:pt x="335568" y="429813"/>
                  </a:lnTo>
                  <a:lnTo>
                    <a:pt x="365912" y="397337"/>
                  </a:lnTo>
                  <a:lnTo>
                    <a:pt x="397337" y="365912"/>
                  </a:lnTo>
                  <a:lnTo>
                    <a:pt x="429813" y="335568"/>
                  </a:lnTo>
                  <a:lnTo>
                    <a:pt x="463310" y="306333"/>
                  </a:lnTo>
                  <a:lnTo>
                    <a:pt x="497799" y="278237"/>
                  </a:lnTo>
                  <a:lnTo>
                    <a:pt x="533250" y="251309"/>
                  </a:lnTo>
                  <a:lnTo>
                    <a:pt x="569634" y="225580"/>
                  </a:lnTo>
                  <a:lnTo>
                    <a:pt x="606922" y="201078"/>
                  </a:lnTo>
                  <a:lnTo>
                    <a:pt x="645084" y="177832"/>
                  </a:lnTo>
                  <a:lnTo>
                    <a:pt x="684091" y="155874"/>
                  </a:lnTo>
                  <a:lnTo>
                    <a:pt x="723913" y="135230"/>
                  </a:lnTo>
                  <a:lnTo>
                    <a:pt x="764520" y="115932"/>
                  </a:lnTo>
                  <a:lnTo>
                    <a:pt x="805884" y="98009"/>
                  </a:lnTo>
                  <a:lnTo>
                    <a:pt x="847975" y="81490"/>
                  </a:lnTo>
                  <a:lnTo>
                    <a:pt x="890763" y="66404"/>
                  </a:lnTo>
                  <a:lnTo>
                    <a:pt x="934220" y="52782"/>
                  </a:lnTo>
                  <a:lnTo>
                    <a:pt x="978314" y="40651"/>
                  </a:lnTo>
                  <a:lnTo>
                    <a:pt x="1023018" y="30043"/>
                  </a:lnTo>
                  <a:lnTo>
                    <a:pt x="1068302" y="20986"/>
                  </a:lnTo>
                  <a:lnTo>
                    <a:pt x="1114136" y="13509"/>
                  </a:lnTo>
                  <a:lnTo>
                    <a:pt x="1160490" y="7643"/>
                  </a:lnTo>
                  <a:lnTo>
                    <a:pt x="1207336" y="3416"/>
                  </a:lnTo>
                  <a:lnTo>
                    <a:pt x="1254644" y="859"/>
                  </a:lnTo>
                  <a:lnTo>
                    <a:pt x="1302384" y="0"/>
                  </a:lnTo>
                  <a:lnTo>
                    <a:pt x="1350133" y="859"/>
                  </a:lnTo>
                  <a:lnTo>
                    <a:pt x="1397449" y="3416"/>
                  </a:lnTo>
                  <a:lnTo>
                    <a:pt x="1444302" y="7643"/>
                  </a:lnTo>
                  <a:lnTo>
                    <a:pt x="1490664" y="13509"/>
                  </a:lnTo>
                  <a:lnTo>
                    <a:pt x="1536505" y="20986"/>
                  </a:lnTo>
                  <a:lnTo>
                    <a:pt x="1581795" y="30043"/>
                  </a:lnTo>
                  <a:lnTo>
                    <a:pt x="1626505" y="40651"/>
                  </a:lnTo>
                  <a:lnTo>
                    <a:pt x="1670606" y="52782"/>
                  </a:lnTo>
                  <a:lnTo>
                    <a:pt x="1714068" y="66404"/>
                  </a:lnTo>
                  <a:lnTo>
                    <a:pt x="1756861" y="81490"/>
                  </a:lnTo>
                  <a:lnTo>
                    <a:pt x="1798957" y="98009"/>
                  </a:lnTo>
                  <a:lnTo>
                    <a:pt x="1840326" y="115932"/>
                  </a:lnTo>
                  <a:lnTo>
                    <a:pt x="1880938" y="135230"/>
                  </a:lnTo>
                  <a:lnTo>
                    <a:pt x="1920764" y="155874"/>
                  </a:lnTo>
                  <a:lnTo>
                    <a:pt x="1959774" y="177832"/>
                  </a:lnTo>
                  <a:lnTo>
                    <a:pt x="1997940" y="201078"/>
                  </a:lnTo>
                  <a:lnTo>
                    <a:pt x="2035231" y="225580"/>
                  </a:lnTo>
                  <a:lnTo>
                    <a:pt x="2071618" y="251309"/>
                  </a:lnTo>
                  <a:lnTo>
                    <a:pt x="2107073" y="278237"/>
                  </a:lnTo>
                  <a:lnTo>
                    <a:pt x="2141564" y="306333"/>
                  </a:lnTo>
                  <a:lnTo>
                    <a:pt x="2175064" y="335568"/>
                  </a:lnTo>
                  <a:lnTo>
                    <a:pt x="2207542" y="365912"/>
                  </a:lnTo>
                  <a:lnTo>
                    <a:pt x="2238969" y="397337"/>
                  </a:lnTo>
                  <a:lnTo>
                    <a:pt x="2269315" y="429813"/>
                  </a:lnTo>
                  <a:lnTo>
                    <a:pt x="2298552" y="463310"/>
                  </a:lnTo>
                  <a:lnTo>
                    <a:pt x="2326650" y="497799"/>
                  </a:lnTo>
                  <a:lnTo>
                    <a:pt x="2353579" y="533250"/>
                  </a:lnTo>
                  <a:lnTo>
                    <a:pt x="2379309" y="569634"/>
                  </a:lnTo>
                  <a:lnTo>
                    <a:pt x="2403813" y="606922"/>
                  </a:lnTo>
                  <a:lnTo>
                    <a:pt x="2427059" y="645084"/>
                  </a:lnTo>
                  <a:lnTo>
                    <a:pt x="2449019" y="684091"/>
                  </a:lnTo>
                  <a:lnTo>
                    <a:pt x="2469663" y="723913"/>
                  </a:lnTo>
                  <a:lnTo>
                    <a:pt x="2488961" y="764520"/>
                  </a:lnTo>
                  <a:lnTo>
                    <a:pt x="2506885" y="805884"/>
                  </a:lnTo>
                  <a:lnTo>
                    <a:pt x="2523405" y="847975"/>
                  </a:lnTo>
                  <a:lnTo>
                    <a:pt x="2538491" y="890763"/>
                  </a:lnTo>
                  <a:lnTo>
                    <a:pt x="2552114" y="934220"/>
                  </a:lnTo>
                  <a:lnTo>
                    <a:pt x="2564244" y="978314"/>
                  </a:lnTo>
                  <a:lnTo>
                    <a:pt x="2574853" y="1023018"/>
                  </a:lnTo>
                  <a:lnTo>
                    <a:pt x="2583910" y="1068302"/>
                  </a:lnTo>
                  <a:lnTo>
                    <a:pt x="2591387" y="1114136"/>
                  </a:lnTo>
                  <a:lnTo>
                    <a:pt x="2597253" y="1160490"/>
                  </a:lnTo>
                  <a:lnTo>
                    <a:pt x="2601480" y="1207336"/>
                  </a:lnTo>
                  <a:lnTo>
                    <a:pt x="2604037" y="1254644"/>
                  </a:lnTo>
                  <a:lnTo>
                    <a:pt x="2604897" y="1302385"/>
                  </a:lnTo>
                  <a:lnTo>
                    <a:pt x="2604037" y="1350133"/>
                  </a:lnTo>
                  <a:lnTo>
                    <a:pt x="2601480" y="1397449"/>
                  </a:lnTo>
                  <a:lnTo>
                    <a:pt x="2597253" y="1444302"/>
                  </a:lnTo>
                  <a:lnTo>
                    <a:pt x="2591387" y="1490664"/>
                  </a:lnTo>
                  <a:lnTo>
                    <a:pt x="2583910" y="1536505"/>
                  </a:lnTo>
                  <a:lnTo>
                    <a:pt x="2574853" y="1581795"/>
                  </a:lnTo>
                  <a:lnTo>
                    <a:pt x="2564244" y="1626505"/>
                  </a:lnTo>
                  <a:lnTo>
                    <a:pt x="2552114" y="1670606"/>
                  </a:lnTo>
                  <a:lnTo>
                    <a:pt x="2538491" y="1714068"/>
                  </a:lnTo>
                  <a:lnTo>
                    <a:pt x="2523405" y="1756861"/>
                  </a:lnTo>
                  <a:lnTo>
                    <a:pt x="2506885" y="1798957"/>
                  </a:lnTo>
                  <a:lnTo>
                    <a:pt x="2488961" y="1840326"/>
                  </a:lnTo>
                  <a:lnTo>
                    <a:pt x="2469663" y="1880938"/>
                  </a:lnTo>
                  <a:lnTo>
                    <a:pt x="2449019" y="1920764"/>
                  </a:lnTo>
                  <a:lnTo>
                    <a:pt x="2427059" y="1959774"/>
                  </a:lnTo>
                  <a:lnTo>
                    <a:pt x="2403813" y="1997940"/>
                  </a:lnTo>
                  <a:lnTo>
                    <a:pt x="2379309" y="2035231"/>
                  </a:lnTo>
                  <a:lnTo>
                    <a:pt x="2353579" y="2071618"/>
                  </a:lnTo>
                  <a:lnTo>
                    <a:pt x="2326650" y="2107073"/>
                  </a:lnTo>
                  <a:lnTo>
                    <a:pt x="2298552" y="2141564"/>
                  </a:lnTo>
                  <a:lnTo>
                    <a:pt x="2269315" y="2175064"/>
                  </a:lnTo>
                  <a:lnTo>
                    <a:pt x="2238969" y="2207542"/>
                  </a:lnTo>
                  <a:lnTo>
                    <a:pt x="2207542" y="2238969"/>
                  </a:lnTo>
                  <a:lnTo>
                    <a:pt x="2175064" y="2269315"/>
                  </a:lnTo>
                  <a:lnTo>
                    <a:pt x="2141564" y="2298552"/>
                  </a:lnTo>
                  <a:lnTo>
                    <a:pt x="2107073" y="2326650"/>
                  </a:lnTo>
                  <a:lnTo>
                    <a:pt x="2071618" y="2353579"/>
                  </a:lnTo>
                  <a:lnTo>
                    <a:pt x="2035231" y="2379309"/>
                  </a:lnTo>
                  <a:lnTo>
                    <a:pt x="1997940" y="2403813"/>
                  </a:lnTo>
                  <a:lnTo>
                    <a:pt x="1959774" y="2427059"/>
                  </a:lnTo>
                  <a:lnTo>
                    <a:pt x="1920764" y="2449019"/>
                  </a:lnTo>
                  <a:lnTo>
                    <a:pt x="1880938" y="2469663"/>
                  </a:lnTo>
                  <a:lnTo>
                    <a:pt x="1840326" y="2488961"/>
                  </a:lnTo>
                  <a:lnTo>
                    <a:pt x="1798957" y="2506885"/>
                  </a:lnTo>
                  <a:lnTo>
                    <a:pt x="1756861" y="2523405"/>
                  </a:lnTo>
                  <a:lnTo>
                    <a:pt x="1714068" y="2538491"/>
                  </a:lnTo>
                  <a:lnTo>
                    <a:pt x="1670606" y="2552114"/>
                  </a:lnTo>
                  <a:lnTo>
                    <a:pt x="1626505" y="2564244"/>
                  </a:lnTo>
                  <a:lnTo>
                    <a:pt x="1581795" y="2574853"/>
                  </a:lnTo>
                  <a:lnTo>
                    <a:pt x="1536505" y="2583910"/>
                  </a:lnTo>
                  <a:lnTo>
                    <a:pt x="1490664" y="2591387"/>
                  </a:lnTo>
                  <a:lnTo>
                    <a:pt x="1444302" y="2597253"/>
                  </a:lnTo>
                  <a:lnTo>
                    <a:pt x="1397449" y="2601480"/>
                  </a:lnTo>
                  <a:lnTo>
                    <a:pt x="1350133" y="2604037"/>
                  </a:lnTo>
                  <a:lnTo>
                    <a:pt x="1302384" y="2604897"/>
                  </a:lnTo>
                  <a:lnTo>
                    <a:pt x="1254644" y="2604037"/>
                  </a:lnTo>
                  <a:lnTo>
                    <a:pt x="1207336" y="2601480"/>
                  </a:lnTo>
                  <a:lnTo>
                    <a:pt x="1160490" y="2597253"/>
                  </a:lnTo>
                  <a:lnTo>
                    <a:pt x="1114136" y="2591387"/>
                  </a:lnTo>
                  <a:lnTo>
                    <a:pt x="1068302" y="2583910"/>
                  </a:lnTo>
                  <a:lnTo>
                    <a:pt x="1023018" y="2574853"/>
                  </a:lnTo>
                  <a:lnTo>
                    <a:pt x="978314" y="2564244"/>
                  </a:lnTo>
                  <a:lnTo>
                    <a:pt x="934220" y="2552114"/>
                  </a:lnTo>
                  <a:lnTo>
                    <a:pt x="890763" y="2538491"/>
                  </a:lnTo>
                  <a:lnTo>
                    <a:pt x="847975" y="2523405"/>
                  </a:lnTo>
                  <a:lnTo>
                    <a:pt x="805884" y="2506885"/>
                  </a:lnTo>
                  <a:lnTo>
                    <a:pt x="764520" y="2488961"/>
                  </a:lnTo>
                  <a:lnTo>
                    <a:pt x="723913" y="2469663"/>
                  </a:lnTo>
                  <a:lnTo>
                    <a:pt x="684091" y="2449019"/>
                  </a:lnTo>
                  <a:lnTo>
                    <a:pt x="645084" y="2427059"/>
                  </a:lnTo>
                  <a:lnTo>
                    <a:pt x="606922" y="2403813"/>
                  </a:lnTo>
                  <a:lnTo>
                    <a:pt x="569634" y="2379309"/>
                  </a:lnTo>
                  <a:lnTo>
                    <a:pt x="533250" y="2353579"/>
                  </a:lnTo>
                  <a:lnTo>
                    <a:pt x="497799" y="2326650"/>
                  </a:lnTo>
                  <a:lnTo>
                    <a:pt x="463310" y="2298552"/>
                  </a:lnTo>
                  <a:lnTo>
                    <a:pt x="429813" y="2269315"/>
                  </a:lnTo>
                  <a:lnTo>
                    <a:pt x="397337" y="2238969"/>
                  </a:lnTo>
                  <a:lnTo>
                    <a:pt x="365912" y="2207542"/>
                  </a:lnTo>
                  <a:lnTo>
                    <a:pt x="335568" y="2175064"/>
                  </a:lnTo>
                  <a:lnTo>
                    <a:pt x="306333" y="2141564"/>
                  </a:lnTo>
                  <a:lnTo>
                    <a:pt x="278237" y="2107073"/>
                  </a:lnTo>
                  <a:lnTo>
                    <a:pt x="251309" y="2071618"/>
                  </a:lnTo>
                  <a:lnTo>
                    <a:pt x="225580" y="2035231"/>
                  </a:lnTo>
                  <a:lnTo>
                    <a:pt x="201078" y="1997940"/>
                  </a:lnTo>
                  <a:lnTo>
                    <a:pt x="177832" y="1959774"/>
                  </a:lnTo>
                  <a:lnTo>
                    <a:pt x="155874" y="1920764"/>
                  </a:lnTo>
                  <a:lnTo>
                    <a:pt x="135230" y="1880938"/>
                  </a:lnTo>
                  <a:lnTo>
                    <a:pt x="115932" y="1840326"/>
                  </a:lnTo>
                  <a:lnTo>
                    <a:pt x="98009" y="1798957"/>
                  </a:lnTo>
                  <a:lnTo>
                    <a:pt x="81490" y="1756861"/>
                  </a:lnTo>
                  <a:lnTo>
                    <a:pt x="66404" y="1714068"/>
                  </a:lnTo>
                  <a:lnTo>
                    <a:pt x="52782" y="1670606"/>
                  </a:lnTo>
                  <a:lnTo>
                    <a:pt x="40651" y="1626505"/>
                  </a:lnTo>
                  <a:lnTo>
                    <a:pt x="30043" y="1581795"/>
                  </a:lnTo>
                  <a:lnTo>
                    <a:pt x="20986" y="1536505"/>
                  </a:lnTo>
                  <a:lnTo>
                    <a:pt x="13509" y="1490664"/>
                  </a:lnTo>
                  <a:lnTo>
                    <a:pt x="7643" y="1444302"/>
                  </a:lnTo>
                  <a:lnTo>
                    <a:pt x="3416" y="1397449"/>
                  </a:lnTo>
                  <a:lnTo>
                    <a:pt x="859" y="1350133"/>
                  </a:lnTo>
                  <a:lnTo>
                    <a:pt x="0" y="1302385"/>
                  </a:lnTo>
                  <a:close/>
                </a:path>
              </a:pathLst>
            </a:custGeom>
            <a:noFill/>
            <a:ln w="25400" cap="flat" cmpd="sng">
              <a:solidFill>
                <a:srgbClr val="ED2A23"/>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0" name="Google Shape;1410;p4"/>
            <p:cNvSpPr/>
            <p:nvPr/>
          </p:nvSpPr>
          <p:spPr>
            <a:xfrm>
              <a:off x="3944747" y="2870073"/>
              <a:ext cx="3991610" cy="2894330"/>
            </a:xfrm>
            <a:custGeom>
              <a:avLst/>
              <a:gdLst/>
              <a:ahLst/>
              <a:cxnLst/>
              <a:rect l="l" t="t" r="r" b="b"/>
              <a:pathLst>
                <a:path w="3991609" h="2894329" extrusionOk="0">
                  <a:moveTo>
                    <a:pt x="3991355" y="0"/>
                  </a:moveTo>
                  <a:lnTo>
                    <a:pt x="482345" y="0"/>
                  </a:lnTo>
                  <a:lnTo>
                    <a:pt x="433020" y="2491"/>
                  </a:lnTo>
                  <a:lnTo>
                    <a:pt x="385121" y="9802"/>
                  </a:lnTo>
                  <a:lnTo>
                    <a:pt x="338891" y="21691"/>
                  </a:lnTo>
                  <a:lnTo>
                    <a:pt x="294572" y="37915"/>
                  </a:lnTo>
                  <a:lnTo>
                    <a:pt x="252407" y="58231"/>
                  </a:lnTo>
                  <a:lnTo>
                    <a:pt x="212638" y="82396"/>
                  </a:lnTo>
                  <a:lnTo>
                    <a:pt x="175506" y="110168"/>
                  </a:lnTo>
                  <a:lnTo>
                    <a:pt x="141255" y="141303"/>
                  </a:lnTo>
                  <a:lnTo>
                    <a:pt x="110127" y="175559"/>
                  </a:lnTo>
                  <a:lnTo>
                    <a:pt x="82362" y="212693"/>
                  </a:lnTo>
                  <a:lnTo>
                    <a:pt x="58205" y="252463"/>
                  </a:lnTo>
                  <a:lnTo>
                    <a:pt x="37897" y="294626"/>
                  </a:lnTo>
                  <a:lnTo>
                    <a:pt x="21680" y="338938"/>
                  </a:lnTo>
                  <a:lnTo>
                    <a:pt x="9797" y="385157"/>
                  </a:lnTo>
                  <a:lnTo>
                    <a:pt x="2489" y="433041"/>
                  </a:lnTo>
                  <a:lnTo>
                    <a:pt x="0" y="482346"/>
                  </a:lnTo>
                  <a:lnTo>
                    <a:pt x="0" y="2894139"/>
                  </a:lnTo>
                  <a:lnTo>
                    <a:pt x="3509009" y="2894139"/>
                  </a:lnTo>
                  <a:lnTo>
                    <a:pt x="3555471" y="2891931"/>
                  </a:lnTo>
                  <a:lnTo>
                    <a:pt x="3600681" y="2885441"/>
                  </a:lnTo>
                  <a:lnTo>
                    <a:pt x="3644438" y="2874872"/>
                  </a:lnTo>
                  <a:lnTo>
                    <a:pt x="3686540" y="2860425"/>
                  </a:lnTo>
                  <a:lnTo>
                    <a:pt x="3726784" y="2842303"/>
                  </a:lnTo>
                  <a:lnTo>
                    <a:pt x="3764970" y="2820708"/>
                  </a:lnTo>
                  <a:lnTo>
                    <a:pt x="3800894" y="2795842"/>
                  </a:lnTo>
                  <a:lnTo>
                    <a:pt x="3834356" y="2767907"/>
                  </a:lnTo>
                  <a:lnTo>
                    <a:pt x="3865152" y="2737105"/>
                  </a:lnTo>
                  <a:lnTo>
                    <a:pt x="3893082" y="2703638"/>
                  </a:lnTo>
                  <a:lnTo>
                    <a:pt x="3917943" y="2667708"/>
                  </a:lnTo>
                  <a:lnTo>
                    <a:pt x="3939533" y="2629518"/>
                  </a:lnTo>
                  <a:lnTo>
                    <a:pt x="3957651" y="2589269"/>
                  </a:lnTo>
                  <a:lnTo>
                    <a:pt x="3972094" y="2547163"/>
                  </a:lnTo>
                  <a:lnTo>
                    <a:pt x="3982660" y="2503404"/>
                  </a:lnTo>
                  <a:lnTo>
                    <a:pt x="3989148" y="2458192"/>
                  </a:lnTo>
                  <a:lnTo>
                    <a:pt x="3991355" y="2411729"/>
                  </a:lnTo>
                  <a:lnTo>
                    <a:pt x="3991355" y="0"/>
                  </a:lnTo>
                  <a:close/>
                </a:path>
              </a:pathLst>
            </a:custGeom>
            <a:solidFill>
              <a:srgbClr val="9D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1" name="Google Shape;1411;p4"/>
            <p:cNvSpPr/>
            <p:nvPr/>
          </p:nvSpPr>
          <p:spPr>
            <a:xfrm>
              <a:off x="1573912" y="1592580"/>
              <a:ext cx="2850515" cy="1879600"/>
            </a:xfrm>
            <a:custGeom>
              <a:avLst/>
              <a:gdLst/>
              <a:ahLst/>
              <a:cxnLst/>
              <a:rect l="l" t="t" r="r" b="b"/>
              <a:pathLst>
                <a:path w="2850515" h="1879600" extrusionOk="0">
                  <a:moveTo>
                    <a:pt x="2537205" y="0"/>
                  </a:moveTo>
                  <a:lnTo>
                    <a:pt x="0" y="0"/>
                  </a:lnTo>
                  <a:lnTo>
                    <a:pt x="0" y="1566291"/>
                  </a:lnTo>
                  <a:lnTo>
                    <a:pt x="3398" y="1612604"/>
                  </a:lnTo>
                  <a:lnTo>
                    <a:pt x="13270" y="1656802"/>
                  </a:lnTo>
                  <a:lnTo>
                    <a:pt x="29129" y="1698402"/>
                  </a:lnTo>
                  <a:lnTo>
                    <a:pt x="50491" y="1736919"/>
                  </a:lnTo>
                  <a:lnTo>
                    <a:pt x="76870" y="1771871"/>
                  </a:lnTo>
                  <a:lnTo>
                    <a:pt x="107780" y="1802772"/>
                  </a:lnTo>
                  <a:lnTo>
                    <a:pt x="142736" y="1829140"/>
                  </a:lnTo>
                  <a:lnTo>
                    <a:pt x="181252" y="1850490"/>
                  </a:lnTo>
                  <a:lnTo>
                    <a:pt x="222843" y="1866340"/>
                  </a:lnTo>
                  <a:lnTo>
                    <a:pt x="267024" y="1876204"/>
                  </a:lnTo>
                  <a:lnTo>
                    <a:pt x="313308" y="1879600"/>
                  </a:lnTo>
                  <a:lnTo>
                    <a:pt x="2850515" y="1879600"/>
                  </a:lnTo>
                  <a:lnTo>
                    <a:pt x="2850515" y="313182"/>
                  </a:lnTo>
                  <a:lnTo>
                    <a:pt x="2847116" y="266900"/>
                  </a:lnTo>
                  <a:lnTo>
                    <a:pt x="2837244" y="222727"/>
                  </a:lnTo>
                  <a:lnTo>
                    <a:pt x="2821385" y="181148"/>
                  </a:lnTo>
                  <a:lnTo>
                    <a:pt x="2800023" y="142647"/>
                  </a:lnTo>
                  <a:lnTo>
                    <a:pt x="2773644" y="107708"/>
                  </a:lnTo>
                  <a:lnTo>
                    <a:pt x="2742734" y="76815"/>
                  </a:lnTo>
                  <a:lnTo>
                    <a:pt x="2707778" y="50453"/>
                  </a:lnTo>
                  <a:lnTo>
                    <a:pt x="2669262" y="29106"/>
                  </a:lnTo>
                  <a:lnTo>
                    <a:pt x="2627671" y="13259"/>
                  </a:lnTo>
                  <a:lnTo>
                    <a:pt x="2583490" y="3395"/>
                  </a:lnTo>
                  <a:lnTo>
                    <a:pt x="2537205"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2" name="Google Shape;1412;p4"/>
            <p:cNvSpPr/>
            <p:nvPr/>
          </p:nvSpPr>
          <p:spPr>
            <a:xfrm>
              <a:off x="10712464" y="15767"/>
              <a:ext cx="1468120" cy="1468120"/>
            </a:xfrm>
            <a:custGeom>
              <a:avLst/>
              <a:gdLst/>
              <a:ahLst/>
              <a:cxnLst/>
              <a:rect l="l" t="t" r="r" b="b"/>
              <a:pathLst>
                <a:path w="1468120" h="1468120" extrusionOk="0">
                  <a:moveTo>
                    <a:pt x="1467714" y="1467848"/>
                  </a:moveTo>
                  <a:lnTo>
                    <a:pt x="1467715" y="0"/>
                  </a:lnTo>
                  <a:lnTo>
                    <a:pt x="0" y="0"/>
                  </a:lnTo>
                  <a:lnTo>
                    <a:pt x="3136" y="96513"/>
                  </a:lnTo>
                  <a:lnTo>
                    <a:pt x="12385" y="191360"/>
                  </a:lnTo>
                  <a:lnTo>
                    <a:pt x="27553" y="284346"/>
                  </a:lnTo>
                  <a:lnTo>
                    <a:pt x="48446" y="375278"/>
                  </a:lnTo>
                  <a:lnTo>
                    <a:pt x="74872" y="463962"/>
                  </a:lnTo>
                  <a:lnTo>
                    <a:pt x="106636" y="550205"/>
                  </a:lnTo>
                  <a:lnTo>
                    <a:pt x="143547" y="633814"/>
                  </a:lnTo>
                  <a:lnTo>
                    <a:pt x="185411" y="714596"/>
                  </a:lnTo>
                  <a:lnTo>
                    <a:pt x="232035" y="792356"/>
                  </a:lnTo>
                  <a:lnTo>
                    <a:pt x="283225" y="866902"/>
                  </a:lnTo>
                  <a:lnTo>
                    <a:pt x="368150" y="972270"/>
                  </a:lnTo>
                  <a:lnTo>
                    <a:pt x="462263" y="1069318"/>
                  </a:lnTo>
                  <a:lnTo>
                    <a:pt x="564912" y="1157393"/>
                  </a:lnTo>
                  <a:lnTo>
                    <a:pt x="675446" y="1235843"/>
                  </a:lnTo>
                  <a:lnTo>
                    <a:pt x="753194" y="1282472"/>
                  </a:lnTo>
                  <a:lnTo>
                    <a:pt x="833963" y="1324340"/>
                  </a:lnTo>
                  <a:lnTo>
                    <a:pt x="917560" y="1361253"/>
                  </a:lnTo>
                  <a:lnTo>
                    <a:pt x="1003792" y="1393018"/>
                  </a:lnTo>
                  <a:lnTo>
                    <a:pt x="1092465" y="1419441"/>
                  </a:lnTo>
                  <a:lnTo>
                    <a:pt x="1183387" y="1440329"/>
                  </a:lnTo>
                  <a:lnTo>
                    <a:pt x="1276365" y="1455488"/>
                  </a:lnTo>
                  <a:lnTo>
                    <a:pt x="1371205" y="1464725"/>
                  </a:lnTo>
                  <a:lnTo>
                    <a:pt x="1467714" y="1467848"/>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13" name="Google Shape;1413;p4"/>
          <p:cNvSpPr txBox="1"/>
          <p:nvPr/>
        </p:nvSpPr>
        <p:spPr>
          <a:xfrm>
            <a:off x="1504950" y="1442939"/>
            <a:ext cx="1434465" cy="837248"/>
          </a:xfrm>
          <a:prstGeom prst="rect">
            <a:avLst/>
          </a:prstGeom>
          <a:noFill/>
          <a:ln>
            <a:noFill/>
          </a:ln>
        </p:spPr>
        <p:txBody>
          <a:bodyPr spcFirstLastPara="1" wrap="square" lIns="0" tIns="10000" rIns="0" bIns="0" anchor="t" anchorCtr="0">
            <a:spAutoFit/>
          </a:bodyPr>
          <a:lstStyle/>
          <a:p>
            <a:pPr marL="9525" marR="3810" lvl="0" indent="0" algn="l" rtl="0">
              <a:lnSpc>
                <a:spcPct val="110000"/>
              </a:lnSpc>
              <a:spcBef>
                <a:spcPts val="0"/>
              </a:spcBef>
              <a:spcAft>
                <a:spcPts val="0"/>
              </a:spcAft>
              <a:buNone/>
            </a:pPr>
            <a:r>
              <a:rPr lang="en-GB" sz="975">
                <a:solidFill>
                  <a:srgbClr val="FFFFFF"/>
                </a:solidFill>
                <a:latin typeface="Arial"/>
                <a:ea typeface="Arial"/>
                <a:cs typeface="Arial"/>
                <a:sym typeface="Arial"/>
              </a:rPr>
              <a:t>The </a:t>
            </a:r>
            <a:r>
              <a:rPr lang="en-GB" sz="975" b="1">
                <a:solidFill>
                  <a:srgbClr val="FFFFFF"/>
                </a:solidFill>
                <a:latin typeface="Arial"/>
                <a:ea typeface="Arial"/>
                <a:cs typeface="Arial"/>
                <a:sym typeface="Arial"/>
              </a:rPr>
              <a:t>British Red Cross (BRC) </a:t>
            </a:r>
            <a:r>
              <a:rPr lang="en-GB" sz="975">
                <a:solidFill>
                  <a:srgbClr val="FFFFFF"/>
                </a:solidFill>
                <a:latin typeface="Arial"/>
                <a:ea typeface="Arial"/>
                <a:cs typeface="Arial"/>
                <a:sym typeface="Arial"/>
              </a:rPr>
              <a:t>has been </a:t>
            </a:r>
            <a:r>
              <a:rPr lang="en-GB" sz="975" b="1">
                <a:solidFill>
                  <a:srgbClr val="FFFFFF"/>
                </a:solidFill>
                <a:latin typeface="Arial"/>
                <a:ea typeface="Arial"/>
                <a:cs typeface="Arial"/>
                <a:sym typeface="Arial"/>
              </a:rPr>
              <a:t>supporting </a:t>
            </a:r>
            <a:r>
              <a:rPr lang="en-GB" sz="975">
                <a:solidFill>
                  <a:srgbClr val="FFFFFF"/>
                </a:solidFill>
                <a:latin typeface="Arial"/>
                <a:ea typeface="Arial"/>
                <a:cs typeface="Arial"/>
                <a:sym typeface="Arial"/>
              </a:rPr>
              <a:t>health and social care systems since the NHS was established.</a:t>
            </a:r>
            <a:endParaRPr sz="975">
              <a:solidFill>
                <a:schemeClr val="dk1"/>
              </a:solidFill>
              <a:latin typeface="Arial"/>
              <a:ea typeface="Arial"/>
              <a:cs typeface="Arial"/>
              <a:sym typeface="Arial"/>
            </a:endParaRPr>
          </a:p>
        </p:txBody>
      </p:sp>
      <p:grpSp>
        <p:nvGrpSpPr>
          <p:cNvPr id="1414" name="Google Shape;1414;p4"/>
          <p:cNvGrpSpPr/>
          <p:nvPr/>
        </p:nvGrpSpPr>
        <p:grpSpPr>
          <a:xfrm>
            <a:off x="606789" y="211369"/>
            <a:ext cx="8246301" cy="401632"/>
            <a:chOff x="606790" y="211370"/>
            <a:chExt cx="10995100" cy="535510"/>
          </a:xfrm>
        </p:grpSpPr>
        <p:sp>
          <p:nvSpPr>
            <p:cNvPr id="1415" name="Google Shape;1415;p4"/>
            <p:cNvSpPr/>
            <p:nvPr/>
          </p:nvSpPr>
          <p:spPr>
            <a:xfrm>
              <a:off x="11143086" y="309364"/>
              <a:ext cx="246379" cy="437515"/>
            </a:xfrm>
            <a:custGeom>
              <a:avLst/>
              <a:gdLst/>
              <a:ahLst/>
              <a:cxnLst/>
              <a:rect l="l" t="t" r="r" b="b"/>
              <a:pathLst>
                <a:path w="246379" h="437515" extrusionOk="0">
                  <a:moveTo>
                    <a:pt x="78523" y="100112"/>
                  </a:moveTo>
                  <a:lnTo>
                    <a:pt x="56501" y="100112"/>
                  </a:lnTo>
                  <a:lnTo>
                    <a:pt x="56514" y="411581"/>
                  </a:lnTo>
                  <a:lnTo>
                    <a:pt x="58523" y="421589"/>
                  </a:lnTo>
                  <a:lnTo>
                    <a:pt x="64036" y="429805"/>
                  </a:lnTo>
                  <a:lnTo>
                    <a:pt x="72216" y="435342"/>
                  </a:lnTo>
                  <a:lnTo>
                    <a:pt x="82240" y="437372"/>
                  </a:lnTo>
                  <a:lnTo>
                    <a:pt x="92266" y="435342"/>
                  </a:lnTo>
                  <a:lnTo>
                    <a:pt x="100448" y="429805"/>
                  </a:lnTo>
                  <a:lnTo>
                    <a:pt x="105962" y="421589"/>
                  </a:lnTo>
                  <a:lnTo>
                    <a:pt x="107970" y="411582"/>
                  </a:lnTo>
                  <a:lnTo>
                    <a:pt x="107982" y="219804"/>
                  </a:lnTo>
                  <a:lnTo>
                    <a:pt x="108305" y="216631"/>
                  </a:lnTo>
                  <a:lnTo>
                    <a:pt x="108355" y="216138"/>
                  </a:lnTo>
                  <a:lnTo>
                    <a:pt x="111570" y="213464"/>
                  </a:lnTo>
                  <a:lnTo>
                    <a:pt x="172578" y="213464"/>
                  </a:lnTo>
                  <a:lnTo>
                    <a:pt x="172578" y="135288"/>
                  </a:lnTo>
                  <a:lnTo>
                    <a:pt x="113550" y="135288"/>
                  </a:lnTo>
                  <a:lnTo>
                    <a:pt x="112433" y="134790"/>
                  </a:lnTo>
                  <a:lnTo>
                    <a:pt x="78523" y="100112"/>
                  </a:lnTo>
                  <a:close/>
                </a:path>
                <a:path w="246379" h="437515" extrusionOk="0">
                  <a:moveTo>
                    <a:pt x="172578" y="213464"/>
                  </a:moveTo>
                  <a:lnTo>
                    <a:pt x="111570" y="213464"/>
                  </a:lnTo>
                  <a:lnTo>
                    <a:pt x="118378" y="214150"/>
                  </a:lnTo>
                  <a:lnTo>
                    <a:pt x="120849" y="216631"/>
                  </a:lnTo>
                  <a:lnTo>
                    <a:pt x="121159" y="219804"/>
                  </a:lnTo>
                  <a:lnTo>
                    <a:pt x="121159" y="411582"/>
                  </a:lnTo>
                  <a:lnTo>
                    <a:pt x="123516" y="420940"/>
                  </a:lnTo>
                  <a:lnTo>
                    <a:pt x="123715" y="421589"/>
                  </a:lnTo>
                  <a:lnTo>
                    <a:pt x="129568" y="429448"/>
                  </a:lnTo>
                  <a:lnTo>
                    <a:pt x="138015" y="434583"/>
                  </a:lnTo>
                  <a:lnTo>
                    <a:pt x="148138" y="436129"/>
                  </a:lnTo>
                  <a:lnTo>
                    <a:pt x="157454" y="433901"/>
                  </a:lnTo>
                  <a:lnTo>
                    <a:pt x="165090" y="428609"/>
                  </a:lnTo>
                  <a:lnTo>
                    <a:pt x="170359" y="420940"/>
                  </a:lnTo>
                  <a:lnTo>
                    <a:pt x="172578" y="411582"/>
                  </a:lnTo>
                  <a:lnTo>
                    <a:pt x="172578" y="213464"/>
                  </a:lnTo>
                  <a:close/>
                </a:path>
                <a:path w="246379" h="437515" extrusionOk="0">
                  <a:moveTo>
                    <a:pt x="220148" y="100860"/>
                  </a:moveTo>
                  <a:lnTo>
                    <a:pt x="172578" y="100860"/>
                  </a:lnTo>
                  <a:lnTo>
                    <a:pt x="209021" y="185999"/>
                  </a:lnTo>
                  <a:lnTo>
                    <a:pt x="212148" y="192798"/>
                  </a:lnTo>
                  <a:lnTo>
                    <a:pt x="217440" y="197703"/>
                  </a:lnTo>
                  <a:lnTo>
                    <a:pt x="224183" y="200268"/>
                  </a:lnTo>
                  <a:lnTo>
                    <a:pt x="231663" y="200043"/>
                  </a:lnTo>
                  <a:lnTo>
                    <a:pt x="238432" y="196899"/>
                  </a:lnTo>
                  <a:lnTo>
                    <a:pt x="243311" y="191583"/>
                  </a:lnTo>
                  <a:lnTo>
                    <a:pt x="245845" y="184810"/>
                  </a:lnTo>
                  <a:lnTo>
                    <a:pt x="245584" y="177297"/>
                  </a:lnTo>
                  <a:lnTo>
                    <a:pt x="245584" y="176755"/>
                  </a:lnTo>
                  <a:lnTo>
                    <a:pt x="220148" y="100860"/>
                  </a:lnTo>
                  <a:close/>
                </a:path>
                <a:path w="246379" h="437515" extrusionOk="0">
                  <a:moveTo>
                    <a:pt x="181236" y="0"/>
                  </a:moveTo>
                  <a:lnTo>
                    <a:pt x="172081" y="617"/>
                  </a:lnTo>
                  <a:lnTo>
                    <a:pt x="57059" y="617"/>
                  </a:lnTo>
                  <a:lnTo>
                    <a:pt x="50314" y="1312"/>
                  </a:lnTo>
                  <a:lnTo>
                    <a:pt x="44438" y="4255"/>
                  </a:lnTo>
                  <a:lnTo>
                    <a:pt x="39954" y="9062"/>
                  </a:lnTo>
                  <a:lnTo>
                    <a:pt x="37460" y="15160"/>
                  </a:lnTo>
                  <a:lnTo>
                    <a:pt x="37384" y="15347"/>
                  </a:lnTo>
                  <a:lnTo>
                    <a:pt x="31584" y="40689"/>
                  </a:lnTo>
                  <a:lnTo>
                    <a:pt x="6061" y="151475"/>
                  </a:lnTo>
                  <a:lnTo>
                    <a:pt x="299" y="176754"/>
                  </a:lnTo>
                  <a:lnTo>
                    <a:pt x="247" y="177296"/>
                  </a:lnTo>
                  <a:lnTo>
                    <a:pt x="0" y="184399"/>
                  </a:lnTo>
                  <a:lnTo>
                    <a:pt x="2534" y="191154"/>
                  </a:lnTo>
                  <a:lnTo>
                    <a:pt x="7413" y="196464"/>
                  </a:lnTo>
                  <a:lnTo>
                    <a:pt x="14182" y="199607"/>
                  </a:lnTo>
                  <a:lnTo>
                    <a:pt x="21626" y="199869"/>
                  </a:lnTo>
                  <a:lnTo>
                    <a:pt x="28351" y="197323"/>
                  </a:lnTo>
                  <a:lnTo>
                    <a:pt x="33637" y="192424"/>
                  </a:lnTo>
                  <a:lnTo>
                    <a:pt x="36766" y="185625"/>
                  </a:lnTo>
                  <a:lnTo>
                    <a:pt x="56501" y="100112"/>
                  </a:lnTo>
                  <a:lnTo>
                    <a:pt x="78523" y="100112"/>
                  </a:lnTo>
                  <a:lnTo>
                    <a:pt x="77974" y="99551"/>
                  </a:lnTo>
                  <a:lnTo>
                    <a:pt x="71410" y="89806"/>
                  </a:lnTo>
                  <a:lnTo>
                    <a:pt x="69087" y="78679"/>
                  </a:lnTo>
                  <a:lnTo>
                    <a:pt x="71021" y="67471"/>
                  </a:lnTo>
                  <a:lnTo>
                    <a:pt x="77230" y="57480"/>
                  </a:lnTo>
                  <a:lnTo>
                    <a:pt x="82425" y="52013"/>
                  </a:lnTo>
                  <a:lnTo>
                    <a:pt x="89525" y="48903"/>
                  </a:lnTo>
                  <a:lnTo>
                    <a:pt x="202728" y="48903"/>
                  </a:lnTo>
                  <a:lnTo>
                    <a:pt x="191508" y="15347"/>
                  </a:lnTo>
                  <a:lnTo>
                    <a:pt x="191446" y="15160"/>
                  </a:lnTo>
                  <a:lnTo>
                    <a:pt x="189466" y="6152"/>
                  </a:lnTo>
                  <a:lnTo>
                    <a:pt x="181236" y="0"/>
                  </a:lnTo>
                  <a:close/>
                </a:path>
                <a:path w="246379" h="437515" extrusionOk="0">
                  <a:moveTo>
                    <a:pt x="202728" y="48903"/>
                  </a:moveTo>
                  <a:lnTo>
                    <a:pt x="139678" y="48903"/>
                  </a:lnTo>
                  <a:lnTo>
                    <a:pt x="146773" y="52013"/>
                  </a:lnTo>
                  <a:lnTo>
                    <a:pt x="151973" y="57480"/>
                  </a:lnTo>
                  <a:lnTo>
                    <a:pt x="158221" y="67471"/>
                  </a:lnTo>
                  <a:lnTo>
                    <a:pt x="160164" y="78679"/>
                  </a:lnTo>
                  <a:lnTo>
                    <a:pt x="157846" y="89806"/>
                  </a:lnTo>
                  <a:lnTo>
                    <a:pt x="151291" y="99551"/>
                  </a:lnTo>
                  <a:lnTo>
                    <a:pt x="117819" y="133980"/>
                  </a:lnTo>
                  <a:lnTo>
                    <a:pt x="117013" y="134790"/>
                  </a:lnTo>
                  <a:lnTo>
                    <a:pt x="115902" y="135288"/>
                  </a:lnTo>
                  <a:lnTo>
                    <a:pt x="172578" y="135288"/>
                  </a:lnTo>
                  <a:lnTo>
                    <a:pt x="172578" y="100860"/>
                  </a:lnTo>
                  <a:lnTo>
                    <a:pt x="220148" y="100860"/>
                  </a:lnTo>
                  <a:lnTo>
                    <a:pt x="202728" y="48903"/>
                  </a:lnTo>
                  <a:close/>
                </a:path>
                <a:path w="246379" h="437515" extrusionOk="0">
                  <a:moveTo>
                    <a:pt x="125677" y="48903"/>
                  </a:moveTo>
                  <a:lnTo>
                    <a:pt x="103526" y="48903"/>
                  </a:lnTo>
                  <a:lnTo>
                    <a:pt x="109729" y="51141"/>
                  </a:lnTo>
                  <a:lnTo>
                    <a:pt x="114599" y="55056"/>
                  </a:lnTo>
                  <a:lnTo>
                    <a:pt x="119551" y="51141"/>
                  </a:lnTo>
                  <a:lnTo>
                    <a:pt x="125677" y="48903"/>
                  </a:lnTo>
                  <a:close/>
                </a:path>
              </a:pathLst>
            </a:custGeom>
            <a:solidFill>
              <a:srgbClr val="5C74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16" name="Google Shape;1416;p4"/>
            <p:cNvPicPr preferRelativeResize="0"/>
            <p:nvPr/>
          </p:nvPicPr>
          <p:blipFill rotWithShape="1">
            <a:blip r:embed="rId3">
              <a:alphaModFix/>
            </a:blip>
            <a:srcRect/>
            <a:stretch/>
          </p:blipFill>
          <p:spPr>
            <a:xfrm>
              <a:off x="11214625" y="211370"/>
              <a:ext cx="86621" cy="86992"/>
            </a:xfrm>
            <a:prstGeom prst="rect">
              <a:avLst/>
            </a:prstGeom>
            <a:noFill/>
            <a:ln>
              <a:noFill/>
            </a:ln>
          </p:spPr>
        </p:pic>
        <p:pic>
          <p:nvPicPr>
            <p:cNvPr id="1417" name="Google Shape;1417;p4"/>
            <p:cNvPicPr preferRelativeResize="0"/>
            <p:nvPr/>
          </p:nvPicPr>
          <p:blipFill rotWithShape="1">
            <a:blip r:embed="rId4">
              <a:alphaModFix/>
            </a:blip>
            <a:srcRect/>
            <a:stretch/>
          </p:blipFill>
          <p:spPr>
            <a:xfrm>
              <a:off x="11443614" y="211370"/>
              <a:ext cx="86621" cy="86992"/>
            </a:xfrm>
            <a:prstGeom prst="rect">
              <a:avLst/>
            </a:prstGeom>
            <a:noFill/>
            <a:ln>
              <a:noFill/>
            </a:ln>
          </p:spPr>
        </p:pic>
        <p:sp>
          <p:nvSpPr>
            <p:cNvPr id="1418" name="Google Shape;1418;p4"/>
            <p:cNvSpPr/>
            <p:nvPr/>
          </p:nvSpPr>
          <p:spPr>
            <a:xfrm>
              <a:off x="11352336" y="309365"/>
              <a:ext cx="249554" cy="437515"/>
            </a:xfrm>
            <a:custGeom>
              <a:avLst/>
              <a:gdLst/>
              <a:ahLst/>
              <a:cxnLst/>
              <a:rect l="l" t="t" r="r" b="b"/>
              <a:pathLst>
                <a:path w="249554" h="437515" extrusionOk="0">
                  <a:moveTo>
                    <a:pt x="231209" y="99925"/>
                  </a:moveTo>
                  <a:lnTo>
                    <a:pt x="76673" y="99925"/>
                  </a:lnTo>
                  <a:lnTo>
                    <a:pt x="76674" y="411519"/>
                  </a:lnTo>
                  <a:lnTo>
                    <a:pt x="78695" y="421589"/>
                  </a:lnTo>
                  <a:lnTo>
                    <a:pt x="84209" y="429806"/>
                  </a:lnTo>
                  <a:lnTo>
                    <a:pt x="92391" y="435342"/>
                  </a:lnTo>
                  <a:lnTo>
                    <a:pt x="102417" y="437372"/>
                  </a:lnTo>
                  <a:lnTo>
                    <a:pt x="112440" y="435342"/>
                  </a:lnTo>
                  <a:lnTo>
                    <a:pt x="120621" y="429806"/>
                  </a:lnTo>
                  <a:lnTo>
                    <a:pt x="126134" y="421589"/>
                  </a:lnTo>
                  <a:lnTo>
                    <a:pt x="128155" y="411519"/>
                  </a:lnTo>
                  <a:lnTo>
                    <a:pt x="128155" y="219804"/>
                  </a:lnTo>
                  <a:lnTo>
                    <a:pt x="128477" y="216632"/>
                  </a:lnTo>
                  <a:lnTo>
                    <a:pt x="128527" y="216138"/>
                  </a:lnTo>
                  <a:lnTo>
                    <a:pt x="131742" y="213464"/>
                  </a:lnTo>
                  <a:lnTo>
                    <a:pt x="192812" y="213465"/>
                  </a:lnTo>
                  <a:lnTo>
                    <a:pt x="192812" y="100798"/>
                  </a:lnTo>
                  <a:lnTo>
                    <a:pt x="231410" y="100798"/>
                  </a:lnTo>
                  <a:lnTo>
                    <a:pt x="231209" y="99925"/>
                  </a:lnTo>
                  <a:close/>
                </a:path>
                <a:path w="249554" h="437515" extrusionOk="0">
                  <a:moveTo>
                    <a:pt x="192812" y="213465"/>
                  </a:moveTo>
                  <a:lnTo>
                    <a:pt x="131742" y="213464"/>
                  </a:lnTo>
                  <a:lnTo>
                    <a:pt x="138550" y="214150"/>
                  </a:lnTo>
                  <a:lnTo>
                    <a:pt x="141021" y="216632"/>
                  </a:lnTo>
                  <a:lnTo>
                    <a:pt x="141331" y="219804"/>
                  </a:lnTo>
                  <a:lnTo>
                    <a:pt x="141331" y="411519"/>
                  </a:lnTo>
                  <a:lnTo>
                    <a:pt x="143352" y="421589"/>
                  </a:lnTo>
                  <a:lnTo>
                    <a:pt x="148864" y="429806"/>
                  </a:lnTo>
                  <a:lnTo>
                    <a:pt x="157044" y="435342"/>
                  </a:lnTo>
                  <a:lnTo>
                    <a:pt x="167069" y="437372"/>
                  </a:lnTo>
                  <a:lnTo>
                    <a:pt x="177095" y="435342"/>
                  </a:lnTo>
                  <a:lnTo>
                    <a:pt x="185277" y="429806"/>
                  </a:lnTo>
                  <a:lnTo>
                    <a:pt x="190791" y="421589"/>
                  </a:lnTo>
                  <a:lnTo>
                    <a:pt x="192812" y="411520"/>
                  </a:lnTo>
                  <a:lnTo>
                    <a:pt x="192812" y="213465"/>
                  </a:lnTo>
                  <a:close/>
                </a:path>
                <a:path w="249554" h="437515" extrusionOk="0">
                  <a:moveTo>
                    <a:pt x="231410" y="100798"/>
                  </a:moveTo>
                  <a:lnTo>
                    <a:pt x="192812" y="100798"/>
                  </a:lnTo>
                  <a:lnTo>
                    <a:pt x="212371" y="185438"/>
                  </a:lnTo>
                  <a:lnTo>
                    <a:pt x="212486" y="185936"/>
                  </a:lnTo>
                  <a:lnTo>
                    <a:pt x="215615" y="192735"/>
                  </a:lnTo>
                  <a:lnTo>
                    <a:pt x="220902" y="197633"/>
                  </a:lnTo>
                  <a:lnTo>
                    <a:pt x="227627" y="200179"/>
                  </a:lnTo>
                  <a:lnTo>
                    <a:pt x="235071" y="199919"/>
                  </a:lnTo>
                  <a:lnTo>
                    <a:pt x="241840" y="196776"/>
                  </a:lnTo>
                  <a:lnTo>
                    <a:pt x="246719" y="191466"/>
                  </a:lnTo>
                  <a:lnTo>
                    <a:pt x="249253" y="184712"/>
                  </a:lnTo>
                  <a:lnTo>
                    <a:pt x="248992" y="177235"/>
                  </a:lnTo>
                  <a:lnTo>
                    <a:pt x="243067" y="151394"/>
                  </a:lnTo>
                  <a:lnTo>
                    <a:pt x="231410" y="100798"/>
                  </a:lnTo>
                  <a:close/>
                </a:path>
                <a:path w="249554" h="437515" extrusionOk="0">
                  <a:moveTo>
                    <a:pt x="67891" y="0"/>
                  </a:moveTo>
                  <a:lnTo>
                    <a:pt x="59661" y="6152"/>
                  </a:lnTo>
                  <a:lnTo>
                    <a:pt x="57681" y="15160"/>
                  </a:lnTo>
                  <a:lnTo>
                    <a:pt x="48689" y="40608"/>
                  </a:lnTo>
                  <a:lnTo>
                    <a:pt x="9248" y="151393"/>
                  </a:lnTo>
                  <a:lnTo>
                    <a:pt x="261" y="176736"/>
                  </a:lnTo>
                  <a:lnTo>
                    <a:pt x="0" y="184213"/>
                  </a:lnTo>
                  <a:lnTo>
                    <a:pt x="2534" y="190967"/>
                  </a:lnTo>
                  <a:lnTo>
                    <a:pt x="7413" y="196277"/>
                  </a:lnTo>
                  <a:lnTo>
                    <a:pt x="14182" y="199420"/>
                  </a:lnTo>
                  <a:lnTo>
                    <a:pt x="21626" y="199683"/>
                  </a:lnTo>
                  <a:lnTo>
                    <a:pt x="28351" y="197137"/>
                  </a:lnTo>
                  <a:lnTo>
                    <a:pt x="33638" y="192237"/>
                  </a:lnTo>
                  <a:lnTo>
                    <a:pt x="36767" y="185438"/>
                  </a:lnTo>
                  <a:lnTo>
                    <a:pt x="76673" y="99925"/>
                  </a:lnTo>
                  <a:lnTo>
                    <a:pt x="231209" y="99925"/>
                  </a:lnTo>
                  <a:lnTo>
                    <a:pt x="217543" y="40608"/>
                  </a:lnTo>
                  <a:lnTo>
                    <a:pt x="211742" y="15160"/>
                  </a:lnTo>
                  <a:lnTo>
                    <a:pt x="209762" y="6152"/>
                  </a:lnTo>
                  <a:lnTo>
                    <a:pt x="202359" y="618"/>
                  </a:lnTo>
                  <a:lnTo>
                    <a:pt x="77045" y="617"/>
                  </a:lnTo>
                  <a:lnTo>
                    <a:pt x="67891" y="0"/>
                  </a:lnTo>
                  <a:close/>
                </a:path>
                <a:path w="249554" h="437515" extrusionOk="0">
                  <a:moveTo>
                    <a:pt x="201532" y="0"/>
                  </a:moveTo>
                  <a:lnTo>
                    <a:pt x="192378" y="618"/>
                  </a:lnTo>
                  <a:lnTo>
                    <a:pt x="202359" y="618"/>
                  </a:lnTo>
                  <a:lnTo>
                    <a:pt x="201532"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9" name="Google Shape;1419;p4"/>
            <p:cNvSpPr/>
            <p:nvPr/>
          </p:nvSpPr>
          <p:spPr>
            <a:xfrm>
              <a:off x="11143086" y="309364"/>
              <a:ext cx="246379" cy="437515"/>
            </a:xfrm>
            <a:custGeom>
              <a:avLst/>
              <a:gdLst/>
              <a:ahLst/>
              <a:cxnLst/>
              <a:rect l="l" t="t" r="r" b="b"/>
              <a:pathLst>
                <a:path w="246379" h="437515" extrusionOk="0">
                  <a:moveTo>
                    <a:pt x="78523" y="100112"/>
                  </a:moveTo>
                  <a:lnTo>
                    <a:pt x="56501" y="100112"/>
                  </a:lnTo>
                  <a:lnTo>
                    <a:pt x="56514" y="411581"/>
                  </a:lnTo>
                  <a:lnTo>
                    <a:pt x="58523" y="421589"/>
                  </a:lnTo>
                  <a:lnTo>
                    <a:pt x="64036" y="429805"/>
                  </a:lnTo>
                  <a:lnTo>
                    <a:pt x="72216" y="435342"/>
                  </a:lnTo>
                  <a:lnTo>
                    <a:pt x="82240" y="437372"/>
                  </a:lnTo>
                  <a:lnTo>
                    <a:pt x="92266" y="435342"/>
                  </a:lnTo>
                  <a:lnTo>
                    <a:pt x="100448" y="429805"/>
                  </a:lnTo>
                  <a:lnTo>
                    <a:pt x="105962" y="421589"/>
                  </a:lnTo>
                  <a:lnTo>
                    <a:pt x="107970" y="411582"/>
                  </a:lnTo>
                  <a:lnTo>
                    <a:pt x="107982" y="219804"/>
                  </a:lnTo>
                  <a:lnTo>
                    <a:pt x="108305" y="216631"/>
                  </a:lnTo>
                  <a:lnTo>
                    <a:pt x="108355" y="216138"/>
                  </a:lnTo>
                  <a:lnTo>
                    <a:pt x="111570" y="213464"/>
                  </a:lnTo>
                  <a:lnTo>
                    <a:pt x="172578" y="213464"/>
                  </a:lnTo>
                  <a:lnTo>
                    <a:pt x="172578" y="135288"/>
                  </a:lnTo>
                  <a:lnTo>
                    <a:pt x="113550" y="135288"/>
                  </a:lnTo>
                  <a:lnTo>
                    <a:pt x="112433" y="134790"/>
                  </a:lnTo>
                  <a:lnTo>
                    <a:pt x="78523" y="100112"/>
                  </a:lnTo>
                  <a:close/>
                </a:path>
                <a:path w="246379" h="437515" extrusionOk="0">
                  <a:moveTo>
                    <a:pt x="172578" y="213464"/>
                  </a:moveTo>
                  <a:lnTo>
                    <a:pt x="111570" y="213464"/>
                  </a:lnTo>
                  <a:lnTo>
                    <a:pt x="118378" y="214150"/>
                  </a:lnTo>
                  <a:lnTo>
                    <a:pt x="120849" y="216631"/>
                  </a:lnTo>
                  <a:lnTo>
                    <a:pt x="121159" y="219804"/>
                  </a:lnTo>
                  <a:lnTo>
                    <a:pt x="121159" y="411582"/>
                  </a:lnTo>
                  <a:lnTo>
                    <a:pt x="123516" y="420940"/>
                  </a:lnTo>
                  <a:lnTo>
                    <a:pt x="123715" y="421589"/>
                  </a:lnTo>
                  <a:lnTo>
                    <a:pt x="129568" y="429448"/>
                  </a:lnTo>
                  <a:lnTo>
                    <a:pt x="138015" y="434583"/>
                  </a:lnTo>
                  <a:lnTo>
                    <a:pt x="148138" y="436129"/>
                  </a:lnTo>
                  <a:lnTo>
                    <a:pt x="157454" y="433901"/>
                  </a:lnTo>
                  <a:lnTo>
                    <a:pt x="165090" y="428609"/>
                  </a:lnTo>
                  <a:lnTo>
                    <a:pt x="170359" y="420940"/>
                  </a:lnTo>
                  <a:lnTo>
                    <a:pt x="172578" y="411582"/>
                  </a:lnTo>
                  <a:lnTo>
                    <a:pt x="172578" y="213464"/>
                  </a:lnTo>
                  <a:close/>
                </a:path>
                <a:path w="246379" h="437515" extrusionOk="0">
                  <a:moveTo>
                    <a:pt x="220148" y="100860"/>
                  </a:moveTo>
                  <a:lnTo>
                    <a:pt x="172578" y="100860"/>
                  </a:lnTo>
                  <a:lnTo>
                    <a:pt x="209021" y="185999"/>
                  </a:lnTo>
                  <a:lnTo>
                    <a:pt x="212148" y="192798"/>
                  </a:lnTo>
                  <a:lnTo>
                    <a:pt x="217440" y="197703"/>
                  </a:lnTo>
                  <a:lnTo>
                    <a:pt x="224183" y="200268"/>
                  </a:lnTo>
                  <a:lnTo>
                    <a:pt x="231663" y="200043"/>
                  </a:lnTo>
                  <a:lnTo>
                    <a:pt x="238432" y="196899"/>
                  </a:lnTo>
                  <a:lnTo>
                    <a:pt x="243311" y="191583"/>
                  </a:lnTo>
                  <a:lnTo>
                    <a:pt x="245845" y="184810"/>
                  </a:lnTo>
                  <a:lnTo>
                    <a:pt x="245584" y="177297"/>
                  </a:lnTo>
                  <a:lnTo>
                    <a:pt x="245584" y="176755"/>
                  </a:lnTo>
                  <a:lnTo>
                    <a:pt x="220148" y="100860"/>
                  </a:lnTo>
                  <a:close/>
                </a:path>
                <a:path w="246379" h="437515" extrusionOk="0">
                  <a:moveTo>
                    <a:pt x="181236" y="0"/>
                  </a:moveTo>
                  <a:lnTo>
                    <a:pt x="172081" y="617"/>
                  </a:lnTo>
                  <a:lnTo>
                    <a:pt x="57059" y="617"/>
                  </a:lnTo>
                  <a:lnTo>
                    <a:pt x="50314" y="1312"/>
                  </a:lnTo>
                  <a:lnTo>
                    <a:pt x="44438" y="4255"/>
                  </a:lnTo>
                  <a:lnTo>
                    <a:pt x="39954" y="9062"/>
                  </a:lnTo>
                  <a:lnTo>
                    <a:pt x="37460" y="15160"/>
                  </a:lnTo>
                  <a:lnTo>
                    <a:pt x="37384" y="15347"/>
                  </a:lnTo>
                  <a:lnTo>
                    <a:pt x="31584" y="40689"/>
                  </a:lnTo>
                  <a:lnTo>
                    <a:pt x="6061" y="151475"/>
                  </a:lnTo>
                  <a:lnTo>
                    <a:pt x="299" y="176754"/>
                  </a:lnTo>
                  <a:lnTo>
                    <a:pt x="247" y="177296"/>
                  </a:lnTo>
                  <a:lnTo>
                    <a:pt x="0" y="184399"/>
                  </a:lnTo>
                  <a:lnTo>
                    <a:pt x="2534" y="191154"/>
                  </a:lnTo>
                  <a:lnTo>
                    <a:pt x="7413" y="196464"/>
                  </a:lnTo>
                  <a:lnTo>
                    <a:pt x="14182" y="199607"/>
                  </a:lnTo>
                  <a:lnTo>
                    <a:pt x="21626" y="199869"/>
                  </a:lnTo>
                  <a:lnTo>
                    <a:pt x="28351" y="197323"/>
                  </a:lnTo>
                  <a:lnTo>
                    <a:pt x="33637" y="192424"/>
                  </a:lnTo>
                  <a:lnTo>
                    <a:pt x="36766" y="185625"/>
                  </a:lnTo>
                  <a:lnTo>
                    <a:pt x="56501" y="100112"/>
                  </a:lnTo>
                  <a:lnTo>
                    <a:pt x="78523" y="100112"/>
                  </a:lnTo>
                  <a:lnTo>
                    <a:pt x="77974" y="99551"/>
                  </a:lnTo>
                  <a:lnTo>
                    <a:pt x="71410" y="89806"/>
                  </a:lnTo>
                  <a:lnTo>
                    <a:pt x="69087" y="78679"/>
                  </a:lnTo>
                  <a:lnTo>
                    <a:pt x="71021" y="67471"/>
                  </a:lnTo>
                  <a:lnTo>
                    <a:pt x="77230" y="57480"/>
                  </a:lnTo>
                  <a:lnTo>
                    <a:pt x="82425" y="52013"/>
                  </a:lnTo>
                  <a:lnTo>
                    <a:pt x="89525" y="48903"/>
                  </a:lnTo>
                  <a:lnTo>
                    <a:pt x="202728" y="48903"/>
                  </a:lnTo>
                  <a:lnTo>
                    <a:pt x="191508" y="15347"/>
                  </a:lnTo>
                  <a:lnTo>
                    <a:pt x="191446" y="15160"/>
                  </a:lnTo>
                  <a:lnTo>
                    <a:pt x="189466" y="6152"/>
                  </a:lnTo>
                  <a:lnTo>
                    <a:pt x="181236" y="0"/>
                  </a:lnTo>
                  <a:close/>
                </a:path>
                <a:path w="246379" h="437515" extrusionOk="0">
                  <a:moveTo>
                    <a:pt x="202728" y="48903"/>
                  </a:moveTo>
                  <a:lnTo>
                    <a:pt x="139678" y="48903"/>
                  </a:lnTo>
                  <a:lnTo>
                    <a:pt x="146773" y="52013"/>
                  </a:lnTo>
                  <a:lnTo>
                    <a:pt x="151973" y="57480"/>
                  </a:lnTo>
                  <a:lnTo>
                    <a:pt x="158221" y="67471"/>
                  </a:lnTo>
                  <a:lnTo>
                    <a:pt x="160164" y="78679"/>
                  </a:lnTo>
                  <a:lnTo>
                    <a:pt x="157846" y="89806"/>
                  </a:lnTo>
                  <a:lnTo>
                    <a:pt x="151291" y="99551"/>
                  </a:lnTo>
                  <a:lnTo>
                    <a:pt x="117819" y="133980"/>
                  </a:lnTo>
                  <a:lnTo>
                    <a:pt x="117013" y="134790"/>
                  </a:lnTo>
                  <a:lnTo>
                    <a:pt x="115902" y="135288"/>
                  </a:lnTo>
                  <a:lnTo>
                    <a:pt x="172578" y="135288"/>
                  </a:lnTo>
                  <a:lnTo>
                    <a:pt x="172578" y="100860"/>
                  </a:lnTo>
                  <a:lnTo>
                    <a:pt x="220148" y="100860"/>
                  </a:lnTo>
                  <a:lnTo>
                    <a:pt x="202728" y="48903"/>
                  </a:lnTo>
                  <a:close/>
                </a:path>
                <a:path w="246379" h="437515" extrusionOk="0">
                  <a:moveTo>
                    <a:pt x="125677" y="48903"/>
                  </a:moveTo>
                  <a:lnTo>
                    <a:pt x="103526" y="48903"/>
                  </a:lnTo>
                  <a:lnTo>
                    <a:pt x="109729" y="51141"/>
                  </a:lnTo>
                  <a:lnTo>
                    <a:pt x="114599" y="55056"/>
                  </a:lnTo>
                  <a:lnTo>
                    <a:pt x="119551" y="51141"/>
                  </a:lnTo>
                  <a:lnTo>
                    <a:pt x="125677" y="48903"/>
                  </a:lnTo>
                  <a:close/>
                </a:path>
              </a:pathLst>
            </a:custGeom>
            <a:solidFill>
              <a:srgbClr val="5C74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20" name="Google Shape;1420;p4"/>
            <p:cNvPicPr preferRelativeResize="0"/>
            <p:nvPr/>
          </p:nvPicPr>
          <p:blipFill rotWithShape="1">
            <a:blip r:embed="rId3">
              <a:alphaModFix/>
            </a:blip>
            <a:srcRect/>
            <a:stretch/>
          </p:blipFill>
          <p:spPr>
            <a:xfrm>
              <a:off x="11214625" y="211370"/>
              <a:ext cx="86621" cy="86992"/>
            </a:xfrm>
            <a:prstGeom prst="rect">
              <a:avLst/>
            </a:prstGeom>
            <a:noFill/>
            <a:ln>
              <a:noFill/>
            </a:ln>
          </p:spPr>
        </p:pic>
        <p:pic>
          <p:nvPicPr>
            <p:cNvPr id="1421" name="Google Shape;1421;p4"/>
            <p:cNvPicPr preferRelativeResize="0"/>
            <p:nvPr/>
          </p:nvPicPr>
          <p:blipFill rotWithShape="1">
            <a:blip r:embed="rId4">
              <a:alphaModFix/>
            </a:blip>
            <a:srcRect/>
            <a:stretch/>
          </p:blipFill>
          <p:spPr>
            <a:xfrm>
              <a:off x="11443614" y="211370"/>
              <a:ext cx="86621" cy="86992"/>
            </a:xfrm>
            <a:prstGeom prst="rect">
              <a:avLst/>
            </a:prstGeom>
            <a:noFill/>
            <a:ln>
              <a:noFill/>
            </a:ln>
          </p:spPr>
        </p:pic>
        <p:sp>
          <p:nvSpPr>
            <p:cNvPr id="1422" name="Google Shape;1422;p4"/>
            <p:cNvSpPr/>
            <p:nvPr/>
          </p:nvSpPr>
          <p:spPr>
            <a:xfrm>
              <a:off x="11352336" y="309365"/>
              <a:ext cx="249554" cy="437515"/>
            </a:xfrm>
            <a:custGeom>
              <a:avLst/>
              <a:gdLst/>
              <a:ahLst/>
              <a:cxnLst/>
              <a:rect l="l" t="t" r="r" b="b"/>
              <a:pathLst>
                <a:path w="249554" h="437515" extrusionOk="0">
                  <a:moveTo>
                    <a:pt x="231209" y="99925"/>
                  </a:moveTo>
                  <a:lnTo>
                    <a:pt x="76673" y="99925"/>
                  </a:lnTo>
                  <a:lnTo>
                    <a:pt x="76674" y="411519"/>
                  </a:lnTo>
                  <a:lnTo>
                    <a:pt x="78695" y="421589"/>
                  </a:lnTo>
                  <a:lnTo>
                    <a:pt x="84209" y="429806"/>
                  </a:lnTo>
                  <a:lnTo>
                    <a:pt x="92391" y="435342"/>
                  </a:lnTo>
                  <a:lnTo>
                    <a:pt x="102417" y="437372"/>
                  </a:lnTo>
                  <a:lnTo>
                    <a:pt x="112440" y="435342"/>
                  </a:lnTo>
                  <a:lnTo>
                    <a:pt x="120621" y="429806"/>
                  </a:lnTo>
                  <a:lnTo>
                    <a:pt x="126134" y="421589"/>
                  </a:lnTo>
                  <a:lnTo>
                    <a:pt x="128155" y="411519"/>
                  </a:lnTo>
                  <a:lnTo>
                    <a:pt x="128155" y="219804"/>
                  </a:lnTo>
                  <a:lnTo>
                    <a:pt x="128477" y="216632"/>
                  </a:lnTo>
                  <a:lnTo>
                    <a:pt x="128527" y="216138"/>
                  </a:lnTo>
                  <a:lnTo>
                    <a:pt x="131742" y="213464"/>
                  </a:lnTo>
                  <a:lnTo>
                    <a:pt x="192812" y="213465"/>
                  </a:lnTo>
                  <a:lnTo>
                    <a:pt x="192812" y="100798"/>
                  </a:lnTo>
                  <a:lnTo>
                    <a:pt x="231410" y="100798"/>
                  </a:lnTo>
                  <a:lnTo>
                    <a:pt x="231209" y="99925"/>
                  </a:lnTo>
                  <a:close/>
                </a:path>
                <a:path w="249554" h="437515" extrusionOk="0">
                  <a:moveTo>
                    <a:pt x="192812" y="213465"/>
                  </a:moveTo>
                  <a:lnTo>
                    <a:pt x="131742" y="213464"/>
                  </a:lnTo>
                  <a:lnTo>
                    <a:pt x="138550" y="214150"/>
                  </a:lnTo>
                  <a:lnTo>
                    <a:pt x="141021" y="216632"/>
                  </a:lnTo>
                  <a:lnTo>
                    <a:pt x="141331" y="219804"/>
                  </a:lnTo>
                  <a:lnTo>
                    <a:pt x="141331" y="411519"/>
                  </a:lnTo>
                  <a:lnTo>
                    <a:pt x="143352" y="421589"/>
                  </a:lnTo>
                  <a:lnTo>
                    <a:pt x="148864" y="429806"/>
                  </a:lnTo>
                  <a:lnTo>
                    <a:pt x="157044" y="435342"/>
                  </a:lnTo>
                  <a:lnTo>
                    <a:pt x="167069" y="437372"/>
                  </a:lnTo>
                  <a:lnTo>
                    <a:pt x="177095" y="435342"/>
                  </a:lnTo>
                  <a:lnTo>
                    <a:pt x="185277" y="429806"/>
                  </a:lnTo>
                  <a:lnTo>
                    <a:pt x="190791" y="421589"/>
                  </a:lnTo>
                  <a:lnTo>
                    <a:pt x="192812" y="411520"/>
                  </a:lnTo>
                  <a:lnTo>
                    <a:pt x="192812" y="213465"/>
                  </a:lnTo>
                  <a:close/>
                </a:path>
                <a:path w="249554" h="437515" extrusionOk="0">
                  <a:moveTo>
                    <a:pt x="231410" y="100798"/>
                  </a:moveTo>
                  <a:lnTo>
                    <a:pt x="192812" y="100798"/>
                  </a:lnTo>
                  <a:lnTo>
                    <a:pt x="212371" y="185438"/>
                  </a:lnTo>
                  <a:lnTo>
                    <a:pt x="212486" y="185936"/>
                  </a:lnTo>
                  <a:lnTo>
                    <a:pt x="215615" y="192735"/>
                  </a:lnTo>
                  <a:lnTo>
                    <a:pt x="220902" y="197633"/>
                  </a:lnTo>
                  <a:lnTo>
                    <a:pt x="227627" y="200179"/>
                  </a:lnTo>
                  <a:lnTo>
                    <a:pt x="235071" y="199919"/>
                  </a:lnTo>
                  <a:lnTo>
                    <a:pt x="241840" y="196776"/>
                  </a:lnTo>
                  <a:lnTo>
                    <a:pt x="246719" y="191466"/>
                  </a:lnTo>
                  <a:lnTo>
                    <a:pt x="249253" y="184712"/>
                  </a:lnTo>
                  <a:lnTo>
                    <a:pt x="248992" y="177235"/>
                  </a:lnTo>
                  <a:lnTo>
                    <a:pt x="243067" y="151394"/>
                  </a:lnTo>
                  <a:lnTo>
                    <a:pt x="231410" y="100798"/>
                  </a:lnTo>
                  <a:close/>
                </a:path>
                <a:path w="249554" h="437515" extrusionOk="0">
                  <a:moveTo>
                    <a:pt x="67891" y="0"/>
                  </a:moveTo>
                  <a:lnTo>
                    <a:pt x="59661" y="6152"/>
                  </a:lnTo>
                  <a:lnTo>
                    <a:pt x="57681" y="15160"/>
                  </a:lnTo>
                  <a:lnTo>
                    <a:pt x="48689" y="40608"/>
                  </a:lnTo>
                  <a:lnTo>
                    <a:pt x="9248" y="151393"/>
                  </a:lnTo>
                  <a:lnTo>
                    <a:pt x="261" y="176736"/>
                  </a:lnTo>
                  <a:lnTo>
                    <a:pt x="0" y="184213"/>
                  </a:lnTo>
                  <a:lnTo>
                    <a:pt x="2534" y="190967"/>
                  </a:lnTo>
                  <a:lnTo>
                    <a:pt x="7413" y="196277"/>
                  </a:lnTo>
                  <a:lnTo>
                    <a:pt x="14182" y="199420"/>
                  </a:lnTo>
                  <a:lnTo>
                    <a:pt x="21626" y="199683"/>
                  </a:lnTo>
                  <a:lnTo>
                    <a:pt x="28351" y="197137"/>
                  </a:lnTo>
                  <a:lnTo>
                    <a:pt x="33638" y="192237"/>
                  </a:lnTo>
                  <a:lnTo>
                    <a:pt x="36767" y="185438"/>
                  </a:lnTo>
                  <a:lnTo>
                    <a:pt x="76673" y="99925"/>
                  </a:lnTo>
                  <a:lnTo>
                    <a:pt x="231209" y="99925"/>
                  </a:lnTo>
                  <a:lnTo>
                    <a:pt x="217543" y="40608"/>
                  </a:lnTo>
                  <a:lnTo>
                    <a:pt x="211742" y="15160"/>
                  </a:lnTo>
                  <a:lnTo>
                    <a:pt x="209762" y="6152"/>
                  </a:lnTo>
                  <a:lnTo>
                    <a:pt x="202359" y="618"/>
                  </a:lnTo>
                  <a:lnTo>
                    <a:pt x="77045" y="617"/>
                  </a:lnTo>
                  <a:lnTo>
                    <a:pt x="67891" y="0"/>
                  </a:lnTo>
                  <a:close/>
                </a:path>
                <a:path w="249554" h="437515" extrusionOk="0">
                  <a:moveTo>
                    <a:pt x="201532" y="0"/>
                  </a:moveTo>
                  <a:lnTo>
                    <a:pt x="192378" y="618"/>
                  </a:lnTo>
                  <a:lnTo>
                    <a:pt x="202359" y="618"/>
                  </a:lnTo>
                  <a:lnTo>
                    <a:pt x="201532"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23" name="Google Shape;1423;p4"/>
            <p:cNvPicPr preferRelativeResize="0"/>
            <p:nvPr/>
          </p:nvPicPr>
          <p:blipFill rotWithShape="1">
            <a:blip r:embed="rId5">
              <a:alphaModFix/>
            </a:blip>
            <a:srcRect/>
            <a:stretch/>
          </p:blipFill>
          <p:spPr>
            <a:xfrm>
              <a:off x="11220889" y="366783"/>
              <a:ext cx="74293" cy="67366"/>
            </a:xfrm>
            <a:prstGeom prst="rect">
              <a:avLst/>
            </a:prstGeom>
            <a:noFill/>
            <a:ln>
              <a:noFill/>
            </a:ln>
          </p:spPr>
        </p:pic>
        <p:sp>
          <p:nvSpPr>
            <p:cNvPr id="1424" name="Google Shape;1424;p4"/>
            <p:cNvSpPr/>
            <p:nvPr/>
          </p:nvSpPr>
          <p:spPr>
            <a:xfrm>
              <a:off x="606790" y="605310"/>
              <a:ext cx="2237740" cy="125095"/>
            </a:xfrm>
            <a:custGeom>
              <a:avLst/>
              <a:gdLst/>
              <a:ahLst/>
              <a:cxnLst/>
              <a:rect l="l" t="t" r="r" b="b"/>
              <a:pathLst>
                <a:path w="2237740" h="125095" extrusionOk="0">
                  <a:moveTo>
                    <a:pt x="2235644" y="0"/>
                  </a:moveTo>
                  <a:lnTo>
                    <a:pt x="0" y="39116"/>
                  </a:lnTo>
                  <a:lnTo>
                    <a:pt x="1485" y="124841"/>
                  </a:lnTo>
                  <a:lnTo>
                    <a:pt x="2237168" y="85725"/>
                  </a:lnTo>
                  <a:lnTo>
                    <a:pt x="2235644"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25" name="Google Shape;1425;p4"/>
          <p:cNvSpPr txBox="1"/>
          <p:nvPr/>
        </p:nvSpPr>
        <p:spPr>
          <a:xfrm>
            <a:off x="597865" y="239649"/>
            <a:ext cx="7948269" cy="361950"/>
          </a:xfrm>
          <a:prstGeom prst="rect">
            <a:avLst/>
          </a:prstGeom>
          <a:noFill/>
          <a:ln>
            <a:noFill/>
          </a:ln>
        </p:spPr>
        <p:txBody>
          <a:bodyPr spcFirstLastPara="1" wrap="square" lIns="0" tIns="9525" rIns="0" bIns="0" anchor="t" anchorCtr="0">
            <a:spAutoFit/>
          </a:bodyPr>
          <a:lstStyle/>
          <a:p>
            <a:pPr marL="13811" marR="0" lvl="0" indent="0" algn="l" rtl="0">
              <a:lnSpc>
                <a:spcPct val="100000"/>
              </a:lnSpc>
              <a:spcBef>
                <a:spcPts val="0"/>
              </a:spcBef>
              <a:spcAft>
                <a:spcPts val="0"/>
              </a:spcAft>
              <a:buNone/>
            </a:pPr>
            <a:r>
              <a:rPr lang="en-GB" sz="2250" b="1" i="0">
                <a:solidFill>
                  <a:srgbClr val="1D1A1C"/>
                </a:solidFill>
                <a:latin typeface="Arial"/>
                <a:ea typeface="Arial"/>
                <a:cs typeface="Arial"/>
                <a:sym typeface="Arial"/>
              </a:rPr>
              <a:t>Introduction</a:t>
            </a:r>
            <a:endParaRPr sz="2250" b="1" i="0">
              <a:solidFill>
                <a:srgbClr val="1D1A1C"/>
              </a:solidFill>
              <a:latin typeface="Arial"/>
              <a:ea typeface="Arial"/>
              <a:cs typeface="Arial"/>
              <a:sym typeface="Arial"/>
            </a:endParaRPr>
          </a:p>
        </p:txBody>
      </p:sp>
      <p:sp>
        <p:nvSpPr>
          <p:cNvPr id="1426" name="Google Shape;1426;p4"/>
          <p:cNvSpPr txBox="1"/>
          <p:nvPr/>
        </p:nvSpPr>
        <p:spPr>
          <a:xfrm>
            <a:off x="3619500" y="2461374"/>
            <a:ext cx="1624965" cy="1490663"/>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950">
                <a:solidFill>
                  <a:srgbClr val="FFFFFF"/>
                </a:solidFill>
                <a:latin typeface="Arial"/>
                <a:ea typeface="Arial"/>
                <a:cs typeface="Arial"/>
                <a:sym typeface="Arial"/>
              </a:rPr>
              <a:t>We are </a:t>
            </a:r>
            <a:r>
              <a:rPr lang="en-GB" sz="950" b="1">
                <a:solidFill>
                  <a:srgbClr val="FFFFFF"/>
                </a:solidFill>
                <a:latin typeface="Arial"/>
                <a:ea typeface="Arial"/>
                <a:cs typeface="Arial"/>
                <a:sym typeface="Arial"/>
              </a:rPr>
              <a:t>trusted </a:t>
            </a:r>
            <a:r>
              <a:rPr lang="en-GB" sz="950">
                <a:solidFill>
                  <a:srgbClr val="FFFFFF"/>
                </a:solidFill>
                <a:latin typeface="Arial"/>
                <a:ea typeface="Arial"/>
                <a:cs typeface="Arial"/>
                <a:sym typeface="Arial"/>
              </a:rPr>
              <a:t>by the </a:t>
            </a:r>
            <a:r>
              <a:rPr lang="en-GB" sz="950" b="1">
                <a:solidFill>
                  <a:srgbClr val="FFFFFF"/>
                </a:solidFill>
                <a:latin typeface="Arial"/>
                <a:ea typeface="Arial"/>
                <a:cs typeface="Arial"/>
                <a:sym typeface="Arial"/>
              </a:rPr>
              <a:t>people we support </a:t>
            </a:r>
            <a:r>
              <a:rPr lang="en-GB" sz="950">
                <a:solidFill>
                  <a:srgbClr val="FFFFFF"/>
                </a:solidFill>
                <a:latin typeface="Arial"/>
                <a:ea typeface="Arial"/>
                <a:cs typeface="Arial"/>
                <a:sym typeface="Arial"/>
              </a:rPr>
              <a:t>and organisations we work with. We have a </a:t>
            </a:r>
            <a:r>
              <a:rPr lang="en-GB" sz="950" b="1">
                <a:solidFill>
                  <a:srgbClr val="FFFFFF"/>
                </a:solidFill>
                <a:latin typeface="Arial"/>
                <a:ea typeface="Arial"/>
                <a:cs typeface="Arial"/>
                <a:sym typeface="Arial"/>
              </a:rPr>
              <a:t>strong track record</a:t>
            </a:r>
            <a:r>
              <a:rPr lang="en-GB" sz="950">
                <a:solidFill>
                  <a:srgbClr val="FFFFFF"/>
                </a:solidFill>
                <a:latin typeface="Arial"/>
                <a:ea typeface="Arial"/>
                <a:cs typeface="Arial"/>
                <a:sym typeface="Arial"/>
              </a:rPr>
              <a:t>, a national infrastructure, combined with our responsiveness and local flexibility to ensure the </a:t>
            </a:r>
            <a:r>
              <a:rPr lang="en-GB" sz="950" b="1">
                <a:solidFill>
                  <a:srgbClr val="FFFFFF"/>
                </a:solidFill>
                <a:latin typeface="Arial"/>
                <a:ea typeface="Arial"/>
                <a:cs typeface="Arial"/>
                <a:sym typeface="Arial"/>
              </a:rPr>
              <a:t>highest quality services</a:t>
            </a:r>
            <a:r>
              <a:rPr lang="en-GB" sz="950">
                <a:solidFill>
                  <a:srgbClr val="FFFFFF"/>
                </a:solidFill>
                <a:latin typeface="Arial"/>
                <a:ea typeface="Arial"/>
                <a:cs typeface="Arial"/>
                <a:sym typeface="Arial"/>
              </a:rPr>
              <a:t>.</a:t>
            </a:r>
            <a:endParaRPr sz="950">
              <a:solidFill>
                <a:schemeClr val="dk1"/>
              </a:solidFill>
              <a:latin typeface="Arial"/>
              <a:ea typeface="Arial"/>
              <a:cs typeface="Arial"/>
              <a:sym typeface="Arial"/>
            </a:endParaRPr>
          </a:p>
        </p:txBody>
      </p:sp>
      <p:grpSp>
        <p:nvGrpSpPr>
          <p:cNvPr id="1427" name="Google Shape;1427;p4"/>
          <p:cNvGrpSpPr/>
          <p:nvPr/>
        </p:nvGrpSpPr>
        <p:grpSpPr>
          <a:xfrm>
            <a:off x="5546027" y="1300830"/>
            <a:ext cx="2615565" cy="1779746"/>
            <a:chOff x="5549202" y="1304005"/>
            <a:chExt cx="3487420" cy="2372995"/>
          </a:xfrm>
        </p:grpSpPr>
        <p:sp>
          <p:nvSpPr>
            <p:cNvPr id="1428" name="Google Shape;1428;p4"/>
            <p:cNvSpPr/>
            <p:nvPr/>
          </p:nvSpPr>
          <p:spPr>
            <a:xfrm>
              <a:off x="5549202" y="1304005"/>
              <a:ext cx="3487420" cy="2372995"/>
            </a:xfrm>
            <a:custGeom>
              <a:avLst/>
              <a:gdLst/>
              <a:ahLst/>
              <a:cxnLst/>
              <a:rect l="l" t="t" r="r" b="b"/>
              <a:pathLst>
                <a:path w="3487420" h="2372995" extrusionOk="0">
                  <a:moveTo>
                    <a:pt x="3091688" y="0"/>
                  </a:moveTo>
                  <a:lnTo>
                    <a:pt x="0" y="0"/>
                  </a:lnTo>
                  <a:lnTo>
                    <a:pt x="0" y="1977390"/>
                  </a:lnTo>
                  <a:lnTo>
                    <a:pt x="2660" y="2023517"/>
                  </a:lnTo>
                  <a:lnTo>
                    <a:pt x="10443" y="2068083"/>
                  </a:lnTo>
                  <a:lnTo>
                    <a:pt x="23053" y="2110792"/>
                  </a:lnTo>
                  <a:lnTo>
                    <a:pt x="40192" y="2151346"/>
                  </a:lnTo>
                  <a:lnTo>
                    <a:pt x="61565" y="2189448"/>
                  </a:lnTo>
                  <a:lnTo>
                    <a:pt x="86874" y="2224801"/>
                  </a:lnTo>
                  <a:lnTo>
                    <a:pt x="115824" y="2257107"/>
                  </a:lnTo>
                  <a:lnTo>
                    <a:pt x="148116" y="2286070"/>
                  </a:lnTo>
                  <a:lnTo>
                    <a:pt x="183456" y="2311392"/>
                  </a:lnTo>
                  <a:lnTo>
                    <a:pt x="221546" y="2332777"/>
                  </a:lnTo>
                  <a:lnTo>
                    <a:pt x="262090" y="2349926"/>
                  </a:lnTo>
                  <a:lnTo>
                    <a:pt x="304791" y="2362544"/>
                  </a:lnTo>
                  <a:lnTo>
                    <a:pt x="349352" y="2370332"/>
                  </a:lnTo>
                  <a:lnTo>
                    <a:pt x="395477" y="2372995"/>
                  </a:lnTo>
                  <a:lnTo>
                    <a:pt x="3487166" y="2372995"/>
                  </a:lnTo>
                  <a:lnTo>
                    <a:pt x="3487166" y="395477"/>
                  </a:lnTo>
                  <a:lnTo>
                    <a:pt x="3484505" y="349352"/>
                  </a:lnTo>
                  <a:lnTo>
                    <a:pt x="3476722" y="304791"/>
                  </a:lnTo>
                  <a:lnTo>
                    <a:pt x="3464112" y="262090"/>
                  </a:lnTo>
                  <a:lnTo>
                    <a:pt x="3446973" y="221546"/>
                  </a:lnTo>
                  <a:lnTo>
                    <a:pt x="3425600" y="183456"/>
                  </a:lnTo>
                  <a:lnTo>
                    <a:pt x="3400291" y="148116"/>
                  </a:lnTo>
                  <a:lnTo>
                    <a:pt x="3371342" y="115824"/>
                  </a:lnTo>
                  <a:lnTo>
                    <a:pt x="3339049" y="86874"/>
                  </a:lnTo>
                  <a:lnTo>
                    <a:pt x="3303709" y="61565"/>
                  </a:lnTo>
                  <a:lnTo>
                    <a:pt x="3265619" y="40192"/>
                  </a:lnTo>
                  <a:lnTo>
                    <a:pt x="3225075" y="23053"/>
                  </a:lnTo>
                  <a:lnTo>
                    <a:pt x="3182374" y="10443"/>
                  </a:lnTo>
                  <a:lnTo>
                    <a:pt x="3137813" y="2660"/>
                  </a:lnTo>
                  <a:lnTo>
                    <a:pt x="309168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9" name="Google Shape;1429;p4"/>
            <p:cNvSpPr/>
            <p:nvPr/>
          </p:nvSpPr>
          <p:spPr>
            <a:xfrm>
              <a:off x="5549202" y="1304005"/>
              <a:ext cx="3487420" cy="2372995"/>
            </a:xfrm>
            <a:custGeom>
              <a:avLst/>
              <a:gdLst/>
              <a:ahLst/>
              <a:cxnLst/>
              <a:rect l="l" t="t" r="r" b="b"/>
              <a:pathLst>
                <a:path w="3487420" h="2372995" extrusionOk="0">
                  <a:moveTo>
                    <a:pt x="0" y="1977390"/>
                  </a:moveTo>
                  <a:lnTo>
                    <a:pt x="0" y="0"/>
                  </a:lnTo>
                  <a:lnTo>
                    <a:pt x="3091688" y="0"/>
                  </a:lnTo>
                  <a:lnTo>
                    <a:pt x="3137813" y="2660"/>
                  </a:lnTo>
                  <a:lnTo>
                    <a:pt x="3182374" y="10443"/>
                  </a:lnTo>
                  <a:lnTo>
                    <a:pt x="3225075" y="23053"/>
                  </a:lnTo>
                  <a:lnTo>
                    <a:pt x="3265619" y="40192"/>
                  </a:lnTo>
                  <a:lnTo>
                    <a:pt x="3303709" y="61565"/>
                  </a:lnTo>
                  <a:lnTo>
                    <a:pt x="3339049" y="86874"/>
                  </a:lnTo>
                  <a:lnTo>
                    <a:pt x="3371342" y="115824"/>
                  </a:lnTo>
                  <a:lnTo>
                    <a:pt x="3400291" y="148116"/>
                  </a:lnTo>
                  <a:lnTo>
                    <a:pt x="3425600" y="183456"/>
                  </a:lnTo>
                  <a:lnTo>
                    <a:pt x="3446973" y="221546"/>
                  </a:lnTo>
                  <a:lnTo>
                    <a:pt x="3464112" y="262090"/>
                  </a:lnTo>
                  <a:lnTo>
                    <a:pt x="3476722" y="304791"/>
                  </a:lnTo>
                  <a:lnTo>
                    <a:pt x="3484505" y="349352"/>
                  </a:lnTo>
                  <a:lnTo>
                    <a:pt x="3487166" y="395477"/>
                  </a:lnTo>
                  <a:lnTo>
                    <a:pt x="3487166" y="2372995"/>
                  </a:lnTo>
                  <a:lnTo>
                    <a:pt x="395477" y="2372995"/>
                  </a:lnTo>
                  <a:lnTo>
                    <a:pt x="349352" y="2370332"/>
                  </a:lnTo>
                  <a:lnTo>
                    <a:pt x="304791" y="2362544"/>
                  </a:lnTo>
                  <a:lnTo>
                    <a:pt x="262090" y="2349926"/>
                  </a:lnTo>
                  <a:lnTo>
                    <a:pt x="221546" y="2332777"/>
                  </a:lnTo>
                  <a:lnTo>
                    <a:pt x="183456" y="2311392"/>
                  </a:lnTo>
                  <a:lnTo>
                    <a:pt x="148116" y="2286070"/>
                  </a:lnTo>
                  <a:lnTo>
                    <a:pt x="115824" y="2257107"/>
                  </a:lnTo>
                  <a:lnTo>
                    <a:pt x="86874" y="2224801"/>
                  </a:lnTo>
                  <a:lnTo>
                    <a:pt x="61565" y="2189448"/>
                  </a:lnTo>
                  <a:lnTo>
                    <a:pt x="40192" y="2151346"/>
                  </a:lnTo>
                  <a:lnTo>
                    <a:pt x="23053" y="2110792"/>
                  </a:lnTo>
                  <a:lnTo>
                    <a:pt x="10443" y="2068083"/>
                  </a:lnTo>
                  <a:lnTo>
                    <a:pt x="2660" y="2023517"/>
                  </a:lnTo>
                  <a:lnTo>
                    <a:pt x="0" y="1977390"/>
                  </a:lnTo>
                  <a:close/>
                </a:path>
              </a:pathLst>
            </a:custGeom>
            <a:noFill/>
            <a:ln w="25400" cap="flat" cmpd="sng">
              <a:solidFill>
                <a:srgbClr val="641712"/>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30" name="Google Shape;1430;p4"/>
          <p:cNvSpPr txBox="1"/>
          <p:nvPr/>
        </p:nvSpPr>
        <p:spPr>
          <a:xfrm>
            <a:off x="6019800" y="1662893"/>
            <a:ext cx="1750695" cy="1000125"/>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975">
                <a:solidFill>
                  <a:srgbClr val="1D1A1C"/>
                </a:solidFill>
                <a:latin typeface="Arial"/>
                <a:ea typeface="Arial"/>
                <a:cs typeface="Arial"/>
                <a:sym typeface="Arial"/>
              </a:rPr>
              <a:t>We are focussed on health equity by </a:t>
            </a:r>
            <a:r>
              <a:rPr lang="en-GB" sz="975" b="1">
                <a:solidFill>
                  <a:srgbClr val="1D1A1C"/>
                </a:solidFill>
                <a:latin typeface="Arial"/>
                <a:ea typeface="Arial"/>
                <a:cs typeface="Arial"/>
                <a:sym typeface="Arial"/>
              </a:rPr>
              <a:t>improving access to care </a:t>
            </a:r>
            <a:r>
              <a:rPr lang="en-GB" sz="975">
                <a:solidFill>
                  <a:srgbClr val="1D1A1C"/>
                </a:solidFill>
                <a:latin typeface="Arial"/>
                <a:ea typeface="Arial"/>
                <a:cs typeface="Arial"/>
                <a:sym typeface="Arial"/>
              </a:rPr>
              <a:t>and </a:t>
            </a:r>
            <a:r>
              <a:rPr lang="en-GB" sz="975" b="1">
                <a:solidFill>
                  <a:srgbClr val="1D1A1C"/>
                </a:solidFill>
                <a:latin typeface="Arial"/>
                <a:ea typeface="Arial"/>
                <a:cs typeface="Arial"/>
                <a:sym typeface="Arial"/>
              </a:rPr>
              <a:t>support </a:t>
            </a:r>
            <a:r>
              <a:rPr lang="en-GB" sz="975">
                <a:solidFill>
                  <a:srgbClr val="1D1A1C"/>
                </a:solidFill>
                <a:latin typeface="Arial"/>
                <a:ea typeface="Arial"/>
                <a:cs typeface="Arial"/>
                <a:sym typeface="Arial"/>
              </a:rPr>
              <a:t>for those experiencing the greatest barriers to improved health and wellbeing.</a:t>
            </a:r>
            <a:endParaRPr sz="975">
              <a:solidFill>
                <a:schemeClr val="dk1"/>
              </a:solidFill>
              <a:latin typeface="Arial"/>
              <a:ea typeface="Arial"/>
              <a:cs typeface="Arial"/>
              <a:sym typeface="Arial"/>
            </a:endParaRPr>
          </a:p>
        </p:txBody>
      </p:sp>
      <p:grpSp>
        <p:nvGrpSpPr>
          <p:cNvPr id="1431" name="Google Shape;1431;p4"/>
          <p:cNvGrpSpPr/>
          <p:nvPr/>
        </p:nvGrpSpPr>
        <p:grpSpPr>
          <a:xfrm>
            <a:off x="1680495" y="1146142"/>
            <a:ext cx="7127332" cy="3725707"/>
            <a:chOff x="1680496" y="1146144"/>
            <a:chExt cx="9503119" cy="4967619"/>
          </a:xfrm>
        </p:grpSpPr>
        <p:sp>
          <p:nvSpPr>
            <p:cNvPr id="1432" name="Google Shape;1432;p4"/>
            <p:cNvSpPr/>
            <p:nvPr/>
          </p:nvSpPr>
          <p:spPr>
            <a:xfrm>
              <a:off x="4715542" y="2361280"/>
              <a:ext cx="259079" cy="259079"/>
            </a:xfrm>
            <a:custGeom>
              <a:avLst/>
              <a:gdLst/>
              <a:ahLst/>
              <a:cxnLst/>
              <a:rect l="l" t="t" r="r" b="b"/>
              <a:pathLst>
                <a:path w="259079" h="259080" extrusionOk="0">
                  <a:moveTo>
                    <a:pt x="129539" y="0"/>
                  </a:moveTo>
                  <a:lnTo>
                    <a:pt x="79134" y="10185"/>
                  </a:lnTo>
                  <a:lnTo>
                    <a:pt x="37957" y="37957"/>
                  </a:lnTo>
                  <a:lnTo>
                    <a:pt x="10185" y="79134"/>
                  </a:lnTo>
                  <a:lnTo>
                    <a:pt x="0" y="129539"/>
                  </a:lnTo>
                  <a:lnTo>
                    <a:pt x="10185" y="179925"/>
                  </a:lnTo>
                  <a:lnTo>
                    <a:pt x="37957" y="221059"/>
                  </a:lnTo>
                  <a:lnTo>
                    <a:pt x="79134" y="248787"/>
                  </a:lnTo>
                  <a:lnTo>
                    <a:pt x="129539" y="258952"/>
                  </a:lnTo>
                  <a:lnTo>
                    <a:pt x="179925" y="248787"/>
                  </a:lnTo>
                  <a:lnTo>
                    <a:pt x="221059" y="221059"/>
                  </a:lnTo>
                  <a:lnTo>
                    <a:pt x="248787" y="179925"/>
                  </a:lnTo>
                  <a:lnTo>
                    <a:pt x="258952" y="129539"/>
                  </a:lnTo>
                  <a:lnTo>
                    <a:pt x="248787" y="79134"/>
                  </a:lnTo>
                  <a:lnTo>
                    <a:pt x="221059" y="37957"/>
                  </a:lnTo>
                  <a:lnTo>
                    <a:pt x="179925" y="10185"/>
                  </a:lnTo>
                  <a:lnTo>
                    <a:pt x="129539"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3" name="Google Shape;1433;p4"/>
            <p:cNvSpPr/>
            <p:nvPr/>
          </p:nvSpPr>
          <p:spPr>
            <a:xfrm>
              <a:off x="4715542" y="2361280"/>
              <a:ext cx="259079" cy="259079"/>
            </a:xfrm>
            <a:custGeom>
              <a:avLst/>
              <a:gdLst/>
              <a:ahLst/>
              <a:cxnLst/>
              <a:rect l="l" t="t" r="r" b="b"/>
              <a:pathLst>
                <a:path w="259079" h="259080" extrusionOk="0">
                  <a:moveTo>
                    <a:pt x="0" y="129539"/>
                  </a:moveTo>
                  <a:lnTo>
                    <a:pt x="10185" y="79134"/>
                  </a:lnTo>
                  <a:lnTo>
                    <a:pt x="37957" y="37957"/>
                  </a:lnTo>
                  <a:lnTo>
                    <a:pt x="79134" y="10185"/>
                  </a:lnTo>
                  <a:lnTo>
                    <a:pt x="129539" y="0"/>
                  </a:lnTo>
                  <a:lnTo>
                    <a:pt x="179925" y="10185"/>
                  </a:lnTo>
                  <a:lnTo>
                    <a:pt x="221059" y="37957"/>
                  </a:lnTo>
                  <a:lnTo>
                    <a:pt x="248787" y="79134"/>
                  </a:lnTo>
                  <a:lnTo>
                    <a:pt x="258952" y="129539"/>
                  </a:lnTo>
                  <a:lnTo>
                    <a:pt x="248787" y="179925"/>
                  </a:lnTo>
                  <a:lnTo>
                    <a:pt x="221059" y="221059"/>
                  </a:lnTo>
                  <a:lnTo>
                    <a:pt x="179925" y="248787"/>
                  </a:lnTo>
                  <a:lnTo>
                    <a:pt x="129539" y="258952"/>
                  </a:lnTo>
                  <a:lnTo>
                    <a:pt x="79134" y="248787"/>
                  </a:lnTo>
                  <a:lnTo>
                    <a:pt x="37957" y="221059"/>
                  </a:lnTo>
                  <a:lnTo>
                    <a:pt x="10185" y="179925"/>
                  </a:lnTo>
                  <a:lnTo>
                    <a:pt x="0" y="129539"/>
                  </a:lnTo>
                  <a:close/>
                </a:path>
              </a:pathLst>
            </a:custGeom>
            <a:noFill/>
            <a:ln w="12700" cap="flat" cmpd="sng">
              <a:solidFill>
                <a:srgbClr val="9D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34" name="Google Shape;1434;p4"/>
            <p:cNvPicPr preferRelativeResize="0"/>
            <p:nvPr/>
          </p:nvPicPr>
          <p:blipFill rotWithShape="1">
            <a:blip r:embed="rId6">
              <a:alphaModFix/>
            </a:blip>
            <a:srcRect/>
            <a:stretch/>
          </p:blipFill>
          <p:spPr>
            <a:xfrm>
              <a:off x="1680496" y="2996661"/>
              <a:ext cx="186816" cy="186943"/>
            </a:xfrm>
            <a:prstGeom prst="rect">
              <a:avLst/>
            </a:prstGeom>
            <a:noFill/>
            <a:ln>
              <a:noFill/>
            </a:ln>
          </p:spPr>
        </p:pic>
        <p:sp>
          <p:nvSpPr>
            <p:cNvPr id="1435" name="Google Shape;1435;p4"/>
            <p:cNvSpPr/>
            <p:nvPr/>
          </p:nvSpPr>
          <p:spPr>
            <a:xfrm>
              <a:off x="3215037" y="4717765"/>
              <a:ext cx="360045" cy="360045"/>
            </a:xfrm>
            <a:custGeom>
              <a:avLst/>
              <a:gdLst/>
              <a:ahLst/>
              <a:cxnLst/>
              <a:rect l="l" t="t" r="r" b="b"/>
              <a:pathLst>
                <a:path w="360045" h="360045" extrusionOk="0">
                  <a:moveTo>
                    <a:pt x="179959" y="0"/>
                  </a:moveTo>
                  <a:lnTo>
                    <a:pt x="132100" y="6433"/>
                  </a:lnTo>
                  <a:lnTo>
                    <a:pt x="89106" y="24586"/>
                  </a:lnTo>
                  <a:lnTo>
                    <a:pt x="52689" y="52736"/>
                  </a:lnTo>
                  <a:lnTo>
                    <a:pt x="24558" y="89163"/>
                  </a:lnTo>
                  <a:lnTo>
                    <a:pt x="6424" y="132144"/>
                  </a:lnTo>
                  <a:lnTo>
                    <a:pt x="0" y="179959"/>
                  </a:lnTo>
                  <a:lnTo>
                    <a:pt x="6424" y="227826"/>
                  </a:lnTo>
                  <a:lnTo>
                    <a:pt x="24558" y="270843"/>
                  </a:lnTo>
                  <a:lnTo>
                    <a:pt x="52689" y="307292"/>
                  </a:lnTo>
                  <a:lnTo>
                    <a:pt x="89106" y="335454"/>
                  </a:lnTo>
                  <a:lnTo>
                    <a:pt x="132100" y="353610"/>
                  </a:lnTo>
                  <a:lnTo>
                    <a:pt x="179959" y="360044"/>
                  </a:lnTo>
                  <a:lnTo>
                    <a:pt x="227826" y="353610"/>
                  </a:lnTo>
                  <a:lnTo>
                    <a:pt x="270843" y="335454"/>
                  </a:lnTo>
                  <a:lnTo>
                    <a:pt x="307292" y="307292"/>
                  </a:lnTo>
                  <a:lnTo>
                    <a:pt x="335454" y="270843"/>
                  </a:lnTo>
                  <a:lnTo>
                    <a:pt x="353610" y="227826"/>
                  </a:lnTo>
                  <a:lnTo>
                    <a:pt x="360045" y="179959"/>
                  </a:lnTo>
                  <a:lnTo>
                    <a:pt x="353610" y="132144"/>
                  </a:lnTo>
                  <a:lnTo>
                    <a:pt x="335454" y="89163"/>
                  </a:lnTo>
                  <a:lnTo>
                    <a:pt x="307292" y="52736"/>
                  </a:lnTo>
                  <a:lnTo>
                    <a:pt x="270843" y="24586"/>
                  </a:lnTo>
                  <a:lnTo>
                    <a:pt x="227826" y="6433"/>
                  </a:lnTo>
                  <a:lnTo>
                    <a:pt x="179959"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6" name="Google Shape;1436;p4"/>
            <p:cNvSpPr/>
            <p:nvPr/>
          </p:nvSpPr>
          <p:spPr>
            <a:xfrm>
              <a:off x="3215037" y="4717765"/>
              <a:ext cx="360045" cy="360045"/>
            </a:xfrm>
            <a:custGeom>
              <a:avLst/>
              <a:gdLst/>
              <a:ahLst/>
              <a:cxnLst/>
              <a:rect l="l" t="t" r="r" b="b"/>
              <a:pathLst>
                <a:path w="360045" h="360045" extrusionOk="0">
                  <a:moveTo>
                    <a:pt x="0" y="179959"/>
                  </a:moveTo>
                  <a:lnTo>
                    <a:pt x="6424" y="132144"/>
                  </a:lnTo>
                  <a:lnTo>
                    <a:pt x="24558" y="89163"/>
                  </a:lnTo>
                  <a:lnTo>
                    <a:pt x="52689" y="52736"/>
                  </a:lnTo>
                  <a:lnTo>
                    <a:pt x="89106" y="24586"/>
                  </a:lnTo>
                  <a:lnTo>
                    <a:pt x="132100" y="6433"/>
                  </a:lnTo>
                  <a:lnTo>
                    <a:pt x="179959" y="0"/>
                  </a:lnTo>
                  <a:lnTo>
                    <a:pt x="227826" y="6433"/>
                  </a:lnTo>
                  <a:lnTo>
                    <a:pt x="270843" y="24586"/>
                  </a:lnTo>
                  <a:lnTo>
                    <a:pt x="307292" y="52736"/>
                  </a:lnTo>
                  <a:lnTo>
                    <a:pt x="335454" y="89163"/>
                  </a:lnTo>
                  <a:lnTo>
                    <a:pt x="353610" y="132144"/>
                  </a:lnTo>
                  <a:lnTo>
                    <a:pt x="360045" y="179959"/>
                  </a:lnTo>
                  <a:lnTo>
                    <a:pt x="353610" y="227826"/>
                  </a:lnTo>
                  <a:lnTo>
                    <a:pt x="335454" y="270843"/>
                  </a:lnTo>
                  <a:lnTo>
                    <a:pt x="307292" y="307292"/>
                  </a:lnTo>
                  <a:lnTo>
                    <a:pt x="270843" y="335454"/>
                  </a:lnTo>
                  <a:lnTo>
                    <a:pt x="227826" y="353610"/>
                  </a:lnTo>
                  <a:lnTo>
                    <a:pt x="179959" y="360044"/>
                  </a:lnTo>
                  <a:lnTo>
                    <a:pt x="132100" y="353610"/>
                  </a:lnTo>
                  <a:lnTo>
                    <a:pt x="89106" y="335454"/>
                  </a:lnTo>
                  <a:lnTo>
                    <a:pt x="52689" y="307292"/>
                  </a:lnTo>
                  <a:lnTo>
                    <a:pt x="24558" y="270843"/>
                  </a:lnTo>
                  <a:lnTo>
                    <a:pt x="6424" y="227826"/>
                  </a:lnTo>
                  <a:lnTo>
                    <a:pt x="0" y="179959"/>
                  </a:lnTo>
                  <a:close/>
                </a:path>
              </a:pathLst>
            </a:custGeom>
            <a:noFill/>
            <a:ln w="25375" cap="flat" cmpd="sng">
              <a:solidFill>
                <a:srgbClr val="64171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7" name="Google Shape;1437;p4"/>
            <p:cNvSpPr/>
            <p:nvPr/>
          </p:nvSpPr>
          <p:spPr>
            <a:xfrm>
              <a:off x="7207790" y="4657947"/>
              <a:ext cx="322580" cy="323215"/>
            </a:xfrm>
            <a:custGeom>
              <a:avLst/>
              <a:gdLst/>
              <a:ahLst/>
              <a:cxnLst/>
              <a:rect l="l" t="t" r="r" b="b"/>
              <a:pathLst>
                <a:path w="322579" h="323214" extrusionOk="0">
                  <a:moveTo>
                    <a:pt x="161290" y="0"/>
                  </a:moveTo>
                  <a:lnTo>
                    <a:pt x="118386" y="5764"/>
                  </a:lnTo>
                  <a:lnTo>
                    <a:pt x="79850" y="22032"/>
                  </a:lnTo>
                  <a:lnTo>
                    <a:pt x="47212" y="47259"/>
                  </a:lnTo>
                  <a:lnTo>
                    <a:pt x="22003" y="79906"/>
                  </a:lnTo>
                  <a:lnTo>
                    <a:pt x="5756" y="118430"/>
                  </a:lnTo>
                  <a:lnTo>
                    <a:pt x="0" y="161289"/>
                  </a:lnTo>
                  <a:lnTo>
                    <a:pt x="5756" y="204203"/>
                  </a:lnTo>
                  <a:lnTo>
                    <a:pt x="22003" y="242762"/>
                  </a:lnTo>
                  <a:lnTo>
                    <a:pt x="47212" y="275431"/>
                  </a:lnTo>
                  <a:lnTo>
                    <a:pt x="79850" y="300670"/>
                  </a:lnTo>
                  <a:lnTo>
                    <a:pt x="118386" y="316941"/>
                  </a:lnTo>
                  <a:lnTo>
                    <a:pt x="161290" y="322706"/>
                  </a:lnTo>
                  <a:lnTo>
                    <a:pt x="204193" y="316941"/>
                  </a:lnTo>
                  <a:lnTo>
                    <a:pt x="242729" y="300670"/>
                  </a:lnTo>
                  <a:lnTo>
                    <a:pt x="275367" y="275431"/>
                  </a:lnTo>
                  <a:lnTo>
                    <a:pt x="300576" y="242762"/>
                  </a:lnTo>
                  <a:lnTo>
                    <a:pt x="316823" y="204203"/>
                  </a:lnTo>
                  <a:lnTo>
                    <a:pt x="322579" y="161289"/>
                  </a:lnTo>
                  <a:lnTo>
                    <a:pt x="316823" y="118430"/>
                  </a:lnTo>
                  <a:lnTo>
                    <a:pt x="300576" y="79906"/>
                  </a:lnTo>
                  <a:lnTo>
                    <a:pt x="275367" y="47259"/>
                  </a:lnTo>
                  <a:lnTo>
                    <a:pt x="242729" y="22032"/>
                  </a:lnTo>
                  <a:lnTo>
                    <a:pt x="204193" y="5764"/>
                  </a:lnTo>
                  <a:lnTo>
                    <a:pt x="161290" y="0"/>
                  </a:lnTo>
                  <a:close/>
                </a:path>
              </a:pathLst>
            </a:custGeom>
            <a:solidFill>
              <a:srgbClr val="F0B03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8" name="Google Shape;1438;p4"/>
            <p:cNvSpPr/>
            <p:nvPr/>
          </p:nvSpPr>
          <p:spPr>
            <a:xfrm>
              <a:off x="8911622" y="1146144"/>
              <a:ext cx="412750" cy="412750"/>
            </a:xfrm>
            <a:custGeom>
              <a:avLst/>
              <a:gdLst/>
              <a:ahLst/>
              <a:cxnLst/>
              <a:rect l="l" t="t" r="r" b="b"/>
              <a:pathLst>
                <a:path w="412750" h="412750" extrusionOk="0">
                  <a:moveTo>
                    <a:pt x="206248" y="0"/>
                  </a:moveTo>
                  <a:lnTo>
                    <a:pt x="158953" y="5446"/>
                  </a:lnTo>
                  <a:lnTo>
                    <a:pt x="115540" y="20961"/>
                  </a:lnTo>
                  <a:lnTo>
                    <a:pt x="77245" y="45306"/>
                  </a:lnTo>
                  <a:lnTo>
                    <a:pt x="45306" y="77245"/>
                  </a:lnTo>
                  <a:lnTo>
                    <a:pt x="20961" y="115540"/>
                  </a:lnTo>
                  <a:lnTo>
                    <a:pt x="5446" y="158953"/>
                  </a:lnTo>
                  <a:lnTo>
                    <a:pt x="0" y="206248"/>
                  </a:lnTo>
                  <a:lnTo>
                    <a:pt x="5446" y="253502"/>
                  </a:lnTo>
                  <a:lnTo>
                    <a:pt x="20961" y="296900"/>
                  </a:lnTo>
                  <a:lnTo>
                    <a:pt x="45306" y="335197"/>
                  </a:lnTo>
                  <a:lnTo>
                    <a:pt x="77245" y="367149"/>
                  </a:lnTo>
                  <a:lnTo>
                    <a:pt x="115540" y="391512"/>
                  </a:lnTo>
                  <a:lnTo>
                    <a:pt x="158953" y="407042"/>
                  </a:lnTo>
                  <a:lnTo>
                    <a:pt x="206248" y="412496"/>
                  </a:lnTo>
                  <a:lnTo>
                    <a:pt x="253542" y="407042"/>
                  </a:lnTo>
                  <a:lnTo>
                    <a:pt x="296955" y="391512"/>
                  </a:lnTo>
                  <a:lnTo>
                    <a:pt x="335250" y="367149"/>
                  </a:lnTo>
                  <a:lnTo>
                    <a:pt x="367189" y="335197"/>
                  </a:lnTo>
                  <a:lnTo>
                    <a:pt x="391534" y="296900"/>
                  </a:lnTo>
                  <a:lnTo>
                    <a:pt x="407049" y="253502"/>
                  </a:lnTo>
                  <a:lnTo>
                    <a:pt x="412496" y="206248"/>
                  </a:lnTo>
                  <a:lnTo>
                    <a:pt x="407049" y="158953"/>
                  </a:lnTo>
                  <a:lnTo>
                    <a:pt x="391534" y="115540"/>
                  </a:lnTo>
                  <a:lnTo>
                    <a:pt x="367189" y="77245"/>
                  </a:lnTo>
                  <a:lnTo>
                    <a:pt x="335250" y="45306"/>
                  </a:lnTo>
                  <a:lnTo>
                    <a:pt x="296955" y="20961"/>
                  </a:lnTo>
                  <a:lnTo>
                    <a:pt x="253542" y="5446"/>
                  </a:lnTo>
                  <a:lnTo>
                    <a:pt x="206248" y="0"/>
                  </a:lnTo>
                  <a:close/>
                </a:path>
              </a:pathLst>
            </a:custGeom>
            <a:solidFill>
              <a:srgbClr val="1589B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9" name="Google Shape;1439;p4"/>
            <p:cNvSpPr/>
            <p:nvPr/>
          </p:nvSpPr>
          <p:spPr>
            <a:xfrm>
              <a:off x="8736338" y="5614654"/>
              <a:ext cx="508634" cy="499109"/>
            </a:xfrm>
            <a:custGeom>
              <a:avLst/>
              <a:gdLst/>
              <a:ahLst/>
              <a:cxnLst/>
              <a:rect l="l" t="t" r="r" b="b"/>
              <a:pathLst>
                <a:path w="508634" h="499110" extrusionOk="0">
                  <a:moveTo>
                    <a:pt x="338931" y="0"/>
                  </a:moveTo>
                  <a:lnTo>
                    <a:pt x="169467" y="0"/>
                  </a:lnTo>
                  <a:lnTo>
                    <a:pt x="169467" y="166197"/>
                  </a:lnTo>
                  <a:lnTo>
                    <a:pt x="0" y="166197"/>
                  </a:lnTo>
                  <a:lnTo>
                    <a:pt x="0" y="332949"/>
                  </a:lnTo>
                  <a:lnTo>
                    <a:pt x="169467" y="332949"/>
                  </a:lnTo>
                  <a:lnTo>
                    <a:pt x="169468" y="498591"/>
                  </a:lnTo>
                  <a:lnTo>
                    <a:pt x="338932" y="498591"/>
                  </a:lnTo>
                  <a:lnTo>
                    <a:pt x="338931" y="332949"/>
                  </a:lnTo>
                  <a:lnTo>
                    <a:pt x="508395" y="332949"/>
                  </a:lnTo>
                  <a:lnTo>
                    <a:pt x="508395" y="166197"/>
                  </a:lnTo>
                  <a:lnTo>
                    <a:pt x="338931" y="166197"/>
                  </a:lnTo>
                  <a:lnTo>
                    <a:pt x="338931"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40" name="Google Shape;1440;p4"/>
            <p:cNvPicPr preferRelativeResize="0"/>
            <p:nvPr/>
          </p:nvPicPr>
          <p:blipFill rotWithShape="1">
            <a:blip r:embed="rId7">
              <a:alphaModFix/>
            </a:blip>
            <a:srcRect/>
            <a:stretch/>
          </p:blipFill>
          <p:spPr>
            <a:xfrm>
              <a:off x="9377151" y="5780852"/>
              <a:ext cx="382244" cy="168183"/>
            </a:xfrm>
            <a:prstGeom prst="rect">
              <a:avLst/>
            </a:prstGeom>
            <a:noFill/>
            <a:ln>
              <a:noFill/>
            </a:ln>
          </p:spPr>
        </p:pic>
        <p:pic>
          <p:nvPicPr>
            <p:cNvPr id="1441" name="Google Shape;1441;p4"/>
            <p:cNvPicPr preferRelativeResize="0"/>
            <p:nvPr/>
          </p:nvPicPr>
          <p:blipFill rotWithShape="1">
            <a:blip r:embed="rId8">
              <a:alphaModFix/>
            </a:blip>
            <a:srcRect/>
            <a:stretch/>
          </p:blipFill>
          <p:spPr>
            <a:xfrm>
              <a:off x="9783779" y="5780852"/>
              <a:ext cx="291195" cy="170057"/>
            </a:xfrm>
            <a:prstGeom prst="rect">
              <a:avLst/>
            </a:prstGeom>
            <a:noFill/>
            <a:ln>
              <a:noFill/>
            </a:ln>
          </p:spPr>
        </p:pic>
        <p:pic>
          <p:nvPicPr>
            <p:cNvPr id="1442" name="Google Shape;1442;p4"/>
            <p:cNvPicPr preferRelativeResize="0"/>
            <p:nvPr/>
          </p:nvPicPr>
          <p:blipFill rotWithShape="1">
            <a:blip r:embed="rId9">
              <a:alphaModFix/>
            </a:blip>
            <a:srcRect/>
            <a:stretch/>
          </p:blipFill>
          <p:spPr>
            <a:xfrm>
              <a:off x="10111880" y="5780852"/>
              <a:ext cx="411232" cy="170057"/>
            </a:xfrm>
            <a:prstGeom prst="rect">
              <a:avLst/>
            </a:prstGeom>
            <a:noFill/>
            <a:ln>
              <a:noFill/>
            </a:ln>
          </p:spPr>
        </p:pic>
        <p:sp>
          <p:nvSpPr>
            <p:cNvPr id="1443" name="Google Shape;1443;p4"/>
            <p:cNvSpPr/>
            <p:nvPr/>
          </p:nvSpPr>
          <p:spPr>
            <a:xfrm>
              <a:off x="10548615" y="5777211"/>
              <a:ext cx="635000" cy="174625"/>
            </a:xfrm>
            <a:custGeom>
              <a:avLst/>
              <a:gdLst/>
              <a:ahLst/>
              <a:cxnLst/>
              <a:rect l="l" t="t" r="r" b="b"/>
              <a:pathLst>
                <a:path w="635000" h="174625" extrusionOk="0">
                  <a:moveTo>
                    <a:pt x="158076" y="106121"/>
                  </a:moveTo>
                  <a:lnTo>
                    <a:pt x="121831" y="106121"/>
                  </a:lnTo>
                  <a:lnTo>
                    <a:pt x="117830" y="121158"/>
                  </a:lnTo>
                  <a:lnTo>
                    <a:pt x="110045" y="132994"/>
                  </a:lnTo>
                  <a:lnTo>
                    <a:pt x="98513" y="140766"/>
                  </a:lnTo>
                  <a:lnTo>
                    <a:pt x="83235" y="143560"/>
                  </a:lnTo>
                  <a:lnTo>
                    <a:pt x="62026" y="138899"/>
                  </a:lnTo>
                  <a:lnTo>
                    <a:pt x="47802" y="126453"/>
                  </a:lnTo>
                  <a:lnTo>
                    <a:pt x="39789" y="108572"/>
                  </a:lnTo>
                  <a:lnTo>
                    <a:pt x="37287" y="87566"/>
                  </a:lnTo>
                  <a:lnTo>
                    <a:pt x="39776" y="66408"/>
                  </a:lnTo>
                  <a:lnTo>
                    <a:pt x="47764" y="48183"/>
                  </a:lnTo>
                  <a:lnTo>
                    <a:pt x="61988" y="35407"/>
                  </a:lnTo>
                  <a:lnTo>
                    <a:pt x="83235" y="30594"/>
                  </a:lnTo>
                  <a:lnTo>
                    <a:pt x="96545" y="32804"/>
                  </a:lnTo>
                  <a:lnTo>
                    <a:pt x="107950" y="38900"/>
                  </a:lnTo>
                  <a:lnTo>
                    <a:pt x="116306" y="48107"/>
                  </a:lnTo>
                  <a:lnTo>
                    <a:pt x="120510" y="59740"/>
                  </a:lnTo>
                  <a:lnTo>
                    <a:pt x="156756" y="59740"/>
                  </a:lnTo>
                  <a:lnTo>
                    <a:pt x="148590" y="34188"/>
                  </a:lnTo>
                  <a:lnTo>
                    <a:pt x="132321" y="15455"/>
                  </a:lnTo>
                  <a:lnTo>
                    <a:pt x="109880" y="3924"/>
                  </a:lnTo>
                  <a:lnTo>
                    <a:pt x="83235" y="0"/>
                  </a:lnTo>
                  <a:lnTo>
                    <a:pt x="48107" y="6946"/>
                  </a:lnTo>
                  <a:lnTo>
                    <a:pt x="21958" y="25831"/>
                  </a:lnTo>
                  <a:lnTo>
                    <a:pt x="5638" y="53721"/>
                  </a:lnTo>
                  <a:lnTo>
                    <a:pt x="0" y="87680"/>
                  </a:lnTo>
                  <a:lnTo>
                    <a:pt x="5651" y="121513"/>
                  </a:lnTo>
                  <a:lnTo>
                    <a:pt x="21983" y="149098"/>
                  </a:lnTo>
                  <a:lnTo>
                    <a:pt x="48145" y="167678"/>
                  </a:lnTo>
                  <a:lnTo>
                    <a:pt x="83235" y="174485"/>
                  </a:lnTo>
                  <a:lnTo>
                    <a:pt x="111988" y="169659"/>
                  </a:lnTo>
                  <a:lnTo>
                    <a:pt x="134886" y="155917"/>
                  </a:lnTo>
                  <a:lnTo>
                    <a:pt x="150660" y="134366"/>
                  </a:lnTo>
                  <a:lnTo>
                    <a:pt x="158076" y="106121"/>
                  </a:lnTo>
                  <a:close/>
                </a:path>
                <a:path w="635000" h="174625" extrusionOk="0">
                  <a:moveTo>
                    <a:pt x="252882" y="47371"/>
                  </a:moveTo>
                  <a:lnTo>
                    <a:pt x="247891" y="46266"/>
                  </a:lnTo>
                  <a:lnTo>
                    <a:pt x="245541" y="46266"/>
                  </a:lnTo>
                  <a:lnTo>
                    <a:pt x="233464" y="48145"/>
                  </a:lnTo>
                  <a:lnTo>
                    <a:pt x="222211" y="53416"/>
                  </a:lnTo>
                  <a:lnTo>
                    <a:pt x="212839" y="61556"/>
                  </a:lnTo>
                  <a:lnTo>
                    <a:pt x="206375" y="71996"/>
                  </a:lnTo>
                  <a:lnTo>
                    <a:pt x="205994" y="71996"/>
                  </a:lnTo>
                  <a:lnTo>
                    <a:pt x="205994" y="49580"/>
                  </a:lnTo>
                  <a:lnTo>
                    <a:pt x="173799" y="49466"/>
                  </a:lnTo>
                  <a:lnTo>
                    <a:pt x="173799" y="170294"/>
                  </a:lnTo>
                  <a:lnTo>
                    <a:pt x="207695" y="170294"/>
                  </a:lnTo>
                  <a:lnTo>
                    <a:pt x="207695" y="115735"/>
                  </a:lnTo>
                  <a:lnTo>
                    <a:pt x="209410" y="100698"/>
                  </a:lnTo>
                  <a:lnTo>
                    <a:pt x="215049" y="88417"/>
                  </a:lnTo>
                  <a:lnTo>
                    <a:pt x="225285" y="80124"/>
                  </a:lnTo>
                  <a:lnTo>
                    <a:pt x="240830" y="77076"/>
                  </a:lnTo>
                  <a:lnTo>
                    <a:pt x="244690" y="77076"/>
                  </a:lnTo>
                  <a:lnTo>
                    <a:pt x="249770" y="77635"/>
                  </a:lnTo>
                  <a:lnTo>
                    <a:pt x="252882" y="78295"/>
                  </a:lnTo>
                  <a:lnTo>
                    <a:pt x="252882" y="47371"/>
                  </a:lnTo>
                  <a:close/>
                </a:path>
                <a:path w="635000" h="174625" extrusionOk="0">
                  <a:moveTo>
                    <a:pt x="384314" y="109982"/>
                  </a:moveTo>
                  <a:lnTo>
                    <a:pt x="379780" y="83820"/>
                  </a:lnTo>
                  <a:lnTo>
                    <a:pt x="371792" y="71335"/>
                  </a:lnTo>
                  <a:lnTo>
                    <a:pt x="366915" y="63715"/>
                  </a:lnTo>
                  <a:lnTo>
                    <a:pt x="350329" y="53086"/>
                  </a:lnTo>
                  <a:lnTo>
                    <a:pt x="350329" y="109982"/>
                  </a:lnTo>
                  <a:lnTo>
                    <a:pt x="348907" y="124079"/>
                  </a:lnTo>
                  <a:lnTo>
                    <a:pt x="348894" y="124218"/>
                  </a:lnTo>
                  <a:lnTo>
                    <a:pt x="344017" y="136601"/>
                  </a:lnTo>
                  <a:lnTo>
                    <a:pt x="334835" y="145326"/>
                  </a:lnTo>
                  <a:lnTo>
                    <a:pt x="320484" y="148640"/>
                  </a:lnTo>
                  <a:lnTo>
                    <a:pt x="306362" y="145326"/>
                  </a:lnTo>
                  <a:lnTo>
                    <a:pt x="306209" y="145326"/>
                  </a:lnTo>
                  <a:lnTo>
                    <a:pt x="290830" y="109982"/>
                  </a:lnTo>
                  <a:lnTo>
                    <a:pt x="292252" y="95745"/>
                  </a:lnTo>
                  <a:lnTo>
                    <a:pt x="297103" y="83375"/>
                  </a:lnTo>
                  <a:lnTo>
                    <a:pt x="306235" y="74637"/>
                  </a:lnTo>
                  <a:lnTo>
                    <a:pt x="320484" y="71335"/>
                  </a:lnTo>
                  <a:lnTo>
                    <a:pt x="334759" y="74637"/>
                  </a:lnTo>
                  <a:lnTo>
                    <a:pt x="343941" y="83375"/>
                  </a:lnTo>
                  <a:lnTo>
                    <a:pt x="348869" y="95745"/>
                  </a:lnTo>
                  <a:lnTo>
                    <a:pt x="350329" y="109982"/>
                  </a:lnTo>
                  <a:lnTo>
                    <a:pt x="350329" y="53086"/>
                  </a:lnTo>
                  <a:lnTo>
                    <a:pt x="346824" y="50825"/>
                  </a:lnTo>
                  <a:lnTo>
                    <a:pt x="320573" y="46266"/>
                  </a:lnTo>
                  <a:lnTo>
                    <a:pt x="294373" y="50825"/>
                  </a:lnTo>
                  <a:lnTo>
                    <a:pt x="274370" y="63715"/>
                  </a:lnTo>
                  <a:lnTo>
                    <a:pt x="261607" y="83820"/>
                  </a:lnTo>
                  <a:lnTo>
                    <a:pt x="257124" y="109982"/>
                  </a:lnTo>
                  <a:lnTo>
                    <a:pt x="261658" y="136156"/>
                  </a:lnTo>
                  <a:lnTo>
                    <a:pt x="269608" y="148640"/>
                  </a:lnTo>
                  <a:lnTo>
                    <a:pt x="274497" y="156260"/>
                  </a:lnTo>
                  <a:lnTo>
                    <a:pt x="294538" y="169151"/>
                  </a:lnTo>
                  <a:lnTo>
                    <a:pt x="320573" y="173710"/>
                  </a:lnTo>
                  <a:lnTo>
                    <a:pt x="346735" y="169151"/>
                  </a:lnTo>
                  <a:lnTo>
                    <a:pt x="366852" y="156260"/>
                  </a:lnTo>
                  <a:lnTo>
                    <a:pt x="371741" y="148640"/>
                  </a:lnTo>
                  <a:lnTo>
                    <a:pt x="379755" y="136156"/>
                  </a:lnTo>
                  <a:lnTo>
                    <a:pt x="384314" y="109982"/>
                  </a:lnTo>
                  <a:close/>
                </a:path>
                <a:path w="635000" h="174625" extrusionOk="0">
                  <a:moveTo>
                    <a:pt x="509244" y="131419"/>
                  </a:moveTo>
                  <a:lnTo>
                    <a:pt x="484733" y="101625"/>
                  </a:lnTo>
                  <a:lnTo>
                    <a:pt x="456272" y="94627"/>
                  </a:lnTo>
                  <a:lnTo>
                    <a:pt x="443979" y="91452"/>
                  </a:lnTo>
                  <a:lnTo>
                    <a:pt x="435317" y="86893"/>
                  </a:lnTo>
                  <a:lnTo>
                    <a:pt x="432041" y="79730"/>
                  </a:lnTo>
                  <a:lnTo>
                    <a:pt x="432041" y="69900"/>
                  </a:lnTo>
                  <a:lnTo>
                    <a:pt x="443242" y="68465"/>
                  </a:lnTo>
                  <a:lnTo>
                    <a:pt x="450875" y="68465"/>
                  </a:lnTo>
                  <a:lnTo>
                    <a:pt x="459498" y="69215"/>
                  </a:lnTo>
                  <a:lnTo>
                    <a:pt x="466686" y="71818"/>
                  </a:lnTo>
                  <a:lnTo>
                    <a:pt x="471766" y="76809"/>
                  </a:lnTo>
                  <a:lnTo>
                    <a:pt x="474040" y="84696"/>
                  </a:lnTo>
                  <a:lnTo>
                    <a:pt x="505955" y="84696"/>
                  </a:lnTo>
                  <a:lnTo>
                    <a:pt x="500126" y="66205"/>
                  </a:lnTo>
                  <a:lnTo>
                    <a:pt x="487895" y="54381"/>
                  </a:lnTo>
                  <a:lnTo>
                    <a:pt x="471182" y="48107"/>
                  </a:lnTo>
                  <a:lnTo>
                    <a:pt x="451904" y="46266"/>
                  </a:lnTo>
                  <a:lnTo>
                    <a:pt x="432371" y="47993"/>
                  </a:lnTo>
                  <a:lnTo>
                    <a:pt x="415264" y="54076"/>
                  </a:lnTo>
                  <a:lnTo>
                    <a:pt x="403136" y="65925"/>
                  </a:lnTo>
                  <a:lnTo>
                    <a:pt x="398526" y="84912"/>
                  </a:lnTo>
                  <a:lnTo>
                    <a:pt x="401815" y="98374"/>
                  </a:lnTo>
                  <a:lnTo>
                    <a:pt x="410527" y="107518"/>
                  </a:lnTo>
                  <a:lnTo>
                    <a:pt x="422910" y="113449"/>
                  </a:lnTo>
                  <a:lnTo>
                    <a:pt x="437222" y="117284"/>
                  </a:lnTo>
                  <a:lnTo>
                    <a:pt x="453517" y="120865"/>
                  </a:lnTo>
                  <a:lnTo>
                    <a:pt x="465569" y="124650"/>
                  </a:lnTo>
                  <a:lnTo>
                    <a:pt x="473062" y="129387"/>
                  </a:lnTo>
                  <a:lnTo>
                    <a:pt x="475640" y="135826"/>
                  </a:lnTo>
                  <a:lnTo>
                    <a:pt x="473557" y="143243"/>
                  </a:lnTo>
                  <a:lnTo>
                    <a:pt x="468249" y="148043"/>
                  </a:lnTo>
                  <a:lnTo>
                    <a:pt x="461098" y="150622"/>
                  </a:lnTo>
                  <a:lnTo>
                    <a:pt x="453504" y="151396"/>
                  </a:lnTo>
                  <a:lnTo>
                    <a:pt x="443801" y="150253"/>
                  </a:lnTo>
                  <a:lnTo>
                    <a:pt x="435533" y="146634"/>
                  </a:lnTo>
                  <a:lnTo>
                    <a:pt x="429729" y="140271"/>
                  </a:lnTo>
                  <a:lnTo>
                    <a:pt x="427431" y="130975"/>
                  </a:lnTo>
                  <a:lnTo>
                    <a:pt x="395605" y="130975"/>
                  </a:lnTo>
                  <a:lnTo>
                    <a:pt x="401294" y="151257"/>
                  </a:lnTo>
                  <a:lnTo>
                    <a:pt x="414502" y="164426"/>
                  </a:lnTo>
                  <a:lnTo>
                    <a:pt x="432663" y="171564"/>
                  </a:lnTo>
                  <a:lnTo>
                    <a:pt x="453224" y="173710"/>
                  </a:lnTo>
                  <a:lnTo>
                    <a:pt x="473773" y="171602"/>
                  </a:lnTo>
                  <a:lnTo>
                    <a:pt x="491718" y="164566"/>
                  </a:lnTo>
                  <a:lnTo>
                    <a:pt x="504418" y="151536"/>
                  </a:lnTo>
                  <a:lnTo>
                    <a:pt x="509244" y="131419"/>
                  </a:lnTo>
                  <a:close/>
                </a:path>
                <a:path w="635000" h="174625" extrusionOk="0">
                  <a:moveTo>
                    <a:pt x="634644" y="131419"/>
                  </a:moveTo>
                  <a:lnTo>
                    <a:pt x="609942" y="101625"/>
                  </a:lnTo>
                  <a:lnTo>
                    <a:pt x="581342" y="94627"/>
                  </a:lnTo>
                  <a:lnTo>
                    <a:pt x="569150" y="91452"/>
                  </a:lnTo>
                  <a:lnTo>
                    <a:pt x="560578" y="86893"/>
                  </a:lnTo>
                  <a:lnTo>
                    <a:pt x="557352" y="79730"/>
                  </a:lnTo>
                  <a:lnTo>
                    <a:pt x="557352" y="69900"/>
                  </a:lnTo>
                  <a:lnTo>
                    <a:pt x="568185" y="68465"/>
                  </a:lnTo>
                  <a:lnTo>
                    <a:pt x="575906" y="68465"/>
                  </a:lnTo>
                  <a:lnTo>
                    <a:pt x="584492" y="69215"/>
                  </a:lnTo>
                  <a:lnTo>
                    <a:pt x="591629" y="71818"/>
                  </a:lnTo>
                  <a:lnTo>
                    <a:pt x="596671" y="76809"/>
                  </a:lnTo>
                  <a:lnTo>
                    <a:pt x="598970" y="84696"/>
                  </a:lnTo>
                  <a:lnTo>
                    <a:pt x="631164" y="84696"/>
                  </a:lnTo>
                  <a:lnTo>
                    <a:pt x="625233" y="66205"/>
                  </a:lnTo>
                  <a:lnTo>
                    <a:pt x="612787" y="54381"/>
                  </a:lnTo>
                  <a:lnTo>
                    <a:pt x="595922" y="48107"/>
                  </a:lnTo>
                  <a:lnTo>
                    <a:pt x="576745" y="46266"/>
                  </a:lnTo>
                  <a:lnTo>
                    <a:pt x="557403" y="47993"/>
                  </a:lnTo>
                  <a:lnTo>
                    <a:pt x="540283" y="54076"/>
                  </a:lnTo>
                  <a:lnTo>
                    <a:pt x="528040" y="65925"/>
                  </a:lnTo>
                  <a:lnTo>
                    <a:pt x="523367" y="84912"/>
                  </a:lnTo>
                  <a:lnTo>
                    <a:pt x="526732" y="98374"/>
                  </a:lnTo>
                  <a:lnTo>
                    <a:pt x="535571" y="107518"/>
                  </a:lnTo>
                  <a:lnTo>
                    <a:pt x="548030" y="113449"/>
                  </a:lnTo>
                  <a:lnTo>
                    <a:pt x="562254" y="117284"/>
                  </a:lnTo>
                  <a:lnTo>
                    <a:pt x="578497" y="120865"/>
                  </a:lnTo>
                  <a:lnTo>
                    <a:pt x="590562" y="124650"/>
                  </a:lnTo>
                  <a:lnTo>
                    <a:pt x="598081" y="129387"/>
                  </a:lnTo>
                  <a:lnTo>
                    <a:pt x="600659" y="135826"/>
                  </a:lnTo>
                  <a:lnTo>
                    <a:pt x="598563" y="143243"/>
                  </a:lnTo>
                  <a:lnTo>
                    <a:pt x="593229" y="148043"/>
                  </a:lnTo>
                  <a:lnTo>
                    <a:pt x="586041" y="150622"/>
                  </a:lnTo>
                  <a:lnTo>
                    <a:pt x="578446" y="151396"/>
                  </a:lnTo>
                  <a:lnTo>
                    <a:pt x="568833" y="150253"/>
                  </a:lnTo>
                  <a:lnTo>
                    <a:pt x="560679" y="146634"/>
                  </a:lnTo>
                  <a:lnTo>
                    <a:pt x="554990" y="140271"/>
                  </a:lnTo>
                  <a:lnTo>
                    <a:pt x="552767" y="130975"/>
                  </a:lnTo>
                  <a:lnTo>
                    <a:pt x="520725" y="130975"/>
                  </a:lnTo>
                  <a:lnTo>
                    <a:pt x="526376" y="151257"/>
                  </a:lnTo>
                  <a:lnTo>
                    <a:pt x="539508" y="164426"/>
                  </a:lnTo>
                  <a:lnTo>
                    <a:pt x="557669" y="171564"/>
                  </a:lnTo>
                  <a:lnTo>
                    <a:pt x="578345" y="173710"/>
                  </a:lnTo>
                  <a:lnTo>
                    <a:pt x="599020" y="171602"/>
                  </a:lnTo>
                  <a:lnTo>
                    <a:pt x="617054" y="164566"/>
                  </a:lnTo>
                  <a:lnTo>
                    <a:pt x="629805" y="151536"/>
                  </a:lnTo>
                  <a:lnTo>
                    <a:pt x="634644" y="131419"/>
                  </a:lnTo>
                  <a:close/>
                </a:path>
              </a:pathLst>
            </a:custGeom>
            <a:solidFill>
              <a:srgbClr val="1D1D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5"/>
          <p:cNvSpPr/>
          <p:nvPr/>
        </p:nvSpPr>
        <p:spPr>
          <a:xfrm rot="5340000">
            <a:off x="2151578" y="-932388"/>
            <a:ext cx="76094" cy="3256471"/>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0" name="Google Shape;1450;p5"/>
          <p:cNvSpPr txBox="1">
            <a:spLocks noGrp="1"/>
          </p:cNvSpPr>
          <p:nvPr>
            <p:ph type="body" idx="1"/>
          </p:nvPr>
        </p:nvSpPr>
        <p:spPr>
          <a:xfrm>
            <a:off x="717459" y="1138466"/>
            <a:ext cx="4292579" cy="3792363"/>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SzPts val="1400"/>
              <a:buChar char="•"/>
            </a:pPr>
            <a:r>
              <a:rPr lang="en-GB" sz="1400">
                <a:solidFill>
                  <a:srgbClr val="1D1A1C"/>
                </a:solidFill>
                <a:latin typeface="Arial"/>
                <a:ea typeface="Arial"/>
                <a:cs typeface="Arial"/>
                <a:sym typeface="Arial"/>
              </a:rPr>
              <a:t>Service enabling people to leave hospital as soon as they are clinically able.</a:t>
            </a:r>
            <a:endParaRPr sz="1400">
              <a:solidFill>
                <a:srgbClr val="000000"/>
              </a:solidFill>
              <a:latin typeface="Arial"/>
              <a:ea typeface="Arial"/>
              <a:cs typeface="Arial"/>
              <a:sym typeface="Arial"/>
            </a:endParaRPr>
          </a:p>
          <a:p>
            <a:pPr marL="171450" lvl="0" indent="-82550" algn="l" rtl="0">
              <a:spcBef>
                <a:spcPts val="280"/>
              </a:spcBef>
              <a:spcAft>
                <a:spcPts val="0"/>
              </a:spcAft>
              <a:buSzPts val="1400"/>
              <a:buNone/>
            </a:pPr>
            <a:endParaRPr sz="1400">
              <a:solidFill>
                <a:srgbClr val="1D1A1C"/>
              </a:solidFill>
              <a:latin typeface="Arial"/>
              <a:ea typeface="Arial"/>
              <a:cs typeface="Arial"/>
              <a:sym typeface="Arial"/>
            </a:endParaRPr>
          </a:p>
          <a:p>
            <a:pPr marL="171450" lvl="0" indent="-171450" algn="l" rtl="0">
              <a:spcBef>
                <a:spcPts val="280"/>
              </a:spcBef>
              <a:spcAft>
                <a:spcPts val="0"/>
              </a:spcAft>
              <a:buSzPts val="1400"/>
              <a:buChar char="•"/>
            </a:pPr>
            <a:r>
              <a:rPr lang="en-GB" sz="1400">
                <a:solidFill>
                  <a:srgbClr val="1D1A1C"/>
                </a:solidFill>
                <a:latin typeface="Arial"/>
                <a:ea typeface="Arial"/>
                <a:cs typeface="Arial"/>
                <a:sym typeface="Arial"/>
              </a:rPr>
              <a:t>Continuous assessment in their home over the 21-day period.</a:t>
            </a:r>
            <a:endParaRPr sz="1400">
              <a:solidFill>
                <a:srgbClr val="000000"/>
              </a:solidFill>
              <a:latin typeface="Arial"/>
              <a:ea typeface="Arial"/>
              <a:cs typeface="Arial"/>
              <a:sym typeface="Arial"/>
            </a:endParaRPr>
          </a:p>
          <a:p>
            <a:pPr marL="171450" lvl="0" indent="-82550" algn="l" rtl="0">
              <a:spcBef>
                <a:spcPts val="280"/>
              </a:spcBef>
              <a:spcAft>
                <a:spcPts val="0"/>
              </a:spcAft>
              <a:buSzPts val="1400"/>
              <a:buNone/>
            </a:pPr>
            <a:endParaRPr sz="1400">
              <a:solidFill>
                <a:srgbClr val="1D1A1C"/>
              </a:solidFill>
              <a:latin typeface="Arial"/>
              <a:ea typeface="Arial"/>
              <a:cs typeface="Arial"/>
              <a:sym typeface="Arial"/>
            </a:endParaRPr>
          </a:p>
          <a:p>
            <a:pPr marL="171450" lvl="0" indent="-171450" algn="l" rtl="0">
              <a:spcBef>
                <a:spcPts val="280"/>
              </a:spcBef>
              <a:spcAft>
                <a:spcPts val="0"/>
              </a:spcAft>
              <a:buSzPts val="1400"/>
              <a:buChar char="•"/>
            </a:pPr>
            <a:r>
              <a:rPr lang="en-GB" sz="1400">
                <a:solidFill>
                  <a:srgbClr val="1D1A1C"/>
                </a:solidFill>
                <a:latin typeface="Arial"/>
                <a:ea typeface="Arial"/>
                <a:cs typeface="Arial"/>
                <a:sym typeface="Arial"/>
              </a:rPr>
              <a:t>Person-centred care and personalised support.</a:t>
            </a:r>
            <a:endParaRPr/>
          </a:p>
          <a:p>
            <a:pPr marL="171450" lvl="0" indent="-82550" algn="l" rtl="0">
              <a:spcBef>
                <a:spcPts val="280"/>
              </a:spcBef>
              <a:spcAft>
                <a:spcPts val="0"/>
              </a:spcAft>
              <a:buSzPts val="1400"/>
              <a:buNone/>
            </a:pPr>
            <a:endParaRPr sz="1400">
              <a:solidFill>
                <a:srgbClr val="1D1A1C"/>
              </a:solidFill>
              <a:latin typeface="Arial"/>
              <a:ea typeface="Arial"/>
              <a:cs typeface="Arial"/>
              <a:sym typeface="Arial"/>
            </a:endParaRPr>
          </a:p>
          <a:p>
            <a:pPr marL="171450" lvl="0" indent="-171450" algn="l" rtl="0">
              <a:spcBef>
                <a:spcPts val="280"/>
              </a:spcBef>
              <a:spcAft>
                <a:spcPts val="0"/>
              </a:spcAft>
              <a:buSzPts val="1400"/>
              <a:buChar char="•"/>
            </a:pPr>
            <a:r>
              <a:rPr lang="en-GB" sz="1400">
                <a:solidFill>
                  <a:srgbClr val="1D1A1C"/>
                </a:solidFill>
                <a:latin typeface="Arial"/>
                <a:ea typeface="Arial"/>
                <a:cs typeface="Arial"/>
                <a:sym typeface="Arial"/>
              </a:rPr>
              <a:t>Short-term model - typically up to 21- 28 days, with 24-hour wrap around care where required.</a:t>
            </a:r>
            <a:endParaRPr/>
          </a:p>
          <a:p>
            <a:pPr marL="171450" lvl="0" indent="-82550" algn="l" rtl="0">
              <a:spcBef>
                <a:spcPts val="280"/>
              </a:spcBef>
              <a:spcAft>
                <a:spcPts val="0"/>
              </a:spcAft>
              <a:buSzPts val="1400"/>
              <a:buNone/>
            </a:pPr>
            <a:endParaRPr sz="1400">
              <a:solidFill>
                <a:srgbClr val="1D1A1C"/>
              </a:solidFill>
              <a:latin typeface="Arial"/>
              <a:ea typeface="Arial"/>
              <a:cs typeface="Arial"/>
              <a:sym typeface="Arial"/>
            </a:endParaRPr>
          </a:p>
          <a:p>
            <a:pPr marL="171450" lvl="0" indent="-171450" algn="l" rtl="0">
              <a:spcBef>
                <a:spcPts val="280"/>
              </a:spcBef>
              <a:spcAft>
                <a:spcPts val="0"/>
              </a:spcAft>
              <a:buSzPts val="1400"/>
              <a:buChar char="•"/>
            </a:pPr>
            <a:r>
              <a:rPr lang="en-GB" sz="1400">
                <a:solidFill>
                  <a:srgbClr val="1D1A1C"/>
                </a:solidFill>
                <a:latin typeface="Arial"/>
                <a:ea typeface="Arial"/>
                <a:cs typeface="Arial"/>
                <a:sym typeface="Arial"/>
              </a:rPr>
              <a:t>Registered service – under Care Inspectorate. </a:t>
            </a:r>
            <a:endParaRPr sz="1400">
              <a:solidFill>
                <a:srgbClr val="000000"/>
              </a:solidFill>
              <a:latin typeface="Arial"/>
              <a:ea typeface="Arial"/>
              <a:cs typeface="Arial"/>
              <a:sym typeface="Arial"/>
            </a:endParaRPr>
          </a:p>
          <a:p>
            <a:pPr marL="171450" lvl="0" indent="-82550" algn="l" rtl="0">
              <a:spcBef>
                <a:spcPts val="280"/>
              </a:spcBef>
              <a:spcAft>
                <a:spcPts val="0"/>
              </a:spcAft>
              <a:buSzPts val="1400"/>
              <a:buNone/>
            </a:pPr>
            <a:endParaRPr sz="1400">
              <a:solidFill>
                <a:srgbClr val="1D1A1C"/>
              </a:solidFill>
              <a:latin typeface="Arial"/>
              <a:ea typeface="Arial"/>
              <a:cs typeface="Arial"/>
              <a:sym typeface="Arial"/>
            </a:endParaRPr>
          </a:p>
          <a:p>
            <a:pPr marL="0" lvl="0" indent="0" algn="l" rtl="0">
              <a:spcBef>
                <a:spcPts val="280"/>
              </a:spcBef>
              <a:spcAft>
                <a:spcPts val="0"/>
              </a:spcAft>
              <a:buSzPts val="1400"/>
              <a:buNone/>
            </a:pPr>
            <a:endParaRPr sz="1400">
              <a:solidFill>
                <a:srgbClr val="1D1A1C"/>
              </a:solidFill>
              <a:latin typeface="Arial"/>
              <a:ea typeface="Arial"/>
              <a:cs typeface="Arial"/>
              <a:sym typeface="Arial"/>
            </a:endParaRPr>
          </a:p>
          <a:p>
            <a:pPr marL="0" lvl="0" indent="0" algn="l" rtl="0">
              <a:spcBef>
                <a:spcPts val="220"/>
              </a:spcBef>
              <a:spcAft>
                <a:spcPts val="0"/>
              </a:spcAft>
              <a:buSzPts val="1100"/>
              <a:buNone/>
            </a:pPr>
            <a:endParaRPr sz="1100">
              <a:solidFill>
                <a:srgbClr val="1D1A1C"/>
              </a:solidFill>
              <a:latin typeface="Arial"/>
              <a:ea typeface="Arial"/>
              <a:cs typeface="Arial"/>
              <a:sym typeface="Arial"/>
            </a:endParaRPr>
          </a:p>
          <a:p>
            <a:pPr marL="0" lvl="0" indent="0" algn="l" rtl="0">
              <a:spcBef>
                <a:spcPts val="220"/>
              </a:spcBef>
              <a:spcAft>
                <a:spcPts val="0"/>
              </a:spcAft>
              <a:buSzPts val="1100"/>
              <a:buNone/>
            </a:pPr>
            <a:endParaRPr sz="1100">
              <a:solidFill>
                <a:srgbClr val="1D1A1C"/>
              </a:solidFill>
              <a:latin typeface="Arial"/>
              <a:ea typeface="Arial"/>
              <a:cs typeface="Arial"/>
              <a:sym typeface="Arial"/>
            </a:endParaRPr>
          </a:p>
        </p:txBody>
      </p:sp>
      <p:pic>
        <p:nvPicPr>
          <p:cNvPr id="1451" name="Google Shape;1451;p5" descr="A person in red jacket opening a door&#10;&#10;Description automatically generated"/>
          <p:cNvPicPr preferRelativeResize="0"/>
          <p:nvPr/>
        </p:nvPicPr>
        <p:blipFill rotWithShape="1">
          <a:blip r:embed="rId3">
            <a:alphaModFix/>
          </a:blip>
          <a:srcRect r="10592" b="-278"/>
          <a:stretch/>
        </p:blipFill>
        <p:spPr>
          <a:xfrm>
            <a:off x="5196139" y="1285876"/>
            <a:ext cx="3630530" cy="2703912"/>
          </a:xfrm>
          <a:prstGeom prst="rect">
            <a:avLst/>
          </a:prstGeom>
          <a:noFill/>
          <a:ln>
            <a:noFill/>
          </a:ln>
        </p:spPr>
      </p:pic>
      <p:pic>
        <p:nvPicPr>
          <p:cNvPr id="1452" name="Google Shape;1452;p5" descr="A group of women in a car&#10;&#10;Description automatically generated"/>
          <p:cNvPicPr preferRelativeResize="0"/>
          <p:nvPr/>
        </p:nvPicPr>
        <p:blipFill rotWithShape="1">
          <a:blip r:embed="rId4">
            <a:alphaModFix/>
          </a:blip>
          <a:srcRect t="3815" r="329" b="-423"/>
          <a:stretch/>
        </p:blipFill>
        <p:spPr>
          <a:xfrm>
            <a:off x="5012747" y="-8780"/>
            <a:ext cx="4540426" cy="5159328"/>
          </a:xfrm>
          <a:prstGeom prst="rect">
            <a:avLst/>
          </a:prstGeom>
          <a:noFill/>
          <a:ln>
            <a:noFill/>
          </a:ln>
        </p:spPr>
      </p:pic>
      <p:sp>
        <p:nvSpPr>
          <p:cNvPr id="1453" name="Google Shape;1453;p5"/>
          <p:cNvSpPr/>
          <p:nvPr/>
        </p:nvSpPr>
        <p:spPr>
          <a:xfrm>
            <a:off x="3756" y="-3709"/>
            <a:ext cx="364831" cy="5145576"/>
          </a:xfrm>
          <a:prstGeom prst="rect">
            <a:avLst/>
          </a:prstGeom>
          <a:solidFill>
            <a:schemeClr val="dk2"/>
          </a:solidFill>
          <a:ln w="25400" cap="flat" cmpd="sng">
            <a:solidFill>
              <a:srgbClr val="EE2A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4" name="Google Shape;1454;p5"/>
          <p:cNvSpPr/>
          <p:nvPr/>
        </p:nvSpPr>
        <p:spPr>
          <a:xfrm>
            <a:off x="4859576" y="-7464"/>
            <a:ext cx="571843" cy="34529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5" name="Google Shape;1455;p5"/>
          <p:cNvSpPr txBox="1">
            <a:spLocks noGrp="1"/>
          </p:cNvSpPr>
          <p:nvPr>
            <p:ph type="title"/>
          </p:nvPr>
        </p:nvSpPr>
        <p:spPr>
          <a:xfrm>
            <a:off x="-970665" y="211939"/>
            <a:ext cx="8344960" cy="5651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Arial"/>
              <a:buNone/>
            </a:pPr>
            <a:r>
              <a:rPr lang="en-GB">
                <a:latin typeface="Arial"/>
                <a:ea typeface="Arial"/>
                <a:cs typeface="Arial"/>
                <a:sym typeface="Arial"/>
              </a:rPr>
              <a:t>Discharge/Home to Assess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grpSp>
        <p:nvGrpSpPr>
          <p:cNvPr id="1460" name="Google Shape;1460;p6"/>
          <p:cNvGrpSpPr/>
          <p:nvPr/>
        </p:nvGrpSpPr>
        <p:grpSpPr>
          <a:xfrm>
            <a:off x="1" y="0"/>
            <a:ext cx="9144314" cy="5146555"/>
            <a:chOff x="1" y="0"/>
            <a:chExt cx="12192419" cy="6862073"/>
          </a:xfrm>
        </p:grpSpPr>
        <p:sp>
          <p:nvSpPr>
            <p:cNvPr id="1461" name="Google Shape;1461;p6"/>
            <p:cNvSpPr/>
            <p:nvPr/>
          </p:nvSpPr>
          <p:spPr>
            <a:xfrm>
              <a:off x="1" y="0"/>
              <a:ext cx="374650" cy="6858000"/>
            </a:xfrm>
            <a:custGeom>
              <a:avLst/>
              <a:gdLst/>
              <a:ahLst/>
              <a:cxnLst/>
              <a:rect l="l" t="t" r="r" b="b"/>
              <a:pathLst>
                <a:path w="374650" h="6858000" extrusionOk="0">
                  <a:moveTo>
                    <a:pt x="0" y="6858000"/>
                  </a:moveTo>
                  <a:lnTo>
                    <a:pt x="374434" y="6858000"/>
                  </a:lnTo>
                  <a:lnTo>
                    <a:pt x="374434" y="0"/>
                  </a:lnTo>
                  <a:lnTo>
                    <a:pt x="0" y="0"/>
                  </a:lnTo>
                  <a:lnTo>
                    <a:pt x="0" y="685800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2" name="Google Shape;1462;p6"/>
            <p:cNvSpPr/>
            <p:nvPr/>
          </p:nvSpPr>
          <p:spPr>
            <a:xfrm>
              <a:off x="374435" y="0"/>
              <a:ext cx="11817985" cy="6858000"/>
            </a:xfrm>
            <a:custGeom>
              <a:avLst/>
              <a:gdLst/>
              <a:ahLst/>
              <a:cxnLst/>
              <a:rect l="l" t="t" r="r" b="b"/>
              <a:pathLst>
                <a:path w="11817985" h="6858000" extrusionOk="0">
                  <a:moveTo>
                    <a:pt x="11817604" y="0"/>
                  </a:moveTo>
                  <a:lnTo>
                    <a:pt x="0" y="0"/>
                  </a:lnTo>
                  <a:lnTo>
                    <a:pt x="0" y="6858000"/>
                  </a:lnTo>
                  <a:lnTo>
                    <a:pt x="11817604" y="6858000"/>
                  </a:lnTo>
                  <a:lnTo>
                    <a:pt x="11817604" y="0"/>
                  </a:lnTo>
                  <a:close/>
                </a:path>
              </a:pathLst>
            </a:custGeom>
            <a:solidFill>
              <a:srgbClr val="F6F6F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63" name="Google Shape;1463;p6"/>
            <p:cNvPicPr preferRelativeResize="0"/>
            <p:nvPr/>
          </p:nvPicPr>
          <p:blipFill rotWithShape="1">
            <a:blip r:embed="rId3">
              <a:alphaModFix/>
            </a:blip>
            <a:srcRect/>
            <a:stretch/>
          </p:blipFill>
          <p:spPr>
            <a:xfrm>
              <a:off x="2361399" y="3964"/>
              <a:ext cx="7469765" cy="6858109"/>
            </a:xfrm>
            <a:prstGeom prst="rect">
              <a:avLst/>
            </a:prstGeom>
            <a:noFill/>
            <a:ln>
              <a:noFill/>
            </a:ln>
          </p:spPr>
        </p:pic>
        <p:sp>
          <p:nvSpPr>
            <p:cNvPr id="1464" name="Google Shape;1464;p6"/>
            <p:cNvSpPr/>
            <p:nvPr/>
          </p:nvSpPr>
          <p:spPr>
            <a:xfrm>
              <a:off x="10712464" y="15767"/>
              <a:ext cx="1468120" cy="1468120"/>
            </a:xfrm>
            <a:custGeom>
              <a:avLst/>
              <a:gdLst/>
              <a:ahLst/>
              <a:cxnLst/>
              <a:rect l="l" t="t" r="r" b="b"/>
              <a:pathLst>
                <a:path w="1468120" h="1468120" extrusionOk="0">
                  <a:moveTo>
                    <a:pt x="1467714" y="1467848"/>
                  </a:moveTo>
                  <a:lnTo>
                    <a:pt x="1467715" y="0"/>
                  </a:lnTo>
                  <a:lnTo>
                    <a:pt x="0" y="0"/>
                  </a:lnTo>
                  <a:lnTo>
                    <a:pt x="3136" y="96513"/>
                  </a:lnTo>
                  <a:lnTo>
                    <a:pt x="12385" y="191360"/>
                  </a:lnTo>
                  <a:lnTo>
                    <a:pt x="27553" y="284346"/>
                  </a:lnTo>
                  <a:lnTo>
                    <a:pt x="48446" y="375278"/>
                  </a:lnTo>
                  <a:lnTo>
                    <a:pt x="74872" y="463962"/>
                  </a:lnTo>
                  <a:lnTo>
                    <a:pt x="106636" y="550205"/>
                  </a:lnTo>
                  <a:lnTo>
                    <a:pt x="143547" y="633814"/>
                  </a:lnTo>
                  <a:lnTo>
                    <a:pt x="185411" y="714596"/>
                  </a:lnTo>
                  <a:lnTo>
                    <a:pt x="232035" y="792356"/>
                  </a:lnTo>
                  <a:lnTo>
                    <a:pt x="283225" y="866902"/>
                  </a:lnTo>
                  <a:lnTo>
                    <a:pt x="368150" y="972270"/>
                  </a:lnTo>
                  <a:lnTo>
                    <a:pt x="462263" y="1069318"/>
                  </a:lnTo>
                  <a:lnTo>
                    <a:pt x="564912" y="1157393"/>
                  </a:lnTo>
                  <a:lnTo>
                    <a:pt x="675446" y="1235843"/>
                  </a:lnTo>
                  <a:lnTo>
                    <a:pt x="753194" y="1282472"/>
                  </a:lnTo>
                  <a:lnTo>
                    <a:pt x="833963" y="1324340"/>
                  </a:lnTo>
                  <a:lnTo>
                    <a:pt x="917560" y="1361253"/>
                  </a:lnTo>
                  <a:lnTo>
                    <a:pt x="1003792" y="1393018"/>
                  </a:lnTo>
                  <a:lnTo>
                    <a:pt x="1092465" y="1419441"/>
                  </a:lnTo>
                  <a:lnTo>
                    <a:pt x="1183387" y="1440329"/>
                  </a:lnTo>
                  <a:lnTo>
                    <a:pt x="1276365" y="1455488"/>
                  </a:lnTo>
                  <a:lnTo>
                    <a:pt x="1371205" y="1464725"/>
                  </a:lnTo>
                  <a:lnTo>
                    <a:pt x="1467714" y="1467848"/>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5" name="Google Shape;1465;p6"/>
            <p:cNvSpPr/>
            <p:nvPr/>
          </p:nvSpPr>
          <p:spPr>
            <a:xfrm>
              <a:off x="11345349" y="379821"/>
              <a:ext cx="246379" cy="437515"/>
            </a:xfrm>
            <a:custGeom>
              <a:avLst/>
              <a:gdLst/>
              <a:ahLst/>
              <a:cxnLst/>
              <a:rect l="l" t="t" r="r" b="b"/>
              <a:pathLst>
                <a:path w="246379" h="437515" extrusionOk="0">
                  <a:moveTo>
                    <a:pt x="78523" y="100112"/>
                  </a:moveTo>
                  <a:lnTo>
                    <a:pt x="56501" y="100112"/>
                  </a:lnTo>
                  <a:lnTo>
                    <a:pt x="56514" y="411581"/>
                  </a:lnTo>
                  <a:lnTo>
                    <a:pt x="58523" y="421589"/>
                  </a:lnTo>
                  <a:lnTo>
                    <a:pt x="64036" y="429805"/>
                  </a:lnTo>
                  <a:lnTo>
                    <a:pt x="72216" y="435342"/>
                  </a:lnTo>
                  <a:lnTo>
                    <a:pt x="82240" y="437372"/>
                  </a:lnTo>
                  <a:lnTo>
                    <a:pt x="92266" y="435342"/>
                  </a:lnTo>
                  <a:lnTo>
                    <a:pt x="100448" y="429805"/>
                  </a:lnTo>
                  <a:lnTo>
                    <a:pt x="105962" y="421589"/>
                  </a:lnTo>
                  <a:lnTo>
                    <a:pt x="107970" y="411582"/>
                  </a:lnTo>
                  <a:lnTo>
                    <a:pt x="107982" y="219804"/>
                  </a:lnTo>
                  <a:lnTo>
                    <a:pt x="108305" y="216631"/>
                  </a:lnTo>
                  <a:lnTo>
                    <a:pt x="108355" y="216138"/>
                  </a:lnTo>
                  <a:lnTo>
                    <a:pt x="111570" y="213464"/>
                  </a:lnTo>
                  <a:lnTo>
                    <a:pt x="172578" y="213464"/>
                  </a:lnTo>
                  <a:lnTo>
                    <a:pt x="172578" y="135288"/>
                  </a:lnTo>
                  <a:lnTo>
                    <a:pt x="113550" y="135288"/>
                  </a:lnTo>
                  <a:lnTo>
                    <a:pt x="112433" y="134790"/>
                  </a:lnTo>
                  <a:lnTo>
                    <a:pt x="78523" y="100112"/>
                  </a:lnTo>
                  <a:close/>
                </a:path>
                <a:path w="246379" h="437515" extrusionOk="0">
                  <a:moveTo>
                    <a:pt x="172578" y="213464"/>
                  </a:moveTo>
                  <a:lnTo>
                    <a:pt x="111570" y="213464"/>
                  </a:lnTo>
                  <a:lnTo>
                    <a:pt x="118378" y="214150"/>
                  </a:lnTo>
                  <a:lnTo>
                    <a:pt x="120849" y="216631"/>
                  </a:lnTo>
                  <a:lnTo>
                    <a:pt x="121159" y="219804"/>
                  </a:lnTo>
                  <a:lnTo>
                    <a:pt x="121159" y="411582"/>
                  </a:lnTo>
                  <a:lnTo>
                    <a:pt x="123516" y="420940"/>
                  </a:lnTo>
                  <a:lnTo>
                    <a:pt x="123715" y="421589"/>
                  </a:lnTo>
                  <a:lnTo>
                    <a:pt x="129568" y="429448"/>
                  </a:lnTo>
                  <a:lnTo>
                    <a:pt x="138015" y="434583"/>
                  </a:lnTo>
                  <a:lnTo>
                    <a:pt x="148138" y="436129"/>
                  </a:lnTo>
                  <a:lnTo>
                    <a:pt x="157454" y="433901"/>
                  </a:lnTo>
                  <a:lnTo>
                    <a:pt x="165090" y="428609"/>
                  </a:lnTo>
                  <a:lnTo>
                    <a:pt x="170359" y="420940"/>
                  </a:lnTo>
                  <a:lnTo>
                    <a:pt x="172578" y="411582"/>
                  </a:lnTo>
                  <a:lnTo>
                    <a:pt x="172578" y="213464"/>
                  </a:lnTo>
                  <a:close/>
                </a:path>
                <a:path w="246379" h="437515" extrusionOk="0">
                  <a:moveTo>
                    <a:pt x="220148" y="100860"/>
                  </a:moveTo>
                  <a:lnTo>
                    <a:pt x="172578" y="100860"/>
                  </a:lnTo>
                  <a:lnTo>
                    <a:pt x="209021" y="185999"/>
                  </a:lnTo>
                  <a:lnTo>
                    <a:pt x="212148" y="192798"/>
                  </a:lnTo>
                  <a:lnTo>
                    <a:pt x="217440" y="197703"/>
                  </a:lnTo>
                  <a:lnTo>
                    <a:pt x="224183" y="200268"/>
                  </a:lnTo>
                  <a:lnTo>
                    <a:pt x="231663" y="200043"/>
                  </a:lnTo>
                  <a:lnTo>
                    <a:pt x="238432" y="196899"/>
                  </a:lnTo>
                  <a:lnTo>
                    <a:pt x="243311" y="191583"/>
                  </a:lnTo>
                  <a:lnTo>
                    <a:pt x="245845" y="184810"/>
                  </a:lnTo>
                  <a:lnTo>
                    <a:pt x="245584" y="177297"/>
                  </a:lnTo>
                  <a:lnTo>
                    <a:pt x="245584" y="176755"/>
                  </a:lnTo>
                  <a:lnTo>
                    <a:pt x="220148" y="100860"/>
                  </a:lnTo>
                  <a:close/>
                </a:path>
                <a:path w="246379" h="437515" extrusionOk="0">
                  <a:moveTo>
                    <a:pt x="181236" y="0"/>
                  </a:moveTo>
                  <a:lnTo>
                    <a:pt x="172081" y="617"/>
                  </a:lnTo>
                  <a:lnTo>
                    <a:pt x="57059" y="617"/>
                  </a:lnTo>
                  <a:lnTo>
                    <a:pt x="50314" y="1312"/>
                  </a:lnTo>
                  <a:lnTo>
                    <a:pt x="44438" y="4255"/>
                  </a:lnTo>
                  <a:lnTo>
                    <a:pt x="39954" y="9062"/>
                  </a:lnTo>
                  <a:lnTo>
                    <a:pt x="37460" y="15160"/>
                  </a:lnTo>
                  <a:lnTo>
                    <a:pt x="37384" y="15347"/>
                  </a:lnTo>
                  <a:lnTo>
                    <a:pt x="31584" y="40689"/>
                  </a:lnTo>
                  <a:lnTo>
                    <a:pt x="6061" y="151475"/>
                  </a:lnTo>
                  <a:lnTo>
                    <a:pt x="299" y="176754"/>
                  </a:lnTo>
                  <a:lnTo>
                    <a:pt x="247" y="177296"/>
                  </a:lnTo>
                  <a:lnTo>
                    <a:pt x="0" y="184399"/>
                  </a:lnTo>
                  <a:lnTo>
                    <a:pt x="2534" y="191154"/>
                  </a:lnTo>
                  <a:lnTo>
                    <a:pt x="7413" y="196464"/>
                  </a:lnTo>
                  <a:lnTo>
                    <a:pt x="14182" y="199607"/>
                  </a:lnTo>
                  <a:lnTo>
                    <a:pt x="21626" y="199869"/>
                  </a:lnTo>
                  <a:lnTo>
                    <a:pt x="28351" y="197323"/>
                  </a:lnTo>
                  <a:lnTo>
                    <a:pt x="33637" y="192424"/>
                  </a:lnTo>
                  <a:lnTo>
                    <a:pt x="36766" y="185625"/>
                  </a:lnTo>
                  <a:lnTo>
                    <a:pt x="56501" y="100112"/>
                  </a:lnTo>
                  <a:lnTo>
                    <a:pt x="78523" y="100112"/>
                  </a:lnTo>
                  <a:lnTo>
                    <a:pt x="77974" y="99551"/>
                  </a:lnTo>
                  <a:lnTo>
                    <a:pt x="71410" y="89806"/>
                  </a:lnTo>
                  <a:lnTo>
                    <a:pt x="69087" y="78679"/>
                  </a:lnTo>
                  <a:lnTo>
                    <a:pt x="71021" y="67471"/>
                  </a:lnTo>
                  <a:lnTo>
                    <a:pt x="77230" y="57480"/>
                  </a:lnTo>
                  <a:lnTo>
                    <a:pt x="82425" y="52013"/>
                  </a:lnTo>
                  <a:lnTo>
                    <a:pt x="89525" y="48903"/>
                  </a:lnTo>
                  <a:lnTo>
                    <a:pt x="202728" y="48903"/>
                  </a:lnTo>
                  <a:lnTo>
                    <a:pt x="191508" y="15347"/>
                  </a:lnTo>
                  <a:lnTo>
                    <a:pt x="191446" y="15160"/>
                  </a:lnTo>
                  <a:lnTo>
                    <a:pt x="189466" y="6152"/>
                  </a:lnTo>
                  <a:lnTo>
                    <a:pt x="181236" y="0"/>
                  </a:lnTo>
                  <a:close/>
                </a:path>
                <a:path w="246379" h="437515" extrusionOk="0">
                  <a:moveTo>
                    <a:pt x="202728" y="48903"/>
                  </a:moveTo>
                  <a:lnTo>
                    <a:pt x="139678" y="48903"/>
                  </a:lnTo>
                  <a:lnTo>
                    <a:pt x="146773" y="52013"/>
                  </a:lnTo>
                  <a:lnTo>
                    <a:pt x="151973" y="57480"/>
                  </a:lnTo>
                  <a:lnTo>
                    <a:pt x="158221" y="67471"/>
                  </a:lnTo>
                  <a:lnTo>
                    <a:pt x="160164" y="78679"/>
                  </a:lnTo>
                  <a:lnTo>
                    <a:pt x="157846" y="89806"/>
                  </a:lnTo>
                  <a:lnTo>
                    <a:pt x="151291" y="99551"/>
                  </a:lnTo>
                  <a:lnTo>
                    <a:pt x="117819" y="133980"/>
                  </a:lnTo>
                  <a:lnTo>
                    <a:pt x="117013" y="134790"/>
                  </a:lnTo>
                  <a:lnTo>
                    <a:pt x="115902" y="135288"/>
                  </a:lnTo>
                  <a:lnTo>
                    <a:pt x="172578" y="135288"/>
                  </a:lnTo>
                  <a:lnTo>
                    <a:pt x="172578" y="100860"/>
                  </a:lnTo>
                  <a:lnTo>
                    <a:pt x="220148" y="100860"/>
                  </a:lnTo>
                  <a:lnTo>
                    <a:pt x="202728" y="48903"/>
                  </a:lnTo>
                  <a:close/>
                </a:path>
                <a:path w="246379" h="437515" extrusionOk="0">
                  <a:moveTo>
                    <a:pt x="125677" y="48903"/>
                  </a:moveTo>
                  <a:lnTo>
                    <a:pt x="103526" y="48903"/>
                  </a:lnTo>
                  <a:lnTo>
                    <a:pt x="109729" y="51141"/>
                  </a:lnTo>
                  <a:lnTo>
                    <a:pt x="114599" y="55056"/>
                  </a:lnTo>
                  <a:lnTo>
                    <a:pt x="119551" y="51141"/>
                  </a:lnTo>
                  <a:lnTo>
                    <a:pt x="125677" y="48903"/>
                  </a:lnTo>
                  <a:close/>
                </a:path>
              </a:pathLst>
            </a:custGeom>
            <a:solidFill>
              <a:srgbClr val="5C74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66" name="Google Shape;1466;p6"/>
            <p:cNvPicPr preferRelativeResize="0"/>
            <p:nvPr/>
          </p:nvPicPr>
          <p:blipFill rotWithShape="1">
            <a:blip r:embed="rId4">
              <a:alphaModFix/>
            </a:blip>
            <a:srcRect/>
            <a:stretch/>
          </p:blipFill>
          <p:spPr>
            <a:xfrm>
              <a:off x="11416888" y="281827"/>
              <a:ext cx="86621" cy="86992"/>
            </a:xfrm>
            <a:prstGeom prst="rect">
              <a:avLst/>
            </a:prstGeom>
            <a:noFill/>
            <a:ln>
              <a:noFill/>
            </a:ln>
          </p:spPr>
        </p:pic>
        <p:pic>
          <p:nvPicPr>
            <p:cNvPr id="1467" name="Google Shape;1467;p6"/>
            <p:cNvPicPr preferRelativeResize="0"/>
            <p:nvPr/>
          </p:nvPicPr>
          <p:blipFill rotWithShape="1">
            <a:blip r:embed="rId5">
              <a:alphaModFix/>
            </a:blip>
            <a:srcRect/>
            <a:stretch/>
          </p:blipFill>
          <p:spPr>
            <a:xfrm>
              <a:off x="11645878" y="281827"/>
              <a:ext cx="86621" cy="86992"/>
            </a:xfrm>
            <a:prstGeom prst="rect">
              <a:avLst/>
            </a:prstGeom>
            <a:noFill/>
            <a:ln>
              <a:noFill/>
            </a:ln>
          </p:spPr>
        </p:pic>
        <p:sp>
          <p:nvSpPr>
            <p:cNvPr id="1468" name="Google Shape;1468;p6"/>
            <p:cNvSpPr/>
            <p:nvPr/>
          </p:nvSpPr>
          <p:spPr>
            <a:xfrm>
              <a:off x="11554601" y="379822"/>
              <a:ext cx="249554" cy="437515"/>
            </a:xfrm>
            <a:custGeom>
              <a:avLst/>
              <a:gdLst/>
              <a:ahLst/>
              <a:cxnLst/>
              <a:rect l="l" t="t" r="r" b="b"/>
              <a:pathLst>
                <a:path w="249554" h="437515" extrusionOk="0">
                  <a:moveTo>
                    <a:pt x="231209" y="99925"/>
                  </a:moveTo>
                  <a:lnTo>
                    <a:pt x="76673" y="99925"/>
                  </a:lnTo>
                  <a:lnTo>
                    <a:pt x="76674" y="411519"/>
                  </a:lnTo>
                  <a:lnTo>
                    <a:pt x="78695" y="421589"/>
                  </a:lnTo>
                  <a:lnTo>
                    <a:pt x="84209" y="429806"/>
                  </a:lnTo>
                  <a:lnTo>
                    <a:pt x="92391" y="435342"/>
                  </a:lnTo>
                  <a:lnTo>
                    <a:pt x="102417" y="437372"/>
                  </a:lnTo>
                  <a:lnTo>
                    <a:pt x="112440" y="435342"/>
                  </a:lnTo>
                  <a:lnTo>
                    <a:pt x="120621" y="429806"/>
                  </a:lnTo>
                  <a:lnTo>
                    <a:pt x="126134" y="421589"/>
                  </a:lnTo>
                  <a:lnTo>
                    <a:pt x="128155" y="411519"/>
                  </a:lnTo>
                  <a:lnTo>
                    <a:pt x="128155" y="219804"/>
                  </a:lnTo>
                  <a:lnTo>
                    <a:pt x="128477" y="216632"/>
                  </a:lnTo>
                  <a:lnTo>
                    <a:pt x="128527" y="216138"/>
                  </a:lnTo>
                  <a:lnTo>
                    <a:pt x="131742" y="213464"/>
                  </a:lnTo>
                  <a:lnTo>
                    <a:pt x="192812" y="213465"/>
                  </a:lnTo>
                  <a:lnTo>
                    <a:pt x="192812" y="100798"/>
                  </a:lnTo>
                  <a:lnTo>
                    <a:pt x="231410" y="100798"/>
                  </a:lnTo>
                  <a:lnTo>
                    <a:pt x="231209" y="99925"/>
                  </a:lnTo>
                  <a:close/>
                </a:path>
                <a:path w="249554" h="437515" extrusionOk="0">
                  <a:moveTo>
                    <a:pt x="192812" y="213465"/>
                  </a:moveTo>
                  <a:lnTo>
                    <a:pt x="131742" y="213464"/>
                  </a:lnTo>
                  <a:lnTo>
                    <a:pt x="138550" y="214150"/>
                  </a:lnTo>
                  <a:lnTo>
                    <a:pt x="141021" y="216632"/>
                  </a:lnTo>
                  <a:lnTo>
                    <a:pt x="141331" y="219804"/>
                  </a:lnTo>
                  <a:lnTo>
                    <a:pt x="141331" y="411519"/>
                  </a:lnTo>
                  <a:lnTo>
                    <a:pt x="143352" y="421589"/>
                  </a:lnTo>
                  <a:lnTo>
                    <a:pt x="148864" y="429806"/>
                  </a:lnTo>
                  <a:lnTo>
                    <a:pt x="157044" y="435342"/>
                  </a:lnTo>
                  <a:lnTo>
                    <a:pt x="167069" y="437372"/>
                  </a:lnTo>
                  <a:lnTo>
                    <a:pt x="177095" y="435342"/>
                  </a:lnTo>
                  <a:lnTo>
                    <a:pt x="185277" y="429806"/>
                  </a:lnTo>
                  <a:lnTo>
                    <a:pt x="190791" y="421589"/>
                  </a:lnTo>
                  <a:lnTo>
                    <a:pt x="192812" y="411520"/>
                  </a:lnTo>
                  <a:lnTo>
                    <a:pt x="192812" y="213465"/>
                  </a:lnTo>
                  <a:close/>
                </a:path>
                <a:path w="249554" h="437515" extrusionOk="0">
                  <a:moveTo>
                    <a:pt x="231410" y="100798"/>
                  </a:moveTo>
                  <a:lnTo>
                    <a:pt x="192812" y="100798"/>
                  </a:lnTo>
                  <a:lnTo>
                    <a:pt x="212371" y="185438"/>
                  </a:lnTo>
                  <a:lnTo>
                    <a:pt x="212486" y="185936"/>
                  </a:lnTo>
                  <a:lnTo>
                    <a:pt x="215615" y="192735"/>
                  </a:lnTo>
                  <a:lnTo>
                    <a:pt x="220902" y="197633"/>
                  </a:lnTo>
                  <a:lnTo>
                    <a:pt x="227627" y="200179"/>
                  </a:lnTo>
                  <a:lnTo>
                    <a:pt x="235071" y="199919"/>
                  </a:lnTo>
                  <a:lnTo>
                    <a:pt x="241840" y="196776"/>
                  </a:lnTo>
                  <a:lnTo>
                    <a:pt x="246719" y="191466"/>
                  </a:lnTo>
                  <a:lnTo>
                    <a:pt x="249253" y="184712"/>
                  </a:lnTo>
                  <a:lnTo>
                    <a:pt x="248992" y="177235"/>
                  </a:lnTo>
                  <a:lnTo>
                    <a:pt x="243067" y="151394"/>
                  </a:lnTo>
                  <a:lnTo>
                    <a:pt x="231410" y="100798"/>
                  </a:lnTo>
                  <a:close/>
                </a:path>
                <a:path w="249554" h="437515" extrusionOk="0">
                  <a:moveTo>
                    <a:pt x="67891" y="0"/>
                  </a:moveTo>
                  <a:lnTo>
                    <a:pt x="59661" y="6152"/>
                  </a:lnTo>
                  <a:lnTo>
                    <a:pt x="57681" y="15160"/>
                  </a:lnTo>
                  <a:lnTo>
                    <a:pt x="48689" y="40608"/>
                  </a:lnTo>
                  <a:lnTo>
                    <a:pt x="9248" y="151393"/>
                  </a:lnTo>
                  <a:lnTo>
                    <a:pt x="261" y="176736"/>
                  </a:lnTo>
                  <a:lnTo>
                    <a:pt x="0" y="184213"/>
                  </a:lnTo>
                  <a:lnTo>
                    <a:pt x="2534" y="190967"/>
                  </a:lnTo>
                  <a:lnTo>
                    <a:pt x="7413" y="196277"/>
                  </a:lnTo>
                  <a:lnTo>
                    <a:pt x="14182" y="199420"/>
                  </a:lnTo>
                  <a:lnTo>
                    <a:pt x="21626" y="199683"/>
                  </a:lnTo>
                  <a:lnTo>
                    <a:pt x="28351" y="197137"/>
                  </a:lnTo>
                  <a:lnTo>
                    <a:pt x="33638" y="192237"/>
                  </a:lnTo>
                  <a:lnTo>
                    <a:pt x="36767" y="185438"/>
                  </a:lnTo>
                  <a:lnTo>
                    <a:pt x="76673" y="99925"/>
                  </a:lnTo>
                  <a:lnTo>
                    <a:pt x="231209" y="99925"/>
                  </a:lnTo>
                  <a:lnTo>
                    <a:pt x="217543" y="40608"/>
                  </a:lnTo>
                  <a:lnTo>
                    <a:pt x="211742" y="15160"/>
                  </a:lnTo>
                  <a:lnTo>
                    <a:pt x="209762" y="6152"/>
                  </a:lnTo>
                  <a:lnTo>
                    <a:pt x="202359" y="618"/>
                  </a:lnTo>
                  <a:lnTo>
                    <a:pt x="77045" y="617"/>
                  </a:lnTo>
                  <a:lnTo>
                    <a:pt x="67891" y="0"/>
                  </a:lnTo>
                  <a:close/>
                </a:path>
                <a:path w="249554" h="437515" extrusionOk="0">
                  <a:moveTo>
                    <a:pt x="201532" y="0"/>
                  </a:moveTo>
                  <a:lnTo>
                    <a:pt x="192378" y="618"/>
                  </a:lnTo>
                  <a:lnTo>
                    <a:pt x="202359" y="618"/>
                  </a:lnTo>
                  <a:lnTo>
                    <a:pt x="201532"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9" name="Google Shape;1469;p6"/>
            <p:cNvSpPr/>
            <p:nvPr/>
          </p:nvSpPr>
          <p:spPr>
            <a:xfrm>
              <a:off x="11345349" y="379821"/>
              <a:ext cx="246379" cy="437515"/>
            </a:xfrm>
            <a:custGeom>
              <a:avLst/>
              <a:gdLst/>
              <a:ahLst/>
              <a:cxnLst/>
              <a:rect l="l" t="t" r="r" b="b"/>
              <a:pathLst>
                <a:path w="246379" h="437515" extrusionOk="0">
                  <a:moveTo>
                    <a:pt x="78523" y="100112"/>
                  </a:moveTo>
                  <a:lnTo>
                    <a:pt x="56501" y="100112"/>
                  </a:lnTo>
                  <a:lnTo>
                    <a:pt x="56514" y="411581"/>
                  </a:lnTo>
                  <a:lnTo>
                    <a:pt x="58523" y="421589"/>
                  </a:lnTo>
                  <a:lnTo>
                    <a:pt x="64036" y="429805"/>
                  </a:lnTo>
                  <a:lnTo>
                    <a:pt x="72216" y="435342"/>
                  </a:lnTo>
                  <a:lnTo>
                    <a:pt x="82240" y="437372"/>
                  </a:lnTo>
                  <a:lnTo>
                    <a:pt x="92266" y="435342"/>
                  </a:lnTo>
                  <a:lnTo>
                    <a:pt x="100448" y="429805"/>
                  </a:lnTo>
                  <a:lnTo>
                    <a:pt x="105962" y="421589"/>
                  </a:lnTo>
                  <a:lnTo>
                    <a:pt x="107970" y="411582"/>
                  </a:lnTo>
                  <a:lnTo>
                    <a:pt x="107982" y="219804"/>
                  </a:lnTo>
                  <a:lnTo>
                    <a:pt x="108305" y="216631"/>
                  </a:lnTo>
                  <a:lnTo>
                    <a:pt x="108355" y="216138"/>
                  </a:lnTo>
                  <a:lnTo>
                    <a:pt x="111570" y="213464"/>
                  </a:lnTo>
                  <a:lnTo>
                    <a:pt x="172578" y="213464"/>
                  </a:lnTo>
                  <a:lnTo>
                    <a:pt x="172578" y="135288"/>
                  </a:lnTo>
                  <a:lnTo>
                    <a:pt x="113550" y="135288"/>
                  </a:lnTo>
                  <a:lnTo>
                    <a:pt x="112433" y="134790"/>
                  </a:lnTo>
                  <a:lnTo>
                    <a:pt x="78523" y="100112"/>
                  </a:lnTo>
                  <a:close/>
                </a:path>
                <a:path w="246379" h="437515" extrusionOk="0">
                  <a:moveTo>
                    <a:pt x="172578" y="213464"/>
                  </a:moveTo>
                  <a:lnTo>
                    <a:pt x="111570" y="213464"/>
                  </a:lnTo>
                  <a:lnTo>
                    <a:pt x="118378" y="214150"/>
                  </a:lnTo>
                  <a:lnTo>
                    <a:pt x="120849" y="216631"/>
                  </a:lnTo>
                  <a:lnTo>
                    <a:pt x="121159" y="219804"/>
                  </a:lnTo>
                  <a:lnTo>
                    <a:pt x="121159" y="411582"/>
                  </a:lnTo>
                  <a:lnTo>
                    <a:pt x="123516" y="420940"/>
                  </a:lnTo>
                  <a:lnTo>
                    <a:pt x="123715" y="421589"/>
                  </a:lnTo>
                  <a:lnTo>
                    <a:pt x="129568" y="429448"/>
                  </a:lnTo>
                  <a:lnTo>
                    <a:pt x="138015" y="434583"/>
                  </a:lnTo>
                  <a:lnTo>
                    <a:pt x="148138" y="436129"/>
                  </a:lnTo>
                  <a:lnTo>
                    <a:pt x="157454" y="433901"/>
                  </a:lnTo>
                  <a:lnTo>
                    <a:pt x="165090" y="428609"/>
                  </a:lnTo>
                  <a:lnTo>
                    <a:pt x="170359" y="420940"/>
                  </a:lnTo>
                  <a:lnTo>
                    <a:pt x="172578" y="411582"/>
                  </a:lnTo>
                  <a:lnTo>
                    <a:pt x="172578" y="213464"/>
                  </a:lnTo>
                  <a:close/>
                </a:path>
                <a:path w="246379" h="437515" extrusionOk="0">
                  <a:moveTo>
                    <a:pt x="220148" y="100860"/>
                  </a:moveTo>
                  <a:lnTo>
                    <a:pt x="172578" y="100860"/>
                  </a:lnTo>
                  <a:lnTo>
                    <a:pt x="209021" y="185999"/>
                  </a:lnTo>
                  <a:lnTo>
                    <a:pt x="212148" y="192798"/>
                  </a:lnTo>
                  <a:lnTo>
                    <a:pt x="217440" y="197703"/>
                  </a:lnTo>
                  <a:lnTo>
                    <a:pt x="224183" y="200268"/>
                  </a:lnTo>
                  <a:lnTo>
                    <a:pt x="231663" y="200043"/>
                  </a:lnTo>
                  <a:lnTo>
                    <a:pt x="238432" y="196899"/>
                  </a:lnTo>
                  <a:lnTo>
                    <a:pt x="243311" y="191583"/>
                  </a:lnTo>
                  <a:lnTo>
                    <a:pt x="245845" y="184810"/>
                  </a:lnTo>
                  <a:lnTo>
                    <a:pt x="245584" y="177297"/>
                  </a:lnTo>
                  <a:lnTo>
                    <a:pt x="245584" y="176755"/>
                  </a:lnTo>
                  <a:lnTo>
                    <a:pt x="220148" y="100860"/>
                  </a:lnTo>
                  <a:close/>
                </a:path>
                <a:path w="246379" h="437515" extrusionOk="0">
                  <a:moveTo>
                    <a:pt x="181236" y="0"/>
                  </a:moveTo>
                  <a:lnTo>
                    <a:pt x="172081" y="617"/>
                  </a:lnTo>
                  <a:lnTo>
                    <a:pt x="57059" y="617"/>
                  </a:lnTo>
                  <a:lnTo>
                    <a:pt x="50314" y="1312"/>
                  </a:lnTo>
                  <a:lnTo>
                    <a:pt x="44438" y="4255"/>
                  </a:lnTo>
                  <a:lnTo>
                    <a:pt x="39954" y="9062"/>
                  </a:lnTo>
                  <a:lnTo>
                    <a:pt x="37460" y="15160"/>
                  </a:lnTo>
                  <a:lnTo>
                    <a:pt x="37384" y="15347"/>
                  </a:lnTo>
                  <a:lnTo>
                    <a:pt x="31584" y="40689"/>
                  </a:lnTo>
                  <a:lnTo>
                    <a:pt x="6061" y="151475"/>
                  </a:lnTo>
                  <a:lnTo>
                    <a:pt x="299" y="176754"/>
                  </a:lnTo>
                  <a:lnTo>
                    <a:pt x="247" y="177296"/>
                  </a:lnTo>
                  <a:lnTo>
                    <a:pt x="0" y="184399"/>
                  </a:lnTo>
                  <a:lnTo>
                    <a:pt x="2534" y="191154"/>
                  </a:lnTo>
                  <a:lnTo>
                    <a:pt x="7413" y="196464"/>
                  </a:lnTo>
                  <a:lnTo>
                    <a:pt x="14182" y="199607"/>
                  </a:lnTo>
                  <a:lnTo>
                    <a:pt x="21626" y="199869"/>
                  </a:lnTo>
                  <a:lnTo>
                    <a:pt x="28351" y="197323"/>
                  </a:lnTo>
                  <a:lnTo>
                    <a:pt x="33637" y="192424"/>
                  </a:lnTo>
                  <a:lnTo>
                    <a:pt x="36766" y="185625"/>
                  </a:lnTo>
                  <a:lnTo>
                    <a:pt x="56501" y="100112"/>
                  </a:lnTo>
                  <a:lnTo>
                    <a:pt x="78523" y="100112"/>
                  </a:lnTo>
                  <a:lnTo>
                    <a:pt x="77974" y="99551"/>
                  </a:lnTo>
                  <a:lnTo>
                    <a:pt x="71410" y="89806"/>
                  </a:lnTo>
                  <a:lnTo>
                    <a:pt x="69087" y="78679"/>
                  </a:lnTo>
                  <a:lnTo>
                    <a:pt x="71021" y="67471"/>
                  </a:lnTo>
                  <a:lnTo>
                    <a:pt x="77230" y="57480"/>
                  </a:lnTo>
                  <a:lnTo>
                    <a:pt x="82425" y="52013"/>
                  </a:lnTo>
                  <a:lnTo>
                    <a:pt x="89525" y="48903"/>
                  </a:lnTo>
                  <a:lnTo>
                    <a:pt x="202728" y="48903"/>
                  </a:lnTo>
                  <a:lnTo>
                    <a:pt x="191508" y="15347"/>
                  </a:lnTo>
                  <a:lnTo>
                    <a:pt x="191446" y="15160"/>
                  </a:lnTo>
                  <a:lnTo>
                    <a:pt x="189466" y="6152"/>
                  </a:lnTo>
                  <a:lnTo>
                    <a:pt x="181236" y="0"/>
                  </a:lnTo>
                  <a:close/>
                </a:path>
                <a:path w="246379" h="437515" extrusionOk="0">
                  <a:moveTo>
                    <a:pt x="202728" y="48903"/>
                  </a:moveTo>
                  <a:lnTo>
                    <a:pt x="139678" y="48903"/>
                  </a:lnTo>
                  <a:lnTo>
                    <a:pt x="146773" y="52013"/>
                  </a:lnTo>
                  <a:lnTo>
                    <a:pt x="151973" y="57480"/>
                  </a:lnTo>
                  <a:lnTo>
                    <a:pt x="158221" y="67471"/>
                  </a:lnTo>
                  <a:lnTo>
                    <a:pt x="160164" y="78679"/>
                  </a:lnTo>
                  <a:lnTo>
                    <a:pt x="157846" y="89806"/>
                  </a:lnTo>
                  <a:lnTo>
                    <a:pt x="151291" y="99551"/>
                  </a:lnTo>
                  <a:lnTo>
                    <a:pt x="117819" y="133980"/>
                  </a:lnTo>
                  <a:lnTo>
                    <a:pt x="117013" y="134790"/>
                  </a:lnTo>
                  <a:lnTo>
                    <a:pt x="115902" y="135288"/>
                  </a:lnTo>
                  <a:lnTo>
                    <a:pt x="172578" y="135288"/>
                  </a:lnTo>
                  <a:lnTo>
                    <a:pt x="172578" y="100860"/>
                  </a:lnTo>
                  <a:lnTo>
                    <a:pt x="220148" y="100860"/>
                  </a:lnTo>
                  <a:lnTo>
                    <a:pt x="202728" y="48903"/>
                  </a:lnTo>
                  <a:close/>
                </a:path>
                <a:path w="246379" h="437515" extrusionOk="0">
                  <a:moveTo>
                    <a:pt x="125677" y="48903"/>
                  </a:moveTo>
                  <a:lnTo>
                    <a:pt x="103526" y="48903"/>
                  </a:lnTo>
                  <a:lnTo>
                    <a:pt x="109729" y="51141"/>
                  </a:lnTo>
                  <a:lnTo>
                    <a:pt x="114599" y="55056"/>
                  </a:lnTo>
                  <a:lnTo>
                    <a:pt x="119551" y="51141"/>
                  </a:lnTo>
                  <a:lnTo>
                    <a:pt x="125677" y="48903"/>
                  </a:lnTo>
                  <a:close/>
                </a:path>
              </a:pathLst>
            </a:custGeom>
            <a:solidFill>
              <a:srgbClr val="5C747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70" name="Google Shape;1470;p6"/>
            <p:cNvPicPr preferRelativeResize="0"/>
            <p:nvPr/>
          </p:nvPicPr>
          <p:blipFill rotWithShape="1">
            <a:blip r:embed="rId5">
              <a:alphaModFix/>
            </a:blip>
            <a:srcRect/>
            <a:stretch/>
          </p:blipFill>
          <p:spPr>
            <a:xfrm>
              <a:off x="11645878" y="281827"/>
              <a:ext cx="86621" cy="86992"/>
            </a:xfrm>
            <a:prstGeom prst="rect">
              <a:avLst/>
            </a:prstGeom>
            <a:noFill/>
            <a:ln>
              <a:noFill/>
            </a:ln>
          </p:spPr>
        </p:pic>
        <p:pic>
          <p:nvPicPr>
            <p:cNvPr id="1471" name="Google Shape;1471;p6"/>
            <p:cNvPicPr preferRelativeResize="0"/>
            <p:nvPr/>
          </p:nvPicPr>
          <p:blipFill rotWithShape="1">
            <a:blip r:embed="rId4">
              <a:alphaModFix/>
            </a:blip>
            <a:srcRect/>
            <a:stretch/>
          </p:blipFill>
          <p:spPr>
            <a:xfrm>
              <a:off x="11416888" y="281827"/>
              <a:ext cx="86621" cy="86992"/>
            </a:xfrm>
            <a:prstGeom prst="rect">
              <a:avLst/>
            </a:prstGeom>
            <a:noFill/>
            <a:ln>
              <a:noFill/>
            </a:ln>
          </p:spPr>
        </p:pic>
        <p:sp>
          <p:nvSpPr>
            <p:cNvPr id="1472" name="Google Shape;1472;p6"/>
            <p:cNvSpPr/>
            <p:nvPr/>
          </p:nvSpPr>
          <p:spPr>
            <a:xfrm>
              <a:off x="11554601" y="379822"/>
              <a:ext cx="249554" cy="437515"/>
            </a:xfrm>
            <a:custGeom>
              <a:avLst/>
              <a:gdLst/>
              <a:ahLst/>
              <a:cxnLst/>
              <a:rect l="l" t="t" r="r" b="b"/>
              <a:pathLst>
                <a:path w="249554" h="437515" extrusionOk="0">
                  <a:moveTo>
                    <a:pt x="231209" y="99925"/>
                  </a:moveTo>
                  <a:lnTo>
                    <a:pt x="76673" y="99925"/>
                  </a:lnTo>
                  <a:lnTo>
                    <a:pt x="76674" y="411519"/>
                  </a:lnTo>
                  <a:lnTo>
                    <a:pt x="78695" y="421589"/>
                  </a:lnTo>
                  <a:lnTo>
                    <a:pt x="84209" y="429806"/>
                  </a:lnTo>
                  <a:lnTo>
                    <a:pt x="92391" y="435342"/>
                  </a:lnTo>
                  <a:lnTo>
                    <a:pt x="102417" y="437372"/>
                  </a:lnTo>
                  <a:lnTo>
                    <a:pt x="112440" y="435342"/>
                  </a:lnTo>
                  <a:lnTo>
                    <a:pt x="120621" y="429806"/>
                  </a:lnTo>
                  <a:lnTo>
                    <a:pt x="126134" y="421589"/>
                  </a:lnTo>
                  <a:lnTo>
                    <a:pt x="128155" y="411519"/>
                  </a:lnTo>
                  <a:lnTo>
                    <a:pt x="128155" y="219804"/>
                  </a:lnTo>
                  <a:lnTo>
                    <a:pt x="128477" y="216632"/>
                  </a:lnTo>
                  <a:lnTo>
                    <a:pt x="128527" y="216138"/>
                  </a:lnTo>
                  <a:lnTo>
                    <a:pt x="131742" y="213464"/>
                  </a:lnTo>
                  <a:lnTo>
                    <a:pt x="192812" y="213465"/>
                  </a:lnTo>
                  <a:lnTo>
                    <a:pt x="192812" y="100798"/>
                  </a:lnTo>
                  <a:lnTo>
                    <a:pt x="231410" y="100798"/>
                  </a:lnTo>
                  <a:lnTo>
                    <a:pt x="231209" y="99925"/>
                  </a:lnTo>
                  <a:close/>
                </a:path>
                <a:path w="249554" h="437515" extrusionOk="0">
                  <a:moveTo>
                    <a:pt x="192812" y="213465"/>
                  </a:moveTo>
                  <a:lnTo>
                    <a:pt x="131742" y="213464"/>
                  </a:lnTo>
                  <a:lnTo>
                    <a:pt x="138550" y="214150"/>
                  </a:lnTo>
                  <a:lnTo>
                    <a:pt x="141021" y="216632"/>
                  </a:lnTo>
                  <a:lnTo>
                    <a:pt x="141331" y="219804"/>
                  </a:lnTo>
                  <a:lnTo>
                    <a:pt x="141331" y="411519"/>
                  </a:lnTo>
                  <a:lnTo>
                    <a:pt x="143352" y="421589"/>
                  </a:lnTo>
                  <a:lnTo>
                    <a:pt x="148864" y="429806"/>
                  </a:lnTo>
                  <a:lnTo>
                    <a:pt x="157044" y="435342"/>
                  </a:lnTo>
                  <a:lnTo>
                    <a:pt x="167069" y="437372"/>
                  </a:lnTo>
                  <a:lnTo>
                    <a:pt x="177095" y="435342"/>
                  </a:lnTo>
                  <a:lnTo>
                    <a:pt x="185277" y="429806"/>
                  </a:lnTo>
                  <a:lnTo>
                    <a:pt x="190791" y="421589"/>
                  </a:lnTo>
                  <a:lnTo>
                    <a:pt x="192812" y="411520"/>
                  </a:lnTo>
                  <a:lnTo>
                    <a:pt x="192812" y="213465"/>
                  </a:lnTo>
                  <a:close/>
                </a:path>
                <a:path w="249554" h="437515" extrusionOk="0">
                  <a:moveTo>
                    <a:pt x="231410" y="100798"/>
                  </a:moveTo>
                  <a:lnTo>
                    <a:pt x="192812" y="100798"/>
                  </a:lnTo>
                  <a:lnTo>
                    <a:pt x="212371" y="185438"/>
                  </a:lnTo>
                  <a:lnTo>
                    <a:pt x="212486" y="185936"/>
                  </a:lnTo>
                  <a:lnTo>
                    <a:pt x="215615" y="192735"/>
                  </a:lnTo>
                  <a:lnTo>
                    <a:pt x="220902" y="197633"/>
                  </a:lnTo>
                  <a:lnTo>
                    <a:pt x="227627" y="200179"/>
                  </a:lnTo>
                  <a:lnTo>
                    <a:pt x="235071" y="199919"/>
                  </a:lnTo>
                  <a:lnTo>
                    <a:pt x="241840" y="196776"/>
                  </a:lnTo>
                  <a:lnTo>
                    <a:pt x="246719" y="191466"/>
                  </a:lnTo>
                  <a:lnTo>
                    <a:pt x="249253" y="184712"/>
                  </a:lnTo>
                  <a:lnTo>
                    <a:pt x="248992" y="177235"/>
                  </a:lnTo>
                  <a:lnTo>
                    <a:pt x="243067" y="151394"/>
                  </a:lnTo>
                  <a:lnTo>
                    <a:pt x="231410" y="100798"/>
                  </a:lnTo>
                  <a:close/>
                </a:path>
                <a:path w="249554" h="437515" extrusionOk="0">
                  <a:moveTo>
                    <a:pt x="67891" y="0"/>
                  </a:moveTo>
                  <a:lnTo>
                    <a:pt x="59661" y="6152"/>
                  </a:lnTo>
                  <a:lnTo>
                    <a:pt x="57681" y="15160"/>
                  </a:lnTo>
                  <a:lnTo>
                    <a:pt x="48689" y="40608"/>
                  </a:lnTo>
                  <a:lnTo>
                    <a:pt x="9248" y="151393"/>
                  </a:lnTo>
                  <a:lnTo>
                    <a:pt x="261" y="176736"/>
                  </a:lnTo>
                  <a:lnTo>
                    <a:pt x="0" y="184213"/>
                  </a:lnTo>
                  <a:lnTo>
                    <a:pt x="2534" y="190967"/>
                  </a:lnTo>
                  <a:lnTo>
                    <a:pt x="7413" y="196277"/>
                  </a:lnTo>
                  <a:lnTo>
                    <a:pt x="14182" y="199420"/>
                  </a:lnTo>
                  <a:lnTo>
                    <a:pt x="21626" y="199683"/>
                  </a:lnTo>
                  <a:lnTo>
                    <a:pt x="28351" y="197137"/>
                  </a:lnTo>
                  <a:lnTo>
                    <a:pt x="33638" y="192237"/>
                  </a:lnTo>
                  <a:lnTo>
                    <a:pt x="36767" y="185438"/>
                  </a:lnTo>
                  <a:lnTo>
                    <a:pt x="76673" y="99925"/>
                  </a:lnTo>
                  <a:lnTo>
                    <a:pt x="231209" y="99925"/>
                  </a:lnTo>
                  <a:lnTo>
                    <a:pt x="217543" y="40608"/>
                  </a:lnTo>
                  <a:lnTo>
                    <a:pt x="211742" y="15160"/>
                  </a:lnTo>
                  <a:lnTo>
                    <a:pt x="209762" y="6152"/>
                  </a:lnTo>
                  <a:lnTo>
                    <a:pt x="202359" y="618"/>
                  </a:lnTo>
                  <a:lnTo>
                    <a:pt x="77045" y="617"/>
                  </a:lnTo>
                  <a:lnTo>
                    <a:pt x="67891" y="0"/>
                  </a:lnTo>
                  <a:close/>
                </a:path>
                <a:path w="249554" h="437515" extrusionOk="0">
                  <a:moveTo>
                    <a:pt x="201532" y="0"/>
                  </a:moveTo>
                  <a:lnTo>
                    <a:pt x="192378" y="618"/>
                  </a:lnTo>
                  <a:lnTo>
                    <a:pt x="202359" y="618"/>
                  </a:lnTo>
                  <a:lnTo>
                    <a:pt x="201532"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73" name="Google Shape;1473;p6"/>
            <p:cNvPicPr preferRelativeResize="0"/>
            <p:nvPr/>
          </p:nvPicPr>
          <p:blipFill rotWithShape="1">
            <a:blip r:embed="rId6">
              <a:alphaModFix/>
            </a:blip>
            <a:srcRect/>
            <a:stretch/>
          </p:blipFill>
          <p:spPr>
            <a:xfrm>
              <a:off x="11423154" y="437240"/>
              <a:ext cx="74293" cy="67366"/>
            </a:xfrm>
            <a:prstGeom prst="rect">
              <a:avLst/>
            </a:prstGeom>
            <a:noFill/>
            <a:ln>
              <a:noFill/>
            </a:ln>
          </p:spPr>
        </p:pic>
      </p:grpSp>
      <p:sp>
        <p:nvSpPr>
          <p:cNvPr id="1474" name="Google Shape;1474;p6"/>
          <p:cNvSpPr/>
          <p:nvPr/>
        </p:nvSpPr>
        <p:spPr>
          <a:xfrm>
            <a:off x="1328737" y="659416"/>
            <a:ext cx="1936433" cy="746283"/>
          </a:xfrm>
          <a:custGeom>
            <a:avLst/>
            <a:gdLst/>
            <a:ahLst/>
            <a:cxnLst/>
            <a:rect l="l" t="t" r="r" b="b"/>
            <a:pathLst>
              <a:path w="2581910" h="995044" extrusionOk="0">
                <a:moveTo>
                  <a:pt x="2581655" y="0"/>
                </a:moveTo>
                <a:lnTo>
                  <a:pt x="165862" y="0"/>
                </a:lnTo>
                <a:lnTo>
                  <a:pt x="121781" y="5927"/>
                </a:lnTo>
                <a:lnTo>
                  <a:pt x="82164" y="22653"/>
                </a:lnTo>
                <a:lnTo>
                  <a:pt x="48593" y="48593"/>
                </a:lnTo>
                <a:lnTo>
                  <a:pt x="22653" y="82164"/>
                </a:lnTo>
                <a:lnTo>
                  <a:pt x="5927" y="121781"/>
                </a:lnTo>
                <a:lnTo>
                  <a:pt x="0" y="165862"/>
                </a:lnTo>
                <a:lnTo>
                  <a:pt x="0" y="995044"/>
                </a:lnTo>
                <a:lnTo>
                  <a:pt x="2415794" y="995044"/>
                </a:lnTo>
                <a:lnTo>
                  <a:pt x="2459874" y="989117"/>
                </a:lnTo>
                <a:lnTo>
                  <a:pt x="2499491" y="972391"/>
                </a:lnTo>
                <a:lnTo>
                  <a:pt x="2533062" y="946451"/>
                </a:lnTo>
                <a:lnTo>
                  <a:pt x="2559002" y="912880"/>
                </a:lnTo>
                <a:lnTo>
                  <a:pt x="2575728" y="873263"/>
                </a:lnTo>
                <a:lnTo>
                  <a:pt x="2581655" y="829182"/>
                </a:lnTo>
                <a:lnTo>
                  <a:pt x="2581655"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5" name="Google Shape;1475;p6"/>
          <p:cNvSpPr txBox="1"/>
          <p:nvPr/>
        </p:nvSpPr>
        <p:spPr>
          <a:xfrm>
            <a:off x="1551650" y="767054"/>
            <a:ext cx="1485900" cy="465192"/>
          </a:xfrm>
          <a:prstGeom prst="rect">
            <a:avLst/>
          </a:prstGeom>
          <a:noFill/>
          <a:ln>
            <a:noFill/>
          </a:ln>
        </p:spPr>
        <p:txBody>
          <a:bodyPr spcFirstLastPara="1" wrap="square" lIns="0" tIns="9525" rIns="0" bIns="0" anchor="t" anchorCtr="0">
            <a:spAutoFit/>
          </a:bodyPr>
          <a:lstStyle/>
          <a:p>
            <a:pPr marL="9525" marR="3810" lvl="0" indent="0" algn="just" rtl="0">
              <a:lnSpc>
                <a:spcPct val="110000"/>
              </a:lnSpc>
              <a:spcBef>
                <a:spcPts val="0"/>
              </a:spcBef>
              <a:spcAft>
                <a:spcPts val="0"/>
              </a:spcAft>
              <a:buNone/>
            </a:pPr>
            <a:r>
              <a:rPr lang="en-GB" sz="1400" b="1">
                <a:solidFill>
                  <a:srgbClr val="FFFFFF"/>
                </a:solidFill>
                <a:latin typeface="Arial"/>
                <a:ea typeface="Arial"/>
                <a:cs typeface="Arial"/>
                <a:sym typeface="Arial"/>
              </a:rPr>
              <a:t>Reduce hospital admissions</a:t>
            </a:r>
            <a:endParaRPr sz="1400">
              <a:solidFill>
                <a:srgbClr val="FFFFFF"/>
              </a:solidFill>
              <a:latin typeface="Arial"/>
              <a:ea typeface="Arial"/>
              <a:cs typeface="Arial"/>
              <a:sym typeface="Arial"/>
            </a:endParaRPr>
          </a:p>
        </p:txBody>
      </p:sp>
      <p:sp>
        <p:nvSpPr>
          <p:cNvPr id="1476" name="Google Shape;1476;p6"/>
          <p:cNvSpPr/>
          <p:nvPr/>
        </p:nvSpPr>
        <p:spPr>
          <a:xfrm>
            <a:off x="1097279" y="3863434"/>
            <a:ext cx="2279333" cy="999173"/>
          </a:xfrm>
          <a:custGeom>
            <a:avLst/>
            <a:gdLst/>
            <a:ahLst/>
            <a:cxnLst/>
            <a:rect l="l" t="t" r="r" b="b"/>
            <a:pathLst>
              <a:path w="3039110" h="1332229" extrusionOk="0">
                <a:moveTo>
                  <a:pt x="3039110" y="0"/>
                </a:moveTo>
                <a:lnTo>
                  <a:pt x="221996" y="0"/>
                </a:lnTo>
                <a:lnTo>
                  <a:pt x="177270" y="4512"/>
                </a:lnTo>
                <a:lnTo>
                  <a:pt x="135606" y="17452"/>
                </a:lnTo>
                <a:lnTo>
                  <a:pt x="97897" y="37926"/>
                </a:lnTo>
                <a:lnTo>
                  <a:pt x="65039" y="65039"/>
                </a:lnTo>
                <a:lnTo>
                  <a:pt x="37926" y="97897"/>
                </a:lnTo>
                <a:lnTo>
                  <a:pt x="17452" y="135606"/>
                </a:lnTo>
                <a:lnTo>
                  <a:pt x="4512" y="177270"/>
                </a:lnTo>
                <a:lnTo>
                  <a:pt x="0" y="221995"/>
                </a:lnTo>
                <a:lnTo>
                  <a:pt x="0" y="1332102"/>
                </a:lnTo>
                <a:lnTo>
                  <a:pt x="2816987" y="1332102"/>
                </a:lnTo>
                <a:lnTo>
                  <a:pt x="2861754" y="1327592"/>
                </a:lnTo>
                <a:lnTo>
                  <a:pt x="2903450" y="1314655"/>
                </a:lnTo>
                <a:lnTo>
                  <a:pt x="2941181" y="1294185"/>
                </a:lnTo>
                <a:lnTo>
                  <a:pt x="2974054" y="1267074"/>
                </a:lnTo>
                <a:lnTo>
                  <a:pt x="3001176" y="1234215"/>
                </a:lnTo>
                <a:lnTo>
                  <a:pt x="3021655" y="1196502"/>
                </a:lnTo>
                <a:lnTo>
                  <a:pt x="3034597" y="1154826"/>
                </a:lnTo>
                <a:lnTo>
                  <a:pt x="3039110" y="1110081"/>
                </a:lnTo>
                <a:lnTo>
                  <a:pt x="3039110" y="0"/>
                </a:lnTo>
                <a:close/>
              </a:path>
            </a:pathLst>
          </a:custGeom>
          <a:solidFill>
            <a:srgbClr val="E952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7" name="Google Shape;1477;p6"/>
          <p:cNvSpPr txBox="1"/>
          <p:nvPr/>
        </p:nvSpPr>
        <p:spPr>
          <a:xfrm>
            <a:off x="1346346" y="4128853"/>
            <a:ext cx="1776413" cy="464711"/>
          </a:xfrm>
          <a:prstGeom prst="rect">
            <a:avLst/>
          </a:prstGeom>
          <a:noFill/>
          <a:ln>
            <a:noFill/>
          </a:ln>
        </p:spPr>
        <p:txBody>
          <a:bodyPr spcFirstLastPara="1" wrap="square" lIns="0" tIns="9025" rIns="0" bIns="0" anchor="t" anchorCtr="0">
            <a:spAutoFit/>
          </a:bodyPr>
          <a:lstStyle/>
          <a:p>
            <a:pPr marL="9525" marR="3810" lvl="0" indent="0" algn="l" rtl="0">
              <a:lnSpc>
                <a:spcPct val="110000"/>
              </a:lnSpc>
              <a:spcBef>
                <a:spcPts val="0"/>
              </a:spcBef>
              <a:spcAft>
                <a:spcPts val="0"/>
              </a:spcAft>
              <a:buNone/>
            </a:pPr>
            <a:r>
              <a:rPr lang="en-GB" sz="1400" b="1">
                <a:solidFill>
                  <a:srgbClr val="FFFFFF"/>
                </a:solidFill>
                <a:latin typeface="Arial"/>
                <a:ea typeface="Arial"/>
                <a:cs typeface="Arial"/>
                <a:sym typeface="Arial"/>
              </a:rPr>
              <a:t>Reduce level of care packages</a:t>
            </a:r>
            <a:endParaRPr sz="1400">
              <a:solidFill>
                <a:srgbClr val="FFFFFF"/>
              </a:solidFill>
              <a:latin typeface="Arial"/>
              <a:ea typeface="Arial"/>
              <a:cs typeface="Arial"/>
              <a:sym typeface="Arial"/>
            </a:endParaRPr>
          </a:p>
        </p:txBody>
      </p:sp>
      <p:sp>
        <p:nvSpPr>
          <p:cNvPr id="1478" name="Google Shape;1478;p6"/>
          <p:cNvSpPr/>
          <p:nvPr/>
        </p:nvSpPr>
        <p:spPr>
          <a:xfrm>
            <a:off x="664302" y="2048135"/>
            <a:ext cx="1717358" cy="946992"/>
          </a:xfrm>
          <a:custGeom>
            <a:avLst/>
            <a:gdLst/>
            <a:ahLst/>
            <a:cxnLst/>
            <a:rect l="l" t="t" r="r" b="b"/>
            <a:pathLst>
              <a:path w="2289810" h="1574800" extrusionOk="0">
                <a:moveTo>
                  <a:pt x="2289517" y="0"/>
                </a:moveTo>
                <a:lnTo>
                  <a:pt x="262369" y="0"/>
                </a:lnTo>
                <a:lnTo>
                  <a:pt x="215206" y="4227"/>
                </a:lnTo>
                <a:lnTo>
                  <a:pt x="170818" y="16415"/>
                </a:lnTo>
                <a:lnTo>
                  <a:pt x="129944" y="35823"/>
                </a:lnTo>
                <a:lnTo>
                  <a:pt x="93326" y="61709"/>
                </a:lnTo>
                <a:lnTo>
                  <a:pt x="61704" y="93333"/>
                </a:lnTo>
                <a:lnTo>
                  <a:pt x="35820" y="129953"/>
                </a:lnTo>
                <a:lnTo>
                  <a:pt x="16413" y="170829"/>
                </a:lnTo>
                <a:lnTo>
                  <a:pt x="4226" y="215219"/>
                </a:lnTo>
                <a:lnTo>
                  <a:pt x="0" y="262382"/>
                </a:lnTo>
                <a:lnTo>
                  <a:pt x="0" y="1574292"/>
                </a:lnTo>
                <a:lnTo>
                  <a:pt x="2027135" y="1574292"/>
                </a:lnTo>
                <a:lnTo>
                  <a:pt x="2074298" y="1570064"/>
                </a:lnTo>
                <a:lnTo>
                  <a:pt x="2118688" y="1557876"/>
                </a:lnTo>
                <a:lnTo>
                  <a:pt x="2159563" y="1538468"/>
                </a:lnTo>
                <a:lnTo>
                  <a:pt x="2196184" y="1512582"/>
                </a:lnTo>
                <a:lnTo>
                  <a:pt x="2227808" y="1480958"/>
                </a:lnTo>
                <a:lnTo>
                  <a:pt x="2253694" y="1444338"/>
                </a:lnTo>
                <a:lnTo>
                  <a:pt x="2273102" y="1403462"/>
                </a:lnTo>
                <a:lnTo>
                  <a:pt x="2285290" y="1359072"/>
                </a:lnTo>
                <a:lnTo>
                  <a:pt x="2289517" y="1311910"/>
                </a:lnTo>
                <a:lnTo>
                  <a:pt x="2289517" y="0"/>
                </a:lnTo>
                <a:close/>
              </a:path>
            </a:pathLst>
          </a:custGeom>
          <a:solidFill>
            <a:srgbClr val="9D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9" name="Google Shape;1479;p6"/>
          <p:cNvSpPr txBox="1"/>
          <p:nvPr/>
        </p:nvSpPr>
        <p:spPr>
          <a:xfrm>
            <a:off x="977187" y="2239271"/>
            <a:ext cx="1258729" cy="465192"/>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1400" b="1">
                <a:solidFill>
                  <a:srgbClr val="FFFFFF"/>
                </a:solidFill>
                <a:latin typeface="Arial"/>
                <a:ea typeface="Arial"/>
                <a:cs typeface="Arial"/>
                <a:sym typeface="Arial"/>
              </a:rPr>
              <a:t>Supporting carers</a:t>
            </a:r>
            <a:endParaRPr sz="1400">
              <a:solidFill>
                <a:srgbClr val="FFFFFF"/>
              </a:solidFill>
              <a:latin typeface="Arial"/>
              <a:ea typeface="Arial"/>
              <a:cs typeface="Arial"/>
              <a:sym typeface="Arial"/>
            </a:endParaRPr>
          </a:p>
        </p:txBody>
      </p:sp>
      <p:sp>
        <p:nvSpPr>
          <p:cNvPr id="1480" name="Google Shape;1480;p6"/>
          <p:cNvSpPr/>
          <p:nvPr/>
        </p:nvSpPr>
        <p:spPr>
          <a:xfrm>
            <a:off x="5849873" y="1366075"/>
            <a:ext cx="2193608" cy="906304"/>
          </a:xfrm>
          <a:custGeom>
            <a:avLst/>
            <a:gdLst/>
            <a:ahLst/>
            <a:cxnLst/>
            <a:rect l="l" t="t" r="r" b="b"/>
            <a:pathLst>
              <a:path w="2924809" h="1208405" extrusionOk="0">
                <a:moveTo>
                  <a:pt x="2723007" y="0"/>
                </a:moveTo>
                <a:lnTo>
                  <a:pt x="0" y="0"/>
                </a:lnTo>
                <a:lnTo>
                  <a:pt x="0" y="1006601"/>
                </a:lnTo>
                <a:lnTo>
                  <a:pt x="5318" y="1052789"/>
                </a:lnTo>
                <a:lnTo>
                  <a:pt x="20468" y="1095186"/>
                </a:lnTo>
                <a:lnTo>
                  <a:pt x="44237" y="1132585"/>
                </a:lnTo>
                <a:lnTo>
                  <a:pt x="75415" y="1163776"/>
                </a:lnTo>
                <a:lnTo>
                  <a:pt x="112791" y="1187552"/>
                </a:lnTo>
                <a:lnTo>
                  <a:pt x="155154" y="1202704"/>
                </a:lnTo>
                <a:lnTo>
                  <a:pt x="201295" y="1208024"/>
                </a:lnTo>
                <a:lnTo>
                  <a:pt x="2924302" y="1208024"/>
                </a:lnTo>
                <a:lnTo>
                  <a:pt x="2924302" y="201294"/>
                </a:lnTo>
                <a:lnTo>
                  <a:pt x="2918983" y="155154"/>
                </a:lnTo>
                <a:lnTo>
                  <a:pt x="2903833" y="112791"/>
                </a:lnTo>
                <a:lnTo>
                  <a:pt x="2880064" y="75415"/>
                </a:lnTo>
                <a:lnTo>
                  <a:pt x="2848886" y="44237"/>
                </a:lnTo>
                <a:lnTo>
                  <a:pt x="2811510" y="20468"/>
                </a:lnTo>
                <a:lnTo>
                  <a:pt x="2769147" y="5318"/>
                </a:lnTo>
                <a:lnTo>
                  <a:pt x="2723007" y="0"/>
                </a:lnTo>
                <a:close/>
              </a:path>
            </a:pathLst>
          </a:custGeom>
          <a:solidFill>
            <a:srgbClr val="64171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1" name="Google Shape;1481;p6"/>
          <p:cNvSpPr txBox="1"/>
          <p:nvPr/>
        </p:nvSpPr>
        <p:spPr>
          <a:xfrm>
            <a:off x="6170586" y="1584998"/>
            <a:ext cx="1726883" cy="465192"/>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1400" b="1">
                <a:solidFill>
                  <a:srgbClr val="FFFFFF"/>
                </a:solidFill>
                <a:latin typeface="Arial"/>
                <a:ea typeface="Arial"/>
                <a:cs typeface="Arial"/>
                <a:sym typeface="Arial"/>
              </a:rPr>
              <a:t>Reduction in hospital bed days</a:t>
            </a:r>
            <a:endParaRPr sz="1400">
              <a:solidFill>
                <a:srgbClr val="FFFFFF"/>
              </a:solidFill>
              <a:latin typeface="Arial"/>
              <a:ea typeface="Arial"/>
              <a:cs typeface="Arial"/>
              <a:sym typeface="Arial"/>
            </a:endParaRPr>
          </a:p>
        </p:txBody>
      </p:sp>
      <p:sp>
        <p:nvSpPr>
          <p:cNvPr id="1482" name="Google Shape;1482;p6"/>
          <p:cNvSpPr/>
          <p:nvPr/>
        </p:nvSpPr>
        <p:spPr>
          <a:xfrm>
            <a:off x="5535739" y="4049172"/>
            <a:ext cx="2722245" cy="906304"/>
          </a:xfrm>
          <a:custGeom>
            <a:avLst/>
            <a:gdLst/>
            <a:ahLst/>
            <a:cxnLst/>
            <a:rect l="l" t="t" r="r" b="b"/>
            <a:pathLst>
              <a:path w="3629659" h="1208404" extrusionOk="0">
                <a:moveTo>
                  <a:pt x="3428238" y="0"/>
                </a:moveTo>
                <a:lnTo>
                  <a:pt x="0" y="0"/>
                </a:lnTo>
                <a:lnTo>
                  <a:pt x="0" y="1006652"/>
                </a:lnTo>
                <a:lnTo>
                  <a:pt x="5319" y="1052815"/>
                </a:lnTo>
                <a:lnTo>
                  <a:pt x="20471" y="1095191"/>
                </a:lnTo>
                <a:lnTo>
                  <a:pt x="44247" y="1132574"/>
                </a:lnTo>
                <a:lnTo>
                  <a:pt x="75438" y="1163753"/>
                </a:lnTo>
                <a:lnTo>
                  <a:pt x="112837" y="1187521"/>
                </a:lnTo>
                <a:lnTo>
                  <a:pt x="155234" y="1202668"/>
                </a:lnTo>
                <a:lnTo>
                  <a:pt x="201422" y="1207985"/>
                </a:lnTo>
                <a:lnTo>
                  <a:pt x="3629533" y="1207985"/>
                </a:lnTo>
                <a:lnTo>
                  <a:pt x="3629533" y="201333"/>
                </a:lnTo>
                <a:lnTo>
                  <a:pt x="3624214" y="155178"/>
                </a:lnTo>
                <a:lnTo>
                  <a:pt x="3609064" y="112805"/>
                </a:lnTo>
                <a:lnTo>
                  <a:pt x="3585295" y="75422"/>
                </a:lnTo>
                <a:lnTo>
                  <a:pt x="3554117" y="44240"/>
                </a:lnTo>
                <a:lnTo>
                  <a:pt x="3516741" y="20468"/>
                </a:lnTo>
                <a:lnTo>
                  <a:pt x="3474378" y="5318"/>
                </a:lnTo>
                <a:lnTo>
                  <a:pt x="3428238"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3" name="Google Shape;1483;p6"/>
          <p:cNvSpPr txBox="1"/>
          <p:nvPr/>
        </p:nvSpPr>
        <p:spPr>
          <a:xfrm>
            <a:off x="5767034" y="4275654"/>
            <a:ext cx="2257901" cy="464711"/>
          </a:xfrm>
          <a:prstGeom prst="rect">
            <a:avLst/>
          </a:prstGeom>
          <a:noFill/>
          <a:ln>
            <a:noFill/>
          </a:ln>
        </p:spPr>
        <p:txBody>
          <a:bodyPr spcFirstLastPara="1" wrap="square" lIns="0" tIns="9025" rIns="0" bIns="0" anchor="t" anchorCtr="0">
            <a:spAutoFit/>
          </a:bodyPr>
          <a:lstStyle/>
          <a:p>
            <a:pPr marL="9525" marR="3810" lvl="0" indent="0" algn="l" rtl="0">
              <a:lnSpc>
                <a:spcPct val="110100"/>
              </a:lnSpc>
              <a:spcBef>
                <a:spcPts val="0"/>
              </a:spcBef>
              <a:spcAft>
                <a:spcPts val="0"/>
              </a:spcAft>
              <a:buNone/>
            </a:pPr>
            <a:r>
              <a:rPr lang="en-GB" sz="1400" b="1">
                <a:solidFill>
                  <a:srgbClr val="FFFFFF"/>
                </a:solidFill>
                <a:latin typeface="Arial"/>
                <a:ea typeface="Arial"/>
                <a:cs typeface="Arial"/>
                <a:sym typeface="Arial"/>
              </a:rPr>
              <a:t>Building up independence of the supported person</a:t>
            </a:r>
            <a:endParaRPr sz="1400">
              <a:solidFill>
                <a:srgbClr val="FFFFFF"/>
              </a:solidFill>
              <a:latin typeface="Arial"/>
              <a:ea typeface="Arial"/>
              <a:cs typeface="Arial"/>
              <a:sym typeface="Arial"/>
            </a:endParaRPr>
          </a:p>
        </p:txBody>
      </p:sp>
      <p:sp>
        <p:nvSpPr>
          <p:cNvPr id="1484" name="Google Shape;1484;p6"/>
          <p:cNvSpPr/>
          <p:nvPr/>
        </p:nvSpPr>
        <p:spPr>
          <a:xfrm>
            <a:off x="6862476" y="2637091"/>
            <a:ext cx="1807369" cy="906304"/>
          </a:xfrm>
          <a:custGeom>
            <a:avLst/>
            <a:gdLst/>
            <a:ahLst/>
            <a:cxnLst/>
            <a:rect l="l" t="t" r="r" b="b"/>
            <a:pathLst>
              <a:path w="2409825" h="1208404" extrusionOk="0">
                <a:moveTo>
                  <a:pt x="2208276" y="0"/>
                </a:moveTo>
                <a:lnTo>
                  <a:pt x="0" y="0"/>
                </a:lnTo>
                <a:lnTo>
                  <a:pt x="0" y="1006601"/>
                </a:lnTo>
                <a:lnTo>
                  <a:pt x="5318" y="1052789"/>
                </a:lnTo>
                <a:lnTo>
                  <a:pt x="20468" y="1095186"/>
                </a:lnTo>
                <a:lnTo>
                  <a:pt x="44237" y="1132585"/>
                </a:lnTo>
                <a:lnTo>
                  <a:pt x="75415" y="1163776"/>
                </a:lnTo>
                <a:lnTo>
                  <a:pt x="112791" y="1187552"/>
                </a:lnTo>
                <a:lnTo>
                  <a:pt x="155154" y="1202704"/>
                </a:lnTo>
                <a:lnTo>
                  <a:pt x="201295" y="1208023"/>
                </a:lnTo>
                <a:lnTo>
                  <a:pt x="2409571" y="1208023"/>
                </a:lnTo>
                <a:lnTo>
                  <a:pt x="2409571" y="201294"/>
                </a:lnTo>
                <a:lnTo>
                  <a:pt x="2404252" y="155154"/>
                </a:lnTo>
                <a:lnTo>
                  <a:pt x="2389102" y="112791"/>
                </a:lnTo>
                <a:lnTo>
                  <a:pt x="2365333" y="75415"/>
                </a:lnTo>
                <a:lnTo>
                  <a:pt x="2334155" y="44237"/>
                </a:lnTo>
                <a:lnTo>
                  <a:pt x="2296779" y="20468"/>
                </a:lnTo>
                <a:lnTo>
                  <a:pt x="2254416" y="5318"/>
                </a:lnTo>
                <a:lnTo>
                  <a:pt x="2208276"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5" name="Google Shape;1485;p6"/>
          <p:cNvSpPr txBox="1"/>
          <p:nvPr/>
        </p:nvSpPr>
        <p:spPr>
          <a:xfrm>
            <a:off x="7135370" y="2739150"/>
            <a:ext cx="1339691" cy="702180"/>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1400" b="1">
                <a:solidFill>
                  <a:srgbClr val="FFFFFF"/>
                </a:solidFill>
                <a:latin typeface="Arial"/>
                <a:ea typeface="Arial"/>
                <a:cs typeface="Arial"/>
                <a:sym typeface="Arial"/>
              </a:rPr>
              <a:t>Reducing the reliance on care homes</a:t>
            </a:r>
            <a:endParaRPr sz="1400">
              <a:solidFill>
                <a:srgbClr val="FFFFFF"/>
              </a:solidFill>
              <a:latin typeface="Arial"/>
              <a:ea typeface="Arial"/>
              <a:cs typeface="Arial"/>
              <a:sym typeface="Arial"/>
            </a:endParaRPr>
          </a:p>
        </p:txBody>
      </p:sp>
      <p:grpSp>
        <p:nvGrpSpPr>
          <p:cNvPr id="1486" name="Google Shape;1486;p6"/>
          <p:cNvGrpSpPr/>
          <p:nvPr/>
        </p:nvGrpSpPr>
        <p:grpSpPr>
          <a:xfrm>
            <a:off x="2284378" y="1233582"/>
            <a:ext cx="3694551" cy="2943888"/>
            <a:chOff x="2285968" y="1235170"/>
            <a:chExt cx="4926076" cy="3925190"/>
          </a:xfrm>
        </p:grpSpPr>
        <p:sp>
          <p:nvSpPr>
            <p:cNvPr id="1487" name="Google Shape;1487;p6"/>
            <p:cNvSpPr/>
            <p:nvPr/>
          </p:nvSpPr>
          <p:spPr>
            <a:xfrm>
              <a:off x="2285968" y="2131790"/>
              <a:ext cx="259079" cy="259079"/>
            </a:xfrm>
            <a:custGeom>
              <a:avLst/>
              <a:gdLst/>
              <a:ahLst/>
              <a:cxnLst/>
              <a:rect l="l" t="t" r="r" b="b"/>
              <a:pathLst>
                <a:path w="259079" h="259080" extrusionOk="0">
                  <a:moveTo>
                    <a:pt x="129412" y="0"/>
                  </a:moveTo>
                  <a:lnTo>
                    <a:pt x="79027" y="10185"/>
                  </a:lnTo>
                  <a:lnTo>
                    <a:pt x="37893" y="37957"/>
                  </a:lnTo>
                  <a:lnTo>
                    <a:pt x="10165" y="79134"/>
                  </a:lnTo>
                  <a:lnTo>
                    <a:pt x="0" y="129539"/>
                  </a:lnTo>
                  <a:lnTo>
                    <a:pt x="10165" y="179945"/>
                  </a:lnTo>
                  <a:lnTo>
                    <a:pt x="37893" y="221122"/>
                  </a:lnTo>
                  <a:lnTo>
                    <a:pt x="79027" y="248894"/>
                  </a:lnTo>
                  <a:lnTo>
                    <a:pt x="129412" y="259079"/>
                  </a:lnTo>
                  <a:lnTo>
                    <a:pt x="179818" y="248894"/>
                  </a:lnTo>
                  <a:lnTo>
                    <a:pt x="220995" y="221122"/>
                  </a:lnTo>
                  <a:lnTo>
                    <a:pt x="248767" y="179945"/>
                  </a:lnTo>
                  <a:lnTo>
                    <a:pt x="258953" y="129539"/>
                  </a:lnTo>
                  <a:lnTo>
                    <a:pt x="248767" y="79134"/>
                  </a:lnTo>
                  <a:lnTo>
                    <a:pt x="220995" y="37957"/>
                  </a:lnTo>
                  <a:lnTo>
                    <a:pt x="179818" y="10185"/>
                  </a:lnTo>
                  <a:lnTo>
                    <a:pt x="12941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8" name="Google Shape;1488;p6"/>
            <p:cNvSpPr/>
            <p:nvPr/>
          </p:nvSpPr>
          <p:spPr>
            <a:xfrm>
              <a:off x="2285968" y="2131790"/>
              <a:ext cx="259079" cy="259079"/>
            </a:xfrm>
            <a:custGeom>
              <a:avLst/>
              <a:gdLst/>
              <a:ahLst/>
              <a:cxnLst/>
              <a:rect l="l" t="t" r="r" b="b"/>
              <a:pathLst>
                <a:path w="259079" h="259080" extrusionOk="0">
                  <a:moveTo>
                    <a:pt x="0" y="129539"/>
                  </a:moveTo>
                  <a:lnTo>
                    <a:pt x="10165" y="79134"/>
                  </a:lnTo>
                  <a:lnTo>
                    <a:pt x="37893" y="37957"/>
                  </a:lnTo>
                  <a:lnTo>
                    <a:pt x="79027" y="10185"/>
                  </a:lnTo>
                  <a:lnTo>
                    <a:pt x="129412" y="0"/>
                  </a:lnTo>
                  <a:lnTo>
                    <a:pt x="179818" y="10185"/>
                  </a:lnTo>
                  <a:lnTo>
                    <a:pt x="220995" y="37957"/>
                  </a:lnTo>
                  <a:lnTo>
                    <a:pt x="248767" y="79134"/>
                  </a:lnTo>
                  <a:lnTo>
                    <a:pt x="258953" y="129539"/>
                  </a:lnTo>
                  <a:lnTo>
                    <a:pt x="248767" y="179945"/>
                  </a:lnTo>
                  <a:lnTo>
                    <a:pt x="220995" y="221122"/>
                  </a:lnTo>
                  <a:lnTo>
                    <a:pt x="179818" y="248894"/>
                  </a:lnTo>
                  <a:lnTo>
                    <a:pt x="129412" y="259079"/>
                  </a:lnTo>
                  <a:lnTo>
                    <a:pt x="79027" y="248894"/>
                  </a:lnTo>
                  <a:lnTo>
                    <a:pt x="37893" y="221122"/>
                  </a:lnTo>
                  <a:lnTo>
                    <a:pt x="10165" y="179945"/>
                  </a:lnTo>
                  <a:lnTo>
                    <a:pt x="0" y="129539"/>
                  </a:lnTo>
                  <a:close/>
                </a:path>
              </a:pathLst>
            </a:custGeom>
            <a:noFill/>
            <a:ln w="12700" cap="flat" cmpd="sng">
              <a:solidFill>
                <a:srgbClr val="9D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89" name="Google Shape;1489;p6"/>
            <p:cNvPicPr preferRelativeResize="0"/>
            <p:nvPr/>
          </p:nvPicPr>
          <p:blipFill rotWithShape="1">
            <a:blip r:embed="rId7">
              <a:alphaModFix/>
            </a:blip>
            <a:srcRect/>
            <a:stretch/>
          </p:blipFill>
          <p:spPr>
            <a:xfrm>
              <a:off x="3628993" y="4658074"/>
              <a:ext cx="199644" cy="199644"/>
            </a:xfrm>
            <a:prstGeom prst="rect">
              <a:avLst/>
            </a:prstGeom>
            <a:noFill/>
            <a:ln>
              <a:noFill/>
            </a:ln>
          </p:spPr>
        </p:pic>
        <p:sp>
          <p:nvSpPr>
            <p:cNvPr id="1490" name="Google Shape;1490;p6"/>
            <p:cNvSpPr/>
            <p:nvPr/>
          </p:nvSpPr>
          <p:spPr>
            <a:xfrm>
              <a:off x="6441153" y="4799680"/>
              <a:ext cx="360045" cy="360680"/>
            </a:xfrm>
            <a:custGeom>
              <a:avLst/>
              <a:gdLst/>
              <a:ahLst/>
              <a:cxnLst/>
              <a:rect l="l" t="t" r="r" b="b"/>
              <a:pathLst>
                <a:path w="360045" h="360679" extrusionOk="0">
                  <a:moveTo>
                    <a:pt x="179958" y="0"/>
                  </a:moveTo>
                  <a:lnTo>
                    <a:pt x="132100" y="6434"/>
                  </a:lnTo>
                  <a:lnTo>
                    <a:pt x="89106" y="24590"/>
                  </a:lnTo>
                  <a:lnTo>
                    <a:pt x="52689" y="52752"/>
                  </a:lnTo>
                  <a:lnTo>
                    <a:pt x="24558" y="89201"/>
                  </a:lnTo>
                  <a:lnTo>
                    <a:pt x="6424" y="132218"/>
                  </a:lnTo>
                  <a:lnTo>
                    <a:pt x="0" y="180085"/>
                  </a:lnTo>
                  <a:lnTo>
                    <a:pt x="6424" y="227953"/>
                  </a:lnTo>
                  <a:lnTo>
                    <a:pt x="24558" y="270970"/>
                  </a:lnTo>
                  <a:lnTo>
                    <a:pt x="52689" y="307419"/>
                  </a:lnTo>
                  <a:lnTo>
                    <a:pt x="89106" y="335581"/>
                  </a:lnTo>
                  <a:lnTo>
                    <a:pt x="132100" y="353737"/>
                  </a:lnTo>
                  <a:lnTo>
                    <a:pt x="179958" y="360172"/>
                  </a:lnTo>
                  <a:lnTo>
                    <a:pt x="227826" y="353737"/>
                  </a:lnTo>
                  <a:lnTo>
                    <a:pt x="270843" y="335581"/>
                  </a:lnTo>
                  <a:lnTo>
                    <a:pt x="307292" y="307419"/>
                  </a:lnTo>
                  <a:lnTo>
                    <a:pt x="335454" y="270970"/>
                  </a:lnTo>
                  <a:lnTo>
                    <a:pt x="353610" y="227953"/>
                  </a:lnTo>
                  <a:lnTo>
                    <a:pt x="360045" y="180085"/>
                  </a:lnTo>
                  <a:lnTo>
                    <a:pt x="353610" y="132218"/>
                  </a:lnTo>
                  <a:lnTo>
                    <a:pt x="335454" y="89201"/>
                  </a:lnTo>
                  <a:lnTo>
                    <a:pt x="307292" y="52752"/>
                  </a:lnTo>
                  <a:lnTo>
                    <a:pt x="270843" y="24590"/>
                  </a:lnTo>
                  <a:lnTo>
                    <a:pt x="227826" y="6434"/>
                  </a:lnTo>
                  <a:lnTo>
                    <a:pt x="17995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1" name="Google Shape;1491;p6"/>
            <p:cNvSpPr/>
            <p:nvPr/>
          </p:nvSpPr>
          <p:spPr>
            <a:xfrm>
              <a:off x="6441153" y="4799680"/>
              <a:ext cx="360045" cy="360680"/>
            </a:xfrm>
            <a:custGeom>
              <a:avLst/>
              <a:gdLst/>
              <a:ahLst/>
              <a:cxnLst/>
              <a:rect l="l" t="t" r="r" b="b"/>
              <a:pathLst>
                <a:path w="360045" h="360679" extrusionOk="0">
                  <a:moveTo>
                    <a:pt x="0" y="180085"/>
                  </a:moveTo>
                  <a:lnTo>
                    <a:pt x="6424" y="132218"/>
                  </a:lnTo>
                  <a:lnTo>
                    <a:pt x="24558" y="89201"/>
                  </a:lnTo>
                  <a:lnTo>
                    <a:pt x="52689" y="52752"/>
                  </a:lnTo>
                  <a:lnTo>
                    <a:pt x="89106" y="24590"/>
                  </a:lnTo>
                  <a:lnTo>
                    <a:pt x="132100" y="6434"/>
                  </a:lnTo>
                  <a:lnTo>
                    <a:pt x="179958" y="0"/>
                  </a:lnTo>
                  <a:lnTo>
                    <a:pt x="227826" y="6434"/>
                  </a:lnTo>
                  <a:lnTo>
                    <a:pt x="270843" y="24590"/>
                  </a:lnTo>
                  <a:lnTo>
                    <a:pt x="307292" y="52752"/>
                  </a:lnTo>
                  <a:lnTo>
                    <a:pt x="335454" y="89201"/>
                  </a:lnTo>
                  <a:lnTo>
                    <a:pt x="353610" y="132218"/>
                  </a:lnTo>
                  <a:lnTo>
                    <a:pt x="360045" y="180085"/>
                  </a:lnTo>
                  <a:lnTo>
                    <a:pt x="353610" y="227953"/>
                  </a:lnTo>
                  <a:lnTo>
                    <a:pt x="335454" y="270970"/>
                  </a:lnTo>
                  <a:lnTo>
                    <a:pt x="307292" y="307419"/>
                  </a:lnTo>
                  <a:lnTo>
                    <a:pt x="270843" y="335581"/>
                  </a:lnTo>
                  <a:lnTo>
                    <a:pt x="227826" y="353737"/>
                  </a:lnTo>
                  <a:lnTo>
                    <a:pt x="179958" y="360172"/>
                  </a:lnTo>
                  <a:lnTo>
                    <a:pt x="132100" y="353737"/>
                  </a:lnTo>
                  <a:lnTo>
                    <a:pt x="89106" y="335581"/>
                  </a:lnTo>
                  <a:lnTo>
                    <a:pt x="52689" y="307419"/>
                  </a:lnTo>
                  <a:lnTo>
                    <a:pt x="24558" y="270970"/>
                  </a:lnTo>
                  <a:lnTo>
                    <a:pt x="6424" y="227953"/>
                  </a:lnTo>
                  <a:lnTo>
                    <a:pt x="0" y="180085"/>
                  </a:lnTo>
                  <a:close/>
                </a:path>
              </a:pathLst>
            </a:custGeom>
            <a:noFill/>
            <a:ln w="12700" cap="flat" cmpd="sng">
              <a:solidFill>
                <a:srgbClr val="D0001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2" name="Google Shape;1492;p6"/>
            <p:cNvSpPr/>
            <p:nvPr/>
          </p:nvSpPr>
          <p:spPr>
            <a:xfrm>
              <a:off x="6877399" y="1235170"/>
              <a:ext cx="334645" cy="334645"/>
            </a:xfrm>
            <a:custGeom>
              <a:avLst/>
              <a:gdLst/>
              <a:ahLst/>
              <a:cxnLst/>
              <a:rect l="l" t="t" r="r" b="b"/>
              <a:pathLst>
                <a:path w="334645" h="334644" extrusionOk="0">
                  <a:moveTo>
                    <a:pt x="167131" y="0"/>
                  </a:moveTo>
                  <a:lnTo>
                    <a:pt x="122693" y="5968"/>
                  </a:lnTo>
                  <a:lnTo>
                    <a:pt x="82766" y="22812"/>
                  </a:lnTo>
                  <a:lnTo>
                    <a:pt x="48942" y="48942"/>
                  </a:lnTo>
                  <a:lnTo>
                    <a:pt x="22812" y="82766"/>
                  </a:lnTo>
                  <a:lnTo>
                    <a:pt x="5968" y="122693"/>
                  </a:lnTo>
                  <a:lnTo>
                    <a:pt x="0" y="167132"/>
                  </a:lnTo>
                  <a:lnTo>
                    <a:pt x="5968" y="211570"/>
                  </a:lnTo>
                  <a:lnTo>
                    <a:pt x="22812" y="251497"/>
                  </a:lnTo>
                  <a:lnTo>
                    <a:pt x="48942" y="285321"/>
                  </a:lnTo>
                  <a:lnTo>
                    <a:pt x="82766" y="311451"/>
                  </a:lnTo>
                  <a:lnTo>
                    <a:pt x="122693" y="328295"/>
                  </a:lnTo>
                  <a:lnTo>
                    <a:pt x="167131" y="334263"/>
                  </a:lnTo>
                  <a:lnTo>
                    <a:pt x="211580" y="328295"/>
                  </a:lnTo>
                  <a:lnTo>
                    <a:pt x="251530" y="311451"/>
                  </a:lnTo>
                  <a:lnTo>
                    <a:pt x="285384" y="285321"/>
                  </a:lnTo>
                  <a:lnTo>
                    <a:pt x="311545" y="251497"/>
                  </a:lnTo>
                  <a:lnTo>
                    <a:pt x="328413" y="211570"/>
                  </a:lnTo>
                  <a:lnTo>
                    <a:pt x="334391" y="167132"/>
                  </a:lnTo>
                  <a:lnTo>
                    <a:pt x="328413" y="122693"/>
                  </a:lnTo>
                  <a:lnTo>
                    <a:pt x="311545" y="82766"/>
                  </a:lnTo>
                  <a:lnTo>
                    <a:pt x="285384" y="48942"/>
                  </a:lnTo>
                  <a:lnTo>
                    <a:pt x="251530" y="22812"/>
                  </a:lnTo>
                  <a:lnTo>
                    <a:pt x="211580" y="5968"/>
                  </a:lnTo>
                  <a:lnTo>
                    <a:pt x="167131"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3" name="Google Shape;1493;p6"/>
            <p:cNvSpPr/>
            <p:nvPr/>
          </p:nvSpPr>
          <p:spPr>
            <a:xfrm>
              <a:off x="6877399" y="1235170"/>
              <a:ext cx="334645" cy="334645"/>
            </a:xfrm>
            <a:custGeom>
              <a:avLst/>
              <a:gdLst/>
              <a:ahLst/>
              <a:cxnLst/>
              <a:rect l="l" t="t" r="r" b="b"/>
              <a:pathLst>
                <a:path w="334645" h="334644" extrusionOk="0">
                  <a:moveTo>
                    <a:pt x="0" y="167132"/>
                  </a:moveTo>
                  <a:lnTo>
                    <a:pt x="5968" y="122693"/>
                  </a:lnTo>
                  <a:lnTo>
                    <a:pt x="22812" y="82766"/>
                  </a:lnTo>
                  <a:lnTo>
                    <a:pt x="48942" y="48942"/>
                  </a:lnTo>
                  <a:lnTo>
                    <a:pt x="82766" y="22812"/>
                  </a:lnTo>
                  <a:lnTo>
                    <a:pt x="122693" y="5968"/>
                  </a:lnTo>
                  <a:lnTo>
                    <a:pt x="167131" y="0"/>
                  </a:lnTo>
                  <a:lnTo>
                    <a:pt x="211580" y="5968"/>
                  </a:lnTo>
                  <a:lnTo>
                    <a:pt x="251530" y="22812"/>
                  </a:lnTo>
                  <a:lnTo>
                    <a:pt x="285384" y="48942"/>
                  </a:lnTo>
                  <a:lnTo>
                    <a:pt x="311545" y="82766"/>
                  </a:lnTo>
                  <a:lnTo>
                    <a:pt x="328413" y="122693"/>
                  </a:lnTo>
                  <a:lnTo>
                    <a:pt x="334391" y="167132"/>
                  </a:lnTo>
                  <a:lnTo>
                    <a:pt x="328413" y="211570"/>
                  </a:lnTo>
                  <a:lnTo>
                    <a:pt x="311545" y="251497"/>
                  </a:lnTo>
                  <a:lnTo>
                    <a:pt x="285384" y="285321"/>
                  </a:lnTo>
                  <a:lnTo>
                    <a:pt x="251530" y="311451"/>
                  </a:lnTo>
                  <a:lnTo>
                    <a:pt x="211580" y="328295"/>
                  </a:lnTo>
                  <a:lnTo>
                    <a:pt x="167131" y="334263"/>
                  </a:lnTo>
                  <a:lnTo>
                    <a:pt x="122693" y="328295"/>
                  </a:lnTo>
                  <a:lnTo>
                    <a:pt x="82766" y="311451"/>
                  </a:lnTo>
                  <a:lnTo>
                    <a:pt x="48942" y="285321"/>
                  </a:lnTo>
                  <a:lnTo>
                    <a:pt x="22812" y="251497"/>
                  </a:lnTo>
                  <a:lnTo>
                    <a:pt x="5968" y="211570"/>
                  </a:lnTo>
                  <a:lnTo>
                    <a:pt x="0" y="167132"/>
                  </a:lnTo>
                  <a:close/>
                </a:path>
              </a:pathLst>
            </a:custGeom>
            <a:noFill/>
            <a:ln w="12700" cap="flat" cmpd="sng">
              <a:solidFill>
                <a:srgbClr val="64171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4" name="Google Shape;1494;p6"/>
            <p:cNvSpPr/>
            <p:nvPr/>
          </p:nvSpPr>
          <p:spPr>
            <a:xfrm>
              <a:off x="4408138" y="3304635"/>
              <a:ext cx="1866900" cy="118745"/>
            </a:xfrm>
            <a:custGeom>
              <a:avLst/>
              <a:gdLst/>
              <a:ahLst/>
              <a:cxnLst/>
              <a:rect l="l" t="t" r="r" b="b"/>
              <a:pathLst>
                <a:path w="1866900" h="118745" extrusionOk="0">
                  <a:moveTo>
                    <a:pt x="1865248" y="0"/>
                  </a:moveTo>
                  <a:lnTo>
                    <a:pt x="0" y="32511"/>
                  </a:lnTo>
                  <a:lnTo>
                    <a:pt x="1397" y="118236"/>
                  </a:lnTo>
                  <a:lnTo>
                    <a:pt x="1866772" y="85724"/>
                  </a:lnTo>
                  <a:lnTo>
                    <a:pt x="1865248"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95" name="Google Shape;1495;p6"/>
          <p:cNvSpPr txBox="1"/>
          <p:nvPr/>
        </p:nvSpPr>
        <p:spPr>
          <a:xfrm>
            <a:off x="3841044" y="2137179"/>
            <a:ext cx="1416300" cy="768900"/>
          </a:xfrm>
          <a:prstGeom prst="rect">
            <a:avLst/>
          </a:prstGeom>
          <a:noFill/>
          <a:ln>
            <a:noFill/>
          </a:ln>
        </p:spPr>
        <p:txBody>
          <a:bodyPr spcFirstLastPara="1" wrap="square" lIns="0" tIns="48100" rIns="0" bIns="0" anchor="t" anchorCtr="0">
            <a:spAutoFit/>
          </a:bodyPr>
          <a:lstStyle/>
          <a:p>
            <a:pPr marL="9525" marR="3810" lvl="0" indent="372428" algn="l" rtl="0">
              <a:lnSpc>
                <a:spcPct val="108000"/>
              </a:lnSpc>
              <a:spcBef>
                <a:spcPts val="0"/>
              </a:spcBef>
              <a:spcAft>
                <a:spcPts val="0"/>
              </a:spcAft>
              <a:buNone/>
            </a:pPr>
            <a:r>
              <a:rPr lang="en-GB" sz="2250" b="1">
                <a:solidFill>
                  <a:srgbClr val="1D1A1C"/>
                </a:solidFill>
                <a:latin typeface="Arial"/>
                <a:ea typeface="Arial"/>
                <a:cs typeface="Arial"/>
                <a:sym typeface="Arial"/>
              </a:rPr>
              <a:t>Core objectives</a:t>
            </a:r>
            <a:endParaRPr sz="2250">
              <a:solidFill>
                <a:schemeClr val="dk1"/>
              </a:solidFill>
              <a:latin typeface="Arial"/>
              <a:ea typeface="Arial"/>
              <a:cs typeface="Arial"/>
              <a:sym typeface="Arial"/>
            </a:endParaRPr>
          </a:p>
        </p:txBody>
      </p:sp>
      <p:sp>
        <p:nvSpPr>
          <p:cNvPr id="1496" name="Google Shape;1496;p6"/>
          <p:cNvSpPr/>
          <p:nvPr/>
        </p:nvSpPr>
        <p:spPr>
          <a:xfrm>
            <a:off x="4467606" y="272701"/>
            <a:ext cx="2277428" cy="772001"/>
          </a:xfrm>
          <a:custGeom>
            <a:avLst/>
            <a:gdLst/>
            <a:ahLst/>
            <a:cxnLst/>
            <a:rect l="l" t="t" r="r" b="b"/>
            <a:pathLst>
              <a:path w="3036570" h="1029335" extrusionOk="0">
                <a:moveTo>
                  <a:pt x="2864992" y="0"/>
                </a:moveTo>
                <a:lnTo>
                  <a:pt x="0" y="0"/>
                </a:lnTo>
                <a:lnTo>
                  <a:pt x="0" y="857631"/>
                </a:lnTo>
                <a:lnTo>
                  <a:pt x="6130" y="903227"/>
                </a:lnTo>
                <a:lnTo>
                  <a:pt x="23429" y="944188"/>
                </a:lnTo>
                <a:lnTo>
                  <a:pt x="50260" y="978884"/>
                </a:lnTo>
                <a:lnTo>
                  <a:pt x="84986" y="1005684"/>
                </a:lnTo>
                <a:lnTo>
                  <a:pt x="125971" y="1022960"/>
                </a:lnTo>
                <a:lnTo>
                  <a:pt x="171576" y="1029081"/>
                </a:lnTo>
                <a:lnTo>
                  <a:pt x="3036442" y="1029081"/>
                </a:lnTo>
                <a:lnTo>
                  <a:pt x="3036442" y="171576"/>
                </a:lnTo>
                <a:lnTo>
                  <a:pt x="3030322" y="125971"/>
                </a:lnTo>
                <a:lnTo>
                  <a:pt x="3013046" y="84986"/>
                </a:lnTo>
                <a:lnTo>
                  <a:pt x="2986246" y="50260"/>
                </a:lnTo>
                <a:lnTo>
                  <a:pt x="2951550" y="23429"/>
                </a:lnTo>
                <a:lnTo>
                  <a:pt x="2910589" y="6130"/>
                </a:lnTo>
                <a:lnTo>
                  <a:pt x="2864992"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7" name="Google Shape;1497;p6"/>
          <p:cNvSpPr txBox="1"/>
          <p:nvPr/>
        </p:nvSpPr>
        <p:spPr>
          <a:xfrm>
            <a:off x="4685443" y="422795"/>
            <a:ext cx="1804988" cy="465192"/>
          </a:xfrm>
          <a:prstGeom prst="rect">
            <a:avLst/>
          </a:prstGeom>
          <a:noFill/>
          <a:ln>
            <a:noFill/>
          </a:ln>
        </p:spPr>
        <p:txBody>
          <a:bodyPr spcFirstLastPara="1" wrap="square" lIns="0" tIns="9525" rIns="0" bIns="0" anchor="t" anchorCtr="0">
            <a:spAutoFit/>
          </a:bodyPr>
          <a:lstStyle/>
          <a:p>
            <a:pPr marL="9525" marR="3810" lvl="0" indent="0" algn="l" rtl="0">
              <a:lnSpc>
                <a:spcPct val="110000"/>
              </a:lnSpc>
              <a:spcBef>
                <a:spcPts val="0"/>
              </a:spcBef>
              <a:spcAft>
                <a:spcPts val="0"/>
              </a:spcAft>
              <a:buNone/>
            </a:pPr>
            <a:r>
              <a:rPr lang="en-GB" sz="1400" b="1">
                <a:solidFill>
                  <a:srgbClr val="FFFFFF"/>
                </a:solidFill>
                <a:latin typeface="Arial"/>
                <a:ea typeface="Arial"/>
                <a:cs typeface="Arial"/>
                <a:sym typeface="Arial"/>
              </a:rPr>
              <a:t>Utilising technology and digital solutions</a:t>
            </a:r>
            <a:endParaRPr sz="1200">
              <a:solidFill>
                <a:srgbClr val="FFFFFF"/>
              </a:solidFill>
              <a:latin typeface="Arial"/>
              <a:ea typeface="Arial"/>
              <a:cs typeface="Arial"/>
              <a:sym typeface="Arial"/>
            </a:endParaRPr>
          </a:p>
        </p:txBody>
      </p:sp>
      <p:grpSp>
        <p:nvGrpSpPr>
          <p:cNvPr id="1498" name="Google Shape;1498;p6"/>
          <p:cNvGrpSpPr/>
          <p:nvPr/>
        </p:nvGrpSpPr>
        <p:grpSpPr>
          <a:xfrm>
            <a:off x="3195735" y="137635"/>
            <a:ext cx="3745996" cy="2579086"/>
            <a:chOff x="3195733" y="139223"/>
            <a:chExt cx="4994655" cy="3438780"/>
          </a:xfrm>
        </p:grpSpPr>
        <p:sp>
          <p:nvSpPr>
            <p:cNvPr id="1499" name="Google Shape;1499;p6"/>
            <p:cNvSpPr/>
            <p:nvPr/>
          </p:nvSpPr>
          <p:spPr>
            <a:xfrm>
              <a:off x="4670711" y="139223"/>
              <a:ext cx="360045" cy="360680"/>
            </a:xfrm>
            <a:custGeom>
              <a:avLst/>
              <a:gdLst/>
              <a:ahLst/>
              <a:cxnLst/>
              <a:rect l="l" t="t" r="r" b="b"/>
              <a:pathLst>
                <a:path w="360045" h="360680" extrusionOk="0">
                  <a:moveTo>
                    <a:pt x="179959" y="0"/>
                  </a:moveTo>
                  <a:lnTo>
                    <a:pt x="132100" y="6434"/>
                  </a:lnTo>
                  <a:lnTo>
                    <a:pt x="89106" y="24590"/>
                  </a:lnTo>
                  <a:lnTo>
                    <a:pt x="52689" y="52752"/>
                  </a:lnTo>
                  <a:lnTo>
                    <a:pt x="24558" y="89201"/>
                  </a:lnTo>
                  <a:lnTo>
                    <a:pt x="6424" y="132218"/>
                  </a:lnTo>
                  <a:lnTo>
                    <a:pt x="0" y="180085"/>
                  </a:lnTo>
                  <a:lnTo>
                    <a:pt x="6424" y="227953"/>
                  </a:lnTo>
                  <a:lnTo>
                    <a:pt x="24558" y="270970"/>
                  </a:lnTo>
                  <a:lnTo>
                    <a:pt x="52689" y="307419"/>
                  </a:lnTo>
                  <a:lnTo>
                    <a:pt x="89106" y="335581"/>
                  </a:lnTo>
                  <a:lnTo>
                    <a:pt x="132100" y="353737"/>
                  </a:lnTo>
                  <a:lnTo>
                    <a:pt x="179959" y="360171"/>
                  </a:lnTo>
                  <a:lnTo>
                    <a:pt x="227826" y="353737"/>
                  </a:lnTo>
                  <a:lnTo>
                    <a:pt x="270843" y="335581"/>
                  </a:lnTo>
                  <a:lnTo>
                    <a:pt x="307292" y="307419"/>
                  </a:lnTo>
                  <a:lnTo>
                    <a:pt x="335454" y="270970"/>
                  </a:lnTo>
                  <a:lnTo>
                    <a:pt x="353610" y="227953"/>
                  </a:lnTo>
                  <a:lnTo>
                    <a:pt x="360045" y="180085"/>
                  </a:lnTo>
                  <a:lnTo>
                    <a:pt x="353610" y="132218"/>
                  </a:lnTo>
                  <a:lnTo>
                    <a:pt x="335454" y="89201"/>
                  </a:lnTo>
                  <a:lnTo>
                    <a:pt x="307292" y="52752"/>
                  </a:lnTo>
                  <a:lnTo>
                    <a:pt x="270843" y="24590"/>
                  </a:lnTo>
                  <a:lnTo>
                    <a:pt x="227826" y="6434"/>
                  </a:lnTo>
                  <a:lnTo>
                    <a:pt x="179959"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0" name="Google Shape;1500;p6"/>
            <p:cNvSpPr/>
            <p:nvPr/>
          </p:nvSpPr>
          <p:spPr>
            <a:xfrm>
              <a:off x="4670711" y="139223"/>
              <a:ext cx="360045" cy="360680"/>
            </a:xfrm>
            <a:custGeom>
              <a:avLst/>
              <a:gdLst/>
              <a:ahLst/>
              <a:cxnLst/>
              <a:rect l="l" t="t" r="r" b="b"/>
              <a:pathLst>
                <a:path w="360045" h="360680" extrusionOk="0">
                  <a:moveTo>
                    <a:pt x="0" y="180085"/>
                  </a:moveTo>
                  <a:lnTo>
                    <a:pt x="6424" y="132218"/>
                  </a:lnTo>
                  <a:lnTo>
                    <a:pt x="24558" y="89201"/>
                  </a:lnTo>
                  <a:lnTo>
                    <a:pt x="52689" y="52752"/>
                  </a:lnTo>
                  <a:lnTo>
                    <a:pt x="89106" y="24590"/>
                  </a:lnTo>
                  <a:lnTo>
                    <a:pt x="132100" y="6434"/>
                  </a:lnTo>
                  <a:lnTo>
                    <a:pt x="179959" y="0"/>
                  </a:lnTo>
                  <a:lnTo>
                    <a:pt x="227826" y="6434"/>
                  </a:lnTo>
                  <a:lnTo>
                    <a:pt x="270843" y="24590"/>
                  </a:lnTo>
                  <a:lnTo>
                    <a:pt x="307292" y="52752"/>
                  </a:lnTo>
                  <a:lnTo>
                    <a:pt x="335454" y="89201"/>
                  </a:lnTo>
                  <a:lnTo>
                    <a:pt x="353610" y="132218"/>
                  </a:lnTo>
                  <a:lnTo>
                    <a:pt x="360045" y="180085"/>
                  </a:lnTo>
                  <a:lnTo>
                    <a:pt x="353610" y="227953"/>
                  </a:lnTo>
                  <a:lnTo>
                    <a:pt x="335454" y="270970"/>
                  </a:lnTo>
                  <a:lnTo>
                    <a:pt x="307292" y="307419"/>
                  </a:lnTo>
                  <a:lnTo>
                    <a:pt x="270843" y="335581"/>
                  </a:lnTo>
                  <a:lnTo>
                    <a:pt x="227826" y="353737"/>
                  </a:lnTo>
                  <a:lnTo>
                    <a:pt x="179959" y="360171"/>
                  </a:lnTo>
                  <a:lnTo>
                    <a:pt x="132100" y="353737"/>
                  </a:lnTo>
                  <a:lnTo>
                    <a:pt x="89106" y="335581"/>
                  </a:lnTo>
                  <a:lnTo>
                    <a:pt x="52689" y="307419"/>
                  </a:lnTo>
                  <a:lnTo>
                    <a:pt x="24558" y="270970"/>
                  </a:lnTo>
                  <a:lnTo>
                    <a:pt x="6424" y="227953"/>
                  </a:lnTo>
                  <a:lnTo>
                    <a:pt x="0" y="180085"/>
                  </a:lnTo>
                  <a:close/>
                </a:path>
              </a:pathLst>
            </a:custGeom>
            <a:noFill/>
            <a:ln w="12675" cap="flat" cmpd="sng">
              <a:solidFill>
                <a:srgbClr val="D0001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01" name="Google Shape;1501;p6"/>
            <p:cNvPicPr preferRelativeResize="0"/>
            <p:nvPr/>
          </p:nvPicPr>
          <p:blipFill rotWithShape="1">
            <a:blip r:embed="rId8">
              <a:alphaModFix/>
            </a:blip>
            <a:srcRect/>
            <a:stretch/>
          </p:blipFill>
          <p:spPr>
            <a:xfrm>
              <a:off x="3195733" y="741457"/>
              <a:ext cx="199771" cy="199643"/>
            </a:xfrm>
            <a:prstGeom prst="rect">
              <a:avLst/>
            </a:prstGeom>
            <a:noFill/>
            <a:ln>
              <a:noFill/>
            </a:ln>
          </p:spPr>
        </p:pic>
        <p:pic>
          <p:nvPicPr>
            <p:cNvPr id="1502" name="Google Shape;1502;p6"/>
            <p:cNvPicPr preferRelativeResize="0"/>
            <p:nvPr/>
          </p:nvPicPr>
          <p:blipFill rotWithShape="1">
            <a:blip r:embed="rId9">
              <a:alphaModFix/>
            </a:blip>
            <a:srcRect/>
            <a:stretch/>
          </p:blipFill>
          <p:spPr>
            <a:xfrm>
              <a:off x="7990745" y="3378359"/>
              <a:ext cx="199643" cy="199644"/>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7"/>
          <p:cNvSpPr/>
          <p:nvPr/>
        </p:nvSpPr>
        <p:spPr>
          <a:xfrm>
            <a:off x="3756" y="-3709"/>
            <a:ext cx="364831" cy="5145576"/>
          </a:xfrm>
          <a:prstGeom prst="rect">
            <a:avLst/>
          </a:prstGeom>
          <a:solidFill>
            <a:schemeClr val="dk2"/>
          </a:solidFill>
          <a:ln w="25400" cap="flat" cmpd="sng">
            <a:solidFill>
              <a:srgbClr val="EE2A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8" name="Google Shape;1508;p7"/>
          <p:cNvSpPr/>
          <p:nvPr/>
        </p:nvSpPr>
        <p:spPr>
          <a:xfrm rot="5340000">
            <a:off x="1862244" y="-18902"/>
            <a:ext cx="95580" cy="1149502"/>
          </a:xfrm>
          <a:prstGeom prst="rect">
            <a:avLst/>
          </a:prstGeom>
          <a:solidFill>
            <a:srgbClr val="E4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9" name="Google Shape;1509;p7"/>
          <p:cNvSpPr txBox="1"/>
          <p:nvPr/>
        </p:nvSpPr>
        <p:spPr>
          <a:xfrm>
            <a:off x="365950" y="78011"/>
            <a:ext cx="7884408" cy="584775"/>
          </a:xfrm>
          <a:prstGeom prst="rect">
            <a:avLst/>
          </a:prstGeom>
          <a:noFill/>
          <a:ln>
            <a:noFill/>
          </a:ln>
        </p:spPr>
        <p:txBody>
          <a:bodyPr spcFirstLastPara="1" wrap="square" lIns="91425" tIns="45700" rIns="91425" bIns="45700" anchor="t" anchorCtr="0">
            <a:spAutoFit/>
          </a:bodyPr>
          <a:lstStyle/>
          <a:p>
            <a:pPr marL="9525" marR="0" lvl="0" indent="-9525" algn="l" rtl="0">
              <a:spcBef>
                <a:spcPts val="0"/>
              </a:spcBef>
              <a:spcAft>
                <a:spcPts val="0"/>
              </a:spcAft>
              <a:buNone/>
            </a:pPr>
            <a:r>
              <a:rPr lang="en-GB" sz="3200" b="1">
                <a:solidFill>
                  <a:schemeClr val="dk1"/>
                </a:solidFill>
                <a:latin typeface="Arial"/>
                <a:ea typeface="Arial"/>
                <a:cs typeface="Arial"/>
                <a:sym typeface="Arial"/>
              </a:rPr>
              <a:t>The model</a:t>
            </a:r>
            <a:endParaRPr sz="3200">
              <a:solidFill>
                <a:schemeClr val="dk1"/>
              </a:solidFill>
              <a:latin typeface="Calibri"/>
              <a:ea typeface="Calibri"/>
              <a:cs typeface="Calibri"/>
              <a:sym typeface="Calibri"/>
            </a:endParaRPr>
          </a:p>
        </p:txBody>
      </p:sp>
      <p:sp>
        <p:nvSpPr>
          <p:cNvPr id="1510" name="Google Shape;1510;p7"/>
          <p:cNvSpPr txBox="1">
            <a:spLocks noGrp="1"/>
          </p:cNvSpPr>
          <p:nvPr>
            <p:ph type="body" idx="1"/>
          </p:nvPr>
        </p:nvSpPr>
        <p:spPr>
          <a:xfrm>
            <a:off x="724545" y="854544"/>
            <a:ext cx="4292579" cy="37923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000"/>
              <a:buNone/>
            </a:pPr>
            <a:r>
              <a:rPr lang="en-GB" sz="2000">
                <a:solidFill>
                  <a:srgbClr val="1D1A1C"/>
                </a:solidFill>
                <a:latin typeface="Arial"/>
                <a:ea typeface="Arial"/>
                <a:cs typeface="Arial"/>
                <a:sym typeface="Arial"/>
              </a:rPr>
              <a:t>Activities undertaken by the service include:</a:t>
            </a:r>
            <a:endParaRPr sz="2000">
              <a:solidFill>
                <a:srgbClr val="000000"/>
              </a:solidFill>
              <a:latin typeface="Arial"/>
              <a:ea typeface="Arial"/>
              <a:cs typeface="Arial"/>
              <a:sym typeface="Arial"/>
            </a:endParaRPr>
          </a:p>
          <a:p>
            <a:pPr marL="171450" lvl="0" indent="-57150" algn="l" rtl="0">
              <a:spcBef>
                <a:spcPts val="360"/>
              </a:spcBef>
              <a:spcAft>
                <a:spcPts val="0"/>
              </a:spcAft>
              <a:buSzPts val="1800"/>
              <a:buFont typeface="Arial"/>
              <a:buNone/>
            </a:pPr>
            <a:endParaRPr>
              <a:solidFill>
                <a:srgbClr val="1D1A1C"/>
              </a:solidFill>
              <a:latin typeface="Arial"/>
              <a:ea typeface="Arial"/>
              <a:cs typeface="Arial"/>
              <a:sym typeface="Arial"/>
            </a:endParaRPr>
          </a:p>
          <a:p>
            <a:pPr marL="742950" lvl="1" indent="-285750" algn="l" rtl="0">
              <a:spcBef>
                <a:spcPts val="280"/>
              </a:spcBef>
              <a:spcAft>
                <a:spcPts val="0"/>
              </a:spcAft>
              <a:buClr>
                <a:srgbClr val="1D1A1C"/>
              </a:buClr>
              <a:buSzPts val="1400"/>
              <a:buFont typeface="Arial"/>
              <a:buChar char="•"/>
            </a:pPr>
            <a:r>
              <a:rPr lang="en-GB" sz="1400">
                <a:solidFill>
                  <a:srgbClr val="1D1A1C"/>
                </a:solidFill>
                <a:latin typeface="Arial"/>
                <a:ea typeface="Arial"/>
                <a:cs typeface="Arial"/>
                <a:sym typeface="Arial"/>
              </a:rPr>
              <a:t>Assessment and support planning</a:t>
            </a:r>
            <a:endParaRPr/>
          </a:p>
          <a:p>
            <a:pPr marL="742950" lvl="1" indent="-196850" algn="l" rtl="0">
              <a:spcBef>
                <a:spcPts val="280"/>
              </a:spcBef>
              <a:spcAft>
                <a:spcPts val="0"/>
              </a:spcAft>
              <a:buClr>
                <a:schemeClr val="dk1"/>
              </a:buClr>
              <a:buSzPts val="1400"/>
              <a:buFont typeface="Arial"/>
              <a:buNone/>
            </a:pPr>
            <a:endParaRPr sz="1400">
              <a:solidFill>
                <a:srgbClr val="1D1A1C"/>
              </a:solidFill>
              <a:latin typeface="Arial"/>
              <a:ea typeface="Arial"/>
              <a:cs typeface="Arial"/>
              <a:sym typeface="Arial"/>
            </a:endParaRPr>
          </a:p>
          <a:p>
            <a:pPr marL="742950" lvl="1" indent="-285750" algn="l" rtl="0">
              <a:spcBef>
                <a:spcPts val="280"/>
              </a:spcBef>
              <a:spcAft>
                <a:spcPts val="0"/>
              </a:spcAft>
              <a:buClr>
                <a:srgbClr val="1D1A1C"/>
              </a:buClr>
              <a:buSzPts val="1400"/>
              <a:buFont typeface="Arial"/>
              <a:buChar char="•"/>
            </a:pPr>
            <a:r>
              <a:rPr lang="en-GB" sz="1400">
                <a:solidFill>
                  <a:srgbClr val="1D1A1C"/>
                </a:solidFill>
                <a:latin typeface="Arial"/>
                <a:ea typeface="Arial"/>
                <a:cs typeface="Arial"/>
                <a:sym typeface="Arial"/>
              </a:rPr>
              <a:t>Personal care</a:t>
            </a:r>
            <a:endParaRPr/>
          </a:p>
          <a:p>
            <a:pPr marL="742950" lvl="1" indent="-196850" algn="l" rtl="0">
              <a:spcBef>
                <a:spcPts val="280"/>
              </a:spcBef>
              <a:spcAft>
                <a:spcPts val="0"/>
              </a:spcAft>
              <a:buClr>
                <a:schemeClr val="dk1"/>
              </a:buClr>
              <a:buSzPts val="1400"/>
              <a:buFont typeface="Arial"/>
              <a:buNone/>
            </a:pPr>
            <a:endParaRPr sz="1400">
              <a:solidFill>
                <a:srgbClr val="1D1A1C"/>
              </a:solidFill>
              <a:latin typeface="Arial"/>
              <a:ea typeface="Arial"/>
              <a:cs typeface="Arial"/>
              <a:sym typeface="Arial"/>
            </a:endParaRPr>
          </a:p>
          <a:p>
            <a:pPr marL="742950" lvl="1" indent="-285750" algn="l" rtl="0">
              <a:spcBef>
                <a:spcPts val="280"/>
              </a:spcBef>
              <a:spcAft>
                <a:spcPts val="0"/>
              </a:spcAft>
              <a:buClr>
                <a:srgbClr val="1D1A1C"/>
              </a:buClr>
              <a:buSzPts val="1400"/>
              <a:buFont typeface="Arial"/>
              <a:buChar char="•"/>
            </a:pPr>
            <a:r>
              <a:rPr lang="en-GB" sz="1400">
                <a:solidFill>
                  <a:srgbClr val="1D1A1C"/>
                </a:solidFill>
                <a:latin typeface="Arial"/>
                <a:ea typeface="Arial"/>
                <a:cs typeface="Arial"/>
                <a:sym typeface="Arial"/>
              </a:rPr>
              <a:t>Medication administration</a:t>
            </a:r>
            <a:endParaRPr/>
          </a:p>
          <a:p>
            <a:pPr marL="742950" lvl="1" indent="-196850" algn="l" rtl="0">
              <a:spcBef>
                <a:spcPts val="280"/>
              </a:spcBef>
              <a:spcAft>
                <a:spcPts val="0"/>
              </a:spcAft>
              <a:buClr>
                <a:schemeClr val="dk1"/>
              </a:buClr>
              <a:buSzPts val="1400"/>
              <a:buFont typeface="Arial"/>
              <a:buNone/>
            </a:pPr>
            <a:endParaRPr sz="1400">
              <a:solidFill>
                <a:srgbClr val="1D1A1C"/>
              </a:solidFill>
              <a:latin typeface="Arial"/>
              <a:ea typeface="Arial"/>
              <a:cs typeface="Arial"/>
              <a:sym typeface="Arial"/>
            </a:endParaRPr>
          </a:p>
          <a:p>
            <a:pPr marL="742950" lvl="1" indent="-285750" algn="l" rtl="0">
              <a:spcBef>
                <a:spcPts val="280"/>
              </a:spcBef>
              <a:spcAft>
                <a:spcPts val="0"/>
              </a:spcAft>
              <a:buClr>
                <a:srgbClr val="1D1A1C"/>
              </a:buClr>
              <a:buSzPts val="1400"/>
              <a:buFont typeface="Arial"/>
              <a:buChar char="•"/>
            </a:pPr>
            <a:r>
              <a:rPr lang="en-GB" sz="1400">
                <a:solidFill>
                  <a:srgbClr val="1D1A1C"/>
                </a:solidFill>
                <a:latin typeface="Arial"/>
                <a:ea typeface="Arial"/>
                <a:cs typeface="Arial"/>
                <a:sym typeface="Arial"/>
              </a:rPr>
              <a:t>Support with daily living activities</a:t>
            </a:r>
            <a:endParaRPr/>
          </a:p>
          <a:p>
            <a:pPr marL="742950" lvl="1" indent="-196850" algn="l" rtl="0">
              <a:spcBef>
                <a:spcPts val="280"/>
              </a:spcBef>
              <a:spcAft>
                <a:spcPts val="0"/>
              </a:spcAft>
              <a:buClr>
                <a:schemeClr val="dk1"/>
              </a:buClr>
              <a:buSzPts val="1400"/>
              <a:buFont typeface="Arial"/>
              <a:buNone/>
            </a:pPr>
            <a:endParaRPr sz="1400">
              <a:solidFill>
                <a:srgbClr val="1D1A1C"/>
              </a:solidFill>
              <a:latin typeface="Arial"/>
              <a:ea typeface="Arial"/>
              <a:cs typeface="Arial"/>
              <a:sym typeface="Arial"/>
            </a:endParaRPr>
          </a:p>
          <a:p>
            <a:pPr marL="742950" lvl="1" indent="-285750" algn="l" rtl="0">
              <a:spcBef>
                <a:spcPts val="280"/>
              </a:spcBef>
              <a:spcAft>
                <a:spcPts val="0"/>
              </a:spcAft>
              <a:buClr>
                <a:srgbClr val="1D1A1C"/>
              </a:buClr>
              <a:buSzPts val="1400"/>
              <a:buFont typeface="Arial"/>
              <a:buChar char="•"/>
            </a:pPr>
            <a:r>
              <a:rPr lang="en-GB" sz="1400">
                <a:solidFill>
                  <a:srgbClr val="1D1A1C"/>
                </a:solidFill>
                <a:latin typeface="Arial"/>
                <a:ea typeface="Arial"/>
                <a:cs typeface="Arial"/>
                <a:sym typeface="Arial"/>
              </a:rPr>
              <a:t>Signposting / referrals to other community services</a:t>
            </a:r>
            <a:endParaRPr/>
          </a:p>
        </p:txBody>
      </p:sp>
      <p:pic>
        <p:nvPicPr>
          <p:cNvPr id="1511" name="Google Shape;1511;p7" descr="A person and person standing in a hallway&#10;&#10;Description automatically generated"/>
          <p:cNvPicPr preferRelativeResize="0"/>
          <p:nvPr/>
        </p:nvPicPr>
        <p:blipFill rotWithShape="1">
          <a:blip r:embed="rId3">
            <a:alphaModFix/>
          </a:blip>
          <a:srcRect l="52801" t="-98" b="98"/>
          <a:stretch/>
        </p:blipFill>
        <p:spPr>
          <a:xfrm>
            <a:off x="4952437" y="4160"/>
            <a:ext cx="4193925"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grpSp>
        <p:nvGrpSpPr>
          <p:cNvPr id="1516" name="Google Shape;1516;p8"/>
          <p:cNvGrpSpPr/>
          <p:nvPr/>
        </p:nvGrpSpPr>
        <p:grpSpPr>
          <a:xfrm>
            <a:off x="1" y="0"/>
            <a:ext cx="9144315" cy="5143500"/>
            <a:chOff x="1" y="0"/>
            <a:chExt cx="12192419" cy="6858000"/>
          </a:xfrm>
        </p:grpSpPr>
        <p:sp>
          <p:nvSpPr>
            <p:cNvPr id="1517" name="Google Shape;1517;p8"/>
            <p:cNvSpPr/>
            <p:nvPr/>
          </p:nvSpPr>
          <p:spPr>
            <a:xfrm>
              <a:off x="374435" y="0"/>
              <a:ext cx="11817985" cy="6858000"/>
            </a:xfrm>
            <a:custGeom>
              <a:avLst/>
              <a:gdLst/>
              <a:ahLst/>
              <a:cxnLst/>
              <a:rect l="l" t="t" r="r" b="b"/>
              <a:pathLst>
                <a:path w="11817985" h="6858000" extrusionOk="0">
                  <a:moveTo>
                    <a:pt x="11817604" y="0"/>
                  </a:moveTo>
                  <a:lnTo>
                    <a:pt x="0" y="0"/>
                  </a:lnTo>
                  <a:lnTo>
                    <a:pt x="0" y="6858000"/>
                  </a:lnTo>
                  <a:lnTo>
                    <a:pt x="11817604" y="6858000"/>
                  </a:lnTo>
                  <a:lnTo>
                    <a:pt x="11817604" y="0"/>
                  </a:lnTo>
                  <a:close/>
                </a:path>
              </a:pathLst>
            </a:custGeom>
            <a:solidFill>
              <a:srgbClr val="F6F6F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8" name="Google Shape;1518;p8"/>
            <p:cNvSpPr/>
            <p:nvPr/>
          </p:nvSpPr>
          <p:spPr>
            <a:xfrm>
              <a:off x="1" y="0"/>
              <a:ext cx="379730" cy="6858000"/>
            </a:xfrm>
            <a:custGeom>
              <a:avLst/>
              <a:gdLst/>
              <a:ahLst/>
              <a:cxnLst/>
              <a:rect l="l" t="t" r="r" b="b"/>
              <a:pathLst>
                <a:path w="379730" h="6858000" extrusionOk="0">
                  <a:moveTo>
                    <a:pt x="379196" y="0"/>
                  </a:moveTo>
                  <a:lnTo>
                    <a:pt x="0" y="0"/>
                  </a:lnTo>
                  <a:lnTo>
                    <a:pt x="0" y="6858000"/>
                  </a:lnTo>
                  <a:lnTo>
                    <a:pt x="379196" y="6858000"/>
                  </a:lnTo>
                  <a:lnTo>
                    <a:pt x="379196"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9" name="Google Shape;1519;p8"/>
            <p:cNvSpPr/>
            <p:nvPr/>
          </p:nvSpPr>
          <p:spPr>
            <a:xfrm>
              <a:off x="1592453" y="692658"/>
              <a:ext cx="1123315" cy="105410"/>
            </a:xfrm>
            <a:custGeom>
              <a:avLst/>
              <a:gdLst/>
              <a:ahLst/>
              <a:cxnLst/>
              <a:rect l="l" t="t" r="r" b="b"/>
              <a:pathLst>
                <a:path w="1123314" h="105409" extrusionOk="0">
                  <a:moveTo>
                    <a:pt x="1121283" y="0"/>
                  </a:moveTo>
                  <a:lnTo>
                    <a:pt x="0" y="19557"/>
                  </a:lnTo>
                  <a:lnTo>
                    <a:pt x="1396" y="105282"/>
                  </a:lnTo>
                  <a:lnTo>
                    <a:pt x="1122807" y="85725"/>
                  </a:lnTo>
                  <a:lnTo>
                    <a:pt x="1121283"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20" name="Google Shape;1520;p8"/>
          <p:cNvSpPr txBox="1"/>
          <p:nvPr/>
        </p:nvSpPr>
        <p:spPr>
          <a:xfrm>
            <a:off x="597865" y="239649"/>
            <a:ext cx="7948269" cy="361950"/>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None/>
            </a:pPr>
            <a:r>
              <a:rPr lang="en-GB" sz="2250" b="1" i="0">
                <a:solidFill>
                  <a:srgbClr val="1D1A1C"/>
                </a:solidFill>
                <a:latin typeface="Arial"/>
                <a:ea typeface="Arial"/>
                <a:cs typeface="Arial"/>
                <a:sym typeface="Arial"/>
              </a:rPr>
              <a:t>The model</a:t>
            </a:r>
            <a:endParaRPr sz="2250" b="1" i="0">
              <a:solidFill>
                <a:srgbClr val="1D1A1C"/>
              </a:solidFill>
              <a:latin typeface="Arial"/>
              <a:ea typeface="Arial"/>
              <a:cs typeface="Arial"/>
              <a:sym typeface="Arial"/>
            </a:endParaRPr>
          </a:p>
        </p:txBody>
      </p:sp>
      <p:grpSp>
        <p:nvGrpSpPr>
          <p:cNvPr id="1521" name="Google Shape;1521;p8"/>
          <p:cNvGrpSpPr/>
          <p:nvPr/>
        </p:nvGrpSpPr>
        <p:grpSpPr>
          <a:xfrm>
            <a:off x="458971" y="11826"/>
            <a:ext cx="8676466" cy="4917362"/>
            <a:chOff x="458971" y="11826"/>
            <a:chExt cx="11568621" cy="6556482"/>
          </a:xfrm>
        </p:grpSpPr>
        <p:sp>
          <p:nvSpPr>
            <p:cNvPr id="1522" name="Google Shape;1522;p8"/>
            <p:cNvSpPr/>
            <p:nvPr/>
          </p:nvSpPr>
          <p:spPr>
            <a:xfrm>
              <a:off x="10559472" y="11826"/>
              <a:ext cx="1468120" cy="1468120"/>
            </a:xfrm>
            <a:custGeom>
              <a:avLst/>
              <a:gdLst/>
              <a:ahLst/>
              <a:cxnLst/>
              <a:rect l="l" t="t" r="r" b="b"/>
              <a:pathLst>
                <a:path w="1468120" h="1468120" extrusionOk="0">
                  <a:moveTo>
                    <a:pt x="1467714" y="1467848"/>
                  </a:moveTo>
                  <a:lnTo>
                    <a:pt x="1467715" y="0"/>
                  </a:lnTo>
                  <a:lnTo>
                    <a:pt x="0" y="0"/>
                  </a:lnTo>
                  <a:lnTo>
                    <a:pt x="3136" y="96513"/>
                  </a:lnTo>
                  <a:lnTo>
                    <a:pt x="12385" y="191360"/>
                  </a:lnTo>
                  <a:lnTo>
                    <a:pt x="27553" y="284346"/>
                  </a:lnTo>
                  <a:lnTo>
                    <a:pt x="48446" y="375278"/>
                  </a:lnTo>
                  <a:lnTo>
                    <a:pt x="74872" y="463962"/>
                  </a:lnTo>
                  <a:lnTo>
                    <a:pt x="106636" y="550205"/>
                  </a:lnTo>
                  <a:lnTo>
                    <a:pt x="143547" y="633814"/>
                  </a:lnTo>
                  <a:lnTo>
                    <a:pt x="185411" y="714596"/>
                  </a:lnTo>
                  <a:lnTo>
                    <a:pt x="232035" y="792356"/>
                  </a:lnTo>
                  <a:lnTo>
                    <a:pt x="283225" y="866902"/>
                  </a:lnTo>
                  <a:lnTo>
                    <a:pt x="368150" y="972270"/>
                  </a:lnTo>
                  <a:lnTo>
                    <a:pt x="462263" y="1069318"/>
                  </a:lnTo>
                  <a:lnTo>
                    <a:pt x="564912" y="1157393"/>
                  </a:lnTo>
                  <a:lnTo>
                    <a:pt x="675446" y="1235843"/>
                  </a:lnTo>
                  <a:lnTo>
                    <a:pt x="753194" y="1282472"/>
                  </a:lnTo>
                  <a:lnTo>
                    <a:pt x="833963" y="1324340"/>
                  </a:lnTo>
                  <a:lnTo>
                    <a:pt x="917560" y="1361253"/>
                  </a:lnTo>
                  <a:lnTo>
                    <a:pt x="1003792" y="1393018"/>
                  </a:lnTo>
                  <a:lnTo>
                    <a:pt x="1092465" y="1419441"/>
                  </a:lnTo>
                  <a:lnTo>
                    <a:pt x="1183387" y="1440329"/>
                  </a:lnTo>
                  <a:lnTo>
                    <a:pt x="1276365" y="1455488"/>
                  </a:lnTo>
                  <a:lnTo>
                    <a:pt x="1371205" y="1464725"/>
                  </a:lnTo>
                  <a:lnTo>
                    <a:pt x="1467714" y="1467848"/>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3" name="Google Shape;1523;p8"/>
            <p:cNvSpPr/>
            <p:nvPr/>
          </p:nvSpPr>
          <p:spPr>
            <a:xfrm>
              <a:off x="11220959" y="382231"/>
              <a:ext cx="415925" cy="405130"/>
            </a:xfrm>
            <a:custGeom>
              <a:avLst/>
              <a:gdLst/>
              <a:ahLst/>
              <a:cxnLst/>
              <a:rect l="l" t="t" r="r" b="b"/>
              <a:pathLst>
                <a:path w="415925" h="405130" extrusionOk="0">
                  <a:moveTo>
                    <a:pt x="211041" y="0"/>
                  </a:moveTo>
                  <a:lnTo>
                    <a:pt x="194965" y="18033"/>
                  </a:lnTo>
                  <a:lnTo>
                    <a:pt x="157591" y="144098"/>
                  </a:lnTo>
                  <a:lnTo>
                    <a:pt x="5087" y="144098"/>
                  </a:lnTo>
                  <a:lnTo>
                    <a:pt x="0" y="148192"/>
                  </a:lnTo>
                  <a:lnTo>
                    <a:pt x="0" y="160429"/>
                  </a:lnTo>
                  <a:lnTo>
                    <a:pt x="3138" y="164571"/>
                  </a:lnTo>
                  <a:lnTo>
                    <a:pt x="9510" y="168761"/>
                  </a:lnTo>
                  <a:lnTo>
                    <a:pt x="125111" y="254458"/>
                  </a:lnTo>
                  <a:lnTo>
                    <a:pt x="75515" y="389809"/>
                  </a:lnTo>
                  <a:lnTo>
                    <a:pt x="74707" y="396950"/>
                  </a:lnTo>
                  <a:lnTo>
                    <a:pt x="75798" y="399473"/>
                  </a:lnTo>
                  <a:lnTo>
                    <a:pt x="79509" y="403473"/>
                  </a:lnTo>
                  <a:lnTo>
                    <a:pt x="82126" y="404758"/>
                  </a:lnTo>
                  <a:lnTo>
                    <a:pt x="89445" y="404187"/>
                  </a:lnTo>
                  <a:lnTo>
                    <a:pt x="93583" y="402044"/>
                  </a:lnTo>
                  <a:lnTo>
                    <a:pt x="96721" y="398759"/>
                  </a:lnTo>
                  <a:lnTo>
                    <a:pt x="207808" y="312681"/>
                  </a:lnTo>
                  <a:lnTo>
                    <a:pt x="318748" y="398760"/>
                  </a:lnTo>
                  <a:lnTo>
                    <a:pt x="321934" y="402140"/>
                  </a:lnTo>
                  <a:lnTo>
                    <a:pt x="326167" y="404235"/>
                  </a:lnTo>
                  <a:lnTo>
                    <a:pt x="333443" y="404615"/>
                  </a:lnTo>
                  <a:lnTo>
                    <a:pt x="335916" y="403378"/>
                  </a:lnTo>
                  <a:lnTo>
                    <a:pt x="339528" y="399617"/>
                  </a:lnTo>
                  <a:lnTo>
                    <a:pt x="340719" y="397189"/>
                  </a:lnTo>
                  <a:lnTo>
                    <a:pt x="340671" y="392237"/>
                  </a:lnTo>
                  <a:lnTo>
                    <a:pt x="296160" y="254459"/>
                  </a:lnTo>
                  <a:lnTo>
                    <a:pt x="406236" y="168762"/>
                  </a:lnTo>
                  <a:lnTo>
                    <a:pt x="412608" y="164572"/>
                  </a:lnTo>
                  <a:lnTo>
                    <a:pt x="415754" y="160429"/>
                  </a:lnTo>
                  <a:lnTo>
                    <a:pt x="415754" y="148193"/>
                  </a:lnTo>
                  <a:lnTo>
                    <a:pt x="410776" y="144098"/>
                  </a:lnTo>
                  <a:lnTo>
                    <a:pt x="259116" y="144098"/>
                  </a:lnTo>
                  <a:lnTo>
                    <a:pt x="220551" y="18033"/>
                  </a:lnTo>
                  <a:lnTo>
                    <a:pt x="219791" y="13129"/>
                  </a:lnTo>
                  <a:lnTo>
                    <a:pt x="218030" y="8412"/>
                  </a:lnTo>
                  <a:lnTo>
                    <a:pt x="215462" y="4186"/>
                  </a:lnTo>
                  <a:lnTo>
                    <a:pt x="211041" y="0"/>
                  </a:lnTo>
                  <a:close/>
                </a:path>
              </a:pathLst>
            </a:custGeom>
            <a:solidFill>
              <a:srgbClr val="ED2A2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4" name="Google Shape;1524;p8"/>
            <p:cNvSpPr/>
            <p:nvPr/>
          </p:nvSpPr>
          <p:spPr>
            <a:xfrm>
              <a:off x="458971" y="1575938"/>
              <a:ext cx="11304270" cy="4992370"/>
            </a:xfrm>
            <a:custGeom>
              <a:avLst/>
              <a:gdLst/>
              <a:ahLst/>
              <a:cxnLst/>
              <a:rect l="l" t="t" r="r" b="b"/>
              <a:pathLst>
                <a:path w="11304270" h="4992370" extrusionOk="0">
                  <a:moveTo>
                    <a:pt x="1954199" y="217551"/>
                  </a:moveTo>
                  <a:lnTo>
                    <a:pt x="1948446" y="167678"/>
                  </a:lnTo>
                  <a:lnTo>
                    <a:pt x="1932076" y="121881"/>
                  </a:lnTo>
                  <a:lnTo>
                    <a:pt x="1906397" y="81495"/>
                  </a:lnTo>
                  <a:lnTo>
                    <a:pt x="1872703" y="47802"/>
                  </a:lnTo>
                  <a:lnTo>
                    <a:pt x="1832317" y="22123"/>
                  </a:lnTo>
                  <a:lnTo>
                    <a:pt x="1786521" y="5753"/>
                  </a:lnTo>
                  <a:lnTo>
                    <a:pt x="1736648" y="0"/>
                  </a:lnTo>
                  <a:lnTo>
                    <a:pt x="217589" y="0"/>
                  </a:lnTo>
                  <a:lnTo>
                    <a:pt x="167690" y="5753"/>
                  </a:lnTo>
                  <a:lnTo>
                    <a:pt x="121894" y="22123"/>
                  </a:lnTo>
                  <a:lnTo>
                    <a:pt x="81495" y="47802"/>
                  </a:lnTo>
                  <a:lnTo>
                    <a:pt x="47802" y="81495"/>
                  </a:lnTo>
                  <a:lnTo>
                    <a:pt x="22110" y="121881"/>
                  </a:lnTo>
                  <a:lnTo>
                    <a:pt x="5740" y="167678"/>
                  </a:lnTo>
                  <a:lnTo>
                    <a:pt x="0" y="217551"/>
                  </a:lnTo>
                  <a:lnTo>
                    <a:pt x="0" y="4774781"/>
                  </a:lnTo>
                  <a:lnTo>
                    <a:pt x="5740" y="4824679"/>
                  </a:lnTo>
                  <a:lnTo>
                    <a:pt x="22110" y="4870475"/>
                  </a:lnTo>
                  <a:lnTo>
                    <a:pt x="47802" y="4910874"/>
                  </a:lnTo>
                  <a:lnTo>
                    <a:pt x="81495" y="4944567"/>
                  </a:lnTo>
                  <a:lnTo>
                    <a:pt x="121894" y="4970259"/>
                  </a:lnTo>
                  <a:lnTo>
                    <a:pt x="167690" y="4986629"/>
                  </a:lnTo>
                  <a:lnTo>
                    <a:pt x="217589" y="4992370"/>
                  </a:lnTo>
                  <a:lnTo>
                    <a:pt x="1736648" y="4992370"/>
                  </a:lnTo>
                  <a:lnTo>
                    <a:pt x="1786521" y="4986629"/>
                  </a:lnTo>
                  <a:lnTo>
                    <a:pt x="1832317" y="4970259"/>
                  </a:lnTo>
                  <a:lnTo>
                    <a:pt x="1872703" y="4944567"/>
                  </a:lnTo>
                  <a:lnTo>
                    <a:pt x="1906397" y="4910874"/>
                  </a:lnTo>
                  <a:lnTo>
                    <a:pt x="1932076" y="4870475"/>
                  </a:lnTo>
                  <a:lnTo>
                    <a:pt x="1948446" y="4824679"/>
                  </a:lnTo>
                  <a:lnTo>
                    <a:pt x="1954199" y="4774781"/>
                  </a:lnTo>
                  <a:lnTo>
                    <a:pt x="1954199" y="217551"/>
                  </a:lnTo>
                  <a:close/>
                </a:path>
                <a:path w="11304270" h="4992370" extrusionOk="0">
                  <a:moveTo>
                    <a:pt x="9103538" y="190881"/>
                  </a:moveTo>
                  <a:lnTo>
                    <a:pt x="9098496" y="147129"/>
                  </a:lnTo>
                  <a:lnTo>
                    <a:pt x="9084132" y="106946"/>
                  </a:lnTo>
                  <a:lnTo>
                    <a:pt x="9061590" y="71501"/>
                  </a:lnTo>
                  <a:lnTo>
                    <a:pt x="9032037" y="41948"/>
                  </a:lnTo>
                  <a:lnTo>
                    <a:pt x="8996591" y="19405"/>
                  </a:lnTo>
                  <a:lnTo>
                    <a:pt x="8956408" y="5041"/>
                  </a:lnTo>
                  <a:lnTo>
                    <a:pt x="8912657" y="0"/>
                  </a:lnTo>
                  <a:lnTo>
                    <a:pt x="2284907" y="0"/>
                  </a:lnTo>
                  <a:lnTo>
                    <a:pt x="2241143" y="5041"/>
                  </a:lnTo>
                  <a:lnTo>
                    <a:pt x="2200960" y="19405"/>
                  </a:lnTo>
                  <a:lnTo>
                    <a:pt x="2165515" y="41948"/>
                  </a:lnTo>
                  <a:lnTo>
                    <a:pt x="2135962" y="71501"/>
                  </a:lnTo>
                  <a:lnTo>
                    <a:pt x="2113419" y="106946"/>
                  </a:lnTo>
                  <a:lnTo>
                    <a:pt x="2099056" y="147129"/>
                  </a:lnTo>
                  <a:lnTo>
                    <a:pt x="2094026" y="190881"/>
                  </a:lnTo>
                  <a:lnTo>
                    <a:pt x="2094026" y="4801514"/>
                  </a:lnTo>
                  <a:lnTo>
                    <a:pt x="2099056" y="4845278"/>
                  </a:lnTo>
                  <a:lnTo>
                    <a:pt x="2113419" y="4885448"/>
                  </a:lnTo>
                  <a:lnTo>
                    <a:pt x="2135962" y="4920881"/>
                  </a:lnTo>
                  <a:lnTo>
                    <a:pt x="2165515" y="4950447"/>
                  </a:lnTo>
                  <a:lnTo>
                    <a:pt x="2200960" y="4972977"/>
                  </a:lnTo>
                  <a:lnTo>
                    <a:pt x="2241143" y="4987341"/>
                  </a:lnTo>
                  <a:lnTo>
                    <a:pt x="2284907" y="4992370"/>
                  </a:lnTo>
                  <a:lnTo>
                    <a:pt x="8912657" y="4992370"/>
                  </a:lnTo>
                  <a:lnTo>
                    <a:pt x="8956408" y="4987341"/>
                  </a:lnTo>
                  <a:lnTo>
                    <a:pt x="8996591" y="4972977"/>
                  </a:lnTo>
                  <a:lnTo>
                    <a:pt x="9032037" y="4950447"/>
                  </a:lnTo>
                  <a:lnTo>
                    <a:pt x="9061590" y="4920881"/>
                  </a:lnTo>
                  <a:lnTo>
                    <a:pt x="9084132" y="4885448"/>
                  </a:lnTo>
                  <a:lnTo>
                    <a:pt x="9098496" y="4845278"/>
                  </a:lnTo>
                  <a:lnTo>
                    <a:pt x="9103538" y="4801514"/>
                  </a:lnTo>
                  <a:lnTo>
                    <a:pt x="9103538" y="190881"/>
                  </a:lnTo>
                  <a:close/>
                </a:path>
                <a:path w="11304270" h="4992370" extrusionOk="0">
                  <a:moveTo>
                    <a:pt x="11303813" y="174117"/>
                  </a:moveTo>
                  <a:lnTo>
                    <a:pt x="11297590" y="127838"/>
                  </a:lnTo>
                  <a:lnTo>
                    <a:pt x="11280026" y="86258"/>
                  </a:lnTo>
                  <a:lnTo>
                    <a:pt x="11252797" y="51015"/>
                  </a:lnTo>
                  <a:lnTo>
                    <a:pt x="11217554" y="23787"/>
                  </a:lnTo>
                  <a:lnTo>
                    <a:pt x="11175975" y="6223"/>
                  </a:lnTo>
                  <a:lnTo>
                    <a:pt x="11129696" y="0"/>
                  </a:lnTo>
                  <a:lnTo>
                    <a:pt x="9414942" y="0"/>
                  </a:lnTo>
                  <a:lnTo>
                    <a:pt x="9368650" y="6223"/>
                  </a:lnTo>
                  <a:lnTo>
                    <a:pt x="9327070" y="23787"/>
                  </a:lnTo>
                  <a:lnTo>
                    <a:pt x="9291828" y="51015"/>
                  </a:lnTo>
                  <a:lnTo>
                    <a:pt x="9264599" y="86258"/>
                  </a:lnTo>
                  <a:lnTo>
                    <a:pt x="9247035" y="127838"/>
                  </a:lnTo>
                  <a:lnTo>
                    <a:pt x="9240825" y="174117"/>
                  </a:lnTo>
                  <a:lnTo>
                    <a:pt x="9240825" y="4818240"/>
                  </a:lnTo>
                  <a:lnTo>
                    <a:pt x="9247035" y="4864532"/>
                  </a:lnTo>
                  <a:lnTo>
                    <a:pt x="9264599" y="4906137"/>
                  </a:lnTo>
                  <a:lnTo>
                    <a:pt x="9291828" y="4941367"/>
                  </a:lnTo>
                  <a:lnTo>
                    <a:pt x="9327070" y="4968595"/>
                  </a:lnTo>
                  <a:lnTo>
                    <a:pt x="9368650" y="4986159"/>
                  </a:lnTo>
                  <a:lnTo>
                    <a:pt x="9414942" y="4992370"/>
                  </a:lnTo>
                  <a:lnTo>
                    <a:pt x="11129696" y="4992370"/>
                  </a:lnTo>
                  <a:lnTo>
                    <a:pt x="11175975" y="4986159"/>
                  </a:lnTo>
                  <a:lnTo>
                    <a:pt x="11217554" y="4968595"/>
                  </a:lnTo>
                  <a:lnTo>
                    <a:pt x="11252797" y="4941379"/>
                  </a:lnTo>
                  <a:lnTo>
                    <a:pt x="11280026" y="4906137"/>
                  </a:lnTo>
                  <a:lnTo>
                    <a:pt x="11297590" y="4864532"/>
                  </a:lnTo>
                  <a:lnTo>
                    <a:pt x="11303813" y="4818240"/>
                  </a:lnTo>
                  <a:lnTo>
                    <a:pt x="11303813" y="17411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5" name="Google Shape;1525;p8"/>
            <p:cNvSpPr/>
            <p:nvPr/>
          </p:nvSpPr>
          <p:spPr>
            <a:xfrm>
              <a:off x="5190533" y="4004813"/>
              <a:ext cx="0" cy="2176780"/>
            </a:xfrm>
            <a:custGeom>
              <a:avLst/>
              <a:gdLst/>
              <a:ahLst/>
              <a:cxnLst/>
              <a:rect l="l" t="t" r="r" b="b"/>
              <a:pathLst>
                <a:path w="120000" h="2176779" extrusionOk="0">
                  <a:moveTo>
                    <a:pt x="0" y="0"/>
                  </a:moveTo>
                  <a:lnTo>
                    <a:pt x="0" y="2176437"/>
                  </a:lnTo>
                </a:path>
              </a:pathLst>
            </a:custGeom>
            <a:noFill/>
            <a:ln w="25400" cap="flat" cmpd="sng">
              <a:solidFill>
                <a:srgbClr val="6A6C6A"/>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6" name="Google Shape;1526;p8"/>
            <p:cNvSpPr/>
            <p:nvPr/>
          </p:nvSpPr>
          <p:spPr>
            <a:xfrm>
              <a:off x="618534" y="2314190"/>
              <a:ext cx="1609725" cy="2654935"/>
            </a:xfrm>
            <a:custGeom>
              <a:avLst/>
              <a:gdLst/>
              <a:ahLst/>
              <a:cxnLst/>
              <a:rect l="l" t="t" r="r" b="b"/>
              <a:pathLst>
                <a:path w="1609725" h="2654935" extrusionOk="0">
                  <a:moveTo>
                    <a:pt x="1341374" y="0"/>
                  </a:moveTo>
                  <a:lnTo>
                    <a:pt x="268287" y="0"/>
                  </a:lnTo>
                  <a:lnTo>
                    <a:pt x="220062" y="4323"/>
                  </a:lnTo>
                  <a:lnTo>
                    <a:pt x="174673" y="16788"/>
                  </a:lnTo>
                  <a:lnTo>
                    <a:pt x="132877" y="36637"/>
                  </a:lnTo>
                  <a:lnTo>
                    <a:pt x="95433" y="63111"/>
                  </a:lnTo>
                  <a:lnTo>
                    <a:pt x="63097" y="95454"/>
                  </a:lnTo>
                  <a:lnTo>
                    <a:pt x="36629" y="132907"/>
                  </a:lnTo>
                  <a:lnTo>
                    <a:pt x="16784" y="174713"/>
                  </a:lnTo>
                  <a:lnTo>
                    <a:pt x="4322" y="220113"/>
                  </a:lnTo>
                  <a:lnTo>
                    <a:pt x="0" y="268351"/>
                  </a:lnTo>
                  <a:lnTo>
                    <a:pt x="0" y="2386457"/>
                  </a:lnTo>
                  <a:lnTo>
                    <a:pt x="4322" y="2434656"/>
                  </a:lnTo>
                  <a:lnTo>
                    <a:pt x="16784" y="2480027"/>
                  </a:lnTo>
                  <a:lnTo>
                    <a:pt x="36629" y="2521810"/>
                  </a:lnTo>
                  <a:lnTo>
                    <a:pt x="63097" y="2559248"/>
                  </a:lnTo>
                  <a:lnTo>
                    <a:pt x="95433" y="2591580"/>
                  </a:lnTo>
                  <a:lnTo>
                    <a:pt x="132877" y="2618048"/>
                  </a:lnTo>
                  <a:lnTo>
                    <a:pt x="174673" y="2637894"/>
                  </a:lnTo>
                  <a:lnTo>
                    <a:pt x="220062" y="2650357"/>
                  </a:lnTo>
                  <a:lnTo>
                    <a:pt x="268287" y="2654681"/>
                  </a:lnTo>
                  <a:lnTo>
                    <a:pt x="1341374" y="2654681"/>
                  </a:lnTo>
                  <a:lnTo>
                    <a:pt x="1389611" y="2650357"/>
                  </a:lnTo>
                  <a:lnTo>
                    <a:pt x="1435011" y="2637894"/>
                  </a:lnTo>
                  <a:lnTo>
                    <a:pt x="1476817" y="2618048"/>
                  </a:lnTo>
                  <a:lnTo>
                    <a:pt x="1514270" y="2591580"/>
                  </a:lnTo>
                  <a:lnTo>
                    <a:pt x="1546613" y="2559248"/>
                  </a:lnTo>
                  <a:lnTo>
                    <a:pt x="1573087" y="2521810"/>
                  </a:lnTo>
                  <a:lnTo>
                    <a:pt x="1592936" y="2480027"/>
                  </a:lnTo>
                  <a:lnTo>
                    <a:pt x="1605401" y="2434656"/>
                  </a:lnTo>
                  <a:lnTo>
                    <a:pt x="1609725" y="2386457"/>
                  </a:lnTo>
                  <a:lnTo>
                    <a:pt x="1609725" y="268351"/>
                  </a:lnTo>
                  <a:lnTo>
                    <a:pt x="1605401" y="220113"/>
                  </a:lnTo>
                  <a:lnTo>
                    <a:pt x="1592936" y="174713"/>
                  </a:lnTo>
                  <a:lnTo>
                    <a:pt x="1573087" y="132907"/>
                  </a:lnTo>
                  <a:lnTo>
                    <a:pt x="1546613" y="95454"/>
                  </a:lnTo>
                  <a:lnTo>
                    <a:pt x="1514270" y="63111"/>
                  </a:lnTo>
                  <a:lnTo>
                    <a:pt x="1476817" y="36637"/>
                  </a:lnTo>
                  <a:lnTo>
                    <a:pt x="1435011" y="16788"/>
                  </a:lnTo>
                  <a:lnTo>
                    <a:pt x="1389611" y="4323"/>
                  </a:lnTo>
                  <a:lnTo>
                    <a:pt x="1341374" y="0"/>
                  </a:lnTo>
                  <a:close/>
                </a:path>
              </a:pathLst>
            </a:custGeom>
            <a:solidFill>
              <a:srgbClr val="1589B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27" name="Google Shape;1527;p8"/>
          <p:cNvSpPr txBox="1"/>
          <p:nvPr/>
        </p:nvSpPr>
        <p:spPr>
          <a:xfrm>
            <a:off x="657759" y="731615"/>
            <a:ext cx="4050506" cy="124553"/>
          </a:xfrm>
          <a:prstGeom prst="rect">
            <a:avLst/>
          </a:prstGeom>
          <a:noFill/>
          <a:ln>
            <a:noFill/>
          </a:ln>
        </p:spPr>
        <p:txBody>
          <a:bodyPr spcFirstLastPara="1" wrap="square" lIns="0" tIns="9025" rIns="0" bIns="0" anchor="t" anchorCtr="0">
            <a:spAutoFit/>
          </a:bodyPr>
          <a:lstStyle/>
          <a:p>
            <a:pPr marL="9525" marR="0" lvl="0" indent="0" algn="l" rtl="0">
              <a:lnSpc>
                <a:spcPct val="100000"/>
              </a:lnSpc>
              <a:spcBef>
                <a:spcPts val="0"/>
              </a:spcBef>
              <a:spcAft>
                <a:spcPts val="0"/>
              </a:spcAft>
              <a:buNone/>
            </a:pPr>
            <a:r>
              <a:rPr lang="en-GB" sz="750">
                <a:solidFill>
                  <a:srgbClr val="1D1A1C"/>
                </a:solidFill>
                <a:latin typeface="Arial"/>
                <a:ea typeface="Arial"/>
                <a:cs typeface="Arial"/>
                <a:sym typeface="Arial"/>
              </a:rPr>
              <a:t>The Discharge to Assess (D2A) model is adapted to align with each area's needs and pathways.</a:t>
            </a:r>
            <a:endParaRPr sz="750">
              <a:solidFill>
                <a:schemeClr val="dk1"/>
              </a:solidFill>
              <a:latin typeface="Arial"/>
              <a:ea typeface="Arial"/>
              <a:cs typeface="Arial"/>
              <a:sym typeface="Arial"/>
            </a:endParaRPr>
          </a:p>
        </p:txBody>
      </p:sp>
      <p:sp>
        <p:nvSpPr>
          <p:cNvPr id="1528" name="Google Shape;1528;p8"/>
          <p:cNvSpPr txBox="1"/>
          <p:nvPr/>
        </p:nvSpPr>
        <p:spPr>
          <a:xfrm>
            <a:off x="663280" y="1857345"/>
            <a:ext cx="1055663" cy="416620"/>
          </a:xfrm>
          <a:prstGeom prst="rect">
            <a:avLst/>
          </a:prstGeom>
          <a:noFill/>
          <a:ln>
            <a:noFill/>
          </a:ln>
        </p:spPr>
        <p:txBody>
          <a:bodyPr spcFirstLastPara="1" wrap="square" lIns="0" tIns="10000" rIns="0" bIns="0" anchor="t" anchorCtr="0">
            <a:spAutoFit/>
          </a:bodyPr>
          <a:lstStyle/>
          <a:p>
            <a:pPr marL="346710" marR="3810" lvl="0" indent="-337660" algn="ctr" rtl="0">
              <a:spcBef>
                <a:spcPts val="0"/>
              </a:spcBef>
              <a:spcAft>
                <a:spcPts val="0"/>
              </a:spcAft>
              <a:buNone/>
            </a:pPr>
            <a:r>
              <a:rPr lang="en-GB" sz="825" b="1">
                <a:solidFill>
                  <a:srgbClr val="FFFFFF"/>
                </a:solidFill>
                <a:latin typeface="Arial"/>
                <a:ea typeface="Arial"/>
                <a:cs typeface="Arial"/>
                <a:sym typeface="Arial"/>
              </a:rPr>
              <a:t>Hospital Discharge</a:t>
            </a:r>
            <a:endParaRPr sz="825">
              <a:solidFill>
                <a:srgbClr val="000000"/>
              </a:solidFill>
              <a:latin typeface="Arial"/>
              <a:ea typeface="Arial"/>
              <a:cs typeface="Arial"/>
              <a:sym typeface="Arial"/>
            </a:endParaRPr>
          </a:p>
          <a:p>
            <a:pPr marL="346710" marR="3810" lvl="0" indent="-337660" algn="ctr" rtl="0">
              <a:spcBef>
                <a:spcPts val="79"/>
              </a:spcBef>
              <a:spcAft>
                <a:spcPts val="0"/>
              </a:spcAft>
              <a:buNone/>
            </a:pPr>
            <a:r>
              <a:rPr lang="en-GB" sz="825" b="1">
                <a:solidFill>
                  <a:srgbClr val="FFFFFF"/>
                </a:solidFill>
                <a:latin typeface="Arial"/>
                <a:ea typeface="Arial"/>
                <a:cs typeface="Arial"/>
                <a:sym typeface="Arial"/>
              </a:rPr>
              <a:t>&amp; Front Door</a:t>
            </a:r>
            <a:endParaRPr sz="825">
              <a:solidFill>
                <a:srgbClr val="000000"/>
              </a:solidFill>
              <a:latin typeface="Arial"/>
              <a:ea typeface="Arial"/>
              <a:cs typeface="Arial"/>
              <a:sym typeface="Arial"/>
            </a:endParaRPr>
          </a:p>
          <a:p>
            <a:pPr marL="346710" marR="3810" lvl="0" indent="-337660" algn="ctr" rtl="0">
              <a:spcBef>
                <a:spcPts val="79"/>
              </a:spcBef>
              <a:spcAft>
                <a:spcPts val="0"/>
              </a:spcAft>
              <a:buNone/>
            </a:pPr>
            <a:r>
              <a:rPr lang="en-GB" sz="825" b="1">
                <a:solidFill>
                  <a:srgbClr val="FFFFFF"/>
                </a:solidFill>
                <a:latin typeface="Arial"/>
                <a:ea typeface="Arial"/>
                <a:cs typeface="Arial"/>
                <a:sym typeface="Arial"/>
              </a:rPr>
              <a:t>Teams</a:t>
            </a:r>
            <a:endParaRPr sz="825">
              <a:solidFill>
                <a:schemeClr val="dk1"/>
              </a:solidFill>
              <a:latin typeface="Arial"/>
              <a:ea typeface="Arial"/>
              <a:cs typeface="Arial"/>
              <a:sym typeface="Arial"/>
            </a:endParaRPr>
          </a:p>
        </p:txBody>
      </p:sp>
      <p:sp>
        <p:nvSpPr>
          <p:cNvPr id="1529" name="Google Shape;1529;p8"/>
          <p:cNvSpPr txBox="1"/>
          <p:nvPr/>
        </p:nvSpPr>
        <p:spPr>
          <a:xfrm>
            <a:off x="721309" y="2348836"/>
            <a:ext cx="921544" cy="648652"/>
          </a:xfrm>
          <a:prstGeom prst="rect">
            <a:avLst/>
          </a:prstGeom>
          <a:noFill/>
          <a:ln>
            <a:noFill/>
          </a:ln>
        </p:spPr>
        <p:txBody>
          <a:bodyPr spcFirstLastPara="1" wrap="square" lIns="0" tIns="10000" rIns="0" bIns="0" anchor="t" anchorCtr="0">
            <a:spAutoFit/>
          </a:bodyPr>
          <a:lstStyle/>
          <a:p>
            <a:pPr marL="9049" marR="3810" lvl="0" indent="475" algn="ctr" rtl="0">
              <a:lnSpc>
                <a:spcPct val="100000"/>
              </a:lnSpc>
              <a:spcBef>
                <a:spcPts val="0"/>
              </a:spcBef>
              <a:spcAft>
                <a:spcPts val="0"/>
              </a:spcAft>
              <a:buNone/>
            </a:pPr>
            <a:r>
              <a:rPr lang="en-GB" sz="825">
                <a:solidFill>
                  <a:srgbClr val="FFFFFF"/>
                </a:solidFill>
                <a:latin typeface="Arial"/>
                <a:ea typeface="Arial"/>
                <a:cs typeface="Arial"/>
                <a:sym typeface="Arial"/>
              </a:rPr>
              <a:t>Candidate patients identified (uncertainty around ability to cope at home)</a:t>
            </a:r>
            <a:endParaRPr sz="825">
              <a:solidFill>
                <a:schemeClr val="dk1"/>
              </a:solidFill>
              <a:latin typeface="Arial"/>
              <a:ea typeface="Arial"/>
              <a:cs typeface="Arial"/>
              <a:sym typeface="Arial"/>
            </a:endParaRPr>
          </a:p>
        </p:txBody>
      </p:sp>
      <p:sp>
        <p:nvSpPr>
          <p:cNvPr id="1530" name="Google Shape;1530;p8"/>
          <p:cNvSpPr txBox="1"/>
          <p:nvPr/>
        </p:nvSpPr>
        <p:spPr>
          <a:xfrm>
            <a:off x="735025" y="3138575"/>
            <a:ext cx="894874" cy="396716"/>
          </a:xfrm>
          <a:prstGeom prst="rect">
            <a:avLst/>
          </a:prstGeom>
          <a:noFill/>
          <a:ln>
            <a:noFill/>
          </a:ln>
        </p:spPr>
        <p:txBody>
          <a:bodyPr spcFirstLastPara="1" wrap="square" lIns="0" tIns="9525" rIns="0" bIns="0" anchor="t" anchorCtr="0">
            <a:spAutoFit/>
          </a:bodyPr>
          <a:lstStyle/>
          <a:p>
            <a:pPr marL="9525" marR="3810" lvl="0" indent="0" algn="ctr" rtl="0">
              <a:lnSpc>
                <a:spcPct val="100000"/>
              </a:lnSpc>
              <a:spcBef>
                <a:spcPts val="0"/>
              </a:spcBef>
              <a:spcAft>
                <a:spcPts val="0"/>
              </a:spcAft>
              <a:buNone/>
            </a:pPr>
            <a:r>
              <a:rPr lang="en-GB" sz="825">
                <a:solidFill>
                  <a:srgbClr val="FFFFFF"/>
                </a:solidFill>
                <a:latin typeface="Arial"/>
                <a:ea typeface="Arial"/>
                <a:cs typeface="Arial"/>
                <a:sym typeface="Arial"/>
              </a:rPr>
              <a:t>Candidate patients referred to D2A Service</a:t>
            </a:r>
            <a:endParaRPr sz="825">
              <a:solidFill>
                <a:schemeClr val="dk1"/>
              </a:solidFill>
              <a:latin typeface="Arial"/>
              <a:ea typeface="Arial"/>
              <a:cs typeface="Arial"/>
              <a:sym typeface="Arial"/>
            </a:endParaRPr>
          </a:p>
        </p:txBody>
      </p:sp>
      <p:sp>
        <p:nvSpPr>
          <p:cNvPr id="1531" name="Google Shape;1531;p8"/>
          <p:cNvSpPr txBox="1"/>
          <p:nvPr/>
        </p:nvSpPr>
        <p:spPr>
          <a:xfrm>
            <a:off x="764971" y="1354075"/>
            <a:ext cx="877253" cy="171681"/>
          </a:xfrm>
          <a:prstGeom prst="rect">
            <a:avLst/>
          </a:prstGeom>
          <a:noFill/>
          <a:ln>
            <a:noFill/>
          </a:ln>
        </p:spPr>
        <p:txBody>
          <a:bodyPr spcFirstLastPara="1" wrap="square" lIns="0" tIns="10000" rIns="0" bIns="0" anchor="t" anchorCtr="0">
            <a:spAutoFit/>
          </a:bodyPr>
          <a:lstStyle/>
          <a:p>
            <a:pPr marL="9525" marR="0" lvl="0" indent="0" algn="l" rtl="0">
              <a:lnSpc>
                <a:spcPct val="100000"/>
              </a:lnSpc>
              <a:spcBef>
                <a:spcPts val="0"/>
              </a:spcBef>
              <a:spcAft>
                <a:spcPts val="0"/>
              </a:spcAft>
              <a:buNone/>
            </a:pPr>
            <a:r>
              <a:rPr lang="en-GB" sz="1050" b="1">
                <a:solidFill>
                  <a:srgbClr val="1D1A1C"/>
                </a:solidFill>
                <a:latin typeface="Arial"/>
                <a:ea typeface="Arial"/>
                <a:cs typeface="Arial"/>
                <a:sym typeface="Arial"/>
              </a:rPr>
              <a:t>Hospital Care</a:t>
            </a:r>
            <a:endParaRPr sz="1050">
              <a:solidFill>
                <a:schemeClr val="dk1"/>
              </a:solidFill>
              <a:latin typeface="Arial"/>
              <a:ea typeface="Arial"/>
              <a:cs typeface="Arial"/>
              <a:sym typeface="Arial"/>
            </a:endParaRPr>
          </a:p>
        </p:txBody>
      </p:sp>
      <p:sp>
        <p:nvSpPr>
          <p:cNvPr id="1532" name="Google Shape;1532;p8"/>
          <p:cNvSpPr/>
          <p:nvPr/>
        </p:nvSpPr>
        <p:spPr>
          <a:xfrm>
            <a:off x="2143125" y="1738597"/>
            <a:ext cx="1071563" cy="1462088"/>
          </a:xfrm>
          <a:custGeom>
            <a:avLst/>
            <a:gdLst/>
            <a:ahLst/>
            <a:cxnLst/>
            <a:rect l="l" t="t" r="r" b="b"/>
            <a:pathLst>
              <a:path w="1428750" h="1949450" extrusionOk="0">
                <a:moveTo>
                  <a:pt x="1190625" y="0"/>
                </a:moveTo>
                <a:lnTo>
                  <a:pt x="238125" y="0"/>
                </a:lnTo>
                <a:lnTo>
                  <a:pt x="190117" y="4840"/>
                </a:lnTo>
                <a:lnTo>
                  <a:pt x="145411" y="18722"/>
                </a:lnTo>
                <a:lnTo>
                  <a:pt x="104961" y="40685"/>
                </a:lnTo>
                <a:lnTo>
                  <a:pt x="69722" y="69770"/>
                </a:lnTo>
                <a:lnTo>
                  <a:pt x="40652" y="105016"/>
                </a:lnTo>
                <a:lnTo>
                  <a:pt x="18704" y="145464"/>
                </a:lnTo>
                <a:lnTo>
                  <a:pt x="4835" y="190153"/>
                </a:lnTo>
                <a:lnTo>
                  <a:pt x="0" y="238125"/>
                </a:lnTo>
                <a:lnTo>
                  <a:pt x="0" y="1710944"/>
                </a:lnTo>
                <a:lnTo>
                  <a:pt x="4835" y="1758951"/>
                </a:lnTo>
                <a:lnTo>
                  <a:pt x="18704" y="1803657"/>
                </a:lnTo>
                <a:lnTo>
                  <a:pt x="40652" y="1844107"/>
                </a:lnTo>
                <a:lnTo>
                  <a:pt x="69723" y="1879346"/>
                </a:lnTo>
                <a:lnTo>
                  <a:pt x="104961" y="1908416"/>
                </a:lnTo>
                <a:lnTo>
                  <a:pt x="145411" y="1930364"/>
                </a:lnTo>
                <a:lnTo>
                  <a:pt x="190117" y="1944233"/>
                </a:lnTo>
                <a:lnTo>
                  <a:pt x="238125" y="1949069"/>
                </a:lnTo>
                <a:lnTo>
                  <a:pt x="1190625" y="1949069"/>
                </a:lnTo>
                <a:lnTo>
                  <a:pt x="1238632" y="1944233"/>
                </a:lnTo>
                <a:lnTo>
                  <a:pt x="1283338" y="1930364"/>
                </a:lnTo>
                <a:lnTo>
                  <a:pt x="1323788" y="1908416"/>
                </a:lnTo>
                <a:lnTo>
                  <a:pt x="1359027" y="1879346"/>
                </a:lnTo>
                <a:lnTo>
                  <a:pt x="1388097" y="1844107"/>
                </a:lnTo>
                <a:lnTo>
                  <a:pt x="1410045" y="1803657"/>
                </a:lnTo>
                <a:lnTo>
                  <a:pt x="1423914" y="1758951"/>
                </a:lnTo>
                <a:lnTo>
                  <a:pt x="1428750" y="1710944"/>
                </a:lnTo>
                <a:lnTo>
                  <a:pt x="1428750" y="238125"/>
                </a:lnTo>
                <a:lnTo>
                  <a:pt x="1423914" y="190153"/>
                </a:lnTo>
                <a:lnTo>
                  <a:pt x="1410045" y="145464"/>
                </a:lnTo>
                <a:lnTo>
                  <a:pt x="1388097" y="105016"/>
                </a:lnTo>
                <a:lnTo>
                  <a:pt x="1359027" y="69770"/>
                </a:lnTo>
                <a:lnTo>
                  <a:pt x="1323788" y="40685"/>
                </a:lnTo>
                <a:lnTo>
                  <a:pt x="1283338" y="18722"/>
                </a:lnTo>
                <a:lnTo>
                  <a:pt x="1238632" y="4840"/>
                </a:lnTo>
                <a:lnTo>
                  <a:pt x="1190625" y="0"/>
                </a:lnTo>
                <a:close/>
              </a:path>
            </a:pathLst>
          </a:custGeom>
          <a:solidFill>
            <a:srgbClr val="64171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3" name="Google Shape;1533;p8"/>
          <p:cNvSpPr txBox="1"/>
          <p:nvPr/>
        </p:nvSpPr>
        <p:spPr>
          <a:xfrm>
            <a:off x="2227325" y="1859471"/>
            <a:ext cx="903923" cy="270986"/>
          </a:xfrm>
          <a:prstGeom prst="rect">
            <a:avLst/>
          </a:prstGeom>
          <a:noFill/>
          <a:ln>
            <a:noFill/>
          </a:ln>
        </p:spPr>
        <p:txBody>
          <a:bodyPr spcFirstLastPara="1" wrap="square" lIns="0" tIns="10000" rIns="0" bIns="0" anchor="t" anchorCtr="0">
            <a:spAutoFit/>
          </a:bodyPr>
          <a:lstStyle/>
          <a:p>
            <a:pPr marL="348615" marR="3810" lvl="0" indent="-339566" algn="l" rtl="0">
              <a:lnSpc>
                <a:spcPct val="100000"/>
              </a:lnSpc>
              <a:spcBef>
                <a:spcPts val="0"/>
              </a:spcBef>
              <a:spcAft>
                <a:spcPts val="0"/>
              </a:spcAft>
              <a:buNone/>
            </a:pPr>
            <a:r>
              <a:rPr lang="en-GB" sz="825" b="1">
                <a:solidFill>
                  <a:srgbClr val="FFFFFF"/>
                </a:solidFill>
                <a:latin typeface="Arial"/>
                <a:ea typeface="Arial"/>
                <a:cs typeface="Arial"/>
                <a:sym typeface="Arial"/>
              </a:rPr>
              <a:t>British Red Cross D2A</a:t>
            </a:r>
            <a:endParaRPr sz="825">
              <a:solidFill>
                <a:schemeClr val="dk1"/>
              </a:solidFill>
              <a:latin typeface="Arial"/>
              <a:ea typeface="Arial"/>
              <a:cs typeface="Arial"/>
              <a:sym typeface="Arial"/>
            </a:endParaRPr>
          </a:p>
        </p:txBody>
      </p:sp>
      <p:sp>
        <p:nvSpPr>
          <p:cNvPr id="1534" name="Google Shape;1534;p8"/>
          <p:cNvSpPr txBox="1"/>
          <p:nvPr/>
        </p:nvSpPr>
        <p:spPr>
          <a:xfrm>
            <a:off x="2323338" y="2236660"/>
            <a:ext cx="710564" cy="396716"/>
          </a:xfrm>
          <a:prstGeom prst="rect">
            <a:avLst/>
          </a:prstGeom>
          <a:noFill/>
          <a:ln>
            <a:noFill/>
          </a:ln>
        </p:spPr>
        <p:txBody>
          <a:bodyPr spcFirstLastPara="1" wrap="square" lIns="0" tIns="10000" rIns="0" bIns="0" anchor="t" anchorCtr="0">
            <a:spAutoFit/>
          </a:bodyPr>
          <a:lstStyle/>
          <a:p>
            <a:pPr marL="9525" marR="3810" lvl="0" indent="32861" algn="l" rtl="0">
              <a:lnSpc>
                <a:spcPct val="100000"/>
              </a:lnSpc>
              <a:spcBef>
                <a:spcPts val="0"/>
              </a:spcBef>
              <a:spcAft>
                <a:spcPts val="0"/>
              </a:spcAft>
              <a:buNone/>
            </a:pPr>
            <a:r>
              <a:rPr lang="en-GB" sz="825">
                <a:solidFill>
                  <a:srgbClr val="FFFFFF"/>
                </a:solidFill>
                <a:latin typeface="Arial"/>
                <a:ea typeface="Arial"/>
                <a:cs typeface="Arial"/>
                <a:sym typeface="Arial"/>
              </a:rPr>
              <a:t>Assessments carried out in a person’s home</a:t>
            </a:r>
            <a:endParaRPr sz="825">
              <a:solidFill>
                <a:schemeClr val="dk1"/>
              </a:solidFill>
              <a:latin typeface="Arial"/>
              <a:ea typeface="Arial"/>
              <a:cs typeface="Arial"/>
              <a:sym typeface="Arial"/>
            </a:endParaRPr>
          </a:p>
        </p:txBody>
      </p:sp>
      <p:sp>
        <p:nvSpPr>
          <p:cNvPr id="1535" name="Google Shape;1535;p8"/>
          <p:cNvSpPr txBox="1"/>
          <p:nvPr/>
        </p:nvSpPr>
        <p:spPr>
          <a:xfrm>
            <a:off x="3563969" y="1354075"/>
            <a:ext cx="2224088" cy="171681"/>
          </a:xfrm>
          <a:prstGeom prst="rect">
            <a:avLst/>
          </a:prstGeom>
          <a:noFill/>
          <a:ln>
            <a:noFill/>
          </a:ln>
        </p:spPr>
        <p:txBody>
          <a:bodyPr spcFirstLastPara="1" wrap="square" lIns="0" tIns="10000" rIns="0" bIns="0" anchor="t" anchorCtr="0">
            <a:spAutoFit/>
          </a:bodyPr>
          <a:lstStyle/>
          <a:p>
            <a:pPr marL="9525" marR="0" lvl="0" indent="0" algn="l" rtl="0">
              <a:lnSpc>
                <a:spcPct val="100000"/>
              </a:lnSpc>
              <a:spcBef>
                <a:spcPts val="0"/>
              </a:spcBef>
              <a:spcAft>
                <a:spcPts val="0"/>
              </a:spcAft>
              <a:buNone/>
            </a:pPr>
            <a:r>
              <a:rPr lang="en-GB" sz="1050" b="1">
                <a:solidFill>
                  <a:srgbClr val="1D1A1C"/>
                </a:solidFill>
                <a:latin typeface="Arial"/>
                <a:ea typeface="Arial"/>
                <a:cs typeface="Arial"/>
                <a:sym typeface="Arial"/>
              </a:rPr>
              <a:t>Assessment Period (up to 21 days)</a:t>
            </a:r>
            <a:endParaRPr sz="1050">
              <a:solidFill>
                <a:schemeClr val="dk1"/>
              </a:solidFill>
              <a:latin typeface="Arial"/>
              <a:ea typeface="Arial"/>
              <a:cs typeface="Arial"/>
              <a:sym typeface="Arial"/>
            </a:endParaRPr>
          </a:p>
        </p:txBody>
      </p:sp>
      <p:sp>
        <p:nvSpPr>
          <p:cNvPr id="1536" name="Google Shape;1536;p8"/>
          <p:cNvSpPr/>
          <p:nvPr/>
        </p:nvSpPr>
        <p:spPr>
          <a:xfrm>
            <a:off x="3470148" y="1738597"/>
            <a:ext cx="1148239" cy="1462088"/>
          </a:xfrm>
          <a:custGeom>
            <a:avLst/>
            <a:gdLst/>
            <a:ahLst/>
            <a:cxnLst/>
            <a:rect l="l" t="t" r="r" b="b"/>
            <a:pathLst>
              <a:path w="1530985" h="1949450" extrusionOk="0">
                <a:moveTo>
                  <a:pt x="1275841" y="0"/>
                </a:moveTo>
                <a:lnTo>
                  <a:pt x="255143" y="0"/>
                </a:lnTo>
                <a:lnTo>
                  <a:pt x="209265" y="4113"/>
                </a:lnTo>
                <a:lnTo>
                  <a:pt x="166091" y="15971"/>
                </a:lnTo>
                <a:lnTo>
                  <a:pt x="126341" y="34854"/>
                </a:lnTo>
                <a:lnTo>
                  <a:pt x="90733" y="60040"/>
                </a:lnTo>
                <a:lnTo>
                  <a:pt x="59987" y="90807"/>
                </a:lnTo>
                <a:lnTo>
                  <a:pt x="34821" y="126435"/>
                </a:lnTo>
                <a:lnTo>
                  <a:pt x="15955" y="166202"/>
                </a:lnTo>
                <a:lnTo>
                  <a:pt x="4108" y="209387"/>
                </a:lnTo>
                <a:lnTo>
                  <a:pt x="0" y="255270"/>
                </a:lnTo>
                <a:lnTo>
                  <a:pt x="0" y="1693926"/>
                </a:lnTo>
                <a:lnTo>
                  <a:pt x="4108" y="1739770"/>
                </a:lnTo>
                <a:lnTo>
                  <a:pt x="15955" y="1782925"/>
                </a:lnTo>
                <a:lnTo>
                  <a:pt x="34821" y="1822671"/>
                </a:lnTo>
                <a:lnTo>
                  <a:pt x="59987" y="1858283"/>
                </a:lnTo>
                <a:lnTo>
                  <a:pt x="90733" y="1889039"/>
                </a:lnTo>
                <a:lnTo>
                  <a:pt x="126341" y="1914219"/>
                </a:lnTo>
                <a:lnTo>
                  <a:pt x="166091" y="1933098"/>
                </a:lnTo>
                <a:lnTo>
                  <a:pt x="209265" y="1944956"/>
                </a:lnTo>
                <a:lnTo>
                  <a:pt x="255143" y="1949069"/>
                </a:lnTo>
                <a:lnTo>
                  <a:pt x="1275841" y="1949069"/>
                </a:lnTo>
                <a:lnTo>
                  <a:pt x="1321686" y="1944956"/>
                </a:lnTo>
                <a:lnTo>
                  <a:pt x="1364841" y="1933098"/>
                </a:lnTo>
                <a:lnTo>
                  <a:pt x="1404587" y="1914219"/>
                </a:lnTo>
                <a:lnTo>
                  <a:pt x="1440199" y="1889039"/>
                </a:lnTo>
                <a:lnTo>
                  <a:pt x="1470955" y="1858283"/>
                </a:lnTo>
                <a:lnTo>
                  <a:pt x="1496135" y="1822671"/>
                </a:lnTo>
                <a:lnTo>
                  <a:pt x="1515014" y="1782925"/>
                </a:lnTo>
                <a:lnTo>
                  <a:pt x="1526872" y="1739770"/>
                </a:lnTo>
                <a:lnTo>
                  <a:pt x="1530985" y="1693926"/>
                </a:lnTo>
                <a:lnTo>
                  <a:pt x="1530985" y="255270"/>
                </a:lnTo>
                <a:lnTo>
                  <a:pt x="1526872" y="209387"/>
                </a:lnTo>
                <a:lnTo>
                  <a:pt x="1515014" y="166202"/>
                </a:lnTo>
                <a:lnTo>
                  <a:pt x="1496135" y="126435"/>
                </a:lnTo>
                <a:lnTo>
                  <a:pt x="1470955" y="90807"/>
                </a:lnTo>
                <a:lnTo>
                  <a:pt x="1440199" y="60040"/>
                </a:lnTo>
                <a:lnTo>
                  <a:pt x="1404587" y="34854"/>
                </a:lnTo>
                <a:lnTo>
                  <a:pt x="1364841" y="15971"/>
                </a:lnTo>
                <a:lnTo>
                  <a:pt x="1321686" y="4113"/>
                </a:lnTo>
                <a:lnTo>
                  <a:pt x="1275841" y="0"/>
                </a:lnTo>
                <a:close/>
              </a:path>
            </a:pathLst>
          </a:custGeom>
          <a:solidFill>
            <a:srgbClr val="9D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7" name="Google Shape;1537;p8"/>
          <p:cNvSpPr txBox="1"/>
          <p:nvPr/>
        </p:nvSpPr>
        <p:spPr>
          <a:xfrm>
            <a:off x="3569875" y="1863186"/>
            <a:ext cx="950595" cy="396716"/>
          </a:xfrm>
          <a:prstGeom prst="rect">
            <a:avLst/>
          </a:prstGeom>
          <a:noFill/>
          <a:ln>
            <a:noFill/>
          </a:ln>
        </p:spPr>
        <p:txBody>
          <a:bodyPr spcFirstLastPara="1" wrap="square" lIns="0" tIns="10000" rIns="0" bIns="0" anchor="t" anchorCtr="0">
            <a:spAutoFit/>
          </a:bodyPr>
          <a:lstStyle/>
          <a:p>
            <a:pPr marL="9525" marR="3810" lvl="0" indent="-953" algn="ctr" rtl="0">
              <a:lnSpc>
                <a:spcPct val="100000"/>
              </a:lnSpc>
              <a:spcBef>
                <a:spcPts val="0"/>
              </a:spcBef>
              <a:spcAft>
                <a:spcPts val="0"/>
              </a:spcAft>
              <a:buNone/>
            </a:pPr>
            <a:r>
              <a:rPr lang="en-GB" sz="825" b="1">
                <a:solidFill>
                  <a:srgbClr val="FFFFFF"/>
                </a:solidFill>
                <a:latin typeface="Arial"/>
                <a:ea typeface="Arial"/>
                <a:cs typeface="Arial"/>
                <a:sym typeface="Arial"/>
              </a:rPr>
              <a:t>British Red Cross &amp; Multidisciplinary Team</a:t>
            </a:r>
            <a:endParaRPr sz="825">
              <a:solidFill>
                <a:schemeClr val="dk1"/>
              </a:solidFill>
              <a:latin typeface="Arial"/>
              <a:ea typeface="Arial"/>
              <a:cs typeface="Arial"/>
              <a:sym typeface="Arial"/>
            </a:endParaRPr>
          </a:p>
        </p:txBody>
      </p:sp>
      <p:sp>
        <p:nvSpPr>
          <p:cNvPr id="1538" name="Google Shape;1538;p8"/>
          <p:cNvSpPr txBox="1"/>
          <p:nvPr/>
        </p:nvSpPr>
        <p:spPr>
          <a:xfrm>
            <a:off x="3545871" y="2366296"/>
            <a:ext cx="997744" cy="648176"/>
          </a:xfrm>
          <a:prstGeom prst="rect">
            <a:avLst/>
          </a:prstGeom>
          <a:noFill/>
          <a:ln>
            <a:noFill/>
          </a:ln>
        </p:spPr>
        <p:txBody>
          <a:bodyPr spcFirstLastPara="1" wrap="square" lIns="0" tIns="10000" rIns="0" bIns="0" anchor="t" anchorCtr="0">
            <a:spAutoFit/>
          </a:bodyPr>
          <a:lstStyle/>
          <a:p>
            <a:pPr marL="9525" marR="3810" lvl="0" indent="-475" algn="ctr" rtl="0">
              <a:lnSpc>
                <a:spcPct val="100000"/>
              </a:lnSpc>
              <a:spcBef>
                <a:spcPts val="0"/>
              </a:spcBef>
              <a:spcAft>
                <a:spcPts val="0"/>
              </a:spcAft>
              <a:buNone/>
            </a:pPr>
            <a:r>
              <a:rPr lang="en-GB" sz="825">
                <a:solidFill>
                  <a:srgbClr val="FFFFFF"/>
                </a:solidFill>
                <a:latin typeface="Arial"/>
                <a:ea typeface="Arial"/>
                <a:cs typeface="Arial"/>
                <a:sym typeface="Arial"/>
              </a:rPr>
              <a:t>Bespoke, outcome based, support plan agreed with a person and multi-agency team</a:t>
            </a:r>
            <a:endParaRPr sz="825">
              <a:solidFill>
                <a:schemeClr val="dk1"/>
              </a:solidFill>
              <a:latin typeface="Arial"/>
              <a:ea typeface="Arial"/>
              <a:cs typeface="Arial"/>
              <a:sym typeface="Arial"/>
            </a:endParaRPr>
          </a:p>
        </p:txBody>
      </p:sp>
      <p:sp>
        <p:nvSpPr>
          <p:cNvPr id="1539" name="Google Shape;1539;p8"/>
          <p:cNvSpPr/>
          <p:nvPr/>
        </p:nvSpPr>
        <p:spPr>
          <a:xfrm>
            <a:off x="4875657" y="1738597"/>
            <a:ext cx="1071563" cy="1462088"/>
          </a:xfrm>
          <a:custGeom>
            <a:avLst/>
            <a:gdLst/>
            <a:ahLst/>
            <a:cxnLst/>
            <a:rect l="l" t="t" r="r" b="b"/>
            <a:pathLst>
              <a:path w="1428750" h="1949450" extrusionOk="0">
                <a:moveTo>
                  <a:pt x="1190625" y="0"/>
                </a:moveTo>
                <a:lnTo>
                  <a:pt x="238125" y="0"/>
                </a:lnTo>
                <a:lnTo>
                  <a:pt x="190153" y="4840"/>
                </a:lnTo>
                <a:lnTo>
                  <a:pt x="145464" y="18722"/>
                </a:lnTo>
                <a:lnTo>
                  <a:pt x="105016" y="40685"/>
                </a:lnTo>
                <a:lnTo>
                  <a:pt x="69770" y="69770"/>
                </a:lnTo>
                <a:lnTo>
                  <a:pt x="40685" y="105016"/>
                </a:lnTo>
                <a:lnTo>
                  <a:pt x="18722" y="145464"/>
                </a:lnTo>
                <a:lnTo>
                  <a:pt x="4840" y="190153"/>
                </a:lnTo>
                <a:lnTo>
                  <a:pt x="0" y="238125"/>
                </a:lnTo>
                <a:lnTo>
                  <a:pt x="0" y="1710944"/>
                </a:lnTo>
                <a:lnTo>
                  <a:pt x="4840" y="1758951"/>
                </a:lnTo>
                <a:lnTo>
                  <a:pt x="18722" y="1803657"/>
                </a:lnTo>
                <a:lnTo>
                  <a:pt x="40685" y="1844107"/>
                </a:lnTo>
                <a:lnTo>
                  <a:pt x="69770" y="1879346"/>
                </a:lnTo>
                <a:lnTo>
                  <a:pt x="105016" y="1908416"/>
                </a:lnTo>
                <a:lnTo>
                  <a:pt x="145464" y="1930364"/>
                </a:lnTo>
                <a:lnTo>
                  <a:pt x="190153" y="1944233"/>
                </a:lnTo>
                <a:lnTo>
                  <a:pt x="238125" y="1949069"/>
                </a:lnTo>
                <a:lnTo>
                  <a:pt x="1190625" y="1949069"/>
                </a:lnTo>
                <a:lnTo>
                  <a:pt x="1238632" y="1944233"/>
                </a:lnTo>
                <a:lnTo>
                  <a:pt x="1283338" y="1930364"/>
                </a:lnTo>
                <a:lnTo>
                  <a:pt x="1323788" y="1908416"/>
                </a:lnTo>
                <a:lnTo>
                  <a:pt x="1359027" y="1879346"/>
                </a:lnTo>
                <a:lnTo>
                  <a:pt x="1388097" y="1844107"/>
                </a:lnTo>
                <a:lnTo>
                  <a:pt x="1410045" y="1803657"/>
                </a:lnTo>
                <a:lnTo>
                  <a:pt x="1423914" y="1758951"/>
                </a:lnTo>
                <a:lnTo>
                  <a:pt x="1428750" y="1710944"/>
                </a:lnTo>
                <a:lnTo>
                  <a:pt x="1428750" y="238125"/>
                </a:lnTo>
                <a:lnTo>
                  <a:pt x="1423914" y="190153"/>
                </a:lnTo>
                <a:lnTo>
                  <a:pt x="1410045" y="145464"/>
                </a:lnTo>
                <a:lnTo>
                  <a:pt x="1388097" y="105016"/>
                </a:lnTo>
                <a:lnTo>
                  <a:pt x="1359027" y="69770"/>
                </a:lnTo>
                <a:lnTo>
                  <a:pt x="1323788" y="40685"/>
                </a:lnTo>
                <a:lnTo>
                  <a:pt x="1283338" y="18722"/>
                </a:lnTo>
                <a:lnTo>
                  <a:pt x="1238632" y="4840"/>
                </a:lnTo>
                <a:lnTo>
                  <a:pt x="1190625"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0" name="Google Shape;1540;p8"/>
          <p:cNvSpPr txBox="1"/>
          <p:nvPr/>
        </p:nvSpPr>
        <p:spPr>
          <a:xfrm>
            <a:off x="4960239" y="1859471"/>
            <a:ext cx="903923" cy="270986"/>
          </a:xfrm>
          <a:prstGeom prst="rect">
            <a:avLst/>
          </a:prstGeom>
          <a:noFill/>
          <a:ln>
            <a:noFill/>
          </a:ln>
        </p:spPr>
        <p:txBody>
          <a:bodyPr spcFirstLastPara="1" wrap="square" lIns="0" tIns="10000" rIns="0" bIns="0" anchor="t" anchorCtr="0">
            <a:spAutoFit/>
          </a:bodyPr>
          <a:lstStyle/>
          <a:p>
            <a:pPr marL="348615" marR="3810" lvl="0" indent="-339566" algn="l" rtl="0">
              <a:lnSpc>
                <a:spcPct val="100000"/>
              </a:lnSpc>
              <a:spcBef>
                <a:spcPts val="0"/>
              </a:spcBef>
              <a:spcAft>
                <a:spcPts val="0"/>
              </a:spcAft>
              <a:buNone/>
            </a:pPr>
            <a:r>
              <a:rPr lang="en-GB" sz="825" b="1">
                <a:solidFill>
                  <a:srgbClr val="FFFFFF"/>
                </a:solidFill>
                <a:latin typeface="Arial"/>
                <a:ea typeface="Arial"/>
                <a:cs typeface="Arial"/>
                <a:sym typeface="Arial"/>
              </a:rPr>
              <a:t>British Red Cross D2A</a:t>
            </a:r>
            <a:endParaRPr sz="825">
              <a:solidFill>
                <a:schemeClr val="dk1"/>
              </a:solidFill>
              <a:latin typeface="Arial"/>
              <a:ea typeface="Arial"/>
              <a:cs typeface="Arial"/>
              <a:sym typeface="Arial"/>
            </a:endParaRPr>
          </a:p>
        </p:txBody>
      </p:sp>
      <p:sp>
        <p:nvSpPr>
          <p:cNvPr id="1541" name="Google Shape;1541;p8"/>
          <p:cNvSpPr txBox="1"/>
          <p:nvPr/>
        </p:nvSpPr>
        <p:spPr>
          <a:xfrm>
            <a:off x="5020818" y="2236660"/>
            <a:ext cx="781526" cy="396716"/>
          </a:xfrm>
          <a:prstGeom prst="rect">
            <a:avLst/>
          </a:prstGeom>
          <a:noFill/>
          <a:ln>
            <a:noFill/>
          </a:ln>
        </p:spPr>
        <p:txBody>
          <a:bodyPr spcFirstLastPara="1" wrap="square" lIns="0" tIns="10000" rIns="0" bIns="0" anchor="t" anchorCtr="0">
            <a:spAutoFit/>
          </a:bodyPr>
          <a:lstStyle/>
          <a:p>
            <a:pPr marL="9525" marR="3810" lvl="0" indent="-1429" algn="ctr" rtl="0">
              <a:lnSpc>
                <a:spcPct val="100000"/>
              </a:lnSpc>
              <a:spcBef>
                <a:spcPts val="0"/>
              </a:spcBef>
              <a:spcAft>
                <a:spcPts val="0"/>
              </a:spcAft>
              <a:buNone/>
            </a:pPr>
            <a:r>
              <a:rPr lang="en-GB" sz="825">
                <a:solidFill>
                  <a:srgbClr val="FFFFFF"/>
                </a:solidFill>
                <a:latin typeface="Arial"/>
                <a:ea typeface="Arial"/>
                <a:cs typeface="Arial"/>
                <a:sym typeface="Arial"/>
              </a:rPr>
              <a:t>Ongoing assessment and review.</a:t>
            </a:r>
            <a:endParaRPr sz="825">
              <a:solidFill>
                <a:schemeClr val="dk1"/>
              </a:solidFill>
              <a:latin typeface="Arial"/>
              <a:ea typeface="Arial"/>
              <a:cs typeface="Arial"/>
              <a:sym typeface="Arial"/>
            </a:endParaRPr>
          </a:p>
        </p:txBody>
      </p:sp>
      <p:sp>
        <p:nvSpPr>
          <p:cNvPr id="1542" name="Google Shape;1542;p8"/>
          <p:cNvSpPr txBox="1"/>
          <p:nvPr/>
        </p:nvSpPr>
        <p:spPr>
          <a:xfrm>
            <a:off x="4993385" y="2739866"/>
            <a:ext cx="836295" cy="270986"/>
          </a:xfrm>
          <a:prstGeom prst="rect">
            <a:avLst/>
          </a:prstGeom>
          <a:noFill/>
          <a:ln>
            <a:noFill/>
          </a:ln>
        </p:spPr>
        <p:txBody>
          <a:bodyPr spcFirstLastPara="1" wrap="square" lIns="0" tIns="9525" rIns="0" bIns="0" anchor="t" anchorCtr="0">
            <a:spAutoFit/>
          </a:bodyPr>
          <a:lstStyle/>
          <a:p>
            <a:pPr marL="185261" marR="3810" lvl="0" indent="-176213" algn="l" rtl="0">
              <a:lnSpc>
                <a:spcPct val="100000"/>
              </a:lnSpc>
              <a:spcBef>
                <a:spcPts val="0"/>
              </a:spcBef>
              <a:spcAft>
                <a:spcPts val="0"/>
              </a:spcAft>
              <a:buNone/>
            </a:pPr>
            <a:r>
              <a:rPr lang="en-GB" sz="825">
                <a:solidFill>
                  <a:srgbClr val="FFFFFF"/>
                </a:solidFill>
                <a:latin typeface="Arial"/>
                <a:ea typeface="Arial"/>
                <a:cs typeface="Arial"/>
                <a:sym typeface="Arial"/>
              </a:rPr>
              <a:t>Typically tapering of support</a:t>
            </a:r>
            <a:endParaRPr sz="825">
              <a:solidFill>
                <a:schemeClr val="dk1"/>
              </a:solidFill>
              <a:latin typeface="Arial"/>
              <a:ea typeface="Arial"/>
              <a:cs typeface="Arial"/>
              <a:sym typeface="Arial"/>
            </a:endParaRPr>
          </a:p>
        </p:txBody>
      </p:sp>
      <p:grpSp>
        <p:nvGrpSpPr>
          <p:cNvPr id="1543" name="Google Shape;1543;p8"/>
          <p:cNvGrpSpPr/>
          <p:nvPr/>
        </p:nvGrpSpPr>
        <p:grpSpPr>
          <a:xfrm>
            <a:off x="1812132" y="1738597"/>
            <a:ext cx="5347811" cy="1462088"/>
            <a:chOff x="1812132" y="1738597"/>
            <a:chExt cx="7130414" cy="1949450"/>
          </a:xfrm>
        </p:grpSpPr>
        <p:sp>
          <p:nvSpPr>
            <p:cNvPr id="1544" name="Google Shape;1544;p8"/>
            <p:cNvSpPr/>
            <p:nvPr/>
          </p:nvSpPr>
          <p:spPr>
            <a:xfrm>
              <a:off x="1812132" y="2763741"/>
              <a:ext cx="2184400" cy="76200"/>
            </a:xfrm>
            <a:custGeom>
              <a:avLst/>
              <a:gdLst/>
              <a:ahLst/>
              <a:cxnLst/>
              <a:rect l="l" t="t" r="r" b="b"/>
              <a:pathLst>
                <a:path w="2184400" h="76200" extrusionOk="0">
                  <a:moveTo>
                    <a:pt x="25400" y="31115"/>
                  </a:moveTo>
                  <a:lnTo>
                    <a:pt x="19685" y="25400"/>
                  </a:lnTo>
                  <a:lnTo>
                    <a:pt x="5715" y="25400"/>
                  </a:lnTo>
                  <a:lnTo>
                    <a:pt x="0" y="31115"/>
                  </a:lnTo>
                  <a:lnTo>
                    <a:pt x="0" y="45085"/>
                  </a:lnTo>
                  <a:lnTo>
                    <a:pt x="5715" y="50800"/>
                  </a:lnTo>
                  <a:lnTo>
                    <a:pt x="19685" y="50800"/>
                  </a:lnTo>
                  <a:lnTo>
                    <a:pt x="25400" y="45085"/>
                  </a:lnTo>
                  <a:lnTo>
                    <a:pt x="25400" y="31115"/>
                  </a:lnTo>
                  <a:close/>
                </a:path>
                <a:path w="2184400" h="76200" extrusionOk="0">
                  <a:moveTo>
                    <a:pt x="76200" y="31115"/>
                  </a:moveTo>
                  <a:lnTo>
                    <a:pt x="70612" y="25400"/>
                  </a:lnTo>
                  <a:lnTo>
                    <a:pt x="56515" y="25400"/>
                  </a:lnTo>
                  <a:lnTo>
                    <a:pt x="50800" y="31115"/>
                  </a:lnTo>
                  <a:lnTo>
                    <a:pt x="50800" y="45085"/>
                  </a:lnTo>
                  <a:lnTo>
                    <a:pt x="56515" y="50800"/>
                  </a:lnTo>
                  <a:lnTo>
                    <a:pt x="70612" y="50800"/>
                  </a:lnTo>
                  <a:lnTo>
                    <a:pt x="76200" y="45085"/>
                  </a:lnTo>
                  <a:lnTo>
                    <a:pt x="76200" y="31115"/>
                  </a:lnTo>
                  <a:close/>
                </a:path>
                <a:path w="2184400" h="76200" extrusionOk="0">
                  <a:moveTo>
                    <a:pt x="127127" y="31115"/>
                  </a:moveTo>
                  <a:lnTo>
                    <a:pt x="121412" y="25400"/>
                  </a:lnTo>
                  <a:lnTo>
                    <a:pt x="107315" y="25400"/>
                  </a:lnTo>
                  <a:lnTo>
                    <a:pt x="101600" y="31115"/>
                  </a:lnTo>
                  <a:lnTo>
                    <a:pt x="101600" y="45085"/>
                  </a:lnTo>
                  <a:lnTo>
                    <a:pt x="107315" y="50800"/>
                  </a:lnTo>
                  <a:lnTo>
                    <a:pt x="121412" y="50800"/>
                  </a:lnTo>
                  <a:lnTo>
                    <a:pt x="127127" y="45085"/>
                  </a:lnTo>
                  <a:lnTo>
                    <a:pt x="127127" y="31115"/>
                  </a:lnTo>
                  <a:close/>
                </a:path>
                <a:path w="2184400" h="76200" extrusionOk="0">
                  <a:moveTo>
                    <a:pt x="177927" y="31115"/>
                  </a:moveTo>
                  <a:lnTo>
                    <a:pt x="172212" y="25400"/>
                  </a:lnTo>
                  <a:lnTo>
                    <a:pt x="158115" y="25400"/>
                  </a:lnTo>
                  <a:lnTo>
                    <a:pt x="152527" y="31115"/>
                  </a:lnTo>
                  <a:lnTo>
                    <a:pt x="152527" y="45085"/>
                  </a:lnTo>
                  <a:lnTo>
                    <a:pt x="158115" y="50800"/>
                  </a:lnTo>
                  <a:lnTo>
                    <a:pt x="172212" y="50800"/>
                  </a:lnTo>
                  <a:lnTo>
                    <a:pt x="177927" y="45085"/>
                  </a:lnTo>
                  <a:lnTo>
                    <a:pt x="177927" y="31115"/>
                  </a:lnTo>
                  <a:close/>
                </a:path>
                <a:path w="2184400" h="76200" extrusionOk="0">
                  <a:moveTo>
                    <a:pt x="228727" y="31115"/>
                  </a:moveTo>
                  <a:lnTo>
                    <a:pt x="223012" y="25400"/>
                  </a:lnTo>
                  <a:lnTo>
                    <a:pt x="209042" y="25400"/>
                  </a:lnTo>
                  <a:lnTo>
                    <a:pt x="203327" y="31115"/>
                  </a:lnTo>
                  <a:lnTo>
                    <a:pt x="203327" y="45085"/>
                  </a:lnTo>
                  <a:lnTo>
                    <a:pt x="209042" y="50800"/>
                  </a:lnTo>
                  <a:lnTo>
                    <a:pt x="223012" y="50800"/>
                  </a:lnTo>
                  <a:lnTo>
                    <a:pt x="228727" y="45085"/>
                  </a:lnTo>
                  <a:lnTo>
                    <a:pt x="228727" y="31115"/>
                  </a:lnTo>
                  <a:close/>
                </a:path>
                <a:path w="2184400" h="76200" extrusionOk="0">
                  <a:moveTo>
                    <a:pt x="279527" y="31115"/>
                  </a:moveTo>
                  <a:lnTo>
                    <a:pt x="273812" y="25400"/>
                  </a:lnTo>
                  <a:lnTo>
                    <a:pt x="259842" y="25400"/>
                  </a:lnTo>
                  <a:lnTo>
                    <a:pt x="254127" y="31115"/>
                  </a:lnTo>
                  <a:lnTo>
                    <a:pt x="254127" y="45085"/>
                  </a:lnTo>
                  <a:lnTo>
                    <a:pt x="259842" y="50800"/>
                  </a:lnTo>
                  <a:lnTo>
                    <a:pt x="273812" y="50800"/>
                  </a:lnTo>
                  <a:lnTo>
                    <a:pt x="279527" y="45085"/>
                  </a:lnTo>
                  <a:lnTo>
                    <a:pt x="279527" y="31115"/>
                  </a:lnTo>
                  <a:close/>
                </a:path>
                <a:path w="2184400" h="76200" extrusionOk="0">
                  <a:moveTo>
                    <a:pt x="330327" y="31115"/>
                  </a:moveTo>
                  <a:lnTo>
                    <a:pt x="324739" y="25400"/>
                  </a:lnTo>
                  <a:lnTo>
                    <a:pt x="310642" y="25400"/>
                  </a:lnTo>
                  <a:lnTo>
                    <a:pt x="304927" y="31115"/>
                  </a:lnTo>
                  <a:lnTo>
                    <a:pt x="304927" y="45085"/>
                  </a:lnTo>
                  <a:lnTo>
                    <a:pt x="310642" y="50800"/>
                  </a:lnTo>
                  <a:lnTo>
                    <a:pt x="324739" y="50800"/>
                  </a:lnTo>
                  <a:lnTo>
                    <a:pt x="330327" y="45085"/>
                  </a:lnTo>
                  <a:lnTo>
                    <a:pt x="330327" y="31115"/>
                  </a:lnTo>
                  <a:close/>
                </a:path>
                <a:path w="2184400" h="76200" extrusionOk="0">
                  <a:moveTo>
                    <a:pt x="412750" y="38100"/>
                  </a:moveTo>
                  <a:lnTo>
                    <a:pt x="336550" y="0"/>
                  </a:lnTo>
                  <a:lnTo>
                    <a:pt x="336550" y="76200"/>
                  </a:lnTo>
                  <a:lnTo>
                    <a:pt x="412750" y="38100"/>
                  </a:lnTo>
                  <a:close/>
                </a:path>
                <a:path w="2184400" h="76200" extrusionOk="0">
                  <a:moveTo>
                    <a:pt x="1920875" y="31115"/>
                  </a:moveTo>
                  <a:lnTo>
                    <a:pt x="1915160" y="25400"/>
                  </a:lnTo>
                  <a:lnTo>
                    <a:pt x="1901190" y="25400"/>
                  </a:lnTo>
                  <a:lnTo>
                    <a:pt x="1895475" y="31115"/>
                  </a:lnTo>
                  <a:lnTo>
                    <a:pt x="1895475" y="45085"/>
                  </a:lnTo>
                  <a:lnTo>
                    <a:pt x="1901190" y="50800"/>
                  </a:lnTo>
                  <a:lnTo>
                    <a:pt x="1915160" y="50800"/>
                  </a:lnTo>
                  <a:lnTo>
                    <a:pt x="1920875" y="45085"/>
                  </a:lnTo>
                  <a:lnTo>
                    <a:pt x="1920875" y="31115"/>
                  </a:lnTo>
                  <a:close/>
                </a:path>
                <a:path w="2184400" h="76200" extrusionOk="0">
                  <a:moveTo>
                    <a:pt x="1971675" y="31115"/>
                  </a:moveTo>
                  <a:lnTo>
                    <a:pt x="1966087" y="25400"/>
                  </a:lnTo>
                  <a:lnTo>
                    <a:pt x="1951990" y="25400"/>
                  </a:lnTo>
                  <a:lnTo>
                    <a:pt x="1946275" y="31115"/>
                  </a:lnTo>
                  <a:lnTo>
                    <a:pt x="1946275" y="45085"/>
                  </a:lnTo>
                  <a:lnTo>
                    <a:pt x="1951990" y="50800"/>
                  </a:lnTo>
                  <a:lnTo>
                    <a:pt x="1966087" y="50800"/>
                  </a:lnTo>
                  <a:lnTo>
                    <a:pt x="1971675" y="45085"/>
                  </a:lnTo>
                  <a:lnTo>
                    <a:pt x="1971675" y="31115"/>
                  </a:lnTo>
                  <a:close/>
                </a:path>
                <a:path w="2184400" h="76200" extrusionOk="0">
                  <a:moveTo>
                    <a:pt x="2022602" y="31115"/>
                  </a:moveTo>
                  <a:lnTo>
                    <a:pt x="2016887" y="25400"/>
                  </a:lnTo>
                  <a:lnTo>
                    <a:pt x="2002790" y="25400"/>
                  </a:lnTo>
                  <a:lnTo>
                    <a:pt x="1997075" y="31115"/>
                  </a:lnTo>
                  <a:lnTo>
                    <a:pt x="1997075" y="45085"/>
                  </a:lnTo>
                  <a:lnTo>
                    <a:pt x="2002790" y="50800"/>
                  </a:lnTo>
                  <a:lnTo>
                    <a:pt x="2016887" y="50800"/>
                  </a:lnTo>
                  <a:lnTo>
                    <a:pt x="2022602" y="45085"/>
                  </a:lnTo>
                  <a:lnTo>
                    <a:pt x="2022602" y="31115"/>
                  </a:lnTo>
                  <a:close/>
                </a:path>
                <a:path w="2184400" h="76200" extrusionOk="0">
                  <a:moveTo>
                    <a:pt x="2073402" y="31115"/>
                  </a:moveTo>
                  <a:lnTo>
                    <a:pt x="2067687" y="25400"/>
                  </a:lnTo>
                  <a:lnTo>
                    <a:pt x="2053590" y="25400"/>
                  </a:lnTo>
                  <a:lnTo>
                    <a:pt x="2048002" y="31115"/>
                  </a:lnTo>
                  <a:lnTo>
                    <a:pt x="2048002" y="45085"/>
                  </a:lnTo>
                  <a:lnTo>
                    <a:pt x="2053590" y="50800"/>
                  </a:lnTo>
                  <a:lnTo>
                    <a:pt x="2067687" y="50800"/>
                  </a:lnTo>
                  <a:lnTo>
                    <a:pt x="2073402" y="45085"/>
                  </a:lnTo>
                  <a:lnTo>
                    <a:pt x="2073402" y="31115"/>
                  </a:lnTo>
                  <a:close/>
                </a:path>
                <a:path w="2184400" h="76200" extrusionOk="0">
                  <a:moveTo>
                    <a:pt x="2184400" y="38100"/>
                  </a:moveTo>
                  <a:lnTo>
                    <a:pt x="2159000" y="25400"/>
                  </a:lnTo>
                  <a:lnTo>
                    <a:pt x="2108200" y="0"/>
                  </a:lnTo>
                  <a:lnTo>
                    <a:pt x="2108200" y="25400"/>
                  </a:lnTo>
                  <a:lnTo>
                    <a:pt x="2104517" y="25400"/>
                  </a:lnTo>
                  <a:lnTo>
                    <a:pt x="2098802" y="31115"/>
                  </a:lnTo>
                  <a:lnTo>
                    <a:pt x="2098802" y="45085"/>
                  </a:lnTo>
                  <a:lnTo>
                    <a:pt x="2104517" y="50800"/>
                  </a:lnTo>
                  <a:lnTo>
                    <a:pt x="2108200" y="50800"/>
                  </a:lnTo>
                  <a:lnTo>
                    <a:pt x="2108200" y="76200"/>
                  </a:lnTo>
                  <a:lnTo>
                    <a:pt x="2159000" y="50800"/>
                  </a:lnTo>
                  <a:lnTo>
                    <a:pt x="2184400" y="38100"/>
                  </a:lnTo>
                  <a:close/>
                </a:path>
              </a:pathLst>
            </a:custGeom>
            <a:solidFill>
              <a:srgbClr val="6A6C6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5" name="Google Shape;1545;p8"/>
            <p:cNvSpPr/>
            <p:nvPr/>
          </p:nvSpPr>
          <p:spPr>
            <a:xfrm>
              <a:off x="7706836" y="1738597"/>
              <a:ext cx="1235710" cy="1949450"/>
            </a:xfrm>
            <a:custGeom>
              <a:avLst/>
              <a:gdLst/>
              <a:ahLst/>
              <a:cxnLst/>
              <a:rect l="l" t="t" r="r" b="b"/>
              <a:pathLst>
                <a:path w="1235709" h="1949450" extrusionOk="0">
                  <a:moveTo>
                    <a:pt x="1029716" y="0"/>
                  </a:moveTo>
                  <a:lnTo>
                    <a:pt x="205994" y="0"/>
                  </a:lnTo>
                  <a:lnTo>
                    <a:pt x="158753" y="5439"/>
                  </a:lnTo>
                  <a:lnTo>
                    <a:pt x="115392" y="20933"/>
                  </a:lnTo>
                  <a:lnTo>
                    <a:pt x="77144" y="45246"/>
                  </a:lnTo>
                  <a:lnTo>
                    <a:pt x="45246" y="77144"/>
                  </a:lnTo>
                  <a:lnTo>
                    <a:pt x="20933" y="115392"/>
                  </a:lnTo>
                  <a:lnTo>
                    <a:pt x="5439" y="158753"/>
                  </a:lnTo>
                  <a:lnTo>
                    <a:pt x="0" y="205994"/>
                  </a:lnTo>
                  <a:lnTo>
                    <a:pt x="0" y="1743075"/>
                  </a:lnTo>
                  <a:lnTo>
                    <a:pt x="5439" y="1790315"/>
                  </a:lnTo>
                  <a:lnTo>
                    <a:pt x="20933" y="1833676"/>
                  </a:lnTo>
                  <a:lnTo>
                    <a:pt x="45246" y="1871924"/>
                  </a:lnTo>
                  <a:lnTo>
                    <a:pt x="77144" y="1903822"/>
                  </a:lnTo>
                  <a:lnTo>
                    <a:pt x="115392" y="1928135"/>
                  </a:lnTo>
                  <a:lnTo>
                    <a:pt x="158753" y="1943629"/>
                  </a:lnTo>
                  <a:lnTo>
                    <a:pt x="205994" y="1949069"/>
                  </a:lnTo>
                  <a:lnTo>
                    <a:pt x="1029716" y="1949069"/>
                  </a:lnTo>
                  <a:lnTo>
                    <a:pt x="1076956" y="1943629"/>
                  </a:lnTo>
                  <a:lnTo>
                    <a:pt x="1120317" y="1928135"/>
                  </a:lnTo>
                  <a:lnTo>
                    <a:pt x="1158565" y="1903822"/>
                  </a:lnTo>
                  <a:lnTo>
                    <a:pt x="1190463" y="1871924"/>
                  </a:lnTo>
                  <a:lnTo>
                    <a:pt x="1214776" y="1833676"/>
                  </a:lnTo>
                  <a:lnTo>
                    <a:pt x="1230270" y="1790315"/>
                  </a:lnTo>
                  <a:lnTo>
                    <a:pt x="1235710" y="1743075"/>
                  </a:lnTo>
                  <a:lnTo>
                    <a:pt x="1235710" y="205994"/>
                  </a:lnTo>
                  <a:lnTo>
                    <a:pt x="1230270" y="158753"/>
                  </a:lnTo>
                  <a:lnTo>
                    <a:pt x="1214776" y="115392"/>
                  </a:lnTo>
                  <a:lnTo>
                    <a:pt x="1190463" y="77144"/>
                  </a:lnTo>
                  <a:lnTo>
                    <a:pt x="1158565" y="45246"/>
                  </a:lnTo>
                  <a:lnTo>
                    <a:pt x="1120317" y="20933"/>
                  </a:lnTo>
                  <a:lnTo>
                    <a:pt x="1076956" y="5439"/>
                  </a:lnTo>
                  <a:lnTo>
                    <a:pt x="1029716" y="0"/>
                  </a:lnTo>
                  <a:close/>
                </a:path>
              </a:pathLst>
            </a:custGeom>
            <a:solidFill>
              <a:srgbClr val="D0001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46" name="Google Shape;1546;p8"/>
          <p:cNvSpPr txBox="1"/>
          <p:nvPr/>
        </p:nvSpPr>
        <p:spPr>
          <a:xfrm>
            <a:off x="6373441" y="1852422"/>
            <a:ext cx="779438" cy="400591"/>
          </a:xfrm>
          <a:prstGeom prst="rect">
            <a:avLst/>
          </a:prstGeom>
          <a:noFill/>
          <a:ln>
            <a:noFill/>
          </a:ln>
        </p:spPr>
        <p:txBody>
          <a:bodyPr spcFirstLastPara="1" wrap="square" lIns="0" tIns="10000" rIns="0" bIns="0" anchor="t" anchorCtr="0">
            <a:spAutoFit/>
          </a:bodyPr>
          <a:lstStyle/>
          <a:p>
            <a:pPr marL="139541" marR="3810" lvl="0" indent="-130493" algn="l" rtl="0">
              <a:spcBef>
                <a:spcPts val="0"/>
              </a:spcBef>
              <a:spcAft>
                <a:spcPts val="0"/>
              </a:spcAft>
              <a:buNone/>
            </a:pPr>
            <a:r>
              <a:rPr lang="en-GB" sz="825" b="1">
                <a:solidFill>
                  <a:srgbClr val="FFFFFF"/>
                </a:solidFill>
                <a:latin typeface="Arial"/>
                <a:ea typeface="Arial"/>
                <a:cs typeface="Arial"/>
                <a:sym typeface="Arial"/>
              </a:rPr>
              <a:t>British Red Cross    </a:t>
            </a:r>
            <a:endParaRPr sz="825">
              <a:solidFill>
                <a:srgbClr val="000000"/>
              </a:solidFill>
              <a:latin typeface="Arial"/>
              <a:ea typeface="Arial"/>
              <a:cs typeface="Arial"/>
              <a:sym typeface="Arial"/>
            </a:endParaRPr>
          </a:p>
          <a:p>
            <a:pPr marL="139541" marR="3810" lvl="0" indent="-130493" algn="l" rtl="0">
              <a:spcBef>
                <a:spcPts val="79"/>
              </a:spcBef>
              <a:spcAft>
                <a:spcPts val="0"/>
              </a:spcAft>
              <a:buNone/>
            </a:pPr>
            <a:r>
              <a:rPr lang="en-GB" sz="825" b="1">
                <a:solidFill>
                  <a:srgbClr val="FFFFFF"/>
                </a:solidFill>
                <a:latin typeface="Arial"/>
                <a:ea typeface="Arial"/>
                <a:cs typeface="Arial"/>
                <a:sym typeface="Arial"/>
              </a:rPr>
              <a:t>      D2A</a:t>
            </a:r>
            <a:endParaRPr sz="825">
              <a:solidFill>
                <a:schemeClr val="dk1"/>
              </a:solidFill>
              <a:latin typeface="Arial"/>
              <a:ea typeface="Arial"/>
              <a:cs typeface="Arial"/>
              <a:sym typeface="Arial"/>
            </a:endParaRPr>
          </a:p>
        </p:txBody>
      </p:sp>
      <p:sp>
        <p:nvSpPr>
          <p:cNvPr id="1547" name="Google Shape;1547;p8"/>
          <p:cNvSpPr txBox="1"/>
          <p:nvPr/>
        </p:nvSpPr>
        <p:spPr>
          <a:xfrm>
            <a:off x="6368605" y="2355343"/>
            <a:ext cx="655320" cy="270986"/>
          </a:xfrm>
          <a:prstGeom prst="rect">
            <a:avLst/>
          </a:prstGeom>
          <a:noFill/>
          <a:ln>
            <a:noFill/>
          </a:ln>
        </p:spPr>
        <p:txBody>
          <a:bodyPr spcFirstLastPara="1" wrap="square" lIns="0" tIns="10000" rIns="0" bIns="0" anchor="t" anchorCtr="0">
            <a:spAutoFit/>
          </a:bodyPr>
          <a:lstStyle/>
          <a:p>
            <a:pPr marL="144304" marR="3810" lvl="0" indent="-135255" algn="l" rtl="0">
              <a:lnSpc>
                <a:spcPct val="100000"/>
              </a:lnSpc>
              <a:spcBef>
                <a:spcPts val="0"/>
              </a:spcBef>
              <a:spcAft>
                <a:spcPts val="0"/>
              </a:spcAft>
              <a:buNone/>
            </a:pPr>
            <a:r>
              <a:rPr lang="en-GB" sz="825">
                <a:solidFill>
                  <a:srgbClr val="FFFFFF"/>
                </a:solidFill>
                <a:latin typeface="Arial"/>
                <a:ea typeface="Arial"/>
                <a:cs typeface="Arial"/>
                <a:sym typeface="Arial"/>
              </a:rPr>
              <a:t>Conclusion of Support</a:t>
            </a:r>
            <a:endParaRPr sz="825">
              <a:solidFill>
                <a:schemeClr val="dk1"/>
              </a:solidFill>
              <a:latin typeface="Arial"/>
              <a:ea typeface="Arial"/>
              <a:cs typeface="Arial"/>
              <a:sym typeface="Arial"/>
            </a:endParaRPr>
          </a:p>
        </p:txBody>
      </p:sp>
      <p:sp>
        <p:nvSpPr>
          <p:cNvPr id="1548" name="Google Shape;1548;p8"/>
          <p:cNvSpPr/>
          <p:nvPr/>
        </p:nvSpPr>
        <p:spPr>
          <a:xfrm>
            <a:off x="7472362" y="2136934"/>
            <a:ext cx="1385888" cy="740569"/>
          </a:xfrm>
          <a:custGeom>
            <a:avLst/>
            <a:gdLst/>
            <a:ahLst/>
            <a:cxnLst/>
            <a:rect l="l" t="t" r="r" b="b"/>
            <a:pathLst>
              <a:path w="1847850" h="987425" extrusionOk="0">
                <a:moveTo>
                  <a:pt x="1683384" y="0"/>
                </a:moveTo>
                <a:lnTo>
                  <a:pt x="164465" y="0"/>
                </a:lnTo>
                <a:lnTo>
                  <a:pt x="120752" y="5876"/>
                </a:lnTo>
                <a:lnTo>
                  <a:pt x="81468" y="22460"/>
                </a:lnTo>
                <a:lnTo>
                  <a:pt x="48180" y="48180"/>
                </a:lnTo>
                <a:lnTo>
                  <a:pt x="22460" y="81468"/>
                </a:lnTo>
                <a:lnTo>
                  <a:pt x="5876" y="120752"/>
                </a:lnTo>
                <a:lnTo>
                  <a:pt x="0" y="164464"/>
                </a:lnTo>
                <a:lnTo>
                  <a:pt x="0" y="822451"/>
                </a:lnTo>
                <a:lnTo>
                  <a:pt x="5876" y="866164"/>
                </a:lnTo>
                <a:lnTo>
                  <a:pt x="22460" y="905448"/>
                </a:lnTo>
                <a:lnTo>
                  <a:pt x="48180" y="938736"/>
                </a:lnTo>
                <a:lnTo>
                  <a:pt x="81468" y="964456"/>
                </a:lnTo>
                <a:lnTo>
                  <a:pt x="120752" y="981040"/>
                </a:lnTo>
                <a:lnTo>
                  <a:pt x="164465" y="986916"/>
                </a:lnTo>
                <a:lnTo>
                  <a:pt x="1683384" y="986916"/>
                </a:lnTo>
                <a:lnTo>
                  <a:pt x="1727097" y="981040"/>
                </a:lnTo>
                <a:lnTo>
                  <a:pt x="1766381" y="964456"/>
                </a:lnTo>
                <a:lnTo>
                  <a:pt x="1799669" y="938736"/>
                </a:lnTo>
                <a:lnTo>
                  <a:pt x="1825389" y="905448"/>
                </a:lnTo>
                <a:lnTo>
                  <a:pt x="1841973" y="866164"/>
                </a:lnTo>
                <a:lnTo>
                  <a:pt x="1847850" y="822451"/>
                </a:lnTo>
                <a:lnTo>
                  <a:pt x="1847850" y="164464"/>
                </a:lnTo>
                <a:lnTo>
                  <a:pt x="1841973" y="120752"/>
                </a:lnTo>
                <a:lnTo>
                  <a:pt x="1825389" y="81468"/>
                </a:lnTo>
                <a:lnTo>
                  <a:pt x="1799669" y="48180"/>
                </a:lnTo>
                <a:lnTo>
                  <a:pt x="1766381" y="22460"/>
                </a:lnTo>
                <a:lnTo>
                  <a:pt x="1727097" y="5876"/>
                </a:lnTo>
                <a:lnTo>
                  <a:pt x="1683384" y="0"/>
                </a:lnTo>
                <a:close/>
              </a:path>
            </a:pathLst>
          </a:custGeom>
          <a:solidFill>
            <a:srgbClr val="1833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8"/>
          <p:cNvSpPr txBox="1"/>
          <p:nvPr/>
        </p:nvSpPr>
        <p:spPr>
          <a:xfrm>
            <a:off x="7592567" y="2305774"/>
            <a:ext cx="1146810" cy="397193"/>
          </a:xfrm>
          <a:prstGeom prst="rect">
            <a:avLst/>
          </a:prstGeom>
          <a:noFill/>
          <a:ln>
            <a:noFill/>
          </a:ln>
        </p:spPr>
        <p:txBody>
          <a:bodyPr spcFirstLastPara="1" wrap="square" lIns="0" tIns="10000" rIns="0" bIns="0" anchor="t" anchorCtr="0">
            <a:spAutoFit/>
          </a:bodyPr>
          <a:lstStyle/>
          <a:p>
            <a:pPr marL="9525" marR="3810" lvl="0" indent="-1429" algn="ctr" rtl="0">
              <a:lnSpc>
                <a:spcPct val="100000"/>
              </a:lnSpc>
              <a:spcBef>
                <a:spcPts val="0"/>
              </a:spcBef>
              <a:spcAft>
                <a:spcPts val="0"/>
              </a:spcAft>
              <a:buNone/>
            </a:pPr>
            <a:r>
              <a:rPr lang="en-GB" sz="825">
                <a:solidFill>
                  <a:srgbClr val="FFFFFF"/>
                </a:solidFill>
                <a:latin typeface="Arial"/>
                <a:ea typeface="Arial"/>
                <a:cs typeface="Arial"/>
                <a:sym typeface="Arial"/>
              </a:rPr>
              <a:t>No ongoing support package required (e.g. use of assisted tech etc)</a:t>
            </a:r>
            <a:endParaRPr sz="825">
              <a:solidFill>
                <a:schemeClr val="dk1"/>
              </a:solidFill>
              <a:latin typeface="Arial"/>
              <a:ea typeface="Arial"/>
              <a:cs typeface="Arial"/>
              <a:sym typeface="Arial"/>
            </a:endParaRPr>
          </a:p>
        </p:txBody>
      </p:sp>
      <p:sp>
        <p:nvSpPr>
          <p:cNvPr id="1550" name="Google Shape;1550;p8"/>
          <p:cNvSpPr/>
          <p:nvPr/>
        </p:nvSpPr>
        <p:spPr>
          <a:xfrm>
            <a:off x="7472362" y="3006566"/>
            <a:ext cx="1385888" cy="792956"/>
          </a:xfrm>
          <a:custGeom>
            <a:avLst/>
            <a:gdLst/>
            <a:ahLst/>
            <a:cxnLst/>
            <a:rect l="l" t="t" r="r" b="b"/>
            <a:pathLst>
              <a:path w="1847850" h="1057275" extrusionOk="0">
                <a:moveTo>
                  <a:pt x="1671574" y="0"/>
                </a:moveTo>
                <a:lnTo>
                  <a:pt x="176275" y="0"/>
                </a:lnTo>
                <a:lnTo>
                  <a:pt x="129395" y="6292"/>
                </a:lnTo>
                <a:lnTo>
                  <a:pt x="87281" y="24050"/>
                </a:lnTo>
                <a:lnTo>
                  <a:pt x="51609" y="51593"/>
                </a:lnTo>
                <a:lnTo>
                  <a:pt x="24054" y="87244"/>
                </a:lnTo>
                <a:lnTo>
                  <a:pt x="6292" y="129322"/>
                </a:lnTo>
                <a:lnTo>
                  <a:pt x="0" y="176149"/>
                </a:lnTo>
                <a:lnTo>
                  <a:pt x="0" y="880999"/>
                </a:lnTo>
                <a:lnTo>
                  <a:pt x="6292" y="927879"/>
                </a:lnTo>
                <a:lnTo>
                  <a:pt x="24054" y="969993"/>
                </a:lnTo>
                <a:lnTo>
                  <a:pt x="51609" y="1005665"/>
                </a:lnTo>
                <a:lnTo>
                  <a:pt x="87281" y="1033220"/>
                </a:lnTo>
                <a:lnTo>
                  <a:pt x="129395" y="1050982"/>
                </a:lnTo>
                <a:lnTo>
                  <a:pt x="176275" y="1057275"/>
                </a:lnTo>
                <a:lnTo>
                  <a:pt x="1671574" y="1057275"/>
                </a:lnTo>
                <a:lnTo>
                  <a:pt x="1718454" y="1050982"/>
                </a:lnTo>
                <a:lnTo>
                  <a:pt x="1760568" y="1033220"/>
                </a:lnTo>
                <a:lnTo>
                  <a:pt x="1796240" y="1005665"/>
                </a:lnTo>
                <a:lnTo>
                  <a:pt x="1823795" y="969993"/>
                </a:lnTo>
                <a:lnTo>
                  <a:pt x="1841557" y="927879"/>
                </a:lnTo>
                <a:lnTo>
                  <a:pt x="1847850" y="880999"/>
                </a:lnTo>
                <a:lnTo>
                  <a:pt x="1847850" y="176149"/>
                </a:lnTo>
                <a:lnTo>
                  <a:pt x="1841557" y="129322"/>
                </a:lnTo>
                <a:lnTo>
                  <a:pt x="1823795" y="87244"/>
                </a:lnTo>
                <a:lnTo>
                  <a:pt x="1796240" y="51593"/>
                </a:lnTo>
                <a:lnTo>
                  <a:pt x="1760568" y="24050"/>
                </a:lnTo>
                <a:lnTo>
                  <a:pt x="1718454" y="6292"/>
                </a:lnTo>
                <a:lnTo>
                  <a:pt x="1671574" y="0"/>
                </a:lnTo>
                <a:close/>
              </a:path>
            </a:pathLst>
          </a:custGeom>
          <a:solidFill>
            <a:srgbClr val="1833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1" name="Google Shape;1551;p8"/>
          <p:cNvSpPr txBox="1"/>
          <p:nvPr/>
        </p:nvSpPr>
        <p:spPr>
          <a:xfrm>
            <a:off x="7571518" y="3139441"/>
            <a:ext cx="1189196" cy="522446"/>
          </a:xfrm>
          <a:prstGeom prst="rect">
            <a:avLst/>
          </a:prstGeom>
          <a:noFill/>
          <a:ln>
            <a:noFill/>
          </a:ln>
        </p:spPr>
        <p:txBody>
          <a:bodyPr spcFirstLastPara="1" wrap="square" lIns="0" tIns="9525" rIns="0" bIns="0" anchor="t" anchorCtr="0">
            <a:spAutoFit/>
          </a:bodyPr>
          <a:lstStyle/>
          <a:p>
            <a:pPr marL="9049" marR="3810" lvl="0" indent="0" algn="ctr" rtl="0">
              <a:lnSpc>
                <a:spcPct val="100000"/>
              </a:lnSpc>
              <a:spcBef>
                <a:spcPts val="0"/>
              </a:spcBef>
              <a:spcAft>
                <a:spcPts val="0"/>
              </a:spcAft>
              <a:buNone/>
            </a:pPr>
            <a:r>
              <a:rPr lang="en-GB" sz="825">
                <a:solidFill>
                  <a:srgbClr val="FFFFFF"/>
                </a:solidFill>
                <a:latin typeface="Arial"/>
                <a:ea typeface="Arial"/>
                <a:cs typeface="Arial"/>
                <a:sym typeface="Arial"/>
              </a:rPr>
              <a:t>Person remains at home. Support transferred to long term community care provider</a:t>
            </a:r>
            <a:endParaRPr sz="825">
              <a:solidFill>
                <a:schemeClr val="dk1"/>
              </a:solidFill>
              <a:latin typeface="Arial"/>
              <a:ea typeface="Arial"/>
              <a:cs typeface="Arial"/>
              <a:sym typeface="Arial"/>
            </a:endParaRPr>
          </a:p>
        </p:txBody>
      </p:sp>
      <p:sp>
        <p:nvSpPr>
          <p:cNvPr id="1552" name="Google Shape;1552;p8"/>
          <p:cNvSpPr txBox="1"/>
          <p:nvPr/>
        </p:nvSpPr>
        <p:spPr>
          <a:xfrm>
            <a:off x="7513510" y="1351788"/>
            <a:ext cx="1303973" cy="171681"/>
          </a:xfrm>
          <a:prstGeom prst="rect">
            <a:avLst/>
          </a:prstGeom>
          <a:noFill/>
          <a:ln>
            <a:noFill/>
          </a:ln>
        </p:spPr>
        <p:txBody>
          <a:bodyPr spcFirstLastPara="1" wrap="square" lIns="0" tIns="10000" rIns="0" bIns="0" anchor="t" anchorCtr="0">
            <a:spAutoFit/>
          </a:bodyPr>
          <a:lstStyle/>
          <a:p>
            <a:pPr marL="9525" marR="0" lvl="0" indent="0" algn="l" rtl="0">
              <a:lnSpc>
                <a:spcPct val="100000"/>
              </a:lnSpc>
              <a:spcBef>
                <a:spcPts val="0"/>
              </a:spcBef>
              <a:spcAft>
                <a:spcPts val="0"/>
              </a:spcAft>
              <a:buNone/>
            </a:pPr>
            <a:r>
              <a:rPr lang="en-GB" sz="1050" b="1">
                <a:solidFill>
                  <a:srgbClr val="1D1A1C"/>
                </a:solidFill>
                <a:latin typeface="Arial"/>
                <a:ea typeface="Arial"/>
                <a:cs typeface="Arial"/>
                <a:sym typeface="Arial"/>
              </a:rPr>
              <a:t>Typical Destinations</a:t>
            </a:r>
            <a:endParaRPr sz="1050">
              <a:solidFill>
                <a:schemeClr val="dk1"/>
              </a:solidFill>
              <a:latin typeface="Arial"/>
              <a:ea typeface="Arial"/>
              <a:cs typeface="Arial"/>
              <a:sym typeface="Arial"/>
            </a:endParaRPr>
          </a:p>
        </p:txBody>
      </p:sp>
      <p:sp>
        <p:nvSpPr>
          <p:cNvPr id="1553" name="Google Shape;1553;p8"/>
          <p:cNvSpPr/>
          <p:nvPr/>
        </p:nvSpPr>
        <p:spPr>
          <a:xfrm>
            <a:off x="7472362" y="3928871"/>
            <a:ext cx="1385888" cy="871538"/>
          </a:xfrm>
          <a:custGeom>
            <a:avLst/>
            <a:gdLst/>
            <a:ahLst/>
            <a:cxnLst/>
            <a:rect l="l" t="t" r="r" b="b"/>
            <a:pathLst>
              <a:path w="1847850" h="1162050" extrusionOk="0">
                <a:moveTo>
                  <a:pt x="1847850" y="794994"/>
                </a:moveTo>
                <a:lnTo>
                  <a:pt x="1842096" y="766470"/>
                </a:lnTo>
                <a:lnTo>
                  <a:pt x="1826399" y="743165"/>
                </a:lnTo>
                <a:lnTo>
                  <a:pt x="1803107" y="727456"/>
                </a:lnTo>
                <a:lnTo>
                  <a:pt x="1774571" y="721690"/>
                </a:lnTo>
                <a:lnTo>
                  <a:pt x="73279" y="721690"/>
                </a:lnTo>
                <a:lnTo>
                  <a:pt x="44729" y="727456"/>
                </a:lnTo>
                <a:lnTo>
                  <a:pt x="21437" y="743165"/>
                </a:lnTo>
                <a:lnTo>
                  <a:pt x="5740" y="766470"/>
                </a:lnTo>
                <a:lnTo>
                  <a:pt x="0" y="794994"/>
                </a:lnTo>
                <a:lnTo>
                  <a:pt x="0" y="1088186"/>
                </a:lnTo>
                <a:lnTo>
                  <a:pt x="5740" y="1116723"/>
                </a:lnTo>
                <a:lnTo>
                  <a:pt x="21437" y="1140015"/>
                </a:lnTo>
                <a:lnTo>
                  <a:pt x="44729" y="1155725"/>
                </a:lnTo>
                <a:lnTo>
                  <a:pt x="73279" y="1161478"/>
                </a:lnTo>
                <a:lnTo>
                  <a:pt x="1774571" y="1161478"/>
                </a:lnTo>
                <a:lnTo>
                  <a:pt x="1803107" y="1155725"/>
                </a:lnTo>
                <a:lnTo>
                  <a:pt x="1826399" y="1140015"/>
                </a:lnTo>
                <a:lnTo>
                  <a:pt x="1842096" y="1116723"/>
                </a:lnTo>
                <a:lnTo>
                  <a:pt x="1847850" y="1088186"/>
                </a:lnTo>
                <a:lnTo>
                  <a:pt x="1847850" y="794994"/>
                </a:lnTo>
                <a:close/>
              </a:path>
              <a:path w="1847850" h="1162050" extrusionOk="0">
                <a:moveTo>
                  <a:pt x="1847850" y="91567"/>
                </a:moveTo>
                <a:lnTo>
                  <a:pt x="1840649" y="55943"/>
                </a:lnTo>
                <a:lnTo>
                  <a:pt x="1821014" y="26835"/>
                </a:lnTo>
                <a:lnTo>
                  <a:pt x="1791906" y="7200"/>
                </a:lnTo>
                <a:lnTo>
                  <a:pt x="1756283" y="0"/>
                </a:lnTo>
                <a:lnTo>
                  <a:pt x="91567" y="0"/>
                </a:lnTo>
                <a:lnTo>
                  <a:pt x="55930" y="7200"/>
                </a:lnTo>
                <a:lnTo>
                  <a:pt x="26822" y="26835"/>
                </a:lnTo>
                <a:lnTo>
                  <a:pt x="7188" y="55943"/>
                </a:lnTo>
                <a:lnTo>
                  <a:pt x="0" y="91567"/>
                </a:lnTo>
                <a:lnTo>
                  <a:pt x="0" y="457631"/>
                </a:lnTo>
                <a:lnTo>
                  <a:pt x="7188" y="493268"/>
                </a:lnTo>
                <a:lnTo>
                  <a:pt x="26822" y="522351"/>
                </a:lnTo>
                <a:lnTo>
                  <a:pt x="55930" y="541972"/>
                </a:lnTo>
                <a:lnTo>
                  <a:pt x="91567" y="549160"/>
                </a:lnTo>
                <a:lnTo>
                  <a:pt x="1756283" y="549160"/>
                </a:lnTo>
                <a:lnTo>
                  <a:pt x="1791906" y="541972"/>
                </a:lnTo>
                <a:lnTo>
                  <a:pt x="1821014" y="522351"/>
                </a:lnTo>
                <a:lnTo>
                  <a:pt x="1840649" y="493268"/>
                </a:lnTo>
                <a:lnTo>
                  <a:pt x="1847850" y="457631"/>
                </a:lnTo>
                <a:lnTo>
                  <a:pt x="1847850" y="91567"/>
                </a:lnTo>
                <a:close/>
              </a:path>
            </a:pathLst>
          </a:custGeom>
          <a:solidFill>
            <a:srgbClr val="18335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4" name="Google Shape;1554;p8"/>
          <p:cNvSpPr txBox="1"/>
          <p:nvPr/>
        </p:nvSpPr>
        <p:spPr>
          <a:xfrm>
            <a:off x="7593710" y="3997166"/>
            <a:ext cx="1144905" cy="721351"/>
          </a:xfrm>
          <a:prstGeom prst="rect">
            <a:avLst/>
          </a:prstGeom>
          <a:noFill/>
          <a:ln>
            <a:noFill/>
          </a:ln>
        </p:spPr>
        <p:txBody>
          <a:bodyPr spcFirstLastPara="1" wrap="square" lIns="0" tIns="9525" rIns="0" bIns="0" anchor="t" anchorCtr="0">
            <a:spAutoFit/>
          </a:bodyPr>
          <a:lstStyle/>
          <a:p>
            <a:pPr marL="9525" marR="3810" lvl="0" indent="0" algn="ctr" rtl="0">
              <a:lnSpc>
                <a:spcPct val="100000"/>
              </a:lnSpc>
              <a:spcBef>
                <a:spcPts val="0"/>
              </a:spcBef>
              <a:spcAft>
                <a:spcPts val="0"/>
              </a:spcAft>
              <a:buNone/>
            </a:pPr>
            <a:r>
              <a:rPr lang="en-GB" sz="825">
                <a:solidFill>
                  <a:srgbClr val="FFFFFF"/>
                </a:solidFill>
                <a:latin typeface="Arial"/>
                <a:ea typeface="Arial"/>
                <a:cs typeface="Arial"/>
                <a:sym typeface="Arial"/>
              </a:rPr>
              <a:t>Person transferred to 24 hour care setting</a:t>
            </a:r>
            <a:endParaRPr sz="825">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825">
              <a:solidFill>
                <a:schemeClr val="dk1"/>
              </a:solidFill>
              <a:latin typeface="Arial"/>
              <a:ea typeface="Arial"/>
              <a:cs typeface="Arial"/>
              <a:sym typeface="Arial"/>
            </a:endParaRPr>
          </a:p>
          <a:p>
            <a:pPr marL="0" marR="0" lvl="0" indent="0" algn="l" rtl="0">
              <a:lnSpc>
                <a:spcPct val="100000"/>
              </a:lnSpc>
              <a:spcBef>
                <a:spcPts val="559"/>
              </a:spcBef>
              <a:spcAft>
                <a:spcPts val="0"/>
              </a:spcAft>
              <a:buNone/>
            </a:pPr>
            <a:endParaRPr sz="825">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GB" sz="825">
                <a:solidFill>
                  <a:srgbClr val="FFFFFF"/>
                </a:solidFill>
                <a:latin typeface="Arial"/>
                <a:ea typeface="Arial"/>
                <a:cs typeface="Arial"/>
                <a:sym typeface="Arial"/>
              </a:rPr>
              <a:t>Readmission to hospital</a:t>
            </a:r>
            <a:endParaRPr sz="825">
              <a:solidFill>
                <a:schemeClr val="dk1"/>
              </a:solidFill>
              <a:latin typeface="Arial"/>
              <a:ea typeface="Arial"/>
              <a:cs typeface="Arial"/>
              <a:sym typeface="Arial"/>
            </a:endParaRPr>
          </a:p>
        </p:txBody>
      </p:sp>
      <p:grpSp>
        <p:nvGrpSpPr>
          <p:cNvPr id="1555" name="Google Shape;1555;p8"/>
          <p:cNvGrpSpPr/>
          <p:nvPr/>
        </p:nvGrpSpPr>
        <p:grpSpPr>
          <a:xfrm>
            <a:off x="4026694" y="2507455"/>
            <a:ext cx="3445669" cy="2160270"/>
            <a:chOff x="4026694" y="2507455"/>
            <a:chExt cx="4594225" cy="2880360"/>
          </a:xfrm>
        </p:grpSpPr>
        <p:sp>
          <p:nvSpPr>
            <p:cNvPr id="1556" name="Google Shape;1556;p8"/>
            <p:cNvSpPr/>
            <p:nvPr/>
          </p:nvSpPr>
          <p:spPr>
            <a:xfrm>
              <a:off x="4026694" y="2507455"/>
              <a:ext cx="4594225" cy="2880360"/>
            </a:xfrm>
            <a:custGeom>
              <a:avLst/>
              <a:gdLst/>
              <a:ahLst/>
              <a:cxnLst/>
              <a:rect l="l" t="t" r="r" b="b"/>
              <a:pathLst>
                <a:path w="4594225" h="2880360" extrusionOk="0">
                  <a:moveTo>
                    <a:pt x="25400" y="2834894"/>
                  </a:moveTo>
                  <a:lnTo>
                    <a:pt x="19685" y="2829217"/>
                  </a:lnTo>
                  <a:lnTo>
                    <a:pt x="5715" y="2829217"/>
                  </a:lnTo>
                  <a:lnTo>
                    <a:pt x="0" y="2834894"/>
                  </a:lnTo>
                  <a:lnTo>
                    <a:pt x="0" y="2848927"/>
                  </a:lnTo>
                  <a:lnTo>
                    <a:pt x="5715" y="2854617"/>
                  </a:lnTo>
                  <a:lnTo>
                    <a:pt x="19685" y="2854617"/>
                  </a:lnTo>
                  <a:lnTo>
                    <a:pt x="25400" y="2848927"/>
                  </a:lnTo>
                  <a:lnTo>
                    <a:pt x="25400" y="2834894"/>
                  </a:lnTo>
                  <a:close/>
                </a:path>
                <a:path w="4594225" h="2880360" extrusionOk="0">
                  <a:moveTo>
                    <a:pt x="25400" y="2187194"/>
                  </a:moveTo>
                  <a:lnTo>
                    <a:pt x="19685" y="2181479"/>
                  </a:lnTo>
                  <a:lnTo>
                    <a:pt x="5715" y="2181479"/>
                  </a:lnTo>
                  <a:lnTo>
                    <a:pt x="0" y="2187194"/>
                  </a:lnTo>
                  <a:lnTo>
                    <a:pt x="0" y="2201164"/>
                  </a:lnTo>
                  <a:lnTo>
                    <a:pt x="5715" y="2206879"/>
                  </a:lnTo>
                  <a:lnTo>
                    <a:pt x="19685" y="2206879"/>
                  </a:lnTo>
                  <a:lnTo>
                    <a:pt x="25400" y="2201164"/>
                  </a:lnTo>
                  <a:lnTo>
                    <a:pt x="25400" y="2187194"/>
                  </a:lnTo>
                  <a:close/>
                </a:path>
                <a:path w="4594225" h="2880360" extrusionOk="0">
                  <a:moveTo>
                    <a:pt x="25400" y="1225169"/>
                  </a:moveTo>
                  <a:lnTo>
                    <a:pt x="19685" y="1219454"/>
                  </a:lnTo>
                  <a:lnTo>
                    <a:pt x="5715" y="1219454"/>
                  </a:lnTo>
                  <a:lnTo>
                    <a:pt x="0" y="1225169"/>
                  </a:lnTo>
                  <a:lnTo>
                    <a:pt x="0" y="1239139"/>
                  </a:lnTo>
                  <a:lnTo>
                    <a:pt x="5715" y="1244854"/>
                  </a:lnTo>
                  <a:lnTo>
                    <a:pt x="19685" y="1244854"/>
                  </a:lnTo>
                  <a:lnTo>
                    <a:pt x="25400" y="1239139"/>
                  </a:lnTo>
                  <a:lnTo>
                    <a:pt x="25400" y="1225169"/>
                  </a:lnTo>
                  <a:close/>
                </a:path>
                <a:path w="4594225" h="2880360" extrusionOk="0">
                  <a:moveTo>
                    <a:pt x="76200" y="2834894"/>
                  </a:moveTo>
                  <a:lnTo>
                    <a:pt x="70612" y="2829217"/>
                  </a:lnTo>
                  <a:lnTo>
                    <a:pt x="56515" y="2829217"/>
                  </a:lnTo>
                  <a:lnTo>
                    <a:pt x="50800" y="2834894"/>
                  </a:lnTo>
                  <a:lnTo>
                    <a:pt x="50800" y="2848927"/>
                  </a:lnTo>
                  <a:lnTo>
                    <a:pt x="56515" y="2854617"/>
                  </a:lnTo>
                  <a:lnTo>
                    <a:pt x="70612" y="2854617"/>
                  </a:lnTo>
                  <a:lnTo>
                    <a:pt x="76200" y="2848927"/>
                  </a:lnTo>
                  <a:lnTo>
                    <a:pt x="76200" y="2834894"/>
                  </a:lnTo>
                  <a:close/>
                </a:path>
                <a:path w="4594225" h="2880360" extrusionOk="0">
                  <a:moveTo>
                    <a:pt x="76200" y="2187194"/>
                  </a:moveTo>
                  <a:lnTo>
                    <a:pt x="70612" y="2181479"/>
                  </a:lnTo>
                  <a:lnTo>
                    <a:pt x="56515" y="2181479"/>
                  </a:lnTo>
                  <a:lnTo>
                    <a:pt x="50800" y="2187194"/>
                  </a:lnTo>
                  <a:lnTo>
                    <a:pt x="50800" y="2201164"/>
                  </a:lnTo>
                  <a:lnTo>
                    <a:pt x="56515" y="2206879"/>
                  </a:lnTo>
                  <a:lnTo>
                    <a:pt x="70612" y="2206879"/>
                  </a:lnTo>
                  <a:lnTo>
                    <a:pt x="76200" y="2201164"/>
                  </a:lnTo>
                  <a:lnTo>
                    <a:pt x="76200" y="2187194"/>
                  </a:lnTo>
                  <a:close/>
                </a:path>
                <a:path w="4594225" h="2880360" extrusionOk="0">
                  <a:moveTo>
                    <a:pt x="76200" y="1225169"/>
                  </a:moveTo>
                  <a:lnTo>
                    <a:pt x="70612" y="1219454"/>
                  </a:lnTo>
                  <a:lnTo>
                    <a:pt x="56515" y="1219454"/>
                  </a:lnTo>
                  <a:lnTo>
                    <a:pt x="50800" y="1225169"/>
                  </a:lnTo>
                  <a:lnTo>
                    <a:pt x="50800" y="1239139"/>
                  </a:lnTo>
                  <a:lnTo>
                    <a:pt x="56515" y="1244854"/>
                  </a:lnTo>
                  <a:lnTo>
                    <a:pt x="70612" y="1244854"/>
                  </a:lnTo>
                  <a:lnTo>
                    <a:pt x="76200" y="1239139"/>
                  </a:lnTo>
                  <a:lnTo>
                    <a:pt x="76200" y="1225169"/>
                  </a:lnTo>
                  <a:close/>
                </a:path>
                <a:path w="4594225" h="2880360" extrusionOk="0">
                  <a:moveTo>
                    <a:pt x="127127" y="2834894"/>
                  </a:moveTo>
                  <a:lnTo>
                    <a:pt x="121412" y="2829217"/>
                  </a:lnTo>
                  <a:lnTo>
                    <a:pt x="107315" y="2829217"/>
                  </a:lnTo>
                  <a:lnTo>
                    <a:pt x="101600" y="2834894"/>
                  </a:lnTo>
                  <a:lnTo>
                    <a:pt x="101600" y="2848927"/>
                  </a:lnTo>
                  <a:lnTo>
                    <a:pt x="107315" y="2854617"/>
                  </a:lnTo>
                  <a:lnTo>
                    <a:pt x="121412" y="2854617"/>
                  </a:lnTo>
                  <a:lnTo>
                    <a:pt x="127127" y="2848927"/>
                  </a:lnTo>
                  <a:lnTo>
                    <a:pt x="127127" y="2834894"/>
                  </a:lnTo>
                  <a:close/>
                </a:path>
                <a:path w="4594225" h="2880360" extrusionOk="0">
                  <a:moveTo>
                    <a:pt x="127127" y="2187194"/>
                  </a:moveTo>
                  <a:lnTo>
                    <a:pt x="121412" y="2181479"/>
                  </a:lnTo>
                  <a:lnTo>
                    <a:pt x="107315" y="2181479"/>
                  </a:lnTo>
                  <a:lnTo>
                    <a:pt x="101600" y="2187194"/>
                  </a:lnTo>
                  <a:lnTo>
                    <a:pt x="101600" y="2201164"/>
                  </a:lnTo>
                  <a:lnTo>
                    <a:pt x="107315" y="2206879"/>
                  </a:lnTo>
                  <a:lnTo>
                    <a:pt x="121412" y="2206879"/>
                  </a:lnTo>
                  <a:lnTo>
                    <a:pt x="127127" y="2201164"/>
                  </a:lnTo>
                  <a:lnTo>
                    <a:pt x="127127" y="2187194"/>
                  </a:lnTo>
                  <a:close/>
                </a:path>
                <a:path w="4594225" h="2880360" extrusionOk="0">
                  <a:moveTo>
                    <a:pt x="127127" y="1225169"/>
                  </a:moveTo>
                  <a:lnTo>
                    <a:pt x="121412" y="1219454"/>
                  </a:lnTo>
                  <a:lnTo>
                    <a:pt x="107315" y="1219454"/>
                  </a:lnTo>
                  <a:lnTo>
                    <a:pt x="101600" y="1225169"/>
                  </a:lnTo>
                  <a:lnTo>
                    <a:pt x="101600" y="1239139"/>
                  </a:lnTo>
                  <a:lnTo>
                    <a:pt x="107315" y="1244854"/>
                  </a:lnTo>
                  <a:lnTo>
                    <a:pt x="121412" y="1244854"/>
                  </a:lnTo>
                  <a:lnTo>
                    <a:pt x="127127" y="1239139"/>
                  </a:lnTo>
                  <a:lnTo>
                    <a:pt x="127127" y="1225169"/>
                  </a:lnTo>
                  <a:close/>
                </a:path>
                <a:path w="4594225" h="2880360" extrusionOk="0">
                  <a:moveTo>
                    <a:pt x="177927" y="2834894"/>
                  </a:moveTo>
                  <a:lnTo>
                    <a:pt x="172212" y="2829217"/>
                  </a:lnTo>
                  <a:lnTo>
                    <a:pt x="158115" y="2829217"/>
                  </a:lnTo>
                  <a:lnTo>
                    <a:pt x="152527" y="2834894"/>
                  </a:lnTo>
                  <a:lnTo>
                    <a:pt x="152527" y="2848927"/>
                  </a:lnTo>
                  <a:lnTo>
                    <a:pt x="158115" y="2854617"/>
                  </a:lnTo>
                  <a:lnTo>
                    <a:pt x="172212" y="2854617"/>
                  </a:lnTo>
                  <a:lnTo>
                    <a:pt x="177927" y="2848927"/>
                  </a:lnTo>
                  <a:lnTo>
                    <a:pt x="177927" y="2834894"/>
                  </a:lnTo>
                  <a:close/>
                </a:path>
                <a:path w="4594225" h="2880360" extrusionOk="0">
                  <a:moveTo>
                    <a:pt x="177927" y="2187194"/>
                  </a:moveTo>
                  <a:lnTo>
                    <a:pt x="172212" y="2181479"/>
                  </a:lnTo>
                  <a:lnTo>
                    <a:pt x="158115" y="2181479"/>
                  </a:lnTo>
                  <a:lnTo>
                    <a:pt x="152527" y="2187194"/>
                  </a:lnTo>
                  <a:lnTo>
                    <a:pt x="152527" y="2201164"/>
                  </a:lnTo>
                  <a:lnTo>
                    <a:pt x="158115" y="2206879"/>
                  </a:lnTo>
                  <a:lnTo>
                    <a:pt x="172212" y="2206879"/>
                  </a:lnTo>
                  <a:lnTo>
                    <a:pt x="177927" y="2201164"/>
                  </a:lnTo>
                  <a:lnTo>
                    <a:pt x="177927" y="2187194"/>
                  </a:lnTo>
                  <a:close/>
                </a:path>
                <a:path w="4594225" h="2880360" extrusionOk="0">
                  <a:moveTo>
                    <a:pt x="177927" y="1225169"/>
                  </a:moveTo>
                  <a:lnTo>
                    <a:pt x="172212" y="1219454"/>
                  </a:lnTo>
                  <a:lnTo>
                    <a:pt x="158115" y="1219454"/>
                  </a:lnTo>
                  <a:lnTo>
                    <a:pt x="152527" y="1225169"/>
                  </a:lnTo>
                  <a:lnTo>
                    <a:pt x="152527" y="1239139"/>
                  </a:lnTo>
                  <a:lnTo>
                    <a:pt x="158115" y="1244854"/>
                  </a:lnTo>
                  <a:lnTo>
                    <a:pt x="172212" y="1244854"/>
                  </a:lnTo>
                  <a:lnTo>
                    <a:pt x="177927" y="1239139"/>
                  </a:lnTo>
                  <a:lnTo>
                    <a:pt x="177927" y="1225169"/>
                  </a:lnTo>
                  <a:close/>
                </a:path>
                <a:path w="4594225" h="2880360" extrusionOk="0">
                  <a:moveTo>
                    <a:pt x="228727" y="2834894"/>
                  </a:moveTo>
                  <a:lnTo>
                    <a:pt x="223012" y="2829217"/>
                  </a:lnTo>
                  <a:lnTo>
                    <a:pt x="209042" y="2829217"/>
                  </a:lnTo>
                  <a:lnTo>
                    <a:pt x="203327" y="2834894"/>
                  </a:lnTo>
                  <a:lnTo>
                    <a:pt x="203327" y="2848927"/>
                  </a:lnTo>
                  <a:lnTo>
                    <a:pt x="209042" y="2854617"/>
                  </a:lnTo>
                  <a:lnTo>
                    <a:pt x="223012" y="2854617"/>
                  </a:lnTo>
                  <a:lnTo>
                    <a:pt x="228727" y="2848927"/>
                  </a:lnTo>
                  <a:lnTo>
                    <a:pt x="228727" y="2834894"/>
                  </a:lnTo>
                  <a:close/>
                </a:path>
                <a:path w="4594225" h="2880360" extrusionOk="0">
                  <a:moveTo>
                    <a:pt x="228727" y="2187194"/>
                  </a:moveTo>
                  <a:lnTo>
                    <a:pt x="223012" y="2181479"/>
                  </a:lnTo>
                  <a:lnTo>
                    <a:pt x="209042" y="2181479"/>
                  </a:lnTo>
                  <a:lnTo>
                    <a:pt x="203327" y="2187194"/>
                  </a:lnTo>
                  <a:lnTo>
                    <a:pt x="203327" y="2201164"/>
                  </a:lnTo>
                  <a:lnTo>
                    <a:pt x="209042" y="2206879"/>
                  </a:lnTo>
                  <a:lnTo>
                    <a:pt x="223012" y="2206879"/>
                  </a:lnTo>
                  <a:lnTo>
                    <a:pt x="228727" y="2201164"/>
                  </a:lnTo>
                  <a:lnTo>
                    <a:pt x="228727" y="2187194"/>
                  </a:lnTo>
                  <a:close/>
                </a:path>
                <a:path w="4594225" h="2880360" extrusionOk="0">
                  <a:moveTo>
                    <a:pt x="228727" y="1225169"/>
                  </a:moveTo>
                  <a:lnTo>
                    <a:pt x="223012" y="1219454"/>
                  </a:lnTo>
                  <a:lnTo>
                    <a:pt x="209042" y="1219454"/>
                  </a:lnTo>
                  <a:lnTo>
                    <a:pt x="203327" y="1225169"/>
                  </a:lnTo>
                  <a:lnTo>
                    <a:pt x="203327" y="1239139"/>
                  </a:lnTo>
                  <a:lnTo>
                    <a:pt x="209042" y="1244854"/>
                  </a:lnTo>
                  <a:lnTo>
                    <a:pt x="223012" y="1244854"/>
                  </a:lnTo>
                  <a:lnTo>
                    <a:pt x="228727" y="1239139"/>
                  </a:lnTo>
                  <a:lnTo>
                    <a:pt x="228727" y="1225169"/>
                  </a:lnTo>
                  <a:close/>
                </a:path>
                <a:path w="4594225" h="2880360" extrusionOk="0">
                  <a:moveTo>
                    <a:pt x="279527" y="2834894"/>
                  </a:moveTo>
                  <a:lnTo>
                    <a:pt x="273812" y="2829217"/>
                  </a:lnTo>
                  <a:lnTo>
                    <a:pt x="259842" y="2829217"/>
                  </a:lnTo>
                  <a:lnTo>
                    <a:pt x="254127" y="2834894"/>
                  </a:lnTo>
                  <a:lnTo>
                    <a:pt x="254127" y="2848927"/>
                  </a:lnTo>
                  <a:lnTo>
                    <a:pt x="259842" y="2854617"/>
                  </a:lnTo>
                  <a:lnTo>
                    <a:pt x="273812" y="2854617"/>
                  </a:lnTo>
                  <a:lnTo>
                    <a:pt x="279527" y="2848927"/>
                  </a:lnTo>
                  <a:lnTo>
                    <a:pt x="279527" y="2834894"/>
                  </a:lnTo>
                  <a:close/>
                </a:path>
                <a:path w="4594225" h="2880360" extrusionOk="0">
                  <a:moveTo>
                    <a:pt x="279527" y="2187194"/>
                  </a:moveTo>
                  <a:lnTo>
                    <a:pt x="273812" y="2181479"/>
                  </a:lnTo>
                  <a:lnTo>
                    <a:pt x="259842" y="2181479"/>
                  </a:lnTo>
                  <a:lnTo>
                    <a:pt x="254127" y="2187194"/>
                  </a:lnTo>
                  <a:lnTo>
                    <a:pt x="254127" y="2201164"/>
                  </a:lnTo>
                  <a:lnTo>
                    <a:pt x="259842" y="2206879"/>
                  </a:lnTo>
                  <a:lnTo>
                    <a:pt x="273812" y="2206879"/>
                  </a:lnTo>
                  <a:lnTo>
                    <a:pt x="279527" y="2201164"/>
                  </a:lnTo>
                  <a:lnTo>
                    <a:pt x="279527" y="2187194"/>
                  </a:lnTo>
                  <a:close/>
                </a:path>
                <a:path w="4594225" h="2880360" extrusionOk="0">
                  <a:moveTo>
                    <a:pt x="279527" y="1225169"/>
                  </a:moveTo>
                  <a:lnTo>
                    <a:pt x="273812" y="1219454"/>
                  </a:lnTo>
                  <a:lnTo>
                    <a:pt x="259842" y="1219454"/>
                  </a:lnTo>
                  <a:lnTo>
                    <a:pt x="254127" y="1225169"/>
                  </a:lnTo>
                  <a:lnTo>
                    <a:pt x="254127" y="1239139"/>
                  </a:lnTo>
                  <a:lnTo>
                    <a:pt x="259842" y="1244854"/>
                  </a:lnTo>
                  <a:lnTo>
                    <a:pt x="273812" y="1244854"/>
                  </a:lnTo>
                  <a:lnTo>
                    <a:pt x="279527" y="1239139"/>
                  </a:lnTo>
                  <a:lnTo>
                    <a:pt x="279527" y="1225169"/>
                  </a:lnTo>
                  <a:close/>
                </a:path>
                <a:path w="4594225" h="2880360" extrusionOk="0">
                  <a:moveTo>
                    <a:pt x="330327" y="2834894"/>
                  </a:moveTo>
                  <a:lnTo>
                    <a:pt x="324739" y="2829217"/>
                  </a:lnTo>
                  <a:lnTo>
                    <a:pt x="310642" y="2829217"/>
                  </a:lnTo>
                  <a:lnTo>
                    <a:pt x="304927" y="2834894"/>
                  </a:lnTo>
                  <a:lnTo>
                    <a:pt x="304927" y="2848927"/>
                  </a:lnTo>
                  <a:lnTo>
                    <a:pt x="310642" y="2854617"/>
                  </a:lnTo>
                  <a:lnTo>
                    <a:pt x="324739" y="2854617"/>
                  </a:lnTo>
                  <a:lnTo>
                    <a:pt x="330327" y="2848927"/>
                  </a:lnTo>
                  <a:lnTo>
                    <a:pt x="330327" y="2834894"/>
                  </a:lnTo>
                  <a:close/>
                </a:path>
                <a:path w="4594225" h="2880360" extrusionOk="0">
                  <a:moveTo>
                    <a:pt x="330327" y="2187194"/>
                  </a:moveTo>
                  <a:lnTo>
                    <a:pt x="324739" y="2181479"/>
                  </a:lnTo>
                  <a:lnTo>
                    <a:pt x="310642" y="2181479"/>
                  </a:lnTo>
                  <a:lnTo>
                    <a:pt x="304927" y="2187194"/>
                  </a:lnTo>
                  <a:lnTo>
                    <a:pt x="304927" y="2201164"/>
                  </a:lnTo>
                  <a:lnTo>
                    <a:pt x="310642" y="2206879"/>
                  </a:lnTo>
                  <a:lnTo>
                    <a:pt x="324739" y="2206879"/>
                  </a:lnTo>
                  <a:lnTo>
                    <a:pt x="330327" y="2201164"/>
                  </a:lnTo>
                  <a:lnTo>
                    <a:pt x="330327" y="2187194"/>
                  </a:lnTo>
                  <a:close/>
                </a:path>
                <a:path w="4594225" h="2880360" extrusionOk="0">
                  <a:moveTo>
                    <a:pt x="330327" y="1225169"/>
                  </a:moveTo>
                  <a:lnTo>
                    <a:pt x="324739" y="1219454"/>
                  </a:lnTo>
                  <a:lnTo>
                    <a:pt x="310642" y="1219454"/>
                  </a:lnTo>
                  <a:lnTo>
                    <a:pt x="304927" y="1225169"/>
                  </a:lnTo>
                  <a:lnTo>
                    <a:pt x="304927" y="1239139"/>
                  </a:lnTo>
                  <a:lnTo>
                    <a:pt x="310642" y="1244854"/>
                  </a:lnTo>
                  <a:lnTo>
                    <a:pt x="324739" y="1244854"/>
                  </a:lnTo>
                  <a:lnTo>
                    <a:pt x="330327" y="1239139"/>
                  </a:lnTo>
                  <a:lnTo>
                    <a:pt x="330327" y="1225169"/>
                  </a:lnTo>
                  <a:close/>
                </a:path>
                <a:path w="4594225" h="2880360" extrusionOk="0">
                  <a:moveTo>
                    <a:pt x="381254" y="2834894"/>
                  </a:moveTo>
                  <a:lnTo>
                    <a:pt x="375539" y="2829217"/>
                  </a:lnTo>
                  <a:lnTo>
                    <a:pt x="361442" y="2829217"/>
                  </a:lnTo>
                  <a:lnTo>
                    <a:pt x="355727" y="2834894"/>
                  </a:lnTo>
                  <a:lnTo>
                    <a:pt x="355727" y="2848927"/>
                  </a:lnTo>
                  <a:lnTo>
                    <a:pt x="361442" y="2854617"/>
                  </a:lnTo>
                  <a:lnTo>
                    <a:pt x="375539" y="2854617"/>
                  </a:lnTo>
                  <a:lnTo>
                    <a:pt x="381254" y="2848927"/>
                  </a:lnTo>
                  <a:lnTo>
                    <a:pt x="381254" y="2834894"/>
                  </a:lnTo>
                  <a:close/>
                </a:path>
                <a:path w="4594225" h="2880360" extrusionOk="0">
                  <a:moveTo>
                    <a:pt x="381254" y="2187194"/>
                  </a:moveTo>
                  <a:lnTo>
                    <a:pt x="375539" y="2181479"/>
                  </a:lnTo>
                  <a:lnTo>
                    <a:pt x="361442" y="2181479"/>
                  </a:lnTo>
                  <a:lnTo>
                    <a:pt x="355727" y="2187194"/>
                  </a:lnTo>
                  <a:lnTo>
                    <a:pt x="355727" y="2201164"/>
                  </a:lnTo>
                  <a:lnTo>
                    <a:pt x="361442" y="2206879"/>
                  </a:lnTo>
                  <a:lnTo>
                    <a:pt x="375539" y="2206879"/>
                  </a:lnTo>
                  <a:lnTo>
                    <a:pt x="381254" y="2201164"/>
                  </a:lnTo>
                  <a:lnTo>
                    <a:pt x="381254" y="2187194"/>
                  </a:lnTo>
                  <a:close/>
                </a:path>
                <a:path w="4594225" h="2880360" extrusionOk="0">
                  <a:moveTo>
                    <a:pt x="381254" y="1225169"/>
                  </a:moveTo>
                  <a:lnTo>
                    <a:pt x="375539" y="1219454"/>
                  </a:lnTo>
                  <a:lnTo>
                    <a:pt x="361442" y="1219454"/>
                  </a:lnTo>
                  <a:lnTo>
                    <a:pt x="355727" y="1225169"/>
                  </a:lnTo>
                  <a:lnTo>
                    <a:pt x="355727" y="1239139"/>
                  </a:lnTo>
                  <a:lnTo>
                    <a:pt x="361442" y="1244854"/>
                  </a:lnTo>
                  <a:lnTo>
                    <a:pt x="375539" y="1244854"/>
                  </a:lnTo>
                  <a:lnTo>
                    <a:pt x="381254" y="1239139"/>
                  </a:lnTo>
                  <a:lnTo>
                    <a:pt x="381254" y="1225169"/>
                  </a:lnTo>
                  <a:close/>
                </a:path>
                <a:path w="4594225" h="2880360" extrusionOk="0">
                  <a:moveTo>
                    <a:pt x="432054" y="2834894"/>
                  </a:moveTo>
                  <a:lnTo>
                    <a:pt x="426339" y="2829217"/>
                  </a:lnTo>
                  <a:lnTo>
                    <a:pt x="412242" y="2829217"/>
                  </a:lnTo>
                  <a:lnTo>
                    <a:pt x="406654" y="2834894"/>
                  </a:lnTo>
                  <a:lnTo>
                    <a:pt x="406654" y="2848927"/>
                  </a:lnTo>
                  <a:lnTo>
                    <a:pt x="412242" y="2854617"/>
                  </a:lnTo>
                  <a:lnTo>
                    <a:pt x="426339" y="2854617"/>
                  </a:lnTo>
                  <a:lnTo>
                    <a:pt x="432054" y="2848927"/>
                  </a:lnTo>
                  <a:lnTo>
                    <a:pt x="432054" y="2834894"/>
                  </a:lnTo>
                  <a:close/>
                </a:path>
                <a:path w="4594225" h="2880360" extrusionOk="0">
                  <a:moveTo>
                    <a:pt x="432054" y="2187194"/>
                  </a:moveTo>
                  <a:lnTo>
                    <a:pt x="426339" y="2181479"/>
                  </a:lnTo>
                  <a:lnTo>
                    <a:pt x="412242" y="2181479"/>
                  </a:lnTo>
                  <a:lnTo>
                    <a:pt x="406654" y="2187194"/>
                  </a:lnTo>
                  <a:lnTo>
                    <a:pt x="406654" y="2201164"/>
                  </a:lnTo>
                  <a:lnTo>
                    <a:pt x="412242" y="2206879"/>
                  </a:lnTo>
                  <a:lnTo>
                    <a:pt x="426339" y="2206879"/>
                  </a:lnTo>
                  <a:lnTo>
                    <a:pt x="432054" y="2201164"/>
                  </a:lnTo>
                  <a:lnTo>
                    <a:pt x="432054" y="2187194"/>
                  </a:lnTo>
                  <a:close/>
                </a:path>
                <a:path w="4594225" h="2880360" extrusionOk="0">
                  <a:moveTo>
                    <a:pt x="432054" y="1225169"/>
                  </a:moveTo>
                  <a:lnTo>
                    <a:pt x="426339" y="1219454"/>
                  </a:lnTo>
                  <a:lnTo>
                    <a:pt x="412242" y="1219454"/>
                  </a:lnTo>
                  <a:lnTo>
                    <a:pt x="406654" y="1225169"/>
                  </a:lnTo>
                  <a:lnTo>
                    <a:pt x="406654" y="1239139"/>
                  </a:lnTo>
                  <a:lnTo>
                    <a:pt x="412242" y="1244854"/>
                  </a:lnTo>
                  <a:lnTo>
                    <a:pt x="426339" y="1244854"/>
                  </a:lnTo>
                  <a:lnTo>
                    <a:pt x="432054" y="1239139"/>
                  </a:lnTo>
                  <a:lnTo>
                    <a:pt x="432054" y="1225169"/>
                  </a:lnTo>
                  <a:close/>
                </a:path>
                <a:path w="4594225" h="2880360" extrusionOk="0">
                  <a:moveTo>
                    <a:pt x="482854" y="2834894"/>
                  </a:moveTo>
                  <a:lnTo>
                    <a:pt x="477139" y="2829217"/>
                  </a:lnTo>
                  <a:lnTo>
                    <a:pt x="463169" y="2829217"/>
                  </a:lnTo>
                  <a:lnTo>
                    <a:pt x="457454" y="2834894"/>
                  </a:lnTo>
                  <a:lnTo>
                    <a:pt x="457454" y="2848927"/>
                  </a:lnTo>
                  <a:lnTo>
                    <a:pt x="463169" y="2854617"/>
                  </a:lnTo>
                  <a:lnTo>
                    <a:pt x="477139" y="2854617"/>
                  </a:lnTo>
                  <a:lnTo>
                    <a:pt x="482854" y="2848927"/>
                  </a:lnTo>
                  <a:lnTo>
                    <a:pt x="482854" y="2834894"/>
                  </a:lnTo>
                  <a:close/>
                </a:path>
                <a:path w="4594225" h="2880360" extrusionOk="0">
                  <a:moveTo>
                    <a:pt x="482854" y="2187194"/>
                  </a:moveTo>
                  <a:lnTo>
                    <a:pt x="477139" y="2181479"/>
                  </a:lnTo>
                  <a:lnTo>
                    <a:pt x="463169" y="2181479"/>
                  </a:lnTo>
                  <a:lnTo>
                    <a:pt x="457454" y="2187194"/>
                  </a:lnTo>
                  <a:lnTo>
                    <a:pt x="457454" y="2201164"/>
                  </a:lnTo>
                  <a:lnTo>
                    <a:pt x="463169" y="2206879"/>
                  </a:lnTo>
                  <a:lnTo>
                    <a:pt x="477139" y="2206879"/>
                  </a:lnTo>
                  <a:lnTo>
                    <a:pt x="482854" y="2201164"/>
                  </a:lnTo>
                  <a:lnTo>
                    <a:pt x="482854" y="2187194"/>
                  </a:lnTo>
                  <a:close/>
                </a:path>
                <a:path w="4594225" h="2880360" extrusionOk="0">
                  <a:moveTo>
                    <a:pt x="482854" y="1225169"/>
                  </a:moveTo>
                  <a:lnTo>
                    <a:pt x="477139" y="1219454"/>
                  </a:lnTo>
                  <a:lnTo>
                    <a:pt x="463169" y="1219454"/>
                  </a:lnTo>
                  <a:lnTo>
                    <a:pt x="457454" y="1225169"/>
                  </a:lnTo>
                  <a:lnTo>
                    <a:pt x="457454" y="1239139"/>
                  </a:lnTo>
                  <a:lnTo>
                    <a:pt x="463169" y="1244854"/>
                  </a:lnTo>
                  <a:lnTo>
                    <a:pt x="477139" y="1244854"/>
                  </a:lnTo>
                  <a:lnTo>
                    <a:pt x="482854" y="1239139"/>
                  </a:lnTo>
                  <a:lnTo>
                    <a:pt x="482854" y="1225169"/>
                  </a:lnTo>
                  <a:close/>
                </a:path>
                <a:path w="4594225" h="2880360" extrusionOk="0">
                  <a:moveTo>
                    <a:pt x="533654" y="2834894"/>
                  </a:moveTo>
                  <a:lnTo>
                    <a:pt x="527939" y="2829217"/>
                  </a:lnTo>
                  <a:lnTo>
                    <a:pt x="513969" y="2829217"/>
                  </a:lnTo>
                  <a:lnTo>
                    <a:pt x="508254" y="2834894"/>
                  </a:lnTo>
                  <a:lnTo>
                    <a:pt x="508254" y="2848927"/>
                  </a:lnTo>
                  <a:lnTo>
                    <a:pt x="513969" y="2854617"/>
                  </a:lnTo>
                  <a:lnTo>
                    <a:pt x="527939" y="2854617"/>
                  </a:lnTo>
                  <a:lnTo>
                    <a:pt x="533654" y="2848927"/>
                  </a:lnTo>
                  <a:lnTo>
                    <a:pt x="533654" y="2834894"/>
                  </a:lnTo>
                  <a:close/>
                </a:path>
                <a:path w="4594225" h="2880360" extrusionOk="0">
                  <a:moveTo>
                    <a:pt x="533654" y="2187194"/>
                  </a:moveTo>
                  <a:lnTo>
                    <a:pt x="527939" y="2181479"/>
                  </a:lnTo>
                  <a:lnTo>
                    <a:pt x="513969" y="2181479"/>
                  </a:lnTo>
                  <a:lnTo>
                    <a:pt x="508254" y="2187194"/>
                  </a:lnTo>
                  <a:lnTo>
                    <a:pt x="508254" y="2201164"/>
                  </a:lnTo>
                  <a:lnTo>
                    <a:pt x="513969" y="2206879"/>
                  </a:lnTo>
                  <a:lnTo>
                    <a:pt x="527939" y="2206879"/>
                  </a:lnTo>
                  <a:lnTo>
                    <a:pt x="533654" y="2201164"/>
                  </a:lnTo>
                  <a:lnTo>
                    <a:pt x="533654" y="2187194"/>
                  </a:lnTo>
                  <a:close/>
                </a:path>
                <a:path w="4594225" h="2880360" extrusionOk="0">
                  <a:moveTo>
                    <a:pt x="533654" y="1225169"/>
                  </a:moveTo>
                  <a:lnTo>
                    <a:pt x="527939" y="1219454"/>
                  </a:lnTo>
                  <a:lnTo>
                    <a:pt x="513969" y="1219454"/>
                  </a:lnTo>
                  <a:lnTo>
                    <a:pt x="508254" y="1225169"/>
                  </a:lnTo>
                  <a:lnTo>
                    <a:pt x="508254" y="1239139"/>
                  </a:lnTo>
                  <a:lnTo>
                    <a:pt x="513969" y="1244854"/>
                  </a:lnTo>
                  <a:lnTo>
                    <a:pt x="527939" y="1244854"/>
                  </a:lnTo>
                  <a:lnTo>
                    <a:pt x="533654" y="1239139"/>
                  </a:lnTo>
                  <a:lnTo>
                    <a:pt x="533654" y="1225169"/>
                  </a:lnTo>
                  <a:close/>
                </a:path>
                <a:path w="4594225" h="2880360" extrusionOk="0">
                  <a:moveTo>
                    <a:pt x="584454" y="2834894"/>
                  </a:moveTo>
                  <a:lnTo>
                    <a:pt x="578866" y="2829217"/>
                  </a:lnTo>
                  <a:lnTo>
                    <a:pt x="564769" y="2829217"/>
                  </a:lnTo>
                  <a:lnTo>
                    <a:pt x="559054" y="2834894"/>
                  </a:lnTo>
                  <a:lnTo>
                    <a:pt x="559054" y="2848927"/>
                  </a:lnTo>
                  <a:lnTo>
                    <a:pt x="564769" y="2854617"/>
                  </a:lnTo>
                  <a:lnTo>
                    <a:pt x="578866" y="2854617"/>
                  </a:lnTo>
                  <a:lnTo>
                    <a:pt x="584454" y="2848927"/>
                  </a:lnTo>
                  <a:lnTo>
                    <a:pt x="584454" y="2834894"/>
                  </a:lnTo>
                  <a:close/>
                </a:path>
                <a:path w="4594225" h="2880360" extrusionOk="0">
                  <a:moveTo>
                    <a:pt x="584454" y="2187194"/>
                  </a:moveTo>
                  <a:lnTo>
                    <a:pt x="578866" y="2181479"/>
                  </a:lnTo>
                  <a:lnTo>
                    <a:pt x="564769" y="2181479"/>
                  </a:lnTo>
                  <a:lnTo>
                    <a:pt x="559054" y="2187194"/>
                  </a:lnTo>
                  <a:lnTo>
                    <a:pt x="559054" y="2201164"/>
                  </a:lnTo>
                  <a:lnTo>
                    <a:pt x="564769" y="2206879"/>
                  </a:lnTo>
                  <a:lnTo>
                    <a:pt x="578866" y="2206879"/>
                  </a:lnTo>
                  <a:lnTo>
                    <a:pt x="584454" y="2201164"/>
                  </a:lnTo>
                  <a:lnTo>
                    <a:pt x="584454" y="2187194"/>
                  </a:lnTo>
                  <a:close/>
                </a:path>
                <a:path w="4594225" h="2880360" extrusionOk="0">
                  <a:moveTo>
                    <a:pt x="584454" y="1225169"/>
                  </a:moveTo>
                  <a:lnTo>
                    <a:pt x="578866" y="1219454"/>
                  </a:lnTo>
                  <a:lnTo>
                    <a:pt x="564769" y="1219454"/>
                  </a:lnTo>
                  <a:lnTo>
                    <a:pt x="559054" y="1225169"/>
                  </a:lnTo>
                  <a:lnTo>
                    <a:pt x="559054" y="1239139"/>
                  </a:lnTo>
                  <a:lnTo>
                    <a:pt x="564769" y="1244854"/>
                  </a:lnTo>
                  <a:lnTo>
                    <a:pt x="578866" y="1244854"/>
                  </a:lnTo>
                  <a:lnTo>
                    <a:pt x="584454" y="1239139"/>
                  </a:lnTo>
                  <a:lnTo>
                    <a:pt x="584454" y="1225169"/>
                  </a:lnTo>
                  <a:close/>
                </a:path>
                <a:path w="4594225" h="2880360" extrusionOk="0">
                  <a:moveTo>
                    <a:pt x="635381" y="2834894"/>
                  </a:moveTo>
                  <a:lnTo>
                    <a:pt x="629666" y="2829217"/>
                  </a:lnTo>
                  <a:lnTo>
                    <a:pt x="615569" y="2829217"/>
                  </a:lnTo>
                  <a:lnTo>
                    <a:pt x="609854" y="2834894"/>
                  </a:lnTo>
                  <a:lnTo>
                    <a:pt x="609854" y="2848927"/>
                  </a:lnTo>
                  <a:lnTo>
                    <a:pt x="615569" y="2854617"/>
                  </a:lnTo>
                  <a:lnTo>
                    <a:pt x="629666" y="2854617"/>
                  </a:lnTo>
                  <a:lnTo>
                    <a:pt x="635381" y="2848927"/>
                  </a:lnTo>
                  <a:lnTo>
                    <a:pt x="635381" y="2834894"/>
                  </a:lnTo>
                  <a:close/>
                </a:path>
                <a:path w="4594225" h="2880360" extrusionOk="0">
                  <a:moveTo>
                    <a:pt x="635381" y="2187194"/>
                  </a:moveTo>
                  <a:lnTo>
                    <a:pt x="629666" y="2181479"/>
                  </a:lnTo>
                  <a:lnTo>
                    <a:pt x="615569" y="2181479"/>
                  </a:lnTo>
                  <a:lnTo>
                    <a:pt x="609854" y="2187194"/>
                  </a:lnTo>
                  <a:lnTo>
                    <a:pt x="609854" y="2201164"/>
                  </a:lnTo>
                  <a:lnTo>
                    <a:pt x="615569" y="2206879"/>
                  </a:lnTo>
                  <a:lnTo>
                    <a:pt x="629666" y="2206879"/>
                  </a:lnTo>
                  <a:lnTo>
                    <a:pt x="635381" y="2201164"/>
                  </a:lnTo>
                  <a:lnTo>
                    <a:pt x="635381" y="2187194"/>
                  </a:lnTo>
                  <a:close/>
                </a:path>
                <a:path w="4594225" h="2880360" extrusionOk="0">
                  <a:moveTo>
                    <a:pt x="635381" y="1225169"/>
                  </a:moveTo>
                  <a:lnTo>
                    <a:pt x="629666" y="1219454"/>
                  </a:lnTo>
                  <a:lnTo>
                    <a:pt x="615569" y="1219454"/>
                  </a:lnTo>
                  <a:lnTo>
                    <a:pt x="609854" y="1225169"/>
                  </a:lnTo>
                  <a:lnTo>
                    <a:pt x="609854" y="1239139"/>
                  </a:lnTo>
                  <a:lnTo>
                    <a:pt x="615569" y="1244854"/>
                  </a:lnTo>
                  <a:lnTo>
                    <a:pt x="629666" y="1244854"/>
                  </a:lnTo>
                  <a:lnTo>
                    <a:pt x="635381" y="1239139"/>
                  </a:lnTo>
                  <a:lnTo>
                    <a:pt x="635381" y="1225169"/>
                  </a:lnTo>
                  <a:close/>
                </a:path>
                <a:path w="4594225" h="2880360" extrusionOk="0">
                  <a:moveTo>
                    <a:pt x="686181" y="2834894"/>
                  </a:moveTo>
                  <a:lnTo>
                    <a:pt x="680466" y="2829217"/>
                  </a:lnTo>
                  <a:lnTo>
                    <a:pt x="666369" y="2829217"/>
                  </a:lnTo>
                  <a:lnTo>
                    <a:pt x="660781" y="2834894"/>
                  </a:lnTo>
                  <a:lnTo>
                    <a:pt x="660781" y="2848927"/>
                  </a:lnTo>
                  <a:lnTo>
                    <a:pt x="666369" y="2854617"/>
                  </a:lnTo>
                  <a:lnTo>
                    <a:pt x="680466" y="2854617"/>
                  </a:lnTo>
                  <a:lnTo>
                    <a:pt x="686181" y="2848927"/>
                  </a:lnTo>
                  <a:lnTo>
                    <a:pt x="686181" y="2834894"/>
                  </a:lnTo>
                  <a:close/>
                </a:path>
                <a:path w="4594225" h="2880360" extrusionOk="0">
                  <a:moveTo>
                    <a:pt x="686181" y="2187194"/>
                  </a:moveTo>
                  <a:lnTo>
                    <a:pt x="680466" y="2181479"/>
                  </a:lnTo>
                  <a:lnTo>
                    <a:pt x="666369" y="2181479"/>
                  </a:lnTo>
                  <a:lnTo>
                    <a:pt x="660781" y="2187194"/>
                  </a:lnTo>
                  <a:lnTo>
                    <a:pt x="660781" y="2201164"/>
                  </a:lnTo>
                  <a:lnTo>
                    <a:pt x="666369" y="2206879"/>
                  </a:lnTo>
                  <a:lnTo>
                    <a:pt x="680466" y="2206879"/>
                  </a:lnTo>
                  <a:lnTo>
                    <a:pt x="686181" y="2201164"/>
                  </a:lnTo>
                  <a:lnTo>
                    <a:pt x="686181" y="2187194"/>
                  </a:lnTo>
                  <a:close/>
                </a:path>
                <a:path w="4594225" h="2880360" extrusionOk="0">
                  <a:moveTo>
                    <a:pt x="686181" y="1225169"/>
                  </a:moveTo>
                  <a:lnTo>
                    <a:pt x="680466" y="1219454"/>
                  </a:lnTo>
                  <a:lnTo>
                    <a:pt x="666369" y="1219454"/>
                  </a:lnTo>
                  <a:lnTo>
                    <a:pt x="660781" y="1225169"/>
                  </a:lnTo>
                  <a:lnTo>
                    <a:pt x="660781" y="1239139"/>
                  </a:lnTo>
                  <a:lnTo>
                    <a:pt x="666369" y="1244854"/>
                  </a:lnTo>
                  <a:lnTo>
                    <a:pt x="680466" y="1244854"/>
                  </a:lnTo>
                  <a:lnTo>
                    <a:pt x="686181" y="1239139"/>
                  </a:lnTo>
                  <a:lnTo>
                    <a:pt x="686181" y="1225169"/>
                  </a:lnTo>
                  <a:close/>
                </a:path>
                <a:path w="4594225" h="2880360" extrusionOk="0">
                  <a:moveTo>
                    <a:pt x="736981" y="2834894"/>
                  </a:moveTo>
                  <a:lnTo>
                    <a:pt x="731266" y="2829217"/>
                  </a:lnTo>
                  <a:lnTo>
                    <a:pt x="717296" y="2829217"/>
                  </a:lnTo>
                  <a:lnTo>
                    <a:pt x="711581" y="2834894"/>
                  </a:lnTo>
                  <a:lnTo>
                    <a:pt x="711581" y="2848927"/>
                  </a:lnTo>
                  <a:lnTo>
                    <a:pt x="717296" y="2854617"/>
                  </a:lnTo>
                  <a:lnTo>
                    <a:pt x="731266" y="2854617"/>
                  </a:lnTo>
                  <a:lnTo>
                    <a:pt x="736981" y="2848927"/>
                  </a:lnTo>
                  <a:lnTo>
                    <a:pt x="736981" y="2834894"/>
                  </a:lnTo>
                  <a:close/>
                </a:path>
                <a:path w="4594225" h="2880360" extrusionOk="0">
                  <a:moveTo>
                    <a:pt x="736981" y="2187194"/>
                  </a:moveTo>
                  <a:lnTo>
                    <a:pt x="731266" y="2181479"/>
                  </a:lnTo>
                  <a:lnTo>
                    <a:pt x="717296" y="2181479"/>
                  </a:lnTo>
                  <a:lnTo>
                    <a:pt x="711581" y="2187194"/>
                  </a:lnTo>
                  <a:lnTo>
                    <a:pt x="711581" y="2201164"/>
                  </a:lnTo>
                  <a:lnTo>
                    <a:pt x="717296" y="2206879"/>
                  </a:lnTo>
                  <a:lnTo>
                    <a:pt x="731266" y="2206879"/>
                  </a:lnTo>
                  <a:lnTo>
                    <a:pt x="736981" y="2201164"/>
                  </a:lnTo>
                  <a:lnTo>
                    <a:pt x="736981" y="2187194"/>
                  </a:lnTo>
                  <a:close/>
                </a:path>
                <a:path w="4594225" h="2880360" extrusionOk="0">
                  <a:moveTo>
                    <a:pt x="736981" y="1225169"/>
                  </a:moveTo>
                  <a:lnTo>
                    <a:pt x="731266" y="1219454"/>
                  </a:lnTo>
                  <a:lnTo>
                    <a:pt x="717296" y="1219454"/>
                  </a:lnTo>
                  <a:lnTo>
                    <a:pt x="711581" y="1225169"/>
                  </a:lnTo>
                  <a:lnTo>
                    <a:pt x="711581" y="1239139"/>
                  </a:lnTo>
                  <a:lnTo>
                    <a:pt x="717296" y="1244854"/>
                  </a:lnTo>
                  <a:lnTo>
                    <a:pt x="731266" y="1244854"/>
                  </a:lnTo>
                  <a:lnTo>
                    <a:pt x="736981" y="1239139"/>
                  </a:lnTo>
                  <a:lnTo>
                    <a:pt x="736981" y="1225169"/>
                  </a:lnTo>
                  <a:close/>
                </a:path>
                <a:path w="4594225" h="2880360" extrusionOk="0">
                  <a:moveTo>
                    <a:pt x="787781" y="2834894"/>
                  </a:moveTo>
                  <a:lnTo>
                    <a:pt x="782066" y="2829217"/>
                  </a:lnTo>
                  <a:lnTo>
                    <a:pt x="768096" y="2829217"/>
                  </a:lnTo>
                  <a:lnTo>
                    <a:pt x="762381" y="2834894"/>
                  </a:lnTo>
                  <a:lnTo>
                    <a:pt x="762381" y="2848927"/>
                  </a:lnTo>
                  <a:lnTo>
                    <a:pt x="768096" y="2854617"/>
                  </a:lnTo>
                  <a:lnTo>
                    <a:pt x="782066" y="2854617"/>
                  </a:lnTo>
                  <a:lnTo>
                    <a:pt x="787781" y="2848927"/>
                  </a:lnTo>
                  <a:lnTo>
                    <a:pt x="787781" y="2834894"/>
                  </a:lnTo>
                  <a:close/>
                </a:path>
                <a:path w="4594225" h="2880360" extrusionOk="0">
                  <a:moveTo>
                    <a:pt x="787781" y="2187194"/>
                  </a:moveTo>
                  <a:lnTo>
                    <a:pt x="782066" y="2181479"/>
                  </a:lnTo>
                  <a:lnTo>
                    <a:pt x="768096" y="2181479"/>
                  </a:lnTo>
                  <a:lnTo>
                    <a:pt x="762381" y="2187194"/>
                  </a:lnTo>
                  <a:lnTo>
                    <a:pt x="762381" y="2201164"/>
                  </a:lnTo>
                  <a:lnTo>
                    <a:pt x="768096" y="2206879"/>
                  </a:lnTo>
                  <a:lnTo>
                    <a:pt x="782066" y="2206879"/>
                  </a:lnTo>
                  <a:lnTo>
                    <a:pt x="787781" y="2201164"/>
                  </a:lnTo>
                  <a:lnTo>
                    <a:pt x="787781" y="2187194"/>
                  </a:lnTo>
                  <a:close/>
                </a:path>
                <a:path w="4594225" h="2880360" extrusionOk="0">
                  <a:moveTo>
                    <a:pt x="787781" y="1225169"/>
                  </a:moveTo>
                  <a:lnTo>
                    <a:pt x="782066" y="1219454"/>
                  </a:lnTo>
                  <a:lnTo>
                    <a:pt x="768096" y="1219454"/>
                  </a:lnTo>
                  <a:lnTo>
                    <a:pt x="762381" y="1225169"/>
                  </a:lnTo>
                  <a:lnTo>
                    <a:pt x="762381" y="1239139"/>
                  </a:lnTo>
                  <a:lnTo>
                    <a:pt x="768096" y="1244854"/>
                  </a:lnTo>
                  <a:lnTo>
                    <a:pt x="782066" y="1244854"/>
                  </a:lnTo>
                  <a:lnTo>
                    <a:pt x="787781" y="1239139"/>
                  </a:lnTo>
                  <a:lnTo>
                    <a:pt x="787781" y="1225169"/>
                  </a:lnTo>
                  <a:close/>
                </a:path>
                <a:path w="4594225" h="2880360" extrusionOk="0">
                  <a:moveTo>
                    <a:pt x="830326" y="31115"/>
                  </a:moveTo>
                  <a:lnTo>
                    <a:pt x="824611" y="25400"/>
                  </a:lnTo>
                  <a:lnTo>
                    <a:pt x="810514" y="25400"/>
                  </a:lnTo>
                  <a:lnTo>
                    <a:pt x="804799" y="31115"/>
                  </a:lnTo>
                  <a:lnTo>
                    <a:pt x="804799" y="45085"/>
                  </a:lnTo>
                  <a:lnTo>
                    <a:pt x="810514" y="50800"/>
                  </a:lnTo>
                  <a:lnTo>
                    <a:pt x="824611" y="50800"/>
                  </a:lnTo>
                  <a:lnTo>
                    <a:pt x="830326" y="45085"/>
                  </a:lnTo>
                  <a:lnTo>
                    <a:pt x="830326" y="31115"/>
                  </a:lnTo>
                  <a:close/>
                </a:path>
                <a:path w="4594225" h="2880360" extrusionOk="0">
                  <a:moveTo>
                    <a:pt x="838581" y="2834894"/>
                  </a:moveTo>
                  <a:lnTo>
                    <a:pt x="832993" y="2829217"/>
                  </a:lnTo>
                  <a:lnTo>
                    <a:pt x="818896" y="2829217"/>
                  </a:lnTo>
                  <a:lnTo>
                    <a:pt x="813181" y="2834894"/>
                  </a:lnTo>
                  <a:lnTo>
                    <a:pt x="813181" y="2848927"/>
                  </a:lnTo>
                  <a:lnTo>
                    <a:pt x="818896" y="2854617"/>
                  </a:lnTo>
                  <a:lnTo>
                    <a:pt x="832993" y="2854617"/>
                  </a:lnTo>
                  <a:lnTo>
                    <a:pt x="838581" y="2848927"/>
                  </a:lnTo>
                  <a:lnTo>
                    <a:pt x="838581" y="2834894"/>
                  </a:lnTo>
                  <a:close/>
                </a:path>
                <a:path w="4594225" h="2880360" extrusionOk="0">
                  <a:moveTo>
                    <a:pt x="838581" y="2187194"/>
                  </a:moveTo>
                  <a:lnTo>
                    <a:pt x="832993" y="2181479"/>
                  </a:lnTo>
                  <a:lnTo>
                    <a:pt x="818896" y="2181479"/>
                  </a:lnTo>
                  <a:lnTo>
                    <a:pt x="813181" y="2187194"/>
                  </a:lnTo>
                  <a:lnTo>
                    <a:pt x="813181" y="2201164"/>
                  </a:lnTo>
                  <a:lnTo>
                    <a:pt x="818896" y="2206879"/>
                  </a:lnTo>
                  <a:lnTo>
                    <a:pt x="832993" y="2206879"/>
                  </a:lnTo>
                  <a:lnTo>
                    <a:pt x="838581" y="2201164"/>
                  </a:lnTo>
                  <a:lnTo>
                    <a:pt x="838581" y="2187194"/>
                  </a:lnTo>
                  <a:close/>
                </a:path>
                <a:path w="4594225" h="2880360" extrusionOk="0">
                  <a:moveTo>
                    <a:pt x="838581" y="1225169"/>
                  </a:moveTo>
                  <a:lnTo>
                    <a:pt x="832993" y="1219454"/>
                  </a:lnTo>
                  <a:lnTo>
                    <a:pt x="818896" y="1219454"/>
                  </a:lnTo>
                  <a:lnTo>
                    <a:pt x="813181" y="1225169"/>
                  </a:lnTo>
                  <a:lnTo>
                    <a:pt x="813181" y="1239139"/>
                  </a:lnTo>
                  <a:lnTo>
                    <a:pt x="818896" y="1244854"/>
                  </a:lnTo>
                  <a:lnTo>
                    <a:pt x="832993" y="1244854"/>
                  </a:lnTo>
                  <a:lnTo>
                    <a:pt x="838581" y="1239139"/>
                  </a:lnTo>
                  <a:lnTo>
                    <a:pt x="838581" y="1225169"/>
                  </a:lnTo>
                  <a:close/>
                </a:path>
                <a:path w="4594225" h="2880360" extrusionOk="0">
                  <a:moveTo>
                    <a:pt x="881126" y="31115"/>
                  </a:moveTo>
                  <a:lnTo>
                    <a:pt x="875411" y="25400"/>
                  </a:lnTo>
                  <a:lnTo>
                    <a:pt x="861314" y="25400"/>
                  </a:lnTo>
                  <a:lnTo>
                    <a:pt x="855726" y="31115"/>
                  </a:lnTo>
                  <a:lnTo>
                    <a:pt x="855726" y="45085"/>
                  </a:lnTo>
                  <a:lnTo>
                    <a:pt x="861314" y="50800"/>
                  </a:lnTo>
                  <a:lnTo>
                    <a:pt x="875411" y="50800"/>
                  </a:lnTo>
                  <a:lnTo>
                    <a:pt x="881126" y="45085"/>
                  </a:lnTo>
                  <a:lnTo>
                    <a:pt x="881126" y="31115"/>
                  </a:lnTo>
                  <a:close/>
                </a:path>
                <a:path w="4594225" h="2880360" extrusionOk="0">
                  <a:moveTo>
                    <a:pt x="889508" y="2834894"/>
                  </a:moveTo>
                  <a:lnTo>
                    <a:pt x="883793" y="2829217"/>
                  </a:lnTo>
                  <a:lnTo>
                    <a:pt x="869696" y="2829217"/>
                  </a:lnTo>
                  <a:lnTo>
                    <a:pt x="863981" y="2834894"/>
                  </a:lnTo>
                  <a:lnTo>
                    <a:pt x="863981" y="2848927"/>
                  </a:lnTo>
                  <a:lnTo>
                    <a:pt x="869696" y="2854617"/>
                  </a:lnTo>
                  <a:lnTo>
                    <a:pt x="883793" y="2854617"/>
                  </a:lnTo>
                  <a:lnTo>
                    <a:pt x="889508" y="2848927"/>
                  </a:lnTo>
                  <a:lnTo>
                    <a:pt x="889508" y="2834894"/>
                  </a:lnTo>
                  <a:close/>
                </a:path>
                <a:path w="4594225" h="2880360" extrusionOk="0">
                  <a:moveTo>
                    <a:pt x="889508" y="2187194"/>
                  </a:moveTo>
                  <a:lnTo>
                    <a:pt x="883793" y="2181479"/>
                  </a:lnTo>
                  <a:lnTo>
                    <a:pt x="869696" y="2181479"/>
                  </a:lnTo>
                  <a:lnTo>
                    <a:pt x="863981" y="2187194"/>
                  </a:lnTo>
                  <a:lnTo>
                    <a:pt x="863981" y="2201164"/>
                  </a:lnTo>
                  <a:lnTo>
                    <a:pt x="869696" y="2206879"/>
                  </a:lnTo>
                  <a:lnTo>
                    <a:pt x="883793" y="2206879"/>
                  </a:lnTo>
                  <a:lnTo>
                    <a:pt x="889508" y="2201164"/>
                  </a:lnTo>
                  <a:lnTo>
                    <a:pt x="889508" y="2187194"/>
                  </a:lnTo>
                  <a:close/>
                </a:path>
                <a:path w="4594225" h="2880360" extrusionOk="0">
                  <a:moveTo>
                    <a:pt x="889508" y="1225169"/>
                  </a:moveTo>
                  <a:lnTo>
                    <a:pt x="883793" y="1219454"/>
                  </a:lnTo>
                  <a:lnTo>
                    <a:pt x="869696" y="1219454"/>
                  </a:lnTo>
                  <a:lnTo>
                    <a:pt x="863981" y="1225169"/>
                  </a:lnTo>
                  <a:lnTo>
                    <a:pt x="863981" y="1239139"/>
                  </a:lnTo>
                  <a:lnTo>
                    <a:pt x="869696" y="1244854"/>
                  </a:lnTo>
                  <a:lnTo>
                    <a:pt x="883793" y="1244854"/>
                  </a:lnTo>
                  <a:lnTo>
                    <a:pt x="889508" y="1239139"/>
                  </a:lnTo>
                  <a:lnTo>
                    <a:pt x="889508" y="1225169"/>
                  </a:lnTo>
                  <a:close/>
                </a:path>
                <a:path w="4594225" h="2880360" extrusionOk="0">
                  <a:moveTo>
                    <a:pt x="931926" y="31115"/>
                  </a:moveTo>
                  <a:lnTo>
                    <a:pt x="926211" y="25400"/>
                  </a:lnTo>
                  <a:lnTo>
                    <a:pt x="912241" y="25400"/>
                  </a:lnTo>
                  <a:lnTo>
                    <a:pt x="906526" y="31115"/>
                  </a:lnTo>
                  <a:lnTo>
                    <a:pt x="906526" y="45085"/>
                  </a:lnTo>
                  <a:lnTo>
                    <a:pt x="912241" y="50800"/>
                  </a:lnTo>
                  <a:lnTo>
                    <a:pt x="926211" y="50800"/>
                  </a:lnTo>
                  <a:lnTo>
                    <a:pt x="931926" y="45085"/>
                  </a:lnTo>
                  <a:lnTo>
                    <a:pt x="931926" y="31115"/>
                  </a:lnTo>
                  <a:close/>
                </a:path>
                <a:path w="4594225" h="2880360" extrusionOk="0">
                  <a:moveTo>
                    <a:pt x="940308" y="2834894"/>
                  </a:moveTo>
                  <a:lnTo>
                    <a:pt x="934593" y="2829217"/>
                  </a:lnTo>
                  <a:lnTo>
                    <a:pt x="920496" y="2829217"/>
                  </a:lnTo>
                  <a:lnTo>
                    <a:pt x="914908" y="2834894"/>
                  </a:lnTo>
                  <a:lnTo>
                    <a:pt x="914908" y="2848927"/>
                  </a:lnTo>
                  <a:lnTo>
                    <a:pt x="920496" y="2854617"/>
                  </a:lnTo>
                  <a:lnTo>
                    <a:pt x="934593" y="2854617"/>
                  </a:lnTo>
                  <a:lnTo>
                    <a:pt x="940308" y="2848927"/>
                  </a:lnTo>
                  <a:lnTo>
                    <a:pt x="940308" y="2834894"/>
                  </a:lnTo>
                  <a:close/>
                </a:path>
                <a:path w="4594225" h="2880360" extrusionOk="0">
                  <a:moveTo>
                    <a:pt x="940308" y="2187194"/>
                  </a:moveTo>
                  <a:lnTo>
                    <a:pt x="934593" y="2181479"/>
                  </a:lnTo>
                  <a:lnTo>
                    <a:pt x="920496" y="2181479"/>
                  </a:lnTo>
                  <a:lnTo>
                    <a:pt x="914908" y="2187194"/>
                  </a:lnTo>
                  <a:lnTo>
                    <a:pt x="914908" y="2201164"/>
                  </a:lnTo>
                  <a:lnTo>
                    <a:pt x="920496" y="2206879"/>
                  </a:lnTo>
                  <a:lnTo>
                    <a:pt x="934593" y="2206879"/>
                  </a:lnTo>
                  <a:lnTo>
                    <a:pt x="940308" y="2201164"/>
                  </a:lnTo>
                  <a:lnTo>
                    <a:pt x="940308" y="2187194"/>
                  </a:lnTo>
                  <a:close/>
                </a:path>
                <a:path w="4594225" h="2880360" extrusionOk="0">
                  <a:moveTo>
                    <a:pt x="940308" y="1225169"/>
                  </a:moveTo>
                  <a:lnTo>
                    <a:pt x="934593" y="1219454"/>
                  </a:lnTo>
                  <a:lnTo>
                    <a:pt x="920496" y="1219454"/>
                  </a:lnTo>
                  <a:lnTo>
                    <a:pt x="914908" y="1225169"/>
                  </a:lnTo>
                  <a:lnTo>
                    <a:pt x="914908" y="1239139"/>
                  </a:lnTo>
                  <a:lnTo>
                    <a:pt x="920496" y="1244854"/>
                  </a:lnTo>
                  <a:lnTo>
                    <a:pt x="934593" y="1244854"/>
                  </a:lnTo>
                  <a:lnTo>
                    <a:pt x="940308" y="1239139"/>
                  </a:lnTo>
                  <a:lnTo>
                    <a:pt x="940308" y="1225169"/>
                  </a:lnTo>
                  <a:close/>
                </a:path>
                <a:path w="4594225" h="2880360" extrusionOk="0">
                  <a:moveTo>
                    <a:pt x="982726" y="31115"/>
                  </a:moveTo>
                  <a:lnTo>
                    <a:pt x="977138" y="25400"/>
                  </a:lnTo>
                  <a:lnTo>
                    <a:pt x="963041" y="25400"/>
                  </a:lnTo>
                  <a:lnTo>
                    <a:pt x="957326" y="31115"/>
                  </a:lnTo>
                  <a:lnTo>
                    <a:pt x="957326" y="45085"/>
                  </a:lnTo>
                  <a:lnTo>
                    <a:pt x="963041" y="50800"/>
                  </a:lnTo>
                  <a:lnTo>
                    <a:pt x="977138" y="50800"/>
                  </a:lnTo>
                  <a:lnTo>
                    <a:pt x="982726" y="45085"/>
                  </a:lnTo>
                  <a:lnTo>
                    <a:pt x="982726" y="31115"/>
                  </a:lnTo>
                  <a:close/>
                </a:path>
                <a:path w="4594225" h="2880360" extrusionOk="0">
                  <a:moveTo>
                    <a:pt x="991108" y="2834894"/>
                  </a:moveTo>
                  <a:lnTo>
                    <a:pt x="985393" y="2829217"/>
                  </a:lnTo>
                  <a:lnTo>
                    <a:pt x="971423" y="2829217"/>
                  </a:lnTo>
                  <a:lnTo>
                    <a:pt x="965708" y="2834894"/>
                  </a:lnTo>
                  <a:lnTo>
                    <a:pt x="965708" y="2848927"/>
                  </a:lnTo>
                  <a:lnTo>
                    <a:pt x="971423" y="2854617"/>
                  </a:lnTo>
                  <a:lnTo>
                    <a:pt x="985393" y="2854617"/>
                  </a:lnTo>
                  <a:lnTo>
                    <a:pt x="991108" y="2848927"/>
                  </a:lnTo>
                  <a:lnTo>
                    <a:pt x="991108" y="2834894"/>
                  </a:lnTo>
                  <a:close/>
                </a:path>
                <a:path w="4594225" h="2880360" extrusionOk="0">
                  <a:moveTo>
                    <a:pt x="991108" y="2187194"/>
                  </a:moveTo>
                  <a:lnTo>
                    <a:pt x="985393" y="2181479"/>
                  </a:lnTo>
                  <a:lnTo>
                    <a:pt x="971423" y="2181479"/>
                  </a:lnTo>
                  <a:lnTo>
                    <a:pt x="965708" y="2187194"/>
                  </a:lnTo>
                  <a:lnTo>
                    <a:pt x="965708" y="2201164"/>
                  </a:lnTo>
                  <a:lnTo>
                    <a:pt x="971423" y="2206879"/>
                  </a:lnTo>
                  <a:lnTo>
                    <a:pt x="985393" y="2206879"/>
                  </a:lnTo>
                  <a:lnTo>
                    <a:pt x="991108" y="2201164"/>
                  </a:lnTo>
                  <a:lnTo>
                    <a:pt x="991108" y="2187194"/>
                  </a:lnTo>
                  <a:close/>
                </a:path>
                <a:path w="4594225" h="2880360" extrusionOk="0">
                  <a:moveTo>
                    <a:pt x="991108" y="1225169"/>
                  </a:moveTo>
                  <a:lnTo>
                    <a:pt x="985393" y="1219454"/>
                  </a:lnTo>
                  <a:lnTo>
                    <a:pt x="971423" y="1219454"/>
                  </a:lnTo>
                  <a:lnTo>
                    <a:pt x="965708" y="1225169"/>
                  </a:lnTo>
                  <a:lnTo>
                    <a:pt x="965708" y="1239139"/>
                  </a:lnTo>
                  <a:lnTo>
                    <a:pt x="971423" y="1244854"/>
                  </a:lnTo>
                  <a:lnTo>
                    <a:pt x="985393" y="1244854"/>
                  </a:lnTo>
                  <a:lnTo>
                    <a:pt x="991108" y="1239139"/>
                  </a:lnTo>
                  <a:lnTo>
                    <a:pt x="991108" y="1225169"/>
                  </a:lnTo>
                  <a:close/>
                </a:path>
                <a:path w="4594225" h="2880360" extrusionOk="0">
                  <a:moveTo>
                    <a:pt x="1041908" y="2834894"/>
                  </a:moveTo>
                  <a:lnTo>
                    <a:pt x="1036193" y="2829217"/>
                  </a:lnTo>
                  <a:lnTo>
                    <a:pt x="1022223" y="2829217"/>
                  </a:lnTo>
                  <a:lnTo>
                    <a:pt x="1016508" y="2834894"/>
                  </a:lnTo>
                  <a:lnTo>
                    <a:pt x="1016508" y="2848927"/>
                  </a:lnTo>
                  <a:lnTo>
                    <a:pt x="1022223" y="2854617"/>
                  </a:lnTo>
                  <a:lnTo>
                    <a:pt x="1036193" y="2854617"/>
                  </a:lnTo>
                  <a:lnTo>
                    <a:pt x="1041908" y="2848927"/>
                  </a:lnTo>
                  <a:lnTo>
                    <a:pt x="1041908" y="2834894"/>
                  </a:lnTo>
                  <a:close/>
                </a:path>
                <a:path w="4594225" h="2880360" extrusionOk="0">
                  <a:moveTo>
                    <a:pt x="1041908" y="2187194"/>
                  </a:moveTo>
                  <a:lnTo>
                    <a:pt x="1036193" y="2181479"/>
                  </a:lnTo>
                  <a:lnTo>
                    <a:pt x="1022223" y="2181479"/>
                  </a:lnTo>
                  <a:lnTo>
                    <a:pt x="1016508" y="2187194"/>
                  </a:lnTo>
                  <a:lnTo>
                    <a:pt x="1016508" y="2201164"/>
                  </a:lnTo>
                  <a:lnTo>
                    <a:pt x="1022223" y="2206879"/>
                  </a:lnTo>
                  <a:lnTo>
                    <a:pt x="1036193" y="2206879"/>
                  </a:lnTo>
                  <a:lnTo>
                    <a:pt x="1041908" y="2201164"/>
                  </a:lnTo>
                  <a:lnTo>
                    <a:pt x="1041908" y="2187194"/>
                  </a:lnTo>
                  <a:close/>
                </a:path>
                <a:path w="4594225" h="2880360" extrusionOk="0">
                  <a:moveTo>
                    <a:pt x="1041908" y="1225169"/>
                  </a:moveTo>
                  <a:lnTo>
                    <a:pt x="1036193" y="1219454"/>
                  </a:lnTo>
                  <a:lnTo>
                    <a:pt x="1022223" y="1219454"/>
                  </a:lnTo>
                  <a:lnTo>
                    <a:pt x="1016508" y="1225169"/>
                  </a:lnTo>
                  <a:lnTo>
                    <a:pt x="1016508" y="1239139"/>
                  </a:lnTo>
                  <a:lnTo>
                    <a:pt x="1022223" y="1244854"/>
                  </a:lnTo>
                  <a:lnTo>
                    <a:pt x="1036193" y="1244854"/>
                  </a:lnTo>
                  <a:lnTo>
                    <a:pt x="1041908" y="1239139"/>
                  </a:lnTo>
                  <a:lnTo>
                    <a:pt x="1041908" y="1225169"/>
                  </a:lnTo>
                  <a:close/>
                </a:path>
                <a:path w="4594225" h="2880360" extrusionOk="0">
                  <a:moveTo>
                    <a:pt x="1092708" y="2834894"/>
                  </a:moveTo>
                  <a:lnTo>
                    <a:pt x="1087120" y="2829217"/>
                  </a:lnTo>
                  <a:lnTo>
                    <a:pt x="1073023" y="2829217"/>
                  </a:lnTo>
                  <a:lnTo>
                    <a:pt x="1067308" y="2834894"/>
                  </a:lnTo>
                  <a:lnTo>
                    <a:pt x="1067308" y="2848927"/>
                  </a:lnTo>
                  <a:lnTo>
                    <a:pt x="1073023" y="2854617"/>
                  </a:lnTo>
                  <a:lnTo>
                    <a:pt x="1087120" y="2854617"/>
                  </a:lnTo>
                  <a:lnTo>
                    <a:pt x="1092708" y="2848927"/>
                  </a:lnTo>
                  <a:lnTo>
                    <a:pt x="1092708" y="2834894"/>
                  </a:lnTo>
                  <a:close/>
                </a:path>
                <a:path w="4594225" h="2880360" extrusionOk="0">
                  <a:moveTo>
                    <a:pt x="1092708" y="2187194"/>
                  </a:moveTo>
                  <a:lnTo>
                    <a:pt x="1087120" y="2181479"/>
                  </a:lnTo>
                  <a:lnTo>
                    <a:pt x="1073023" y="2181479"/>
                  </a:lnTo>
                  <a:lnTo>
                    <a:pt x="1067308" y="2187194"/>
                  </a:lnTo>
                  <a:lnTo>
                    <a:pt x="1067308" y="2201164"/>
                  </a:lnTo>
                  <a:lnTo>
                    <a:pt x="1073023" y="2206879"/>
                  </a:lnTo>
                  <a:lnTo>
                    <a:pt x="1087120" y="2206879"/>
                  </a:lnTo>
                  <a:lnTo>
                    <a:pt x="1092708" y="2201164"/>
                  </a:lnTo>
                  <a:lnTo>
                    <a:pt x="1092708" y="2187194"/>
                  </a:lnTo>
                  <a:close/>
                </a:path>
                <a:path w="4594225" h="2880360" extrusionOk="0">
                  <a:moveTo>
                    <a:pt x="1092708" y="1225169"/>
                  </a:moveTo>
                  <a:lnTo>
                    <a:pt x="1087120" y="1219454"/>
                  </a:lnTo>
                  <a:lnTo>
                    <a:pt x="1073023" y="1219454"/>
                  </a:lnTo>
                  <a:lnTo>
                    <a:pt x="1067308" y="1225169"/>
                  </a:lnTo>
                  <a:lnTo>
                    <a:pt x="1067308" y="1239139"/>
                  </a:lnTo>
                  <a:lnTo>
                    <a:pt x="1073023" y="1244854"/>
                  </a:lnTo>
                  <a:lnTo>
                    <a:pt x="1087120" y="1244854"/>
                  </a:lnTo>
                  <a:lnTo>
                    <a:pt x="1092708" y="1239139"/>
                  </a:lnTo>
                  <a:lnTo>
                    <a:pt x="1092708" y="1225169"/>
                  </a:lnTo>
                  <a:close/>
                </a:path>
                <a:path w="4594225" h="2880360" extrusionOk="0">
                  <a:moveTo>
                    <a:pt x="1093724" y="38100"/>
                  </a:moveTo>
                  <a:lnTo>
                    <a:pt x="1068324" y="25400"/>
                  </a:lnTo>
                  <a:lnTo>
                    <a:pt x="1017524" y="0"/>
                  </a:lnTo>
                  <a:lnTo>
                    <a:pt x="1017524" y="25400"/>
                  </a:lnTo>
                  <a:lnTo>
                    <a:pt x="1013841" y="25400"/>
                  </a:lnTo>
                  <a:lnTo>
                    <a:pt x="1008126" y="31115"/>
                  </a:lnTo>
                  <a:lnTo>
                    <a:pt x="1008126" y="45085"/>
                  </a:lnTo>
                  <a:lnTo>
                    <a:pt x="1013841" y="50800"/>
                  </a:lnTo>
                  <a:lnTo>
                    <a:pt x="1017524" y="50800"/>
                  </a:lnTo>
                  <a:lnTo>
                    <a:pt x="1017524" y="76200"/>
                  </a:lnTo>
                  <a:lnTo>
                    <a:pt x="1068324" y="50800"/>
                  </a:lnTo>
                  <a:lnTo>
                    <a:pt x="1093724" y="38100"/>
                  </a:lnTo>
                  <a:close/>
                </a:path>
                <a:path w="4594225" h="2880360" extrusionOk="0">
                  <a:moveTo>
                    <a:pt x="1143622" y="2834894"/>
                  </a:moveTo>
                  <a:lnTo>
                    <a:pt x="1137920" y="2829217"/>
                  </a:lnTo>
                  <a:lnTo>
                    <a:pt x="1123823" y="2829217"/>
                  </a:lnTo>
                  <a:lnTo>
                    <a:pt x="1118108" y="2834894"/>
                  </a:lnTo>
                  <a:lnTo>
                    <a:pt x="1118108" y="2848927"/>
                  </a:lnTo>
                  <a:lnTo>
                    <a:pt x="1123823" y="2854617"/>
                  </a:lnTo>
                  <a:lnTo>
                    <a:pt x="1137920" y="2854617"/>
                  </a:lnTo>
                  <a:lnTo>
                    <a:pt x="1143622" y="2848927"/>
                  </a:lnTo>
                  <a:lnTo>
                    <a:pt x="1143622" y="2834894"/>
                  </a:lnTo>
                  <a:close/>
                </a:path>
                <a:path w="4594225" h="2880360" extrusionOk="0">
                  <a:moveTo>
                    <a:pt x="1143622" y="2187194"/>
                  </a:moveTo>
                  <a:lnTo>
                    <a:pt x="1137920" y="2181479"/>
                  </a:lnTo>
                  <a:lnTo>
                    <a:pt x="1123823" y="2181479"/>
                  </a:lnTo>
                  <a:lnTo>
                    <a:pt x="1118108" y="2187194"/>
                  </a:lnTo>
                  <a:lnTo>
                    <a:pt x="1118108" y="2201164"/>
                  </a:lnTo>
                  <a:lnTo>
                    <a:pt x="1123823" y="2206879"/>
                  </a:lnTo>
                  <a:lnTo>
                    <a:pt x="1137920" y="2206879"/>
                  </a:lnTo>
                  <a:lnTo>
                    <a:pt x="1143622" y="2201164"/>
                  </a:lnTo>
                  <a:lnTo>
                    <a:pt x="1143622" y="2187194"/>
                  </a:lnTo>
                  <a:close/>
                </a:path>
                <a:path w="4594225" h="2880360" extrusionOk="0">
                  <a:moveTo>
                    <a:pt x="1143622" y="1225169"/>
                  </a:moveTo>
                  <a:lnTo>
                    <a:pt x="1137920" y="1219454"/>
                  </a:lnTo>
                  <a:lnTo>
                    <a:pt x="1123823" y="1219454"/>
                  </a:lnTo>
                  <a:lnTo>
                    <a:pt x="1118108" y="1225169"/>
                  </a:lnTo>
                  <a:lnTo>
                    <a:pt x="1118108" y="1239139"/>
                  </a:lnTo>
                  <a:lnTo>
                    <a:pt x="1123823" y="1244854"/>
                  </a:lnTo>
                  <a:lnTo>
                    <a:pt x="1137920" y="1244854"/>
                  </a:lnTo>
                  <a:lnTo>
                    <a:pt x="1143622" y="1239139"/>
                  </a:lnTo>
                  <a:lnTo>
                    <a:pt x="1143622" y="1225169"/>
                  </a:lnTo>
                  <a:close/>
                </a:path>
                <a:path w="4594225" h="2880360" extrusionOk="0">
                  <a:moveTo>
                    <a:pt x="1194422" y="2834894"/>
                  </a:moveTo>
                  <a:lnTo>
                    <a:pt x="1188720" y="2829217"/>
                  </a:lnTo>
                  <a:lnTo>
                    <a:pt x="1174623" y="2829217"/>
                  </a:lnTo>
                  <a:lnTo>
                    <a:pt x="1169022" y="2834894"/>
                  </a:lnTo>
                  <a:lnTo>
                    <a:pt x="1169022" y="2848927"/>
                  </a:lnTo>
                  <a:lnTo>
                    <a:pt x="1174623" y="2854617"/>
                  </a:lnTo>
                  <a:lnTo>
                    <a:pt x="1188720" y="2854617"/>
                  </a:lnTo>
                  <a:lnTo>
                    <a:pt x="1194422" y="2848927"/>
                  </a:lnTo>
                  <a:lnTo>
                    <a:pt x="1194422" y="2834894"/>
                  </a:lnTo>
                  <a:close/>
                </a:path>
                <a:path w="4594225" h="2880360" extrusionOk="0">
                  <a:moveTo>
                    <a:pt x="1194422" y="2187194"/>
                  </a:moveTo>
                  <a:lnTo>
                    <a:pt x="1188720" y="2181479"/>
                  </a:lnTo>
                  <a:lnTo>
                    <a:pt x="1174623" y="2181479"/>
                  </a:lnTo>
                  <a:lnTo>
                    <a:pt x="1169022" y="2187194"/>
                  </a:lnTo>
                  <a:lnTo>
                    <a:pt x="1169022" y="2201164"/>
                  </a:lnTo>
                  <a:lnTo>
                    <a:pt x="1174623" y="2206879"/>
                  </a:lnTo>
                  <a:lnTo>
                    <a:pt x="1188720" y="2206879"/>
                  </a:lnTo>
                  <a:lnTo>
                    <a:pt x="1194422" y="2201164"/>
                  </a:lnTo>
                  <a:lnTo>
                    <a:pt x="1194422" y="2187194"/>
                  </a:lnTo>
                  <a:close/>
                </a:path>
                <a:path w="4594225" h="2880360" extrusionOk="0">
                  <a:moveTo>
                    <a:pt x="1194422" y="1225169"/>
                  </a:moveTo>
                  <a:lnTo>
                    <a:pt x="1188720" y="1219454"/>
                  </a:lnTo>
                  <a:lnTo>
                    <a:pt x="1174623" y="1219454"/>
                  </a:lnTo>
                  <a:lnTo>
                    <a:pt x="1169022" y="1225169"/>
                  </a:lnTo>
                  <a:lnTo>
                    <a:pt x="1169022" y="1239139"/>
                  </a:lnTo>
                  <a:lnTo>
                    <a:pt x="1174623" y="1244854"/>
                  </a:lnTo>
                  <a:lnTo>
                    <a:pt x="1188720" y="1244854"/>
                  </a:lnTo>
                  <a:lnTo>
                    <a:pt x="1194422" y="1239139"/>
                  </a:lnTo>
                  <a:lnTo>
                    <a:pt x="1194422" y="1225169"/>
                  </a:lnTo>
                  <a:close/>
                </a:path>
                <a:path w="4594225" h="2880360" extrusionOk="0">
                  <a:moveTo>
                    <a:pt x="1245222" y="2834894"/>
                  </a:moveTo>
                  <a:lnTo>
                    <a:pt x="1239520" y="2829217"/>
                  </a:lnTo>
                  <a:lnTo>
                    <a:pt x="1225550" y="2829217"/>
                  </a:lnTo>
                  <a:lnTo>
                    <a:pt x="1219822" y="2834894"/>
                  </a:lnTo>
                  <a:lnTo>
                    <a:pt x="1219822" y="2848927"/>
                  </a:lnTo>
                  <a:lnTo>
                    <a:pt x="1225550" y="2854617"/>
                  </a:lnTo>
                  <a:lnTo>
                    <a:pt x="1239520" y="2854617"/>
                  </a:lnTo>
                  <a:lnTo>
                    <a:pt x="1245222" y="2848927"/>
                  </a:lnTo>
                  <a:lnTo>
                    <a:pt x="1245222" y="2834894"/>
                  </a:lnTo>
                  <a:close/>
                </a:path>
                <a:path w="4594225" h="2880360" extrusionOk="0">
                  <a:moveTo>
                    <a:pt x="1245222" y="2187194"/>
                  </a:moveTo>
                  <a:lnTo>
                    <a:pt x="1239520" y="2181479"/>
                  </a:lnTo>
                  <a:lnTo>
                    <a:pt x="1225550" y="2181479"/>
                  </a:lnTo>
                  <a:lnTo>
                    <a:pt x="1219822" y="2187194"/>
                  </a:lnTo>
                  <a:lnTo>
                    <a:pt x="1219822" y="2201164"/>
                  </a:lnTo>
                  <a:lnTo>
                    <a:pt x="1225550" y="2206879"/>
                  </a:lnTo>
                  <a:lnTo>
                    <a:pt x="1239520" y="2206879"/>
                  </a:lnTo>
                  <a:lnTo>
                    <a:pt x="1245222" y="2201164"/>
                  </a:lnTo>
                  <a:lnTo>
                    <a:pt x="1245222" y="2187194"/>
                  </a:lnTo>
                  <a:close/>
                </a:path>
                <a:path w="4594225" h="2880360" extrusionOk="0">
                  <a:moveTo>
                    <a:pt x="1245222" y="1225169"/>
                  </a:moveTo>
                  <a:lnTo>
                    <a:pt x="1239520" y="1219454"/>
                  </a:lnTo>
                  <a:lnTo>
                    <a:pt x="1225550" y="1219454"/>
                  </a:lnTo>
                  <a:lnTo>
                    <a:pt x="1219822" y="1225169"/>
                  </a:lnTo>
                  <a:lnTo>
                    <a:pt x="1219822" y="1239139"/>
                  </a:lnTo>
                  <a:lnTo>
                    <a:pt x="1225550" y="1244854"/>
                  </a:lnTo>
                  <a:lnTo>
                    <a:pt x="1239520" y="1244854"/>
                  </a:lnTo>
                  <a:lnTo>
                    <a:pt x="1245222" y="1239139"/>
                  </a:lnTo>
                  <a:lnTo>
                    <a:pt x="1245222" y="1225169"/>
                  </a:lnTo>
                  <a:close/>
                </a:path>
                <a:path w="4594225" h="2880360" extrusionOk="0">
                  <a:moveTo>
                    <a:pt x="1296035" y="2834894"/>
                  </a:moveTo>
                  <a:lnTo>
                    <a:pt x="1290320" y="2829217"/>
                  </a:lnTo>
                  <a:lnTo>
                    <a:pt x="1276350" y="2829217"/>
                  </a:lnTo>
                  <a:lnTo>
                    <a:pt x="1270622" y="2834894"/>
                  </a:lnTo>
                  <a:lnTo>
                    <a:pt x="1270622" y="2848927"/>
                  </a:lnTo>
                  <a:lnTo>
                    <a:pt x="1276350" y="2854617"/>
                  </a:lnTo>
                  <a:lnTo>
                    <a:pt x="1290320" y="2854617"/>
                  </a:lnTo>
                  <a:lnTo>
                    <a:pt x="1296035" y="2848927"/>
                  </a:lnTo>
                  <a:lnTo>
                    <a:pt x="1296035" y="2834894"/>
                  </a:lnTo>
                  <a:close/>
                </a:path>
                <a:path w="4594225" h="2880360" extrusionOk="0">
                  <a:moveTo>
                    <a:pt x="1296035" y="2187194"/>
                  </a:moveTo>
                  <a:lnTo>
                    <a:pt x="1290320" y="2181479"/>
                  </a:lnTo>
                  <a:lnTo>
                    <a:pt x="1276350" y="2181479"/>
                  </a:lnTo>
                  <a:lnTo>
                    <a:pt x="1270622" y="2187194"/>
                  </a:lnTo>
                  <a:lnTo>
                    <a:pt x="1270622" y="2201164"/>
                  </a:lnTo>
                  <a:lnTo>
                    <a:pt x="1276350" y="2206879"/>
                  </a:lnTo>
                  <a:lnTo>
                    <a:pt x="1290320" y="2206879"/>
                  </a:lnTo>
                  <a:lnTo>
                    <a:pt x="1296035" y="2201164"/>
                  </a:lnTo>
                  <a:lnTo>
                    <a:pt x="1296035" y="2187194"/>
                  </a:lnTo>
                  <a:close/>
                </a:path>
                <a:path w="4594225" h="2880360" extrusionOk="0">
                  <a:moveTo>
                    <a:pt x="1296035" y="1225169"/>
                  </a:moveTo>
                  <a:lnTo>
                    <a:pt x="1290320" y="1219454"/>
                  </a:lnTo>
                  <a:lnTo>
                    <a:pt x="1276350" y="1219454"/>
                  </a:lnTo>
                  <a:lnTo>
                    <a:pt x="1270622" y="1225169"/>
                  </a:lnTo>
                  <a:lnTo>
                    <a:pt x="1270622" y="1239139"/>
                  </a:lnTo>
                  <a:lnTo>
                    <a:pt x="1276350" y="1244854"/>
                  </a:lnTo>
                  <a:lnTo>
                    <a:pt x="1290320" y="1244854"/>
                  </a:lnTo>
                  <a:lnTo>
                    <a:pt x="1296035" y="1239139"/>
                  </a:lnTo>
                  <a:lnTo>
                    <a:pt x="1296035" y="1225169"/>
                  </a:lnTo>
                  <a:close/>
                </a:path>
                <a:path w="4594225" h="2880360" extrusionOk="0">
                  <a:moveTo>
                    <a:pt x="1346835" y="2834894"/>
                  </a:moveTo>
                  <a:lnTo>
                    <a:pt x="1341247" y="2829217"/>
                  </a:lnTo>
                  <a:lnTo>
                    <a:pt x="1327150" y="2829217"/>
                  </a:lnTo>
                  <a:lnTo>
                    <a:pt x="1321435" y="2834894"/>
                  </a:lnTo>
                  <a:lnTo>
                    <a:pt x="1321435" y="2848927"/>
                  </a:lnTo>
                  <a:lnTo>
                    <a:pt x="1327150" y="2854617"/>
                  </a:lnTo>
                  <a:lnTo>
                    <a:pt x="1341247" y="2854617"/>
                  </a:lnTo>
                  <a:lnTo>
                    <a:pt x="1346835" y="2848927"/>
                  </a:lnTo>
                  <a:lnTo>
                    <a:pt x="1346835" y="2834894"/>
                  </a:lnTo>
                  <a:close/>
                </a:path>
                <a:path w="4594225" h="2880360" extrusionOk="0">
                  <a:moveTo>
                    <a:pt x="1346835" y="2187194"/>
                  </a:moveTo>
                  <a:lnTo>
                    <a:pt x="1341247" y="2181479"/>
                  </a:lnTo>
                  <a:lnTo>
                    <a:pt x="1327150" y="2181479"/>
                  </a:lnTo>
                  <a:lnTo>
                    <a:pt x="1321435" y="2187194"/>
                  </a:lnTo>
                  <a:lnTo>
                    <a:pt x="1321435" y="2201164"/>
                  </a:lnTo>
                  <a:lnTo>
                    <a:pt x="1327150" y="2206879"/>
                  </a:lnTo>
                  <a:lnTo>
                    <a:pt x="1341247" y="2206879"/>
                  </a:lnTo>
                  <a:lnTo>
                    <a:pt x="1346835" y="2201164"/>
                  </a:lnTo>
                  <a:lnTo>
                    <a:pt x="1346835" y="2187194"/>
                  </a:lnTo>
                  <a:close/>
                </a:path>
                <a:path w="4594225" h="2880360" extrusionOk="0">
                  <a:moveTo>
                    <a:pt x="1346835" y="1225169"/>
                  </a:moveTo>
                  <a:lnTo>
                    <a:pt x="1341247" y="1219454"/>
                  </a:lnTo>
                  <a:lnTo>
                    <a:pt x="1327150" y="1219454"/>
                  </a:lnTo>
                  <a:lnTo>
                    <a:pt x="1321435" y="1225169"/>
                  </a:lnTo>
                  <a:lnTo>
                    <a:pt x="1321435" y="1239139"/>
                  </a:lnTo>
                  <a:lnTo>
                    <a:pt x="1327150" y="1244854"/>
                  </a:lnTo>
                  <a:lnTo>
                    <a:pt x="1341247" y="1244854"/>
                  </a:lnTo>
                  <a:lnTo>
                    <a:pt x="1346835" y="1239139"/>
                  </a:lnTo>
                  <a:lnTo>
                    <a:pt x="1346835" y="1225169"/>
                  </a:lnTo>
                  <a:close/>
                </a:path>
                <a:path w="4594225" h="2880360" extrusionOk="0">
                  <a:moveTo>
                    <a:pt x="1397762" y="2834894"/>
                  </a:moveTo>
                  <a:lnTo>
                    <a:pt x="1392047" y="2829217"/>
                  </a:lnTo>
                  <a:lnTo>
                    <a:pt x="1377950" y="2829217"/>
                  </a:lnTo>
                  <a:lnTo>
                    <a:pt x="1372235" y="2834894"/>
                  </a:lnTo>
                  <a:lnTo>
                    <a:pt x="1372235" y="2848927"/>
                  </a:lnTo>
                  <a:lnTo>
                    <a:pt x="1377950" y="2854617"/>
                  </a:lnTo>
                  <a:lnTo>
                    <a:pt x="1392047" y="2854617"/>
                  </a:lnTo>
                  <a:lnTo>
                    <a:pt x="1397762" y="2848927"/>
                  </a:lnTo>
                  <a:lnTo>
                    <a:pt x="1397762" y="2834894"/>
                  </a:lnTo>
                  <a:close/>
                </a:path>
                <a:path w="4594225" h="2880360" extrusionOk="0">
                  <a:moveTo>
                    <a:pt x="1397762" y="2187194"/>
                  </a:moveTo>
                  <a:lnTo>
                    <a:pt x="1392047" y="2181479"/>
                  </a:lnTo>
                  <a:lnTo>
                    <a:pt x="1377950" y="2181479"/>
                  </a:lnTo>
                  <a:lnTo>
                    <a:pt x="1372235" y="2187194"/>
                  </a:lnTo>
                  <a:lnTo>
                    <a:pt x="1372235" y="2201164"/>
                  </a:lnTo>
                  <a:lnTo>
                    <a:pt x="1377950" y="2206879"/>
                  </a:lnTo>
                  <a:lnTo>
                    <a:pt x="1392047" y="2206879"/>
                  </a:lnTo>
                  <a:lnTo>
                    <a:pt x="1397762" y="2201164"/>
                  </a:lnTo>
                  <a:lnTo>
                    <a:pt x="1397762" y="2187194"/>
                  </a:lnTo>
                  <a:close/>
                </a:path>
                <a:path w="4594225" h="2880360" extrusionOk="0">
                  <a:moveTo>
                    <a:pt x="1397762" y="1225169"/>
                  </a:moveTo>
                  <a:lnTo>
                    <a:pt x="1392047" y="1219454"/>
                  </a:lnTo>
                  <a:lnTo>
                    <a:pt x="1377950" y="1219454"/>
                  </a:lnTo>
                  <a:lnTo>
                    <a:pt x="1372235" y="1225169"/>
                  </a:lnTo>
                  <a:lnTo>
                    <a:pt x="1372235" y="1239139"/>
                  </a:lnTo>
                  <a:lnTo>
                    <a:pt x="1377950" y="1244854"/>
                  </a:lnTo>
                  <a:lnTo>
                    <a:pt x="1392047" y="1244854"/>
                  </a:lnTo>
                  <a:lnTo>
                    <a:pt x="1397762" y="1239139"/>
                  </a:lnTo>
                  <a:lnTo>
                    <a:pt x="1397762" y="1225169"/>
                  </a:lnTo>
                  <a:close/>
                </a:path>
                <a:path w="4594225" h="2880360" extrusionOk="0">
                  <a:moveTo>
                    <a:pt x="1448562" y="2834894"/>
                  </a:moveTo>
                  <a:lnTo>
                    <a:pt x="1442847" y="2829217"/>
                  </a:lnTo>
                  <a:lnTo>
                    <a:pt x="1428750" y="2829217"/>
                  </a:lnTo>
                  <a:lnTo>
                    <a:pt x="1423162" y="2834894"/>
                  </a:lnTo>
                  <a:lnTo>
                    <a:pt x="1423162" y="2848927"/>
                  </a:lnTo>
                  <a:lnTo>
                    <a:pt x="1428750" y="2854617"/>
                  </a:lnTo>
                  <a:lnTo>
                    <a:pt x="1442847" y="2854617"/>
                  </a:lnTo>
                  <a:lnTo>
                    <a:pt x="1448562" y="2848927"/>
                  </a:lnTo>
                  <a:lnTo>
                    <a:pt x="1448562" y="2834894"/>
                  </a:lnTo>
                  <a:close/>
                </a:path>
                <a:path w="4594225" h="2880360" extrusionOk="0">
                  <a:moveTo>
                    <a:pt x="1448562" y="2187194"/>
                  </a:moveTo>
                  <a:lnTo>
                    <a:pt x="1442847" y="2181479"/>
                  </a:lnTo>
                  <a:lnTo>
                    <a:pt x="1428750" y="2181479"/>
                  </a:lnTo>
                  <a:lnTo>
                    <a:pt x="1423162" y="2187194"/>
                  </a:lnTo>
                  <a:lnTo>
                    <a:pt x="1423162" y="2201164"/>
                  </a:lnTo>
                  <a:lnTo>
                    <a:pt x="1428750" y="2206879"/>
                  </a:lnTo>
                  <a:lnTo>
                    <a:pt x="1442847" y="2206879"/>
                  </a:lnTo>
                  <a:lnTo>
                    <a:pt x="1448562" y="2201164"/>
                  </a:lnTo>
                  <a:lnTo>
                    <a:pt x="1448562" y="2187194"/>
                  </a:lnTo>
                  <a:close/>
                </a:path>
                <a:path w="4594225" h="2880360" extrusionOk="0">
                  <a:moveTo>
                    <a:pt x="1448562" y="1225169"/>
                  </a:moveTo>
                  <a:lnTo>
                    <a:pt x="1442847" y="1219454"/>
                  </a:lnTo>
                  <a:lnTo>
                    <a:pt x="1428750" y="1219454"/>
                  </a:lnTo>
                  <a:lnTo>
                    <a:pt x="1423162" y="1225169"/>
                  </a:lnTo>
                  <a:lnTo>
                    <a:pt x="1423162" y="1239139"/>
                  </a:lnTo>
                  <a:lnTo>
                    <a:pt x="1428750" y="1244854"/>
                  </a:lnTo>
                  <a:lnTo>
                    <a:pt x="1442847" y="1244854"/>
                  </a:lnTo>
                  <a:lnTo>
                    <a:pt x="1448562" y="1239139"/>
                  </a:lnTo>
                  <a:lnTo>
                    <a:pt x="1448562" y="1225169"/>
                  </a:lnTo>
                  <a:close/>
                </a:path>
                <a:path w="4594225" h="2880360" extrusionOk="0">
                  <a:moveTo>
                    <a:pt x="1499362" y="2834894"/>
                  </a:moveTo>
                  <a:lnTo>
                    <a:pt x="1493647" y="2829217"/>
                  </a:lnTo>
                  <a:lnTo>
                    <a:pt x="1479677" y="2829217"/>
                  </a:lnTo>
                  <a:lnTo>
                    <a:pt x="1473962" y="2834894"/>
                  </a:lnTo>
                  <a:lnTo>
                    <a:pt x="1473962" y="2848927"/>
                  </a:lnTo>
                  <a:lnTo>
                    <a:pt x="1479677" y="2854617"/>
                  </a:lnTo>
                  <a:lnTo>
                    <a:pt x="1493647" y="2854617"/>
                  </a:lnTo>
                  <a:lnTo>
                    <a:pt x="1499362" y="2848927"/>
                  </a:lnTo>
                  <a:lnTo>
                    <a:pt x="1499362" y="2834894"/>
                  </a:lnTo>
                  <a:close/>
                </a:path>
                <a:path w="4594225" h="2880360" extrusionOk="0">
                  <a:moveTo>
                    <a:pt x="1499362" y="2187194"/>
                  </a:moveTo>
                  <a:lnTo>
                    <a:pt x="1493647" y="2181479"/>
                  </a:lnTo>
                  <a:lnTo>
                    <a:pt x="1479677" y="2181479"/>
                  </a:lnTo>
                  <a:lnTo>
                    <a:pt x="1473962" y="2187194"/>
                  </a:lnTo>
                  <a:lnTo>
                    <a:pt x="1473962" y="2201164"/>
                  </a:lnTo>
                  <a:lnTo>
                    <a:pt x="1479677" y="2206879"/>
                  </a:lnTo>
                  <a:lnTo>
                    <a:pt x="1493647" y="2206879"/>
                  </a:lnTo>
                  <a:lnTo>
                    <a:pt x="1499362" y="2201164"/>
                  </a:lnTo>
                  <a:lnTo>
                    <a:pt x="1499362" y="2187194"/>
                  </a:lnTo>
                  <a:close/>
                </a:path>
                <a:path w="4594225" h="2880360" extrusionOk="0">
                  <a:moveTo>
                    <a:pt x="1499362" y="1225169"/>
                  </a:moveTo>
                  <a:lnTo>
                    <a:pt x="1493647" y="1219454"/>
                  </a:lnTo>
                  <a:lnTo>
                    <a:pt x="1479677" y="1219454"/>
                  </a:lnTo>
                  <a:lnTo>
                    <a:pt x="1473962" y="1225169"/>
                  </a:lnTo>
                  <a:lnTo>
                    <a:pt x="1473962" y="1239139"/>
                  </a:lnTo>
                  <a:lnTo>
                    <a:pt x="1479677" y="1244854"/>
                  </a:lnTo>
                  <a:lnTo>
                    <a:pt x="1493647" y="1244854"/>
                  </a:lnTo>
                  <a:lnTo>
                    <a:pt x="1499362" y="1239139"/>
                  </a:lnTo>
                  <a:lnTo>
                    <a:pt x="1499362" y="1225169"/>
                  </a:lnTo>
                  <a:close/>
                </a:path>
                <a:path w="4594225" h="2880360" extrusionOk="0">
                  <a:moveTo>
                    <a:pt x="1550162" y="2834894"/>
                  </a:moveTo>
                  <a:lnTo>
                    <a:pt x="1544447" y="2829217"/>
                  </a:lnTo>
                  <a:lnTo>
                    <a:pt x="1530477" y="2829217"/>
                  </a:lnTo>
                  <a:lnTo>
                    <a:pt x="1524762" y="2834894"/>
                  </a:lnTo>
                  <a:lnTo>
                    <a:pt x="1524762" y="2848927"/>
                  </a:lnTo>
                  <a:lnTo>
                    <a:pt x="1530477" y="2854617"/>
                  </a:lnTo>
                  <a:lnTo>
                    <a:pt x="1544447" y="2854617"/>
                  </a:lnTo>
                  <a:lnTo>
                    <a:pt x="1550162" y="2848927"/>
                  </a:lnTo>
                  <a:lnTo>
                    <a:pt x="1550162" y="2834894"/>
                  </a:lnTo>
                  <a:close/>
                </a:path>
                <a:path w="4594225" h="2880360" extrusionOk="0">
                  <a:moveTo>
                    <a:pt x="1550162" y="2187194"/>
                  </a:moveTo>
                  <a:lnTo>
                    <a:pt x="1544447" y="2181479"/>
                  </a:lnTo>
                  <a:lnTo>
                    <a:pt x="1530477" y="2181479"/>
                  </a:lnTo>
                  <a:lnTo>
                    <a:pt x="1524762" y="2187194"/>
                  </a:lnTo>
                  <a:lnTo>
                    <a:pt x="1524762" y="2201164"/>
                  </a:lnTo>
                  <a:lnTo>
                    <a:pt x="1530477" y="2206879"/>
                  </a:lnTo>
                  <a:lnTo>
                    <a:pt x="1544447" y="2206879"/>
                  </a:lnTo>
                  <a:lnTo>
                    <a:pt x="1550162" y="2201164"/>
                  </a:lnTo>
                  <a:lnTo>
                    <a:pt x="1550162" y="2187194"/>
                  </a:lnTo>
                  <a:close/>
                </a:path>
                <a:path w="4594225" h="2880360" extrusionOk="0">
                  <a:moveTo>
                    <a:pt x="1550162" y="1225169"/>
                  </a:moveTo>
                  <a:lnTo>
                    <a:pt x="1544447" y="1219454"/>
                  </a:lnTo>
                  <a:lnTo>
                    <a:pt x="1530477" y="1219454"/>
                  </a:lnTo>
                  <a:lnTo>
                    <a:pt x="1524762" y="1225169"/>
                  </a:lnTo>
                  <a:lnTo>
                    <a:pt x="1524762" y="1239139"/>
                  </a:lnTo>
                  <a:lnTo>
                    <a:pt x="1530477" y="1244854"/>
                  </a:lnTo>
                  <a:lnTo>
                    <a:pt x="1544447" y="1244854"/>
                  </a:lnTo>
                  <a:lnTo>
                    <a:pt x="1550162" y="1239139"/>
                  </a:lnTo>
                  <a:lnTo>
                    <a:pt x="1550162" y="1225169"/>
                  </a:lnTo>
                  <a:close/>
                </a:path>
                <a:path w="4594225" h="2880360" extrusionOk="0">
                  <a:moveTo>
                    <a:pt x="1600962" y="2834894"/>
                  </a:moveTo>
                  <a:lnTo>
                    <a:pt x="1595374" y="2829217"/>
                  </a:lnTo>
                  <a:lnTo>
                    <a:pt x="1581277" y="2829217"/>
                  </a:lnTo>
                  <a:lnTo>
                    <a:pt x="1575562" y="2834894"/>
                  </a:lnTo>
                  <a:lnTo>
                    <a:pt x="1575562" y="2848927"/>
                  </a:lnTo>
                  <a:lnTo>
                    <a:pt x="1581277" y="2854617"/>
                  </a:lnTo>
                  <a:lnTo>
                    <a:pt x="1595374" y="2854617"/>
                  </a:lnTo>
                  <a:lnTo>
                    <a:pt x="1600962" y="2848927"/>
                  </a:lnTo>
                  <a:lnTo>
                    <a:pt x="1600962" y="2834894"/>
                  </a:lnTo>
                  <a:close/>
                </a:path>
                <a:path w="4594225" h="2880360" extrusionOk="0">
                  <a:moveTo>
                    <a:pt x="1600962" y="2187194"/>
                  </a:moveTo>
                  <a:lnTo>
                    <a:pt x="1595374" y="2181479"/>
                  </a:lnTo>
                  <a:lnTo>
                    <a:pt x="1581277" y="2181479"/>
                  </a:lnTo>
                  <a:lnTo>
                    <a:pt x="1575562" y="2187194"/>
                  </a:lnTo>
                  <a:lnTo>
                    <a:pt x="1575562" y="2201164"/>
                  </a:lnTo>
                  <a:lnTo>
                    <a:pt x="1581277" y="2206879"/>
                  </a:lnTo>
                  <a:lnTo>
                    <a:pt x="1595374" y="2206879"/>
                  </a:lnTo>
                  <a:lnTo>
                    <a:pt x="1600962" y="2201164"/>
                  </a:lnTo>
                  <a:lnTo>
                    <a:pt x="1600962" y="2187194"/>
                  </a:lnTo>
                  <a:close/>
                </a:path>
                <a:path w="4594225" h="2880360" extrusionOk="0">
                  <a:moveTo>
                    <a:pt x="1600962" y="1225169"/>
                  </a:moveTo>
                  <a:lnTo>
                    <a:pt x="1595374" y="1219454"/>
                  </a:lnTo>
                  <a:lnTo>
                    <a:pt x="1581277" y="1219454"/>
                  </a:lnTo>
                  <a:lnTo>
                    <a:pt x="1575562" y="1225169"/>
                  </a:lnTo>
                  <a:lnTo>
                    <a:pt x="1575562" y="1239139"/>
                  </a:lnTo>
                  <a:lnTo>
                    <a:pt x="1581277" y="1244854"/>
                  </a:lnTo>
                  <a:lnTo>
                    <a:pt x="1595374" y="1244854"/>
                  </a:lnTo>
                  <a:lnTo>
                    <a:pt x="1600962" y="1239139"/>
                  </a:lnTo>
                  <a:lnTo>
                    <a:pt x="1600962" y="1225169"/>
                  </a:lnTo>
                  <a:close/>
                </a:path>
                <a:path w="4594225" h="2880360" extrusionOk="0">
                  <a:moveTo>
                    <a:pt x="1651889" y="2834894"/>
                  </a:moveTo>
                  <a:lnTo>
                    <a:pt x="1646174" y="2829217"/>
                  </a:lnTo>
                  <a:lnTo>
                    <a:pt x="1632077" y="2829217"/>
                  </a:lnTo>
                  <a:lnTo>
                    <a:pt x="1626362" y="2834894"/>
                  </a:lnTo>
                  <a:lnTo>
                    <a:pt x="1626362" y="2848927"/>
                  </a:lnTo>
                  <a:lnTo>
                    <a:pt x="1632077" y="2854617"/>
                  </a:lnTo>
                  <a:lnTo>
                    <a:pt x="1646174" y="2854617"/>
                  </a:lnTo>
                  <a:lnTo>
                    <a:pt x="1651889" y="2848927"/>
                  </a:lnTo>
                  <a:lnTo>
                    <a:pt x="1651889" y="2834894"/>
                  </a:lnTo>
                  <a:close/>
                </a:path>
                <a:path w="4594225" h="2880360" extrusionOk="0">
                  <a:moveTo>
                    <a:pt x="1651889" y="2187194"/>
                  </a:moveTo>
                  <a:lnTo>
                    <a:pt x="1646174" y="2181479"/>
                  </a:lnTo>
                  <a:lnTo>
                    <a:pt x="1632077" y="2181479"/>
                  </a:lnTo>
                  <a:lnTo>
                    <a:pt x="1626362" y="2187194"/>
                  </a:lnTo>
                  <a:lnTo>
                    <a:pt x="1626362" y="2201164"/>
                  </a:lnTo>
                  <a:lnTo>
                    <a:pt x="1632077" y="2206879"/>
                  </a:lnTo>
                  <a:lnTo>
                    <a:pt x="1646174" y="2206879"/>
                  </a:lnTo>
                  <a:lnTo>
                    <a:pt x="1651889" y="2201164"/>
                  </a:lnTo>
                  <a:lnTo>
                    <a:pt x="1651889" y="2187194"/>
                  </a:lnTo>
                  <a:close/>
                </a:path>
                <a:path w="4594225" h="2880360" extrusionOk="0">
                  <a:moveTo>
                    <a:pt x="1651889" y="1225169"/>
                  </a:moveTo>
                  <a:lnTo>
                    <a:pt x="1646174" y="1219454"/>
                  </a:lnTo>
                  <a:lnTo>
                    <a:pt x="1632077" y="1219454"/>
                  </a:lnTo>
                  <a:lnTo>
                    <a:pt x="1626362" y="1225169"/>
                  </a:lnTo>
                  <a:lnTo>
                    <a:pt x="1626362" y="1239139"/>
                  </a:lnTo>
                  <a:lnTo>
                    <a:pt x="1632077" y="1244854"/>
                  </a:lnTo>
                  <a:lnTo>
                    <a:pt x="1646174" y="1244854"/>
                  </a:lnTo>
                  <a:lnTo>
                    <a:pt x="1651889" y="1239139"/>
                  </a:lnTo>
                  <a:lnTo>
                    <a:pt x="1651889" y="1225169"/>
                  </a:lnTo>
                  <a:close/>
                </a:path>
                <a:path w="4594225" h="2880360" extrusionOk="0">
                  <a:moveTo>
                    <a:pt x="1702689" y="2834894"/>
                  </a:moveTo>
                  <a:lnTo>
                    <a:pt x="1696974" y="2829217"/>
                  </a:lnTo>
                  <a:lnTo>
                    <a:pt x="1682877" y="2829217"/>
                  </a:lnTo>
                  <a:lnTo>
                    <a:pt x="1677289" y="2834894"/>
                  </a:lnTo>
                  <a:lnTo>
                    <a:pt x="1677289" y="2848927"/>
                  </a:lnTo>
                  <a:lnTo>
                    <a:pt x="1682877" y="2854617"/>
                  </a:lnTo>
                  <a:lnTo>
                    <a:pt x="1696974" y="2854617"/>
                  </a:lnTo>
                  <a:lnTo>
                    <a:pt x="1702689" y="2848927"/>
                  </a:lnTo>
                  <a:lnTo>
                    <a:pt x="1702689" y="2834894"/>
                  </a:lnTo>
                  <a:close/>
                </a:path>
                <a:path w="4594225" h="2880360" extrusionOk="0">
                  <a:moveTo>
                    <a:pt x="1702689" y="2187194"/>
                  </a:moveTo>
                  <a:lnTo>
                    <a:pt x="1696974" y="2181479"/>
                  </a:lnTo>
                  <a:lnTo>
                    <a:pt x="1682877" y="2181479"/>
                  </a:lnTo>
                  <a:lnTo>
                    <a:pt x="1677289" y="2187194"/>
                  </a:lnTo>
                  <a:lnTo>
                    <a:pt x="1677289" y="2201164"/>
                  </a:lnTo>
                  <a:lnTo>
                    <a:pt x="1682877" y="2206879"/>
                  </a:lnTo>
                  <a:lnTo>
                    <a:pt x="1696974" y="2206879"/>
                  </a:lnTo>
                  <a:lnTo>
                    <a:pt x="1702689" y="2201164"/>
                  </a:lnTo>
                  <a:lnTo>
                    <a:pt x="1702689" y="2187194"/>
                  </a:lnTo>
                  <a:close/>
                </a:path>
                <a:path w="4594225" h="2880360" extrusionOk="0">
                  <a:moveTo>
                    <a:pt x="1702689" y="1225169"/>
                  </a:moveTo>
                  <a:lnTo>
                    <a:pt x="1696974" y="1219454"/>
                  </a:lnTo>
                  <a:lnTo>
                    <a:pt x="1682877" y="1219454"/>
                  </a:lnTo>
                  <a:lnTo>
                    <a:pt x="1677289" y="1225169"/>
                  </a:lnTo>
                  <a:lnTo>
                    <a:pt x="1677289" y="1239139"/>
                  </a:lnTo>
                  <a:lnTo>
                    <a:pt x="1682877" y="1244854"/>
                  </a:lnTo>
                  <a:lnTo>
                    <a:pt x="1696974" y="1244854"/>
                  </a:lnTo>
                  <a:lnTo>
                    <a:pt x="1702689" y="1239139"/>
                  </a:lnTo>
                  <a:lnTo>
                    <a:pt x="1702689" y="1225169"/>
                  </a:lnTo>
                  <a:close/>
                </a:path>
                <a:path w="4594225" h="2880360" extrusionOk="0">
                  <a:moveTo>
                    <a:pt x="1753489" y="2834894"/>
                  </a:moveTo>
                  <a:lnTo>
                    <a:pt x="1747774" y="2829217"/>
                  </a:lnTo>
                  <a:lnTo>
                    <a:pt x="1733804" y="2829217"/>
                  </a:lnTo>
                  <a:lnTo>
                    <a:pt x="1728089" y="2834894"/>
                  </a:lnTo>
                  <a:lnTo>
                    <a:pt x="1728089" y="2848927"/>
                  </a:lnTo>
                  <a:lnTo>
                    <a:pt x="1733804" y="2854617"/>
                  </a:lnTo>
                  <a:lnTo>
                    <a:pt x="1747774" y="2854617"/>
                  </a:lnTo>
                  <a:lnTo>
                    <a:pt x="1753489" y="2848927"/>
                  </a:lnTo>
                  <a:lnTo>
                    <a:pt x="1753489" y="2834894"/>
                  </a:lnTo>
                  <a:close/>
                </a:path>
                <a:path w="4594225" h="2880360" extrusionOk="0">
                  <a:moveTo>
                    <a:pt x="1753489" y="2187194"/>
                  </a:moveTo>
                  <a:lnTo>
                    <a:pt x="1747774" y="2181479"/>
                  </a:lnTo>
                  <a:lnTo>
                    <a:pt x="1733804" y="2181479"/>
                  </a:lnTo>
                  <a:lnTo>
                    <a:pt x="1728089" y="2187194"/>
                  </a:lnTo>
                  <a:lnTo>
                    <a:pt x="1728089" y="2201164"/>
                  </a:lnTo>
                  <a:lnTo>
                    <a:pt x="1733804" y="2206879"/>
                  </a:lnTo>
                  <a:lnTo>
                    <a:pt x="1747774" y="2206879"/>
                  </a:lnTo>
                  <a:lnTo>
                    <a:pt x="1753489" y="2201164"/>
                  </a:lnTo>
                  <a:lnTo>
                    <a:pt x="1753489" y="2187194"/>
                  </a:lnTo>
                  <a:close/>
                </a:path>
                <a:path w="4594225" h="2880360" extrusionOk="0">
                  <a:moveTo>
                    <a:pt x="1753489" y="1225169"/>
                  </a:moveTo>
                  <a:lnTo>
                    <a:pt x="1747774" y="1219454"/>
                  </a:lnTo>
                  <a:lnTo>
                    <a:pt x="1733804" y="1219454"/>
                  </a:lnTo>
                  <a:lnTo>
                    <a:pt x="1728089" y="1225169"/>
                  </a:lnTo>
                  <a:lnTo>
                    <a:pt x="1728089" y="1239139"/>
                  </a:lnTo>
                  <a:lnTo>
                    <a:pt x="1733804" y="1244854"/>
                  </a:lnTo>
                  <a:lnTo>
                    <a:pt x="1747774" y="1244854"/>
                  </a:lnTo>
                  <a:lnTo>
                    <a:pt x="1753489" y="1239139"/>
                  </a:lnTo>
                  <a:lnTo>
                    <a:pt x="1753489" y="1225169"/>
                  </a:lnTo>
                  <a:close/>
                </a:path>
                <a:path w="4594225" h="2880360" extrusionOk="0">
                  <a:moveTo>
                    <a:pt x="1804289" y="2834894"/>
                  </a:moveTo>
                  <a:lnTo>
                    <a:pt x="1798574" y="2829217"/>
                  </a:lnTo>
                  <a:lnTo>
                    <a:pt x="1784604" y="2829217"/>
                  </a:lnTo>
                  <a:lnTo>
                    <a:pt x="1778889" y="2834894"/>
                  </a:lnTo>
                  <a:lnTo>
                    <a:pt x="1778889" y="2848927"/>
                  </a:lnTo>
                  <a:lnTo>
                    <a:pt x="1784604" y="2854617"/>
                  </a:lnTo>
                  <a:lnTo>
                    <a:pt x="1798574" y="2854617"/>
                  </a:lnTo>
                  <a:lnTo>
                    <a:pt x="1804289" y="2848927"/>
                  </a:lnTo>
                  <a:lnTo>
                    <a:pt x="1804289" y="2834894"/>
                  </a:lnTo>
                  <a:close/>
                </a:path>
                <a:path w="4594225" h="2880360" extrusionOk="0">
                  <a:moveTo>
                    <a:pt x="1804289" y="2187194"/>
                  </a:moveTo>
                  <a:lnTo>
                    <a:pt x="1798574" y="2181479"/>
                  </a:lnTo>
                  <a:lnTo>
                    <a:pt x="1784604" y="2181479"/>
                  </a:lnTo>
                  <a:lnTo>
                    <a:pt x="1778889" y="2187194"/>
                  </a:lnTo>
                  <a:lnTo>
                    <a:pt x="1778889" y="2201164"/>
                  </a:lnTo>
                  <a:lnTo>
                    <a:pt x="1784604" y="2206879"/>
                  </a:lnTo>
                  <a:lnTo>
                    <a:pt x="1798574" y="2206879"/>
                  </a:lnTo>
                  <a:lnTo>
                    <a:pt x="1804289" y="2201164"/>
                  </a:lnTo>
                  <a:lnTo>
                    <a:pt x="1804289" y="2187194"/>
                  </a:lnTo>
                  <a:close/>
                </a:path>
                <a:path w="4594225" h="2880360" extrusionOk="0">
                  <a:moveTo>
                    <a:pt x="1804289" y="1225169"/>
                  </a:moveTo>
                  <a:lnTo>
                    <a:pt x="1798574" y="1219454"/>
                  </a:lnTo>
                  <a:lnTo>
                    <a:pt x="1784604" y="1219454"/>
                  </a:lnTo>
                  <a:lnTo>
                    <a:pt x="1778889" y="1225169"/>
                  </a:lnTo>
                  <a:lnTo>
                    <a:pt x="1778889" y="1239139"/>
                  </a:lnTo>
                  <a:lnTo>
                    <a:pt x="1784604" y="1244854"/>
                  </a:lnTo>
                  <a:lnTo>
                    <a:pt x="1798574" y="1244854"/>
                  </a:lnTo>
                  <a:lnTo>
                    <a:pt x="1804289" y="1239139"/>
                  </a:lnTo>
                  <a:lnTo>
                    <a:pt x="1804289" y="1225169"/>
                  </a:lnTo>
                  <a:close/>
                </a:path>
                <a:path w="4594225" h="2880360" extrusionOk="0">
                  <a:moveTo>
                    <a:pt x="1855089" y="2834894"/>
                  </a:moveTo>
                  <a:lnTo>
                    <a:pt x="1849501" y="2829217"/>
                  </a:lnTo>
                  <a:lnTo>
                    <a:pt x="1835404" y="2829217"/>
                  </a:lnTo>
                  <a:lnTo>
                    <a:pt x="1829689" y="2834894"/>
                  </a:lnTo>
                  <a:lnTo>
                    <a:pt x="1829689" y="2848927"/>
                  </a:lnTo>
                  <a:lnTo>
                    <a:pt x="1835404" y="2854617"/>
                  </a:lnTo>
                  <a:lnTo>
                    <a:pt x="1849501" y="2854617"/>
                  </a:lnTo>
                  <a:lnTo>
                    <a:pt x="1855089" y="2848927"/>
                  </a:lnTo>
                  <a:lnTo>
                    <a:pt x="1855089" y="2834894"/>
                  </a:lnTo>
                  <a:close/>
                </a:path>
                <a:path w="4594225" h="2880360" extrusionOk="0">
                  <a:moveTo>
                    <a:pt x="1855089" y="2187194"/>
                  </a:moveTo>
                  <a:lnTo>
                    <a:pt x="1849501" y="2181479"/>
                  </a:lnTo>
                  <a:lnTo>
                    <a:pt x="1835404" y="2181479"/>
                  </a:lnTo>
                  <a:lnTo>
                    <a:pt x="1829689" y="2187194"/>
                  </a:lnTo>
                  <a:lnTo>
                    <a:pt x="1829689" y="2201164"/>
                  </a:lnTo>
                  <a:lnTo>
                    <a:pt x="1835404" y="2206879"/>
                  </a:lnTo>
                  <a:lnTo>
                    <a:pt x="1849501" y="2206879"/>
                  </a:lnTo>
                  <a:lnTo>
                    <a:pt x="1855089" y="2201164"/>
                  </a:lnTo>
                  <a:lnTo>
                    <a:pt x="1855089" y="2187194"/>
                  </a:lnTo>
                  <a:close/>
                </a:path>
                <a:path w="4594225" h="2880360" extrusionOk="0">
                  <a:moveTo>
                    <a:pt x="1855089" y="1225169"/>
                  </a:moveTo>
                  <a:lnTo>
                    <a:pt x="1849501" y="1219454"/>
                  </a:lnTo>
                  <a:lnTo>
                    <a:pt x="1835404" y="1219454"/>
                  </a:lnTo>
                  <a:lnTo>
                    <a:pt x="1829689" y="1225169"/>
                  </a:lnTo>
                  <a:lnTo>
                    <a:pt x="1829689" y="1239139"/>
                  </a:lnTo>
                  <a:lnTo>
                    <a:pt x="1835404" y="1244854"/>
                  </a:lnTo>
                  <a:lnTo>
                    <a:pt x="1849501" y="1244854"/>
                  </a:lnTo>
                  <a:lnTo>
                    <a:pt x="1855089" y="1239139"/>
                  </a:lnTo>
                  <a:lnTo>
                    <a:pt x="1855089" y="1225169"/>
                  </a:lnTo>
                  <a:close/>
                </a:path>
                <a:path w="4594225" h="2880360" extrusionOk="0">
                  <a:moveTo>
                    <a:pt x="1906016" y="2834894"/>
                  </a:moveTo>
                  <a:lnTo>
                    <a:pt x="1900301" y="2829217"/>
                  </a:lnTo>
                  <a:lnTo>
                    <a:pt x="1886204" y="2829217"/>
                  </a:lnTo>
                  <a:lnTo>
                    <a:pt x="1880489" y="2834894"/>
                  </a:lnTo>
                  <a:lnTo>
                    <a:pt x="1880489" y="2848927"/>
                  </a:lnTo>
                  <a:lnTo>
                    <a:pt x="1886204" y="2854617"/>
                  </a:lnTo>
                  <a:lnTo>
                    <a:pt x="1900301" y="2854617"/>
                  </a:lnTo>
                  <a:lnTo>
                    <a:pt x="1906016" y="2848927"/>
                  </a:lnTo>
                  <a:lnTo>
                    <a:pt x="1906016" y="2834894"/>
                  </a:lnTo>
                  <a:close/>
                </a:path>
                <a:path w="4594225" h="2880360" extrusionOk="0">
                  <a:moveTo>
                    <a:pt x="1906016" y="2187194"/>
                  </a:moveTo>
                  <a:lnTo>
                    <a:pt x="1900301" y="2181479"/>
                  </a:lnTo>
                  <a:lnTo>
                    <a:pt x="1886204" y="2181479"/>
                  </a:lnTo>
                  <a:lnTo>
                    <a:pt x="1880489" y="2187194"/>
                  </a:lnTo>
                  <a:lnTo>
                    <a:pt x="1880489" y="2201164"/>
                  </a:lnTo>
                  <a:lnTo>
                    <a:pt x="1886204" y="2206879"/>
                  </a:lnTo>
                  <a:lnTo>
                    <a:pt x="1900301" y="2206879"/>
                  </a:lnTo>
                  <a:lnTo>
                    <a:pt x="1906016" y="2201164"/>
                  </a:lnTo>
                  <a:lnTo>
                    <a:pt x="1906016" y="2187194"/>
                  </a:lnTo>
                  <a:close/>
                </a:path>
                <a:path w="4594225" h="2880360" extrusionOk="0">
                  <a:moveTo>
                    <a:pt x="1906016" y="1225169"/>
                  </a:moveTo>
                  <a:lnTo>
                    <a:pt x="1900301" y="1219454"/>
                  </a:lnTo>
                  <a:lnTo>
                    <a:pt x="1886204" y="1219454"/>
                  </a:lnTo>
                  <a:lnTo>
                    <a:pt x="1880489" y="1225169"/>
                  </a:lnTo>
                  <a:lnTo>
                    <a:pt x="1880489" y="1239139"/>
                  </a:lnTo>
                  <a:lnTo>
                    <a:pt x="1886204" y="1244854"/>
                  </a:lnTo>
                  <a:lnTo>
                    <a:pt x="1900301" y="1244854"/>
                  </a:lnTo>
                  <a:lnTo>
                    <a:pt x="1906016" y="1239139"/>
                  </a:lnTo>
                  <a:lnTo>
                    <a:pt x="1906016" y="1225169"/>
                  </a:lnTo>
                  <a:close/>
                </a:path>
                <a:path w="4594225" h="2880360" extrusionOk="0">
                  <a:moveTo>
                    <a:pt x="1956816" y="2834894"/>
                  </a:moveTo>
                  <a:lnTo>
                    <a:pt x="1951101" y="2829217"/>
                  </a:lnTo>
                  <a:lnTo>
                    <a:pt x="1937004" y="2829217"/>
                  </a:lnTo>
                  <a:lnTo>
                    <a:pt x="1931416" y="2834894"/>
                  </a:lnTo>
                  <a:lnTo>
                    <a:pt x="1931416" y="2848927"/>
                  </a:lnTo>
                  <a:lnTo>
                    <a:pt x="1937004" y="2854617"/>
                  </a:lnTo>
                  <a:lnTo>
                    <a:pt x="1951101" y="2854617"/>
                  </a:lnTo>
                  <a:lnTo>
                    <a:pt x="1956816" y="2848927"/>
                  </a:lnTo>
                  <a:lnTo>
                    <a:pt x="1956816" y="2834894"/>
                  </a:lnTo>
                  <a:close/>
                </a:path>
                <a:path w="4594225" h="2880360" extrusionOk="0">
                  <a:moveTo>
                    <a:pt x="1956816" y="2187194"/>
                  </a:moveTo>
                  <a:lnTo>
                    <a:pt x="1951101" y="2181479"/>
                  </a:lnTo>
                  <a:lnTo>
                    <a:pt x="1937004" y="2181479"/>
                  </a:lnTo>
                  <a:lnTo>
                    <a:pt x="1931416" y="2187194"/>
                  </a:lnTo>
                  <a:lnTo>
                    <a:pt x="1931416" y="2201164"/>
                  </a:lnTo>
                  <a:lnTo>
                    <a:pt x="1937004" y="2206879"/>
                  </a:lnTo>
                  <a:lnTo>
                    <a:pt x="1951101" y="2206879"/>
                  </a:lnTo>
                  <a:lnTo>
                    <a:pt x="1956816" y="2201164"/>
                  </a:lnTo>
                  <a:lnTo>
                    <a:pt x="1956816" y="2187194"/>
                  </a:lnTo>
                  <a:close/>
                </a:path>
                <a:path w="4594225" h="2880360" extrusionOk="0">
                  <a:moveTo>
                    <a:pt x="1956816" y="1225169"/>
                  </a:moveTo>
                  <a:lnTo>
                    <a:pt x="1951101" y="1219454"/>
                  </a:lnTo>
                  <a:lnTo>
                    <a:pt x="1937004" y="1219454"/>
                  </a:lnTo>
                  <a:lnTo>
                    <a:pt x="1931416" y="1225169"/>
                  </a:lnTo>
                  <a:lnTo>
                    <a:pt x="1931416" y="1239139"/>
                  </a:lnTo>
                  <a:lnTo>
                    <a:pt x="1937004" y="1244854"/>
                  </a:lnTo>
                  <a:lnTo>
                    <a:pt x="1951101" y="1244854"/>
                  </a:lnTo>
                  <a:lnTo>
                    <a:pt x="1956816" y="1239139"/>
                  </a:lnTo>
                  <a:lnTo>
                    <a:pt x="1956816" y="1225169"/>
                  </a:lnTo>
                  <a:close/>
                </a:path>
                <a:path w="4594225" h="2880360" extrusionOk="0">
                  <a:moveTo>
                    <a:pt x="2007616" y="2834894"/>
                  </a:moveTo>
                  <a:lnTo>
                    <a:pt x="2001901" y="2829217"/>
                  </a:lnTo>
                  <a:lnTo>
                    <a:pt x="1987931" y="2829217"/>
                  </a:lnTo>
                  <a:lnTo>
                    <a:pt x="1982216" y="2834894"/>
                  </a:lnTo>
                  <a:lnTo>
                    <a:pt x="1982216" y="2848927"/>
                  </a:lnTo>
                  <a:lnTo>
                    <a:pt x="1987931" y="2854617"/>
                  </a:lnTo>
                  <a:lnTo>
                    <a:pt x="2001901" y="2854617"/>
                  </a:lnTo>
                  <a:lnTo>
                    <a:pt x="2007616" y="2848927"/>
                  </a:lnTo>
                  <a:lnTo>
                    <a:pt x="2007616" y="2834894"/>
                  </a:lnTo>
                  <a:close/>
                </a:path>
                <a:path w="4594225" h="2880360" extrusionOk="0">
                  <a:moveTo>
                    <a:pt x="2007616" y="2187194"/>
                  </a:moveTo>
                  <a:lnTo>
                    <a:pt x="2001901" y="2181479"/>
                  </a:lnTo>
                  <a:lnTo>
                    <a:pt x="1987931" y="2181479"/>
                  </a:lnTo>
                  <a:lnTo>
                    <a:pt x="1982216" y="2187194"/>
                  </a:lnTo>
                  <a:lnTo>
                    <a:pt x="1982216" y="2201164"/>
                  </a:lnTo>
                  <a:lnTo>
                    <a:pt x="1987931" y="2206879"/>
                  </a:lnTo>
                  <a:lnTo>
                    <a:pt x="2001901" y="2206879"/>
                  </a:lnTo>
                  <a:lnTo>
                    <a:pt x="2007616" y="2201164"/>
                  </a:lnTo>
                  <a:lnTo>
                    <a:pt x="2007616" y="2187194"/>
                  </a:lnTo>
                  <a:close/>
                </a:path>
                <a:path w="4594225" h="2880360" extrusionOk="0">
                  <a:moveTo>
                    <a:pt x="2007616" y="1225169"/>
                  </a:moveTo>
                  <a:lnTo>
                    <a:pt x="2001901" y="1219454"/>
                  </a:lnTo>
                  <a:lnTo>
                    <a:pt x="1987931" y="1219454"/>
                  </a:lnTo>
                  <a:lnTo>
                    <a:pt x="1982216" y="1225169"/>
                  </a:lnTo>
                  <a:lnTo>
                    <a:pt x="1982216" y="1239139"/>
                  </a:lnTo>
                  <a:lnTo>
                    <a:pt x="1987931" y="1244854"/>
                  </a:lnTo>
                  <a:lnTo>
                    <a:pt x="2001901" y="1244854"/>
                  </a:lnTo>
                  <a:lnTo>
                    <a:pt x="2007616" y="1239139"/>
                  </a:lnTo>
                  <a:lnTo>
                    <a:pt x="2007616" y="1225169"/>
                  </a:lnTo>
                  <a:close/>
                </a:path>
                <a:path w="4594225" h="2880360" extrusionOk="0">
                  <a:moveTo>
                    <a:pt x="2058416" y="2834894"/>
                  </a:moveTo>
                  <a:lnTo>
                    <a:pt x="2052701" y="2829217"/>
                  </a:lnTo>
                  <a:lnTo>
                    <a:pt x="2038731" y="2829217"/>
                  </a:lnTo>
                  <a:lnTo>
                    <a:pt x="2033016" y="2834894"/>
                  </a:lnTo>
                  <a:lnTo>
                    <a:pt x="2033016" y="2848927"/>
                  </a:lnTo>
                  <a:lnTo>
                    <a:pt x="2038731" y="2854617"/>
                  </a:lnTo>
                  <a:lnTo>
                    <a:pt x="2052701" y="2854617"/>
                  </a:lnTo>
                  <a:lnTo>
                    <a:pt x="2058416" y="2848927"/>
                  </a:lnTo>
                  <a:lnTo>
                    <a:pt x="2058416" y="2834894"/>
                  </a:lnTo>
                  <a:close/>
                </a:path>
                <a:path w="4594225" h="2880360" extrusionOk="0">
                  <a:moveTo>
                    <a:pt x="2058416" y="2187194"/>
                  </a:moveTo>
                  <a:lnTo>
                    <a:pt x="2052701" y="2181479"/>
                  </a:lnTo>
                  <a:lnTo>
                    <a:pt x="2038731" y="2181479"/>
                  </a:lnTo>
                  <a:lnTo>
                    <a:pt x="2033016" y="2187194"/>
                  </a:lnTo>
                  <a:lnTo>
                    <a:pt x="2033016" y="2201164"/>
                  </a:lnTo>
                  <a:lnTo>
                    <a:pt x="2038731" y="2206879"/>
                  </a:lnTo>
                  <a:lnTo>
                    <a:pt x="2052701" y="2206879"/>
                  </a:lnTo>
                  <a:lnTo>
                    <a:pt x="2058416" y="2201164"/>
                  </a:lnTo>
                  <a:lnTo>
                    <a:pt x="2058416" y="2187194"/>
                  </a:lnTo>
                  <a:close/>
                </a:path>
                <a:path w="4594225" h="2880360" extrusionOk="0">
                  <a:moveTo>
                    <a:pt x="2058416" y="1225169"/>
                  </a:moveTo>
                  <a:lnTo>
                    <a:pt x="2052701" y="1219454"/>
                  </a:lnTo>
                  <a:lnTo>
                    <a:pt x="2038731" y="1219454"/>
                  </a:lnTo>
                  <a:lnTo>
                    <a:pt x="2033016" y="1225169"/>
                  </a:lnTo>
                  <a:lnTo>
                    <a:pt x="2033016" y="1239139"/>
                  </a:lnTo>
                  <a:lnTo>
                    <a:pt x="2038731" y="1244854"/>
                  </a:lnTo>
                  <a:lnTo>
                    <a:pt x="2052701" y="1244854"/>
                  </a:lnTo>
                  <a:lnTo>
                    <a:pt x="2058416" y="1239139"/>
                  </a:lnTo>
                  <a:lnTo>
                    <a:pt x="2058416" y="1225169"/>
                  </a:lnTo>
                  <a:close/>
                </a:path>
                <a:path w="4594225" h="2880360" extrusionOk="0">
                  <a:moveTo>
                    <a:pt x="2109216" y="2834894"/>
                  </a:moveTo>
                  <a:lnTo>
                    <a:pt x="2103628" y="2829217"/>
                  </a:lnTo>
                  <a:lnTo>
                    <a:pt x="2089531" y="2829217"/>
                  </a:lnTo>
                  <a:lnTo>
                    <a:pt x="2083816" y="2834894"/>
                  </a:lnTo>
                  <a:lnTo>
                    <a:pt x="2083816" y="2848927"/>
                  </a:lnTo>
                  <a:lnTo>
                    <a:pt x="2089531" y="2854617"/>
                  </a:lnTo>
                  <a:lnTo>
                    <a:pt x="2103628" y="2854617"/>
                  </a:lnTo>
                  <a:lnTo>
                    <a:pt x="2109216" y="2848927"/>
                  </a:lnTo>
                  <a:lnTo>
                    <a:pt x="2109216" y="2834894"/>
                  </a:lnTo>
                  <a:close/>
                </a:path>
                <a:path w="4594225" h="2880360" extrusionOk="0">
                  <a:moveTo>
                    <a:pt x="2109216" y="2187194"/>
                  </a:moveTo>
                  <a:lnTo>
                    <a:pt x="2103628" y="2181479"/>
                  </a:lnTo>
                  <a:lnTo>
                    <a:pt x="2089531" y="2181479"/>
                  </a:lnTo>
                  <a:lnTo>
                    <a:pt x="2083816" y="2187194"/>
                  </a:lnTo>
                  <a:lnTo>
                    <a:pt x="2083816" y="2201164"/>
                  </a:lnTo>
                  <a:lnTo>
                    <a:pt x="2089531" y="2206879"/>
                  </a:lnTo>
                  <a:lnTo>
                    <a:pt x="2103628" y="2206879"/>
                  </a:lnTo>
                  <a:lnTo>
                    <a:pt x="2109216" y="2201164"/>
                  </a:lnTo>
                  <a:lnTo>
                    <a:pt x="2109216" y="2187194"/>
                  </a:lnTo>
                  <a:close/>
                </a:path>
                <a:path w="4594225" h="2880360" extrusionOk="0">
                  <a:moveTo>
                    <a:pt x="2109216" y="1225169"/>
                  </a:moveTo>
                  <a:lnTo>
                    <a:pt x="2103628" y="1219454"/>
                  </a:lnTo>
                  <a:lnTo>
                    <a:pt x="2089531" y="1219454"/>
                  </a:lnTo>
                  <a:lnTo>
                    <a:pt x="2083816" y="1225169"/>
                  </a:lnTo>
                  <a:lnTo>
                    <a:pt x="2083816" y="1239139"/>
                  </a:lnTo>
                  <a:lnTo>
                    <a:pt x="2089531" y="1244854"/>
                  </a:lnTo>
                  <a:lnTo>
                    <a:pt x="2103628" y="1244854"/>
                  </a:lnTo>
                  <a:lnTo>
                    <a:pt x="2109216" y="1239139"/>
                  </a:lnTo>
                  <a:lnTo>
                    <a:pt x="2109216" y="1225169"/>
                  </a:lnTo>
                  <a:close/>
                </a:path>
                <a:path w="4594225" h="2880360" extrusionOk="0">
                  <a:moveTo>
                    <a:pt x="2160143" y="2834894"/>
                  </a:moveTo>
                  <a:lnTo>
                    <a:pt x="2154428" y="2829217"/>
                  </a:lnTo>
                  <a:lnTo>
                    <a:pt x="2140331" y="2829217"/>
                  </a:lnTo>
                  <a:lnTo>
                    <a:pt x="2134616" y="2834894"/>
                  </a:lnTo>
                  <a:lnTo>
                    <a:pt x="2134616" y="2848927"/>
                  </a:lnTo>
                  <a:lnTo>
                    <a:pt x="2140331" y="2854617"/>
                  </a:lnTo>
                  <a:lnTo>
                    <a:pt x="2154428" y="2854617"/>
                  </a:lnTo>
                  <a:lnTo>
                    <a:pt x="2160143" y="2848927"/>
                  </a:lnTo>
                  <a:lnTo>
                    <a:pt x="2160143" y="2834894"/>
                  </a:lnTo>
                  <a:close/>
                </a:path>
                <a:path w="4594225" h="2880360" extrusionOk="0">
                  <a:moveTo>
                    <a:pt x="2160143" y="2187194"/>
                  </a:moveTo>
                  <a:lnTo>
                    <a:pt x="2154428" y="2181479"/>
                  </a:lnTo>
                  <a:lnTo>
                    <a:pt x="2140331" y="2181479"/>
                  </a:lnTo>
                  <a:lnTo>
                    <a:pt x="2134616" y="2187194"/>
                  </a:lnTo>
                  <a:lnTo>
                    <a:pt x="2134616" y="2201164"/>
                  </a:lnTo>
                  <a:lnTo>
                    <a:pt x="2140331" y="2206879"/>
                  </a:lnTo>
                  <a:lnTo>
                    <a:pt x="2154428" y="2206879"/>
                  </a:lnTo>
                  <a:lnTo>
                    <a:pt x="2160143" y="2201164"/>
                  </a:lnTo>
                  <a:lnTo>
                    <a:pt x="2160143" y="2187194"/>
                  </a:lnTo>
                  <a:close/>
                </a:path>
                <a:path w="4594225" h="2880360" extrusionOk="0">
                  <a:moveTo>
                    <a:pt x="2160143" y="1225169"/>
                  </a:moveTo>
                  <a:lnTo>
                    <a:pt x="2154428" y="1219454"/>
                  </a:lnTo>
                  <a:lnTo>
                    <a:pt x="2140331" y="1219454"/>
                  </a:lnTo>
                  <a:lnTo>
                    <a:pt x="2134616" y="1225169"/>
                  </a:lnTo>
                  <a:lnTo>
                    <a:pt x="2134616" y="1239139"/>
                  </a:lnTo>
                  <a:lnTo>
                    <a:pt x="2140331" y="1244854"/>
                  </a:lnTo>
                  <a:lnTo>
                    <a:pt x="2154428" y="1244854"/>
                  </a:lnTo>
                  <a:lnTo>
                    <a:pt x="2160143" y="1239139"/>
                  </a:lnTo>
                  <a:lnTo>
                    <a:pt x="2160143" y="1225169"/>
                  </a:lnTo>
                  <a:close/>
                </a:path>
                <a:path w="4594225" h="2880360" extrusionOk="0">
                  <a:moveTo>
                    <a:pt x="2210943" y="2834894"/>
                  </a:moveTo>
                  <a:lnTo>
                    <a:pt x="2205228" y="2829217"/>
                  </a:lnTo>
                  <a:lnTo>
                    <a:pt x="2191131" y="2829217"/>
                  </a:lnTo>
                  <a:lnTo>
                    <a:pt x="2185543" y="2834894"/>
                  </a:lnTo>
                  <a:lnTo>
                    <a:pt x="2185543" y="2848927"/>
                  </a:lnTo>
                  <a:lnTo>
                    <a:pt x="2191131" y="2854617"/>
                  </a:lnTo>
                  <a:lnTo>
                    <a:pt x="2205228" y="2854617"/>
                  </a:lnTo>
                  <a:lnTo>
                    <a:pt x="2210943" y="2848927"/>
                  </a:lnTo>
                  <a:lnTo>
                    <a:pt x="2210943" y="2834894"/>
                  </a:lnTo>
                  <a:close/>
                </a:path>
                <a:path w="4594225" h="2880360" extrusionOk="0">
                  <a:moveTo>
                    <a:pt x="2210943" y="2187194"/>
                  </a:moveTo>
                  <a:lnTo>
                    <a:pt x="2205228" y="2181479"/>
                  </a:lnTo>
                  <a:lnTo>
                    <a:pt x="2191131" y="2181479"/>
                  </a:lnTo>
                  <a:lnTo>
                    <a:pt x="2185543" y="2187194"/>
                  </a:lnTo>
                  <a:lnTo>
                    <a:pt x="2185543" y="2201164"/>
                  </a:lnTo>
                  <a:lnTo>
                    <a:pt x="2191131" y="2206879"/>
                  </a:lnTo>
                  <a:lnTo>
                    <a:pt x="2205228" y="2206879"/>
                  </a:lnTo>
                  <a:lnTo>
                    <a:pt x="2210943" y="2201164"/>
                  </a:lnTo>
                  <a:lnTo>
                    <a:pt x="2210943" y="2187194"/>
                  </a:lnTo>
                  <a:close/>
                </a:path>
                <a:path w="4594225" h="2880360" extrusionOk="0">
                  <a:moveTo>
                    <a:pt x="2210943" y="1225169"/>
                  </a:moveTo>
                  <a:lnTo>
                    <a:pt x="2205228" y="1219454"/>
                  </a:lnTo>
                  <a:lnTo>
                    <a:pt x="2191131" y="1219454"/>
                  </a:lnTo>
                  <a:lnTo>
                    <a:pt x="2185543" y="1225169"/>
                  </a:lnTo>
                  <a:lnTo>
                    <a:pt x="2185543" y="1239139"/>
                  </a:lnTo>
                  <a:lnTo>
                    <a:pt x="2191131" y="1244854"/>
                  </a:lnTo>
                  <a:lnTo>
                    <a:pt x="2205228" y="1244854"/>
                  </a:lnTo>
                  <a:lnTo>
                    <a:pt x="2210943" y="1239139"/>
                  </a:lnTo>
                  <a:lnTo>
                    <a:pt x="2210943" y="1225169"/>
                  </a:lnTo>
                  <a:close/>
                </a:path>
                <a:path w="4594225" h="2880360" extrusionOk="0">
                  <a:moveTo>
                    <a:pt x="2261743" y="2834894"/>
                  </a:moveTo>
                  <a:lnTo>
                    <a:pt x="2256028" y="2829217"/>
                  </a:lnTo>
                  <a:lnTo>
                    <a:pt x="2242058" y="2829217"/>
                  </a:lnTo>
                  <a:lnTo>
                    <a:pt x="2236343" y="2834894"/>
                  </a:lnTo>
                  <a:lnTo>
                    <a:pt x="2236343" y="2848927"/>
                  </a:lnTo>
                  <a:lnTo>
                    <a:pt x="2242058" y="2854617"/>
                  </a:lnTo>
                  <a:lnTo>
                    <a:pt x="2256028" y="2854617"/>
                  </a:lnTo>
                  <a:lnTo>
                    <a:pt x="2261743" y="2848927"/>
                  </a:lnTo>
                  <a:lnTo>
                    <a:pt x="2261743" y="2834894"/>
                  </a:lnTo>
                  <a:close/>
                </a:path>
                <a:path w="4594225" h="2880360" extrusionOk="0">
                  <a:moveTo>
                    <a:pt x="2261743" y="2187194"/>
                  </a:moveTo>
                  <a:lnTo>
                    <a:pt x="2256028" y="2181479"/>
                  </a:lnTo>
                  <a:lnTo>
                    <a:pt x="2242058" y="2181479"/>
                  </a:lnTo>
                  <a:lnTo>
                    <a:pt x="2236343" y="2187194"/>
                  </a:lnTo>
                  <a:lnTo>
                    <a:pt x="2236343" y="2201164"/>
                  </a:lnTo>
                  <a:lnTo>
                    <a:pt x="2242058" y="2206879"/>
                  </a:lnTo>
                  <a:lnTo>
                    <a:pt x="2256028" y="2206879"/>
                  </a:lnTo>
                  <a:lnTo>
                    <a:pt x="2261743" y="2201164"/>
                  </a:lnTo>
                  <a:lnTo>
                    <a:pt x="2261743" y="2187194"/>
                  </a:lnTo>
                  <a:close/>
                </a:path>
                <a:path w="4594225" h="2880360" extrusionOk="0">
                  <a:moveTo>
                    <a:pt x="2261743" y="1225169"/>
                  </a:moveTo>
                  <a:lnTo>
                    <a:pt x="2256028" y="1219454"/>
                  </a:lnTo>
                  <a:lnTo>
                    <a:pt x="2242058" y="1219454"/>
                  </a:lnTo>
                  <a:lnTo>
                    <a:pt x="2236343" y="1225169"/>
                  </a:lnTo>
                  <a:lnTo>
                    <a:pt x="2236343" y="1239139"/>
                  </a:lnTo>
                  <a:lnTo>
                    <a:pt x="2242058" y="1244854"/>
                  </a:lnTo>
                  <a:lnTo>
                    <a:pt x="2256028" y="1244854"/>
                  </a:lnTo>
                  <a:lnTo>
                    <a:pt x="2261743" y="1239139"/>
                  </a:lnTo>
                  <a:lnTo>
                    <a:pt x="2261743" y="1225169"/>
                  </a:lnTo>
                  <a:close/>
                </a:path>
                <a:path w="4594225" h="2880360" extrusionOk="0">
                  <a:moveTo>
                    <a:pt x="2312543" y="2834894"/>
                  </a:moveTo>
                  <a:lnTo>
                    <a:pt x="2306828" y="2829217"/>
                  </a:lnTo>
                  <a:lnTo>
                    <a:pt x="2292858" y="2829217"/>
                  </a:lnTo>
                  <a:lnTo>
                    <a:pt x="2287143" y="2834894"/>
                  </a:lnTo>
                  <a:lnTo>
                    <a:pt x="2287143" y="2848927"/>
                  </a:lnTo>
                  <a:lnTo>
                    <a:pt x="2292858" y="2854617"/>
                  </a:lnTo>
                  <a:lnTo>
                    <a:pt x="2306828" y="2854617"/>
                  </a:lnTo>
                  <a:lnTo>
                    <a:pt x="2312543" y="2848927"/>
                  </a:lnTo>
                  <a:lnTo>
                    <a:pt x="2312543" y="2834894"/>
                  </a:lnTo>
                  <a:close/>
                </a:path>
                <a:path w="4594225" h="2880360" extrusionOk="0">
                  <a:moveTo>
                    <a:pt x="2312543" y="2187194"/>
                  </a:moveTo>
                  <a:lnTo>
                    <a:pt x="2306828" y="2181479"/>
                  </a:lnTo>
                  <a:lnTo>
                    <a:pt x="2292858" y="2181479"/>
                  </a:lnTo>
                  <a:lnTo>
                    <a:pt x="2287143" y="2187194"/>
                  </a:lnTo>
                  <a:lnTo>
                    <a:pt x="2287143" y="2201164"/>
                  </a:lnTo>
                  <a:lnTo>
                    <a:pt x="2292858" y="2206879"/>
                  </a:lnTo>
                  <a:lnTo>
                    <a:pt x="2306828" y="2206879"/>
                  </a:lnTo>
                  <a:lnTo>
                    <a:pt x="2312543" y="2201164"/>
                  </a:lnTo>
                  <a:lnTo>
                    <a:pt x="2312543" y="2187194"/>
                  </a:lnTo>
                  <a:close/>
                </a:path>
                <a:path w="4594225" h="2880360" extrusionOk="0">
                  <a:moveTo>
                    <a:pt x="2312543" y="1225169"/>
                  </a:moveTo>
                  <a:lnTo>
                    <a:pt x="2306828" y="1219454"/>
                  </a:lnTo>
                  <a:lnTo>
                    <a:pt x="2292858" y="1219454"/>
                  </a:lnTo>
                  <a:lnTo>
                    <a:pt x="2287143" y="1225169"/>
                  </a:lnTo>
                  <a:lnTo>
                    <a:pt x="2287143" y="1239139"/>
                  </a:lnTo>
                  <a:lnTo>
                    <a:pt x="2292858" y="1244854"/>
                  </a:lnTo>
                  <a:lnTo>
                    <a:pt x="2306828" y="1244854"/>
                  </a:lnTo>
                  <a:lnTo>
                    <a:pt x="2312543" y="1239139"/>
                  </a:lnTo>
                  <a:lnTo>
                    <a:pt x="2312543" y="1225169"/>
                  </a:lnTo>
                  <a:close/>
                </a:path>
                <a:path w="4594225" h="2880360" extrusionOk="0">
                  <a:moveTo>
                    <a:pt x="2363343" y="2834894"/>
                  </a:moveTo>
                  <a:lnTo>
                    <a:pt x="2357755" y="2829217"/>
                  </a:lnTo>
                  <a:lnTo>
                    <a:pt x="2343658" y="2829217"/>
                  </a:lnTo>
                  <a:lnTo>
                    <a:pt x="2337943" y="2834894"/>
                  </a:lnTo>
                  <a:lnTo>
                    <a:pt x="2337943" y="2848927"/>
                  </a:lnTo>
                  <a:lnTo>
                    <a:pt x="2343658" y="2854617"/>
                  </a:lnTo>
                  <a:lnTo>
                    <a:pt x="2357755" y="2854617"/>
                  </a:lnTo>
                  <a:lnTo>
                    <a:pt x="2363343" y="2848927"/>
                  </a:lnTo>
                  <a:lnTo>
                    <a:pt x="2363343" y="2834894"/>
                  </a:lnTo>
                  <a:close/>
                </a:path>
                <a:path w="4594225" h="2880360" extrusionOk="0">
                  <a:moveTo>
                    <a:pt x="2363343" y="2187194"/>
                  </a:moveTo>
                  <a:lnTo>
                    <a:pt x="2357755" y="2181479"/>
                  </a:lnTo>
                  <a:lnTo>
                    <a:pt x="2343658" y="2181479"/>
                  </a:lnTo>
                  <a:lnTo>
                    <a:pt x="2337943" y="2187194"/>
                  </a:lnTo>
                  <a:lnTo>
                    <a:pt x="2337943" y="2201164"/>
                  </a:lnTo>
                  <a:lnTo>
                    <a:pt x="2343658" y="2206879"/>
                  </a:lnTo>
                  <a:lnTo>
                    <a:pt x="2357755" y="2206879"/>
                  </a:lnTo>
                  <a:lnTo>
                    <a:pt x="2363343" y="2201164"/>
                  </a:lnTo>
                  <a:lnTo>
                    <a:pt x="2363343" y="2187194"/>
                  </a:lnTo>
                  <a:close/>
                </a:path>
                <a:path w="4594225" h="2880360" extrusionOk="0">
                  <a:moveTo>
                    <a:pt x="2363343" y="1225169"/>
                  </a:moveTo>
                  <a:lnTo>
                    <a:pt x="2357755" y="1219454"/>
                  </a:lnTo>
                  <a:lnTo>
                    <a:pt x="2343658" y="1219454"/>
                  </a:lnTo>
                  <a:lnTo>
                    <a:pt x="2337943" y="1225169"/>
                  </a:lnTo>
                  <a:lnTo>
                    <a:pt x="2337943" y="1239139"/>
                  </a:lnTo>
                  <a:lnTo>
                    <a:pt x="2343658" y="1244854"/>
                  </a:lnTo>
                  <a:lnTo>
                    <a:pt x="2357755" y="1244854"/>
                  </a:lnTo>
                  <a:lnTo>
                    <a:pt x="2363343" y="1239139"/>
                  </a:lnTo>
                  <a:lnTo>
                    <a:pt x="2363343" y="1225169"/>
                  </a:lnTo>
                  <a:close/>
                </a:path>
                <a:path w="4594225" h="2880360" extrusionOk="0">
                  <a:moveTo>
                    <a:pt x="2414270" y="2834894"/>
                  </a:moveTo>
                  <a:lnTo>
                    <a:pt x="2408555" y="2829217"/>
                  </a:lnTo>
                  <a:lnTo>
                    <a:pt x="2394458" y="2829217"/>
                  </a:lnTo>
                  <a:lnTo>
                    <a:pt x="2388743" y="2834894"/>
                  </a:lnTo>
                  <a:lnTo>
                    <a:pt x="2388743" y="2848927"/>
                  </a:lnTo>
                  <a:lnTo>
                    <a:pt x="2394458" y="2854617"/>
                  </a:lnTo>
                  <a:lnTo>
                    <a:pt x="2408555" y="2854617"/>
                  </a:lnTo>
                  <a:lnTo>
                    <a:pt x="2414270" y="2848927"/>
                  </a:lnTo>
                  <a:lnTo>
                    <a:pt x="2414270" y="2834894"/>
                  </a:lnTo>
                  <a:close/>
                </a:path>
                <a:path w="4594225" h="2880360" extrusionOk="0">
                  <a:moveTo>
                    <a:pt x="2414270" y="2187194"/>
                  </a:moveTo>
                  <a:lnTo>
                    <a:pt x="2408555" y="2181479"/>
                  </a:lnTo>
                  <a:lnTo>
                    <a:pt x="2394458" y="2181479"/>
                  </a:lnTo>
                  <a:lnTo>
                    <a:pt x="2388743" y="2187194"/>
                  </a:lnTo>
                  <a:lnTo>
                    <a:pt x="2388743" y="2201164"/>
                  </a:lnTo>
                  <a:lnTo>
                    <a:pt x="2394458" y="2206879"/>
                  </a:lnTo>
                  <a:lnTo>
                    <a:pt x="2408555" y="2206879"/>
                  </a:lnTo>
                  <a:lnTo>
                    <a:pt x="2414270" y="2201164"/>
                  </a:lnTo>
                  <a:lnTo>
                    <a:pt x="2414270" y="2187194"/>
                  </a:lnTo>
                  <a:close/>
                </a:path>
                <a:path w="4594225" h="2880360" extrusionOk="0">
                  <a:moveTo>
                    <a:pt x="2414270" y="1225169"/>
                  </a:moveTo>
                  <a:lnTo>
                    <a:pt x="2408555" y="1219454"/>
                  </a:lnTo>
                  <a:lnTo>
                    <a:pt x="2394458" y="1219454"/>
                  </a:lnTo>
                  <a:lnTo>
                    <a:pt x="2388743" y="1225169"/>
                  </a:lnTo>
                  <a:lnTo>
                    <a:pt x="2388743" y="1239139"/>
                  </a:lnTo>
                  <a:lnTo>
                    <a:pt x="2394458" y="1244854"/>
                  </a:lnTo>
                  <a:lnTo>
                    <a:pt x="2408555" y="1244854"/>
                  </a:lnTo>
                  <a:lnTo>
                    <a:pt x="2414270" y="1239139"/>
                  </a:lnTo>
                  <a:lnTo>
                    <a:pt x="2414270" y="1225169"/>
                  </a:lnTo>
                  <a:close/>
                </a:path>
                <a:path w="4594225" h="2880360" extrusionOk="0">
                  <a:moveTo>
                    <a:pt x="2465070" y="2834894"/>
                  </a:moveTo>
                  <a:lnTo>
                    <a:pt x="2459355" y="2829217"/>
                  </a:lnTo>
                  <a:lnTo>
                    <a:pt x="2445258" y="2829217"/>
                  </a:lnTo>
                  <a:lnTo>
                    <a:pt x="2439670" y="2834894"/>
                  </a:lnTo>
                  <a:lnTo>
                    <a:pt x="2439670" y="2848927"/>
                  </a:lnTo>
                  <a:lnTo>
                    <a:pt x="2445258" y="2854617"/>
                  </a:lnTo>
                  <a:lnTo>
                    <a:pt x="2459355" y="2854617"/>
                  </a:lnTo>
                  <a:lnTo>
                    <a:pt x="2465070" y="2848927"/>
                  </a:lnTo>
                  <a:lnTo>
                    <a:pt x="2465070" y="2834894"/>
                  </a:lnTo>
                  <a:close/>
                </a:path>
                <a:path w="4594225" h="2880360" extrusionOk="0">
                  <a:moveTo>
                    <a:pt x="2465070" y="2187194"/>
                  </a:moveTo>
                  <a:lnTo>
                    <a:pt x="2459355" y="2181479"/>
                  </a:lnTo>
                  <a:lnTo>
                    <a:pt x="2445258" y="2181479"/>
                  </a:lnTo>
                  <a:lnTo>
                    <a:pt x="2439670" y="2187194"/>
                  </a:lnTo>
                  <a:lnTo>
                    <a:pt x="2439670" y="2201164"/>
                  </a:lnTo>
                  <a:lnTo>
                    <a:pt x="2445258" y="2206879"/>
                  </a:lnTo>
                  <a:lnTo>
                    <a:pt x="2459355" y="2206879"/>
                  </a:lnTo>
                  <a:lnTo>
                    <a:pt x="2465070" y="2201164"/>
                  </a:lnTo>
                  <a:lnTo>
                    <a:pt x="2465070" y="2187194"/>
                  </a:lnTo>
                  <a:close/>
                </a:path>
                <a:path w="4594225" h="2880360" extrusionOk="0">
                  <a:moveTo>
                    <a:pt x="2465070" y="1225169"/>
                  </a:moveTo>
                  <a:lnTo>
                    <a:pt x="2459355" y="1219454"/>
                  </a:lnTo>
                  <a:lnTo>
                    <a:pt x="2445258" y="1219454"/>
                  </a:lnTo>
                  <a:lnTo>
                    <a:pt x="2439670" y="1225169"/>
                  </a:lnTo>
                  <a:lnTo>
                    <a:pt x="2439670" y="1239139"/>
                  </a:lnTo>
                  <a:lnTo>
                    <a:pt x="2445258" y="1244854"/>
                  </a:lnTo>
                  <a:lnTo>
                    <a:pt x="2459355" y="1244854"/>
                  </a:lnTo>
                  <a:lnTo>
                    <a:pt x="2465070" y="1239139"/>
                  </a:lnTo>
                  <a:lnTo>
                    <a:pt x="2465070" y="1225169"/>
                  </a:lnTo>
                  <a:close/>
                </a:path>
                <a:path w="4594225" h="2880360" extrusionOk="0">
                  <a:moveTo>
                    <a:pt x="2515870" y="2834894"/>
                  </a:moveTo>
                  <a:lnTo>
                    <a:pt x="2510155" y="2829217"/>
                  </a:lnTo>
                  <a:lnTo>
                    <a:pt x="2496185" y="2829217"/>
                  </a:lnTo>
                  <a:lnTo>
                    <a:pt x="2490470" y="2834894"/>
                  </a:lnTo>
                  <a:lnTo>
                    <a:pt x="2490470" y="2848927"/>
                  </a:lnTo>
                  <a:lnTo>
                    <a:pt x="2496185" y="2854617"/>
                  </a:lnTo>
                  <a:lnTo>
                    <a:pt x="2510155" y="2854617"/>
                  </a:lnTo>
                  <a:lnTo>
                    <a:pt x="2515870" y="2848927"/>
                  </a:lnTo>
                  <a:lnTo>
                    <a:pt x="2515870" y="2834894"/>
                  </a:lnTo>
                  <a:close/>
                </a:path>
                <a:path w="4594225" h="2880360" extrusionOk="0">
                  <a:moveTo>
                    <a:pt x="2515870" y="2187194"/>
                  </a:moveTo>
                  <a:lnTo>
                    <a:pt x="2510155" y="2181479"/>
                  </a:lnTo>
                  <a:lnTo>
                    <a:pt x="2496185" y="2181479"/>
                  </a:lnTo>
                  <a:lnTo>
                    <a:pt x="2490470" y="2187194"/>
                  </a:lnTo>
                  <a:lnTo>
                    <a:pt x="2490470" y="2201164"/>
                  </a:lnTo>
                  <a:lnTo>
                    <a:pt x="2496185" y="2206879"/>
                  </a:lnTo>
                  <a:lnTo>
                    <a:pt x="2510155" y="2206879"/>
                  </a:lnTo>
                  <a:lnTo>
                    <a:pt x="2515870" y="2201164"/>
                  </a:lnTo>
                  <a:lnTo>
                    <a:pt x="2515870" y="2187194"/>
                  </a:lnTo>
                  <a:close/>
                </a:path>
                <a:path w="4594225" h="2880360" extrusionOk="0">
                  <a:moveTo>
                    <a:pt x="2515870" y="1225169"/>
                  </a:moveTo>
                  <a:lnTo>
                    <a:pt x="2510155" y="1219454"/>
                  </a:lnTo>
                  <a:lnTo>
                    <a:pt x="2496185" y="1219454"/>
                  </a:lnTo>
                  <a:lnTo>
                    <a:pt x="2490470" y="1225169"/>
                  </a:lnTo>
                  <a:lnTo>
                    <a:pt x="2490470" y="1239139"/>
                  </a:lnTo>
                  <a:lnTo>
                    <a:pt x="2496185" y="1244854"/>
                  </a:lnTo>
                  <a:lnTo>
                    <a:pt x="2510155" y="1244854"/>
                  </a:lnTo>
                  <a:lnTo>
                    <a:pt x="2515870" y="1239139"/>
                  </a:lnTo>
                  <a:lnTo>
                    <a:pt x="2515870" y="1225169"/>
                  </a:lnTo>
                  <a:close/>
                </a:path>
                <a:path w="4594225" h="2880360" extrusionOk="0">
                  <a:moveTo>
                    <a:pt x="2566670" y="2834894"/>
                  </a:moveTo>
                  <a:lnTo>
                    <a:pt x="2560955" y="2829217"/>
                  </a:lnTo>
                  <a:lnTo>
                    <a:pt x="2546985" y="2829217"/>
                  </a:lnTo>
                  <a:lnTo>
                    <a:pt x="2541270" y="2834894"/>
                  </a:lnTo>
                  <a:lnTo>
                    <a:pt x="2541270" y="2848927"/>
                  </a:lnTo>
                  <a:lnTo>
                    <a:pt x="2546985" y="2854617"/>
                  </a:lnTo>
                  <a:lnTo>
                    <a:pt x="2560955" y="2854617"/>
                  </a:lnTo>
                  <a:lnTo>
                    <a:pt x="2566670" y="2848927"/>
                  </a:lnTo>
                  <a:lnTo>
                    <a:pt x="2566670" y="2834894"/>
                  </a:lnTo>
                  <a:close/>
                </a:path>
                <a:path w="4594225" h="2880360" extrusionOk="0">
                  <a:moveTo>
                    <a:pt x="2566670" y="2187194"/>
                  </a:moveTo>
                  <a:lnTo>
                    <a:pt x="2560955" y="2181479"/>
                  </a:lnTo>
                  <a:lnTo>
                    <a:pt x="2546985" y="2181479"/>
                  </a:lnTo>
                  <a:lnTo>
                    <a:pt x="2541270" y="2187194"/>
                  </a:lnTo>
                  <a:lnTo>
                    <a:pt x="2541270" y="2201164"/>
                  </a:lnTo>
                  <a:lnTo>
                    <a:pt x="2546985" y="2206879"/>
                  </a:lnTo>
                  <a:lnTo>
                    <a:pt x="2560955" y="2206879"/>
                  </a:lnTo>
                  <a:lnTo>
                    <a:pt x="2566670" y="2201164"/>
                  </a:lnTo>
                  <a:lnTo>
                    <a:pt x="2566670" y="2187194"/>
                  </a:lnTo>
                  <a:close/>
                </a:path>
                <a:path w="4594225" h="2880360" extrusionOk="0">
                  <a:moveTo>
                    <a:pt x="2566670" y="1225169"/>
                  </a:moveTo>
                  <a:lnTo>
                    <a:pt x="2560955" y="1219454"/>
                  </a:lnTo>
                  <a:lnTo>
                    <a:pt x="2546985" y="1219454"/>
                  </a:lnTo>
                  <a:lnTo>
                    <a:pt x="2541270" y="1225169"/>
                  </a:lnTo>
                  <a:lnTo>
                    <a:pt x="2541270" y="1239139"/>
                  </a:lnTo>
                  <a:lnTo>
                    <a:pt x="2546985" y="1244854"/>
                  </a:lnTo>
                  <a:lnTo>
                    <a:pt x="2560955" y="1244854"/>
                  </a:lnTo>
                  <a:lnTo>
                    <a:pt x="2566670" y="1239139"/>
                  </a:lnTo>
                  <a:lnTo>
                    <a:pt x="2566670" y="1225169"/>
                  </a:lnTo>
                  <a:close/>
                </a:path>
                <a:path w="4594225" h="2880360" extrusionOk="0">
                  <a:moveTo>
                    <a:pt x="2617470" y="2834894"/>
                  </a:moveTo>
                  <a:lnTo>
                    <a:pt x="2611882" y="2829217"/>
                  </a:lnTo>
                  <a:lnTo>
                    <a:pt x="2597785" y="2829217"/>
                  </a:lnTo>
                  <a:lnTo>
                    <a:pt x="2592070" y="2834894"/>
                  </a:lnTo>
                  <a:lnTo>
                    <a:pt x="2592070" y="2848927"/>
                  </a:lnTo>
                  <a:lnTo>
                    <a:pt x="2597785" y="2854617"/>
                  </a:lnTo>
                  <a:lnTo>
                    <a:pt x="2611882" y="2854617"/>
                  </a:lnTo>
                  <a:lnTo>
                    <a:pt x="2617470" y="2848927"/>
                  </a:lnTo>
                  <a:lnTo>
                    <a:pt x="2617470" y="2834894"/>
                  </a:lnTo>
                  <a:close/>
                </a:path>
                <a:path w="4594225" h="2880360" extrusionOk="0">
                  <a:moveTo>
                    <a:pt x="2617470" y="2187194"/>
                  </a:moveTo>
                  <a:lnTo>
                    <a:pt x="2611882" y="2181479"/>
                  </a:lnTo>
                  <a:lnTo>
                    <a:pt x="2597785" y="2181479"/>
                  </a:lnTo>
                  <a:lnTo>
                    <a:pt x="2592070" y="2187194"/>
                  </a:lnTo>
                  <a:lnTo>
                    <a:pt x="2592070" y="2201164"/>
                  </a:lnTo>
                  <a:lnTo>
                    <a:pt x="2597785" y="2206879"/>
                  </a:lnTo>
                  <a:lnTo>
                    <a:pt x="2611882" y="2206879"/>
                  </a:lnTo>
                  <a:lnTo>
                    <a:pt x="2617470" y="2201164"/>
                  </a:lnTo>
                  <a:lnTo>
                    <a:pt x="2617470" y="2187194"/>
                  </a:lnTo>
                  <a:close/>
                </a:path>
                <a:path w="4594225" h="2880360" extrusionOk="0">
                  <a:moveTo>
                    <a:pt x="2617470" y="1225169"/>
                  </a:moveTo>
                  <a:lnTo>
                    <a:pt x="2611882" y="1219454"/>
                  </a:lnTo>
                  <a:lnTo>
                    <a:pt x="2597785" y="1219454"/>
                  </a:lnTo>
                  <a:lnTo>
                    <a:pt x="2592070" y="1225169"/>
                  </a:lnTo>
                  <a:lnTo>
                    <a:pt x="2592070" y="1239139"/>
                  </a:lnTo>
                  <a:lnTo>
                    <a:pt x="2597785" y="1244854"/>
                  </a:lnTo>
                  <a:lnTo>
                    <a:pt x="2611882" y="1244854"/>
                  </a:lnTo>
                  <a:lnTo>
                    <a:pt x="2617470" y="1239139"/>
                  </a:lnTo>
                  <a:lnTo>
                    <a:pt x="2617470" y="1225169"/>
                  </a:lnTo>
                  <a:close/>
                </a:path>
                <a:path w="4594225" h="2880360" extrusionOk="0">
                  <a:moveTo>
                    <a:pt x="2637790" y="31115"/>
                  </a:moveTo>
                  <a:lnTo>
                    <a:pt x="2632075" y="25400"/>
                  </a:lnTo>
                  <a:lnTo>
                    <a:pt x="2618105" y="25400"/>
                  </a:lnTo>
                  <a:lnTo>
                    <a:pt x="2612390" y="31115"/>
                  </a:lnTo>
                  <a:lnTo>
                    <a:pt x="2612390" y="45085"/>
                  </a:lnTo>
                  <a:lnTo>
                    <a:pt x="2618105" y="50800"/>
                  </a:lnTo>
                  <a:lnTo>
                    <a:pt x="2632075" y="50800"/>
                  </a:lnTo>
                  <a:lnTo>
                    <a:pt x="2637790" y="45085"/>
                  </a:lnTo>
                  <a:lnTo>
                    <a:pt x="2637790" y="31115"/>
                  </a:lnTo>
                  <a:close/>
                </a:path>
                <a:path w="4594225" h="2880360" extrusionOk="0">
                  <a:moveTo>
                    <a:pt x="2668397" y="2834894"/>
                  </a:moveTo>
                  <a:lnTo>
                    <a:pt x="2662682" y="2829217"/>
                  </a:lnTo>
                  <a:lnTo>
                    <a:pt x="2648585" y="2829217"/>
                  </a:lnTo>
                  <a:lnTo>
                    <a:pt x="2642870" y="2834894"/>
                  </a:lnTo>
                  <a:lnTo>
                    <a:pt x="2642870" y="2848927"/>
                  </a:lnTo>
                  <a:lnTo>
                    <a:pt x="2648585" y="2854617"/>
                  </a:lnTo>
                  <a:lnTo>
                    <a:pt x="2662682" y="2854617"/>
                  </a:lnTo>
                  <a:lnTo>
                    <a:pt x="2668397" y="2848927"/>
                  </a:lnTo>
                  <a:lnTo>
                    <a:pt x="2668397" y="2834894"/>
                  </a:lnTo>
                  <a:close/>
                </a:path>
                <a:path w="4594225" h="2880360" extrusionOk="0">
                  <a:moveTo>
                    <a:pt x="2668397" y="2187194"/>
                  </a:moveTo>
                  <a:lnTo>
                    <a:pt x="2662682" y="2181479"/>
                  </a:lnTo>
                  <a:lnTo>
                    <a:pt x="2648585" y="2181479"/>
                  </a:lnTo>
                  <a:lnTo>
                    <a:pt x="2642870" y="2187194"/>
                  </a:lnTo>
                  <a:lnTo>
                    <a:pt x="2642870" y="2201164"/>
                  </a:lnTo>
                  <a:lnTo>
                    <a:pt x="2648585" y="2206879"/>
                  </a:lnTo>
                  <a:lnTo>
                    <a:pt x="2662682" y="2206879"/>
                  </a:lnTo>
                  <a:lnTo>
                    <a:pt x="2668397" y="2201164"/>
                  </a:lnTo>
                  <a:lnTo>
                    <a:pt x="2668397" y="2187194"/>
                  </a:lnTo>
                  <a:close/>
                </a:path>
                <a:path w="4594225" h="2880360" extrusionOk="0">
                  <a:moveTo>
                    <a:pt x="2668397" y="1225169"/>
                  </a:moveTo>
                  <a:lnTo>
                    <a:pt x="2662682" y="1219454"/>
                  </a:lnTo>
                  <a:lnTo>
                    <a:pt x="2648585" y="1219454"/>
                  </a:lnTo>
                  <a:lnTo>
                    <a:pt x="2642870" y="1225169"/>
                  </a:lnTo>
                  <a:lnTo>
                    <a:pt x="2642870" y="1239139"/>
                  </a:lnTo>
                  <a:lnTo>
                    <a:pt x="2648585" y="1244854"/>
                  </a:lnTo>
                  <a:lnTo>
                    <a:pt x="2662682" y="1244854"/>
                  </a:lnTo>
                  <a:lnTo>
                    <a:pt x="2668397" y="1239139"/>
                  </a:lnTo>
                  <a:lnTo>
                    <a:pt x="2668397" y="1225169"/>
                  </a:lnTo>
                  <a:close/>
                </a:path>
                <a:path w="4594225" h="2880360" extrusionOk="0">
                  <a:moveTo>
                    <a:pt x="2688590" y="31115"/>
                  </a:moveTo>
                  <a:lnTo>
                    <a:pt x="2683002" y="25400"/>
                  </a:lnTo>
                  <a:lnTo>
                    <a:pt x="2668905" y="25400"/>
                  </a:lnTo>
                  <a:lnTo>
                    <a:pt x="2663190" y="31115"/>
                  </a:lnTo>
                  <a:lnTo>
                    <a:pt x="2663190" y="45085"/>
                  </a:lnTo>
                  <a:lnTo>
                    <a:pt x="2668905" y="50800"/>
                  </a:lnTo>
                  <a:lnTo>
                    <a:pt x="2683002" y="50800"/>
                  </a:lnTo>
                  <a:lnTo>
                    <a:pt x="2688590" y="45085"/>
                  </a:lnTo>
                  <a:lnTo>
                    <a:pt x="2688590" y="31115"/>
                  </a:lnTo>
                  <a:close/>
                </a:path>
                <a:path w="4594225" h="2880360" extrusionOk="0">
                  <a:moveTo>
                    <a:pt x="2719197" y="2834894"/>
                  </a:moveTo>
                  <a:lnTo>
                    <a:pt x="2713482" y="2829217"/>
                  </a:lnTo>
                  <a:lnTo>
                    <a:pt x="2699385" y="2829217"/>
                  </a:lnTo>
                  <a:lnTo>
                    <a:pt x="2693797" y="2834894"/>
                  </a:lnTo>
                  <a:lnTo>
                    <a:pt x="2693797" y="2848927"/>
                  </a:lnTo>
                  <a:lnTo>
                    <a:pt x="2699385" y="2854617"/>
                  </a:lnTo>
                  <a:lnTo>
                    <a:pt x="2713482" y="2854617"/>
                  </a:lnTo>
                  <a:lnTo>
                    <a:pt x="2719197" y="2848927"/>
                  </a:lnTo>
                  <a:lnTo>
                    <a:pt x="2719197" y="2834894"/>
                  </a:lnTo>
                  <a:close/>
                </a:path>
                <a:path w="4594225" h="2880360" extrusionOk="0">
                  <a:moveTo>
                    <a:pt x="2719197" y="2187194"/>
                  </a:moveTo>
                  <a:lnTo>
                    <a:pt x="2713482" y="2181479"/>
                  </a:lnTo>
                  <a:lnTo>
                    <a:pt x="2699385" y="2181479"/>
                  </a:lnTo>
                  <a:lnTo>
                    <a:pt x="2693797" y="2187194"/>
                  </a:lnTo>
                  <a:lnTo>
                    <a:pt x="2693797" y="2201164"/>
                  </a:lnTo>
                  <a:lnTo>
                    <a:pt x="2699385" y="2206879"/>
                  </a:lnTo>
                  <a:lnTo>
                    <a:pt x="2713482" y="2206879"/>
                  </a:lnTo>
                  <a:lnTo>
                    <a:pt x="2719197" y="2201164"/>
                  </a:lnTo>
                  <a:lnTo>
                    <a:pt x="2719197" y="2187194"/>
                  </a:lnTo>
                  <a:close/>
                </a:path>
                <a:path w="4594225" h="2880360" extrusionOk="0">
                  <a:moveTo>
                    <a:pt x="2719197" y="1225169"/>
                  </a:moveTo>
                  <a:lnTo>
                    <a:pt x="2713482" y="1219454"/>
                  </a:lnTo>
                  <a:lnTo>
                    <a:pt x="2699385" y="1219454"/>
                  </a:lnTo>
                  <a:lnTo>
                    <a:pt x="2693797" y="1225169"/>
                  </a:lnTo>
                  <a:lnTo>
                    <a:pt x="2693797" y="1239139"/>
                  </a:lnTo>
                  <a:lnTo>
                    <a:pt x="2699385" y="1244854"/>
                  </a:lnTo>
                  <a:lnTo>
                    <a:pt x="2713482" y="1244854"/>
                  </a:lnTo>
                  <a:lnTo>
                    <a:pt x="2719197" y="1239139"/>
                  </a:lnTo>
                  <a:lnTo>
                    <a:pt x="2719197" y="1225169"/>
                  </a:lnTo>
                  <a:close/>
                </a:path>
                <a:path w="4594225" h="2880360" extrusionOk="0">
                  <a:moveTo>
                    <a:pt x="2739517" y="31115"/>
                  </a:moveTo>
                  <a:lnTo>
                    <a:pt x="2733802" y="25400"/>
                  </a:lnTo>
                  <a:lnTo>
                    <a:pt x="2719705" y="25400"/>
                  </a:lnTo>
                  <a:lnTo>
                    <a:pt x="2713990" y="31115"/>
                  </a:lnTo>
                  <a:lnTo>
                    <a:pt x="2713990" y="45085"/>
                  </a:lnTo>
                  <a:lnTo>
                    <a:pt x="2719705" y="50800"/>
                  </a:lnTo>
                  <a:lnTo>
                    <a:pt x="2733802" y="50800"/>
                  </a:lnTo>
                  <a:lnTo>
                    <a:pt x="2739517" y="45085"/>
                  </a:lnTo>
                  <a:lnTo>
                    <a:pt x="2739517" y="31115"/>
                  </a:lnTo>
                  <a:close/>
                </a:path>
                <a:path w="4594225" h="2880360" extrusionOk="0">
                  <a:moveTo>
                    <a:pt x="2769997" y="2834894"/>
                  </a:moveTo>
                  <a:lnTo>
                    <a:pt x="2764282" y="2829217"/>
                  </a:lnTo>
                  <a:lnTo>
                    <a:pt x="2750312" y="2829217"/>
                  </a:lnTo>
                  <a:lnTo>
                    <a:pt x="2744597" y="2834894"/>
                  </a:lnTo>
                  <a:lnTo>
                    <a:pt x="2744597" y="2848927"/>
                  </a:lnTo>
                  <a:lnTo>
                    <a:pt x="2750312" y="2854617"/>
                  </a:lnTo>
                  <a:lnTo>
                    <a:pt x="2764282" y="2854617"/>
                  </a:lnTo>
                  <a:lnTo>
                    <a:pt x="2769997" y="2848927"/>
                  </a:lnTo>
                  <a:lnTo>
                    <a:pt x="2769997" y="2834894"/>
                  </a:lnTo>
                  <a:close/>
                </a:path>
                <a:path w="4594225" h="2880360" extrusionOk="0">
                  <a:moveTo>
                    <a:pt x="2769997" y="2187194"/>
                  </a:moveTo>
                  <a:lnTo>
                    <a:pt x="2764282" y="2181479"/>
                  </a:lnTo>
                  <a:lnTo>
                    <a:pt x="2750312" y="2181479"/>
                  </a:lnTo>
                  <a:lnTo>
                    <a:pt x="2744597" y="2187194"/>
                  </a:lnTo>
                  <a:lnTo>
                    <a:pt x="2744597" y="2201164"/>
                  </a:lnTo>
                  <a:lnTo>
                    <a:pt x="2750312" y="2206879"/>
                  </a:lnTo>
                  <a:lnTo>
                    <a:pt x="2764282" y="2206879"/>
                  </a:lnTo>
                  <a:lnTo>
                    <a:pt x="2769997" y="2201164"/>
                  </a:lnTo>
                  <a:lnTo>
                    <a:pt x="2769997" y="2187194"/>
                  </a:lnTo>
                  <a:close/>
                </a:path>
                <a:path w="4594225" h="2880360" extrusionOk="0">
                  <a:moveTo>
                    <a:pt x="2769997" y="1225169"/>
                  </a:moveTo>
                  <a:lnTo>
                    <a:pt x="2764282" y="1219454"/>
                  </a:lnTo>
                  <a:lnTo>
                    <a:pt x="2750312" y="1219454"/>
                  </a:lnTo>
                  <a:lnTo>
                    <a:pt x="2744597" y="1225169"/>
                  </a:lnTo>
                  <a:lnTo>
                    <a:pt x="2744597" y="1239139"/>
                  </a:lnTo>
                  <a:lnTo>
                    <a:pt x="2750312" y="1244854"/>
                  </a:lnTo>
                  <a:lnTo>
                    <a:pt x="2764282" y="1244854"/>
                  </a:lnTo>
                  <a:lnTo>
                    <a:pt x="2769997" y="1239139"/>
                  </a:lnTo>
                  <a:lnTo>
                    <a:pt x="2769997" y="1225169"/>
                  </a:lnTo>
                  <a:close/>
                </a:path>
                <a:path w="4594225" h="2880360" extrusionOk="0">
                  <a:moveTo>
                    <a:pt x="2790317" y="31115"/>
                  </a:moveTo>
                  <a:lnTo>
                    <a:pt x="2784602" y="25400"/>
                  </a:lnTo>
                  <a:lnTo>
                    <a:pt x="2770505" y="25400"/>
                  </a:lnTo>
                  <a:lnTo>
                    <a:pt x="2764917" y="31115"/>
                  </a:lnTo>
                  <a:lnTo>
                    <a:pt x="2764917" y="45085"/>
                  </a:lnTo>
                  <a:lnTo>
                    <a:pt x="2770505" y="50800"/>
                  </a:lnTo>
                  <a:lnTo>
                    <a:pt x="2784602" y="50800"/>
                  </a:lnTo>
                  <a:lnTo>
                    <a:pt x="2790317" y="45085"/>
                  </a:lnTo>
                  <a:lnTo>
                    <a:pt x="2790317" y="31115"/>
                  </a:lnTo>
                  <a:close/>
                </a:path>
                <a:path w="4594225" h="2880360" extrusionOk="0">
                  <a:moveTo>
                    <a:pt x="2820797" y="2834894"/>
                  </a:moveTo>
                  <a:lnTo>
                    <a:pt x="2815082" y="2829217"/>
                  </a:lnTo>
                  <a:lnTo>
                    <a:pt x="2801112" y="2829217"/>
                  </a:lnTo>
                  <a:lnTo>
                    <a:pt x="2795397" y="2834894"/>
                  </a:lnTo>
                  <a:lnTo>
                    <a:pt x="2795397" y="2848927"/>
                  </a:lnTo>
                  <a:lnTo>
                    <a:pt x="2801112" y="2854617"/>
                  </a:lnTo>
                  <a:lnTo>
                    <a:pt x="2815082" y="2854617"/>
                  </a:lnTo>
                  <a:lnTo>
                    <a:pt x="2820797" y="2848927"/>
                  </a:lnTo>
                  <a:lnTo>
                    <a:pt x="2820797" y="2834894"/>
                  </a:lnTo>
                  <a:close/>
                </a:path>
                <a:path w="4594225" h="2880360" extrusionOk="0">
                  <a:moveTo>
                    <a:pt x="2820797" y="2187194"/>
                  </a:moveTo>
                  <a:lnTo>
                    <a:pt x="2815082" y="2181479"/>
                  </a:lnTo>
                  <a:lnTo>
                    <a:pt x="2801112" y="2181479"/>
                  </a:lnTo>
                  <a:lnTo>
                    <a:pt x="2795397" y="2187194"/>
                  </a:lnTo>
                  <a:lnTo>
                    <a:pt x="2795397" y="2201164"/>
                  </a:lnTo>
                  <a:lnTo>
                    <a:pt x="2801112" y="2206879"/>
                  </a:lnTo>
                  <a:lnTo>
                    <a:pt x="2815082" y="2206879"/>
                  </a:lnTo>
                  <a:lnTo>
                    <a:pt x="2820797" y="2201164"/>
                  </a:lnTo>
                  <a:lnTo>
                    <a:pt x="2820797" y="2187194"/>
                  </a:lnTo>
                  <a:close/>
                </a:path>
                <a:path w="4594225" h="2880360" extrusionOk="0">
                  <a:moveTo>
                    <a:pt x="2820797" y="1225169"/>
                  </a:moveTo>
                  <a:lnTo>
                    <a:pt x="2815082" y="1219454"/>
                  </a:lnTo>
                  <a:lnTo>
                    <a:pt x="2801112" y="1219454"/>
                  </a:lnTo>
                  <a:lnTo>
                    <a:pt x="2795397" y="1225169"/>
                  </a:lnTo>
                  <a:lnTo>
                    <a:pt x="2795397" y="1239139"/>
                  </a:lnTo>
                  <a:lnTo>
                    <a:pt x="2801112" y="1244854"/>
                  </a:lnTo>
                  <a:lnTo>
                    <a:pt x="2815082" y="1244854"/>
                  </a:lnTo>
                  <a:lnTo>
                    <a:pt x="2820797" y="1239139"/>
                  </a:lnTo>
                  <a:lnTo>
                    <a:pt x="2820797" y="1225169"/>
                  </a:lnTo>
                  <a:close/>
                </a:path>
                <a:path w="4594225" h="2880360" extrusionOk="0">
                  <a:moveTo>
                    <a:pt x="2871597" y="2834894"/>
                  </a:moveTo>
                  <a:lnTo>
                    <a:pt x="2866009" y="2829217"/>
                  </a:lnTo>
                  <a:lnTo>
                    <a:pt x="2851912" y="2829217"/>
                  </a:lnTo>
                  <a:lnTo>
                    <a:pt x="2846197" y="2834894"/>
                  </a:lnTo>
                  <a:lnTo>
                    <a:pt x="2846197" y="2848927"/>
                  </a:lnTo>
                  <a:lnTo>
                    <a:pt x="2851912" y="2854617"/>
                  </a:lnTo>
                  <a:lnTo>
                    <a:pt x="2866009" y="2854617"/>
                  </a:lnTo>
                  <a:lnTo>
                    <a:pt x="2871597" y="2848927"/>
                  </a:lnTo>
                  <a:lnTo>
                    <a:pt x="2871597" y="2834894"/>
                  </a:lnTo>
                  <a:close/>
                </a:path>
                <a:path w="4594225" h="2880360" extrusionOk="0">
                  <a:moveTo>
                    <a:pt x="2871597" y="2187194"/>
                  </a:moveTo>
                  <a:lnTo>
                    <a:pt x="2866009" y="2181479"/>
                  </a:lnTo>
                  <a:lnTo>
                    <a:pt x="2851912" y="2181479"/>
                  </a:lnTo>
                  <a:lnTo>
                    <a:pt x="2846197" y="2187194"/>
                  </a:lnTo>
                  <a:lnTo>
                    <a:pt x="2846197" y="2201164"/>
                  </a:lnTo>
                  <a:lnTo>
                    <a:pt x="2851912" y="2206879"/>
                  </a:lnTo>
                  <a:lnTo>
                    <a:pt x="2866009" y="2206879"/>
                  </a:lnTo>
                  <a:lnTo>
                    <a:pt x="2871597" y="2201164"/>
                  </a:lnTo>
                  <a:lnTo>
                    <a:pt x="2871597" y="2187194"/>
                  </a:lnTo>
                  <a:close/>
                </a:path>
                <a:path w="4594225" h="2880360" extrusionOk="0">
                  <a:moveTo>
                    <a:pt x="2871597" y="1225169"/>
                  </a:moveTo>
                  <a:lnTo>
                    <a:pt x="2866009" y="1219454"/>
                  </a:lnTo>
                  <a:lnTo>
                    <a:pt x="2851912" y="1219454"/>
                  </a:lnTo>
                  <a:lnTo>
                    <a:pt x="2846197" y="1225169"/>
                  </a:lnTo>
                  <a:lnTo>
                    <a:pt x="2846197" y="1239139"/>
                  </a:lnTo>
                  <a:lnTo>
                    <a:pt x="2851912" y="1244854"/>
                  </a:lnTo>
                  <a:lnTo>
                    <a:pt x="2866009" y="1244854"/>
                  </a:lnTo>
                  <a:lnTo>
                    <a:pt x="2871597" y="1239139"/>
                  </a:lnTo>
                  <a:lnTo>
                    <a:pt x="2871597" y="1225169"/>
                  </a:lnTo>
                  <a:close/>
                </a:path>
                <a:path w="4594225" h="2880360" extrusionOk="0">
                  <a:moveTo>
                    <a:pt x="2901315" y="38100"/>
                  </a:moveTo>
                  <a:lnTo>
                    <a:pt x="2875915" y="25400"/>
                  </a:lnTo>
                  <a:lnTo>
                    <a:pt x="2825115" y="0"/>
                  </a:lnTo>
                  <a:lnTo>
                    <a:pt x="2825115" y="25400"/>
                  </a:lnTo>
                  <a:lnTo>
                    <a:pt x="2821432" y="25400"/>
                  </a:lnTo>
                  <a:lnTo>
                    <a:pt x="2815717" y="31115"/>
                  </a:lnTo>
                  <a:lnTo>
                    <a:pt x="2815717" y="45085"/>
                  </a:lnTo>
                  <a:lnTo>
                    <a:pt x="2821432" y="50800"/>
                  </a:lnTo>
                  <a:lnTo>
                    <a:pt x="2825115" y="50800"/>
                  </a:lnTo>
                  <a:lnTo>
                    <a:pt x="2825115" y="76200"/>
                  </a:lnTo>
                  <a:lnTo>
                    <a:pt x="2875915" y="50800"/>
                  </a:lnTo>
                  <a:lnTo>
                    <a:pt x="2901315" y="38100"/>
                  </a:lnTo>
                  <a:close/>
                </a:path>
                <a:path w="4594225" h="2880360" extrusionOk="0">
                  <a:moveTo>
                    <a:pt x="2922524" y="2834894"/>
                  </a:moveTo>
                  <a:lnTo>
                    <a:pt x="2916809" y="2829217"/>
                  </a:lnTo>
                  <a:lnTo>
                    <a:pt x="2902712" y="2829217"/>
                  </a:lnTo>
                  <a:lnTo>
                    <a:pt x="2896997" y="2834894"/>
                  </a:lnTo>
                  <a:lnTo>
                    <a:pt x="2896997" y="2848927"/>
                  </a:lnTo>
                  <a:lnTo>
                    <a:pt x="2902712" y="2854617"/>
                  </a:lnTo>
                  <a:lnTo>
                    <a:pt x="2916809" y="2854617"/>
                  </a:lnTo>
                  <a:lnTo>
                    <a:pt x="2922524" y="2848927"/>
                  </a:lnTo>
                  <a:lnTo>
                    <a:pt x="2922524" y="2834894"/>
                  </a:lnTo>
                  <a:close/>
                </a:path>
                <a:path w="4594225" h="2880360" extrusionOk="0">
                  <a:moveTo>
                    <a:pt x="2922524" y="2187194"/>
                  </a:moveTo>
                  <a:lnTo>
                    <a:pt x="2916809" y="2181479"/>
                  </a:lnTo>
                  <a:lnTo>
                    <a:pt x="2902712" y="2181479"/>
                  </a:lnTo>
                  <a:lnTo>
                    <a:pt x="2896997" y="2187194"/>
                  </a:lnTo>
                  <a:lnTo>
                    <a:pt x="2896997" y="2201164"/>
                  </a:lnTo>
                  <a:lnTo>
                    <a:pt x="2902712" y="2206879"/>
                  </a:lnTo>
                  <a:lnTo>
                    <a:pt x="2916809" y="2206879"/>
                  </a:lnTo>
                  <a:lnTo>
                    <a:pt x="2922524" y="2201164"/>
                  </a:lnTo>
                  <a:lnTo>
                    <a:pt x="2922524" y="2187194"/>
                  </a:lnTo>
                  <a:close/>
                </a:path>
                <a:path w="4594225" h="2880360" extrusionOk="0">
                  <a:moveTo>
                    <a:pt x="2922524" y="1225169"/>
                  </a:moveTo>
                  <a:lnTo>
                    <a:pt x="2916809" y="1219454"/>
                  </a:lnTo>
                  <a:lnTo>
                    <a:pt x="2902712" y="1219454"/>
                  </a:lnTo>
                  <a:lnTo>
                    <a:pt x="2896997" y="1225169"/>
                  </a:lnTo>
                  <a:lnTo>
                    <a:pt x="2896997" y="1239139"/>
                  </a:lnTo>
                  <a:lnTo>
                    <a:pt x="2902712" y="1244854"/>
                  </a:lnTo>
                  <a:lnTo>
                    <a:pt x="2916809" y="1244854"/>
                  </a:lnTo>
                  <a:lnTo>
                    <a:pt x="2922524" y="1239139"/>
                  </a:lnTo>
                  <a:lnTo>
                    <a:pt x="2922524" y="1225169"/>
                  </a:lnTo>
                  <a:close/>
                </a:path>
                <a:path w="4594225" h="2880360" extrusionOk="0">
                  <a:moveTo>
                    <a:pt x="2973324" y="2834894"/>
                  </a:moveTo>
                  <a:lnTo>
                    <a:pt x="2967609" y="2829217"/>
                  </a:lnTo>
                  <a:lnTo>
                    <a:pt x="2953512" y="2829217"/>
                  </a:lnTo>
                  <a:lnTo>
                    <a:pt x="2947924" y="2834894"/>
                  </a:lnTo>
                  <a:lnTo>
                    <a:pt x="2947924" y="2848927"/>
                  </a:lnTo>
                  <a:lnTo>
                    <a:pt x="2953512" y="2854617"/>
                  </a:lnTo>
                  <a:lnTo>
                    <a:pt x="2967609" y="2854617"/>
                  </a:lnTo>
                  <a:lnTo>
                    <a:pt x="2973324" y="2848927"/>
                  </a:lnTo>
                  <a:lnTo>
                    <a:pt x="2973324" y="2834894"/>
                  </a:lnTo>
                  <a:close/>
                </a:path>
                <a:path w="4594225" h="2880360" extrusionOk="0">
                  <a:moveTo>
                    <a:pt x="2973324" y="2187194"/>
                  </a:moveTo>
                  <a:lnTo>
                    <a:pt x="2967609" y="2181479"/>
                  </a:lnTo>
                  <a:lnTo>
                    <a:pt x="2953512" y="2181479"/>
                  </a:lnTo>
                  <a:lnTo>
                    <a:pt x="2947924" y="2187194"/>
                  </a:lnTo>
                  <a:lnTo>
                    <a:pt x="2947924" y="2201164"/>
                  </a:lnTo>
                  <a:lnTo>
                    <a:pt x="2953512" y="2206879"/>
                  </a:lnTo>
                  <a:lnTo>
                    <a:pt x="2967609" y="2206879"/>
                  </a:lnTo>
                  <a:lnTo>
                    <a:pt x="2973324" y="2201164"/>
                  </a:lnTo>
                  <a:lnTo>
                    <a:pt x="2973324" y="2187194"/>
                  </a:lnTo>
                  <a:close/>
                </a:path>
                <a:path w="4594225" h="2880360" extrusionOk="0">
                  <a:moveTo>
                    <a:pt x="2973324" y="1225169"/>
                  </a:moveTo>
                  <a:lnTo>
                    <a:pt x="2967609" y="1219454"/>
                  </a:lnTo>
                  <a:lnTo>
                    <a:pt x="2953512" y="1219454"/>
                  </a:lnTo>
                  <a:lnTo>
                    <a:pt x="2947924" y="1225169"/>
                  </a:lnTo>
                  <a:lnTo>
                    <a:pt x="2947924" y="1239139"/>
                  </a:lnTo>
                  <a:lnTo>
                    <a:pt x="2953512" y="1244854"/>
                  </a:lnTo>
                  <a:lnTo>
                    <a:pt x="2967609" y="1244854"/>
                  </a:lnTo>
                  <a:lnTo>
                    <a:pt x="2973324" y="1239139"/>
                  </a:lnTo>
                  <a:lnTo>
                    <a:pt x="2973324" y="1225169"/>
                  </a:lnTo>
                  <a:close/>
                </a:path>
                <a:path w="4594225" h="2880360" extrusionOk="0">
                  <a:moveTo>
                    <a:pt x="3024124" y="2834894"/>
                  </a:moveTo>
                  <a:lnTo>
                    <a:pt x="3018409" y="2829217"/>
                  </a:lnTo>
                  <a:lnTo>
                    <a:pt x="3004439" y="2829217"/>
                  </a:lnTo>
                  <a:lnTo>
                    <a:pt x="2998724" y="2834894"/>
                  </a:lnTo>
                  <a:lnTo>
                    <a:pt x="2998724" y="2848927"/>
                  </a:lnTo>
                  <a:lnTo>
                    <a:pt x="3004439" y="2854617"/>
                  </a:lnTo>
                  <a:lnTo>
                    <a:pt x="3018409" y="2854617"/>
                  </a:lnTo>
                  <a:lnTo>
                    <a:pt x="3024124" y="2848927"/>
                  </a:lnTo>
                  <a:lnTo>
                    <a:pt x="3024124" y="2834894"/>
                  </a:lnTo>
                  <a:close/>
                </a:path>
                <a:path w="4594225" h="2880360" extrusionOk="0">
                  <a:moveTo>
                    <a:pt x="3024124" y="2187194"/>
                  </a:moveTo>
                  <a:lnTo>
                    <a:pt x="3018409" y="2181479"/>
                  </a:lnTo>
                  <a:lnTo>
                    <a:pt x="3004439" y="2181479"/>
                  </a:lnTo>
                  <a:lnTo>
                    <a:pt x="2998724" y="2187194"/>
                  </a:lnTo>
                  <a:lnTo>
                    <a:pt x="2998724" y="2201164"/>
                  </a:lnTo>
                  <a:lnTo>
                    <a:pt x="3004439" y="2206879"/>
                  </a:lnTo>
                  <a:lnTo>
                    <a:pt x="3018409" y="2206879"/>
                  </a:lnTo>
                  <a:lnTo>
                    <a:pt x="3024124" y="2201164"/>
                  </a:lnTo>
                  <a:lnTo>
                    <a:pt x="3024124" y="2187194"/>
                  </a:lnTo>
                  <a:close/>
                </a:path>
                <a:path w="4594225" h="2880360" extrusionOk="0">
                  <a:moveTo>
                    <a:pt x="3024124" y="1225169"/>
                  </a:moveTo>
                  <a:lnTo>
                    <a:pt x="3018409" y="1219454"/>
                  </a:lnTo>
                  <a:lnTo>
                    <a:pt x="3004439" y="1219454"/>
                  </a:lnTo>
                  <a:lnTo>
                    <a:pt x="2998724" y="1225169"/>
                  </a:lnTo>
                  <a:lnTo>
                    <a:pt x="2998724" y="1239139"/>
                  </a:lnTo>
                  <a:lnTo>
                    <a:pt x="3004439" y="1244854"/>
                  </a:lnTo>
                  <a:lnTo>
                    <a:pt x="3018409" y="1244854"/>
                  </a:lnTo>
                  <a:lnTo>
                    <a:pt x="3024124" y="1239139"/>
                  </a:lnTo>
                  <a:lnTo>
                    <a:pt x="3024124" y="1225169"/>
                  </a:lnTo>
                  <a:close/>
                </a:path>
                <a:path w="4594225" h="2880360" extrusionOk="0">
                  <a:moveTo>
                    <a:pt x="3074924" y="2834894"/>
                  </a:moveTo>
                  <a:lnTo>
                    <a:pt x="3069209" y="2829217"/>
                  </a:lnTo>
                  <a:lnTo>
                    <a:pt x="3055239" y="2829217"/>
                  </a:lnTo>
                  <a:lnTo>
                    <a:pt x="3049524" y="2834894"/>
                  </a:lnTo>
                  <a:lnTo>
                    <a:pt x="3049524" y="2848927"/>
                  </a:lnTo>
                  <a:lnTo>
                    <a:pt x="3055239" y="2854617"/>
                  </a:lnTo>
                  <a:lnTo>
                    <a:pt x="3069209" y="2854617"/>
                  </a:lnTo>
                  <a:lnTo>
                    <a:pt x="3074924" y="2848927"/>
                  </a:lnTo>
                  <a:lnTo>
                    <a:pt x="3074924" y="2834894"/>
                  </a:lnTo>
                  <a:close/>
                </a:path>
                <a:path w="4594225" h="2880360" extrusionOk="0">
                  <a:moveTo>
                    <a:pt x="3074924" y="2187194"/>
                  </a:moveTo>
                  <a:lnTo>
                    <a:pt x="3069209" y="2181479"/>
                  </a:lnTo>
                  <a:lnTo>
                    <a:pt x="3055239" y="2181479"/>
                  </a:lnTo>
                  <a:lnTo>
                    <a:pt x="3049524" y="2187194"/>
                  </a:lnTo>
                  <a:lnTo>
                    <a:pt x="3049524" y="2201164"/>
                  </a:lnTo>
                  <a:lnTo>
                    <a:pt x="3055239" y="2206879"/>
                  </a:lnTo>
                  <a:lnTo>
                    <a:pt x="3069209" y="2206879"/>
                  </a:lnTo>
                  <a:lnTo>
                    <a:pt x="3074924" y="2201164"/>
                  </a:lnTo>
                  <a:lnTo>
                    <a:pt x="3074924" y="2187194"/>
                  </a:lnTo>
                  <a:close/>
                </a:path>
                <a:path w="4594225" h="2880360" extrusionOk="0">
                  <a:moveTo>
                    <a:pt x="3074924" y="1225169"/>
                  </a:moveTo>
                  <a:lnTo>
                    <a:pt x="3069209" y="1219454"/>
                  </a:lnTo>
                  <a:lnTo>
                    <a:pt x="3055239" y="1219454"/>
                  </a:lnTo>
                  <a:lnTo>
                    <a:pt x="3049524" y="1225169"/>
                  </a:lnTo>
                  <a:lnTo>
                    <a:pt x="3049524" y="1239139"/>
                  </a:lnTo>
                  <a:lnTo>
                    <a:pt x="3055239" y="1244854"/>
                  </a:lnTo>
                  <a:lnTo>
                    <a:pt x="3069209" y="1244854"/>
                  </a:lnTo>
                  <a:lnTo>
                    <a:pt x="3074924" y="1239139"/>
                  </a:lnTo>
                  <a:lnTo>
                    <a:pt x="3074924" y="1225169"/>
                  </a:lnTo>
                  <a:close/>
                </a:path>
                <a:path w="4594225" h="2880360" extrusionOk="0">
                  <a:moveTo>
                    <a:pt x="3125724" y="2834894"/>
                  </a:moveTo>
                  <a:lnTo>
                    <a:pt x="3120136" y="2829217"/>
                  </a:lnTo>
                  <a:lnTo>
                    <a:pt x="3106039" y="2829217"/>
                  </a:lnTo>
                  <a:lnTo>
                    <a:pt x="3100324" y="2834894"/>
                  </a:lnTo>
                  <a:lnTo>
                    <a:pt x="3100324" y="2848927"/>
                  </a:lnTo>
                  <a:lnTo>
                    <a:pt x="3106039" y="2854617"/>
                  </a:lnTo>
                  <a:lnTo>
                    <a:pt x="3120136" y="2854617"/>
                  </a:lnTo>
                  <a:lnTo>
                    <a:pt x="3125724" y="2848927"/>
                  </a:lnTo>
                  <a:lnTo>
                    <a:pt x="3125724" y="2834894"/>
                  </a:lnTo>
                  <a:close/>
                </a:path>
                <a:path w="4594225" h="2880360" extrusionOk="0">
                  <a:moveTo>
                    <a:pt x="3125724" y="2187194"/>
                  </a:moveTo>
                  <a:lnTo>
                    <a:pt x="3120136" y="2181479"/>
                  </a:lnTo>
                  <a:lnTo>
                    <a:pt x="3106039" y="2181479"/>
                  </a:lnTo>
                  <a:lnTo>
                    <a:pt x="3100324" y="2187194"/>
                  </a:lnTo>
                  <a:lnTo>
                    <a:pt x="3100324" y="2201164"/>
                  </a:lnTo>
                  <a:lnTo>
                    <a:pt x="3106039" y="2206879"/>
                  </a:lnTo>
                  <a:lnTo>
                    <a:pt x="3120136" y="2206879"/>
                  </a:lnTo>
                  <a:lnTo>
                    <a:pt x="3125724" y="2201164"/>
                  </a:lnTo>
                  <a:lnTo>
                    <a:pt x="3125724" y="2187194"/>
                  </a:lnTo>
                  <a:close/>
                </a:path>
                <a:path w="4594225" h="2880360" extrusionOk="0">
                  <a:moveTo>
                    <a:pt x="3125724" y="1225169"/>
                  </a:moveTo>
                  <a:lnTo>
                    <a:pt x="3120136" y="1219454"/>
                  </a:lnTo>
                  <a:lnTo>
                    <a:pt x="3106039" y="1219454"/>
                  </a:lnTo>
                  <a:lnTo>
                    <a:pt x="3100324" y="1225169"/>
                  </a:lnTo>
                  <a:lnTo>
                    <a:pt x="3100324" y="1239139"/>
                  </a:lnTo>
                  <a:lnTo>
                    <a:pt x="3106039" y="1244854"/>
                  </a:lnTo>
                  <a:lnTo>
                    <a:pt x="3120136" y="1244854"/>
                  </a:lnTo>
                  <a:lnTo>
                    <a:pt x="3125724" y="1239139"/>
                  </a:lnTo>
                  <a:lnTo>
                    <a:pt x="3125724" y="1225169"/>
                  </a:lnTo>
                  <a:close/>
                </a:path>
                <a:path w="4594225" h="2880360" extrusionOk="0">
                  <a:moveTo>
                    <a:pt x="3176651" y="2834894"/>
                  </a:moveTo>
                  <a:lnTo>
                    <a:pt x="3170936" y="2829217"/>
                  </a:lnTo>
                  <a:lnTo>
                    <a:pt x="3156839" y="2829217"/>
                  </a:lnTo>
                  <a:lnTo>
                    <a:pt x="3151124" y="2834894"/>
                  </a:lnTo>
                  <a:lnTo>
                    <a:pt x="3151124" y="2848927"/>
                  </a:lnTo>
                  <a:lnTo>
                    <a:pt x="3156839" y="2854617"/>
                  </a:lnTo>
                  <a:lnTo>
                    <a:pt x="3170936" y="2854617"/>
                  </a:lnTo>
                  <a:lnTo>
                    <a:pt x="3176651" y="2848927"/>
                  </a:lnTo>
                  <a:lnTo>
                    <a:pt x="3176651" y="2834894"/>
                  </a:lnTo>
                  <a:close/>
                </a:path>
                <a:path w="4594225" h="2880360" extrusionOk="0">
                  <a:moveTo>
                    <a:pt x="3176651" y="2187194"/>
                  </a:moveTo>
                  <a:lnTo>
                    <a:pt x="3170936" y="2181479"/>
                  </a:lnTo>
                  <a:lnTo>
                    <a:pt x="3156839" y="2181479"/>
                  </a:lnTo>
                  <a:lnTo>
                    <a:pt x="3151124" y="2187194"/>
                  </a:lnTo>
                  <a:lnTo>
                    <a:pt x="3151124" y="2201164"/>
                  </a:lnTo>
                  <a:lnTo>
                    <a:pt x="3156839" y="2206879"/>
                  </a:lnTo>
                  <a:lnTo>
                    <a:pt x="3170936" y="2206879"/>
                  </a:lnTo>
                  <a:lnTo>
                    <a:pt x="3176651" y="2201164"/>
                  </a:lnTo>
                  <a:lnTo>
                    <a:pt x="3176651" y="2187194"/>
                  </a:lnTo>
                  <a:close/>
                </a:path>
                <a:path w="4594225" h="2880360" extrusionOk="0">
                  <a:moveTo>
                    <a:pt x="3176651" y="1225169"/>
                  </a:moveTo>
                  <a:lnTo>
                    <a:pt x="3170936" y="1219454"/>
                  </a:lnTo>
                  <a:lnTo>
                    <a:pt x="3156839" y="1219454"/>
                  </a:lnTo>
                  <a:lnTo>
                    <a:pt x="3151124" y="1225169"/>
                  </a:lnTo>
                  <a:lnTo>
                    <a:pt x="3151124" y="1239139"/>
                  </a:lnTo>
                  <a:lnTo>
                    <a:pt x="3156839" y="1244854"/>
                  </a:lnTo>
                  <a:lnTo>
                    <a:pt x="3170936" y="1244854"/>
                  </a:lnTo>
                  <a:lnTo>
                    <a:pt x="3176651" y="1239139"/>
                  </a:lnTo>
                  <a:lnTo>
                    <a:pt x="3176651" y="1225169"/>
                  </a:lnTo>
                  <a:close/>
                </a:path>
                <a:path w="4594225" h="2880360" extrusionOk="0">
                  <a:moveTo>
                    <a:pt x="3227451" y="2834894"/>
                  </a:moveTo>
                  <a:lnTo>
                    <a:pt x="3221736" y="2829217"/>
                  </a:lnTo>
                  <a:lnTo>
                    <a:pt x="3207639" y="2829217"/>
                  </a:lnTo>
                  <a:lnTo>
                    <a:pt x="3202051" y="2834894"/>
                  </a:lnTo>
                  <a:lnTo>
                    <a:pt x="3202051" y="2848927"/>
                  </a:lnTo>
                  <a:lnTo>
                    <a:pt x="3207639" y="2854617"/>
                  </a:lnTo>
                  <a:lnTo>
                    <a:pt x="3221736" y="2854617"/>
                  </a:lnTo>
                  <a:lnTo>
                    <a:pt x="3227451" y="2848927"/>
                  </a:lnTo>
                  <a:lnTo>
                    <a:pt x="3227451" y="2834894"/>
                  </a:lnTo>
                  <a:close/>
                </a:path>
                <a:path w="4594225" h="2880360" extrusionOk="0">
                  <a:moveTo>
                    <a:pt x="3227451" y="2187194"/>
                  </a:moveTo>
                  <a:lnTo>
                    <a:pt x="3221736" y="2181479"/>
                  </a:lnTo>
                  <a:lnTo>
                    <a:pt x="3207639" y="2181479"/>
                  </a:lnTo>
                  <a:lnTo>
                    <a:pt x="3202051" y="2187194"/>
                  </a:lnTo>
                  <a:lnTo>
                    <a:pt x="3202051" y="2201164"/>
                  </a:lnTo>
                  <a:lnTo>
                    <a:pt x="3207639" y="2206879"/>
                  </a:lnTo>
                  <a:lnTo>
                    <a:pt x="3221736" y="2206879"/>
                  </a:lnTo>
                  <a:lnTo>
                    <a:pt x="3227451" y="2201164"/>
                  </a:lnTo>
                  <a:lnTo>
                    <a:pt x="3227451" y="2187194"/>
                  </a:lnTo>
                  <a:close/>
                </a:path>
                <a:path w="4594225" h="2880360" extrusionOk="0">
                  <a:moveTo>
                    <a:pt x="3227451" y="1225169"/>
                  </a:moveTo>
                  <a:lnTo>
                    <a:pt x="3221736" y="1219454"/>
                  </a:lnTo>
                  <a:lnTo>
                    <a:pt x="3207639" y="1219454"/>
                  </a:lnTo>
                  <a:lnTo>
                    <a:pt x="3202051" y="1225169"/>
                  </a:lnTo>
                  <a:lnTo>
                    <a:pt x="3202051" y="1239139"/>
                  </a:lnTo>
                  <a:lnTo>
                    <a:pt x="3207639" y="1244854"/>
                  </a:lnTo>
                  <a:lnTo>
                    <a:pt x="3221736" y="1244854"/>
                  </a:lnTo>
                  <a:lnTo>
                    <a:pt x="3227451" y="1239139"/>
                  </a:lnTo>
                  <a:lnTo>
                    <a:pt x="3227451" y="1225169"/>
                  </a:lnTo>
                  <a:close/>
                </a:path>
                <a:path w="4594225" h="2880360" extrusionOk="0">
                  <a:moveTo>
                    <a:pt x="3278251" y="2834894"/>
                  </a:moveTo>
                  <a:lnTo>
                    <a:pt x="3272536" y="2829217"/>
                  </a:lnTo>
                  <a:lnTo>
                    <a:pt x="3258566" y="2829217"/>
                  </a:lnTo>
                  <a:lnTo>
                    <a:pt x="3252851" y="2834894"/>
                  </a:lnTo>
                  <a:lnTo>
                    <a:pt x="3252851" y="2848927"/>
                  </a:lnTo>
                  <a:lnTo>
                    <a:pt x="3258566" y="2854617"/>
                  </a:lnTo>
                  <a:lnTo>
                    <a:pt x="3272536" y="2854617"/>
                  </a:lnTo>
                  <a:lnTo>
                    <a:pt x="3278251" y="2848927"/>
                  </a:lnTo>
                  <a:lnTo>
                    <a:pt x="3278251" y="2834894"/>
                  </a:lnTo>
                  <a:close/>
                </a:path>
                <a:path w="4594225" h="2880360" extrusionOk="0">
                  <a:moveTo>
                    <a:pt x="3278251" y="2187194"/>
                  </a:moveTo>
                  <a:lnTo>
                    <a:pt x="3272536" y="2181479"/>
                  </a:lnTo>
                  <a:lnTo>
                    <a:pt x="3258566" y="2181479"/>
                  </a:lnTo>
                  <a:lnTo>
                    <a:pt x="3252851" y="2187194"/>
                  </a:lnTo>
                  <a:lnTo>
                    <a:pt x="3252851" y="2201164"/>
                  </a:lnTo>
                  <a:lnTo>
                    <a:pt x="3258566" y="2206879"/>
                  </a:lnTo>
                  <a:lnTo>
                    <a:pt x="3272536" y="2206879"/>
                  </a:lnTo>
                  <a:lnTo>
                    <a:pt x="3278251" y="2201164"/>
                  </a:lnTo>
                  <a:lnTo>
                    <a:pt x="3278251" y="2187194"/>
                  </a:lnTo>
                  <a:close/>
                </a:path>
                <a:path w="4594225" h="2880360" extrusionOk="0">
                  <a:moveTo>
                    <a:pt x="3278251" y="1225169"/>
                  </a:moveTo>
                  <a:lnTo>
                    <a:pt x="3272536" y="1219454"/>
                  </a:lnTo>
                  <a:lnTo>
                    <a:pt x="3258566" y="1219454"/>
                  </a:lnTo>
                  <a:lnTo>
                    <a:pt x="3252851" y="1225169"/>
                  </a:lnTo>
                  <a:lnTo>
                    <a:pt x="3252851" y="1239139"/>
                  </a:lnTo>
                  <a:lnTo>
                    <a:pt x="3258566" y="1244854"/>
                  </a:lnTo>
                  <a:lnTo>
                    <a:pt x="3272536" y="1244854"/>
                  </a:lnTo>
                  <a:lnTo>
                    <a:pt x="3278251" y="1239139"/>
                  </a:lnTo>
                  <a:lnTo>
                    <a:pt x="3278251" y="1225169"/>
                  </a:lnTo>
                  <a:close/>
                </a:path>
                <a:path w="4594225" h="2880360" extrusionOk="0">
                  <a:moveTo>
                    <a:pt x="3329051" y="2834894"/>
                  </a:moveTo>
                  <a:lnTo>
                    <a:pt x="3323336" y="2829217"/>
                  </a:lnTo>
                  <a:lnTo>
                    <a:pt x="3309366" y="2829217"/>
                  </a:lnTo>
                  <a:lnTo>
                    <a:pt x="3303651" y="2834894"/>
                  </a:lnTo>
                  <a:lnTo>
                    <a:pt x="3303651" y="2848927"/>
                  </a:lnTo>
                  <a:lnTo>
                    <a:pt x="3309366" y="2854617"/>
                  </a:lnTo>
                  <a:lnTo>
                    <a:pt x="3323336" y="2854617"/>
                  </a:lnTo>
                  <a:lnTo>
                    <a:pt x="3329051" y="2848927"/>
                  </a:lnTo>
                  <a:lnTo>
                    <a:pt x="3329051" y="2834894"/>
                  </a:lnTo>
                  <a:close/>
                </a:path>
                <a:path w="4594225" h="2880360" extrusionOk="0">
                  <a:moveTo>
                    <a:pt x="3329051" y="2187194"/>
                  </a:moveTo>
                  <a:lnTo>
                    <a:pt x="3323336" y="2181479"/>
                  </a:lnTo>
                  <a:lnTo>
                    <a:pt x="3309366" y="2181479"/>
                  </a:lnTo>
                  <a:lnTo>
                    <a:pt x="3303651" y="2187194"/>
                  </a:lnTo>
                  <a:lnTo>
                    <a:pt x="3303651" y="2201164"/>
                  </a:lnTo>
                  <a:lnTo>
                    <a:pt x="3309366" y="2206879"/>
                  </a:lnTo>
                  <a:lnTo>
                    <a:pt x="3323336" y="2206879"/>
                  </a:lnTo>
                  <a:lnTo>
                    <a:pt x="3329051" y="2201164"/>
                  </a:lnTo>
                  <a:lnTo>
                    <a:pt x="3329051" y="2187194"/>
                  </a:lnTo>
                  <a:close/>
                </a:path>
                <a:path w="4594225" h="2880360" extrusionOk="0">
                  <a:moveTo>
                    <a:pt x="3329051" y="1225169"/>
                  </a:moveTo>
                  <a:lnTo>
                    <a:pt x="3323336" y="1219454"/>
                  </a:lnTo>
                  <a:lnTo>
                    <a:pt x="3309366" y="1219454"/>
                  </a:lnTo>
                  <a:lnTo>
                    <a:pt x="3303651" y="1225169"/>
                  </a:lnTo>
                  <a:lnTo>
                    <a:pt x="3303651" y="1239139"/>
                  </a:lnTo>
                  <a:lnTo>
                    <a:pt x="3309366" y="1244854"/>
                  </a:lnTo>
                  <a:lnTo>
                    <a:pt x="3323336" y="1244854"/>
                  </a:lnTo>
                  <a:lnTo>
                    <a:pt x="3329051" y="1239139"/>
                  </a:lnTo>
                  <a:lnTo>
                    <a:pt x="3329051" y="1225169"/>
                  </a:lnTo>
                  <a:close/>
                </a:path>
                <a:path w="4594225" h="2880360" extrusionOk="0">
                  <a:moveTo>
                    <a:pt x="3379851" y="2834894"/>
                  </a:moveTo>
                  <a:lnTo>
                    <a:pt x="3374263" y="2829217"/>
                  </a:lnTo>
                  <a:lnTo>
                    <a:pt x="3360166" y="2829217"/>
                  </a:lnTo>
                  <a:lnTo>
                    <a:pt x="3354451" y="2834894"/>
                  </a:lnTo>
                  <a:lnTo>
                    <a:pt x="3354451" y="2848927"/>
                  </a:lnTo>
                  <a:lnTo>
                    <a:pt x="3360166" y="2854617"/>
                  </a:lnTo>
                  <a:lnTo>
                    <a:pt x="3374263" y="2854617"/>
                  </a:lnTo>
                  <a:lnTo>
                    <a:pt x="3379851" y="2848927"/>
                  </a:lnTo>
                  <a:lnTo>
                    <a:pt x="3379851" y="2834894"/>
                  </a:lnTo>
                  <a:close/>
                </a:path>
                <a:path w="4594225" h="2880360" extrusionOk="0">
                  <a:moveTo>
                    <a:pt x="3379851" y="2187194"/>
                  </a:moveTo>
                  <a:lnTo>
                    <a:pt x="3374263" y="2181479"/>
                  </a:lnTo>
                  <a:lnTo>
                    <a:pt x="3360166" y="2181479"/>
                  </a:lnTo>
                  <a:lnTo>
                    <a:pt x="3354451" y="2187194"/>
                  </a:lnTo>
                  <a:lnTo>
                    <a:pt x="3354451" y="2201164"/>
                  </a:lnTo>
                  <a:lnTo>
                    <a:pt x="3360166" y="2206879"/>
                  </a:lnTo>
                  <a:lnTo>
                    <a:pt x="3374263" y="2206879"/>
                  </a:lnTo>
                  <a:lnTo>
                    <a:pt x="3379851" y="2201164"/>
                  </a:lnTo>
                  <a:lnTo>
                    <a:pt x="3379851" y="2187194"/>
                  </a:lnTo>
                  <a:close/>
                </a:path>
                <a:path w="4594225" h="2880360" extrusionOk="0">
                  <a:moveTo>
                    <a:pt x="3379851" y="1225169"/>
                  </a:moveTo>
                  <a:lnTo>
                    <a:pt x="3374263" y="1219454"/>
                  </a:lnTo>
                  <a:lnTo>
                    <a:pt x="3360166" y="1219454"/>
                  </a:lnTo>
                  <a:lnTo>
                    <a:pt x="3354451" y="1225169"/>
                  </a:lnTo>
                  <a:lnTo>
                    <a:pt x="3354451" y="1239139"/>
                  </a:lnTo>
                  <a:lnTo>
                    <a:pt x="3360166" y="1244854"/>
                  </a:lnTo>
                  <a:lnTo>
                    <a:pt x="3374263" y="1244854"/>
                  </a:lnTo>
                  <a:lnTo>
                    <a:pt x="3379851" y="1239139"/>
                  </a:lnTo>
                  <a:lnTo>
                    <a:pt x="3379851" y="1225169"/>
                  </a:lnTo>
                  <a:close/>
                </a:path>
                <a:path w="4594225" h="2880360" extrusionOk="0">
                  <a:moveTo>
                    <a:pt x="3430778" y="2834894"/>
                  </a:moveTo>
                  <a:lnTo>
                    <a:pt x="3425063" y="2829217"/>
                  </a:lnTo>
                  <a:lnTo>
                    <a:pt x="3410966" y="2829217"/>
                  </a:lnTo>
                  <a:lnTo>
                    <a:pt x="3405251" y="2834894"/>
                  </a:lnTo>
                  <a:lnTo>
                    <a:pt x="3405251" y="2848927"/>
                  </a:lnTo>
                  <a:lnTo>
                    <a:pt x="3410966" y="2854617"/>
                  </a:lnTo>
                  <a:lnTo>
                    <a:pt x="3425063" y="2854617"/>
                  </a:lnTo>
                  <a:lnTo>
                    <a:pt x="3430778" y="2848927"/>
                  </a:lnTo>
                  <a:lnTo>
                    <a:pt x="3430778" y="2834894"/>
                  </a:lnTo>
                  <a:close/>
                </a:path>
                <a:path w="4594225" h="2880360" extrusionOk="0">
                  <a:moveTo>
                    <a:pt x="3430778" y="2187194"/>
                  </a:moveTo>
                  <a:lnTo>
                    <a:pt x="3425063" y="2181479"/>
                  </a:lnTo>
                  <a:lnTo>
                    <a:pt x="3410966" y="2181479"/>
                  </a:lnTo>
                  <a:lnTo>
                    <a:pt x="3405251" y="2187194"/>
                  </a:lnTo>
                  <a:lnTo>
                    <a:pt x="3405251" y="2201164"/>
                  </a:lnTo>
                  <a:lnTo>
                    <a:pt x="3410966" y="2206879"/>
                  </a:lnTo>
                  <a:lnTo>
                    <a:pt x="3425063" y="2206879"/>
                  </a:lnTo>
                  <a:lnTo>
                    <a:pt x="3430778" y="2201164"/>
                  </a:lnTo>
                  <a:lnTo>
                    <a:pt x="3430778" y="2187194"/>
                  </a:lnTo>
                  <a:close/>
                </a:path>
                <a:path w="4594225" h="2880360" extrusionOk="0">
                  <a:moveTo>
                    <a:pt x="3430778" y="1225169"/>
                  </a:moveTo>
                  <a:lnTo>
                    <a:pt x="3425063" y="1219454"/>
                  </a:lnTo>
                  <a:lnTo>
                    <a:pt x="3410966" y="1219454"/>
                  </a:lnTo>
                  <a:lnTo>
                    <a:pt x="3405251" y="1225169"/>
                  </a:lnTo>
                  <a:lnTo>
                    <a:pt x="3405251" y="1239139"/>
                  </a:lnTo>
                  <a:lnTo>
                    <a:pt x="3410966" y="1244854"/>
                  </a:lnTo>
                  <a:lnTo>
                    <a:pt x="3425063" y="1244854"/>
                  </a:lnTo>
                  <a:lnTo>
                    <a:pt x="3430778" y="1239139"/>
                  </a:lnTo>
                  <a:lnTo>
                    <a:pt x="3430778" y="1225169"/>
                  </a:lnTo>
                  <a:close/>
                </a:path>
                <a:path w="4594225" h="2880360" extrusionOk="0">
                  <a:moveTo>
                    <a:pt x="3481578" y="2834894"/>
                  </a:moveTo>
                  <a:lnTo>
                    <a:pt x="3475863" y="2829217"/>
                  </a:lnTo>
                  <a:lnTo>
                    <a:pt x="3461766" y="2829217"/>
                  </a:lnTo>
                  <a:lnTo>
                    <a:pt x="3456178" y="2834894"/>
                  </a:lnTo>
                  <a:lnTo>
                    <a:pt x="3456178" y="2848927"/>
                  </a:lnTo>
                  <a:lnTo>
                    <a:pt x="3461766" y="2854617"/>
                  </a:lnTo>
                  <a:lnTo>
                    <a:pt x="3475863" y="2854617"/>
                  </a:lnTo>
                  <a:lnTo>
                    <a:pt x="3481578" y="2848927"/>
                  </a:lnTo>
                  <a:lnTo>
                    <a:pt x="3481578" y="2834894"/>
                  </a:lnTo>
                  <a:close/>
                </a:path>
                <a:path w="4594225" h="2880360" extrusionOk="0">
                  <a:moveTo>
                    <a:pt x="3481578" y="2187194"/>
                  </a:moveTo>
                  <a:lnTo>
                    <a:pt x="3475863" y="2181479"/>
                  </a:lnTo>
                  <a:lnTo>
                    <a:pt x="3461766" y="2181479"/>
                  </a:lnTo>
                  <a:lnTo>
                    <a:pt x="3456178" y="2187194"/>
                  </a:lnTo>
                  <a:lnTo>
                    <a:pt x="3456178" y="2201164"/>
                  </a:lnTo>
                  <a:lnTo>
                    <a:pt x="3461766" y="2206879"/>
                  </a:lnTo>
                  <a:lnTo>
                    <a:pt x="3475863" y="2206879"/>
                  </a:lnTo>
                  <a:lnTo>
                    <a:pt x="3481578" y="2201164"/>
                  </a:lnTo>
                  <a:lnTo>
                    <a:pt x="3481578" y="2187194"/>
                  </a:lnTo>
                  <a:close/>
                </a:path>
                <a:path w="4594225" h="2880360" extrusionOk="0">
                  <a:moveTo>
                    <a:pt x="3481578" y="1225169"/>
                  </a:moveTo>
                  <a:lnTo>
                    <a:pt x="3475863" y="1219454"/>
                  </a:lnTo>
                  <a:lnTo>
                    <a:pt x="3461766" y="1219454"/>
                  </a:lnTo>
                  <a:lnTo>
                    <a:pt x="3456178" y="1225169"/>
                  </a:lnTo>
                  <a:lnTo>
                    <a:pt x="3456178" y="1239139"/>
                  </a:lnTo>
                  <a:lnTo>
                    <a:pt x="3461766" y="1244854"/>
                  </a:lnTo>
                  <a:lnTo>
                    <a:pt x="3475863" y="1244854"/>
                  </a:lnTo>
                  <a:lnTo>
                    <a:pt x="3481578" y="1239139"/>
                  </a:lnTo>
                  <a:lnTo>
                    <a:pt x="3481578" y="1225169"/>
                  </a:lnTo>
                  <a:close/>
                </a:path>
                <a:path w="4594225" h="2880360" extrusionOk="0">
                  <a:moveTo>
                    <a:pt x="3532378" y="2834894"/>
                  </a:moveTo>
                  <a:lnTo>
                    <a:pt x="3526663" y="2829217"/>
                  </a:lnTo>
                  <a:lnTo>
                    <a:pt x="3512693" y="2829217"/>
                  </a:lnTo>
                  <a:lnTo>
                    <a:pt x="3506978" y="2834894"/>
                  </a:lnTo>
                  <a:lnTo>
                    <a:pt x="3506978" y="2848927"/>
                  </a:lnTo>
                  <a:lnTo>
                    <a:pt x="3512693" y="2854617"/>
                  </a:lnTo>
                  <a:lnTo>
                    <a:pt x="3526663" y="2854617"/>
                  </a:lnTo>
                  <a:lnTo>
                    <a:pt x="3532378" y="2848927"/>
                  </a:lnTo>
                  <a:lnTo>
                    <a:pt x="3532378" y="2834894"/>
                  </a:lnTo>
                  <a:close/>
                </a:path>
                <a:path w="4594225" h="2880360" extrusionOk="0">
                  <a:moveTo>
                    <a:pt x="3532378" y="2187194"/>
                  </a:moveTo>
                  <a:lnTo>
                    <a:pt x="3526663" y="2181479"/>
                  </a:lnTo>
                  <a:lnTo>
                    <a:pt x="3512693" y="2181479"/>
                  </a:lnTo>
                  <a:lnTo>
                    <a:pt x="3506978" y="2187194"/>
                  </a:lnTo>
                  <a:lnTo>
                    <a:pt x="3506978" y="2201164"/>
                  </a:lnTo>
                  <a:lnTo>
                    <a:pt x="3512693" y="2206879"/>
                  </a:lnTo>
                  <a:lnTo>
                    <a:pt x="3526663" y="2206879"/>
                  </a:lnTo>
                  <a:lnTo>
                    <a:pt x="3532378" y="2201164"/>
                  </a:lnTo>
                  <a:lnTo>
                    <a:pt x="3532378" y="2187194"/>
                  </a:lnTo>
                  <a:close/>
                </a:path>
                <a:path w="4594225" h="2880360" extrusionOk="0">
                  <a:moveTo>
                    <a:pt x="3532378" y="1225169"/>
                  </a:moveTo>
                  <a:lnTo>
                    <a:pt x="3526663" y="1219454"/>
                  </a:lnTo>
                  <a:lnTo>
                    <a:pt x="3512693" y="1219454"/>
                  </a:lnTo>
                  <a:lnTo>
                    <a:pt x="3506978" y="1225169"/>
                  </a:lnTo>
                  <a:lnTo>
                    <a:pt x="3506978" y="1239139"/>
                  </a:lnTo>
                  <a:lnTo>
                    <a:pt x="3512693" y="1244854"/>
                  </a:lnTo>
                  <a:lnTo>
                    <a:pt x="3526663" y="1244854"/>
                  </a:lnTo>
                  <a:lnTo>
                    <a:pt x="3532378" y="1239139"/>
                  </a:lnTo>
                  <a:lnTo>
                    <a:pt x="3532378" y="1225169"/>
                  </a:lnTo>
                  <a:close/>
                </a:path>
                <a:path w="4594225" h="2880360" extrusionOk="0">
                  <a:moveTo>
                    <a:pt x="3583178" y="2834894"/>
                  </a:moveTo>
                  <a:lnTo>
                    <a:pt x="3577463" y="2829217"/>
                  </a:lnTo>
                  <a:lnTo>
                    <a:pt x="3563493" y="2829217"/>
                  </a:lnTo>
                  <a:lnTo>
                    <a:pt x="3557778" y="2834894"/>
                  </a:lnTo>
                  <a:lnTo>
                    <a:pt x="3557778" y="2848927"/>
                  </a:lnTo>
                  <a:lnTo>
                    <a:pt x="3563493" y="2854617"/>
                  </a:lnTo>
                  <a:lnTo>
                    <a:pt x="3577463" y="2854617"/>
                  </a:lnTo>
                  <a:lnTo>
                    <a:pt x="3583178" y="2848927"/>
                  </a:lnTo>
                  <a:lnTo>
                    <a:pt x="3583178" y="2834894"/>
                  </a:lnTo>
                  <a:close/>
                </a:path>
                <a:path w="4594225" h="2880360" extrusionOk="0">
                  <a:moveTo>
                    <a:pt x="3583178" y="2187194"/>
                  </a:moveTo>
                  <a:lnTo>
                    <a:pt x="3577463" y="2181479"/>
                  </a:lnTo>
                  <a:lnTo>
                    <a:pt x="3563493" y="2181479"/>
                  </a:lnTo>
                  <a:lnTo>
                    <a:pt x="3557778" y="2187194"/>
                  </a:lnTo>
                  <a:lnTo>
                    <a:pt x="3557778" y="2201164"/>
                  </a:lnTo>
                  <a:lnTo>
                    <a:pt x="3563493" y="2206879"/>
                  </a:lnTo>
                  <a:lnTo>
                    <a:pt x="3577463" y="2206879"/>
                  </a:lnTo>
                  <a:lnTo>
                    <a:pt x="3583178" y="2201164"/>
                  </a:lnTo>
                  <a:lnTo>
                    <a:pt x="3583178" y="2187194"/>
                  </a:lnTo>
                  <a:close/>
                </a:path>
                <a:path w="4594225" h="2880360" extrusionOk="0">
                  <a:moveTo>
                    <a:pt x="3583178" y="1225169"/>
                  </a:moveTo>
                  <a:lnTo>
                    <a:pt x="3577463" y="1219454"/>
                  </a:lnTo>
                  <a:lnTo>
                    <a:pt x="3563493" y="1219454"/>
                  </a:lnTo>
                  <a:lnTo>
                    <a:pt x="3557778" y="1225169"/>
                  </a:lnTo>
                  <a:lnTo>
                    <a:pt x="3557778" y="1239139"/>
                  </a:lnTo>
                  <a:lnTo>
                    <a:pt x="3563493" y="1244854"/>
                  </a:lnTo>
                  <a:lnTo>
                    <a:pt x="3577463" y="1244854"/>
                  </a:lnTo>
                  <a:lnTo>
                    <a:pt x="3583178" y="1239139"/>
                  </a:lnTo>
                  <a:lnTo>
                    <a:pt x="3583178" y="1225169"/>
                  </a:lnTo>
                  <a:close/>
                </a:path>
                <a:path w="4594225" h="2880360" extrusionOk="0">
                  <a:moveTo>
                    <a:pt x="3633978" y="2834894"/>
                  </a:moveTo>
                  <a:lnTo>
                    <a:pt x="3628390" y="2829217"/>
                  </a:lnTo>
                  <a:lnTo>
                    <a:pt x="3614293" y="2829217"/>
                  </a:lnTo>
                  <a:lnTo>
                    <a:pt x="3608578" y="2834894"/>
                  </a:lnTo>
                  <a:lnTo>
                    <a:pt x="3608578" y="2848927"/>
                  </a:lnTo>
                  <a:lnTo>
                    <a:pt x="3614293" y="2854617"/>
                  </a:lnTo>
                  <a:lnTo>
                    <a:pt x="3628390" y="2854617"/>
                  </a:lnTo>
                  <a:lnTo>
                    <a:pt x="3633978" y="2848927"/>
                  </a:lnTo>
                  <a:lnTo>
                    <a:pt x="3633978" y="2834894"/>
                  </a:lnTo>
                  <a:close/>
                </a:path>
                <a:path w="4594225" h="2880360" extrusionOk="0">
                  <a:moveTo>
                    <a:pt x="3633978" y="2187194"/>
                  </a:moveTo>
                  <a:lnTo>
                    <a:pt x="3628390" y="2181479"/>
                  </a:lnTo>
                  <a:lnTo>
                    <a:pt x="3614293" y="2181479"/>
                  </a:lnTo>
                  <a:lnTo>
                    <a:pt x="3608578" y="2187194"/>
                  </a:lnTo>
                  <a:lnTo>
                    <a:pt x="3608578" y="2201164"/>
                  </a:lnTo>
                  <a:lnTo>
                    <a:pt x="3614293" y="2206879"/>
                  </a:lnTo>
                  <a:lnTo>
                    <a:pt x="3628390" y="2206879"/>
                  </a:lnTo>
                  <a:lnTo>
                    <a:pt x="3633978" y="2201164"/>
                  </a:lnTo>
                  <a:lnTo>
                    <a:pt x="3633978" y="2187194"/>
                  </a:lnTo>
                  <a:close/>
                </a:path>
                <a:path w="4594225" h="2880360" extrusionOk="0">
                  <a:moveTo>
                    <a:pt x="3633978" y="1225169"/>
                  </a:moveTo>
                  <a:lnTo>
                    <a:pt x="3628390" y="1219454"/>
                  </a:lnTo>
                  <a:lnTo>
                    <a:pt x="3614293" y="1219454"/>
                  </a:lnTo>
                  <a:lnTo>
                    <a:pt x="3608578" y="1225169"/>
                  </a:lnTo>
                  <a:lnTo>
                    <a:pt x="3608578" y="1239139"/>
                  </a:lnTo>
                  <a:lnTo>
                    <a:pt x="3614293" y="1244854"/>
                  </a:lnTo>
                  <a:lnTo>
                    <a:pt x="3628390" y="1244854"/>
                  </a:lnTo>
                  <a:lnTo>
                    <a:pt x="3633978" y="1239139"/>
                  </a:lnTo>
                  <a:lnTo>
                    <a:pt x="3633978" y="1225169"/>
                  </a:lnTo>
                  <a:close/>
                </a:path>
                <a:path w="4594225" h="2880360" extrusionOk="0">
                  <a:moveTo>
                    <a:pt x="3684905" y="2834894"/>
                  </a:moveTo>
                  <a:lnTo>
                    <a:pt x="3679190" y="2829217"/>
                  </a:lnTo>
                  <a:lnTo>
                    <a:pt x="3665093" y="2829217"/>
                  </a:lnTo>
                  <a:lnTo>
                    <a:pt x="3659378" y="2834894"/>
                  </a:lnTo>
                  <a:lnTo>
                    <a:pt x="3659378" y="2848927"/>
                  </a:lnTo>
                  <a:lnTo>
                    <a:pt x="3665093" y="2854617"/>
                  </a:lnTo>
                  <a:lnTo>
                    <a:pt x="3679190" y="2854617"/>
                  </a:lnTo>
                  <a:lnTo>
                    <a:pt x="3684905" y="2848927"/>
                  </a:lnTo>
                  <a:lnTo>
                    <a:pt x="3684905" y="2834894"/>
                  </a:lnTo>
                  <a:close/>
                </a:path>
                <a:path w="4594225" h="2880360" extrusionOk="0">
                  <a:moveTo>
                    <a:pt x="3684905" y="2187194"/>
                  </a:moveTo>
                  <a:lnTo>
                    <a:pt x="3679190" y="2181479"/>
                  </a:lnTo>
                  <a:lnTo>
                    <a:pt x="3665093" y="2181479"/>
                  </a:lnTo>
                  <a:lnTo>
                    <a:pt x="3659378" y="2187194"/>
                  </a:lnTo>
                  <a:lnTo>
                    <a:pt x="3659378" y="2201164"/>
                  </a:lnTo>
                  <a:lnTo>
                    <a:pt x="3665093" y="2206879"/>
                  </a:lnTo>
                  <a:lnTo>
                    <a:pt x="3679190" y="2206879"/>
                  </a:lnTo>
                  <a:lnTo>
                    <a:pt x="3684905" y="2201164"/>
                  </a:lnTo>
                  <a:lnTo>
                    <a:pt x="3684905" y="2187194"/>
                  </a:lnTo>
                  <a:close/>
                </a:path>
                <a:path w="4594225" h="2880360" extrusionOk="0">
                  <a:moveTo>
                    <a:pt x="3684905" y="1225169"/>
                  </a:moveTo>
                  <a:lnTo>
                    <a:pt x="3679190" y="1219454"/>
                  </a:lnTo>
                  <a:lnTo>
                    <a:pt x="3665093" y="1219454"/>
                  </a:lnTo>
                  <a:lnTo>
                    <a:pt x="3659378" y="1225169"/>
                  </a:lnTo>
                  <a:lnTo>
                    <a:pt x="3659378" y="1239139"/>
                  </a:lnTo>
                  <a:lnTo>
                    <a:pt x="3665093" y="1244854"/>
                  </a:lnTo>
                  <a:lnTo>
                    <a:pt x="3679190" y="1244854"/>
                  </a:lnTo>
                  <a:lnTo>
                    <a:pt x="3684905" y="1239139"/>
                  </a:lnTo>
                  <a:lnTo>
                    <a:pt x="3684905" y="1225169"/>
                  </a:lnTo>
                  <a:close/>
                </a:path>
                <a:path w="4594225" h="2880360" extrusionOk="0">
                  <a:moveTo>
                    <a:pt x="3735705" y="2834894"/>
                  </a:moveTo>
                  <a:lnTo>
                    <a:pt x="3729990" y="2829217"/>
                  </a:lnTo>
                  <a:lnTo>
                    <a:pt x="3715893" y="2829217"/>
                  </a:lnTo>
                  <a:lnTo>
                    <a:pt x="3710305" y="2834894"/>
                  </a:lnTo>
                  <a:lnTo>
                    <a:pt x="3710305" y="2848927"/>
                  </a:lnTo>
                  <a:lnTo>
                    <a:pt x="3715893" y="2854617"/>
                  </a:lnTo>
                  <a:lnTo>
                    <a:pt x="3729990" y="2854617"/>
                  </a:lnTo>
                  <a:lnTo>
                    <a:pt x="3735705" y="2848927"/>
                  </a:lnTo>
                  <a:lnTo>
                    <a:pt x="3735705" y="2834894"/>
                  </a:lnTo>
                  <a:close/>
                </a:path>
                <a:path w="4594225" h="2880360" extrusionOk="0">
                  <a:moveTo>
                    <a:pt x="3735705" y="2187194"/>
                  </a:moveTo>
                  <a:lnTo>
                    <a:pt x="3729990" y="2181479"/>
                  </a:lnTo>
                  <a:lnTo>
                    <a:pt x="3715893" y="2181479"/>
                  </a:lnTo>
                  <a:lnTo>
                    <a:pt x="3710305" y="2187194"/>
                  </a:lnTo>
                  <a:lnTo>
                    <a:pt x="3710305" y="2201164"/>
                  </a:lnTo>
                  <a:lnTo>
                    <a:pt x="3715893" y="2206879"/>
                  </a:lnTo>
                  <a:lnTo>
                    <a:pt x="3729990" y="2206879"/>
                  </a:lnTo>
                  <a:lnTo>
                    <a:pt x="3735705" y="2201164"/>
                  </a:lnTo>
                  <a:lnTo>
                    <a:pt x="3735705" y="2187194"/>
                  </a:lnTo>
                  <a:close/>
                </a:path>
                <a:path w="4594225" h="2880360" extrusionOk="0">
                  <a:moveTo>
                    <a:pt x="3735705" y="1225169"/>
                  </a:moveTo>
                  <a:lnTo>
                    <a:pt x="3729990" y="1219454"/>
                  </a:lnTo>
                  <a:lnTo>
                    <a:pt x="3715893" y="1219454"/>
                  </a:lnTo>
                  <a:lnTo>
                    <a:pt x="3710305" y="1225169"/>
                  </a:lnTo>
                  <a:lnTo>
                    <a:pt x="3710305" y="1239139"/>
                  </a:lnTo>
                  <a:lnTo>
                    <a:pt x="3715893" y="1244854"/>
                  </a:lnTo>
                  <a:lnTo>
                    <a:pt x="3729990" y="1244854"/>
                  </a:lnTo>
                  <a:lnTo>
                    <a:pt x="3735705" y="1239139"/>
                  </a:lnTo>
                  <a:lnTo>
                    <a:pt x="3735705" y="1225169"/>
                  </a:lnTo>
                  <a:close/>
                </a:path>
                <a:path w="4594225" h="2880360" extrusionOk="0">
                  <a:moveTo>
                    <a:pt x="3786505" y="2834894"/>
                  </a:moveTo>
                  <a:lnTo>
                    <a:pt x="3780790" y="2829217"/>
                  </a:lnTo>
                  <a:lnTo>
                    <a:pt x="3766820" y="2829217"/>
                  </a:lnTo>
                  <a:lnTo>
                    <a:pt x="3761105" y="2834894"/>
                  </a:lnTo>
                  <a:lnTo>
                    <a:pt x="3761105" y="2848927"/>
                  </a:lnTo>
                  <a:lnTo>
                    <a:pt x="3766820" y="2854617"/>
                  </a:lnTo>
                  <a:lnTo>
                    <a:pt x="3780790" y="2854617"/>
                  </a:lnTo>
                  <a:lnTo>
                    <a:pt x="3786505" y="2848927"/>
                  </a:lnTo>
                  <a:lnTo>
                    <a:pt x="3786505" y="2834894"/>
                  </a:lnTo>
                  <a:close/>
                </a:path>
                <a:path w="4594225" h="2880360" extrusionOk="0">
                  <a:moveTo>
                    <a:pt x="3786505" y="2187194"/>
                  </a:moveTo>
                  <a:lnTo>
                    <a:pt x="3780790" y="2181479"/>
                  </a:lnTo>
                  <a:lnTo>
                    <a:pt x="3766820" y="2181479"/>
                  </a:lnTo>
                  <a:lnTo>
                    <a:pt x="3761105" y="2187194"/>
                  </a:lnTo>
                  <a:lnTo>
                    <a:pt x="3761105" y="2201164"/>
                  </a:lnTo>
                  <a:lnTo>
                    <a:pt x="3766820" y="2206879"/>
                  </a:lnTo>
                  <a:lnTo>
                    <a:pt x="3780790" y="2206879"/>
                  </a:lnTo>
                  <a:lnTo>
                    <a:pt x="3786505" y="2201164"/>
                  </a:lnTo>
                  <a:lnTo>
                    <a:pt x="3786505" y="2187194"/>
                  </a:lnTo>
                  <a:close/>
                </a:path>
                <a:path w="4594225" h="2880360" extrusionOk="0">
                  <a:moveTo>
                    <a:pt x="3786505" y="1225169"/>
                  </a:moveTo>
                  <a:lnTo>
                    <a:pt x="3780790" y="1219454"/>
                  </a:lnTo>
                  <a:lnTo>
                    <a:pt x="3766820" y="1219454"/>
                  </a:lnTo>
                  <a:lnTo>
                    <a:pt x="3761105" y="1225169"/>
                  </a:lnTo>
                  <a:lnTo>
                    <a:pt x="3761105" y="1239139"/>
                  </a:lnTo>
                  <a:lnTo>
                    <a:pt x="3766820" y="1244854"/>
                  </a:lnTo>
                  <a:lnTo>
                    <a:pt x="3780790" y="1244854"/>
                  </a:lnTo>
                  <a:lnTo>
                    <a:pt x="3786505" y="1239139"/>
                  </a:lnTo>
                  <a:lnTo>
                    <a:pt x="3786505" y="1225169"/>
                  </a:lnTo>
                  <a:close/>
                </a:path>
                <a:path w="4594225" h="2880360" extrusionOk="0">
                  <a:moveTo>
                    <a:pt x="3837305" y="2834894"/>
                  </a:moveTo>
                  <a:lnTo>
                    <a:pt x="3831590" y="2829217"/>
                  </a:lnTo>
                  <a:lnTo>
                    <a:pt x="3817620" y="2829217"/>
                  </a:lnTo>
                  <a:lnTo>
                    <a:pt x="3811905" y="2834894"/>
                  </a:lnTo>
                  <a:lnTo>
                    <a:pt x="3811905" y="2848927"/>
                  </a:lnTo>
                  <a:lnTo>
                    <a:pt x="3817620" y="2854617"/>
                  </a:lnTo>
                  <a:lnTo>
                    <a:pt x="3831590" y="2854617"/>
                  </a:lnTo>
                  <a:lnTo>
                    <a:pt x="3837305" y="2848927"/>
                  </a:lnTo>
                  <a:lnTo>
                    <a:pt x="3837305" y="2834894"/>
                  </a:lnTo>
                  <a:close/>
                </a:path>
                <a:path w="4594225" h="2880360" extrusionOk="0">
                  <a:moveTo>
                    <a:pt x="3837305" y="2187194"/>
                  </a:moveTo>
                  <a:lnTo>
                    <a:pt x="3831590" y="2181479"/>
                  </a:lnTo>
                  <a:lnTo>
                    <a:pt x="3817620" y="2181479"/>
                  </a:lnTo>
                  <a:lnTo>
                    <a:pt x="3811905" y="2187194"/>
                  </a:lnTo>
                  <a:lnTo>
                    <a:pt x="3811905" y="2201164"/>
                  </a:lnTo>
                  <a:lnTo>
                    <a:pt x="3817620" y="2206879"/>
                  </a:lnTo>
                  <a:lnTo>
                    <a:pt x="3831590" y="2206879"/>
                  </a:lnTo>
                  <a:lnTo>
                    <a:pt x="3837305" y="2201164"/>
                  </a:lnTo>
                  <a:lnTo>
                    <a:pt x="3837305" y="2187194"/>
                  </a:lnTo>
                  <a:close/>
                </a:path>
                <a:path w="4594225" h="2880360" extrusionOk="0">
                  <a:moveTo>
                    <a:pt x="3837305" y="1225169"/>
                  </a:moveTo>
                  <a:lnTo>
                    <a:pt x="3831590" y="1219454"/>
                  </a:lnTo>
                  <a:lnTo>
                    <a:pt x="3817620" y="1219454"/>
                  </a:lnTo>
                  <a:lnTo>
                    <a:pt x="3811905" y="1225169"/>
                  </a:lnTo>
                  <a:lnTo>
                    <a:pt x="3811905" y="1239139"/>
                  </a:lnTo>
                  <a:lnTo>
                    <a:pt x="3817620" y="1244854"/>
                  </a:lnTo>
                  <a:lnTo>
                    <a:pt x="3831590" y="1244854"/>
                  </a:lnTo>
                  <a:lnTo>
                    <a:pt x="3837305" y="1239139"/>
                  </a:lnTo>
                  <a:lnTo>
                    <a:pt x="3837305" y="1225169"/>
                  </a:lnTo>
                  <a:close/>
                </a:path>
                <a:path w="4594225" h="2880360" extrusionOk="0">
                  <a:moveTo>
                    <a:pt x="3888105" y="2834894"/>
                  </a:moveTo>
                  <a:lnTo>
                    <a:pt x="3882517" y="2829217"/>
                  </a:lnTo>
                  <a:lnTo>
                    <a:pt x="3868420" y="2829217"/>
                  </a:lnTo>
                  <a:lnTo>
                    <a:pt x="3862705" y="2834894"/>
                  </a:lnTo>
                  <a:lnTo>
                    <a:pt x="3862705" y="2848927"/>
                  </a:lnTo>
                  <a:lnTo>
                    <a:pt x="3868420" y="2854617"/>
                  </a:lnTo>
                  <a:lnTo>
                    <a:pt x="3882517" y="2854617"/>
                  </a:lnTo>
                  <a:lnTo>
                    <a:pt x="3888105" y="2848927"/>
                  </a:lnTo>
                  <a:lnTo>
                    <a:pt x="3888105" y="2834894"/>
                  </a:lnTo>
                  <a:close/>
                </a:path>
                <a:path w="4594225" h="2880360" extrusionOk="0">
                  <a:moveTo>
                    <a:pt x="3888105" y="2187194"/>
                  </a:moveTo>
                  <a:lnTo>
                    <a:pt x="3882517" y="2181479"/>
                  </a:lnTo>
                  <a:lnTo>
                    <a:pt x="3868420" y="2181479"/>
                  </a:lnTo>
                  <a:lnTo>
                    <a:pt x="3862705" y="2187194"/>
                  </a:lnTo>
                  <a:lnTo>
                    <a:pt x="3862705" y="2201164"/>
                  </a:lnTo>
                  <a:lnTo>
                    <a:pt x="3868420" y="2206879"/>
                  </a:lnTo>
                  <a:lnTo>
                    <a:pt x="3882517" y="2206879"/>
                  </a:lnTo>
                  <a:lnTo>
                    <a:pt x="3888105" y="2201164"/>
                  </a:lnTo>
                  <a:lnTo>
                    <a:pt x="3888105" y="2187194"/>
                  </a:lnTo>
                  <a:close/>
                </a:path>
                <a:path w="4594225" h="2880360" extrusionOk="0">
                  <a:moveTo>
                    <a:pt x="3888105" y="1225169"/>
                  </a:moveTo>
                  <a:lnTo>
                    <a:pt x="3882517" y="1219454"/>
                  </a:lnTo>
                  <a:lnTo>
                    <a:pt x="3868420" y="1219454"/>
                  </a:lnTo>
                  <a:lnTo>
                    <a:pt x="3862705" y="1225169"/>
                  </a:lnTo>
                  <a:lnTo>
                    <a:pt x="3862705" y="1239139"/>
                  </a:lnTo>
                  <a:lnTo>
                    <a:pt x="3868420" y="1244854"/>
                  </a:lnTo>
                  <a:lnTo>
                    <a:pt x="3882517" y="1244854"/>
                  </a:lnTo>
                  <a:lnTo>
                    <a:pt x="3888105" y="1239139"/>
                  </a:lnTo>
                  <a:lnTo>
                    <a:pt x="3888105" y="1225169"/>
                  </a:lnTo>
                  <a:close/>
                </a:path>
                <a:path w="4594225" h="2880360" extrusionOk="0">
                  <a:moveTo>
                    <a:pt x="3939032" y="2834894"/>
                  </a:moveTo>
                  <a:lnTo>
                    <a:pt x="3933317" y="2829217"/>
                  </a:lnTo>
                  <a:lnTo>
                    <a:pt x="3919220" y="2829217"/>
                  </a:lnTo>
                  <a:lnTo>
                    <a:pt x="3913505" y="2834894"/>
                  </a:lnTo>
                  <a:lnTo>
                    <a:pt x="3913505" y="2848927"/>
                  </a:lnTo>
                  <a:lnTo>
                    <a:pt x="3919220" y="2854617"/>
                  </a:lnTo>
                  <a:lnTo>
                    <a:pt x="3933317" y="2854617"/>
                  </a:lnTo>
                  <a:lnTo>
                    <a:pt x="3939032" y="2848927"/>
                  </a:lnTo>
                  <a:lnTo>
                    <a:pt x="3939032" y="2834894"/>
                  </a:lnTo>
                  <a:close/>
                </a:path>
                <a:path w="4594225" h="2880360" extrusionOk="0">
                  <a:moveTo>
                    <a:pt x="3939032" y="2187194"/>
                  </a:moveTo>
                  <a:lnTo>
                    <a:pt x="3933317" y="2181479"/>
                  </a:lnTo>
                  <a:lnTo>
                    <a:pt x="3919220" y="2181479"/>
                  </a:lnTo>
                  <a:lnTo>
                    <a:pt x="3913505" y="2187194"/>
                  </a:lnTo>
                  <a:lnTo>
                    <a:pt x="3913505" y="2201164"/>
                  </a:lnTo>
                  <a:lnTo>
                    <a:pt x="3919220" y="2206879"/>
                  </a:lnTo>
                  <a:lnTo>
                    <a:pt x="3933317" y="2206879"/>
                  </a:lnTo>
                  <a:lnTo>
                    <a:pt x="3939032" y="2201164"/>
                  </a:lnTo>
                  <a:lnTo>
                    <a:pt x="3939032" y="2187194"/>
                  </a:lnTo>
                  <a:close/>
                </a:path>
                <a:path w="4594225" h="2880360" extrusionOk="0">
                  <a:moveTo>
                    <a:pt x="3939032" y="1225169"/>
                  </a:moveTo>
                  <a:lnTo>
                    <a:pt x="3933317" y="1219454"/>
                  </a:lnTo>
                  <a:lnTo>
                    <a:pt x="3919220" y="1219454"/>
                  </a:lnTo>
                  <a:lnTo>
                    <a:pt x="3913505" y="1225169"/>
                  </a:lnTo>
                  <a:lnTo>
                    <a:pt x="3913505" y="1239139"/>
                  </a:lnTo>
                  <a:lnTo>
                    <a:pt x="3919220" y="1244854"/>
                  </a:lnTo>
                  <a:lnTo>
                    <a:pt x="3933317" y="1244854"/>
                  </a:lnTo>
                  <a:lnTo>
                    <a:pt x="3939032" y="1239139"/>
                  </a:lnTo>
                  <a:lnTo>
                    <a:pt x="3939032" y="1225169"/>
                  </a:lnTo>
                  <a:close/>
                </a:path>
                <a:path w="4594225" h="2880360" extrusionOk="0">
                  <a:moveTo>
                    <a:pt x="3989832" y="2834894"/>
                  </a:moveTo>
                  <a:lnTo>
                    <a:pt x="3984117" y="2829217"/>
                  </a:lnTo>
                  <a:lnTo>
                    <a:pt x="3970020" y="2829217"/>
                  </a:lnTo>
                  <a:lnTo>
                    <a:pt x="3964432" y="2834894"/>
                  </a:lnTo>
                  <a:lnTo>
                    <a:pt x="3964432" y="2848927"/>
                  </a:lnTo>
                  <a:lnTo>
                    <a:pt x="3970020" y="2854617"/>
                  </a:lnTo>
                  <a:lnTo>
                    <a:pt x="3984117" y="2854617"/>
                  </a:lnTo>
                  <a:lnTo>
                    <a:pt x="3989832" y="2848927"/>
                  </a:lnTo>
                  <a:lnTo>
                    <a:pt x="3989832" y="2834894"/>
                  </a:lnTo>
                  <a:close/>
                </a:path>
                <a:path w="4594225" h="2880360" extrusionOk="0">
                  <a:moveTo>
                    <a:pt x="3989832" y="2187194"/>
                  </a:moveTo>
                  <a:lnTo>
                    <a:pt x="3984117" y="2181479"/>
                  </a:lnTo>
                  <a:lnTo>
                    <a:pt x="3970020" y="2181479"/>
                  </a:lnTo>
                  <a:lnTo>
                    <a:pt x="3964432" y="2187194"/>
                  </a:lnTo>
                  <a:lnTo>
                    <a:pt x="3964432" y="2201164"/>
                  </a:lnTo>
                  <a:lnTo>
                    <a:pt x="3970020" y="2206879"/>
                  </a:lnTo>
                  <a:lnTo>
                    <a:pt x="3984117" y="2206879"/>
                  </a:lnTo>
                  <a:lnTo>
                    <a:pt x="3989832" y="2201164"/>
                  </a:lnTo>
                  <a:lnTo>
                    <a:pt x="3989832" y="2187194"/>
                  </a:lnTo>
                  <a:close/>
                </a:path>
                <a:path w="4594225" h="2880360" extrusionOk="0">
                  <a:moveTo>
                    <a:pt x="3989832" y="1225169"/>
                  </a:moveTo>
                  <a:lnTo>
                    <a:pt x="3984117" y="1219454"/>
                  </a:lnTo>
                  <a:lnTo>
                    <a:pt x="3970020" y="1219454"/>
                  </a:lnTo>
                  <a:lnTo>
                    <a:pt x="3964432" y="1225169"/>
                  </a:lnTo>
                  <a:lnTo>
                    <a:pt x="3964432" y="1239139"/>
                  </a:lnTo>
                  <a:lnTo>
                    <a:pt x="3970020" y="1244854"/>
                  </a:lnTo>
                  <a:lnTo>
                    <a:pt x="3984117" y="1244854"/>
                  </a:lnTo>
                  <a:lnTo>
                    <a:pt x="3989832" y="1239139"/>
                  </a:lnTo>
                  <a:lnTo>
                    <a:pt x="3989832" y="1225169"/>
                  </a:lnTo>
                  <a:close/>
                </a:path>
                <a:path w="4594225" h="2880360" extrusionOk="0">
                  <a:moveTo>
                    <a:pt x="4040632" y="2834894"/>
                  </a:moveTo>
                  <a:lnTo>
                    <a:pt x="4034917" y="2829217"/>
                  </a:lnTo>
                  <a:lnTo>
                    <a:pt x="4020947" y="2829217"/>
                  </a:lnTo>
                  <a:lnTo>
                    <a:pt x="4015232" y="2834894"/>
                  </a:lnTo>
                  <a:lnTo>
                    <a:pt x="4015232" y="2848927"/>
                  </a:lnTo>
                  <a:lnTo>
                    <a:pt x="4020947" y="2854617"/>
                  </a:lnTo>
                  <a:lnTo>
                    <a:pt x="4034917" y="2854617"/>
                  </a:lnTo>
                  <a:lnTo>
                    <a:pt x="4040632" y="2848927"/>
                  </a:lnTo>
                  <a:lnTo>
                    <a:pt x="4040632" y="2834894"/>
                  </a:lnTo>
                  <a:close/>
                </a:path>
                <a:path w="4594225" h="2880360" extrusionOk="0">
                  <a:moveTo>
                    <a:pt x="4040632" y="2187194"/>
                  </a:moveTo>
                  <a:lnTo>
                    <a:pt x="4034917" y="2181479"/>
                  </a:lnTo>
                  <a:lnTo>
                    <a:pt x="4020947" y="2181479"/>
                  </a:lnTo>
                  <a:lnTo>
                    <a:pt x="4015232" y="2187194"/>
                  </a:lnTo>
                  <a:lnTo>
                    <a:pt x="4015232" y="2201164"/>
                  </a:lnTo>
                  <a:lnTo>
                    <a:pt x="4020947" y="2206879"/>
                  </a:lnTo>
                  <a:lnTo>
                    <a:pt x="4034917" y="2206879"/>
                  </a:lnTo>
                  <a:lnTo>
                    <a:pt x="4040632" y="2201164"/>
                  </a:lnTo>
                  <a:lnTo>
                    <a:pt x="4040632" y="2187194"/>
                  </a:lnTo>
                  <a:close/>
                </a:path>
                <a:path w="4594225" h="2880360" extrusionOk="0">
                  <a:moveTo>
                    <a:pt x="4040632" y="1225169"/>
                  </a:moveTo>
                  <a:lnTo>
                    <a:pt x="4034917" y="1219454"/>
                  </a:lnTo>
                  <a:lnTo>
                    <a:pt x="4020947" y="1219454"/>
                  </a:lnTo>
                  <a:lnTo>
                    <a:pt x="4015232" y="1225169"/>
                  </a:lnTo>
                  <a:lnTo>
                    <a:pt x="4015232" y="1239139"/>
                  </a:lnTo>
                  <a:lnTo>
                    <a:pt x="4020947" y="1244854"/>
                  </a:lnTo>
                  <a:lnTo>
                    <a:pt x="4034917" y="1244854"/>
                  </a:lnTo>
                  <a:lnTo>
                    <a:pt x="4040632" y="1239139"/>
                  </a:lnTo>
                  <a:lnTo>
                    <a:pt x="4040632" y="1225169"/>
                  </a:lnTo>
                  <a:close/>
                </a:path>
                <a:path w="4594225" h="2880360" extrusionOk="0">
                  <a:moveTo>
                    <a:pt x="4091432" y="2834894"/>
                  </a:moveTo>
                  <a:lnTo>
                    <a:pt x="4085717" y="2829217"/>
                  </a:lnTo>
                  <a:lnTo>
                    <a:pt x="4071747" y="2829217"/>
                  </a:lnTo>
                  <a:lnTo>
                    <a:pt x="4066032" y="2834894"/>
                  </a:lnTo>
                  <a:lnTo>
                    <a:pt x="4066032" y="2848927"/>
                  </a:lnTo>
                  <a:lnTo>
                    <a:pt x="4071747" y="2854617"/>
                  </a:lnTo>
                  <a:lnTo>
                    <a:pt x="4085717" y="2854617"/>
                  </a:lnTo>
                  <a:lnTo>
                    <a:pt x="4091432" y="2848927"/>
                  </a:lnTo>
                  <a:lnTo>
                    <a:pt x="4091432" y="2834894"/>
                  </a:lnTo>
                  <a:close/>
                </a:path>
                <a:path w="4594225" h="2880360" extrusionOk="0">
                  <a:moveTo>
                    <a:pt x="4091432" y="2187194"/>
                  </a:moveTo>
                  <a:lnTo>
                    <a:pt x="4085717" y="2181479"/>
                  </a:lnTo>
                  <a:lnTo>
                    <a:pt x="4071747" y="2181479"/>
                  </a:lnTo>
                  <a:lnTo>
                    <a:pt x="4066032" y="2187194"/>
                  </a:lnTo>
                  <a:lnTo>
                    <a:pt x="4066032" y="2201164"/>
                  </a:lnTo>
                  <a:lnTo>
                    <a:pt x="4071747" y="2206879"/>
                  </a:lnTo>
                  <a:lnTo>
                    <a:pt x="4085717" y="2206879"/>
                  </a:lnTo>
                  <a:lnTo>
                    <a:pt x="4091432" y="2201164"/>
                  </a:lnTo>
                  <a:lnTo>
                    <a:pt x="4091432" y="2187194"/>
                  </a:lnTo>
                  <a:close/>
                </a:path>
                <a:path w="4594225" h="2880360" extrusionOk="0">
                  <a:moveTo>
                    <a:pt x="4091432" y="1225169"/>
                  </a:moveTo>
                  <a:lnTo>
                    <a:pt x="4085717" y="1219454"/>
                  </a:lnTo>
                  <a:lnTo>
                    <a:pt x="4071747" y="1219454"/>
                  </a:lnTo>
                  <a:lnTo>
                    <a:pt x="4066032" y="1225169"/>
                  </a:lnTo>
                  <a:lnTo>
                    <a:pt x="4066032" y="1239139"/>
                  </a:lnTo>
                  <a:lnTo>
                    <a:pt x="4071747" y="1244854"/>
                  </a:lnTo>
                  <a:lnTo>
                    <a:pt x="4085717" y="1244854"/>
                  </a:lnTo>
                  <a:lnTo>
                    <a:pt x="4091432" y="1239139"/>
                  </a:lnTo>
                  <a:lnTo>
                    <a:pt x="4091432" y="1225169"/>
                  </a:lnTo>
                  <a:close/>
                </a:path>
                <a:path w="4594225" h="2880360" extrusionOk="0">
                  <a:moveTo>
                    <a:pt x="4142232" y="2834894"/>
                  </a:moveTo>
                  <a:lnTo>
                    <a:pt x="4136644" y="2829217"/>
                  </a:lnTo>
                  <a:lnTo>
                    <a:pt x="4122547" y="2829217"/>
                  </a:lnTo>
                  <a:lnTo>
                    <a:pt x="4116832" y="2834894"/>
                  </a:lnTo>
                  <a:lnTo>
                    <a:pt x="4116832" y="2848927"/>
                  </a:lnTo>
                  <a:lnTo>
                    <a:pt x="4122547" y="2854617"/>
                  </a:lnTo>
                  <a:lnTo>
                    <a:pt x="4136644" y="2854617"/>
                  </a:lnTo>
                  <a:lnTo>
                    <a:pt x="4142232" y="2848927"/>
                  </a:lnTo>
                  <a:lnTo>
                    <a:pt x="4142232" y="2834894"/>
                  </a:lnTo>
                  <a:close/>
                </a:path>
                <a:path w="4594225" h="2880360" extrusionOk="0">
                  <a:moveTo>
                    <a:pt x="4142232" y="2187194"/>
                  </a:moveTo>
                  <a:lnTo>
                    <a:pt x="4136644" y="2181479"/>
                  </a:lnTo>
                  <a:lnTo>
                    <a:pt x="4122547" y="2181479"/>
                  </a:lnTo>
                  <a:lnTo>
                    <a:pt x="4116832" y="2187194"/>
                  </a:lnTo>
                  <a:lnTo>
                    <a:pt x="4116832" y="2201164"/>
                  </a:lnTo>
                  <a:lnTo>
                    <a:pt x="4122547" y="2206879"/>
                  </a:lnTo>
                  <a:lnTo>
                    <a:pt x="4136644" y="2206879"/>
                  </a:lnTo>
                  <a:lnTo>
                    <a:pt x="4142232" y="2201164"/>
                  </a:lnTo>
                  <a:lnTo>
                    <a:pt x="4142232" y="2187194"/>
                  </a:lnTo>
                  <a:close/>
                </a:path>
                <a:path w="4594225" h="2880360" extrusionOk="0">
                  <a:moveTo>
                    <a:pt x="4142232" y="1225169"/>
                  </a:moveTo>
                  <a:lnTo>
                    <a:pt x="4136644" y="1219454"/>
                  </a:lnTo>
                  <a:lnTo>
                    <a:pt x="4122547" y="1219454"/>
                  </a:lnTo>
                  <a:lnTo>
                    <a:pt x="4116832" y="1225169"/>
                  </a:lnTo>
                  <a:lnTo>
                    <a:pt x="4116832" y="1239139"/>
                  </a:lnTo>
                  <a:lnTo>
                    <a:pt x="4122547" y="1244854"/>
                  </a:lnTo>
                  <a:lnTo>
                    <a:pt x="4136644" y="1244854"/>
                  </a:lnTo>
                  <a:lnTo>
                    <a:pt x="4142232" y="1239139"/>
                  </a:lnTo>
                  <a:lnTo>
                    <a:pt x="4142232" y="1225169"/>
                  </a:lnTo>
                  <a:close/>
                </a:path>
                <a:path w="4594225" h="2880360" extrusionOk="0">
                  <a:moveTo>
                    <a:pt x="4193159" y="2834894"/>
                  </a:moveTo>
                  <a:lnTo>
                    <a:pt x="4187444" y="2829217"/>
                  </a:lnTo>
                  <a:lnTo>
                    <a:pt x="4173347" y="2829217"/>
                  </a:lnTo>
                  <a:lnTo>
                    <a:pt x="4167632" y="2834894"/>
                  </a:lnTo>
                  <a:lnTo>
                    <a:pt x="4167632" y="2848927"/>
                  </a:lnTo>
                  <a:lnTo>
                    <a:pt x="4173347" y="2854617"/>
                  </a:lnTo>
                  <a:lnTo>
                    <a:pt x="4187444" y="2854617"/>
                  </a:lnTo>
                  <a:lnTo>
                    <a:pt x="4193159" y="2848927"/>
                  </a:lnTo>
                  <a:lnTo>
                    <a:pt x="4193159" y="2834894"/>
                  </a:lnTo>
                  <a:close/>
                </a:path>
                <a:path w="4594225" h="2880360" extrusionOk="0">
                  <a:moveTo>
                    <a:pt x="4193159" y="2187194"/>
                  </a:moveTo>
                  <a:lnTo>
                    <a:pt x="4187444" y="2181479"/>
                  </a:lnTo>
                  <a:lnTo>
                    <a:pt x="4173347" y="2181479"/>
                  </a:lnTo>
                  <a:lnTo>
                    <a:pt x="4167632" y="2187194"/>
                  </a:lnTo>
                  <a:lnTo>
                    <a:pt x="4167632" y="2201164"/>
                  </a:lnTo>
                  <a:lnTo>
                    <a:pt x="4173347" y="2206879"/>
                  </a:lnTo>
                  <a:lnTo>
                    <a:pt x="4187444" y="2206879"/>
                  </a:lnTo>
                  <a:lnTo>
                    <a:pt x="4193159" y="2201164"/>
                  </a:lnTo>
                  <a:lnTo>
                    <a:pt x="4193159" y="2187194"/>
                  </a:lnTo>
                  <a:close/>
                </a:path>
                <a:path w="4594225" h="2880360" extrusionOk="0">
                  <a:moveTo>
                    <a:pt x="4193159" y="1225169"/>
                  </a:moveTo>
                  <a:lnTo>
                    <a:pt x="4187444" y="1219454"/>
                  </a:lnTo>
                  <a:lnTo>
                    <a:pt x="4173347" y="1219454"/>
                  </a:lnTo>
                  <a:lnTo>
                    <a:pt x="4167632" y="1225169"/>
                  </a:lnTo>
                  <a:lnTo>
                    <a:pt x="4167632" y="1239139"/>
                  </a:lnTo>
                  <a:lnTo>
                    <a:pt x="4173347" y="1244854"/>
                  </a:lnTo>
                  <a:lnTo>
                    <a:pt x="4187444" y="1244854"/>
                  </a:lnTo>
                  <a:lnTo>
                    <a:pt x="4193159" y="1239139"/>
                  </a:lnTo>
                  <a:lnTo>
                    <a:pt x="4193159" y="1225169"/>
                  </a:lnTo>
                  <a:close/>
                </a:path>
                <a:path w="4594225" h="2880360" extrusionOk="0">
                  <a:moveTo>
                    <a:pt x="4237990" y="31115"/>
                  </a:moveTo>
                  <a:lnTo>
                    <a:pt x="4232275" y="25400"/>
                  </a:lnTo>
                  <a:lnTo>
                    <a:pt x="4218305" y="25400"/>
                  </a:lnTo>
                  <a:lnTo>
                    <a:pt x="4212590" y="31115"/>
                  </a:lnTo>
                  <a:lnTo>
                    <a:pt x="4212590" y="45085"/>
                  </a:lnTo>
                  <a:lnTo>
                    <a:pt x="4218305" y="50800"/>
                  </a:lnTo>
                  <a:lnTo>
                    <a:pt x="4232275" y="50800"/>
                  </a:lnTo>
                  <a:lnTo>
                    <a:pt x="4237990" y="45085"/>
                  </a:lnTo>
                  <a:lnTo>
                    <a:pt x="4237990" y="31115"/>
                  </a:lnTo>
                  <a:close/>
                </a:path>
                <a:path w="4594225" h="2880360" extrusionOk="0">
                  <a:moveTo>
                    <a:pt x="4243959" y="2834894"/>
                  </a:moveTo>
                  <a:lnTo>
                    <a:pt x="4238244" y="2829217"/>
                  </a:lnTo>
                  <a:lnTo>
                    <a:pt x="4224147" y="2829217"/>
                  </a:lnTo>
                  <a:lnTo>
                    <a:pt x="4218559" y="2834894"/>
                  </a:lnTo>
                  <a:lnTo>
                    <a:pt x="4218559" y="2848927"/>
                  </a:lnTo>
                  <a:lnTo>
                    <a:pt x="4224147" y="2854617"/>
                  </a:lnTo>
                  <a:lnTo>
                    <a:pt x="4238244" y="2854617"/>
                  </a:lnTo>
                  <a:lnTo>
                    <a:pt x="4243959" y="2848927"/>
                  </a:lnTo>
                  <a:lnTo>
                    <a:pt x="4243959" y="2834894"/>
                  </a:lnTo>
                  <a:close/>
                </a:path>
                <a:path w="4594225" h="2880360" extrusionOk="0">
                  <a:moveTo>
                    <a:pt x="4243959" y="2187194"/>
                  </a:moveTo>
                  <a:lnTo>
                    <a:pt x="4238244" y="2181479"/>
                  </a:lnTo>
                  <a:lnTo>
                    <a:pt x="4224147" y="2181479"/>
                  </a:lnTo>
                  <a:lnTo>
                    <a:pt x="4218559" y="2187194"/>
                  </a:lnTo>
                  <a:lnTo>
                    <a:pt x="4218559" y="2201164"/>
                  </a:lnTo>
                  <a:lnTo>
                    <a:pt x="4224147" y="2206879"/>
                  </a:lnTo>
                  <a:lnTo>
                    <a:pt x="4238244" y="2206879"/>
                  </a:lnTo>
                  <a:lnTo>
                    <a:pt x="4243959" y="2201164"/>
                  </a:lnTo>
                  <a:lnTo>
                    <a:pt x="4243959" y="2187194"/>
                  </a:lnTo>
                  <a:close/>
                </a:path>
                <a:path w="4594225" h="2880360" extrusionOk="0">
                  <a:moveTo>
                    <a:pt x="4243959" y="1225169"/>
                  </a:moveTo>
                  <a:lnTo>
                    <a:pt x="4238244" y="1219454"/>
                  </a:lnTo>
                  <a:lnTo>
                    <a:pt x="4224147" y="1219454"/>
                  </a:lnTo>
                  <a:lnTo>
                    <a:pt x="4218559" y="1225169"/>
                  </a:lnTo>
                  <a:lnTo>
                    <a:pt x="4218559" y="1239139"/>
                  </a:lnTo>
                  <a:lnTo>
                    <a:pt x="4224147" y="1244854"/>
                  </a:lnTo>
                  <a:lnTo>
                    <a:pt x="4238244" y="1244854"/>
                  </a:lnTo>
                  <a:lnTo>
                    <a:pt x="4243959" y="1239139"/>
                  </a:lnTo>
                  <a:lnTo>
                    <a:pt x="4243959" y="1225169"/>
                  </a:lnTo>
                  <a:close/>
                </a:path>
                <a:path w="4594225" h="2880360" extrusionOk="0">
                  <a:moveTo>
                    <a:pt x="4288790" y="31115"/>
                  </a:moveTo>
                  <a:lnTo>
                    <a:pt x="4283202" y="25400"/>
                  </a:lnTo>
                  <a:lnTo>
                    <a:pt x="4269105" y="25400"/>
                  </a:lnTo>
                  <a:lnTo>
                    <a:pt x="4263390" y="31115"/>
                  </a:lnTo>
                  <a:lnTo>
                    <a:pt x="4263390" y="45085"/>
                  </a:lnTo>
                  <a:lnTo>
                    <a:pt x="4269105" y="50800"/>
                  </a:lnTo>
                  <a:lnTo>
                    <a:pt x="4283202" y="50800"/>
                  </a:lnTo>
                  <a:lnTo>
                    <a:pt x="4288790" y="45085"/>
                  </a:lnTo>
                  <a:lnTo>
                    <a:pt x="4288790" y="31115"/>
                  </a:lnTo>
                  <a:close/>
                </a:path>
                <a:path w="4594225" h="2880360" extrusionOk="0">
                  <a:moveTo>
                    <a:pt x="4294759" y="2834894"/>
                  </a:moveTo>
                  <a:lnTo>
                    <a:pt x="4289044" y="2829217"/>
                  </a:lnTo>
                  <a:lnTo>
                    <a:pt x="4275074" y="2829217"/>
                  </a:lnTo>
                  <a:lnTo>
                    <a:pt x="4269359" y="2834894"/>
                  </a:lnTo>
                  <a:lnTo>
                    <a:pt x="4269359" y="2848927"/>
                  </a:lnTo>
                  <a:lnTo>
                    <a:pt x="4275074" y="2854617"/>
                  </a:lnTo>
                  <a:lnTo>
                    <a:pt x="4289044" y="2854617"/>
                  </a:lnTo>
                  <a:lnTo>
                    <a:pt x="4294759" y="2848927"/>
                  </a:lnTo>
                  <a:lnTo>
                    <a:pt x="4294759" y="2834894"/>
                  </a:lnTo>
                  <a:close/>
                </a:path>
                <a:path w="4594225" h="2880360" extrusionOk="0">
                  <a:moveTo>
                    <a:pt x="4294759" y="2187194"/>
                  </a:moveTo>
                  <a:lnTo>
                    <a:pt x="4289044" y="2181479"/>
                  </a:lnTo>
                  <a:lnTo>
                    <a:pt x="4275074" y="2181479"/>
                  </a:lnTo>
                  <a:lnTo>
                    <a:pt x="4269359" y="2187194"/>
                  </a:lnTo>
                  <a:lnTo>
                    <a:pt x="4269359" y="2201164"/>
                  </a:lnTo>
                  <a:lnTo>
                    <a:pt x="4275074" y="2206879"/>
                  </a:lnTo>
                  <a:lnTo>
                    <a:pt x="4289044" y="2206879"/>
                  </a:lnTo>
                  <a:lnTo>
                    <a:pt x="4294759" y="2201164"/>
                  </a:lnTo>
                  <a:lnTo>
                    <a:pt x="4294759" y="2187194"/>
                  </a:lnTo>
                  <a:close/>
                </a:path>
                <a:path w="4594225" h="2880360" extrusionOk="0">
                  <a:moveTo>
                    <a:pt x="4294759" y="1225169"/>
                  </a:moveTo>
                  <a:lnTo>
                    <a:pt x="4289044" y="1219454"/>
                  </a:lnTo>
                  <a:lnTo>
                    <a:pt x="4275074" y="1219454"/>
                  </a:lnTo>
                  <a:lnTo>
                    <a:pt x="4269359" y="1225169"/>
                  </a:lnTo>
                  <a:lnTo>
                    <a:pt x="4269359" y="1239139"/>
                  </a:lnTo>
                  <a:lnTo>
                    <a:pt x="4275074" y="1244854"/>
                  </a:lnTo>
                  <a:lnTo>
                    <a:pt x="4289044" y="1244854"/>
                  </a:lnTo>
                  <a:lnTo>
                    <a:pt x="4294759" y="1239139"/>
                  </a:lnTo>
                  <a:lnTo>
                    <a:pt x="4294759" y="1225169"/>
                  </a:lnTo>
                  <a:close/>
                </a:path>
                <a:path w="4594225" h="2880360" extrusionOk="0">
                  <a:moveTo>
                    <a:pt x="4339717" y="31115"/>
                  </a:moveTo>
                  <a:lnTo>
                    <a:pt x="4334002" y="25400"/>
                  </a:lnTo>
                  <a:lnTo>
                    <a:pt x="4319905" y="25400"/>
                  </a:lnTo>
                  <a:lnTo>
                    <a:pt x="4314190" y="31115"/>
                  </a:lnTo>
                  <a:lnTo>
                    <a:pt x="4314190" y="45085"/>
                  </a:lnTo>
                  <a:lnTo>
                    <a:pt x="4319905" y="50800"/>
                  </a:lnTo>
                  <a:lnTo>
                    <a:pt x="4334002" y="50800"/>
                  </a:lnTo>
                  <a:lnTo>
                    <a:pt x="4339717" y="45085"/>
                  </a:lnTo>
                  <a:lnTo>
                    <a:pt x="4339717" y="31115"/>
                  </a:lnTo>
                  <a:close/>
                </a:path>
                <a:path w="4594225" h="2880360" extrusionOk="0">
                  <a:moveTo>
                    <a:pt x="4345559" y="2834894"/>
                  </a:moveTo>
                  <a:lnTo>
                    <a:pt x="4339844" y="2829217"/>
                  </a:lnTo>
                  <a:lnTo>
                    <a:pt x="4325874" y="2829217"/>
                  </a:lnTo>
                  <a:lnTo>
                    <a:pt x="4320159" y="2834894"/>
                  </a:lnTo>
                  <a:lnTo>
                    <a:pt x="4320159" y="2848927"/>
                  </a:lnTo>
                  <a:lnTo>
                    <a:pt x="4325874" y="2854617"/>
                  </a:lnTo>
                  <a:lnTo>
                    <a:pt x="4339844" y="2854617"/>
                  </a:lnTo>
                  <a:lnTo>
                    <a:pt x="4345559" y="2848927"/>
                  </a:lnTo>
                  <a:lnTo>
                    <a:pt x="4345559" y="2834894"/>
                  </a:lnTo>
                  <a:close/>
                </a:path>
                <a:path w="4594225" h="2880360" extrusionOk="0">
                  <a:moveTo>
                    <a:pt x="4345559" y="2187194"/>
                  </a:moveTo>
                  <a:lnTo>
                    <a:pt x="4339844" y="2181479"/>
                  </a:lnTo>
                  <a:lnTo>
                    <a:pt x="4325874" y="2181479"/>
                  </a:lnTo>
                  <a:lnTo>
                    <a:pt x="4320159" y="2187194"/>
                  </a:lnTo>
                  <a:lnTo>
                    <a:pt x="4320159" y="2201164"/>
                  </a:lnTo>
                  <a:lnTo>
                    <a:pt x="4325874" y="2206879"/>
                  </a:lnTo>
                  <a:lnTo>
                    <a:pt x="4339844" y="2206879"/>
                  </a:lnTo>
                  <a:lnTo>
                    <a:pt x="4345559" y="2201164"/>
                  </a:lnTo>
                  <a:lnTo>
                    <a:pt x="4345559" y="2187194"/>
                  </a:lnTo>
                  <a:close/>
                </a:path>
                <a:path w="4594225" h="2880360" extrusionOk="0">
                  <a:moveTo>
                    <a:pt x="4345559" y="1225169"/>
                  </a:moveTo>
                  <a:lnTo>
                    <a:pt x="4339844" y="1219454"/>
                  </a:lnTo>
                  <a:lnTo>
                    <a:pt x="4325874" y="1219454"/>
                  </a:lnTo>
                  <a:lnTo>
                    <a:pt x="4320159" y="1225169"/>
                  </a:lnTo>
                  <a:lnTo>
                    <a:pt x="4320159" y="1239139"/>
                  </a:lnTo>
                  <a:lnTo>
                    <a:pt x="4325874" y="1244854"/>
                  </a:lnTo>
                  <a:lnTo>
                    <a:pt x="4339844" y="1244854"/>
                  </a:lnTo>
                  <a:lnTo>
                    <a:pt x="4345559" y="1239139"/>
                  </a:lnTo>
                  <a:lnTo>
                    <a:pt x="4345559" y="1225169"/>
                  </a:lnTo>
                  <a:close/>
                </a:path>
                <a:path w="4594225" h="2880360" extrusionOk="0">
                  <a:moveTo>
                    <a:pt x="4390517" y="31115"/>
                  </a:moveTo>
                  <a:lnTo>
                    <a:pt x="4384802" y="25400"/>
                  </a:lnTo>
                  <a:lnTo>
                    <a:pt x="4370705" y="25400"/>
                  </a:lnTo>
                  <a:lnTo>
                    <a:pt x="4365117" y="31115"/>
                  </a:lnTo>
                  <a:lnTo>
                    <a:pt x="4365117" y="45085"/>
                  </a:lnTo>
                  <a:lnTo>
                    <a:pt x="4370705" y="50800"/>
                  </a:lnTo>
                  <a:lnTo>
                    <a:pt x="4384802" y="50800"/>
                  </a:lnTo>
                  <a:lnTo>
                    <a:pt x="4390517" y="45085"/>
                  </a:lnTo>
                  <a:lnTo>
                    <a:pt x="4390517" y="31115"/>
                  </a:lnTo>
                  <a:close/>
                </a:path>
                <a:path w="4594225" h="2880360" extrusionOk="0">
                  <a:moveTo>
                    <a:pt x="4396359" y="2834894"/>
                  </a:moveTo>
                  <a:lnTo>
                    <a:pt x="4390771" y="2829217"/>
                  </a:lnTo>
                  <a:lnTo>
                    <a:pt x="4376674" y="2829217"/>
                  </a:lnTo>
                  <a:lnTo>
                    <a:pt x="4370959" y="2834894"/>
                  </a:lnTo>
                  <a:lnTo>
                    <a:pt x="4370959" y="2848927"/>
                  </a:lnTo>
                  <a:lnTo>
                    <a:pt x="4376674" y="2854617"/>
                  </a:lnTo>
                  <a:lnTo>
                    <a:pt x="4390771" y="2854617"/>
                  </a:lnTo>
                  <a:lnTo>
                    <a:pt x="4396359" y="2848927"/>
                  </a:lnTo>
                  <a:lnTo>
                    <a:pt x="4396359" y="2834894"/>
                  </a:lnTo>
                  <a:close/>
                </a:path>
                <a:path w="4594225" h="2880360" extrusionOk="0">
                  <a:moveTo>
                    <a:pt x="4396359" y="2187194"/>
                  </a:moveTo>
                  <a:lnTo>
                    <a:pt x="4390771" y="2181479"/>
                  </a:lnTo>
                  <a:lnTo>
                    <a:pt x="4376674" y="2181479"/>
                  </a:lnTo>
                  <a:lnTo>
                    <a:pt x="4370959" y="2187194"/>
                  </a:lnTo>
                  <a:lnTo>
                    <a:pt x="4370959" y="2201164"/>
                  </a:lnTo>
                  <a:lnTo>
                    <a:pt x="4376674" y="2206879"/>
                  </a:lnTo>
                  <a:lnTo>
                    <a:pt x="4390771" y="2206879"/>
                  </a:lnTo>
                  <a:lnTo>
                    <a:pt x="4396359" y="2201164"/>
                  </a:lnTo>
                  <a:lnTo>
                    <a:pt x="4396359" y="2187194"/>
                  </a:lnTo>
                  <a:close/>
                </a:path>
                <a:path w="4594225" h="2880360" extrusionOk="0">
                  <a:moveTo>
                    <a:pt x="4396359" y="1225169"/>
                  </a:moveTo>
                  <a:lnTo>
                    <a:pt x="4390771" y="1219454"/>
                  </a:lnTo>
                  <a:lnTo>
                    <a:pt x="4376674" y="1219454"/>
                  </a:lnTo>
                  <a:lnTo>
                    <a:pt x="4370959" y="1225169"/>
                  </a:lnTo>
                  <a:lnTo>
                    <a:pt x="4370959" y="1239139"/>
                  </a:lnTo>
                  <a:lnTo>
                    <a:pt x="4376674" y="1244854"/>
                  </a:lnTo>
                  <a:lnTo>
                    <a:pt x="4390771" y="1244854"/>
                  </a:lnTo>
                  <a:lnTo>
                    <a:pt x="4396359" y="1239139"/>
                  </a:lnTo>
                  <a:lnTo>
                    <a:pt x="4396359" y="1225169"/>
                  </a:lnTo>
                  <a:close/>
                </a:path>
                <a:path w="4594225" h="2880360" extrusionOk="0">
                  <a:moveTo>
                    <a:pt x="4441317" y="31115"/>
                  </a:moveTo>
                  <a:lnTo>
                    <a:pt x="4435602" y="25400"/>
                  </a:lnTo>
                  <a:lnTo>
                    <a:pt x="4421632" y="25400"/>
                  </a:lnTo>
                  <a:lnTo>
                    <a:pt x="4415917" y="31115"/>
                  </a:lnTo>
                  <a:lnTo>
                    <a:pt x="4415917" y="45085"/>
                  </a:lnTo>
                  <a:lnTo>
                    <a:pt x="4421632" y="50800"/>
                  </a:lnTo>
                  <a:lnTo>
                    <a:pt x="4435602" y="50800"/>
                  </a:lnTo>
                  <a:lnTo>
                    <a:pt x="4441317" y="45085"/>
                  </a:lnTo>
                  <a:lnTo>
                    <a:pt x="4441317" y="31115"/>
                  </a:lnTo>
                  <a:close/>
                </a:path>
                <a:path w="4594225" h="2880360" extrusionOk="0">
                  <a:moveTo>
                    <a:pt x="4447286" y="2834894"/>
                  </a:moveTo>
                  <a:lnTo>
                    <a:pt x="4441571" y="2829217"/>
                  </a:lnTo>
                  <a:lnTo>
                    <a:pt x="4427474" y="2829217"/>
                  </a:lnTo>
                  <a:lnTo>
                    <a:pt x="4421759" y="2834894"/>
                  </a:lnTo>
                  <a:lnTo>
                    <a:pt x="4421759" y="2848927"/>
                  </a:lnTo>
                  <a:lnTo>
                    <a:pt x="4427474" y="2854617"/>
                  </a:lnTo>
                  <a:lnTo>
                    <a:pt x="4441571" y="2854617"/>
                  </a:lnTo>
                  <a:lnTo>
                    <a:pt x="4447286" y="2848927"/>
                  </a:lnTo>
                  <a:lnTo>
                    <a:pt x="4447286" y="2834894"/>
                  </a:lnTo>
                  <a:close/>
                </a:path>
                <a:path w="4594225" h="2880360" extrusionOk="0">
                  <a:moveTo>
                    <a:pt x="4447286" y="2187194"/>
                  </a:moveTo>
                  <a:lnTo>
                    <a:pt x="4441571" y="2181479"/>
                  </a:lnTo>
                  <a:lnTo>
                    <a:pt x="4427474" y="2181479"/>
                  </a:lnTo>
                  <a:lnTo>
                    <a:pt x="4421759" y="2187194"/>
                  </a:lnTo>
                  <a:lnTo>
                    <a:pt x="4421759" y="2201164"/>
                  </a:lnTo>
                  <a:lnTo>
                    <a:pt x="4427474" y="2206879"/>
                  </a:lnTo>
                  <a:lnTo>
                    <a:pt x="4441571" y="2206879"/>
                  </a:lnTo>
                  <a:lnTo>
                    <a:pt x="4447286" y="2201164"/>
                  </a:lnTo>
                  <a:lnTo>
                    <a:pt x="4447286" y="2187194"/>
                  </a:lnTo>
                  <a:close/>
                </a:path>
                <a:path w="4594225" h="2880360" extrusionOk="0">
                  <a:moveTo>
                    <a:pt x="4447286" y="1225169"/>
                  </a:moveTo>
                  <a:lnTo>
                    <a:pt x="4441571" y="1219454"/>
                  </a:lnTo>
                  <a:lnTo>
                    <a:pt x="4427474" y="1219454"/>
                  </a:lnTo>
                  <a:lnTo>
                    <a:pt x="4421759" y="1225169"/>
                  </a:lnTo>
                  <a:lnTo>
                    <a:pt x="4421759" y="1239139"/>
                  </a:lnTo>
                  <a:lnTo>
                    <a:pt x="4427474" y="1244854"/>
                  </a:lnTo>
                  <a:lnTo>
                    <a:pt x="4441571" y="1244854"/>
                  </a:lnTo>
                  <a:lnTo>
                    <a:pt x="4447286" y="1239139"/>
                  </a:lnTo>
                  <a:lnTo>
                    <a:pt x="4447286" y="1225169"/>
                  </a:lnTo>
                  <a:close/>
                </a:path>
                <a:path w="4594225" h="2880360" extrusionOk="0">
                  <a:moveTo>
                    <a:pt x="4492117" y="31115"/>
                  </a:moveTo>
                  <a:lnTo>
                    <a:pt x="4486402" y="25400"/>
                  </a:lnTo>
                  <a:lnTo>
                    <a:pt x="4472432" y="25400"/>
                  </a:lnTo>
                  <a:lnTo>
                    <a:pt x="4466717" y="31115"/>
                  </a:lnTo>
                  <a:lnTo>
                    <a:pt x="4466717" y="45085"/>
                  </a:lnTo>
                  <a:lnTo>
                    <a:pt x="4472432" y="50800"/>
                  </a:lnTo>
                  <a:lnTo>
                    <a:pt x="4486402" y="50800"/>
                  </a:lnTo>
                  <a:lnTo>
                    <a:pt x="4492117" y="45085"/>
                  </a:lnTo>
                  <a:lnTo>
                    <a:pt x="4492117" y="31115"/>
                  </a:lnTo>
                  <a:close/>
                </a:path>
                <a:path w="4594225" h="2880360" extrusionOk="0">
                  <a:moveTo>
                    <a:pt x="4498086" y="2834894"/>
                  </a:moveTo>
                  <a:lnTo>
                    <a:pt x="4492371" y="2829217"/>
                  </a:lnTo>
                  <a:lnTo>
                    <a:pt x="4478274" y="2829217"/>
                  </a:lnTo>
                  <a:lnTo>
                    <a:pt x="4472686" y="2834894"/>
                  </a:lnTo>
                  <a:lnTo>
                    <a:pt x="4472686" y="2848927"/>
                  </a:lnTo>
                  <a:lnTo>
                    <a:pt x="4478274" y="2854617"/>
                  </a:lnTo>
                  <a:lnTo>
                    <a:pt x="4492371" y="2854617"/>
                  </a:lnTo>
                  <a:lnTo>
                    <a:pt x="4498086" y="2848927"/>
                  </a:lnTo>
                  <a:lnTo>
                    <a:pt x="4498086" y="2834894"/>
                  </a:lnTo>
                  <a:close/>
                </a:path>
                <a:path w="4594225" h="2880360" extrusionOk="0">
                  <a:moveTo>
                    <a:pt x="4498086" y="2187194"/>
                  </a:moveTo>
                  <a:lnTo>
                    <a:pt x="4492371" y="2181479"/>
                  </a:lnTo>
                  <a:lnTo>
                    <a:pt x="4478274" y="2181479"/>
                  </a:lnTo>
                  <a:lnTo>
                    <a:pt x="4472686" y="2187194"/>
                  </a:lnTo>
                  <a:lnTo>
                    <a:pt x="4472686" y="2201164"/>
                  </a:lnTo>
                  <a:lnTo>
                    <a:pt x="4478274" y="2206879"/>
                  </a:lnTo>
                  <a:lnTo>
                    <a:pt x="4492371" y="2206879"/>
                  </a:lnTo>
                  <a:lnTo>
                    <a:pt x="4498086" y="2201164"/>
                  </a:lnTo>
                  <a:lnTo>
                    <a:pt x="4498086" y="2187194"/>
                  </a:lnTo>
                  <a:close/>
                </a:path>
                <a:path w="4594225" h="2880360" extrusionOk="0">
                  <a:moveTo>
                    <a:pt x="4498086" y="1225169"/>
                  </a:moveTo>
                  <a:lnTo>
                    <a:pt x="4492371" y="1219454"/>
                  </a:lnTo>
                  <a:lnTo>
                    <a:pt x="4478274" y="1219454"/>
                  </a:lnTo>
                  <a:lnTo>
                    <a:pt x="4472686" y="1225169"/>
                  </a:lnTo>
                  <a:lnTo>
                    <a:pt x="4472686" y="1239139"/>
                  </a:lnTo>
                  <a:lnTo>
                    <a:pt x="4478274" y="1244854"/>
                  </a:lnTo>
                  <a:lnTo>
                    <a:pt x="4492371" y="1244854"/>
                  </a:lnTo>
                  <a:lnTo>
                    <a:pt x="4498086" y="1239139"/>
                  </a:lnTo>
                  <a:lnTo>
                    <a:pt x="4498086" y="1225169"/>
                  </a:lnTo>
                  <a:close/>
                </a:path>
                <a:path w="4594225" h="2880360" extrusionOk="0">
                  <a:moveTo>
                    <a:pt x="4594225" y="2841917"/>
                  </a:moveTo>
                  <a:lnTo>
                    <a:pt x="4518025" y="2803817"/>
                  </a:lnTo>
                  <a:lnTo>
                    <a:pt x="4518025" y="2880017"/>
                  </a:lnTo>
                  <a:lnTo>
                    <a:pt x="4594225" y="2841917"/>
                  </a:lnTo>
                  <a:close/>
                </a:path>
                <a:path w="4594225" h="2880360" extrusionOk="0">
                  <a:moveTo>
                    <a:pt x="4594225" y="2194179"/>
                  </a:moveTo>
                  <a:lnTo>
                    <a:pt x="4518025" y="2156079"/>
                  </a:lnTo>
                  <a:lnTo>
                    <a:pt x="4518025" y="2232279"/>
                  </a:lnTo>
                  <a:lnTo>
                    <a:pt x="4594225" y="2194179"/>
                  </a:lnTo>
                  <a:close/>
                </a:path>
                <a:path w="4594225" h="2880360" extrusionOk="0">
                  <a:moveTo>
                    <a:pt x="4594225" y="1232154"/>
                  </a:moveTo>
                  <a:lnTo>
                    <a:pt x="4518025" y="1194054"/>
                  </a:lnTo>
                  <a:lnTo>
                    <a:pt x="4518025" y="1270254"/>
                  </a:lnTo>
                  <a:lnTo>
                    <a:pt x="4594225" y="1232154"/>
                  </a:lnTo>
                  <a:close/>
                </a:path>
                <a:path w="4594225" h="2880360" extrusionOk="0">
                  <a:moveTo>
                    <a:pt x="4594225" y="38100"/>
                  </a:moveTo>
                  <a:lnTo>
                    <a:pt x="4568825" y="25400"/>
                  </a:lnTo>
                  <a:lnTo>
                    <a:pt x="4518025" y="0"/>
                  </a:lnTo>
                  <a:lnTo>
                    <a:pt x="4518025" y="30607"/>
                  </a:lnTo>
                  <a:lnTo>
                    <a:pt x="4517517" y="31115"/>
                  </a:lnTo>
                  <a:lnTo>
                    <a:pt x="4517517" y="45085"/>
                  </a:lnTo>
                  <a:lnTo>
                    <a:pt x="4518025" y="45593"/>
                  </a:lnTo>
                  <a:lnTo>
                    <a:pt x="4518025" y="76200"/>
                  </a:lnTo>
                  <a:lnTo>
                    <a:pt x="4568825" y="50800"/>
                  </a:lnTo>
                  <a:lnTo>
                    <a:pt x="4594225" y="38100"/>
                  </a:lnTo>
                  <a:close/>
                </a:path>
              </a:pathLst>
            </a:custGeom>
            <a:solidFill>
              <a:srgbClr val="6A6C6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7" name="Google Shape;1557;p8"/>
            <p:cNvSpPr/>
            <p:nvPr/>
          </p:nvSpPr>
          <p:spPr>
            <a:xfrm>
              <a:off x="8430419" y="2545556"/>
              <a:ext cx="0" cy="1194435"/>
            </a:xfrm>
            <a:custGeom>
              <a:avLst/>
              <a:gdLst/>
              <a:ahLst/>
              <a:cxnLst/>
              <a:rect l="l" t="t" r="r" b="b"/>
              <a:pathLst>
                <a:path w="120000" h="1194435" extrusionOk="0">
                  <a:moveTo>
                    <a:pt x="0" y="0"/>
                  </a:moveTo>
                  <a:lnTo>
                    <a:pt x="0" y="1194054"/>
                  </a:lnTo>
                </a:path>
              </a:pathLst>
            </a:custGeom>
            <a:noFill/>
            <a:ln w="25400" cap="flat" cmpd="sng">
              <a:solidFill>
                <a:srgbClr val="6A6C6A"/>
              </a:solidFill>
              <a:prstDash val="dot"/>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9"/>
          <p:cNvSpPr/>
          <p:nvPr/>
        </p:nvSpPr>
        <p:spPr>
          <a:xfrm>
            <a:off x="3756" y="-3709"/>
            <a:ext cx="364831" cy="5145576"/>
          </a:xfrm>
          <a:prstGeom prst="rect">
            <a:avLst/>
          </a:prstGeom>
          <a:solidFill>
            <a:schemeClr val="dk2"/>
          </a:solidFill>
          <a:ln w="25400" cap="flat" cmpd="sng">
            <a:solidFill>
              <a:srgbClr val="EE2A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4" name="Google Shape;1564;p9"/>
          <p:cNvSpPr/>
          <p:nvPr/>
        </p:nvSpPr>
        <p:spPr>
          <a:xfrm rot="5340000">
            <a:off x="3290548" y="-580388"/>
            <a:ext cx="102728" cy="2563309"/>
          </a:xfrm>
          <a:prstGeom prst="rect">
            <a:avLst/>
          </a:prstGeom>
          <a:solidFill>
            <a:srgbClr val="EE2A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5" name="Google Shape;1565;p9"/>
          <p:cNvSpPr txBox="1"/>
          <p:nvPr/>
        </p:nvSpPr>
        <p:spPr>
          <a:xfrm>
            <a:off x="755268" y="88476"/>
            <a:ext cx="809878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chemeClr val="dk1"/>
                </a:solidFill>
                <a:latin typeface="Arial"/>
                <a:ea typeface="Arial"/>
                <a:cs typeface="Arial"/>
                <a:sym typeface="Arial"/>
              </a:rPr>
              <a:t>The difference we made</a:t>
            </a:r>
            <a:endParaRPr sz="3200" b="1">
              <a:solidFill>
                <a:schemeClr val="dk1"/>
              </a:solidFill>
              <a:latin typeface="Arial"/>
              <a:ea typeface="Arial"/>
              <a:cs typeface="Arial"/>
              <a:sym typeface="Arial"/>
            </a:endParaRPr>
          </a:p>
        </p:txBody>
      </p:sp>
      <p:pic>
        <p:nvPicPr>
          <p:cNvPr id="1566" name="Google Shape;1566;p9"/>
          <p:cNvPicPr preferRelativeResize="0"/>
          <p:nvPr/>
        </p:nvPicPr>
        <p:blipFill>
          <a:blip r:embed="rId3">
            <a:alphaModFix/>
          </a:blip>
          <a:stretch>
            <a:fillRect/>
          </a:stretch>
        </p:blipFill>
        <p:spPr>
          <a:xfrm>
            <a:off x="755287" y="1069642"/>
            <a:ext cx="7967829" cy="3328026"/>
          </a:xfrm>
          <a:prstGeom prst="rect">
            <a:avLst/>
          </a:prstGeom>
          <a:noFill/>
          <a:ln>
            <a:noFill/>
          </a:ln>
        </p:spPr>
      </p:pic>
    </p:spTree>
  </p:cSld>
  <p:clrMapOvr>
    <a:masterClrMapping/>
  </p:clrMapOvr>
</p:sld>
</file>

<file path=ppt/theme/theme1.xml><?xml version="1.0" encoding="utf-8"?>
<a:theme xmlns:a="http://schemas.openxmlformats.org/drawingml/2006/main" name="Powerpoint template 16 to 9 ratio - most up to date">
  <a:themeElements>
    <a:clrScheme name="British Red Cross">
      <a:dk1>
        <a:srgbClr val="000000"/>
      </a:dk1>
      <a:lt1>
        <a:srgbClr val="FFFFFF"/>
      </a:lt1>
      <a:dk2>
        <a:srgbClr val="EE2A24"/>
      </a:dk2>
      <a:lt2>
        <a:srgbClr val="9D1F21"/>
      </a:lt2>
      <a:accent1>
        <a:srgbClr val="65181B"/>
      </a:accent1>
      <a:accent2>
        <a:srgbClr val="1D1B1D"/>
      </a:accent2>
      <a:accent3>
        <a:srgbClr val="627B80"/>
      </a:accent3>
      <a:accent4>
        <a:srgbClr val="1A3351"/>
      </a:accent4>
      <a:accent5>
        <a:srgbClr val="F1B13B"/>
      </a:accent5>
      <a:accent6>
        <a:srgbClr val="43A92C"/>
      </a:accent6>
      <a:hlink>
        <a:srgbClr val="EE2A24"/>
      </a:hlink>
      <a:folHlink>
        <a:srgbClr val="EE2A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Red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BRC_01">
      <a:dk1>
        <a:srgbClr val="1D1A1C"/>
      </a:dk1>
      <a:lt1>
        <a:srgbClr val="FFFFFF"/>
      </a:lt1>
      <a:dk2>
        <a:srgbClr val="193351"/>
      </a:dk2>
      <a:lt2>
        <a:srgbClr val="F6F6F6"/>
      </a:lt2>
      <a:accent1>
        <a:srgbClr val="EE2A24"/>
      </a:accent1>
      <a:accent2>
        <a:srgbClr val="9D1F21"/>
      </a:accent2>
      <a:accent3>
        <a:srgbClr val="651713"/>
      </a:accent3>
      <a:accent4>
        <a:srgbClr val="E95351"/>
      </a:accent4>
      <a:accent5>
        <a:srgbClr val="D0011B"/>
      </a:accent5>
      <a:accent6>
        <a:srgbClr val="D7D8D7"/>
      </a:accent6>
      <a:hlink>
        <a:srgbClr val="158ABA"/>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1494</Words>
  <Application>Microsoft Office PowerPoint</Application>
  <PresentationFormat>On-screen Show (16:9)</PresentationFormat>
  <Paragraphs>216</Paragraphs>
  <Slides>31</Slides>
  <Notes>31</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Arial</vt:lpstr>
      <vt:lpstr>Arial Black</vt:lpstr>
      <vt:lpstr>Caveat</vt:lpstr>
      <vt:lpstr>Play</vt:lpstr>
      <vt:lpstr>Noto Sans Symbols</vt:lpstr>
      <vt:lpstr>Calibri</vt:lpstr>
      <vt:lpstr>Trebuchet MS</vt:lpstr>
      <vt:lpstr>Powerpoint template 16 to 9 ratio - most up to date</vt:lpstr>
      <vt:lpstr>Facet</vt:lpstr>
      <vt:lpstr>Office Theme</vt:lpstr>
      <vt:lpstr>Custom Design</vt:lpstr>
      <vt:lpstr>Office Theme</vt:lpstr>
      <vt:lpstr>Discharge (Home) to Assess:  Shifting the Balance of Care</vt:lpstr>
      <vt:lpstr>PowerPoint Presentation</vt:lpstr>
      <vt:lpstr>PowerPoint Presentation</vt:lpstr>
      <vt:lpstr>PowerPoint Presentation</vt:lpstr>
      <vt:lpstr>Discharge/Home to Assess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75%</vt:lpstr>
      <vt:lpstr>PowerPoint Presentation</vt:lpstr>
      <vt:lpstr>D2A Assessment Outcomes</vt:lpstr>
      <vt:lpstr>D2A Assessment Outcomes</vt:lpstr>
      <vt:lpstr>D2A Assessment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Matters to Me?</vt:lpstr>
      <vt:lpstr>PowerPoint Presentation</vt:lpstr>
      <vt:lpstr>Mrs. Smith’s Journey Home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Josephine Shek</dc:creator>
  <cp:lastModifiedBy>Liam Baillie</cp:lastModifiedBy>
  <cp:revision>2</cp:revision>
  <dcterms:created xsi:type="dcterms:W3CDTF">2024-09-13T10:11:54Z</dcterms:created>
  <dcterms:modified xsi:type="dcterms:W3CDTF">2025-06-05T13:37:54Z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d1c018-d3fc-448d-9b76-f25ff484170e_Enabled">
    <vt:lpwstr>true</vt:lpwstr>
  </property>
  <property fmtid="{D5CDD505-2E9C-101B-9397-08002B2CF9AE}" pid="3" name="MSIP_Label_6ed1c018-d3fc-448d-9b76-f25ff484170e_SetDate">
    <vt:lpwstr>2024-09-06T11:22:16Z</vt:lpwstr>
  </property>
  <property fmtid="{D5CDD505-2E9C-101B-9397-08002B2CF9AE}" pid="4" name="MSIP_Label_6ed1c018-d3fc-448d-9b76-f25ff484170e_Method">
    <vt:lpwstr>Standard</vt:lpwstr>
  </property>
  <property fmtid="{D5CDD505-2E9C-101B-9397-08002B2CF9AE}" pid="5" name="MSIP_Label_6ed1c018-d3fc-448d-9b76-f25ff484170e_Name">
    <vt:lpwstr>Internal</vt:lpwstr>
  </property>
  <property fmtid="{D5CDD505-2E9C-101B-9397-08002B2CF9AE}" pid="6" name="MSIP_Label_6ed1c018-d3fc-448d-9b76-f25ff484170e_SiteId">
    <vt:lpwstr>fedc3cba-ca5e-4388-a837-b45c7f0d71b7</vt:lpwstr>
  </property>
  <property fmtid="{D5CDD505-2E9C-101B-9397-08002B2CF9AE}" pid="7" name="MSIP_Label_6ed1c018-d3fc-448d-9b76-f25ff484170e_ActionId">
    <vt:lpwstr>8e60a1a7-65ed-4fee-a581-25fed818cc44</vt:lpwstr>
  </property>
  <property fmtid="{D5CDD505-2E9C-101B-9397-08002B2CF9AE}" pid="8" name="MSIP_Label_6ed1c018-d3fc-448d-9b76-f25ff484170e_ContentBits">
    <vt:lpwstr>0</vt:lpwstr>
  </property>
  <property fmtid="{D5CDD505-2E9C-101B-9397-08002B2CF9AE}" pid="9" name="ContentTypeId">
    <vt:lpwstr>0x0101003011FC11A8E56F4CAC54BCF8C0506293</vt:lpwstr>
  </property>
</Properties>
</file>