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8" r:id="rId3"/>
    <p:sldId id="273" r:id="rId4"/>
    <p:sldId id="274" r:id="rId5"/>
    <p:sldId id="272" r:id="rId6"/>
    <p:sldId id="262" r:id="rId7"/>
    <p:sldId id="259" r:id="rId8"/>
    <p:sldId id="277" r:id="rId9"/>
    <p:sldId id="267" r:id="rId10"/>
    <p:sldId id="266" r:id="rId11"/>
    <p:sldId id="269" r:id="rId12"/>
    <p:sldId id="270" r:id="rId13"/>
    <p:sldId id="268" r:id="rId14"/>
    <p:sldId id="271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5" autoAdjust="0"/>
    <p:restoredTop sz="72418" autoAdjust="0"/>
  </p:normalViewPr>
  <p:slideViewPr>
    <p:cSldViewPr snapToGrid="0">
      <p:cViewPr varScale="1">
        <p:scale>
          <a:sx n="62" d="100"/>
          <a:sy n="62" d="100"/>
        </p:scale>
        <p:origin x="1622" y="43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69A07-C9DE-46F2-8553-D0E066D159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CB51DC-B39A-4F3A-A461-FF1F7F7442DB}">
      <dgm:prSet phldrT="[Text]"/>
      <dgm:spPr/>
      <dgm:t>
        <a:bodyPr/>
        <a:lstStyle/>
        <a:p>
          <a:r>
            <a:rPr lang="en-GB" dirty="0"/>
            <a:t>Why</a:t>
          </a:r>
        </a:p>
      </dgm:t>
    </dgm:pt>
    <dgm:pt modelId="{D963E1ED-B4DA-4E45-882B-16C96BAC0AD5}" type="parTrans" cxnId="{7ABB1CE1-E520-4D69-8C13-C1DC0C1E7FBD}">
      <dgm:prSet/>
      <dgm:spPr/>
      <dgm:t>
        <a:bodyPr/>
        <a:lstStyle/>
        <a:p>
          <a:endParaRPr lang="en-GB"/>
        </a:p>
      </dgm:t>
    </dgm:pt>
    <dgm:pt modelId="{D10EDB15-A3AD-49AC-822A-B76C2030C40C}" type="sibTrans" cxnId="{7ABB1CE1-E520-4D69-8C13-C1DC0C1E7FBD}">
      <dgm:prSet/>
      <dgm:spPr/>
      <dgm:t>
        <a:bodyPr/>
        <a:lstStyle/>
        <a:p>
          <a:endParaRPr lang="en-GB"/>
        </a:p>
      </dgm:t>
    </dgm:pt>
    <dgm:pt modelId="{F6F46E26-3075-4CA4-9331-94B2373DB878}">
      <dgm:prSet phldrT="[Text]"/>
      <dgm:spPr/>
      <dgm:t>
        <a:bodyPr/>
        <a:lstStyle/>
        <a:p>
          <a:r>
            <a:rPr lang="en-GB" dirty="0"/>
            <a:t>Why was up skilling a good idea? </a:t>
          </a:r>
        </a:p>
      </dgm:t>
    </dgm:pt>
    <dgm:pt modelId="{E569ED88-DDF7-47E7-8CCF-717BA293C76C}" type="parTrans" cxnId="{C2C2DBF3-90A4-4207-8C8D-D6ACC723B6A8}">
      <dgm:prSet/>
      <dgm:spPr/>
      <dgm:t>
        <a:bodyPr/>
        <a:lstStyle/>
        <a:p>
          <a:endParaRPr lang="en-GB"/>
        </a:p>
      </dgm:t>
    </dgm:pt>
    <dgm:pt modelId="{093A158A-BB1F-4ACF-9E9E-91956D9A61DA}" type="sibTrans" cxnId="{C2C2DBF3-90A4-4207-8C8D-D6ACC723B6A8}">
      <dgm:prSet/>
      <dgm:spPr/>
      <dgm:t>
        <a:bodyPr/>
        <a:lstStyle/>
        <a:p>
          <a:endParaRPr lang="en-GB"/>
        </a:p>
      </dgm:t>
    </dgm:pt>
    <dgm:pt modelId="{EE51C6AB-373D-4696-BFE9-9B8496CCFF74}">
      <dgm:prSet phldrT="[Text]"/>
      <dgm:spPr/>
      <dgm:t>
        <a:bodyPr/>
        <a:lstStyle/>
        <a:p>
          <a:r>
            <a:rPr lang="en-GB" dirty="0"/>
            <a:t>What</a:t>
          </a:r>
        </a:p>
      </dgm:t>
    </dgm:pt>
    <dgm:pt modelId="{1A6AD0BB-A69F-47EB-A492-FE29B5051A8B}" type="parTrans" cxnId="{787061EB-5B0B-4163-A4F6-CECCF98CE296}">
      <dgm:prSet/>
      <dgm:spPr/>
      <dgm:t>
        <a:bodyPr/>
        <a:lstStyle/>
        <a:p>
          <a:endParaRPr lang="en-GB"/>
        </a:p>
      </dgm:t>
    </dgm:pt>
    <dgm:pt modelId="{9A89690E-2381-467D-908E-E8B5A475F7B2}" type="sibTrans" cxnId="{787061EB-5B0B-4163-A4F6-CECCF98CE296}">
      <dgm:prSet/>
      <dgm:spPr/>
      <dgm:t>
        <a:bodyPr/>
        <a:lstStyle/>
        <a:p>
          <a:endParaRPr lang="en-GB"/>
        </a:p>
      </dgm:t>
    </dgm:pt>
    <dgm:pt modelId="{2FF0B972-FAA6-421C-BFF8-815CE6D82CB1}">
      <dgm:prSet phldrT="[Text]"/>
      <dgm:spPr/>
      <dgm:t>
        <a:bodyPr/>
        <a:lstStyle/>
        <a:p>
          <a:r>
            <a:rPr lang="en-GB" dirty="0"/>
            <a:t>What we did to support IPs up skilling?</a:t>
          </a:r>
        </a:p>
      </dgm:t>
    </dgm:pt>
    <dgm:pt modelId="{6B5A1888-14A6-4A4D-BA30-B376C9AC78E8}" type="parTrans" cxnId="{65D82936-ED1D-4DB0-8455-066BE5427E0D}">
      <dgm:prSet/>
      <dgm:spPr/>
      <dgm:t>
        <a:bodyPr/>
        <a:lstStyle/>
        <a:p>
          <a:endParaRPr lang="en-GB"/>
        </a:p>
      </dgm:t>
    </dgm:pt>
    <dgm:pt modelId="{6035D6F2-9F86-491A-9E89-E0FAAB1E970D}" type="sibTrans" cxnId="{65D82936-ED1D-4DB0-8455-066BE5427E0D}">
      <dgm:prSet/>
      <dgm:spPr/>
      <dgm:t>
        <a:bodyPr/>
        <a:lstStyle/>
        <a:p>
          <a:endParaRPr lang="en-GB"/>
        </a:p>
      </dgm:t>
    </dgm:pt>
    <dgm:pt modelId="{FB20ADC3-64FD-45D1-84F3-796C0776AE12}">
      <dgm:prSet phldrT="[Text]"/>
      <dgm:spPr/>
      <dgm:t>
        <a:bodyPr/>
        <a:lstStyle/>
        <a:p>
          <a:r>
            <a:rPr lang="en-GB" dirty="0"/>
            <a:t>Benefit</a:t>
          </a:r>
        </a:p>
      </dgm:t>
    </dgm:pt>
    <dgm:pt modelId="{C3BE6563-C924-49B6-90A6-03A19B1BC013}" type="parTrans" cxnId="{65A3912A-84B6-4AB0-A9FE-BC387F5214E7}">
      <dgm:prSet/>
      <dgm:spPr/>
      <dgm:t>
        <a:bodyPr/>
        <a:lstStyle/>
        <a:p>
          <a:endParaRPr lang="en-GB"/>
        </a:p>
      </dgm:t>
    </dgm:pt>
    <dgm:pt modelId="{7DC77742-4E2E-45AA-A654-ED216881CAAF}" type="sibTrans" cxnId="{65A3912A-84B6-4AB0-A9FE-BC387F5214E7}">
      <dgm:prSet/>
      <dgm:spPr/>
      <dgm:t>
        <a:bodyPr/>
        <a:lstStyle/>
        <a:p>
          <a:endParaRPr lang="en-GB"/>
        </a:p>
      </dgm:t>
    </dgm:pt>
    <dgm:pt modelId="{9859E226-6C31-4EC8-A496-B88E4AEEF467}">
      <dgm:prSet phldrT="[Text]"/>
      <dgm:spPr/>
      <dgm:t>
        <a:bodyPr/>
        <a:lstStyle/>
        <a:p>
          <a:r>
            <a:rPr lang="en-GB" dirty="0"/>
            <a:t>The benefits of up skilling?</a:t>
          </a:r>
        </a:p>
      </dgm:t>
    </dgm:pt>
    <dgm:pt modelId="{54AFFE6F-9015-4EBE-850C-7D860FD051EF}" type="parTrans" cxnId="{4E722645-3481-430C-A70B-B3193154BF1F}">
      <dgm:prSet/>
      <dgm:spPr/>
      <dgm:t>
        <a:bodyPr/>
        <a:lstStyle/>
        <a:p>
          <a:endParaRPr lang="en-GB"/>
        </a:p>
      </dgm:t>
    </dgm:pt>
    <dgm:pt modelId="{76DC9309-B487-45B1-AC7E-07C0E87F45EF}" type="sibTrans" cxnId="{4E722645-3481-430C-A70B-B3193154BF1F}">
      <dgm:prSet/>
      <dgm:spPr/>
      <dgm:t>
        <a:bodyPr/>
        <a:lstStyle/>
        <a:p>
          <a:endParaRPr lang="en-GB"/>
        </a:p>
      </dgm:t>
    </dgm:pt>
    <dgm:pt modelId="{74D4622B-3F0B-4A7D-8F84-81BD4B450750}" type="pres">
      <dgm:prSet presAssocID="{8C269A07-C9DE-46F2-8553-D0E066D159B3}" presName="linearFlow" presStyleCnt="0">
        <dgm:presLayoutVars>
          <dgm:dir/>
          <dgm:animLvl val="lvl"/>
          <dgm:resizeHandles val="exact"/>
        </dgm:presLayoutVars>
      </dgm:prSet>
      <dgm:spPr/>
    </dgm:pt>
    <dgm:pt modelId="{FB9A6A1E-B3E7-416B-8F23-378EEC30988B}" type="pres">
      <dgm:prSet presAssocID="{7CCB51DC-B39A-4F3A-A461-FF1F7F7442DB}" presName="composite" presStyleCnt="0"/>
      <dgm:spPr/>
    </dgm:pt>
    <dgm:pt modelId="{D00CA17D-97AA-49F5-A8F1-993B1E7124E7}" type="pres">
      <dgm:prSet presAssocID="{7CCB51DC-B39A-4F3A-A461-FF1F7F7442DB}" presName="parentText" presStyleLbl="alignNode1" presStyleIdx="0" presStyleCnt="3" custLinFactNeighborX="1074" custLinFactNeighborY="-751">
        <dgm:presLayoutVars>
          <dgm:chMax val="1"/>
          <dgm:bulletEnabled val="1"/>
        </dgm:presLayoutVars>
      </dgm:prSet>
      <dgm:spPr/>
    </dgm:pt>
    <dgm:pt modelId="{30D5E751-0804-4D72-84FB-543577B45D05}" type="pres">
      <dgm:prSet presAssocID="{7CCB51DC-B39A-4F3A-A461-FF1F7F7442DB}" presName="descendantText" presStyleLbl="alignAcc1" presStyleIdx="0" presStyleCnt="3">
        <dgm:presLayoutVars>
          <dgm:bulletEnabled val="1"/>
        </dgm:presLayoutVars>
      </dgm:prSet>
      <dgm:spPr/>
    </dgm:pt>
    <dgm:pt modelId="{E87E0CFB-DB2D-40D6-A9B8-F25579731F87}" type="pres">
      <dgm:prSet presAssocID="{D10EDB15-A3AD-49AC-822A-B76C2030C40C}" presName="sp" presStyleCnt="0"/>
      <dgm:spPr/>
    </dgm:pt>
    <dgm:pt modelId="{75B60115-6369-41A7-BDE3-26A5982619AC}" type="pres">
      <dgm:prSet presAssocID="{EE51C6AB-373D-4696-BFE9-9B8496CCFF74}" presName="composite" presStyleCnt="0"/>
      <dgm:spPr/>
    </dgm:pt>
    <dgm:pt modelId="{AE4F56FE-A62C-4ED6-A252-47D88ECA5DCF}" type="pres">
      <dgm:prSet presAssocID="{EE51C6AB-373D-4696-BFE9-9B8496CCFF7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AFE7606-88DD-43A3-94EE-CE77EB9A50CB}" type="pres">
      <dgm:prSet presAssocID="{EE51C6AB-373D-4696-BFE9-9B8496CCFF74}" presName="descendantText" presStyleLbl="alignAcc1" presStyleIdx="1" presStyleCnt="3">
        <dgm:presLayoutVars>
          <dgm:bulletEnabled val="1"/>
        </dgm:presLayoutVars>
      </dgm:prSet>
      <dgm:spPr/>
    </dgm:pt>
    <dgm:pt modelId="{8E6A16D9-491C-40AF-840A-C962ADDEC1AF}" type="pres">
      <dgm:prSet presAssocID="{9A89690E-2381-467D-908E-E8B5A475F7B2}" presName="sp" presStyleCnt="0"/>
      <dgm:spPr/>
    </dgm:pt>
    <dgm:pt modelId="{EB937A48-1B8B-4DFE-AFF6-B4CF73001FEE}" type="pres">
      <dgm:prSet presAssocID="{FB20ADC3-64FD-45D1-84F3-796C0776AE12}" presName="composite" presStyleCnt="0"/>
      <dgm:spPr/>
    </dgm:pt>
    <dgm:pt modelId="{CB45250C-7192-4F75-8392-801CB5EF778A}" type="pres">
      <dgm:prSet presAssocID="{FB20ADC3-64FD-45D1-84F3-796C0776AE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0F033D9-54CE-4107-8367-CAE7F09222A8}" type="pres">
      <dgm:prSet presAssocID="{FB20ADC3-64FD-45D1-84F3-796C0776AE1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887E703-7501-4A50-BE32-F85EFB7CE941}" type="presOf" srcId="{2FF0B972-FAA6-421C-BFF8-815CE6D82CB1}" destId="{EAFE7606-88DD-43A3-94EE-CE77EB9A50CB}" srcOrd="0" destOrd="0" presId="urn:microsoft.com/office/officeart/2005/8/layout/chevron2"/>
    <dgm:cxn modelId="{D5855411-680A-4BA1-9938-3556A832F30C}" type="presOf" srcId="{FB20ADC3-64FD-45D1-84F3-796C0776AE12}" destId="{CB45250C-7192-4F75-8392-801CB5EF778A}" srcOrd="0" destOrd="0" presId="urn:microsoft.com/office/officeart/2005/8/layout/chevron2"/>
    <dgm:cxn modelId="{65A3912A-84B6-4AB0-A9FE-BC387F5214E7}" srcId="{8C269A07-C9DE-46F2-8553-D0E066D159B3}" destId="{FB20ADC3-64FD-45D1-84F3-796C0776AE12}" srcOrd="2" destOrd="0" parTransId="{C3BE6563-C924-49B6-90A6-03A19B1BC013}" sibTransId="{7DC77742-4E2E-45AA-A654-ED216881CAAF}"/>
    <dgm:cxn modelId="{65D82936-ED1D-4DB0-8455-066BE5427E0D}" srcId="{EE51C6AB-373D-4696-BFE9-9B8496CCFF74}" destId="{2FF0B972-FAA6-421C-BFF8-815CE6D82CB1}" srcOrd="0" destOrd="0" parTransId="{6B5A1888-14A6-4A4D-BA30-B376C9AC78E8}" sibTransId="{6035D6F2-9F86-491A-9E89-E0FAAB1E970D}"/>
    <dgm:cxn modelId="{4E722645-3481-430C-A70B-B3193154BF1F}" srcId="{FB20ADC3-64FD-45D1-84F3-796C0776AE12}" destId="{9859E226-6C31-4EC8-A496-B88E4AEEF467}" srcOrd="0" destOrd="0" parTransId="{54AFFE6F-9015-4EBE-850C-7D860FD051EF}" sibTransId="{76DC9309-B487-45B1-AC7E-07C0E87F45EF}"/>
    <dgm:cxn modelId="{FFCC7667-158B-4E84-9F96-4BB95FAB0B9E}" type="presOf" srcId="{7CCB51DC-B39A-4F3A-A461-FF1F7F7442DB}" destId="{D00CA17D-97AA-49F5-A8F1-993B1E7124E7}" srcOrd="0" destOrd="0" presId="urn:microsoft.com/office/officeart/2005/8/layout/chevron2"/>
    <dgm:cxn modelId="{C9A60C51-B4E0-4AB8-B619-42E25B67D0D8}" type="presOf" srcId="{9859E226-6C31-4EC8-A496-B88E4AEEF467}" destId="{50F033D9-54CE-4107-8367-CAE7F09222A8}" srcOrd="0" destOrd="0" presId="urn:microsoft.com/office/officeart/2005/8/layout/chevron2"/>
    <dgm:cxn modelId="{0608069D-59DF-4B9F-A01A-E924568A605E}" type="presOf" srcId="{F6F46E26-3075-4CA4-9331-94B2373DB878}" destId="{30D5E751-0804-4D72-84FB-543577B45D05}" srcOrd="0" destOrd="0" presId="urn:microsoft.com/office/officeart/2005/8/layout/chevron2"/>
    <dgm:cxn modelId="{EA5FCDCE-E03D-4D86-9832-A3B9E102E866}" type="presOf" srcId="{8C269A07-C9DE-46F2-8553-D0E066D159B3}" destId="{74D4622B-3F0B-4A7D-8F84-81BD4B450750}" srcOrd="0" destOrd="0" presId="urn:microsoft.com/office/officeart/2005/8/layout/chevron2"/>
    <dgm:cxn modelId="{7ABB1CE1-E520-4D69-8C13-C1DC0C1E7FBD}" srcId="{8C269A07-C9DE-46F2-8553-D0E066D159B3}" destId="{7CCB51DC-B39A-4F3A-A461-FF1F7F7442DB}" srcOrd="0" destOrd="0" parTransId="{D963E1ED-B4DA-4E45-882B-16C96BAC0AD5}" sibTransId="{D10EDB15-A3AD-49AC-822A-B76C2030C40C}"/>
    <dgm:cxn modelId="{787061EB-5B0B-4163-A4F6-CECCF98CE296}" srcId="{8C269A07-C9DE-46F2-8553-D0E066D159B3}" destId="{EE51C6AB-373D-4696-BFE9-9B8496CCFF74}" srcOrd="1" destOrd="0" parTransId="{1A6AD0BB-A69F-47EB-A492-FE29B5051A8B}" sibTransId="{9A89690E-2381-467D-908E-E8B5A475F7B2}"/>
    <dgm:cxn modelId="{C2C2DBF3-90A4-4207-8C8D-D6ACC723B6A8}" srcId="{7CCB51DC-B39A-4F3A-A461-FF1F7F7442DB}" destId="{F6F46E26-3075-4CA4-9331-94B2373DB878}" srcOrd="0" destOrd="0" parTransId="{E569ED88-DDF7-47E7-8CCF-717BA293C76C}" sibTransId="{093A158A-BB1F-4ACF-9E9E-91956D9A61DA}"/>
    <dgm:cxn modelId="{E7EE24FA-2E05-4078-9582-B54B27F63D39}" type="presOf" srcId="{EE51C6AB-373D-4696-BFE9-9B8496CCFF74}" destId="{AE4F56FE-A62C-4ED6-A252-47D88ECA5DCF}" srcOrd="0" destOrd="0" presId="urn:microsoft.com/office/officeart/2005/8/layout/chevron2"/>
    <dgm:cxn modelId="{BCA578FE-B5DA-4F50-8989-9F3DF2D9DAA6}" type="presParOf" srcId="{74D4622B-3F0B-4A7D-8F84-81BD4B450750}" destId="{FB9A6A1E-B3E7-416B-8F23-378EEC30988B}" srcOrd="0" destOrd="0" presId="urn:microsoft.com/office/officeart/2005/8/layout/chevron2"/>
    <dgm:cxn modelId="{FA006C4B-E590-45C2-AF6C-35C128CD2350}" type="presParOf" srcId="{FB9A6A1E-B3E7-416B-8F23-378EEC30988B}" destId="{D00CA17D-97AA-49F5-A8F1-993B1E7124E7}" srcOrd="0" destOrd="0" presId="urn:microsoft.com/office/officeart/2005/8/layout/chevron2"/>
    <dgm:cxn modelId="{B8599791-E87C-48BB-A802-83CE8A8E097D}" type="presParOf" srcId="{FB9A6A1E-B3E7-416B-8F23-378EEC30988B}" destId="{30D5E751-0804-4D72-84FB-543577B45D05}" srcOrd="1" destOrd="0" presId="urn:microsoft.com/office/officeart/2005/8/layout/chevron2"/>
    <dgm:cxn modelId="{1B424821-064E-4C88-8753-4AA211AA09CA}" type="presParOf" srcId="{74D4622B-3F0B-4A7D-8F84-81BD4B450750}" destId="{E87E0CFB-DB2D-40D6-A9B8-F25579731F87}" srcOrd="1" destOrd="0" presId="urn:microsoft.com/office/officeart/2005/8/layout/chevron2"/>
    <dgm:cxn modelId="{917F6F85-3572-4EE2-A974-8C11E1344C6C}" type="presParOf" srcId="{74D4622B-3F0B-4A7D-8F84-81BD4B450750}" destId="{75B60115-6369-41A7-BDE3-26A5982619AC}" srcOrd="2" destOrd="0" presId="urn:microsoft.com/office/officeart/2005/8/layout/chevron2"/>
    <dgm:cxn modelId="{BD7DDE35-164B-418D-9175-0DFE6EF2C48A}" type="presParOf" srcId="{75B60115-6369-41A7-BDE3-26A5982619AC}" destId="{AE4F56FE-A62C-4ED6-A252-47D88ECA5DCF}" srcOrd="0" destOrd="0" presId="urn:microsoft.com/office/officeart/2005/8/layout/chevron2"/>
    <dgm:cxn modelId="{92CDB58F-D8FA-438A-B679-B27DE8746716}" type="presParOf" srcId="{75B60115-6369-41A7-BDE3-26A5982619AC}" destId="{EAFE7606-88DD-43A3-94EE-CE77EB9A50CB}" srcOrd="1" destOrd="0" presId="urn:microsoft.com/office/officeart/2005/8/layout/chevron2"/>
    <dgm:cxn modelId="{B1B1471A-20F3-49B1-8DED-9DB25C7414C7}" type="presParOf" srcId="{74D4622B-3F0B-4A7D-8F84-81BD4B450750}" destId="{8E6A16D9-491C-40AF-840A-C962ADDEC1AF}" srcOrd="3" destOrd="0" presId="urn:microsoft.com/office/officeart/2005/8/layout/chevron2"/>
    <dgm:cxn modelId="{BDCAB472-9EFA-4905-AA77-7F27D60C1508}" type="presParOf" srcId="{74D4622B-3F0B-4A7D-8F84-81BD4B450750}" destId="{EB937A48-1B8B-4DFE-AFF6-B4CF73001FEE}" srcOrd="4" destOrd="0" presId="urn:microsoft.com/office/officeart/2005/8/layout/chevron2"/>
    <dgm:cxn modelId="{10500539-47C5-4D9A-A1B7-63C10171BB51}" type="presParOf" srcId="{EB937A48-1B8B-4DFE-AFF6-B4CF73001FEE}" destId="{CB45250C-7192-4F75-8392-801CB5EF778A}" srcOrd="0" destOrd="0" presId="urn:microsoft.com/office/officeart/2005/8/layout/chevron2"/>
    <dgm:cxn modelId="{0C62FB8B-AEA5-4430-8EA8-208C8B98E8EC}" type="presParOf" srcId="{EB937A48-1B8B-4DFE-AFF6-B4CF73001FEE}" destId="{50F033D9-54CE-4107-8367-CAE7F0922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CA17D-97AA-49F5-A8F1-993B1E7124E7}">
      <dsp:nvSpPr>
        <dsp:cNvPr id="0" name=""/>
        <dsp:cNvSpPr/>
      </dsp:nvSpPr>
      <dsp:spPr>
        <a:xfrm rot="5400000">
          <a:off x="-194793" y="205071"/>
          <a:ext cx="1367145" cy="957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Why</a:t>
          </a:r>
        </a:p>
      </dsp:txBody>
      <dsp:txXfrm rot="-5400000">
        <a:off x="10279" y="478500"/>
        <a:ext cx="957002" cy="410143"/>
      </dsp:txXfrm>
    </dsp:sp>
    <dsp:sp modelId="{30D5E751-0804-4D72-84FB-543577B45D05}">
      <dsp:nvSpPr>
        <dsp:cNvPr id="0" name=""/>
        <dsp:cNvSpPr/>
      </dsp:nvSpPr>
      <dsp:spPr>
        <a:xfrm rot="5400000">
          <a:off x="3079895" y="-2121884"/>
          <a:ext cx="888644" cy="5134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Why was up skilling a good idea? </a:t>
          </a:r>
        </a:p>
      </dsp:txBody>
      <dsp:txXfrm rot="-5400000">
        <a:off x="957002" y="44389"/>
        <a:ext cx="5091051" cy="801884"/>
      </dsp:txXfrm>
    </dsp:sp>
    <dsp:sp modelId="{AE4F56FE-A62C-4ED6-A252-47D88ECA5DCF}">
      <dsp:nvSpPr>
        <dsp:cNvPr id="0" name=""/>
        <dsp:cNvSpPr/>
      </dsp:nvSpPr>
      <dsp:spPr>
        <a:xfrm rot="5400000">
          <a:off x="-205071" y="1375746"/>
          <a:ext cx="1367145" cy="957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What</a:t>
          </a:r>
        </a:p>
      </dsp:txBody>
      <dsp:txXfrm rot="-5400000">
        <a:off x="1" y="1649175"/>
        <a:ext cx="957002" cy="410143"/>
      </dsp:txXfrm>
    </dsp:sp>
    <dsp:sp modelId="{EAFE7606-88DD-43A3-94EE-CE77EB9A50CB}">
      <dsp:nvSpPr>
        <dsp:cNvPr id="0" name=""/>
        <dsp:cNvSpPr/>
      </dsp:nvSpPr>
      <dsp:spPr>
        <a:xfrm rot="5400000">
          <a:off x="3079895" y="-952218"/>
          <a:ext cx="888644" cy="5134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What we did to support IPs up skilling?</a:t>
          </a:r>
        </a:p>
      </dsp:txBody>
      <dsp:txXfrm rot="-5400000">
        <a:off x="957002" y="1214055"/>
        <a:ext cx="5091051" cy="801884"/>
      </dsp:txXfrm>
    </dsp:sp>
    <dsp:sp modelId="{CB45250C-7192-4F75-8392-801CB5EF778A}">
      <dsp:nvSpPr>
        <dsp:cNvPr id="0" name=""/>
        <dsp:cNvSpPr/>
      </dsp:nvSpPr>
      <dsp:spPr>
        <a:xfrm rot="5400000">
          <a:off x="-205071" y="2545413"/>
          <a:ext cx="1367145" cy="957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Benefit</a:t>
          </a:r>
        </a:p>
      </dsp:txBody>
      <dsp:txXfrm rot="-5400000">
        <a:off x="1" y="2818842"/>
        <a:ext cx="957002" cy="410143"/>
      </dsp:txXfrm>
    </dsp:sp>
    <dsp:sp modelId="{50F033D9-54CE-4107-8367-CAE7F09222A8}">
      <dsp:nvSpPr>
        <dsp:cNvPr id="0" name=""/>
        <dsp:cNvSpPr/>
      </dsp:nvSpPr>
      <dsp:spPr>
        <a:xfrm rot="5400000">
          <a:off x="3079895" y="217447"/>
          <a:ext cx="888644" cy="5134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The benefits of up skilling?</a:t>
          </a:r>
        </a:p>
      </dsp:txBody>
      <dsp:txXfrm rot="-5400000">
        <a:off x="957002" y="2383720"/>
        <a:ext cx="5091051" cy="80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9D5C-CA98-47B2-BBDC-0FB756E58D98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5A91A-779A-4FD1-8C7E-E4CE8F697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7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A91A-779A-4FD1-8C7E-E4CE8F697A1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58" y="5782098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25" y="2927548"/>
            <a:ext cx="70607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Pharmacy Sunday Opening – Delivering Pharmacy First Plus Scotland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Kirstin Cassells</a:t>
            </a:r>
            <a:br>
              <a:rPr lang="en-US" sz="2700" dirty="0"/>
            </a:br>
            <a:r>
              <a:rPr lang="en-US" sz="2700" dirty="0"/>
              <a:t>Lead Pharmacist – Community Pharmacy, Public Health &amp; Integrated Services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3405E5A-D0A1-5A6C-0EC2-48BD65664557}"/>
              </a:ext>
            </a:extLst>
          </p:cNvPr>
          <p:cNvSpPr txBox="1">
            <a:spLocks/>
          </p:cNvSpPr>
          <p:nvPr/>
        </p:nvSpPr>
        <p:spPr>
          <a:xfrm>
            <a:off x="7976352" y="2765484"/>
            <a:ext cx="2064470" cy="3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0" dirty="0" err="1"/>
              <a:t>Slido</a:t>
            </a:r>
            <a:r>
              <a:rPr lang="en-GB" sz="2400" b="0" dirty="0"/>
              <a:t> – QR Code</a:t>
            </a: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53B0F-C22A-A131-DC77-BA00F78E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52" y="3140238"/>
            <a:ext cx="1924110" cy="19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4343400" cy="1900995"/>
          </a:xfrm>
        </p:spPr>
        <p:txBody>
          <a:bodyPr/>
          <a:lstStyle/>
          <a:p>
            <a:r>
              <a:rPr lang="en-GB" dirty="0"/>
              <a:t>What happened on the Sundays?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8461" cy="4351338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7565" y="2412041"/>
            <a:ext cx="4359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Demand for consultations was consistently high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Typically between 15-25 appointments per day (10am – 5pm)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Sunday opening seemed to ‘turbo-charge’ the corresponding Saturdays, where 25-30 appointments per day was common (9-1, 2-5.15pm)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6F6BCA-B01E-1938-26FB-D5A0AAABA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27199"/>
              </p:ext>
            </p:extLst>
          </p:nvPr>
        </p:nvGraphicFramePr>
        <p:xfrm>
          <a:off x="6099048" y="1555332"/>
          <a:ext cx="5458969" cy="374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073">
                  <a:extLst>
                    <a:ext uri="{9D8B030D-6E8A-4147-A177-3AD203B41FA5}">
                      <a16:colId xmlns:a16="http://schemas.microsoft.com/office/drawing/2014/main" val="1584195437"/>
                    </a:ext>
                  </a:extLst>
                </a:gridCol>
                <a:gridCol w="2484238">
                  <a:extLst>
                    <a:ext uri="{9D8B030D-6E8A-4147-A177-3AD203B41FA5}">
                      <a16:colId xmlns:a16="http://schemas.microsoft.com/office/drawing/2014/main" val="2731626306"/>
                    </a:ext>
                  </a:extLst>
                </a:gridCol>
                <a:gridCol w="1197658">
                  <a:extLst>
                    <a:ext uri="{9D8B030D-6E8A-4147-A177-3AD203B41FA5}">
                      <a16:colId xmlns:a16="http://schemas.microsoft.com/office/drawing/2014/main" val="4119593332"/>
                    </a:ext>
                  </a:extLst>
                </a:gridCol>
              </a:tblGrid>
              <a:tr h="893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Date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Total Patients Seen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RTIs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1581179082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15/12/24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2519459982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22/12/24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3932054574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29/12/24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3014573252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5/1/25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3006174578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12/1/25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3079938204"/>
                  </a:ext>
                </a:extLst>
              </a:tr>
              <a:tr h="475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19/1/25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>
                          <a:effectLst/>
                        </a:rPr>
                        <a:t>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600" kern="100" dirty="0">
                          <a:effectLst/>
                        </a:rPr>
                        <a:t>2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19" marR="146619" marT="0" marB="0"/>
                </a:tc>
                <a:extLst>
                  <a:ext uri="{0D108BD9-81ED-4DB2-BD59-A6C34878D82A}">
                    <a16:rowId xmlns:a16="http://schemas.microsoft.com/office/drawing/2014/main" val="395611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8461" cy="4351338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5EFE0F-6D84-7D7B-8FCC-41FB53A6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5400" dirty="0"/>
              <a:t>What did we see?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32CF89-94D9-177E-95B8-8632A38A3B1B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Presentations were varied but a far larger number and proportion of respiratory cases than normal (especially when ‘flu numbers spiked)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Sundays patients would often be very unwell &amp; at the more complex end of the spectrum of presentations I could safely assess &amp; treat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/ Gender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Co-morbidities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suppression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location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Atypical symptoms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presentations required additional clinical judgement in order to assess the risk / benefit of quick treatment in the community setting as opposed to immediate referral to OOH/hospital settings. Managing these cases was challenging but rewarding. Many were subject to telephone or in-person follow up 24-48hrs after first presentation. </a:t>
            </a:r>
            <a:endParaRPr kumimoji="0" lang="en-GB" sz="1500" b="0" i="0" u="none" strike="noStrike" kern="1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yellow flag on a flagpole&#10;&#10;AI-generated content may be incorrect.">
            <a:extLst>
              <a:ext uri="{FF2B5EF4-FFF2-40B4-BE49-F238E27FC236}">
                <a16:creationId xmlns:a16="http://schemas.microsoft.com/office/drawing/2014/main" id="{FBB99E1F-2FB0-E092-31EB-D189E8EF7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1153"/>
          <a:stretch/>
        </p:blipFill>
        <p:spPr>
          <a:xfrm>
            <a:off x="7410614" y="141811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8461" cy="4351338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D1E3-63E1-4A37-F7A2-F4192D1EE3B2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great to feel useful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….BUT!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pharmacy is potentially a massive untapped resource in out of hours NHS care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‘front door’ NHS provider we are still hugely isolated from the rest of the service (not just OOH btw!)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to medical notes and methods of communication &amp; referral are a big issue now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Isolation can be frustrating, time consuming, energy draining &amp; in a worse case scenario can affect patient safety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Placeholder 13" descr="A green and white advertisement with a building&#10;&#10;AI-generated content may be incorrect.">
            <a:extLst>
              <a:ext uri="{FF2B5EF4-FFF2-40B4-BE49-F238E27FC236}">
                <a16:creationId xmlns:a16="http://schemas.microsoft.com/office/drawing/2014/main" id="{E6DC2341-D4C5-0BA8-6BD2-20F553C80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" b="2"/>
          <a:stretch/>
        </p:blipFill>
        <p:spPr>
          <a:xfrm>
            <a:off x="7013049" y="1404862"/>
            <a:ext cx="3941064" cy="40965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B49818-CC78-C5AC-923D-F73A3D1B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20075E-A3E5-9476-705D-C08D8017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 future vision…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5ED570F-FBA3-2CDA-1CBA-A98A0BD4CFE0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Structured &amp; supported arrangements for OOH provision through community pharmacies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Closer ties with OOH services, a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‘one service’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to planning &amp; delivery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Pharmacists supported to gain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credentialling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foundation, advanced and consultant levels of practice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Adequate levels of clinical supervision to increase competence &amp; confidence levels in the workforce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 of pharmacy support staff education &amp; training to keep pace with service offering</a:t>
            </a: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Placeholder 5" descr="A person pushing a pie chart&#10;&#10;AI-generated content may be incorrect.">
            <a:extLst>
              <a:ext uri="{FF2B5EF4-FFF2-40B4-BE49-F238E27FC236}">
                <a16:creationId xmlns:a16="http://schemas.microsoft.com/office/drawing/2014/main" id="{DF20D123-4A1A-0061-8D5F-478ABBF93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4244" b="1"/>
          <a:stretch/>
        </p:blipFill>
        <p:spPr>
          <a:xfrm>
            <a:off x="7238336" y="1219333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D7A3F-0292-A442-AB98-D57B118F6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3">
            <a:extLst>
              <a:ext uri="{FF2B5EF4-FFF2-40B4-BE49-F238E27FC236}">
                <a16:creationId xmlns:a16="http://schemas.microsoft.com/office/drawing/2014/main" id="{776D0C0C-032A-CD0F-9429-74698D491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1F05CB-1A98-A4D6-B074-70AC9F0C7FCC}"/>
              </a:ext>
            </a:extLst>
          </p:cNvPr>
          <p:cNvSpPr txBox="1">
            <a:spLocks/>
          </p:cNvSpPr>
          <p:nvPr/>
        </p:nvSpPr>
        <p:spPr>
          <a:xfrm>
            <a:off x="2634916" y="4533813"/>
            <a:ext cx="6930189" cy="9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>
                <a:solidFill>
                  <a:srgbClr val="FFFFFF"/>
                </a:solidFill>
              </a:rPr>
              <a:t>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aura Byrne</a:t>
            </a:r>
            <a:endParaRPr lang="en-GB" sz="1400" dirty="0">
              <a:solidFill>
                <a:srgbClr val="FFFFFF"/>
              </a:solidFill>
            </a:endParaRPr>
          </a:p>
          <a:p>
            <a:pPr marR="0" lvl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of Pharmacy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F02F6F-6859-B71B-4A73-9DC25E0CBA09}"/>
              </a:ext>
            </a:extLst>
          </p:cNvPr>
          <p:cNvSpPr txBox="1">
            <a:spLocks/>
          </p:cNvSpPr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Steps and Future Developments </a:t>
            </a:r>
          </a:p>
        </p:txBody>
      </p:sp>
    </p:spTree>
    <p:extLst>
      <p:ext uri="{BB962C8B-B14F-4D97-AF65-F5344CB8AC3E}">
        <p14:creationId xmlns:p14="http://schemas.microsoft.com/office/powerpoint/2010/main" val="298609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B7DF-2F86-7348-3424-71B84CED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Pilot in Forth Valley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DB4C-F75A-91B8-C9EF-913729CF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Pilot was included as part of the FV Winter Plan</a:t>
            </a:r>
          </a:p>
          <a:p>
            <a:r>
              <a:rPr lang="en-GB" dirty="0"/>
              <a:t>Final report and data shared with key stakeholders</a:t>
            </a:r>
          </a:p>
          <a:p>
            <a:r>
              <a:rPr lang="en-GB" dirty="0"/>
              <a:t>Principles of service has been tested and concept proven locally</a:t>
            </a:r>
          </a:p>
          <a:p>
            <a:r>
              <a:rPr lang="en-GB" dirty="0"/>
              <a:t>Pathways development? Joined up approach.</a:t>
            </a:r>
          </a:p>
          <a:p>
            <a:r>
              <a:rPr lang="en-GB" dirty="0"/>
              <a:t>Is this sustainable? How do we scale up?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5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3C735-0CCF-5E66-542E-506D6382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97ED-BC6E-A3B3-361E-48053CF6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661A-744A-B880-431A-366B911D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4"/>
            <a:ext cx="10515600" cy="5084619"/>
          </a:xfrm>
        </p:spPr>
        <p:txBody>
          <a:bodyPr>
            <a:normAutofit/>
          </a:bodyPr>
          <a:lstStyle/>
          <a:p>
            <a:r>
              <a:rPr lang="en-GB" dirty="0"/>
              <a:t>Work with OOHs to determine periods when demand is highest</a:t>
            </a:r>
          </a:p>
          <a:p>
            <a:r>
              <a:rPr lang="en-GB" dirty="0"/>
              <a:t>Further work required to ensure service is sustainable </a:t>
            </a:r>
          </a:p>
          <a:p>
            <a:pPr lvl="1"/>
            <a:r>
              <a:rPr lang="en-GB" dirty="0"/>
              <a:t>Training of CP IPs to the level of competence required to deliver the service</a:t>
            </a:r>
          </a:p>
          <a:p>
            <a:pPr lvl="1"/>
            <a:r>
              <a:rPr lang="en-GB" dirty="0"/>
              <a:t>Professional assurance </a:t>
            </a:r>
          </a:p>
          <a:p>
            <a:pPr lvl="1"/>
            <a:r>
              <a:rPr lang="en-GB" dirty="0"/>
              <a:t>Clinical Supervision (increase both competence &amp; confidence)</a:t>
            </a:r>
          </a:p>
          <a:p>
            <a:pPr lvl="1"/>
            <a:r>
              <a:rPr lang="en-GB" dirty="0"/>
              <a:t>Peer review (increase both competence &amp; confidence)</a:t>
            </a:r>
          </a:p>
          <a:p>
            <a:pPr lvl="1"/>
            <a:r>
              <a:rPr lang="en-GB" dirty="0"/>
              <a:t>Teach and treat – Local vs NES support?</a:t>
            </a:r>
          </a:p>
          <a:p>
            <a:pPr lvl="1"/>
            <a:r>
              <a:rPr lang="en-GB" dirty="0"/>
              <a:t>Define and develop a Service Specification</a:t>
            </a:r>
          </a:p>
          <a:p>
            <a:pPr lvl="1"/>
            <a:r>
              <a:rPr lang="en-GB" dirty="0"/>
              <a:t>Information back into the system (SBAR) – single patient record /what else?</a:t>
            </a:r>
          </a:p>
          <a:p>
            <a:pPr lvl="1"/>
            <a:r>
              <a:rPr lang="en-GB" dirty="0"/>
              <a:t>Clinician to clinician? Mechanism? (CP lone worker)</a:t>
            </a:r>
          </a:p>
          <a:p>
            <a:pPr lvl="1"/>
            <a:r>
              <a:rPr lang="en-GB" dirty="0"/>
              <a:t>Increase public awareness </a:t>
            </a:r>
          </a:p>
          <a:p>
            <a:r>
              <a:rPr lang="en-GB" dirty="0"/>
              <a:t>2026 Pharmacist IPs (future opportunities/requirements)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3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F375-FD4A-A0D7-241C-8A9EF9144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3">
            <a:extLst>
              <a:ext uri="{FF2B5EF4-FFF2-40B4-BE49-F238E27FC236}">
                <a16:creationId xmlns:a16="http://schemas.microsoft.com/office/drawing/2014/main" id="{6580084C-61B8-C78D-F275-0715518F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7401B6-B466-D967-6AA1-94FC413A416F}"/>
              </a:ext>
            </a:extLst>
          </p:cNvPr>
          <p:cNvSpPr txBox="1">
            <a:spLocks/>
          </p:cNvSpPr>
          <p:nvPr/>
        </p:nvSpPr>
        <p:spPr>
          <a:xfrm>
            <a:off x="2558716" y="955309"/>
            <a:ext cx="7956884" cy="28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536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9074-6DF3-9089-D80A-B7D0FA11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to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D7A8-1AAE-871E-0EB0-A18F1BCD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Two Community Pharmacies opened from 10am – 5pm on 6 consecutive Sundays between December &amp; January</a:t>
            </a:r>
          </a:p>
          <a:p>
            <a:r>
              <a:rPr lang="en-GB" dirty="0"/>
              <a:t>Long standing relationship between OOHs and Pharmacy in Forth Valley</a:t>
            </a:r>
          </a:p>
          <a:p>
            <a:r>
              <a:rPr lang="en-GB" dirty="0"/>
              <a:t>Building on local and national work around Pharmacy First &amp; Pharmacy First Plus</a:t>
            </a:r>
          </a:p>
          <a:p>
            <a:r>
              <a:rPr lang="en-GB" dirty="0"/>
              <a:t>Previous work with Community Pharmacist Independent Prescribers in OOHs</a:t>
            </a:r>
          </a:p>
          <a:p>
            <a:pPr lvl="1"/>
            <a:r>
              <a:rPr lang="en-GB" dirty="0"/>
              <a:t>What did we learn?</a:t>
            </a:r>
          </a:p>
          <a:p>
            <a:r>
              <a:rPr lang="en-GB" dirty="0"/>
              <a:t>Learning from pilot in Greater Glasgow &amp; Clyde</a:t>
            </a:r>
          </a:p>
          <a:p>
            <a:pPr lvl="1"/>
            <a:r>
              <a:rPr lang="en-GB" dirty="0"/>
              <a:t>Criteria &amp; Referral process</a:t>
            </a:r>
          </a:p>
          <a:p>
            <a:pPr marL="457189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6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8E76-4469-EE92-B5AF-FCD217D3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2354-CB5D-8F1F-472D-B7CE6C93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 Health surveillance from Australia was a driver</a:t>
            </a:r>
          </a:p>
          <a:p>
            <a:r>
              <a:rPr lang="en-GB" dirty="0"/>
              <a:t>Engaged with Community Pharmacy Forth Valley (Contractors Committee)</a:t>
            </a:r>
          </a:p>
          <a:p>
            <a:pPr lvl="1"/>
            <a:r>
              <a:rPr lang="en-GB" dirty="0"/>
              <a:t>Sought agreement for contractors to participate in advertising campaign and direct patients</a:t>
            </a:r>
          </a:p>
          <a:p>
            <a:r>
              <a:rPr lang="en-GB" dirty="0"/>
              <a:t>Secured funding from OOHs</a:t>
            </a:r>
          </a:p>
          <a:p>
            <a:r>
              <a:rPr lang="en-GB" dirty="0"/>
              <a:t>Communication plan to raise awareness of Community Pharmacy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5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C3C0A9-276B-F7BC-6B8A-A7C3657D4DF8}"/>
              </a:ext>
            </a:extLst>
          </p:cNvPr>
          <p:cNvSpPr txBox="1">
            <a:spLocks/>
          </p:cNvSpPr>
          <p:nvPr/>
        </p:nvSpPr>
        <p:spPr>
          <a:xfrm>
            <a:off x="2634916" y="4533813"/>
            <a:ext cx="6930189" cy="9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Hollie Houghton</a:t>
            </a:r>
            <a:endParaRPr lang="en-GB" sz="1400" dirty="0">
              <a:solidFill>
                <a:srgbClr val="FFFFFF"/>
              </a:solidFill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Prescriber, Community Pharmacy Development Team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3BAA1-3AE0-87B2-12A0-4E688B8FE1D7}"/>
              </a:ext>
            </a:extLst>
          </p:cNvPr>
          <p:cNvSpPr txBox="1">
            <a:spLocks/>
          </p:cNvSpPr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Upskilling Community Pharmacy Independent Prescribers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IP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GB" dirty="0"/>
              <a:t> To achieve our aim we knew it would be essential to up skill the Community Pharmacists </a:t>
            </a:r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r>
              <a:rPr lang="en-GB" dirty="0"/>
              <a:t>     </a:t>
            </a:r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85015" y="2558741"/>
          <a:ext cx="6091434" cy="370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0CA17D-97AA-49F5-A8F1-993B1E71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00CA17D-97AA-49F5-A8F1-993B1E71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00CA17D-97AA-49F5-A8F1-993B1E71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5E751-0804-4D72-84FB-543577B45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0D5E751-0804-4D72-84FB-543577B45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0D5E751-0804-4D72-84FB-543577B45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F56FE-A62C-4ED6-A252-47D88ECA5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E4F56FE-A62C-4ED6-A252-47D88ECA5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E4F56FE-A62C-4ED6-A252-47D88ECA5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FE7606-88DD-43A3-94EE-CE77EB9A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AFE7606-88DD-43A3-94EE-CE77EB9A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AFE7606-88DD-43A3-94EE-CE77EB9A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5250C-7192-4F75-8392-801CB5EF7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B45250C-7192-4F75-8392-801CB5EF7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B45250C-7192-4F75-8392-801CB5EF7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033D9-54CE-4107-8367-CAE7F0922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0F033D9-54CE-4107-8367-CAE7F0922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0F033D9-54CE-4107-8367-CAE7F0922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12927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IP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539"/>
            <a:ext cx="5469835" cy="441442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GB" sz="3600" dirty="0"/>
              <a:t>Referral process from CPs to CP IPs</a:t>
            </a:r>
          </a:p>
          <a:p>
            <a:pPr lvl="1" fontAlgn="base"/>
            <a:r>
              <a:rPr lang="en-GB" sz="2800" dirty="0"/>
              <a:t>Thoughts behind</a:t>
            </a:r>
          </a:p>
          <a:p>
            <a:pPr lvl="1" fontAlgn="base"/>
            <a:r>
              <a:rPr lang="en-GB" sz="2800" dirty="0"/>
              <a:t>Benefits</a:t>
            </a:r>
          </a:p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893" t="22268" r="51904" b="10203"/>
          <a:stretch>
            <a:fillRect/>
          </a:stretch>
        </p:blipFill>
        <p:spPr bwMode="auto">
          <a:xfrm>
            <a:off x="6192982" y="561113"/>
            <a:ext cx="4831020" cy="57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B1FA-8F8F-DDC3-90EE-F0DD7DD1F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3">
            <a:extLst>
              <a:ext uri="{FF2B5EF4-FFF2-40B4-BE49-F238E27FC236}">
                <a16:creationId xmlns:a16="http://schemas.microsoft.com/office/drawing/2014/main" id="{72F5BCDE-250F-5907-B9AB-F3B97CBA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608448-1082-2CCE-1089-C11BEF471F5C}"/>
              </a:ext>
            </a:extLst>
          </p:cNvPr>
          <p:cNvSpPr txBox="1">
            <a:spLocks/>
          </p:cNvSpPr>
          <p:nvPr/>
        </p:nvSpPr>
        <p:spPr>
          <a:xfrm>
            <a:off x="2634916" y="4533813"/>
            <a:ext cx="6930189" cy="9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Jonathan Burton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MBE FRPharmS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Pharmacist, Right Medicine Pharmacy, Bridge of Allan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847894-18D2-2205-37FA-32C821D2E481}"/>
              </a:ext>
            </a:extLst>
          </p:cNvPr>
          <p:cNvSpPr txBox="1">
            <a:spLocks/>
          </p:cNvSpPr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 of Hours Care in the Community Pharmacy Setting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00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8461" cy="4351338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4C1215-049C-0895-9B85-A2A0C23A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My background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3BEC65-2C80-EEAD-9DDC-318FC1219E34}"/>
              </a:ext>
            </a:extLst>
          </p:cNvPr>
          <p:cNvSpPr txBox="1">
            <a:spLocks/>
          </p:cNvSpPr>
          <p:nvPr/>
        </p:nvSpPr>
        <p:spPr>
          <a:xfrm>
            <a:off x="640080" y="1974574"/>
            <a:ext cx="4978842" cy="437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pharmacist for 25+ years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Medicine Pharmacy group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Involved in early development of the Pharmacy First and IP led Pharmacy First Plus service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for 9 years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clinical conditions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ENT, Dermatology, Respiratory, UTIs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DPP</a:t>
            </a:r>
          </a:p>
          <a:p>
            <a:pPr marL="285750" marR="0" lvl="0" indent="-2286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 Teach &amp; Treat lead for Forth Valley</a:t>
            </a:r>
          </a:p>
        </p:txBody>
      </p:sp>
      <p:pic>
        <p:nvPicPr>
          <p:cNvPr id="6" name="Picture Placeholder 5" descr="A building with a sign on the front&#10;&#10;AI-generated content may be incorrect.">
            <a:extLst>
              <a:ext uri="{FF2B5EF4-FFF2-40B4-BE49-F238E27FC236}">
                <a16:creationId xmlns:a16="http://schemas.microsoft.com/office/drawing/2014/main" id="{0B2EB393-CD49-28F0-411C-6CF475991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894798" y="781878"/>
            <a:ext cx="4393117" cy="43798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06662"/>
            <a:ext cx="3908461" cy="4351338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GB" dirty="0"/>
          </a:p>
          <a:p>
            <a:pPr fontAlgn="base">
              <a:buNone/>
            </a:pPr>
            <a:r>
              <a:rPr lang="en-GB" dirty="0"/>
              <a:t> </a:t>
            </a:r>
          </a:p>
          <a:p>
            <a:pPr fontAlgn="base">
              <a:buNone/>
            </a:pPr>
            <a:endParaRPr lang="en-GB" dirty="0"/>
          </a:p>
          <a:p>
            <a:pPr>
              <a:buNone/>
            </a:pPr>
            <a:r>
              <a:rPr lang="en-US" dirty="0">
                <a:solidFill>
                  <a:schemeClr val="accent2"/>
                </a:solidFill>
              </a:rPr>
              <a:t>What do we typically see in community pharmacy?</a:t>
            </a:r>
            <a:endParaRPr lang="en-GB" dirty="0"/>
          </a:p>
        </p:txBody>
      </p:sp>
      <p:pic>
        <p:nvPicPr>
          <p:cNvPr id="4" name="Picture 3" descr="Close-up of a person's mouth&#10;&#10;AI-generated content may be incorrect.">
            <a:extLst>
              <a:ext uri="{FF2B5EF4-FFF2-40B4-BE49-F238E27FC236}">
                <a16:creationId xmlns:a16="http://schemas.microsoft.com/office/drawing/2014/main" id="{461CC152-FD38-9AEC-8C76-7FF993C21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 b="-4"/>
          <a:stretch/>
        </p:blipFill>
        <p:spPr>
          <a:xfrm>
            <a:off x="225292" y="881953"/>
            <a:ext cx="3664827" cy="2310286"/>
          </a:xfrm>
          <a:prstGeom prst="rect">
            <a:avLst/>
          </a:prstGeom>
        </p:spPr>
      </p:pic>
      <p:pic>
        <p:nvPicPr>
          <p:cNvPr id="5" name="Picture 4" descr="Close-up of a human intestine&#10;&#10;AI-generated content may be incorrect.">
            <a:extLst>
              <a:ext uri="{FF2B5EF4-FFF2-40B4-BE49-F238E27FC236}">
                <a16:creationId xmlns:a16="http://schemas.microsoft.com/office/drawing/2014/main" id="{EDCAF1DE-B962-7FAF-E75E-D101EA008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r="1" b="10649"/>
          <a:stretch/>
        </p:blipFill>
        <p:spPr>
          <a:xfrm>
            <a:off x="4138651" y="251790"/>
            <a:ext cx="4051910" cy="3192239"/>
          </a:xfrm>
          <a:prstGeom prst="rect">
            <a:avLst/>
          </a:prstGeom>
        </p:spPr>
      </p:pic>
      <p:pic>
        <p:nvPicPr>
          <p:cNvPr id="6" name="Picture 5" descr="A close-up of a stethoscope and lungs&#10;&#10;AI-generated content may be incorrect.">
            <a:extLst>
              <a:ext uri="{FF2B5EF4-FFF2-40B4-BE49-F238E27FC236}">
                <a16:creationId xmlns:a16="http://schemas.microsoft.com/office/drawing/2014/main" id="{A0BD0624-F880-9378-EE0E-226DC3A7D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" b="-4"/>
          <a:stretch/>
        </p:blipFill>
        <p:spPr>
          <a:xfrm>
            <a:off x="8453468" y="1152939"/>
            <a:ext cx="2378239" cy="1591944"/>
          </a:xfrm>
          <a:prstGeom prst="rect">
            <a:avLst/>
          </a:prstGeom>
        </p:spPr>
      </p:pic>
      <p:pic>
        <p:nvPicPr>
          <p:cNvPr id="7" name="Picture 6" descr="Close-up of a foot with a sore on it&#10;&#10;AI-generated content may be incorrect.">
            <a:extLst>
              <a:ext uri="{FF2B5EF4-FFF2-40B4-BE49-F238E27FC236}">
                <a16:creationId xmlns:a16="http://schemas.microsoft.com/office/drawing/2014/main" id="{82F76208-B57D-73A7-F8D3-5DE35B87E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0" b="3"/>
          <a:stretch/>
        </p:blipFill>
        <p:spPr>
          <a:xfrm>
            <a:off x="8434105" y="2862470"/>
            <a:ext cx="3082202" cy="27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A52346385</value>
    </field>
    <field name="Objective-Title">
      <value order="0">2024 - NHS Scotland Event - Title Slide</value>
    </field>
    <field name="Objective-Description">
      <value order="0"/>
    </field>
    <field name="Objective-CreationStamp">
      <value order="0">2025-03-21T08:54:52Z</value>
    </field>
    <field name="Objective-IsApproved">
      <value order="0">false</value>
    </field>
    <field name="Objective-IsPublished">
      <value order="0">true</value>
    </field>
    <field name="Objective-DatePublished">
      <value order="0">2025-03-21T08:54:53Z</value>
    </field>
    <field name="Objective-ModificationStamp">
      <value order="0">2025-03-21T08:54:53Z</value>
    </field>
    <field name="Objective-Owner">
      <value order="0">Jaworska, Klaudia K (U453333)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Event: 2025: 2025-2030</value>
    </field>
    <field name="Objective-Parent">
      <value order="0">DG Health - Business Management and Support: Communications: NHS Scotland Event: 2025: 2025-2030</value>
    </field>
    <field name="Objective-State">
      <value order="0">Published</value>
    </field>
    <field name="Objective-VersionId">
      <value order="0">vA78910678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CASE/766108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832</Words>
  <Application>Microsoft Office PowerPoint</Application>
  <PresentationFormat>Widescreen</PresentationFormat>
  <Paragraphs>140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Community Pharmacy Sunday Opening – Delivering Pharmacy First Plus Scotland  Kirstin Cassells Lead Pharmacist – Community Pharmacy, Public Health &amp; Integrated Services</vt:lpstr>
      <vt:lpstr>Background to Pilot</vt:lpstr>
      <vt:lpstr>What did we do? </vt:lpstr>
      <vt:lpstr>PowerPoint Presentation</vt:lpstr>
      <vt:lpstr>IP Training </vt:lpstr>
      <vt:lpstr>IP Training </vt:lpstr>
      <vt:lpstr>PowerPoint Presentation</vt:lpstr>
      <vt:lpstr>My background</vt:lpstr>
      <vt:lpstr>PowerPoint Presentation</vt:lpstr>
      <vt:lpstr>What happened on the Sundays?</vt:lpstr>
      <vt:lpstr>What did we see?</vt:lpstr>
      <vt:lpstr>What now?</vt:lpstr>
      <vt:lpstr>A future vision…</vt:lpstr>
      <vt:lpstr>PowerPoint Presentation</vt:lpstr>
      <vt:lpstr>Impact of Pilot in Forth Valley</vt:lpstr>
      <vt:lpstr>Future Developments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Liam Baillie</cp:lastModifiedBy>
  <cp:revision>58</cp:revision>
  <dcterms:created xsi:type="dcterms:W3CDTF">2013-05-09T10:58:45Z</dcterms:created>
  <dcterms:modified xsi:type="dcterms:W3CDTF">2025-06-04T12:08:51Z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A52346385</vt:lpwstr>
  </property>
  <property fmtid="{D5CDD505-2E9C-101B-9397-08002B2CF9AE}" pid="4" name="Objective-Title">
    <vt:lpwstr>2024 - NHS Scotland Event - Title Slide</vt:lpwstr>
  </property>
  <property fmtid="{D5CDD505-2E9C-101B-9397-08002B2CF9AE}" pid="5" name="Objective-Comment">
    <vt:lpwstr/>
  </property>
  <property fmtid="{D5CDD505-2E9C-101B-9397-08002B2CF9AE}" pid="6" name="Objective-CreationStamp">
    <vt:filetime>2025-03-21T08:54:52Z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2025-03-21T08:54:53Z</vt:filetime>
  </property>
  <property fmtid="{D5CDD505-2E9C-101B-9397-08002B2CF9AE}" pid="10" name="Objective-ModificationStamp">
    <vt:filetime>2025-03-21T08:54:53Z</vt:filetime>
  </property>
  <property fmtid="{D5CDD505-2E9C-101B-9397-08002B2CF9AE}" pid="11" name="Objective-Owner">
    <vt:lpwstr>Jaworska, Klaudia K (U453333)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Event: 2025: 2025-2030</vt:lpwstr>
  </property>
  <property fmtid="{D5CDD505-2E9C-101B-9397-08002B2CF9AE}" pid="13" name="Objective-Parent">
    <vt:lpwstr>DG Health - Business Management and Support: Communications: NHS Scotland Event: 2025: 2025-2030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CASE/766108</vt:lpwstr>
  </property>
  <property fmtid="{D5CDD505-2E9C-101B-9397-08002B2CF9AE}" pid="19" name="Objective-Classification">
    <vt:lpwstr>OFFICIAL</vt:lpwstr>
  </property>
  <property fmtid="{D5CDD505-2E9C-101B-9397-08002B2CF9AE}" pid="20" name="Objective-Caveats">
    <vt:lpwstr>Caveat for access to SG Fileplan</vt:lpwstr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vA78910678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