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 id="2147483651" r:id="rId3"/>
  </p:sldMasterIdLst>
  <p:notesMasterIdLst>
    <p:notesMasterId r:id="rId27"/>
  </p:notesMasterIdLst>
  <p:sldIdLst>
    <p:sldId id="258" r:id="rId4"/>
    <p:sldId id="273" r:id="rId5"/>
    <p:sldId id="959" r:id="rId6"/>
    <p:sldId id="1017" r:id="rId7"/>
    <p:sldId id="1007" r:id="rId8"/>
    <p:sldId id="1064" r:id="rId9"/>
    <p:sldId id="630" r:id="rId10"/>
    <p:sldId id="969" r:id="rId11"/>
    <p:sldId id="1065" r:id="rId12"/>
    <p:sldId id="1063" r:id="rId13"/>
    <p:sldId id="1062" r:id="rId14"/>
    <p:sldId id="303" r:id="rId15"/>
    <p:sldId id="1059" r:id="rId16"/>
    <p:sldId id="1058" r:id="rId17"/>
    <p:sldId id="1009" r:id="rId18"/>
    <p:sldId id="1066" r:id="rId19"/>
    <p:sldId id="1054" r:id="rId20"/>
    <p:sldId id="916" r:id="rId21"/>
    <p:sldId id="1057" r:id="rId22"/>
    <p:sldId id="968" r:id="rId23"/>
    <p:sldId id="962" r:id="rId24"/>
    <p:sldId id="933" r:id="rId25"/>
    <p:sldId id="104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7F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759DD4-9F4B-4A79-B546-7761D1079828}" v="11" dt="2025-05-29T10:36:55.7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04" autoAdjust="0"/>
  </p:normalViewPr>
  <p:slideViewPr>
    <p:cSldViewPr snapToGrid="0">
      <p:cViewPr varScale="1">
        <p:scale>
          <a:sx n="80" d="100"/>
          <a:sy n="80" d="100"/>
        </p:scale>
        <p:origin x="739" y="6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2.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1.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ndcfile1\np-bcs\12%20PC&amp;F\Business%20Development\Technology%20Services\Active\NHSS%20Scan%20for%20Safety\Implementation\Benefits\20250527%20-%20Implants%20used%20in%20NHS%20Scotland%20v0.1.xlsx" TargetMode="Externa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chemeClr val="accent5">
                    <a:lumMod val="75000"/>
                  </a:schemeClr>
                </a:solidFill>
                <a:latin typeface="+mn-lt"/>
                <a:ea typeface="+mn-ea"/>
                <a:cs typeface="+mn-cs"/>
              </a:defRPr>
            </a:pPr>
            <a:r>
              <a:rPr lang="en-GB" sz="1600" b="1" i="0" u="none" strike="noStrike" kern="1200" spc="0" baseline="0">
                <a:solidFill>
                  <a:schemeClr val="accent5">
                    <a:lumMod val="75000"/>
                  </a:schemeClr>
                </a:solidFill>
              </a:rPr>
              <a:t>NHS Scotland Number of Implants Scanned Since PoC Rollout</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accent5">
                  <a:lumMod val="75000"/>
                </a:schemeClr>
              </a:solidFill>
              <a:latin typeface="+mn-lt"/>
              <a:ea typeface="+mn-ea"/>
              <a:cs typeface="+mn-cs"/>
            </a:defRPr>
          </a:pPr>
          <a:endParaRPr lang="en-US"/>
        </a:p>
      </c:txPr>
    </c:title>
    <c:autoTitleDeleted val="0"/>
    <c:plotArea>
      <c:layout/>
      <c:barChart>
        <c:barDir val="col"/>
        <c:grouping val="stacked"/>
        <c:varyColors val="0"/>
        <c:ser>
          <c:idx val="0"/>
          <c:order val="0"/>
          <c:tx>
            <c:strRef>
              <c:f>ANALYSIS!$B$20</c:f>
              <c:strCache>
                <c:ptCount val="1"/>
                <c:pt idx="0">
                  <c:v>NHSJ - Cardiac Surgery</c:v>
                </c:pt>
              </c:strCache>
            </c:strRef>
          </c:tx>
          <c:spPr>
            <a:solidFill>
              <a:schemeClr val="accent1"/>
            </a:solidFill>
            <a:ln>
              <a:noFill/>
            </a:ln>
            <a:effectLst/>
          </c:spPr>
          <c:invertIfNegative val="0"/>
          <c:cat>
            <c:strRef>
              <c:f>ANALYSIS!$C$19:$W$19</c:f>
              <c:strCache>
                <c:ptCount val="21"/>
                <c:pt idx="0">
                  <c:v>Aug-23</c:v>
                </c:pt>
                <c:pt idx="1">
                  <c:v>Sept-23</c:v>
                </c:pt>
                <c:pt idx="2">
                  <c:v>Oct-23</c:v>
                </c:pt>
                <c:pt idx="3">
                  <c:v>Nov-23</c:v>
                </c:pt>
                <c:pt idx="4">
                  <c:v>Dec-23</c:v>
                </c:pt>
                <c:pt idx="5">
                  <c:v>Jan-24</c:v>
                </c:pt>
                <c:pt idx="6">
                  <c:v>Feb-24</c:v>
                </c:pt>
                <c:pt idx="7">
                  <c:v>Mar-24</c:v>
                </c:pt>
                <c:pt idx="8">
                  <c:v>Apr-24</c:v>
                </c:pt>
                <c:pt idx="9">
                  <c:v>May-24</c:v>
                </c:pt>
                <c:pt idx="10">
                  <c:v>Jun-24</c:v>
                </c:pt>
                <c:pt idx="11">
                  <c:v>Jul-24</c:v>
                </c:pt>
                <c:pt idx="12">
                  <c:v>Aug-24</c:v>
                </c:pt>
                <c:pt idx="13">
                  <c:v>Sept-24</c:v>
                </c:pt>
                <c:pt idx="14">
                  <c:v>Oct-24</c:v>
                </c:pt>
                <c:pt idx="15">
                  <c:v>Nov-24</c:v>
                </c:pt>
                <c:pt idx="16">
                  <c:v>Dec-24</c:v>
                </c:pt>
                <c:pt idx="17">
                  <c:v>Jan-25</c:v>
                </c:pt>
                <c:pt idx="18">
                  <c:v>Feb-25</c:v>
                </c:pt>
                <c:pt idx="19">
                  <c:v>Mar-25</c:v>
                </c:pt>
                <c:pt idx="20">
                  <c:v>Apr-25</c:v>
                </c:pt>
              </c:strCache>
            </c:strRef>
          </c:cat>
          <c:val>
            <c:numRef>
              <c:f>ANALYSIS!$C$20:$W$20</c:f>
              <c:numCache>
                <c:formatCode>General</c:formatCode>
                <c:ptCount val="21"/>
                <c:pt idx="2" formatCode="#,##0">
                  <c:v>8</c:v>
                </c:pt>
                <c:pt idx="3" formatCode="#,##0">
                  <c:v>60</c:v>
                </c:pt>
                <c:pt idx="4" formatCode="#,##0">
                  <c:v>59</c:v>
                </c:pt>
                <c:pt idx="5" formatCode="#,##0">
                  <c:v>73</c:v>
                </c:pt>
                <c:pt idx="6" formatCode="#,##0">
                  <c:v>85</c:v>
                </c:pt>
                <c:pt idx="7" formatCode="#,##0">
                  <c:v>63</c:v>
                </c:pt>
                <c:pt idx="8" formatCode="#,##0">
                  <c:v>66</c:v>
                </c:pt>
                <c:pt idx="9" formatCode="#,##0">
                  <c:v>61</c:v>
                </c:pt>
                <c:pt idx="10" formatCode="#,##0">
                  <c:v>82</c:v>
                </c:pt>
                <c:pt idx="11" formatCode="#,##0">
                  <c:v>68</c:v>
                </c:pt>
                <c:pt idx="12" formatCode="#,##0">
                  <c:v>115</c:v>
                </c:pt>
                <c:pt idx="13" formatCode="#,##0">
                  <c:v>74</c:v>
                </c:pt>
                <c:pt idx="14" formatCode="#,##0">
                  <c:v>75</c:v>
                </c:pt>
                <c:pt idx="15" formatCode="#,##0">
                  <c:v>77</c:v>
                </c:pt>
                <c:pt idx="16" formatCode="#,##0">
                  <c:v>78</c:v>
                </c:pt>
                <c:pt idx="17" formatCode="#,##0">
                  <c:v>82</c:v>
                </c:pt>
                <c:pt idx="18" formatCode="#,##0">
                  <c:v>63</c:v>
                </c:pt>
                <c:pt idx="19" formatCode="#,##0">
                  <c:v>64</c:v>
                </c:pt>
                <c:pt idx="20" formatCode="#,##0">
                  <c:v>65</c:v>
                </c:pt>
              </c:numCache>
            </c:numRef>
          </c:val>
          <c:extLst>
            <c:ext xmlns:c16="http://schemas.microsoft.com/office/drawing/2014/chart" uri="{C3380CC4-5D6E-409C-BE32-E72D297353CC}">
              <c16:uniqueId val="{00000000-D986-4D81-A7A3-8128FFDF14EF}"/>
            </c:ext>
          </c:extLst>
        </c:ser>
        <c:ser>
          <c:idx val="1"/>
          <c:order val="1"/>
          <c:tx>
            <c:strRef>
              <c:f>ANALYSIS!$B$21</c:f>
              <c:strCache>
                <c:ptCount val="1"/>
                <c:pt idx="0">
                  <c:v>NHSJ - Ophthalmology</c:v>
                </c:pt>
              </c:strCache>
            </c:strRef>
          </c:tx>
          <c:spPr>
            <a:solidFill>
              <a:schemeClr val="accent2"/>
            </a:solidFill>
            <a:ln>
              <a:noFill/>
            </a:ln>
            <a:effectLst/>
          </c:spPr>
          <c:invertIfNegative val="0"/>
          <c:cat>
            <c:strRef>
              <c:f>ANALYSIS!$C$19:$W$19</c:f>
              <c:strCache>
                <c:ptCount val="21"/>
                <c:pt idx="0">
                  <c:v>Aug-23</c:v>
                </c:pt>
                <c:pt idx="1">
                  <c:v>Sept-23</c:v>
                </c:pt>
                <c:pt idx="2">
                  <c:v>Oct-23</c:v>
                </c:pt>
                <c:pt idx="3">
                  <c:v>Nov-23</c:v>
                </c:pt>
                <c:pt idx="4">
                  <c:v>Dec-23</c:v>
                </c:pt>
                <c:pt idx="5">
                  <c:v>Jan-24</c:v>
                </c:pt>
                <c:pt idx="6">
                  <c:v>Feb-24</c:v>
                </c:pt>
                <c:pt idx="7">
                  <c:v>Mar-24</c:v>
                </c:pt>
                <c:pt idx="8">
                  <c:v>Apr-24</c:v>
                </c:pt>
                <c:pt idx="9">
                  <c:v>May-24</c:v>
                </c:pt>
                <c:pt idx="10">
                  <c:v>Jun-24</c:v>
                </c:pt>
                <c:pt idx="11">
                  <c:v>Jul-24</c:v>
                </c:pt>
                <c:pt idx="12">
                  <c:v>Aug-24</c:v>
                </c:pt>
                <c:pt idx="13">
                  <c:v>Sept-24</c:v>
                </c:pt>
                <c:pt idx="14">
                  <c:v>Oct-24</c:v>
                </c:pt>
                <c:pt idx="15">
                  <c:v>Nov-24</c:v>
                </c:pt>
                <c:pt idx="16">
                  <c:v>Dec-24</c:v>
                </c:pt>
                <c:pt idx="17">
                  <c:v>Jan-25</c:v>
                </c:pt>
                <c:pt idx="18">
                  <c:v>Feb-25</c:v>
                </c:pt>
                <c:pt idx="19">
                  <c:v>Mar-25</c:v>
                </c:pt>
                <c:pt idx="20">
                  <c:v>Apr-25</c:v>
                </c:pt>
              </c:strCache>
            </c:strRef>
          </c:cat>
          <c:val>
            <c:numRef>
              <c:f>ANALYSIS!$C$21:$W$21</c:f>
              <c:numCache>
                <c:formatCode>General</c:formatCode>
                <c:ptCount val="21"/>
                <c:pt idx="3" formatCode="#,##0">
                  <c:v>560</c:v>
                </c:pt>
                <c:pt idx="4" formatCode="#,##0">
                  <c:v>770</c:v>
                </c:pt>
                <c:pt idx="5" formatCode="#,##0">
                  <c:v>929</c:v>
                </c:pt>
                <c:pt idx="6" formatCode="#,##0">
                  <c:v>1007</c:v>
                </c:pt>
                <c:pt idx="7" formatCode="#,##0">
                  <c:v>904</c:v>
                </c:pt>
                <c:pt idx="8" formatCode="#,##0">
                  <c:v>914</c:v>
                </c:pt>
                <c:pt idx="9" formatCode="#,##0">
                  <c:v>1126</c:v>
                </c:pt>
                <c:pt idx="10" formatCode="#,##0">
                  <c:v>1118</c:v>
                </c:pt>
                <c:pt idx="11" formatCode="#,##0">
                  <c:v>955</c:v>
                </c:pt>
                <c:pt idx="12" formatCode="#,##0">
                  <c:v>991</c:v>
                </c:pt>
                <c:pt idx="13" formatCode="#,##0">
                  <c:v>676</c:v>
                </c:pt>
                <c:pt idx="14" formatCode="#,##0">
                  <c:v>1055</c:v>
                </c:pt>
                <c:pt idx="15" formatCode="#,##0">
                  <c:v>1020</c:v>
                </c:pt>
                <c:pt idx="16" formatCode="#,##0">
                  <c:v>1017</c:v>
                </c:pt>
                <c:pt idx="17" formatCode="#,##0">
                  <c:v>1109</c:v>
                </c:pt>
                <c:pt idx="18" formatCode="#,##0">
                  <c:v>1129</c:v>
                </c:pt>
                <c:pt idx="19" formatCode="#,##0">
                  <c:v>1032</c:v>
                </c:pt>
                <c:pt idx="20" formatCode="#,##0">
                  <c:v>1129</c:v>
                </c:pt>
              </c:numCache>
            </c:numRef>
          </c:val>
          <c:extLst>
            <c:ext xmlns:c16="http://schemas.microsoft.com/office/drawing/2014/chart" uri="{C3380CC4-5D6E-409C-BE32-E72D297353CC}">
              <c16:uniqueId val="{00000001-D986-4D81-A7A3-8128FFDF14EF}"/>
            </c:ext>
          </c:extLst>
        </c:ser>
        <c:ser>
          <c:idx val="2"/>
          <c:order val="2"/>
          <c:tx>
            <c:strRef>
              <c:f>ANALYSIS!$B$22</c:f>
              <c:strCache>
                <c:ptCount val="1"/>
                <c:pt idx="0">
                  <c:v>NHSJ - Orthopaedics</c:v>
                </c:pt>
              </c:strCache>
            </c:strRef>
          </c:tx>
          <c:spPr>
            <a:solidFill>
              <a:schemeClr val="accent3"/>
            </a:solidFill>
            <a:ln>
              <a:noFill/>
            </a:ln>
            <a:effectLst/>
          </c:spPr>
          <c:invertIfNegative val="0"/>
          <c:cat>
            <c:strRef>
              <c:f>ANALYSIS!$C$19:$W$19</c:f>
              <c:strCache>
                <c:ptCount val="21"/>
                <c:pt idx="0">
                  <c:v>Aug-23</c:v>
                </c:pt>
                <c:pt idx="1">
                  <c:v>Sept-23</c:v>
                </c:pt>
                <c:pt idx="2">
                  <c:v>Oct-23</c:v>
                </c:pt>
                <c:pt idx="3">
                  <c:v>Nov-23</c:v>
                </c:pt>
                <c:pt idx="4">
                  <c:v>Dec-23</c:v>
                </c:pt>
                <c:pt idx="5">
                  <c:v>Jan-24</c:v>
                </c:pt>
                <c:pt idx="6">
                  <c:v>Feb-24</c:v>
                </c:pt>
                <c:pt idx="7">
                  <c:v>Mar-24</c:v>
                </c:pt>
                <c:pt idx="8">
                  <c:v>Apr-24</c:v>
                </c:pt>
                <c:pt idx="9">
                  <c:v>May-24</c:v>
                </c:pt>
                <c:pt idx="10">
                  <c:v>Jun-24</c:v>
                </c:pt>
                <c:pt idx="11">
                  <c:v>Jul-24</c:v>
                </c:pt>
                <c:pt idx="12">
                  <c:v>Aug-24</c:v>
                </c:pt>
                <c:pt idx="13">
                  <c:v>Sept-24</c:v>
                </c:pt>
                <c:pt idx="14">
                  <c:v>Oct-24</c:v>
                </c:pt>
                <c:pt idx="15">
                  <c:v>Nov-24</c:v>
                </c:pt>
                <c:pt idx="16">
                  <c:v>Dec-24</c:v>
                </c:pt>
                <c:pt idx="17">
                  <c:v>Jan-25</c:v>
                </c:pt>
                <c:pt idx="18">
                  <c:v>Feb-25</c:v>
                </c:pt>
                <c:pt idx="19">
                  <c:v>Mar-25</c:v>
                </c:pt>
                <c:pt idx="20">
                  <c:v>Apr-25</c:v>
                </c:pt>
              </c:strCache>
            </c:strRef>
          </c:cat>
          <c:val>
            <c:numRef>
              <c:f>ANALYSIS!$C$22:$W$22</c:f>
              <c:numCache>
                <c:formatCode>General</c:formatCode>
                <c:ptCount val="21"/>
                <c:pt idx="5" formatCode="#,##0">
                  <c:v>496</c:v>
                </c:pt>
                <c:pt idx="6" formatCode="#,##0">
                  <c:v>1208</c:v>
                </c:pt>
                <c:pt idx="7" formatCode="#,##0">
                  <c:v>1612</c:v>
                </c:pt>
                <c:pt idx="8" formatCode="#,##0">
                  <c:v>1865</c:v>
                </c:pt>
                <c:pt idx="9" formatCode="#,##0">
                  <c:v>1818</c:v>
                </c:pt>
                <c:pt idx="10" formatCode="#,##0">
                  <c:v>1683</c:v>
                </c:pt>
                <c:pt idx="11" formatCode="#,##0">
                  <c:v>1899</c:v>
                </c:pt>
                <c:pt idx="12" formatCode="#,##0">
                  <c:v>1924</c:v>
                </c:pt>
                <c:pt idx="13" formatCode="#,##0">
                  <c:v>1353</c:v>
                </c:pt>
                <c:pt idx="14" formatCode="#,##0">
                  <c:v>2303</c:v>
                </c:pt>
                <c:pt idx="15" formatCode="#,##0">
                  <c:v>2196</c:v>
                </c:pt>
                <c:pt idx="16" formatCode="#,##0">
                  <c:v>1901</c:v>
                </c:pt>
                <c:pt idx="17" formatCode="#,##0">
                  <c:v>2261</c:v>
                </c:pt>
                <c:pt idx="18" formatCode="#,##0">
                  <c:v>1858</c:v>
                </c:pt>
                <c:pt idx="19" formatCode="#,##0">
                  <c:v>2183</c:v>
                </c:pt>
                <c:pt idx="20" formatCode="#,##0">
                  <c:v>1957</c:v>
                </c:pt>
              </c:numCache>
            </c:numRef>
          </c:val>
          <c:extLst>
            <c:ext xmlns:c16="http://schemas.microsoft.com/office/drawing/2014/chart" uri="{C3380CC4-5D6E-409C-BE32-E72D297353CC}">
              <c16:uniqueId val="{00000002-D986-4D81-A7A3-8128FFDF14EF}"/>
            </c:ext>
          </c:extLst>
        </c:ser>
        <c:ser>
          <c:idx val="3"/>
          <c:order val="3"/>
          <c:tx>
            <c:strRef>
              <c:f>ANALYSIS!$B$23</c:f>
              <c:strCache>
                <c:ptCount val="1"/>
                <c:pt idx="0">
                  <c:v>NHSS - Interventional Neuro Radiology</c:v>
                </c:pt>
              </c:strCache>
            </c:strRef>
          </c:tx>
          <c:spPr>
            <a:solidFill>
              <a:schemeClr val="accent4"/>
            </a:solidFill>
            <a:ln>
              <a:noFill/>
            </a:ln>
            <a:effectLst/>
          </c:spPr>
          <c:invertIfNegative val="0"/>
          <c:cat>
            <c:strRef>
              <c:f>ANALYSIS!$C$19:$W$19</c:f>
              <c:strCache>
                <c:ptCount val="21"/>
                <c:pt idx="0">
                  <c:v>Aug-23</c:v>
                </c:pt>
                <c:pt idx="1">
                  <c:v>Sept-23</c:v>
                </c:pt>
                <c:pt idx="2">
                  <c:v>Oct-23</c:v>
                </c:pt>
                <c:pt idx="3">
                  <c:v>Nov-23</c:v>
                </c:pt>
                <c:pt idx="4">
                  <c:v>Dec-23</c:v>
                </c:pt>
                <c:pt idx="5">
                  <c:v>Jan-24</c:v>
                </c:pt>
                <c:pt idx="6">
                  <c:v>Feb-24</c:v>
                </c:pt>
                <c:pt idx="7">
                  <c:v>Mar-24</c:v>
                </c:pt>
                <c:pt idx="8">
                  <c:v>Apr-24</c:v>
                </c:pt>
                <c:pt idx="9">
                  <c:v>May-24</c:v>
                </c:pt>
                <c:pt idx="10">
                  <c:v>Jun-24</c:v>
                </c:pt>
                <c:pt idx="11">
                  <c:v>Jul-24</c:v>
                </c:pt>
                <c:pt idx="12">
                  <c:v>Aug-24</c:v>
                </c:pt>
                <c:pt idx="13">
                  <c:v>Sept-24</c:v>
                </c:pt>
                <c:pt idx="14">
                  <c:v>Oct-24</c:v>
                </c:pt>
                <c:pt idx="15">
                  <c:v>Nov-24</c:v>
                </c:pt>
                <c:pt idx="16">
                  <c:v>Dec-24</c:v>
                </c:pt>
                <c:pt idx="17">
                  <c:v>Jan-25</c:v>
                </c:pt>
                <c:pt idx="18">
                  <c:v>Feb-25</c:v>
                </c:pt>
                <c:pt idx="19">
                  <c:v>Mar-25</c:v>
                </c:pt>
                <c:pt idx="20">
                  <c:v>Apr-25</c:v>
                </c:pt>
              </c:strCache>
            </c:strRef>
          </c:cat>
          <c:val>
            <c:numRef>
              <c:f>ANALYSIS!$C$23:$W$23</c:f>
              <c:numCache>
                <c:formatCode>General</c:formatCode>
                <c:ptCount val="21"/>
                <c:pt idx="12" formatCode="#,##0">
                  <c:v>22</c:v>
                </c:pt>
                <c:pt idx="13" formatCode="#,##0">
                  <c:v>68</c:v>
                </c:pt>
                <c:pt idx="14" formatCode="#,##0">
                  <c:v>81</c:v>
                </c:pt>
                <c:pt idx="15" formatCode="#,##0">
                  <c:v>106</c:v>
                </c:pt>
                <c:pt idx="16" formatCode="#,##0">
                  <c:v>130</c:v>
                </c:pt>
                <c:pt idx="17" formatCode="#,##0">
                  <c:v>83</c:v>
                </c:pt>
                <c:pt idx="18" formatCode="#,##0">
                  <c:v>173</c:v>
                </c:pt>
                <c:pt idx="19" formatCode="_-* #,##0_-;\-* #,##0_-;_-* &quot;-&quot;??_-;_-@_-">
                  <c:v>103</c:v>
                </c:pt>
                <c:pt idx="20" formatCode="_-* #,##0_-;\-* #,##0_-;_-* &quot;-&quot;??_-;_-@_-">
                  <c:v>66</c:v>
                </c:pt>
              </c:numCache>
            </c:numRef>
          </c:val>
          <c:extLst>
            <c:ext xmlns:c16="http://schemas.microsoft.com/office/drawing/2014/chart" uri="{C3380CC4-5D6E-409C-BE32-E72D297353CC}">
              <c16:uniqueId val="{00000003-D986-4D81-A7A3-8128FFDF14EF}"/>
            </c:ext>
          </c:extLst>
        </c:ser>
        <c:ser>
          <c:idx val="4"/>
          <c:order val="4"/>
          <c:tx>
            <c:strRef>
              <c:f>ANALYSIS!$B$24</c:f>
              <c:strCache>
                <c:ptCount val="1"/>
                <c:pt idx="0">
                  <c:v>NHSS - Interventional Radiology</c:v>
                </c:pt>
              </c:strCache>
            </c:strRef>
          </c:tx>
          <c:spPr>
            <a:solidFill>
              <a:schemeClr val="accent5"/>
            </a:solidFill>
            <a:ln>
              <a:noFill/>
            </a:ln>
            <a:effectLst/>
          </c:spPr>
          <c:invertIfNegative val="0"/>
          <c:cat>
            <c:strRef>
              <c:f>ANALYSIS!$C$19:$W$19</c:f>
              <c:strCache>
                <c:ptCount val="21"/>
                <c:pt idx="0">
                  <c:v>Aug-23</c:v>
                </c:pt>
                <c:pt idx="1">
                  <c:v>Sept-23</c:v>
                </c:pt>
                <c:pt idx="2">
                  <c:v>Oct-23</c:v>
                </c:pt>
                <c:pt idx="3">
                  <c:v>Nov-23</c:v>
                </c:pt>
                <c:pt idx="4">
                  <c:v>Dec-23</c:v>
                </c:pt>
                <c:pt idx="5">
                  <c:v>Jan-24</c:v>
                </c:pt>
                <c:pt idx="6">
                  <c:v>Feb-24</c:v>
                </c:pt>
                <c:pt idx="7">
                  <c:v>Mar-24</c:v>
                </c:pt>
                <c:pt idx="8">
                  <c:v>Apr-24</c:v>
                </c:pt>
                <c:pt idx="9">
                  <c:v>May-24</c:v>
                </c:pt>
                <c:pt idx="10">
                  <c:v>Jun-24</c:v>
                </c:pt>
                <c:pt idx="11">
                  <c:v>Jul-24</c:v>
                </c:pt>
                <c:pt idx="12">
                  <c:v>Aug-24</c:v>
                </c:pt>
                <c:pt idx="13">
                  <c:v>Sept-24</c:v>
                </c:pt>
                <c:pt idx="14">
                  <c:v>Oct-24</c:v>
                </c:pt>
                <c:pt idx="15">
                  <c:v>Nov-24</c:v>
                </c:pt>
                <c:pt idx="16">
                  <c:v>Dec-24</c:v>
                </c:pt>
                <c:pt idx="17">
                  <c:v>Jan-25</c:v>
                </c:pt>
                <c:pt idx="18">
                  <c:v>Feb-25</c:v>
                </c:pt>
                <c:pt idx="19">
                  <c:v>Mar-25</c:v>
                </c:pt>
                <c:pt idx="20">
                  <c:v>Apr-25</c:v>
                </c:pt>
              </c:strCache>
            </c:strRef>
          </c:cat>
          <c:val>
            <c:numRef>
              <c:f>ANALYSIS!$C$24:$W$24</c:f>
              <c:numCache>
                <c:formatCode>#,##0</c:formatCode>
                <c:ptCount val="21"/>
                <c:pt idx="0">
                  <c:v>27</c:v>
                </c:pt>
                <c:pt idx="1">
                  <c:v>245</c:v>
                </c:pt>
                <c:pt idx="2">
                  <c:v>154</c:v>
                </c:pt>
                <c:pt idx="3">
                  <c:v>196</c:v>
                </c:pt>
                <c:pt idx="4">
                  <c:v>160</c:v>
                </c:pt>
                <c:pt idx="5">
                  <c:v>168</c:v>
                </c:pt>
                <c:pt idx="6">
                  <c:v>159</c:v>
                </c:pt>
                <c:pt idx="7">
                  <c:v>222</c:v>
                </c:pt>
                <c:pt idx="8">
                  <c:v>183</c:v>
                </c:pt>
                <c:pt idx="9">
                  <c:v>250</c:v>
                </c:pt>
                <c:pt idx="10">
                  <c:v>207</c:v>
                </c:pt>
                <c:pt idx="11">
                  <c:v>214</c:v>
                </c:pt>
                <c:pt idx="12">
                  <c:v>109</c:v>
                </c:pt>
                <c:pt idx="13">
                  <c:v>119</c:v>
                </c:pt>
                <c:pt idx="14">
                  <c:v>187</c:v>
                </c:pt>
                <c:pt idx="15">
                  <c:v>170</c:v>
                </c:pt>
                <c:pt idx="16">
                  <c:v>149</c:v>
                </c:pt>
                <c:pt idx="17">
                  <c:v>197</c:v>
                </c:pt>
                <c:pt idx="18">
                  <c:v>187</c:v>
                </c:pt>
                <c:pt idx="19" formatCode="_-* #,##0_-;\-* #,##0_-;_-* &quot;-&quot;??_-;_-@_-">
                  <c:v>175</c:v>
                </c:pt>
                <c:pt idx="20" formatCode="_-* #,##0_-;\-* #,##0_-;_-* &quot;-&quot;??_-;_-@_-">
                  <c:v>219</c:v>
                </c:pt>
              </c:numCache>
            </c:numRef>
          </c:val>
          <c:extLst>
            <c:ext xmlns:c16="http://schemas.microsoft.com/office/drawing/2014/chart" uri="{C3380CC4-5D6E-409C-BE32-E72D297353CC}">
              <c16:uniqueId val="{00000004-D986-4D81-A7A3-8128FFDF14EF}"/>
            </c:ext>
          </c:extLst>
        </c:ser>
        <c:ser>
          <c:idx val="6"/>
          <c:order val="5"/>
          <c:tx>
            <c:strRef>
              <c:f>ANALYSIS!$B$25</c:f>
              <c:strCache>
                <c:ptCount val="1"/>
                <c:pt idx="0">
                  <c:v>NHSH - Ophtalmology</c:v>
                </c:pt>
              </c:strCache>
            </c:strRef>
          </c:tx>
          <c:spPr>
            <a:solidFill>
              <a:schemeClr val="accent1">
                <a:lumMod val="60000"/>
              </a:schemeClr>
            </a:solidFill>
            <a:ln>
              <a:noFill/>
            </a:ln>
            <a:effectLst/>
          </c:spPr>
          <c:invertIfNegative val="0"/>
          <c:cat>
            <c:strRef>
              <c:f>ANALYSIS!$C$19:$W$19</c:f>
              <c:strCache>
                <c:ptCount val="21"/>
                <c:pt idx="0">
                  <c:v>Aug-23</c:v>
                </c:pt>
                <c:pt idx="1">
                  <c:v>Sept-23</c:v>
                </c:pt>
                <c:pt idx="2">
                  <c:v>Oct-23</c:v>
                </c:pt>
                <c:pt idx="3">
                  <c:v>Nov-23</c:v>
                </c:pt>
                <c:pt idx="4">
                  <c:v>Dec-23</c:v>
                </c:pt>
                <c:pt idx="5">
                  <c:v>Jan-24</c:v>
                </c:pt>
                <c:pt idx="6">
                  <c:v>Feb-24</c:v>
                </c:pt>
                <c:pt idx="7">
                  <c:v>Mar-24</c:v>
                </c:pt>
                <c:pt idx="8">
                  <c:v>Apr-24</c:v>
                </c:pt>
                <c:pt idx="9">
                  <c:v>May-24</c:v>
                </c:pt>
                <c:pt idx="10">
                  <c:v>Jun-24</c:v>
                </c:pt>
                <c:pt idx="11">
                  <c:v>Jul-24</c:v>
                </c:pt>
                <c:pt idx="12">
                  <c:v>Aug-24</c:v>
                </c:pt>
                <c:pt idx="13">
                  <c:v>Sept-24</c:v>
                </c:pt>
                <c:pt idx="14">
                  <c:v>Oct-24</c:v>
                </c:pt>
                <c:pt idx="15">
                  <c:v>Nov-24</c:v>
                </c:pt>
                <c:pt idx="16">
                  <c:v>Dec-24</c:v>
                </c:pt>
                <c:pt idx="17">
                  <c:v>Jan-25</c:v>
                </c:pt>
                <c:pt idx="18">
                  <c:v>Feb-25</c:v>
                </c:pt>
                <c:pt idx="19">
                  <c:v>Mar-25</c:v>
                </c:pt>
                <c:pt idx="20">
                  <c:v>Apr-25</c:v>
                </c:pt>
              </c:strCache>
            </c:strRef>
          </c:cat>
          <c:val>
            <c:numRef>
              <c:f>ANALYSIS!$C$25:$W$25</c:f>
              <c:numCache>
                <c:formatCode>General</c:formatCode>
                <c:ptCount val="21"/>
                <c:pt idx="19" formatCode="_-* #,##0_-;\-* #,##0_-;_-* &quot;-&quot;??_-;_-@_-">
                  <c:v>42</c:v>
                </c:pt>
                <c:pt idx="20" formatCode="_-* #,##0_-;\-* #,##0_-;_-* &quot;-&quot;??_-;_-@_-">
                  <c:v>470</c:v>
                </c:pt>
              </c:numCache>
            </c:numRef>
          </c:val>
          <c:extLst>
            <c:ext xmlns:c16="http://schemas.microsoft.com/office/drawing/2014/chart" uri="{C3380CC4-5D6E-409C-BE32-E72D297353CC}">
              <c16:uniqueId val="{00000005-D986-4D81-A7A3-8128FFDF14EF}"/>
            </c:ext>
          </c:extLst>
        </c:ser>
        <c:ser>
          <c:idx val="7"/>
          <c:order val="6"/>
          <c:tx>
            <c:strRef>
              <c:f>ANALYSIS!$B$26</c:f>
              <c:strCache>
                <c:ptCount val="1"/>
                <c:pt idx="0">
                  <c:v>NHSB - Ophtalmology</c:v>
                </c:pt>
              </c:strCache>
            </c:strRef>
          </c:tx>
          <c:spPr>
            <a:solidFill>
              <a:schemeClr val="accent2">
                <a:lumMod val="60000"/>
              </a:schemeClr>
            </a:solidFill>
            <a:ln>
              <a:noFill/>
            </a:ln>
            <a:effectLst/>
          </c:spPr>
          <c:invertIfNegative val="0"/>
          <c:cat>
            <c:strRef>
              <c:f>ANALYSIS!$C$19:$W$19</c:f>
              <c:strCache>
                <c:ptCount val="21"/>
                <c:pt idx="0">
                  <c:v>Aug-23</c:v>
                </c:pt>
                <c:pt idx="1">
                  <c:v>Sept-23</c:v>
                </c:pt>
                <c:pt idx="2">
                  <c:v>Oct-23</c:v>
                </c:pt>
                <c:pt idx="3">
                  <c:v>Nov-23</c:v>
                </c:pt>
                <c:pt idx="4">
                  <c:v>Dec-23</c:v>
                </c:pt>
                <c:pt idx="5">
                  <c:v>Jan-24</c:v>
                </c:pt>
                <c:pt idx="6">
                  <c:v>Feb-24</c:v>
                </c:pt>
                <c:pt idx="7">
                  <c:v>Mar-24</c:v>
                </c:pt>
                <c:pt idx="8">
                  <c:v>Apr-24</c:v>
                </c:pt>
                <c:pt idx="9">
                  <c:v>May-24</c:v>
                </c:pt>
                <c:pt idx="10">
                  <c:v>Jun-24</c:v>
                </c:pt>
                <c:pt idx="11">
                  <c:v>Jul-24</c:v>
                </c:pt>
                <c:pt idx="12">
                  <c:v>Aug-24</c:v>
                </c:pt>
                <c:pt idx="13">
                  <c:v>Sept-24</c:v>
                </c:pt>
                <c:pt idx="14">
                  <c:v>Oct-24</c:v>
                </c:pt>
                <c:pt idx="15">
                  <c:v>Nov-24</c:v>
                </c:pt>
                <c:pt idx="16">
                  <c:v>Dec-24</c:v>
                </c:pt>
                <c:pt idx="17">
                  <c:v>Jan-25</c:v>
                </c:pt>
                <c:pt idx="18">
                  <c:v>Feb-25</c:v>
                </c:pt>
                <c:pt idx="19">
                  <c:v>Mar-25</c:v>
                </c:pt>
                <c:pt idx="20">
                  <c:v>Apr-25</c:v>
                </c:pt>
              </c:strCache>
            </c:strRef>
          </c:cat>
          <c:val>
            <c:numRef>
              <c:f>ANALYSIS!$C$26:$W$26</c:f>
              <c:numCache>
                <c:formatCode>General</c:formatCode>
                <c:ptCount val="21"/>
                <c:pt idx="19" formatCode="_-* #,##0_-;\-* #,##0_-;_-* &quot;-&quot;??_-;_-@_-">
                  <c:v>11</c:v>
                </c:pt>
                <c:pt idx="20" formatCode="_-* #,##0_-;\-* #,##0_-;_-* &quot;-&quot;??_-;_-@_-">
                  <c:v>65</c:v>
                </c:pt>
              </c:numCache>
            </c:numRef>
          </c:val>
          <c:extLst>
            <c:ext xmlns:c16="http://schemas.microsoft.com/office/drawing/2014/chart" uri="{C3380CC4-5D6E-409C-BE32-E72D297353CC}">
              <c16:uniqueId val="{00000006-D986-4D81-A7A3-8128FFDF14EF}"/>
            </c:ext>
          </c:extLst>
        </c:ser>
        <c:dLbls>
          <c:showLegendKey val="0"/>
          <c:showVal val="0"/>
          <c:showCatName val="0"/>
          <c:showSerName val="0"/>
          <c:showPercent val="0"/>
          <c:showBubbleSize val="0"/>
        </c:dLbls>
        <c:gapWidth val="150"/>
        <c:overlap val="100"/>
        <c:axId val="1705618847"/>
        <c:axId val="1705615487"/>
      </c:barChart>
      <c:lineChart>
        <c:grouping val="standard"/>
        <c:varyColors val="0"/>
        <c:ser>
          <c:idx val="5"/>
          <c:order val="7"/>
          <c:tx>
            <c:strRef>
              <c:f>ANALYSIS!$B$27</c:f>
              <c:strCache>
                <c:ptCount val="1"/>
                <c:pt idx="0">
                  <c:v>Running Total</c:v>
                </c:pt>
              </c:strCache>
            </c:strRef>
          </c:tx>
          <c:spPr>
            <a:ln w="28575" cap="rnd">
              <a:solidFill>
                <a:schemeClr val="accent6"/>
              </a:solidFill>
              <a:round/>
            </a:ln>
            <a:effectLst/>
          </c:spPr>
          <c:marker>
            <c:symbol val="none"/>
          </c:marker>
          <c:cat>
            <c:strRef>
              <c:f>ANALYSIS!$C$19:$W$19</c:f>
              <c:strCache>
                <c:ptCount val="21"/>
                <c:pt idx="0">
                  <c:v>Aug-23</c:v>
                </c:pt>
                <c:pt idx="1">
                  <c:v>Sept-23</c:v>
                </c:pt>
                <c:pt idx="2">
                  <c:v>Oct-23</c:v>
                </c:pt>
                <c:pt idx="3">
                  <c:v>Nov-23</c:v>
                </c:pt>
                <c:pt idx="4">
                  <c:v>Dec-23</c:v>
                </c:pt>
                <c:pt idx="5">
                  <c:v>Jan-24</c:v>
                </c:pt>
                <c:pt idx="6">
                  <c:v>Feb-24</c:v>
                </c:pt>
                <c:pt idx="7">
                  <c:v>Mar-24</c:v>
                </c:pt>
                <c:pt idx="8">
                  <c:v>Apr-24</c:v>
                </c:pt>
                <c:pt idx="9">
                  <c:v>May-24</c:v>
                </c:pt>
                <c:pt idx="10">
                  <c:v>Jun-24</c:v>
                </c:pt>
                <c:pt idx="11">
                  <c:v>Jul-24</c:v>
                </c:pt>
                <c:pt idx="12">
                  <c:v>Aug-24</c:v>
                </c:pt>
                <c:pt idx="13">
                  <c:v>Sept-24</c:v>
                </c:pt>
                <c:pt idx="14">
                  <c:v>Oct-24</c:v>
                </c:pt>
                <c:pt idx="15">
                  <c:v>Nov-24</c:v>
                </c:pt>
                <c:pt idx="16">
                  <c:v>Dec-24</c:v>
                </c:pt>
                <c:pt idx="17">
                  <c:v>Jan-25</c:v>
                </c:pt>
                <c:pt idx="18">
                  <c:v>Feb-25</c:v>
                </c:pt>
                <c:pt idx="19">
                  <c:v>Mar-25</c:v>
                </c:pt>
                <c:pt idx="20">
                  <c:v>Apr-25</c:v>
                </c:pt>
              </c:strCache>
            </c:strRef>
          </c:cat>
          <c:val>
            <c:numRef>
              <c:f>ANALYSIS!$C$27:$W$27</c:f>
              <c:numCache>
                <c:formatCode>#,##0</c:formatCode>
                <c:ptCount val="21"/>
                <c:pt idx="0">
                  <c:v>27</c:v>
                </c:pt>
                <c:pt idx="1">
                  <c:v>272</c:v>
                </c:pt>
                <c:pt idx="2">
                  <c:v>434</c:v>
                </c:pt>
                <c:pt idx="3">
                  <c:v>1250</c:v>
                </c:pt>
                <c:pt idx="4">
                  <c:v>2239</c:v>
                </c:pt>
                <c:pt idx="5">
                  <c:v>3905</c:v>
                </c:pt>
                <c:pt idx="6">
                  <c:v>6364</c:v>
                </c:pt>
                <c:pt idx="7">
                  <c:v>9165</c:v>
                </c:pt>
                <c:pt idx="8">
                  <c:v>12193</c:v>
                </c:pt>
                <c:pt idx="9">
                  <c:v>15448</c:v>
                </c:pt>
                <c:pt idx="10">
                  <c:v>18538</c:v>
                </c:pt>
                <c:pt idx="11">
                  <c:v>21674</c:v>
                </c:pt>
                <c:pt idx="12">
                  <c:v>24835</c:v>
                </c:pt>
                <c:pt idx="13">
                  <c:v>27125</c:v>
                </c:pt>
                <c:pt idx="14">
                  <c:v>30826</c:v>
                </c:pt>
                <c:pt idx="15">
                  <c:v>34395</c:v>
                </c:pt>
                <c:pt idx="16">
                  <c:v>37670</c:v>
                </c:pt>
                <c:pt idx="17">
                  <c:v>41402</c:v>
                </c:pt>
                <c:pt idx="18">
                  <c:v>44812</c:v>
                </c:pt>
                <c:pt idx="19">
                  <c:v>48369</c:v>
                </c:pt>
                <c:pt idx="20">
                  <c:v>51805</c:v>
                </c:pt>
              </c:numCache>
            </c:numRef>
          </c:val>
          <c:smooth val="0"/>
          <c:extLst>
            <c:ext xmlns:c16="http://schemas.microsoft.com/office/drawing/2014/chart" uri="{C3380CC4-5D6E-409C-BE32-E72D297353CC}">
              <c16:uniqueId val="{00000007-D986-4D81-A7A3-8128FFDF14EF}"/>
            </c:ext>
          </c:extLst>
        </c:ser>
        <c:dLbls>
          <c:showLegendKey val="0"/>
          <c:showVal val="0"/>
          <c:showCatName val="0"/>
          <c:showSerName val="0"/>
          <c:showPercent val="0"/>
          <c:showBubbleSize val="0"/>
        </c:dLbls>
        <c:marker val="1"/>
        <c:smooth val="0"/>
        <c:axId val="1705618847"/>
        <c:axId val="1705615487"/>
      </c:lineChart>
      <c:catAx>
        <c:axId val="17056188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accent5">
                    <a:lumMod val="75000"/>
                  </a:schemeClr>
                </a:solidFill>
                <a:latin typeface="+mn-lt"/>
                <a:ea typeface="+mn-ea"/>
                <a:cs typeface="+mn-cs"/>
              </a:defRPr>
            </a:pPr>
            <a:endParaRPr lang="en-US"/>
          </a:p>
        </c:txPr>
        <c:crossAx val="1705615487"/>
        <c:crosses val="autoZero"/>
        <c:auto val="1"/>
        <c:lblAlgn val="ctr"/>
        <c:lblOffset val="100"/>
        <c:noMultiLvlLbl val="0"/>
      </c:catAx>
      <c:valAx>
        <c:axId val="17056154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accent5">
                    <a:lumMod val="75000"/>
                  </a:schemeClr>
                </a:solidFill>
                <a:latin typeface="+mn-lt"/>
                <a:ea typeface="+mn-ea"/>
                <a:cs typeface="+mn-cs"/>
              </a:defRPr>
            </a:pPr>
            <a:endParaRPr lang="en-US"/>
          </a:p>
        </c:txPr>
        <c:crossAx val="1705618847"/>
        <c:crosses val="autoZero"/>
        <c:crossBetween val="between"/>
      </c:valAx>
      <c:spPr>
        <a:noFill/>
        <a:ln>
          <a:noFill/>
        </a:ln>
        <a:effectLst/>
      </c:spPr>
    </c:plotArea>
    <c:legend>
      <c:legendPos val="b"/>
      <c:layout>
        <c:manualLayout>
          <c:xMode val="edge"/>
          <c:yMode val="edge"/>
          <c:x val="0.15393595426014434"/>
          <c:y val="0.87697501638213848"/>
          <c:w val="0.79827773888259457"/>
          <c:h val="0.1096345952807843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accent1"/>
      </a:solidFill>
      <a:round/>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solidFill>
              <a:schemeClr val="accent5">
                <a:lumMod val="20000"/>
                <a:lumOff val="80000"/>
              </a:schemeClr>
            </a:solidFill>
            <a:ln w="57150">
              <a:solidFill>
                <a:schemeClr val="bg1"/>
              </a:solidFill>
            </a:ln>
          </c:spPr>
          <c:dPt>
            <c:idx val="0"/>
            <c:bubble3D val="0"/>
            <c:spPr>
              <a:solidFill>
                <a:schemeClr val="accent5">
                  <a:lumMod val="20000"/>
                  <a:lumOff val="80000"/>
                </a:schemeClr>
              </a:solidFill>
              <a:ln w="57150">
                <a:solidFill>
                  <a:schemeClr val="bg1"/>
                </a:solidFill>
              </a:ln>
              <a:effectLst/>
            </c:spPr>
            <c:extLst>
              <c:ext xmlns:c16="http://schemas.microsoft.com/office/drawing/2014/chart" uri="{C3380CC4-5D6E-409C-BE32-E72D297353CC}">
                <c16:uniqueId val="{00000001-2328-43F1-B6BA-54D0FF685399}"/>
              </c:ext>
            </c:extLst>
          </c:dPt>
          <c:dPt>
            <c:idx val="1"/>
            <c:bubble3D val="0"/>
            <c:spPr>
              <a:solidFill>
                <a:schemeClr val="accent5">
                  <a:lumMod val="20000"/>
                  <a:lumOff val="80000"/>
                </a:schemeClr>
              </a:solidFill>
              <a:ln w="57150">
                <a:solidFill>
                  <a:schemeClr val="bg1"/>
                </a:solidFill>
              </a:ln>
              <a:effectLst/>
            </c:spPr>
            <c:extLst>
              <c:ext xmlns:c16="http://schemas.microsoft.com/office/drawing/2014/chart" uri="{C3380CC4-5D6E-409C-BE32-E72D297353CC}">
                <c16:uniqueId val="{00000003-2328-43F1-B6BA-54D0FF685399}"/>
              </c:ext>
            </c:extLst>
          </c:dPt>
          <c:dPt>
            <c:idx val="2"/>
            <c:bubble3D val="0"/>
            <c:spPr>
              <a:solidFill>
                <a:schemeClr val="accent5">
                  <a:lumMod val="20000"/>
                  <a:lumOff val="80000"/>
                </a:schemeClr>
              </a:solidFill>
              <a:ln w="57150">
                <a:solidFill>
                  <a:schemeClr val="bg1"/>
                </a:solidFill>
              </a:ln>
              <a:effectLst/>
            </c:spPr>
            <c:extLst>
              <c:ext xmlns:c16="http://schemas.microsoft.com/office/drawing/2014/chart" uri="{C3380CC4-5D6E-409C-BE32-E72D297353CC}">
                <c16:uniqueId val="{00000005-2328-43F1-B6BA-54D0FF685399}"/>
              </c:ext>
            </c:extLst>
          </c:dPt>
          <c:dPt>
            <c:idx val="3"/>
            <c:bubble3D val="0"/>
            <c:spPr>
              <a:solidFill>
                <a:schemeClr val="accent5">
                  <a:lumMod val="20000"/>
                  <a:lumOff val="80000"/>
                </a:schemeClr>
              </a:solidFill>
              <a:ln w="57150">
                <a:solidFill>
                  <a:schemeClr val="bg1"/>
                </a:solidFill>
              </a:ln>
              <a:effectLst/>
            </c:spPr>
            <c:extLst>
              <c:ext xmlns:c16="http://schemas.microsoft.com/office/drawing/2014/chart" uri="{C3380CC4-5D6E-409C-BE32-E72D297353CC}">
                <c16:uniqueId val="{00000007-2328-43F1-B6BA-54D0FF685399}"/>
              </c:ext>
            </c:extLst>
          </c:dPt>
          <c:dPt>
            <c:idx val="4"/>
            <c:bubble3D val="0"/>
            <c:spPr>
              <a:solidFill>
                <a:schemeClr val="accent5">
                  <a:lumMod val="20000"/>
                  <a:lumOff val="80000"/>
                </a:schemeClr>
              </a:solidFill>
              <a:ln w="57150">
                <a:solidFill>
                  <a:schemeClr val="bg1"/>
                </a:solidFill>
              </a:ln>
              <a:effectLst/>
            </c:spPr>
            <c:extLst>
              <c:ext xmlns:c16="http://schemas.microsoft.com/office/drawing/2014/chart" uri="{C3380CC4-5D6E-409C-BE32-E72D297353CC}">
                <c16:uniqueId val="{00000009-2328-43F1-B6BA-54D0FF685399}"/>
              </c:ext>
            </c:extLst>
          </c:dPt>
          <c:dPt>
            <c:idx val="5"/>
            <c:bubble3D val="0"/>
            <c:spPr>
              <a:solidFill>
                <a:schemeClr val="accent5">
                  <a:lumMod val="20000"/>
                  <a:lumOff val="80000"/>
                </a:schemeClr>
              </a:solidFill>
              <a:ln w="57150">
                <a:solidFill>
                  <a:schemeClr val="bg1"/>
                </a:solidFill>
              </a:ln>
              <a:effectLst/>
            </c:spPr>
            <c:extLst>
              <c:ext xmlns:c16="http://schemas.microsoft.com/office/drawing/2014/chart" uri="{C3380CC4-5D6E-409C-BE32-E72D297353CC}">
                <c16:uniqueId val="{0000000B-2328-43F1-B6BA-54D0FF685399}"/>
              </c:ext>
            </c:extLst>
          </c:dPt>
          <c:dPt>
            <c:idx val="6"/>
            <c:bubble3D val="0"/>
            <c:spPr>
              <a:solidFill>
                <a:schemeClr val="accent5">
                  <a:lumMod val="20000"/>
                  <a:lumOff val="80000"/>
                </a:schemeClr>
              </a:solidFill>
              <a:ln w="57150">
                <a:solidFill>
                  <a:schemeClr val="bg1"/>
                </a:solidFill>
              </a:ln>
              <a:effectLst/>
            </c:spPr>
            <c:extLst>
              <c:ext xmlns:c16="http://schemas.microsoft.com/office/drawing/2014/chart" uri="{C3380CC4-5D6E-409C-BE32-E72D297353CC}">
                <c16:uniqueId val="{0000000D-2328-43F1-B6BA-54D0FF685399}"/>
              </c:ext>
            </c:extLst>
          </c:dPt>
          <c:dPt>
            <c:idx val="7"/>
            <c:bubble3D val="0"/>
            <c:spPr>
              <a:solidFill>
                <a:schemeClr val="accent5">
                  <a:lumMod val="20000"/>
                  <a:lumOff val="80000"/>
                </a:schemeClr>
              </a:solidFill>
              <a:ln w="57150">
                <a:solidFill>
                  <a:schemeClr val="bg1"/>
                </a:solidFill>
              </a:ln>
              <a:effectLst/>
            </c:spPr>
            <c:extLst>
              <c:ext xmlns:c16="http://schemas.microsoft.com/office/drawing/2014/chart" uri="{C3380CC4-5D6E-409C-BE32-E72D297353CC}">
                <c16:uniqueId val="{0000000F-2328-43F1-B6BA-54D0FF685399}"/>
              </c:ext>
            </c:extLst>
          </c:dPt>
          <c:dPt>
            <c:idx val="8"/>
            <c:bubble3D val="0"/>
            <c:spPr>
              <a:solidFill>
                <a:schemeClr val="accent5">
                  <a:lumMod val="20000"/>
                  <a:lumOff val="80000"/>
                </a:schemeClr>
              </a:solidFill>
              <a:ln w="57150">
                <a:solidFill>
                  <a:schemeClr val="bg1"/>
                </a:solidFill>
              </a:ln>
              <a:effectLst/>
            </c:spPr>
            <c:extLst>
              <c:ext xmlns:c16="http://schemas.microsoft.com/office/drawing/2014/chart" uri="{C3380CC4-5D6E-409C-BE32-E72D297353CC}">
                <c16:uniqueId val="{00000011-2328-43F1-B6BA-54D0FF685399}"/>
              </c:ext>
            </c:extLst>
          </c:dPt>
          <c:dPt>
            <c:idx val="9"/>
            <c:bubble3D val="0"/>
            <c:spPr>
              <a:solidFill>
                <a:schemeClr val="accent5">
                  <a:lumMod val="20000"/>
                  <a:lumOff val="80000"/>
                </a:schemeClr>
              </a:solidFill>
              <a:ln w="57150">
                <a:solidFill>
                  <a:schemeClr val="bg1"/>
                </a:solidFill>
              </a:ln>
              <a:effectLst/>
            </c:spPr>
            <c:extLst>
              <c:ext xmlns:c16="http://schemas.microsoft.com/office/drawing/2014/chart" uri="{C3380CC4-5D6E-409C-BE32-E72D297353CC}">
                <c16:uniqueId val="{00000013-2328-43F1-B6BA-54D0FF685399}"/>
              </c:ext>
            </c:extLst>
          </c:dPt>
          <c:dPt>
            <c:idx val="10"/>
            <c:bubble3D val="0"/>
            <c:spPr>
              <a:solidFill>
                <a:schemeClr val="accent5">
                  <a:lumMod val="20000"/>
                  <a:lumOff val="80000"/>
                </a:schemeClr>
              </a:solidFill>
              <a:ln w="57150">
                <a:solidFill>
                  <a:schemeClr val="bg1"/>
                </a:solidFill>
              </a:ln>
              <a:effectLst/>
            </c:spPr>
            <c:extLst>
              <c:ext xmlns:c16="http://schemas.microsoft.com/office/drawing/2014/chart" uri="{C3380CC4-5D6E-409C-BE32-E72D297353CC}">
                <c16:uniqueId val="{00000015-2328-43F1-B6BA-54D0FF685399}"/>
              </c:ext>
            </c:extLst>
          </c:dPt>
          <c:dPt>
            <c:idx val="11"/>
            <c:bubble3D val="0"/>
            <c:spPr>
              <a:solidFill>
                <a:schemeClr val="accent5">
                  <a:lumMod val="20000"/>
                  <a:lumOff val="80000"/>
                </a:schemeClr>
              </a:solidFill>
              <a:ln w="57150">
                <a:solidFill>
                  <a:schemeClr val="bg1"/>
                </a:solidFill>
              </a:ln>
              <a:effectLst/>
            </c:spPr>
            <c:extLst>
              <c:ext xmlns:c16="http://schemas.microsoft.com/office/drawing/2014/chart" uri="{C3380CC4-5D6E-409C-BE32-E72D297353CC}">
                <c16:uniqueId val="{00000017-2328-43F1-B6BA-54D0FF685399}"/>
              </c:ext>
            </c:extLst>
          </c:dPt>
          <c:dPt>
            <c:idx val="12"/>
            <c:bubble3D val="0"/>
            <c:spPr>
              <a:solidFill>
                <a:schemeClr val="accent5">
                  <a:lumMod val="20000"/>
                  <a:lumOff val="80000"/>
                </a:schemeClr>
              </a:solidFill>
              <a:ln w="57150">
                <a:solidFill>
                  <a:schemeClr val="bg1"/>
                </a:solidFill>
              </a:ln>
              <a:effectLst/>
            </c:spPr>
            <c:extLst>
              <c:ext xmlns:c16="http://schemas.microsoft.com/office/drawing/2014/chart" uri="{C3380CC4-5D6E-409C-BE32-E72D297353CC}">
                <c16:uniqueId val="{00000019-2328-43F1-B6BA-54D0FF685399}"/>
              </c:ext>
            </c:extLst>
          </c:dPt>
          <c:dPt>
            <c:idx val="13"/>
            <c:bubble3D val="0"/>
            <c:spPr>
              <a:solidFill>
                <a:schemeClr val="accent5">
                  <a:lumMod val="20000"/>
                  <a:lumOff val="80000"/>
                </a:schemeClr>
              </a:solidFill>
              <a:ln w="57150">
                <a:solidFill>
                  <a:schemeClr val="bg1"/>
                </a:solidFill>
              </a:ln>
              <a:effectLst/>
            </c:spPr>
            <c:extLst>
              <c:ext xmlns:c16="http://schemas.microsoft.com/office/drawing/2014/chart" uri="{C3380CC4-5D6E-409C-BE32-E72D297353CC}">
                <c16:uniqueId val="{0000001B-2328-43F1-B6BA-54D0FF685399}"/>
              </c:ext>
            </c:extLst>
          </c:dPt>
          <c:val>
            <c:numRef>
              <c:f>Sheet1!$B$1:$B$14</c:f>
              <c:numCache>
                <c:formatCode>General</c:formatCode>
                <c:ptCount val="14"/>
                <c:pt idx="0">
                  <c:v>7.1428571428571425E-2</c:v>
                </c:pt>
                <c:pt idx="1">
                  <c:v>7.1428571428571425E-2</c:v>
                </c:pt>
                <c:pt idx="2">
                  <c:v>7.1428571428571425E-2</c:v>
                </c:pt>
                <c:pt idx="3">
                  <c:v>7.1428571428571425E-2</c:v>
                </c:pt>
                <c:pt idx="4">
                  <c:v>7.1428571428571425E-2</c:v>
                </c:pt>
                <c:pt idx="5">
                  <c:v>7.1428571428571425E-2</c:v>
                </c:pt>
                <c:pt idx="6">
                  <c:v>7.1428571428571425E-2</c:v>
                </c:pt>
                <c:pt idx="7">
                  <c:v>7.1428571428571425E-2</c:v>
                </c:pt>
                <c:pt idx="8">
                  <c:v>7.1428571428571425E-2</c:v>
                </c:pt>
                <c:pt idx="9">
                  <c:v>7.1428571428571425E-2</c:v>
                </c:pt>
                <c:pt idx="10">
                  <c:v>7.1428571428571425E-2</c:v>
                </c:pt>
                <c:pt idx="11">
                  <c:v>7.1428571428571425E-2</c:v>
                </c:pt>
                <c:pt idx="12">
                  <c:v>7.1428571428571425E-2</c:v>
                </c:pt>
                <c:pt idx="13">
                  <c:v>7.1428571428571425E-2</c:v>
                </c:pt>
              </c:numCache>
            </c:numRef>
          </c:val>
          <c:extLst>
            <c:ext xmlns:c16="http://schemas.microsoft.com/office/drawing/2014/chart" uri="{C3380CC4-5D6E-409C-BE32-E72D297353CC}">
              <c16:uniqueId val="{0000001C-2328-43F1-B6BA-54D0FF6853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57150">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solidFill>
              <a:schemeClr val="accent5">
                <a:lumMod val="20000"/>
                <a:lumOff val="80000"/>
              </a:schemeClr>
            </a:solidFill>
            <a:ln w="57150">
              <a:solidFill>
                <a:schemeClr val="bg1"/>
              </a:solidFill>
            </a:ln>
          </c:spPr>
          <c:dPt>
            <c:idx val="0"/>
            <c:bubble3D val="0"/>
            <c:spPr>
              <a:solidFill>
                <a:schemeClr val="accent5">
                  <a:lumMod val="20000"/>
                  <a:lumOff val="80000"/>
                </a:schemeClr>
              </a:solidFill>
              <a:ln w="57150">
                <a:solidFill>
                  <a:schemeClr val="bg1"/>
                </a:solidFill>
              </a:ln>
              <a:effectLst/>
            </c:spPr>
            <c:extLst>
              <c:ext xmlns:c16="http://schemas.microsoft.com/office/drawing/2014/chart" uri="{C3380CC4-5D6E-409C-BE32-E72D297353CC}">
                <c16:uniqueId val="{00000001-2328-43F1-B6BA-54D0FF685399}"/>
              </c:ext>
            </c:extLst>
          </c:dPt>
          <c:dPt>
            <c:idx val="1"/>
            <c:bubble3D val="0"/>
            <c:spPr>
              <a:solidFill>
                <a:schemeClr val="accent5">
                  <a:lumMod val="20000"/>
                  <a:lumOff val="80000"/>
                </a:schemeClr>
              </a:solidFill>
              <a:ln w="57150">
                <a:solidFill>
                  <a:schemeClr val="bg1"/>
                </a:solidFill>
              </a:ln>
              <a:effectLst/>
            </c:spPr>
            <c:extLst>
              <c:ext xmlns:c16="http://schemas.microsoft.com/office/drawing/2014/chart" uri="{C3380CC4-5D6E-409C-BE32-E72D297353CC}">
                <c16:uniqueId val="{00000003-2328-43F1-B6BA-54D0FF685399}"/>
              </c:ext>
            </c:extLst>
          </c:dPt>
          <c:dPt>
            <c:idx val="2"/>
            <c:bubble3D val="0"/>
            <c:spPr>
              <a:solidFill>
                <a:schemeClr val="accent5">
                  <a:lumMod val="20000"/>
                  <a:lumOff val="80000"/>
                </a:schemeClr>
              </a:solidFill>
              <a:ln w="57150">
                <a:solidFill>
                  <a:schemeClr val="bg1"/>
                </a:solidFill>
              </a:ln>
              <a:effectLst/>
            </c:spPr>
            <c:extLst>
              <c:ext xmlns:c16="http://schemas.microsoft.com/office/drawing/2014/chart" uri="{C3380CC4-5D6E-409C-BE32-E72D297353CC}">
                <c16:uniqueId val="{00000005-2328-43F1-B6BA-54D0FF685399}"/>
              </c:ext>
            </c:extLst>
          </c:dPt>
          <c:dPt>
            <c:idx val="3"/>
            <c:bubble3D val="0"/>
            <c:spPr>
              <a:solidFill>
                <a:schemeClr val="accent5">
                  <a:lumMod val="20000"/>
                  <a:lumOff val="80000"/>
                </a:schemeClr>
              </a:solidFill>
              <a:ln w="57150">
                <a:solidFill>
                  <a:schemeClr val="bg1"/>
                </a:solidFill>
              </a:ln>
              <a:effectLst/>
            </c:spPr>
            <c:extLst>
              <c:ext xmlns:c16="http://schemas.microsoft.com/office/drawing/2014/chart" uri="{C3380CC4-5D6E-409C-BE32-E72D297353CC}">
                <c16:uniqueId val="{00000007-2328-43F1-B6BA-54D0FF685399}"/>
              </c:ext>
            </c:extLst>
          </c:dPt>
          <c:dPt>
            <c:idx val="4"/>
            <c:bubble3D val="0"/>
            <c:spPr>
              <a:solidFill>
                <a:schemeClr val="accent5">
                  <a:lumMod val="20000"/>
                  <a:lumOff val="80000"/>
                </a:schemeClr>
              </a:solidFill>
              <a:ln w="57150">
                <a:solidFill>
                  <a:schemeClr val="bg1"/>
                </a:solidFill>
              </a:ln>
              <a:effectLst/>
            </c:spPr>
            <c:extLst>
              <c:ext xmlns:c16="http://schemas.microsoft.com/office/drawing/2014/chart" uri="{C3380CC4-5D6E-409C-BE32-E72D297353CC}">
                <c16:uniqueId val="{00000009-2328-43F1-B6BA-54D0FF685399}"/>
              </c:ext>
            </c:extLst>
          </c:dPt>
          <c:dPt>
            <c:idx val="5"/>
            <c:bubble3D val="0"/>
            <c:spPr>
              <a:solidFill>
                <a:schemeClr val="accent5">
                  <a:lumMod val="20000"/>
                  <a:lumOff val="80000"/>
                </a:schemeClr>
              </a:solidFill>
              <a:ln w="57150">
                <a:solidFill>
                  <a:schemeClr val="bg1"/>
                </a:solidFill>
              </a:ln>
              <a:effectLst/>
            </c:spPr>
            <c:extLst>
              <c:ext xmlns:c16="http://schemas.microsoft.com/office/drawing/2014/chart" uri="{C3380CC4-5D6E-409C-BE32-E72D297353CC}">
                <c16:uniqueId val="{0000000B-2328-43F1-B6BA-54D0FF685399}"/>
              </c:ext>
            </c:extLst>
          </c:dPt>
          <c:dPt>
            <c:idx val="6"/>
            <c:bubble3D val="0"/>
            <c:spPr>
              <a:solidFill>
                <a:schemeClr val="accent5">
                  <a:lumMod val="20000"/>
                  <a:lumOff val="80000"/>
                </a:schemeClr>
              </a:solidFill>
              <a:ln w="57150">
                <a:solidFill>
                  <a:schemeClr val="bg1"/>
                </a:solidFill>
              </a:ln>
              <a:effectLst/>
            </c:spPr>
            <c:extLst>
              <c:ext xmlns:c16="http://schemas.microsoft.com/office/drawing/2014/chart" uri="{C3380CC4-5D6E-409C-BE32-E72D297353CC}">
                <c16:uniqueId val="{0000000D-2328-43F1-B6BA-54D0FF685399}"/>
              </c:ext>
            </c:extLst>
          </c:dPt>
          <c:dPt>
            <c:idx val="7"/>
            <c:bubble3D val="0"/>
            <c:spPr>
              <a:solidFill>
                <a:schemeClr val="accent5">
                  <a:lumMod val="20000"/>
                  <a:lumOff val="80000"/>
                </a:schemeClr>
              </a:solidFill>
              <a:ln w="57150">
                <a:solidFill>
                  <a:schemeClr val="bg1"/>
                </a:solidFill>
              </a:ln>
              <a:effectLst/>
            </c:spPr>
            <c:extLst>
              <c:ext xmlns:c16="http://schemas.microsoft.com/office/drawing/2014/chart" uri="{C3380CC4-5D6E-409C-BE32-E72D297353CC}">
                <c16:uniqueId val="{0000000F-2328-43F1-B6BA-54D0FF685399}"/>
              </c:ext>
            </c:extLst>
          </c:dPt>
          <c:dPt>
            <c:idx val="8"/>
            <c:bubble3D val="0"/>
            <c:spPr>
              <a:solidFill>
                <a:schemeClr val="accent5">
                  <a:lumMod val="20000"/>
                  <a:lumOff val="80000"/>
                </a:schemeClr>
              </a:solidFill>
              <a:ln w="57150">
                <a:solidFill>
                  <a:schemeClr val="bg1"/>
                </a:solidFill>
              </a:ln>
              <a:effectLst/>
            </c:spPr>
            <c:extLst>
              <c:ext xmlns:c16="http://schemas.microsoft.com/office/drawing/2014/chart" uri="{C3380CC4-5D6E-409C-BE32-E72D297353CC}">
                <c16:uniqueId val="{00000011-2328-43F1-B6BA-54D0FF685399}"/>
              </c:ext>
            </c:extLst>
          </c:dPt>
          <c:dPt>
            <c:idx val="9"/>
            <c:bubble3D val="0"/>
            <c:spPr>
              <a:solidFill>
                <a:schemeClr val="accent5">
                  <a:lumMod val="20000"/>
                  <a:lumOff val="80000"/>
                </a:schemeClr>
              </a:solidFill>
              <a:ln w="57150">
                <a:solidFill>
                  <a:schemeClr val="bg1"/>
                </a:solidFill>
              </a:ln>
              <a:effectLst/>
            </c:spPr>
            <c:extLst>
              <c:ext xmlns:c16="http://schemas.microsoft.com/office/drawing/2014/chart" uri="{C3380CC4-5D6E-409C-BE32-E72D297353CC}">
                <c16:uniqueId val="{00000013-2328-43F1-B6BA-54D0FF685399}"/>
              </c:ext>
            </c:extLst>
          </c:dPt>
          <c:dPt>
            <c:idx val="10"/>
            <c:bubble3D val="0"/>
            <c:spPr>
              <a:solidFill>
                <a:schemeClr val="accent5">
                  <a:lumMod val="20000"/>
                  <a:lumOff val="80000"/>
                </a:schemeClr>
              </a:solidFill>
              <a:ln w="57150">
                <a:solidFill>
                  <a:schemeClr val="bg1"/>
                </a:solidFill>
              </a:ln>
              <a:effectLst/>
            </c:spPr>
            <c:extLst>
              <c:ext xmlns:c16="http://schemas.microsoft.com/office/drawing/2014/chart" uri="{C3380CC4-5D6E-409C-BE32-E72D297353CC}">
                <c16:uniqueId val="{00000015-2328-43F1-B6BA-54D0FF685399}"/>
              </c:ext>
            </c:extLst>
          </c:dPt>
          <c:dPt>
            <c:idx val="11"/>
            <c:bubble3D val="0"/>
            <c:spPr>
              <a:solidFill>
                <a:schemeClr val="accent5">
                  <a:lumMod val="20000"/>
                  <a:lumOff val="80000"/>
                </a:schemeClr>
              </a:solidFill>
              <a:ln w="57150">
                <a:solidFill>
                  <a:schemeClr val="bg1"/>
                </a:solidFill>
              </a:ln>
              <a:effectLst/>
            </c:spPr>
            <c:extLst>
              <c:ext xmlns:c16="http://schemas.microsoft.com/office/drawing/2014/chart" uri="{C3380CC4-5D6E-409C-BE32-E72D297353CC}">
                <c16:uniqueId val="{00000017-2328-43F1-B6BA-54D0FF685399}"/>
              </c:ext>
            </c:extLst>
          </c:dPt>
          <c:dPt>
            <c:idx val="12"/>
            <c:bubble3D val="0"/>
            <c:spPr>
              <a:solidFill>
                <a:schemeClr val="accent5">
                  <a:lumMod val="20000"/>
                  <a:lumOff val="80000"/>
                </a:schemeClr>
              </a:solidFill>
              <a:ln w="57150">
                <a:solidFill>
                  <a:schemeClr val="bg1"/>
                </a:solidFill>
              </a:ln>
              <a:effectLst/>
            </c:spPr>
            <c:extLst>
              <c:ext xmlns:c16="http://schemas.microsoft.com/office/drawing/2014/chart" uri="{C3380CC4-5D6E-409C-BE32-E72D297353CC}">
                <c16:uniqueId val="{00000019-2328-43F1-B6BA-54D0FF685399}"/>
              </c:ext>
            </c:extLst>
          </c:dPt>
          <c:dPt>
            <c:idx val="13"/>
            <c:bubble3D val="0"/>
            <c:spPr>
              <a:solidFill>
                <a:schemeClr val="accent5">
                  <a:lumMod val="20000"/>
                  <a:lumOff val="80000"/>
                </a:schemeClr>
              </a:solidFill>
              <a:ln w="57150">
                <a:solidFill>
                  <a:schemeClr val="bg1"/>
                </a:solidFill>
              </a:ln>
              <a:effectLst/>
            </c:spPr>
            <c:extLst>
              <c:ext xmlns:c16="http://schemas.microsoft.com/office/drawing/2014/chart" uri="{C3380CC4-5D6E-409C-BE32-E72D297353CC}">
                <c16:uniqueId val="{0000001B-2328-43F1-B6BA-54D0FF685399}"/>
              </c:ext>
            </c:extLst>
          </c:dPt>
          <c:val>
            <c:numRef>
              <c:f>Sheet1!$B$1:$B$14</c:f>
              <c:numCache>
                <c:formatCode>General</c:formatCode>
                <c:ptCount val="14"/>
                <c:pt idx="0">
                  <c:v>7.1428571428571425E-2</c:v>
                </c:pt>
                <c:pt idx="1">
                  <c:v>7.1428571428571425E-2</c:v>
                </c:pt>
                <c:pt idx="2">
                  <c:v>7.1428571428571425E-2</c:v>
                </c:pt>
                <c:pt idx="3">
                  <c:v>7.1428571428571425E-2</c:v>
                </c:pt>
                <c:pt idx="4">
                  <c:v>7.1428571428571425E-2</c:v>
                </c:pt>
                <c:pt idx="5">
                  <c:v>7.1428571428571425E-2</c:v>
                </c:pt>
                <c:pt idx="6">
                  <c:v>7.1428571428571425E-2</c:v>
                </c:pt>
                <c:pt idx="7">
                  <c:v>7.1428571428571425E-2</c:v>
                </c:pt>
                <c:pt idx="8">
                  <c:v>7.1428571428571425E-2</c:v>
                </c:pt>
                <c:pt idx="9">
                  <c:v>7.1428571428571425E-2</c:v>
                </c:pt>
                <c:pt idx="10">
                  <c:v>7.1428571428571425E-2</c:v>
                </c:pt>
                <c:pt idx="11">
                  <c:v>7.1428571428571425E-2</c:v>
                </c:pt>
                <c:pt idx="12">
                  <c:v>7.1428571428571425E-2</c:v>
                </c:pt>
                <c:pt idx="13">
                  <c:v>7.1428571428571425E-2</c:v>
                </c:pt>
              </c:numCache>
            </c:numRef>
          </c:val>
          <c:extLst>
            <c:ext xmlns:c16="http://schemas.microsoft.com/office/drawing/2014/chart" uri="{C3380CC4-5D6E-409C-BE32-E72D297353CC}">
              <c16:uniqueId val="{0000001C-2328-43F1-B6BA-54D0FF6853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31B6A5-25FF-45B5-8F9E-0501AC17BECD}" type="datetimeFigureOut">
              <a:rPr lang="en-GB" smtClean="0"/>
              <a:t>04/06/2025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8155D3-4AE0-4581-A262-4BE7566FB8D4}" type="slidenum">
              <a:rPr lang="en-GB" smtClean="0"/>
              <a:t>‹#›</a:t>
            </a:fld>
            <a:endParaRPr lang="en-GB" dirty="0"/>
          </a:p>
        </p:txBody>
      </p:sp>
    </p:spTree>
    <p:extLst>
      <p:ext uri="{BB962C8B-B14F-4D97-AF65-F5344CB8AC3E}">
        <p14:creationId xmlns:p14="http://schemas.microsoft.com/office/powerpoint/2010/main" val="761105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8155D3-4AE0-4581-A262-4BE7566FB8D4}" type="slidenum">
              <a:rPr lang="en-GB" smtClean="0"/>
              <a:t>4</a:t>
            </a:fld>
            <a:endParaRPr lang="en-GB" dirty="0"/>
          </a:p>
        </p:txBody>
      </p:sp>
    </p:spTree>
    <p:extLst>
      <p:ext uri="{BB962C8B-B14F-4D97-AF65-F5344CB8AC3E}">
        <p14:creationId xmlns:p14="http://schemas.microsoft.com/office/powerpoint/2010/main" val="2336785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DACA821-C264-4F20-B9C7-79AD296428EC}" type="slidenum">
              <a:rPr lang="en-GB" smtClean="0"/>
              <a:t>5</a:t>
            </a:fld>
            <a:endParaRPr lang="en-GB"/>
          </a:p>
        </p:txBody>
      </p:sp>
    </p:spTree>
    <p:extLst>
      <p:ext uri="{BB962C8B-B14F-4D97-AF65-F5344CB8AC3E}">
        <p14:creationId xmlns:p14="http://schemas.microsoft.com/office/powerpoint/2010/main" val="3503512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4F91A-7CC9-454B-1568-EC5594BF29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861BDC-3308-CA97-2D1D-DD7BFEF173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5B72C5-8442-1EEF-99E7-B5EFEAFF2B33}"/>
              </a:ext>
            </a:extLst>
          </p:cNvPr>
          <p:cNvSpPr>
            <a:spLocks noGrp="1"/>
          </p:cNvSpPr>
          <p:nvPr>
            <p:ph type="body" idx="1"/>
          </p:nvPr>
        </p:nvSpPr>
        <p:spPr/>
        <p:txBody>
          <a:bodyPr/>
          <a:lstStyle/>
          <a:p>
            <a:pPr marL="0" indent="0">
              <a:buFontTx/>
              <a:buNone/>
            </a:pPr>
            <a:endParaRPr lang="en-GB"/>
          </a:p>
        </p:txBody>
      </p:sp>
      <p:sp>
        <p:nvSpPr>
          <p:cNvPr id="4" name="Slide Number Placeholder 3">
            <a:extLst>
              <a:ext uri="{FF2B5EF4-FFF2-40B4-BE49-F238E27FC236}">
                <a16:creationId xmlns:a16="http://schemas.microsoft.com/office/drawing/2014/main" id="{C855BD19-E4FD-9B2F-9D4F-B0F0BAE0CCF5}"/>
              </a:ext>
            </a:extLst>
          </p:cNvPr>
          <p:cNvSpPr>
            <a:spLocks noGrp="1"/>
          </p:cNvSpPr>
          <p:nvPr>
            <p:ph type="sldNum" sz="quarter" idx="5"/>
          </p:nvPr>
        </p:nvSpPr>
        <p:spPr/>
        <p:txBody>
          <a:bodyPr/>
          <a:lstStyle/>
          <a:p>
            <a:fld id="{CDACA821-C264-4F20-B9C7-79AD296428EC}" type="slidenum">
              <a:rPr lang="en-GB" smtClean="0"/>
              <a:t>8</a:t>
            </a:fld>
            <a:endParaRPr lang="en-GB"/>
          </a:p>
        </p:txBody>
      </p:sp>
    </p:spTree>
    <p:extLst>
      <p:ext uri="{BB962C8B-B14F-4D97-AF65-F5344CB8AC3E}">
        <p14:creationId xmlns:p14="http://schemas.microsoft.com/office/powerpoint/2010/main" val="20044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40D804-C26F-42CB-B5B2-B66892B7F85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1731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8155D3-4AE0-4581-A262-4BE7566FB8D4}" type="slidenum">
              <a:rPr lang="en-GB" smtClean="0"/>
              <a:t>16</a:t>
            </a:fld>
            <a:endParaRPr lang="en-GB" dirty="0"/>
          </a:p>
        </p:txBody>
      </p:sp>
    </p:spTree>
    <p:extLst>
      <p:ext uri="{BB962C8B-B14F-4D97-AF65-F5344CB8AC3E}">
        <p14:creationId xmlns:p14="http://schemas.microsoft.com/office/powerpoint/2010/main" val="1115524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DFBD016-27BE-45F1-882A-0E90E760DDC9}" type="slidenum">
              <a:rPr lang="en-GB" smtClean="0"/>
              <a:t>18</a:t>
            </a:fld>
            <a:endParaRPr lang="en-GB"/>
          </a:p>
        </p:txBody>
      </p:sp>
    </p:spTree>
    <p:extLst>
      <p:ext uri="{BB962C8B-B14F-4D97-AF65-F5344CB8AC3E}">
        <p14:creationId xmlns:p14="http://schemas.microsoft.com/office/powerpoint/2010/main" val="262540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BC9FE-DA45-E690-0E07-194B467E10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E3705B-6616-28F6-2E08-8A70CF4181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F92603-99B1-9C6D-1931-1D631D1B5323}"/>
              </a:ext>
            </a:extLst>
          </p:cNvPr>
          <p:cNvSpPr>
            <a:spLocks noGrp="1"/>
          </p:cNvSpPr>
          <p:nvPr>
            <p:ph type="body" idx="1"/>
          </p:nvPr>
        </p:nvSpPr>
        <p:spPr/>
        <p:txBody>
          <a:bodyPr/>
          <a:lstStyle/>
          <a:p>
            <a:pPr marL="0" indent="0">
              <a:buFontTx/>
              <a:buNone/>
            </a:pPr>
            <a:endParaRPr lang="en-GB"/>
          </a:p>
        </p:txBody>
      </p:sp>
      <p:sp>
        <p:nvSpPr>
          <p:cNvPr id="4" name="Slide Number Placeholder 3">
            <a:extLst>
              <a:ext uri="{FF2B5EF4-FFF2-40B4-BE49-F238E27FC236}">
                <a16:creationId xmlns:a16="http://schemas.microsoft.com/office/drawing/2014/main" id="{6F147695-BFC6-689F-B99B-0B3253DFE85C}"/>
              </a:ext>
            </a:extLst>
          </p:cNvPr>
          <p:cNvSpPr>
            <a:spLocks noGrp="1"/>
          </p:cNvSpPr>
          <p:nvPr>
            <p:ph type="sldNum" sz="quarter" idx="5"/>
          </p:nvPr>
        </p:nvSpPr>
        <p:spPr/>
        <p:txBody>
          <a:bodyPr/>
          <a:lstStyle/>
          <a:p>
            <a:fld id="{CDACA821-C264-4F20-B9C7-79AD296428EC}" type="slidenum">
              <a:rPr lang="en-GB" smtClean="0"/>
              <a:t>20</a:t>
            </a:fld>
            <a:endParaRPr lang="en-GB"/>
          </a:p>
        </p:txBody>
      </p:sp>
    </p:spTree>
    <p:extLst>
      <p:ext uri="{BB962C8B-B14F-4D97-AF65-F5344CB8AC3E}">
        <p14:creationId xmlns:p14="http://schemas.microsoft.com/office/powerpoint/2010/main" val="2587450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B6BB71B-4165-4DF3-8568-FED2711B17DD}" type="slidenum">
              <a:rPr lang="en-GB" smtClean="0"/>
              <a:t>22</a:t>
            </a:fld>
            <a:endParaRPr lang="en-GB"/>
          </a:p>
        </p:txBody>
      </p:sp>
    </p:spTree>
    <p:extLst>
      <p:ext uri="{BB962C8B-B14F-4D97-AF65-F5344CB8AC3E}">
        <p14:creationId xmlns:p14="http://schemas.microsoft.com/office/powerpoint/2010/main" val="1867054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more info please contact:</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40D804-C26F-42CB-B5B2-B66892B7F85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07661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descr="nhs_ppt_widescreen_v2.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 y="0"/>
            <a:ext cx="12185904" cy="6858000"/>
          </a:xfrm>
          <a:prstGeom prst="rect">
            <a:avLst/>
          </a:prstGeom>
        </p:spPr>
      </p:pic>
      <p:sp>
        <p:nvSpPr>
          <p:cNvPr id="6" name="Title 1"/>
          <p:cNvSpPr>
            <a:spLocks noGrp="1"/>
          </p:cNvSpPr>
          <p:nvPr>
            <p:ph type="title"/>
          </p:nvPr>
        </p:nvSpPr>
        <p:spPr>
          <a:xfrm>
            <a:off x="736411" y="2346781"/>
            <a:ext cx="10515600" cy="1325563"/>
          </a:xfrm>
        </p:spPr>
        <p:txBody>
          <a:bodyPr/>
          <a:lstStyle>
            <a:lvl1pPr>
              <a:defRPr b="1">
                <a:solidFill>
                  <a:schemeClr val="bg1"/>
                </a:solidFill>
              </a:defRPr>
            </a:lvl1pPr>
          </a:lstStyle>
          <a:p>
            <a:endParaRPr lang="en-GB" dirty="0"/>
          </a:p>
        </p:txBody>
      </p:sp>
      <p:pic>
        <p:nvPicPr>
          <p:cNvPr id="4" name="Picture 3" descr="nhs_ppt_widescreen_v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74456" t="57139" b="21431"/>
          <a:stretch/>
        </p:blipFill>
        <p:spPr>
          <a:xfrm>
            <a:off x="8956110" y="5248403"/>
            <a:ext cx="3112718" cy="1469720"/>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14385" y="5789896"/>
            <a:ext cx="1739902" cy="656813"/>
          </a:xfrm>
          <a:prstGeom prst="rect">
            <a:avLst/>
          </a:prstGeom>
        </p:spPr>
      </p:pic>
    </p:spTree>
    <p:extLst>
      <p:ext uri="{BB962C8B-B14F-4D97-AF65-F5344CB8AC3E}">
        <p14:creationId xmlns:p14="http://schemas.microsoft.com/office/powerpoint/2010/main" val="752500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can for Safety bullet and Chart slid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7A967B7-C5C8-4FBA-A54C-FC695DEF6EE2}"/>
              </a:ext>
            </a:extLst>
          </p:cNvPr>
          <p:cNvSpPr>
            <a:spLocks noGrp="1"/>
          </p:cNvSpPr>
          <p:nvPr>
            <p:ph type="title" hasCustomPrompt="1"/>
          </p:nvPr>
        </p:nvSpPr>
        <p:spPr>
          <a:xfrm>
            <a:off x="304800" y="1425810"/>
            <a:ext cx="10029825" cy="698265"/>
          </a:xfrm>
        </p:spPr>
        <p:txBody>
          <a:bodyPr>
            <a:normAutofit/>
          </a:bodyPr>
          <a:lstStyle>
            <a:lvl1pPr>
              <a:defRPr sz="2800"/>
            </a:lvl1pPr>
          </a:lstStyle>
          <a:p>
            <a:r>
              <a:rPr lang="en-US"/>
              <a:t>Slide title (Arial 28pt bold)</a:t>
            </a:r>
            <a:endParaRPr lang="en-GB"/>
          </a:p>
        </p:txBody>
      </p:sp>
      <p:sp>
        <p:nvSpPr>
          <p:cNvPr id="13" name="Content Placeholder 2">
            <a:extLst>
              <a:ext uri="{FF2B5EF4-FFF2-40B4-BE49-F238E27FC236}">
                <a16:creationId xmlns:a16="http://schemas.microsoft.com/office/drawing/2014/main" id="{BE7E8F6D-4BD4-427B-9655-618053CC331A}"/>
              </a:ext>
            </a:extLst>
          </p:cNvPr>
          <p:cNvSpPr>
            <a:spLocks noGrp="1"/>
          </p:cNvSpPr>
          <p:nvPr>
            <p:ph idx="1" hasCustomPrompt="1"/>
          </p:nvPr>
        </p:nvSpPr>
        <p:spPr>
          <a:xfrm>
            <a:off x="304800" y="2474118"/>
            <a:ext cx="5191125" cy="3013179"/>
          </a:xfrm>
        </p:spPr>
        <p:txBody>
          <a:bodyPr/>
          <a:lstStyle>
            <a:lvl1pPr marL="457200" indent="-457200">
              <a:buFont typeface="Arial" panose="020B0604020202020204" pitchFamily="34" charset="0"/>
              <a:buChar char="•"/>
              <a:defRPr b="0">
                <a:solidFill>
                  <a:srgbClr val="BC0067"/>
                </a:solidFill>
              </a:defRPr>
            </a:lvl1pPr>
            <a:lvl2pPr marL="800100" indent="-342900">
              <a:buFont typeface="Arial" panose="020B0604020202020204" pitchFamily="34" charset="0"/>
              <a:buChar char="•"/>
              <a:defRPr>
                <a:solidFill>
                  <a:srgbClr val="004380"/>
                </a:solidFill>
              </a:defRPr>
            </a:lvl2pPr>
            <a:lvl3pPr marL="1257300" indent="-342900">
              <a:buFont typeface="Arial" panose="020B0604020202020204" pitchFamily="34" charset="0"/>
              <a:buChar char="•"/>
              <a:defRPr baseline="0">
                <a:solidFill>
                  <a:srgbClr val="0093D9"/>
                </a:solidFill>
              </a:defRPr>
            </a:lvl3pPr>
            <a:lvl4pPr marL="1657350" indent="-285750">
              <a:buFont typeface="Arial" panose="020B0604020202020204" pitchFamily="34" charset="0"/>
              <a:buChar char="•"/>
              <a:defRPr>
                <a:solidFill>
                  <a:srgbClr val="004380"/>
                </a:solidFill>
              </a:defRPr>
            </a:lvl4pPr>
            <a:lvl5pPr marL="2114550" indent="-285750">
              <a:buFont typeface="Arial" panose="020B0604020202020204" pitchFamily="34" charset="0"/>
              <a:buChar char="•"/>
              <a:defRPr>
                <a:solidFill>
                  <a:srgbClr val="BC0067"/>
                </a:solidFill>
              </a:defRPr>
            </a:lvl5pPr>
          </a:lstStyle>
          <a:p>
            <a:pPr lvl="0"/>
            <a:r>
              <a:rPr lang="en-US"/>
              <a:t>Bullet text here (24pt)</a:t>
            </a:r>
          </a:p>
          <a:p>
            <a:pPr lvl="1"/>
            <a:r>
              <a:rPr lang="en-US"/>
              <a:t>Second level (20pt)</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31005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can for Safety Table slid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7B73AF5-BA38-49D4-B275-3BC9EAE1E630}"/>
              </a:ext>
            </a:extLst>
          </p:cNvPr>
          <p:cNvSpPr>
            <a:spLocks noGrp="1"/>
          </p:cNvSpPr>
          <p:nvPr>
            <p:ph type="title" hasCustomPrompt="1"/>
          </p:nvPr>
        </p:nvSpPr>
        <p:spPr>
          <a:xfrm>
            <a:off x="304800" y="1425810"/>
            <a:ext cx="10029825" cy="698265"/>
          </a:xfrm>
        </p:spPr>
        <p:txBody>
          <a:bodyPr>
            <a:normAutofit/>
          </a:bodyPr>
          <a:lstStyle>
            <a:lvl1pPr>
              <a:defRPr sz="2800"/>
            </a:lvl1pPr>
          </a:lstStyle>
          <a:p>
            <a:r>
              <a:rPr lang="en-US"/>
              <a:t>Table Slide title (Arial 28pt bold)</a:t>
            </a:r>
            <a:endParaRPr lang="en-GB"/>
          </a:p>
        </p:txBody>
      </p:sp>
    </p:spTree>
    <p:extLst>
      <p:ext uri="{BB962C8B-B14F-4D97-AF65-F5344CB8AC3E}">
        <p14:creationId xmlns:p14="http://schemas.microsoft.com/office/powerpoint/2010/main" val="2901407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an for Safety text and bullet slide">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304800" y="2474118"/>
            <a:ext cx="4092430" cy="3013179"/>
          </a:xfrm>
        </p:spPr>
        <p:txBody>
          <a:bodyPr>
            <a:normAutofit/>
          </a:bodyPr>
          <a:lstStyle>
            <a:lvl1pPr marL="0" indent="0">
              <a:buNone/>
              <a:defRPr sz="1800">
                <a:solidFill>
                  <a:srgbClr val="00438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here</a:t>
            </a:r>
          </a:p>
        </p:txBody>
      </p:sp>
      <p:sp>
        <p:nvSpPr>
          <p:cNvPr id="10" name="Title 1">
            <a:extLst>
              <a:ext uri="{FF2B5EF4-FFF2-40B4-BE49-F238E27FC236}">
                <a16:creationId xmlns:a16="http://schemas.microsoft.com/office/drawing/2014/main" id="{909C0BA0-5699-4AC4-B53B-2375CCD7A4BD}"/>
              </a:ext>
            </a:extLst>
          </p:cNvPr>
          <p:cNvSpPr>
            <a:spLocks noGrp="1"/>
          </p:cNvSpPr>
          <p:nvPr>
            <p:ph type="title" hasCustomPrompt="1"/>
          </p:nvPr>
        </p:nvSpPr>
        <p:spPr>
          <a:xfrm>
            <a:off x="304800" y="1425810"/>
            <a:ext cx="10029825" cy="698265"/>
          </a:xfrm>
        </p:spPr>
        <p:txBody>
          <a:bodyPr>
            <a:normAutofit/>
          </a:bodyPr>
          <a:lstStyle>
            <a:lvl1pPr>
              <a:defRPr sz="2800"/>
            </a:lvl1pPr>
          </a:lstStyle>
          <a:p>
            <a:r>
              <a:rPr lang="en-US"/>
              <a:t>Slide title (Arial 28pt bold)</a:t>
            </a:r>
            <a:endParaRPr lang="en-GB"/>
          </a:p>
        </p:txBody>
      </p:sp>
      <p:sp>
        <p:nvSpPr>
          <p:cNvPr id="12" name="Content Placeholder 2">
            <a:extLst>
              <a:ext uri="{FF2B5EF4-FFF2-40B4-BE49-F238E27FC236}">
                <a16:creationId xmlns:a16="http://schemas.microsoft.com/office/drawing/2014/main" id="{76CA5044-FAE4-4643-A0D8-8CFB20061494}"/>
              </a:ext>
            </a:extLst>
          </p:cNvPr>
          <p:cNvSpPr>
            <a:spLocks noGrp="1"/>
          </p:cNvSpPr>
          <p:nvPr>
            <p:ph idx="1" hasCustomPrompt="1"/>
          </p:nvPr>
        </p:nvSpPr>
        <p:spPr>
          <a:xfrm>
            <a:off x="4602454" y="2474118"/>
            <a:ext cx="5274971" cy="3013179"/>
          </a:xfrm>
        </p:spPr>
        <p:txBody>
          <a:bodyPr/>
          <a:lstStyle>
            <a:lvl1pPr marL="457200" indent="-457200">
              <a:buFont typeface="Arial" panose="020B0604020202020204" pitchFamily="34" charset="0"/>
              <a:buChar char="•"/>
              <a:defRPr b="0">
                <a:solidFill>
                  <a:srgbClr val="BC0067"/>
                </a:solidFill>
              </a:defRPr>
            </a:lvl1pPr>
            <a:lvl2pPr marL="800100" indent="-342900">
              <a:buFont typeface="Arial" panose="020B0604020202020204" pitchFamily="34" charset="0"/>
              <a:buChar char="•"/>
              <a:defRPr>
                <a:solidFill>
                  <a:srgbClr val="004380"/>
                </a:solidFill>
              </a:defRPr>
            </a:lvl2pPr>
            <a:lvl3pPr marL="1257300" indent="-342900">
              <a:buFont typeface="Arial" panose="020B0604020202020204" pitchFamily="34" charset="0"/>
              <a:buChar char="•"/>
              <a:defRPr baseline="0">
                <a:solidFill>
                  <a:srgbClr val="0093D9"/>
                </a:solidFill>
              </a:defRPr>
            </a:lvl3pPr>
            <a:lvl4pPr marL="1657350" indent="-285750">
              <a:buFont typeface="Arial" panose="020B0604020202020204" pitchFamily="34" charset="0"/>
              <a:buChar char="•"/>
              <a:defRPr>
                <a:solidFill>
                  <a:srgbClr val="004380"/>
                </a:solidFill>
              </a:defRPr>
            </a:lvl4pPr>
            <a:lvl5pPr marL="2114550" indent="-285750">
              <a:buFont typeface="Arial" panose="020B0604020202020204" pitchFamily="34" charset="0"/>
              <a:buChar char="•"/>
              <a:defRPr>
                <a:solidFill>
                  <a:srgbClr val="BC0067"/>
                </a:solidFill>
              </a:defRPr>
            </a:lvl5pPr>
          </a:lstStyle>
          <a:p>
            <a:pPr lvl="0"/>
            <a:r>
              <a:rPr lang="en-US"/>
              <a:t>Bullet text here</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a:extLst>
              <a:ext uri="{FF2B5EF4-FFF2-40B4-BE49-F238E27FC236}">
                <a16:creationId xmlns:a16="http://schemas.microsoft.com/office/drawing/2014/main" id="{0EC0C162-0B6F-F509-BD50-478DA3D45E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967034" y="3927990"/>
            <a:ext cx="1821379" cy="4086225"/>
          </a:xfrm>
          <a:prstGeom prst="rect">
            <a:avLst/>
          </a:prstGeom>
        </p:spPr>
      </p:pic>
    </p:spTree>
    <p:extLst>
      <p:ext uri="{BB962C8B-B14F-4D97-AF65-F5344CB8AC3E}">
        <p14:creationId xmlns:p14="http://schemas.microsoft.com/office/powerpoint/2010/main" val="3396121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can for Safety Quote or Emphasis slide">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3705225" y="3429000"/>
            <a:ext cx="4000500" cy="1743972"/>
          </a:xfrm>
        </p:spPr>
        <p:txBody>
          <a:bodyPr>
            <a:normAutofit/>
          </a:bodyPr>
          <a:lstStyle>
            <a:lvl1pPr marL="0" indent="0" algn="ctr">
              <a:buNone/>
              <a:defRPr sz="2800" b="1">
                <a:solidFill>
                  <a:srgbClr val="BC0067"/>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“Quote here quote here quote here quote here quote here”</a:t>
            </a:r>
          </a:p>
        </p:txBody>
      </p:sp>
      <p:sp>
        <p:nvSpPr>
          <p:cNvPr id="10" name="Title 1">
            <a:extLst>
              <a:ext uri="{FF2B5EF4-FFF2-40B4-BE49-F238E27FC236}">
                <a16:creationId xmlns:a16="http://schemas.microsoft.com/office/drawing/2014/main" id="{909C0BA0-5699-4AC4-B53B-2375CCD7A4BD}"/>
              </a:ext>
            </a:extLst>
          </p:cNvPr>
          <p:cNvSpPr>
            <a:spLocks noGrp="1"/>
          </p:cNvSpPr>
          <p:nvPr>
            <p:ph type="title" hasCustomPrompt="1"/>
          </p:nvPr>
        </p:nvSpPr>
        <p:spPr>
          <a:xfrm>
            <a:off x="304800" y="1425810"/>
            <a:ext cx="10029825" cy="698265"/>
          </a:xfrm>
        </p:spPr>
        <p:txBody>
          <a:bodyPr>
            <a:normAutofit/>
          </a:bodyPr>
          <a:lstStyle>
            <a:lvl1pPr>
              <a:defRPr sz="2800"/>
            </a:lvl1pPr>
          </a:lstStyle>
          <a:p>
            <a:r>
              <a:rPr lang="en-US"/>
              <a:t>Quote or emphasis slide title (Arial 28pt bold)</a:t>
            </a:r>
            <a:endParaRPr lang="en-GB"/>
          </a:p>
        </p:txBody>
      </p:sp>
      <p:pic>
        <p:nvPicPr>
          <p:cNvPr id="3" name="Picture 2">
            <a:extLst>
              <a:ext uri="{FF2B5EF4-FFF2-40B4-BE49-F238E27FC236}">
                <a16:creationId xmlns:a16="http://schemas.microsoft.com/office/drawing/2014/main" id="{4A27335A-3FA3-4BB1-9C5C-FFC47DAC3F0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rot="10800000">
            <a:off x="2657474" y="4245169"/>
            <a:ext cx="5781674" cy="1855605"/>
          </a:xfrm>
          <a:prstGeom prst="rect">
            <a:avLst/>
          </a:prstGeom>
        </p:spPr>
      </p:pic>
    </p:spTree>
    <p:extLst>
      <p:ext uri="{BB962C8B-B14F-4D97-AF65-F5344CB8AC3E}">
        <p14:creationId xmlns:p14="http://schemas.microsoft.com/office/powerpoint/2010/main" val="26773972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can for Safety Photo slide">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5B85AFFC-C30C-4C39-A2C2-576C1854E852}"/>
              </a:ext>
            </a:extLst>
          </p:cNvPr>
          <p:cNvSpPr>
            <a:spLocks noGrp="1"/>
          </p:cNvSpPr>
          <p:nvPr>
            <p:ph idx="1" hasCustomPrompt="1"/>
          </p:nvPr>
        </p:nvSpPr>
        <p:spPr>
          <a:xfrm>
            <a:off x="1919536" y="1912640"/>
            <a:ext cx="4114800" cy="2183415"/>
          </a:xfrm>
        </p:spPr>
        <p:txBody>
          <a:bodyPr/>
          <a:lstStyle>
            <a:lvl1pPr marL="0" indent="0">
              <a:buFont typeface="Arial" panose="020B0604020202020204" pitchFamily="34" charset="0"/>
              <a:buNone/>
              <a:defRPr b="0">
                <a:solidFill>
                  <a:srgbClr val="BC0067"/>
                </a:solidFill>
              </a:defRPr>
            </a:lvl1pPr>
            <a:lvl2pPr marL="457200" indent="0">
              <a:buFont typeface="Arial" panose="020B0604020202020204" pitchFamily="34" charset="0"/>
              <a:buNone/>
              <a:defRPr>
                <a:solidFill>
                  <a:srgbClr val="004380"/>
                </a:solidFill>
              </a:defRPr>
            </a:lvl2pPr>
            <a:lvl3pPr marL="914400" indent="0">
              <a:buFont typeface="Arial" panose="020B0604020202020204" pitchFamily="34" charset="0"/>
              <a:buNone/>
              <a:defRPr baseline="0">
                <a:solidFill>
                  <a:srgbClr val="0093D9"/>
                </a:solidFill>
              </a:defRPr>
            </a:lvl3pPr>
            <a:lvl4pPr marL="1371600" indent="0">
              <a:buFont typeface="Arial" panose="020B0604020202020204" pitchFamily="34" charset="0"/>
              <a:buNone/>
              <a:defRPr>
                <a:solidFill>
                  <a:srgbClr val="004380"/>
                </a:solidFill>
              </a:defRPr>
            </a:lvl4pPr>
            <a:lvl5pPr marL="1828800" indent="0">
              <a:buFont typeface="Arial" panose="020B0604020202020204" pitchFamily="34" charset="0"/>
              <a:buNone/>
              <a:defRPr>
                <a:solidFill>
                  <a:srgbClr val="BC0067"/>
                </a:solidFill>
              </a:defRPr>
            </a:lvl5pPr>
          </a:lstStyle>
          <a:p>
            <a:pPr lvl="0"/>
            <a:r>
              <a:rPr lang="en-GB"/>
              <a:t>Photo here</a:t>
            </a:r>
          </a:p>
        </p:txBody>
      </p:sp>
      <p:sp>
        <p:nvSpPr>
          <p:cNvPr id="16" name="Content Placeholder 2">
            <a:extLst>
              <a:ext uri="{FF2B5EF4-FFF2-40B4-BE49-F238E27FC236}">
                <a16:creationId xmlns:a16="http://schemas.microsoft.com/office/drawing/2014/main" id="{8D72359C-9729-45C3-8F7A-8CDA720ABE47}"/>
              </a:ext>
            </a:extLst>
          </p:cNvPr>
          <p:cNvSpPr>
            <a:spLocks noGrp="1"/>
          </p:cNvSpPr>
          <p:nvPr>
            <p:ph idx="12" hasCustomPrompt="1"/>
          </p:nvPr>
        </p:nvSpPr>
        <p:spPr>
          <a:xfrm>
            <a:off x="6291511" y="1910755"/>
            <a:ext cx="4114800" cy="2183415"/>
          </a:xfrm>
        </p:spPr>
        <p:txBody>
          <a:bodyPr/>
          <a:lstStyle>
            <a:lvl1pPr marL="0" indent="0">
              <a:buFont typeface="Arial" panose="020B0604020202020204" pitchFamily="34" charset="0"/>
              <a:buNone/>
              <a:defRPr b="0">
                <a:solidFill>
                  <a:srgbClr val="BC0067"/>
                </a:solidFill>
              </a:defRPr>
            </a:lvl1pPr>
            <a:lvl2pPr marL="457200" indent="0">
              <a:buFont typeface="Arial" panose="020B0604020202020204" pitchFamily="34" charset="0"/>
              <a:buNone/>
              <a:defRPr>
                <a:solidFill>
                  <a:srgbClr val="004380"/>
                </a:solidFill>
              </a:defRPr>
            </a:lvl2pPr>
            <a:lvl3pPr marL="914400" indent="0">
              <a:buFont typeface="Arial" panose="020B0604020202020204" pitchFamily="34" charset="0"/>
              <a:buNone/>
              <a:defRPr baseline="0">
                <a:solidFill>
                  <a:srgbClr val="0093D9"/>
                </a:solidFill>
              </a:defRPr>
            </a:lvl3pPr>
            <a:lvl4pPr marL="1371600" indent="0">
              <a:buFont typeface="Arial" panose="020B0604020202020204" pitchFamily="34" charset="0"/>
              <a:buNone/>
              <a:defRPr>
                <a:solidFill>
                  <a:srgbClr val="004380"/>
                </a:solidFill>
              </a:defRPr>
            </a:lvl4pPr>
            <a:lvl5pPr marL="1828800" indent="0">
              <a:buFont typeface="Arial" panose="020B0604020202020204" pitchFamily="34" charset="0"/>
              <a:buNone/>
              <a:defRPr>
                <a:solidFill>
                  <a:srgbClr val="BC0067"/>
                </a:solidFill>
              </a:defRPr>
            </a:lvl5pPr>
          </a:lstStyle>
          <a:p>
            <a:pPr lvl="0"/>
            <a:r>
              <a:rPr lang="en-GB"/>
              <a:t>Photo here</a:t>
            </a:r>
          </a:p>
        </p:txBody>
      </p:sp>
      <p:sp>
        <p:nvSpPr>
          <p:cNvPr id="18" name="Content Placeholder 2">
            <a:extLst>
              <a:ext uri="{FF2B5EF4-FFF2-40B4-BE49-F238E27FC236}">
                <a16:creationId xmlns:a16="http://schemas.microsoft.com/office/drawing/2014/main" id="{2325A945-B0EE-4E42-99DC-6179ACE5823D}"/>
              </a:ext>
            </a:extLst>
          </p:cNvPr>
          <p:cNvSpPr>
            <a:spLocks noGrp="1"/>
          </p:cNvSpPr>
          <p:nvPr>
            <p:ph idx="13" hasCustomPrompt="1"/>
          </p:nvPr>
        </p:nvSpPr>
        <p:spPr>
          <a:xfrm>
            <a:off x="1919536" y="4593020"/>
            <a:ext cx="4114800" cy="2135485"/>
          </a:xfrm>
        </p:spPr>
        <p:txBody>
          <a:bodyPr/>
          <a:lstStyle>
            <a:lvl1pPr marL="0" indent="0">
              <a:buFont typeface="Arial" panose="020B0604020202020204" pitchFamily="34" charset="0"/>
              <a:buNone/>
              <a:defRPr b="0">
                <a:solidFill>
                  <a:srgbClr val="BC0067"/>
                </a:solidFill>
              </a:defRPr>
            </a:lvl1pPr>
            <a:lvl2pPr marL="457200" indent="0">
              <a:buFont typeface="Arial" panose="020B0604020202020204" pitchFamily="34" charset="0"/>
              <a:buNone/>
              <a:defRPr>
                <a:solidFill>
                  <a:srgbClr val="004380"/>
                </a:solidFill>
              </a:defRPr>
            </a:lvl2pPr>
            <a:lvl3pPr marL="914400" indent="0">
              <a:buFont typeface="Arial" panose="020B0604020202020204" pitchFamily="34" charset="0"/>
              <a:buNone/>
              <a:defRPr baseline="0">
                <a:solidFill>
                  <a:srgbClr val="0093D9"/>
                </a:solidFill>
              </a:defRPr>
            </a:lvl3pPr>
            <a:lvl4pPr marL="1371600" indent="0">
              <a:buFont typeface="Arial" panose="020B0604020202020204" pitchFamily="34" charset="0"/>
              <a:buNone/>
              <a:defRPr>
                <a:solidFill>
                  <a:srgbClr val="004380"/>
                </a:solidFill>
              </a:defRPr>
            </a:lvl4pPr>
            <a:lvl5pPr marL="1828800" indent="0">
              <a:buFont typeface="Arial" panose="020B0604020202020204" pitchFamily="34" charset="0"/>
              <a:buNone/>
              <a:defRPr>
                <a:solidFill>
                  <a:srgbClr val="BC0067"/>
                </a:solidFill>
              </a:defRPr>
            </a:lvl5pPr>
          </a:lstStyle>
          <a:p>
            <a:pPr lvl="0"/>
            <a:r>
              <a:rPr lang="en-GB"/>
              <a:t>Photo here</a:t>
            </a:r>
          </a:p>
        </p:txBody>
      </p:sp>
      <p:sp>
        <p:nvSpPr>
          <p:cNvPr id="20" name="Content Placeholder 2">
            <a:extLst>
              <a:ext uri="{FF2B5EF4-FFF2-40B4-BE49-F238E27FC236}">
                <a16:creationId xmlns:a16="http://schemas.microsoft.com/office/drawing/2014/main" id="{D522310E-F932-46CB-9539-90C5D4887863}"/>
              </a:ext>
            </a:extLst>
          </p:cNvPr>
          <p:cNvSpPr>
            <a:spLocks noGrp="1"/>
          </p:cNvSpPr>
          <p:nvPr>
            <p:ph idx="14" hasCustomPrompt="1"/>
          </p:nvPr>
        </p:nvSpPr>
        <p:spPr>
          <a:xfrm>
            <a:off x="6291511" y="4593019"/>
            <a:ext cx="4114800" cy="2135485"/>
          </a:xfrm>
        </p:spPr>
        <p:txBody>
          <a:bodyPr/>
          <a:lstStyle>
            <a:lvl1pPr marL="0" indent="0">
              <a:buFont typeface="Arial" panose="020B0604020202020204" pitchFamily="34" charset="0"/>
              <a:buNone/>
              <a:defRPr b="0">
                <a:solidFill>
                  <a:srgbClr val="BC0067"/>
                </a:solidFill>
              </a:defRPr>
            </a:lvl1pPr>
            <a:lvl2pPr marL="457200" indent="0">
              <a:buFont typeface="Arial" panose="020B0604020202020204" pitchFamily="34" charset="0"/>
              <a:buNone/>
              <a:defRPr>
                <a:solidFill>
                  <a:srgbClr val="004380"/>
                </a:solidFill>
              </a:defRPr>
            </a:lvl2pPr>
            <a:lvl3pPr marL="914400" indent="0">
              <a:buFont typeface="Arial" panose="020B0604020202020204" pitchFamily="34" charset="0"/>
              <a:buNone/>
              <a:defRPr baseline="0">
                <a:solidFill>
                  <a:srgbClr val="0093D9"/>
                </a:solidFill>
              </a:defRPr>
            </a:lvl3pPr>
            <a:lvl4pPr marL="1371600" indent="0">
              <a:buFont typeface="Arial" panose="020B0604020202020204" pitchFamily="34" charset="0"/>
              <a:buNone/>
              <a:defRPr>
                <a:solidFill>
                  <a:srgbClr val="004380"/>
                </a:solidFill>
              </a:defRPr>
            </a:lvl4pPr>
            <a:lvl5pPr marL="1828800" indent="0">
              <a:buFont typeface="Arial" panose="020B0604020202020204" pitchFamily="34" charset="0"/>
              <a:buNone/>
              <a:defRPr>
                <a:solidFill>
                  <a:srgbClr val="BC0067"/>
                </a:solidFill>
              </a:defRPr>
            </a:lvl5pPr>
          </a:lstStyle>
          <a:p>
            <a:pPr lvl="0"/>
            <a:r>
              <a:rPr lang="en-GB"/>
              <a:t>Photo here</a:t>
            </a:r>
          </a:p>
        </p:txBody>
      </p:sp>
    </p:spTree>
    <p:extLst>
      <p:ext uri="{BB962C8B-B14F-4D97-AF65-F5344CB8AC3E}">
        <p14:creationId xmlns:p14="http://schemas.microsoft.com/office/powerpoint/2010/main" val="9250761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can for Safety END slide">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3162200" y="2759471"/>
            <a:ext cx="3505300" cy="1758157"/>
          </a:xfrm>
        </p:spPr>
        <p:txBody>
          <a:bodyPr/>
          <a:lstStyle>
            <a:lvl1pPr>
              <a:defRPr/>
            </a:lvl1pPr>
          </a:lstStyle>
          <a:p>
            <a:r>
              <a:rPr lang="en-US"/>
              <a:t>Thank you!</a:t>
            </a:r>
            <a:endParaRPr lang="en-GB"/>
          </a:p>
        </p:txBody>
      </p:sp>
      <p:pic>
        <p:nvPicPr>
          <p:cNvPr id="3" name="Picture 2">
            <a:extLst>
              <a:ext uri="{FF2B5EF4-FFF2-40B4-BE49-F238E27FC236}">
                <a16:creationId xmlns:a16="http://schemas.microsoft.com/office/drawing/2014/main" id="{B81AB482-D49E-48B9-8F52-02F8E88E967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744615" y="390526"/>
            <a:ext cx="2810612" cy="6305550"/>
          </a:xfrm>
          <a:prstGeom prst="rect">
            <a:avLst/>
          </a:prstGeom>
        </p:spPr>
      </p:pic>
    </p:spTree>
    <p:extLst>
      <p:ext uri="{BB962C8B-B14F-4D97-AF65-F5344CB8AC3E}">
        <p14:creationId xmlns:p14="http://schemas.microsoft.com/office/powerpoint/2010/main" val="21279282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can for Safety END slide 2">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2590700" y="2759471"/>
            <a:ext cx="3505300" cy="1758157"/>
          </a:xfrm>
        </p:spPr>
        <p:txBody>
          <a:bodyPr/>
          <a:lstStyle>
            <a:lvl1pPr>
              <a:defRPr/>
            </a:lvl1pPr>
          </a:lstStyle>
          <a:p>
            <a:r>
              <a:rPr lang="en-US"/>
              <a:t>Thank you!</a:t>
            </a:r>
            <a:endParaRPr lang="en-GB"/>
          </a:p>
        </p:txBody>
      </p:sp>
      <p:pic>
        <p:nvPicPr>
          <p:cNvPr id="3" name="Picture 2">
            <a:extLst>
              <a:ext uri="{FF2B5EF4-FFF2-40B4-BE49-F238E27FC236}">
                <a16:creationId xmlns:a16="http://schemas.microsoft.com/office/drawing/2014/main" id="{B81AB482-D49E-48B9-8F52-02F8E88E967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825049" y="1034440"/>
            <a:ext cx="4642925" cy="4789120"/>
          </a:xfrm>
          <a:prstGeom prst="rect">
            <a:avLst/>
          </a:prstGeom>
        </p:spPr>
      </p:pic>
    </p:spTree>
    <p:extLst>
      <p:ext uri="{BB962C8B-B14F-4D97-AF65-F5344CB8AC3E}">
        <p14:creationId xmlns:p14="http://schemas.microsoft.com/office/powerpoint/2010/main" val="6735551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D1763-15EC-4DA6-ADBC-72D9AC155E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600CBED-72F9-4B57-A07A-8A4AC52A4FA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107586C-1A82-4AD2-90F5-3ED4EA2B22F5}"/>
              </a:ext>
            </a:extLst>
          </p:cNvPr>
          <p:cNvSpPr>
            <a:spLocks noGrp="1"/>
          </p:cNvSpPr>
          <p:nvPr>
            <p:ph type="dt" sz="half" idx="10"/>
          </p:nvPr>
        </p:nvSpPr>
        <p:spPr/>
        <p:txBody>
          <a:bodyPr/>
          <a:lstStyle/>
          <a:p>
            <a:fld id="{245FA502-91A6-40B2-9C3E-411F6FDDC475}" type="datetimeFigureOut">
              <a:rPr lang="en-GB" smtClean="0"/>
              <a:t>04/06/2025</a:t>
            </a:fld>
            <a:endParaRPr lang="en-GB" dirty="0"/>
          </a:p>
        </p:txBody>
      </p:sp>
      <p:sp>
        <p:nvSpPr>
          <p:cNvPr id="5" name="Footer Placeholder 4">
            <a:extLst>
              <a:ext uri="{FF2B5EF4-FFF2-40B4-BE49-F238E27FC236}">
                <a16:creationId xmlns:a16="http://schemas.microsoft.com/office/drawing/2014/main" id="{22E9F385-669D-4C71-AD26-17382A85AB1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F37F5E88-45F1-4177-AF8E-56ED5142F0A8}"/>
              </a:ext>
            </a:extLst>
          </p:cNvPr>
          <p:cNvSpPr>
            <a:spLocks noGrp="1"/>
          </p:cNvSpPr>
          <p:nvPr>
            <p:ph type="sldNum" sz="quarter" idx="12"/>
          </p:nvPr>
        </p:nvSpPr>
        <p:spPr/>
        <p:txBody>
          <a:bodyPr/>
          <a:lstStyle/>
          <a:p>
            <a:fld id="{1CAE7117-993D-4889-99A9-09C91F33D41A}" type="slidenum">
              <a:rPr lang="en-GB" smtClean="0"/>
              <a:t>‹#›</a:t>
            </a:fld>
            <a:endParaRPr lang="en-GB" dirty="0"/>
          </a:p>
        </p:txBody>
      </p:sp>
    </p:spTree>
    <p:extLst>
      <p:ext uri="{BB962C8B-B14F-4D97-AF65-F5344CB8AC3E}">
        <p14:creationId xmlns:p14="http://schemas.microsoft.com/office/powerpoint/2010/main" val="20571924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3A0E0F-842E-4D62-1C46-D22F2F02A482}"/>
              </a:ext>
            </a:extLst>
          </p:cNvPr>
          <p:cNvSpPr>
            <a:spLocks noGrp="1"/>
          </p:cNvSpPr>
          <p:nvPr>
            <p:ph type="dt" sz="half" idx="10"/>
          </p:nvPr>
        </p:nvSpPr>
        <p:spPr/>
        <p:txBody>
          <a:bodyPr/>
          <a:lstStyle/>
          <a:p>
            <a:fld id="{8004DB0E-1D3B-49E8-8CD5-CCD89710BE22}" type="datetimeFigureOut">
              <a:rPr lang="en-GB" smtClean="0"/>
              <a:t>04/06/2025</a:t>
            </a:fld>
            <a:endParaRPr lang="en-GB"/>
          </a:p>
        </p:txBody>
      </p:sp>
      <p:sp>
        <p:nvSpPr>
          <p:cNvPr id="3" name="Footer Placeholder 2">
            <a:extLst>
              <a:ext uri="{FF2B5EF4-FFF2-40B4-BE49-F238E27FC236}">
                <a16:creationId xmlns:a16="http://schemas.microsoft.com/office/drawing/2014/main" id="{57D04350-CF10-0090-214B-B5F9FC2E9A7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B3784AB-5E66-F579-1CBE-749BF1E452DD}"/>
              </a:ext>
            </a:extLst>
          </p:cNvPr>
          <p:cNvSpPr>
            <a:spLocks noGrp="1"/>
          </p:cNvSpPr>
          <p:nvPr>
            <p:ph type="sldNum" sz="quarter" idx="12"/>
          </p:nvPr>
        </p:nvSpPr>
        <p:spPr/>
        <p:txBody>
          <a:bodyPr/>
          <a:lstStyle/>
          <a:p>
            <a:fld id="{A22E3488-AA3F-4857-AC4C-004727652E6A}" type="slidenum">
              <a:rPr lang="en-GB" smtClean="0"/>
              <a:t>‹#›</a:t>
            </a:fld>
            <a:endParaRPr lang="en-GB"/>
          </a:p>
        </p:txBody>
      </p:sp>
    </p:spTree>
    <p:extLst>
      <p:ext uri="{BB962C8B-B14F-4D97-AF65-F5344CB8AC3E}">
        <p14:creationId xmlns:p14="http://schemas.microsoft.com/office/powerpoint/2010/main" val="1755236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nhs_ppt_widescreen2_v2.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85904" cy="6858000"/>
          </a:xfrm>
          <a:prstGeom prst="rect">
            <a:avLst/>
          </a:prstGeom>
        </p:spPr>
      </p:pic>
      <p:sp>
        <p:nvSpPr>
          <p:cNvPr id="2" name="Title 1"/>
          <p:cNvSpPr>
            <a:spLocks noGrp="1"/>
          </p:cNvSpPr>
          <p:nvPr>
            <p:ph type="title" hasCustomPrompt="1"/>
          </p:nvPr>
        </p:nvSpPr>
        <p:spPr/>
        <p:txBody>
          <a:bodyPr/>
          <a:lstStyle>
            <a:lvl1pPr>
              <a:defRPr baseline="0"/>
            </a:lvl1pPr>
          </a:lstStyle>
          <a:p>
            <a:r>
              <a:rPr lang="en-US" dirty="0"/>
              <a:t>Title here</a:t>
            </a:r>
            <a:endParaRPr lang="en-GB"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4C1CEAE3-FD97-44DC-8D39-0996EB8D0EE8}" type="datetimeFigureOut">
              <a:rPr lang="en-GB" smtClean="0"/>
              <a:t>04/06/2025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11564F2-4FC3-4444-8AA3-1C09FF358128}" type="slidenum">
              <a:rPr lang="en-GB" smtClean="0"/>
              <a:t>‹#›</a:t>
            </a:fld>
            <a:endParaRPr lang="en-GB" dirty="0"/>
          </a:p>
        </p:txBody>
      </p:sp>
      <p:sp>
        <p:nvSpPr>
          <p:cNvPr id="8" name="Rectangle 7"/>
          <p:cNvSpPr/>
          <p:nvPr userDrawn="1"/>
        </p:nvSpPr>
        <p:spPr>
          <a:xfrm>
            <a:off x="9619989" y="5323562"/>
            <a:ext cx="2455101" cy="1340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Content Placeholder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97258" y="5782098"/>
            <a:ext cx="1819659" cy="664611"/>
          </a:xfrm>
          <a:prstGeom prst="rect">
            <a:avLst/>
          </a:prstGeom>
        </p:spPr>
      </p:pic>
    </p:spTree>
    <p:extLst>
      <p:ext uri="{BB962C8B-B14F-4D97-AF65-F5344CB8AC3E}">
        <p14:creationId xmlns:p14="http://schemas.microsoft.com/office/powerpoint/2010/main" val="3137156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can for Safety Cover Slide 1">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442630" y="3128168"/>
            <a:ext cx="4629150" cy="1758157"/>
          </a:xfrm>
        </p:spPr>
        <p:txBody>
          <a:bodyPr/>
          <a:lstStyle>
            <a:lvl1pPr>
              <a:defRPr/>
            </a:lvl1pPr>
          </a:lstStyle>
          <a:p>
            <a:r>
              <a:rPr lang="en-US"/>
              <a:t>Headline of presentation</a:t>
            </a:r>
            <a:br>
              <a:rPr lang="en-US"/>
            </a:br>
            <a:r>
              <a:rPr lang="en-US"/>
              <a:t>(2 of 4 options)</a:t>
            </a:r>
            <a:endParaRPr lang="en-GB"/>
          </a:p>
        </p:txBody>
      </p:sp>
      <p:pic>
        <p:nvPicPr>
          <p:cNvPr id="3" name="Picture 2">
            <a:extLst>
              <a:ext uri="{FF2B5EF4-FFF2-40B4-BE49-F238E27FC236}">
                <a16:creationId xmlns:a16="http://schemas.microsoft.com/office/drawing/2014/main" id="{B81AB482-D49E-48B9-8F52-02F8E88E967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38200" y="1200925"/>
            <a:ext cx="5604430" cy="5780899"/>
          </a:xfrm>
          <a:prstGeom prst="rect">
            <a:avLst/>
          </a:prstGeom>
        </p:spPr>
      </p:pic>
    </p:spTree>
    <p:extLst>
      <p:ext uri="{BB962C8B-B14F-4D97-AF65-F5344CB8AC3E}">
        <p14:creationId xmlns:p14="http://schemas.microsoft.com/office/powerpoint/2010/main" val="1953470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Scan for Safety Cover Slide 1">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442630" y="3128168"/>
            <a:ext cx="4629150" cy="1758157"/>
          </a:xfrm>
        </p:spPr>
        <p:txBody>
          <a:bodyPr/>
          <a:lstStyle>
            <a:lvl1pPr>
              <a:defRPr/>
            </a:lvl1pPr>
          </a:lstStyle>
          <a:p>
            <a:r>
              <a:rPr lang="en-US"/>
              <a:t>Headline of presentation</a:t>
            </a:r>
            <a:br>
              <a:rPr lang="en-US"/>
            </a:br>
            <a:r>
              <a:rPr lang="en-US"/>
              <a:t>(3 of 4 options)</a:t>
            </a:r>
            <a:endParaRPr lang="en-GB"/>
          </a:p>
        </p:txBody>
      </p:sp>
      <p:pic>
        <p:nvPicPr>
          <p:cNvPr id="3" name="Picture 2">
            <a:extLst>
              <a:ext uri="{FF2B5EF4-FFF2-40B4-BE49-F238E27FC236}">
                <a16:creationId xmlns:a16="http://schemas.microsoft.com/office/drawing/2014/main" id="{B81AB482-D49E-48B9-8F52-02F8E88E967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2898" y="1381125"/>
            <a:ext cx="5429730" cy="5600699"/>
          </a:xfrm>
          <a:prstGeom prst="rect">
            <a:avLst/>
          </a:prstGeom>
        </p:spPr>
      </p:pic>
    </p:spTree>
    <p:extLst>
      <p:ext uri="{BB962C8B-B14F-4D97-AF65-F5344CB8AC3E}">
        <p14:creationId xmlns:p14="http://schemas.microsoft.com/office/powerpoint/2010/main" val="2828216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can for Safety Cover Slide 1">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09500" y="2785268"/>
            <a:ext cx="4629150" cy="1758157"/>
          </a:xfrm>
        </p:spPr>
        <p:txBody>
          <a:bodyPr/>
          <a:lstStyle>
            <a:lvl1pPr>
              <a:defRPr/>
            </a:lvl1pPr>
          </a:lstStyle>
          <a:p>
            <a:r>
              <a:rPr lang="en-US"/>
              <a:t>Headline of presentation</a:t>
            </a:r>
            <a:br>
              <a:rPr lang="en-US"/>
            </a:br>
            <a:r>
              <a:rPr lang="en-US"/>
              <a:t>(1 of 4 options)</a:t>
            </a:r>
            <a:endParaRPr lang="en-GB"/>
          </a:p>
        </p:txBody>
      </p:sp>
      <p:pic>
        <p:nvPicPr>
          <p:cNvPr id="3" name="Picture 2">
            <a:extLst>
              <a:ext uri="{FF2B5EF4-FFF2-40B4-BE49-F238E27FC236}">
                <a16:creationId xmlns:a16="http://schemas.microsoft.com/office/drawing/2014/main" id="{B81AB482-D49E-48B9-8F52-02F8E88E967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238650" y="742951"/>
            <a:ext cx="5928379" cy="6115049"/>
          </a:xfrm>
          <a:prstGeom prst="rect">
            <a:avLst/>
          </a:prstGeom>
        </p:spPr>
      </p:pic>
    </p:spTree>
    <p:extLst>
      <p:ext uri="{BB962C8B-B14F-4D97-AF65-F5344CB8AC3E}">
        <p14:creationId xmlns:p14="http://schemas.microsoft.com/office/powerpoint/2010/main" val="2338343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can for Safety Cover Slide 1">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09500" y="2785268"/>
            <a:ext cx="4629150" cy="1758157"/>
          </a:xfrm>
        </p:spPr>
        <p:txBody>
          <a:bodyPr/>
          <a:lstStyle>
            <a:lvl1pPr>
              <a:defRPr/>
            </a:lvl1pPr>
          </a:lstStyle>
          <a:p>
            <a:r>
              <a:rPr lang="en-US"/>
              <a:t>Headline of presentation</a:t>
            </a:r>
            <a:br>
              <a:rPr lang="en-US"/>
            </a:br>
            <a:r>
              <a:rPr lang="en-US"/>
              <a:t>(4 of 4 options)</a:t>
            </a:r>
            <a:endParaRPr lang="en-GB"/>
          </a:p>
        </p:txBody>
      </p:sp>
      <p:pic>
        <p:nvPicPr>
          <p:cNvPr id="3" name="Picture 2">
            <a:extLst>
              <a:ext uri="{FF2B5EF4-FFF2-40B4-BE49-F238E27FC236}">
                <a16:creationId xmlns:a16="http://schemas.microsoft.com/office/drawing/2014/main" id="{B81AB482-D49E-48B9-8F52-02F8E88E967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238650" y="742951"/>
            <a:ext cx="5928379" cy="6115048"/>
          </a:xfrm>
          <a:prstGeom prst="rect">
            <a:avLst/>
          </a:prstGeom>
        </p:spPr>
      </p:pic>
    </p:spTree>
    <p:extLst>
      <p:ext uri="{BB962C8B-B14F-4D97-AF65-F5344CB8AC3E}">
        <p14:creationId xmlns:p14="http://schemas.microsoft.com/office/powerpoint/2010/main" val="369806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can for Safety Bullet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CD82887-A284-49FB-89D5-0916547EA0C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967034" y="3927990"/>
            <a:ext cx="1821379" cy="4086225"/>
          </a:xfrm>
          <a:prstGeom prst="rect">
            <a:avLst/>
          </a:prstGeom>
        </p:spPr>
      </p:pic>
      <p:sp>
        <p:nvSpPr>
          <p:cNvPr id="15" name="Title 1">
            <a:extLst>
              <a:ext uri="{FF2B5EF4-FFF2-40B4-BE49-F238E27FC236}">
                <a16:creationId xmlns:a16="http://schemas.microsoft.com/office/drawing/2014/main" id="{DFA37FDB-F7FD-4DF0-8D52-77E89135FEB9}"/>
              </a:ext>
            </a:extLst>
          </p:cNvPr>
          <p:cNvSpPr>
            <a:spLocks noGrp="1"/>
          </p:cNvSpPr>
          <p:nvPr>
            <p:ph type="title" hasCustomPrompt="1"/>
          </p:nvPr>
        </p:nvSpPr>
        <p:spPr>
          <a:xfrm>
            <a:off x="304800" y="1425810"/>
            <a:ext cx="10029825" cy="698265"/>
          </a:xfrm>
        </p:spPr>
        <p:txBody>
          <a:bodyPr>
            <a:normAutofit/>
          </a:bodyPr>
          <a:lstStyle>
            <a:lvl1pPr>
              <a:defRPr sz="2800"/>
            </a:lvl1pPr>
          </a:lstStyle>
          <a:p>
            <a:r>
              <a:rPr lang="en-US"/>
              <a:t>Bullet Slide title (Arial 28pt bold)</a:t>
            </a:r>
            <a:endParaRPr lang="en-GB"/>
          </a:p>
        </p:txBody>
      </p:sp>
      <p:sp>
        <p:nvSpPr>
          <p:cNvPr id="17" name="Content Placeholder 2">
            <a:extLst>
              <a:ext uri="{FF2B5EF4-FFF2-40B4-BE49-F238E27FC236}">
                <a16:creationId xmlns:a16="http://schemas.microsoft.com/office/drawing/2014/main" id="{8375B4E0-070A-4984-8ED8-B7F45D18AFB5}"/>
              </a:ext>
            </a:extLst>
          </p:cNvPr>
          <p:cNvSpPr>
            <a:spLocks noGrp="1"/>
          </p:cNvSpPr>
          <p:nvPr>
            <p:ph idx="1" hasCustomPrompt="1"/>
          </p:nvPr>
        </p:nvSpPr>
        <p:spPr>
          <a:xfrm>
            <a:off x="304800" y="2474118"/>
            <a:ext cx="9363075" cy="3013179"/>
          </a:xfrm>
        </p:spPr>
        <p:txBody>
          <a:bodyPr/>
          <a:lstStyle>
            <a:lvl1pPr marL="457200" indent="-457200">
              <a:buFont typeface="Arial" panose="020B0604020202020204" pitchFamily="34" charset="0"/>
              <a:buChar char="•"/>
              <a:defRPr b="0">
                <a:solidFill>
                  <a:srgbClr val="BC0067"/>
                </a:solidFill>
              </a:defRPr>
            </a:lvl1pPr>
            <a:lvl2pPr marL="800100" indent="-342900">
              <a:buFont typeface="Arial" panose="020B0604020202020204" pitchFamily="34" charset="0"/>
              <a:buChar char="•"/>
              <a:defRPr>
                <a:solidFill>
                  <a:srgbClr val="004380"/>
                </a:solidFill>
              </a:defRPr>
            </a:lvl2pPr>
            <a:lvl3pPr marL="1257300" indent="-342900">
              <a:buFont typeface="Arial" panose="020B0604020202020204" pitchFamily="34" charset="0"/>
              <a:buChar char="•"/>
              <a:defRPr baseline="0">
                <a:solidFill>
                  <a:srgbClr val="0093D9"/>
                </a:solidFill>
              </a:defRPr>
            </a:lvl3pPr>
            <a:lvl4pPr marL="1657350" indent="-285750">
              <a:buFont typeface="Arial" panose="020B0604020202020204" pitchFamily="34" charset="0"/>
              <a:buChar char="•"/>
              <a:defRPr>
                <a:solidFill>
                  <a:srgbClr val="004380"/>
                </a:solidFill>
              </a:defRPr>
            </a:lvl4pPr>
            <a:lvl5pPr marL="2114550" indent="-285750">
              <a:buFont typeface="Arial" panose="020B0604020202020204" pitchFamily="34" charset="0"/>
              <a:buChar char="•"/>
              <a:defRPr>
                <a:solidFill>
                  <a:srgbClr val="BC0067"/>
                </a:solidFill>
              </a:defRPr>
            </a:lvl5pPr>
          </a:lstStyle>
          <a:p>
            <a:pPr lvl="0"/>
            <a:r>
              <a:rPr lang="en-US"/>
              <a:t>Bullet text here</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8645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an for Safety Text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CD82887-A284-49FB-89D5-0916547EA0C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967034" y="3927990"/>
            <a:ext cx="1821379" cy="4086225"/>
          </a:xfrm>
          <a:prstGeom prst="rect">
            <a:avLst/>
          </a:prstGeom>
        </p:spPr>
      </p:pic>
      <p:sp>
        <p:nvSpPr>
          <p:cNvPr id="15" name="Title 1">
            <a:extLst>
              <a:ext uri="{FF2B5EF4-FFF2-40B4-BE49-F238E27FC236}">
                <a16:creationId xmlns:a16="http://schemas.microsoft.com/office/drawing/2014/main" id="{DFA37FDB-F7FD-4DF0-8D52-77E89135FEB9}"/>
              </a:ext>
            </a:extLst>
          </p:cNvPr>
          <p:cNvSpPr>
            <a:spLocks noGrp="1"/>
          </p:cNvSpPr>
          <p:nvPr>
            <p:ph type="title" hasCustomPrompt="1"/>
          </p:nvPr>
        </p:nvSpPr>
        <p:spPr>
          <a:xfrm>
            <a:off x="304800" y="1425810"/>
            <a:ext cx="10029825" cy="698265"/>
          </a:xfrm>
        </p:spPr>
        <p:txBody>
          <a:bodyPr>
            <a:normAutofit/>
          </a:bodyPr>
          <a:lstStyle>
            <a:lvl1pPr>
              <a:defRPr sz="2800"/>
            </a:lvl1pPr>
          </a:lstStyle>
          <a:p>
            <a:r>
              <a:rPr lang="en-US"/>
              <a:t>Text Slide title (Arial 28pt bold)</a:t>
            </a:r>
            <a:endParaRPr lang="en-GB"/>
          </a:p>
        </p:txBody>
      </p:sp>
      <p:sp>
        <p:nvSpPr>
          <p:cNvPr id="17" name="Content Placeholder 2">
            <a:extLst>
              <a:ext uri="{FF2B5EF4-FFF2-40B4-BE49-F238E27FC236}">
                <a16:creationId xmlns:a16="http://schemas.microsoft.com/office/drawing/2014/main" id="{8375B4E0-070A-4984-8ED8-B7F45D18AFB5}"/>
              </a:ext>
            </a:extLst>
          </p:cNvPr>
          <p:cNvSpPr>
            <a:spLocks noGrp="1"/>
          </p:cNvSpPr>
          <p:nvPr>
            <p:ph idx="1" hasCustomPrompt="1"/>
          </p:nvPr>
        </p:nvSpPr>
        <p:spPr>
          <a:xfrm>
            <a:off x="304800" y="2474118"/>
            <a:ext cx="9363075" cy="3013179"/>
          </a:xfrm>
        </p:spPr>
        <p:txBody>
          <a:bodyPr/>
          <a:lstStyle>
            <a:lvl1pPr marL="0" indent="0">
              <a:buFont typeface="Arial" panose="020B0604020202020204" pitchFamily="34" charset="0"/>
              <a:buNone/>
              <a:defRPr b="0">
                <a:solidFill>
                  <a:srgbClr val="BC0067"/>
                </a:solidFill>
              </a:defRPr>
            </a:lvl1pPr>
            <a:lvl2pPr marL="457200" indent="0">
              <a:buFont typeface="Arial" panose="020B0604020202020204" pitchFamily="34" charset="0"/>
              <a:buNone/>
              <a:defRPr>
                <a:solidFill>
                  <a:srgbClr val="004380"/>
                </a:solidFill>
              </a:defRPr>
            </a:lvl2pPr>
            <a:lvl3pPr marL="914400" indent="0">
              <a:buFont typeface="Arial" panose="020B0604020202020204" pitchFamily="34" charset="0"/>
              <a:buNone/>
              <a:defRPr baseline="0">
                <a:solidFill>
                  <a:srgbClr val="0093D9"/>
                </a:solidFill>
              </a:defRPr>
            </a:lvl3pPr>
            <a:lvl4pPr marL="1371600" indent="0">
              <a:buFont typeface="Arial" panose="020B0604020202020204" pitchFamily="34" charset="0"/>
              <a:buNone/>
              <a:defRPr>
                <a:solidFill>
                  <a:srgbClr val="004380"/>
                </a:solidFill>
              </a:defRPr>
            </a:lvl4pPr>
            <a:lvl5pPr marL="1828800" indent="0">
              <a:buFont typeface="Arial" panose="020B0604020202020204" pitchFamily="34" charset="0"/>
              <a:buNone/>
              <a:defRPr>
                <a:solidFill>
                  <a:srgbClr val="BC0067"/>
                </a:solidFill>
              </a:defRPr>
            </a:lvl5pPr>
          </a:lstStyle>
          <a:p>
            <a:pPr lvl="0"/>
            <a:r>
              <a:rPr lang="en-US"/>
              <a:t>Text here</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13513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can for Safety Chart Slid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AF41363-EF4D-4EA6-A685-9C4EEE21269C}"/>
              </a:ext>
            </a:extLst>
          </p:cNvPr>
          <p:cNvSpPr>
            <a:spLocks noGrp="1"/>
          </p:cNvSpPr>
          <p:nvPr>
            <p:ph type="title" hasCustomPrompt="1"/>
          </p:nvPr>
        </p:nvSpPr>
        <p:spPr>
          <a:xfrm>
            <a:off x="304800" y="1425810"/>
            <a:ext cx="10029825" cy="698265"/>
          </a:xfrm>
        </p:spPr>
        <p:txBody>
          <a:bodyPr>
            <a:normAutofit/>
          </a:bodyPr>
          <a:lstStyle>
            <a:lvl1pPr>
              <a:defRPr sz="2800"/>
            </a:lvl1pPr>
          </a:lstStyle>
          <a:p>
            <a:r>
              <a:rPr lang="en-US"/>
              <a:t>Chart Slide title (Arial 28pt bold)</a:t>
            </a:r>
            <a:endParaRPr lang="en-GB"/>
          </a:p>
        </p:txBody>
      </p:sp>
      <p:sp>
        <p:nvSpPr>
          <p:cNvPr id="11" name="Content Placeholder 2">
            <a:extLst>
              <a:ext uri="{FF2B5EF4-FFF2-40B4-BE49-F238E27FC236}">
                <a16:creationId xmlns:a16="http://schemas.microsoft.com/office/drawing/2014/main" id="{79AF620F-1F65-4ABF-9A0C-6B02429C0DB3}"/>
              </a:ext>
            </a:extLst>
          </p:cNvPr>
          <p:cNvSpPr>
            <a:spLocks noGrp="1"/>
          </p:cNvSpPr>
          <p:nvPr>
            <p:ph idx="1" hasCustomPrompt="1"/>
          </p:nvPr>
        </p:nvSpPr>
        <p:spPr>
          <a:xfrm>
            <a:off x="304800" y="2474118"/>
            <a:ext cx="5191125" cy="3013179"/>
          </a:xfrm>
        </p:spPr>
        <p:txBody>
          <a:bodyPr/>
          <a:lstStyle>
            <a:lvl1pPr marL="342900" indent="-342900">
              <a:buFont typeface="Arial" panose="020B0604020202020204" pitchFamily="34" charset="0"/>
              <a:buChar char="•"/>
              <a:defRPr b="0">
                <a:solidFill>
                  <a:srgbClr val="BC0067"/>
                </a:solidFill>
              </a:defRPr>
            </a:lvl1pPr>
            <a:lvl2pPr marL="800100" indent="-342900">
              <a:buFont typeface="Arial" panose="020B0604020202020204" pitchFamily="34" charset="0"/>
              <a:buChar char="•"/>
              <a:defRPr>
                <a:solidFill>
                  <a:srgbClr val="004380"/>
                </a:solidFill>
              </a:defRPr>
            </a:lvl2pPr>
            <a:lvl3pPr marL="1200150" indent="-285750">
              <a:buFont typeface="Arial" panose="020B0604020202020204" pitchFamily="34" charset="0"/>
              <a:buChar char="•"/>
              <a:defRPr baseline="0">
                <a:solidFill>
                  <a:srgbClr val="0093D9"/>
                </a:solidFill>
              </a:defRPr>
            </a:lvl3pPr>
            <a:lvl4pPr marL="1657350" indent="-285750">
              <a:buFont typeface="Arial" panose="020B0604020202020204" pitchFamily="34" charset="0"/>
              <a:buChar char="•"/>
              <a:defRPr>
                <a:solidFill>
                  <a:srgbClr val="004380"/>
                </a:solidFill>
              </a:defRPr>
            </a:lvl4pPr>
            <a:lvl5pPr marL="2114550" indent="-285750">
              <a:buFont typeface="Arial" panose="020B0604020202020204" pitchFamily="34" charset="0"/>
              <a:buChar char="•"/>
              <a:defRPr>
                <a:solidFill>
                  <a:srgbClr val="BC0067"/>
                </a:solidFill>
              </a:defRPr>
            </a:lvl5pPr>
          </a:lstStyle>
          <a:p>
            <a:pPr lvl="0"/>
            <a:r>
              <a:rPr lang="en-US"/>
              <a:t>Bullet text here (24pt)</a:t>
            </a:r>
          </a:p>
          <a:p>
            <a:pPr lvl="1"/>
            <a:r>
              <a:rPr lang="en-US"/>
              <a:t>Second level (20pt)</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746442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image" Target="../media/image5.jpe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theme" Target="../theme/theme2.xml"/><Relationship Id="rId2" Type="http://schemas.openxmlformats.org/officeDocument/2006/relationships/slideLayout" Target="../slideLayouts/slideLayout4.xml"/><Relationship Id="rId16" Type="http://schemas.openxmlformats.org/officeDocument/2006/relationships/slideLayout" Target="../slideLayouts/slideLayout18.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19" Type="http://schemas.openxmlformats.org/officeDocument/2006/relationships/image" Target="../media/image6.png"/><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1CEAE3-FD97-44DC-8D39-0996EB8D0EE8}" type="datetimeFigureOut">
              <a:rPr lang="en-GB" smtClean="0"/>
              <a:t>04/06/2025</a:t>
            </a:fld>
            <a:endParaRPr lang="en-GB"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1564F2-4FC3-4444-8AA3-1C09FF358128}" type="slidenum">
              <a:rPr lang="en-GB" smtClean="0"/>
              <a:t>‹#›</a:t>
            </a:fld>
            <a:endParaRPr lang="en-GB" dirty="0"/>
          </a:p>
        </p:txBody>
      </p:sp>
    </p:spTree>
    <p:extLst>
      <p:ext uri="{BB962C8B-B14F-4D97-AF65-F5344CB8AC3E}">
        <p14:creationId xmlns:p14="http://schemas.microsoft.com/office/powerpoint/2010/main" val="513818660"/>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333498"/>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2838449"/>
            <a:ext cx="10515600" cy="333851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092869"/>
                </a:solidFill>
                <a:latin typeface="Arial" panose="020B0604020202020204" pitchFamily="34" charset="0"/>
                <a:cs typeface="Arial" panose="020B0604020202020204" pitchFamily="34" charset="0"/>
              </a:defRPr>
            </a:lvl1pPr>
          </a:lstStyle>
          <a:p>
            <a:fld id="{4D151A15-57E4-47CE-BA4D-75C1CDF8AA2F}" type="datetimeFigureOut">
              <a:rPr lang="en-GB" smtClean="0"/>
              <a:pPr/>
              <a:t>04/06/2025</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092869"/>
                </a:solidFill>
                <a:latin typeface="Arial" panose="020B0604020202020204" pitchFamily="34" charset="0"/>
                <a:cs typeface="Arial" panose="020B0604020202020204" pitchFamily="34" charset="0"/>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092869"/>
                </a:solidFill>
                <a:latin typeface="Arial" panose="020B0604020202020204" pitchFamily="34" charset="0"/>
                <a:cs typeface="Arial" panose="020B0604020202020204" pitchFamily="34" charset="0"/>
              </a:defRPr>
            </a:lvl1pPr>
          </a:lstStyle>
          <a:p>
            <a:fld id="{CEB5D342-F020-4520-B79B-BB540C945143}" type="slidenum">
              <a:rPr lang="en-GB" smtClean="0"/>
              <a:pPr/>
              <a:t>‹#›</a:t>
            </a:fld>
            <a:endParaRPr lang="en-GB" dirty="0"/>
          </a:p>
        </p:txBody>
      </p:sp>
      <p:pic>
        <p:nvPicPr>
          <p:cNvPr id="7" name="Picture 2" descr="nhs_scotland"/>
          <p:cNvPicPr>
            <a:picLocks noChangeAspect="1" noChangeArrowheads="1"/>
          </p:cNvPicPr>
          <p:nvPr userDrawn="1"/>
        </p:nvPicPr>
        <p:blipFill>
          <a:blip r:embed="rId18" cstate="print"/>
          <a:srcRect/>
          <a:stretch>
            <a:fillRect/>
          </a:stretch>
        </p:blipFill>
        <p:spPr bwMode="auto">
          <a:xfrm>
            <a:off x="10475028" y="363250"/>
            <a:ext cx="1385450" cy="915121"/>
          </a:xfrm>
          <a:prstGeom prst="rect">
            <a:avLst/>
          </a:prstGeom>
          <a:noFill/>
        </p:spPr>
      </p:pic>
      <p:pic>
        <p:nvPicPr>
          <p:cNvPr id="9" name="Picture 8" descr="Scan for Safety text logo&#10;">
            <a:extLst>
              <a:ext uri="{FF2B5EF4-FFF2-40B4-BE49-F238E27FC236}">
                <a16:creationId xmlns:a16="http://schemas.microsoft.com/office/drawing/2014/main" id="{567F5CD2-1F8E-40F0-BE65-B410B96A4EC3}"/>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24706" y="180030"/>
            <a:ext cx="2030425" cy="915121"/>
          </a:xfrm>
          <a:prstGeom prst="rect">
            <a:avLst/>
          </a:prstGeom>
        </p:spPr>
      </p:pic>
    </p:spTree>
    <p:extLst>
      <p:ext uri="{BB962C8B-B14F-4D97-AF65-F5344CB8AC3E}">
        <p14:creationId xmlns:p14="http://schemas.microsoft.com/office/powerpoint/2010/main" val="3299678965"/>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 id="2147483667" r:id="rId16"/>
  </p:sldLayoutIdLst>
  <p:txStyles>
    <p:titleStyle>
      <a:lvl1pPr algn="l" defTabSz="914400" rtl="0" eaLnBrk="1" latinLnBrk="0" hangingPunct="1">
        <a:lnSpc>
          <a:spcPct val="90000"/>
        </a:lnSpc>
        <a:spcBef>
          <a:spcPct val="0"/>
        </a:spcBef>
        <a:buNone/>
        <a:defRPr sz="4400" b="1" kern="1200">
          <a:solidFill>
            <a:srgbClr val="0093D9"/>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Clr>
          <a:srgbClr val="0391BF"/>
        </a:buClr>
        <a:buFont typeface="Arial" panose="020B0604020202020204" pitchFamily="34" charset="0"/>
        <a:buNone/>
        <a:defRPr sz="2400" b="0" kern="1200">
          <a:solidFill>
            <a:srgbClr val="BC006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Clr>
          <a:srgbClr val="0391BF"/>
        </a:buClr>
        <a:buFont typeface="Arial" panose="020B0604020202020204" pitchFamily="34" charset="0"/>
        <a:buNone/>
        <a:defRPr sz="2000" kern="1200">
          <a:solidFill>
            <a:srgbClr val="0093D9"/>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Clr>
          <a:srgbClr val="0391BF"/>
        </a:buClr>
        <a:buFont typeface="Arial" panose="020B0604020202020204" pitchFamily="34" charset="0"/>
        <a:buNone/>
        <a:defRPr sz="1800" kern="1200">
          <a:solidFill>
            <a:srgbClr val="004380"/>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Clr>
          <a:srgbClr val="0391BF"/>
        </a:buClr>
        <a:buFont typeface="Arial" panose="020B0604020202020204" pitchFamily="34" charset="0"/>
        <a:buNone/>
        <a:defRPr sz="1600" kern="1200">
          <a:solidFill>
            <a:srgbClr val="BC0067"/>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Clr>
          <a:srgbClr val="0391BF"/>
        </a:buClr>
        <a:buFont typeface="Arial" panose="020B0604020202020204" pitchFamily="34" charset="0"/>
        <a:buNone/>
        <a:defRPr lang="en-GB" sz="1400" kern="1200" dirty="0" smtClean="0">
          <a:solidFill>
            <a:srgbClr val="00438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chart" Target="../charts/chart2.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chart" Target="../charts/chart3.xml"/><Relationship Id="rId1" Type="http://schemas.openxmlformats.org/officeDocument/2006/relationships/slideLayout" Target="../slideLayouts/slideLayout11.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1.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hyperlink" Target="mailto:NSS.ScanForSafetyProgramme@nhs.scot" TargetMode="External"/><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hyperlink" Target="https://scanforsafety.nhs.scot/"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411" y="2885167"/>
            <a:ext cx="7112189" cy="1740774"/>
          </a:xfrm>
        </p:spPr>
        <p:txBody>
          <a:bodyPr>
            <a:normAutofit fontScale="90000"/>
          </a:bodyPr>
          <a:lstStyle/>
          <a:p>
            <a:r>
              <a:rPr lang="en-GB" dirty="0"/>
              <a:t>Scan for Safety – innovative Point of Care Scanning transforming healthcare </a:t>
            </a:r>
            <a:endParaRPr lang="en-US" dirty="0"/>
          </a:p>
        </p:txBody>
      </p:sp>
      <p:sp>
        <p:nvSpPr>
          <p:cNvPr id="3" name="Title 3">
            <a:extLst>
              <a:ext uri="{FF2B5EF4-FFF2-40B4-BE49-F238E27FC236}">
                <a16:creationId xmlns:a16="http://schemas.microsoft.com/office/drawing/2014/main" id="{2829F1B3-4BCF-8D31-240C-110F7297D574}"/>
              </a:ext>
            </a:extLst>
          </p:cNvPr>
          <p:cNvSpPr txBox="1">
            <a:spLocks/>
          </p:cNvSpPr>
          <p:nvPr/>
        </p:nvSpPr>
        <p:spPr>
          <a:xfrm>
            <a:off x="8202892" y="2241352"/>
            <a:ext cx="2064470" cy="374754"/>
          </a:xfrm>
          <a:prstGeom prst="rect">
            <a:avLst/>
          </a:prstGeom>
          <a:noFill/>
          <a:ln>
            <a:noFill/>
          </a:ln>
        </p:spPr>
        <p:txBody>
          <a:bodyPr spcFirstLastPara="1" wrap="square" lIns="91425" tIns="45700" rIns="91425" bIns="45700" anchor="ctr" anchorCtr="0">
            <a:normAutofit fontScale="925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4400"/>
              <a:buFont typeface="Calibri"/>
              <a:buNone/>
              <a:defRPr sz="4400" b="1"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400" b="0" dirty="0" err="1"/>
              <a:t>Slido</a:t>
            </a:r>
            <a:r>
              <a:rPr lang="en-GB" sz="2400" b="0" dirty="0"/>
              <a:t> – QR Code</a:t>
            </a:r>
            <a:endParaRPr lang="en-US" sz="2400" b="0" dirty="0"/>
          </a:p>
        </p:txBody>
      </p:sp>
      <p:pic>
        <p:nvPicPr>
          <p:cNvPr id="4" name="Picture 3">
            <a:extLst>
              <a:ext uri="{FF2B5EF4-FFF2-40B4-BE49-F238E27FC236}">
                <a16:creationId xmlns:a16="http://schemas.microsoft.com/office/drawing/2014/main" id="{9E7EACDA-D7E7-6074-164C-1ED569FF9C3C}"/>
              </a:ext>
            </a:extLst>
          </p:cNvPr>
          <p:cNvPicPr>
            <a:picLocks noChangeAspect="1"/>
          </p:cNvPicPr>
          <p:nvPr/>
        </p:nvPicPr>
        <p:blipFill>
          <a:blip r:embed="rId2"/>
          <a:stretch>
            <a:fillRect/>
          </a:stretch>
        </p:blipFill>
        <p:spPr>
          <a:xfrm>
            <a:off x="8202892" y="2616106"/>
            <a:ext cx="1924110" cy="1924110"/>
          </a:xfrm>
          <a:prstGeom prst="rect">
            <a:avLst/>
          </a:prstGeom>
        </p:spPr>
      </p:pic>
    </p:spTree>
    <p:extLst>
      <p:ext uri="{BB962C8B-B14F-4D97-AF65-F5344CB8AC3E}">
        <p14:creationId xmlns:p14="http://schemas.microsoft.com/office/powerpoint/2010/main" val="3855482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331E9-B93C-9EA2-01EB-50356B84A05B}"/>
            </a:ext>
          </a:extLst>
        </p:cNvPr>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1B483C3D-C74D-D5A9-87A8-CF7F6BA956F0}"/>
              </a:ext>
            </a:extLst>
          </p:cNvPr>
          <p:cNvGraphicFramePr>
            <a:graphicFrameLocks/>
          </p:cNvGraphicFramePr>
          <p:nvPr>
            <p:extLst>
              <p:ext uri="{D42A27DB-BD31-4B8C-83A1-F6EECF244321}">
                <p14:modId xmlns:p14="http://schemas.microsoft.com/office/powerpoint/2010/main" val="2802093601"/>
              </p:ext>
            </p:extLst>
          </p:nvPr>
        </p:nvGraphicFramePr>
        <p:xfrm>
          <a:off x="3428314" y="1655064"/>
          <a:ext cx="5015063" cy="3130851"/>
        </p:xfrm>
        <a:graphic>
          <a:graphicData uri="http://schemas.openxmlformats.org/drawingml/2006/chart">
            <c:chart xmlns:c="http://schemas.openxmlformats.org/drawingml/2006/chart" xmlns:r="http://schemas.openxmlformats.org/officeDocument/2006/relationships" r:id="rId2"/>
          </a:graphicData>
        </a:graphic>
      </p:graphicFrame>
      <p:sp>
        <p:nvSpPr>
          <p:cNvPr id="25" name="Rectangle: Rounded Corners 24">
            <a:extLst>
              <a:ext uri="{FF2B5EF4-FFF2-40B4-BE49-F238E27FC236}">
                <a16:creationId xmlns:a16="http://schemas.microsoft.com/office/drawing/2014/main" id="{E19D4789-4DB8-E74C-DC61-EFCAC9D85E9A}"/>
              </a:ext>
            </a:extLst>
          </p:cNvPr>
          <p:cNvSpPr/>
          <p:nvPr/>
        </p:nvSpPr>
        <p:spPr>
          <a:xfrm>
            <a:off x="8283916" y="1953063"/>
            <a:ext cx="2830030" cy="254025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E3F6014B-825E-8F13-1279-BFD5F753CC1D}"/>
              </a:ext>
            </a:extLst>
          </p:cNvPr>
          <p:cNvSpPr/>
          <p:nvPr/>
        </p:nvSpPr>
        <p:spPr>
          <a:xfrm>
            <a:off x="847861" y="2025073"/>
            <a:ext cx="2580453" cy="254025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2D10538-63EC-1684-E261-12DB0E549BE6}"/>
              </a:ext>
            </a:extLst>
          </p:cNvPr>
          <p:cNvSpPr>
            <a:spLocks noGrp="1"/>
          </p:cNvSpPr>
          <p:nvPr>
            <p:ph type="title"/>
          </p:nvPr>
        </p:nvSpPr>
        <p:spPr>
          <a:xfrm>
            <a:off x="268159" y="1156532"/>
            <a:ext cx="4265434" cy="698265"/>
          </a:xfrm>
        </p:spPr>
        <p:txBody>
          <a:bodyPr/>
          <a:lstStyle/>
          <a:p>
            <a:pPr algn="ctr"/>
            <a:r>
              <a:rPr lang="en-GB" dirty="0"/>
              <a:t>Healthcare world</a:t>
            </a:r>
          </a:p>
        </p:txBody>
      </p:sp>
      <p:sp>
        <p:nvSpPr>
          <p:cNvPr id="6" name="TextBox 5">
            <a:extLst>
              <a:ext uri="{FF2B5EF4-FFF2-40B4-BE49-F238E27FC236}">
                <a16:creationId xmlns:a16="http://schemas.microsoft.com/office/drawing/2014/main" id="{5AF9F887-431B-888B-C70E-7107DD278988}"/>
              </a:ext>
            </a:extLst>
          </p:cNvPr>
          <p:cNvSpPr txBox="1"/>
          <p:nvPr/>
        </p:nvSpPr>
        <p:spPr>
          <a:xfrm>
            <a:off x="1600637" y="3050458"/>
            <a:ext cx="1522900" cy="584775"/>
          </a:xfrm>
          <a:prstGeom prst="rect">
            <a:avLst/>
          </a:prstGeom>
          <a:noFill/>
        </p:spPr>
        <p:txBody>
          <a:bodyPr wrap="square" rtlCol="0">
            <a:spAutoFit/>
          </a:bodyPr>
          <a:lstStyle/>
          <a:p>
            <a:r>
              <a:rPr lang="en-GB" sz="3200" dirty="0">
                <a:solidFill>
                  <a:schemeClr val="bg1"/>
                </a:solidFill>
              </a:rPr>
              <a:t>IHPN</a:t>
            </a:r>
          </a:p>
        </p:txBody>
      </p:sp>
      <p:sp>
        <p:nvSpPr>
          <p:cNvPr id="8" name="TextBox 7">
            <a:extLst>
              <a:ext uri="{FF2B5EF4-FFF2-40B4-BE49-F238E27FC236}">
                <a16:creationId xmlns:a16="http://schemas.microsoft.com/office/drawing/2014/main" id="{2409E3D3-3CCD-E7C5-3D03-3A9F41AFEA03}"/>
              </a:ext>
            </a:extLst>
          </p:cNvPr>
          <p:cNvSpPr txBox="1"/>
          <p:nvPr/>
        </p:nvSpPr>
        <p:spPr>
          <a:xfrm>
            <a:off x="9209873" y="2753594"/>
            <a:ext cx="1215343" cy="1077218"/>
          </a:xfrm>
          <a:prstGeom prst="rect">
            <a:avLst/>
          </a:prstGeom>
          <a:noFill/>
        </p:spPr>
        <p:txBody>
          <a:bodyPr wrap="square" rtlCol="0">
            <a:spAutoFit/>
          </a:bodyPr>
          <a:lstStyle/>
          <a:p>
            <a:pPr algn="ctr"/>
            <a:r>
              <a:rPr lang="en-GB" sz="3200" dirty="0">
                <a:solidFill>
                  <a:schemeClr val="bg1"/>
                </a:solidFill>
              </a:rPr>
              <a:t>High </a:t>
            </a:r>
          </a:p>
          <a:p>
            <a:pPr algn="ctr"/>
            <a:r>
              <a:rPr lang="en-GB" sz="3200" dirty="0">
                <a:solidFill>
                  <a:schemeClr val="bg1"/>
                </a:solidFill>
              </a:rPr>
              <a:t>Street</a:t>
            </a:r>
          </a:p>
        </p:txBody>
      </p:sp>
      <p:sp>
        <p:nvSpPr>
          <p:cNvPr id="13" name="TextBox 12">
            <a:extLst>
              <a:ext uri="{FF2B5EF4-FFF2-40B4-BE49-F238E27FC236}">
                <a16:creationId xmlns:a16="http://schemas.microsoft.com/office/drawing/2014/main" id="{32F18D70-E564-FF56-6C1F-ABFC15278889}"/>
              </a:ext>
            </a:extLst>
          </p:cNvPr>
          <p:cNvSpPr txBox="1"/>
          <p:nvPr/>
        </p:nvSpPr>
        <p:spPr>
          <a:xfrm>
            <a:off x="5148564" y="5988768"/>
            <a:ext cx="1318607" cy="584775"/>
          </a:xfrm>
          <a:prstGeom prst="rect">
            <a:avLst/>
          </a:prstGeom>
          <a:noFill/>
        </p:spPr>
        <p:txBody>
          <a:bodyPr wrap="square" rtlCol="0">
            <a:spAutoFit/>
          </a:bodyPr>
          <a:lstStyle/>
          <a:p>
            <a:pPr algn="ctr"/>
            <a:r>
              <a:rPr lang="en-GB" sz="1600" dirty="0">
                <a:solidFill>
                  <a:schemeClr val="bg2"/>
                </a:solidFill>
                <a:latin typeface="Arial" panose="020B0604020202020204" pitchFamily="34" charset="0"/>
                <a:cs typeface="Arial" panose="020B0604020202020204" pitchFamily="34" charset="0"/>
              </a:rPr>
              <a:t>Data Sharing</a:t>
            </a:r>
          </a:p>
        </p:txBody>
      </p:sp>
      <p:pic>
        <p:nvPicPr>
          <p:cNvPr id="1026" name="Picture 2" descr="Image result for nhs scotland jobs">
            <a:extLst>
              <a:ext uri="{FF2B5EF4-FFF2-40B4-BE49-F238E27FC236}">
                <a16:creationId xmlns:a16="http://schemas.microsoft.com/office/drawing/2014/main" id="{5CD70AA3-805C-9778-717D-B374C750A7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7516" y="2906169"/>
            <a:ext cx="1256658" cy="87335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D061C6C-9873-ECE0-FE6A-4BEE01A155BE}"/>
              </a:ext>
            </a:extLst>
          </p:cNvPr>
          <p:cNvSpPr txBox="1"/>
          <p:nvPr/>
        </p:nvSpPr>
        <p:spPr>
          <a:xfrm>
            <a:off x="1787466" y="2060941"/>
            <a:ext cx="8137298" cy="584775"/>
          </a:xfrm>
          <a:prstGeom prst="rect">
            <a:avLst/>
          </a:prstGeom>
          <a:solidFill>
            <a:srgbClr val="92D050"/>
          </a:solidFill>
          <a:ln>
            <a:solidFill>
              <a:schemeClr val="tx1"/>
            </a:solidFill>
          </a:ln>
        </p:spPr>
        <p:txBody>
          <a:bodyPr wrap="square" rtlCol="0">
            <a:spAutoFit/>
          </a:bodyPr>
          <a:lstStyle/>
          <a:p>
            <a:pPr algn="ctr"/>
            <a:r>
              <a:rPr lang="en-GB" sz="3200" dirty="0">
                <a:solidFill>
                  <a:schemeClr val="bg1"/>
                </a:solidFill>
                <a:latin typeface="Arial" panose="020B0604020202020204" pitchFamily="34" charset="0"/>
                <a:cs typeface="Arial" panose="020B0604020202020204" pitchFamily="34" charset="0"/>
              </a:rPr>
              <a:t>Patients</a:t>
            </a:r>
          </a:p>
        </p:txBody>
      </p:sp>
    </p:spTree>
    <p:extLst>
      <p:ext uri="{BB962C8B-B14F-4D97-AF65-F5344CB8AC3E}">
        <p14:creationId xmlns:p14="http://schemas.microsoft.com/office/powerpoint/2010/main" val="11004421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2DDAF-834B-7E4F-AFE3-73E6F6A40BCC}"/>
            </a:ext>
          </a:extLst>
        </p:cNvPr>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67EA8D7B-1738-817D-9D59-B226657CA813}"/>
              </a:ext>
            </a:extLst>
          </p:cNvPr>
          <p:cNvGraphicFramePr>
            <a:graphicFrameLocks/>
          </p:cNvGraphicFramePr>
          <p:nvPr>
            <p:extLst>
              <p:ext uri="{D42A27DB-BD31-4B8C-83A1-F6EECF244321}">
                <p14:modId xmlns:p14="http://schemas.microsoft.com/office/powerpoint/2010/main" val="1149270755"/>
              </p:ext>
            </p:extLst>
          </p:nvPr>
        </p:nvGraphicFramePr>
        <p:xfrm>
          <a:off x="3428314" y="1655064"/>
          <a:ext cx="5015063" cy="3130851"/>
        </p:xfrm>
        <a:graphic>
          <a:graphicData uri="http://schemas.openxmlformats.org/drawingml/2006/chart">
            <c:chart xmlns:c="http://schemas.openxmlformats.org/drawingml/2006/chart" xmlns:r="http://schemas.openxmlformats.org/officeDocument/2006/relationships" r:id="rId2"/>
          </a:graphicData>
        </a:graphic>
      </p:graphicFrame>
      <p:sp>
        <p:nvSpPr>
          <p:cNvPr id="25" name="Rectangle: Rounded Corners 24">
            <a:extLst>
              <a:ext uri="{FF2B5EF4-FFF2-40B4-BE49-F238E27FC236}">
                <a16:creationId xmlns:a16="http://schemas.microsoft.com/office/drawing/2014/main" id="{39DAA8E2-E00C-D867-5291-F64502D2B6EC}"/>
              </a:ext>
            </a:extLst>
          </p:cNvPr>
          <p:cNvSpPr/>
          <p:nvPr/>
        </p:nvSpPr>
        <p:spPr>
          <a:xfrm>
            <a:off x="8283916" y="1953063"/>
            <a:ext cx="2830030" cy="254025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24DC5689-3907-6B16-BE06-8DFF8DDDBADA}"/>
              </a:ext>
            </a:extLst>
          </p:cNvPr>
          <p:cNvSpPr/>
          <p:nvPr/>
        </p:nvSpPr>
        <p:spPr>
          <a:xfrm>
            <a:off x="847861" y="2025073"/>
            <a:ext cx="2580453" cy="254025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9742FF7-10DA-5E04-399F-201456E5505F}"/>
              </a:ext>
            </a:extLst>
          </p:cNvPr>
          <p:cNvSpPr>
            <a:spLocks noGrp="1"/>
          </p:cNvSpPr>
          <p:nvPr>
            <p:ph type="title"/>
          </p:nvPr>
        </p:nvSpPr>
        <p:spPr>
          <a:xfrm>
            <a:off x="268159" y="1156532"/>
            <a:ext cx="4265434" cy="698265"/>
          </a:xfrm>
        </p:spPr>
        <p:txBody>
          <a:bodyPr/>
          <a:lstStyle/>
          <a:p>
            <a:pPr algn="ctr"/>
            <a:r>
              <a:rPr lang="en-GB" dirty="0"/>
              <a:t>Healthcare world</a:t>
            </a:r>
          </a:p>
        </p:txBody>
      </p:sp>
      <p:sp>
        <p:nvSpPr>
          <p:cNvPr id="6" name="TextBox 5">
            <a:extLst>
              <a:ext uri="{FF2B5EF4-FFF2-40B4-BE49-F238E27FC236}">
                <a16:creationId xmlns:a16="http://schemas.microsoft.com/office/drawing/2014/main" id="{0449759D-3CF7-EBF4-96E1-1E7580F0D397}"/>
              </a:ext>
            </a:extLst>
          </p:cNvPr>
          <p:cNvSpPr txBox="1"/>
          <p:nvPr/>
        </p:nvSpPr>
        <p:spPr>
          <a:xfrm>
            <a:off x="1565570" y="3037348"/>
            <a:ext cx="1522900" cy="584775"/>
          </a:xfrm>
          <a:prstGeom prst="rect">
            <a:avLst/>
          </a:prstGeom>
          <a:noFill/>
        </p:spPr>
        <p:txBody>
          <a:bodyPr wrap="square" rtlCol="0">
            <a:spAutoFit/>
          </a:bodyPr>
          <a:lstStyle/>
          <a:p>
            <a:r>
              <a:rPr lang="en-GB" sz="3200" dirty="0">
                <a:solidFill>
                  <a:schemeClr val="bg1"/>
                </a:solidFill>
              </a:rPr>
              <a:t>IHPN</a:t>
            </a:r>
          </a:p>
        </p:txBody>
      </p:sp>
      <p:sp>
        <p:nvSpPr>
          <p:cNvPr id="8" name="TextBox 7">
            <a:extLst>
              <a:ext uri="{FF2B5EF4-FFF2-40B4-BE49-F238E27FC236}">
                <a16:creationId xmlns:a16="http://schemas.microsoft.com/office/drawing/2014/main" id="{193F5DF6-1A0B-56C9-BFAE-0EBB5E291D40}"/>
              </a:ext>
            </a:extLst>
          </p:cNvPr>
          <p:cNvSpPr txBox="1"/>
          <p:nvPr/>
        </p:nvSpPr>
        <p:spPr>
          <a:xfrm>
            <a:off x="9249626" y="2756592"/>
            <a:ext cx="1215343" cy="1077218"/>
          </a:xfrm>
          <a:prstGeom prst="rect">
            <a:avLst/>
          </a:prstGeom>
          <a:noFill/>
        </p:spPr>
        <p:txBody>
          <a:bodyPr wrap="square" rtlCol="0">
            <a:spAutoFit/>
          </a:bodyPr>
          <a:lstStyle/>
          <a:p>
            <a:r>
              <a:rPr lang="en-GB" sz="3200" dirty="0">
                <a:solidFill>
                  <a:schemeClr val="bg1"/>
                </a:solidFill>
              </a:rPr>
              <a:t>High </a:t>
            </a:r>
          </a:p>
          <a:p>
            <a:r>
              <a:rPr lang="en-GB" sz="3200" dirty="0">
                <a:solidFill>
                  <a:schemeClr val="bg1"/>
                </a:solidFill>
              </a:rPr>
              <a:t>Street</a:t>
            </a:r>
          </a:p>
        </p:txBody>
      </p:sp>
      <p:sp>
        <p:nvSpPr>
          <p:cNvPr id="18" name="TextBox 17">
            <a:extLst>
              <a:ext uri="{FF2B5EF4-FFF2-40B4-BE49-F238E27FC236}">
                <a16:creationId xmlns:a16="http://schemas.microsoft.com/office/drawing/2014/main" id="{C0277D2E-25FC-61A9-F596-668683943E72}"/>
              </a:ext>
            </a:extLst>
          </p:cNvPr>
          <p:cNvSpPr txBox="1"/>
          <p:nvPr/>
        </p:nvSpPr>
        <p:spPr>
          <a:xfrm>
            <a:off x="8111198" y="5203937"/>
            <a:ext cx="2276856" cy="1077218"/>
          </a:xfrm>
          <a:prstGeom prst="rect">
            <a:avLst/>
          </a:prstGeom>
          <a:noFill/>
        </p:spPr>
        <p:txBody>
          <a:bodyPr wrap="square" rtlCol="0">
            <a:spAutoFit/>
          </a:bodyPr>
          <a:lstStyle/>
          <a:p>
            <a:r>
              <a:rPr lang="en-GB" sz="3200" b="1" dirty="0">
                <a:solidFill>
                  <a:schemeClr val="accent1"/>
                </a:solidFill>
              </a:rPr>
              <a:t>Common </a:t>
            </a:r>
          </a:p>
          <a:p>
            <a:r>
              <a:rPr lang="en-GB" sz="3200" b="1" dirty="0">
                <a:solidFill>
                  <a:schemeClr val="accent1"/>
                </a:solidFill>
              </a:rPr>
              <a:t>standards</a:t>
            </a:r>
          </a:p>
        </p:txBody>
      </p:sp>
      <p:pic>
        <p:nvPicPr>
          <p:cNvPr id="19" name="Picture 18" descr="A white line drawing of a box with a few papers&#10;&#10;AI-generated content may be incorrect.">
            <a:extLst>
              <a:ext uri="{FF2B5EF4-FFF2-40B4-BE49-F238E27FC236}">
                <a16:creationId xmlns:a16="http://schemas.microsoft.com/office/drawing/2014/main" id="{7DF1A3BB-7E9E-811F-1BB4-BD4E49F98E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1611" y="5092651"/>
            <a:ext cx="1434369" cy="1430231"/>
          </a:xfrm>
          <a:prstGeom prst="rect">
            <a:avLst/>
          </a:prstGeom>
        </p:spPr>
      </p:pic>
      <p:sp>
        <p:nvSpPr>
          <p:cNvPr id="13" name="TextBox 12">
            <a:extLst>
              <a:ext uri="{FF2B5EF4-FFF2-40B4-BE49-F238E27FC236}">
                <a16:creationId xmlns:a16="http://schemas.microsoft.com/office/drawing/2014/main" id="{36646683-08AB-488D-C102-7682901BE347}"/>
              </a:ext>
            </a:extLst>
          </p:cNvPr>
          <p:cNvSpPr txBox="1"/>
          <p:nvPr/>
        </p:nvSpPr>
        <p:spPr>
          <a:xfrm>
            <a:off x="5148564" y="5988768"/>
            <a:ext cx="1318607" cy="584775"/>
          </a:xfrm>
          <a:prstGeom prst="rect">
            <a:avLst/>
          </a:prstGeom>
          <a:noFill/>
        </p:spPr>
        <p:txBody>
          <a:bodyPr wrap="square" rtlCol="0">
            <a:spAutoFit/>
          </a:bodyPr>
          <a:lstStyle/>
          <a:p>
            <a:pPr algn="ctr"/>
            <a:r>
              <a:rPr lang="en-GB" sz="1600" dirty="0">
                <a:solidFill>
                  <a:schemeClr val="bg2"/>
                </a:solidFill>
                <a:latin typeface="Arial" panose="020B0604020202020204" pitchFamily="34" charset="0"/>
                <a:cs typeface="Arial" panose="020B0604020202020204" pitchFamily="34" charset="0"/>
              </a:rPr>
              <a:t>Data Sharing</a:t>
            </a:r>
          </a:p>
        </p:txBody>
      </p:sp>
      <p:pic>
        <p:nvPicPr>
          <p:cNvPr id="1026" name="Picture 2" descr="Image result for nhs scotland jobs">
            <a:extLst>
              <a:ext uri="{FF2B5EF4-FFF2-40B4-BE49-F238E27FC236}">
                <a16:creationId xmlns:a16="http://schemas.microsoft.com/office/drawing/2014/main" id="{1F629036-6107-E60C-9D69-0C420037C2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2122" y="2858524"/>
            <a:ext cx="1256658" cy="873354"/>
          </a:xfrm>
          <a:prstGeom prst="rect">
            <a:avLst/>
          </a:prstGeom>
          <a:noFill/>
          <a:extLst>
            <a:ext uri="{909E8E84-426E-40DD-AFC4-6F175D3DCCD1}">
              <a14:hiddenFill xmlns:a14="http://schemas.microsoft.com/office/drawing/2010/main">
                <a:solidFill>
                  <a:srgbClr val="FFFFFF"/>
                </a:solidFill>
              </a14:hiddenFill>
            </a:ext>
          </a:extLst>
        </p:spPr>
      </p:pic>
      <p:sp>
        <p:nvSpPr>
          <p:cNvPr id="27" name="Right Brace 26">
            <a:extLst>
              <a:ext uri="{FF2B5EF4-FFF2-40B4-BE49-F238E27FC236}">
                <a16:creationId xmlns:a16="http://schemas.microsoft.com/office/drawing/2014/main" id="{833D8960-0F5B-C215-C34C-2071FAC2F593}"/>
              </a:ext>
            </a:extLst>
          </p:cNvPr>
          <p:cNvSpPr/>
          <p:nvPr/>
        </p:nvSpPr>
        <p:spPr>
          <a:xfrm rot="5400000">
            <a:off x="5641826" y="1731853"/>
            <a:ext cx="585192" cy="6108124"/>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30" name="Straight Arrow Connector 29">
            <a:extLst>
              <a:ext uri="{FF2B5EF4-FFF2-40B4-BE49-F238E27FC236}">
                <a16:creationId xmlns:a16="http://schemas.microsoft.com/office/drawing/2014/main" id="{BCFFDC76-4268-A4BA-D5E6-90787C18D2DD}"/>
              </a:ext>
            </a:extLst>
          </p:cNvPr>
          <p:cNvCxnSpPr/>
          <p:nvPr/>
        </p:nvCxnSpPr>
        <p:spPr>
          <a:xfrm flipH="1">
            <a:off x="5931239" y="4246075"/>
            <a:ext cx="9212" cy="53984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11" name="TextBox 10">
            <a:extLst>
              <a:ext uri="{FF2B5EF4-FFF2-40B4-BE49-F238E27FC236}">
                <a16:creationId xmlns:a16="http://schemas.microsoft.com/office/drawing/2014/main" id="{F15B70A3-7225-FCFD-C51D-A539B4394DA9}"/>
              </a:ext>
            </a:extLst>
          </p:cNvPr>
          <p:cNvSpPr txBox="1"/>
          <p:nvPr/>
        </p:nvSpPr>
        <p:spPr>
          <a:xfrm>
            <a:off x="1862590" y="2161905"/>
            <a:ext cx="8137298" cy="584775"/>
          </a:xfrm>
          <a:prstGeom prst="rect">
            <a:avLst/>
          </a:prstGeom>
          <a:solidFill>
            <a:srgbClr val="92D050"/>
          </a:solidFill>
          <a:ln>
            <a:solidFill>
              <a:schemeClr val="tx1"/>
            </a:solidFill>
          </a:ln>
        </p:spPr>
        <p:txBody>
          <a:bodyPr wrap="square" rtlCol="0">
            <a:spAutoFit/>
          </a:bodyPr>
          <a:lstStyle/>
          <a:p>
            <a:pPr algn="ctr"/>
            <a:r>
              <a:rPr lang="en-GB" sz="3200" dirty="0">
                <a:solidFill>
                  <a:schemeClr val="bg1"/>
                </a:solidFill>
                <a:latin typeface="Arial" panose="020B0604020202020204" pitchFamily="34" charset="0"/>
                <a:cs typeface="Arial" panose="020B0604020202020204" pitchFamily="34" charset="0"/>
              </a:rPr>
              <a:t>Patients</a:t>
            </a:r>
          </a:p>
        </p:txBody>
      </p:sp>
    </p:spTree>
    <p:extLst>
      <p:ext uri="{BB962C8B-B14F-4D97-AF65-F5344CB8AC3E}">
        <p14:creationId xmlns:p14="http://schemas.microsoft.com/office/powerpoint/2010/main" val="5748782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B626E45-0E34-DF48-E131-145F541D3A0B}"/>
              </a:ext>
            </a:extLst>
          </p:cNvPr>
          <p:cNvSpPr/>
          <p:nvPr/>
        </p:nvSpPr>
        <p:spPr>
          <a:xfrm>
            <a:off x="937190" y="3559303"/>
            <a:ext cx="2488019" cy="8187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accent3"/>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DCD0C74-0DEE-39AC-8D6A-7DB8935A8B3C}"/>
              </a:ext>
            </a:extLst>
          </p:cNvPr>
          <p:cNvSpPr/>
          <p:nvPr/>
        </p:nvSpPr>
        <p:spPr>
          <a:xfrm>
            <a:off x="1025448" y="2181913"/>
            <a:ext cx="2488019" cy="95410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0A97928-1E3F-B577-C4DE-3A4502BFD576}"/>
              </a:ext>
            </a:extLst>
          </p:cNvPr>
          <p:cNvSpPr>
            <a:spLocks noGrp="1"/>
          </p:cNvSpPr>
          <p:nvPr>
            <p:ph type="title"/>
          </p:nvPr>
        </p:nvSpPr>
        <p:spPr/>
        <p:txBody>
          <a:bodyPr/>
          <a:lstStyle/>
          <a:p>
            <a:r>
              <a:rPr lang="en-GB" dirty="0"/>
              <a:t>Medical Device Data Hub (MDDH)</a:t>
            </a:r>
          </a:p>
        </p:txBody>
      </p:sp>
      <p:sp>
        <p:nvSpPr>
          <p:cNvPr id="3" name="TextBox 2">
            <a:extLst>
              <a:ext uri="{FF2B5EF4-FFF2-40B4-BE49-F238E27FC236}">
                <a16:creationId xmlns:a16="http://schemas.microsoft.com/office/drawing/2014/main" id="{5D57B5D0-072D-326F-B1F4-A21FD284B6FE}"/>
              </a:ext>
            </a:extLst>
          </p:cNvPr>
          <p:cNvSpPr txBox="1"/>
          <p:nvPr/>
        </p:nvSpPr>
        <p:spPr>
          <a:xfrm>
            <a:off x="1025448" y="2243467"/>
            <a:ext cx="2443890" cy="830997"/>
          </a:xfrm>
          <a:prstGeom prst="rect">
            <a:avLst/>
          </a:prstGeom>
          <a:solidFill>
            <a:schemeClr val="accent2"/>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Existing clinical systems</a:t>
            </a:r>
          </a:p>
        </p:txBody>
      </p:sp>
      <p:sp>
        <p:nvSpPr>
          <p:cNvPr id="7" name="TextBox 6">
            <a:extLst>
              <a:ext uri="{FF2B5EF4-FFF2-40B4-BE49-F238E27FC236}">
                <a16:creationId xmlns:a16="http://schemas.microsoft.com/office/drawing/2014/main" id="{9F50C78F-B165-7634-0B3B-1EA336CCB109}"/>
              </a:ext>
            </a:extLst>
          </p:cNvPr>
          <p:cNvSpPr txBox="1"/>
          <p:nvPr/>
        </p:nvSpPr>
        <p:spPr>
          <a:xfrm>
            <a:off x="7879375" y="1566559"/>
            <a:ext cx="4007825" cy="1384995"/>
          </a:xfrm>
          <a:prstGeom prst="rect">
            <a:avLst/>
          </a:prstGeom>
          <a:solidFill>
            <a:schemeClr val="bg1">
              <a:alpha val="40000"/>
            </a:schemeClr>
          </a:solidFill>
          <a:ln w="38100">
            <a:solidFill>
              <a:schemeClr val="accent3"/>
            </a:solidFill>
          </a:ln>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chemeClr val="accent3"/>
                </a:solidFill>
                <a:effectLst/>
                <a:uLnTx/>
                <a:uFillTx/>
                <a:latin typeface="Calibri" panose="020F0502020204030204"/>
                <a:ea typeface="+mn-ea"/>
                <a:cs typeface="+mn-cs"/>
              </a:rPr>
              <a:t>Traceability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chemeClr val="accent3"/>
                </a:solidFill>
                <a:effectLst/>
                <a:uLnTx/>
                <a:uFillTx/>
                <a:latin typeface="Calibri" panose="020F0502020204030204"/>
                <a:ea typeface="+mn-ea"/>
                <a:cs typeface="+mn-cs"/>
              </a:rPr>
              <a:t>Clinical Implant Record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chemeClr val="accent3"/>
                </a:solidFill>
                <a:effectLst/>
                <a:uLnTx/>
                <a:uFillTx/>
                <a:latin typeface="Calibri" panose="020F0502020204030204"/>
                <a:ea typeface="+mn-ea"/>
                <a:cs typeface="+mn-cs"/>
              </a:rPr>
              <a:t>Patient Implant Record</a:t>
            </a:r>
          </a:p>
        </p:txBody>
      </p:sp>
      <p:sp>
        <p:nvSpPr>
          <p:cNvPr id="8" name="TextBox 7">
            <a:extLst>
              <a:ext uri="{FF2B5EF4-FFF2-40B4-BE49-F238E27FC236}">
                <a16:creationId xmlns:a16="http://schemas.microsoft.com/office/drawing/2014/main" id="{30A460F8-E934-D74F-ADF2-D59A82E9F005}"/>
              </a:ext>
            </a:extLst>
          </p:cNvPr>
          <p:cNvSpPr txBox="1"/>
          <p:nvPr/>
        </p:nvSpPr>
        <p:spPr>
          <a:xfrm>
            <a:off x="7916608" y="3254411"/>
            <a:ext cx="2868185" cy="954107"/>
          </a:xfrm>
          <a:prstGeom prst="rect">
            <a:avLst/>
          </a:prstGeom>
          <a:solidFill>
            <a:schemeClr val="bg1"/>
          </a:solid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BC0067"/>
                </a:solidFill>
                <a:effectLst/>
                <a:uLnTx/>
                <a:uFillTx/>
                <a:latin typeface="Calibri" panose="020F0502020204030204"/>
                <a:ea typeface="+mn-ea"/>
                <a:cs typeface="+mn-cs"/>
              </a:rPr>
              <a:t>Local and national reporting</a:t>
            </a:r>
          </a:p>
        </p:txBody>
      </p:sp>
      <p:sp>
        <p:nvSpPr>
          <p:cNvPr id="9" name="TextBox 8">
            <a:extLst>
              <a:ext uri="{FF2B5EF4-FFF2-40B4-BE49-F238E27FC236}">
                <a16:creationId xmlns:a16="http://schemas.microsoft.com/office/drawing/2014/main" id="{CB0120B2-E56E-9FD5-C3E0-BCD26533869D}"/>
              </a:ext>
            </a:extLst>
          </p:cNvPr>
          <p:cNvSpPr txBox="1"/>
          <p:nvPr/>
        </p:nvSpPr>
        <p:spPr>
          <a:xfrm>
            <a:off x="7916608" y="4733926"/>
            <a:ext cx="3147237" cy="954107"/>
          </a:xfrm>
          <a:prstGeom prst="rect">
            <a:avLst/>
          </a:prstGeom>
          <a:solidFill>
            <a:schemeClr val="accent1"/>
          </a:solidFill>
          <a:ln>
            <a:solidFill>
              <a:schemeClr val="accent1"/>
            </a:solidFill>
          </a:ln>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chemeClr val="bg1"/>
                </a:solidFill>
                <a:effectLst/>
                <a:uLnTx/>
                <a:uFillTx/>
                <a:latin typeface="Calibri" panose="020F0502020204030204"/>
                <a:ea typeface="+mn-ea"/>
                <a:cs typeface="+mn-cs"/>
              </a:rPr>
              <a:t>Registries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chemeClr val="bg1"/>
                </a:solidFill>
                <a:effectLst/>
                <a:uLnTx/>
                <a:uFillTx/>
                <a:latin typeface="Calibri" panose="020F0502020204030204"/>
                <a:ea typeface="+mn-ea"/>
                <a:cs typeface="+mn-cs"/>
              </a:rPr>
              <a:t>National audits</a:t>
            </a:r>
          </a:p>
        </p:txBody>
      </p:sp>
      <p:sp>
        <p:nvSpPr>
          <p:cNvPr id="18" name="Arrow: Right 17">
            <a:extLst>
              <a:ext uri="{FF2B5EF4-FFF2-40B4-BE49-F238E27FC236}">
                <a16:creationId xmlns:a16="http://schemas.microsoft.com/office/drawing/2014/main" id="{2A8E4C62-CD21-AF91-7531-ADDC23A769AB}"/>
              </a:ext>
            </a:extLst>
          </p:cNvPr>
          <p:cNvSpPr/>
          <p:nvPr/>
        </p:nvSpPr>
        <p:spPr>
          <a:xfrm>
            <a:off x="3551274" y="3690610"/>
            <a:ext cx="1105788" cy="517908"/>
          </a:xfrm>
          <a:prstGeom prst="rightArrow">
            <a:avLst/>
          </a:prstGeom>
          <a:solidFill>
            <a:schemeClr val="accent3"/>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Arrow: Right 19">
            <a:extLst>
              <a:ext uri="{FF2B5EF4-FFF2-40B4-BE49-F238E27FC236}">
                <a16:creationId xmlns:a16="http://schemas.microsoft.com/office/drawing/2014/main" id="{143AF0C3-3CD1-CB10-9D1A-C376EAA24277}"/>
              </a:ext>
            </a:extLst>
          </p:cNvPr>
          <p:cNvSpPr/>
          <p:nvPr/>
        </p:nvSpPr>
        <p:spPr>
          <a:xfrm rot="19613749">
            <a:off x="6616861" y="2648762"/>
            <a:ext cx="1212112" cy="425302"/>
          </a:xfrm>
          <a:prstGeom prst="rightArrow">
            <a:avLst/>
          </a:prstGeom>
          <a:solidFill>
            <a:schemeClr val="accent3"/>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Arrow: Right 20">
            <a:extLst>
              <a:ext uri="{FF2B5EF4-FFF2-40B4-BE49-F238E27FC236}">
                <a16:creationId xmlns:a16="http://schemas.microsoft.com/office/drawing/2014/main" id="{FEE83057-696D-5AFE-C1A5-DAE4E92853CD}"/>
              </a:ext>
            </a:extLst>
          </p:cNvPr>
          <p:cNvSpPr/>
          <p:nvPr/>
        </p:nvSpPr>
        <p:spPr>
          <a:xfrm>
            <a:off x="6807066" y="3501817"/>
            <a:ext cx="1031359" cy="543345"/>
          </a:xfrm>
          <a:prstGeom prst="rightArrow">
            <a:avLst/>
          </a:prstGeom>
          <a:solidFill>
            <a:schemeClr val="accent3"/>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Arrow: Right 21">
            <a:extLst>
              <a:ext uri="{FF2B5EF4-FFF2-40B4-BE49-F238E27FC236}">
                <a16:creationId xmlns:a16="http://schemas.microsoft.com/office/drawing/2014/main" id="{C1DDF5E3-6AC2-ED21-1CBA-40CAF8984F59}"/>
              </a:ext>
            </a:extLst>
          </p:cNvPr>
          <p:cNvSpPr/>
          <p:nvPr/>
        </p:nvSpPr>
        <p:spPr>
          <a:xfrm rot="1755053">
            <a:off x="6689968" y="4775729"/>
            <a:ext cx="1193438" cy="520319"/>
          </a:xfrm>
          <a:prstGeom prst="rightArrow">
            <a:avLst/>
          </a:prstGeom>
          <a:solidFill>
            <a:schemeClr val="accent3"/>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D2AC7BEF-0482-4FD6-50A4-668F9EF9F2E6}"/>
              </a:ext>
            </a:extLst>
          </p:cNvPr>
          <p:cNvSpPr/>
          <p:nvPr/>
        </p:nvSpPr>
        <p:spPr>
          <a:xfrm>
            <a:off x="1025448" y="5131981"/>
            <a:ext cx="2488019" cy="681258"/>
          </a:xfrm>
          <a:prstGeom prst="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dirty="0">
                <a:solidFill>
                  <a:schemeClr val="bg1"/>
                </a:solidFill>
                <a:latin typeface="Arial" panose="020B0604020202020204" pitchFamily="34" charset="0"/>
                <a:cs typeface="Arial" panose="020B0604020202020204" pitchFamily="34" charset="0"/>
              </a:rPr>
              <a:t>Direct data entry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accent3"/>
              </a:solidFill>
              <a:effectLst/>
              <a:uLnTx/>
              <a:uFillTx/>
              <a:latin typeface="Calibri" panose="020F0502020204030204"/>
              <a:ea typeface="+mn-ea"/>
              <a:cs typeface="+mn-cs"/>
            </a:endParaRPr>
          </a:p>
        </p:txBody>
      </p:sp>
      <p:pic>
        <p:nvPicPr>
          <p:cNvPr id="12" name="Picture 11" descr="A blue circle with white and blue text&#10;&#10;AI-generated content may be incorrect.">
            <a:extLst>
              <a:ext uri="{FF2B5EF4-FFF2-40B4-BE49-F238E27FC236}">
                <a16:creationId xmlns:a16="http://schemas.microsoft.com/office/drawing/2014/main" id="{5AA7394A-1FC3-5E97-277F-38BC877C25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3768" y="2828693"/>
            <a:ext cx="1885116" cy="1889594"/>
          </a:xfrm>
          <a:prstGeom prst="rect">
            <a:avLst/>
          </a:prstGeom>
        </p:spPr>
      </p:pic>
      <p:sp>
        <p:nvSpPr>
          <p:cNvPr id="19" name="Arrow: Right 18">
            <a:extLst>
              <a:ext uri="{FF2B5EF4-FFF2-40B4-BE49-F238E27FC236}">
                <a16:creationId xmlns:a16="http://schemas.microsoft.com/office/drawing/2014/main" id="{AE1B5BF6-88E4-69C9-0A86-4AFA3CBB135B}"/>
              </a:ext>
            </a:extLst>
          </p:cNvPr>
          <p:cNvSpPr/>
          <p:nvPr/>
        </p:nvSpPr>
        <p:spPr>
          <a:xfrm rot="19943827">
            <a:off x="3558022" y="4747141"/>
            <a:ext cx="1465214" cy="484632"/>
          </a:xfrm>
          <a:prstGeom prst="rightArrow">
            <a:avLst/>
          </a:prstGeom>
          <a:solidFill>
            <a:schemeClr val="accent3"/>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2EBFC791-DEA9-AE46-ADE3-D6550E73B378}"/>
              </a:ext>
            </a:extLst>
          </p:cNvPr>
          <p:cNvPicPr>
            <a:picLocks noChangeAspect="1"/>
          </p:cNvPicPr>
          <p:nvPr/>
        </p:nvPicPr>
        <p:blipFill>
          <a:blip r:embed="rId4"/>
          <a:stretch>
            <a:fillRect/>
          </a:stretch>
        </p:blipFill>
        <p:spPr>
          <a:xfrm>
            <a:off x="920750" y="3644889"/>
            <a:ext cx="2589974" cy="697668"/>
          </a:xfrm>
          <a:prstGeom prst="rect">
            <a:avLst/>
          </a:prstGeom>
          <a:ln w="28575">
            <a:solidFill>
              <a:schemeClr val="accent3"/>
            </a:solidFill>
          </a:ln>
        </p:spPr>
      </p:pic>
      <p:sp>
        <p:nvSpPr>
          <p:cNvPr id="17" name="Arrow: Left-Right 16">
            <a:extLst>
              <a:ext uri="{FF2B5EF4-FFF2-40B4-BE49-F238E27FC236}">
                <a16:creationId xmlns:a16="http://schemas.microsoft.com/office/drawing/2014/main" id="{6809A498-B120-9458-4ADE-F039DC82AA0C}"/>
              </a:ext>
            </a:extLst>
          </p:cNvPr>
          <p:cNvSpPr/>
          <p:nvPr/>
        </p:nvSpPr>
        <p:spPr>
          <a:xfrm rot="1783958">
            <a:off x="3472154" y="2668967"/>
            <a:ext cx="1520456" cy="447290"/>
          </a:xfrm>
          <a:prstGeom prst="leftRightArrow">
            <a:avLst/>
          </a:prstGeom>
          <a:solidFill>
            <a:schemeClr val="accent3"/>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06ADCE9-870C-8BBF-CE4D-A72B3FE28709}"/>
              </a:ext>
            </a:extLst>
          </p:cNvPr>
          <p:cNvSpPr txBox="1"/>
          <p:nvPr/>
        </p:nvSpPr>
        <p:spPr>
          <a:xfrm>
            <a:off x="5131340" y="4547206"/>
            <a:ext cx="1428379" cy="58477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accent3"/>
                </a:solidFill>
                <a:effectLst/>
                <a:uLnTx/>
                <a:uFillTx/>
                <a:latin typeface="Arial" panose="020B0604020202020204" pitchFamily="34" charset="0"/>
                <a:cs typeface="Arial" panose="020B0604020202020204" pitchFamily="34" charset="0"/>
              </a:rPr>
              <a:t>MDDH</a:t>
            </a:r>
          </a:p>
        </p:txBody>
      </p:sp>
    </p:spTree>
    <p:extLst>
      <p:ext uri="{BB962C8B-B14F-4D97-AF65-F5344CB8AC3E}">
        <p14:creationId xmlns:p14="http://schemas.microsoft.com/office/powerpoint/2010/main" val="34377695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EAFEF9-062C-D6B2-AA02-612A7FFEC34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384C898-F8ED-3E1E-14EF-CB3CC1828D85}"/>
              </a:ext>
            </a:extLst>
          </p:cNvPr>
          <p:cNvSpPr txBox="1"/>
          <p:nvPr/>
        </p:nvSpPr>
        <p:spPr>
          <a:xfrm>
            <a:off x="1362456" y="1756985"/>
            <a:ext cx="1668420" cy="584775"/>
          </a:xfrm>
          <a:prstGeom prst="rect">
            <a:avLst/>
          </a:prstGeom>
          <a:solidFill>
            <a:srgbClr val="92D050"/>
          </a:solidFill>
        </p:spPr>
        <p:txBody>
          <a:bodyPr wrap="square" rtlCol="0">
            <a:spAutoFit/>
          </a:bodyPr>
          <a:lstStyle/>
          <a:p>
            <a:r>
              <a:rPr lang="en-GB" sz="3200" dirty="0">
                <a:solidFill>
                  <a:schemeClr val="bg1">
                    <a:lumMod val="95000"/>
                  </a:schemeClr>
                </a:solidFill>
              </a:rPr>
              <a:t>Patient</a:t>
            </a:r>
            <a:endParaRPr lang="en-GB" dirty="0">
              <a:solidFill>
                <a:schemeClr val="bg1">
                  <a:lumMod val="95000"/>
                </a:schemeClr>
              </a:solidFill>
            </a:endParaRPr>
          </a:p>
        </p:txBody>
      </p:sp>
      <p:sp>
        <p:nvSpPr>
          <p:cNvPr id="3" name="TextBox 2">
            <a:extLst>
              <a:ext uri="{FF2B5EF4-FFF2-40B4-BE49-F238E27FC236}">
                <a16:creationId xmlns:a16="http://schemas.microsoft.com/office/drawing/2014/main" id="{185EC300-3A4F-078F-30A9-F3CA13138F7C}"/>
              </a:ext>
            </a:extLst>
          </p:cNvPr>
          <p:cNvSpPr txBox="1"/>
          <p:nvPr/>
        </p:nvSpPr>
        <p:spPr>
          <a:xfrm>
            <a:off x="5203963" y="1096030"/>
            <a:ext cx="1956816" cy="1569660"/>
          </a:xfrm>
          <a:prstGeom prst="rect">
            <a:avLst/>
          </a:prstGeom>
          <a:solidFill>
            <a:schemeClr val="accent1"/>
          </a:solidFill>
        </p:spPr>
        <p:txBody>
          <a:bodyPr wrap="square" rtlCol="0">
            <a:spAutoFit/>
          </a:bodyPr>
          <a:lstStyle/>
          <a:p>
            <a:r>
              <a:rPr lang="en-GB" sz="3200" dirty="0">
                <a:solidFill>
                  <a:schemeClr val="bg1">
                    <a:lumMod val="95000"/>
                  </a:schemeClr>
                </a:solidFill>
              </a:rPr>
              <a:t>Primary device procedure</a:t>
            </a:r>
          </a:p>
        </p:txBody>
      </p:sp>
      <p:sp>
        <p:nvSpPr>
          <p:cNvPr id="4" name="TextBox 3">
            <a:extLst>
              <a:ext uri="{FF2B5EF4-FFF2-40B4-BE49-F238E27FC236}">
                <a16:creationId xmlns:a16="http://schemas.microsoft.com/office/drawing/2014/main" id="{5F8EF550-2A43-15B3-9236-1B9FDA2519C5}"/>
              </a:ext>
            </a:extLst>
          </p:cNvPr>
          <p:cNvSpPr txBox="1"/>
          <p:nvPr/>
        </p:nvSpPr>
        <p:spPr>
          <a:xfrm>
            <a:off x="7406640" y="3108960"/>
            <a:ext cx="1371600" cy="1077218"/>
          </a:xfrm>
          <a:prstGeom prst="rect">
            <a:avLst/>
          </a:prstGeom>
          <a:solidFill>
            <a:schemeClr val="accent2">
              <a:lumMod val="60000"/>
              <a:lumOff val="40000"/>
            </a:schemeClr>
          </a:solidFill>
        </p:spPr>
        <p:txBody>
          <a:bodyPr wrap="square" rtlCol="0">
            <a:spAutoFit/>
          </a:bodyPr>
          <a:lstStyle/>
          <a:p>
            <a:r>
              <a:rPr lang="en-GB" sz="3200" dirty="0" err="1">
                <a:solidFill>
                  <a:schemeClr val="bg1">
                    <a:lumMod val="95000"/>
                  </a:schemeClr>
                </a:solidFill>
              </a:rPr>
              <a:t>SMR</a:t>
            </a:r>
            <a:r>
              <a:rPr lang="en-GB" sz="3200" dirty="0">
                <a:solidFill>
                  <a:schemeClr val="bg1">
                    <a:lumMod val="95000"/>
                  </a:schemeClr>
                </a:solidFill>
              </a:rPr>
              <a:t> Data</a:t>
            </a:r>
          </a:p>
        </p:txBody>
      </p:sp>
      <p:sp>
        <p:nvSpPr>
          <p:cNvPr id="6" name="TextBox 5">
            <a:extLst>
              <a:ext uri="{FF2B5EF4-FFF2-40B4-BE49-F238E27FC236}">
                <a16:creationId xmlns:a16="http://schemas.microsoft.com/office/drawing/2014/main" id="{2875552E-B312-B45B-8542-B0902C3E803A}"/>
              </a:ext>
            </a:extLst>
          </p:cNvPr>
          <p:cNvSpPr txBox="1"/>
          <p:nvPr/>
        </p:nvSpPr>
        <p:spPr>
          <a:xfrm>
            <a:off x="4829984" y="4512451"/>
            <a:ext cx="1709928" cy="1077218"/>
          </a:xfrm>
          <a:prstGeom prst="rect">
            <a:avLst/>
          </a:prstGeom>
          <a:solidFill>
            <a:srgbClr val="FFFF00"/>
          </a:solidFill>
        </p:spPr>
        <p:txBody>
          <a:bodyPr wrap="square" rtlCol="0">
            <a:spAutoFit/>
          </a:bodyPr>
          <a:lstStyle/>
          <a:p>
            <a:r>
              <a:rPr lang="en-GB" sz="3200" dirty="0"/>
              <a:t>National Audits</a:t>
            </a:r>
          </a:p>
        </p:txBody>
      </p:sp>
      <p:sp>
        <p:nvSpPr>
          <p:cNvPr id="10" name="Arrow: Right 9">
            <a:extLst>
              <a:ext uri="{FF2B5EF4-FFF2-40B4-BE49-F238E27FC236}">
                <a16:creationId xmlns:a16="http://schemas.microsoft.com/office/drawing/2014/main" id="{FD356AF0-338E-C887-9C7F-1CD704209EF0}"/>
              </a:ext>
            </a:extLst>
          </p:cNvPr>
          <p:cNvSpPr/>
          <p:nvPr/>
        </p:nvSpPr>
        <p:spPr>
          <a:xfrm>
            <a:off x="3030876" y="1756985"/>
            <a:ext cx="2173087" cy="584775"/>
          </a:xfrm>
          <a:prstGeom prst="rightArrow">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Bent 10">
            <a:extLst>
              <a:ext uri="{FF2B5EF4-FFF2-40B4-BE49-F238E27FC236}">
                <a16:creationId xmlns:a16="http://schemas.microsoft.com/office/drawing/2014/main" id="{505D24E2-6861-AAE6-2FD1-BF804D336BA9}"/>
              </a:ext>
            </a:extLst>
          </p:cNvPr>
          <p:cNvSpPr/>
          <p:nvPr/>
        </p:nvSpPr>
        <p:spPr>
          <a:xfrm rot="10800000">
            <a:off x="6539911" y="4186177"/>
            <a:ext cx="1451027" cy="966079"/>
          </a:xfrm>
          <a:prstGeom prst="bentArrow">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Arrow: Bent 11">
            <a:extLst>
              <a:ext uri="{FF2B5EF4-FFF2-40B4-BE49-F238E27FC236}">
                <a16:creationId xmlns:a16="http://schemas.microsoft.com/office/drawing/2014/main" id="{E2033D12-CA86-8753-0626-1069C01ECEB7}"/>
              </a:ext>
            </a:extLst>
          </p:cNvPr>
          <p:cNvSpPr/>
          <p:nvPr/>
        </p:nvSpPr>
        <p:spPr>
          <a:xfrm rot="5400000">
            <a:off x="7041158" y="2023260"/>
            <a:ext cx="1205321" cy="966079"/>
          </a:xfrm>
          <a:prstGeom prst="bentArrow">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Arrow: Bent 12">
            <a:extLst>
              <a:ext uri="{FF2B5EF4-FFF2-40B4-BE49-F238E27FC236}">
                <a16:creationId xmlns:a16="http://schemas.microsoft.com/office/drawing/2014/main" id="{A95FED20-F2B3-51B0-2F4B-C30B18AF4883}"/>
              </a:ext>
            </a:extLst>
          </p:cNvPr>
          <p:cNvSpPr/>
          <p:nvPr/>
        </p:nvSpPr>
        <p:spPr>
          <a:xfrm rot="16200000">
            <a:off x="2090984" y="2244583"/>
            <a:ext cx="2672028" cy="2805972"/>
          </a:xfrm>
          <a:prstGeom prst="bentArrow">
            <a:avLst>
              <a:gd name="adj1" fmla="val 11203"/>
              <a:gd name="adj2" fmla="val 16066"/>
              <a:gd name="adj3" fmla="val 13849"/>
              <a:gd name="adj4" fmla="val 43750"/>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7556575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B3C844-EE2D-EB9B-B5FE-A42B6F28C44E}"/>
              </a:ext>
            </a:extLst>
          </p:cNvPr>
          <p:cNvSpPr txBox="1"/>
          <p:nvPr/>
        </p:nvSpPr>
        <p:spPr>
          <a:xfrm>
            <a:off x="1362456" y="1756985"/>
            <a:ext cx="1668420" cy="584775"/>
          </a:xfrm>
          <a:prstGeom prst="rect">
            <a:avLst/>
          </a:prstGeom>
          <a:solidFill>
            <a:srgbClr val="92D050"/>
          </a:solidFill>
        </p:spPr>
        <p:txBody>
          <a:bodyPr wrap="square" rtlCol="0">
            <a:spAutoFit/>
          </a:bodyPr>
          <a:lstStyle/>
          <a:p>
            <a:r>
              <a:rPr lang="en-GB" sz="3200" dirty="0">
                <a:solidFill>
                  <a:schemeClr val="bg1">
                    <a:lumMod val="95000"/>
                  </a:schemeClr>
                </a:solidFill>
              </a:rPr>
              <a:t>Patient</a:t>
            </a:r>
            <a:endParaRPr lang="en-GB" dirty="0">
              <a:solidFill>
                <a:schemeClr val="bg1">
                  <a:lumMod val="95000"/>
                </a:schemeClr>
              </a:solidFill>
            </a:endParaRPr>
          </a:p>
        </p:txBody>
      </p:sp>
      <p:sp>
        <p:nvSpPr>
          <p:cNvPr id="3" name="TextBox 2">
            <a:extLst>
              <a:ext uri="{FF2B5EF4-FFF2-40B4-BE49-F238E27FC236}">
                <a16:creationId xmlns:a16="http://schemas.microsoft.com/office/drawing/2014/main" id="{1131ED5D-1553-147C-EFE8-0EFCDE9A84D2}"/>
              </a:ext>
            </a:extLst>
          </p:cNvPr>
          <p:cNvSpPr txBox="1"/>
          <p:nvPr/>
        </p:nvSpPr>
        <p:spPr>
          <a:xfrm>
            <a:off x="5203963" y="772100"/>
            <a:ext cx="1956816" cy="1569660"/>
          </a:xfrm>
          <a:prstGeom prst="rect">
            <a:avLst/>
          </a:prstGeom>
          <a:solidFill>
            <a:schemeClr val="accent1"/>
          </a:solidFill>
        </p:spPr>
        <p:txBody>
          <a:bodyPr wrap="square" rtlCol="0">
            <a:spAutoFit/>
          </a:bodyPr>
          <a:lstStyle/>
          <a:p>
            <a:r>
              <a:rPr lang="en-GB" sz="3200" dirty="0">
                <a:solidFill>
                  <a:schemeClr val="bg1">
                    <a:lumMod val="95000"/>
                  </a:schemeClr>
                </a:solidFill>
              </a:rPr>
              <a:t>Primary device procedure</a:t>
            </a:r>
          </a:p>
        </p:txBody>
      </p:sp>
      <p:sp>
        <p:nvSpPr>
          <p:cNvPr id="4" name="TextBox 3">
            <a:extLst>
              <a:ext uri="{FF2B5EF4-FFF2-40B4-BE49-F238E27FC236}">
                <a16:creationId xmlns:a16="http://schemas.microsoft.com/office/drawing/2014/main" id="{E6A283A6-6CB1-E8EE-8AFD-8A63A4F7CD47}"/>
              </a:ext>
            </a:extLst>
          </p:cNvPr>
          <p:cNvSpPr txBox="1"/>
          <p:nvPr/>
        </p:nvSpPr>
        <p:spPr>
          <a:xfrm>
            <a:off x="7406640" y="3108960"/>
            <a:ext cx="1371600" cy="1077218"/>
          </a:xfrm>
          <a:prstGeom prst="rect">
            <a:avLst/>
          </a:prstGeom>
          <a:solidFill>
            <a:schemeClr val="accent2">
              <a:lumMod val="60000"/>
              <a:lumOff val="40000"/>
            </a:schemeClr>
          </a:solidFill>
        </p:spPr>
        <p:txBody>
          <a:bodyPr wrap="square" rtlCol="0">
            <a:spAutoFit/>
          </a:bodyPr>
          <a:lstStyle/>
          <a:p>
            <a:r>
              <a:rPr lang="en-GB" sz="3200" dirty="0" err="1">
                <a:solidFill>
                  <a:schemeClr val="bg1">
                    <a:lumMod val="95000"/>
                  </a:schemeClr>
                </a:solidFill>
              </a:rPr>
              <a:t>SfS</a:t>
            </a:r>
            <a:r>
              <a:rPr lang="en-GB" sz="3200" dirty="0">
                <a:solidFill>
                  <a:schemeClr val="bg1">
                    <a:lumMod val="95000"/>
                  </a:schemeClr>
                </a:solidFill>
              </a:rPr>
              <a:t> Data</a:t>
            </a:r>
          </a:p>
        </p:txBody>
      </p:sp>
      <p:sp>
        <p:nvSpPr>
          <p:cNvPr id="5" name="TextBox 4">
            <a:extLst>
              <a:ext uri="{FF2B5EF4-FFF2-40B4-BE49-F238E27FC236}">
                <a16:creationId xmlns:a16="http://schemas.microsoft.com/office/drawing/2014/main" id="{72BCEB95-4F35-39A5-DC7C-7444596C42FC}"/>
              </a:ext>
            </a:extLst>
          </p:cNvPr>
          <p:cNvSpPr txBox="1"/>
          <p:nvPr/>
        </p:nvSpPr>
        <p:spPr>
          <a:xfrm>
            <a:off x="9528047" y="3108960"/>
            <a:ext cx="2410523" cy="1569660"/>
          </a:xfrm>
          <a:prstGeom prst="rect">
            <a:avLst/>
          </a:prstGeom>
          <a:solidFill>
            <a:schemeClr val="accent1"/>
          </a:solidFill>
        </p:spPr>
        <p:txBody>
          <a:bodyPr wrap="square" rtlCol="0">
            <a:spAutoFit/>
          </a:bodyPr>
          <a:lstStyle/>
          <a:p>
            <a:r>
              <a:rPr lang="en-GB" sz="3200" dirty="0">
                <a:solidFill>
                  <a:schemeClr val="bg1"/>
                </a:solidFill>
              </a:rPr>
              <a:t>Secondary device procedure(s)</a:t>
            </a:r>
          </a:p>
        </p:txBody>
      </p:sp>
      <p:sp>
        <p:nvSpPr>
          <p:cNvPr id="6" name="TextBox 5">
            <a:extLst>
              <a:ext uri="{FF2B5EF4-FFF2-40B4-BE49-F238E27FC236}">
                <a16:creationId xmlns:a16="http://schemas.microsoft.com/office/drawing/2014/main" id="{30714532-83DA-24A6-620B-370A4C08D531}"/>
              </a:ext>
            </a:extLst>
          </p:cNvPr>
          <p:cNvSpPr txBox="1"/>
          <p:nvPr/>
        </p:nvSpPr>
        <p:spPr>
          <a:xfrm>
            <a:off x="4829984" y="4512451"/>
            <a:ext cx="1709928" cy="1077218"/>
          </a:xfrm>
          <a:prstGeom prst="rect">
            <a:avLst/>
          </a:prstGeom>
          <a:solidFill>
            <a:srgbClr val="FFFF00"/>
          </a:solidFill>
        </p:spPr>
        <p:txBody>
          <a:bodyPr wrap="square" rtlCol="0">
            <a:spAutoFit/>
          </a:bodyPr>
          <a:lstStyle/>
          <a:p>
            <a:r>
              <a:rPr lang="en-GB" sz="3200" dirty="0"/>
              <a:t>National Audits</a:t>
            </a:r>
          </a:p>
        </p:txBody>
      </p:sp>
      <p:sp>
        <p:nvSpPr>
          <p:cNvPr id="7" name="TextBox 6">
            <a:extLst>
              <a:ext uri="{FF2B5EF4-FFF2-40B4-BE49-F238E27FC236}">
                <a16:creationId xmlns:a16="http://schemas.microsoft.com/office/drawing/2014/main" id="{1143BF97-4A7C-07EB-3713-60C89BD693FC}"/>
              </a:ext>
            </a:extLst>
          </p:cNvPr>
          <p:cNvSpPr txBox="1"/>
          <p:nvPr/>
        </p:nvSpPr>
        <p:spPr>
          <a:xfrm>
            <a:off x="4718304" y="5957684"/>
            <a:ext cx="1956816" cy="830997"/>
          </a:xfrm>
          <a:prstGeom prst="rect">
            <a:avLst/>
          </a:prstGeom>
          <a:solidFill>
            <a:srgbClr val="FFFF00"/>
          </a:solidFill>
        </p:spPr>
        <p:txBody>
          <a:bodyPr wrap="square" rtlCol="0">
            <a:spAutoFit/>
          </a:bodyPr>
          <a:lstStyle/>
          <a:p>
            <a:r>
              <a:rPr lang="en-GB" sz="2400" dirty="0"/>
              <a:t>IRIC / MHRA yellow card</a:t>
            </a:r>
          </a:p>
        </p:txBody>
      </p:sp>
      <p:sp>
        <p:nvSpPr>
          <p:cNvPr id="8" name="TextBox 7">
            <a:extLst>
              <a:ext uri="{FF2B5EF4-FFF2-40B4-BE49-F238E27FC236}">
                <a16:creationId xmlns:a16="http://schemas.microsoft.com/office/drawing/2014/main" id="{F0414BF8-1D31-D962-3246-B86F8CB96D81}"/>
              </a:ext>
            </a:extLst>
          </p:cNvPr>
          <p:cNvSpPr txBox="1"/>
          <p:nvPr/>
        </p:nvSpPr>
        <p:spPr>
          <a:xfrm>
            <a:off x="1589053" y="5957684"/>
            <a:ext cx="1837944" cy="954107"/>
          </a:xfrm>
          <a:prstGeom prst="rect">
            <a:avLst/>
          </a:prstGeom>
          <a:solidFill>
            <a:srgbClr val="FF0000"/>
          </a:solidFill>
        </p:spPr>
        <p:txBody>
          <a:bodyPr wrap="square" rtlCol="0">
            <a:spAutoFit/>
          </a:bodyPr>
          <a:lstStyle/>
          <a:p>
            <a:r>
              <a:rPr lang="en-GB" sz="2800" dirty="0" err="1">
                <a:solidFill>
                  <a:schemeClr val="bg1"/>
                </a:solidFill>
              </a:rPr>
              <a:t>FSN</a:t>
            </a:r>
            <a:r>
              <a:rPr lang="en-GB" sz="2800" dirty="0">
                <a:solidFill>
                  <a:schemeClr val="bg1"/>
                </a:solidFill>
              </a:rPr>
              <a:t> / DSI / PSA</a:t>
            </a:r>
          </a:p>
        </p:txBody>
      </p:sp>
      <p:sp>
        <p:nvSpPr>
          <p:cNvPr id="9" name="TextBox 8">
            <a:extLst>
              <a:ext uri="{FF2B5EF4-FFF2-40B4-BE49-F238E27FC236}">
                <a16:creationId xmlns:a16="http://schemas.microsoft.com/office/drawing/2014/main" id="{F2EE8A49-6101-2191-D533-76BE7E042305}"/>
              </a:ext>
            </a:extLst>
          </p:cNvPr>
          <p:cNvSpPr txBox="1"/>
          <p:nvPr/>
        </p:nvSpPr>
        <p:spPr>
          <a:xfrm>
            <a:off x="3285745" y="3118013"/>
            <a:ext cx="1499616" cy="830997"/>
          </a:xfrm>
          <a:prstGeom prst="rect">
            <a:avLst/>
          </a:prstGeom>
          <a:solidFill>
            <a:srgbClr val="3D7F5C"/>
          </a:solidFill>
        </p:spPr>
        <p:txBody>
          <a:bodyPr wrap="square" rtlCol="0">
            <a:spAutoFit/>
          </a:bodyPr>
          <a:lstStyle/>
          <a:p>
            <a:r>
              <a:rPr lang="en-GB" sz="2400" dirty="0">
                <a:solidFill>
                  <a:schemeClr val="bg1"/>
                </a:solidFill>
              </a:rPr>
              <a:t>PROMS / PREMS</a:t>
            </a:r>
          </a:p>
        </p:txBody>
      </p:sp>
      <p:sp>
        <p:nvSpPr>
          <p:cNvPr id="10" name="Arrow: Right 9">
            <a:extLst>
              <a:ext uri="{FF2B5EF4-FFF2-40B4-BE49-F238E27FC236}">
                <a16:creationId xmlns:a16="http://schemas.microsoft.com/office/drawing/2014/main" id="{84632CA0-1B22-B163-B39B-DAA29F74BEAE}"/>
              </a:ext>
            </a:extLst>
          </p:cNvPr>
          <p:cNvSpPr/>
          <p:nvPr/>
        </p:nvSpPr>
        <p:spPr>
          <a:xfrm>
            <a:off x="3030876" y="1756985"/>
            <a:ext cx="2173087" cy="584775"/>
          </a:xfrm>
          <a:prstGeom prst="rightArrow">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Bent 10">
            <a:extLst>
              <a:ext uri="{FF2B5EF4-FFF2-40B4-BE49-F238E27FC236}">
                <a16:creationId xmlns:a16="http://schemas.microsoft.com/office/drawing/2014/main" id="{00752234-43F4-32E8-791D-FDF632AD9212}"/>
              </a:ext>
            </a:extLst>
          </p:cNvPr>
          <p:cNvSpPr/>
          <p:nvPr/>
        </p:nvSpPr>
        <p:spPr>
          <a:xfrm rot="10800000">
            <a:off x="6539911" y="4186177"/>
            <a:ext cx="1451027" cy="966079"/>
          </a:xfrm>
          <a:prstGeom prst="bentArrow">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Arrow: Bent 11">
            <a:extLst>
              <a:ext uri="{FF2B5EF4-FFF2-40B4-BE49-F238E27FC236}">
                <a16:creationId xmlns:a16="http://schemas.microsoft.com/office/drawing/2014/main" id="{4A06139B-A950-581A-B03D-149825B5AF72}"/>
              </a:ext>
            </a:extLst>
          </p:cNvPr>
          <p:cNvSpPr/>
          <p:nvPr/>
        </p:nvSpPr>
        <p:spPr>
          <a:xfrm rot="5400000">
            <a:off x="7041158" y="2023260"/>
            <a:ext cx="1205321" cy="966079"/>
          </a:xfrm>
          <a:prstGeom prst="bentArrow">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Arrow: Bent 12">
            <a:extLst>
              <a:ext uri="{FF2B5EF4-FFF2-40B4-BE49-F238E27FC236}">
                <a16:creationId xmlns:a16="http://schemas.microsoft.com/office/drawing/2014/main" id="{6B8E574E-E483-1925-82EC-BC45B87A7D7A}"/>
              </a:ext>
            </a:extLst>
          </p:cNvPr>
          <p:cNvSpPr/>
          <p:nvPr/>
        </p:nvSpPr>
        <p:spPr>
          <a:xfrm rot="16200000">
            <a:off x="2090984" y="2244583"/>
            <a:ext cx="2672028" cy="2805972"/>
          </a:xfrm>
          <a:prstGeom prst="bentArrow">
            <a:avLst>
              <a:gd name="adj1" fmla="val 11203"/>
              <a:gd name="adj2" fmla="val 16066"/>
              <a:gd name="adj3" fmla="val 13849"/>
              <a:gd name="adj4" fmla="val 43750"/>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5" name="Straight Arrow Connector 14">
            <a:extLst>
              <a:ext uri="{FF2B5EF4-FFF2-40B4-BE49-F238E27FC236}">
                <a16:creationId xmlns:a16="http://schemas.microsoft.com/office/drawing/2014/main" id="{96B210A1-5797-88DB-C913-0B419DA92084}"/>
              </a:ext>
            </a:extLst>
          </p:cNvPr>
          <p:cNvCxnSpPr>
            <a:endCxn id="9" idx="0"/>
          </p:cNvCxnSpPr>
          <p:nvPr/>
        </p:nvCxnSpPr>
        <p:spPr>
          <a:xfrm>
            <a:off x="3030876" y="2350813"/>
            <a:ext cx="1004677" cy="767200"/>
          </a:xfrm>
          <a:prstGeom prst="straightConnector1">
            <a:avLst/>
          </a:prstGeom>
          <a:ln w="635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6" name="Arrow: Circular 35">
            <a:extLst>
              <a:ext uri="{FF2B5EF4-FFF2-40B4-BE49-F238E27FC236}">
                <a16:creationId xmlns:a16="http://schemas.microsoft.com/office/drawing/2014/main" id="{99C954B0-6D0D-E285-3015-7A27E7A24831}"/>
              </a:ext>
            </a:extLst>
          </p:cNvPr>
          <p:cNvSpPr/>
          <p:nvPr/>
        </p:nvSpPr>
        <p:spPr>
          <a:xfrm rot="11657289" flipH="1">
            <a:off x="8338159" y="3636473"/>
            <a:ext cx="2052916" cy="1687784"/>
          </a:xfrm>
          <a:prstGeom prst="circularArrow">
            <a:avLst>
              <a:gd name="adj1" fmla="val 12500"/>
              <a:gd name="adj2" fmla="val 1142319"/>
              <a:gd name="adj3" fmla="val 20457681"/>
              <a:gd name="adj4" fmla="val 10800000"/>
              <a:gd name="adj5" fmla="val 1244"/>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7" name="Arrow: Circular 36">
            <a:extLst>
              <a:ext uri="{FF2B5EF4-FFF2-40B4-BE49-F238E27FC236}">
                <a16:creationId xmlns:a16="http://schemas.microsoft.com/office/drawing/2014/main" id="{D71578E4-8C41-889C-3395-D9F75C810DA8}"/>
              </a:ext>
            </a:extLst>
          </p:cNvPr>
          <p:cNvSpPr/>
          <p:nvPr/>
        </p:nvSpPr>
        <p:spPr>
          <a:xfrm flipH="1">
            <a:off x="8307408" y="2220364"/>
            <a:ext cx="2052916" cy="1687784"/>
          </a:xfrm>
          <a:prstGeom prst="circularArrow">
            <a:avLst>
              <a:gd name="adj1" fmla="val 4826"/>
              <a:gd name="adj2" fmla="val 1142319"/>
              <a:gd name="adj3" fmla="val 20313014"/>
              <a:gd name="adj4" fmla="val 10800000"/>
              <a:gd name="adj5" fmla="val 1254"/>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8" name="Arrow: Circular 37">
            <a:extLst>
              <a:ext uri="{FF2B5EF4-FFF2-40B4-BE49-F238E27FC236}">
                <a16:creationId xmlns:a16="http://schemas.microsoft.com/office/drawing/2014/main" id="{9C79D5FB-1A7B-CF4F-F772-B5BF6C69EAB0}"/>
              </a:ext>
            </a:extLst>
          </p:cNvPr>
          <p:cNvSpPr/>
          <p:nvPr/>
        </p:nvSpPr>
        <p:spPr>
          <a:xfrm rot="21040833" flipH="1" flipV="1">
            <a:off x="6491043" y="4314909"/>
            <a:ext cx="4461424" cy="1431528"/>
          </a:xfrm>
          <a:prstGeom prst="circularArrow">
            <a:avLst>
              <a:gd name="adj1" fmla="val 4826"/>
              <a:gd name="adj2" fmla="val 1155693"/>
              <a:gd name="adj3" fmla="val 20313014"/>
              <a:gd name="adj4" fmla="val 10800000"/>
              <a:gd name="adj5" fmla="val 2136"/>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9" name="Arrow: Circular 38">
            <a:extLst>
              <a:ext uri="{FF2B5EF4-FFF2-40B4-BE49-F238E27FC236}">
                <a16:creationId xmlns:a16="http://schemas.microsoft.com/office/drawing/2014/main" id="{4A2F27B4-22FB-1DA7-99C8-D03FC2451DB2}"/>
              </a:ext>
            </a:extLst>
          </p:cNvPr>
          <p:cNvSpPr/>
          <p:nvPr/>
        </p:nvSpPr>
        <p:spPr>
          <a:xfrm rot="20409956" flipH="1" flipV="1">
            <a:off x="6349041" y="5011391"/>
            <a:ext cx="4700381" cy="966959"/>
          </a:xfrm>
          <a:prstGeom prst="circularArrow">
            <a:avLst>
              <a:gd name="adj1" fmla="val 4826"/>
              <a:gd name="adj2" fmla="val 1142319"/>
              <a:gd name="adj3" fmla="val 20313014"/>
              <a:gd name="adj4" fmla="val 10800000"/>
              <a:gd name="adj5" fmla="val 2606"/>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41" name="Straight Arrow Connector 40">
            <a:extLst>
              <a:ext uri="{FF2B5EF4-FFF2-40B4-BE49-F238E27FC236}">
                <a16:creationId xmlns:a16="http://schemas.microsoft.com/office/drawing/2014/main" id="{92C5119A-BB73-0C3F-32DB-07CA1A0D49D8}"/>
              </a:ext>
            </a:extLst>
          </p:cNvPr>
          <p:cNvCxnSpPr>
            <a:stCxn id="6" idx="2"/>
            <a:endCxn id="7" idx="0"/>
          </p:cNvCxnSpPr>
          <p:nvPr/>
        </p:nvCxnSpPr>
        <p:spPr>
          <a:xfrm>
            <a:off x="5684948" y="5589669"/>
            <a:ext cx="11764" cy="36801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42" name="Arrow: Bent 41">
            <a:extLst>
              <a:ext uri="{FF2B5EF4-FFF2-40B4-BE49-F238E27FC236}">
                <a16:creationId xmlns:a16="http://schemas.microsoft.com/office/drawing/2014/main" id="{295AFE4C-36CC-A4B2-F302-CC5EA36A30DA}"/>
              </a:ext>
            </a:extLst>
          </p:cNvPr>
          <p:cNvSpPr/>
          <p:nvPr/>
        </p:nvSpPr>
        <p:spPr>
          <a:xfrm rot="10800000">
            <a:off x="6450917" y="4194922"/>
            <a:ext cx="1956817" cy="1084729"/>
          </a:xfrm>
          <a:prstGeom prst="bentArrow">
            <a:avLst>
              <a:gd name="adj1" fmla="val 3177"/>
              <a:gd name="adj2" fmla="val 4306"/>
              <a:gd name="adj3" fmla="val 25000"/>
              <a:gd name="adj4" fmla="val 43750"/>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6" name="Straight Arrow Connector 15">
            <a:extLst>
              <a:ext uri="{FF2B5EF4-FFF2-40B4-BE49-F238E27FC236}">
                <a16:creationId xmlns:a16="http://schemas.microsoft.com/office/drawing/2014/main" id="{8DF206DE-300D-9681-DC0A-4BDE41F935F8}"/>
              </a:ext>
            </a:extLst>
          </p:cNvPr>
          <p:cNvCxnSpPr>
            <a:cxnSpLocks/>
            <a:stCxn id="9" idx="3"/>
          </p:cNvCxnSpPr>
          <p:nvPr/>
        </p:nvCxnSpPr>
        <p:spPr>
          <a:xfrm>
            <a:off x="4785361" y="3533512"/>
            <a:ext cx="1082228" cy="987992"/>
          </a:xfrm>
          <a:prstGeom prst="straightConnector1">
            <a:avLst/>
          </a:prstGeom>
          <a:ln w="635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3" name="Arrow: Left 42">
            <a:extLst>
              <a:ext uri="{FF2B5EF4-FFF2-40B4-BE49-F238E27FC236}">
                <a16:creationId xmlns:a16="http://schemas.microsoft.com/office/drawing/2014/main" id="{0D56ABE3-898F-3CE2-8E02-43DDB48377CF}"/>
              </a:ext>
            </a:extLst>
          </p:cNvPr>
          <p:cNvSpPr/>
          <p:nvPr/>
        </p:nvSpPr>
        <p:spPr>
          <a:xfrm>
            <a:off x="3426997" y="6205591"/>
            <a:ext cx="1291307" cy="519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a:extLst>
              <a:ext uri="{FF2B5EF4-FFF2-40B4-BE49-F238E27FC236}">
                <a16:creationId xmlns:a16="http://schemas.microsoft.com/office/drawing/2014/main" id="{D2476FB9-990F-EB46-08F2-F5C0224B54F4}"/>
              </a:ext>
            </a:extLst>
          </p:cNvPr>
          <p:cNvSpPr txBox="1"/>
          <p:nvPr/>
        </p:nvSpPr>
        <p:spPr>
          <a:xfrm>
            <a:off x="-65395" y="6349328"/>
            <a:ext cx="1195552" cy="523220"/>
          </a:xfrm>
          <a:prstGeom prst="rect">
            <a:avLst/>
          </a:prstGeom>
          <a:solidFill>
            <a:srgbClr val="FF0000"/>
          </a:solidFill>
        </p:spPr>
        <p:txBody>
          <a:bodyPr wrap="square" rtlCol="0">
            <a:spAutoFit/>
          </a:bodyPr>
          <a:lstStyle/>
          <a:p>
            <a:r>
              <a:rPr lang="en-GB" sz="2800" dirty="0">
                <a:solidFill>
                  <a:schemeClr val="bg1"/>
                </a:solidFill>
              </a:rPr>
              <a:t>Recall</a:t>
            </a:r>
          </a:p>
        </p:txBody>
      </p:sp>
      <p:sp>
        <p:nvSpPr>
          <p:cNvPr id="45" name="Arrow: Left 44">
            <a:extLst>
              <a:ext uri="{FF2B5EF4-FFF2-40B4-BE49-F238E27FC236}">
                <a16:creationId xmlns:a16="http://schemas.microsoft.com/office/drawing/2014/main" id="{38F4734A-F7FD-15AF-2A46-43336F1DD6F0}"/>
              </a:ext>
            </a:extLst>
          </p:cNvPr>
          <p:cNvSpPr/>
          <p:nvPr/>
        </p:nvSpPr>
        <p:spPr>
          <a:xfrm>
            <a:off x="1033100" y="6434737"/>
            <a:ext cx="555953" cy="43935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Arrow: Up 45">
            <a:extLst>
              <a:ext uri="{FF2B5EF4-FFF2-40B4-BE49-F238E27FC236}">
                <a16:creationId xmlns:a16="http://schemas.microsoft.com/office/drawing/2014/main" id="{01D685C3-1D75-53AE-DB00-0F7C9CA85DE9}"/>
              </a:ext>
            </a:extLst>
          </p:cNvPr>
          <p:cNvSpPr/>
          <p:nvPr/>
        </p:nvSpPr>
        <p:spPr>
          <a:xfrm>
            <a:off x="1589054" y="2341760"/>
            <a:ext cx="78683" cy="3615924"/>
          </a:xfrm>
          <a:prstGeom prst="upArrow">
            <a:avLst/>
          </a:prstGeom>
          <a:gradFill flip="none" rotWithShape="1">
            <a:gsLst>
              <a:gs pos="2000">
                <a:srgbClr val="00B050"/>
              </a:gs>
              <a:gs pos="51000">
                <a:srgbClr val="00B050"/>
              </a:gs>
              <a:gs pos="100000">
                <a:srgbClr val="FF0000"/>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Box 46">
            <a:extLst>
              <a:ext uri="{FF2B5EF4-FFF2-40B4-BE49-F238E27FC236}">
                <a16:creationId xmlns:a16="http://schemas.microsoft.com/office/drawing/2014/main" id="{78F49451-3BC7-9E7D-0EC5-A72C2F4C30A2}"/>
              </a:ext>
            </a:extLst>
          </p:cNvPr>
          <p:cNvSpPr txBox="1"/>
          <p:nvPr/>
        </p:nvSpPr>
        <p:spPr>
          <a:xfrm rot="16200000">
            <a:off x="-114758" y="3265209"/>
            <a:ext cx="3147258" cy="369332"/>
          </a:xfrm>
          <a:prstGeom prst="rect">
            <a:avLst/>
          </a:prstGeom>
          <a:noFill/>
        </p:spPr>
        <p:txBody>
          <a:bodyPr wrap="square" rtlCol="0">
            <a:spAutoFit/>
          </a:bodyPr>
          <a:lstStyle/>
          <a:p>
            <a:r>
              <a:rPr lang="en-GB" dirty="0"/>
              <a:t>Corrective action</a:t>
            </a:r>
          </a:p>
        </p:txBody>
      </p:sp>
      <p:sp>
        <p:nvSpPr>
          <p:cNvPr id="14" name="TextBox 13">
            <a:extLst>
              <a:ext uri="{FF2B5EF4-FFF2-40B4-BE49-F238E27FC236}">
                <a16:creationId xmlns:a16="http://schemas.microsoft.com/office/drawing/2014/main" id="{89CE5843-8E26-15D9-2FAF-8CA96C89C3A9}"/>
              </a:ext>
            </a:extLst>
          </p:cNvPr>
          <p:cNvSpPr txBox="1"/>
          <p:nvPr/>
        </p:nvSpPr>
        <p:spPr>
          <a:xfrm>
            <a:off x="7429325" y="5057199"/>
            <a:ext cx="2062194" cy="707886"/>
          </a:xfrm>
          <a:prstGeom prst="rect">
            <a:avLst/>
          </a:prstGeom>
          <a:noFill/>
        </p:spPr>
        <p:txBody>
          <a:bodyPr wrap="square" rtlCol="0">
            <a:spAutoFit/>
          </a:bodyPr>
          <a:lstStyle/>
          <a:p>
            <a:pPr algn="ctr"/>
            <a:r>
              <a:rPr lang="en-GB" sz="2000" dirty="0">
                <a:solidFill>
                  <a:schemeClr val="tx2">
                    <a:lumMod val="75000"/>
                    <a:lumOff val="25000"/>
                  </a:schemeClr>
                </a:solidFill>
              </a:rPr>
              <a:t>Device Performance</a:t>
            </a:r>
          </a:p>
        </p:txBody>
      </p:sp>
    </p:spTree>
    <p:extLst>
      <p:ext uri="{BB962C8B-B14F-4D97-AF65-F5344CB8AC3E}">
        <p14:creationId xmlns:p14="http://schemas.microsoft.com/office/powerpoint/2010/main" val="38064507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F30F05-D1DA-10FF-10EE-25F249EA3EBF}"/>
              </a:ext>
            </a:extLst>
          </p:cNvPr>
          <p:cNvPicPr>
            <a:picLocks noChangeAspect="1"/>
          </p:cNvPicPr>
          <p:nvPr/>
        </p:nvPicPr>
        <p:blipFill>
          <a:blip r:embed="rId2"/>
          <a:stretch>
            <a:fillRect/>
          </a:stretch>
        </p:blipFill>
        <p:spPr>
          <a:xfrm>
            <a:off x="601131" y="3261175"/>
            <a:ext cx="3619537" cy="1500784"/>
          </a:xfrm>
          <a:prstGeom prst="rect">
            <a:avLst/>
          </a:prstGeom>
        </p:spPr>
      </p:pic>
      <p:pic>
        <p:nvPicPr>
          <p:cNvPr id="7" name="Picture 6">
            <a:extLst>
              <a:ext uri="{FF2B5EF4-FFF2-40B4-BE49-F238E27FC236}">
                <a16:creationId xmlns:a16="http://schemas.microsoft.com/office/drawing/2014/main" id="{B71DF6C3-5F40-7135-0F40-2E2D6B1F79E5}"/>
              </a:ext>
            </a:extLst>
          </p:cNvPr>
          <p:cNvPicPr>
            <a:picLocks noChangeAspect="1"/>
          </p:cNvPicPr>
          <p:nvPr/>
        </p:nvPicPr>
        <p:blipFill>
          <a:blip r:embed="rId3"/>
          <a:stretch>
            <a:fillRect/>
          </a:stretch>
        </p:blipFill>
        <p:spPr>
          <a:xfrm>
            <a:off x="4281603" y="1653249"/>
            <a:ext cx="7117066" cy="2175267"/>
          </a:xfrm>
          <a:prstGeom prst="rect">
            <a:avLst/>
          </a:prstGeom>
        </p:spPr>
      </p:pic>
      <p:pic>
        <p:nvPicPr>
          <p:cNvPr id="9" name="Picture 8">
            <a:extLst>
              <a:ext uri="{FF2B5EF4-FFF2-40B4-BE49-F238E27FC236}">
                <a16:creationId xmlns:a16="http://schemas.microsoft.com/office/drawing/2014/main" id="{2B11AEFF-878A-5FA0-0E36-7201D86B4853}"/>
              </a:ext>
            </a:extLst>
          </p:cNvPr>
          <p:cNvPicPr>
            <a:picLocks noChangeAspect="1"/>
          </p:cNvPicPr>
          <p:nvPr/>
        </p:nvPicPr>
        <p:blipFill>
          <a:blip r:embed="rId4"/>
          <a:stretch>
            <a:fillRect/>
          </a:stretch>
        </p:blipFill>
        <p:spPr>
          <a:xfrm>
            <a:off x="4363798" y="4292571"/>
            <a:ext cx="6891865" cy="2175267"/>
          </a:xfrm>
          <a:prstGeom prst="rect">
            <a:avLst/>
          </a:prstGeom>
        </p:spPr>
      </p:pic>
      <p:sp>
        <p:nvSpPr>
          <p:cNvPr id="10" name="Title 9">
            <a:extLst>
              <a:ext uri="{FF2B5EF4-FFF2-40B4-BE49-F238E27FC236}">
                <a16:creationId xmlns:a16="http://schemas.microsoft.com/office/drawing/2014/main" id="{CCFC4B83-3795-55DD-DBF1-379487CE1ED5}"/>
              </a:ext>
            </a:extLst>
          </p:cNvPr>
          <p:cNvSpPr>
            <a:spLocks noGrp="1"/>
          </p:cNvSpPr>
          <p:nvPr>
            <p:ph type="title"/>
          </p:nvPr>
        </p:nvSpPr>
        <p:spPr>
          <a:xfrm>
            <a:off x="286512" y="1132074"/>
            <a:ext cx="10029825" cy="698265"/>
          </a:xfrm>
        </p:spPr>
        <p:txBody>
          <a:bodyPr/>
          <a:lstStyle/>
          <a:p>
            <a:r>
              <a:rPr lang="en-GB" dirty="0"/>
              <a:t>Data Scrutiny</a:t>
            </a:r>
          </a:p>
        </p:txBody>
      </p:sp>
    </p:spTree>
    <p:extLst>
      <p:ext uri="{BB962C8B-B14F-4D97-AF65-F5344CB8AC3E}">
        <p14:creationId xmlns:p14="http://schemas.microsoft.com/office/powerpoint/2010/main" val="33816716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88E525-94F2-58F8-7ED1-0F24E373216F}"/>
              </a:ext>
            </a:extLst>
          </p:cNvPr>
          <p:cNvPicPr>
            <a:picLocks noChangeAspect="1"/>
          </p:cNvPicPr>
          <p:nvPr/>
        </p:nvPicPr>
        <p:blipFill>
          <a:blip r:embed="rId3"/>
          <a:stretch>
            <a:fillRect/>
          </a:stretch>
        </p:blipFill>
        <p:spPr>
          <a:xfrm>
            <a:off x="347358" y="1349878"/>
            <a:ext cx="11754107" cy="5407621"/>
          </a:xfrm>
          <a:prstGeom prst="rect">
            <a:avLst/>
          </a:prstGeom>
        </p:spPr>
      </p:pic>
    </p:spTree>
    <p:extLst>
      <p:ext uri="{BB962C8B-B14F-4D97-AF65-F5344CB8AC3E}">
        <p14:creationId xmlns:p14="http://schemas.microsoft.com/office/powerpoint/2010/main" val="4341813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F6E51F-01E8-48F1-B6FB-23FE7A8C47BB}"/>
              </a:ext>
            </a:extLst>
          </p:cNvPr>
          <p:cNvSpPr>
            <a:spLocks noGrp="1"/>
          </p:cNvSpPr>
          <p:nvPr>
            <p:ph type="title"/>
          </p:nvPr>
        </p:nvSpPr>
        <p:spPr>
          <a:xfrm>
            <a:off x="421493" y="1589517"/>
            <a:ext cx="4629150" cy="3291021"/>
          </a:xfrm>
        </p:spPr>
        <p:txBody>
          <a:bodyPr>
            <a:normAutofit/>
          </a:bodyPr>
          <a:lstStyle/>
          <a:p>
            <a:br>
              <a:rPr lang="en-GB" sz="2800" dirty="0"/>
            </a:br>
            <a:br>
              <a:rPr lang="en-GB" sz="2800" dirty="0"/>
            </a:br>
            <a:r>
              <a:rPr lang="en-GB" sz="2800" dirty="0"/>
              <a:t>Jamie Hetherington</a:t>
            </a:r>
            <a:br>
              <a:rPr lang="en-GB" sz="2800" dirty="0"/>
            </a:br>
            <a:r>
              <a:rPr lang="en-GB" sz="2800" dirty="0"/>
              <a:t>General Manager</a:t>
            </a:r>
            <a:br>
              <a:rPr lang="en-GB" sz="2800" dirty="0"/>
            </a:br>
            <a:r>
              <a:rPr lang="en-GB" sz="2800" dirty="0"/>
              <a:t>NHS Lothian</a:t>
            </a:r>
            <a:endParaRPr lang="en-GB" dirty="0"/>
          </a:p>
        </p:txBody>
      </p:sp>
    </p:spTree>
    <p:extLst>
      <p:ext uri="{BB962C8B-B14F-4D97-AF65-F5344CB8AC3E}">
        <p14:creationId xmlns:p14="http://schemas.microsoft.com/office/powerpoint/2010/main" val="25686881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medical workers in blue scrubs&#10;&#10;Description automatically generated">
            <a:extLst>
              <a:ext uri="{FF2B5EF4-FFF2-40B4-BE49-F238E27FC236}">
                <a16:creationId xmlns:a16="http://schemas.microsoft.com/office/drawing/2014/main" id="{C0B8E224-F020-89F3-9C8D-E2674CB94A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3834" y="1365317"/>
            <a:ext cx="4640415" cy="3404595"/>
          </a:xfrm>
          <a:prstGeom prst="rect">
            <a:avLst/>
          </a:prstGeom>
        </p:spPr>
      </p:pic>
      <p:pic>
        <p:nvPicPr>
          <p:cNvPr id="4" name="Picture 3">
            <a:extLst>
              <a:ext uri="{FF2B5EF4-FFF2-40B4-BE49-F238E27FC236}">
                <a16:creationId xmlns:a16="http://schemas.microsoft.com/office/drawing/2014/main" id="{1CA81F2D-51CD-6FDE-18E3-F85124A32BA6}"/>
              </a:ext>
            </a:extLst>
          </p:cNvPr>
          <p:cNvPicPr>
            <a:picLocks noChangeAspect="1"/>
          </p:cNvPicPr>
          <p:nvPr/>
        </p:nvPicPr>
        <p:blipFill rotWithShape="1">
          <a:blip r:embed="rId4"/>
          <a:srcRect l="4908" t="10388" r="3460"/>
          <a:stretch/>
        </p:blipFill>
        <p:spPr>
          <a:xfrm>
            <a:off x="1103160" y="1365316"/>
            <a:ext cx="4640415" cy="3404595"/>
          </a:xfrm>
          <a:prstGeom prst="rect">
            <a:avLst/>
          </a:prstGeom>
        </p:spPr>
      </p:pic>
      <p:sp>
        <p:nvSpPr>
          <p:cNvPr id="11" name="Content Placeholder 4">
            <a:extLst>
              <a:ext uri="{FF2B5EF4-FFF2-40B4-BE49-F238E27FC236}">
                <a16:creationId xmlns:a16="http://schemas.microsoft.com/office/drawing/2014/main" id="{522BF438-2A59-7EA1-16E9-4DA55B2F5FDF}"/>
              </a:ext>
            </a:extLst>
          </p:cNvPr>
          <p:cNvSpPr>
            <a:spLocks noGrp="1"/>
          </p:cNvSpPr>
          <p:nvPr>
            <p:ph idx="1"/>
          </p:nvPr>
        </p:nvSpPr>
        <p:spPr>
          <a:xfrm>
            <a:off x="190123" y="4836588"/>
            <a:ext cx="5290644" cy="1703506"/>
          </a:xfrm>
        </p:spPr>
        <p:txBody>
          <a:bodyPr>
            <a:noAutofit/>
          </a:bodyPr>
          <a:lstStyle/>
          <a:p>
            <a:pPr marL="342900" indent="-342900" rtl="0" fontAlgn="base">
              <a:buFont typeface="Arial" panose="020B0604020202020204" pitchFamily="34" charset="0"/>
              <a:buChar char="•"/>
            </a:pPr>
            <a:r>
              <a:rPr lang="en-GB" sz="2000" dirty="0">
                <a:solidFill>
                  <a:schemeClr val="accent3"/>
                </a:solidFill>
              </a:rPr>
              <a:t>Interventional Radiology Department, Royal Infirmary of Edinburgh</a:t>
            </a:r>
          </a:p>
          <a:p>
            <a:pPr marL="342900" indent="-342900" rtl="0" fontAlgn="base">
              <a:buFont typeface="Arial" panose="020B0604020202020204" pitchFamily="34" charset="0"/>
              <a:buChar char="•"/>
            </a:pPr>
            <a:r>
              <a:rPr lang="en-GB" sz="2000" dirty="0">
                <a:solidFill>
                  <a:schemeClr val="accent3"/>
                </a:solidFill>
              </a:rPr>
              <a:t>11 surgeons and 29 clinical staff working across 5 operating rooms</a:t>
            </a:r>
          </a:p>
          <a:p>
            <a:pPr marL="342900" indent="-342900" rtl="0" fontAlgn="base">
              <a:buFont typeface="Arial" panose="020B0604020202020204" pitchFamily="34" charset="0"/>
              <a:buChar char="•"/>
            </a:pPr>
            <a:r>
              <a:rPr lang="en-GB" sz="2000" dirty="0">
                <a:solidFill>
                  <a:schemeClr val="accent3"/>
                </a:solidFill>
              </a:rPr>
              <a:t>1,800 procedures per year, 133 different types of procedures</a:t>
            </a:r>
          </a:p>
        </p:txBody>
      </p:sp>
      <p:sp>
        <p:nvSpPr>
          <p:cNvPr id="6" name="Content Placeholder 4">
            <a:extLst>
              <a:ext uri="{FF2B5EF4-FFF2-40B4-BE49-F238E27FC236}">
                <a16:creationId xmlns:a16="http://schemas.microsoft.com/office/drawing/2014/main" id="{FC66064C-4C62-1027-0EDA-D79DC4399EC1}"/>
              </a:ext>
            </a:extLst>
          </p:cNvPr>
          <p:cNvSpPr txBox="1">
            <a:spLocks/>
          </p:cNvSpPr>
          <p:nvPr/>
        </p:nvSpPr>
        <p:spPr>
          <a:xfrm>
            <a:off x="5927811" y="4836588"/>
            <a:ext cx="5814534" cy="170350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0391BF"/>
              </a:buClr>
              <a:buFont typeface="Arial" panose="020B0604020202020204" pitchFamily="34" charset="0"/>
              <a:buNone/>
              <a:defRPr sz="2400" b="0" kern="1200">
                <a:solidFill>
                  <a:srgbClr val="BC006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Clr>
                <a:srgbClr val="0391BF"/>
              </a:buClr>
              <a:buFont typeface="Arial" panose="020B0604020202020204" pitchFamily="34" charset="0"/>
              <a:buNone/>
              <a:defRPr sz="2000" kern="1200">
                <a:solidFill>
                  <a:srgbClr val="004380"/>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Clr>
                <a:srgbClr val="0391BF"/>
              </a:buClr>
              <a:buFont typeface="Arial" panose="020B0604020202020204" pitchFamily="34" charset="0"/>
              <a:buNone/>
              <a:defRPr sz="1800" kern="1200" baseline="0">
                <a:solidFill>
                  <a:srgbClr val="0093D9"/>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Clr>
                <a:srgbClr val="0391BF"/>
              </a:buClr>
              <a:buFont typeface="Arial" panose="020B0604020202020204" pitchFamily="34" charset="0"/>
              <a:buNone/>
              <a:defRPr sz="1600" kern="1200">
                <a:solidFill>
                  <a:srgbClr val="004380"/>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Clr>
                <a:srgbClr val="0391BF"/>
              </a:buClr>
              <a:buFont typeface="Arial" panose="020B0604020202020204" pitchFamily="34" charset="0"/>
              <a:buNone/>
              <a:defRPr lang="en-GB" sz="1400" kern="1200">
                <a:solidFill>
                  <a:srgbClr val="BC006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buFont typeface="Arial" panose="020B0604020202020204" pitchFamily="34" charset="0"/>
              <a:buChar char="•"/>
            </a:pPr>
            <a:r>
              <a:rPr lang="en-GB" sz="2000" dirty="0">
                <a:solidFill>
                  <a:schemeClr val="accent3"/>
                </a:solidFill>
              </a:rPr>
              <a:t>Interventional Neuro Radiology at the Department of Clinical Neurosciences</a:t>
            </a:r>
          </a:p>
          <a:p>
            <a:pPr marL="342900" indent="-342900" fontAlgn="base">
              <a:buFont typeface="Arial" panose="020B0604020202020204" pitchFamily="34" charset="0"/>
              <a:buChar char="•"/>
            </a:pPr>
            <a:r>
              <a:rPr lang="en-GB" sz="2000" dirty="0">
                <a:solidFill>
                  <a:schemeClr val="accent3"/>
                </a:solidFill>
              </a:rPr>
              <a:t>10 surgeons and 12 clinical staff working across 1 operating room and 1 mobile team</a:t>
            </a:r>
          </a:p>
          <a:p>
            <a:pPr marL="342900" indent="-342900" fontAlgn="base">
              <a:buFont typeface="Arial" panose="020B0604020202020204" pitchFamily="34" charset="0"/>
              <a:buChar char="•"/>
            </a:pPr>
            <a:r>
              <a:rPr lang="en-GB" sz="2000" dirty="0">
                <a:solidFill>
                  <a:schemeClr val="accent3"/>
                </a:solidFill>
                <a:latin typeface="Arial"/>
                <a:cs typeface="Arial"/>
              </a:rPr>
              <a:t>350-450 procedures per year, 13 different types of procedures</a:t>
            </a:r>
          </a:p>
        </p:txBody>
      </p:sp>
    </p:spTree>
    <p:extLst>
      <p:ext uri="{BB962C8B-B14F-4D97-AF65-F5344CB8AC3E}">
        <p14:creationId xmlns:p14="http://schemas.microsoft.com/office/powerpoint/2010/main" val="17310763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AD8BE-AD05-30E5-5009-9E9491DA347A}"/>
              </a:ext>
            </a:extLst>
          </p:cNvPr>
          <p:cNvSpPr>
            <a:spLocks noGrp="1"/>
          </p:cNvSpPr>
          <p:nvPr>
            <p:ph type="title"/>
          </p:nvPr>
        </p:nvSpPr>
        <p:spPr/>
        <p:txBody>
          <a:bodyPr/>
          <a:lstStyle/>
          <a:p>
            <a:r>
              <a:rPr lang="en-GB" dirty="0"/>
              <a:t>The Lived Experience…</a:t>
            </a:r>
          </a:p>
        </p:txBody>
      </p:sp>
      <p:sp>
        <p:nvSpPr>
          <p:cNvPr id="3" name="Content Placeholder 2">
            <a:extLst>
              <a:ext uri="{FF2B5EF4-FFF2-40B4-BE49-F238E27FC236}">
                <a16:creationId xmlns:a16="http://schemas.microsoft.com/office/drawing/2014/main" id="{0819011B-F54F-58F2-DBE8-68E8B6C20B91}"/>
              </a:ext>
            </a:extLst>
          </p:cNvPr>
          <p:cNvSpPr>
            <a:spLocks noGrp="1"/>
          </p:cNvSpPr>
          <p:nvPr>
            <p:ph idx="1"/>
          </p:nvPr>
        </p:nvSpPr>
        <p:spPr>
          <a:xfrm>
            <a:off x="971550" y="2338316"/>
            <a:ext cx="9363075" cy="3676311"/>
          </a:xfrm>
        </p:spPr>
        <p:txBody>
          <a:bodyPr>
            <a:normAutofit fontScale="92500" lnSpcReduction="20000"/>
          </a:bodyPr>
          <a:lstStyle/>
          <a:p>
            <a:r>
              <a:rPr lang="en-GB" sz="2800" dirty="0"/>
              <a:t>Align motivation:</a:t>
            </a:r>
          </a:p>
          <a:p>
            <a:pPr marL="800100" lvl="1" indent="-342900">
              <a:buFontTx/>
              <a:buChar char="-"/>
            </a:pPr>
            <a:r>
              <a:rPr lang="en-GB" sz="2600" dirty="0"/>
              <a:t>Clinical benefits &amp; business benefits: </a:t>
            </a:r>
            <a:r>
              <a:rPr lang="en-GB" sz="2600" i="1" dirty="0"/>
              <a:t>“win-win”, not “either-or”</a:t>
            </a:r>
          </a:p>
          <a:p>
            <a:pPr marL="342900" indent="-342900">
              <a:buFontTx/>
              <a:buChar char="-"/>
            </a:pPr>
            <a:endParaRPr lang="en-GB" dirty="0"/>
          </a:p>
          <a:p>
            <a:r>
              <a:rPr lang="en-GB" sz="3000" dirty="0"/>
              <a:t>Embrace flexibility:</a:t>
            </a:r>
          </a:p>
          <a:p>
            <a:pPr marL="800100" lvl="1" indent="-342900">
              <a:buFontTx/>
              <a:buChar char="-"/>
            </a:pPr>
            <a:r>
              <a:rPr lang="en-GB" sz="2600" dirty="0"/>
              <a:t>Establish the core team &amp; wider orbit</a:t>
            </a:r>
          </a:p>
          <a:p>
            <a:pPr marL="800100" lvl="1" indent="-342900">
              <a:buFontTx/>
              <a:buChar char="-"/>
            </a:pPr>
            <a:r>
              <a:rPr lang="en-GB" sz="2600" i="1" dirty="0"/>
              <a:t>Adapt and thrive</a:t>
            </a:r>
          </a:p>
          <a:p>
            <a:pPr marL="342900" indent="-342900">
              <a:buFontTx/>
              <a:buChar char="-"/>
            </a:pPr>
            <a:endParaRPr lang="en-GB" dirty="0"/>
          </a:p>
          <a:p>
            <a:r>
              <a:rPr lang="en-GB" sz="3000" dirty="0"/>
              <a:t>Harness the energy or the willing:</a:t>
            </a:r>
          </a:p>
          <a:p>
            <a:pPr marL="800100" lvl="1" indent="-342900">
              <a:buFontTx/>
              <a:buChar char="-"/>
            </a:pPr>
            <a:r>
              <a:rPr lang="en-GB" sz="2600" dirty="0"/>
              <a:t>Support personal and professional growth</a:t>
            </a:r>
          </a:p>
          <a:p>
            <a:pPr marL="800100" lvl="1" indent="-342900">
              <a:buFontTx/>
              <a:buChar char="-"/>
            </a:pPr>
            <a:r>
              <a:rPr lang="en-GB" sz="2600" dirty="0"/>
              <a:t>Capture the learning (and people) within the wider rollout</a:t>
            </a:r>
          </a:p>
        </p:txBody>
      </p:sp>
    </p:spTree>
    <p:extLst>
      <p:ext uri="{BB962C8B-B14F-4D97-AF65-F5344CB8AC3E}">
        <p14:creationId xmlns:p14="http://schemas.microsoft.com/office/powerpoint/2010/main" val="39481303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F6E51F-01E8-48F1-B6FB-23FE7A8C47BB}"/>
              </a:ext>
            </a:extLst>
          </p:cNvPr>
          <p:cNvSpPr>
            <a:spLocks noGrp="1"/>
          </p:cNvSpPr>
          <p:nvPr>
            <p:ph type="title"/>
          </p:nvPr>
        </p:nvSpPr>
        <p:spPr>
          <a:xfrm>
            <a:off x="421493" y="1589517"/>
            <a:ext cx="4629150" cy="3291021"/>
          </a:xfrm>
        </p:spPr>
        <p:txBody>
          <a:bodyPr>
            <a:normAutofit/>
          </a:bodyPr>
          <a:lstStyle/>
          <a:p>
            <a:br>
              <a:rPr lang="en-GB" sz="2800" dirty="0"/>
            </a:br>
            <a:br>
              <a:rPr lang="en-GB" sz="2800" dirty="0"/>
            </a:br>
            <a:r>
              <a:rPr lang="en-GB" sz="2800" dirty="0"/>
              <a:t>Andy Malyon</a:t>
            </a:r>
            <a:br>
              <a:rPr lang="en-GB" sz="2800" dirty="0"/>
            </a:br>
            <a:r>
              <a:rPr lang="en-GB" sz="2800" dirty="0"/>
              <a:t>National Clinical Lead</a:t>
            </a:r>
            <a:endParaRPr lang="en-GB" dirty="0"/>
          </a:p>
        </p:txBody>
      </p:sp>
    </p:spTree>
    <p:extLst>
      <p:ext uri="{BB962C8B-B14F-4D97-AF65-F5344CB8AC3E}">
        <p14:creationId xmlns:p14="http://schemas.microsoft.com/office/powerpoint/2010/main" val="34076178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7D0D16-1F4C-94FF-62C6-17DE4CE26E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0CAA61-7332-56FC-935D-A7889061F628}"/>
              </a:ext>
            </a:extLst>
          </p:cNvPr>
          <p:cNvSpPr>
            <a:spLocks noGrp="1"/>
          </p:cNvSpPr>
          <p:nvPr>
            <p:ph type="title"/>
          </p:nvPr>
        </p:nvSpPr>
        <p:spPr>
          <a:xfrm>
            <a:off x="304800" y="1145255"/>
            <a:ext cx="10029825" cy="698265"/>
          </a:xfrm>
        </p:spPr>
        <p:txBody>
          <a:bodyPr/>
          <a:lstStyle/>
          <a:p>
            <a:r>
              <a:rPr lang="en-GB" dirty="0"/>
              <a:t>NHS Lothian PoC Update </a:t>
            </a:r>
          </a:p>
        </p:txBody>
      </p:sp>
      <p:sp>
        <p:nvSpPr>
          <p:cNvPr id="6" name="TextBox 5">
            <a:extLst>
              <a:ext uri="{FF2B5EF4-FFF2-40B4-BE49-F238E27FC236}">
                <a16:creationId xmlns:a16="http://schemas.microsoft.com/office/drawing/2014/main" id="{96640855-0EEC-DD9D-28FC-3B35DCCE038C}"/>
              </a:ext>
            </a:extLst>
          </p:cNvPr>
          <p:cNvSpPr txBox="1"/>
          <p:nvPr/>
        </p:nvSpPr>
        <p:spPr>
          <a:xfrm>
            <a:off x="255105" y="1865406"/>
            <a:ext cx="10386703"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dirty="0">
                <a:solidFill>
                  <a:srgbClr val="BC0067"/>
                </a:solidFill>
                <a:latin typeface="Arial" panose="020B0604020202020204" pitchFamily="34" charset="0"/>
                <a:ea typeface="Arial"/>
                <a:cs typeface="Arial" panose="020B0604020202020204" pitchFamily="34" charset="0"/>
              </a:rPr>
              <a:t>NHS Lothian Overall (Go live Aug 23 – 25th April 2025)</a:t>
            </a:r>
          </a:p>
          <a:p>
            <a:pPr marL="742950" lvl="1" indent="-285750">
              <a:buFont typeface="Arial"/>
              <a:buChar char="•"/>
            </a:pPr>
            <a:r>
              <a:rPr lang="en-GB" b="1" dirty="0">
                <a:solidFill>
                  <a:srgbClr val="002060"/>
                </a:solidFill>
                <a:latin typeface="Arial"/>
                <a:cs typeface="Arial"/>
              </a:rPr>
              <a:t>3,640 </a:t>
            </a:r>
            <a:r>
              <a:rPr lang="en-GB" dirty="0">
                <a:solidFill>
                  <a:srgbClr val="002060"/>
                </a:solidFill>
                <a:latin typeface="Arial"/>
                <a:cs typeface="Arial"/>
              </a:rPr>
              <a:t>procedures carried out across </a:t>
            </a:r>
            <a:r>
              <a:rPr lang="en-GB" b="1" dirty="0">
                <a:solidFill>
                  <a:srgbClr val="002060"/>
                </a:solidFill>
                <a:latin typeface="Arial"/>
                <a:cs typeface="Arial"/>
              </a:rPr>
              <a:t>7 Theatres/Labs</a:t>
            </a:r>
          </a:p>
          <a:p>
            <a:pPr marL="742950" lvl="1" indent="-285750">
              <a:buFont typeface="Arial"/>
              <a:buChar char="•"/>
            </a:pPr>
            <a:r>
              <a:rPr lang="en-GB" b="1" dirty="0">
                <a:solidFill>
                  <a:srgbClr val="002060"/>
                </a:solidFill>
                <a:latin typeface="Arial"/>
                <a:cs typeface="Arial"/>
              </a:rPr>
              <a:t>2,667  </a:t>
            </a:r>
            <a:r>
              <a:rPr lang="en-GB" dirty="0">
                <a:solidFill>
                  <a:srgbClr val="002060"/>
                </a:solidFill>
                <a:latin typeface="Arial"/>
                <a:cs typeface="Arial"/>
              </a:rPr>
              <a:t>Individual patients</a:t>
            </a:r>
          </a:p>
          <a:p>
            <a:pPr marL="742950" lvl="1" indent="-285750">
              <a:buFont typeface="Arial"/>
              <a:buChar char="•"/>
            </a:pPr>
            <a:r>
              <a:rPr lang="en-GB" b="1" dirty="0">
                <a:solidFill>
                  <a:srgbClr val="002060"/>
                </a:solidFill>
                <a:latin typeface="Arial"/>
                <a:cs typeface="Arial"/>
              </a:rPr>
              <a:t>44,769 </a:t>
            </a:r>
            <a:r>
              <a:rPr lang="en-GB" dirty="0">
                <a:solidFill>
                  <a:srgbClr val="002060"/>
                </a:solidFill>
                <a:latin typeface="Arial"/>
                <a:cs typeface="Arial"/>
              </a:rPr>
              <a:t>products captured </a:t>
            </a:r>
          </a:p>
          <a:p>
            <a:pPr marL="742950" lvl="1" indent="-285750">
              <a:buFont typeface="Arial"/>
              <a:buChar char="•"/>
            </a:pPr>
            <a:r>
              <a:rPr lang="en-GB" dirty="0">
                <a:solidFill>
                  <a:srgbClr val="002060"/>
                </a:solidFill>
                <a:latin typeface="Arial"/>
                <a:cs typeface="Arial"/>
              </a:rPr>
              <a:t>Value</a:t>
            </a:r>
            <a:r>
              <a:rPr lang="en-GB" b="1" dirty="0">
                <a:solidFill>
                  <a:srgbClr val="002060"/>
                </a:solidFill>
                <a:latin typeface="Arial"/>
                <a:cs typeface="Arial"/>
              </a:rPr>
              <a:t> £6,540,370</a:t>
            </a:r>
          </a:p>
          <a:p>
            <a:endParaRPr lang="en-GB" dirty="0">
              <a:solidFill>
                <a:srgbClr val="BC0067"/>
              </a:solidFill>
              <a:latin typeface="Arial" panose="020B0604020202020204" pitchFamily="34" charset="0"/>
              <a:ea typeface="Arial"/>
              <a:cs typeface="Arial" panose="020B0604020202020204" pitchFamily="34" charset="0"/>
            </a:endParaRPr>
          </a:p>
          <a:p>
            <a:pPr marL="285750" indent="-285750">
              <a:buFont typeface="Arial"/>
              <a:buChar char="•"/>
            </a:pPr>
            <a:r>
              <a:rPr lang="en-GB" dirty="0">
                <a:solidFill>
                  <a:srgbClr val="BC0067"/>
                </a:solidFill>
                <a:latin typeface="Arial" panose="020B0604020202020204" pitchFamily="34" charset="0"/>
                <a:ea typeface="Arial"/>
                <a:cs typeface="Arial" panose="020B0604020202020204" pitchFamily="34" charset="0"/>
              </a:rPr>
              <a:t>Interventional Radiology (Go Live Aug 2023)</a:t>
            </a:r>
            <a:r>
              <a:rPr lang="en-GB" dirty="0">
                <a:solidFill>
                  <a:schemeClr val="accent1"/>
                </a:solidFill>
                <a:latin typeface="Arial"/>
                <a:cs typeface="Arial"/>
              </a:rPr>
              <a:t> </a:t>
            </a:r>
          </a:p>
          <a:p>
            <a:pPr marL="1200150" lvl="2" indent="-285750">
              <a:buFont typeface="Arial" panose="020B0604020202020204" pitchFamily="34" charset="0"/>
              <a:buChar char="•"/>
            </a:pPr>
            <a:r>
              <a:rPr lang="en-GB" b="1" dirty="0">
                <a:solidFill>
                  <a:srgbClr val="002060"/>
                </a:solidFill>
                <a:latin typeface="Arial"/>
                <a:cs typeface="Arial"/>
              </a:rPr>
              <a:t>3,172 </a:t>
            </a:r>
            <a:r>
              <a:rPr lang="en-GB" dirty="0">
                <a:solidFill>
                  <a:srgbClr val="002060"/>
                </a:solidFill>
                <a:latin typeface="Arial"/>
                <a:cs typeface="Arial"/>
              </a:rPr>
              <a:t>procedures carried out across 5 Labs</a:t>
            </a:r>
          </a:p>
          <a:p>
            <a:pPr marL="1200150" lvl="2" indent="-285750">
              <a:buFont typeface="Arial" panose="020B0604020202020204" pitchFamily="34" charset="0"/>
              <a:buChar char="•"/>
            </a:pPr>
            <a:r>
              <a:rPr lang="en-GB" b="1" dirty="0">
                <a:solidFill>
                  <a:srgbClr val="002060"/>
                </a:solidFill>
                <a:latin typeface="Arial"/>
                <a:cs typeface="Arial"/>
              </a:rPr>
              <a:t>2,265 </a:t>
            </a:r>
            <a:r>
              <a:rPr lang="en-GB" dirty="0">
                <a:solidFill>
                  <a:srgbClr val="002060"/>
                </a:solidFill>
                <a:latin typeface="Arial"/>
                <a:cs typeface="Arial"/>
              </a:rPr>
              <a:t>Individual patients</a:t>
            </a:r>
          </a:p>
          <a:p>
            <a:pPr marL="1200150" lvl="2" indent="-285750">
              <a:buFont typeface="Arial" panose="020B0604020202020204" pitchFamily="34" charset="0"/>
              <a:buChar char="•"/>
            </a:pPr>
            <a:r>
              <a:rPr lang="en-GB" b="1" dirty="0">
                <a:solidFill>
                  <a:srgbClr val="002060"/>
                </a:solidFill>
                <a:latin typeface="Arial"/>
                <a:cs typeface="Arial"/>
              </a:rPr>
              <a:t>36,722 </a:t>
            </a:r>
            <a:r>
              <a:rPr lang="en-GB" dirty="0">
                <a:solidFill>
                  <a:srgbClr val="002060"/>
                </a:solidFill>
                <a:latin typeface="Arial"/>
                <a:cs typeface="Arial"/>
              </a:rPr>
              <a:t>products captured </a:t>
            </a:r>
            <a:r>
              <a:rPr lang="en-GB" b="1" dirty="0">
                <a:solidFill>
                  <a:srgbClr val="002060"/>
                </a:solidFill>
                <a:latin typeface="Arial"/>
                <a:cs typeface="Arial"/>
              </a:rPr>
              <a:t>(3,697 implants)</a:t>
            </a:r>
          </a:p>
          <a:p>
            <a:pPr marL="1200150" lvl="2" indent="-285750">
              <a:buFont typeface="Arial" panose="020B0604020202020204" pitchFamily="34" charset="0"/>
              <a:buChar char="•"/>
            </a:pPr>
            <a:r>
              <a:rPr lang="en-GB" dirty="0">
                <a:solidFill>
                  <a:srgbClr val="002060"/>
                </a:solidFill>
                <a:latin typeface="Arial"/>
                <a:cs typeface="Arial"/>
              </a:rPr>
              <a:t>Value</a:t>
            </a:r>
            <a:r>
              <a:rPr lang="en-GB" b="1" dirty="0">
                <a:solidFill>
                  <a:srgbClr val="002060"/>
                </a:solidFill>
                <a:latin typeface="Arial"/>
                <a:cs typeface="Arial"/>
              </a:rPr>
              <a:t> £4,167,213</a:t>
            </a:r>
          </a:p>
          <a:p>
            <a:pPr marL="1200150" lvl="2" indent="-285750">
              <a:buFont typeface="Arial" panose="020B0604020202020204" pitchFamily="34" charset="0"/>
              <a:buChar char="•"/>
            </a:pPr>
            <a:endParaRPr lang="en-GB" b="1" dirty="0">
              <a:solidFill>
                <a:srgbClr val="004380"/>
              </a:solidFill>
              <a:latin typeface="Arial"/>
              <a:cs typeface="Arial"/>
            </a:endParaRPr>
          </a:p>
          <a:p>
            <a:pPr marL="285750" indent="-285750">
              <a:buFont typeface="Arial"/>
              <a:buChar char="•"/>
            </a:pPr>
            <a:r>
              <a:rPr lang="en-GB" dirty="0">
                <a:solidFill>
                  <a:srgbClr val="BC0067"/>
                </a:solidFill>
                <a:latin typeface="Arial" panose="020B0604020202020204" pitchFamily="34" charset="0"/>
                <a:ea typeface="Arial"/>
                <a:cs typeface="Arial" panose="020B0604020202020204" pitchFamily="34" charset="0"/>
              </a:rPr>
              <a:t>Interventional Neuro Radiology (Go Live Aug 2024)</a:t>
            </a:r>
            <a:r>
              <a:rPr lang="en-GB" dirty="0">
                <a:solidFill>
                  <a:schemeClr val="accent1"/>
                </a:solidFill>
                <a:latin typeface="Arial"/>
                <a:cs typeface="Arial"/>
              </a:rPr>
              <a:t> </a:t>
            </a:r>
          </a:p>
          <a:p>
            <a:pPr marL="1200150" lvl="2" indent="-285750">
              <a:buFont typeface="Arial" panose="020B0604020202020204" pitchFamily="34" charset="0"/>
              <a:buChar char="•"/>
            </a:pPr>
            <a:r>
              <a:rPr lang="en-GB" b="1" dirty="0">
                <a:solidFill>
                  <a:srgbClr val="002060"/>
                </a:solidFill>
                <a:latin typeface="Arial"/>
                <a:cs typeface="Arial"/>
              </a:rPr>
              <a:t>468 </a:t>
            </a:r>
            <a:r>
              <a:rPr lang="en-GB" dirty="0">
                <a:solidFill>
                  <a:srgbClr val="002060"/>
                </a:solidFill>
                <a:latin typeface="Arial"/>
                <a:cs typeface="Arial"/>
              </a:rPr>
              <a:t>procedures carried out across </a:t>
            </a:r>
            <a:r>
              <a:rPr lang="en-GB" b="1" dirty="0">
                <a:solidFill>
                  <a:srgbClr val="002060"/>
                </a:solidFill>
                <a:latin typeface="Arial"/>
                <a:cs typeface="Arial"/>
              </a:rPr>
              <a:t>2</a:t>
            </a:r>
            <a:r>
              <a:rPr lang="en-GB" dirty="0">
                <a:solidFill>
                  <a:srgbClr val="002060"/>
                </a:solidFill>
                <a:latin typeface="Arial"/>
                <a:cs typeface="Arial"/>
              </a:rPr>
              <a:t> Labs</a:t>
            </a:r>
          </a:p>
          <a:p>
            <a:pPr marL="1200150" lvl="2" indent="-285750">
              <a:buFont typeface="Arial" panose="020B0604020202020204" pitchFamily="34" charset="0"/>
              <a:buChar char="•"/>
            </a:pPr>
            <a:r>
              <a:rPr lang="en-GB" b="1" dirty="0">
                <a:solidFill>
                  <a:srgbClr val="002060"/>
                </a:solidFill>
                <a:latin typeface="Arial"/>
                <a:cs typeface="Arial"/>
              </a:rPr>
              <a:t>406</a:t>
            </a:r>
            <a:r>
              <a:rPr lang="en-GB" dirty="0">
                <a:solidFill>
                  <a:srgbClr val="002060"/>
                </a:solidFill>
                <a:latin typeface="Arial"/>
                <a:cs typeface="Arial"/>
              </a:rPr>
              <a:t> Individual patients</a:t>
            </a:r>
          </a:p>
          <a:p>
            <a:pPr marL="1200150" lvl="2" indent="-285750">
              <a:buFont typeface="Arial" panose="020B0604020202020204" pitchFamily="34" charset="0"/>
              <a:buChar char="•"/>
            </a:pPr>
            <a:r>
              <a:rPr lang="en-GB" b="1" dirty="0">
                <a:solidFill>
                  <a:srgbClr val="002060"/>
                </a:solidFill>
                <a:latin typeface="Arial"/>
                <a:cs typeface="Arial"/>
              </a:rPr>
              <a:t>8,047</a:t>
            </a:r>
            <a:r>
              <a:rPr lang="en-GB" dirty="0">
                <a:solidFill>
                  <a:srgbClr val="002060"/>
                </a:solidFill>
                <a:latin typeface="Arial"/>
                <a:cs typeface="Arial"/>
              </a:rPr>
              <a:t> products captured (</a:t>
            </a:r>
            <a:r>
              <a:rPr lang="en-GB" b="1" dirty="0">
                <a:solidFill>
                  <a:srgbClr val="002060"/>
                </a:solidFill>
                <a:latin typeface="Arial"/>
                <a:cs typeface="Arial"/>
              </a:rPr>
              <a:t>832</a:t>
            </a:r>
            <a:r>
              <a:rPr lang="en-GB" dirty="0">
                <a:solidFill>
                  <a:srgbClr val="002060"/>
                </a:solidFill>
                <a:latin typeface="Arial"/>
                <a:cs typeface="Arial"/>
              </a:rPr>
              <a:t> implants)</a:t>
            </a:r>
          </a:p>
          <a:p>
            <a:pPr marL="1200150" lvl="2" indent="-285750">
              <a:buFont typeface="Arial" panose="020B0604020202020204" pitchFamily="34" charset="0"/>
              <a:buChar char="•"/>
            </a:pPr>
            <a:r>
              <a:rPr lang="en-GB" dirty="0">
                <a:solidFill>
                  <a:srgbClr val="002060"/>
                </a:solidFill>
                <a:latin typeface="Arial"/>
                <a:cs typeface="Arial"/>
              </a:rPr>
              <a:t>Value </a:t>
            </a:r>
            <a:r>
              <a:rPr lang="en-GB" b="1" dirty="0">
                <a:solidFill>
                  <a:srgbClr val="002060"/>
                </a:solidFill>
                <a:latin typeface="Arial"/>
                <a:cs typeface="Arial"/>
              </a:rPr>
              <a:t>£2,373,047</a:t>
            </a:r>
          </a:p>
          <a:p>
            <a:pPr lvl="2"/>
            <a:endParaRPr lang="en-GB" b="1" dirty="0">
              <a:solidFill>
                <a:srgbClr val="BC0067"/>
              </a:solidFill>
              <a:latin typeface="Arial"/>
              <a:cs typeface="Arial"/>
            </a:endParaRPr>
          </a:p>
        </p:txBody>
      </p:sp>
      <p:sp>
        <p:nvSpPr>
          <p:cNvPr id="15" name="TextBox 14">
            <a:extLst>
              <a:ext uri="{FF2B5EF4-FFF2-40B4-BE49-F238E27FC236}">
                <a16:creationId xmlns:a16="http://schemas.microsoft.com/office/drawing/2014/main" id="{26F0EE4F-E4FE-F1CC-A600-FAA53C5E44B5}"/>
              </a:ext>
            </a:extLst>
          </p:cNvPr>
          <p:cNvSpPr txBox="1"/>
          <p:nvPr/>
        </p:nvSpPr>
        <p:spPr>
          <a:xfrm>
            <a:off x="7970020" y="3105834"/>
            <a:ext cx="1197710" cy="646331"/>
          </a:xfrm>
          <a:prstGeom prst="rect">
            <a:avLst/>
          </a:prstGeom>
          <a:noFill/>
        </p:spPr>
        <p:txBody>
          <a:bodyPr wrap="square" rtlCol="0">
            <a:spAutoFit/>
          </a:bodyPr>
          <a:lstStyle/>
          <a:p>
            <a:pPr marL="0" lvl="1"/>
            <a:r>
              <a:rPr lang="en-GB" b="1">
                <a:solidFill>
                  <a:schemeClr val="accent2"/>
                </a:solidFill>
                <a:latin typeface="Arial" panose="020B0604020202020204" pitchFamily="34" charset="0"/>
                <a:ea typeface="Arial"/>
                <a:cs typeface="Arial" panose="020B0604020202020204" pitchFamily="34" charset="0"/>
              </a:rPr>
              <a:t>32,670 Products</a:t>
            </a:r>
          </a:p>
        </p:txBody>
      </p:sp>
      <p:sp>
        <p:nvSpPr>
          <p:cNvPr id="17" name="TextBox 16">
            <a:extLst>
              <a:ext uri="{FF2B5EF4-FFF2-40B4-BE49-F238E27FC236}">
                <a16:creationId xmlns:a16="http://schemas.microsoft.com/office/drawing/2014/main" id="{22380307-5F69-958F-AD28-972CAD185B82}"/>
              </a:ext>
            </a:extLst>
          </p:cNvPr>
          <p:cNvSpPr txBox="1"/>
          <p:nvPr/>
        </p:nvSpPr>
        <p:spPr>
          <a:xfrm>
            <a:off x="7970020" y="1906117"/>
            <a:ext cx="1469599" cy="646331"/>
          </a:xfrm>
          <a:prstGeom prst="rect">
            <a:avLst/>
          </a:prstGeom>
          <a:noFill/>
        </p:spPr>
        <p:txBody>
          <a:bodyPr wrap="square" rtlCol="0">
            <a:spAutoFit/>
          </a:bodyPr>
          <a:lstStyle/>
          <a:p>
            <a:pPr marL="0" lvl="1"/>
            <a:r>
              <a:rPr lang="en-GB" b="1">
                <a:solidFill>
                  <a:schemeClr val="accent2"/>
                </a:solidFill>
                <a:latin typeface="Arial" panose="020B0604020202020204" pitchFamily="34" charset="0"/>
                <a:ea typeface="Arial"/>
                <a:cs typeface="Arial" panose="020B0604020202020204" pitchFamily="34" charset="0"/>
              </a:rPr>
              <a:t>1,986</a:t>
            </a:r>
          </a:p>
          <a:p>
            <a:pPr marL="0" lvl="1"/>
            <a:r>
              <a:rPr lang="en-GB" b="1">
                <a:solidFill>
                  <a:schemeClr val="accent2"/>
                </a:solidFill>
                <a:latin typeface="Arial" panose="020B0604020202020204" pitchFamily="34" charset="0"/>
                <a:ea typeface="Arial"/>
                <a:cs typeface="Arial" panose="020B0604020202020204" pitchFamily="34" charset="0"/>
              </a:rPr>
              <a:t>Individuals</a:t>
            </a:r>
          </a:p>
        </p:txBody>
      </p:sp>
      <p:grpSp>
        <p:nvGrpSpPr>
          <p:cNvPr id="18" name="Group 17" descr="Decorative image" title="Decorative image">
            <a:extLst>
              <a:ext uri="{FF2B5EF4-FFF2-40B4-BE49-F238E27FC236}">
                <a16:creationId xmlns:a16="http://schemas.microsoft.com/office/drawing/2014/main" id="{D1290A81-CE56-3878-8A2B-7C317E136DE2}"/>
              </a:ext>
            </a:extLst>
          </p:cNvPr>
          <p:cNvGrpSpPr/>
          <p:nvPr/>
        </p:nvGrpSpPr>
        <p:grpSpPr>
          <a:xfrm>
            <a:off x="6812725" y="4052202"/>
            <a:ext cx="1088316" cy="1088316"/>
            <a:chOff x="8722293" y="4733423"/>
            <a:chExt cx="1104250" cy="1104250"/>
          </a:xfrm>
        </p:grpSpPr>
        <p:pic>
          <p:nvPicPr>
            <p:cNvPr id="19" name="Picture 18">
              <a:extLst>
                <a:ext uri="{FF2B5EF4-FFF2-40B4-BE49-F238E27FC236}">
                  <a16:creationId xmlns:a16="http://schemas.microsoft.com/office/drawing/2014/main" id="{6F20860C-C758-6BB1-BA95-BB72612A12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35345" y="4922005"/>
              <a:ext cx="570751" cy="677124"/>
            </a:xfrm>
            <a:prstGeom prst="rect">
              <a:avLst/>
            </a:prstGeom>
          </p:spPr>
        </p:pic>
        <p:pic>
          <p:nvPicPr>
            <p:cNvPr id="20" name="Picture 19">
              <a:extLst>
                <a:ext uri="{FF2B5EF4-FFF2-40B4-BE49-F238E27FC236}">
                  <a16:creationId xmlns:a16="http://schemas.microsoft.com/office/drawing/2014/main" id="{6BCBD317-30CB-3868-0EC8-FDB5D7CC96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22293" y="4733423"/>
              <a:ext cx="1104250" cy="1104250"/>
            </a:xfrm>
            <a:prstGeom prst="rect">
              <a:avLst/>
            </a:prstGeom>
          </p:spPr>
        </p:pic>
      </p:grpSp>
      <p:sp>
        <p:nvSpPr>
          <p:cNvPr id="21" name="TextBox 20">
            <a:extLst>
              <a:ext uri="{FF2B5EF4-FFF2-40B4-BE49-F238E27FC236}">
                <a16:creationId xmlns:a16="http://schemas.microsoft.com/office/drawing/2014/main" id="{7C85290E-8EAB-CA00-506F-EDBE311BC366}"/>
              </a:ext>
            </a:extLst>
          </p:cNvPr>
          <p:cNvSpPr txBox="1"/>
          <p:nvPr/>
        </p:nvSpPr>
        <p:spPr>
          <a:xfrm>
            <a:off x="7992310" y="4273194"/>
            <a:ext cx="1763508" cy="646331"/>
          </a:xfrm>
          <a:prstGeom prst="rect">
            <a:avLst/>
          </a:prstGeom>
          <a:noFill/>
        </p:spPr>
        <p:txBody>
          <a:bodyPr wrap="square" rtlCol="0">
            <a:spAutoFit/>
          </a:bodyPr>
          <a:lstStyle/>
          <a:p>
            <a:pPr marL="0" lvl="1"/>
            <a:r>
              <a:rPr lang="en-GB" b="1">
                <a:solidFill>
                  <a:schemeClr val="accent2"/>
                </a:solidFill>
                <a:latin typeface="Arial" panose="020B0604020202020204" pitchFamily="34" charset="0"/>
                <a:ea typeface="Arial"/>
                <a:cs typeface="Arial" panose="020B0604020202020204" pitchFamily="34" charset="0"/>
              </a:rPr>
              <a:t>2,692 Procedures</a:t>
            </a:r>
          </a:p>
        </p:txBody>
      </p:sp>
      <p:pic>
        <p:nvPicPr>
          <p:cNvPr id="22" name="Picture 21" title="Decorative image">
            <a:extLst>
              <a:ext uri="{FF2B5EF4-FFF2-40B4-BE49-F238E27FC236}">
                <a16:creationId xmlns:a16="http://schemas.microsoft.com/office/drawing/2014/main" id="{F56FBA77-95C4-4B6F-8012-9167B81469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2725" y="5261231"/>
            <a:ext cx="1127761" cy="1127761"/>
          </a:xfrm>
          <a:prstGeom prst="rect">
            <a:avLst/>
          </a:prstGeom>
        </p:spPr>
      </p:pic>
      <p:sp>
        <p:nvSpPr>
          <p:cNvPr id="23" name="TextBox 22">
            <a:extLst>
              <a:ext uri="{FF2B5EF4-FFF2-40B4-BE49-F238E27FC236}">
                <a16:creationId xmlns:a16="http://schemas.microsoft.com/office/drawing/2014/main" id="{1675AFE2-9059-4EAB-B5A8-BB4B7F85050F}"/>
              </a:ext>
            </a:extLst>
          </p:cNvPr>
          <p:cNvSpPr txBox="1"/>
          <p:nvPr/>
        </p:nvSpPr>
        <p:spPr>
          <a:xfrm>
            <a:off x="7970020" y="5496396"/>
            <a:ext cx="1763508" cy="646331"/>
          </a:xfrm>
          <a:prstGeom prst="rect">
            <a:avLst/>
          </a:prstGeom>
          <a:noFill/>
        </p:spPr>
        <p:txBody>
          <a:bodyPr wrap="square" rtlCol="0">
            <a:spAutoFit/>
          </a:bodyPr>
          <a:lstStyle/>
          <a:p>
            <a:pPr marL="0" lvl="1"/>
            <a:r>
              <a:rPr lang="en-GB" b="1">
                <a:solidFill>
                  <a:schemeClr val="accent2"/>
                </a:solidFill>
                <a:latin typeface="Arial" panose="020B0604020202020204" pitchFamily="34" charset="0"/>
                <a:ea typeface="Arial"/>
                <a:cs typeface="Arial" panose="020B0604020202020204" pitchFamily="34" charset="0"/>
              </a:rPr>
              <a:t>£4,403,170</a:t>
            </a:r>
          </a:p>
          <a:p>
            <a:pPr marL="0" lvl="1"/>
            <a:r>
              <a:rPr lang="en-GB" b="1">
                <a:solidFill>
                  <a:schemeClr val="accent2"/>
                </a:solidFill>
                <a:latin typeface="Arial" panose="020B0604020202020204" pitchFamily="34" charset="0"/>
                <a:ea typeface="Arial"/>
                <a:cs typeface="Arial" panose="020B0604020202020204" pitchFamily="34" charset="0"/>
              </a:rPr>
              <a:t>Value </a:t>
            </a:r>
          </a:p>
        </p:txBody>
      </p:sp>
      <p:grpSp>
        <p:nvGrpSpPr>
          <p:cNvPr id="24" name="Group 23">
            <a:extLst>
              <a:ext uri="{FF2B5EF4-FFF2-40B4-BE49-F238E27FC236}">
                <a16:creationId xmlns:a16="http://schemas.microsoft.com/office/drawing/2014/main" id="{FCBB6419-DF5D-650A-6424-F4C8A6AAD471}"/>
              </a:ext>
            </a:extLst>
          </p:cNvPr>
          <p:cNvGrpSpPr/>
          <p:nvPr/>
        </p:nvGrpSpPr>
        <p:grpSpPr>
          <a:xfrm>
            <a:off x="6812725" y="2843174"/>
            <a:ext cx="1088316" cy="1088316"/>
            <a:chOff x="6198119" y="2690459"/>
            <a:chExt cx="1088316" cy="1088316"/>
          </a:xfrm>
        </p:grpSpPr>
        <p:pic>
          <p:nvPicPr>
            <p:cNvPr id="25" name="Picture 24">
              <a:extLst>
                <a:ext uri="{FF2B5EF4-FFF2-40B4-BE49-F238E27FC236}">
                  <a16:creationId xmlns:a16="http://schemas.microsoft.com/office/drawing/2014/main" id="{2BAFA208-1A41-1A89-8B94-37995B93D7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8119" y="2690459"/>
              <a:ext cx="1088316" cy="1088316"/>
            </a:xfrm>
            <a:prstGeom prst="rect">
              <a:avLst/>
            </a:prstGeom>
          </p:spPr>
        </p:pic>
        <p:pic>
          <p:nvPicPr>
            <p:cNvPr id="26" name="Picture 25">
              <a:extLst>
                <a:ext uri="{FF2B5EF4-FFF2-40B4-BE49-F238E27FC236}">
                  <a16:creationId xmlns:a16="http://schemas.microsoft.com/office/drawing/2014/main" id="{633435A1-FB83-8769-5ED5-26516E81F72E}"/>
                </a:ext>
              </a:extLst>
            </p:cNvPr>
            <p:cNvPicPr>
              <a:picLocks noChangeAspect="1"/>
            </p:cNvPicPr>
            <p:nvPr/>
          </p:nvPicPr>
          <p:blipFill>
            <a:blip r:embed="rId6"/>
            <a:stretch>
              <a:fillRect/>
            </a:stretch>
          </p:blipFill>
          <p:spPr>
            <a:xfrm>
              <a:off x="6328447" y="2786946"/>
              <a:ext cx="843621" cy="910318"/>
            </a:xfrm>
            <a:prstGeom prst="rect">
              <a:avLst/>
            </a:prstGeom>
          </p:spPr>
        </p:pic>
      </p:grpSp>
      <p:pic>
        <p:nvPicPr>
          <p:cNvPr id="27" name="Picture 26" title="Decorative image">
            <a:extLst>
              <a:ext uri="{FF2B5EF4-FFF2-40B4-BE49-F238E27FC236}">
                <a16:creationId xmlns:a16="http://schemas.microsoft.com/office/drawing/2014/main" id="{B14AAE63-2CA6-CBD0-A9C0-0DC28C9DA69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12725" y="1594702"/>
            <a:ext cx="1127760" cy="1127760"/>
          </a:xfrm>
          <a:prstGeom prst="rect">
            <a:avLst/>
          </a:prstGeom>
        </p:spPr>
      </p:pic>
      <p:sp>
        <p:nvSpPr>
          <p:cNvPr id="28" name="TextBox 27">
            <a:extLst>
              <a:ext uri="{FF2B5EF4-FFF2-40B4-BE49-F238E27FC236}">
                <a16:creationId xmlns:a16="http://schemas.microsoft.com/office/drawing/2014/main" id="{FCA14174-01A9-F187-1516-B54EBD8E0150}"/>
              </a:ext>
            </a:extLst>
          </p:cNvPr>
          <p:cNvSpPr txBox="1"/>
          <p:nvPr/>
        </p:nvSpPr>
        <p:spPr>
          <a:xfrm>
            <a:off x="7970020" y="3105834"/>
            <a:ext cx="1197710" cy="646331"/>
          </a:xfrm>
          <a:prstGeom prst="rect">
            <a:avLst/>
          </a:prstGeom>
          <a:solidFill>
            <a:schemeClr val="bg2"/>
          </a:solidFill>
        </p:spPr>
        <p:txBody>
          <a:bodyPr wrap="square" rtlCol="0">
            <a:spAutoFit/>
          </a:bodyPr>
          <a:lstStyle/>
          <a:p>
            <a:pPr marL="0" lvl="1"/>
            <a:r>
              <a:rPr lang="en-GB" b="1" dirty="0">
                <a:solidFill>
                  <a:srgbClr val="BC0067"/>
                </a:solidFill>
                <a:latin typeface="Arial" panose="020B0604020202020204" pitchFamily="34" charset="0"/>
                <a:cs typeface="Arial" panose="020B0604020202020204" pitchFamily="34" charset="0"/>
              </a:rPr>
              <a:t>93,818 </a:t>
            </a:r>
            <a:r>
              <a:rPr lang="en-GB" b="1" dirty="0">
                <a:solidFill>
                  <a:schemeClr val="accent2"/>
                </a:solidFill>
                <a:latin typeface="Arial" panose="020B0604020202020204" pitchFamily="34" charset="0"/>
                <a:ea typeface="Arial"/>
                <a:cs typeface="Arial" panose="020B0604020202020204" pitchFamily="34" charset="0"/>
              </a:rPr>
              <a:t>Products</a:t>
            </a:r>
          </a:p>
        </p:txBody>
      </p:sp>
      <p:sp>
        <p:nvSpPr>
          <p:cNvPr id="29" name="TextBox 28">
            <a:extLst>
              <a:ext uri="{FF2B5EF4-FFF2-40B4-BE49-F238E27FC236}">
                <a16:creationId xmlns:a16="http://schemas.microsoft.com/office/drawing/2014/main" id="{DEC1492B-1A8E-586C-60D6-F98A2476AB1C}"/>
              </a:ext>
            </a:extLst>
          </p:cNvPr>
          <p:cNvSpPr txBox="1"/>
          <p:nvPr/>
        </p:nvSpPr>
        <p:spPr>
          <a:xfrm>
            <a:off x="7970020" y="1906117"/>
            <a:ext cx="1469599" cy="646331"/>
          </a:xfrm>
          <a:prstGeom prst="rect">
            <a:avLst/>
          </a:prstGeom>
          <a:solidFill>
            <a:schemeClr val="bg2"/>
          </a:solidFill>
        </p:spPr>
        <p:txBody>
          <a:bodyPr wrap="square" rtlCol="0">
            <a:spAutoFit/>
          </a:bodyPr>
          <a:lstStyle/>
          <a:p>
            <a:pPr marL="0" lvl="1"/>
            <a:r>
              <a:rPr lang="en-GB" b="1" dirty="0">
                <a:solidFill>
                  <a:srgbClr val="BC0067"/>
                </a:solidFill>
                <a:latin typeface="Arial" panose="020B0604020202020204" pitchFamily="34" charset="0"/>
                <a:cs typeface="Arial" panose="020B0604020202020204" pitchFamily="34" charset="0"/>
              </a:rPr>
              <a:t>21,693</a:t>
            </a:r>
          </a:p>
          <a:p>
            <a:pPr marL="0" lvl="1"/>
            <a:r>
              <a:rPr lang="en-GB" b="1" dirty="0">
                <a:solidFill>
                  <a:schemeClr val="accent2"/>
                </a:solidFill>
                <a:latin typeface="Arial" panose="020B0604020202020204" pitchFamily="34" charset="0"/>
                <a:ea typeface="Arial"/>
                <a:cs typeface="Arial" panose="020B0604020202020204" pitchFamily="34" charset="0"/>
              </a:rPr>
              <a:t>Patients</a:t>
            </a:r>
          </a:p>
        </p:txBody>
      </p:sp>
      <p:sp>
        <p:nvSpPr>
          <p:cNvPr id="30" name="TextBox 29">
            <a:extLst>
              <a:ext uri="{FF2B5EF4-FFF2-40B4-BE49-F238E27FC236}">
                <a16:creationId xmlns:a16="http://schemas.microsoft.com/office/drawing/2014/main" id="{767518F5-83C7-9919-04FF-5D897CC8C48E}"/>
              </a:ext>
            </a:extLst>
          </p:cNvPr>
          <p:cNvSpPr txBox="1"/>
          <p:nvPr/>
        </p:nvSpPr>
        <p:spPr>
          <a:xfrm>
            <a:off x="7992310" y="4273194"/>
            <a:ext cx="1763508" cy="646331"/>
          </a:xfrm>
          <a:prstGeom prst="rect">
            <a:avLst/>
          </a:prstGeom>
          <a:solidFill>
            <a:schemeClr val="bg2"/>
          </a:solidFill>
        </p:spPr>
        <p:txBody>
          <a:bodyPr wrap="square" rtlCol="0">
            <a:spAutoFit/>
          </a:bodyPr>
          <a:lstStyle/>
          <a:p>
            <a:pPr marL="0" lvl="1"/>
            <a:r>
              <a:rPr lang="en-GB" b="1" dirty="0">
                <a:solidFill>
                  <a:srgbClr val="BC0067"/>
                </a:solidFill>
                <a:latin typeface="Arial" panose="020B0604020202020204" pitchFamily="34" charset="0"/>
                <a:cs typeface="Arial" panose="020B0604020202020204" pitchFamily="34" charset="0"/>
              </a:rPr>
              <a:t>48,654</a:t>
            </a:r>
          </a:p>
          <a:p>
            <a:pPr marL="0" lvl="1"/>
            <a:r>
              <a:rPr lang="en-GB" b="1" dirty="0">
                <a:solidFill>
                  <a:schemeClr val="accent2"/>
                </a:solidFill>
                <a:latin typeface="Arial" panose="020B0604020202020204" pitchFamily="34" charset="0"/>
                <a:ea typeface="Arial"/>
                <a:cs typeface="Arial" panose="020B0604020202020204" pitchFamily="34" charset="0"/>
              </a:rPr>
              <a:t>Procedures</a:t>
            </a:r>
          </a:p>
        </p:txBody>
      </p:sp>
      <p:sp>
        <p:nvSpPr>
          <p:cNvPr id="31" name="TextBox 30">
            <a:extLst>
              <a:ext uri="{FF2B5EF4-FFF2-40B4-BE49-F238E27FC236}">
                <a16:creationId xmlns:a16="http://schemas.microsoft.com/office/drawing/2014/main" id="{12AEAFB9-1880-4C89-83A8-2F4791492ABD}"/>
              </a:ext>
            </a:extLst>
          </p:cNvPr>
          <p:cNvSpPr txBox="1"/>
          <p:nvPr/>
        </p:nvSpPr>
        <p:spPr>
          <a:xfrm>
            <a:off x="7970020" y="5496396"/>
            <a:ext cx="1763508" cy="646331"/>
          </a:xfrm>
          <a:prstGeom prst="rect">
            <a:avLst/>
          </a:prstGeom>
          <a:solidFill>
            <a:schemeClr val="bg2"/>
          </a:solidFill>
        </p:spPr>
        <p:txBody>
          <a:bodyPr wrap="square" rtlCol="0">
            <a:spAutoFit/>
          </a:bodyPr>
          <a:lstStyle/>
          <a:p>
            <a:pPr marL="0" lvl="1"/>
            <a:r>
              <a:rPr lang="en-GB" b="1" dirty="0">
                <a:solidFill>
                  <a:srgbClr val="BC0067"/>
                </a:solidFill>
                <a:latin typeface="Arial" panose="020B0604020202020204" pitchFamily="34" charset="0"/>
                <a:cs typeface="Arial" panose="020B0604020202020204" pitchFamily="34" charset="0"/>
              </a:rPr>
              <a:t>£23.07m</a:t>
            </a:r>
          </a:p>
          <a:p>
            <a:pPr marL="0" lvl="1"/>
            <a:r>
              <a:rPr lang="en-GB" b="1" dirty="0">
                <a:solidFill>
                  <a:schemeClr val="accent2"/>
                </a:solidFill>
                <a:latin typeface="Arial" panose="020B0604020202020204" pitchFamily="34" charset="0"/>
                <a:ea typeface="Arial"/>
                <a:cs typeface="Arial" panose="020B0604020202020204" pitchFamily="34" charset="0"/>
              </a:rPr>
              <a:t>Value </a:t>
            </a:r>
          </a:p>
        </p:txBody>
      </p:sp>
      <p:sp>
        <p:nvSpPr>
          <p:cNvPr id="32" name="TextBox 31">
            <a:extLst>
              <a:ext uri="{FF2B5EF4-FFF2-40B4-BE49-F238E27FC236}">
                <a16:creationId xmlns:a16="http://schemas.microsoft.com/office/drawing/2014/main" id="{6677B4BC-0530-20EE-CC16-77431AE4E377}"/>
              </a:ext>
            </a:extLst>
          </p:cNvPr>
          <p:cNvSpPr txBox="1"/>
          <p:nvPr/>
        </p:nvSpPr>
        <p:spPr>
          <a:xfrm>
            <a:off x="7718562" y="1227739"/>
            <a:ext cx="1763508" cy="369332"/>
          </a:xfrm>
          <a:prstGeom prst="rect">
            <a:avLst/>
          </a:prstGeom>
          <a:solidFill>
            <a:schemeClr val="bg2"/>
          </a:solidFill>
        </p:spPr>
        <p:txBody>
          <a:bodyPr wrap="square" rtlCol="0">
            <a:spAutoFit/>
          </a:bodyPr>
          <a:lstStyle/>
          <a:p>
            <a:pPr marL="0" lvl="1"/>
            <a:r>
              <a:rPr lang="en-GB" b="1" dirty="0">
                <a:solidFill>
                  <a:srgbClr val="BC0067"/>
                </a:solidFill>
                <a:latin typeface="Arial" panose="020B0604020202020204" pitchFamily="34" charset="0"/>
                <a:cs typeface="Arial" panose="020B0604020202020204" pitchFamily="34" charset="0"/>
              </a:rPr>
              <a:t>NHS Scotland</a:t>
            </a:r>
          </a:p>
        </p:txBody>
      </p:sp>
    </p:spTree>
    <p:extLst>
      <p:ext uri="{BB962C8B-B14F-4D97-AF65-F5344CB8AC3E}">
        <p14:creationId xmlns:p14="http://schemas.microsoft.com/office/powerpoint/2010/main" val="5688826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031BEC-5FAE-2074-1F35-2114DA348D4C}"/>
              </a:ext>
            </a:extLst>
          </p:cNvPr>
          <p:cNvPicPr>
            <a:picLocks noChangeAspect="1"/>
          </p:cNvPicPr>
          <p:nvPr/>
        </p:nvPicPr>
        <p:blipFill>
          <a:blip r:embed="rId2"/>
          <a:srcRect t="5000" r="1279" b="1363"/>
          <a:stretch/>
        </p:blipFill>
        <p:spPr>
          <a:xfrm>
            <a:off x="1537854" y="1067081"/>
            <a:ext cx="8936181" cy="5650641"/>
          </a:xfrm>
          <a:prstGeom prst="rect">
            <a:avLst/>
          </a:prstGeom>
        </p:spPr>
      </p:pic>
      <p:sp>
        <p:nvSpPr>
          <p:cNvPr id="2" name="Title 1">
            <a:extLst>
              <a:ext uri="{FF2B5EF4-FFF2-40B4-BE49-F238E27FC236}">
                <a16:creationId xmlns:a16="http://schemas.microsoft.com/office/drawing/2014/main" id="{2B3C9F3F-90F7-52AD-3FBA-67DFDA128FC8}"/>
              </a:ext>
            </a:extLst>
          </p:cNvPr>
          <p:cNvSpPr txBox="1">
            <a:spLocks/>
          </p:cNvSpPr>
          <p:nvPr/>
        </p:nvSpPr>
        <p:spPr>
          <a:xfrm>
            <a:off x="2178062" y="336647"/>
            <a:ext cx="8299438" cy="698265"/>
          </a:xfrm>
          <a:prstGeom prst="rect">
            <a:avLst/>
          </a:prstGeom>
        </p:spPr>
        <p:txBody>
          <a:bodyPr lIns="91440" tIns="45720" rIns="91440" bIns="45720" anchor="t">
            <a:normAutofit fontScale="92500" lnSpcReduction="20000"/>
          </a:bodyPr>
          <a:lstStyle>
            <a:lvl1pPr algn="l" defTabSz="914400" rtl="0" eaLnBrk="1" latinLnBrk="0" hangingPunct="1">
              <a:lnSpc>
                <a:spcPct val="90000"/>
              </a:lnSpc>
              <a:spcBef>
                <a:spcPct val="0"/>
              </a:spcBef>
              <a:buNone/>
              <a:defRPr sz="4400" b="1" kern="1200">
                <a:solidFill>
                  <a:srgbClr val="0093D9"/>
                </a:solidFill>
                <a:latin typeface="Arial" panose="020B0604020202020204" pitchFamily="34" charset="0"/>
                <a:ea typeface="+mj-ea"/>
                <a:cs typeface="Arial" panose="020B0604020202020204" pitchFamily="34" charset="0"/>
              </a:defRPr>
            </a:lvl1pPr>
          </a:lstStyle>
          <a:p>
            <a:pPr algn="ctr"/>
            <a:r>
              <a:rPr lang="en-GB" sz="2800" dirty="0">
                <a:latin typeface="Arial"/>
                <a:cs typeface="Arial"/>
              </a:rPr>
              <a:t>NHS Lothian PoC: </a:t>
            </a:r>
            <a:endParaRPr lang="en-GB" sz="2800" dirty="0">
              <a:solidFill>
                <a:srgbClr val="FF0000"/>
              </a:solidFill>
              <a:latin typeface="Arial"/>
              <a:cs typeface="Arial"/>
            </a:endParaRPr>
          </a:p>
          <a:p>
            <a:pPr algn="ctr"/>
            <a:r>
              <a:rPr lang="en-GB" sz="2800" dirty="0">
                <a:latin typeface="Arial"/>
                <a:cs typeface="Arial"/>
              </a:rPr>
              <a:t>Proactive Stock &amp; Waste Management</a:t>
            </a:r>
            <a:endParaRPr lang="en-GB" sz="2800" dirty="0">
              <a:solidFill>
                <a:srgbClr val="FF0000"/>
              </a:solidFill>
              <a:latin typeface="Arial"/>
              <a:cs typeface="Arial"/>
            </a:endParaRPr>
          </a:p>
        </p:txBody>
      </p:sp>
    </p:spTree>
    <p:extLst>
      <p:ext uri="{BB962C8B-B14F-4D97-AF65-F5344CB8AC3E}">
        <p14:creationId xmlns:p14="http://schemas.microsoft.com/office/powerpoint/2010/main" val="33538333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345B7-8C48-3A28-40FE-FF93946F4B99}"/>
              </a:ext>
            </a:extLst>
          </p:cNvPr>
          <p:cNvSpPr>
            <a:spLocks noGrp="1"/>
          </p:cNvSpPr>
          <p:nvPr>
            <p:ph type="title"/>
          </p:nvPr>
        </p:nvSpPr>
        <p:spPr/>
        <p:txBody>
          <a:bodyPr>
            <a:noAutofit/>
          </a:bodyPr>
          <a:lstStyle/>
          <a:p>
            <a:r>
              <a:rPr lang="en-GB" sz="1800" b="0" i="1" dirty="0">
                <a:solidFill>
                  <a:schemeClr val="accent3"/>
                </a:solidFill>
                <a:effectLst/>
                <a:latin typeface="Arial"/>
                <a:ea typeface="Arial" panose="020B0604020202020204" pitchFamily="34" charset="0"/>
                <a:cs typeface="Times New Roman"/>
              </a:rPr>
              <a:t>In truth, my job was 100 times harder before, than it is now. Since Scan for Safety has been implemented, it has – on average – released an hour and a half of time back for me every day.</a:t>
            </a:r>
            <a:br>
              <a:rPr lang="en-GB" sz="1800" b="0" i="1" dirty="0">
                <a:solidFill>
                  <a:schemeClr val="accent3"/>
                </a:solidFill>
                <a:effectLst/>
                <a:latin typeface="Arial"/>
                <a:ea typeface="Arial" panose="020B0604020202020204" pitchFamily="34" charset="0"/>
                <a:cs typeface="Times New Roman"/>
              </a:rPr>
            </a:br>
            <a:r>
              <a:rPr lang="en-GB" sz="1800" b="0" i="1" dirty="0">
                <a:solidFill>
                  <a:schemeClr val="accent3"/>
                </a:solidFill>
                <a:latin typeface="Arial"/>
                <a:ea typeface="Arial" panose="020B0604020202020204" pitchFamily="34" charset="0"/>
                <a:cs typeface="Times New Roman"/>
              </a:rPr>
              <a:t> </a:t>
            </a:r>
            <a:br>
              <a:rPr lang="en-GB" sz="1800" b="0" i="1" dirty="0">
                <a:solidFill>
                  <a:schemeClr val="accent3"/>
                </a:solidFill>
                <a:latin typeface="Arial"/>
                <a:ea typeface="Arial" panose="020B0604020202020204" pitchFamily="34" charset="0"/>
                <a:cs typeface="Times New Roman" panose="02020603050405020304" pitchFamily="18" charset="0"/>
              </a:rPr>
            </a:br>
            <a:r>
              <a:rPr lang="en-GB" sz="1800" b="0" i="1" dirty="0">
                <a:solidFill>
                  <a:schemeClr val="accent3"/>
                </a:solidFill>
                <a:effectLst/>
                <a:latin typeface="Arial" panose="020B0604020202020204" pitchFamily="34" charset="0"/>
                <a:ea typeface="Arial" panose="020B0604020202020204" pitchFamily="34" charset="0"/>
                <a:cs typeface="Times New Roman" panose="02020603050405020304" pitchFamily="18" charset="0"/>
              </a:rPr>
              <a:t>I get to manage my time far more effectively and for our department, I can now far better manage the overall stock control including getting the time needed for mini stock takes. </a:t>
            </a:r>
            <a:br>
              <a:rPr lang="en-GB" sz="1800" b="0" i="1" dirty="0">
                <a:solidFill>
                  <a:schemeClr val="accent3"/>
                </a:solidFill>
                <a:effectLst/>
                <a:latin typeface="Arial" panose="020B0604020202020204" pitchFamily="34" charset="0"/>
                <a:ea typeface="Arial" panose="020B0604020202020204" pitchFamily="34" charset="0"/>
                <a:cs typeface="Times New Roman" panose="02020603050405020304" pitchFamily="18" charset="0"/>
              </a:rPr>
            </a:br>
            <a:br>
              <a:rPr lang="en-GB" sz="1800" b="0" i="1" dirty="0">
                <a:solidFill>
                  <a:schemeClr val="accent3"/>
                </a:solidFill>
                <a:effectLst/>
                <a:latin typeface="Arial" panose="020B0604020202020204" pitchFamily="34" charset="0"/>
                <a:ea typeface="Arial" panose="020B0604020202020204" pitchFamily="34" charset="0"/>
                <a:cs typeface="Times New Roman" panose="02020603050405020304" pitchFamily="18" charset="0"/>
              </a:rPr>
            </a:br>
            <a:r>
              <a:rPr lang="en-GB" sz="1800" b="0" i="1" dirty="0">
                <a:solidFill>
                  <a:schemeClr val="accent3"/>
                </a:solidFill>
                <a:effectLst/>
                <a:latin typeface="Arial" panose="020B0604020202020204" pitchFamily="34" charset="0"/>
                <a:ea typeface="Arial" panose="020B0604020202020204" pitchFamily="34" charset="0"/>
                <a:cs typeface="Times New Roman" panose="02020603050405020304" pitchFamily="18" charset="0"/>
              </a:rPr>
              <a:t>This means my stock is always accurate. From a financial point of view, we now always know exactly where we stand.</a:t>
            </a:r>
            <a:br>
              <a:rPr lang="en-GB" sz="1800" dirty="0">
                <a:solidFill>
                  <a:schemeClr val="accent3"/>
                </a:solidFill>
              </a:rPr>
            </a:br>
            <a:endParaRPr lang="en-GB" sz="1800" dirty="0">
              <a:solidFill>
                <a:schemeClr val="accent3"/>
              </a:solidFill>
            </a:endParaRPr>
          </a:p>
        </p:txBody>
      </p:sp>
      <p:pic>
        <p:nvPicPr>
          <p:cNvPr id="4" name="Picture 3" descr="A person in a blue scrubs checking her pulse&#10;&#10;Description automatically generated">
            <a:extLst>
              <a:ext uri="{FF2B5EF4-FFF2-40B4-BE49-F238E27FC236}">
                <a16:creationId xmlns:a16="http://schemas.microsoft.com/office/drawing/2014/main" id="{0D3DFB35-2FE5-E25B-782A-CD2ADC9E5545}"/>
              </a:ext>
            </a:extLst>
          </p:cNvPr>
          <p:cNvPicPr>
            <a:picLocks noChangeAspect="1"/>
          </p:cNvPicPr>
          <p:nvPr/>
        </p:nvPicPr>
        <p:blipFill>
          <a:blip r:embed="rId3" cstate="print">
            <a:extLst>
              <a:ext uri="{28A0092B-C50C-407E-A947-70E740481C1C}">
                <a14:useLocalDpi xmlns:a14="http://schemas.microsoft.com/office/drawing/2010/main" val="0"/>
              </a:ext>
            </a:extLst>
          </a:blip>
          <a:srcRect l="-1118" t="12472" r="1" b="10035"/>
          <a:stretch/>
        </p:blipFill>
        <p:spPr>
          <a:xfrm>
            <a:off x="5346700" y="1905000"/>
            <a:ext cx="3932054" cy="3832929"/>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5" name="Title 2">
            <a:extLst>
              <a:ext uri="{FF2B5EF4-FFF2-40B4-BE49-F238E27FC236}">
                <a16:creationId xmlns:a16="http://schemas.microsoft.com/office/drawing/2014/main" id="{276C891D-F7C3-E5BA-5988-68EADE3E08BC}"/>
              </a:ext>
            </a:extLst>
          </p:cNvPr>
          <p:cNvSpPr txBox="1">
            <a:spLocks/>
          </p:cNvSpPr>
          <p:nvPr/>
        </p:nvSpPr>
        <p:spPr>
          <a:xfrm>
            <a:off x="3749786" y="6190602"/>
            <a:ext cx="5711085" cy="3259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0093D9"/>
                </a:solidFill>
                <a:latin typeface="Arial" panose="020B0604020202020204" pitchFamily="34" charset="0"/>
                <a:ea typeface="+mj-ea"/>
                <a:cs typeface="Arial" panose="020B0604020202020204" pitchFamily="34" charset="0"/>
              </a:defRPr>
            </a:lvl1pPr>
          </a:lstStyle>
          <a:p>
            <a:r>
              <a:rPr lang="en-GB" sz="2000" dirty="0"/>
              <a:t>Julie Macdonald </a:t>
            </a:r>
          </a:p>
          <a:p>
            <a:r>
              <a:rPr lang="en-GB" sz="2000" dirty="0"/>
              <a:t>NHS Lothian IR Stock Controller</a:t>
            </a:r>
          </a:p>
        </p:txBody>
      </p:sp>
      <p:sp>
        <p:nvSpPr>
          <p:cNvPr id="3" name="Rectangle 2">
            <a:extLst>
              <a:ext uri="{FF2B5EF4-FFF2-40B4-BE49-F238E27FC236}">
                <a16:creationId xmlns:a16="http://schemas.microsoft.com/office/drawing/2014/main" id="{B1066977-B916-391E-088B-378BB5EC1C8E}"/>
              </a:ext>
            </a:extLst>
          </p:cNvPr>
          <p:cNvSpPr/>
          <p:nvPr/>
        </p:nvSpPr>
        <p:spPr>
          <a:xfrm>
            <a:off x="11931" y="1250838"/>
            <a:ext cx="801057" cy="144655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a:t>
            </a:r>
            <a:endParaRPr kumimoji="0" lang="en-GB" sz="88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BDEFB6F-6A7B-09B7-F648-AFA7C1B3DE70}"/>
              </a:ext>
            </a:extLst>
          </p:cNvPr>
          <p:cNvSpPr txBox="1"/>
          <p:nvPr/>
        </p:nvSpPr>
        <p:spPr>
          <a:xfrm>
            <a:off x="4440727" y="4780269"/>
            <a:ext cx="402878" cy="1446550"/>
          </a:xfrm>
          <a:prstGeom prst="rect">
            <a:avLst/>
          </a:prstGeom>
          <a:noFill/>
        </p:spPr>
        <p:txBody>
          <a:bodyPr wrap="square">
            <a:spAutoFit/>
          </a:bodyPr>
          <a:lstStyle/>
          <a:p>
            <a:r>
              <a:rPr kumimoji="0" lang="en-GB" sz="8800" b="1" u="none" strike="noStrike" kern="1200" cap="none" spc="0" normalizeH="0" baseline="0" noProof="0" dirty="0">
                <a:ln>
                  <a:noFill/>
                </a:ln>
                <a:solidFill>
                  <a:srgbClr val="FFC000"/>
                </a:solidFill>
                <a:effectLst/>
                <a:uLnTx/>
                <a:uFillTx/>
                <a:latin typeface="Arial" panose="020B0604020202020204" pitchFamily="34" charset="0"/>
                <a:ea typeface="Arial" panose="020B0604020202020204" pitchFamily="34" charset="0"/>
                <a:cs typeface="Times New Roman" panose="02020603050405020304" pitchFamily="18" charset="0"/>
              </a:rPr>
              <a:t>”</a:t>
            </a:r>
            <a:endParaRPr lang="en-GB" sz="8800" b="1" dirty="0">
              <a:solidFill>
                <a:srgbClr val="FFC000"/>
              </a:solidFill>
            </a:endParaRPr>
          </a:p>
        </p:txBody>
      </p:sp>
    </p:spTree>
    <p:extLst>
      <p:ext uri="{BB962C8B-B14F-4D97-AF65-F5344CB8AC3E}">
        <p14:creationId xmlns:p14="http://schemas.microsoft.com/office/powerpoint/2010/main" val="29948425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44822A-4D2F-D8AD-096A-5615EED113FF}"/>
              </a:ext>
            </a:extLst>
          </p:cNvPr>
          <p:cNvSpPr/>
          <p:nvPr/>
        </p:nvSpPr>
        <p:spPr>
          <a:xfrm>
            <a:off x="0" y="2205312"/>
            <a:ext cx="11810198" cy="259882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itle 2">
            <a:extLst>
              <a:ext uri="{FF2B5EF4-FFF2-40B4-BE49-F238E27FC236}">
                <a16:creationId xmlns:a16="http://schemas.microsoft.com/office/drawing/2014/main" id="{0C486381-0F4A-4B8D-8169-13C7C4627850}"/>
              </a:ext>
            </a:extLst>
          </p:cNvPr>
          <p:cNvSpPr>
            <a:spLocks noGrp="1"/>
          </p:cNvSpPr>
          <p:nvPr>
            <p:ph type="title"/>
          </p:nvPr>
        </p:nvSpPr>
        <p:spPr>
          <a:xfrm>
            <a:off x="161959" y="5414176"/>
            <a:ext cx="10515600" cy="1325563"/>
          </a:xfrm>
        </p:spPr>
        <p:txBody>
          <a:bodyPr>
            <a:normAutofit/>
          </a:bodyPr>
          <a:lstStyle/>
          <a:p>
            <a:r>
              <a:rPr lang="en-GB" sz="2000" dirty="0">
                <a:hlinkClick r:id="rId3"/>
              </a:rPr>
              <a:t>Get in touch: NSS.ScanForSafetyProgramme@nhs.scot</a:t>
            </a:r>
            <a:endParaRPr lang="en-GB" dirty="0"/>
          </a:p>
        </p:txBody>
      </p:sp>
      <p:sp>
        <p:nvSpPr>
          <p:cNvPr id="5" name="TextBox 4">
            <a:extLst>
              <a:ext uri="{FF2B5EF4-FFF2-40B4-BE49-F238E27FC236}">
                <a16:creationId xmlns:a16="http://schemas.microsoft.com/office/drawing/2014/main" id="{243D6CC2-6467-584D-1231-BA0F0BD5AB55}"/>
              </a:ext>
            </a:extLst>
          </p:cNvPr>
          <p:cNvSpPr txBox="1"/>
          <p:nvPr/>
        </p:nvSpPr>
        <p:spPr>
          <a:xfrm>
            <a:off x="7765552" y="3041584"/>
            <a:ext cx="5824013" cy="584775"/>
          </a:xfrm>
          <a:prstGeom prst="rect">
            <a:avLst/>
          </a:prstGeom>
          <a:noFill/>
        </p:spPr>
        <p:txBody>
          <a:bodyPr wrap="square" lIns="91440" tIns="45720" rIns="91440" bIns="45720" rtlCol="0" anchor="t">
            <a:spAutoFit/>
          </a:bodyPr>
          <a:lstStyle/>
          <a:p>
            <a:pPr>
              <a:defRPr/>
            </a:pPr>
            <a:r>
              <a:rPr kumimoji="0" lang="en-GB" sz="3200" b="0" i="0" u="none" strike="noStrike" kern="1200" cap="none" spc="0" normalizeH="0" baseline="0" noProof="0" dirty="0">
                <a:ln>
                  <a:noFill/>
                </a:ln>
                <a:solidFill>
                  <a:schemeClr val="bg1"/>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scanforsafety.nhs.scot</a:t>
            </a:r>
            <a:r>
              <a:rPr lang="en-GB" sz="3200" dirty="0">
                <a:solidFill>
                  <a:schemeClr val="bg1"/>
                </a:solidFill>
                <a:latin typeface="Calibri" panose="020F0502020204030204"/>
              </a:rPr>
              <a:t> </a:t>
            </a:r>
            <a:endParaRPr lang="en-US" sz="2400" dirty="0">
              <a:solidFill>
                <a:schemeClr val="bg1"/>
              </a:solidFill>
              <a:ea typeface="+mn-ea"/>
              <a:cs typeface="+mn-cs"/>
            </a:endParaRPr>
          </a:p>
        </p:txBody>
      </p:sp>
      <p:pic>
        <p:nvPicPr>
          <p:cNvPr id="6" name="Picture 5">
            <a:extLst>
              <a:ext uri="{FF2B5EF4-FFF2-40B4-BE49-F238E27FC236}">
                <a16:creationId xmlns:a16="http://schemas.microsoft.com/office/drawing/2014/main" id="{7BC795B3-259D-25C9-18F6-18CEA1D07AA9}"/>
              </a:ext>
            </a:extLst>
          </p:cNvPr>
          <p:cNvPicPr>
            <a:picLocks noChangeAspect="1"/>
          </p:cNvPicPr>
          <p:nvPr/>
        </p:nvPicPr>
        <p:blipFill rotWithShape="1">
          <a:blip r:embed="rId5"/>
          <a:srcRect l="53" t="10975" r="1451" b="7211"/>
          <a:stretch/>
        </p:blipFill>
        <p:spPr>
          <a:xfrm>
            <a:off x="256319" y="1443824"/>
            <a:ext cx="7265871" cy="4023524"/>
          </a:xfrm>
          <a:prstGeom prst="rect">
            <a:avLst/>
          </a:prstGeom>
        </p:spPr>
      </p:pic>
      <p:sp>
        <p:nvSpPr>
          <p:cNvPr id="4" name="Rectangle 1">
            <a:extLst>
              <a:ext uri="{FF2B5EF4-FFF2-40B4-BE49-F238E27FC236}">
                <a16:creationId xmlns:a16="http://schemas.microsoft.com/office/drawing/2014/main" id="{5E047FEB-CF5F-2F8D-91A9-2506BBA35CC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pic>
        <p:nvPicPr>
          <p:cNvPr id="8" name="Picture 7">
            <a:extLst>
              <a:ext uri="{FF2B5EF4-FFF2-40B4-BE49-F238E27FC236}">
                <a16:creationId xmlns:a16="http://schemas.microsoft.com/office/drawing/2014/main" id="{D0174F31-0CC4-D900-33D7-6E3A0610EE3F}"/>
              </a:ext>
            </a:extLst>
          </p:cNvPr>
          <p:cNvPicPr>
            <a:picLocks noChangeAspect="1"/>
          </p:cNvPicPr>
          <p:nvPr/>
        </p:nvPicPr>
        <p:blipFill>
          <a:blip r:embed="rId6"/>
          <a:stretch>
            <a:fillRect/>
          </a:stretch>
        </p:blipFill>
        <p:spPr>
          <a:xfrm>
            <a:off x="8588604" y="3966155"/>
            <a:ext cx="2434996" cy="2497432"/>
          </a:xfrm>
          <a:prstGeom prst="rect">
            <a:avLst/>
          </a:prstGeom>
        </p:spPr>
      </p:pic>
    </p:spTree>
    <p:extLst>
      <p:ext uri="{BB962C8B-B14F-4D97-AF65-F5344CB8AC3E}">
        <p14:creationId xmlns:p14="http://schemas.microsoft.com/office/powerpoint/2010/main" val="25643456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38787B-6492-6E3D-2088-8A53893B98FB}"/>
            </a:ext>
          </a:extLst>
        </p:cNvPr>
        <p:cNvGrpSpPr/>
        <p:nvPr/>
      </p:nvGrpSpPr>
      <p:grpSpPr>
        <a:xfrm>
          <a:off x="0" y="0"/>
          <a:ext cx="0" cy="0"/>
          <a:chOff x="0" y="0"/>
          <a:chExt cx="0" cy="0"/>
        </a:xfrm>
      </p:grpSpPr>
      <p:sp>
        <p:nvSpPr>
          <p:cNvPr id="39" name="Title 38">
            <a:extLst>
              <a:ext uri="{FF2B5EF4-FFF2-40B4-BE49-F238E27FC236}">
                <a16:creationId xmlns:a16="http://schemas.microsoft.com/office/drawing/2014/main" id="{42E37181-9711-7D8E-6AEC-B7515EA8DA99}"/>
              </a:ext>
            </a:extLst>
          </p:cNvPr>
          <p:cNvSpPr>
            <a:spLocks noGrp="1"/>
          </p:cNvSpPr>
          <p:nvPr>
            <p:ph type="title"/>
          </p:nvPr>
        </p:nvSpPr>
        <p:spPr>
          <a:xfrm>
            <a:off x="219342" y="2297482"/>
            <a:ext cx="10029825" cy="698265"/>
          </a:xfrm>
        </p:spPr>
        <p:txBody>
          <a:bodyPr>
            <a:normAutofit fontScale="90000"/>
          </a:bodyPr>
          <a:lstStyle/>
          <a:p>
            <a:r>
              <a:rPr lang="en-GB" dirty="0"/>
              <a:t>An introduction</a:t>
            </a:r>
            <a:br>
              <a:rPr lang="en-GB" dirty="0"/>
            </a:br>
            <a:br>
              <a:rPr lang="en-GB" dirty="0"/>
            </a:br>
            <a:br>
              <a:rPr lang="en-GB" dirty="0"/>
            </a:br>
            <a:br>
              <a:rPr lang="en-GB" dirty="0"/>
            </a:br>
            <a:br>
              <a:rPr lang="en-GB" dirty="0"/>
            </a:br>
            <a:br>
              <a:rPr lang="en-GB" dirty="0"/>
            </a:br>
            <a:br>
              <a:rPr lang="en-GB" dirty="0"/>
            </a:br>
            <a:r>
              <a:rPr lang="en-GB" dirty="0"/>
              <a:t>video </a:t>
            </a:r>
          </a:p>
        </p:txBody>
      </p:sp>
      <p:pic>
        <p:nvPicPr>
          <p:cNvPr id="2" name="Scan for Safety animation-1080p-250401">
            <a:hlinkClick r:id="" action="ppaction://media"/>
            <a:extLst>
              <a:ext uri="{FF2B5EF4-FFF2-40B4-BE49-F238E27FC236}">
                <a16:creationId xmlns:a16="http://schemas.microsoft.com/office/drawing/2014/main" id="{443C5E88-B913-1139-7A7C-33D1749A418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77424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0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62F51-CE3F-87A4-9A4C-209159E5210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72B9007-6D8A-976A-7FBB-8369AF01DD69}"/>
              </a:ext>
            </a:extLst>
          </p:cNvPr>
          <p:cNvSpPr>
            <a:spLocks noGrp="1"/>
          </p:cNvSpPr>
          <p:nvPr>
            <p:ph type="body" sz="half" idx="2"/>
          </p:nvPr>
        </p:nvSpPr>
        <p:spPr>
          <a:xfrm>
            <a:off x="1280160" y="2124075"/>
            <a:ext cx="9427464" cy="3308115"/>
          </a:xfrm>
        </p:spPr>
        <p:txBody>
          <a:bodyPr>
            <a:normAutofit/>
          </a:bodyPr>
          <a:lstStyle/>
          <a:p>
            <a:r>
              <a:rPr lang="en-GB" b="0" dirty="0"/>
              <a:t>“A central patient-identifiable database should be created by collecting key details of the implantation of all devices at the time of the operation. This can then be linked to specifically created registers to research and audit the outcomes both in terms of the device safety and patient recorded outcomes measures.”</a:t>
            </a:r>
          </a:p>
        </p:txBody>
      </p:sp>
      <p:sp>
        <p:nvSpPr>
          <p:cNvPr id="3" name="Title 2">
            <a:extLst>
              <a:ext uri="{FF2B5EF4-FFF2-40B4-BE49-F238E27FC236}">
                <a16:creationId xmlns:a16="http://schemas.microsoft.com/office/drawing/2014/main" id="{0389DCF5-4FAD-3397-67DC-3C324CC8E852}"/>
              </a:ext>
            </a:extLst>
          </p:cNvPr>
          <p:cNvSpPr>
            <a:spLocks noGrp="1"/>
          </p:cNvSpPr>
          <p:nvPr>
            <p:ph type="title"/>
          </p:nvPr>
        </p:nvSpPr>
        <p:spPr>
          <a:xfrm>
            <a:off x="241426" y="1076677"/>
            <a:ext cx="10029825" cy="698265"/>
          </a:xfrm>
        </p:spPr>
        <p:txBody>
          <a:bodyPr/>
          <a:lstStyle/>
          <a:p>
            <a:r>
              <a:rPr lang="en-GB" dirty="0" err="1"/>
              <a:t>Cumberlege</a:t>
            </a:r>
            <a:r>
              <a:rPr lang="en-GB" dirty="0"/>
              <a:t> Review: Recommendation 7</a:t>
            </a:r>
          </a:p>
        </p:txBody>
      </p:sp>
    </p:spTree>
    <p:extLst>
      <p:ext uri="{BB962C8B-B14F-4D97-AF65-F5344CB8AC3E}">
        <p14:creationId xmlns:p14="http://schemas.microsoft.com/office/powerpoint/2010/main" val="1050300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DB0BD7-9A08-8527-E91B-8E40E7FA721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EA3126C-86F6-0B54-4300-E940B9531E75}"/>
              </a:ext>
            </a:extLst>
          </p:cNvPr>
          <p:cNvSpPr>
            <a:spLocks noGrp="1"/>
          </p:cNvSpPr>
          <p:nvPr>
            <p:ph type="body" sz="half" idx="2"/>
          </p:nvPr>
        </p:nvSpPr>
        <p:spPr>
          <a:xfrm>
            <a:off x="945182" y="1774942"/>
            <a:ext cx="9427464" cy="3308115"/>
          </a:xfrm>
        </p:spPr>
        <p:txBody>
          <a:bodyPr>
            <a:normAutofit/>
          </a:bodyPr>
          <a:lstStyle/>
          <a:p>
            <a:r>
              <a:rPr lang="en-GB" dirty="0">
                <a:solidFill>
                  <a:schemeClr val="accent3"/>
                </a:solidFill>
                <a:highlight>
                  <a:srgbClr val="00FF00"/>
                </a:highlight>
              </a:rPr>
              <a:t>“A central patient-identifiable database should be created by collecting key details of the implantation of all devices at the time of the operation. </a:t>
            </a:r>
          </a:p>
          <a:p>
            <a:r>
              <a:rPr lang="en-GB" dirty="0">
                <a:solidFill>
                  <a:schemeClr val="bg2"/>
                </a:solidFill>
                <a:highlight>
                  <a:srgbClr val="0000FF"/>
                </a:highlight>
              </a:rPr>
              <a:t>This can then be linked to specifically created registers to research and audit the outcomes both in terms of the device safety and patient recorded outcomes measures.”</a:t>
            </a:r>
          </a:p>
        </p:txBody>
      </p:sp>
      <p:sp>
        <p:nvSpPr>
          <p:cNvPr id="3" name="Title 2">
            <a:extLst>
              <a:ext uri="{FF2B5EF4-FFF2-40B4-BE49-F238E27FC236}">
                <a16:creationId xmlns:a16="http://schemas.microsoft.com/office/drawing/2014/main" id="{409D0203-5D04-26F8-6470-B8584A3257AE}"/>
              </a:ext>
            </a:extLst>
          </p:cNvPr>
          <p:cNvSpPr>
            <a:spLocks noGrp="1"/>
          </p:cNvSpPr>
          <p:nvPr>
            <p:ph type="title"/>
          </p:nvPr>
        </p:nvSpPr>
        <p:spPr>
          <a:xfrm>
            <a:off x="187105" y="973136"/>
            <a:ext cx="10029825" cy="698265"/>
          </a:xfrm>
        </p:spPr>
        <p:txBody>
          <a:bodyPr/>
          <a:lstStyle/>
          <a:p>
            <a:r>
              <a:rPr lang="en-GB" err="1"/>
              <a:t>Cumberlege</a:t>
            </a:r>
            <a:r>
              <a:rPr lang="en-GB"/>
              <a:t> Review Recommendation 7</a:t>
            </a:r>
          </a:p>
        </p:txBody>
      </p:sp>
      <p:sp>
        <p:nvSpPr>
          <p:cNvPr id="4" name="TextBox 3">
            <a:extLst>
              <a:ext uri="{FF2B5EF4-FFF2-40B4-BE49-F238E27FC236}">
                <a16:creationId xmlns:a16="http://schemas.microsoft.com/office/drawing/2014/main" id="{0D558FA5-E68B-CA72-4872-0C7C2650DD62}"/>
              </a:ext>
            </a:extLst>
          </p:cNvPr>
          <p:cNvSpPr txBox="1"/>
          <p:nvPr/>
        </p:nvSpPr>
        <p:spPr>
          <a:xfrm>
            <a:off x="412702" y="4567292"/>
            <a:ext cx="2813304" cy="769441"/>
          </a:xfrm>
          <a:prstGeom prst="rect">
            <a:avLst/>
          </a:prstGeom>
          <a:noFill/>
        </p:spPr>
        <p:txBody>
          <a:bodyPr wrap="square" rtlCol="0">
            <a:spAutoFit/>
          </a:bodyPr>
          <a:lstStyle/>
          <a:p>
            <a:r>
              <a:rPr lang="en-GB" sz="4400" b="1" dirty="0">
                <a:solidFill>
                  <a:srgbClr val="92D050"/>
                </a:solidFill>
              </a:rPr>
              <a:t>RECALL</a:t>
            </a:r>
          </a:p>
        </p:txBody>
      </p:sp>
      <p:sp>
        <p:nvSpPr>
          <p:cNvPr id="5" name="TextBox 4">
            <a:extLst>
              <a:ext uri="{FF2B5EF4-FFF2-40B4-BE49-F238E27FC236}">
                <a16:creationId xmlns:a16="http://schemas.microsoft.com/office/drawing/2014/main" id="{21B4CF46-1797-8D3E-3035-9E828FB384C2}"/>
              </a:ext>
            </a:extLst>
          </p:cNvPr>
          <p:cNvSpPr txBox="1"/>
          <p:nvPr/>
        </p:nvSpPr>
        <p:spPr>
          <a:xfrm rot="10800000" flipH="1" flipV="1">
            <a:off x="8819091" y="4567292"/>
            <a:ext cx="3107109" cy="769441"/>
          </a:xfrm>
          <a:prstGeom prst="rect">
            <a:avLst/>
          </a:prstGeom>
          <a:noFill/>
        </p:spPr>
        <p:txBody>
          <a:bodyPr wrap="square" rtlCol="0">
            <a:spAutoFit/>
          </a:bodyPr>
          <a:lstStyle/>
          <a:p>
            <a:r>
              <a:rPr lang="en-GB" sz="4400" b="1" dirty="0">
                <a:solidFill>
                  <a:srgbClr val="0070C0"/>
                </a:solidFill>
              </a:rPr>
              <a:t>OUTCOMES</a:t>
            </a:r>
          </a:p>
        </p:txBody>
      </p:sp>
    </p:spTree>
    <p:extLst>
      <p:ext uri="{BB962C8B-B14F-4D97-AF65-F5344CB8AC3E}">
        <p14:creationId xmlns:p14="http://schemas.microsoft.com/office/powerpoint/2010/main" val="1710634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5F157-3FEE-C312-0FDE-620C7460BB70}"/>
              </a:ext>
            </a:extLst>
          </p:cNvPr>
          <p:cNvSpPr>
            <a:spLocks noGrp="1"/>
          </p:cNvSpPr>
          <p:nvPr>
            <p:ph type="title"/>
          </p:nvPr>
        </p:nvSpPr>
        <p:spPr/>
        <p:txBody>
          <a:bodyPr/>
          <a:lstStyle/>
          <a:p>
            <a:r>
              <a:rPr lang="en-GB" dirty="0"/>
              <a:t>Recall</a:t>
            </a:r>
          </a:p>
        </p:txBody>
      </p:sp>
    </p:spTree>
    <p:extLst>
      <p:ext uri="{BB962C8B-B14F-4D97-AF65-F5344CB8AC3E}">
        <p14:creationId xmlns:p14="http://schemas.microsoft.com/office/powerpoint/2010/main" val="10592497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66C615-0BAD-D327-FA0F-5053D8A783B6}"/>
              </a:ext>
            </a:extLst>
          </p:cNvPr>
          <p:cNvSpPr>
            <a:spLocks noGrp="1"/>
          </p:cNvSpPr>
          <p:nvPr>
            <p:ph idx="1"/>
          </p:nvPr>
        </p:nvSpPr>
        <p:spPr>
          <a:xfrm>
            <a:off x="233714" y="4444693"/>
            <a:ext cx="4101865" cy="1467763"/>
          </a:xfrm>
        </p:spPr>
        <p:txBody>
          <a:bodyPr vert="horz" lIns="91440" tIns="45720" rIns="91440" bIns="45720" rtlCol="0" anchor="t">
            <a:normAutofit/>
          </a:bodyPr>
          <a:lstStyle/>
          <a:p>
            <a:pPr marL="0" indent="0">
              <a:lnSpc>
                <a:spcPct val="100000"/>
              </a:lnSpc>
              <a:spcAft>
                <a:spcPts val="600"/>
              </a:spcAft>
              <a:buNone/>
            </a:pPr>
            <a:r>
              <a:rPr lang="en-GB" dirty="0">
                <a:latin typeface="Arial"/>
                <a:cs typeface="Arial"/>
              </a:rPr>
              <a:t>Recall</a:t>
            </a:r>
          </a:p>
          <a:p>
            <a:pPr lvl="1">
              <a:lnSpc>
                <a:spcPct val="100000"/>
              </a:lnSpc>
              <a:spcAft>
                <a:spcPts val="600"/>
              </a:spcAft>
            </a:pPr>
            <a:r>
              <a:rPr lang="en-GB" dirty="0">
                <a:latin typeface="Arial"/>
                <a:cs typeface="Arial"/>
              </a:rPr>
              <a:t>Speed of ascertainment</a:t>
            </a:r>
          </a:p>
          <a:p>
            <a:pPr lvl="1">
              <a:lnSpc>
                <a:spcPct val="100000"/>
              </a:lnSpc>
              <a:spcAft>
                <a:spcPts val="600"/>
              </a:spcAft>
            </a:pPr>
            <a:r>
              <a:rPr lang="en-GB" dirty="0">
                <a:latin typeface="Arial"/>
                <a:cs typeface="Arial"/>
              </a:rPr>
              <a:t>Accuracy of ascertainment</a:t>
            </a:r>
          </a:p>
          <a:p>
            <a:pPr lvl="1">
              <a:lnSpc>
                <a:spcPct val="100000"/>
              </a:lnSpc>
              <a:spcAft>
                <a:spcPts val="600"/>
              </a:spcAft>
            </a:pPr>
            <a:endParaRPr lang="en-GB" dirty="0">
              <a:latin typeface="Arial"/>
              <a:cs typeface="Arial"/>
            </a:endParaRPr>
          </a:p>
          <a:p>
            <a:pPr>
              <a:lnSpc>
                <a:spcPct val="100000"/>
              </a:lnSpc>
              <a:spcAft>
                <a:spcPts val="600"/>
              </a:spcAft>
            </a:pPr>
            <a:endParaRPr lang="en-GB" dirty="0">
              <a:latin typeface="Arial"/>
              <a:cs typeface="Arial"/>
            </a:endParaRPr>
          </a:p>
          <a:p>
            <a:pPr marL="0" indent="0">
              <a:lnSpc>
                <a:spcPct val="100000"/>
              </a:lnSpc>
              <a:spcAft>
                <a:spcPts val="600"/>
              </a:spcAft>
              <a:buNone/>
            </a:pPr>
            <a:endParaRPr lang="en-US" dirty="0"/>
          </a:p>
        </p:txBody>
      </p:sp>
      <p:pic>
        <p:nvPicPr>
          <p:cNvPr id="4" name="Picture 3">
            <a:extLst>
              <a:ext uri="{FF2B5EF4-FFF2-40B4-BE49-F238E27FC236}">
                <a16:creationId xmlns:a16="http://schemas.microsoft.com/office/drawing/2014/main" id="{B0DA2B6B-FA09-3E38-3DD1-43D7FFFE7E1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639" t="4321" b="10417"/>
          <a:stretch/>
        </p:blipFill>
        <p:spPr>
          <a:xfrm>
            <a:off x="2284647" y="434256"/>
            <a:ext cx="5191287" cy="3719689"/>
          </a:xfrm>
          <a:prstGeom prst="rect">
            <a:avLst/>
          </a:prstGeom>
        </p:spPr>
      </p:pic>
      <p:pic>
        <p:nvPicPr>
          <p:cNvPr id="6" name="Picture 5">
            <a:extLst>
              <a:ext uri="{FF2B5EF4-FFF2-40B4-BE49-F238E27FC236}">
                <a16:creationId xmlns:a16="http://schemas.microsoft.com/office/drawing/2014/main" id="{6623EDC5-FBE3-5A71-537A-46BE70530B39}"/>
              </a:ext>
            </a:extLst>
          </p:cNvPr>
          <p:cNvPicPr>
            <a:picLocks noChangeAspect="1"/>
          </p:cNvPicPr>
          <p:nvPr/>
        </p:nvPicPr>
        <p:blipFill>
          <a:blip r:embed="rId3"/>
          <a:stretch>
            <a:fillRect/>
          </a:stretch>
        </p:blipFill>
        <p:spPr>
          <a:xfrm>
            <a:off x="4461838" y="3753329"/>
            <a:ext cx="7553693" cy="2702335"/>
          </a:xfrm>
          <a:prstGeom prst="rect">
            <a:avLst/>
          </a:prstGeom>
        </p:spPr>
      </p:pic>
      <p:sp>
        <p:nvSpPr>
          <p:cNvPr id="8" name="Rectangle 7">
            <a:extLst>
              <a:ext uri="{FF2B5EF4-FFF2-40B4-BE49-F238E27FC236}">
                <a16:creationId xmlns:a16="http://schemas.microsoft.com/office/drawing/2014/main" id="{4FDDE56F-36BE-38E6-C9ED-9CD22810C767}"/>
              </a:ext>
            </a:extLst>
          </p:cNvPr>
          <p:cNvSpPr/>
          <p:nvPr/>
        </p:nvSpPr>
        <p:spPr>
          <a:xfrm>
            <a:off x="2697480" y="640080"/>
            <a:ext cx="1490472" cy="335584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064311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EAA56-8D60-3567-4984-8CC59A923361}"/>
            </a:ext>
          </a:extLst>
        </p:cNvPr>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1E66E48C-1C1A-5DED-10E6-AE2C82C79614}"/>
              </a:ext>
            </a:extLst>
          </p:cNvPr>
          <p:cNvGraphicFramePr>
            <a:graphicFrameLocks/>
          </p:cNvGraphicFramePr>
          <p:nvPr/>
        </p:nvGraphicFramePr>
        <p:xfrm>
          <a:off x="318977" y="1557670"/>
          <a:ext cx="11594804" cy="5300330"/>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a:extLst>
              <a:ext uri="{FF2B5EF4-FFF2-40B4-BE49-F238E27FC236}">
                <a16:creationId xmlns:a16="http://schemas.microsoft.com/office/drawing/2014/main" id="{14E6B11A-6CBC-52B0-A48C-BCE4B8B27798}"/>
              </a:ext>
            </a:extLst>
          </p:cNvPr>
          <p:cNvPicPr>
            <a:picLocks noChangeAspect="1"/>
          </p:cNvPicPr>
          <p:nvPr/>
        </p:nvPicPr>
        <p:blipFill>
          <a:blip r:embed="rId4"/>
          <a:stretch>
            <a:fillRect/>
          </a:stretch>
        </p:blipFill>
        <p:spPr>
          <a:xfrm>
            <a:off x="62345" y="6363304"/>
            <a:ext cx="1424289" cy="442741"/>
          </a:xfrm>
          <a:prstGeom prst="rect">
            <a:avLst/>
          </a:prstGeom>
        </p:spPr>
      </p:pic>
      <p:grpSp>
        <p:nvGrpSpPr>
          <p:cNvPr id="27" name="Group 26">
            <a:extLst>
              <a:ext uri="{FF2B5EF4-FFF2-40B4-BE49-F238E27FC236}">
                <a16:creationId xmlns:a16="http://schemas.microsoft.com/office/drawing/2014/main" id="{C75A05FD-DE97-7CCD-1D4E-43747FDBA0E9}"/>
              </a:ext>
            </a:extLst>
          </p:cNvPr>
          <p:cNvGrpSpPr/>
          <p:nvPr/>
        </p:nvGrpSpPr>
        <p:grpSpPr>
          <a:xfrm>
            <a:off x="685200" y="5198549"/>
            <a:ext cx="1275259" cy="842592"/>
            <a:chOff x="760" y="0"/>
            <a:chExt cx="1219768" cy="1173613"/>
          </a:xfrm>
        </p:grpSpPr>
        <p:sp>
          <p:nvSpPr>
            <p:cNvPr id="28" name="Rectangle 27">
              <a:extLst>
                <a:ext uri="{FF2B5EF4-FFF2-40B4-BE49-F238E27FC236}">
                  <a16:creationId xmlns:a16="http://schemas.microsoft.com/office/drawing/2014/main" id="{CAF961B9-1836-481B-CA98-D3E9A4BE9809}"/>
                </a:ext>
              </a:extLst>
            </p:cNvPr>
            <p:cNvSpPr/>
            <p:nvPr/>
          </p:nvSpPr>
          <p:spPr>
            <a:xfrm>
              <a:off x="760" y="0"/>
              <a:ext cx="1219768" cy="117361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sz="1000"/>
            </a:p>
          </p:txBody>
        </p:sp>
        <p:sp>
          <p:nvSpPr>
            <p:cNvPr id="29" name="TextBox 28">
              <a:extLst>
                <a:ext uri="{FF2B5EF4-FFF2-40B4-BE49-F238E27FC236}">
                  <a16:creationId xmlns:a16="http://schemas.microsoft.com/office/drawing/2014/main" id="{572B1B41-D2C9-A10E-B99B-BD23E63EB7C2}"/>
                </a:ext>
              </a:extLst>
            </p:cNvPr>
            <p:cNvSpPr txBox="1"/>
            <p:nvPr/>
          </p:nvSpPr>
          <p:spPr>
            <a:xfrm>
              <a:off x="760" y="0"/>
              <a:ext cx="1219768" cy="11736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en-GB" sz="1000" kern="1200" dirty="0">
                  <a:solidFill>
                    <a:srgbClr val="BC0067"/>
                  </a:solidFill>
                  <a:latin typeface="Arial" panose="020B0604020202020204" pitchFamily="34" charset="0"/>
                  <a:cs typeface="Arial" panose="020B0604020202020204" pitchFamily="34" charset="0"/>
                </a:rPr>
                <a:t>NHS Lothian </a:t>
              </a:r>
              <a:r>
                <a:rPr lang="en-GB" sz="1000" kern="1200" dirty="0">
                  <a:solidFill>
                    <a:srgbClr val="BC0067"/>
                  </a:solidFill>
                  <a:latin typeface="Arial" panose="020B0604020202020204" pitchFamily="34" charset="0"/>
                  <a:ea typeface="Arial"/>
                  <a:cs typeface="Arial" panose="020B0604020202020204" pitchFamily="34" charset="0"/>
                </a:rPr>
                <a:t>Interventional Radiology </a:t>
              </a:r>
            </a:p>
            <a:p>
              <a:pPr marL="0" lvl="0" indent="0" algn="ctr" defTabSz="533400">
                <a:lnSpc>
                  <a:spcPct val="90000"/>
                </a:lnSpc>
                <a:spcBef>
                  <a:spcPct val="0"/>
                </a:spcBef>
                <a:spcAft>
                  <a:spcPct val="35000"/>
                </a:spcAft>
                <a:buNone/>
              </a:pPr>
              <a:r>
                <a:rPr lang="en-GB" sz="1000" kern="1200" dirty="0">
                  <a:solidFill>
                    <a:srgbClr val="BC0067"/>
                  </a:solidFill>
                  <a:latin typeface="Arial" panose="020B0604020202020204" pitchFamily="34" charset="0"/>
                  <a:ea typeface="Arial"/>
                  <a:cs typeface="Arial" panose="020B0604020202020204" pitchFamily="34" charset="0"/>
                </a:rPr>
                <a:t>Aug 23</a:t>
              </a:r>
              <a:endParaRPr lang="en-GB" sz="1000" kern="1200" dirty="0">
                <a:solidFill>
                  <a:srgbClr val="BC0067"/>
                </a:solidFill>
                <a:latin typeface="Arial" panose="020B0604020202020204" pitchFamily="34" charset="0"/>
                <a:cs typeface="Arial" panose="020B0604020202020204" pitchFamily="34" charset="0"/>
              </a:endParaRPr>
            </a:p>
          </p:txBody>
        </p:sp>
      </p:grpSp>
      <p:grpSp>
        <p:nvGrpSpPr>
          <p:cNvPr id="33" name="Group 32">
            <a:extLst>
              <a:ext uri="{FF2B5EF4-FFF2-40B4-BE49-F238E27FC236}">
                <a16:creationId xmlns:a16="http://schemas.microsoft.com/office/drawing/2014/main" id="{F13DCE0D-6FAA-F6EF-9E5E-9A8B91723C06}"/>
              </a:ext>
            </a:extLst>
          </p:cNvPr>
          <p:cNvGrpSpPr/>
          <p:nvPr/>
        </p:nvGrpSpPr>
        <p:grpSpPr>
          <a:xfrm>
            <a:off x="3466647" y="4783631"/>
            <a:ext cx="1000586" cy="746214"/>
            <a:chOff x="3843031" y="1760419"/>
            <a:chExt cx="1238849" cy="1405896"/>
          </a:xfrm>
        </p:grpSpPr>
        <p:sp>
          <p:nvSpPr>
            <p:cNvPr id="34" name="Rectangle 33">
              <a:extLst>
                <a:ext uri="{FF2B5EF4-FFF2-40B4-BE49-F238E27FC236}">
                  <a16:creationId xmlns:a16="http://schemas.microsoft.com/office/drawing/2014/main" id="{1C027CBF-918C-7002-BE6D-FF0012642C34}"/>
                </a:ext>
              </a:extLst>
            </p:cNvPr>
            <p:cNvSpPr/>
            <p:nvPr/>
          </p:nvSpPr>
          <p:spPr>
            <a:xfrm>
              <a:off x="3843031" y="1760419"/>
              <a:ext cx="1219768" cy="117361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sz="1000"/>
            </a:p>
          </p:txBody>
        </p:sp>
        <p:sp>
          <p:nvSpPr>
            <p:cNvPr id="35" name="TextBox 34">
              <a:extLst>
                <a:ext uri="{FF2B5EF4-FFF2-40B4-BE49-F238E27FC236}">
                  <a16:creationId xmlns:a16="http://schemas.microsoft.com/office/drawing/2014/main" id="{58668708-5BBD-7CAF-982E-6E2C882929E4}"/>
                </a:ext>
              </a:extLst>
            </p:cNvPr>
            <p:cNvSpPr txBox="1"/>
            <p:nvPr/>
          </p:nvSpPr>
          <p:spPr>
            <a:xfrm>
              <a:off x="3862112" y="1992702"/>
              <a:ext cx="1219768" cy="11736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kumimoji="0" lang="en-GB" sz="1000" b="0" i="0" u="none" strike="noStrike" kern="1200" cap="none" spc="0" normalizeH="0" baseline="0" noProof="0" dirty="0">
                  <a:ln>
                    <a:noFill/>
                  </a:ln>
                  <a:solidFill>
                    <a:srgbClr val="BC0067"/>
                  </a:solidFill>
                  <a:effectLst/>
                  <a:uLnTx/>
                  <a:uFillTx/>
                  <a:latin typeface="Arial" panose="020B0604020202020204" pitchFamily="34" charset="0"/>
                  <a:ea typeface="+mn-ea"/>
                  <a:cs typeface="Arial" panose="020B0604020202020204" pitchFamily="34" charset="0"/>
                </a:rPr>
                <a:t>GJNH Orthopaedics</a:t>
              </a:r>
            </a:p>
            <a:p>
              <a:pPr marL="0" lvl="0" indent="0" algn="ctr" defTabSz="533400">
                <a:lnSpc>
                  <a:spcPct val="90000"/>
                </a:lnSpc>
                <a:spcBef>
                  <a:spcPct val="0"/>
                </a:spcBef>
                <a:spcAft>
                  <a:spcPct val="35000"/>
                </a:spcAft>
                <a:buNone/>
              </a:pPr>
              <a:r>
                <a:rPr kumimoji="0" lang="en-GB" sz="1000" b="0" i="0" u="none" strike="noStrike" kern="1200" cap="none" spc="0" normalizeH="0" baseline="0" noProof="0" dirty="0">
                  <a:ln>
                    <a:noFill/>
                  </a:ln>
                  <a:solidFill>
                    <a:srgbClr val="BC0067"/>
                  </a:solidFill>
                  <a:effectLst/>
                  <a:uLnTx/>
                  <a:uFillTx/>
                  <a:latin typeface="Arial" panose="020B0604020202020204" pitchFamily="34" charset="0"/>
                  <a:ea typeface="+mn-ea"/>
                  <a:cs typeface="Arial" panose="020B0604020202020204" pitchFamily="34" charset="0"/>
                </a:rPr>
                <a:t> Jan 2024</a:t>
              </a:r>
            </a:p>
          </p:txBody>
        </p:sp>
      </p:grpSp>
      <p:grpSp>
        <p:nvGrpSpPr>
          <p:cNvPr id="36" name="Group 35">
            <a:extLst>
              <a:ext uri="{FF2B5EF4-FFF2-40B4-BE49-F238E27FC236}">
                <a16:creationId xmlns:a16="http://schemas.microsoft.com/office/drawing/2014/main" id="{21457927-CCE4-8A94-2180-5705BDD24D65}"/>
              </a:ext>
            </a:extLst>
          </p:cNvPr>
          <p:cNvGrpSpPr/>
          <p:nvPr/>
        </p:nvGrpSpPr>
        <p:grpSpPr>
          <a:xfrm>
            <a:off x="6707044" y="3775826"/>
            <a:ext cx="1370316" cy="644418"/>
            <a:chOff x="5123788" y="-665069"/>
            <a:chExt cx="1315373" cy="1838682"/>
          </a:xfrm>
        </p:grpSpPr>
        <p:sp>
          <p:nvSpPr>
            <p:cNvPr id="37" name="Rectangle 36">
              <a:extLst>
                <a:ext uri="{FF2B5EF4-FFF2-40B4-BE49-F238E27FC236}">
                  <a16:creationId xmlns:a16="http://schemas.microsoft.com/office/drawing/2014/main" id="{0A644241-2C93-2B98-48DD-67A39FD9079C}"/>
                </a:ext>
              </a:extLst>
            </p:cNvPr>
            <p:cNvSpPr/>
            <p:nvPr/>
          </p:nvSpPr>
          <p:spPr>
            <a:xfrm>
              <a:off x="5123788" y="0"/>
              <a:ext cx="1219768" cy="117361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sz="1000"/>
            </a:p>
          </p:txBody>
        </p:sp>
        <p:sp>
          <p:nvSpPr>
            <p:cNvPr id="38" name="TextBox 37">
              <a:extLst>
                <a:ext uri="{FF2B5EF4-FFF2-40B4-BE49-F238E27FC236}">
                  <a16:creationId xmlns:a16="http://schemas.microsoft.com/office/drawing/2014/main" id="{9ADBE3C9-38F7-809C-8B2C-795C7FAC6F4B}"/>
                </a:ext>
              </a:extLst>
            </p:cNvPr>
            <p:cNvSpPr txBox="1"/>
            <p:nvPr/>
          </p:nvSpPr>
          <p:spPr>
            <a:xfrm>
              <a:off x="5203734" y="-665069"/>
              <a:ext cx="1235427" cy="11736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kumimoji="0" lang="en-GB" sz="1000" i="0" u="none" strike="noStrike" kern="1200" cap="none" spc="0" normalizeH="0" baseline="0" noProof="0" dirty="0">
                  <a:ln>
                    <a:noFill/>
                  </a:ln>
                  <a:solidFill>
                    <a:srgbClr val="BC0067"/>
                  </a:solidFill>
                  <a:effectLst/>
                  <a:uLnTx/>
                  <a:uFillTx/>
                  <a:latin typeface="Arial" panose="020B0604020202020204" pitchFamily="34" charset="0"/>
                  <a:ea typeface="Arial"/>
                  <a:cs typeface="Arial" panose="020B0604020202020204" pitchFamily="34" charset="0"/>
                </a:rPr>
                <a:t>NHS Lothian Interventional Neuro Radiology </a:t>
              </a:r>
            </a:p>
            <a:p>
              <a:pPr marL="0" lvl="0" indent="0" algn="ctr" defTabSz="533400">
                <a:lnSpc>
                  <a:spcPct val="90000"/>
                </a:lnSpc>
                <a:spcBef>
                  <a:spcPct val="0"/>
                </a:spcBef>
                <a:spcAft>
                  <a:spcPct val="35000"/>
                </a:spcAft>
                <a:buNone/>
              </a:pPr>
              <a:r>
                <a:rPr kumimoji="0" lang="en-GB" sz="1000" i="0" u="none" strike="noStrike" kern="1200" cap="none" spc="0" normalizeH="0" baseline="0" noProof="0" dirty="0">
                  <a:ln>
                    <a:noFill/>
                  </a:ln>
                  <a:solidFill>
                    <a:srgbClr val="BC0067"/>
                  </a:solidFill>
                  <a:effectLst/>
                  <a:uLnTx/>
                  <a:uFillTx/>
                  <a:latin typeface="Arial" panose="020B0604020202020204" pitchFamily="34" charset="0"/>
                  <a:ea typeface="Arial"/>
                  <a:cs typeface="Arial" panose="020B0604020202020204" pitchFamily="34" charset="0"/>
                </a:rPr>
                <a:t>Aug 24</a:t>
              </a:r>
            </a:p>
          </p:txBody>
        </p:sp>
      </p:grpSp>
      <p:pic>
        <p:nvPicPr>
          <p:cNvPr id="7" name="Picture 6" title="Decorative image">
            <a:extLst>
              <a:ext uri="{FF2B5EF4-FFF2-40B4-BE49-F238E27FC236}">
                <a16:creationId xmlns:a16="http://schemas.microsoft.com/office/drawing/2014/main" id="{49141681-947E-3712-0448-D0F4E0F7CE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77638" y="3674342"/>
            <a:ext cx="913378" cy="913378"/>
          </a:xfrm>
          <a:prstGeom prst="rect">
            <a:avLst/>
          </a:prstGeom>
        </p:spPr>
      </p:pic>
      <p:sp>
        <p:nvSpPr>
          <p:cNvPr id="10" name="TextBox 9">
            <a:extLst>
              <a:ext uri="{FF2B5EF4-FFF2-40B4-BE49-F238E27FC236}">
                <a16:creationId xmlns:a16="http://schemas.microsoft.com/office/drawing/2014/main" id="{E3C66D9F-16A3-7333-9A93-F481DBC430E6}"/>
              </a:ext>
            </a:extLst>
          </p:cNvPr>
          <p:cNvSpPr txBox="1"/>
          <p:nvPr/>
        </p:nvSpPr>
        <p:spPr>
          <a:xfrm>
            <a:off x="10871299" y="3103876"/>
            <a:ext cx="913378" cy="523220"/>
          </a:xfrm>
          <a:prstGeom prst="rect">
            <a:avLst/>
          </a:prstGeom>
          <a:solidFill>
            <a:schemeClr val="bg2"/>
          </a:solidFill>
        </p:spPr>
        <p:txBody>
          <a:bodyPr wrap="square" rtlCol="0">
            <a:spAutoFit/>
          </a:bodyPr>
          <a:lstStyle/>
          <a:p>
            <a:pPr marL="0" lvl="1"/>
            <a:r>
              <a:rPr lang="en-GB" sz="1400" b="1" dirty="0">
                <a:solidFill>
                  <a:srgbClr val="BC0067"/>
                </a:solidFill>
                <a:latin typeface="Arial" panose="020B0604020202020204" pitchFamily="34" charset="0"/>
                <a:cs typeface="Arial" panose="020B0604020202020204" pitchFamily="34" charset="0"/>
              </a:rPr>
              <a:t>21,693</a:t>
            </a:r>
          </a:p>
          <a:p>
            <a:pPr marL="0" lvl="1"/>
            <a:r>
              <a:rPr lang="en-GB" sz="1400" b="1" dirty="0">
                <a:solidFill>
                  <a:schemeClr val="accent2"/>
                </a:solidFill>
                <a:latin typeface="Arial" panose="020B0604020202020204" pitchFamily="34" charset="0"/>
                <a:ea typeface="Arial"/>
                <a:cs typeface="Arial" panose="020B0604020202020204" pitchFamily="34" charset="0"/>
              </a:rPr>
              <a:t>Patients</a:t>
            </a:r>
          </a:p>
        </p:txBody>
      </p:sp>
      <p:sp>
        <p:nvSpPr>
          <p:cNvPr id="11" name="Title 1">
            <a:extLst>
              <a:ext uri="{FF2B5EF4-FFF2-40B4-BE49-F238E27FC236}">
                <a16:creationId xmlns:a16="http://schemas.microsoft.com/office/drawing/2014/main" id="{42C35A99-C439-89BA-EEDC-B95D3F5C24BA}"/>
              </a:ext>
            </a:extLst>
          </p:cNvPr>
          <p:cNvSpPr txBox="1">
            <a:spLocks/>
          </p:cNvSpPr>
          <p:nvPr/>
        </p:nvSpPr>
        <p:spPr>
          <a:xfrm>
            <a:off x="198182" y="940367"/>
            <a:ext cx="10029825" cy="6982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rgbClr val="0093D9"/>
                </a:solidFill>
                <a:latin typeface="Arial" panose="020B0604020202020204" pitchFamily="34" charset="0"/>
                <a:ea typeface="+mj-ea"/>
                <a:cs typeface="Arial" panose="020B0604020202020204" pitchFamily="34" charset="0"/>
              </a:defRPr>
            </a:lvl1pPr>
          </a:lstStyle>
          <a:p>
            <a:r>
              <a:rPr lang="en-GB" dirty="0"/>
              <a:t>NHS Scotland: Point of Care Scanning Progress</a:t>
            </a:r>
          </a:p>
        </p:txBody>
      </p:sp>
      <p:grpSp>
        <p:nvGrpSpPr>
          <p:cNvPr id="8" name="Group 7">
            <a:extLst>
              <a:ext uri="{FF2B5EF4-FFF2-40B4-BE49-F238E27FC236}">
                <a16:creationId xmlns:a16="http://schemas.microsoft.com/office/drawing/2014/main" id="{FDEBAA4B-809E-2CCC-6CD6-53BDA29EFC74}"/>
              </a:ext>
            </a:extLst>
          </p:cNvPr>
          <p:cNvGrpSpPr/>
          <p:nvPr/>
        </p:nvGrpSpPr>
        <p:grpSpPr>
          <a:xfrm>
            <a:off x="1613439" y="4873029"/>
            <a:ext cx="1081971" cy="683974"/>
            <a:chOff x="2562274" y="0"/>
            <a:chExt cx="1267927" cy="1311517"/>
          </a:xfrm>
        </p:grpSpPr>
        <p:sp>
          <p:nvSpPr>
            <p:cNvPr id="12" name="Rectangle 11">
              <a:extLst>
                <a:ext uri="{FF2B5EF4-FFF2-40B4-BE49-F238E27FC236}">
                  <a16:creationId xmlns:a16="http://schemas.microsoft.com/office/drawing/2014/main" id="{F662B637-D2BD-491B-C77F-A24B13BA9AD2}"/>
                </a:ext>
              </a:extLst>
            </p:cNvPr>
            <p:cNvSpPr/>
            <p:nvPr/>
          </p:nvSpPr>
          <p:spPr>
            <a:xfrm>
              <a:off x="2562274" y="0"/>
              <a:ext cx="1219768" cy="117361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sz="1000"/>
            </a:p>
          </p:txBody>
        </p:sp>
        <p:sp>
          <p:nvSpPr>
            <p:cNvPr id="13" name="TextBox 12">
              <a:extLst>
                <a:ext uri="{FF2B5EF4-FFF2-40B4-BE49-F238E27FC236}">
                  <a16:creationId xmlns:a16="http://schemas.microsoft.com/office/drawing/2014/main" id="{A1777847-488D-44DE-6C11-B0B9225BECB3}"/>
                </a:ext>
              </a:extLst>
            </p:cNvPr>
            <p:cNvSpPr txBox="1"/>
            <p:nvPr/>
          </p:nvSpPr>
          <p:spPr>
            <a:xfrm>
              <a:off x="2610433" y="137904"/>
              <a:ext cx="1219768" cy="11736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kumimoji="0" lang="en-GB" sz="1000" b="0" i="0" u="none" strike="noStrike" kern="1200" cap="none" spc="0" normalizeH="0" baseline="0" noProof="0" dirty="0">
                  <a:ln>
                    <a:noFill/>
                  </a:ln>
                  <a:solidFill>
                    <a:srgbClr val="BC0067"/>
                  </a:solidFill>
                  <a:effectLst/>
                  <a:uLnTx/>
                  <a:uFillTx/>
                  <a:latin typeface="Arial" panose="020B0604020202020204" pitchFamily="34" charset="0"/>
                  <a:ea typeface="+mn-ea"/>
                  <a:cs typeface="Arial" panose="020B0604020202020204" pitchFamily="34" charset="0"/>
                </a:rPr>
                <a:t>GJNH Cardiac Surgery </a:t>
              </a:r>
            </a:p>
            <a:p>
              <a:pPr marL="0" lvl="0" indent="0" algn="ctr" defTabSz="533400">
                <a:lnSpc>
                  <a:spcPct val="90000"/>
                </a:lnSpc>
                <a:spcBef>
                  <a:spcPct val="0"/>
                </a:spcBef>
                <a:spcAft>
                  <a:spcPct val="35000"/>
                </a:spcAft>
                <a:buNone/>
              </a:pPr>
              <a:r>
                <a:rPr lang="en-GB" sz="1000" dirty="0">
                  <a:solidFill>
                    <a:srgbClr val="BC0067"/>
                  </a:solidFill>
                  <a:latin typeface="Arial" panose="020B0604020202020204" pitchFamily="34" charset="0"/>
                  <a:cs typeface="Arial" panose="020B0604020202020204" pitchFamily="34" charset="0"/>
                </a:rPr>
                <a:t>Oct</a:t>
              </a:r>
              <a:r>
                <a:rPr kumimoji="0" lang="en-GB" sz="1000" b="0" i="0" u="none" strike="noStrike" kern="1200" cap="none" spc="0" normalizeH="0" baseline="0" noProof="0" dirty="0">
                  <a:ln>
                    <a:noFill/>
                  </a:ln>
                  <a:solidFill>
                    <a:srgbClr val="BC0067"/>
                  </a:solidFill>
                  <a:effectLst/>
                  <a:uLnTx/>
                  <a:uFillTx/>
                  <a:latin typeface="Arial" panose="020B0604020202020204" pitchFamily="34" charset="0"/>
                  <a:ea typeface="+mn-ea"/>
                  <a:cs typeface="Arial" panose="020B0604020202020204" pitchFamily="34" charset="0"/>
                </a:rPr>
                <a:t> 23</a:t>
              </a:r>
            </a:p>
          </p:txBody>
        </p:sp>
      </p:grpSp>
      <p:grpSp>
        <p:nvGrpSpPr>
          <p:cNvPr id="14" name="Group 13">
            <a:extLst>
              <a:ext uri="{FF2B5EF4-FFF2-40B4-BE49-F238E27FC236}">
                <a16:creationId xmlns:a16="http://schemas.microsoft.com/office/drawing/2014/main" id="{8F823060-A455-88CE-5264-1831BED5C1E5}"/>
              </a:ext>
            </a:extLst>
          </p:cNvPr>
          <p:cNvGrpSpPr/>
          <p:nvPr/>
        </p:nvGrpSpPr>
        <p:grpSpPr>
          <a:xfrm>
            <a:off x="2442779" y="5176057"/>
            <a:ext cx="1081971" cy="683974"/>
            <a:chOff x="2562274" y="0"/>
            <a:chExt cx="1267927" cy="1311517"/>
          </a:xfrm>
        </p:grpSpPr>
        <p:sp>
          <p:nvSpPr>
            <p:cNvPr id="15" name="Rectangle 14">
              <a:extLst>
                <a:ext uri="{FF2B5EF4-FFF2-40B4-BE49-F238E27FC236}">
                  <a16:creationId xmlns:a16="http://schemas.microsoft.com/office/drawing/2014/main" id="{A0E9E933-EA70-8A92-8851-791D856B8548}"/>
                </a:ext>
              </a:extLst>
            </p:cNvPr>
            <p:cNvSpPr/>
            <p:nvPr/>
          </p:nvSpPr>
          <p:spPr>
            <a:xfrm>
              <a:off x="2562274" y="0"/>
              <a:ext cx="1219768" cy="117361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sz="1000"/>
            </a:p>
          </p:txBody>
        </p:sp>
        <p:sp>
          <p:nvSpPr>
            <p:cNvPr id="16" name="TextBox 15">
              <a:extLst>
                <a:ext uri="{FF2B5EF4-FFF2-40B4-BE49-F238E27FC236}">
                  <a16:creationId xmlns:a16="http://schemas.microsoft.com/office/drawing/2014/main" id="{1C87398C-2290-E5D2-EAC8-67C570FCFA2F}"/>
                </a:ext>
              </a:extLst>
            </p:cNvPr>
            <p:cNvSpPr txBox="1"/>
            <p:nvPr/>
          </p:nvSpPr>
          <p:spPr>
            <a:xfrm>
              <a:off x="2610433" y="137904"/>
              <a:ext cx="1219768" cy="11736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kumimoji="0" lang="en-GB" sz="1000" b="0" i="0" u="none" strike="noStrike" kern="1200" cap="none" spc="0" normalizeH="0" baseline="0" noProof="0" dirty="0">
                  <a:ln>
                    <a:noFill/>
                  </a:ln>
                  <a:solidFill>
                    <a:srgbClr val="BC0067"/>
                  </a:solidFill>
                  <a:effectLst/>
                  <a:uLnTx/>
                  <a:uFillTx/>
                  <a:latin typeface="Arial" panose="020B0604020202020204" pitchFamily="34" charset="0"/>
                  <a:ea typeface="+mn-ea"/>
                  <a:cs typeface="Arial" panose="020B0604020202020204" pitchFamily="34" charset="0"/>
                </a:rPr>
                <a:t>GJNH Ophthalmology </a:t>
              </a:r>
            </a:p>
            <a:p>
              <a:pPr marL="0" lvl="0" indent="0" algn="ctr" defTabSz="533400">
                <a:lnSpc>
                  <a:spcPct val="90000"/>
                </a:lnSpc>
                <a:spcBef>
                  <a:spcPct val="0"/>
                </a:spcBef>
                <a:spcAft>
                  <a:spcPct val="35000"/>
                </a:spcAft>
                <a:buNone/>
              </a:pPr>
              <a:r>
                <a:rPr kumimoji="0" lang="en-GB" sz="1000" b="0" i="0" u="none" strike="noStrike" kern="1200" cap="none" spc="0" normalizeH="0" baseline="0" noProof="0" dirty="0">
                  <a:ln>
                    <a:noFill/>
                  </a:ln>
                  <a:solidFill>
                    <a:srgbClr val="BC0067"/>
                  </a:solidFill>
                  <a:effectLst/>
                  <a:uLnTx/>
                  <a:uFillTx/>
                  <a:latin typeface="Arial" panose="020B0604020202020204" pitchFamily="34" charset="0"/>
                  <a:ea typeface="+mn-ea"/>
                  <a:cs typeface="Arial" panose="020B0604020202020204" pitchFamily="34" charset="0"/>
                </a:rPr>
                <a:t>Nov 23</a:t>
              </a:r>
            </a:p>
          </p:txBody>
        </p:sp>
      </p:grpSp>
      <p:grpSp>
        <p:nvGrpSpPr>
          <p:cNvPr id="17" name="Group 16">
            <a:extLst>
              <a:ext uri="{FF2B5EF4-FFF2-40B4-BE49-F238E27FC236}">
                <a16:creationId xmlns:a16="http://schemas.microsoft.com/office/drawing/2014/main" id="{852F2185-D4F6-7AB9-CEA6-C2DAF55CE737}"/>
              </a:ext>
            </a:extLst>
          </p:cNvPr>
          <p:cNvGrpSpPr/>
          <p:nvPr/>
        </p:nvGrpSpPr>
        <p:grpSpPr>
          <a:xfrm>
            <a:off x="10314415" y="1495419"/>
            <a:ext cx="1081971" cy="683974"/>
            <a:chOff x="2562274" y="0"/>
            <a:chExt cx="1267927" cy="1311517"/>
          </a:xfrm>
        </p:grpSpPr>
        <p:sp>
          <p:nvSpPr>
            <p:cNvPr id="18" name="Rectangle 17">
              <a:extLst>
                <a:ext uri="{FF2B5EF4-FFF2-40B4-BE49-F238E27FC236}">
                  <a16:creationId xmlns:a16="http://schemas.microsoft.com/office/drawing/2014/main" id="{9A3CC8CA-9DBC-62D2-244F-911B29EDB468}"/>
                </a:ext>
              </a:extLst>
            </p:cNvPr>
            <p:cNvSpPr/>
            <p:nvPr/>
          </p:nvSpPr>
          <p:spPr>
            <a:xfrm>
              <a:off x="2562274" y="0"/>
              <a:ext cx="1219768" cy="117361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sz="1000"/>
            </a:p>
          </p:txBody>
        </p:sp>
        <p:sp>
          <p:nvSpPr>
            <p:cNvPr id="19" name="TextBox 18">
              <a:extLst>
                <a:ext uri="{FF2B5EF4-FFF2-40B4-BE49-F238E27FC236}">
                  <a16:creationId xmlns:a16="http://schemas.microsoft.com/office/drawing/2014/main" id="{AC369110-1552-DF6D-EC55-CC5C79647E84}"/>
                </a:ext>
              </a:extLst>
            </p:cNvPr>
            <p:cNvSpPr txBox="1"/>
            <p:nvPr/>
          </p:nvSpPr>
          <p:spPr>
            <a:xfrm>
              <a:off x="2610433" y="137904"/>
              <a:ext cx="1219768" cy="11736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kumimoji="0" lang="en-GB" sz="1000" b="0" i="0" u="none" strike="noStrike" kern="1200" cap="none" spc="0" normalizeH="0" baseline="0" noProof="0" dirty="0">
                  <a:ln>
                    <a:noFill/>
                  </a:ln>
                  <a:solidFill>
                    <a:srgbClr val="BC0067"/>
                  </a:solidFill>
                  <a:effectLst/>
                  <a:uLnTx/>
                  <a:uFillTx/>
                  <a:latin typeface="Arial" panose="020B0604020202020204" pitchFamily="34" charset="0"/>
                  <a:ea typeface="+mn-ea"/>
                  <a:cs typeface="Arial" panose="020B0604020202020204" pitchFamily="34" charset="0"/>
                </a:rPr>
                <a:t>NHS Highland Ophthalmology </a:t>
              </a:r>
            </a:p>
            <a:p>
              <a:pPr marL="0" lvl="0" indent="0" algn="ctr" defTabSz="533400">
                <a:lnSpc>
                  <a:spcPct val="90000"/>
                </a:lnSpc>
                <a:spcBef>
                  <a:spcPct val="0"/>
                </a:spcBef>
                <a:spcAft>
                  <a:spcPct val="35000"/>
                </a:spcAft>
                <a:buNone/>
              </a:pPr>
              <a:r>
                <a:rPr kumimoji="0" lang="en-GB" sz="1000" b="0" i="0" u="none" strike="noStrike" kern="1200" cap="none" spc="0" normalizeH="0" baseline="0" noProof="0" dirty="0">
                  <a:ln>
                    <a:noFill/>
                  </a:ln>
                  <a:solidFill>
                    <a:srgbClr val="BC0067"/>
                  </a:solidFill>
                  <a:effectLst/>
                  <a:uLnTx/>
                  <a:uFillTx/>
                  <a:latin typeface="Arial" panose="020B0604020202020204" pitchFamily="34" charset="0"/>
                  <a:ea typeface="+mn-ea"/>
                  <a:cs typeface="Arial" panose="020B0604020202020204" pitchFamily="34" charset="0"/>
                </a:rPr>
                <a:t>Mar 25</a:t>
              </a:r>
            </a:p>
          </p:txBody>
        </p:sp>
      </p:grpSp>
      <p:grpSp>
        <p:nvGrpSpPr>
          <p:cNvPr id="20" name="Group 19">
            <a:extLst>
              <a:ext uri="{FF2B5EF4-FFF2-40B4-BE49-F238E27FC236}">
                <a16:creationId xmlns:a16="http://schemas.microsoft.com/office/drawing/2014/main" id="{7915891A-CE61-E1D2-D09E-BCB57B7AAE32}"/>
              </a:ext>
            </a:extLst>
          </p:cNvPr>
          <p:cNvGrpSpPr/>
          <p:nvPr/>
        </p:nvGrpSpPr>
        <p:grpSpPr>
          <a:xfrm>
            <a:off x="10291381" y="2152865"/>
            <a:ext cx="1081971" cy="683974"/>
            <a:chOff x="2562274" y="0"/>
            <a:chExt cx="1267927" cy="1311517"/>
          </a:xfrm>
        </p:grpSpPr>
        <p:sp>
          <p:nvSpPr>
            <p:cNvPr id="21" name="Rectangle 20">
              <a:extLst>
                <a:ext uri="{FF2B5EF4-FFF2-40B4-BE49-F238E27FC236}">
                  <a16:creationId xmlns:a16="http://schemas.microsoft.com/office/drawing/2014/main" id="{39DA524D-E88C-5DCB-64E1-076974733510}"/>
                </a:ext>
              </a:extLst>
            </p:cNvPr>
            <p:cNvSpPr/>
            <p:nvPr/>
          </p:nvSpPr>
          <p:spPr>
            <a:xfrm>
              <a:off x="2562274" y="0"/>
              <a:ext cx="1219768" cy="117361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sz="1000"/>
            </a:p>
          </p:txBody>
        </p:sp>
        <p:sp>
          <p:nvSpPr>
            <p:cNvPr id="22" name="TextBox 21">
              <a:extLst>
                <a:ext uri="{FF2B5EF4-FFF2-40B4-BE49-F238E27FC236}">
                  <a16:creationId xmlns:a16="http://schemas.microsoft.com/office/drawing/2014/main" id="{F000B3E5-E782-86B3-8DC6-A9AF50D62603}"/>
                </a:ext>
              </a:extLst>
            </p:cNvPr>
            <p:cNvSpPr txBox="1"/>
            <p:nvPr/>
          </p:nvSpPr>
          <p:spPr>
            <a:xfrm>
              <a:off x="2610433" y="137904"/>
              <a:ext cx="1219768" cy="11736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kumimoji="0" lang="en-GB" sz="1000" b="0" i="0" u="none" strike="noStrike" kern="1200" cap="none" spc="0" normalizeH="0" baseline="0" noProof="0" dirty="0">
                  <a:ln>
                    <a:noFill/>
                  </a:ln>
                  <a:solidFill>
                    <a:srgbClr val="BC0067"/>
                  </a:solidFill>
                  <a:effectLst/>
                  <a:uLnTx/>
                  <a:uFillTx/>
                  <a:latin typeface="Arial" panose="020B0604020202020204" pitchFamily="34" charset="0"/>
                  <a:ea typeface="+mn-ea"/>
                  <a:cs typeface="Arial" panose="020B0604020202020204" pitchFamily="34" charset="0"/>
                </a:rPr>
                <a:t>NHS Borders Ophthalmology </a:t>
              </a:r>
            </a:p>
            <a:p>
              <a:pPr marL="0" lvl="0" indent="0" algn="ctr" defTabSz="533400">
                <a:lnSpc>
                  <a:spcPct val="90000"/>
                </a:lnSpc>
                <a:spcBef>
                  <a:spcPct val="0"/>
                </a:spcBef>
                <a:spcAft>
                  <a:spcPct val="35000"/>
                </a:spcAft>
                <a:buNone/>
              </a:pPr>
              <a:r>
                <a:rPr kumimoji="0" lang="en-GB" sz="1000" b="0" i="0" u="none" strike="noStrike" kern="1200" cap="none" spc="0" normalizeH="0" baseline="0" noProof="0" dirty="0">
                  <a:ln>
                    <a:noFill/>
                  </a:ln>
                  <a:solidFill>
                    <a:srgbClr val="BC0067"/>
                  </a:solidFill>
                  <a:effectLst/>
                  <a:uLnTx/>
                  <a:uFillTx/>
                  <a:latin typeface="Arial" panose="020B0604020202020204" pitchFamily="34" charset="0"/>
                  <a:ea typeface="+mn-ea"/>
                  <a:cs typeface="Arial" panose="020B0604020202020204" pitchFamily="34" charset="0"/>
                </a:rPr>
                <a:t>Mar 25</a:t>
              </a:r>
            </a:p>
          </p:txBody>
        </p:sp>
      </p:grpSp>
    </p:spTree>
    <p:extLst>
      <p:ext uri="{BB962C8B-B14F-4D97-AF65-F5344CB8AC3E}">
        <p14:creationId xmlns:p14="http://schemas.microsoft.com/office/powerpoint/2010/main" val="3353772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126AA-CF1F-7E0B-7BCC-E1BB654F84CB}"/>
              </a:ext>
            </a:extLst>
          </p:cNvPr>
          <p:cNvSpPr>
            <a:spLocks noGrp="1"/>
          </p:cNvSpPr>
          <p:nvPr>
            <p:ph type="title"/>
          </p:nvPr>
        </p:nvSpPr>
        <p:spPr/>
        <p:txBody>
          <a:bodyPr/>
          <a:lstStyle/>
          <a:p>
            <a:r>
              <a:rPr lang="en-GB" dirty="0"/>
              <a:t>Outcomes</a:t>
            </a:r>
          </a:p>
        </p:txBody>
      </p:sp>
    </p:spTree>
    <p:extLst>
      <p:ext uri="{BB962C8B-B14F-4D97-AF65-F5344CB8AC3E}">
        <p14:creationId xmlns:p14="http://schemas.microsoft.com/office/powerpoint/2010/main" val="38997818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can for Safety ">
  <a:themeElements>
    <a:clrScheme name="Custom 5">
      <a:dk1>
        <a:sysClr val="windowText" lastClr="000000"/>
      </a:dk1>
      <a:lt1>
        <a:sysClr val="window" lastClr="FFFFFF"/>
      </a:lt1>
      <a:dk2>
        <a:srgbClr val="262626"/>
      </a:dk2>
      <a:lt2>
        <a:srgbClr val="FFFFFF"/>
      </a:lt2>
      <a:accent1>
        <a:srgbClr val="BC0067"/>
      </a:accent1>
      <a:accent2>
        <a:srgbClr val="0093D9"/>
      </a:accent2>
      <a:accent3>
        <a:srgbClr val="004380"/>
      </a:accent3>
      <a:accent4>
        <a:srgbClr val="BC0067"/>
      </a:accent4>
      <a:accent5>
        <a:srgbClr val="0093D9"/>
      </a:accent5>
      <a:accent6>
        <a:srgbClr val="BC0067"/>
      </a:accent6>
      <a:hlink>
        <a:srgbClr val="0093D9"/>
      </a:hlink>
      <a:folHlink>
        <a:srgbClr val="BC006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RTP_Master Slide Gallery" id="{41A9A93C-D59D-402F-9C97-F7F4023979EC}" vid="{B393E317-5136-4E55-9CC5-37D032B6A51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etadata xmlns="http://www.objective.com/ecm/document/metadata/53D26341A57B383EE0540010E0463CCA" version="1.0.0">
  <systemFields>
    <field name="Objective-Id">
      <value order="0">A52346385</value>
    </field>
    <field name="Objective-Title">
      <value order="0">2024 - NHS Scotland Event - Title Slide</value>
    </field>
    <field name="Objective-Description">
      <value order="0"/>
    </field>
    <field name="Objective-CreationStamp">
      <value order="0">2025-03-21T08:54:52Z</value>
    </field>
    <field name="Objective-IsApproved">
      <value order="0">false</value>
    </field>
    <field name="Objective-IsPublished">
      <value order="0">true</value>
    </field>
    <field name="Objective-DatePublished">
      <value order="0">2025-03-21T08:54:53Z</value>
    </field>
    <field name="Objective-ModificationStamp">
      <value order="0">2025-03-21T08:54:53Z</value>
    </field>
    <field name="Objective-Owner">
      <value order="0">Jaworska, Klaudia K (U453333)</value>
    </field>
    <field name="Objective-Path">
      <value order="0">Objective Global Folder:SG File Plan:Health, nutrition and care:National Health Service (NHS):General:Casework: National Health Service (NHS) - general:DG Health - Business Management and Support: Communications: NHS Scotland Event: 2025: 2025-2030</value>
    </field>
    <field name="Objective-Parent">
      <value order="0">DG Health - Business Management and Support: Communications: NHS Scotland Event: 2025: 2025-2030</value>
    </field>
    <field name="Objective-State">
      <value order="0">Published</value>
    </field>
    <field name="Objective-VersionId">
      <value order="0">vA78910678</value>
    </field>
    <field name="Objective-Version">
      <value order="0">1.0</value>
    </field>
    <field name="Objective-VersionNumber">
      <value order="0">1</value>
    </field>
    <field name="Objective-VersionComment">
      <value order="0">First version</value>
    </field>
    <field name="Objective-FileNumber">
      <value order="0">CASE/766108</value>
    </field>
    <field name="Objective-Classification">
      <value order="0">OFFICIAL</value>
    </field>
    <field name="Objective-Caveats">
      <value order="0">Caveat for access to SG Fileplan</value>
    </field>
  </systemFields>
  <catalogues>
    <catalogue name="Document Type Catalogue" type="type" ori="id:cA35">
      <field name="Objective-Date of Original">
        <value order="0"/>
      </field>
      <field name="Objective-Date Received">
        <value order="0"/>
      </field>
      <field name="Objective-SG Web Publication - Category">
        <value order="0"/>
      </field>
      <field name="Objective-SG Web Publication - Category 2 Classification">
        <value order="0"/>
      </field>
      <field name="Objective-Connect Creator">
        <value order="0"/>
      </field>
      <field name="Objective-Required Redaction">
        <value order="0"/>
      </field>
    </catalogue>
  </catalogues>
</metadata>
</file>

<file path=customXml/itemProps1.xml><?xml version="1.0" encoding="utf-8"?>
<ds:datastoreItem xmlns:ds="http://schemas.openxmlformats.org/officeDocument/2006/customXml" ds:itemID="{5745109E-2DDF-40CB-AC2B-FF9B10C90820}">
  <ds:schemaRefs>
    <ds:schemaRef ds:uri="http://www.objective.com/ecm/document/metadata/53D26341A57B383EE0540010E0463CCA"/>
  </ds:schemaRefs>
</ds:datastoreItem>
</file>

<file path=docMetadata/LabelInfo.xml><?xml version="1.0" encoding="utf-8"?>
<clbl:labelList xmlns:clbl="http://schemas.microsoft.com/office/2020/mipLabelMetadata">
  <clbl:label id="{b4199b9c-a89e-442f-9799-431511f14748}" enabled="1" method="Privileged" siteId="{10efe0bd-a030-4bca-809c-b5e6745e499a}" removed="0"/>
</clbl:labelList>
</file>

<file path=docProps/app.xml><?xml version="1.0" encoding="utf-8"?>
<Properties xmlns="http://schemas.openxmlformats.org/officeDocument/2006/extended-properties" xmlns:vt="http://schemas.openxmlformats.org/officeDocument/2006/docPropsVTypes">
  <Template>Office Theme</Template>
  <TotalTime>1367</TotalTime>
  <Words>701</Words>
  <Application>Microsoft Office PowerPoint</Application>
  <PresentationFormat>Widescreen</PresentationFormat>
  <Paragraphs>144</Paragraphs>
  <Slides>23</Slides>
  <Notes>9</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23</vt:i4>
      </vt:variant>
    </vt:vector>
  </HeadingPairs>
  <TitlesOfParts>
    <vt:vector size="29" baseType="lpstr">
      <vt:lpstr>Aptos</vt:lpstr>
      <vt:lpstr>Arial</vt:lpstr>
      <vt:lpstr>Calibri</vt:lpstr>
      <vt:lpstr>Calibri Light</vt:lpstr>
      <vt:lpstr>Office Theme</vt:lpstr>
      <vt:lpstr>Scan for Safety </vt:lpstr>
      <vt:lpstr>Scan for Safety – innovative Point of Care Scanning transforming healthcare </vt:lpstr>
      <vt:lpstr>  Andy Malyon National Clinical Lead</vt:lpstr>
      <vt:lpstr>An introduction       video </vt:lpstr>
      <vt:lpstr>Cumberlege Review: Recommendation 7</vt:lpstr>
      <vt:lpstr>Cumberlege Review Recommendation 7</vt:lpstr>
      <vt:lpstr>Recall</vt:lpstr>
      <vt:lpstr>PowerPoint Presentation</vt:lpstr>
      <vt:lpstr>PowerPoint Presentation</vt:lpstr>
      <vt:lpstr>Outcomes</vt:lpstr>
      <vt:lpstr>Healthcare world</vt:lpstr>
      <vt:lpstr>Healthcare world</vt:lpstr>
      <vt:lpstr>Medical Device Data Hub (MDDH)</vt:lpstr>
      <vt:lpstr>PowerPoint Presentation</vt:lpstr>
      <vt:lpstr>PowerPoint Presentation</vt:lpstr>
      <vt:lpstr>Data Scrutiny</vt:lpstr>
      <vt:lpstr>PowerPoint Presentation</vt:lpstr>
      <vt:lpstr>  Jamie Hetherington General Manager NHS Lothian</vt:lpstr>
      <vt:lpstr>PowerPoint Presentation</vt:lpstr>
      <vt:lpstr>The Lived Experience…</vt:lpstr>
      <vt:lpstr>NHS Lothian PoC Update </vt:lpstr>
      <vt:lpstr>PowerPoint Presentation</vt:lpstr>
      <vt:lpstr>In truth, my job was 100 times harder before, than it is now. Since Scan for Safety has been implemented, it has – on average – released an hour and a half of time back for me every day.   I get to manage my time far more effectively and for our department, I can now far better manage the overall stock control including getting the time needed for mini stock takes.   This means my stock is always accurate. From a financial point of view, we now always know exactly where we stand. </vt:lpstr>
      <vt:lpstr>Get in touch: NSS.ScanForSafetyProgramme@nhs.scot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Linda White</dc:creator>
  <cp:lastModifiedBy>Liam Baillie</cp:lastModifiedBy>
  <cp:revision>21</cp:revision>
  <dcterms:created xsi:type="dcterms:W3CDTF">2013-05-09T10:58:45Z</dcterms:created>
  <dcterms:modified xsi:type="dcterms:W3CDTF">2025-06-04T11:34:41Z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hecked by">
    <vt:lpwstr>32123</vt:lpwstr>
  </property>
  <property fmtid="{D5CDD505-2E9C-101B-9397-08002B2CF9AE}" pid="3" name="Objective-Id">
    <vt:lpwstr>A52346385</vt:lpwstr>
  </property>
  <property fmtid="{D5CDD505-2E9C-101B-9397-08002B2CF9AE}" pid="4" name="Objective-Title">
    <vt:lpwstr>2024 - NHS Scotland Event - Title Slide</vt:lpwstr>
  </property>
  <property fmtid="{D5CDD505-2E9C-101B-9397-08002B2CF9AE}" pid="5" name="Objective-Comment">
    <vt:lpwstr/>
  </property>
  <property fmtid="{D5CDD505-2E9C-101B-9397-08002B2CF9AE}" pid="6" name="Objective-CreationStamp">
    <vt:filetime>2025-03-21T08:54:52Z</vt:filetime>
  </property>
  <property fmtid="{D5CDD505-2E9C-101B-9397-08002B2CF9AE}" pid="7" name="Objective-IsApproved">
    <vt:bool>false</vt:bool>
  </property>
  <property fmtid="{D5CDD505-2E9C-101B-9397-08002B2CF9AE}" pid="8" name="Objective-IsPublished">
    <vt:bool>true</vt:bool>
  </property>
  <property fmtid="{D5CDD505-2E9C-101B-9397-08002B2CF9AE}" pid="9" name="Objective-DatePublished">
    <vt:filetime>2025-03-21T08:54:53Z</vt:filetime>
  </property>
  <property fmtid="{D5CDD505-2E9C-101B-9397-08002B2CF9AE}" pid="10" name="Objective-ModificationStamp">
    <vt:filetime>2025-03-21T08:54:53Z</vt:filetime>
  </property>
  <property fmtid="{D5CDD505-2E9C-101B-9397-08002B2CF9AE}" pid="11" name="Objective-Owner">
    <vt:lpwstr>Jaworska, Klaudia K (U453333)</vt:lpwstr>
  </property>
  <property fmtid="{D5CDD505-2E9C-101B-9397-08002B2CF9AE}" pid="12" name="Objective-Path">
    <vt:lpwstr>Objective Global Folder:SG File Plan:Health, nutrition and care:National Health Service (NHS):General:Casework: National Health Service (NHS) - general:DG Health - Business Management and Support: Communications: NHS Scotland Event: 2025: 2025-2030</vt:lpwstr>
  </property>
  <property fmtid="{D5CDD505-2E9C-101B-9397-08002B2CF9AE}" pid="13" name="Objective-Parent">
    <vt:lpwstr>DG Health - Business Management and Support: Communications: NHS Scotland Event: 2025: 2025-2030</vt:lpwstr>
  </property>
  <property fmtid="{D5CDD505-2E9C-101B-9397-08002B2CF9AE}" pid="14" name="Objective-State">
    <vt:lpwstr>Published</vt:lpwstr>
  </property>
  <property fmtid="{D5CDD505-2E9C-101B-9397-08002B2CF9AE}" pid="15" name="Objective-Version">
    <vt:lpwstr>1.0</vt:lpwstr>
  </property>
  <property fmtid="{D5CDD505-2E9C-101B-9397-08002B2CF9AE}" pid="16" name="Objective-VersionNumber">
    <vt:r8>1</vt:r8>
  </property>
  <property fmtid="{D5CDD505-2E9C-101B-9397-08002B2CF9AE}" pid="17" name="Objective-VersionComment">
    <vt:lpwstr>First version</vt:lpwstr>
  </property>
  <property fmtid="{D5CDD505-2E9C-101B-9397-08002B2CF9AE}" pid="18" name="Objective-FileNumber">
    <vt:lpwstr>CASE/766108</vt:lpwstr>
  </property>
  <property fmtid="{D5CDD505-2E9C-101B-9397-08002B2CF9AE}" pid="19" name="Objective-Classification">
    <vt:lpwstr>OFFICIAL</vt:lpwstr>
  </property>
  <property fmtid="{D5CDD505-2E9C-101B-9397-08002B2CF9AE}" pid="20" name="Objective-Caveats">
    <vt:lpwstr>Caveat for access to SG Fileplan</vt:lpwstr>
  </property>
  <property fmtid="{D5CDD505-2E9C-101B-9397-08002B2CF9AE}" pid="21" name="Objective-Date of Original [system]">
    <vt:lpwstr/>
  </property>
  <property fmtid="{D5CDD505-2E9C-101B-9397-08002B2CF9AE}" pid="22" name="Objective-Date Received [system]">
    <vt:lpwstr/>
  </property>
  <property fmtid="{D5CDD505-2E9C-101B-9397-08002B2CF9AE}" pid="23" name="Objective-SG Web Publication - Category [system]">
    <vt:lpwstr/>
  </property>
  <property fmtid="{D5CDD505-2E9C-101B-9397-08002B2CF9AE}" pid="24" name="Objective-SG Web Publication - Category 2 Classification [system]">
    <vt:lpwstr/>
  </property>
  <property fmtid="{D5CDD505-2E9C-101B-9397-08002B2CF9AE}" pid="25" name="Objective-Description">
    <vt:lpwstr/>
  </property>
  <property fmtid="{D5CDD505-2E9C-101B-9397-08002B2CF9AE}" pid="26" name="Objective-VersionId">
    <vt:lpwstr>vA78910678</vt:lpwstr>
  </property>
  <property fmtid="{D5CDD505-2E9C-101B-9397-08002B2CF9AE}" pid="27" name="Objective-Date of Original">
    <vt:lpwstr/>
  </property>
  <property fmtid="{D5CDD505-2E9C-101B-9397-08002B2CF9AE}" pid="28" name="Objective-Date Received">
    <vt:lpwstr/>
  </property>
  <property fmtid="{D5CDD505-2E9C-101B-9397-08002B2CF9AE}" pid="29" name="Objective-SG Web Publication - Category">
    <vt:lpwstr/>
  </property>
  <property fmtid="{D5CDD505-2E9C-101B-9397-08002B2CF9AE}" pid="30" name="Objective-SG Web Publication - Category 2 Classification">
    <vt:lpwstr/>
  </property>
  <property fmtid="{D5CDD505-2E9C-101B-9397-08002B2CF9AE}" pid="31" name="Objective-Connect Creator">
    <vt:lpwstr/>
  </property>
  <property fmtid="{D5CDD505-2E9C-101B-9397-08002B2CF9AE}" pid="32" name="Objective-Required Redaction">
    <vt:lpwstr/>
  </property>
</Properties>
</file>