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embeddedFontLst>
    <p:embeddedFont>
      <p:font typeface="Lato" panose="020F0502020204030203" pitchFamily="34" charset="0"/>
      <p:regular r:id="rId20"/>
      <p:bold r:id="rId21"/>
      <p:italic r:id="rId22"/>
      <p:boldItalic r:id="rId23"/>
    </p:embeddedFont>
    <p:embeddedFont>
      <p:font typeface="Roboto" panose="02000000000000000000"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gjZvVoZzikYTG6OUPC+cjCAUvd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0D16B45-336B-484A-A061-87F081B07D48}">
  <a:tblStyle styleId="{20D16B45-336B-484A-A061-87F081B07D4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br>
              <a:rPr lang="en-GB" b="1"/>
            </a:br>
            <a:r>
              <a:rPr lang="en-GB">
                <a:solidFill>
                  <a:schemeClr val="dk1"/>
                </a:solidFill>
              </a:rPr>
              <a:t>We have a beautiful front end….. and complex, intelligent backend. </a:t>
            </a:r>
            <a:br>
              <a:rPr lang="en-GB"/>
            </a:br>
            <a:br>
              <a:rPr lang="en-GB"/>
            </a:br>
            <a:r>
              <a:rPr lang="en-GB">
                <a:solidFill>
                  <a:schemeClr val="dk1"/>
                </a:solidFill>
              </a:rPr>
              <a:t>The typical user journey is to receive an invitation from you doctor to use Holly. You signup on web and the Holly bird gets to know your current behavioural health and goals through a conversational chatbot interface. Through complex human-like decision systems, Holly makes makes recommendations on the best habits, content and coaching for you (across mental and physical health).</a:t>
            </a:r>
            <a:endParaRPr>
              <a:solidFill>
                <a:schemeClr val="dk1"/>
              </a:solidFill>
            </a:endParaRPr>
          </a:p>
          <a:p>
            <a:pPr marL="0" lvl="0" indent="0" algn="l" rtl="0">
              <a:spcBef>
                <a:spcPts val="0"/>
              </a:spcBef>
              <a:spcAft>
                <a:spcPts val="0"/>
              </a:spcAft>
              <a:buClr>
                <a:schemeClr val="dk1"/>
              </a:buClr>
              <a:buSzPts val="1200"/>
              <a:buFont typeface="Calibri"/>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We’re delivering high compassionate personalised coaching, with the added bonus of being highly scalable, and there for patients every day - each step of the way.</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Alexia</a:t>
            </a:r>
            <a:endParaRPr/>
          </a:p>
        </p:txBody>
      </p:sp>
      <p:sp>
        <p:nvSpPr>
          <p:cNvPr id="183" name="Google Shape;18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Alexia</a:t>
            </a:r>
            <a:endParaRPr/>
          </a:p>
        </p:txBody>
      </p:sp>
      <p:sp>
        <p:nvSpPr>
          <p:cNvPr id="195" name="Google Shape;19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Grace</a:t>
            </a:r>
            <a:endParaRPr/>
          </a:p>
        </p:txBody>
      </p:sp>
      <p:sp>
        <p:nvSpPr>
          <p:cNvPr id="212" name="Google Shape;21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Grace</a:t>
            </a:r>
            <a:endParaRPr/>
          </a:p>
        </p:txBody>
      </p:sp>
      <p:sp>
        <p:nvSpPr>
          <p:cNvPr id="221" name="Google Shape;22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 name="Google Shape;4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Alexia – background setting out local challenges, reform work, wants and needs etc. </a:t>
            </a:r>
            <a:endParaRPr/>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Alexia - Closer look at the local data from a GP practice perspective. Basline data indicating rises in LTCs and prescribing costs. Known harms to not preventing etc  - End with needing to find a scalable low cost approach to prevention, and we found hollyhealth!</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Grace – so what is hollyhealth/why created etc?</a:t>
            </a:r>
            <a:endParaRPr/>
          </a:p>
        </p:txBody>
      </p:sp>
      <p:sp>
        <p:nvSpPr>
          <p:cNvPr id="78" name="Google Shape;7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Alexia</a:t>
            </a:r>
            <a:endParaRPr/>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Grace – maybe mention  what you find helps hscp's and practices most, what reaches people best etc</a:t>
            </a:r>
            <a:endParaRPr/>
          </a:p>
        </p:txBody>
      </p:sp>
      <p:sp>
        <p:nvSpPr>
          <p:cNvPr id="103" name="Google Shape;10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Alexia</a:t>
            </a:r>
            <a:endParaRPr/>
          </a:p>
        </p:txBody>
      </p:sp>
      <p:sp>
        <p:nvSpPr>
          <p:cNvPr id="124" name="Google Shape;1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Grace - Talk about the team</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19" descr="nhs_ppt_widescreen_v2.jpg"/>
          <p:cNvPicPr preferRelativeResize="0"/>
          <p:nvPr/>
        </p:nvPicPr>
        <p:blipFill rotWithShape="1">
          <a:blip r:embed="rId2">
            <a:alphaModFix/>
          </a:blip>
          <a:srcRect/>
          <a:stretch/>
        </p:blipFill>
        <p:spPr>
          <a:xfrm>
            <a:off x="6096" y="0"/>
            <a:ext cx="12185904" cy="6858000"/>
          </a:xfrm>
          <a:prstGeom prst="rect">
            <a:avLst/>
          </a:prstGeom>
          <a:noFill/>
          <a:ln>
            <a:noFill/>
          </a:ln>
        </p:spPr>
      </p:pic>
      <p:sp>
        <p:nvSpPr>
          <p:cNvPr id="17" name="Google Shape;17;p19"/>
          <p:cNvSpPr txBox="1">
            <a:spLocks noGrp="1"/>
          </p:cNvSpPr>
          <p:nvPr>
            <p:ph type="title"/>
          </p:nvPr>
        </p:nvSpPr>
        <p:spPr>
          <a:xfrm>
            <a:off x="736411" y="234678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8" name="Google Shape;18;p19" descr="nhs_ppt_widescreen_v2.jpg"/>
          <p:cNvPicPr preferRelativeResize="0"/>
          <p:nvPr/>
        </p:nvPicPr>
        <p:blipFill rotWithShape="1">
          <a:blip r:embed="rId2">
            <a:alphaModFix/>
          </a:blip>
          <a:srcRect l="74456" t="57139" b="21430"/>
          <a:stretch/>
        </p:blipFill>
        <p:spPr>
          <a:xfrm>
            <a:off x="8956110" y="5248403"/>
            <a:ext cx="3112718" cy="1469720"/>
          </a:xfrm>
          <a:prstGeom prst="rect">
            <a:avLst/>
          </a:prstGeom>
          <a:noFill/>
          <a:ln>
            <a:noFill/>
          </a:ln>
        </p:spPr>
      </p:pic>
      <p:pic>
        <p:nvPicPr>
          <p:cNvPr id="19" name="Google Shape;19;p19"/>
          <p:cNvPicPr preferRelativeResize="0"/>
          <p:nvPr/>
        </p:nvPicPr>
        <p:blipFill rotWithShape="1">
          <a:blip r:embed="rId3">
            <a:alphaModFix/>
          </a:blip>
          <a:srcRect/>
          <a:stretch/>
        </p:blipFill>
        <p:spPr>
          <a:xfrm>
            <a:off x="10014385" y="5789896"/>
            <a:ext cx="1739902" cy="65681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pic>
        <p:nvPicPr>
          <p:cNvPr id="21" name="Google Shape;21;p20" descr="nhs_ppt_widescreen2_v2.jpg"/>
          <p:cNvPicPr preferRelativeResize="0"/>
          <p:nvPr/>
        </p:nvPicPr>
        <p:blipFill rotWithShape="1">
          <a:blip r:embed="rId2">
            <a:alphaModFix/>
          </a:blip>
          <a:srcRect/>
          <a:stretch/>
        </p:blipFill>
        <p:spPr>
          <a:xfrm>
            <a:off x="0" y="0"/>
            <a:ext cx="12185904" cy="6858000"/>
          </a:xfrm>
          <a:prstGeom prst="rect">
            <a:avLst/>
          </a:prstGeom>
          <a:noFill/>
          <a:ln>
            <a:noFill/>
          </a:ln>
        </p:spPr>
      </p:pic>
      <p:sp>
        <p:nvSpPr>
          <p:cNvPr id="22" name="Google Shape;22;p2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7" name="Google Shape;27;p20"/>
          <p:cNvSpPr/>
          <p:nvPr/>
        </p:nvSpPr>
        <p:spPr>
          <a:xfrm>
            <a:off x="9619989" y="5323562"/>
            <a:ext cx="2455101" cy="134028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8" name="Google Shape;28;p20"/>
          <p:cNvPicPr preferRelativeResize="0"/>
          <p:nvPr/>
        </p:nvPicPr>
        <p:blipFill rotWithShape="1">
          <a:blip r:embed="rId3">
            <a:alphaModFix/>
          </a:blip>
          <a:srcRect/>
          <a:stretch/>
        </p:blipFill>
        <p:spPr>
          <a:xfrm>
            <a:off x="9997258" y="5782098"/>
            <a:ext cx="1819659" cy="66461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 columns">
  <p:cSld name="TITLE_AND_TWO_COLUMNS_1">
    <p:spTree>
      <p:nvGrpSpPr>
        <p:cNvPr id="1" name="Shape 29"/>
        <p:cNvGrpSpPr/>
        <p:nvPr/>
      </p:nvGrpSpPr>
      <p:grpSpPr>
        <a:xfrm>
          <a:off x="0" y="0"/>
          <a:ext cx="0" cy="0"/>
          <a:chOff x="0" y="0"/>
          <a:chExt cx="0" cy="0"/>
        </a:xfrm>
      </p:grpSpPr>
      <p:sp>
        <p:nvSpPr>
          <p:cNvPr id="30" name="Google Shape;30;p21"/>
          <p:cNvSpPr txBox="1">
            <a:spLocks noGrp="1"/>
          </p:cNvSpPr>
          <p:nvPr>
            <p:ph type="title"/>
          </p:nvPr>
        </p:nvSpPr>
        <p:spPr>
          <a:xfrm>
            <a:off x="449053" y="373440"/>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3D426C"/>
              </a:buClr>
              <a:buSzPts val="3200"/>
              <a:buFont typeface="Lato"/>
              <a:buNone/>
              <a:defRPr sz="4267" b="1">
                <a:solidFill>
                  <a:srgbClr val="3D426C"/>
                </a:solidFill>
                <a:latin typeface="Lato"/>
                <a:ea typeface="Lato"/>
                <a:cs typeface="Lato"/>
                <a:sym typeface="Lato"/>
              </a:defRPr>
            </a:lvl1pPr>
            <a:lvl2pPr lvl="1">
              <a:spcBef>
                <a:spcPts val="0"/>
              </a:spcBef>
              <a:spcAft>
                <a:spcPts val="0"/>
              </a:spcAft>
              <a:buSzPts val="3200"/>
              <a:buNone/>
              <a:defRPr sz="4267"/>
            </a:lvl2pPr>
            <a:lvl3pPr lvl="2">
              <a:spcBef>
                <a:spcPts val="0"/>
              </a:spcBef>
              <a:spcAft>
                <a:spcPts val="0"/>
              </a:spcAft>
              <a:buSzPts val="3200"/>
              <a:buNone/>
              <a:defRPr sz="4267"/>
            </a:lvl3pPr>
            <a:lvl4pPr lvl="3">
              <a:spcBef>
                <a:spcPts val="0"/>
              </a:spcBef>
              <a:spcAft>
                <a:spcPts val="0"/>
              </a:spcAft>
              <a:buSzPts val="3200"/>
              <a:buNone/>
              <a:defRPr sz="4267"/>
            </a:lvl4pPr>
            <a:lvl5pPr lvl="4">
              <a:spcBef>
                <a:spcPts val="0"/>
              </a:spcBef>
              <a:spcAft>
                <a:spcPts val="0"/>
              </a:spcAft>
              <a:buSzPts val="3200"/>
              <a:buNone/>
              <a:defRPr sz="4267"/>
            </a:lvl5pPr>
            <a:lvl6pPr lvl="5">
              <a:spcBef>
                <a:spcPts val="0"/>
              </a:spcBef>
              <a:spcAft>
                <a:spcPts val="0"/>
              </a:spcAft>
              <a:buSzPts val="3200"/>
              <a:buNone/>
              <a:defRPr sz="4267"/>
            </a:lvl6pPr>
            <a:lvl7pPr lvl="6">
              <a:spcBef>
                <a:spcPts val="0"/>
              </a:spcBef>
              <a:spcAft>
                <a:spcPts val="0"/>
              </a:spcAft>
              <a:buSzPts val="3200"/>
              <a:buNone/>
              <a:defRPr sz="4267"/>
            </a:lvl7pPr>
            <a:lvl8pPr lvl="7">
              <a:spcBef>
                <a:spcPts val="0"/>
              </a:spcBef>
              <a:spcAft>
                <a:spcPts val="0"/>
              </a:spcAft>
              <a:buSzPts val="3200"/>
              <a:buNone/>
              <a:defRPr sz="4267"/>
            </a:lvl8pPr>
            <a:lvl9pPr lvl="8">
              <a:spcBef>
                <a:spcPts val="0"/>
              </a:spcBef>
              <a:spcAft>
                <a:spcPts val="0"/>
              </a:spcAft>
              <a:buSzPts val="3200"/>
              <a:buNone/>
              <a:defRPr sz="4267"/>
            </a:lvl9pPr>
          </a:lstStyle>
          <a:p>
            <a:endParaRPr/>
          </a:p>
        </p:txBody>
      </p:sp>
      <p:sp>
        <p:nvSpPr>
          <p:cNvPr id="31" name="Google Shape;31;p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21"/>
          <p:cNvSpPr/>
          <p:nvPr/>
        </p:nvSpPr>
        <p:spPr>
          <a:xfrm rot="10800000">
            <a:off x="618967" y="1588933"/>
            <a:ext cx="3546000" cy="4659600"/>
          </a:xfrm>
          <a:prstGeom prst="round1Rect">
            <a:avLst>
              <a:gd name="adj" fmla="val 16667"/>
            </a:avLst>
          </a:prstGeom>
          <a:solidFill>
            <a:srgbClr val="D9F1F8"/>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1867"/>
              <a:buFont typeface="Calibri"/>
              <a:buNone/>
            </a:pPr>
            <a:endParaRPr sz="1867">
              <a:solidFill>
                <a:schemeClr val="dk1"/>
              </a:solidFill>
              <a:latin typeface="Calibri"/>
              <a:ea typeface="Calibri"/>
              <a:cs typeface="Calibri"/>
              <a:sym typeface="Calibri"/>
            </a:endParaRPr>
          </a:p>
        </p:txBody>
      </p:sp>
      <p:sp>
        <p:nvSpPr>
          <p:cNvPr id="33" name="Google Shape;33;p21"/>
          <p:cNvSpPr/>
          <p:nvPr/>
        </p:nvSpPr>
        <p:spPr>
          <a:xfrm rot="10800000">
            <a:off x="4328000" y="1605733"/>
            <a:ext cx="3546000" cy="4642800"/>
          </a:xfrm>
          <a:prstGeom prst="round1Rect">
            <a:avLst>
              <a:gd name="adj" fmla="val 16667"/>
            </a:avLst>
          </a:prstGeom>
          <a:solidFill>
            <a:srgbClr val="D9F1F8"/>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1867"/>
              <a:buFont typeface="Calibri"/>
              <a:buNone/>
            </a:pPr>
            <a:endParaRPr sz="1867">
              <a:solidFill>
                <a:schemeClr val="dk1"/>
              </a:solidFill>
              <a:latin typeface="Calibri"/>
              <a:ea typeface="Calibri"/>
              <a:cs typeface="Calibri"/>
              <a:sym typeface="Calibri"/>
            </a:endParaRPr>
          </a:p>
        </p:txBody>
      </p:sp>
      <p:sp>
        <p:nvSpPr>
          <p:cNvPr id="34" name="Google Shape;34;p21"/>
          <p:cNvSpPr/>
          <p:nvPr/>
        </p:nvSpPr>
        <p:spPr>
          <a:xfrm rot="10800000">
            <a:off x="8035767" y="1622533"/>
            <a:ext cx="3546000" cy="4626000"/>
          </a:xfrm>
          <a:prstGeom prst="round1Rect">
            <a:avLst>
              <a:gd name="adj" fmla="val 16667"/>
            </a:avLst>
          </a:prstGeom>
          <a:solidFill>
            <a:srgbClr val="D9F1F8"/>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1867"/>
              <a:buFont typeface="Calibri"/>
              <a:buNone/>
            </a:pPr>
            <a:endParaRPr sz="1867">
              <a:solidFill>
                <a:schemeClr val="dk1"/>
              </a:solidFill>
              <a:latin typeface="Calibri"/>
              <a:ea typeface="Calibri"/>
              <a:cs typeface="Calibri"/>
              <a:sym typeface="Calibri"/>
            </a:endParaRPr>
          </a:p>
        </p:txBody>
      </p:sp>
      <p:sp>
        <p:nvSpPr>
          <p:cNvPr id="35" name="Google Shape;35;p21"/>
          <p:cNvSpPr txBox="1">
            <a:spLocks noGrp="1"/>
          </p:cNvSpPr>
          <p:nvPr>
            <p:ph type="body" idx="1"/>
          </p:nvPr>
        </p:nvSpPr>
        <p:spPr>
          <a:xfrm>
            <a:off x="4429433" y="1841433"/>
            <a:ext cx="3194800" cy="4146800"/>
          </a:xfrm>
          <a:prstGeom prst="rect">
            <a:avLst/>
          </a:prstGeom>
          <a:noFill/>
          <a:ln>
            <a:noFill/>
          </a:ln>
        </p:spPr>
        <p:txBody>
          <a:bodyPr spcFirstLastPara="1" wrap="square" lIns="91425" tIns="91425" rIns="91425" bIns="91425" anchor="t" anchorCtr="0">
            <a:noAutofit/>
          </a:bodyPr>
          <a:lstStyle>
            <a:lvl1pPr marL="457200" lvl="0" indent="-317500" algn="l">
              <a:lnSpc>
                <a:spcPct val="90000"/>
              </a:lnSpc>
              <a:spcBef>
                <a:spcPts val="0"/>
              </a:spcBef>
              <a:spcAft>
                <a:spcPts val="0"/>
              </a:spcAft>
              <a:buClr>
                <a:schemeClr val="dk1"/>
              </a:buClr>
              <a:buSzPts val="1400"/>
              <a:buChar char="●"/>
              <a:defRPr/>
            </a:lvl1pPr>
            <a:lvl2pPr marL="914400" lvl="1" indent="-304800" algn="l">
              <a:lnSpc>
                <a:spcPct val="90000"/>
              </a:lnSpc>
              <a:spcBef>
                <a:spcPts val="2133"/>
              </a:spcBef>
              <a:spcAft>
                <a:spcPts val="0"/>
              </a:spcAft>
              <a:buClr>
                <a:srgbClr val="FF9966"/>
              </a:buClr>
              <a:buSzPts val="1200"/>
              <a:buFont typeface="Lato"/>
              <a:buChar char="○"/>
              <a:defRPr sz="1600">
                <a:solidFill>
                  <a:srgbClr val="6E6D76"/>
                </a:solidFill>
                <a:latin typeface="Lato"/>
                <a:ea typeface="Lato"/>
                <a:cs typeface="Lato"/>
                <a:sym typeface="Lato"/>
              </a:defRPr>
            </a:lvl2pPr>
            <a:lvl3pPr marL="1371600" lvl="2" indent="-304800" algn="l">
              <a:lnSpc>
                <a:spcPct val="90000"/>
              </a:lnSpc>
              <a:spcBef>
                <a:spcPts val="2133"/>
              </a:spcBef>
              <a:spcAft>
                <a:spcPts val="0"/>
              </a:spcAft>
              <a:buClr>
                <a:srgbClr val="FF9966"/>
              </a:buClr>
              <a:buSzPts val="1200"/>
              <a:buFont typeface="Lato"/>
              <a:buChar char="■"/>
              <a:defRPr sz="1600">
                <a:solidFill>
                  <a:srgbClr val="6E6D76"/>
                </a:solidFill>
                <a:latin typeface="Lato"/>
                <a:ea typeface="Lato"/>
                <a:cs typeface="Lato"/>
                <a:sym typeface="Lato"/>
              </a:defRPr>
            </a:lvl3pPr>
            <a:lvl4pPr marL="1828800" lvl="3" indent="-304800" algn="l">
              <a:lnSpc>
                <a:spcPct val="90000"/>
              </a:lnSpc>
              <a:spcBef>
                <a:spcPts val="2133"/>
              </a:spcBef>
              <a:spcAft>
                <a:spcPts val="0"/>
              </a:spcAft>
              <a:buClr>
                <a:srgbClr val="FF9966"/>
              </a:buClr>
              <a:buSzPts val="1200"/>
              <a:buFont typeface="Lato"/>
              <a:buChar char="●"/>
              <a:defRPr sz="1600">
                <a:solidFill>
                  <a:srgbClr val="6E6D76"/>
                </a:solidFill>
                <a:latin typeface="Lato"/>
                <a:ea typeface="Lato"/>
                <a:cs typeface="Lato"/>
                <a:sym typeface="Lato"/>
              </a:defRPr>
            </a:lvl4pPr>
            <a:lvl5pPr marL="2286000" lvl="4" indent="-304800" algn="l">
              <a:lnSpc>
                <a:spcPct val="90000"/>
              </a:lnSpc>
              <a:spcBef>
                <a:spcPts val="2133"/>
              </a:spcBef>
              <a:spcAft>
                <a:spcPts val="0"/>
              </a:spcAft>
              <a:buClr>
                <a:srgbClr val="FF9966"/>
              </a:buClr>
              <a:buSzPts val="1200"/>
              <a:buFont typeface="Lato"/>
              <a:buChar char="○"/>
              <a:defRPr sz="1600">
                <a:solidFill>
                  <a:srgbClr val="6E6D76"/>
                </a:solidFill>
                <a:latin typeface="Lato"/>
                <a:ea typeface="Lato"/>
                <a:cs typeface="Lato"/>
                <a:sym typeface="Lato"/>
              </a:defRPr>
            </a:lvl5pPr>
            <a:lvl6pPr marL="2743200" lvl="5" indent="-304800" algn="l">
              <a:lnSpc>
                <a:spcPct val="90000"/>
              </a:lnSpc>
              <a:spcBef>
                <a:spcPts val="2133"/>
              </a:spcBef>
              <a:spcAft>
                <a:spcPts val="0"/>
              </a:spcAft>
              <a:buClr>
                <a:srgbClr val="FF9966"/>
              </a:buClr>
              <a:buSzPts val="1200"/>
              <a:buFont typeface="Lato"/>
              <a:buChar char="■"/>
              <a:defRPr sz="1600">
                <a:solidFill>
                  <a:srgbClr val="6E6D76"/>
                </a:solidFill>
                <a:latin typeface="Lato"/>
                <a:ea typeface="Lato"/>
                <a:cs typeface="Lato"/>
                <a:sym typeface="Lato"/>
              </a:defRPr>
            </a:lvl6pPr>
            <a:lvl7pPr marL="3200400" lvl="6" indent="-304800" algn="l">
              <a:lnSpc>
                <a:spcPct val="90000"/>
              </a:lnSpc>
              <a:spcBef>
                <a:spcPts val="2133"/>
              </a:spcBef>
              <a:spcAft>
                <a:spcPts val="0"/>
              </a:spcAft>
              <a:buClr>
                <a:srgbClr val="FF9966"/>
              </a:buClr>
              <a:buSzPts val="1200"/>
              <a:buFont typeface="Lato"/>
              <a:buChar char="●"/>
              <a:defRPr sz="1600">
                <a:solidFill>
                  <a:srgbClr val="6E6D76"/>
                </a:solidFill>
                <a:latin typeface="Lato"/>
                <a:ea typeface="Lato"/>
                <a:cs typeface="Lato"/>
                <a:sym typeface="Lato"/>
              </a:defRPr>
            </a:lvl7pPr>
            <a:lvl8pPr marL="3657600" lvl="7" indent="-304800" algn="l">
              <a:lnSpc>
                <a:spcPct val="90000"/>
              </a:lnSpc>
              <a:spcBef>
                <a:spcPts val="2133"/>
              </a:spcBef>
              <a:spcAft>
                <a:spcPts val="0"/>
              </a:spcAft>
              <a:buClr>
                <a:srgbClr val="FF9966"/>
              </a:buClr>
              <a:buSzPts val="1200"/>
              <a:buFont typeface="Lato"/>
              <a:buChar char="○"/>
              <a:defRPr sz="1600">
                <a:solidFill>
                  <a:srgbClr val="6E6D76"/>
                </a:solidFill>
                <a:latin typeface="Lato"/>
                <a:ea typeface="Lato"/>
                <a:cs typeface="Lato"/>
                <a:sym typeface="Lato"/>
              </a:defRPr>
            </a:lvl8pPr>
            <a:lvl9pPr marL="4114800" lvl="8" indent="-304800" algn="l">
              <a:lnSpc>
                <a:spcPct val="90000"/>
              </a:lnSpc>
              <a:spcBef>
                <a:spcPts val="2133"/>
              </a:spcBef>
              <a:spcAft>
                <a:spcPts val="2133"/>
              </a:spcAft>
              <a:buClr>
                <a:srgbClr val="FF9966"/>
              </a:buClr>
              <a:buSzPts val="1200"/>
              <a:buFont typeface="Lato"/>
              <a:buChar char="■"/>
              <a:defRPr sz="1600">
                <a:solidFill>
                  <a:srgbClr val="6E6D76"/>
                </a:solidFill>
                <a:latin typeface="Lato"/>
                <a:ea typeface="Lato"/>
                <a:cs typeface="Lato"/>
                <a:sym typeface="Lato"/>
              </a:defRPr>
            </a:lvl9pPr>
          </a:lstStyle>
          <a:p>
            <a:endParaRPr/>
          </a:p>
        </p:txBody>
      </p:sp>
      <p:sp>
        <p:nvSpPr>
          <p:cNvPr id="36" name="Google Shape;36;p21"/>
          <p:cNvSpPr txBox="1">
            <a:spLocks noGrp="1"/>
          </p:cNvSpPr>
          <p:nvPr>
            <p:ph type="body" idx="2"/>
          </p:nvPr>
        </p:nvSpPr>
        <p:spPr>
          <a:xfrm>
            <a:off x="720400" y="1841433"/>
            <a:ext cx="3194800" cy="4146800"/>
          </a:xfrm>
          <a:prstGeom prst="rect">
            <a:avLst/>
          </a:prstGeom>
          <a:noFill/>
          <a:ln>
            <a:noFill/>
          </a:ln>
        </p:spPr>
        <p:txBody>
          <a:bodyPr spcFirstLastPara="1" wrap="square" lIns="91425" tIns="91425" rIns="91425" bIns="91425" anchor="t" anchorCtr="0">
            <a:noAutofit/>
          </a:bodyPr>
          <a:lstStyle>
            <a:lvl1pPr marL="457200" lvl="0" indent="-317500" algn="l">
              <a:lnSpc>
                <a:spcPct val="90000"/>
              </a:lnSpc>
              <a:spcBef>
                <a:spcPts val="0"/>
              </a:spcBef>
              <a:spcAft>
                <a:spcPts val="0"/>
              </a:spcAft>
              <a:buClr>
                <a:schemeClr val="dk1"/>
              </a:buClr>
              <a:buSzPts val="1400"/>
              <a:buChar char="●"/>
              <a:defRPr/>
            </a:lvl1pPr>
            <a:lvl2pPr marL="914400" lvl="1" indent="-304800" algn="l">
              <a:lnSpc>
                <a:spcPct val="90000"/>
              </a:lnSpc>
              <a:spcBef>
                <a:spcPts val="2133"/>
              </a:spcBef>
              <a:spcAft>
                <a:spcPts val="0"/>
              </a:spcAft>
              <a:buClr>
                <a:srgbClr val="FF9966"/>
              </a:buClr>
              <a:buSzPts val="1200"/>
              <a:buFont typeface="Lato"/>
              <a:buChar char="○"/>
              <a:defRPr sz="1600">
                <a:solidFill>
                  <a:srgbClr val="6E6D76"/>
                </a:solidFill>
                <a:latin typeface="Lato"/>
                <a:ea typeface="Lato"/>
                <a:cs typeface="Lato"/>
                <a:sym typeface="Lato"/>
              </a:defRPr>
            </a:lvl2pPr>
            <a:lvl3pPr marL="1371600" lvl="2" indent="-304800" algn="l">
              <a:lnSpc>
                <a:spcPct val="90000"/>
              </a:lnSpc>
              <a:spcBef>
                <a:spcPts val="2133"/>
              </a:spcBef>
              <a:spcAft>
                <a:spcPts val="0"/>
              </a:spcAft>
              <a:buClr>
                <a:srgbClr val="FF9966"/>
              </a:buClr>
              <a:buSzPts val="1200"/>
              <a:buFont typeface="Lato"/>
              <a:buChar char="■"/>
              <a:defRPr sz="1600">
                <a:solidFill>
                  <a:srgbClr val="6E6D76"/>
                </a:solidFill>
                <a:latin typeface="Lato"/>
                <a:ea typeface="Lato"/>
                <a:cs typeface="Lato"/>
                <a:sym typeface="Lato"/>
              </a:defRPr>
            </a:lvl3pPr>
            <a:lvl4pPr marL="1828800" lvl="3" indent="-304800" algn="l">
              <a:lnSpc>
                <a:spcPct val="90000"/>
              </a:lnSpc>
              <a:spcBef>
                <a:spcPts val="2133"/>
              </a:spcBef>
              <a:spcAft>
                <a:spcPts val="0"/>
              </a:spcAft>
              <a:buClr>
                <a:srgbClr val="FF9966"/>
              </a:buClr>
              <a:buSzPts val="1200"/>
              <a:buFont typeface="Lato"/>
              <a:buChar char="●"/>
              <a:defRPr sz="1600">
                <a:solidFill>
                  <a:srgbClr val="6E6D76"/>
                </a:solidFill>
                <a:latin typeface="Lato"/>
                <a:ea typeface="Lato"/>
                <a:cs typeface="Lato"/>
                <a:sym typeface="Lato"/>
              </a:defRPr>
            </a:lvl4pPr>
            <a:lvl5pPr marL="2286000" lvl="4" indent="-304800" algn="l">
              <a:lnSpc>
                <a:spcPct val="90000"/>
              </a:lnSpc>
              <a:spcBef>
                <a:spcPts val="2133"/>
              </a:spcBef>
              <a:spcAft>
                <a:spcPts val="0"/>
              </a:spcAft>
              <a:buClr>
                <a:srgbClr val="FF9966"/>
              </a:buClr>
              <a:buSzPts val="1200"/>
              <a:buFont typeface="Lato"/>
              <a:buChar char="○"/>
              <a:defRPr sz="1600">
                <a:solidFill>
                  <a:srgbClr val="6E6D76"/>
                </a:solidFill>
                <a:latin typeface="Lato"/>
                <a:ea typeface="Lato"/>
                <a:cs typeface="Lato"/>
                <a:sym typeface="Lato"/>
              </a:defRPr>
            </a:lvl5pPr>
            <a:lvl6pPr marL="2743200" lvl="5" indent="-304800" algn="l">
              <a:lnSpc>
                <a:spcPct val="90000"/>
              </a:lnSpc>
              <a:spcBef>
                <a:spcPts val="2133"/>
              </a:spcBef>
              <a:spcAft>
                <a:spcPts val="0"/>
              </a:spcAft>
              <a:buClr>
                <a:srgbClr val="FF9966"/>
              </a:buClr>
              <a:buSzPts val="1200"/>
              <a:buFont typeface="Lato"/>
              <a:buChar char="■"/>
              <a:defRPr sz="1600">
                <a:solidFill>
                  <a:srgbClr val="6E6D76"/>
                </a:solidFill>
                <a:latin typeface="Lato"/>
                <a:ea typeface="Lato"/>
                <a:cs typeface="Lato"/>
                <a:sym typeface="Lato"/>
              </a:defRPr>
            </a:lvl6pPr>
            <a:lvl7pPr marL="3200400" lvl="6" indent="-304800" algn="l">
              <a:lnSpc>
                <a:spcPct val="90000"/>
              </a:lnSpc>
              <a:spcBef>
                <a:spcPts val="2133"/>
              </a:spcBef>
              <a:spcAft>
                <a:spcPts val="0"/>
              </a:spcAft>
              <a:buClr>
                <a:srgbClr val="FF9966"/>
              </a:buClr>
              <a:buSzPts val="1200"/>
              <a:buFont typeface="Lato"/>
              <a:buChar char="●"/>
              <a:defRPr sz="1600">
                <a:solidFill>
                  <a:srgbClr val="6E6D76"/>
                </a:solidFill>
                <a:latin typeface="Lato"/>
                <a:ea typeface="Lato"/>
                <a:cs typeface="Lato"/>
                <a:sym typeface="Lato"/>
              </a:defRPr>
            </a:lvl7pPr>
            <a:lvl8pPr marL="3657600" lvl="7" indent="-304800" algn="l">
              <a:lnSpc>
                <a:spcPct val="90000"/>
              </a:lnSpc>
              <a:spcBef>
                <a:spcPts val="2133"/>
              </a:spcBef>
              <a:spcAft>
                <a:spcPts val="0"/>
              </a:spcAft>
              <a:buClr>
                <a:srgbClr val="FF9966"/>
              </a:buClr>
              <a:buSzPts val="1200"/>
              <a:buFont typeface="Lato"/>
              <a:buChar char="○"/>
              <a:defRPr sz="1600">
                <a:solidFill>
                  <a:srgbClr val="6E6D76"/>
                </a:solidFill>
                <a:latin typeface="Lato"/>
                <a:ea typeface="Lato"/>
                <a:cs typeface="Lato"/>
                <a:sym typeface="Lato"/>
              </a:defRPr>
            </a:lvl8pPr>
            <a:lvl9pPr marL="4114800" lvl="8" indent="-304800" algn="l">
              <a:lnSpc>
                <a:spcPct val="90000"/>
              </a:lnSpc>
              <a:spcBef>
                <a:spcPts val="2133"/>
              </a:spcBef>
              <a:spcAft>
                <a:spcPts val="2133"/>
              </a:spcAft>
              <a:buClr>
                <a:srgbClr val="FF9966"/>
              </a:buClr>
              <a:buSzPts val="1200"/>
              <a:buFont typeface="Lato"/>
              <a:buChar char="■"/>
              <a:defRPr sz="1600">
                <a:solidFill>
                  <a:srgbClr val="6E6D76"/>
                </a:solidFill>
                <a:latin typeface="Lato"/>
                <a:ea typeface="Lato"/>
                <a:cs typeface="Lato"/>
                <a:sym typeface="Lato"/>
              </a:defRPr>
            </a:lvl9pPr>
          </a:lstStyle>
          <a:p>
            <a:endParaRPr/>
          </a:p>
        </p:txBody>
      </p:sp>
      <p:sp>
        <p:nvSpPr>
          <p:cNvPr id="37" name="Google Shape;37;p21"/>
          <p:cNvSpPr txBox="1">
            <a:spLocks noGrp="1"/>
          </p:cNvSpPr>
          <p:nvPr>
            <p:ph type="body" idx="3"/>
          </p:nvPr>
        </p:nvSpPr>
        <p:spPr>
          <a:xfrm>
            <a:off x="8153933" y="1841433"/>
            <a:ext cx="3194800" cy="4146800"/>
          </a:xfrm>
          <a:prstGeom prst="rect">
            <a:avLst/>
          </a:prstGeom>
          <a:noFill/>
          <a:ln>
            <a:noFill/>
          </a:ln>
        </p:spPr>
        <p:txBody>
          <a:bodyPr spcFirstLastPara="1" wrap="square" lIns="91425" tIns="91425" rIns="91425" bIns="91425" anchor="t" anchorCtr="0">
            <a:noAutofit/>
          </a:bodyPr>
          <a:lstStyle>
            <a:lvl1pPr marL="457200" lvl="0" indent="-317500" algn="l">
              <a:lnSpc>
                <a:spcPct val="90000"/>
              </a:lnSpc>
              <a:spcBef>
                <a:spcPts val="0"/>
              </a:spcBef>
              <a:spcAft>
                <a:spcPts val="0"/>
              </a:spcAft>
              <a:buClr>
                <a:schemeClr val="dk1"/>
              </a:buClr>
              <a:buSzPts val="1400"/>
              <a:buChar char="●"/>
              <a:defRPr/>
            </a:lvl1pPr>
            <a:lvl2pPr marL="914400" lvl="1" indent="-304800" algn="l">
              <a:lnSpc>
                <a:spcPct val="90000"/>
              </a:lnSpc>
              <a:spcBef>
                <a:spcPts val="2133"/>
              </a:spcBef>
              <a:spcAft>
                <a:spcPts val="0"/>
              </a:spcAft>
              <a:buClr>
                <a:srgbClr val="FF9966"/>
              </a:buClr>
              <a:buSzPts val="1200"/>
              <a:buFont typeface="Lato"/>
              <a:buChar char="○"/>
              <a:defRPr sz="1600">
                <a:solidFill>
                  <a:srgbClr val="6E6D76"/>
                </a:solidFill>
                <a:latin typeface="Lato"/>
                <a:ea typeface="Lato"/>
                <a:cs typeface="Lato"/>
                <a:sym typeface="Lato"/>
              </a:defRPr>
            </a:lvl2pPr>
            <a:lvl3pPr marL="1371600" lvl="2" indent="-304800" algn="l">
              <a:lnSpc>
                <a:spcPct val="90000"/>
              </a:lnSpc>
              <a:spcBef>
                <a:spcPts val="2133"/>
              </a:spcBef>
              <a:spcAft>
                <a:spcPts val="0"/>
              </a:spcAft>
              <a:buClr>
                <a:srgbClr val="FF9966"/>
              </a:buClr>
              <a:buSzPts val="1200"/>
              <a:buFont typeface="Lato"/>
              <a:buChar char="■"/>
              <a:defRPr sz="1600">
                <a:solidFill>
                  <a:srgbClr val="6E6D76"/>
                </a:solidFill>
                <a:latin typeface="Lato"/>
                <a:ea typeface="Lato"/>
                <a:cs typeface="Lato"/>
                <a:sym typeface="Lato"/>
              </a:defRPr>
            </a:lvl3pPr>
            <a:lvl4pPr marL="1828800" lvl="3" indent="-304800" algn="l">
              <a:lnSpc>
                <a:spcPct val="90000"/>
              </a:lnSpc>
              <a:spcBef>
                <a:spcPts val="2133"/>
              </a:spcBef>
              <a:spcAft>
                <a:spcPts val="0"/>
              </a:spcAft>
              <a:buClr>
                <a:srgbClr val="FF9966"/>
              </a:buClr>
              <a:buSzPts val="1200"/>
              <a:buFont typeface="Lato"/>
              <a:buChar char="●"/>
              <a:defRPr sz="1600">
                <a:solidFill>
                  <a:srgbClr val="6E6D76"/>
                </a:solidFill>
                <a:latin typeface="Lato"/>
                <a:ea typeface="Lato"/>
                <a:cs typeface="Lato"/>
                <a:sym typeface="Lato"/>
              </a:defRPr>
            </a:lvl4pPr>
            <a:lvl5pPr marL="2286000" lvl="4" indent="-304800" algn="l">
              <a:lnSpc>
                <a:spcPct val="90000"/>
              </a:lnSpc>
              <a:spcBef>
                <a:spcPts val="2133"/>
              </a:spcBef>
              <a:spcAft>
                <a:spcPts val="0"/>
              </a:spcAft>
              <a:buClr>
                <a:srgbClr val="FF9966"/>
              </a:buClr>
              <a:buSzPts val="1200"/>
              <a:buFont typeface="Lato"/>
              <a:buChar char="○"/>
              <a:defRPr sz="1600">
                <a:solidFill>
                  <a:srgbClr val="6E6D76"/>
                </a:solidFill>
                <a:latin typeface="Lato"/>
                <a:ea typeface="Lato"/>
                <a:cs typeface="Lato"/>
                <a:sym typeface="Lato"/>
              </a:defRPr>
            </a:lvl5pPr>
            <a:lvl6pPr marL="2743200" lvl="5" indent="-304800" algn="l">
              <a:lnSpc>
                <a:spcPct val="90000"/>
              </a:lnSpc>
              <a:spcBef>
                <a:spcPts val="2133"/>
              </a:spcBef>
              <a:spcAft>
                <a:spcPts val="0"/>
              </a:spcAft>
              <a:buClr>
                <a:srgbClr val="FF9966"/>
              </a:buClr>
              <a:buSzPts val="1200"/>
              <a:buFont typeface="Lato"/>
              <a:buChar char="■"/>
              <a:defRPr sz="1600">
                <a:solidFill>
                  <a:srgbClr val="6E6D76"/>
                </a:solidFill>
                <a:latin typeface="Lato"/>
                <a:ea typeface="Lato"/>
                <a:cs typeface="Lato"/>
                <a:sym typeface="Lato"/>
              </a:defRPr>
            </a:lvl6pPr>
            <a:lvl7pPr marL="3200400" lvl="6" indent="-304800" algn="l">
              <a:lnSpc>
                <a:spcPct val="90000"/>
              </a:lnSpc>
              <a:spcBef>
                <a:spcPts val="2133"/>
              </a:spcBef>
              <a:spcAft>
                <a:spcPts val="0"/>
              </a:spcAft>
              <a:buClr>
                <a:srgbClr val="FF9966"/>
              </a:buClr>
              <a:buSzPts val="1200"/>
              <a:buFont typeface="Lato"/>
              <a:buChar char="●"/>
              <a:defRPr sz="1600">
                <a:solidFill>
                  <a:srgbClr val="6E6D76"/>
                </a:solidFill>
                <a:latin typeface="Lato"/>
                <a:ea typeface="Lato"/>
                <a:cs typeface="Lato"/>
                <a:sym typeface="Lato"/>
              </a:defRPr>
            </a:lvl7pPr>
            <a:lvl8pPr marL="3657600" lvl="7" indent="-304800" algn="l">
              <a:lnSpc>
                <a:spcPct val="90000"/>
              </a:lnSpc>
              <a:spcBef>
                <a:spcPts val="2133"/>
              </a:spcBef>
              <a:spcAft>
                <a:spcPts val="0"/>
              </a:spcAft>
              <a:buClr>
                <a:srgbClr val="FF9966"/>
              </a:buClr>
              <a:buSzPts val="1200"/>
              <a:buFont typeface="Lato"/>
              <a:buChar char="○"/>
              <a:defRPr sz="1600">
                <a:solidFill>
                  <a:srgbClr val="6E6D76"/>
                </a:solidFill>
                <a:latin typeface="Lato"/>
                <a:ea typeface="Lato"/>
                <a:cs typeface="Lato"/>
                <a:sym typeface="Lato"/>
              </a:defRPr>
            </a:lvl8pPr>
            <a:lvl9pPr marL="4114800" lvl="8" indent="-304800" algn="l">
              <a:lnSpc>
                <a:spcPct val="90000"/>
              </a:lnSpc>
              <a:spcBef>
                <a:spcPts val="2133"/>
              </a:spcBef>
              <a:spcAft>
                <a:spcPts val="2133"/>
              </a:spcAft>
              <a:buClr>
                <a:srgbClr val="FF9966"/>
              </a:buClr>
              <a:buSzPts val="1200"/>
              <a:buFont typeface="Lato"/>
              <a:buChar char="■"/>
              <a:defRPr sz="1600">
                <a:solidFill>
                  <a:srgbClr val="6E6D76"/>
                </a:solidFill>
                <a:latin typeface="Lato"/>
                <a:ea typeface="Lato"/>
                <a:cs typeface="Lato"/>
                <a:sym typeface="Lato"/>
              </a:defRPr>
            </a:lvl9pPr>
          </a:lstStyle>
          <a:p>
            <a:endParaRPr/>
          </a:p>
        </p:txBody>
      </p:sp>
    </p:spTree>
  </p:cSld>
  <p:clrMapOvr>
    <a:masterClrMapping/>
  </p:clrMapOvr>
  <p:extLst>
    <p:ext uri="{DCECCB84-F9BA-43D5-87BE-67443E8EF086}">
      <p15:sldGuideLst xmlns:p15="http://schemas.microsoft.com/office/powerpoint/2012/main">
        <p15:guide id="1" pos="384">
          <p15:clr>
            <a:srgbClr val="FA7B17"/>
          </p15:clr>
        </p15:guide>
        <p15:guide id="2" pos="7296">
          <p15:clr>
            <a:srgbClr val="FA7B17"/>
          </p15:clr>
        </p15:guide>
        <p15:guide id="3" orient="horz" pos="384">
          <p15:clr>
            <a:srgbClr val="FA7B17"/>
          </p15:clr>
        </p15:guide>
        <p15:guide id="4" orient="horz" pos="3936">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
        <p:cNvGrpSpPr/>
        <p:nvPr/>
      </p:nvGrpSpPr>
      <p:grpSpPr>
        <a:xfrm>
          <a:off x="0" y="0"/>
          <a:ext cx="0" cy="0"/>
          <a:chOff x="0" y="0"/>
          <a:chExt cx="0" cy="0"/>
        </a:xfrm>
      </p:grpSpPr>
      <p:sp>
        <p:nvSpPr>
          <p:cNvPr id="39" name="Google Shape;39;p22"/>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dk1"/>
              </a:buClr>
              <a:buSzPts val="5200"/>
              <a:buFont typeface="Calibri"/>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0" name="Google Shape;40;p22"/>
          <p:cNvSpPr txBox="1">
            <a:spLocks noGrp="1"/>
          </p:cNvSpPr>
          <p:nvPr>
            <p:ph type="subTitle" idx="1"/>
          </p:nvPr>
        </p:nvSpPr>
        <p:spPr>
          <a:xfrm>
            <a:off x="415600" y="3778833"/>
            <a:ext cx="11360800" cy="248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400"/>
              <a:buNone/>
              <a:defRPr sz="3200"/>
            </a:lvl1pPr>
            <a:lvl2pPr lvl="1" algn="ctr">
              <a:lnSpc>
                <a:spcPct val="100000"/>
              </a:lnSpc>
              <a:spcBef>
                <a:spcPts val="0"/>
              </a:spcBef>
              <a:spcAft>
                <a:spcPts val="0"/>
              </a:spcAft>
              <a:buClr>
                <a:schemeClr val="dk1"/>
              </a:buClr>
              <a:buSzPts val="2800"/>
              <a:buNone/>
              <a:defRPr sz="3733"/>
            </a:lvl2pPr>
            <a:lvl3pPr lvl="2" algn="ctr">
              <a:lnSpc>
                <a:spcPct val="100000"/>
              </a:lnSpc>
              <a:spcBef>
                <a:spcPts val="0"/>
              </a:spcBef>
              <a:spcAft>
                <a:spcPts val="0"/>
              </a:spcAft>
              <a:buClr>
                <a:schemeClr val="dk1"/>
              </a:buClr>
              <a:buSzPts val="2800"/>
              <a:buNone/>
              <a:defRPr sz="3733"/>
            </a:lvl3pPr>
            <a:lvl4pPr lvl="3" algn="ctr">
              <a:lnSpc>
                <a:spcPct val="100000"/>
              </a:lnSpc>
              <a:spcBef>
                <a:spcPts val="0"/>
              </a:spcBef>
              <a:spcAft>
                <a:spcPts val="0"/>
              </a:spcAft>
              <a:buClr>
                <a:schemeClr val="dk1"/>
              </a:buClr>
              <a:buSzPts val="2800"/>
              <a:buNone/>
              <a:defRPr sz="3733"/>
            </a:lvl4pPr>
            <a:lvl5pPr lvl="4" algn="ctr">
              <a:lnSpc>
                <a:spcPct val="100000"/>
              </a:lnSpc>
              <a:spcBef>
                <a:spcPts val="0"/>
              </a:spcBef>
              <a:spcAft>
                <a:spcPts val="0"/>
              </a:spcAft>
              <a:buClr>
                <a:schemeClr val="dk1"/>
              </a:buClr>
              <a:buSzPts val="2800"/>
              <a:buNone/>
              <a:defRPr sz="3733"/>
            </a:lvl5pPr>
            <a:lvl6pPr lvl="5" algn="ctr">
              <a:lnSpc>
                <a:spcPct val="100000"/>
              </a:lnSpc>
              <a:spcBef>
                <a:spcPts val="0"/>
              </a:spcBef>
              <a:spcAft>
                <a:spcPts val="0"/>
              </a:spcAft>
              <a:buClr>
                <a:schemeClr val="dk1"/>
              </a:buClr>
              <a:buSzPts val="2800"/>
              <a:buNone/>
              <a:defRPr sz="3733"/>
            </a:lvl6pPr>
            <a:lvl7pPr lvl="6" algn="ctr">
              <a:lnSpc>
                <a:spcPct val="100000"/>
              </a:lnSpc>
              <a:spcBef>
                <a:spcPts val="0"/>
              </a:spcBef>
              <a:spcAft>
                <a:spcPts val="0"/>
              </a:spcAft>
              <a:buClr>
                <a:schemeClr val="dk1"/>
              </a:buClr>
              <a:buSzPts val="2800"/>
              <a:buNone/>
              <a:defRPr sz="3733"/>
            </a:lvl7pPr>
            <a:lvl8pPr lvl="7" algn="ctr">
              <a:lnSpc>
                <a:spcPct val="100000"/>
              </a:lnSpc>
              <a:spcBef>
                <a:spcPts val="0"/>
              </a:spcBef>
              <a:spcAft>
                <a:spcPts val="0"/>
              </a:spcAft>
              <a:buClr>
                <a:schemeClr val="dk1"/>
              </a:buClr>
              <a:buSzPts val="2800"/>
              <a:buNone/>
              <a:defRPr sz="3733"/>
            </a:lvl8pPr>
            <a:lvl9pPr lvl="8" algn="ctr">
              <a:lnSpc>
                <a:spcPct val="100000"/>
              </a:lnSpc>
              <a:spcBef>
                <a:spcPts val="0"/>
              </a:spcBef>
              <a:spcAft>
                <a:spcPts val="0"/>
              </a:spcAft>
              <a:buClr>
                <a:schemeClr val="dk1"/>
              </a:buClr>
              <a:buSzPts val="2800"/>
              <a:buNone/>
              <a:defRPr sz="3733"/>
            </a:lvl9pPr>
          </a:lstStyle>
          <a:p>
            <a:endParaRPr/>
          </a:p>
        </p:txBody>
      </p:sp>
      <p:sp>
        <p:nvSpPr>
          <p:cNvPr id="41" name="Google Shape;41;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384">
          <p15:clr>
            <a:srgbClr val="FA7B17"/>
          </p15:clr>
        </p15:guide>
        <p15:guide id="2" orient="horz" pos="3936">
          <p15:clr>
            <a:srgbClr val="FA7B17"/>
          </p15:clr>
        </p15:guide>
        <p15:guide id="3" pos="7296">
          <p15:clr>
            <a:srgbClr val="FA7B17"/>
          </p15:clr>
        </p15:guide>
        <p15:guide id="4" pos="384">
          <p15:clr>
            <a:srgbClr val="FA7B17"/>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8.gif"/><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Alexia.Pellowe@aapct.scot.nhs.uk"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mailto:grace@hollyhealth.i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hly.app/holmhead_gp" TargetMode="External"/><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hyperlink" Target="http://www.youtube.com/watch?v=f5aaU8_vcH4" TargetMode="External"/><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1"/>
          <p:cNvSpPr txBox="1">
            <a:spLocks noGrp="1"/>
          </p:cNvSpPr>
          <p:nvPr>
            <p:ph type="title"/>
          </p:nvPr>
        </p:nvSpPr>
        <p:spPr>
          <a:xfrm>
            <a:off x="764681" y="3166907"/>
            <a:ext cx="7191541"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222222"/>
              </a:buClr>
              <a:buSzPts val="4000"/>
              <a:buFont typeface="Arial"/>
              <a:buNone/>
            </a:pPr>
            <a:r>
              <a:rPr lang="en-GB" sz="5600" b="0" dirty="0"/>
              <a:t>Changing people's behaviour will reduce GP demand</a:t>
            </a:r>
            <a:endParaRPr sz="4500" b="0" dirty="0"/>
          </a:p>
        </p:txBody>
      </p:sp>
      <p:sp>
        <p:nvSpPr>
          <p:cNvPr id="2" name="Title 3">
            <a:extLst>
              <a:ext uri="{FF2B5EF4-FFF2-40B4-BE49-F238E27FC236}">
                <a16:creationId xmlns:a16="http://schemas.microsoft.com/office/drawing/2014/main" id="{E10FF4F3-6B76-1C5A-07AC-D39050783098}"/>
              </a:ext>
            </a:extLst>
          </p:cNvPr>
          <p:cNvSpPr txBox="1">
            <a:spLocks/>
          </p:cNvSpPr>
          <p:nvPr/>
        </p:nvSpPr>
        <p:spPr>
          <a:xfrm>
            <a:off x="7795968" y="2643955"/>
            <a:ext cx="2064470" cy="374754"/>
          </a:xfrm>
          <a:prstGeom prst="rect">
            <a:avLst/>
          </a:prstGeom>
          <a:noFill/>
          <a:ln>
            <a:noFill/>
          </a:ln>
        </p:spPr>
        <p:txBody>
          <a:bodyPr spcFirstLastPara="1" wrap="square" lIns="91425" tIns="45700" rIns="91425" bIns="45700" anchor="ctr" anchorCtr="0">
            <a:normAutofit fontScale="92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 typeface="Calibri"/>
              <a:buNone/>
              <a:defRPr sz="44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400" b="0" dirty="0" err="1"/>
              <a:t>Slido</a:t>
            </a:r>
            <a:r>
              <a:rPr lang="en-GB" sz="2400" b="0" dirty="0"/>
              <a:t> – QR Code</a:t>
            </a:r>
            <a:endParaRPr lang="en-US" sz="2400" b="0" dirty="0"/>
          </a:p>
        </p:txBody>
      </p:sp>
      <p:pic>
        <p:nvPicPr>
          <p:cNvPr id="3" name="Picture 2">
            <a:extLst>
              <a:ext uri="{FF2B5EF4-FFF2-40B4-BE49-F238E27FC236}">
                <a16:creationId xmlns:a16="http://schemas.microsoft.com/office/drawing/2014/main" id="{E2D10715-C86C-32A0-FFBF-B0EB2D7814F9}"/>
              </a:ext>
            </a:extLst>
          </p:cNvPr>
          <p:cNvPicPr>
            <a:picLocks noChangeAspect="1"/>
          </p:cNvPicPr>
          <p:nvPr/>
        </p:nvPicPr>
        <p:blipFill>
          <a:blip r:embed="rId3"/>
          <a:stretch>
            <a:fillRect/>
          </a:stretch>
        </p:blipFill>
        <p:spPr>
          <a:xfrm>
            <a:off x="7795968" y="3018709"/>
            <a:ext cx="1924110" cy="19241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D9F1F8">
                <a:alpha val="39215"/>
              </a:srgbClr>
            </a:gs>
            <a:gs pos="100000">
              <a:srgbClr val="C9DAF8"/>
            </a:gs>
          </a:gsLst>
          <a:lin ang="16200038" scaled="0"/>
        </a:gradFill>
        <a:effectLst/>
      </p:bgPr>
    </p:bg>
    <p:spTree>
      <p:nvGrpSpPr>
        <p:cNvPr id="1" name="Shape 167"/>
        <p:cNvGrpSpPr/>
        <p:nvPr/>
      </p:nvGrpSpPr>
      <p:grpSpPr>
        <a:xfrm>
          <a:off x="0" y="0"/>
          <a:ext cx="0" cy="0"/>
          <a:chOff x="0" y="0"/>
          <a:chExt cx="0" cy="0"/>
        </a:xfrm>
      </p:grpSpPr>
      <p:sp>
        <p:nvSpPr>
          <p:cNvPr id="168" name="Google Shape;168;p10"/>
          <p:cNvSpPr txBox="1"/>
          <p:nvPr/>
        </p:nvSpPr>
        <p:spPr>
          <a:xfrm>
            <a:off x="337200" y="294733"/>
            <a:ext cx="11854800" cy="694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466"/>
              <a:buFont typeface="Arial"/>
              <a:buNone/>
            </a:pPr>
            <a:r>
              <a:rPr lang="en-GB" sz="3466" b="1" i="0" u="none" strike="noStrike" cap="none">
                <a:solidFill>
                  <a:srgbClr val="002060"/>
                </a:solidFill>
                <a:latin typeface="Lato"/>
                <a:ea typeface="Lato"/>
                <a:cs typeface="Lato"/>
                <a:sym typeface="Lato"/>
              </a:rPr>
              <a:t>Holly Health </a:t>
            </a:r>
            <a:r>
              <a:rPr lang="en-GB" sz="3466" b="1">
                <a:solidFill>
                  <a:srgbClr val="002060"/>
                </a:solidFill>
                <a:latin typeface="Lato"/>
                <a:ea typeface="Lato"/>
                <a:cs typeface="Lato"/>
                <a:sym typeface="Lato"/>
              </a:rPr>
              <a:t>U</a:t>
            </a:r>
            <a:r>
              <a:rPr lang="en-GB" sz="3466" b="1" i="0" u="none" strike="noStrike" cap="none">
                <a:solidFill>
                  <a:srgbClr val="002060"/>
                </a:solidFill>
                <a:latin typeface="Lato"/>
                <a:ea typeface="Lato"/>
                <a:cs typeface="Lato"/>
                <a:sym typeface="Lato"/>
              </a:rPr>
              <a:t>ser </a:t>
            </a:r>
            <a:r>
              <a:rPr lang="en-GB" sz="3466" b="1">
                <a:solidFill>
                  <a:srgbClr val="002060"/>
                </a:solidFill>
                <a:latin typeface="Lato"/>
                <a:ea typeface="Lato"/>
                <a:cs typeface="Lato"/>
                <a:sym typeface="Lato"/>
              </a:rPr>
              <a:t>E</a:t>
            </a:r>
            <a:r>
              <a:rPr lang="en-GB" sz="3466" b="1" i="0" u="none" strike="noStrike" cap="none">
                <a:solidFill>
                  <a:srgbClr val="002060"/>
                </a:solidFill>
                <a:latin typeface="Lato"/>
                <a:ea typeface="Lato"/>
                <a:cs typeface="Lato"/>
                <a:sym typeface="Lato"/>
              </a:rPr>
              <a:t>xperience</a:t>
            </a:r>
            <a:endParaRPr sz="1733" b="0" i="0" u="none" strike="noStrike" cap="none">
              <a:solidFill>
                <a:srgbClr val="002060"/>
              </a:solidFill>
              <a:latin typeface="Lato"/>
              <a:ea typeface="Lato"/>
              <a:cs typeface="Lato"/>
              <a:sym typeface="Lato"/>
            </a:endParaRPr>
          </a:p>
        </p:txBody>
      </p:sp>
      <p:pic>
        <p:nvPicPr>
          <p:cNvPr id="169" name="Google Shape;169;p10"/>
          <p:cNvPicPr preferRelativeResize="0"/>
          <p:nvPr/>
        </p:nvPicPr>
        <p:blipFill rotWithShape="1">
          <a:blip r:embed="rId3">
            <a:alphaModFix/>
          </a:blip>
          <a:srcRect/>
          <a:stretch/>
        </p:blipFill>
        <p:spPr>
          <a:xfrm>
            <a:off x="7147449" y="3141315"/>
            <a:ext cx="4846317" cy="3716685"/>
          </a:xfrm>
          <a:prstGeom prst="rect">
            <a:avLst/>
          </a:prstGeom>
          <a:noFill/>
          <a:ln>
            <a:noFill/>
          </a:ln>
          <a:effectLst>
            <a:outerShdw blurRad="57150" dist="19050" dir="5400000" algn="bl" rotWithShape="0">
              <a:srgbClr val="000000">
                <a:alpha val="49803"/>
              </a:srgbClr>
            </a:outerShdw>
          </a:effectLst>
        </p:spPr>
      </p:pic>
      <p:sp>
        <p:nvSpPr>
          <p:cNvPr id="170" name="Google Shape;170;p10"/>
          <p:cNvSpPr txBox="1"/>
          <p:nvPr/>
        </p:nvSpPr>
        <p:spPr>
          <a:xfrm>
            <a:off x="337200" y="989459"/>
            <a:ext cx="7669803" cy="2883057"/>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2100"/>
              <a:buFont typeface="Arial"/>
              <a:buNone/>
            </a:pPr>
            <a:r>
              <a:rPr lang="en-GB" sz="2100" b="1" i="0" u="none" strike="noStrike" cap="none">
                <a:solidFill>
                  <a:schemeClr val="dk1"/>
                </a:solidFill>
                <a:latin typeface="Lato"/>
                <a:ea typeface="Lato"/>
                <a:cs typeface="Lato"/>
                <a:sym typeface="Lato"/>
              </a:rPr>
              <a:t>User Journey:</a:t>
            </a:r>
            <a:endParaRPr sz="2133" b="1" i="0" u="none" strike="noStrike" cap="none">
              <a:solidFill>
                <a:schemeClr val="dk1"/>
              </a:solidFill>
              <a:latin typeface="Lato"/>
              <a:ea typeface="Lato"/>
              <a:cs typeface="Lato"/>
              <a:sym typeface="Lato"/>
            </a:endParaRPr>
          </a:p>
          <a:p>
            <a:pPr marL="608965" marR="0" lvl="0" indent="-422910" algn="l" rtl="0">
              <a:lnSpc>
                <a:spcPct val="115000"/>
              </a:lnSpc>
              <a:spcBef>
                <a:spcPts val="0"/>
              </a:spcBef>
              <a:spcAft>
                <a:spcPts val="0"/>
              </a:spcAft>
              <a:buClr>
                <a:schemeClr val="dk1"/>
              </a:buClr>
              <a:buSzPts val="1400"/>
              <a:buFont typeface="Lato"/>
              <a:buAutoNum type="arabicParenR"/>
            </a:pPr>
            <a:r>
              <a:rPr lang="en-GB" sz="1600" b="0" i="0" u="none" strike="noStrike" cap="none">
                <a:solidFill>
                  <a:schemeClr val="dk1"/>
                </a:solidFill>
                <a:latin typeface="Lato"/>
                <a:ea typeface="Lato"/>
                <a:cs typeface="Lato"/>
                <a:sym typeface="Lato"/>
              </a:rPr>
              <a:t>Invitation to use Holly (e.g. SMS from GP)</a:t>
            </a:r>
            <a:endParaRPr sz="1600" b="0" i="0" u="none" strike="noStrike" cap="none">
              <a:solidFill>
                <a:schemeClr val="dk1"/>
              </a:solidFill>
              <a:latin typeface="Lato"/>
              <a:ea typeface="Lato"/>
              <a:cs typeface="Lato"/>
              <a:sym typeface="Lato"/>
            </a:endParaRPr>
          </a:p>
          <a:p>
            <a:pPr marL="608965" marR="0" lvl="0" indent="-422910" algn="l" rtl="0">
              <a:lnSpc>
                <a:spcPct val="115000"/>
              </a:lnSpc>
              <a:spcBef>
                <a:spcPts val="0"/>
              </a:spcBef>
              <a:spcAft>
                <a:spcPts val="0"/>
              </a:spcAft>
              <a:buClr>
                <a:schemeClr val="dk1"/>
              </a:buClr>
              <a:buSzPts val="1400"/>
              <a:buFont typeface="Lato"/>
              <a:buAutoNum type="arabicParenR"/>
            </a:pPr>
            <a:r>
              <a:rPr lang="en-GB" sz="1600" b="0" i="0" u="none" strike="noStrike" cap="none">
                <a:solidFill>
                  <a:schemeClr val="dk1"/>
                </a:solidFill>
                <a:latin typeface="Lato"/>
                <a:ea typeface="Lato"/>
                <a:cs typeface="Lato"/>
                <a:sym typeface="Lato"/>
              </a:rPr>
              <a:t>Service tailoring, through ‘wellbeing check’ conversation with the Holly bird on web</a:t>
            </a:r>
            <a:endParaRPr sz="1600" b="0" i="0" u="none" strike="noStrike" cap="none">
              <a:solidFill>
                <a:schemeClr val="dk1"/>
              </a:solidFill>
              <a:latin typeface="Lato"/>
              <a:ea typeface="Lato"/>
              <a:cs typeface="Lato"/>
              <a:sym typeface="Lato"/>
            </a:endParaRPr>
          </a:p>
          <a:p>
            <a:pPr marL="608965" marR="0" lvl="0" indent="-422910" algn="l" rtl="0">
              <a:lnSpc>
                <a:spcPct val="114999"/>
              </a:lnSpc>
              <a:spcBef>
                <a:spcPts val="0"/>
              </a:spcBef>
              <a:spcAft>
                <a:spcPts val="0"/>
              </a:spcAft>
              <a:buClr>
                <a:srgbClr val="000000"/>
              </a:buClr>
              <a:buSzPts val="1400"/>
              <a:buFont typeface="Arial"/>
              <a:buAutoNum type="arabicParenR"/>
            </a:pPr>
            <a:r>
              <a:rPr lang="en-GB" sz="1600" b="0" i="0" u="none" strike="noStrike" cap="none">
                <a:solidFill>
                  <a:schemeClr val="dk1"/>
                </a:solidFill>
                <a:latin typeface="Lato"/>
                <a:ea typeface="Lato"/>
                <a:cs typeface="Lato"/>
                <a:sym typeface="Lato"/>
              </a:rPr>
              <a:t>Log in to the app</a:t>
            </a:r>
            <a:endParaRPr sz="1600" b="0" i="0" u="none" strike="noStrike" cap="none">
              <a:solidFill>
                <a:schemeClr val="dk1"/>
              </a:solidFill>
              <a:latin typeface="Lato"/>
              <a:ea typeface="Lato"/>
              <a:cs typeface="Lato"/>
              <a:sym typeface="Lato"/>
            </a:endParaRPr>
          </a:p>
          <a:p>
            <a:pPr marL="608965" marR="0" lvl="0" indent="-422910" algn="l" rtl="0">
              <a:lnSpc>
                <a:spcPct val="115000"/>
              </a:lnSpc>
              <a:spcBef>
                <a:spcPts val="0"/>
              </a:spcBef>
              <a:spcAft>
                <a:spcPts val="0"/>
              </a:spcAft>
              <a:buClr>
                <a:schemeClr val="dk1"/>
              </a:buClr>
              <a:buSzPts val="1400"/>
              <a:buFont typeface="Lato"/>
              <a:buAutoNum type="arabicParenR"/>
            </a:pPr>
            <a:r>
              <a:rPr lang="en-GB" sz="1600" b="0" i="0" u="none" strike="noStrike" cap="none">
                <a:solidFill>
                  <a:schemeClr val="dk1"/>
                </a:solidFill>
                <a:latin typeface="Lato"/>
                <a:ea typeface="Lato"/>
                <a:cs typeface="Lato"/>
                <a:sym typeface="Lato"/>
              </a:rPr>
              <a:t>Daily nudging, compassionate coaching, gamified habit &amp; wellbeing tracking &amp; 24/7 chatbot support</a:t>
            </a:r>
            <a:endParaRPr sz="1600" b="0" i="0" u="none" strike="noStrike" cap="none">
              <a:solidFill>
                <a:schemeClr val="dk1"/>
              </a:solidFill>
              <a:latin typeface="Lato"/>
              <a:ea typeface="Lato"/>
              <a:cs typeface="Lato"/>
              <a:sym typeface="Lato"/>
            </a:endParaRPr>
          </a:p>
          <a:p>
            <a:pPr marL="608965" marR="0" lvl="0" indent="-422910" algn="l" rtl="0">
              <a:lnSpc>
                <a:spcPct val="114999"/>
              </a:lnSpc>
              <a:spcBef>
                <a:spcPts val="0"/>
              </a:spcBef>
              <a:spcAft>
                <a:spcPts val="0"/>
              </a:spcAft>
              <a:buClr>
                <a:srgbClr val="000000"/>
              </a:buClr>
              <a:buSzPts val="1400"/>
              <a:buFont typeface="Arial"/>
              <a:buAutoNum type="arabicParenR"/>
            </a:pPr>
            <a:r>
              <a:rPr lang="en-GB" sz="1600" b="0" i="0" u="none" strike="noStrike" cap="none">
                <a:solidFill>
                  <a:schemeClr val="dk1"/>
                </a:solidFill>
                <a:latin typeface="Lato"/>
                <a:ea typeface="Lato"/>
                <a:cs typeface="Lato"/>
                <a:sym typeface="Lato"/>
              </a:rPr>
              <a:t>Health changes assess in surveys a 8 weeks and 6 months</a:t>
            </a:r>
            <a:endParaRPr/>
          </a:p>
          <a:p>
            <a:pPr marL="0" marR="0" lvl="0" indent="0" algn="l" rtl="0">
              <a:lnSpc>
                <a:spcPct val="115000"/>
              </a:lnSpc>
              <a:spcBef>
                <a:spcPts val="0"/>
              </a:spcBef>
              <a:spcAft>
                <a:spcPts val="0"/>
              </a:spcAft>
              <a:buNone/>
            </a:pPr>
            <a:endParaRPr sz="1600" b="0" i="0" u="none" strike="noStrike" cap="none">
              <a:solidFill>
                <a:schemeClr val="dk1"/>
              </a:solidFill>
              <a:latin typeface="Lato"/>
              <a:ea typeface="Lato"/>
              <a:cs typeface="Lato"/>
              <a:sym typeface="Lato"/>
            </a:endParaRPr>
          </a:p>
        </p:txBody>
      </p:sp>
      <p:pic>
        <p:nvPicPr>
          <p:cNvPr id="171" name="Google Shape;171;p10"/>
          <p:cNvPicPr preferRelativeResize="0"/>
          <p:nvPr/>
        </p:nvPicPr>
        <p:blipFill rotWithShape="1">
          <a:blip r:embed="rId4">
            <a:alphaModFix/>
          </a:blip>
          <a:srcRect l="9548" t="19148" r="8140" b="19437"/>
          <a:stretch/>
        </p:blipFill>
        <p:spPr>
          <a:xfrm>
            <a:off x="10949133" y="399917"/>
            <a:ext cx="936800" cy="419372"/>
          </a:xfrm>
          <a:prstGeom prst="rect">
            <a:avLst/>
          </a:prstGeom>
          <a:noFill/>
          <a:ln>
            <a:noFill/>
          </a:ln>
        </p:spPr>
      </p:pic>
      <p:pic>
        <p:nvPicPr>
          <p:cNvPr id="172" name="Google Shape;172;p10"/>
          <p:cNvPicPr preferRelativeResize="0"/>
          <p:nvPr/>
        </p:nvPicPr>
        <p:blipFill rotWithShape="1">
          <a:blip r:embed="rId5">
            <a:alphaModFix/>
          </a:blip>
          <a:srcRect/>
          <a:stretch/>
        </p:blipFill>
        <p:spPr>
          <a:xfrm>
            <a:off x="8540947" y="986320"/>
            <a:ext cx="2069082" cy="1721565"/>
          </a:xfrm>
          <a:prstGeom prst="rect">
            <a:avLst/>
          </a:prstGeom>
          <a:noFill/>
          <a:ln>
            <a:noFill/>
          </a:ln>
        </p:spPr>
      </p:pic>
      <p:sp>
        <p:nvSpPr>
          <p:cNvPr id="173" name="Google Shape;173;p10"/>
          <p:cNvSpPr txBox="1"/>
          <p:nvPr/>
        </p:nvSpPr>
        <p:spPr>
          <a:xfrm>
            <a:off x="337911" y="3689294"/>
            <a:ext cx="6949751"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dk1"/>
                </a:solidFill>
                <a:latin typeface="Lato"/>
                <a:ea typeface="Lato"/>
                <a:cs typeface="Lato"/>
                <a:sym typeface="Lato"/>
              </a:rPr>
              <a:t>Tested and iterated over 5 years with 60,000 users</a:t>
            </a:r>
            <a:r>
              <a:rPr lang="en-GB" sz="2000">
                <a:solidFill>
                  <a:schemeClr val="dk1"/>
                </a:solidFill>
                <a:latin typeface="Lato"/>
                <a:ea typeface="Lato"/>
                <a:cs typeface="Lato"/>
                <a:sym typeface="Lato"/>
              </a:rPr>
              <a:t>​</a:t>
            </a:r>
            <a:endParaRPr sz="2000">
              <a:solidFill>
                <a:schemeClr val="dk1"/>
              </a:solidFill>
              <a:latin typeface="Lato"/>
              <a:ea typeface="Lato"/>
              <a:cs typeface="Lato"/>
              <a:sym typeface="Lato"/>
            </a:endParaRPr>
          </a:p>
          <a:p>
            <a:pPr marL="342900" marR="0" lvl="0" indent="-101600" algn="l" rtl="0">
              <a:spcBef>
                <a:spcPts val="0"/>
              </a:spcBef>
              <a:spcAft>
                <a:spcPts val="0"/>
              </a:spcAft>
              <a:buClr>
                <a:schemeClr val="dk1"/>
              </a:buClr>
              <a:buSzPts val="1600"/>
              <a:buFont typeface="Arial"/>
              <a:buChar char="•"/>
            </a:pPr>
            <a:r>
              <a:rPr lang="en-GB" sz="1600">
                <a:solidFill>
                  <a:schemeClr val="dk1"/>
                </a:solidFill>
                <a:latin typeface="Lato"/>
                <a:ea typeface="Lato"/>
                <a:cs typeface="Lato"/>
                <a:sym typeface="Lato"/>
              </a:rPr>
              <a:t> Around 7-10 min full onboarding process​</a:t>
            </a:r>
            <a:endParaRPr sz="1600">
              <a:solidFill>
                <a:schemeClr val="dk1"/>
              </a:solidFill>
              <a:latin typeface="Lato"/>
              <a:ea typeface="Lato"/>
              <a:cs typeface="Lato"/>
              <a:sym typeface="Lato"/>
            </a:endParaRPr>
          </a:p>
          <a:p>
            <a:pPr marL="342900" marR="0" lvl="0" indent="-101600" algn="l" rtl="0">
              <a:spcBef>
                <a:spcPts val="0"/>
              </a:spcBef>
              <a:spcAft>
                <a:spcPts val="0"/>
              </a:spcAft>
              <a:buClr>
                <a:schemeClr val="dk1"/>
              </a:buClr>
              <a:buSzPts val="1600"/>
              <a:buFont typeface="Arial"/>
              <a:buChar char="•"/>
            </a:pPr>
            <a:r>
              <a:rPr lang="en-GB" sz="1600">
                <a:solidFill>
                  <a:schemeClr val="dk1"/>
                </a:solidFill>
                <a:latin typeface="Lato"/>
                <a:ea typeface="Lato"/>
                <a:cs typeface="Lato"/>
                <a:sym typeface="Lato"/>
              </a:rPr>
              <a:t> Around 20 questions span holistic lifestyle health areas and are based on validated questionnaires e.g. ONS4 for quick picture of personal wellbeing​</a:t>
            </a:r>
            <a:endParaRPr sz="1600">
              <a:solidFill>
                <a:schemeClr val="dk1"/>
              </a:solidFill>
              <a:latin typeface="Lato"/>
              <a:ea typeface="Lato"/>
              <a:cs typeface="Lato"/>
              <a:sym typeface="Lato"/>
            </a:endParaRPr>
          </a:p>
          <a:p>
            <a:pPr marL="342900" marR="0" lvl="0" indent="-101600" algn="l" rtl="0">
              <a:spcBef>
                <a:spcPts val="0"/>
              </a:spcBef>
              <a:spcAft>
                <a:spcPts val="0"/>
              </a:spcAft>
              <a:buClr>
                <a:schemeClr val="dk1"/>
              </a:buClr>
              <a:buSzPts val="1600"/>
              <a:buFont typeface="Arial"/>
              <a:buChar char="•"/>
            </a:pPr>
            <a:r>
              <a:rPr lang="en-GB" sz="1600">
                <a:solidFill>
                  <a:schemeClr val="dk1"/>
                </a:solidFill>
                <a:latin typeface="Lato"/>
                <a:ea typeface="Lato"/>
                <a:cs typeface="Lato"/>
                <a:sym typeface="Lato"/>
              </a:rPr>
              <a:t> Tone of voice: friendly, motivational, 'friend in your pocket'</a:t>
            </a:r>
            <a:endParaRPr sz="1600">
              <a:solidFill>
                <a:schemeClr val="dk1"/>
              </a:solidFill>
              <a:latin typeface="Lato"/>
              <a:ea typeface="Lato"/>
              <a:cs typeface="Lato"/>
              <a:sym typeface="Lato"/>
            </a:endParaRPr>
          </a:p>
          <a:p>
            <a:pPr marL="342900" marR="0" lvl="0" indent="-101600" algn="l" rtl="0">
              <a:spcBef>
                <a:spcPts val="0"/>
              </a:spcBef>
              <a:spcAft>
                <a:spcPts val="0"/>
              </a:spcAft>
              <a:buClr>
                <a:schemeClr val="dk1"/>
              </a:buClr>
              <a:buSzPts val="1600"/>
              <a:buFont typeface="Arial"/>
              <a:buChar char="•"/>
            </a:pPr>
            <a:r>
              <a:rPr lang="en-GB" sz="1600">
                <a:solidFill>
                  <a:schemeClr val="dk1"/>
                </a:solidFill>
                <a:latin typeface="Lato"/>
                <a:ea typeface="Lato"/>
                <a:cs typeface="Lato"/>
                <a:sym typeface="Lato"/>
              </a:rPr>
              <a:t> Chat interface and web onboarding: good for accessibility (iterated through healthy ageing projects)​</a:t>
            </a:r>
            <a:endParaRPr sz="1600">
              <a:solidFill>
                <a:schemeClr val="dk1"/>
              </a:solidFill>
              <a:latin typeface="Lato"/>
              <a:ea typeface="Lato"/>
              <a:cs typeface="Lato"/>
              <a:sym typeface="Lato"/>
            </a:endParaRPr>
          </a:p>
          <a:p>
            <a:pPr marL="342900" marR="0" lvl="0" indent="-101600" algn="l" rtl="0">
              <a:spcBef>
                <a:spcPts val="0"/>
              </a:spcBef>
              <a:spcAft>
                <a:spcPts val="0"/>
              </a:spcAft>
              <a:buClr>
                <a:schemeClr val="dk1"/>
              </a:buClr>
              <a:buSzPts val="1600"/>
              <a:buFont typeface="Arial"/>
              <a:buChar char="•"/>
            </a:pPr>
            <a:r>
              <a:rPr lang="en-GB" sz="1600">
                <a:solidFill>
                  <a:schemeClr val="dk1"/>
                </a:solidFill>
                <a:latin typeface="Lato"/>
                <a:ea typeface="Lato"/>
                <a:cs typeface="Lato"/>
                <a:sym typeface="Lato"/>
              </a:rPr>
              <a:t> Multiple choice/button responses. Traffic light/Likert scores</a:t>
            </a:r>
            <a:endParaRPr sz="1600">
              <a:solidFill>
                <a:schemeClr val="dk1"/>
              </a:solidFill>
              <a:latin typeface="Lato"/>
              <a:ea typeface="Lato"/>
              <a:cs typeface="Lato"/>
              <a:sym typeface="Lato"/>
            </a:endParaRPr>
          </a:p>
          <a:p>
            <a:pPr marL="342900" marR="0" lvl="0" indent="-101600" algn="l" rtl="0">
              <a:spcBef>
                <a:spcPts val="0"/>
              </a:spcBef>
              <a:spcAft>
                <a:spcPts val="0"/>
              </a:spcAft>
              <a:buClr>
                <a:schemeClr val="dk1"/>
              </a:buClr>
              <a:buSzPts val="1600"/>
              <a:buFont typeface="Arial"/>
              <a:buChar char="•"/>
            </a:pPr>
            <a:r>
              <a:rPr lang="en-GB" sz="1600">
                <a:solidFill>
                  <a:schemeClr val="dk1"/>
                </a:solidFill>
                <a:latin typeface="Lato"/>
                <a:ea typeface="Lato"/>
                <a:cs typeface="Lato"/>
                <a:sym typeface="Lato"/>
              </a:rPr>
              <a:t> Service features gamification &amp; 'Boosts' (friendlier version of nudges which helps people to align actions with their personal goals)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1"/>
          <p:cNvSpPr txBox="1">
            <a:spLocks noGrp="1"/>
          </p:cNvSpPr>
          <p:nvPr>
            <p:ph type="body" idx="1"/>
          </p:nvPr>
        </p:nvSpPr>
        <p:spPr>
          <a:xfrm>
            <a:off x="553661" y="564116"/>
            <a:ext cx="7893664" cy="177037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3500"/>
              <a:buNone/>
            </a:pPr>
            <a:r>
              <a:rPr lang="en-GB" sz="3500" b="1">
                <a:solidFill>
                  <a:srgbClr val="002060"/>
                </a:solidFill>
                <a:latin typeface="Lato"/>
                <a:ea typeface="Lato"/>
                <a:cs typeface="Lato"/>
                <a:sym typeface="Lato"/>
              </a:rPr>
              <a:t>Digital Inclusion Approaches</a:t>
            </a:r>
            <a:endParaRPr/>
          </a:p>
        </p:txBody>
      </p:sp>
      <p:sp>
        <p:nvSpPr>
          <p:cNvPr id="179" name="Google Shape;179;p11"/>
          <p:cNvSpPr txBox="1"/>
          <p:nvPr/>
        </p:nvSpPr>
        <p:spPr>
          <a:xfrm>
            <a:off x="550384" y="1511290"/>
            <a:ext cx="10917083" cy="3835145"/>
          </a:xfrm>
          <a:prstGeom prst="rect">
            <a:avLst/>
          </a:prstGeom>
          <a:noFill/>
          <a:ln>
            <a:noFill/>
          </a:ln>
        </p:spPr>
        <p:txBody>
          <a:bodyPr spcFirstLastPara="1" wrap="square" lIns="91425" tIns="45700" rIns="91425" bIns="45700" anchor="t" anchorCtr="0">
            <a:normAutofit/>
          </a:bodyPr>
          <a:lstStyle/>
          <a:p>
            <a:pPr marL="342900" marR="0" lvl="0" indent="-190500" algn="l" rtl="0">
              <a:lnSpc>
                <a:spcPct val="90000"/>
              </a:lnSpc>
              <a:spcBef>
                <a:spcPts val="0"/>
              </a:spcBef>
              <a:spcAft>
                <a:spcPts val="0"/>
              </a:spcAft>
              <a:buClr>
                <a:schemeClr val="dk1"/>
              </a:buClr>
              <a:buSzPts val="2400"/>
              <a:buFont typeface="Arial"/>
              <a:buNone/>
            </a:pPr>
            <a:endParaRPr sz="2400">
              <a:solidFill>
                <a:srgbClr val="002060"/>
              </a:solidFill>
              <a:latin typeface="Lato"/>
              <a:ea typeface="Lato"/>
              <a:cs typeface="Lato"/>
              <a:sym typeface="Lato"/>
            </a:endParaRPr>
          </a:p>
          <a:p>
            <a:pPr marL="0" marR="0" lvl="0" indent="0" algn="l" rtl="0">
              <a:lnSpc>
                <a:spcPct val="90000"/>
              </a:lnSpc>
              <a:spcBef>
                <a:spcPts val="1000"/>
              </a:spcBef>
              <a:spcAft>
                <a:spcPts val="0"/>
              </a:spcAft>
              <a:buClr>
                <a:schemeClr val="dk1"/>
              </a:buClr>
              <a:buSzPts val="28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sp>
        <p:nvSpPr>
          <p:cNvPr id="180" name="Google Shape;180;p11"/>
          <p:cNvSpPr txBox="1"/>
          <p:nvPr/>
        </p:nvSpPr>
        <p:spPr>
          <a:xfrm>
            <a:off x="555303" y="1319561"/>
            <a:ext cx="11042667" cy="4777402"/>
          </a:xfrm>
          <a:prstGeom prst="rect">
            <a:avLst/>
          </a:prstGeom>
          <a:noFill/>
          <a:ln>
            <a:noFill/>
          </a:ln>
        </p:spPr>
        <p:txBody>
          <a:bodyPr spcFirstLastPara="1" wrap="square" lIns="91425" tIns="45700" rIns="91425" bIns="45700" anchor="t" anchorCtr="0">
            <a:normAutofit fontScale="25000" lnSpcReduction="20000"/>
          </a:bodyPr>
          <a:lstStyle/>
          <a:p>
            <a:pPr marL="227965" marR="0" lvl="0" indent="-227965" algn="l" rtl="0">
              <a:lnSpc>
                <a:spcPct val="120000"/>
              </a:lnSpc>
              <a:spcBef>
                <a:spcPts val="0"/>
              </a:spcBef>
              <a:spcAft>
                <a:spcPts val="0"/>
              </a:spcAft>
              <a:buClr>
                <a:srgbClr val="002060"/>
              </a:buClr>
              <a:buSzPct val="100000"/>
              <a:buFont typeface="Arial"/>
              <a:buChar char="•"/>
            </a:pPr>
            <a:r>
              <a:rPr lang="en-GB" sz="8000" b="1">
                <a:solidFill>
                  <a:srgbClr val="002060"/>
                </a:solidFill>
                <a:latin typeface="Lato"/>
                <a:ea typeface="Lato"/>
                <a:cs typeface="Lato"/>
                <a:sym typeface="Lato"/>
              </a:rPr>
              <a:t>Multiple entry routes:</a:t>
            </a:r>
            <a:r>
              <a:rPr lang="en-GB" sz="8000">
                <a:solidFill>
                  <a:srgbClr val="002060"/>
                </a:solidFill>
                <a:latin typeface="Lato"/>
                <a:ea typeface="Lato"/>
                <a:cs typeface="Lato"/>
                <a:sym typeface="Lato"/>
              </a:rPr>
              <a:t> People are made aware of the service via SMS invite, physical flyer, or a screen in their GP surgery</a:t>
            </a:r>
            <a:endParaRPr sz="8000">
              <a:solidFill>
                <a:srgbClr val="002060"/>
              </a:solidFill>
              <a:latin typeface="Lato"/>
              <a:ea typeface="Lato"/>
              <a:cs typeface="Lato"/>
              <a:sym typeface="Lato"/>
            </a:endParaRPr>
          </a:p>
          <a:p>
            <a:pPr marL="227965" marR="0" lvl="0" indent="-227965" algn="l" rtl="0">
              <a:lnSpc>
                <a:spcPct val="120000"/>
              </a:lnSpc>
              <a:spcBef>
                <a:spcPts val="1000"/>
              </a:spcBef>
              <a:spcAft>
                <a:spcPts val="0"/>
              </a:spcAft>
              <a:buClr>
                <a:srgbClr val="002060"/>
              </a:buClr>
              <a:buSzPct val="100000"/>
              <a:buFont typeface="Arial"/>
              <a:buChar char="•"/>
            </a:pPr>
            <a:r>
              <a:rPr lang="en-GB" sz="8000" b="1">
                <a:solidFill>
                  <a:srgbClr val="002060"/>
                </a:solidFill>
                <a:latin typeface="Lato"/>
                <a:ea typeface="Lato"/>
                <a:cs typeface="Lato"/>
                <a:sym typeface="Lato"/>
              </a:rPr>
              <a:t>Easy signup and onboarding</a:t>
            </a:r>
            <a:r>
              <a:rPr lang="en-GB" sz="8000">
                <a:solidFill>
                  <a:srgbClr val="002060"/>
                </a:solidFill>
                <a:latin typeface="Lato"/>
                <a:ea typeface="Lato"/>
                <a:cs typeface="Lato"/>
                <a:sym typeface="Lato"/>
              </a:rPr>
              <a:t>: takes place on web (rather than in an app), on </a:t>
            </a:r>
            <a:r>
              <a:rPr lang="en-GB" sz="8000" b="1">
                <a:solidFill>
                  <a:srgbClr val="002060"/>
                </a:solidFill>
                <a:latin typeface="Lato"/>
                <a:ea typeface="Lato"/>
                <a:cs typeface="Lato"/>
                <a:sym typeface="Lato"/>
              </a:rPr>
              <a:t>mobile, tablet or computer</a:t>
            </a:r>
            <a:endParaRPr sz="8000">
              <a:solidFill>
                <a:srgbClr val="002060"/>
              </a:solidFill>
              <a:latin typeface="Lato"/>
              <a:ea typeface="Lato"/>
              <a:cs typeface="Lato"/>
              <a:sym typeface="Lato"/>
            </a:endParaRPr>
          </a:p>
          <a:p>
            <a:pPr marL="227965" marR="0" lvl="0" indent="-227965" algn="l" rtl="0">
              <a:lnSpc>
                <a:spcPct val="120000"/>
              </a:lnSpc>
              <a:spcBef>
                <a:spcPts val="1000"/>
              </a:spcBef>
              <a:spcAft>
                <a:spcPts val="0"/>
              </a:spcAft>
              <a:buClr>
                <a:srgbClr val="002060"/>
              </a:buClr>
              <a:buSzPct val="100000"/>
              <a:buFont typeface="Arial"/>
              <a:buChar char="•"/>
            </a:pPr>
            <a:r>
              <a:rPr lang="en-GB" sz="8000">
                <a:solidFill>
                  <a:srgbClr val="002060"/>
                </a:solidFill>
                <a:latin typeface="Lato"/>
                <a:ea typeface="Lato"/>
                <a:cs typeface="Lato"/>
                <a:sym typeface="Lato"/>
              </a:rPr>
              <a:t>Onboarding process can be completed in </a:t>
            </a:r>
            <a:r>
              <a:rPr lang="en-GB" sz="8000" b="1">
                <a:solidFill>
                  <a:srgbClr val="002060"/>
                </a:solidFill>
                <a:latin typeface="Lato"/>
                <a:ea typeface="Lato"/>
                <a:cs typeface="Lato"/>
                <a:sym typeface="Lato"/>
              </a:rPr>
              <a:t>any language, </a:t>
            </a:r>
            <a:r>
              <a:rPr lang="en-GB" sz="8000">
                <a:solidFill>
                  <a:srgbClr val="002060"/>
                </a:solidFill>
                <a:latin typeface="Lato"/>
                <a:ea typeface="Lato"/>
                <a:cs typeface="Lato"/>
                <a:sym typeface="Lato"/>
              </a:rPr>
              <a:t>and most answers involve easy button responses</a:t>
            </a:r>
            <a:endParaRPr/>
          </a:p>
          <a:p>
            <a:pPr marL="227965" marR="0" lvl="0" indent="-227965" algn="l" rtl="0">
              <a:lnSpc>
                <a:spcPct val="120000"/>
              </a:lnSpc>
              <a:spcBef>
                <a:spcPts val="1000"/>
              </a:spcBef>
              <a:spcAft>
                <a:spcPts val="0"/>
              </a:spcAft>
              <a:buClr>
                <a:srgbClr val="002060"/>
              </a:buClr>
              <a:buSzPct val="100000"/>
              <a:buFont typeface="Arial"/>
              <a:buChar char="•"/>
            </a:pPr>
            <a:r>
              <a:rPr lang="en-GB" sz="8000" b="1">
                <a:solidFill>
                  <a:srgbClr val="002060"/>
                </a:solidFill>
                <a:latin typeface="Lato"/>
                <a:ea typeface="Lato"/>
                <a:cs typeface="Lato"/>
                <a:sym typeface="Lato"/>
              </a:rPr>
              <a:t>App download: </a:t>
            </a:r>
            <a:r>
              <a:rPr lang="en-GB" sz="8000">
                <a:solidFill>
                  <a:srgbClr val="002060"/>
                </a:solidFill>
                <a:latin typeface="Lato"/>
                <a:ea typeface="Lato"/>
                <a:cs typeface="Lato"/>
                <a:sym typeface="Lato"/>
              </a:rPr>
              <a:t>At the end of the onboarding flow, users are shown </a:t>
            </a:r>
            <a:r>
              <a:rPr lang="en-GB" sz="8000" b="1">
                <a:solidFill>
                  <a:srgbClr val="002060"/>
                </a:solidFill>
                <a:latin typeface="Lato"/>
                <a:ea typeface="Lato"/>
                <a:cs typeface="Lato"/>
                <a:sym typeface="Lato"/>
              </a:rPr>
              <a:t>step-by-step instructions</a:t>
            </a:r>
            <a:r>
              <a:rPr lang="en-GB" sz="8000">
                <a:solidFill>
                  <a:srgbClr val="002060"/>
                </a:solidFill>
                <a:latin typeface="Lato"/>
                <a:ea typeface="Lato"/>
                <a:cs typeface="Lato"/>
                <a:sym typeface="Lato"/>
              </a:rPr>
              <a:t> on how to download the app</a:t>
            </a:r>
            <a:endParaRPr sz="8000">
              <a:solidFill>
                <a:srgbClr val="002060"/>
              </a:solidFill>
              <a:latin typeface="Lato"/>
              <a:ea typeface="Lato"/>
              <a:cs typeface="Lato"/>
              <a:sym typeface="Lato"/>
            </a:endParaRPr>
          </a:p>
          <a:p>
            <a:pPr marL="227965" marR="0" lvl="0" indent="-227965" algn="l" rtl="0">
              <a:lnSpc>
                <a:spcPct val="120000"/>
              </a:lnSpc>
              <a:spcBef>
                <a:spcPts val="1000"/>
              </a:spcBef>
              <a:spcAft>
                <a:spcPts val="0"/>
              </a:spcAft>
              <a:buClr>
                <a:srgbClr val="002060"/>
              </a:buClr>
              <a:buSzPct val="100000"/>
              <a:buFont typeface="Arial"/>
              <a:buChar char="•"/>
            </a:pPr>
            <a:r>
              <a:rPr lang="en-GB" sz="8000" b="1">
                <a:solidFill>
                  <a:srgbClr val="002060"/>
                </a:solidFill>
                <a:latin typeface="Lato"/>
                <a:ea typeface="Lato"/>
                <a:cs typeface="Lato"/>
                <a:sym typeface="Lato"/>
              </a:rPr>
              <a:t>No smartphone: </a:t>
            </a:r>
            <a:r>
              <a:rPr lang="en-GB" sz="8000">
                <a:solidFill>
                  <a:srgbClr val="002060"/>
                </a:solidFill>
                <a:latin typeface="Lato"/>
                <a:ea typeface="Lato"/>
                <a:cs typeface="Lato"/>
                <a:sym typeface="Lato"/>
              </a:rPr>
              <a:t>Support is also provided for people who do not have a smartphone (they receive habit recommendations and a printable habit tracker sheet)</a:t>
            </a:r>
            <a:endParaRPr sz="8000">
              <a:solidFill>
                <a:srgbClr val="002060"/>
              </a:solidFill>
              <a:latin typeface="Lato"/>
              <a:ea typeface="Lato"/>
              <a:cs typeface="Lato"/>
              <a:sym typeface="Lato"/>
            </a:endParaRPr>
          </a:p>
          <a:p>
            <a:pPr marL="227965" marR="0" lvl="0" indent="-227965" algn="l" rtl="0">
              <a:lnSpc>
                <a:spcPct val="120000"/>
              </a:lnSpc>
              <a:spcBef>
                <a:spcPts val="1000"/>
              </a:spcBef>
              <a:spcAft>
                <a:spcPts val="0"/>
              </a:spcAft>
              <a:buClr>
                <a:srgbClr val="002060"/>
              </a:buClr>
              <a:buSzPct val="100000"/>
              <a:buFont typeface="Arial"/>
              <a:buChar char="•"/>
            </a:pPr>
            <a:r>
              <a:rPr lang="en-GB" sz="8000" b="1">
                <a:solidFill>
                  <a:srgbClr val="002060"/>
                </a:solidFill>
                <a:latin typeface="Lato"/>
                <a:ea typeface="Lato"/>
                <a:cs typeface="Lato"/>
                <a:sym typeface="Lato"/>
              </a:rPr>
              <a:t>Community services: </a:t>
            </a:r>
            <a:r>
              <a:rPr lang="en-GB" sz="8000">
                <a:solidFill>
                  <a:srgbClr val="002060"/>
                </a:solidFill>
                <a:latin typeface="Lato"/>
                <a:ea typeface="Lato"/>
                <a:cs typeface="Lato"/>
                <a:sym typeface="Lato"/>
              </a:rPr>
              <a:t>E.g. Holly Health has worked directly with the </a:t>
            </a:r>
            <a:r>
              <a:rPr lang="en-GB" sz="8000" b="1">
                <a:solidFill>
                  <a:srgbClr val="002060"/>
                </a:solidFill>
                <a:latin typeface="Lato"/>
                <a:ea typeface="Lato"/>
                <a:cs typeface="Lato"/>
                <a:sym typeface="Lato"/>
              </a:rPr>
              <a:t>Alcohol and Drug Partnership (ADP) </a:t>
            </a:r>
            <a:r>
              <a:rPr lang="en-GB" sz="8000">
                <a:solidFill>
                  <a:srgbClr val="002060"/>
                </a:solidFill>
                <a:latin typeface="Lato"/>
                <a:ea typeface="Lato"/>
                <a:cs typeface="Lato"/>
                <a:sym typeface="Lato"/>
              </a:rPr>
              <a:t>lived experience team, where the app was well received</a:t>
            </a:r>
            <a:endParaRPr sz="8000">
              <a:solidFill>
                <a:srgbClr val="002060"/>
              </a:solidFill>
              <a:latin typeface="Lato"/>
              <a:ea typeface="Lato"/>
              <a:cs typeface="Lato"/>
              <a:sym typeface="Lato"/>
            </a:endParaRPr>
          </a:p>
          <a:p>
            <a:pPr marL="227965" marR="0" lvl="0" indent="-227965" algn="l" rtl="0">
              <a:lnSpc>
                <a:spcPct val="120000"/>
              </a:lnSpc>
              <a:spcBef>
                <a:spcPts val="1000"/>
              </a:spcBef>
              <a:spcAft>
                <a:spcPts val="0"/>
              </a:spcAft>
              <a:buClr>
                <a:srgbClr val="002060"/>
              </a:buClr>
              <a:buSzPct val="100000"/>
              <a:buFont typeface="Arial"/>
              <a:buChar char="•"/>
            </a:pPr>
            <a:r>
              <a:rPr lang="en-GB" sz="8000">
                <a:solidFill>
                  <a:srgbClr val="002060"/>
                </a:solidFill>
                <a:latin typeface="Lato"/>
                <a:ea typeface="Lato"/>
                <a:cs typeface="Lato"/>
                <a:sym typeface="Lato"/>
              </a:rPr>
              <a:t>Mindful of </a:t>
            </a:r>
            <a:r>
              <a:rPr lang="en-GB" sz="8000" b="1">
                <a:solidFill>
                  <a:srgbClr val="002060"/>
                </a:solidFill>
                <a:latin typeface="Lato"/>
                <a:ea typeface="Lato"/>
                <a:cs typeface="Lato"/>
                <a:sym typeface="Lato"/>
              </a:rPr>
              <a:t>rural deprivation levels</a:t>
            </a:r>
            <a:r>
              <a:rPr lang="en-GB" sz="8000">
                <a:solidFill>
                  <a:srgbClr val="002060"/>
                </a:solidFill>
                <a:latin typeface="Lato"/>
                <a:ea typeface="Lato"/>
                <a:cs typeface="Lato"/>
                <a:sym typeface="Lato"/>
              </a:rPr>
              <a:t> – the proactive messaging drives awareness</a:t>
            </a:r>
            <a:endParaRPr/>
          </a:p>
          <a:p>
            <a:pPr marL="0" marR="0" lvl="0" indent="0" algn="l" rtl="0">
              <a:lnSpc>
                <a:spcPct val="120000"/>
              </a:lnSpc>
              <a:spcBef>
                <a:spcPts val="1000"/>
              </a:spcBef>
              <a:spcAft>
                <a:spcPts val="0"/>
              </a:spcAft>
              <a:buClr>
                <a:schemeClr val="dk1"/>
              </a:buClr>
              <a:buSzPct val="100000"/>
              <a:buFont typeface="Arial"/>
              <a:buNone/>
            </a:pPr>
            <a:endParaRPr sz="8000">
              <a:solidFill>
                <a:srgbClr val="002060"/>
              </a:solidFill>
              <a:latin typeface="Lato"/>
              <a:ea typeface="Lato"/>
              <a:cs typeface="Lato"/>
              <a:sym typeface="Lato"/>
            </a:endParaRPr>
          </a:p>
          <a:p>
            <a:pPr marL="0" marR="0" lvl="0" indent="0" algn="l" rtl="0">
              <a:lnSpc>
                <a:spcPct val="120000"/>
              </a:lnSpc>
              <a:spcBef>
                <a:spcPts val="1000"/>
              </a:spcBef>
              <a:spcAft>
                <a:spcPts val="0"/>
              </a:spcAft>
              <a:buClr>
                <a:schemeClr val="dk1"/>
              </a:buClr>
              <a:buSzPct val="1000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a:p>
            <a:pPr marL="342900" marR="0" lvl="0" indent="-304800" algn="l" rtl="0">
              <a:lnSpc>
                <a:spcPct val="120000"/>
              </a:lnSpc>
              <a:spcBef>
                <a:spcPts val="1000"/>
              </a:spcBef>
              <a:spcAft>
                <a:spcPts val="0"/>
              </a:spcAft>
              <a:buClr>
                <a:schemeClr val="dk1"/>
              </a:buClr>
              <a:buSzPct val="100000"/>
              <a:buFont typeface="Arial"/>
              <a:buNone/>
            </a:pPr>
            <a:endParaRPr sz="2400">
              <a:solidFill>
                <a:srgbClr val="002060"/>
              </a:solidFill>
              <a:latin typeface="Lato"/>
              <a:ea typeface="Lato"/>
              <a:cs typeface="Lato"/>
              <a:sym typeface="Lato"/>
            </a:endParaRPr>
          </a:p>
          <a:p>
            <a:pPr marL="0" marR="0" lvl="0" indent="0" algn="l" rtl="0">
              <a:lnSpc>
                <a:spcPct val="120000"/>
              </a:lnSpc>
              <a:spcBef>
                <a:spcPts val="1000"/>
              </a:spcBef>
              <a:spcAft>
                <a:spcPts val="0"/>
              </a:spcAft>
              <a:buClr>
                <a:schemeClr val="dk1"/>
              </a:buClr>
              <a:buSzPct val="1000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2"/>
          <p:cNvSpPr txBox="1">
            <a:spLocks noGrp="1"/>
          </p:cNvSpPr>
          <p:nvPr>
            <p:ph type="body" idx="1"/>
          </p:nvPr>
        </p:nvSpPr>
        <p:spPr>
          <a:xfrm>
            <a:off x="553661" y="564116"/>
            <a:ext cx="9968541" cy="177037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3500"/>
              <a:buNone/>
            </a:pPr>
            <a:r>
              <a:rPr lang="en-GB" sz="3500" b="1">
                <a:solidFill>
                  <a:srgbClr val="002060"/>
                </a:solidFill>
                <a:latin typeface="Lato"/>
                <a:ea typeface="Lato"/>
                <a:cs typeface="Lato"/>
                <a:sym typeface="Lato"/>
              </a:rPr>
              <a:t>Demographics from almost 10,000 signups</a:t>
            </a:r>
            <a:endParaRPr/>
          </a:p>
        </p:txBody>
      </p:sp>
      <p:sp>
        <p:nvSpPr>
          <p:cNvPr id="186" name="Google Shape;186;p12"/>
          <p:cNvSpPr txBox="1"/>
          <p:nvPr/>
        </p:nvSpPr>
        <p:spPr>
          <a:xfrm>
            <a:off x="550384" y="1511290"/>
            <a:ext cx="10917083" cy="3835145"/>
          </a:xfrm>
          <a:prstGeom prst="rect">
            <a:avLst/>
          </a:prstGeom>
          <a:noFill/>
          <a:ln>
            <a:noFill/>
          </a:ln>
        </p:spPr>
        <p:txBody>
          <a:bodyPr spcFirstLastPara="1" wrap="square" lIns="91425" tIns="45700" rIns="91425" bIns="45700" anchor="t" anchorCtr="0">
            <a:normAutofit/>
          </a:bodyPr>
          <a:lstStyle/>
          <a:p>
            <a:pPr marL="342900" marR="0" lvl="0" indent="-190500" algn="l" rtl="0">
              <a:lnSpc>
                <a:spcPct val="90000"/>
              </a:lnSpc>
              <a:spcBef>
                <a:spcPts val="0"/>
              </a:spcBef>
              <a:spcAft>
                <a:spcPts val="0"/>
              </a:spcAft>
              <a:buClr>
                <a:schemeClr val="dk1"/>
              </a:buClr>
              <a:buSzPts val="2400"/>
              <a:buFont typeface="Arial"/>
              <a:buNone/>
            </a:pPr>
            <a:endParaRPr sz="2400">
              <a:solidFill>
                <a:srgbClr val="002060"/>
              </a:solidFill>
              <a:latin typeface="Lato"/>
              <a:ea typeface="Lato"/>
              <a:cs typeface="Lato"/>
              <a:sym typeface="Lato"/>
            </a:endParaRPr>
          </a:p>
          <a:p>
            <a:pPr marL="0" marR="0" lvl="0" indent="0" algn="l" rtl="0">
              <a:lnSpc>
                <a:spcPct val="90000"/>
              </a:lnSpc>
              <a:spcBef>
                <a:spcPts val="1000"/>
              </a:spcBef>
              <a:spcAft>
                <a:spcPts val="0"/>
              </a:spcAft>
              <a:buClr>
                <a:schemeClr val="dk1"/>
              </a:buClr>
              <a:buSzPts val="28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sp>
        <p:nvSpPr>
          <p:cNvPr id="187" name="Google Shape;187;p12"/>
          <p:cNvSpPr txBox="1"/>
          <p:nvPr/>
        </p:nvSpPr>
        <p:spPr>
          <a:xfrm>
            <a:off x="578465" y="1299497"/>
            <a:ext cx="4414800" cy="1800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700">
                <a:solidFill>
                  <a:schemeClr val="dk1"/>
                </a:solidFill>
                <a:latin typeface="Calibri"/>
                <a:ea typeface="Calibri"/>
                <a:cs typeface="Calibri"/>
                <a:sym typeface="Calibri"/>
              </a:rPr>
              <a:t>👵</a:t>
            </a:r>
            <a:r>
              <a:rPr lang="en-GB" sz="4700" b="1">
                <a:solidFill>
                  <a:schemeClr val="dk1"/>
                </a:solidFill>
              </a:rPr>
              <a:t> </a:t>
            </a:r>
            <a:r>
              <a:rPr lang="en-GB" sz="1700" b="1">
                <a:solidFill>
                  <a:schemeClr val="dk1"/>
                </a:solidFill>
                <a:latin typeface="Lato"/>
                <a:ea typeface="Lato"/>
                <a:cs typeface="Lato"/>
                <a:sym typeface="Lato"/>
              </a:rPr>
              <a:t>Average age 50 (range 18-80s)</a:t>
            </a:r>
            <a:br>
              <a:rPr lang="en-GB" sz="1800" b="1">
                <a:solidFill>
                  <a:schemeClr val="dk1"/>
                </a:solidFill>
                <a:latin typeface="Calibri"/>
                <a:ea typeface="Calibri"/>
                <a:cs typeface="Calibri"/>
                <a:sym typeface="Calibri"/>
              </a:rPr>
            </a:br>
            <a:r>
              <a:rPr lang="en-GB" sz="4700" b="1">
                <a:solidFill>
                  <a:schemeClr val="dk1"/>
                </a:solidFill>
              </a:rPr>
              <a:t>👩🏻 </a:t>
            </a:r>
            <a:r>
              <a:rPr lang="en-GB" sz="1700" b="1">
                <a:solidFill>
                  <a:schemeClr val="dk1"/>
                </a:solidFill>
                <a:latin typeface="Lato"/>
                <a:ea typeface="Lato"/>
                <a:cs typeface="Lato"/>
                <a:sym typeface="Lato"/>
              </a:rPr>
              <a:t>Majority are women</a:t>
            </a:r>
            <a:br>
              <a:rPr lang="en-GB" sz="1800">
                <a:solidFill>
                  <a:schemeClr val="dk1"/>
                </a:solidFill>
                <a:latin typeface="Calibri"/>
                <a:ea typeface="Calibri"/>
                <a:cs typeface="Calibri"/>
                <a:sym typeface="Calibri"/>
              </a:rPr>
            </a:br>
            <a:endParaRPr sz="1700">
              <a:solidFill>
                <a:schemeClr val="dk1"/>
              </a:solidFill>
              <a:latin typeface="Lato"/>
              <a:ea typeface="Lato"/>
              <a:cs typeface="Lato"/>
              <a:sym typeface="Lato"/>
            </a:endParaRPr>
          </a:p>
        </p:txBody>
      </p:sp>
      <p:sp>
        <p:nvSpPr>
          <p:cNvPr id="188" name="Google Shape;188;p12"/>
          <p:cNvSpPr txBox="1"/>
          <p:nvPr/>
        </p:nvSpPr>
        <p:spPr>
          <a:xfrm>
            <a:off x="4478195" y="1299497"/>
            <a:ext cx="6021300" cy="153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700">
                <a:solidFill>
                  <a:schemeClr val="dk1"/>
                </a:solidFill>
                <a:latin typeface="Arial"/>
                <a:ea typeface="Arial"/>
                <a:cs typeface="Arial"/>
                <a:sym typeface="Arial"/>
              </a:rPr>
              <a:t>🤒</a:t>
            </a:r>
            <a:r>
              <a:rPr lang="en-GB" sz="1700" b="1">
                <a:solidFill>
                  <a:schemeClr val="dk1"/>
                </a:solidFill>
              </a:rPr>
              <a:t>​ </a:t>
            </a:r>
            <a:r>
              <a:rPr lang="en-GB" sz="1700" b="1">
                <a:solidFill>
                  <a:schemeClr val="dk1"/>
                </a:solidFill>
                <a:latin typeface="Lato"/>
                <a:ea typeface="Lato"/>
                <a:cs typeface="Lato"/>
                <a:sym typeface="Lato"/>
              </a:rPr>
              <a:t>Average LTCs at signup: 2.5 (24% have 4+ LTCs)​</a:t>
            </a:r>
            <a:br>
              <a:rPr lang="en-GB" sz="1700" b="1">
                <a:solidFill>
                  <a:schemeClr val="dk1"/>
                </a:solidFill>
                <a:latin typeface="Lato"/>
                <a:ea typeface="Lato"/>
                <a:cs typeface="Lato"/>
                <a:sym typeface="Lato"/>
              </a:rPr>
            </a:br>
            <a:r>
              <a:rPr lang="en-GB" sz="4700" b="1">
                <a:solidFill>
                  <a:schemeClr val="dk1"/>
                </a:solidFill>
              </a:rPr>
              <a:t>🧠</a:t>
            </a:r>
            <a:r>
              <a:rPr lang="en-GB" sz="1700" b="1">
                <a:solidFill>
                  <a:schemeClr val="dk1"/>
                </a:solidFill>
              </a:rPr>
              <a:t>​ </a:t>
            </a:r>
            <a:r>
              <a:rPr lang="en-GB" sz="1700" b="1">
                <a:solidFill>
                  <a:schemeClr val="dk1"/>
                </a:solidFill>
                <a:latin typeface="Lato"/>
                <a:ea typeface="Lato"/>
                <a:cs typeface="Lato"/>
                <a:sym typeface="Lato"/>
              </a:rPr>
              <a:t>Anxiety/Depression prevalence of 39%</a:t>
            </a:r>
            <a:endParaRPr sz="1800" b="1">
              <a:solidFill>
                <a:schemeClr val="dk1"/>
              </a:solidFill>
              <a:latin typeface="Calibri"/>
              <a:ea typeface="Calibri"/>
              <a:cs typeface="Calibri"/>
              <a:sym typeface="Calibri"/>
            </a:endParaRPr>
          </a:p>
        </p:txBody>
      </p:sp>
      <p:pic>
        <p:nvPicPr>
          <p:cNvPr id="189" name="Google Shape;189;p12" descr="A pie chart with text&#10;&#10;AI-generated content may be incorrect."/>
          <p:cNvPicPr preferRelativeResize="0"/>
          <p:nvPr/>
        </p:nvPicPr>
        <p:blipFill rotWithShape="1">
          <a:blip r:embed="rId3">
            <a:alphaModFix/>
          </a:blip>
          <a:srcRect/>
          <a:stretch/>
        </p:blipFill>
        <p:spPr>
          <a:xfrm>
            <a:off x="501848" y="3107980"/>
            <a:ext cx="3659635" cy="2418426"/>
          </a:xfrm>
          <a:prstGeom prst="rect">
            <a:avLst/>
          </a:prstGeom>
          <a:noFill/>
          <a:ln>
            <a:noFill/>
          </a:ln>
        </p:spPr>
      </p:pic>
      <p:pic>
        <p:nvPicPr>
          <p:cNvPr id="190" name="Google Shape;190;p12" descr="A pie chart with text&#10;&#10;AI-generated content may be incorrect."/>
          <p:cNvPicPr preferRelativeResize="0"/>
          <p:nvPr/>
        </p:nvPicPr>
        <p:blipFill rotWithShape="1">
          <a:blip r:embed="rId4">
            <a:alphaModFix/>
          </a:blip>
          <a:srcRect/>
          <a:stretch/>
        </p:blipFill>
        <p:spPr>
          <a:xfrm>
            <a:off x="4163913" y="3100766"/>
            <a:ext cx="3687933" cy="2425455"/>
          </a:xfrm>
          <a:prstGeom prst="rect">
            <a:avLst/>
          </a:prstGeom>
          <a:noFill/>
          <a:ln>
            <a:noFill/>
          </a:ln>
        </p:spPr>
      </p:pic>
      <p:pic>
        <p:nvPicPr>
          <p:cNvPr id="191" name="Google Shape;191;p12" descr="A graph of medical condition&#10;&#10;AI-generated content may be incorrect."/>
          <p:cNvPicPr preferRelativeResize="0"/>
          <p:nvPr/>
        </p:nvPicPr>
        <p:blipFill rotWithShape="1">
          <a:blip r:embed="rId5">
            <a:alphaModFix/>
          </a:blip>
          <a:srcRect/>
          <a:stretch/>
        </p:blipFill>
        <p:spPr>
          <a:xfrm>
            <a:off x="7854981" y="3100619"/>
            <a:ext cx="4309184" cy="2432296"/>
          </a:xfrm>
          <a:prstGeom prst="rect">
            <a:avLst/>
          </a:prstGeom>
          <a:noFill/>
          <a:ln>
            <a:noFill/>
          </a:ln>
        </p:spPr>
      </p:pic>
      <p:sp>
        <p:nvSpPr>
          <p:cNvPr id="192" name="Google Shape;192;p12"/>
          <p:cNvSpPr txBox="1"/>
          <p:nvPr/>
        </p:nvSpPr>
        <p:spPr>
          <a:xfrm>
            <a:off x="10240928" y="3838859"/>
            <a:ext cx="2450878"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Lato"/>
                <a:ea typeface="Lato"/>
                <a:cs typeface="Lato"/>
                <a:sym typeface="Lato"/>
              </a:rPr>
              <a:t>Anxiety: 33%</a:t>
            </a:r>
            <a:endParaRPr sz="1400">
              <a:solidFill>
                <a:schemeClr val="dk1"/>
              </a:solidFill>
              <a:latin typeface="Lato"/>
              <a:ea typeface="Lato"/>
              <a:cs typeface="Lato"/>
              <a:sym typeface="Lato"/>
            </a:endParaRPr>
          </a:p>
          <a:p>
            <a:pPr marL="0" marR="0" lvl="0" indent="0" algn="l" rtl="0">
              <a:spcBef>
                <a:spcPts val="0"/>
              </a:spcBef>
              <a:spcAft>
                <a:spcPts val="0"/>
              </a:spcAft>
              <a:buNone/>
            </a:pPr>
            <a:r>
              <a:rPr lang="en-GB" sz="1400">
                <a:solidFill>
                  <a:schemeClr val="dk1"/>
                </a:solidFill>
                <a:latin typeface="Lato"/>
                <a:ea typeface="Lato"/>
                <a:cs typeface="Lato"/>
                <a:sym typeface="Lato"/>
              </a:rPr>
              <a:t>Depression: 26%</a:t>
            </a:r>
            <a:endParaRPr sz="1400">
              <a:solidFill>
                <a:schemeClr val="dk1"/>
              </a:solidFill>
              <a:latin typeface="Lato"/>
              <a:ea typeface="Lato"/>
              <a:cs typeface="Lato"/>
              <a:sym typeface="Lato"/>
            </a:endParaRPr>
          </a:p>
          <a:p>
            <a:pPr marL="0" marR="0" lvl="0" indent="0" algn="l" rtl="0">
              <a:spcBef>
                <a:spcPts val="0"/>
              </a:spcBef>
              <a:spcAft>
                <a:spcPts val="0"/>
              </a:spcAft>
              <a:buNone/>
            </a:pPr>
            <a:r>
              <a:rPr lang="en-GB" sz="1400">
                <a:solidFill>
                  <a:schemeClr val="dk1"/>
                </a:solidFill>
                <a:latin typeface="Lato"/>
                <a:ea typeface="Lato"/>
                <a:cs typeface="Lato"/>
                <a:sym typeface="Lato"/>
              </a:rPr>
              <a:t>Hypertension: 23%</a:t>
            </a:r>
            <a:endParaRPr sz="1400">
              <a:solidFill>
                <a:schemeClr val="dk1"/>
              </a:solidFill>
              <a:latin typeface="Lato"/>
              <a:ea typeface="Lato"/>
              <a:cs typeface="Lato"/>
              <a:sym typeface="Lato"/>
            </a:endParaRPr>
          </a:p>
          <a:p>
            <a:pPr marL="0" marR="0" lvl="0" indent="0" algn="l" rtl="0">
              <a:spcBef>
                <a:spcPts val="0"/>
              </a:spcBef>
              <a:spcAft>
                <a:spcPts val="0"/>
              </a:spcAft>
              <a:buNone/>
            </a:pPr>
            <a:r>
              <a:rPr lang="en-GB" sz="1400">
                <a:solidFill>
                  <a:schemeClr val="dk1"/>
                </a:solidFill>
                <a:latin typeface="Lato"/>
                <a:ea typeface="Lato"/>
                <a:cs typeface="Lato"/>
                <a:sym typeface="Lato"/>
              </a:rPr>
              <a:t>IBS: 16%</a:t>
            </a:r>
            <a:endParaRPr/>
          </a:p>
          <a:p>
            <a:pPr marL="0" marR="0" lvl="0" indent="0" algn="l" rtl="0">
              <a:spcBef>
                <a:spcPts val="0"/>
              </a:spcBef>
              <a:spcAft>
                <a:spcPts val="0"/>
              </a:spcAft>
              <a:buNone/>
            </a:pPr>
            <a:r>
              <a:rPr lang="en-GB" sz="1400">
                <a:solidFill>
                  <a:schemeClr val="dk1"/>
                </a:solidFill>
                <a:latin typeface="Lato"/>
                <a:ea typeface="Lato"/>
                <a:cs typeface="Lato"/>
                <a:sym typeface="Lato"/>
              </a:rPr>
              <a:t>Arthritis: 16% </a:t>
            </a:r>
            <a:br>
              <a:rPr lang="en-GB" sz="1400">
                <a:solidFill>
                  <a:schemeClr val="dk1"/>
                </a:solidFill>
                <a:latin typeface="Lato"/>
                <a:ea typeface="Lato"/>
                <a:cs typeface="Lato"/>
                <a:sym typeface="Lato"/>
              </a:rPr>
            </a:br>
            <a:r>
              <a:rPr lang="en-GB" sz="1400">
                <a:solidFill>
                  <a:schemeClr val="dk1"/>
                </a:solidFill>
                <a:latin typeface="Lato"/>
                <a:ea typeface="Lato"/>
                <a:cs typeface="Lato"/>
                <a:sym typeface="Lato"/>
              </a:rPr>
              <a:t>Insomnia: 12% </a:t>
            </a: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3"/>
          <p:cNvSpPr txBox="1">
            <a:spLocks noGrp="1"/>
          </p:cNvSpPr>
          <p:nvPr>
            <p:ph type="body" idx="1"/>
          </p:nvPr>
        </p:nvSpPr>
        <p:spPr>
          <a:xfrm>
            <a:off x="553661" y="564116"/>
            <a:ext cx="7852697" cy="177037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3500"/>
              <a:buNone/>
            </a:pPr>
            <a:r>
              <a:rPr lang="en-GB" sz="3500" b="1">
                <a:solidFill>
                  <a:srgbClr val="002060"/>
                </a:solidFill>
                <a:latin typeface="Lato"/>
                <a:ea typeface="Lato"/>
                <a:cs typeface="Lato"/>
                <a:sym typeface="Lato"/>
              </a:rPr>
              <a:t>Habits at baseline</a:t>
            </a:r>
            <a:endParaRPr/>
          </a:p>
        </p:txBody>
      </p:sp>
      <p:pic>
        <p:nvPicPr>
          <p:cNvPr id="198" name="Google Shape;198;p13" descr="A graph of exercise types&#10;&#10;AI-generated content may be incorrect."/>
          <p:cNvPicPr preferRelativeResize="0"/>
          <p:nvPr/>
        </p:nvPicPr>
        <p:blipFill rotWithShape="1">
          <a:blip r:embed="rId3">
            <a:alphaModFix/>
          </a:blip>
          <a:srcRect/>
          <a:stretch/>
        </p:blipFill>
        <p:spPr>
          <a:xfrm>
            <a:off x="207275" y="1348335"/>
            <a:ext cx="4029328" cy="2502463"/>
          </a:xfrm>
          <a:prstGeom prst="rect">
            <a:avLst/>
          </a:prstGeom>
          <a:noFill/>
          <a:ln>
            <a:noFill/>
          </a:ln>
        </p:spPr>
      </p:pic>
      <p:pic>
        <p:nvPicPr>
          <p:cNvPr id="199" name="Google Shape;199;p13" descr="A graph of fruits and vegetables&#10;&#10;AI-generated content may be incorrect."/>
          <p:cNvPicPr preferRelativeResize="0"/>
          <p:nvPr/>
        </p:nvPicPr>
        <p:blipFill rotWithShape="1">
          <a:blip r:embed="rId4">
            <a:alphaModFix/>
          </a:blip>
          <a:srcRect/>
          <a:stretch/>
        </p:blipFill>
        <p:spPr>
          <a:xfrm>
            <a:off x="4600154" y="1221897"/>
            <a:ext cx="3989710" cy="2478860"/>
          </a:xfrm>
          <a:prstGeom prst="rect">
            <a:avLst/>
          </a:prstGeom>
          <a:noFill/>
          <a:ln>
            <a:noFill/>
          </a:ln>
        </p:spPr>
      </p:pic>
      <p:pic>
        <p:nvPicPr>
          <p:cNvPr id="200" name="Google Shape;200;p13"/>
          <p:cNvPicPr preferRelativeResize="0"/>
          <p:nvPr/>
        </p:nvPicPr>
        <p:blipFill rotWithShape="1">
          <a:blip r:embed="rId5">
            <a:alphaModFix/>
          </a:blip>
          <a:srcRect/>
          <a:stretch/>
        </p:blipFill>
        <p:spPr>
          <a:xfrm>
            <a:off x="9161449" y="1782018"/>
            <a:ext cx="2595016" cy="1587895"/>
          </a:xfrm>
          <a:prstGeom prst="rect">
            <a:avLst/>
          </a:prstGeom>
          <a:noFill/>
          <a:ln>
            <a:noFill/>
          </a:ln>
        </p:spPr>
      </p:pic>
      <p:pic>
        <p:nvPicPr>
          <p:cNvPr id="201" name="Google Shape;201;p13" descr="A bar graph with different colored bars&#10;&#10;AI-generated content may be incorrect."/>
          <p:cNvPicPr preferRelativeResize="0"/>
          <p:nvPr/>
        </p:nvPicPr>
        <p:blipFill rotWithShape="1">
          <a:blip r:embed="rId6">
            <a:alphaModFix/>
          </a:blip>
          <a:srcRect/>
          <a:stretch/>
        </p:blipFill>
        <p:spPr>
          <a:xfrm>
            <a:off x="9116268" y="3446448"/>
            <a:ext cx="2678634" cy="1671175"/>
          </a:xfrm>
          <a:prstGeom prst="rect">
            <a:avLst/>
          </a:prstGeom>
          <a:noFill/>
          <a:ln>
            <a:noFill/>
          </a:ln>
        </p:spPr>
      </p:pic>
      <p:pic>
        <p:nvPicPr>
          <p:cNvPr id="202" name="Google Shape;202;p13"/>
          <p:cNvPicPr preferRelativeResize="0"/>
          <p:nvPr/>
        </p:nvPicPr>
        <p:blipFill rotWithShape="1">
          <a:blip r:embed="rId7">
            <a:alphaModFix/>
          </a:blip>
          <a:srcRect/>
          <a:stretch/>
        </p:blipFill>
        <p:spPr>
          <a:xfrm>
            <a:off x="606059" y="3954560"/>
            <a:ext cx="3663331" cy="2145232"/>
          </a:xfrm>
          <a:prstGeom prst="rect">
            <a:avLst/>
          </a:prstGeom>
          <a:noFill/>
          <a:ln>
            <a:noFill/>
          </a:ln>
        </p:spPr>
      </p:pic>
      <p:pic>
        <p:nvPicPr>
          <p:cNvPr id="203" name="Google Shape;203;p13"/>
          <p:cNvPicPr preferRelativeResize="0"/>
          <p:nvPr/>
        </p:nvPicPr>
        <p:blipFill rotWithShape="1">
          <a:blip r:embed="rId8">
            <a:alphaModFix/>
          </a:blip>
          <a:srcRect/>
          <a:stretch/>
        </p:blipFill>
        <p:spPr>
          <a:xfrm>
            <a:off x="4479532" y="3730007"/>
            <a:ext cx="4116317" cy="2567366"/>
          </a:xfrm>
          <a:prstGeom prst="rect">
            <a:avLst/>
          </a:prstGeom>
          <a:noFill/>
          <a:ln>
            <a:noFill/>
          </a:ln>
        </p:spPr>
      </p:pic>
      <p:sp>
        <p:nvSpPr>
          <p:cNvPr id="204" name="Google Shape;204;p13"/>
          <p:cNvSpPr txBox="1"/>
          <p:nvPr/>
        </p:nvSpPr>
        <p:spPr>
          <a:xfrm>
            <a:off x="3224152" y="2248986"/>
            <a:ext cx="1561647" cy="848342"/>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90000"/>
              </a:lnSpc>
              <a:spcBef>
                <a:spcPts val="0"/>
              </a:spcBef>
              <a:spcAft>
                <a:spcPts val="0"/>
              </a:spcAft>
              <a:buClr>
                <a:schemeClr val="dk1"/>
              </a:buClr>
              <a:buSzPct val="100000"/>
              <a:buFont typeface="Arial"/>
              <a:buNone/>
            </a:pPr>
            <a:endParaRPr sz="4400">
              <a:solidFill>
                <a:srgbClr val="444746"/>
              </a:solidFill>
              <a:latin typeface="Roboto"/>
              <a:ea typeface="Roboto"/>
              <a:cs typeface="Roboto"/>
              <a:sym typeface="Roboto"/>
            </a:endParaRPr>
          </a:p>
          <a:p>
            <a:pPr marL="0" marR="0" lvl="0" indent="0" algn="l" rtl="0">
              <a:lnSpc>
                <a:spcPct val="120000"/>
              </a:lnSpc>
              <a:spcBef>
                <a:spcPts val="1000"/>
              </a:spcBef>
              <a:spcAft>
                <a:spcPts val="0"/>
              </a:spcAft>
              <a:buClr>
                <a:srgbClr val="444746"/>
              </a:buClr>
              <a:buSzPct val="100000"/>
              <a:buFont typeface="Arial"/>
              <a:buNone/>
            </a:pPr>
            <a:r>
              <a:rPr lang="en-GB" sz="5600" b="1">
                <a:solidFill>
                  <a:srgbClr val="444746"/>
                </a:solidFill>
                <a:latin typeface="Roboto"/>
                <a:ea typeface="Roboto"/>
                <a:cs typeface="Roboto"/>
                <a:sym typeface="Roboto"/>
              </a:rPr>
              <a:t>39% achieve national moderate exercise guidelines</a:t>
            </a:r>
            <a:endParaRPr/>
          </a:p>
          <a:p>
            <a:pPr marL="227965" marR="0" lvl="0" indent="-100965" algn="l" rtl="0">
              <a:lnSpc>
                <a:spcPct val="120000"/>
              </a:lnSpc>
              <a:spcBef>
                <a:spcPts val="1000"/>
              </a:spcBef>
              <a:spcAft>
                <a:spcPts val="0"/>
              </a:spcAft>
              <a:buClr>
                <a:schemeClr val="dk1"/>
              </a:buClr>
              <a:buSzPct val="100000"/>
              <a:buFont typeface="Arial"/>
              <a:buNone/>
            </a:pPr>
            <a:endParaRPr sz="8000">
              <a:solidFill>
                <a:srgbClr val="002060"/>
              </a:solidFill>
              <a:latin typeface="Lato"/>
              <a:ea typeface="Lato"/>
              <a:cs typeface="Lato"/>
              <a:sym typeface="Lato"/>
            </a:endParaRPr>
          </a:p>
          <a:p>
            <a:pPr marL="227965" marR="0" lvl="0" indent="-100965" algn="l" rtl="0">
              <a:lnSpc>
                <a:spcPct val="120000"/>
              </a:lnSpc>
              <a:spcBef>
                <a:spcPts val="1000"/>
              </a:spcBef>
              <a:spcAft>
                <a:spcPts val="0"/>
              </a:spcAft>
              <a:buClr>
                <a:schemeClr val="dk1"/>
              </a:buClr>
              <a:buSzPct val="100000"/>
              <a:buFont typeface="Arial"/>
              <a:buNone/>
            </a:pPr>
            <a:endParaRPr sz="8000">
              <a:solidFill>
                <a:srgbClr val="002060"/>
              </a:solidFill>
              <a:latin typeface="Lato"/>
              <a:ea typeface="Lato"/>
              <a:cs typeface="Lato"/>
              <a:sym typeface="Lato"/>
            </a:endParaRPr>
          </a:p>
          <a:p>
            <a:pPr marL="0" marR="0" lvl="0" indent="0" algn="l" rtl="0">
              <a:lnSpc>
                <a:spcPct val="120000"/>
              </a:lnSpc>
              <a:spcBef>
                <a:spcPts val="1000"/>
              </a:spcBef>
              <a:spcAft>
                <a:spcPts val="0"/>
              </a:spcAft>
              <a:buClr>
                <a:schemeClr val="dk1"/>
              </a:buClr>
              <a:buSzPct val="1000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a:p>
            <a:pPr marL="342900" marR="0" lvl="0" indent="-304800" algn="l" rtl="0">
              <a:lnSpc>
                <a:spcPct val="120000"/>
              </a:lnSpc>
              <a:spcBef>
                <a:spcPts val="1000"/>
              </a:spcBef>
              <a:spcAft>
                <a:spcPts val="0"/>
              </a:spcAft>
              <a:buClr>
                <a:schemeClr val="dk1"/>
              </a:buClr>
              <a:buSzPct val="100000"/>
              <a:buFont typeface="Arial"/>
              <a:buNone/>
            </a:pPr>
            <a:endParaRPr sz="2400">
              <a:solidFill>
                <a:srgbClr val="002060"/>
              </a:solidFill>
              <a:latin typeface="Lato"/>
              <a:ea typeface="Lato"/>
              <a:cs typeface="Lato"/>
              <a:sym typeface="Lato"/>
            </a:endParaRPr>
          </a:p>
          <a:p>
            <a:pPr marL="0" marR="0" lvl="0" indent="0" algn="l" rtl="0">
              <a:lnSpc>
                <a:spcPct val="120000"/>
              </a:lnSpc>
              <a:spcBef>
                <a:spcPts val="1000"/>
              </a:spcBef>
              <a:spcAft>
                <a:spcPts val="0"/>
              </a:spcAft>
              <a:buClr>
                <a:schemeClr val="dk1"/>
              </a:buClr>
              <a:buSzPct val="1000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sp>
        <p:nvSpPr>
          <p:cNvPr id="205" name="Google Shape;205;p13"/>
          <p:cNvSpPr txBox="1"/>
          <p:nvPr/>
        </p:nvSpPr>
        <p:spPr>
          <a:xfrm>
            <a:off x="7627569" y="2329905"/>
            <a:ext cx="1318886" cy="848342"/>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90000"/>
              </a:lnSpc>
              <a:spcBef>
                <a:spcPts val="0"/>
              </a:spcBef>
              <a:spcAft>
                <a:spcPts val="0"/>
              </a:spcAft>
              <a:buClr>
                <a:schemeClr val="dk1"/>
              </a:buClr>
              <a:buSzPct val="100000"/>
              <a:buFont typeface="Arial"/>
              <a:buNone/>
            </a:pPr>
            <a:endParaRPr sz="4400">
              <a:solidFill>
                <a:srgbClr val="444746"/>
              </a:solidFill>
              <a:latin typeface="Roboto"/>
              <a:ea typeface="Roboto"/>
              <a:cs typeface="Roboto"/>
              <a:sym typeface="Roboto"/>
            </a:endParaRPr>
          </a:p>
          <a:p>
            <a:pPr marL="0" marR="0" lvl="0" indent="0" algn="l" rtl="0">
              <a:lnSpc>
                <a:spcPct val="120000"/>
              </a:lnSpc>
              <a:spcBef>
                <a:spcPts val="1000"/>
              </a:spcBef>
              <a:spcAft>
                <a:spcPts val="0"/>
              </a:spcAft>
              <a:buClr>
                <a:srgbClr val="444746"/>
              </a:buClr>
              <a:buSzPct val="100000"/>
              <a:buFont typeface="Arial"/>
              <a:buNone/>
            </a:pPr>
            <a:r>
              <a:rPr lang="en-GB" sz="5600" b="1">
                <a:solidFill>
                  <a:srgbClr val="444746"/>
                </a:solidFill>
                <a:latin typeface="Roboto"/>
                <a:ea typeface="Roboto"/>
                <a:cs typeface="Roboto"/>
                <a:sym typeface="Roboto"/>
              </a:rPr>
              <a:t>37% eat 1 or under portion fruit or veg</a:t>
            </a:r>
            <a:endParaRPr/>
          </a:p>
          <a:p>
            <a:pPr marL="227965" marR="0" lvl="0" indent="-100965" algn="l" rtl="0">
              <a:lnSpc>
                <a:spcPct val="120000"/>
              </a:lnSpc>
              <a:spcBef>
                <a:spcPts val="1000"/>
              </a:spcBef>
              <a:spcAft>
                <a:spcPts val="0"/>
              </a:spcAft>
              <a:buClr>
                <a:schemeClr val="dk1"/>
              </a:buClr>
              <a:buSzPct val="100000"/>
              <a:buFont typeface="Arial"/>
              <a:buNone/>
            </a:pPr>
            <a:endParaRPr sz="8000">
              <a:solidFill>
                <a:srgbClr val="002060"/>
              </a:solidFill>
              <a:latin typeface="Lato"/>
              <a:ea typeface="Lato"/>
              <a:cs typeface="Lato"/>
              <a:sym typeface="Lato"/>
            </a:endParaRPr>
          </a:p>
          <a:p>
            <a:pPr marL="227965" marR="0" lvl="0" indent="-100965" algn="l" rtl="0">
              <a:lnSpc>
                <a:spcPct val="120000"/>
              </a:lnSpc>
              <a:spcBef>
                <a:spcPts val="1000"/>
              </a:spcBef>
              <a:spcAft>
                <a:spcPts val="0"/>
              </a:spcAft>
              <a:buClr>
                <a:schemeClr val="dk1"/>
              </a:buClr>
              <a:buSzPct val="100000"/>
              <a:buFont typeface="Arial"/>
              <a:buNone/>
            </a:pPr>
            <a:endParaRPr sz="8000">
              <a:solidFill>
                <a:srgbClr val="002060"/>
              </a:solidFill>
              <a:latin typeface="Lato"/>
              <a:ea typeface="Lato"/>
              <a:cs typeface="Lato"/>
              <a:sym typeface="Lato"/>
            </a:endParaRPr>
          </a:p>
          <a:p>
            <a:pPr marL="0" marR="0" lvl="0" indent="0" algn="l" rtl="0">
              <a:lnSpc>
                <a:spcPct val="120000"/>
              </a:lnSpc>
              <a:spcBef>
                <a:spcPts val="1000"/>
              </a:spcBef>
              <a:spcAft>
                <a:spcPts val="0"/>
              </a:spcAft>
              <a:buClr>
                <a:schemeClr val="dk1"/>
              </a:buClr>
              <a:buSzPct val="1000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a:p>
            <a:pPr marL="342900" marR="0" lvl="0" indent="-304800" algn="l" rtl="0">
              <a:lnSpc>
                <a:spcPct val="120000"/>
              </a:lnSpc>
              <a:spcBef>
                <a:spcPts val="1000"/>
              </a:spcBef>
              <a:spcAft>
                <a:spcPts val="0"/>
              </a:spcAft>
              <a:buClr>
                <a:schemeClr val="dk1"/>
              </a:buClr>
              <a:buSzPct val="100000"/>
              <a:buFont typeface="Arial"/>
              <a:buNone/>
            </a:pPr>
            <a:endParaRPr sz="2400">
              <a:solidFill>
                <a:srgbClr val="002060"/>
              </a:solidFill>
              <a:latin typeface="Lato"/>
              <a:ea typeface="Lato"/>
              <a:cs typeface="Lato"/>
              <a:sym typeface="Lato"/>
            </a:endParaRPr>
          </a:p>
          <a:p>
            <a:pPr marL="0" marR="0" lvl="0" indent="0" algn="l" rtl="0">
              <a:lnSpc>
                <a:spcPct val="120000"/>
              </a:lnSpc>
              <a:spcBef>
                <a:spcPts val="1000"/>
              </a:spcBef>
              <a:spcAft>
                <a:spcPts val="0"/>
              </a:spcAft>
              <a:buClr>
                <a:schemeClr val="dk1"/>
              </a:buClr>
              <a:buSzPct val="1000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sp>
        <p:nvSpPr>
          <p:cNvPr id="206" name="Google Shape;206;p13"/>
          <p:cNvSpPr txBox="1"/>
          <p:nvPr/>
        </p:nvSpPr>
        <p:spPr>
          <a:xfrm>
            <a:off x="9158312" y="1014948"/>
            <a:ext cx="1972992" cy="868572"/>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90000"/>
              </a:lnSpc>
              <a:spcBef>
                <a:spcPts val="0"/>
              </a:spcBef>
              <a:spcAft>
                <a:spcPts val="0"/>
              </a:spcAft>
              <a:buClr>
                <a:schemeClr val="dk1"/>
              </a:buClr>
              <a:buSzPct val="100000"/>
              <a:buFont typeface="Arial"/>
              <a:buNone/>
            </a:pPr>
            <a:endParaRPr sz="4400">
              <a:solidFill>
                <a:srgbClr val="444746"/>
              </a:solidFill>
              <a:latin typeface="Roboto"/>
              <a:ea typeface="Roboto"/>
              <a:cs typeface="Roboto"/>
              <a:sym typeface="Roboto"/>
            </a:endParaRPr>
          </a:p>
          <a:p>
            <a:pPr marL="0" marR="0" lvl="0" indent="0" algn="l" rtl="0">
              <a:lnSpc>
                <a:spcPct val="120000"/>
              </a:lnSpc>
              <a:spcBef>
                <a:spcPts val="1000"/>
              </a:spcBef>
              <a:spcAft>
                <a:spcPts val="0"/>
              </a:spcAft>
              <a:buClr>
                <a:srgbClr val="444746"/>
              </a:buClr>
              <a:buSzPct val="100000"/>
              <a:buFont typeface="Arial"/>
              <a:buNone/>
            </a:pPr>
            <a:r>
              <a:rPr lang="en-GB" sz="5600" b="1">
                <a:solidFill>
                  <a:srgbClr val="444746"/>
                </a:solidFill>
                <a:latin typeface="Roboto"/>
                <a:ea typeface="Roboto"/>
                <a:cs typeface="Roboto"/>
                <a:sym typeface="Roboto"/>
              </a:rPr>
              <a:t>27% drink 2-4 times a week, or more</a:t>
            </a:r>
            <a:endParaRPr/>
          </a:p>
          <a:p>
            <a:pPr marL="227965" marR="0" lvl="0" indent="-100965" algn="l" rtl="0">
              <a:lnSpc>
                <a:spcPct val="120000"/>
              </a:lnSpc>
              <a:spcBef>
                <a:spcPts val="1000"/>
              </a:spcBef>
              <a:spcAft>
                <a:spcPts val="0"/>
              </a:spcAft>
              <a:buClr>
                <a:schemeClr val="dk1"/>
              </a:buClr>
              <a:buSzPct val="100000"/>
              <a:buFont typeface="Arial"/>
              <a:buNone/>
            </a:pPr>
            <a:endParaRPr sz="8000">
              <a:solidFill>
                <a:srgbClr val="002060"/>
              </a:solidFill>
              <a:latin typeface="Lato"/>
              <a:ea typeface="Lato"/>
              <a:cs typeface="Lato"/>
              <a:sym typeface="Lato"/>
            </a:endParaRPr>
          </a:p>
          <a:p>
            <a:pPr marL="227965" marR="0" lvl="0" indent="-100965" algn="l" rtl="0">
              <a:lnSpc>
                <a:spcPct val="120000"/>
              </a:lnSpc>
              <a:spcBef>
                <a:spcPts val="1000"/>
              </a:spcBef>
              <a:spcAft>
                <a:spcPts val="0"/>
              </a:spcAft>
              <a:buClr>
                <a:schemeClr val="dk1"/>
              </a:buClr>
              <a:buSzPct val="100000"/>
              <a:buFont typeface="Arial"/>
              <a:buNone/>
            </a:pPr>
            <a:endParaRPr sz="8000">
              <a:solidFill>
                <a:srgbClr val="002060"/>
              </a:solidFill>
              <a:latin typeface="Lato"/>
              <a:ea typeface="Lato"/>
              <a:cs typeface="Lato"/>
              <a:sym typeface="Lato"/>
            </a:endParaRPr>
          </a:p>
          <a:p>
            <a:pPr marL="0" marR="0" lvl="0" indent="0" algn="l" rtl="0">
              <a:lnSpc>
                <a:spcPct val="120000"/>
              </a:lnSpc>
              <a:spcBef>
                <a:spcPts val="1000"/>
              </a:spcBef>
              <a:spcAft>
                <a:spcPts val="0"/>
              </a:spcAft>
              <a:buClr>
                <a:schemeClr val="dk1"/>
              </a:buClr>
              <a:buSzPct val="1000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a:p>
            <a:pPr marL="342900" marR="0" lvl="0" indent="-304800" algn="l" rtl="0">
              <a:lnSpc>
                <a:spcPct val="120000"/>
              </a:lnSpc>
              <a:spcBef>
                <a:spcPts val="1000"/>
              </a:spcBef>
              <a:spcAft>
                <a:spcPts val="0"/>
              </a:spcAft>
              <a:buClr>
                <a:schemeClr val="dk1"/>
              </a:buClr>
              <a:buSzPct val="100000"/>
              <a:buFont typeface="Arial"/>
              <a:buNone/>
            </a:pPr>
            <a:endParaRPr sz="2400">
              <a:solidFill>
                <a:srgbClr val="002060"/>
              </a:solidFill>
              <a:latin typeface="Lato"/>
              <a:ea typeface="Lato"/>
              <a:cs typeface="Lato"/>
              <a:sym typeface="Lato"/>
            </a:endParaRPr>
          </a:p>
          <a:p>
            <a:pPr marL="0" marR="0" lvl="0" indent="0" algn="l" rtl="0">
              <a:lnSpc>
                <a:spcPct val="120000"/>
              </a:lnSpc>
              <a:spcBef>
                <a:spcPts val="1000"/>
              </a:spcBef>
              <a:spcAft>
                <a:spcPts val="0"/>
              </a:spcAft>
              <a:buClr>
                <a:schemeClr val="dk1"/>
              </a:buClr>
              <a:buSzPct val="1000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sp>
        <p:nvSpPr>
          <p:cNvPr id="207" name="Google Shape;207;p13"/>
          <p:cNvSpPr txBox="1"/>
          <p:nvPr/>
        </p:nvSpPr>
        <p:spPr>
          <a:xfrm>
            <a:off x="9131338" y="4838434"/>
            <a:ext cx="2451770" cy="848342"/>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90000"/>
              </a:lnSpc>
              <a:spcBef>
                <a:spcPts val="0"/>
              </a:spcBef>
              <a:spcAft>
                <a:spcPts val="0"/>
              </a:spcAft>
              <a:buClr>
                <a:schemeClr val="dk1"/>
              </a:buClr>
              <a:buSzPct val="100000"/>
              <a:buFont typeface="Arial"/>
              <a:buNone/>
            </a:pPr>
            <a:endParaRPr sz="4400">
              <a:solidFill>
                <a:srgbClr val="444746"/>
              </a:solidFill>
              <a:latin typeface="Roboto"/>
              <a:ea typeface="Roboto"/>
              <a:cs typeface="Roboto"/>
              <a:sym typeface="Roboto"/>
            </a:endParaRPr>
          </a:p>
          <a:p>
            <a:pPr marL="0" marR="0" lvl="0" indent="0" algn="l" rtl="0">
              <a:lnSpc>
                <a:spcPct val="120000"/>
              </a:lnSpc>
              <a:spcBef>
                <a:spcPts val="1000"/>
              </a:spcBef>
              <a:spcAft>
                <a:spcPts val="0"/>
              </a:spcAft>
              <a:buClr>
                <a:srgbClr val="444746"/>
              </a:buClr>
              <a:buSzPct val="100000"/>
              <a:buFont typeface="Arial"/>
              <a:buNone/>
            </a:pPr>
            <a:r>
              <a:rPr lang="en-GB" sz="5600" b="1">
                <a:solidFill>
                  <a:srgbClr val="444746"/>
                </a:solidFill>
                <a:latin typeface="Roboto"/>
                <a:ea typeface="Roboto"/>
                <a:cs typeface="Roboto"/>
                <a:sym typeface="Roboto"/>
              </a:rPr>
              <a:t>10% drink 7-10+ drinks per drinking day</a:t>
            </a:r>
            <a:endParaRPr/>
          </a:p>
          <a:p>
            <a:pPr marL="227965" marR="0" lvl="0" indent="-100965" algn="l" rtl="0">
              <a:lnSpc>
                <a:spcPct val="120000"/>
              </a:lnSpc>
              <a:spcBef>
                <a:spcPts val="1000"/>
              </a:spcBef>
              <a:spcAft>
                <a:spcPts val="0"/>
              </a:spcAft>
              <a:buClr>
                <a:schemeClr val="dk1"/>
              </a:buClr>
              <a:buSzPct val="100000"/>
              <a:buFont typeface="Arial"/>
              <a:buNone/>
            </a:pPr>
            <a:endParaRPr sz="8000">
              <a:solidFill>
                <a:srgbClr val="002060"/>
              </a:solidFill>
              <a:latin typeface="Lato"/>
              <a:ea typeface="Lato"/>
              <a:cs typeface="Lato"/>
              <a:sym typeface="Lato"/>
            </a:endParaRPr>
          </a:p>
          <a:p>
            <a:pPr marL="0" marR="0" lvl="0" indent="0" algn="l" rtl="0">
              <a:lnSpc>
                <a:spcPct val="120000"/>
              </a:lnSpc>
              <a:spcBef>
                <a:spcPts val="1000"/>
              </a:spcBef>
              <a:spcAft>
                <a:spcPts val="0"/>
              </a:spcAft>
              <a:buClr>
                <a:schemeClr val="dk1"/>
              </a:buClr>
              <a:buSzPct val="1000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a:p>
            <a:pPr marL="342900" marR="0" lvl="0" indent="-304800" algn="l" rtl="0">
              <a:lnSpc>
                <a:spcPct val="120000"/>
              </a:lnSpc>
              <a:spcBef>
                <a:spcPts val="1000"/>
              </a:spcBef>
              <a:spcAft>
                <a:spcPts val="0"/>
              </a:spcAft>
              <a:buClr>
                <a:schemeClr val="dk1"/>
              </a:buClr>
              <a:buSzPct val="100000"/>
              <a:buFont typeface="Arial"/>
              <a:buNone/>
            </a:pPr>
            <a:endParaRPr sz="2400">
              <a:solidFill>
                <a:srgbClr val="002060"/>
              </a:solidFill>
              <a:latin typeface="Lato"/>
              <a:ea typeface="Lato"/>
              <a:cs typeface="Lato"/>
              <a:sym typeface="Lato"/>
            </a:endParaRPr>
          </a:p>
          <a:p>
            <a:pPr marL="0" marR="0" lvl="0" indent="0" algn="l" rtl="0">
              <a:lnSpc>
                <a:spcPct val="120000"/>
              </a:lnSpc>
              <a:spcBef>
                <a:spcPts val="1000"/>
              </a:spcBef>
              <a:spcAft>
                <a:spcPts val="0"/>
              </a:spcAft>
              <a:buClr>
                <a:schemeClr val="dk1"/>
              </a:buClr>
              <a:buSzPct val="1000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sp>
        <p:nvSpPr>
          <p:cNvPr id="208" name="Google Shape;208;p13"/>
          <p:cNvSpPr txBox="1"/>
          <p:nvPr/>
        </p:nvSpPr>
        <p:spPr>
          <a:xfrm>
            <a:off x="7701746" y="4629391"/>
            <a:ext cx="1150302" cy="848342"/>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90000"/>
              </a:lnSpc>
              <a:spcBef>
                <a:spcPts val="0"/>
              </a:spcBef>
              <a:spcAft>
                <a:spcPts val="0"/>
              </a:spcAft>
              <a:buClr>
                <a:schemeClr val="dk1"/>
              </a:buClr>
              <a:buSzPct val="100000"/>
              <a:buFont typeface="Arial"/>
              <a:buNone/>
            </a:pPr>
            <a:endParaRPr sz="4400">
              <a:solidFill>
                <a:srgbClr val="444746"/>
              </a:solidFill>
              <a:latin typeface="Roboto"/>
              <a:ea typeface="Roboto"/>
              <a:cs typeface="Roboto"/>
              <a:sym typeface="Roboto"/>
            </a:endParaRPr>
          </a:p>
          <a:p>
            <a:pPr marL="0" marR="0" lvl="0" indent="0" algn="l" rtl="0">
              <a:lnSpc>
                <a:spcPct val="120000"/>
              </a:lnSpc>
              <a:spcBef>
                <a:spcPts val="1000"/>
              </a:spcBef>
              <a:spcAft>
                <a:spcPts val="0"/>
              </a:spcAft>
              <a:buClr>
                <a:srgbClr val="444746"/>
              </a:buClr>
              <a:buSzPct val="100000"/>
              <a:buFont typeface="Arial"/>
              <a:buNone/>
            </a:pPr>
            <a:r>
              <a:rPr lang="en-GB" sz="5600" b="1">
                <a:solidFill>
                  <a:srgbClr val="444746"/>
                </a:solidFill>
                <a:latin typeface="Roboto"/>
                <a:ea typeface="Roboto"/>
                <a:cs typeface="Roboto"/>
                <a:sym typeface="Roboto"/>
              </a:rPr>
              <a:t>48% have signs of high anxiety</a:t>
            </a:r>
            <a:endParaRPr/>
          </a:p>
          <a:p>
            <a:pPr marL="227965" marR="0" lvl="0" indent="-100965" algn="l" rtl="0">
              <a:lnSpc>
                <a:spcPct val="120000"/>
              </a:lnSpc>
              <a:spcBef>
                <a:spcPts val="1000"/>
              </a:spcBef>
              <a:spcAft>
                <a:spcPts val="0"/>
              </a:spcAft>
              <a:buClr>
                <a:schemeClr val="dk1"/>
              </a:buClr>
              <a:buSzPct val="100000"/>
              <a:buFont typeface="Arial"/>
              <a:buNone/>
            </a:pPr>
            <a:endParaRPr sz="8000">
              <a:solidFill>
                <a:srgbClr val="002060"/>
              </a:solidFill>
              <a:latin typeface="Lato"/>
              <a:ea typeface="Lato"/>
              <a:cs typeface="Lato"/>
              <a:sym typeface="Lato"/>
            </a:endParaRPr>
          </a:p>
          <a:p>
            <a:pPr marL="227965" marR="0" lvl="0" indent="-100965" algn="l" rtl="0">
              <a:lnSpc>
                <a:spcPct val="120000"/>
              </a:lnSpc>
              <a:spcBef>
                <a:spcPts val="1000"/>
              </a:spcBef>
              <a:spcAft>
                <a:spcPts val="0"/>
              </a:spcAft>
              <a:buClr>
                <a:schemeClr val="dk1"/>
              </a:buClr>
              <a:buSzPct val="100000"/>
              <a:buFont typeface="Arial"/>
              <a:buNone/>
            </a:pPr>
            <a:endParaRPr sz="8000">
              <a:solidFill>
                <a:srgbClr val="002060"/>
              </a:solidFill>
              <a:latin typeface="Lato"/>
              <a:ea typeface="Lato"/>
              <a:cs typeface="Lato"/>
              <a:sym typeface="Lato"/>
            </a:endParaRPr>
          </a:p>
          <a:p>
            <a:pPr marL="0" marR="0" lvl="0" indent="0" algn="l" rtl="0">
              <a:lnSpc>
                <a:spcPct val="120000"/>
              </a:lnSpc>
              <a:spcBef>
                <a:spcPts val="1000"/>
              </a:spcBef>
              <a:spcAft>
                <a:spcPts val="0"/>
              </a:spcAft>
              <a:buClr>
                <a:schemeClr val="dk1"/>
              </a:buClr>
              <a:buSzPct val="1000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a:p>
            <a:pPr marL="342900" marR="0" lvl="0" indent="-304800" algn="l" rtl="0">
              <a:lnSpc>
                <a:spcPct val="120000"/>
              </a:lnSpc>
              <a:spcBef>
                <a:spcPts val="1000"/>
              </a:spcBef>
              <a:spcAft>
                <a:spcPts val="0"/>
              </a:spcAft>
              <a:buClr>
                <a:schemeClr val="dk1"/>
              </a:buClr>
              <a:buSzPct val="100000"/>
              <a:buFont typeface="Arial"/>
              <a:buNone/>
            </a:pPr>
            <a:endParaRPr sz="2400">
              <a:solidFill>
                <a:srgbClr val="002060"/>
              </a:solidFill>
              <a:latin typeface="Lato"/>
              <a:ea typeface="Lato"/>
              <a:cs typeface="Lato"/>
              <a:sym typeface="Lato"/>
            </a:endParaRPr>
          </a:p>
          <a:p>
            <a:pPr marL="0" marR="0" lvl="0" indent="0" algn="l" rtl="0">
              <a:lnSpc>
                <a:spcPct val="120000"/>
              </a:lnSpc>
              <a:spcBef>
                <a:spcPts val="1000"/>
              </a:spcBef>
              <a:spcAft>
                <a:spcPts val="0"/>
              </a:spcAft>
              <a:buClr>
                <a:schemeClr val="dk1"/>
              </a:buClr>
              <a:buSzPct val="1000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sp>
        <p:nvSpPr>
          <p:cNvPr id="209" name="Google Shape;209;p13"/>
          <p:cNvSpPr txBox="1"/>
          <p:nvPr/>
        </p:nvSpPr>
        <p:spPr>
          <a:xfrm>
            <a:off x="3352277" y="4791231"/>
            <a:ext cx="1028921" cy="848342"/>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90000"/>
              </a:lnSpc>
              <a:spcBef>
                <a:spcPts val="0"/>
              </a:spcBef>
              <a:spcAft>
                <a:spcPts val="0"/>
              </a:spcAft>
              <a:buClr>
                <a:schemeClr val="dk1"/>
              </a:buClr>
              <a:buSzPct val="100000"/>
              <a:buFont typeface="Arial"/>
              <a:buNone/>
            </a:pPr>
            <a:endParaRPr sz="4400">
              <a:solidFill>
                <a:srgbClr val="444746"/>
              </a:solidFill>
              <a:latin typeface="Roboto"/>
              <a:ea typeface="Roboto"/>
              <a:cs typeface="Roboto"/>
              <a:sym typeface="Roboto"/>
            </a:endParaRPr>
          </a:p>
          <a:p>
            <a:pPr marL="0" marR="0" lvl="0" indent="0" algn="l" rtl="0">
              <a:lnSpc>
                <a:spcPct val="120000"/>
              </a:lnSpc>
              <a:spcBef>
                <a:spcPts val="1000"/>
              </a:spcBef>
              <a:spcAft>
                <a:spcPts val="0"/>
              </a:spcAft>
              <a:buClr>
                <a:srgbClr val="444746"/>
              </a:buClr>
              <a:buSzPct val="100000"/>
              <a:buFont typeface="Arial"/>
              <a:buNone/>
            </a:pPr>
            <a:r>
              <a:rPr lang="en-GB" sz="5600" b="1">
                <a:solidFill>
                  <a:srgbClr val="444746"/>
                </a:solidFill>
                <a:latin typeface="Roboto"/>
                <a:ea typeface="Roboto"/>
                <a:cs typeface="Roboto"/>
                <a:sym typeface="Roboto"/>
              </a:rPr>
              <a:t>47% sleep under 6 hours a night</a:t>
            </a:r>
            <a:endParaRPr/>
          </a:p>
          <a:p>
            <a:pPr marL="227965" marR="0" lvl="0" indent="-100965" algn="l" rtl="0">
              <a:lnSpc>
                <a:spcPct val="120000"/>
              </a:lnSpc>
              <a:spcBef>
                <a:spcPts val="1000"/>
              </a:spcBef>
              <a:spcAft>
                <a:spcPts val="0"/>
              </a:spcAft>
              <a:buClr>
                <a:schemeClr val="dk1"/>
              </a:buClr>
              <a:buSzPct val="100000"/>
              <a:buFont typeface="Arial"/>
              <a:buNone/>
            </a:pPr>
            <a:endParaRPr sz="8000">
              <a:solidFill>
                <a:srgbClr val="002060"/>
              </a:solidFill>
              <a:latin typeface="Lato"/>
              <a:ea typeface="Lato"/>
              <a:cs typeface="Lato"/>
              <a:sym typeface="Lato"/>
            </a:endParaRPr>
          </a:p>
          <a:p>
            <a:pPr marL="227965" marR="0" lvl="0" indent="-100965" algn="l" rtl="0">
              <a:lnSpc>
                <a:spcPct val="120000"/>
              </a:lnSpc>
              <a:spcBef>
                <a:spcPts val="1000"/>
              </a:spcBef>
              <a:spcAft>
                <a:spcPts val="0"/>
              </a:spcAft>
              <a:buClr>
                <a:schemeClr val="dk1"/>
              </a:buClr>
              <a:buSzPct val="100000"/>
              <a:buFont typeface="Arial"/>
              <a:buNone/>
            </a:pPr>
            <a:endParaRPr sz="8000">
              <a:solidFill>
                <a:srgbClr val="002060"/>
              </a:solidFill>
              <a:latin typeface="Lato"/>
              <a:ea typeface="Lato"/>
              <a:cs typeface="Lato"/>
              <a:sym typeface="Lato"/>
            </a:endParaRPr>
          </a:p>
          <a:p>
            <a:pPr marL="0" marR="0" lvl="0" indent="0" algn="l" rtl="0">
              <a:lnSpc>
                <a:spcPct val="120000"/>
              </a:lnSpc>
              <a:spcBef>
                <a:spcPts val="1000"/>
              </a:spcBef>
              <a:spcAft>
                <a:spcPts val="0"/>
              </a:spcAft>
              <a:buClr>
                <a:schemeClr val="dk1"/>
              </a:buClr>
              <a:buSzPct val="1000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a:p>
            <a:pPr marL="342900" marR="0" lvl="0" indent="-304800" algn="l" rtl="0">
              <a:lnSpc>
                <a:spcPct val="120000"/>
              </a:lnSpc>
              <a:spcBef>
                <a:spcPts val="1000"/>
              </a:spcBef>
              <a:spcAft>
                <a:spcPts val="0"/>
              </a:spcAft>
              <a:buClr>
                <a:schemeClr val="dk1"/>
              </a:buClr>
              <a:buSzPct val="100000"/>
              <a:buFont typeface="Arial"/>
              <a:buNone/>
            </a:pPr>
            <a:endParaRPr sz="2400">
              <a:solidFill>
                <a:srgbClr val="002060"/>
              </a:solidFill>
              <a:latin typeface="Lato"/>
              <a:ea typeface="Lato"/>
              <a:cs typeface="Lato"/>
              <a:sym typeface="Lato"/>
            </a:endParaRPr>
          </a:p>
          <a:p>
            <a:pPr marL="0" marR="0" lvl="0" indent="0" algn="l" rtl="0">
              <a:lnSpc>
                <a:spcPct val="120000"/>
              </a:lnSpc>
              <a:spcBef>
                <a:spcPts val="1000"/>
              </a:spcBef>
              <a:spcAft>
                <a:spcPts val="0"/>
              </a:spcAft>
              <a:buClr>
                <a:schemeClr val="dk1"/>
              </a:buClr>
              <a:buSzPct val="1000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4"/>
          <p:cNvSpPr txBox="1">
            <a:spLocks noGrp="1"/>
          </p:cNvSpPr>
          <p:nvPr>
            <p:ph type="body" idx="1"/>
          </p:nvPr>
        </p:nvSpPr>
        <p:spPr>
          <a:xfrm>
            <a:off x="553661" y="564116"/>
            <a:ext cx="7852697" cy="177037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3500"/>
              <a:buNone/>
            </a:pPr>
            <a:r>
              <a:rPr lang="en-GB" sz="3500" b="1">
                <a:solidFill>
                  <a:srgbClr val="002060"/>
                </a:solidFill>
                <a:latin typeface="Lato"/>
                <a:ea typeface="Lato"/>
                <a:cs typeface="Lato"/>
                <a:sym typeface="Lato"/>
              </a:rPr>
              <a:t>Health Changes (Pre-Post)</a:t>
            </a:r>
            <a:endParaRPr/>
          </a:p>
        </p:txBody>
      </p:sp>
      <p:pic>
        <p:nvPicPr>
          <p:cNvPr id="215" name="Google Shape;215;p14" descr="A graph of a number of people&#10;&#10;AI-generated content may be incorrect."/>
          <p:cNvPicPr preferRelativeResize="0"/>
          <p:nvPr/>
        </p:nvPicPr>
        <p:blipFill rotWithShape="1">
          <a:blip r:embed="rId3">
            <a:alphaModFix/>
          </a:blip>
          <a:srcRect t="6226" r="29882" b="126"/>
          <a:stretch/>
        </p:blipFill>
        <p:spPr>
          <a:xfrm>
            <a:off x="6096004" y="887595"/>
            <a:ext cx="4698024" cy="3587766"/>
          </a:xfrm>
          <a:prstGeom prst="rect">
            <a:avLst/>
          </a:prstGeom>
          <a:noFill/>
          <a:ln>
            <a:noFill/>
          </a:ln>
        </p:spPr>
      </p:pic>
      <p:pic>
        <p:nvPicPr>
          <p:cNvPr id="216" name="Google Shape;216;p14" descr="A graph of different colored bars&#10;&#10;AI-generated content may be incorrect."/>
          <p:cNvPicPr preferRelativeResize="0"/>
          <p:nvPr/>
        </p:nvPicPr>
        <p:blipFill rotWithShape="1">
          <a:blip r:embed="rId4">
            <a:alphaModFix/>
          </a:blip>
          <a:srcRect/>
          <a:stretch/>
        </p:blipFill>
        <p:spPr>
          <a:xfrm>
            <a:off x="6098783" y="4670704"/>
            <a:ext cx="3568421" cy="1920007"/>
          </a:xfrm>
          <a:prstGeom prst="rect">
            <a:avLst/>
          </a:prstGeom>
          <a:noFill/>
          <a:ln>
            <a:noFill/>
          </a:ln>
        </p:spPr>
      </p:pic>
      <p:sp>
        <p:nvSpPr>
          <p:cNvPr id="217" name="Google Shape;217;p14"/>
          <p:cNvSpPr txBox="1"/>
          <p:nvPr/>
        </p:nvSpPr>
        <p:spPr>
          <a:xfrm>
            <a:off x="557707" y="1242498"/>
            <a:ext cx="5870149" cy="502619"/>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l" rtl="0">
              <a:lnSpc>
                <a:spcPct val="90000"/>
              </a:lnSpc>
              <a:spcBef>
                <a:spcPts val="0"/>
              </a:spcBef>
              <a:spcAft>
                <a:spcPts val="0"/>
              </a:spcAft>
              <a:buClr>
                <a:srgbClr val="002060"/>
              </a:buClr>
              <a:buSzPct val="100000"/>
              <a:buFont typeface="Arial"/>
              <a:buNone/>
            </a:pPr>
            <a:r>
              <a:rPr lang="en-GB" sz="2400" b="1">
                <a:solidFill>
                  <a:srgbClr val="002060"/>
                </a:solidFill>
                <a:latin typeface="Lato"/>
                <a:ea typeface="Lato"/>
                <a:cs typeface="Lato"/>
                <a:sym typeface="Lato"/>
              </a:rPr>
              <a:t>Average improvements at 8 weeks vs baseline:</a:t>
            </a:r>
            <a:endParaRPr/>
          </a:p>
          <a:p>
            <a:pPr marL="0" marR="0" lvl="0" indent="0" algn="l" rtl="0">
              <a:lnSpc>
                <a:spcPct val="90000"/>
              </a:lnSpc>
              <a:spcBef>
                <a:spcPts val="1000"/>
              </a:spcBef>
              <a:spcAft>
                <a:spcPts val="0"/>
              </a:spcAft>
              <a:buClr>
                <a:schemeClr val="dk1"/>
              </a:buClr>
              <a:buSzPct val="100000"/>
              <a:buFont typeface="Arial"/>
              <a:buNone/>
            </a:pPr>
            <a:endParaRPr sz="2800">
              <a:solidFill>
                <a:schemeClr val="dk1"/>
              </a:solidFill>
              <a:latin typeface="Calibri"/>
              <a:ea typeface="Calibri"/>
              <a:cs typeface="Calibri"/>
              <a:sym typeface="Calibri"/>
            </a:endParaRPr>
          </a:p>
        </p:txBody>
      </p:sp>
      <p:sp>
        <p:nvSpPr>
          <p:cNvPr id="218" name="Google Shape;218;p14"/>
          <p:cNvSpPr txBox="1"/>
          <p:nvPr/>
        </p:nvSpPr>
        <p:spPr>
          <a:xfrm>
            <a:off x="557002" y="1683143"/>
            <a:ext cx="5447400" cy="5987700"/>
          </a:xfrm>
          <a:prstGeom prst="rect">
            <a:avLst/>
          </a:prstGeom>
          <a:noFill/>
          <a:ln>
            <a:noFill/>
          </a:ln>
        </p:spPr>
        <p:txBody>
          <a:bodyPr spcFirstLastPara="1" wrap="square" lIns="91425" tIns="45700" rIns="91425" bIns="45700" anchor="t" anchorCtr="0">
            <a:spAutoFit/>
          </a:bodyPr>
          <a:lstStyle/>
          <a:p>
            <a:pPr marL="227965" marR="0" lvl="0" indent="-227965" algn="l" rtl="0">
              <a:spcBef>
                <a:spcPts val="0"/>
              </a:spcBef>
              <a:spcAft>
                <a:spcPts val="0"/>
              </a:spcAft>
              <a:buClr>
                <a:srgbClr val="002060"/>
              </a:buClr>
              <a:buSzPts val="1800"/>
              <a:buFont typeface="Lato"/>
              <a:buChar char="•"/>
            </a:pPr>
            <a:r>
              <a:rPr lang="en-GB" sz="1800">
                <a:solidFill>
                  <a:srgbClr val="002060"/>
                </a:solidFill>
                <a:latin typeface="Lato"/>
                <a:ea typeface="Lato"/>
                <a:cs typeface="Lato"/>
                <a:sym typeface="Lato"/>
              </a:rPr>
              <a:t>Moderate exercise: 33% </a:t>
            </a:r>
            <a:endParaRPr sz="1800">
              <a:solidFill>
                <a:srgbClr val="002060"/>
              </a:solidFill>
              <a:latin typeface="Lato"/>
              <a:ea typeface="Lato"/>
              <a:cs typeface="Lato"/>
              <a:sym typeface="Lato"/>
            </a:endParaRPr>
          </a:p>
          <a:p>
            <a:pPr marL="227965" marR="0" lvl="0" indent="-227965" algn="l" rtl="0">
              <a:spcBef>
                <a:spcPts val="0"/>
              </a:spcBef>
              <a:spcAft>
                <a:spcPts val="0"/>
              </a:spcAft>
              <a:buClr>
                <a:srgbClr val="002060"/>
              </a:buClr>
              <a:buSzPts val="1800"/>
              <a:buFont typeface="Lato"/>
              <a:buChar char="•"/>
            </a:pPr>
            <a:r>
              <a:rPr lang="en-GB" sz="1800">
                <a:solidFill>
                  <a:srgbClr val="002060"/>
                </a:solidFill>
                <a:latin typeface="Lato"/>
                <a:ea typeface="Lato"/>
                <a:cs typeface="Lato"/>
                <a:sym typeface="Lato"/>
              </a:rPr>
              <a:t>Flexibility/balance exercise: 25%</a:t>
            </a:r>
            <a:endParaRPr>
              <a:latin typeface="Lato"/>
              <a:ea typeface="Lato"/>
              <a:cs typeface="Lato"/>
              <a:sym typeface="Lato"/>
            </a:endParaRPr>
          </a:p>
          <a:p>
            <a:pPr marL="227965" marR="0" lvl="0" indent="-227965" algn="l" rtl="0">
              <a:spcBef>
                <a:spcPts val="0"/>
              </a:spcBef>
              <a:spcAft>
                <a:spcPts val="0"/>
              </a:spcAft>
              <a:buClr>
                <a:srgbClr val="002060"/>
              </a:buClr>
              <a:buSzPts val="1800"/>
              <a:buFont typeface="Lato"/>
              <a:buChar char="•"/>
            </a:pPr>
            <a:r>
              <a:rPr lang="en-GB" sz="1800">
                <a:solidFill>
                  <a:srgbClr val="002060"/>
                </a:solidFill>
                <a:latin typeface="Lato"/>
                <a:ea typeface="Lato"/>
                <a:cs typeface="Lato"/>
                <a:sym typeface="Lato"/>
              </a:rPr>
              <a:t>Fruit &amp; Veg: 14%</a:t>
            </a:r>
            <a:endParaRPr>
              <a:latin typeface="Lato"/>
              <a:ea typeface="Lato"/>
              <a:cs typeface="Lato"/>
              <a:sym typeface="Lato"/>
            </a:endParaRPr>
          </a:p>
          <a:p>
            <a:pPr marL="227965" marR="0" lvl="0" indent="-227965" algn="l" rtl="0">
              <a:spcBef>
                <a:spcPts val="0"/>
              </a:spcBef>
              <a:spcAft>
                <a:spcPts val="0"/>
              </a:spcAft>
              <a:buClr>
                <a:srgbClr val="002060"/>
              </a:buClr>
              <a:buSzPts val="1800"/>
              <a:buFont typeface="Lato"/>
              <a:buChar char="•"/>
            </a:pPr>
            <a:r>
              <a:rPr lang="en-GB" sz="1800">
                <a:solidFill>
                  <a:srgbClr val="002060"/>
                </a:solidFill>
                <a:latin typeface="Lato"/>
                <a:ea typeface="Lato"/>
                <a:cs typeface="Lato"/>
                <a:sym typeface="Lato"/>
              </a:rPr>
              <a:t>Stress: 20%</a:t>
            </a:r>
            <a:endParaRPr>
              <a:latin typeface="Lato"/>
              <a:ea typeface="Lato"/>
              <a:cs typeface="Lato"/>
              <a:sym typeface="Lato"/>
            </a:endParaRPr>
          </a:p>
          <a:p>
            <a:pPr marL="227965" marR="0" lvl="0" indent="-227965" algn="l" rtl="0">
              <a:spcBef>
                <a:spcPts val="0"/>
              </a:spcBef>
              <a:spcAft>
                <a:spcPts val="0"/>
              </a:spcAft>
              <a:buClr>
                <a:srgbClr val="002060"/>
              </a:buClr>
              <a:buSzPts val="1800"/>
              <a:buFont typeface="Lato"/>
              <a:buChar char="•"/>
            </a:pPr>
            <a:r>
              <a:rPr lang="en-GB" sz="1800">
                <a:solidFill>
                  <a:srgbClr val="002060"/>
                </a:solidFill>
                <a:latin typeface="Lato"/>
                <a:ea typeface="Lato"/>
                <a:cs typeface="Lato"/>
                <a:sym typeface="Lato"/>
              </a:rPr>
              <a:t>ONS4 Wellbeing: 34%</a:t>
            </a:r>
            <a:endParaRPr>
              <a:latin typeface="Lato"/>
              <a:ea typeface="Lato"/>
              <a:cs typeface="Lato"/>
              <a:sym typeface="Lato"/>
            </a:endParaRPr>
          </a:p>
          <a:p>
            <a:pPr marL="227965" marR="0" lvl="0" indent="-227965" algn="l" rtl="0">
              <a:spcBef>
                <a:spcPts val="0"/>
              </a:spcBef>
              <a:spcAft>
                <a:spcPts val="0"/>
              </a:spcAft>
              <a:buClr>
                <a:srgbClr val="002060"/>
              </a:buClr>
              <a:buSzPts val="1800"/>
              <a:buFont typeface="Lato"/>
              <a:buChar char="•"/>
            </a:pPr>
            <a:r>
              <a:rPr lang="en-GB" sz="1800">
                <a:solidFill>
                  <a:srgbClr val="002060"/>
                </a:solidFill>
                <a:latin typeface="Lato"/>
                <a:ea typeface="Lato"/>
                <a:cs typeface="Lato"/>
                <a:sym typeface="Lato"/>
              </a:rPr>
              <a:t>Drinking frequency: 11%</a:t>
            </a:r>
            <a:endParaRPr>
              <a:latin typeface="Lato"/>
              <a:ea typeface="Lato"/>
              <a:cs typeface="Lato"/>
              <a:sym typeface="Lato"/>
            </a:endParaRPr>
          </a:p>
          <a:p>
            <a:pPr marL="227965" marR="0" lvl="0" indent="-227965" algn="l" rtl="0">
              <a:spcBef>
                <a:spcPts val="0"/>
              </a:spcBef>
              <a:spcAft>
                <a:spcPts val="0"/>
              </a:spcAft>
              <a:buClr>
                <a:srgbClr val="002060"/>
              </a:buClr>
              <a:buSzPts val="1800"/>
              <a:buFont typeface="Lato"/>
              <a:buChar char="•"/>
            </a:pPr>
            <a:r>
              <a:rPr lang="en-GB" sz="1800">
                <a:solidFill>
                  <a:srgbClr val="002060"/>
                </a:solidFill>
                <a:latin typeface="Lato"/>
                <a:ea typeface="Lato"/>
                <a:cs typeface="Lato"/>
                <a:sym typeface="Lato"/>
              </a:rPr>
              <a:t>Drinking amount: 28%</a:t>
            </a:r>
            <a:endParaRPr>
              <a:latin typeface="Lato"/>
              <a:ea typeface="Lato"/>
              <a:cs typeface="Lato"/>
              <a:sym typeface="Lato"/>
            </a:endParaRPr>
          </a:p>
          <a:p>
            <a:pPr marL="227965" marR="0" lvl="0" indent="-227965" algn="l" rtl="0">
              <a:spcBef>
                <a:spcPts val="0"/>
              </a:spcBef>
              <a:spcAft>
                <a:spcPts val="0"/>
              </a:spcAft>
              <a:buClr>
                <a:srgbClr val="002060"/>
              </a:buClr>
              <a:buSzPts val="1800"/>
              <a:buFont typeface="Lato"/>
              <a:buChar char="•"/>
            </a:pPr>
            <a:r>
              <a:rPr lang="en-GB" sz="1800">
                <a:solidFill>
                  <a:srgbClr val="002060"/>
                </a:solidFill>
                <a:latin typeface="Lato"/>
                <a:ea typeface="Lato"/>
                <a:cs typeface="Lato"/>
                <a:sym typeface="Lato"/>
              </a:rPr>
              <a:t>Sleep hours: 12%</a:t>
            </a:r>
            <a:endParaRPr>
              <a:latin typeface="Lato"/>
              <a:ea typeface="Lato"/>
              <a:cs typeface="Lato"/>
              <a:sym typeface="Lato"/>
            </a:endParaRPr>
          </a:p>
          <a:p>
            <a:pPr marL="227965" marR="0" lvl="0" indent="-227965" algn="l" rtl="0">
              <a:spcBef>
                <a:spcPts val="0"/>
              </a:spcBef>
              <a:spcAft>
                <a:spcPts val="0"/>
              </a:spcAft>
              <a:buClr>
                <a:srgbClr val="002060"/>
              </a:buClr>
              <a:buSzPts val="1800"/>
              <a:buFont typeface="Lato"/>
              <a:buChar char="•"/>
            </a:pPr>
            <a:r>
              <a:rPr lang="en-GB" sz="1800">
                <a:solidFill>
                  <a:srgbClr val="002060"/>
                </a:solidFill>
                <a:latin typeface="Lato"/>
                <a:ea typeface="Lato"/>
                <a:cs typeface="Lato"/>
                <a:sym typeface="Lato"/>
              </a:rPr>
              <a:t>Energy: 21%</a:t>
            </a:r>
            <a:endParaRPr>
              <a:latin typeface="Lato"/>
              <a:ea typeface="Lato"/>
              <a:cs typeface="Lato"/>
              <a:sym typeface="Lato"/>
            </a:endParaRPr>
          </a:p>
          <a:p>
            <a:pPr marL="0" marR="0" lvl="0" indent="0" algn="l" rtl="0">
              <a:spcBef>
                <a:spcPts val="0"/>
              </a:spcBef>
              <a:spcAft>
                <a:spcPts val="0"/>
              </a:spcAft>
              <a:buNone/>
            </a:pPr>
            <a:r>
              <a:rPr lang="en-GB" sz="1400">
                <a:solidFill>
                  <a:srgbClr val="002060"/>
                </a:solidFill>
                <a:latin typeface="Lato"/>
                <a:ea typeface="Lato"/>
                <a:cs typeface="Lato"/>
                <a:sym typeface="Lato"/>
              </a:rPr>
              <a:t>(In people that started with low to medium scores at baseline and completed follow up surveys)</a:t>
            </a:r>
            <a:endParaRPr>
              <a:latin typeface="Lato"/>
              <a:ea typeface="Lato"/>
              <a:cs typeface="Lato"/>
              <a:sym typeface="Lato"/>
            </a:endParaRPr>
          </a:p>
          <a:p>
            <a:pPr marL="0" marR="0" lvl="0" indent="0" algn="l" rtl="0">
              <a:spcBef>
                <a:spcPts val="0"/>
              </a:spcBef>
              <a:spcAft>
                <a:spcPts val="0"/>
              </a:spcAft>
              <a:buNone/>
            </a:pPr>
            <a:endParaRPr sz="1400">
              <a:solidFill>
                <a:srgbClr val="002060"/>
              </a:solidFill>
              <a:latin typeface="Lato"/>
              <a:ea typeface="Lato"/>
              <a:cs typeface="Lato"/>
              <a:sym typeface="Lato"/>
            </a:endParaRPr>
          </a:p>
          <a:p>
            <a:pPr marL="0" marR="0" lvl="0" indent="0" algn="l" rtl="0">
              <a:spcBef>
                <a:spcPts val="0"/>
              </a:spcBef>
              <a:spcAft>
                <a:spcPts val="0"/>
              </a:spcAft>
              <a:buNone/>
            </a:pPr>
            <a:r>
              <a:rPr lang="en-GB" sz="1600">
                <a:solidFill>
                  <a:srgbClr val="002060"/>
                </a:solidFill>
                <a:latin typeface="Lato"/>
                <a:ea typeface="Lato"/>
                <a:cs typeface="Lato"/>
                <a:sym typeface="Lato"/>
              </a:rPr>
              <a:t>Similar change levels at 6 months, so initial changes generally sustained</a:t>
            </a:r>
            <a:endParaRPr sz="1800">
              <a:solidFill>
                <a:schemeClr val="dk1"/>
              </a:solidFill>
              <a:latin typeface="Lato"/>
              <a:ea typeface="Lato"/>
              <a:cs typeface="Lato"/>
              <a:sym typeface="Lato"/>
            </a:endParaRPr>
          </a:p>
          <a:p>
            <a:pPr marL="0" marR="0" lvl="0" indent="0" algn="l" rtl="0">
              <a:spcBef>
                <a:spcPts val="0"/>
              </a:spcBef>
              <a:spcAft>
                <a:spcPts val="0"/>
              </a:spcAft>
              <a:buNone/>
            </a:pPr>
            <a:endParaRPr sz="1800">
              <a:solidFill>
                <a:srgbClr val="002060"/>
              </a:solidFill>
              <a:latin typeface="Lato"/>
              <a:ea typeface="Lato"/>
              <a:cs typeface="Lato"/>
              <a:sym typeface="Lato"/>
            </a:endParaRPr>
          </a:p>
          <a:p>
            <a:pPr marL="0" marR="0" lvl="0" indent="0" algn="l" rtl="0">
              <a:spcBef>
                <a:spcPts val="0"/>
              </a:spcBef>
              <a:spcAft>
                <a:spcPts val="0"/>
              </a:spcAft>
              <a:buNone/>
            </a:pPr>
            <a:r>
              <a:rPr lang="en-GB" sz="1600" b="1">
                <a:solidFill>
                  <a:srgbClr val="002060"/>
                </a:solidFill>
                <a:latin typeface="Lato"/>
                <a:ea typeface="Lato"/>
                <a:cs typeface="Lato"/>
                <a:sym typeface="Lato"/>
              </a:rPr>
              <a:t>Average weight loss after 6 months</a:t>
            </a:r>
            <a:r>
              <a:rPr lang="en-GB" sz="1600">
                <a:solidFill>
                  <a:srgbClr val="002060"/>
                </a:solidFill>
                <a:latin typeface="Lato"/>
                <a:ea typeface="Lato"/>
                <a:cs typeface="Lato"/>
                <a:sym typeface="Lato"/>
              </a:rPr>
              <a:t> = </a:t>
            </a:r>
            <a:r>
              <a:rPr lang="en-GB" sz="1600" b="1">
                <a:solidFill>
                  <a:srgbClr val="002060"/>
                </a:solidFill>
                <a:latin typeface="Lato"/>
                <a:ea typeface="Lato"/>
                <a:cs typeface="Lato"/>
                <a:sym typeface="Lato"/>
              </a:rPr>
              <a:t>5%</a:t>
            </a:r>
            <a:r>
              <a:rPr lang="en-GB" sz="1600">
                <a:solidFill>
                  <a:srgbClr val="002060"/>
                </a:solidFill>
                <a:latin typeface="Lato"/>
                <a:ea typeface="Lato"/>
                <a:cs typeface="Lato"/>
                <a:sym typeface="Lato"/>
              </a:rPr>
              <a:t> (in people tracking this)</a:t>
            </a:r>
            <a:endParaRPr sz="1600">
              <a:solidFill>
                <a:srgbClr val="002060"/>
              </a:solidFill>
              <a:latin typeface="Lato"/>
              <a:ea typeface="Lato"/>
              <a:cs typeface="Lato"/>
              <a:sym typeface="Lato"/>
            </a:endParaRPr>
          </a:p>
          <a:p>
            <a:pPr marL="0" marR="0" lvl="0" indent="0" algn="l" rtl="0">
              <a:spcBef>
                <a:spcPts val="0"/>
              </a:spcBef>
              <a:spcAft>
                <a:spcPts val="0"/>
              </a:spcAft>
              <a:buNone/>
            </a:pPr>
            <a:r>
              <a:rPr lang="en-GB" sz="1600" b="1">
                <a:solidFill>
                  <a:srgbClr val="002060"/>
                </a:solidFill>
                <a:latin typeface="Lato"/>
                <a:ea typeface="Lato"/>
                <a:cs typeface="Lato"/>
                <a:sym typeface="Lato"/>
              </a:rPr>
              <a:t>Systolic BP average reduction after 6 months</a:t>
            </a:r>
            <a:r>
              <a:rPr lang="en-GB" sz="1600">
                <a:solidFill>
                  <a:srgbClr val="002060"/>
                </a:solidFill>
                <a:latin typeface="Lato"/>
                <a:ea typeface="Lato"/>
                <a:cs typeface="Lato"/>
                <a:sym typeface="Lato"/>
              </a:rPr>
              <a:t> = </a:t>
            </a:r>
            <a:r>
              <a:rPr lang="en-GB" sz="1600" b="1">
                <a:solidFill>
                  <a:srgbClr val="002060"/>
                </a:solidFill>
                <a:latin typeface="Lato"/>
                <a:ea typeface="Lato"/>
                <a:cs typeface="Lato"/>
                <a:sym typeface="Lato"/>
              </a:rPr>
              <a:t>4mmHG</a:t>
            </a:r>
            <a:r>
              <a:rPr lang="en-GB" sz="1600">
                <a:solidFill>
                  <a:srgbClr val="002060"/>
                </a:solidFill>
                <a:latin typeface="Lato"/>
                <a:ea typeface="Lato"/>
                <a:cs typeface="Lato"/>
                <a:sym typeface="Lato"/>
              </a:rPr>
              <a:t> (in people with high BP) </a:t>
            </a:r>
            <a:br>
              <a:rPr lang="en-GB"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a:p>
            <a:pPr marL="227965" marR="0" lvl="0" indent="-113665" algn="l" rtl="0">
              <a:spcBef>
                <a:spcPts val="0"/>
              </a:spcBef>
              <a:spcAft>
                <a:spcPts val="0"/>
              </a:spcAft>
              <a:buClr>
                <a:schemeClr val="dk1"/>
              </a:buClr>
              <a:buSzPts val="1800"/>
              <a:buFont typeface="Arial"/>
              <a:buNone/>
            </a:pPr>
            <a:endParaRPr sz="1800" b="1">
              <a:solidFill>
                <a:srgbClr val="002060"/>
              </a:solidFill>
              <a:latin typeface="Lato"/>
              <a:ea typeface="Lato"/>
              <a:cs typeface="Lato"/>
              <a:sym typeface="Lato"/>
            </a:endParaRPr>
          </a:p>
          <a:p>
            <a:pPr marL="0" marR="0" lvl="0" indent="0" algn="l" rtl="0">
              <a:spcBef>
                <a:spcPts val="0"/>
              </a:spcBef>
              <a:spcAft>
                <a:spcPts val="0"/>
              </a:spcAft>
              <a:buNone/>
            </a:pPr>
            <a:endParaRPr sz="1800">
              <a:solidFill>
                <a:schemeClr val="dk1"/>
              </a:solidFill>
              <a:latin typeface="Lato"/>
              <a:ea typeface="Lato"/>
              <a:cs typeface="Lato"/>
              <a:sym typeface="Lato"/>
            </a:endParaRPr>
          </a:p>
          <a:p>
            <a:pPr marL="227965" marR="0" lvl="0" indent="-158115" algn="l" rtl="0">
              <a:spcBef>
                <a:spcPts val="0"/>
              </a:spcBef>
              <a:spcAft>
                <a:spcPts val="0"/>
              </a:spcAft>
              <a:buClr>
                <a:schemeClr val="dk1"/>
              </a:buClr>
              <a:buSzPts val="1100"/>
              <a:buFont typeface="Arial"/>
              <a:buNone/>
            </a:pPr>
            <a:endParaRPr sz="1100">
              <a:solidFill>
                <a:schemeClr val="dk1"/>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5"/>
          <p:cNvSpPr txBox="1">
            <a:spLocks noGrp="1"/>
          </p:cNvSpPr>
          <p:nvPr>
            <p:ph type="body" idx="1"/>
          </p:nvPr>
        </p:nvSpPr>
        <p:spPr>
          <a:xfrm>
            <a:off x="553661" y="564116"/>
            <a:ext cx="7852697" cy="177037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3500"/>
              <a:buNone/>
            </a:pPr>
            <a:r>
              <a:rPr lang="en-GB" sz="3500" b="1">
                <a:solidFill>
                  <a:srgbClr val="002060"/>
                </a:solidFill>
                <a:latin typeface="Lato"/>
                <a:ea typeface="Lato"/>
                <a:cs typeface="Lato"/>
                <a:sym typeface="Lato"/>
              </a:rPr>
              <a:t>Health Changes (Pre-Post)</a:t>
            </a:r>
            <a:endParaRPr/>
          </a:p>
          <a:p>
            <a:pPr marL="0" lvl="0" indent="0" algn="l" rtl="0">
              <a:lnSpc>
                <a:spcPct val="90000"/>
              </a:lnSpc>
              <a:spcBef>
                <a:spcPts val="1000"/>
              </a:spcBef>
              <a:spcAft>
                <a:spcPts val="0"/>
              </a:spcAft>
              <a:buClr>
                <a:schemeClr val="accent2"/>
              </a:buClr>
              <a:buSzPts val="3500"/>
              <a:buNone/>
            </a:pPr>
            <a:r>
              <a:rPr lang="en-GB" sz="3500" b="1" i="1">
                <a:solidFill>
                  <a:srgbClr val="FF6727"/>
                </a:solidFill>
                <a:latin typeface="Lato"/>
                <a:ea typeface="Lato"/>
                <a:cs typeface="Lato"/>
                <a:sym typeface="Lato"/>
              </a:rPr>
              <a:t>NAFLD &amp; T2 Diabetes </a:t>
            </a:r>
            <a:endParaRPr>
              <a:solidFill>
                <a:srgbClr val="FF6727"/>
              </a:solidFill>
            </a:endParaRPr>
          </a:p>
        </p:txBody>
      </p:sp>
      <p:sp>
        <p:nvSpPr>
          <p:cNvPr id="224" name="Google Shape;224;p15"/>
          <p:cNvSpPr txBox="1"/>
          <p:nvPr/>
        </p:nvSpPr>
        <p:spPr>
          <a:xfrm>
            <a:off x="557002" y="1871957"/>
            <a:ext cx="5447400" cy="558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rgbClr val="FF6727"/>
                </a:solidFill>
                <a:latin typeface="Lato"/>
                <a:ea typeface="Lato"/>
                <a:cs typeface="Lato"/>
                <a:sym typeface="Lato"/>
              </a:rPr>
              <a:t>NAFLD 8 week changes</a:t>
            </a:r>
            <a:endParaRPr>
              <a:solidFill>
                <a:srgbClr val="FF6727"/>
              </a:solidFill>
            </a:endParaRPr>
          </a:p>
          <a:p>
            <a:pPr marL="0" marR="0" lvl="0" indent="0" algn="l" rtl="0">
              <a:spcBef>
                <a:spcPts val="0"/>
              </a:spcBef>
              <a:spcAft>
                <a:spcPts val="0"/>
              </a:spcAft>
              <a:buNone/>
            </a:pPr>
            <a:r>
              <a:rPr lang="en-GB" sz="1600" b="1">
                <a:solidFill>
                  <a:srgbClr val="002060"/>
                </a:solidFill>
                <a:latin typeface="Lato"/>
                <a:ea typeface="Lato"/>
                <a:cs typeface="Lato"/>
                <a:sym typeface="Lato"/>
              </a:rPr>
              <a:t>Energy: </a:t>
            </a:r>
            <a:r>
              <a:rPr lang="en-GB" sz="1600">
                <a:solidFill>
                  <a:srgbClr val="002060"/>
                </a:solidFill>
                <a:latin typeface="Lato"/>
                <a:ea typeface="Lato"/>
                <a:cs typeface="Lato"/>
                <a:sym typeface="Lato"/>
              </a:rPr>
              <a:t>Started particularly bad with 66% tired most days. There was an 8 week average improvement =27%</a:t>
            </a:r>
            <a:endParaRPr sz="1600">
              <a:solidFill>
                <a:srgbClr val="000000"/>
              </a:solidFill>
              <a:latin typeface="Calibri"/>
              <a:ea typeface="Calibri"/>
              <a:cs typeface="Calibri"/>
              <a:sym typeface="Calibri"/>
            </a:endParaRPr>
          </a:p>
          <a:p>
            <a:pPr marL="0" marR="0" lvl="0" indent="0" algn="l" rtl="0">
              <a:spcBef>
                <a:spcPts val="0"/>
              </a:spcBef>
              <a:spcAft>
                <a:spcPts val="0"/>
              </a:spcAft>
              <a:buNone/>
            </a:pPr>
            <a:r>
              <a:rPr lang="en-GB" sz="1600" b="1">
                <a:solidFill>
                  <a:srgbClr val="002060"/>
                </a:solidFill>
                <a:latin typeface="Lato"/>
                <a:ea typeface="Lato"/>
                <a:cs typeface="Lato"/>
                <a:sym typeface="Lato"/>
              </a:rPr>
              <a:t>Resistance/Strength: </a:t>
            </a:r>
            <a:r>
              <a:rPr lang="en-GB" sz="1600">
                <a:solidFill>
                  <a:srgbClr val="002060"/>
                </a:solidFill>
                <a:latin typeface="Lato"/>
                <a:ea typeface="Lato"/>
                <a:cs typeface="Lato"/>
                <a:sym typeface="Lato"/>
              </a:rPr>
              <a:t>Started particularly bad with 3% achieving national guidelines. 8 week average improvement =28%</a:t>
            </a:r>
            <a:endParaRPr sz="16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rgbClr val="FF6727"/>
              </a:solidFill>
              <a:latin typeface="Lato"/>
              <a:ea typeface="Lato"/>
              <a:cs typeface="Lato"/>
              <a:sym typeface="Lato"/>
            </a:endParaRPr>
          </a:p>
          <a:p>
            <a:pPr marL="0" marR="0" lvl="0" indent="0" algn="l" rtl="0">
              <a:spcBef>
                <a:spcPts val="0"/>
              </a:spcBef>
              <a:spcAft>
                <a:spcPts val="0"/>
              </a:spcAft>
              <a:buNone/>
            </a:pPr>
            <a:r>
              <a:rPr lang="en-GB" sz="1800" b="1">
                <a:solidFill>
                  <a:srgbClr val="FF6727"/>
                </a:solidFill>
                <a:latin typeface="Lato"/>
                <a:ea typeface="Lato"/>
                <a:cs typeface="Lato"/>
                <a:sym typeface="Lato"/>
              </a:rPr>
              <a:t>T2 Diabetes 8 week changes</a:t>
            </a:r>
            <a:endParaRPr sz="1800">
              <a:solidFill>
                <a:srgbClr val="FF6727"/>
              </a:solidFill>
              <a:latin typeface="Lato"/>
              <a:ea typeface="Lato"/>
              <a:cs typeface="Lato"/>
              <a:sym typeface="Lato"/>
            </a:endParaRPr>
          </a:p>
          <a:p>
            <a:pPr marL="0" marR="0" lvl="0" indent="0" algn="l" rtl="0">
              <a:spcBef>
                <a:spcPts val="0"/>
              </a:spcBef>
              <a:spcAft>
                <a:spcPts val="0"/>
              </a:spcAft>
              <a:buNone/>
            </a:pPr>
            <a:r>
              <a:rPr lang="en-GB" sz="1600" b="1">
                <a:solidFill>
                  <a:srgbClr val="002060"/>
                </a:solidFill>
                <a:latin typeface="Lato"/>
                <a:ea typeface="Lato"/>
                <a:cs typeface="Lato"/>
                <a:sym typeface="Lato"/>
              </a:rPr>
              <a:t>Stress: </a:t>
            </a:r>
            <a:r>
              <a:rPr lang="en-GB" sz="1600">
                <a:solidFill>
                  <a:srgbClr val="002060"/>
                </a:solidFill>
                <a:latin typeface="Lato"/>
                <a:ea typeface="Lato"/>
                <a:cs typeface="Lato"/>
                <a:sym typeface="Lato"/>
              </a:rPr>
              <a:t>Started with 33% experiencing high or very high stress. 8 week average improvement =28%</a:t>
            </a:r>
            <a:endParaRPr sz="1600">
              <a:solidFill>
                <a:srgbClr val="002060"/>
              </a:solidFill>
              <a:latin typeface="Lato"/>
              <a:ea typeface="Lato"/>
              <a:cs typeface="Lato"/>
              <a:sym typeface="Lato"/>
            </a:endParaRPr>
          </a:p>
          <a:p>
            <a:pPr marL="0" marR="0" lvl="0" indent="0" algn="l" rtl="0">
              <a:spcBef>
                <a:spcPts val="0"/>
              </a:spcBef>
              <a:spcAft>
                <a:spcPts val="0"/>
              </a:spcAft>
              <a:buNone/>
            </a:pPr>
            <a:r>
              <a:rPr lang="en-GB" sz="1600" b="1">
                <a:solidFill>
                  <a:srgbClr val="002060"/>
                </a:solidFill>
                <a:latin typeface="Lato"/>
                <a:ea typeface="Lato"/>
                <a:cs typeface="Lato"/>
                <a:sym typeface="Lato"/>
              </a:rPr>
              <a:t>Relationship with food:</a:t>
            </a:r>
            <a:r>
              <a:rPr lang="en-GB" sz="1600">
                <a:solidFill>
                  <a:srgbClr val="002060"/>
                </a:solidFill>
                <a:latin typeface="Lato"/>
                <a:ea typeface="Lato"/>
                <a:cs typeface="Lato"/>
                <a:sym typeface="Lato"/>
              </a:rPr>
              <a:t> Started with 43% have potential problematic relationship with food. 8 week average improvement =31%</a:t>
            </a:r>
            <a:endParaRPr/>
          </a:p>
          <a:p>
            <a:pPr marL="0" marR="0" lvl="0" indent="0" algn="l" rtl="0">
              <a:spcBef>
                <a:spcPts val="0"/>
              </a:spcBef>
              <a:spcAft>
                <a:spcPts val="0"/>
              </a:spcAft>
              <a:buNone/>
            </a:pPr>
            <a:r>
              <a:rPr lang="en-GB" sz="1600" b="1">
                <a:solidFill>
                  <a:srgbClr val="002060"/>
                </a:solidFill>
                <a:latin typeface="Lato"/>
                <a:ea typeface="Lato"/>
                <a:cs typeface="Lato"/>
                <a:sym typeface="Lato"/>
              </a:rPr>
              <a:t>Weight: </a:t>
            </a:r>
            <a:r>
              <a:rPr lang="en-GB" sz="1600">
                <a:solidFill>
                  <a:srgbClr val="002060"/>
                </a:solidFill>
                <a:latin typeface="Lato"/>
                <a:ea typeface="Lato"/>
                <a:cs typeface="Lato"/>
                <a:sym typeface="Lato"/>
              </a:rPr>
              <a:t>People tracking weight at both intervals saw an average 4% weight loss in 8 weeks</a:t>
            </a:r>
            <a:endParaRPr/>
          </a:p>
          <a:p>
            <a:pPr marL="0" marR="0" lvl="0" indent="0" algn="l" rtl="0">
              <a:spcBef>
                <a:spcPts val="0"/>
              </a:spcBef>
              <a:spcAft>
                <a:spcPts val="0"/>
              </a:spcAft>
              <a:buNone/>
            </a:pPr>
            <a:endParaRPr sz="1800">
              <a:solidFill>
                <a:srgbClr val="002060"/>
              </a:solidFill>
              <a:latin typeface="Lato"/>
              <a:ea typeface="Lato"/>
              <a:cs typeface="Lato"/>
              <a:sym typeface="Lato"/>
            </a:endParaRPr>
          </a:p>
          <a:p>
            <a:pPr marL="0" marR="0" lvl="0" indent="0" algn="l" rtl="0">
              <a:spcBef>
                <a:spcPts val="0"/>
              </a:spcBef>
              <a:spcAft>
                <a:spcPts val="0"/>
              </a:spcAft>
              <a:buNone/>
            </a:pPr>
            <a:r>
              <a:rPr lang="en-GB" sz="1400">
                <a:solidFill>
                  <a:srgbClr val="002060"/>
                </a:solidFill>
                <a:latin typeface="Lato"/>
                <a:ea typeface="Lato"/>
                <a:cs typeface="Lato"/>
                <a:sym typeface="Lato"/>
              </a:rPr>
              <a:t>(In people that started with low to medium scores at baseline and completed follow up surveys)</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rgbClr val="002060"/>
              </a:solidFill>
              <a:latin typeface="Lato"/>
              <a:ea typeface="Lato"/>
              <a:cs typeface="Lato"/>
              <a:sym typeface="Lato"/>
            </a:endParaRPr>
          </a:p>
          <a:p>
            <a:pPr marL="227965" marR="0" lvl="0" indent="-113665" algn="l" rtl="0">
              <a:spcBef>
                <a:spcPts val="0"/>
              </a:spcBef>
              <a:spcAft>
                <a:spcPts val="0"/>
              </a:spcAft>
              <a:buClr>
                <a:schemeClr val="dk1"/>
              </a:buClr>
              <a:buSzPts val="1800"/>
              <a:buFont typeface="Arial"/>
              <a:buNone/>
            </a:pPr>
            <a:endParaRPr sz="1800" b="1">
              <a:solidFill>
                <a:srgbClr val="002060"/>
              </a:solidFill>
              <a:latin typeface="Lato"/>
              <a:ea typeface="Lato"/>
              <a:cs typeface="Lato"/>
              <a:sym typeface="Lato"/>
            </a:endParaRPr>
          </a:p>
          <a:p>
            <a:pPr marL="0" marR="0" lvl="0" indent="0" algn="l" rtl="0">
              <a:spcBef>
                <a:spcPts val="0"/>
              </a:spcBef>
              <a:spcAft>
                <a:spcPts val="0"/>
              </a:spcAft>
              <a:buNone/>
            </a:pPr>
            <a:endParaRPr sz="1800">
              <a:solidFill>
                <a:srgbClr val="000000"/>
              </a:solidFill>
              <a:latin typeface="Lato"/>
              <a:ea typeface="Lato"/>
              <a:cs typeface="Lato"/>
              <a:sym typeface="Lato"/>
            </a:endParaRPr>
          </a:p>
          <a:p>
            <a:pPr marL="227965" marR="0" lvl="0" indent="-158115" algn="l" rtl="0">
              <a:spcBef>
                <a:spcPts val="0"/>
              </a:spcBef>
              <a:spcAft>
                <a:spcPts val="0"/>
              </a:spcAft>
              <a:buClr>
                <a:schemeClr val="dk1"/>
              </a:buClr>
              <a:buSzPts val="1100"/>
              <a:buFont typeface="Arial"/>
              <a:buNone/>
            </a:pPr>
            <a:endParaRPr sz="1100">
              <a:solidFill>
                <a:schemeClr val="dk1"/>
              </a:solidFill>
              <a:latin typeface="Lato"/>
              <a:ea typeface="Lato"/>
              <a:cs typeface="Lato"/>
              <a:sym typeface="Lato"/>
            </a:endParaRPr>
          </a:p>
        </p:txBody>
      </p:sp>
      <p:pic>
        <p:nvPicPr>
          <p:cNvPr id="225" name="Google Shape;225;p15" descr="A graph with different colored bars&#10;&#10;AI-generated content may be incorrect."/>
          <p:cNvPicPr preferRelativeResize="0"/>
          <p:nvPr/>
        </p:nvPicPr>
        <p:blipFill rotWithShape="1">
          <a:blip r:embed="rId3">
            <a:alphaModFix/>
          </a:blip>
          <a:srcRect/>
          <a:stretch/>
        </p:blipFill>
        <p:spPr>
          <a:xfrm>
            <a:off x="6098191" y="1869935"/>
            <a:ext cx="2814343" cy="1749229"/>
          </a:xfrm>
          <a:prstGeom prst="rect">
            <a:avLst/>
          </a:prstGeom>
          <a:noFill/>
          <a:ln>
            <a:noFill/>
          </a:ln>
        </p:spPr>
      </p:pic>
      <p:pic>
        <p:nvPicPr>
          <p:cNvPr id="226" name="Google Shape;226;p15" descr="A graph of exercise types&#10;&#10;AI-generated content may be incorrect."/>
          <p:cNvPicPr preferRelativeResize="0"/>
          <p:nvPr/>
        </p:nvPicPr>
        <p:blipFill rotWithShape="1">
          <a:blip r:embed="rId4">
            <a:alphaModFix/>
          </a:blip>
          <a:srcRect/>
          <a:stretch/>
        </p:blipFill>
        <p:spPr>
          <a:xfrm>
            <a:off x="8913798" y="1965100"/>
            <a:ext cx="2827324" cy="1552154"/>
          </a:xfrm>
          <a:prstGeom prst="rect">
            <a:avLst/>
          </a:prstGeom>
          <a:noFill/>
          <a:ln>
            <a:noFill/>
          </a:ln>
        </p:spPr>
      </p:pic>
      <p:pic>
        <p:nvPicPr>
          <p:cNvPr id="227" name="Google Shape;227;p15" descr="A graph of a stress&#10;&#10;AI-generated content may be incorrect."/>
          <p:cNvPicPr preferRelativeResize="0"/>
          <p:nvPr/>
        </p:nvPicPr>
        <p:blipFill rotWithShape="1">
          <a:blip r:embed="rId5">
            <a:alphaModFix/>
          </a:blip>
          <a:srcRect/>
          <a:stretch/>
        </p:blipFill>
        <p:spPr>
          <a:xfrm>
            <a:off x="6112858" y="3967120"/>
            <a:ext cx="2798496" cy="1728999"/>
          </a:xfrm>
          <a:prstGeom prst="rect">
            <a:avLst/>
          </a:prstGeom>
          <a:noFill/>
          <a:ln>
            <a:noFill/>
          </a:ln>
        </p:spPr>
      </p:pic>
      <p:pic>
        <p:nvPicPr>
          <p:cNvPr id="228" name="Google Shape;228;p15"/>
          <p:cNvPicPr preferRelativeResize="0"/>
          <p:nvPr/>
        </p:nvPicPr>
        <p:blipFill rotWithShape="1">
          <a:blip r:embed="rId6">
            <a:alphaModFix/>
          </a:blip>
          <a:srcRect/>
          <a:stretch/>
        </p:blipFill>
        <p:spPr>
          <a:xfrm>
            <a:off x="8916917" y="3819945"/>
            <a:ext cx="3003158" cy="187499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6"/>
          <p:cNvSpPr txBox="1">
            <a:spLocks noGrp="1"/>
          </p:cNvSpPr>
          <p:nvPr>
            <p:ph type="body" idx="1"/>
          </p:nvPr>
        </p:nvSpPr>
        <p:spPr>
          <a:xfrm>
            <a:off x="553661" y="564116"/>
            <a:ext cx="9081729" cy="6976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3500"/>
              <a:buNone/>
            </a:pPr>
            <a:r>
              <a:rPr lang="en-GB" sz="3500" b="1">
                <a:solidFill>
                  <a:srgbClr val="002060"/>
                </a:solidFill>
                <a:latin typeface="Lato"/>
                <a:ea typeface="Lato"/>
                <a:cs typeface="Lato"/>
                <a:sym typeface="Lato"/>
              </a:rPr>
              <a:t>GP Appointment Changes &amp; ROI Estimations</a:t>
            </a:r>
            <a:endParaRPr/>
          </a:p>
        </p:txBody>
      </p:sp>
      <p:sp>
        <p:nvSpPr>
          <p:cNvPr id="234" name="Google Shape;234;p16"/>
          <p:cNvSpPr txBox="1"/>
          <p:nvPr/>
        </p:nvSpPr>
        <p:spPr>
          <a:xfrm>
            <a:off x="555222" y="1292867"/>
            <a:ext cx="11174670" cy="848342"/>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90000"/>
              </a:lnSpc>
              <a:spcBef>
                <a:spcPts val="0"/>
              </a:spcBef>
              <a:spcAft>
                <a:spcPts val="0"/>
              </a:spcAft>
              <a:buClr>
                <a:srgbClr val="002060"/>
              </a:buClr>
              <a:buSzPct val="100000"/>
              <a:buFont typeface="Arial"/>
              <a:buNone/>
            </a:pPr>
            <a:r>
              <a:rPr lang="en-GB" sz="7200">
                <a:solidFill>
                  <a:srgbClr val="002060"/>
                </a:solidFill>
                <a:latin typeface="Lato"/>
                <a:ea typeface="Lato"/>
                <a:cs typeface="Lato"/>
                <a:sym typeface="Lato"/>
              </a:rPr>
              <a:t>Statistic: MIND charity estimates that nearly 40% of GP appointments feature a mental health component</a:t>
            </a:r>
            <a:endParaRPr/>
          </a:p>
          <a:p>
            <a:pPr marL="0" marR="0" lvl="0" indent="0" algn="l" rtl="0">
              <a:lnSpc>
                <a:spcPct val="90000"/>
              </a:lnSpc>
              <a:spcBef>
                <a:spcPts val="1000"/>
              </a:spcBef>
              <a:spcAft>
                <a:spcPts val="0"/>
              </a:spcAft>
              <a:buClr>
                <a:srgbClr val="002060"/>
              </a:buClr>
              <a:buSzPct val="100000"/>
              <a:buFont typeface="Arial"/>
              <a:buNone/>
            </a:pPr>
            <a:r>
              <a:rPr lang="en-GB" sz="7200">
                <a:solidFill>
                  <a:srgbClr val="002060"/>
                </a:solidFill>
                <a:latin typeface="Lato"/>
                <a:ea typeface="Lato"/>
                <a:cs typeface="Lato"/>
                <a:sym typeface="Lato"/>
              </a:rPr>
              <a:t>Statistic: People with LTCs account for approximately 50% of all GP appointments</a:t>
            </a:r>
            <a:endParaRPr/>
          </a:p>
          <a:p>
            <a:pPr marL="227965" marR="0" lvl="0" indent="-100965" algn="l" rtl="0">
              <a:lnSpc>
                <a:spcPct val="120000"/>
              </a:lnSpc>
              <a:spcBef>
                <a:spcPts val="1000"/>
              </a:spcBef>
              <a:spcAft>
                <a:spcPts val="0"/>
              </a:spcAft>
              <a:buClr>
                <a:schemeClr val="dk1"/>
              </a:buClr>
              <a:buSzPct val="100000"/>
              <a:buFont typeface="Arial"/>
              <a:buNone/>
            </a:pPr>
            <a:endParaRPr sz="8000">
              <a:solidFill>
                <a:srgbClr val="002060"/>
              </a:solidFill>
              <a:latin typeface="Lato"/>
              <a:ea typeface="Lato"/>
              <a:cs typeface="Lato"/>
              <a:sym typeface="Lato"/>
            </a:endParaRPr>
          </a:p>
          <a:p>
            <a:pPr marL="227965" marR="0" lvl="0" indent="-100965" algn="l" rtl="0">
              <a:lnSpc>
                <a:spcPct val="120000"/>
              </a:lnSpc>
              <a:spcBef>
                <a:spcPts val="1000"/>
              </a:spcBef>
              <a:spcAft>
                <a:spcPts val="0"/>
              </a:spcAft>
              <a:buClr>
                <a:schemeClr val="dk1"/>
              </a:buClr>
              <a:buSzPct val="100000"/>
              <a:buFont typeface="Arial"/>
              <a:buNone/>
            </a:pPr>
            <a:endParaRPr sz="8000">
              <a:solidFill>
                <a:srgbClr val="002060"/>
              </a:solidFill>
              <a:latin typeface="Lato"/>
              <a:ea typeface="Lato"/>
              <a:cs typeface="Lato"/>
              <a:sym typeface="Lato"/>
            </a:endParaRPr>
          </a:p>
          <a:p>
            <a:pPr marL="0" marR="0" lvl="0" indent="0" algn="l" rtl="0">
              <a:lnSpc>
                <a:spcPct val="120000"/>
              </a:lnSpc>
              <a:spcBef>
                <a:spcPts val="1000"/>
              </a:spcBef>
              <a:spcAft>
                <a:spcPts val="0"/>
              </a:spcAft>
              <a:buClr>
                <a:schemeClr val="dk1"/>
              </a:buClr>
              <a:buSzPct val="1000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a:p>
            <a:pPr marL="342900" marR="0" lvl="0" indent="-304800" algn="l" rtl="0">
              <a:lnSpc>
                <a:spcPct val="120000"/>
              </a:lnSpc>
              <a:spcBef>
                <a:spcPts val="1000"/>
              </a:spcBef>
              <a:spcAft>
                <a:spcPts val="0"/>
              </a:spcAft>
              <a:buClr>
                <a:schemeClr val="dk1"/>
              </a:buClr>
              <a:buSzPct val="100000"/>
              <a:buFont typeface="Arial"/>
              <a:buNone/>
            </a:pPr>
            <a:endParaRPr sz="2400">
              <a:solidFill>
                <a:srgbClr val="002060"/>
              </a:solidFill>
              <a:latin typeface="Lato"/>
              <a:ea typeface="Lato"/>
              <a:cs typeface="Lato"/>
              <a:sym typeface="Lato"/>
            </a:endParaRPr>
          </a:p>
          <a:p>
            <a:pPr marL="0" marR="0" lvl="0" indent="0" algn="l" rtl="0">
              <a:lnSpc>
                <a:spcPct val="120000"/>
              </a:lnSpc>
              <a:spcBef>
                <a:spcPts val="1000"/>
              </a:spcBef>
              <a:spcAft>
                <a:spcPts val="0"/>
              </a:spcAft>
              <a:buClr>
                <a:schemeClr val="dk1"/>
              </a:buClr>
              <a:buSzPct val="1000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graphicFrame>
        <p:nvGraphicFramePr>
          <p:cNvPr id="235" name="Google Shape;235;p16"/>
          <p:cNvGraphicFramePr/>
          <p:nvPr/>
        </p:nvGraphicFramePr>
        <p:xfrm>
          <a:off x="451281" y="2134192"/>
          <a:ext cx="3000000" cy="3000000"/>
        </p:xfrm>
        <a:graphic>
          <a:graphicData uri="http://schemas.openxmlformats.org/drawingml/2006/table">
            <a:tbl>
              <a:tblPr bandRow="1">
                <a:noFill/>
                <a:tableStyleId>{20D16B45-336B-484A-A061-87F081B07D48}</a:tableStyleId>
              </a:tblPr>
              <a:tblGrid>
                <a:gridCol w="1639300">
                  <a:extLst>
                    <a:ext uri="{9D8B030D-6E8A-4147-A177-3AD203B41FA5}">
                      <a16:colId xmlns:a16="http://schemas.microsoft.com/office/drawing/2014/main" val="20000"/>
                    </a:ext>
                  </a:extLst>
                </a:gridCol>
                <a:gridCol w="1639300">
                  <a:extLst>
                    <a:ext uri="{9D8B030D-6E8A-4147-A177-3AD203B41FA5}">
                      <a16:colId xmlns:a16="http://schemas.microsoft.com/office/drawing/2014/main" val="20001"/>
                    </a:ext>
                  </a:extLst>
                </a:gridCol>
                <a:gridCol w="1627750">
                  <a:extLst>
                    <a:ext uri="{9D8B030D-6E8A-4147-A177-3AD203B41FA5}">
                      <a16:colId xmlns:a16="http://schemas.microsoft.com/office/drawing/2014/main" val="20002"/>
                    </a:ext>
                  </a:extLst>
                </a:gridCol>
                <a:gridCol w="4040250">
                  <a:extLst>
                    <a:ext uri="{9D8B030D-6E8A-4147-A177-3AD203B41FA5}">
                      <a16:colId xmlns:a16="http://schemas.microsoft.com/office/drawing/2014/main" val="20003"/>
                    </a:ext>
                  </a:extLst>
                </a:gridCol>
                <a:gridCol w="2564975">
                  <a:extLst>
                    <a:ext uri="{9D8B030D-6E8A-4147-A177-3AD203B41FA5}">
                      <a16:colId xmlns:a16="http://schemas.microsoft.com/office/drawing/2014/main" val="20004"/>
                    </a:ext>
                  </a:extLst>
                </a:gridCol>
              </a:tblGrid>
              <a:tr h="228600">
                <a:tc>
                  <a:txBody>
                    <a:bodyPr/>
                    <a:lstStyle/>
                    <a:p>
                      <a:pPr marL="0" marR="0" lvl="0" indent="0" algn="l" rtl="0">
                        <a:spcBef>
                          <a:spcPts val="0"/>
                        </a:spcBef>
                        <a:spcAft>
                          <a:spcPts val="0"/>
                        </a:spcAft>
                        <a:buClr>
                          <a:srgbClr val="000000"/>
                        </a:buClr>
                        <a:buSzPts val="1800"/>
                        <a:buFont typeface="Calibri"/>
                        <a:buNone/>
                      </a:pPr>
                      <a:r>
                        <a:rPr lang="en-GB" sz="1800" b="1" i="0" u="none" strike="noStrike" cap="none">
                          <a:solidFill>
                            <a:srgbClr val="000000"/>
                          </a:solidFill>
                          <a:latin typeface="Calibri"/>
                          <a:ea typeface="Calibri"/>
                          <a:cs typeface="Calibri"/>
                          <a:sym typeface="Calibri"/>
                        </a:rPr>
                        <a:t>Group</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sz="1800" b="1" u="none" strike="noStrike" cap="none"/>
                        <a:t>Appointments per 8 weeks (baseline)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sz="1800" b="1"/>
                        <a:t>Appointments per 8 weeks (after 8 weeks)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sz="1800" b="1"/>
                        <a:t>Outcome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sz="1800" b="1"/>
                        <a:t>Potential value saved per year (£40 per appointment)</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28600">
                <a:tc>
                  <a:txBody>
                    <a:bodyPr/>
                    <a:lstStyle/>
                    <a:p>
                      <a:pPr marL="0" marR="0" lvl="0" indent="0" algn="l" rtl="0">
                        <a:spcBef>
                          <a:spcPts val="0"/>
                        </a:spcBef>
                        <a:spcAft>
                          <a:spcPts val="0"/>
                        </a:spcAft>
                        <a:buClr>
                          <a:schemeClr val="dk1"/>
                        </a:buClr>
                        <a:buSzPts val="1800"/>
                        <a:buFont typeface="Calibri"/>
                        <a:buNone/>
                      </a:pPr>
                      <a:r>
                        <a:rPr lang="en-GB" sz="1800" b="1"/>
                        <a:t>All users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sz="1500"/>
                        <a:t>1.51 appointments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sz="1500"/>
                        <a:t>1.25 appointments</a:t>
                      </a:r>
                      <a:endParaRPr sz="15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sz="1500"/>
                        <a:t>Average </a:t>
                      </a:r>
                      <a:r>
                        <a:rPr lang="en-GB" sz="1500" b="1"/>
                        <a:t>0.26 reduction</a:t>
                      </a:r>
                      <a:r>
                        <a:rPr lang="en-GB" sz="1500"/>
                        <a:t> over 8 week time period (translating to a potential reduction of</a:t>
                      </a:r>
                      <a:r>
                        <a:rPr lang="en-GB" sz="1500" b="1"/>
                        <a:t> 1.7 GP appointments per person, per year)</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sz="1500" b="1"/>
                        <a:t>£88,400 </a:t>
                      </a:r>
                      <a:r>
                        <a:rPr lang="en-GB" sz="1500"/>
                        <a:t>(based on 20% of onboarded users experiencing this change)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28600">
                <a:tc>
                  <a:txBody>
                    <a:bodyPr/>
                    <a:lstStyle/>
                    <a:p>
                      <a:pPr marL="0" marR="0" lvl="0" indent="0" algn="l" rtl="0">
                        <a:spcBef>
                          <a:spcPts val="0"/>
                        </a:spcBef>
                        <a:spcAft>
                          <a:spcPts val="0"/>
                        </a:spcAft>
                        <a:buClr>
                          <a:schemeClr val="dk1"/>
                        </a:buClr>
                        <a:buSzPts val="1800"/>
                        <a:buFont typeface="Calibri"/>
                        <a:buNone/>
                      </a:pPr>
                      <a:r>
                        <a:rPr lang="en-GB" sz="1800" b="1"/>
                        <a:t>High service users (3 appointments per 8 weeks or 20 per year)</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sz="1500"/>
                        <a:t>4.20 appointments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sz="1500"/>
                        <a:t>2.53 appointments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sz="1500"/>
                        <a:t>Average </a:t>
                      </a:r>
                      <a:r>
                        <a:rPr lang="en-GB" sz="1500" b="1"/>
                        <a:t>1.7 reduction</a:t>
                      </a:r>
                      <a:r>
                        <a:rPr lang="en-GB" sz="1500"/>
                        <a:t> over 8 week time period (translating to a potential reduction of </a:t>
                      </a:r>
                      <a:r>
                        <a:rPr lang="en-GB" sz="1500" b="0"/>
                        <a:t>11 GP appointments per high service user person, per year)</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sz="1500" b="1"/>
                        <a:t>£143,000</a:t>
                      </a:r>
                      <a:r>
                        <a:rPr lang="en-GB" sz="1500"/>
                        <a:t> (based on 5% of onboarded users experiencing this change)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36" name="Google Shape;236;p16"/>
          <p:cNvSpPr txBox="1"/>
          <p:nvPr/>
        </p:nvSpPr>
        <p:spPr>
          <a:xfrm>
            <a:off x="322555" y="5279254"/>
            <a:ext cx="6013141" cy="11233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300">
                <a:solidFill>
                  <a:schemeClr val="dk1"/>
                </a:solidFill>
                <a:latin typeface="Lato"/>
                <a:ea typeface="Lato"/>
                <a:cs typeface="Lato"/>
                <a:sym typeface="Lato"/>
              </a:rPr>
              <a:t>​</a:t>
            </a:r>
            <a:endParaRPr sz="1600">
              <a:solidFill>
                <a:schemeClr val="dk1"/>
              </a:solidFill>
              <a:latin typeface="Lato"/>
              <a:ea typeface="Lato"/>
              <a:cs typeface="Lato"/>
              <a:sym typeface="Lato"/>
            </a:endParaRPr>
          </a:p>
          <a:p>
            <a:pPr marL="0" marR="0" lvl="0" indent="0" algn="ctr" rtl="0">
              <a:spcBef>
                <a:spcPts val="0"/>
              </a:spcBef>
              <a:spcAft>
                <a:spcPts val="0"/>
              </a:spcAft>
              <a:buNone/>
            </a:pPr>
            <a:r>
              <a:rPr lang="en-GB" sz="1800" b="1" i="1">
                <a:solidFill>
                  <a:srgbClr val="FF6727"/>
                </a:solidFill>
                <a:latin typeface="Lato"/>
                <a:ea typeface="Lato"/>
                <a:cs typeface="Lato"/>
                <a:sym typeface="Lato"/>
              </a:rPr>
              <a:t>“Holly supported me to make small, achievable, lasting changes that have made me more active and reduced my pain and fatigue a bit.”</a:t>
            </a:r>
            <a:endParaRPr sz="1400" b="1" i="1">
              <a:solidFill>
                <a:srgbClr val="FF6727"/>
              </a:solidFill>
              <a:latin typeface="Lato"/>
              <a:ea typeface="Lato"/>
              <a:cs typeface="Lato"/>
              <a:sym typeface="Lato"/>
            </a:endParaRPr>
          </a:p>
        </p:txBody>
      </p:sp>
      <p:sp>
        <p:nvSpPr>
          <p:cNvPr id="237" name="Google Shape;237;p16"/>
          <p:cNvSpPr txBox="1"/>
          <p:nvPr/>
        </p:nvSpPr>
        <p:spPr>
          <a:xfrm>
            <a:off x="6795857" y="5419818"/>
            <a:ext cx="2743200" cy="1169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500" b="1">
                <a:solidFill>
                  <a:srgbClr val="002060"/>
                </a:solidFill>
                <a:latin typeface="Lato"/>
                <a:ea typeface="Lato"/>
                <a:cs typeface="Lato"/>
                <a:sym typeface="Lato"/>
              </a:rPr>
              <a:t>Estimated ROI of 6x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7"/>
          <p:cNvSpPr txBox="1"/>
          <p:nvPr/>
        </p:nvSpPr>
        <p:spPr>
          <a:xfrm>
            <a:off x="518307" y="4174455"/>
            <a:ext cx="1063576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Arial"/>
                <a:ea typeface="Arial"/>
                <a:cs typeface="Arial"/>
                <a:sym typeface="Arial"/>
              </a:rPr>
              <a:t>  </a:t>
            </a:r>
            <a:r>
              <a:rPr lang="en-GB" sz="2400" b="1" u="sng">
                <a:solidFill>
                  <a:srgbClr val="0097A7"/>
                </a:solidFill>
                <a:latin typeface="Arial"/>
                <a:ea typeface="Arial"/>
                <a:cs typeface="Arial"/>
                <a:sym typeface="Arial"/>
                <a:hlinkClick r:id="rId3">
                  <a:extLst>
                    <a:ext uri="{A12FA001-AC4F-418D-AE19-62706E023703}">
                      <ahyp:hlinkClr xmlns:ahyp="http://schemas.microsoft.com/office/drawing/2018/hyperlinkcolor" val="tx"/>
                    </a:ext>
                  </a:extLst>
                </a:hlinkClick>
              </a:rPr>
              <a:t>Alexia.Pellowe@aapct.scot.nhs.uk</a:t>
            </a:r>
            <a:r>
              <a:rPr lang="en-GB" sz="2400" b="1" u="sng">
                <a:solidFill>
                  <a:schemeClr val="lt1"/>
                </a:solidFill>
                <a:latin typeface="Arial"/>
                <a:ea typeface="Arial"/>
                <a:cs typeface="Arial"/>
                <a:sym typeface="Arial"/>
              </a:rPr>
              <a:t> </a:t>
            </a:r>
            <a:r>
              <a:rPr lang="en-GB" sz="2400" b="1">
                <a:solidFill>
                  <a:schemeClr val="lt1"/>
                </a:solidFill>
                <a:latin typeface="Arial"/>
                <a:ea typeface="Arial"/>
                <a:cs typeface="Arial"/>
                <a:sym typeface="Arial"/>
              </a:rPr>
              <a:t>           </a:t>
            </a:r>
            <a:r>
              <a:rPr lang="en-GB" sz="2400" b="1" u="sng">
                <a:solidFill>
                  <a:srgbClr val="0097A7"/>
                </a:solidFill>
                <a:latin typeface="Arial"/>
                <a:ea typeface="Arial"/>
                <a:cs typeface="Arial"/>
                <a:sym typeface="Arial"/>
                <a:hlinkClick r:id="rId4">
                  <a:extLst>
                    <a:ext uri="{A12FA001-AC4F-418D-AE19-62706E023703}">
                      <ahyp:hlinkClr xmlns:ahyp="http://schemas.microsoft.com/office/drawing/2018/hyperlinkcolor" val="tx"/>
                    </a:ext>
                  </a:extLst>
                </a:hlinkClick>
              </a:rPr>
              <a:t>grace@hollyhealth.io</a:t>
            </a:r>
            <a:r>
              <a:rPr lang="en-GB" sz="2400" b="1">
                <a:solidFill>
                  <a:schemeClr val="dk1"/>
                </a:solidFill>
                <a:latin typeface="Arial"/>
                <a:ea typeface="Arial"/>
                <a:cs typeface="Arial"/>
                <a:sym typeface="Arial"/>
              </a:rPr>
              <a:t> </a:t>
            </a:r>
            <a:endParaRPr sz="2400">
              <a:solidFill>
                <a:schemeClr val="dk1"/>
              </a:solidFill>
              <a:latin typeface="Calibri"/>
              <a:ea typeface="Calibri"/>
              <a:cs typeface="Calibri"/>
              <a:sym typeface="Calibri"/>
            </a:endParaRPr>
          </a:p>
        </p:txBody>
      </p:sp>
      <p:pic>
        <p:nvPicPr>
          <p:cNvPr id="243" name="Google Shape;243;p17" descr="A black and white logo&#10;&#10;AI-generated content may be incorrect."/>
          <p:cNvPicPr preferRelativeResize="0"/>
          <p:nvPr/>
        </p:nvPicPr>
        <p:blipFill rotWithShape="1">
          <a:blip r:embed="rId5">
            <a:alphaModFix/>
          </a:blip>
          <a:srcRect l="9548" t="19148" r="8140" b="19437"/>
          <a:stretch/>
        </p:blipFill>
        <p:spPr>
          <a:xfrm>
            <a:off x="7157285" y="2055926"/>
            <a:ext cx="1861307" cy="868574"/>
          </a:xfrm>
          <a:prstGeom prst="rect">
            <a:avLst/>
          </a:prstGeom>
          <a:noFill/>
          <a:ln>
            <a:noFill/>
          </a:ln>
        </p:spPr>
      </p:pic>
      <p:sp>
        <p:nvSpPr>
          <p:cNvPr id="244" name="Google Shape;244;p17"/>
          <p:cNvSpPr txBox="1"/>
          <p:nvPr/>
        </p:nvSpPr>
        <p:spPr>
          <a:xfrm>
            <a:off x="2477512" y="3412910"/>
            <a:ext cx="6911400" cy="6771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en-GB" sz="2800" b="0" i="1" u="none" strike="noStrike" cap="none">
                <a:solidFill>
                  <a:schemeClr val="dk1"/>
                </a:solidFill>
                <a:latin typeface="Lato"/>
                <a:ea typeface="Lato"/>
                <a:cs typeface="Lato"/>
                <a:sym typeface="Lato"/>
              </a:rPr>
              <a:t>Dr Alexia Pellowe             &amp;           Grace Gimson</a:t>
            </a:r>
            <a:endParaRPr sz="1600" b="0" i="0" u="none" strike="noStrike" cap="none">
              <a:solidFill>
                <a:schemeClr val="dk1"/>
              </a:solidFill>
              <a:latin typeface="Arial"/>
              <a:ea typeface="Arial"/>
              <a:cs typeface="Arial"/>
              <a:sym typeface="Arial"/>
            </a:endParaRPr>
          </a:p>
        </p:txBody>
      </p:sp>
      <p:pic>
        <p:nvPicPr>
          <p:cNvPr id="245" name="Google Shape;245;p17" descr="A blue and white logo&#10;&#10;AI-generated content may be incorrect." title="download (51).png"/>
          <p:cNvPicPr preferRelativeResize="0"/>
          <p:nvPr/>
        </p:nvPicPr>
        <p:blipFill rotWithShape="1">
          <a:blip r:embed="rId6">
            <a:alphaModFix/>
          </a:blip>
          <a:srcRect/>
          <a:stretch/>
        </p:blipFill>
        <p:spPr>
          <a:xfrm>
            <a:off x="2595268" y="1962494"/>
            <a:ext cx="2450963" cy="12756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2"/>
          <p:cNvSpPr txBox="1">
            <a:spLocks noGrp="1"/>
          </p:cNvSpPr>
          <p:nvPr>
            <p:ph type="title"/>
          </p:nvPr>
        </p:nvSpPr>
        <p:spPr>
          <a:xfrm>
            <a:off x="422564" y="375406"/>
            <a:ext cx="9670473" cy="133941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22222"/>
              </a:buClr>
              <a:buSzPts val="4000"/>
              <a:buFont typeface="Arial"/>
              <a:buNone/>
            </a:pPr>
            <a:r>
              <a:rPr lang="en-GB" sz="4000" b="1">
                <a:solidFill>
                  <a:srgbClr val="222222"/>
                </a:solidFill>
                <a:latin typeface="Arial"/>
                <a:ea typeface="Arial"/>
                <a:cs typeface="Arial"/>
                <a:sym typeface="Arial"/>
              </a:rPr>
              <a:t>"Changing people's behaviour will reduce GP demand”</a:t>
            </a:r>
            <a:endParaRPr sz="4000"/>
          </a:p>
        </p:txBody>
      </p:sp>
      <p:sp>
        <p:nvSpPr>
          <p:cNvPr id="52" name="Google Shape;52;p2"/>
          <p:cNvSpPr txBox="1">
            <a:spLocks noGrp="1"/>
          </p:cNvSpPr>
          <p:nvPr>
            <p:ph type="body" idx="1"/>
          </p:nvPr>
        </p:nvSpPr>
        <p:spPr>
          <a:xfrm>
            <a:off x="422564" y="2251987"/>
            <a:ext cx="7852697" cy="177037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3500"/>
              <a:buNone/>
            </a:pPr>
            <a:r>
              <a:rPr lang="en-GB" sz="3500" b="1" i="1">
                <a:solidFill>
                  <a:srgbClr val="002060"/>
                </a:solidFill>
                <a:latin typeface="Lato"/>
                <a:ea typeface="Lato"/>
                <a:cs typeface="Lato"/>
                <a:sym typeface="Lato"/>
              </a:rPr>
              <a:t>Tackling long term condition challenges and lifestyle risk factors, at scale, with holistic digital coaching. </a:t>
            </a:r>
            <a:endParaRPr sz="3500">
              <a:solidFill>
                <a:srgbClr val="002060"/>
              </a:solidFill>
            </a:endParaRPr>
          </a:p>
        </p:txBody>
      </p:sp>
      <p:pic>
        <p:nvPicPr>
          <p:cNvPr id="53" name="Google Shape;53;p2" descr="A black and white logo&#10;&#10;AI-generated content may be incorrect."/>
          <p:cNvPicPr preferRelativeResize="0"/>
          <p:nvPr/>
        </p:nvPicPr>
        <p:blipFill rotWithShape="1">
          <a:blip r:embed="rId3">
            <a:alphaModFix/>
          </a:blip>
          <a:srcRect l="9548" t="19148" r="8140" b="19437"/>
          <a:stretch/>
        </p:blipFill>
        <p:spPr>
          <a:xfrm>
            <a:off x="4384500" y="4838353"/>
            <a:ext cx="1527933" cy="684028"/>
          </a:xfrm>
          <a:prstGeom prst="rect">
            <a:avLst/>
          </a:prstGeom>
          <a:noFill/>
          <a:ln>
            <a:noFill/>
          </a:ln>
        </p:spPr>
      </p:pic>
      <p:sp>
        <p:nvSpPr>
          <p:cNvPr id="54" name="Google Shape;54;p2"/>
          <p:cNvSpPr txBox="1"/>
          <p:nvPr/>
        </p:nvSpPr>
        <p:spPr>
          <a:xfrm>
            <a:off x="609600" y="5772667"/>
            <a:ext cx="6411200" cy="741701"/>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2800"/>
              <a:buFont typeface="Arial"/>
              <a:buNone/>
            </a:pPr>
            <a:r>
              <a:rPr lang="en-GB" sz="2800" b="0" i="1" u="none" strike="noStrike" cap="none">
                <a:solidFill>
                  <a:schemeClr val="dk1"/>
                </a:solidFill>
                <a:latin typeface="Lato"/>
                <a:ea typeface="Lato"/>
                <a:cs typeface="Lato"/>
                <a:sym typeface="Lato"/>
              </a:rPr>
              <a:t>Dr Alexia Pellowe      &amp;       Grace Gimson</a:t>
            </a:r>
            <a:endParaRPr sz="1600" b="0" i="0" u="none" strike="noStrike" cap="none">
              <a:solidFill>
                <a:srgbClr val="000000"/>
              </a:solidFill>
              <a:latin typeface="Arial"/>
              <a:ea typeface="Arial"/>
              <a:cs typeface="Arial"/>
              <a:sym typeface="Arial"/>
            </a:endParaRPr>
          </a:p>
        </p:txBody>
      </p:sp>
      <p:pic>
        <p:nvPicPr>
          <p:cNvPr id="55" name="Google Shape;55;p2" descr="A blue and white logo&#10;&#10;AI-generated content may be incorrect." title="download (51).png"/>
          <p:cNvPicPr preferRelativeResize="0"/>
          <p:nvPr/>
        </p:nvPicPr>
        <p:blipFill rotWithShape="1">
          <a:blip r:embed="rId4">
            <a:alphaModFix/>
          </a:blip>
          <a:srcRect/>
          <a:stretch/>
        </p:blipFill>
        <p:spPr>
          <a:xfrm>
            <a:off x="1191700" y="4709201"/>
            <a:ext cx="1677057" cy="942300"/>
          </a:xfrm>
          <a:prstGeom prst="rect">
            <a:avLst/>
          </a:prstGeom>
          <a:noFill/>
          <a:ln>
            <a:noFill/>
          </a:ln>
        </p:spPr>
      </p:pic>
      <p:pic>
        <p:nvPicPr>
          <p:cNvPr id="56" name="Google Shape;56;p2" descr="A screen shot of a phone&#10;&#10;AI-generated content may be incorrect." title="HH phone screen circle 2.png"/>
          <p:cNvPicPr preferRelativeResize="0"/>
          <p:nvPr/>
        </p:nvPicPr>
        <p:blipFill rotWithShape="1">
          <a:blip r:embed="rId5">
            <a:alphaModFix/>
          </a:blip>
          <a:srcRect/>
          <a:stretch/>
        </p:blipFill>
        <p:spPr>
          <a:xfrm>
            <a:off x="8003840" y="1584929"/>
            <a:ext cx="3579461" cy="359294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3"/>
          <p:cNvSpPr txBox="1">
            <a:spLocks noGrp="1"/>
          </p:cNvSpPr>
          <p:nvPr>
            <p:ph type="body" idx="1"/>
          </p:nvPr>
        </p:nvSpPr>
        <p:spPr>
          <a:xfrm>
            <a:off x="553661" y="564116"/>
            <a:ext cx="7852697" cy="177037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3500"/>
              <a:buNone/>
            </a:pPr>
            <a:r>
              <a:rPr lang="en-GB" sz="3500" b="1">
                <a:solidFill>
                  <a:srgbClr val="002060"/>
                </a:solidFill>
                <a:latin typeface="Lato"/>
                <a:ea typeface="Lato"/>
                <a:cs typeface="Lato"/>
                <a:sym typeface="Lato"/>
              </a:rPr>
              <a:t>Ayrshire &amp; Arran Specific Challenges</a:t>
            </a:r>
            <a:endParaRPr/>
          </a:p>
          <a:p>
            <a:pPr marL="0" lvl="0" indent="0" algn="l" rtl="0">
              <a:lnSpc>
                <a:spcPct val="90000"/>
              </a:lnSpc>
              <a:spcBef>
                <a:spcPts val="1000"/>
              </a:spcBef>
              <a:spcAft>
                <a:spcPts val="0"/>
              </a:spcAft>
              <a:buClr>
                <a:schemeClr val="dk1"/>
              </a:buClr>
              <a:buSzPts val="3500"/>
              <a:buNone/>
            </a:pPr>
            <a:endParaRPr sz="3500" b="1">
              <a:solidFill>
                <a:srgbClr val="FF0000"/>
              </a:solidFill>
              <a:latin typeface="Lato"/>
              <a:ea typeface="Lato"/>
              <a:cs typeface="Lato"/>
              <a:sym typeface="Lato"/>
            </a:endParaRPr>
          </a:p>
        </p:txBody>
      </p:sp>
      <p:sp>
        <p:nvSpPr>
          <p:cNvPr id="63" name="Google Shape;63;p3"/>
          <p:cNvSpPr txBox="1"/>
          <p:nvPr/>
        </p:nvSpPr>
        <p:spPr>
          <a:xfrm>
            <a:off x="550384" y="1511290"/>
            <a:ext cx="10917083" cy="383514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400"/>
              <a:buFont typeface="Arial"/>
              <a:buNone/>
            </a:pPr>
            <a:endParaRPr sz="2400" b="0" i="0" u="none" strike="noStrike" cap="none">
              <a:solidFill>
                <a:srgbClr val="002060"/>
              </a:solidFill>
              <a:latin typeface="Lato"/>
              <a:ea typeface="Lato"/>
              <a:cs typeface="Lato"/>
              <a:sym typeface="Lato"/>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rgbClr val="6E6D76"/>
              </a:solidFill>
              <a:latin typeface="Lato"/>
              <a:ea typeface="Lato"/>
              <a:cs typeface="Lato"/>
              <a:sym typeface="Lato"/>
            </a:endParaRPr>
          </a:p>
          <a:p>
            <a:pPr marL="342900" marR="0" lvl="0" indent="-190500" algn="l" rtl="0">
              <a:lnSpc>
                <a:spcPct val="90000"/>
              </a:lnSpc>
              <a:spcBef>
                <a:spcPts val="1000"/>
              </a:spcBef>
              <a:spcAft>
                <a:spcPts val="0"/>
              </a:spcAft>
              <a:buClr>
                <a:schemeClr val="dk1"/>
              </a:buClr>
              <a:buSzPts val="2400"/>
              <a:buFont typeface="Arial"/>
              <a:buNone/>
            </a:pPr>
            <a:endParaRPr sz="2400" b="0" i="0" u="none" strike="noStrike" cap="none">
              <a:solidFill>
                <a:srgbClr val="002060"/>
              </a:solidFill>
              <a:latin typeface="Lato"/>
              <a:ea typeface="Lato"/>
              <a:cs typeface="Lato"/>
              <a:sym typeface="Lato"/>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rgbClr val="FF0000"/>
              </a:solidFill>
              <a:latin typeface="Lato"/>
              <a:ea typeface="Lato"/>
              <a:cs typeface="Lato"/>
              <a:sym typeface="Lato"/>
            </a:endParaRPr>
          </a:p>
          <a:p>
            <a:pPr marL="0" marR="0" lvl="0" indent="0" algn="l" rtl="0">
              <a:lnSpc>
                <a:spcPct val="90000"/>
              </a:lnSpc>
              <a:spcBef>
                <a:spcPts val="1000"/>
              </a:spcBef>
              <a:spcAft>
                <a:spcPts val="0"/>
              </a:spcAft>
              <a:buClr>
                <a:schemeClr val="dk1"/>
              </a:buClr>
              <a:buSzPts val="2800"/>
              <a:buFont typeface="Arial"/>
              <a:buNone/>
            </a:pPr>
            <a:br>
              <a:rPr lang="en-GB" sz="2800" b="0" i="0" u="none" strike="noStrike" cap="none">
                <a:solidFill>
                  <a:schemeClr val="dk1"/>
                </a:solidFill>
                <a:latin typeface="Calibri"/>
                <a:ea typeface="Calibri"/>
                <a:cs typeface="Calibri"/>
                <a:sym typeface="Calibri"/>
              </a:rPr>
            </a:br>
            <a:endParaRPr sz="2800" b="0" i="0" u="none" strike="noStrike" cap="none">
              <a:solidFill>
                <a:schemeClr val="dk1"/>
              </a:solidFill>
              <a:latin typeface="Calibri"/>
              <a:ea typeface="Calibri"/>
              <a:cs typeface="Calibri"/>
              <a:sym typeface="Calibri"/>
            </a:endParaRPr>
          </a:p>
        </p:txBody>
      </p:sp>
      <p:sp>
        <p:nvSpPr>
          <p:cNvPr id="64" name="Google Shape;64;p3"/>
          <p:cNvSpPr txBox="1"/>
          <p:nvPr/>
        </p:nvSpPr>
        <p:spPr>
          <a:xfrm>
            <a:off x="604200" y="1511300"/>
            <a:ext cx="9462000" cy="4694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GB" sz="2300">
                <a:latin typeface="Lato"/>
                <a:ea typeface="Lato"/>
                <a:cs typeface="Lato"/>
                <a:sym typeface="Lato"/>
              </a:rPr>
              <a:t>● Rising rates of long-term conditions caused by lifestyle risk factors</a:t>
            </a:r>
            <a:endParaRPr sz="2300">
              <a:latin typeface="Lato"/>
              <a:ea typeface="Lato"/>
              <a:cs typeface="Lato"/>
              <a:sym typeface="Lato"/>
            </a:endParaRPr>
          </a:p>
          <a:p>
            <a:pPr marL="0" lvl="0" indent="0" algn="l" rtl="0">
              <a:spcBef>
                <a:spcPts val="0"/>
              </a:spcBef>
              <a:spcAft>
                <a:spcPts val="0"/>
              </a:spcAft>
              <a:buNone/>
            </a:pPr>
            <a:endParaRPr sz="2300">
              <a:latin typeface="Lato"/>
              <a:ea typeface="Lato"/>
              <a:cs typeface="Lato"/>
              <a:sym typeface="Lato"/>
            </a:endParaRPr>
          </a:p>
          <a:p>
            <a:pPr marL="0" lvl="0" indent="0" algn="l" rtl="0">
              <a:spcBef>
                <a:spcPts val="0"/>
              </a:spcBef>
              <a:spcAft>
                <a:spcPts val="0"/>
              </a:spcAft>
              <a:buNone/>
            </a:pPr>
            <a:r>
              <a:rPr lang="en-GB" sz="2300">
                <a:latin typeface="Lato"/>
                <a:ea typeface="Lato"/>
                <a:cs typeface="Lato"/>
                <a:sym typeface="Lato"/>
              </a:rPr>
              <a:t>● Prescribing Reform </a:t>
            </a:r>
            <a:endParaRPr sz="2300">
              <a:latin typeface="Lato"/>
              <a:ea typeface="Lato"/>
              <a:cs typeface="Lato"/>
              <a:sym typeface="Lato"/>
            </a:endParaRPr>
          </a:p>
          <a:p>
            <a:pPr marL="0" lvl="0" indent="0" algn="l" rtl="0">
              <a:spcBef>
                <a:spcPts val="0"/>
              </a:spcBef>
              <a:spcAft>
                <a:spcPts val="0"/>
              </a:spcAft>
              <a:buNone/>
            </a:pPr>
            <a:endParaRPr sz="2300">
              <a:latin typeface="Lato"/>
              <a:ea typeface="Lato"/>
              <a:cs typeface="Lato"/>
              <a:sym typeface="Lato"/>
            </a:endParaRPr>
          </a:p>
          <a:p>
            <a:pPr marL="0" lvl="0" indent="0" algn="l" rtl="0">
              <a:spcBef>
                <a:spcPts val="0"/>
              </a:spcBef>
              <a:spcAft>
                <a:spcPts val="0"/>
              </a:spcAft>
              <a:buNone/>
            </a:pPr>
            <a:r>
              <a:rPr lang="en-GB" sz="2300">
                <a:latin typeface="Lato"/>
                <a:ea typeface="Lato"/>
                <a:cs typeface="Lato"/>
                <a:sym typeface="Lato"/>
              </a:rPr>
              <a:t>● Capacity v Demand </a:t>
            </a:r>
            <a:endParaRPr sz="2300">
              <a:latin typeface="Lato"/>
              <a:ea typeface="Lato"/>
              <a:cs typeface="Lato"/>
              <a:sym typeface="Lato"/>
            </a:endParaRPr>
          </a:p>
          <a:p>
            <a:pPr marL="0" lvl="0" indent="0" algn="l" rtl="0">
              <a:spcBef>
                <a:spcPts val="0"/>
              </a:spcBef>
              <a:spcAft>
                <a:spcPts val="0"/>
              </a:spcAft>
              <a:buNone/>
            </a:pPr>
            <a:endParaRPr sz="2300">
              <a:latin typeface="Lato"/>
              <a:ea typeface="Lato"/>
              <a:cs typeface="Lato"/>
              <a:sym typeface="Lato"/>
            </a:endParaRPr>
          </a:p>
          <a:p>
            <a:pPr marL="0" lvl="0" indent="0" algn="l" rtl="0">
              <a:spcBef>
                <a:spcPts val="0"/>
              </a:spcBef>
              <a:spcAft>
                <a:spcPts val="0"/>
              </a:spcAft>
              <a:buNone/>
            </a:pPr>
            <a:r>
              <a:rPr lang="en-GB" sz="2300">
                <a:latin typeface="Lato"/>
                <a:ea typeface="Lato"/>
                <a:cs typeface="Lato"/>
                <a:sym typeface="Lato"/>
              </a:rPr>
              <a:t>● Access to funding</a:t>
            </a:r>
            <a:endParaRPr sz="2300">
              <a:latin typeface="Lato"/>
              <a:ea typeface="Lato"/>
              <a:cs typeface="Lato"/>
              <a:sym typeface="Lato"/>
            </a:endParaRPr>
          </a:p>
          <a:p>
            <a:pPr marL="0" lvl="0" indent="0" algn="l" rtl="0">
              <a:spcBef>
                <a:spcPts val="0"/>
              </a:spcBef>
              <a:spcAft>
                <a:spcPts val="0"/>
              </a:spcAft>
              <a:buNone/>
            </a:pPr>
            <a:endParaRPr sz="2300">
              <a:latin typeface="Lato"/>
              <a:ea typeface="Lato"/>
              <a:cs typeface="Lato"/>
              <a:sym typeface="Lato"/>
            </a:endParaRPr>
          </a:p>
          <a:p>
            <a:pPr marL="0" lvl="0" indent="0" algn="l" rtl="0">
              <a:spcBef>
                <a:spcPts val="0"/>
              </a:spcBef>
              <a:spcAft>
                <a:spcPts val="0"/>
              </a:spcAft>
              <a:buNone/>
            </a:pPr>
            <a:r>
              <a:rPr lang="en-GB" sz="2300">
                <a:latin typeface="Lato"/>
                <a:ea typeface="Lato"/>
                <a:cs typeface="Lato"/>
                <a:sym typeface="Lato"/>
              </a:rPr>
              <a:t>● Need for scalable support delivered further upstream, to help people to stay well/prevent decline</a:t>
            </a:r>
            <a:endParaRPr sz="2300">
              <a:latin typeface="Lato"/>
              <a:ea typeface="Lato"/>
              <a:cs typeface="Lato"/>
              <a:sym typeface="Lato"/>
            </a:endParaRPr>
          </a:p>
          <a:p>
            <a:pPr marL="0" lvl="0" indent="0" algn="l" rtl="0">
              <a:spcBef>
                <a:spcPts val="0"/>
              </a:spcBef>
              <a:spcAft>
                <a:spcPts val="0"/>
              </a:spcAft>
              <a:buNone/>
            </a:pPr>
            <a:endParaRPr sz="2300">
              <a:latin typeface="Lato"/>
              <a:ea typeface="Lato"/>
              <a:cs typeface="Lato"/>
              <a:sym typeface="Lato"/>
            </a:endParaRPr>
          </a:p>
          <a:p>
            <a:pPr marL="0" lvl="0" indent="0" algn="l" rtl="0">
              <a:spcBef>
                <a:spcPts val="0"/>
              </a:spcBef>
              <a:spcAft>
                <a:spcPts val="0"/>
              </a:spcAft>
              <a:buNone/>
            </a:pPr>
            <a:r>
              <a:rPr lang="en-GB" sz="2300">
                <a:latin typeface="Lato"/>
                <a:ea typeface="Lato"/>
                <a:cs typeface="Lato"/>
                <a:sym typeface="Lato"/>
              </a:rPr>
              <a:t>● Lifestyle change support must meet people where they are at, and be able to scale at low cost</a:t>
            </a:r>
            <a:endParaRPr sz="2500">
              <a:solidFill>
                <a:schemeClr val="dk1"/>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4"/>
          <p:cNvSpPr txBox="1">
            <a:spLocks noGrp="1"/>
          </p:cNvSpPr>
          <p:nvPr>
            <p:ph type="title"/>
          </p:nvPr>
        </p:nvSpPr>
        <p:spPr>
          <a:xfrm>
            <a:off x="577454" y="345940"/>
            <a:ext cx="11037000" cy="76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500" i="0" u="none" strike="noStrike" cap="none">
                <a:solidFill>
                  <a:srgbClr val="002060"/>
                </a:solidFill>
              </a:rPr>
              <a:t>Example GP practice data modelling</a:t>
            </a:r>
            <a:endParaRPr sz="3500">
              <a:solidFill>
                <a:srgbClr val="002060"/>
              </a:solidFill>
            </a:endParaRPr>
          </a:p>
        </p:txBody>
      </p:sp>
      <p:sp>
        <p:nvSpPr>
          <p:cNvPr id="70" name="Google Shape;70;p4"/>
          <p:cNvSpPr txBox="1">
            <a:spLocks noGrp="1"/>
          </p:cNvSpPr>
          <p:nvPr>
            <p:ph type="body" idx="1"/>
          </p:nvPr>
        </p:nvSpPr>
        <p:spPr>
          <a:xfrm>
            <a:off x="4245427" y="1711589"/>
            <a:ext cx="3701149" cy="4146800"/>
          </a:xfrm>
          <a:prstGeom prst="rect">
            <a:avLst/>
          </a:prstGeom>
          <a:noFill/>
          <a:ln>
            <a:noFill/>
          </a:ln>
        </p:spPr>
        <p:txBody>
          <a:bodyPr spcFirstLastPara="1" wrap="square" lIns="91425" tIns="91425" rIns="91425" bIns="91425" anchor="t" anchorCtr="0">
            <a:noAutofit/>
          </a:bodyPr>
          <a:lstStyle/>
          <a:p>
            <a:pPr marL="609585" marR="0" lvl="0" indent="-423323" algn="l" rtl="0">
              <a:lnSpc>
                <a:spcPct val="100000"/>
              </a:lnSpc>
              <a:spcBef>
                <a:spcPts val="0"/>
              </a:spcBef>
              <a:spcAft>
                <a:spcPts val="0"/>
              </a:spcAft>
              <a:buSzPts val="1400"/>
              <a:buFont typeface="Lato"/>
              <a:buChar char="●"/>
            </a:pPr>
            <a:r>
              <a:rPr lang="en-GB" sz="1867" i="0" u="none" strike="noStrike" cap="none">
                <a:latin typeface="Lato"/>
                <a:ea typeface="Lato"/>
                <a:cs typeface="Lato"/>
                <a:sym typeface="Lato"/>
              </a:rPr>
              <a:t>Type 2 Diabetes - 1019</a:t>
            </a:r>
            <a:endParaRPr>
              <a:latin typeface="Lato"/>
              <a:ea typeface="Lato"/>
              <a:cs typeface="Lato"/>
              <a:sym typeface="Lato"/>
            </a:endParaRPr>
          </a:p>
          <a:p>
            <a:pPr marL="609585" marR="0" lvl="0" indent="-334423" algn="l" rtl="0">
              <a:lnSpc>
                <a:spcPct val="100000"/>
              </a:lnSpc>
              <a:spcBef>
                <a:spcPts val="0"/>
              </a:spcBef>
              <a:spcAft>
                <a:spcPts val="0"/>
              </a:spcAft>
              <a:buClr>
                <a:srgbClr val="000000"/>
              </a:buClr>
              <a:buSzPts val="1400"/>
              <a:buFont typeface="Arial"/>
              <a:buNone/>
            </a:pPr>
            <a:endParaRPr sz="1867" i="0" u="none" strike="noStrike" cap="none">
              <a:latin typeface="Lato"/>
              <a:ea typeface="Lato"/>
              <a:cs typeface="Lato"/>
              <a:sym typeface="Lato"/>
            </a:endParaRPr>
          </a:p>
          <a:p>
            <a:pPr marL="609585" marR="0" lvl="0" indent="-423323" algn="l" rtl="0">
              <a:lnSpc>
                <a:spcPct val="100000"/>
              </a:lnSpc>
              <a:spcBef>
                <a:spcPts val="0"/>
              </a:spcBef>
              <a:spcAft>
                <a:spcPts val="0"/>
              </a:spcAft>
              <a:buSzPts val="1400"/>
              <a:buFont typeface="Arial"/>
              <a:buChar char="●"/>
            </a:pPr>
            <a:r>
              <a:rPr lang="en-GB" sz="1867" i="0" u="none" strike="noStrike" cap="none">
                <a:latin typeface="Lato"/>
                <a:ea typeface="Lato"/>
                <a:cs typeface="Lato"/>
                <a:sym typeface="Lato"/>
              </a:rPr>
              <a:t>Numbers diagnosed increased from </a:t>
            </a:r>
            <a:r>
              <a:rPr lang="en-GB" sz="1867" b="1" i="0" u="none" strike="noStrike" cap="none">
                <a:latin typeface="Lato"/>
                <a:ea typeface="Lato"/>
                <a:cs typeface="Lato"/>
                <a:sym typeface="Lato"/>
              </a:rPr>
              <a:t>42 in 2020/21 to 70/yr in 2022/23</a:t>
            </a:r>
            <a:endParaRPr>
              <a:latin typeface="Lato"/>
              <a:ea typeface="Lato"/>
              <a:cs typeface="Lato"/>
              <a:sym typeface="Lato"/>
            </a:endParaRPr>
          </a:p>
          <a:p>
            <a:pPr marL="609585" marR="0" lvl="0" indent="-334423" algn="l" rtl="0">
              <a:lnSpc>
                <a:spcPct val="100000"/>
              </a:lnSpc>
              <a:spcBef>
                <a:spcPts val="0"/>
              </a:spcBef>
              <a:spcAft>
                <a:spcPts val="0"/>
              </a:spcAft>
              <a:buClr>
                <a:srgbClr val="000000"/>
              </a:buClr>
              <a:buSzPts val="1400"/>
              <a:buFont typeface="Arial"/>
              <a:buNone/>
            </a:pPr>
            <a:endParaRPr sz="1867" i="0" u="none" strike="noStrike" cap="none">
              <a:latin typeface="Lato"/>
              <a:ea typeface="Lato"/>
              <a:cs typeface="Lato"/>
              <a:sym typeface="Lato"/>
            </a:endParaRPr>
          </a:p>
          <a:p>
            <a:pPr marL="609585" marR="0" lvl="0" indent="-423323" algn="l" rtl="0">
              <a:lnSpc>
                <a:spcPct val="100000"/>
              </a:lnSpc>
              <a:spcBef>
                <a:spcPts val="0"/>
              </a:spcBef>
              <a:spcAft>
                <a:spcPts val="0"/>
              </a:spcAft>
              <a:buSzPts val="1400"/>
              <a:buFont typeface="Lato"/>
              <a:buChar char="●"/>
            </a:pPr>
            <a:r>
              <a:rPr lang="en-GB" sz="1867" i="0" u="none" strike="noStrike" cap="none">
                <a:latin typeface="Lato"/>
                <a:ea typeface="Lato"/>
                <a:cs typeface="Lato"/>
                <a:sym typeface="Lato"/>
              </a:rPr>
              <a:t>Risk factors include Obesity, inactivity and  high GI diet</a:t>
            </a:r>
            <a:endParaRPr>
              <a:latin typeface="Lato"/>
              <a:ea typeface="Lato"/>
              <a:cs typeface="Lato"/>
              <a:sym typeface="Lato"/>
            </a:endParaRPr>
          </a:p>
          <a:p>
            <a:pPr marL="609585" marR="0" lvl="0" indent="-334423" algn="l" rtl="0">
              <a:lnSpc>
                <a:spcPct val="100000"/>
              </a:lnSpc>
              <a:spcBef>
                <a:spcPts val="0"/>
              </a:spcBef>
              <a:spcAft>
                <a:spcPts val="0"/>
              </a:spcAft>
              <a:buClr>
                <a:srgbClr val="000000"/>
              </a:buClr>
              <a:buSzPts val="1400"/>
              <a:buFont typeface="Arial"/>
              <a:buNone/>
            </a:pPr>
            <a:endParaRPr sz="1867" i="0" u="none" strike="noStrike" cap="none">
              <a:latin typeface="Lato"/>
              <a:ea typeface="Lato"/>
              <a:cs typeface="Lato"/>
              <a:sym typeface="Lato"/>
            </a:endParaRPr>
          </a:p>
          <a:p>
            <a:pPr marL="609585" marR="0" lvl="0" indent="-423323" algn="l" rtl="0">
              <a:lnSpc>
                <a:spcPct val="100000"/>
              </a:lnSpc>
              <a:spcBef>
                <a:spcPts val="0"/>
              </a:spcBef>
              <a:spcAft>
                <a:spcPts val="0"/>
              </a:spcAft>
              <a:buSzPts val="1400"/>
              <a:buFont typeface="Lato"/>
              <a:buChar char="●"/>
            </a:pPr>
            <a:r>
              <a:rPr lang="en-GB" sz="1867" i="0" u="none" strike="noStrike" cap="none">
                <a:latin typeface="Lato"/>
                <a:ea typeface="Lato"/>
                <a:cs typeface="Lato"/>
                <a:sym typeface="Lato"/>
              </a:rPr>
              <a:t>Harms: Heart disease, stroke, vision loss, kidney failure,</a:t>
            </a:r>
            <a:endParaRPr>
              <a:latin typeface="Lato"/>
              <a:ea typeface="Lato"/>
              <a:cs typeface="Lato"/>
              <a:sym typeface="Lato"/>
            </a:endParaRPr>
          </a:p>
        </p:txBody>
      </p:sp>
      <p:sp>
        <p:nvSpPr>
          <p:cNvPr id="71" name="Google Shape;71;p4"/>
          <p:cNvSpPr txBox="1">
            <a:spLocks noGrp="1"/>
          </p:cNvSpPr>
          <p:nvPr>
            <p:ph type="body" idx="2"/>
          </p:nvPr>
        </p:nvSpPr>
        <p:spPr>
          <a:xfrm>
            <a:off x="7955280" y="1711589"/>
            <a:ext cx="3679673" cy="4490043"/>
          </a:xfrm>
          <a:prstGeom prst="rect">
            <a:avLst/>
          </a:prstGeom>
          <a:noFill/>
          <a:ln>
            <a:noFill/>
          </a:ln>
        </p:spPr>
        <p:txBody>
          <a:bodyPr spcFirstLastPara="1" wrap="square" lIns="91425" tIns="91425" rIns="91425" bIns="91425" anchor="t" anchorCtr="0">
            <a:noAutofit/>
          </a:bodyPr>
          <a:lstStyle/>
          <a:p>
            <a:pPr marL="609585" marR="0" lvl="0" indent="-423323" algn="l" rtl="0">
              <a:lnSpc>
                <a:spcPct val="100000"/>
              </a:lnSpc>
              <a:spcBef>
                <a:spcPts val="0"/>
              </a:spcBef>
              <a:spcAft>
                <a:spcPts val="0"/>
              </a:spcAft>
              <a:buSzPts val="1400"/>
              <a:buFont typeface="Lato"/>
              <a:buChar char="●"/>
            </a:pPr>
            <a:r>
              <a:rPr lang="en-GB" sz="1867" i="0" u="none" strike="noStrike" cap="none">
                <a:latin typeface="Lato"/>
                <a:ea typeface="Lato"/>
                <a:cs typeface="Lato"/>
                <a:sym typeface="Lato"/>
              </a:rPr>
              <a:t>Non-Alcoholic Fatty Liver Disease (NAFLD) - 584 people</a:t>
            </a:r>
            <a:endParaRPr>
              <a:latin typeface="Lato"/>
              <a:ea typeface="Lato"/>
              <a:cs typeface="Lato"/>
              <a:sym typeface="Lato"/>
            </a:endParaRPr>
          </a:p>
          <a:p>
            <a:pPr marL="609585" marR="0" lvl="0" indent="-334423" algn="l" rtl="0">
              <a:lnSpc>
                <a:spcPct val="100000"/>
              </a:lnSpc>
              <a:spcBef>
                <a:spcPts val="0"/>
              </a:spcBef>
              <a:spcAft>
                <a:spcPts val="0"/>
              </a:spcAft>
              <a:buClr>
                <a:srgbClr val="000000"/>
              </a:buClr>
              <a:buSzPts val="1400"/>
              <a:buFont typeface="Arial"/>
              <a:buNone/>
            </a:pPr>
            <a:endParaRPr sz="1867" i="0" u="none" strike="noStrike" cap="none">
              <a:latin typeface="Lato"/>
              <a:ea typeface="Lato"/>
              <a:cs typeface="Lato"/>
              <a:sym typeface="Lato"/>
            </a:endParaRPr>
          </a:p>
          <a:p>
            <a:pPr marL="609585" marR="0" lvl="0" indent="-423323" algn="l" rtl="0">
              <a:lnSpc>
                <a:spcPct val="100000"/>
              </a:lnSpc>
              <a:spcBef>
                <a:spcPts val="0"/>
              </a:spcBef>
              <a:spcAft>
                <a:spcPts val="0"/>
              </a:spcAft>
              <a:buSzPts val="1400"/>
              <a:buFont typeface="Arial"/>
              <a:buChar char="●"/>
            </a:pPr>
            <a:r>
              <a:rPr lang="en-GB" sz="1867" i="0" u="none" strike="noStrike" cap="none">
                <a:latin typeface="Lato"/>
                <a:ea typeface="Lato"/>
                <a:cs typeface="Lato"/>
                <a:sym typeface="Lato"/>
              </a:rPr>
              <a:t>Numbers diagnosed raised from </a:t>
            </a:r>
            <a:r>
              <a:rPr lang="en-GB" sz="1867" b="1" i="0" u="none" strike="noStrike" cap="none">
                <a:latin typeface="Lato"/>
                <a:ea typeface="Lato"/>
                <a:cs typeface="Lato"/>
                <a:sym typeface="Lato"/>
              </a:rPr>
              <a:t>25/year in 2020/21 to 68/yr in 2022/23</a:t>
            </a:r>
            <a:endParaRPr>
              <a:latin typeface="Lato"/>
              <a:ea typeface="Lato"/>
              <a:cs typeface="Lato"/>
              <a:sym typeface="Lato"/>
            </a:endParaRPr>
          </a:p>
          <a:p>
            <a:pPr marL="609585" marR="0" lvl="0" indent="-334423" algn="l" rtl="0">
              <a:lnSpc>
                <a:spcPct val="100000"/>
              </a:lnSpc>
              <a:spcBef>
                <a:spcPts val="0"/>
              </a:spcBef>
              <a:spcAft>
                <a:spcPts val="0"/>
              </a:spcAft>
              <a:buClr>
                <a:srgbClr val="000000"/>
              </a:buClr>
              <a:buSzPts val="1400"/>
              <a:buFont typeface="Arial"/>
              <a:buNone/>
            </a:pPr>
            <a:endParaRPr sz="1867" i="0" u="none" strike="noStrike" cap="none">
              <a:latin typeface="Lato"/>
              <a:ea typeface="Lato"/>
              <a:cs typeface="Lato"/>
              <a:sym typeface="Lato"/>
            </a:endParaRPr>
          </a:p>
          <a:p>
            <a:pPr marL="609585" marR="0" lvl="0" indent="-423323" algn="l" rtl="0">
              <a:lnSpc>
                <a:spcPct val="100000"/>
              </a:lnSpc>
              <a:spcBef>
                <a:spcPts val="0"/>
              </a:spcBef>
              <a:spcAft>
                <a:spcPts val="0"/>
              </a:spcAft>
              <a:buSzPts val="1400"/>
              <a:buFont typeface="Lato"/>
              <a:buChar char="●"/>
            </a:pPr>
            <a:r>
              <a:rPr lang="en-GB" sz="1867" i="0" u="none" strike="noStrike" cap="none">
                <a:latin typeface="Lato"/>
                <a:ea typeface="Lato"/>
                <a:cs typeface="Lato"/>
                <a:sym typeface="Lato"/>
              </a:rPr>
              <a:t>Risk factors include being overweight, high BP, high cholesterol, smoking, t2dm</a:t>
            </a:r>
            <a:endParaRPr>
              <a:latin typeface="Lato"/>
              <a:ea typeface="Lato"/>
              <a:cs typeface="Lato"/>
              <a:sym typeface="Lato"/>
            </a:endParaRPr>
          </a:p>
          <a:p>
            <a:pPr marL="609585" marR="0" lvl="0" indent="-334423" algn="l" rtl="0">
              <a:lnSpc>
                <a:spcPct val="100000"/>
              </a:lnSpc>
              <a:spcBef>
                <a:spcPts val="0"/>
              </a:spcBef>
              <a:spcAft>
                <a:spcPts val="0"/>
              </a:spcAft>
              <a:buClr>
                <a:srgbClr val="000000"/>
              </a:buClr>
              <a:buSzPts val="1400"/>
              <a:buFont typeface="Arial"/>
              <a:buNone/>
            </a:pPr>
            <a:endParaRPr sz="1867" i="0" u="none" strike="noStrike" cap="none">
              <a:latin typeface="Lato"/>
              <a:ea typeface="Lato"/>
              <a:cs typeface="Lato"/>
              <a:sym typeface="Lato"/>
            </a:endParaRPr>
          </a:p>
          <a:p>
            <a:pPr marL="609585" marR="0" lvl="0" indent="-423323" algn="l" rtl="0">
              <a:lnSpc>
                <a:spcPct val="100000"/>
              </a:lnSpc>
              <a:spcBef>
                <a:spcPts val="0"/>
              </a:spcBef>
              <a:spcAft>
                <a:spcPts val="0"/>
              </a:spcAft>
              <a:buSzPts val="1400"/>
              <a:buFont typeface="Lato"/>
              <a:buChar char="●"/>
            </a:pPr>
            <a:r>
              <a:rPr lang="en-GB" sz="1867" i="0" u="none" strike="noStrike" cap="none">
                <a:latin typeface="Lato"/>
                <a:ea typeface="Lato"/>
                <a:cs typeface="Lato"/>
                <a:sym typeface="Lato"/>
              </a:rPr>
              <a:t>Harms: Fibrosis, Cirrhosis, Liver failure, Liver Cancer	</a:t>
            </a:r>
            <a:endParaRPr>
              <a:latin typeface="Lato"/>
              <a:ea typeface="Lato"/>
              <a:cs typeface="Lato"/>
              <a:sym typeface="Lato"/>
            </a:endParaRPr>
          </a:p>
          <a:p>
            <a:pPr marL="609585" marR="0" lvl="0" indent="-334423" algn="l" rtl="0">
              <a:lnSpc>
                <a:spcPct val="100000"/>
              </a:lnSpc>
              <a:spcBef>
                <a:spcPts val="0"/>
              </a:spcBef>
              <a:spcAft>
                <a:spcPts val="0"/>
              </a:spcAft>
              <a:buClr>
                <a:srgbClr val="000000"/>
              </a:buClr>
              <a:buSzPts val="1400"/>
              <a:buFont typeface="Arial"/>
              <a:buNone/>
            </a:pPr>
            <a:endParaRPr sz="1867" i="0" u="none" strike="noStrike" cap="none">
              <a:latin typeface="Lato"/>
              <a:ea typeface="Lato"/>
              <a:cs typeface="Lato"/>
              <a:sym typeface="Lato"/>
            </a:endParaRPr>
          </a:p>
        </p:txBody>
      </p:sp>
      <p:sp>
        <p:nvSpPr>
          <p:cNvPr id="72" name="Google Shape;72;p4"/>
          <p:cNvSpPr txBox="1">
            <a:spLocks noGrp="1"/>
          </p:cNvSpPr>
          <p:nvPr>
            <p:ph type="body" idx="3"/>
          </p:nvPr>
        </p:nvSpPr>
        <p:spPr>
          <a:xfrm>
            <a:off x="565503" y="1711589"/>
            <a:ext cx="3469394" cy="4146800"/>
          </a:xfrm>
          <a:prstGeom prst="rect">
            <a:avLst/>
          </a:prstGeom>
          <a:noFill/>
          <a:ln>
            <a:noFill/>
          </a:ln>
        </p:spPr>
        <p:txBody>
          <a:bodyPr spcFirstLastPara="1" wrap="square" lIns="91425" tIns="91425" rIns="91425" bIns="91425" anchor="t" anchorCtr="0">
            <a:noAutofit/>
          </a:bodyPr>
          <a:lstStyle/>
          <a:p>
            <a:pPr marL="608965" marR="0" lvl="0" indent="-422910" algn="l" rtl="0">
              <a:lnSpc>
                <a:spcPct val="100000"/>
              </a:lnSpc>
              <a:spcBef>
                <a:spcPts val="0"/>
              </a:spcBef>
              <a:spcAft>
                <a:spcPts val="0"/>
              </a:spcAft>
              <a:buSzPts val="1400"/>
              <a:buFont typeface="Lato"/>
              <a:buChar char="●"/>
            </a:pPr>
            <a:r>
              <a:rPr lang="en-GB" sz="1850" i="0" u="none" strike="noStrike" cap="none">
                <a:latin typeface="Lato"/>
                <a:ea typeface="Lato"/>
                <a:cs typeface="Lato"/>
                <a:sym typeface="Lato"/>
              </a:rPr>
              <a:t>List size approx 13770 people</a:t>
            </a:r>
            <a:endParaRPr>
              <a:latin typeface="Lato"/>
              <a:ea typeface="Lato"/>
              <a:cs typeface="Lato"/>
              <a:sym typeface="Lato"/>
            </a:endParaRPr>
          </a:p>
          <a:p>
            <a:pPr marL="608965" marR="0" lvl="0" indent="-334010" algn="l" rtl="0">
              <a:lnSpc>
                <a:spcPct val="100000"/>
              </a:lnSpc>
              <a:spcBef>
                <a:spcPts val="0"/>
              </a:spcBef>
              <a:spcAft>
                <a:spcPts val="0"/>
              </a:spcAft>
              <a:buClr>
                <a:srgbClr val="000000"/>
              </a:buClr>
              <a:buSzPts val="1400"/>
              <a:buFont typeface="Arial"/>
              <a:buNone/>
            </a:pPr>
            <a:endParaRPr sz="1850" i="0" u="none" strike="noStrike" cap="none">
              <a:latin typeface="Lato"/>
              <a:ea typeface="Lato"/>
              <a:cs typeface="Lato"/>
              <a:sym typeface="Lato"/>
            </a:endParaRPr>
          </a:p>
          <a:p>
            <a:pPr marL="608965" marR="0" lvl="0" indent="-422910" algn="l" rtl="0">
              <a:lnSpc>
                <a:spcPct val="100000"/>
              </a:lnSpc>
              <a:spcBef>
                <a:spcPts val="0"/>
              </a:spcBef>
              <a:spcAft>
                <a:spcPts val="0"/>
              </a:spcAft>
              <a:buSzPts val="1400"/>
              <a:buFont typeface="Lato"/>
              <a:buChar char="●"/>
            </a:pPr>
            <a:r>
              <a:rPr lang="en-GB" sz="1850" i="0" u="none" strike="noStrike" cap="none">
                <a:latin typeface="Lato"/>
                <a:ea typeface="Lato"/>
                <a:cs typeface="Lato"/>
                <a:sym typeface="Lato"/>
              </a:rPr>
              <a:t>30% of over 25s at this practice are obese</a:t>
            </a:r>
            <a:endParaRPr>
              <a:latin typeface="Lato"/>
              <a:ea typeface="Lato"/>
              <a:cs typeface="Lato"/>
              <a:sym typeface="Lato"/>
            </a:endParaRPr>
          </a:p>
          <a:p>
            <a:pPr marL="608965" marR="0" lvl="0" indent="-334010" algn="l" rtl="0">
              <a:lnSpc>
                <a:spcPct val="100000"/>
              </a:lnSpc>
              <a:spcBef>
                <a:spcPts val="0"/>
              </a:spcBef>
              <a:spcAft>
                <a:spcPts val="0"/>
              </a:spcAft>
              <a:buClr>
                <a:srgbClr val="000000"/>
              </a:buClr>
              <a:buSzPts val="1400"/>
              <a:buFont typeface="Arial"/>
              <a:buNone/>
            </a:pPr>
            <a:endParaRPr sz="1850" i="0" u="none" strike="noStrike" cap="none">
              <a:latin typeface="Lato"/>
              <a:ea typeface="Lato"/>
              <a:cs typeface="Lato"/>
              <a:sym typeface="Lato"/>
            </a:endParaRPr>
          </a:p>
          <a:p>
            <a:pPr marL="608965" marR="0" lvl="0" indent="-422910" algn="l" rtl="0">
              <a:lnSpc>
                <a:spcPct val="100000"/>
              </a:lnSpc>
              <a:spcBef>
                <a:spcPts val="0"/>
              </a:spcBef>
              <a:spcAft>
                <a:spcPts val="0"/>
              </a:spcAft>
              <a:buSzPts val="1400"/>
              <a:buFont typeface="Lato"/>
              <a:buChar char="●"/>
            </a:pPr>
            <a:r>
              <a:rPr lang="en-GB" sz="1850" i="0" u="none" strike="noStrike" cap="none">
                <a:latin typeface="Lato"/>
                <a:ea typeface="Lato"/>
                <a:cs typeface="Lato"/>
                <a:sym typeface="Lato"/>
              </a:rPr>
              <a:t>Expected monthly prescribing cost for Type 2 diabetes (on metformin, SGLT2, GLP1 and statin)</a:t>
            </a:r>
            <a:endParaRPr>
              <a:latin typeface="Lato"/>
              <a:ea typeface="Lato"/>
              <a:cs typeface="Lato"/>
              <a:sym typeface="Lato"/>
            </a:endParaRPr>
          </a:p>
          <a:p>
            <a:pPr marL="186055" marR="0" lvl="0" indent="0" algn="l" rtl="0">
              <a:lnSpc>
                <a:spcPct val="100000"/>
              </a:lnSpc>
              <a:spcBef>
                <a:spcPts val="0"/>
              </a:spcBef>
              <a:spcAft>
                <a:spcPts val="0"/>
              </a:spcAft>
              <a:buClr>
                <a:srgbClr val="000000"/>
              </a:buClr>
              <a:buSzPts val="1400"/>
              <a:buFont typeface="Arial"/>
              <a:buNone/>
            </a:pPr>
            <a:r>
              <a:rPr lang="en-GB" sz="1850" i="0" u="none" strike="noStrike" cap="none">
                <a:latin typeface="Lato"/>
                <a:ea typeface="Lato"/>
                <a:cs typeface="Lato"/>
                <a:sym typeface="Lato"/>
              </a:rPr>
              <a:t>      </a:t>
            </a:r>
            <a:r>
              <a:rPr lang="en-GB" sz="1850" b="1" i="0" u="none" strike="noStrike" cap="none">
                <a:latin typeface="Lato"/>
                <a:ea typeface="Lato"/>
                <a:cs typeface="Lato"/>
                <a:sym typeface="Lato"/>
              </a:rPr>
              <a:t>£113,628.69/month</a:t>
            </a:r>
            <a:endParaRPr>
              <a:latin typeface="Lato"/>
              <a:ea typeface="Lato"/>
              <a:cs typeface="Lato"/>
              <a:sym typeface="Lato"/>
            </a:endParaRPr>
          </a:p>
          <a:p>
            <a:pPr marL="608965" marR="0" lvl="0" indent="-334010" algn="l" rtl="0">
              <a:lnSpc>
                <a:spcPct val="100000"/>
              </a:lnSpc>
              <a:spcBef>
                <a:spcPts val="0"/>
              </a:spcBef>
              <a:spcAft>
                <a:spcPts val="0"/>
              </a:spcAft>
              <a:buClr>
                <a:srgbClr val="000000"/>
              </a:buClr>
              <a:buSzPts val="1400"/>
              <a:buFont typeface="Arial"/>
              <a:buNone/>
            </a:pPr>
            <a:endParaRPr sz="1867" i="0" u="none" strike="noStrike" cap="none">
              <a:latin typeface="Lato"/>
              <a:ea typeface="Lato"/>
              <a:cs typeface="Lato"/>
              <a:sym typeface="Lato"/>
            </a:endParaRPr>
          </a:p>
        </p:txBody>
      </p:sp>
      <p:pic>
        <p:nvPicPr>
          <p:cNvPr id="73" name="Google Shape;73;p4" descr="Weight Gain with solid fill"/>
          <p:cNvPicPr preferRelativeResize="0"/>
          <p:nvPr/>
        </p:nvPicPr>
        <p:blipFill rotWithShape="1">
          <a:blip r:embed="rId3">
            <a:alphaModFix/>
          </a:blip>
          <a:srcRect/>
          <a:stretch/>
        </p:blipFill>
        <p:spPr>
          <a:xfrm>
            <a:off x="10616064" y="118139"/>
            <a:ext cx="1219200" cy="1219200"/>
          </a:xfrm>
          <a:prstGeom prst="rect">
            <a:avLst/>
          </a:prstGeom>
          <a:noFill/>
          <a:ln>
            <a:noFill/>
          </a:ln>
        </p:spPr>
      </p:pic>
      <p:pic>
        <p:nvPicPr>
          <p:cNvPr id="74" name="Google Shape;74;p4" descr="Medicine with solid fill"/>
          <p:cNvPicPr preferRelativeResize="0"/>
          <p:nvPr/>
        </p:nvPicPr>
        <p:blipFill rotWithShape="1">
          <a:blip r:embed="rId4">
            <a:alphaModFix/>
          </a:blip>
          <a:srcRect/>
          <a:stretch/>
        </p:blipFill>
        <p:spPr>
          <a:xfrm>
            <a:off x="408840" y="5439021"/>
            <a:ext cx="1219200" cy="1219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5"/>
          <p:cNvSpPr txBox="1">
            <a:spLocks noGrp="1"/>
          </p:cNvSpPr>
          <p:nvPr>
            <p:ph type="body" idx="1"/>
          </p:nvPr>
        </p:nvSpPr>
        <p:spPr>
          <a:xfrm>
            <a:off x="553661" y="564116"/>
            <a:ext cx="7852697" cy="177037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3500"/>
              <a:buNone/>
            </a:pPr>
            <a:r>
              <a:rPr lang="en-GB" sz="3500" b="1">
                <a:solidFill>
                  <a:srgbClr val="002060"/>
                </a:solidFill>
                <a:latin typeface="Lato"/>
                <a:ea typeface="Lato"/>
                <a:cs typeface="Lato"/>
                <a:sym typeface="Lato"/>
              </a:rPr>
              <a:t>The Overall Challenge</a:t>
            </a:r>
            <a:endParaRPr/>
          </a:p>
        </p:txBody>
      </p:sp>
      <p:sp>
        <p:nvSpPr>
          <p:cNvPr id="81" name="Google Shape;81;p5"/>
          <p:cNvSpPr txBox="1"/>
          <p:nvPr/>
        </p:nvSpPr>
        <p:spPr>
          <a:xfrm>
            <a:off x="553650" y="4475850"/>
            <a:ext cx="10089000" cy="1770300"/>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90000"/>
              </a:lnSpc>
              <a:spcBef>
                <a:spcPts val="0"/>
              </a:spcBef>
              <a:spcAft>
                <a:spcPts val="0"/>
              </a:spcAft>
              <a:buClr>
                <a:srgbClr val="002060"/>
              </a:buClr>
              <a:buSzPts val="2400"/>
              <a:buFont typeface="Arial"/>
              <a:buNone/>
            </a:pPr>
            <a:r>
              <a:rPr lang="en-GB" sz="2400">
                <a:solidFill>
                  <a:schemeClr val="dk1"/>
                </a:solidFill>
                <a:latin typeface="Lato"/>
                <a:ea typeface="Lato"/>
                <a:cs typeface="Lato"/>
                <a:sym typeface="Lato"/>
              </a:rPr>
              <a:t>Which led us to select Holly Health.</a:t>
            </a:r>
            <a:endParaRPr sz="2400">
              <a:solidFill>
                <a:schemeClr val="dk1"/>
              </a:solidFill>
              <a:latin typeface="Lato"/>
              <a:ea typeface="Lato"/>
              <a:cs typeface="Lato"/>
              <a:sym typeface="Lato"/>
            </a:endParaRPr>
          </a:p>
          <a:p>
            <a:pPr marL="0" marR="0" lvl="0" indent="0" algn="l" rtl="0">
              <a:lnSpc>
                <a:spcPct val="90000"/>
              </a:lnSpc>
              <a:spcBef>
                <a:spcPts val="0"/>
              </a:spcBef>
              <a:spcAft>
                <a:spcPts val="0"/>
              </a:spcAft>
              <a:buClr>
                <a:srgbClr val="002060"/>
              </a:buClr>
              <a:buSzPts val="2400"/>
              <a:buFont typeface="Arial"/>
              <a:buNone/>
            </a:pPr>
            <a:endParaRPr sz="2400">
              <a:solidFill>
                <a:schemeClr val="dk1"/>
              </a:solidFill>
              <a:latin typeface="Lato"/>
              <a:ea typeface="Lato"/>
              <a:cs typeface="Lato"/>
              <a:sym typeface="Lato"/>
            </a:endParaRPr>
          </a:p>
          <a:p>
            <a:pPr marL="0" marR="0" lvl="0" indent="0" algn="l" rtl="0">
              <a:lnSpc>
                <a:spcPct val="90000"/>
              </a:lnSpc>
              <a:spcBef>
                <a:spcPts val="0"/>
              </a:spcBef>
              <a:spcAft>
                <a:spcPts val="0"/>
              </a:spcAft>
              <a:buClr>
                <a:srgbClr val="002060"/>
              </a:buClr>
              <a:buSzPts val="2400"/>
              <a:buFont typeface="Arial"/>
              <a:buNone/>
            </a:pPr>
            <a:r>
              <a:rPr lang="en-GB" sz="2400">
                <a:solidFill>
                  <a:schemeClr val="dk1"/>
                </a:solidFill>
                <a:latin typeface="Lato"/>
                <a:ea typeface="Lato"/>
                <a:cs typeface="Lato"/>
                <a:sym typeface="Lato"/>
              </a:rPr>
              <a:t>Holly Health: Personalised fully digital health coaching to help the public with LTCs and emotional wellbeing, to increase self-management and alleviate NHS pressures, affordably. 200+ GP practices supported in England, Scotland and Wales</a:t>
            </a:r>
            <a:endParaRPr>
              <a:solidFill>
                <a:schemeClr val="dk1"/>
              </a:solidFill>
            </a:endParaRPr>
          </a:p>
        </p:txBody>
      </p:sp>
      <p:sp>
        <p:nvSpPr>
          <p:cNvPr id="82" name="Google Shape;82;p5"/>
          <p:cNvSpPr txBox="1"/>
          <p:nvPr/>
        </p:nvSpPr>
        <p:spPr>
          <a:xfrm>
            <a:off x="1238260" y="3091451"/>
            <a:ext cx="2026310" cy="96442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Lato"/>
                <a:ea typeface="Lato"/>
                <a:cs typeface="Lato"/>
                <a:sym typeface="Lato"/>
              </a:rPr>
              <a:t>Rising </a:t>
            </a:r>
            <a:r>
              <a:rPr lang="en-GB" sz="1600" b="1" i="0" u="none" strike="noStrike" cap="none">
                <a:solidFill>
                  <a:schemeClr val="dk1"/>
                </a:solidFill>
                <a:latin typeface="Lato"/>
                <a:ea typeface="Lato"/>
                <a:cs typeface="Lato"/>
                <a:sym typeface="Lato"/>
              </a:rPr>
              <a:t>LTCs caused by lifestyle risk factors</a:t>
            </a:r>
            <a:br>
              <a:rPr lang="en-GB" sz="1800" b="0" i="0" u="none" strike="noStrike" cap="none">
                <a:solidFill>
                  <a:srgbClr val="000000"/>
                </a:solidFill>
                <a:latin typeface="Lato"/>
                <a:ea typeface="Lato"/>
                <a:cs typeface="Lato"/>
                <a:sym typeface="Lato"/>
              </a:rPr>
            </a:br>
            <a:endParaRPr sz="18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E6D76"/>
              </a:solidFill>
              <a:latin typeface="Lato"/>
              <a:ea typeface="Lato"/>
              <a:cs typeface="Lato"/>
              <a:sym typeface="Lato"/>
            </a:endParaRPr>
          </a:p>
        </p:txBody>
      </p:sp>
      <p:sp>
        <p:nvSpPr>
          <p:cNvPr id="83" name="Google Shape;83;p5"/>
          <p:cNvSpPr txBox="1"/>
          <p:nvPr/>
        </p:nvSpPr>
        <p:spPr>
          <a:xfrm>
            <a:off x="3890348" y="3055337"/>
            <a:ext cx="2188150" cy="144652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GB" sz="1600" b="0" i="0" u="none" strike="noStrike" cap="none">
                <a:solidFill>
                  <a:schemeClr val="dk1"/>
                </a:solidFill>
                <a:latin typeface="Lato"/>
                <a:ea typeface="Lato"/>
                <a:cs typeface="Lato"/>
                <a:sym typeface="Lato"/>
              </a:rPr>
              <a:t>System wide</a:t>
            </a:r>
            <a:r>
              <a:rPr lang="en-GB" sz="1600" b="1" i="0" u="none" strike="noStrike" cap="none">
                <a:solidFill>
                  <a:schemeClr val="dk1"/>
                </a:solidFill>
                <a:latin typeface="Lato"/>
                <a:ea typeface="Lato"/>
                <a:cs typeface="Lato"/>
                <a:sym typeface="Lato"/>
              </a:rPr>
              <a:t> capacity issues &amp; lack of training for lifestyle coaching</a:t>
            </a:r>
            <a:endParaRPr sz="18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4" name="Google Shape;84;p5"/>
          <p:cNvSpPr txBox="1"/>
          <p:nvPr/>
        </p:nvSpPr>
        <p:spPr>
          <a:xfrm>
            <a:off x="5944057" y="3025253"/>
            <a:ext cx="2508239" cy="1169521"/>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Lato"/>
                <a:ea typeface="Lato"/>
                <a:cs typeface="Lato"/>
                <a:sym typeface="Lato"/>
              </a:rPr>
              <a:t>Must solve problems further upstream </a:t>
            </a:r>
            <a:r>
              <a:rPr lang="en-GB" sz="1600" b="0" i="0" u="none" strike="noStrike" cap="none">
                <a:solidFill>
                  <a:schemeClr val="dk1"/>
                </a:solidFill>
                <a:latin typeface="Lato"/>
                <a:ea typeface="Lato"/>
                <a:cs typeface="Lato"/>
                <a:sym typeface="Lato"/>
              </a:rPr>
              <a:t>to keep people well</a:t>
            </a:r>
            <a:endParaRPr sz="1600" b="0" i="0" u="none" strike="noStrike" cap="none">
              <a:solidFill>
                <a:schemeClr val="dk1"/>
              </a:solidFill>
              <a:latin typeface="Arial"/>
              <a:ea typeface="Arial"/>
              <a:cs typeface="Arial"/>
              <a:sym typeface="Arial"/>
            </a:endParaRPr>
          </a:p>
        </p:txBody>
      </p:sp>
      <p:sp>
        <p:nvSpPr>
          <p:cNvPr id="85" name="Google Shape;85;p5"/>
          <p:cNvSpPr txBox="1"/>
          <p:nvPr/>
        </p:nvSpPr>
        <p:spPr>
          <a:xfrm>
            <a:off x="8781554" y="2984792"/>
            <a:ext cx="2312511" cy="138496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Lato"/>
                <a:ea typeface="Lato"/>
                <a:cs typeface="Lato"/>
                <a:sym typeface="Lato"/>
              </a:rPr>
              <a:t>Minimal prevention funding</a:t>
            </a:r>
            <a:r>
              <a:rPr lang="en-GB" sz="1600" b="0" i="0" u="none" strike="noStrike" cap="none">
                <a:solidFill>
                  <a:schemeClr val="dk1"/>
                </a:solidFill>
                <a:latin typeface="Lato"/>
                <a:ea typeface="Lato"/>
                <a:cs typeface="Lato"/>
                <a:sym typeface="Lato"/>
              </a:rPr>
              <a:t> (funded services must have impact at scale)</a:t>
            </a:r>
            <a:endParaRPr sz="16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E6D76"/>
              </a:solidFill>
              <a:latin typeface="Lato"/>
              <a:ea typeface="Lato"/>
              <a:cs typeface="Lato"/>
              <a:sym typeface="Lato"/>
            </a:endParaRPr>
          </a:p>
        </p:txBody>
      </p:sp>
      <p:pic>
        <p:nvPicPr>
          <p:cNvPr id="86" name="Google Shape;86;p5"/>
          <p:cNvPicPr preferRelativeResize="0"/>
          <p:nvPr/>
        </p:nvPicPr>
        <p:blipFill rotWithShape="1">
          <a:blip r:embed="rId3">
            <a:alphaModFix/>
          </a:blip>
          <a:srcRect/>
          <a:stretch/>
        </p:blipFill>
        <p:spPr>
          <a:xfrm>
            <a:off x="3890349" y="1570705"/>
            <a:ext cx="1184300" cy="1158275"/>
          </a:xfrm>
          <a:prstGeom prst="rect">
            <a:avLst/>
          </a:prstGeom>
          <a:noFill/>
          <a:ln>
            <a:noFill/>
          </a:ln>
        </p:spPr>
      </p:pic>
      <p:sp>
        <p:nvSpPr>
          <p:cNvPr id="87" name="Google Shape;87;p5"/>
          <p:cNvSpPr txBox="1"/>
          <p:nvPr/>
        </p:nvSpPr>
        <p:spPr>
          <a:xfrm>
            <a:off x="6303966" y="1443315"/>
            <a:ext cx="957000" cy="1416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GB" sz="8000" b="0" i="0" u="none" strike="noStrike" cap="none">
                <a:solidFill>
                  <a:srgbClr val="000000"/>
                </a:solidFill>
                <a:latin typeface="Arial"/>
                <a:ea typeface="Arial"/>
                <a:cs typeface="Arial"/>
                <a:sym typeface="Arial"/>
              </a:rPr>
              <a:t>🍎</a:t>
            </a:r>
            <a:endParaRPr sz="8000" b="0" i="0" u="none" strike="noStrike" cap="none">
              <a:solidFill>
                <a:srgbClr val="000000"/>
              </a:solidFill>
              <a:latin typeface="Arial"/>
              <a:ea typeface="Arial"/>
              <a:cs typeface="Arial"/>
              <a:sym typeface="Arial"/>
            </a:endParaRPr>
          </a:p>
        </p:txBody>
      </p:sp>
      <p:sp>
        <p:nvSpPr>
          <p:cNvPr id="88" name="Google Shape;88;p5"/>
          <p:cNvSpPr txBox="1"/>
          <p:nvPr/>
        </p:nvSpPr>
        <p:spPr>
          <a:xfrm>
            <a:off x="8661017" y="1539490"/>
            <a:ext cx="1059600" cy="1339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500"/>
              <a:buFont typeface="Arial"/>
              <a:buNone/>
            </a:pPr>
            <a:r>
              <a:rPr lang="en-GB" sz="7500" b="0" i="0" u="none" strike="noStrike" cap="none">
                <a:solidFill>
                  <a:srgbClr val="000000"/>
                </a:solidFill>
                <a:latin typeface="Arial"/>
                <a:ea typeface="Arial"/>
                <a:cs typeface="Arial"/>
                <a:sym typeface="Arial"/>
              </a:rPr>
              <a:t>📈</a:t>
            </a:r>
            <a:endParaRPr sz="7500" b="0" i="0" u="none" strike="noStrike" cap="none">
              <a:solidFill>
                <a:srgbClr val="000000"/>
              </a:solidFill>
              <a:latin typeface="Arial"/>
              <a:ea typeface="Arial"/>
              <a:cs typeface="Arial"/>
              <a:sym typeface="Arial"/>
            </a:endParaRPr>
          </a:p>
        </p:txBody>
      </p:sp>
      <p:sp>
        <p:nvSpPr>
          <p:cNvPr id="89" name="Google Shape;89;p5"/>
          <p:cNvSpPr txBox="1"/>
          <p:nvPr/>
        </p:nvSpPr>
        <p:spPr>
          <a:xfrm>
            <a:off x="1204017" y="1501092"/>
            <a:ext cx="1059600" cy="1416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GB" sz="8000" b="0" i="0" u="none" strike="noStrike" cap="none">
                <a:solidFill>
                  <a:srgbClr val="000000"/>
                </a:solidFill>
                <a:latin typeface="Arial"/>
                <a:ea typeface="Arial"/>
                <a:cs typeface="Arial"/>
                <a:sym typeface="Arial"/>
              </a:rPr>
              <a:t>🤒</a:t>
            </a:r>
            <a:endParaRPr sz="80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6"/>
          <p:cNvSpPr txBox="1">
            <a:spLocks noGrp="1"/>
          </p:cNvSpPr>
          <p:nvPr>
            <p:ph type="body" idx="1"/>
          </p:nvPr>
        </p:nvSpPr>
        <p:spPr>
          <a:xfrm>
            <a:off x="586434" y="564116"/>
            <a:ext cx="9155472" cy="177037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3500"/>
              <a:buNone/>
            </a:pPr>
            <a:r>
              <a:rPr lang="en-GB" sz="3500" b="1">
                <a:solidFill>
                  <a:srgbClr val="002060"/>
                </a:solidFill>
                <a:latin typeface="Lato"/>
                <a:ea typeface="Lato"/>
                <a:cs typeface="Lato"/>
                <a:sym typeface="Lato"/>
              </a:rPr>
              <a:t>What We Did: Funding &amp; Launch</a:t>
            </a:r>
            <a:endParaRPr/>
          </a:p>
        </p:txBody>
      </p:sp>
      <p:sp>
        <p:nvSpPr>
          <p:cNvPr id="96" name="Google Shape;96;p6"/>
          <p:cNvSpPr txBox="1"/>
          <p:nvPr/>
        </p:nvSpPr>
        <p:spPr>
          <a:xfrm>
            <a:off x="550384" y="1511290"/>
            <a:ext cx="10917083" cy="3835145"/>
          </a:xfrm>
          <a:prstGeom prst="rect">
            <a:avLst/>
          </a:prstGeom>
          <a:noFill/>
          <a:ln>
            <a:noFill/>
          </a:ln>
        </p:spPr>
        <p:txBody>
          <a:bodyPr spcFirstLastPara="1" wrap="square" lIns="91425" tIns="45700" rIns="91425" bIns="45700" anchor="t" anchorCtr="0">
            <a:normAutofit/>
          </a:bodyPr>
          <a:lstStyle/>
          <a:p>
            <a:pPr marL="342900" marR="0" lvl="0" indent="-190500" algn="l" rtl="0">
              <a:lnSpc>
                <a:spcPct val="90000"/>
              </a:lnSpc>
              <a:spcBef>
                <a:spcPts val="0"/>
              </a:spcBef>
              <a:spcAft>
                <a:spcPts val="0"/>
              </a:spcAft>
              <a:buClr>
                <a:schemeClr val="dk1"/>
              </a:buClr>
              <a:buSzPts val="2400"/>
              <a:buFont typeface="Arial"/>
              <a:buNone/>
            </a:pPr>
            <a:endParaRPr sz="2400">
              <a:solidFill>
                <a:srgbClr val="002060"/>
              </a:solidFill>
              <a:latin typeface="Lato"/>
              <a:ea typeface="Lato"/>
              <a:cs typeface="Lato"/>
              <a:sym typeface="Lato"/>
            </a:endParaRPr>
          </a:p>
          <a:p>
            <a:pPr marL="0" marR="0" lvl="0" indent="0" algn="l" rtl="0">
              <a:lnSpc>
                <a:spcPct val="90000"/>
              </a:lnSpc>
              <a:spcBef>
                <a:spcPts val="1000"/>
              </a:spcBef>
              <a:spcAft>
                <a:spcPts val="0"/>
              </a:spcAft>
              <a:buClr>
                <a:schemeClr val="dk1"/>
              </a:buClr>
              <a:buSzPts val="28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sp>
        <p:nvSpPr>
          <p:cNvPr id="97" name="Google Shape;97;p6"/>
          <p:cNvSpPr txBox="1"/>
          <p:nvPr/>
        </p:nvSpPr>
        <p:spPr>
          <a:xfrm>
            <a:off x="606134" y="1352920"/>
            <a:ext cx="10979287" cy="4153940"/>
          </a:xfrm>
          <a:prstGeom prst="rect">
            <a:avLst/>
          </a:prstGeom>
          <a:noFill/>
          <a:ln>
            <a:noFill/>
          </a:ln>
        </p:spPr>
        <p:txBody>
          <a:bodyPr spcFirstLastPara="1" wrap="square" lIns="91425" tIns="45700" rIns="91425" bIns="45700" anchor="t" anchorCtr="0">
            <a:normAutofit fontScale="92500" lnSpcReduction="10000"/>
          </a:bodyPr>
          <a:lstStyle/>
          <a:p>
            <a:pPr marL="227965" marR="0" lvl="0" indent="-227965" algn="l" rtl="0">
              <a:lnSpc>
                <a:spcPct val="90000"/>
              </a:lnSpc>
              <a:spcBef>
                <a:spcPts val="0"/>
              </a:spcBef>
              <a:spcAft>
                <a:spcPts val="0"/>
              </a:spcAft>
              <a:buClr>
                <a:srgbClr val="002060"/>
              </a:buClr>
              <a:buSzPct val="100000"/>
              <a:buFont typeface="Arial"/>
              <a:buChar char="•"/>
            </a:pPr>
            <a:r>
              <a:rPr lang="en-GB" sz="2400">
                <a:solidFill>
                  <a:srgbClr val="002060"/>
                </a:solidFill>
                <a:latin typeface="Lato"/>
                <a:ea typeface="Lato"/>
                <a:cs typeface="Lato"/>
                <a:sym typeface="Lato"/>
              </a:rPr>
              <a:t>Commissioned &amp; launched evidence based digital health coaching tool (Holly Health)</a:t>
            </a:r>
            <a:endParaRPr sz="2400">
              <a:solidFill>
                <a:schemeClr val="dk1"/>
              </a:solidFill>
              <a:latin typeface="Calibri"/>
              <a:ea typeface="Calibri"/>
              <a:cs typeface="Calibri"/>
              <a:sym typeface="Calibri"/>
            </a:endParaRPr>
          </a:p>
          <a:p>
            <a:pPr marL="227965" marR="0" lvl="0" indent="-227965" algn="l" rtl="0">
              <a:lnSpc>
                <a:spcPct val="90000"/>
              </a:lnSpc>
              <a:spcBef>
                <a:spcPts val="1000"/>
              </a:spcBef>
              <a:spcAft>
                <a:spcPts val="0"/>
              </a:spcAft>
              <a:buClr>
                <a:srgbClr val="002060"/>
              </a:buClr>
              <a:buSzPct val="100000"/>
              <a:buFont typeface="Arial"/>
              <a:buChar char="•"/>
            </a:pPr>
            <a:r>
              <a:rPr lang="en-GB" sz="2400">
                <a:solidFill>
                  <a:srgbClr val="002060"/>
                </a:solidFill>
                <a:latin typeface="Lato"/>
                <a:ea typeface="Lato"/>
                <a:cs typeface="Lato"/>
                <a:sym typeface="Lato"/>
              </a:rPr>
              <a:t>Provided 12+ months coaching access per person</a:t>
            </a:r>
            <a:endParaRPr sz="2400">
              <a:solidFill>
                <a:schemeClr val="dk1"/>
              </a:solidFill>
              <a:latin typeface="Calibri"/>
              <a:ea typeface="Calibri"/>
              <a:cs typeface="Calibri"/>
              <a:sym typeface="Calibri"/>
            </a:endParaRPr>
          </a:p>
          <a:p>
            <a:pPr marL="227965" marR="0" lvl="0" indent="-227965" algn="l" rtl="0">
              <a:lnSpc>
                <a:spcPct val="90000"/>
              </a:lnSpc>
              <a:spcBef>
                <a:spcPts val="1000"/>
              </a:spcBef>
              <a:spcAft>
                <a:spcPts val="0"/>
              </a:spcAft>
              <a:buClr>
                <a:srgbClr val="002060"/>
              </a:buClr>
              <a:buSzPct val="100000"/>
              <a:buFont typeface="Arial"/>
              <a:buChar char="•"/>
            </a:pPr>
            <a:r>
              <a:rPr lang="en-GB" sz="2400">
                <a:solidFill>
                  <a:srgbClr val="002060"/>
                </a:solidFill>
                <a:latin typeface="Lato"/>
                <a:ea typeface="Lato"/>
                <a:cs typeface="Lato"/>
                <a:sym typeface="Lato"/>
              </a:rPr>
              <a:t>Deployed proactively (e.g. SMSs to 18-75 yrs)</a:t>
            </a:r>
            <a:endParaRPr sz="2400">
              <a:solidFill>
                <a:srgbClr val="002060"/>
              </a:solidFill>
              <a:latin typeface="Calibri"/>
              <a:ea typeface="Calibri"/>
              <a:cs typeface="Calibri"/>
              <a:sym typeface="Calibri"/>
            </a:endParaRPr>
          </a:p>
          <a:p>
            <a:pPr marL="227965" marR="0" lvl="0" indent="-227965" algn="l" rtl="0">
              <a:lnSpc>
                <a:spcPct val="90000"/>
              </a:lnSpc>
              <a:spcBef>
                <a:spcPts val="1000"/>
              </a:spcBef>
              <a:spcAft>
                <a:spcPts val="0"/>
              </a:spcAft>
              <a:buClr>
                <a:srgbClr val="002060"/>
              </a:buClr>
              <a:buSzPct val="100000"/>
              <a:buFont typeface="Arial"/>
              <a:buChar char="•"/>
            </a:pPr>
            <a:r>
              <a:rPr lang="en-GB" sz="2400">
                <a:solidFill>
                  <a:srgbClr val="002060"/>
                </a:solidFill>
                <a:latin typeface="Lato"/>
                <a:ea typeface="Lato"/>
                <a:cs typeface="Lato"/>
                <a:sym typeface="Lato"/>
              </a:rPr>
              <a:t>Reviewed baseline health &amp; changes after 8 weeks + 6 months </a:t>
            </a:r>
            <a:endParaRPr sz="2800">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rgbClr val="002060"/>
              </a:buClr>
              <a:buSzPct val="100000"/>
              <a:buFont typeface="Arial"/>
              <a:buNone/>
            </a:pPr>
            <a:r>
              <a:rPr lang="en-GB" sz="2400">
                <a:solidFill>
                  <a:srgbClr val="002060"/>
                </a:solidFill>
                <a:latin typeface="Lato"/>
                <a:ea typeface="Lato"/>
                <a:cs typeface="Lato"/>
                <a:sym typeface="Lato"/>
              </a:rPr>
              <a:t>(using a pre-post survey method)</a:t>
            </a:r>
            <a:endParaRPr sz="2800">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000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a:p>
            <a:pPr marL="342900" marR="0" lvl="0" indent="-201930" algn="l" rtl="0">
              <a:lnSpc>
                <a:spcPct val="90000"/>
              </a:lnSpc>
              <a:spcBef>
                <a:spcPts val="1000"/>
              </a:spcBef>
              <a:spcAft>
                <a:spcPts val="0"/>
              </a:spcAft>
              <a:buClr>
                <a:schemeClr val="dk1"/>
              </a:buClr>
              <a:buSzPct val="100000"/>
              <a:buFont typeface="Arial"/>
              <a:buNone/>
            </a:pPr>
            <a:endParaRPr sz="2400">
              <a:solidFill>
                <a:srgbClr val="002060"/>
              </a:solidFill>
              <a:latin typeface="Lato"/>
              <a:ea typeface="Lato"/>
              <a:cs typeface="Lato"/>
              <a:sym typeface="Lato"/>
            </a:endParaRPr>
          </a:p>
          <a:p>
            <a:pPr marL="0" marR="0" lvl="0" indent="0" algn="l" rtl="0">
              <a:lnSpc>
                <a:spcPct val="90000"/>
              </a:lnSpc>
              <a:spcBef>
                <a:spcPts val="1000"/>
              </a:spcBef>
              <a:spcAft>
                <a:spcPts val="0"/>
              </a:spcAft>
              <a:buClr>
                <a:schemeClr val="dk1"/>
              </a:buClr>
              <a:buSzPct val="1000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pic>
        <p:nvPicPr>
          <p:cNvPr id="98" name="Google Shape;98;p6" descr="A screenshot of a chat&#10;&#10;AI-generated content may be incorrect."/>
          <p:cNvPicPr preferRelativeResize="0"/>
          <p:nvPr/>
        </p:nvPicPr>
        <p:blipFill rotWithShape="1">
          <a:blip r:embed="rId3">
            <a:alphaModFix/>
          </a:blip>
          <a:srcRect/>
          <a:stretch/>
        </p:blipFill>
        <p:spPr>
          <a:xfrm>
            <a:off x="9745216" y="1750182"/>
            <a:ext cx="1917598" cy="3362223"/>
          </a:xfrm>
          <a:prstGeom prst="rect">
            <a:avLst/>
          </a:prstGeom>
          <a:noFill/>
          <a:ln>
            <a:noFill/>
          </a:ln>
        </p:spPr>
      </p:pic>
      <p:sp>
        <p:nvSpPr>
          <p:cNvPr id="99" name="Google Shape;99;p6"/>
          <p:cNvSpPr txBox="1"/>
          <p:nvPr/>
        </p:nvSpPr>
        <p:spPr>
          <a:xfrm>
            <a:off x="553661" y="3736524"/>
            <a:ext cx="9019298" cy="2134513"/>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rgbClr val="002060"/>
              </a:buClr>
              <a:buSzPts val="3500"/>
              <a:buFont typeface="Arial"/>
              <a:buNone/>
            </a:pPr>
            <a:r>
              <a:rPr lang="en-GB" sz="3500" b="1">
                <a:solidFill>
                  <a:srgbClr val="002060"/>
                </a:solidFill>
                <a:latin typeface="Lato"/>
                <a:ea typeface="Lato"/>
                <a:cs typeface="Lato"/>
                <a:sym typeface="Lato"/>
              </a:rPr>
              <a:t>Funding &amp; Governance Process</a:t>
            </a:r>
            <a:endParaRPr/>
          </a:p>
          <a:p>
            <a:pPr marL="342900" marR="0" lvl="0" indent="-342900" algn="l" rtl="0">
              <a:lnSpc>
                <a:spcPct val="120000"/>
              </a:lnSpc>
              <a:spcBef>
                <a:spcPts val="1000"/>
              </a:spcBef>
              <a:spcAft>
                <a:spcPts val="0"/>
              </a:spcAft>
              <a:buClr>
                <a:srgbClr val="002060"/>
              </a:buClr>
              <a:buSzPts val="2400"/>
              <a:buFont typeface="Arial"/>
              <a:buChar char="•"/>
            </a:pPr>
            <a:r>
              <a:rPr lang="en-GB" sz="2400">
                <a:solidFill>
                  <a:srgbClr val="002060"/>
                </a:solidFill>
                <a:latin typeface="Lato"/>
                <a:ea typeface="Lato"/>
                <a:cs typeface="Lato"/>
                <a:sym typeface="Lato"/>
              </a:rPr>
              <a:t>Creative route to funding: HSCP Innovation Fund </a:t>
            </a:r>
            <a:endParaRPr sz="2400">
              <a:solidFill>
                <a:srgbClr val="000000"/>
              </a:solidFill>
              <a:latin typeface="Lato"/>
              <a:ea typeface="Lato"/>
              <a:cs typeface="Lato"/>
              <a:sym typeface="Lato"/>
            </a:endParaRPr>
          </a:p>
          <a:p>
            <a:pPr marL="342900" marR="0" lvl="0" indent="-342900" algn="l" rtl="0">
              <a:lnSpc>
                <a:spcPct val="120000"/>
              </a:lnSpc>
              <a:spcBef>
                <a:spcPts val="1000"/>
              </a:spcBef>
              <a:spcAft>
                <a:spcPts val="0"/>
              </a:spcAft>
              <a:buClr>
                <a:srgbClr val="002060"/>
              </a:buClr>
              <a:buSzPts val="2400"/>
              <a:buFont typeface="Arial"/>
              <a:buChar char="•"/>
            </a:pPr>
            <a:r>
              <a:rPr lang="en-GB" sz="2400">
                <a:solidFill>
                  <a:srgbClr val="002060"/>
                </a:solidFill>
                <a:latin typeface="Lato"/>
                <a:ea typeface="Lato"/>
                <a:cs typeface="Lato"/>
                <a:sym typeface="Lato"/>
              </a:rPr>
              <a:t>Expansion to other HSCPs within first 6 months. </a:t>
            </a:r>
            <a:endParaRPr/>
          </a:p>
          <a:p>
            <a:pPr marL="342900" marR="0" lvl="0" indent="-342900" algn="l" rtl="0">
              <a:lnSpc>
                <a:spcPct val="120000"/>
              </a:lnSpc>
              <a:spcBef>
                <a:spcPts val="1000"/>
              </a:spcBef>
              <a:spcAft>
                <a:spcPts val="0"/>
              </a:spcAft>
              <a:buClr>
                <a:srgbClr val="002060"/>
              </a:buClr>
              <a:buSzPts val="2400"/>
              <a:buFont typeface="Arial"/>
              <a:buChar char="•"/>
            </a:pPr>
            <a:r>
              <a:rPr lang="en-GB" sz="2400">
                <a:solidFill>
                  <a:srgbClr val="002060"/>
                </a:solidFill>
                <a:latin typeface="Lato"/>
                <a:ea typeface="Lato"/>
                <a:cs typeface="Lato"/>
                <a:sym typeface="Lato"/>
              </a:rPr>
              <a:t>Pan Ayrshire funding via business case and strong ROI</a:t>
            </a:r>
            <a:endParaRPr/>
          </a:p>
          <a:p>
            <a:pPr marL="0" marR="0" lvl="0" indent="0" algn="l" rtl="0">
              <a:lnSpc>
                <a:spcPct val="90000"/>
              </a:lnSpc>
              <a:spcBef>
                <a:spcPts val="1000"/>
              </a:spcBef>
              <a:spcAft>
                <a:spcPts val="0"/>
              </a:spcAft>
              <a:buClr>
                <a:schemeClr val="dk1"/>
              </a:buClr>
              <a:buSzPts val="2400"/>
              <a:buFont typeface="Arial"/>
              <a:buNone/>
            </a:pPr>
            <a:endParaRPr sz="2400">
              <a:solidFill>
                <a:srgbClr val="FF0000"/>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7"/>
          <p:cNvSpPr txBox="1">
            <a:spLocks noGrp="1"/>
          </p:cNvSpPr>
          <p:nvPr>
            <p:ph type="body" idx="1"/>
          </p:nvPr>
        </p:nvSpPr>
        <p:spPr>
          <a:xfrm>
            <a:off x="563108" y="564116"/>
            <a:ext cx="9147696" cy="58071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3500"/>
              <a:buNone/>
            </a:pPr>
            <a:r>
              <a:rPr lang="en-GB" sz="3500" b="1">
                <a:solidFill>
                  <a:srgbClr val="002060"/>
                </a:solidFill>
                <a:latin typeface="Lato"/>
                <a:ea typeface="Lato"/>
                <a:cs typeface="Lato"/>
                <a:sym typeface="Lato"/>
              </a:rPr>
              <a:t>What We Did: Launch Assets</a:t>
            </a:r>
            <a:endParaRPr/>
          </a:p>
        </p:txBody>
      </p:sp>
      <p:sp>
        <p:nvSpPr>
          <p:cNvPr id="106" name="Google Shape;106;p7"/>
          <p:cNvSpPr txBox="1"/>
          <p:nvPr/>
        </p:nvSpPr>
        <p:spPr>
          <a:xfrm>
            <a:off x="534833" y="1013657"/>
            <a:ext cx="10917083" cy="3835145"/>
          </a:xfrm>
          <a:prstGeom prst="rect">
            <a:avLst/>
          </a:prstGeom>
          <a:noFill/>
          <a:ln>
            <a:noFill/>
          </a:ln>
        </p:spPr>
        <p:txBody>
          <a:bodyPr spcFirstLastPara="1" wrap="square" lIns="91425" tIns="45700" rIns="91425" bIns="45700" anchor="t" anchorCtr="0">
            <a:normAutofit/>
          </a:bodyPr>
          <a:lstStyle/>
          <a:p>
            <a:pPr marL="342900" marR="0" lvl="0" indent="-190500" algn="l" rtl="0">
              <a:lnSpc>
                <a:spcPct val="90000"/>
              </a:lnSpc>
              <a:spcBef>
                <a:spcPts val="0"/>
              </a:spcBef>
              <a:spcAft>
                <a:spcPts val="0"/>
              </a:spcAft>
              <a:buClr>
                <a:schemeClr val="dk1"/>
              </a:buClr>
              <a:buSzPts val="2400"/>
              <a:buFont typeface="Arial"/>
              <a:buNone/>
            </a:pPr>
            <a:endParaRPr sz="2400">
              <a:solidFill>
                <a:srgbClr val="002060"/>
              </a:solidFill>
              <a:latin typeface="Lato"/>
              <a:ea typeface="Lato"/>
              <a:cs typeface="Lato"/>
              <a:sym typeface="Lato"/>
            </a:endParaRPr>
          </a:p>
          <a:p>
            <a:pPr marL="0" marR="0" lvl="0" indent="0" algn="l" rtl="0">
              <a:lnSpc>
                <a:spcPct val="90000"/>
              </a:lnSpc>
              <a:spcBef>
                <a:spcPts val="1000"/>
              </a:spcBef>
              <a:spcAft>
                <a:spcPts val="0"/>
              </a:spcAft>
              <a:buClr>
                <a:schemeClr val="dk1"/>
              </a:buClr>
              <a:buSzPts val="28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sp>
        <p:nvSpPr>
          <p:cNvPr id="107" name="Google Shape;107;p7"/>
          <p:cNvSpPr txBox="1"/>
          <p:nvPr/>
        </p:nvSpPr>
        <p:spPr>
          <a:xfrm>
            <a:off x="621685" y="1018573"/>
            <a:ext cx="10917083" cy="383514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a:p>
            <a:pPr marL="342900" marR="0" lvl="0" indent="-190500" algn="l" rtl="0">
              <a:lnSpc>
                <a:spcPct val="90000"/>
              </a:lnSpc>
              <a:spcBef>
                <a:spcPts val="1000"/>
              </a:spcBef>
              <a:spcAft>
                <a:spcPts val="0"/>
              </a:spcAft>
              <a:buClr>
                <a:schemeClr val="dk1"/>
              </a:buClr>
              <a:buSzPts val="2400"/>
              <a:buFont typeface="Arial"/>
              <a:buNone/>
            </a:pPr>
            <a:endParaRPr sz="2400">
              <a:solidFill>
                <a:srgbClr val="002060"/>
              </a:solidFill>
              <a:latin typeface="Lato"/>
              <a:ea typeface="Lato"/>
              <a:cs typeface="Lato"/>
              <a:sym typeface="Lato"/>
            </a:endParaRPr>
          </a:p>
          <a:p>
            <a:pPr marL="0" marR="0" lvl="0" indent="0" algn="l" rtl="0">
              <a:lnSpc>
                <a:spcPct val="90000"/>
              </a:lnSpc>
              <a:spcBef>
                <a:spcPts val="1000"/>
              </a:spcBef>
              <a:spcAft>
                <a:spcPts val="0"/>
              </a:spcAft>
              <a:buClr>
                <a:schemeClr val="dk1"/>
              </a:buClr>
              <a:buSzPts val="28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sp>
        <p:nvSpPr>
          <p:cNvPr id="108" name="Google Shape;108;p7"/>
          <p:cNvSpPr txBox="1"/>
          <p:nvPr/>
        </p:nvSpPr>
        <p:spPr>
          <a:xfrm>
            <a:off x="611156" y="1956318"/>
            <a:ext cx="2883160"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a:solidFill>
                  <a:schemeClr val="dk1"/>
                </a:solidFill>
                <a:latin typeface="Calibri"/>
                <a:ea typeface="Calibri"/>
                <a:cs typeface="Calibri"/>
                <a:sym typeface="Calibri"/>
              </a:rPr>
              <a:t>Holmhead GP has partnered with Holly Health to offer patients 12 months of free habit coaching (to help sleep, exercise, eating and mental wellbeing). The app may serve as an extra tool to help feel physically and mentally better. You can sign up here: </a:t>
            </a:r>
            <a:r>
              <a:rPr lang="en-GB" sz="16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http://hly.app/holmhead_gp</a:t>
            </a:r>
            <a:endParaRPr sz="1600">
              <a:solidFill>
                <a:schemeClr val="dk1"/>
              </a:solidFill>
              <a:latin typeface="Calibri"/>
              <a:ea typeface="Calibri"/>
              <a:cs typeface="Calibri"/>
              <a:sym typeface="Calibri"/>
            </a:endParaRPr>
          </a:p>
        </p:txBody>
      </p:sp>
      <p:sp>
        <p:nvSpPr>
          <p:cNvPr id="109" name="Google Shape;109;p7"/>
          <p:cNvSpPr txBox="1"/>
          <p:nvPr/>
        </p:nvSpPr>
        <p:spPr>
          <a:xfrm>
            <a:off x="618179" y="1437784"/>
            <a:ext cx="31089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7030A0"/>
                </a:solidFill>
                <a:latin typeface="Lato"/>
                <a:ea typeface="Lato"/>
                <a:cs typeface="Lato"/>
                <a:sym typeface="Lato"/>
              </a:rPr>
              <a:t>SMS blurbs &amp; URLS</a:t>
            </a:r>
            <a:endParaRPr/>
          </a:p>
        </p:txBody>
      </p:sp>
      <p:sp>
        <p:nvSpPr>
          <p:cNvPr id="110" name="Google Shape;110;p7"/>
          <p:cNvSpPr txBox="1"/>
          <p:nvPr/>
        </p:nvSpPr>
        <p:spPr>
          <a:xfrm>
            <a:off x="3767261" y="1437784"/>
            <a:ext cx="231579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7030A0"/>
                </a:solidFill>
                <a:latin typeface="Lato"/>
                <a:ea typeface="Lato"/>
                <a:cs typeface="Lato"/>
                <a:sym typeface="Lato"/>
              </a:rPr>
              <a:t>QR codes &amp; flyers</a:t>
            </a:r>
            <a:endParaRPr/>
          </a:p>
        </p:txBody>
      </p:sp>
      <p:sp>
        <p:nvSpPr>
          <p:cNvPr id="111" name="Google Shape;111;p7"/>
          <p:cNvSpPr txBox="1"/>
          <p:nvPr/>
        </p:nvSpPr>
        <p:spPr>
          <a:xfrm>
            <a:off x="6496465" y="1437784"/>
            <a:ext cx="231579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7030A0"/>
                </a:solidFill>
                <a:latin typeface="Lato"/>
                <a:ea typeface="Lato"/>
                <a:cs typeface="Lato"/>
                <a:sym typeface="Lato"/>
              </a:rPr>
              <a:t>Staff Info Portal</a:t>
            </a:r>
            <a:endParaRPr/>
          </a:p>
        </p:txBody>
      </p:sp>
      <p:pic>
        <p:nvPicPr>
          <p:cNvPr id="112" name="Google Shape;112;p7"/>
          <p:cNvPicPr preferRelativeResize="0"/>
          <p:nvPr/>
        </p:nvPicPr>
        <p:blipFill rotWithShape="1">
          <a:blip r:embed="rId4">
            <a:alphaModFix/>
          </a:blip>
          <a:srcRect/>
          <a:stretch/>
        </p:blipFill>
        <p:spPr>
          <a:xfrm>
            <a:off x="3738078" y="2033295"/>
            <a:ext cx="2460953" cy="1384043"/>
          </a:xfrm>
          <a:prstGeom prst="rect">
            <a:avLst/>
          </a:prstGeom>
          <a:noFill/>
          <a:ln>
            <a:noFill/>
          </a:ln>
        </p:spPr>
      </p:pic>
      <p:pic>
        <p:nvPicPr>
          <p:cNvPr id="113" name="Google Shape;113;p7"/>
          <p:cNvPicPr preferRelativeResize="0"/>
          <p:nvPr/>
        </p:nvPicPr>
        <p:blipFill rotWithShape="1">
          <a:blip r:embed="rId5">
            <a:alphaModFix/>
          </a:blip>
          <a:srcRect/>
          <a:stretch/>
        </p:blipFill>
        <p:spPr>
          <a:xfrm>
            <a:off x="9551631" y="2162952"/>
            <a:ext cx="2279390" cy="2034462"/>
          </a:xfrm>
          <a:prstGeom prst="rect">
            <a:avLst/>
          </a:prstGeom>
          <a:noFill/>
          <a:ln>
            <a:noFill/>
          </a:ln>
        </p:spPr>
      </p:pic>
      <p:sp>
        <p:nvSpPr>
          <p:cNvPr id="114" name="Google Shape;114;p7"/>
          <p:cNvSpPr txBox="1"/>
          <p:nvPr/>
        </p:nvSpPr>
        <p:spPr>
          <a:xfrm>
            <a:off x="9521138" y="1430009"/>
            <a:ext cx="231579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7030A0"/>
                </a:solidFill>
                <a:latin typeface="Lato"/>
                <a:ea typeface="Lato"/>
                <a:cs typeface="Lato"/>
                <a:sym typeface="Lato"/>
              </a:rPr>
              <a:t>Partnerships Account manager</a:t>
            </a:r>
            <a:endParaRPr/>
          </a:p>
        </p:txBody>
      </p:sp>
      <p:pic>
        <p:nvPicPr>
          <p:cNvPr id="115" name="Google Shape;115;p7"/>
          <p:cNvPicPr preferRelativeResize="0"/>
          <p:nvPr/>
        </p:nvPicPr>
        <p:blipFill rotWithShape="1">
          <a:blip r:embed="rId6">
            <a:alphaModFix/>
          </a:blip>
          <a:srcRect/>
          <a:stretch/>
        </p:blipFill>
        <p:spPr>
          <a:xfrm>
            <a:off x="6493523" y="2051179"/>
            <a:ext cx="2789465" cy="1589315"/>
          </a:xfrm>
          <a:prstGeom prst="rect">
            <a:avLst/>
          </a:prstGeom>
          <a:noFill/>
          <a:ln>
            <a:noFill/>
          </a:ln>
        </p:spPr>
      </p:pic>
      <p:sp>
        <p:nvSpPr>
          <p:cNvPr id="116" name="Google Shape;116;p7"/>
          <p:cNvSpPr txBox="1"/>
          <p:nvPr/>
        </p:nvSpPr>
        <p:spPr>
          <a:xfrm>
            <a:off x="6375084" y="4965388"/>
            <a:ext cx="332661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7030A0"/>
                </a:solidFill>
                <a:latin typeface="Lato"/>
                <a:ea typeface="Lato"/>
                <a:cs typeface="Lato"/>
                <a:sym typeface="Lato"/>
              </a:rPr>
              <a:t>Tailored landing pages for each practice</a:t>
            </a:r>
            <a:endParaRPr/>
          </a:p>
        </p:txBody>
      </p:sp>
      <p:pic>
        <p:nvPicPr>
          <p:cNvPr id="117" name="Google Shape;117;p7"/>
          <p:cNvPicPr preferRelativeResize="0"/>
          <p:nvPr/>
        </p:nvPicPr>
        <p:blipFill rotWithShape="1">
          <a:blip r:embed="rId7">
            <a:alphaModFix/>
          </a:blip>
          <a:srcRect/>
          <a:stretch/>
        </p:blipFill>
        <p:spPr>
          <a:xfrm>
            <a:off x="6330128" y="5675191"/>
            <a:ext cx="3189125" cy="535345"/>
          </a:xfrm>
          <a:prstGeom prst="rect">
            <a:avLst/>
          </a:prstGeom>
          <a:noFill/>
          <a:ln>
            <a:noFill/>
          </a:ln>
        </p:spPr>
      </p:pic>
      <p:pic>
        <p:nvPicPr>
          <p:cNvPr id="118" name="Google Shape;118;p7"/>
          <p:cNvPicPr preferRelativeResize="0"/>
          <p:nvPr/>
        </p:nvPicPr>
        <p:blipFill rotWithShape="1">
          <a:blip r:embed="rId8">
            <a:alphaModFix/>
          </a:blip>
          <a:srcRect/>
          <a:stretch/>
        </p:blipFill>
        <p:spPr>
          <a:xfrm>
            <a:off x="3795801" y="3794449"/>
            <a:ext cx="2244418" cy="2340428"/>
          </a:xfrm>
          <a:prstGeom prst="rect">
            <a:avLst/>
          </a:prstGeom>
          <a:noFill/>
          <a:ln>
            <a:noFill/>
          </a:ln>
        </p:spPr>
      </p:pic>
      <p:pic>
        <p:nvPicPr>
          <p:cNvPr id="119" name="Google Shape;119;p7"/>
          <p:cNvPicPr preferRelativeResize="0"/>
          <p:nvPr/>
        </p:nvPicPr>
        <p:blipFill rotWithShape="1">
          <a:blip r:embed="rId9">
            <a:alphaModFix/>
          </a:blip>
          <a:srcRect/>
          <a:stretch/>
        </p:blipFill>
        <p:spPr>
          <a:xfrm>
            <a:off x="698115" y="4649754"/>
            <a:ext cx="1472932" cy="1485123"/>
          </a:xfrm>
          <a:prstGeom prst="rect">
            <a:avLst/>
          </a:prstGeom>
          <a:noFill/>
          <a:ln>
            <a:noFill/>
          </a:ln>
        </p:spPr>
      </p:pic>
      <p:pic>
        <p:nvPicPr>
          <p:cNvPr id="120" name="Google Shape;120;p7" descr="A screenshot of a medical overview&#10;&#10;AI-generated content may be incorrect."/>
          <p:cNvPicPr preferRelativeResize="0"/>
          <p:nvPr/>
        </p:nvPicPr>
        <p:blipFill rotWithShape="1">
          <a:blip r:embed="rId10">
            <a:alphaModFix/>
          </a:blip>
          <a:srcRect/>
          <a:stretch/>
        </p:blipFill>
        <p:spPr>
          <a:xfrm>
            <a:off x="6493858" y="3792332"/>
            <a:ext cx="2778266" cy="104683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8"/>
          <p:cNvSpPr txBox="1">
            <a:spLocks noGrp="1"/>
          </p:cNvSpPr>
          <p:nvPr>
            <p:ph type="body" idx="1"/>
          </p:nvPr>
        </p:nvSpPr>
        <p:spPr>
          <a:xfrm>
            <a:off x="555051" y="564116"/>
            <a:ext cx="10182445" cy="9267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3500"/>
              <a:buNone/>
            </a:pPr>
            <a:r>
              <a:rPr lang="en-GB" sz="3500" b="1">
                <a:solidFill>
                  <a:srgbClr val="002060"/>
                </a:solidFill>
                <a:latin typeface="Lato"/>
                <a:ea typeface="Lato"/>
                <a:cs typeface="Lato"/>
                <a:sym typeface="Lato"/>
              </a:rPr>
              <a:t>What We Did: Service Development</a:t>
            </a:r>
            <a:endParaRPr/>
          </a:p>
        </p:txBody>
      </p:sp>
      <p:sp>
        <p:nvSpPr>
          <p:cNvPr id="127" name="Google Shape;127;p8"/>
          <p:cNvSpPr txBox="1"/>
          <p:nvPr/>
        </p:nvSpPr>
        <p:spPr>
          <a:xfrm>
            <a:off x="550384" y="1511290"/>
            <a:ext cx="10917083" cy="3835145"/>
          </a:xfrm>
          <a:prstGeom prst="rect">
            <a:avLst/>
          </a:prstGeom>
          <a:noFill/>
          <a:ln>
            <a:noFill/>
          </a:ln>
        </p:spPr>
        <p:txBody>
          <a:bodyPr spcFirstLastPara="1" wrap="square" lIns="91425" tIns="45700" rIns="91425" bIns="45700" anchor="t" anchorCtr="0">
            <a:normAutofit/>
          </a:bodyPr>
          <a:lstStyle/>
          <a:p>
            <a:pPr marL="342900" marR="0" lvl="0" indent="-190500" algn="l" rtl="0">
              <a:lnSpc>
                <a:spcPct val="90000"/>
              </a:lnSpc>
              <a:spcBef>
                <a:spcPts val="0"/>
              </a:spcBef>
              <a:spcAft>
                <a:spcPts val="0"/>
              </a:spcAft>
              <a:buClr>
                <a:schemeClr val="dk1"/>
              </a:buClr>
              <a:buSzPts val="2400"/>
              <a:buFont typeface="Arial"/>
              <a:buNone/>
            </a:pPr>
            <a:endParaRPr sz="2400">
              <a:solidFill>
                <a:srgbClr val="002060"/>
              </a:solidFill>
              <a:latin typeface="Lato"/>
              <a:ea typeface="Lato"/>
              <a:cs typeface="Lato"/>
              <a:sym typeface="Lato"/>
            </a:endParaRPr>
          </a:p>
          <a:p>
            <a:pPr marL="0" marR="0" lvl="0" indent="0" algn="l" rtl="0">
              <a:lnSpc>
                <a:spcPct val="90000"/>
              </a:lnSpc>
              <a:spcBef>
                <a:spcPts val="1000"/>
              </a:spcBef>
              <a:spcAft>
                <a:spcPts val="0"/>
              </a:spcAft>
              <a:buClr>
                <a:schemeClr val="dk1"/>
              </a:buClr>
              <a:buSzPts val="2800"/>
              <a:buFont typeface="Arial"/>
              <a:buNone/>
            </a:pP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sp>
        <p:nvSpPr>
          <p:cNvPr id="128" name="Google Shape;128;p8"/>
          <p:cNvSpPr txBox="1"/>
          <p:nvPr/>
        </p:nvSpPr>
        <p:spPr>
          <a:xfrm>
            <a:off x="421700" y="1267727"/>
            <a:ext cx="9234993" cy="3853727"/>
          </a:xfrm>
          <a:prstGeom prst="rect">
            <a:avLst/>
          </a:prstGeom>
          <a:noFill/>
          <a:ln>
            <a:noFill/>
          </a:ln>
        </p:spPr>
        <p:txBody>
          <a:bodyPr spcFirstLastPara="1" wrap="square" lIns="91425" tIns="45700" rIns="91425" bIns="45700" anchor="t" anchorCtr="0">
            <a:noAutofit/>
          </a:bodyPr>
          <a:lstStyle/>
          <a:p>
            <a:pPr marL="227965" marR="0" lvl="0" indent="0" algn="l" rtl="0">
              <a:lnSpc>
                <a:spcPct val="120000"/>
              </a:lnSpc>
              <a:spcBef>
                <a:spcPts val="0"/>
              </a:spcBef>
              <a:spcAft>
                <a:spcPts val="0"/>
              </a:spcAft>
              <a:buClr>
                <a:srgbClr val="002060"/>
              </a:buClr>
              <a:buSzPts val="1800"/>
              <a:buFont typeface="Arial"/>
              <a:buNone/>
            </a:pPr>
            <a:r>
              <a:rPr lang="en-GB" sz="1800">
                <a:solidFill>
                  <a:srgbClr val="002060"/>
                </a:solidFill>
                <a:latin typeface="Lato"/>
                <a:ea typeface="Lato"/>
                <a:cs typeface="Lato"/>
                <a:sym typeface="Lato"/>
              </a:rPr>
              <a:t>We started in East Ayrshire, then expanded to South and North</a:t>
            </a:r>
            <a:endParaRPr/>
          </a:p>
          <a:p>
            <a:pPr marL="227965" marR="0" lvl="0" indent="-114300" algn="l" rtl="0">
              <a:lnSpc>
                <a:spcPct val="120000"/>
              </a:lnSpc>
              <a:spcBef>
                <a:spcPts val="1100"/>
              </a:spcBef>
              <a:spcAft>
                <a:spcPts val="0"/>
              </a:spcAft>
              <a:buClr>
                <a:srgbClr val="002060"/>
              </a:buClr>
              <a:buSzPts val="1800"/>
              <a:buFont typeface="Arial"/>
              <a:buChar char="•"/>
            </a:pPr>
            <a:r>
              <a:rPr lang="en-GB" sz="1800">
                <a:solidFill>
                  <a:srgbClr val="002060"/>
                </a:solidFill>
                <a:latin typeface="Lato"/>
                <a:ea typeface="Lato"/>
                <a:cs typeface="Lato"/>
                <a:sym typeface="Lato"/>
              </a:rPr>
              <a:t> Created specific reporting for local high priority conditions: NAFLD &amp; Type 2 diabetes </a:t>
            </a:r>
            <a:endParaRPr/>
          </a:p>
          <a:p>
            <a:pPr marL="227965" marR="0" lvl="0" indent="-114300" algn="l" rtl="0">
              <a:lnSpc>
                <a:spcPct val="120000"/>
              </a:lnSpc>
              <a:spcBef>
                <a:spcPts val="1100"/>
              </a:spcBef>
              <a:spcAft>
                <a:spcPts val="0"/>
              </a:spcAft>
              <a:buClr>
                <a:srgbClr val="002060"/>
              </a:buClr>
              <a:buSzPts val="1800"/>
              <a:buFont typeface="Arial"/>
              <a:buChar char="•"/>
            </a:pPr>
            <a:r>
              <a:rPr lang="en-GB" sz="1800">
                <a:solidFill>
                  <a:srgbClr val="002060"/>
                </a:solidFill>
                <a:latin typeface="Lato"/>
                <a:ea typeface="Lato"/>
                <a:cs typeface="Lato"/>
                <a:sym typeface="Lato"/>
              </a:rPr>
              <a:t> Unique signup links, QR codes etc. for each service (GP practices, hospital services departments (e.g. cardiac rehab, perioperative), community flyers etc.)</a:t>
            </a:r>
            <a:endParaRPr sz="1800">
              <a:solidFill>
                <a:schemeClr val="dk1"/>
              </a:solidFill>
              <a:latin typeface="Lato"/>
              <a:ea typeface="Lato"/>
              <a:cs typeface="Lato"/>
              <a:sym typeface="Lato"/>
            </a:endParaRPr>
          </a:p>
          <a:p>
            <a:pPr marL="227965" marR="0" lvl="0" indent="-114300" algn="l" rtl="0">
              <a:lnSpc>
                <a:spcPct val="120000"/>
              </a:lnSpc>
              <a:spcBef>
                <a:spcPts val="1100"/>
              </a:spcBef>
              <a:spcAft>
                <a:spcPts val="0"/>
              </a:spcAft>
              <a:buClr>
                <a:srgbClr val="002060"/>
              </a:buClr>
              <a:buSzPts val="1800"/>
              <a:buFont typeface="Arial"/>
              <a:buChar char="•"/>
            </a:pPr>
            <a:r>
              <a:rPr lang="en-GB" sz="1800">
                <a:solidFill>
                  <a:srgbClr val="002060"/>
                </a:solidFill>
                <a:latin typeface="Lato"/>
                <a:ea typeface="Lato"/>
                <a:cs typeface="Lato"/>
                <a:sym typeface="Lato"/>
              </a:rPr>
              <a:t> Enhanced the measurements process e.g.</a:t>
            </a:r>
            <a:endParaRPr sz="1800">
              <a:solidFill>
                <a:srgbClr val="002060"/>
              </a:solidFill>
              <a:latin typeface="Lato"/>
              <a:ea typeface="Lato"/>
              <a:cs typeface="Lato"/>
              <a:sym typeface="Lato"/>
            </a:endParaRPr>
          </a:p>
          <a:p>
            <a:pPr marL="685165" marR="0" lvl="1" indent="-114300" algn="l" rtl="0">
              <a:lnSpc>
                <a:spcPct val="120000"/>
              </a:lnSpc>
              <a:spcBef>
                <a:spcPts val="600"/>
              </a:spcBef>
              <a:spcAft>
                <a:spcPts val="0"/>
              </a:spcAft>
              <a:buClr>
                <a:srgbClr val="002060"/>
              </a:buClr>
              <a:buSzPts val="1800"/>
              <a:buFont typeface="Courier New"/>
              <a:buChar char="o"/>
            </a:pPr>
            <a:r>
              <a:rPr lang="en-GB" sz="1800" b="0" i="0" u="none" strike="noStrike" cap="none">
                <a:solidFill>
                  <a:srgbClr val="002060"/>
                </a:solidFill>
                <a:latin typeface="Lato"/>
                <a:ea typeface="Lato"/>
                <a:cs typeface="Lato"/>
                <a:sym typeface="Lato"/>
              </a:rPr>
              <a:t> Medication adherence questions</a:t>
            </a:r>
            <a:endParaRPr sz="1800" b="0" i="0" u="none" strike="noStrike" cap="none">
              <a:solidFill>
                <a:srgbClr val="002060"/>
              </a:solidFill>
              <a:latin typeface="Lato"/>
              <a:ea typeface="Lato"/>
              <a:cs typeface="Lato"/>
              <a:sym typeface="Lato"/>
            </a:endParaRPr>
          </a:p>
          <a:p>
            <a:pPr marL="685165" marR="0" lvl="1" indent="-114300" algn="l" rtl="0">
              <a:lnSpc>
                <a:spcPct val="120000"/>
              </a:lnSpc>
              <a:spcBef>
                <a:spcPts val="600"/>
              </a:spcBef>
              <a:spcAft>
                <a:spcPts val="0"/>
              </a:spcAft>
              <a:buClr>
                <a:srgbClr val="002060"/>
              </a:buClr>
              <a:buSzPts val="1800"/>
              <a:buFont typeface="Courier New"/>
              <a:buChar char="o"/>
            </a:pPr>
            <a:r>
              <a:rPr lang="en-GB" sz="1800" b="0" i="0" u="none" strike="noStrike" cap="none">
                <a:solidFill>
                  <a:srgbClr val="002060"/>
                </a:solidFill>
                <a:latin typeface="Lato"/>
                <a:ea typeface="Lato"/>
                <a:cs typeface="Lato"/>
                <a:sym typeface="Lato"/>
              </a:rPr>
              <a:t> Chronic pain management</a:t>
            </a:r>
            <a:endParaRPr sz="1800" b="0" i="0" u="none" strike="noStrike" cap="none">
              <a:solidFill>
                <a:schemeClr val="dk1"/>
              </a:solidFill>
              <a:latin typeface="Calibri"/>
              <a:ea typeface="Calibri"/>
              <a:cs typeface="Calibri"/>
              <a:sym typeface="Calibri"/>
            </a:endParaRPr>
          </a:p>
        </p:txBody>
      </p:sp>
      <p:pic>
        <p:nvPicPr>
          <p:cNvPr id="129" name="Google Shape;129;p8" descr="A screenshot of a chat&#10;&#10;AI-generated content may be incorrect."/>
          <p:cNvPicPr preferRelativeResize="0"/>
          <p:nvPr/>
        </p:nvPicPr>
        <p:blipFill rotWithShape="1">
          <a:blip r:embed="rId3">
            <a:alphaModFix/>
          </a:blip>
          <a:srcRect/>
          <a:stretch/>
        </p:blipFill>
        <p:spPr>
          <a:xfrm>
            <a:off x="9971979" y="1561997"/>
            <a:ext cx="1917598" cy="3362223"/>
          </a:xfrm>
          <a:prstGeom prst="rect">
            <a:avLst/>
          </a:prstGeom>
          <a:noFill/>
          <a:ln>
            <a:noFill/>
          </a:ln>
        </p:spPr>
      </p:pic>
      <p:pic>
        <p:nvPicPr>
          <p:cNvPr id="130" name="Google Shape;130;p8" descr="A graph with a line&#10;&#10;AI-generated content may be incorrect."/>
          <p:cNvPicPr preferRelativeResize="0"/>
          <p:nvPr/>
        </p:nvPicPr>
        <p:blipFill rotWithShape="1">
          <a:blip r:embed="rId4">
            <a:alphaModFix/>
          </a:blip>
          <a:srcRect/>
          <a:stretch/>
        </p:blipFill>
        <p:spPr>
          <a:xfrm>
            <a:off x="4947557" y="4412796"/>
            <a:ext cx="4467226" cy="2155373"/>
          </a:xfrm>
          <a:prstGeom prst="rect">
            <a:avLst/>
          </a:prstGeom>
          <a:noFill/>
          <a:ln>
            <a:noFill/>
          </a:ln>
        </p:spPr>
      </p:pic>
      <p:cxnSp>
        <p:nvCxnSpPr>
          <p:cNvPr id="131" name="Google Shape;131;p8"/>
          <p:cNvCxnSpPr/>
          <p:nvPr/>
        </p:nvCxnSpPr>
        <p:spPr>
          <a:xfrm>
            <a:off x="3763132" y="5547935"/>
            <a:ext cx="1728863" cy="705302"/>
          </a:xfrm>
          <a:prstGeom prst="straightConnector1">
            <a:avLst/>
          </a:prstGeom>
          <a:noFill/>
          <a:ln w="28575" cap="flat" cmpd="sng">
            <a:solidFill>
              <a:schemeClr val="accent1"/>
            </a:solidFill>
            <a:prstDash val="solid"/>
            <a:miter lim="800000"/>
            <a:headEnd type="none" w="sm" len="sm"/>
            <a:tailEnd type="stealth" w="med" len="med"/>
          </a:ln>
        </p:spPr>
      </p:cxnSp>
      <p:sp>
        <p:nvSpPr>
          <p:cNvPr id="132" name="Google Shape;132;p8"/>
          <p:cNvSpPr txBox="1"/>
          <p:nvPr/>
        </p:nvSpPr>
        <p:spPr>
          <a:xfrm>
            <a:off x="1873704" y="5125811"/>
            <a:ext cx="2743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7030A0"/>
                </a:solidFill>
                <a:latin typeface="Lato"/>
                <a:ea typeface="Lato"/>
                <a:cs typeface="Lato"/>
                <a:sym typeface="Lato"/>
              </a:rPr>
              <a:t>East Ayrshire Launch</a:t>
            </a:r>
            <a:endParaRPr sz="1800">
              <a:solidFill>
                <a:srgbClr val="7030A0"/>
              </a:solidFill>
              <a:latin typeface="Calibri"/>
              <a:ea typeface="Calibri"/>
              <a:cs typeface="Calibri"/>
              <a:sym typeface="Calibri"/>
            </a:endParaRPr>
          </a:p>
        </p:txBody>
      </p:sp>
      <p:sp>
        <p:nvSpPr>
          <p:cNvPr id="133" name="Google Shape;133;p8"/>
          <p:cNvSpPr txBox="1"/>
          <p:nvPr/>
        </p:nvSpPr>
        <p:spPr>
          <a:xfrm>
            <a:off x="4268560" y="4037239"/>
            <a:ext cx="2743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7030A0"/>
                </a:solidFill>
                <a:latin typeface="Lato"/>
                <a:ea typeface="Lato"/>
                <a:cs typeface="Lato"/>
                <a:sym typeface="Lato"/>
              </a:rPr>
              <a:t>South Ayrshire Launch</a:t>
            </a:r>
            <a:endParaRPr sz="1800">
              <a:solidFill>
                <a:srgbClr val="7030A0"/>
              </a:solidFill>
              <a:latin typeface="Calibri"/>
              <a:ea typeface="Calibri"/>
              <a:cs typeface="Calibri"/>
              <a:sym typeface="Calibri"/>
            </a:endParaRPr>
          </a:p>
        </p:txBody>
      </p:sp>
      <p:sp>
        <p:nvSpPr>
          <p:cNvPr id="134" name="Google Shape;134;p8"/>
          <p:cNvSpPr txBox="1"/>
          <p:nvPr/>
        </p:nvSpPr>
        <p:spPr>
          <a:xfrm>
            <a:off x="5377543" y="3193596"/>
            <a:ext cx="2743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7030A0"/>
                </a:solidFill>
                <a:latin typeface="Lato"/>
                <a:ea typeface="Lato"/>
                <a:cs typeface="Lato"/>
                <a:sym typeface="Lato"/>
              </a:rPr>
              <a:t>North Ayrshire Launch</a:t>
            </a:r>
            <a:endParaRPr sz="1800">
              <a:solidFill>
                <a:srgbClr val="7030A0"/>
              </a:solidFill>
              <a:latin typeface="Calibri"/>
              <a:ea typeface="Calibri"/>
              <a:cs typeface="Calibri"/>
              <a:sym typeface="Calibri"/>
            </a:endParaRPr>
          </a:p>
        </p:txBody>
      </p:sp>
      <p:cxnSp>
        <p:nvCxnSpPr>
          <p:cNvPr id="135" name="Google Shape;135;p8"/>
          <p:cNvCxnSpPr/>
          <p:nvPr/>
        </p:nvCxnSpPr>
        <p:spPr>
          <a:xfrm>
            <a:off x="5552471" y="4418541"/>
            <a:ext cx="892025" cy="1453694"/>
          </a:xfrm>
          <a:prstGeom prst="straightConnector1">
            <a:avLst/>
          </a:prstGeom>
          <a:noFill/>
          <a:ln w="28575" cap="flat" cmpd="sng">
            <a:solidFill>
              <a:schemeClr val="accent1"/>
            </a:solidFill>
            <a:prstDash val="solid"/>
            <a:miter lim="800000"/>
            <a:headEnd type="none" w="sm" len="sm"/>
            <a:tailEnd type="stealth" w="med" len="med"/>
          </a:ln>
        </p:spPr>
      </p:cxnSp>
      <p:cxnSp>
        <p:nvCxnSpPr>
          <p:cNvPr id="136" name="Google Shape;136;p8"/>
          <p:cNvCxnSpPr/>
          <p:nvPr/>
        </p:nvCxnSpPr>
        <p:spPr>
          <a:xfrm>
            <a:off x="6525381" y="3595310"/>
            <a:ext cx="626685" cy="1902730"/>
          </a:xfrm>
          <a:prstGeom prst="straightConnector1">
            <a:avLst/>
          </a:prstGeom>
          <a:noFill/>
          <a:ln w="28575" cap="flat" cmpd="sng">
            <a:solidFill>
              <a:schemeClr val="accent1"/>
            </a:solidFill>
            <a:prstDash val="solid"/>
            <a:miter lim="800000"/>
            <a:headEnd type="none" w="sm" len="sm"/>
            <a:tailEnd type="stealth" w="med" len="med"/>
          </a:ln>
        </p:spPr>
      </p:cxnSp>
      <p:sp>
        <p:nvSpPr>
          <p:cNvPr id="137" name="Google Shape;137;p8"/>
          <p:cNvSpPr txBox="1"/>
          <p:nvPr/>
        </p:nvSpPr>
        <p:spPr>
          <a:xfrm>
            <a:off x="7881256" y="2921453"/>
            <a:ext cx="221252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7030A0"/>
                </a:solidFill>
                <a:latin typeface="Lato"/>
                <a:ea typeface="Lato"/>
                <a:cs typeface="Lato"/>
                <a:sym typeface="Lato"/>
              </a:rPr>
              <a:t>January new year campaign &amp; hospital support</a:t>
            </a:r>
            <a:endParaRPr sz="1800">
              <a:solidFill>
                <a:srgbClr val="7030A0"/>
              </a:solidFill>
              <a:latin typeface="Lato"/>
              <a:ea typeface="Lato"/>
              <a:cs typeface="Lato"/>
              <a:sym typeface="Lato"/>
            </a:endParaRPr>
          </a:p>
        </p:txBody>
      </p:sp>
      <p:cxnSp>
        <p:nvCxnSpPr>
          <p:cNvPr id="138" name="Google Shape;138;p8"/>
          <p:cNvCxnSpPr/>
          <p:nvPr/>
        </p:nvCxnSpPr>
        <p:spPr>
          <a:xfrm flipH="1">
            <a:off x="8866565" y="3602113"/>
            <a:ext cx="74083" cy="1501319"/>
          </a:xfrm>
          <a:prstGeom prst="straightConnector1">
            <a:avLst/>
          </a:prstGeom>
          <a:noFill/>
          <a:ln w="28575" cap="flat" cmpd="sng">
            <a:solidFill>
              <a:schemeClr val="accent1"/>
            </a:solidFill>
            <a:prstDash val="solid"/>
            <a:miter lim="800000"/>
            <a:headEnd type="none" w="sm" len="sm"/>
            <a:tailEnd type="stealth"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9"/>
          <p:cNvSpPr txBox="1"/>
          <p:nvPr/>
        </p:nvSpPr>
        <p:spPr>
          <a:xfrm>
            <a:off x="410233" y="352633"/>
            <a:ext cx="10842800" cy="7388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3733"/>
              <a:buFont typeface="Arial"/>
              <a:buNone/>
            </a:pPr>
            <a:endParaRPr sz="3733" b="1" i="0" u="sng" strike="noStrike" cap="none">
              <a:solidFill>
                <a:srgbClr val="434343"/>
              </a:solidFill>
              <a:latin typeface="Lato"/>
              <a:ea typeface="Lato"/>
              <a:cs typeface="Lato"/>
              <a:sym typeface="Lato"/>
            </a:endParaRPr>
          </a:p>
        </p:txBody>
      </p:sp>
      <p:sp>
        <p:nvSpPr>
          <p:cNvPr id="144" name="Google Shape;144;p9"/>
          <p:cNvSpPr/>
          <p:nvPr/>
        </p:nvSpPr>
        <p:spPr>
          <a:xfrm>
            <a:off x="546100" y="342900"/>
            <a:ext cx="6687200" cy="106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GB" sz="3500" b="1" i="0" u="none" strike="noStrike" cap="none">
                <a:solidFill>
                  <a:srgbClr val="002060"/>
                </a:solidFill>
                <a:latin typeface="Lato"/>
                <a:ea typeface="Lato"/>
                <a:cs typeface="Lato"/>
                <a:sym typeface="Lato"/>
              </a:rPr>
              <a:t>The Holly Health Service</a:t>
            </a:r>
            <a:endParaRPr sz="18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GB" sz="2000" b="0" i="0" u="none" strike="noStrike" cap="none">
                <a:solidFill>
                  <a:schemeClr val="dk2"/>
                </a:solidFill>
                <a:latin typeface="Lato"/>
                <a:ea typeface="Lato"/>
                <a:cs typeface="Lato"/>
                <a:sym typeface="Lato"/>
              </a:rPr>
              <a:t>Human-like, compassionate, personalised habit coaching</a:t>
            </a:r>
            <a:br>
              <a:rPr lang="en-GB" sz="3500" b="1" i="0" u="none" strike="noStrike" cap="none">
                <a:solidFill>
                  <a:srgbClr val="000000"/>
                </a:solidFill>
                <a:latin typeface="Lato"/>
                <a:ea typeface="Lato"/>
                <a:cs typeface="Lato"/>
                <a:sym typeface="Lato"/>
              </a:rPr>
            </a:br>
            <a:endParaRPr sz="3383" b="1" i="0" u="none" strike="noStrike" cap="none">
              <a:solidFill>
                <a:schemeClr val="dk1"/>
              </a:solidFill>
              <a:latin typeface="Calibri"/>
              <a:ea typeface="Calibri"/>
              <a:cs typeface="Calibri"/>
              <a:sym typeface="Calibri"/>
            </a:endParaRPr>
          </a:p>
        </p:txBody>
      </p:sp>
      <p:pic>
        <p:nvPicPr>
          <p:cNvPr id="145" name="Google Shape;145;p9"/>
          <p:cNvPicPr preferRelativeResize="0"/>
          <p:nvPr/>
        </p:nvPicPr>
        <p:blipFill rotWithShape="1">
          <a:blip r:embed="rId3">
            <a:alphaModFix/>
          </a:blip>
          <a:srcRect/>
          <a:stretch/>
        </p:blipFill>
        <p:spPr>
          <a:xfrm>
            <a:off x="675403" y="5862907"/>
            <a:ext cx="1200400" cy="356333"/>
          </a:xfrm>
          <a:prstGeom prst="rect">
            <a:avLst/>
          </a:prstGeom>
          <a:noFill/>
          <a:ln>
            <a:noFill/>
          </a:ln>
        </p:spPr>
      </p:pic>
      <p:sp>
        <p:nvSpPr>
          <p:cNvPr id="146" name="Google Shape;146;p9"/>
          <p:cNvSpPr txBox="1"/>
          <p:nvPr/>
        </p:nvSpPr>
        <p:spPr>
          <a:xfrm>
            <a:off x="1807899" y="5715138"/>
            <a:ext cx="912000" cy="629234"/>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489"/>
              <a:buFont typeface="Arial"/>
              <a:buNone/>
            </a:pPr>
            <a:r>
              <a:rPr lang="en-GB" sz="2489" b="0" i="0" u="none" strike="noStrike" cap="none">
                <a:solidFill>
                  <a:schemeClr val="dk2"/>
                </a:solidFill>
                <a:latin typeface="Lato"/>
                <a:ea typeface="Lato"/>
                <a:cs typeface="Lato"/>
                <a:sym typeface="Lato"/>
              </a:rPr>
              <a:t>90%</a:t>
            </a:r>
            <a:endParaRPr sz="1067" b="0" i="0" u="none" strike="noStrike" cap="none">
              <a:solidFill>
                <a:schemeClr val="dk2"/>
              </a:solidFill>
              <a:latin typeface="Arial"/>
              <a:ea typeface="Arial"/>
              <a:cs typeface="Arial"/>
              <a:sym typeface="Arial"/>
            </a:endParaRPr>
          </a:p>
        </p:txBody>
      </p:sp>
      <p:pic>
        <p:nvPicPr>
          <p:cNvPr id="147" name="Google Shape;147;p9"/>
          <p:cNvPicPr preferRelativeResize="0"/>
          <p:nvPr/>
        </p:nvPicPr>
        <p:blipFill rotWithShape="1">
          <a:blip r:embed="rId4">
            <a:alphaModFix/>
          </a:blip>
          <a:srcRect l="1130" t="42005" r="-1129"/>
          <a:stretch/>
        </p:blipFill>
        <p:spPr>
          <a:xfrm>
            <a:off x="7053445" y="337844"/>
            <a:ext cx="4960897" cy="757483"/>
          </a:xfrm>
          <a:prstGeom prst="rect">
            <a:avLst/>
          </a:prstGeom>
          <a:noFill/>
          <a:ln>
            <a:noFill/>
          </a:ln>
        </p:spPr>
      </p:pic>
      <p:sp>
        <p:nvSpPr>
          <p:cNvPr id="148" name="Google Shape;148;p9"/>
          <p:cNvSpPr txBox="1"/>
          <p:nvPr/>
        </p:nvSpPr>
        <p:spPr>
          <a:xfrm>
            <a:off x="6978926" y="1567985"/>
            <a:ext cx="4505957" cy="552868"/>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1733"/>
              <a:buFont typeface="Arial"/>
              <a:buNone/>
            </a:pPr>
            <a:r>
              <a:rPr lang="en-GB" sz="1733" b="1" i="0" u="none" strike="noStrike" cap="none">
                <a:solidFill>
                  <a:schemeClr val="dk1"/>
                </a:solidFill>
                <a:latin typeface="Lato"/>
                <a:ea typeface="Lato"/>
                <a:cs typeface="Lato"/>
                <a:sym typeface="Lato"/>
              </a:rPr>
              <a:t>Top 2% of apps</a:t>
            </a:r>
            <a:r>
              <a:rPr lang="en-GB" sz="1733" b="0" i="0" u="none" strike="noStrike" cap="none">
                <a:solidFill>
                  <a:schemeClr val="dk1"/>
                </a:solidFill>
                <a:latin typeface="Lato"/>
                <a:ea typeface="Lato"/>
                <a:cs typeface="Lato"/>
                <a:sym typeface="Lato"/>
              </a:rPr>
              <a:t> (rated by ORCHA)</a:t>
            </a:r>
            <a:endParaRPr sz="1733" b="0" i="0" u="none" strike="noStrike" cap="none">
              <a:solidFill>
                <a:schemeClr val="dk1"/>
              </a:solidFill>
              <a:latin typeface="Lato"/>
              <a:ea typeface="Lato"/>
              <a:cs typeface="Lato"/>
              <a:sym typeface="Lato"/>
            </a:endParaRPr>
          </a:p>
        </p:txBody>
      </p:sp>
      <p:pic>
        <p:nvPicPr>
          <p:cNvPr id="149" name="Google Shape;149;p9"/>
          <p:cNvPicPr preferRelativeResize="0"/>
          <p:nvPr/>
        </p:nvPicPr>
        <p:blipFill rotWithShape="1">
          <a:blip r:embed="rId5">
            <a:alphaModFix/>
          </a:blip>
          <a:srcRect/>
          <a:stretch/>
        </p:blipFill>
        <p:spPr>
          <a:xfrm>
            <a:off x="6547683" y="1619598"/>
            <a:ext cx="356277" cy="356333"/>
          </a:xfrm>
          <a:prstGeom prst="rect">
            <a:avLst/>
          </a:prstGeom>
          <a:noFill/>
          <a:ln>
            <a:noFill/>
          </a:ln>
        </p:spPr>
      </p:pic>
      <p:sp>
        <p:nvSpPr>
          <p:cNvPr id="150" name="Google Shape;150;p9"/>
          <p:cNvSpPr txBox="1"/>
          <p:nvPr/>
        </p:nvSpPr>
        <p:spPr>
          <a:xfrm>
            <a:off x="6972183" y="2099201"/>
            <a:ext cx="4886723" cy="1166241"/>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1733"/>
              <a:buFont typeface="Arial"/>
              <a:buNone/>
            </a:pPr>
            <a:r>
              <a:rPr lang="en-GB" sz="1733" b="1" i="0" u="none" strike="noStrike" cap="none">
                <a:solidFill>
                  <a:schemeClr val="dk1"/>
                </a:solidFill>
                <a:latin typeface="Lato"/>
                <a:ea typeface="Lato"/>
                <a:cs typeface="Lato"/>
                <a:sym typeface="Lato"/>
              </a:rPr>
              <a:t>Highly tailored to each individual</a:t>
            </a:r>
            <a:r>
              <a:rPr lang="en-GB" sz="1733" b="0" i="0" u="none" strike="noStrike" cap="none">
                <a:solidFill>
                  <a:schemeClr val="dk1"/>
                </a:solidFill>
                <a:latin typeface="Lato"/>
                <a:ea typeface="Lato"/>
                <a:cs typeface="Lato"/>
                <a:sym typeface="Lato"/>
              </a:rPr>
              <a:t>: Specific habit recommendations, friendly nudges, reminders, tracking, coaching</a:t>
            </a:r>
            <a:endParaRPr sz="1733" b="0" i="0" u="none" strike="noStrike" cap="none">
              <a:solidFill>
                <a:schemeClr val="dk1"/>
              </a:solidFill>
              <a:latin typeface="Lato"/>
              <a:ea typeface="Lato"/>
              <a:cs typeface="Lato"/>
              <a:sym typeface="Lato"/>
            </a:endParaRPr>
          </a:p>
        </p:txBody>
      </p:sp>
      <p:pic>
        <p:nvPicPr>
          <p:cNvPr id="151" name="Google Shape;151;p9"/>
          <p:cNvPicPr preferRelativeResize="0"/>
          <p:nvPr/>
        </p:nvPicPr>
        <p:blipFill rotWithShape="1">
          <a:blip r:embed="rId5">
            <a:alphaModFix/>
          </a:blip>
          <a:srcRect/>
          <a:stretch/>
        </p:blipFill>
        <p:spPr>
          <a:xfrm>
            <a:off x="6547683" y="2184565"/>
            <a:ext cx="356277" cy="356333"/>
          </a:xfrm>
          <a:prstGeom prst="rect">
            <a:avLst/>
          </a:prstGeom>
          <a:noFill/>
          <a:ln>
            <a:noFill/>
          </a:ln>
        </p:spPr>
      </p:pic>
      <p:sp>
        <p:nvSpPr>
          <p:cNvPr id="152" name="Google Shape;152;p9"/>
          <p:cNvSpPr txBox="1"/>
          <p:nvPr/>
        </p:nvSpPr>
        <p:spPr>
          <a:xfrm>
            <a:off x="6974250" y="3058591"/>
            <a:ext cx="5055947" cy="859554"/>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1733"/>
              <a:buFont typeface="Arial"/>
              <a:buNone/>
            </a:pPr>
            <a:r>
              <a:rPr lang="en-GB" sz="1733" b="1" i="0" u="none" strike="noStrike" cap="none">
                <a:solidFill>
                  <a:schemeClr val="dk1"/>
                </a:solidFill>
                <a:latin typeface="Lato"/>
                <a:ea typeface="Lato"/>
                <a:cs typeface="Lato"/>
                <a:sym typeface="Lato"/>
              </a:rPr>
              <a:t>&gt;100 science-backed habits</a:t>
            </a:r>
            <a:r>
              <a:rPr lang="en-GB" sz="1733" b="0" i="0" u="none" strike="noStrike" cap="none">
                <a:solidFill>
                  <a:schemeClr val="dk1"/>
                </a:solidFill>
                <a:latin typeface="Lato"/>
                <a:ea typeface="Lato"/>
                <a:cs typeface="Lato"/>
                <a:sym typeface="Lato"/>
              </a:rPr>
              <a:t> (mental &amp; physical health)</a:t>
            </a:r>
            <a:endParaRPr sz="1733" b="0" i="0" u="none" strike="noStrike" cap="none">
              <a:solidFill>
                <a:schemeClr val="dk1"/>
              </a:solidFill>
              <a:latin typeface="Lato"/>
              <a:ea typeface="Lato"/>
              <a:cs typeface="Lato"/>
              <a:sym typeface="Lato"/>
            </a:endParaRPr>
          </a:p>
        </p:txBody>
      </p:sp>
      <p:pic>
        <p:nvPicPr>
          <p:cNvPr id="153" name="Google Shape;153;p9"/>
          <p:cNvPicPr preferRelativeResize="0"/>
          <p:nvPr/>
        </p:nvPicPr>
        <p:blipFill rotWithShape="1">
          <a:blip r:embed="rId5">
            <a:alphaModFix/>
          </a:blip>
          <a:srcRect/>
          <a:stretch/>
        </p:blipFill>
        <p:spPr>
          <a:xfrm>
            <a:off x="6547683" y="3091925"/>
            <a:ext cx="356277" cy="356333"/>
          </a:xfrm>
          <a:prstGeom prst="rect">
            <a:avLst/>
          </a:prstGeom>
          <a:noFill/>
          <a:ln>
            <a:noFill/>
          </a:ln>
        </p:spPr>
      </p:pic>
      <p:sp>
        <p:nvSpPr>
          <p:cNvPr id="154" name="Google Shape;154;p9"/>
          <p:cNvSpPr txBox="1"/>
          <p:nvPr/>
        </p:nvSpPr>
        <p:spPr>
          <a:xfrm>
            <a:off x="6978926" y="3319942"/>
            <a:ext cx="6998800" cy="5132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1733"/>
              <a:buFont typeface="Arial"/>
              <a:buNone/>
            </a:pPr>
            <a:endParaRPr sz="1733" b="1" i="0" u="none" strike="noStrike" cap="none">
              <a:solidFill>
                <a:schemeClr val="dk1"/>
              </a:solidFill>
              <a:latin typeface="Lato"/>
              <a:ea typeface="Lato"/>
              <a:cs typeface="Lato"/>
              <a:sym typeface="Lato"/>
            </a:endParaRPr>
          </a:p>
        </p:txBody>
      </p:sp>
      <p:sp>
        <p:nvSpPr>
          <p:cNvPr id="155" name="Google Shape;155;p9"/>
          <p:cNvSpPr txBox="1"/>
          <p:nvPr/>
        </p:nvSpPr>
        <p:spPr>
          <a:xfrm>
            <a:off x="6978926" y="3761923"/>
            <a:ext cx="6998800" cy="552868"/>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1733"/>
              <a:buFont typeface="Arial"/>
              <a:buNone/>
            </a:pPr>
            <a:r>
              <a:rPr lang="en-GB" sz="1733" b="1" i="0" u="none" strike="noStrike" cap="none">
                <a:solidFill>
                  <a:schemeClr val="dk1"/>
                </a:solidFill>
                <a:latin typeface="Lato"/>
                <a:ea typeface="Lato"/>
                <a:cs typeface="Lato"/>
                <a:sym typeface="Lato"/>
              </a:rPr>
              <a:t>Rich data insights</a:t>
            </a:r>
            <a:r>
              <a:rPr lang="en-GB" sz="1733" b="0" i="0" u="none" strike="noStrike" cap="none">
                <a:solidFill>
                  <a:schemeClr val="dk1"/>
                </a:solidFill>
                <a:latin typeface="Lato"/>
                <a:ea typeface="Lato"/>
                <a:cs typeface="Lato"/>
                <a:sym typeface="Lato"/>
              </a:rPr>
              <a:t> (for users and B2B partners)</a:t>
            </a:r>
            <a:endParaRPr sz="1733" b="0" i="0" u="none" strike="noStrike" cap="none">
              <a:solidFill>
                <a:schemeClr val="dk1"/>
              </a:solidFill>
              <a:latin typeface="Lato"/>
              <a:ea typeface="Lato"/>
              <a:cs typeface="Lato"/>
              <a:sym typeface="Lato"/>
            </a:endParaRPr>
          </a:p>
        </p:txBody>
      </p:sp>
      <p:pic>
        <p:nvPicPr>
          <p:cNvPr id="156" name="Google Shape;156;p9"/>
          <p:cNvPicPr preferRelativeResize="0"/>
          <p:nvPr/>
        </p:nvPicPr>
        <p:blipFill rotWithShape="1">
          <a:blip r:embed="rId5">
            <a:alphaModFix/>
          </a:blip>
          <a:srcRect/>
          <a:stretch/>
        </p:blipFill>
        <p:spPr>
          <a:xfrm>
            <a:off x="6547683" y="3841757"/>
            <a:ext cx="356277" cy="356333"/>
          </a:xfrm>
          <a:prstGeom prst="rect">
            <a:avLst/>
          </a:prstGeom>
          <a:noFill/>
          <a:ln>
            <a:noFill/>
          </a:ln>
        </p:spPr>
      </p:pic>
      <p:sp>
        <p:nvSpPr>
          <p:cNvPr id="157" name="Google Shape;157;p9"/>
          <p:cNvSpPr txBox="1"/>
          <p:nvPr/>
        </p:nvSpPr>
        <p:spPr>
          <a:xfrm>
            <a:off x="6958696" y="4289780"/>
            <a:ext cx="4537473" cy="854627"/>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en-GB" sz="1700" b="1" i="0" u="none" strike="noStrike" cap="none">
                <a:solidFill>
                  <a:schemeClr val="dk1"/>
                </a:solidFill>
                <a:latin typeface="Lato"/>
                <a:ea typeface="Lato"/>
                <a:cs typeface="Lato"/>
                <a:sym typeface="Lato"/>
              </a:rPr>
              <a:t>Built by psychologists</a:t>
            </a:r>
            <a:r>
              <a:rPr lang="en-GB" sz="1700" b="0" i="0" u="none" strike="noStrike" cap="none">
                <a:solidFill>
                  <a:schemeClr val="dk1"/>
                </a:solidFill>
                <a:latin typeface="Lato"/>
                <a:ea typeface="Lato"/>
                <a:cs typeface="Lato"/>
                <a:sym typeface="Lato"/>
              </a:rPr>
              <a:t>, to achieve </a:t>
            </a:r>
            <a:r>
              <a:rPr lang="en-GB" sz="1700" b="1" i="0" u="none" strike="noStrike" cap="none">
                <a:solidFill>
                  <a:schemeClr val="dk1"/>
                </a:solidFill>
                <a:latin typeface="Lato"/>
                <a:ea typeface="Lato"/>
                <a:cs typeface="Lato"/>
                <a:sym typeface="Lato"/>
              </a:rPr>
              <a:t>long term mindset &amp; habit change</a:t>
            </a:r>
            <a:endParaRPr sz="1733" b="1" i="0" u="none" strike="noStrike" cap="none">
              <a:solidFill>
                <a:schemeClr val="dk1"/>
              </a:solidFill>
              <a:latin typeface="Lato"/>
              <a:ea typeface="Lato"/>
              <a:cs typeface="Lato"/>
              <a:sym typeface="Lato"/>
            </a:endParaRPr>
          </a:p>
        </p:txBody>
      </p:sp>
      <p:pic>
        <p:nvPicPr>
          <p:cNvPr id="158" name="Google Shape;158;p9"/>
          <p:cNvPicPr preferRelativeResize="0"/>
          <p:nvPr/>
        </p:nvPicPr>
        <p:blipFill rotWithShape="1">
          <a:blip r:embed="rId5">
            <a:alphaModFix/>
          </a:blip>
          <a:srcRect/>
          <a:stretch/>
        </p:blipFill>
        <p:spPr>
          <a:xfrm>
            <a:off x="6534196" y="4402132"/>
            <a:ext cx="356277" cy="356333"/>
          </a:xfrm>
          <a:prstGeom prst="rect">
            <a:avLst/>
          </a:prstGeom>
          <a:noFill/>
          <a:ln>
            <a:noFill/>
          </a:ln>
        </p:spPr>
      </p:pic>
      <p:pic>
        <p:nvPicPr>
          <p:cNvPr id="159" name="Google Shape;159;p9"/>
          <p:cNvPicPr preferRelativeResize="0"/>
          <p:nvPr/>
        </p:nvPicPr>
        <p:blipFill rotWithShape="1">
          <a:blip r:embed="rId6">
            <a:alphaModFix/>
          </a:blip>
          <a:srcRect/>
          <a:stretch/>
        </p:blipFill>
        <p:spPr>
          <a:xfrm>
            <a:off x="6043830" y="5585074"/>
            <a:ext cx="1423315" cy="375912"/>
          </a:xfrm>
          <a:prstGeom prst="rect">
            <a:avLst/>
          </a:prstGeom>
          <a:noFill/>
          <a:ln>
            <a:noFill/>
          </a:ln>
        </p:spPr>
      </p:pic>
      <p:sp>
        <p:nvSpPr>
          <p:cNvPr id="160" name="Google Shape;160;p9"/>
          <p:cNvSpPr txBox="1"/>
          <p:nvPr/>
        </p:nvSpPr>
        <p:spPr>
          <a:xfrm>
            <a:off x="5580349" y="5728451"/>
            <a:ext cx="2416000" cy="6072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733"/>
              <a:buFont typeface="Arial"/>
              <a:buNone/>
            </a:pPr>
            <a:r>
              <a:rPr lang="en-GB" sz="1733" b="1" i="0" u="none" strike="noStrike" cap="none">
                <a:solidFill>
                  <a:srgbClr val="FF6727"/>
                </a:solidFill>
                <a:latin typeface="Lato"/>
                <a:ea typeface="Lato"/>
                <a:cs typeface="Lato"/>
                <a:sym typeface="Lato"/>
              </a:rPr>
              <a:t>4.5/5 app store rating</a:t>
            </a:r>
            <a:endParaRPr sz="2267" b="1" i="0" u="sng" strike="noStrike" cap="none">
              <a:solidFill>
                <a:srgbClr val="FF6727"/>
              </a:solidFill>
              <a:latin typeface="Lato"/>
              <a:ea typeface="Lato"/>
              <a:cs typeface="Lato"/>
              <a:sym typeface="Lato"/>
            </a:endParaRPr>
          </a:p>
        </p:txBody>
      </p:sp>
      <p:sp>
        <p:nvSpPr>
          <p:cNvPr id="161" name="Google Shape;161;p9"/>
          <p:cNvSpPr txBox="1"/>
          <p:nvPr/>
        </p:nvSpPr>
        <p:spPr>
          <a:xfrm>
            <a:off x="8104286" y="5717733"/>
            <a:ext cx="3994400" cy="6072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GB" sz="1800" b="1" i="0" u="none" strike="noStrike" cap="none">
                <a:solidFill>
                  <a:srgbClr val="FF6727"/>
                </a:solidFill>
                <a:latin typeface="Lato"/>
                <a:ea typeface="Lato"/>
                <a:cs typeface="Lato"/>
                <a:sym typeface="Lato"/>
              </a:rPr>
              <a:t>&gt;60,000 users   &gt;200 NHS Partners</a:t>
            </a:r>
            <a:endParaRPr sz="1800" b="1" i="0" u="sng" strike="noStrike" cap="none">
              <a:solidFill>
                <a:srgbClr val="FF6727"/>
              </a:solidFill>
              <a:latin typeface="Lato"/>
              <a:ea typeface="Lato"/>
              <a:cs typeface="Lato"/>
              <a:sym typeface="Lato"/>
            </a:endParaRPr>
          </a:p>
        </p:txBody>
      </p:sp>
      <p:pic>
        <p:nvPicPr>
          <p:cNvPr id="162" name="Google Shape;162;p9"/>
          <p:cNvPicPr preferRelativeResize="0"/>
          <p:nvPr/>
        </p:nvPicPr>
        <p:blipFill rotWithShape="1">
          <a:blip r:embed="rId7">
            <a:alphaModFix/>
          </a:blip>
          <a:srcRect/>
          <a:stretch/>
        </p:blipFill>
        <p:spPr>
          <a:xfrm>
            <a:off x="2954224" y="5614953"/>
            <a:ext cx="2169479" cy="607200"/>
          </a:xfrm>
          <a:prstGeom prst="rect">
            <a:avLst/>
          </a:prstGeom>
          <a:noFill/>
          <a:ln>
            <a:noFill/>
          </a:ln>
        </p:spPr>
      </p:pic>
      <p:pic>
        <p:nvPicPr>
          <p:cNvPr id="163" name="Google Shape;163;p9" descr="Get to know the Holly Health personalised digital health coaching service with a quick visual fly through of key features.&#10;&#10;Learn more at https://www.hollyhealth.io/" title="Holly Health &amp; Mental wellbeing">
            <a:hlinkClick r:id="rId8"/>
          </p:cNvPr>
          <p:cNvPicPr preferRelativeResize="0"/>
          <p:nvPr/>
        </p:nvPicPr>
        <p:blipFill>
          <a:blip r:embed="rId9">
            <a:alphaModFix/>
          </a:blip>
          <a:stretch>
            <a:fillRect/>
          </a:stretch>
        </p:blipFill>
        <p:spPr>
          <a:xfrm>
            <a:off x="0" y="1567975"/>
            <a:ext cx="6370286" cy="3583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10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1887</Words>
  <Application>Microsoft Office PowerPoint</Application>
  <PresentationFormat>Widescreen</PresentationFormat>
  <Paragraphs>263</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Courier New</vt:lpstr>
      <vt:lpstr>Lato</vt:lpstr>
      <vt:lpstr>Arial</vt:lpstr>
      <vt:lpstr>Roboto</vt:lpstr>
      <vt:lpstr>Calibri</vt:lpstr>
      <vt:lpstr>Office Theme</vt:lpstr>
      <vt:lpstr>Changing people's behaviour will reduce GP demand</vt:lpstr>
      <vt:lpstr>"Changing people's behaviour will reduce GP demand”</vt:lpstr>
      <vt:lpstr>PowerPoint Presentation</vt:lpstr>
      <vt:lpstr>Example GP practice data modelling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Linda White</dc:creator>
  <cp:lastModifiedBy>Liam Baillie</cp:lastModifiedBy>
  <cp:revision>1</cp:revision>
  <dcterms:created xsi:type="dcterms:W3CDTF">2013-05-09T10:58:45Z</dcterms:created>
  <dcterms:modified xsi:type="dcterms:W3CDTF">2025-06-04T11:40:52Z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A52346385</vt:lpwstr>
  </property>
  <property fmtid="{D5CDD505-2E9C-101B-9397-08002B2CF9AE}" pid="4" name="Objective-Title">
    <vt:lpwstr>2024 - NHS Scotland Event - Title Slide</vt:lpwstr>
  </property>
  <property fmtid="{D5CDD505-2E9C-101B-9397-08002B2CF9AE}" pid="5" name="Objective-Comment">
    <vt:lpwstr/>
  </property>
  <property fmtid="{D5CDD505-2E9C-101B-9397-08002B2CF9AE}" pid="6" name="Objective-CreationStamp">
    <vt:filetime>2025-03-21T08:54:52Z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2025-03-21T08:54:53Z</vt:filetime>
  </property>
  <property fmtid="{D5CDD505-2E9C-101B-9397-08002B2CF9AE}" pid="10" name="Objective-ModificationStamp">
    <vt:filetime>2025-03-21T08:54:53Z</vt:filetime>
  </property>
  <property fmtid="{D5CDD505-2E9C-101B-9397-08002B2CF9AE}" pid="11" name="Objective-Owner">
    <vt:lpwstr>Jaworska, Klaudia K (U453333)</vt:lpwstr>
  </property>
  <property fmtid="{D5CDD505-2E9C-101B-9397-08002B2CF9AE}" pid="12" name="Objective-Path">
    <vt:lpwstr>Objective Global Folder:SG File Plan:Health, nutrition and care:National Health Service (NHS):General:Casework: National Health Service (NHS) - general:DG Health - Business Management and Support: Communications: NHS Scotland Event: 2025: 2025-2030</vt:lpwstr>
  </property>
  <property fmtid="{D5CDD505-2E9C-101B-9397-08002B2CF9AE}" pid="13" name="Objective-Parent">
    <vt:lpwstr>DG Health - Business Management and Support: Communications: NHS Scotland Event: 2025: 2025-2030</vt:lpwstr>
  </property>
  <property fmtid="{D5CDD505-2E9C-101B-9397-08002B2CF9AE}" pid="14" name="Objective-State">
    <vt:lpwstr>Published</vt:lpwstr>
  </property>
  <property fmtid="{D5CDD505-2E9C-101B-9397-08002B2CF9AE}" pid="15" name="Objective-Version">
    <vt:lpwstr>1.0</vt:lpwstr>
  </property>
  <property fmtid="{D5CDD505-2E9C-101B-9397-08002B2CF9AE}" pid="16" name="Objective-VersionNumber">
    <vt:r8>1</vt:r8>
  </property>
  <property fmtid="{D5CDD505-2E9C-101B-9397-08002B2CF9AE}" pid="17" name="Objective-VersionComment">
    <vt:lpwstr>First version</vt:lpwstr>
  </property>
  <property fmtid="{D5CDD505-2E9C-101B-9397-08002B2CF9AE}" pid="18" name="Objective-FileNumber">
    <vt:lpwstr>CASE/766108</vt:lpwstr>
  </property>
  <property fmtid="{D5CDD505-2E9C-101B-9397-08002B2CF9AE}" pid="19" name="Objective-Classification">
    <vt:lpwstr>OFFICIAL</vt:lpwstr>
  </property>
  <property fmtid="{D5CDD505-2E9C-101B-9397-08002B2CF9AE}" pid="20" name="Objective-Caveats">
    <vt:lpwstr>Caveat for access to SG Fileplan</vt:lpwstr>
  </property>
  <property fmtid="{D5CDD505-2E9C-101B-9397-08002B2CF9AE}" pid="21" name="Objective-Date of Original [system]">
    <vt:lpwstr/>
  </property>
  <property fmtid="{D5CDD505-2E9C-101B-9397-08002B2CF9AE}" pid="22" name="Objective-Date Received [system]">
    <vt:lpwstr/>
  </property>
  <property fmtid="{D5CDD505-2E9C-101B-9397-08002B2CF9AE}" pid="23" name="Objective-SG Web Publication - Category [system]">
    <vt:lpwstr/>
  </property>
  <property fmtid="{D5CDD505-2E9C-101B-9397-08002B2CF9AE}" pid="24" name="Objective-SG Web Publication - Category 2 Classification [system]">
    <vt:lpwstr/>
  </property>
  <property fmtid="{D5CDD505-2E9C-101B-9397-08002B2CF9AE}" pid="25" name="Objective-Description">
    <vt:lpwstr/>
  </property>
  <property fmtid="{D5CDD505-2E9C-101B-9397-08002B2CF9AE}" pid="26" name="Objective-VersionId">
    <vt:lpwstr>vA78910678</vt:lpwstr>
  </property>
  <property fmtid="{D5CDD505-2E9C-101B-9397-08002B2CF9AE}" pid="27" name="Objective-Date of Original">
    <vt:lpwstr/>
  </property>
  <property fmtid="{D5CDD505-2E9C-101B-9397-08002B2CF9AE}" pid="28" name="Objective-Date Received">
    <vt:lpwstr/>
  </property>
  <property fmtid="{D5CDD505-2E9C-101B-9397-08002B2CF9AE}" pid="29" name="Objective-SG Web Publication - Category">
    <vt:lpwstr/>
  </property>
  <property fmtid="{D5CDD505-2E9C-101B-9397-08002B2CF9AE}" pid="30" name="Objective-SG Web Publication - Category 2 Classification">
    <vt:lpwstr/>
  </property>
  <property fmtid="{D5CDD505-2E9C-101B-9397-08002B2CF9AE}" pid="31" name="Objective-Connect Creator">
    <vt:lpwstr/>
  </property>
  <property fmtid="{D5CDD505-2E9C-101B-9397-08002B2CF9AE}" pid="32" name="Objective-Required Redaction">
    <vt:lpwstr/>
  </property>
</Properties>
</file>