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ltfZ07ztxMLmCwGBvf0/IeIfD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86EDD7-651B-412E-96CA-B7EF7D0C9463}">
  <a:tblStyle styleId="{F186EDD7-651B-412E-96CA-B7EF7D0C94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B50ACA-D749-4FDF-80C8-2831193DE87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9" descr="nhs_ppt_widescreen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19" descr="nhs_ppt_widescreen_v2.jpg"/>
          <p:cNvPicPr preferRelativeResize="0"/>
          <p:nvPr/>
        </p:nvPicPr>
        <p:blipFill rotWithShape="1">
          <a:blip r:embed="rId2">
            <a:alphaModFix/>
          </a:blip>
          <a:srcRect l="74456" t="57139" b="21430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4385" y="5789896"/>
            <a:ext cx="1739902" cy="65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0" descr="nhs_ppt_widescreen2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9279"/>
            <a:ext cx="12185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0"/>
          <p:cNvSpPr/>
          <p:nvPr/>
        </p:nvSpPr>
        <p:spPr>
          <a:xfrm>
            <a:off x="9619989" y="5323562"/>
            <a:ext cx="2455101" cy="1340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7258" y="5782098"/>
            <a:ext cx="1819659" cy="66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1273740" y="2405827"/>
            <a:ext cx="6286558" cy="209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An enhanced model of community respiratory physiotherapy care</a:t>
            </a:r>
            <a:endParaRPr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B84FDA8-2337-3FD6-CEBE-0D0D51CB453B}"/>
              </a:ext>
            </a:extLst>
          </p:cNvPr>
          <p:cNvSpPr txBox="1">
            <a:spLocks/>
          </p:cNvSpPr>
          <p:nvPr/>
        </p:nvSpPr>
        <p:spPr>
          <a:xfrm>
            <a:off x="7392637" y="2031073"/>
            <a:ext cx="2064470" cy="3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0" dirty="0" err="1"/>
              <a:t>Slido</a:t>
            </a:r>
            <a:r>
              <a:rPr lang="en-GB" sz="2400" b="0" dirty="0"/>
              <a:t> – QR Code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7741C-DC18-05B2-8141-EE8F06C2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637" y="2405827"/>
            <a:ext cx="1924110" cy="192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609600" y="238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br>
              <a:rPr lang="en-GB" b="1">
                <a:solidFill>
                  <a:srgbClr val="3F3F3F"/>
                </a:solidFill>
              </a:rPr>
            </a:br>
            <a:br>
              <a:rPr lang="en-GB" b="1">
                <a:solidFill>
                  <a:srgbClr val="3F3F3F"/>
                </a:solidFill>
              </a:rPr>
            </a:br>
            <a:r>
              <a:rPr lang="en-GB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Service Analysis </a:t>
            </a:r>
            <a:br>
              <a:rPr lang="en-GB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Retrospective vs prospective comparison of data: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Frequent attenders </a:t>
            </a:r>
            <a:endParaRPr sz="2800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Emergency admissions</a:t>
            </a:r>
            <a:r>
              <a:rPr lang="en-GB" sz="28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for respiratory illness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Length of Hospital Stay (LOS)</a:t>
            </a:r>
            <a:endParaRPr/>
          </a:p>
          <a:p>
            <a:pPr marL="685783" lvl="1" indent="-5079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Data collection: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Exacerbations 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safely managed at home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Unscheduled admissions 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under community care</a:t>
            </a:r>
            <a:endParaRPr/>
          </a:p>
          <a:p>
            <a:pPr marL="685783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Reason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 for admission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0" name="Google Shape;130;p10" descr="Research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00" y="182562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>
            <a:spLocks noGrp="1"/>
          </p:cNvSpPr>
          <p:nvPr>
            <p:ph type="title"/>
          </p:nvPr>
        </p:nvSpPr>
        <p:spPr>
          <a:xfrm>
            <a:off x="673100" y="1746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000"/>
              <a:buFont typeface="Calibri"/>
              <a:buNone/>
            </a:pPr>
            <a:br>
              <a:rPr lang="en-GB" sz="4000" b="1">
                <a:solidFill>
                  <a:srgbClr val="CC0066"/>
                </a:solidFill>
              </a:rPr>
            </a:br>
            <a:r>
              <a:rPr lang="en-GB" sz="4000" b="1">
                <a:solidFill>
                  <a:srgbClr val="CC0066"/>
                </a:solidFill>
              </a:rPr>
              <a:t>Under respiratory physiotherapy care</a:t>
            </a:r>
            <a:endParaRPr/>
          </a:p>
        </p:txBody>
      </p:sp>
      <p:pic>
        <p:nvPicPr>
          <p:cNvPr id="136" name="Google Shape;136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8648" y="1500190"/>
            <a:ext cx="5641848" cy="5018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 r="37312"/>
          <a:stretch/>
        </p:blipFill>
        <p:spPr>
          <a:xfrm>
            <a:off x="5701183" y="1943896"/>
            <a:ext cx="4668911" cy="4263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2"/>
          <p:cNvSpPr txBox="1">
            <a:spLocks noGrp="1"/>
          </p:cNvSpPr>
          <p:nvPr>
            <p:ph type="title"/>
          </p:nvPr>
        </p:nvSpPr>
        <p:spPr>
          <a:xfrm>
            <a:off x="838200" y="1582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b="1">
                <a:latin typeface="Calibri"/>
                <a:ea typeface="Calibri"/>
                <a:cs typeface="Calibri"/>
                <a:sym typeface="Calibri"/>
              </a:rPr>
              <a:t>Hospital admissions</a:t>
            </a:r>
            <a:endParaRPr/>
          </a:p>
        </p:txBody>
      </p:sp>
      <p:pic>
        <p:nvPicPr>
          <p:cNvPr id="143" name="Google Shape;143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r="38898"/>
          <a:stretch/>
        </p:blipFill>
        <p:spPr>
          <a:xfrm>
            <a:off x="533401" y="1860726"/>
            <a:ext cx="4508499" cy="417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4">
            <a:alphaModFix/>
          </a:blip>
          <a:srcRect l="62134" t="38011" b="46400"/>
          <a:stretch/>
        </p:blipFill>
        <p:spPr>
          <a:xfrm>
            <a:off x="1492248" y="6207031"/>
            <a:ext cx="2794000" cy="65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 l="61223" t="37463" b="49652"/>
          <a:stretch/>
        </p:blipFill>
        <p:spPr>
          <a:xfrm>
            <a:off x="6699252" y="6295203"/>
            <a:ext cx="2959100" cy="56279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 txBox="1"/>
          <p:nvPr/>
        </p:nvSpPr>
        <p:spPr>
          <a:xfrm>
            <a:off x="2235200" y="1505424"/>
            <a:ext cx="154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Unscheduled</a:t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7404106" y="1505424"/>
            <a:ext cx="2324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 of hospital stay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454" y="821932"/>
            <a:ext cx="9829929" cy="534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589569" y="1615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b="1">
                <a:latin typeface="Calibri"/>
                <a:ea typeface="Calibri"/>
                <a:cs typeface="Calibri"/>
                <a:sym typeface="Calibri"/>
              </a:rPr>
              <a:t>Analysis of Patient Outcomes</a:t>
            </a: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body" idx="1"/>
          </p:nvPr>
        </p:nvSpPr>
        <p:spPr>
          <a:xfrm>
            <a:off x="589569" y="139670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Pre and post respiratory physiotherapy input: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Health VAS (perceived health)</a:t>
            </a:r>
            <a:endParaRPr b="1"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CAT Score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(symptoms)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EQ-5D-5L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(quality of life)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66"/>
              </a:buClr>
              <a:buSzPts val="2800"/>
              <a:buChar char="•"/>
            </a:pPr>
            <a:r>
              <a:rPr lang="en-GB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Patient feedback</a:t>
            </a:r>
            <a:endParaRPr>
              <a:solidFill>
                <a:srgbClr val="CC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9" name="Google Shape;1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2406" y="620266"/>
            <a:ext cx="2724912" cy="225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0316" y="4227687"/>
            <a:ext cx="2324862" cy="190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4757" y="4517136"/>
            <a:ext cx="2222466" cy="199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7192" y="2805761"/>
            <a:ext cx="2280436" cy="184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8822" y="2063988"/>
            <a:ext cx="2884932" cy="216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19249" y="4157034"/>
            <a:ext cx="2830348" cy="224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69" y="4227687"/>
            <a:ext cx="1884163" cy="152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457200" y="96246"/>
            <a:ext cx="96682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000"/>
              <a:buFont typeface="Calibri"/>
              <a:buNone/>
            </a:pPr>
            <a:r>
              <a:rPr lang="en-GB" sz="4000" b="1">
                <a:solidFill>
                  <a:srgbClr val="CC0066"/>
                </a:solidFill>
              </a:rPr>
              <a:t>Patient Outcomes post physiotherapy input</a:t>
            </a:r>
            <a:endParaRPr>
              <a:solidFill>
                <a:srgbClr val="CC0066"/>
              </a:solidFill>
            </a:endParaRPr>
          </a:p>
        </p:txBody>
      </p:sp>
      <p:pic>
        <p:nvPicPr>
          <p:cNvPr id="171" name="Google Shape;171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83936" y="1188720"/>
            <a:ext cx="3863536" cy="56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2935" y="1421808"/>
            <a:ext cx="3569263" cy="535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1106424" y="169398"/>
            <a:ext cx="96682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br>
              <a:rPr lang="en-GB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b="1">
                <a:solidFill>
                  <a:srgbClr val="CC0066"/>
                </a:solidFill>
              </a:rPr>
              <a:t>Key takeaways </a:t>
            </a:r>
            <a:endParaRPr>
              <a:solidFill>
                <a:srgbClr val="CC0066"/>
              </a:solidFill>
            </a:endParaRPr>
          </a:p>
        </p:txBody>
      </p:sp>
      <p:pic>
        <p:nvPicPr>
          <p:cNvPr id="178" name="Google Shape;178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1952" y="1494961"/>
            <a:ext cx="7955280" cy="4957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0296" y="2032334"/>
            <a:ext cx="4831080" cy="4354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2798064" y="512063"/>
            <a:ext cx="5788152" cy="15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66"/>
              </a:buClr>
              <a:buSzPct val="100000"/>
              <a:buNone/>
            </a:pPr>
            <a:r>
              <a:rPr lang="en-GB" sz="64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/>
        </p:nvSpPr>
        <p:spPr>
          <a:xfrm>
            <a:off x="5933257" y="2632488"/>
            <a:ext cx="482497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Ageing population = </a:t>
            </a: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higher rates</a:t>
            </a:r>
            <a:r>
              <a:rPr lang="en-GB" sz="28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chronic illness and complications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title"/>
          </p:nvPr>
        </p:nvSpPr>
        <p:spPr>
          <a:xfrm>
            <a:off x="614083" y="3569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br>
              <a:rPr lang="en-GB" sz="3800" b="1"/>
            </a:br>
            <a:r>
              <a:rPr lang="en-GB" sz="4000" b="1"/>
              <a:t>East Dunbartonshire:</a:t>
            </a:r>
            <a:br>
              <a:rPr lang="en-GB" sz="4000" b="1"/>
            </a:br>
            <a:r>
              <a:rPr lang="en-GB" sz="4000"/>
              <a:t>Seasonal and Demographic Pressures </a:t>
            </a:r>
            <a:br>
              <a:rPr lang="en-GB" sz="3800" b="1"/>
            </a:br>
            <a:endParaRPr sz="3800"/>
          </a:p>
        </p:txBody>
      </p:sp>
      <p:sp>
        <p:nvSpPr>
          <p:cNvPr id="39" name="Google Shape;39;p2"/>
          <p:cNvSpPr txBox="1"/>
          <p:nvPr/>
        </p:nvSpPr>
        <p:spPr>
          <a:xfrm>
            <a:off x="454888" y="2697631"/>
            <a:ext cx="4500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Second highest life expectancy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Scotland</a:t>
            </a:r>
            <a:endParaRPr/>
          </a:p>
        </p:txBody>
      </p:sp>
      <p:sp>
        <p:nvSpPr>
          <p:cNvPr id="40" name="Google Shape;40;p2"/>
          <p:cNvSpPr txBox="1"/>
          <p:nvPr/>
        </p:nvSpPr>
        <p:spPr>
          <a:xfrm>
            <a:off x="454887" y="4667263"/>
            <a:ext cx="50936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Winter spike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emergency admissions        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NHS pressure</a:t>
            </a:r>
            <a:endParaRPr/>
          </a:p>
        </p:txBody>
      </p:sp>
      <p:sp>
        <p:nvSpPr>
          <p:cNvPr id="41" name="Google Shape;41;p2"/>
          <p:cNvSpPr txBox="1"/>
          <p:nvPr/>
        </p:nvSpPr>
        <p:spPr>
          <a:xfrm>
            <a:off x="5871883" y="4649689"/>
            <a:ext cx="50936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Highlights need for </a:t>
            </a:r>
            <a:r>
              <a:rPr lang="en-GB"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strategies to reduce avoidable admissions</a:t>
            </a:r>
            <a:endParaRPr/>
          </a:p>
        </p:txBody>
      </p:sp>
      <p:sp>
        <p:nvSpPr>
          <p:cNvPr id="42" name="Google Shape;42;p2"/>
          <p:cNvSpPr txBox="1"/>
          <p:nvPr/>
        </p:nvSpPr>
        <p:spPr>
          <a:xfrm>
            <a:off x="2925184" y="6082897"/>
            <a:ext cx="58165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Shift the balance </a:t>
            </a:r>
            <a:r>
              <a:rPr lang="en-GB" sz="30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to community</a:t>
            </a:r>
            <a:endParaRPr/>
          </a:p>
        </p:txBody>
      </p:sp>
      <p:pic>
        <p:nvPicPr>
          <p:cNvPr id="43" name="Google Shape;43;p2" descr="Gende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888" y="1925579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 descr="Woman with can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9744" y="1900009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 descr="Snowflak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1063" y="3925850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 descr="Sleep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2696" y="3957962"/>
            <a:ext cx="792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/>
          <p:nvPr/>
        </p:nvSpPr>
        <p:spPr>
          <a:xfrm rot="-5400000">
            <a:off x="2560597" y="5225956"/>
            <a:ext cx="290271" cy="177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66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2" descr="Add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8025" y="5166698"/>
            <a:ext cx="296017" cy="29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669454" y="586489"/>
            <a:ext cx="101570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b="1"/>
              <a:t>  Respiratory illness in East Dunbartonshire </a:t>
            </a:r>
            <a:br>
              <a:rPr lang="en-GB" sz="3800" b="1"/>
            </a:br>
            <a:endParaRPr sz="3800" b="1"/>
          </a:p>
        </p:txBody>
      </p:sp>
      <p:sp>
        <p:nvSpPr>
          <p:cNvPr id="54" name="Google Shape;54;p3"/>
          <p:cNvSpPr txBox="1"/>
          <p:nvPr/>
        </p:nvSpPr>
        <p:spPr>
          <a:xfrm>
            <a:off x="669454" y="6166786"/>
            <a:ext cx="114209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Public Health Scotland East Dunbartonshire Emergency Admissions (Age 65+), 2023/2024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 January 2024)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3"/>
          <p:cNvGrpSpPr/>
          <p:nvPr/>
        </p:nvGrpSpPr>
        <p:grpSpPr>
          <a:xfrm>
            <a:off x="618640" y="1433467"/>
            <a:ext cx="1768960" cy="4452611"/>
            <a:chOff x="618640" y="1445599"/>
            <a:chExt cx="1768960" cy="4452611"/>
          </a:xfrm>
        </p:grpSpPr>
        <p:sp>
          <p:nvSpPr>
            <p:cNvPr id="56" name="Google Shape;56;p3"/>
            <p:cNvSpPr txBox="1"/>
            <p:nvPr/>
          </p:nvSpPr>
          <p:spPr>
            <a:xfrm>
              <a:off x="618640" y="1445599"/>
              <a:ext cx="1066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GB" sz="28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nd</a:t>
              </a:r>
              <a:endParaRPr/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618640" y="2605001"/>
              <a:ext cx="1768960" cy="3293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leading cause</a:t>
              </a:r>
              <a:r>
                <a:rPr lang="en-GB" sz="2600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hospital conveyance and admission among residents</a:t>
              </a: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3342493" y="1433467"/>
            <a:ext cx="1768960" cy="4452611"/>
            <a:chOff x="2714140" y="1445599"/>
            <a:chExt cx="1768960" cy="4452611"/>
          </a:xfrm>
        </p:grpSpPr>
        <p:sp>
          <p:nvSpPr>
            <p:cNvPr id="59" name="Google Shape;59;p3"/>
            <p:cNvSpPr txBox="1"/>
            <p:nvPr/>
          </p:nvSpPr>
          <p:spPr>
            <a:xfrm>
              <a:off x="2714140" y="1445599"/>
              <a:ext cx="127615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65</a:t>
              </a:r>
              <a:r>
                <a:rPr lang="en-GB" sz="28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sp>
          <p:nvSpPr>
            <p:cNvPr id="60" name="Google Shape;60;p3"/>
            <p:cNvSpPr txBox="1"/>
            <p:nvPr/>
          </p:nvSpPr>
          <p:spPr>
            <a:xfrm>
              <a:off x="2714140" y="2605001"/>
              <a:ext cx="1768960" cy="3293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Residents</a:t>
              </a:r>
              <a:r>
                <a:rPr lang="en-GB" sz="2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aged 65+</a:t>
              </a: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account for the </a:t>
              </a:r>
              <a:r>
                <a:rPr lang="en-GB" sz="26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3rd longest length of hospital stay</a:t>
              </a:r>
              <a:endParaRPr sz="26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6066346" y="1433467"/>
            <a:ext cx="1768960" cy="3252283"/>
            <a:chOff x="4639460" y="1445599"/>
            <a:chExt cx="1768960" cy="3252283"/>
          </a:xfrm>
        </p:grpSpPr>
        <p:sp>
          <p:nvSpPr>
            <p:cNvPr id="62" name="Google Shape;62;p3"/>
            <p:cNvSpPr txBox="1"/>
            <p:nvPr/>
          </p:nvSpPr>
          <p:spPr>
            <a:xfrm>
              <a:off x="4639460" y="1445599"/>
              <a:ext cx="1066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28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 txBox="1"/>
            <p:nvPr/>
          </p:nvSpPr>
          <p:spPr>
            <a:xfrm>
              <a:off x="4639460" y="2605001"/>
              <a:ext cx="1768960" cy="2092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Average stay:</a:t>
              </a: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6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13 days</a:t>
              </a:r>
              <a:r>
                <a:rPr lang="en-GB" sz="2600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GB" sz="2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12.7% of all admissions</a:t>
              </a: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>
            <a:off x="8790199" y="1404220"/>
            <a:ext cx="1768960" cy="4081749"/>
            <a:chOff x="6564780" y="1416352"/>
            <a:chExt cx="1768960" cy="4081749"/>
          </a:xfrm>
        </p:grpSpPr>
        <p:sp>
          <p:nvSpPr>
            <p:cNvPr id="65" name="Google Shape;65;p3"/>
            <p:cNvSpPr txBox="1"/>
            <p:nvPr/>
          </p:nvSpPr>
          <p:spPr>
            <a:xfrm>
              <a:off x="6564780" y="1416352"/>
              <a:ext cx="10668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GB" sz="28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endParaRPr/>
            </a:p>
          </p:txBody>
        </p:sp>
        <p:sp>
          <p:nvSpPr>
            <p:cNvPr id="66" name="Google Shape;66;p3"/>
            <p:cNvSpPr txBox="1"/>
            <p:nvPr/>
          </p:nvSpPr>
          <p:spPr>
            <a:xfrm>
              <a:off x="6564780" y="2605001"/>
              <a:ext cx="1768960" cy="28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2023, </a:t>
              </a:r>
              <a:r>
                <a:rPr lang="en-GB" sz="26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respiratory disease </a:t>
              </a: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 </a:t>
              </a:r>
              <a:r>
                <a:rPr lang="en-GB" sz="26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GB" sz="2600" b="1" baseline="30000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r>
                <a:rPr lang="en-GB" sz="26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 leading cause of death </a:t>
              </a: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Scotland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693821" y="964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b="1"/>
              <a:t>     Chronic Obstructive Pulmonary Disease</a:t>
            </a:r>
            <a:endParaRPr sz="4000"/>
          </a:p>
        </p:txBody>
      </p:sp>
      <p:grpSp>
        <p:nvGrpSpPr>
          <p:cNvPr id="72" name="Google Shape;72;p4"/>
          <p:cNvGrpSpPr/>
          <p:nvPr/>
        </p:nvGrpSpPr>
        <p:grpSpPr>
          <a:xfrm>
            <a:off x="842088" y="1357146"/>
            <a:ext cx="9048035" cy="5319626"/>
            <a:chOff x="3889" y="0"/>
            <a:chExt cx="9048035" cy="5319626"/>
          </a:xfrm>
        </p:grpSpPr>
        <p:sp>
          <p:nvSpPr>
            <p:cNvPr id="73" name="Google Shape;73;p4"/>
            <p:cNvSpPr/>
            <p:nvPr/>
          </p:nvSpPr>
          <p:spPr>
            <a:xfrm>
              <a:off x="3889" y="0"/>
              <a:ext cx="4455244" cy="5319626"/>
            </a:xfrm>
            <a:prstGeom prst="roundRect">
              <a:avLst>
                <a:gd name="adj" fmla="val 10000"/>
              </a:avLst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 txBox="1"/>
            <p:nvPr/>
          </p:nvSpPr>
          <p:spPr>
            <a:xfrm>
              <a:off x="3889" y="2127850"/>
              <a:ext cx="4455244" cy="212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Growing COPD burden 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Scotland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COPD cases expected to rise by </a:t>
              </a:r>
              <a:r>
                <a:rPr lang="en-GB" sz="24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63%</a:t>
              </a: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by </a:t>
              </a:r>
              <a:r>
                <a:rPr lang="en-GB" sz="24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2044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From </a:t>
              </a:r>
              <a:r>
                <a:rPr lang="en-GB" sz="24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134,257 cases (2019) 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</a:t>
              </a: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218,962 cases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GB" sz="24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84,700 people 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living with COPD</a:t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557285" y="246867"/>
              <a:ext cx="1413676" cy="141367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596680" y="0"/>
              <a:ext cx="4455244" cy="5319626"/>
            </a:xfrm>
            <a:prstGeom prst="roundRect">
              <a:avLst>
                <a:gd name="adj" fmla="val 10000"/>
              </a:avLst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 txBox="1"/>
            <p:nvPr/>
          </p:nvSpPr>
          <p:spPr>
            <a:xfrm>
              <a:off x="4596680" y="2127850"/>
              <a:ext cx="4455244" cy="212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Most patients admitted for COPD exacerbations are treated with: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Standard medications </a:t>
              </a: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(e.g. nebulisers, steroids, antibiotics) </a:t>
              </a:r>
              <a:endParaRPr sz="24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CC0066"/>
                  </a:solidFill>
                  <a:latin typeface="Calibri"/>
                  <a:ea typeface="Calibri"/>
                  <a:cs typeface="Calibri"/>
                  <a:sym typeface="Calibri"/>
                </a:rPr>
                <a:t>Respiratory physiotherapy</a:t>
              </a:r>
              <a:endParaRPr sz="24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148472" y="246867"/>
              <a:ext cx="1413676" cy="141367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7998" r="-7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00884" y="4521682"/>
              <a:ext cx="8327771" cy="79794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4"/>
          <p:cNvSpPr txBox="1"/>
          <p:nvPr/>
        </p:nvSpPr>
        <p:spPr>
          <a:xfrm>
            <a:off x="1570036" y="6027003"/>
            <a:ext cx="75882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Exacerbation of COPD #1 </a:t>
            </a:r>
            <a:r>
              <a:rPr lang="en-GB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reason for emergency admission 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Google Shape;85;p5"/>
          <p:cNvGraphicFramePr/>
          <p:nvPr/>
        </p:nvGraphicFramePr>
        <p:xfrm>
          <a:off x="733123" y="146488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{F186EDD7-651B-412E-96CA-B7EF7D0C9463}</a:tableStyleId>
              </a:tblPr>
              <a:tblGrid>
                <a:gridCol w="547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accent5"/>
                          </a:solidFill>
                        </a:rPr>
                        <a:t>           </a:t>
                      </a:r>
                      <a:r>
                        <a:rPr lang="en-GB" sz="2800" b="1" u="none" strike="noStrike" cap="non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Hospitalisation</a:t>
                      </a:r>
                      <a:r>
                        <a:rPr lang="en-GB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Standard Treatment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30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Bed Cost (2021/22):</a:t>
                      </a:r>
                      <a:r>
                        <a:rPr lang="en-GB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r>
                        <a:rPr lang="en-GB" sz="2800" b="1" u="none" strike="noStrike" cap="none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£345 per day</a:t>
                      </a:r>
                      <a:endParaRPr/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1" u="none" strike="noStrike" cap="none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£2415 </a:t>
                      </a: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7 days</a:t>
                      </a:r>
                      <a:r>
                        <a:rPr lang="en-GB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excluding SAS, treatment, imaging, discharge costs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Nebulisers, oral antibiotics, steroids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1" u="none" strike="noStrike" cap="none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Doxycycline (7 days):</a:t>
                      </a:r>
                      <a:r>
                        <a:rPr lang="en-GB" sz="2800" b="0" u="none" strike="noStrike" cap="none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£1.28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1" u="none" strike="noStrike" cap="none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Prednisolone (5 days):</a:t>
                      </a:r>
                      <a:r>
                        <a:rPr lang="en-GB" sz="2800" b="0" u="none" strike="noStrike" cap="none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£1.24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1" u="none" strike="noStrike" cap="none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Salbutamol nebulisers                  </a:t>
                      </a:r>
                      <a:endParaRPr sz="2800" b="1" u="none" strike="noStrike" cap="none">
                        <a:solidFill>
                          <a:srgbClr val="CC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(5 days):</a:t>
                      </a:r>
                      <a:r>
                        <a:rPr lang="en-GB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£9.31</a:t>
                      </a:r>
                      <a:endParaRPr/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1" i="0" u="none" strike="noStrike" cap="none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Specialist Physiotherapist:</a:t>
                      </a:r>
                      <a:r>
                        <a:rPr lang="en-GB" sz="2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£37 per hour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733123" y="1144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b="1"/>
              <a:t>Financial implications</a:t>
            </a:r>
            <a:endParaRPr/>
          </a:p>
        </p:txBody>
      </p:sp>
      <p:pic>
        <p:nvPicPr>
          <p:cNvPr id="87" name="Google Shape;87;p5" descr="Coin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4940" y="48794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 descr="Coin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022" y="476881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 descr="Coin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8942" y="52546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 descr="Coin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5985" y="45782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 descr="Upward tren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122873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 descr="Downward trend graph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22873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 txBox="1"/>
          <p:nvPr/>
        </p:nvSpPr>
        <p:spPr>
          <a:xfrm>
            <a:off x="2882729" y="5873788"/>
            <a:ext cx="58165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£2415 Vs &lt;£50</a:t>
            </a:r>
            <a:endParaRPr sz="3000">
              <a:solidFill>
                <a:srgbClr val="CC006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846117" y="6550223"/>
            <a:ext cx="98432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Figures from Department of Health and Social Care (March 2023) &amp; Scottish Drug Tariff (May 2025)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609600" y="391604"/>
            <a:ext cx="101254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b="1"/>
              <a:t>New Model of community-based Respiratory Physiotherapy Care </a:t>
            </a:r>
            <a:endParaRPr sz="4000"/>
          </a:p>
        </p:txBody>
      </p:sp>
      <p:graphicFrame>
        <p:nvGraphicFramePr>
          <p:cNvPr id="100" name="Google Shape;100;p6"/>
          <p:cNvGraphicFramePr/>
          <p:nvPr/>
        </p:nvGraphicFramePr>
        <p:xfrm>
          <a:off x="698500" y="202082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{52B50ACA-D749-4FDF-80C8-2831193DE871}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1"/>
                          </a:solidFill>
                        </a:rPr>
                        <a:t>WHAT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1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Specialist physiotherapy support </a:t>
                      </a:r>
                      <a:r>
                        <a:rPr lang="en-GB" sz="2800" b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COPD patients within </a:t>
                      </a:r>
                      <a:r>
                        <a:rPr lang="en-GB" sz="2800" b="0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their </a:t>
                      </a:r>
                      <a:r>
                        <a:rPr lang="en-GB" sz="2800" b="1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 setting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Google Shape;101;p6"/>
          <p:cNvGraphicFramePr/>
          <p:nvPr/>
        </p:nvGraphicFramePr>
        <p:xfrm>
          <a:off x="698500" y="33903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{52B50ACA-D749-4FDF-80C8-2831193DE871}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chemeClr val="dk1"/>
                          </a:solidFill>
                        </a:rPr>
                        <a:t>BY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Focusing on </a:t>
                      </a:r>
                      <a:r>
                        <a:rPr lang="en-GB" sz="2800" b="1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recurrent exacerbations of COPD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Identifying </a:t>
                      </a:r>
                      <a:r>
                        <a:rPr lang="en-GB" sz="2800" b="1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frequent attenders </a:t>
                      </a:r>
                      <a:r>
                        <a:rPr lang="en-GB" sz="2800" b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A&amp;E +/- admissions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1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Educating patients</a:t>
                      </a:r>
                      <a:r>
                        <a:rPr lang="en-GB" sz="2800" b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improve COPD self-management</a:t>
                      </a:r>
                      <a:endParaRPr sz="2800" b="0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GB" sz="2800" b="1">
                          <a:solidFill>
                            <a:srgbClr val="CC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Reducing</a:t>
                      </a:r>
                      <a:r>
                        <a:rPr lang="en-GB" sz="2800" b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emergency attendances and admissions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GB" sz="4000" b="1">
                <a:solidFill>
                  <a:srgbClr val="000000"/>
                </a:solidFill>
              </a:rPr>
              <a:t>New Model of community-based Respiratory Physiotherapy Care </a:t>
            </a:r>
            <a:endParaRPr/>
          </a:p>
        </p:txBody>
      </p:sp>
      <p:pic>
        <p:nvPicPr>
          <p:cNvPr id="107" name="Google Shape;107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0976" y="2139696"/>
            <a:ext cx="11373348" cy="3296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499872" y="4924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b="1"/>
              <a:t>Enhanced Respiratory Care Model for COPD</a:t>
            </a:r>
            <a:endParaRPr sz="4000"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Key features: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GB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Education: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COPD symptoms, breathlessness management, chest    clearance techniques, signs &amp; symptoms of an exacerbation and what to do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GB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Respiratory medication review: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Inhaler technique, mucolytic, nebulisers, rescue medications and oxygen needs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GB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Home-based pulmonary rehabilitation: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Improves confidence, lung function, exercise capacity and quality of life</a:t>
            </a:r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980" y="2350008"/>
            <a:ext cx="648204" cy="50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306" y="3554000"/>
            <a:ext cx="547878" cy="54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974" y="4497433"/>
            <a:ext cx="514541" cy="48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ts val="4000"/>
              <a:buFont typeface="Calibri"/>
              <a:buNone/>
            </a:pPr>
            <a:r>
              <a:rPr lang="en-GB" sz="4000" b="1">
                <a:solidFill>
                  <a:srgbClr val="CC0066"/>
                </a:solidFill>
              </a:rPr>
              <a:t>Enhanced Respiratory Care Model for COPD</a:t>
            </a:r>
            <a:endParaRPr>
              <a:solidFill>
                <a:srgbClr val="CC0066"/>
              </a:solidFill>
            </a:endParaRPr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GB"/>
            </a:br>
            <a:endParaRPr/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164" y="1609281"/>
            <a:ext cx="7889748" cy="478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Widescreen</PresentationFormat>
  <Paragraphs>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An enhanced model of community respiratory physiotherapy care</vt:lpstr>
      <vt:lpstr> East Dunbartonshire: Seasonal and Demographic Pressures  </vt:lpstr>
      <vt:lpstr>  Respiratory illness in East Dunbartonshire  </vt:lpstr>
      <vt:lpstr>     Chronic Obstructive Pulmonary Disease</vt:lpstr>
      <vt:lpstr>Financial implications</vt:lpstr>
      <vt:lpstr>New Model of community-based Respiratory Physiotherapy Care </vt:lpstr>
      <vt:lpstr>New Model of community-based Respiratory Physiotherapy Care </vt:lpstr>
      <vt:lpstr>Enhanced Respiratory Care Model for COPD</vt:lpstr>
      <vt:lpstr>Enhanced Respiratory Care Model for COPD</vt:lpstr>
      <vt:lpstr>  Service Analysis  </vt:lpstr>
      <vt:lpstr> Under respiratory physiotherapy care</vt:lpstr>
      <vt:lpstr>Hospital admissions</vt:lpstr>
      <vt:lpstr>PowerPoint Presentation</vt:lpstr>
      <vt:lpstr>Analysis of Patient Outcomes</vt:lpstr>
      <vt:lpstr>Patient Outcomes post physiotherapy input</vt:lpstr>
      <vt:lpstr> Key takeaways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Linda White</dc:creator>
  <cp:lastModifiedBy>Liam Baillie</cp:lastModifiedBy>
  <cp:revision>2</cp:revision>
  <dcterms:created xsi:type="dcterms:W3CDTF">2013-05-09T10:58:45Z</dcterms:created>
  <dcterms:modified xsi:type="dcterms:W3CDTF">2025-06-05T15:10:27Z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A52346385</vt:lpwstr>
  </property>
  <property fmtid="{D5CDD505-2E9C-101B-9397-08002B2CF9AE}" pid="4" name="Objective-Title">
    <vt:lpwstr>2024 - NHS Scotland Event - Title Slide</vt:lpwstr>
  </property>
  <property fmtid="{D5CDD505-2E9C-101B-9397-08002B2CF9AE}" pid="5" name="Objective-Comment">
    <vt:lpwstr/>
  </property>
  <property fmtid="{D5CDD505-2E9C-101B-9397-08002B2CF9AE}" pid="6" name="Objective-CreationStamp">
    <vt:filetime>2025-03-21T08:54:52Z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2025-03-21T08:54:53Z</vt:filetime>
  </property>
  <property fmtid="{D5CDD505-2E9C-101B-9397-08002B2CF9AE}" pid="10" name="Objective-ModificationStamp">
    <vt:filetime>2025-03-21T08:54:53Z</vt:filetime>
  </property>
  <property fmtid="{D5CDD505-2E9C-101B-9397-08002B2CF9AE}" pid="11" name="Objective-Owner">
    <vt:lpwstr>Jaworska, Klaudia K (U453333)</vt:lpwstr>
  </property>
  <property fmtid="{D5CDD505-2E9C-101B-9397-08002B2CF9AE}" pid="12" name="Objective-Path">
    <vt:lpwstr>Objective Global Folder:SG File Plan:Health, nutrition and care:National Health Service (NHS):General:Casework: National Health Service (NHS) - general:DG Health - Business Management and Support: Communications: NHS Scotland Event: 2025: 2025-2030</vt:lpwstr>
  </property>
  <property fmtid="{D5CDD505-2E9C-101B-9397-08002B2CF9AE}" pid="13" name="Objective-Parent">
    <vt:lpwstr>DG Health - Business Management and Support: Communications: NHS Scotland Event: 2025: 2025-2030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CASE/766108</vt:lpwstr>
  </property>
  <property fmtid="{D5CDD505-2E9C-101B-9397-08002B2CF9AE}" pid="19" name="Objective-Classification">
    <vt:lpwstr>OFFICIAL</vt:lpwstr>
  </property>
  <property fmtid="{D5CDD505-2E9C-101B-9397-08002B2CF9AE}" pid="20" name="Objective-Caveats">
    <vt:lpwstr>Caveat for access to SG Fileplan</vt:lpwstr>
  </property>
  <property fmtid="{D5CDD505-2E9C-101B-9397-08002B2CF9AE}" pid="21" name="Objective-Date of Original [system]">
    <vt:lpwstr/>
  </property>
  <property fmtid="{D5CDD505-2E9C-101B-9397-08002B2CF9AE}" pid="22" name="Objective-Date Received [system]">
    <vt:lpwstr/>
  </property>
  <property fmtid="{D5CDD505-2E9C-101B-9397-08002B2CF9AE}" pid="23" name="Objective-SG Web Publication - Category [system]">
    <vt:lpwstr/>
  </property>
  <property fmtid="{D5CDD505-2E9C-101B-9397-08002B2CF9AE}" pid="24" name="Objective-SG Web Publication - Category 2 Classifi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vA78910678</vt:lpwstr>
  </property>
  <property fmtid="{D5CDD505-2E9C-101B-9397-08002B2CF9AE}" pid="27" name="Objective-Date of Original">
    <vt:lpwstr/>
  </property>
  <property fmtid="{D5CDD505-2E9C-101B-9397-08002B2CF9AE}" pid="28" name="Objective-Date Received">
    <vt:lpwstr/>
  </property>
  <property fmtid="{D5CDD505-2E9C-101B-9397-08002B2CF9AE}" pid="29" name="Objective-SG Web Publication - Category">
    <vt:lpwstr/>
  </property>
  <property fmtid="{D5CDD505-2E9C-101B-9397-08002B2CF9AE}" pid="30" name="Objective-SG Web Publication - Category 2 Classification">
    <vt:lpwstr/>
  </property>
  <property fmtid="{D5CDD505-2E9C-101B-9397-08002B2CF9AE}" pid="31" name="Objective-Connect Creator">
    <vt:lpwstr/>
  </property>
  <property fmtid="{D5CDD505-2E9C-101B-9397-08002B2CF9AE}" pid="32" name="Objective-Required Redaction">
    <vt:lpwstr/>
  </property>
</Properties>
</file>