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2"/>
  </p:notesMasterIdLst>
  <p:sldIdLst>
    <p:sldId id="258" r:id="rId6"/>
    <p:sldId id="340" r:id="rId7"/>
    <p:sldId id="339" r:id="rId8"/>
    <p:sldId id="293" r:id="rId9"/>
    <p:sldId id="413" r:id="rId10"/>
    <p:sldId id="417" r:id="rId11"/>
    <p:sldId id="431" r:id="rId12"/>
    <p:sldId id="442" r:id="rId13"/>
    <p:sldId id="338" r:id="rId14"/>
    <p:sldId id="257" r:id="rId15"/>
    <p:sldId id="337" r:id="rId16"/>
    <p:sldId id="260" r:id="rId17"/>
    <p:sldId id="261" r:id="rId18"/>
    <p:sldId id="265" r:id="rId19"/>
    <p:sldId id="262" r:id="rId20"/>
    <p:sldId id="26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" id="{6176AF11-1B89-4B94-8F9C-85A32DFF8B6D}">
          <p14:sldIdLst>
            <p14:sldId id="258"/>
            <p14:sldId id="340"/>
          </p14:sldIdLst>
        </p14:section>
        <p14:section name="Policy context" id="{75D9011D-7392-4A48-B893-5B7FE5A6E66A}">
          <p14:sldIdLst>
            <p14:sldId id="339"/>
          </p14:sldIdLst>
        </p14:section>
        <p14:section name="Programme design" id="{004FAB2B-5481-41FE-8623-C4447C68043C}">
          <p14:sldIdLst>
            <p14:sldId id="293"/>
            <p14:sldId id="413"/>
            <p14:sldId id="417"/>
            <p14:sldId id="431"/>
            <p14:sldId id="442"/>
          </p14:sldIdLst>
        </p14:section>
        <p14:section name="Frontline delivery" id="{3DA5FC5B-E36B-4058-A51C-2E51748C58DD}">
          <p14:sldIdLst>
            <p14:sldId id="338"/>
            <p14:sldId id="257"/>
            <p14:sldId id="337"/>
            <p14:sldId id="260"/>
            <p14:sldId id="261"/>
            <p14:sldId id="265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1295" autoAdjust="0"/>
  </p:normalViewPr>
  <p:slideViewPr>
    <p:cSldViewPr snapToGrid="0">
      <p:cViewPr varScale="1">
        <p:scale>
          <a:sx n="69" d="100"/>
          <a:sy n="69" d="100"/>
        </p:scale>
        <p:origin x="118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D76F3F-4B17-4C1E-BF98-97D4BBCB2B00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228C8FA1-482E-45D2-BCB9-437699CB0562}">
      <dgm:prSet phldrT="[Text]"/>
      <dgm:spPr/>
      <dgm:t>
        <a:bodyPr/>
        <a:lstStyle/>
        <a:p>
          <a:r>
            <a:rPr lang="en-GB" dirty="0"/>
            <a:t>Demonstrator Sites</a:t>
          </a:r>
        </a:p>
      </dgm:t>
    </dgm:pt>
    <dgm:pt modelId="{059A9113-BE40-4A30-82F2-3A9C40F27E48}" type="parTrans" cxnId="{8C49D98F-64F8-40C8-87F3-B542CE507DD4}">
      <dgm:prSet/>
      <dgm:spPr/>
      <dgm:t>
        <a:bodyPr/>
        <a:lstStyle/>
        <a:p>
          <a:endParaRPr lang="en-GB"/>
        </a:p>
      </dgm:t>
    </dgm:pt>
    <dgm:pt modelId="{0B97F58D-6BC8-41F4-8B9C-76AF219AB121}" type="sibTrans" cxnId="{8C49D98F-64F8-40C8-87F3-B542CE507DD4}">
      <dgm:prSet/>
      <dgm:spPr/>
      <dgm:t>
        <a:bodyPr/>
        <a:lstStyle/>
        <a:p>
          <a:endParaRPr lang="en-GB"/>
        </a:p>
      </dgm:t>
    </dgm:pt>
    <dgm:pt modelId="{701FE70C-D7C6-4B80-A6D4-8B04E107C948}">
      <dgm:prSet phldrT="[Text]"/>
      <dgm:spPr/>
      <dgm:t>
        <a:bodyPr/>
        <a:lstStyle/>
        <a:p>
          <a:r>
            <a:rPr lang="en-GB" dirty="0"/>
            <a:t>System level improvement </a:t>
          </a:r>
        </a:p>
      </dgm:t>
    </dgm:pt>
    <dgm:pt modelId="{839C9AE5-26EE-4BDB-A229-AB817B10E984}" type="parTrans" cxnId="{8EDB2E7D-8873-42D6-B0E1-07B6CC048F58}">
      <dgm:prSet/>
      <dgm:spPr/>
      <dgm:t>
        <a:bodyPr/>
        <a:lstStyle/>
        <a:p>
          <a:endParaRPr lang="en-GB"/>
        </a:p>
      </dgm:t>
    </dgm:pt>
    <dgm:pt modelId="{1011CCFA-1D47-4817-AFA7-464BC6EC37BE}" type="sibTrans" cxnId="{8EDB2E7D-8873-42D6-B0E1-07B6CC048F58}">
      <dgm:prSet/>
      <dgm:spPr/>
      <dgm:t>
        <a:bodyPr/>
        <a:lstStyle/>
        <a:p>
          <a:endParaRPr lang="en-GB"/>
        </a:p>
      </dgm:t>
    </dgm:pt>
    <dgm:pt modelId="{8A61E688-676E-4E47-83AE-F46B51031EEE}">
      <dgm:prSet phldrT="[Text]"/>
      <dgm:spPr/>
      <dgm:t>
        <a:bodyPr/>
        <a:lstStyle/>
        <a:p>
          <a:r>
            <a:rPr lang="en-GB" dirty="0"/>
            <a:t>Using QI to design and improve implementation </a:t>
          </a:r>
        </a:p>
      </dgm:t>
    </dgm:pt>
    <dgm:pt modelId="{ABC7652A-8526-41E1-A7A9-F5F2B6529A9B}" type="parTrans" cxnId="{E4D6F704-2F8D-40CC-9DAE-6F42FE17D1D8}">
      <dgm:prSet/>
      <dgm:spPr/>
      <dgm:t>
        <a:bodyPr/>
        <a:lstStyle/>
        <a:p>
          <a:endParaRPr lang="en-GB"/>
        </a:p>
      </dgm:t>
    </dgm:pt>
    <dgm:pt modelId="{DC94165A-A2CA-4540-8D89-BD26B4AD289C}" type="sibTrans" cxnId="{E4D6F704-2F8D-40CC-9DAE-6F42FE17D1D8}">
      <dgm:prSet/>
      <dgm:spPr/>
      <dgm:t>
        <a:bodyPr/>
        <a:lstStyle/>
        <a:p>
          <a:endParaRPr lang="en-GB"/>
        </a:p>
      </dgm:t>
    </dgm:pt>
    <dgm:pt modelId="{2DA556BD-FD4E-43A4-8636-0CB9CE2706C7}">
      <dgm:prSet phldrT="[Text]"/>
      <dgm:spPr/>
      <dgm:t>
        <a:bodyPr/>
        <a:lstStyle/>
        <a:p>
          <a:r>
            <a:rPr lang="en-GB" dirty="0"/>
            <a:t>National Collaborative </a:t>
          </a:r>
        </a:p>
      </dgm:t>
    </dgm:pt>
    <dgm:pt modelId="{EE9EBE39-2CFB-4BE1-82EB-7C761601DF24}" type="parTrans" cxnId="{E453A754-BAB2-412B-B6B8-B10F4032CF50}">
      <dgm:prSet/>
      <dgm:spPr/>
      <dgm:t>
        <a:bodyPr/>
        <a:lstStyle/>
        <a:p>
          <a:endParaRPr lang="en-GB"/>
        </a:p>
      </dgm:t>
    </dgm:pt>
    <dgm:pt modelId="{EDEC1555-EFE6-4C09-95AB-8B8C4B3C3FAD}" type="sibTrans" cxnId="{E453A754-BAB2-412B-B6B8-B10F4032CF50}">
      <dgm:prSet/>
      <dgm:spPr/>
      <dgm:t>
        <a:bodyPr/>
        <a:lstStyle/>
        <a:p>
          <a:endParaRPr lang="en-GB"/>
        </a:p>
      </dgm:t>
    </dgm:pt>
    <dgm:pt modelId="{ADF98C12-C982-446D-AD9E-1DFB076946D6}">
      <dgm:prSet phldrT="[Text]"/>
      <dgm:spPr/>
      <dgm:t>
        <a:bodyPr/>
        <a:lstStyle/>
        <a:p>
          <a:r>
            <a:rPr lang="en-GB" dirty="0"/>
            <a:t>Process level improvement </a:t>
          </a:r>
        </a:p>
      </dgm:t>
    </dgm:pt>
    <dgm:pt modelId="{A5407A85-00CD-4636-A041-6E9BF6C3B8F0}" type="parTrans" cxnId="{018AF205-EDB3-4AD2-8A80-175532BEB388}">
      <dgm:prSet/>
      <dgm:spPr/>
      <dgm:t>
        <a:bodyPr/>
        <a:lstStyle/>
        <a:p>
          <a:endParaRPr lang="en-GB"/>
        </a:p>
      </dgm:t>
    </dgm:pt>
    <dgm:pt modelId="{4E46995C-3FF6-471D-9AB4-01B1548BB258}" type="sibTrans" cxnId="{018AF205-EDB3-4AD2-8A80-175532BEB388}">
      <dgm:prSet/>
      <dgm:spPr/>
      <dgm:t>
        <a:bodyPr/>
        <a:lstStyle/>
        <a:p>
          <a:endParaRPr lang="en-GB"/>
        </a:p>
      </dgm:t>
    </dgm:pt>
    <dgm:pt modelId="{90B9F8EE-2F56-4D52-B328-5375CC2516FA}">
      <dgm:prSet phldrT="[Text]"/>
      <dgm:spPr/>
      <dgm:t>
        <a:bodyPr/>
        <a:lstStyle/>
        <a:p>
          <a:r>
            <a:rPr lang="en-GB" dirty="0"/>
            <a:t>Evaluation </a:t>
          </a:r>
        </a:p>
      </dgm:t>
    </dgm:pt>
    <dgm:pt modelId="{38621BDE-FC99-4B4A-8F84-149177E6F385}" type="parTrans" cxnId="{A71F1539-DAA7-4E17-B2AC-E171E23D9C28}">
      <dgm:prSet/>
      <dgm:spPr/>
      <dgm:t>
        <a:bodyPr/>
        <a:lstStyle/>
        <a:p>
          <a:endParaRPr lang="en-GB"/>
        </a:p>
      </dgm:t>
    </dgm:pt>
    <dgm:pt modelId="{B44C77DC-381D-481A-925A-5AB8A64C6E47}" type="sibTrans" cxnId="{A71F1539-DAA7-4E17-B2AC-E171E23D9C28}">
      <dgm:prSet/>
      <dgm:spPr/>
      <dgm:t>
        <a:bodyPr/>
        <a:lstStyle/>
        <a:p>
          <a:endParaRPr lang="en-GB"/>
        </a:p>
      </dgm:t>
    </dgm:pt>
    <dgm:pt modelId="{1E124B98-7E5E-4576-936D-BB29F1A24537}">
      <dgm:prSet phldrT="[Text]"/>
      <dgm:spPr/>
      <dgm:t>
        <a:bodyPr/>
        <a:lstStyle/>
        <a:p>
          <a:r>
            <a:rPr lang="en-GB" dirty="0"/>
            <a:t>Qualitative data </a:t>
          </a:r>
        </a:p>
      </dgm:t>
    </dgm:pt>
    <dgm:pt modelId="{A71B60C5-BCAE-4DB9-BD31-E1E388DB83A4}" type="parTrans" cxnId="{4D039DD1-984F-48D3-8AE4-BC43D1D28446}">
      <dgm:prSet/>
      <dgm:spPr/>
      <dgm:t>
        <a:bodyPr/>
        <a:lstStyle/>
        <a:p>
          <a:endParaRPr lang="en-GB"/>
        </a:p>
      </dgm:t>
    </dgm:pt>
    <dgm:pt modelId="{45C0F25A-0826-4A4B-8B91-2C9A9A6B0AF2}" type="sibTrans" cxnId="{4D039DD1-984F-48D3-8AE4-BC43D1D28446}">
      <dgm:prSet/>
      <dgm:spPr/>
      <dgm:t>
        <a:bodyPr/>
        <a:lstStyle/>
        <a:p>
          <a:endParaRPr lang="en-GB"/>
        </a:p>
      </dgm:t>
    </dgm:pt>
    <dgm:pt modelId="{0DFB165B-6AF7-461E-8D44-7A8CCAC00C14}">
      <dgm:prSet phldrT="[Text]"/>
      <dgm:spPr/>
      <dgm:t>
        <a:bodyPr/>
        <a:lstStyle/>
        <a:p>
          <a:r>
            <a:rPr lang="en-GB" dirty="0"/>
            <a:t>Quantitative data</a:t>
          </a:r>
        </a:p>
      </dgm:t>
    </dgm:pt>
    <dgm:pt modelId="{C96EDCCC-D1F2-46ED-99A4-BC8ACFFD647F}" type="parTrans" cxnId="{FFED7C05-DD63-4E7B-8E00-06F25EC3B503}">
      <dgm:prSet/>
      <dgm:spPr/>
      <dgm:t>
        <a:bodyPr/>
        <a:lstStyle/>
        <a:p>
          <a:endParaRPr lang="en-GB"/>
        </a:p>
      </dgm:t>
    </dgm:pt>
    <dgm:pt modelId="{8067AEAE-11E1-4DB6-B52D-6B54521E254D}" type="sibTrans" cxnId="{FFED7C05-DD63-4E7B-8E00-06F25EC3B503}">
      <dgm:prSet/>
      <dgm:spPr/>
      <dgm:t>
        <a:bodyPr/>
        <a:lstStyle/>
        <a:p>
          <a:endParaRPr lang="en-GB"/>
        </a:p>
      </dgm:t>
    </dgm:pt>
    <dgm:pt modelId="{4603386E-9F81-490D-B764-4475E63F98E9}">
      <dgm:prSet phldrT="[Text]"/>
      <dgm:spPr/>
      <dgm:t>
        <a:bodyPr/>
        <a:lstStyle/>
        <a:p>
          <a:r>
            <a:rPr lang="en-GB" dirty="0"/>
            <a:t>Learning system </a:t>
          </a:r>
        </a:p>
      </dgm:t>
    </dgm:pt>
    <dgm:pt modelId="{FD3090A3-8AE1-4E40-8BB4-8816ECCDDB5C}" type="parTrans" cxnId="{8EA92765-113C-473C-B63D-E4247BB0E53C}">
      <dgm:prSet/>
      <dgm:spPr/>
      <dgm:t>
        <a:bodyPr/>
        <a:lstStyle/>
        <a:p>
          <a:endParaRPr lang="en-GB"/>
        </a:p>
      </dgm:t>
    </dgm:pt>
    <dgm:pt modelId="{3F6828F9-4FAA-4AB5-B7C6-3BDE3B966E27}" type="sibTrans" cxnId="{8EA92765-113C-473C-B63D-E4247BB0E53C}">
      <dgm:prSet/>
      <dgm:spPr/>
      <dgm:t>
        <a:bodyPr/>
        <a:lstStyle/>
        <a:p>
          <a:endParaRPr lang="en-GB"/>
        </a:p>
      </dgm:t>
    </dgm:pt>
    <dgm:pt modelId="{15E156F5-B3F2-4069-A953-E167446D7C2B}">
      <dgm:prSet phldrT="[Text]"/>
      <dgm:spPr/>
      <dgm:t>
        <a:bodyPr/>
        <a:lstStyle/>
        <a:p>
          <a:r>
            <a:rPr lang="en-GB" dirty="0"/>
            <a:t>Economic evaluation</a:t>
          </a:r>
        </a:p>
      </dgm:t>
    </dgm:pt>
    <dgm:pt modelId="{160629CA-62D5-40B0-A857-9587AE61B935}" type="parTrans" cxnId="{DBBFA432-03F2-4BEA-8BA0-6CD8075E935D}">
      <dgm:prSet/>
      <dgm:spPr/>
      <dgm:t>
        <a:bodyPr/>
        <a:lstStyle/>
        <a:p>
          <a:endParaRPr lang="en-GB"/>
        </a:p>
      </dgm:t>
    </dgm:pt>
    <dgm:pt modelId="{40284E13-B3EE-40C3-AA7B-DAAE694943B5}" type="sibTrans" cxnId="{DBBFA432-03F2-4BEA-8BA0-6CD8075E935D}">
      <dgm:prSet/>
      <dgm:spPr/>
      <dgm:t>
        <a:bodyPr/>
        <a:lstStyle/>
        <a:p>
          <a:endParaRPr lang="en-GB"/>
        </a:p>
      </dgm:t>
    </dgm:pt>
    <dgm:pt modelId="{F48B34A4-F106-4E77-8A7C-B522ADE5E8BC}">
      <dgm:prSet phldrT="[Text]"/>
      <dgm:spPr/>
      <dgm:t>
        <a:bodyPr/>
        <a:lstStyle/>
        <a:p>
          <a:r>
            <a:rPr lang="en-GB" dirty="0"/>
            <a:t>To share learning within and across PCPIP </a:t>
          </a:r>
        </a:p>
      </dgm:t>
    </dgm:pt>
    <dgm:pt modelId="{8B580C45-9BA0-4AE4-9612-DB71B97FE9AC}" type="parTrans" cxnId="{BC3BC398-E301-4C47-AA4E-E929AD5275E6}">
      <dgm:prSet/>
      <dgm:spPr/>
      <dgm:t>
        <a:bodyPr/>
        <a:lstStyle/>
        <a:p>
          <a:endParaRPr lang="en-GB"/>
        </a:p>
      </dgm:t>
    </dgm:pt>
    <dgm:pt modelId="{2BC74C53-10F2-4699-B647-5A425B7E564D}" type="sibTrans" cxnId="{BC3BC398-E301-4C47-AA4E-E929AD5275E6}">
      <dgm:prSet/>
      <dgm:spPr/>
      <dgm:t>
        <a:bodyPr/>
        <a:lstStyle/>
        <a:p>
          <a:endParaRPr lang="en-GB"/>
        </a:p>
      </dgm:t>
    </dgm:pt>
    <dgm:pt modelId="{7CEDC2EE-CB89-4B42-81F7-F0CD0F595260}">
      <dgm:prSet phldrT="[Text]"/>
      <dgm:spPr/>
      <dgm:t>
        <a:bodyPr/>
        <a:lstStyle/>
        <a:p>
          <a:r>
            <a:rPr lang="en-GB" dirty="0"/>
            <a:t>Series of rapid QI ‘sprint’ programmes </a:t>
          </a:r>
        </a:p>
      </dgm:t>
    </dgm:pt>
    <dgm:pt modelId="{9DA177ED-0A92-4C81-BF8C-25BE5DB34E74}" type="parTrans" cxnId="{902A7FCB-4F6F-4225-B436-DB1BA3E512C8}">
      <dgm:prSet/>
      <dgm:spPr/>
      <dgm:t>
        <a:bodyPr/>
        <a:lstStyle/>
        <a:p>
          <a:endParaRPr lang="en-GB"/>
        </a:p>
      </dgm:t>
    </dgm:pt>
    <dgm:pt modelId="{958F72F2-4DCF-48BE-8595-02F1B12D3CEB}" type="sibTrans" cxnId="{902A7FCB-4F6F-4225-B436-DB1BA3E512C8}">
      <dgm:prSet/>
      <dgm:spPr/>
      <dgm:t>
        <a:bodyPr/>
        <a:lstStyle/>
        <a:p>
          <a:endParaRPr lang="en-GB"/>
        </a:p>
      </dgm:t>
    </dgm:pt>
    <dgm:pt modelId="{61438F4E-4EBE-4E0B-9E92-75AB776F2DF6}">
      <dgm:prSet phldrT="[Text]"/>
      <dgm:spPr/>
      <dgm:t>
        <a:bodyPr/>
        <a:lstStyle/>
        <a:p>
          <a:r>
            <a:rPr lang="en-GB" dirty="0"/>
            <a:t>To share learning with the wider primary care system </a:t>
          </a:r>
        </a:p>
      </dgm:t>
    </dgm:pt>
    <dgm:pt modelId="{F5C2BCB3-7B6F-401B-967C-81ADC0F9A444}" type="parTrans" cxnId="{960A77B7-046C-4684-B0B2-F333D771A2E6}">
      <dgm:prSet/>
      <dgm:spPr/>
      <dgm:t>
        <a:bodyPr/>
        <a:lstStyle/>
        <a:p>
          <a:endParaRPr lang="en-GB"/>
        </a:p>
      </dgm:t>
    </dgm:pt>
    <dgm:pt modelId="{C25CF5D6-B0B8-4604-A507-DE43A230703F}" type="sibTrans" cxnId="{960A77B7-046C-4684-B0B2-F333D771A2E6}">
      <dgm:prSet/>
      <dgm:spPr/>
      <dgm:t>
        <a:bodyPr/>
        <a:lstStyle/>
        <a:p>
          <a:endParaRPr lang="en-GB"/>
        </a:p>
      </dgm:t>
    </dgm:pt>
    <dgm:pt modelId="{1C6184F8-38AE-4D63-A85E-D73909C4300A}" type="pres">
      <dgm:prSet presAssocID="{E5D76F3F-4B17-4C1E-BF98-97D4BBCB2B00}" presName="Name0" presStyleCnt="0">
        <dgm:presLayoutVars>
          <dgm:dir/>
          <dgm:animLvl val="lvl"/>
          <dgm:resizeHandles val="exact"/>
        </dgm:presLayoutVars>
      </dgm:prSet>
      <dgm:spPr/>
    </dgm:pt>
    <dgm:pt modelId="{BF45CCFC-FDEB-436C-BFB2-438BBF4C9F73}" type="pres">
      <dgm:prSet presAssocID="{228C8FA1-482E-45D2-BCB9-437699CB0562}" presName="composite" presStyleCnt="0"/>
      <dgm:spPr/>
    </dgm:pt>
    <dgm:pt modelId="{16BC4342-4805-4065-86A7-D2CFFE8C9645}" type="pres">
      <dgm:prSet presAssocID="{228C8FA1-482E-45D2-BCB9-437699CB0562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61BF57A1-585F-4776-BECB-83DF87F06672}" type="pres">
      <dgm:prSet presAssocID="{228C8FA1-482E-45D2-BCB9-437699CB0562}" presName="desTx" presStyleLbl="alignAccFollowNode1" presStyleIdx="0" presStyleCnt="4">
        <dgm:presLayoutVars>
          <dgm:bulletEnabled val="1"/>
        </dgm:presLayoutVars>
      </dgm:prSet>
      <dgm:spPr/>
    </dgm:pt>
    <dgm:pt modelId="{49FFF492-AF7B-43EF-B825-01578F868884}" type="pres">
      <dgm:prSet presAssocID="{0B97F58D-6BC8-41F4-8B9C-76AF219AB121}" presName="space" presStyleCnt="0"/>
      <dgm:spPr/>
    </dgm:pt>
    <dgm:pt modelId="{24A0F0FE-C360-477E-A887-7CA2236FCE84}" type="pres">
      <dgm:prSet presAssocID="{2DA556BD-FD4E-43A4-8636-0CB9CE2706C7}" presName="composite" presStyleCnt="0"/>
      <dgm:spPr/>
    </dgm:pt>
    <dgm:pt modelId="{DC78EACE-261C-49E1-BBF9-0784342F09EE}" type="pres">
      <dgm:prSet presAssocID="{2DA556BD-FD4E-43A4-8636-0CB9CE2706C7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04E8B2E1-1547-4C89-B811-11FBBEBCD611}" type="pres">
      <dgm:prSet presAssocID="{2DA556BD-FD4E-43A4-8636-0CB9CE2706C7}" presName="desTx" presStyleLbl="alignAccFollowNode1" presStyleIdx="1" presStyleCnt="4">
        <dgm:presLayoutVars>
          <dgm:bulletEnabled val="1"/>
        </dgm:presLayoutVars>
      </dgm:prSet>
      <dgm:spPr/>
    </dgm:pt>
    <dgm:pt modelId="{1A060093-5497-4787-9ED3-E55C251D9B74}" type="pres">
      <dgm:prSet presAssocID="{EDEC1555-EFE6-4C09-95AB-8B8C4B3C3FAD}" presName="space" presStyleCnt="0"/>
      <dgm:spPr/>
    </dgm:pt>
    <dgm:pt modelId="{B20E2B37-1F2D-435F-A60A-966C7DCF9C57}" type="pres">
      <dgm:prSet presAssocID="{90B9F8EE-2F56-4D52-B328-5375CC2516FA}" presName="composite" presStyleCnt="0"/>
      <dgm:spPr/>
    </dgm:pt>
    <dgm:pt modelId="{60C3BFA4-67F6-43AE-B010-F58E71BE33CD}" type="pres">
      <dgm:prSet presAssocID="{90B9F8EE-2F56-4D52-B328-5375CC2516FA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F6C378D3-1EEB-411B-B820-CE9FBFC486A9}" type="pres">
      <dgm:prSet presAssocID="{90B9F8EE-2F56-4D52-B328-5375CC2516FA}" presName="desTx" presStyleLbl="alignAccFollowNode1" presStyleIdx="2" presStyleCnt="4">
        <dgm:presLayoutVars>
          <dgm:bulletEnabled val="1"/>
        </dgm:presLayoutVars>
      </dgm:prSet>
      <dgm:spPr/>
    </dgm:pt>
    <dgm:pt modelId="{AD0609DD-28C7-48EC-B7BC-3F7C2AF374E7}" type="pres">
      <dgm:prSet presAssocID="{B44C77DC-381D-481A-925A-5AB8A64C6E47}" presName="space" presStyleCnt="0"/>
      <dgm:spPr/>
    </dgm:pt>
    <dgm:pt modelId="{539C9815-FEF7-40C7-8299-23E59BEA4B15}" type="pres">
      <dgm:prSet presAssocID="{4603386E-9F81-490D-B764-4475E63F98E9}" presName="composite" presStyleCnt="0"/>
      <dgm:spPr/>
    </dgm:pt>
    <dgm:pt modelId="{31809964-8400-484A-A258-B1C49872F462}" type="pres">
      <dgm:prSet presAssocID="{4603386E-9F81-490D-B764-4475E63F98E9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D9DA60D6-85F8-412C-9CFE-011761BEFDB8}" type="pres">
      <dgm:prSet presAssocID="{4603386E-9F81-490D-B764-4475E63F98E9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E4D6F704-2F8D-40CC-9DAE-6F42FE17D1D8}" srcId="{228C8FA1-482E-45D2-BCB9-437699CB0562}" destId="{8A61E688-676E-4E47-83AE-F46B51031EEE}" srcOrd="1" destOrd="0" parTransId="{ABC7652A-8526-41E1-A7A9-F5F2B6529A9B}" sibTransId="{DC94165A-A2CA-4540-8D89-BD26B4AD289C}"/>
    <dgm:cxn modelId="{FFED7C05-DD63-4E7B-8E00-06F25EC3B503}" srcId="{90B9F8EE-2F56-4D52-B328-5375CC2516FA}" destId="{0DFB165B-6AF7-461E-8D44-7A8CCAC00C14}" srcOrd="1" destOrd="0" parTransId="{C96EDCCC-D1F2-46ED-99A4-BC8ACFFD647F}" sibTransId="{8067AEAE-11E1-4DB6-B52D-6B54521E254D}"/>
    <dgm:cxn modelId="{018AF205-EDB3-4AD2-8A80-175532BEB388}" srcId="{2DA556BD-FD4E-43A4-8636-0CB9CE2706C7}" destId="{ADF98C12-C982-446D-AD9E-1DFB076946D6}" srcOrd="0" destOrd="0" parTransId="{A5407A85-00CD-4636-A041-6E9BF6C3B8F0}" sibTransId="{4E46995C-3FF6-471D-9AB4-01B1548BB258}"/>
    <dgm:cxn modelId="{17A1A706-97E7-4953-9266-1B37A52B9B62}" type="presOf" srcId="{E5D76F3F-4B17-4C1E-BF98-97D4BBCB2B00}" destId="{1C6184F8-38AE-4D63-A85E-D73909C4300A}" srcOrd="0" destOrd="0" presId="urn:microsoft.com/office/officeart/2005/8/layout/hList1"/>
    <dgm:cxn modelId="{54F1710A-79D2-4020-B43C-02D35E25019D}" type="presOf" srcId="{7CEDC2EE-CB89-4B42-81F7-F0CD0F595260}" destId="{04E8B2E1-1547-4C89-B811-11FBBEBCD611}" srcOrd="0" destOrd="1" presId="urn:microsoft.com/office/officeart/2005/8/layout/hList1"/>
    <dgm:cxn modelId="{DBBFA432-03F2-4BEA-8BA0-6CD8075E935D}" srcId="{90B9F8EE-2F56-4D52-B328-5375CC2516FA}" destId="{15E156F5-B3F2-4069-A953-E167446D7C2B}" srcOrd="2" destOrd="0" parTransId="{160629CA-62D5-40B0-A857-9587AE61B935}" sibTransId="{40284E13-B3EE-40C3-AA7B-DAAE694943B5}"/>
    <dgm:cxn modelId="{A71F1539-DAA7-4E17-B2AC-E171E23D9C28}" srcId="{E5D76F3F-4B17-4C1E-BF98-97D4BBCB2B00}" destId="{90B9F8EE-2F56-4D52-B328-5375CC2516FA}" srcOrd="2" destOrd="0" parTransId="{38621BDE-FC99-4B4A-8F84-149177E6F385}" sibTransId="{B44C77DC-381D-481A-925A-5AB8A64C6E47}"/>
    <dgm:cxn modelId="{84E03D42-D4B9-4FCA-A6D3-DDD824895AE2}" type="presOf" srcId="{61438F4E-4EBE-4E0B-9E92-75AB776F2DF6}" destId="{D9DA60D6-85F8-412C-9CFE-011761BEFDB8}" srcOrd="0" destOrd="1" presId="urn:microsoft.com/office/officeart/2005/8/layout/hList1"/>
    <dgm:cxn modelId="{8EA92765-113C-473C-B63D-E4247BB0E53C}" srcId="{E5D76F3F-4B17-4C1E-BF98-97D4BBCB2B00}" destId="{4603386E-9F81-490D-B764-4475E63F98E9}" srcOrd="3" destOrd="0" parTransId="{FD3090A3-8AE1-4E40-8BB4-8816ECCDDB5C}" sibTransId="{3F6828F9-4FAA-4AB5-B7C6-3BDE3B966E27}"/>
    <dgm:cxn modelId="{91FDC971-600D-48B3-A940-1A65C06B7602}" type="presOf" srcId="{228C8FA1-482E-45D2-BCB9-437699CB0562}" destId="{16BC4342-4805-4065-86A7-D2CFFE8C9645}" srcOrd="0" destOrd="0" presId="urn:microsoft.com/office/officeart/2005/8/layout/hList1"/>
    <dgm:cxn modelId="{E453A754-BAB2-412B-B6B8-B10F4032CF50}" srcId="{E5D76F3F-4B17-4C1E-BF98-97D4BBCB2B00}" destId="{2DA556BD-FD4E-43A4-8636-0CB9CE2706C7}" srcOrd="1" destOrd="0" parTransId="{EE9EBE39-2CFB-4BE1-82EB-7C761601DF24}" sibTransId="{EDEC1555-EFE6-4C09-95AB-8B8C4B3C3FAD}"/>
    <dgm:cxn modelId="{2887CC54-CF84-477C-B01B-01297AEF1BE3}" type="presOf" srcId="{F48B34A4-F106-4E77-8A7C-B522ADE5E8BC}" destId="{D9DA60D6-85F8-412C-9CFE-011761BEFDB8}" srcOrd="0" destOrd="0" presId="urn:microsoft.com/office/officeart/2005/8/layout/hList1"/>
    <dgm:cxn modelId="{8EDB2E7D-8873-42D6-B0E1-07B6CC048F58}" srcId="{228C8FA1-482E-45D2-BCB9-437699CB0562}" destId="{701FE70C-D7C6-4B80-A6D4-8B04E107C948}" srcOrd="0" destOrd="0" parTransId="{839C9AE5-26EE-4BDB-A229-AB817B10E984}" sibTransId="{1011CCFA-1D47-4817-AFA7-464BC6EC37BE}"/>
    <dgm:cxn modelId="{8C49D98F-64F8-40C8-87F3-B542CE507DD4}" srcId="{E5D76F3F-4B17-4C1E-BF98-97D4BBCB2B00}" destId="{228C8FA1-482E-45D2-BCB9-437699CB0562}" srcOrd="0" destOrd="0" parTransId="{059A9113-BE40-4A30-82F2-3A9C40F27E48}" sibTransId="{0B97F58D-6BC8-41F4-8B9C-76AF219AB121}"/>
    <dgm:cxn modelId="{B1BD5097-DF8C-4E9F-A6FC-D617852039B0}" type="presOf" srcId="{2DA556BD-FD4E-43A4-8636-0CB9CE2706C7}" destId="{DC78EACE-261C-49E1-BBF9-0784342F09EE}" srcOrd="0" destOrd="0" presId="urn:microsoft.com/office/officeart/2005/8/layout/hList1"/>
    <dgm:cxn modelId="{BC3BC398-E301-4C47-AA4E-E929AD5275E6}" srcId="{4603386E-9F81-490D-B764-4475E63F98E9}" destId="{F48B34A4-F106-4E77-8A7C-B522ADE5E8BC}" srcOrd="0" destOrd="0" parTransId="{8B580C45-9BA0-4AE4-9612-DB71B97FE9AC}" sibTransId="{2BC74C53-10F2-4699-B647-5A425B7E564D}"/>
    <dgm:cxn modelId="{00A3509C-677D-4E5D-A1FF-B60F386C5B6C}" type="presOf" srcId="{701FE70C-D7C6-4B80-A6D4-8B04E107C948}" destId="{61BF57A1-585F-4776-BECB-83DF87F06672}" srcOrd="0" destOrd="0" presId="urn:microsoft.com/office/officeart/2005/8/layout/hList1"/>
    <dgm:cxn modelId="{218180B4-466E-4EB8-AF11-6CEE140A2A79}" type="presOf" srcId="{4603386E-9F81-490D-B764-4475E63F98E9}" destId="{31809964-8400-484A-A258-B1C49872F462}" srcOrd="0" destOrd="0" presId="urn:microsoft.com/office/officeart/2005/8/layout/hList1"/>
    <dgm:cxn modelId="{960A77B7-046C-4684-B0B2-F333D771A2E6}" srcId="{4603386E-9F81-490D-B764-4475E63F98E9}" destId="{61438F4E-4EBE-4E0B-9E92-75AB776F2DF6}" srcOrd="1" destOrd="0" parTransId="{F5C2BCB3-7B6F-401B-967C-81ADC0F9A444}" sibTransId="{C25CF5D6-B0B8-4604-A507-DE43A230703F}"/>
    <dgm:cxn modelId="{F6DF84BA-D520-49AD-8076-7FBE206F2EF1}" type="presOf" srcId="{1E124B98-7E5E-4576-936D-BB29F1A24537}" destId="{F6C378D3-1EEB-411B-B820-CE9FBFC486A9}" srcOrd="0" destOrd="0" presId="urn:microsoft.com/office/officeart/2005/8/layout/hList1"/>
    <dgm:cxn modelId="{CB789FBE-3B32-4816-AA5C-9E4EF03F505D}" type="presOf" srcId="{0DFB165B-6AF7-461E-8D44-7A8CCAC00C14}" destId="{F6C378D3-1EEB-411B-B820-CE9FBFC486A9}" srcOrd="0" destOrd="1" presId="urn:microsoft.com/office/officeart/2005/8/layout/hList1"/>
    <dgm:cxn modelId="{902A7FCB-4F6F-4225-B436-DB1BA3E512C8}" srcId="{2DA556BD-FD4E-43A4-8636-0CB9CE2706C7}" destId="{7CEDC2EE-CB89-4B42-81F7-F0CD0F595260}" srcOrd="1" destOrd="0" parTransId="{9DA177ED-0A92-4C81-BF8C-25BE5DB34E74}" sibTransId="{958F72F2-4DCF-48BE-8595-02F1B12D3CEB}"/>
    <dgm:cxn modelId="{4D039DD1-984F-48D3-8AE4-BC43D1D28446}" srcId="{90B9F8EE-2F56-4D52-B328-5375CC2516FA}" destId="{1E124B98-7E5E-4576-936D-BB29F1A24537}" srcOrd="0" destOrd="0" parTransId="{A71B60C5-BCAE-4DB9-BD31-E1E388DB83A4}" sibTransId="{45C0F25A-0826-4A4B-8B91-2C9A9A6B0AF2}"/>
    <dgm:cxn modelId="{481F48DB-32B8-4E79-930B-E96D3D9F4BE1}" type="presOf" srcId="{ADF98C12-C982-446D-AD9E-1DFB076946D6}" destId="{04E8B2E1-1547-4C89-B811-11FBBEBCD611}" srcOrd="0" destOrd="0" presId="urn:microsoft.com/office/officeart/2005/8/layout/hList1"/>
    <dgm:cxn modelId="{0E3951E2-D4A5-4717-959A-0AF0B8140D62}" type="presOf" srcId="{15E156F5-B3F2-4069-A953-E167446D7C2B}" destId="{F6C378D3-1EEB-411B-B820-CE9FBFC486A9}" srcOrd="0" destOrd="2" presId="urn:microsoft.com/office/officeart/2005/8/layout/hList1"/>
    <dgm:cxn modelId="{7FF22FE9-6EE8-42D5-9228-7E811768A1E7}" type="presOf" srcId="{8A61E688-676E-4E47-83AE-F46B51031EEE}" destId="{61BF57A1-585F-4776-BECB-83DF87F06672}" srcOrd="0" destOrd="1" presId="urn:microsoft.com/office/officeart/2005/8/layout/hList1"/>
    <dgm:cxn modelId="{B3942AF4-770F-44FA-B4DA-AA7CE3439D1B}" type="presOf" srcId="{90B9F8EE-2F56-4D52-B328-5375CC2516FA}" destId="{60C3BFA4-67F6-43AE-B010-F58E71BE33CD}" srcOrd="0" destOrd="0" presId="urn:microsoft.com/office/officeart/2005/8/layout/hList1"/>
    <dgm:cxn modelId="{19A583F0-2CCB-4DED-842E-F4A32BFF928C}" type="presParOf" srcId="{1C6184F8-38AE-4D63-A85E-D73909C4300A}" destId="{BF45CCFC-FDEB-436C-BFB2-438BBF4C9F73}" srcOrd="0" destOrd="0" presId="urn:microsoft.com/office/officeart/2005/8/layout/hList1"/>
    <dgm:cxn modelId="{70F92821-5485-4D51-B5C9-266D4F3DF78F}" type="presParOf" srcId="{BF45CCFC-FDEB-436C-BFB2-438BBF4C9F73}" destId="{16BC4342-4805-4065-86A7-D2CFFE8C9645}" srcOrd="0" destOrd="0" presId="urn:microsoft.com/office/officeart/2005/8/layout/hList1"/>
    <dgm:cxn modelId="{01A157DD-DB7A-43B3-ACEC-A0926C612E6B}" type="presParOf" srcId="{BF45CCFC-FDEB-436C-BFB2-438BBF4C9F73}" destId="{61BF57A1-585F-4776-BECB-83DF87F06672}" srcOrd="1" destOrd="0" presId="urn:microsoft.com/office/officeart/2005/8/layout/hList1"/>
    <dgm:cxn modelId="{65E95F6B-EF9C-4E37-BA99-2AA14845CFAE}" type="presParOf" srcId="{1C6184F8-38AE-4D63-A85E-D73909C4300A}" destId="{49FFF492-AF7B-43EF-B825-01578F868884}" srcOrd="1" destOrd="0" presId="urn:microsoft.com/office/officeart/2005/8/layout/hList1"/>
    <dgm:cxn modelId="{E2B9C5AE-2857-4C5C-B835-149D2EED233A}" type="presParOf" srcId="{1C6184F8-38AE-4D63-A85E-D73909C4300A}" destId="{24A0F0FE-C360-477E-A887-7CA2236FCE84}" srcOrd="2" destOrd="0" presId="urn:microsoft.com/office/officeart/2005/8/layout/hList1"/>
    <dgm:cxn modelId="{BABA3D70-74CE-446E-A9A0-74CBD3B319EE}" type="presParOf" srcId="{24A0F0FE-C360-477E-A887-7CA2236FCE84}" destId="{DC78EACE-261C-49E1-BBF9-0784342F09EE}" srcOrd="0" destOrd="0" presId="urn:microsoft.com/office/officeart/2005/8/layout/hList1"/>
    <dgm:cxn modelId="{1447FE69-9CC8-45AA-B3C5-CD2B537EA905}" type="presParOf" srcId="{24A0F0FE-C360-477E-A887-7CA2236FCE84}" destId="{04E8B2E1-1547-4C89-B811-11FBBEBCD611}" srcOrd="1" destOrd="0" presId="urn:microsoft.com/office/officeart/2005/8/layout/hList1"/>
    <dgm:cxn modelId="{48B13483-9496-44EC-A85F-584B6BAFB8A7}" type="presParOf" srcId="{1C6184F8-38AE-4D63-A85E-D73909C4300A}" destId="{1A060093-5497-4787-9ED3-E55C251D9B74}" srcOrd="3" destOrd="0" presId="urn:microsoft.com/office/officeart/2005/8/layout/hList1"/>
    <dgm:cxn modelId="{A6C4BC6D-51A9-40C6-9411-3EEA5C1B5E39}" type="presParOf" srcId="{1C6184F8-38AE-4D63-A85E-D73909C4300A}" destId="{B20E2B37-1F2D-435F-A60A-966C7DCF9C57}" srcOrd="4" destOrd="0" presId="urn:microsoft.com/office/officeart/2005/8/layout/hList1"/>
    <dgm:cxn modelId="{41015633-8E5D-424F-8F1C-7D7F617304BB}" type="presParOf" srcId="{B20E2B37-1F2D-435F-A60A-966C7DCF9C57}" destId="{60C3BFA4-67F6-43AE-B010-F58E71BE33CD}" srcOrd="0" destOrd="0" presId="urn:microsoft.com/office/officeart/2005/8/layout/hList1"/>
    <dgm:cxn modelId="{A1D1B6E2-86C4-4069-B2E8-4F44C6BEC5B8}" type="presParOf" srcId="{B20E2B37-1F2D-435F-A60A-966C7DCF9C57}" destId="{F6C378D3-1EEB-411B-B820-CE9FBFC486A9}" srcOrd="1" destOrd="0" presId="urn:microsoft.com/office/officeart/2005/8/layout/hList1"/>
    <dgm:cxn modelId="{CC9D94E8-D3FA-4240-831E-DF14FF1F2F33}" type="presParOf" srcId="{1C6184F8-38AE-4D63-A85E-D73909C4300A}" destId="{AD0609DD-28C7-48EC-B7BC-3F7C2AF374E7}" srcOrd="5" destOrd="0" presId="urn:microsoft.com/office/officeart/2005/8/layout/hList1"/>
    <dgm:cxn modelId="{3B7C645E-57EE-4347-915A-67994397EB0C}" type="presParOf" srcId="{1C6184F8-38AE-4D63-A85E-D73909C4300A}" destId="{539C9815-FEF7-40C7-8299-23E59BEA4B15}" srcOrd="6" destOrd="0" presId="urn:microsoft.com/office/officeart/2005/8/layout/hList1"/>
    <dgm:cxn modelId="{70F61678-7896-4EF3-8EAD-26F2BE12A558}" type="presParOf" srcId="{539C9815-FEF7-40C7-8299-23E59BEA4B15}" destId="{31809964-8400-484A-A258-B1C49872F462}" srcOrd="0" destOrd="0" presId="urn:microsoft.com/office/officeart/2005/8/layout/hList1"/>
    <dgm:cxn modelId="{ED33F6BE-9339-45E5-9F28-57C4E2BAA050}" type="presParOf" srcId="{539C9815-FEF7-40C7-8299-23E59BEA4B15}" destId="{D9DA60D6-85F8-412C-9CFE-011761BEFDB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4B8087-458B-4F9B-92C4-EE9A2E7F116E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5F69DDD5-4CB7-46F3-A08E-213C97C3D29F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sz="1800" b="1"/>
            <a:t>Complex</a:t>
          </a:r>
          <a:r>
            <a:rPr lang="en-GB" sz="1800"/>
            <a:t> challenges become </a:t>
          </a:r>
          <a:r>
            <a:rPr lang="en-GB" sz="1800" b="1"/>
            <a:t>Complicated</a:t>
          </a:r>
          <a:r>
            <a:rPr lang="en-GB" sz="1800"/>
            <a:t> when we understand their components.</a:t>
          </a:r>
          <a:endParaRPr lang="en-US" sz="1800"/>
        </a:p>
      </dgm:t>
    </dgm:pt>
    <dgm:pt modelId="{493B1177-74DD-45C2-9641-27C8D161E0B4}" type="parTrans" cxnId="{72F8DFD0-369B-42BF-A9FF-AAA10710A78D}">
      <dgm:prSet/>
      <dgm:spPr/>
      <dgm:t>
        <a:bodyPr/>
        <a:lstStyle/>
        <a:p>
          <a:endParaRPr lang="en-US"/>
        </a:p>
      </dgm:t>
    </dgm:pt>
    <dgm:pt modelId="{0FD39909-8A35-4C1D-B599-56953F3C4843}" type="sibTrans" cxnId="{72F8DFD0-369B-42BF-A9FF-AAA10710A78D}">
      <dgm:prSet/>
      <dgm:spPr/>
      <dgm:t>
        <a:bodyPr/>
        <a:lstStyle/>
        <a:p>
          <a:endParaRPr lang="en-US"/>
        </a:p>
      </dgm:t>
    </dgm:pt>
    <dgm:pt modelId="{AD000BC2-D7AC-4570-A641-D697D2E49163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sz="1800" b="1"/>
            <a:t>Complicated</a:t>
          </a:r>
          <a:r>
            <a:rPr lang="en-GB" sz="1800"/>
            <a:t> tasks become </a:t>
          </a:r>
          <a:r>
            <a:rPr lang="en-GB" sz="1800" b="1"/>
            <a:t>Executable</a:t>
          </a:r>
          <a:r>
            <a:rPr lang="en-GB" sz="1800"/>
            <a:t> through clear planning and iteration.</a:t>
          </a:r>
          <a:endParaRPr lang="en-US" sz="1800"/>
        </a:p>
      </dgm:t>
    </dgm:pt>
    <dgm:pt modelId="{FF749AFD-38DA-4CDB-84FC-86A86F3CCCAA}" type="parTrans" cxnId="{04E46CD5-2FE5-4515-8DFB-8A195AE74C45}">
      <dgm:prSet/>
      <dgm:spPr/>
      <dgm:t>
        <a:bodyPr/>
        <a:lstStyle/>
        <a:p>
          <a:endParaRPr lang="en-US"/>
        </a:p>
      </dgm:t>
    </dgm:pt>
    <dgm:pt modelId="{4D8E4F5A-0AB3-4458-890E-C7F0D3E57413}" type="sibTrans" cxnId="{04E46CD5-2FE5-4515-8DFB-8A195AE74C45}">
      <dgm:prSet/>
      <dgm:spPr/>
      <dgm:t>
        <a:bodyPr/>
        <a:lstStyle/>
        <a:p>
          <a:endParaRPr lang="en-US"/>
        </a:p>
      </dgm:t>
    </dgm:pt>
    <dgm:pt modelId="{FF03E3B6-316D-4AE2-8AB7-E1E2735A0B50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sz="1800" b="1"/>
            <a:t>Executable</a:t>
          </a:r>
          <a:r>
            <a:rPr lang="en-GB" sz="1800"/>
            <a:t> actions become </a:t>
          </a:r>
          <a:r>
            <a:rPr lang="en-GB" sz="1800" b="1"/>
            <a:t>Simple</a:t>
          </a:r>
          <a:r>
            <a:rPr lang="en-GB" sz="1800"/>
            <a:t> with practice and refinement and ultimate enable others </a:t>
          </a:r>
          <a:r>
            <a:rPr lang="en-GB" sz="1800" b="1" u="sng"/>
            <a:t>to do</a:t>
          </a:r>
          <a:r>
            <a:rPr lang="en-GB" sz="1800"/>
            <a:t>.</a:t>
          </a:r>
          <a:endParaRPr lang="en-US" sz="1800"/>
        </a:p>
      </dgm:t>
    </dgm:pt>
    <dgm:pt modelId="{A6763DC2-576B-4500-AE87-CFAF4BAA2A3B}" type="parTrans" cxnId="{7950D473-2B6D-49DA-AAAC-206BAD037A13}">
      <dgm:prSet/>
      <dgm:spPr/>
      <dgm:t>
        <a:bodyPr/>
        <a:lstStyle/>
        <a:p>
          <a:endParaRPr lang="en-US"/>
        </a:p>
      </dgm:t>
    </dgm:pt>
    <dgm:pt modelId="{7B219549-F1A7-446D-98D2-5607202325FC}" type="sibTrans" cxnId="{7950D473-2B6D-49DA-AAAC-206BAD037A13}">
      <dgm:prSet/>
      <dgm:spPr/>
      <dgm:t>
        <a:bodyPr/>
        <a:lstStyle/>
        <a:p>
          <a:endParaRPr lang="en-US"/>
        </a:p>
      </dgm:t>
    </dgm:pt>
    <dgm:pt modelId="{C5CA37C1-625F-4616-92CE-78F3F5FE1074}" type="pres">
      <dgm:prSet presAssocID="{A94B8087-458B-4F9B-92C4-EE9A2E7F116E}" presName="root" presStyleCnt="0">
        <dgm:presLayoutVars>
          <dgm:dir/>
          <dgm:resizeHandles val="exact"/>
        </dgm:presLayoutVars>
      </dgm:prSet>
      <dgm:spPr/>
    </dgm:pt>
    <dgm:pt modelId="{364D8779-E6F1-4B70-9FA5-205EA5D0444C}" type="pres">
      <dgm:prSet presAssocID="{5F69DDD5-4CB7-46F3-A08E-213C97C3D29F}" presName="compNode" presStyleCnt="0"/>
      <dgm:spPr/>
    </dgm:pt>
    <dgm:pt modelId="{DD1A69AD-5FF5-4E84-8DDC-9DDD6788F33A}" type="pres">
      <dgm:prSet presAssocID="{5F69DDD5-4CB7-46F3-A08E-213C97C3D29F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3FA25C7-B117-48FD-8A4E-1E703B54CF9A}" type="pres">
      <dgm:prSet presAssocID="{5F69DDD5-4CB7-46F3-A08E-213C97C3D29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ze"/>
        </a:ext>
      </dgm:extLst>
    </dgm:pt>
    <dgm:pt modelId="{5D6C4496-1F44-4B2E-A5B2-66B8E8B6113E}" type="pres">
      <dgm:prSet presAssocID="{5F69DDD5-4CB7-46F3-A08E-213C97C3D29F}" presName="spaceRect" presStyleCnt="0"/>
      <dgm:spPr/>
    </dgm:pt>
    <dgm:pt modelId="{3A25DA8D-2FC3-4B98-9115-1125E2B6C833}" type="pres">
      <dgm:prSet presAssocID="{5F69DDD5-4CB7-46F3-A08E-213C97C3D29F}" presName="textRect" presStyleLbl="revTx" presStyleIdx="0" presStyleCnt="3">
        <dgm:presLayoutVars>
          <dgm:chMax val="1"/>
          <dgm:chPref val="1"/>
        </dgm:presLayoutVars>
      </dgm:prSet>
      <dgm:spPr/>
    </dgm:pt>
    <dgm:pt modelId="{5273C70C-CC6D-456E-879C-E699D07CC99F}" type="pres">
      <dgm:prSet presAssocID="{0FD39909-8A35-4C1D-B599-56953F3C4843}" presName="sibTrans" presStyleCnt="0"/>
      <dgm:spPr/>
    </dgm:pt>
    <dgm:pt modelId="{4AFFD9E6-A28C-4CE2-912C-A6E227C30DDE}" type="pres">
      <dgm:prSet presAssocID="{AD000BC2-D7AC-4570-A641-D697D2E49163}" presName="compNode" presStyleCnt="0"/>
      <dgm:spPr/>
    </dgm:pt>
    <dgm:pt modelId="{3B16095B-D7A2-4707-B629-0AD9A37A663F}" type="pres">
      <dgm:prSet presAssocID="{AD000BC2-D7AC-4570-A641-D697D2E49163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C0BB8FE-402D-4952-86B0-98C90BFA586D}" type="pres">
      <dgm:prSet presAssocID="{AD000BC2-D7AC-4570-A641-D697D2E4916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kflow"/>
        </a:ext>
      </dgm:extLst>
    </dgm:pt>
    <dgm:pt modelId="{4AC50295-EF31-41BD-902A-40B17D167266}" type="pres">
      <dgm:prSet presAssocID="{AD000BC2-D7AC-4570-A641-D697D2E49163}" presName="spaceRect" presStyleCnt="0"/>
      <dgm:spPr/>
    </dgm:pt>
    <dgm:pt modelId="{879AEDE0-BB03-4540-8638-6B5F64945C1D}" type="pres">
      <dgm:prSet presAssocID="{AD000BC2-D7AC-4570-A641-D697D2E49163}" presName="textRect" presStyleLbl="revTx" presStyleIdx="1" presStyleCnt="3">
        <dgm:presLayoutVars>
          <dgm:chMax val="1"/>
          <dgm:chPref val="1"/>
        </dgm:presLayoutVars>
      </dgm:prSet>
      <dgm:spPr/>
    </dgm:pt>
    <dgm:pt modelId="{952A903F-6E05-4C73-8D38-E31F3F5DD03E}" type="pres">
      <dgm:prSet presAssocID="{4D8E4F5A-0AB3-4458-890E-C7F0D3E57413}" presName="sibTrans" presStyleCnt="0"/>
      <dgm:spPr/>
    </dgm:pt>
    <dgm:pt modelId="{76DAC406-CBEB-4F3B-BDEE-FDE0CC527D47}" type="pres">
      <dgm:prSet presAssocID="{FF03E3B6-316D-4AE2-8AB7-E1E2735A0B50}" presName="compNode" presStyleCnt="0"/>
      <dgm:spPr/>
    </dgm:pt>
    <dgm:pt modelId="{1BBCF2C1-C65D-4BB3-AD5A-CBD0F70F9495}" type="pres">
      <dgm:prSet presAssocID="{FF03E3B6-316D-4AE2-8AB7-E1E2735A0B50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33D9760-A8C5-4C9F-A470-99CBA06E0822}" type="pres">
      <dgm:prSet presAssocID="{FF03E3B6-316D-4AE2-8AB7-E1E2735A0B5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peat"/>
        </a:ext>
      </dgm:extLst>
    </dgm:pt>
    <dgm:pt modelId="{EBAE944B-6BF1-48E0-823B-3428A8E0033F}" type="pres">
      <dgm:prSet presAssocID="{FF03E3B6-316D-4AE2-8AB7-E1E2735A0B50}" presName="spaceRect" presStyleCnt="0"/>
      <dgm:spPr/>
    </dgm:pt>
    <dgm:pt modelId="{58F3A30B-D84C-495F-A542-A77B7F9FED91}" type="pres">
      <dgm:prSet presAssocID="{FF03E3B6-316D-4AE2-8AB7-E1E2735A0B5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8031703-BAAF-0747-864E-3FF4C8992BA7}" type="presOf" srcId="{AD000BC2-D7AC-4570-A641-D697D2E49163}" destId="{879AEDE0-BB03-4540-8638-6B5F64945C1D}" srcOrd="0" destOrd="0" presId="urn:microsoft.com/office/officeart/2018/5/layout/IconLeafLabelList"/>
    <dgm:cxn modelId="{7950D473-2B6D-49DA-AAAC-206BAD037A13}" srcId="{A94B8087-458B-4F9B-92C4-EE9A2E7F116E}" destId="{FF03E3B6-316D-4AE2-8AB7-E1E2735A0B50}" srcOrd="2" destOrd="0" parTransId="{A6763DC2-576B-4500-AE87-CFAF4BAA2A3B}" sibTransId="{7B219549-F1A7-446D-98D2-5607202325FC}"/>
    <dgm:cxn modelId="{72F8DFD0-369B-42BF-A9FF-AAA10710A78D}" srcId="{A94B8087-458B-4F9B-92C4-EE9A2E7F116E}" destId="{5F69DDD5-4CB7-46F3-A08E-213C97C3D29F}" srcOrd="0" destOrd="0" parTransId="{493B1177-74DD-45C2-9641-27C8D161E0B4}" sibTransId="{0FD39909-8A35-4C1D-B599-56953F3C4843}"/>
    <dgm:cxn modelId="{04E46CD5-2FE5-4515-8DFB-8A195AE74C45}" srcId="{A94B8087-458B-4F9B-92C4-EE9A2E7F116E}" destId="{AD000BC2-D7AC-4570-A641-D697D2E49163}" srcOrd="1" destOrd="0" parTransId="{FF749AFD-38DA-4CDB-84FC-86A86F3CCCAA}" sibTransId="{4D8E4F5A-0AB3-4458-890E-C7F0D3E57413}"/>
    <dgm:cxn modelId="{6A857CE7-7C59-1248-BD90-B66350646B61}" type="presOf" srcId="{5F69DDD5-4CB7-46F3-A08E-213C97C3D29F}" destId="{3A25DA8D-2FC3-4B98-9115-1125E2B6C833}" srcOrd="0" destOrd="0" presId="urn:microsoft.com/office/officeart/2018/5/layout/IconLeafLabelList"/>
    <dgm:cxn modelId="{EAA848F8-C00F-D444-8B77-6869B5F5D0A8}" type="presOf" srcId="{FF03E3B6-316D-4AE2-8AB7-E1E2735A0B50}" destId="{58F3A30B-D84C-495F-A542-A77B7F9FED91}" srcOrd="0" destOrd="0" presId="urn:microsoft.com/office/officeart/2018/5/layout/IconLeafLabelList"/>
    <dgm:cxn modelId="{5A76B3FF-E682-C548-AF48-D36BDD31E07D}" type="presOf" srcId="{A94B8087-458B-4F9B-92C4-EE9A2E7F116E}" destId="{C5CA37C1-625F-4616-92CE-78F3F5FE1074}" srcOrd="0" destOrd="0" presId="urn:microsoft.com/office/officeart/2018/5/layout/IconLeafLabelList"/>
    <dgm:cxn modelId="{CDBA2473-EC50-354D-A694-F734C1FD249D}" type="presParOf" srcId="{C5CA37C1-625F-4616-92CE-78F3F5FE1074}" destId="{364D8779-E6F1-4B70-9FA5-205EA5D0444C}" srcOrd="0" destOrd="0" presId="urn:microsoft.com/office/officeart/2018/5/layout/IconLeafLabelList"/>
    <dgm:cxn modelId="{17C6A6C6-6160-8047-9BE7-12556F46D761}" type="presParOf" srcId="{364D8779-E6F1-4B70-9FA5-205EA5D0444C}" destId="{DD1A69AD-5FF5-4E84-8DDC-9DDD6788F33A}" srcOrd="0" destOrd="0" presId="urn:microsoft.com/office/officeart/2018/5/layout/IconLeafLabelList"/>
    <dgm:cxn modelId="{1BF35192-D5CC-BF4F-81FC-03582C907BA6}" type="presParOf" srcId="{364D8779-E6F1-4B70-9FA5-205EA5D0444C}" destId="{D3FA25C7-B117-48FD-8A4E-1E703B54CF9A}" srcOrd="1" destOrd="0" presId="urn:microsoft.com/office/officeart/2018/5/layout/IconLeafLabelList"/>
    <dgm:cxn modelId="{4DF250FB-1317-A041-BC0B-582D41F56525}" type="presParOf" srcId="{364D8779-E6F1-4B70-9FA5-205EA5D0444C}" destId="{5D6C4496-1F44-4B2E-A5B2-66B8E8B6113E}" srcOrd="2" destOrd="0" presId="urn:microsoft.com/office/officeart/2018/5/layout/IconLeafLabelList"/>
    <dgm:cxn modelId="{B7F0662F-7957-664C-A7BF-86B9DE98BB37}" type="presParOf" srcId="{364D8779-E6F1-4B70-9FA5-205EA5D0444C}" destId="{3A25DA8D-2FC3-4B98-9115-1125E2B6C833}" srcOrd="3" destOrd="0" presId="urn:microsoft.com/office/officeart/2018/5/layout/IconLeafLabelList"/>
    <dgm:cxn modelId="{04B08202-9438-454A-9897-F0502EA3A184}" type="presParOf" srcId="{C5CA37C1-625F-4616-92CE-78F3F5FE1074}" destId="{5273C70C-CC6D-456E-879C-E699D07CC99F}" srcOrd="1" destOrd="0" presId="urn:microsoft.com/office/officeart/2018/5/layout/IconLeafLabelList"/>
    <dgm:cxn modelId="{037674A7-AED9-1D46-9699-F8E21196840F}" type="presParOf" srcId="{C5CA37C1-625F-4616-92CE-78F3F5FE1074}" destId="{4AFFD9E6-A28C-4CE2-912C-A6E227C30DDE}" srcOrd="2" destOrd="0" presId="urn:microsoft.com/office/officeart/2018/5/layout/IconLeafLabelList"/>
    <dgm:cxn modelId="{885ECD20-68D5-DA4E-86AB-17FB31852B4F}" type="presParOf" srcId="{4AFFD9E6-A28C-4CE2-912C-A6E227C30DDE}" destId="{3B16095B-D7A2-4707-B629-0AD9A37A663F}" srcOrd="0" destOrd="0" presId="urn:microsoft.com/office/officeart/2018/5/layout/IconLeafLabelList"/>
    <dgm:cxn modelId="{1989B62A-C14F-3D4C-B2BA-5EBE0AABE801}" type="presParOf" srcId="{4AFFD9E6-A28C-4CE2-912C-A6E227C30DDE}" destId="{AC0BB8FE-402D-4952-86B0-98C90BFA586D}" srcOrd="1" destOrd="0" presId="urn:microsoft.com/office/officeart/2018/5/layout/IconLeafLabelList"/>
    <dgm:cxn modelId="{28F6DB73-4D3D-9648-A4AA-E4CA1FA106A4}" type="presParOf" srcId="{4AFFD9E6-A28C-4CE2-912C-A6E227C30DDE}" destId="{4AC50295-EF31-41BD-902A-40B17D167266}" srcOrd="2" destOrd="0" presId="urn:microsoft.com/office/officeart/2018/5/layout/IconLeafLabelList"/>
    <dgm:cxn modelId="{3AEB1526-9AE9-CD4A-95F8-8617FB9D7D8B}" type="presParOf" srcId="{4AFFD9E6-A28C-4CE2-912C-A6E227C30DDE}" destId="{879AEDE0-BB03-4540-8638-6B5F64945C1D}" srcOrd="3" destOrd="0" presId="urn:microsoft.com/office/officeart/2018/5/layout/IconLeafLabelList"/>
    <dgm:cxn modelId="{39FD02B9-152A-7C43-9149-7B270D7997C2}" type="presParOf" srcId="{C5CA37C1-625F-4616-92CE-78F3F5FE1074}" destId="{952A903F-6E05-4C73-8D38-E31F3F5DD03E}" srcOrd="3" destOrd="0" presId="urn:microsoft.com/office/officeart/2018/5/layout/IconLeafLabelList"/>
    <dgm:cxn modelId="{53B14F49-A961-CF4D-9333-5C5DAF04CF3C}" type="presParOf" srcId="{C5CA37C1-625F-4616-92CE-78F3F5FE1074}" destId="{76DAC406-CBEB-4F3B-BDEE-FDE0CC527D47}" srcOrd="4" destOrd="0" presId="urn:microsoft.com/office/officeart/2018/5/layout/IconLeafLabelList"/>
    <dgm:cxn modelId="{101D9937-9C54-7D4A-B314-0F57BD8D7683}" type="presParOf" srcId="{76DAC406-CBEB-4F3B-BDEE-FDE0CC527D47}" destId="{1BBCF2C1-C65D-4BB3-AD5A-CBD0F70F9495}" srcOrd="0" destOrd="0" presId="urn:microsoft.com/office/officeart/2018/5/layout/IconLeafLabelList"/>
    <dgm:cxn modelId="{4ECCE9A4-7684-F64E-9886-8A060E95CB4B}" type="presParOf" srcId="{76DAC406-CBEB-4F3B-BDEE-FDE0CC527D47}" destId="{633D9760-A8C5-4C9F-A470-99CBA06E0822}" srcOrd="1" destOrd="0" presId="urn:microsoft.com/office/officeart/2018/5/layout/IconLeafLabelList"/>
    <dgm:cxn modelId="{19B10C94-6196-C94E-BBC7-1DC2C6A489CF}" type="presParOf" srcId="{76DAC406-CBEB-4F3B-BDEE-FDE0CC527D47}" destId="{EBAE944B-6BF1-48E0-823B-3428A8E0033F}" srcOrd="2" destOrd="0" presId="urn:microsoft.com/office/officeart/2018/5/layout/IconLeafLabelList"/>
    <dgm:cxn modelId="{6F1F27B1-7B61-244C-9F18-B07D1125B982}" type="presParOf" srcId="{76DAC406-CBEB-4F3B-BDEE-FDE0CC527D47}" destId="{58F3A30B-D84C-495F-A542-A77B7F9FED91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C4342-4805-4065-86A7-D2CFFE8C9645}">
      <dsp:nvSpPr>
        <dsp:cNvPr id="0" name=""/>
        <dsp:cNvSpPr/>
      </dsp:nvSpPr>
      <dsp:spPr>
        <a:xfrm>
          <a:off x="4177" y="546341"/>
          <a:ext cx="2512112" cy="8676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Demonstrator Sites</a:t>
          </a:r>
        </a:p>
      </dsp:txBody>
      <dsp:txXfrm>
        <a:off x="4177" y="546341"/>
        <a:ext cx="2512112" cy="867625"/>
      </dsp:txXfrm>
    </dsp:sp>
    <dsp:sp modelId="{61BF57A1-585F-4776-BECB-83DF87F06672}">
      <dsp:nvSpPr>
        <dsp:cNvPr id="0" name=""/>
        <dsp:cNvSpPr/>
      </dsp:nvSpPr>
      <dsp:spPr>
        <a:xfrm>
          <a:off x="4177" y="1413966"/>
          <a:ext cx="2512112" cy="342781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System level improvement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Using QI to design and improve implementation </a:t>
          </a:r>
        </a:p>
      </dsp:txBody>
      <dsp:txXfrm>
        <a:off x="4177" y="1413966"/>
        <a:ext cx="2512112" cy="3427818"/>
      </dsp:txXfrm>
    </dsp:sp>
    <dsp:sp modelId="{DC78EACE-261C-49E1-BBF9-0784342F09EE}">
      <dsp:nvSpPr>
        <dsp:cNvPr id="0" name=""/>
        <dsp:cNvSpPr/>
      </dsp:nvSpPr>
      <dsp:spPr>
        <a:xfrm>
          <a:off x="2867986" y="546341"/>
          <a:ext cx="2512112" cy="8676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National Collaborative </a:t>
          </a:r>
        </a:p>
      </dsp:txBody>
      <dsp:txXfrm>
        <a:off x="2867986" y="546341"/>
        <a:ext cx="2512112" cy="867625"/>
      </dsp:txXfrm>
    </dsp:sp>
    <dsp:sp modelId="{04E8B2E1-1547-4C89-B811-11FBBEBCD611}">
      <dsp:nvSpPr>
        <dsp:cNvPr id="0" name=""/>
        <dsp:cNvSpPr/>
      </dsp:nvSpPr>
      <dsp:spPr>
        <a:xfrm>
          <a:off x="2867986" y="1413966"/>
          <a:ext cx="2512112" cy="342781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Process level improvement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Series of rapid QI ‘sprint’ programmes </a:t>
          </a:r>
        </a:p>
      </dsp:txBody>
      <dsp:txXfrm>
        <a:off x="2867986" y="1413966"/>
        <a:ext cx="2512112" cy="3427818"/>
      </dsp:txXfrm>
    </dsp:sp>
    <dsp:sp modelId="{60C3BFA4-67F6-43AE-B010-F58E71BE33CD}">
      <dsp:nvSpPr>
        <dsp:cNvPr id="0" name=""/>
        <dsp:cNvSpPr/>
      </dsp:nvSpPr>
      <dsp:spPr>
        <a:xfrm>
          <a:off x="5731795" y="546341"/>
          <a:ext cx="2512112" cy="8676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Evaluation </a:t>
          </a:r>
        </a:p>
      </dsp:txBody>
      <dsp:txXfrm>
        <a:off x="5731795" y="546341"/>
        <a:ext cx="2512112" cy="867625"/>
      </dsp:txXfrm>
    </dsp:sp>
    <dsp:sp modelId="{F6C378D3-1EEB-411B-B820-CE9FBFC486A9}">
      <dsp:nvSpPr>
        <dsp:cNvPr id="0" name=""/>
        <dsp:cNvSpPr/>
      </dsp:nvSpPr>
      <dsp:spPr>
        <a:xfrm>
          <a:off x="5731795" y="1413966"/>
          <a:ext cx="2512112" cy="342781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Qualitative data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Quantitative data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Economic evaluation</a:t>
          </a:r>
        </a:p>
      </dsp:txBody>
      <dsp:txXfrm>
        <a:off x="5731795" y="1413966"/>
        <a:ext cx="2512112" cy="3427818"/>
      </dsp:txXfrm>
    </dsp:sp>
    <dsp:sp modelId="{31809964-8400-484A-A258-B1C49872F462}">
      <dsp:nvSpPr>
        <dsp:cNvPr id="0" name=""/>
        <dsp:cNvSpPr/>
      </dsp:nvSpPr>
      <dsp:spPr>
        <a:xfrm>
          <a:off x="8595604" y="546341"/>
          <a:ext cx="2512112" cy="8676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Learning system </a:t>
          </a:r>
        </a:p>
      </dsp:txBody>
      <dsp:txXfrm>
        <a:off x="8595604" y="546341"/>
        <a:ext cx="2512112" cy="867625"/>
      </dsp:txXfrm>
    </dsp:sp>
    <dsp:sp modelId="{D9DA60D6-85F8-412C-9CFE-011761BEFDB8}">
      <dsp:nvSpPr>
        <dsp:cNvPr id="0" name=""/>
        <dsp:cNvSpPr/>
      </dsp:nvSpPr>
      <dsp:spPr>
        <a:xfrm>
          <a:off x="8595604" y="1413966"/>
          <a:ext cx="2512112" cy="342781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To share learning within and across PCPIP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To share learning with the wider primary care system </a:t>
          </a:r>
        </a:p>
      </dsp:txBody>
      <dsp:txXfrm>
        <a:off x="8595604" y="1413966"/>
        <a:ext cx="2512112" cy="34278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A69AD-5FF5-4E84-8DDC-9DDD6788F33A}">
      <dsp:nvSpPr>
        <dsp:cNvPr id="0" name=""/>
        <dsp:cNvSpPr/>
      </dsp:nvSpPr>
      <dsp:spPr>
        <a:xfrm>
          <a:off x="679050" y="175844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FA25C7-B117-48FD-8A4E-1E703B54CF9A}">
      <dsp:nvSpPr>
        <dsp:cNvPr id="0" name=""/>
        <dsp:cNvSpPr/>
      </dsp:nvSpPr>
      <dsp:spPr>
        <a:xfrm>
          <a:off x="1081237" y="578031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5DA8D-2FC3-4B98-9115-1125E2B6C833}">
      <dsp:nvSpPr>
        <dsp:cNvPr id="0" name=""/>
        <dsp:cNvSpPr/>
      </dsp:nvSpPr>
      <dsp:spPr>
        <a:xfrm>
          <a:off x="75768" y="2650844"/>
          <a:ext cx="3093750" cy="112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b="1" kern="1200"/>
            <a:t>Complex</a:t>
          </a:r>
          <a:r>
            <a:rPr lang="en-GB" sz="1800" kern="1200"/>
            <a:t> challenges become </a:t>
          </a:r>
          <a:r>
            <a:rPr lang="en-GB" sz="1800" b="1" kern="1200"/>
            <a:t>Complicated</a:t>
          </a:r>
          <a:r>
            <a:rPr lang="en-GB" sz="1800" kern="1200"/>
            <a:t> when we understand their components.</a:t>
          </a:r>
          <a:endParaRPr lang="en-US" sz="1800" kern="1200"/>
        </a:p>
      </dsp:txBody>
      <dsp:txXfrm>
        <a:off x="75768" y="2650844"/>
        <a:ext cx="3093750" cy="1122187"/>
      </dsp:txXfrm>
    </dsp:sp>
    <dsp:sp modelId="{3B16095B-D7A2-4707-B629-0AD9A37A663F}">
      <dsp:nvSpPr>
        <dsp:cNvPr id="0" name=""/>
        <dsp:cNvSpPr/>
      </dsp:nvSpPr>
      <dsp:spPr>
        <a:xfrm>
          <a:off x="4314206" y="175844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BB8FE-402D-4952-86B0-98C90BFA586D}">
      <dsp:nvSpPr>
        <dsp:cNvPr id="0" name=""/>
        <dsp:cNvSpPr/>
      </dsp:nvSpPr>
      <dsp:spPr>
        <a:xfrm>
          <a:off x="4716393" y="578031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9AEDE0-BB03-4540-8638-6B5F64945C1D}">
      <dsp:nvSpPr>
        <dsp:cNvPr id="0" name=""/>
        <dsp:cNvSpPr/>
      </dsp:nvSpPr>
      <dsp:spPr>
        <a:xfrm>
          <a:off x="3710925" y="2650844"/>
          <a:ext cx="3093750" cy="112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b="1" kern="1200"/>
            <a:t>Complicated</a:t>
          </a:r>
          <a:r>
            <a:rPr lang="en-GB" sz="1800" kern="1200"/>
            <a:t> tasks become </a:t>
          </a:r>
          <a:r>
            <a:rPr lang="en-GB" sz="1800" b="1" kern="1200"/>
            <a:t>Executable</a:t>
          </a:r>
          <a:r>
            <a:rPr lang="en-GB" sz="1800" kern="1200"/>
            <a:t> through clear planning and iteration.</a:t>
          </a:r>
          <a:endParaRPr lang="en-US" sz="1800" kern="1200"/>
        </a:p>
      </dsp:txBody>
      <dsp:txXfrm>
        <a:off x="3710925" y="2650844"/>
        <a:ext cx="3093750" cy="1122187"/>
      </dsp:txXfrm>
    </dsp:sp>
    <dsp:sp modelId="{1BBCF2C1-C65D-4BB3-AD5A-CBD0F70F9495}">
      <dsp:nvSpPr>
        <dsp:cNvPr id="0" name=""/>
        <dsp:cNvSpPr/>
      </dsp:nvSpPr>
      <dsp:spPr>
        <a:xfrm>
          <a:off x="7949362" y="175844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3D9760-A8C5-4C9F-A470-99CBA06E0822}">
      <dsp:nvSpPr>
        <dsp:cNvPr id="0" name=""/>
        <dsp:cNvSpPr/>
      </dsp:nvSpPr>
      <dsp:spPr>
        <a:xfrm>
          <a:off x="8351550" y="578031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3A30B-D84C-495F-A542-A77B7F9FED91}">
      <dsp:nvSpPr>
        <dsp:cNvPr id="0" name=""/>
        <dsp:cNvSpPr/>
      </dsp:nvSpPr>
      <dsp:spPr>
        <a:xfrm>
          <a:off x="7346081" y="2650844"/>
          <a:ext cx="3093750" cy="112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b="1" kern="1200"/>
            <a:t>Executable</a:t>
          </a:r>
          <a:r>
            <a:rPr lang="en-GB" sz="1800" kern="1200"/>
            <a:t> actions become </a:t>
          </a:r>
          <a:r>
            <a:rPr lang="en-GB" sz="1800" b="1" kern="1200"/>
            <a:t>Simple</a:t>
          </a:r>
          <a:r>
            <a:rPr lang="en-GB" sz="1800" kern="1200"/>
            <a:t> with practice and refinement and ultimate enable others </a:t>
          </a:r>
          <a:r>
            <a:rPr lang="en-GB" sz="1800" b="1" u="sng" kern="1200"/>
            <a:t>to do</a:t>
          </a:r>
          <a:r>
            <a:rPr lang="en-GB" sz="1800" kern="1200"/>
            <a:t>.</a:t>
          </a:r>
          <a:endParaRPr lang="en-US" sz="1800" kern="1200"/>
        </a:p>
      </dsp:txBody>
      <dsp:txXfrm>
        <a:off x="7346081" y="2650844"/>
        <a:ext cx="3093750" cy="1122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5459D-7CC5-4FA3-965B-31F9EFE44439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9BFE1-C946-4026-BA31-F5C4498E7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13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B9BFE1-C946-4026-BA31-F5C4498E7DB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9430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B9BFE1-C946-4026-BA31-F5C4498E7DB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848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E83B7-278F-6545-9C62-E36EB068C00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673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D6465-4BF9-4267-889C-C4FA5EEF7EF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3726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E83B7-278F-6545-9C62-E36EB068C00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093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38DB77-A2E6-4EDF-873D-BCB5D5BCD4F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385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B9BFE1-C946-4026-BA31-F5C4498E7DB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241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B9BFE1-C946-4026-BA31-F5C4498E7DB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77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B9BFE1-C946-4026-BA31-F5C4498E7DB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254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195DB-43A7-4944-9B0B-E04F07440E7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996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hs_ppt_widescreen_v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" y="0"/>
            <a:ext cx="12185904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6411" y="234678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4" name="Picture 3" descr="nhs_ppt_widescreen_v2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56" t="57139" b="21431"/>
          <a:stretch/>
        </p:blipFill>
        <p:spPr>
          <a:xfrm>
            <a:off x="8956110" y="5248403"/>
            <a:ext cx="3112718" cy="14697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385" y="5789896"/>
            <a:ext cx="1739902" cy="65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500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hs_ppt_widescreen2_v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90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here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CEAE3-FD97-44DC-8D39-0996EB8D0EE8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64F2-4FC3-4444-8AA3-1C09FF35812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9619989" y="5323562"/>
            <a:ext cx="2455101" cy="13402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Content Placeholder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7258" y="5782098"/>
            <a:ext cx="1819659" cy="66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15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5385B-5E8D-0E3F-0417-5B9C6E46D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339C8B-9BC9-EF28-79C7-8284BAFE8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40B86-87AE-080F-6D9F-D3A8E2954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F9FD-AAFF-4BA7-9D3A-6730C3D885C1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57AA7-CC98-E0E1-390F-2A7713B6E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4DE70-3646-9A4A-A893-E9E470F8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40EF-2404-4831-828D-6F4123E8C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3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1" y="1271"/>
            <a:ext cx="12202667" cy="686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232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029"/>
            <a:ext cx="12192000" cy="1149972"/>
          </a:xfrm>
          <a:prstGeom prst="rect">
            <a:avLst/>
          </a:prstGeom>
          <a:gradFill>
            <a:gsLst>
              <a:gs pos="0">
                <a:srgbClr val="602365"/>
              </a:gs>
              <a:gs pos="55000">
                <a:srgbClr val="008D80"/>
              </a:gs>
              <a:gs pos="100000">
                <a:srgbClr val="189DD9"/>
              </a:gs>
            </a:gsLst>
            <a:lin ang="132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7800" y="420840"/>
            <a:ext cx="11318400" cy="50076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985001" y="1689100"/>
            <a:ext cx="4770967" cy="4521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33"/>
            </a:lvl1pPr>
          </a:lstStyle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447801" y="1689100"/>
            <a:ext cx="6067300" cy="4521200"/>
          </a:xfrm>
        </p:spPr>
        <p:txBody>
          <a:bodyPr>
            <a:noAutofit/>
          </a:bodyPr>
          <a:lstStyle>
            <a:lvl1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CEAE3-FD97-44DC-8D39-0996EB8D0EE8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564F2-4FC3-4444-8AA3-1C09FF3581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81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675" y="2174826"/>
            <a:ext cx="8530964" cy="4245429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b="0" dirty="0"/>
            </a:br>
            <a:r>
              <a:rPr lang="en-GB" dirty="0"/>
              <a:t>Not Just Another Pilot: Combining Primary Care Policy, Improvement and Delivery</a:t>
            </a:r>
            <a:br>
              <a:rPr lang="en-GB" dirty="0"/>
            </a:br>
            <a:br>
              <a:rPr lang="en-US" dirty="0"/>
            </a:br>
            <a:br>
              <a:rPr lang="en-GB" dirty="0"/>
            </a:br>
            <a:endParaRPr lang="en-US" dirty="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2FCB0EE4-A7E7-D321-AAC5-6A34515DA07E}"/>
              </a:ext>
            </a:extLst>
          </p:cNvPr>
          <p:cNvSpPr txBox="1">
            <a:spLocks/>
          </p:cNvSpPr>
          <p:nvPr/>
        </p:nvSpPr>
        <p:spPr>
          <a:xfrm>
            <a:off x="8853380" y="2398398"/>
            <a:ext cx="2064470" cy="37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2400" b="0" dirty="0" err="1"/>
              <a:t>Slido</a:t>
            </a:r>
            <a:r>
              <a:rPr lang="en-GB" sz="2400" b="0" dirty="0"/>
              <a:t> – QR Code</a:t>
            </a:r>
            <a:endParaRPr lang="en-US" sz="24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9D7191-5198-4019-595F-79E4103AB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3380" y="2773152"/>
            <a:ext cx="1924110" cy="192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482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Implementation challenges to 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</a:rPr>
              <a:t>Infrastructure and recruitment </a:t>
            </a:r>
            <a:r>
              <a:rPr lang="en-GB" sz="3200" dirty="0">
                <a:effectLst/>
                <a:latin typeface="Calibri" panose="020F0502020204030204" pitchFamily="34" charset="0"/>
              </a:rPr>
              <a:t>challenges</a:t>
            </a:r>
          </a:p>
          <a:p>
            <a:pPr rtl="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</a:rPr>
              <a:t>Lack of clear delivery framework</a:t>
            </a:r>
          </a:p>
          <a:p>
            <a:pPr fontAlgn="ctr">
              <a:lnSpc>
                <a:spcPct val="150000"/>
              </a:lnSpc>
            </a:pPr>
            <a:r>
              <a:rPr lang="en-GB" sz="3200" dirty="0">
                <a:latin typeface="Calibri" panose="020F0502020204030204" pitchFamily="34" charset="0"/>
              </a:rPr>
              <a:t>Fragile trust and relationships </a:t>
            </a:r>
          </a:p>
          <a:p>
            <a:pPr fontAlgn="ctr">
              <a:lnSpc>
                <a:spcPct val="150000"/>
              </a:lnSpc>
            </a:pPr>
            <a:r>
              <a:rPr lang="en-GB" sz="3200" dirty="0">
                <a:latin typeface="Calibri" panose="020F0502020204030204" pitchFamily="34" charset="0"/>
              </a:rPr>
              <a:t>Limited insight and accountability	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41503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F3798-9AE5-4BD9-95A8-364CD17EB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  <a:solidFill>
            <a:srgbClr val="81F4E1"/>
          </a:solidFill>
        </p:spPr>
        <p:txBody>
          <a:bodyPr anchor="ctr">
            <a:noAutofit/>
          </a:bodyPr>
          <a:lstStyle/>
          <a:p>
            <a:r>
              <a:rPr lang="en-GB" sz="6600" b="1" i="1" dirty="0">
                <a:solidFill>
                  <a:schemeClr val="bg1"/>
                </a:solidFill>
                <a:latin typeface="Aptos Display" panose="020B0004020202020204" pitchFamily="34" charset="0"/>
                <a:ea typeface="+mj-lt"/>
                <a:cs typeface="+mj-lt"/>
              </a:rPr>
              <a:t>“How can we, as </a:t>
            </a:r>
            <a:r>
              <a:rPr lang="en-GB" sz="6600" b="1" i="1" dirty="0">
                <a:solidFill>
                  <a:srgbClr val="FF729F"/>
                </a:solidFill>
                <a:latin typeface="Aptos Display" panose="020B0004020202020204" pitchFamily="34" charset="0"/>
                <a:ea typeface="+mj-lt"/>
                <a:cs typeface="+mj-lt"/>
              </a:rPr>
              <a:t>NHS</a:t>
            </a:r>
            <a:r>
              <a:rPr lang="en-GB" sz="6600" b="1" i="1" dirty="0">
                <a:solidFill>
                  <a:schemeClr val="bg1"/>
                </a:solidFill>
                <a:latin typeface="Aptos Display" panose="020B0004020202020204" pitchFamily="34" charset="0"/>
                <a:ea typeface="+mj-lt"/>
                <a:cs typeface="+mj-lt"/>
              </a:rPr>
              <a:t> </a:t>
            </a:r>
            <a:r>
              <a:rPr lang="en-GB" sz="6600" b="1" i="1" dirty="0">
                <a:solidFill>
                  <a:srgbClr val="FF729F"/>
                </a:solidFill>
                <a:latin typeface="Aptos Display" panose="020B0004020202020204" pitchFamily="34" charset="0"/>
                <a:ea typeface="+mj-lt"/>
                <a:cs typeface="+mj-lt"/>
              </a:rPr>
              <a:t>Shetland,</a:t>
            </a:r>
            <a:r>
              <a:rPr lang="en-GB" sz="6600" b="1" i="1" dirty="0">
                <a:solidFill>
                  <a:schemeClr val="bg1"/>
                </a:solidFill>
                <a:latin typeface="Aptos Display" panose="020B0004020202020204" pitchFamily="34" charset="0"/>
                <a:ea typeface="+mj-lt"/>
                <a:cs typeface="+mj-lt"/>
              </a:rPr>
              <a:t> ensure that we have safe and effective systems in place that </a:t>
            </a:r>
            <a:r>
              <a:rPr lang="en-GB" sz="6600" b="1" i="1" dirty="0">
                <a:solidFill>
                  <a:srgbClr val="FF729F"/>
                </a:solidFill>
                <a:latin typeface="Aptos Display" panose="020B0004020202020204" pitchFamily="34" charset="0"/>
                <a:ea typeface="+mj-lt"/>
                <a:cs typeface="+mj-lt"/>
              </a:rPr>
              <a:t>protect people against the wider system contexts and challenges</a:t>
            </a:r>
            <a:r>
              <a:rPr lang="en-GB" sz="6600" b="1" i="1" dirty="0">
                <a:solidFill>
                  <a:schemeClr val="bg1"/>
                </a:solidFill>
                <a:latin typeface="Aptos Display" panose="020B0004020202020204" pitchFamily="34" charset="0"/>
                <a:ea typeface="+mj-lt"/>
                <a:cs typeface="+mj-lt"/>
              </a:rPr>
              <a:t>?”</a:t>
            </a:r>
            <a:endParaRPr lang="en-US" sz="4800" i="1" dirty="0">
              <a:solidFill>
                <a:schemeClr val="bg1"/>
              </a:solidFill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98006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2BA45D-B98C-C15A-4CB0-76D2266BB4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BBB1D-8D96-90C8-D0A8-84793E0CE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Benefits of the Approach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B84186-F392-8A80-9260-99059F7E0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99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sz="3200" dirty="0"/>
              <a:t>Focus on quality and learning </a:t>
            </a:r>
          </a:p>
          <a:p>
            <a:pPr>
              <a:lnSpc>
                <a:spcPct val="150000"/>
              </a:lnSpc>
            </a:pPr>
            <a:r>
              <a:rPr lang="en-GB" sz="3200" dirty="0"/>
              <a:t>Stronger collaboration and alignment between policy and delivery</a:t>
            </a:r>
          </a:p>
          <a:p>
            <a:pPr>
              <a:lnSpc>
                <a:spcPct val="150000"/>
              </a:lnSpc>
            </a:pPr>
            <a:r>
              <a:rPr lang="en-GB" sz="3200" dirty="0"/>
              <a:t>Shared delivery responsibility and supportive scrutiny</a:t>
            </a:r>
          </a:p>
          <a:p>
            <a:pPr>
              <a:lnSpc>
                <a:spcPct val="150000"/>
              </a:lnSpc>
            </a:pPr>
            <a:r>
              <a:rPr lang="en-GB" sz="3200" dirty="0"/>
              <a:t>High team engagement </a:t>
            </a:r>
          </a:p>
          <a:p>
            <a:pPr>
              <a:lnSpc>
                <a:spcPct val="150000"/>
              </a:lnSpc>
            </a:pPr>
            <a:r>
              <a:rPr lang="en-GB" sz="3200"/>
              <a:t>Clear measurement framework </a:t>
            </a:r>
          </a:p>
          <a:p>
            <a:pPr>
              <a:lnSpc>
                <a:spcPct val="150000"/>
              </a:lnSpc>
            </a:pPr>
            <a:endParaRPr lang="en-GB" sz="320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86335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314F9E-6062-568E-2BA0-73509CDF0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B2462-0521-C4A2-0836-32FF32693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Lessons for 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BD068-2FBB-6C1B-7370-1E6D1549F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What’s Been Learned: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Data</a:t>
            </a:r>
            <a:r>
              <a:rPr lang="en-GB" dirty="0"/>
              <a:t> is both critical and scarcely available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Systems are </a:t>
            </a:r>
            <a:r>
              <a:rPr lang="en-GB" b="1" dirty="0"/>
              <a:t>poorly optimised </a:t>
            </a:r>
            <a:r>
              <a:rPr lang="en-GB" dirty="0"/>
              <a:t>for volume and complexity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Stronger </a:t>
            </a:r>
            <a:r>
              <a:rPr lang="en-GB" b="1" dirty="0"/>
              <a:t>system-wide understanding </a:t>
            </a:r>
            <a:r>
              <a:rPr lang="en-GB" dirty="0"/>
              <a:t>beyond delivery is limited</a:t>
            </a: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Future policies can be more </a:t>
            </a:r>
            <a:r>
              <a:rPr lang="en-GB" b="1" dirty="0"/>
              <a:t>system-fit</a:t>
            </a:r>
            <a:r>
              <a:rPr lang="en-GB" dirty="0"/>
              <a:t> whilst allow </a:t>
            </a:r>
            <a:r>
              <a:rPr lang="en-GB" b="1" dirty="0"/>
              <a:t>localised</a:t>
            </a:r>
            <a:r>
              <a:rPr lang="en-GB" dirty="0"/>
              <a:t> implementation</a:t>
            </a:r>
          </a:p>
          <a:p>
            <a:r>
              <a:rPr lang="en-GB" b="1" dirty="0"/>
              <a:t>IT maturity</a:t>
            </a:r>
            <a:r>
              <a:rPr lang="en-GB" dirty="0"/>
              <a:t> is underassessed</a:t>
            </a:r>
          </a:p>
          <a:p>
            <a:r>
              <a:rPr lang="en-GB" b="1" dirty="0"/>
              <a:t>Beyond Scope – i.e. First Contact Physio remains underassessed and unanswered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941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B462B-6DB0-D40F-DB7B-F0DF499FB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Balancing Consistency &amp; Adaptability</a:t>
            </a:r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94BBDF-4FBA-EA3A-63B9-1E82EE73E249}"/>
              </a:ext>
            </a:extLst>
          </p:cNvPr>
          <p:cNvSpPr/>
          <p:nvPr/>
        </p:nvSpPr>
        <p:spPr>
          <a:xfrm>
            <a:off x="9546346" y="2380778"/>
            <a:ext cx="2016691" cy="1581411"/>
          </a:xfrm>
          <a:prstGeom prst="ellipse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WHO is doing it and WHY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0B8F7FD-0584-D159-2844-F1E00370391B}"/>
              </a:ext>
            </a:extLst>
          </p:cNvPr>
          <p:cNvCxnSpPr/>
          <p:nvPr/>
        </p:nvCxnSpPr>
        <p:spPr>
          <a:xfrm>
            <a:off x="5674290" y="1453019"/>
            <a:ext cx="0" cy="4822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DB5272-7825-5A24-DEC0-05A55CF5F15C}"/>
              </a:ext>
            </a:extLst>
          </p:cNvPr>
          <p:cNvCxnSpPr>
            <a:cxnSpLocks/>
          </p:cNvCxnSpPr>
          <p:nvPr/>
        </p:nvCxnSpPr>
        <p:spPr>
          <a:xfrm flipH="1">
            <a:off x="919095" y="3754677"/>
            <a:ext cx="105343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8">
            <a:extLst>
              <a:ext uri="{FF2B5EF4-FFF2-40B4-BE49-F238E27FC236}">
                <a16:creationId xmlns:a16="http://schemas.microsoft.com/office/drawing/2014/main" id="{97F8889B-5E22-37D9-3878-E3D085D9B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7409" y="6327960"/>
            <a:ext cx="3474925" cy="527723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Consistency</a:t>
            </a:r>
          </a:p>
        </p:txBody>
      </p:sp>
      <p:sp>
        <p:nvSpPr>
          <p:cNvPr id="19" name="Content Placeholder 8">
            <a:extLst>
              <a:ext uri="{FF2B5EF4-FFF2-40B4-BE49-F238E27FC236}">
                <a16:creationId xmlns:a16="http://schemas.microsoft.com/office/drawing/2014/main" id="{83B6C60C-2A96-30D9-D861-404AB84BA683}"/>
              </a:ext>
            </a:extLst>
          </p:cNvPr>
          <p:cNvSpPr txBox="1">
            <a:spLocks/>
          </p:cNvSpPr>
          <p:nvPr/>
        </p:nvSpPr>
        <p:spPr>
          <a:xfrm rot="16200000">
            <a:off x="-1082229" y="2737057"/>
            <a:ext cx="3474925" cy="527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/>
              <a:t>Adaptability</a:t>
            </a:r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75709910-0E89-336E-D533-8D91E70EB4A2}"/>
              </a:ext>
            </a:extLst>
          </p:cNvPr>
          <p:cNvSpPr txBox="1">
            <a:spLocks/>
          </p:cNvSpPr>
          <p:nvPr/>
        </p:nvSpPr>
        <p:spPr>
          <a:xfrm>
            <a:off x="654939" y="6466489"/>
            <a:ext cx="3474925" cy="527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/>
              <a:t>LOW</a:t>
            </a:r>
          </a:p>
        </p:txBody>
      </p:sp>
      <p:sp>
        <p:nvSpPr>
          <p:cNvPr id="21" name="Content Placeholder 8">
            <a:extLst>
              <a:ext uri="{FF2B5EF4-FFF2-40B4-BE49-F238E27FC236}">
                <a16:creationId xmlns:a16="http://schemas.microsoft.com/office/drawing/2014/main" id="{0C48E944-A13F-FD38-74CC-CF14AA8F7B91}"/>
              </a:ext>
            </a:extLst>
          </p:cNvPr>
          <p:cNvSpPr txBox="1">
            <a:spLocks/>
          </p:cNvSpPr>
          <p:nvPr/>
        </p:nvSpPr>
        <p:spPr>
          <a:xfrm>
            <a:off x="11134206" y="6229013"/>
            <a:ext cx="3474925" cy="527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/>
              <a:t>HIGH</a:t>
            </a:r>
          </a:p>
        </p:txBody>
      </p:sp>
      <p:sp>
        <p:nvSpPr>
          <p:cNvPr id="22" name="Content Placeholder 8">
            <a:extLst>
              <a:ext uri="{FF2B5EF4-FFF2-40B4-BE49-F238E27FC236}">
                <a16:creationId xmlns:a16="http://schemas.microsoft.com/office/drawing/2014/main" id="{7F311D21-6679-E6B7-0791-B1607BC0A59B}"/>
              </a:ext>
            </a:extLst>
          </p:cNvPr>
          <p:cNvSpPr txBox="1">
            <a:spLocks/>
          </p:cNvSpPr>
          <p:nvPr/>
        </p:nvSpPr>
        <p:spPr>
          <a:xfrm rot="16200000">
            <a:off x="-1191782" y="4590497"/>
            <a:ext cx="3474925" cy="527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/>
              <a:t>LOW</a:t>
            </a:r>
          </a:p>
        </p:txBody>
      </p:sp>
      <p:sp>
        <p:nvSpPr>
          <p:cNvPr id="23" name="Content Placeholder 8">
            <a:extLst>
              <a:ext uri="{FF2B5EF4-FFF2-40B4-BE49-F238E27FC236}">
                <a16:creationId xmlns:a16="http://schemas.microsoft.com/office/drawing/2014/main" id="{929BF13B-1A51-6D93-A313-450702ECF664}"/>
              </a:ext>
            </a:extLst>
          </p:cNvPr>
          <p:cNvSpPr txBox="1">
            <a:spLocks/>
          </p:cNvSpPr>
          <p:nvPr/>
        </p:nvSpPr>
        <p:spPr>
          <a:xfrm rot="16200000">
            <a:off x="-1191782" y="135541"/>
            <a:ext cx="3474925" cy="527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/>
              <a:t>HIGH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0CFF167-B508-E49D-B614-1268871E8CA8}"/>
              </a:ext>
            </a:extLst>
          </p:cNvPr>
          <p:cNvSpPr/>
          <p:nvPr/>
        </p:nvSpPr>
        <p:spPr>
          <a:xfrm>
            <a:off x="927641" y="4694129"/>
            <a:ext cx="2016691" cy="1581411"/>
          </a:xfrm>
          <a:prstGeom prst="ellipse">
            <a:avLst/>
          </a:prstGeom>
          <a:ln w="76200">
            <a:solidFill>
              <a:srgbClr val="00B0F0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HOW to do it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B744132-6D49-A3AB-5E18-843721B94DBC}"/>
              </a:ext>
            </a:extLst>
          </p:cNvPr>
          <p:cNvSpPr/>
          <p:nvPr/>
        </p:nvSpPr>
        <p:spPr>
          <a:xfrm>
            <a:off x="919095" y="1309212"/>
            <a:ext cx="2016691" cy="1581411"/>
          </a:xfrm>
          <a:prstGeom prst="ellipse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WHO is doing it and WHY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4885CD0-66E4-8FFF-0EA6-13FF819E8D03}"/>
              </a:ext>
            </a:extLst>
          </p:cNvPr>
          <p:cNvSpPr/>
          <p:nvPr/>
        </p:nvSpPr>
        <p:spPr>
          <a:xfrm>
            <a:off x="9612284" y="4642207"/>
            <a:ext cx="2016691" cy="1581411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WHAT to do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A473CC5-9B92-FB54-E119-E8AC8F51B432}"/>
              </a:ext>
            </a:extLst>
          </p:cNvPr>
          <p:cNvSpPr/>
          <p:nvPr/>
        </p:nvSpPr>
        <p:spPr>
          <a:xfrm>
            <a:off x="7638915" y="2375742"/>
            <a:ext cx="2016691" cy="1581411"/>
          </a:xfrm>
          <a:prstGeom prst="ellipse">
            <a:avLst/>
          </a:prstGeom>
          <a:ln w="76200">
            <a:solidFill>
              <a:srgbClr val="00B0F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HOW to do it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D2DB105-BBB1-2AA2-9F24-C76A7DE659A4}"/>
              </a:ext>
            </a:extLst>
          </p:cNvPr>
          <p:cNvSpPr/>
          <p:nvPr/>
        </p:nvSpPr>
        <p:spPr>
          <a:xfrm>
            <a:off x="8765450" y="1269927"/>
            <a:ext cx="2016691" cy="1581411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WHAT to do</a:t>
            </a:r>
          </a:p>
        </p:txBody>
      </p:sp>
    </p:spTree>
    <p:extLst>
      <p:ext uri="{BB962C8B-B14F-4D97-AF65-F5344CB8AC3E}">
        <p14:creationId xmlns:p14="http://schemas.microsoft.com/office/powerpoint/2010/main" val="171417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4" grpId="0" animBg="1"/>
      <p:bldP spid="25" grpId="0" animBg="1"/>
      <p:bldP spid="26" grpId="0" animBg="1"/>
      <p:bldP spid="11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FDADC5-4654-6C04-464D-37A4DB390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70CF6-1F73-514E-5947-67C392EF4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Role of Localisation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32BF2-8A68-EEDE-2DBC-4C9DC45BC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51286" cy="43513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/>
              <a:t>Importance of Localised Delivery: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Local adaptations and </a:t>
            </a:r>
            <a:r>
              <a:rPr lang="en-GB" b="1" dirty="0"/>
              <a:t>flexibility</a:t>
            </a:r>
            <a:r>
              <a:rPr lang="en-GB" dirty="0"/>
              <a:t> are critical given </a:t>
            </a:r>
            <a:r>
              <a:rPr lang="en-GB" b="1" dirty="0"/>
              <a:t>HOW</a:t>
            </a:r>
            <a:r>
              <a:rPr lang="en-GB" dirty="0"/>
              <a:t> it has to be different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Developing </a:t>
            </a:r>
            <a:r>
              <a:rPr lang="en-GB" b="1" dirty="0"/>
              <a:t>system-fit policy</a:t>
            </a:r>
            <a:r>
              <a:rPr lang="en-GB" dirty="0"/>
              <a:t> that can be tailored to local contexts is essential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Aligning policies to </a:t>
            </a:r>
            <a:r>
              <a:rPr lang="en-GB" b="1" dirty="0"/>
              <a:t>real-world challenges</a:t>
            </a:r>
            <a:r>
              <a:rPr lang="en-GB" dirty="0"/>
              <a:t> ensures more relevant, impactful outcomes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Emphasis on </a:t>
            </a:r>
            <a:r>
              <a:rPr lang="en-GB" b="1" dirty="0"/>
              <a:t>local buy-in</a:t>
            </a:r>
            <a:r>
              <a:rPr lang="en-GB" dirty="0"/>
              <a:t> and engagement for successful implementation</a:t>
            </a:r>
          </a:p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734351-B0BE-3E65-6CAD-C1CD54181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657" y="1027908"/>
            <a:ext cx="5428343" cy="2716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892D5A0-B053-1A6D-802B-6521CDCAA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5983" y="3810244"/>
            <a:ext cx="4427961" cy="3047756"/>
          </a:xfrm>
          <a:prstGeom prst="rect">
            <a:avLst/>
          </a:prstGeom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30931058-83B1-9808-5890-9D6A7F597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828" y="4407089"/>
            <a:ext cx="1424939" cy="7019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9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No data collected in May, June, July and August.</a:t>
            </a:r>
            <a:endParaRPr lang="en-GB" sz="1200" kern="10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191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62B8F2-820B-DBD9-B960-B13B1A6AB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1609A58-3BC8-3786-907C-F374B8CDB2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6036672"/>
              </p:ext>
            </p:extLst>
          </p:nvPr>
        </p:nvGraphicFramePr>
        <p:xfrm>
          <a:off x="838200" y="1784643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306E4C25-F2B4-A629-058C-DDEE8D551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3507"/>
            <a:ext cx="10515600" cy="710974"/>
          </a:xfrm>
        </p:spPr>
        <p:txBody>
          <a:bodyPr>
            <a:noAutofit/>
          </a:bodyPr>
          <a:lstStyle/>
          <a:p>
            <a:r>
              <a:rPr lang="en-GB" sz="4000" b="1" dirty="0"/>
              <a:t>Simplicity isn’t simple </a:t>
            </a:r>
            <a:r>
              <a:rPr lang="en-GB" sz="4000" i="1" dirty="0"/>
              <a:t>(and the Bonini Paradox)</a:t>
            </a:r>
          </a:p>
        </p:txBody>
      </p:sp>
    </p:spTree>
    <p:extLst>
      <p:ext uri="{BB962C8B-B14F-4D97-AF65-F5344CB8AC3E}">
        <p14:creationId xmlns:p14="http://schemas.microsoft.com/office/powerpoint/2010/main" val="339651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310EC1-196B-6894-115D-0620DEFCC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6A25A-D720-94BA-2BAA-18CEC7EE7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675" y="2174826"/>
            <a:ext cx="10515600" cy="4245429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b="0" dirty="0"/>
            </a:br>
            <a:r>
              <a:rPr lang="en-GB" dirty="0"/>
              <a:t>Developing a sustainable model of multidisciplinary team delivery</a:t>
            </a:r>
            <a:br>
              <a:rPr lang="en-GB" dirty="0"/>
            </a:br>
            <a:br>
              <a:rPr lang="en-GB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en-GB" sz="31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Andrew Chapman, Primary Care Policy, Scottish Government</a:t>
            </a:r>
            <a:br>
              <a:rPr lang="en-US" b="0" dirty="0"/>
            </a:b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4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249E6-838E-2562-DD78-A31B2A8DD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Policy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78F28-95B4-2E2C-53F1-F503B2E34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ctr">
              <a:lnSpc>
                <a:spcPct val="150000"/>
              </a:lnSpc>
            </a:pPr>
            <a:r>
              <a:rPr lang="en-GB" sz="3800" dirty="0">
                <a:latin typeface="Calibri" panose="020F0502020204030204" pitchFamily="34" charset="0"/>
              </a:rPr>
              <a:t>Spring 2023 – challenging juncture in delivery of primary care multidisciplinary teams</a:t>
            </a:r>
          </a:p>
          <a:p>
            <a:pPr fontAlgn="ctr">
              <a:lnSpc>
                <a:spcPct val="150000"/>
              </a:lnSpc>
            </a:pPr>
            <a:r>
              <a:rPr lang="en-GB" sz="3800" dirty="0">
                <a:latin typeface="Calibri" panose="020F0502020204030204" pitchFamily="34" charset="0"/>
              </a:rPr>
              <a:t>Rethinking our approach</a:t>
            </a:r>
          </a:p>
          <a:p>
            <a:pPr fontAlgn="ctr">
              <a:lnSpc>
                <a:spcPct val="150000"/>
              </a:lnSpc>
            </a:pPr>
            <a:r>
              <a:rPr lang="en-GB" sz="3800" dirty="0">
                <a:latin typeface="Calibri" panose="020F0502020204030204" pitchFamily="34" charset="0"/>
              </a:rPr>
              <a:t>Making effective use of limited resources</a:t>
            </a:r>
          </a:p>
          <a:p>
            <a:pPr fontAlgn="ctr">
              <a:lnSpc>
                <a:spcPct val="150000"/>
              </a:lnSpc>
            </a:pPr>
            <a:r>
              <a:rPr lang="en-GB" sz="3800" dirty="0">
                <a:latin typeface="Calibri" panose="020F0502020204030204" pitchFamily="34" charset="0"/>
              </a:rPr>
              <a:t>Collaboration between policy, improvement and delivery</a:t>
            </a:r>
          </a:p>
          <a:p>
            <a:pPr fontAlgn="ctr">
              <a:lnSpc>
                <a:spcPct val="150000"/>
              </a:lnSpc>
            </a:pPr>
            <a:r>
              <a:rPr lang="en-GB" sz="3800" dirty="0">
                <a:latin typeface="Calibri" panose="020F0502020204030204" pitchFamily="34" charset="0"/>
              </a:rPr>
              <a:t>Informing the way ahead</a:t>
            </a:r>
            <a:br>
              <a:rPr lang="en-GB" sz="3200" dirty="0">
                <a:latin typeface="Calibri" panose="020F0502020204030204" pitchFamily="34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422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512388" y="2253013"/>
            <a:ext cx="11222411" cy="157389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b="0" u="none" kern="1200" spc="-20" baseline="0">
                <a:solidFill>
                  <a:schemeClr val="bg1"/>
                </a:solidFill>
                <a:uFill>
                  <a:solidFill>
                    <a:srgbClr val="00A2E5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Developing the primary care phased investment programme</a:t>
            </a:r>
          </a:p>
          <a:p>
            <a:endParaRPr lang="en-US" sz="4000" dirty="0"/>
          </a:p>
          <a:p>
            <a:endParaRPr lang="en-US" sz="4000" dirty="0"/>
          </a:p>
          <a:p>
            <a:r>
              <a:rPr lang="en-US" sz="4000" dirty="0"/>
              <a:t>Belinda Robertson Associate Director of Improvement Healthcare Improvement Scotland</a:t>
            </a:r>
          </a:p>
          <a:p>
            <a:endParaRPr lang="en-US" sz="6400" dirty="0"/>
          </a:p>
          <a:p>
            <a:endParaRPr lang="en-US" sz="6400" dirty="0"/>
          </a:p>
        </p:txBody>
      </p:sp>
      <p:sp>
        <p:nvSpPr>
          <p:cNvPr id="10" name="Text Placeholder 9"/>
          <p:cNvSpPr txBox="1">
            <a:spLocks/>
          </p:cNvSpPr>
          <p:nvPr/>
        </p:nvSpPr>
        <p:spPr>
          <a:xfrm>
            <a:off x="512388" y="3991752"/>
            <a:ext cx="7181592" cy="8105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en-GB" sz="2400" dirty="0"/>
          </a:p>
        </p:txBody>
      </p:sp>
      <p:pic>
        <p:nvPicPr>
          <p:cNvPr id="11" name="Picture 10" descr="Healthcare Improvement Scotland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407" y="631527"/>
            <a:ext cx="2737973" cy="824445"/>
          </a:xfrm>
          <a:prstGeom prst="rect">
            <a:avLst/>
          </a:prstGeom>
        </p:spPr>
      </p:pic>
      <p:pic>
        <p:nvPicPr>
          <p:cNvPr id="7" name="Picture 6" descr="NHS Scotland log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5233" y="5560233"/>
            <a:ext cx="873985" cy="576000"/>
          </a:xfrm>
          <a:prstGeom prst="rect">
            <a:avLst/>
          </a:prstGeom>
        </p:spPr>
      </p:pic>
      <p:sp>
        <p:nvSpPr>
          <p:cNvPr id="6" name="Text Placeholder 9"/>
          <p:cNvSpPr txBox="1">
            <a:spLocks/>
          </p:cNvSpPr>
          <p:nvPr/>
        </p:nvSpPr>
        <p:spPr>
          <a:xfrm>
            <a:off x="512388" y="5908015"/>
            <a:ext cx="6270152" cy="22821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ts val="0"/>
              </a:spcBef>
              <a:buFont typeface="Arial"/>
              <a:buNone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67" dirty="0"/>
              <a:t>Leading quality health and care for Scotland</a:t>
            </a:r>
            <a:endParaRPr lang="en-GB" sz="1467" dirty="0"/>
          </a:p>
        </p:txBody>
      </p:sp>
    </p:spTree>
    <p:extLst>
      <p:ext uri="{BB962C8B-B14F-4D97-AF65-F5344CB8AC3E}">
        <p14:creationId xmlns:p14="http://schemas.microsoft.com/office/powerpoint/2010/main" val="75873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344B5-D4CC-2DCB-0C95-FF90F56C39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1C07-0F3D-0E84-5454-9AA5591EC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267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Primary Care Phased Investment Programme</a:t>
            </a:r>
            <a:r>
              <a:rPr lang="en-GB" sz="4267" dirty="0">
                <a:solidFill>
                  <a:srgbClr val="004685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267" dirty="0">
                <a:solidFill>
                  <a:srgbClr val="FFFFFF"/>
                </a:solidFill>
              </a:rPr>
              <a:t>aims 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Rounded Rectangle 18">
            <a:extLst>
              <a:ext uri="{FF2B5EF4-FFF2-40B4-BE49-F238E27FC236}">
                <a16:creationId xmlns:a16="http://schemas.microsoft.com/office/drawing/2014/main" id="{548F634D-15C2-15AC-A8F7-B418920D94D8}"/>
              </a:ext>
            </a:extLst>
          </p:cNvPr>
          <p:cNvSpPr/>
          <p:nvPr/>
        </p:nvSpPr>
        <p:spPr>
          <a:xfrm>
            <a:off x="2220008" y="3372057"/>
            <a:ext cx="8087983" cy="1158466"/>
          </a:xfrm>
          <a:prstGeom prst="roundRect">
            <a:avLst/>
          </a:prstGeom>
          <a:solidFill>
            <a:srgbClr val="EDEDED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54">
              <a:lnSpc>
                <a:spcPct val="107000"/>
              </a:lnSpc>
              <a:spcAft>
                <a:spcPts val="1067"/>
              </a:spcAft>
            </a:pPr>
            <a:r>
              <a:rPr lang="en-GB" sz="1867" b="1" dirty="0">
                <a:solidFill>
                  <a:srgbClr val="002060"/>
                </a:solidFill>
                <a:ea typeface="+mn-lt"/>
                <a:cs typeface="+mn-lt"/>
              </a:rPr>
              <a:t>Objective two: To improve key regulated priority areas - pharmacotherapy and CTAC services - whilst maintaining other elements of the contract</a:t>
            </a:r>
            <a:endParaRPr lang="en-US" sz="1800" b="1" dirty="0"/>
          </a:p>
        </p:txBody>
      </p:sp>
      <p:sp>
        <p:nvSpPr>
          <p:cNvPr id="9" name="Rounded Rectangle 18">
            <a:extLst>
              <a:ext uri="{FF2B5EF4-FFF2-40B4-BE49-F238E27FC236}">
                <a16:creationId xmlns:a16="http://schemas.microsoft.com/office/drawing/2014/main" id="{665606DA-484D-1AA8-FA11-55726274DF0F}"/>
              </a:ext>
            </a:extLst>
          </p:cNvPr>
          <p:cNvSpPr/>
          <p:nvPr/>
        </p:nvSpPr>
        <p:spPr>
          <a:xfrm>
            <a:off x="2219895" y="2140074"/>
            <a:ext cx="8087983" cy="1020439"/>
          </a:xfrm>
          <a:prstGeom prst="roundRect">
            <a:avLst/>
          </a:prstGeom>
          <a:solidFill>
            <a:srgbClr val="EDEDED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4">
              <a:lnSpc>
                <a:spcPct val="107000"/>
              </a:lnSpc>
              <a:spcAft>
                <a:spcPts val="1067"/>
              </a:spcAft>
            </a:pPr>
            <a:endParaRPr lang="en-GB" sz="1200" b="1" dirty="0">
              <a:solidFill>
                <a:srgbClr val="002060"/>
              </a:solidFill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ctr" defTabSz="914354">
              <a:lnSpc>
                <a:spcPct val="107000"/>
              </a:lnSpc>
              <a:spcAft>
                <a:spcPts val="1067"/>
              </a:spcAft>
            </a:pPr>
            <a:r>
              <a:rPr lang="en-GB" sz="1867" b="1" dirty="0">
                <a:solidFill>
                  <a:srgbClr val="002060"/>
                </a:solidFill>
                <a:latin typeface="Calibri"/>
                <a:ea typeface="MS Mincho"/>
                <a:cs typeface="Arial"/>
              </a:rPr>
              <a:t>Objective one: To </a:t>
            </a:r>
            <a:r>
              <a:rPr lang="en-GB" sz="1867" b="1" dirty="0">
                <a:solidFill>
                  <a:srgbClr val="002060"/>
                </a:solidFill>
                <a:latin typeface="Calibri"/>
                <a:ea typeface="Calibri" panose="020F0502020204030204" pitchFamily="34" charset="0"/>
                <a:cs typeface="Calibri"/>
              </a:rPr>
              <a:t>develop a culture of continuous improvement across primary care settings </a:t>
            </a:r>
            <a:endParaRPr lang="en-GB" sz="1867" dirty="0">
              <a:solidFill>
                <a:srgbClr val="00206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defTabSz="914354">
              <a:lnSpc>
                <a:spcPct val="107000"/>
              </a:lnSpc>
              <a:spcAft>
                <a:spcPts val="1067"/>
              </a:spcAft>
            </a:pPr>
            <a:endParaRPr lang="en-GB" sz="1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8">
            <a:extLst>
              <a:ext uri="{FF2B5EF4-FFF2-40B4-BE49-F238E27FC236}">
                <a16:creationId xmlns:a16="http://schemas.microsoft.com/office/drawing/2014/main" id="{32399E0B-5AA3-EAC1-5C19-0B4D57A02F72}"/>
              </a:ext>
            </a:extLst>
          </p:cNvPr>
          <p:cNvSpPr/>
          <p:nvPr/>
        </p:nvSpPr>
        <p:spPr>
          <a:xfrm>
            <a:off x="2219895" y="5053035"/>
            <a:ext cx="8087983" cy="102043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54">
              <a:lnSpc>
                <a:spcPct val="107000"/>
              </a:lnSpc>
              <a:spcAft>
                <a:spcPts val="1067"/>
              </a:spcAft>
            </a:pPr>
            <a:endParaRPr lang="en-GB" sz="1333" b="1" dirty="0">
              <a:solidFill>
                <a:srgbClr val="002060"/>
              </a:solidFill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ctr" defTabSz="914354">
              <a:lnSpc>
                <a:spcPct val="107000"/>
              </a:lnSpc>
              <a:spcAft>
                <a:spcPts val="1067"/>
              </a:spcAft>
            </a:pPr>
            <a:r>
              <a:rPr lang="en-GB" sz="1867" b="1" dirty="0">
                <a:solidFill>
                  <a:srgbClr val="002060"/>
                </a:solidFill>
                <a:latin typeface="Calibri"/>
                <a:ea typeface="Calibri" panose="020F0502020204030204" pitchFamily="34" charset="0"/>
                <a:cs typeface="Calibri"/>
              </a:rPr>
              <a:t>Objective three: To build evidence to understand the national context for implementation </a:t>
            </a:r>
            <a:endParaRPr lang="en-GB" sz="1333" dirty="0">
              <a:solidFill>
                <a:srgbClr val="00206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defTabSz="914354">
              <a:lnSpc>
                <a:spcPct val="107000"/>
              </a:lnSpc>
              <a:spcAft>
                <a:spcPts val="1067"/>
              </a:spcAft>
            </a:pPr>
            <a:endParaRPr lang="en-GB" sz="1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blue and white logo with a bar graph and arrow&#10;&#10;Description automatically generated">
            <a:extLst>
              <a:ext uri="{FF2B5EF4-FFF2-40B4-BE49-F238E27FC236}">
                <a16:creationId xmlns:a16="http://schemas.microsoft.com/office/drawing/2014/main" id="{CEBD809B-67A0-9B77-CA21-0FE5D9B0D8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77" t="17365" r="18072" b="16168"/>
          <a:stretch/>
        </p:blipFill>
        <p:spPr>
          <a:xfrm>
            <a:off x="522516" y="1959430"/>
            <a:ext cx="1132125" cy="1201084"/>
          </a:xfrm>
          <a:prstGeom prst="rect">
            <a:avLst/>
          </a:prstGeom>
        </p:spPr>
      </p:pic>
      <p:pic>
        <p:nvPicPr>
          <p:cNvPr id="4" name="Picture 3" descr="A blue hand holding a gear&#10;&#10;Description automatically generated">
            <a:extLst>
              <a:ext uri="{FF2B5EF4-FFF2-40B4-BE49-F238E27FC236}">
                <a16:creationId xmlns:a16="http://schemas.microsoft.com/office/drawing/2014/main" id="{FEE17685-049C-614D-0414-AA5DE5C9DD5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581" t="28082" r="21659" b="28023"/>
          <a:stretch/>
        </p:blipFill>
        <p:spPr>
          <a:xfrm>
            <a:off x="446317" y="3493635"/>
            <a:ext cx="1317175" cy="1036888"/>
          </a:xfrm>
          <a:prstGeom prst="rect">
            <a:avLst/>
          </a:prstGeom>
        </p:spPr>
      </p:pic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5083DE1C-FD68-7B29-B28F-EE743F7D1E9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810" t="20317" r="23545" b="20053"/>
          <a:stretch/>
        </p:blipFill>
        <p:spPr>
          <a:xfrm>
            <a:off x="609600" y="4898571"/>
            <a:ext cx="990605" cy="11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62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chemeClr val="bg1"/>
                </a:solidFill>
              </a:rPr>
              <a:t>Programme timeline</a:t>
            </a:r>
          </a:p>
        </p:txBody>
      </p:sp>
      <p:pic>
        <p:nvPicPr>
          <p:cNvPr id="3" name="Picture 2" descr="A diagram of a company&#10;&#10;Description automatically generated">
            <a:extLst>
              <a:ext uri="{FF2B5EF4-FFF2-40B4-BE49-F238E27FC236}">
                <a16:creationId xmlns:a16="http://schemas.microsoft.com/office/drawing/2014/main" id="{F8BBC736-7A57-341F-7D1F-3B7F73118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35" y="1491445"/>
            <a:ext cx="11142453" cy="484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E7EFF-9CD9-D308-1ED2-1754605D1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Core programme components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AB471B2-141D-3DB2-D410-8EF69F581D08}"/>
              </a:ext>
            </a:extLst>
          </p:cNvPr>
          <p:cNvGraphicFramePr>
            <a:graphicFrameLocks noGrp="1"/>
          </p:cNvGraphicFramePr>
          <p:nvPr>
            <p:ph sz="quarter" idx="12"/>
          </p:nvPr>
        </p:nvGraphicFramePr>
        <p:xfrm>
          <a:off x="379064" y="1158542"/>
          <a:ext cx="11111895" cy="5388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886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79235-4092-229D-F290-D14CD8468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Tripartite Approach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B7124-7FE9-F5D8-14A4-8A02A29FC9F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Understanding the system</a:t>
            </a:r>
          </a:p>
          <a:p>
            <a:r>
              <a:rPr lang="en-GB" dirty="0"/>
              <a:t>DCAQ</a:t>
            </a:r>
          </a:p>
          <a:p>
            <a:r>
              <a:rPr lang="en-GB" dirty="0"/>
              <a:t>Leadership</a:t>
            </a:r>
          </a:p>
          <a:p>
            <a:r>
              <a:rPr lang="en-GB" dirty="0"/>
              <a:t>Data</a:t>
            </a:r>
          </a:p>
          <a:p>
            <a:r>
              <a:rPr lang="en-GB" dirty="0"/>
              <a:t>Evaluation</a:t>
            </a:r>
          </a:p>
          <a:p>
            <a:r>
              <a:rPr lang="en-GB" dirty="0"/>
              <a:t>Recommendations</a:t>
            </a:r>
          </a:p>
          <a:p>
            <a:r>
              <a:rPr lang="en-GB" dirty="0"/>
              <a:t>Business case</a:t>
            </a:r>
          </a:p>
          <a:p>
            <a:endParaRPr lang="en-GB" dirty="0"/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FE3596C7-C079-277D-3DA8-24A96097745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2956" b="2956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072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CE425-2556-D22A-C860-1DAFE9960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CAA62-57EB-F23A-AE9B-0B45737D0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11" y="1492898"/>
            <a:ext cx="10515600" cy="4245429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GB" dirty="0"/>
              <a:t>Designing &amp; Delivering Frontline Services: Impact &amp; Lessons</a:t>
            </a:r>
            <a:br>
              <a:rPr lang="en-US" dirty="0"/>
            </a:br>
            <a:r>
              <a:rPr lang="en-GB" sz="3100" b="0" dirty="0"/>
              <a:t>Anthony McDavitt – Director of Pharmacy &amp; Depute Chief Officer CHSCP</a:t>
            </a:r>
            <a:br>
              <a:rPr lang="en-GB" sz="3100" b="0" dirty="0"/>
            </a:br>
            <a:r>
              <a:rPr lang="en-GB" sz="3100" b="0" dirty="0"/>
              <a:t>On behalf of the PCPIP project members</a:t>
            </a:r>
            <a:br>
              <a:rPr lang="en-US" dirty="0"/>
            </a:b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07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2C7C01829B14BA755309D5E279C90" ma:contentTypeVersion="19" ma:contentTypeDescription="Create a new document." ma:contentTypeScope="" ma:versionID="3bb573242289f1308991c1042e6e5498">
  <xsd:schema xmlns:xsd="http://www.w3.org/2001/XMLSchema" xmlns:xs="http://www.w3.org/2001/XMLSchema" xmlns:p="http://schemas.microsoft.com/office/2006/metadata/properties" xmlns:ns3="48a3cf01-9924-4cd7-a6c7-23001d487023" xmlns:ns4="811f619f-0ff2-4d4a-b6b5-28f48116f864" targetNamespace="http://schemas.microsoft.com/office/2006/metadata/properties" ma:root="true" ma:fieldsID="e90b0c7b1753be68ef4a577545cd9022" ns3:_="" ns4:_="">
    <xsd:import namespace="48a3cf01-9924-4cd7-a6c7-23001d487023"/>
    <xsd:import namespace="811f619f-0ff2-4d4a-b6b5-28f48116f864"/>
    <xsd:element name="properties">
      <xsd:complexType>
        <xsd:sequence>
          <xsd:element name="documentManagement">
            <xsd:complexType>
              <xsd:all>
                <xsd:element ref="ns3:SharingHintHash" minOccurs="0"/>
                <xsd:element ref="ns3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a3cf01-9924-4cd7-a6c7-23001d487023" elementFormDefault="qualified">
    <xsd:import namespace="http://schemas.microsoft.com/office/2006/documentManagement/types"/>
    <xsd:import namespace="http://schemas.microsoft.com/office/infopath/2007/PartnerControls"/>
    <xsd:element name="SharingHintHash" ma:index="8" nillable="true" ma:displayName="Sharing Hint Hash" ma:hidden="true" ma:internalName="SharingHintHash" ma:readOnly="true">
      <xsd:simpleType>
        <xsd:restriction base="dms:Text"/>
      </xsd:simpleType>
    </xsd:element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1f619f-0ff2-4d4a-b6b5-28f48116f8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metadata xmlns="http://www.objective.com/ecm/document/metadata/53D26341A57B383EE0540010E0463CCA" version="1.0.0">
  <systemFields>
    <field name="Objective-Id">
      <value order="0">A52929555</value>
    </field>
    <field name="Objective-Title">
      <value order="0">Primary Care Phased Investment Programme - NHS Scotland Event - 9 June 2025 - Not Just Another Pilot - Slides</value>
    </field>
    <field name="Objective-Description">
      <value order="0"/>
    </field>
    <field name="Objective-CreationStamp">
      <value order="0">2025-05-19T08:52:03Z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2025-05-29T15:04:04Z</value>
    </field>
    <field name="Objective-Owner">
      <value order="0">McManus, Claire C (U208949)</value>
    </field>
    <field name="Objective-Path">
      <value order="0">Objective Global Folder:SG File Plan:Health, nutrition and care:Health care:Primary health care:Advice and policy: Primary health care:Primary Care Improvement: Phased Investment Programme: 2023-2028</value>
    </field>
    <field name="Objective-Parent">
      <value order="0">Primary Care Improvement: Phased Investment Programme: 2023-2028</value>
    </field>
    <field name="Objective-State">
      <value order="0">Being Drafted</value>
    </field>
    <field name="Objective-VersionId">
      <value order="0">vA80054315</value>
    </field>
    <field name="Objective-Version">
      <value order="0">2.1</value>
    </field>
    <field name="Objective-VersionNumber">
      <value order="0">4</value>
    </field>
    <field name="Objective-VersionComment">
      <value order="0"/>
    </field>
    <field name="Objective-FileNumber">
      <value order="0">POL/41536</value>
    </field>
    <field name="Objective-Classification">
      <value order="0">OFFICIAL</value>
    </field>
    <field name="Objective-Caveats">
      <value order="0">Caveat for access to SG Fileplan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  <field name="Objective-Shared By">
        <value order="0"/>
      </field>
    </catalogue>
  </catalogues>
</metadat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11f619f-0ff2-4d4a-b6b5-28f48116f864" xsi:nil="true"/>
  </documentManagement>
</p:properties>
</file>

<file path=customXml/itemProps1.xml><?xml version="1.0" encoding="utf-8"?>
<ds:datastoreItem xmlns:ds="http://schemas.openxmlformats.org/officeDocument/2006/customXml" ds:itemID="{3983961C-F83C-4AC0-835F-101CB300B7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a3cf01-9924-4cd7-a6c7-23001d487023"/>
    <ds:schemaRef ds:uri="811f619f-0ff2-4d4a-b6b5-28f48116f8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BFB148-32F4-45B8-8CC9-979F51FA2B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customXml/itemProps4.xml><?xml version="1.0" encoding="utf-8"?>
<ds:datastoreItem xmlns:ds="http://schemas.openxmlformats.org/officeDocument/2006/customXml" ds:itemID="{33851567-D6B4-49FF-9438-6004F5335E04}">
  <ds:schemaRefs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48a3cf01-9924-4cd7-a6c7-23001d487023"/>
    <ds:schemaRef ds:uri="http://schemas.microsoft.com/office/infopath/2007/PartnerControls"/>
    <ds:schemaRef ds:uri="811f619f-0ff2-4d4a-b6b5-28f48116f864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10efe0bd-a030-4bca-809c-b5e6745e499a}" enabled="0" method="" siteId="{10efe0bd-a030-4bca-809c-b5e6745e499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4115</TotalTime>
  <Words>554</Words>
  <Application>Microsoft Office PowerPoint</Application>
  <PresentationFormat>Widescreen</PresentationFormat>
  <Paragraphs>101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Calibri Light</vt:lpstr>
      <vt:lpstr>Office Theme</vt:lpstr>
      <vt:lpstr>  Not Just Another Pilot: Combining Primary Care Policy, Improvement and Delivery   </vt:lpstr>
      <vt:lpstr>  Developing a sustainable model of multidisciplinary team delivery  Andrew Chapman, Primary Care Policy, Scottish Government  </vt:lpstr>
      <vt:lpstr>Policy context</vt:lpstr>
      <vt:lpstr>PowerPoint Presentation</vt:lpstr>
      <vt:lpstr>Primary Care Phased Investment Programme aims </vt:lpstr>
      <vt:lpstr>Programme timeline</vt:lpstr>
      <vt:lpstr>Core programme components </vt:lpstr>
      <vt:lpstr>Tripartite Approach</vt:lpstr>
      <vt:lpstr>  Designing &amp; Delivering Frontline Services: Impact &amp; Lessons Anthony McDavitt – Director of Pharmacy &amp; Depute Chief Officer CHSCP On behalf of the PCPIP project members  </vt:lpstr>
      <vt:lpstr>Implementation challenges to date</vt:lpstr>
      <vt:lpstr>“How can we, as NHS Shetland, ensure that we have safe and effective systems in place that protect people against the wider system contexts and challenges?”</vt:lpstr>
      <vt:lpstr>Benefits of the Approach</vt:lpstr>
      <vt:lpstr>Key Lessons for the Future</vt:lpstr>
      <vt:lpstr>Balancing Consistency &amp; Adaptability</vt:lpstr>
      <vt:lpstr>The Role of Localisation</vt:lpstr>
      <vt:lpstr>Simplicity isn’t simple (and the Bonini Paradox)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White</dc:creator>
  <cp:lastModifiedBy>Liam Baillie</cp:lastModifiedBy>
  <cp:revision>21</cp:revision>
  <dcterms:created xsi:type="dcterms:W3CDTF">2013-05-09T10:58:45Z</dcterms:created>
  <dcterms:modified xsi:type="dcterms:W3CDTF">2025-06-05T15:08:55Z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A52929555</vt:lpwstr>
  </property>
  <property fmtid="{D5CDD505-2E9C-101B-9397-08002B2CF9AE}" pid="4" name="Objective-Title">
    <vt:lpwstr>Primary Care Phased Investment Programme - NHS Scotland Event - 9 June 2025 - Not Just Another Pilot - Slides</vt:lpwstr>
  </property>
  <property fmtid="{D5CDD505-2E9C-101B-9397-08002B2CF9AE}" pid="5" name="Objective-Comment">
    <vt:lpwstr/>
  </property>
  <property fmtid="{D5CDD505-2E9C-101B-9397-08002B2CF9AE}" pid="6" name="Objective-CreationStamp">
    <vt:filetime>2025-05-19T08:52:03Z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2025-05-29T15:04:04Z</vt:filetime>
  </property>
  <property fmtid="{D5CDD505-2E9C-101B-9397-08002B2CF9AE}" pid="11" name="Objective-Owner">
    <vt:lpwstr>McManus, Claire C (U208949)</vt:lpwstr>
  </property>
  <property fmtid="{D5CDD505-2E9C-101B-9397-08002B2CF9AE}" pid="12" name="Objective-Path">
    <vt:lpwstr>Objective Global Folder:SG File Plan:Health, nutrition and care:Health care:Primary health care:Advice and policy: Primary health care:Primary Care Improvement: Phased Investment Programme: 2023-2028</vt:lpwstr>
  </property>
  <property fmtid="{D5CDD505-2E9C-101B-9397-08002B2CF9AE}" pid="13" name="Objective-Parent">
    <vt:lpwstr>Primary Care Improvement: Phased Investment Programme: 2023-2028</vt:lpwstr>
  </property>
  <property fmtid="{D5CDD505-2E9C-101B-9397-08002B2CF9AE}" pid="14" name="Objective-State">
    <vt:lpwstr>Being Drafted</vt:lpwstr>
  </property>
  <property fmtid="{D5CDD505-2E9C-101B-9397-08002B2CF9AE}" pid="15" name="Objective-Version">
    <vt:lpwstr>2.1</vt:lpwstr>
  </property>
  <property fmtid="{D5CDD505-2E9C-101B-9397-08002B2CF9AE}" pid="16" name="Objective-VersionNumber">
    <vt:r8>4</vt:r8>
  </property>
  <property fmtid="{D5CDD505-2E9C-101B-9397-08002B2CF9AE}" pid="17" name="Objective-VersionComment">
    <vt:lpwstr/>
  </property>
  <property fmtid="{D5CDD505-2E9C-101B-9397-08002B2CF9AE}" pid="18" name="Objective-FileNumber">
    <vt:lpwstr>POL/41536</vt:lpwstr>
  </property>
  <property fmtid="{D5CDD505-2E9C-101B-9397-08002B2CF9AE}" pid="19" name="Objective-Classification">
    <vt:lpwstr>OFFICIAL</vt:lpwstr>
  </property>
  <property fmtid="{D5CDD505-2E9C-101B-9397-08002B2CF9AE}" pid="20" name="Objective-Caveats">
    <vt:lpwstr>Caveat for access to SG Fileplan</vt:lpwstr>
  </property>
  <property fmtid="{D5CDD505-2E9C-101B-9397-08002B2CF9AE}" pid="21" name="Objective-Date of Original [system]">
    <vt:lpwstr/>
  </property>
  <property fmtid="{D5CDD505-2E9C-101B-9397-08002B2CF9AE}" pid="22" name="Objective-Date Received [system]">
    <vt:lpwstr/>
  </property>
  <property fmtid="{D5CDD505-2E9C-101B-9397-08002B2CF9AE}" pid="23" name="Objective-SG Web Publication - Category [system]">
    <vt:lpwstr/>
  </property>
  <property fmtid="{D5CDD505-2E9C-101B-9397-08002B2CF9AE}" pid="24" name="Objective-SG Web Publication - Category 2 Classification [system]">
    <vt:lpwstr/>
  </property>
  <property fmtid="{D5CDD505-2E9C-101B-9397-08002B2CF9AE}" pid="25" name="Objective-Description">
    <vt:lpwstr/>
  </property>
  <property fmtid="{D5CDD505-2E9C-101B-9397-08002B2CF9AE}" pid="26" name="Objective-VersionId">
    <vt:lpwstr>vA80054315</vt:lpwstr>
  </property>
  <property fmtid="{D5CDD505-2E9C-101B-9397-08002B2CF9AE}" pid="27" name="Objective-Date of Original">
    <vt:lpwstr/>
  </property>
  <property fmtid="{D5CDD505-2E9C-101B-9397-08002B2CF9AE}" pid="28" name="Objective-Date Received">
    <vt:lpwstr/>
  </property>
  <property fmtid="{D5CDD505-2E9C-101B-9397-08002B2CF9AE}" pid="29" name="Objective-SG Web Publication - Category">
    <vt:lpwstr/>
  </property>
  <property fmtid="{D5CDD505-2E9C-101B-9397-08002B2CF9AE}" pid="30" name="Objective-SG Web Publication - Category 2 Classification">
    <vt:lpwstr/>
  </property>
  <property fmtid="{D5CDD505-2E9C-101B-9397-08002B2CF9AE}" pid="31" name="Objective-Connect Creator">
    <vt:lpwstr/>
  </property>
  <property fmtid="{D5CDD505-2E9C-101B-9397-08002B2CF9AE}" pid="32" name="Objective-Required Redaction">
    <vt:lpwstr/>
  </property>
  <property fmtid="{D5CDD505-2E9C-101B-9397-08002B2CF9AE}" pid="33" name="ContentTypeId">
    <vt:lpwstr>0x0101009AF2C7C01829B14BA755309D5E279C90</vt:lpwstr>
  </property>
  <property fmtid="{D5CDD505-2E9C-101B-9397-08002B2CF9AE}" pid="34" name="Objective-Shared By">
    <vt:lpwstr/>
  </property>
</Properties>
</file>