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B7C24-EAAE-4081-9F46-8CDDEDBB054C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353792-EB81-44F1-B724-944E138F00AD}">
      <dgm:prSet phldrT="[Text]"/>
      <dgm:spPr/>
      <dgm:t>
        <a:bodyPr/>
        <a:lstStyle/>
        <a:p>
          <a:r>
            <a:rPr lang="en-US">
              <a:latin typeface="Helvetica" panose="020B0604020202020204" pitchFamily="34" charset="0"/>
              <a:cs typeface="Helvetica" panose="020B0604020202020204" pitchFamily="34" charset="0"/>
            </a:rPr>
            <a:t>Mid-Level</a:t>
          </a:r>
          <a:r>
            <a:rPr lang="en-US"/>
            <a:t> </a:t>
          </a:r>
        </a:p>
      </dgm:t>
    </dgm:pt>
    <dgm:pt modelId="{27358882-1052-4CCD-9014-49CCFC919C4C}" type="parTrans" cxnId="{D78362BA-4671-4237-822F-5B01F0916647}">
      <dgm:prSet/>
      <dgm:spPr/>
      <dgm:t>
        <a:bodyPr/>
        <a:lstStyle/>
        <a:p>
          <a:endParaRPr lang="en-US"/>
        </a:p>
      </dgm:t>
    </dgm:pt>
    <dgm:pt modelId="{83495E80-FEAB-42CE-9ED8-7B171CFD259B}" type="sibTrans" cxnId="{D78362BA-4671-4237-822F-5B01F0916647}">
      <dgm:prSet/>
      <dgm:spPr/>
      <dgm:t>
        <a:bodyPr/>
        <a:lstStyle/>
        <a:p>
          <a:endParaRPr lang="en-US"/>
        </a:p>
      </dgm:t>
    </dgm:pt>
    <dgm:pt modelId="{1D12FF29-B9DE-4038-B803-AEBD1C255300}">
      <dgm:prSet phldrT="[Text]"/>
      <dgm:spPr/>
      <dgm:t>
        <a:bodyPr/>
        <a:lstStyle/>
        <a:p>
          <a:r>
            <a:rPr lang="en-US">
              <a:latin typeface="Helvetica" panose="020B0604020202020204" pitchFamily="34" charset="0"/>
              <a:cs typeface="Helvetica" panose="020B0604020202020204" pitchFamily="34" charset="0"/>
            </a:rPr>
            <a:t>Counselling Sessions</a:t>
          </a:r>
        </a:p>
      </dgm:t>
    </dgm:pt>
    <dgm:pt modelId="{C91F1DFC-56D4-4CF9-B7E5-85BB9540FF12}" type="parTrans" cxnId="{AA922B84-2202-4A7A-9163-69988861FF4A}">
      <dgm:prSet/>
      <dgm:spPr/>
      <dgm:t>
        <a:bodyPr/>
        <a:lstStyle/>
        <a:p>
          <a:endParaRPr lang="en-US"/>
        </a:p>
      </dgm:t>
    </dgm:pt>
    <dgm:pt modelId="{A6C4FD7E-E8BF-4810-8B18-1298CB013B2F}" type="sibTrans" cxnId="{AA922B84-2202-4A7A-9163-69988861FF4A}">
      <dgm:prSet/>
      <dgm:spPr/>
      <dgm:t>
        <a:bodyPr/>
        <a:lstStyle/>
        <a:p>
          <a:endParaRPr lang="en-US"/>
        </a:p>
      </dgm:t>
    </dgm:pt>
    <dgm:pt modelId="{142FF627-634F-4E69-8DC9-E8E6CCC4825B}">
      <dgm:prSet phldrT="[Text]"/>
      <dgm:spPr/>
      <dgm:t>
        <a:bodyPr/>
        <a:lstStyle/>
        <a:p>
          <a:pPr rtl="0"/>
          <a:r>
            <a:rPr lang="en-US">
              <a:latin typeface="Helvetica"/>
              <a:cs typeface="Helvetica"/>
            </a:rPr>
            <a:t>Low-Level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C0EE9D1F-9250-4638-BDC2-B192C65437C1}" type="parTrans" cxnId="{F474818A-EF7C-47DE-AB68-E71C01ABB359}">
      <dgm:prSet/>
      <dgm:spPr/>
      <dgm:t>
        <a:bodyPr/>
        <a:lstStyle/>
        <a:p>
          <a:endParaRPr lang="en-US"/>
        </a:p>
      </dgm:t>
    </dgm:pt>
    <dgm:pt modelId="{71776F26-8146-48BA-8AEC-5D9FB7776D19}" type="sibTrans" cxnId="{F474818A-EF7C-47DE-AB68-E71C01ABB359}">
      <dgm:prSet/>
      <dgm:spPr/>
      <dgm:t>
        <a:bodyPr/>
        <a:lstStyle/>
        <a:p>
          <a:endParaRPr lang="en-US"/>
        </a:p>
      </dgm:t>
    </dgm:pt>
    <dgm:pt modelId="{12FDE294-8437-4278-93B2-848AEB279E6C}">
      <dgm:prSet phldrT="[Text]"/>
      <dgm:spPr/>
      <dgm:t>
        <a:bodyPr/>
        <a:lstStyle/>
        <a:p>
          <a:pPr rtl="0"/>
          <a:r>
            <a:rPr lang="en-US">
              <a:latin typeface="Helvetica" panose="020B0604020202020204" pitchFamily="34" charset="0"/>
              <a:cs typeface="Helvetica" panose="020B0604020202020204" pitchFamily="34" charset="0"/>
            </a:rPr>
            <a:t>Stress Management </a:t>
          </a:r>
          <a:r>
            <a:rPr lang="en-US">
              <a:latin typeface="Helvetica"/>
              <a:cs typeface="Helvetica"/>
            </a:rPr>
            <a:t>Workshops</a:t>
          </a:r>
          <a:endParaRPr lang="en-US">
            <a:latin typeface="Calibri Light" panose="020F0302020204030204"/>
            <a:cs typeface="Calibri Light" panose="020F0302020204030204"/>
          </a:endParaRPr>
        </a:p>
      </dgm:t>
    </dgm:pt>
    <dgm:pt modelId="{1F933FBB-983E-4C1A-87BC-EB6303F69F66}" type="parTrans" cxnId="{5F2D6844-1E90-49EF-8F70-F478CB03CA6B}">
      <dgm:prSet/>
      <dgm:spPr/>
      <dgm:t>
        <a:bodyPr/>
        <a:lstStyle/>
        <a:p>
          <a:endParaRPr lang="en-US"/>
        </a:p>
      </dgm:t>
    </dgm:pt>
    <dgm:pt modelId="{1B7926E2-4477-4E87-BE86-BE08A8F1105E}" type="sibTrans" cxnId="{5F2D6844-1E90-49EF-8F70-F478CB03CA6B}">
      <dgm:prSet/>
      <dgm:spPr/>
      <dgm:t>
        <a:bodyPr/>
        <a:lstStyle/>
        <a:p>
          <a:endParaRPr lang="en-US"/>
        </a:p>
      </dgm:t>
    </dgm:pt>
    <dgm:pt modelId="{50577A3A-A106-4057-ADD7-CD4556BC2606}">
      <dgm:prSet phldrT="[Text]"/>
      <dgm:spPr/>
      <dgm:t>
        <a:bodyPr/>
        <a:lstStyle/>
        <a:p>
          <a:r>
            <a:rPr lang="en-US">
              <a:latin typeface="Helvetica" panose="020B0604020202020204" pitchFamily="34" charset="0"/>
              <a:cs typeface="Helvetica" panose="020B0604020202020204" pitchFamily="34" charset="0"/>
            </a:rPr>
            <a:t>Befriending Service</a:t>
          </a:r>
        </a:p>
      </dgm:t>
    </dgm:pt>
    <dgm:pt modelId="{EF196CE7-69E2-4A3C-A8AA-DE43A271E8E0}" type="parTrans" cxnId="{AAAEFB0F-F108-4F80-9191-4B4565AC2B63}">
      <dgm:prSet/>
      <dgm:spPr/>
      <dgm:t>
        <a:bodyPr/>
        <a:lstStyle/>
        <a:p>
          <a:endParaRPr lang="en-US"/>
        </a:p>
      </dgm:t>
    </dgm:pt>
    <dgm:pt modelId="{DD110957-CF77-47C0-BB31-F6E6642A6FC0}" type="sibTrans" cxnId="{AAAEFB0F-F108-4F80-9191-4B4565AC2B63}">
      <dgm:prSet/>
      <dgm:spPr/>
      <dgm:t>
        <a:bodyPr/>
        <a:lstStyle/>
        <a:p>
          <a:endParaRPr lang="en-US"/>
        </a:p>
      </dgm:t>
    </dgm:pt>
    <dgm:pt modelId="{4E4DC978-8313-42E3-9C0B-178F13F10160}">
      <dgm:prSet phldrT="[Text]" phldr="0"/>
      <dgm:spPr/>
      <dgm:t>
        <a:bodyPr/>
        <a:lstStyle/>
        <a:p>
          <a:pPr rtl="0"/>
          <a:r>
            <a:rPr lang="en-US">
              <a:latin typeface="Helvetica"/>
              <a:cs typeface="Helvetica"/>
            </a:rPr>
            <a:t>Therapeutic Support Groups</a:t>
          </a:r>
        </a:p>
      </dgm:t>
    </dgm:pt>
    <dgm:pt modelId="{E09D0EA5-5ABD-45D7-9A71-08F74F378354}" type="parTrans" cxnId="{DEA83F72-CE82-491A-A582-2E32EA9557F1}">
      <dgm:prSet/>
      <dgm:spPr/>
      <dgm:t>
        <a:bodyPr/>
        <a:lstStyle/>
        <a:p>
          <a:endParaRPr lang="en-US"/>
        </a:p>
      </dgm:t>
    </dgm:pt>
    <dgm:pt modelId="{73FA0C35-D61D-445E-B437-CD7A74A5D2CE}" type="sibTrans" cxnId="{DEA83F72-CE82-491A-A582-2E32EA9557F1}">
      <dgm:prSet/>
      <dgm:spPr/>
      <dgm:t>
        <a:bodyPr/>
        <a:lstStyle/>
        <a:p>
          <a:endParaRPr lang="en-US"/>
        </a:p>
      </dgm:t>
    </dgm:pt>
    <dgm:pt modelId="{546785D5-5E6F-4AB8-9D37-446DB825412C}">
      <dgm:prSet phldrT="[Text]"/>
      <dgm:spPr/>
      <dgm:t>
        <a:bodyPr/>
        <a:lstStyle/>
        <a:p>
          <a:r>
            <a:rPr lang="en-US">
              <a:latin typeface="Helvetica" panose="020B0604020202020204" pitchFamily="34" charset="0"/>
              <a:cs typeface="Helvetica" panose="020B0604020202020204" pitchFamily="34" charset="0"/>
            </a:rPr>
            <a:t>Self-help Resource</a:t>
          </a:r>
        </a:p>
      </dgm:t>
    </dgm:pt>
    <dgm:pt modelId="{4850B83F-0B17-4B68-A2CA-89789222F273}" type="parTrans" cxnId="{1C5DFEC3-BD85-45DF-8BBB-2100C8B2B155}">
      <dgm:prSet/>
      <dgm:spPr/>
      <dgm:t>
        <a:bodyPr/>
        <a:lstStyle/>
        <a:p>
          <a:endParaRPr lang="en-US"/>
        </a:p>
      </dgm:t>
    </dgm:pt>
    <dgm:pt modelId="{93971D01-814C-48FC-857D-DCFDF098970E}" type="sibTrans" cxnId="{1C5DFEC3-BD85-45DF-8BBB-2100C8B2B155}">
      <dgm:prSet/>
      <dgm:spPr/>
      <dgm:t>
        <a:bodyPr/>
        <a:lstStyle/>
        <a:p>
          <a:endParaRPr lang="en-US"/>
        </a:p>
      </dgm:t>
    </dgm:pt>
    <dgm:pt modelId="{5C875789-C7B8-45D0-B630-20204F93AC25}">
      <dgm:prSet phldr="0"/>
      <dgm:spPr/>
      <dgm:t>
        <a:bodyPr/>
        <a:lstStyle/>
        <a:p>
          <a:r>
            <a:rPr lang="en-US">
              <a:latin typeface="Helvetica"/>
              <a:cs typeface="Helvetica"/>
            </a:rPr>
            <a:t>Mindfulness Sessions</a:t>
          </a:r>
          <a:endParaRPr lang="en-US"/>
        </a:p>
      </dgm:t>
    </dgm:pt>
    <dgm:pt modelId="{0A72C4C2-BDD6-418E-A0CC-DC746EB0F3B0}" type="parTrans" cxnId="{D93D6CD1-8E1D-4BAA-AE9E-849692428B2B}">
      <dgm:prSet/>
      <dgm:spPr/>
      <dgm:t>
        <a:bodyPr/>
        <a:lstStyle/>
        <a:p>
          <a:endParaRPr lang="en-US"/>
        </a:p>
      </dgm:t>
    </dgm:pt>
    <dgm:pt modelId="{2DE8F1F8-9619-4B51-9E41-72CC096A14EF}" type="sibTrans" cxnId="{D93D6CD1-8E1D-4BAA-AE9E-849692428B2B}">
      <dgm:prSet/>
      <dgm:spPr/>
      <dgm:t>
        <a:bodyPr/>
        <a:lstStyle/>
        <a:p>
          <a:endParaRPr lang="en-US"/>
        </a:p>
      </dgm:t>
    </dgm:pt>
    <dgm:pt modelId="{CF214D15-E706-4245-866D-2EC20957DC67}" type="pres">
      <dgm:prSet presAssocID="{E82B7C24-EAAE-4081-9F46-8CDDEDBB05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95EA06-1E1F-47F4-8551-5B1667359392}" type="pres">
      <dgm:prSet presAssocID="{34353792-EB81-44F1-B724-944E138F00AD}" presName="linNode" presStyleCnt="0"/>
      <dgm:spPr/>
    </dgm:pt>
    <dgm:pt modelId="{1925BE64-5D0A-42D3-BDB9-9E30E854B2E4}" type="pres">
      <dgm:prSet presAssocID="{34353792-EB81-44F1-B724-944E138F00AD}" presName="parTx" presStyleLbl="revTx" presStyleIdx="0" presStyleCnt="2" custScaleX="3998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0B313-14D8-462A-9BD8-8EF03CFFFD78}" type="pres">
      <dgm:prSet presAssocID="{34353792-EB81-44F1-B724-944E138F00AD}" presName="bracket" presStyleLbl="parChTrans1D1" presStyleIdx="0" presStyleCnt="2"/>
      <dgm:spPr/>
    </dgm:pt>
    <dgm:pt modelId="{8D00CC62-A6A3-442B-AA23-9E81067A453C}" type="pres">
      <dgm:prSet presAssocID="{34353792-EB81-44F1-B724-944E138F00AD}" presName="spH" presStyleCnt="0"/>
      <dgm:spPr/>
    </dgm:pt>
    <dgm:pt modelId="{8F20DEF0-2612-4946-932C-012B1A878F53}" type="pres">
      <dgm:prSet presAssocID="{34353792-EB81-44F1-B724-944E138F00AD}" presName="desTx" presStyleLbl="node1" presStyleIdx="0" presStyleCnt="2" custScaleX="271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DE621-D7B4-48B6-BCAE-4BD2DADB9417}" type="pres">
      <dgm:prSet presAssocID="{83495E80-FEAB-42CE-9ED8-7B171CFD259B}" presName="spV" presStyleCnt="0"/>
      <dgm:spPr/>
    </dgm:pt>
    <dgm:pt modelId="{387BE660-7552-49B0-9490-A9C12E0C948A}" type="pres">
      <dgm:prSet presAssocID="{142FF627-634F-4E69-8DC9-E8E6CCC4825B}" presName="linNode" presStyleCnt="0"/>
      <dgm:spPr/>
    </dgm:pt>
    <dgm:pt modelId="{0CE3BBE8-10E4-4A37-80B6-CD6FD128A38A}" type="pres">
      <dgm:prSet presAssocID="{142FF627-634F-4E69-8DC9-E8E6CCC4825B}" presName="parTx" presStyleLbl="revTx" presStyleIdx="1" presStyleCnt="2" custScaleX="320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9C5BB-8760-43D8-887C-7342FAFF369C}" type="pres">
      <dgm:prSet presAssocID="{142FF627-634F-4E69-8DC9-E8E6CCC4825B}" presName="bracket" presStyleLbl="parChTrans1D1" presStyleIdx="1" presStyleCnt="2"/>
      <dgm:spPr/>
    </dgm:pt>
    <dgm:pt modelId="{27A18569-A96B-465B-A354-3A321D5B1071}" type="pres">
      <dgm:prSet presAssocID="{142FF627-634F-4E69-8DC9-E8E6CCC4825B}" presName="spH" presStyleCnt="0"/>
      <dgm:spPr/>
    </dgm:pt>
    <dgm:pt modelId="{2CF096B2-E77A-4961-8C15-C7D26892B08C}" type="pres">
      <dgm:prSet presAssocID="{142FF627-634F-4E69-8DC9-E8E6CCC4825B}" presName="desTx" presStyleLbl="node1" presStyleIdx="1" presStyleCnt="2" custScaleX="217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922B84-2202-4A7A-9163-69988861FF4A}" srcId="{34353792-EB81-44F1-B724-944E138F00AD}" destId="{1D12FF29-B9DE-4038-B803-AEBD1C255300}" srcOrd="0" destOrd="0" parTransId="{C91F1DFC-56D4-4CF9-B7E5-85BB9540FF12}" sibTransId="{A6C4FD7E-E8BF-4810-8B18-1298CB013B2F}"/>
    <dgm:cxn modelId="{3CF297F5-5456-4A5E-8797-EBEFBA204CBD}" type="presOf" srcId="{142FF627-634F-4E69-8DC9-E8E6CCC4825B}" destId="{0CE3BBE8-10E4-4A37-80B6-CD6FD128A38A}" srcOrd="0" destOrd="0" presId="urn:diagrams.loki3.com/BracketList"/>
    <dgm:cxn modelId="{DEA83F72-CE82-491A-A582-2E32EA9557F1}" srcId="{34353792-EB81-44F1-B724-944E138F00AD}" destId="{4E4DC978-8313-42E3-9C0B-178F13F10160}" srcOrd="1" destOrd="0" parTransId="{E09D0EA5-5ABD-45D7-9A71-08F74F378354}" sibTransId="{73FA0C35-D61D-445E-B437-CD7A74A5D2CE}"/>
    <dgm:cxn modelId="{D93D6CD1-8E1D-4BAA-AE9E-849692428B2B}" srcId="{142FF627-634F-4E69-8DC9-E8E6CCC4825B}" destId="{5C875789-C7B8-45D0-B630-20204F93AC25}" srcOrd="1" destOrd="0" parTransId="{0A72C4C2-BDD6-418E-A0CC-DC746EB0F3B0}" sibTransId="{2DE8F1F8-9619-4B51-9E41-72CC096A14EF}"/>
    <dgm:cxn modelId="{1C5DFEC3-BD85-45DF-8BBB-2100C8B2B155}" srcId="{142FF627-634F-4E69-8DC9-E8E6CCC4825B}" destId="{546785D5-5E6F-4AB8-9D37-446DB825412C}" srcOrd="3" destOrd="0" parTransId="{4850B83F-0B17-4B68-A2CA-89789222F273}" sibTransId="{93971D01-814C-48FC-857D-DCFDF098970E}"/>
    <dgm:cxn modelId="{AAAEFB0F-F108-4F80-9191-4B4565AC2B63}" srcId="{142FF627-634F-4E69-8DC9-E8E6CCC4825B}" destId="{50577A3A-A106-4057-ADD7-CD4556BC2606}" srcOrd="2" destOrd="0" parTransId="{EF196CE7-69E2-4A3C-A8AA-DE43A271E8E0}" sibTransId="{DD110957-CF77-47C0-BB31-F6E6642A6FC0}"/>
    <dgm:cxn modelId="{5F2D6844-1E90-49EF-8F70-F478CB03CA6B}" srcId="{142FF627-634F-4E69-8DC9-E8E6CCC4825B}" destId="{12FDE294-8437-4278-93B2-848AEB279E6C}" srcOrd="0" destOrd="0" parTransId="{1F933FBB-983E-4C1A-87BC-EB6303F69F66}" sibTransId="{1B7926E2-4477-4E87-BE86-BE08A8F1105E}"/>
    <dgm:cxn modelId="{8240ADA0-ACB0-416B-94B3-BCDD2B178C34}" type="presOf" srcId="{546785D5-5E6F-4AB8-9D37-446DB825412C}" destId="{2CF096B2-E77A-4961-8C15-C7D26892B08C}" srcOrd="0" destOrd="3" presId="urn:diagrams.loki3.com/BracketList"/>
    <dgm:cxn modelId="{721D7034-535A-47DE-83F2-F1E322844BD4}" type="presOf" srcId="{5C875789-C7B8-45D0-B630-20204F93AC25}" destId="{2CF096B2-E77A-4961-8C15-C7D26892B08C}" srcOrd="0" destOrd="1" presId="urn:diagrams.loki3.com/BracketList"/>
    <dgm:cxn modelId="{9EDA71FE-3F13-4DD6-A8A7-3D5CF1D3FF61}" type="presOf" srcId="{50577A3A-A106-4057-ADD7-CD4556BC2606}" destId="{2CF096B2-E77A-4961-8C15-C7D26892B08C}" srcOrd="0" destOrd="2" presId="urn:diagrams.loki3.com/BracketList"/>
    <dgm:cxn modelId="{EA98D82A-561D-4350-8500-9CA7744714C9}" type="presOf" srcId="{4E4DC978-8313-42E3-9C0B-178F13F10160}" destId="{8F20DEF0-2612-4946-932C-012B1A878F53}" srcOrd="0" destOrd="1" presId="urn:diagrams.loki3.com/BracketList"/>
    <dgm:cxn modelId="{0D11003C-05CC-4AFD-916D-2FA0752BA483}" type="presOf" srcId="{E82B7C24-EAAE-4081-9F46-8CDDEDBB054C}" destId="{CF214D15-E706-4245-866D-2EC20957DC67}" srcOrd="0" destOrd="0" presId="urn:diagrams.loki3.com/BracketList"/>
    <dgm:cxn modelId="{C8DF641F-DB7F-4DE3-937D-192712D074FB}" type="presOf" srcId="{12FDE294-8437-4278-93B2-848AEB279E6C}" destId="{2CF096B2-E77A-4961-8C15-C7D26892B08C}" srcOrd="0" destOrd="0" presId="urn:diagrams.loki3.com/BracketList"/>
    <dgm:cxn modelId="{F474818A-EF7C-47DE-AB68-E71C01ABB359}" srcId="{E82B7C24-EAAE-4081-9F46-8CDDEDBB054C}" destId="{142FF627-634F-4E69-8DC9-E8E6CCC4825B}" srcOrd="1" destOrd="0" parTransId="{C0EE9D1F-9250-4638-BDC2-B192C65437C1}" sibTransId="{71776F26-8146-48BA-8AEC-5D9FB7776D19}"/>
    <dgm:cxn modelId="{BCC941AB-C42B-4AAF-929C-E96C83737B99}" type="presOf" srcId="{1D12FF29-B9DE-4038-B803-AEBD1C255300}" destId="{8F20DEF0-2612-4946-932C-012B1A878F53}" srcOrd="0" destOrd="0" presId="urn:diagrams.loki3.com/BracketList"/>
    <dgm:cxn modelId="{56181AA6-AA1A-4B89-A7B0-8BE0B3BA7A14}" type="presOf" srcId="{34353792-EB81-44F1-B724-944E138F00AD}" destId="{1925BE64-5D0A-42D3-BDB9-9E30E854B2E4}" srcOrd="0" destOrd="0" presId="urn:diagrams.loki3.com/BracketList"/>
    <dgm:cxn modelId="{D78362BA-4671-4237-822F-5B01F0916647}" srcId="{E82B7C24-EAAE-4081-9F46-8CDDEDBB054C}" destId="{34353792-EB81-44F1-B724-944E138F00AD}" srcOrd="0" destOrd="0" parTransId="{27358882-1052-4CCD-9014-49CCFC919C4C}" sibTransId="{83495E80-FEAB-42CE-9ED8-7B171CFD259B}"/>
    <dgm:cxn modelId="{53731DE9-6F49-4F7D-8EB6-62BD01021ABE}" type="presParOf" srcId="{CF214D15-E706-4245-866D-2EC20957DC67}" destId="{0195EA06-1E1F-47F4-8551-5B1667359392}" srcOrd="0" destOrd="0" presId="urn:diagrams.loki3.com/BracketList"/>
    <dgm:cxn modelId="{142CDD43-24AB-4266-AF82-7EC43B46DBBE}" type="presParOf" srcId="{0195EA06-1E1F-47F4-8551-5B1667359392}" destId="{1925BE64-5D0A-42D3-BDB9-9E30E854B2E4}" srcOrd="0" destOrd="0" presId="urn:diagrams.loki3.com/BracketList"/>
    <dgm:cxn modelId="{A2EC18AB-DD88-4B8F-927A-40B4F996C945}" type="presParOf" srcId="{0195EA06-1E1F-47F4-8551-5B1667359392}" destId="{5480B313-14D8-462A-9BD8-8EF03CFFFD78}" srcOrd="1" destOrd="0" presId="urn:diagrams.loki3.com/BracketList"/>
    <dgm:cxn modelId="{DA9D02B7-AA0F-498D-AC54-4AC5491167D4}" type="presParOf" srcId="{0195EA06-1E1F-47F4-8551-5B1667359392}" destId="{8D00CC62-A6A3-442B-AA23-9E81067A453C}" srcOrd="2" destOrd="0" presId="urn:diagrams.loki3.com/BracketList"/>
    <dgm:cxn modelId="{E88793E2-22E3-4040-B8B7-FCCFF0591537}" type="presParOf" srcId="{0195EA06-1E1F-47F4-8551-5B1667359392}" destId="{8F20DEF0-2612-4946-932C-012B1A878F53}" srcOrd="3" destOrd="0" presId="urn:diagrams.loki3.com/BracketList"/>
    <dgm:cxn modelId="{D9A5AA9D-9B3E-481C-A663-428E328D1432}" type="presParOf" srcId="{CF214D15-E706-4245-866D-2EC20957DC67}" destId="{7C4DE621-D7B4-48B6-BCAE-4BD2DADB9417}" srcOrd="1" destOrd="0" presId="urn:diagrams.loki3.com/BracketList"/>
    <dgm:cxn modelId="{A7362E11-4513-440D-9631-2BD1E11115ED}" type="presParOf" srcId="{CF214D15-E706-4245-866D-2EC20957DC67}" destId="{387BE660-7552-49B0-9490-A9C12E0C948A}" srcOrd="2" destOrd="0" presId="urn:diagrams.loki3.com/BracketList"/>
    <dgm:cxn modelId="{6DA15201-CE80-43F8-AD8E-C90BC622EC4F}" type="presParOf" srcId="{387BE660-7552-49B0-9490-A9C12E0C948A}" destId="{0CE3BBE8-10E4-4A37-80B6-CD6FD128A38A}" srcOrd="0" destOrd="0" presId="urn:diagrams.loki3.com/BracketList"/>
    <dgm:cxn modelId="{FE1843E2-ED2F-4B4A-9CBD-988D7C77FCCE}" type="presParOf" srcId="{387BE660-7552-49B0-9490-A9C12E0C948A}" destId="{B8E9C5BB-8760-43D8-887C-7342FAFF369C}" srcOrd="1" destOrd="0" presId="urn:diagrams.loki3.com/BracketList"/>
    <dgm:cxn modelId="{1C29FCFF-DBDD-49C1-9E0D-385D5A950AF5}" type="presParOf" srcId="{387BE660-7552-49B0-9490-A9C12E0C948A}" destId="{27A18569-A96B-465B-A354-3A321D5B1071}" srcOrd="2" destOrd="0" presId="urn:diagrams.loki3.com/BracketList"/>
    <dgm:cxn modelId="{A9807661-3B3B-4A47-94B0-10F7CE9EB6B8}" type="presParOf" srcId="{387BE660-7552-49B0-9490-A9C12E0C948A}" destId="{2CF096B2-E77A-4961-8C15-C7D26892B08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5BE64-5D0A-42D3-BDB9-9E30E854B2E4}">
      <dsp:nvSpPr>
        <dsp:cNvPr id="0" name=""/>
        <dsp:cNvSpPr/>
      </dsp:nvSpPr>
      <dsp:spPr>
        <a:xfrm>
          <a:off x="889" y="279197"/>
          <a:ext cx="3247513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latin typeface="Helvetica" panose="020B0604020202020204" pitchFamily="34" charset="0"/>
              <a:cs typeface="Helvetica" panose="020B0604020202020204" pitchFamily="34" charset="0"/>
            </a:rPr>
            <a:t>Mid-Level</a:t>
          </a:r>
          <a:r>
            <a:rPr lang="en-US" sz="2900" kern="1200"/>
            <a:t> </a:t>
          </a:r>
        </a:p>
      </dsp:txBody>
      <dsp:txXfrm>
        <a:off x="889" y="279197"/>
        <a:ext cx="3247513" cy="574200"/>
      </dsp:txXfrm>
    </dsp:sp>
    <dsp:sp modelId="{5480B313-14D8-462A-9BD8-8EF03CFFFD78}">
      <dsp:nvSpPr>
        <dsp:cNvPr id="0" name=""/>
        <dsp:cNvSpPr/>
      </dsp:nvSpPr>
      <dsp:spPr>
        <a:xfrm>
          <a:off x="3248403" y="27984"/>
          <a:ext cx="162445" cy="10766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0DEF0-2612-4946-932C-012B1A878F53}">
      <dsp:nvSpPr>
        <dsp:cNvPr id="0" name=""/>
        <dsp:cNvSpPr/>
      </dsp:nvSpPr>
      <dsp:spPr>
        <a:xfrm>
          <a:off x="3475827" y="27984"/>
          <a:ext cx="5990973" cy="1076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>
              <a:latin typeface="Helvetica" panose="020B0604020202020204" pitchFamily="34" charset="0"/>
              <a:cs typeface="Helvetica" panose="020B0604020202020204" pitchFamily="34" charset="0"/>
            </a:rPr>
            <a:t>Counselling Sessions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>
              <a:latin typeface="Helvetica"/>
              <a:cs typeface="Helvetica"/>
            </a:rPr>
            <a:t>Therapeutic Support Groups</a:t>
          </a:r>
        </a:p>
      </dsp:txBody>
      <dsp:txXfrm>
        <a:off x="3475827" y="27984"/>
        <a:ext cx="5990973" cy="1076625"/>
      </dsp:txXfrm>
    </dsp:sp>
    <dsp:sp modelId="{0CE3BBE8-10E4-4A37-80B6-CD6FD128A38A}">
      <dsp:nvSpPr>
        <dsp:cNvPr id="0" name=""/>
        <dsp:cNvSpPr/>
      </dsp:nvSpPr>
      <dsp:spPr>
        <a:xfrm>
          <a:off x="889" y="1926759"/>
          <a:ext cx="3229548" cy="57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73660" rIns="206248" bIns="73660" numCol="1" spcCol="1270" anchor="ctr" anchorCtr="0">
          <a:noAutofit/>
        </a:bodyPr>
        <a:lstStyle/>
        <a:p>
          <a:pPr lvl="0" algn="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>
              <a:latin typeface="Helvetica"/>
              <a:cs typeface="Helvetica"/>
            </a:rPr>
            <a:t>Low-Level</a:t>
          </a:r>
          <a:r>
            <a:rPr lang="en-US" sz="2900" kern="1200">
              <a:latin typeface="Calibri Light" panose="020F0302020204030204"/>
            </a:rPr>
            <a:t> </a:t>
          </a:r>
          <a:endParaRPr lang="en-US" sz="2900" kern="1200"/>
        </a:p>
      </dsp:txBody>
      <dsp:txXfrm>
        <a:off x="889" y="1926759"/>
        <a:ext cx="3229548" cy="574200"/>
      </dsp:txXfrm>
    </dsp:sp>
    <dsp:sp modelId="{B8E9C5BB-8760-43D8-887C-7342FAFF369C}">
      <dsp:nvSpPr>
        <dsp:cNvPr id="0" name=""/>
        <dsp:cNvSpPr/>
      </dsp:nvSpPr>
      <dsp:spPr>
        <a:xfrm>
          <a:off x="3230438" y="1209009"/>
          <a:ext cx="201553" cy="20097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096B2-E77A-4961-8C15-C7D26892B08C}">
      <dsp:nvSpPr>
        <dsp:cNvPr id="0" name=""/>
        <dsp:cNvSpPr/>
      </dsp:nvSpPr>
      <dsp:spPr>
        <a:xfrm>
          <a:off x="3512612" y="1209009"/>
          <a:ext cx="5964824" cy="200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>
              <a:latin typeface="Helvetica" panose="020B0604020202020204" pitchFamily="34" charset="0"/>
              <a:cs typeface="Helvetica" panose="020B0604020202020204" pitchFamily="34" charset="0"/>
            </a:rPr>
            <a:t>Stress Management </a:t>
          </a:r>
          <a:r>
            <a:rPr lang="en-US" sz="2900" kern="1200">
              <a:latin typeface="Helvetica"/>
              <a:cs typeface="Helvetica"/>
            </a:rPr>
            <a:t>Workshops</a:t>
          </a:r>
          <a:endParaRPr lang="en-US" sz="2900" kern="1200">
            <a:latin typeface="Calibri Light" panose="020F0302020204030204"/>
            <a:cs typeface="Calibri Light" panose="020F0302020204030204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>
              <a:latin typeface="Helvetica"/>
              <a:cs typeface="Helvetica"/>
            </a:rPr>
            <a:t>Mindfulness Sessions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>
              <a:latin typeface="Helvetica" panose="020B0604020202020204" pitchFamily="34" charset="0"/>
              <a:cs typeface="Helvetica" panose="020B0604020202020204" pitchFamily="34" charset="0"/>
            </a:rPr>
            <a:t>Befriending Service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>
              <a:latin typeface="Helvetica" panose="020B0604020202020204" pitchFamily="34" charset="0"/>
              <a:cs typeface="Helvetica" panose="020B0604020202020204" pitchFamily="34" charset="0"/>
            </a:rPr>
            <a:t>Self-help Resource</a:t>
          </a:r>
        </a:p>
      </dsp:txBody>
      <dsp:txXfrm>
        <a:off x="3512612" y="1209009"/>
        <a:ext cx="5964824" cy="200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DB77-44BB-499E-8F35-0BF39C567952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0B97B-A5A6-4CF6-84C6-EC114D930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6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164E-3F6C-4908-A797-2A0EC76A915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65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164E-3F6C-4908-A797-2A0EC76A91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7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hs_ppt_widescreen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 descr="nhs_ppt_widescreen_v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6" t="57139" b="21431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385" y="5789896"/>
            <a:ext cx="1739902" cy="65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0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widescreen2_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Title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AE3-FD97-44DC-8D39-0996EB8D0EE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9619989" y="5323562"/>
            <a:ext cx="2455101" cy="1340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58" y="5782098"/>
            <a:ext cx="1819659" cy="66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609F34-E951-3C49-8A05-906E9EA6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F24A482-8200-7F42-93B3-720EFBB1A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557" y="860631"/>
            <a:ext cx="4721086" cy="938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i="0">
                <a:solidFill>
                  <a:schemeClr val="accent4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114C72-2E46-2A43-BBF6-5CA7395E4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488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ECD8BF-68B2-E54A-ADE1-79DDD4C0A1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7270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80130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D4CFF1-DA48-E049-B0C1-E9DC27DD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8FF68C-4F49-0A41-8256-43003A44C0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557" y="860631"/>
            <a:ext cx="4721086" cy="938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i="0">
                <a:solidFill>
                  <a:schemeClr val="accent2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0E6C5A6-C2E1-4E48-8ABE-053A25B56F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488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6954A7-8023-FC4B-AFCD-A5D130C38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7270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35237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15DED0-40EA-E84D-BBE2-2C88AC919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ED925EE-EE33-5C43-986D-878E33AF2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5557" y="860631"/>
            <a:ext cx="4721086" cy="938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i="0">
                <a:solidFill>
                  <a:schemeClr val="accent3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n-GB"/>
              <a:t>Slide title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39FEE7-167C-9E4F-9420-87845C3925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488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516758-BD59-2149-8B06-0818135F5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77270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3901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7D8427-B4F5-354F-BB64-B9D95F18B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1639AC6-F912-2C41-B8F9-BCA0965E52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7016" y="2557859"/>
            <a:ext cx="5695123" cy="174228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Final paragraph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EAE3-FD97-44DC-8D39-0996EB8D0EE8}" type="datetimeFigureOut">
              <a:rPr lang="en-GB" smtClean="0"/>
              <a:t>15/06/2022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64F2-4FC3-4444-8AA3-1C09FF358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0152" y="3312589"/>
            <a:ext cx="8690160" cy="1733236"/>
          </a:xfrm>
        </p:spPr>
        <p:txBody>
          <a:bodyPr>
            <a:normAutofit fontScale="90000"/>
          </a:bodyPr>
          <a:lstStyle/>
          <a:p>
            <a:r>
              <a:rPr lang="en-GB" dirty="0"/>
              <a:t>Blended Wellbeing Support for People Affected by Cancer in Scotland through Psychological Therapies</a:t>
            </a:r>
            <a:r>
              <a:rPr lang="en-GB" dirty="0">
                <a:latin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GB" dirty="0">
                <a:solidFill>
                  <a:srgbClr val="14AD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Referrals and </a:t>
            </a:r>
            <a:r>
              <a:rPr lang="en-GB" dirty="0" smtClean="0">
                <a:solidFill>
                  <a:srgbClr val="14AD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Signposting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58" y="2173185"/>
            <a:ext cx="9649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Anyone can refer and 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elf-referrals are welcome.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We support the whole of Scotland with blended services.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Provide free services to the person affected by cancer,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loved ones and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carers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 refer visit our website, completing the referral form.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263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6263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2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C0F2E8-8CE9-4534-8642-43DD64328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642" y="1176415"/>
            <a:ext cx="9018399" cy="3405526"/>
          </a:xfrm>
        </p:spPr>
        <p:txBody>
          <a:bodyPr>
            <a:noAutofit/>
          </a:bodyPr>
          <a:lstStyle/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Thank you for your time.</a:t>
            </a:r>
          </a:p>
          <a:p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3200" dirty="0">
                <a:latin typeface="Helvetica" panose="020B0604020202020204" pitchFamily="34" charset="0"/>
                <a:cs typeface="Helvetica" panose="020B0604020202020204" pitchFamily="34" charset="0"/>
              </a:rPr>
              <a:t>To find out more about our services and referrals visit the Cancer Support Scotland </a:t>
            </a:r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website.</a:t>
            </a:r>
          </a:p>
          <a:p>
            <a:endParaRPr lang="en-GB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www.cancersupportscotland.org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6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04361" y="2090525"/>
            <a:ext cx="10461068" cy="3306821"/>
          </a:xfrm>
        </p:spPr>
        <p:txBody>
          <a:bodyPr lIns="91440" tIns="45720" rIns="91440" bIns="4572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Cancer Support Scotland’s history and services.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Transforming our support to a digital platform.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Helvetica"/>
                <a:cs typeface="Helvetica"/>
              </a:rPr>
              <a:t>Reform for the future with a blended approach to support.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Referrals and signposting to Cancer Support Scotland.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3979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4361" y="1444194"/>
            <a:ext cx="5720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93388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Overview of Session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4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79" y="850099"/>
            <a:ext cx="4721086" cy="938352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GB" sz="3600" dirty="0">
                <a:solidFill>
                  <a:srgbClr val="ECAB0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History</a:t>
            </a: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14DCD87-B1F6-4394-A708-2ECAD1463D1D}"/>
              </a:ext>
            </a:extLst>
          </p:cNvPr>
          <p:cNvSpPr txBox="1">
            <a:spLocks/>
          </p:cNvSpPr>
          <p:nvPr/>
        </p:nvSpPr>
        <p:spPr>
          <a:xfrm>
            <a:off x="6096000" y="2250831"/>
            <a:ext cx="4721225" cy="36132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6F0960D-4294-4C38-8902-CE111D91C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979" y="1788451"/>
            <a:ext cx="10424246" cy="3944249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Helvetica"/>
                <a:cs typeface="Helvetica"/>
              </a:rPr>
              <a:t>Founded by </a:t>
            </a:r>
            <a:r>
              <a:rPr lang="en-US" sz="2400" b="1" dirty="0">
                <a:latin typeface="Helvetica"/>
                <a:cs typeface="Helvetica"/>
              </a:rPr>
              <a:t>Professor Sir Kenneth Calman </a:t>
            </a:r>
            <a:r>
              <a:rPr lang="en-US" sz="2400" dirty="0">
                <a:latin typeface="Helvetica"/>
                <a:cs typeface="Helvetica"/>
              </a:rPr>
              <a:t>(Former Chief Medical Officer)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in 1980. </a:t>
            </a:r>
            <a:endParaRPr lang="en-US" dirty="0">
              <a:cs typeface="Helvetica" pitchFamily="2" charset="0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Helvetica"/>
                <a:cs typeface="Helvetica"/>
              </a:rPr>
              <a:t>Originally named </a:t>
            </a:r>
            <a:r>
              <a:rPr lang="en-US" sz="2400" b="1" dirty="0">
                <a:latin typeface="Helvetica"/>
                <a:cs typeface="Helvetica"/>
              </a:rPr>
              <a:t>“Tak Tent”</a:t>
            </a:r>
            <a:r>
              <a:rPr lang="en-US" sz="2400" dirty="0">
                <a:latin typeface="Helvetica"/>
                <a:cs typeface="Helvetica"/>
              </a:rPr>
              <a:t>, an old Scots phrase meaning “take care”. </a:t>
            </a:r>
            <a:endParaRPr lang="en-US" dirty="0">
              <a:cs typeface="Helvetica" pitchFamily="2" charset="0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Helvetica"/>
                <a:cs typeface="Helvetica"/>
              </a:rPr>
              <a:t>The name was changed to </a:t>
            </a:r>
            <a:r>
              <a:rPr lang="en-US" sz="2400" b="1" dirty="0">
                <a:latin typeface="Helvetica"/>
                <a:cs typeface="Helvetica"/>
              </a:rPr>
              <a:t>Cancer Support Scotland </a:t>
            </a:r>
            <a:r>
              <a:rPr lang="en-US" sz="2400" dirty="0">
                <a:latin typeface="Helvetica"/>
                <a:cs typeface="Helvetica"/>
              </a:rPr>
              <a:t>in 2011.</a:t>
            </a:r>
            <a:endParaRPr lang="en-US" dirty="0">
              <a:cs typeface="Helvetica" pitchFamily="2" charset="0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US" sz="2400" dirty="0">
                <a:latin typeface="Helvetica"/>
                <a:cs typeface="Helvetica"/>
              </a:rPr>
              <a:t>Cancer Support Scotland's main </a:t>
            </a:r>
            <a:r>
              <a:rPr lang="en-US" sz="2400" dirty="0" err="1">
                <a:latin typeface="Helvetica"/>
                <a:cs typeface="Helvetica"/>
              </a:rPr>
              <a:t>centre</a:t>
            </a:r>
            <a:r>
              <a:rPr lang="en-US" sz="2400" dirty="0">
                <a:latin typeface="Helvetica"/>
                <a:cs typeface="Helvetica"/>
              </a:rPr>
              <a:t> is the </a:t>
            </a:r>
            <a:r>
              <a:rPr lang="en-US" sz="2400" b="1" dirty="0">
                <a:latin typeface="Helvetica"/>
                <a:cs typeface="Helvetica"/>
              </a:rPr>
              <a:t>Calman Centre</a:t>
            </a:r>
            <a:r>
              <a:rPr lang="en-US" sz="2400" dirty="0">
                <a:latin typeface="Helvetica"/>
                <a:cs typeface="Helvetica"/>
              </a:rPr>
              <a:t> in the grounds of </a:t>
            </a:r>
            <a:r>
              <a:rPr lang="en-US" sz="2400" dirty="0" err="1">
                <a:latin typeface="Helvetica"/>
                <a:cs typeface="Helvetica"/>
              </a:rPr>
              <a:t>Gartnavel</a:t>
            </a:r>
            <a:r>
              <a:rPr lang="en-US" sz="2400" dirty="0">
                <a:latin typeface="Helvetica"/>
                <a:cs typeface="Helvetica"/>
              </a:rPr>
              <a:t> Hospital. With outreach services across Scotland.</a:t>
            </a:r>
            <a:endParaRPr lang="en-US" dirty="0">
              <a:cs typeface="Helvetica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cs typeface="Helvetica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177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800" y="1063097"/>
            <a:ext cx="4721086" cy="938352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GB" sz="3600" dirty="0">
                <a:solidFill>
                  <a:srgbClr val="9338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Us</a:t>
            </a: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0960D-4294-4C38-8902-CE111D91C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800" y="2155828"/>
            <a:ext cx="11280396" cy="3698707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Wellbeing champions for those affected by cancer for over </a:t>
            </a:r>
            <a:r>
              <a:rPr lang="en-US" sz="2400" b="1" dirty="0">
                <a:latin typeface="Helvetica"/>
                <a:cs typeface="Helvetica"/>
              </a:rPr>
              <a:t>40 </a:t>
            </a:r>
            <a:r>
              <a:rPr lang="en-US" sz="2400" b="1" dirty="0" smtClean="0">
                <a:latin typeface="Helvetica"/>
                <a:cs typeface="Helvetica"/>
              </a:rPr>
              <a:t>years</a:t>
            </a:r>
            <a:r>
              <a:rPr lang="en-US" sz="2400" dirty="0" smtClean="0">
                <a:latin typeface="Helvetica"/>
                <a:cs typeface="Helvetica"/>
              </a:rPr>
              <a:t>,</a:t>
            </a:r>
            <a:r>
              <a:rPr lang="en-US" sz="2400" b="1" dirty="0" smtClean="0">
                <a:latin typeface="Helvetica"/>
                <a:cs typeface="Helvetica"/>
              </a:rPr>
              <a:t>             </a:t>
            </a:r>
            <a:r>
              <a:rPr lang="en-US" sz="2400" dirty="0" smtClean="0">
                <a:latin typeface="Helvetica"/>
                <a:cs typeface="Helvetica"/>
              </a:rPr>
              <a:t>not </a:t>
            </a:r>
            <a:r>
              <a:rPr lang="en-US" sz="2400" dirty="0">
                <a:latin typeface="Helvetica"/>
                <a:cs typeface="Helvetica"/>
              </a:rPr>
              <a:t>only for those diagnosed, but their loved ones and </a:t>
            </a:r>
            <a:r>
              <a:rPr lang="en-US" sz="2400" dirty="0" err="1">
                <a:latin typeface="Helvetica"/>
                <a:cs typeface="Helvetica"/>
              </a:rPr>
              <a:t>carers</a:t>
            </a:r>
            <a:r>
              <a:rPr lang="en-US" sz="2400" dirty="0">
                <a:latin typeface="Helvetica"/>
                <a:cs typeface="Helvetica"/>
              </a:rPr>
              <a:t> too.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All services </a:t>
            </a:r>
            <a:r>
              <a:rPr lang="en-US" sz="2400" b="1" dirty="0">
                <a:latin typeface="Helvetica"/>
                <a:cs typeface="Helvetica"/>
              </a:rPr>
              <a:t>free </a:t>
            </a:r>
            <a:r>
              <a:rPr lang="en-US" sz="2400" dirty="0">
                <a:latin typeface="Helvetica"/>
                <a:cs typeface="Helvetica"/>
              </a:rPr>
              <a:t>of charge.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Helvetica"/>
                <a:cs typeface="Helvetica"/>
              </a:rPr>
              <a:t>Low</a:t>
            </a:r>
            <a:r>
              <a:rPr lang="en-GB" sz="2400" dirty="0">
                <a:latin typeface="Helvetica"/>
                <a:cs typeface="Helvetica"/>
              </a:rPr>
              <a:t> and </a:t>
            </a:r>
            <a:r>
              <a:rPr lang="en-GB" sz="2400" b="1" dirty="0">
                <a:latin typeface="Helvetica"/>
                <a:cs typeface="Helvetica"/>
              </a:rPr>
              <a:t>mid-level</a:t>
            </a:r>
            <a:r>
              <a:rPr lang="en-GB" sz="2400" dirty="0">
                <a:latin typeface="Helvetica"/>
                <a:cs typeface="Helvetica"/>
              </a:rPr>
              <a:t> psychological support through Wellbeing services.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Helvetica"/>
                <a:cs typeface="Helvetica"/>
              </a:rPr>
              <a:t>Pre pandemic offering</a:t>
            </a:r>
            <a:r>
              <a:rPr lang="en-US" sz="2400" b="1" dirty="0">
                <a:latin typeface="Helvetica"/>
                <a:cs typeface="Helvetica"/>
              </a:rPr>
              <a:t> 6,500 </a:t>
            </a:r>
            <a:r>
              <a:rPr lang="en-US" sz="2400" dirty="0">
                <a:latin typeface="Helvetica"/>
                <a:cs typeface="Helvetica"/>
              </a:rPr>
              <a:t>in-person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appointments a year. 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Helvetica"/>
                <a:cs typeface="Helvetica"/>
              </a:rPr>
              <a:t>Support provided in the </a:t>
            </a:r>
            <a:r>
              <a:rPr lang="en-GB" sz="2400" b="1" dirty="0">
                <a:latin typeface="Helvetica"/>
                <a:cs typeface="Helvetica"/>
              </a:rPr>
              <a:t>Calman Centre </a:t>
            </a:r>
            <a:r>
              <a:rPr lang="en-GB" sz="2400" dirty="0">
                <a:latin typeface="Helvetica"/>
                <a:cs typeface="Helvetica"/>
              </a:rPr>
              <a:t>and </a:t>
            </a:r>
            <a:r>
              <a:rPr lang="en-GB" sz="2400" b="1" dirty="0">
                <a:latin typeface="Helvetica"/>
                <a:cs typeface="Helvetica"/>
              </a:rPr>
              <a:t>Community Outreach Projects</a:t>
            </a:r>
            <a:r>
              <a:rPr lang="en-GB" sz="2400" dirty="0">
                <a:latin typeface="Helvetica"/>
                <a:cs typeface="Helvetica"/>
              </a:rPr>
              <a:t>.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9270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681" y="950026"/>
            <a:ext cx="8980302" cy="1377536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GB" sz="3600" dirty="0">
                <a:solidFill>
                  <a:srgbClr val="ECAB03"/>
                </a:solidFill>
                <a:latin typeface="Helvetica"/>
                <a:cs typeface="Helvetica"/>
              </a:rPr>
              <a:t>Video of Calman Centre and what the Wellbeing support means to people affected by cancer.</a:t>
            </a:r>
            <a:endParaRPr lang="en-GB" sz="3600" dirty="0">
              <a:latin typeface="Helvetica"/>
              <a:cs typeface="Helvetica"/>
            </a:endParaRPr>
          </a:p>
        </p:txBody>
      </p:sp>
      <p:pic>
        <p:nvPicPr>
          <p:cNvPr id="1030" name="Picture 6" descr="https://insertmedia.bing.office.net/th/id/OIP.azP7saUMA8x4K3ClQbuzSwHaHa?w=153&amp;h=153&amp;c=8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2" y="3082616"/>
            <a:ext cx="1887802" cy="18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00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rmAutofit/>
          </a:bodyPr>
          <a:lstStyle/>
          <a:p>
            <a:r>
              <a:rPr lang="en-GB" sz="3600" dirty="0">
                <a:solidFill>
                  <a:srgbClr val="14AD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of </a:t>
            </a:r>
            <a:r>
              <a:rPr lang="en-GB" sz="3600" dirty="0" err="1">
                <a:solidFill>
                  <a:srgbClr val="14AD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COVID</a:t>
            </a:r>
            <a:r>
              <a:rPr lang="en-GB" sz="3600" dirty="0">
                <a:solidFill>
                  <a:srgbClr val="14AD8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-19</a:t>
            </a: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557" y="2116176"/>
            <a:ext cx="10425373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All in-person wellbeing services ceased.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Offered reassurance telephone calls to </a:t>
            </a:r>
            <a:r>
              <a:rPr lang="en-US" sz="2400" b="1" dirty="0">
                <a:latin typeface="Helvetica"/>
                <a:cs typeface="Helvetica"/>
              </a:rPr>
              <a:t>700 </a:t>
            </a:r>
            <a:r>
              <a:rPr lang="en-US" sz="2400" dirty="0">
                <a:latin typeface="Helvetica"/>
                <a:cs typeface="Helvetica"/>
              </a:rPr>
              <a:t>people affected by cancer.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Transformed our in-person </a:t>
            </a:r>
            <a:r>
              <a:rPr lang="en-US" sz="2400" b="1" dirty="0">
                <a:latin typeface="Helvetica"/>
                <a:cs typeface="Helvetica"/>
              </a:rPr>
              <a:t>Counselling Service </a:t>
            </a:r>
            <a:r>
              <a:rPr lang="en-US" sz="2400" dirty="0">
                <a:latin typeface="Helvetica"/>
                <a:cs typeface="Helvetica"/>
              </a:rPr>
              <a:t>and </a:t>
            </a:r>
            <a:r>
              <a:rPr lang="en-US" sz="2400" b="1" dirty="0">
                <a:latin typeface="Helvetica"/>
                <a:cs typeface="Helvetica"/>
              </a:rPr>
              <a:t>Stress Management Workshops</a:t>
            </a:r>
            <a:r>
              <a:rPr lang="en-US" sz="2400" dirty="0">
                <a:latin typeface="Helvetica"/>
                <a:cs typeface="Helvetica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/>
              <a:cs typeface="Helvetic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/>
                <a:cs typeface="Helvetica"/>
              </a:rPr>
              <a:t>Developed online </a:t>
            </a:r>
            <a:r>
              <a:rPr lang="en-US" sz="2400" b="1" dirty="0">
                <a:latin typeface="Helvetica"/>
                <a:cs typeface="Helvetica"/>
              </a:rPr>
              <a:t>Mindfulness Sessions </a:t>
            </a:r>
            <a:r>
              <a:rPr lang="en-US" sz="2400" dirty="0">
                <a:latin typeface="Helvetica"/>
                <a:cs typeface="Helvetica"/>
              </a:rPr>
              <a:t>and </a:t>
            </a:r>
            <a:r>
              <a:rPr lang="en-US" sz="2400" b="1" dirty="0">
                <a:latin typeface="Helvetica"/>
                <a:cs typeface="Helvetica"/>
              </a:rPr>
              <a:t>Self-Help Resources.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6357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1184" y="1511561"/>
            <a:ext cx="8679700" cy="748196"/>
          </a:xfrm>
        </p:spPr>
        <p:txBody>
          <a:bodyPr>
            <a:no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>
                <a:solidFill>
                  <a:srgbClr val="9338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Psychological </a:t>
            </a:r>
            <a:r>
              <a:rPr lang="en-GB" sz="3600" dirty="0">
                <a:solidFill>
                  <a:srgbClr val="9338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Therapies</a:t>
            </a:r>
            <a:endParaRPr lang="en-GB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66835" y="2863543"/>
          <a:ext cx="9478327" cy="324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1184" y="865230"/>
            <a:ext cx="867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93388D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Reform for the Future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3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681" y="950026"/>
            <a:ext cx="9890984" cy="1377536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GB" sz="3600" dirty="0">
                <a:solidFill>
                  <a:srgbClr val="ECAB03"/>
                </a:solidFill>
                <a:latin typeface="Helvetica"/>
                <a:cs typeface="Helvetica"/>
              </a:rPr>
              <a:t>Video from Sue Hanson.</a:t>
            </a:r>
            <a:r>
              <a:rPr lang="en-GB" sz="3600" dirty="0">
                <a:solidFill>
                  <a:srgbClr val="ECAB0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3600" dirty="0">
                <a:solidFill>
                  <a:srgbClr val="ECAB0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3600" dirty="0">
                <a:solidFill>
                  <a:srgbClr val="ECAB03"/>
                </a:solidFill>
                <a:latin typeface="Helvetica"/>
                <a:cs typeface="Helvetica"/>
              </a:rPr>
              <a:t>Counsellor with Cancer Support Scotland.</a:t>
            </a:r>
            <a:endParaRPr lang="en-GB" sz="3600" dirty="0">
              <a:latin typeface="Helvetica"/>
              <a:cs typeface="Helvetica"/>
            </a:endParaRPr>
          </a:p>
        </p:txBody>
      </p:sp>
      <p:pic>
        <p:nvPicPr>
          <p:cNvPr id="1030" name="Picture 6" descr="https://insertmedia.bing.office.net/th/id/OIP.azP7saUMA8x4K3ClQbuzSwHaHa?w=153&amp;h=153&amp;c=8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72" y="3082616"/>
            <a:ext cx="1887802" cy="188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5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7105C8-B9D6-4DDF-ADA6-3877B8E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56" y="860631"/>
            <a:ext cx="7397165" cy="938352"/>
          </a:xfrm>
        </p:spPr>
        <p:txBody>
          <a:bodyPr lIns="91440" tIns="45720" rIns="91440" bIns="45720" anchor="b">
            <a:normAutofit/>
          </a:bodyPr>
          <a:lstStyle/>
          <a:p>
            <a:r>
              <a:rPr lang="en-GB" sz="3600" dirty="0">
                <a:solidFill>
                  <a:srgbClr val="ECAB0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the people we support say….</a:t>
            </a:r>
            <a:endParaRPr lang="en-GB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0960D-4294-4C38-8902-CE111D91C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556" y="2037076"/>
            <a:ext cx="10401623" cy="3805585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GB" sz="2400" dirty="0">
                <a:cs typeface="Helvetica"/>
              </a:rPr>
              <a:t>“I don’t think I would have got through all this without you.” </a:t>
            </a:r>
            <a:r>
              <a:rPr lang="en-GB" sz="2400" i="1" dirty="0">
                <a:cs typeface="Helvetica"/>
              </a:rPr>
              <a:t>E.G., Befriending Call.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cs typeface="Helvetica"/>
              </a:rPr>
              <a:t>“It's been a lifesaver, and given me windows of brightness in very dark times.” </a:t>
            </a:r>
            <a:r>
              <a:rPr lang="en-GB" sz="2400" i="1" dirty="0">
                <a:cs typeface="Helvetica"/>
              </a:rPr>
              <a:t>Anon, Counselling.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40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en-GB" sz="2400" dirty="0"/>
              <a:t>“The breathing techniques help when I’m feeling stressed……It has helped me put things into perspective.” </a:t>
            </a:r>
            <a:r>
              <a:rPr lang="en-GB" sz="2400" i="1" dirty="0"/>
              <a:t>Anon, Stress Management Workshops.</a:t>
            </a:r>
            <a:endParaRPr lang="en-GB" sz="2400" i="1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0876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A38425529</value>
    </field>
    <field name="Objective-Title">
      <value order="0">2022 - NHS Scotland Event - Governance - Presentation Title Slide - Final</value>
    </field>
    <field name="Objective-Description">
      <value order="0"/>
    </field>
    <field name="Objective-CreationStamp">
      <value order="0">2022-06-07T14:12:36Z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2022-06-07T14:13:13Z</value>
    </field>
    <field name="Objective-Owner">
      <value order="0">Ramage, Emily E (U445885)</value>
    </field>
    <field name="Objective-Path">
      <value order="0">Objective Global Folder:SG File Plan:Health, nutrition and care:National Health Service (NHS):General:Casework: National Health Service (NHS) - general:DG Health - Business Management and Support: Communications: NHS Scotland Event 2022: 2021-2026</value>
    </field>
    <field name="Objective-Parent">
      <value order="0">DG Health - Business Management and Support: Communications: NHS Scotland Event 2022: 2021-2026</value>
    </field>
    <field name="Objective-State">
      <value order="0">Being Drafted</value>
    </field>
    <field name="Objective-VersionId">
      <value order="0">vA56886902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PROJ/46489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436</Words>
  <Application>Microsoft Office PowerPoint</Application>
  <PresentationFormat>Widescreen</PresentationFormat>
  <Paragraphs>58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Office Theme</vt:lpstr>
      <vt:lpstr>Blended Wellbeing Support for People Affected by Cancer in Scotland through Psychological Therapies </vt:lpstr>
      <vt:lpstr>PowerPoint Presentation</vt:lpstr>
      <vt:lpstr>Our History</vt:lpstr>
      <vt:lpstr>About Us</vt:lpstr>
      <vt:lpstr>Video of Calman Centre and what the Wellbeing support means to people affected by cancer.</vt:lpstr>
      <vt:lpstr>Impact of COVID-19</vt:lpstr>
      <vt:lpstr> Our Psychological Therapies</vt:lpstr>
      <vt:lpstr>Video from Sue Hanson. Counsellor with Cancer Support Scotland.</vt:lpstr>
      <vt:lpstr>What the people we support say….</vt:lpstr>
      <vt:lpstr>Referrals and Signposting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White</dc:creator>
  <cp:lastModifiedBy>Ramage E (Emily)</cp:lastModifiedBy>
  <cp:revision>15</cp:revision>
  <dcterms:created xsi:type="dcterms:W3CDTF">2013-05-09T10:58:45Z</dcterms:created>
  <dcterms:modified xsi:type="dcterms:W3CDTF">2022-06-15T17:25:04Z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A38425529</vt:lpwstr>
  </property>
  <property fmtid="{D5CDD505-2E9C-101B-9397-08002B2CF9AE}" pid="4" name="Objective-Title">
    <vt:lpwstr>2022 - NHS Scotland Event - Governance - Presentation Title Slide - Final</vt:lpwstr>
  </property>
  <property fmtid="{D5CDD505-2E9C-101B-9397-08002B2CF9AE}" pid="5" name="Objective-Comment">
    <vt:lpwstr/>
  </property>
  <property fmtid="{D5CDD505-2E9C-101B-9397-08002B2CF9AE}" pid="6" name="Objective-CreationStamp">
    <vt:filetime>2022-06-07T14:13:12Z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2022-06-07T14:13:13Z</vt:filetime>
  </property>
  <property fmtid="{D5CDD505-2E9C-101B-9397-08002B2CF9AE}" pid="11" name="Objective-Owner">
    <vt:lpwstr>Ramage, Emily E (U445885)</vt:lpwstr>
  </property>
  <property fmtid="{D5CDD505-2E9C-101B-9397-08002B2CF9AE}" pid="12" name="Objective-Path">
    <vt:lpwstr>Objective Global Folder:SG File Plan:Health, nutrition and care:National Health Service (NHS):General:Casework: National Health Service (NHS) - general:DG Health - Business Management and Support: Communications: NHS Scotland Event 2022: 2021-2026:</vt:lpwstr>
  </property>
  <property fmtid="{D5CDD505-2E9C-101B-9397-08002B2CF9AE}" pid="13" name="Objective-Parent">
    <vt:lpwstr>DG Health - Business Management and Support: Communications: NHS Scotland Event 2022: 2021-2026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OFFICIAL]</vt:lpwstr>
  </property>
  <property fmtid="{D5CDD505-2E9C-101B-9397-08002B2CF9AE}" pid="20" name="Objective-Caveats">
    <vt:lpwstr/>
  </property>
  <property fmtid="{D5CDD505-2E9C-101B-9397-08002B2CF9AE}" pid="21" name="Objective-Date of Original [system]">
    <vt:lpwstr/>
  </property>
  <property fmtid="{D5CDD505-2E9C-101B-9397-08002B2CF9AE}" pid="22" name="Objective-Date Received [system]">
    <vt:lpwstr/>
  </property>
  <property fmtid="{D5CDD505-2E9C-101B-9397-08002B2CF9AE}" pid="23" name="Objective-SG Web Publication - Category [system]">
    <vt:lpwstr/>
  </property>
  <property fmtid="{D5CDD505-2E9C-101B-9397-08002B2CF9AE}" pid="24" name="Objective-SG Web Publication - Category 2 Classifi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vA56886902</vt:lpwstr>
  </property>
  <property fmtid="{D5CDD505-2E9C-101B-9397-08002B2CF9AE}" pid="27" name="Objective-Date of Original">
    <vt:lpwstr/>
  </property>
  <property fmtid="{D5CDD505-2E9C-101B-9397-08002B2CF9AE}" pid="28" name="Objective-Date Received">
    <vt:lpwstr/>
  </property>
  <property fmtid="{D5CDD505-2E9C-101B-9397-08002B2CF9AE}" pid="29" name="Objective-SG Web Publication - Category">
    <vt:lpwstr/>
  </property>
  <property fmtid="{D5CDD505-2E9C-101B-9397-08002B2CF9AE}" pid="30" name="Objective-SG Web Publication - Category 2 Classification">
    <vt:lpwstr/>
  </property>
  <property fmtid="{D5CDD505-2E9C-101B-9397-08002B2CF9AE}" pid="31" name="Objective-Connect Creator">
    <vt:lpwstr/>
  </property>
  <property fmtid="{D5CDD505-2E9C-101B-9397-08002B2CF9AE}" pid="32" name="Objective-Required Redaction">
    <vt:lpwstr/>
  </property>
</Properties>
</file>