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4419" autoAdjust="0"/>
  </p:normalViewPr>
  <p:slideViewPr>
    <p:cSldViewPr snapToGrid="0">
      <p:cViewPr varScale="1">
        <p:scale>
          <a:sx n="86" d="100"/>
          <a:sy n="86" d="100"/>
        </p:scale>
        <p:origin x="7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AC108-5F1B-4863-92DE-635E0C2629BF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8ADEB-53DC-4827-8177-2987CC27F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44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Winter crisis / omicron late 2021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 dirty="0" smtClean="0"/>
              <a:t>Ask from senior NHS leaders and civil servants to consider how volunteering might make a positive contribution to the pressure that the system was under.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2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 dirty="0" smtClean="0"/>
              <a:t>Considered volunteering to support A&amp;E departments, based on the queues</a:t>
            </a:r>
            <a:r>
              <a:rPr lang="en-GB" sz="1200" baseline="0" dirty="0" smtClean="0"/>
              <a:t> of ambulances waiting to unload patients.  This was not a viable option, we weren’t able to see exactly how volunteers could add value easily and that it was potentially a bit risky.</a:t>
            </a:r>
            <a:endParaRPr lang="en-GB" sz="12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 dirty="0" smtClean="0"/>
              <a:t>Then looked</a:t>
            </a:r>
            <a:r>
              <a:rPr lang="en-GB" sz="1200" baseline="0" dirty="0" smtClean="0"/>
              <a:t> at the other end of the system.  Patient discharge, clinical colleagues involved in our discussions told us </a:t>
            </a:r>
            <a:r>
              <a:rPr lang="en-GB" sz="1200" dirty="0" smtClean="0"/>
              <a:t>1500 patients medically ready for discharge waiting in hospital across the country.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2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 dirty="0" smtClean="0"/>
              <a:t>Non vulnerable patients, not in need of a care package – they would benefit from some extra support and staff were expressing</a:t>
            </a:r>
            <a:r>
              <a:rPr lang="en-GB" sz="1200" baseline="0" dirty="0" smtClean="0"/>
              <a:t> that they were just a bit concerned about sending them home.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200" baseline="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 baseline="0" dirty="0" smtClean="0"/>
              <a:t>The idea of a volunteer role which could ‘bridge the gap’ between someone leaving hospital and their first few days at home.  </a:t>
            </a:r>
            <a:endParaRPr lang="en-GB" sz="1200" dirty="0" smtClean="0"/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Partnered with NHS Tayside who agreed to test the concept 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NES</a:t>
            </a:r>
            <a:r>
              <a:rPr lang="en-GB" sz="1200" baseline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who are supporting in the development of a training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Helpforce</a:t>
            </a:r>
            <a:r>
              <a:rPr lang="en-GB" sz="1200" baseline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– can will support us to evaluate and assess the impact.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Local third sector partners in Tayside who know the community based landscape and would be able to connect patients into the relevant local services</a:t>
            </a:r>
          </a:p>
          <a:p>
            <a:endParaRPr lang="en-GB" dirty="0" smtClean="0"/>
          </a:p>
          <a:p>
            <a:r>
              <a:rPr lang="en-GB" dirty="0" smtClean="0"/>
              <a:t>For us at Healthcare Improvement</a:t>
            </a:r>
            <a:r>
              <a:rPr lang="en-GB" baseline="0" dirty="0" smtClean="0"/>
              <a:t> Scotland our role is about supporting small tests of change, gathering evidence and sharing learning across the NHS in Scotland.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8ADEB-53DC-4827-8177-2987CC27F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2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Recognise not to duplicate what already exits</a:t>
            </a:r>
            <a:r>
              <a:rPr lang="en-GB" baseline="0" dirty="0" smtClean="0"/>
              <a:t>. Various initiatives set up already. Gap in the service. This is not already there </a:t>
            </a:r>
            <a:r>
              <a:rPr lang="en-GB" baseline="0" dirty="0" err="1" smtClean="0"/>
              <a:t>ie</a:t>
            </a:r>
            <a:r>
              <a:rPr lang="en-GB" baseline="0" dirty="0" smtClean="0"/>
              <a:t> an NHS hospital based service (with input regarding its set up from clinical staff.)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8ADEB-53DC-4827-8177-2987CC27F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05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Central</a:t>
            </a:r>
            <a:r>
              <a:rPr lang="en-GB" baseline="0" dirty="0" smtClean="0"/>
              <a:t> point keep in mind throughout. </a:t>
            </a:r>
            <a:endParaRPr lang="en-GB" dirty="0" smtClean="0"/>
          </a:p>
          <a:p>
            <a:r>
              <a:rPr lang="en-GB" dirty="0" smtClean="0"/>
              <a:t>Role description</a:t>
            </a:r>
            <a:r>
              <a:rPr lang="en-GB" baseline="0" dirty="0" smtClean="0"/>
              <a:t> was drafted – under review during the setting up process</a:t>
            </a:r>
          </a:p>
          <a:p>
            <a:r>
              <a:rPr lang="en-GB" baseline="0" dirty="0" smtClean="0"/>
              <a:t>Risk assessment of the role – identify training and process risks and how to manage them </a:t>
            </a:r>
          </a:p>
          <a:p>
            <a:r>
              <a:rPr lang="en-GB" baseline="0" dirty="0" smtClean="0"/>
              <a:t>Local steering group formed – clinical (SCN, discharge team/OT/ VSM/volunteer)</a:t>
            </a:r>
          </a:p>
          <a:p>
            <a:r>
              <a:rPr lang="en-GB" baseline="0" dirty="0" smtClean="0"/>
              <a:t>Process – beginning /middle/end also responsibilities and where they sit</a:t>
            </a:r>
          </a:p>
          <a:p>
            <a:r>
              <a:rPr lang="en-GB" baseline="0" dirty="0" smtClean="0"/>
              <a:t>Staff Awareness /engagement</a:t>
            </a:r>
          </a:p>
          <a:p>
            <a:r>
              <a:rPr lang="en-GB" baseline="0" dirty="0" smtClean="0"/>
              <a:t>Networking – with local Third Sector Orgs/ </a:t>
            </a:r>
          </a:p>
          <a:p>
            <a:r>
              <a:rPr lang="en-GB" baseline="0" dirty="0" smtClean="0"/>
              <a:t>Evaluation of the role – patient/staff/volunteers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8ADEB-53DC-4827-8177-2987CC27F5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57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dirty="0" smtClean="0"/>
              <a:t>Evaluation of this intervention is critical, and through this work we plan to be able to determine if this volunteering intervention:</a:t>
            </a:r>
          </a:p>
          <a:p>
            <a:pPr marL="0" indent="0">
              <a:buNone/>
            </a:pPr>
            <a:endParaRPr lang="en-GB" sz="1200" dirty="0" smtClean="0"/>
          </a:p>
          <a:p>
            <a:pPr lvl="0"/>
            <a:r>
              <a:rPr lang="en-GB" sz="1200" dirty="0" smtClean="0"/>
              <a:t>Allows staff to more confidently discharge some patients and reduce pressure on the system as a result.</a:t>
            </a:r>
          </a:p>
          <a:p>
            <a:pPr lvl="0"/>
            <a:r>
              <a:rPr lang="en-GB" sz="1200" dirty="0" smtClean="0"/>
              <a:t>Has an impact on readmission rates from recently discharged patients.  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1200" dirty="0" smtClean="0"/>
              <a:t>We also expect a number of softer outcomes such as improved patient experience when leaving hospital and better connectedness between acute and community services.</a:t>
            </a:r>
          </a:p>
          <a:p>
            <a:r>
              <a:rPr lang="en-GB" sz="1200" dirty="0" smtClean="0"/>
              <a:t> </a:t>
            </a:r>
          </a:p>
          <a:p>
            <a:pPr marL="0" indent="0">
              <a:buNone/>
            </a:pPr>
            <a:r>
              <a:rPr lang="en-GB" sz="1200" dirty="0" smtClean="0"/>
              <a:t>If we can prove its effectiveness, this would provide robust evidence to support the adoption of this volunteering intervention across the country.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8ADEB-53DC-4827-8177-2987CC27F5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56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hs_ppt_widescreen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0"/>
            <a:ext cx="12185904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6411" y="234678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4" name="Picture 3" descr="nhs_ppt_widescreen_v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56" t="57139" b="21431"/>
          <a:stretch/>
        </p:blipFill>
        <p:spPr>
          <a:xfrm>
            <a:off x="8956110" y="5248403"/>
            <a:ext cx="3112718" cy="1469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385" y="5789896"/>
            <a:ext cx="1739902" cy="6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00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hs_ppt_widescreen2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9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9619989" y="5323562"/>
            <a:ext cx="2455101" cy="1340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258" y="5782098"/>
            <a:ext cx="1819659" cy="6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5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EAE3-FD97-44DC-8D39-0996EB8D0EE8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64F2-4FC3-4444-8AA3-1C09FF358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1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alerie.ewan@nhs.scot" TargetMode="External"/><Relationship Id="rId2" Type="http://schemas.openxmlformats.org/officeDocument/2006/relationships/hyperlink" Target="mailto:janice.Malone@nhs.sco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5259" y="2937796"/>
            <a:ext cx="10515600" cy="1325563"/>
          </a:xfrm>
        </p:spPr>
        <p:txBody>
          <a:bodyPr>
            <a:noAutofit/>
          </a:bodyPr>
          <a:lstStyle/>
          <a:p>
            <a:r>
              <a:rPr lang="en-GB" sz="4000" b="1" dirty="0"/>
              <a:t>Bridging the Gap Between Hospital and Home through Innovation in Volunteering</a:t>
            </a:r>
          </a:p>
        </p:txBody>
      </p:sp>
      <p:sp>
        <p:nvSpPr>
          <p:cNvPr id="6" name="Text Placeholder 9"/>
          <p:cNvSpPr txBox="1">
            <a:spLocks/>
          </p:cNvSpPr>
          <p:nvPr/>
        </p:nvSpPr>
        <p:spPr>
          <a:xfrm>
            <a:off x="823827" y="4713099"/>
            <a:ext cx="9342638" cy="12244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rgbClr val="FFFFFF"/>
                </a:solidFill>
              </a:rPr>
              <a:t>Janice Malone, Volunteering in NHSScotland Programme Manager, Healthcare Improvement Scotland</a:t>
            </a:r>
          </a:p>
          <a:p>
            <a:pPr>
              <a:lnSpc>
                <a:spcPct val="90000"/>
              </a:lnSpc>
            </a:pPr>
            <a:endParaRPr lang="en-GB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rgbClr val="FFFFFF"/>
                </a:solidFill>
              </a:rPr>
              <a:t>Val Ewan, Voluntary Services Manager, NHS Tayside</a:t>
            </a:r>
            <a:endParaRPr lang="en-GB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National picture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8804" y="5639315"/>
            <a:ext cx="959993" cy="959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5900" y="5657930"/>
            <a:ext cx="800100" cy="790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140" y="5976437"/>
            <a:ext cx="1323975" cy="285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4280" y="5778773"/>
            <a:ext cx="1447800" cy="548891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055295" y="1813679"/>
            <a:ext cx="2253328" cy="1460159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Winter 2021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Omicron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308622" y="2313411"/>
            <a:ext cx="1392859" cy="435804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06195" y="1831331"/>
            <a:ext cx="2298809" cy="1403105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Could volunteering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chemeClr val="bg1"/>
                </a:solidFill>
              </a:rPr>
              <a:t>help?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01482" y="1795620"/>
            <a:ext cx="2311854" cy="1460160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Discharge from hospital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18290"/>
          <a:stretch/>
        </p:blipFill>
        <p:spPr>
          <a:xfrm>
            <a:off x="10182307" y="2540706"/>
            <a:ext cx="1221490" cy="9980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601" y="5932543"/>
            <a:ext cx="2465784" cy="395121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3817130" y="3770347"/>
            <a:ext cx="4269455" cy="1236900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collaborative approach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7013336" y="2359470"/>
            <a:ext cx="1392859" cy="485581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5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049346" y="1726164"/>
            <a:ext cx="7906417" cy="3324924"/>
            <a:chOff x="633573" y="1337299"/>
            <a:chExt cx="7357153" cy="2929619"/>
          </a:xfrm>
        </p:grpSpPr>
        <p:sp>
          <p:nvSpPr>
            <p:cNvPr id="20" name="TextBox 19"/>
            <p:cNvSpPr txBox="1"/>
            <p:nvPr/>
          </p:nvSpPr>
          <p:spPr>
            <a:xfrm>
              <a:off x="2590801" y="3266644"/>
              <a:ext cx="246579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500" dirty="0" smtClean="0">
                  <a:solidFill>
                    <a:srgbClr val="642469"/>
                  </a:solidFill>
                </a:rPr>
                <a:t>Blether Buddies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80507" y="2897312"/>
              <a:ext cx="2717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A2E5"/>
                  </a:solidFill>
                </a:rPr>
                <a:t>Supporting Your Recovery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98021" y="2527980"/>
              <a:ext cx="226117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>
                  <a:solidFill>
                    <a:srgbClr val="004685"/>
                  </a:solidFill>
                </a:rPr>
                <a:t>Dial </a:t>
              </a:r>
              <a:r>
                <a:rPr lang="en-GB" sz="5000" dirty="0">
                  <a:solidFill>
                    <a:srgbClr val="004685"/>
                  </a:solidFill>
                </a:rPr>
                <a:t>O</a:t>
              </a:r>
              <a:r>
                <a:rPr lang="en-GB" sz="5000" dirty="0" smtClean="0">
                  <a:solidFill>
                    <a:srgbClr val="004685"/>
                  </a:solidFill>
                </a:rPr>
                <a:t>p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12329" y="3266644"/>
              <a:ext cx="24657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516A"/>
                  </a:solidFill>
                </a:rPr>
                <a:t>Community Companion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3573" y="2343314"/>
              <a:ext cx="366444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000" dirty="0" smtClean="0">
                  <a:solidFill>
                    <a:srgbClr val="602365"/>
                  </a:solidFill>
                </a:rPr>
                <a:t>Telephone Befriending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23543" y="1337299"/>
              <a:ext cx="18356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 smtClean="0">
                  <a:solidFill>
                    <a:srgbClr val="00A2E5"/>
                  </a:solidFill>
                </a:rPr>
                <a:t>Age UK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72545" y="2629960"/>
              <a:ext cx="1600201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500" dirty="0" smtClean="0">
                  <a:solidFill>
                    <a:srgbClr val="602365"/>
                  </a:solidFill>
                </a:rPr>
                <a:t>Food Train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04689" y="3635976"/>
              <a:ext cx="385580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500" dirty="0" smtClean="0">
                  <a:solidFill>
                    <a:srgbClr val="602365"/>
                  </a:solidFill>
                </a:rPr>
                <a:t>British Red Cross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98021" y="2045185"/>
              <a:ext cx="36927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004685"/>
                  </a:solidFill>
                </a:rPr>
                <a:t>Home from Hospital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97449" y="1666206"/>
              <a:ext cx="405914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>
                  <a:solidFill>
                    <a:srgbClr val="004685"/>
                  </a:solidFill>
                </a:rPr>
                <a:t>Morning Call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4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09278" y="522516"/>
            <a:ext cx="7739995" cy="5619662"/>
            <a:chOff x="2365058" y="1390195"/>
            <a:chExt cx="6542119" cy="4863949"/>
          </a:xfrm>
        </p:grpSpPr>
        <p:sp>
          <p:nvSpPr>
            <p:cNvPr id="37" name="Oval 36"/>
            <p:cNvSpPr/>
            <p:nvPr/>
          </p:nvSpPr>
          <p:spPr>
            <a:xfrm>
              <a:off x="4282774" y="2677466"/>
              <a:ext cx="2759322" cy="2308685"/>
            </a:xfrm>
            <a:prstGeom prst="ellipse">
              <a:avLst/>
            </a:prstGeom>
            <a:solidFill>
              <a:srgbClr val="7030A0"/>
            </a:solidFill>
          </p:spPr>
          <p:style>
            <a:lnRef idx="1">
              <a:schemeClr val="accent1"/>
            </a:lnRef>
            <a:fillRef idx="1002">
              <a:schemeClr val="dk2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en-GB" dirty="0" smtClean="0"/>
                <a:t>Safe 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dirty="0" smtClean="0"/>
                <a:t>Effective 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dirty="0" smtClean="0"/>
                <a:t>Person -centred</a:t>
              </a:r>
              <a:endParaRPr lang="en-GB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042096" y="4666381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Local Steering Group</a:t>
              </a:r>
              <a:endParaRPr lang="en-GB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365058" y="3211721"/>
              <a:ext cx="1566537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Staff awareness/</a:t>
              </a:r>
            </a:p>
            <a:p>
              <a:pPr algn="ctr"/>
              <a:r>
                <a:rPr lang="en-GB" dirty="0" smtClean="0"/>
                <a:t>engagement</a:t>
              </a:r>
            </a:p>
            <a:p>
              <a:pPr algn="ctr"/>
              <a:endParaRPr lang="en-GB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906286" y="1801161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Role Description </a:t>
              </a:r>
              <a:endParaRPr lang="en-GB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42170" y="1801161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Networking</a:t>
              </a:r>
              <a:endParaRPr lang="en-GB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042170" y="4666381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Process</a:t>
              </a:r>
              <a:endParaRPr lang="en-GB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7484207" y="3211721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Risk assessment </a:t>
              </a:r>
            </a:p>
            <a:p>
              <a:pPr algn="ctr"/>
              <a:endParaRPr lang="en-GB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095273" y="5109441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Volunteer Training  </a:t>
              </a:r>
            </a:p>
            <a:p>
              <a:pPr algn="ctr"/>
              <a:endParaRPr lang="en-GB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971983" y="1390195"/>
              <a:ext cx="1422970" cy="1144703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Evaluation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129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The potential impact</a:t>
            </a:r>
            <a:endParaRPr lang="en-GB" b="1" dirty="0">
              <a:solidFill>
                <a:srgbClr val="00206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007705" y="1839980"/>
            <a:ext cx="9017184" cy="4624279"/>
            <a:chOff x="455215" y="1456904"/>
            <a:chExt cx="8020808" cy="4014669"/>
          </a:xfrm>
        </p:grpSpPr>
        <p:sp>
          <p:nvSpPr>
            <p:cNvPr id="41" name="Rounded Rectangle 40"/>
            <p:cNvSpPr/>
            <p:nvPr/>
          </p:nvSpPr>
          <p:spPr>
            <a:xfrm>
              <a:off x="3573657" y="2607171"/>
              <a:ext cx="1812472" cy="88990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8278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6545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Outcomes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936530" y="1456904"/>
              <a:ext cx="1812472" cy="88990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468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6545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Staff confidence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852790" y="3833220"/>
              <a:ext cx="1812472" cy="88990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468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6545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Patient experience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270977" y="1457361"/>
              <a:ext cx="1812472" cy="88990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468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6545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Readmission rates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263617" y="3833219"/>
              <a:ext cx="1812472" cy="889907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468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6545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Connectedness</a:t>
              </a:r>
            </a:p>
          </p:txBody>
        </p:sp>
        <p:sp>
          <p:nvSpPr>
            <p:cNvPr id="46" name="Right Arrow 45"/>
            <p:cNvSpPr/>
            <p:nvPr/>
          </p:nvSpPr>
          <p:spPr>
            <a:xfrm rot="19408221">
              <a:off x="5295314" y="2307002"/>
              <a:ext cx="699929" cy="334735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ight Arrow 46"/>
            <p:cNvSpPr/>
            <p:nvPr/>
          </p:nvSpPr>
          <p:spPr>
            <a:xfrm rot="8604862">
              <a:off x="2982989" y="3502326"/>
              <a:ext cx="699929" cy="334735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ight Arrow 47"/>
            <p:cNvSpPr/>
            <p:nvPr/>
          </p:nvSpPr>
          <p:spPr>
            <a:xfrm rot="2075165">
              <a:off x="5297600" y="3468867"/>
              <a:ext cx="699929" cy="334735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ight Arrow 48"/>
            <p:cNvSpPr/>
            <p:nvPr/>
          </p:nvSpPr>
          <p:spPr>
            <a:xfrm rot="13106099">
              <a:off x="3022071" y="2301155"/>
              <a:ext cx="699929" cy="334735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3">
              <a:duotone>
                <a:srgbClr val="78278B">
                  <a:shade val="45000"/>
                  <a:satMod val="135000"/>
                </a:srgbClr>
                <a:prstClr val="white"/>
              </a:duotone>
            </a:blip>
            <a:srcRect b="21007"/>
            <a:stretch/>
          </p:blipFill>
          <p:spPr>
            <a:xfrm>
              <a:off x="490826" y="1520289"/>
              <a:ext cx="888214" cy="701628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>
              <a:duotone>
                <a:srgbClr val="78278B">
                  <a:shade val="45000"/>
                  <a:satMod val="135000"/>
                </a:srgbClr>
                <a:prstClr val="white"/>
              </a:duotone>
            </a:blip>
            <a:srcRect b="26987"/>
            <a:stretch/>
          </p:blipFill>
          <p:spPr>
            <a:xfrm>
              <a:off x="7749002" y="1457361"/>
              <a:ext cx="682288" cy="498158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5">
              <a:duotone>
                <a:srgbClr val="78278B">
                  <a:shade val="45000"/>
                  <a:satMod val="135000"/>
                </a:srgbClr>
                <a:prstClr val="white"/>
              </a:duotone>
            </a:blip>
            <a:srcRect b="25293"/>
            <a:stretch/>
          </p:blipFill>
          <p:spPr>
            <a:xfrm>
              <a:off x="455215" y="3933091"/>
              <a:ext cx="923825" cy="690162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6">
              <a:duotone>
                <a:srgbClr val="78278B">
                  <a:shade val="45000"/>
                  <a:satMod val="135000"/>
                </a:srgbClr>
                <a:prstClr val="white"/>
              </a:duotone>
            </a:blip>
            <a:srcRect b="22635"/>
            <a:stretch/>
          </p:blipFill>
          <p:spPr>
            <a:xfrm>
              <a:off x="7665262" y="3933091"/>
              <a:ext cx="810761" cy="627247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6444848" y="5225352"/>
              <a:ext cx="2009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65456"/>
                  </a:solidFill>
                  <a:effectLst/>
                  <a:uLnTx/>
                  <a:uFillTx/>
                </a:rPr>
                <a:t>Icons courtesy of the Noun Project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01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Questions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2274532"/>
            <a:ext cx="105769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Janice Malone, Volunteering in NHSScotland Programme Manager</a:t>
            </a:r>
            <a:endParaRPr lang="en-GB" sz="2800" dirty="0"/>
          </a:p>
          <a:p>
            <a:r>
              <a:rPr lang="en-GB" sz="2800" dirty="0" err="1" smtClean="0">
                <a:hlinkClick r:id="rId2"/>
              </a:rPr>
              <a:t>janice.malone@nhs.scot</a:t>
            </a:r>
            <a:r>
              <a:rPr lang="en-GB" sz="2800" dirty="0" smtClean="0"/>
              <a:t> </a:t>
            </a:r>
          </a:p>
          <a:p>
            <a:endParaRPr lang="en-GB" sz="2800" dirty="0"/>
          </a:p>
          <a:p>
            <a:r>
              <a:rPr lang="en-GB" sz="2800" dirty="0" smtClean="0"/>
              <a:t>Val Ewan, Voluntary Services Manager, NHS Tayside</a:t>
            </a:r>
          </a:p>
          <a:p>
            <a:r>
              <a:rPr lang="en-GB" sz="2800" dirty="0" err="1">
                <a:hlinkClick r:id="rId3"/>
              </a:rPr>
              <a:t>v</a:t>
            </a:r>
            <a:r>
              <a:rPr lang="en-GB" sz="2800" dirty="0" err="1" smtClean="0">
                <a:hlinkClick r:id="rId3"/>
              </a:rPr>
              <a:t>alerie.ewan@nhs.scot</a:t>
            </a:r>
            <a:r>
              <a:rPr lang="en-GB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518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A38425529</value>
    </field>
    <field name="Objective-Title">
      <value order="0">2022 - NHS Scotland Event - Governance - Presentation Title Slide - Final</value>
    </field>
    <field name="Objective-Description">
      <value order="0"/>
    </field>
    <field name="Objective-CreationStamp">
      <value order="0">2022-06-07T14:12:36Z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2022-06-07T14:13:13Z</value>
    </field>
    <field name="Objective-Owner">
      <value order="0">Ramage, Emily E (U445885)</value>
    </field>
    <field name="Objective-Path">
      <value order="0">Objective Global Folder:SG File Plan:Health, nutrition and care:National Health Service (NHS):General:Casework: National Health Service (NHS) - general:DG Health - Business Management and Support: Communications: NHS Scotland Event 2022: 2021-2026</value>
    </field>
    <field name="Objective-Parent">
      <value order="0">DG Health - Business Management and Support: Communications: NHS Scotland Event 2022: 2021-2026</value>
    </field>
    <field name="Objective-State">
      <value order="0">Being Drafted</value>
    </field>
    <field name="Objective-VersionId">
      <value order="0">vA56886902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PROJ/46489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608</Words>
  <Application>Microsoft Office PowerPoint</Application>
  <PresentationFormat>Widescreen</PresentationFormat>
  <Paragraphs>84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Bridging the Gap Between Hospital and Home through Innovation in Volunteering</vt:lpstr>
      <vt:lpstr>National picture</vt:lpstr>
      <vt:lpstr>PowerPoint Presentation</vt:lpstr>
      <vt:lpstr>PowerPoint Presentation</vt:lpstr>
      <vt:lpstr>The potential impact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White</dc:creator>
  <cp:lastModifiedBy>Janice Malone (NHS Healthcare Improvement Scotland)</cp:lastModifiedBy>
  <cp:revision>15</cp:revision>
  <dcterms:created xsi:type="dcterms:W3CDTF">2013-05-09T10:58:45Z</dcterms:created>
  <dcterms:modified xsi:type="dcterms:W3CDTF">2022-06-13T08:07:13Z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A38425529</vt:lpwstr>
  </property>
  <property fmtid="{D5CDD505-2E9C-101B-9397-08002B2CF9AE}" pid="4" name="Objective-Title">
    <vt:lpwstr>2022 - NHS Scotland Event - Governance - Presentation Title Slide - Final</vt:lpwstr>
  </property>
  <property fmtid="{D5CDD505-2E9C-101B-9397-08002B2CF9AE}" pid="5" name="Objective-Comment">
    <vt:lpwstr/>
  </property>
  <property fmtid="{D5CDD505-2E9C-101B-9397-08002B2CF9AE}" pid="6" name="Objective-CreationStamp">
    <vt:filetime>2022-06-07T14:13:12Z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2022-06-07T14:13:13Z</vt:filetime>
  </property>
  <property fmtid="{D5CDD505-2E9C-101B-9397-08002B2CF9AE}" pid="11" name="Objective-Owner">
    <vt:lpwstr>Ramage, Emily E (U445885)</vt:lpwstr>
  </property>
  <property fmtid="{D5CDD505-2E9C-101B-9397-08002B2CF9AE}" pid="12" name="Objective-Path">
    <vt:lpwstr>Objective Global Folder:SG File Plan:Health, nutrition and care:National Health Service (NHS):General:Casework: National Health Service (NHS) - general:DG Health - Business Management and Support: Communications: NHS Scotland Event 2022: 2021-2026:</vt:lpwstr>
  </property>
  <property fmtid="{D5CDD505-2E9C-101B-9397-08002B2CF9AE}" pid="13" name="Objective-Parent">
    <vt:lpwstr>DG Health - Business Management and Support: Communications: NHS Scotland Event 2022: 2021-2026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0.1</vt:lpwstr>
  </property>
  <property fmtid="{D5CDD505-2E9C-101B-9397-08002B2CF9AE}" pid="16" name="Objective-VersionNumber">
    <vt:r8>1</vt:r8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Date of Original [system]">
    <vt:lpwstr/>
  </property>
  <property fmtid="{D5CDD505-2E9C-101B-9397-08002B2CF9AE}" pid="22" name="Objective-Date Received [system]">
    <vt:lpwstr/>
  </property>
  <property fmtid="{D5CDD505-2E9C-101B-9397-08002B2CF9AE}" pid="23" name="Objective-SG Web Publication - Category [system]">
    <vt:lpwstr/>
  </property>
  <property fmtid="{D5CDD505-2E9C-101B-9397-08002B2CF9AE}" pid="24" name="Objective-SG Web Publication - Category 2 Classification [system]">
    <vt:lpwstr/>
  </property>
  <property fmtid="{D5CDD505-2E9C-101B-9397-08002B2CF9AE}" pid="25" name="Objective-Description">
    <vt:lpwstr/>
  </property>
  <property fmtid="{D5CDD505-2E9C-101B-9397-08002B2CF9AE}" pid="26" name="Objective-VersionId">
    <vt:lpwstr>vA56886902</vt:lpwstr>
  </property>
  <property fmtid="{D5CDD505-2E9C-101B-9397-08002B2CF9AE}" pid="27" name="Objective-Date of Original">
    <vt:lpwstr/>
  </property>
  <property fmtid="{D5CDD505-2E9C-101B-9397-08002B2CF9AE}" pid="28" name="Objective-Date Received">
    <vt:lpwstr/>
  </property>
  <property fmtid="{D5CDD505-2E9C-101B-9397-08002B2CF9AE}" pid="29" name="Objective-SG Web Publication - Category">
    <vt:lpwstr/>
  </property>
  <property fmtid="{D5CDD505-2E9C-101B-9397-08002B2CF9AE}" pid="30" name="Objective-SG Web Publication - Category 2 Classification">
    <vt:lpwstr/>
  </property>
  <property fmtid="{D5CDD505-2E9C-101B-9397-08002B2CF9AE}" pid="31" name="Objective-Connect Creator">
    <vt:lpwstr/>
  </property>
  <property fmtid="{D5CDD505-2E9C-101B-9397-08002B2CF9AE}" pid="32" name="Objective-Required Redaction">
    <vt:lpwstr/>
  </property>
</Properties>
</file>