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  <p:sldMasterId id="2147483710" r:id="rId3"/>
  </p:sldMasterIdLst>
  <p:notesMasterIdLst>
    <p:notesMasterId r:id="rId18"/>
  </p:notesMasterIdLst>
  <p:sldIdLst>
    <p:sldId id="276" r:id="rId4"/>
    <p:sldId id="265" r:id="rId5"/>
    <p:sldId id="266" r:id="rId6"/>
    <p:sldId id="275" r:id="rId7"/>
    <p:sldId id="259" r:id="rId8"/>
    <p:sldId id="260" r:id="rId9"/>
    <p:sldId id="270" r:id="rId10"/>
    <p:sldId id="273" r:id="rId11"/>
    <p:sldId id="261" r:id="rId12"/>
    <p:sldId id="262" r:id="rId13"/>
    <p:sldId id="263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6832" autoAdjust="0"/>
  </p:normalViewPr>
  <p:slideViewPr>
    <p:cSldViewPr snapToGrid="0">
      <p:cViewPr varScale="1">
        <p:scale>
          <a:sx n="88" d="100"/>
          <a:sy n="88" d="100"/>
        </p:scale>
        <p:origin x="13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EgnyteDrive\maggiescentres\Private\lottie.ion\Projects\Prehab%20-%20Sarah%20Beard,%20Alison%20Allan\Prehab%20Results%20Analysis%20-%20updat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EgnyteDrive\maggiescentres\Private\lottie.ion\Projects\Prehab%20-%20Sarah%20Beard,%20Alison%20Allan\Prehab%20Results%20Analysis%20-%20update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EgnyteDrive\maggiescentres\Private\lottie.ion\Projects\Prehab%20-%20Sarah%20Beard,%20Alison%20Allan\Prehab%20Results%20Analysis%20-%20upda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Maggies Headline" panose="02000000000000000000" pitchFamily="50" charset="0"/>
                <a:ea typeface="+mn-ea"/>
                <a:cs typeface="+mn-cs"/>
              </a:defRPr>
            </a:pPr>
            <a:r>
              <a:rPr lang="en-GB" sz="1500" baseline="0" dirty="0">
                <a:solidFill>
                  <a:sysClr val="windowText" lastClr="000000"/>
                </a:solidFill>
                <a:latin typeface="Messina Sans Light" panose="00000400000000000000" pitchFamily="50" charset="0"/>
              </a:rPr>
              <a:t>All attendees</a:t>
            </a:r>
          </a:p>
        </c:rich>
      </c:tx>
      <c:layout>
        <c:manualLayout>
          <c:xMode val="edge"/>
          <c:yMode val="edge"/>
          <c:x val="0.64137936372893212"/>
          <c:y val="0.10254868301643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ysClr val="windowText" lastClr="000000"/>
              </a:solidFill>
              <a:latin typeface="Maggies Headline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6268618517051028"/>
          <c:y val="0.19646978539376467"/>
          <c:w val="0.41294092488312478"/>
          <c:h val="0.613711324314580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'Course Analysis'!$A$17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ysClr val="windowText" lastClr="000000"/>
                    </a:solidFill>
                    <a:latin typeface="Maggies Headline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Analysis'!$B$16:$D$16</c:f>
              <c:strCache>
                <c:ptCount val="3"/>
                <c:pt idx="0">
                  <c:v>Do you feel there are things you can now do to make changes to improve your physical well-being?</c:v>
                </c:pt>
                <c:pt idx="1">
                  <c:v>Do you feel there are things you can now do to make changes to improve your emotional well-being?</c:v>
                </c:pt>
                <c:pt idx="2">
                  <c:v>Do you feel there are things you can now do to make changes to improve your nutritional well-being?</c:v>
                </c:pt>
              </c:strCache>
            </c:strRef>
          </c:cat>
          <c:val>
            <c:numRef>
              <c:f>'Course Analysis'!$B$17:$D$17</c:f>
              <c:numCache>
                <c:formatCode>0%</c:formatCode>
                <c:ptCount val="3"/>
                <c:pt idx="0">
                  <c:v>0.9563106796116505</c:v>
                </c:pt>
                <c:pt idx="1">
                  <c:v>0.92682926829268297</c:v>
                </c:pt>
                <c:pt idx="2">
                  <c:v>0.91625615763546797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F-4CAB-BEB6-759E82DEAA57}"/>
            </c:ext>
          </c:extLst>
        </c:ser>
        <c:ser>
          <c:idx val="1"/>
          <c:order val="1"/>
          <c:tx>
            <c:strRef>
              <c:f>'Course Analysis'!$A$18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ysClr val="windowText" lastClr="000000"/>
                    </a:solidFill>
                    <a:latin typeface="Maggies Headline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Analysis'!$B$16:$D$16</c:f>
              <c:strCache>
                <c:ptCount val="3"/>
                <c:pt idx="0">
                  <c:v>Do you feel there are things you can now do to make changes to improve your physical well-being?</c:v>
                </c:pt>
                <c:pt idx="1">
                  <c:v>Do you feel there are things you can now do to make changes to improve your emotional well-being?</c:v>
                </c:pt>
                <c:pt idx="2">
                  <c:v>Do you feel there are things you can now do to make changes to improve your nutritional well-being?</c:v>
                </c:pt>
              </c:strCache>
            </c:strRef>
          </c:cat>
          <c:val>
            <c:numRef>
              <c:f>'Course Analysis'!$B$18:$D$18</c:f>
              <c:numCache>
                <c:formatCode>0%</c:formatCode>
                <c:ptCount val="3"/>
                <c:pt idx="0">
                  <c:v>4.3689320388349516E-2</c:v>
                </c:pt>
                <c:pt idx="1">
                  <c:v>7.3170731707317069E-2</c:v>
                </c:pt>
                <c:pt idx="2">
                  <c:v>8.3743842364532015E-2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F-4CAB-BEB6-759E82DEAA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8678168"/>
        <c:axId val="578678496"/>
      </c:barChart>
      <c:catAx>
        <c:axId val="578678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0" i="0" u="none" strike="noStrike" kern="1200" baseline="0">
                <a:solidFill>
                  <a:sysClr val="windowText" lastClr="000000"/>
                </a:solidFill>
                <a:latin typeface="Messina Sans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578678496"/>
        <c:crosses val="autoZero"/>
        <c:auto val="0"/>
        <c:lblAlgn val="ctr"/>
        <c:lblOffset val="100"/>
        <c:noMultiLvlLbl val="0"/>
      </c:catAx>
      <c:valAx>
        <c:axId val="57867849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57867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4440090889835"/>
          <c:y val="0.79902217639345752"/>
          <c:w val="0.16603718285214347"/>
          <c:h val="8.4244313210848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ysClr val="windowText" lastClr="000000"/>
              </a:solidFill>
              <a:latin typeface="Messina Sans Light" panose="000004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Maggies Headline" panose="02000000000000000000" pitchFamily="50" charset="0"/>
                <a:ea typeface="+mn-ea"/>
                <a:cs typeface="+mn-cs"/>
              </a:defRPr>
            </a:pPr>
            <a:r>
              <a:rPr lang="en-GB" sz="1500" baseline="0" dirty="0">
                <a:solidFill>
                  <a:sysClr val="windowText" lastClr="000000"/>
                </a:solidFill>
                <a:latin typeface="Messina Sans Light" panose="00000400000000000000" pitchFamily="50" charset="0"/>
              </a:rPr>
              <a:t>People with cancer</a:t>
            </a:r>
          </a:p>
        </c:rich>
      </c:tx>
      <c:layout>
        <c:manualLayout>
          <c:xMode val="edge"/>
          <c:yMode val="edge"/>
          <c:x val="0.1172615631066435"/>
          <c:y val="4.8364830770695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ysClr val="windowText" lastClr="000000"/>
              </a:solidFill>
              <a:latin typeface="Maggies Headline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'Course Analysis'!$A$20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ysClr val="windowText" lastClr="000000"/>
                    </a:solidFill>
                    <a:latin typeface="Maggies Headline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Analysis'!$B$16:$D$16</c:f>
              <c:strCache>
                <c:ptCount val="3"/>
                <c:pt idx="0">
                  <c:v>Do you feel there are things you can now do to make changes to improve your physical well-being?</c:v>
                </c:pt>
                <c:pt idx="1">
                  <c:v>Do you feel there are things you can now do to make changes to improve your emotional well-being?</c:v>
                </c:pt>
                <c:pt idx="2">
                  <c:v>Do you feel there are things you can now do to make changes to improve your nutritional well-being?</c:v>
                </c:pt>
              </c:strCache>
            </c:strRef>
          </c:cat>
          <c:val>
            <c:numRef>
              <c:f>'Course Analysis'!$B$20:$D$20</c:f>
              <c:numCache>
                <c:formatCode>0%</c:formatCode>
                <c:ptCount val="3"/>
                <c:pt idx="0">
                  <c:v>0.93430656934306566</c:v>
                </c:pt>
                <c:pt idx="1">
                  <c:v>0.8970588235294118</c:v>
                </c:pt>
                <c:pt idx="2">
                  <c:v>0.90370370370370368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6-49B4-A4D0-27FD6EF6ABB6}"/>
            </c:ext>
          </c:extLst>
        </c:ser>
        <c:ser>
          <c:idx val="1"/>
          <c:order val="1"/>
          <c:tx>
            <c:strRef>
              <c:f>'Course Analysis'!$A$21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ysClr val="windowText" lastClr="000000"/>
                    </a:solidFill>
                    <a:latin typeface="Maggies Headline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Analysis'!$B$16:$D$16</c:f>
              <c:strCache>
                <c:ptCount val="3"/>
                <c:pt idx="0">
                  <c:v>Do you feel there are things you can now do to make changes to improve your physical well-being?</c:v>
                </c:pt>
                <c:pt idx="1">
                  <c:v>Do you feel there are things you can now do to make changes to improve your emotional well-being?</c:v>
                </c:pt>
                <c:pt idx="2">
                  <c:v>Do you feel there are things you can now do to make changes to improve your nutritional well-being?</c:v>
                </c:pt>
              </c:strCache>
            </c:strRef>
          </c:cat>
          <c:val>
            <c:numRef>
              <c:f>'Course Analysis'!$B$21:$D$21</c:f>
              <c:numCache>
                <c:formatCode>0%</c:formatCode>
                <c:ptCount val="3"/>
                <c:pt idx="0">
                  <c:v>6.569343065693431E-2</c:v>
                </c:pt>
                <c:pt idx="1">
                  <c:v>0.10294117647058823</c:v>
                </c:pt>
                <c:pt idx="2">
                  <c:v>9.6296296296296297E-2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6-49B4-A4D0-27FD6EF6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0600496"/>
        <c:axId val="620601152"/>
      </c:barChart>
      <c:catAx>
        <c:axId val="62060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0601152"/>
        <c:crosses val="autoZero"/>
        <c:auto val="1"/>
        <c:lblAlgn val="ctr"/>
        <c:lblOffset val="100"/>
        <c:noMultiLvlLbl val="0"/>
      </c:catAx>
      <c:valAx>
        <c:axId val="620601152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62060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3870444434473"/>
          <c:y val="0.83287704098633786"/>
          <c:w val="0.31501125600406671"/>
          <c:h val="8.4244313210848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ysClr val="windowText" lastClr="000000"/>
              </a:solidFill>
              <a:latin typeface="Messina Sans Light" panose="000004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Maggies Headline" panose="02000000000000000000" pitchFamily="50" charset="0"/>
                <a:ea typeface="+mn-ea"/>
                <a:cs typeface="+mn-cs"/>
              </a:defRPr>
            </a:pPr>
            <a:r>
              <a:rPr lang="en-GB" sz="1500" baseline="0" dirty="0">
                <a:solidFill>
                  <a:sysClr val="windowText" lastClr="000000"/>
                </a:solidFill>
                <a:latin typeface="Messina Sans Light" panose="00000400000000000000" pitchFamily="50" charset="0"/>
              </a:rPr>
              <a:t>Friend or family</a:t>
            </a:r>
          </a:p>
        </c:rich>
      </c:tx>
      <c:layout>
        <c:manualLayout>
          <c:xMode val="edge"/>
          <c:yMode val="edge"/>
          <c:x val="0.17978734809918334"/>
          <c:y val="4.8364849189260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ysClr val="windowText" lastClr="000000"/>
              </a:solidFill>
              <a:latin typeface="Maggies Headline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'Course Analysis'!$A$23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ysClr val="windowText" lastClr="000000"/>
                    </a:solidFill>
                    <a:latin typeface="Maggies Headline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Analysis'!$B$16:$D$16</c:f>
              <c:strCache>
                <c:ptCount val="3"/>
                <c:pt idx="0">
                  <c:v>Do you feel there are things you can now do to make changes to improve your physical well-being?</c:v>
                </c:pt>
                <c:pt idx="1">
                  <c:v>Do you feel there are things you can now do to make changes to improve your emotional well-being?</c:v>
                </c:pt>
                <c:pt idx="2">
                  <c:v>Do you feel there are things you can now do to make changes to improve your nutritional well-being?</c:v>
                </c:pt>
              </c:strCache>
            </c:strRef>
          </c:cat>
          <c:val>
            <c:numRef>
              <c:f>'Course Analysis'!$B$23:$D$23</c:f>
              <c:numCache>
                <c:formatCode>0%</c:formatCode>
                <c:ptCount val="3"/>
                <c:pt idx="0">
                  <c:v>1</c:v>
                </c:pt>
                <c:pt idx="1">
                  <c:v>0.9850746268656716</c:v>
                </c:pt>
                <c:pt idx="2">
                  <c:v>0.93939393939393945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1-4239-ADE1-F2F0D344912F}"/>
            </c:ext>
          </c:extLst>
        </c:ser>
        <c:ser>
          <c:idx val="1"/>
          <c:order val="1"/>
          <c:tx>
            <c:strRef>
              <c:f>'Course Analysis'!$A$24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ysClr val="windowText" lastClr="000000"/>
                    </a:solidFill>
                    <a:latin typeface="Maggies Headline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'Course Analysis'!$B$16:$D$16</c:f>
              <c:strCache>
                <c:ptCount val="3"/>
                <c:pt idx="0">
                  <c:v>Do you feel there are things you can now do to make changes to improve your physical well-being?</c:v>
                </c:pt>
                <c:pt idx="1">
                  <c:v>Do you feel there are things you can now do to make changes to improve your emotional well-being?</c:v>
                </c:pt>
                <c:pt idx="2">
                  <c:v>Do you feel there are things you can now do to make changes to improve your nutritional well-being?</c:v>
                </c:pt>
              </c:strCache>
            </c:strRef>
          </c:cat>
          <c:val>
            <c:numRef>
              <c:f>'Course Analysis'!$B$24:$D$24</c:f>
              <c:numCache>
                <c:formatCode>0%</c:formatCode>
                <c:ptCount val="3"/>
                <c:pt idx="0">
                  <c:v>0</c:v>
                </c:pt>
                <c:pt idx="1">
                  <c:v>1.4925373134328358E-2</c:v>
                </c:pt>
                <c:pt idx="2">
                  <c:v>6.0606060606060608E-2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1-4239-ADE1-F2F0D344912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2646920"/>
        <c:axId val="572647576"/>
      </c:barChart>
      <c:catAx>
        <c:axId val="572646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2647576"/>
        <c:crosses val="autoZero"/>
        <c:auto val="1"/>
        <c:lblAlgn val="ctr"/>
        <c:lblOffset val="100"/>
        <c:noMultiLvlLbl val="0"/>
      </c:catAx>
      <c:valAx>
        <c:axId val="572647576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57264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0341529600094"/>
          <c:y val="0.83934796566781189"/>
          <c:w val="0.28393169407998109"/>
          <c:h val="8.3268275629371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ysClr val="windowText" lastClr="000000"/>
              </a:solidFill>
              <a:latin typeface="Messina Sans Light" panose="000004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EA4A-D81A-443B-B5D1-DBDC832BEFF9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8D62D-99BE-4AC3-A698-456050AAA6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9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.org.uk/healthcare-professionals/news-and-resources/guides/principles-and-guidance-for-prehabilitat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Multi-modal, multi-phasic, multi-disciplinary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8D62D-99BE-4AC3-A698-456050AAA6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2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‘Key Principles for Implementing Cancer Prehabilitation across Scotland’ are based on those set out within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/>
              </a:rPr>
              <a:t>‘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/>
              </a:rPr>
              <a:t>Principles and guidance for prehabilitation within the management and support of people with cancer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’. </a:t>
            </a: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intention is that this shorter version will provide a basic standard, supporting the development and adoption of</a:t>
            </a:r>
          </a:p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prehabilitation within Scotland.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D62D-99BE-4AC3-A698-456050AAA6F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1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Defines the nutritional care that should be available to all adults affected by cancer in Scotland (ages 16 years and above) and provides a structure for delivery of care. </a:t>
            </a:r>
          </a:p>
          <a:p>
            <a:endParaRPr lang="en-GB" dirty="0"/>
          </a:p>
          <a:p>
            <a:r>
              <a:rPr lang="en-GB" dirty="0"/>
              <a:t>Equally relevant to all professions and services providing care and support to people affected by cancer, independent of their sector or setting i.e., health, social care and third sector; acute and community care.</a:t>
            </a:r>
          </a:p>
          <a:p>
            <a:endParaRPr lang="en-GB" dirty="0"/>
          </a:p>
          <a:p>
            <a:r>
              <a:rPr lang="en-GB" dirty="0"/>
              <a:t>Brings existing services together in a collaborative manner and illustrates a good practice model to drive equitable and efficient access to appropriate nutritional care.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D62D-99BE-4AC3-A698-456050AAA6F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1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Sets out an agreed, evidenced based model to increase understanding of what good, person-centred psychologically informed care and support looks like.</a:t>
            </a:r>
          </a:p>
          <a:p>
            <a:endParaRPr lang="en-GB" dirty="0" smtClean="0"/>
          </a:p>
          <a:p>
            <a:r>
              <a:rPr lang="en-GB" dirty="0" smtClean="0"/>
              <a:t>Also includes tools to support practical application including case studies, referral guidance and an audit template linked to quality standards. </a:t>
            </a:r>
          </a:p>
          <a:p>
            <a:endParaRPr lang="en-GB" dirty="0" smtClean="0"/>
          </a:p>
          <a:p>
            <a:r>
              <a:rPr lang="en-GB" dirty="0" smtClean="0"/>
              <a:t>The Framework is equally relevant to all</a:t>
            </a:r>
          </a:p>
          <a:p>
            <a:r>
              <a:rPr lang="en-GB" dirty="0" smtClean="0"/>
              <a:t>services independent of their sector i.e., health, social care and the third sector.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D62D-99BE-4AC3-A698-456050AAA6F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7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9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8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widescreen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widescreen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6" t="57139" b="21431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385" y="5789896"/>
            <a:ext cx="1739902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66179" y="761999"/>
            <a:ext cx="329402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7016"/>
            <a:ext cx="3871296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6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36264" t="27804" r="44023" b="13857"/>
          <a:stretch/>
        </p:blipFill>
        <p:spPr>
          <a:xfrm>
            <a:off x="0" y="168166"/>
            <a:ext cx="3869268" cy="6001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6" y="1123837"/>
            <a:ext cx="2144110" cy="4601183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7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4" y="145729"/>
            <a:ext cx="3871296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1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62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4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nhs_ppt_normal2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497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72061" y="5537200"/>
            <a:ext cx="3063631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/>
          </a:p>
        </p:txBody>
      </p:sp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5785244"/>
            <a:ext cx="2239580" cy="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60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4" y="87274"/>
            <a:ext cx="3871296" cy="5998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72" y="1521372"/>
            <a:ext cx="2134525" cy="3292366"/>
          </a:xfrm>
        </p:spPr>
        <p:txBody>
          <a:bodyPr anchor="ctr">
            <a:normAutofit/>
          </a:bodyPr>
          <a:lstStyle>
            <a:lvl1pPr>
              <a:defRPr sz="2700" b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8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83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47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20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4794" spc="-81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788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71475" indent="0" algn="ctr">
              <a:buNone/>
              <a:defRPr sz="1788"/>
            </a:lvl2pPr>
            <a:lvl3pPr marL="742950" indent="0" algn="ctr">
              <a:buNone/>
              <a:defRPr sz="1788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3759214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111"/>
            <a:ext cx="3759214" cy="6889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42" y="1123839"/>
            <a:ext cx="2716912" cy="46011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1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3" y="1298448"/>
            <a:ext cx="7315200" cy="3255264"/>
          </a:xfrm>
        </p:spPr>
        <p:txBody>
          <a:bodyPr anchor="b">
            <a:normAutofit/>
          </a:bodyPr>
          <a:lstStyle>
            <a:lvl1pPr>
              <a:defRPr sz="4794" b="0" spc="-8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788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3" y="124708"/>
            <a:ext cx="3871296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7368"/>
            <a:ext cx="3871296" cy="5998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48" y="1123839"/>
            <a:ext cx="2060028" cy="4601183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3" y="868680"/>
            <a:ext cx="3474720" cy="5120640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19" y="868680"/>
            <a:ext cx="3474720" cy="5120640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83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6340"/>
            <a:ext cx="3871296" cy="599898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5006" y="1123839"/>
            <a:ext cx="2123091" cy="4601183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3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3" y="1930936"/>
            <a:ext cx="3474720" cy="4023360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37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29" y="177260"/>
            <a:ext cx="3871296" cy="59989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006" y="1123839"/>
            <a:ext cx="2123091" cy="4601183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9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89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29" y="103688"/>
            <a:ext cx="3871296" cy="599898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41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3" y="1143000"/>
            <a:ext cx="2834640" cy="2377440"/>
          </a:xfrm>
        </p:spPr>
        <p:txBody>
          <a:bodyPr anchor="b">
            <a:normAutofit/>
          </a:bodyPr>
          <a:lstStyle>
            <a:lvl1pPr>
              <a:defRPr sz="26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3" y="868680"/>
            <a:ext cx="7315200" cy="5120640"/>
          </a:xfrm>
        </p:spPr>
        <p:txBody>
          <a:bodyPr/>
          <a:lstStyle>
            <a:lvl1pPr>
              <a:defRPr sz="1625"/>
            </a:lvl1pPr>
            <a:lvl2pPr>
              <a:defRPr sz="1463"/>
            </a:lvl2pPr>
            <a:lvl3pPr>
              <a:defRPr sz="130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3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138">
                <a:solidFill>
                  <a:srgbClr val="FFFFFF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3" y="87275"/>
            <a:ext cx="3871296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44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3" y="1143000"/>
            <a:ext cx="2834640" cy="237744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3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3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138">
                <a:solidFill>
                  <a:srgbClr val="FFFFFF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2"/>
            <a:ext cx="5911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6984"/>
            <a:ext cx="3871296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75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94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1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3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4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4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1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EAE3-FD97-44DC-8D39-0996EB8D0EE8}" type="datetimeFigureOut">
              <a:rPr lang="en-GB" smtClean="0"/>
              <a:pPr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4F2-4FC3-4444-8AA3-1C09FF358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1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6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20" y="1123839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5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7" y="6356352"/>
            <a:ext cx="5911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2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925" kern="1200" spc="-49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48590" indent="-148590" algn="l" defTabSz="742950" rtl="0" eaLnBrk="1" latinLnBrk="0" hangingPunct="1">
        <a:lnSpc>
          <a:spcPct val="90000"/>
        </a:lnSpc>
        <a:spcBef>
          <a:spcPts val="975"/>
        </a:spcBef>
        <a:buClr>
          <a:schemeClr val="accent1"/>
        </a:buClr>
        <a:buFont typeface="Wingdings 2" pitchFamily="18" charset="2"/>
        <a:buChar char=""/>
        <a:defRPr sz="16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148590" algn="l" defTabSz="742950" rtl="0" eaLnBrk="1" latinLnBrk="0" hangingPunct="1">
        <a:lnSpc>
          <a:spcPct val="90000"/>
        </a:lnSpc>
        <a:spcBef>
          <a:spcPts val="203"/>
        </a:spcBef>
        <a:spcAft>
          <a:spcPts val="203"/>
        </a:spcAft>
        <a:buClr>
          <a:schemeClr val="accent1"/>
        </a:buClr>
        <a:buFont typeface="Wingdings 2" pitchFamily="18" charset="2"/>
        <a:buChar char=""/>
        <a:defRPr sz="146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28688" indent="-148590" algn="l" defTabSz="742950" rtl="0" eaLnBrk="1" latinLnBrk="0" hangingPunct="1">
        <a:lnSpc>
          <a:spcPct val="90000"/>
        </a:lnSpc>
        <a:spcBef>
          <a:spcPts val="203"/>
        </a:spcBef>
        <a:spcAft>
          <a:spcPts val="203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00163" indent="-148590" algn="l" defTabSz="742950" rtl="0" eaLnBrk="1" latinLnBrk="0" hangingPunct="1">
        <a:lnSpc>
          <a:spcPct val="90000"/>
        </a:lnSpc>
        <a:spcBef>
          <a:spcPts val="203"/>
        </a:spcBef>
        <a:spcAft>
          <a:spcPts val="203"/>
        </a:spcAft>
        <a:buClr>
          <a:schemeClr val="accent1"/>
        </a:buClr>
        <a:buFont typeface="Wingdings 2" pitchFamily="18" charset="2"/>
        <a:buChar char=""/>
        <a:defRPr sz="113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71638" indent="-148590" algn="l" defTabSz="742950" rtl="0" eaLnBrk="1" latinLnBrk="0" hangingPunct="1">
        <a:lnSpc>
          <a:spcPct val="90000"/>
        </a:lnSpc>
        <a:spcBef>
          <a:spcPts val="203"/>
        </a:spcBef>
        <a:spcAft>
          <a:spcPts val="203"/>
        </a:spcAft>
        <a:buClr>
          <a:schemeClr val="accent1"/>
        </a:buClr>
        <a:buFont typeface="Wingdings 2" pitchFamily="18" charset="2"/>
        <a:buChar char=""/>
        <a:defRPr sz="113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203"/>
        </a:spcBef>
        <a:spcAft>
          <a:spcPts val="203"/>
        </a:spcAft>
        <a:buClr>
          <a:schemeClr val="accent1"/>
        </a:buClr>
        <a:buFont typeface="Wingdings 2" pitchFamily="18" charset="2"/>
        <a:buChar char=""/>
        <a:defRPr sz="113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203"/>
        </a:spcBef>
        <a:spcAft>
          <a:spcPts val="203"/>
        </a:spcAft>
        <a:buClr>
          <a:schemeClr val="accent1"/>
        </a:buClr>
        <a:buFont typeface="Wingdings 2" pitchFamily="18" charset="2"/>
        <a:buChar char=""/>
        <a:defRPr sz="113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203"/>
        </a:spcBef>
        <a:spcAft>
          <a:spcPts val="203"/>
        </a:spcAft>
        <a:buClr>
          <a:schemeClr val="accent1"/>
        </a:buClr>
        <a:buFont typeface="Wingdings 2" pitchFamily="18" charset="2"/>
        <a:buChar char=""/>
        <a:defRPr sz="113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203"/>
        </a:spcBef>
        <a:spcAft>
          <a:spcPts val="203"/>
        </a:spcAft>
        <a:buClr>
          <a:schemeClr val="accent1"/>
        </a:buClr>
        <a:buFont typeface="Wingdings 2" pitchFamily="18" charset="2"/>
        <a:buChar char=""/>
        <a:defRPr sz="113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rehab.nhs.scot/for-professionals/psychological-framework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alhealth.org.uk/sites/default/files/mh-needs-people-with-cancer.pdf" TargetMode="External"/><Relationship Id="rId3" Type="http://schemas.openxmlformats.org/officeDocument/2006/relationships/hyperlink" Target="https://www.prehab.nhs.scot/for-professionals/key-principles/" TargetMode="External"/><Relationship Id="rId7" Type="http://schemas.openxmlformats.org/officeDocument/2006/relationships/hyperlink" Target="https://www.macmillan.org.uk/documents/getinvolved/campaigns/campaigns/impact_of_cancer_english.pdf" TargetMode="External"/><Relationship Id="rId2" Type="http://schemas.openxmlformats.org/officeDocument/2006/relationships/hyperlink" Target="https://www.prehab.nhs.scot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macmillan.org.uk/healthcare-professionals/news-and-resources/guides/principles-and-guidance-for-prehabilitation" TargetMode="External"/><Relationship Id="rId5" Type="http://schemas.openxmlformats.org/officeDocument/2006/relationships/hyperlink" Target="https://www.maggies.org/cancer-information/cancer-treatment/prehabilitation-getting-ready-treatment/" TargetMode="External"/><Relationship Id="rId4" Type="http://schemas.openxmlformats.org/officeDocument/2006/relationships/hyperlink" Target="https://www.prehab.nhs.scot/for-professionals/psychological-framework/" TargetMode="External"/><Relationship Id="rId9" Type="http://schemas.openxmlformats.org/officeDocument/2006/relationships/hyperlink" Target="https://www.bapen.org.uk/pdfs/reports/mag/managing-malnutrition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rehab.nhs.scot/for-professionals/key-principl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hab.nhs.sco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914" y="2248809"/>
            <a:ext cx="8029839" cy="3139619"/>
          </a:xfrm>
        </p:spPr>
        <p:txBody>
          <a:bodyPr>
            <a:normAutofit/>
          </a:bodyPr>
          <a:lstStyle/>
          <a:p>
            <a:r>
              <a:rPr lang="en-GB" sz="4000" dirty="0"/>
              <a:t>Cancer </a:t>
            </a:r>
            <a:r>
              <a:rPr lang="en-GB" sz="4000" dirty="0" err="1"/>
              <a:t>Prehabilitation</a:t>
            </a:r>
            <a:r>
              <a:rPr lang="en-GB" sz="4000" dirty="0"/>
              <a:t> - A toolkit to Inspire Local Service Development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680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26:</a:t>
            </a:r>
            <a:br>
              <a:rPr lang="en-GB" dirty="0" smtClean="0"/>
            </a:br>
            <a:r>
              <a:rPr lang="en-GB" dirty="0" smtClean="0"/>
              <a:t>Nutrition Framework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09" t="23827" r="63412" b="8629"/>
          <a:stretch/>
        </p:blipFill>
        <p:spPr>
          <a:xfrm>
            <a:off x="7596646" y="762000"/>
            <a:ext cx="4036412" cy="5359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52044" y="1938717"/>
            <a:ext cx="4320143" cy="418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15" dirty="0"/>
              <a:t>Nutritional issues affect up to 80% of people with a cancer diagnosis</a:t>
            </a:r>
          </a:p>
          <a:p>
            <a:endParaRPr lang="en-GB" sz="2215" dirty="0"/>
          </a:p>
          <a:p>
            <a:r>
              <a:rPr lang="en-GB" sz="2215" dirty="0"/>
              <a:t>Undernutrition remains both under-identified and undertreated</a:t>
            </a:r>
          </a:p>
          <a:p>
            <a:endParaRPr lang="en-GB" sz="2215" dirty="0"/>
          </a:p>
          <a:p>
            <a:r>
              <a:rPr lang="en-GB" sz="2215" dirty="0"/>
              <a:t>Consequences include:</a:t>
            </a:r>
          </a:p>
          <a:p>
            <a:pPr marL="351701" indent="-351701">
              <a:buFont typeface="Arial" panose="020B0604020202020204" pitchFamily="34" charset="0"/>
              <a:buChar char="•"/>
            </a:pPr>
            <a:r>
              <a:rPr lang="en-GB" sz="2215" dirty="0"/>
              <a:t>physical and functional decline</a:t>
            </a:r>
          </a:p>
          <a:p>
            <a:pPr marL="351701" indent="-351701">
              <a:buFont typeface="Arial" panose="020B0604020202020204" pitchFamily="34" charset="0"/>
              <a:buChar char="•"/>
            </a:pPr>
            <a:r>
              <a:rPr lang="en-GB" sz="2215" dirty="0"/>
              <a:t>poorer quality of life</a:t>
            </a:r>
          </a:p>
          <a:p>
            <a:pPr marL="351701" indent="-351701">
              <a:buFont typeface="Arial" panose="020B0604020202020204" pitchFamily="34" charset="0"/>
              <a:buChar char="•"/>
            </a:pPr>
            <a:r>
              <a:rPr lang="en-GB" sz="2215" dirty="0"/>
              <a:t>increased the risk of infection</a:t>
            </a:r>
          </a:p>
          <a:p>
            <a:pPr marL="351701" indent="-351701">
              <a:buFont typeface="Arial" panose="020B0604020202020204" pitchFamily="34" charset="0"/>
              <a:buChar char="•"/>
            </a:pPr>
            <a:r>
              <a:rPr lang="en-GB" sz="2215" dirty="0"/>
              <a:t>increased length of hospital stay</a:t>
            </a:r>
          </a:p>
          <a:p>
            <a:pPr marL="351701" indent="-351701">
              <a:buFont typeface="Arial" panose="020B0604020202020204" pitchFamily="34" charset="0"/>
              <a:buChar char="•"/>
            </a:pPr>
            <a:r>
              <a:rPr lang="en-GB" sz="2215" dirty="0"/>
              <a:t>increased risk of mortality</a:t>
            </a:r>
          </a:p>
        </p:txBody>
      </p:sp>
    </p:spTree>
    <p:extLst>
      <p:ext uri="{BB962C8B-B14F-4D97-AF65-F5344CB8AC3E}">
        <p14:creationId xmlns:p14="http://schemas.microsoft.com/office/powerpoint/2010/main" val="22279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27: Psychological Therapies and Support Framework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893" t="18352" r="44551" b="6031"/>
          <a:stretch/>
        </p:blipFill>
        <p:spPr>
          <a:xfrm>
            <a:off x="7924800" y="774007"/>
            <a:ext cx="3810000" cy="5303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84500" y="774007"/>
            <a:ext cx="4752014" cy="5482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215" dirty="0">
                <a:solidFill>
                  <a:srgbClr val="000000"/>
                </a:solidFill>
              </a:rPr>
              <a:t>Emotional challenges are normal but many people do not know how to access support.</a:t>
            </a:r>
          </a:p>
          <a:p>
            <a:pPr lvl="0"/>
            <a:endParaRPr lang="en-GB" sz="2215" dirty="0">
              <a:solidFill>
                <a:srgbClr val="000000"/>
              </a:solidFill>
            </a:endParaRPr>
          </a:p>
          <a:p>
            <a:pPr lvl="0"/>
            <a:r>
              <a:rPr lang="en-GB" sz="2215" dirty="0">
                <a:solidFill>
                  <a:srgbClr val="000000"/>
                </a:solidFill>
              </a:rPr>
              <a:t>Post-treatment, ~50% report the psychological impact of cancer is more difficult to cope with than physical and practical concerns.</a:t>
            </a:r>
          </a:p>
          <a:p>
            <a:pPr lvl="0"/>
            <a:endParaRPr lang="en-GB" sz="2215" dirty="0">
              <a:solidFill>
                <a:srgbClr val="000000"/>
              </a:solidFill>
            </a:endParaRPr>
          </a:p>
          <a:p>
            <a:pPr lvl="0"/>
            <a:r>
              <a:rPr lang="en-GB" sz="2215" dirty="0">
                <a:solidFill>
                  <a:srgbClr val="000000"/>
                </a:solidFill>
              </a:rPr>
              <a:t>~1/3 of people living with cancer report experiencing mental health problems.</a:t>
            </a:r>
          </a:p>
          <a:p>
            <a:pPr defTabSz="457211"/>
            <a:endParaRPr lang="en-GB" sz="1801" dirty="0">
              <a:solidFill>
                <a:srgbClr val="000000"/>
              </a:solidFill>
              <a:latin typeface="Corbel" panose="020B0503020204020204"/>
            </a:endParaRPr>
          </a:p>
          <a:p>
            <a:pPr defTabSz="457211"/>
            <a:r>
              <a:rPr lang="en-GB" sz="2215" dirty="0">
                <a:solidFill>
                  <a:srgbClr val="000000"/>
                </a:solidFill>
                <a:latin typeface="Corbel" panose="020B0503020204020204"/>
              </a:rPr>
              <a:t>Available at: </a:t>
            </a:r>
            <a:r>
              <a:rPr lang="en-GB" sz="2215" dirty="0">
                <a:hlinkClick r:id="rId4"/>
              </a:rPr>
              <a:t>https://www.prehab.nhs.scot/for-professionals/psychological-framework/</a:t>
            </a:r>
            <a:endParaRPr lang="en-GB" sz="2215" dirty="0">
              <a:solidFill>
                <a:srgbClr val="00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03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72" y="591877"/>
            <a:ext cx="2221872" cy="5662994"/>
          </a:xfrm>
        </p:spPr>
        <p:txBody>
          <a:bodyPr>
            <a:normAutofit/>
          </a:bodyPr>
          <a:lstStyle/>
          <a:p>
            <a:r>
              <a:rPr lang="en-GB" dirty="0"/>
              <a:t>Your Toolkit for Implementing Prehabilitation Locally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19" t="19821" r="50954" b="15663"/>
          <a:stretch/>
        </p:blipFill>
        <p:spPr>
          <a:xfrm>
            <a:off x="5137484" y="3714"/>
            <a:ext cx="3310366" cy="68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and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168" y="1"/>
            <a:ext cx="9011653" cy="6857999"/>
          </a:xfrm>
        </p:spPr>
        <p:txBody>
          <a:bodyPr>
            <a:noAutofit/>
          </a:bodyPr>
          <a:lstStyle/>
          <a:p>
            <a:r>
              <a:rPr lang="en-GB" sz="1550" dirty="0">
                <a:hlinkClick r:id="rId2"/>
              </a:rPr>
              <a:t>https://www.prehab.nhs.scot</a:t>
            </a:r>
            <a:r>
              <a:rPr lang="en-GB" sz="1550" dirty="0" smtClean="0">
                <a:hlinkClick r:id="rId2"/>
              </a:rPr>
              <a:t>/</a:t>
            </a:r>
            <a:endParaRPr lang="en-GB" sz="1550" dirty="0" smtClean="0"/>
          </a:p>
          <a:p>
            <a:r>
              <a:rPr lang="en-GB" sz="1550" dirty="0">
                <a:hlinkClick r:id="rId3"/>
              </a:rPr>
              <a:t>https://www.prehab.nhs.scot/for-professionals/key-principles</a:t>
            </a:r>
            <a:r>
              <a:rPr lang="en-GB" sz="1550" dirty="0" smtClean="0">
                <a:hlinkClick r:id="rId3"/>
              </a:rPr>
              <a:t>/</a:t>
            </a:r>
            <a:r>
              <a:rPr lang="en-GB" sz="1550" dirty="0" smtClean="0"/>
              <a:t> </a:t>
            </a:r>
          </a:p>
          <a:p>
            <a:r>
              <a:rPr lang="en-GB" sz="1550" dirty="0">
                <a:hlinkClick r:id="rId4"/>
              </a:rPr>
              <a:t>https://www.prehab.nhs.scot/for-professionals/psychological-framework</a:t>
            </a:r>
            <a:r>
              <a:rPr lang="en-GB" sz="1550" dirty="0" smtClean="0">
                <a:hlinkClick r:id="rId4"/>
              </a:rPr>
              <a:t>/</a:t>
            </a:r>
            <a:endParaRPr lang="en-GB" sz="1550" dirty="0" smtClean="0"/>
          </a:p>
          <a:p>
            <a:r>
              <a:rPr lang="en-GB" sz="1550" dirty="0">
                <a:hlinkClick r:id="rId5"/>
              </a:rPr>
              <a:t>https://www.maggies.org/cancer-information/cancer-treatment/prehabilitation-getting-ready-treatment</a:t>
            </a:r>
            <a:r>
              <a:rPr lang="en-GB" sz="1550" dirty="0" smtClean="0">
                <a:hlinkClick r:id="rId5"/>
              </a:rPr>
              <a:t>/</a:t>
            </a:r>
            <a:r>
              <a:rPr lang="en-GB" sz="1550" dirty="0" smtClean="0"/>
              <a:t> </a:t>
            </a:r>
          </a:p>
          <a:p>
            <a:r>
              <a:rPr lang="en-GB" sz="1550" dirty="0">
                <a:hlinkClick r:id="rId6"/>
              </a:rPr>
              <a:t>https://</a:t>
            </a:r>
            <a:r>
              <a:rPr lang="en-GB" sz="1550" dirty="0" smtClean="0">
                <a:hlinkClick r:id="rId6"/>
              </a:rPr>
              <a:t>www.macmillan.org.uk/healthcare-professionals/news-and-resources/guides/principles-and-guidance-for-prehabilitation</a:t>
            </a:r>
            <a:endParaRPr lang="en-GB" sz="1550" dirty="0" smtClean="0"/>
          </a:p>
          <a:p>
            <a:r>
              <a:rPr lang="en-GB" sz="1550" dirty="0"/>
              <a:t>Carli, </a:t>
            </a:r>
            <a:r>
              <a:rPr lang="en-GB" sz="1550" dirty="0" smtClean="0"/>
              <a:t>F., and  </a:t>
            </a:r>
            <a:r>
              <a:rPr lang="en-GB" sz="1550" dirty="0" err="1"/>
              <a:t>Zavorsky</a:t>
            </a:r>
            <a:r>
              <a:rPr lang="en-GB" sz="1550" dirty="0"/>
              <a:t>, </a:t>
            </a:r>
            <a:r>
              <a:rPr lang="en-GB" sz="1550" dirty="0" err="1" smtClean="0"/>
              <a:t>G.S</a:t>
            </a:r>
            <a:r>
              <a:rPr lang="en-GB" sz="1550" dirty="0" smtClean="0"/>
              <a:t> (2005) Optimizing </a:t>
            </a:r>
            <a:r>
              <a:rPr lang="en-GB" sz="1550" dirty="0"/>
              <a:t>functional exercise capacity in the elderly surgical population, Current Opinion in Clinical Nutrition and Metabolic Care: </a:t>
            </a:r>
            <a:r>
              <a:rPr lang="en-GB" sz="1550" dirty="0" smtClean="0"/>
              <a:t>8(1):23-32</a:t>
            </a:r>
          </a:p>
          <a:p>
            <a:r>
              <a:rPr lang="en-GB" sz="1550" dirty="0"/>
              <a:t>Macmillan Cancer Support (2006) Worried sick: The emotional impact of cancer. Opinion Leader Research, UK. Available at: </a:t>
            </a:r>
            <a:r>
              <a:rPr lang="en-GB" sz="1550" dirty="0">
                <a:hlinkClick r:id="rId7"/>
              </a:rPr>
              <a:t>https://</a:t>
            </a:r>
            <a:r>
              <a:rPr lang="en-GB" sz="1550" dirty="0" smtClean="0">
                <a:hlinkClick r:id="rId7"/>
              </a:rPr>
              <a:t>www.macmillan.org.uk/documents/getinvolved/campaigns/campaigns/impact_of_cancer_english.pdf</a:t>
            </a:r>
            <a:r>
              <a:rPr lang="en-GB" sz="1550" dirty="0" smtClean="0"/>
              <a:t> </a:t>
            </a:r>
          </a:p>
          <a:p>
            <a:r>
              <a:rPr lang="en-GB" sz="1550" dirty="0" err="1"/>
              <a:t>Mehnert</a:t>
            </a:r>
            <a:r>
              <a:rPr lang="en-GB" sz="1550" dirty="0"/>
              <a:t>, A., </a:t>
            </a:r>
            <a:r>
              <a:rPr lang="en-GB" sz="1550" dirty="0" err="1"/>
              <a:t>Brähler</a:t>
            </a:r>
            <a:r>
              <a:rPr lang="en-GB" sz="1550" dirty="0"/>
              <a:t>, E., Faller, H., </a:t>
            </a:r>
            <a:r>
              <a:rPr lang="en-GB" sz="1550" dirty="0" err="1"/>
              <a:t>Härter</a:t>
            </a:r>
            <a:r>
              <a:rPr lang="en-GB" sz="1550" dirty="0"/>
              <a:t>, M., Keller, M., Schulz, H., </a:t>
            </a:r>
            <a:r>
              <a:rPr lang="en-GB" sz="1550" dirty="0" err="1"/>
              <a:t>Wegscheider</a:t>
            </a:r>
            <a:r>
              <a:rPr lang="en-GB" sz="1550" dirty="0"/>
              <a:t>, K., Weis, J., </a:t>
            </a:r>
            <a:r>
              <a:rPr lang="en-GB" sz="1550" dirty="0" err="1"/>
              <a:t>Boehncke</a:t>
            </a:r>
            <a:r>
              <a:rPr lang="en-GB" sz="1550" dirty="0"/>
              <a:t>, A., Hund, B. and Reuter, K. (2014) Four-week prevalence of mental disorders in patients with cancer across major </a:t>
            </a:r>
            <a:r>
              <a:rPr lang="en-GB" sz="1550" dirty="0" err="1"/>
              <a:t>tumor</a:t>
            </a:r>
            <a:r>
              <a:rPr lang="en-GB" sz="1550" dirty="0"/>
              <a:t> entities. Journal of Clinical Oncology, 32(31), </a:t>
            </a:r>
            <a:r>
              <a:rPr lang="en-GB" sz="1550" dirty="0" err="1"/>
              <a:t>pp.3540</a:t>
            </a:r>
            <a:r>
              <a:rPr lang="en-GB" sz="1550" dirty="0"/>
              <a:t>-3546. </a:t>
            </a:r>
            <a:endParaRPr lang="en-GB" sz="1550" dirty="0" smtClean="0"/>
          </a:p>
          <a:p>
            <a:r>
              <a:rPr lang="en-GB" sz="1550" dirty="0" smtClean="0"/>
              <a:t>Mental </a:t>
            </a:r>
            <a:r>
              <a:rPr lang="en-GB" sz="1550" dirty="0"/>
              <a:t>Health Foundation (2018) Supporting the emotional and mental health needs of people with cancer. Available at: </a:t>
            </a:r>
            <a:r>
              <a:rPr lang="en-GB" sz="1550" dirty="0">
                <a:hlinkClick r:id="rId8"/>
              </a:rPr>
              <a:t>https://</a:t>
            </a:r>
            <a:r>
              <a:rPr lang="en-GB" sz="1550" dirty="0" smtClean="0">
                <a:hlinkClick r:id="rId8"/>
              </a:rPr>
              <a:t>www.mentalhealth.org.uk/sites/default/files/mh-needs-people-with-cancer.pdf</a:t>
            </a:r>
            <a:r>
              <a:rPr lang="en-GB" sz="1550" dirty="0" smtClean="0"/>
              <a:t>  </a:t>
            </a:r>
          </a:p>
          <a:p>
            <a:r>
              <a:rPr lang="en-GB" sz="1550" dirty="0"/>
              <a:t>van </a:t>
            </a:r>
            <a:r>
              <a:rPr lang="en-GB" sz="1550" dirty="0" err="1"/>
              <a:t>Cutsem</a:t>
            </a:r>
            <a:r>
              <a:rPr lang="en-GB" sz="1550" dirty="0"/>
              <a:t>, E. and </a:t>
            </a:r>
            <a:r>
              <a:rPr lang="en-GB" sz="1550" dirty="0" err="1"/>
              <a:t>Arends</a:t>
            </a:r>
            <a:r>
              <a:rPr lang="en-GB" sz="1550" dirty="0"/>
              <a:t>, J. (2005) The Causes and Consequences of Cancer-Associated Malnutrition. European Journal of Oncology Nursing, 9, </a:t>
            </a:r>
            <a:r>
              <a:rPr lang="en-GB" sz="1550" dirty="0" smtClean="0"/>
              <a:t>51-63 doi.org/10.1016/</a:t>
            </a:r>
            <a:r>
              <a:rPr lang="en-GB" sz="1550" dirty="0" err="1" smtClean="0"/>
              <a:t>j.ejon.2005.09.007</a:t>
            </a:r>
            <a:r>
              <a:rPr lang="en-GB" sz="1550" dirty="0" smtClean="0"/>
              <a:t>  </a:t>
            </a:r>
          </a:p>
          <a:p>
            <a:r>
              <a:rPr lang="en-GB" sz="1550" dirty="0" smtClean="0"/>
              <a:t>Stratton, R., Smith, </a:t>
            </a:r>
            <a:r>
              <a:rPr lang="en-GB" sz="1550" dirty="0" err="1" smtClean="0"/>
              <a:t>T.A</a:t>
            </a:r>
            <a:r>
              <a:rPr lang="en-GB" sz="1550" dirty="0" smtClean="0"/>
              <a:t>., Gabe, S. (2018) </a:t>
            </a:r>
            <a:r>
              <a:rPr lang="en-GB" sz="1550" dirty="0"/>
              <a:t>British Association of Parenteral and Enteral </a:t>
            </a:r>
            <a:r>
              <a:rPr lang="en-GB" sz="1550" dirty="0" smtClean="0"/>
              <a:t>Nutrition</a:t>
            </a:r>
            <a:r>
              <a:rPr lang="en-GB" sz="1550" dirty="0"/>
              <a:t>. Managing malnutrition to improve lives and save money. Available at: </a:t>
            </a:r>
            <a:r>
              <a:rPr lang="en-GB" sz="1550" dirty="0">
                <a:hlinkClick r:id="rId9"/>
              </a:rPr>
              <a:t>https://</a:t>
            </a:r>
            <a:r>
              <a:rPr lang="en-GB" sz="1550" dirty="0" smtClean="0">
                <a:hlinkClick r:id="rId9"/>
              </a:rPr>
              <a:t>www.bapen.org.uk/pdfs/reports/mag/managing-malnutrition.pdf</a:t>
            </a:r>
            <a:r>
              <a:rPr lang="en-GB" sz="155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3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191" y="52824"/>
            <a:ext cx="3023878" cy="1395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776" y="1563390"/>
            <a:ext cx="2563946" cy="1033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92039"/>
            <a:ext cx="3721696" cy="8441346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33561" y="3130594"/>
            <a:ext cx="6982417" cy="295150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Debbie Provan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Clinical Advisor, Cancer Policy, Scottish Government</a:t>
            </a:r>
          </a:p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Debbie.Provan2@gov.scot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Hannah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Grüneberg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Counselling Psychologist, Maggie’s Fife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Hannah.Gruneberg@maggiescentres.org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073" y="0"/>
            <a:ext cx="3023878" cy="1395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039" y="1395636"/>
            <a:ext cx="2563946" cy="1033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92039"/>
            <a:ext cx="3721696" cy="8441346"/>
          </a:xfrm>
          <a:prstGeom prst="rect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33561" y="3130594"/>
            <a:ext cx="6982417" cy="295150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Debbie Provan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Clinical Advisor, Cancer Policy, Scottish Government</a:t>
            </a:r>
          </a:p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Debbie.Provan2@gov.scot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Hannah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Grüneberg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Counselling Psychologist, Maggie’s Fife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Hannah.Gruneberg@maggiescentres.org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66" y="412458"/>
            <a:ext cx="2197945" cy="5662994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Introducing Prehabilitation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Introducing Prehabilitation Film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Little Bit More About Prehab…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456" t="20175" r="25636" b="20760"/>
          <a:stretch/>
        </p:blipFill>
        <p:spPr>
          <a:xfrm>
            <a:off x="3941619" y="1298896"/>
            <a:ext cx="6641763" cy="4251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8855" y="5540354"/>
            <a:ext cx="55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0000"/>
                </a:solidFill>
                <a:latin typeface="Corbel" panose="020B0503020204020204"/>
              </a:rPr>
              <a:t>Adapted from Carli et al., 2005</a:t>
            </a:r>
          </a:p>
        </p:txBody>
      </p:sp>
    </p:spTree>
    <p:extLst>
      <p:ext uri="{BB962C8B-B14F-4D97-AF65-F5344CB8AC3E}">
        <p14:creationId xmlns:p14="http://schemas.microsoft.com/office/powerpoint/2010/main" val="40876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24: </a:t>
            </a:r>
            <a:br>
              <a:rPr lang="en-GB" dirty="0"/>
            </a:br>
            <a:r>
              <a:rPr lang="en-GB" dirty="0"/>
              <a:t>Test and Evaluate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11" t="17686" r="44332" b="6583"/>
          <a:stretch/>
        </p:blipFill>
        <p:spPr>
          <a:xfrm>
            <a:off x="7593758" y="529611"/>
            <a:ext cx="4160862" cy="57629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47737" y="333137"/>
            <a:ext cx="44516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2041" indent="-422041" defTabSz="457211">
              <a:buFont typeface="+mj-lt"/>
              <a:buAutoNum type="arabicPeriod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as early as possible </a:t>
            </a:r>
          </a:p>
          <a:p>
            <a:pPr marL="422041" indent="-422041" defTabSz="457211">
              <a:buFont typeface="+mj-lt"/>
              <a:buAutoNum type="arabicPeriod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 in parallel with usual decision making processes</a:t>
            </a:r>
          </a:p>
          <a:p>
            <a:pPr marL="422041" indent="-422041" defTabSz="457211">
              <a:buFont typeface="+mj-lt"/>
              <a:buAutoNum type="arabicPeriod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be part of the rehabilitation continuum</a:t>
            </a:r>
          </a:p>
          <a:p>
            <a:pPr marL="422041" indent="-422041" defTabSz="457211">
              <a:buFont typeface="+mj-lt"/>
              <a:buAutoNum type="arabicPeriod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Multi-modal including exercise/activity, nutrition and psychological support</a:t>
            </a:r>
          </a:p>
          <a:p>
            <a:pPr marL="422041" indent="-422041" defTabSz="457211">
              <a:buFont typeface="+mj-lt"/>
              <a:buAutoNum type="arabicPeriod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should be screened to determine the level required (universal, targeted, specialist)</a:t>
            </a:r>
          </a:p>
          <a:p>
            <a:pPr marL="422041" indent="-422041" defTabSz="457211">
              <a:buFont typeface="+mj-lt"/>
              <a:buAutoNum type="arabicPeriod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Screening should be recorded at MDT alongside performance status</a:t>
            </a:r>
          </a:p>
          <a:p>
            <a:pPr marL="422041" indent="-422041" defTabSz="457211">
              <a:buFont typeface="+mj-lt"/>
              <a:buAutoNum type="arabicPeriod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Validated tools for individualised assessment, care planning and outcomes measurement (targeted and specialist)</a:t>
            </a:r>
          </a:p>
          <a:p>
            <a:pPr marL="422041" indent="-422041" defTabSz="457211">
              <a:buFont typeface="+mj-lt"/>
              <a:buAutoNum type="arabicPeriod"/>
            </a:pP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should have a co-produced personalised care plan</a:t>
            </a:r>
          </a:p>
          <a:p>
            <a:pPr defTabSz="457211"/>
            <a:endParaRPr lang="en-GB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11"/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at: 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https://www.prehab.nhs.scot/for-professionals/key-principles/</a:t>
            </a:r>
            <a:endParaRPr lang="en-GB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24: </a:t>
            </a:r>
            <a:br>
              <a:rPr lang="en-GB" dirty="0" smtClean="0"/>
            </a:br>
            <a:r>
              <a:rPr lang="en-GB" dirty="0" smtClean="0"/>
              <a:t>Test and Evaluate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874" y="1123837"/>
            <a:ext cx="4605762" cy="4793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Maggie’s Pilot – universal offer available at all 8 centres </a:t>
            </a:r>
          </a:p>
          <a:p>
            <a:r>
              <a:rPr lang="en-GB" dirty="0">
                <a:solidFill>
                  <a:schemeClr val="tx1"/>
                </a:solidFill>
              </a:rPr>
              <a:t>Aberdeen (ARI) </a:t>
            </a:r>
          </a:p>
          <a:p>
            <a:r>
              <a:rPr lang="en-GB" dirty="0">
                <a:solidFill>
                  <a:schemeClr val="tx1"/>
                </a:solidFill>
              </a:rPr>
              <a:t>Dundee (</a:t>
            </a:r>
            <a:r>
              <a:rPr lang="en-GB" dirty="0" err="1">
                <a:solidFill>
                  <a:schemeClr val="tx1"/>
                </a:solidFill>
              </a:rPr>
              <a:t>Ninewells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Edinburgh (Western General)</a:t>
            </a:r>
          </a:p>
          <a:p>
            <a:r>
              <a:rPr lang="en-GB" dirty="0">
                <a:solidFill>
                  <a:schemeClr val="tx1"/>
                </a:solidFill>
              </a:rPr>
              <a:t>Fife (Victoria)</a:t>
            </a:r>
          </a:p>
          <a:p>
            <a:r>
              <a:rPr lang="en-GB" dirty="0">
                <a:solidFill>
                  <a:schemeClr val="tx1"/>
                </a:solidFill>
              </a:rPr>
              <a:t>Forth Valley (</a:t>
            </a:r>
            <a:r>
              <a:rPr lang="en-GB" dirty="0" err="1">
                <a:solidFill>
                  <a:schemeClr val="tx1"/>
                </a:solidFill>
              </a:rPr>
              <a:t>FVR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Glasgow (</a:t>
            </a:r>
            <a:r>
              <a:rPr lang="en-GB" dirty="0" err="1">
                <a:solidFill>
                  <a:schemeClr val="tx1"/>
                </a:solidFill>
              </a:rPr>
              <a:t>Gartnavel</a:t>
            </a:r>
            <a:r>
              <a:rPr lang="en-GB" dirty="0">
                <a:solidFill>
                  <a:schemeClr val="tx1"/>
                </a:solidFill>
              </a:rPr>
              <a:t>) </a:t>
            </a:r>
          </a:p>
          <a:p>
            <a:r>
              <a:rPr lang="en-GB" dirty="0">
                <a:solidFill>
                  <a:schemeClr val="tx1"/>
                </a:solidFill>
              </a:rPr>
              <a:t>Highland (</a:t>
            </a:r>
            <a:r>
              <a:rPr lang="en-GB" dirty="0" err="1">
                <a:solidFill>
                  <a:schemeClr val="tx1"/>
                </a:solidFill>
              </a:rPr>
              <a:t>Raigmore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Lanarkshire (Monklands)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321" y="964248"/>
            <a:ext cx="3273836" cy="412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317" y="5249997"/>
            <a:ext cx="2363846" cy="9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0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Maggie’s Impact To-Date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445" y="1570621"/>
            <a:ext cx="6096000" cy="5113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6401" y="10881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200" dirty="0">
                <a:solidFill>
                  <a:srgbClr val="000000"/>
                </a:solidFill>
              </a:rPr>
              <a:t>Overall total attendees to 30</a:t>
            </a:r>
            <a:r>
              <a:rPr lang="en-GB" sz="2200" baseline="30000" dirty="0">
                <a:solidFill>
                  <a:srgbClr val="000000"/>
                </a:solidFill>
              </a:rPr>
              <a:t>th</a:t>
            </a:r>
            <a:r>
              <a:rPr lang="en-GB" sz="2200" dirty="0">
                <a:solidFill>
                  <a:srgbClr val="000000"/>
                </a:solidFill>
              </a:rPr>
              <a:t> April 2022: </a:t>
            </a:r>
            <a:r>
              <a:rPr lang="en-GB" sz="2200" dirty="0">
                <a:solidFill>
                  <a:srgbClr val="90BB23"/>
                </a:solidFill>
              </a:rPr>
              <a:t>342</a:t>
            </a:r>
          </a:p>
          <a:p>
            <a:pPr lvl="0"/>
            <a:r>
              <a:rPr lang="en-GB" sz="2200" dirty="0">
                <a:solidFill>
                  <a:srgbClr val="000000"/>
                </a:solidFill>
              </a:rPr>
              <a:t>Total feedback received: </a:t>
            </a:r>
            <a:r>
              <a:rPr lang="en-GB" sz="2200" dirty="0">
                <a:solidFill>
                  <a:srgbClr val="90BB23"/>
                </a:solidFill>
              </a:rPr>
              <a:t>211</a:t>
            </a:r>
          </a:p>
          <a:p>
            <a:pPr lvl="0"/>
            <a:r>
              <a:rPr lang="en-GB" sz="2200" dirty="0">
                <a:solidFill>
                  <a:srgbClr val="000000"/>
                </a:solidFill>
              </a:rPr>
              <a:t>Response rate: </a:t>
            </a:r>
            <a:r>
              <a:rPr lang="en-GB" sz="2200" dirty="0">
                <a:solidFill>
                  <a:srgbClr val="90BB23"/>
                </a:solidFill>
              </a:rPr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38399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Maggie’s Impact To-Date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CF90CB-60AC-C64E-8390-33B13B2EA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710055"/>
              </p:ext>
            </p:extLst>
          </p:nvPr>
        </p:nvGraphicFramePr>
        <p:xfrm>
          <a:off x="2627586" y="-304262"/>
          <a:ext cx="8898751" cy="452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2C8960-08CB-7C4C-B96C-C6B95360D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362474"/>
              </p:ext>
            </p:extLst>
          </p:nvPr>
        </p:nvGraphicFramePr>
        <p:xfrm>
          <a:off x="3777916" y="3633537"/>
          <a:ext cx="3471981" cy="334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F68FBC-A926-0B4B-BC12-16F514852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144700"/>
              </p:ext>
            </p:extLst>
          </p:nvPr>
        </p:nvGraphicFramePr>
        <p:xfrm>
          <a:off x="7615525" y="3633537"/>
          <a:ext cx="3543074" cy="334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61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46" y="1123839"/>
            <a:ext cx="2125201" cy="4601183"/>
          </a:xfrm>
        </p:spPr>
        <p:txBody>
          <a:bodyPr/>
          <a:lstStyle/>
          <a:p>
            <a:r>
              <a:rPr lang="en-GB" dirty="0" smtClean="0"/>
              <a:t>Action 25: </a:t>
            </a:r>
            <a:r>
              <a:rPr lang="en-GB" dirty="0"/>
              <a:t>P</a:t>
            </a:r>
            <a:r>
              <a:rPr lang="en-GB" dirty="0" smtClean="0"/>
              <a:t>rehab website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868615" y="1365739"/>
            <a:ext cx="7315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518" y="5725022"/>
            <a:ext cx="4373054" cy="47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1"/>
            <a:r>
              <a:rPr lang="en-GB" sz="2462" b="1" dirty="0">
                <a:solidFill>
                  <a:srgbClr val="000000"/>
                </a:solidFill>
                <a:latin typeface="Corbel" panose="020B0503020204020204"/>
                <a:hlinkClick r:id="rId3"/>
              </a:rPr>
              <a:t>https://www.prehab.nhs.scot</a:t>
            </a:r>
            <a:r>
              <a:rPr lang="en-GB" sz="2462" dirty="0">
                <a:solidFill>
                  <a:srgbClr val="000000"/>
                </a:solidFill>
                <a:latin typeface="Corbel" panose="020B0503020204020204"/>
                <a:hlinkClick r:id="rId3"/>
              </a:rPr>
              <a:t>/</a:t>
            </a:r>
            <a:r>
              <a:rPr lang="en-GB" sz="2462" dirty="0">
                <a:solidFill>
                  <a:srgbClr val="000000"/>
                </a:solidFill>
                <a:latin typeface="Corbel" panose="020B0503020204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42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ggie's Colours">
    <a:dk1>
      <a:srgbClr val="7F001B"/>
    </a:dk1>
    <a:lt1>
      <a:sysClr val="window" lastClr="FFFFFF"/>
    </a:lt1>
    <a:dk2>
      <a:srgbClr val="7F001B"/>
    </a:dk2>
    <a:lt2>
      <a:srgbClr val="FFFFFF"/>
    </a:lt2>
    <a:accent1>
      <a:srgbClr val="FFB90A"/>
    </a:accent1>
    <a:accent2>
      <a:srgbClr val="FF8500"/>
    </a:accent2>
    <a:accent3>
      <a:srgbClr val="FF5500"/>
    </a:accent3>
    <a:accent4>
      <a:srgbClr val="FF0073"/>
    </a:accent4>
    <a:accent5>
      <a:srgbClr val="F50A00"/>
    </a:accent5>
    <a:accent6>
      <a:srgbClr val="AA0000"/>
    </a:accent6>
    <a:hlink>
      <a:srgbClr val="FF0073"/>
    </a:hlink>
    <a:folHlink>
      <a:srgbClr val="72666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aggie's Colours">
    <a:dk1>
      <a:srgbClr val="7F001B"/>
    </a:dk1>
    <a:lt1>
      <a:sysClr val="window" lastClr="FFFFFF"/>
    </a:lt1>
    <a:dk2>
      <a:srgbClr val="7F001B"/>
    </a:dk2>
    <a:lt2>
      <a:srgbClr val="FFFFFF"/>
    </a:lt2>
    <a:accent1>
      <a:srgbClr val="FFB90A"/>
    </a:accent1>
    <a:accent2>
      <a:srgbClr val="FF8500"/>
    </a:accent2>
    <a:accent3>
      <a:srgbClr val="FF5500"/>
    </a:accent3>
    <a:accent4>
      <a:srgbClr val="FF0073"/>
    </a:accent4>
    <a:accent5>
      <a:srgbClr val="F50A00"/>
    </a:accent5>
    <a:accent6>
      <a:srgbClr val="AA0000"/>
    </a:accent6>
    <a:hlink>
      <a:srgbClr val="FF0073"/>
    </a:hlink>
    <a:folHlink>
      <a:srgbClr val="72666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aggie's Colours">
    <a:dk1>
      <a:srgbClr val="7F001B"/>
    </a:dk1>
    <a:lt1>
      <a:sysClr val="window" lastClr="FFFFFF"/>
    </a:lt1>
    <a:dk2>
      <a:srgbClr val="7F001B"/>
    </a:dk2>
    <a:lt2>
      <a:srgbClr val="FFFFFF"/>
    </a:lt2>
    <a:accent1>
      <a:srgbClr val="FFB90A"/>
    </a:accent1>
    <a:accent2>
      <a:srgbClr val="FF8500"/>
    </a:accent2>
    <a:accent3>
      <a:srgbClr val="FF5500"/>
    </a:accent3>
    <a:accent4>
      <a:srgbClr val="FF0073"/>
    </a:accent4>
    <a:accent5>
      <a:srgbClr val="F50A00"/>
    </a:accent5>
    <a:accent6>
      <a:srgbClr val="AA0000"/>
    </a:accent6>
    <a:hlink>
      <a:srgbClr val="FF0073"/>
    </a:hlink>
    <a:folHlink>
      <a:srgbClr val="72666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7313</TotalTime>
  <Words>849</Words>
  <Application>Microsoft Office PowerPoint</Application>
  <PresentationFormat>Widescreen</PresentationFormat>
  <Paragraphs>102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Messina Sans Light</vt:lpstr>
      <vt:lpstr>Wingdings 2</vt:lpstr>
      <vt:lpstr>Office Theme</vt:lpstr>
      <vt:lpstr>Frame</vt:lpstr>
      <vt:lpstr>1_Frame</vt:lpstr>
      <vt:lpstr>Cancer Prehabilitation - A toolkit to Inspire Local Service Development</vt:lpstr>
      <vt:lpstr>PowerPoint Presentation</vt:lpstr>
      <vt:lpstr>Introducing Prehabilitation</vt:lpstr>
      <vt:lpstr>A Little Bit More About Prehab…</vt:lpstr>
      <vt:lpstr>Action 24:  Test and Evaluate</vt:lpstr>
      <vt:lpstr>Action 24:  Test and Evaluate</vt:lpstr>
      <vt:lpstr>Maggie’s Impact To-Date</vt:lpstr>
      <vt:lpstr>Maggie’s Impact To-Date</vt:lpstr>
      <vt:lpstr>Action 25: Prehab website</vt:lpstr>
      <vt:lpstr>Action 26: Nutrition Framework</vt:lpstr>
      <vt:lpstr>Action 27: Psychological Therapies and Support Framework</vt:lpstr>
      <vt:lpstr>Your Toolkit for Implementing Prehabilitation Locally</vt:lpstr>
      <vt:lpstr>References and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Looked After and Accommodated Children's Psychology in Falkirk:   A service ahead of its time</dc:title>
  <dc:creator>Lucie MacKinlay</dc:creator>
  <cp:lastModifiedBy>Ramage E (Emily)</cp:lastModifiedBy>
  <cp:revision>64</cp:revision>
  <dcterms:created xsi:type="dcterms:W3CDTF">2019-04-15T20:41:31Z</dcterms:created>
  <dcterms:modified xsi:type="dcterms:W3CDTF">2022-06-15T17:28:20Z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A24925740</vt:lpwstr>
  </property>
  <property fmtid="{D5CDD505-2E9C-101B-9397-08002B2CF9AE}" pid="4" name="Objective-Title">
    <vt:lpwstr>DMH - NHS Scotland Event - 2019 - LAAC Falkirk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2019-07-01T10:25:20Z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2019-07-01T11:12:06Z</vt:filetime>
  </property>
  <property fmtid="{D5CDD505-2E9C-101B-9397-08002B2CF9AE}" pid="10" name="Objective-ModificationStamp">
    <vt:filetime>2019-07-03T07:48:40Z</vt:filetime>
  </property>
  <property fmtid="{D5CDD505-2E9C-101B-9397-08002B2CF9AE}" pid="11" name="Objective-Owner">
    <vt:lpwstr>Gamgee, James J (U441968)</vt:lpwstr>
  </property>
  <property fmtid="{D5CDD505-2E9C-101B-9397-08002B2CF9AE}" pid="12" name="Objective-Path">
    <vt:lpwstr>Objective Global Folder:SG File Plan:Health, nutrition and care:Health:Mental health:Advice and policy: Mental health Part 2 (2014-):Mental Health and Protection of Rights: Guidance and Procedures: 2018-2023</vt:lpwstr>
  </property>
  <property fmtid="{D5CDD505-2E9C-101B-9397-08002B2CF9AE}" pid="13" name="Objective-Parent">
    <vt:lpwstr>Mental Health and Protection of Rights: Guidance and Procedures: 2018-2023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vA35765904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BUSPROC/5930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</Properties>
</file>