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7D_FECBDA9D.xml" ContentType="application/vnd.ms-powerpoint.comment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58" r:id="rId3"/>
  </p:sldMasterIdLst>
  <p:notesMasterIdLst>
    <p:notesMasterId r:id="rId32"/>
  </p:notesMasterIdLst>
  <p:sldIdLst>
    <p:sldId id="258" r:id="rId4"/>
    <p:sldId id="256" r:id="rId5"/>
    <p:sldId id="268" r:id="rId6"/>
    <p:sldId id="368" r:id="rId7"/>
    <p:sldId id="271" r:id="rId8"/>
    <p:sldId id="383" r:id="rId9"/>
    <p:sldId id="384" r:id="rId10"/>
    <p:sldId id="385" r:id="rId11"/>
    <p:sldId id="386" r:id="rId12"/>
    <p:sldId id="387" r:id="rId13"/>
    <p:sldId id="388" r:id="rId14"/>
    <p:sldId id="389" r:id="rId15"/>
    <p:sldId id="390" r:id="rId16"/>
    <p:sldId id="391" r:id="rId17"/>
    <p:sldId id="392" r:id="rId18"/>
    <p:sldId id="347" r:id="rId19"/>
    <p:sldId id="376" r:id="rId20"/>
    <p:sldId id="377" r:id="rId21"/>
    <p:sldId id="378" r:id="rId22"/>
    <p:sldId id="352" r:id="rId23"/>
    <p:sldId id="353" r:id="rId24"/>
    <p:sldId id="382" r:id="rId25"/>
    <p:sldId id="379" r:id="rId26"/>
    <p:sldId id="380" r:id="rId27"/>
    <p:sldId id="381" r:id="rId28"/>
    <p:sldId id="257" r:id="rId29"/>
    <p:sldId id="395" r:id="rId30"/>
    <p:sldId id="3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957"/>
    <a:srgbClr val="BE1F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5" autoAdjust="0"/>
    <p:restoredTop sz="57959"/>
  </p:normalViewPr>
  <p:slideViewPr>
    <p:cSldViewPr snapToGrid="0">
      <p:cViewPr varScale="1">
        <p:scale>
          <a:sx n="71" d="100"/>
          <a:sy n="71" d="100"/>
        </p:scale>
        <p:origin x="268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omments/modernComment_17D_FECBDA9D.xml><?xml version="1.0" encoding="utf-8"?>
<p188:cmLst xmlns:a="http://schemas.openxmlformats.org/drawingml/2006/main" xmlns:r="http://schemas.openxmlformats.org/officeDocument/2006/relationships" xmlns:p188="http://schemas.microsoft.com/office/powerpoint/2018/8/main">
  <p188:cm id="{4842F84E-5040-4718-8D21-ACE3A52CABA9}" authorId="{463DD3AA-93CB-0A60-3EC0-9DDEA68D3939}" created="2022-06-01T13:28:56.518">
    <ac:deMkLst xmlns:ac="http://schemas.microsoft.com/office/drawing/2013/main/command">
      <pc:docMk xmlns:pc="http://schemas.microsoft.com/office/powerpoint/2013/main/command"/>
      <pc:sldMk xmlns:pc="http://schemas.microsoft.com/office/powerpoint/2013/main/command" cId="952671391" sldId="269"/>
      <ac:spMk id="4" creationId="{24F1AB7D-7F51-A9C8-E200-998FB35BC7A6}"/>
    </ac:deMkLst>
    <p188:txBody>
      <a:bodyPr/>
      <a:lstStyle/>
      <a:p>
        <a:r>
          <a:rPr lang="en-GB"/>
          <a:t>I'm not sure this is strictly true - we will be able to map out how long it will take us to create and API etc. (I think?) therefore it relates more closely to how and when service can be onboarded</a:t>
        </a:r>
      </a:p>
    </p188:txBody>
  </p188:cm>
  <p188:cm id="{6A1A0A93-3689-4F27-AE2C-E3B43E74C41C}" authorId="{463DD3AA-93CB-0A60-3EC0-9DDEA68D3939}" created="2022-06-01T13:30:23.492">
    <ac:deMkLst xmlns:ac="http://schemas.microsoft.com/office/drawing/2013/main/command">
      <pc:docMk xmlns:pc="http://schemas.microsoft.com/office/powerpoint/2013/main/command"/>
      <pc:sldMk xmlns:pc="http://schemas.microsoft.com/office/powerpoint/2013/main/command" cId="952671391" sldId="269"/>
      <ac:spMk id="2" creationId="{00000000-0000-0000-0000-000000000000}"/>
    </ac:deMkLst>
    <p188:txBody>
      <a:bodyPr/>
      <a:lstStyle/>
      <a:p>
        <a:r>
          <a:rPr lang="en-GB"/>
          <a:t>Scott - we could add in here something about the experience of users being quite shallow initially and deepening over time? 
Simply saying that we will iterate through releases and expect at least 1 per year is of limited value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7647E-5AD5-B949-BEDA-A055E55E02A3}" type="datetimeFigureOut">
              <a:rPr lang="en-US" smtClean="0"/>
              <a:t>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09CF9-4E77-0C46-8706-2C24FA93F36A}" type="slidenum">
              <a:rPr lang="en-US" smtClean="0"/>
              <a:t>‹#›</a:t>
            </a:fld>
            <a:endParaRPr lang="en-US"/>
          </a:p>
        </p:txBody>
      </p:sp>
    </p:spTree>
    <p:extLst>
      <p:ext uri="{BB962C8B-B14F-4D97-AF65-F5344CB8AC3E}">
        <p14:creationId xmlns:p14="http://schemas.microsoft.com/office/powerpoint/2010/main" val="2102662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D09CF9-4E77-0C46-8706-2C24FA93F36A}" type="slidenum">
              <a:rPr lang="en-US" smtClean="0"/>
              <a:t>1</a:t>
            </a:fld>
            <a:endParaRPr lang="en-US"/>
          </a:p>
        </p:txBody>
      </p:sp>
    </p:spTree>
    <p:extLst>
      <p:ext uri="{BB962C8B-B14F-4D97-AF65-F5344CB8AC3E}">
        <p14:creationId xmlns:p14="http://schemas.microsoft.com/office/powerpoint/2010/main" val="261753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i="1" dirty="0">
                <a:solidFill>
                  <a:srgbClr val="95A72A"/>
                </a:solidFill>
                <a:latin typeface="Arial" panose="020B0604020202020204" pitchFamily="34" charset="0"/>
                <a:cs typeface="Arial" panose="020B0604020202020204" pitchFamily="34" charset="0"/>
              </a:rPr>
              <a:t>Summarise</a:t>
            </a:r>
            <a:r>
              <a:rPr lang="en-GB" sz="1200" i="1" baseline="0" dirty="0">
                <a:solidFill>
                  <a:srgbClr val="95A72A"/>
                </a:solidFill>
                <a:latin typeface="Arial" panose="020B0604020202020204" pitchFamily="34" charset="0"/>
                <a:cs typeface="Arial" panose="020B0604020202020204" pitchFamily="34" charset="0"/>
              </a:rPr>
              <a:t> key points from all section.</a:t>
            </a:r>
          </a:p>
          <a:p>
            <a:pPr marL="0" lvl="0" indent="0">
              <a:buFont typeface="Arial" panose="020B0604020202020204" pitchFamily="34" charset="0"/>
              <a:buNone/>
            </a:pPr>
            <a:endParaRPr lang="en-GB" sz="1200" i="1" baseline="0" dirty="0">
              <a:solidFill>
                <a:srgbClr val="95A72A"/>
              </a:solidFill>
              <a:latin typeface="Arial" panose="020B0604020202020204" pitchFamily="34" charset="0"/>
              <a:cs typeface="Arial" panose="020B0604020202020204" pitchFamily="34" charset="0"/>
            </a:endParaRPr>
          </a:p>
          <a:p>
            <a:pPr marL="0" lvl="0" indent="0">
              <a:buFont typeface="Arial" panose="020B0604020202020204" pitchFamily="34" charset="0"/>
              <a:buNone/>
            </a:pPr>
            <a:r>
              <a:rPr lang="en-GB" sz="1200" i="1" baseline="0" dirty="0">
                <a:solidFill>
                  <a:srgbClr val="95A72A"/>
                </a:solidFill>
                <a:latin typeface="Arial" panose="020B0604020202020204" pitchFamily="34" charset="0"/>
                <a:cs typeface="Arial" panose="020B0604020202020204" pitchFamily="34" charset="0"/>
              </a:rPr>
              <a:t>Include lines to say there is  </a:t>
            </a:r>
            <a:r>
              <a:rPr lang="en-GB" sz="1200" i="1" baseline="0" dirty="0" err="1">
                <a:solidFill>
                  <a:srgbClr val="95A72A"/>
                </a:solidFill>
                <a:latin typeface="Arial" panose="020B0604020202020204" pitchFamily="34" charset="0"/>
                <a:cs typeface="Arial" panose="020B0604020202020204" pitchFamily="34" charset="0"/>
              </a:rPr>
              <a:t>th</a:t>
            </a:r>
            <a:endParaRPr lang="en-GB" dirty="0">
              <a:solidFill>
                <a:srgbClr val="291B4A"/>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76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Above</a:t>
            </a:r>
            <a:r>
              <a:rPr lang="en-GB" baseline="0" dirty="0"/>
              <a:t> all and running through many of these themes and our engagement so far is the word empower.</a:t>
            </a:r>
          </a:p>
          <a:p>
            <a:endParaRPr lang="en-GB" baseline="0" dirty="0"/>
          </a:p>
          <a:p>
            <a:r>
              <a:rPr lang="en-GB" baseline="0" dirty="0"/>
              <a:t>The strategy needs to empower individuals and organisations to improve their use and interaction with data.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24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strategy must</a:t>
            </a:r>
            <a:r>
              <a:rPr lang="en-GB" baseline="0" dirty="0"/>
              <a:t> also align existing pieces of work and provide clarity on the direction of travel.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82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will</a:t>
            </a:r>
            <a:r>
              <a:rPr lang="en-GB" baseline="0" dirty="0"/>
              <a:t> </a:t>
            </a:r>
            <a:r>
              <a:rPr lang="en-GB" dirty="0"/>
              <a:t>provide a set</a:t>
            </a:r>
            <a:r>
              <a:rPr lang="en-GB" baseline="0" dirty="0"/>
              <a:t> of guiding principles in order that they can be referred to support forward planning, future proofing and alignment across sectors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3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you want us to deliver.</a:t>
            </a:r>
          </a:p>
          <a:p>
            <a:endParaRPr lang="en-GB" dirty="0"/>
          </a:p>
          <a:p>
            <a:r>
              <a:rPr lang="en-GB" dirty="0"/>
              <a:t>You don’t want this to be a strategy that talks a good talk you want it to actually deliver against</a:t>
            </a:r>
            <a:r>
              <a:rPr lang="en-GB" baseline="0" dirty="0"/>
              <a:t> its aims.</a:t>
            </a:r>
          </a:p>
          <a:p>
            <a:endParaRPr lang="en-GB" baseline="0" dirty="0"/>
          </a:p>
          <a:p>
            <a:r>
              <a:rPr lang="en-GB" baseline="0" dirty="0"/>
              <a:t>This is where ongoing engagement with you all will continue to be crucial. </a:t>
            </a:r>
          </a:p>
          <a:p>
            <a:endParaRPr lang="en-GB" baseline="0" dirty="0"/>
          </a:p>
          <a:p>
            <a:r>
              <a:rPr lang="en-GB" baseline="0" dirty="0"/>
              <a:t>We need your help in developing the aims but we need your help in delivering them too.</a:t>
            </a:r>
          </a:p>
          <a:p>
            <a:endParaRPr lang="en-GB" baseline="0" dirty="0"/>
          </a:p>
          <a:p>
            <a:r>
              <a:rPr lang="en-GB" baseline="0" dirty="0"/>
              <a:t>Link into </a:t>
            </a:r>
            <a:r>
              <a:rPr lang="en-GB" baseline="0" dirty="0" err="1"/>
              <a:t>DFD</a:t>
            </a:r>
            <a:r>
              <a:rPr lang="en-GB" baseline="0" dirty="0"/>
              <a:t> and how it is delivering against the themes of the data strategy and will be a key part in meeting vision.</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20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192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719" indent="-190719">
              <a:buFont typeface="Arial" panose="020B0604020202020204" pitchFamily="34" charset="0"/>
              <a:buChar char="•"/>
            </a:pPr>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29D93-C97C-4997-9871-715F87F34413}" type="slidenum">
              <a:rPr kumimoji="0" lang="en-GB" sz="1200" b="0" i="0" u="none" strike="noStrike" kern="1200" cap="none" spc="0" normalizeH="0" baseline="0" noProof="0" smtClean="0">
                <a:ln>
                  <a:noFill/>
                </a:ln>
                <a:solidFill>
                  <a:prstClr val="black"/>
                </a:solidFill>
                <a:effectLst/>
                <a:uLnTx/>
                <a:uFillTx/>
                <a:latin typeface="Microsoft Sans Serif"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Tree>
    <p:extLst>
      <p:ext uri="{BB962C8B-B14F-4D97-AF65-F5344CB8AC3E}">
        <p14:creationId xmlns:p14="http://schemas.microsoft.com/office/powerpoint/2010/main" val="193555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229D93-C97C-4997-9871-715F87F34413}" type="slidenum">
              <a:rPr lang="en-GB" smtClean="0"/>
              <a:t>17</a:t>
            </a:fld>
            <a:endParaRPr lang="en-GB"/>
          </a:p>
        </p:txBody>
      </p:sp>
    </p:spTree>
    <p:extLst>
      <p:ext uri="{BB962C8B-B14F-4D97-AF65-F5344CB8AC3E}">
        <p14:creationId xmlns:p14="http://schemas.microsoft.com/office/powerpoint/2010/main" val="1786148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08909-F8E6-4B41-972A-690D89A51E82}" type="slidenum">
              <a:rPr lang="en-GB" smtClean="0"/>
              <a:pPr/>
              <a:t>18</a:t>
            </a:fld>
            <a:endParaRPr lang="en-GB" dirty="0"/>
          </a:p>
        </p:txBody>
      </p:sp>
    </p:spTree>
    <p:extLst>
      <p:ext uri="{BB962C8B-B14F-4D97-AF65-F5344CB8AC3E}">
        <p14:creationId xmlns:p14="http://schemas.microsoft.com/office/powerpoint/2010/main" val="2086471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08909-F8E6-4B41-972A-690D89A51E82}" type="slidenum">
              <a:rPr lang="en-GB" smtClean="0"/>
              <a:pPr/>
              <a:t>22</a:t>
            </a:fld>
            <a:endParaRPr lang="en-GB" dirty="0"/>
          </a:p>
        </p:txBody>
      </p:sp>
    </p:spTree>
    <p:extLst>
      <p:ext uri="{BB962C8B-B14F-4D97-AF65-F5344CB8AC3E}">
        <p14:creationId xmlns:p14="http://schemas.microsoft.com/office/powerpoint/2010/main" val="159550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Scotland’s refreshed Digital Health and Care Strategy sets out how we will work together to improve the care and wellbeing of people in Scotland by making best use of digital technologies in the design and delivery of services, in a way, place and time that works best for them.  It builds upon the digital successes which were accelerated as a result of Covid-19, such as Near Me video consulting; greater digital capability in care homes; and the increase in remote monitoring and self-management of conditions from home. </a:t>
            </a:r>
            <a:endParaRPr lang="en-GB" dirty="0"/>
          </a:p>
        </p:txBody>
      </p:sp>
      <p:sp>
        <p:nvSpPr>
          <p:cNvPr id="4" name="Slide Number Placeholder 3"/>
          <p:cNvSpPr>
            <a:spLocks noGrp="1"/>
          </p:cNvSpPr>
          <p:nvPr>
            <p:ph type="sldNum" sz="quarter" idx="10"/>
          </p:nvPr>
        </p:nvSpPr>
        <p:spPr/>
        <p:txBody>
          <a:bodyPr/>
          <a:lstStyle/>
          <a:p>
            <a:fld id="{AAC0EA32-BE2C-404A-90BE-CBDD4FB1D3FD}" type="slidenum">
              <a:rPr lang="en-GB" smtClean="0"/>
              <a:t>2</a:t>
            </a:fld>
            <a:endParaRPr lang="en-GB"/>
          </a:p>
        </p:txBody>
      </p:sp>
    </p:spTree>
    <p:extLst>
      <p:ext uri="{BB962C8B-B14F-4D97-AF65-F5344CB8AC3E}">
        <p14:creationId xmlns:p14="http://schemas.microsoft.com/office/powerpoint/2010/main" val="92230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08909-F8E6-4B41-972A-690D89A51E82}" type="slidenum">
              <a:rPr lang="en-GB" smtClean="0"/>
              <a:pPr/>
              <a:t>24</a:t>
            </a:fld>
            <a:endParaRPr lang="en-GB" dirty="0"/>
          </a:p>
        </p:txBody>
      </p:sp>
    </p:spTree>
    <p:extLst>
      <p:ext uri="{BB962C8B-B14F-4D97-AF65-F5344CB8AC3E}">
        <p14:creationId xmlns:p14="http://schemas.microsoft.com/office/powerpoint/2010/main" val="3175872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08909-F8E6-4B41-972A-690D89A51E82}" type="slidenum">
              <a:rPr lang="en-GB" smtClean="0"/>
              <a:pPr/>
              <a:t>25</a:t>
            </a:fld>
            <a:endParaRPr lang="en-GB" dirty="0"/>
          </a:p>
        </p:txBody>
      </p:sp>
    </p:spTree>
    <p:extLst>
      <p:ext uri="{BB962C8B-B14F-4D97-AF65-F5344CB8AC3E}">
        <p14:creationId xmlns:p14="http://schemas.microsoft.com/office/powerpoint/2010/main" val="3132761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40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Vision – to improve the care and wellbeing</a:t>
            </a:r>
            <a:r>
              <a:rPr lang="en-GB" baseline="0" dirty="0"/>
              <a:t> of people in Scotland by making best use of digital technologies in the design and delivery of services.</a:t>
            </a:r>
            <a:endParaRPr lang="en-GB" dirty="0"/>
          </a:p>
        </p:txBody>
      </p:sp>
      <p:sp>
        <p:nvSpPr>
          <p:cNvPr id="4" name="Slide Number Placeholder 3"/>
          <p:cNvSpPr>
            <a:spLocks noGrp="1"/>
          </p:cNvSpPr>
          <p:nvPr>
            <p:ph type="sldNum" sz="quarter" idx="10"/>
          </p:nvPr>
        </p:nvSpPr>
        <p:spPr/>
        <p:txBody>
          <a:bodyPr/>
          <a:lstStyle/>
          <a:p>
            <a:fld id="{AAC0EA32-BE2C-404A-90BE-CBDD4FB1D3FD}" type="slidenum">
              <a:rPr lang="en-GB" smtClean="0"/>
              <a:t>3</a:t>
            </a:fld>
            <a:endParaRPr lang="en-GB"/>
          </a:p>
        </p:txBody>
      </p:sp>
    </p:spTree>
    <p:extLst>
      <p:ext uri="{BB962C8B-B14F-4D97-AF65-F5344CB8AC3E}">
        <p14:creationId xmlns:p14="http://schemas.microsoft.com/office/powerpoint/2010/main" val="50407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0EA32-BE2C-404A-90BE-CBDD4FB1D3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9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Underpinning our vision, our three aims are:</a:t>
            </a:r>
          </a:p>
          <a:p>
            <a:r>
              <a:rPr lang="en-GB" dirty="0"/>
              <a:t>1 – Citizens have access to, and grater control over, their own health and care data – as well as access to the digital information, tools and services they need to help maintain ad improve their health and wellbeing.</a:t>
            </a:r>
          </a:p>
          <a:p>
            <a:endParaRPr lang="en-GB" dirty="0"/>
          </a:p>
          <a:p>
            <a:r>
              <a:rPr lang="en-GB" dirty="0"/>
              <a:t>2 – Health and care services are built On people-centred, safe, secure and ethical digital foundations which allow staff to record,</a:t>
            </a:r>
            <a:r>
              <a:rPr lang="en-GB" baseline="0" dirty="0"/>
              <a:t> access and share relevant information across the health and care system, and feel confident in their use of digital technology, in order to improve the delivery of care.</a:t>
            </a:r>
          </a:p>
          <a:p>
            <a:endParaRPr lang="en-GB" baseline="0" dirty="0"/>
          </a:p>
          <a:p>
            <a:r>
              <a:rPr lang="en-GB" baseline="0" dirty="0"/>
              <a:t>3 – health and care planners, researchers and innovators have secure access to the data they need in order to increase the efficiency of our health and care systems, and develop new and improved ways of working.</a:t>
            </a:r>
          </a:p>
          <a:p>
            <a:endParaRPr lang="en-GB" baseline="0" dirty="0"/>
          </a:p>
          <a:p>
            <a:r>
              <a:rPr lang="en-GB" baseline="0" dirty="0"/>
              <a:t>These will be delivered through 6 priority areas:</a:t>
            </a:r>
            <a:endParaRPr lang="en-GB" dirty="0"/>
          </a:p>
        </p:txBody>
      </p:sp>
      <p:sp>
        <p:nvSpPr>
          <p:cNvPr id="4" name="Slide Number Placeholder 3"/>
          <p:cNvSpPr>
            <a:spLocks noGrp="1"/>
          </p:cNvSpPr>
          <p:nvPr>
            <p:ph type="sldNum" sz="quarter" idx="10"/>
          </p:nvPr>
        </p:nvSpPr>
        <p:spPr/>
        <p:txBody>
          <a:bodyPr/>
          <a:lstStyle/>
          <a:p>
            <a:fld id="{AAC0EA32-BE2C-404A-90BE-CBDD4FB1D3FD}" type="slidenum">
              <a:rPr lang="en-GB" smtClean="0"/>
              <a:t>5</a:t>
            </a:fld>
            <a:endParaRPr lang="en-GB"/>
          </a:p>
        </p:txBody>
      </p:sp>
    </p:spTree>
    <p:extLst>
      <p:ext uri="{BB962C8B-B14F-4D97-AF65-F5344CB8AC3E}">
        <p14:creationId xmlns:p14="http://schemas.microsoft.com/office/powerpoint/2010/main" val="2960355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119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a:t>
            </a:r>
            <a:r>
              <a:rPr lang="en-GB" baseline="0" dirty="0"/>
              <a:t> vision for the Data Strategy is simple. To improve the health and wellbeing of the people in Scotland through data.</a:t>
            </a:r>
          </a:p>
          <a:p>
            <a:endParaRPr lang="en-GB" baseline="0" dirty="0"/>
          </a:p>
          <a:p>
            <a:r>
              <a:rPr lang="en-GB" baseline="0" dirty="0"/>
              <a:t>But what does that vision actually mean? How can we create a strategy that has the ambition of this statement but is actually able to deliver against it and in a way that is meaningful for the people impacted.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66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anyone</a:t>
            </a:r>
            <a:r>
              <a:rPr lang="en-GB" baseline="0" dirty="0"/>
              <a:t> know how you eat an elephant? – (pick on audience member)</a:t>
            </a:r>
          </a:p>
          <a:p>
            <a:endParaRPr lang="en-GB" baseline="0" dirty="0"/>
          </a:p>
          <a:p>
            <a:r>
              <a:rPr lang="en-GB" baseline="0" dirty="0"/>
              <a:t>Bit by bit.</a:t>
            </a:r>
          </a:p>
          <a:p>
            <a:endParaRPr lang="en-GB" baseline="0" dirty="0"/>
          </a:p>
          <a:p>
            <a:r>
              <a:rPr lang="en-GB" baseline="0" dirty="0"/>
              <a:t>That’s exactly how we have to tackle creating a Data Strategy for Health and Social Care. We have an enormous scope and we want it to be. If we’re setting out a clear direction of travel for the use of data in Health and Social Care we can’t exclude data sets. It has to cover patient data, care data, management information, logistical data and more.</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551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big</a:t>
            </a:r>
            <a:r>
              <a:rPr lang="en-GB" baseline="0" dirty="0"/>
              <a:t> vision. But making it meaningful and delivering against it means we need to break it down, bit by bit.</a:t>
            </a:r>
          </a:p>
          <a:p>
            <a:endParaRPr lang="en-GB" baseline="0" dirty="0"/>
          </a:p>
          <a:p>
            <a:r>
              <a:rPr lang="en-GB" baseline="0" dirty="0"/>
              <a:t>So to start with we looked at areas to incorporate within the strategy and then we looked at the users and beneficiaries of data in a health and social care context.</a:t>
            </a:r>
          </a:p>
          <a:p>
            <a:endParaRPr lang="en-GB" baseline="0" dirty="0"/>
          </a:p>
          <a:p>
            <a:r>
              <a:rPr lang="en-GB" baseline="0" dirty="0"/>
              <a:t>Keeping it high level meant we have set out three clear ambitions for the strategy to support our engagement and to provide us with focus.</a:t>
            </a:r>
            <a:endParaRPr lang="en-GB" dirty="0"/>
          </a:p>
          <a:p>
            <a:endParaRPr lang="en-GB" dirty="0"/>
          </a:p>
          <a:p>
            <a:r>
              <a:rPr lang="en-GB" dirty="0"/>
              <a:t>We have 3 ambitions:</a:t>
            </a:r>
          </a:p>
          <a:p>
            <a:pPr marL="228600" indent="-228600">
              <a:buAutoNum type="arabicPeriod"/>
            </a:pPr>
            <a:r>
              <a:rPr lang="en-GB" dirty="0"/>
              <a:t>The people of Scotland</a:t>
            </a:r>
            <a:r>
              <a:rPr lang="en-GB" baseline="0" dirty="0"/>
              <a:t> – to have greater access and control over their own health and social care data</a:t>
            </a:r>
          </a:p>
          <a:p>
            <a:pPr marL="228600" indent="-228600">
              <a:buAutoNum type="arabicPeriod"/>
            </a:pPr>
            <a:r>
              <a:rPr lang="en-GB" baseline="0" dirty="0"/>
              <a:t> Staff and Organisations that provide health and social care services – provide ways of recording and sharing information to make good decisions and provide better services</a:t>
            </a:r>
          </a:p>
          <a:p>
            <a:pPr marL="228600" indent="-228600">
              <a:buAutoNum type="arabicPeriod"/>
            </a:pPr>
            <a:r>
              <a:rPr lang="en-GB" baseline="0" dirty="0"/>
              <a:t> Research and Innovation – to make sure data is used to develop better ways of working, better treatments etc.</a:t>
            </a:r>
          </a:p>
          <a:p>
            <a:pPr marL="228600" indent="-228600">
              <a:buAutoNum type="arabicPeriod"/>
            </a:pPr>
            <a:endParaRPr lang="en-GB" baseline="0" dirty="0"/>
          </a:p>
          <a:p>
            <a:pPr marL="0" indent="0">
              <a:buNone/>
            </a:pPr>
            <a:r>
              <a:rPr lang="en-GB" baseline="0" dirty="0"/>
              <a:t>We have used these three ambitions to structure our consultation and will break them down further once we develop the strategy itself.</a:t>
            </a:r>
          </a:p>
          <a:p>
            <a:pPr marL="0" indent="0">
              <a:buNone/>
            </a:pPr>
            <a:endParaRPr lang="en-GB" baseline="0" dirty="0"/>
          </a:p>
          <a:p>
            <a:pPr marL="0" indent="0">
              <a:buNone/>
            </a:pPr>
            <a:r>
              <a:rPr lang="en-GB" baseline="0" dirty="0"/>
              <a:t>[Include lines on IG review and how work there is being incorporated.]</a:t>
            </a:r>
          </a:p>
          <a:p>
            <a:pPr marL="0" indent="0">
              <a:buNone/>
            </a:pPr>
            <a:endParaRPr lang="en-GB" baseline="0" dirty="0"/>
          </a:p>
          <a:p>
            <a:pPr marL="0" indent="0">
              <a:buNone/>
            </a:pPr>
            <a:endParaRPr lang="en-GB" baseline="0" dirty="0"/>
          </a:p>
          <a:p>
            <a:pPr marL="0" indent="0">
              <a:buNone/>
            </a:pPr>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4B795-CD92-405B-8221-8C6D3D54D7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666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75250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3CD49-5638-4F2F-87E2-1C15D2F2E8EA}" type="slidenum">
              <a:rPr lang="en-GB" smtClean="0"/>
              <a:t>‹#›</a:t>
            </a:fld>
            <a:endParaRPr lang="en-GB" dirty="0"/>
          </a:p>
        </p:txBody>
      </p:sp>
      <p:pic>
        <p:nvPicPr>
          <p:cNvPr id="7" name="Picture 6"/>
          <p:cNvPicPr>
            <a:picLocks noChangeAspect="1"/>
          </p:cNvPicPr>
          <p:nvPr userDrawn="1"/>
        </p:nvPicPr>
        <p:blipFill>
          <a:blip r:embed="rId2"/>
          <a:stretch>
            <a:fillRect/>
          </a:stretch>
        </p:blipFill>
        <p:spPr>
          <a:xfrm>
            <a:off x="9570493" y="5793695"/>
            <a:ext cx="2621507" cy="1036410"/>
          </a:xfrm>
          <a:prstGeom prst="rect">
            <a:avLst/>
          </a:prstGeom>
        </p:spPr>
      </p:pic>
    </p:spTree>
    <p:extLst>
      <p:ext uri="{BB962C8B-B14F-4D97-AF65-F5344CB8AC3E}">
        <p14:creationId xmlns:p14="http://schemas.microsoft.com/office/powerpoint/2010/main" val="190664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628164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3CD49-5638-4F2F-87E2-1C15D2F2E8EA}" type="slidenum">
              <a:rPr lang="en-GB" smtClean="0"/>
              <a:t>‹#›</a:t>
            </a:fld>
            <a:endParaRPr lang="en-GB" dirty="0"/>
          </a:p>
        </p:txBody>
      </p:sp>
      <p:pic>
        <p:nvPicPr>
          <p:cNvPr id="8" name="Picture 7"/>
          <p:cNvPicPr>
            <a:picLocks noChangeAspect="1"/>
          </p:cNvPicPr>
          <p:nvPr userDrawn="1"/>
        </p:nvPicPr>
        <p:blipFill>
          <a:blip r:embed="rId2"/>
          <a:stretch>
            <a:fillRect/>
          </a:stretch>
        </p:blipFill>
        <p:spPr>
          <a:xfrm>
            <a:off x="9570493" y="5793695"/>
            <a:ext cx="2621507" cy="1036410"/>
          </a:xfrm>
          <a:prstGeom prst="rect">
            <a:avLst/>
          </a:prstGeom>
        </p:spPr>
      </p:pic>
    </p:spTree>
    <p:extLst>
      <p:ext uri="{BB962C8B-B14F-4D97-AF65-F5344CB8AC3E}">
        <p14:creationId xmlns:p14="http://schemas.microsoft.com/office/powerpoint/2010/main" val="168546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3842717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206587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2115940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2762942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88902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3700822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2537117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_ppt_widescreen2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Title here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C1CEAE3-FD97-44DC-8D39-0996EB8D0EE8}" type="datetimeFigureOut">
              <a:rPr lang="en-GB" smtClean="0"/>
              <a:t>20/06/2022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1564F2-4FC3-4444-8AA3-1C09FF358128}" type="slidenum">
              <a:rPr lang="en-GB" smtClean="0"/>
              <a:t>‹#›</a:t>
            </a:fld>
            <a:endParaRPr lang="en-GB"/>
          </a:p>
        </p:txBody>
      </p:sp>
      <p:sp>
        <p:nvSpPr>
          <p:cNvPr id="8" name="Rectangle 7"/>
          <p:cNvSpPr/>
          <p:nvPr userDrawn="1"/>
        </p:nvSpPr>
        <p:spPr>
          <a:xfrm>
            <a:off x="9619989" y="5323562"/>
            <a:ext cx="2455101" cy="13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7258" y="5782098"/>
            <a:ext cx="1819659" cy="664611"/>
          </a:xfrm>
          <a:prstGeom prst="rect">
            <a:avLst/>
          </a:prstGeom>
        </p:spPr>
      </p:pic>
    </p:spTree>
    <p:extLst>
      <p:ext uri="{BB962C8B-B14F-4D97-AF65-F5344CB8AC3E}">
        <p14:creationId xmlns:p14="http://schemas.microsoft.com/office/powerpoint/2010/main" val="313715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BF8C955-35A6-44F2-B72C-C6A75386A39A}" type="datetimeFigureOut">
              <a:rPr lang="en-GB" smtClean="0"/>
              <a:t>20/06/2022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E79814-7EAF-4029-AE59-2A6F462FE4F8}" type="slidenum">
              <a:rPr lang="en-GB" smtClean="0"/>
              <a:t>‹#›</a:t>
            </a:fld>
            <a:endParaRPr lang="en-GB"/>
          </a:p>
        </p:txBody>
      </p:sp>
    </p:spTree>
    <p:extLst>
      <p:ext uri="{BB962C8B-B14F-4D97-AF65-F5344CB8AC3E}">
        <p14:creationId xmlns:p14="http://schemas.microsoft.com/office/powerpoint/2010/main" val="2196403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BF8C955-35A6-44F2-B72C-C6A75386A39A}" type="datetimeFigureOut">
              <a:rPr lang="en-GB" smtClean="0"/>
              <a:t>20/06/2022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E79814-7EAF-4029-AE59-2A6F462FE4F8}" type="slidenum">
              <a:rPr lang="en-GB" smtClean="0"/>
              <a:t>‹#›</a:t>
            </a:fld>
            <a:endParaRPr lang="en-GB"/>
          </a:p>
        </p:txBody>
      </p:sp>
    </p:spTree>
    <p:extLst>
      <p:ext uri="{BB962C8B-B14F-4D97-AF65-F5344CB8AC3E}">
        <p14:creationId xmlns:p14="http://schemas.microsoft.com/office/powerpoint/2010/main" val="176010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28FCDD0-F8FE-41B6-9B9C-BAD4A6295998}" type="datetimeFigureOut">
              <a:rPr lang="en-GB" smtClean="0"/>
              <a:t>20/06/2022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91C6782-3F8B-4DD5-963C-FE19BC3D96AB}" type="slidenum">
              <a:rPr lang="en-GB" smtClean="0"/>
              <a:t>‹#›</a:t>
            </a:fld>
            <a:endParaRPr lang="en-GB" dirty="0"/>
          </a:p>
        </p:txBody>
      </p:sp>
    </p:spTree>
    <p:extLst>
      <p:ext uri="{BB962C8B-B14F-4D97-AF65-F5344CB8AC3E}">
        <p14:creationId xmlns:p14="http://schemas.microsoft.com/office/powerpoint/2010/main" val="129759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CB2896-7416-4283-89DF-325A230FB5B8}" type="datetimeFigureOut">
              <a:rPr lang="en-GB" smtClean="0"/>
              <a:t>20/06/2022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48EB8-83B0-4835-8E90-7B70F1753840}" type="slidenum">
              <a:rPr lang="en-GB" smtClean="0"/>
              <a:t>‹#›</a:t>
            </a:fld>
            <a:endParaRPr lang="en-GB"/>
          </a:p>
        </p:txBody>
      </p:sp>
    </p:spTree>
    <p:extLst>
      <p:ext uri="{BB962C8B-B14F-4D97-AF65-F5344CB8AC3E}">
        <p14:creationId xmlns:p14="http://schemas.microsoft.com/office/powerpoint/2010/main" val="241248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8FCDD0-F8FE-41B6-9B9C-BAD4A6295998}" type="datetimeFigureOut">
              <a:rPr lang="en-GB" smtClean="0"/>
              <a:t>20/06/2022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91C6782-3F8B-4DD5-963C-FE19BC3D96AB}" type="slidenum">
              <a:rPr lang="en-GB" smtClean="0"/>
              <a:t>‹#›</a:t>
            </a:fld>
            <a:endParaRPr lang="en-GB" dirty="0"/>
          </a:p>
        </p:txBody>
      </p:sp>
    </p:spTree>
    <p:extLst>
      <p:ext uri="{BB962C8B-B14F-4D97-AF65-F5344CB8AC3E}">
        <p14:creationId xmlns:p14="http://schemas.microsoft.com/office/powerpoint/2010/main" val="2182023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28FCDD0-F8FE-41B6-9B9C-BAD4A6295998}" type="datetimeFigureOut">
              <a:rPr lang="en-GB" smtClean="0"/>
              <a:t>20/06/2022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91C6782-3F8B-4DD5-963C-FE19BC3D96AB}" type="slidenum">
              <a:rPr lang="en-GB" smtClean="0"/>
              <a:t>‹#›</a:t>
            </a:fld>
            <a:endParaRPr lang="en-GB" dirty="0"/>
          </a:p>
        </p:txBody>
      </p:sp>
    </p:spTree>
    <p:extLst>
      <p:ext uri="{BB962C8B-B14F-4D97-AF65-F5344CB8AC3E}">
        <p14:creationId xmlns:p14="http://schemas.microsoft.com/office/powerpoint/2010/main" val="291868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ADF2AAE-2E56-46E1-9904-C208D1CF1ED3}" type="datetimeFigureOut">
              <a:rPr lang="en-GB" smtClean="0"/>
              <a:t>20/06/2022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3CD49-5638-4F2F-87E2-1C15D2F2E8EA}" type="slidenum">
              <a:rPr lang="en-GB" smtClean="0"/>
              <a:t>‹#›</a:t>
            </a:fld>
            <a:endParaRPr lang="en-GB" dirty="0"/>
          </a:p>
        </p:txBody>
      </p:sp>
    </p:spTree>
    <p:extLst>
      <p:ext uri="{BB962C8B-B14F-4D97-AF65-F5344CB8AC3E}">
        <p14:creationId xmlns:p14="http://schemas.microsoft.com/office/powerpoint/2010/main" val="3667766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CEAE3-FD97-44DC-8D39-0996EB8D0EE8}" type="datetimeFigureOut">
              <a:rPr lang="en-GB" smtClean="0"/>
              <a:t>20/06/2022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64F2-4FC3-4444-8AA3-1C09FF358128}" type="slidenum">
              <a:rPr lang="en-GB" smtClean="0"/>
              <a:t>‹#›</a:t>
            </a:fld>
            <a:endParaRPr lang="en-GB"/>
          </a:p>
        </p:txBody>
      </p:sp>
    </p:spTree>
    <p:extLst>
      <p:ext uri="{BB962C8B-B14F-4D97-AF65-F5344CB8AC3E}">
        <p14:creationId xmlns:p14="http://schemas.microsoft.com/office/powerpoint/2010/main" val="51381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F2AAE-2E56-46E1-9904-C208D1CF1ED3}" type="datetimeFigureOut">
              <a:rPr lang="en-GB" smtClean="0"/>
              <a:t>20/06/2022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3CD49-5638-4F2F-87E2-1C15D2F2E8EA}" type="slidenum">
              <a:rPr lang="en-GB" smtClean="0"/>
              <a:t>‹#›</a:t>
            </a:fld>
            <a:endParaRPr lang="en-GB" dirty="0"/>
          </a:p>
        </p:txBody>
      </p:sp>
      <p:pic>
        <p:nvPicPr>
          <p:cNvPr id="7" name="Picture 6"/>
          <p:cNvPicPr>
            <a:picLocks noChangeAspect="1"/>
          </p:cNvPicPr>
          <p:nvPr userDrawn="1"/>
        </p:nvPicPr>
        <p:blipFill>
          <a:blip r:embed="rId13"/>
          <a:stretch>
            <a:fillRect/>
          </a:stretch>
        </p:blipFill>
        <p:spPr>
          <a:xfrm>
            <a:off x="9570493" y="5793695"/>
            <a:ext cx="2621507" cy="1036410"/>
          </a:xfrm>
          <a:prstGeom prst="rect">
            <a:avLst/>
          </a:prstGeom>
        </p:spPr>
      </p:pic>
    </p:spTree>
    <p:extLst>
      <p:ext uri="{BB962C8B-B14F-4D97-AF65-F5344CB8AC3E}">
        <p14:creationId xmlns:p14="http://schemas.microsoft.com/office/powerpoint/2010/main" val="207422053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mailto:HSCDatastrategy@gov.scot"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32.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18/10/relationships/comments" Target="../comments/modernComment_17D_FECBDA9D.xml"/><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42" y="156807"/>
            <a:ext cx="10209320" cy="2025014"/>
          </a:xfrm>
        </p:spPr>
        <p:txBody>
          <a:bodyPr>
            <a:noAutofit/>
          </a:bodyPr>
          <a:lstStyle/>
          <a:p>
            <a:pPr algn="ctr"/>
            <a:r>
              <a:rPr lang="en-GB" sz="3600" dirty="0"/>
              <a:t>Innovating Across the Whole System: </a:t>
            </a:r>
            <a:br>
              <a:rPr lang="en-GB" sz="3600" dirty="0"/>
            </a:br>
            <a:r>
              <a:rPr lang="en-GB" sz="3600" dirty="0"/>
              <a:t>digital health and care supporting citizens and service delivery</a:t>
            </a:r>
            <a:endParaRPr lang="en-US" sz="3600" dirty="0"/>
          </a:p>
        </p:txBody>
      </p:sp>
      <p:sp>
        <p:nvSpPr>
          <p:cNvPr id="3" name="Content Placeholder 5">
            <a:extLst>
              <a:ext uri="{FF2B5EF4-FFF2-40B4-BE49-F238E27FC236}">
                <a16:creationId xmlns:a16="http://schemas.microsoft.com/office/drawing/2014/main" id="{AE928B86-741D-7E31-1D16-D3DAB6B32B14}"/>
              </a:ext>
            </a:extLst>
          </p:cNvPr>
          <p:cNvSpPr txBox="1">
            <a:spLocks/>
          </p:cNvSpPr>
          <p:nvPr/>
        </p:nvSpPr>
        <p:spPr>
          <a:xfrm>
            <a:off x="221942" y="2958353"/>
            <a:ext cx="5318246" cy="3742840"/>
          </a:xfrm>
          <a:prstGeom prst="rect">
            <a:avLst/>
          </a:prstGeom>
        </p:spPr>
        <p:txBody>
          <a:bodyPr>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Chair - Scott Heald , Director of Data and Digital Innovation, Public Health Scotland</a:t>
            </a:r>
          </a:p>
          <a:p>
            <a:pPr marL="0" indent="0">
              <a:buFont typeface="Arial" panose="020B0604020202020204" pitchFamily="34" charset="0"/>
              <a:buNone/>
            </a:pPr>
            <a:endParaRPr lang="en-US" sz="2000" dirty="0">
              <a:solidFill>
                <a:schemeClr val="bg1"/>
              </a:solidFill>
              <a:latin typeface="Calibri Light" panose="020F0302020204030204" pitchFamily="34" charset="0"/>
              <a:cs typeface="Calibri Light" panose="020F0302020204030204" pitchFamily="34" charset="0"/>
            </a:endParaRPr>
          </a:p>
          <a:p>
            <a:pPr marL="0" indent="0">
              <a:buFont typeface="Arial" panose="020B0604020202020204" pitchFamily="34" charset="0"/>
              <a:buNone/>
            </a:pPr>
            <a:r>
              <a:rPr lang="en-US" sz="2000" dirty="0">
                <a:solidFill>
                  <a:schemeClr val="bg1"/>
                </a:solidFill>
              </a:rPr>
              <a:t>Speakers - </a:t>
            </a:r>
            <a:br>
              <a:rPr lang="en-US" sz="2000" dirty="0">
                <a:solidFill>
                  <a:schemeClr val="bg1"/>
                </a:solidFill>
              </a:rPr>
            </a:br>
            <a:r>
              <a:rPr lang="en-US" sz="2000" dirty="0">
                <a:solidFill>
                  <a:schemeClr val="bg1"/>
                </a:solidFill>
              </a:rPr>
              <a:t>Ryan Anderson</a:t>
            </a:r>
            <a:br>
              <a:rPr lang="en-US" sz="2000" dirty="0">
                <a:solidFill>
                  <a:schemeClr val="bg1"/>
                </a:solidFill>
              </a:rPr>
            </a:br>
            <a:r>
              <a:rPr lang="en-US" sz="2000" dirty="0">
                <a:solidFill>
                  <a:schemeClr val="bg1"/>
                </a:solidFill>
              </a:rPr>
              <a:t>Policy Lead for Data &amp; Intelligence</a:t>
            </a:r>
          </a:p>
          <a:p>
            <a:pPr marL="0" indent="0">
              <a:buNone/>
            </a:pPr>
            <a:r>
              <a:rPr lang="en-US" sz="2000" dirty="0">
                <a:solidFill>
                  <a:schemeClr val="bg1"/>
                </a:solidFill>
              </a:rPr>
              <a:t>Scott Henderson</a:t>
            </a:r>
            <a:br>
              <a:rPr lang="en-US" sz="2000" dirty="0">
                <a:solidFill>
                  <a:schemeClr val="bg1"/>
                </a:solidFill>
              </a:rPr>
            </a:br>
            <a:r>
              <a:rPr lang="en-US" sz="2000" dirty="0">
                <a:solidFill>
                  <a:schemeClr val="bg1"/>
                </a:solidFill>
              </a:rPr>
              <a:t>Head of Programme, Digital Front Door</a:t>
            </a:r>
            <a:br>
              <a:rPr lang="en-US" sz="2000" dirty="0">
                <a:solidFill>
                  <a:schemeClr val="bg1"/>
                </a:solidFill>
              </a:rPr>
            </a:br>
            <a:r>
              <a:rPr lang="en-US" sz="2000" dirty="0">
                <a:solidFill>
                  <a:schemeClr val="bg1"/>
                </a:solidFill>
              </a:rPr>
              <a:t>Digital Citizen Portfolio and Innovation</a:t>
            </a:r>
            <a:br>
              <a:rPr lang="en-US" sz="2000" dirty="0">
                <a:solidFill>
                  <a:schemeClr val="bg1"/>
                </a:solidFill>
              </a:rPr>
            </a:br>
            <a:br>
              <a:rPr lang="en-US" sz="2000" dirty="0">
                <a:solidFill>
                  <a:schemeClr val="bg1"/>
                </a:solidFill>
              </a:rPr>
            </a:br>
            <a:r>
              <a:rPr lang="en-US" sz="2000" dirty="0">
                <a:solidFill>
                  <a:schemeClr val="bg1"/>
                </a:solidFill>
              </a:rPr>
              <a:t>Digital Health and Care Directorate, Scottish Government</a:t>
            </a:r>
          </a:p>
          <a:p>
            <a:pPr marL="0" indent="0">
              <a:buNone/>
            </a:pPr>
            <a:endParaRPr lang="en-US" sz="2000" dirty="0">
              <a:solidFill>
                <a:schemeClr val="bg1"/>
              </a:solidFill>
            </a:endParaRPr>
          </a:p>
          <a:p>
            <a:pPr marL="0" indent="0">
              <a:buFont typeface="Arial" panose="020B0604020202020204" pitchFamily="34" charset="0"/>
              <a:buNone/>
            </a:pPr>
            <a:endParaRPr lang="en-US" sz="2000" dirty="0">
              <a:solidFill>
                <a:schemeClr val="bg1"/>
              </a:solidFill>
            </a:endParaRPr>
          </a:p>
        </p:txBody>
      </p:sp>
      <p:sp>
        <p:nvSpPr>
          <p:cNvPr id="5" name="TextBox 4">
            <a:extLst>
              <a:ext uri="{FF2B5EF4-FFF2-40B4-BE49-F238E27FC236}">
                <a16:creationId xmlns:a16="http://schemas.microsoft.com/office/drawing/2014/main" id="{B444B68D-F554-5004-5C43-1BE27E59885C}"/>
              </a:ext>
            </a:extLst>
          </p:cNvPr>
          <p:cNvSpPr txBox="1"/>
          <p:nvPr/>
        </p:nvSpPr>
        <p:spPr>
          <a:xfrm>
            <a:off x="6912747" y="2181821"/>
            <a:ext cx="5057311" cy="4093428"/>
          </a:xfrm>
          <a:prstGeom prst="rect">
            <a:avLst/>
          </a:prstGeom>
          <a:noFill/>
        </p:spPr>
        <p:txBody>
          <a:bodyPr wrap="square">
            <a:spAutoFit/>
          </a:bodyPr>
          <a:lstStyle/>
          <a:p>
            <a:pPr algn="ctr"/>
            <a:r>
              <a:rPr lang="en-US" sz="2000" dirty="0">
                <a:solidFill>
                  <a:schemeClr val="bg1"/>
                </a:solidFill>
                <a:latin typeface="Calibri Light" panose="020F0302020204030204" pitchFamily="34" charset="0"/>
                <a:cs typeface="Calibri Light" panose="020F0302020204030204" pitchFamily="34" charset="0"/>
              </a:rPr>
              <a:t>Panel</a:t>
            </a:r>
          </a:p>
          <a:p>
            <a:r>
              <a:rPr lang="en-US" sz="2000" dirty="0">
                <a:solidFill>
                  <a:schemeClr val="bg1"/>
                </a:solidFill>
                <a:latin typeface="Calibri Light" panose="020F0302020204030204" pitchFamily="34" charset="0"/>
                <a:cs typeface="Calibri Light" panose="020F0302020204030204" pitchFamily="34" charset="0"/>
              </a:rPr>
              <a:t>Jenni Woods</a:t>
            </a:r>
          </a:p>
          <a:p>
            <a:r>
              <a:rPr lang="en-US" sz="2000" dirty="0">
                <a:solidFill>
                  <a:schemeClr val="bg1"/>
                </a:solidFill>
                <a:latin typeface="Calibri Light" panose="020F0302020204030204" pitchFamily="34" charset="0"/>
                <a:cs typeface="Calibri Light" panose="020F0302020204030204" pitchFamily="34" charset="0"/>
              </a:rPr>
              <a:t>Health &amp; Business Intelligence Lead (HBI Team) </a:t>
            </a:r>
          </a:p>
          <a:p>
            <a:r>
              <a:rPr lang="en-US" sz="2000" dirty="0">
                <a:solidFill>
                  <a:schemeClr val="bg1"/>
                </a:solidFill>
                <a:latin typeface="Calibri Light" panose="020F0302020204030204" pitchFamily="34" charset="0"/>
                <a:cs typeface="Calibri Light" panose="020F0302020204030204" pitchFamily="34" charset="0"/>
              </a:rPr>
              <a:t>NHS Tayside</a:t>
            </a:r>
          </a:p>
          <a:p>
            <a:endParaRPr lang="en-US" sz="2000" dirty="0">
              <a:solidFill>
                <a:schemeClr val="bg1"/>
              </a:solidFill>
              <a:latin typeface="Calibri Light" panose="020F0302020204030204" pitchFamily="34" charset="0"/>
              <a:cs typeface="Calibri Light" panose="020F0302020204030204" pitchFamily="34" charset="0"/>
            </a:endParaRPr>
          </a:p>
          <a:p>
            <a:r>
              <a:rPr lang="en-US" sz="2000" dirty="0">
                <a:solidFill>
                  <a:schemeClr val="bg1"/>
                </a:solidFill>
                <a:latin typeface="Calibri Light" panose="020F0302020204030204" pitchFamily="34" charset="0"/>
                <a:cs typeface="Calibri Light" panose="020F0302020204030204" pitchFamily="34" charset="0"/>
              </a:rPr>
              <a:t>Craig McArthur</a:t>
            </a:r>
          </a:p>
          <a:p>
            <a:r>
              <a:rPr lang="en-US" sz="2000" dirty="0">
                <a:solidFill>
                  <a:schemeClr val="bg1"/>
                </a:solidFill>
                <a:latin typeface="Calibri Light" panose="020F0302020204030204" pitchFamily="34" charset="0"/>
                <a:cs typeface="Calibri Light" panose="020F0302020204030204" pitchFamily="34" charset="0"/>
              </a:rPr>
              <a:t>Director Of Health and Social Care / Chief Officer East Ayrshire Integration Joint Board </a:t>
            </a:r>
          </a:p>
          <a:p>
            <a:endParaRPr lang="en-US" sz="2000" dirty="0">
              <a:solidFill>
                <a:schemeClr val="bg1"/>
              </a:solidFill>
              <a:latin typeface="Calibri Light" panose="020F0302020204030204" pitchFamily="34" charset="0"/>
              <a:cs typeface="Calibri Light" panose="020F0302020204030204" pitchFamily="34" charset="0"/>
            </a:endParaRPr>
          </a:p>
          <a:p>
            <a:r>
              <a:rPr lang="en-US" sz="2000" dirty="0">
                <a:solidFill>
                  <a:schemeClr val="bg1"/>
                </a:solidFill>
                <a:latin typeface="Calibri Light" panose="020F0302020204030204" pitchFamily="34" charset="0"/>
                <a:cs typeface="Calibri Light" panose="020F0302020204030204" pitchFamily="34" charset="0"/>
              </a:rPr>
              <a:t>Ann-Marie Gallacher</a:t>
            </a:r>
          </a:p>
          <a:p>
            <a:r>
              <a:rPr lang="en-US" sz="2000" dirty="0">
                <a:solidFill>
                  <a:schemeClr val="bg1"/>
                </a:solidFill>
                <a:latin typeface="Calibri Light" panose="020F0302020204030204" pitchFamily="34" charset="0"/>
                <a:cs typeface="Calibri Light" panose="020F0302020204030204" pitchFamily="34" charset="0"/>
              </a:rPr>
              <a:t>Chief Information Officer &amp; SIRO</a:t>
            </a:r>
          </a:p>
          <a:p>
            <a:r>
              <a:rPr lang="en-US" sz="2000" dirty="0">
                <a:solidFill>
                  <a:schemeClr val="bg1"/>
                </a:solidFill>
                <a:latin typeface="Calibri Light" panose="020F0302020204030204" pitchFamily="34" charset="0"/>
                <a:cs typeface="Calibri Light" panose="020F0302020204030204" pitchFamily="34" charset="0"/>
              </a:rPr>
              <a:t>NHS 24</a:t>
            </a:r>
          </a:p>
          <a:p>
            <a:endParaRPr lang="en-US" sz="20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554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282" y="211095"/>
            <a:ext cx="10515600" cy="1325563"/>
          </a:xfrm>
        </p:spPr>
        <p:txBody>
          <a:bodyPr/>
          <a:lstStyle/>
          <a:p>
            <a:r>
              <a:rPr lang="en-GB" b="1" dirty="0"/>
              <a:t>Themes</a:t>
            </a:r>
          </a:p>
        </p:txBody>
      </p:sp>
      <p:grpSp>
        <p:nvGrpSpPr>
          <p:cNvPr id="27" name="Group 26"/>
          <p:cNvGrpSpPr/>
          <p:nvPr/>
        </p:nvGrpSpPr>
        <p:grpSpPr>
          <a:xfrm>
            <a:off x="6142463" y="2592970"/>
            <a:ext cx="3943264" cy="880943"/>
            <a:chOff x="847023" y="1771047"/>
            <a:chExt cx="3619099" cy="808523"/>
          </a:xfrm>
        </p:grpSpPr>
        <p:sp>
          <p:nvSpPr>
            <p:cNvPr id="93" name="Rectangle 92"/>
            <p:cNvSpPr/>
            <p:nvPr/>
          </p:nvSpPr>
          <p:spPr>
            <a:xfrm>
              <a:off x="1376413" y="1771048"/>
              <a:ext cx="2560320" cy="808522"/>
            </a:xfrm>
            <a:prstGeom prst="rect">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4" name="Flowchart: Delay 93"/>
            <p:cNvSpPr/>
            <p:nvPr/>
          </p:nvSpPr>
          <p:spPr>
            <a:xfrm>
              <a:off x="3686476"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5" name="Flowchart: Delay 94"/>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6" name="Freeform 95"/>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E7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7" name="Oval 96"/>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grpSp>
          <p:nvGrpSpPr>
            <p:cNvPr id="98" name="Group 97"/>
            <p:cNvGrpSpPr/>
            <p:nvPr/>
          </p:nvGrpSpPr>
          <p:grpSpPr>
            <a:xfrm>
              <a:off x="1040926" y="1979389"/>
              <a:ext cx="391839" cy="391839"/>
              <a:chOff x="6266881" y="4554433"/>
              <a:chExt cx="720000" cy="720000"/>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881" y="4554433"/>
                <a:ext cx="720000" cy="720000"/>
              </a:xfrm>
              <a:prstGeom prst="rect">
                <a:avLst/>
              </a:prstGeom>
            </p:spPr>
          </p:pic>
          <p:sp>
            <p:nvSpPr>
              <p:cNvPr id="101" name="Plus 100"/>
              <p:cNvSpPr/>
              <p:nvPr/>
            </p:nvSpPr>
            <p:spPr>
              <a:xfrm>
                <a:off x="6500881" y="4788433"/>
                <a:ext cx="252000" cy="252000"/>
              </a:xfrm>
              <a:prstGeom prst="mathPlus">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grpSp>
        <p:sp>
          <p:nvSpPr>
            <p:cNvPr id="99" name="TextBox 98"/>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Industry &amp; Innovation</a:t>
              </a:r>
            </a:p>
          </p:txBody>
        </p:sp>
      </p:grpSp>
      <p:grpSp>
        <p:nvGrpSpPr>
          <p:cNvPr id="28" name="Group 27"/>
          <p:cNvGrpSpPr/>
          <p:nvPr/>
        </p:nvGrpSpPr>
        <p:grpSpPr>
          <a:xfrm>
            <a:off x="6142463" y="1498558"/>
            <a:ext cx="3943264" cy="880943"/>
            <a:chOff x="991401" y="2736285"/>
            <a:chExt cx="3619099" cy="808523"/>
          </a:xfrm>
        </p:grpSpPr>
        <p:grpSp>
          <p:nvGrpSpPr>
            <p:cNvPr id="85" name="Group 84"/>
            <p:cNvGrpSpPr/>
            <p:nvPr/>
          </p:nvGrpSpPr>
          <p:grpSpPr>
            <a:xfrm>
              <a:off x="991401" y="2736285"/>
              <a:ext cx="3619099" cy="808523"/>
              <a:chOff x="847023" y="1771047"/>
              <a:chExt cx="3619099" cy="808523"/>
            </a:xfrm>
          </p:grpSpPr>
          <p:sp>
            <p:nvSpPr>
              <p:cNvPr id="87" name="Rectangle 86"/>
              <p:cNvSpPr/>
              <p:nvPr/>
            </p:nvSpPr>
            <p:spPr>
              <a:xfrm>
                <a:off x="1376413" y="1771048"/>
                <a:ext cx="2560320" cy="808522"/>
              </a:xfrm>
              <a:prstGeom prst="rect">
                <a:avLst/>
              </a:prstGeom>
              <a:solidFill>
                <a:srgbClr val="007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88" name="Flowchart: Delay 87"/>
              <p:cNvSpPr/>
              <p:nvPr/>
            </p:nvSpPr>
            <p:spPr>
              <a:xfrm>
                <a:off x="3686476" y="1771048"/>
                <a:ext cx="779646" cy="808522"/>
              </a:xfrm>
              <a:prstGeom prst="flowChartDelay">
                <a:avLst/>
              </a:prstGeom>
              <a:solidFill>
                <a:srgbClr val="007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89" name="Flowchart: Delay 88"/>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0" name="Freeform 89"/>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006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1" name="Oval 90"/>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2" name="TextBox 91"/>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Ethical Approaches to Data</a:t>
                </a:r>
              </a:p>
            </p:txBody>
          </p:sp>
        </p:grp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304" y="2939670"/>
              <a:ext cx="401751" cy="401751"/>
            </a:xfrm>
            <a:prstGeom prst="rect">
              <a:avLst/>
            </a:prstGeom>
          </p:spPr>
        </p:pic>
      </p:grpSp>
      <p:grpSp>
        <p:nvGrpSpPr>
          <p:cNvPr id="29" name="Group 28"/>
          <p:cNvGrpSpPr/>
          <p:nvPr/>
        </p:nvGrpSpPr>
        <p:grpSpPr>
          <a:xfrm>
            <a:off x="6142463" y="3684879"/>
            <a:ext cx="3943264" cy="880943"/>
            <a:chOff x="991401" y="3673776"/>
            <a:chExt cx="3619099" cy="808523"/>
          </a:xfrm>
        </p:grpSpPr>
        <p:grpSp>
          <p:nvGrpSpPr>
            <p:cNvPr id="77" name="Group 76"/>
            <p:cNvGrpSpPr/>
            <p:nvPr/>
          </p:nvGrpSpPr>
          <p:grpSpPr>
            <a:xfrm>
              <a:off x="991401" y="3673776"/>
              <a:ext cx="3619099" cy="808523"/>
              <a:chOff x="847023" y="1771047"/>
              <a:chExt cx="3619099" cy="808523"/>
            </a:xfrm>
          </p:grpSpPr>
          <p:sp>
            <p:nvSpPr>
              <p:cNvPr id="79" name="Rectangle 78"/>
              <p:cNvSpPr/>
              <p:nvPr/>
            </p:nvSpPr>
            <p:spPr>
              <a:xfrm>
                <a:off x="1376413" y="1771048"/>
                <a:ext cx="2560320" cy="808522"/>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80" name="Flowchart: Delay 79"/>
              <p:cNvSpPr/>
              <p:nvPr/>
            </p:nvSpPr>
            <p:spPr>
              <a:xfrm>
                <a:off x="3686476" y="1771048"/>
                <a:ext cx="779646" cy="808522"/>
              </a:xfrm>
              <a:prstGeom prst="flowChartDelay">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81" name="Flowchart: Delay 80"/>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82" name="Freeform 81"/>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008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83" name="Oval 82"/>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84" name="TextBox 83"/>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Information Governance &amp; Security</a:t>
                </a:r>
              </a:p>
            </p:txBody>
          </p:sp>
        </p:grpSp>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806" y="3874606"/>
              <a:ext cx="417962" cy="417962"/>
            </a:xfrm>
            <a:prstGeom prst="rect">
              <a:avLst/>
            </a:prstGeom>
          </p:spPr>
        </p:pic>
      </p:grpSp>
      <p:grpSp>
        <p:nvGrpSpPr>
          <p:cNvPr id="30" name="Group 29"/>
          <p:cNvGrpSpPr/>
          <p:nvPr/>
        </p:nvGrpSpPr>
        <p:grpSpPr>
          <a:xfrm>
            <a:off x="6142463" y="4776786"/>
            <a:ext cx="3943264" cy="880943"/>
            <a:chOff x="991401" y="4675920"/>
            <a:chExt cx="3619099" cy="808523"/>
          </a:xfrm>
        </p:grpSpPr>
        <p:grpSp>
          <p:nvGrpSpPr>
            <p:cNvPr id="67" name="Group 66"/>
            <p:cNvGrpSpPr/>
            <p:nvPr/>
          </p:nvGrpSpPr>
          <p:grpSpPr>
            <a:xfrm>
              <a:off x="991401" y="4675920"/>
              <a:ext cx="3619099" cy="808523"/>
              <a:chOff x="847023" y="1771047"/>
              <a:chExt cx="3619099" cy="808523"/>
            </a:xfrm>
          </p:grpSpPr>
          <p:sp>
            <p:nvSpPr>
              <p:cNvPr id="71" name="Rectangle 70"/>
              <p:cNvSpPr/>
              <p:nvPr/>
            </p:nvSpPr>
            <p:spPr>
              <a:xfrm>
                <a:off x="1376413" y="1771048"/>
                <a:ext cx="2560320" cy="808522"/>
              </a:xfrm>
              <a:prstGeom prst="rect">
                <a:avLst/>
              </a:prstGeom>
              <a:solidFill>
                <a:srgbClr val="291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2" name="Flowchart: Delay 71"/>
              <p:cNvSpPr/>
              <p:nvPr/>
            </p:nvSpPr>
            <p:spPr>
              <a:xfrm>
                <a:off x="3686476" y="1771048"/>
                <a:ext cx="779646" cy="808522"/>
              </a:xfrm>
              <a:prstGeom prst="flowChartDelay">
                <a:avLst/>
              </a:prstGeom>
              <a:solidFill>
                <a:srgbClr val="291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3" name="Flowchart: Delay 72"/>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4" name="Freeform 73"/>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241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5" name="Oval 74"/>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6" name="TextBox 75"/>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Data Standards &amp; Interoperability</a:t>
                </a:r>
              </a:p>
            </p:txBody>
          </p:sp>
        </p:grpSp>
        <p:grpSp>
          <p:nvGrpSpPr>
            <p:cNvPr id="68" name="Group 67"/>
            <p:cNvGrpSpPr/>
            <p:nvPr/>
          </p:nvGrpSpPr>
          <p:grpSpPr>
            <a:xfrm>
              <a:off x="1163055" y="4872054"/>
              <a:ext cx="416253" cy="416253"/>
              <a:chOff x="8434798" y="5827744"/>
              <a:chExt cx="968312" cy="968312"/>
            </a:xfrm>
          </p:grpSpPr>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434798" y="5827744"/>
                <a:ext cx="968312" cy="968312"/>
              </a:xfrm>
              <a:custGeom>
                <a:avLst/>
                <a:gdLst>
                  <a:gd name="connsiteX0" fmla="*/ 709996 w 968312"/>
                  <a:gd name="connsiteY0" fmla="*/ 676840 h 968312"/>
                  <a:gd name="connsiteX1" fmla="*/ 591727 w 968312"/>
                  <a:gd name="connsiteY1" fmla="*/ 795109 h 968312"/>
                  <a:gd name="connsiteX2" fmla="*/ 709996 w 968312"/>
                  <a:gd name="connsiteY2" fmla="*/ 913378 h 968312"/>
                  <a:gd name="connsiteX3" fmla="*/ 828265 w 968312"/>
                  <a:gd name="connsiteY3" fmla="*/ 795109 h 968312"/>
                  <a:gd name="connsiteX4" fmla="*/ 709996 w 968312"/>
                  <a:gd name="connsiteY4" fmla="*/ 676840 h 968312"/>
                  <a:gd name="connsiteX5" fmla="*/ 0 w 968312"/>
                  <a:gd name="connsiteY5" fmla="*/ 0 h 968312"/>
                  <a:gd name="connsiteX6" fmla="*/ 968312 w 968312"/>
                  <a:gd name="connsiteY6" fmla="*/ 0 h 968312"/>
                  <a:gd name="connsiteX7" fmla="*/ 968312 w 968312"/>
                  <a:gd name="connsiteY7" fmla="*/ 968312 h 968312"/>
                  <a:gd name="connsiteX8" fmla="*/ 0 w 968312"/>
                  <a:gd name="connsiteY8" fmla="*/ 968312 h 96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12" h="968312">
                    <a:moveTo>
                      <a:pt x="709996" y="676840"/>
                    </a:moveTo>
                    <a:cubicBezTo>
                      <a:pt x="644678" y="676840"/>
                      <a:pt x="591727" y="729791"/>
                      <a:pt x="591727" y="795109"/>
                    </a:cubicBezTo>
                    <a:cubicBezTo>
                      <a:pt x="591727" y="860427"/>
                      <a:pt x="644678" y="913378"/>
                      <a:pt x="709996" y="913378"/>
                    </a:cubicBezTo>
                    <a:cubicBezTo>
                      <a:pt x="775314" y="913378"/>
                      <a:pt x="828265" y="860427"/>
                      <a:pt x="828265" y="795109"/>
                    </a:cubicBezTo>
                    <a:cubicBezTo>
                      <a:pt x="828265" y="729791"/>
                      <a:pt x="775314" y="676840"/>
                      <a:pt x="709996" y="676840"/>
                    </a:cubicBezTo>
                    <a:close/>
                    <a:moveTo>
                      <a:pt x="0" y="0"/>
                    </a:moveTo>
                    <a:lnTo>
                      <a:pt x="968312" y="0"/>
                    </a:lnTo>
                    <a:lnTo>
                      <a:pt x="968312" y="968312"/>
                    </a:lnTo>
                    <a:lnTo>
                      <a:pt x="0" y="968312"/>
                    </a:lnTo>
                    <a:close/>
                  </a:path>
                </a:pathLst>
              </a:custGeom>
            </p:spPr>
          </p:pic>
          <p:sp>
            <p:nvSpPr>
              <p:cNvPr id="70" name="Plus 69"/>
              <p:cNvSpPr/>
              <p:nvPr/>
            </p:nvSpPr>
            <p:spPr>
              <a:xfrm>
                <a:off x="8996573" y="6475650"/>
                <a:ext cx="292640" cy="292640"/>
              </a:xfrm>
              <a:prstGeom prst="mathPlus">
                <a:avLst/>
              </a:prstGeom>
              <a:solidFill>
                <a:srgbClr val="291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grpSp>
      </p:grpSp>
      <p:grpSp>
        <p:nvGrpSpPr>
          <p:cNvPr id="59" name="Group 58"/>
          <p:cNvGrpSpPr/>
          <p:nvPr/>
        </p:nvGrpSpPr>
        <p:grpSpPr>
          <a:xfrm flipH="1">
            <a:off x="1760284" y="2592967"/>
            <a:ext cx="3943264" cy="880943"/>
            <a:chOff x="847023" y="1771047"/>
            <a:chExt cx="3619099" cy="808523"/>
          </a:xfrm>
        </p:grpSpPr>
        <p:sp>
          <p:nvSpPr>
            <p:cNvPr id="61" name="Rectangle 60"/>
            <p:cNvSpPr/>
            <p:nvPr/>
          </p:nvSpPr>
          <p:spPr>
            <a:xfrm>
              <a:off x="1376413" y="1771048"/>
              <a:ext cx="2560320" cy="808522"/>
            </a:xfrm>
            <a:prstGeom prst="rect">
              <a:avLst/>
            </a:prstGeom>
            <a:solidFill>
              <a:srgbClr val="75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62" name="Flowchart: Delay 61"/>
            <p:cNvSpPr/>
            <p:nvPr/>
          </p:nvSpPr>
          <p:spPr>
            <a:xfrm>
              <a:off x="3686476" y="1771048"/>
              <a:ext cx="779646" cy="808522"/>
            </a:xfrm>
            <a:prstGeom prst="flowChartDelay">
              <a:avLst/>
            </a:prstGeom>
            <a:solidFill>
              <a:srgbClr val="75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63" name="Flowchart: Delay 62"/>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64" name="Freeform 63"/>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5F7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65" name="Oval 64"/>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66" name="TextBox 65"/>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Data Access</a:t>
              </a:r>
            </a:p>
          </p:txBody>
        </p:sp>
      </p:grpSp>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095983" y="2842610"/>
            <a:ext cx="381656" cy="381656"/>
          </a:xfrm>
          <a:custGeom>
            <a:avLst/>
            <a:gdLst>
              <a:gd name="connsiteX0" fmla="*/ 284098 w 381656"/>
              <a:gd name="connsiteY0" fmla="*/ 51360 h 381656"/>
              <a:gd name="connsiteX1" fmla="*/ 243617 w 381656"/>
              <a:gd name="connsiteY1" fmla="*/ 91841 h 381656"/>
              <a:gd name="connsiteX2" fmla="*/ 284098 w 381656"/>
              <a:gd name="connsiteY2" fmla="*/ 132322 h 381656"/>
              <a:gd name="connsiteX3" fmla="*/ 324579 w 381656"/>
              <a:gd name="connsiteY3" fmla="*/ 91841 h 381656"/>
              <a:gd name="connsiteX4" fmla="*/ 284098 w 381656"/>
              <a:gd name="connsiteY4" fmla="*/ 51360 h 381656"/>
              <a:gd name="connsiteX5" fmla="*/ 0 w 381656"/>
              <a:gd name="connsiteY5" fmla="*/ 0 h 381656"/>
              <a:gd name="connsiteX6" fmla="*/ 381656 w 381656"/>
              <a:gd name="connsiteY6" fmla="*/ 0 h 381656"/>
              <a:gd name="connsiteX7" fmla="*/ 381656 w 381656"/>
              <a:gd name="connsiteY7" fmla="*/ 381656 h 381656"/>
              <a:gd name="connsiteX8" fmla="*/ 0 w 381656"/>
              <a:gd name="connsiteY8" fmla="*/ 381656 h 38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56" h="381656">
                <a:moveTo>
                  <a:pt x="284098" y="51360"/>
                </a:moveTo>
                <a:cubicBezTo>
                  <a:pt x="261741" y="51360"/>
                  <a:pt x="243617" y="69484"/>
                  <a:pt x="243617" y="91841"/>
                </a:cubicBezTo>
                <a:cubicBezTo>
                  <a:pt x="243617" y="114198"/>
                  <a:pt x="261741" y="132322"/>
                  <a:pt x="284098" y="132322"/>
                </a:cubicBezTo>
                <a:cubicBezTo>
                  <a:pt x="306455" y="132322"/>
                  <a:pt x="324579" y="114198"/>
                  <a:pt x="324579" y="91841"/>
                </a:cubicBezTo>
                <a:cubicBezTo>
                  <a:pt x="324579" y="69484"/>
                  <a:pt x="306455" y="51360"/>
                  <a:pt x="284098" y="51360"/>
                </a:cubicBezTo>
                <a:close/>
                <a:moveTo>
                  <a:pt x="0" y="0"/>
                </a:moveTo>
                <a:lnTo>
                  <a:pt x="381656" y="0"/>
                </a:lnTo>
                <a:lnTo>
                  <a:pt x="381656" y="381656"/>
                </a:lnTo>
                <a:lnTo>
                  <a:pt x="0" y="381656"/>
                </a:lnTo>
                <a:close/>
              </a:path>
            </a:pathLst>
          </a:custGeom>
        </p:spPr>
      </p:pic>
      <p:grpSp>
        <p:nvGrpSpPr>
          <p:cNvPr id="32" name="Group 31"/>
          <p:cNvGrpSpPr/>
          <p:nvPr/>
        </p:nvGrpSpPr>
        <p:grpSpPr>
          <a:xfrm>
            <a:off x="1760285" y="3684875"/>
            <a:ext cx="3943264" cy="880943"/>
            <a:chOff x="3537558" y="2671631"/>
            <a:chExt cx="3619099" cy="808523"/>
          </a:xfrm>
        </p:grpSpPr>
        <p:grpSp>
          <p:nvGrpSpPr>
            <p:cNvPr id="51" name="Group 50"/>
            <p:cNvGrpSpPr/>
            <p:nvPr/>
          </p:nvGrpSpPr>
          <p:grpSpPr>
            <a:xfrm flipH="1">
              <a:off x="3537558" y="2671631"/>
              <a:ext cx="3619099" cy="808523"/>
              <a:chOff x="847023" y="1771047"/>
              <a:chExt cx="3619099" cy="808523"/>
            </a:xfrm>
          </p:grpSpPr>
          <p:sp>
            <p:nvSpPr>
              <p:cNvPr id="53" name="Rectangle 52"/>
              <p:cNvSpPr/>
              <p:nvPr/>
            </p:nvSpPr>
            <p:spPr>
              <a:xfrm>
                <a:off x="1376413" y="1771048"/>
                <a:ext cx="2560320" cy="808522"/>
              </a:xfrm>
              <a:prstGeom prst="rect">
                <a:avLst/>
              </a:prstGeom>
              <a:solidFill>
                <a:srgbClr val="B6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54" name="Flowchart: Delay 53"/>
              <p:cNvSpPr/>
              <p:nvPr/>
            </p:nvSpPr>
            <p:spPr>
              <a:xfrm>
                <a:off x="3686476" y="1771048"/>
                <a:ext cx="779646" cy="808522"/>
              </a:xfrm>
              <a:prstGeom prst="flowChartDelay">
                <a:avLst/>
              </a:prstGeom>
              <a:solidFill>
                <a:srgbClr val="B6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55" name="Flowchart: Delay 54"/>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56" name="Freeform 55"/>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9E0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57" name="Oval 56"/>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58" name="TextBox 57"/>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Technology &amp; Infrastructure</a:t>
                </a:r>
              </a:p>
            </p:txBody>
          </p:sp>
        </p:grpSp>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548529" y="2735699"/>
              <a:ext cx="435443" cy="680379"/>
            </a:xfrm>
            <a:prstGeom prst="rect">
              <a:avLst/>
            </a:prstGeom>
          </p:spPr>
        </p:pic>
      </p:grpSp>
      <p:grpSp>
        <p:nvGrpSpPr>
          <p:cNvPr id="33" name="Group 32"/>
          <p:cNvGrpSpPr/>
          <p:nvPr/>
        </p:nvGrpSpPr>
        <p:grpSpPr>
          <a:xfrm>
            <a:off x="1764270" y="4776784"/>
            <a:ext cx="3943264" cy="880943"/>
            <a:chOff x="3537557" y="4675918"/>
            <a:chExt cx="3619099" cy="808523"/>
          </a:xfrm>
        </p:grpSpPr>
        <p:grpSp>
          <p:nvGrpSpPr>
            <p:cNvPr id="43" name="Group 42"/>
            <p:cNvGrpSpPr/>
            <p:nvPr/>
          </p:nvGrpSpPr>
          <p:grpSpPr>
            <a:xfrm flipH="1">
              <a:off x="3537557" y="4675918"/>
              <a:ext cx="3619099" cy="808523"/>
              <a:chOff x="847023" y="1771047"/>
              <a:chExt cx="3619099" cy="808523"/>
            </a:xfrm>
          </p:grpSpPr>
          <p:sp>
            <p:nvSpPr>
              <p:cNvPr id="45" name="Rectangle 44"/>
              <p:cNvSpPr/>
              <p:nvPr/>
            </p:nvSpPr>
            <p:spPr>
              <a:xfrm>
                <a:off x="1376413" y="1771048"/>
                <a:ext cx="2560320" cy="808522"/>
              </a:xfrm>
              <a:prstGeom prst="rect">
                <a:avLst/>
              </a:prstGeom>
              <a:solidFill>
                <a:srgbClr val="95A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46" name="Flowchart: Delay 45"/>
              <p:cNvSpPr/>
              <p:nvPr/>
            </p:nvSpPr>
            <p:spPr>
              <a:xfrm>
                <a:off x="3686476" y="1771048"/>
                <a:ext cx="779646" cy="808522"/>
              </a:xfrm>
              <a:prstGeom prst="flowChartDelay">
                <a:avLst/>
              </a:prstGeom>
              <a:solidFill>
                <a:srgbClr val="95A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47" name="Flowchart: Delay 46"/>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48" name="Freeform 47"/>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7E8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49" name="Oval 48"/>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50" name="TextBox 49"/>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Talent &amp; Culture</a:t>
                </a:r>
              </a:p>
            </p:txBody>
          </p:sp>
        </p:gr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4600" y="4872054"/>
              <a:ext cx="383300" cy="383300"/>
            </a:xfrm>
            <a:prstGeom prst="rect">
              <a:avLst/>
            </a:prstGeom>
          </p:spPr>
        </p:pic>
      </p:grpSp>
      <p:grpSp>
        <p:nvGrpSpPr>
          <p:cNvPr id="34" name="Group 33"/>
          <p:cNvGrpSpPr/>
          <p:nvPr/>
        </p:nvGrpSpPr>
        <p:grpSpPr>
          <a:xfrm>
            <a:off x="1764272" y="1501062"/>
            <a:ext cx="3943264" cy="880943"/>
            <a:chOff x="3537559" y="1669484"/>
            <a:chExt cx="3619099" cy="808523"/>
          </a:xfrm>
        </p:grpSpPr>
        <p:grpSp>
          <p:nvGrpSpPr>
            <p:cNvPr id="35" name="Group 34"/>
            <p:cNvGrpSpPr/>
            <p:nvPr/>
          </p:nvGrpSpPr>
          <p:grpSpPr>
            <a:xfrm flipH="1">
              <a:off x="3537559" y="1669484"/>
              <a:ext cx="3619099" cy="808523"/>
              <a:chOff x="847023" y="1771047"/>
              <a:chExt cx="3619099" cy="808523"/>
            </a:xfrm>
          </p:grpSpPr>
          <p:sp>
            <p:nvSpPr>
              <p:cNvPr id="37" name="Rectangle 36"/>
              <p:cNvSpPr/>
              <p:nvPr/>
            </p:nvSpPr>
            <p:spPr>
              <a:xfrm>
                <a:off x="1376413" y="1771048"/>
                <a:ext cx="2560320" cy="808522"/>
              </a:xfrm>
              <a:prstGeom prst="rect">
                <a:avLst/>
              </a:prstGeom>
              <a:solidFill>
                <a:srgbClr val="A84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38" name="Flowchart: Delay 37"/>
              <p:cNvSpPr/>
              <p:nvPr/>
            </p:nvSpPr>
            <p:spPr>
              <a:xfrm>
                <a:off x="3686476" y="1771048"/>
                <a:ext cx="779646" cy="808522"/>
              </a:xfrm>
              <a:prstGeom prst="flowChartDelay">
                <a:avLst/>
              </a:prstGeom>
              <a:solidFill>
                <a:srgbClr val="A84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39" name="Flowchart: Delay 38"/>
              <p:cNvSpPr/>
              <p:nvPr/>
            </p:nvSpPr>
            <p:spPr>
              <a:xfrm rot="10800000">
                <a:off x="847024" y="1771048"/>
                <a:ext cx="779646" cy="808522"/>
              </a:xfrm>
              <a:prstGeom prst="flowChartDelay">
                <a:avLst/>
              </a:prstGeom>
              <a:solidFill>
                <a:srgbClr val="F8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40" name="Freeform 39"/>
              <p:cNvSpPr/>
              <p:nvPr/>
            </p:nvSpPr>
            <p:spPr>
              <a:xfrm>
                <a:off x="847023" y="1771047"/>
                <a:ext cx="982328" cy="808522"/>
              </a:xfrm>
              <a:custGeom>
                <a:avLst/>
                <a:gdLst>
                  <a:gd name="connsiteX0" fmla="*/ 389823 w 982328"/>
                  <a:gd name="connsiteY0" fmla="*/ 0 h 808522"/>
                  <a:gd name="connsiteX1" fmla="*/ 529389 w 982328"/>
                  <a:gd name="connsiteY1" fmla="*/ 0 h 808522"/>
                  <a:gd name="connsiteX2" fmla="*/ 779646 w 982328"/>
                  <a:gd name="connsiteY2" fmla="*/ 0 h 808522"/>
                  <a:gd name="connsiteX3" fmla="*/ 794868 w 982328"/>
                  <a:gd name="connsiteY3" fmla="*/ 0 h 808522"/>
                  <a:gd name="connsiteX4" fmla="*/ 982328 w 982328"/>
                  <a:gd name="connsiteY4" fmla="*/ 808522 h 808522"/>
                  <a:gd name="connsiteX5" fmla="*/ 779646 w 982328"/>
                  <a:gd name="connsiteY5" fmla="*/ 808522 h 808522"/>
                  <a:gd name="connsiteX6" fmla="*/ 529389 w 982328"/>
                  <a:gd name="connsiteY6" fmla="*/ 808522 h 808522"/>
                  <a:gd name="connsiteX7" fmla="*/ 389823 w 982328"/>
                  <a:gd name="connsiteY7" fmla="*/ 808522 h 808522"/>
                  <a:gd name="connsiteX8" fmla="*/ 0 w 982328"/>
                  <a:gd name="connsiteY8" fmla="*/ 404261 h 808522"/>
                  <a:gd name="connsiteX9" fmla="*/ 389823 w 982328"/>
                  <a:gd name="connsiteY9" fmla="*/ 0 h 8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328" h="808522">
                    <a:moveTo>
                      <a:pt x="389823" y="0"/>
                    </a:moveTo>
                    <a:lnTo>
                      <a:pt x="529389" y="0"/>
                    </a:lnTo>
                    <a:lnTo>
                      <a:pt x="779646" y="0"/>
                    </a:lnTo>
                    <a:lnTo>
                      <a:pt x="794868" y="0"/>
                    </a:lnTo>
                    <a:lnTo>
                      <a:pt x="982328" y="808522"/>
                    </a:lnTo>
                    <a:lnTo>
                      <a:pt x="779646" y="808522"/>
                    </a:lnTo>
                    <a:lnTo>
                      <a:pt x="529389" y="808522"/>
                    </a:lnTo>
                    <a:lnTo>
                      <a:pt x="389823" y="808522"/>
                    </a:lnTo>
                    <a:cubicBezTo>
                      <a:pt x="174530" y="808522"/>
                      <a:pt x="0" y="627528"/>
                      <a:pt x="0" y="404261"/>
                    </a:cubicBezTo>
                    <a:cubicBezTo>
                      <a:pt x="0" y="180994"/>
                      <a:pt x="174530" y="0"/>
                      <a:pt x="389823" y="0"/>
                    </a:cubicBezTo>
                    <a:close/>
                  </a:path>
                </a:pathLst>
              </a:custGeom>
              <a:solidFill>
                <a:srgbClr val="93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41" name="Oval 40"/>
              <p:cNvSpPr/>
              <p:nvPr/>
            </p:nvSpPr>
            <p:spPr>
              <a:xfrm>
                <a:off x="948088" y="1886551"/>
                <a:ext cx="577516" cy="577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42" name="TextBox 41"/>
              <p:cNvSpPr txBox="1"/>
              <p:nvPr/>
            </p:nvSpPr>
            <p:spPr>
              <a:xfrm>
                <a:off x="1719508" y="1771048"/>
                <a:ext cx="2288220" cy="80852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Communication &amp; Engagement</a:t>
                </a:r>
              </a:p>
            </p:txBody>
          </p:sp>
        </p:gr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4600" y="1877827"/>
              <a:ext cx="391839" cy="391839"/>
            </a:xfrm>
            <a:prstGeom prst="rect">
              <a:avLst/>
            </a:prstGeom>
          </p:spPr>
        </p:pic>
      </p:grpSp>
      <p:sp>
        <p:nvSpPr>
          <p:cNvPr id="6" name="Plus 5"/>
          <p:cNvSpPr/>
          <p:nvPr/>
        </p:nvSpPr>
        <p:spPr>
          <a:xfrm>
            <a:off x="5358652" y="2900163"/>
            <a:ext cx="72734" cy="79995"/>
          </a:xfrm>
          <a:prstGeom prst="mathPlus">
            <a:avLst/>
          </a:prstGeom>
          <a:solidFill>
            <a:srgbClr val="75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6" name="Content Placeholder 3"/>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11063286" y="365125"/>
            <a:ext cx="709613" cy="709613"/>
          </a:xfrm>
        </p:spPr>
      </p:pic>
    </p:spTree>
    <p:extLst>
      <p:ext uri="{BB962C8B-B14F-4D97-AF65-F5344CB8AC3E}">
        <p14:creationId xmlns:p14="http://schemas.microsoft.com/office/powerpoint/2010/main" val="17769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1949"/>
            <a:ext cx="12192000" cy="9812122"/>
          </a:xfrm>
          <a:prstGeom prst="rect">
            <a:avLst/>
          </a:prstGeom>
        </p:spPr>
      </p:pic>
      <p:pic>
        <p:nvPicPr>
          <p:cNvPr id="10"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255" y="5991890"/>
            <a:ext cx="2411955" cy="70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01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81908" cy="6858000"/>
          </a:xfrm>
        </p:spPr>
      </p:pic>
      <p:pic>
        <p:nvPicPr>
          <p:cNvPr id="6"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255" y="5991890"/>
            <a:ext cx="2411955" cy="70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026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p:spPr>
      </p:pic>
      <p:pic>
        <p:nvPicPr>
          <p:cNvPr id="6"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255" y="5991890"/>
            <a:ext cx="2411955" cy="70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30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4009"/>
            <a:ext cx="12192000" cy="12192000"/>
          </a:xfrm>
        </p:spPr>
      </p:pic>
      <p:pic>
        <p:nvPicPr>
          <p:cNvPr id="8"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255" y="5991890"/>
            <a:ext cx="2411955" cy="70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352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292190"/>
            <a:ext cx="5323089" cy="1325563"/>
          </a:xfrm>
        </p:spPr>
        <p:txBody>
          <a:bodyPr>
            <a:normAutofit/>
          </a:bodyPr>
          <a:lstStyle/>
          <a:p>
            <a:r>
              <a:rPr lang="en-GB" sz="4000" dirty="0"/>
              <a:t>Thank you</a:t>
            </a:r>
          </a:p>
        </p:txBody>
      </p:sp>
      <p:sp>
        <p:nvSpPr>
          <p:cNvPr id="3" name="Content Placeholder 2"/>
          <p:cNvSpPr>
            <a:spLocks noGrp="1"/>
          </p:cNvSpPr>
          <p:nvPr>
            <p:ph idx="1"/>
          </p:nvPr>
        </p:nvSpPr>
        <p:spPr>
          <a:xfrm>
            <a:off x="472440" y="2088016"/>
            <a:ext cx="8157211" cy="2990011"/>
          </a:xfrm>
        </p:spPr>
        <p:txBody>
          <a:bodyPr>
            <a:normAutofit/>
          </a:bodyPr>
          <a:lstStyle/>
          <a:p>
            <a:pPr marL="0" indent="0">
              <a:buNone/>
            </a:pPr>
            <a:r>
              <a:rPr lang="en-GB" sz="3200" dirty="0">
                <a:latin typeface="Calibri Light" panose="020F0302020204030204" pitchFamily="34" charset="0"/>
                <a:cs typeface="Calibri Light" panose="020F0302020204030204" pitchFamily="34" charset="0"/>
              </a:rPr>
              <a:t>Ryan Anderson</a:t>
            </a:r>
          </a:p>
          <a:p>
            <a:pPr marL="0" indent="0">
              <a:buNone/>
            </a:pPr>
            <a:r>
              <a:rPr lang="en-GB" sz="3200" dirty="0">
                <a:latin typeface="Calibri Light" panose="020F0302020204030204" pitchFamily="34" charset="0"/>
                <a:cs typeface="Calibri Light" panose="020F0302020204030204" pitchFamily="34" charset="0"/>
              </a:rPr>
              <a:t>Policy Lead for Data &amp; Intelligence</a:t>
            </a:r>
          </a:p>
          <a:p>
            <a:pPr marL="0" indent="0">
              <a:buNone/>
            </a:pPr>
            <a:r>
              <a:rPr lang="en-GB" sz="3200" dirty="0">
                <a:latin typeface="Calibri Light" panose="020F0302020204030204" pitchFamily="34" charset="0"/>
                <a:cs typeface="Calibri Light" panose="020F0302020204030204" pitchFamily="34" charset="0"/>
              </a:rPr>
              <a:t>Digital Health and Care</a:t>
            </a:r>
            <a:endParaRPr lang="en-GB" sz="3200" dirty="0">
              <a:latin typeface="Calibri Light" panose="020F0302020204030204" pitchFamily="34" charset="0"/>
              <a:cs typeface="Calibri Light" panose="020F0302020204030204" pitchFamily="34" charset="0"/>
              <a:hlinkClick r:id="rId3"/>
            </a:endParaRPr>
          </a:p>
          <a:p>
            <a:pPr marL="0" indent="0">
              <a:buNone/>
            </a:pPr>
            <a:endParaRPr lang="en-GB" sz="3200" u="sng" dirty="0">
              <a:hlinkClick r:id="rId3"/>
            </a:endParaRPr>
          </a:p>
          <a:p>
            <a:pPr marL="0" indent="0">
              <a:buNone/>
            </a:pPr>
            <a:r>
              <a:rPr lang="en-GB" sz="3200" u="sng" dirty="0" err="1">
                <a:hlinkClick r:id="rId3"/>
              </a:rPr>
              <a:t>HSCDatastrategy@gov.scot</a:t>
            </a:r>
            <a:r>
              <a:rPr lang="en-GB" sz="3200"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9651" y="1617753"/>
            <a:ext cx="2857500" cy="3552825"/>
          </a:xfrm>
          <a:prstGeom prst="rect">
            <a:avLst/>
          </a:prstGeom>
        </p:spPr>
      </p:pic>
    </p:spTree>
    <p:extLst>
      <p:ext uri="{BB962C8B-B14F-4D97-AF65-F5344CB8AC3E}">
        <p14:creationId xmlns:p14="http://schemas.microsoft.com/office/powerpoint/2010/main" val="1221046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272" y="3302493"/>
            <a:ext cx="11301274" cy="1340496"/>
          </a:xfrm>
        </p:spPr>
        <p:txBody>
          <a:bodyPr>
            <a:normAutofit/>
          </a:bodyPr>
          <a:lstStyle/>
          <a:p>
            <a:r>
              <a:rPr lang="en-GB" sz="4000" b="1" dirty="0">
                <a:ln w="12700">
                  <a:noFill/>
                </a:ln>
                <a:cs typeface="Microsoft Sans Serif"/>
              </a:rPr>
              <a:t>A Digital Front Door to Health and Care services</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986075" y="335989"/>
            <a:ext cx="3401330" cy="2551667"/>
          </a:xfrm>
          <a:prstGeom prst="rect">
            <a:avLst/>
          </a:prstGeom>
        </p:spPr>
      </p:pic>
      <p:pic>
        <p:nvPicPr>
          <p:cNvPr id="5" name="Picture 4">
            <a:extLst>
              <a:ext uri="{FF2B5EF4-FFF2-40B4-BE49-F238E27FC236}">
                <a16:creationId xmlns:a16="http://schemas.microsoft.com/office/drawing/2014/main" id="{3E207C00-52A9-A345-9094-A5ABC4D789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1905" y="5960517"/>
            <a:ext cx="2407298" cy="9560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8678" y="6198499"/>
            <a:ext cx="2628143" cy="480061"/>
          </a:xfrm>
          <a:prstGeom prst="rect">
            <a:avLst/>
          </a:prstGeom>
        </p:spPr>
      </p:pic>
    </p:spTree>
    <p:extLst>
      <p:ext uri="{BB962C8B-B14F-4D97-AF65-F5344CB8AC3E}">
        <p14:creationId xmlns:p14="http://schemas.microsoft.com/office/powerpoint/2010/main" val="96607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0127"/>
            <a:ext cx="4377734" cy="1899821"/>
          </a:xfrm>
        </p:spPr>
        <p:txBody>
          <a:bodyPr>
            <a:normAutofit/>
          </a:bodyPr>
          <a:lstStyle/>
          <a:p>
            <a:pPr algn="ctr"/>
            <a:r>
              <a:rPr lang="en-GB" sz="4000" dirty="0"/>
              <a:t>Strategic Imperatives</a:t>
            </a:r>
          </a:p>
        </p:txBody>
      </p:sp>
      <p:sp>
        <p:nvSpPr>
          <p:cNvPr id="3" name="Text Placeholder 2"/>
          <p:cNvSpPr>
            <a:spLocks noGrp="1"/>
          </p:cNvSpPr>
          <p:nvPr>
            <p:ph type="body" idx="1"/>
          </p:nvPr>
        </p:nvSpPr>
        <p:spPr>
          <a:xfrm>
            <a:off x="301842" y="3659821"/>
            <a:ext cx="6613863" cy="2660650"/>
          </a:xfrm>
        </p:spPr>
        <p:txBody>
          <a:bodyPr>
            <a:normAutofit/>
          </a:bodyPr>
          <a:lstStyle/>
          <a:p>
            <a:pPr marL="342900" indent="-342900">
              <a:buFont typeface="Arial" panose="020B0604020202020204" pitchFamily="34" charset="0"/>
              <a:buChar char="•"/>
            </a:pPr>
            <a:r>
              <a:rPr lang="en-GB" dirty="0"/>
              <a:t>Digital Health &amp; Care Strategy </a:t>
            </a:r>
          </a:p>
          <a:p>
            <a:pPr marL="342900" indent="-342900">
              <a:buFont typeface="Arial" panose="020B0604020202020204" pitchFamily="34" charset="0"/>
              <a:buChar char="•"/>
            </a:pPr>
            <a:r>
              <a:rPr lang="en-GB" dirty="0"/>
              <a:t>Programme for Government </a:t>
            </a:r>
          </a:p>
          <a:p>
            <a:pPr marL="342900" indent="-342900">
              <a:buFont typeface="Arial" panose="020B0604020202020204" pitchFamily="34" charset="0"/>
              <a:buChar char="•"/>
            </a:pPr>
            <a:r>
              <a:rPr lang="en-GB" dirty="0"/>
              <a:t>NHS Recovery Plan</a:t>
            </a:r>
          </a:p>
          <a:p>
            <a:pPr marL="342900" indent="-342900">
              <a:buFont typeface="Arial" panose="020B0604020202020204" pitchFamily="34" charset="0"/>
              <a:buChar char="•"/>
            </a:pPr>
            <a:r>
              <a:rPr lang="en-GB" dirty="0"/>
              <a:t>Data Strategy for Health and Care</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492600" y="263454"/>
            <a:ext cx="3568595" cy="2533169"/>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8342424" y="263454"/>
            <a:ext cx="1802101" cy="2537359"/>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8484516" y="3288382"/>
            <a:ext cx="3568595" cy="2540129"/>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10247092" y="298660"/>
            <a:ext cx="1806019" cy="2533169"/>
          </a:xfrm>
          <a:prstGeom prst="rect">
            <a:avLst/>
          </a:prstGeom>
        </p:spPr>
      </p:pic>
    </p:spTree>
    <p:extLst>
      <p:ext uri="{BB962C8B-B14F-4D97-AF65-F5344CB8AC3E}">
        <p14:creationId xmlns:p14="http://schemas.microsoft.com/office/powerpoint/2010/main" val="2785750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51067" y="1133228"/>
            <a:ext cx="10715349" cy="5548544"/>
            <a:chOff x="445364" y="292963"/>
            <a:chExt cx="11335305" cy="6276513"/>
          </a:xfrm>
        </p:grpSpPr>
        <p:sp>
          <p:nvSpPr>
            <p:cNvPr id="5" name="Rectangle 4"/>
            <p:cNvSpPr/>
            <p:nvPr/>
          </p:nvSpPr>
          <p:spPr>
            <a:xfrm>
              <a:off x="7164281" y="292963"/>
              <a:ext cx="4616388" cy="62765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Rectangle 1"/>
            <p:cNvSpPr/>
            <p:nvPr/>
          </p:nvSpPr>
          <p:spPr>
            <a:xfrm>
              <a:off x="7920362" y="1399969"/>
              <a:ext cx="3284738" cy="1471954"/>
            </a:xfrm>
            <a:prstGeom prst="rect">
              <a:avLst/>
            </a:prstGeom>
            <a:solidFill>
              <a:srgbClr val="221957"/>
            </a:solidFill>
            <a:ln>
              <a:solidFill>
                <a:srgbClr val="221957"/>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dirty="0">
                  <a:solidFill>
                    <a:schemeClr val="bg1"/>
                  </a:solidFill>
                  <a:latin typeface="+mj-lt"/>
                  <a:ea typeface="Microsoft Sans Serif" panose="020B0604020202020204" pitchFamily="34" charset="0"/>
                  <a:cs typeface="Microsoft Sans Serif" panose="020B0604020202020204" pitchFamily="34" charset="0"/>
                </a:rPr>
                <a:t>Fewer, congruent information</a:t>
              </a:r>
            </a:p>
            <a:p>
              <a:pPr algn="ctr"/>
              <a:r>
                <a:rPr lang="en-GB" sz="2400" dirty="0">
                  <a:solidFill>
                    <a:schemeClr val="bg1"/>
                  </a:solidFill>
                  <a:latin typeface="+mj-lt"/>
                  <a:ea typeface="Microsoft Sans Serif" panose="020B0604020202020204" pitchFamily="34" charset="0"/>
                  <a:cs typeface="Microsoft Sans Serif" panose="020B0604020202020204" pitchFamily="34" charset="0"/>
                </a:rPr>
                <a:t>Services</a:t>
              </a:r>
            </a:p>
          </p:txBody>
        </p:sp>
        <p:sp>
          <p:nvSpPr>
            <p:cNvPr id="3" name="Rectangle 2"/>
            <p:cNvSpPr/>
            <p:nvPr/>
          </p:nvSpPr>
          <p:spPr>
            <a:xfrm>
              <a:off x="7920362" y="3018312"/>
              <a:ext cx="3284738" cy="1542976"/>
            </a:xfrm>
            <a:prstGeom prst="rect">
              <a:avLst/>
            </a:prstGeom>
            <a:solidFill>
              <a:srgbClr val="221957"/>
            </a:solidFill>
            <a:ln>
              <a:solidFill>
                <a:srgbClr val="221957"/>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dirty="0">
                  <a:solidFill>
                    <a:schemeClr val="bg1"/>
                  </a:solidFill>
                  <a:latin typeface="+mj-lt"/>
                  <a:ea typeface="Microsoft Sans Serif" panose="020B0604020202020204" pitchFamily="34" charset="0"/>
                  <a:cs typeface="Microsoft Sans Serif" panose="020B0604020202020204" pitchFamily="34" charset="0"/>
                </a:rPr>
                <a:t>Access to and management of data</a:t>
              </a:r>
            </a:p>
          </p:txBody>
        </p:sp>
        <p:sp>
          <p:nvSpPr>
            <p:cNvPr id="4" name="Rectangle 3"/>
            <p:cNvSpPr/>
            <p:nvPr/>
          </p:nvSpPr>
          <p:spPr>
            <a:xfrm>
              <a:off x="7920362" y="4707677"/>
              <a:ext cx="3284738" cy="1542976"/>
            </a:xfrm>
            <a:prstGeom prst="rect">
              <a:avLst/>
            </a:prstGeom>
            <a:solidFill>
              <a:srgbClr val="221957"/>
            </a:solidFill>
            <a:ln>
              <a:solidFill>
                <a:srgbClr val="221957"/>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dirty="0">
                  <a:solidFill>
                    <a:schemeClr val="bg1"/>
                  </a:solidFill>
                  <a:latin typeface="+mj-lt"/>
                  <a:ea typeface="Microsoft Sans Serif" panose="020B0604020202020204" pitchFamily="34" charset="0"/>
                  <a:cs typeface="Microsoft Sans Serif" panose="020B0604020202020204" pitchFamily="34" charset="0"/>
                </a:rPr>
                <a:t>Broad range of centralised transactions</a:t>
              </a:r>
            </a:p>
          </p:txBody>
        </p:sp>
        <p:sp>
          <p:nvSpPr>
            <p:cNvPr id="6" name="TextBox 5"/>
            <p:cNvSpPr txBox="1"/>
            <p:nvPr/>
          </p:nvSpPr>
          <p:spPr>
            <a:xfrm>
              <a:off x="7164281" y="531213"/>
              <a:ext cx="4616388" cy="522235"/>
            </a:xfrm>
            <a:prstGeom prst="rect">
              <a:avLst/>
            </a:prstGeom>
            <a:noFill/>
          </p:spPr>
          <p:txBody>
            <a:bodyPr wrap="square" rtlCol="0">
              <a:spAutoFit/>
            </a:bodyPr>
            <a:lstStyle/>
            <a:p>
              <a:pPr algn="ctr"/>
              <a:r>
                <a:rPr lang="en-GB" sz="2400" b="1" dirty="0">
                  <a:ea typeface="Microsoft Sans Serif" panose="020B0604020202020204" pitchFamily="34" charset="0"/>
                  <a:cs typeface="Microsoft Sans Serif" panose="020B0604020202020204" pitchFamily="34" charset="0"/>
                </a:rPr>
                <a:t>DIGITAL FRONT DOOR</a:t>
              </a:r>
            </a:p>
          </p:txBody>
        </p:sp>
        <p:sp>
          <p:nvSpPr>
            <p:cNvPr id="10" name="Rectangle 9"/>
            <p:cNvSpPr/>
            <p:nvPr/>
          </p:nvSpPr>
          <p:spPr>
            <a:xfrm>
              <a:off x="1032769" y="1127464"/>
              <a:ext cx="3068714" cy="1400591"/>
            </a:xfrm>
            <a:prstGeom prst="rect">
              <a:avLst/>
            </a:prstGeom>
            <a:solidFill>
              <a:srgbClr val="BE1F6A"/>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dirty="0">
                  <a:solidFill>
                    <a:schemeClr val="bg1"/>
                  </a:solidFill>
                  <a:latin typeface="+mj-lt"/>
                  <a:ea typeface="Microsoft Sans Serif" panose="020B0604020202020204" pitchFamily="34" charset="0"/>
                  <a:cs typeface="Microsoft Sans Serif" panose="020B0604020202020204" pitchFamily="34" charset="0"/>
                </a:rPr>
                <a:t>Many information</a:t>
              </a:r>
            </a:p>
            <a:p>
              <a:pPr algn="ctr"/>
              <a:r>
                <a:rPr lang="en-GB" sz="2000" dirty="0">
                  <a:solidFill>
                    <a:schemeClr val="bg1"/>
                  </a:solidFill>
                  <a:latin typeface="+mj-lt"/>
                  <a:ea typeface="Microsoft Sans Serif" panose="020B0604020202020204" pitchFamily="34" charset="0"/>
                  <a:cs typeface="Microsoft Sans Serif" panose="020B0604020202020204" pitchFamily="34" charset="0"/>
                </a:rPr>
                <a:t>services / websites</a:t>
              </a:r>
            </a:p>
            <a:p>
              <a:pPr algn="ctr"/>
              <a:r>
                <a:rPr lang="en-GB" sz="2000" dirty="0">
                  <a:solidFill>
                    <a:schemeClr val="bg1"/>
                  </a:solidFill>
                  <a:latin typeface="+mj-lt"/>
                  <a:ea typeface="Microsoft Sans Serif" panose="020B0604020202020204" pitchFamily="34" charset="0"/>
                  <a:cs typeface="Microsoft Sans Serif" panose="020B0604020202020204" pitchFamily="34" charset="0"/>
                </a:rPr>
                <a:t>(incongruence)</a:t>
              </a:r>
            </a:p>
          </p:txBody>
        </p:sp>
        <p:sp>
          <p:nvSpPr>
            <p:cNvPr id="11" name="Rectangle 10"/>
            <p:cNvSpPr/>
            <p:nvPr/>
          </p:nvSpPr>
          <p:spPr>
            <a:xfrm>
              <a:off x="1032769" y="2838125"/>
              <a:ext cx="3068714" cy="1467545"/>
            </a:xfrm>
            <a:prstGeom prst="rect">
              <a:avLst/>
            </a:prstGeom>
            <a:solidFill>
              <a:srgbClr val="BE1F6A"/>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dirty="0">
                  <a:solidFill>
                    <a:schemeClr val="bg1"/>
                  </a:solidFill>
                  <a:latin typeface="+mj-lt"/>
                  <a:ea typeface="Microsoft Sans Serif" panose="020B0604020202020204" pitchFamily="34" charset="0"/>
                  <a:cs typeface="Microsoft Sans Serif" panose="020B0604020202020204" pitchFamily="34" charset="0"/>
                </a:rPr>
                <a:t>Access to some disaggregated data / low or no control</a:t>
              </a:r>
            </a:p>
          </p:txBody>
        </p:sp>
        <p:sp>
          <p:nvSpPr>
            <p:cNvPr id="12" name="Rectangle 11"/>
            <p:cNvSpPr/>
            <p:nvPr/>
          </p:nvSpPr>
          <p:spPr>
            <a:xfrm>
              <a:off x="1032769" y="4615739"/>
              <a:ext cx="3068714" cy="1856081"/>
            </a:xfrm>
            <a:prstGeom prst="rect">
              <a:avLst/>
            </a:prstGeom>
            <a:solidFill>
              <a:srgbClr val="BE1F6A"/>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dirty="0">
                  <a:solidFill>
                    <a:schemeClr val="bg1"/>
                  </a:solidFill>
                  <a:latin typeface="+mj-lt"/>
                  <a:ea typeface="Microsoft Sans Serif" panose="020B0604020202020204" pitchFamily="34" charset="0"/>
                  <a:cs typeface="Microsoft Sans Serif" panose="020B0604020202020204" pitchFamily="34" charset="0"/>
                </a:rPr>
                <a:t>Some transactions depending on where you live / some national</a:t>
              </a:r>
            </a:p>
          </p:txBody>
        </p:sp>
        <p:sp>
          <p:nvSpPr>
            <p:cNvPr id="13" name="TextBox 12"/>
            <p:cNvSpPr txBox="1"/>
            <p:nvPr/>
          </p:nvSpPr>
          <p:spPr>
            <a:xfrm>
              <a:off x="445364" y="434815"/>
              <a:ext cx="4616388" cy="523220"/>
            </a:xfrm>
            <a:prstGeom prst="rect">
              <a:avLst/>
            </a:prstGeom>
            <a:noFill/>
          </p:spPr>
          <p:txBody>
            <a:bodyPr wrap="square" rtlCol="0">
              <a:spAutoFit/>
            </a:bodyPr>
            <a:lstStyle/>
            <a:p>
              <a:pPr algn="ctr"/>
              <a:r>
                <a:rPr lang="en-GB" sz="2400" b="1" dirty="0">
                  <a:ea typeface="Microsoft Sans Serif" panose="020B0604020202020204" pitchFamily="34" charset="0"/>
                  <a:cs typeface="Microsoft Sans Serif" panose="020B0604020202020204" pitchFamily="34" charset="0"/>
                </a:rPr>
                <a:t>Dispersed service network </a:t>
              </a:r>
            </a:p>
          </p:txBody>
        </p:sp>
        <p:sp>
          <p:nvSpPr>
            <p:cNvPr id="14" name="Right Arrow 13"/>
            <p:cNvSpPr/>
            <p:nvPr/>
          </p:nvSpPr>
          <p:spPr>
            <a:xfrm>
              <a:off x="4492101" y="2116359"/>
              <a:ext cx="2405849" cy="3346881"/>
            </a:xfrm>
            <a:prstGeom prst="rightArrow">
              <a:avLst/>
            </a:prstGeom>
            <a:gradFill flip="none" rotWithShape="1">
              <a:gsLst>
                <a:gs pos="0">
                  <a:srgbClr val="BE1F6A"/>
                </a:gs>
                <a:gs pos="69000">
                  <a:srgbClr val="221957"/>
                </a:gs>
                <a:gs pos="100000">
                  <a:srgbClr val="221957"/>
                </a:gs>
              </a:gsLst>
              <a:lin ang="0" scaled="1"/>
              <a:tileRect/>
            </a:gra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8" name="TextBox 7"/>
          <p:cNvSpPr txBox="1"/>
          <p:nvPr/>
        </p:nvSpPr>
        <p:spPr>
          <a:xfrm>
            <a:off x="529778" y="274346"/>
            <a:ext cx="9170633" cy="707886"/>
          </a:xfrm>
          <a:prstGeom prst="rect">
            <a:avLst/>
          </a:prstGeom>
          <a:noFill/>
        </p:spPr>
        <p:txBody>
          <a:bodyPr wrap="square" rtlCol="0">
            <a:spAutoFit/>
          </a:bodyPr>
          <a:lstStyle/>
          <a:p>
            <a:r>
              <a:rPr lang="en-GB" sz="4000" dirty="0">
                <a:latin typeface="+mj-lt"/>
                <a:ea typeface="Microsoft Sans Serif" panose="020B0604020202020204" pitchFamily="34" charset="0"/>
                <a:cs typeface="Microsoft Sans Serif" panose="020B0604020202020204" pitchFamily="34" charset="0"/>
              </a:rPr>
              <a:t>The transformation challenge</a:t>
            </a:r>
          </a:p>
        </p:txBody>
      </p:sp>
    </p:spTree>
    <p:extLst>
      <p:ext uri="{BB962C8B-B14F-4D97-AF65-F5344CB8AC3E}">
        <p14:creationId xmlns:p14="http://schemas.microsoft.com/office/powerpoint/2010/main" val="1435684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cs typeface="Microsoft Sans Serif" panose="020B0604020202020204" pitchFamily="34" charset="0"/>
              </a:rPr>
              <a:t>Benefits and Drivers</a:t>
            </a:r>
          </a:p>
        </p:txBody>
      </p:sp>
      <p:sp>
        <p:nvSpPr>
          <p:cNvPr id="6" name="Content Placeholder 5"/>
          <p:cNvSpPr>
            <a:spLocks noGrp="1"/>
          </p:cNvSpPr>
          <p:nvPr>
            <p:ph sz="quarter" idx="4294967295"/>
          </p:nvPr>
        </p:nvSpPr>
        <p:spPr>
          <a:xfrm>
            <a:off x="924025" y="1573513"/>
            <a:ext cx="8989996" cy="4885039"/>
          </a:xfrm>
          <a:ln>
            <a:noFill/>
          </a:ln>
        </p:spPr>
        <p:txBody>
          <a:bodyPr>
            <a:noAutofit/>
          </a:bodyPr>
          <a:lstStyle/>
          <a:p>
            <a:pPr marL="288000" indent="-288000">
              <a:lnSpc>
                <a:spcPct val="150000"/>
              </a:lnSpc>
            </a:pPr>
            <a:r>
              <a:rPr lang="en-GB" sz="3200" b="1" dirty="0">
                <a:solidFill>
                  <a:srgbClr val="221957"/>
                </a:solidFill>
                <a:ea typeface="Microsoft Sans Serif" panose="020B0604020202020204" pitchFamily="34" charset="0"/>
                <a:cs typeface="Microsoft Sans Serif" panose="020B0604020202020204" pitchFamily="34" charset="0"/>
              </a:rPr>
              <a:t>Consistent national approach for citizens</a:t>
            </a:r>
          </a:p>
          <a:p>
            <a:pPr marL="288000" indent="-288000">
              <a:lnSpc>
                <a:spcPct val="150000"/>
              </a:lnSpc>
            </a:pPr>
            <a:r>
              <a:rPr lang="en-US" sz="3200" b="1" dirty="0">
                <a:solidFill>
                  <a:srgbClr val="221957"/>
                </a:solidFill>
                <a:ea typeface="Microsoft Sans Serif" panose="020B0604020202020204" pitchFamily="34" charset="0"/>
                <a:cs typeface="Microsoft Sans Serif" panose="020B0604020202020204" pitchFamily="34" charset="0"/>
              </a:rPr>
              <a:t>Enabler</a:t>
            </a:r>
            <a:r>
              <a:rPr lang="en-US" sz="3200" dirty="0">
                <a:ea typeface="Microsoft Sans Serif" panose="020B0604020202020204" pitchFamily="34" charset="0"/>
                <a:cs typeface="Microsoft Sans Serif" panose="020B0604020202020204" pitchFamily="34" charset="0"/>
              </a:rPr>
              <a:t> for local service </a:t>
            </a:r>
            <a:r>
              <a:rPr lang="en-US" sz="3200" dirty="0">
                <a:solidFill>
                  <a:srgbClr val="221957"/>
                </a:solidFill>
                <a:ea typeface="Microsoft Sans Serif" panose="020B0604020202020204" pitchFamily="34" charset="0"/>
                <a:cs typeface="Microsoft Sans Serif" panose="020B0604020202020204" pitchFamily="34" charset="0"/>
              </a:rPr>
              <a:t>transformation</a:t>
            </a:r>
          </a:p>
          <a:p>
            <a:pPr marL="288000" indent="-288000">
              <a:lnSpc>
                <a:spcPct val="100000"/>
              </a:lnSpc>
            </a:pPr>
            <a:r>
              <a:rPr lang="en-GB" sz="3200" dirty="0">
                <a:ea typeface="Microsoft Sans Serif" panose="020B0604020202020204" pitchFamily="34" charset="0"/>
                <a:cs typeface="Microsoft Sans Serif" panose="020B0604020202020204" pitchFamily="34" charset="0"/>
              </a:rPr>
              <a:t>Provide a framework and toolset to </a:t>
            </a:r>
            <a:r>
              <a:rPr lang="en-GB" sz="3200" b="1" dirty="0">
                <a:solidFill>
                  <a:srgbClr val="221957"/>
                </a:solidFill>
                <a:ea typeface="Microsoft Sans Serif" panose="020B0604020202020204" pitchFamily="34" charset="0"/>
                <a:cs typeface="Microsoft Sans Serif" panose="020B0604020202020204" pitchFamily="34" charset="0"/>
              </a:rPr>
              <a:t>accelerate</a:t>
            </a:r>
            <a:r>
              <a:rPr lang="en-GB" sz="3200" dirty="0">
                <a:ea typeface="Microsoft Sans Serif" panose="020B0604020202020204" pitchFamily="34" charset="0"/>
                <a:cs typeface="Microsoft Sans Serif" panose="020B0604020202020204" pitchFamily="34" charset="0"/>
              </a:rPr>
              <a:t> digitally </a:t>
            </a:r>
            <a:r>
              <a:rPr lang="en-GB" sz="3200" dirty="0">
                <a:solidFill>
                  <a:srgbClr val="221957"/>
                </a:solidFill>
                <a:ea typeface="Microsoft Sans Serif" panose="020B0604020202020204" pitchFamily="34" charset="0"/>
                <a:cs typeface="Microsoft Sans Serif" panose="020B0604020202020204" pitchFamily="34" charset="0"/>
              </a:rPr>
              <a:t>enabled service provision</a:t>
            </a:r>
          </a:p>
          <a:p>
            <a:pPr marL="288000" indent="-288000">
              <a:lnSpc>
                <a:spcPct val="150000"/>
              </a:lnSpc>
            </a:pPr>
            <a:r>
              <a:rPr lang="en-GB" sz="3200" b="1" dirty="0">
                <a:solidFill>
                  <a:srgbClr val="221957"/>
                </a:solidFill>
                <a:ea typeface="Microsoft Sans Serif" panose="020B0604020202020204" pitchFamily="34" charset="0"/>
                <a:cs typeface="Microsoft Sans Serif" panose="020B0604020202020204" pitchFamily="34" charset="0"/>
              </a:rPr>
              <a:t>Reduce</a:t>
            </a:r>
            <a:r>
              <a:rPr lang="en-GB" sz="3200" dirty="0">
                <a:ea typeface="Microsoft Sans Serif" panose="020B0604020202020204" pitchFamily="34" charset="0"/>
                <a:cs typeface="Microsoft Sans Serif" panose="020B0604020202020204" pitchFamily="34" charset="0"/>
              </a:rPr>
              <a:t> wider system </a:t>
            </a:r>
            <a:r>
              <a:rPr lang="en-GB" sz="3200" dirty="0">
                <a:solidFill>
                  <a:srgbClr val="221957"/>
                </a:solidFill>
                <a:ea typeface="Microsoft Sans Serif" panose="020B0604020202020204" pitchFamily="34" charset="0"/>
                <a:cs typeface="Microsoft Sans Serif" panose="020B0604020202020204" pitchFamily="34" charset="0"/>
              </a:rPr>
              <a:t>cost and technical debt</a:t>
            </a:r>
          </a:p>
          <a:p>
            <a:pPr marL="288000" indent="-288000">
              <a:lnSpc>
                <a:spcPct val="100000"/>
              </a:lnSpc>
            </a:pPr>
            <a:r>
              <a:rPr lang="en-GB" sz="3200" b="1" dirty="0">
                <a:solidFill>
                  <a:srgbClr val="221957"/>
                </a:solidFill>
                <a:ea typeface="Microsoft Sans Serif" panose="020B0604020202020204" pitchFamily="34" charset="0"/>
                <a:cs typeface="Microsoft Sans Serif" panose="020B0604020202020204" pitchFamily="34" charset="0"/>
              </a:rPr>
              <a:t>Reduce</a:t>
            </a:r>
            <a:r>
              <a:rPr lang="en-GB" sz="3200" dirty="0">
                <a:ea typeface="Microsoft Sans Serif" panose="020B0604020202020204" pitchFamily="34" charset="0"/>
                <a:cs typeface="Microsoft Sans Serif" panose="020B0604020202020204" pitchFamily="34" charset="0"/>
              </a:rPr>
              <a:t> administrative </a:t>
            </a:r>
            <a:r>
              <a:rPr lang="en-GB" sz="3200" dirty="0">
                <a:solidFill>
                  <a:srgbClr val="221957"/>
                </a:solidFill>
                <a:ea typeface="Microsoft Sans Serif" panose="020B0604020202020204" pitchFamily="34" charset="0"/>
                <a:cs typeface="Microsoft Sans Serif" panose="020B0604020202020204" pitchFamily="34" charset="0"/>
              </a:rPr>
              <a:t>workload</a:t>
            </a:r>
            <a:r>
              <a:rPr lang="en-GB" sz="3200" dirty="0">
                <a:ea typeface="Microsoft Sans Serif" panose="020B0604020202020204" pitchFamily="34" charset="0"/>
                <a:cs typeface="Microsoft Sans Serif" panose="020B0604020202020204" pitchFamily="34" charset="0"/>
              </a:rPr>
              <a:t> on local staff and services</a:t>
            </a:r>
          </a:p>
        </p:txBody>
      </p:sp>
    </p:spTree>
    <p:extLst>
      <p:ext uri="{BB962C8B-B14F-4D97-AF65-F5344CB8AC3E}">
        <p14:creationId xmlns:p14="http://schemas.microsoft.com/office/powerpoint/2010/main" val="176314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1247" y="581891"/>
            <a:ext cx="3771009" cy="3740727"/>
          </a:xfrm>
        </p:spPr>
        <p:txBody>
          <a:bodyPr>
            <a:normAutofit/>
          </a:bodyPr>
          <a:lstStyle/>
          <a:p>
            <a:pPr algn="l" defTabSz="609585">
              <a:defRPr/>
            </a:pPr>
            <a:br>
              <a:rPr lang="en-GB" sz="5400" b="1">
                <a:latin typeface="Calibri" panose="020F0502020204030204" pitchFamily="34" charset="0"/>
              </a:rPr>
            </a:br>
            <a:br>
              <a:rPr lang="en-GB" sz="5400" b="1">
                <a:latin typeface="Calibri" panose="020F0502020204030204" pitchFamily="34" charset="0"/>
              </a:rPr>
            </a:br>
            <a:br>
              <a:rPr lang="en-US" sz="5400" b="1" i="1">
                <a:latin typeface="Calibri" panose="020F0502020204030204" pitchFamily="34" charset="0"/>
              </a:rPr>
            </a:br>
            <a:endParaRPr lang="en-GB" sz="5400"/>
          </a:p>
        </p:txBody>
      </p:sp>
      <p:sp>
        <p:nvSpPr>
          <p:cNvPr id="3" name="Subtitle 2"/>
          <p:cNvSpPr>
            <a:spLocks noGrp="1"/>
          </p:cNvSpPr>
          <p:nvPr>
            <p:ph type="subTitle" idx="1"/>
          </p:nvPr>
        </p:nvSpPr>
        <p:spPr>
          <a:xfrm>
            <a:off x="361853" y="1793289"/>
            <a:ext cx="3771009" cy="2377095"/>
          </a:xfrm>
        </p:spPr>
        <p:txBody>
          <a:bodyPr>
            <a:noAutofit/>
          </a:bodyPr>
          <a:lstStyle/>
          <a:p>
            <a:pPr algn="l"/>
            <a:r>
              <a:rPr lang="en-US" sz="4000" dirty="0">
                <a:latin typeface="+mj-lt"/>
              </a:rPr>
              <a:t>Scotland’s Digital Health and Care Strategy</a:t>
            </a:r>
            <a:br>
              <a:rPr lang="en-US" sz="4000" i="1" dirty="0">
                <a:latin typeface="+mj-lt"/>
              </a:rPr>
            </a:br>
            <a:endParaRPr lang="en-GB" sz="4000" dirty="0">
              <a:latin typeface="+mj-lt"/>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37627" y="916096"/>
            <a:ext cx="6847062" cy="4895647"/>
          </a:xfrm>
          <a:prstGeom prst="rect">
            <a:avLst/>
          </a:prstGeom>
        </p:spPr>
      </p:pic>
    </p:spTree>
    <p:extLst>
      <p:ext uri="{BB962C8B-B14F-4D97-AF65-F5344CB8AC3E}">
        <p14:creationId xmlns:p14="http://schemas.microsoft.com/office/powerpoint/2010/main" val="10840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cs typeface="Microsoft Sans Serif" panose="020B0604020202020204" pitchFamily="34" charset="0"/>
              </a:rPr>
              <a:t>Vision</a:t>
            </a:r>
          </a:p>
        </p:txBody>
      </p:sp>
      <p:sp>
        <p:nvSpPr>
          <p:cNvPr id="4" name="Text Placeholder 3"/>
          <p:cNvSpPr>
            <a:spLocks noGrp="1"/>
          </p:cNvSpPr>
          <p:nvPr>
            <p:ph type="body" idx="1"/>
          </p:nvPr>
        </p:nvSpPr>
        <p:spPr>
          <a:xfrm>
            <a:off x="839788" y="1846555"/>
            <a:ext cx="5157787" cy="658520"/>
          </a:xfrm>
          <a:solidFill>
            <a:srgbClr val="BE1F6A"/>
          </a:solidFill>
          <a:ln>
            <a:solidFill>
              <a:srgbClr val="BE1F6A"/>
            </a:solidFill>
          </a:ln>
        </p:spPr>
        <p:txBody>
          <a:bodyPr anchor="ctr"/>
          <a:lstStyle/>
          <a:p>
            <a:pPr algn="ctr"/>
            <a:r>
              <a:rPr lang="en-GB" dirty="0">
                <a:solidFill>
                  <a:schemeClr val="bg1"/>
                </a:solidFill>
              </a:rPr>
              <a:t>A service OF services for citizens</a:t>
            </a:r>
          </a:p>
        </p:txBody>
      </p:sp>
      <p:sp>
        <p:nvSpPr>
          <p:cNvPr id="5" name="Content Placeholder 4"/>
          <p:cNvSpPr>
            <a:spLocks noGrp="1"/>
          </p:cNvSpPr>
          <p:nvPr>
            <p:ph sz="half" idx="2"/>
          </p:nvPr>
        </p:nvSpPr>
        <p:spPr>
          <a:ln>
            <a:solidFill>
              <a:srgbClr val="BE1F6A"/>
            </a:solidFill>
          </a:ln>
        </p:spPr>
        <p:txBody>
          <a:bodyPr/>
          <a:lstStyle/>
          <a:p>
            <a:r>
              <a:rPr lang="en-GB" dirty="0"/>
              <a:t>Single digital service</a:t>
            </a:r>
          </a:p>
          <a:p>
            <a:r>
              <a:rPr lang="en-GB" dirty="0"/>
              <a:t>Web and App with alternatives</a:t>
            </a:r>
          </a:p>
          <a:p>
            <a:r>
              <a:rPr lang="en-GB" dirty="0"/>
              <a:t>Authorised proxies </a:t>
            </a:r>
          </a:p>
          <a:p>
            <a:r>
              <a:rPr lang="en-GB" dirty="0"/>
              <a:t>Safe &amp; secure with verified ID</a:t>
            </a:r>
          </a:p>
          <a:p>
            <a:r>
              <a:rPr lang="en-GB" dirty="0"/>
              <a:t>Information shared appropriately</a:t>
            </a:r>
          </a:p>
          <a:p>
            <a:pPr marL="0" indent="0">
              <a:buNone/>
            </a:pPr>
            <a:endParaRPr lang="en-GB" dirty="0"/>
          </a:p>
          <a:p>
            <a:pPr marL="0" indent="0">
              <a:buNone/>
            </a:pPr>
            <a:endParaRPr lang="en-GB" dirty="0"/>
          </a:p>
        </p:txBody>
      </p:sp>
      <p:sp>
        <p:nvSpPr>
          <p:cNvPr id="6" name="Text Placeholder 5"/>
          <p:cNvSpPr>
            <a:spLocks noGrp="1"/>
          </p:cNvSpPr>
          <p:nvPr>
            <p:ph type="body" sz="quarter" idx="3"/>
          </p:nvPr>
        </p:nvSpPr>
        <p:spPr>
          <a:xfrm>
            <a:off x="6172200" y="1846555"/>
            <a:ext cx="5183188" cy="658520"/>
          </a:xfrm>
          <a:solidFill>
            <a:srgbClr val="BE1F6A"/>
          </a:solidFill>
          <a:ln>
            <a:solidFill>
              <a:srgbClr val="BE1F6A"/>
            </a:solidFill>
          </a:ln>
        </p:spPr>
        <p:txBody>
          <a:bodyPr vert="horz" lIns="91440" tIns="45720" rIns="91440" bIns="45720" rtlCol="0" anchor="ctr">
            <a:normAutofit/>
          </a:bodyPr>
          <a:lstStyle/>
          <a:p>
            <a:pPr algn="ctr"/>
            <a:r>
              <a:rPr lang="en-GB" dirty="0">
                <a:solidFill>
                  <a:schemeClr val="bg1"/>
                </a:solidFill>
              </a:rPr>
              <a:t>A service FOR service providers</a:t>
            </a:r>
          </a:p>
        </p:txBody>
      </p:sp>
      <p:sp>
        <p:nvSpPr>
          <p:cNvPr id="7" name="Content Placeholder 6"/>
          <p:cNvSpPr>
            <a:spLocks noGrp="1"/>
          </p:cNvSpPr>
          <p:nvPr>
            <p:ph sz="quarter" idx="4"/>
          </p:nvPr>
        </p:nvSpPr>
        <p:spPr>
          <a:ln>
            <a:solidFill>
              <a:srgbClr val="BE1F6A"/>
            </a:solidFill>
          </a:ln>
        </p:spPr>
        <p:txBody>
          <a:bodyPr>
            <a:normAutofit lnSpcReduction="10000"/>
          </a:bodyPr>
          <a:lstStyle/>
          <a:p>
            <a:r>
              <a:rPr lang="en-GB" dirty="0"/>
              <a:t>Access to national infrastructure</a:t>
            </a:r>
          </a:p>
          <a:p>
            <a:r>
              <a:rPr lang="en-GB" dirty="0"/>
              <a:t>Citizens and staff</a:t>
            </a:r>
          </a:p>
          <a:p>
            <a:r>
              <a:rPr lang="en-GB" dirty="0"/>
              <a:t>Collaborate with national teams</a:t>
            </a:r>
          </a:p>
          <a:p>
            <a:r>
              <a:rPr lang="en-GB" dirty="0"/>
              <a:t>Consistent &amp; congruent </a:t>
            </a:r>
          </a:p>
          <a:p>
            <a:r>
              <a:rPr lang="en-GB" dirty="0"/>
              <a:t>Regulations, standards, good practice</a:t>
            </a:r>
          </a:p>
          <a:p>
            <a:r>
              <a:rPr lang="en-GB" dirty="0"/>
              <a:t>User centric co-design</a:t>
            </a:r>
          </a:p>
          <a:p>
            <a:r>
              <a:rPr lang="en-GB" dirty="0"/>
              <a:t>Once for Scotland</a:t>
            </a:r>
          </a:p>
        </p:txBody>
      </p:sp>
    </p:spTree>
    <p:extLst>
      <p:ext uri="{BB962C8B-B14F-4D97-AF65-F5344CB8AC3E}">
        <p14:creationId xmlns:p14="http://schemas.microsoft.com/office/powerpoint/2010/main" val="160238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Graphical user interface, application, Word&#10;&#10;Description automatically generated">
            <a:extLst>
              <a:ext uri="{FF2B5EF4-FFF2-40B4-BE49-F238E27FC236}">
                <a16:creationId xmlns:a16="http://schemas.microsoft.com/office/drawing/2014/main" id="{C8D71B1D-977D-7A16-C512-0A51F3B672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79" t="17114" r="2579" b="28947"/>
          <a:stretch/>
        </p:blipFill>
        <p:spPr>
          <a:xfrm>
            <a:off x="0" y="2036268"/>
            <a:ext cx="12190258" cy="3699163"/>
          </a:xfrm>
          <a:prstGeom prst="rect">
            <a:avLst/>
          </a:prstGeom>
        </p:spPr>
      </p:pic>
      <p:sp>
        <p:nvSpPr>
          <p:cNvPr id="2" name="Title 1"/>
          <p:cNvSpPr>
            <a:spLocks noGrp="1"/>
          </p:cNvSpPr>
          <p:nvPr>
            <p:ph type="title"/>
          </p:nvPr>
        </p:nvSpPr>
        <p:spPr>
          <a:xfrm>
            <a:off x="504416" y="442692"/>
            <a:ext cx="11181426" cy="726828"/>
          </a:xfrm>
        </p:spPr>
        <p:txBody>
          <a:bodyPr>
            <a:normAutofit/>
          </a:bodyPr>
          <a:lstStyle/>
          <a:p>
            <a:r>
              <a:rPr lang="en-GB" sz="4000" b="1" dirty="0">
                <a:cs typeface="Microsoft Sans Serif" panose="020B0604020202020204" pitchFamily="34" charset="0"/>
              </a:rPr>
              <a:t>The experience for people</a:t>
            </a:r>
          </a:p>
        </p:txBody>
      </p:sp>
      <p:sp>
        <p:nvSpPr>
          <p:cNvPr id="50" name="Subtitle 2">
            <a:extLst>
              <a:ext uri="{FF2B5EF4-FFF2-40B4-BE49-F238E27FC236}">
                <a16:creationId xmlns:a16="http://schemas.microsoft.com/office/drawing/2014/main" id="{2260224B-EEED-9E05-D8E5-D3113B271392}"/>
              </a:ext>
            </a:extLst>
          </p:cNvPr>
          <p:cNvSpPr txBox="1">
            <a:spLocks/>
          </p:cNvSpPr>
          <p:nvPr/>
        </p:nvSpPr>
        <p:spPr>
          <a:xfrm>
            <a:off x="4669654" y="1458436"/>
            <a:ext cx="7232228" cy="5957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j-lt"/>
                <a:ea typeface="+mn-ea"/>
                <a:cs typeface="Microsoft Sans Serif" panose="020B0604020202020204" pitchFamily="34" charset="0"/>
              </a:rPr>
              <a:t>Indicative high level journey for validation and refinement through participative work</a:t>
            </a:r>
          </a:p>
        </p:txBody>
      </p:sp>
    </p:spTree>
    <p:extLst>
      <p:ext uri="{BB962C8B-B14F-4D97-AF65-F5344CB8AC3E}">
        <p14:creationId xmlns:p14="http://schemas.microsoft.com/office/powerpoint/2010/main" val="2712399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97813" y="1063486"/>
            <a:ext cx="9866569" cy="5703183"/>
            <a:chOff x="1545682" y="1073425"/>
            <a:chExt cx="9866569" cy="5703183"/>
          </a:xfrm>
        </p:grpSpPr>
        <p:pic>
          <p:nvPicPr>
            <p:cNvPr id="5" name="Picture 4"/>
            <p:cNvPicPr>
              <a:picLocks noChangeAspect="1"/>
            </p:cNvPicPr>
            <p:nvPr/>
          </p:nvPicPr>
          <p:blipFill>
            <a:blip r:embed="rId3"/>
            <a:stretch>
              <a:fillRect/>
            </a:stretch>
          </p:blipFill>
          <p:spPr>
            <a:xfrm>
              <a:off x="1548724" y="1144424"/>
              <a:ext cx="4800544" cy="2765562"/>
            </a:xfrm>
            <a:prstGeom prst="rect">
              <a:avLst/>
            </a:prstGeom>
          </p:spPr>
        </p:pic>
        <p:pic>
          <p:nvPicPr>
            <p:cNvPr id="6" name="Picture 5"/>
            <p:cNvPicPr>
              <a:picLocks noChangeAspect="1"/>
            </p:cNvPicPr>
            <p:nvPr/>
          </p:nvPicPr>
          <p:blipFill>
            <a:blip r:embed="rId4"/>
            <a:stretch>
              <a:fillRect/>
            </a:stretch>
          </p:blipFill>
          <p:spPr>
            <a:xfrm>
              <a:off x="6535974" y="1073425"/>
              <a:ext cx="4876277" cy="2810831"/>
            </a:xfrm>
            <a:prstGeom prst="rect">
              <a:avLst/>
            </a:prstGeom>
          </p:spPr>
        </p:pic>
        <p:pic>
          <p:nvPicPr>
            <p:cNvPr id="7" name="Picture 6"/>
            <p:cNvPicPr>
              <a:picLocks noChangeAspect="1"/>
            </p:cNvPicPr>
            <p:nvPr/>
          </p:nvPicPr>
          <p:blipFill>
            <a:blip r:embed="rId5"/>
            <a:stretch>
              <a:fillRect/>
            </a:stretch>
          </p:blipFill>
          <p:spPr>
            <a:xfrm>
              <a:off x="1545682" y="4007911"/>
              <a:ext cx="4803185" cy="2768697"/>
            </a:xfrm>
            <a:prstGeom prst="rect">
              <a:avLst/>
            </a:prstGeom>
          </p:spPr>
        </p:pic>
        <p:pic>
          <p:nvPicPr>
            <p:cNvPr id="8" name="Picture 7"/>
            <p:cNvPicPr>
              <a:picLocks noChangeAspect="1"/>
            </p:cNvPicPr>
            <p:nvPr/>
          </p:nvPicPr>
          <p:blipFill>
            <a:blip r:embed="rId6"/>
            <a:stretch>
              <a:fillRect/>
            </a:stretch>
          </p:blipFill>
          <p:spPr>
            <a:xfrm>
              <a:off x="6535974" y="4007911"/>
              <a:ext cx="4874147" cy="2768697"/>
            </a:xfrm>
            <a:prstGeom prst="rect">
              <a:avLst/>
            </a:prstGeom>
          </p:spPr>
        </p:pic>
      </p:grpSp>
      <p:sp>
        <p:nvSpPr>
          <p:cNvPr id="10" name="Title 1"/>
          <p:cNvSpPr txBox="1">
            <a:spLocks/>
          </p:cNvSpPr>
          <p:nvPr/>
        </p:nvSpPr>
        <p:spPr>
          <a:xfrm>
            <a:off x="546652" y="302012"/>
            <a:ext cx="10515600" cy="5137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j-ea"/>
                <a:cs typeface="+mj-cs"/>
              </a:defRPr>
            </a:lvl1pPr>
          </a:lstStyle>
          <a:p>
            <a:r>
              <a:rPr lang="en-GB" sz="4000" b="1" dirty="0">
                <a:latin typeface="+mj-lt"/>
                <a:cs typeface="Microsoft Sans Serif" panose="020B0604020202020204" pitchFamily="34" charset="0"/>
              </a:rPr>
              <a:t>Citizen Journey: Service types</a:t>
            </a:r>
          </a:p>
        </p:txBody>
      </p:sp>
    </p:spTree>
    <p:extLst>
      <p:ext uri="{BB962C8B-B14F-4D97-AF65-F5344CB8AC3E}">
        <p14:creationId xmlns:p14="http://schemas.microsoft.com/office/powerpoint/2010/main" val="3751389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93107" y="1453165"/>
            <a:ext cx="6855258" cy="5042638"/>
            <a:chOff x="3917482" y="356136"/>
            <a:chExt cx="7921593" cy="6181681"/>
          </a:xfrm>
        </p:grpSpPr>
        <p:sp>
          <p:nvSpPr>
            <p:cNvPr id="13" name="Rectangle 12"/>
            <p:cNvSpPr/>
            <p:nvPr/>
          </p:nvSpPr>
          <p:spPr>
            <a:xfrm>
              <a:off x="6115271" y="1842509"/>
              <a:ext cx="3608721" cy="3208935"/>
            </a:xfrm>
            <a:prstGeom prst="rect">
              <a:avLst/>
            </a:prstGeom>
            <a:solidFill>
              <a:srgbClr val="221957">
                <a:alpha val="74902"/>
              </a:srgbClr>
            </a:solidFill>
            <a:ln>
              <a:solidFill>
                <a:srgbClr val="221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icrosoft Sans Serif" panose="020B0604020202020204" pitchFamily="34" charset="0"/>
              </a:endParaRPr>
            </a:p>
          </p:txBody>
        </p:sp>
        <p:sp>
          <p:nvSpPr>
            <p:cNvPr id="4" name="Down Arrow Callout 3"/>
            <p:cNvSpPr/>
            <p:nvPr/>
          </p:nvSpPr>
          <p:spPr>
            <a:xfrm>
              <a:off x="6115271" y="356136"/>
              <a:ext cx="3608721" cy="2303015"/>
            </a:xfrm>
            <a:prstGeom prst="downArrowCallout">
              <a:avLst>
                <a:gd name="adj1" fmla="val 25000"/>
                <a:gd name="adj2" fmla="val 25000"/>
                <a:gd name="adj3" fmla="val 25000"/>
                <a:gd name="adj4" fmla="val 58446"/>
              </a:avLst>
            </a:prstGeom>
            <a:solidFill>
              <a:srgbClr val="BE1F6A"/>
            </a:solidFill>
            <a:ln>
              <a:solidFill>
                <a:srgbClr val="221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j-lt"/>
                  <a:cs typeface="Microsoft Sans Serif" panose="020B0604020202020204" pitchFamily="34" charset="0"/>
                </a:rPr>
                <a:t>DHAC Strategy</a:t>
              </a:r>
            </a:p>
          </p:txBody>
        </p:sp>
        <p:sp>
          <p:nvSpPr>
            <p:cNvPr id="5" name="Oval 4"/>
            <p:cNvSpPr/>
            <p:nvPr/>
          </p:nvSpPr>
          <p:spPr>
            <a:xfrm>
              <a:off x="7084115" y="2890377"/>
              <a:ext cx="1671033" cy="998899"/>
            </a:xfrm>
            <a:prstGeom prst="ellipse">
              <a:avLst/>
            </a:prstGeom>
            <a:solidFill>
              <a:schemeClr val="bg1"/>
            </a:solidFill>
            <a:ln>
              <a:solidFill>
                <a:srgbClr val="22195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221957"/>
                  </a:solidFill>
                  <a:latin typeface="+mj-lt"/>
                </a:rPr>
                <a:t>DFD</a:t>
              </a:r>
              <a:endParaRPr lang="en-GB" sz="3600" b="1" dirty="0">
                <a:solidFill>
                  <a:srgbClr val="221957"/>
                </a:solidFill>
                <a:latin typeface="+mj-lt"/>
              </a:endParaRPr>
            </a:p>
          </p:txBody>
        </p:sp>
        <p:sp>
          <p:nvSpPr>
            <p:cNvPr id="8" name="Down Arrow Callout 7"/>
            <p:cNvSpPr/>
            <p:nvPr/>
          </p:nvSpPr>
          <p:spPr>
            <a:xfrm rot="16200000">
              <a:off x="4498947" y="1169083"/>
              <a:ext cx="1639277" cy="2802207"/>
            </a:xfrm>
            <a:prstGeom prst="downArrowCallout">
              <a:avLst>
                <a:gd name="adj1" fmla="val 25000"/>
                <a:gd name="adj2" fmla="val 25000"/>
                <a:gd name="adj3" fmla="val 25000"/>
                <a:gd name="adj4" fmla="val 74606"/>
              </a:avLst>
            </a:prstGeom>
            <a:solidFill>
              <a:srgbClr val="BE1F6A"/>
            </a:solidFill>
            <a:ln>
              <a:solidFill>
                <a:srgbClr val="221957"/>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latin typeface="+mj-lt"/>
                  <a:cs typeface="Microsoft Sans Serif" panose="020B0604020202020204" pitchFamily="34" charset="0"/>
                </a:rPr>
                <a:t>Care &amp; Wellbeing  Portfolio</a:t>
              </a:r>
            </a:p>
            <a:p>
              <a:pPr algn="ctr"/>
              <a:r>
                <a:rPr lang="en-GB" dirty="0">
                  <a:latin typeface="+mj-lt"/>
                  <a:cs typeface="Microsoft Sans Serif" panose="020B0604020202020204" pitchFamily="34" charset="0"/>
                </a:rPr>
                <a:t>&amp; NCS</a:t>
              </a:r>
            </a:p>
          </p:txBody>
        </p:sp>
        <p:sp>
          <p:nvSpPr>
            <p:cNvPr id="9" name="Down Arrow Callout 8"/>
            <p:cNvSpPr/>
            <p:nvPr/>
          </p:nvSpPr>
          <p:spPr>
            <a:xfrm rot="5400000">
              <a:off x="9659684" y="1210436"/>
              <a:ext cx="1639279" cy="2719502"/>
            </a:xfrm>
            <a:prstGeom prst="downArrowCallout">
              <a:avLst>
                <a:gd name="adj1" fmla="val 25000"/>
                <a:gd name="adj2" fmla="val 25000"/>
                <a:gd name="adj3" fmla="val 25000"/>
                <a:gd name="adj4" fmla="val 74207"/>
              </a:avLst>
            </a:prstGeom>
            <a:solidFill>
              <a:srgbClr val="BE1F6A"/>
            </a:solidFill>
            <a:ln>
              <a:solidFill>
                <a:srgbClr val="22195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dirty="0">
                  <a:latin typeface="+mj-lt"/>
                  <a:cs typeface="Microsoft Sans Serif" panose="020B0604020202020204" pitchFamily="34" charset="0"/>
                </a:rPr>
                <a:t>Wider Policy</a:t>
              </a:r>
            </a:p>
          </p:txBody>
        </p:sp>
        <p:sp>
          <p:nvSpPr>
            <p:cNvPr id="12" name="Up Arrow Callout 11"/>
            <p:cNvSpPr/>
            <p:nvPr/>
          </p:nvSpPr>
          <p:spPr>
            <a:xfrm>
              <a:off x="6115271" y="4234802"/>
              <a:ext cx="3608721" cy="2303015"/>
            </a:xfrm>
            <a:prstGeom prst="upArrowCallout">
              <a:avLst>
                <a:gd name="adj1" fmla="val 25000"/>
                <a:gd name="adj2" fmla="val 25000"/>
                <a:gd name="adj3" fmla="val 25000"/>
                <a:gd name="adj4" fmla="val 58533"/>
              </a:avLst>
            </a:prstGeom>
            <a:solidFill>
              <a:srgbClr val="BE1F6A"/>
            </a:solidFill>
            <a:ln>
              <a:solidFill>
                <a:srgbClr val="221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j-lt"/>
                  <a:cs typeface="Microsoft Sans Serif" panose="020B0604020202020204" pitchFamily="34" charset="0"/>
                </a:rPr>
                <a:t>NHS Recovery Plans</a:t>
              </a:r>
            </a:p>
          </p:txBody>
        </p:sp>
        <p:sp>
          <p:nvSpPr>
            <p:cNvPr id="14" name="Down Arrow Callout 13"/>
            <p:cNvSpPr/>
            <p:nvPr/>
          </p:nvSpPr>
          <p:spPr>
            <a:xfrm rot="5400000">
              <a:off x="9659684" y="2946828"/>
              <a:ext cx="1639279" cy="2719501"/>
            </a:xfrm>
            <a:prstGeom prst="downArrowCallout">
              <a:avLst>
                <a:gd name="adj1" fmla="val 25000"/>
                <a:gd name="adj2" fmla="val 25000"/>
                <a:gd name="adj3" fmla="val 25000"/>
                <a:gd name="adj4" fmla="val 73835"/>
              </a:avLst>
            </a:prstGeom>
            <a:solidFill>
              <a:srgbClr val="BE1F6A"/>
            </a:solidFill>
            <a:ln>
              <a:solidFill>
                <a:srgbClr val="22195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dirty="0">
                  <a:latin typeface="+mj-lt"/>
                  <a:cs typeface="Microsoft Sans Serif" panose="020B0604020202020204" pitchFamily="34" charset="0"/>
                </a:rPr>
                <a:t>Local Services</a:t>
              </a:r>
            </a:p>
          </p:txBody>
        </p:sp>
        <p:sp>
          <p:nvSpPr>
            <p:cNvPr id="16" name="Down Arrow Callout 15"/>
            <p:cNvSpPr/>
            <p:nvPr/>
          </p:nvSpPr>
          <p:spPr>
            <a:xfrm rot="16200000">
              <a:off x="4498947" y="2899623"/>
              <a:ext cx="1639277" cy="2802204"/>
            </a:xfrm>
            <a:prstGeom prst="downArrowCallout">
              <a:avLst>
                <a:gd name="adj1" fmla="val 25000"/>
                <a:gd name="adj2" fmla="val 25000"/>
                <a:gd name="adj3" fmla="val 25000"/>
                <a:gd name="adj4" fmla="val 74606"/>
              </a:avLst>
            </a:prstGeom>
            <a:solidFill>
              <a:srgbClr val="BE1F6A"/>
            </a:solidFill>
            <a:ln>
              <a:solidFill>
                <a:srgbClr val="221957"/>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latin typeface="+mj-lt"/>
                  <a:cs typeface="Microsoft Sans Serif" panose="020B0604020202020204" pitchFamily="34" charset="0"/>
                </a:rPr>
                <a:t>National Digital Services (e.g. DIS)</a:t>
              </a:r>
            </a:p>
          </p:txBody>
        </p:sp>
      </p:grpSp>
      <p:sp>
        <p:nvSpPr>
          <p:cNvPr id="19" name="Title 18"/>
          <p:cNvSpPr>
            <a:spLocks noGrp="1"/>
          </p:cNvSpPr>
          <p:nvPr>
            <p:ph type="title"/>
          </p:nvPr>
        </p:nvSpPr>
        <p:spPr>
          <a:xfrm>
            <a:off x="445578" y="286542"/>
            <a:ext cx="7221888" cy="859205"/>
          </a:xfrm>
        </p:spPr>
        <p:txBody>
          <a:bodyPr anchor="t">
            <a:normAutofit/>
          </a:bodyPr>
          <a:lstStyle/>
          <a:p>
            <a:r>
              <a:rPr lang="en-GB" sz="4000" dirty="0">
                <a:cs typeface="Microsoft Sans Serif" panose="020B0604020202020204" pitchFamily="34" charset="0"/>
              </a:rPr>
              <a:t>Scope &amp; Sequence Challenge:</a:t>
            </a:r>
          </a:p>
        </p:txBody>
      </p:sp>
      <p:sp>
        <p:nvSpPr>
          <p:cNvPr id="2" name="Folded Corner 1"/>
          <p:cNvSpPr/>
          <p:nvPr/>
        </p:nvSpPr>
        <p:spPr>
          <a:xfrm>
            <a:off x="8265224" y="1318162"/>
            <a:ext cx="3277589" cy="1698172"/>
          </a:xfrm>
          <a:prstGeom prst="foldedCorner">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libri Light" panose="020F0302020204030204" pitchFamily="34" charset="0"/>
                <a:ea typeface="Microsoft Sans Serif" panose="020B0604020202020204" pitchFamily="34" charset="0"/>
                <a:cs typeface="Calibri Light" panose="020F0302020204030204" pitchFamily="34" charset="0"/>
              </a:rPr>
              <a:t>Lots of business customers </a:t>
            </a:r>
            <a:br>
              <a:rPr lang="en-GB" sz="2400" dirty="0">
                <a:solidFill>
                  <a:schemeClr val="tx1"/>
                </a:solidFill>
                <a:latin typeface="Calibri Light" panose="020F0302020204030204" pitchFamily="34" charset="0"/>
                <a:ea typeface="Microsoft Sans Serif" panose="020B0604020202020204" pitchFamily="34" charset="0"/>
                <a:cs typeface="Calibri Light" panose="020F0302020204030204" pitchFamily="34" charset="0"/>
              </a:rPr>
            </a:br>
            <a:r>
              <a:rPr lang="en-GB" sz="2400" dirty="0">
                <a:solidFill>
                  <a:schemeClr val="tx1"/>
                </a:solidFill>
                <a:latin typeface="Calibri Light" panose="020F0302020204030204" pitchFamily="34" charset="0"/>
                <a:ea typeface="Microsoft Sans Serif" panose="020B0604020202020204" pitchFamily="34" charset="0"/>
                <a:cs typeface="Calibri Light" panose="020F0302020204030204" pitchFamily="34" charset="0"/>
              </a:rPr>
              <a:t>(complex needs)</a:t>
            </a:r>
          </a:p>
        </p:txBody>
      </p:sp>
      <p:sp>
        <p:nvSpPr>
          <p:cNvPr id="15" name="Folded Corner 14"/>
          <p:cNvSpPr/>
          <p:nvPr/>
        </p:nvSpPr>
        <p:spPr>
          <a:xfrm>
            <a:off x="8265225" y="3099459"/>
            <a:ext cx="3277589" cy="1698172"/>
          </a:xfrm>
          <a:prstGeom prst="foldedCorner">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mj-lt"/>
                <a:ea typeface="Microsoft Sans Serif" panose="020B0604020202020204" pitchFamily="34" charset="0"/>
                <a:cs typeface="Microsoft Sans Serif" panose="020B0604020202020204" pitchFamily="34" charset="0"/>
              </a:rPr>
              <a:t>Diversity of other Programmes’ Timelines</a:t>
            </a:r>
          </a:p>
        </p:txBody>
      </p:sp>
      <p:sp>
        <p:nvSpPr>
          <p:cNvPr id="17" name="Folded Corner 16"/>
          <p:cNvSpPr/>
          <p:nvPr/>
        </p:nvSpPr>
        <p:spPr>
          <a:xfrm>
            <a:off x="8265225" y="4892634"/>
            <a:ext cx="3277589" cy="1698172"/>
          </a:xfrm>
          <a:prstGeom prst="foldedCorner">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mj-lt"/>
                <a:ea typeface="Microsoft Sans Serif" panose="020B0604020202020204" pitchFamily="34" charset="0"/>
                <a:cs typeface="Microsoft Sans Serif" panose="020B0604020202020204" pitchFamily="34" charset="0"/>
              </a:rPr>
              <a:t>Balance longer-term strategic intent against urgent demands</a:t>
            </a:r>
          </a:p>
        </p:txBody>
      </p:sp>
    </p:spTree>
    <p:extLst>
      <p:ext uri="{BB962C8B-B14F-4D97-AF65-F5344CB8AC3E}">
        <p14:creationId xmlns:p14="http://schemas.microsoft.com/office/powerpoint/2010/main" val="1653289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34413" y="877305"/>
            <a:ext cx="11532658" cy="5810405"/>
            <a:chOff x="2079056" y="402656"/>
            <a:chExt cx="9981397" cy="6368716"/>
          </a:xfrm>
        </p:grpSpPr>
        <p:grpSp>
          <p:nvGrpSpPr>
            <p:cNvPr id="13" name="Group 12"/>
            <p:cNvGrpSpPr/>
            <p:nvPr/>
          </p:nvGrpSpPr>
          <p:grpSpPr>
            <a:xfrm>
              <a:off x="2079056" y="404260"/>
              <a:ext cx="9981397" cy="6367112"/>
              <a:chOff x="2127182" y="394635"/>
              <a:chExt cx="9981397" cy="6367112"/>
            </a:xfrm>
          </p:grpSpPr>
          <p:sp>
            <p:nvSpPr>
              <p:cNvPr id="4" name="Rectangle 3"/>
              <p:cNvSpPr/>
              <p:nvPr/>
            </p:nvSpPr>
            <p:spPr>
              <a:xfrm>
                <a:off x="2136807" y="394635"/>
                <a:ext cx="2492943" cy="6367112"/>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icrosoft Sans Serif" panose="020B0604020202020204" pitchFamily="34" charset="0"/>
                </a:endParaRPr>
              </a:p>
            </p:txBody>
          </p:sp>
          <p:sp>
            <p:nvSpPr>
              <p:cNvPr id="5" name="Rectangle 4"/>
              <p:cNvSpPr/>
              <p:nvPr/>
            </p:nvSpPr>
            <p:spPr>
              <a:xfrm>
                <a:off x="4629750" y="394635"/>
                <a:ext cx="2492943" cy="6367112"/>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icrosoft Sans Serif" panose="020B0604020202020204" pitchFamily="34" charset="0"/>
                </a:endParaRPr>
              </a:p>
            </p:txBody>
          </p:sp>
          <p:sp>
            <p:nvSpPr>
              <p:cNvPr id="6" name="Rectangle 5"/>
              <p:cNvSpPr/>
              <p:nvPr/>
            </p:nvSpPr>
            <p:spPr>
              <a:xfrm>
                <a:off x="7122693" y="394635"/>
                <a:ext cx="2492943" cy="6367112"/>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icrosoft Sans Serif" panose="020B0604020202020204" pitchFamily="34" charset="0"/>
                </a:endParaRPr>
              </a:p>
            </p:txBody>
          </p:sp>
          <p:sp>
            <p:nvSpPr>
              <p:cNvPr id="7" name="Rectangle 6"/>
              <p:cNvSpPr/>
              <p:nvPr/>
            </p:nvSpPr>
            <p:spPr>
              <a:xfrm>
                <a:off x="9615636" y="394635"/>
                <a:ext cx="2492943" cy="6367112"/>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icrosoft Sans Serif" panose="020B0604020202020204" pitchFamily="34" charset="0"/>
                </a:endParaRPr>
              </a:p>
            </p:txBody>
          </p:sp>
          <p:cxnSp>
            <p:nvCxnSpPr>
              <p:cNvPr id="12" name="Straight Connector 11"/>
              <p:cNvCxnSpPr/>
              <p:nvPr/>
            </p:nvCxnSpPr>
            <p:spPr>
              <a:xfrm>
                <a:off x="2127182" y="770018"/>
                <a:ext cx="997177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2406316" y="404260"/>
              <a:ext cx="1848050" cy="404820"/>
            </a:xfrm>
            <a:prstGeom prst="rect">
              <a:avLst/>
            </a:prstGeom>
            <a:noFill/>
          </p:spPr>
          <p:txBody>
            <a:bodyPr wrap="square" rtlCol="0">
              <a:spAutoFit/>
            </a:bodyPr>
            <a:lstStyle/>
            <a:p>
              <a:pPr algn="ctr"/>
              <a:r>
                <a:rPr lang="en-GB" b="1" dirty="0">
                  <a:latin typeface="Microsoft Sans Serif" panose="020B0604020202020204" pitchFamily="34" charset="0"/>
                </a:rPr>
                <a:t>2022/23</a:t>
              </a:r>
            </a:p>
          </p:txBody>
        </p:sp>
        <p:sp>
          <p:nvSpPr>
            <p:cNvPr id="15" name="TextBox 14"/>
            <p:cNvSpPr txBox="1"/>
            <p:nvPr/>
          </p:nvSpPr>
          <p:spPr>
            <a:xfrm>
              <a:off x="4868780" y="404258"/>
              <a:ext cx="1848050" cy="404820"/>
            </a:xfrm>
            <a:prstGeom prst="rect">
              <a:avLst/>
            </a:prstGeom>
            <a:noFill/>
          </p:spPr>
          <p:txBody>
            <a:bodyPr wrap="square" rtlCol="0">
              <a:spAutoFit/>
            </a:bodyPr>
            <a:lstStyle/>
            <a:p>
              <a:pPr algn="ctr"/>
              <a:r>
                <a:rPr lang="en-GB" b="1" dirty="0">
                  <a:latin typeface="Microsoft Sans Serif" panose="020B0604020202020204" pitchFamily="34" charset="0"/>
                </a:rPr>
                <a:t>2023/24</a:t>
              </a:r>
            </a:p>
          </p:txBody>
        </p:sp>
        <p:sp>
          <p:nvSpPr>
            <p:cNvPr id="16" name="TextBox 15"/>
            <p:cNvSpPr txBox="1"/>
            <p:nvPr/>
          </p:nvSpPr>
          <p:spPr>
            <a:xfrm>
              <a:off x="7390608" y="402656"/>
              <a:ext cx="1848050" cy="404820"/>
            </a:xfrm>
            <a:prstGeom prst="rect">
              <a:avLst/>
            </a:prstGeom>
            <a:noFill/>
          </p:spPr>
          <p:txBody>
            <a:bodyPr wrap="square" rtlCol="0">
              <a:spAutoFit/>
            </a:bodyPr>
            <a:lstStyle/>
            <a:p>
              <a:pPr algn="ctr"/>
              <a:r>
                <a:rPr lang="en-GB" b="1" dirty="0">
                  <a:latin typeface="Microsoft Sans Serif" panose="020B0604020202020204" pitchFamily="34" charset="0"/>
                </a:rPr>
                <a:t>2024/25</a:t>
              </a:r>
            </a:p>
          </p:txBody>
        </p:sp>
        <p:sp>
          <p:nvSpPr>
            <p:cNvPr id="23" name="TextBox 22"/>
            <p:cNvSpPr txBox="1"/>
            <p:nvPr/>
          </p:nvSpPr>
          <p:spPr>
            <a:xfrm>
              <a:off x="9892368" y="402656"/>
              <a:ext cx="1848050" cy="404820"/>
            </a:xfrm>
            <a:prstGeom prst="rect">
              <a:avLst/>
            </a:prstGeom>
            <a:noFill/>
          </p:spPr>
          <p:txBody>
            <a:bodyPr wrap="square" rtlCol="0">
              <a:spAutoFit/>
            </a:bodyPr>
            <a:lstStyle/>
            <a:p>
              <a:pPr algn="ctr"/>
              <a:r>
                <a:rPr lang="en-GB" b="1" dirty="0">
                  <a:latin typeface="Microsoft Sans Serif" panose="020B0604020202020204" pitchFamily="34" charset="0"/>
                </a:rPr>
                <a:t>2025/26</a:t>
              </a:r>
            </a:p>
          </p:txBody>
        </p:sp>
      </p:grpSp>
      <p:sp>
        <p:nvSpPr>
          <p:cNvPr id="8" name="Pentagon 7"/>
          <p:cNvSpPr/>
          <p:nvPr/>
        </p:nvSpPr>
        <p:spPr>
          <a:xfrm>
            <a:off x="446288" y="1401554"/>
            <a:ext cx="11521537" cy="1158765"/>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effectLst>
                  <a:outerShdw blurRad="50800" dist="38100" dir="2700000" algn="tl" rotWithShape="0">
                    <a:prstClr val="black">
                      <a:alpha val="40000"/>
                    </a:prstClr>
                  </a:outerShdw>
                </a:effectLst>
                <a:latin typeface="Microsoft Sans Serif" panose="020B0604020202020204" pitchFamily="34" charset="0"/>
              </a:rPr>
              <a:t>  </a:t>
            </a:r>
            <a:r>
              <a:rPr lang="en-GB" sz="2000" b="1" dirty="0">
                <a:effectLst>
                  <a:outerShdw blurRad="50800" dist="38100" dir="2700000" algn="tl" rotWithShape="0">
                    <a:prstClr val="black">
                      <a:alpha val="40000"/>
                    </a:prstClr>
                  </a:outerShdw>
                </a:effectLst>
                <a:latin typeface="+mj-lt"/>
              </a:rPr>
              <a:t>Strategic DFD Capability</a:t>
            </a:r>
            <a:br>
              <a:rPr lang="en-GB" sz="2000" b="1" dirty="0">
                <a:effectLst>
                  <a:outerShdw blurRad="50800" dist="38100" dir="2700000" algn="tl" rotWithShape="0">
                    <a:prstClr val="black">
                      <a:alpha val="40000"/>
                    </a:prstClr>
                  </a:outerShdw>
                </a:effectLst>
                <a:latin typeface="+mj-lt"/>
              </a:rPr>
            </a:br>
            <a:r>
              <a:rPr lang="en-GB" sz="2000" b="1" dirty="0">
                <a:effectLst>
                  <a:outerShdw blurRad="50800" dist="38100" dir="2700000" algn="tl" rotWithShape="0">
                    <a:prstClr val="black">
                      <a:alpha val="40000"/>
                    </a:prstClr>
                  </a:outerShdw>
                </a:effectLst>
                <a:latin typeface="+mj-lt"/>
              </a:rPr>
              <a:t>  &amp; Service Development </a:t>
            </a:r>
          </a:p>
        </p:txBody>
      </p:sp>
      <p:sp>
        <p:nvSpPr>
          <p:cNvPr id="10" name="Pentagon 9"/>
          <p:cNvSpPr/>
          <p:nvPr/>
        </p:nvSpPr>
        <p:spPr>
          <a:xfrm>
            <a:off x="4345030" y="3599791"/>
            <a:ext cx="7469204" cy="561628"/>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2000" dirty="0">
                <a:latin typeface="Microsoft Sans Serif" panose="020B0604020202020204" pitchFamily="34" charset="0"/>
              </a:rPr>
              <a:t>     </a:t>
            </a:r>
            <a:r>
              <a:rPr lang="en-GB" sz="2000" dirty="0">
                <a:latin typeface="+mj-lt"/>
              </a:rPr>
              <a:t>Transition </a:t>
            </a:r>
            <a:r>
              <a:rPr lang="en-GB" sz="2000" b="1" dirty="0">
                <a:latin typeface="+mj-lt"/>
              </a:rPr>
              <a:t>Prioritised</a:t>
            </a:r>
            <a:r>
              <a:rPr lang="en-GB" sz="2000" dirty="0">
                <a:latin typeface="+mj-lt"/>
              </a:rPr>
              <a:t> NHS </a:t>
            </a:r>
            <a:r>
              <a:rPr lang="en-GB" sz="2000" b="1" dirty="0">
                <a:latin typeface="+mj-lt"/>
              </a:rPr>
              <a:t>Recovery</a:t>
            </a:r>
            <a:r>
              <a:rPr lang="en-GB" sz="2000" dirty="0">
                <a:latin typeface="+mj-lt"/>
              </a:rPr>
              <a:t> Services to </a:t>
            </a:r>
            <a:r>
              <a:rPr lang="en-GB" sz="2000" dirty="0" err="1">
                <a:latin typeface="+mj-lt"/>
              </a:rPr>
              <a:t>DFD</a:t>
            </a:r>
            <a:r>
              <a:rPr lang="en-GB" sz="2000" dirty="0">
                <a:latin typeface="+mj-lt"/>
              </a:rPr>
              <a:t> </a:t>
            </a:r>
          </a:p>
        </p:txBody>
      </p:sp>
      <p:sp>
        <p:nvSpPr>
          <p:cNvPr id="26" name="Oval 25"/>
          <p:cNvSpPr/>
          <p:nvPr/>
        </p:nvSpPr>
        <p:spPr>
          <a:xfrm>
            <a:off x="6635198" y="1505402"/>
            <a:ext cx="925618" cy="9256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lumMod val="50000"/>
                    <a:lumOff val="50000"/>
                  </a:schemeClr>
                </a:solidFill>
                <a:latin typeface="Microsoft Sans Serif" panose="020B0604020202020204" pitchFamily="34" charset="0"/>
              </a:rPr>
              <a:t>R2</a:t>
            </a:r>
            <a:endParaRPr lang="en-GB" sz="1600" b="1" dirty="0">
              <a:solidFill>
                <a:schemeClr val="tx1">
                  <a:lumMod val="50000"/>
                  <a:lumOff val="50000"/>
                </a:schemeClr>
              </a:solidFill>
              <a:latin typeface="Microsoft Sans Serif" panose="020B0604020202020204" pitchFamily="34" charset="0"/>
            </a:endParaRPr>
          </a:p>
        </p:txBody>
      </p:sp>
      <p:sp>
        <p:nvSpPr>
          <p:cNvPr id="27" name="Pentagon 26"/>
          <p:cNvSpPr/>
          <p:nvPr/>
        </p:nvSpPr>
        <p:spPr>
          <a:xfrm>
            <a:off x="3780416" y="2715113"/>
            <a:ext cx="7957769" cy="56468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2000" dirty="0">
                <a:solidFill>
                  <a:schemeClr val="tx1"/>
                </a:solidFill>
                <a:latin typeface="Microsoft Sans Serif" panose="020B0604020202020204" pitchFamily="34" charset="0"/>
              </a:rPr>
              <a:t>       </a:t>
            </a:r>
            <a:r>
              <a:rPr lang="en-GB" sz="2000" dirty="0">
                <a:solidFill>
                  <a:schemeClr val="tx1"/>
                </a:solidFill>
                <a:latin typeface="+mj-lt"/>
              </a:rPr>
              <a:t>Transition </a:t>
            </a:r>
            <a:r>
              <a:rPr lang="en-GB" sz="2000" b="1" dirty="0">
                <a:solidFill>
                  <a:schemeClr val="tx1"/>
                </a:solidFill>
                <a:latin typeface="+mj-lt"/>
              </a:rPr>
              <a:t>Prioritised</a:t>
            </a:r>
            <a:r>
              <a:rPr lang="en-GB" sz="2000" dirty="0">
                <a:solidFill>
                  <a:schemeClr val="tx1"/>
                </a:solidFill>
                <a:latin typeface="+mj-lt"/>
              </a:rPr>
              <a:t> existing </a:t>
            </a:r>
            <a:r>
              <a:rPr lang="en-GB" sz="2000" b="1" dirty="0">
                <a:solidFill>
                  <a:schemeClr val="tx1"/>
                </a:solidFill>
                <a:latin typeface="+mj-lt"/>
              </a:rPr>
              <a:t>National</a:t>
            </a:r>
            <a:r>
              <a:rPr lang="en-GB" sz="2000" dirty="0">
                <a:solidFill>
                  <a:schemeClr val="tx1"/>
                </a:solidFill>
                <a:latin typeface="+mj-lt"/>
              </a:rPr>
              <a:t> services to </a:t>
            </a:r>
            <a:r>
              <a:rPr lang="en-GB" sz="2000" dirty="0" err="1">
                <a:solidFill>
                  <a:schemeClr val="tx1"/>
                </a:solidFill>
                <a:latin typeface="+mj-lt"/>
              </a:rPr>
              <a:t>DFD</a:t>
            </a:r>
            <a:r>
              <a:rPr lang="en-GB" sz="2000" dirty="0">
                <a:solidFill>
                  <a:schemeClr val="tx1"/>
                </a:solidFill>
                <a:latin typeface="+mj-lt"/>
              </a:rPr>
              <a:t> </a:t>
            </a:r>
          </a:p>
        </p:txBody>
      </p:sp>
      <p:sp>
        <p:nvSpPr>
          <p:cNvPr id="28" name="Pentagon 27"/>
          <p:cNvSpPr/>
          <p:nvPr/>
        </p:nvSpPr>
        <p:spPr>
          <a:xfrm>
            <a:off x="1292939" y="2722068"/>
            <a:ext cx="2961948" cy="564688"/>
          </a:xfrm>
          <a:prstGeom prst="homePlate">
            <a:avLst/>
          </a:prstGeom>
          <a:ln w="28575">
            <a:solidFill>
              <a:schemeClr val="accent2"/>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2000" dirty="0">
                <a:solidFill>
                  <a:schemeClr val="tx1"/>
                </a:solidFill>
                <a:latin typeface="Microsoft Sans Serif" panose="020B0604020202020204" pitchFamily="34" charset="0"/>
              </a:rPr>
              <a:t> </a:t>
            </a:r>
            <a:r>
              <a:rPr lang="en-GB" sz="2000" dirty="0" err="1">
                <a:solidFill>
                  <a:schemeClr val="tx1"/>
                </a:solidFill>
                <a:latin typeface="+mj-lt"/>
              </a:rPr>
              <a:t>DFD</a:t>
            </a:r>
            <a:r>
              <a:rPr lang="en-GB" sz="2000" dirty="0">
                <a:solidFill>
                  <a:schemeClr val="tx1"/>
                </a:solidFill>
                <a:latin typeface="+mj-lt"/>
              </a:rPr>
              <a:t> Requirements</a:t>
            </a:r>
          </a:p>
        </p:txBody>
      </p:sp>
      <p:sp>
        <p:nvSpPr>
          <p:cNvPr id="29" name="Pentagon 28"/>
          <p:cNvSpPr/>
          <p:nvPr/>
        </p:nvSpPr>
        <p:spPr>
          <a:xfrm>
            <a:off x="1292939" y="3598012"/>
            <a:ext cx="3380547" cy="553234"/>
          </a:xfrm>
          <a:prstGeom prst="homePlate">
            <a:avLst/>
          </a:prstGeom>
          <a:ln>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2000" dirty="0">
                <a:latin typeface="Microsoft Sans Serif" panose="020B0604020202020204" pitchFamily="34" charset="0"/>
              </a:rPr>
              <a:t>  </a:t>
            </a:r>
            <a:r>
              <a:rPr lang="en-GB" sz="2000" dirty="0" err="1">
                <a:latin typeface="+mj-lt"/>
              </a:rPr>
              <a:t>DFD</a:t>
            </a:r>
            <a:r>
              <a:rPr lang="en-GB" sz="2000" dirty="0">
                <a:latin typeface="+mj-lt"/>
              </a:rPr>
              <a:t> Requirements</a:t>
            </a:r>
          </a:p>
        </p:txBody>
      </p:sp>
      <p:sp>
        <p:nvSpPr>
          <p:cNvPr id="31" name="Pentagon 30"/>
          <p:cNvSpPr/>
          <p:nvPr/>
        </p:nvSpPr>
        <p:spPr>
          <a:xfrm>
            <a:off x="2458192" y="5090980"/>
            <a:ext cx="9480518" cy="564687"/>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sz="2000" b="1" dirty="0" err="1">
                <a:solidFill>
                  <a:schemeClr val="tx1"/>
                </a:solidFill>
                <a:latin typeface="+mj-lt"/>
              </a:rPr>
              <a:t>C&amp;W</a:t>
            </a:r>
            <a:r>
              <a:rPr lang="en-GB" sz="2000" b="1" dirty="0">
                <a:solidFill>
                  <a:schemeClr val="tx1"/>
                </a:solidFill>
                <a:latin typeface="+mj-lt"/>
              </a:rPr>
              <a:t> Portfolio prioritised </a:t>
            </a:r>
            <a:r>
              <a:rPr lang="en-GB" sz="2000" dirty="0">
                <a:solidFill>
                  <a:schemeClr val="tx1"/>
                </a:solidFill>
                <a:latin typeface="+mj-lt"/>
              </a:rPr>
              <a:t>requirements and service development </a:t>
            </a:r>
          </a:p>
        </p:txBody>
      </p:sp>
      <p:sp>
        <p:nvSpPr>
          <p:cNvPr id="32" name="Pentagon 31"/>
          <p:cNvSpPr/>
          <p:nvPr/>
        </p:nvSpPr>
        <p:spPr>
          <a:xfrm>
            <a:off x="2458192" y="5831554"/>
            <a:ext cx="9480517" cy="568600"/>
          </a:xfrm>
          <a:prstGeom prst="homePlate">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sz="2000" b="1" dirty="0" err="1">
                <a:solidFill>
                  <a:schemeClr val="bg1"/>
                </a:solidFill>
                <a:latin typeface="+mj-lt"/>
              </a:rPr>
              <a:t>NCS</a:t>
            </a:r>
            <a:r>
              <a:rPr lang="en-GB" sz="2000" b="1" dirty="0">
                <a:solidFill>
                  <a:schemeClr val="bg1"/>
                </a:solidFill>
                <a:latin typeface="+mj-lt"/>
              </a:rPr>
              <a:t> prioritised </a:t>
            </a:r>
            <a:r>
              <a:rPr lang="en-GB" sz="2000" dirty="0">
                <a:solidFill>
                  <a:schemeClr val="bg1"/>
                </a:solidFill>
                <a:latin typeface="+mj-lt"/>
              </a:rPr>
              <a:t>requirements and service development </a:t>
            </a:r>
          </a:p>
        </p:txBody>
      </p:sp>
      <p:sp>
        <p:nvSpPr>
          <p:cNvPr id="33" name="Pentagon 32"/>
          <p:cNvSpPr/>
          <p:nvPr/>
        </p:nvSpPr>
        <p:spPr>
          <a:xfrm>
            <a:off x="4345030" y="4151246"/>
            <a:ext cx="7469204" cy="564688"/>
          </a:xfrm>
          <a:prstGeom prst="homePlat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2000" dirty="0">
                <a:solidFill>
                  <a:schemeClr val="tx1"/>
                </a:solidFill>
                <a:latin typeface="Microsoft Sans Serif" panose="020B0604020202020204" pitchFamily="34" charset="0"/>
              </a:rPr>
              <a:t>     </a:t>
            </a:r>
            <a:r>
              <a:rPr lang="en-GB" sz="2000" dirty="0">
                <a:solidFill>
                  <a:schemeClr val="tx1"/>
                </a:solidFill>
                <a:latin typeface="+mj-lt"/>
              </a:rPr>
              <a:t>Transition </a:t>
            </a:r>
            <a:r>
              <a:rPr lang="en-GB" sz="2000" b="1" dirty="0">
                <a:solidFill>
                  <a:schemeClr val="tx1"/>
                </a:solidFill>
                <a:latin typeface="+mj-lt"/>
              </a:rPr>
              <a:t>prioritised</a:t>
            </a:r>
            <a:r>
              <a:rPr lang="en-GB" sz="2000" dirty="0">
                <a:solidFill>
                  <a:schemeClr val="tx1"/>
                </a:solidFill>
                <a:latin typeface="+mj-lt"/>
              </a:rPr>
              <a:t> existing </a:t>
            </a:r>
            <a:r>
              <a:rPr lang="en-GB" sz="2000" b="1" dirty="0">
                <a:solidFill>
                  <a:schemeClr val="tx1"/>
                </a:solidFill>
                <a:latin typeface="+mj-lt"/>
              </a:rPr>
              <a:t>Local </a:t>
            </a:r>
            <a:r>
              <a:rPr lang="en-GB" sz="2000" dirty="0">
                <a:solidFill>
                  <a:schemeClr val="tx1"/>
                </a:solidFill>
                <a:latin typeface="+mj-lt"/>
              </a:rPr>
              <a:t>services to </a:t>
            </a:r>
            <a:r>
              <a:rPr lang="en-GB" sz="2000" dirty="0" err="1">
                <a:solidFill>
                  <a:schemeClr val="tx1"/>
                </a:solidFill>
                <a:latin typeface="+mj-lt"/>
              </a:rPr>
              <a:t>DFD</a:t>
            </a:r>
            <a:r>
              <a:rPr lang="en-GB" sz="2000" dirty="0">
                <a:solidFill>
                  <a:schemeClr val="tx1"/>
                </a:solidFill>
                <a:latin typeface="+mj-lt"/>
              </a:rPr>
              <a:t> </a:t>
            </a:r>
          </a:p>
        </p:txBody>
      </p:sp>
      <p:sp>
        <p:nvSpPr>
          <p:cNvPr id="34" name="Pentagon 33"/>
          <p:cNvSpPr/>
          <p:nvPr/>
        </p:nvSpPr>
        <p:spPr>
          <a:xfrm>
            <a:off x="1292666" y="4161419"/>
            <a:ext cx="3380819" cy="541282"/>
          </a:xfrm>
          <a:prstGeom prst="homePlate">
            <a:avLst/>
          </a:prstGeom>
          <a:solidFill>
            <a:srgbClr val="FFFF00"/>
          </a:solidFill>
          <a:ln w="28575">
            <a:solidFill>
              <a:schemeClr val="accent4"/>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2000" dirty="0">
                <a:solidFill>
                  <a:schemeClr val="tx1"/>
                </a:solidFill>
                <a:latin typeface="Microsoft Sans Serif" panose="020B0604020202020204" pitchFamily="34" charset="0"/>
              </a:rPr>
              <a:t> </a:t>
            </a:r>
            <a:r>
              <a:rPr lang="en-GB" sz="2000" dirty="0" err="1">
                <a:solidFill>
                  <a:schemeClr val="tx1"/>
                </a:solidFill>
                <a:latin typeface="+mj-lt"/>
              </a:rPr>
              <a:t>DFD</a:t>
            </a:r>
            <a:r>
              <a:rPr lang="en-GB" sz="2000" dirty="0">
                <a:solidFill>
                  <a:schemeClr val="tx1"/>
                </a:solidFill>
                <a:latin typeface="+mj-lt"/>
              </a:rPr>
              <a:t> Requirements</a:t>
            </a:r>
          </a:p>
        </p:txBody>
      </p:sp>
      <p:sp>
        <p:nvSpPr>
          <p:cNvPr id="35" name="Oval 34"/>
          <p:cNvSpPr/>
          <p:nvPr/>
        </p:nvSpPr>
        <p:spPr>
          <a:xfrm>
            <a:off x="8490094" y="1518128"/>
            <a:ext cx="925618" cy="9256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lumMod val="50000"/>
                    <a:lumOff val="50000"/>
                  </a:schemeClr>
                </a:solidFill>
                <a:latin typeface="Microsoft Sans Serif" panose="020B0604020202020204" pitchFamily="34" charset="0"/>
              </a:rPr>
              <a:t>R3</a:t>
            </a:r>
            <a:endParaRPr lang="en-GB" sz="1600" b="1" dirty="0">
              <a:solidFill>
                <a:schemeClr val="tx1">
                  <a:lumMod val="50000"/>
                  <a:lumOff val="50000"/>
                </a:schemeClr>
              </a:solidFill>
              <a:latin typeface="Microsoft Sans Serif" panose="020B0604020202020204" pitchFamily="34" charset="0"/>
            </a:endParaRPr>
          </a:p>
        </p:txBody>
      </p:sp>
      <p:sp>
        <p:nvSpPr>
          <p:cNvPr id="36" name="Oval 35"/>
          <p:cNvSpPr/>
          <p:nvPr/>
        </p:nvSpPr>
        <p:spPr>
          <a:xfrm>
            <a:off x="10223022" y="1493827"/>
            <a:ext cx="925618" cy="9256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lumMod val="50000"/>
                    <a:lumOff val="50000"/>
                  </a:schemeClr>
                </a:solidFill>
                <a:latin typeface="Microsoft Sans Serif" panose="020B0604020202020204" pitchFamily="34" charset="0"/>
              </a:rPr>
              <a:t>R4</a:t>
            </a:r>
            <a:endParaRPr lang="en-GB" sz="1600" b="1" dirty="0">
              <a:solidFill>
                <a:schemeClr val="tx1">
                  <a:lumMod val="50000"/>
                  <a:lumOff val="50000"/>
                </a:schemeClr>
              </a:solidFill>
              <a:latin typeface="Microsoft Sans Serif" panose="020B0604020202020204" pitchFamily="34" charset="0"/>
            </a:endParaRPr>
          </a:p>
        </p:txBody>
      </p:sp>
      <p:sp>
        <p:nvSpPr>
          <p:cNvPr id="44" name="Title 18"/>
          <p:cNvSpPr txBox="1">
            <a:spLocks/>
          </p:cNvSpPr>
          <p:nvPr/>
        </p:nvSpPr>
        <p:spPr>
          <a:xfrm>
            <a:off x="226184" y="241185"/>
            <a:ext cx="7164424" cy="46169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cs typeface="Microsoft Sans Serif" panose="020B0604020202020204" pitchFamily="34" charset="0"/>
              </a:rPr>
              <a:t>A multi-track approach</a:t>
            </a:r>
          </a:p>
        </p:txBody>
      </p:sp>
      <p:grpSp>
        <p:nvGrpSpPr>
          <p:cNvPr id="2" name="Group 1"/>
          <p:cNvGrpSpPr/>
          <p:nvPr/>
        </p:nvGrpSpPr>
        <p:grpSpPr>
          <a:xfrm>
            <a:off x="4044289" y="1518128"/>
            <a:ext cx="1619494" cy="925618"/>
            <a:chOff x="5444718" y="3046626"/>
            <a:chExt cx="1619494" cy="925618"/>
          </a:xfrm>
        </p:grpSpPr>
        <p:sp>
          <p:nvSpPr>
            <p:cNvPr id="25" name="Oval 24"/>
            <p:cNvSpPr/>
            <p:nvPr/>
          </p:nvSpPr>
          <p:spPr>
            <a:xfrm>
              <a:off x="5792805" y="3046626"/>
              <a:ext cx="925618" cy="925618"/>
            </a:xfrm>
            <a:prstGeom prst="ellipse">
              <a:avLst/>
            </a:prstGeom>
            <a:solidFill>
              <a:schemeClr val="bg1"/>
            </a:solidFill>
            <a:ln w="762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solidFill>
                  <a:effectLst>
                    <a:outerShdw blurRad="50800" dist="38100" dir="2700000" algn="tl" rotWithShape="0">
                      <a:prstClr val="black">
                        <a:alpha val="40000"/>
                      </a:prstClr>
                    </a:outerShdw>
                  </a:effectLst>
                  <a:latin typeface="Microsoft Sans Serif" panose="020B0604020202020204" pitchFamily="34" charset="0"/>
                </a:rPr>
                <a:t>R1</a:t>
              </a:r>
              <a:endParaRPr lang="en-GB" sz="1600" b="1" dirty="0">
                <a:solidFill>
                  <a:schemeClr val="tx1"/>
                </a:solidFill>
                <a:effectLst>
                  <a:outerShdw blurRad="50800" dist="38100" dir="2700000" algn="tl" rotWithShape="0">
                    <a:prstClr val="black">
                      <a:alpha val="40000"/>
                    </a:prstClr>
                  </a:outerShdw>
                </a:effectLst>
                <a:latin typeface="Microsoft Sans Serif" panose="020B0604020202020204" pitchFamily="34" charset="0"/>
              </a:endParaRPr>
            </a:p>
          </p:txBody>
        </p:sp>
        <p:cxnSp>
          <p:nvCxnSpPr>
            <p:cNvPr id="3" name="Straight Arrow Connector 2"/>
            <p:cNvCxnSpPr>
              <a:stCxn id="25" idx="6"/>
            </p:cNvCxnSpPr>
            <p:nvPr/>
          </p:nvCxnSpPr>
          <p:spPr>
            <a:xfrm>
              <a:off x="6718423" y="3509435"/>
              <a:ext cx="34578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2"/>
            </p:cNvCxnSpPr>
            <p:nvPr/>
          </p:nvCxnSpPr>
          <p:spPr>
            <a:xfrm flipH="1">
              <a:off x="5444718" y="3509435"/>
              <a:ext cx="34808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0822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87" y="432292"/>
            <a:ext cx="11181426" cy="726828"/>
          </a:xfrm>
        </p:spPr>
        <p:txBody>
          <a:bodyPr>
            <a:normAutofit/>
          </a:bodyPr>
          <a:lstStyle/>
          <a:p>
            <a:r>
              <a:rPr lang="en-GB" sz="4000" b="1" dirty="0">
                <a:cs typeface="Microsoft Sans Serif" panose="020B0604020202020204" pitchFamily="34" charset="0"/>
              </a:rPr>
              <a:t>Roadmap timeline</a:t>
            </a:r>
          </a:p>
        </p:txBody>
      </p:sp>
      <p:sp>
        <p:nvSpPr>
          <p:cNvPr id="6" name="Freeform 5"/>
          <p:cNvSpPr/>
          <p:nvPr/>
        </p:nvSpPr>
        <p:spPr>
          <a:xfrm>
            <a:off x="926275" y="1401421"/>
            <a:ext cx="2104317" cy="3944470"/>
          </a:xfrm>
          <a:custGeom>
            <a:avLst/>
            <a:gdLst>
              <a:gd name="connsiteX0" fmla="*/ 0 w 1918423"/>
              <a:gd name="connsiteY0" fmla="*/ 191842 h 3944470"/>
              <a:gd name="connsiteX1" fmla="*/ 191842 w 1918423"/>
              <a:gd name="connsiteY1" fmla="*/ 0 h 3944470"/>
              <a:gd name="connsiteX2" fmla="*/ 1726581 w 1918423"/>
              <a:gd name="connsiteY2" fmla="*/ 0 h 3944470"/>
              <a:gd name="connsiteX3" fmla="*/ 1918423 w 1918423"/>
              <a:gd name="connsiteY3" fmla="*/ 191842 h 3944470"/>
              <a:gd name="connsiteX4" fmla="*/ 1918423 w 1918423"/>
              <a:gd name="connsiteY4" fmla="*/ 3752628 h 3944470"/>
              <a:gd name="connsiteX5" fmla="*/ 1726581 w 1918423"/>
              <a:gd name="connsiteY5" fmla="*/ 3944470 h 3944470"/>
              <a:gd name="connsiteX6" fmla="*/ 191842 w 1918423"/>
              <a:gd name="connsiteY6" fmla="*/ 3944470 h 3944470"/>
              <a:gd name="connsiteX7" fmla="*/ 0 w 1918423"/>
              <a:gd name="connsiteY7" fmla="*/ 3752628 h 3944470"/>
              <a:gd name="connsiteX8" fmla="*/ 0 w 1918423"/>
              <a:gd name="connsiteY8" fmla="*/ 191842 h 394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23" h="3944470">
                <a:moveTo>
                  <a:pt x="0" y="191842"/>
                </a:moveTo>
                <a:cubicBezTo>
                  <a:pt x="0" y="85891"/>
                  <a:pt x="85891" y="0"/>
                  <a:pt x="191842" y="0"/>
                </a:cubicBezTo>
                <a:lnTo>
                  <a:pt x="1726581" y="0"/>
                </a:lnTo>
                <a:cubicBezTo>
                  <a:pt x="1832532" y="0"/>
                  <a:pt x="1918423" y="85891"/>
                  <a:pt x="1918423" y="191842"/>
                </a:cubicBezTo>
                <a:lnTo>
                  <a:pt x="1918423" y="3752628"/>
                </a:lnTo>
                <a:cubicBezTo>
                  <a:pt x="1918423" y="3858579"/>
                  <a:pt x="1832532" y="3944470"/>
                  <a:pt x="1726581" y="3944470"/>
                </a:cubicBezTo>
                <a:lnTo>
                  <a:pt x="191842" y="3944470"/>
                </a:lnTo>
                <a:cubicBezTo>
                  <a:pt x="85891" y="3944470"/>
                  <a:pt x="0" y="3858579"/>
                  <a:pt x="0" y="3752628"/>
                </a:cubicBezTo>
                <a:lnTo>
                  <a:pt x="0" y="191842"/>
                </a:lnTo>
                <a:close/>
              </a:path>
            </a:pathLst>
          </a:custGeom>
          <a:solidFill>
            <a:srgbClr val="BE1F6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677356" rIns="99568" bIns="888462" numCol="1" spcCol="1270" anchor="ctr" anchorCtr="0">
            <a:noAutofit/>
          </a:bodyPr>
          <a:lstStyle/>
          <a:p>
            <a:pPr lvl="0" algn="ctr" defTabSz="622300">
              <a:lnSpc>
                <a:spcPct val="90000"/>
              </a:lnSpc>
              <a:spcBef>
                <a:spcPct val="0"/>
              </a:spcBef>
              <a:spcAft>
                <a:spcPct val="35000"/>
              </a:spcAft>
            </a:pPr>
            <a:r>
              <a:rPr lang="en-GB" sz="1400" b="1" kern="1200" dirty="0">
                <a:latin typeface="+mj-lt"/>
                <a:ea typeface="Microsoft Sans Serif" panose="020B0604020202020204" pitchFamily="34" charset="0"/>
                <a:cs typeface="Microsoft Sans Serif" panose="020B0604020202020204" pitchFamily="34" charset="0"/>
              </a:rPr>
              <a:t>Summer / Autumn 2022</a:t>
            </a:r>
          </a:p>
          <a:p>
            <a:pPr lvl="0" algn="ctr" defTabSz="622300">
              <a:lnSpc>
                <a:spcPct val="90000"/>
              </a:lnSpc>
              <a:spcBef>
                <a:spcPct val="0"/>
              </a:spcBef>
              <a:spcAft>
                <a:spcPct val="35000"/>
              </a:spcAft>
            </a:pPr>
            <a:endParaRPr lang="en-GB" sz="1400" kern="1200" dirty="0">
              <a:latin typeface="+mj-lt"/>
              <a:ea typeface="Microsoft Sans Serif" panose="020B0604020202020204" pitchFamily="34" charset="0"/>
              <a:cs typeface="Microsoft Sans Serif" panose="020B0604020202020204" pitchFamily="34" charset="0"/>
            </a:endParaRPr>
          </a:p>
          <a:p>
            <a:pPr lvl="0" algn="ctr" defTabSz="62230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Business case authorised</a:t>
            </a:r>
          </a:p>
          <a:p>
            <a:pPr lvl="0" algn="ctr" defTabSz="622300">
              <a:lnSpc>
                <a:spcPct val="90000"/>
              </a:lnSpc>
              <a:spcBef>
                <a:spcPct val="0"/>
              </a:spcBef>
              <a:spcAft>
                <a:spcPct val="35000"/>
              </a:spcAft>
            </a:pPr>
            <a:endParaRPr lang="en-GB" sz="1400" kern="1200" dirty="0">
              <a:latin typeface="+mj-lt"/>
              <a:ea typeface="Microsoft Sans Serif" panose="020B0604020202020204" pitchFamily="34" charset="0"/>
              <a:cs typeface="Microsoft Sans Serif" panose="020B0604020202020204" pitchFamily="34" charset="0"/>
            </a:endParaRPr>
          </a:p>
          <a:p>
            <a:pPr lvl="0" algn="ctr" defTabSz="62230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Programme Initiated</a:t>
            </a:r>
          </a:p>
        </p:txBody>
      </p:sp>
      <p:sp>
        <p:nvSpPr>
          <p:cNvPr id="7" name="Oval 6" descr="Business handshake"/>
          <p:cNvSpPr/>
          <p:nvPr/>
        </p:nvSpPr>
        <p:spPr>
          <a:xfrm>
            <a:off x="1438376" y="1638089"/>
            <a:ext cx="1313508" cy="1313508"/>
          </a:xfrm>
          <a:prstGeom prst="ellipse">
            <a:avLst/>
          </a:prstGeom>
          <a:blipFill>
            <a:blip r:embed="rId4"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3102917" y="1401421"/>
            <a:ext cx="1918423" cy="3944470"/>
          </a:xfrm>
          <a:custGeom>
            <a:avLst/>
            <a:gdLst>
              <a:gd name="connsiteX0" fmla="*/ 0 w 1918423"/>
              <a:gd name="connsiteY0" fmla="*/ 191842 h 3944470"/>
              <a:gd name="connsiteX1" fmla="*/ 191842 w 1918423"/>
              <a:gd name="connsiteY1" fmla="*/ 0 h 3944470"/>
              <a:gd name="connsiteX2" fmla="*/ 1726581 w 1918423"/>
              <a:gd name="connsiteY2" fmla="*/ 0 h 3944470"/>
              <a:gd name="connsiteX3" fmla="*/ 1918423 w 1918423"/>
              <a:gd name="connsiteY3" fmla="*/ 191842 h 3944470"/>
              <a:gd name="connsiteX4" fmla="*/ 1918423 w 1918423"/>
              <a:gd name="connsiteY4" fmla="*/ 3752628 h 3944470"/>
              <a:gd name="connsiteX5" fmla="*/ 1726581 w 1918423"/>
              <a:gd name="connsiteY5" fmla="*/ 3944470 h 3944470"/>
              <a:gd name="connsiteX6" fmla="*/ 191842 w 1918423"/>
              <a:gd name="connsiteY6" fmla="*/ 3944470 h 3944470"/>
              <a:gd name="connsiteX7" fmla="*/ 0 w 1918423"/>
              <a:gd name="connsiteY7" fmla="*/ 3752628 h 3944470"/>
              <a:gd name="connsiteX8" fmla="*/ 0 w 1918423"/>
              <a:gd name="connsiteY8" fmla="*/ 191842 h 394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23" h="3944470">
                <a:moveTo>
                  <a:pt x="0" y="191842"/>
                </a:moveTo>
                <a:cubicBezTo>
                  <a:pt x="0" y="85891"/>
                  <a:pt x="85891" y="0"/>
                  <a:pt x="191842" y="0"/>
                </a:cubicBezTo>
                <a:lnTo>
                  <a:pt x="1726581" y="0"/>
                </a:lnTo>
                <a:cubicBezTo>
                  <a:pt x="1832532" y="0"/>
                  <a:pt x="1918423" y="85891"/>
                  <a:pt x="1918423" y="191842"/>
                </a:cubicBezTo>
                <a:lnTo>
                  <a:pt x="1918423" y="3752628"/>
                </a:lnTo>
                <a:cubicBezTo>
                  <a:pt x="1918423" y="3858579"/>
                  <a:pt x="1832532" y="3944470"/>
                  <a:pt x="1726581" y="3944470"/>
                </a:cubicBezTo>
                <a:lnTo>
                  <a:pt x="191842" y="3944470"/>
                </a:lnTo>
                <a:cubicBezTo>
                  <a:pt x="85891" y="3944470"/>
                  <a:pt x="0" y="3858579"/>
                  <a:pt x="0" y="3752628"/>
                </a:cubicBezTo>
                <a:lnTo>
                  <a:pt x="0" y="191842"/>
                </a:lnTo>
                <a:close/>
              </a:path>
            </a:pathLst>
          </a:custGeom>
          <a:solidFill>
            <a:srgbClr val="BE1F6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677356" rIns="99568" bIns="888462" numCol="1" spcCol="1270" anchor="ctr" anchorCtr="0">
            <a:noAutofit/>
          </a:bodyPr>
          <a:lstStyle/>
          <a:p>
            <a:pPr lvl="0" algn="ctr" defTabSz="622300">
              <a:lnSpc>
                <a:spcPct val="90000"/>
              </a:lnSpc>
              <a:spcBef>
                <a:spcPct val="0"/>
              </a:spcBef>
              <a:spcAft>
                <a:spcPct val="35000"/>
              </a:spcAft>
            </a:pPr>
            <a:endParaRPr lang="en-GB" sz="14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ctr" defTabSz="622300">
              <a:lnSpc>
                <a:spcPct val="90000"/>
              </a:lnSpc>
              <a:spcBef>
                <a:spcPct val="0"/>
              </a:spcBef>
              <a:spcAft>
                <a:spcPct val="35000"/>
              </a:spcAft>
            </a:pPr>
            <a:r>
              <a:rPr lang="en-GB" sz="1400" b="1" kern="1200" dirty="0" err="1">
                <a:latin typeface="+mj-lt"/>
                <a:ea typeface="Microsoft Sans Serif" panose="020B0604020202020204" pitchFamily="34" charset="0"/>
                <a:cs typeface="Microsoft Sans Serif" panose="020B0604020202020204" pitchFamily="34" charset="0"/>
              </a:rPr>
              <a:t>Q3</a:t>
            </a:r>
            <a:r>
              <a:rPr lang="en-GB" sz="1400" b="1" kern="1200" dirty="0">
                <a:latin typeface="+mj-lt"/>
                <a:ea typeface="Microsoft Sans Serif" panose="020B0604020202020204" pitchFamily="34" charset="0"/>
                <a:cs typeface="Microsoft Sans Serif" panose="020B0604020202020204" pitchFamily="34" charset="0"/>
              </a:rPr>
              <a:t>/4 2023/24</a:t>
            </a:r>
          </a:p>
          <a:p>
            <a:pPr lvl="0" algn="ctr" defTabSz="622300">
              <a:lnSpc>
                <a:spcPct val="90000"/>
              </a:lnSpc>
              <a:spcBef>
                <a:spcPct val="0"/>
              </a:spcBef>
              <a:spcAft>
                <a:spcPct val="35000"/>
              </a:spcAft>
            </a:pPr>
            <a:endParaRPr lang="en-GB" sz="1400" kern="1200" dirty="0">
              <a:latin typeface="+mj-lt"/>
              <a:ea typeface="Microsoft Sans Serif" panose="020B0604020202020204" pitchFamily="34" charset="0"/>
              <a:cs typeface="Microsoft Sans Serif" panose="020B0604020202020204" pitchFamily="34" charset="0"/>
            </a:endParaRPr>
          </a:p>
          <a:p>
            <a:pPr lvl="0" algn="ctr" defTabSz="622300">
              <a:lnSpc>
                <a:spcPct val="90000"/>
              </a:lnSpc>
              <a:spcBef>
                <a:spcPct val="0"/>
              </a:spcBef>
              <a:spcAft>
                <a:spcPct val="35000"/>
              </a:spcAft>
            </a:pPr>
            <a:r>
              <a:rPr lang="en-GB" sz="1400" b="1" kern="1200" dirty="0">
                <a:latin typeface="+mj-lt"/>
                <a:ea typeface="Microsoft Sans Serif" panose="020B0604020202020204" pitchFamily="34" charset="0"/>
                <a:cs typeface="Microsoft Sans Serif" panose="020B0604020202020204" pitchFamily="34" charset="0"/>
              </a:rPr>
              <a:t>Release 1 </a:t>
            </a:r>
            <a:r>
              <a:rPr lang="en-GB" sz="1400" kern="1200" dirty="0">
                <a:latin typeface="+mj-lt"/>
                <a:ea typeface="Microsoft Sans Serif" panose="020B0604020202020204" pitchFamily="34" charset="0"/>
                <a:cs typeface="Microsoft Sans Serif" panose="020B0604020202020204" pitchFamily="34" charset="0"/>
              </a:rPr>
              <a:t>live</a:t>
            </a:r>
          </a:p>
          <a:p>
            <a:pPr lvl="0" algn="ctr" defTabSz="62230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Release 2 scope &amp; timeline agreed</a:t>
            </a:r>
          </a:p>
          <a:p>
            <a:pPr lvl="0" algn="ctr" defTabSz="62230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Business case reviewed</a:t>
            </a:r>
          </a:p>
        </p:txBody>
      </p:sp>
      <p:sp>
        <p:nvSpPr>
          <p:cNvPr id="9" name="Oval 8" descr="Businessman using digital tablet in meeting"/>
          <p:cNvSpPr/>
          <p:nvPr/>
        </p:nvSpPr>
        <p:spPr>
          <a:xfrm>
            <a:off x="3414353" y="1638089"/>
            <a:ext cx="1313508" cy="1313508"/>
          </a:xfrm>
          <a:prstGeom prst="ellipse">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5087872" y="1401421"/>
            <a:ext cx="1977797" cy="3944470"/>
          </a:xfrm>
          <a:custGeom>
            <a:avLst/>
            <a:gdLst>
              <a:gd name="connsiteX0" fmla="*/ 0 w 1918423"/>
              <a:gd name="connsiteY0" fmla="*/ 191842 h 3944470"/>
              <a:gd name="connsiteX1" fmla="*/ 191842 w 1918423"/>
              <a:gd name="connsiteY1" fmla="*/ 0 h 3944470"/>
              <a:gd name="connsiteX2" fmla="*/ 1726581 w 1918423"/>
              <a:gd name="connsiteY2" fmla="*/ 0 h 3944470"/>
              <a:gd name="connsiteX3" fmla="*/ 1918423 w 1918423"/>
              <a:gd name="connsiteY3" fmla="*/ 191842 h 3944470"/>
              <a:gd name="connsiteX4" fmla="*/ 1918423 w 1918423"/>
              <a:gd name="connsiteY4" fmla="*/ 3752628 h 3944470"/>
              <a:gd name="connsiteX5" fmla="*/ 1726581 w 1918423"/>
              <a:gd name="connsiteY5" fmla="*/ 3944470 h 3944470"/>
              <a:gd name="connsiteX6" fmla="*/ 191842 w 1918423"/>
              <a:gd name="connsiteY6" fmla="*/ 3944470 h 3944470"/>
              <a:gd name="connsiteX7" fmla="*/ 0 w 1918423"/>
              <a:gd name="connsiteY7" fmla="*/ 3752628 h 3944470"/>
              <a:gd name="connsiteX8" fmla="*/ 0 w 1918423"/>
              <a:gd name="connsiteY8" fmla="*/ 191842 h 394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23" h="3944470">
                <a:moveTo>
                  <a:pt x="0" y="191842"/>
                </a:moveTo>
                <a:cubicBezTo>
                  <a:pt x="0" y="85891"/>
                  <a:pt x="85891" y="0"/>
                  <a:pt x="191842" y="0"/>
                </a:cubicBezTo>
                <a:lnTo>
                  <a:pt x="1726581" y="0"/>
                </a:lnTo>
                <a:cubicBezTo>
                  <a:pt x="1832532" y="0"/>
                  <a:pt x="1918423" y="85891"/>
                  <a:pt x="1918423" y="191842"/>
                </a:cubicBezTo>
                <a:lnTo>
                  <a:pt x="1918423" y="3752628"/>
                </a:lnTo>
                <a:cubicBezTo>
                  <a:pt x="1918423" y="3858579"/>
                  <a:pt x="1832532" y="3944470"/>
                  <a:pt x="1726581" y="3944470"/>
                </a:cubicBezTo>
                <a:lnTo>
                  <a:pt x="191842" y="3944470"/>
                </a:lnTo>
                <a:cubicBezTo>
                  <a:pt x="85891" y="3944470"/>
                  <a:pt x="0" y="3858579"/>
                  <a:pt x="0" y="3752628"/>
                </a:cubicBezTo>
                <a:lnTo>
                  <a:pt x="0" y="191842"/>
                </a:lnTo>
                <a:close/>
              </a:path>
            </a:pathLst>
          </a:custGeom>
          <a:solidFill>
            <a:srgbClr val="BE1F6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677356" rIns="99568" bIns="888462" numCol="1" spcCol="1270" anchor="ctr" anchorCtr="0">
            <a:noAutofit/>
          </a:bodyPr>
          <a:lstStyle/>
          <a:p>
            <a:pPr lvl="0" algn="ctr" defTabSz="622300">
              <a:lnSpc>
                <a:spcPct val="90000"/>
              </a:lnSpc>
              <a:spcBef>
                <a:spcPct val="0"/>
              </a:spcBef>
              <a:spcAft>
                <a:spcPct val="35000"/>
              </a:spcAft>
            </a:pPr>
            <a:endParaRPr lang="en-GB" sz="14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ctr" defTabSz="622300">
              <a:lnSpc>
                <a:spcPct val="90000"/>
              </a:lnSpc>
              <a:spcBef>
                <a:spcPct val="0"/>
              </a:spcBef>
              <a:spcAft>
                <a:spcPct val="35000"/>
              </a:spcAft>
            </a:pPr>
            <a:r>
              <a:rPr lang="en-GB" sz="1400" b="1" kern="1200" dirty="0">
                <a:latin typeface="+mj-lt"/>
                <a:ea typeface="Microsoft Sans Serif" panose="020B0604020202020204" pitchFamily="34" charset="0"/>
                <a:cs typeface="Microsoft Sans Serif" panose="020B0604020202020204" pitchFamily="34" charset="0"/>
              </a:rPr>
              <a:t>Spring / Summer 2024</a:t>
            </a:r>
          </a:p>
          <a:p>
            <a:pPr lvl="0" algn="ctr" defTabSz="622300">
              <a:lnSpc>
                <a:spcPct val="90000"/>
              </a:lnSpc>
              <a:spcBef>
                <a:spcPct val="0"/>
              </a:spcBef>
              <a:spcAft>
                <a:spcPct val="35000"/>
              </a:spcAft>
            </a:pPr>
            <a:endParaRPr lang="en-GB" sz="1400" kern="1200" dirty="0">
              <a:latin typeface="+mj-lt"/>
              <a:ea typeface="Microsoft Sans Serif" panose="020B0604020202020204" pitchFamily="34" charset="0"/>
              <a:cs typeface="Microsoft Sans Serif" panose="020B0604020202020204" pitchFamily="34" charset="0"/>
            </a:endParaRPr>
          </a:p>
          <a:p>
            <a:pPr lvl="0" algn="ctr" defTabSz="622300">
              <a:lnSpc>
                <a:spcPct val="90000"/>
              </a:lnSpc>
              <a:spcBef>
                <a:spcPct val="0"/>
              </a:spcBef>
              <a:spcAft>
                <a:spcPct val="35000"/>
              </a:spcAft>
            </a:pPr>
            <a:r>
              <a:rPr lang="en-GB" sz="1400" b="1" kern="1200" dirty="0">
                <a:latin typeface="+mj-lt"/>
                <a:ea typeface="Microsoft Sans Serif" panose="020B0604020202020204" pitchFamily="34" charset="0"/>
                <a:cs typeface="Microsoft Sans Serif" panose="020B0604020202020204" pitchFamily="34" charset="0"/>
              </a:rPr>
              <a:t>Release 2</a:t>
            </a:r>
            <a:r>
              <a:rPr lang="en-GB" sz="1400" kern="1200" dirty="0">
                <a:latin typeface="+mj-lt"/>
                <a:ea typeface="Microsoft Sans Serif" panose="020B0604020202020204" pitchFamily="34" charset="0"/>
                <a:cs typeface="Microsoft Sans Serif" panose="020B0604020202020204" pitchFamily="34" charset="0"/>
              </a:rPr>
              <a:t> live</a:t>
            </a:r>
          </a:p>
          <a:p>
            <a:pPr lvl="0" algn="ctr" defTabSz="62230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Release 3 scope and timeline agreed</a:t>
            </a:r>
          </a:p>
          <a:p>
            <a:pPr lvl="0" algn="ctr" defTabSz="62230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Business case reviewed</a:t>
            </a:r>
          </a:p>
        </p:txBody>
      </p:sp>
      <p:sp>
        <p:nvSpPr>
          <p:cNvPr id="11" name="Oval 10" descr="Telemedicine with four doctors"/>
          <p:cNvSpPr/>
          <p:nvPr/>
        </p:nvSpPr>
        <p:spPr>
          <a:xfrm>
            <a:off x="5390329" y="1638089"/>
            <a:ext cx="1313508" cy="1313508"/>
          </a:xfrm>
          <a:prstGeom prst="ellipse">
            <a:avLst/>
          </a:prstGeom>
          <a:blipFill>
            <a:blip r:embed="rId6"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7123223" y="1401421"/>
            <a:ext cx="1918423" cy="3944470"/>
          </a:xfrm>
          <a:custGeom>
            <a:avLst/>
            <a:gdLst>
              <a:gd name="connsiteX0" fmla="*/ 0 w 1918423"/>
              <a:gd name="connsiteY0" fmla="*/ 191842 h 3944470"/>
              <a:gd name="connsiteX1" fmla="*/ 191842 w 1918423"/>
              <a:gd name="connsiteY1" fmla="*/ 0 h 3944470"/>
              <a:gd name="connsiteX2" fmla="*/ 1726581 w 1918423"/>
              <a:gd name="connsiteY2" fmla="*/ 0 h 3944470"/>
              <a:gd name="connsiteX3" fmla="*/ 1918423 w 1918423"/>
              <a:gd name="connsiteY3" fmla="*/ 191842 h 3944470"/>
              <a:gd name="connsiteX4" fmla="*/ 1918423 w 1918423"/>
              <a:gd name="connsiteY4" fmla="*/ 3752628 h 3944470"/>
              <a:gd name="connsiteX5" fmla="*/ 1726581 w 1918423"/>
              <a:gd name="connsiteY5" fmla="*/ 3944470 h 3944470"/>
              <a:gd name="connsiteX6" fmla="*/ 191842 w 1918423"/>
              <a:gd name="connsiteY6" fmla="*/ 3944470 h 3944470"/>
              <a:gd name="connsiteX7" fmla="*/ 0 w 1918423"/>
              <a:gd name="connsiteY7" fmla="*/ 3752628 h 3944470"/>
              <a:gd name="connsiteX8" fmla="*/ 0 w 1918423"/>
              <a:gd name="connsiteY8" fmla="*/ 191842 h 394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23" h="3944470">
                <a:moveTo>
                  <a:pt x="0" y="191842"/>
                </a:moveTo>
                <a:cubicBezTo>
                  <a:pt x="0" y="85891"/>
                  <a:pt x="85891" y="0"/>
                  <a:pt x="191842" y="0"/>
                </a:cubicBezTo>
                <a:lnTo>
                  <a:pt x="1726581" y="0"/>
                </a:lnTo>
                <a:cubicBezTo>
                  <a:pt x="1832532" y="0"/>
                  <a:pt x="1918423" y="85891"/>
                  <a:pt x="1918423" y="191842"/>
                </a:cubicBezTo>
                <a:lnTo>
                  <a:pt x="1918423" y="3752628"/>
                </a:lnTo>
                <a:cubicBezTo>
                  <a:pt x="1918423" y="3858579"/>
                  <a:pt x="1832532" y="3944470"/>
                  <a:pt x="1726581" y="3944470"/>
                </a:cubicBezTo>
                <a:lnTo>
                  <a:pt x="191842" y="3944470"/>
                </a:lnTo>
                <a:cubicBezTo>
                  <a:pt x="85891" y="3944470"/>
                  <a:pt x="0" y="3858579"/>
                  <a:pt x="0" y="3752628"/>
                </a:cubicBezTo>
                <a:lnTo>
                  <a:pt x="0" y="191842"/>
                </a:lnTo>
                <a:close/>
              </a:path>
            </a:pathLst>
          </a:custGeom>
          <a:solidFill>
            <a:srgbClr val="BE1F6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1641796" rIns="64008" bIns="852902" numCol="1" spcCol="1270" anchor="ctr" anchorCtr="0">
            <a:noAutofit/>
          </a:bodyPr>
          <a:lstStyle/>
          <a:p>
            <a:pPr lvl="0" algn="ctr" defTabSz="400050">
              <a:lnSpc>
                <a:spcPct val="90000"/>
              </a:lnSpc>
              <a:spcBef>
                <a:spcPct val="0"/>
              </a:spcBef>
              <a:spcAft>
                <a:spcPct val="35000"/>
              </a:spcAft>
            </a:pPr>
            <a:endParaRPr lang="en-GB" sz="900" kern="1200" dirty="0"/>
          </a:p>
          <a:p>
            <a:pPr lvl="0" algn="ctr" defTabSz="400050">
              <a:lnSpc>
                <a:spcPct val="90000"/>
              </a:lnSpc>
              <a:spcBef>
                <a:spcPct val="0"/>
              </a:spcBef>
              <a:spcAft>
                <a:spcPct val="35000"/>
              </a:spcAft>
            </a:pPr>
            <a:endParaRPr lang="en-GB" sz="14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ctr" defTabSz="400050">
              <a:lnSpc>
                <a:spcPct val="90000"/>
              </a:lnSpc>
              <a:spcBef>
                <a:spcPct val="0"/>
              </a:spcBef>
              <a:spcAft>
                <a:spcPct val="35000"/>
              </a:spcAft>
            </a:pPr>
            <a:endParaRPr lang="en-GB" sz="14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ctr" defTabSz="400050">
              <a:lnSpc>
                <a:spcPct val="90000"/>
              </a:lnSpc>
              <a:spcBef>
                <a:spcPct val="0"/>
              </a:spcBef>
              <a:spcAft>
                <a:spcPct val="35000"/>
              </a:spcAft>
            </a:pPr>
            <a:r>
              <a:rPr lang="en-GB" sz="1400" b="1" kern="1200" dirty="0">
                <a:latin typeface="+mj-lt"/>
                <a:ea typeface="Microsoft Sans Serif" panose="020B0604020202020204" pitchFamily="34" charset="0"/>
                <a:cs typeface="Microsoft Sans Serif" panose="020B0604020202020204" pitchFamily="34" charset="0"/>
              </a:rPr>
              <a:t>Spring / Summer 2025</a:t>
            </a:r>
          </a:p>
          <a:p>
            <a:pPr lvl="0" algn="ctr" defTabSz="400050">
              <a:lnSpc>
                <a:spcPct val="90000"/>
              </a:lnSpc>
              <a:spcBef>
                <a:spcPct val="0"/>
              </a:spcBef>
              <a:spcAft>
                <a:spcPct val="35000"/>
              </a:spcAft>
            </a:pPr>
            <a:endParaRPr lang="en-GB" sz="1400" kern="1200" dirty="0">
              <a:latin typeface="+mj-lt"/>
              <a:ea typeface="Microsoft Sans Serif" panose="020B0604020202020204" pitchFamily="34" charset="0"/>
              <a:cs typeface="Microsoft Sans Serif" panose="020B0604020202020204" pitchFamily="34" charset="0"/>
            </a:endParaRPr>
          </a:p>
          <a:p>
            <a:pPr lvl="0" algn="ctr" defTabSz="40005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Release 3 live</a:t>
            </a:r>
          </a:p>
          <a:p>
            <a:pPr lvl="0" algn="ctr" defTabSz="40005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Release 4 scope and timeline agreed</a:t>
            </a:r>
          </a:p>
          <a:p>
            <a:pPr lvl="0" algn="ctr" defTabSz="400050">
              <a:lnSpc>
                <a:spcPct val="90000"/>
              </a:lnSpc>
              <a:spcBef>
                <a:spcPct val="0"/>
              </a:spcBef>
              <a:spcAft>
                <a:spcPct val="35000"/>
              </a:spcAft>
            </a:pPr>
            <a:r>
              <a:rPr lang="en-GB" sz="1400" kern="1200" dirty="0">
                <a:latin typeface="+mj-lt"/>
                <a:ea typeface="Microsoft Sans Serif" panose="020B0604020202020204" pitchFamily="34" charset="0"/>
                <a:cs typeface="Microsoft Sans Serif" panose="020B0604020202020204" pitchFamily="34" charset="0"/>
              </a:rPr>
              <a:t>Business case reviewed</a:t>
            </a:r>
          </a:p>
          <a:p>
            <a:pPr lvl="0" algn="ctr" defTabSz="400050">
              <a:lnSpc>
                <a:spcPct val="90000"/>
              </a:lnSpc>
              <a:spcBef>
                <a:spcPct val="0"/>
              </a:spcBef>
              <a:spcAft>
                <a:spcPct val="35000"/>
              </a:spcAft>
            </a:pPr>
            <a:endPar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ctr" defTabSz="400050">
              <a:lnSpc>
                <a:spcPct val="90000"/>
              </a:lnSpc>
              <a:spcBef>
                <a:spcPct val="0"/>
              </a:spcBef>
              <a:spcAft>
                <a:spcPct val="35000"/>
              </a:spcAft>
            </a:pPr>
            <a:endParaRPr lang="en-GB" sz="14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3" name="Oval 12" descr="Architects working on a blueprint"/>
          <p:cNvSpPr/>
          <p:nvPr/>
        </p:nvSpPr>
        <p:spPr>
          <a:xfrm>
            <a:off x="7425680" y="1638089"/>
            <a:ext cx="1313508" cy="1313508"/>
          </a:xfrm>
          <a:prstGeom prst="ellipse">
            <a:avLst/>
          </a:prstGeom>
          <a:blipFill>
            <a:blip r:embed="rId7"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9099200" y="1401421"/>
            <a:ext cx="1918423" cy="3944470"/>
          </a:xfrm>
          <a:custGeom>
            <a:avLst/>
            <a:gdLst>
              <a:gd name="connsiteX0" fmla="*/ 0 w 1918423"/>
              <a:gd name="connsiteY0" fmla="*/ 191842 h 3944470"/>
              <a:gd name="connsiteX1" fmla="*/ 191842 w 1918423"/>
              <a:gd name="connsiteY1" fmla="*/ 0 h 3944470"/>
              <a:gd name="connsiteX2" fmla="*/ 1726581 w 1918423"/>
              <a:gd name="connsiteY2" fmla="*/ 0 h 3944470"/>
              <a:gd name="connsiteX3" fmla="*/ 1918423 w 1918423"/>
              <a:gd name="connsiteY3" fmla="*/ 191842 h 3944470"/>
              <a:gd name="connsiteX4" fmla="*/ 1918423 w 1918423"/>
              <a:gd name="connsiteY4" fmla="*/ 3752628 h 3944470"/>
              <a:gd name="connsiteX5" fmla="*/ 1726581 w 1918423"/>
              <a:gd name="connsiteY5" fmla="*/ 3944470 h 3944470"/>
              <a:gd name="connsiteX6" fmla="*/ 191842 w 1918423"/>
              <a:gd name="connsiteY6" fmla="*/ 3944470 h 3944470"/>
              <a:gd name="connsiteX7" fmla="*/ 0 w 1918423"/>
              <a:gd name="connsiteY7" fmla="*/ 3752628 h 3944470"/>
              <a:gd name="connsiteX8" fmla="*/ 0 w 1918423"/>
              <a:gd name="connsiteY8" fmla="*/ 191842 h 394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23" h="3944470">
                <a:moveTo>
                  <a:pt x="0" y="191842"/>
                </a:moveTo>
                <a:cubicBezTo>
                  <a:pt x="0" y="85891"/>
                  <a:pt x="85891" y="0"/>
                  <a:pt x="191842" y="0"/>
                </a:cubicBezTo>
                <a:lnTo>
                  <a:pt x="1726581" y="0"/>
                </a:lnTo>
                <a:cubicBezTo>
                  <a:pt x="1832532" y="0"/>
                  <a:pt x="1918423" y="85891"/>
                  <a:pt x="1918423" y="191842"/>
                </a:cubicBezTo>
                <a:lnTo>
                  <a:pt x="1918423" y="3752628"/>
                </a:lnTo>
                <a:cubicBezTo>
                  <a:pt x="1918423" y="3858579"/>
                  <a:pt x="1832532" y="3944470"/>
                  <a:pt x="1726581" y="3944470"/>
                </a:cubicBezTo>
                <a:lnTo>
                  <a:pt x="191842" y="3944470"/>
                </a:lnTo>
                <a:cubicBezTo>
                  <a:pt x="85891" y="3944470"/>
                  <a:pt x="0" y="3858579"/>
                  <a:pt x="0" y="3752628"/>
                </a:cubicBezTo>
                <a:lnTo>
                  <a:pt x="0" y="191842"/>
                </a:lnTo>
                <a:close/>
              </a:path>
            </a:pathLst>
          </a:custGeom>
          <a:solidFill>
            <a:srgbClr val="BE1F6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1698692" rIns="120904" bIns="909798" numCol="1" spcCol="1270" anchor="ctr" anchorCtr="0">
            <a:noAutofit/>
          </a:bodyPr>
          <a:lstStyle/>
          <a:p>
            <a:pPr lvl="0" algn="ctr" defTabSz="755650">
              <a:lnSpc>
                <a:spcPct val="90000"/>
              </a:lnSpc>
              <a:spcBef>
                <a:spcPct val="0"/>
              </a:spcBef>
              <a:spcAft>
                <a:spcPct val="35000"/>
              </a:spcAft>
            </a:pPr>
            <a:r>
              <a:rPr lang="en-GB" sz="1700" b="1" kern="1200" dirty="0">
                <a:latin typeface="+mj-lt"/>
              </a:rPr>
              <a:t>Winter 2025</a:t>
            </a:r>
          </a:p>
          <a:p>
            <a:pPr lvl="0" algn="ctr" defTabSz="755650">
              <a:lnSpc>
                <a:spcPct val="90000"/>
              </a:lnSpc>
              <a:spcBef>
                <a:spcPct val="0"/>
              </a:spcBef>
              <a:spcAft>
                <a:spcPct val="35000"/>
              </a:spcAft>
            </a:pPr>
            <a:endParaRPr lang="en-GB" sz="1700" kern="1200" dirty="0">
              <a:latin typeface="+mj-lt"/>
            </a:endParaRPr>
          </a:p>
          <a:p>
            <a:pPr lvl="0" algn="ctr" defTabSz="755650">
              <a:lnSpc>
                <a:spcPct val="90000"/>
              </a:lnSpc>
              <a:spcBef>
                <a:spcPct val="0"/>
              </a:spcBef>
              <a:spcAft>
                <a:spcPct val="35000"/>
              </a:spcAft>
            </a:pPr>
            <a:r>
              <a:rPr lang="en-GB" sz="1700" kern="1200" dirty="0">
                <a:latin typeface="+mj-lt"/>
              </a:rPr>
              <a:t>Release 4 live</a:t>
            </a:r>
          </a:p>
          <a:p>
            <a:pPr lvl="0" algn="ctr" defTabSz="755650">
              <a:lnSpc>
                <a:spcPct val="90000"/>
              </a:lnSpc>
              <a:spcBef>
                <a:spcPct val="0"/>
              </a:spcBef>
              <a:spcAft>
                <a:spcPct val="35000"/>
              </a:spcAft>
            </a:pPr>
            <a:endParaRPr lang="en-GB" sz="1700" kern="1200" dirty="0"/>
          </a:p>
        </p:txBody>
      </p:sp>
      <p:sp>
        <p:nvSpPr>
          <p:cNvPr id="15" name="Oval 14" descr="Human eye seen through transparent digital chart"/>
          <p:cNvSpPr/>
          <p:nvPr/>
        </p:nvSpPr>
        <p:spPr>
          <a:xfrm>
            <a:off x="9401657" y="1638089"/>
            <a:ext cx="1313508" cy="1313508"/>
          </a:xfrm>
          <a:prstGeom prst="ellipse">
            <a:avLst/>
          </a:prstGeom>
          <a:blipFill dpi="0" rotWithShape="1">
            <a:blip r:embed="rId8"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ight Arrow 15"/>
          <p:cNvSpPr/>
          <p:nvPr/>
        </p:nvSpPr>
        <p:spPr>
          <a:xfrm>
            <a:off x="926275" y="4723250"/>
            <a:ext cx="10070055" cy="591670"/>
          </a:xfrm>
          <a:prstGeom prst="rightArrow">
            <a:avLst/>
          </a:prstGeom>
          <a:solidFill>
            <a:srgbClr val="221957"/>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274772637"/>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40161"/>
          </a:xfrm>
        </p:spPr>
        <p:txBody>
          <a:bodyPr>
            <a:normAutofit/>
          </a:bodyPr>
          <a:lstStyle/>
          <a:p>
            <a:r>
              <a:rPr lang="en-GB" sz="4000" dirty="0"/>
              <a:t>Engagement</a:t>
            </a:r>
          </a:p>
        </p:txBody>
      </p:sp>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10270" y="1690690"/>
            <a:ext cx="7307675" cy="4026529"/>
          </a:xfrm>
          <a:prstGeom prst="rect">
            <a:avLst/>
          </a:prstGeom>
          <a:ln>
            <a:solidFill>
              <a:schemeClr val="bg1">
                <a:lumMod val="65000"/>
              </a:schemeClr>
            </a:solidFill>
          </a:ln>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1583773"/>
            <a:ext cx="2944623" cy="4133446"/>
          </a:xfrm>
          <a:prstGeom prst="rect">
            <a:avLst/>
          </a:prstGeom>
        </p:spPr>
      </p:pic>
    </p:spTree>
    <p:extLst>
      <p:ext uri="{BB962C8B-B14F-4D97-AF65-F5344CB8AC3E}">
        <p14:creationId xmlns:p14="http://schemas.microsoft.com/office/powerpoint/2010/main" val="284150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292190"/>
            <a:ext cx="5323089" cy="1325563"/>
          </a:xfrm>
        </p:spPr>
        <p:txBody>
          <a:bodyPr>
            <a:normAutofit/>
          </a:bodyPr>
          <a:lstStyle/>
          <a:p>
            <a:r>
              <a:rPr lang="en-GB" sz="4000" dirty="0"/>
              <a:t>Thank you</a:t>
            </a:r>
          </a:p>
        </p:txBody>
      </p:sp>
      <p:sp>
        <p:nvSpPr>
          <p:cNvPr id="3" name="Content Placeholder 2"/>
          <p:cNvSpPr>
            <a:spLocks noGrp="1"/>
          </p:cNvSpPr>
          <p:nvPr>
            <p:ph idx="1"/>
          </p:nvPr>
        </p:nvSpPr>
        <p:spPr>
          <a:xfrm>
            <a:off x="472440" y="2088016"/>
            <a:ext cx="8157211" cy="2990011"/>
          </a:xfrm>
        </p:spPr>
        <p:txBody>
          <a:bodyPr>
            <a:normAutofit/>
          </a:bodyPr>
          <a:lstStyle/>
          <a:p>
            <a:pPr marL="0" indent="0">
              <a:buNone/>
            </a:pPr>
            <a:r>
              <a:rPr lang="en-GB" dirty="0">
                <a:latin typeface="+mj-lt"/>
                <a:cs typeface="Calibri Light" panose="020F0302020204030204" pitchFamily="34" charset="0"/>
              </a:rPr>
              <a:t>Scott Henderson</a:t>
            </a:r>
          </a:p>
          <a:p>
            <a:pPr marL="0" indent="0">
              <a:buNone/>
            </a:pPr>
            <a:r>
              <a:rPr lang="en-GB" sz="2400" dirty="0">
                <a:latin typeface="+mj-lt"/>
              </a:rPr>
              <a:t>Head of Programme, Digital Front Door</a:t>
            </a:r>
          </a:p>
          <a:p>
            <a:pPr marL="0" indent="0">
              <a:buNone/>
            </a:pPr>
            <a:r>
              <a:rPr lang="en-GB" sz="2400" dirty="0">
                <a:latin typeface="+mj-lt"/>
              </a:rPr>
              <a:t>Digital Citizen Portfolio and Innovation</a:t>
            </a:r>
          </a:p>
          <a:p>
            <a:pPr marL="0" indent="0">
              <a:buNone/>
            </a:pPr>
            <a:r>
              <a:rPr lang="en-GB" sz="2400" dirty="0">
                <a:latin typeface="+mj-lt"/>
              </a:rPr>
              <a:t>Digital Health and Care Directorate</a:t>
            </a:r>
          </a:p>
          <a:p>
            <a:pPr marL="0" indent="0">
              <a:buNone/>
            </a:pPr>
            <a:r>
              <a:rPr lang="en-GB" sz="2400" dirty="0">
                <a:latin typeface="+mj-lt"/>
              </a:rPr>
              <a:t>Scottish Government</a:t>
            </a:r>
          </a:p>
          <a:p>
            <a:pPr marL="0" indent="0">
              <a:buNone/>
            </a:pPr>
            <a:endParaRPr lang="en-GB" dirty="0"/>
          </a:p>
        </p:txBody>
      </p:sp>
    </p:spTree>
    <p:extLst>
      <p:ext uri="{BB962C8B-B14F-4D97-AF65-F5344CB8AC3E}">
        <p14:creationId xmlns:p14="http://schemas.microsoft.com/office/powerpoint/2010/main" val="40915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0">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Graphic 6" descr="Closed Caption">
            <a:extLst>
              <a:ext uri="{FF2B5EF4-FFF2-40B4-BE49-F238E27FC236}">
                <a16:creationId xmlns:a16="http://schemas.microsoft.com/office/drawing/2014/main" id="{69F4D159-3877-DDFE-B451-2D895E234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A88F33F2-45A0-B1E3-A28C-6C648E46EE56}"/>
              </a:ext>
            </a:extLst>
          </p:cNvPr>
          <p:cNvSpPr>
            <a:spLocks noGrp="1"/>
          </p:cNvSpPr>
          <p:nvPr>
            <p:ph idx="1"/>
          </p:nvPr>
        </p:nvSpPr>
        <p:spPr>
          <a:xfrm>
            <a:off x="1416424" y="2506662"/>
            <a:ext cx="9724312" cy="2101197"/>
          </a:xfrm>
        </p:spPr>
        <p:txBody>
          <a:bodyPr>
            <a:normAutofit/>
          </a:bodyPr>
          <a:lstStyle/>
          <a:p>
            <a:pPr marL="0" indent="0" algn="ctr">
              <a:buNone/>
            </a:pPr>
            <a:r>
              <a:rPr lang="en-US" sz="4000" b="1" dirty="0">
                <a:latin typeface="+mj-lt"/>
              </a:rPr>
              <a:t>Discussion with the Panel and the audience. </a:t>
            </a:r>
          </a:p>
        </p:txBody>
      </p:sp>
    </p:spTree>
    <p:extLst>
      <p:ext uri="{BB962C8B-B14F-4D97-AF65-F5344CB8AC3E}">
        <p14:creationId xmlns:p14="http://schemas.microsoft.com/office/powerpoint/2010/main" val="50717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AB864AF1-E9F6-D7FE-80B8-622B6150B90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38" t="7896" r="4034" b="12622"/>
          <a:stretch/>
        </p:blipFill>
        <p:spPr>
          <a:xfrm>
            <a:off x="142315" y="246355"/>
            <a:ext cx="11907369" cy="6365289"/>
          </a:xfrm>
          <a:prstGeom prst="rect">
            <a:avLst/>
          </a:prstGeom>
        </p:spPr>
      </p:pic>
    </p:spTree>
    <p:extLst>
      <p:ext uri="{BB962C8B-B14F-4D97-AF65-F5344CB8AC3E}">
        <p14:creationId xmlns:p14="http://schemas.microsoft.com/office/powerpoint/2010/main" val="126541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6397" y="152999"/>
            <a:ext cx="9319838" cy="1087819"/>
          </a:xfrm>
        </p:spPr>
        <p:txBody>
          <a:bodyPr vert="horz" lIns="91440" tIns="45720" rIns="91440" bIns="45720" rtlCol="0" anchor="b">
            <a:noAutofit/>
          </a:bodyPr>
          <a:lstStyle/>
          <a:p>
            <a:pPr defTabSz="914400"/>
            <a:r>
              <a:rPr lang="en-US" sz="4000" b="1" kern="1200" dirty="0">
                <a:solidFill>
                  <a:schemeClr val="tx1"/>
                </a:solidFill>
                <a:latin typeface="+mj-lt"/>
                <a:ea typeface="+mj-ea"/>
                <a:cs typeface="+mj-cs"/>
              </a:rPr>
              <a:t>Our Citizens and Users: Key Messages</a:t>
            </a:r>
          </a:p>
        </p:txBody>
      </p:sp>
      <p:sp>
        <p:nvSpPr>
          <p:cNvPr id="15" name="Rectangle 1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p:cNvSpPr>
            <a:spLocks noGrp="1"/>
          </p:cNvSpPr>
          <p:nvPr>
            <p:ph sz="half" idx="2"/>
          </p:nvPr>
        </p:nvSpPr>
        <p:spPr>
          <a:xfrm>
            <a:off x="411480" y="2684095"/>
            <a:ext cx="4974336" cy="3697700"/>
          </a:xfrm>
        </p:spPr>
        <p:txBody>
          <a:bodyPr vert="horz" lIns="91440" tIns="45720" rIns="91440" bIns="45720" rtlCol="0">
            <a:normAutofit/>
          </a:bodyPr>
          <a:lstStyle/>
          <a:p>
            <a:pPr indent="-228600" defTabSz="914400"/>
            <a:r>
              <a:rPr lang="en-US" sz="2400" dirty="0"/>
              <a:t>Digital needs to be a </a:t>
            </a:r>
            <a:r>
              <a:rPr lang="en-US" sz="2400" b="1" dirty="0"/>
              <a:t>choice</a:t>
            </a:r>
            <a:r>
              <a:rPr lang="en-US" sz="2400" dirty="0"/>
              <a:t> </a:t>
            </a:r>
          </a:p>
          <a:p>
            <a:pPr lvl="0" indent="-228600" defTabSz="914400"/>
            <a:r>
              <a:rPr lang="en-US" sz="2400" dirty="0"/>
              <a:t>‘Do digital right’</a:t>
            </a:r>
          </a:p>
          <a:p>
            <a:pPr lvl="0" indent="-228600" defTabSz="914400"/>
            <a:r>
              <a:rPr lang="en-US" sz="2400" dirty="0"/>
              <a:t>Address infrastructure</a:t>
            </a:r>
          </a:p>
          <a:p>
            <a:pPr lvl="0" indent="-228600" defTabSz="914400"/>
            <a:r>
              <a:rPr lang="en-US" sz="2400" dirty="0"/>
              <a:t>Develop skills and confidence in digital</a:t>
            </a:r>
          </a:p>
          <a:p>
            <a:pPr lvl="0" indent="-228600" defTabSz="914400"/>
            <a:r>
              <a:rPr lang="en-US" sz="2400" dirty="0"/>
              <a:t>Tell my story once</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85816" y="1815369"/>
            <a:ext cx="6440424" cy="3171908"/>
          </a:xfrm>
          <a:prstGeom prst="rect">
            <a:avLst/>
          </a:prstGeom>
        </p:spPr>
      </p:pic>
    </p:spTree>
    <p:extLst>
      <p:ext uri="{BB962C8B-B14F-4D97-AF65-F5344CB8AC3E}">
        <p14:creationId xmlns:p14="http://schemas.microsoft.com/office/powerpoint/2010/main" val="1898400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4CF0B7E3-1E6F-02DA-1E60-157EC8D9FC8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65" t="9452" r="5047" b="9499"/>
          <a:stretch/>
        </p:blipFill>
        <p:spPr>
          <a:xfrm>
            <a:off x="566955" y="428567"/>
            <a:ext cx="10014010" cy="5548544"/>
          </a:xfrm>
          <a:prstGeom prst="rect">
            <a:avLst/>
          </a:prstGeom>
        </p:spPr>
      </p:pic>
    </p:spTree>
    <p:extLst>
      <p:ext uri="{BB962C8B-B14F-4D97-AF65-F5344CB8AC3E}">
        <p14:creationId xmlns:p14="http://schemas.microsoft.com/office/powerpoint/2010/main" val="1353356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114816"/>
            <a:ext cx="10515600" cy="5427300"/>
          </a:xfrm>
        </p:spPr>
        <p:txBody>
          <a:bodyPr/>
          <a:lstStyle/>
          <a:p>
            <a:pPr algn="ctr"/>
            <a:r>
              <a:rPr lang="en-GB" sz="4000" b="1" dirty="0"/>
              <a:t>Data Strategy</a:t>
            </a:r>
            <a:br>
              <a:rPr lang="en-GB" sz="4000" b="1" dirty="0"/>
            </a:br>
            <a:r>
              <a:rPr lang="en-GB" sz="4000" b="1" dirty="0"/>
              <a:t>for</a:t>
            </a:r>
            <a:br>
              <a:rPr lang="en-GB" sz="4000" b="1" dirty="0"/>
            </a:br>
            <a:r>
              <a:rPr lang="en-GB" sz="4000" b="1" dirty="0"/>
              <a:t>Health and Social Care</a:t>
            </a:r>
            <a:br>
              <a:rPr lang="en-GB" b="1" dirty="0">
                <a:latin typeface="Arial Black" panose="020B0A04020102020204" pitchFamily="34" charset="0"/>
              </a:rPr>
            </a:br>
            <a:br>
              <a:rPr lang="en-GB" dirty="0">
                <a:latin typeface="Arial Black" panose="020B0A04020102020204" pitchFamily="34" charset="0"/>
              </a:rPr>
            </a:br>
            <a:endParaRPr lang="en-GB" dirty="0">
              <a:latin typeface="Arial Black" panose="020B0A04020102020204" pitchFamily="34" charset="0"/>
            </a:endParaRPr>
          </a:p>
        </p:txBody>
      </p:sp>
    </p:spTree>
    <p:extLst>
      <p:ext uri="{BB962C8B-B14F-4D97-AF65-F5344CB8AC3E}">
        <p14:creationId xmlns:p14="http://schemas.microsoft.com/office/powerpoint/2010/main" val="261234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 y="-596293"/>
            <a:ext cx="12214098" cy="8142051"/>
          </a:xfrm>
          <a:prstGeom prst="rect">
            <a:avLst/>
          </a:prstGeom>
        </p:spPr>
      </p:pic>
      <p:pic>
        <p:nvPicPr>
          <p:cNvPr id="1026"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255" y="5991890"/>
            <a:ext cx="2411955" cy="70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6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2770" t="5719" r="3617" b="5073"/>
          <a:stretch/>
        </p:blipFill>
        <p:spPr bwMode="auto">
          <a:xfrm>
            <a:off x="860120" y="-804223"/>
            <a:ext cx="8933543" cy="8415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56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17" y="311859"/>
            <a:ext cx="2801644" cy="1516941"/>
          </a:xfrm>
        </p:spPr>
        <p:txBody>
          <a:bodyPr>
            <a:normAutofit/>
          </a:bodyPr>
          <a:lstStyle/>
          <a:p>
            <a:r>
              <a:rPr lang="en-GB" sz="4000" b="1" dirty="0">
                <a:ea typeface="Verdana" panose="020B0604030504040204" pitchFamily="34" charset="0"/>
              </a:rPr>
              <a:t>Scope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712426" y="97247"/>
            <a:ext cx="6767147" cy="6663506"/>
          </a:xfrm>
          <a:prstGeom prst="rect">
            <a:avLst/>
          </a:prstGeom>
        </p:spPr>
      </p:pic>
    </p:spTree>
    <p:extLst>
      <p:ext uri="{BB962C8B-B14F-4D97-AF65-F5344CB8AC3E}">
        <p14:creationId xmlns:p14="http://schemas.microsoft.com/office/powerpoint/2010/main" val="3247385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A38425529</value>
    </field>
    <field name="Objective-Title">
      <value order="0">2022 - NHS Scotland Event - Governance - Presentation Title Slide - Final</value>
    </field>
    <field name="Objective-Description">
      <value order="0"/>
    </field>
    <field name="Objective-CreationStamp">
      <value order="0">2022-06-07T14:12:36Z</value>
    </field>
    <field name="Objective-IsApproved">
      <value order="0">false</value>
    </field>
    <field name="Objective-IsPublished">
      <value order="0">false</value>
    </field>
    <field name="Objective-DatePublished">
      <value order="0"/>
    </field>
    <field name="Objective-ModificationStamp">
      <value order="0">2022-06-07T14:13:13Z</value>
    </field>
    <field name="Objective-Owner">
      <value order="0">Ramage, Emily E (U445885)</value>
    </field>
    <field name="Objective-Path">
      <value order="0">Objective Global Folder:SG File Plan:Health, nutrition and care:National Health Service (NHS):General:Casework: National Health Service (NHS) - general:DG Health - Business Management and Support: Communications: NHS Scotland Event 2022: 2021-2026</value>
    </field>
    <field name="Objective-Parent">
      <value order="0">DG Health - Business Management and Support: Communications: NHS Scotland Event 2022: 2021-2026</value>
    </field>
    <field name="Objective-State">
      <value order="0">Being Drafted</value>
    </field>
    <field name="Objective-VersionId">
      <value order="0">vA56886902</value>
    </field>
    <field name="Objective-Version">
      <value order="0">0.1</value>
    </field>
    <field name="Objective-VersionNumber">
      <value order="0">1</value>
    </field>
    <field name="Objective-VersionComment">
      <value order="0">First version</value>
    </field>
    <field name="Objective-FileNumber">
      <value order="0">PROJ/46489</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Office Theme</Template>
  <TotalTime>1600</TotalTime>
  <Words>1448</Words>
  <Application>Microsoft Macintosh PowerPoint</Application>
  <PresentationFormat>Widescreen</PresentationFormat>
  <Paragraphs>223</Paragraphs>
  <Slides>28</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Arial Black</vt:lpstr>
      <vt:lpstr>Calibri</vt:lpstr>
      <vt:lpstr>Calibri Light</vt:lpstr>
      <vt:lpstr>Microsoft Sans Serif</vt:lpstr>
      <vt:lpstr>Office Theme</vt:lpstr>
      <vt:lpstr>1_Office Theme</vt:lpstr>
      <vt:lpstr>Innovating Across the Whole System:  digital health and care supporting citizens and service delivery</vt:lpstr>
      <vt:lpstr>   </vt:lpstr>
      <vt:lpstr>PowerPoint Presentation</vt:lpstr>
      <vt:lpstr>Our Citizens and Users: Key Messages</vt:lpstr>
      <vt:lpstr>PowerPoint Presentation</vt:lpstr>
      <vt:lpstr>Data Strategy for Health and Social Care  </vt:lpstr>
      <vt:lpstr>PowerPoint Presentation</vt:lpstr>
      <vt:lpstr>PowerPoint Presentation</vt:lpstr>
      <vt:lpstr>Scope</vt:lpstr>
      <vt:lpstr>Themes</vt:lpstr>
      <vt:lpstr>PowerPoint Presentation</vt:lpstr>
      <vt:lpstr>PowerPoint Presentation</vt:lpstr>
      <vt:lpstr>PowerPoint Presentation</vt:lpstr>
      <vt:lpstr>PowerPoint Presentation</vt:lpstr>
      <vt:lpstr>Thank you</vt:lpstr>
      <vt:lpstr>A Digital Front Door to Health and Care services</vt:lpstr>
      <vt:lpstr>Strategic Imperatives</vt:lpstr>
      <vt:lpstr>PowerPoint Presentation</vt:lpstr>
      <vt:lpstr>Benefits and Drivers</vt:lpstr>
      <vt:lpstr>Vision</vt:lpstr>
      <vt:lpstr>The experience for people</vt:lpstr>
      <vt:lpstr>PowerPoint Presentation</vt:lpstr>
      <vt:lpstr>Scope &amp; Sequence Challenge:</vt:lpstr>
      <vt:lpstr>PowerPoint Presentation</vt:lpstr>
      <vt:lpstr>Roadmap timeline</vt:lpstr>
      <vt:lpstr>Engagement</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White</dc:creator>
  <cp:lastModifiedBy>Nessa Barry</cp:lastModifiedBy>
  <cp:revision>40</cp:revision>
  <dcterms:created xsi:type="dcterms:W3CDTF">2013-05-09T10:58:45Z</dcterms:created>
  <dcterms:modified xsi:type="dcterms:W3CDTF">2022-06-20T11:15:19Z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A38425529</vt:lpwstr>
  </property>
  <property fmtid="{D5CDD505-2E9C-101B-9397-08002B2CF9AE}" pid="4" name="Objective-Title">
    <vt:lpwstr>2022 - NHS Scotland Event - Governance - Presentation Title Slide - Final</vt:lpwstr>
  </property>
  <property fmtid="{D5CDD505-2E9C-101B-9397-08002B2CF9AE}" pid="5" name="Objective-Comment">
    <vt:lpwstr/>
  </property>
  <property fmtid="{D5CDD505-2E9C-101B-9397-08002B2CF9AE}" pid="6" name="Objective-CreationStamp">
    <vt:filetime>2022-06-07T14:13:12Z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2022-06-07T14:13:13Z</vt:filetime>
  </property>
  <property fmtid="{D5CDD505-2E9C-101B-9397-08002B2CF9AE}" pid="11" name="Objective-Owner">
    <vt:lpwstr>Ramage, Emily E (U445885)</vt:lpwstr>
  </property>
  <property fmtid="{D5CDD505-2E9C-101B-9397-08002B2CF9AE}" pid="12" name="Objective-Path">
    <vt:lpwstr>Objective Global Folder:SG File Plan:Health, nutrition and care:National Health Service (NHS):General:Casework: National Health Service (NHS) - general:DG Health - Business Management and Support: Communications: NHS Scotland Event 2022: 2021-2026:</vt:lpwstr>
  </property>
  <property fmtid="{D5CDD505-2E9C-101B-9397-08002B2CF9AE}" pid="13" name="Objective-Parent">
    <vt:lpwstr>DG Health - Business Management and Support: Communications: NHS Scotland Event 2022: 2021-2026</vt:lpwstr>
  </property>
  <property fmtid="{D5CDD505-2E9C-101B-9397-08002B2CF9AE}" pid="14" name="Objective-State">
    <vt:lpwstr>Being Drafted</vt:lpwstr>
  </property>
  <property fmtid="{D5CDD505-2E9C-101B-9397-08002B2CF9AE}" pid="15" name="Objective-Version">
    <vt:lpwstr>0.1</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
  </property>
  <property fmtid="{D5CDD505-2E9C-101B-9397-08002B2CF9AE}" pid="19" name="Objective-Classification">
    <vt:lpwstr>[Inherited - OFFICIAL]</vt:lpwstr>
  </property>
  <property fmtid="{D5CDD505-2E9C-101B-9397-08002B2CF9AE}" pid="20" name="Objective-Caveats">
    <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vA56886902</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