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2"/>
  </p:notesMasterIdLst>
  <p:sldIdLst>
    <p:sldId id="258" r:id="rId6"/>
    <p:sldId id="261" r:id="rId7"/>
    <p:sldId id="262" r:id="rId8"/>
    <p:sldId id="263" r:id="rId9"/>
    <p:sldId id="274" r:id="rId10"/>
    <p:sldId id="275" r:id="rId11"/>
    <p:sldId id="265" r:id="rId12"/>
    <p:sldId id="291" r:id="rId13"/>
    <p:sldId id="266" r:id="rId14"/>
    <p:sldId id="276" r:id="rId15"/>
    <p:sldId id="267" r:id="rId16"/>
    <p:sldId id="268" r:id="rId17"/>
    <p:sldId id="269" r:id="rId18"/>
    <p:sldId id="271" r:id="rId19"/>
    <p:sldId id="272" r:id="rId20"/>
    <p:sldId id="293" r:id="rId21"/>
    <p:sldId id="292" r:id="rId22"/>
    <p:sldId id="273" r:id="rId23"/>
    <p:sldId id="286" r:id="rId24"/>
    <p:sldId id="287" r:id="rId25"/>
    <p:sldId id="283" r:id="rId26"/>
    <p:sldId id="288" r:id="rId27"/>
    <p:sldId id="294" r:id="rId28"/>
    <p:sldId id="289" r:id="rId29"/>
    <p:sldId id="295" r:id="rId30"/>
    <p:sldId id="296" r:id="rId3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38" autoAdjust="0"/>
  </p:normalViewPr>
  <p:slideViewPr>
    <p:cSldViewPr snapToGrid="0">
      <p:cViewPr varScale="1">
        <p:scale>
          <a:sx n="83" d="100"/>
          <a:sy n="83" d="100"/>
        </p:scale>
        <p:origin x="784" y="52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-325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llowdon\Downloads\Graphs%20for%20Polypharmacy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llowdon\Downloads\Graphs%20for%20Polypharmacy%20Data%20(5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Most commonly STOPPED medications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'Drugs Stopped'!$B$1</c:f>
              <c:strCache>
                <c:ptCount val="1"/>
                <c:pt idx="0">
                  <c:v>Frequency of drug cessation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'Drugs Stopped'!$A$2:$A$8</c:f>
              <c:strCache>
                <c:ptCount val="7"/>
                <c:pt idx="0">
                  <c:v>Proton pump inhibitors</c:v>
                </c:pt>
                <c:pt idx="1">
                  <c:v>Opiate analgesia</c:v>
                </c:pt>
                <c:pt idx="2">
                  <c:v>Loop diuretics</c:v>
                </c:pt>
                <c:pt idx="3">
                  <c:v>ACE inhibitors</c:v>
                </c:pt>
                <c:pt idx="4">
                  <c:v>Statins</c:v>
                </c:pt>
                <c:pt idx="5">
                  <c:v>Simple analgesia</c:v>
                </c:pt>
                <c:pt idx="6">
                  <c:v>Replacement therapy</c:v>
                </c:pt>
              </c:strCache>
            </c:strRef>
          </c:cat>
          <c:val>
            <c:numRef>
              <c:f>'Drugs Stopped'!$B$2:$B$8</c:f>
              <c:numCache>
                <c:formatCode>General</c:formatCode>
                <c:ptCount val="7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13</c:v>
                </c:pt>
                <c:pt idx="4">
                  <c:v>15</c:v>
                </c:pt>
                <c:pt idx="5">
                  <c:v>16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BD-4187-8ABD-D1DE52D7D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190400"/>
        <c:axId val="71191936"/>
      </c:barChart>
      <c:catAx>
        <c:axId val="711904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1191936"/>
        <c:crosses val="autoZero"/>
        <c:auto val="1"/>
        <c:lblAlgn val="ctr"/>
        <c:lblOffset val="100"/>
        <c:noMultiLvlLbl val="0"/>
      </c:catAx>
      <c:valAx>
        <c:axId val="7119193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Frequency of cessation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1190400"/>
        <c:crosses val="autoZero"/>
        <c:crossBetween val="between"/>
      </c:valAx>
      <c:spPr>
        <a:ln>
          <a:solidFill>
            <a:prstClr val="black">
              <a:alpha val="65000"/>
            </a:prstClr>
          </a:solidFill>
        </a:ln>
      </c:spPr>
    </c:plotArea>
    <c:plotVisOnly val="1"/>
    <c:dispBlanksAs val="gap"/>
    <c:showDLblsOverMax val="0"/>
  </c:chart>
  <c:spPr>
    <a:noFill/>
    <a:ln w="15875"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Most commonly STARTED</a:t>
            </a:r>
            <a:r>
              <a:rPr lang="en-US" baseline="0" dirty="0"/>
              <a:t> </a:t>
            </a:r>
            <a:r>
              <a:rPr lang="en-US" dirty="0"/>
              <a:t>medications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'Drugs Started'!$B$1</c:f>
              <c:strCache>
                <c:ptCount val="1"/>
                <c:pt idx="0">
                  <c:v>Frequency of initiation</c:v>
                </c:pt>
              </c:strCache>
            </c:strRef>
          </c:tx>
          <c:spPr>
            <a:solidFill>
              <a:srgbClr val="00B050"/>
            </a:solidFill>
            <a:ln w="38100"/>
          </c:spPr>
          <c:invertIfNegative val="0"/>
          <c:cat>
            <c:strRef>
              <c:f>'Drugs Started'!$A$2:$A$6</c:f>
              <c:strCache>
                <c:ptCount val="5"/>
                <c:pt idx="0">
                  <c:v>Opioid analgesia</c:v>
                </c:pt>
                <c:pt idx="1">
                  <c:v>Proton pump inhibitors</c:v>
                </c:pt>
                <c:pt idx="2">
                  <c:v>Simple analgesia</c:v>
                </c:pt>
                <c:pt idx="3">
                  <c:v>Anticoagulation</c:v>
                </c:pt>
                <c:pt idx="4">
                  <c:v>Replacement therapy</c:v>
                </c:pt>
              </c:strCache>
            </c:strRef>
          </c:cat>
          <c:val>
            <c:numRef>
              <c:f>'Drugs Started'!$B$2:$B$6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9</c:v>
                </c:pt>
                <c:pt idx="3">
                  <c:v>9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94-4E3A-B462-83E233685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731584"/>
        <c:axId val="87741568"/>
      </c:barChart>
      <c:catAx>
        <c:axId val="877315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7741568"/>
        <c:crosses val="autoZero"/>
        <c:auto val="1"/>
        <c:lblAlgn val="ctr"/>
        <c:lblOffset val="100"/>
        <c:noMultiLvlLbl val="0"/>
      </c:catAx>
      <c:valAx>
        <c:axId val="8774156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Frequency of initiation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7731584"/>
        <c:crosses val="autoZero"/>
        <c:crossBetween val="between"/>
      </c:valAx>
    </c:plotArea>
    <c:plotVisOnly val="1"/>
    <c:dispBlanksAs val="gap"/>
    <c:showDLblsOverMax val="0"/>
  </c:chart>
  <c:spPr>
    <a:ln w="15875"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9FD4B-C020-4BE7-80F7-254CA140CE66}" type="datetimeFigureOut">
              <a:rPr lang="en-GB" smtClean="0"/>
              <a:pPr/>
              <a:t>17/06/2024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76B19-0BFE-4EDF-93EA-1342C4C7F38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900" b="1" dirty="0"/>
              <a:t>Step 1 (Aims);</a:t>
            </a:r>
          </a:p>
          <a:p>
            <a:pPr lvl="1"/>
            <a:r>
              <a:rPr lang="en-GB" sz="1900" dirty="0"/>
              <a:t>Identify aims &amp; objectives of drug therapy</a:t>
            </a:r>
          </a:p>
          <a:p>
            <a:r>
              <a:rPr lang="en-GB" sz="1900" b="1" dirty="0"/>
              <a:t>Step 2 (Need);</a:t>
            </a:r>
          </a:p>
          <a:p>
            <a:pPr lvl="1"/>
            <a:r>
              <a:rPr lang="en-GB" sz="1900" dirty="0"/>
              <a:t>Identify essential drug therapy</a:t>
            </a:r>
          </a:p>
          <a:p>
            <a:r>
              <a:rPr lang="en-GB" sz="1900" b="1" dirty="0"/>
              <a:t>Step 3 (Need);</a:t>
            </a:r>
          </a:p>
          <a:p>
            <a:pPr lvl="1"/>
            <a:r>
              <a:rPr lang="en-GB" sz="1900" dirty="0"/>
              <a:t>Identify any unnecessary medication</a:t>
            </a:r>
          </a:p>
          <a:p>
            <a:r>
              <a:rPr lang="en-GB" sz="1900" b="1" dirty="0"/>
              <a:t>Step 4 (Effectiveness);</a:t>
            </a:r>
          </a:p>
          <a:p>
            <a:pPr lvl="1"/>
            <a:r>
              <a:rPr lang="en-GB" sz="1900" dirty="0"/>
              <a:t>Are therapeutic objectives achieved?</a:t>
            </a:r>
          </a:p>
          <a:p>
            <a:r>
              <a:rPr lang="en-GB" sz="1900" b="1" dirty="0"/>
              <a:t>Step 5 (Safety);</a:t>
            </a:r>
          </a:p>
          <a:p>
            <a:pPr lvl="1"/>
            <a:r>
              <a:rPr lang="en-GB" sz="1900" dirty="0"/>
              <a:t>Has the patient experienced any ADR’s </a:t>
            </a:r>
            <a:r>
              <a:rPr lang="en-GB" sz="1900" b="1" u="sng" dirty="0"/>
              <a:t>or</a:t>
            </a:r>
            <a:r>
              <a:rPr lang="en-GB" sz="1900" dirty="0"/>
              <a:t> are they at risk of adverse events?</a:t>
            </a:r>
          </a:p>
          <a:p>
            <a:r>
              <a:rPr lang="en-GB" sz="1900" b="1" dirty="0"/>
              <a:t>Step 6 (Cost-effectiveness);</a:t>
            </a:r>
          </a:p>
          <a:p>
            <a:pPr lvl="1"/>
            <a:r>
              <a:rPr lang="en-GB" sz="1900" dirty="0"/>
              <a:t>Is drug therapy cost-effective?</a:t>
            </a:r>
          </a:p>
          <a:p>
            <a:r>
              <a:rPr lang="en-GB" sz="1900" b="1" dirty="0"/>
              <a:t>Step 7 (Adherence / Patient centredness)</a:t>
            </a:r>
            <a:r>
              <a:rPr lang="en-GB" sz="1900" dirty="0"/>
              <a:t>;</a:t>
            </a:r>
          </a:p>
          <a:p>
            <a:pPr lvl="1"/>
            <a:r>
              <a:rPr lang="en-GB" sz="1900" dirty="0"/>
              <a:t>Is the patient willing and able to take medication as intended?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76B19-0BFE-4EDF-93EA-1342C4C7F382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(e.g. bisphosphonates in dependent patients, statin therapy, DOACs, replacement therapies)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76B19-0BFE-4EDF-93EA-1342C4C7F382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hs_ppt_widescreen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" y="0"/>
            <a:ext cx="9139428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2308" y="1760086"/>
            <a:ext cx="7886700" cy="99417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 descr="nhs_ppt_widescreen_v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6" t="57139" b="21431"/>
          <a:stretch/>
        </p:blipFill>
        <p:spPr>
          <a:xfrm>
            <a:off x="6717082" y="3936302"/>
            <a:ext cx="2334539" cy="1102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88" y="4342422"/>
            <a:ext cx="1304927" cy="49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0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hs_ppt_widescreen2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42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AE3-FD97-44DC-8D39-0996EB8D0EE8}" type="datetimeFigureOut">
              <a:rPr lang="en-GB" smtClean="0"/>
              <a:pPr/>
              <a:t>17/06/2024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4F2-4FC3-4444-8AA3-1C09FF3581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214992" y="3992672"/>
            <a:ext cx="1841326" cy="1005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pic>
        <p:nvPicPr>
          <p:cNvPr id="10" name="Content Placeholder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44" y="4336574"/>
            <a:ext cx="1364744" cy="49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5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CEAE3-FD97-44DC-8D39-0996EB8D0EE8}" type="datetimeFigureOut">
              <a:rPr lang="en-GB" smtClean="0"/>
              <a:pPr/>
              <a:t>17/06/2024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564F2-4FC3-4444-8AA3-1C09FF35812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81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rapeutics.scot.nhs.uk/wp-content/uploads/2018/09/Polypharmacy-Guidance-2018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308" y="1445079"/>
            <a:ext cx="7886700" cy="1309180"/>
          </a:xfrm>
        </p:spPr>
        <p:txBody>
          <a:bodyPr>
            <a:normAutofit fontScale="90000"/>
          </a:bodyPr>
          <a:lstStyle/>
          <a:p>
            <a:r>
              <a:rPr lang="en-US" dirty="0"/>
              <a:t>Optimising Medications</a:t>
            </a:r>
            <a:br>
              <a:rPr lang="en-US" dirty="0"/>
            </a:br>
            <a:r>
              <a:rPr lang="en-US" dirty="0"/>
              <a:t>Reducing Inappropriate Polypharmacy and Enhancing Patient Care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5557" y="3401786"/>
            <a:ext cx="4302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Dr Alison McCulloch </a:t>
            </a:r>
          </a:p>
          <a:p>
            <a:r>
              <a:rPr lang="en-GB" i="1" dirty="0">
                <a:solidFill>
                  <a:schemeClr val="bg1"/>
                </a:solidFill>
              </a:rPr>
              <a:t>Consultant  and Clinical Lead in Medicine for the Elderly</a:t>
            </a:r>
          </a:p>
          <a:p>
            <a:r>
              <a:rPr lang="en-GB" i="1" dirty="0">
                <a:solidFill>
                  <a:schemeClr val="bg1"/>
                </a:solidFill>
              </a:rPr>
              <a:t>Ninewells Hospital, NHS Tayside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0792" y="3401786"/>
            <a:ext cx="4302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Karen Lowdon</a:t>
            </a:r>
          </a:p>
          <a:p>
            <a:r>
              <a:rPr lang="en-GB" i="1" dirty="0">
                <a:solidFill>
                  <a:schemeClr val="bg1"/>
                </a:solidFill>
              </a:rPr>
              <a:t>Lead Clinical Pharmacist, Medicine for the Elderly</a:t>
            </a:r>
          </a:p>
          <a:p>
            <a:r>
              <a:rPr lang="en-GB" i="1" dirty="0">
                <a:solidFill>
                  <a:schemeClr val="bg1"/>
                </a:solidFill>
              </a:rPr>
              <a:t>Ninewells Hospital, NHS Tayside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8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73846"/>
            <a:ext cx="7396844" cy="994172"/>
          </a:xfrm>
        </p:spPr>
        <p:txBody>
          <a:bodyPr/>
          <a:lstStyle/>
          <a:p>
            <a:r>
              <a:rPr lang="en-GB" dirty="0"/>
              <a:t>What Do You Think Most Commonly Stopped Medications Were?</a:t>
            </a:r>
          </a:p>
        </p:txBody>
      </p:sp>
      <p:pic>
        <p:nvPicPr>
          <p:cNvPr id="4" name="Content Placeholder 3" descr="mentimeter_qr_code_ Parallel 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40844" y="1370013"/>
            <a:ext cx="3262312" cy="32623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47858" y="4196443"/>
            <a:ext cx="1763486" cy="824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Medications Stopped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6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47858" y="4196443"/>
            <a:ext cx="1763486" cy="824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Medications Started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6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Points From Our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8400" dirty="0">
                <a:solidFill>
                  <a:srgbClr val="7030A0"/>
                </a:solidFill>
              </a:rPr>
              <a:t>Opportunity for medication review during admission </a:t>
            </a:r>
          </a:p>
          <a:p>
            <a:pPr lvl="1">
              <a:buFont typeface="Wingdings" pitchFamily="2" charset="2"/>
              <a:buChar char="Ø"/>
            </a:pPr>
            <a:r>
              <a:rPr lang="en-GB" sz="8400" dirty="0">
                <a:solidFill>
                  <a:srgbClr val="7030A0"/>
                </a:solidFill>
              </a:rPr>
              <a:t>shared decision making</a:t>
            </a:r>
          </a:p>
          <a:p>
            <a:pPr lvl="1">
              <a:buFont typeface="Wingdings" pitchFamily="2" charset="2"/>
              <a:buChar char="Ø"/>
            </a:pPr>
            <a:r>
              <a:rPr lang="en-GB" sz="8400" dirty="0">
                <a:solidFill>
                  <a:srgbClr val="7030A0"/>
                </a:solidFill>
              </a:rPr>
              <a:t>realistic medicine</a:t>
            </a:r>
            <a:br>
              <a:rPr lang="en-GB" sz="8400" dirty="0"/>
            </a:br>
            <a:endParaRPr lang="en-GB" sz="8400" dirty="0"/>
          </a:p>
          <a:p>
            <a:r>
              <a:rPr lang="en-GB" sz="8400" dirty="0">
                <a:solidFill>
                  <a:srgbClr val="00B050"/>
                </a:solidFill>
              </a:rPr>
              <a:t> Improve engagement with all prescribers</a:t>
            </a:r>
          </a:p>
          <a:p>
            <a:pPr>
              <a:buNone/>
            </a:pPr>
            <a:endParaRPr lang="en-GB" sz="8400" dirty="0"/>
          </a:p>
          <a:p>
            <a:r>
              <a:rPr lang="en-GB" sz="8400" dirty="0">
                <a:solidFill>
                  <a:srgbClr val="FF66FF"/>
                </a:solidFill>
              </a:rPr>
              <a:t>55.3% de-prescribing activity</a:t>
            </a:r>
          </a:p>
          <a:p>
            <a:endParaRPr lang="en-GB" sz="8400" dirty="0"/>
          </a:p>
          <a:p>
            <a:r>
              <a:rPr lang="en-GB" sz="8400" dirty="0">
                <a:solidFill>
                  <a:schemeClr val="accent1"/>
                </a:solidFill>
              </a:rPr>
              <a:t>Increasing frailty - need for more assertive de-prescribing decisions </a:t>
            </a:r>
          </a:p>
          <a:p>
            <a:pPr>
              <a:buNone/>
            </a:pPr>
            <a:r>
              <a:rPr lang="en-GB" sz="8400" dirty="0"/>
              <a:t>   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Consider iatrogenic presentations and missed presentations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Prescribing cascades – are you starting a new medication to manage the side effects of another?</a:t>
            </a:r>
          </a:p>
          <a:p>
            <a:endParaRPr lang="en-GB" dirty="0"/>
          </a:p>
          <a:p>
            <a:r>
              <a:rPr lang="en-GB" dirty="0"/>
              <a:t>Culture change &amp; transforming best practice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Why Does This Matter?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95" t="2896" r="1301" b="2896"/>
          <a:stretch>
            <a:fillRect/>
          </a:stretch>
        </p:blipFill>
        <p:spPr bwMode="auto">
          <a:xfrm>
            <a:off x="718477" y="1119001"/>
            <a:ext cx="6310993" cy="351332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55620" y="4622809"/>
            <a:ext cx="29881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With thanks to Hilary Provan (Improvement Academy, NHS Tayside)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865415" y="1298121"/>
            <a:ext cx="68498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86 year old female. Retired lecturer. Clinical Frailty Scale 6. </a:t>
            </a:r>
          </a:p>
          <a:p>
            <a:pPr algn="ctr"/>
            <a:r>
              <a:rPr lang="en-US" dirty="0"/>
              <a:t>Admitted to hospital with falls and poor oral intake. </a:t>
            </a:r>
          </a:p>
          <a:p>
            <a:pPr algn="ctr"/>
            <a:r>
              <a:rPr lang="en-US" dirty="0"/>
              <a:t>Past medical history: Atrial fibrillation, hypothyroid, hypertension, polymyalgia rheumatica</a:t>
            </a:r>
          </a:p>
          <a:p>
            <a:pPr algn="ctr"/>
            <a:r>
              <a:rPr lang="en-US" dirty="0"/>
              <a:t>No known drug allergies</a:t>
            </a:r>
          </a:p>
        </p:txBody>
      </p:sp>
      <p:pic>
        <p:nvPicPr>
          <p:cNvPr id="37890" name="Picture 2" descr="WMTY Logo - Health and Social Care Alliance Scot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954" y="2304369"/>
            <a:ext cx="2324472" cy="2496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036" y="544169"/>
            <a:ext cx="5185742" cy="427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Experiences Of Medication Reviews....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 is involved?</a:t>
            </a:r>
          </a:p>
          <a:p>
            <a:endParaRPr lang="en-GB" dirty="0"/>
          </a:p>
          <a:p>
            <a:r>
              <a:rPr lang="en-GB" dirty="0"/>
              <a:t>Is this part of your daily practice?</a:t>
            </a:r>
          </a:p>
          <a:p>
            <a:endParaRPr lang="en-GB" dirty="0"/>
          </a:p>
          <a:p>
            <a:r>
              <a:rPr lang="en-GB" dirty="0"/>
              <a:t>What is involved in a medication review? </a:t>
            </a:r>
          </a:p>
          <a:p>
            <a:endParaRPr lang="en-GB" dirty="0"/>
          </a:p>
          <a:p>
            <a:r>
              <a:rPr lang="en-GB" dirty="0"/>
              <a:t>How is this done?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039"/>
            <a:ext cx="7886700" cy="994172"/>
          </a:xfrm>
        </p:spPr>
        <p:txBody>
          <a:bodyPr/>
          <a:lstStyle/>
          <a:p>
            <a:r>
              <a:rPr lang="en-GB" dirty="0"/>
              <a:t>Where are we now?</a:t>
            </a:r>
          </a:p>
        </p:txBody>
      </p:sp>
      <p:pic>
        <p:nvPicPr>
          <p:cNvPr id="4" name="Picture 2" descr="http://ms19.preview-idgmicrosite.idgconnect.com/IMG/699/18699/where-are-we3702-500x376.jpg?141517226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2909" y="1370013"/>
            <a:ext cx="4338181" cy="3262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Polypharmacy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advances in medical management</a:t>
            </a:r>
          </a:p>
          <a:p>
            <a:endParaRPr lang="en-GB" dirty="0"/>
          </a:p>
          <a:p>
            <a:r>
              <a:rPr lang="en-GB" dirty="0"/>
              <a:t>evidence-based medicine</a:t>
            </a:r>
          </a:p>
          <a:p>
            <a:endParaRPr lang="en-GB" dirty="0"/>
          </a:p>
          <a:p>
            <a:r>
              <a:rPr lang="en-GB" dirty="0"/>
              <a:t>ageing population</a:t>
            </a:r>
          </a:p>
          <a:p>
            <a:endParaRPr lang="en-GB" dirty="0"/>
          </a:p>
          <a:p>
            <a:r>
              <a:rPr lang="en-GB" dirty="0"/>
              <a:t>multi-morbidities</a:t>
            </a:r>
          </a:p>
          <a:p>
            <a:endParaRPr lang="en-GB" dirty="0"/>
          </a:p>
          <a:p>
            <a:r>
              <a:rPr lang="en-GB" dirty="0"/>
              <a:t>complex care needs</a:t>
            </a:r>
          </a:p>
          <a:p>
            <a:endParaRPr lang="en-GB" dirty="0"/>
          </a:p>
        </p:txBody>
      </p:sp>
      <p:pic>
        <p:nvPicPr>
          <p:cNvPr id="4" name="Picture 2" descr="C:\Users\kllowdon\AppData\Local\Microsoft\Windows\INetCache\IE\2XV0HCRG\bigstock-Cocktail-Of-Pills-And-Tablets-52225042-640-pix[1].jpg"/>
          <p:cNvPicPr>
            <a:picLocks noChangeAspect="1" noChangeArrowheads="1"/>
          </p:cNvPicPr>
          <p:nvPr/>
        </p:nvPicPr>
        <p:blipFill>
          <a:blip r:embed="rId2" cstate="print"/>
          <a:srcRect b="6305"/>
          <a:stretch>
            <a:fillRect/>
          </a:stretch>
        </p:blipFill>
        <p:spPr bwMode="auto">
          <a:xfrm>
            <a:off x="5211909" y="1748115"/>
            <a:ext cx="3600400" cy="1909478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7364186" y="4204607"/>
            <a:ext cx="1575707" cy="742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Strategic/Leadership Vision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1631" y="1053383"/>
            <a:ext cx="8197820" cy="4000310"/>
            <a:chOff x="121362" y="104024"/>
            <a:chExt cx="8687023" cy="4239028"/>
          </a:xfrm>
        </p:grpSpPr>
        <p:sp>
          <p:nvSpPr>
            <p:cNvPr id="5" name="TextBox 1">
              <a:extLst>
                <a:ext uri="{FF2B5EF4-FFF2-40B4-BE49-F238E27FC236}">
                  <a16:creationId xmlns:a16="http://schemas.microsoft.com/office/drawing/2014/main" id="{DABEE1EF-8B2E-5005-FFDF-F5E170365F26}"/>
                </a:ext>
              </a:extLst>
            </p:cNvPr>
            <p:cNvSpPr txBox="1"/>
            <p:nvPr/>
          </p:nvSpPr>
          <p:spPr>
            <a:xfrm>
              <a:off x="5997556" y="4104524"/>
              <a:ext cx="2773998" cy="23852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4472C4"/>
              </a:solidFill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800" dirty="0">
                  <a:solidFill>
                    <a:schemeClr val="bg1"/>
                  </a:solidFill>
                  <a:cs typeface="Calibri"/>
                </a:rPr>
                <a:t>                          </a:t>
              </a:r>
              <a:r>
                <a:rPr lang="en-GB" sz="1100" dirty="0">
                  <a:solidFill>
                    <a:schemeClr val="bg1"/>
                  </a:solidFill>
                  <a:cs typeface="Calibri"/>
                </a:rPr>
                <a:t> What Matters To You?</a:t>
              </a:r>
              <a:endParaRPr lang="en-US" dirty="0">
                <a:solidFill>
                  <a:schemeClr val="bg1"/>
                </a:solidFill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6" name="TextBox 1">
              <a:extLst>
                <a:ext uri="{FF2B5EF4-FFF2-40B4-BE49-F238E27FC236}">
                  <a16:creationId xmlns:a16="http://schemas.microsoft.com/office/drawing/2014/main" id="{BDBD2546-8ED6-F266-92EC-2793CAE18CC4}"/>
                </a:ext>
              </a:extLst>
            </p:cNvPr>
            <p:cNvSpPr txBox="1"/>
            <p:nvPr/>
          </p:nvSpPr>
          <p:spPr>
            <a:xfrm>
              <a:off x="2705136" y="4104525"/>
              <a:ext cx="2978876" cy="23852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4472C4"/>
              </a:solidFill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800" dirty="0">
                  <a:cs typeface="Calibri"/>
                </a:rPr>
                <a:t>                                  </a:t>
              </a:r>
              <a:r>
                <a:rPr lang="en-GB" sz="800" dirty="0">
                  <a:solidFill>
                    <a:schemeClr val="bg1"/>
                  </a:solidFill>
                  <a:cs typeface="Calibri"/>
                </a:rPr>
                <a:t>  </a:t>
              </a:r>
              <a:r>
                <a:rPr lang="en-GB" sz="1100" dirty="0">
                  <a:solidFill>
                    <a:schemeClr val="bg1"/>
                  </a:solidFill>
                  <a:cs typeface="Calibri"/>
                </a:rPr>
                <a:t>   Realistic Medicine</a:t>
              </a:r>
            </a:p>
          </p:txBody>
        </p:sp>
        <p:sp>
          <p:nvSpPr>
            <p:cNvPr id="7" name="TextBox 1">
              <a:extLst>
                <a:ext uri="{FF2B5EF4-FFF2-40B4-BE49-F238E27FC236}">
                  <a16:creationId xmlns:a16="http://schemas.microsoft.com/office/drawing/2014/main" id="{31BB12F8-0D81-A0BC-2A34-77FB89C49959}"/>
                </a:ext>
              </a:extLst>
            </p:cNvPr>
            <p:cNvSpPr txBox="1"/>
            <p:nvPr/>
          </p:nvSpPr>
          <p:spPr>
            <a:xfrm>
              <a:off x="121362" y="104024"/>
              <a:ext cx="8548606" cy="36691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4472C4"/>
              </a:solidFill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solidFill>
                    <a:schemeClr val="bg1"/>
                  </a:solidFill>
                  <a:ea typeface="Calibri"/>
                  <a:cs typeface="Calibri"/>
                </a:rPr>
                <a:t>Optimising Medication Management</a:t>
              </a:r>
            </a:p>
          </p:txBody>
        </p:sp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E42879E7-10F7-1843-510E-10B735E75E41}"/>
                </a:ext>
              </a:extLst>
            </p:cNvPr>
            <p:cNvSpPr txBox="1"/>
            <p:nvPr/>
          </p:nvSpPr>
          <p:spPr>
            <a:xfrm>
              <a:off x="248154" y="938096"/>
              <a:ext cx="1388146" cy="178712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/>
                  </a:solidFill>
                  <a:ea typeface="Calibri"/>
                  <a:cs typeface="Calibri"/>
                </a:rPr>
                <a:t>The aim is to optimise  medications for patients admitted to Acute Services, NHS Tayside</a:t>
              </a:r>
              <a:r>
                <a:rPr lang="en-GB" dirty="0">
                  <a:solidFill>
                    <a:schemeClr val="bg1"/>
                  </a:solidFill>
                  <a:ea typeface="Calibri"/>
                  <a:cs typeface="Calibri"/>
                </a:rPr>
                <a:t>.</a:t>
              </a:r>
            </a:p>
          </p:txBody>
        </p:sp>
        <p:sp>
          <p:nvSpPr>
            <p:cNvPr id="9" name="TextBox 1">
              <a:extLst>
                <a:ext uri="{FF2B5EF4-FFF2-40B4-BE49-F238E27FC236}">
                  <a16:creationId xmlns:a16="http://schemas.microsoft.com/office/drawing/2014/main" id="{82DBFD03-0BAB-E905-F759-23662B099F51}"/>
                </a:ext>
              </a:extLst>
            </p:cNvPr>
            <p:cNvSpPr txBox="1"/>
            <p:nvPr/>
          </p:nvSpPr>
          <p:spPr>
            <a:xfrm>
              <a:off x="564368" y="509428"/>
              <a:ext cx="719149" cy="366911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cs typeface="Calibri"/>
                </a:rPr>
                <a:t>  </a:t>
              </a:r>
              <a:r>
                <a:rPr lang="en-GB" sz="1600" dirty="0">
                  <a:solidFill>
                    <a:schemeClr val="bg1"/>
                  </a:solidFill>
                  <a:cs typeface="Calibri"/>
                </a:rPr>
                <a:t>AIM</a:t>
              </a:r>
              <a:endParaRPr lang="en-GB" dirty="0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3B95323C-254B-00A3-2BFE-2A4B53D37AC4}"/>
                </a:ext>
              </a:extLst>
            </p:cNvPr>
            <p:cNvSpPr txBox="1"/>
            <p:nvPr/>
          </p:nvSpPr>
          <p:spPr>
            <a:xfrm>
              <a:off x="1871663" y="500670"/>
              <a:ext cx="1650206" cy="346249"/>
            </a:xfrm>
            <a:prstGeom prst="rect">
              <a:avLst/>
            </a:prstGeom>
            <a:solidFill>
              <a:schemeClr val="accent1"/>
            </a:solidFill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cs typeface="Calibri"/>
                </a:rPr>
                <a:t> </a:t>
              </a:r>
              <a:r>
                <a:rPr lang="en-GB" sz="1600" dirty="0">
                  <a:cs typeface="Calibri"/>
                </a:rPr>
                <a:t> </a:t>
              </a:r>
              <a:r>
                <a:rPr lang="en-GB" sz="1600" dirty="0">
                  <a:solidFill>
                    <a:schemeClr val="bg1"/>
                  </a:solidFill>
                  <a:cs typeface="Calibri"/>
                </a:rPr>
                <a:t>Primary Drivers</a:t>
              </a:r>
              <a:endParaRPr lang="en-GB" dirty="0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11" name="TextBox 1">
              <a:extLst>
                <a:ext uri="{FF2B5EF4-FFF2-40B4-BE49-F238E27FC236}">
                  <a16:creationId xmlns:a16="http://schemas.microsoft.com/office/drawing/2014/main" id="{F16A5EDE-DDAC-D126-8ED4-814837ABC6D4}"/>
                </a:ext>
              </a:extLst>
            </p:cNvPr>
            <p:cNvSpPr txBox="1"/>
            <p:nvPr/>
          </p:nvSpPr>
          <p:spPr>
            <a:xfrm>
              <a:off x="3879057" y="509851"/>
              <a:ext cx="2021681" cy="334297"/>
            </a:xfrm>
            <a:prstGeom prst="rect">
              <a:avLst/>
            </a:prstGeom>
            <a:solidFill>
              <a:schemeClr val="accent1"/>
            </a:solidFill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dirty="0">
                  <a:cs typeface="Calibri"/>
                </a:rPr>
                <a:t> </a:t>
              </a:r>
              <a:r>
                <a:rPr lang="en-GB" sz="1600" dirty="0">
                  <a:solidFill>
                    <a:schemeClr val="bg1"/>
                  </a:solidFill>
                  <a:cs typeface="Calibri"/>
                </a:rPr>
                <a:t> Secondary Drivers</a:t>
              </a:r>
            </a:p>
          </p:txBody>
        </p:sp>
        <p:sp>
          <p:nvSpPr>
            <p:cNvPr id="12" name="TextBox 1">
              <a:extLst>
                <a:ext uri="{FF2B5EF4-FFF2-40B4-BE49-F238E27FC236}">
                  <a16:creationId xmlns:a16="http://schemas.microsoft.com/office/drawing/2014/main" id="{3A79CDC3-3387-A37D-3E95-9173AA59773C}"/>
                </a:ext>
              </a:extLst>
            </p:cNvPr>
            <p:cNvSpPr txBox="1"/>
            <p:nvPr/>
          </p:nvSpPr>
          <p:spPr>
            <a:xfrm>
              <a:off x="6450807" y="510730"/>
              <a:ext cx="1619402" cy="346249"/>
            </a:xfrm>
            <a:prstGeom prst="rect">
              <a:avLst/>
            </a:prstGeom>
            <a:solidFill>
              <a:schemeClr val="accent1"/>
            </a:solidFill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dirty="0">
                  <a:solidFill>
                    <a:schemeClr val="bg1"/>
                  </a:solidFill>
                  <a:cs typeface="Calibri"/>
                </a:rPr>
                <a:t>Workstreams</a:t>
              </a:r>
              <a:endParaRPr lang="en-GB" sz="1600" dirty="0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  <p:sp>
          <p:nvSpPr>
            <p:cNvPr id="13" name="TextBox 1">
              <a:extLst>
                <a:ext uri="{FF2B5EF4-FFF2-40B4-BE49-F238E27FC236}">
                  <a16:creationId xmlns:a16="http://schemas.microsoft.com/office/drawing/2014/main" id="{9884F514-167D-5631-E9F1-3F776E952AF2}"/>
                </a:ext>
              </a:extLst>
            </p:cNvPr>
            <p:cNvSpPr txBox="1"/>
            <p:nvPr/>
          </p:nvSpPr>
          <p:spPr>
            <a:xfrm>
              <a:off x="1878806" y="922733"/>
              <a:ext cx="1643063" cy="40780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100" dirty="0"/>
                <a:t>Identify patients for review</a:t>
              </a:r>
            </a:p>
          </p:txBody>
        </p:sp>
        <p:sp>
          <p:nvSpPr>
            <p:cNvPr id="14" name="TextBox 1">
              <a:extLst>
                <a:ext uri="{FF2B5EF4-FFF2-40B4-BE49-F238E27FC236}">
                  <a16:creationId xmlns:a16="http://schemas.microsoft.com/office/drawing/2014/main" id="{60BB66EC-7427-B8B6-E9E8-F9261FF4B082}"/>
                </a:ext>
              </a:extLst>
            </p:cNvPr>
            <p:cNvSpPr txBox="1"/>
            <p:nvPr/>
          </p:nvSpPr>
          <p:spPr>
            <a:xfrm>
              <a:off x="1886672" y="2046583"/>
              <a:ext cx="1627001" cy="4321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100" dirty="0">
                  <a:ea typeface="Calibri"/>
                  <a:cs typeface="Calibri"/>
                </a:rPr>
                <a:t>Reliable communication of medication review </a:t>
              </a:r>
            </a:p>
          </p:txBody>
        </p:sp>
        <p:sp>
          <p:nvSpPr>
            <p:cNvPr id="15" name="TextBox 1">
              <a:extLst>
                <a:ext uri="{FF2B5EF4-FFF2-40B4-BE49-F238E27FC236}">
                  <a16:creationId xmlns:a16="http://schemas.microsoft.com/office/drawing/2014/main" id="{3E79DE80-AE3B-4E11-18F2-D20ACF811809}"/>
                </a:ext>
              </a:extLst>
            </p:cNvPr>
            <p:cNvSpPr txBox="1"/>
            <p:nvPr/>
          </p:nvSpPr>
          <p:spPr>
            <a:xfrm>
              <a:off x="1886670" y="2628996"/>
              <a:ext cx="1627002" cy="4321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100" dirty="0">
                  <a:ea typeface="Calibri"/>
                  <a:cs typeface="Calibri"/>
                </a:rPr>
                <a:t>Reduce number of inappropriate medicines</a:t>
              </a:r>
            </a:p>
          </p:txBody>
        </p:sp>
        <p:sp>
          <p:nvSpPr>
            <p:cNvPr id="16" name="TextBox 1">
              <a:extLst>
                <a:ext uri="{FF2B5EF4-FFF2-40B4-BE49-F238E27FC236}">
                  <a16:creationId xmlns:a16="http://schemas.microsoft.com/office/drawing/2014/main" id="{6D71E2D3-5CE5-DD94-49B4-68DB79FAE75C}"/>
                </a:ext>
              </a:extLst>
            </p:cNvPr>
            <p:cNvSpPr txBox="1"/>
            <p:nvPr/>
          </p:nvSpPr>
          <p:spPr>
            <a:xfrm>
              <a:off x="3893343" y="934586"/>
              <a:ext cx="2007394" cy="4154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100" dirty="0">
                  <a:ea typeface="Calibri"/>
                  <a:cs typeface="Calibri"/>
                </a:rPr>
                <a:t>Early identification of patients for medication review</a:t>
              </a:r>
            </a:p>
          </p:txBody>
        </p:sp>
        <p:sp>
          <p:nvSpPr>
            <p:cNvPr id="17" name="TextBox 1">
              <a:extLst>
                <a:ext uri="{FF2B5EF4-FFF2-40B4-BE49-F238E27FC236}">
                  <a16:creationId xmlns:a16="http://schemas.microsoft.com/office/drawing/2014/main" id="{857D48E2-4907-01C7-24A5-E09971E72660}"/>
                </a:ext>
              </a:extLst>
            </p:cNvPr>
            <p:cNvSpPr txBox="1"/>
            <p:nvPr/>
          </p:nvSpPr>
          <p:spPr>
            <a:xfrm>
              <a:off x="3893343" y="1479292"/>
              <a:ext cx="1989830" cy="40780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100" dirty="0">
                  <a:ea typeface="Calibri"/>
                  <a:cs typeface="Calibri"/>
                </a:rPr>
                <a:t>Shared Decision making -</a:t>
              </a:r>
            </a:p>
            <a:p>
              <a:r>
                <a:rPr lang="en-GB" sz="1100" dirty="0">
                  <a:ea typeface="Calibri"/>
                  <a:cs typeface="Calibri"/>
                </a:rPr>
                <a:t>What matters to the patient?</a:t>
              </a:r>
            </a:p>
          </p:txBody>
        </p:sp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1DB08719-B244-EA67-88AD-0FEB3909A2AB}"/>
                </a:ext>
              </a:extLst>
            </p:cNvPr>
            <p:cNvSpPr txBox="1"/>
            <p:nvPr/>
          </p:nvSpPr>
          <p:spPr>
            <a:xfrm>
              <a:off x="3893343" y="2539530"/>
              <a:ext cx="1959898" cy="6355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100" dirty="0">
                  <a:ea typeface="Calibri"/>
                  <a:cs typeface="Calibri"/>
                </a:rPr>
                <a:t>Culture change and champion reduction of inappropriate polypharmacy</a:t>
              </a:r>
            </a:p>
          </p:txBody>
        </p:sp>
        <p:sp>
          <p:nvSpPr>
            <p:cNvPr id="19" name="TextBox 1">
              <a:extLst>
                <a:ext uri="{FF2B5EF4-FFF2-40B4-BE49-F238E27FC236}">
                  <a16:creationId xmlns:a16="http://schemas.microsoft.com/office/drawing/2014/main" id="{33F6DA5E-0AE4-3369-A06D-F6F713B59C25}"/>
                </a:ext>
              </a:extLst>
            </p:cNvPr>
            <p:cNvSpPr txBox="1"/>
            <p:nvPr/>
          </p:nvSpPr>
          <p:spPr>
            <a:xfrm>
              <a:off x="205889" y="4104525"/>
              <a:ext cx="2202497" cy="23852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4472C4"/>
              </a:solidFill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800" dirty="0">
                  <a:cs typeface="Calibri"/>
                </a:rPr>
                <a:t>       </a:t>
              </a:r>
              <a:r>
                <a:rPr lang="en-GB" sz="1100" dirty="0">
                  <a:cs typeface="Calibri"/>
                </a:rPr>
                <a:t>         </a:t>
              </a:r>
              <a:r>
                <a:rPr lang="en-GB" sz="1100" dirty="0">
                  <a:solidFill>
                    <a:schemeClr val="bg1"/>
                  </a:solidFill>
                  <a:cs typeface="Calibri"/>
                </a:rPr>
                <a:t>     Quality Strategy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">
              <a:extLst>
                <a:ext uri="{FF2B5EF4-FFF2-40B4-BE49-F238E27FC236}">
                  <a16:creationId xmlns:a16="http://schemas.microsoft.com/office/drawing/2014/main" id="{E5B9FE94-A4B7-C717-34B4-D40B17802B04}"/>
                </a:ext>
              </a:extLst>
            </p:cNvPr>
            <p:cNvSpPr txBox="1"/>
            <p:nvPr/>
          </p:nvSpPr>
          <p:spPr>
            <a:xfrm>
              <a:off x="183748" y="3763179"/>
              <a:ext cx="8624637" cy="346249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>
                  <a:solidFill>
                    <a:schemeClr val="bg1"/>
                  </a:solidFill>
                  <a:cs typeface="Calibri"/>
                </a:rPr>
                <a:t>National drivers and principles to consider </a:t>
              </a:r>
              <a:endParaRPr lang="en-GB" dirty="0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D78387-208A-7612-9BCD-5C382DD4E4F8}"/>
                </a:ext>
              </a:extLst>
            </p:cNvPr>
            <p:cNvSpPr txBox="1"/>
            <p:nvPr/>
          </p:nvSpPr>
          <p:spPr>
            <a:xfrm>
              <a:off x="3884954" y="2026189"/>
              <a:ext cx="1961255" cy="40780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100" dirty="0">
                  <a:ea typeface="Calibri"/>
                  <a:cs typeface="Calibri"/>
                </a:rPr>
                <a:t>Utilise digital systems to support development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820401-0663-DB0A-478C-0EFB6AD5A7CB}"/>
                </a:ext>
              </a:extLst>
            </p:cNvPr>
            <p:cNvSpPr txBox="1"/>
            <p:nvPr/>
          </p:nvSpPr>
          <p:spPr>
            <a:xfrm>
              <a:off x="3893343" y="3329708"/>
              <a:ext cx="1950702" cy="23852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100" dirty="0">
                  <a:ea typeface="Calibri"/>
                  <a:cs typeface="Calibri"/>
                </a:rPr>
                <a:t>Educate and share learning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73046B-75EB-C3F3-FAA5-AFBCA726C7FA}"/>
                </a:ext>
              </a:extLst>
            </p:cNvPr>
            <p:cNvSpPr txBox="1"/>
            <p:nvPr/>
          </p:nvSpPr>
          <p:spPr>
            <a:xfrm>
              <a:off x="6452784" y="977120"/>
              <a:ext cx="1611572" cy="30168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dirty="0">
                  <a:solidFill>
                    <a:schemeClr val="bg1"/>
                  </a:solidFill>
                  <a:ea typeface="Calibri"/>
                  <a:cs typeface="Calibri"/>
                </a:rPr>
                <a:t>Education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5A5A8C3-937F-22A1-42ED-E1856BE125BD}"/>
                </a:ext>
              </a:extLst>
            </p:cNvPr>
            <p:cNvSpPr txBox="1"/>
            <p:nvPr/>
          </p:nvSpPr>
          <p:spPr>
            <a:xfrm>
              <a:off x="6469561" y="2671369"/>
              <a:ext cx="1612097" cy="30168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ea typeface="Calibri"/>
                  <a:cs typeface="Calibri"/>
                </a:rPr>
                <a:t>Culture change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DBC8FE-B676-2E41-E179-3B1036F643DD}"/>
                </a:ext>
              </a:extLst>
            </p:cNvPr>
            <p:cNvSpPr txBox="1"/>
            <p:nvPr/>
          </p:nvSpPr>
          <p:spPr>
            <a:xfrm>
              <a:off x="6444395" y="3285074"/>
              <a:ext cx="1654568" cy="30168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ea typeface="Calibri"/>
                  <a:cs typeface="Calibri"/>
                </a:rPr>
                <a:t>Public health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86671" y="3211408"/>
              <a:ext cx="1635655" cy="4321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68580" tIns="34290" rIns="68580" bIns="34290" rtlCol="0">
              <a:spAutoFit/>
            </a:bodyPr>
            <a:lstStyle/>
            <a:p>
              <a:r>
                <a:rPr lang="en-GB" sz="1100" dirty="0"/>
                <a:t>Develop education and share best practice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86933" y="1480811"/>
              <a:ext cx="1621631" cy="4154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68580" tIns="34290" rIns="68580" bIns="34290" rtlCol="0">
              <a:spAutoFit/>
            </a:bodyPr>
            <a:lstStyle/>
            <a:p>
              <a:r>
                <a:rPr lang="en-GB" sz="1100" dirty="0"/>
                <a:t>Undertake medication review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673046B-75EB-C3F3-FAA5-AFBCA726C7FA}"/>
                </a:ext>
              </a:extLst>
            </p:cNvPr>
            <p:cNvSpPr txBox="1"/>
            <p:nvPr/>
          </p:nvSpPr>
          <p:spPr>
            <a:xfrm>
              <a:off x="6461173" y="1512903"/>
              <a:ext cx="1594532" cy="30168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dirty="0">
                  <a:solidFill>
                    <a:schemeClr val="bg1"/>
                  </a:solidFill>
                </a:rPr>
                <a:t>Service delivery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73046B-75EB-C3F3-FAA5-AFBCA726C7FA}"/>
                </a:ext>
              </a:extLst>
            </p:cNvPr>
            <p:cNvSpPr txBox="1"/>
            <p:nvPr/>
          </p:nvSpPr>
          <p:spPr>
            <a:xfrm>
              <a:off x="6469561" y="2107997"/>
              <a:ext cx="1594796" cy="30168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dirty="0">
                  <a:solidFill>
                    <a:schemeClr val="bg1"/>
                  </a:solidFill>
                </a:rPr>
                <a:t>Digital Innovation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614" y="1257299"/>
            <a:ext cx="3746138" cy="29064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</p:spPr>
        <p:txBody>
          <a:bodyPr/>
          <a:lstStyle/>
          <a:p>
            <a:r>
              <a:rPr lang="en-GB" dirty="0"/>
              <a:t>Local Day of Care Audit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7986" y="1483009"/>
            <a:ext cx="4940071" cy="24493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961" y="290175"/>
            <a:ext cx="7886700" cy="994172"/>
          </a:xfrm>
        </p:spPr>
        <p:txBody>
          <a:bodyPr/>
          <a:lstStyle/>
          <a:p>
            <a:r>
              <a:rPr lang="en-GB" dirty="0"/>
              <a:t>Our Current Work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50421" y="1012370"/>
            <a:ext cx="8060872" cy="3886200"/>
            <a:chOff x="176892" y="1053192"/>
            <a:chExt cx="8060872" cy="3886200"/>
          </a:xfrm>
        </p:grpSpPr>
        <p:pic>
          <p:nvPicPr>
            <p:cNvPr id="921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73754" y="1053192"/>
              <a:ext cx="3829050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943600" y="1398814"/>
              <a:ext cx="22941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Improve communication of medication reviews across the interfaces of care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43600" y="3360963"/>
              <a:ext cx="22941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Utilise digital platforms to support robust documentation and communication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1385" y="3360963"/>
              <a:ext cx="22941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Determine number of documented medication reviews and communication on discharge letter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6892" y="1398814"/>
              <a:ext cx="22941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Review, refine and spread across NHS Tayside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Discharge Communication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57251" y="1053200"/>
            <a:ext cx="6449785" cy="3839157"/>
            <a:chOff x="1183821" y="416379"/>
            <a:chExt cx="6858000" cy="4082142"/>
          </a:xfrm>
        </p:grpSpPr>
        <p:pic>
          <p:nvPicPr>
            <p:cNvPr id="5" name="Picture 4"/>
            <p:cNvPicPr/>
            <p:nvPr/>
          </p:nvPicPr>
          <p:blipFill>
            <a:blip r:embed="rId2" cstate="print"/>
            <a:srcRect l="3515" t="16596" r="4771" b="6047"/>
            <a:stretch>
              <a:fillRect/>
            </a:stretch>
          </p:blipFill>
          <p:spPr bwMode="auto">
            <a:xfrm>
              <a:off x="1183821" y="416379"/>
              <a:ext cx="6858000" cy="408214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3012621" y="889908"/>
              <a:ext cx="1820635" cy="1796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Optimising medications matters to everyone</a:t>
            </a:r>
          </a:p>
          <a:p>
            <a:endParaRPr lang="en-GB" dirty="0"/>
          </a:p>
          <a:p>
            <a:r>
              <a:rPr lang="en-GB" dirty="0"/>
              <a:t>Patient centred care 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Culture change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Whole system approach with the patient at the centre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1) Scottish Government Polypharmacy Model of Care Group. Polypharmacy Guidance, Realistic Prescribing 3 rd Edition, 2018. Scottish Government</a:t>
            </a:r>
          </a:p>
          <a:p>
            <a:pPr>
              <a:buNone/>
            </a:pPr>
            <a:r>
              <a:rPr lang="en-GB" dirty="0">
                <a:hlinkClick r:id="rId2"/>
              </a:rPr>
              <a:t>https://www.therapeutics.scot.nhs.uk/wp-content/uploads/2018/09/Polypharmacy-Guidance-2018.pdf</a:t>
            </a:r>
            <a:endParaRPr lang="en-GB" dirty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3928" y="4786739"/>
            <a:ext cx="5094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Reference 1: Polypharmacy - Effective Prescribing and Therapeutics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718" y="114296"/>
            <a:ext cx="4743200" cy="4645479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782" y="710293"/>
            <a:ext cx="5916170" cy="429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339" y="114300"/>
            <a:ext cx="2837090" cy="101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98" y="273846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What Does Optimising Medications </a:t>
            </a:r>
            <a:br>
              <a:rPr lang="en-GB" dirty="0"/>
            </a:br>
            <a:r>
              <a:rPr lang="en-GB" dirty="0"/>
              <a:t>Mean To You?</a:t>
            </a:r>
          </a:p>
        </p:txBody>
      </p:sp>
      <p:pic>
        <p:nvPicPr>
          <p:cNvPr id="4" name="Content Placeholder 3" descr="mentimeter_qr_code_ Parallel 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40844" y="1370013"/>
            <a:ext cx="3262312" cy="32623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It Mean To Us?</a:t>
            </a:r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9403" y="1370013"/>
            <a:ext cx="5485193" cy="3262312"/>
          </a:xfrm>
          <a:prstGeom prst="rect">
            <a:avLst/>
          </a:prstGeom>
          <a:noFill/>
          <a:ln w="38100">
            <a:solidFill>
              <a:schemeClr val="accent1">
                <a:lumMod val="75000"/>
                <a:alpha val="73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Experience Within Acute Frailty Team</a:t>
            </a:r>
          </a:p>
        </p:txBody>
      </p:sp>
      <p:pic>
        <p:nvPicPr>
          <p:cNvPr id="26626" name="Picture 2" descr="https://www.nhstaysidecdn.scot.nhs.uk/NHSTaysideWeb/groups/communications/documents/documents/prod_358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102" y="1105351"/>
            <a:ext cx="4955267" cy="2099794"/>
          </a:xfrm>
          <a:prstGeom prst="rect">
            <a:avLst/>
          </a:prstGeom>
          <a:noFill/>
        </p:spPr>
      </p:pic>
      <p:sp>
        <p:nvSpPr>
          <p:cNvPr id="18434" name="AutoShape 2" descr="https://attachments.office.net/owa/Andrew.Mccleary%40nhs.scot/service.svc/s/GetAttachmentThumbnail?id=AAMkADJhYTNjZWIyLWMzMDUtNGQ4Zi1hZmQzLTFjMTBlOTRhNmFhZQBGAAAAAAB8zl6A6oXcSYBWHau11MxIBwDE%2BdMgLRP3T7p3bUjXEYZHAAAAAAEMAADE%2BdMgLRP3T7p3bUjXEYZHAAOKgM4oAAABEgAQAC4ZRk079BNJgIYtE6VzSWs%3D&amp;thumbnailType=2&amp;token=eyJhbGciOiJSUzI1NiIsImtpZCI6IkU1RDJGMEY4REE5M0I2NzA5QzQzQTlFOEE2MTQzQzAzRDYyRjlBODAiLCJ0eXAiOiJKV1QiLCJ4NXQiOiI1ZEx3LU5xVHRuQ2NRNm5vcGhROEE5WXZtb0EifQ.eyJvcmlnaW4iOiJodHRwczovL291dGxvb2sub2ZmaWNlLmNvbSIsInVjIjoiNDVmMzIwNGI4NzU3NGYyYmFmZjI0MTY1OWIwNGRlNjIiLCJzaWduaW5fc3RhdGUiOlsiZHZjX21uZ2QiLCJkdmNfY21wIiwiZHZjX2RtamQiLCJpbmtub3dubnR3ayJdLCJ2ZXIiOiJFeGNoYW5nZS5DYWxsYmFjay5WMSIsImFwcGN0eHNlbmRlciI6Ik93YURvd25sb2FkQDEwZWZlMGJkLWEwMzAtNGJjYS04MDljLWI1ZTY3NDVlNDk5YSIsImlzc3JpbmciOiJXVyIsImFwcGN0eCI6IntcIm1zZXhjaHByb3RcIjpcIm93YVwiLFwicHVpZFwiOlwiMTE1MzgwMTExNjcwOTAyMjI2NVwiLFwic2NvcGVcIjpcIk93YURvd25sb2FkXCIsXCJvaWRcIjpcIjdlZDU1NzA3LWM2MjMtNDU3Yy04NDU4LWI1NmMzZmZjMzBmN1wiLFwicHJpbWFyeXNpZFwiOlwiUy0xLTUtMjEtMjAxNTc4MzM3My0zMzY5Mjk4Nzc1LTIzNjE5MDA4NzEtOTAyNDA1OVwifSIsIm5iZiI6MTcxNTM0MTY2NSwiZXhwIjoxNzE1MzQyMjY1LCJpc3MiOiIwMDAwMDAwMi0wMDAwLTBmZjEtY2UwMC0wMDAwMDAwMDAwMDBAMTBlZmUwYmQtYTAzMC00YmNhLTgwOWMtYjVlNjc0NWU0OTlhIiwiYXVkIjoiMDAwMDAwMDItMDAwMC0wZmYxLWNlMDAtMDAwMDAwMDAwMDAwL2F0dGFjaG1lbnRzLm9mZmljZS5uZXRAMTBlZmUwYmQtYTAzMC00YmNhLTgwOWMtYjVlNjc0NWU0OTlhIiwiaGFwcCI6Im93YSJ9.raqXVYdM0jrz5-ZHy4o08tEJ5PrTj-8X5H4DXdI4-uGcH5LOJga8-umpWERPGZWOpjPTYXjFDmh0ndf6ZDgwTjMWB5NFIywxGHblFH1ulDLswIFR5Y7DmiCO6JZHh9VRHDAB6XxYx9juO9z0im_I_Gl0mtsi7CyUkRkFLB66iHOKkX5xL0iuEQ-8f5sawEi8saCl7O2Ru0j8-oPK56tVJ5IDnq5htUGI8nFVYFH5VzuAKkDrZeb5HHwpG50eSBtCLCvNg_gwazfu7sZspXac2hhUngE9Rx_0h5HNfU70rHmkqFDjXZUAYd2la5uMoc91MyM-jbu5TMHuF0MIh3iumg&amp;X-OWA-CANARY=bdvoV9uP4vYAAAAAAAAAACALjUfncNwY_eh1oBq92ahI35vgyoV8ITOZfHZwzz5Nl5PfJqBNJUo.&amp;owa=outlook.office.com&amp;scriptVer=20240419007.39&amp;clientId=32C057C4F77E4A0789668D7135ECF126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436" name="AutoShape 4" descr="https://attachments.office.net/owa/Andrew.Mccleary%40nhs.scot/service.svc/s/GetAttachmentThumbnail?id=AAMkADJhYTNjZWIyLWMzMDUtNGQ4Zi1hZmQzLTFjMTBlOTRhNmFhZQBGAAAAAAB8zl6A6oXcSYBWHau11MxIBwDE%2BdMgLRP3T7p3bUjXEYZHAAAAAAEMAADE%2BdMgLRP3T7p3bUjXEYZHAAOKgM4oAAABEgAQAC4ZRk079BNJgIYtE6VzSWs%3D&amp;thumbnailType=2&amp;token=eyJhbGciOiJSUzI1NiIsImtpZCI6IkU1RDJGMEY4REE5M0I2NzA5QzQzQTlFOEE2MTQzQzAzRDYyRjlBODAiLCJ0eXAiOiJKV1QiLCJ4NXQiOiI1ZEx3LU5xVHRuQ2NRNm5vcGhROEE5WXZtb0EifQ.eyJvcmlnaW4iOiJodHRwczovL291dGxvb2sub2ZmaWNlLmNvbSIsInVjIjoiNDVmMzIwNGI4NzU3NGYyYmFmZjI0MTY1OWIwNGRlNjIiLCJzaWduaW5fc3RhdGUiOlsiZHZjX21uZ2QiLCJkdmNfY21wIiwiZHZjX2RtamQiLCJpbmtub3dubnR3ayJdLCJ2ZXIiOiJFeGNoYW5nZS5DYWxsYmFjay5WMSIsImFwcGN0eHNlbmRlciI6Ik93YURvd25sb2FkQDEwZWZlMGJkLWEwMzAtNGJjYS04MDljLWI1ZTY3NDVlNDk5YSIsImlzc3JpbmciOiJXVyIsImFwcGN0eCI6IntcIm1zZXhjaHByb3RcIjpcIm93YVwiLFwicHVpZFwiOlwiMTE1MzgwMTExNjcwOTAyMjI2NVwiLFwic2NvcGVcIjpcIk93YURvd25sb2FkXCIsXCJvaWRcIjpcIjdlZDU1NzA3LWM2MjMtNDU3Yy04NDU4LWI1NmMzZmZjMzBmN1wiLFwicHJpbWFyeXNpZFwiOlwiUy0xLTUtMjEtMjAxNTc4MzM3My0zMzY5Mjk4Nzc1LTIzNjE5MDA4NzEtOTAyNDA1OVwifSIsIm5iZiI6MTcxNTM0MTY2NSwiZXhwIjoxNzE1MzQyMjY1LCJpc3MiOiIwMDAwMDAwMi0wMDAwLTBmZjEtY2UwMC0wMDAwMDAwMDAwMDBAMTBlZmUwYmQtYTAzMC00YmNhLTgwOWMtYjVlNjc0NWU0OTlhIiwiYXVkIjoiMDAwMDAwMDItMDAwMC0wZmYxLWNlMDAtMDAwMDAwMDAwMDAwL2F0dGFjaG1lbnRzLm9mZmljZS5uZXRAMTBlZmUwYmQtYTAzMC00YmNhLTgwOWMtYjVlNjc0NWU0OTlhIiwiaGFwcCI6Im93YSJ9.raqXVYdM0jrz5-ZHy4o08tEJ5PrTj-8X5H4DXdI4-uGcH5LOJga8-umpWERPGZWOpjPTYXjFDmh0ndf6ZDgwTjMWB5NFIywxGHblFH1ulDLswIFR5Y7DmiCO6JZHh9VRHDAB6XxYx9juO9z0im_I_Gl0mtsi7CyUkRkFLB66iHOKkX5xL0iuEQ-8f5sawEi8saCl7O2Ru0j8-oPK56tVJ5IDnq5htUGI8nFVYFH5VzuAKkDrZeb5HHwpG50eSBtCLCvNg_gwazfu7sZspXac2hhUngE9Rx_0h5HNfU70rHmkqFDjXZUAYd2la5uMoc91MyM-jbu5TMHuF0MIh3iumg&amp;X-OWA-CANARY=bdvoV9uP4vYAAAAAAAAAACALjUfncNwY_eh1oBq92ahI35vgyoV8ITOZfHZwzz5Nl5PfJqBNJUo.&amp;owa=outlook.office.com&amp;scriptVer=20240419007.39&amp;clientId=32C057C4F77E4A0789668D7135ECF126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438" name="AutoShape 6" descr="Image 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 descr="thumbnail_IMG_1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3723" y="1397978"/>
            <a:ext cx="3048000" cy="1409700"/>
          </a:xfrm>
          <a:prstGeom prst="rect">
            <a:avLst/>
          </a:prstGeom>
        </p:spPr>
      </p:pic>
      <p:pic>
        <p:nvPicPr>
          <p:cNvPr id="8" name="Picture 7" descr="thumbnail_IMG_10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462" y="3350051"/>
            <a:ext cx="6244492" cy="14668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Experience Within Acute Frailty Team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6242" y="2745300"/>
            <a:ext cx="2676088" cy="1415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Mean age </a:t>
            </a:r>
            <a:br>
              <a:rPr lang="en-GB" sz="2100" dirty="0"/>
            </a:br>
            <a:r>
              <a:rPr lang="en-GB" sz="2100" dirty="0"/>
              <a:t>84 years </a:t>
            </a:r>
            <a:br>
              <a:rPr lang="en-GB" sz="2100" dirty="0"/>
            </a:br>
            <a:r>
              <a:rPr lang="en-GB" sz="1800" dirty="0"/>
              <a:t>(range 70-98 years)</a:t>
            </a:r>
            <a:endParaRPr lang="en-GB" sz="2100" dirty="0"/>
          </a:p>
        </p:txBody>
      </p:sp>
      <p:sp>
        <p:nvSpPr>
          <p:cNvPr id="8" name="Rounded Rectangle 7"/>
          <p:cNvSpPr/>
          <p:nvPr/>
        </p:nvSpPr>
        <p:spPr>
          <a:xfrm>
            <a:off x="3062400" y="2745300"/>
            <a:ext cx="2817302" cy="1415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Mean number of regular medications on admission</a:t>
            </a:r>
            <a:r>
              <a:rPr lang="en-GB" sz="2100" dirty="0"/>
              <a:t> </a:t>
            </a:r>
            <a:br>
              <a:rPr lang="en-GB" sz="2100" dirty="0"/>
            </a:br>
            <a:r>
              <a:rPr lang="en-GB" sz="2100" dirty="0"/>
              <a:t>7.4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995299" y="1420249"/>
            <a:ext cx="2676088" cy="2740404"/>
            <a:chOff x="5908646" y="1185645"/>
            <a:chExt cx="2676088" cy="2740404"/>
          </a:xfrm>
        </p:grpSpPr>
        <p:sp>
          <p:nvSpPr>
            <p:cNvPr id="9" name="Rounded Rectangle 8"/>
            <p:cNvSpPr/>
            <p:nvPr/>
          </p:nvSpPr>
          <p:spPr>
            <a:xfrm>
              <a:off x="5908646" y="1185645"/>
              <a:ext cx="2676088" cy="27404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/>
                <a:t>Clinical Frailty Scale (Rockwood)</a:t>
              </a:r>
            </a:p>
            <a:p>
              <a:pPr algn="ctr"/>
              <a:r>
                <a:rPr lang="en-GB" sz="1800" dirty="0"/>
                <a:t>Range 2-8</a:t>
              </a:r>
              <a:br>
                <a:rPr lang="en-GB" sz="1200" dirty="0"/>
              </a:br>
              <a:br>
                <a:rPr lang="en-GB" sz="1200" dirty="0"/>
              </a:br>
              <a:br>
                <a:rPr lang="en-GB" sz="1200" dirty="0"/>
              </a:br>
              <a:endParaRPr lang="en-GB" sz="1200" dirty="0"/>
            </a:p>
            <a:p>
              <a:pPr algn="ctr"/>
              <a:br>
                <a:rPr lang="en-GB" sz="1200" dirty="0"/>
              </a:br>
              <a:br>
                <a:rPr lang="en-GB" sz="1200" dirty="0"/>
              </a:br>
              <a:br>
                <a:rPr lang="en-GB" sz="1200" dirty="0"/>
              </a:br>
              <a:br>
                <a:rPr lang="en-GB" sz="1200" dirty="0"/>
              </a:br>
              <a:r>
                <a:rPr lang="en-GB" sz="1200" dirty="0"/>
                <a:t>Scan for more information about Clinical Frailty Scale </a:t>
              </a:r>
              <a:endParaRPr lang="en-GB" sz="1800" dirty="0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65680" y="2172748"/>
              <a:ext cx="1068918" cy="1075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ounded Rectangle 12"/>
          <p:cNvSpPr/>
          <p:nvPr/>
        </p:nvSpPr>
        <p:spPr>
          <a:xfrm>
            <a:off x="306242" y="1420249"/>
            <a:ext cx="5572037" cy="1249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212 patients admitted over 5 month period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Experience Within Acute Frailty Team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5843" y="1247964"/>
            <a:ext cx="2235790" cy="95410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br>
              <a:rPr lang="en-GB" dirty="0">
                <a:solidFill>
                  <a:schemeClr val="bg1"/>
                </a:solidFill>
              </a:rPr>
            </a:br>
            <a:r>
              <a:rPr lang="en-GB" dirty="0"/>
              <a:t>380 medication interventions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3474669">
            <a:off x="5057896" y="2663417"/>
            <a:ext cx="1183141" cy="449406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657351" y="3700117"/>
            <a:ext cx="1770001" cy="523219"/>
          </a:xfrm>
          <a:prstGeom prst="rect">
            <a:avLst/>
          </a:prstGeom>
          <a:solidFill>
            <a:srgbClr val="FF0000"/>
          </a:solidFill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210 </a:t>
            </a:r>
          </a:p>
          <a:p>
            <a:pPr algn="ctr"/>
            <a:r>
              <a:rPr lang="en-GB" dirty="0"/>
              <a:t>stopped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71632" y="3700117"/>
            <a:ext cx="1490527" cy="523219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82 </a:t>
            </a:r>
          </a:p>
          <a:p>
            <a:pPr algn="ctr"/>
            <a:r>
              <a:rPr lang="en-GB" dirty="0"/>
              <a:t>started</a:t>
            </a:r>
          </a:p>
        </p:txBody>
      </p:sp>
      <p:sp>
        <p:nvSpPr>
          <p:cNvPr id="9" name="Right Arrow 8"/>
          <p:cNvSpPr/>
          <p:nvPr/>
        </p:nvSpPr>
        <p:spPr>
          <a:xfrm rot="18125331" flipH="1">
            <a:off x="2449473" y="2636741"/>
            <a:ext cx="1183141" cy="449406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 rot="16200000" flipH="1">
            <a:off x="3753684" y="2735335"/>
            <a:ext cx="1183141" cy="449406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379527" y="3700115"/>
            <a:ext cx="1769999" cy="52321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88 </a:t>
            </a:r>
            <a:br>
              <a:rPr lang="en-GB" dirty="0"/>
            </a:br>
            <a:r>
              <a:rPr lang="en-GB" dirty="0"/>
              <a:t>dose adjustments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metadata xmlns="http://www.objective.com/ecm/document/metadata/53D26341A57B383EE0540010E0463CCA" version="1.0.0">
  <systemFields>
    <field name="Objective-Id">
      <value order="0">A38812861</value>
    </field>
    <field name="Objective-Title">
      <value order="0">2022 - NHS Scotland Event - Title Slide</value>
    </field>
    <field name="Objective-Description">
      <value order="0"/>
    </field>
    <field name="Objective-CreationStamp">
      <value order="0">2022-06-24T09:16:52Z</value>
    </field>
    <field name="Objective-IsApproved">
      <value order="0">false</value>
    </field>
    <field name="Objective-IsPublished">
      <value order="0">true</value>
    </field>
    <field name="Objective-DatePublished">
      <value order="0">2022-06-24T09:18:53Z</value>
    </field>
    <field name="Objective-ModificationStamp">
      <value order="0">2022-06-24T09:18:54Z</value>
    </field>
    <field name="Objective-Owner">
      <value order="0">Jaworska, Klaudia K (U453333)</value>
    </field>
    <field name="Objective-Path">
      <value order="0">Objective Global Folder:Classified Object:Classified Object:Jaworska, Klaudia K (U453333):Special Folder - Jaworska, Klaudia K (U453333):Handy - Jaworska, Klaudia K (U453333):NHS Scotland Event:Signage</value>
    </field>
    <field name="Objective-Parent">
      <value order="0">Signage</value>
    </field>
    <field name="Objective-State">
      <value order="0">Published</value>
    </field>
    <field name="Objective-VersionId">
      <value order="0">vA57450809</value>
    </field>
    <field name="Objective-Version">
      <value order="0">1.0</value>
    </field>
    <field name="Objective-VersionNumber">
      <value order="0">1</value>
    </field>
    <field name="Objective-VersionComment">
      <value order="0"/>
    </field>
    <field name="Objective-FileNumber">
      <value order="0"/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  <field name="Objective-Required Redaction">
        <value order="0"/>
      </field>
    </catalogue>
  </catalogues>
</metadat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FEB02513B65D4BBC8FFD029EAE06D6" ma:contentTypeVersion="10" ma:contentTypeDescription="Create a new document." ma:contentTypeScope="" ma:versionID="0df6d6c0825376269ce402eaff6a683c">
  <xsd:schema xmlns:xsd="http://www.w3.org/2001/XMLSchema" xmlns:xs="http://www.w3.org/2001/XMLSchema" xmlns:p="http://schemas.microsoft.com/office/2006/metadata/properties" xmlns:ns2="96d4c66f-4ed4-4da6-8a80-143945a38e51" xmlns:ns3="50dfd736-0c3e-4b5f-b578-dbf295d5c052" targetNamespace="http://schemas.microsoft.com/office/2006/metadata/properties" ma:root="true" ma:fieldsID="03ab8aed8c36a07f1645f87770a46ff9" ns2:_="" ns3:_="">
    <xsd:import namespace="96d4c66f-4ed4-4da6-8a80-143945a38e51"/>
    <xsd:import namespace="50dfd736-0c3e-4b5f-b578-dbf295d5c0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4c66f-4ed4-4da6-8a80-143945a38e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fd736-0c3e-4b5f-b578-dbf295d5c05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customXml/itemProps2.xml><?xml version="1.0" encoding="utf-8"?>
<ds:datastoreItem xmlns:ds="http://schemas.openxmlformats.org/officeDocument/2006/customXml" ds:itemID="{E65B9F08-BC9A-4D25-90F7-08764EFA4E4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964E5F2-6CF6-4009-AD0F-91571FD3DF8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4619305-699F-413E-B38E-EC7233767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d4c66f-4ed4-4da6-8a80-143945a38e51"/>
    <ds:schemaRef ds:uri="50dfd736-0c3e-4b5f-b578-dbf295d5c0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700</Words>
  <Application>Microsoft Office PowerPoint</Application>
  <PresentationFormat>On-screen Show (16:9)</PresentationFormat>
  <Paragraphs>137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Optimising Medications Reducing Inappropriate Polypharmacy and Enhancing Patient Care  </vt:lpstr>
      <vt:lpstr>Polypharmacy Challenge</vt:lpstr>
      <vt:lpstr>PowerPoint Presentation</vt:lpstr>
      <vt:lpstr>PowerPoint Presentation</vt:lpstr>
      <vt:lpstr>What Does Optimising Medications  Mean To You?</vt:lpstr>
      <vt:lpstr>What Does It Mean To Us?</vt:lpstr>
      <vt:lpstr>Our Experience Within Acute Frailty Team</vt:lpstr>
      <vt:lpstr>Our Experience Within Acute Frailty Team</vt:lpstr>
      <vt:lpstr>Our Experience Within Acute Frailty Team</vt:lpstr>
      <vt:lpstr>What Do You Think Most Commonly Stopped Medications Were?</vt:lpstr>
      <vt:lpstr>Medications Stopped</vt:lpstr>
      <vt:lpstr>Medications Started</vt:lpstr>
      <vt:lpstr>Learning Points From Our Data</vt:lpstr>
      <vt:lpstr>Points To Consider</vt:lpstr>
      <vt:lpstr>So Why Does This Matter?</vt:lpstr>
      <vt:lpstr>Case Example</vt:lpstr>
      <vt:lpstr>PowerPoint Presentation</vt:lpstr>
      <vt:lpstr>Your Experiences Of Medication Reviews....</vt:lpstr>
      <vt:lpstr>Where are we now?</vt:lpstr>
      <vt:lpstr>Strategic/Leadership Vision</vt:lpstr>
      <vt:lpstr>Local Day of Care Audit</vt:lpstr>
      <vt:lpstr>Our Current Work</vt:lpstr>
      <vt:lpstr>Example Discharge Communication</vt:lpstr>
      <vt:lpstr>Conclusions</vt:lpstr>
      <vt:lpstr>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White</dc:creator>
  <cp:lastModifiedBy>Rose Reynolds</cp:lastModifiedBy>
  <cp:revision>51</cp:revision>
  <dcterms:created xsi:type="dcterms:W3CDTF">2013-05-09T10:58:45Z</dcterms:created>
  <dcterms:modified xsi:type="dcterms:W3CDTF">2024-06-17T11:41:38Z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A38812861</vt:lpwstr>
  </property>
  <property fmtid="{D5CDD505-2E9C-101B-9397-08002B2CF9AE}" pid="4" name="Objective-Title">
    <vt:lpwstr>2022 - NHS Scotland Event - Title Slide</vt:lpwstr>
  </property>
  <property fmtid="{D5CDD505-2E9C-101B-9397-08002B2CF9AE}" pid="5" name="Objective-Comment">
    <vt:lpwstr/>
  </property>
  <property fmtid="{D5CDD505-2E9C-101B-9397-08002B2CF9AE}" pid="6" name="Objective-CreationStamp">
    <vt:filetime>2022-06-24T09:16:52Z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2022-06-24T09:18:53Z</vt:filetime>
  </property>
  <property fmtid="{D5CDD505-2E9C-101B-9397-08002B2CF9AE}" pid="10" name="Objective-ModificationStamp">
    <vt:filetime>2022-06-24T09:18:54Z</vt:filetime>
  </property>
  <property fmtid="{D5CDD505-2E9C-101B-9397-08002B2CF9AE}" pid="11" name="Objective-Owner">
    <vt:lpwstr>Jaworska, Klaudia K (U453333)</vt:lpwstr>
  </property>
  <property fmtid="{D5CDD505-2E9C-101B-9397-08002B2CF9AE}" pid="12" name="Objective-Path">
    <vt:lpwstr>Objective Global Folder:Classified Object:Classified Object:Jaworska, Klaudia K (U453333):Special Folder - Jaworska, Klaudia K (U453333):Handy - Jaworska, Klaudia K (U453333):NHS Scotland Event:Signage</vt:lpwstr>
  </property>
  <property fmtid="{D5CDD505-2E9C-101B-9397-08002B2CF9AE}" pid="13" name="Objective-Parent">
    <vt:lpwstr>Signage</vt:lpwstr>
  </property>
  <property fmtid="{D5CDD505-2E9C-101B-9397-08002B2CF9AE}" pid="14" name="Objective-State">
    <vt:lpwstr>Published</vt:lpwstr>
  </property>
  <property fmtid="{D5CDD505-2E9C-101B-9397-08002B2CF9AE}" pid="15" name="Objective-Version">
    <vt:lpwstr>1.0</vt:lpwstr>
  </property>
  <property fmtid="{D5CDD505-2E9C-101B-9397-08002B2CF9AE}" pid="16" name="Objective-VersionNumber">
    <vt:r8>1</vt:r8>
  </property>
  <property fmtid="{D5CDD505-2E9C-101B-9397-08002B2CF9AE}" pid="17" name="Objective-VersionComment">
    <vt:lpwstr/>
  </property>
  <property fmtid="{D5CDD505-2E9C-101B-9397-08002B2CF9AE}" pid="18" name="Objective-FileNumber">
    <vt:lpwstr/>
  </property>
  <property fmtid="{D5CDD505-2E9C-101B-9397-08002B2CF9AE}" pid="19" name="Objective-Classification">
    <vt:lpwstr>OFFICIAL</vt:lpwstr>
  </property>
  <property fmtid="{D5CDD505-2E9C-101B-9397-08002B2CF9AE}" pid="20" name="Objective-Caveats">
    <vt:lpwstr/>
  </property>
  <property fmtid="{D5CDD505-2E9C-101B-9397-08002B2CF9AE}" pid="21" name="Objective-Date of Original [system]">
    <vt:lpwstr/>
  </property>
  <property fmtid="{D5CDD505-2E9C-101B-9397-08002B2CF9AE}" pid="22" name="Objective-Date Received [system]">
    <vt:lpwstr/>
  </property>
  <property fmtid="{D5CDD505-2E9C-101B-9397-08002B2CF9AE}" pid="23" name="Objective-SG Web Publication - Category [system]">
    <vt:lpwstr/>
  </property>
  <property fmtid="{D5CDD505-2E9C-101B-9397-08002B2CF9AE}" pid="24" name="Objective-SG Web Publication - Category 2 Classification [system]">
    <vt:lpwstr/>
  </property>
  <property fmtid="{D5CDD505-2E9C-101B-9397-08002B2CF9AE}" pid="25" name="Objective-Description">
    <vt:lpwstr/>
  </property>
  <property fmtid="{D5CDD505-2E9C-101B-9397-08002B2CF9AE}" pid="26" name="Objective-VersionId">
    <vt:lpwstr>vA57450809</vt:lpwstr>
  </property>
  <property fmtid="{D5CDD505-2E9C-101B-9397-08002B2CF9AE}" pid="27" name="Objective-Date of Original">
    <vt:lpwstr/>
  </property>
  <property fmtid="{D5CDD505-2E9C-101B-9397-08002B2CF9AE}" pid="28" name="Objective-Date Received">
    <vt:lpwstr/>
  </property>
  <property fmtid="{D5CDD505-2E9C-101B-9397-08002B2CF9AE}" pid="29" name="Objective-SG Web Publication - Category">
    <vt:lpwstr/>
  </property>
  <property fmtid="{D5CDD505-2E9C-101B-9397-08002B2CF9AE}" pid="30" name="Objective-SG Web Publication - Category 2 Classification">
    <vt:lpwstr/>
  </property>
  <property fmtid="{D5CDD505-2E9C-101B-9397-08002B2CF9AE}" pid="31" name="Objective-Connect Creator">
    <vt:lpwstr/>
  </property>
  <property fmtid="{D5CDD505-2E9C-101B-9397-08002B2CF9AE}" pid="32" name="Objective-Required Redaction">
    <vt:lpwstr/>
  </property>
  <property fmtid="{D5CDD505-2E9C-101B-9397-08002B2CF9AE}" pid="33" name="ContentTypeId">
    <vt:lpwstr>0x01010029FEB02513B65D4BBC8FFD029EAE06D6</vt:lpwstr>
  </property>
</Properties>
</file>