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2.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6" r:id="rId5"/>
    <p:sldMasterId id="2147483669" r:id="rId6"/>
  </p:sldMasterIdLst>
  <p:notesMasterIdLst>
    <p:notesMasterId r:id="rId40"/>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x="12192000" cy="6858000"/>
  <p:notesSz cx="6858000" cy="9144000"/>
  <p:embeddedFontLst>
    <p:embeddedFont>
      <p:font typeface="Play"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hQceIN0oyv1csq6MH3ZgjCqdWQ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as, Lind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sorterViewPr>
    <p:cViewPr>
      <p:scale>
        <a:sx n="125" d="100"/>
        <a:sy n="125" d="100"/>
      </p:scale>
      <p:origin x="0" y="-132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1.fntdata"/></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gordoel595\AppData\Local\Microsoft\Windows\INetCache\Content.Outlook\S0HDGEDN\Copy%20of%20Days%20between%20data%2026.05.23.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Number</a:t>
            </a:r>
            <a:r>
              <a:rPr lang="en-US" baseline="0"/>
              <a:t> of days between avoidable pressure ulcers </a:t>
            </a:r>
            <a:endParaRPr lang="en-US"/>
          </a:p>
        </c:rich>
      </c:tx>
      <c:layout>
        <c:manualLayout>
          <c:xMode val="edge"/>
          <c:yMode val="edge"/>
          <c:x val="0.20404544258468998"/>
          <c:y val="3.3626033089711564E-2"/>
        </c:manualLayout>
      </c:layout>
      <c:overlay val="0"/>
      <c:spPr>
        <a:noFill/>
        <a:ln w="25400">
          <a:noFill/>
        </a:ln>
      </c:spPr>
    </c:title>
    <c:autoTitleDeleted val="0"/>
    <c:plotArea>
      <c:layout>
        <c:manualLayout>
          <c:layoutTarget val="inner"/>
          <c:xMode val="edge"/>
          <c:yMode val="edge"/>
          <c:x val="8.1250165303884486E-2"/>
          <c:y val="0.13370341899874652"/>
          <c:w val="0.88750180562704595"/>
          <c:h val="0.66213284025512642"/>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cat>
            <c:numRef>
              <c:f>wksDatabase01!$AP$62:$AP$75</c:f>
              <c:numCache>
                <c:formatCode>m/d/yyyy</c:formatCode>
                <c:ptCount val="14"/>
                <c:pt idx="0">
                  <c:v>44571</c:v>
                </c:pt>
                <c:pt idx="1">
                  <c:v>44620</c:v>
                </c:pt>
                <c:pt idx="2">
                  <c:v>44711</c:v>
                </c:pt>
                <c:pt idx="3">
                  <c:v>44725</c:v>
                </c:pt>
                <c:pt idx="4">
                  <c:v>44732</c:v>
                </c:pt>
                <c:pt idx="5">
                  <c:v>44732</c:v>
                </c:pt>
                <c:pt idx="6">
                  <c:v>44753</c:v>
                </c:pt>
                <c:pt idx="7">
                  <c:v>44753</c:v>
                </c:pt>
                <c:pt idx="8">
                  <c:v>44760</c:v>
                </c:pt>
                <c:pt idx="9">
                  <c:v>44774</c:v>
                </c:pt>
                <c:pt idx="10">
                  <c:v>44851</c:v>
                </c:pt>
                <c:pt idx="11">
                  <c:v>44886</c:v>
                </c:pt>
                <c:pt idx="12">
                  <c:v>45134</c:v>
                </c:pt>
                <c:pt idx="13">
                  <c:v>45168</c:v>
                </c:pt>
              </c:numCache>
            </c:numRef>
          </c:cat>
          <c:val>
            <c:numRef>
              <c:f>wksDatabase01!$AQ$62:$AQ$75</c:f>
              <c:numCache>
                <c:formatCode>General</c:formatCode>
                <c:ptCount val="14"/>
                <c:pt idx="0">
                  <c:v>#N/A</c:v>
                </c:pt>
                <c:pt idx="1">
                  <c:v>50</c:v>
                </c:pt>
                <c:pt idx="2">
                  <c:v>92</c:v>
                </c:pt>
                <c:pt idx="3">
                  <c:v>15</c:v>
                </c:pt>
                <c:pt idx="4">
                  <c:v>7</c:v>
                </c:pt>
                <c:pt idx="5">
                  <c:v>0</c:v>
                </c:pt>
                <c:pt idx="6">
                  <c:v>22</c:v>
                </c:pt>
                <c:pt idx="7">
                  <c:v>0</c:v>
                </c:pt>
                <c:pt idx="8">
                  <c:v>7</c:v>
                </c:pt>
                <c:pt idx="9">
                  <c:v>15</c:v>
                </c:pt>
                <c:pt idx="10">
                  <c:v>78</c:v>
                </c:pt>
                <c:pt idx="11">
                  <c:v>36</c:v>
                </c:pt>
                <c:pt idx="12">
                  <c:v>249</c:v>
                </c:pt>
                <c:pt idx="13">
                  <c:v>34</c:v>
                </c:pt>
              </c:numCache>
            </c:numRef>
          </c:val>
          <c:smooth val="0"/>
          <c:extLst>
            <c:ext xmlns:c16="http://schemas.microsoft.com/office/drawing/2014/chart" uri="{C3380CC4-5D6E-409C-BE32-E72D297353CC}">
              <c16:uniqueId val="{00000000-88BD-43BE-B52C-C5DC9B410722}"/>
            </c:ext>
          </c:extLst>
        </c:ser>
        <c:ser>
          <c:idx val="1"/>
          <c:order val="1"/>
          <c:tx>
            <c:v>Median</c:v>
          </c:tx>
          <c:spPr>
            <a:ln w="19050">
              <a:solidFill>
                <a:srgbClr val="002060"/>
              </a:solidFill>
              <a:prstDash val="solid"/>
            </a:ln>
          </c:spPr>
          <c:marker>
            <c:symbol val="none"/>
          </c:marker>
          <c:cat>
            <c:numRef>
              <c:f>wksDatabase01!$AP$62:$AP$75</c:f>
              <c:numCache>
                <c:formatCode>m/d/yyyy</c:formatCode>
                <c:ptCount val="14"/>
                <c:pt idx="0">
                  <c:v>44571</c:v>
                </c:pt>
                <c:pt idx="1">
                  <c:v>44620</c:v>
                </c:pt>
                <c:pt idx="2">
                  <c:v>44711</c:v>
                </c:pt>
                <c:pt idx="3">
                  <c:v>44725</c:v>
                </c:pt>
                <c:pt idx="4">
                  <c:v>44732</c:v>
                </c:pt>
                <c:pt idx="5">
                  <c:v>44732</c:v>
                </c:pt>
                <c:pt idx="6">
                  <c:v>44753</c:v>
                </c:pt>
                <c:pt idx="7">
                  <c:v>44753</c:v>
                </c:pt>
                <c:pt idx="8">
                  <c:v>44760</c:v>
                </c:pt>
                <c:pt idx="9">
                  <c:v>44774</c:v>
                </c:pt>
                <c:pt idx="10">
                  <c:v>44851</c:v>
                </c:pt>
                <c:pt idx="11">
                  <c:v>44886</c:v>
                </c:pt>
                <c:pt idx="12">
                  <c:v>45134</c:v>
                </c:pt>
                <c:pt idx="13">
                  <c:v>45168</c:v>
                </c:pt>
              </c:numCache>
            </c:numRef>
          </c:cat>
          <c:val>
            <c:numRef>
              <c:f>wksDatabase01!$AR$62:$AR$75</c:f>
              <c:numCache>
                <c:formatCode>0.0</c:formatCode>
                <c:ptCount val="14"/>
                <c:pt idx="0">
                  <c:v>22</c:v>
                </c:pt>
                <c:pt idx="1">
                  <c:v>22</c:v>
                </c:pt>
                <c:pt idx="2">
                  <c:v>22</c:v>
                </c:pt>
                <c:pt idx="3">
                  <c:v>22</c:v>
                </c:pt>
                <c:pt idx="4">
                  <c:v>22</c:v>
                </c:pt>
                <c:pt idx="5">
                  <c:v>22</c:v>
                </c:pt>
                <c:pt idx="6">
                  <c:v>22</c:v>
                </c:pt>
                <c:pt idx="7">
                  <c:v>22</c:v>
                </c:pt>
                <c:pt idx="8">
                  <c:v>22</c:v>
                </c:pt>
                <c:pt idx="9">
                  <c:v>22</c:v>
                </c:pt>
                <c:pt idx="10">
                  <c:v>22</c:v>
                </c:pt>
                <c:pt idx="11">
                  <c:v>22</c:v>
                </c:pt>
                <c:pt idx="12">
                  <c:v>22</c:v>
                </c:pt>
                <c:pt idx="13">
                  <c:v>22</c:v>
                </c:pt>
              </c:numCache>
            </c:numRef>
          </c:val>
          <c:smooth val="0"/>
          <c:extLst>
            <c:ext xmlns:c16="http://schemas.microsoft.com/office/drawing/2014/chart" uri="{C3380CC4-5D6E-409C-BE32-E72D297353CC}">
              <c16:uniqueId val="{00000001-88BD-43BE-B52C-C5DC9B410722}"/>
            </c:ext>
          </c:extLst>
        </c:ser>
        <c:dLbls>
          <c:showLegendKey val="0"/>
          <c:showVal val="0"/>
          <c:showCatName val="0"/>
          <c:showSerName val="0"/>
          <c:showPercent val="0"/>
          <c:showBubbleSize val="0"/>
        </c:dLbls>
        <c:marker val="1"/>
        <c:smooth val="0"/>
        <c:axId val="323832816"/>
        <c:axId val="323827328"/>
      </c:lineChart>
      <c:catAx>
        <c:axId val="323832816"/>
        <c:scaling>
          <c:orientation val="minMax"/>
        </c:scaling>
        <c:delete val="0"/>
        <c:axPos val="b"/>
        <c:numFmt formatCode="dd/mm/yy;@" sourceLinked="0"/>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323827328"/>
        <c:crosses val="autoZero"/>
        <c:auto val="0"/>
        <c:lblAlgn val="ctr"/>
        <c:lblOffset val="100"/>
        <c:tickLblSkip val="1"/>
        <c:tickMarkSkip val="1"/>
        <c:noMultiLvlLbl val="0"/>
      </c:catAx>
      <c:valAx>
        <c:axId val="323827328"/>
        <c:scaling>
          <c:orientation val="minMax"/>
        </c:scaling>
        <c:delete val="0"/>
        <c:axPos val="l"/>
        <c:numFmt formatCode="General" sourceLinked="0"/>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323832816"/>
        <c:crosses val="autoZero"/>
        <c:crossBetween val="between"/>
      </c:valAx>
      <c:spPr>
        <a:noFill/>
        <a:ln w="25400">
          <a:noFill/>
        </a:ln>
      </c:spPr>
    </c:plotArea>
    <c:legend>
      <c:legendPos val="r"/>
      <c:legendEntry>
        <c:idx val="0"/>
        <c:delete val="1"/>
      </c:legendEntry>
      <c:layout>
        <c:manualLayout>
          <c:xMode val="edge"/>
          <c:yMode val="edge"/>
          <c:x val="0.80945580856812038"/>
          <c:y val="2.8591414346259437E-3"/>
          <c:w val="0.18891937150390137"/>
          <c:h val="9.498225573915936E-2"/>
        </c:manualLayout>
      </c:layout>
      <c:overlay val="0"/>
      <c:txPr>
        <a:bodyPr/>
        <a:lstStyle/>
        <a:p>
          <a:pPr>
            <a:defRPr sz="800"/>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24-05-07T13:20:39.592" idx="1">
    <p:pos x="10" y="10"/>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Ns40rNY"/>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5-09T11:26:17.775" idx="2">
    <p:pos x="10" y="10"/>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Ns40rNc"/>
      </p:ext>
    </p:extLst>
  </p:cm>
</p:cmLst>
</file>

<file path=ppt/drawings/drawing1.xml><?xml version="1.0" encoding="utf-8"?>
<c:userShapes xmlns:c="http://schemas.openxmlformats.org/drawingml/2006/chart">
  <cdr:relSizeAnchor xmlns:cdr="http://schemas.openxmlformats.org/drawingml/2006/chartDrawing">
    <cdr:from>
      <cdr:x>0.35355</cdr:x>
      <cdr:y>0.95118</cdr:y>
    </cdr:from>
    <cdr:to>
      <cdr:x>0.65392</cdr:x>
      <cdr:y>1</cdr:y>
    </cdr:to>
    <cdr:sp macro="" textlink="">
      <cdr:nvSpPr>
        <cdr:cNvPr id="34817" name="Text Box 1"/>
        <cdr:cNvSpPr txBox="1">
          <a:spLocks xmlns:a="http://schemas.openxmlformats.org/drawingml/2006/main" noChangeArrowheads="1"/>
        </cdr:cNvSpPr>
      </cdr:nvSpPr>
      <cdr:spPr bwMode="auto">
        <a:xfrm xmlns:a="http://schemas.openxmlformats.org/drawingml/2006/main">
          <a:off x="2489746" y="3441700"/>
          <a:ext cx="2115251" cy="17664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ctr" rtl="0">
            <a:defRPr sz="1000"/>
          </a:pPr>
          <a:r>
            <a:rPr lang="en-GB" sz="800" b="1" i="0" u="none" strike="noStrike" baseline="0">
              <a:solidFill>
                <a:srgbClr val="000000"/>
              </a:solidFill>
              <a:latin typeface="Arial"/>
              <a:cs typeface="Arial"/>
            </a:rPr>
            <a:t>Date avoidable pressure ulcer identified</a:t>
          </a:r>
        </a:p>
      </cdr:txBody>
    </cdr:sp>
  </cdr:relSizeAnchor>
  <cdr:relSizeAnchor xmlns:cdr="http://schemas.openxmlformats.org/drawingml/2006/chartDrawing">
    <cdr:from>
      <cdr:x>0.75408</cdr:x>
      <cdr:y>0.9448</cdr:y>
    </cdr:from>
    <cdr:to>
      <cdr:x>1</cdr:x>
      <cdr:y>0.9448</cdr:y>
    </cdr:to>
    <cdr:cxnSp macro="">
      <cdr:nvCxnSpPr>
        <cdr:cNvPr id="3" name="Straight Connector 2">
          <a:extLst xmlns:a="http://schemas.openxmlformats.org/drawingml/2006/main">
            <a:ext uri="{FF2B5EF4-FFF2-40B4-BE49-F238E27FC236}">
              <a16:creationId xmlns:a16="http://schemas.microsoft.com/office/drawing/2014/main" id="{E71B1C31-DD45-3DF1-F55D-C1141B11245F}"/>
            </a:ext>
          </a:extLst>
        </cdr:cNvPr>
        <cdr:cNvCxnSpPr/>
      </cdr:nvCxnSpPr>
      <cdr:spPr>
        <a:xfrm xmlns:a="http://schemas.openxmlformats.org/drawingml/2006/main">
          <a:off x="5310345" y="3418619"/>
          <a:ext cx="1731805" cy="0"/>
        </a:xfrm>
        <a:prstGeom xmlns:a="http://schemas.openxmlformats.org/drawingml/2006/main" prst="line">
          <a:avLst/>
        </a:prstGeom>
        <a:ln xmlns:a="http://schemas.openxmlformats.org/drawingml/2006/main" w="317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3.17798E-7</cdr:x>
      <cdr:y>0.24569</cdr:y>
    </cdr:from>
    <cdr:to>
      <cdr:x>0.04727</cdr:x>
      <cdr:y>0.7699</cdr:y>
    </cdr:to>
    <cdr:sp macro="" textlink="">
      <cdr:nvSpPr>
        <cdr:cNvPr id="4" name="Text Box 1"/>
        <cdr:cNvSpPr txBox="1">
          <a:spLocks xmlns:a="http://schemas.openxmlformats.org/drawingml/2006/main" noChangeArrowheads="1"/>
        </cdr:cNvSpPr>
      </cdr:nvSpPr>
      <cdr:spPr bwMode="auto">
        <a:xfrm xmlns:a="http://schemas.openxmlformats.org/drawingml/2006/main" rot="16200000">
          <a:off x="-701116" y="1497758"/>
          <a:ext cx="1699718" cy="29748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vert270" wrap="square" lIns="27432" tIns="22860" rIns="0" bIns="22860"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GB" sz="800" b="1" i="0" u="none" strike="noStrike" baseline="0" dirty="0">
              <a:solidFill>
                <a:srgbClr val="000000"/>
              </a:solidFill>
              <a:latin typeface="Arial"/>
              <a:cs typeface="Arial"/>
            </a:rPr>
            <a:t>Number of Days Between</a:t>
          </a:r>
        </a:p>
      </cdr:txBody>
    </cdr:sp>
  </cdr:relSizeAnchor>
  <cdr:relSizeAnchor xmlns:cdr="http://schemas.openxmlformats.org/drawingml/2006/chartDrawing">
    <cdr:from>
      <cdr:x>0.33306</cdr:x>
      <cdr:y>0.52616</cdr:y>
    </cdr:from>
    <cdr:to>
      <cdr:x>0.67817</cdr:x>
      <cdr:y>0.59955</cdr:y>
    </cdr:to>
    <cdr:sp macro="" textlink="">
      <cdr:nvSpPr>
        <cdr:cNvPr id="8" name="TextBox 1"/>
        <cdr:cNvSpPr txBox="1"/>
      </cdr:nvSpPr>
      <cdr:spPr>
        <a:xfrm xmlns:a="http://schemas.openxmlformats.org/drawingml/2006/main">
          <a:off x="2345460" y="1903846"/>
          <a:ext cx="2430318" cy="265544"/>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GB" sz="1100" baseline="0" dirty="0"/>
            <a:t>PU/ Skin check flash meeting</a:t>
          </a:r>
          <a:endParaRPr lang="en-GB" sz="1100" dirty="0"/>
        </a:p>
      </cdr:txBody>
    </cdr:sp>
  </cdr:relSizeAnchor>
  <cdr:relSizeAnchor xmlns:cdr="http://schemas.openxmlformats.org/drawingml/2006/chartDrawing">
    <cdr:from>
      <cdr:x>0.63964</cdr:x>
      <cdr:y>0.65922</cdr:y>
    </cdr:from>
    <cdr:to>
      <cdr:x>0.71178</cdr:x>
      <cdr:y>0.69751</cdr:y>
    </cdr:to>
    <cdr:cxnSp macro="">
      <cdr:nvCxnSpPr>
        <cdr:cNvPr id="9" name="Straight Arrow Connector 8">
          <a:extLst xmlns:a="http://schemas.openxmlformats.org/drawingml/2006/main">
            <a:ext uri="{FF2B5EF4-FFF2-40B4-BE49-F238E27FC236}">
              <a16:creationId xmlns:a16="http://schemas.microsoft.com/office/drawing/2014/main" id="{287F3347-511B-6C59-9908-C017A48F0D90}"/>
            </a:ext>
          </a:extLst>
        </cdr:cNvPr>
        <cdr:cNvCxnSpPr/>
      </cdr:nvCxnSpPr>
      <cdr:spPr>
        <a:xfrm xmlns:a="http://schemas.openxmlformats.org/drawingml/2006/main">
          <a:off x="4504459" y="2385291"/>
          <a:ext cx="508000" cy="13854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0.67817</cdr:x>
      <cdr:y>0.56286</cdr:y>
    </cdr:from>
    <cdr:to>
      <cdr:x>0.71834</cdr:x>
      <cdr:y>0.68953</cdr:y>
    </cdr:to>
    <cdr:cxnSp macro="">
      <cdr:nvCxnSpPr>
        <cdr:cNvPr id="12" name="Straight Arrow Connector 11">
          <a:extLst xmlns:a="http://schemas.openxmlformats.org/drawingml/2006/main">
            <a:ext uri="{FF2B5EF4-FFF2-40B4-BE49-F238E27FC236}">
              <a16:creationId xmlns:a16="http://schemas.microsoft.com/office/drawing/2014/main" id="{E4C73B49-E108-7907-34B9-A5E6EE24C193}"/>
            </a:ext>
          </a:extLst>
        </cdr:cNvPr>
        <cdr:cNvCxnSpPr>
          <a:stCxn xmlns:a="http://schemas.openxmlformats.org/drawingml/2006/main" id="8" idx="3"/>
        </cdr:cNvCxnSpPr>
      </cdr:nvCxnSpPr>
      <cdr:spPr>
        <a:xfrm xmlns:a="http://schemas.openxmlformats.org/drawingml/2006/main">
          <a:off x="4775778" y="2036618"/>
          <a:ext cx="282863" cy="45835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0.55398</cdr:x>
      <cdr:y>0.3395</cdr:y>
    </cdr:from>
    <cdr:to>
      <cdr:x>0.72285</cdr:x>
      <cdr:y>0.41289</cdr:y>
    </cdr:to>
    <cdr:sp macro="" textlink="">
      <cdr:nvSpPr>
        <cdr:cNvPr id="17" name="TextBox 1"/>
        <cdr:cNvSpPr txBox="1"/>
      </cdr:nvSpPr>
      <cdr:spPr>
        <a:xfrm xmlns:a="http://schemas.openxmlformats.org/drawingml/2006/main">
          <a:off x="3901209" y="1228436"/>
          <a:ext cx="1189183" cy="265544"/>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100"/>
            <a:t>Flowchart</a:t>
          </a:r>
          <a:r>
            <a:rPr lang="en-GB" sz="1100" baseline="0"/>
            <a:t> </a:t>
          </a:r>
          <a:endParaRPr lang="en-GB" sz="1100"/>
        </a:p>
      </cdr:txBody>
    </cdr:sp>
  </cdr:relSizeAnchor>
  <cdr:relSizeAnchor xmlns:cdr="http://schemas.openxmlformats.org/drawingml/2006/chartDrawing">
    <cdr:from>
      <cdr:x>0.72285</cdr:x>
      <cdr:y>0.3762</cdr:y>
    </cdr:from>
    <cdr:to>
      <cdr:x>0.78228</cdr:x>
      <cdr:y>0.67198</cdr:y>
    </cdr:to>
    <cdr:cxnSp macro="">
      <cdr:nvCxnSpPr>
        <cdr:cNvPr id="18" name="Straight Arrow Connector 17">
          <a:extLst xmlns:a="http://schemas.openxmlformats.org/drawingml/2006/main">
            <a:ext uri="{FF2B5EF4-FFF2-40B4-BE49-F238E27FC236}">
              <a16:creationId xmlns:a16="http://schemas.microsoft.com/office/drawing/2014/main" id="{6CE4C58C-6E43-61D9-F164-C11525477F16}"/>
            </a:ext>
          </a:extLst>
        </cdr:cNvPr>
        <cdr:cNvCxnSpPr>
          <a:stCxn xmlns:a="http://schemas.openxmlformats.org/drawingml/2006/main" id="17" idx="3"/>
        </cdr:cNvCxnSpPr>
      </cdr:nvCxnSpPr>
      <cdr:spPr>
        <a:xfrm xmlns:a="http://schemas.openxmlformats.org/drawingml/2006/main">
          <a:off x="5090392" y="1361208"/>
          <a:ext cx="418521" cy="107026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0.54168</cdr:x>
      <cdr:y>0.42725</cdr:y>
    </cdr:from>
    <cdr:to>
      <cdr:x>0.68334</cdr:x>
      <cdr:y>0.50132</cdr:y>
    </cdr:to>
    <cdr:sp macro="" textlink="">
      <cdr:nvSpPr>
        <cdr:cNvPr id="21" name="TextBox 1"/>
        <cdr:cNvSpPr txBox="1"/>
      </cdr:nvSpPr>
      <cdr:spPr>
        <a:xfrm xmlns:a="http://schemas.openxmlformats.org/drawingml/2006/main">
          <a:off x="3408957" y="1385339"/>
          <a:ext cx="891514" cy="240161"/>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100" dirty="0"/>
            <a:t>Equipment</a:t>
          </a:r>
          <a:r>
            <a:rPr lang="en-GB" sz="1100" baseline="0" dirty="0"/>
            <a:t> </a:t>
          </a:r>
          <a:endParaRPr lang="en-GB" sz="1100" dirty="0"/>
        </a:p>
      </cdr:txBody>
    </cdr:sp>
  </cdr:relSizeAnchor>
  <cdr:relSizeAnchor xmlns:cdr="http://schemas.openxmlformats.org/drawingml/2006/chartDrawing">
    <cdr:from>
      <cdr:x>0.68449</cdr:x>
      <cdr:y>0.49013</cdr:y>
    </cdr:from>
    <cdr:to>
      <cdr:x>0.72981</cdr:x>
      <cdr:y>0.65603</cdr:y>
    </cdr:to>
    <cdr:cxnSp macro="">
      <cdr:nvCxnSpPr>
        <cdr:cNvPr id="22" name="Straight Arrow Connector 21">
          <a:extLst xmlns:a="http://schemas.openxmlformats.org/drawingml/2006/main">
            <a:ext uri="{FF2B5EF4-FFF2-40B4-BE49-F238E27FC236}">
              <a16:creationId xmlns:a16="http://schemas.microsoft.com/office/drawing/2014/main" id="{ED72ECE5-EF19-2BF8-C487-5613318002C9}"/>
            </a:ext>
          </a:extLst>
        </cdr:cNvPr>
        <cdr:cNvCxnSpPr/>
      </cdr:nvCxnSpPr>
      <cdr:spPr>
        <a:xfrm xmlns:a="http://schemas.openxmlformats.org/drawingml/2006/main">
          <a:off x="4307728" y="1589216"/>
          <a:ext cx="285188" cy="53793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0.61628</cdr:x>
      <cdr:y>0.24537</cdr:y>
    </cdr:from>
    <cdr:to>
      <cdr:x>0.78515</cdr:x>
      <cdr:y>0.31876</cdr:y>
    </cdr:to>
    <cdr:sp macro="" textlink="">
      <cdr:nvSpPr>
        <cdr:cNvPr id="25" name="TextBox 1"/>
        <cdr:cNvSpPr txBox="1"/>
      </cdr:nvSpPr>
      <cdr:spPr>
        <a:xfrm xmlns:a="http://schemas.openxmlformats.org/drawingml/2006/main">
          <a:off x="4339936" y="887845"/>
          <a:ext cx="1189183" cy="265544"/>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100"/>
            <a:t>cPURA</a:t>
          </a:r>
        </a:p>
      </cdr:txBody>
    </cdr:sp>
  </cdr:relSizeAnchor>
  <cdr:relSizeAnchor xmlns:cdr="http://schemas.openxmlformats.org/drawingml/2006/chartDrawing">
    <cdr:from>
      <cdr:x>0.7872</cdr:x>
      <cdr:y>0.28749</cdr:y>
    </cdr:from>
    <cdr:to>
      <cdr:x>0.81589</cdr:x>
      <cdr:y>0.66879</cdr:y>
    </cdr:to>
    <cdr:cxnSp macro="">
      <cdr:nvCxnSpPr>
        <cdr:cNvPr id="27" name="Straight Arrow Connector 26">
          <a:extLst xmlns:a="http://schemas.openxmlformats.org/drawingml/2006/main">
            <a:ext uri="{FF2B5EF4-FFF2-40B4-BE49-F238E27FC236}">
              <a16:creationId xmlns:a16="http://schemas.microsoft.com/office/drawing/2014/main" id="{ED7AC29E-E0BB-F14E-B3D5-C49C1F1728AD}"/>
            </a:ext>
          </a:extLst>
        </cdr:cNvPr>
        <cdr:cNvCxnSpPr/>
      </cdr:nvCxnSpPr>
      <cdr:spPr>
        <a:xfrm xmlns:a="http://schemas.openxmlformats.org/drawingml/2006/main">
          <a:off x="5543550" y="1040245"/>
          <a:ext cx="202045" cy="137968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0.51223</cdr:x>
      <cdr:y>0.625</cdr:y>
    </cdr:from>
    <cdr:to>
      <cdr:x>0.63724</cdr:x>
      <cdr:y>0.69839</cdr:y>
    </cdr:to>
    <cdr:sp macro="" textlink="">
      <cdr:nvSpPr>
        <cdr:cNvPr id="14" name="TextBox 1"/>
        <cdr:cNvSpPr txBox="1"/>
      </cdr:nvSpPr>
      <cdr:spPr>
        <a:xfrm xmlns:a="http://schemas.openxmlformats.org/drawingml/2006/main">
          <a:off x="3607215" y="2261475"/>
          <a:ext cx="880339" cy="26555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dirty="0"/>
            <a:t>Training</a:t>
          </a:r>
          <a:r>
            <a:rPr lang="en-GB" sz="1100" baseline="0" dirty="0"/>
            <a:t> </a:t>
          </a:r>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18</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Welcome. My name is Linda Bias and I have been the Lead ANP for Renfrewshire Care Home Nursing Support Team since March 2022. </a:t>
            </a:r>
            <a:endParaRPr/>
          </a:p>
        </p:txBody>
      </p:sp>
      <p:sp>
        <p:nvSpPr>
          <p:cNvPr id="388" name="Google Shape;38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Renfrewshire population is approx. 177,257. </a:t>
            </a:r>
            <a:r>
              <a:rPr lang="en-GB" sz="1200">
                <a:solidFill>
                  <a:schemeClr val="dk1"/>
                </a:solidFill>
                <a:latin typeface="Calibri"/>
                <a:ea typeface="Calibri"/>
                <a:cs typeface="Calibri"/>
                <a:sym typeface="Calibri"/>
              </a:rPr>
              <a:t>Within Renfrewshire HSCP, there are currently 17 Nursing Homes and 8 Residential Homes (approximately 1324 resident beds). There was a </a:t>
            </a:r>
            <a:r>
              <a:rPr lang="en-GB"/>
              <a:t>CHLN service that supported nursing homes as a conduit between practices and homes</a:t>
            </a:r>
            <a:endParaRPr/>
          </a:p>
          <a:p>
            <a:pPr marL="0" lvl="0" indent="0" algn="l" rtl="0">
              <a:spcBef>
                <a:spcPts val="0"/>
              </a:spcBef>
              <a:spcAft>
                <a:spcPts val="0"/>
              </a:spcAft>
              <a:buNone/>
            </a:pPr>
            <a:r>
              <a:rPr lang="en-GB"/>
              <a:t>However through PCIP funding was allocated to provide service away from GP practice, improve proactive and reactive care and continuity – aim for improved person experience that meets their needs.</a:t>
            </a:r>
            <a:r>
              <a:rPr lang="en-GB" sz="1200">
                <a:solidFill>
                  <a:schemeClr val="dk1"/>
                </a:solidFill>
                <a:latin typeface="Calibri"/>
                <a:ea typeface="Calibri"/>
                <a:cs typeface="Calibri"/>
                <a:sym typeface="Calibri"/>
              </a:rPr>
              <a:t> ANP posts were developed and worked collaboratively with the CHLN nurses to develop a unique team</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 Care Home Nursing Support Team service is underpinned by the Scottish Government Vision Transforming Nursing Roles; The Quality Strategy Ambitions of Safe, Effective, Person Centred Care and the Scottish Government 2050 Vision for the Future Provision of Health Care in Scotland.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 service specification sets out the vision for the service ensuring it is fit for the future</a:t>
            </a:r>
            <a:endParaRPr/>
          </a:p>
          <a:p>
            <a:pPr marL="0" lvl="0" indent="0" algn="l" rtl="0">
              <a:spcBef>
                <a:spcPts val="0"/>
              </a:spcBef>
              <a:spcAft>
                <a:spcPts val="0"/>
              </a:spcAft>
              <a:buNone/>
            </a:pPr>
            <a:endParaRPr/>
          </a:p>
        </p:txBody>
      </p:sp>
      <p:sp>
        <p:nvSpPr>
          <p:cNvPr id="395" name="Google Shape;39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Many national and local drivers impact this model of approach.</a:t>
            </a:r>
            <a:endParaRPr/>
          </a:p>
        </p:txBody>
      </p:sp>
      <p:sp>
        <p:nvSpPr>
          <p:cNvPr id="404" name="Google Shape;40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This model has been a journey over the last 3 years of learning and development and supporting the transition from trainee ANP to qualified.  As this happened there were more opportunities for service improvement and development of competencies in different areas. This was not done in isolation but in collaboration with GP partners who provided learning opportunities to complete competency sign off and from more recently acute based consultant geriatrician. This support has helped the team develop and become more confident and has strengthened relationship and therefore opened up opportunities for further development. </a:t>
            </a:r>
            <a:endParaRPr/>
          </a:p>
          <a:p>
            <a:pPr marL="0" lvl="0" indent="0" algn="l" rtl="0">
              <a:spcBef>
                <a:spcPts val="0"/>
              </a:spcBef>
              <a:spcAft>
                <a:spcPts val="0"/>
              </a:spcAft>
              <a:buNone/>
            </a:pPr>
            <a:r>
              <a:rPr lang="en-GB"/>
              <a:t>The ANP team run a model offering scheduled and unscheduled visits to all care homes for a variety of acute conditions ie UTI. LRTI, Cellulitis, Palliative care, sepsis, heart failure. The unscheduled model allows care home staff to send a referral direct to the service and arrange for same day triage and assessment as applicable. This is complimented by the support from the CHLN who also offer both scheduled and unscheduled visits supporting with wound, MUST, catheter and future care planning. The band 5 nurses provide additional support to the residential care homes and the PDN supports with awareness sessions and supports with QI projects.</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offer a service to all Renfrewshire elderly care homes, with exception of one home which has there own employed ANP.</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offer both scheduled and unscheduled care to residents registered with a Renfrewshire GP practice; Monday to Friday between 08.30 hours and 16.30 hours, except public holidays. </a:t>
            </a:r>
            <a:endParaRPr/>
          </a:p>
          <a:p>
            <a:pPr marL="0" lvl="0" indent="0" algn="l" rtl="0">
              <a:spcBef>
                <a:spcPts val="0"/>
              </a:spcBef>
              <a:spcAft>
                <a:spcPts val="0"/>
              </a:spcAft>
              <a:buNone/>
            </a:pPr>
            <a:endParaRPr/>
          </a:p>
        </p:txBody>
      </p:sp>
      <p:sp>
        <p:nvSpPr>
          <p:cNvPr id="413" name="Google Shape;41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a:solidFill>
                  <a:schemeClr val="dk1"/>
                </a:solidFill>
                <a:latin typeface="Calibri"/>
                <a:ea typeface="Calibri"/>
                <a:cs typeface="Calibri"/>
                <a:sym typeface="Calibri"/>
              </a:rPr>
              <a:t>The vision of the CHNST is to Deliver: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Innovative</a:t>
            </a: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nurse led service </a:t>
            </a:r>
            <a:r>
              <a:rPr lang="en-GB" sz="1200">
                <a:solidFill>
                  <a:schemeClr val="dk1"/>
                </a:solidFill>
                <a:latin typeface="Calibri"/>
                <a:ea typeface="Calibri"/>
                <a:cs typeface="Calibri"/>
                <a:sym typeface="Calibri"/>
              </a:rPr>
              <a:t>which </a:t>
            </a:r>
            <a:r>
              <a:rPr lang="en-GB" sz="1200" b="1">
                <a:solidFill>
                  <a:schemeClr val="dk1"/>
                </a:solidFill>
                <a:latin typeface="Calibri"/>
                <a:ea typeface="Calibri"/>
                <a:cs typeface="Calibri"/>
                <a:sym typeface="Calibri"/>
              </a:rPr>
              <a:t>empowers safe, effective </a:t>
            </a:r>
            <a:r>
              <a:rPr lang="en-GB" sz="1200">
                <a:solidFill>
                  <a:schemeClr val="dk1"/>
                </a:solidFill>
                <a:latin typeface="Calibri"/>
                <a:ea typeface="Calibri"/>
                <a:cs typeface="Calibri"/>
                <a:sym typeface="Calibri"/>
              </a:rPr>
              <a:t>resident centred care through supporting the health care of resident's;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Prevention of unnecessary conveyance to hospital, to remain within the homely setting using a combination of reactive and proactive care and advice to support residents and care home staff.</a:t>
            </a:r>
            <a:endParaRPr/>
          </a:p>
          <a:p>
            <a:pPr marL="0" lvl="0" indent="0" algn="l" rtl="0">
              <a:spcBef>
                <a:spcPts val="0"/>
              </a:spcBef>
              <a:spcAft>
                <a:spcPts val="0"/>
              </a:spcAft>
              <a:buNone/>
            </a:pPr>
            <a:r>
              <a:rPr lang="en-GB"/>
              <a:t>As a functioning team, we are always seeking ways of improving the current service provision through audit, feedback and quality improvement.</a:t>
            </a:r>
            <a:endParaRPr/>
          </a:p>
        </p:txBody>
      </p:sp>
      <p:sp>
        <p:nvSpPr>
          <p:cNvPr id="422" name="Google Shape;42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u="none"/>
              <a:t>Case of the Week: </a:t>
            </a:r>
            <a:r>
              <a:rPr lang="en-GB"/>
              <a:t>91 year old female in nursing home. Hx AF, dementia and frailty. GP had discontinued all oral medication due to increased frailty and deterioration – including edoxaban for AF. Resident presented with a 2 day history of swelling, red discolouration and firmness /pain to right lower calf. After assessment, DVT diagnosed. However given level of frailty and time of day, consideration given regarding alternatives to conveyance for further assessment and confirmation of DVT. Call made to COTE DME and situation discussed. Agreed likely DVT however decision made not to convey. Commenced edoxaban dosage as per guidance for DVT treatment. Remained within homely setting and is currently settled and conveyance prevented.</a:t>
            </a:r>
            <a:endParaRPr/>
          </a:p>
        </p:txBody>
      </p:sp>
      <p:sp>
        <p:nvSpPr>
          <p:cNvPr id="432" name="Google Shape;43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The CB4YC pathway is something that the CHNST adopted over 15 months ago Monday-Friday.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However, this pathway was extended from December 2023 to March 2024 to provide support from 3 DN ANPS and 1 Care Home ANP on a Saturday and Sunday to 6 Residential Care Homes for the following specific conditions: Palliative Care , LRTI, UTI and cellulitis.</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Data has shown that from the 798 calls, 96% were not conveyed to hospital.</a:t>
            </a:r>
            <a:endParaRPr/>
          </a:p>
          <a:p>
            <a:pPr marL="0" lvl="0" indent="0" algn="l" rtl="0">
              <a:spcBef>
                <a:spcPts val="0"/>
              </a:spcBef>
              <a:spcAft>
                <a:spcPts val="0"/>
              </a:spcAft>
              <a:buNone/>
            </a:pPr>
            <a:endParaRPr/>
          </a:p>
        </p:txBody>
      </p:sp>
      <p:sp>
        <p:nvSpPr>
          <p:cNvPr id="440" name="Google Shape;44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Successes- We are a unique team because of the diverse skills and wide range of experiences who have amalgamated to deliver person centred care for residents to remain within their homely setting. Our recent success being, achieving the HSCP Innovation of the Year award. Once the remaining 3 trainee ANPs are qualified around September time, the team will review the current service model with the view to supporting the GPs within the hours of 08.00-18.00. With the support from the COTE DME, we are also seeking opportunities to further push the boundaries of non conveyance.</a:t>
            </a:r>
            <a:endParaRPr/>
          </a:p>
          <a:p>
            <a:pPr marL="0" lvl="0" indent="0" algn="l" rtl="0">
              <a:spcBef>
                <a:spcPts val="0"/>
              </a:spcBef>
              <a:spcAft>
                <a:spcPts val="0"/>
              </a:spcAft>
              <a:buNone/>
            </a:pPr>
            <a:endParaRPr/>
          </a:p>
        </p:txBody>
      </p:sp>
      <p:sp>
        <p:nvSpPr>
          <p:cNvPr id="448" name="Google Shape;44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Thank you very much for listening and does anyone have any questions?</a:t>
            </a:r>
            <a:endParaRPr/>
          </a:p>
        </p:txBody>
      </p:sp>
      <p:sp>
        <p:nvSpPr>
          <p:cNvPr id="456" name="Google Shape;45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Welcome. My name is Linda Bias and I have been the Lead ANP for Renfrewshire Care Home Nursing Support Team since March 2022. </a:t>
            </a:r>
            <a:endParaRPr/>
          </a:p>
        </p:txBody>
      </p:sp>
      <p:sp>
        <p:nvSpPr>
          <p:cNvPr id="463" name="Google Shape;46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pic>
        <p:nvPicPr>
          <p:cNvPr id="16" name="Google Shape;16;p35" descr="nhs_ppt_widescreen_v2.jpg"/>
          <p:cNvPicPr preferRelativeResize="0"/>
          <p:nvPr/>
        </p:nvPicPr>
        <p:blipFill rotWithShape="1">
          <a:blip r:embed="rId2">
            <a:alphaModFix/>
          </a:blip>
          <a:srcRect/>
          <a:stretch/>
        </p:blipFill>
        <p:spPr>
          <a:xfrm>
            <a:off x="6096" y="0"/>
            <a:ext cx="12185904" cy="6858000"/>
          </a:xfrm>
          <a:prstGeom prst="rect">
            <a:avLst/>
          </a:prstGeom>
          <a:noFill/>
          <a:ln>
            <a:noFill/>
          </a:ln>
        </p:spPr>
      </p:pic>
      <p:sp>
        <p:nvSpPr>
          <p:cNvPr id="17" name="Google Shape;17;p35"/>
          <p:cNvSpPr txBox="1">
            <a:spLocks noGrp="1"/>
          </p:cNvSpPr>
          <p:nvPr>
            <p:ph type="title"/>
          </p:nvPr>
        </p:nvSpPr>
        <p:spPr>
          <a:xfrm>
            <a:off x="736411" y="234678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35" descr="nhs_ppt_widescreen_v2.jpg"/>
          <p:cNvPicPr preferRelativeResize="0"/>
          <p:nvPr/>
        </p:nvPicPr>
        <p:blipFill rotWithShape="1">
          <a:blip r:embed="rId2">
            <a:alphaModFix/>
          </a:blip>
          <a:srcRect l="74456" t="57139" b="21430"/>
          <a:stretch/>
        </p:blipFill>
        <p:spPr>
          <a:xfrm>
            <a:off x="8956110" y="5248403"/>
            <a:ext cx="3112718" cy="1469720"/>
          </a:xfrm>
          <a:prstGeom prst="rect">
            <a:avLst/>
          </a:prstGeom>
          <a:noFill/>
          <a:ln>
            <a:noFill/>
          </a:ln>
        </p:spPr>
      </p:pic>
      <p:pic>
        <p:nvPicPr>
          <p:cNvPr id="19" name="Google Shape;19;p35"/>
          <p:cNvPicPr preferRelativeResize="0"/>
          <p:nvPr/>
        </p:nvPicPr>
        <p:blipFill rotWithShape="1">
          <a:blip r:embed="rId3">
            <a:alphaModFix/>
          </a:blip>
          <a:srcRect/>
          <a:stretch/>
        </p:blipFill>
        <p:spPr>
          <a:xfrm>
            <a:off x="10014385" y="5789896"/>
            <a:ext cx="1739902" cy="6568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5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 name="Google Shape;79;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5"/>
          <p:cNvSpPr>
            <a:spLocks noGrp="1"/>
          </p:cNvSpPr>
          <p:nvPr>
            <p:ph type="pic" idx="2"/>
          </p:nvPr>
        </p:nvSpPr>
        <p:spPr>
          <a:xfrm>
            <a:off x="5183188" y="987425"/>
            <a:ext cx="6172200" cy="4873625"/>
          </a:xfrm>
          <a:prstGeom prst="rect">
            <a:avLst/>
          </a:prstGeom>
          <a:noFill/>
          <a:ln>
            <a:noFill/>
          </a:ln>
        </p:spPr>
      </p:sp>
      <p:sp>
        <p:nvSpPr>
          <p:cNvPr id="86" name="Google Shape;86;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1" name="Google Shape;11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sp>
        <p:nvSpPr>
          <p:cNvPr id="115" name="Google Shape;115;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26" name="Google Shape;26;p36" descr="nhs_ppt_widescreen2_v2.jpg"/>
          <p:cNvPicPr preferRelativeResize="0"/>
          <p:nvPr/>
        </p:nvPicPr>
        <p:blipFill rotWithShape="1">
          <a:blip r:embed="rId2">
            <a:alphaModFix/>
          </a:blip>
          <a:srcRect/>
          <a:stretch/>
        </p:blipFill>
        <p:spPr>
          <a:xfrm>
            <a:off x="0" y="0"/>
            <a:ext cx="12185904" cy="6858000"/>
          </a:xfrm>
          <a:prstGeom prst="rect">
            <a:avLst/>
          </a:prstGeom>
          <a:noFill/>
          <a:ln>
            <a:noFill/>
          </a:ln>
        </p:spPr>
      </p:pic>
      <p:sp>
        <p:nvSpPr>
          <p:cNvPr id="27" name="Google Shape;27;p36"/>
          <p:cNvSpPr/>
          <p:nvPr/>
        </p:nvSpPr>
        <p:spPr>
          <a:xfrm>
            <a:off x="9619989" y="5323562"/>
            <a:ext cx="2455101" cy="13402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36"/>
          <p:cNvPicPr preferRelativeResize="0"/>
          <p:nvPr/>
        </p:nvPicPr>
        <p:blipFill rotWithShape="1">
          <a:blip r:embed="rId3">
            <a:alphaModFix/>
          </a:blip>
          <a:srcRect/>
          <a:stretch/>
        </p:blipFill>
        <p:spPr>
          <a:xfrm>
            <a:off x="9997258" y="5782098"/>
            <a:ext cx="1819659" cy="66461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sp>
        <p:nvSpPr>
          <p:cNvPr id="133" name="Google Shape;133;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5" name="Google Shape;13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sp>
        <p:nvSpPr>
          <p:cNvPr id="30" name="Google Shape;3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1"/>
        <p:cNvGrpSpPr/>
        <p:nvPr/>
      </p:nvGrpSpPr>
      <p:grpSpPr>
        <a:xfrm>
          <a:off x="0" y="0"/>
          <a:ext cx="0" cy="0"/>
          <a:chOff x="0" y="0"/>
          <a:chExt cx="0" cy="0"/>
        </a:xfrm>
      </p:grpSpPr>
      <p:sp>
        <p:nvSpPr>
          <p:cNvPr id="32" name="Google Shape;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3"/>
        <p:cNvGrpSpPr/>
        <p:nvPr/>
      </p:nvGrpSpPr>
      <p:grpSpPr>
        <a:xfrm>
          <a:off x="0" y="0"/>
          <a:ext cx="0" cy="0"/>
          <a:chOff x="0" y="0"/>
          <a:chExt cx="0" cy="0"/>
        </a:xfrm>
      </p:grpSpPr>
      <p:sp>
        <p:nvSpPr>
          <p:cNvPr id="34" name="Google Shape;3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
        <p:cNvGrpSpPr/>
        <p:nvPr/>
      </p:nvGrpSpPr>
      <p:grpSpPr>
        <a:xfrm>
          <a:off x="0" y="0"/>
          <a:ext cx="0" cy="0"/>
          <a:chOff x="0" y="0"/>
          <a:chExt cx="0" cy="0"/>
        </a:xfrm>
      </p:grpSpPr>
      <p:sp>
        <p:nvSpPr>
          <p:cNvPr id="36" name="Google Shape;36;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 name="Google Shape;3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1"/>
        <p:cNvGrpSpPr/>
        <p:nvPr/>
      </p:nvGrpSpPr>
      <p:grpSpPr>
        <a:xfrm>
          <a:off x="0" y="0"/>
          <a:ext cx="0" cy="0"/>
          <a:chOff x="0" y="0"/>
          <a:chExt cx="0" cy="0"/>
        </a:xfrm>
      </p:grpSpPr>
      <p:sp>
        <p:nvSpPr>
          <p:cNvPr id="42" name="Google Shape;4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43"/>
        <p:cNvGrpSpPr/>
        <p:nvPr/>
      </p:nvGrpSpPr>
      <p:grpSpPr>
        <a:xfrm>
          <a:off x="0" y="0"/>
          <a:ext cx="0" cy="0"/>
          <a:chOff x="0" y="0"/>
          <a:chExt cx="0" cy="0"/>
        </a:xfrm>
      </p:grpSpPr>
      <p:sp>
        <p:nvSpPr>
          <p:cNvPr id="44" name="Google Shape;4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5" name="Google Shape;10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 name="Google Shape;10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0"/>
        <p:cNvGrpSpPr/>
        <p:nvPr/>
      </p:nvGrpSpPr>
      <p:grpSpPr>
        <a:xfrm>
          <a:off x="0" y="0"/>
          <a:ext cx="0" cy="0"/>
          <a:chOff x="0" y="0"/>
          <a:chExt cx="0" cy="0"/>
        </a:xfrm>
      </p:grpSpPr>
      <p:sp>
        <p:nvSpPr>
          <p:cNvPr id="121" name="Google Shape;121;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gov.scot/binaries/content/documents/govscot/publications/advice-and-guidance/2022/06/health-care-home-healthcare-framework-adults-living-care-homes/documents/healthcare-framework-adults-living-care-homes-health-care-home/healthcare-framework-adults-living-care-homes-health-care-home/govscot:document/healthcare-framework-adults-living-care-homes-health-care-home.pdfhttps:/www.gov.scot/binaries/content/documents/govscot/publications/advice-and-guidance/2022/06/health-care-home-healthcare-framework-adults-living-care-homes/documents/healthcare-framework-adults-living-care-homes-health-care-home/healthcare-framework-adults-living-care-homes-health-care-home/govscot:document/healthcare-framework-adults-living-care-homes-health-care-home.pdf" TargetMode="External"/><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hub.careinspectorate.com/media/1493/eating-and-drinking-well-in-care-good-practice-guidance-for-older-people.pdfhttps:/hub.careinspectorate.com/media/1493/eating-and-drinking-well-in-care-good-practice-guidance-for-older-people.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hsproviders.org/news-blogs/blogs/getting-the-care-in-the-right-place-at-the-right-tim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gov.uk/government/statistics/transport-and-environment-statistics-2022/transport-and-environment-statistics-2022" TargetMode="External"/><Relationship Id="rId5" Type="http://schemas.openxmlformats.org/officeDocument/2006/relationships/hyperlink" Target="https://www.nimblefins.co.uk/average-co2-emissions-car-uk" TargetMode="External"/><Relationship Id="rId4" Type="http://schemas.openxmlformats.org/officeDocument/2006/relationships/hyperlink" Target="https://publichealthscotland.scot/our-areas-of-work/acute-and-emergency-services/urgent-and-unscheduled-care/about-urgent-and-unscheduled-care/overview/redesign-of-urgent-car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Shape 141"/>
        <p:cNvGrpSpPr/>
        <p:nvPr/>
      </p:nvGrpSpPr>
      <p:grpSpPr>
        <a:xfrm>
          <a:off x="0" y="0"/>
          <a:ext cx="0" cy="0"/>
          <a:chOff x="0" y="0"/>
          <a:chExt cx="0" cy="0"/>
        </a:xfrm>
      </p:grpSpPr>
      <p:sp>
        <p:nvSpPr>
          <p:cNvPr id="142" name="Google Shape;142;p1"/>
          <p:cNvSpPr txBox="1">
            <a:spLocks noGrp="1"/>
          </p:cNvSpPr>
          <p:nvPr>
            <p:ph type="title"/>
          </p:nvPr>
        </p:nvSpPr>
        <p:spPr>
          <a:xfrm>
            <a:off x="736411" y="234678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a:t>“Right Care, Right Place – Patient, System and Environmental Wins”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0" name="Google Shape;250;p10"/>
          <p:cNvGrpSpPr/>
          <p:nvPr/>
        </p:nvGrpSpPr>
        <p:grpSpPr>
          <a:xfrm>
            <a:off x="1324709" y="70941"/>
            <a:ext cx="9495691" cy="6692672"/>
            <a:chOff x="1324709" y="70941"/>
            <a:chExt cx="9495691" cy="6692672"/>
          </a:xfrm>
        </p:grpSpPr>
        <p:pic>
          <p:nvPicPr>
            <p:cNvPr id="251" name="Google Shape;251;p10"/>
            <p:cNvPicPr preferRelativeResize="0"/>
            <p:nvPr/>
          </p:nvPicPr>
          <p:blipFill rotWithShape="1">
            <a:blip r:embed="rId3">
              <a:alphaModFix/>
            </a:blip>
            <a:srcRect/>
            <a:stretch/>
          </p:blipFill>
          <p:spPr>
            <a:xfrm>
              <a:off x="1324709" y="70941"/>
              <a:ext cx="9495691" cy="6692672"/>
            </a:xfrm>
            <a:prstGeom prst="rect">
              <a:avLst/>
            </a:prstGeom>
            <a:noFill/>
            <a:ln>
              <a:noFill/>
            </a:ln>
          </p:spPr>
        </p:pic>
        <p:sp>
          <p:nvSpPr>
            <p:cNvPr id="252" name="Google Shape;252;p10"/>
            <p:cNvSpPr/>
            <p:nvPr/>
          </p:nvSpPr>
          <p:spPr>
            <a:xfrm>
              <a:off x="7233138" y="1195753"/>
              <a:ext cx="2530648" cy="2545442"/>
            </a:xfrm>
            <a:prstGeom prst="ellipse">
              <a:avLst/>
            </a:prstGeom>
            <a:solidFill>
              <a:srgbClr val="ED7D31">
                <a:alpha val="74901"/>
              </a:srgbClr>
            </a:solidFill>
            <a:ln w="571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81.6%</a:t>
              </a:r>
              <a:endParaRPr sz="1800">
                <a:solidFill>
                  <a:schemeClr val="dk1"/>
                </a:solidFill>
                <a:latin typeface="Calibri"/>
                <a:ea typeface="Calibri"/>
                <a:cs typeface="Calibri"/>
                <a:sym typeface="Calibri"/>
              </a:endParaRPr>
            </a:p>
          </p:txBody>
        </p:sp>
        <p:sp>
          <p:nvSpPr>
            <p:cNvPr id="253" name="Google Shape;253;p10"/>
            <p:cNvSpPr/>
            <p:nvPr/>
          </p:nvSpPr>
          <p:spPr>
            <a:xfrm>
              <a:off x="8335107" y="3997567"/>
              <a:ext cx="316525" cy="316523"/>
            </a:xfrm>
            <a:prstGeom prst="ellipse">
              <a:avLst/>
            </a:prstGeom>
            <a:solidFill>
              <a:schemeClr val="accent1">
                <a:alpha val="74901"/>
              </a:schemeClr>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0"/>
            <p:cNvSpPr/>
            <p:nvPr/>
          </p:nvSpPr>
          <p:spPr>
            <a:xfrm>
              <a:off x="4970584" y="3423137"/>
              <a:ext cx="455665" cy="458736"/>
            </a:xfrm>
            <a:prstGeom prst="ellipse">
              <a:avLst/>
            </a:prstGeom>
            <a:solidFill>
              <a:srgbClr val="A8D08C">
                <a:alpha val="74901"/>
              </a:srgbClr>
            </a:solidFill>
            <a:ln w="5715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10"/>
            <p:cNvSpPr/>
            <p:nvPr/>
          </p:nvSpPr>
          <p:spPr>
            <a:xfrm>
              <a:off x="8417169" y="4677506"/>
              <a:ext cx="232926" cy="235997"/>
            </a:xfrm>
            <a:prstGeom prst="ellipse">
              <a:avLst/>
            </a:prstGeom>
            <a:solidFill>
              <a:srgbClr val="FFD966">
                <a:alpha val="74901"/>
              </a:srgbClr>
            </a:solidFill>
            <a:ln w="5715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10"/>
            <p:cNvSpPr txBox="1"/>
            <p:nvPr/>
          </p:nvSpPr>
          <p:spPr>
            <a:xfrm>
              <a:off x="4853352" y="3458307"/>
              <a:ext cx="9730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10.3%</a:t>
              </a:r>
              <a:endParaRPr sz="1800">
                <a:solidFill>
                  <a:schemeClr val="dk1"/>
                </a:solidFill>
                <a:latin typeface="Calibri"/>
                <a:ea typeface="Calibri"/>
                <a:cs typeface="Calibri"/>
                <a:sym typeface="Calibri"/>
              </a:endParaRPr>
            </a:p>
          </p:txBody>
        </p:sp>
        <p:sp>
          <p:nvSpPr>
            <p:cNvPr id="257" name="Google Shape;257;p10"/>
            <p:cNvSpPr txBox="1"/>
            <p:nvPr/>
          </p:nvSpPr>
          <p:spPr>
            <a:xfrm>
              <a:off x="8193453" y="3985845"/>
              <a:ext cx="808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5.2%</a:t>
              </a:r>
              <a:endParaRPr sz="1800">
                <a:solidFill>
                  <a:schemeClr val="dk1"/>
                </a:solidFill>
                <a:latin typeface="Calibri"/>
                <a:ea typeface="Calibri"/>
                <a:cs typeface="Calibri"/>
                <a:sym typeface="Calibri"/>
              </a:endParaRPr>
            </a:p>
          </p:txBody>
        </p:sp>
        <p:sp>
          <p:nvSpPr>
            <p:cNvPr id="258" name="Google Shape;258;p10"/>
            <p:cNvSpPr txBox="1"/>
            <p:nvPr/>
          </p:nvSpPr>
          <p:spPr>
            <a:xfrm>
              <a:off x="8254999" y="4632569"/>
              <a:ext cx="11136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2.9%</a:t>
              </a:r>
              <a:endParaRPr sz="1800">
                <a:solidFill>
                  <a:schemeClr val="dk1"/>
                </a:solidFill>
                <a:latin typeface="Calibri"/>
                <a:ea typeface="Calibri"/>
                <a:cs typeface="Calibri"/>
                <a:sym typeface="Calibri"/>
              </a:endParaRPr>
            </a:p>
          </p:txBody>
        </p:sp>
        <p:sp>
          <p:nvSpPr>
            <p:cNvPr id="259" name="Google Shape;259;p10"/>
            <p:cNvSpPr txBox="1"/>
            <p:nvPr/>
          </p:nvSpPr>
          <p:spPr>
            <a:xfrm>
              <a:off x="1781908" y="375138"/>
              <a:ext cx="17467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Heat Map for Miles Saved</a:t>
              </a:r>
              <a:endParaRPr sz="1800" b="1">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264" name="Google Shape;264;p11"/>
          <p:cNvGrpSpPr/>
          <p:nvPr/>
        </p:nvGrpSpPr>
        <p:grpSpPr>
          <a:xfrm>
            <a:off x="199293" y="-896814"/>
            <a:ext cx="4724399" cy="4724399"/>
            <a:chOff x="6928339" y="2737340"/>
            <a:chExt cx="4724399" cy="4724399"/>
          </a:xfrm>
        </p:grpSpPr>
        <p:pic>
          <p:nvPicPr>
            <p:cNvPr id="265" name="Google Shape;265;p11"/>
            <p:cNvPicPr preferRelativeResize="0"/>
            <p:nvPr/>
          </p:nvPicPr>
          <p:blipFill rotWithShape="1">
            <a:blip r:embed="rId3">
              <a:alphaModFix/>
            </a:blip>
            <a:srcRect/>
            <a:stretch/>
          </p:blipFill>
          <p:spPr>
            <a:xfrm>
              <a:off x="6928339" y="2737340"/>
              <a:ext cx="4724399" cy="4724399"/>
            </a:xfrm>
            <a:prstGeom prst="rect">
              <a:avLst/>
            </a:prstGeom>
            <a:noFill/>
            <a:ln>
              <a:noFill/>
            </a:ln>
          </p:spPr>
        </p:pic>
        <p:sp>
          <p:nvSpPr>
            <p:cNvPr id="266" name="Google Shape;266;p11"/>
            <p:cNvSpPr txBox="1"/>
            <p:nvPr/>
          </p:nvSpPr>
          <p:spPr>
            <a:xfrm>
              <a:off x="7186247" y="4970584"/>
              <a:ext cx="41382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On average, a UK car emits 221.4g/mile</a:t>
              </a:r>
              <a:r>
                <a:rPr lang="en-GB" sz="1800" b="1" baseline="30000">
                  <a:solidFill>
                    <a:schemeClr val="dk1"/>
                  </a:solidFill>
                  <a:latin typeface="Calibri"/>
                  <a:ea typeface="Calibri"/>
                  <a:cs typeface="Calibri"/>
                  <a:sym typeface="Calibri"/>
                </a:rPr>
                <a:t>3,4</a:t>
              </a:r>
              <a:endParaRPr/>
            </a:p>
          </p:txBody>
        </p:sp>
      </p:grpSp>
      <p:grpSp>
        <p:nvGrpSpPr>
          <p:cNvPr id="267" name="Google Shape;267;p11"/>
          <p:cNvGrpSpPr/>
          <p:nvPr/>
        </p:nvGrpSpPr>
        <p:grpSpPr>
          <a:xfrm>
            <a:off x="6975231" y="5862"/>
            <a:ext cx="4103076" cy="4103076"/>
            <a:chOff x="6975231" y="5862"/>
            <a:chExt cx="4103076" cy="4103076"/>
          </a:xfrm>
        </p:grpSpPr>
        <p:pic>
          <p:nvPicPr>
            <p:cNvPr id="268" name="Google Shape;268;p11"/>
            <p:cNvPicPr preferRelativeResize="0"/>
            <p:nvPr/>
          </p:nvPicPr>
          <p:blipFill rotWithShape="1">
            <a:blip r:embed="rId4">
              <a:alphaModFix/>
            </a:blip>
            <a:srcRect/>
            <a:stretch/>
          </p:blipFill>
          <p:spPr>
            <a:xfrm>
              <a:off x="6975231" y="5862"/>
              <a:ext cx="4103076" cy="4103076"/>
            </a:xfrm>
            <a:prstGeom prst="rect">
              <a:avLst/>
            </a:prstGeom>
            <a:noFill/>
            <a:ln>
              <a:noFill/>
            </a:ln>
          </p:spPr>
        </p:pic>
        <p:sp>
          <p:nvSpPr>
            <p:cNvPr id="269" name="Google Shape;269;p11"/>
            <p:cNvSpPr txBox="1"/>
            <p:nvPr/>
          </p:nvSpPr>
          <p:spPr>
            <a:xfrm>
              <a:off x="7924800" y="2743200"/>
              <a:ext cx="22273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20,778 miles saved by use of FNC in May</a:t>
              </a:r>
              <a:endParaRPr/>
            </a:p>
          </p:txBody>
        </p:sp>
      </p:grpSp>
      <p:grpSp>
        <p:nvGrpSpPr>
          <p:cNvPr id="270" name="Google Shape;270;p11"/>
          <p:cNvGrpSpPr/>
          <p:nvPr/>
        </p:nvGrpSpPr>
        <p:grpSpPr>
          <a:xfrm>
            <a:off x="2368062" y="2620108"/>
            <a:ext cx="4243753" cy="4243753"/>
            <a:chOff x="2368062" y="2620108"/>
            <a:chExt cx="4243753" cy="4243753"/>
          </a:xfrm>
        </p:grpSpPr>
        <p:pic>
          <p:nvPicPr>
            <p:cNvPr id="271" name="Google Shape;271;p11"/>
            <p:cNvPicPr preferRelativeResize="0"/>
            <p:nvPr/>
          </p:nvPicPr>
          <p:blipFill rotWithShape="1">
            <a:blip r:embed="rId5">
              <a:alphaModFix/>
            </a:blip>
            <a:srcRect/>
            <a:stretch/>
          </p:blipFill>
          <p:spPr>
            <a:xfrm>
              <a:off x="2368062" y="2620108"/>
              <a:ext cx="4243753" cy="4243753"/>
            </a:xfrm>
            <a:prstGeom prst="rect">
              <a:avLst/>
            </a:prstGeom>
            <a:noFill/>
            <a:ln>
              <a:noFill/>
            </a:ln>
          </p:spPr>
        </p:pic>
        <p:sp>
          <p:nvSpPr>
            <p:cNvPr id="272" name="Google Shape;272;p11"/>
            <p:cNvSpPr txBox="1"/>
            <p:nvPr/>
          </p:nvSpPr>
          <p:spPr>
            <a:xfrm>
              <a:off x="3751386" y="4829907"/>
              <a:ext cx="146538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55.2 tonnes of CO</a:t>
              </a:r>
              <a:r>
                <a:rPr lang="en-GB" sz="1800" b="1" baseline="-25000">
                  <a:solidFill>
                    <a:schemeClr val="dk1"/>
                  </a:solidFill>
                  <a:latin typeface="Calibri"/>
                  <a:ea typeface="Calibri"/>
                  <a:cs typeface="Calibri"/>
                  <a:sym typeface="Calibri"/>
                </a:rPr>
                <a:t>2</a:t>
              </a:r>
              <a:r>
                <a:rPr lang="en-GB" sz="1800" b="1">
                  <a:solidFill>
                    <a:schemeClr val="dk1"/>
                  </a:solidFill>
                  <a:latin typeface="Calibri"/>
                  <a:ea typeface="Calibri"/>
                  <a:cs typeface="Calibri"/>
                  <a:sym typeface="Calibri"/>
                </a:rPr>
                <a:t> saved annually</a:t>
              </a:r>
              <a:endParaRPr sz="1800">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2"/>
          <p:cNvPicPr preferRelativeResize="0"/>
          <p:nvPr/>
        </p:nvPicPr>
        <p:blipFill rotWithShape="1">
          <a:blip r:embed="rId3">
            <a:alphaModFix/>
          </a:blip>
          <a:srcRect/>
          <a:stretch/>
        </p:blipFill>
        <p:spPr>
          <a:xfrm>
            <a:off x="602526" y="0"/>
            <a:ext cx="9172107"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3" descr="data:image/jpg;base64,%20/9j/4AAQSkZJRgABAQEAYABgAAD/2wBDAAUDBAQEAwUEBAQFBQUGBwwIBwcHBw8LCwkMEQ8SEhEPERETFhwXExQaFRERGCEYGh0dHx8fExciJCIeJBweHx7/2wBDAQUFBQcGBw4ICA4eFBEUHh4eHh4eHh4eHh4eHh4eHh4eHh4eHh4eHh4eHh4eHh4eHh4eHh4eHh4eHh4eHh4eHh7/wAARCAIVAp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1ooorhOUKKKKACiiigAooooAKKKKACiiigAooooAKKKKACiiigAooooAKKKKACiiigAooooAKKKKACiiigAoorO1bXtD0llXVdZ06wZvui5ukiJ+m4ihJvYDRoqCxvLS+tkurK6guoHGUlhkDqw9iODU9DVguFFFFABRRUF/eWmn2kl5fXUFrbRjLzTSBEUdOWPAoAnorAHjbwYTgeLtAJ/7CMP/AMVW7G6SRrJG6ujDKspyCPUGm4tboSknsx1FFFIYUUUUAFFFFABRRRQAUUUUAFFFFABRRRQAUUUUAFFFFABRRRQAUUUUAFFFFABRRRQAUUUUAFFFFABRRRQAUUUUAFFFFABRRRQAUUUUAFFFFABRRRQAUUUUAFFFFABRRRQAUUUUAFFFFABRRRQAUUUUAFFFFABRRRQAUUUUAFFFFABRRRQAUUUUAFFFFABRRRQBzHxS8RSeFvAmp6xB/wAfEcYSDIyBIxCqfwJz+FeY/CP4X6L4m8OL4r8YfadVvdTd5ArzugVdxGSVIJJxnrjGOK7v48aTcax8MNVgtVLzQqtwFAySEYM2PwBqh+zz4g03Uvh1p+nRXUP22wVop4NwDqNxIbHXBBHPTr6V10W40Jyjvdfdb/M56qvVhGW1n9//AAxwd5aN8Ifi5pUOk3lx/YGr7Vmt5ZNwUFtpz67cgg9eo9a9L8SfEL+x/iVpPg3+yPP/ALQVG+1fadvl7mYfc2nP3fUda84+L9xbeMfjH4a0HRpluntWUXEkLBlTL7m5HHyquT9cVa+Kckdp+0V4Uurl1hg8uD945wv+scdfqRW8YKr7L2m7v+GxjOTp+15Nlb7+p33xZ+IP/CBxaa/9kf2j9ukdMfafK2bcc/dbPX2pPit8Q18BwaXM+lfblvnZW/0jy/LChTn7rZ6+3SvPP2rdQtJLrw9p0dxE9zE8kskatlkU7AuR2zg/lVj9q4BtP8MKeQZpQfySs6NCMlSuvibRrUqNSmk9o3+ep3XgX4gXfivxDLaQeFdQs9J8lprfU7jcq3ABUDapTHOc/ePAqT47f8kn17/rin/oxa7O2RY7eKONQqKgCgdAAOlcZ8dv+ST69/1xT/0YtczcXOPKrar8zanzWvJnA/CL4ZeDfE3wystS1TTXN/P5oa5S5kVhiRgCF3beAB2pn7O2u3mm6D4us2d72x0YG4tgXwDw+VB5wG2A9+pNZnwx+HGv+JvAFpeW/wAQNU0ywuDIp0+NHaJQHYHgSgHJGenevUdP8E6X4N+G+taTo6yzSTWczSzSEGSZ/LIHTgD0H/1zXdiqqj7SLle/Ttr/AFscuGpuTp+7bz7lv4U+Nf8AhOvDs2r/ANm/2f5Vy0Hlef5ucKpznav97pjtVT4cfEL/AITDXdb0v+yPsP8AZUmzzPtPmeb8zLnG0bfu+p61yf7Lt/Y23w71P7RdwReRfPJLvcLsQxphjnoODz7Vmfsy3Ed14v8AGN1EcxzOsin1BkkIrOpQgp1ElokrfgOFaTpwberf+Zrx/HDzr/UtMtfCF7eajbTmG2trWYytcAMwZjiP5AMDs33vbNafi74sS+GdJ8O32oeGnR9YjaSWF7oq1qAV6/u8scNnGB0rmP2co4z8QPGsxQGRZiqtjkAyvkfoPyo/aje2j13whJeKGtllkaYEZBQNHu478ZpqlS9tCny72v8AcDnPkqTvte33mrf/ABxSxvIZrnwZrEOiTtiHUJMp5q/3lQrg/wDfdej6r4o0TTfCv/CT3N4v9mGFZkkUZMgb7oUdycjiuL+P+paPL8ILlkuraVLsw/YtjgiQ71OU9cKD0rzrxxZ6pH+zV4WMiyeWlyJJRnpGxk8sn2+ZfzFQqUKkE0uX3kv68y/aShPV30b+79Drf+F6SBBqL+BNYXQi+0ahvOPy2bM57b673UfHvh6z8CDxkLh5tNdAYwi/O7k42YPRs5Bz0waxr3VfD/8AwolpxcWw09tF8lFLg/P5WBH/AL2eMdc1598NtJ0rUf2f7218VakNL06fUme2uW42MNoBGfvfMGGPr9acqVOSlaNuVpeuv5ihUmuVt35k/lpf7jptL+M91Ne2f9oeAdbs9OvZBHa3abpPNLHC4UooP/AWPtmu1+IfjjRvBOlR3mqebLLOxW3togPMkI69egHGSa8s1rWPHvwv0vTLmXxFo/iXQC6QW8bIFkKqD90gZxgfe3Ng449anx7kmufiF4O1Nrw6bY3EETQ3UsQkW3fzNxZkbg4BQkH0qvq9OdSKivdbf+fXqSq04Qk5bpX/ABt06HU6Z8awmqWtt4o8H6n4ftrsgQXMzMykH+IhkX5enIz1r1wEEAg5B6GvE/iJ4TvdR0qyg8ZfF6yaymnVrUyaPDGGcggEMjg4wTznHrXsunQ/Z9PtrfzjN5USp5h/jwAN341hXjT5U4b/AD/U1pSnzNS2+X6FiiiiuY3CiiigAooooAKKKKACiiigAooooAKKKKACiiigAooooAKKKKACiiigAooooAKKKKACiiigAooooAKKKKACiiigAooooAKKKKACiiigAooooAKKKKACiiigAooooAKKKKACiiigAooooAKKKKACiiigAooooAKKKKAA15r4k+CfgjWr970Q3umyyMXkFlMqqxP+yysB+GK9KoqoVJQd4uwpRUlaSOV8C+APDPg1WbR7JvtLqFkup23ysPTPQD2AApPiD4B8P+OIIF1hLhJrfPlT28gWRQcZHIIIOO4NdXRTdWblzt6iVOKjypaHmEvwN8FtpltYxyanCYJTK06TJ5sxIA+clCMDHAAHU10fxA8BaP42isI9Vub+EWLM0X2Z0XJOM53K3oPSusoqnXqNp82qJVKCVkvIRRtUL6DFZfizQrTxL4eu9DvpJ47a6UK7QsA4AIPBII7elatFZX1uaGN4L8OWPhTw7b6Fp0txLbW5co07BnO5ixyQAOp9K2GAZSrAEHgg0tFOUnJty6iilFWR5k3wO8Ctrn9peTf+X5m82QnHkE+mNu7HturoPA3gDRfB+p6nf6VPeu+osDKkzoUTDE4UKowPmPXNdbRWjr1GuVy0I9lC97HKeCvAej+EtW1TUtNub6WbU33zLcOjKp3M3y7VBHLHqTXmn7UKJJr3hCORQyNNIrKRkEF48ivdqoapo2j6pJDJqelWN88BzC1xbpIYzx90sDjoOnpVUqzjVjUlrb/KwqlLmpyhHS55+nwM8CLrH9oeXqDRb932M3A8j6fd34/4FXod9pmn32lSaTdWcMtjJH5TQFfk2dhjtjt6VcorOdWc0lJ3sXGnGLvFHlY+A3gUaj9qzqph3Z+ym5HlY9M7d+P+BV2+r+EfDuq+G08O3mlwHTYlAhhQbfKx0Kkcg+/uc9a3aKcq1SVuaWwo0oRbaR5fpPwL8D2GpreuNSvVRty29zOpiznIyFUEj2JIPfNdv4s8L6J4p0r+zNasluLdWDR4JVo2HdSORWzRROtUnZyewRpwjey3PMvD3wQ8E6Pqkd+V1DUGjYMkV5MrRgjocKq5+hyK9NoopTqzqfE7hCnGHwoKKKKg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vM/G2tfFPw7pmpa15fgyTTbQtIi4uTMY92FyMhd2CM84qoQ5na4pOyPTKK4rwpP8TLq8srnWx4RGlSp5kos/tHngFcrjd8uc4zntmovA/ip5E8T3HiTV7WC2sNcmtIJbho4UjjAXaueAep5OTVui02r7f52JVRNJ9/8r/od1RUFhe2eoWqXVhdwXdu/3JYZA6N9CODVXVtd0TSGRdW1jT9PZ/uC5uUiLfTcRms7O9i7q1zRopsUkcsayROrowyrKcgj1BrO8Ua5Y+HNCutY1J2W3t13EKMsxPAUDuSSBSs72A06K8/h1H4r6lHFqFjo/hfTbSQBltNQnna5C/7RQbVJHbt3ro/ButXus2M/9p6RPpV/azGC4hfLIWHO6N8AOpBHNaSpOKIVRM3aKzLfxDoFxqJ0231zTJr0Eg20d2jSgj/ZBzVu8vrKzeBLy8t7driQRQiWUIZHPRVz1PsKiz7F3RYoqhp2s6PqVxPb6dqtheTQHE0cFwkjR84+YA5HIPWo7vxBoNnfrp93rmmW942NtvLdIshz0wpOaOV3tYV0adFFcp428SX2ia/4Y0+1itni1a+NvOZVYsq4zlcEYP1zRGLk1FBKSim2dXRTJ3McEki4yqkjP0rmvhZ4ivfFXgmz1vUIreK5neVWWBSEG2RlGAST0HrQotxcu1vx/wCGBuzS7nUUVmXHiLw/b6iNOuNc0yG9JwLd7tFlJ/3Sc1dvbu1sbWS7vbmG2t4xuklmcIiD1JPApWY7omorOk13RI7+HT5NY05LycBobdrlBJID0KrnJz7Ut5rei2d/Fp95q+n295Ljy7eW5RJHz0wpOTT5X2FdGhRSEhQWYgAdSazrDxBoOoXr2NhrWm3d0md8EN0jyLjrlQcikk3sNuxpUUVyPirxXfW+vxeGPDOmR6lrUkXnSmaQxwWkWcB5GAJOT0UcmnGLk7IG0ldnXUV5+2tfEfQQl54k0XQ9T08yKkv9iNOZ4QTjdscHeMkcDnrXdXNzb2ts11dTx28CDc8krBFUe5PSqlBxJjLmJqKoaRrOj6wjvpOq2OoKhw5tbhJQp99pOK5/UdZ1KH4s6Vocdzt0+40yaeWHYvzOrAA7sZH0BxSUG3y/1orjcko83p+LsdfRXH2utak/xfvNBa5zpsejpcpDsXiQybS27G7p2ziuh1bWdH0dEfVtVsdPVzhDdXCRBj7biM0ODVvMSkm35F+ioIbmC6sxdWk8U8LrujkjYMrD1BHBri/hr4vS4+HlhrXizXLKCeeaZDPcyRwK+2RgAPujoB0oUG032t+N/wDIbktDu6Kjtp4bmBLi2mjmhcZSSNgysPUEcGqOp+INB0y5S21LW9Nsp3+5HcXSRs30DEE0rO9h3VrmlRTfMj8rzd6+Xt3bs8Y9c+lZbeJfDiras3iDSQt5/wAexN5HifnHyc/Nzxx3oSb2BtI1qKoatrOj6OiPq2q2Onq5whurhIgx9txGakfU9Nj0w6o+oWi2ATebkzKItvrvzjHvmlZ2uF9bFuiuL8G/Efw/4gFwk2o6XYXCX8lpbwNqEbPcKCArqDgkNngAH6mtGym1NfHGqLceINMl0uO1jaPT1Ci4t27u56hTg9eD7Y5t05RfvaEqaa01OjoqCxu7W/tI7uxuoLq3kGUlhkDow9iODSRX1lNezWMV5byXUAVpoFkBkjDfdLL1Ge2aizKuWKKzLvxBoNnfrp93rmmW942NtvLdIshz0wpOa06LML9AoqBb2za+ewW7gN2kYkaASDzFQnAYr1Az3pq39i2oPpy3ls16kYke3EqmRUJwGK5yB70WYXLNFQJeWb30lil1A13EgeSASAyIp6MV6gHHWqeoeINB0+8Szv8AXNMtLl8bYZ7pEds9MKTk00m9gujTopkksUcLTSSIkSqWZ2YBQvXJPpWcfEfh4PaRnXtLD3gBtV+1x5nBOBs5+bJ44zQk3sDaRqUVx/gzWtS1Dxv4v028ufNtdOuIEtU2KPLDR5YZAyefXNdNaalp93HPJa39rcJbu0czRTKwidfvKxB4I7g9KcoOP3J/erijJO/q19xaorN0vxBoOqXD2+ma3pt9Mgy8dvdJIy/UKSRWlUtNbjTTCiud8Hzam0mtNqniDTNUijvnWAWoUG1jA/1chHRh3B5HrzxcuPE3hy3soL248QaTFa3GfIme8jVJcddrE4PTtVODvZC5l/Xka1FNikjljWSJ1dGGVZTkEeoNQ6hfWWn2xudQvLe0gBCmSeQIoJOAMnjk1NtbDv1LFFZ0+vaHBqS6ZNrOnRXz/dtnukEp+iE5/StB2VELuwVQMkk4AFDTQXForN0zX9C1S5e203WtNvZ4/vx290kjL9QpJFWLnUdPtbqO1ub61guJVZ44pJVV3VRliATkgDqe1NpoLotUVzWs+N/Ddj4dvNYt9a0m8S3R9ipfx4llClhEGBPzHHTk+1O8G+MdE8S6dZSW2pad9vuLdZpLGO8SSWEkAlSBzxnB4FV7Odm7bE88bpX3OjorMm8Q6BDaSXk2uaZHbRymF5nu0CLIOqFicBh6dau2V1a3tql1Z3MNzBIMpLE4dGHqCODU2e5V0TUVm6lr+habcpa6jrWm2c8n3Iri6SN2+gYgmrlzdWttaPeXNxDDbRpveaRwqKvqWPAHvSs7XC+tiais0a/oTX0Fiutaabu4QPBALpPMlUjIKrnJBHORTb7xF4fsb5bC+1zTLW7bG2Ca7RJDnphSc80+WXYXMu5qUVx/xe1rUtB8Ey6lpF19nuRcQIsmxX+VpFB4YEcgmt6TXtEi1JNLl1nTk1BsbbVrlBKfomc/pTUG48y8191v8xOaUuX5/n/kaVFc943k1SOHTf7L17TtHd7+JJWvQpE6HOYkz/EewGCcdRWxPf2MF5DZz3ttFczKzRQvKoeQLyxVSckDvjpS5dLjvrYs0Vnabruialcy2unaxp15PF/rIre5SRk+oUkitGk01uNO4UUUUAFFFFABRRRQAVx3xr/5JZr/AP17f+zCuxrA+Iei3XiLwXqmi2UkMdxdw+XG0xIQHIPJAJ7elOPxIDS0D/kBaf8A9e0f/oIrzP4Y+GtI1jXPGV5rFhbaisevXEcMN1GJY4zwWYKwI3H5RnrhRXqOmQPa6ba20hUvFCkbFehIAHFc/wCAfDt7oEviB7yW3kGpatNew+UxO1HAwGyBhuO2R71sp2c2nv8A5oyUfcgn5fkzA8BW9tovxL8Z6Pptuttp6R2t1HbRDEaOyHdtUcDOB09K4fwNrWiX2n3OseIPhz4i8Talf3Mskt4ujLdwgBiFSNmPAUDGABzn0r1fRfD17ZfELX/EMstu1pqMFvHCisfMUxqQ24YwOvGCaxIvDPjfwzNdW/gm/wBAl0q4ne4S11WOUG1ZjllRozypOTg9K0hUj1erS/Df+vImcHbTa/6f5ifBJbuG21y3GjarpGkrfmTTbbUIGieON1yygH+ENnoT1pvx33f2X4c8zP2T+37X7T027Mn72eMZ9a67wpYaxY2Mv9u6sNSvZ5jKxSPZFEDgBIx12jHck5JqXxRolj4j0K60fUkZre4XaSpwykchgexBANZuqlWU+1vwsVGH7tx73/G5p1i+NJtGXwrqZ1y8a304RFLmSOQqyg44BXnJyOO+feuZg074rabHFp9jrPhjUbSMBVu7+CZbnb7qh2sQO+ee9Oufhz9q8FappN1qzz6vqc63dzqLRAZnUgrhAeEG0AL6VPJFO7lp/X6FKcu2pwXxIj02LwNNd+HfhtJoyWphkj1a4t4baWPEg2soBMrE8dcdcmuu+NNqNSXwXaSu4W41uFJCjFW2lG3YI6cZo1/wn8QvFnh260XxJrWg2sBQGL+zYpczuvK+aX+6uQCQo5rU1bw34k1qz8KSalJpMd9pWpJdXn2d5BEyLuAEe5SScEdcc55rp54+7d7O/ft/kc7i7Oy3TLXiiz0vwb4I1zVPDmj2GnXMVk7B7W2SMkgHaTgc4JzzXm3hy48JDwnbWt98J/FeqXM9uGuL9tDEsk8jjLSLKW3YJJIII4xXuGp2VvqOnXGn3kfmW9zE0Uq+qsMEfrXBadofxN0K0h0TR9Y8NXelQL5cFzfwTC6jj6AYQ7GKjGCcZxzWVKouWSk9Xbr69TWpB3jy7K/6Gr8G/wC1h8PNOi1m3vLe5h8yJUu4ykojVyE3A8/dxWB8boL2617wTb6df/2fdyamyxXPkiXym2/e2Hhvoa9A8P2d1p+jW1nfajLqVzGmJbqVQrSN1JwOg9B6etYfjbw3fa3r/hjULWW2SLSb43E4lZgzLjGFwDk/XFJVF7fn8wcX7FxXYx7nwt8RxbyFvipuUIcj/hH7cZGPrXN+C9Uu9F/Zlm1KydluYorgRuo5VmmZd34Zz+FeyTqZIJI1xllIGfpXHeB/Bb6b8Mh4P15re43pNHObdmKlZHY8EgHOCO3WhVb05KVt10S73K9nacWvPqxug/Dvwb/wi1raXOgadeSS2yma6lgV5pGZcs/mEbskknIPHauKW9ubj9nzxLY3MzTnS5p7COVmyXjjkXbk+wIH4V09tovxR02zi0TTtc8OTadFH5MV9dW8v2xE6D5QdjMBjk9e9XdQ8CmL4U3fg3SbhGuJoSDcXJIEkrNuZ2wCRk59ewq5TV23K92vz/Azpxa5Va1t/wCv62MPxd4Q8PW/wivb/wDsu1k1OPTBcf2g8Sm5MoQNu8z73UdM4A46U/VPC2g3vwhutX1DS7S81a40hryXUJYFNw0xi37t+MjB6AcADHSuv8SaHd6l8Prvw/BJAt1Np5tld2IjDbNuSQM4z7Uk2h3b/DlvDgkg+1nSvse8sfL3+VsznGcZ9s+1TOq7Ss+v9foVSppShdaW1/D/AIJ53471u7k+FPgqG5S/u49Xe1jv0s1LT3Efl7mjUAglmx6881meLp9IutDC+FvhR4p0jWreSOWxu49BEJjdWB+ZkJJGM9Qa9EuPBMl78OtH8P3F6trqelxQPbXkA3iG4iAAcA43DrwccGoE074pX8q2eqa14dsLIOpa502GU3TqpBxh/kXcOp5xWyqwUnZ/ab/Iy5Jcqv2SO4t2dreNpF2uUBZfQ45FeefDrP8Awtbx/wDaN32jzrXbuxny/LOMd8V6OK5HxV4UvrjX4vE/hnU49N1qOLyZRNGZILuLOQkiggjB6MORXJTkk3fqrfin+h0Si3FeTv8A1951rsqKWdgqjqScCvOvE9tB4j+MGneHdWjW40uy0ttQ+yycxzTGTYCy9GAHY8U+48OePfE0S6d4x1PQbXSd6tPBpEcpe6UHPls0h+VcgZxyela/i7wve3mp2Gv+HL2DT9Z0+NoY/PjLwTwt1icDkDIyCORVwUack2+/y00/EUm5xaS7fnqvuOb+JGi6R4TuNA8S+HdNstLvItUhtpBaxLCs8MpIdGVQAexyRxitHV/+S76H/wBga4/9DFLa+GfF2u6xp1744v8ARfsumz/aILLSo5NksoHyu7Sc/Lk4A4q34y8O+IJ/FemeJ/DNxpYvbWB7WSHURJ5TRuQSQU53cfSrUleMZSu/e/FWX4/mRJXTcV2/B3f4fkUrH/kv+of9i/H/AOjqqa3/AMIfN4s1UweD7vxdq+US6Jt0nhtiFAWPfMQiepC5PJzWvrHh3xDF8QoPFWg3GllZrVLO/hvRJkRCTcWiKfxY4+biqC+GfG+g69qk3hLUNAbTdVuzdzR6lFKZIJGADFNhw2cZwSOw96IuOmvT9QafvadV+X+ZV+CBuIh4tspbFNNSDVWKWMbh0ttyAlFI4/Lj0qh8CvCug6l4Bg1DV9Ms9UmknmVPtkKzCFBIw2oGBC85Jx1J+ldF4H8KeIvDfiLVnm1Oy1LTNT/0iaaRWW6+0lQDgAbBH97A6jgducbwh4P+Ing/w6ljoereHrl5Jnkmt79JmiiJY8xumG5G3KleuSDzVOafNaW6j+C1Eouyuur/ABDwrIvhXxR470TS4mXTrG2j1G1txkrE7Rksq+gJA4q38L/CPh3UvBFhrGs6RYatqWpx/arq6vIFmkd35wCwOABgYGOlbvgnwrcaUNUv9cvY9S1fV3DXsqR7IwoXasaDrtAJ69axbHw58QPDFuNI8J6n4fudGR2NuuqxTedbITnYDGcOBk4zipc07xT1stfRa/p62Hy7O2l3p62t+vpci+G7HT38aeFYWLWGk3J+xguW8qOWMt5Yz2Bz+dV/gT4W0Gb4d6Rqt9pNle37lpFuLiFZXj2yMFCFhlQMA4HfJrq/CPhZ9C0O/gmvft2p6jJJcXt2y7BJKwxwBnaoGABUnw10K78NeCNN0O+kgkubVGV2hYlDl2PBIB6H0olU0lZ6+787J3f3goO8brT3vxat+By+t/8ACHzeLNVMHg+78XavlEuibdJ4bYhQFj3zEInqQuTyc1D8GbVbmDxdo+paPbW1muqn/iVttmhgDKCY+m0jOOnGelXl8M+N9B17VJvCWoaA2m6rdm7mj1KKUyQSMAGKbDhs4zgkdh71a8CeFfEPhrxLqkk+pWWpaZqRFzNNIrLdfacAHAA2CP72B1HA7ctSj7Nq/RffoEk+e9uv4ar/ACMT4LeHfD81lrF3NoWlyXFtr90sEr2kZeIKw2hSRlQO2Olaugc/G/xOD/0DLT+tN0Tw1408O65eQ6JfaDJoN7qD3sv2uOX7THvILou07T0wCfWtrS/D17a/EbWPEcktubS9s4IIkVj5gZM5JGMY59TSlNN3b6fohKDSat1/W5jfDV4/Dt94m8K3EgSDTLk3tqTwBazAvgeysGFZeiXl5Y/DTxV48RSt/q3n31uSPmSJV2QA/RRu/Gtb4meDda17UYb3w9fWdlJPaSafqLT7gZLZyD8u0H5hhsZx1rr30jT30A6E0A+wG2+y+V28vbtx+VRKa5Obq7J/Lf77J/eaRT57dE7/AH/5Xf4Hi3hy48JDwnbWt98J/FeqXM9uGuL9tDEsk8jjLSLKW3YJJIII4xXpHwb/ALWHw806LWbe8t7mHzIlS7jKSiNXITcDz93FZWnaH8TdCtIdE0fWPDV3pUC+XBc38Ewuo4+gGEOxioxgnGcc123h+zutP0a2s77UZdSuY0xLdSqFaRupOB0HoPT1rWvUjJO3V/5/cZUYSTV+n9bnL+I1/s74s+G9U2gJqFrcabK+ccgCVB+atXKaTuh+IFr48Zj5Or6xcaSTv48kKEh4/wCukJ/76Fd38R9B1LXdFt10Se1t9Us7uO6tZLnd5YZTg5KgnkE9qqah4PuG+GVt4asbiKPULSKF4LhydouI2D7ycZwWB7ZwainUUYpv0+Td2y6kW5NfP5rRfozHsLye3k+Ivi+JQ0sLNbW3y54tof5b2P5VY+Hfgrwvd+B9NvdU0XT9UvtQtlurq7uoFmlkkkXcx3sCR14x0rf8GeHX0vwaujat5FxPP5z3xiyY5HlZmfGQDj5sc9q52w8P/Ebw7aR6L4c1bw9daRFlYJNShm+0wRk8KNh2vtHQnFHMtYp9vwVv+CFnpJrv+O33bFPwJJJa+FPG3h0StLaaNc3NvZln3FITGWVMn+7kj9O1Wfgv4V0H/hAdC1S60myu9ReJZhdTwrJKhB+XazDKhQBgDpit7w/4SOjeDtQ0lLz7ZqGoCaW6u5V2+dPICCxAzgdBgdhV7wFpFzoHg3StGvHhkuLS3WKRoiShI9CQDj8KJ1NJWevu/Oyd394KGsbrT3vldq34HkOo65e2nxM8U+HLG4bTX1vUba3fVHBCWy+TyFP/AD0boucV6F4v8Fqfho3hfw1AiLEY2WBpNouQrhmR29Xwcn1NJB4ES71XxedcW2uNP12WF4URj5kexNu45A2sDyCCalstC8aL4TbSJfEkMN/aTqbLUY0MjTxKcqs6MByRwdpOfXrmpVItR5XZrl/BL8u3/BJjB80rrR834t/n3MTSJvBVv4h0uHU/AUnhXVhMBZzNZpHE8pBGxZoTtc4zw3XI4r0+vO5/DfjrxHf6fH4vvfDsWmWN5HeCPS45vMmdM7QxkOFH0r0SsqzTtrqXTTTeh5t8L/8Aj18ef9h68/8AQVql8EfCPh+/+G2mX+saTY6pczo+Hu4Fl8tBIwVE3A7R1PHck11Hg3wzf6ND4mS6mtnOq6nPdweWzHajqAA2QMHjnGfrVv4a6Fd+GvBGm6HfSQSXNqjK7QsShy7HgkA9D6VcqiUZWf8AL+CdxODc1daXl+LVjC+B58nQta0yPcLbTtbura2Qtny4wwIUewyaZ+0MGPwxuwr7GNzb4b+6fNXmtv4eeHb3w7Fra3stvIb/AFae9i8licI+MBsgfNxzjI96xf2hYxL8MruJiQHubdSR15lWhNSxEH5x/QGuWlNeUv1NDUPh34Pn8PT2c2hWMkrwNuvGhU3LPjJkMv3i2ec5rm9A1bSNW+CGj3HjSS6mheRbcpGXMl26SlUTavL7toyO/Nat3o3xNktTolv4g0D+zGi8n+0HtpftwTGM7QfLLY4zx64FWNe8BbvCOi6T4evEs7vQp47ixluE3qzpnO8D+9kkkU1JWtKW7Xy3v+hKT0tHVJ/PbQ4fxYIbbV/C19o/w/8A+EXjXW7eP7a8UEE0gbgx7IySQQTkse35dH8RtMttY+Lvg2xvU8y1eC7aaMniRQoO0+oJAyOhHFHiDwn8QvElla3Gr6toEF/pt3HdWNraRyi1kkRs5mZsueMgBQOtb934e1i+8aeGPEV1JYKdOtJo71I2fmSRAP3eRyuQepBxV86XK76rm/GOn4kuLaaS35fwlr+BH468M+G7b4fa3Fb+H9JhjjtJ7iNY7ONQsojIDgAcMPXrSfCbQtDtfBeg6pa6Np0F/JpsRkuY7ZFlcsgzlwMnPfmuo1uwj1TR73TJmZI7uB4WZeoDKRkfnXLeANJ8caItrpGrXnh+fRbKAQwPbRyi5kCjClsnaPfGaxjNuElfXT9TaUUpRdu/6f8ABOZ+EXhjRtWTxFfazp9rqZXXbuOCO6iWVIl3AkqrAgEnqevAq14Mkj8O698RbDS4BFZaeY7u3tkHyI7QFmCr2BKjiup+HPh698OWGqQX0tvI13qlxeRmFiQEkIIByBzxz/OmeH/DN1Y+MvFWrXj20tnrPkCKNWJYBIyrBwQAM57E1Uql+ZX05V9/u/8ABJjC1m19q/y1PLfA+o+HZPDMVxrXwx8TeIdRvd013qJ0NbkTOxPKSM2duMAYx0ra0hdQi+A3iq1vdP1Kwt4BdpYQX8TJMlsRuQEHnjJHfpW9p/hz4g+GIBpHhXU/D11oySM1uNUim863QnOwGM4YDJwTzWzqHhzWbv4daloF3rC6hql7BMpuZl8uMO+cABQSEGcDqcVpWqxafLs/626W/wCGIpU5Jrm3X9b/ANeZX+GvhXQbPwtoeo/2TZSambOKVr2SFXn3sgyfMI3d8DngcVx9no2n+Gre/tfGXw+k1lXuppW1qC0ju2kjdi25/wDlpHgHBwOMZr1Tw7Yzad4d0/TpnUzW1pHC7RnI3KgBIyOmR3FcfJpfxUtEbTrHXfDl/ZMWAvNQglF2qsT2T5GIB4PGe9Q6jdSWo4QtTimuxl/FxtMm+B8X/CPSqdOLWi2bqxICeYoX73PHvzxV7x94J8L2vw51eVNFsjewWMky3phU3JlVd28y43FiRknPNS6x8P5/+FU2vgzSbuFpYHiczXBKK5Eokc8AkZOcD6V1fi/TZ9Y8J6ppNs8aT3dpJBG0hIUMykAkgE4/ClKooq0Jfab/ACsyqcLyTkui/Nnn3ja6mvvA3w8vLhi80+q6bJIxOSWK5JNT/EnTYNX+Lfg3T7tj9mlgvPOQMV81AoJQ47HGCO4yK1dY8HaneeEvCOkxT2Yn0W7s5rlmdtrrCuG2Hbkk9sgfhWT8TbC71D4seDobC/awu0t7uSCcIHCsqggMp6qehHHBPNaxlH2i5X1n/wCkmck1S17RXz5hvxf8PaF4b8LR+KNB0ey0vU9Lu4ZYZbOBYSwLhWVtoG4EE8GvUY23xq2CMgHB7V59deGPG3ia5t7XxlqOhR6Pb3Czm30uKXfdFTlVkMhO1cgHAzn8jXodc9R+4ot3d392n/BNYr320rK3+YUUUViahRRRQAUUUUAFFFFABRRWT4t1618NaDcazewXU8EG3cltHvc5IHAyPX1oSu7IDWoqnPqdhbWUN5eXUVnDMUCG5YRZZvur82PmPp1pdZv4dK0i81O4WRobSB5pFjALFVBJxkgZ49aGmgWuxboqloOpQazotlq1qkiQXkCTxrIAGCsMgEAkZ59au02nF2YJpq6CiiikAUVjt4isl8Yr4W8q4+2tZG9D7R5ewPtxnOd2fbHvRZ+IbK68VX3hyOK4F3ZQRzyuyjyyr9ADnOePQU+V9hOSRsUUUUhhRRRQAUUUUAFFFFABRWPF4ispPGE3hdYrj7ZDZreM5UeWULbQAc5zn2/Gtim00CaYUUUUgCiiigAooooAKKKKACiiigAooooAKKKKACiiigAooooAKKKKACiuZ8UePvCHhm5FrrWuW9tccZhVWldc9MqgJH41d8L+KPD/AIntnuNB1W3vlTG8ISHTPTcpww/EVXs5cvNbQnnjflvqbNFFFSUFFFFABRRVe2vrK5uri1t7y3mntiFnijkDNESMgMByuR60AWKKKKACiiigAoqjrmsaXodi19q9/b2VsDjzJnCgn0HqfYVzuh/E7wJrV+ljp/iK3a4chUSWOSHcT0ALqAT7CqjTlJXirkynGO7OworH8UeIrLw6mnvexXEgvr2Oyi8lQcO+cFskfLxzjJ9q2KVna5V9bBWP4v8AD1l4o0R9J1CW4igaRJC0DANlGDDkgjqPStiihNpproDSaaYDpRRRSAKKKKACiiigAooooAKKKKACiiigAorH8VeIbLw5bWlxfRXEi3d5FZxiFQSHkOATkjj1/lWxTs7XC+tgrH1Dw7ZX3ijTPEUstwt1pscscKKw8thIMNuGMnpxgitiihNp3QNJqzCiiikAUUUUAFFFFABRRRQAVyPhTWr5vEHizS9XuxMNMuVlgJRVKW8kYZR8oGcEMMnn3NddXkvxZmm0nxYyWu4SeJ9K/sqPC8ef5qqpJ7YSV/yrSlHnk4LdrT13/QmbUVzPZf8ADfrf5Gt8IfFOt61JqsfiGVC5WPULEBVXbaS7ti8AZxt6nnnrWdfeLPESfBbVPFkWolbyS7d7GQ26fuoPtARFwVwflzyQTzR8VZl8FzadrVnEwjfS59GAVeAxTdBnH+0pH41N8UNNGjfs/wA2lDH+i2ltEcDGSHjBP55rpSg5Rklo2l+Ov6feZRcr8rfd/h/m39xV+PNjrlxpGk3lv4g+zWbXlrGbT7Gj/vi/E2888ZHy9Dit7VNL8Rab8P8AxOviDxR/bzSafMYm+wR23lARtkfITuzx19Kj+MlvcS+ArS4gt5Z1s721uZliQswjRgWIA64HNSap4v8AD/iz4feJpdAvHu44NOmEjm3kjUExtwC6jJ45x0yKzbk6NktE309P6/AdO3totvouvr/X4mH4JsPHmreAdDu9J8TWmhW8VjGsFodPW4M4VQA0jsfl3EdFHAPc12nw18QT+JvBtlq13FHFdPvjnWM/L5iMVYj2JGce9J8Mv+Sb+Hv+wZB/6LFYnwC/5JzD/wBflz/6OaqrvmdTTZ/qyaKtCD7r9Dp/Ff8AwkT2UMPhs2MVxLKFluLoFlgjwcuEH326ADI61xNrrPiTwz450bQda8X2fiVNVd4niFlHbzWpC5VsITkE8c/hVr40TvbtoT6kb0eGPtL/ANs/Zd+duz5N+z5vLznOPauL1bVfBNprHhnX/DGkCz8PWF+WvtUisHjjLMjBV5Xe+OecEDIHejDwulpdPy/Xp5dx1pWe+qX9adTuJf8Ak4KH/sW2/wDR9L4f/wCS4eJ/+wZafzNUPEmq2Og/GfTdb1aV7bTbzRjZ29z5TMjzGYMEyoODjnnAp/8AadloHxw1A6vI9qusWdrBp7mJ2WeQMQVDAEA5I6460Ri2o6fZf5sJyV5a9Y/kj0PU7yHT9Oub+5bbBbRNLIfRVGT+grz3RV+I3izTIPEdt4os/D1tdDzbXTl01LjMR5TzJGOckddvr+Fdz4m03+2PDuo6Vu2fbLWSEN6FlIz+tef+E/iHovhrw7p/hzxWt7petWMK2ptWs5ZDPsG1WjZFIYNgY56/nWVJNp8qu9PPvfT7i6jWl3Za/pb9TqxN42fwdD/oelReIWYRy7pGMCDdgygDk/L823PtntXJalrHirwb4h0aLWfGlj4gj1O/jtJLD7BHbyxK/wDy0TYxJAJH3vUetP8AH2r67qHgPS9UvNL1HSrGXUUbVLe3ZvtK2W48ttAZcjaWA5GcZrkfE994Eaw0nUPBOigadp+r211qepw2DosMatjaWZQ7nnOBnGMmt6MLy95aN2enp16eRlUkuXR9NPx+877x/rniS08feG9B0G6giXUobgSCaJWQFQCHP8R2jJ2gjJwDVrUNQ1rwL4K1LVvEWunxJcow+zYsktvmbCqmEzn5jkn0rO1u7t7/AOLngW+tJBLb3FhdyxOARuVo1IODz0Na/wAYvD9z4k+H9/p1lH51yNk0UWceYUYMV+pAI+prLRRhGStffv8AE/0LTcpzcdbbdvhRi6nbfFDTNIm8SS+K9Nnkt4DcS6R/ZqrBhRlkE27f0BwfWu78O6nDrWg2GrwKUivLdJ1U9VDAHB+leHLbfA1oBbr4Z1Jta8v/AJBO2++0eZj/AFfXbn3zivcfD1rBY6DY2drZNYwxW6Klsz7jCAB8hOTkjpnJqq8Uo7fgl+upNFtvf8b9vuPONXbWX+PF3Z6HJBb3NxoMatdTR+YtuglJLbMjcegAyBzk9MVqaNqHivw94607w34j12DX7bVoJpLe5FmltJFJGASpVTgqR+OadY/8l/1D/sX4/wD0dSeNP+SxeBf9y+/9FCnF35Y23T/9uYSXxy7Nf+2kmrar4m8ReLtS8N+F9Tt9Fg0qOP7ZfyWouJDK43KiIxC4wOSaXQtY8RaF4xtPCnirUrbVl1GB5bDUI7YQOzpy8boDt6HII9Pyzn1O3+H/AI88Q32vJcQ6JrJiuYb6OB5Y4pFXY0b7QSCeCOMUtjfw+PfiPout6Kly+h6JDM5vZIGjS4mkXYETcATgAknFEY6LT3bavzt39dLBJ6vXW+i8r9vTftqPbVPGWr/EPxP4b0nVoLC1tI7ZormW1SX7MGjJIVeN7Mf7xIABqLSNT8cza3qngWTWbWTUbREnGuGxXAhccDyQwUybuB2wCTnve8Gf8li8df8AXOx/9Fml8P8A/JcPE/8A2DLT+ZpK2isvhT+dkVK9279SXwRqviC18Y6l4P8AEmqRavNBaR3ltepbLAzozFWVkXgYOMYqlZ33jLxvcX934f8AENv4c0i1u3tbd/sCXUtyUOGc7zhVz0xzxU9l/wAl+1H/ALF+P/0dXnUHhz4beGb7UtP+I2kXEFyLyR7S+P2oxXULHK7TEcbh0IxVwjGTvbW3Zd7bbESbSaW1+/lff1PQtM8Ya5aeH/FdvqkFte634bUktApWO5Upvjfb1HGcgenFM8N2/wAQNQtrLXrXx5pGp29x5cklj/ZqLAqtgsqyoS+QM4z3603wInh3RPDWt6x4P8G6mlrkeWhLmTUFUfeRZWLADc3YZ7AniuP8T6n4CvlMngG1u7PxoZE+zw2NnNburl13CVdojK+ucinGKc2ox7dF21uui/ITfuJt9+v3a9f1PeK43xJZ+OtQ1G6Nj4k0/wAM6XBt8mZbRbqWYbfmL+YQqAE44546118PmeSnnbfM2jft6Z74rxi71DwrB421yP4mw3E96b3GkRT2000DW2BsESKCu7PXjqcetc1GLcnb8r/gbVJJRu/8v+GOx+Gfiy41XStaXVr61vn0W6eB7+2ULHcxqu4SYBIB65xx6Vm6JJ8QPGmnx+IrDxNa+G9PnZms7NdOS5aSIHCtI7ngnHRexrL+GcljPqvjLwvcWUmjXWqM1xa2EkJQpatEFDfKNo4I+XORyOxq34N8daR4P8O2Xhfxh9r0rVbBfsqIbSWRblVOFeNkUhgRj8a3lC0m4rWytp5a6bb/AHGSlok3pd/npr6foaXjTXPF+h/CO/1W+a1stdtWVRLbASRsPNVQ4VgQNynoc4z26DV8M2XjGXUINa1nxLB9ilh3tpENggWMleB52dzEd+ACfauZ+J+q32tfA/WNRvtJl0vzJE8iGY/vDF5ybGZcDaSOdvOPWvTIFD2MaN0aIA/lWcm4027K93+S/ryNEk5LXT/g/wBep55pd5418dRT6voXiW38N6QtxJDZhdOS6luFQlS7lzhckHAFaXhbxRq//FQ6LrkMFxrehp5mbYFUu42QtGwBzgnGCOxrnvBnirSfhzoh8K+MJLjTZbK4lFrO1rI8V1EzllZGRT64IPStPwW19ea/4o8eLpd6La5hjg061kTy5rhIlJLbWxjc33c1dSOktPdto/u6/mv8iYv3lr719v66efoVPCz/ABC8SaNa+JtO8daQxnQSHS/7NQwRk9Y2lDGQEd++a2fiPrms2OoaDomnajZ6M+qvKkupTxCVICiZCqrEAsxPG70rg/Fms/DjUrO4l0fT7/TPGrRlre3tLKe3u0uCMgNsUK3PXJORzXc+J9ZsdO8PaTa+PdEe8tLi1Bv7oWvnwW8yqM7lUEjJ3YYDjH5VOPvJ8vXa369bf1uTCWjV+m//AAOn9djW8Jaf4w067lj1/wARWeu2bR5jmFkLaZXz02plSuO/XNaPi3UX0fwtqmqRruktLSWZB6lVJH615x8OJ9Hn+ICt8PTef8IwbOQ6gGWZbVZ92UEYk6NycgcYr0/WrCHVdHvNMuP9VdQPC/0YEf1rnrxaev5W/A2oST+/vc4v4ZR6X4a+GUHiTU5Ast3b/wBoaleuheSQv82TjJIAIAA/Kl8N+LPhr4h8bRXOiXiT6/LbvCrrbTxl4x8xDZUKcbe/PpWV4R8aWPgXw/b+GPHX2jS7rTs28Nx9lkkguowfkZGRT/DjIPpUUutrr3xo8J3tnb3Cab9kuxbzTxNEZzs+ZlVgG2/dAJAzzXTKHNUk7OzvZra1m/6Rz83LTS66XT9V/wAPcuS6n401n4keJfDOka5BptpZx28kdzJaJM0G5MlVU43FierEgAcDmtLxDq/iLR00DwpZ6hb6j4i1NnDahcW4jjSNBueQxocZwQAucZqLwZ/yWLx1/wBc7H/0WazvjZ4cs77WNA1/VtJuNV0ezaSHUILff5iI4G2QBCGIVhk47VmuXmhF7WX32/z/AK6msr2nJb/8MWbi88Z+C9T0qbX/ABJb+ItK1C9SylJ09LWW3d8hGXYcMM9c10Hiu18Z6hqAtdD1ix0LTlhDvetbi5maTJ+UIxChQByTnrXnPhvT/g5f+INOXwf4evNWvEuUZpImu1S0A+YSOZSFwCOnOav+OL7QbX4j3o+I4uG0P7NF/ZAeKWS1L4PmZVAQZM+oOB+FXKF5JW116JemnUiMvdbvpp1v179Dd8A+INYvtb1/wne6/Z6tc6fCjwarb26JkuDkMikruU44H41yXgvQPG03jfxfBaeP/sl1BcW4u7j+x4X+1Ex5U7ScJgccdav+AtR0ew+LN5HDpb6JZavYxR6PC1oYhcCMsWYKB8mcE4bBPB71Zs/EeleCviX4sHiSS4sxqs1vLYMLWSQXAEe0hSinkE4xVJOMnyrVx7Le66ffdf5EuzSu9E+/Sz6/r/mdB4p1rXrrxXbeDfDV1b2d4bM3d7qE0Pm+RHnauxMgMxb14xVbS9R8VeGvGGl6D4m1q31611dZRbXa2i20sUqLuKsqnaVI6Hrmuc+KPh/w+fH1t4o8V6Tc3/h2508QyzQib/RJVO5XcRkNtKnHfntUvw90/wCF1z4usrnwP4evLp4Fkd9SDXKw2zbcAHzSAzHPQA46/SYRj7NO3R30W+vXp/XcqcnzNX7W19PvL9vqXjbxB458VeH9L1+DS7XT5YDHcvZRzvEGTOxVOAcnJLMTjGB1r0XSILy20y3t9Qvvt93HGFmufKEfmt3baOFz6CuJ+Hf/ACUnx/8A9fdr/wCiq9ArCq7KMUukfyRpT1cn5v8AM820+OPxJ8bNXOpRie38O20KWcLgFFllG5pcf3sDAqfx143+GMj3nhnxVqEcjRMFnge0nOxuCMMi8HpypqHXBP4L+JF14saxubnQ9XtUhv5LaIyPayx/dkZRzsK8ZHf8M5/j/wCIOg+JPh9rtn4WluNUlNo4mdbWWOOCPGWZmdQOmcAZJJH1rRR5lFpNpLp0fX8dRN2lJXs2+vVWND4sz291o3g25s3L20uv2Lwsc/MhyQeeenrzXV+LY/FFwttaeG7ixsRKzC5vbhDK0C442R8BiT6nAxXCeOA0Xww8E6k0chtdPu9Ourt0Qt5USp8zkDnAz2pPiJrmkahqHhvVtVuLufwJcwSvNJBHKInl4Cecqjdt64Ujk5yKr2e0V0lL8l+Ltp3JVTRSf8q/N/lf5Gh4e13XdI+Idp4R1nxRZ+JRfW8svmx2kcEtq6c7WVCRggHrzmi81DxZ4j8a6zomk+K7TwymlvGkcRsUuZ7kMm4yEORhewx+NcsmqeErD4geFtc0PSv7M8NIJ7cX62LRR3E8iAKANu89huIx154NdF47174dTandWHxA0N7KWB/Ltrm4spG+0R4zujliBIHJ4yCPr0bh70Xy62fRb37bbW087kqWklfS669Ld/W+vdWOoutU1rwz4Cv9V8RSWl/e2MUkm61RkWYD7mQfuk8ZxwK4rxQvxBs/BVx4j1LxhA9nNbo13p9tpyRmCKTAfypcli6gnBb/AAq54Oe8b4Y+JWvbK91HSfMuf7Ltr92Waa12/KpZvmAJzgnn9K4zw9r3hXUNPstI8TfFK6vNMHln+ym014UXbyIpJypLqDgckZxTp03zS07dL6drdH/Vxzmklr36/r/Xoz1DxZrl1oljoGgeG1jk1HVGFvZyXRLLHGiZaR+7ELjjuTWRrdx478D2f/CQat4ntvEmlxSoL23bTUtpIombBeNkPJBI4bsKt/EKORNT8LeN9LgfUrLS5JPPSzHmM1vMm3zEA+8BweO1Y/jbxnpHjrw9ceE/BslzqeoX7pBKy2kqR2qbgWeRnUADAP41FNN2sr66/f8Ahp19SpNLSTsraf119Neh1eo61fWvxF0K0W8VtI1aynCRbVx5yYcMGxnlSeM446VjDxZrX/C3xppmT/hHS504LtXP2sRCbOcbuny4zj2q18UY49F8O6JrYZ9mgX9vK7hdx8n/AFUnA/2Wz+FYc1lOfg+niXySb9b7/hIgAAW/1vmY/wC/RxSpxhZS6fD973+Sf4BJy26vX7lt96X3nXaPq2oX/wASNcsFuT/Zem2tvH5PlrgzyZYndjPC7RjOOa2fEbaymkTf2BDaS6iSqxfamIjXJALHHJwMnHfFc38I5F1DSdT8SLyus6nNcRErgmJSI4/fomfxpPjPJqcPhBJLD7Z9nF5D/aP2Pd532Xd+82beR2zjtms5Q9+MPRfPrf5lxleLkvP/AIFvUwNd1bxb4K1LTbnWPG1hrcd5ex28mmHT47d1RzgvGVbcdvvx61sfEnxB4g0rxd4V03Q3jP8AaUlxHJDKq7HIQbCxxuCqTuO0gkDFee+LLzwDceHoLjwJonnQ2d9b3Go6jFYyL9niR1zud13MTkHAyeCT0rtfE9/aap8RPhxqVhMJrW5+1ywyBSNymEEHB5H410cmsXJfzdLfZuv18zFS+Kz6d79X/wAANUu/G3g/VdKvtY8TWuu6ZqGoR2U1v/ZyWxt/MyFZGUkkA/3uw/GtXxrreuS+J7Dwf4Znt7O/urd7q5vZo/MFtCp25VOjMW6Z44/Kp8b/APkDaD/2MFn/AOhGofGs58K/Emw8Z3dvcSaRNpz6fezQxGT7MQ+9XYDnb1GRWcLTUW1rr+CVvxNJXjdLsn+LT/A5/wCJNv4s0u08PWevazb69bTa7alLtbNbaWJw5+VlUlWUjOCMEEd817NXjPxK8Yad4os/Dv8AwjwuLvT01y1ae8a3eKINvIVFLgFm6k44GOTzXs1TV5vZrmVnd+XboELc75XdWX5sKKKK5zYKKKKACiiigAooooAKKKKACiiigAooooAKKKKACiiigAooooAKKKKACiiigAooooAKKKKACiiigAooooAKKKKACiiigAooooAKKKKACiiigAooooAKKKKACiiigAooooAKKKKACiiigAooooAKKKKACiiigAooooAKKKKACiiigAooooAKKKKAOY+JmgX/AIi8M/Y9NlgW5huYrlI58+VN5bbvLfH8J/wrCv8AVviRqdncaR/wrywtBPG0P2ufWY5IFBGNxRV3ke3WvRKKuM7R5Wrolxu+ZOzMbwRon/CN+E9N0M3DXJtIRG0p/iPU49Bk8D0xWzRRUyk5ScnuxxioxUVsgooopDCiiigAooooAKKKKACiiigAooooAKKKKACiiigAooooAKKKKACuC8SaprWveNz4N8P6idLgtLdbjVL6NA0qhj8kSZ4ViOc9h9Oe9rzjw3t0r45eJba8Kxvq9nb3NmTx5ixja4B9Qe3oM1rRScn5Jv8Ar8/kRUbUfu/r9CabwR4i0aI3vhnxv4gvL5GVhbazdi4t5gDyh+UFcjPI5pPHG8/FL4fGRVV995uCnIB8kZwe9drruq2OiaRc6rqUwhtLZN8j4zgew7n2rifGsqT/ABP+Hs0e7ZI14y7lKnBhBGQeR9DWlKcpTV/P/wBJZMoxjF2OrsvEVldeKr7w35VxFe2cEdwTIqhJY343IQSTg8HIHNO1TX7PT9f0vRHiuJbvUvMMQiUEIqLlmckjA5A4zya5f4k/8SPxR4c8ZqxSGCf+z9QI7wTcKx9lfB/GpfCQbXPiHr/iNwGtrDGk2Lf7vzTEf8CIGf8AZqIwTipdLO/qv+HTHKTTcfS3z/4Zl3xN490rRdVbSYdP1fWtRjUPNa6VaG4eFT0L8gD6ZzyOK5rTNastd+N+nXdl5ybNCmjlhniMcsLiUZR0blTyPzBrQ+EX/IW8a/aMfb/7el83PXy9q+X74xnFV5fsv/DRsHk7fP8A7Abz8evmcZ98f0rSEYxla2tm/vjcmbbT7XS+6SRv+JvHWl6LqTaXFY6vrOoogkltNLtDcSRKejP0C/nmr3hHxRpfia2nksBcwz2ziO6tbqExT27kZ2up6fqOvNeZ+Df+Fgf8JP4y/wCEd/4Rfd/bMn2j+0/P87GB5eNnGzb0z711XgTRPFFv441fXvE11oHn3VpDC0GltJwVJ2swcZHGRnPP4UnSgo6vWyf67C9pLm072/G39fd5nfUUUVzG5xGlXt5Z/GLV9Iubu4ltb7TYby0ikmLJEUYo4RTwM5BOK53xL4m1e3+NNgIbmZdCs5YNNvIhKwRp7hXZSV6EjC89uPWtn4jsmkeOvB3iRm8uL7TLp9w2cDbKh25+jLmuetdKm1z4O+ItcCMl9ql3Nq0DfxDy3zEAT/sxjH1rrp8qUaktrWf32/8ASTCabbgt3t93/wAkjrPH97dv4t8IaDZXk9u11fPc3HkzMhaGFCxVsdVJI46GtPxZ4w0vw7PDZzQ3+oajOpeGx0+3M87qOrbR0HuSK5TwZqUfi34oNrsL7rew0G3RRnpJcfvDx2O0YrMf/hNP+F0+KP8AhHP+Ef8AP+y2uP7V87Pk7f8Aln5fbdnPvikqWqhLom39/wDlYPaXTmvJL+vmzvPCPjLS/ElxPZRW2oadqNuoeax1G2ME6oTgNtOQQfUE9RU/xC/5EPX/APsG3H/otq5fQtE8azfEax17xRdeGIzbWUsAi0xpvMkViOokHIBxznj8a6j4hf8AIh6//wBg24/9FtWNWMVblNqEpOWvf/Iq/DmaG2+GOg3FxIkUMWlQvI7HAVRGCST6VkP8VdCU/aP7H8SNpPU6sNMf7GF6bt/XGe+2sLxR9q/4Zjg+y53f2Ta78f3Pk3fpn8KuR2/xXuvDq2sf/Cvv7PmtBGuPtWPKKYHt0/CuicIuc5S7tb2OeEmoQiu3qdrr/ifRtF0iDU7y6LwXJVbVYEMr3DMMqEVeWJFZXh3x/p2raxDpNzo+vaJeXAY20eq2Jg8/aMsEOSCQOaxba81Hwn4X8H+E7WLTtV1y7UxWszyH7NGEQkybgNxAU4GACc1meKLbxFD8RPBMviDW7G6eTUJPKtbS18qOMCM5bLMzN2HPA/GpjShzOPrZ+g3UlyqXW12js/EfjrR9B18aHd2+oTXr2n2qJLaDzTN8+0RooO4uTk4xjAJzUc3jyxtvDUOvajo2t6bDLeJaCC8tlimDMcBipbhPfP4VkXMUcn7Q1o7qC0Xh1mQkdD52M/kTS/H2GO58HWVvMu6OXVrVHHqC+DUxhBuEbfFb87FzlJc7XRf+23LVz8T9DtrpftGl6/FprOFXV305lsjk4BEh52k98YruAQwDKQQehFcl8YUUfC3xAoUbRZNgY4GOlbnhdmfwzpbscs1nCSffYKiSi4c0UNOSlZ9Tyr4w+II7zxno/hvUNA8UXWkpJN9qtrW3ZRqJ8sFfKKsDIFJ+YcYrodA1zwp4J8HWd1BoGt6Fp97qAthbXyMJYXbPzsJHJVPlJ4J7nFTePP8Akq3gD/rpe/8AokVH8coo59P8MwyqGR/EVorAjIIJbNbwacKcO+/32ImmpSn2X6HQ+GfFsOvXtzBFoevWMEKeYt3f2RggmXPVCxyfXkDisab4o6N5rNY6L4l1SwRir6jZaa0lqu04Y78jIGOSAa2Pif8Aaf8AhXXiD7Hnzv7Pm27euNpzj8M1P8Pvsn/CCaH9i2/Z/wCz4dmPTYM/jnOaxShyuVu36ltyuo33v+n+ZMPEWlyeFJPE1pObvTktnuQ8I5dFBJABxzwRg4561zM/xT0NLK3votI8Q3VlJCss91b2BkhtAyhsSuDgEA8hd2K53wln/hWHxA8nP2D7bqX2Lpt8vZ/DjtnNdN4Vhij+B1nGkaqh0LJUDgkxEn8yTVShCClJq9rfimwi5ScY33v+DSJ9c+Iuj6Y4MOm65q1sqB5rvTrFpoIFIDZd8gD5SCcZIFdTpd9a6np1vqFjMJra5jWWJx/EpGQa4/4WQxR/BrSkjjVVbTmZgBwSwJJ/EmnfAkk/CfQskn9045/66NRUpxipJfZdvXf/ACIp1JS5G/tK/wCX+Zs+LPFWl+GxBHdpd3V5c7vs1lZQGaebaOdqj09TgVW8J+NdO8QahLpv9n6tpOoxxed9k1O0MErR5xvUZIIzx1qt4o1/Ul8YWXhnw/Z2D6rJaPdPdX27y7eHcFOAvzMSR0BHQZrmbC31m3+Oelf27rFvqN2+kTsEt7fyY4F3DCgZJOTk5J5/CinTi469U391/wDLqVUm09Olvxt/mdRqfxA0aw1nU9Ha01O4v7Dyv9HtrbzZLguhcCJVOTgA5JAA9as+EPGem+JLu4sY7PUtN1C2QSS2Wo2xgmCE4DbcnI+h7iuf8HQRN8bPG9yyAypBZorY5CtHkj/x0flU14dvx+sNuBu8PyhuOo84UckNI21av+FwlKWr7Nfi0v1NPxN490rRdVbSYdP1fWtRjUPNa6VaG4eFT0L8gD6ZzyOK5rTNastd+N+nXdl5ybNCmjlhniMcsLiUZR0blTyPzBrQ+EX/ACFvGv2jH2/+3pfNz18vavl++MZxVeX7L/w0bB5O3z/7Abz8evmcZ98f0qoRjGVra2b++NxTbafa6X3SSO91q/j0rSLvU5oZpo7WF5nSIAuyqMkAEgZwPWszVPFuk6d4J/4S6czNpxt0uFCKPMYPjaACQM8gda27iJJ7eSGQZSRSrD2IxXkXhsvfaL4V8F3BLvY6xPHdqQOYrNmZcjuCTD2rKnBSv8vu1uXOXLZ+v39P1PQrvxZpdt4IHi9luH082yXIVFHmFWxhcE43cgYz1p3iTxVpfh+xtbjUBcma7IW2s4YTJcTNjO1UXqR37e9eb7C3h62+H8hbdF4nFnsxy1qrfaQeO2zA/Cukvf8Akvun/a8eX/YMn2PPTzPN+fHvt9O1aeyjfy1fytdfeRzyS13VvvvY0/Dnj7S9X1WLSbnTda0S/nDNbwarZGBpwoyShyQcemc1Y8TeNtH8Pa3b6RfRXr3NxbtPCIIfM8zDBQigHcXJPAA/GsT424+w+HPIz/aH9vWv2Tbjduyc49sdaTXIY5fjz4eZ1BMWk3DpkdDuxn8iaUYQlZ201/BXCUpRTW+34uxlfFPXf+Eg+E93ef2Pq+k7NQt4/J1K28mRsSodwXJ+Xnr7Gu71bxLYabrenaH5dxd6jfHKQWyqxijHWV8kbUHr1PYGua/aD3/8KzuvL27/ALVbbd3TPmrjNV/hC4j1jXLfxAjJ4xabfetIciSDP7sw/wDTIDjHY9e1VGMZUr20Tenyj/TJk3Gpbq0vzl/SPRbmXyLaWby3k8tC21MbmwM4GeM1iWvizSbjwR/wmCmZNO+zNckOoEgC5yuM43ZBGM9e9b9eOWykaHP8P2JBbxObQL3+ylvtJ/DZkfjWNKCnden3Xs/zRtOXLZ9Nfyv+jPRNM8W6VqHgj/hL4BONPFs9wVZQJAqZ3DGcZ+Ujrj3rD8R3Xh/VtT8D6jqEGrxXF1cedpyRsE2M0e7Ew3dMY6Z9OhOeW1zfY6H4q8ERsY3u9ZgjtAq4/c3jqxAA7AiX8q6L4hxJB4x+H8Ma7Uj1F1UegEWBW0YRUk11en3X/VGTk+Vp9E7/AJfozN8XfEXUtL+JOnaXBofiSSwjWdbi3h05Xa9YKNrwknLKvUkEfjT/AIqauurfD3SdUewv9MV9Zti0GoQ+TLGFlIyy5OBxnr0rR8V/8lr8G/8AXpe/+gCmfH2GO58HWVvMu6OXVrVHHqC+DTp8t6Nlrdf+lMmd/wB7rpZ/+klq5+J+h212v2jS9fi01nCjVn05lsjk4B8w87Se+MV3AIYBlIIPQiuS+MKKPhb4gUKNosmwMcDHStzwuzP4Z0t2OWazhJPvsFYyUXDmijVOSlZ9Sj4t8XaT4aNvDdLd3d9c5+zWNlAZribHXag7e5wKreFvHGl69qLaW1lqukakIzKtnqdoYJXQHG5RyCPoax9I2/8AC99b+2bfO/siD7Du6+VuPmbc/wC1jOK7S5uNLh1S2iuJbVL+SOT7MrlfNZBguE7kdCcelDUYxV1q1f8Ar9QvJydnt/wDl9U+JGlW1/NaafoviLXfs8hiuJtL09pooXHVS2QMj2zW1b+J9JuvCMnimzle509Ld7glFw5CA7lwcYYYIwcc1y+hat4r8XabLqXh6bR9A0eSeVYZZLZp7lwrENIVyqLkgnBz7++H4AGPgH4gHnedxqP7zj5/vfNx61cqaUH3VgjJuol0bsdZo3xE03WbvT4dL0PxDdwXoTN3FY5t4CwztkkzgFc84zg8VN4j8faXpGqS6Vb6drOt38AVri30qzNw0AboXOQBn0zmpvhTFHD8NfDqRqFH9nwtgDHJUEn8ya87+Hn/AAsT7V4m/wCEe/4RXH9uXH2n+0vtHn78jH3ONuMY/GrdKHtJR6R8/OxmqkuSMn1t+Vz1Lwn4l0zxNYSXWmtMrQyGK4gniMc0Eg6q6nof0rnfj7/ySfWfpF/6NSj4eaH4ksvFniDWvElzoTXN+lurQ6W0hVGRSAWDjIJBHc5pPj9z8JtaHtF/6NSs1FRrR5e6/Q1g24u/mF38TNG04Lv0nxBcafEoEuqQacz2aY4J8zuAe4BFdbf6zpdjoj63dXsUenJEJjcE5UoehGOucjGOuazPEdvDb/DjUbWKNVhj0mRFQDgKIiAK861li3wf+HxuDmx+3aeLzPTy/ftjOOtUqcajstNUvvv/AJGak4RTfZv7rf5nVx/FLRVlVr7RfEum6e5ATUrzTGjtW3EbTvySAc9SBXReLPEmn+GtMh1G/WaSCa4jt1MIU4LnAJyQNvqab4/+yf8ACDa59u2/ZvsE2/OOmw/rXmviaOab4F+EIdRUuz3GnrIsndSeAf8AgOKUIQqNWVtUvvHOUoJ3fRv7v+HOyi+I+itrMFhLp2t21tcyiG21KexZLOdz90LIeuexxg+tNl+JeiQ6nFbzabrsVjNKsUWqyWDLZOzHC4kPUE9DjHfOOap/tAxxv8NLiNkBX7VbDGO3mqKk+PCInwj1VUUKqLDtAH3cSpjFOEacuV23dvy1/EG58zin0v8An/kdR4o8Q6X4b09b3VZ2jR5BFEiIXklc9ERRyxNYugfELS9T1eHSrvSdd0O7uci2TVbEwC4IGSEOSCfY4rl/ib/bx+IXgc6L/ZhuPJufs/8AaW/yPN2DOdnO7b096l13Q/iXrl1o6a/c+C7a2tNTgule1a4WUshztXeCCSM8d/WnClDlTk9/w1sTKrK75Vsv0uep0UUVynQFFFFABRRRQAUUUUAFFFFABRRRQAVi+KvDGj+JreGPVLdmkt38y3nikMc0LeqOvI/lW1RQm07oHqcRp/w10mK7iuNV1rxH4gEMgkhh1bUDPEjjowQAAn65rX8Y+E9P8TpaNcXWoWF1ZuXtrywn8meLIwwVsHgjg8V0FFW6s2077EqEUrWPPvinrfhuHwNqvh241a3vtSa2FrHZi4V7qSYgCPKD5t27ac4966L4e6F/wjfg3TdIbmaKENcMTktK3zOc9/mJq8uh6IuqnVl0fTxqJOTdi2Tzjxj7+M9PetGm6nucq66sSh71+2xyPiXwDpWs6u2sQ6jrOi6jIgSa50q8MDzKOgfgg/lngVLongTRdH8Qxa7ZyXzXiWzwO00/mGbcwYvIzAsz8AZzjAAxXU0UlVmla43CLd2jlPE3gTS9a1NtViv9X0bUXQRy3WlXhgklQdFfgg4+mfervhXwppnh2O4NrJeXV1dbftN7eXBluJsDA3OfT0GBzW9RS9pLl5b6D5FfmtqYngzwzYeFNJfTdOmvJonnectcy+Y25jk84HH/AOs5PNbdFFKUnJ3YJJbGF458Lab4x0B9F1R7iOBpFkDwModWU8YLAj1HToa0NJ0y00zRrbSLVP8ARbaBYEVuSVAxz61doo5ny8vQLLm5upzHw/8ABGj+CbS8ttIku5Eu5vNc3DKxBxgAbVHAqTxb4O0vxHcQ3s09/p+owKUhvtPuTBOiHqu4cEexB710dFU6knLmvqJQily20Oa8KeDNN8P3j6gLzU9U1F4/KN7qV0Z5gmc7QTgAfQdq3722gvbOazuoxLBPG0ciHoykYI/KpqKmUnJ3kOKUdjnfCvhGx8P6Vc6THf6nqNhONq2+oTiZIY8Y8tBgYTHGOawx8LNHU+RDr3iiHS8Ff7Lj1Vxa7T1Xb97b7bq76ir9rO7d9xezja1jnPEXgvRNa0ey0x0nsU08q1jLZSmKW2IGAUYdOPXNY03wt0Se1j8/WPEM2pRyLJHq0moFr2PGcKshGFX5jwAM/Wu8ooVWa2YnTi+hir4bsh4tj8TGe6a9jsPsIUsuwpu3biMZ3Z75x7U7xX4esvElhBZ30txHHDcx3KmFgCWQ5AOQePWtiip55XTvt/w5XKrNd/8AhvyM7xLpFtr+g3mjXjzR293EYpGiIDgH0JBGfwq1p9rHY2FvZRMzR28SxIWPJCjAz78VPRSu7WHZXuY+r+HbLU/EGka3cS3C3GktK0CowCN5i7TuBBJ46YIo8UeHbLxEmnpey3EYsb2O9i8lgMumcBsg/LzzjB962KKam1bXYTSd/MRlVlKsAQRgg964Sb4XaN5rLY614l0uwdiz6dZak0dq245YbMHAOeQCK7yiiM5R2YSipbmQPDulx+FJPDNpAbTTntntgkJ5RGBBIJzzyTk5560+x0O0s/C0Xh2OSc2kVoLRXZh5mzbtyTjGce34VqUUnJu93uNJRtboZehaHaaP4attAtZJ3tbeDyEeRgXK+pIAGfwpPCWhWnhrw9aaHYyTyW1qpVGmYFzlieSAB1PpWrRTc5O93v8A1+pKglay2Oa8YeDdN8S3NreTXepadqFqGWG9065MMyK3Vc4IwfpWdF8NdFhvLDUINS1uPU7STzHv/tpa4uh8uUmdgdyHaPlGB1x1NdtRTjVnFWTCVOMndox9M8O2Wn+JdW1+GW4a61RYlnR2BRfLUqu0AZHB5yTRL4espPF8HihpbgXkNm1mqBh5ZQtuJIxnOff8K2KKXO73v5foOyOR8S+AdK1nV21iHUdZ0XUZECTXOlXhgeZR0D8EH8s8CpdE8CaLo/iGLXbOS+a8S2eB2mn8wzbmDF5GYFmfgDOcYAGK6mimqs0rXE4Rbu0Fc5pHg3StM8Yah4nt5btru+Uh4nkBijzt3FBjILbFzyeldHRUxk47DaT3ObPg3Sf+E6HjDzLoX3l7DFvHkltpXftxnftOM56Va8V+GNL8S28Kags8c1s/mW11bSmKaBv7yOOR/Ktqinzy012DlWvmcj4c8A6XpGqxatc6lrWt38AZbefVb0ztAGGCEGABn1xmta58PWU/iy08SvLcC8tbZ7ZEDDyyrHJJGM5/Gtiim6km7tiUIpWsY/i/w9ZeKNEfSdQluIoGkSQtAwDZRgw5II6j0qLxB4X0/WNS07VHlubPUNOk3QXVqyrJtP3o2yCGQ9wRW7RSU5RtZjcU9wrnE8HaUnjl/GAlu/tzReWYTIPJB2hd4XGQ20YznpXR0UoycdgaT3Ob1XwbpOo+MbDxTPJdreWShViRwIZcbtpdSMkrvbByMVc1zw9Zaxqukalcy3CS6VO08AjYBWYrtIbIORj0xWxRT55aa7A4p38znvGPhHTvE4tZLm5v7G8s2Zra8sLgwzxbhhgGweCBzxUF14J0+68N2ehXepavcxWt0l0Lie5Ek7urbhuZgcjPbA9sV1FFCqSSST2E4J7ozvEukW2v6DeaNePNHb3cRikaIgOAfQkEZ/CrWn2sdjYW9lEzNHbxLEhY8kKMDPvxU9FK7tYqyvc5/wAW+EdJ8Sm3mumu7S+ts/Zr6ynMNxDnrtcdvY5FQ+FfBWl6DfNqP2zVNW1Fo/K+26ndmeVY852qTgAfQV01FNVJJcqehLhFu7RwzfDDQ/7Qnmg1TX7WxuJGkn0y31Fo7SVm+9uQc4PcA1d0vwFpGmWWtafZXmpRafqyOjWYmHk224HcYV24TO4+vQeldZRTdWbVrgoRTvbUpaDpsGjaLZaTavI8FnAkEbSEFiqjAJIAGePSue8R+AdL1fVZdWttS1rRL+cKtxPpV6YGnCjgOMEHHrjNddRSVSXNzX1HyLl5baGJ4U8M6Z4bgnWyNzPcXLB7m7upjLPOwGAXc9fpwPapfF+gWfifw9c6HfyTxW1zt3tAwDjawYYJBHUela1FDnJy5r6gopKyKmoWEN9pFxpkrSLDPA0DMpG4Ky7SRxjOD6VQtvDGkx+EIfCs8LXmmx2625Wcgs6jpkgDn3GOa2qKXM7WHZaeRwcfwt0VpVW+1rxLqWnoQU0281NpLVdpG0bMAkDHQk10ninw7Y+ItOt7G8knhiguYrhPIKqd0Zyo5B4rYoqnVm2m3sSqcUmrbmP4v8PWXijRH0nUJbiKBpEkLQMA2UYMOSCOo9KXxd4fs/E/h250O/kuIra4C72gYBxtYMMEgjqPSteipUmrW6a/P+kOyvcx/EvhvSfEOlR6dqcLvHE6yQyI5SSJ16OrDkEVi6L8O9MsdSg1C+1rxBr0ts/mWw1a/M6Qv/eVcAZ9zmuyoqo1JxVkxOEXugoooqCgooooAKKKKACiiigAooooAKKKKACsdvEVmvjFPC3lXH2xrI3vmbR5ewPtxnOd2fbHvWxXi2o/D3whefG5tMuNI32lzpD30sf2mUbpzNgvkNkcE8A49q1oxjKVpdn+RFRyUbx8vzR7TRXlHxW1LS/Cdj4Z8Jx38+h6FcyOt1NA0jSJbxgHYrDc3zFgM8muRudc+Gmh3+m6h8ONUuodUN/Ck9sv2opdxM2HVxKMHg5HPWtKeGdRJq+u2n59vxM6lZQ3torvX8u59C0V558S7Xwbc6xCnjDWL24heACDRoHlIYgkmUpD87dhk8DBrM+DtxDb+NPEGh6TZ6np+hxW8E9pZ3+8PETkMyq5LKrdcH61EaXNBy/TT7y5VOWVv6+49Worx7wL4S0zxTe+MY9e8+6sI/ENxstFneJC/wApLtsILHGAATgc+tSeCfC9nr0viDwvrc11e6DomoNBY2ZuZFwDhhvZWBYLwFBPHPth+xj36J7dHb/MHUd9urXz1/yPXaK85+F0c2m6l4w8K2E0n2PS7pBp4mkMnkiSLOwE5O0EcfjXGaRpXgWOCFfHo1vR/FpZll1O6nuIy0uT88coPlYx0z+tNUU5NX7PbXVX2/MTqu23Vry003/I95oqO1VVtolWVplCACRmyXGOpPfNcB8S7Xwbc6zEnjDWL24haACDRoHlIYgkmUpD87dhk8DBrGMbysaN2jc9Doryn4O3ENv408QaHpNnqen6HFbwT2lnf7w8ROQzKrksqt1wfrVLwJ4TsPFGpeMoteM9zpkev3ASzSd4kaTgl32EFsAKADwOfWtXRSbu9LX/ACM1Uuttb2/C57HRXm3w/Efhnxb4u8NWss7aRp0MF3aQSSNJ5AdCWVSxJ28DAqh4E8G6T430C28YeLlu9R1O+keeE/a5Y1tU3kIkYRgAAAD9aXsktW9NPx20+/qPne1tf8v+HX3nYeGfEV7qfjfxPoc8VuttpLW4gZFIdvMQs24kkHkcYArodQuo7KwuLyVWaOCJpGCjkhRk49+K84+E1pcWPxE8dWdzdS3bQyWirNKcu6eW23ce524BPfGa6n4laDpWv+Eb2DVrX7THbxPcRDzGTbIqNtb5SM9TweKVaMYtW2svyRVJuTd+7/M1PDWr2+v6DZ6zZxyx293EJY1lADgH1AJGfxrI8A+Ir3X5fECXkVvGNN1aayh8pSNyIBgtknLc9sD2rmPgl4I8L2nhnQvFFvpmzV5LTc9x58hyWBB+Utt6e1ZfgTwnYeKNS8Zxa8Z7nTE1+cR2aTvEjScEu2wgtxtAB4HPrW0qdNTnFPRf5r7/AMDGFScqcZPrb8mex0V5z8N4k8P+NPFXhWzmnOk2KW9zaQyyNJ5AdDuVSxJ28DArz3TPEXwy8Tx3GqfEbV7m51Ka4kMNoftQis4gxCKgiG3kYJOT1qI0OZ6aqye2uvkXKryrXfY991l9Qj0m6k0qGGa/WJjbxzNhGkx8oY+maZ4fk1SbRbOXWreC21FolNzFC25EfuAf/rn6nrXlXg/Wo9T+Gvjmxs9SudT0zT0uE0+6uN29oWhLBSWwTtORyOmKk8X/APJsFtjr/Zln/wChR03QafK+8fXX+tgjU5rNf3vwt/SPX6K5Hwr4G0LTb628QvDPc68YcTX01xIzOWX5vl3bAOwAGAOlO+LOt3ug+CLu801gl9K8dtbuR9x5GC7vwyTWLguZRi7vb5lRn7vNLRb/ACOsorzv/hUfhv7J563Gprr3l/8AIZ+3Sm483H38btv4Y6ce9L44N9feI/DHgb+07tLe7jkn1G5ify5p0iUfLlcbdzdcVXs4yajF/wBbi52lzSWh6HRXkvjXwppHw50UeLfB8Vzps1lcRNdQLdSPHdxM4VkdXYg/eyD2q78T7eTUfiD4Dt4bmW189rsGWM4dUMQ3bT2OMgHtnNUqSk1yvR3/AAVwc2r8y8z02ivIfEXhey8I+MPD0fhKW50r+3J5bPUCLmSTzFK7t43scOOcN2JzU2veG9J8DeL/AAvqfhqO4tJdR1QWd8rXUsi3KOrcvvY5IPI96FSjK1nvtp1+8Uqkop3W2vyPWKK8u8S6WNY+OsFhLcTw2z+Hj9oELlHkTz/ubhyoJxkjBxkd6pr4Xs9B+JVt4R0Ga607QtW055721juZCSY2/gctuQtwCQemenZRpJpa6tN/df8AyHKbi3porfjb/M9dory3TdE07wP8WNF0vw5HNaafq9ncfabU3DyIXjAZXG8n5u30rR8B/wDJV/H3+/Zf+ijQ6StdPS1/xsHtHezWt0vvVz0GivP7H/kv+of9i/H/AOjqwdE8OW3iX4meO7PVpJ30pbi2MlrFM0QncxcbyhDEAZ4zgk89KI0r6t9L/jYTqWe3W34XPXqxvDVx4jml1IeILGytY47tlsTbyFjLB2ZuTg/l9B347wVYW/hT4qX/AIT0dp49Hm0lL6O1eVpFhkEm07CxJAOcn3qH4eaPp2vWHjnSdWt/tNnP4juPMj3sm7GwjlSCOQO9P2aSbvpa/wCKQ+Zuye97fg2dx4S8QWfibS31GxiuI4lnkgxMoDbkbaTwTxmk0yfxG/ibU4NQsbKLRo1jNhPHITLISPnDDPY+w/Ht5p8EPAfhO40iPX5tK3alaalOIJvtEo2eXIQny7tpxjuPrXSeDf8AksXjr/rnY/8AotqqdOClJR6Lr8vPzJjKTV5d/wCuh6BRXz3B4k+G/ia81K/+I2r3E9wbyRLSx/0oRWsKnCYEQwWPJJJP4V0Xw/1a61bw3410Twfq11fW9mo/sW5nLCRfMjJ8sM+D8rKQCemaJYaUYuT6K+2nTr8wVZOfL5231+75HsVFeKeGNM+GqX2nLcNrXh3xSTGXkvJ7iCeWUFdw3PmNwx4wOoPGK9rrOrT5Nv69Cqc+f+vzMeLxFZyeMJvC6xXH2yGzW8Zyo8vYW2gA5znPt+NbFeJr8OfBt38Z9Q0i40ffZf2St55X2mYfvmlILZDZ6ds49q6bxjb7td8K/DzTJ7jTtKmikkufs8zLIYIVG2IPndgngnOcVbpRfKovVr/O/wCRKqSTlzbL/gW/M9GoryXxr4U0j4c6KPFvg+K502ayuImuoFupHju4mcKyOrsQfvZB7V6xGwkjVxkBgCKzlBKKlF6bf195cZO9pI5nw/4ivdQ8feJNAmit1tdLS2aB0Uh28xCzbiTg8jjAFdRXklpoEPiL4w+NLHUZZzpfk2ZuLeKVovPYx4UMykNtA3cA8nGelX/C+l2ng/4s/wDCN6GZ4NIvdIN0bR5mkSOVZMblLEkZBOa0dOLSs9bJ/hdkubTeml/8l+p6ZTXO1Gb0Ga8H1XxL4D17xbr0fxE1a4+z2d41rp+nL9pESonBlPlDli2ep4x9K6L4O61pM3iXXtC8Malc3/h2G2iuLMTeYfszHKvGpkAbb0IB9/elLDyVNy12vtp9/cPbLn5fO2+v3HY/C/xBe+KPBlrrWoRW8VxNJKrLApCALIyjAJJ6Ad66evL/AIU/8kHk/wCuN9/6HJVL4bfD7Q/Enw60S88UR3Ooym3H2dDdSRx28YJChFRgM45JOSST9KqrSjzz1sk/zv8A5ApuyW7d/wALf5nrtFcH8Jby6hn8Q+F7q9nvhol95VvPO26Qwuu5FY9yORmof2hN/wDwrK68vh/tNvt+vmris/ZfvIwvvb8bf5lc/uSl2v8Ahf8AyPQqK42y8JeHvCi3niyO2nuNYjs5Hub2e5kd5sLliQW2jO3sBjoK8n0XWvhVrmmRap4+127vfEM5aWRj9rUWhJ4SMRjaAoA9eaqFFTvy3duy/r9CZVeVK+l/P+u/mfRVFePeGtS1/wAR/BbWoNC1C8vbq0upbWzu8lZ7i3VlIIJ53lCRng/jT/B2nfC+PxFZHSX1Xw/4g3h2t7qa4gmnPOUcS5VwSDkLT+r2bTe3l+fYXtrpNfmeivP4jHjCO3Wxsj4fNoWe5Mh84T54Xbnpj2/HsdmvP5f+Tgof+xbb/wBH1laToOn/ABI1/wARX/ij7Re6fp+ovYWFkLh44oxGBukwhBLEnqf8KXs00m9rX/G39bFOVm/VL8LnW3PiG9j+J9p4XWK3NnNpb3jOVPmBw+0AHOMY9vxrqK8p0fR/7D+O9pYQ3NxNYjQpGtUnlMjQqZRlAzZYqCMjJJGcdqwPEniTwTrPjrXrP4havcJp+nzC1sdOQXAiYqPnlbyhy27gZPSq9ip8qj2v57tbdyXU5eZy7pfgn/me60V5H8Idb0M+OdT0DwhqVze+HfsC3UMc3mkWsobayIZAG2kEHvVT4WeC9L8U+Frt/Eiz3tmmp3K2tqLiSKJP3hy5CMNzEkjJ6ADHfKlQ5W+Z2W+2v3Aq11p3t5bXPZ6x/CviKz8R295PZRXEa2l5LZuJlAJeMgEjBPHPH8q4z4fabaXlt4v8D6g099o9jfCGCKaZiywugYR7wd2ARxzWF8G/h/4RvE1DVLjSd93p2uzx2sn2mUeWsTAoMBsHHuDnvQqUFzcz6J7d7efmJ1JaWXVr7r/5HtFFeOeMNN0BvGmsXHxLsNWutMJjbS7lBcNaQRBPmU+SflbdnORz1r0XwFBo9v4bhTQdVm1PTizmGaS584qCfuBuuF6AHkVEqaUFL/hvv7min73L/X/DG9RRRWRYUUUUAFFFFABRRRQAUUUUAFFFFABXA+MdN8S2Hj208YeHtHi1vGntYTWbXa27jL7w4Zhj8K76iqhJxdxSXMrHEeKdF1/W7DQ9ftba0sPEelSmdLWWbzIWDDa8RcDuuOcdfzosNU+I2q39vBN4VsvDtskytcXE2opdmSMHlURAME9Mk8Zrt6KpVdLWX+X9edyXC/U861fT/Fvh/wAf6l4k0Hw/B4it9Ut4Ynia+S3lt2jBHBcYKHrgc5+lN8OaX4zsfiVNr2p6VaXFtrFskdw1tdKF07Zu2rhvmlz8uSAOSewFej0U1WaVrLa3yFKndvU4/wCGmi6lo8/iZtRtvIF7rc91b/Orb4mC4b5ScdDwcGl8A6NqWl694sur628mG/1Pz7Vt6t5ibAM4BJHPY4NdfRUuo9fNW+63+RXIvxv+f+ZxXhbRNZsfFvjTUHhS3TUpYWsJnKurFYipJUHOAexxmsjV7j4maholz4bvfBel3T3Nu1vJqi6mgtzkEeZ5RXf749a9Mop+07pPRL7lYShbZ21b+93MzwppbaL4a03SHnNw1naxwtIf4iqgZ+lcbq+n+LfD/j/UvEmg+H4PEVvqlvDE8TXyW8tu0YI4LjBQ9cDnP0r0WihVXzOT1uHIuVRR5x4c0vxnY/EqbXtT0q0uLbWLZI7hra6ULp2zdtXDfNLn5ckAck9gK1/hpoupaPP4mbUbbyBe63PdW/zq2+JguG+UnHQ8HBrsKKbqtq1ulvxuCp269b/hY43RND1CH4meJ9WurXbp1/a20UEm9T5hVSGGAcjGe4FYvhy28eeCrb/hG9N8M2mv6VHM5srz+0ltzDEzFgsisCSQSeV7V6ZRSVV7NXWn4bA4J69Tgfhr4f8AEOleLvFWp68kROpPbyRzRMNjkK25VGdwCkhRuAJxmu11S1+3aZdWe7Z58LxbvTcCM/rVmipqTdR69kvuVioR5Nu9zz/4aL400a10/wAL6p4XtorCxiMR1SPUUYSgZ2lYsbgTx1x3+laHw00XUtHn8TNqNt5Avdbnurf51bfEwXDfKTjoeDg12FFXKs5Nu2+/33JjTUUlfRf5WOP0HRdStvif4l1m4ttthfW1rHby71O8opDDAORj3ArF0u08beBY7jR9D8M2/iTSGuJJrNl1FLaW3VzuKOHGGwScEV6VRSVV9Vpa33DcEzkZrTxVqXgTXLfWYrP+0r2CdbW0tmysSshCRl2wGOep4HNY3iLwzrd38CIPDNvZb9WWxtomt/NQYdCm4bidvGD3r0eihVWnouqf3By7fP8AH/hiO3Vkt41YYIQAj3xWP478PR+KPC15oskxgaZQYpQM+XIpDK2O+CBW5RUXad1uNJJWPPP7S+KslmdH/wCEW0yK7Mflf21/aamANj/WCHbv/D19qu+K/DWtytoGuaVeQ3mvaKCrG5HlpeI6hZAdowpOMjAwDXbUVp7V3ukkSqatZu6PNNWs/G3juODRtd8M23hzRxcJLes2opdSXCKdwjQIMLkgZJra8WaJqV74/wDB+p2drvstNe5N1JvUeWHjCrwTk5PoDXY0Ue2aasrWv+KsHs97u9zkPHGjalqXirwle2Vt5tvp988t0+9V8tCmAcE5PPpmk+Iui6lq2peFptPtvOSw1iO5uTvVdkYBy3JGevQZNdhRUxqONvIJQUr36qxx8mi6kfjFFr4tv+JauiNambev+t83dt253dO+MUuo6NqU3xZ0rXI7bdp9vpk0Es29fldmBA25yfqBiuvooVRq3kmvvv8A5jcU7+dvwt/kcf4g0XUrr4oeGdagtt9hZW90lxLvUbC6gKME5OfYGsvU7DxZ4b8catr/AId8Pw6/a6zHD50BvktpIJI1K5y4wVI/HNeiUU41WrK2yt+N/wAxOmnd97fgrHn/AIW0TxOvxPu/EuuW0EcV1pSwgQTB0hcSZEQJwzEKMltoGScVoeDNF1LT/G/i/Ury28q11G4t3tZN6nzAseGOAcjn1xXYUUOq+3S343F7Nd+t/wALHHpoupD4xSeIDbf8S06ILUTb1/1vm7tu3O7p3xij4a6LqWjzeJm1G28gX2tz3Vv86tviYLhuCcdDwcGuwoo9o7cvlb8blcivfzv+FjzfwRZ+NPCt2/h5fDVtfaVJqEs41QaiibIpH3HMRG4sB6cZ/OtjwzoupWfxK8V6xc22yxv0tBbS71PmFEIbgHIwT3ArsKKbqt303Vvy/wAhKHn1ueb2dl4z8D3N/Z+H/Dtv4j0i6u3urdRqCW0tsX5ZG3jDLnpjn1rfsR45uvD2pTXTaVp+qzktYQAGWO2GBhZHGN5JzyBxnv0rqaKTqXWq17/1oChZ3ueW+KofiD4x0aXwvqHg2w0yKdkEupnU0mRdrAlkjA354OM/jXp8KeXCke5m2qF3N1OO5p9FKVTmVkrDjCzve5594o07xRpPxC/4S3w9ocWvR3GnCymtTerbPGQ+4OGcYI7Y61b8VaHr+pNoPifT4LS28Q6XuZ7OWYtDIki4ki3gdfRsV21FNVWku6/q34idNNvz/r9DzTVrPxt47jg0bXfDNt4c0cXCS3rNqKXUlwincI0CDC5IGSa9KUBVCqMAcAUtFKU+ZWSshxhZ3buzj/DOi6lZ/ErxXrFzbbLG/S0FrLvU+YUQhuAcjBPcCi70bUpPi9Za8ttnTotHktnm3rxIZMhdud3TvjFdhRR7R3T8rfhYHFNNd/8ANP8AQ88l07xZ4Q1/V73wzodv4g03Vrj7U9qb1baW3nIw5DMNrKcDjrn9ei8KSeK7z7Xd+JLSz02OUKLaxhl854eDuLyDAYknoBgY610NFEp80bNeVw5bSumeZeDNN8Q+HfA+s+GdW0dIrSztrprfUUu0dbneXbHlj5kwG7+lZnwyvvHmjfDzRYdN8NWniK0mg8yCVdQW1eBWJOx1cHdgk4Knp2r1fVbX7dpl1ZeZ5f2iF4t+M7dykZx361S8HaN/wj3hfTtE+0/afscIi83Zs3474ycfma19tdSclq7fqQ6esbPv+Nv+CZfw68PahottqN9rU0Eur6tdm6u/Iz5cfACxqTyQoHX3qH4v6NqWveCZtO0m2+03TXEDhN6p8qyKScsQOgNdhRWftHzqfa34bFci5XHvf8dyK5gjubSW1mXdHLGY3HqCMGvOdDX4geDNOi8O2Pha18R2FszLaXq6mlsyxE5VZEcZLDPVewr0uilCfLdWumOUb28jmDH44/4RBmFzpA8QmTzVQoxtwm/PlZ6n5fl3Y/xrl9etfHHjRrLSdU8I2ug2tvexXMl+dTS4bEbZ/dqoyGPqa9Poqo1eV3su/oKVPmVrnHyaLqR+MUWvi2/4lq6IbUzb1/1vm7tu3O7p3xismTT/ABh4Q8R6veeG9Bt/EGl6vcfamt/tq20tvMRhzlxhlOB7/wBfRqKSqtW06W/G45QTv9/4W/I850XQ/Fk3xYg8Va1Z28Nu+lvb7IJw62x3grGScM7EZJYKBzjtU19pnirwt4p1XWfDGj2+u2OrsktxZNeLbSxTgbS6sw2lSOo65r0Cin7Z3WmlrfK9xezWuvn87WOc8JT+Lr24ubzxFYWelWzIq29hHMJ5EYZ3M8gwpzwMD0/On8JtG1LQvC0tlqlt9nuGvriUJvVvkZyVOVJHIrr6Klz3srXGobXZx/gfRdS03xX4uvr228q31C9jltX3q3mKI8E4ByOfXFY3haz8Z+FNZ1DSbXw1b6npd9qkl4NRGopF5SSEEhoyCxYAduK9Jopqq76rol91v8hOmrb9W/vv/mcVq+p/ETStUuxZ+GbHxHYSybrVob9bSSFMfdcOCGOe4P8AgJ/hh4f1HQ9P1KfVUt4LrU9QkvXtbdt0dvuwAgPc8cmuuoo9p7vKkNwu73CiiisygooooAKKKKACiiigAooooAKKKKACs+31nTbjXLrRIbndqFrEks0WxhtRvunOMHPsa0K4Dw//AMlw8T/9gy0/mauEVK/oTOVl9x1mma/o+parqGl2N8k15pzKt1EAQYyenUYP4ZrTrifD+sX174l8bWNnY6ZBc6e8S28qwENM7REgzEN82DgcY4rW+HniBvE/hGy1eaJIblwyXMSggRyoSrjB5AyO/YinKm0r+S/FXEp3dvN/gzoKK4rRvGzSeG9e8U6osEej2V1NHZGJDvlijO3cSSQSz5AwBWdLr3xQXTj4gHh/w8NMEP2g6ebiX7b5eM43Y2bsc4x7daPZS66Dc1/XkejUVR8P6pba3odlq9nu+z3cKzJuGCARnB9x0ryz4l/8Jt/wtfwx9h/4R7/W3P8AZPned/zyHmefj8cbfxpwpOU+R6b/AIClUShzrU9R8Qazpug6a2o6tc/ZrVXVC+xn+ZiABhQT1IrQryr4vPrsfwenk8Uf2b9vW8gaT+zvM8raJlxjf82cda0Nd8RfETTdPl8SDRNBGhwRee9m88v27yhySSB5YbHJHOORk1So3je/Vry2X+ZLqe9a3S/nu/8AI9FormPE/i+20nwtZ6zbWsl7NqJij0+1B2tPJKMouT09Se2KwNR8SfEDwzENY8U6X4el0QSIs406WY3FsrMBvbeNrgZGcVMaMn+XzKdSKV/n8js73X9HstdstDur5ItRvlZraEg5kC9ecYH4nntWnXIa7rDQfEvwzpSWVjLHe29y/wBokizNFtUHCNn5Qe/HNZureLPFUnj/AFPwl4f07TJpYbSKeGe7LrHFu+8ZCpJPOAFUA89eKFSbSt1Tf3NoHUSb8rfil/meg1nnWtNHiFdANz/xMmtjdCHY3+q3bd27G3r2zmjw9/bX9kQ/8JB/Z/8AaXPnfYd/k9Tjbv8Am6YznvmuPl/5OCh/7Ftv/R9KEE5OL8/wQ3L3eb0/FpHW22v6PceIbnw/DfI+qWsSzTW+DlUOMHOMHqOh4yPWtOuQ0zVpp/idr2jpZWEZtrCCRLkQnznLZ+V2z8yjsOOpqz8OPEV14i0KWXUoYINSs7uWzvYoQQiyI2OASTgjB696HT0uuyDn1t/W1zpqK5LRPFcl3eeKL26+zQ6Fo0xgjmVG8x2jTdMSc4IBOBgVjWmv/EzWNPi17RdD8PQ6VKnmw2l5PL9rmj6ggqNilhjAOcZ5oVJ9fL8dQc1/XluejUVw974/Rvh/p/iXTdPM1xqE8dpDbSvsWOdn2EO2OArA845wPWrHh+4+JEWrQxeI9O8OXFhKSGm0yaVWt8AkFll+8CcD5enWj2Mle+lv0F7RaeZ2FFFcJeal8Truaa60nRfD2n2MUjqItUnlNxKqnG4eX8q5xxknsaiMb9Sm7Hd0Vyei+ONPvPhwvjS7ja2t0gd5ogdxV1YqVU8ZywwPXIrHi1n4q3NmutW3h/w6li8fnJp0txN9tZcZC7gNgY8cY9utX7GSbT0sT7RWTXU9Eork/E3i+fStF0qSDRp5tZ1dljtNNkcIwcrlt55wFHU/yqlZ6l8S9P1G1/t7RdC1CxuJ1ic6RJL5tsD/ABsJOGUcZxjHNCpSYOokdzRXG+JPE2uSeJH8L+ELCxudShgE93cX8jLb2yt91SE+ZmPoKj0DxN4itPE1r4a8aWGmwXd9E8lld6dI5gmKctHtf5lYDnng0KlJq4OaTsdtRXnd34s8X3njrXvCvh/TtJkksUgkhuLwyLHGrJlvMKkliSQFCgdyTxWlr/ibWvD+h6TbXljZaj4n1KX7PDbWjsluz8ktl/mCKvJo9lLTzt+I+dXa7HSa7q2n6HpM+q6pcfZ7O3AaWTYzbQSB0UEnkjoKg1bxFouknT/7Rv0t/wC0ZVhtNyt+8c9BwOPqcCvMPivfeOrX4b6vD4ssNDlt7lUjS40mSX9y29SPMWQcg4xkHg44711vi7V30tfBsSWNjdC91GC3LXMW8xAofnj5G1/fmtI0dF1u7aESq2v6Nnb0Vw/i/wAXaxpXjzTPDem6bb3xv7OSSNWJVvNB4y+cKgGSflJ4454qGx8R+MtJ8UaZpXjGx0RrfVpHitbjS3lPlyKu4K4k5OQOorONKTSff+v0KlUSbXb/AIc76iuO8WeI9cXxJF4W8J2mnTaq1qbyabUJHEEEW7aMhPmLE9MdKqeDdS8TXvji90/xNc2drc6fZIRZ2JZoLgSMf34LfMMbdu3t19KFSbjzf1/X9bA5pOx3lArE8bf29/wjtx/wjv8AZv2zBz9v3+Xswd33Od3p2rgPgN/wnH/CKaFu/wCEd/4RzZJ0877Zjc//AADO79PeiFLmg5X2/wCD/kE6nLJRtvf9D1qiuCuvE3i3XdX1Gy8D2GjfZtNn+zz3uqySbJJQPmRFj5+XIyTxWj4M8TajfatfeHfEVjb2Ot2KJKwt5C8NxE3AkjJ5AzwQeRxR7KVrh7RXsdZRXP8AxD1fUNA8H3+s6ZDBPPZqspjmUlWQMN/Qjnbkj6dDWT8UPGF/4c8OWd7oVlDfXt4+6OKQEjyljaSRsAg8Kv6/hSjBytbvYpySO2rPTWtNfxBJoK3OdSjtxcvDsbiMnaG3Y29e2c1i+KvE89npWg3GkLbSzaxe28EImBK7JPmZsAg8KCa5TVr7UrX47XkOjWMV3qFxoUaRCaQpDHiUkvIwBO0egBJJA96uFFt6+f4IiVRJXXl9zdj1WiuF8P8AiPxVZ+LrXw34ystIE1/BJNZ3OltIYyUxuRlk5Bwc56dBV3xHf+O5tVmsfC+j6TDDAqlr7VpX8uYkcrGkfzcdycfSpdJppX3Gppp+R1tFcX4W8Sa/rVjr2lva6Xb+JdIcQth3a0kdlyj5+8FPOR1GK4n4Vf8ACxf7Q8Q/Yf8AhFfJ/t6X+0fO+0bvM+Xf5WONuOm7nPWrjQbvd2sr/fb/ADJdVJJpdbfn/ke1UUV5tpfizxv4gutesNA03RFn03U5bYXN6ZUhEa42ghSWaQ/NnGABj1rKEHK9jSUlFanpNFec6R4u8Y69a3el6TpOkQeINNnaDUXu5JfsiEH5Sm0bm3DJAzwByeRnb8A+JdR1hNV0/WrO3g1jSLjyLqO1cmKTK7ldN3IB54PpVSpSSb7fl3/ElVE2l8vn2/A6uivO7/W/ietjNrkOh+HLHTYYmmayvbiU3ZRQScso2KxA6HOO9V/iRq+sa98Hn1nQI9PjsrzTnmvUvN/mLEU5Ee3jcDkc8UeyfcOdXsemDpRXnfgH/hZH/CL2vnf8In9m/spP7O2faN+/Yvl+bnjbjO7bznpXM/Cr/hYv9oeIfsP/AAivk/29L/aPnfaN3mfLv8rHG3HTdznrWjw/vSXMtP8AOxCrXjGVt/8AK57VRXG+JPE2uSeJH8L+ELCxudShgE93cX8jLb2yt91SE+ZmPoKTwt4k8QL4lPhfxfYafBqL2xura5093a3nQNhgA/zKy5HXrWapSauaOaTsdnRXmel+LPHniC/13T/D+naCj6Xqctt9pvjKsRjHCrhCSz9STwAMcc1o614i8YS+IV8MeHbPRDqdvYx3d7cX7yiDLHbtjVPmPIPJp+xlp/XS4nUWvl/nY7uisTwlceJprWaPxRp1ja3UThUlspi8M64+8ob5l54w1YHxw/t7/hANS/sj+zfs32WX7f8Aat+/ytv/ACy28bv97io5Pe5blKV1c7odKK4T4WHxsukac2unw4NGGnRm3Nn532j7q7d+/wCX7uc471WtPEvjrxQkmo+DdP8AD8GjrM8UM+qyTF7oKcF0WMfKuQRzzWkqLUnG+xnGqpQUrbnolFc34F8TSa/DfW1/Y/2fq2mz/Z721Em8K2Mqyt3VhyKp/F7+3v8AhBdS/sP+zdv2ab7Z9s358ny23eXt/j9M8Vm4NS5WaRkpbHX54zVDQdZ03XLFr3Srn7RbrK8RfYy/OpwwwwB4NcV8Hf8AhN/+Ee0X+0/+Ed/sL+zo/I+z+d9qxsGzdu+Tp1x+Fc98LL7xhN4VurLwlY6QDb6nc+fc6q8gjLGQnYixjJIBBJJA5xzzW0qFpSjfb/MyjWvGMrb/AOVz2aiuW8CeJrrWLHUo9atIbHUtJuGt71YnLREhQwdCedpBzg8isOx8SfEDxNbf2x4U0rQINGZ2EH9pyy+fdIpxvUIMIDg43Vn7KV2v612+8v2itf8ArTc9ForiE8bT3Xwz1TxNb2KW2o6dHOk9pOS6xTxfeUkYyOh4xwayrjxZ8QG8MQ+LLPRtC/shLNbqeCeWUXUyhQzsgGVQdSAxJxjPpT9jLW/QPaLSx6ZRXneo+KPG17pH/CTeGNL0VtCSAzhL6SUXVyijJKBRtTODjdnPB74rs/DWqw654fsNYt1KxXkCTKpPK7hnB+nSlKlKKuwjUTeho0UUVmWFFFFABRRRQAUUUUAFec6bfWdh8dNdjvru3tXu9PtEtlmkCGZskYQH7x9hXo1Ur7SdLvrq3ur3TbO6uLZt0Es0Cu8RznKkjKnPpV05KL1JnFtaHGfDv/kpPj//AK+7X/0VXP8AiHVZvBepeLdCtW23GthLzRUBwWnmIikUdsh8Nj05r1i2sbK2ubi6t7O3hnuSGnljiCtKQMAsRy2B61HeaVpd7d295eabZ3NzandbzSwK7xH1ViMr0HT0q1VjzLmWlkn8kv1RPI0nbe7a+bf6M4jx34Tmj+CNx4Y0mNnmtbOPasfWVo2Vm+pbDH3JrkrW38D3Hh5L6f4w+Ko42g3SWsniBBKOOUMRXdnqMYr3Cst/Dnh99S/tN9B0tr7du+0m0jMufXdjOfxqoV3rzdXcTpLS3TQg8CWNhpvg/S7PS/tf2JLdTD9qXEu08/OMDB59BXKfE26ttO+IfgXU9QnitbGKe7SW4lYLGhaLChmPAz716NVfUbGx1K1a01Czt7y3b70U8QkQ/UHis1U/ec78/wASlC0OTyPPPjXqWm6v8Lbi50y+tb+2+226GSCVZEJEy5GRkV0/xM/5Jx4g/wCwbN/6Aa1P7E0X+zBpf9kaf9gBDC1+zJ5QIOQdmMdeelW7m3guraS2uYY54JVKSRyKGV1PUEHgihzXLyru3+C/yHFPn5n2S/F/5njvjjTpLn4S+B9SM99b2mm/Y5ryaycrNDCYgrSKQDyuQc4qDWtI8A3GmCG6+K/inWIrlkjFlFraXTylmGB5QUk846jivaYLeCC2S1ghjigjQIkSKFRVAwAAOAMdqoWHh3w/p9619Y6FplrdNndPDaRpIc9csBmt1idX6tmPsNF6JHIeJI1i+MngmJM7UsrxVz6BBUnh8D/heXiZsDI0y1AP4mu3lsbKa9hvpbO3kuoAywztEDJGG+8FbqM98daI7Gyjvpb6Ozt0u5lCSzrGBI6joC3UgelZKrol5Nfe2/1L9nq/Nr8Ev8ixXm+rXtnpvx7s7jULuCzhm0AwxSTyCNXkM4+RSeC3sOa9IqlqelaXqnlf2lptne+S2+L7RAsmxvVdwOD7iopyUZXfn+KsXNNxaX9WdzjfD/8AyXDxP/2DLT+ZrL8U6wvgDxjr167BbfXNONzaKejXsQ2bB7sGQ/hXpcdjZR30t9HZ26XcqhJJ1jAkdR0BbqQPSo9S0vTNSMLajp1neGB98JuIFk8tv7y7gcH3FUqiurrS1mJwett73/r+upxyeE7yH4LXPhyMFtTuNPkaY55kuHBZsnvliRXDeFbTwlP4Xs5r34teKNKuYoAlxYya+sDQSKMMgjZdwAIIA9MV7tWXeeHfD95fjULzQtLuLxSCLiW0jeQY6fMRmrjXd5X66kOjpHyOJ09PAej/AApsbTUPt1z4bv5tol1CJt+ZHLB5CoGwZ6Nx2Oe9Zg1HT9D8VeH7XwX4yn1yK+vRb3OltqK3sccG0lpFOS0e3GeuD+detSxRSxNDJGjxsMFGUEEemKoaToOh6RI8mk6Lptg8gw7W1qkRYe5UDNCrK7bv/Xf+vuB03ZJf16F+ZnWF2jTe4UlVzjJ9K8W0HU/DPiHw2+q+OfFtzPqLvKJ9GGoNCqEMwWJbdCGfjHYk/pXtlZ39haJ/av8Aa39j6d/aGc/avsyed/33jP61nTmo3uaTi3ax474csn1z9nC90PTWWTUrVpHks1YeahW4ZwjJ1BIU4B616BZ/ErwW3hxNUk1+whKwb3tWmUXCsBynl53bs8YxXUWWmabY3Fxc2Wn2ltPcsGuJIYVRpSOhYgZY8nr61Xbw/oLamNUbRNNa/B3C6Nqhlz678Z/WtJ1o1G+ZaN3+fUiMJRtbocJ451Dy9S8EePbqzu7bTLZ5BeJLHl7VZ4wqu6jOMHr6ZrpL34geF45rK20/U7bWbu8uEgittOnSaTk8sQD8qgZJJx0rqHVZEZHUMrDDKRkEelUNL0LQ9Kmkm0vRtOsZJP8AWPbWqRs/1KgZqeeDSUltt997D5Zbp/13OGttQsfCfxc8QSa9dRWNrrdvbzWd1cOEiJiUq8Zc8A85wabrepaf4u+Jvha18P3ltqMekPLe3tzbuJI4lK7UXeOMse2e1eh6jYWOpWptdRsra8gbrFPEsiH8CMU3S9N07S7b7Npmn2ljBnPl28Kxrn1woAoVWKtJrVK34WQSg3dLZnE+DAP+FyeOTgZ8qx5/7Zmm/FOVNH8WeEPFV5uGm2FzNBdybSRCJk2q5x0GR1ru4bGygvJ72Gzt4rq4CieZIgHl2jC7mHJwOmelSzRRzRNFNGkkbjDI65BHoQaSq2lGVtkl+FmNwupLueV/HDxd4dv/AIb6lp+k6tY6rczqn7u0mWby1DqS7bSdoHqe5Aq98SP9Z8Pv+w1bf+gGu0t/DXhy3sp7G30DSorW4x50CWcaxyY/vKBg9B1q5c6fYXRt/tNjbTfZnElv5kSt5Tjoy5Hykeoq41YQsktnciVOU07vo0cTrAB+O+hEgEjRrgj2+cUfFT/kZ/Av/YaH/oBrt3sbJ7+PUHs7dryNDGk5jBkVT1UN1APpRdWNldywS3VnbzyW7+ZA0kYYxP8A3lJ+6fcVEaiTh5f5t/qVKF+fz/yS/Q80+JV/NpHxH0+80bUdK0rVX011mm1qXyrGeAPwgYfMZAxzwRxW58OrSG51TUfEl14k0nXNVu0SFzprqYLeJORGuGJ6nJJOelYXiKGbTfGWsX3ijwXqHi3TLoxHTXtrRLwWyhcMnlMfk5ySw603wrpH9qfEDS/EWh+DbjwlpljbzJc/aLWO1kuy4wE8pewIzuNbxS9ml5b6etu/l/wDKbfO35rT7lf9T0/UVZ7C4RQSzRMAB3OK88+Bev6GngHRNEfV7FNUUSRtZNOonDB3JGzO7pz0r0qs+LQ9Fi1RtUi0fT0v3+9dLbIJW+r4z+tc8JJRcX1t+F/8zacW2pLpf8bf5HAfDrWtJ8KXXiDw54i1K00u7TVZrqJryVYhcQykFXVmIDdwcdMVP4ZuLfxL8YtQ8RaTLHcaXYaWunm6j5SaZpN5Ct0YAdx6iu61bR9I1dEj1bSrHUEQ5Vbq3SUKfbcDirFnbW1nbJa2dvFbwRjakUSBFUegA4FX7VfFbW1vwsTyPbpe/wCN/wAyHWrGLU9HvNOmAMd1A8LZ9GUj+teX/DCZfE19pltdqsyeH9FayuVPIFw7mIg+/lxH8Hr1yqlhpunafJcSWOn2lq9y/mTtDCqGV/7zED5jz1NRCajGS7/8Ffk2XKLbT7f8B/ojynwFI194m8PeGZm8yXwqL37RnPBVvKhOPdGyPoa6CyA/4aA1A4GR4ejwf+21dtb6bp1vfz39vp9rDd3GBPPHCqyS46bmAy3409bGyXUG1BbO3F40Yia4EQ8woDkKW64zzirda7vbo/vd/wDMz9lo15q3oraHDeNP+SxeBf8Acvv/AEUKyLzVdP1bxt4h03xf4tm0O2sJEis7FNQ+xJLGyZMjOCDJnPTOB6dK9QmsbKe8gvZrO3lurfd5EzxAvFuGG2seVyOuOtV9T0PRdUnin1PR9PvpYf8AVPcWySMnfgsDilCqkkmtk1+N7/oVKDbbXl+VjzT4JXGgweMfFtnpDrb208sEljDK5Ek0QQ5kUOdzqSc7uc7ge9Wvhrrmi6LrHi/T9X1ax0+7k8QTSRw3M6xu6uF2lQTk59q9FOl6b/aSal/Z1p9uRPLS58lfNVP7obGQPbNR3mh6LeX8eoXmj6fcXkWPLuJbZHkTHTDEZFU60ZSbd9Ul91v8iVTajZd7/ff/ADNCvP8A4Of8fPjL/sZLn+S16BVezsbKyMxs7O3tjPIZZjFEE8xz1ZsdWPqeayjKyku6/VP9DWSvbyf6NfqcR8Lf+Ro8df8AYZ/9piqPhm4urPxd8Tbuyh8+5haGSGP++4gJA/E16La2NlaSzy2tnbwSXD+ZO8cYUyt/eYjqfc0W9jZW1zcXVvZ28M9yQ08scQVpSBgFiOWwPWqdTfzil91v8ieTVf4m/wA/8zxWK68J654DGqeIPFt3rmtXVqX/ALMGoNxcEYWNLWMjo3Aypz1PFbWjTQ6h+zZNb2M0V1NDo0kUqQuHZHCElWA6NjHB5r0e30LRLbUn1O30fTob5877mO2RZWz1y4GT+dTadpmm6asq6dp9pZrM5klEEKxiRz1ZsDk+5q6laMotJefkt/8AMiFNxkm3t+O3+Rz3w38RaDqHhrRtPsdZ0+5vE06LfbxXCtIm1FDZUHIwfWua+GuuaLouseL9P1fVrHT7uTxBNJHDczrG7q4XaVBOTn2r0HT9D0XTrqW60/R9Ps7ib/WywWyRu/1IGTReaHot5fx6heaPp9xeRY8u4ltkeRMdMMRkUnVg5ydtH/ncFTkoKN9v8rfqeS+JtJsbb4vavJr3izWvDNrqltDNZ3Vnfi1imKLtdHcgjI4IBx1962vA+leER49iuNN8Za94n1G1s3IkuL9buCFGIBBdVwGPYZ7GvR9S0+w1K1NrqVjbXtuSCYriJZEJ+jAim6Xpmm6Vb/Z9L0+0sYc58u2hWNc/RQBTVf3Euyt+gSpXlf5nE/BsD7V4zOBk+I7nn8Fp/jSbwDfeJ/sWv6kdH1izgV4bw3bWT+WxPCS5AbkdOcfnXbWdjZWRmNnZ29sZ5DLMYognmOerNjqx9TzUWq6TpWrQrDqumWV/GpyqXMCyqD6gMDUe0TmpeS/Kxpy6Nd2/zucV8KdWurrW9f0iHXJvEGjae0Is9SldZHZmXLxmRQBJjA59/et34pRSTfDnxBFCjO7afNhVGSflNb1hZ2en2qWthaQWlun3IoYwiL9AOBU9TUmpSugpx5Vqcb4F1zQtY8G6bo+n63YT3x0pFaCK4VpY8RhTlQcjBPcVifCbxNoOh+DLfw7r2q2GkappTyW1zb3c6wtkOSGG4jcCCDkZ613un6HounXUt1p+j6fZ3E3+tlgtkjd/qQMmm6roOhatKkuq6Lpt/InCNc2qSlfoWBxWkqkG5aaPX56/5mcacoxj3X5af5HHfC5hq3i/xb4ttBnTNQnhgtJNpHnCFCrOM9Rk4B9q6nx5FJP4I1yGFGeR9PnVVUZJJjPArYjRI41jjRURRhVUYAHoBTqyqS5np2S+5WNaacXd97nEfCbxDoN34L0DS7bWdPmv006JXtUuFMqlUG4FM5GMelV/gOAPBM5AAJ1S7J9/3hrr7LQ9Fsr6S+s9H0+2u5c+ZPFbIkj59WAyasWFjZ6fAYLGzt7SIsXKQxhFLE5JwO5PetalWMnJpb/5mcKbSin0/wArHnfhG0e/174mWMbbHuLkRK2cYLQYB/WuO8Cab4d/4RuC11j4neJfD2pWZa3utObXUtlgdSRhEYfd7jGete621jZWs9xcW1nbwTXLB55I4wrSsBgFiOWOPWqmpeH9B1O5S61LRNMvZ0+7LcWqSOv0LAkU417aeS/BWFKlf72/vdzzpLDQ7P4HeKJPD97qd/aXUd1M11fnMkz42s4O0blO3IOOa6K6/wCSHv8A9i7/AO29dfcWlrcWb2Vxawy2rp5bQvGGRl6bSp4I9qDZ2hsfsJtYDaeX5XkGMeXsxjbt6YxxjpUTq8ya7l04ckovtf8AFo5Hwz/yRKx/7AK/+iaq+Ade0jw78HvD2o61epZ2v2aOPzGUn5mJwMAE13EVnaRWK2MdrAlosflLAsYEYTGNoXpjHGKgfR9Jk02PTJNLsWsY9vl2xt1MSYORhMYGD04pyqqUpXWjaf5/5kxptKPkmvy/yLqMrorowZWGQR0IpaKKxNQooooAKKKKACiiigAooooAKKKKACiiigAooooAKKKKACiiigAooooAKKKKACiiigAooooAKKKKACiiigAooooAKKKKACiiigAooooAKKKKACiiigAooooAKKKKACiiigAooooAKKKKACiiigAooooAKKKKACiiigAooooAKKKKACiiigAooooAKKKKACiiigAooooAKKKKACiiigAooooAKKKKACiiigAooooAKKKKAL32OP8AvP8AmKPscf8Aef8AMVlUV6f1SIvbL+U1fscf95/zFH2OP+8/5isqij6pEPbL+U1fscf95/zFH2OP+8/5isqij6pEPbL+U1fscf8Aef8AMUfY4/7z/mKyqKPqkQ9sv5TV+xx/3n/MUfY4/wC8/wCYrKoo+qRD2y/lNX7HH/ef8xR9jj/vP+YrKoo+qRD2y/lNX7HH/ef8xR9jj/vP+YrKoo+qRD2y/lNX7HH/AHn/ADFH2OP+8/5isqij6pEPbL+U1fscf95/zFH2OP8AvP8AmKyqKPqkQ9sv5TV+xx/3n/MUfY4/7z/mKyqKPqkQ9sv5TV+xx/3n/MUfY4/7z/mKyqKPqkQ9sv5TV+xx/wB5/wAxR9jj/vP+YrKoo+qRD2y/lNX7HH/ef8xR9jj/ALz/AJisqij6pEPbL+U1fscf95/zFH2OP+8/5isqij6pEPbL+U1fscf95/zFH2OP+8/5isqij6pEPbL+U1fscf8Aef8AMUfY4/7z/mKyqKPqkQ9sv5TV+xx/3n/MUfY4/wC8/wCYrKoo+qRD2y/lNX7HH/ef8xR9jj/vP+YrKoo+qRD2y/lNX7HH/ef8xR9jj/vP+YrKoo+qRD2y/lNX7HH/AHn/ADFH2OP+8/5isqij6pEPbL+U1fscf95/zFH2OP8AvP8AmKyqKPqkQ9sv5TV+xx/3n/MUfY4/7z/mKyqKPqkQ9sv5TV+xx/3n/MUfY4/7z/mKyqKPqkQ9sv5TV+xx/wB5/wAxR9jj/vP+YrKoo+qRD2y/lNX7HH/ef8xR9jj/ALz/AJisqij6pEPbL+U1fscf95/zFH2OP+8/5isqij6pEPbL+U1fscf95/zFH2OP+8/5isqij6pEPbL+U1fscf8Aef8AMUfY4/7z/mKyqKPqkQ9sv5TV+xx/3n/MUfY4/wC8/wCYrKoo+qRD2y/lNX7HH/ef8xR9jj/vP+YrKoo+qRD2y/lNX7HH/ef8xR9jj/vP+YrKoo+qRD2y/lNX7HH/AHn/ADFH2OP+8/5isqij6pEPbL+U1fscf95/zFH2OP8AvP8AmKyqKPqkQ9sv5TV+xx/3n/MUfY4/7z/mKyqKPqkQ9sv5TV+xx/3n/MUfY4/7z/mKyqKPqkQ9sv5TV+xx/wB5/wAxR9jj/vP+YrKoo+qRD2y/lNX7HH/ef8xR9jj/ALz/AJisqij6pEPbL+U1fscf95/zFH2OP+8/5isqij6pEPbL+U1fscf95/zFH2OP+8/5isqij6pEPbL+U1fscf8Aef8AMUfY4/7z/mKyqKPqkQ9sv5TV+xx/3n/MUfY4/wC8/wCYrKoo+qRD2y/lNX7HH/ef8xRWVRR9UiHtl/KFFFFdZ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meKNe0vw3o02ravcCC2i/FnbsqjuT6UXA06K8dHxsvJ42vtP+H+sXWkIfmvd5AUZ5JwhXj/er0DwH4y0XxnpTX2kSuDGQs8EoxJEx6Ajpg9iOP1quSVrmaqxbsmdFRRRUmgUUUUAFFNmkSGJ5ZGCoilmJ6ADqa8l8HfG208QeMbbQW0M2kNzK0UV0bzdk4O3K7B1wB14zTinJ2RM5xgryPXKKKKRQUUUUAFFFFABRRRQAUUUUAFFFFABRXn3xu8b6r4I0jT7zSbeymkubgxOLlGYABc8bWXmu8s5GmtIZmADPGrHHTJFO2lyeZc3KS0UUUigooooAKKKKACiiigAooooAKKKKACiiigAooooAKKKKACiiigAooooAKKKKACiiigAooooAKKKKACiiigAooooAKKKKACiiigAooooAKKKKACiiigAooooAKKKKACiiigAooooAKKKKACiiigAooooAKKKKACvDP2obia41XwzorMy2s0jO4A4LblUH8AT+de515p8ffBd94o0G1vtHj8zU9NcukY+9IhxuVffIBA+tOLUZxk9kyKkXKnKMd2j0Wytbezs4bO2hSKCFBHHGowFUDAAFeGfDgro37RmvaRYr5dncCbdGOAOjjA9jkD2NaVl8dIrXT47HWPDGrJryqqG3VAqyP0/iwy59Np/GrPwR8Ma5J4l1Xx74mtHtLvUNwt4JBhlVjksQeVGAFGecZ9q0jFqbk9rP8TGclOMYx3uvwIvg3rGr3/xU8X2d9qt9dW1vJKIYZrh3SPExA2qTgcccUT6zq4/aZi0garfDTjFk2n2h/JJ+zk/czt689Otc1Y623ww+MHiGfWtLvp7TU3kMDwICzhn3qVyQG64PPBpPDGoX2rftJ2mpahp8unSXEbOltKfnjj+znbu9CQASO2adNX5H/df32FOVuddeb8Lo0PGuqeMZ/jzJ4e8P67c2ouIljRJJnMEQMOWcR525AyRx1r1X4e+HtU8OaVcWmreIrvXp5JzItxcFsqu0DaAzNjkE9e9eZXH/ACdfD/1x/wDbY17jUXtTj5r9TRK9SXl/kcJ8eNd/sL4bag0b7Z70C0i55+f73/joavJvGPhGXw78JvCPiSzQx39lKtxO+MEGUh1J/wB0hV/Guh+ODHxZ8T/DngWKV1hVhJclDyu/kn6hFJH+9V/VfgD4Yj0y6ksNQ1p7tYXMCyTRFS+DtBxGDjOKIPkhz+f4IVROc+RK+n4s7jxFrRv/AIT32vadPJC02kvcRSRuVaNjHngjkEH+VeVfDfSviN448Gmf/hOL3TLSKZxBJ5kjz3D8Z3PvDBR0HPrxU/ww1tr34EeKNFnY/aNLtrhQp6iN0Zh/49vFZvwk+Ja+C/A4ttY0PUJrJp5DZXVuqlHb+JGJIwQee5welW4pSnbysZ8/NGHN53Ow+BXi3XbzU9Z8IeJbpru+0wt5c7HLEK2xgT1bBwQTzyc1x3ww/wCFgeMrrXNOtfGN/Y2Uco867lleaVDlwqR5YbQeSSCOgrpfgBo2qXfiDXvHWp2UlmupFxbI4I3B33sQD1AwoB781xfwe8aP4NvNfurvSL290iSdftE1qgZoHy+3IJAweepHSi2rvvyq/rf+vmF/dVnpzaelmdh8Odf8U+GvilJ4B8TatLq8MyE29xKxdg23eCGb5sEZBBJwcYrO1/UfGl/8d9T8N6D4gurSOdAgEkztFbp5SszqmcBuDjjqe3Wpfh6t/wCPvjK/jsadcWekWqYhaQffITYq56E8knHTGKn0f/k6rUf+uDf+iFoiryjzb8ruDfuvlenMrGp4w1bWvhX8Ofs8mvXGu6xe3bLb3d3uYxqVGThmboBwM4y1YuqeG/ifo3hZvGX/AAn17NeRQi6msWZjGqYBIAJKEgdtoHFdb+0J4T1DxN4Rhl0mFp7zT5vOEK/ekQjDBR3PQ49jXG658WpNb8GS+E7Xw3qjeIbm2+yTR+XlQSuGYAfMT14IGPWoi202vi/S39XLmoxklL4bfjc77w74m8QeL/hONY8PraQ68yGPbIP3YlU4YjJwMjkZyBkZzXl/jj/hLvB9nFrU/wAVjeaz5i79MinLKM8EhC2CoweqAfjW9qvhTxL4d/Z7Gl2Mcw1GSYXF/Fb5LiNj8y/L1wNucdge1caZtI174ZSaX4T8DzjUrW3jfU9QMSnGwgtsfJZix528cZ4OKp2UpOPRr/g/Ii7cIxlu0/8AgfM9X8Z/ES60f4R6b4lhiiGp6nDEsKkZRJGXLNjuBg4H0rmbLwh8V7rQbfxPbeO7x9UnjWdNOaQiLawyByfLzg9NuM96qzafL8Q/gHp8GiWtyb3RHSPynUDz2RMPs554bjvkYqaz+M13b+GbfQLfw3qTeKooVt1ieLKFwuN2375OBnbj8apq0p8u99PQFK6hzPS34h+0p/aQ8BeGxrH2c6iJ/wDSDBnyy/l87c9qreONO+JGj+EofG1x40nhkjERbTbbdHDCrYCgDO1yMjO4fial/aKm1W4+HnhifW7aG11GS4LXEMRyqMUPA6/zNdj8c/8Akit3/uW3/oaVDbjFv+9/kVyqUv8At06v4f6xN4g8F6VrFyqrPc26tIF6buhI/EZrdrj/AIK/8ks0D/r2/wDZjXYUVUlOSXc0otunFvsgooorM1CiiigAooooAKKKKACiiigAooooAKKKKACiiigAooooAKKKKACiiigAooooAKKKKACiiigAooooAKKKKACiiigAooooAKKKKACiiigAooooAKKKKACiiigAooooAKKKKACiiigAooooAKKKKACiiigAooooAKKKKACiiigAooooAKKKKAMbx1Y3WpeDNY0+yi825ubKWKJNwXcxUgDJwB+Nc78C/D+r+GvAq6Zrdp9luxcySeX5iP8AKcYOVJH613dFNO1/MmUU2n2Bvun6V5X8BPCXiDwxdeIX1zT/ALIt5LG0B86N94BfP3WOPvDrXqlFEXa/mEoqVvIKKKK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BaX1nePOlpd29w1vIYphFIGMbjqrY6H2NT1wfhc/2X8XfE+lE7Y9Rt4NShXGBkDy5CPXnFNK7t/X9WuTJ2V/6/q9jtBf2J1E6aLy3N6sfmm3Eq+aEzjdtznGe/Slub2ztZ4ILm7t4ZbhikCSSBWlYDJCg/eOPSvHLK6uB8V08bm4f7Bd6vJoWP4PLEYCEcdDIprr9UP9qfGnSLQEtHo2mzXb4xgSSkRqD+AJpqN+Xz/wAr/lYlz+Ly/wA7fnc7uiuH1DxL4o1fXNQ0nwTY6Sy6a4iur3U5JBEZcZMaLHySB1PSr/grxHqWoajqGg+ILGCz1nTgjS/ZnLQzxuPlkTPIGQRg8ikldXKcknY3Nd1bT9D0qfVNVuRbWcABkkKltoJwOACTyR0FWLO5gvLSG7tZVlgmQSRuvRlIyCPwrB+JuotpPgPV9QW0tLswwbvIuo98T8gYZcjI5rM8deLrzw14a0HUra1gk+2XdvBNH5bHCOpLCMAj5uOM5oSv96/EG7fc/wADtqK8617xN4+8PQHX9Z0fQf7CR0863tp5Wu4EZgMliAjEZ5A/PvW94g8RXmk+LvD9m8du2k6sXgMpUiSOcLuQZzjDcjGM570+V6C51qdPWa2vaQviNfDrXyDVGg+0Lb4OTHnGc4x+Gc1m+PdevNGtdOt9Ljgl1LUr6K0t1mUsgBOXYgEEgKCevpVWTVpB8Wo9EFlYEHRWuBdGL9+D5u3Zuz9zvjHWklf8fwVxydvw/F2Ou70V4tpP/Cyf+Fqa99l/4RL+1PsVv9o8z7R5Hl87NuPm3euePSu98TeJdU0s6RotnY2t/wCI9STiISMlvHtAMkjEjOwHoOpp8ui8xc+rv0OsorhLHxH4v0bXNO07xpY6MYNTmMFteaW8m2OXGVR1k5+bBwRXd0mrajUrhRXn8fibxp4lnupvBWn6HFpdtO0C3eqyS/6UynDGNY+ig8ZPWtzS9c19/Dd9eal4Zmj1Szd0FpDKGW5Ixho2P8Jz39D1otpcOZXsdJRXm+teJviD4bsjr/iHTfDf9jI6Ca3tZ5TdRK7BfvMNjEZ6DrWx8SPFd/4aj0OTTbOO9/tC/S2aJgdzKykgIcgBicDJyPajlen3C51r952FFcpYan4o0mw1TVvGv9hQafbQmaIacZWkUDJIcvgE4wBgcmsaPXfibeaemv2Wg+H00xovPSwmuJftrx9R8wGwMRg4PSiw+Y9EqhdazptrrVno09zsvr1He3i2Md6oMscgYGPcimeF9ZtvEHh6y1qzVlhu4hIFbqp6FT7ggj8K4X4jXtxY/FjwhLZ2bXl01tdxwwhtoZ2UAZbso6k84APBp8r5+V+f5MUp+5zLy/Fo9MorgY/EfjTRPEGmWni6x0JrDVLn7LBNpkkpaGQglQ4kHzZxjIx3rS8W+JdTt9dtvDPhqxtrzWbiBrhmupCkFtEDgO+35jluABzSs9B861OsorhtO8S+KdI17T9J8bWOkKmpuYrS90ySTyhKBkRusnIJ5welJrXivxDH8Qrjwpo+nWNy/wDZqXMDzlkVHL4LSMCfkA7BckkfgcuwuddTuqK88sfFvi+DWZ/Cmq6VpMviJ4VuLN7SSRbR4ySGZywLKFI+pJAHrV/wt4i8TL4sfwv4us9KS8ktDeW1xprSGJ0DBWUh+QwJzT5WHOjtKK4nV/EviTUfEN9oPgux0yWXTgn2y81KRxCjtyI1VBuZsck9BU/hfxRqj6jqOheKLC3tdW0+3F0Ws3Z4bmE5+dN3zDBGMGlbS4+ZXsdfRXnGkeIviVrmmw+IdI0jw02lTqZIbOW5lF26ZIA348sMcd+nevRIGd4UeSMxOygshIO09xkcGm4tbhGSlsPorx7xv/wnP/C4dD+xf8I55vlXX9med523y9o3edj+LHTbxXaat4j1fw14Rt7rxBa2V5rtxOLaC105mWKaV2OxVL8jjkk+hpW91Pv/AJ2Fz+849v8AK51tFeeajr/xF8PWsmteINJ8PXWkRYaeLTppftMEZPLZcbW2jqBjNd/aXEN1axXVvIJIZkEkbDoykZB/Ki2lxqSbsSUVyHirxNqyeIYvC/hXT7W81ZoDcTS3cjLb2secKX2/MST0AqTwzqPjRdYGmeKdH04pJC0sd/pbuYFII+R1k+YHnj1/PAldXBySdjq6K4J/EvjDxDfXy+CbHRFsLG4a2a81WSXE8i/fEaxjOAccnrWt4L8S3mqXmo6LrVjHYa1ppXz44pC8UqMMrIhIztPPB5FFtLhzK9jp6K8z8NeLvHfirSp5NB03QYpra7lhmuL5pVhO1sBUVcsW24JJIHOB3xt+G/EXiDXdB1e2istOs/EmmXBtZI5mdrVpAAQwK/NtIPTrRZ2uHOr2Oxorxr4Pf8LA2X/2T/hGP7P/ALcn+3eb5/nb9w8zy8cYx93d+Nd14ivvHU2qzWPhjSNKhhgClr3VZX8uYkcrGkfzcdycfSm42t5kxndN2OrorlvAfiW91htV03Wre1t9U0icQ3RtXLQvldwdS3IB54PIxWNa+JfHHigS3/g3TtCg0hJmiiuNVklL3W04Losf3VyCOetLl1Hzq1z0KgV514w1HxjqXwx1KZdIsNKu447iLUIb13cNCqMC8BTqT23cfzp/wf8A+E2/sDRv7T/4R7+w/wCz4/I+z+d9qxtGzdu+Tp1x+FNRvfyBz1Wm/wDwD0KisTx5q9zoPg7VNYs0ikuLS3aSNZQShI9QCDj8al/tO4/4Q7+2Nkf2j+z/ALTtwdm7y92MZzjPvUN2TfYtayUe5rUVwjeN76L4aaP4iawguNS1QwwxQqxjhEsjYGSckKPxq7oFx8RYtWhi8Rad4euLGUkNNpk0itBgEgssv3gTgfLyKvld2uxCqJpPvqddR3qDUPtn2C4/s/yPtnlt5Hn58vfj5d2OcZxnHNeO/D7/AIWR/wAJD4o+wf8ACJ+Z/an+n+f9ox5m0Z8rH8OP73OaUVzOw5y5Unb+rHtNFcj4o8S6wviGPwv4VsbO71Y2/wBpnlvJGW3to84UttG5iT2FV9H8S+JdO8RWWg+NLHS45NRD/Y7zTZHMLuoyY2VxuDY5z0NCVwc0mdtRQa8507xH8QvEUUmr+G9N8OJpKzyRRw30032mURuVJyo2oTjgHp3pLUbdjt9c1jTdEtYrnVLj7PFLMkCNsZsu5wowoPU9+lX681+NN5Ovw+0u/wBQs3tZl1K0lnt1YSGMhssoI4b8OtT+IPEnxB0S0l8RXmi6F/YcIEktok8hvUjJ5JbHl5GckDP1PWqS0+dvwX+ZLnr8r/iz0OisTxDqmqw6VazeHtJ/tO5u3VY/Ml8uOJWGfMkPXaB2AzniudsPEnjDSPE2laR4ytdBePVneO2m0t5cxuq7sOsnJB9R0pKLbsDmlqd7RXC+J/FfiK1+IMXhXRNOsbp7jTTcRPcF1Ecm8jc7An5AB0C5JIGas6j4j13w14US68SWunXmtXF0LaztdMZ1jmd+EXMnI7knpxQldX/rew3JJ2/ra52NFeeah4k8feGoxrHijTPD8uiiRVn/ALOllM9srMBvbeMOBkZxXoSsGUMpyCMg0NWVwUri96oalrGm6bfWFleXHlXGoSGK1TYx8xgMkZAwOPXFeTJ/wsX/AIXJqH2T/hFf7T/spf8AW/aPJ+z+advT5vMz17VsfEy81Cw1XwDdahbx3OopesJIbPOySYx42oW5Clj1PQdaaj8L7/5kup8Wm3+R6hRXn194k8deHr60u/E2m6A+jXV3HbH+z5ZWnty5wrMXADDPBwBW14z8S3el32n6LotjHf61qRbyIpZNkUaLy0jkDO0eg5NKz0K51qdPWbba9pFx4gudAhvkfU7WJZZrfByqHGDnGD1HQ8ZHrXLWPiPxfo2uadp3jSx0YwanMYLa80t5NscuMqjrJz82Dgir+kas8/xP1zSTY2KLbWVvILhIsTybs/K7Z5UdhjjNO2v3i59PuOsorzXS/FfjvxBfa5YaBp2hI+malLb/AGm+MqxGMcKuEJLP1JPAAxxzXo1p9o+yxfa/K+0bF83ys7N+OduecZ6ZpW0uPm1aJKKKKRQUUUUAFFFFABRRRQAV5h8YtS/4RTxNofi4AhBb3VjKVTO4tGWiBP8AvivT6q6ppmm6pAtvqen2l9CrB1juIVkUMOhAYEZ5PNHX+vT8hPb+v63PO77w5cW3wHitEVm1G0tk1FTzu89W85vfOdwqx8Hr5fEmr+JfGCb/ACr2eG2g3DGEijGcd/vMa9EdEeNo3RWRhtKkZBHpioNN0+w0y1FpptjbWVuCSIreJY0BPU4UAVfPrJ9/6/RGfs3aOu2/n/T1PFrHRtLsvGXibT/EPjjXfDE8l+95brBqgtILiGTkOCwwzA5B57e1dh8MdN8MxeI9WvdF8R6z4hulijguLy8uRcR4yWCpIFAYjuMnGRXbarpOlatEsWq6ZZX8aHKrcwLKFPqAwNTWNnaWNslrY2sFrAgwkUMYRFHsBwKSlZW8rDdP3r+dzlfjT/yS3Xv+vb/2YVifEwA+G/BAIBH9s2HB+hr0W9tbW+tZLS9tobm3kGJIpkDow9CDwaZc6fYXUcEdzY206W7rJAskSsImX7rKCOCOxHSlF8rv5p/cVKN7+jX3nJ/HP/klWuf9ck/9GLUvj/SZ9V+HZFlxf2ccV7aHuJYsMMfXBH411V9Z2l/aPaX1rBdW8gw8U0YdG78g8GpVVVQIqgKBgADgD0pXaTtve47JtX21/E858J6pB458eQa9bESabpGnIIu4F1OMv+KoNp9Casyf8l/i/wCxcb/0fXZ6Xpem6VC8Ol6daWMTvvdLaFY1ZvUhQMngc1IbGy/tAah9jt/tgj8oXHljzNmc7d3XGecdKvmXMrbK/wCKf+ZCi+VpvXT8Lf5HnsWq6Zofxp16TWdRtNOjudMtjA91MsSyYJBwWIBrN+KdpZ3HjXw54hute1LS9EubV7b+0tNuvK8tm+ZCXwcI2evTivTdV0fSNWEY1XSrG/EZyn2m3SXafbcDirMtrbS2ptJLeF7crtMTIChX0x0xUp2t5f8AB/zG4t3XR/8AA/yPJ7PRvBU3ibRIl+IfiLxJdrdrNbW39qpeRo6AtvcKp2jjGcjrXrcq742TJG4EZHaqWk6JoukF/wCydI0+w3/f+zWyRbvrtAzV+nN8ysEI8rueY/CjxBovhvw4/hXxBqdnpWpaXcyxypeTLD5is7MrqWI3Ag9R/hVzxX46kufh7reueF0mC2k4t471owyMu5Q80Y/iC5PJGMjvXZ6toei6syNqukaffmP7hubZJdv03A4q4sMSwCBYkEQXaECjbj0x6UOV9XuCi1onoeEfE+LwXL4IuJrLxJd+JtYZUeItqLXTRAMC8hjU7YxtJ5KgDOBiux+Id1aX7+AbmzuILq3fXISkkTh0bCt0I4PIrt7Lw/oNjHPHZaJptslwNs6w2qIJR6MAPm/GnxaLo0Vva28ek2CQ2knmW0a2yBYX5+ZBjCnk8j1qlNK3qmQ6bafo0ZPxS0u61n4fazptirPcy2xMaKeXKkNt/HGPxrzXRbfwbceHLe8ufi54osm8gedaSa+sckTAYZPLK7uDkAY57V7fWZceHfD9xqH9oz6Hpkt7nP2h7RGkz67iM1EXa/mXOPNZ9il8ObHTNO8FaZa6ObxrDyjJCbxcTEOS2WGB6+lYPioA/GjwdkA4tb0j2+QV31QS2NlLew30tnbyXUAZYZ2jBkjDdQrdRnvinze/zev4pr9ROHucvp+DTOH+MX/Hx4O/7GK2/wDZqh1e8tvDPxiGsazMlrpuqaWtrFdynEccyPu2Mx4XI55rvryxsr0wm8s7e5MEglhMsYfy3HRlz0I9RzS3tra3ts9teW0NzA4w8UqB1Ye4PBpJ2Xzf4qw5R5m/l+Duec+N9X0vxZ4j8LaH4e1C11KeDU49QuJLSUSrBDEDksy5AJJAxV6x/wCS96j/ANgCL/0bXZaTpOlaTE0WlaZZWEbncy20CxBj6kKBmpVsbJb9tQWztxeNGImuBGPMKA5CluuM9qaaVref4qwnBy38vwdziJP+S/xf9i43/o+l1b/kumif9ga4/wDQxXbGxsv7QGofY7f7YI/KFx5Y8zZnO3d1xnnHSh7Kze/S/e0t2u40MaTmMGRVPVQ3UA+lJO3L5X/G/wDmVKN+bzt+Fv8AI8Yk0fTbP4i+JbXxB401zwwbq4F5aNb6mLWC5jYcnLDBZTxjOcV0fgKx8J2fibVNV0vxNrviW7tbARz3NxcfbI1jJ3bEdV+Zvl+6CevSvQNU0vTNVgEGqadZ30QOQlzCsig+uGBp+n2Nlp9strp9nb2kC/digjCIPoBxTUrRt5W/Qn2fvX87/qeR6ndeArfw9da94R8ayaDd+U9zHZQaiAry4PyvauTyT2AHqK9R8KXl7qHhnTL7UoPIvJ7WOSePGNrlQTx2+lD+HtAk1H+0n0PTGvs5+0m0Qy59d2M1p0Nq1hqLvc868eXlppfxX8IalqVzDZ2QgvI2uJ3CRqxQYBY8D8aPideWt3p3h7xXptxFqOmaTqyT3UlswlURDKs425ztPpXealp9hqdqbXUrG2vYCQTFcRLIhI74YEU6zs7OztFtLO1gt7ZBtWKKMIij0CjiknZLy/zuDhdy7P8AyscN8Q/Gvhi58EalZ6brWn6ne39u1ta2trOssskkg2qNikkde9dZ4QsJtL8K6VptwczWtnFDIc5+ZUAP606x8P6DYXrX1jomm2t02d08NqiSHPXLAZrSp3Vml1/r9QSd7vp/X6HnNzf2nhX4v399rk6WlhrdjEttdzHbEskWQ0ZY8Lkc810lj4y0PU/EUWiaPdLqkjQNNLPZussNuBgDewOMk9AMnitu/s7O/tXtb61gurd/vRTRh0b6g8GmaXpmm6Xb/Z9M0+0sYc58u3hWNc+uFAFJWtZg07to88+GGuaP4X0/UPDHiHU7PS7+xv5mxeTLF50buWSRSxAYEHt6Va8F3EOv/E/X/E2mv5ulRWcWnx3CfcnkB3MVP8QXgZ967TVtF0fVwg1bSbC/Cfc+026S7fpuBxVy3ghtoEgt4Y4YkGEjjUKqj0AHSnfr1tb8LCcXt0vf8bnC/AkAeCZiABnU7on3/eGj4a/8jv48/wCwlF/6LrtrCys7CAwWNpb2sRYuUhjCLuJyTgdyaLays7Weee2s7eCW5YPO8cYVpWAwCxH3jj1ovr8rfl/kNx29b/n/AJnnHwm1zRtLTXdK1LVrGyv21+522086pI25htwpOTn2qC71Ww1bxr4h03xd4sm0S2sJUitLFNQ+xpLGVyZCwIMmc9M4Hp0r0a40TRbjUk1K40jT5b5MbLl7ZGlX6MRkfnRqWiaNqc8U+paRp97LF/q3uLZJGT6FgcUJrS/a35f5C5XZpd7/AJ6HmHwjbQ28ReM9L0eUWsF2YmsY5HIklj8sgyqHO5lJOd3Ocg960/hT4m0LRPCEHhzXtUsdI1PSXe3uILuZYSSGJDLuI3Agg5Fegf2Zpv8AaKal/Z9p9uRPLS58lfNVP7obGQPaotU0LRNVljm1TR9OvpI/uPc2ySFfoWBxT5vyX4bCVNrbu/x3Odv9cg8WfDrxDdaVbXLQG3uoIJHTAucIRvj7lSeBnHQ034UeINCuvB2gaXbaxYTX6afEr2qXCmVSqDcCmcjH0rs0VUQIihVUYAAwAKo2WiaLZXsl9Z6Rp9tdS58yeK2RJHz6sBk0k0rrvb8L/wCZTT0fa/42/wAjJ+KdrPe/DrXra2jMkr2Um1B1OBnA/KufHjTwzJ8NI4LXWLO6vZdLEMdlDMrTtIYtu3YDuHPXIwOp4r0Ws620DQra7mu7fRdNhuJgVlljtUV5AeoYgZOfeoavFx7/APB/zK1UlJdP+B/kcHoN34bt/gn4eg8Vxh9Lu4IoJCyMUQnOGZh9wZH3uMHFUl1Cw0TxVoFr4M8YT63FfXgt7nTG1EXqRw7SWkU5LR7cZ64P516nDY2UFithDZ28Voq7FgSMCML6BRxj2qtpWhaJpLvJpWj6dYO/DtbWyRFvrtAzWrmudy87mXs2oKPZWNCvMvBOuaNofi/xrba1q1lp00mqiWNLqdYy6GMYKhiM/hXptUL/AETRtQu4ry/0jT7u5i/1c01sjun0YjIqIuz/AA/L/I0km1p6/mv1OImvrPwv8X9QvtbuI7Ow1qwhFtdzsFiEkWQ0ZY8Lwc89aj8T6rpvizxz4V0zw/fW+omwvDqF3PayCRIY1UgAuvGWJxivQ76ys7+1a1vrS3urduGimjDofqDxUel6XpmlQGDS9OtLGInJS2hWNSfXCgU4u1vImUW7+f8AwxbY7VJOePQZrya5n+HV3Bea1o3jCbwxfyO8k0cOofZ3aVc532znBJI6befrXrNZt54f0C8vlv7zQ9MuLtcFZ5bRHkGOmGIzUouSujzLxPqWo638HvDGpazEFu7jUrQyfLjePMIDY7bhg4967T4wf8kx8Qf9eb10d7Y2V9CkN7Z29zGjrIiTRB1Vh0YA9COxp95a215ayWt5bxXNvKu2SKVA6OPQg8EU5vmTS6tv8v8AImEXFpt9Evuv/mebeLdYudP0TwXp76rJoulagiRX2oRsFaMCEFUDkEJuP8XbFc7rUngvT/H3hW+0rWTfmK9Y3+pz6g1zHGpRtiNMzFVJ+Y4yDxzXs9zp9hdWH2C5sbaaz2hPIkiVo9o6DaRjFVv+Ee0D+zP7L/sPTPsG7f8AZfsieVu9dmMZ98VfOubm87kezfKo+Vjkn2t8f4GGD/xTjEH/ALb1X+PWnyXGi6RqRnvoLTTtSjmvJrNys0MRBVpFIB5XIOcV362Fit8t8tlbC7WLyVnES+YI852BsZ257dKsEBgVYAg9Qai+kfL/ADuaON+a/X/JI8U1nSfAdxpohufir4o1eK4ZIxZRa2ly8pZhgeUFJPOO3GK9pgjWKFI0ztRQoz6AVnWPh7QLC9a9sdD0y1umzumhtERznrlgM1p03K6sTCFnc82vNS07RfjndXWsX9tp8FxoSLFLcyrGjsJeQGbAz7VN49uLW+8WfD+6tZori3l1CR45EYMrDysgg967bVtI0nVo0j1XS7K/RDuRbmBZQp9QGBxT303Tna1Z7C1ZrQ7rYmFSYTjGU4+Xj0oTty+X+dwcH73n/lY4z47f8iTD/wBhK1/9GCsX4uabCvj3QNY1LWdV0bSpLeSzkv7C48loJCdyhmwcK3IJ6cV6hf2VnfwCC+tLe6iDBwk0YddwOQcHuD3qS4ghuYHguIY5onGHjkUMrD0IPWlF2+9v70kOUOZvzSX3Ns8ls9G8FTeJtEiX4h+IvEl2t2s1tbf2ql5GjoC29wqnaOMZyOtdB4f/AOS2+J/+wbaf1rrtJ0TRdIL/ANk6Rp9hv+/9mtki3fXaBmrEdlZx30t9HaW6XcqhJJ1jAkdR0BbqQKrm1Xz/ABJUNH8vwZw/wdA+0eMTgZ/4SK55/Ba7+oLOxsrIzGzs7e2M8hlm8qMJ5jnqzY6k+p5qepb29F+CNEt/V/iwooopDCiiigAooooAKKKKACiisXxT4r8O+F4Ul17VYLISfcVgWdvcKoLEfhQBtUVj+HPFGg+ItPkv9E1KK9gj/wBZ5atvT6oRuHTjjntU2l69pGp6H/bdlfRyaeFZmmIKBQud24MAVxg5yKbTW4k07WNKisRvFegpoVnrj3rJp95IkdvK1vIN7OcL8u3cAT3Ix3rOl+JPgaLWf7Ik8R2i3YfYRhvLDehkxsH50crvawnKKV7nWUVHcXEFvbPc3E0cUEal3kdgFVR3JPQVy+l/EnwPqerDSrLxFbSXbNtRWV0Vz0wrsApJ7YPPahJt2Q3JLc6yisrW/EWi6Ld2trqt/HaSXSyNDvVtpEa7nJbGFwOeSK5vV/FvhvxP4I1qfR/FVxYQWqhZ9Qt7eUPbknggbQWzj+Hseopa2uF1ex3NFZ0V5Z6b4ehu77UgbaG3RnvLlgm8bR87dME9fxrH0D4h+DNe1P8As3S9et5rvOFjZHj3n0UuAG/DNPld2kLnVk2dTRWXq3iLRdJ1CCw1K/jtZ54pJoxICFKRjLsWxtXA9SKzfDnj7wh4i1JtN0fXILm7XP7oo6Fsddu4Dd07ZoSb2ByS3Z01FZfiXxFonhuyF5rmpQWUJJClySzn0VRksfoDVbwr4x8M+KPM/sHVobx4xl4wGRwPXawBx74xQk3sNySdmbtFc34o8eeEfDNyLXWtbgtrggHylR5HAPQlUBI/GtfSdX0zVtMXU9Nvre6s2BImjcFRjrn0x3B6Uulwur26l2iuPtvid4DuNVXS4fElq1yz7F+RxGT7SFdh/Ouwp2YKSezCikYEqQpwccH0rlPhZrOoat4an/ti4M+o2N9PaXMhjVNzI5wdqgAfKV7Ul1Bu1jrKK83+FfjTU/EPinXbPUmzasTc6TlUGbcSNGcFRk8qOTmtzTdX1G++KOraXHcEaXpthCJIdi4NxISwO7G77o6Zx7VXK9Pv/r8vUnnWvk7f1+fodZRXLeIviH4M8P6h/Z+ra9BDdA4aJEeUof8Aa2A7evfFdFp17Z6jZRXthcxXVtKN0csThlYexFKztcrmV7dSeioL+8tdPs5by+uIra2iXdJLK4VVHqSa5vRPiP4J1rUxpuneILeW6ZtqI6PHvPopdQGP0JoSb2ByS3Z1dFYPirxj4Z8LhP7d1eCzeTlY8M8hHrsUFse+MVb8N+ING8R6f9v0TUIr23ztLJkFT1wynBB9iKEm1cOZXt1NOiuVv/iJ4MsLJ7y71yKKJLh7YgxSbzIhAcBNu4gZHIGOetbXh7XNJ8Qaauo6NfRXlqxxvTPB9CDyDyOCM0Wdri5le1zQooYhQWYgAckntXHyfE/wDHqn9mv4ltBPu2khXMYP/XTGz9aSV3ZDbSV2dhRXIfFLxhZ+FfCU94t9HFe3MLjTiY2kWSTbkcqCO4POBXE+BPFXhC1Y61c/EfxHqNzDaCa/trvzXt0LFVJVPK4w7ADaT+VOKvfyJlNJpdz2WivC/BHijR/Ems211q3xC8Q22tXF8ywabaM6WpTeQiFfLKkEdyc884Ir1LxT448K+F5kg1zWYLWZgCIgrSPg9CVQEge5FNxaSv1FGonfyOioqhoetaVrmmrqWk30N5at/wAtIznB7gjqD7Hmufl+JngaOOzkbXo/9MJECiCUs2GK8qFyo3AjJAzilyu9ralcytzX0Ovoorj5/if4Dg1U6ZL4ktRcB9hwjmMH3kC7P1pJXdkNtJXZ2FFZ2sa3pekRWkuoXYhS8uEtrdgjOHkf7o+UHGfU8e9YkfxJ8DSaz/ZCeJLQ3e7YBhvLLegkxsP500m9gckt2dZRUGoXtpp9lLe31zFbW0S7pJZWCqo9ya53QPiH4M17U/7N0vXrea7zhY2R4959FLgBvwzQk3sDkluzqaKoa9rWlaDp7X+sX8FlbKcb5Wxk+gHUn2HNZfhbxz4T8T3DW+h61DdTqCTEUaNyB1IVwCRz1FCTewOSW50dFcv4VMJ8W+JRH4kvdSdJohJYyowjsSVyFQkYORz8vHrzzUWq/ErwNpeqHTb3xFbJchtrKiPIqnOMMyqVU+uTx3otsLmWrZ1tFcj8U9Rki+GGr6npV88bfZRJBc20pBwSMMrKfQ9RTPGcsZ+H1rNeeJL3QQRbFr63Vnk3Er8p28ncTj+fGaEr/el94OSX4v7jsaKyPEniTQ/C+nx3WvapFaRN8qNICXkI64VRk/gKqaL448K6zpV5qemaxFcW1lGZLkhHDxoASSUIDY4Pbml0bHdXS6s6KivLfDnxm8M3Wp6nBquqQQQLdiPTWjtJ8zRED5m4ODn1x9K9SpuLSTaFGcZXsworl/EvxB8G+Hb37DrGuwQXP8USI8rJ/vBAdv44rf0vULLVLCK/066iurWUZjlibKsKLO1x8yvbqWaK5Of4keB4Na/seXxHaLd79hGGMYb0MmNgP1NY/wAP/Ei2eh+KdW1/Url7Sz125jEshebyowVCqAMkKM9BwKEm/wCvNL9ROavb+uv+R6JRTY5EkiWWNgyMoZWHQg964zxhrWkaz4Ik1Cz8VXmj2Yu0i/tC1hk3blk2lQMZIJ4yOPqM0Ja2G2krna0VVv76z0vTnvNRvIre2hUGSeZwoHuT0yawPD3xE8F6/qI0/StegmuicLG6PGXPou9Ru6ds0JX2E5JbnU0Vi+KfFfh3wvCkuvarBZCT7isCzt7hVBYj8Kk8MeJdC8TWbXehalDexKcPsyGQ/wC0pAZfxFCTauNtJ2NaiiikMKKKKACiiigAooooAKKKKACiiigAooooAKKKKACiiigArx211PxJF8W/Fd5png9fEFxbmC3jdtRitzaxbMhV3g8Mck49K9irk/Evg+5vNabXvD+v3GgatJEIZpo4EmjnQHjfG3BI6A54pxdpXImm46GJ4StPFd18TZfEWqeE18PWk2mm3nC38U/nyBwVY7Mc4yMkdB1rjfHDGy8aapoVhdSw+E7+9tW1541+W2mkJ3IGzwHAXd1xn8D6l4b8M6pp09zqOqeJrrWNWmg8lZpYVigiUEkYhQgdepzk+opukeCbC18G3nh2+ma/OoGSS+uWTa08rnJfGTgjjHJxgVXMk0+3463/AK+RPI5Jrv17aW6f1uYPx5trZfAVjaDEFsNStY/k4CJuxxjpgV1fibSdLk8FX2lyWcAsEs3VYtgCIFU4wO2MZHpXD/FLR57P4YaPoeqX51MpqVrbvP5ZjMib8DI3E528Zzz1rXvfAmvXkbaXc+PtTk0Bl8trP7LEJmj/ALhuB8xHYkjJHWlJc0JRv1evyQ03Gadui0+bOL1/UNUuPgZ4OR7V7xry8treeAyhPtEYLbULHgBtq8mtfxk/jzxF4VuNB/4VZFaq6AQSDWrdvs7L91lUAdMdiK9A1nwxpGqeF/8AhHJoDFYrGkcIiO1odmNjIexGBg1zv/CE+J7r/Q9X+ImoXmk8A20dlFBK6gjCtMvzHgcngmqclKT83f8AIhQlGMfJW6fqZnjWyN546+HFrqsaSyAztOrfMDIsSt+PzCt/40/8kt17/r2/9mFaGt+GhqXijQNbF4Yho5mIhMe7zfMTb97PGOvQ5qx410P/AISTwtf6H9q+y/a4/L87y9+zkHO3Iz09aibvG3r+ZrCPLL7jz74qTXv2DwLY22ljVYp7mN3smnWJbhkjBRGZuMZJPPHFM8bN8QfE+kw2I+GyafPBcRT293/bNvIbdkYHKgYPQY4Nd74g8LWWueHLbSLuaaN7Xy3t7qA7JYZUHyup5wf8axrbwb4kuLqIeIPH19qdjFKsq20NlHalipyod0+ZhkDjjNaKS5vnf8jFwlyr0t08+5n+OrGDUPjB4LgvI1kjWC6kZGGVYqoIyO4zg/hVn4uBYtU8GXaIonTX4Y1kx8wVgQwz6Hjj2roNU8OfbvGmj+I/tnl/2bDNH5HlZ8zzABndnjGPQ5o8Y+G/+Ehk0d/tn2b+zdRjvseVv8zZn5OoxnPXn6VMXbk8n/7df8i5Rb5/Naf+A/5nPafFHqHxx1aS/RZH0zTYBYK4yEDkl3X0OeM9a7KXS9MfWotXezgOpRwtFHPj59hxke46fTPvWN4t8Jf2vqVvrWl6tcaLrVtG0Ud5CiyBozzskRuHXPOPWovDnhG8tdZj1zxF4iuNf1OGJobeR7dIIoVb722NONx6E56Ulsle1r/qU7qT0ve36HAfDPWfF9va6rf6b4BGszXepTtc3x1aGF2YNjYVYZAXoO1dB4J8O67dw+MrfWtFHh2z1vBgtorqOby2aMrIwKHHJwegrV1DwRqlvql5feEfFlx4eF9L511bmzjuYWk7uqvjYT3x1rS0vwmtvoWo6fqGsalqE+p7jd3bS+W5JXb8gXhAAOAPxzQ2nH5W/L/IlRan879PP59TmDfa34R8MQad4q8KWGp6FYxpHJe2MquqxrgK7wOAfc4J5Br0i2lint45oGV4pEDIy9CpGQRXA3PgHxFf2zaTqvxB1C80NlCPaGxiWZ0GPlaYfMenJxzXR6joF5Nrei3ljrl1p9jpoZZLCFf3dyuAFDc9sdwfbB5pt33e/wDWv/ACKcdlov60/wCCb1eQ6tqjeENY+IdvGWU3NrFqFmoGP3ko8okevzla9erivGnw/g8S+LtI199Se2FjtWeBYtwuUWQOqk7hgBh6H9KmKTlZ7PR+hc78t47rVf16XMaXSl8H6n4Bu1IjjjjOj3bf3jIm5cn/AK6Kfzq78MGkuNK8T+J413zalqVxJAeMtHENkY/8dNdH4+8Nr4r8Mz6P9raylZ0khuVTc0LqwIYDI54x1HWp/Buhw+G/DFhocMvnLaxbDJs2+Y2cs2OcZJJ6mnJ80ZX3d/uev5kxhyyj2VvvSt+X5Hlfwn1jxhaeDIZNL+Ha6ql5JJNPfnWIImunLtlmVhnI6c+ldp8INL1vS9M1ZNY0ldIS41KS4tbJbhJlhjcA7QUOMZzxx9Kjk8C61p1zOPCPjS50KxnmaZ7N7GK6jR2OT5e/BQZycc9a6bwtoq6FphtPt15fyyStNNcXMm55HY8nHRR7Diqck7vv/XoTGElZPp6efzOV+K0aX2v+DtHvFD6bd6mWuUb7sjIhZEYdwT2rsNX0nStTtYbfUrO3nhhlSSJZF4R1I2kenP8AhVbxf4dsfE2k/wBn3rTRFJFmgngbbLBKv3XU9iK5xPA2tX80cXinxrd61psUqypZLYxW4cqcqJGXlx044yRUx2t53/L8S5Xve19Lfn+BJe6znxlqdv4V8LwalrFvFHHf3ss6wRxgglELYZmOOcAfU1l/C/8AtRfiV41XV/sa3bC0eRLTd5QJRsY3YJOMZJAya1tZ8FaofEd3rnhnxXPoM18EF7H9jjuI5SgwGAf7px35pfDvgafQfFb63Y+IbqSO7jA1KG5hWR7uQBtr+ZkbMFvuqMcYpwaS+X/B+4mSk3t1/r5mX8DbG3jh8S6j5am5l1y6jLkchFYYUH0ySas/D4LD8SvHlrCixwi4tZQijA3NEdxx6k9a6DwR4c/4Rqzv7f7Z9q+16hNebvK2bPMIO3qc4x1/SjQfDf8AZfirXtd+2ed/a7QnyfK2+V5aFfvZO7OfQYoTX/kqX5f5Byu3zv8AmZfxuurm0+GGsSWrMjsiRsynlUZ1Vv0JroLTSNKTwzHo6WcB037MIvJ2DYUx6frVrVbC01TTbjTr6FZra4jMcqHupHNcSPAniVLcaVB8RNSj0QJ5QtvsURnEePuif7w9M46VG8XHv/X9epbupKRz+hzzTfs36qkkjSpBbXcEDsclolZgv5Dj8K9I8Ff8iZov/YPg/wDRYqtf+FbKTwHP4R05hY2r2jWsb7N+wEY3EZG49zzya1dFsf7N0ay07zfN+y26Q79u3dtUDOO3SrlK/N52/UiMWnH5/ocd8Cv+RJl/7CV1/wCjTXJeAdY8WQal4l1DTPAq63PPq86T3rarDA6hCAsWGGcKMY7c16X4F8O/8Ivoj6b9s+17rmWfzPK2ffYtjGT0z1zWTq3grUl1i71Twn4puPD0184e8i+yR3MMjgY3hHxtY8ZIPNCav8rfl/kEovl+d/z/AMyj8ONP8RQ+I/E2qat4dXQLXURDJHareRzqZVVg7ZTgE8E8DPvSfs9Wdvb/AA4t7iONVlubid5WA5YiRlGfoBXTeFfD82jw3cl9rN5q1/esGuLmfCqSBgBI1+VB7D86TwD4d/4RXwvb6J9s+2eS8jeb5Xl53OW6ZPTOOtF1r6JDUXp6m1cwrcW0sDEhZEKEg4IBGK82s08ReB/Cn9j6l4Ysdf8AD9nG4ee0mUSGHkkyQSDDH1w3vXpN1CtzbS28hcJKhRijFWAIxwRyD7iuCk8BeJGtDo6/ETUv7DaMwm2exhecxkY2+efm9s46cVK6lS6MzvjDLpmseD/Cctuy/wBm3msWewqNoETBu3bg/hXXfEHTdOn+Hur2U1rB9lisJGjTaAsZRCVK+mCBiuU+MOjafD4W8KaBHEy2C6zaWoQMQfLwy9RznHetK98B67qKtp2q+PdSvNBbCtZfZIklkQY+V51+Zge/HNOSUotJ9X+SJi3GSbV9F+bOP8Uahq154L+G8b6YdXa7kjkms5J1iW6dIwUVmbjnrz6Vo+Nm+IPifSYbEfDZNPnguIp7e7/tm3kNuyMDlQMHoMcGvQPE3hfTdc0KHSZPMtEtmR7Oa2O2S2dPuMh7Y6fSsO28G+JLi6iHiDx9fanYxSrKttDZR2pYqcqHdPmYZA44zVqacr+d/wAjN05KKXlb8+5V1OJNR+OWmWmoxrJBY6M93aI4yvnGQKXA9QP8a7S80vS7rVLPUbq0gkvbQt9mmYfOm4EEA/TNZfjDwrDr8tnfW9/caXq1gWa0vbcAsmRyrKeGU9wf8aoaJ4N1JdYtdW8U+KbjxBc2RY2afZY7aGJmGCxRPvNjOCTxnpUJ6Jdr/mzRppvS97fkjO8CyxQePviFNOwSKO4t2dj0CiEkmq2n6jq2peEpU8G+EtM03Qp45TFcX0+3zEOdziBFJOe25hnvgc11OjeFo7DW/EeoTXQuY9ceNngMW0RhU2EZyd2c+grA034e6tZ240YeONRbw0AUXThbRrL5ZOdhnHz7eo4AODgYpNXjbyS/DUFeLv5t/joc5bszfsssXYsRYMMk9hMQBW18Xv8Akj9t/v2X/oaVq6P4CNp4K1Hwhfa1Le6XcBktALdY3tYySdu4E7yDzk02+8E6rqfgVvDWreKPtkouI5I7v7AseyNCpEexWAP3T82e9aOSdRy80/xM1CSpKPWzX4FnxjoOr3Gv6T4m0JbGe906OWI214xVJEcDJVgDtcY6470eGPEEd54quNL1jw2NE8QfZhLkukwuIA2AVlUAkA9iBjPTrVrxX4avtUvbfUtH8R32iajBE0SyRos0LKTkhon+Unjrwf0qDwr4RutO1uTX9d16fXdXa3+zJO9ukCRRbs4VE4BJxk5qI2tr5mjTvp5fp/X3Gb8Lv+Rm8cf9hn/2QV3tcTeeCdWh8R3uqeHfF1xo0GoyrNe2wso5xI4ABKM/3CR7Gu2HQZOT60vsr0S+5FK6b9W/vdzz/SdZvbyfU28B+FLD7O946z6jd3IgjnnBw7BVVncA9+PbPNc34QuNQsPgx4ydHX7Xb3l+oMIKoh4yUHYAkkCuni8Baxp97cx6D42vtK0e6neeWxSzikZWc5by5W5QemBxV7wf4IXw4dVsY9Ta60K+LMmnzQgmJmGHJlzufI4waNOVrurfkTaXOn2f+Zd8A6Xptv8AD/SbG3t4GtJbGMuuwbZdyAsWHfOTnNcd8HdJsb3wd4s0NvnspdYu7Yf7hVVH6Vq6d4D17TFXTdN8falbaCuVSy+yRPMiH+FZ2yygduOK2fh74Sh8H6ffWNvdG4hub6S6jBQr5SsAAmSxLYx17+lXJqTk+6/VEwjKKirbf5M5HTfEt3pvwbubZyX1nT5G0RFH3mnDeXGf++SrU74m6PFoHwVtdGhIZbSS0jLYxubzV3N+JyfxrcvPAKXHj5PEh1RxZedHdS6aYAUkuEQosu7PBAIOMdRWv498Of8ACVeHX0j7Z9j3TRS+b5XmY2OGxjI64x1oUtVJ73Tfy/pv7gcHyyiuzS+f9Jfec58R401Dx14J0e+QSabNczzSxsMpJJHHlAR35J4rs9W0rS9SFt/aVnBP9mmWa3Mg/wBXID8pHvVLxh4asvEunRWt1LPbTW8qz2t1bttlglXoyn+lYVt4I1q8vLd/FnjK6120tZlnhtFsorZC68qZCmS4Bwcccipjsl2f9fP/ACRTTTva+n9fI5W11PxJF8W/Fd5png9fEFxbmC3jdtRitzaxbMhV3g8Mck49K2/CVp4ruvibL4i1Twmvh60m00284W/in8+QOCrHZjnGRkjoOtbfiXwfc3mtNr3h/X7jQNWkiEM00cCTRzoDxvjbgkdAc8VP4W8OX2lXk+q634ku9a1CSIRGWSNYIUQHPyxJ8oPqTk04ySS8lb8LEuL5n2bv0/4c6WiuL+F76hPL4guZtZuNW02TUWOnzy9CmPmCHPKBvlGODtJA5rtKlqxqncKKKKQwooooAKKKKACiiigAooooAKKKKACiiigAooooAKKKoHWdNHiBdANx/wATI2xuhDsb/Vbtu7djb17ZzQBfooooAoa5o+m63axW2qW/2iKKZJ0Xey4dDlTlSOh7dKv1jxatqDeLpdGbQ7lbFLUTLqW8eWzk48vGOv4/h3qHwt4i/tzU9csvsf2f+yr37Lv83d5vyg7sYG3r05pr/g/oJtX/AA/U3qKKKQwooooAKKKKACisGz8R/aPHd94X+x7fstnHdfaPNzu3Njbtxxj1zW8SACT0FHS4k7uwUVQ0DWNO17S49T0q4+0WkjMqSbGTJVip4YA9Qe1X6GrAFFFFAworHs9W1CbxXe6PJoVzDZW8CSRaizgxzM3VAPUfU9OccZ2KBXCiisfwrq2oatb3cmoaHc6Q0F08MaTOGMqL0kHA4P8A+omgLmxRRRQMKKGZVUsxAUDJJ6AU2KSOWNZInV0YZVlOQR9aAHUUUUAFFFFABRRWBoPiT+1PFWvaF9j8n+yGhHnebu83zELfdwNuMepzQlcTdjfooooGFFFFABRRRQAUUUUAFFFFAFDWtG03WVtV1K288Wlyl1B87LslT7rfKRnGeh4q/RVDX9Z03QdNbUdVuPs9srqhfYzfMxwowoJ6kUeQn3L9FAqjr+safoOkzarqtx9ns4ceZJsZsZIA4UE9SO1Ay9RSIwdAy8gjIpaACiiigAooooAKKKKACiiigAooooAKKKKACiiigAoqhb6zptxrlzosNxuv7WJJZotjDYrfdOSMHPsav0AFB6UUUANijjhiWKKNY40GFVRgAegFOoooAKKKx9e1bUNP1TSbW00K51GG9nMdxPE4C2qgZ3tnqPy6euARauwm7K5sUUUUDCiigkAEnoKACiqGgaxp2vaXHqelXH2i0kZlSTYyZKsVPDAHqD2q/Q1YQUUUUDCiiigAooooAKKKKACvGdQ8HfafjY9j/wAJV4oh87SXu/Pi1DbLHmbHlK23iPn7v617NXnfjA6joHxMtPFiaFqmr2D6W1i66bCJpY38zeCUyOCO9ODtJfP8n+pFRXg/l+a/Q2vEGlXtr4bstPh8XXGmWVvxe6hcyK1zJGAf+WrcK2erYrivDetWulfEjR9D0Hxrqniaxv1mS8F7dC5WJ1TchSQKBng5AJ457itTx6NQ1C78L+JpvC+p6jpVqZXu9JMKvPG7LhHMWcMRzx2zWbrV/rF34l8MeKLfwTrVroumSzIbYWo+2MZUILeSp+VAcck55PFXD4tfMzm1bTotDp7O+vW+Nl/p7XlwbNdEjlW3Mh8sOZcFgvTOO9V/hiwXxJ46ZuANYJP/AH7FWLKyvB8a77UWs7gWb6JHGtwYiIy/m5K7umcdutU/CAvdH8f+I9LvtF1NodXvTdW99HButQnl9HfPytwRjHWpV7ab2f8A6UV1125l/wCk/wCZS8OafqvxE0+TxHfeKte0mzmuJFsLTSrgW4SJWKgu20l2OM+1bXgDU9Vi17XPCWtXrahPpZjlt7x1CvNBIMgMBwWUjGe9YvhzUNV+HenyeHL7wrr2rWcNxI1hd6Vbi4DxMxYB13Aowzj3ra8AaZqsuva54t1qybT59UMcVvZuwZ4YIxgFiOAzE5x2pu2ttrf5fj3+YdfO/wDXy/4By/w60fWvF+gz3Wq+MPEVpDBqM8dutleGN2Ac5LuwJYc4CjgAVc8Va9Fqvjm98M3njIeF9L023jM0sd5Hb3F1K4yAsj9AoxnHrW58GbK8sPB8sF9aXFrKdQuXCTRlG2mQkHB7EVh+LdBi0jx3e+JbzwaPFOl6lBGs0cVnHcT20yDaCqN1VhjOPTmi6uk9rfjb+vmDT5W1vf8AC4/wTrUenePIvDNj4wPijS7uzeeKWa7S5nt5UPKtIvUEHIz0x+ZoNlq3xCa91y68Ua3pOnpeSQafbaVOIP3cbbd7tg7ySOnQVp+A1tLvW2vdN+HUXhuxSAr9purGO1uncn7qouSFwDkkjPFZfh6+1b4fyXugXXhXXNV0972SfT7rS7cTjy5G3bHGRsIJ6nrT6+dv1/yJW3lf9P8AMPA8OpWvxn1611O7N7LDpUKx3JQK0se/KlgON3OCRwcZ4zXeeJ9L/tnRprD+0tR07fhvPsJ/KmGDnAbB4PQ+1cV4Jg1+b4s63rOraRcWEF1p0ItwwLKihuELj5S/GSATjNejuNyMvqMVE78i72/Vl07c0u1/0R5F8B/Cu/wxpevf8JH4iXZNMfsK3uLRsSMvMeOc9Tz15qzp9nrXib4geMdJk8T6zp2mWk8BQWVwUkDGPhUYghF4JIUDJIqx8K77U/Dlla+C9R8K679ohuJQb5LcGz2NIzB/M3eh6YzWv4Fsb228feNrm4s7iGC5urdoJJIyqygRYJUnhsH0rRu8m+ltPvRnZJJLv+jLPiXSru30GwsR4yudI0y2UrfX08q/aplA4/fNwpzklsZ9K5HwbrdtYfEmx8P6J4w1PxNpt5bzG4a+uPtHkyoMjZLtGeByBkc571r/ABMtLyHxboWvz6BeeIdHso5Vls7aITPFK2NsojP3z29utZV9e6xP438NeKV8Gaxa6NarNapAtsDdKZF++8Sn5Ez754PHSlT1d+9/1t+g6umi6W/S50mh3t5J8YPEVjJd3D2kWn2zxwNITGjHOSF6Amuc8I2OveK9Q8VWd34o1qw0611qeOI2dztmJyMIHYHYigcKuM7j6V0eh2V5H8X/ABFfSWlwlpLp9skU7RkRuwzkBuhIpPhVY3tlN4rN5Z3FsJ9euJYfNjKeYhC4Zc9QfUcVMNvl/wC3IuX6r/0lkfw6udSsvFPiHwlfarc6rDpvkS2tzdNun2SKSVdsfNgjr71T8CalqFz4I8WXFxf3U00GoX6QySTMzRqo+UKScgDsB0rQ8N2V7D8WvFd7LZ3EdrPbWiwzNGRHIVU5Ct0OO+Kz/AmnahbeCPFlvcWF1DNPqF+8MckLK0isPlKgjJB7EdambvBvry/qhxVpxXS/6FDwN4f1zxZ4G0nVNW8ZeIrGVoB5KWN15eQMgPKxBaRjjPJxg4961vCXinVD8K9R1i+YX2o6ULqJnC485oScMR7gDOK2vhZbXNn8O9Dtby3lt7iK0VZIpUKOh9CDyDXOeBVutC+HXiCXUYI7GT7deyRrqKmKNtzfJu3dVY4HvmrrPWaXn+ZFFaU2/K/3GLrWh6svw3m8YXHjbX57ybT1uri2N0FtJFZQWjWMD5cg7QQc55r1Tw+ttHoOnpZW/wBmthbR+VD/AM812jC/gK8O8ORaPa2dsuu+GfiXc2ybZprSS1Y6ZC4O4skakfuwckA54r3PQ9Usda0i21TTZhNaXCB4nAIyPoeh7Yqpre21/wCv6/zZNJ3avvY5jx9ZtPdrJqvjqTw3ooiAVLW4S2mklySSZWzxjHyjrzWP8JNe+1eJtc0Gz16917SbSKKW0vLxt8uWyHXfgbxkcH2qLxCtzofxLv8AXdW8J6p4jsbq1ijsJLK0W5a0Kg702E/KCTnd+FP8Lza5B8VLvU9U8M6jaW2tWkcds0UYkS2WPdxOwOEYgdBn7wHrUw29b/1/X5FTfvX7W/QqeEbHXvFeoeKrO78Ua1Yada61PHEbO52zE5GEDsDsRQOFXGdx9K2vAV9f6X4h8S+GdS1a51S20lIbi2ubtt0/luhJV2x82MdferHwqsb2ym8Vm8s7i2E+vXEsPmxlPMQhcMueoPqOKZoem3TfFLxfPc2dwlld2drHHM0ZEcmEIYKxGDjPOKWtrL+X8bIuyu2+7+6/+Rk+EtJ1rxzpcXivUvFuvaWLqR5LOz02dYYoogxChwVPmE4yc+tP+FC6hH8QvHEWqTLPdxyWiPMqbRKBGwD47EjBIHGc1H4Q1bWvBGmR+E9S8I6/qX2WV47O806BZoZoixKlmLDYRnGD6Vb+F1prsfjfxjqGuabLZNeyWzx5BKY2N8qvjDlQQCRxmr0u+Xa2n3r+mZa2V/ivr+P4djoviXeaxp/gjUrzQlb7dHGCjKm9kXcNzBe5C5OPauY8FWGn3eoW2o+Hvilq+qybg9zaXd6lwroeq+UQGjPoe1dv4nutWstHlutF01NSu4ypFs0vl71z82CeN2M4zXm3iGSbxhqenpo3gPWtG1e3vopX1W9sUtxCitl8SBiZM88d81FPf+v6sXV2v/X/AA5013fXq/Gux09bu4Fm2iSStbiQ+WXEuAxXpnHejxnfXtv8SvBVpBeXEVvcvd+fEkhVJdsQI3AcNg9M1W8bx6jovj7TPGFto9/q9mljJZXMNjGJJo8sGVlTI3DPB9Kz7ufXPEXxE8Ia1/wjmp6dpls9yuLqHEqlouXkCkiMZwACck59qcNeX5/r/wAAc3Zy+X5Ik1h9e1H4zXOg2Ot3mn2DaPHLMYnyYx5hBMatlVc8DcQeM0l1BqngDxFoTL4m1fWNI1W8FjcQ6pOJ5I5HHyOj4BAyOR/kVdZvdU0747XN9p+my6lFHocYureBgJTGZD8yA4DEHHGRxmrdzNqfxA8QaHjw3q2j6RpV4L24l1SEQySyIPkREySRk5J6f1cNo/j6Xf6f1ciW8u/T7l+v9WHeJpdevPjJbaHpus3VhZzaKZJzG2RGBKcuinK7zgLuIOATUWq2uqfD7VNH1CHxRrOr6Xe36WV7b6pOJ2XzMhXRsDbgjp3qLxVdapY/HW0vNM099R8rQibi3jcLI8XmkHZnALAkHBIzg1PqlzqnxC1LSLGLwzrGj6VY3yXt5carAIGcx8rGiZJbJPJ7UQ2j+PpzP9P6uOpvLv09eVfqXtfn1XxN48uPCdjrF3o+nWFmk99PZMFuJXkzsRXIOwAc5HNV1TVPAvirRLJ/EGqazo2sTNasupyiWaCbGUZZMAkHGNpqxr8Gq+GfHlx4ssdHu9X06/s0gvoLJQ1xE8edjqhI3gjjA5qur6p468VaJev4f1TRtG0eZrpm1OIRTTzYwirHkkAZzuNKHT8fx/pfIJ7vv0+5fruQa2mtav8AGK68P22v6jpunNoySzfZpSGX94RmPOVRicfNjOARWV8ZfCP9n+AIpP8AhJvEt39mnij23N/vEu+YfM42/My5+U9sCuss7G9X42X+oNZ3As20SOJbgxnyy4lyVDdM47VY+L+kahrXgS7s9MgNxdLJFMkQIBkCOGIGe+AaUXbkfnr/AOBP9AlFy5193/gK/UveEPDP/CPfaG/4SDX9W88Lxqd554jxn7nAxnPP0Fcn+0TpP2vwJdan/aepQfZFUfZoZ9sE26RBmRMfNjtzxXWeEPEkniATbvDuu6QIQvOpWwh8wnqFGSTj196q/FrR77Xvh9qumabH5t3IitHHkDeVdWwM9ziiTakm/IuCi42RBo+jx+CtE1HWpvEHiHV447MytFqV75yoEUt8gwME9KxvD3hrXPFWiWfiTVvGniGxvLyMXEVvp1wsNvCrcopTad+BjOTzWzpOqt4y0TUNEuvDmvaOj2bQSS6haiJWLLtITklsZznFY3h7xLrnhXRLPw3q3gvxDfXlnGLeK4063Wa3mVeEYvuGzIxnI4qnu++lvxv+hmrcse3X10t+pu/DHWtR1PTtQ0/WZFm1LSL6SynnVQonC4KybR0yD+lHxN1vUtL07T9P0WRItT1e9Syt5nXcId3LSY74Ao+GOi6jpmnahqGsxrDqWr30l7PArBhAGwFj3DrgD9aPibompapp2n6hosaS6npF6l7bwu20TbeGjz2yDUu3Mubyv+Fy1flfL52/GxQHgfXtPkjvtI8e6/NfiRWkj1KcTWsi5G8eWFG3IzjB46e9XfH1nLcSxNqHjZ/DeiiPD/Z5ktppJc8fvmzhcY4AyaoSeNPEeqAadofgnXLLUi6q8+q2wjtIRkb23hvnwM4C8mqHiyO60j4kt4h1TwtqPiTTpLBILQ2VqLhrSQE78Rk8bh/F+FPW6v8A1p/VvMV4pO369/6uM+FmvLJ411Pw5p/iO/8AEOkRWaXMF3ev5kivu2uokwN689e2MVDoWn634q8U+L7G58U63p+m2epbYhZXJSXJUfKHIO1AB91cZLc1Nok+tx/FePXL/wALalaWGqaetnaiOISG2CvkG42nEefQE4yPfG38OLK8tfEPjGW6tLiCO41bzIGkjKiVdg+ZSeo9xT8/J/fzL9CVfbz/AA5X+pk+PhrVl4o8D6Do+uX8Hni4gmnklLtIqxr87jo7gZIJGN3NTeKvDeqeHfBWoX2keJvEd/e2kyX4N7ftIWWM5eP5QPlZc5XkHAq/4zsb24+JXgq7gs7iW3tnu/PlSMskW6IAbiOFyema7V1V0ZHUMrAgg9xU3fKmt9fzNOVc1ntY5Dxn4mC/Dn+1tHlP2nVIY4dOwcMZZsBMe4zn8K6TQ7SSw0ezsprma6lghRJJpXLvIwHLEnkkmvJ/A+n30vjqPwddxs+meE7ma7ikJ4cSYNup91DOfwr2Sm7Wuuuvy6fqKN29emnz6/oef6rJqni7x1qXhq11q+0bS9JgiN1JYMEnmlkBKgOQdqgDt1pll/avgvxro+iza7qOtaPrIlijOoyCSe3nQbgfMwCysOMHpT9Vj1Twj461LxLa6LfazperQRC6jsEDzwyxghSEJG5SD26Uyy/tXxp410fWptC1HRdH0YSyxjUYxHPcTuNoHl5JVVHOT1oh0/H+vy+Qp7vv0/r8/mXfDd9ezfFrxXZS3dxJawW1o0MLSExxllOSq9Bnviklvb3/AIXdHpv2y4FmdAaU24lPl7/Oxv29N2OM9aoavLqPhH4jan4g/wCEf1fWdO1a1hjzpsAmkhkjyMMmRwRzmm6Cuuah8YE1++0S80+yk0V4oRMmSgEoIEjDKq55O3JIGPeiKvy+j/Jjk7cy81+aOe0nwR9o+Kmvab/wl/i2LyLK3k+0x6ltnk3Z+Vm28qOwxxXsllB9ls4Lbzpp/KjVPMmbc74GNzHuT3Neeaxcaj4V+Juo683h3WdXsNSsYYY20y3EzRyITkMuRgY716FYzNcWcNw9vLbtIis0UuN8ZI+6ccZFK7cF/XcEkpv+uiPNYo9f134p+K9Ej8Qajp+lwxWzMbeX94hMf3Yi2VjySSSBn5RVmyGqeCvHWjaNL4g1LWdI1pZY0/tKUSzQTIu4EPgEqemO1ZdtqmqaP8YvGN9a6PdarZLDardQ2eGuFPl5VkQkBxwwIznkYzWtZf2p418b6Prc2gajo2kaKssif2jEIp55nG3AjySFXGcnrVQ2j6a/d/ViZ7y79Pw/plW9h1vXfi3rmgx+IdU03S00+CST7JMVdSe0ZOQhJOSQMnGKveJZNT0SLw74J0XWr973VJ5VbUr1xPcRwoC7nJGC3IA44q5odleR/GDxFfSWlwlpLp9skc7RkRuwzkBuhIp/xF0nU5NR0PxNotr9tvdGndmtQ4Vp4ZF2uFJ43DqM1MWrRT26/e/69CmneTW/T7kYXijSdY8BaTJ4o0zxZ4g1VLWRHvLPVLkTxzRFgGC/KNhGc5HpWv441K6TxT4HFleXEVveXr+akchVZU8rIDAcMPrWR4o1bWPHukyeF9M8J+INKS6kRLy81S2EEcMQYFivzHeTjGB61f8AiDEkHjDwBDGMJHqEiqPYRYFUr3V+/wDX9epLtZ8vZ/1/XkU/G3iBL/x1J4VuPFieGNNtLRZrq4S6jgnnkf7saO/3QBySOah8J61DpHj3T/DuneNX8U6XqUErAz3iXU1tKg3ZMi/wsM8H0qXxtoCaf46fxVceEl8UaZd2iw3VulrHPPBIn3XRH+8COCBzxV7wQLK81+O70r4ap4es4on33l5p8Vrc7zwFRVycYzkkj/Ehay+d/wAf6Qp35n8rfh/TKenW+rfELUNWvJPEmr6No9levZ2cGlzCCSQx8NI74JIJPA6cVtW/hXWjoeo6Lqfi3VZrRpEayu4JfKvY0AyVeQDDcjrjJGfXjF0641b4e6hq1nJ4b1fWdHvb17yzn0uETyRmTlo3TIIAI4PTmup8Jah4g1f7feappZ0qxkKiwt5x/pO3HzNJgkLk9F6jnNQ78mnb8dPxv/Vi1bm97e7+7/K39XOD+A/hXf4Y0vXv+Ej8RLsmmP2Fb3Fo2JGXmPHOep5680jzJrXirWLPxR4+1jw3f2960djZW16tnE0HHluNw/elvrntWl8K77U/Dlla+C9R8K679ohuJQb5LcGz2NIzB/M3eh6YzVrXvEdxvuNK8UfDbVdUHmusDWVol5byR5+VixI2HpnI7ZrSTvK6/rb+vvISSi15/wCf9fcdroFvd2ukW9ve6l/ac6Jg3RjCGUdiQDjOMc9+tXq8+8Irr3g74WPNNot1f3kUkktvpcL7pI42k+WLIznaDngH0xXd6fNJc2NvcTW8ltJLGrtDJjdGSMlTjuOlRJas0g9ETUUUVJYUUUUAFFFFABRRRQAUUVBZ31lemYWd5b3JgkMU3lSB/LcdVbHQj0PNAE9FFQWV7Z3yO9ld29yschjcwyBwrjqpx0I9KAJ6KKKACiig8DJ6UAFFVrXUdPu7D+0LW+tZ7PDHz45VaPC/e+YHHGDn0xUlnc215ax3VncRXFvKu6OWJw6OPUEcEUAS0UUUAFFFFABRRRQAUUUUAFFFFABWH478PL4o8Nz6T9re0kZ0lhmVd2yRGDKSvcZHStyigPI4N7X4tTh7OTUPB8Nu4KG6jgnacDH3ghOzd7ZxXTeDtBtvDPhuz0S1keWK2QjzH6uxJLH2ySeK1qKfNoSopO4UUUUigoqB72zS/Swe7t1u5EMiQGQCRlHVgvUgetT0AFFFFABRRRQAUUUUAczbeH72P4m3Xidpbc2c2mJaKgY+YHD7iSMYxj3/AArpqKKL6JCSs2+5zD+Hr0/FBPFHm2/2NdJNkU3HzN/mbs4xjGPfPtXT0UU76Jf13C2rf9dgooopDCiob68tLC0e7vrqC1t4xl5ZpAiL25J4FSqysoZWDKRkEHIIoAWiiigAooooAKKKKACiiigAoqCe9s4LqC1nu7eK4uM+RE8gV5cDJ2g8nA9KnoAKxvFf/CU/Y4v+EV/sb7T5n73+0/M2bMfw+XznOOtbNFAHOeB/D1zosV9eapeR3ur6lP595PGm1MgYVEB52qOBnnrXR0UU27iSsFFQT31lb3dvaT3lvFcXO7yInkCvLtGTtB5bA64qekMKKglvbOK9hspbu3S6mBaKFpAHkA6lV6nHfFT0AFFB4GT0qDT72z1C1W6sLu3u7diQssEgdCQcHBHHBGKAOf8AD/h690/x54j16aW3a21RbYQKjEuvloQ24EYHJ4wTXT0jMqqWZgqgZJJwAKrQ6lp0+m/2lDf2stjtL/aUmUxbR1O4HGBg85ovp6Ctr6lqio7aeC6t47i2mjnhkUNHJGwZXU9CCOCKkoGFcQfDvijVvG1lqviK60dNM0meWWwhsVk82QsCqmUtwCBg/LwTXYS31lFew2Mt5bx3U4ZoYGkAkkC9Sq9Tjvip6adnclpNWCiiikUFFFFABRRRQAUUUUAFFFFABRRRQAUUUUAFeSfFz4c+DbLwdruv22j+XqQRpxN9pmPzswydpbb3PGMV63XH/Gn/AJJbr3/Xt/7MKTbSug5VLRor+Cvhz4N0htN1zT9H8nUEhV1m+0zNhmTBO0uR3PauZ8C69qOn3vi+y0Pw/ca5qH9v3ErQpOkEcaHaAWkfgEkHAAJ4PSvUtC/5Alh/17R/+giuL+DiKLvxk4Ubm8RXAJ9QAuP5mtm3zy9H+aMYxSpxt3X5M3PBXik+IHv7K80ubSdV051S7s5ZFk2bhlWV14ZTzz7Vj+Cdb8P6f4W8Razb6OmkWljqNz9pWJzIZWTGX5AwT2XoKTwqT/wuXxiMnH2Wy4/4AazPh02kjwP4sGvSRR6Y+s3qXLSthdjMAefxqOja7fqirtSSff8ARs1rDxn4pmlt7i6+HeowaVcMmy5ivYppQrkbWaFfmA5yeeK7qvMfEK654C8NLrmkeLH1TSLbywthqEaSGSNmUARzLhs46ZyK9MhfzIUk2su5Q2D1GexpyStoEG/tf16HJ694q1yHVbjTfDng291uS1Ki4lkuUtIVJGQFZ/vnBGcDHPWr3hHxJH4j028ZrKbT72yma2vLSVgzRSAZxuHDDngjrXPaffa94v1vXreDxC2g2OlXhtPItoI2uJMAEyM7g7QecYA+vFUfgitqs3jFbK+lv7ddUIS5lk8x5sIMsW7knPPSoa9x+l/y/wAx3amvW35/PoL8LP8AkhMn/XC9/wDQ5K2vhrf2ml/B/R9RvplhtrfThJK57KAc1i/Cz/khMn/XC9/9DkrPv7W5u/2Y7eO1VnddPhkZVHLIrhm/QGtKnxT9Y/qKO8f+3vzRvjx34le3GqwfDvUpNEKeaLn7bEJzHj7wg+8fXGela+reM7O28MaZ4ksIPt2nXtxBGziTYYkkbbvIwclSQCvH1rVtNX0p/DMesJeQDTfswl87eNgTHr+lec+E9Fn1L9n+7szE8ZukubmzQ8FR5jSRY/EAj60nZXutFb/hgjzStZ6v+r/I634h+NoPB7aWsti939uuPLfa+3yYhjdKeDkDcOOOvWtHxFrx0rU9EsIrP7VLqt2YB+92eWgQsz9DnAHTjr1riLBIfiDc39wctCnh2K1Q5+7NcL5j/iAsdO8D6gfFHirw7dzfvJNJ0NmuCSDtuZH8oj6/upKajZ2e/wDw/wDl+JPO2rrZ/wDA/wA/wNnUfG2tTatfWPhXwdPrsenzfZ7q4a/itkWXAJVd+S2M89K6jw9qMmq6VFezadd6dK2Q9tdJtkQg4P1HHBHUVyv9hW+oatqmq+DPGE2mXbzlL+KJY7i389Rglo2HDYGCQRmtD4ZeIL3xFoVxLqCwG6s72WzkmgBEU5Q/6xM9jn881KXu+f8AX4FXal5f1+Jb8U+I/wCw9U0Kx+x/aP7Wvfsu/wA3b5Xyk7sYO7p04o8ceIv+EZ0y2vfsf2vz72G12ebs2+Y2N2cHOPSuf+K7LDr3gm6lISCPWlV5G4VSyEDJ96h+Ot5bR6No9k0q/aJtXtnSMH5tqvy2PTkDPqRRFX5f8VvyCcmubyjf8/8AI3PF3iu50rVbbRNG0OfXNYuIWuFtknSFEiUgFmduByeODVnwlrmraqbiDWvDN5od3BtJV5VmicHONkq8MeOR2zVLxRpWkax4ltI4Nen0rxHa27SQPayqJTCxwQyMCHTI6EdRVTwjrGuW/je+8Ia1qEGrtBZpdx30UAhYAtt2SKp2huhGMcdqI6q3XX+l8gk2peWn9M1viJqGsab4XurjRNKbUZ9jq4W7WAwpsbMoY9SMDgc1zPwg1/xfqGiaPDqfhmU2D22TrEuqJK8vBIYx/fyTxya7bxQC3hrVAASTZy4A/wBw1h/B90b4YeH9rqc2aqMHuM5H6Uouylp2/Uc03KOvf9CtqPjbVJ9TvLHwj4TuPEP2GXybqf7ZHbQrJ3RWfO8jjOBxWv4O8UQ+IBeW8llcabqdg4jvLK4wXiJGQQRwynsw61z/AMEJI4dA1HR5mC6lZancC7jPD5ZyQ5HoQRg+1HhqRL/4z+I76xcSWlvp8FpPIhyrT7icZ9VHB9KpJaLyv+H5dPmS29/O342/4J1fivXLPw3oF1rF8sjwwAfJGuXdiQFUD1JIFYGleKvFUmp28OsfD++0+yuJAiXMV7HclM9DIicoPU84rZ8bR6DP4bubTxJPFBp1wVid5JNgDFhtwexzgg9sVyOuzeIvAkenXi+JpNd0yW7htfsd9AhuCHbGUlTBZhkcEHpShq/nb+vMdRtK/bUj8Z6mulfGXRLj7NPdStpE8cNvAuXlcuMKM8DvySAACTWxpHjTVP8AhIbTRvE/hSfQJL8uLKX7ZHcxysoyVJT7px0HOaqayiP8dtBZlBKaPcMvsd2P5E074oEr4o8DEEj/AInOOP8AcNELWin1/wDkmTNtObXS3/pKNTxL4n1az1RtK0Dwpe65eRxrLKfOS2gRWzj94/BPB4ANTeDPFDa9Lf2N7pc2k6tpzot3ZySrJs3LlWV14YEZ59qxZNS17xJ411vw/Ya2NCtdJWJT5VuklxcF1yWy+QqDgcDOe4rK+EkdrD8SPG0NpqlxqiJ9lVrqeUSO7hW3ZYADg5GAMDGKcFda9r/kVKTvp3sX7D4h61q/26Lw94Kn1O4sb2S2nH9oRwxqqnAbe4GWOCdoBwOp5FbvijxY2kXFlpdnpNxquuXkZkisIJFXaoHLPI3CrnjcaxvggqrpPiBgOW8QXZP/AH0KxPFljrb/ABujGn+Jl8PyXukBLa4eyjuBMVfLRKHIGejcc0kleK7r9Lk8zUXLz/Wx1fhzxje3OuxaD4k8OT+H9SuI2ltUa5S4inVfvBZF43Drtx0rrycDJ6V5tB4b1aPx3oFx4l+IkWqXVq00tnZf2ZHbvIChDkFG6Yx1B6V6PMqvE6SfcZSG+lKdlG6Lhe9n+n6HAyfEHWLiKfU9E8E3up6DCXDX63kcbOEJDMkR+ZhkcHvWpYeJ/wCzfh7B4m8R3UExljEo+xruDbz+7jQfxNggfXNcZ4GuvF6eE30Hwxodnf6OGmhsNauLsQrsLty0OC5IJYds4q5470RfDPgDwna+a09jouqWkl7IRgFAx3OfQbmzV8q27teuu/6Ec0tX2T9NNvXqak/jzxFp0Z1HXPh/qFhoq4Z7tL2KaSNT0Z4V+ZQO/JxXTeI/E2l6H4fGtXEjz28mwW6wDe9wz/cVB3Jqt4/1LTrXwDq17dTwm1ksZFQ7xiUshChT3zkYxXBazbXGk+BfhzdaqrJb6be2jX28YEIKYVm9ApIFJJS021S+8bbjre+jf3HQzePNe0v/AE3xJ4EvdK0fcA16l9FcNECcBnjXlR69ce9dD4t8UWPh7TLe6aGa+mvJFhsra2G57h25AXtjHOfSqXxWv7G2+HGsyXMsZjuLN4oRu/1ruuEC+pJI6VyOpRTaLf8AwvutacRQWkTWtw8hwsczwALuPbkEUJKWnmv1/H/MG3HrfRv+v66Ff4p+Jtcn+HOr2fiTwhc6EbhFW3lF5HdRuwdTtYpyhIBxkYOOueK9Y0z/AJBtr/1xT+Qrhf2hL2yt/hhqEFxInm3LRpAhPLMHU5A9gCa7rTP+Qba/9cU/kKS1i9Ov6D2klfocv4i8cDSPGcXhldHuL64nsftNv5Eg3yvv2+XtIAAwCxYsAADUOl+N9Tj1yz0nxX4UuPD737mOzm+1x3MUj4+4WT7rHsO9ZWrX1lZftDaaLySOM3GiNDCznA8wykgfUgEVa+MzrcN4Y0i3kU6jPrdvLDGOXCISWfHoB1NOCXu+f+bQTb96z2/yTNLxX41bQ/FVl4fh0afUbi9tXmgEMoDO4OAmCMAdSWJAABqaPxPrFp4al1TX/Cd5Y3YnEMNhazrdySlsBTuTAXJOOemKytYVW+OuhEjldHuCPruA/rWn8SvEF9odjpkOnNbw3GpX8dktzcLuitw2cuRkZPHAyKlfDHu//kmht+9LXRf/ACKZRtvHGtWuq2Vr4p8Gz6Ha39wLa2uhfxXCmRs7VcLyuce/Na/jDxVDoEtnY29hcapq1+WW0srcgM+ByzMeFUdyf8a89+JemTadqvhQ6r4tv9W1CXXLby7eXy4owgb5nEcajnOBk5647muj1WWPTvjnpt3qEix299o72lo7nC+cJQxTPqR/hVKKlb1f4K5PM43+X4uxo6H4u1qXWbfSfEfg+80Se7Dm1kS5S6hcqMkM6fcOM9R2rjdO8VfED/hY+sxp4NnupFtIc6a2txiO3HOJASNpLdwBn1r1LUNb02w1Sw0u5uQt5fsy28KqWZtoJJwOgwOp4rktBIX43+JVYgFtMtSoPUgE5IpRfvLTuEk7Wv2/Mn8QXlg3jLwZHq3h2J9TuxM0UrXGTYusYZgMDD+meOmRV3xV4vfTdXj0HRdFuNd1qSHz/ssUqxJHHnG6SRuFyenX+VZPjkhvin4CZSCC94QR/wBcRTfDksdh8aPFFrfSLHPqVtazWO8482NFKsF9cHt1ppXS+f5/19w5e7f5Gz4V8U6hqOqvo+ueGrzQ9RWHz1RpVnhdM4+WVOMjI4OOtZ93441a8vbqHwj4QuPEEFpMYJ7o3sdtF5g6qhfO/HfFdLPrWnf25/wj63Q/tN7ZpxEqltiAgbmI4Xk8ZxmvJvhRovjG58OS2em/EBdIeyu5obiwOkQzPA+8k5ZjuO7rz6+1JWbv/W/9fMJNxVr31/S/9eR6l4P8R2viXTpLmC3ntJ7eZre6tZwBJBKvVTj9D3rarh/hvp9voq+Ib678XW+tzS3e+/ufJW3SF0QZBAYqOMZPArtbeaG4gjnt5UmhkUMkiMGVlPQgjgiiVunkODdtfM85+KV/FpnxE8D3sySyKj3YEcS7nkYxgKqjuSSAPrWhB441e01mzs/E3g+50S0v7gW9pdm9inUyHO1XCfcz9TzUHj1Ff4qeAgyggS3hH1EQIp/xrJGlaAQSD/b9nyP9404bRT6u33sU73k09lf8GXvEFxpK/E7w3a3OixXN/NBcNb3zSENbhVyQFxhs5654p/iXxdfWettoXh3w5Pr+pRQrPcRrcpbxwoxwuXfjcccDHSs3xT/yWjwd/wBel7/6CKoapdato/xT1SfwppCa/cXdnA2pWjXC2xtyuRG4kbg5GcqATwKUVdR+f5sTk7z+X5I3fBfiDWNf1HWGv7NNLhsglu1g7h50m27mZmHGwgjbjrya4v4TeI9atfh5ZWfhzwpca9NBNMLlvtcdtHETKxChn+82CDgDgEc13HgvQ9Us7vW9e1z7PHqWrujPb27Fo4I412ou4gbjjJJxWd8AEVfhhYFVALT3Bb3PmsP6U119F94a2XqzZ8PeJLfxN4XvryK2ms54DNbXVrNjfBKo5U469jn3rmPh7Jaw/s+wzXtmt7bR6dcPLbs20SqGclc9s+tTfDonf4/GTj+2bjj/ALZiqXg7/k25v+wTdf8AtSpl8Emu0X96bKjrVgn3kvxSOk03xBo+g/C/T9cXT2stPFnE8NnAfMYFwNsak43EkgZPXqax9R8ZeMg9rY3HhEeH5NQuo7e0vbm+jniUk5IdU5VioIA7k4zVLV4bWT4BaLJcXItpILWymtnMe8GZdmxSPQnj2zmr0lp408ZSaXb+IPD9r4fsbO8ju7gi+W4knaPlVQKMKCeuSTx+eskvaO/f8P8AP/gdzJSfIrdvx/Rf8HsQ/EPUY9K+K/hG7khmuGFrdpHDCu55XZQFVR6knvgDqcCtSw8batDr1npnijwjcaFHqEphsrj7bHcI74JCts+4SOnXmq3ixFf40+DNyg7bW9Yex2CnfGAlbnwcVJB/4SK26fRqiG0E+un/AJMxyunNp7f/ACKMb4g+IvGVl8S9AtNP8PXEluJJxbxJqqRpqQ8sE7l6Js5I3Zz2r0Xw1earfaUlxrWjf2PdlmDWv2pZ9oB4O9eOa5Lx4QvxT8BMxwvm3i5PTJiGBXfgg5wQcHBxSXwL5/maWfO9QoooqSwooooAKKKKACiiigAooooAKKKKACqetaZY6zpdxpepQefaXC7ZY97LuGc9VII/A1cooAZBFHBBHDEu2ONQqjOcADAqno+jabo7XjadbeQb25a6uPnZt8rYy3JOOg4GBV+indistiha6NptrrV5rMFtsvr1ES4l3sd4QYUYJwMewFRad4f0bT7C8sbWwjFrezSTXMUhMiyO/wB8kMTwfTp7VqUUgscjp/wz8C2Gqrqdr4ctkuVbepZ3dFbOQQjMVHI7DiuuoopttgopbI5jX/h/4N17VRqmq6Fb3F5kEyb3TfjpuCkBug6g1dsfCvh+x19testMittQaAW5kiZlUxgABdgO3oo7Z4FbVFCbQnFN3sYmi+EvDujapfalpemR2tzfjFyUdtr85+4TtHPoBR4a8J+H/Db3jaJpqWYvWDTqsjsrEZxhWJC9TwAK26KLsdl2OPk+GHgGTVP7Sfw1aGfduIDOIyf+uedn6V1yxxrEIlRVjC7QoGAB6Yp1FJu6sCSTujJ8MeHNF8M2UtnodiLOCWUzOgkZ8uQATliT0A46UaD4b0TQrzULvSbFbabUJfNumDs3mNknOCSByx4GBzWtRTuwsjlvEXw78F+IL83+q6DBNdMctKjvEXPq2xhuPHfNdBpWn2OlWEVhptrDaWsQwkUShVXv0+tWaKLu1g5Ve9tSlrmk6brmmyabq1nFd2kv3o5Bx7Edwfcc1g6d8OfBen2TWdnoUUUTTJMxEshcsh3L85bdgEZxnHtXV0UJtbA4p7oxfFPhPw74oiSPXtJgvfL4R2yrqPQOpDAe2ad4W8L6B4Xtnt9B0yGySQgyFSWd8dNzMSxxk9TWxRQm0rA4pu9gIBBBGQeormdH8A+ENH1063pmiQ21/wA4kR3wuRg7VJ2rx6AV01FJO2qBpPc5vxR4D8I+JrkXWtaJBc3AAHmq7xuQOgLIQT+Na2h6Ppeh6eun6RYwWVspyI4lwCfU9yfc81eop3drByq97akGo2VnqNlLZX9rFdW0o2yRSoGVh7g1zeh/DnwTouqDU9N0C3iu1bckjO8mw+qhmIU/QCurooTa2BxT3RQl0fTZddg1yS3zqEELQRzb2+VGOSNucH64zRqmjabql1Y3V9bebNYTefbNvZfLfGM4BGeOxyKv0UgstTm/E/gXwn4mvEvNb0WG6uUAUSh3jYgdAShG4fXNT23g/wANW2s2esWukw297ZQ+RbyQsyBI8EbdoO08E9Qa3aKabWwnFN3aKGiaNpuiw3EOmW3kJcXD3Mo3s26R/vN8xOM+g4qPxJ4f0XxHY/Ydb06C9gzlRIOVPqrDlT7gitOikOxz/hXwV4X8LySS6Fo8NpLIMNLuaR8em5ySBwOM4q74sk1WLwzqUmhoH1NbZzaqQDmTHHB4J9jWnRRK8lqwilHZHglsvwUeKH/hIrS+TX5FVruGaK8SZpzy3yphQSfTjmvRPhPZag3g25ttbguns57uY2cGoZeUWjH5FkDZPrwe1dvRVud0/wCkZxp2af8Aw/zZyGn/AAz8CWGqDUrXw5arcq25Szu6Kc5yEZio9sDiuqvbW2vbSW0vII7i3lUrJHIoZWB7EHrUtFS22rM0SS2RyWk/DXwPpWqDU7Hw7bJdK25Wd3kVGznKqzFVI7YHHaui1fTNP1jT5NP1Szhu7WT78Uq5U+n4+9W6KG29wUUtkchZfDLwLZ2F1ZW/h+FIbtdkxM0jOy5BwHLblGQOAR0rrYkWONY0GFUBVHoBTqKG29xKKWyPN9a06x1b44Cw1K0hu7WXw4Q8Uq7lP7+ul8LeBvCfhi5e50PRYbWdwQZS7yOAeoDOSQPYV0dFCbSSX9at/qDinJt/1ol+hQl0fTZddg1yS3zqEELQRzb2+VGOSNucH64zTtc0jTdc02TTtWs4ry1k+9HIOM9iO4PuOau0UijkrX4a+B7XSLnSofD9utrdEGYGR2dsHI+ctuGD6Gte/wDDeh6hoMWh32mw3WnwosccUuW2BRgYYncCB3zn3rWoptt7kqKWyOe8K+CfCvheV5tD0aC1mcYaUs0kmPQM5JA4HAOKPFXgnwt4onin13SIruaIbUk3vG2PQlCCRyeDxXQ0UNtu4KKStbQym8O6M11pV19hUS6SrLYlXYCEMu0gAHB4GOc03xP4Z0HxNarba7pkF7GhyhfIZPXaykMPwNa9FJu47IxvC3hXw94XgeHQdLgshJ99lyzv6ZdiWI57niqPiX4feDvEd99u1jQ4J7n+KVHeJm/3ihG78c109FO7vcXKrWtoc3rej6bpvgi70fS/Dq3VrJGYlsLcBA5c4yTkYGTktnIAzVzwTo58P+E9N0ZnV3tYFR2XOC3U4z2yTWxRRd6+Ycq08ihf6Npt9qthql1beZeaeXNrJvYeWXGG4Bwcj1Bo1vRtN1qG3i1O289Le4S5iG9l2yJ91vlIzj0PFX6KVx2KF1o2m3WtWesz22++skdLeXew2K4wwwDg59wa8h8Qv4Nm8S6s3xZtbmO5ju2j0yQwzrC1r1QI0I+Y9Sd2SCfrXttFNOz/AK/r/h2KUbr+vx/rojyn4X22n/8ACaTTeCodRi8If2fsk88zCCS4L5BiEp3HjOT/AI16PoGj6doOlx6ZpNv9ntIyzJHvZ8FiWPLEnqT3q/RTcrijDlKGk6NpulS30thbeS99cG4uTvZvMkIwW5Jx06DArM07wR4W01dUSx0lLdNVQx3qJK4WRTngDdhfvH7uOtdFRUlWPPfiXajS9B0TSYbC5fwqkot9Uito2mkW3C4Qd225Ayw+bgc1wGow/Cy40+eL4bwanL4mYAWZsTeB0bI+Zi5ChfUmvoGiqUu5EoXtYyYNFtri60rV9TgWTV7G3MazLIwCl1AkwAcHPuKn1jRtN1hrNtRtvPNlcrdW/wA7LslXo3BGevQ5FX6KTetylFJWMvxN4d0XxLYCx1zT4r2ANuVWJUqfUMpBH4Gn+HND0rw7piaZo1mtpaIxYRqzNyepJYkk/U1o0Urjsr3CiiigYUUUUAFFFFABRRRQAUUUUAFFFFABRRXmkmmw+P8Ax3r9jrstxLomjGK2isI52jjllZdzSPtIJI4A5oSu7Ck7I9LormfCfg2y8L6hcNo17eQ6ZLEFXTnlaSKJwcl1LkkZ9M/0x53rem/D2f7VJNLrvi3xBGZMXdq1xI8cgyQAyERIFOOO3em7Cu7antVFeSXuo3mq/szS31/M01y+nlXkY5LbZNoJPc4Aya6Twf4J0Oyj03xPdwz3Wupaq73ktxITkpyAm7YAASAAOB+dOUeVyu9iY1HJRcVv/wAD/M7eivnvTPEXw08TRXGqfETVri51Ka4kMVoftQis4gxCKgiG3pgk816B8ENaj1Ox1qytNRudT02wvtlhdXG7e0LKCFJbBO05HI6Yp8jt/X9dRe1XNb5f19xvfEbxBeeHNHtLyxit5JJtQgtmEykgK7YJGCOfSumrz34+idvBtmLVgs51W18piMgNu4P51m/ETwNo2jeFtR8VWMmoJ4isovtC6kbyRpXdSCcgttwemAAMdKlW5bvv+iKk3z2XZfmz1SivPvHOq3+oWPhTRLS7msn8QyqLmeE7ZFhEe9wp/hJzjNZ3jLwLo3hHw7e+J/CS3WmatYL9pMq3cricKcskiuxDAjNNq1+b0EpuVuVdLnqVFeX/ABEkk1rUvh7Pa3D2jXt0XEifejV4cnbnvgnB7Gqni7wxZeDtf8P3XhOS50251fUPsN7IbmSXzUkU5c72Pzr1B9aFDWz72+YOppdbWv8AI9borynxX4Z0jwTrfh3XfD63Vrd3esQ2l47Xcsv2mOTIbfvY5Pf6034teJNIj8b6f4b8SatcadoIs2ursQeYDdOWKpExjBYLwScf4UWva39WVxuVr839Xdj1iivDfDeteB9L8d6Da/DnUrk299O0GoWH+kGJlK/LJ+96MCByD0r2rVFun0y6SxdY7toXEDN0V8HafzxSmuVXCnNTdixWR4r8QWfhywgvL2KeRJrmO2UQqCQ7nAJyRx615HoWl+AUhtF8VnW9C8WnCzX93PcRSNMOrpKSYiD29q3vj14a0W907TNWurUzXv221s/OMrgmFnOVwCBzk84zVctpJedied8sn2Tf/DnqtFcHq+l6H8M/Auu6p4X05bOXyQ2GlkkBk+6hO9j0LVW074W+Hr3S7a/1ZtRutdkhDyamb6UTLIwzlcNtGCTgYqbLV9Cry0VtT0WivKo9XvtV+BXiJNTmNxe6fFd2M0x6ymPIDH3Ixn3rW+HngfRBpmg+Jb6Ga71tLOJ1upbiT5Mx8KqBtgUA4Ax79afLv20/G4uduyS7/gdP4an8RTS6iNfsbK1RLplsTbyFjJD2ZuTg/l9B32K8w8Cal/Y+ifELVdoc2ms3swU9yqAgfpXE6Tqnwm1TSrfUfGXiC+vPEcq+ZNcH7WGt5DztjCDYAp6YBHFCV/uX4oJT5fvf4M+haK8e0/Udf8SfBeKSzuNR1BrfUPJuJLclbq8tEk52ng7ymPc4IrR8A6f8NYfEsJ8LXF9pGqoCZbCWWeJpxtPyvHNncByfl6Y60+TVi9porHqFFFeO67pvw8ub+7Ooy654u11JXw9qbiV4WySI1MeIk24HBIxjJqDRuyPYqK8m0vUb3VP2bL261CZ5rgafcxF5DliEZlGT3OAOas6N8O9D1rwVpmp679sutVOnxvFci7kT7N+7BURqrBQFwO3JGTmqlHlcr9P+D/kRGblZJav/AIB6hTLhzHBJIuMqpIz7CvKo/FmsR/AGy1eO6ZtWnVbOO4blt5l8vec98DOfWtgfDHQtNsJb/TZdQi15YCf7Ta9laSRwOrqW2sCRyMYxSqR5VLXbQcJ83LZb6m58M9evPE3gqw1u/jgjuLjzN6wKQg2uyjAJJ6Ad66SuF+Amf+FU6Pnr++z/AN/Xo+Jl1e3mt+HfCFnez2KavNK13PA22TyYl3Mintu6Zq6kf3jiu5NOX7vmZ3VFcRZ/DLw/pOoWuoeG5L3RbmKdZJmhuZJBcoOqOrsQQcnntXH+O/Enha++Iuo6H441a4ttF06CNYbKPzglzK43MzmIZO0EAAkfzqLXdkU5NJuR7PXMeAvEN7r0uvLeRW8Y07VprKHylI3IgGC2Scnntge1cJ8Nda8M2/xGi0TwLqVzcaFdWMjzWj+cUtpkIIZPN5G4E568/hW/8KZlto/G9w3Kxa/dufoFU02lG7fa/wCKQoz5rJd7fg2eh1m+Kb+bS/DWp6nbrG01paSzRrICVLKpIzgg449a8L0bXvhj4isf7W+IWs3N3rU8ryeUftYSzXd8qRiMbcYAPfmuq8I60dW+EnjCGPUJ9Ss7AXdvZXc+7zJYPK3JuLckgHHIHalODUJd0h06kZTS6N/1oej+D9Sn1jwrpWq3KxpPd2kc0ixghQzKCcZJOOfWtWvLfBPw90PxD4E0K98SLdahdmyjMDfapI1t02jYqKjBRgY5IJJ5NN0O/vJPhr420O+vJb2TRTeWcdxKcvJEIyU3HuRyPwqqqUXK3S4qLclG/W35HqlFea/DDwPodx4c8N+I9ThmvdXitIZIJ5LiQCEbRsVUDbQAMduepqj4r074e3evXy+I7nVvFGqCYlLS3NxKbQHpEqw4Vf8AgXJolHllyhGbceax6xWR4T8QWfiXS21GxinjiWeSDEygNuRtpPBPGa4r4WW8Piz4cX+jeIYbm6s4tQmthDcyt5qxowZUdlOcqeOvbFZXwS8C+FbjSI9em0vdqVrqU4hm+0Sjb5chCfLu2nGO4oUVd37f5C520nFdf8z2GivCNU8SeBNe8V66nxD1a48izvGtbDTh9oESInBlPlDlic9T/Suk+DetaVN4o1rQ/DOpXN/4ehginsxN5h+zMcq0amTDbehAPvSjG6v8wdRKVvOx6nRXL/FO31i68FXcWifaTcFozIls22Z4gw8xUPZiua5LwTp/wzi8S2v/AAj02o6HrStveznlnhkuBg5R0myHHU/L3HWlFXKlLlZ6rRXARf8AJwE3/Yuj/wBH0vin/ktHg7/r0vf/AEEU0r287/hf/IJTsn5W/G3+Z31FeaSabD4/8d6/Y67LcS6JoxitorCOdo45ZWXc0j7SCSOAOa6Dw94UsPBst7d6TeXkWlfZs/2a8rSRRuuSXUsSwJHbP9MLRRu/UabcrRXkdXRXlXgzwdpXjzw/D4q8ZLc6peX7vNDG11IkdrHuIVI1RgBwAT71oeM5r34e/C2/+yaxd3com8u0nujve3SRwAM9W2gnBP8A9anKPLo9xRnf3uh6LRXz3qV98IIdImvtK8S6kPE0cBaHUt1550kwHBORt5PB4Awa63xTLfeIvC/g/VtWs9SvdCnt/N1m108PvdmjG1iqEMUDZJA+tNw/r+vQlVUz1eiuB+GFp4FgvbtvBOo3CKE23GnNPLtRgfvmKX51bjGelcZHpfhBLq6b4mwatb6/9rk2anM9wsJUuTGYpEPlqoGMA4waXLrYfO7XPcaKqaJHDFo9pHb3sl9CsKiO5kkEjSrjhiw4Ykd+9W6TVmWndXCiiikMKKKKACiiigAooooAKKKKACiiigAooooAKKKKACiiigAooooAK4PVtJ8S+HvFuoeJPC+nW+sQaokYvdPkuRBJ5qDCyI7ArjHUGu8ooWjuJq6schokPjHWZ7268QRxaHZzWZt4NOgnWd1c5zK8gAGfQLx61z/he0+IWk+HYvBkfhvTYIYYmgXWftymLaSfn8gDeWwTwSAT6V6fRTutVbT+v8yeXZ31/r/I8qsfDnikfBfVPBs+irHe28bQWbrdxst4C+7eORs+jGvTNKheHSbS3mXa6QIjrnOCFAIqzRTlLmvfqEYKKSXQ830u08a+Bo59H0Pw1b+I9INxJNZsuopbS26udxRw4w3JOCK7Hwr/AMJC1jLN4jFnHcyzFo4LYllgj4whY/ePU5wOta9FK+g+XXc5L4qaPqWt6FY22mW/2iWLU7ed13quER8scsR0HbrV34kabe6v4E1jTNOh8+7uLZo4o9wXcx7ZJAH4mugopPWPL/XT/If2ub+uv+ZxXiLwvqV/4Z0CTT5IbfXNE8ma3ExzGzqgV42I7EZGRWZriePvGOny+Hb7wxa+HrG4ZUu71tSS4LRA/MI0UZBOP4vWvSKKpyu233uQqdkkn5HG+LNAvbjxB4Nk02132elXTNOd6jyo/L2rwTk/hmpPiHo2patqXhebT7bzksdXjubk71XZGActyRnr0GTXXUUKTun53G4Jprysch8TtG1LWYtAXTbbzzaa1b3U/wA6rsiQnc3zEZxnoOaZ4y0TWo/E1j4u8NQ293f21u9rcWc8vli5hJ3YV8YVg3TPFdlRSTa2/rSxTSe/9a3OR0DUPHeqatbyan4fs/D2nRbjPG94t1LccfKFKABBk5yeeOldPqK3b2FwljLHDdNGwhkkTcqvjgkdxmp6KT1CKt1ueZ6+/wAR9c0G68MXvg3TAbqAwS6p/aamDJHMgi27x7Dsa1/GvhXUL34f2GjaZMlxfaY1tJEZ22idoccE9s4NdrRVc3byf3E8i669PvORih1zxh4a1XSfFPh1dAjuYvJjC3yXLHIPzfKABg4wPrWVZX3xO0vT4dEXwnp2oSwxCFNVGpqkJwMK7REb+gGQPwr0OilffQOXbXU4M+D73TvhFqfhu1YX2qXVtM0jAhRLPJknBOABk4GccCur8L209l4a0uzuU8ueCzijkXIO1lQAjI4PIrRooct/P9AUEmvL9TiPBPhq8hs/F1jrVqYoNW1W5kjxIrb4ZFADcE478Hn2rP0WT4ieFtNtvDsHhWz163tV8m31BNTS3HlDhN8bDOQMZx+Fej0UX/RfdsNxv+P47nL3CeOY/C9pJBNpE+tpMJLmJlZYZI8nMSt1BAIG4jnHSufuLLxj4v17RJtY8MW/hy10m9W7aY6ilzLLgH5E2DgE9c9q9IopqVncThdWuNmTzIXj3Mu5Su5eoyOorzLwjZ/EDw3oyeEbXw3p0kMRkWLWWv1Ee1mJ3tDjezc9OMn869PoqV18ymr28jyzQfDfii0+FOveDLnSV8+KGeOxuVuYyL3zGds7c/u8ZHDHvXfaBZ3Fr4RsLCePZcRWMcTpuBw4jAIyOOtatFOT5k79f6/UUYqLT7X/ABPN9C8EahdfBSLwlqiiw1AK7KS6uIpBMXQkqSCOnQ96sxXvxKv7GTRbvwzp9hI0Jik1YaiskZ4wWSEDdk9gxAz1Nd/RTlLmvfqJQ5bWexyfwi0fUdB+H2maTqtv9nvIPM8yPerYzIxHKkjoR3p3xA8P6hqj6XrGhzQR6xpE5mthPny5VYYeNiOmR3//AF11VFEpOUubqEYKMeXocNBe/EbW7y2tptBtvC1rFOklzdG/junmjByUjVVwM4wS3Y0a7pPiLRPGF14q8L6db6st/AkV9p8lyIHZ04R0cgr0OCD/APq7milfsPl7s5nwtdeMtQ1JrvXdJs9EsBCVSyW5FzM0mfvl1AUDA6DPWsnwZpOvaH4n17TrrR0n0fVL6a+XUUukG3eB+7MR+bPB56V3lFF/LpYOV2363PNtFt/HPgey/sDSvDFv4j0uKV2s511JLaSKNm3BJFcckEnkdq37mz8Tah4A1i01dbOTVby3uFhgtjhIwykJHubG4/7RwP511VFEnzJpjiuV3X3HmXhhviR4W8K6Zoq+FLPWjFbqqzLqSQGDgfJIpBDbSSMqTkDtWjpfhLVLD4e+IbO4eK71zWVubi48o7UM0iEBFLdhwMnFd5RTnLmvfqTCHJaz2MbwNY3Wm+DNG0+9i8q5trKKKVNwbayqARkZB59K4vw7Z+O/Ccl9oum+GbHVLW5vZrmHU31FYgvmHI81CC7Ed8fT3r02ihyvJyfUFBKKiuhwnwq0jxF4el1fSNYso5LeS8kvItSjmULcNIRlfK+8mPeqngmz8ZeFbp/Dy+G7e90t7+WYaoNQRNkTvu5iI3FgPTjP516NRRza/Kwcita/W559Jp3ivwjr2rXnhrRLfX9N1W4+1Nam9W2lgmIw5DMNrKcD3rovCUviq6e6vPEdpZ6dHJsFtYwy+c8OB8xeQYDEk9AMDHWt+iknpYfLre5leKhr/wDZW7w21kL5JFbZdA7JUB+ZMj7pI78/1HFanZ+NPGWo6TBq3hW28PWunahHePdHUkuJHCZ+WMIOM9ya9Kooi7O4SjzK1zhfF2l+ItP8b2/jDw5pUOsObE2NzZPdLAxXfuV1Zhjr1zVS30rxdqfxE8P+JtX0yCyt7eC4je2iuVl+zBkG3c3G9mJP3QQABzXotFOMrW8r/jf/ADFKHNf5fhb/ACOD1bSfEvh7xbqHiTwvp1vrEGqJGL3T5LkQSeagwsiOwK4x1BrS8MjxdqWpT6h4jtrfSbB7fyYtKjmWdt2fmkeQADOOAF4wea6qilfSzHy63TPNtGtvHPge0Og6T4ctvEmlJK7WUy6gltJBGxzskDg7sEnkdq1LzwvrniLwHqGk+JtSh/tG8lM8JgX93ZkMGjRTgFgCBknnk+1drRQ5N+vcSgl6djgF1b4omD+zP+EP01LrZ5f9q/2opt92P9Z5W3fj2rZ8QyeNLFLC50a30/WBFEVvrR3+zvO+Bho3OQvIPB9evp01FDYKNupwOgaZ4m1jx1B4r1zRrfw+LWyktY7ZLtbiSYsQcuygDaMcDrmm3OofEuG3l0m58IaZrJkDx/2hHqKQwlWyAWiYFuB1AzntXoFFDaatbQai1rfU4fTtL8U+EPhppuk6BbWmratbFVkWeXbGFZiX2kkcDOByOO3au3TcUXeAGxyAcgGlopyk5NthGKikkFFFFSUFFFFABRRRQAUUUUAFFFFABRRRQAU"/>
          <p:cNvSpPr/>
          <p:nvPr/>
        </p:nvSpPr>
        <p:spPr>
          <a:xfrm>
            <a:off x="173672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3" descr="data:image/jpg;base64,%20/9j/4AAQSkZJRgABAQEAYABgAAD/2wBDAAUDBAQEAwUEBAQFBQUGBwwIBwcHBw8LCwkMEQ8SEhEPERETFhwXExQaFRERGCEYGh0dHx8fExciJCIeJBweHx7/2wBDAQUFBQcGBw4ICA4eFBEUHh4eHh4eHh4eHh4eHh4eHh4eHh4eHh4eHh4eHh4eHh4eHh4eHh4eHh4eHh4eHh4eHh7/wAARCAIVAp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1ooorhOUKKKKACiiigAooooAKKKKACiiigAooooAKKKKACiiigAooooAKKKKACiiigAooooAKKKKACiiigAoorO1bXtD0llXVdZ06wZvui5ukiJ+m4ihJvYDRoqCxvLS+tkurK6guoHGUlhkDqw9iODU9DVguFFFFABRRUF/eWmn2kl5fXUFrbRjLzTSBEUdOWPAoAnorAHjbwYTgeLtAJ/7CMP/AMVW7G6SRrJG6ujDKspyCPUGm4tboSknsx1FFFIYUUUUAFFFFABRRRQAUUUUAFFFFABRRRQAUUUUAFFFFABRRRQAUUUUAFFFFABRRRQAUUUUAFFFFABRRRQAUUUUAFFFFABRRRQAUUUUAFFFFABRRRQAUUUUAFFFFABRRRQAUUUUAFFFFABRRRQAUUUUAFFFFABRRRQAUUUUAFFFFABRRRQAUUUUAFFFFABRRRQBzHxS8RSeFvAmp6xB/wAfEcYSDIyBIxCqfwJz+FeY/CP4X6L4m8OL4r8YfadVvdTd5ArzugVdxGSVIJJxnrjGOK7v48aTcax8MNVgtVLzQqtwFAySEYM2PwBqh+zz4g03Uvh1p+nRXUP22wVop4NwDqNxIbHXBBHPTr6V10W40Jyjvdfdb/M56qvVhGW1n9//AAxwd5aN8Ifi5pUOk3lx/YGr7Vmt5ZNwUFtpz67cgg9eo9a9L8SfEL+x/iVpPg3+yPP/ALQVG+1fadvl7mYfc2nP3fUda84+L9xbeMfjH4a0HRpluntWUXEkLBlTL7m5HHyquT9cVa+Kckdp+0V4Uurl1hg8uD945wv+scdfqRW8YKr7L2m7v+GxjOTp+15Nlb7+p33xZ+IP/CBxaa/9kf2j9ukdMfafK2bcc/dbPX2pPit8Q18BwaXM+lfblvnZW/0jy/LChTn7rZ6+3SvPP2rdQtJLrw9p0dxE9zE8kskatlkU7AuR2zg/lVj9q4BtP8MKeQZpQfySs6NCMlSuvibRrUqNSmk9o3+ep3XgX4gXfivxDLaQeFdQs9J8lprfU7jcq3ABUDapTHOc/ePAqT47f8kn17/rin/oxa7O2RY7eKONQqKgCgdAAOlcZ8dv+ST69/1xT/0YtczcXOPKrar8zanzWvJnA/CL4ZeDfE3wystS1TTXN/P5oa5S5kVhiRgCF3beAB2pn7O2u3mm6D4us2d72x0YG4tgXwDw+VB5wG2A9+pNZnwx+HGv+JvAFpeW/wAQNU0ywuDIp0+NHaJQHYHgSgHJGenevUdP8E6X4N+G+taTo6yzSTWczSzSEGSZ/LIHTgD0H/1zXdiqqj7SLle/Ttr/AFscuGpuTp+7bz7lv4U+Nf8AhOvDs2r/ANm/2f5Vy0Hlef5ucKpznav97pjtVT4cfEL/AITDXdb0v+yPsP8AZUmzzPtPmeb8zLnG0bfu+p61yf7Lt/Y23w71P7RdwReRfPJLvcLsQxphjnoODz7Vmfsy3Ed14v8AGN1EcxzOsin1BkkIrOpQgp1ElokrfgOFaTpwberf+Zrx/HDzr/UtMtfCF7eajbTmG2trWYytcAMwZjiP5AMDs33vbNafi74sS+GdJ8O32oeGnR9YjaSWF7oq1qAV6/u8scNnGB0rmP2co4z8QPGsxQGRZiqtjkAyvkfoPyo/aje2j13whJeKGtllkaYEZBQNHu478ZpqlS9tCny72v8AcDnPkqTvte33mrf/ABxSxvIZrnwZrEOiTtiHUJMp5q/3lQrg/wDfdej6r4o0TTfCv/CT3N4v9mGFZkkUZMgb7oUdycjiuL+P+paPL8ILlkuraVLsw/YtjgiQ71OU9cKD0rzrxxZ6pH+zV4WMiyeWlyJJRnpGxk8sn2+ZfzFQqUKkE0uX3kv68y/aShPV30b+79Drf+F6SBBqL+BNYXQi+0ahvOPy2bM57b673UfHvh6z8CDxkLh5tNdAYwi/O7k42YPRs5Bz0waxr3VfD/8AwolpxcWw09tF8lFLg/P5WBH/AL2eMdc1598NtJ0rUf2f7218VakNL06fUme2uW42MNoBGfvfMGGPr9acqVOSlaNuVpeuv5ihUmuVt35k/lpf7jptL+M91Ne2f9oeAdbs9OvZBHa3abpPNLHC4UooP/AWPtmu1+IfjjRvBOlR3mqebLLOxW3togPMkI69egHGSa8s1rWPHvwv0vTLmXxFo/iXQC6QW8bIFkKqD90gZxgfe3Ng449anx7kmufiF4O1Nrw6bY3EETQ3UsQkW3fzNxZkbg4BQkH0qvq9OdSKivdbf+fXqSq04Qk5bpX/ABt06HU6Z8awmqWtt4o8H6n4ftrsgQXMzMykH+IhkX5enIz1r1wEEAg5B6GvE/iJ4TvdR0qyg8ZfF6yaymnVrUyaPDGGcggEMjg4wTznHrXsunQ/Z9PtrfzjN5USp5h/jwAN341hXjT5U4b/AD/U1pSnzNS2+X6FiiiiuY3CiiigAooooAKKKKACiiigAooooAKKKKACiiigAooooAKKKKACiiigAooooAKKKKACiiigAooooAKKKKACiiigAooooAKKKKACiiigAooooAKKKKACiiigAooooAKKKKACiiigAooooAKKKKACiiigAooooAKKKKAA15r4k+CfgjWr970Q3umyyMXkFlMqqxP+yysB+GK9KoqoVJQd4uwpRUlaSOV8C+APDPg1WbR7JvtLqFkup23ysPTPQD2AApPiD4B8P+OIIF1hLhJrfPlT28gWRQcZHIIIOO4NdXRTdWblzt6iVOKjypaHmEvwN8FtpltYxyanCYJTK06TJ5sxIA+clCMDHAAHU10fxA8BaP42isI9Vub+EWLM0X2Z0XJOM53K3oPSusoqnXqNp82qJVKCVkvIRRtUL6DFZfizQrTxL4eu9DvpJ47a6UK7QsA4AIPBII7elatFZX1uaGN4L8OWPhTw7b6Fp0txLbW5co07BnO5ixyQAOp9K2GAZSrAEHgg0tFOUnJty6iilFWR5k3wO8Ctrn9peTf+X5m82QnHkE+mNu7HturoPA3gDRfB+p6nf6VPeu+osDKkzoUTDE4UKowPmPXNdbRWjr1GuVy0I9lC97HKeCvAej+EtW1TUtNub6WbU33zLcOjKp3M3y7VBHLHqTXmn7UKJJr3hCORQyNNIrKRkEF48ivdqoapo2j6pJDJqelWN88BzC1xbpIYzx90sDjoOnpVUqzjVjUlrb/KwqlLmpyhHS55+nwM8CLrH9oeXqDRb932M3A8j6fd34/4FXod9pmn32lSaTdWcMtjJH5TQFfk2dhjtjt6VcorOdWc0lJ3sXGnGLvFHlY+A3gUaj9qzqph3Z+ym5HlY9M7d+P+BV2+r+EfDuq+G08O3mlwHTYlAhhQbfKx0Kkcg+/uc9a3aKcq1SVuaWwo0oRbaR5fpPwL8D2GpreuNSvVRty29zOpiznIyFUEj2JIPfNdv4s8L6J4p0r+zNasluLdWDR4JVo2HdSORWzRROtUnZyewRpwjey3PMvD3wQ8E6Pqkd+V1DUGjYMkV5MrRgjocKq5+hyK9NoopTqzqfE7hCnGHwoKKKKg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vM/G2tfFPw7pmpa15fgyTTbQtIi4uTMY92FyMhd2CM84qoQ5na4pOyPTKK4rwpP8TLq8srnWx4RGlSp5kos/tHngFcrjd8uc4zntmovA/ip5E8T3HiTV7WC2sNcmtIJbho4UjjAXaueAep5OTVui02r7f52JVRNJ9/8r/od1RUFhe2eoWqXVhdwXdu/3JYZA6N9CODVXVtd0TSGRdW1jT9PZ/uC5uUiLfTcRms7O9i7q1zRopsUkcsayROrowyrKcgj1BrO8Ua5Y+HNCutY1J2W3t13EKMsxPAUDuSSBSs72A06K8/h1H4r6lHFqFjo/hfTbSQBltNQnna5C/7RQbVJHbt3ro/ButXus2M/9p6RPpV/azGC4hfLIWHO6N8AOpBHNaSpOKIVRM3aKzLfxDoFxqJ0231zTJr0Eg20d2jSgj/ZBzVu8vrKzeBLy8t7driQRQiWUIZHPRVz1PsKiz7F3RYoqhp2s6PqVxPb6dqtheTQHE0cFwkjR84+YA5HIPWo7vxBoNnfrp93rmmW942NtvLdIshz0wpOaOV3tYV0adFFcp428SX2ia/4Y0+1itni1a+NvOZVYsq4zlcEYP1zRGLk1FBKSim2dXRTJ3McEki4yqkjP0rmvhZ4ivfFXgmz1vUIreK5neVWWBSEG2RlGAST0HrQotxcu1vx/wCGBuzS7nUUVmXHiLw/b6iNOuNc0yG9JwLd7tFlJ/3Sc1dvbu1sbWS7vbmG2t4xuklmcIiD1JPApWY7omorOk13RI7+HT5NY05LycBobdrlBJID0KrnJz7Ut5rei2d/Fp95q+n295Ljy7eW5RJHz0wpOTT5X2FdGhRSEhQWYgAdSazrDxBoOoXr2NhrWm3d0md8EN0jyLjrlQcikk3sNuxpUUVyPirxXfW+vxeGPDOmR6lrUkXnSmaQxwWkWcB5GAJOT0UcmnGLk7IG0ldnXUV5+2tfEfQQl54k0XQ9T08yKkv9iNOZ4QTjdscHeMkcDnrXdXNzb2ts11dTx28CDc8krBFUe5PSqlBxJjLmJqKoaRrOj6wjvpOq2OoKhw5tbhJQp99pOK5/UdZ1KH4s6Vocdzt0+40yaeWHYvzOrAA7sZH0BxSUG3y/1orjcko83p+LsdfRXH2utak/xfvNBa5zpsejpcpDsXiQybS27G7p2ziuh1bWdH0dEfVtVsdPVzhDdXCRBj7biM0ODVvMSkm35F+ioIbmC6sxdWk8U8LrujkjYMrD1BHBri/hr4vS4+HlhrXizXLKCeeaZDPcyRwK+2RgAPujoB0oUG032t+N/wDIbktDu6Kjtp4bmBLi2mjmhcZSSNgysPUEcGqOp+INB0y5S21LW9Nsp3+5HcXSRs30DEE0rO9h3VrmlRTfMj8rzd6+Xt3bs8Y9c+lZbeJfDiras3iDSQt5/wAexN5HifnHyc/Nzxx3oSb2BtI1qKoatrOj6OiPq2q2Onq5whurhIgx9txGakfU9Nj0w6o+oWi2ATebkzKItvrvzjHvmlZ2uF9bFuiuL8G/Efw/4gFwk2o6XYXCX8lpbwNqEbPcKCArqDgkNngAH6mtGym1NfHGqLceINMl0uO1jaPT1Ci4t27u56hTg9eD7Y5t05RfvaEqaa01OjoqCxu7W/tI7uxuoLq3kGUlhkDow9iODSRX1lNezWMV5byXUAVpoFkBkjDfdLL1Ge2aizKuWKKzLvxBoNnfrp93rmmW942NtvLdIshz0wpOa06LML9AoqBb2za+ewW7gN2kYkaASDzFQnAYr1Az3pq39i2oPpy3ls16kYke3EqmRUJwGK5yB70WYXLNFQJeWb30lil1A13EgeSASAyIp6MV6gHHWqeoeINB0+8Szv8AXNMtLl8bYZ7pEds9MKTk00m9gujTopkksUcLTSSIkSqWZ2YBQvXJPpWcfEfh4PaRnXtLD3gBtV+1x5nBOBs5+bJ44zQk3sDaRqUVx/gzWtS1Dxv4v028ufNtdOuIEtU2KPLDR5YZAyefXNdNaalp93HPJa39rcJbu0czRTKwidfvKxB4I7g9KcoOP3J/erijJO/q19xaorN0vxBoOqXD2+ma3pt9Mgy8dvdJIy/UKSRWlUtNbjTTCiud8Hzam0mtNqniDTNUijvnWAWoUG1jA/1chHRh3B5HrzxcuPE3hy3soL248QaTFa3GfIme8jVJcddrE4PTtVODvZC5l/Xka1FNikjljWSJ1dGGVZTkEeoNQ6hfWWn2xudQvLe0gBCmSeQIoJOAMnjk1NtbDv1LFFZ0+vaHBqS6ZNrOnRXz/dtnukEp+iE5/StB2VELuwVQMkk4AFDTQXForN0zX9C1S5e203WtNvZ4/vx290kjL9QpJFWLnUdPtbqO1ub61guJVZ44pJVV3VRliATkgDqe1NpoLotUVzWs+N/Ddj4dvNYt9a0m8S3R9ipfx4llClhEGBPzHHTk+1O8G+MdE8S6dZSW2pad9vuLdZpLGO8SSWEkAlSBzxnB4FV7Odm7bE88bpX3OjorMm8Q6BDaSXk2uaZHbRymF5nu0CLIOqFicBh6dau2V1a3tql1Z3MNzBIMpLE4dGHqCODU2e5V0TUVm6lr+habcpa6jrWm2c8n3Iri6SN2+gYgmrlzdWttaPeXNxDDbRpveaRwqKvqWPAHvSs7XC+tiais0a/oTX0Fiutaabu4QPBALpPMlUjIKrnJBHORTb7xF4fsb5bC+1zTLW7bG2Ca7RJDnphSc80+WXYXMu5qUVx/xe1rUtB8Ey6lpF19nuRcQIsmxX+VpFB4YEcgmt6TXtEi1JNLl1nTk1BsbbVrlBKfomc/pTUG48y8191v8xOaUuX5/n/kaVFc943k1SOHTf7L17TtHd7+JJWvQpE6HOYkz/EewGCcdRWxPf2MF5DZz3ttFczKzRQvKoeQLyxVSckDvjpS5dLjvrYs0Vnabruialcy2unaxp15PF/rIre5SRk+oUkitGk01uNO4UUUUAFFFFABRRRQAVx3xr/5JZr/AP17f+zCuxrA+Iei3XiLwXqmi2UkMdxdw+XG0xIQHIPJAJ7elOPxIDS0D/kBaf8A9e0f/oIrzP4Y+GtI1jXPGV5rFhbaisevXEcMN1GJY4zwWYKwI3H5RnrhRXqOmQPa6ba20hUvFCkbFehIAHFc/wCAfDt7oEviB7yW3kGpatNew+UxO1HAwGyBhuO2R71sp2c2nv8A5oyUfcgn5fkzA8BW9tovxL8Z6Pptuttp6R2t1HbRDEaOyHdtUcDOB09K4fwNrWiX2n3OseIPhz4i8Talf3Mskt4ujLdwgBiFSNmPAUDGABzn0r1fRfD17ZfELX/EMstu1pqMFvHCisfMUxqQ24YwOvGCaxIvDPjfwzNdW/gm/wBAl0q4ne4S11WOUG1ZjllRozypOTg9K0hUj1erS/Df+vImcHbTa/6f5ifBJbuG21y3GjarpGkrfmTTbbUIGieON1yygH+ENnoT1pvx33f2X4c8zP2T+37X7T027Mn72eMZ9a67wpYaxY2Mv9u6sNSvZ5jKxSPZFEDgBIx12jHck5JqXxRolj4j0K60fUkZre4XaSpwykchgexBANZuqlWU+1vwsVGH7tx73/G5p1i+NJtGXwrqZ1y8a304RFLmSOQqyg44BXnJyOO+feuZg074rabHFp9jrPhjUbSMBVu7+CZbnb7qh2sQO+ee9Oufhz9q8FappN1qzz6vqc63dzqLRAZnUgrhAeEG0AL6VPJFO7lp/X6FKcu2pwXxIj02LwNNd+HfhtJoyWphkj1a4t4baWPEg2soBMrE8dcdcmuu+NNqNSXwXaSu4W41uFJCjFW2lG3YI6cZo1/wn8QvFnh260XxJrWg2sBQGL+zYpczuvK+aX+6uQCQo5rU1bw34k1qz8KSalJpMd9pWpJdXn2d5BEyLuAEe5SScEdcc55rp54+7d7O/ft/kc7i7Oy3TLXiiz0vwb4I1zVPDmj2GnXMVk7B7W2SMkgHaTgc4JzzXm3hy48JDwnbWt98J/FeqXM9uGuL9tDEsk8jjLSLKW3YJJIII4xXuGp2VvqOnXGn3kfmW9zE0Uq+qsMEfrXBadofxN0K0h0TR9Y8NXelQL5cFzfwTC6jj6AYQ7GKjGCcZxzWVKouWSk9Xbr69TWpB3jy7K/6Gr8G/wC1h8PNOi1m3vLe5h8yJUu4ykojVyE3A8/dxWB8boL2617wTb6df/2fdyamyxXPkiXym2/e2Hhvoa9A8P2d1p+jW1nfajLqVzGmJbqVQrSN1JwOg9B6etYfjbw3fa3r/hjULWW2SLSb43E4lZgzLjGFwDk/XFJVF7fn8wcX7FxXYx7nwt8RxbyFvipuUIcj/hH7cZGPrXN+C9Uu9F/Zlm1KydluYorgRuo5VmmZd34Zz+FeyTqZIJI1xllIGfpXHeB/Bb6b8Mh4P15re43pNHObdmKlZHY8EgHOCO3WhVb05KVt10S73K9nacWvPqxug/Dvwb/wi1raXOgadeSS2yma6lgV5pGZcs/mEbskknIPHauKW9ubj9nzxLY3MzTnS5p7COVmyXjjkXbk+wIH4V09tovxR02zi0TTtc8OTadFH5MV9dW8v2xE6D5QdjMBjk9e9XdQ8CmL4U3fg3SbhGuJoSDcXJIEkrNuZ2wCRk59ewq5TV23K92vz/Azpxa5Va1t/wCv62MPxd4Q8PW/wivb/wDsu1k1OPTBcf2g8Sm5MoQNu8z73UdM4A46U/VPC2g3vwhutX1DS7S81a40hryXUJYFNw0xi37t+MjB6AcADHSuv8SaHd6l8Prvw/BJAt1Np5tld2IjDbNuSQM4z7Uk2h3b/DlvDgkg+1nSvse8sfL3+VsznGcZ9s+1TOq7Ss+v9foVSppShdaW1/D/AIJ53471u7k+FPgqG5S/u49Xe1jv0s1LT3Efl7mjUAglmx6881meLp9IutDC+FvhR4p0jWreSOWxu49BEJjdWB+ZkJJGM9Qa9EuPBMl78OtH8P3F6trqelxQPbXkA3iG4iAAcA43DrwccGoE074pX8q2eqa14dsLIOpa502GU3TqpBxh/kXcOp5xWyqwUnZ/ab/Iy5Jcqv2SO4t2dreNpF2uUBZfQ45FeefDrP8Awtbx/wDaN32jzrXbuxny/LOMd8V6OK5HxV4UvrjX4vE/hnU49N1qOLyZRNGZILuLOQkiggjB6MORXJTkk3fqrfin+h0Si3FeTv8A1951rsqKWdgqjqScCvOvE9tB4j+MGneHdWjW40uy0ttQ+yycxzTGTYCy9GAHY8U+48OePfE0S6d4x1PQbXSd6tPBpEcpe6UHPls0h+VcgZxyela/i7wve3mp2Gv+HL2DT9Z0+NoY/PjLwTwt1icDkDIyCORVwUack2+/y00/EUm5xaS7fnqvuOb+JGi6R4TuNA8S+HdNstLvItUhtpBaxLCs8MpIdGVQAexyRxitHV/+S76H/wBga4/9DFLa+GfF2u6xp1744v8ARfsumz/aILLSo5NksoHyu7Sc/Lk4A4q34y8O+IJ/FemeJ/DNxpYvbWB7WSHURJ5TRuQSQU53cfSrUleMZSu/e/FWX4/mRJXTcV2/B3f4fkUrH/kv+of9i/H/AOjqqa3/AMIfN4s1UweD7vxdq+US6Jt0nhtiFAWPfMQiepC5PJzWvrHh3xDF8QoPFWg3GllZrVLO/hvRJkRCTcWiKfxY4+biqC+GfG+g69qk3hLUNAbTdVuzdzR6lFKZIJGADFNhw2cZwSOw96IuOmvT9QafvadV+X+ZV+CBuIh4tspbFNNSDVWKWMbh0ttyAlFI4/Lj0qh8CvCug6l4Bg1DV9Ms9UmknmVPtkKzCFBIw2oGBC85Jx1J+ldF4H8KeIvDfiLVnm1Oy1LTNT/0iaaRWW6+0lQDgAbBH97A6jgducbwh4P+Ing/w6ljoereHrl5Jnkmt79JmiiJY8xumG5G3KleuSDzVOafNaW6j+C1Eouyuur/ABDwrIvhXxR470TS4mXTrG2j1G1txkrE7Rksq+gJA4q38L/CPh3UvBFhrGs6RYatqWpx/arq6vIFmkd35wCwOABgYGOlbvgnwrcaUNUv9cvY9S1fV3DXsqR7IwoXasaDrtAJ69axbHw58QPDFuNI8J6n4fudGR2NuuqxTedbITnYDGcOBk4zipc07xT1stfRa/p62Hy7O2l3p62t+vpci+G7HT38aeFYWLWGk3J+xguW8qOWMt5Yz2Bz+dV/gT4W0Gb4d6Rqt9pNle37lpFuLiFZXj2yMFCFhlQMA4HfJrq/CPhZ9C0O/gmvft2p6jJJcXt2y7BJKwxwBnaoGABUnw10K78NeCNN0O+kgkubVGV2hYlDl2PBIB6H0olU0lZ6+787J3f3goO8brT3vxat+By+t/8ACHzeLNVMHg+78XavlEuibdJ4bYhQFj3zEInqQuTyc1D8GbVbmDxdo+paPbW1muqn/iVttmhgDKCY+m0jOOnGelXl8M+N9B17VJvCWoaA2m6rdm7mj1KKUyQSMAGKbDhs4zgkdh71a8CeFfEPhrxLqkk+pWWpaZqRFzNNIrLdfacAHAA2CP72B1HA7ctSj7Nq/RffoEk+e9uv4ar/ACMT4LeHfD81lrF3NoWlyXFtr90sEr2kZeIKw2hSRlQO2Olaugc/G/xOD/0DLT+tN0Tw1408O65eQ6JfaDJoN7qD3sv2uOX7THvILou07T0wCfWtrS/D17a/EbWPEcktubS9s4IIkVj5gZM5JGMY59TSlNN3b6fohKDSat1/W5jfDV4/Dt94m8K3EgSDTLk3tqTwBazAvgeysGFZeiXl5Y/DTxV48RSt/q3n31uSPmSJV2QA/RRu/Gtb4meDda17UYb3w9fWdlJPaSafqLT7gZLZyD8u0H5hhsZx1rr30jT30A6E0A+wG2+y+V28vbtx+VRKa5Obq7J/Lf77J/eaRT57dE7/AH/5Xf4Hi3hy48JDwnbWt98J/FeqXM9uGuL9tDEsk8jjLSLKW3YJJIII4xXpHwb/ALWHw806LWbe8t7mHzIlS7jKSiNXITcDz93FZWnaH8TdCtIdE0fWPDV3pUC+XBc38Ewuo4+gGEOxioxgnGcc123h+zutP0a2s77UZdSuY0xLdSqFaRupOB0HoPT1rWvUjJO3V/5/cZUYSTV+n9bnL+I1/s74s+G9U2gJqFrcabK+ccgCVB+atXKaTuh+IFr48Zj5Or6xcaSTv48kKEh4/wCukJ/76Fd38R9B1LXdFt10Se1t9Us7uO6tZLnd5YZTg5KgnkE9qqah4PuG+GVt4asbiKPULSKF4LhydouI2D7ycZwWB7ZwainUUYpv0+Td2y6kW5NfP5rRfozHsLye3k+Ivi+JQ0sLNbW3y54tof5b2P5VY+Hfgrwvd+B9NvdU0XT9UvtQtlurq7uoFmlkkkXcx3sCR14x0rf8GeHX0vwaujat5FxPP5z3xiyY5HlZmfGQDj5sc9q52w8P/Ebw7aR6L4c1bw9daRFlYJNShm+0wRk8KNh2vtHQnFHMtYp9vwVv+CFnpJrv+O33bFPwJJJa+FPG3h0StLaaNc3NvZln3FITGWVMn+7kj9O1Wfgv4V0H/hAdC1S60myu9ReJZhdTwrJKhB+XazDKhQBgDpit7w/4SOjeDtQ0lLz7ZqGoCaW6u5V2+dPICCxAzgdBgdhV7wFpFzoHg3StGvHhkuLS3WKRoiShI9CQDj8KJ1NJWevu/Oyd394KGsbrT3vldq34HkOo65e2nxM8U+HLG4bTX1vUba3fVHBCWy+TyFP/AD0boucV6F4v8Fqfho3hfw1AiLEY2WBpNouQrhmR29Xwcn1NJB4ES71XxedcW2uNP12WF4URj5kexNu45A2sDyCCalstC8aL4TbSJfEkMN/aTqbLUY0MjTxKcqs6MByRwdpOfXrmpVItR5XZrl/BL8u3/BJjB80rrR834t/n3MTSJvBVv4h0uHU/AUnhXVhMBZzNZpHE8pBGxZoTtc4zw3XI4r0+vO5/DfjrxHf6fH4vvfDsWmWN5HeCPS45vMmdM7QxkOFH0r0SsqzTtrqXTTTeh5t8L/8Aj18ef9h68/8AQVql8EfCPh+/+G2mX+saTY6pczo+Hu4Fl8tBIwVE3A7R1PHck11Hg3wzf6ND4mS6mtnOq6nPdweWzHajqAA2QMHjnGfrVv4a6Fd+GvBGm6HfSQSXNqjK7QsShy7HgkA9D6VcqiUZWf8AL+CdxODc1daXl+LVjC+B58nQta0yPcLbTtbura2Qtny4wwIUewyaZ+0MGPwxuwr7GNzb4b+6fNXmtv4eeHb3w7Fra3stvIb/AFae9i8licI+MBsgfNxzjI96xf2hYxL8MruJiQHubdSR15lWhNSxEH5x/QGuWlNeUv1NDUPh34Pn8PT2c2hWMkrwNuvGhU3LPjJkMv3i2ec5rm9A1bSNW+CGj3HjSS6mheRbcpGXMl26SlUTavL7toyO/Nat3o3xNktTolv4g0D+zGi8n+0HtpftwTGM7QfLLY4zx64FWNe8BbvCOi6T4evEs7vQp47ixluE3qzpnO8D+9kkkU1JWtKW7Xy3v+hKT0tHVJ/PbQ4fxYIbbV/C19o/w/8A+EXjXW7eP7a8UEE0gbgx7IySQQTkse35dH8RtMttY+Lvg2xvU8y1eC7aaMniRQoO0+oJAyOhHFHiDwn8QvElla3Gr6toEF/pt3HdWNraRyi1kkRs5mZsueMgBQOtb934e1i+8aeGPEV1JYKdOtJo71I2fmSRAP3eRyuQepBxV86XK76rm/GOn4kuLaaS35fwlr+BH468M+G7b4fa3Fb+H9JhjjtJ7iNY7ONQsojIDgAcMPXrSfCbQtDtfBeg6pa6Np0F/JpsRkuY7ZFlcsgzlwMnPfmuo1uwj1TR73TJmZI7uB4WZeoDKRkfnXLeANJ8caItrpGrXnh+fRbKAQwPbRyi5kCjClsnaPfGaxjNuElfXT9TaUUpRdu/6f8ABOZ+EXhjRtWTxFfazp9rqZXXbuOCO6iWVIl3AkqrAgEnqevAq14Mkj8O698RbDS4BFZaeY7u3tkHyI7QFmCr2BKjiup+HPh698OWGqQX0tvI13qlxeRmFiQEkIIByBzxz/OmeH/DN1Y+MvFWrXj20tnrPkCKNWJYBIyrBwQAM57E1Uql+ZX05V9/u/8ABJjC1m19q/y1PLfA+o+HZPDMVxrXwx8TeIdRvd013qJ0NbkTOxPKSM2duMAYx0ra0hdQi+A3iq1vdP1Kwt4BdpYQX8TJMlsRuQEHnjJHfpW9p/hz4g+GIBpHhXU/D11oySM1uNUim863QnOwGM4YDJwTzWzqHhzWbv4daloF3rC6hql7BMpuZl8uMO+cABQSEGcDqcVpWqxafLs/626W/wCGIpU5Jrm3X9b/ANeZX+GvhXQbPwtoeo/2TZSambOKVr2SFXn3sgyfMI3d8DngcVx9no2n+Gre/tfGXw+k1lXuppW1qC0ju2kjdi25/wDlpHgHBwOMZr1Tw7Yzad4d0/TpnUzW1pHC7RnI3KgBIyOmR3FcfJpfxUtEbTrHXfDl/ZMWAvNQglF2qsT2T5GIB4PGe9Q6jdSWo4QtTimuxl/FxtMm+B8X/CPSqdOLWi2bqxICeYoX73PHvzxV7x94J8L2vw51eVNFsjewWMky3phU3JlVd28y43FiRknPNS6x8P5/+FU2vgzSbuFpYHiczXBKK5Eokc8AkZOcD6V1fi/TZ9Y8J6ppNs8aT3dpJBG0hIUMykAkgE4/ClKooq0Jfab/ACsyqcLyTkui/Nnn3ja6mvvA3w8vLhi80+q6bJIxOSWK5JNT/EnTYNX+Lfg3T7tj9mlgvPOQMV81AoJQ47HGCO4yK1dY8HaneeEvCOkxT2Yn0W7s5rlmdtrrCuG2Hbkk9sgfhWT8TbC71D4seDobC/awu0t7uSCcIHCsqggMp6qehHHBPNaxlH2i5X1n/wCkmck1S17RXz5hvxf8PaF4b8LR+KNB0ey0vU9Lu4ZYZbOBYSwLhWVtoG4EE8GvUY23xq2CMgHB7V59deGPG3ia5t7XxlqOhR6Pb3Czm30uKXfdFTlVkMhO1cgHAzn8jXodc9R+4ot3d392n/BNYr320rK3+YUUUViahRRRQAUUUUAFFFFABRRWT4t1618NaDcazewXU8EG3cltHvc5IHAyPX1oSu7IDWoqnPqdhbWUN5eXUVnDMUCG5YRZZvur82PmPp1pdZv4dK0i81O4WRobSB5pFjALFVBJxkgZ49aGmgWuxboqloOpQazotlq1qkiQXkCTxrIAGCsMgEAkZ59au02nF2YJpq6CiiikAUVjt4isl8Yr4W8q4+2tZG9D7R5ewPtxnOd2fbHvRZ+IbK68VX3hyOK4F3ZQRzyuyjyyr9ADnOePQU+V9hOSRsUUUUhhRRRQAUUUUAFFFFABRWPF4ispPGE3hdYrj7ZDZreM5UeWULbQAc5zn2/Gtim00CaYUUUUgCiiigAooooAKKKKACiiigAooooAKKKKACiiigAooooAKKKKACiuZ8UePvCHhm5FrrWuW9tccZhVWldc9MqgJH41d8L+KPD/AIntnuNB1W3vlTG8ISHTPTcpww/EVXs5cvNbQnnjflvqbNFFFSUFFFFABRRVe2vrK5uri1t7y3mntiFnijkDNESMgMByuR60AWKKKKACiiigAoqjrmsaXodi19q9/b2VsDjzJnCgn0HqfYVzuh/E7wJrV+ljp/iK3a4chUSWOSHcT0ALqAT7CqjTlJXirkynGO7OworH8UeIrLw6mnvexXEgvr2Oyi8lQcO+cFskfLxzjJ9q2KVna5V9bBWP4v8AD1l4o0R9J1CW4igaRJC0DANlGDDkgjqPStiihNpproDSaaYDpRRRSAKKKKACiiigAooooAKKKKACiiigAorH8VeIbLw5bWlxfRXEi3d5FZxiFQSHkOATkjj1/lWxTs7XC+tgrH1Dw7ZX3ijTPEUstwt1pscscKKw8thIMNuGMnpxgitiihNp3QNJqzCiiikAUUUUAFFFFABRRRQAVyPhTWr5vEHizS9XuxMNMuVlgJRVKW8kYZR8oGcEMMnn3NddXkvxZmm0nxYyWu4SeJ9K/sqPC8ef5qqpJ7YSV/yrSlHnk4LdrT13/QmbUVzPZf8ADfrf5Gt8IfFOt61JqsfiGVC5WPULEBVXbaS7ti8AZxt6nnnrWdfeLPESfBbVPFkWolbyS7d7GQ26fuoPtARFwVwflzyQTzR8VZl8FzadrVnEwjfS59GAVeAxTdBnH+0pH41N8UNNGjfs/wA2lDH+i2ltEcDGSHjBP55rpSg5Rklo2l+Ov6feZRcr8rfd/h/m39xV+PNjrlxpGk3lv4g+zWbXlrGbT7Gj/vi/E2888ZHy9Dit7VNL8Rab8P8AxOviDxR/bzSafMYm+wR23lARtkfITuzx19Kj+MlvcS+ArS4gt5Z1s721uZliQswjRgWIA64HNSap4v8AD/iz4feJpdAvHu44NOmEjm3kjUExtwC6jJ45x0yKzbk6NktE309P6/AdO3totvouvr/X4mH4JsPHmreAdDu9J8TWmhW8VjGsFodPW4M4VQA0jsfl3EdFHAPc12nw18QT+JvBtlq13FHFdPvjnWM/L5iMVYj2JGce9J8Mv+Sb+Hv+wZB/6LFYnwC/5JzD/wBflz/6OaqrvmdTTZ/qyaKtCD7r9Dp/Ff8AwkT2UMPhs2MVxLKFluLoFlgjwcuEH326ADI61xNrrPiTwz450bQda8X2fiVNVd4niFlHbzWpC5VsITkE8c/hVr40TvbtoT6kb0eGPtL/ANs/Zd+duz5N+z5vLznOPauL1bVfBNprHhnX/DGkCz8PWF+WvtUisHjjLMjBV5Xe+OecEDIHejDwulpdPy/Xp5dx1pWe+qX9adTuJf8Ak4KH/sW2/wDR9L4f/wCS4eJ/+wZafzNUPEmq2Og/GfTdb1aV7bTbzRjZ29z5TMjzGYMEyoODjnnAp/8AadloHxw1A6vI9qusWdrBp7mJ2WeQMQVDAEA5I6460Ri2o6fZf5sJyV5a9Y/kj0PU7yHT9Oub+5bbBbRNLIfRVGT+grz3RV+I3izTIPEdt4os/D1tdDzbXTl01LjMR5TzJGOckddvr+Fdz4m03+2PDuo6Vu2fbLWSEN6FlIz+tef+E/iHovhrw7p/hzxWt7petWMK2ptWs5ZDPsG1WjZFIYNgY56/nWVJNp8qu9PPvfT7i6jWl3Za/pb9TqxN42fwdD/oelReIWYRy7pGMCDdgygDk/L823PtntXJalrHirwb4h0aLWfGlj4gj1O/jtJLD7BHbyxK/wDy0TYxJAJH3vUetP8AH2r67qHgPS9UvNL1HSrGXUUbVLe3ZvtK2W48ttAZcjaWA5GcZrkfE994Eaw0nUPBOigadp+r211qepw2DosMatjaWZQ7nnOBnGMmt6MLy95aN2enp16eRlUkuXR9NPx+877x/rniS08feG9B0G6giXUobgSCaJWQFQCHP8R2jJ2gjJwDVrUNQ1rwL4K1LVvEWunxJcow+zYsktvmbCqmEzn5jkn0rO1u7t7/AOLngW+tJBLb3FhdyxOARuVo1IODz0Na/wAYvD9z4k+H9/p1lH51yNk0UWceYUYMV+pAI+prLRRhGStffv8AE/0LTcpzcdbbdvhRi6nbfFDTNIm8SS+K9Nnkt4DcS6R/ZqrBhRlkE27f0BwfWu78O6nDrWg2GrwKUivLdJ1U9VDAHB+leHLbfA1oBbr4Z1Jta8v/AJBO2++0eZj/AFfXbn3zivcfD1rBY6DY2drZNYwxW6Klsz7jCAB8hOTkjpnJqq8Uo7fgl+upNFtvf8b9vuPONXbWX+PF3Z6HJBb3NxoMatdTR+YtuglJLbMjcegAyBzk9MVqaNqHivw94607w34j12DX7bVoJpLe5FmltJFJGASpVTgqR+OadY/8l/1D/sX4/wD0dSeNP+SxeBf9y+/9FCnF35Y23T/9uYSXxy7Nf+2kmrar4m8ReLtS8N+F9Tt9Fg0qOP7ZfyWouJDK43KiIxC4wOSaXQtY8RaF4xtPCnirUrbVl1GB5bDUI7YQOzpy8boDt6HII9Pyzn1O3+H/AI88Q32vJcQ6JrJiuYb6OB5Y4pFXY0b7QSCeCOMUtjfw+PfiPout6Kly+h6JDM5vZIGjS4mkXYETcATgAknFEY6LT3bavzt39dLBJ6vXW+i8r9vTftqPbVPGWr/EPxP4b0nVoLC1tI7ZormW1SX7MGjJIVeN7Mf7xIABqLSNT8cza3qngWTWbWTUbREnGuGxXAhccDyQwUybuB2wCTnve8Gf8li8df8AXOx/9Fml8P8A/JcPE/8A2DLT+ZpK2isvhT+dkVK9279SXwRqviC18Y6l4P8AEmqRavNBaR3ltepbLAzozFWVkXgYOMYqlZ33jLxvcX934f8AENv4c0i1u3tbd/sCXUtyUOGc7zhVz0xzxU9l/wAl+1H/ALF+P/0dXnUHhz4beGb7UtP+I2kXEFyLyR7S+P2oxXULHK7TEcbh0IxVwjGTvbW3Zd7bbESbSaW1+/lff1PQtM8Ya5aeH/FdvqkFte634bUktApWO5Upvjfb1HGcgenFM8N2/wAQNQtrLXrXx5pGp29x5cklj/ZqLAqtgsqyoS+QM4z3603wInh3RPDWt6x4P8G6mlrkeWhLmTUFUfeRZWLADc3YZ7AniuP8T6n4CvlMngG1u7PxoZE+zw2NnNburl13CVdojK+ucinGKc2ox7dF21uui/ITfuJt9+v3a9f1PeK43xJZ+OtQ1G6Nj4k0/wAM6XBt8mZbRbqWYbfmL+YQqAE44546118PmeSnnbfM2jft6Z74rxi71DwrB421yP4mw3E96b3GkRT2000DW2BsESKCu7PXjqcetc1GLcnb8r/gbVJJRu/8v+GOx+Gfiy41XStaXVr61vn0W6eB7+2ULHcxqu4SYBIB65xx6Vm6JJ8QPGmnx+IrDxNa+G9PnZms7NdOS5aSIHCtI7ngnHRexrL+GcljPqvjLwvcWUmjXWqM1xa2EkJQpatEFDfKNo4I+XORyOxq34N8daR4P8O2Xhfxh9r0rVbBfsqIbSWRblVOFeNkUhgRj8a3lC0m4rWytp5a6bb/AHGSlok3pd/npr6foaXjTXPF+h/CO/1W+a1stdtWVRLbASRsPNVQ4VgQNynoc4z26DV8M2XjGXUINa1nxLB9ilh3tpENggWMleB52dzEd+ACfauZ+J+q32tfA/WNRvtJl0vzJE8iGY/vDF5ybGZcDaSOdvOPWvTIFD2MaN0aIA/lWcm4027K93+S/ryNEk5LXT/g/wBep55pd5418dRT6voXiW38N6QtxJDZhdOS6luFQlS7lzhckHAFaXhbxRq//FQ6LrkMFxrehp5mbYFUu42QtGwBzgnGCOxrnvBnirSfhzoh8K+MJLjTZbK4lFrO1rI8V1EzllZGRT64IPStPwW19ea/4o8eLpd6La5hjg061kTy5rhIlJLbWxjc33c1dSOktPdto/u6/mv8iYv3lr719v66efoVPCz/ABC8SaNa+JtO8daQxnQSHS/7NQwRk9Y2lDGQEd++a2fiPrms2OoaDomnajZ6M+qvKkupTxCVICiZCqrEAsxPG70rg/Fms/DjUrO4l0fT7/TPGrRlre3tLKe3u0uCMgNsUK3PXJORzXc+J9ZsdO8PaTa+PdEe8tLi1Bv7oWvnwW8yqM7lUEjJ3YYDjH5VOPvJ8vXa369bf1uTCWjV+m//AAOn9djW8Jaf4w067lj1/wARWeu2bR5jmFkLaZXz02plSuO/XNaPi3UX0fwtqmqRruktLSWZB6lVJH615x8OJ9Hn+ICt8PTef8IwbOQ6gGWZbVZ92UEYk6NycgcYr0/WrCHVdHvNMuP9VdQPC/0YEf1rnrxaev5W/A2oST+/vc4v4ZR6X4a+GUHiTU5Ast3b/wBoaleuheSQv82TjJIAIAA/Kl8N+LPhr4h8bRXOiXiT6/LbvCrrbTxl4x8xDZUKcbe/PpWV4R8aWPgXw/b+GPHX2jS7rTs28Nx9lkkguowfkZGRT/DjIPpUUutrr3xo8J3tnb3Cab9kuxbzTxNEZzs+ZlVgG2/dAJAzzXTKHNUk7OzvZra1m/6Rz83LTS66XT9V/wAPcuS6n401n4keJfDOka5BptpZx28kdzJaJM0G5MlVU43FierEgAcDmtLxDq/iLR00DwpZ6hb6j4i1NnDahcW4jjSNBueQxocZwQAucZqLwZ/yWLx1/wBc7H/0WazvjZ4cs77WNA1/VtJuNV0ezaSHUILff5iI4G2QBCGIVhk47VmuXmhF7WX32/z/AK6msr2nJb/8MWbi88Z+C9T0qbX/ABJb+ItK1C9SylJ09LWW3d8hGXYcMM9c10Hiu18Z6hqAtdD1ix0LTlhDvetbi5maTJ+UIxChQByTnrXnPhvT/g5f+INOXwf4evNWvEuUZpImu1S0A+YSOZSFwCOnOav+OL7QbX4j3o+I4uG0P7NF/ZAeKWS1L4PmZVAQZM+oOB+FXKF5JW116JemnUiMvdbvpp1v179Dd8A+INYvtb1/wne6/Z6tc6fCjwarb26JkuDkMikruU44H41yXgvQPG03jfxfBaeP/sl1BcW4u7j+x4X+1Ex5U7ScJgccdav+AtR0ew+LN5HDpb6JZavYxR6PC1oYhcCMsWYKB8mcE4bBPB71Zs/EeleCviX4sHiSS4sxqs1vLYMLWSQXAEe0hSinkE4xVJOMnyrVx7Le66ffdf5EuzSu9E+/Sz6/r/mdB4p1rXrrxXbeDfDV1b2d4bM3d7qE0Pm+RHnauxMgMxb14xVbS9R8VeGvGGl6D4m1q31611dZRbXa2i20sUqLuKsqnaVI6Hrmuc+KPh/w+fH1t4o8V6Tc3/h2508QyzQib/RJVO5XcRkNtKnHfntUvw90/wCF1z4usrnwP4evLp4Fkd9SDXKw2zbcAHzSAzHPQA46/SYRj7NO3R30W+vXp/XcqcnzNX7W19PvL9vqXjbxB458VeH9L1+DS7XT5YDHcvZRzvEGTOxVOAcnJLMTjGB1r0XSILy20y3t9Qvvt93HGFmufKEfmt3baOFz6CuJ+Hf/ACUnx/8A9fdr/wCiq9ArCq7KMUukfyRpT1cn5v8AM820+OPxJ8bNXOpRie38O20KWcLgFFllG5pcf3sDAqfx143+GMj3nhnxVqEcjRMFnge0nOxuCMMi8HpypqHXBP4L+JF14saxubnQ9XtUhv5LaIyPayx/dkZRzsK8ZHf8M5/j/wCIOg+JPh9rtn4WluNUlNo4mdbWWOOCPGWZmdQOmcAZJJH1rRR5lFpNpLp0fX8dRN2lJXs2+vVWND4sz291o3g25s3L20uv2Lwsc/MhyQeeenrzXV+LY/FFwttaeG7ixsRKzC5vbhDK0C442R8BiT6nAxXCeOA0Xww8E6k0chtdPu9Ourt0Qt5USp8zkDnAz2pPiJrmkahqHhvVtVuLufwJcwSvNJBHKInl4Cecqjdt64Ujk5yKr2e0V0lL8l+Ltp3JVTRSf8q/N/lf5Gh4e13XdI+Idp4R1nxRZ+JRfW8svmx2kcEtq6c7WVCRggHrzmi81DxZ4j8a6zomk+K7TwymlvGkcRsUuZ7kMm4yEORhewx+NcsmqeErD4geFtc0PSv7M8NIJ7cX62LRR3E8iAKANu89huIx154NdF47174dTandWHxA0N7KWB/Ltrm4spG+0R4zujliBIHJ4yCPr0bh70Xy62fRb37bbW087kqWklfS669Ld/W+vdWOoutU1rwz4Cv9V8RSWl/e2MUkm61RkWYD7mQfuk8ZxwK4rxQvxBs/BVx4j1LxhA9nNbo13p9tpyRmCKTAfypcli6gnBb/AAq54Oe8b4Y+JWvbK91HSfMuf7Ltr92Waa12/KpZvmAJzgnn9K4zw9r3hXUNPstI8TfFK6vNMHln+ym014UXbyIpJypLqDgckZxTp03zS07dL6drdH/Vxzmklr36/r/Xoz1DxZrl1oljoGgeG1jk1HVGFvZyXRLLHGiZaR+7ELjjuTWRrdx478D2f/CQat4ntvEmlxSoL23bTUtpIombBeNkPJBI4bsKt/EKORNT8LeN9LgfUrLS5JPPSzHmM1vMm3zEA+8BweO1Y/jbxnpHjrw9ceE/BslzqeoX7pBKy2kqR2qbgWeRnUADAP41FNN2sr66/f8Ahp19SpNLSTsraf119Neh1eo61fWvxF0K0W8VtI1aynCRbVx5yYcMGxnlSeM446VjDxZrX/C3xppmT/hHS504LtXP2sRCbOcbuny4zj2q18UY49F8O6JrYZ9mgX9vK7hdx8n/AFUnA/2Wz+FYc1lOfg+niXySb9b7/hIgAAW/1vmY/wC/RxSpxhZS6fD973+Sf4BJy26vX7lt96X3nXaPq2oX/wASNcsFuT/Zem2tvH5PlrgzyZYndjPC7RjOOa2fEbaymkTf2BDaS6iSqxfamIjXJALHHJwMnHfFc38I5F1DSdT8SLyus6nNcRErgmJSI4/fomfxpPjPJqcPhBJLD7Z9nF5D/aP2Pd532Xd+82beR2zjtms5Q9+MPRfPrf5lxleLkvP/AIFvUwNd1bxb4K1LTbnWPG1hrcd5ex28mmHT47d1RzgvGVbcdvvx61sfEnxB4g0rxd4V03Q3jP8AaUlxHJDKq7HIQbCxxuCqTuO0gkDFee+LLzwDceHoLjwJonnQ2d9b3Go6jFYyL9niR1zud13MTkHAyeCT0rtfE9/aap8RPhxqVhMJrW5+1ywyBSNymEEHB5H410cmsXJfzdLfZuv18zFS+Kz6d79X/wAANUu/G3g/VdKvtY8TWuu6ZqGoR2U1v/ZyWxt/MyFZGUkkA/3uw/GtXxrreuS+J7Dwf4Znt7O/urd7q5vZo/MFtCp25VOjMW6Z44/Kp8b/APkDaD/2MFn/AOhGofGs58K/Emw8Z3dvcSaRNpz6fezQxGT7MQ+9XYDnb1GRWcLTUW1rr+CVvxNJXjdLsn+LT/A5/wCJNv4s0u08PWevazb69bTa7alLtbNbaWJw5+VlUlWUjOCMEEd817NXjPxK8Yad4os/Dv8AwjwuLvT01y1ae8a3eKINvIVFLgFm6k44GOTzXs1TV5vZrmVnd+XboELc75XdWX5sKKKK5zYKKKKACiiigAooooAKKKKACiiigAooooAKKKKACiiigAooooAKKKKACiiigAooooAKKKKACiiigAooooAKKKKACiiigAooooAKKKKACiiigAooooAKKKKACiiigAooooAKKKKACiiigAooooAKKKKACiiigAooooAKKKKACiiigAooooAKKKKAOY+JmgX/AIi8M/Y9NlgW5huYrlI58+VN5bbvLfH8J/wrCv8AVviRqdncaR/wrywtBPG0P2ufWY5IFBGNxRV3ke3WvRKKuM7R5Wrolxu+ZOzMbwRon/CN+E9N0M3DXJtIRG0p/iPU49Bk8D0xWzRRUyk5ScnuxxioxUVsgooopDCiiigAooooAKKKKACiiigAooooAKKKKACiiigAooooAKKKKACuC8SaprWveNz4N8P6idLgtLdbjVL6NA0qhj8kSZ4ViOc9h9Oe9rzjw3t0r45eJba8Kxvq9nb3NmTx5ixja4B9Qe3oM1rRScn5Jv8Ar8/kRUbUfu/r9CabwR4i0aI3vhnxv4gvL5GVhbazdi4t5gDyh+UFcjPI5pPHG8/FL4fGRVV995uCnIB8kZwe9drruq2OiaRc6rqUwhtLZN8j4zgew7n2rifGsqT/ABP+Hs0e7ZI14y7lKnBhBGQeR9DWlKcpTV/P/wBJZMoxjF2OrsvEVldeKr7w35VxFe2cEdwTIqhJY343IQSTg8HIHNO1TX7PT9f0vRHiuJbvUvMMQiUEIqLlmckjA5A4zya5f4k/8SPxR4c8ZqxSGCf+z9QI7wTcKx9lfB/GpfCQbXPiHr/iNwGtrDGk2Lf7vzTEf8CIGf8AZqIwTipdLO/qv+HTHKTTcfS3z/4Zl3xN490rRdVbSYdP1fWtRjUPNa6VaG4eFT0L8gD6ZzyOK5rTNastd+N+nXdl5ybNCmjlhniMcsLiUZR0blTyPzBrQ+EX/IW8a/aMfb/7el83PXy9q+X74xnFV5fsv/DRsHk7fP8A7Abz8evmcZ98f0rSEYxla2tm/vjcmbbT7XS+6SRv+JvHWl6LqTaXFY6vrOoogkltNLtDcSRKejP0C/nmr3hHxRpfia2nksBcwz2ziO6tbqExT27kZ2up6fqOvNeZ+Df+Fgf8JP4y/wCEd/4Rfd/bMn2j+0/P87GB5eNnGzb0z711XgTRPFFv441fXvE11oHn3VpDC0GltJwVJ2swcZHGRnPP4UnSgo6vWyf67C9pLm072/G39fd5nfUUUVzG5xGlXt5Z/GLV9Iubu4ltb7TYby0ikmLJEUYo4RTwM5BOK53xL4m1e3+NNgIbmZdCs5YNNvIhKwRp7hXZSV6EjC89uPWtn4jsmkeOvB3iRm8uL7TLp9w2cDbKh25+jLmuetdKm1z4O+ItcCMl9ql3Nq0DfxDy3zEAT/sxjH1rrp8qUaktrWf32/8ASTCabbgt3t93/wAkjrPH97dv4t8IaDZXk9u11fPc3HkzMhaGFCxVsdVJI46GtPxZ4w0vw7PDZzQ3+oajOpeGx0+3M87qOrbR0HuSK5TwZqUfi34oNrsL7rew0G3RRnpJcfvDx2O0YrMf/hNP+F0+KP8AhHP+Ef8AP+y2uP7V87Pk7f8Aln5fbdnPvikqWqhLom39/wDlYPaXTmvJL+vmzvPCPjLS/ElxPZRW2oadqNuoeax1G2ME6oTgNtOQQfUE9RU/xC/5EPX/APsG3H/otq5fQtE8azfEax17xRdeGIzbWUsAi0xpvMkViOokHIBxznj8a6j4hf8AIh6//wBg24/9FtWNWMVblNqEpOWvf/Iq/DmaG2+GOg3FxIkUMWlQvI7HAVRGCST6VkP8VdCU/aP7H8SNpPU6sNMf7GF6bt/XGe+2sLxR9q/4Zjg+y53f2Ta78f3Pk3fpn8KuR2/xXuvDq2sf/Cvv7PmtBGuPtWPKKYHt0/CuicIuc5S7tb2OeEmoQiu3qdrr/ifRtF0iDU7y6LwXJVbVYEMr3DMMqEVeWJFZXh3x/p2raxDpNzo+vaJeXAY20eq2Jg8/aMsEOSCQOaxba81Hwn4X8H+E7WLTtV1y7UxWszyH7NGEQkybgNxAU4GACc1meKLbxFD8RPBMviDW7G6eTUJPKtbS18qOMCM5bLMzN2HPA/GpjShzOPrZ+g3UlyqXW12js/EfjrR9B18aHd2+oTXr2n2qJLaDzTN8+0RooO4uTk4xjAJzUc3jyxtvDUOvajo2t6bDLeJaCC8tlimDMcBipbhPfP4VkXMUcn7Q1o7qC0Xh1mQkdD52M/kTS/H2GO58HWVvMu6OXVrVHHqC+DUxhBuEbfFb87FzlJc7XRf+23LVz8T9DtrpftGl6/FprOFXV305lsjk4BEh52k98YruAQwDKQQehFcl8YUUfC3xAoUbRZNgY4GOlbnhdmfwzpbscs1nCSffYKiSi4c0UNOSlZ9Tyr4w+II7zxno/hvUNA8UXWkpJN9qtrW3ZRqJ8sFfKKsDIFJ+YcYrodA1zwp4J8HWd1BoGt6Fp97qAthbXyMJYXbPzsJHJVPlJ4J7nFTePP8Akq3gD/rpe/8AokVH8coo59P8MwyqGR/EVorAjIIJbNbwacKcO+/32ImmpSn2X6HQ+GfFsOvXtzBFoevWMEKeYt3f2RggmXPVCxyfXkDisab4o6N5rNY6L4l1SwRir6jZaa0lqu04Y78jIGOSAa2Pif8Aaf8AhXXiD7Hnzv7Pm27euNpzj8M1P8Pvsn/CCaH9i2/Z/wCz4dmPTYM/jnOaxShyuVu36ltyuo33v+n+ZMPEWlyeFJPE1pObvTktnuQ8I5dFBJABxzwRg4561zM/xT0NLK3votI8Q3VlJCss91b2BkhtAyhsSuDgEA8hd2K53wln/hWHxA8nP2D7bqX2Lpt8vZ/DjtnNdN4Vhij+B1nGkaqh0LJUDgkxEn8yTVShCClJq9rfimwi5ScY33v+DSJ9c+Iuj6Y4MOm65q1sqB5rvTrFpoIFIDZd8gD5SCcZIFdTpd9a6np1vqFjMJra5jWWJx/EpGQa4/4WQxR/BrSkjjVVbTmZgBwSwJJ/EmnfAkk/CfQskn9045/66NRUpxipJfZdvXf/ACIp1JS5G/tK/wCX+Zs+LPFWl+GxBHdpd3V5c7vs1lZQGaebaOdqj09TgVW8J+NdO8QahLpv9n6tpOoxxed9k1O0MErR5xvUZIIzx1qt4o1/Ul8YWXhnw/Z2D6rJaPdPdX27y7eHcFOAvzMSR0BHQZrmbC31m3+Oelf27rFvqN2+kTsEt7fyY4F3DCgZJOTk5J5/CinTi469U391/wDLqVUm09Olvxt/mdRqfxA0aw1nU9Ha01O4v7Dyv9HtrbzZLguhcCJVOTgA5JAA9as+EPGem+JLu4sY7PUtN1C2QSS2Wo2xgmCE4DbcnI+h7iuf8HQRN8bPG9yyAypBZorY5CtHkj/x0flU14dvx+sNuBu8PyhuOo84UckNI21av+FwlKWr7Nfi0v1NPxN490rRdVbSYdP1fWtRjUPNa6VaG4eFT0L8gD6ZzyOK5rTNastd+N+nXdl5ybNCmjlhniMcsLiUZR0blTyPzBrQ+EX/ACFvGv2jH2/+3pfNz18vavl++MZxVeX7L/w0bB5O3z/7Abz8evmcZ98f0qoRjGVra2b++NxTbafa6X3SSO91q/j0rSLvU5oZpo7WF5nSIAuyqMkAEgZwPWszVPFuk6d4J/4S6czNpxt0uFCKPMYPjaACQM8gda27iJJ7eSGQZSRSrD2IxXkXhsvfaL4V8F3BLvY6xPHdqQOYrNmZcjuCTD2rKnBSv8vu1uXOXLZ+v39P1PQrvxZpdt4IHi9luH082yXIVFHmFWxhcE43cgYz1p3iTxVpfh+xtbjUBcma7IW2s4YTJcTNjO1UXqR37e9eb7C3h62+H8hbdF4nFnsxy1qrfaQeO2zA/Cukvf8Akvun/a8eX/YMn2PPTzPN+fHvt9O1aeyjfy1fytdfeRzyS13VvvvY0/Dnj7S9X1WLSbnTda0S/nDNbwarZGBpwoyShyQcemc1Y8TeNtH8Pa3b6RfRXr3NxbtPCIIfM8zDBQigHcXJPAA/GsT424+w+HPIz/aH9vWv2Tbjduyc49sdaTXIY5fjz4eZ1BMWk3DpkdDuxn8iaUYQlZ201/BXCUpRTW+34uxlfFPXf+Eg+E93ef2Pq+k7NQt4/J1K28mRsSodwXJ+Xnr7Gu71bxLYabrenaH5dxd6jfHKQWyqxijHWV8kbUHr1PYGua/aD3/8KzuvL27/ALVbbd3TPmrjNV/hC4j1jXLfxAjJ4xabfetIciSDP7sw/wDTIDjHY9e1VGMZUr20Tenyj/TJk3Gpbq0vzl/SPRbmXyLaWby3k8tC21MbmwM4GeM1iWvizSbjwR/wmCmZNO+zNckOoEgC5yuM43ZBGM9e9b9eOWykaHP8P2JBbxObQL3+ylvtJ/DZkfjWNKCnden3Xs/zRtOXLZ9Nfyv+jPRNM8W6VqHgj/hL4BONPFs9wVZQJAqZ3DGcZ+Ujrj3rD8R3Xh/VtT8D6jqEGrxXF1cedpyRsE2M0e7Ew3dMY6Z9OhOeW1zfY6H4q8ERsY3u9ZgjtAq4/c3jqxAA7AiX8q6L4hxJB4x+H8Ma7Uj1F1UegEWBW0YRUk11en3X/VGTk+Vp9E7/AJfozN8XfEXUtL+JOnaXBofiSSwjWdbi3h05Xa9YKNrwknLKvUkEfjT/AIqauurfD3SdUewv9MV9Zti0GoQ+TLGFlIyy5OBxnr0rR8V/8lr8G/8AXpe/+gCmfH2GO58HWVvMu6OXVrVHHqC+DTp8t6Nlrdf+lMmd/wB7rpZ/+klq5+J+h212v2jS9fi01nCjVn05lsjk4B8w87Se+MV3AIYBlIIPQiuS+MKKPhb4gUKNosmwMcDHStzwuzP4Z0t2OWazhJPvsFYyUXDmijVOSlZ9Sj4t8XaT4aNvDdLd3d9c5+zWNlAZribHXag7e5wKreFvHGl69qLaW1lqukakIzKtnqdoYJXQHG5RyCPoax9I2/8AC99b+2bfO/siD7Du6+VuPmbc/wC1jOK7S5uNLh1S2iuJbVL+SOT7MrlfNZBguE7kdCcelDUYxV1q1f8Ar9QvJydnt/wDl9U+JGlW1/NaafoviLXfs8hiuJtL09pooXHVS2QMj2zW1b+J9JuvCMnimzle509Ld7glFw5CA7lwcYYYIwcc1y+hat4r8XabLqXh6bR9A0eSeVYZZLZp7lwrENIVyqLkgnBz7++H4AGPgH4gHnedxqP7zj5/vfNx61cqaUH3VgjJuol0bsdZo3xE03WbvT4dL0PxDdwXoTN3FY5t4CwztkkzgFc84zg8VN4j8faXpGqS6Vb6drOt38AVri30qzNw0AboXOQBn0zmpvhTFHD8NfDqRqFH9nwtgDHJUEn8ya87+Hn/AAsT7V4m/wCEe/4RXH9uXH2n+0vtHn78jH3ONuMY/GrdKHtJR6R8/OxmqkuSMn1t+Vz1Lwn4l0zxNYSXWmtMrQyGK4gniMc0Eg6q6nof0rnfj7/ySfWfpF/6NSj4eaH4ksvFniDWvElzoTXN+lurQ6W0hVGRSAWDjIJBHc5pPj9z8JtaHtF/6NSs1FRrR5e6/Q1g24u/mF38TNG04Lv0nxBcafEoEuqQacz2aY4J8zuAe4BFdbf6zpdjoj63dXsUenJEJjcE5UoehGOucjGOuazPEdvDb/DjUbWKNVhj0mRFQDgKIiAK861li3wf+HxuDmx+3aeLzPTy/ftjOOtUqcajstNUvvv/AJGak4RTfZv7rf5nVx/FLRVlVr7RfEum6e5ATUrzTGjtW3EbTvySAc9SBXReLPEmn+GtMh1G/WaSCa4jt1MIU4LnAJyQNvqab4/+yf8ACDa59u2/ZvsE2/OOmw/rXmviaOab4F+EIdRUuz3GnrIsndSeAf8AgOKUIQqNWVtUvvHOUoJ3fRv7v+HOyi+I+itrMFhLp2t21tcyiG21KexZLOdz90LIeuexxg+tNl+JeiQ6nFbzabrsVjNKsUWqyWDLZOzHC4kPUE9DjHfOOap/tAxxv8NLiNkBX7VbDGO3mqKk+PCInwj1VUUKqLDtAH3cSpjFOEacuV23dvy1/EG58zin0v8An/kdR4o8Q6X4b09b3VZ2jR5BFEiIXklc9ERRyxNYugfELS9T1eHSrvSdd0O7uci2TVbEwC4IGSEOSCfY4rl/ib/bx+IXgc6L/ZhuPJufs/8AaW/yPN2DOdnO7b096l13Q/iXrl1o6a/c+C7a2tNTgule1a4WUshztXeCCSM8d/WnClDlTk9/w1sTKrK75Vsv0uep0UUVynQFFFFABRRRQAUUUUAFFFFABRRRQAVi+KvDGj+JreGPVLdmkt38y3nikMc0LeqOvI/lW1RQm07oHqcRp/w10mK7iuNV1rxH4gEMgkhh1bUDPEjjowQAAn65rX8Y+E9P8TpaNcXWoWF1ZuXtrywn8meLIwwVsHgjg8V0FFW6s2077EqEUrWPPvinrfhuHwNqvh241a3vtSa2FrHZi4V7qSYgCPKD5t27ac4966L4e6F/wjfg3TdIbmaKENcMTktK3zOc9/mJq8uh6IuqnVl0fTxqJOTdi2Tzjxj7+M9PetGm6nucq66sSh71+2xyPiXwDpWs6u2sQ6jrOi6jIgSa50q8MDzKOgfgg/lngVLongTRdH8Qxa7ZyXzXiWzwO00/mGbcwYvIzAsz8AZzjAAxXU0UlVmla43CLd2jlPE3gTS9a1NtViv9X0bUXQRy3WlXhgklQdFfgg4+mfervhXwppnh2O4NrJeXV1dbftN7eXBluJsDA3OfT0GBzW9RS9pLl5b6D5FfmtqYngzwzYeFNJfTdOmvJonnectcy+Y25jk84HH/AOs5PNbdFFKUnJ3YJJbGF458Lab4x0B9F1R7iOBpFkDwModWU8YLAj1HToa0NJ0y00zRrbSLVP8ARbaBYEVuSVAxz61doo5ny8vQLLm5upzHw/8ABGj+CbS8ttIku5Eu5vNc3DKxBxgAbVHAqTxb4O0vxHcQ3s09/p+owKUhvtPuTBOiHqu4cEexB710dFU6knLmvqJQily20Oa8KeDNN8P3j6gLzU9U1F4/KN7qV0Z5gmc7QTgAfQdq3722gvbOazuoxLBPG0ciHoykYI/KpqKmUnJ3kOKUdjnfCvhGx8P6Vc6THf6nqNhONq2+oTiZIY8Y8tBgYTHGOawx8LNHU+RDr3iiHS8Ff7Lj1Vxa7T1Xb97b7bq76ir9rO7d9xezja1jnPEXgvRNa0ey0x0nsU08q1jLZSmKW2IGAUYdOPXNY03wt0Se1j8/WPEM2pRyLJHq0moFr2PGcKshGFX5jwAM/Wu8ooVWa2YnTi+hir4bsh4tj8TGe6a9jsPsIUsuwpu3biMZ3Z75x7U7xX4esvElhBZ30txHHDcx3KmFgCWQ5AOQePWtiip55XTvt/w5XKrNd/8AhvyM7xLpFtr+g3mjXjzR293EYpGiIDgH0JBGfwq1p9rHY2FvZRMzR28SxIWPJCjAz78VPRSu7WHZXuY+r+HbLU/EGka3cS3C3GktK0CowCN5i7TuBBJ46YIo8UeHbLxEmnpey3EYsb2O9i8lgMumcBsg/LzzjB962KKam1bXYTSd/MRlVlKsAQRgg964Sb4XaN5rLY614l0uwdiz6dZak0dq245YbMHAOeQCK7yiiM5R2YSipbmQPDulx+FJPDNpAbTTntntgkJ5RGBBIJzzyTk5560+x0O0s/C0Xh2OSc2kVoLRXZh5mzbtyTjGce34VqUUnJu93uNJRtboZehaHaaP4attAtZJ3tbeDyEeRgXK+pIAGfwpPCWhWnhrw9aaHYyTyW1qpVGmYFzlieSAB1PpWrRTc5O93v8A1+pKglay2Oa8YeDdN8S3NreTXepadqFqGWG9065MMyK3Vc4IwfpWdF8NdFhvLDUINS1uPU7STzHv/tpa4uh8uUmdgdyHaPlGB1x1NdtRTjVnFWTCVOMndox9M8O2Wn+JdW1+GW4a61RYlnR2BRfLUqu0AZHB5yTRL4espPF8HihpbgXkNm1mqBh5ZQtuJIxnOff8K2KKXO73v5foOyOR8S+AdK1nV21iHUdZ0XUZECTXOlXhgeZR0D8EH8s8CpdE8CaLo/iGLXbOS+a8S2eB2mn8wzbmDF5GYFmfgDOcYAGK6mimqs0rXE4Rbu0Fc5pHg3StM8Yah4nt5btru+Uh4nkBijzt3FBjILbFzyeldHRUxk47DaT3ObPg3Sf+E6HjDzLoX3l7DFvHkltpXftxnftOM56Va8V+GNL8S28Kags8c1s/mW11bSmKaBv7yOOR/Ktqinzy012DlWvmcj4c8A6XpGqxatc6lrWt38AZbefVb0ztAGGCEGABn1xmta58PWU/iy08SvLcC8tbZ7ZEDDyyrHJJGM5/Gtiim6km7tiUIpWsY/i/w9ZeKNEfSdQluIoGkSQtAwDZRgw5II6j0qLxB4X0/WNS07VHlubPUNOk3QXVqyrJtP3o2yCGQ9wRW7RSU5RtZjcU9wrnE8HaUnjl/GAlu/tzReWYTIPJB2hd4XGQ20YznpXR0UoycdgaT3Ob1XwbpOo+MbDxTPJdreWShViRwIZcbtpdSMkrvbByMVc1zw9Zaxqukalcy3CS6VO08AjYBWYrtIbIORj0xWxRT55aa7A4p38znvGPhHTvE4tZLm5v7G8s2Zra8sLgwzxbhhgGweCBzxUF14J0+68N2ehXepavcxWt0l0Lie5Ek7urbhuZgcjPbA9sV1FFCqSSST2E4J7ozvEukW2v6DeaNePNHb3cRikaIgOAfQkEZ/CrWn2sdjYW9lEzNHbxLEhY8kKMDPvxU9FK7tYqyvc5/wAW+EdJ8Sm3mumu7S+ts/Zr6ynMNxDnrtcdvY5FQ+FfBWl6DfNqP2zVNW1Fo/K+26ndmeVY852qTgAfQV01FNVJJcqehLhFu7RwzfDDQ/7Qnmg1TX7WxuJGkn0y31Fo7SVm+9uQc4PcA1d0vwFpGmWWtafZXmpRafqyOjWYmHk224HcYV24TO4+vQeldZRTdWbVrgoRTvbUpaDpsGjaLZaTavI8FnAkEbSEFiqjAJIAGePSue8R+AdL1fVZdWttS1rRL+cKtxPpV6YGnCjgOMEHHrjNddRSVSXNzX1HyLl5baGJ4U8M6Z4bgnWyNzPcXLB7m7upjLPOwGAXc9fpwPapfF+gWfifw9c6HfyTxW1zt3tAwDjawYYJBHUela1FDnJy5r6gopKyKmoWEN9pFxpkrSLDPA0DMpG4Ky7SRxjOD6VQtvDGkx+EIfCs8LXmmx2625Wcgs6jpkgDn3GOa2qKXM7WHZaeRwcfwt0VpVW+1rxLqWnoQU0281NpLVdpG0bMAkDHQk10ninw7Y+ItOt7G8knhiguYrhPIKqd0Zyo5B4rYoqnVm2m3sSqcUmrbmP4v8PWXijRH0nUJbiKBpEkLQMA2UYMOSCOo9KXxd4fs/E/h250O/kuIra4C72gYBxtYMMEgjqPSteipUmrW6a/P+kOyvcx/EvhvSfEOlR6dqcLvHE6yQyI5SSJ16OrDkEVi6L8O9MsdSg1C+1rxBr0ts/mWw1a/M6Qv/eVcAZ9zmuyoqo1JxVkxOEXugoooqCgooooAKKKKACiiigAooooAKKKKACsdvEVmvjFPC3lXH2xrI3vmbR5ewPtxnOd2fbHvWxXi2o/D3whefG5tMuNI32lzpD30sf2mUbpzNgvkNkcE8A49q1oxjKVpdn+RFRyUbx8vzR7TRXlHxW1LS/Cdj4Z8Jx38+h6FcyOt1NA0jSJbxgHYrDc3zFgM8muRudc+Gmh3+m6h8ONUuodUN/Ck9sv2opdxM2HVxKMHg5HPWtKeGdRJq+u2n59vxM6lZQ3torvX8u59C0V558S7Xwbc6xCnjDWL24heACDRoHlIYgkmUpD87dhk8DBrM+DtxDb+NPEGh6TZ6np+hxW8E9pZ3+8PETkMyq5LKrdcH61EaXNBy/TT7y5VOWVv6+49Worx7wL4S0zxTe+MY9e8+6sI/ENxstFneJC/wApLtsILHGAATgc+tSeCfC9nr0viDwvrc11e6DomoNBY2ZuZFwDhhvZWBYLwFBPHPth+xj36J7dHb/MHUd9urXz1/yPXaK85+F0c2m6l4w8K2E0n2PS7pBp4mkMnkiSLOwE5O0EcfjXGaRpXgWOCFfHo1vR/FpZll1O6nuIy0uT88coPlYx0z+tNUU5NX7PbXVX2/MTqu23Vry003/I95oqO1VVtolWVplCACRmyXGOpPfNcB8S7Xwbc6zEnjDWL24haACDRoHlIYgkmUpD87dhk8DBrGMbysaN2jc9Doryn4O3ENv408QaHpNnqen6HFbwT2lnf7w8ROQzKrksqt1wfrVLwJ4TsPFGpeMoteM9zpkev3ASzSd4kaTgl32EFsAKADwOfWtXRSbu9LX/ACM1Uuttb2/C57HRXm3w/Efhnxb4u8NWss7aRp0MF3aQSSNJ5AdCWVSxJ28DAqh4E8G6T430C28YeLlu9R1O+keeE/a5Y1tU3kIkYRgAAAD9aXsktW9NPx20+/qPne1tf8v+HX3nYeGfEV7qfjfxPoc8VuttpLW4gZFIdvMQs24kkHkcYArodQuo7KwuLyVWaOCJpGCjkhRk49+K84+E1pcWPxE8dWdzdS3bQyWirNKcu6eW23ce524BPfGa6n4laDpWv+Eb2DVrX7THbxPcRDzGTbIqNtb5SM9TweKVaMYtW2svyRVJuTd+7/M1PDWr2+v6DZ6zZxyx293EJY1lADgH1AJGfxrI8A+Ir3X5fECXkVvGNN1aayh8pSNyIBgtknLc9sD2rmPgl4I8L2nhnQvFFvpmzV5LTc9x58hyWBB+Utt6e1ZfgTwnYeKNS8Zxa8Z7nTE1+cR2aTvEjScEu2wgtxtAB4HPrW0qdNTnFPRf5r7/AMDGFScqcZPrb8mex0V5z8N4k8P+NPFXhWzmnOk2KW9zaQyyNJ5AdDuVSxJ28DArz3TPEXwy8Tx3GqfEbV7m51Ka4kMNoftQis4gxCKgiG3kYJOT1qI0OZ6aqye2uvkXKryrXfY991l9Qj0m6k0qGGa/WJjbxzNhGkx8oY+maZ4fk1SbRbOXWreC21FolNzFC25EfuAf/rn6nrXlXg/Wo9T+Gvjmxs9SudT0zT0uE0+6uN29oWhLBSWwTtORyOmKk8X/APJsFtjr/Zln/wChR03QafK+8fXX+tgjU5rNf3vwt/SPX6K5Hwr4G0LTb628QvDPc68YcTX01xIzOWX5vl3bAOwAGAOlO+LOt3ug+CLu801gl9K8dtbuR9x5GC7vwyTWLguZRi7vb5lRn7vNLRb/ACOsorzv/hUfhv7J563Gprr3l/8AIZ+3Sm483H38btv4Y6ce9L44N9feI/DHgb+07tLe7jkn1G5ify5p0iUfLlcbdzdcVXs4yajF/wBbi52lzSWh6HRXkvjXwppHw50UeLfB8Vzps1lcRNdQLdSPHdxM4VkdXYg/eyD2q78T7eTUfiD4Dt4bmW189rsGWM4dUMQ3bT2OMgHtnNUqSk1yvR3/AAVwc2r8y8z02ivIfEXhey8I+MPD0fhKW50r+3J5bPUCLmSTzFK7t43scOOcN2JzU2veG9J8DeL/AAvqfhqO4tJdR1QWd8rXUsi3KOrcvvY5IPI96FSjK1nvtp1+8Uqkop3W2vyPWKK8u8S6WNY+OsFhLcTw2z+Hj9oELlHkTz/ubhyoJxkjBxkd6pr4Xs9B+JVt4R0Ga607QtW055721juZCSY2/gctuQtwCQemenZRpJpa6tN/df8AyHKbi3porfjb/M9dory3TdE07wP8WNF0vw5HNaafq9ncfabU3DyIXjAZXG8n5u30rR8B/wDJV/H3+/Zf+ijQ6StdPS1/xsHtHezWt0vvVz0GivP7H/kv+of9i/H/AOjqwdE8OW3iX4meO7PVpJ30pbi2MlrFM0QncxcbyhDEAZ4zgk89KI0r6t9L/jYTqWe3W34XPXqxvDVx4jml1IeILGytY47tlsTbyFjLB2ZuTg/l9B347wVYW/hT4qX/AIT0dp49Hm0lL6O1eVpFhkEm07CxJAOcn3qH4eaPp2vWHjnSdWt/tNnP4juPMj3sm7GwjlSCOQO9P2aSbvpa/wCKQ+Zuye97fg2dx4S8QWfibS31GxiuI4lnkgxMoDbkbaTwTxmk0yfxG/ibU4NQsbKLRo1jNhPHITLISPnDDPY+w/Ht5p8EPAfhO40iPX5tK3alaalOIJvtEo2eXIQny7tpxjuPrXSeDf8AksXjr/rnY/8AotqqdOClJR6Lr8vPzJjKTV5d/wCuh6BRXz3B4k+G/ia81K/+I2r3E9wbyRLSx/0oRWsKnCYEQwWPJJJP4V0Xw/1a61bw3410Twfq11fW9mo/sW5nLCRfMjJ8sM+D8rKQCemaJYaUYuT6K+2nTr8wVZOfL5231+75HsVFeKeGNM+GqX2nLcNrXh3xSTGXkvJ7iCeWUFdw3PmNwx4wOoPGK9rrOrT5Nv69Cqc+f+vzMeLxFZyeMJvC6xXH2yGzW8Zyo8vYW2gA5znPt+NbFeJr8OfBt38Z9Q0i40ffZf2St55X2mYfvmlILZDZ6ds49q6bxjb7td8K/DzTJ7jTtKmikkufs8zLIYIVG2IPndgngnOcVbpRfKovVr/O/wCRKqSTlzbL/gW/M9GoryXxr4U0j4c6KPFvg+K502ayuImuoFupHju4mcKyOrsQfvZB7V6xGwkjVxkBgCKzlBKKlF6bf195cZO9pI5nw/4ivdQ8feJNAmit1tdLS2aB0Uh28xCzbiTg8jjAFdRXklpoEPiL4w+NLHUZZzpfk2ZuLeKVovPYx4UMykNtA3cA8nGelX/C+l2ng/4s/wDCN6GZ4NIvdIN0bR5mkSOVZMblLEkZBOa0dOLSs9bJ/hdkubTeml/8l+p6ZTXO1Gb0Ga8H1XxL4D17xbr0fxE1a4+z2d41rp+nL9pESonBlPlDli2ep4x9K6L4O61pM3iXXtC8Malc3/h2G2iuLMTeYfszHKvGpkAbb0IB9/elLDyVNy12vtp9/cPbLn5fO2+v3HY/C/xBe+KPBlrrWoRW8VxNJKrLApCALIyjAJJ6Ad66evL/AIU/8kHk/wCuN9/6HJVL4bfD7Q/Enw60S88UR3Ooym3H2dDdSRx28YJChFRgM45JOSST9KqrSjzz1sk/zv8A5ApuyW7d/wALf5nrtFcH8Jby6hn8Q+F7q9nvhol95VvPO26Qwuu5FY9yORmof2hN/wDwrK68vh/tNvt+vmris/ZfvIwvvb8bf5lc/uSl2v8Ahf8AyPQqK42y8JeHvCi3niyO2nuNYjs5Hub2e5kd5sLliQW2jO3sBjoK8n0XWvhVrmmRap4+127vfEM5aWRj9rUWhJ4SMRjaAoA9eaqFFTvy3duy/r9CZVeVK+l/P+u/mfRVFePeGtS1/wAR/BbWoNC1C8vbq0upbWzu8lZ7i3VlIIJ53lCRng/jT/B2nfC+PxFZHSX1Xw/4g3h2t7qa4gmnPOUcS5VwSDkLT+r2bTe3l+fYXtrpNfmeivP4jHjCO3Wxsj4fNoWe5Mh84T54Xbnpj2/HsdmvP5f+Tgof+xbb/wBH1laToOn/ABI1/wARX/ij7Re6fp+ovYWFkLh44oxGBukwhBLEnqf8KXs00m9rX/G39bFOVm/VL8LnW3PiG9j+J9p4XWK3NnNpb3jOVPmBw+0AHOMY9vxrqK8p0fR/7D+O9pYQ3NxNYjQpGtUnlMjQqZRlAzZYqCMjJJGcdqwPEniTwTrPjrXrP4havcJp+nzC1sdOQXAiYqPnlbyhy27gZPSq9ip8qj2v57tbdyXU5eZy7pfgn/me60V5H8Idb0M+OdT0DwhqVze+HfsC3UMc3mkWsobayIZAG2kEHvVT4WeC9L8U+Frt/Eiz3tmmp3K2tqLiSKJP3hy5CMNzEkjJ6ADHfKlQ5W+Z2W+2v3Aq11p3t5bXPZ6x/CviKz8R295PZRXEa2l5LZuJlAJeMgEjBPHPH8q4z4fabaXlt4v8D6g099o9jfCGCKaZiywugYR7wd2ARxzWF8G/h/4RvE1DVLjSd93p2uzx2sn2mUeWsTAoMBsHHuDnvQqUFzcz6J7d7efmJ1JaWXVr7r/5HtFFeOeMNN0BvGmsXHxLsNWutMJjbS7lBcNaQRBPmU+SflbdnORz1r0XwFBo9v4bhTQdVm1PTizmGaS584qCfuBuuF6AHkVEqaUFL/hvv7min73L/X/DG9RRRWRYUUUUAFFFFABRRRQAUUUUAFFFFABXA+MdN8S2Hj208YeHtHi1vGntYTWbXa27jL7w4Zhj8K76iqhJxdxSXMrHEeKdF1/W7DQ9ftba0sPEelSmdLWWbzIWDDa8RcDuuOcdfzosNU+I2q39vBN4VsvDtskytcXE2opdmSMHlURAME9Mk8Zrt6KpVdLWX+X9edyXC/U861fT/Fvh/wAf6l4k0Hw/B4it9Ut4Ynia+S3lt2jBHBcYKHrgc5+lN8OaX4zsfiVNr2p6VaXFtrFskdw1tdKF07Zu2rhvmlz8uSAOSewFej0U1WaVrLa3yFKndvU4/wCGmi6lo8/iZtRtvIF7rc91b/Orb4mC4b5ScdDwcGl8A6NqWl694sur628mG/1Pz7Vt6t5ibAM4BJHPY4NdfRUuo9fNW+63+RXIvxv+f+ZxXhbRNZsfFvjTUHhS3TUpYWsJnKurFYipJUHOAexxmsjV7j4maholz4bvfBel3T3Nu1vJqi6mgtzkEeZ5RXf749a9Mop+07pPRL7lYShbZ21b+93MzwppbaL4a03SHnNw1naxwtIf4iqgZ+lcbq+n+LfD/j/UvEmg+H4PEVvqlvDE8TXyW8tu0YI4LjBQ9cDnP0r0WihVXzOT1uHIuVRR5x4c0vxnY/EqbXtT0q0uLbWLZI7hra6ULp2zdtXDfNLn5ckAck9gK1/hpoupaPP4mbUbbyBe63PdW/zq2+JguG+UnHQ8HBrsKKbqtq1ulvxuCp269b/hY43RND1CH4meJ9WurXbp1/a20UEm9T5hVSGGAcjGe4FYvhy28eeCrb/hG9N8M2mv6VHM5srz+0ltzDEzFgsisCSQSeV7V6ZRSVV7NXWn4bA4J69Tgfhr4f8AEOleLvFWp68kROpPbyRzRMNjkK25VGdwCkhRuAJxmu11S1+3aZdWe7Z58LxbvTcCM/rVmipqTdR69kvuVioR5Nu9zz/4aL400a10/wAL6p4XtorCxiMR1SPUUYSgZ2lYsbgTx1x3+laHw00XUtHn8TNqNt5Avdbnurf51bfEwXDfKTjoeDg12FFXKs5Nu2+/33JjTUUlfRf5WOP0HRdStvif4l1m4ttthfW1rHby71O8opDDAORj3ArF0u08beBY7jR9D8M2/iTSGuJJrNl1FLaW3VzuKOHGGwScEV6VRSVV9Vpa33DcEzkZrTxVqXgTXLfWYrP+0r2CdbW0tmysSshCRl2wGOep4HNY3iLwzrd38CIPDNvZb9WWxtomt/NQYdCm4bidvGD3r0eihVWnouqf3By7fP8AH/hiO3Vkt41YYIQAj3xWP478PR+KPC15oskxgaZQYpQM+XIpDK2O+CBW5RUXad1uNJJWPPP7S+KslmdH/wCEW0yK7Mflf21/aamANj/WCHbv/D19qu+K/DWtytoGuaVeQ3mvaKCrG5HlpeI6hZAdowpOMjAwDXbUVp7V3ukkSqatZu6PNNWs/G3juODRtd8M23hzRxcJLes2opdSXCKdwjQIMLkgZJra8WaJqV74/wDB+p2drvstNe5N1JvUeWHjCrwTk5PoDXY0Ue2aasrWv+KsHs97u9zkPHGjalqXirwle2Vt5tvp988t0+9V8tCmAcE5PPpmk+Iui6lq2peFptPtvOSw1iO5uTvVdkYBy3JGevQZNdhRUxqONvIJQUr36qxx8mi6kfjFFr4tv+JauiNambev+t83dt253dO+MUuo6NqU3xZ0rXI7bdp9vpk0Es29fldmBA25yfqBiuvooVRq3kmvvv8A5jcU7+dvwt/kcf4g0XUrr4oeGdagtt9hZW90lxLvUbC6gKME5OfYGsvU7DxZ4b8catr/AId8Pw6/a6zHD50BvktpIJI1K5y4wVI/HNeiUU41WrK2yt+N/wAxOmnd97fgrHn/AIW0TxOvxPu/EuuW0EcV1pSwgQTB0hcSZEQJwzEKMltoGScVoeDNF1LT/G/i/Ury28q11G4t3tZN6nzAseGOAcjn1xXYUUOq+3S343F7Nd+t/wALHHpoupD4xSeIDbf8S06ILUTb1/1vm7tu3O7p3xij4a6LqWjzeJm1G28gX2tz3Vv86tviYLhuCcdDwcGuwoo9o7cvlb8blcivfzv+FjzfwRZ+NPCt2/h5fDVtfaVJqEs41QaiibIpH3HMRG4sB6cZ/OtjwzoupWfxK8V6xc22yxv0tBbS71PmFEIbgHIwT3ArsKKbqt303Vvy/wAhKHn1ueb2dl4z8D3N/Z+H/Dtv4j0i6u3urdRqCW0tsX5ZG3jDLnpjn1rfsR45uvD2pTXTaVp+qzktYQAGWO2GBhZHGN5JzyBxnv0rqaKTqXWq17/1oChZ3ueW+KofiD4x0aXwvqHg2w0yKdkEupnU0mRdrAlkjA354OM/jXp8KeXCke5m2qF3N1OO5p9FKVTmVkrDjCzve5594o07xRpPxC/4S3w9ocWvR3GnCymtTerbPGQ+4OGcYI7Y61b8VaHr+pNoPifT4LS28Q6XuZ7OWYtDIki4ki3gdfRsV21FNVWku6/q34idNNvz/r9DzTVrPxt47jg0bXfDNt4c0cXCS3rNqKXUlwincI0CDC5IGSa9KUBVCqMAcAUtFKU+ZWSshxhZ3buzj/DOi6lZ/ErxXrFzbbLG/S0FrLvU+YUQhuAcjBPcCi70bUpPi9Za8ttnTotHktnm3rxIZMhdud3TvjFdhRR7R3T8rfhYHFNNd/8ANP8AQ88l07xZ4Q1/V73wzodv4g03Vrj7U9qb1baW3nIw5DMNrKcDjrn9ei8KSeK7z7Xd+JLSz02OUKLaxhl854eDuLyDAYknoBgY610NFEp80bNeVw5bSumeZeDNN8Q+HfA+s+GdW0dIrSztrprfUUu0dbneXbHlj5kwG7+lZnwyvvHmjfDzRYdN8NWniK0mg8yCVdQW1eBWJOx1cHdgk4Knp2r1fVbX7dpl1ZeZ5f2iF4t+M7dykZx361S8HaN/wj3hfTtE+0/afscIi83Zs3474ycfma19tdSclq7fqQ6esbPv+Nv+CZfw68PahottqN9rU0Eur6tdm6u/Iz5cfACxqTyQoHX3qH4v6NqWveCZtO0m2+03TXEDhN6p8qyKScsQOgNdhRWftHzqfa34bFci5XHvf8dyK5gjubSW1mXdHLGY3HqCMGvOdDX4geDNOi8O2Pha18R2FszLaXq6mlsyxE5VZEcZLDPVewr0uilCfLdWumOUb28jmDH44/4RBmFzpA8QmTzVQoxtwm/PlZ6n5fl3Y/xrl9etfHHjRrLSdU8I2ug2tvexXMl+dTS4bEbZ/dqoyGPqa9Poqo1eV3su/oKVPmVrnHyaLqR+MUWvi2/4lq6IbUzb1/1vm7tu3O7p3xismTT/ABh4Q8R6veeG9Bt/EGl6vcfamt/tq20tvMRhzlxhlOB7/wBfRqKSqtW06W/G45QTv9/4W/I850XQ/Fk3xYg8Va1Z28Nu+lvb7IJw62x3grGScM7EZJYKBzjtU19pnirwt4p1XWfDGj2+u2OrsktxZNeLbSxTgbS6sw2lSOo65r0Cin7Z3WmlrfK9xezWuvn87WOc8JT+Lr24ubzxFYWelWzIq29hHMJ5EYZ3M8gwpzwMD0/On8JtG1LQvC0tlqlt9nuGvriUJvVvkZyVOVJHIrr6Klz3srXGobXZx/gfRdS03xX4uvr228q31C9jltX3q3mKI8E4ByOfXFY3haz8Z+FNZ1DSbXw1b6npd9qkl4NRGopF5SSEEhoyCxYAduK9Jopqq76rol91v8hOmrb9W/vv/mcVq+p/ETStUuxZ+GbHxHYSybrVob9bSSFMfdcOCGOe4P8AgJ/hh4f1HQ9P1KfVUt4LrU9QkvXtbdt0dvuwAgPc8cmuuoo9p7vKkNwu73CiiisygooooAKKKKACiiigAooooAKKKKACs+31nTbjXLrRIbndqFrEks0WxhtRvunOMHPsa0K4Dw//AMlw8T/9gy0/mauEVK/oTOVl9x1mma/o+parqGl2N8k15pzKt1EAQYyenUYP4ZrTrifD+sX174l8bWNnY6ZBc6e8S28qwENM7REgzEN82DgcY4rW+HniBvE/hGy1eaJIblwyXMSggRyoSrjB5AyO/YinKm0r+S/FXEp3dvN/gzoKK4rRvGzSeG9e8U6osEej2V1NHZGJDvlijO3cSSQSz5AwBWdLr3xQXTj4gHh/w8NMEP2g6ebiX7b5eM43Y2bsc4x7daPZS66Dc1/XkejUVR8P6pba3odlq9nu+z3cKzJuGCARnB9x0ryz4l/8Jt/wtfwx9h/4R7/W3P8AZPned/zyHmefj8cbfxpwpOU+R6b/AIClUShzrU9R8Qazpug6a2o6tc/ZrVXVC+xn+ZiABhQT1IrQryr4vPrsfwenk8Uf2b9vW8gaT+zvM8raJlxjf82cda0Nd8RfETTdPl8SDRNBGhwRee9m88v27yhySSB5YbHJHOORk1So3je/Vry2X+ZLqe9a3S/nu/8AI9FormPE/i+20nwtZ6zbWsl7NqJij0+1B2tPJKMouT09Se2KwNR8SfEDwzENY8U6X4el0QSIs406WY3FsrMBvbeNrgZGcVMaMn+XzKdSKV/n8js73X9HstdstDur5ItRvlZraEg5kC9ecYH4nntWnXIa7rDQfEvwzpSWVjLHe29y/wBokizNFtUHCNn5Qe/HNZureLPFUnj/AFPwl4f07TJpYbSKeGe7LrHFu+8ZCpJPOAFUA89eKFSbSt1Tf3NoHUSb8rfil/meg1nnWtNHiFdANz/xMmtjdCHY3+q3bd27G3r2zmjw9/bX9kQ/8JB/Z/8AaXPnfYd/k9Tjbv8Am6YznvmuPl/5OCh/7Ftv/R9KEE5OL8/wQ3L3eb0/FpHW22v6PceIbnw/DfI+qWsSzTW+DlUOMHOMHqOh4yPWtOuQ0zVpp/idr2jpZWEZtrCCRLkQnznLZ+V2z8yjsOOpqz8OPEV14i0KWXUoYINSs7uWzvYoQQiyI2OASTgjB696HT0uuyDn1t/W1zpqK5LRPFcl3eeKL26+zQ6Fo0xgjmVG8x2jTdMSc4IBOBgVjWmv/EzWNPi17RdD8PQ6VKnmw2l5PL9rmj6ggqNilhjAOcZ5oVJ9fL8dQc1/XluejUVw974/Rvh/p/iXTdPM1xqE8dpDbSvsWOdn2EO2OArA845wPWrHh+4+JEWrQxeI9O8OXFhKSGm0yaVWt8AkFll+8CcD5enWj2Mle+lv0F7RaeZ2FFFcJeal8Truaa60nRfD2n2MUjqItUnlNxKqnG4eX8q5xxknsaiMb9Sm7Hd0Vyei+ONPvPhwvjS7ja2t0gd5ogdxV1YqVU8ZywwPXIrHi1n4q3NmutW3h/w6li8fnJp0txN9tZcZC7gNgY8cY9utX7GSbT0sT7RWTXU9Eork/E3i+fStF0qSDRp5tZ1dljtNNkcIwcrlt55wFHU/yqlZ6l8S9P1G1/t7RdC1CxuJ1ic6RJL5tsD/ABsJOGUcZxjHNCpSYOokdzRXG+JPE2uSeJH8L+ELCxudShgE93cX8jLb2yt91SE+ZmPoKj0DxN4itPE1r4a8aWGmwXd9E8lld6dI5gmKctHtf5lYDnng0KlJq4OaTsdtRXnd34s8X3njrXvCvh/TtJkksUgkhuLwyLHGrJlvMKkliSQFCgdyTxWlr/ibWvD+h6TbXljZaj4n1KX7PDbWjsluz8ktl/mCKvJo9lLTzt+I+dXa7HSa7q2n6HpM+q6pcfZ7O3AaWTYzbQSB0UEnkjoKg1bxFouknT/7Rv0t/wC0ZVhtNyt+8c9BwOPqcCvMPivfeOrX4b6vD4ssNDlt7lUjS40mSX9y29SPMWQcg4xkHg44711vi7V30tfBsSWNjdC91GC3LXMW8xAofnj5G1/fmtI0dF1u7aESq2v6Nnb0Vw/i/wAXaxpXjzTPDem6bb3xv7OSSNWJVvNB4y+cKgGSflJ4454qGx8R+MtJ8UaZpXjGx0RrfVpHitbjS3lPlyKu4K4k5OQOorONKTSff+v0KlUSbXb/AIc76iuO8WeI9cXxJF4W8J2mnTaq1qbyabUJHEEEW7aMhPmLE9MdKqeDdS8TXvji90/xNc2drc6fZIRZ2JZoLgSMf34LfMMbdu3t19KFSbjzf1/X9bA5pOx3lArE8bf29/wjtx/wjv8AZv2zBz9v3+Xswd33Od3p2rgPgN/wnH/CKaFu/wCEd/4RzZJ0877Zjc//AADO79PeiFLmg5X2/wCD/kE6nLJRtvf9D1qiuCuvE3i3XdX1Gy8D2GjfZtNn+zz3uqySbJJQPmRFj5+XIyTxWj4M8TajfatfeHfEVjb2Ot2KJKwt5C8NxE3AkjJ5AzwQeRxR7KVrh7RXsdZRXP8AxD1fUNA8H3+s6ZDBPPZqspjmUlWQMN/Qjnbkj6dDWT8UPGF/4c8OWd7oVlDfXt4+6OKQEjyljaSRsAg8Kv6/hSjBytbvYpySO2rPTWtNfxBJoK3OdSjtxcvDsbiMnaG3Y29e2c1i+KvE89npWg3GkLbSzaxe28EImBK7JPmZsAg8KCa5TVr7UrX47XkOjWMV3qFxoUaRCaQpDHiUkvIwBO0egBJJA96uFFt6+f4IiVRJXXl9zdj1WiuF8P8AiPxVZ+LrXw34ystIE1/BJNZ3OltIYyUxuRlk5Bwc56dBV3xHf+O5tVmsfC+j6TDDAqlr7VpX8uYkcrGkfzcdycfSpdJppX3Gppp+R1tFcX4W8Sa/rVjr2lva6Xb+JdIcQth3a0kdlyj5+8FPOR1GK4n4Vf8ACxf7Q8Q/Yf8AhFfJ/t6X+0fO+0bvM+Xf5WONuOm7nPWrjQbvd2sr/fb/ADJdVJJpdbfn/ke1UUV5tpfizxv4gutesNA03RFn03U5bYXN6ZUhEa42ghSWaQ/NnGABj1rKEHK9jSUlFanpNFec6R4u8Y69a3el6TpOkQeINNnaDUXu5JfsiEH5Sm0bm3DJAzwByeRnb8A+JdR1hNV0/WrO3g1jSLjyLqO1cmKTK7ldN3IB54PpVSpSSb7fl3/ElVE2l8vn2/A6uivO7/W/ietjNrkOh+HLHTYYmmayvbiU3ZRQScso2KxA6HOO9V/iRq+sa98Hn1nQI9PjsrzTnmvUvN/mLEU5Ee3jcDkc8UeyfcOdXsemDpRXnfgH/hZH/CL2vnf8In9m/spP7O2faN+/Yvl+bnjbjO7bznpXM/Cr/hYv9oeIfsP/AAivk/29L/aPnfaN3mfLv8rHG3HTdznrWjw/vSXMtP8AOxCrXjGVt/8AK57VRXG+JPE2uSeJH8L+ELCxudShgE93cX8jLb2yt91SE+ZmPoKTwt4k8QL4lPhfxfYafBqL2xura5093a3nQNhgA/zKy5HXrWapSauaOaTsdnRXmel+LPHniC/13T/D+naCj6Xqctt9pvjKsRjHCrhCSz9STwAMcc1o614i8YS+IV8MeHbPRDqdvYx3d7cX7yiDLHbtjVPmPIPJp+xlp/XS4nUWvl/nY7uisTwlceJprWaPxRp1ja3UThUlspi8M64+8ob5l54w1YHxw/t7/hANS/sj+zfs32WX7f8Aat+/ytv/ACy28bv97io5Pe5blKV1c7odKK4T4WHxsukac2unw4NGGnRm3Nn532j7q7d+/wCX7uc471WtPEvjrxQkmo+DdP8AD8GjrM8UM+qyTF7oKcF0WMfKuQRzzWkqLUnG+xnGqpQUrbnolFc34F8TSa/DfW1/Y/2fq2mz/Z721Em8K2Mqyt3VhyKp/F7+3v8AhBdS/sP+zdv2ab7Z9s358ny23eXt/j9M8Vm4NS5WaRkpbHX54zVDQdZ03XLFr3Srn7RbrK8RfYy/OpwwwwB4NcV8Hf8AhN/+Ee0X+0/+Ed/sL+zo/I+z+d9qxsGzdu+Tp1x+Fc98LL7xhN4VurLwlY6QDb6nc+fc6q8gjLGQnYixjJIBBJJA5xzzW0qFpSjfb/MyjWvGMrb/AOVz2aiuW8CeJrrWLHUo9atIbHUtJuGt71YnLREhQwdCedpBzg8isOx8SfEDxNbf2x4U0rQINGZ2EH9pyy+fdIpxvUIMIDg43Vn7KV2v612+8v2itf8ArTc9ForiE8bT3Xwz1TxNb2KW2o6dHOk9pOS6xTxfeUkYyOh4xwayrjxZ8QG8MQ+LLPRtC/shLNbqeCeWUXUyhQzsgGVQdSAxJxjPpT9jLW/QPaLSx6ZRXneo+KPG17pH/CTeGNL0VtCSAzhL6SUXVyijJKBRtTODjdnPB74rs/DWqw654fsNYt1KxXkCTKpPK7hnB+nSlKlKKuwjUTeho0UUVmWFFFFABRRRQAUUUUAFec6bfWdh8dNdjvru3tXu9PtEtlmkCGZskYQH7x9hXo1Ur7SdLvrq3ur3TbO6uLZt0Es0Cu8RznKkjKnPpV05KL1JnFtaHGfDv/kpPj//AK+7X/0VXP8AiHVZvBepeLdCtW23GthLzRUBwWnmIikUdsh8Nj05r1i2sbK2ubi6t7O3hnuSGnljiCtKQMAsRy2B61HeaVpd7d295eabZ3NzandbzSwK7xH1ViMr0HT0q1VjzLmWlkn8kv1RPI0nbe7a+bf6M4jx34Tmj+CNx4Y0mNnmtbOPasfWVo2Vm+pbDH3JrkrW38D3Hh5L6f4w+Ko42g3SWsniBBKOOUMRXdnqMYr3Cst/Dnh99S/tN9B0tr7du+0m0jMufXdjOfxqoV3rzdXcTpLS3TQg8CWNhpvg/S7PS/tf2JLdTD9qXEu08/OMDB59BXKfE26ttO+IfgXU9QnitbGKe7SW4lYLGhaLChmPAz716NVfUbGx1K1a01Czt7y3b70U8QkQ/UHis1U/ec78/wASlC0OTyPPPjXqWm6v8Lbi50y+tb+2+226GSCVZEJEy5GRkV0/xM/5Jx4g/wCwbN/6Aa1P7E0X+zBpf9kaf9gBDC1+zJ5QIOQdmMdeelW7m3guraS2uYY54JVKSRyKGV1PUEHgihzXLyru3+C/yHFPn5n2S/F/5njvjjTpLn4S+B9SM99b2mm/Y5ryaycrNDCYgrSKQDyuQc4qDWtI8A3GmCG6+K/inWIrlkjFlFraXTylmGB5QUk846jivaYLeCC2S1ghjigjQIkSKFRVAwAAOAMdqoWHh3w/p9619Y6FplrdNndPDaRpIc9csBmt1idX6tmPsNF6JHIeJI1i+MngmJM7UsrxVz6BBUnh8D/heXiZsDI0y1AP4mu3lsbKa9hvpbO3kuoAywztEDJGG+8FbqM98daI7Gyjvpb6Ozt0u5lCSzrGBI6joC3UgelZKrol5Nfe2/1L9nq/Nr8Ev8ixXm+rXtnpvx7s7jULuCzhm0AwxSTyCNXkM4+RSeC3sOa9IqlqelaXqnlf2lptne+S2+L7RAsmxvVdwOD7iopyUZXfn+KsXNNxaX9WdzjfD/8AyXDxP/2DLT+ZrL8U6wvgDxjr167BbfXNONzaKejXsQ2bB7sGQ/hXpcdjZR30t9HZ26XcqhJJ1jAkdR0BbqQPSo9S0vTNSMLajp1neGB98JuIFk8tv7y7gcH3FUqiurrS1mJwett73/r+upxyeE7yH4LXPhyMFtTuNPkaY55kuHBZsnvliRXDeFbTwlP4Xs5r34teKNKuYoAlxYya+sDQSKMMgjZdwAIIA9MV7tWXeeHfD95fjULzQtLuLxSCLiW0jeQY6fMRmrjXd5X66kOjpHyOJ09PAej/AApsbTUPt1z4bv5tol1CJt+ZHLB5CoGwZ6Nx2Oe9Zg1HT9D8VeH7XwX4yn1yK+vRb3OltqK3sccG0lpFOS0e3GeuD+detSxRSxNDJGjxsMFGUEEemKoaToOh6RI8mk6Lptg8gw7W1qkRYe5UDNCrK7bv/Xf+vuB03ZJf16F+ZnWF2jTe4UlVzjJ9K8W0HU/DPiHw2+q+OfFtzPqLvKJ9GGoNCqEMwWJbdCGfjHYk/pXtlZ39haJ/av8Aa39j6d/aGc/avsyed/33jP61nTmo3uaTi3ax474csn1z9nC90PTWWTUrVpHks1YeahW4ZwjJ1BIU4B616BZ/ErwW3hxNUk1+whKwb3tWmUXCsBynl53bs8YxXUWWmabY3Fxc2Wn2ltPcsGuJIYVRpSOhYgZY8nr61Xbw/oLamNUbRNNa/B3C6Nqhlz678Z/WtJ1o1G+ZaN3+fUiMJRtbocJ451Dy9S8EePbqzu7bTLZ5BeJLHl7VZ4wqu6jOMHr6ZrpL34geF45rK20/U7bWbu8uEgittOnSaTk8sQD8qgZJJx0rqHVZEZHUMrDDKRkEelUNL0LQ9Kmkm0vRtOsZJP8AWPbWqRs/1KgZqeeDSUltt997D5Zbp/13OGttQsfCfxc8QSa9dRWNrrdvbzWd1cOEiJiUq8Zc8A85wabrepaf4u+Jvha18P3ltqMekPLe3tzbuJI4lK7UXeOMse2e1eh6jYWOpWptdRsra8gbrFPEsiH8CMU3S9N07S7b7Npmn2ljBnPl28Kxrn1woAoVWKtJrVK34WQSg3dLZnE+DAP+FyeOTgZ8qx5/7Zmm/FOVNH8WeEPFV5uGm2FzNBdybSRCJk2q5x0GR1ru4bGygvJ72Gzt4rq4CieZIgHl2jC7mHJwOmelSzRRzRNFNGkkbjDI65BHoQaSq2lGVtkl+FmNwupLueV/HDxd4dv/AIb6lp+k6tY6rczqn7u0mWby1DqS7bSdoHqe5Aq98SP9Z8Pv+w1bf+gGu0t/DXhy3sp7G30DSorW4x50CWcaxyY/vKBg9B1q5c6fYXRt/tNjbTfZnElv5kSt5Tjoy5Hykeoq41YQsktnciVOU07vo0cTrAB+O+hEgEjRrgj2+cUfFT/kZ/Av/YaH/oBrt3sbJ7+PUHs7dryNDGk5jBkVT1UN1APpRdWNldywS3VnbzyW7+ZA0kYYxP8A3lJ+6fcVEaiTh5f5t/qVKF+fz/yS/Q80+JV/NpHxH0+80bUdK0rVX011mm1qXyrGeAPwgYfMZAxzwRxW58OrSG51TUfEl14k0nXNVu0SFzprqYLeJORGuGJ6nJJOelYXiKGbTfGWsX3ijwXqHi3TLoxHTXtrRLwWyhcMnlMfk5ySw603wrpH9qfEDS/EWh+DbjwlpljbzJc/aLWO1kuy4wE8pewIzuNbxS9ml5b6etu/l/wDKbfO35rT7lf9T0/UVZ7C4RQSzRMAB3OK88+Bev6GngHRNEfV7FNUUSRtZNOonDB3JGzO7pz0r0qs+LQ9Fi1RtUi0fT0v3+9dLbIJW+r4z+tc8JJRcX1t+F/8zacW2pLpf8bf5HAfDrWtJ8KXXiDw54i1K00u7TVZrqJryVYhcQykFXVmIDdwcdMVP4ZuLfxL8YtQ8RaTLHcaXYaWunm6j5SaZpN5Ct0YAdx6iu61bR9I1dEj1bSrHUEQ5Vbq3SUKfbcDirFnbW1nbJa2dvFbwRjakUSBFUegA4FX7VfFbW1vwsTyPbpe/wCN/wAyHWrGLU9HvNOmAMd1A8LZ9GUj+teX/DCZfE19pltdqsyeH9FayuVPIFw7mIg+/lxH8Hr1yqlhpunafJcSWOn2lq9y/mTtDCqGV/7zED5jz1NRCajGS7/8Ffk2XKLbT7f8B/ojynwFI194m8PeGZm8yXwqL37RnPBVvKhOPdGyPoa6CyA/4aA1A4GR4ejwf+21dtb6bp1vfz39vp9rDd3GBPPHCqyS46bmAy3409bGyXUG1BbO3F40Yia4EQ8woDkKW64zzirda7vbo/vd/wDMz9lo15q3oraHDeNP+SxeBf8Acvv/AEUKyLzVdP1bxt4h03xf4tm0O2sJEis7FNQ+xJLGyZMjOCDJnPTOB6dK9QmsbKe8gvZrO3lurfd5EzxAvFuGG2seVyOuOtV9T0PRdUnin1PR9PvpYf8AVPcWySMnfgsDilCqkkmtk1+N7/oVKDbbXl+VjzT4JXGgweMfFtnpDrb208sEljDK5Ek0QQ5kUOdzqSc7uc7ge9Wvhrrmi6LrHi/T9X1ax0+7k8QTSRw3M6xu6uF2lQTk59q9FOl6b/aSal/Z1p9uRPLS58lfNVP7obGQPbNR3mh6LeX8eoXmj6fcXkWPLuJbZHkTHTDEZFU60ZSbd9Ul91v8iVTajZd7/ff/ADNCvP8A4Of8fPjL/sZLn+S16BVezsbKyMxs7O3tjPIZZjFEE8xz1ZsdWPqeayjKyku6/VP9DWSvbyf6NfqcR8Lf+Ro8df8AYZ/9piqPhm4urPxd8Tbuyh8+5haGSGP++4gJA/E16La2NlaSzy2tnbwSXD+ZO8cYUyt/eYjqfc0W9jZW1zcXVvZ28M9yQ08scQVpSBgFiOWwPWqdTfzil91v8ieTVf4m/wA/8zxWK68J654DGqeIPFt3rmtXVqX/ALMGoNxcEYWNLWMjo3Aypz1PFbWjTQ6h+zZNb2M0V1NDo0kUqQuHZHCElWA6NjHB5r0e30LRLbUn1O30fTob5877mO2RZWz1y4GT+dTadpmm6asq6dp9pZrM5klEEKxiRz1ZsDk+5q6laMotJefkt/8AMiFNxkm3t+O3+Rz3w38RaDqHhrRtPsdZ0+5vE06LfbxXCtIm1FDZUHIwfWua+GuuaLouseL9P1fVrHT7uTxBNJHDczrG7q4XaVBOTn2r0HT9D0XTrqW60/R9Ps7ib/WywWyRu/1IGTReaHot5fx6heaPp9xeRY8u4ltkeRMdMMRkUnVg5ydtH/ncFTkoKN9v8rfqeS+JtJsbb4vavJr3izWvDNrqltDNZ3Vnfi1imKLtdHcgjI4IBx1962vA+leER49iuNN8Za94n1G1s3IkuL9buCFGIBBdVwGPYZ7GvR9S0+w1K1NrqVjbXtuSCYriJZEJ+jAim6Xpmm6Vb/Z9L0+0sYc58u2hWNc/RQBTVf3Euyt+gSpXlf5nE/BsD7V4zOBk+I7nn8Fp/jSbwDfeJ/sWv6kdH1izgV4bw3bWT+WxPCS5AbkdOcfnXbWdjZWRmNnZ29sZ5DLMYognmOerNjqx9TzUWq6TpWrQrDqumWV/GpyqXMCyqD6gMDUe0TmpeS/Kxpy6Nd2/zucV8KdWurrW9f0iHXJvEGjae0Is9SldZHZmXLxmRQBJjA59/et34pRSTfDnxBFCjO7afNhVGSflNb1hZ2en2qWthaQWlun3IoYwiL9AOBU9TUmpSugpx5Vqcb4F1zQtY8G6bo+n63YT3x0pFaCK4VpY8RhTlQcjBPcVifCbxNoOh+DLfw7r2q2GkappTyW1zb3c6wtkOSGG4jcCCDkZ613un6HounXUt1p+j6fZ3E3+tlgtkjd/qQMmm6roOhatKkuq6Lpt/InCNc2qSlfoWBxWkqkG5aaPX56/5mcacoxj3X5af5HHfC5hq3i/xb4ttBnTNQnhgtJNpHnCFCrOM9Rk4B9q6nx5FJP4I1yGFGeR9PnVVUZJJjPArYjRI41jjRURRhVUYAHoBTqyqS5np2S+5WNaacXd97nEfCbxDoN34L0DS7bWdPmv006JXtUuFMqlUG4FM5GMelV/gOAPBM5AAJ1S7J9/3hrr7LQ9Fsr6S+s9H0+2u5c+ZPFbIkj59WAyasWFjZ6fAYLGzt7SIsXKQxhFLE5JwO5PetalWMnJpb/5mcKbSin0/wArHnfhG0e/174mWMbbHuLkRK2cYLQYB/WuO8Cab4d/4RuC11j4neJfD2pWZa3utObXUtlgdSRhEYfd7jGete621jZWs9xcW1nbwTXLB55I4wrSsBgFiOWOPWqmpeH9B1O5S61LRNMvZ0+7LcWqSOv0LAkU417aeS/BWFKlf72/vdzzpLDQ7P4HeKJPD97qd/aXUd1M11fnMkz42s4O0blO3IOOa6K6/wCSHv8A9i7/AO29dfcWlrcWb2Vxawy2rp5bQvGGRl6bSp4I9qDZ2hsfsJtYDaeX5XkGMeXsxjbt6YxxjpUTq8ya7l04ckovtf8AFo5Hwz/yRKx/7AK/+iaq+Ade0jw78HvD2o61epZ2v2aOPzGUn5mJwMAE13EVnaRWK2MdrAlosflLAsYEYTGNoXpjHGKgfR9Jk02PTJNLsWsY9vl2xt1MSYORhMYGD04pyqqUpXWjaf5/5kxptKPkmvy/yLqMrorowZWGQR0IpaKKxNQooooAKKKKACiiigAooooAKKKKACiiigAooooAKKKKACiiigAooooAKKKKACiiigAooooAKKKKACiiigAooooAKKKKACiiigAooooAKKKKACiiigAooooAKKKKACiiigAooooAKKKKACiiigAooooAKKKKACiiigAooooAKKKKACiiigAooooAKKKKACiiigAooooAKKKKACiiigAooooAKKKKACiiigAooooAKKKKAL32OP8AvP8AmKPscf8Aef8AMVlUV6f1SIvbL+U1fscf95/zFH2OP+8/5isqij6pEPbL+U1fscf95/zFH2OP+8/5isqij6pEPbL+U1fscf8Aef8AMUfY4/7z/mKyqKPqkQ9sv5TV+xx/3n/MUfY4/wC8/wCYrKoo+qRD2y/lNX7HH/ef8xR9jj/vP+YrKoo+qRD2y/lNX7HH/ef8xR9jj/vP+YrKoo+qRD2y/lNX7HH/AHn/ADFH2OP+8/5isqij6pEPbL+U1fscf95/zFH2OP8AvP8AmKyqKPqkQ9sv5TV+xx/3n/MUfY4/7z/mKyqKPqkQ9sv5TV+xx/3n/MUfY4/7z/mKyqKPqkQ9sv5TV+xx/wB5/wAxR9jj/vP+YrKoo+qRD2y/lNX7HH/ef8xR9jj/ALz/AJisqij6pEPbL+U1fscf95/zFH2OP+8/5isqij6pEPbL+U1fscf95/zFH2OP+8/5isqij6pEPbL+U1fscf8Aef8AMUfY4/7z/mKyqKPqkQ9sv5TV+xx/3n/MUfY4/wC8/wCYrKoo+qRD2y/lNX7HH/ef8xR9jj/vP+YrKoo+qRD2y/lNX7HH/ef8xR9jj/vP+YrKoo+qRD2y/lNX7HH/AHn/ADFH2OP+8/5isqij6pEPbL+U1fscf95/zFH2OP8AvP8AmKyqKPqkQ9sv5TV+xx/3n/MUfY4/7z/mKyqKPqkQ9sv5TV+xx/3n/MUfY4/7z/mKyqKPqkQ9sv5TV+xx/wB5/wAxR9jj/vP+YrKoo+qRD2y/lNX7HH/ef8xR9jj/ALz/AJisqij6pEPbL+U1fscf95/zFH2OP+8/5isqij6pEPbL+U1fscf95/zFH2OP+8/5isqij6pEPbL+U1fscf8Aef8AMUfY4/7z/mKyqKPqkQ9sv5TV+xx/3n/MUfY4/wC8/wCYrKoo+qRD2y/lNX7HH/ef8xR9jj/vP+YrKoo+qRD2y/lNX7HH/ef8xR9jj/vP+YrKoo+qRD2y/lNX7HH/AHn/ADFH2OP+8/5isqij6pEPbL+U1fscf95/zFH2OP8AvP8AmKyqKPqkQ9sv5TV+xx/3n/MUfY4/7z/mKyqKPqkQ9sv5TV+xx/3n/MUfY4/7z/mKyqKPqkQ9sv5TV+xx/wB5/wAxR9jj/vP+YrKoo+qRD2y/lNX7HH/ef8xR9jj/ALz/AJisqij6pEPbL+U1fscf95/zFH2OP+8/5isqij6pEPbL+U1fscf95/zFH2OP+8/5isqij6pEPbL+U1fscf8Aef8AMUfY4/7z/mKyqKPqkQ9sv5TV+xx/3n/MUfY4/wC8/wCYrKoo+qRD2y/lNX7HH/ef8xRWVRR9UiHtl/KFFFFdZ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meKNe0vw3o02ravcCC2i/FnbsqjuT6UXA06K8dHxsvJ42vtP+H+sXWkIfmvd5AUZ5JwhXj/er0DwH4y0XxnpTX2kSuDGQs8EoxJEx6Ajpg9iOP1quSVrmaqxbsmdFRRRUmgUUUUAFFNmkSGJ5ZGCoilmJ6ADqa8l8HfG208QeMbbQW0M2kNzK0UV0bzdk4O3K7B1wB14zTinJ2RM5xgryPXKKKKRQUUUUAFFFFABRRRQAUUUUAFFFFABRXn3xu8b6r4I0jT7zSbeymkubgxOLlGYABc8bWXmu8s5GmtIZmADPGrHHTJFO2lyeZc3KS0UUUigooooAKKKKACiiigAooooAKKKKACiiigAooooAKKKKACiiigAooooAKKKKACiiigAooooAKKKKACiiigAooooAKKKKACiiigAooooAKKKKACiiigAooooAKKKKACiiigAooooAKKKKACiiigAooooAKKKKACvDP2obia41XwzorMy2s0jO4A4LblUH8AT+de515p8ffBd94o0G1vtHj8zU9NcukY+9IhxuVffIBA+tOLUZxk9kyKkXKnKMd2j0Wytbezs4bO2hSKCFBHHGowFUDAAFeGfDgro37RmvaRYr5dncCbdGOAOjjA9jkD2NaVl8dIrXT47HWPDGrJryqqG3VAqyP0/iwy59Np/GrPwR8Ma5J4l1Xx74mtHtLvUNwt4JBhlVjksQeVGAFGecZ9q0jFqbk9rP8TGclOMYx3uvwIvg3rGr3/xU8X2d9qt9dW1vJKIYZrh3SPExA2qTgcccUT6zq4/aZi0garfDTjFk2n2h/JJ+zk/czt689Otc1Y623ww+MHiGfWtLvp7TU3kMDwICzhn3qVyQG64PPBpPDGoX2rftJ2mpahp8unSXEbOltKfnjj+znbu9CQASO2adNX5H/df32FOVuddeb8Lo0PGuqeMZ/jzJ4e8P67c2ouIljRJJnMEQMOWcR525AyRx1r1X4e+HtU8OaVcWmreIrvXp5JzItxcFsqu0DaAzNjkE9e9eZXH/ACdfD/1x/wDbY17jUXtTj5r9TRK9SXl/kcJ8eNd/sL4bag0b7Z70C0i55+f73/joavJvGPhGXw78JvCPiSzQx39lKtxO+MEGUh1J/wB0hV/Guh+ODHxZ8T/DngWKV1hVhJclDyu/kn6hFJH+9V/VfgD4Yj0y6ksNQ1p7tYXMCyTRFS+DtBxGDjOKIPkhz+f4IVROc+RK+n4s7jxFrRv/AIT32vadPJC02kvcRSRuVaNjHngjkEH+VeVfDfSviN448Gmf/hOL3TLSKZxBJ5kjz3D8Z3PvDBR0HPrxU/ww1tr34EeKNFnY/aNLtrhQp6iN0Zh/49vFZvwk+Ja+C/A4ttY0PUJrJp5DZXVuqlHb+JGJIwQee5welW4pSnbysZ8/NGHN53Ow+BXi3XbzU9Z8IeJbpru+0wt5c7HLEK2xgT1bBwQTzyc1x3ww/wCFgeMrrXNOtfGN/Y2Uco867lleaVDlwqR5YbQeSSCOgrpfgBo2qXfiDXvHWp2UlmupFxbI4I3B33sQD1AwoB781xfwe8aP4NvNfurvSL290iSdftE1qgZoHy+3IJAweepHSi2rvvyq/rf+vmF/dVnpzaelmdh8Odf8U+GvilJ4B8TatLq8MyE29xKxdg23eCGb5sEZBBJwcYrO1/UfGl/8d9T8N6D4gurSOdAgEkztFbp5SszqmcBuDjjqe3Wpfh6t/wCPvjK/jsadcWekWqYhaQffITYq56E8knHTGKn0f/k6rUf+uDf+iFoiryjzb8ruDfuvlenMrGp4w1bWvhX8Ofs8mvXGu6xe3bLb3d3uYxqVGThmboBwM4y1YuqeG/ifo3hZvGX/AAn17NeRQi6msWZjGqYBIAJKEgdtoHFdb+0J4T1DxN4Rhl0mFp7zT5vOEK/ekQjDBR3PQ49jXG658WpNb8GS+E7Xw3qjeIbm2+yTR+XlQSuGYAfMT14IGPWoi202vi/S39XLmoxklL4bfjc77w74m8QeL/hONY8PraQ68yGPbIP3YlU4YjJwMjkZyBkZzXl/jj/hLvB9nFrU/wAVjeaz5i79MinLKM8EhC2CoweqAfjW9qvhTxL4d/Z7Gl2Mcw1GSYXF/Fb5LiNj8y/L1wNucdge1caZtI174ZSaX4T8DzjUrW3jfU9QMSnGwgtsfJZix528cZ4OKp2UpOPRr/g/Ii7cIxlu0/8AgfM9X8Z/ES60f4R6b4lhiiGp6nDEsKkZRJGXLNjuBg4H0rmbLwh8V7rQbfxPbeO7x9UnjWdNOaQiLawyByfLzg9NuM96qzafL8Q/gHp8GiWtyb3RHSPynUDz2RMPs554bjvkYqaz+M13b+GbfQLfw3qTeKooVt1ieLKFwuN2375OBnbj8apq0p8u99PQFK6hzPS34h+0p/aQ8BeGxrH2c6iJ/wDSDBnyy/l87c9qreONO+JGj+EofG1x40nhkjERbTbbdHDCrYCgDO1yMjO4fial/aKm1W4+HnhifW7aG11GS4LXEMRyqMUPA6/zNdj8c/8Akit3/uW3/oaVDbjFv+9/kVyqUv8At06v4f6xN4g8F6VrFyqrPc26tIF6buhI/EZrdrj/AIK/8ks0D/r2/wDZjXYUVUlOSXc0otunFvsgooorM1CiiigAooooAKKKKACiiigAooooAKKKKACiiigAooooAKKKKACiiigAooooAKKKKACiiigAooooAKKKKACiiigAooooAKKKKACiiigAooooAKKKKACiiigAooooAKKKKACiiigAooooAKKKKACiiigAooooAKKKKACiiigAooooAKKKKAMbx1Y3WpeDNY0+yi825ubKWKJNwXcxUgDJwB+Nc78C/D+r+GvAq6Zrdp9luxcySeX5iP8AKcYOVJH613dFNO1/MmUU2n2Bvun6V5X8BPCXiDwxdeIX1zT/ALIt5LG0B86N94BfP3WOPvDrXqlFEXa/mEoqVvIKKKK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BaX1nePOlpd29w1vIYphFIGMbjqrY6H2NT1wfhc/2X8XfE+lE7Y9Rt4NShXGBkDy5CPXnFNK7t/X9WuTJ2V/6/q9jtBf2J1E6aLy3N6sfmm3Eq+aEzjdtznGe/Slub2ztZ4ILm7t4ZbhikCSSBWlYDJCg/eOPSvHLK6uB8V08bm4f7Bd6vJoWP4PLEYCEcdDIprr9UP9qfGnSLQEtHo2mzXb4xgSSkRqD+AJpqN+Xz/wAr/lYlz+Ly/wA7fnc7uiuH1DxL4o1fXNQ0nwTY6Sy6a4iur3U5JBEZcZMaLHySB1PSr/grxHqWoajqGg+ILGCz1nTgjS/ZnLQzxuPlkTPIGQRg8ikldXKcknY3Nd1bT9D0qfVNVuRbWcABkkKltoJwOACTyR0FWLO5gvLSG7tZVlgmQSRuvRlIyCPwrB+JuotpPgPV9QW0tLswwbvIuo98T8gYZcjI5rM8deLrzw14a0HUra1gk+2XdvBNH5bHCOpLCMAj5uOM5oSv96/EG7fc/wADtqK8617xN4+8PQHX9Z0fQf7CR0863tp5Wu4EZgMliAjEZ5A/PvW94g8RXmk+LvD9m8du2k6sXgMpUiSOcLuQZzjDcjGM570+V6C51qdPWa2vaQviNfDrXyDVGg+0Lb4OTHnGc4x+Gc1m+PdevNGtdOt9Ljgl1LUr6K0t1mUsgBOXYgEEgKCevpVWTVpB8Wo9EFlYEHRWuBdGL9+D5u3Zuz9zvjHWklf8fwVxydvw/F2Ou70V4tpP/Cyf+Fqa99l/4RL+1PsVv9o8z7R5Hl87NuPm3euePSu98TeJdU0s6RotnY2t/wCI9STiISMlvHtAMkjEjOwHoOpp8ui8xc+rv0OsorhLHxH4v0bXNO07xpY6MYNTmMFteaW8m2OXGVR1k5+bBwRXd0mrajUrhRXn8fibxp4lnupvBWn6HFpdtO0C3eqyS/6UynDGNY+ig8ZPWtzS9c19/Dd9eal4Zmj1Szd0FpDKGW5Ixho2P8Jz39D1otpcOZXsdJRXm+teJviD4bsjr/iHTfDf9jI6Ca3tZ5TdRK7BfvMNjEZ6DrWx8SPFd/4aj0OTTbOO9/tC/S2aJgdzKykgIcgBicDJyPajlen3C51r952FFcpYan4o0mw1TVvGv9hQafbQmaIacZWkUDJIcvgE4wBgcmsaPXfibeaemv2Wg+H00xovPSwmuJftrx9R8wGwMRg4PSiw+Y9EqhdazptrrVno09zsvr1He3i2Md6oMscgYGPcimeF9ZtvEHh6y1qzVlhu4hIFbqp6FT7ggj8K4X4jXtxY/FjwhLZ2bXl01tdxwwhtoZ2UAZbso6k84APBp8r5+V+f5MUp+5zLy/Fo9MorgY/EfjTRPEGmWni6x0JrDVLn7LBNpkkpaGQglQ4kHzZxjIx3rS8W+JdTt9dtvDPhqxtrzWbiBrhmupCkFtEDgO+35jluABzSs9B861OsorhtO8S+KdI17T9J8bWOkKmpuYrS90ySTyhKBkRusnIJ5welJrXivxDH8Qrjwpo+nWNy/wDZqXMDzlkVHL4LSMCfkA7BckkfgcuwuddTuqK88sfFvi+DWZ/Cmq6VpMviJ4VuLN7SSRbR4ySGZywLKFI+pJAHrV/wt4i8TL4sfwv4us9KS8ktDeW1xprSGJ0DBWUh+QwJzT5WHOjtKK4nV/EviTUfEN9oPgux0yWXTgn2y81KRxCjtyI1VBuZsck9BU/hfxRqj6jqOheKLC3tdW0+3F0Ws3Z4bmE5+dN3zDBGMGlbS4+ZXsdfRXnGkeIviVrmmw+IdI0jw02lTqZIbOW5lF26ZIA348sMcd+nevRIGd4UeSMxOygshIO09xkcGm4tbhGSlsPorx7xv/wnP/C4dD+xf8I55vlXX9med523y9o3edj+LHTbxXaat4j1fw14Rt7rxBa2V5rtxOLaC105mWKaV2OxVL8jjkk+hpW91Pv/AJ2Fz+849v8AK51tFeeajr/xF8PWsmteINJ8PXWkRYaeLTppftMEZPLZcbW2jqBjNd/aXEN1axXVvIJIZkEkbDoykZB/Ki2lxqSbsSUVyHirxNqyeIYvC/hXT7W81ZoDcTS3cjLb2secKX2/MST0AqTwzqPjRdYGmeKdH04pJC0sd/pbuYFII+R1k+YHnj1/PAldXBySdjq6K4J/EvjDxDfXy+CbHRFsLG4a2a81WSXE8i/fEaxjOAccnrWt4L8S3mqXmo6LrVjHYa1ppXz44pC8UqMMrIhIztPPB5FFtLhzK9jp6K8z8NeLvHfirSp5NB03QYpra7lhmuL5pVhO1sBUVcsW24JJIHOB3xt+G/EXiDXdB1e2istOs/EmmXBtZI5mdrVpAAQwK/NtIPTrRZ2uHOr2Oxorxr4Pf8LA2X/2T/hGP7P/ALcn+3eb5/nb9w8zy8cYx93d+Nd14ivvHU2qzWPhjSNKhhgClr3VZX8uYkcrGkfzcdycfSm42t5kxndN2OrorlvAfiW91htV03Wre1t9U0icQ3RtXLQvldwdS3IB54PIxWNa+JfHHigS3/g3TtCg0hJmiiuNVklL3W04Losf3VyCOetLl1Hzq1z0KgV514w1HxjqXwx1KZdIsNKu447iLUIb13cNCqMC8BTqT23cfzp/wf8A+E2/sDRv7T/4R7+w/wCz4/I+z+d9qxtGzdu+Tp1x+FNRvfyBz1Wm/wDwD0KisTx5q9zoPg7VNYs0ikuLS3aSNZQShI9QCDj8al/tO4/4Q7+2Nkf2j+z/ALTtwdm7y92MZzjPvUN2TfYtayUe5rUVwjeN76L4aaP4iawguNS1QwwxQqxjhEsjYGSckKPxq7oFx8RYtWhi8Rad4euLGUkNNpk0itBgEgssv3gTgfLyKvld2uxCqJpPvqddR3qDUPtn2C4/s/yPtnlt5Hn58vfj5d2OcZxnHNeO/D7/AIWR/wAJD4o+wf8ACJ+Z/an+n+f9ox5m0Z8rH8OP73OaUVzOw5y5Unb+rHtNFcj4o8S6wviGPwv4VsbO71Y2/wBpnlvJGW3to84UttG5iT2FV9H8S+JdO8RWWg+NLHS45NRD/Y7zTZHMLuoyY2VxuDY5z0NCVwc0mdtRQa8507xH8QvEUUmr+G9N8OJpKzyRRw30032mURuVJyo2oTjgHp3pLUbdjt9c1jTdEtYrnVLj7PFLMkCNsZsu5wowoPU9+lX681+NN5Ovw+0u/wBQs3tZl1K0lnt1YSGMhssoI4b8OtT+IPEnxB0S0l8RXmi6F/YcIEktok8hvUjJ5JbHl5GckDP1PWqS0+dvwX+ZLnr8r/iz0OisTxDqmqw6VazeHtJ/tO5u3VY/Ml8uOJWGfMkPXaB2AzniudsPEnjDSPE2laR4ytdBePVneO2m0t5cxuq7sOsnJB9R0pKLbsDmlqd7RXC+J/FfiK1+IMXhXRNOsbp7jTTcRPcF1Ecm8jc7An5AB0C5JIGas6j4j13w14US68SWunXmtXF0LaztdMZ1jmd+EXMnI7knpxQldX/rew3JJ2/ra52NFeeah4k8feGoxrHijTPD8uiiRVn/ALOllM9srMBvbeMOBkZxXoSsGUMpyCMg0NWVwUri96oalrGm6bfWFleXHlXGoSGK1TYx8xgMkZAwOPXFeTJ/wsX/AIXJqH2T/hFf7T/spf8AW/aPJ+z+advT5vMz17VsfEy81Cw1XwDdahbx3OopesJIbPOySYx42oW5Clj1PQdaaj8L7/5kup8Wm3+R6hRXn194k8deHr60u/E2m6A+jXV3HbH+z5ZWnty5wrMXADDPBwBW14z8S3el32n6LotjHf61qRbyIpZNkUaLy0jkDO0eg5NKz0K51qdPWbba9pFx4gudAhvkfU7WJZZrfByqHGDnGD1HQ8ZHrXLWPiPxfo2uadp3jSx0YwanMYLa80t5NscuMqjrJz82Dgir+kas8/xP1zSTY2KLbWVvILhIsTybs/K7Z5UdhjjNO2v3i59PuOsorzXS/FfjvxBfa5YaBp2hI+malLb/AGm+MqxGMcKuEJLP1JPAAxxzXo1p9o+yxfa/K+0bF83ys7N+OduecZ6ZpW0uPm1aJKKKKRQUUUUAFFFFABRRRQAV5h8YtS/4RTxNofi4AhBb3VjKVTO4tGWiBP8AvivT6q6ppmm6pAtvqen2l9CrB1juIVkUMOhAYEZ5PNHX+vT8hPb+v63PO77w5cW3wHitEVm1G0tk1FTzu89W85vfOdwqx8Hr5fEmr+JfGCb/ACr2eG2g3DGEijGcd/vMa9EdEeNo3RWRhtKkZBHpioNN0+w0y1FpptjbWVuCSIreJY0BPU4UAVfPrJ9/6/RGfs3aOu2/n/T1PFrHRtLsvGXibT/EPjjXfDE8l+95brBqgtILiGTkOCwwzA5B57e1dh8MdN8MxeI9WvdF8R6z4hulijguLy8uRcR4yWCpIFAYjuMnGRXbarpOlatEsWq6ZZX8aHKrcwLKFPqAwNTWNnaWNslrY2sFrAgwkUMYRFHsBwKSlZW8rDdP3r+dzlfjT/yS3Xv+vb/2YVifEwA+G/BAIBH9s2HB+hr0W9tbW+tZLS9tobm3kGJIpkDow9CDwaZc6fYXUcEdzY206W7rJAskSsImX7rKCOCOxHSlF8rv5p/cVKN7+jX3nJ/HP/klWuf9ck/9GLUvj/SZ9V+HZFlxf2ccV7aHuJYsMMfXBH411V9Z2l/aPaX1rBdW8gw8U0YdG78g8GpVVVQIqgKBgADgD0pXaTtve47JtX21/E858J6pB458eQa9bESabpGnIIu4F1OMv+KoNp9Casyf8l/i/wCxcb/0fXZ6Xpem6VC8Ol6daWMTvvdLaFY1ZvUhQMngc1IbGy/tAah9jt/tgj8oXHljzNmc7d3XGecdKvmXMrbK/wCKf+ZCi+VpvXT8Lf5HnsWq6Zofxp16TWdRtNOjudMtjA91MsSyYJBwWIBrN+KdpZ3HjXw54hute1LS9EubV7b+0tNuvK8tm+ZCXwcI2evTivTdV0fSNWEY1XSrG/EZyn2m3SXafbcDirMtrbS2ptJLeF7crtMTIChX0x0xUp2t5f8AB/zG4t3XR/8AA/yPJ7PRvBU3ibRIl+IfiLxJdrdrNbW39qpeRo6AtvcKp2jjGcjrXrcq742TJG4EZHaqWk6JoukF/wCydI0+w3/f+zWyRbvrtAzV+nN8ysEI8rueY/CjxBovhvw4/hXxBqdnpWpaXcyxypeTLD5is7MrqWI3Ag9R/hVzxX46kufh7reueF0mC2k4t471owyMu5Q80Y/iC5PJGMjvXZ6toei6syNqukaffmP7hubZJdv03A4q4sMSwCBYkEQXaECjbj0x6UOV9XuCi1onoeEfE+LwXL4IuJrLxJd+JtYZUeItqLXTRAMC8hjU7YxtJ5KgDOBiux+Id1aX7+AbmzuILq3fXISkkTh0bCt0I4PIrt7Lw/oNjHPHZaJptslwNs6w2qIJR6MAPm/GnxaLo0Vva28ek2CQ2knmW0a2yBYX5+ZBjCnk8j1qlNK3qmQ6bafo0ZPxS0u61n4fazptirPcy2xMaKeXKkNt/HGPxrzXRbfwbceHLe8ufi54osm8gedaSa+sckTAYZPLK7uDkAY57V7fWZceHfD9xqH9oz6Hpkt7nP2h7RGkz67iM1EXa/mXOPNZ9il8ObHTNO8FaZa6ObxrDyjJCbxcTEOS2WGB6+lYPioA/GjwdkA4tb0j2+QV31QS2NlLew30tnbyXUAZYZ2jBkjDdQrdRnvinze/zev4pr9ROHucvp+DTOH+MX/Hx4O/7GK2/wDZqh1e8tvDPxiGsazMlrpuqaWtrFdynEccyPu2Mx4XI55rvryxsr0wm8s7e5MEglhMsYfy3HRlz0I9RzS3tra3ts9teW0NzA4w8UqB1Ye4PBpJ2Xzf4qw5R5m/l+Duec+N9X0vxZ4j8LaH4e1C11KeDU49QuJLSUSrBDEDksy5AJJAxV6x/wCS96j/ANgCL/0bXZaTpOlaTE0WlaZZWEbncy20CxBj6kKBmpVsbJb9tQWztxeNGImuBGPMKA5CluuM9qaaVref4qwnBy38vwdziJP+S/xf9i43/o+l1b/kumif9ga4/wDQxXbGxsv7QGofY7f7YI/KFx5Y8zZnO3d1xnnHSh7Kze/S/e0t2u40MaTmMGRVPVQ3UA+lJO3L5X/G/wDmVKN+bzt+Fv8AI8Yk0fTbP4i+JbXxB401zwwbq4F5aNb6mLWC5jYcnLDBZTxjOcV0fgKx8J2fibVNV0vxNrviW7tbARz3NxcfbI1jJ3bEdV+Zvl+6CevSvQNU0vTNVgEGqadZ30QOQlzCsig+uGBp+n2Nlp9strp9nb2kC/digjCIPoBxTUrRt5W/Qn2fvX87/qeR6ndeArfw9da94R8ayaDd+U9zHZQaiAry4PyvauTyT2AHqK9R8KXl7qHhnTL7UoPIvJ7WOSePGNrlQTx2+lD+HtAk1H+0n0PTGvs5+0m0Qy59d2M1p0Nq1hqLvc868eXlppfxX8IalqVzDZ2QgvI2uJ3CRqxQYBY8D8aPideWt3p3h7xXptxFqOmaTqyT3UlswlURDKs425ztPpXealp9hqdqbXUrG2vYCQTFcRLIhI74YEU6zs7OztFtLO1gt7ZBtWKKMIij0CjiknZLy/zuDhdy7P8AyscN8Q/Gvhi58EalZ6brWn6ne39u1ta2trOssskkg2qNikkde9dZ4QsJtL8K6VptwczWtnFDIc5+ZUAP606x8P6DYXrX1jomm2t02d08NqiSHPXLAZrSp3Vml1/r9QSd7vp/X6HnNzf2nhX4v399rk6WlhrdjEttdzHbEskWQ0ZY8Lkc810lj4y0PU/EUWiaPdLqkjQNNLPZussNuBgDewOMk9AMnitu/s7O/tXtb61gurd/vRTRh0b6g8GmaXpmm6Xb/Z9M0+0sYc58u3hWNc+uFAFJWtZg07to88+GGuaP4X0/UPDHiHU7PS7+xv5mxeTLF50buWSRSxAYEHt6Va8F3EOv/E/X/E2mv5ulRWcWnx3CfcnkB3MVP8QXgZ967TVtF0fVwg1bSbC/Cfc+026S7fpuBxVy3ghtoEgt4Y4YkGEjjUKqj0AHSnfr1tb8LCcXt0vf8bnC/AkAeCZiABnU7on3/eGj4a/8jv48/wCwlF/6LrtrCys7CAwWNpb2sRYuUhjCLuJyTgdyaLays7Weee2s7eCW5YPO8cYVpWAwCxH3jj1ovr8rfl/kNx29b/n/AJnnHwm1zRtLTXdK1LVrGyv21+522086pI25htwpOTn2qC71Ww1bxr4h03xd4sm0S2sJUitLFNQ+xpLGVyZCwIMmc9M4Hp0r0a40TRbjUk1K40jT5b5MbLl7ZGlX6MRkfnRqWiaNqc8U+paRp97LF/q3uLZJGT6FgcUJrS/a35f5C5XZpd7/AJ6HmHwjbQ28ReM9L0eUWsF2YmsY5HIklj8sgyqHO5lJOd3Ocg960/hT4m0LRPCEHhzXtUsdI1PSXe3uILuZYSSGJDLuI3Agg5Fegf2Zpv8AaKal/Z9p9uRPLS58lfNVP7obGQPaotU0LRNVljm1TR9OvpI/uPc2ySFfoWBxT5vyX4bCVNrbu/x3Odv9cg8WfDrxDdaVbXLQG3uoIJHTAucIRvj7lSeBnHQ034UeINCuvB2gaXbaxYTX6afEr2qXCmVSqDcCmcjH0rs0VUQIihVUYAAwAKo2WiaLZXsl9Z6Rp9tdS58yeK2RJHz6sBk0k0rrvb8L/wCZTT0fa/42/wAjJ+KdrPe/DrXra2jMkr2Um1B1OBnA/KufHjTwzJ8NI4LXWLO6vZdLEMdlDMrTtIYtu3YDuHPXIwOp4r0Ws620DQra7mu7fRdNhuJgVlljtUV5AeoYgZOfeoavFx7/APB/zK1UlJdP+B/kcHoN34bt/gn4eg8Vxh9Lu4IoJCyMUQnOGZh9wZH3uMHFUl1Cw0TxVoFr4M8YT63FfXgt7nTG1EXqRw7SWkU5LR7cZ64P516nDY2UFithDZ28Voq7FgSMCML6BRxj2qtpWhaJpLvJpWj6dYO/DtbWyRFvrtAzWrmudy87mXs2oKPZWNCvMvBOuaNofi/xrba1q1lp00mqiWNLqdYy6GMYKhiM/hXptUL/AETRtQu4ry/0jT7u5i/1c01sjun0YjIqIuz/AA/L/I0km1p6/mv1OImvrPwv8X9QvtbuI7Ow1qwhFtdzsFiEkWQ0ZY8Lwc89aj8T6rpvizxz4V0zw/fW+omwvDqF3PayCRIY1UgAuvGWJxivQ76ys7+1a1vrS3urduGimjDofqDxUel6XpmlQGDS9OtLGInJS2hWNSfXCgU4u1vImUW7+f8AwxbY7VJOePQZrya5n+HV3Bea1o3jCbwxfyO8k0cOofZ3aVc532znBJI6befrXrNZt54f0C8vlv7zQ9MuLtcFZ5bRHkGOmGIzUouSujzLxPqWo638HvDGpazEFu7jUrQyfLjePMIDY7bhg4967T4wf8kx8Qf9eb10d7Y2V9CkN7Z29zGjrIiTRB1Vh0YA9COxp95a215ayWt5bxXNvKu2SKVA6OPQg8EU5vmTS6tv8v8AImEXFpt9Evuv/mebeLdYudP0TwXp76rJoulagiRX2oRsFaMCEFUDkEJuP8XbFc7rUngvT/H3hW+0rWTfmK9Y3+pz6g1zHGpRtiNMzFVJ+Y4yDxzXs9zp9hdWH2C5sbaaz2hPIkiVo9o6DaRjFVv+Ee0D+zP7L/sPTPsG7f8AZfsieVu9dmMZ98VfOubm87kezfKo+Vjkn2t8f4GGD/xTjEH/ALb1X+PWnyXGi6RqRnvoLTTtSjmvJrNys0MRBVpFIB5XIOcV362Fit8t8tlbC7WLyVnES+YI852BsZ257dKsEBgVYAg9Qai+kfL/ADuaON+a/X/JI8U1nSfAdxpohufir4o1eK4ZIxZRa2ly8pZhgeUFJPOO3GK9pgjWKFI0ztRQoz6AVnWPh7QLC9a9sdD0y1umzumhtERznrlgM1p03K6sTCFnc82vNS07RfjndXWsX9tp8FxoSLFLcyrGjsJeQGbAz7VN49uLW+8WfD+6tZori3l1CR45EYMrDysgg967bVtI0nVo0j1XS7K/RDuRbmBZQp9QGBxT303Tna1Z7C1ZrQ7rYmFSYTjGU4+Xj0oTty+X+dwcH73n/lY4z47f8iTD/wBhK1/9GCsX4uabCvj3QNY1LWdV0bSpLeSzkv7C48loJCdyhmwcK3IJ6cV6hf2VnfwCC+tLe6iDBwk0YddwOQcHuD3qS4ghuYHguIY5onGHjkUMrD0IPWlF2+9v70kOUOZvzSX3Ns8ls9G8FTeJtEiX4h+IvEl2t2s1tbf2ql5GjoC29wqnaOMZyOtdB4f/AOS2+J/+wbaf1rrtJ0TRdIL/ANk6Rp9hv+/9mtki3fXaBmrEdlZx30t9HaW6XcqhJJ1jAkdR0BbqQKrm1Xz/ABJUNH8vwZw/wdA+0eMTgZ/4SK55/Ba7+oLOxsrIzGzs7e2M8hlm8qMJ5jnqzY6k+p5qepb29F+CNEt/V/iwooopDCiiigAooooAKKKKACiisXxT4r8O+F4Ul17VYLISfcVgWdvcKoLEfhQBtUVj+HPFGg+ItPkv9E1KK9gj/wBZ5atvT6oRuHTjjntU2l69pGp6H/bdlfRyaeFZmmIKBQud24MAVxg5yKbTW4k07WNKisRvFegpoVnrj3rJp95IkdvK1vIN7OcL8u3cAT3Ix3rOl+JPgaLWf7Ik8R2i3YfYRhvLDehkxsH50crvawnKKV7nWUVHcXEFvbPc3E0cUEal3kdgFVR3JPQVy+l/EnwPqerDSrLxFbSXbNtRWV0Vz0wrsApJ7YPPahJt2Q3JLc6yisrW/EWi6Ld2trqt/HaSXSyNDvVtpEa7nJbGFwOeSK5vV/FvhvxP4I1qfR/FVxYQWqhZ9Qt7eUPbknggbQWzj+Hseopa2uF1ex3NFZ0V5Z6b4ehu77UgbaG3RnvLlgm8bR87dME9fxrH0D4h+DNe1P8As3S9et5rvOFjZHj3n0UuAG/DNPld2kLnVk2dTRWXq3iLRdJ1CCw1K/jtZ54pJoxICFKRjLsWxtXA9SKzfDnj7wh4i1JtN0fXILm7XP7oo6Fsddu4Dd07ZoSb2ByS3Z01FZfiXxFonhuyF5rmpQWUJJClySzn0VRksfoDVbwr4x8M+KPM/sHVobx4xl4wGRwPXawBx74xQk3sNySdmbtFc34o8eeEfDNyLXWtbgtrggHylR5HAPQlUBI/GtfSdX0zVtMXU9Nvre6s2BImjcFRjrn0x3B6Uulwur26l2iuPtvid4DuNVXS4fElq1yz7F+RxGT7SFdh/Ouwp2YKSezCikYEqQpwccH0rlPhZrOoat4an/ti4M+o2N9PaXMhjVNzI5wdqgAfKV7Ul1Bu1jrKK83+FfjTU/EPinXbPUmzasTc6TlUGbcSNGcFRk8qOTmtzTdX1G++KOraXHcEaXpthCJIdi4NxISwO7G77o6Zx7VXK9Pv/r8vUnnWvk7f1+fodZRXLeIviH4M8P6h/Z+ra9BDdA4aJEeUof8Aa2A7evfFdFp17Z6jZRXthcxXVtKN0csThlYexFKztcrmV7dSeioL+8tdPs5by+uIra2iXdJLK4VVHqSa5vRPiP4J1rUxpuneILeW6ZtqI6PHvPopdQGP0JoSb2ByS3Z1dFYPirxj4Z8LhP7d1eCzeTlY8M8hHrsUFse+MVb8N+ING8R6f9v0TUIr23ztLJkFT1wynBB9iKEm1cOZXt1NOiuVv/iJ4MsLJ7y71yKKJLh7YgxSbzIhAcBNu4gZHIGOetbXh7XNJ8Qaauo6NfRXlqxxvTPB9CDyDyOCM0Wdri5le1zQooYhQWYgAckntXHyfE/wDHqn9mv4ltBPu2khXMYP/XTGz9aSV3ZDbSV2dhRXIfFLxhZ+FfCU94t9HFe3MLjTiY2kWSTbkcqCO4POBXE+BPFXhC1Y61c/EfxHqNzDaCa/trvzXt0LFVJVPK4w7ADaT+VOKvfyJlNJpdz2WivC/BHijR/Ems211q3xC8Q22tXF8ywabaM6WpTeQiFfLKkEdyc884Ir1LxT448K+F5kg1zWYLWZgCIgrSPg9CVQEge5FNxaSv1FGonfyOioqhoetaVrmmrqWk30N5at/wAtIznB7gjqD7Hmufl+JngaOOzkbXo/9MJECiCUs2GK8qFyo3AjJAzilyu9ralcytzX0Ovoorj5/if4Dg1U6ZL4ktRcB9hwjmMH3kC7P1pJXdkNtJXZ2FFZ2sa3pekRWkuoXYhS8uEtrdgjOHkf7o+UHGfU8e9YkfxJ8DSaz/ZCeJLQ3e7YBhvLLegkxsP500m9gckt2dZRUGoXtpp9lLe31zFbW0S7pJZWCqo9ya53QPiH4M17U/7N0vXrea7zhY2R4959FLgBvwzQk3sDkluzqaKoa9rWlaDp7X+sX8FlbKcb5Wxk+gHUn2HNZfhbxz4T8T3DW+h61DdTqCTEUaNyB1IVwCRz1FCTewOSW50dFcv4VMJ8W+JRH4kvdSdJohJYyowjsSVyFQkYORz8vHrzzUWq/ErwNpeqHTb3xFbJchtrKiPIqnOMMyqVU+uTx3otsLmWrZ1tFcj8U9Rki+GGr6npV88bfZRJBc20pBwSMMrKfQ9RTPGcsZ+H1rNeeJL3QQRbFr63Vnk3Er8p28ncTj+fGaEr/el94OSX4v7jsaKyPEniTQ/C+nx3WvapFaRN8qNICXkI64VRk/gKqaL448K6zpV5qemaxFcW1lGZLkhHDxoASSUIDY4Pbml0bHdXS6s6KivLfDnxm8M3Wp6nBquqQQQLdiPTWjtJ8zRED5m4ODn1x9K9SpuLSTaFGcZXsworl/EvxB8G+Hb37DrGuwQXP8USI8rJ/vBAdv44rf0vULLVLCK/066iurWUZjlibKsKLO1x8yvbqWaK5Of4keB4Na/seXxHaLd79hGGMYb0MmNgP1NY/wAP/Ei2eh+KdW1/Url7Sz125jEshebyowVCqAMkKM9BwKEm/wCvNL9ROavb+uv+R6JRTY5EkiWWNgyMoZWHQg964zxhrWkaz4Ik1Cz8VXmj2Yu0i/tC1hk3blk2lQMZIJ4yOPqM0Ja2G2krna0VVv76z0vTnvNRvIre2hUGSeZwoHuT0yawPD3xE8F6/qI0/StegmuicLG6PGXPou9Ru6ds0JX2E5JbnU0Vi+KfFfh3wvCkuvarBZCT7isCzt7hVBYj8Kk8MeJdC8TWbXehalDexKcPsyGQ/wC0pAZfxFCTauNtJ2NaiiikMKKKKACiiigAooooAKKKKACiiigAooooAKKKKACiiigArx211PxJF8W/Fd5png9fEFxbmC3jdtRitzaxbMhV3g8Mck49K9irk/Evg+5vNabXvD+v3GgatJEIZpo4EmjnQHjfG3BI6A54pxdpXImm46GJ4StPFd18TZfEWqeE18PWk2mm3nC38U/nyBwVY7Mc4yMkdB1rjfHDGy8aapoVhdSw+E7+9tW1541+W2mkJ3IGzwHAXd1xn8D6l4b8M6pp09zqOqeJrrWNWmg8lZpYVigiUEkYhQgdepzk+opukeCbC18G3nh2+ma/OoGSS+uWTa08rnJfGTgjjHJxgVXMk0+3463/AK+RPI5Jrv17aW6f1uYPx5trZfAVjaDEFsNStY/k4CJuxxjpgV1fibSdLk8FX2lyWcAsEs3VYtgCIFU4wO2MZHpXD/FLR57P4YaPoeqX51MpqVrbvP5ZjMib8DI3E528Zzz1rXvfAmvXkbaXc+PtTk0Bl8trP7LEJmj/ALhuB8xHYkjJHWlJc0JRv1evyQ03Gadui0+bOL1/UNUuPgZ4OR7V7xry8treeAyhPtEYLbULHgBtq8mtfxk/jzxF4VuNB/4VZFaq6AQSDWrdvs7L91lUAdMdiK9A1nwxpGqeF/8AhHJoDFYrGkcIiO1odmNjIexGBg1zv/CE+J7r/Q9X+ImoXmk8A20dlFBK6gjCtMvzHgcngmqclKT83f8AIhQlGMfJW6fqZnjWyN546+HFrqsaSyAztOrfMDIsSt+PzCt/40/8kt17/r2/9mFaGt+GhqXijQNbF4Yho5mIhMe7zfMTb97PGOvQ5qx410P/AISTwtf6H9q+y/a4/L87y9+zkHO3Iz09aibvG3r+ZrCPLL7jz74qTXv2DwLY22ljVYp7mN3smnWJbhkjBRGZuMZJPPHFM8bN8QfE+kw2I+GyafPBcRT293/bNvIbdkYHKgYPQY4Nd74g8LWWueHLbSLuaaN7Xy3t7qA7JYZUHyup5wf8axrbwb4kuLqIeIPH19qdjFKsq20NlHalipyod0+ZhkDjjNaKS5vnf8jFwlyr0t08+5n+OrGDUPjB4LgvI1kjWC6kZGGVYqoIyO4zg/hVn4uBYtU8GXaIonTX4Y1kx8wVgQwz6Hjj2roNU8OfbvGmj+I/tnl/2bDNH5HlZ8zzABndnjGPQ5o8Y+G/+Ehk0d/tn2b+zdRjvseVv8zZn5OoxnPXn6VMXbk8n/7df8i5Rb5/Naf+A/5nPafFHqHxx1aS/RZH0zTYBYK4yEDkl3X0OeM9a7KXS9MfWotXezgOpRwtFHPj59hxke46fTPvWN4t8Jf2vqVvrWl6tcaLrVtG0Ud5CiyBozzskRuHXPOPWovDnhG8tdZj1zxF4iuNf1OGJobeR7dIIoVb722NONx6E56Ulsle1r/qU7qT0ve36HAfDPWfF9va6rf6b4BGszXepTtc3x1aGF2YNjYVYZAXoO1dB4J8O67dw+MrfWtFHh2z1vBgtorqOby2aMrIwKHHJwegrV1DwRqlvql5feEfFlx4eF9L511bmzjuYWk7uqvjYT3x1rS0vwmtvoWo6fqGsalqE+p7jd3bS+W5JXb8gXhAAOAPxzQ2nH5W/L/IlRan879PP59TmDfa34R8MQad4q8KWGp6FYxpHJe2MquqxrgK7wOAfc4J5Br0i2lint45oGV4pEDIy9CpGQRXA3PgHxFf2zaTqvxB1C80NlCPaGxiWZ0GPlaYfMenJxzXR6joF5Nrei3ljrl1p9jpoZZLCFf3dyuAFDc9sdwfbB5pt33e/wDWv/ACKcdlov60/wCCb1eQ6tqjeENY+IdvGWU3NrFqFmoGP3ko8okevzla9erivGnw/g8S+LtI199Se2FjtWeBYtwuUWQOqk7hgBh6H9KmKTlZ7PR+hc78t47rVf16XMaXSl8H6n4Bu1IjjjjOj3bf3jIm5cn/AK6Kfzq78MGkuNK8T+J413zalqVxJAeMtHENkY/8dNdH4+8Nr4r8Mz6P9raylZ0khuVTc0LqwIYDI54x1HWp/Buhw+G/DFhocMvnLaxbDJs2+Y2cs2OcZJJ6mnJ80ZX3d/uev5kxhyyj2VvvSt+X5Hlfwn1jxhaeDIZNL+Ha6ql5JJNPfnWIImunLtlmVhnI6c+ldp8INL1vS9M1ZNY0ldIS41KS4tbJbhJlhjcA7QUOMZzxx9Kjk8C61p1zOPCPjS50KxnmaZ7N7GK6jR2OT5e/BQZycc9a6bwtoq6FphtPt15fyyStNNcXMm55HY8nHRR7Diqck7vv/XoTGElZPp6efzOV+K0aX2v+DtHvFD6bd6mWuUb7sjIhZEYdwT2rsNX0nStTtYbfUrO3nhhlSSJZF4R1I2kenP8AhVbxf4dsfE2k/wBn3rTRFJFmgngbbLBKv3XU9iK5xPA2tX80cXinxrd61psUqypZLYxW4cqcqJGXlx044yRUx2t53/L8S5Xve19Lfn+BJe6znxlqdv4V8LwalrFvFHHf3ss6wRxgglELYZmOOcAfU1l/C/8AtRfiV41XV/sa3bC0eRLTd5QJRsY3YJOMZJAya1tZ8FaofEd3rnhnxXPoM18EF7H9jjuI5SgwGAf7px35pfDvgafQfFb63Y+IbqSO7jA1KG5hWR7uQBtr+ZkbMFvuqMcYpwaS+X/B+4mSk3t1/r5mX8DbG3jh8S6j5am5l1y6jLkchFYYUH0ySas/D4LD8SvHlrCixwi4tZQijA3NEdxx6k9a6DwR4c/4Rqzv7f7Z9q+16hNebvK2bPMIO3qc4x1/SjQfDf8AZfirXtd+2ed/a7QnyfK2+V5aFfvZO7OfQYoTX/kqX5f5Byu3zv8AmZfxuurm0+GGsSWrMjsiRsynlUZ1Vv0JroLTSNKTwzHo6WcB037MIvJ2DYUx6frVrVbC01TTbjTr6FZra4jMcqHupHNcSPAniVLcaVB8RNSj0QJ5QtvsURnEePuif7w9M46VG8XHv/X9epbupKRz+hzzTfs36qkkjSpBbXcEDsclolZgv5Dj8K9I8Ff8iZov/YPg/wDRYqtf+FbKTwHP4R05hY2r2jWsb7N+wEY3EZG49zzya1dFsf7N0ay07zfN+y26Q79u3dtUDOO3SrlK/N52/UiMWnH5/ocd8Cv+RJl/7CV1/wCjTXJeAdY8WQal4l1DTPAq63PPq86T3rarDA6hCAsWGGcKMY7c16X4F8O/8Ivoj6b9s+17rmWfzPK2ffYtjGT0z1zWTq3grUl1i71Twn4puPD0184e8i+yR3MMjgY3hHxtY8ZIPNCav8rfl/kEovl+d/z/AMyj8ONP8RQ+I/E2qat4dXQLXURDJHareRzqZVVg7ZTgE8E8DPvSfs9Wdvb/AA4t7iONVlubid5WA5YiRlGfoBXTeFfD82jw3cl9rN5q1/esGuLmfCqSBgBI1+VB7D86TwD4d/4RXwvb6J9s+2eS8jeb5Xl53OW6ZPTOOtF1r6JDUXp6m1cwrcW0sDEhZEKEg4IBGK82s08ReB/Cn9j6l4Ysdf8AD9nG4ee0mUSGHkkyQSDDH1w3vXpN1CtzbS28hcJKhRijFWAIxwRyD7iuCk8BeJGtDo6/ETUv7DaMwm2exhecxkY2+efm9s46cVK6lS6MzvjDLpmseD/Cctuy/wBm3msWewqNoETBu3bg/hXXfEHTdOn+Hur2U1rB9lisJGjTaAsZRCVK+mCBiuU+MOjafD4W8KaBHEy2C6zaWoQMQfLwy9RznHetK98B67qKtp2q+PdSvNBbCtZfZIklkQY+V51+Zge/HNOSUotJ9X+SJi3GSbV9F+bOP8Uahq154L+G8b6YdXa7kjkms5J1iW6dIwUVmbjnrz6Vo+Nm+IPifSYbEfDZNPnguIp7e7/tm3kNuyMDlQMHoMcGvQPE3hfTdc0KHSZPMtEtmR7Oa2O2S2dPuMh7Y6fSsO28G+JLi6iHiDx9fanYxSrKttDZR2pYqcqHdPmYZA44zVqacr+d/wAjN05KKXlb8+5V1OJNR+OWmWmoxrJBY6M93aI4yvnGQKXA9QP8a7S80vS7rVLPUbq0gkvbQt9mmYfOm4EEA/TNZfjDwrDr8tnfW9/caXq1gWa0vbcAsmRyrKeGU9wf8aoaJ4N1JdYtdW8U+KbjxBc2RY2afZY7aGJmGCxRPvNjOCTxnpUJ6Jdr/mzRppvS97fkjO8CyxQePviFNOwSKO4t2dj0CiEkmq2n6jq2peEpU8G+EtM03Qp45TFcX0+3zEOdziBFJOe25hnvgc11OjeFo7DW/EeoTXQuY9ceNngMW0RhU2EZyd2c+grA034e6tZ240YeONRbw0AUXThbRrL5ZOdhnHz7eo4AODgYpNXjbyS/DUFeLv5t/joc5bszfsssXYsRYMMk9hMQBW18Xv8Akj9t/v2X/oaVq6P4CNp4K1Hwhfa1Le6XcBktALdY3tYySdu4E7yDzk02+8E6rqfgVvDWreKPtkouI5I7v7AseyNCpEexWAP3T82e9aOSdRy80/xM1CSpKPWzX4FnxjoOr3Gv6T4m0JbGe906OWI214xVJEcDJVgDtcY6470eGPEEd54quNL1jw2NE8QfZhLkukwuIA2AVlUAkA9iBjPTrVrxX4avtUvbfUtH8R32iajBE0SyRos0LKTkhon+Unjrwf0qDwr4RutO1uTX9d16fXdXa3+zJO9ukCRRbs4VE4BJxk5qI2tr5mjTvp5fp/X3Gb8Lv+Rm8cf9hn/2QV3tcTeeCdWh8R3uqeHfF1xo0GoyrNe2wso5xI4ABKM/3CR7Gu2HQZOT60vsr0S+5FK6b9W/vdzz/SdZvbyfU28B+FLD7O946z6jd3IgjnnBw7BVVncA9+PbPNc34QuNQsPgx4ydHX7Xb3l+oMIKoh4yUHYAkkCuni8Baxp97cx6D42vtK0e6neeWxSzikZWc5by5W5QemBxV7wf4IXw4dVsY9Ta60K+LMmnzQgmJmGHJlzufI4waNOVrurfkTaXOn2f+Zd8A6Xptv8AD/SbG3t4GtJbGMuuwbZdyAsWHfOTnNcd8HdJsb3wd4s0NvnspdYu7Yf7hVVH6Vq6d4D17TFXTdN8falbaCuVSy+yRPMiH+FZ2yygduOK2fh74Sh8H6ffWNvdG4hub6S6jBQr5SsAAmSxLYx17+lXJqTk+6/VEwjKKirbf5M5HTfEt3pvwbubZyX1nT5G0RFH3mnDeXGf++SrU74m6PFoHwVtdGhIZbSS0jLYxubzV3N+JyfxrcvPAKXHj5PEh1RxZedHdS6aYAUkuEQosu7PBAIOMdRWv498Of8ACVeHX0j7Z9j3TRS+b5XmY2OGxjI64x1oUtVJ73Tfy/pv7gcHyyiuzS+f9Jfec58R401Dx14J0e+QSabNczzSxsMpJJHHlAR35J4rs9W0rS9SFt/aVnBP9mmWa3Mg/wBXID8pHvVLxh4asvEunRWt1LPbTW8qz2t1bttlglXoyn+lYVt4I1q8vLd/FnjK6120tZlnhtFsorZC68qZCmS4Bwcccipjsl2f9fP/ACRTTTva+n9fI5W11PxJF8W/Fd5png9fEFxbmC3jdtRitzaxbMhV3g8Mck49K2/CVp4ruvibL4i1Twmvh60m00284W/in8+QOCrHZjnGRkjoOtbfiXwfc3mtNr3h/X7jQNWkiEM00cCTRzoDxvjbgkdAc8VP4W8OX2lXk+q634ku9a1CSIRGWSNYIUQHPyxJ8oPqTk04ySS8lb8LEuL5n2bv0/4c6WiuL+F76hPL4guZtZuNW02TUWOnzy9CmPmCHPKBvlGODtJA5rtKlqxqncKKKKQwooooAKKKKACiiigAooooAKKKKACiiigAooooAKKKoHWdNHiBdANx/wATI2xuhDsb/Vbtu7djb17ZzQBfooooAoa5o+m63axW2qW/2iKKZJ0Xey4dDlTlSOh7dKv1jxatqDeLpdGbQ7lbFLUTLqW8eWzk48vGOv4/h3qHwt4i/tzU9csvsf2f+yr37Lv83d5vyg7sYG3r05pr/g/oJtX/AA/U3qKKKQwooooAKKKKACisGz8R/aPHd94X+x7fstnHdfaPNzu3Njbtxxj1zW8SACT0FHS4k7uwUVQ0DWNO17S49T0q4+0WkjMqSbGTJVip4YA9Qe1X6GrAFFFFAworHs9W1CbxXe6PJoVzDZW8CSRaizgxzM3VAPUfU9OccZ2KBXCiisfwrq2oatb3cmoaHc6Q0F08MaTOGMqL0kHA4P8A+omgLmxRRRQMKKGZVUsxAUDJJ6AU2KSOWNZInV0YZVlOQR9aAHUUUUAFFFFABRRWBoPiT+1PFWvaF9j8n+yGhHnebu83zELfdwNuMepzQlcTdjfooooGFFFFABRRRQAUUUUAFFFFAFDWtG03WVtV1K288Wlyl1B87LslT7rfKRnGeh4q/RVDX9Z03QdNbUdVuPs9srqhfYzfMxwowoJ6kUeQn3L9FAqjr+safoOkzarqtx9ns4ceZJsZsZIA4UE9SO1Ay9RSIwdAy8gjIpaACiiigAooooAKKKKACiiigAooooAKKKKACiiigAoqhb6zptxrlzosNxuv7WJJZotjDYrfdOSMHPsav0AFB6UUUANijjhiWKKNY40GFVRgAegFOoooAKKKx9e1bUNP1TSbW00K51GG9nMdxPE4C2qgZ3tnqPy6euARauwm7K5sUUUUDCiigkAEnoKACiqGgaxp2vaXHqelXH2i0kZlSTYyZKsVPDAHqD2q/Q1YQUUUUDCiiigAooooAKKKKACvGdQ8HfafjY9j/wAJV4oh87SXu/Pi1DbLHmbHlK23iPn7v617NXnfjA6joHxMtPFiaFqmr2D6W1i66bCJpY38zeCUyOCO9ODtJfP8n+pFRXg/l+a/Q2vEGlXtr4bstPh8XXGmWVvxe6hcyK1zJGAf+WrcK2erYrivDetWulfEjR9D0Hxrqniaxv1mS8F7dC5WJ1TchSQKBng5AJ457itTx6NQ1C78L+JpvC+p6jpVqZXu9JMKvPG7LhHMWcMRzx2zWbrV/rF34l8MeKLfwTrVroumSzIbYWo+2MZUILeSp+VAcck55PFXD4tfMzm1bTotDp7O+vW+Nl/p7XlwbNdEjlW3Mh8sOZcFgvTOO9V/hiwXxJ46ZuANYJP/AH7FWLKyvB8a77UWs7gWb6JHGtwYiIy/m5K7umcdutU/CAvdH8f+I9LvtF1NodXvTdW99HButQnl9HfPytwRjHWpV7ab2f8A6UV1125l/wCk/wCZS8OafqvxE0+TxHfeKte0mzmuJFsLTSrgW4SJWKgu20l2OM+1bXgDU9Vi17XPCWtXrahPpZjlt7x1CvNBIMgMBwWUjGe9YvhzUNV+HenyeHL7wrr2rWcNxI1hd6Vbi4DxMxYB13Aowzj3ra8AaZqsuva54t1qybT59UMcVvZuwZ4YIxgFiOAzE5x2pu2ttrf5fj3+YdfO/wDXy/4By/w60fWvF+gz3Wq+MPEVpDBqM8dutleGN2Ac5LuwJYc4CjgAVc8Va9Fqvjm98M3njIeF9L023jM0sd5Hb3F1K4yAsj9AoxnHrW58GbK8sPB8sF9aXFrKdQuXCTRlG2mQkHB7EVh+LdBi0jx3e+JbzwaPFOl6lBGs0cVnHcT20yDaCqN1VhjOPTmi6uk9rfjb+vmDT5W1vf8AC4/wTrUenePIvDNj4wPijS7uzeeKWa7S5nt5UPKtIvUEHIz0x+ZoNlq3xCa91y68Ua3pOnpeSQafbaVOIP3cbbd7tg7ySOnQVp+A1tLvW2vdN+HUXhuxSAr9purGO1uncn7qouSFwDkkjPFZfh6+1b4fyXugXXhXXNV0972SfT7rS7cTjy5G3bHGRsIJ6nrT6+dv1/yJW3lf9P8AMPA8OpWvxn1611O7N7LDpUKx3JQK0se/KlgON3OCRwcZ4zXeeJ9L/tnRprD+0tR07fhvPsJ/KmGDnAbB4PQ+1cV4Jg1+b4s63rOraRcWEF1p0ItwwLKihuELj5S/GSATjNejuNyMvqMVE78i72/Vl07c0u1/0R5F8B/Cu/wxpevf8JH4iXZNMfsK3uLRsSMvMeOc9Tz15qzp9nrXib4geMdJk8T6zp2mWk8BQWVwUkDGPhUYghF4JIUDJIqx8K77U/Dlla+C9R8K679ohuJQb5LcGz2NIzB/M3eh6YzWv4Fsb228feNrm4s7iGC5urdoJJIyqygRYJUnhsH0rRu8m+ltPvRnZJJLv+jLPiXSru30GwsR4yudI0y2UrfX08q/aplA4/fNwpzklsZ9K5HwbrdtYfEmx8P6J4w1PxNpt5bzG4a+uPtHkyoMjZLtGeByBkc571r/ABMtLyHxboWvz6BeeIdHso5Vls7aITPFK2NsojP3z29utZV9e6xP438NeKV8Gaxa6NarNapAtsDdKZF++8Sn5Ez754PHSlT1d+9/1t+g6umi6W/S50mh3t5J8YPEVjJd3D2kWn2zxwNITGjHOSF6Amuc8I2OveK9Q8VWd34o1qw0611qeOI2dztmJyMIHYHYigcKuM7j6V0eh2V5H8X/ABFfSWlwlpLp9skU7RkRuwzkBuhIpPhVY3tlN4rN5Z3FsJ9euJYfNjKeYhC4Zc9QfUcVMNvl/wC3IuX6r/0lkfw6udSsvFPiHwlfarc6rDpvkS2tzdNun2SKSVdsfNgjr71T8CalqFz4I8WXFxf3U00GoX6QySTMzRqo+UKScgDsB0rQ8N2V7D8WvFd7LZ3EdrPbWiwzNGRHIVU5Ct0OO+Kz/AmnahbeCPFlvcWF1DNPqF+8MckLK0isPlKgjJB7EdambvBvry/qhxVpxXS/6FDwN4f1zxZ4G0nVNW8ZeIrGVoB5KWN15eQMgPKxBaRjjPJxg4961vCXinVD8K9R1i+YX2o6ULqJnC485oScMR7gDOK2vhZbXNn8O9Dtby3lt7iK0VZIpUKOh9CDyDXOeBVutC+HXiCXUYI7GT7deyRrqKmKNtzfJu3dVY4HvmrrPWaXn+ZFFaU2/K/3GLrWh6svw3m8YXHjbX57ybT1uri2N0FtJFZQWjWMD5cg7QQc55r1Tw+ttHoOnpZW/wBmthbR+VD/AM812jC/gK8O8ORaPa2dsuu+GfiXc2ybZprSS1Y6ZC4O4skakfuwckA54r3PQ9Usda0i21TTZhNaXCB4nAIyPoeh7Yqpre21/wCv6/zZNJ3avvY5jx9ZtPdrJqvjqTw3ooiAVLW4S2mklySSZWzxjHyjrzWP8JNe+1eJtc0Gz16917SbSKKW0vLxt8uWyHXfgbxkcH2qLxCtzofxLv8AXdW8J6p4jsbq1ijsJLK0W5a0Kg702E/KCTnd+FP8Lza5B8VLvU9U8M6jaW2tWkcds0UYkS2WPdxOwOEYgdBn7wHrUw29b/1/X5FTfvX7W/QqeEbHXvFeoeKrO78Ua1Yada61PHEbO52zE5GEDsDsRQOFXGdx9K2vAV9f6X4h8S+GdS1a51S20lIbi2ubtt0/luhJV2x82MdferHwqsb2ym8Vm8s7i2E+vXEsPmxlPMQhcMueoPqOKZoem3TfFLxfPc2dwlld2drHHM0ZEcmEIYKxGDjPOKWtrL+X8bIuyu2+7+6/+Rk+EtJ1rxzpcXivUvFuvaWLqR5LOz02dYYoogxChwVPmE4yc+tP+FC6hH8QvHEWqTLPdxyWiPMqbRKBGwD47EjBIHGc1H4Q1bWvBGmR+E9S8I6/qX2WV47O806BZoZoixKlmLDYRnGD6Vb+F1prsfjfxjqGuabLZNeyWzx5BKY2N8qvjDlQQCRxmr0u+Xa2n3r+mZa2V/ivr+P4djoviXeaxp/gjUrzQlb7dHGCjKm9kXcNzBe5C5OPauY8FWGn3eoW2o+Hvilq+qybg9zaXd6lwroeq+UQGjPoe1dv4nutWstHlutF01NSu4ypFs0vl71z82CeN2M4zXm3iGSbxhqenpo3gPWtG1e3vopX1W9sUtxCitl8SBiZM88d81FPf+v6sXV2v/X/AA5013fXq/Gux09bu4Fm2iSStbiQ+WXEuAxXpnHejxnfXtv8SvBVpBeXEVvcvd+fEkhVJdsQI3AcNg9M1W8bx6jovj7TPGFto9/q9mljJZXMNjGJJo8sGVlTI3DPB9Kz7ufXPEXxE8Ia1/wjmp6dpls9yuLqHEqlouXkCkiMZwACck59qcNeX5/r/wAAc3Zy+X5Ik1h9e1H4zXOg2Ot3mn2DaPHLMYnyYx5hBMatlVc8DcQeM0l1BqngDxFoTL4m1fWNI1W8FjcQ6pOJ5I5HHyOj4BAyOR/kVdZvdU0747XN9p+my6lFHocYureBgJTGZD8yA4DEHHGRxmrdzNqfxA8QaHjw3q2j6RpV4L24l1SEQySyIPkREySRk5J6f1cNo/j6Xf6f1ciW8u/T7l+v9WHeJpdevPjJbaHpus3VhZzaKZJzG2RGBKcuinK7zgLuIOATUWq2uqfD7VNH1CHxRrOr6Xe36WV7b6pOJ2XzMhXRsDbgjp3qLxVdapY/HW0vNM099R8rQibi3jcLI8XmkHZnALAkHBIzg1PqlzqnxC1LSLGLwzrGj6VY3yXt5carAIGcx8rGiZJbJPJ7UQ2j+PpzP9P6uOpvLv09eVfqXtfn1XxN48uPCdjrF3o+nWFmk99PZMFuJXkzsRXIOwAc5HNV1TVPAvirRLJ/EGqazo2sTNasupyiWaCbGUZZMAkHGNpqxr8Gq+GfHlx4ssdHu9X06/s0gvoLJQ1xE8edjqhI3gjjA5qur6p468VaJev4f1TRtG0eZrpm1OIRTTzYwirHkkAZzuNKHT8fx/pfIJ7vv0+5fruQa2mtav8AGK68P22v6jpunNoySzfZpSGX94RmPOVRicfNjOARWV8ZfCP9n+AIpP8AhJvEt39mnij23N/vEu+YfM42/My5+U9sCuss7G9X42X+oNZ3As20SOJbgxnyy4lyVDdM47VY+L+kahrXgS7s9MgNxdLJFMkQIBkCOGIGe+AaUXbkfnr/AOBP9AlFy5193/gK/UveEPDP/CPfaG/4SDX9W88Lxqd554jxn7nAxnPP0Fcn+0TpP2vwJdan/aepQfZFUfZoZ9sE26RBmRMfNjtzxXWeEPEkniATbvDuu6QIQvOpWwh8wnqFGSTj196q/FrR77Xvh9qumabH5t3IitHHkDeVdWwM9ziiTakm/IuCi42RBo+jx+CtE1HWpvEHiHV447MytFqV75yoEUt8gwME9KxvD3hrXPFWiWfiTVvGniGxvLyMXEVvp1wsNvCrcopTad+BjOTzWzpOqt4y0TUNEuvDmvaOj2bQSS6haiJWLLtITklsZznFY3h7xLrnhXRLPw3q3gvxDfXlnGLeK4063Wa3mVeEYvuGzIxnI4qnu++lvxv+hmrcse3X10t+pu/DHWtR1PTtQ0/WZFm1LSL6SynnVQonC4KybR0yD+lHxN1vUtL07T9P0WRItT1e9Syt5nXcId3LSY74Ao+GOi6jpmnahqGsxrDqWr30l7PArBhAGwFj3DrgD9aPibompapp2n6hosaS6npF6l7bwu20TbeGjz2yDUu3Mubyv+Fy1flfL52/GxQHgfXtPkjvtI8e6/NfiRWkj1KcTWsi5G8eWFG3IzjB46e9XfH1nLcSxNqHjZ/DeiiPD/Z5ktppJc8fvmzhcY4AyaoSeNPEeqAadofgnXLLUi6q8+q2wjtIRkb23hvnwM4C8mqHiyO60j4kt4h1TwtqPiTTpLBILQ2VqLhrSQE78Rk8bh/F+FPW6v8A1p/VvMV4pO369/6uM+FmvLJ411Pw5p/iO/8AEOkRWaXMF3ev5kivu2uokwN689e2MVDoWn634q8U+L7G58U63p+m2epbYhZXJSXJUfKHIO1AB91cZLc1Nok+tx/FePXL/wALalaWGqaetnaiOISG2CvkG42nEefQE4yPfG38OLK8tfEPjGW6tLiCO41bzIGkjKiVdg+ZSeo9xT8/J/fzL9CVfbz/AA5X+pk+PhrVl4o8D6Do+uX8Hni4gmnklLtIqxr87jo7gZIJGN3NTeKvDeqeHfBWoX2keJvEd/e2kyX4N7ftIWWM5eP5QPlZc5XkHAq/4zsb24+JXgq7gs7iW3tnu/PlSMskW6IAbiOFyema7V1V0ZHUMrAgg9xU3fKmt9fzNOVc1ntY5Dxn4mC/Dn+1tHlP2nVIY4dOwcMZZsBMe4zn8K6TQ7SSw0ezsprma6lghRJJpXLvIwHLEnkkmvJ/A+n30vjqPwddxs+meE7ma7ikJ4cSYNup91DOfwr2Sm7Wuuuvy6fqKN29emnz6/oef6rJqni7x1qXhq11q+0bS9JgiN1JYMEnmlkBKgOQdqgDt1pll/avgvxro+iza7qOtaPrIlijOoyCSe3nQbgfMwCysOMHpT9Vj1Twj461LxLa6LfazperQRC6jsEDzwyxghSEJG5SD26Uyy/tXxp410fWptC1HRdH0YSyxjUYxHPcTuNoHl5JVVHOT1oh0/H+vy+Qp7vv0/r8/mXfDd9ezfFrxXZS3dxJawW1o0MLSExxllOSq9Bnviklvb3/AIXdHpv2y4FmdAaU24lPl7/Oxv29N2OM9aoavLqPhH4jan4g/wCEf1fWdO1a1hjzpsAmkhkjyMMmRwRzmm6Cuuah8YE1++0S80+yk0V4oRMmSgEoIEjDKq55O3JIGPeiKvy+j/Jjk7cy81+aOe0nwR9o+Kmvab/wl/i2LyLK3k+0x6ltnk3Z+Vm28qOwxxXsllB9ls4Lbzpp/KjVPMmbc74GNzHuT3Neeaxcaj4V+Juo683h3WdXsNSsYYY20y3EzRyITkMuRgY716FYzNcWcNw9vLbtIis0UuN8ZI+6ccZFK7cF/XcEkpv+uiPNYo9f134p+K9Ej8Qajp+lwxWzMbeX94hMf3Yi2VjySSSBn5RVmyGqeCvHWjaNL4g1LWdI1pZY0/tKUSzQTIu4EPgEqemO1ZdtqmqaP8YvGN9a6PdarZLDardQ2eGuFPl5VkQkBxwwIznkYzWtZf2p418b6Prc2gajo2kaKssif2jEIp55nG3AjySFXGcnrVQ2j6a/d/ViZ7y79Pw/plW9h1vXfi3rmgx+IdU03S00+CST7JMVdSe0ZOQhJOSQMnGKveJZNT0SLw74J0XWr973VJ5VbUr1xPcRwoC7nJGC3IA44q5odleR/GDxFfSWlwlpLp9skc7RkRuwzkBuhIp/xF0nU5NR0PxNotr9tvdGndmtQ4Vp4ZF2uFJ43DqM1MWrRT26/e/69CmneTW/T7kYXijSdY8BaTJ4o0zxZ4g1VLWRHvLPVLkTxzRFgGC/KNhGc5HpWv441K6TxT4HFleXEVveXr+akchVZU8rIDAcMPrWR4o1bWPHukyeF9M8J+INKS6kRLy81S2EEcMQYFivzHeTjGB61f8AiDEkHjDwBDGMJHqEiqPYRYFUr3V+/wDX9epLtZ8vZ/1/XkU/G3iBL/x1J4VuPFieGNNtLRZrq4S6jgnnkf7saO/3QBySOah8J61DpHj3T/DuneNX8U6XqUErAz3iXU1tKg3ZMi/wsM8H0qXxtoCaf46fxVceEl8UaZd2iw3VulrHPPBIn3XRH+8COCBzxV7wQLK81+O70r4ap4es4on33l5p8Vrc7zwFRVycYzkkj/Ehay+d/wAf6Qp35n8rfh/TKenW+rfELUNWvJPEmr6No9levZ2cGlzCCSQx8NI74JIJPA6cVtW/hXWjoeo6Lqfi3VZrRpEayu4JfKvY0AyVeQDDcjrjJGfXjF0641b4e6hq1nJ4b1fWdHvb17yzn0uETyRmTlo3TIIAI4PTmup8Jah4g1f7feappZ0qxkKiwt5x/pO3HzNJgkLk9F6jnNQ78mnb8dPxv/Vi1bm97e7+7/K39XOD+A/hXf4Y0vXv+Ej8RLsmmP2Fb3Fo2JGXmPHOep5680jzJrXirWLPxR4+1jw3f2960djZW16tnE0HHluNw/elvrntWl8K77U/Dlla+C9R8K679ohuJQb5LcGz2NIzB/M3eh6YzVrXvEdxvuNK8UfDbVdUHmusDWVol5byR5+VixI2HpnI7ZrSTvK6/rb+vvISSi15/wCf9fcdroFvd2ukW9ve6l/ac6Jg3RjCGUdiQDjOMc9+tXq8+8Irr3g74WPNNot1f3kUkktvpcL7pI42k+WLIznaDngH0xXd6fNJc2NvcTW8ltJLGrtDJjdGSMlTjuOlRJas0g9ETUUUVJYUUUUAFFFFABRRRQAUUVBZ31lemYWd5b3JgkMU3lSB/LcdVbHQj0PNAE9FFQWV7Z3yO9ld29yschjcwyBwrjqpx0I9KAJ6KKKACiig8DJ6UAFFVrXUdPu7D+0LW+tZ7PDHz45VaPC/e+YHHGDn0xUlnc215ax3VncRXFvKu6OWJw6OPUEcEUAS0UUUAFFFFABRRRQAUUUUAFFFFABWH478PL4o8Nz6T9re0kZ0lhmVd2yRGDKSvcZHStyigPI4N7X4tTh7OTUPB8Nu4KG6jgnacDH3ghOzd7ZxXTeDtBtvDPhuz0S1keWK2QjzH6uxJLH2ySeK1qKfNoSopO4UUUUigoqB72zS/Swe7t1u5EMiQGQCRlHVgvUgetT0AFFFFABRRRQAUUUUAczbeH72P4m3Xidpbc2c2mJaKgY+YHD7iSMYxj3/AArpqKKL6JCSs2+5zD+Hr0/FBPFHm2/2NdJNkU3HzN/mbs4xjGPfPtXT0UU76Jf13C2rf9dgooopDCiob68tLC0e7vrqC1t4xl5ZpAiL25J4FSqysoZWDKRkEHIIoAWiiigAooooAKKKKACiiigAoqCe9s4LqC1nu7eK4uM+RE8gV5cDJ2g8nA9KnoAKxvFf/CU/Y4v+EV/sb7T5n73+0/M2bMfw+XznOOtbNFAHOeB/D1zosV9eapeR3ur6lP595PGm1MgYVEB52qOBnnrXR0UU27iSsFFQT31lb3dvaT3lvFcXO7yInkCvLtGTtB5bA64qekMKKglvbOK9hspbu3S6mBaKFpAHkA6lV6nHfFT0AFFB4GT0qDT72z1C1W6sLu3u7diQssEgdCQcHBHHBGKAOf8AD/h690/x54j16aW3a21RbYQKjEuvloQ24EYHJ4wTXT0jMqqWZgqgZJJwAKrQ6lp0+m/2lDf2stjtL/aUmUxbR1O4HGBg85ovp6Ctr6lqio7aeC6t47i2mjnhkUNHJGwZXU9CCOCKkoGFcQfDvijVvG1lqviK60dNM0meWWwhsVk82QsCqmUtwCBg/LwTXYS31lFew2Mt5bx3U4ZoYGkAkkC9Sq9Tjvip6adnclpNWCiiikUFFFFABRRRQAUUUUAFFFFABRRRQAUUUUAFeSfFz4c+DbLwdruv22j+XqQRpxN9pmPzswydpbb3PGMV63XH/Gn/AJJbr3/Xt/7MKTbSug5VLRor+Cvhz4N0htN1zT9H8nUEhV1m+0zNhmTBO0uR3PauZ8C69qOn3vi+y0Pw/ca5qH9v3ErQpOkEcaHaAWkfgEkHAAJ4PSvUtC/5Alh/17R/+giuL+DiKLvxk4Ubm8RXAJ9QAuP5mtm3zy9H+aMYxSpxt3X5M3PBXik+IHv7K80ubSdV051S7s5ZFk2bhlWV14ZTzz7Vj+Cdb8P6f4W8Razb6OmkWljqNz9pWJzIZWTGX5AwT2XoKTwqT/wuXxiMnH2Wy4/4AazPh02kjwP4sGvSRR6Y+s3qXLSthdjMAefxqOja7fqirtSSff8ARs1rDxn4pmlt7i6+HeowaVcMmy5ivYppQrkbWaFfmA5yeeK7qvMfEK654C8NLrmkeLH1TSLbywthqEaSGSNmUARzLhs46ZyK9MhfzIUk2su5Q2D1GexpyStoEG/tf16HJ694q1yHVbjTfDng291uS1Ki4lkuUtIVJGQFZ/vnBGcDHPWr3hHxJH4j028ZrKbT72yma2vLSVgzRSAZxuHDDngjrXPaffa94v1vXreDxC2g2OlXhtPItoI2uJMAEyM7g7QecYA+vFUfgitqs3jFbK+lv7ddUIS5lk8x5sIMsW7knPPSoa9x+l/y/wAx3amvW35/PoL8LP8AkhMn/XC9/wDQ5K2vhrf2ml/B/R9RvplhtrfThJK57KAc1i/Cz/khMn/XC9/9DkrPv7W5u/2Y7eO1VnddPhkZVHLIrhm/QGtKnxT9Y/qKO8f+3vzRvjx34le3GqwfDvUpNEKeaLn7bEJzHj7wg+8fXGela+reM7O28MaZ4ksIPt2nXtxBGziTYYkkbbvIwclSQCvH1rVtNX0p/DMesJeQDTfswl87eNgTHr+lec+E9Fn1L9n+7szE8ZukubmzQ8FR5jSRY/EAj60nZXutFb/hgjzStZ6v+r/I634h+NoPB7aWsti939uuPLfa+3yYhjdKeDkDcOOOvWtHxFrx0rU9EsIrP7VLqt2YB+92eWgQsz9DnAHTjr1riLBIfiDc39wctCnh2K1Q5+7NcL5j/iAsdO8D6gfFHirw7dzfvJNJ0NmuCSDtuZH8oj6/upKajZ2e/wDw/wDl+JPO2rrZ/wDA/wA/wNnUfG2tTatfWPhXwdPrsenzfZ7q4a/itkWXAJVd+S2M89K6jw9qMmq6VFezadd6dK2Q9tdJtkQg4P1HHBHUVyv9hW+oatqmq+DPGE2mXbzlL+KJY7i389Rglo2HDYGCQRmtD4ZeIL3xFoVxLqCwG6s72WzkmgBEU5Q/6xM9jn881KXu+f8AX4FXal5f1+Jb8U+I/wCw9U0Kx+x/aP7Wvfsu/wA3b5Xyk7sYO7p04o8ceIv+EZ0y2vfsf2vz72G12ebs2+Y2N2cHOPSuf+K7LDr3gm6lISCPWlV5G4VSyEDJ96h+Ot5bR6No9k0q/aJtXtnSMH5tqvy2PTkDPqRRFX5f8VvyCcmubyjf8/8AI3PF3iu50rVbbRNG0OfXNYuIWuFtknSFEiUgFmduByeODVnwlrmraqbiDWvDN5od3BtJV5VmicHONkq8MeOR2zVLxRpWkax4ltI4Nen0rxHa27SQPayqJTCxwQyMCHTI6EdRVTwjrGuW/je+8Ia1qEGrtBZpdx30UAhYAtt2SKp2huhGMcdqI6q3XX+l8gk2peWn9M1viJqGsab4XurjRNKbUZ9jq4W7WAwpsbMoY9SMDgc1zPwg1/xfqGiaPDqfhmU2D22TrEuqJK8vBIYx/fyTxya7bxQC3hrVAASTZy4A/wBw1h/B90b4YeH9rqc2aqMHuM5H6Uouylp2/Uc03KOvf9CtqPjbVJ9TvLHwj4TuPEP2GXybqf7ZHbQrJ3RWfO8jjOBxWv4O8UQ+IBeW8llcabqdg4jvLK4wXiJGQQRwynsw61z/AMEJI4dA1HR5mC6lZancC7jPD5ZyQ5HoQRg+1HhqRL/4z+I76xcSWlvp8FpPIhyrT7icZ9VHB9KpJaLyv+H5dPmS29/O342/4J1fivXLPw3oF1rF8sjwwAfJGuXdiQFUD1JIFYGleKvFUmp28OsfD++0+yuJAiXMV7HclM9DIicoPU84rZ8bR6DP4bubTxJPFBp1wVid5JNgDFhtwexzgg9sVyOuzeIvAkenXi+JpNd0yW7htfsd9AhuCHbGUlTBZhkcEHpShq/nb+vMdRtK/bUj8Z6mulfGXRLj7NPdStpE8cNvAuXlcuMKM8DvySAACTWxpHjTVP8AhIbTRvE/hSfQJL8uLKX7ZHcxysoyVJT7px0HOaqayiP8dtBZlBKaPcMvsd2P5E074oEr4o8DEEj/AInOOP8AcNELWin1/wDkmTNtObXS3/pKNTxL4n1az1RtK0Dwpe65eRxrLKfOS2gRWzj94/BPB4ANTeDPFDa9Lf2N7pc2k6tpzot3ZySrJs3LlWV14YEZ59qxZNS17xJ411vw/Ya2NCtdJWJT5VuklxcF1yWy+QqDgcDOe4rK+EkdrD8SPG0NpqlxqiJ9lVrqeUSO7hW3ZYADg5GAMDGKcFda9r/kVKTvp3sX7D4h61q/26Lw94Kn1O4sb2S2nH9oRwxqqnAbe4GWOCdoBwOp5FbvijxY2kXFlpdnpNxquuXkZkisIJFXaoHLPI3CrnjcaxvggqrpPiBgOW8QXZP/AH0KxPFljrb/ABujGn+Jl8PyXukBLa4eyjuBMVfLRKHIGejcc0kleK7r9Lk8zUXLz/Wx1fhzxje3OuxaD4k8OT+H9SuI2ltUa5S4inVfvBZF43Drtx0rrycDJ6V5tB4b1aPx3oFx4l+IkWqXVq00tnZf2ZHbvIChDkFG6Yx1B6V6PMqvE6SfcZSG+lKdlG6Lhe9n+n6HAyfEHWLiKfU9E8E3up6DCXDX63kcbOEJDMkR+ZhkcHvWpYeJ/wCzfh7B4m8R3UExljEo+xruDbz+7jQfxNggfXNcZ4GuvF6eE30Hwxodnf6OGmhsNauLsQrsLty0OC5IJYds4q5470RfDPgDwna+a09jouqWkl7IRgFAx3OfQbmzV8q27teuu/6Ec0tX2T9NNvXqak/jzxFp0Z1HXPh/qFhoq4Z7tL2KaSNT0Z4V+ZQO/JxXTeI/E2l6H4fGtXEjz28mwW6wDe9wz/cVB3Jqt4/1LTrXwDq17dTwm1ksZFQ7xiUshChT3zkYxXBazbXGk+BfhzdaqrJb6be2jX28YEIKYVm9ApIFJJS021S+8bbjre+jf3HQzePNe0v/AE3xJ4EvdK0fcA16l9FcNECcBnjXlR69ce9dD4t8UWPh7TLe6aGa+mvJFhsra2G57h25AXtjHOfSqXxWv7G2+HGsyXMsZjuLN4oRu/1ruuEC+pJI6VyOpRTaLf8AwvutacRQWkTWtw8hwsczwALuPbkEUJKWnmv1/H/MG3HrfRv+v66Ff4p+Jtcn+HOr2fiTwhc6EbhFW3lF5HdRuwdTtYpyhIBxkYOOueK9Y0z/AJBtr/1xT+Qrhf2hL2yt/hhqEFxInm3LRpAhPLMHU5A9gCa7rTP+Qba/9cU/kKS1i9Ov6D2klfocv4i8cDSPGcXhldHuL64nsftNv5Eg3yvv2+XtIAAwCxYsAADUOl+N9Tj1yz0nxX4UuPD737mOzm+1x3MUj4+4WT7rHsO9ZWrX1lZftDaaLySOM3GiNDCznA8wykgfUgEVa+MzrcN4Y0i3kU6jPrdvLDGOXCISWfHoB1NOCXu+f+bQTb96z2/yTNLxX41bQ/FVl4fh0afUbi9tXmgEMoDO4OAmCMAdSWJAABqaPxPrFp4al1TX/Cd5Y3YnEMNhazrdySlsBTuTAXJOOemKytYVW+OuhEjldHuCPruA/rWn8SvEF9odjpkOnNbw3GpX8dktzcLuitw2cuRkZPHAyKlfDHu//kmht+9LXRf/ACKZRtvHGtWuq2Vr4p8Gz6Ha39wLa2uhfxXCmRs7VcLyuce/Na/jDxVDoEtnY29hcapq1+WW0srcgM+ByzMeFUdyf8a89+JemTadqvhQ6r4tv9W1CXXLby7eXy4owgb5nEcajnOBk5647muj1WWPTvjnpt3qEix299o72lo7nC+cJQxTPqR/hVKKlb1f4K5PM43+X4uxo6H4u1qXWbfSfEfg+80Se7Dm1kS5S6hcqMkM6fcOM9R2rjdO8VfED/hY+sxp4NnupFtIc6a2txiO3HOJASNpLdwBn1r1LUNb02w1Sw0u5uQt5fsy28KqWZtoJJwOgwOp4rktBIX43+JVYgFtMtSoPUgE5IpRfvLTuEk7Wv2/Mn8QXlg3jLwZHq3h2J9TuxM0UrXGTYusYZgMDD+meOmRV3xV4vfTdXj0HRdFuNd1qSHz/ssUqxJHHnG6SRuFyenX+VZPjkhvin4CZSCC94QR/wBcRTfDksdh8aPFFrfSLHPqVtazWO8482NFKsF9cHt1ppXS+f5/19w5e7f5Gz4V8U6hqOqvo+ueGrzQ9RWHz1RpVnhdM4+WVOMjI4OOtZ93441a8vbqHwj4QuPEEFpMYJ7o3sdtF5g6qhfO/HfFdLPrWnf25/wj63Q/tN7ZpxEqltiAgbmI4Xk8ZxmvJvhRovjG58OS2em/EBdIeyu5obiwOkQzPA+8k5ZjuO7rz6+1JWbv/W/9fMJNxVr31/S/9eR6l4P8R2viXTpLmC3ntJ7eZre6tZwBJBKvVTj9D3rarh/hvp9voq+Ib678XW+tzS3e+/ufJW3SF0QZBAYqOMZPArtbeaG4gjnt5UmhkUMkiMGVlPQgjgiiVunkODdtfM85+KV/FpnxE8D3sySyKj3YEcS7nkYxgKqjuSSAPrWhB441e01mzs/E3g+50S0v7gW9pdm9inUyHO1XCfcz9TzUHj1Ff4qeAgyggS3hH1EQIp/xrJGlaAQSD/b9nyP9404bRT6u33sU73k09lf8GXvEFxpK/E7w3a3OixXN/NBcNb3zSENbhVyQFxhs5654p/iXxdfWettoXh3w5Pr+pRQrPcRrcpbxwoxwuXfjcccDHSs3xT/yWjwd/wBel7/6CKoapdato/xT1SfwppCa/cXdnA2pWjXC2xtyuRG4kbg5GcqATwKUVdR+f5sTk7z+X5I3fBfiDWNf1HWGv7NNLhsglu1g7h50m27mZmHGwgjbjrya4v4TeI9atfh5ZWfhzwpca9NBNMLlvtcdtHETKxChn+82CDgDgEc13HgvQ9Us7vW9e1z7PHqWrujPb27Fo4I412ou4gbjjJJxWd8AEVfhhYFVALT3Bb3PmsP6U119F94a2XqzZ8PeJLfxN4XvryK2ms54DNbXVrNjfBKo5U469jn3rmPh7Jaw/s+wzXtmt7bR6dcPLbs20SqGclc9s+tTfDonf4/GTj+2bjj/ALZiqXg7/k25v+wTdf8AtSpl8Emu0X96bKjrVgn3kvxSOk03xBo+g/C/T9cXT2stPFnE8NnAfMYFwNsak43EkgZPXqax9R8ZeMg9rY3HhEeH5NQuo7e0vbm+jniUk5IdU5VioIA7k4zVLV4bWT4BaLJcXItpILWymtnMe8GZdmxSPQnj2zmr0lp408ZSaXb+IPD9r4fsbO8ju7gi+W4knaPlVQKMKCeuSTx+eskvaO/f8P8AP/gdzJSfIrdvx/Rf8HsQ/EPUY9K+K/hG7khmuGFrdpHDCu55XZQFVR6knvgDqcCtSw8batDr1npnijwjcaFHqEphsrj7bHcI74JCts+4SOnXmq3ixFf40+DNyg7bW9Yex2CnfGAlbnwcVJB/4SK26fRqiG0E+un/AJMxyunNp7f/ACKMb4g+IvGVl8S9AtNP8PXEluJJxbxJqqRpqQ8sE7l6Js5I3Zz2r0Xw1earfaUlxrWjf2PdlmDWv2pZ9oB4O9eOa5Lx4QvxT8BMxwvm3i5PTJiGBXfgg5wQcHBxSXwL5/maWfO9QoooqSwooooAKKKKACiiigAooooAKKKKACqetaZY6zpdxpepQefaXC7ZY97LuGc9VII/A1cooAZBFHBBHDEu2ONQqjOcADAqno+jabo7XjadbeQb25a6uPnZt8rYy3JOOg4GBV+indistiha6NptrrV5rMFtsvr1ES4l3sd4QYUYJwMewFRad4f0bT7C8sbWwjFrezSTXMUhMiyO/wB8kMTwfTp7VqUUgscjp/wz8C2Gqrqdr4ctkuVbepZ3dFbOQQjMVHI7DiuuoopttgopbI5jX/h/4N17VRqmq6Fb3F5kEyb3TfjpuCkBug6g1dsfCvh+x19testMittQaAW5kiZlUxgABdgO3oo7Z4FbVFCbQnFN3sYmi+EvDujapfalpemR2tzfjFyUdtr85+4TtHPoBR4a8J+H/Db3jaJpqWYvWDTqsjsrEZxhWJC9TwAK26KLsdl2OPk+GHgGTVP7Sfw1aGfduIDOIyf+uedn6V1yxxrEIlRVjC7QoGAB6Yp1FJu6sCSTujJ8MeHNF8M2UtnodiLOCWUzOgkZ8uQATliT0A46UaD4b0TQrzULvSbFbabUJfNumDs3mNknOCSByx4GBzWtRTuwsjlvEXw78F+IL83+q6DBNdMctKjvEXPq2xhuPHfNdBpWn2OlWEVhptrDaWsQwkUShVXv0+tWaKLu1g5Ve9tSlrmk6brmmyabq1nFd2kv3o5Bx7Edwfcc1g6d8OfBen2TWdnoUUUTTJMxEshcsh3L85bdgEZxnHtXV0UJtbA4p7oxfFPhPw74oiSPXtJgvfL4R2yrqPQOpDAe2ad4W8L6B4Xtnt9B0yGySQgyFSWd8dNzMSxxk9TWxRQm0rA4pu9gIBBBGQeormdH8A+ENH1063pmiQ21/wA4kR3wuRg7VJ2rx6AV01FJO2qBpPc5vxR4D8I+JrkXWtaJBc3AAHmq7xuQOgLIQT+Na2h6Ppeh6eun6RYwWVspyI4lwCfU9yfc81eop3drByq97akGo2VnqNlLZX9rFdW0o2yRSoGVh7g1zeh/DnwTouqDU9N0C3iu1bckjO8mw+qhmIU/QCurooTa2BxT3RQl0fTZddg1yS3zqEELQRzb2+VGOSNucH64zRqmjabql1Y3V9bebNYTefbNvZfLfGM4BGeOxyKv0UgstTm/E/gXwn4mvEvNb0WG6uUAUSh3jYgdAShG4fXNT23g/wANW2s2esWukw297ZQ+RbyQsyBI8EbdoO08E9Qa3aKabWwnFN3aKGiaNpuiw3EOmW3kJcXD3Mo3s26R/vN8xOM+g4qPxJ4f0XxHY/Ydb06C9gzlRIOVPqrDlT7gitOikOxz/hXwV4X8LySS6Fo8NpLIMNLuaR8em5ySBwOM4q74sk1WLwzqUmhoH1NbZzaqQDmTHHB4J9jWnRRK8lqwilHZHglsvwUeKH/hIrS+TX5FVruGaK8SZpzy3yphQSfTjmvRPhPZag3g25ttbguns57uY2cGoZeUWjH5FkDZPrwe1dvRVud0/wCkZxp2af8Aw/zZyGn/AAz8CWGqDUrXw5arcq25Szu6Kc5yEZio9sDiuqvbW2vbSW0vII7i3lUrJHIoZWB7EHrUtFS22rM0SS2RyWk/DXwPpWqDU7Hw7bJdK25Wd3kVGznKqzFVI7YHHaui1fTNP1jT5NP1Szhu7WT78Uq5U+n4+9W6KG29wUUtkchZfDLwLZ2F1ZW/h+FIbtdkxM0jOy5BwHLblGQOAR0rrYkWONY0GFUBVHoBTqKG29xKKWyPN9a06x1b44Cw1K0hu7WXw4Q8Uq7lP7+ul8LeBvCfhi5e50PRYbWdwQZS7yOAeoDOSQPYV0dFCbSSX9at/qDinJt/1ol+hQl0fTZddg1yS3zqEELQRzb2+VGOSNucH64zTtc0jTdc02TTtWs4ry1k+9HIOM9iO4PuOau0UijkrX4a+B7XSLnSofD9utrdEGYGR2dsHI+ctuGD6Gte/wDDeh6hoMWh32mw3WnwosccUuW2BRgYYncCB3zn3rWoptt7kqKWyOe8K+CfCvheV5tD0aC1mcYaUs0kmPQM5JA4HAOKPFXgnwt4onin13SIruaIbUk3vG2PQlCCRyeDxXQ0UNtu4KKStbQym8O6M11pV19hUS6SrLYlXYCEMu0gAHB4GOc03xP4Z0HxNarba7pkF7GhyhfIZPXaykMPwNa9FJu47IxvC3hXw94XgeHQdLgshJ99lyzv6ZdiWI57niqPiX4feDvEd99u1jQ4J7n+KVHeJm/3ihG78c109FO7vcXKrWtoc3rej6bpvgi70fS/Dq3VrJGYlsLcBA5c4yTkYGTktnIAzVzwTo58P+E9N0ZnV3tYFR2XOC3U4z2yTWxRRd6+Ycq08ihf6Npt9qthql1beZeaeXNrJvYeWXGG4Bwcj1Bo1vRtN1qG3i1O289Le4S5iG9l2yJ91vlIzj0PFX6KVx2KF1o2m3WtWesz22++skdLeXew2K4wwwDg59wa8h8Qv4Nm8S6s3xZtbmO5ju2j0yQwzrC1r1QI0I+Y9Sd2SCfrXttFNOz/AK/r/h2KUbr+vx/rojyn4X22n/8ACaTTeCodRi8If2fsk88zCCS4L5BiEp3HjOT/AI16PoGj6doOlx6ZpNv9ntIyzJHvZ8FiWPLEnqT3q/RTcrijDlKGk6NpulS30thbeS99cG4uTvZvMkIwW5Jx06DArM07wR4W01dUSx0lLdNVQx3qJK4WRTngDdhfvH7uOtdFRUlWPPfiXajS9B0TSYbC5fwqkot9Uito2mkW3C4Qd225Ayw+bgc1wGow/Cy40+eL4bwanL4mYAWZsTeB0bI+Zi5ChfUmvoGiqUu5EoXtYyYNFtri60rV9TgWTV7G3MazLIwCl1AkwAcHPuKn1jRtN1hrNtRtvPNlcrdW/wA7LslXo3BGevQ5FX6KTetylFJWMvxN4d0XxLYCx1zT4r2ANuVWJUqfUMpBH4Gn+HND0rw7piaZo1mtpaIxYRqzNyepJYkk/U1o0Urjsr3CiiigYUUUUAFFFFABRRRQAUUUUAFFFFABRRXmkmmw+P8Ax3r9jrstxLomjGK2isI52jjllZdzSPtIJI4A5oSu7Ck7I9LormfCfg2y8L6hcNo17eQ6ZLEFXTnlaSKJwcl1LkkZ9M/0x53rem/D2f7VJNLrvi3xBGZMXdq1xI8cgyQAyERIFOOO3em7Cu7antVFeSXuo3mq/szS31/M01y+nlXkY5LbZNoJPc4Aya6Twf4J0Oyj03xPdwz3Wupaq73ktxITkpyAm7YAASAAOB+dOUeVyu9iY1HJRcVv/wAD/M7eivnvTPEXw08TRXGqfETVri51Ka4kMVoftQis4gxCKgiG3pgk816B8ENaj1Ox1qytNRudT02wvtlhdXG7e0LKCFJbBO05HI6Yp8jt/X9dRe1XNb5f19xvfEbxBeeHNHtLyxit5JJtQgtmEykgK7YJGCOfSumrz34+idvBtmLVgs51W18piMgNu4P51m/ETwNo2jeFtR8VWMmoJ4isovtC6kbyRpXdSCcgttwemAAMdKlW5bvv+iKk3z2XZfmz1SivPvHOq3+oWPhTRLS7msn8QyqLmeE7ZFhEe9wp/hJzjNZ3jLwLo3hHw7e+J/CS3WmatYL9pMq3cricKcskiuxDAjNNq1+b0EpuVuVdLnqVFeX/ABEkk1rUvh7Pa3D2jXt0XEifejV4cnbnvgnB7Gqni7wxZeDtf8P3XhOS50251fUPsN7IbmSXzUkU5c72Pzr1B9aFDWz72+YOppdbWv8AI9borynxX4Z0jwTrfh3XfD63Vrd3esQ2l47Xcsv2mOTIbfvY5Pf6034teJNIj8b6f4b8SatcadoIs2ursQeYDdOWKpExjBYLwScf4UWva39WVxuVr839Xdj1iivDfDeteB9L8d6Da/DnUrk299O0GoWH+kGJlK/LJ+96MCByD0r2rVFun0y6SxdY7toXEDN0V8HafzxSmuVXCnNTdixWR4r8QWfhywgvL2KeRJrmO2UQqCQ7nAJyRx615HoWl+AUhtF8VnW9C8WnCzX93PcRSNMOrpKSYiD29q3vj14a0W907TNWurUzXv221s/OMrgmFnOVwCBzk84zVctpJedied8sn2Tf/DnqtFcHq+l6H8M/Auu6p4X05bOXyQ2GlkkBk+6hO9j0LVW074W+Hr3S7a/1ZtRutdkhDyamb6UTLIwzlcNtGCTgYqbLV9Cry0VtT0WivKo9XvtV+BXiJNTmNxe6fFd2M0x6ymPIDH3Ixn3rW+HngfRBpmg+Jb6Ga71tLOJ1upbiT5Mx8KqBtgUA4Ax79afLv20/G4uduyS7/gdP4an8RTS6iNfsbK1RLplsTbyFjJD2ZuTg/l9B32K8w8Cal/Y+ifELVdoc2ms3swU9yqAgfpXE6Tqnwm1TSrfUfGXiC+vPEcq+ZNcH7WGt5DztjCDYAp6YBHFCV/uX4oJT5fvf4M+haK8e0/Udf8SfBeKSzuNR1BrfUPJuJLclbq8tEk52ng7ymPc4IrR8A6f8NYfEsJ8LXF9pGqoCZbCWWeJpxtPyvHNncByfl6Y60+TVi9porHqFFFeO67pvw8ub+7Ooy654u11JXw9qbiV4WySI1MeIk24HBIxjJqDRuyPYqK8m0vUb3VP2bL261CZ5rgafcxF5DliEZlGT3OAOas6N8O9D1rwVpmp679sutVOnxvFci7kT7N+7BURqrBQFwO3JGTmqlHlcr9P+D/kRGblZJav/AIB6hTLhzHBJIuMqpIz7CvKo/FmsR/AGy1eO6ZtWnVbOO4blt5l8vec98DOfWtgfDHQtNsJb/TZdQi15YCf7Ta9laSRwOrqW2sCRyMYxSqR5VLXbQcJ83LZb6m58M9evPE3gqw1u/jgjuLjzN6wKQg2uyjAJJ6Ad66SuF+Amf+FU6Pnr++z/AN/Xo+Jl1e3mt+HfCFnez2KavNK13PA22TyYl3Mintu6Zq6kf3jiu5NOX7vmZ3VFcRZ/DLw/pOoWuoeG5L3RbmKdZJmhuZJBcoOqOrsQQcnntXH+O/Enha++Iuo6H441a4ttF06CNYbKPzglzK43MzmIZO0EAAkfzqLXdkU5NJuR7PXMeAvEN7r0uvLeRW8Y07VprKHylI3IgGC2Scnntge1cJ8Nda8M2/xGi0TwLqVzcaFdWMjzWj+cUtpkIIZPN5G4E568/hW/8KZlto/G9w3Kxa/dufoFU02lG7fa/wCKQoz5rJd7fg2eh1m+Kb+bS/DWp6nbrG01paSzRrICVLKpIzgg449a8L0bXvhj4isf7W+IWs3N3rU8ryeUftYSzXd8qRiMbcYAPfmuq8I60dW+EnjCGPUJ9Ss7AXdvZXc+7zJYPK3JuLckgHHIHalODUJd0h06kZTS6N/1oej+D9Sn1jwrpWq3KxpPd2kc0ixghQzKCcZJOOfWtWvLfBPw90PxD4E0K98SLdahdmyjMDfapI1t02jYqKjBRgY5IJJ5NN0O/vJPhr420O+vJb2TRTeWcdxKcvJEIyU3HuRyPwqqqUXK3S4qLclG/W35HqlFea/DDwPodx4c8N+I9ThmvdXitIZIJ5LiQCEbRsVUDbQAMduepqj4r074e3evXy+I7nVvFGqCYlLS3NxKbQHpEqw4Vf8AgXJolHllyhGbceax6xWR4T8QWfiXS21GxinjiWeSDEygNuRtpPBPGa4r4WW8Piz4cX+jeIYbm6s4tQmthDcyt5qxowZUdlOcqeOvbFZXwS8C+FbjSI9em0vdqVrqU4hm+0Sjb5chCfLu2nGO4oUVd37f5C520nFdf8z2GivCNU8SeBNe8V66nxD1a48izvGtbDTh9oESInBlPlDlic9T/Suk+DetaVN4o1rQ/DOpXN/4ehginsxN5h+zMcq0amTDbehAPvSjG6v8wdRKVvOx6nRXL/FO31i68FXcWifaTcFozIls22Z4gw8xUPZiua5LwTp/wzi8S2v/AAj02o6HrStveznlnhkuBg5R0myHHU/L3HWlFXKlLlZ6rRXARf8AJwE3/Yuj/wBH0vin/ktHg7/r0vf/AEEU0r287/hf/IJTsn5W/G3+Z31FeaSabD4/8d6/Y67LcS6JoxitorCOdo45ZWXc0j7SCSOAOa6Dw94UsPBst7d6TeXkWlfZs/2a8rSRRuuSXUsSwJHbP9MLRRu/UabcrRXkdXRXlXgzwdpXjzw/D4q8ZLc6peX7vNDG11IkdrHuIVI1RgBwAT71oeM5r34e/C2/+yaxd3com8u0nujve3SRwAM9W2gnBP8A9anKPLo9xRnf3uh6LRXz3qV98IIdImvtK8S6kPE0cBaHUt1550kwHBORt5PB4Awa63xTLfeIvC/g/VtWs9SvdCnt/N1m108PvdmjG1iqEMUDZJA+tNw/r+vQlVUz1eiuB+GFp4FgvbtvBOo3CKE23GnNPLtRgfvmKX51bjGelcZHpfhBLq6b4mwatb6/9rk2anM9wsJUuTGYpEPlqoGMA4waXLrYfO7XPcaKqaJHDFo9pHb3sl9CsKiO5kkEjSrjhiw4Ykd+9W6TVmWndXCiiikMKKKKACiiigAooooAKKKKACiiigAooooAKKKKACiiigAooooAK4PVtJ8S+HvFuoeJPC+nW+sQaokYvdPkuRBJ5qDCyI7ArjHUGu8ooWjuJq6schokPjHWZ7268QRxaHZzWZt4NOgnWd1c5zK8gAGfQLx61z/he0+IWk+HYvBkfhvTYIYYmgXWftymLaSfn8gDeWwTwSAT6V6fRTutVbT+v8yeXZ31/r/I8qsfDnikfBfVPBs+irHe28bQWbrdxst4C+7eORs+jGvTNKheHSbS3mXa6QIjrnOCFAIqzRTlLmvfqEYKKSXQ830u08a+Bo59H0Pw1b+I9INxJNZsuopbS26udxRw4w3JOCK7Hwr/AMJC1jLN4jFnHcyzFo4LYllgj4whY/ePU5wOta9FK+g+XXc5L4qaPqWt6FY22mW/2iWLU7ed13quER8scsR0HbrV34kabe6v4E1jTNOh8+7uLZo4o9wXcx7ZJAH4mugopPWPL/XT/If2ub+uv+ZxXiLwvqV/4Z0CTT5IbfXNE8ma3ExzGzqgV42I7EZGRWZriePvGOny+Hb7wxa+HrG4ZUu71tSS4LRA/MI0UZBOP4vWvSKKpyu233uQqdkkn5HG+LNAvbjxB4Nk02132elXTNOd6jyo/L2rwTk/hmpPiHo2patqXhebT7bzksdXjubk71XZGActyRnr0GTXXUUKTun53G4Jprysch8TtG1LWYtAXTbbzzaa1b3U/wA6rsiQnc3zEZxnoOaZ4y0TWo/E1j4u8NQ293f21u9rcWc8vli5hJ3YV8YVg3TPFdlRSTa2/rSxTSe/9a3OR0DUPHeqatbyan4fs/D2nRbjPG94t1LccfKFKABBk5yeeOldPqK3b2FwljLHDdNGwhkkTcqvjgkdxmp6KT1CKt1ueZ6+/wAR9c0G68MXvg3TAbqAwS6p/aamDJHMgi27x7Dsa1/GvhXUL34f2GjaZMlxfaY1tJEZ22idoccE9s4NdrRVc3byf3E8i669PvORih1zxh4a1XSfFPh1dAjuYvJjC3yXLHIPzfKABg4wPrWVZX3xO0vT4dEXwnp2oSwxCFNVGpqkJwMK7REb+gGQPwr0OilffQOXbXU4M+D73TvhFqfhu1YX2qXVtM0jAhRLPJknBOABk4GccCur8L209l4a0uzuU8ueCzijkXIO1lQAjI4PIrRooct/P9AUEmvL9TiPBPhq8hs/F1jrVqYoNW1W5kjxIrb4ZFADcE478Hn2rP0WT4ieFtNtvDsHhWz163tV8m31BNTS3HlDhN8bDOQMZx+Fej0UX/RfdsNxv+P47nL3CeOY/C9pJBNpE+tpMJLmJlZYZI8nMSt1BAIG4jnHSufuLLxj4v17RJtY8MW/hy10m9W7aY6ilzLLgH5E2DgE9c9q9IopqVncThdWuNmTzIXj3Mu5Su5eoyOorzLwjZ/EDw3oyeEbXw3p0kMRkWLWWv1Ee1mJ3tDjezc9OMn869PoqV18ymr28jyzQfDfii0+FOveDLnSV8+KGeOxuVuYyL3zGds7c/u8ZHDHvXfaBZ3Fr4RsLCePZcRWMcTpuBw4jAIyOOtatFOT5k79f6/UUYqLT7X/ABPN9C8EahdfBSLwlqiiw1AK7KS6uIpBMXQkqSCOnQ96sxXvxKv7GTRbvwzp9hI0Jik1YaiskZ4wWSEDdk9gxAz1Nd/RTlLmvfqJQ5bWexyfwi0fUdB+H2maTqtv9nvIPM8yPerYzIxHKkjoR3p3xA8P6hqj6XrGhzQR6xpE5mthPny5VYYeNiOmR3//AF11VFEpOUubqEYKMeXocNBe/EbW7y2tptBtvC1rFOklzdG/junmjByUjVVwM4wS3Y0a7pPiLRPGF14q8L6db6st/AkV9p8lyIHZ04R0cgr0OCD/APq7milfsPl7s5nwtdeMtQ1JrvXdJs9EsBCVSyW5FzM0mfvl1AUDA6DPWsnwZpOvaH4n17TrrR0n0fVL6a+XUUukG3eB+7MR+bPB56V3lFF/LpYOV2363PNtFt/HPgey/sDSvDFv4j0uKV2s511JLaSKNm3BJFcckEnkdq37mz8Tah4A1i01dbOTVby3uFhgtjhIwykJHubG4/7RwP511VFEnzJpjiuV3X3HmXhhviR4W8K6Zoq+FLPWjFbqqzLqSQGDgfJIpBDbSSMqTkDtWjpfhLVLD4e+IbO4eK71zWVubi48o7UM0iEBFLdhwMnFd5RTnLmvfqTCHJaz2MbwNY3Wm+DNG0+9i8q5trKKKVNwbayqARkZB59K4vw7Z+O/Ccl9oum+GbHVLW5vZrmHU31FYgvmHI81CC7Ed8fT3r02ihyvJyfUFBKKiuhwnwq0jxF4el1fSNYso5LeS8kvItSjmULcNIRlfK+8mPeqngmz8ZeFbp/Dy+G7e90t7+WYaoNQRNkTvu5iI3FgPTjP516NRRza/Kwcita/W559Jp3ivwjr2rXnhrRLfX9N1W4+1Nam9W2lgmIw5DMNrKcD3rovCUviq6e6vPEdpZ6dHJsFtYwy+c8OB8xeQYDEk9AMDHWt+iknpYfLre5leKhr/wDZW7w21kL5JFbZdA7JUB+ZMj7pI78/1HFanZ+NPGWo6TBq3hW28PWunahHePdHUkuJHCZ+WMIOM9ya9Kooi7O4SjzK1zhfF2l+ItP8b2/jDw5pUOsObE2NzZPdLAxXfuV1Zhjr1zVS30rxdqfxE8P+JtX0yCyt7eC4je2iuVl+zBkG3c3G9mJP3QQABzXotFOMrW8r/jf/ADFKHNf5fhb/ACOD1bSfEvh7xbqHiTwvp1vrEGqJGL3T5LkQSeagwsiOwK4x1BrS8MjxdqWpT6h4jtrfSbB7fyYtKjmWdt2fmkeQADOOAF4wea6qilfSzHy63TPNtGtvHPge0Og6T4ctvEmlJK7WUy6gltJBGxzskDg7sEnkdq1LzwvrniLwHqGk+JtSh/tG8lM8JgX93ZkMGjRTgFgCBknnk+1drRQ5N+vcSgl6djgF1b4omD+zP+EP01LrZ5f9q/2opt92P9Z5W3fj2rZ8QyeNLFLC50a30/WBFEVvrR3+zvO+Bho3OQvIPB9evp01FDYKNupwOgaZ4m1jx1B4r1zRrfw+LWyktY7ZLtbiSYsQcuygDaMcDrmm3OofEuG3l0m58IaZrJkDx/2hHqKQwlWyAWiYFuB1AzntXoFFDaatbQai1rfU4fTtL8U+EPhppuk6BbWmratbFVkWeXbGFZiX2kkcDOByOO3au3TcUXeAGxyAcgGlopyk5NthGKikkFFFFSUFFFFABRRRQAUUUUAFFFFABRRRQAU"/>
          <p:cNvSpPr/>
          <p:nvPr/>
        </p:nvSpPr>
        <p:spPr>
          <a:xfrm>
            <a:off x="1889125" y="7937"/>
            <a:ext cx="5121275" cy="51212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5" name="Google Shape;285;p13"/>
          <p:cNvPicPr preferRelativeResize="0"/>
          <p:nvPr/>
        </p:nvPicPr>
        <p:blipFill rotWithShape="1">
          <a:blip r:embed="rId3">
            <a:alphaModFix/>
          </a:blip>
          <a:srcRect/>
          <a:stretch/>
        </p:blipFill>
        <p:spPr>
          <a:xfrm>
            <a:off x="2041525" y="144750"/>
            <a:ext cx="8108950" cy="6568500"/>
          </a:xfrm>
          <a:prstGeom prst="rect">
            <a:avLst/>
          </a:prstGeom>
          <a:noFill/>
          <a:ln>
            <a:noFill/>
          </a:ln>
        </p:spPr>
      </p:pic>
      <p:pic>
        <p:nvPicPr>
          <p:cNvPr id="286" name="Google Shape;286;p13"/>
          <p:cNvPicPr preferRelativeResize="0"/>
          <p:nvPr/>
        </p:nvPicPr>
        <p:blipFill rotWithShape="1">
          <a:blip r:embed="rId4">
            <a:alphaModFix/>
          </a:blip>
          <a:srcRect/>
          <a:stretch/>
        </p:blipFill>
        <p:spPr>
          <a:xfrm>
            <a:off x="10150475" y="7937"/>
            <a:ext cx="1976086" cy="7473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4"/>
          <p:cNvPicPr preferRelativeResize="0">
            <a:picLocks noGrp="1"/>
          </p:cNvPicPr>
          <p:nvPr>
            <p:ph type="body" idx="4294967295"/>
          </p:nvPr>
        </p:nvPicPr>
        <p:blipFill rotWithShape="1">
          <a:blip r:embed="rId3">
            <a:alphaModFix/>
          </a:blip>
          <a:srcRect/>
          <a:stretch/>
        </p:blipFill>
        <p:spPr>
          <a:xfrm>
            <a:off x="7831732" y="151564"/>
            <a:ext cx="3560160" cy="3380974"/>
          </a:xfrm>
          <a:prstGeom prst="rect">
            <a:avLst/>
          </a:prstGeom>
          <a:noFill/>
          <a:ln>
            <a:noFill/>
          </a:ln>
        </p:spPr>
      </p:pic>
      <p:pic>
        <p:nvPicPr>
          <p:cNvPr id="293" name="Google Shape;293;p14"/>
          <p:cNvPicPr preferRelativeResize="0"/>
          <p:nvPr/>
        </p:nvPicPr>
        <p:blipFill rotWithShape="1">
          <a:blip r:embed="rId4">
            <a:alphaModFix/>
          </a:blip>
          <a:srcRect/>
          <a:stretch/>
        </p:blipFill>
        <p:spPr>
          <a:xfrm>
            <a:off x="1852753" y="2329804"/>
            <a:ext cx="4333740" cy="4114800"/>
          </a:xfrm>
          <a:prstGeom prst="rect">
            <a:avLst/>
          </a:prstGeom>
          <a:noFill/>
          <a:ln>
            <a:noFill/>
          </a:ln>
        </p:spPr>
      </p:pic>
      <p:cxnSp>
        <p:nvCxnSpPr>
          <p:cNvPr id="294" name="Google Shape;294;p14"/>
          <p:cNvCxnSpPr/>
          <p:nvPr/>
        </p:nvCxnSpPr>
        <p:spPr>
          <a:xfrm rot="10800000" flipH="1">
            <a:off x="5744666" y="1919542"/>
            <a:ext cx="2540775" cy="1612997"/>
          </a:xfrm>
          <a:prstGeom prst="straightConnector1">
            <a:avLst/>
          </a:prstGeom>
          <a:noFill/>
          <a:ln w="85725" cap="flat" cmpd="sng">
            <a:solidFill>
              <a:schemeClr val="accent1"/>
            </a:solidFill>
            <a:prstDash val="solid"/>
            <a:miter lim="800000"/>
            <a:headEnd type="triangle" w="med" len="med"/>
            <a:tailEnd type="triangle" w="med" len="med"/>
          </a:ln>
        </p:spPr>
      </p:cxnSp>
      <p:pic>
        <p:nvPicPr>
          <p:cNvPr id="295" name="Google Shape;295;p14"/>
          <p:cNvPicPr preferRelativeResize="0"/>
          <p:nvPr/>
        </p:nvPicPr>
        <p:blipFill rotWithShape="1">
          <a:blip r:embed="rId5">
            <a:alphaModFix/>
          </a:blip>
          <a:srcRect/>
          <a:stretch/>
        </p:blipFill>
        <p:spPr>
          <a:xfrm>
            <a:off x="8178538" y="4062262"/>
            <a:ext cx="3213354" cy="2465186"/>
          </a:xfrm>
          <a:prstGeom prst="rect">
            <a:avLst/>
          </a:prstGeom>
          <a:noFill/>
          <a:ln>
            <a:noFill/>
          </a:ln>
        </p:spPr>
      </p:pic>
      <p:sp>
        <p:nvSpPr>
          <p:cNvPr id="296" name="Google Shape;296;p14"/>
          <p:cNvSpPr/>
          <p:nvPr/>
        </p:nvSpPr>
        <p:spPr>
          <a:xfrm>
            <a:off x="2988622" y="5351388"/>
            <a:ext cx="2062003" cy="306846"/>
          </a:xfrm>
          <a:prstGeom prst="ellipse">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7" name="Google Shape;297;p14"/>
          <p:cNvPicPr preferRelativeResize="0"/>
          <p:nvPr/>
        </p:nvPicPr>
        <p:blipFill rotWithShape="1">
          <a:blip r:embed="rId6">
            <a:alphaModFix/>
          </a:blip>
          <a:srcRect/>
          <a:stretch/>
        </p:blipFill>
        <p:spPr>
          <a:xfrm>
            <a:off x="98596" y="101623"/>
            <a:ext cx="2697344" cy="2774200"/>
          </a:xfrm>
          <a:prstGeom prst="rect">
            <a:avLst/>
          </a:prstGeom>
          <a:noFill/>
          <a:ln w="31750" cap="flat" cmpd="sng">
            <a:solidFill>
              <a:srgbClr val="0070C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6"/>
                                        </p:tgtEl>
                                        <p:attrNameLst>
                                          <p:attrName>style.visibility</p:attrName>
                                        </p:attrNameLst>
                                      </p:cBhvr>
                                      <p:to>
                                        <p:strVal val="visible"/>
                                      </p:to>
                                    </p:set>
                                    <p:anim calcmode="lin" valueType="num">
                                      <p:cBhvr additive="base">
                                        <p:cTn id="17" dur="500"/>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5"/>
          <p:cNvPicPr preferRelativeResize="0"/>
          <p:nvPr/>
        </p:nvPicPr>
        <p:blipFill rotWithShape="1">
          <a:blip r:embed="rId3">
            <a:alphaModFix/>
          </a:blip>
          <a:srcRect/>
          <a:stretch/>
        </p:blipFill>
        <p:spPr>
          <a:xfrm>
            <a:off x="823657" y="747673"/>
            <a:ext cx="8910364" cy="5811610"/>
          </a:xfrm>
          <a:prstGeom prst="rect">
            <a:avLst/>
          </a:prstGeom>
          <a:noFill/>
          <a:ln>
            <a:noFill/>
          </a:ln>
        </p:spPr>
      </p:pic>
      <p:sp>
        <p:nvSpPr>
          <p:cNvPr id="303" name="Google Shape;303;p15"/>
          <p:cNvSpPr/>
          <p:nvPr/>
        </p:nvSpPr>
        <p:spPr>
          <a:xfrm>
            <a:off x="6584178" y="497184"/>
            <a:ext cx="3149843" cy="2445442"/>
          </a:xfrm>
          <a:prstGeom prst="rect">
            <a:avLst/>
          </a:prstGeom>
          <a:noFill/>
          <a:ln w="38100" cap="flat" cmpd="sng">
            <a:solidFill>
              <a:srgbClr val="0928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15"/>
          <p:cNvSpPr/>
          <p:nvPr/>
        </p:nvSpPr>
        <p:spPr>
          <a:xfrm>
            <a:off x="724297" y="517328"/>
            <a:ext cx="2996124" cy="3000669"/>
          </a:xfrm>
          <a:prstGeom prst="rect">
            <a:avLst/>
          </a:prstGeom>
          <a:noFill/>
          <a:ln w="38100" cap="flat" cmpd="sng">
            <a:solidFill>
              <a:srgbClr val="0928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3"/>
                                        </p:tgtEl>
                                        <p:attrNameLst>
                                          <p:attrName>style.visibility</p:attrName>
                                        </p:attrNameLst>
                                      </p:cBhvr>
                                      <p:to>
                                        <p:strVal val="visible"/>
                                      </p:to>
                                    </p:set>
                                    <p:anim calcmode="lin" valueType="num">
                                      <p:cBhvr additive="base">
                                        <p:cTn id="11" dur="500"/>
                                        <p:tgtEl>
                                          <p:spTgt spid="303"/>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04"/>
                                        </p:tgtEl>
                                        <p:attrNameLst>
                                          <p:attrName>style.visibility</p:attrName>
                                        </p:attrNameLst>
                                      </p:cBhvr>
                                      <p:to>
                                        <p:strVal val="visible"/>
                                      </p:to>
                                    </p:set>
                                    <p:anim calcmode="lin" valueType="num">
                                      <p:cBhvr additive="base">
                                        <p:cTn id="14" dur="500"/>
                                        <p:tgtEl>
                                          <p:spTgt spid="3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6"/>
          <p:cNvSpPr/>
          <p:nvPr/>
        </p:nvSpPr>
        <p:spPr>
          <a:xfrm>
            <a:off x="3003794" y="107534"/>
            <a:ext cx="6247235" cy="624566"/>
          </a:xfrm>
          <a:prstGeom prst="roundRect">
            <a:avLst>
              <a:gd name="adj" fmla="val 16667"/>
            </a:avLst>
          </a:prstGeom>
          <a:solidFill>
            <a:srgbClr val="0391BF"/>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sz="2800">
                <a:solidFill>
                  <a:schemeClr val="lt1"/>
                </a:solidFill>
                <a:latin typeface="Calibri"/>
                <a:ea typeface="Calibri"/>
                <a:cs typeface="Calibri"/>
                <a:sym typeface="Calibri"/>
              </a:rPr>
              <a:t>Scottish Ballet Duet  </a:t>
            </a:r>
            <a:endParaRPr/>
          </a:p>
        </p:txBody>
      </p:sp>
      <p:sp>
        <p:nvSpPr>
          <p:cNvPr id="311" name="Google Shape;311;p16"/>
          <p:cNvSpPr txBox="1"/>
          <p:nvPr/>
        </p:nvSpPr>
        <p:spPr>
          <a:xfrm>
            <a:off x="637522" y="776515"/>
            <a:ext cx="2582655"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Larkfield, Newark and Campbell Snowdown Care Homes,  Inverclyde</a:t>
            </a:r>
            <a:endParaRPr/>
          </a:p>
        </p:txBody>
      </p:sp>
      <p:sp>
        <p:nvSpPr>
          <p:cNvPr id="312" name="Google Shape;312;p16"/>
          <p:cNvSpPr txBox="1"/>
          <p:nvPr/>
        </p:nvSpPr>
        <p:spPr>
          <a:xfrm>
            <a:off x="4260220" y="862807"/>
            <a:ext cx="583802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a:solidFill>
                  <a:srgbClr val="092869"/>
                </a:solidFill>
                <a:latin typeface="Calibri"/>
                <a:ea typeface="Calibri"/>
                <a:cs typeface="Calibri"/>
                <a:sym typeface="Calibri"/>
              </a:rPr>
              <a:t>Problem identified</a:t>
            </a:r>
            <a:r>
              <a:rPr lang="en-GB" sz="1200">
                <a:solidFill>
                  <a:srgbClr val="092869"/>
                </a:solidFill>
                <a:latin typeface="Calibri"/>
                <a:ea typeface="Calibri"/>
                <a:cs typeface="Calibri"/>
                <a:sym typeface="Calibri"/>
              </a:rPr>
              <a:t>: In the wake of the Covid-19 pandemic, Scottish Ballet sought to develop creative activities that could be used independently by carers within care homes</a:t>
            </a:r>
            <a:endParaRPr/>
          </a:p>
          <a:p>
            <a:pPr marL="0" marR="0" lvl="0" indent="0" algn="l" rtl="0">
              <a:spcBef>
                <a:spcPts val="0"/>
              </a:spcBef>
              <a:spcAft>
                <a:spcPts val="0"/>
              </a:spcAft>
              <a:buNone/>
            </a:pPr>
            <a:r>
              <a:rPr lang="en-GB" sz="1200" b="1">
                <a:solidFill>
                  <a:srgbClr val="092869"/>
                </a:solidFill>
                <a:latin typeface="Calibri"/>
                <a:ea typeface="Calibri"/>
                <a:cs typeface="Calibri"/>
                <a:sym typeface="Calibri"/>
              </a:rPr>
              <a:t>Aim</a:t>
            </a:r>
            <a:r>
              <a:rPr lang="en-GB" sz="1200">
                <a:solidFill>
                  <a:srgbClr val="092869"/>
                </a:solidFill>
                <a:latin typeface="Calibri"/>
                <a:ea typeface="Calibri"/>
                <a:cs typeface="Calibri"/>
                <a:sym typeface="Calibri"/>
              </a:rPr>
              <a:t>: To evaluate the impact of SB Duet on the physical, mental and social well-being of care home residents</a:t>
            </a:r>
            <a:endParaRPr sz="1200">
              <a:solidFill>
                <a:srgbClr val="092869"/>
              </a:solidFill>
              <a:latin typeface="Calibri"/>
              <a:ea typeface="Calibri"/>
              <a:cs typeface="Calibri"/>
              <a:sym typeface="Calibri"/>
            </a:endParaRPr>
          </a:p>
        </p:txBody>
      </p:sp>
      <p:sp>
        <p:nvSpPr>
          <p:cNvPr id="313" name="Google Shape;313;p16"/>
          <p:cNvSpPr txBox="1"/>
          <p:nvPr/>
        </p:nvSpPr>
        <p:spPr>
          <a:xfrm>
            <a:off x="888807" y="6349082"/>
            <a:ext cx="108448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a:solidFill>
                  <a:srgbClr val="092869"/>
                </a:solidFill>
                <a:latin typeface="Calibri"/>
                <a:ea typeface="Calibri"/>
                <a:cs typeface="Calibri"/>
                <a:sym typeface="Calibri"/>
              </a:rPr>
              <a:t>Spread</a:t>
            </a:r>
            <a:r>
              <a:rPr lang="en-GB" sz="1200">
                <a:solidFill>
                  <a:srgbClr val="092869"/>
                </a:solidFill>
                <a:latin typeface="Calibri"/>
                <a:ea typeface="Calibri"/>
                <a:cs typeface="Calibri"/>
                <a:sym typeface="Calibri"/>
              </a:rPr>
              <a:t>: CHC provides additional support to care homes to facilitate the delivery of the resource and continues to offer and evaluate these session in care homes. </a:t>
            </a:r>
            <a:endParaRPr/>
          </a:p>
        </p:txBody>
      </p:sp>
      <p:sp>
        <p:nvSpPr>
          <p:cNvPr id="314" name="Google Shape;314;p16"/>
          <p:cNvSpPr txBox="1"/>
          <p:nvPr/>
        </p:nvSpPr>
        <p:spPr>
          <a:xfrm>
            <a:off x="637522" y="1566007"/>
            <a:ext cx="2582655"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a:solidFill>
                  <a:srgbClr val="092869"/>
                </a:solidFill>
                <a:latin typeface="Calibri"/>
                <a:ea typeface="Calibri"/>
                <a:cs typeface="Calibri"/>
                <a:sym typeface="Calibri"/>
              </a:rPr>
              <a:t>Tests of Change</a:t>
            </a:r>
            <a:endParaRPr sz="1200">
              <a:solidFill>
                <a:srgbClr val="092869"/>
              </a:solidFill>
              <a:latin typeface="Calibri"/>
              <a:ea typeface="Calibri"/>
              <a:cs typeface="Calibri"/>
              <a:sym typeface="Calibri"/>
            </a:endParaRPr>
          </a:p>
          <a:p>
            <a:pPr marL="171450" marR="0" lvl="0" indent="-171450" algn="l" rtl="0">
              <a:spcBef>
                <a:spcPts val="0"/>
              </a:spcBef>
              <a:spcAft>
                <a:spcPts val="0"/>
              </a:spcAft>
              <a:buClr>
                <a:srgbClr val="092869"/>
              </a:buClr>
              <a:buSzPts val="1200"/>
              <a:buFont typeface="Noto Sans Symbols"/>
              <a:buChar char="✔"/>
            </a:pPr>
            <a:r>
              <a:rPr lang="en-GB" sz="1200">
                <a:solidFill>
                  <a:srgbClr val="092869"/>
                </a:solidFill>
                <a:latin typeface="Calibri"/>
                <a:ea typeface="Calibri"/>
                <a:cs typeface="Calibri"/>
                <a:sym typeface="Calibri"/>
              </a:rPr>
              <a:t>Introduction of Scottish Ballet Duet digital resource package </a:t>
            </a:r>
            <a:endParaRPr/>
          </a:p>
          <a:p>
            <a:pPr marL="171450" marR="0" lvl="0" indent="-171450" algn="l" rtl="0">
              <a:spcBef>
                <a:spcPts val="0"/>
              </a:spcBef>
              <a:spcAft>
                <a:spcPts val="0"/>
              </a:spcAft>
              <a:buClr>
                <a:srgbClr val="092869"/>
              </a:buClr>
              <a:buSzPts val="1200"/>
              <a:buFont typeface="Noto Sans Symbols"/>
              <a:buChar char="✔"/>
            </a:pPr>
            <a:r>
              <a:rPr lang="en-GB" sz="1200">
                <a:solidFill>
                  <a:srgbClr val="092869"/>
                </a:solidFill>
                <a:latin typeface="Calibri"/>
                <a:ea typeface="Calibri"/>
                <a:cs typeface="Calibri"/>
                <a:sym typeface="Calibri"/>
              </a:rPr>
              <a:t>CHC staff supported the care home to run these sessions</a:t>
            </a:r>
            <a:endParaRPr/>
          </a:p>
          <a:p>
            <a:pPr marL="0" marR="0" lvl="0" indent="0" algn="l" rtl="0">
              <a:spcBef>
                <a:spcPts val="0"/>
              </a:spcBef>
              <a:spcAft>
                <a:spcPts val="0"/>
              </a:spcAft>
              <a:buNone/>
            </a:pPr>
            <a:endParaRPr sz="1200">
              <a:solidFill>
                <a:srgbClr val="092869"/>
              </a:solidFill>
              <a:latin typeface="Calibri"/>
              <a:ea typeface="Calibri"/>
              <a:cs typeface="Calibri"/>
              <a:sym typeface="Calibri"/>
            </a:endParaRPr>
          </a:p>
          <a:p>
            <a:pPr marL="0" marR="0" lvl="0" indent="0" algn="l" rtl="0">
              <a:spcBef>
                <a:spcPts val="0"/>
              </a:spcBef>
              <a:spcAft>
                <a:spcPts val="0"/>
              </a:spcAft>
              <a:buNone/>
            </a:pPr>
            <a:r>
              <a:rPr lang="en-GB" sz="1200" b="1">
                <a:solidFill>
                  <a:srgbClr val="092869"/>
                </a:solidFill>
                <a:latin typeface="Calibri"/>
                <a:ea typeface="Calibri"/>
                <a:cs typeface="Calibri"/>
                <a:sym typeface="Calibri"/>
              </a:rPr>
              <a:t>Qualitative Data</a:t>
            </a:r>
            <a:endParaRPr/>
          </a:p>
          <a:p>
            <a:pPr marL="171450" marR="0" lvl="0" indent="-171450" algn="l" rtl="0">
              <a:spcBef>
                <a:spcPts val="0"/>
              </a:spcBef>
              <a:spcAft>
                <a:spcPts val="0"/>
              </a:spcAft>
              <a:buClr>
                <a:srgbClr val="092869"/>
              </a:buClr>
              <a:buSzPts val="1200"/>
              <a:buFont typeface="Arial"/>
              <a:buChar char="•"/>
            </a:pPr>
            <a:r>
              <a:rPr lang="en-GB" sz="1200">
                <a:solidFill>
                  <a:srgbClr val="092869"/>
                </a:solidFill>
                <a:latin typeface="Calibri"/>
                <a:ea typeface="Calibri"/>
                <a:cs typeface="Calibri"/>
                <a:sym typeface="Calibri"/>
              </a:rPr>
              <a:t>Residents and staff reported positive changes to the residents’ physical well-being</a:t>
            </a:r>
            <a:endParaRPr/>
          </a:p>
          <a:p>
            <a:pPr marL="171450" marR="0" lvl="0" indent="-171450" algn="l" rtl="0">
              <a:spcBef>
                <a:spcPts val="0"/>
              </a:spcBef>
              <a:spcAft>
                <a:spcPts val="0"/>
              </a:spcAft>
              <a:buClr>
                <a:srgbClr val="092869"/>
              </a:buClr>
              <a:buSzPts val="1200"/>
              <a:buFont typeface="Arial"/>
              <a:buChar char="•"/>
            </a:pPr>
            <a:r>
              <a:rPr lang="en-GB" sz="1200">
                <a:solidFill>
                  <a:srgbClr val="092869"/>
                </a:solidFill>
                <a:latin typeface="Calibri"/>
                <a:ea typeface="Calibri"/>
                <a:cs typeface="Calibri"/>
                <a:sym typeface="Calibri"/>
              </a:rPr>
              <a:t>Staff also felt that the gentle movement also benefited their own physical well being</a:t>
            </a:r>
            <a:endParaRPr/>
          </a:p>
          <a:p>
            <a:pPr marL="171450" marR="0" lvl="0" indent="-171450" algn="l" rtl="0">
              <a:spcBef>
                <a:spcPts val="0"/>
              </a:spcBef>
              <a:spcAft>
                <a:spcPts val="0"/>
              </a:spcAft>
              <a:buClr>
                <a:srgbClr val="092869"/>
              </a:buClr>
              <a:buSzPts val="1200"/>
              <a:buFont typeface="Arial"/>
              <a:buChar char="•"/>
            </a:pPr>
            <a:r>
              <a:rPr lang="en-GB" sz="1200">
                <a:solidFill>
                  <a:srgbClr val="092869"/>
                </a:solidFill>
                <a:latin typeface="Calibri"/>
                <a:ea typeface="Calibri"/>
                <a:cs typeface="Calibri"/>
                <a:sym typeface="Calibri"/>
              </a:rPr>
              <a:t>Evidence of engagement in meaningful social interaction and physical activity</a:t>
            </a:r>
            <a:endParaRPr/>
          </a:p>
          <a:p>
            <a:pPr marL="171450" marR="0" lvl="0" indent="-171450" algn="l" rtl="0">
              <a:spcBef>
                <a:spcPts val="0"/>
              </a:spcBef>
              <a:spcAft>
                <a:spcPts val="0"/>
              </a:spcAft>
              <a:buClr>
                <a:srgbClr val="092869"/>
              </a:buClr>
              <a:buSzPts val="1200"/>
              <a:buFont typeface="Arial"/>
              <a:buChar char="•"/>
            </a:pPr>
            <a:r>
              <a:rPr lang="en-GB" sz="1200">
                <a:solidFill>
                  <a:srgbClr val="092869"/>
                </a:solidFill>
                <a:latin typeface="Calibri"/>
                <a:ea typeface="Calibri"/>
                <a:cs typeface="Calibri"/>
                <a:sym typeface="Calibri"/>
              </a:rPr>
              <a:t>Staff reported that using the SB Duet resource was a positive experience</a:t>
            </a:r>
            <a:endParaRPr/>
          </a:p>
          <a:p>
            <a:pPr marL="0" marR="0" lvl="0" indent="0" algn="l" rtl="0">
              <a:spcBef>
                <a:spcPts val="0"/>
              </a:spcBef>
              <a:spcAft>
                <a:spcPts val="0"/>
              </a:spcAft>
              <a:buNone/>
            </a:pPr>
            <a:endParaRPr sz="1200">
              <a:solidFill>
                <a:srgbClr val="092869"/>
              </a:solidFill>
              <a:latin typeface="Calibri"/>
              <a:ea typeface="Calibri"/>
              <a:cs typeface="Calibri"/>
              <a:sym typeface="Calibri"/>
            </a:endParaRPr>
          </a:p>
          <a:p>
            <a:pPr marL="0" marR="0" lvl="0" indent="0" algn="l" rtl="0">
              <a:spcBef>
                <a:spcPts val="0"/>
              </a:spcBef>
              <a:spcAft>
                <a:spcPts val="0"/>
              </a:spcAft>
              <a:buNone/>
            </a:pPr>
            <a:r>
              <a:rPr lang="en-GB" sz="1200" b="1">
                <a:solidFill>
                  <a:srgbClr val="092869"/>
                </a:solidFill>
                <a:latin typeface="Calibri"/>
                <a:ea typeface="Calibri"/>
                <a:cs typeface="Calibri"/>
                <a:sym typeface="Calibri"/>
              </a:rPr>
              <a:t>Quantitative Data</a:t>
            </a:r>
            <a:endParaRPr/>
          </a:p>
          <a:p>
            <a:pPr marL="171450" marR="0" lvl="0" indent="-171450" algn="l" rtl="0">
              <a:spcBef>
                <a:spcPts val="0"/>
              </a:spcBef>
              <a:spcAft>
                <a:spcPts val="0"/>
              </a:spcAft>
              <a:buClr>
                <a:srgbClr val="092869"/>
              </a:buClr>
              <a:buSzPts val="1200"/>
              <a:buFont typeface="Arial"/>
              <a:buChar char="•"/>
            </a:pPr>
            <a:r>
              <a:rPr lang="en-GB" sz="1200">
                <a:solidFill>
                  <a:srgbClr val="092869"/>
                </a:solidFill>
                <a:latin typeface="Calibri"/>
                <a:ea typeface="Calibri"/>
                <a:cs typeface="Calibri"/>
                <a:sym typeface="Calibri"/>
              </a:rPr>
              <a:t>Average 35% improvement in mood after the session, no decreases observed</a:t>
            </a:r>
            <a:endParaRPr sz="1200" b="1">
              <a:solidFill>
                <a:srgbClr val="092869"/>
              </a:solidFill>
              <a:latin typeface="Calibri"/>
              <a:ea typeface="Calibri"/>
              <a:cs typeface="Calibri"/>
              <a:sym typeface="Calibri"/>
            </a:endParaRPr>
          </a:p>
          <a:p>
            <a:pPr marL="171450" marR="0" lvl="0" indent="-95250" algn="l" rtl="0">
              <a:spcBef>
                <a:spcPts val="0"/>
              </a:spcBef>
              <a:spcAft>
                <a:spcPts val="0"/>
              </a:spcAft>
              <a:buClr>
                <a:schemeClr val="dk1"/>
              </a:buClr>
              <a:buSzPts val="1200"/>
              <a:buFont typeface="Arial"/>
              <a:buNone/>
            </a:pPr>
            <a:endParaRPr sz="1200">
              <a:solidFill>
                <a:srgbClr val="092869"/>
              </a:solidFill>
              <a:latin typeface="Calibri"/>
              <a:ea typeface="Calibri"/>
              <a:cs typeface="Calibri"/>
              <a:sym typeface="Calibri"/>
            </a:endParaRPr>
          </a:p>
        </p:txBody>
      </p:sp>
      <p:pic>
        <p:nvPicPr>
          <p:cNvPr id="315" name="Google Shape;315;p16"/>
          <p:cNvPicPr preferRelativeResize="0"/>
          <p:nvPr/>
        </p:nvPicPr>
        <p:blipFill rotWithShape="1">
          <a:blip r:embed="rId3">
            <a:alphaModFix/>
          </a:blip>
          <a:srcRect/>
          <a:stretch/>
        </p:blipFill>
        <p:spPr>
          <a:xfrm>
            <a:off x="3700193" y="1737260"/>
            <a:ext cx="2870189" cy="2145395"/>
          </a:xfrm>
          <a:prstGeom prst="rect">
            <a:avLst/>
          </a:prstGeom>
          <a:noFill/>
          <a:ln>
            <a:noFill/>
          </a:ln>
        </p:spPr>
      </p:pic>
      <p:pic>
        <p:nvPicPr>
          <p:cNvPr id="316" name="Google Shape;316;p16"/>
          <p:cNvPicPr preferRelativeResize="0"/>
          <p:nvPr/>
        </p:nvPicPr>
        <p:blipFill rotWithShape="1">
          <a:blip r:embed="rId4">
            <a:alphaModFix/>
          </a:blip>
          <a:srcRect/>
          <a:stretch/>
        </p:blipFill>
        <p:spPr>
          <a:xfrm>
            <a:off x="5824305" y="4212522"/>
            <a:ext cx="2931040" cy="1693628"/>
          </a:xfrm>
          <a:prstGeom prst="rect">
            <a:avLst/>
          </a:prstGeom>
          <a:noFill/>
          <a:ln w="15875" cap="flat" cmpd="sng">
            <a:solidFill>
              <a:srgbClr val="002060"/>
            </a:solidFill>
            <a:prstDash val="solid"/>
            <a:round/>
            <a:headEnd type="none" w="sm" len="sm"/>
            <a:tailEnd type="none" w="sm" len="sm"/>
          </a:ln>
        </p:spPr>
      </p:pic>
      <p:sp>
        <p:nvSpPr>
          <p:cNvPr id="317" name="Google Shape;317;p16"/>
          <p:cNvSpPr txBox="1"/>
          <p:nvPr/>
        </p:nvSpPr>
        <p:spPr>
          <a:xfrm>
            <a:off x="6081323" y="5906150"/>
            <a:ext cx="3009529"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rgbClr val="002060"/>
                </a:solidFill>
                <a:latin typeface="Calibri"/>
                <a:ea typeface="Calibri"/>
                <a:cs typeface="Calibri"/>
                <a:sym typeface="Calibri"/>
              </a:rPr>
              <a:t>Average resident mood scores pre-post SB Duet use</a:t>
            </a:r>
            <a:endParaRPr/>
          </a:p>
        </p:txBody>
      </p:sp>
      <p:pic>
        <p:nvPicPr>
          <p:cNvPr id="318" name="Google Shape;318;p16"/>
          <p:cNvPicPr preferRelativeResize="0"/>
          <p:nvPr/>
        </p:nvPicPr>
        <p:blipFill rotWithShape="1">
          <a:blip r:embed="rId5">
            <a:alphaModFix/>
          </a:blip>
          <a:srcRect/>
          <a:stretch/>
        </p:blipFill>
        <p:spPr>
          <a:xfrm>
            <a:off x="8036701" y="1724335"/>
            <a:ext cx="3319754" cy="21060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7"/>
          <p:cNvSpPr/>
          <p:nvPr/>
        </p:nvSpPr>
        <p:spPr>
          <a:xfrm>
            <a:off x="2963907" y="303610"/>
            <a:ext cx="6752873" cy="634438"/>
          </a:xfrm>
          <a:prstGeom prst="roundRect">
            <a:avLst>
              <a:gd name="adj" fmla="val 16667"/>
            </a:avLst>
          </a:prstGeom>
          <a:solidFill>
            <a:srgbClr val="0391BF"/>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alibri"/>
                <a:ea typeface="Calibri"/>
                <a:cs typeface="Calibri"/>
                <a:sym typeface="Calibri"/>
              </a:rPr>
              <a:t>Improving physical activity and reducing falls</a:t>
            </a:r>
            <a:endParaRPr/>
          </a:p>
        </p:txBody>
      </p:sp>
      <p:sp>
        <p:nvSpPr>
          <p:cNvPr id="325" name="Google Shape;325;p17"/>
          <p:cNvSpPr txBox="1"/>
          <p:nvPr/>
        </p:nvSpPr>
        <p:spPr>
          <a:xfrm>
            <a:off x="860018" y="1192186"/>
            <a:ext cx="3301937" cy="58323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02060"/>
                </a:solidFill>
                <a:latin typeface="Calibri"/>
                <a:ea typeface="Calibri"/>
                <a:cs typeface="Calibri"/>
                <a:sym typeface="Calibri"/>
              </a:rPr>
              <a:t>Mosswood and Braemount Care Homes</a:t>
            </a:r>
            <a:endParaRPr/>
          </a:p>
          <a:p>
            <a:pPr marL="0" marR="0" lvl="0" indent="0" algn="l" rtl="0">
              <a:spcBef>
                <a:spcPts val="0"/>
              </a:spcBef>
              <a:spcAft>
                <a:spcPts val="0"/>
              </a:spcAft>
              <a:buNone/>
            </a:pPr>
            <a:endParaRPr sz="1400">
              <a:solidFill>
                <a:srgbClr val="000000"/>
              </a:solidFill>
              <a:latin typeface="Calibri"/>
              <a:ea typeface="Calibri"/>
              <a:cs typeface="Calibri"/>
              <a:sym typeface="Calibri"/>
            </a:endParaRPr>
          </a:p>
          <a:p>
            <a:pPr marL="0" marR="0" lvl="0" indent="0" algn="l" rtl="0">
              <a:spcBef>
                <a:spcPts val="0"/>
              </a:spcBef>
              <a:spcAft>
                <a:spcPts val="0"/>
              </a:spcAft>
              <a:buNone/>
            </a:pPr>
            <a:r>
              <a:rPr lang="en-GB" sz="1400" b="1">
                <a:solidFill>
                  <a:srgbClr val="002060"/>
                </a:solidFill>
                <a:latin typeface="Calibri"/>
                <a:ea typeface="Calibri"/>
                <a:cs typeface="Calibri"/>
                <a:sym typeface="Calibri"/>
              </a:rPr>
              <a:t>Tests of Change</a:t>
            </a:r>
            <a:endParaRPr/>
          </a:p>
          <a:p>
            <a:pPr marL="214313" marR="0" lvl="0" indent="-214313" algn="l" rtl="0">
              <a:spcBef>
                <a:spcPts val="0"/>
              </a:spcBef>
              <a:spcAft>
                <a:spcPts val="0"/>
              </a:spcAft>
              <a:buClr>
                <a:srgbClr val="002060"/>
              </a:buClr>
              <a:buSzPts val="1400"/>
              <a:buFont typeface="Noto Sans Symbols"/>
              <a:buChar char="✔"/>
            </a:pPr>
            <a:r>
              <a:rPr lang="en-GB" sz="1400">
                <a:solidFill>
                  <a:srgbClr val="002060"/>
                </a:solidFill>
                <a:latin typeface="Calibri"/>
                <a:ea typeface="Calibri"/>
                <a:cs typeface="Calibri"/>
                <a:sym typeface="Calibri"/>
              </a:rPr>
              <a:t>Introduction of ‘Paths for All’ strength and balance training program, three times per week</a:t>
            </a:r>
            <a:endParaRPr/>
          </a:p>
          <a:p>
            <a:pPr marL="214313" marR="0" lvl="0" indent="-214313" algn="l" rtl="0">
              <a:spcBef>
                <a:spcPts val="0"/>
              </a:spcBef>
              <a:spcAft>
                <a:spcPts val="0"/>
              </a:spcAft>
              <a:buClr>
                <a:srgbClr val="002060"/>
              </a:buClr>
              <a:buSzPts val="1400"/>
              <a:buFont typeface="Noto Sans Symbols"/>
              <a:buChar char="✔"/>
            </a:pPr>
            <a:r>
              <a:rPr lang="en-GB" sz="1400">
                <a:solidFill>
                  <a:srgbClr val="002060"/>
                </a:solidFill>
                <a:latin typeface="Calibri"/>
                <a:ea typeface="Calibri"/>
                <a:cs typeface="Calibri"/>
                <a:sym typeface="Calibri"/>
              </a:rPr>
              <a:t>CHC staff supported the care homes to run the initial sessions</a:t>
            </a:r>
            <a:endParaRPr/>
          </a:p>
          <a:p>
            <a:pPr marL="0" marR="0" lvl="0" indent="0" algn="l" rtl="0">
              <a:spcBef>
                <a:spcPts val="0"/>
              </a:spcBef>
              <a:spcAft>
                <a:spcPts val="0"/>
              </a:spcAft>
              <a:buNone/>
            </a:pPr>
            <a:endParaRPr sz="1400">
              <a:solidFill>
                <a:srgbClr val="002060"/>
              </a:solidFill>
              <a:latin typeface="Calibri"/>
              <a:ea typeface="Calibri"/>
              <a:cs typeface="Calibri"/>
              <a:sym typeface="Calibri"/>
            </a:endParaRPr>
          </a:p>
          <a:p>
            <a:pPr marL="0" marR="0" lvl="0" indent="0" algn="l" rtl="0">
              <a:spcBef>
                <a:spcPts val="0"/>
              </a:spcBef>
              <a:spcAft>
                <a:spcPts val="0"/>
              </a:spcAft>
              <a:buNone/>
            </a:pPr>
            <a:r>
              <a:rPr lang="en-GB" sz="1400" b="1">
                <a:solidFill>
                  <a:srgbClr val="002060"/>
                </a:solidFill>
                <a:latin typeface="Calibri"/>
                <a:ea typeface="Calibri"/>
                <a:cs typeface="Calibri"/>
                <a:sym typeface="Calibri"/>
              </a:rPr>
              <a:t>Quantitative data</a:t>
            </a:r>
            <a:endParaRPr/>
          </a:p>
          <a:p>
            <a:pPr marL="128588" marR="0" lvl="0" indent="-128588" algn="l" rtl="0">
              <a:spcBef>
                <a:spcPts val="0"/>
              </a:spcBef>
              <a:spcAft>
                <a:spcPts val="0"/>
              </a:spcAft>
              <a:buClr>
                <a:srgbClr val="002060"/>
              </a:buClr>
              <a:buSzPts val="1400"/>
              <a:buFont typeface="Arial"/>
              <a:buChar char="•"/>
            </a:pPr>
            <a:r>
              <a:rPr lang="en-GB" sz="1400">
                <a:solidFill>
                  <a:srgbClr val="002060"/>
                </a:solidFill>
                <a:latin typeface="Calibri"/>
                <a:ea typeface="Calibri"/>
                <a:cs typeface="Calibri"/>
                <a:sym typeface="Calibri"/>
              </a:rPr>
              <a:t>An improved Berg score and the number of Sit-to-Stands were noted</a:t>
            </a:r>
            <a:endParaRPr/>
          </a:p>
          <a:p>
            <a:pPr marL="128588" marR="0" lvl="0" indent="-128588" algn="l" rtl="0">
              <a:spcBef>
                <a:spcPts val="0"/>
              </a:spcBef>
              <a:spcAft>
                <a:spcPts val="0"/>
              </a:spcAft>
              <a:buClr>
                <a:srgbClr val="002060"/>
              </a:buClr>
              <a:buSzPts val="1400"/>
              <a:buFont typeface="Arial"/>
              <a:buChar char="•"/>
            </a:pPr>
            <a:r>
              <a:rPr lang="en-GB" sz="1400">
                <a:solidFill>
                  <a:srgbClr val="002060"/>
                </a:solidFill>
                <a:latin typeface="Calibri"/>
                <a:ea typeface="Calibri"/>
                <a:cs typeface="Calibri"/>
                <a:sym typeface="Calibri"/>
              </a:rPr>
              <a:t>Reduction in the number of falls for the participating residents</a:t>
            </a:r>
            <a:r>
              <a:rPr lang="en-GB" sz="1400">
                <a:solidFill>
                  <a:srgbClr val="000000"/>
                </a:solidFill>
                <a:latin typeface="Calibri"/>
                <a:ea typeface="Calibri"/>
                <a:cs typeface="Calibri"/>
                <a:sym typeface="Calibri"/>
              </a:rPr>
              <a:t>.</a:t>
            </a:r>
            <a:endParaRPr/>
          </a:p>
          <a:p>
            <a:pPr marL="128588" marR="0" lvl="0" indent="-39687" algn="l" rtl="0">
              <a:spcBef>
                <a:spcPts val="0"/>
              </a:spcBef>
              <a:spcAft>
                <a:spcPts val="0"/>
              </a:spcAft>
              <a:buClr>
                <a:schemeClr val="dk1"/>
              </a:buClr>
              <a:buSzPts val="1400"/>
              <a:buFont typeface="Arial"/>
              <a:buNone/>
            </a:pPr>
            <a:endParaRPr sz="1400">
              <a:solidFill>
                <a:srgbClr val="000000"/>
              </a:solidFill>
              <a:latin typeface="Calibri"/>
              <a:ea typeface="Calibri"/>
              <a:cs typeface="Calibri"/>
              <a:sym typeface="Calibri"/>
            </a:endParaRPr>
          </a:p>
          <a:p>
            <a:pPr marL="0" marR="0" lvl="0" indent="0" algn="l" rtl="0">
              <a:spcBef>
                <a:spcPts val="0"/>
              </a:spcBef>
              <a:spcAft>
                <a:spcPts val="0"/>
              </a:spcAft>
              <a:buNone/>
            </a:pPr>
            <a:r>
              <a:rPr lang="en-GB" sz="1400" b="1">
                <a:solidFill>
                  <a:srgbClr val="002060"/>
                </a:solidFill>
                <a:latin typeface="Calibri"/>
                <a:ea typeface="Calibri"/>
                <a:cs typeface="Calibri"/>
                <a:sym typeface="Calibri"/>
              </a:rPr>
              <a:t>Qualitative data</a:t>
            </a:r>
            <a:endParaRPr/>
          </a:p>
          <a:p>
            <a:pPr marL="128588" marR="0" lvl="0" indent="-128588" algn="l" rtl="0">
              <a:spcBef>
                <a:spcPts val="0"/>
              </a:spcBef>
              <a:spcAft>
                <a:spcPts val="0"/>
              </a:spcAft>
              <a:buClr>
                <a:srgbClr val="002060"/>
              </a:buClr>
              <a:buSzPts val="1400"/>
              <a:buFont typeface="Arial"/>
              <a:buChar char="•"/>
            </a:pPr>
            <a:r>
              <a:rPr lang="en-GB" sz="1400">
                <a:solidFill>
                  <a:srgbClr val="002060"/>
                </a:solidFill>
                <a:latin typeface="Calibri"/>
                <a:ea typeface="Calibri"/>
                <a:cs typeface="Calibri"/>
                <a:sym typeface="Calibri"/>
              </a:rPr>
              <a:t>Residents J’s daughter reported that she can see a big change in her dad’s mobility and mood after attending classes.</a:t>
            </a:r>
            <a:endParaRPr/>
          </a:p>
          <a:p>
            <a:pPr marL="128588" marR="0" lvl="0" indent="-128588" algn="l" rtl="0">
              <a:spcBef>
                <a:spcPts val="0"/>
              </a:spcBef>
              <a:spcAft>
                <a:spcPts val="0"/>
              </a:spcAft>
              <a:buClr>
                <a:srgbClr val="002060"/>
              </a:buClr>
              <a:buSzPts val="1400"/>
              <a:buFont typeface="Arial"/>
              <a:buChar char="•"/>
            </a:pPr>
            <a:r>
              <a:rPr lang="en-GB" sz="1400">
                <a:solidFill>
                  <a:srgbClr val="002060"/>
                </a:solidFill>
                <a:latin typeface="Calibri"/>
                <a:ea typeface="Calibri"/>
                <a:cs typeface="Calibri"/>
                <a:sym typeface="Calibri"/>
              </a:rPr>
              <a:t>Staff reported a positive impact on the mood of the residents who attend regularly.</a:t>
            </a:r>
            <a:endParaRPr/>
          </a:p>
          <a:p>
            <a:pPr marL="128588" marR="0" lvl="0" indent="-52387" algn="l" rtl="0">
              <a:spcBef>
                <a:spcPts val="0"/>
              </a:spcBef>
              <a:spcAft>
                <a:spcPts val="0"/>
              </a:spcAft>
              <a:buClr>
                <a:schemeClr val="dk1"/>
              </a:buClr>
              <a:buSzPts val="1200"/>
              <a:buFont typeface="Arial"/>
              <a:buNone/>
            </a:pPr>
            <a:endParaRPr sz="1200">
              <a:solidFill>
                <a:srgbClr val="002060"/>
              </a:solidFill>
              <a:latin typeface="Calibri"/>
              <a:ea typeface="Calibri"/>
              <a:cs typeface="Calibri"/>
              <a:sym typeface="Calibri"/>
            </a:endParaRPr>
          </a:p>
          <a:p>
            <a:pPr marL="0" marR="0" lvl="0" indent="0" algn="l" rtl="0">
              <a:spcBef>
                <a:spcPts val="0"/>
              </a:spcBef>
              <a:spcAft>
                <a:spcPts val="0"/>
              </a:spcAft>
              <a:buNone/>
            </a:pPr>
            <a:endParaRPr sz="1200">
              <a:solidFill>
                <a:srgbClr val="000000"/>
              </a:solidFill>
              <a:latin typeface="Calibri"/>
              <a:ea typeface="Calibri"/>
              <a:cs typeface="Calibri"/>
              <a:sym typeface="Calibri"/>
            </a:endParaRPr>
          </a:p>
          <a:p>
            <a:pPr marL="0" marR="0" lvl="0" indent="0" algn="l" rtl="0">
              <a:spcBef>
                <a:spcPts val="0"/>
              </a:spcBef>
              <a:spcAft>
                <a:spcPts val="0"/>
              </a:spcAft>
              <a:buNone/>
            </a:pPr>
            <a:endParaRPr sz="900" b="1">
              <a:solidFill>
                <a:srgbClr val="000000"/>
              </a:solidFill>
              <a:latin typeface="Arial"/>
              <a:ea typeface="Arial"/>
              <a:cs typeface="Arial"/>
              <a:sym typeface="Arial"/>
            </a:endParaRPr>
          </a:p>
          <a:p>
            <a:pPr marL="128588" marR="0" lvl="0" indent="-71438" algn="l" rtl="0">
              <a:spcBef>
                <a:spcPts val="0"/>
              </a:spcBef>
              <a:spcAft>
                <a:spcPts val="0"/>
              </a:spcAft>
              <a:buClr>
                <a:schemeClr val="dk1"/>
              </a:buClr>
              <a:buSzPts val="900"/>
              <a:buFont typeface="Arial"/>
              <a:buNone/>
            </a:pPr>
            <a:endParaRPr sz="900">
              <a:solidFill>
                <a:srgbClr val="000000"/>
              </a:solidFill>
              <a:latin typeface="Arial"/>
              <a:ea typeface="Arial"/>
              <a:cs typeface="Arial"/>
              <a:sym typeface="Arial"/>
            </a:endParaRPr>
          </a:p>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326" name="Google Shape;326;p17"/>
          <p:cNvSpPr txBox="1"/>
          <p:nvPr/>
        </p:nvSpPr>
        <p:spPr>
          <a:xfrm>
            <a:off x="4815870" y="1192186"/>
            <a:ext cx="6519897"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400"/>
              <a:buFont typeface="Arial"/>
              <a:buNone/>
            </a:pPr>
            <a:r>
              <a:rPr lang="en-GB" sz="1400" b="1">
                <a:solidFill>
                  <a:srgbClr val="002060"/>
                </a:solidFill>
                <a:latin typeface="Calibri"/>
                <a:ea typeface="Calibri"/>
                <a:cs typeface="Calibri"/>
                <a:sym typeface="Calibri"/>
              </a:rPr>
              <a:t>Problem identified</a:t>
            </a:r>
            <a:r>
              <a:rPr lang="en-GB" sz="1400">
                <a:solidFill>
                  <a:srgbClr val="002060"/>
                </a:solidFill>
                <a:latin typeface="Calibri"/>
                <a:ea typeface="Calibri"/>
                <a:cs typeface="Calibri"/>
                <a:sym typeface="Calibri"/>
              </a:rPr>
              <a:t>: Low levels of daily activity and high number of falls amongst the care home residents.</a:t>
            </a:r>
            <a:endParaRPr/>
          </a:p>
          <a:p>
            <a:pPr marL="0" marR="0" lvl="0" indent="0" algn="l" rtl="0">
              <a:lnSpc>
                <a:spcPct val="100000"/>
              </a:lnSpc>
              <a:spcBef>
                <a:spcPts val="0"/>
              </a:spcBef>
              <a:spcAft>
                <a:spcPts val="0"/>
              </a:spcAft>
              <a:buClr>
                <a:schemeClr val="dk1"/>
              </a:buClr>
              <a:buSzPts val="1400"/>
              <a:buFont typeface="Arial"/>
              <a:buNone/>
            </a:pPr>
            <a:endParaRPr sz="140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2060"/>
              </a:buClr>
              <a:buSzPts val="1400"/>
              <a:buFont typeface="Arial"/>
              <a:buNone/>
            </a:pPr>
            <a:r>
              <a:rPr lang="en-GB" sz="1400" b="1">
                <a:solidFill>
                  <a:srgbClr val="002060"/>
                </a:solidFill>
                <a:latin typeface="Calibri"/>
                <a:ea typeface="Calibri"/>
                <a:cs typeface="Calibri"/>
                <a:sym typeface="Calibri"/>
              </a:rPr>
              <a:t>Aim</a:t>
            </a:r>
            <a:r>
              <a:rPr lang="en-GB" sz="1400">
                <a:solidFill>
                  <a:srgbClr val="002060"/>
                </a:solidFill>
                <a:latin typeface="Calibri"/>
                <a:ea typeface="Calibri"/>
                <a:cs typeface="Calibri"/>
                <a:sym typeface="Calibri"/>
              </a:rPr>
              <a:t>: By April 2024, 10 residents at two care homes will increase their physical levels and reduce falls by 25%, in line with the Health and social care standards and principles of CAPA</a:t>
            </a:r>
            <a:endParaRPr/>
          </a:p>
        </p:txBody>
      </p:sp>
      <p:sp>
        <p:nvSpPr>
          <p:cNvPr id="327" name="Google Shape;327;p17" descr="data:image/png;base64,iVBORw0KGgoAAAANSUhEUgAAAjYAAAGaCAYAAAAcgAk9AAAAAXNSR0IArs4c6QAAIABJREFUeF7snQd0VUXXhl8SQu+9SlFAiqCiIIJgQbCCFQuCIipKB2lSlCK9SVcsoIiiYBexgQ1RQERRAVEB6b3XkPL/z4ST7xITuISb3Jtkz1pZaedMeWbumffsvWcmU2xsbKwsGQEjYASMgBEwAkYg7RN4JJMJm7Tfi9YCI2AEjIARMAJGwBEwYWMDwQgYASNgBIyAEUg3BEzYpJuutIYYASNgBIyAETACJmxsDBgBI2AEjIARMALphoAJm3TTldYQI2AEjIARMAJGwISNjQEjYASMgBEwAkYg3RAwYZNuutIaYgSMgBEwAkbACJiwsTFgBIyAETACRsAIpBsCJmzSTVdaQ4yAETACRsAIGAETNjYGjIARMAJGwAgYgXRDwIRNuulKa4gRMAJGwAgYASNgwsbGgBEwAkbACBgBI5BuCJiwSTddaQ0xAkbACBgBI2AETNjYGDACRsAIGAEjYATSDQETNummK60h8QROnDjhfo6IiDAqRsAIGAEjkLEImLDJWP2dcq3ds2ePsmbNqpw5cyZZyJYtW7R7926VLFlSBQoUCHhlfv31Vw0bNkx8Jz3wwAPq1auXwsLCAl6WZWgEjIARMAIhScCETUh2Sxqq1OrVqzVixAj99NNPypcvnxo3bqwnn3xS2bJlO6UV69evV9OmTfXnn3/qo48+0vXXXx/QVm7atEnXXXed1qxZE59v9erV9f333ytXrlwBLcsyMwJGwAgYgZAlYMImZLsmDVQMMYGQWblypWrVqqV//vnHWWT69OmjZ599Nr4FkZGRuv/++/XOO++oRYsWeumll5QlS5aAtvCVV15R69atXZ516tTRXXfdpfDwcD3++OPOkmQpYxGIjY3VrFmz9Omnn6pUqVJuTObIkSMewvHjxzVlyhQtW7ZMNWvWVMeOHTO8ZS8mJsYx++yzz1S6dGnHLHv27Blr4Fhr0wMBEzbpoReD1YZXX31VDz30kOrWrasvvvgiXrhUrFjRWUoKFSrkqjZhwgQ3cVSpUkULFixQ0aJFA17lQYMG6emnn1amTJn0/vvvq0mTJgEvwzJMOwSioqJ06623OmGDsP3rr7/cZO2lHTt2qF69eu7vjNfffvst4GI77dCKqymxabfccos+//xzZ3GFDaLQkhFIYwRM2KSxDgup6vbt21eDBw/Www8/rJdfflm///67cP8ULlxY33zzjS688ELnorrxxht16NAhzZkzRzfffPNZt2Hnzp0iPqdIkSIqXrx4ovfj/hozZoyz0ixatMhZkPxNe/fu1bZt29xDPHfu3P+5jbf/Xbt2qWDBgu6tfv/+/Vq7dq0qVaoUbwXgb/zPux8rFj/7TqZexrDYsGGDm3DLli3r6pwwRUdHi7glWJI8BohD36Bortu4caOrPxO0v7FLR44ccfchBKlDYhY03uCxwHntph6w4qt8+fL+4tW+ffuUOXPmeJcg+a5atcr1ZcL64krEsnK6CRXRgmvz4MGDLo9ixYolWpfbbrtNH3zwgfLmzStcpr7X0YYGDRo4QcOY/eWXXxwL30Sfcy+84YUb9fzzz1eePHn+Ux59tX37dp133nmnjTOj7//9919hxbzoooscl4TJGx/Hjh1z15wpCP7w4cNuPFFHrk/KGspYoWzGW5kyZRJlxgsBrmLcyjDz5yWEdsMpofuZfkJA0ke+bH25Ugl+37p1q6tTYmz9Hmh2oRGII2DCxkZC8gk89dRTLliXIN0ZM2bECxseZFhsECKNGjVyP/fo0cNdm3DyOF3pP/74o3NpMfnwsGfC48H36KOPui8ClRFT9957r3swMrmQmKgxoQ8ZMkRMbkklxNfAgQOdC438yZuJYejQoc66RELUUPfZs2e7duJ6a9++vTZv3qxWrVpp5MiRTkjxPyaBiRMn6vnnn3cTKhYrz6xPXjzkyfvDDz/UgQMH3ATDhIDl4JlnnnGTIgk3ySOPPKLvvvvOxSvxd74jnvr16+esX7xdYzGbNGmSEzXUHwFyxx13uDKScr/BaPTo0XrrrbecMCBRB9wxsKhQoYL7G+KjQ4cOmjt3rnPx3Xfffa6OtJX6ITz69++vm2666bQDCMZwYkzggoQHbkPqTP/BDYGM0Ondu7d+/vlnN5Ej0mB76aWXxuePuIUvbBFciAPip0qUKOGYNGvWzAmFr7/+Wm3bthWuUtqI4ESQkC8iHDHFWGSSpy2wQqgxNuHLeBo1apQr64YbbnDt79SpkxM2CPNp06bFi1EslYj7devWCYEBy0suucSNPdrgJYQpf6PvEXrwhSFtp96UTZu4BosjfY0QIdCezxmu3ISfHcQZ7eCFgesRElzfvXt3Pfjgg/HXe9eRL2XDAwb0LzwQQlhSGdeIXcYSYxMmMGvZsqV69uyZaD9jKaVfye+9995znz0SIuuee+5xgfzXXHONXnzxRVcOLx/jx49Xw4YN3Xii/h9//LG7ns8fruPOnTufUcwl/6lld2YAAiZsMkAnp1gTefDzcLziiis0f/5896bHpHDxxRdr6dKl7sHFgxpX1bx58xK1hiRVubfffttNTjzsE0tt2rRxAuLbb791b96Jpeeee85NSIklHvK40ZgQPIHhCSMsMZ988ol7sCMgbr/9djfBI3oQJEyIJOJ4EDx8MTlhoeEaJn8SkyyiDMvV33//7a73VmwlrBPMqBNvrdSJyWD58uW6/PLL3aTJWy2JSYtgbSaKxx57zP0NwccEj3BiYiVuhIk8YUIYMNksXLgwUSZMxNShcuXKwlqAaPnqq69Uo0YNJxCwUvkmrEn0O21OKs2cOdOJF9jQRsRawkTcFWKESdU3IS6pa/78+Z0QoL1YBklMznwxmZOYgBENCBGvPxKrExM5VrQBAwYkWmWENLElCGcmbIQe5SBqSFdeeaWrK+URj8J1CAF+p43eGIIJY4aymLQRB8SYkeCGoGIs4fqh3og0xiN5JrwGMc3k72vd4XrKfu2119z1iGjGqjd2cMEhJBA1fCZxL5GwxFD20aNH3e+MJcYUQpfrEkv0j1dOwv8jWqdPn+7qtnjx4nghynhl7GJZu+yyy9w4YowiXF544QU3PuGFpSxhQlQi5C0ZgWQSMGGTTHB22/8vp2ayrl+/vrOW8MDndyZXJh/e3HBBYTnhocZbrL+Jt3nEEgKCh2GXLl107bXXuomeNzzKYLJBLNWuXVuTJ092b/E8WPk7b6uUf/fdd7tJOmFi8sFKgpWgatWq7sHMBIaYYeJjUn/iiSdcbBDpzjvvdPl7iTIRIDy4u3Xr5iYsRIuXmLgQJiTy4G2WSYhyvPywAjAJ8fb6ww8/uL8jwhBjTHisGluyZEl8nrSfCZ6VZQgFeGPRqlatmt59911nLaI9TGCIPqxlvglhgOUJaw0JAUAbEQbwQ6CQmMSwqGAtIEYFi4SXKBuesKAsElYWLBZJpTfffNNZG7yEeMKK9scff7iJ30v0G5yZ8JhEEWFYKN544w034WI5Q0TDpHnz5rr66qud6+P111934pn2eS5Rxg+TJ/fi2uI62oqFCLHG5E4bsXhhSYEV/YPARfghqLge4ewlxB1tL1eunGsv9xGkjthjbGPFYcwxFrgX4cHkzCRNWxF1sEasDx8+3P2fvsKCwmSPcEIMIU4QcNzH9fBHJNCnvi5LrIz0PWOV8T5u3DjHiH6EHXVAbJAPwoWfsa7wd8QOggSBxtiEKWxoL8yIrfFlhtX1qquuSrSLPQHI5xzLrPc554UEPuTFd9rKZxmrEFZGL2EBQ7jxf8QbiRcBLH0Jx3CSg8z+YQROJWDCxkbEuRHgAcTDc8WKFc7dwEOWSZNJkQc6EzuTOOIGywMPfx6Sp/Oljx07Vl27dnUVwyzN714iPwQAD3EmOCY2Eg9v6sHDnwmft8Skkhf07Dtxetcy8SGYsNqQD/XEveMJG/6PFYLJkcmf8nAFIKJITBRM5kwG1JEy4IDVCiHD5IWViftJxDEglBAziBMmSvLFVM+Ew/3wwzqGy4QJnC/iQhAXTMLU7YILLjhtRxKDQdwR8RD0AZMQLhwSEyG8EKhYf5g0sQDQViZW2kh/4OLiZwQJQo5JFSEAj8TihMjbV9gwETPxI24QH9QHKw33IhY8dwdCBasJib8jnkgIWqwQHjv+hhDAsobbCfFHfb19i+g33CNcj+jGVeclrCz0CeMW0ZLQcuArbBDZ9DFuHq/PWVGFSKHuCEvfYHXqwXinj7Bckjd9TEK0MJ59V2jxd6xs3phFoCF4T7cnlFdv7kXoUp+E2xowpmgj7lqEMH3uJcY4dUY8IQI9658Xl4SIhtmZYrbORdggWBGYiCL6A858Vug/XGNJWWLP7Ylld2cAAiZsMkAnp3oTMakjHphYECJYAXhQeYmHLBNFUoHA3sOSSYy3ON89b3DtYA3hjZDJnwc0b6NYdbB2MNEgtnigJ5WYNJk8uY9JwTcQFjcGZTCp8LbP5O897HkAY+LHSuWbfIUNEwQThW8irgSxRyIWhLdrLzGxYNn68ssvnWmeCY4JlDYibHhrRQghtHwTVhBEA4kYHNqB0PNigxK2nQnWC6j2YqJ8r8GVRts9YUhsC3VGKGCBYlL04m+IL8ICgSUBAYewShg46uXtK2xYtea5gBBFvK0zLgjqxWLhiV1cM1hvYIOVCQuHb0J40TeUj0uF2CDqxMSIq4t+5V7yIC/cc0zuvgHJWFwQIPwdsUmQu2/QrSdsmGRpA3x8E+Ia8cE9uJm8+Ciu4XpEJ+IAoYrrB0sGwpHE2OQeRCF1IyE4ETYINBJWDu8a8kmYGP+em5L/IZz4nCEWPAEHE/oMRrSRNiC2SdSLlwI4edszIBL5zPKZQwzChrF4upRcYcM447Pr+9n2FZPUjfFsyQgkg4AJm2RAs1tOQwCTPBYGYguYDHG/EJDJ5nm8kbMTMAGivP3zc8KENYKYFiYkHq6YqHmAe4kHMm4I3vR5mDPxIgjORtjwRkw9T5d4++WNFWFBfZi8qQ/me97wfZOvsCHQE9Hkm3DNEQxM4n9c4yXai0ghxoG3eFwJ5E8bETZYVxA2CVdXMbHTDt+3cKwsTFK4bBJaULBcMGmRcJ8RmOub2rVr51xSWIiwyOAe8BU2tNsTTQgKXHhYUJiY6Ct/hA2BsrhDSEy2xJd4woZJ1JuQmfBgjiDwFTZYnbDe0OcIE2+S9tqBGIBVIIUNeeGiTLihJAKCPjtdoj30E8IE0YgYwlLlJcQjljjqTVvoI/oOC5qXGAu8HCR0BXE9AsQLkvauxyqGcEa0IdYQswk5JawzYhPRea7ChtgyBC/pTK4oxicxeYh6L3lbNvA7Vi2stZaMQDIImLBJBjS7JQkCvKViPsaHT5wEK2kQH0zQmMqJJUDkEKDJpMaDLWFioufNEpcF4oJJjngYL+G6YdLnDRexhAXlbC02TAbUh4BP4iASi8PBmsTkwKSA28VbNpxYvJCvsEG8EQfkm7wAWv7mO7nzO2/MCA5YeBYbrESUDTdieZisfS0CXt4IDMpGPHItdYUFQsN3wuB6JmdvqT0ihgnVN+FCpM+YcIj5YdIlD89i4ytsEBVMoCklbKgrTHyFDQG4uE4QfogvXJ1YOHCVIJKxTpxO2ODi8LU+JLTYYCnzXVbtWQ/giYBA6PkmzyqJoMMNmpgrEAsRY9VzjWEJZPUgFh3PMoNbDkHgiTrqyTXEunjB1MQdcU1iMSd85rBucD2BuiREMKKGzyECFPcZVlI+fwlFDnXDOgibhMKGunjuyqQeep7FBg6MU+8lBLcrogphl1iMTWIWG0SsJ7gJosaiZckIJIOACZtkQLNbEiHAxIPLhomQByjCgQcqD1bcDFhImAyYhHjr5mHnrR5KmJ0nPPg7q388awe/s2oH4cND2DfG5mwsNl4deLgiOk73AKUc4mfORdjgGmOCIyEuvCBJfvddPUKMDZMTZXoxNqcTNh43BADuGt68EYbeyilfrr4xGbhCcNl4y4exnuDG4RrcbcRCMdF6MTa4ooItbBC0iCnGFCLMC8SmjcSyIBoSChtPkCIYCTz3XSmGsEEYe6vWEDa+cS9nEjbeHk6IIWJsEOr+JkQYnwXcjyTYJownwW2FRQ7hTuJzxZhIKiEy+Zx4Lwu4P3mpoM1YT3g5SGxFmm9+jDvcd+SBWxBmZ9qvyPdzx8sIAeYkAvkRn16QdcLgYcYeLwCIGRL9iphHHJFYDXc6d7K/rO26DEnAhE2G7PYUaDRBnjzsiSXAleHFz7A/Cq4nz2LD3idMwN5S6cSqgtkeUz+TNO4PJjHeiHnL5Q2RhyaiBJHjTShnI2x46+c+4jx4+OMq8iY9ghh5C2aSo+6BEDa8eTNxIRgQDrh8KB9rDQ93L+aGFSO4HXxXRSUmbBAiCDJifbzN9bByICypr+da8GWLgGIiR7wQF8IyXyxqvMFTH9wA/IxbDMuNt3NvqFhsfN0qjA1iuKgvYwABgLD2FTb8j5U/XIdVgvGJIPY2p6OfiQ/COoXwmTp1qrMA8TMC80zChjGOuwze9AP30xeMWW8MIQ5wzSDKsKhhAcNdyDW4A4kJIyEguJZJHTGJkKT+uGo9Cwb1RHx6CZcsggih7G3iiDvJW6GGiMFKwzjD6okAIyaIPmcMMvYZE1hl4EBgOmUiGrEYwQy3KaL+dBv6Iag9lzKuS8YVLlwsl6yIIiW1Koo4NsqgjmzvwPYQrBYjnoyXAX82B0yBR5llmfYJmLBJ+30Y/BbwQPYmaiZYzzpBzbzVSjzc8JnzIGMvF1ZDMPEklny3duf/PIhxF2HN8PYJ4c2SGAcvlsQL5uRNkPr4uq8SlsEDnAe8FyNB8CquF/5OHAcPe6xGLEtN6CpiMvHdNI68ffdNScxawjVsTOa7NweWLCZjxA4JtwVuLgQcS4CJ6WAyx63AJOW7Uyxv51gvsNTAmsmYNiOgEGS8rSfWfgSiL3MmECZZbwLCSoOQQZwy8dGniED+zkRDnUm8hSM4PbGEBSqpGBtcJF4QqO/ScMQZkzg8cbGwU7PnjvEVDV48EFYHuHs7NiPSSLSVt30SIpU3fW+/F9/VdfwfNlgUEIX0NRYOL9aKcYPgo44IBJZXI1aY4KmPF/ztjSXf4GT+hssGbt7uvohjbyxg0WG8wps20O/UG8b8juUS6w28CfZFYMGHa/iORYox4LuS0AtIR5Dj/kEQ8Dc2CeSzAgfcdOSL5YSySIgjBAN9R1wT+fO58l5EEFKeFcVjhoDzVh8m/CwRlI4ri3ITJmKLcIfRL9QjseXe3ufb21eH33FXExBuyQgkk4AJm2SCs9tOEiDQERM5D/LELAVMRKzC8czgvDnyxo1oSOz4Ag8s1hkmNSYV3oC9RAAvb+i83fk+6HlrZCLjzZPJ2DfgOLHOQhwQaEuMCkLCNxHPgmUJEcAExlss4oWJlwe0N8F79zCx82aLSCBPJsaEiYnH23XVWx3DNUyo8OPN19sDhPYyGREYjNChPb4ryBB+uDKoO/l6CfFDYDIrsxLb4dlb2ouVyIvx8O7F7E8dPPM/+eKi86xv1MGLI0FkYM2i77EYIBCT2sYfiwoiEjYw9QKnEWUww9XixYR4q38oi/8xWdKvjCuECAIBcexbd6wNiEKsDIg5XB6esCFQl77zNqejrb4xUCzD5v9YsbyE9Y7xhQjFeoZgwzWT2NJj2o8Q8nYK9u1zrDe4PBnriDYslN7eP77MsdbBEnct4gdR7ZsQIlyT8IgQVoZxfcINHxn3fA68fvQOA4Uh8S6+MTa0DVGCtcRbKs7YhInv/kWJBcR7dSQ/xhOCCBFDQuRh8eIlhFgu+oXPCMLS28eG8cIqLvraiw2iDqwEYxwmXLpuD1wjcBYETNicBSy7NBECvO3zUGNTLd5yE9t7gwcce8IQUIh1hIeuP6d7M4FjwmeCYrM+zPiUk9g5UDwcMc+TLxOFv6cS88bJREn+PHixHmAN8Q0GZULwrCHknbDuuI5wJ/C2Tv1OF3DJxMWkRJyFd04TroyE+5oQ++HtJIzgSbjKCeGBewL+CADewuFyppgIupD28MXEDGMmYSYfb+mx1824UKgnfYoVwRMMtBNulEvQKW1OKtHnsEHYYEnwFWhe/ghULBdeG9nlGLGB+MGC4bsijHozJrB68HdWC/EzvBgfWDd8RR15sfIKiwD153pfFwcTOQIS0UcfMNEjuBHksKWvqVtSe8owsVMfODEGuZcxxPJq376gL3GhYqFDUPA5IKbEdwLHEuZdg0CnnlyT1AsAApPPFeOeFwYvz8T2iKJ+MOKzhLUGMUjf0a8JPyuMZ6yHHjPG55k2y2M8IOBoG31AX1MmfezbL56woa+xMCHGsQZiGSOQGiGX1J5I9gA2An4SMGHjJyi7zAgYASNgBM6RgK+wSbjc+xyzttuNgEfAhI2NBSNgBIyAEUgdAt5+SYntY5M6NbBSMgABEzYZoJOtiUbACBiBkCDABoTeHkrEVyXcHygkKmmVSOsETNik9R60+hsBI2AE0goBgqSJeSK2iBVqpzszLq20yeoZcgRM2IRcl1iFjIARMAJGwAgYgeQSMGGTXHJ2nxEwAkbACBgBIxByBEzYhFyXWIWMgBEwAkbACBiB5BIwYZNccnafETACRsAIGAEjEHIETNiEXJdYhYyAETACRsAIGIHkEjBhk1xydp8RMAJGwAgYASMQcgRM2IRcl1iFjIARMAJGwAgYgeQSMGGTXHJ2nxEwAkbACBgBIxByBEzYhFyXWIWMgBEwAkbACBiB5BIwYZNccnafETACRsAIGAEjEHIETNiEXJdYhYyAETACRsAIGIHkEjBhk1xydp8RMAJGwAgYASMQcgRM2IRcl1iFjIARMAJGwAgYgeQSCK6wiY2N1eLFizVr1izxc4kSJdS5c2dlzZrVNWj9+vWaMmWKjh07ptKlS6tr164KCwtLbmPtPiNgBIyAETACRiB9EwiusImMjNTMmTNVs2ZN5c+fX71791b58uU1YMAA7dq1S3fccYcTM5dddpmeeuqp+P+l7z6x1hkBI2AEjIARMALJJBBcYZOw0tOmTdNbb72lTz/9VPz87bffuu+kRYsWqWPHjlqwYIHy5MmTzPbabUbACBgBI2AEjEA6JhB8YYML6sSJE9qzZ49atWqlW2+9VW3btlWnTp2UJUsWjRw50vFfs2aNmjdv7oQPVp3EUkxMjHNpeSk8PDwd9501zQgYASNgBIyAEUhAIPjChjia0aNHa//+/e5r6NChqlKlinNBFShQQH379nV1/vPPP/XAAw+cVtgsW7ZM27dvd3E4CJyoqCjddNNNMoFjA98IGAEjYASMQIYgEHxh44v53Xff1fjx4zVnzhwncEiIHk/YPPzww3rvvfdUpEgRv3rniy++UP369eODkf26yS4yAkbACBgBI2AE0iqB0BI2e/fuVYMGDZywmT9/vvviZ9KXX36pCRMmuN8jIiL8As49V111lQkbv2jZRUbACBgBI2AE0jyB4AqbLVu2aOLEiS6uhnia2bNn6/Dhw85Ks3PnTrVo0UIPPvigqlWrpsGDB+uhhx5SkyZN/KZuwsZvVHahETACRsAIGIH0QCC4woY4GFZALVmyRJkyZVKZMmXUsmVL9zOJ+JtXX33V/V63bl1dd911ZwXdhM1Z4bKLjYARMAJGwAikdQLBFTYpTc+ETUoTtvyNgBEwAkbACIQUARM2IdUdVhkjYASMgBEwAkbgXAiYsDkXenavETACRsAIGAEjEFIETNiEVHdYZYyAETACRsAIGIFzIWDC5lzo2b1GwAgYASNgBIxASBEwYRNS3WGVMQJGwAgYASNgBM6FgAmbc6Fn9xoBI2AEjIARMAIhRcCETUh1h1XGCBgBI2AEjIAROBcCJmzOhZ7dawSMgBEwAkbACIQUARM2IdUdVhkjYASMgBEwAkbgXAiYsDkXenavETACRsAIGAEjEFIETNiEVHdYZYyAETACRsAIGIFzIWDC5lzo2b1GwAgYASNgBIxASBEwYRNS3WGVMQJGwAgYASNgBM6FgAmbc6Fn9xoBI2AEjIARMAIhRcCETUh1h1XGCBgBI2AEjIAROBcCJmzOhZ7dawSMgBEwAkbACIQUARM2Z+qOP//+V1u27VT2bFlV7cLzlStXjjPdYv83AkbACBgBI2AEgkPAhE1S3I8fj9T0tz7WJ19+r6PHjissLJPKlS6pTo/dqwsrlA1Od1mpRsAIGAEjYASMwOkImLBJis7rs+fphRnvKCJzhBM1sZIiI6NUoVwpjR7YRfnz5rahZQSMgBEwAkbACIQWARM2ifXHrt371KXfGG3atkOZw8PjL4mNjVV0TIy6tLlfTRrXD62utNoYASNgBIyAETACJmwSGwN/r9+kDr1G6ERUlDJlynTKJbiomjW9Xu1bN7PhYwSMgBEwAkbACIQWARM2ifXHlu071bH3KO3Ze0Dh4WGnXII76pHmTdSi2c2h1ZVWGyNgBIyAETACRsCETWJjICo6WsPGT9fnX/2oLFki4q02MTExyp0rp4Y/3UGVzi9jw8cIGAEjYASMgBEILQImbJLqD5Z4DxrzklatWe/iaoi1yZolQo+1vF133HxtaHWj1cYIGAEjYASMgBGAgAmb042DfQcO6Yuvf9SGzdu0YuXf2rZ9t4Y/3VEXV6tgw8cIGAEjYASMgBEIPQImbPztk28WLVO/4S/opuvqqlfHB/29za4zAkbACBgBI2AEUo+ACRt/WR87HqmuT4/R+g1bNWl4T5U7r4S/t9p1RsAIGAEjYASMQOoQMGFzNpzfn/e1hk94Tffd3kgdHrnnP0vBzyYvu9YIGAEjYASMgBEIOAETNmeDdM++A+rcZ5T27j+oySN6qXSJomdzu11rBIyAETACRsAIpCwBEzZny/fNdz/VhJffVpsH79CDzW4529vteiNgBIyAETACRiDlCJiwOVu2e/buV5vuQ93S73GDu6lg/rxnm4XvSOdEAAAgAElEQVRdbwSMgBEwAkbACKQMARM2yeH6wmvvavqsj9T1iea6+9aGycnC7jECRsAIGAEjYAQCTyD4wubgwYP68ssvdeLECVWoUEGXXHKJaya/L1y4ULt37xY7/oaFhal+/foqUqSI3xjI96qrrlLWrFn9vsefC9dv2qZOvUcqT+6cmjKil3LlzOHPbXaNETACRsAIGAEjkLIEgitsIiMj9cILLyhz5sxOfEyfPl1du3bVbbfdpp07d6pRo0Zq3ry5ihUrpvDwcF177bUqWtT/gN2UEjb0ydgX3tQ7H89Xv66t1fiaOinbTZa7ETACRsAIGAEj4A+B4Aqb2NhYIW48i8qIESO0ZMkSzZkzRzt27FCLFi30+uuvq3Dhwv405j/XpKSw+WvtRrXtOUwXViirUc90UtasWZJVR7vJCBgBI2AEjIARCBiB4AqbhM0YOHCg1q1bp2nTpjlhc9NNNzkLznnnnaeKFSuelRuKvFNS2ERHx2jg6Be14LulGtynnepfEedCs2QEjIARMAJGwAgEjUDoCBtibW688Ub169dPjRs31vHjxzVr1izt2rXLxdl88803Gj9+vGrWrJkkLeJyiMfxEvc0aNAg4DE2Xv4/r/hTTz4zVpdcVEkjn+mk8PCwoPWkFWwEjIARMAJGwAiEyCGYiJEuXbooKirKiRfiaRKmZ599VqtWrdLMmTOT7Lfly5dr+/btLtAYNxeiqFmzZoqIiEiRvo6OjlbfYVP00y+rNKp/Z9Woaodjpghoy9QIGAEjYASMgH8EQsNiM2TIEH377bd66623lDdv4vvCEGuDqJk3b55/TZM0f/581atXL8UsNlRk4ZJf1WfwZF3foJZ6d35YYWGZ/K6fXWgEjIARMAJGwAgElEDwhQ1iZfTo0U7UsNzbW9r9999/C/dUjRo1tG/fPj344INq2rSpHnnkEb8JpGSMjVeJo0ePq+szY/T3us0aP6SbKlco63f97EIjYASMgBEwAkYgoASCK2yOHj2qTp06afPmzSpVqpRw7RQqVEg9evRwq6X69u3rWku8DUu/77333rNyK6WGsKF+8+Yv0rNjX9btN12jJ59obodjBnSMWmZGwAgYASNgBPwmEFxh43c1k3lhagmbQ4ePqHPf0dqxa5+mjOipksX930QwmU2z24yAETACRsAIGIH/EjBhE6hR8fYHX+i5qbP00D0367GWdwQqW8vHCBgBI2AEjIAR8J+ACRv/WZ3+yl179qttj6GKlTR+cDcVL1ooUFlbPkbACBgBI2AEjIB/BEzY+MfJv6tefetjTZn+jjo/dp/uvb2RfzfZVUbACBgBI2AEjECgCJiwCRRJ8tm6fac69B6lnDmya+LQHsqdyw7HDCRfy8sIGAEjYASMwBkImLAJ9BAZ+/wbmv3xfPVs31JNb2gQ6OwtPyNgBIyAETACRiBpAiZsAj061qzdqA69Rui8UsU0ZmAXs9oEGrDlZwSMgBEwAkbAhE3WVBsEbDA4YuIMffTZtxrer73q2eGYqcbeCjICRsAIGIEMT8AsNikxBFb9tU4de49yZ0cN69dBmRM5+yolyrU8jYARMAJGwAhkcAImbFJiAETHxKjP4ElasnylhvVtr1qXVk2JYixPI2AEjIARMAJG4FQCJmxSakT88NMKPfXsJF15eQ0N6vW4wsPDUqooy9cIGAEjYASMgBGII2DCJqVGwokTUeoxcLxWrPxbk0f0UqXzz0upoixfI2AEjIARMAJGwIRNyo+Bb374Wb2fnaSmNzZQt3YtFJYpU8oXaiUYASNgBIyAEci4BMxik5J9f/DQYXXsM1rbduzWxGE9dH6ZkilZnOVtBIyAETACRiCjEzBhk9Ij4N25CzR68kw1u+16dXr03pQuzvI3AkbACBgBI5CRCZiwSeneP3DwsNr2HKZjxyM1eXhPFSlUIKWLtPyNgBEwAkbACGRUAiZsUqPn33zvc4178U21f/huPXDXTalRpJVhBIyAETACRiAjEjBhkxq9vnnrDnXqM1qZM4e7FVIF8uVJjWKtDCNgBIyAETACGY2ACZvU6vHJ02ZrxpxP1KVNczVr0jC1irVyjIARMAJGwAhkJAImbFKrtzds3qa2PYapZPEiGj2wi3LlyJ5aRVs5RsAIGAEjYAQyCgETNqnV07GxsRo95XW9N/cr9e/RRtc3qJ1aRVs5RsAIGAEjYAQyCgETNqnZ07+vXqvO/UarUvnzNGZgF2XNmiU1i7eyjIARMAJGwAikdwImbFKzh7HaDBj1kr76/icN6f2E6ta6ODWLt7KMgBEwAkbACKR3AiZsUruHl//2p7r1f051Lq+uAd3b2OGYqd0BVp4RMAJGwAikZwImbFK7d6NjYtS9/zj98vsajR3URTWqVkztKlh5RsAIGAEjYATSKwETNsHoWVxRfYdOUeOrr1Dfrq0VFhYWjGpYmUbACBgBI2AE0hsBEzbB6NGjx47ryWee0z/rNroN+84vWyoY1bAyjYARMAJGwAikNwImbILVo/PmL9KQcdN0T9Pr1b51s2BVw8o1AkbACBgBI5CeCJiwCVZvHj58VG26DdGhI0c1cVgPlSpeJFhVsXKNgBEwAkbACKQXAiZsgtmTHI45/qVZanXPrXqs5e3BrIqVbQSMgBEwAkYgPRAwYRPMXty5e6869R6lqOhovTCqt/Lb4ZjB7A4r2wgYASNgBNI+ARM2we7DV978UC+9/r46P3afmjW9PtjVsfKNgBEwAkbACKRlAiZsgt17/27icMyhKlyogMYO6qr8eXMHu0pWvhEwAkYgUQLHjx/Xzz//rAIFCqhSpUqnXHP06FEtX75cJUuWVJkyZfwm+Mwzz6h69eq67bbbdN9997nv999/v9/3n+7CEydO6KefflKNGjWUI0eO+Es3bNiglStXuq02Lr30UhUqVCgg5VkmIUEgNITNzp07FRMTo3z58ilr1qynkNm7d6/4MOXNm1fZs5/didhffvmlrrrqqv/kGRLoT1YiJjZWz019Q7M/mK/enR7SrY3rh1L1rC5GwAgYgXgCK1ascCKhSpUqWrhwofLnzx//vxkzZqhly5Z66qmnNGTIEL+ptW7dWrVr19ajjz4qntlly5ZVhQoV/L4/qQuZV3r06KHp06frt99+U7Vq1dyliK9BgwapYcOG4ppff/1Vo0aNUvny5c+5TMsgJAgEV9hERUVp1qxZ7gNC2r59u4YNGxb/JvDiiy9qwYIFKliwoDZu3OgG39kM+LQgbGj33+s3qsNTo1TuvOJ6btCTypIlIiRGh1XCCBgBI+BL4IcfflDnzp0VERGhjh07qlmzuK0qIiMjdfvtcQsgLr/8cvXv39/9jHUHi0nu3Ll15513KkuWuIN/f/nlFy1ZskSVK1fW22+/7cTSI488oqVLl6pUqVIqXry4Dh48qHfeecflTZ6XXHKJoqOj9f3336tEiRJavHixe+nFupMtW7ZTOgpLDfkVLlxYn3/+uWbOnKmLLrrIXdO1a1f3Ev3000+73xs3buzq9thjj1lnpw8CwRU2DNLVq1eratWqDmenTp10+PBhvfTSS27g88Fh0BcrVkxjx451AmjOnDnKlCmTX/jTirChMcPGT9e8BYs0qNcTqn/FJX61zy4yAkbACKQmAYQNFhnEAJaPN998U+Hh4c7Swosoz3LExuDBg50AGTlypBMYvKBicX/22WedhaRLly5q3769s6RgURk4cKCz9jRp0kQPPfSQbrjhBk2bNk2lS5d2VpUJEybogw8+cIIGSwt5PfHEE/r666/F4cJjxow5ZQd3Xpr/+usv5zK7/vrrTxE2WJa4HtH077//OhE2adKkeItOavK0slKEQHCFTcImjR8/Xt98840bcHwwsODwN9Iff/yhBx54QPPmzXNCx5+UloTNsl9Xq/uAcbq4WkWNeLqDMmfO7E8T7RojYASMQKoRQNjg3pk8ebJwIb388svOEoLIuOKKK7Rv3z5t27ZNQ4cOVatWrZwIad68udatW+esIp9++qkTNwiUXr166dixY2ratKnuvfdedz0WICwwxNn4pnvuuUc33XSTEz+IKmJxuH7Tpk0ufwQWeSZMzCHU4Y033oi32HBNv379NHHiRBEX9NZbb7k6WEo3BEJH2KC677jjDqfU27Rp48yduXLlch8C0po1a5ywwXXlry90/vz5qlevXkjH2HhDKTo6Rr2HTNLiZb9rxNMdVevSOCuWJSNgBIxAqBBA2GBtwb2DpQPLSbt27Zy4wJqO9WX37t3uuU18Y548eZxrCev8gQMH9Pzzz7tYGq6/6667XLPatm2rmjVrOqHkK2wQPVhkcEWNGDHCiRruvfHGG53biPli69atatGihaZOnZrovIDIwmLjK2wQV1iDyA932Ny5c/XKK6+4AGZL6YJA6AgbPhAMPqw1+GP58PChGDBgwCnCBtcUwWWJJdxXO3bscK4qhNKuXbt09913O39wWkiImm4DxqlRg9rucEx/XW5poW1WRyNgBNI+AV9hQ/wMQbhYbLAwEwOJAGHBB8HDjRo1Uvfu3d1334S1hb9hcSEhVrD2eMIGocILKS+3POtZYYVw4f+4tRA23IMFaMuWLU6g4AYrV67cfwAnFDYIrAYNGqhbt27xViGEFfPFlClT0n4HWQsgEBrCBpdR7969482a1IwPBGZCzIUkluYxAD/88EMneBJL+HbxrXqC4LvvvtPVV1+dJiw2tOd4ZKR6DJigVWvWafyQbrqwQuICzsauETACRiAYBBYtWqQOHTo4iw0rVXHzEEvD3wnwxQWFsEHgEJzLog9iJklYR7iGeBl+xn1E3CSWeKw/xNZghUHwEKuD62nZsmUudqZu3brOSoM1HwsM33lp3bx5s7P+YHFJzJLPiy5CZvbs2S6GBmFzyy236NZbb3XzCdYghNHFF1/sXGOW0gWB4Aub33//3alwlD8D1kvvv/++Cxj+7LPPXMQ7wV3E2fDdX0tGWoqx8dr9yZffu8MxmzSurx7tW6aLUWaNMAJGIH0QwCrOylWsGyz1xqXz1VdfOWGB1YaYG1xOWNxZCIJgIfgXqzlChVgWXlj79u3rrkNQ4E6qVauWs6BwH6IDNxZxlv/884+KFi3qBAgCBeGDqMGNhdUH4YIgIfgYl5eXEDDMKcT2MG9UrFhRV155pQtYXrt2rdg7h61FyJcVWYgmPAWW0gWB4AobfKj4VBl8DFiW6PFhwczIZkoMfhQ/JkYG4/Dhw89q46e0KGyOHD2m9k+N0I5dezRxaA+VLf3fgLh0MfSsEUbACGQIAogMEqunfBPW9TMtkuBeLDb+vsz65u9bLvuk4W7yrYNn3U9YrwzRKem7kcEVNgw21DoCBzcSCWWPX5Xv/J8lewxQlv2draJOi8IGBh9+9q2GT3hVre5rokeaW7R++v4MWuuMgBEwAkYggASCK2wC2JBEs0qrwmb33v3q2HuUjh47rudH9lKRQgVSGpXlbwSMgBEwAkYgPRAwYROqvfjyzA/00swP1ObBO/TQPbeEajWtXkbACBgBI2AEQomACZtQ6g3fumzdvkttewxT7lw59NzgbiqQL/GVYKFaf6uXETACRsAIGIEgEDBhEwTofhf5/KvvaMbbc9W7y8O6uWE9v++zC42AETACRsAIZFACJmxCuePX/bvZrZAqWayIxg/tpmwJTj4P5bpb3YyAETACRsAIBIGACZsgQD+rIoeOm6ZP5n+vvl0eUeNrrjire+1iI2AEjIARMAIZjIAJm1Dv8D/+/Edd+o1R5QrlNWpAJ0XY4Zih3mVWPyNgBIyAEQgegcAKGzY82rBhgzvyoFChQsFr1smS0+pyb19w7OUzYNRUffPDco3oZ4djBn1QWQWMgBEwAkYglAkETtisWrVKPXv2dOeGcHYH21Sz8R4nvwYrpQdhA7vFP/+ubv3H6araF+vpbo8qW9YswUIa0uXGxMYqLFOmkK6jVc4IGAEjYARSlEBghA1bVXMgGec+cf5GpUqV3IFmHJa2ePHioFlv0ouwiYw84U79/mP1WlW6oIyKFsqva+tdrqvqXJKioyOtZL76r/V6f97X2r5zj/LlyaWGDWqrbq0aaaX6Vk8jYASMgBEIHIHACBsONePo+smTJ2vp0qXioDQOsKxevbo45h6hE4yUXoTNkmV/iiDiffsPCqtETHSMsmTJrDYt71Sz268JBtqQKfOHJSsdmz37Dig8LEwxMbHKmjVCbR+6W3c0qR8y9bSKGAEjYASMQKoQCIyw4YTUOnXqqF69ejp06JC2b9/ujpl/7rnntHz5cpUoEZyDHAMhbLYf3KBV235STCwHuQXHzfHJlwu1fuNWRURkjh8VnJ+VJ1cu3XXrtcqSJeO6pj7+/Dtt2LztFDZR0dHKnye37rzlWnfmWDASh/ZhyZRilUmZVLZgFZUrWEXRsdFauXWxdhzapEwKc/8vkru0qhS7XGGZwrV21+9av2eVq3KsYpU3W0FVK15H2SJy6NSxKGXNnF1Vi9dWvuyFdfD4Xq3Y/L2ORx1195JXxSIXq0Te8joRfVwrtnyvfUd3ubowikvlr6AKhS92Zaze9pO2HljHXZJiVDBncVUpfoUiwiK0ce8a/b1rRXxbcmbJq2ol6ihnljzafXibft/6o6JjTrgyM4dlce0olKuEjp44pF83L9SRyAPuc5MpU5jOL1hN5xWo5K7nvl2Ht8YzKJ6njCoVvUxhmcL0984V2rD3z3gG+bIXcgxo79YD6/Xn9mWKiY1x/4dL1eJXOE77j+7Wb1sWKTL6WDyDSkVrirwjo445BvuP7T7JIJOry/mFLnJ5rdq2RNsObjhZnxgVylVSVYrVUuawCP27Z5X+2fX7yWEUq1xZ8+miElcqe0Qu7Ty0RSu3LVZ0TJT7f0R4VlUpXksFcxTT4cgDrk+OnjjoGNC28wtXV+l8FRQVE6nftvygPUe2n+wRub6qVPRS9/uaHcu1ad/f7r5YxSh/jiK6qHgdl//mff9ozc7l8X2SPSK365PcWfNp35Gd+m3rIp2IjnT1CQ/LrAuLXqaiuUvr2IkjjgFjJW4c/G9c8nz7I+G4zFValYtfrvBM4Vq3+w+t270yvk/yZC3gGMB/x8GNWrlt6clnpJQlczZVLXaF8ucorEPH9zkGx6KOxPdJhSI1VDLv+SfH5SLtO7oznkGpfBXcuHXjcvsybd2/Nn5cFshZzOUbEZ5FG/f9pb93/hrPIEeWPK4+jMs9J8dllM+4rFzsMhXOVVJHTxzWis0LdThyf9y4VCaVL1RNZQpc6PowblxuiR+XxfKUcfwSG5d5sxXSRSXixuW2A/9q9XbmiZPjMvPJcZm9oA4c2+O4Mwa9z2alIpeqeN6yiY7L0gUq6oJC1RXrxuVSbT34r8+4LKEqxWqfHJer3fMCVjwtGJfVSlypHBG5XBvoz/+NSz6btVUw58lxueV7HY30GZeFqqt0fsblCf2+5QftPrItnsFpx2X2Im7sZQnPGozHbFJlBkbYkPusWbPccfIcRe8+4BER6tOnj55++ulkncwaCEqBEDavLh6ir/9+x00UwRA24WGZlCtXjrhTaRm/XsokxcbE6tDhIzoRFXd6bkZLsMmdK6fCwsMSZXPw8BFFBYkN4iGuu2Ldw65y0cvUo+Hz2n5wo0bOf8KJAsYUD68COYuoT6Npyp0tv0bNb6s/dyx3D1IeWFnDs6l9g1GqWqy2Xls8RF/Fj8W43r7z4na6qcqD+uqvOXpj6UjFnCyViapO2Rv1WN1n9dfOXzX+my5uokVMUSaTOmUiQIZ98Zi2HVivTNRHMcqdJa96XP+Cm3zGf91Vyzd/c3L8xyo8LEKPXNFftco20ru/TNJHf0xzdSXRzhurtFCzSzpp6b9f6KUfBigqhsNtM7lJr3qJuupyzXht3v+PRs1v54RWHINoN+n0bTzdTYojvnxCa3f/Hs8gW+Yc6nLNOCfEXv5hgL775wM3YZMQkPfW7KqGFe/RZ6tm6u3l4+I/BjEx0brqgqZ6+Iqn3QQx8dvuOhp1yDGgrucXqqbejV5xYmD4/DbacXBTXH0Uo7zZCqjX9S+pSK5SGvtVB/229YeT/4t1E+vjdYfoklINNGvZWH22+vWTfGAQqyYXtdbt1R/XorVzNX3J4PjJBQaXlr5GHeqP0r97VmvMVx3dpOf6OjZWxfOWUZ/G06XYWA3/so027F0TXx8mqyevneTE8fMLe2vx+s8UFhZ3Wjb3t6j1lOqf31Qf//6K3v11SvwzlzKvrXi3WlzeywlN7j0efdRN6DC4sOil6tlwqnYe2qQRXz6uXT7jEjHVp/HLYgIftaCtVm//+ZRx2a7+SFUrfoVmLB2mBWtmxzNg3N9Z4wndXLWVvv7rXc1cOkIxipvwqU/tMo30eL2hTsCOc+Ny/8lxGatS+S9Q30bTXB0Zl1v3r4sfl7kYlw2fV6l8F2jit920bMNXJxnEjUv6+YqyN+i9X6fow99f9hmX0bqh8gO659Iu+mnDfL30wzNOVLlxGROji0pcoa7XTtSW/evc52/v0Z3x4xKR3rfxNGWLyOX4rN31mxPpfDYZl52uHitEyis/DtS3fzMuvRPMGZeddX2l+/TF6jc06+fn/jcuY6NVr/ytal2nvxNvtOXIiYPx47J8waqO+/6je9w44Jnhjcs82fLrqYYvqmieMhr7VUcnmOLmplj3YtGm7rNujL318zh9uuo1n3EZo1urtdYdNZ7QD+vmadriQaeMS8ZyxwZj3Jgbs6C99rtxGfd8KpbnPPVpHPc5H/5FG/2798/4+iDun7xmghOHIZQCJ2xo1Hfffadly5a5k7ovvPBCNW0a3JOpAyFseDPYsCeuI4ORNm7Zrvc++cqdcB73rh2XeHjwoby+fi1Vr1oxGFULepmbtu7QOx/Pdxx82YAJQdPo6itUvUqFoNeThzkTd8Uil7gHKm9SRyIPxj0gY2OUI2seVSvOW1gW/bn9Z2fJ8IQNFgMsB7my5nVvqf8bi3GyCQsAk++eI9vcW36clShOSJTMW95ZihAvlIklwxM2eXMUcvky+a/ctkQHj+09+cCOUdbMOdyExZvoP7t+c2+j3sOT7xcWram82Qu5v/PGSDtOSjiVLVDZWR6YsBETnqWT71imKhSu4d5S/9j6o3t79hjQPiwvTNZYkPYc2XGSQYyzUiDscmTJrX/3/KlN+/6Kr48yZXKCp1DO4tp1aIv+2vnLyf6OY4Blqkz+Ss5y9Me2JY5/nLCJVoGcRVW56OXuLRUr2qHj++MZZI/I6eqTJTybE4ZxoiduQkNUIVTzZCugLfvXOkuG93xAFJUvWE286WOJYOKij70+4e9YibBg0CfHTxyJZ5A7WwFVLV7LXQu7OOFHmTGuHtSHeq3fs1Kb962NZwBDxlaBHEVdPbGweZ8H2omIxUqE9QTLCu2NEzbRzrrGxIyF549ti3Xk+IH/jcssud04yByeRX/u+Fm7DiUcl5c7KwGWJYSaN0bcuCx0ketvLFLci1jzGJTIW07lClZ1/c84OGVcZi/oxiXjmP46eGxPgnFZ241Pxh3WO99xibUL6+V/xmVsjMoUvNAJdTcuty91496rT5HcpdwYcuNy22IdjTwUzyDnyXGZOSxcq7Yv057D2/83LsOyuv7CWoSFcePeBOOyUA3Hl8/zXzuWnzou813grEQ8ByjzlHGZo6gqF/PG5RLXb3FiKkbZMud0fcILABYrT/QwI/DZiRuXBZ1Iw8rmOy5hXjxPWe0/usu1hReKhOMSiy99gnXP+2zywoVlmGtXb1uqvf8Zl7Wd9TKEUmCEDa6ofv366b777lOVKlXiXSM///yz5s6dq9q1a6tRo0ap3u5ACJtUr3SCAnfuPKi2PYdpx849yuyzh43n5ujb9RFdWz9jBhF/8vmPGjGJt5I4V4eXEDq47Ub176Tq1coHuwutfCNgBIyAEUg9AoERNkeOHHGCBqtC7ty5ddttt6lXr1666aabtGTJEuXLl0+ff/65Lr744tRrmqT0IGwQMK/P/kQvzfxQ4ZnD4gJkXQBxtKJjYt0qqT6dW6ls6eDEMaVqh/oU9uW3izXuxVk6dizSBQzHvbHEiZvo6Bg1rF9L3do9oCxBirEJFhcr1wgYASOQwQkETtiwKoqvqlWraurUqRozZoz69++vKVOmuO9NmjRxYic1U3oQNvA6HhmpWe99oblffKdde/a5uJIGdS5RVHSMPpj3jSqcX1rPdH9M5TKIuPn868UaNfk1hYdnVruH73Iroj769Fvt3nfArRgrWriAxgzsqpLFC6fmcLOyjIARMAJGIPgEAiNsvOXew4cP1+233+6Wd3fs2FGjRo1yq6LY06ZatWoaMmRIqjY5vQgbDxqi5uix484KUaRQfmepmDrjXb3xzqcqX7aUendupUrnl0lVxqld2KcLftDYF95wwdTd2j6ga+td5qqwa/c+HT5yVFNnvK/vl/yioX3bq85lF6V29aw8I2AEjIARCC6BwAgb3CWtW7fWggULVLx4cf30009u52H2s7n55pvdXjZ9+/Z1Yic1U3oTNomxI55k2psfafpbH6tUiSLq16W1qlRKn3ElH3+xUOOmvqksWSLUq8ODuuqK/8YWLft1tXoMHKcral6kwb3bpuZws7KMgBEwAkYg+AQCI2zcG/OuXRo9erQ2btzorDPsOFymTBl99NFHKliwoN577z2VLFkyVZucEYSNB/TV/xc2L838QMWKFFTfLg+rRjpbKYWoGfv8TOXInk29Oj6U5M7CWLG6D3hOK1b9rdH9O4fEqqhUHfRWmBEwAkYgYxMInLCB49atW53AOXHihHBPIWiyZ8/uVklhyUntlJGEDVazN979TC/P/EAF8udRzw4P6vKLq6Q28hQp78PPvtX4F2cpR45seqpjqzO6mBYsXKpnRkx1y717d2qlcPa5sWQEjIARMAIZgUDghM306dOdOwrXiFXPhmoAACAASURBVJcQNatXr9Z5550XFJgZSdh4gGd/+KWmTJ/jAoyxbKT1OJN3536lCS+9pTy5c+jpJx9VzRqVzziWjhw9piefGau/123SlJG9dEHZ0me8xy4wAkbACBiBdEEgMMIGC039+vWdVQbLwc6dO1W5cmX9888/zhWVM2fOoNDKiMKGhc/vzf1Kk6fNVs7s2fRk2xaqnwYPy2QcvfPxAteOfHly66lOD+nyS6r6PY7mLVikZ8e8rHtva6z2jzQL0mEYflfXLjQCRsAIGIHAEAiMsPH2sZk5c6bbO4ZTvocOHerOjiJwuFy5coGp7lnmkhGFjYfoo8+/1YSX3lZE5nB1b99SV19Z8yzpBffy2R99qUkvz1b+fHnUr+vDurT6mS01vjXef/CwOjw1QgcOHtbEoT1cYLUlI2AEjIARSPcEAiNs2JiP1U8IGZZ6d+7cWZdddpkWLlyoX3/9VaVKlQoKyYwsbADOJnYjJ73utoHv3raFrm/Attihndh5feacT/TizPdVqEA+9e/eRhdVPj9ZlZ45Z54mvTJbre67VY+2uD1ZedhNRsAIGAEjkKYIBEbY0GQsMx9//LF69uypBx980O1f06lTJydyOKguGCmjCxuYL1j4k0ZNnuF2he7SprluuLZOMLrCrzKJz5ox+xO3fJ3VXU91fEg1qiX/HKxde/erbY9h7siFScN6qmCBvH7Vwy4yAkbACBiBNEsgMMKGeIjZs2e7OJtixYo5GuvXr9eKFSt0ww03xJ8dldqYTNjEEf9+ya8aMu4VHT0aqc5t7lOTxvVTuyvOWB5j6LW35urlNz5QiWKF1bdra1W7MHmWGt/CXn1rrl547R09+cQDuvOWa89YD7vACBgBI2AE0jSBcxc2TEgs8a5Zs6Y7RoHzoUgcgMkxCkuXLtX555/7BJUczCZs/kdt6fI/NPi5adp/8JDatbpLd95yXdAsaQn7EkvNK29+qNfenqvSJYqqD5sMVgxMXNa/m7apY++Ryp83t8YP7a48uYITyJ6c8Wv3GAEjYASMwFkTOHdhs27dOt1zzz3O9VS6dGl34CUJsXPs2DEXYxOMPWyogwmbUwfEsl9X6dmxr2jv/oNq0/J23Xtbo6CLG4Tx1Bnv6fU581SmVDH17dJaF1Yoe9Yj+XQ3jJr8ut6du8Atfw9Fa1VAG2uZGQEjYAQyNoFzFzabN29W165d9f777zurDYHCUVFRzv101113ua9gJRM2/yW/YuXfenbMS9q+c7da3d9ELe++Of5U7NTup6ioaOd6wlJzQbnS6tP5YVU8P/B7Hv21doPa9hyhiuVLa8zALsqaNUtqN9XKMwJGwAgYgdQhcO7ChnriSiBImLOgLrjggtSpuh+lmLBJHNJvq/7WsHHTtXHrDrW460a1uq+JMmcO94No4C45ERWlF2e853ZLvqBcKbf5XvkyKXPkBscsDJ/4quZ9uUhD+7ZL8jiGwLXOcjICRsAIGIEgEQiMsKHyhw4d0uTJk7Vp06b43YcjIiLUu3dvFS5cOCjtM2GTNPZVf63X4Ode0fp/t+j+u27Q4y3vVFhY6qxeY4UWy7Bnvf+5O4386e6PqlzpEik6RpatWK0eA8bp4mqVNOKZjgoPs2MWUhS4ZW4EjIARCA6BwAgbJqrHHntMr7zyiooUKaICBQq45nCkwocffmj72ASnc89Y6l9rN7rVUmv+2aB7brteTzx4lyIiMp/xvnO54PjxSL3w2rt664MvXIBw704Pq1yZlBU11Dc6Oka9np0gTv8e1re9al3q/y7G59Jeu9cIGAEjYARSlUBghA07D7Mx3wMPPOAEDsKGvWv4ypUrl18Bqvv27XOxHnny5HEECCrdsWOHswTxM3mVKFHCiSV/k1lszkxq/cat7uiBlWvWuuXQHVrfoyxZIs58YzKuQNRMmj5HnGdVtVJ5Dej+mEoWT70dgX/46Tf1GjRBDRvUVp/OrYIWW5QMdHaLETACRsAI+EcgMMIGiw2b8l166aUukPhs07fffquHH35Y9913nwYNGuRu3717t1s6Xr16dbfSKjw8XI8++uhZLR03YeNfT2zaskODxrykFSvX6PabrlWHR+5R9mxZ/bvZz6uOR0Zq3NRZemfuV6pR9QIN6N5GxYsW8vPuwFx2PPKEegwcr5V/rtWk4T1UsXyZwGRsuRgBI2AEjECoEAiMsCF4GEEycuRItzIqf/78Ls4mW7Zseu6555ylJanEaipcWAcPHlTdunX17LPPukux1mAB4tTw091/OpImbPwfZ1u379LQcdPEkvAbG9ZVl8fuV86c/lvHTlfSkaPHNf7FWfr4829Vo1ol9e7cSiWLBSfu6pMvv3exRU1vaKBubR8wq43/Q8SuNAJGwAikBQKBETbHjx9X69at3W7DWG+8hNvo9ddfP60wWbx4sdutGAGUNWtWDRs2zN2+fft23XHHHRo3bpxbaeXtj3M2VBcsWODEEvlaOjOB3Xv2adCYV7TopxW68do66vp4c+XNk+vMN57miiNHj2nsC2/qo8++1WUXV1a/ro+oaOG4GKxgpIOHDqtj71HavmuPJg7pofJlU2YlVjDaZmUaASNgBIyAAiNsABkZGencRXwhbrDYEBfD7/6cFdWuXTvlzp07XtgQW8OKKjb544s4mxEjRpx2s78NGzbowIEDrjyuX7NmjW655ZagHemQFgfY7j37NXT8NC1aukJX162pHu1aKl/e3MlqCqJm9OTXNW/BItWsUdltvhdMUeM1gs36Rk+Z6Za5P9K8abLaZjcZASNgBIxASBIInLBBSHzzzTf66KOPVLt2beeSwlLi78neCYWNLy5EUps2bVzg8Pjx45MkyWaBuLQ8YbNq1Sp36jibBVryn8D+A4c0bMJ0fbPoZ7fnS4/2LVW4YH7/M5CEZWT0lNf1xTdLVPvSas79xGndoZAOHDqsNk8OcSulJg7triJBtCCFAg+rgxEwAkYgHREInLAZO3ZsfOBws2bNdPnll+uzzz5zJ3774wo6nbABOIdsvvDCC+6YBH/T/PnzVa9ePb/K9zfPjHIdwmTExBn6/OsfVeeyi9S788MqUsg/cXPg4GGNnDRDn3/zo+rVuli9Oj541sIopTlzNhUbBLZtdbda3B13vpklI2AEjIARSPMEAiNsTpw4oTp16ui2227Ttm3bXHzM4MGD3WnfixYtUvny5c9Iil2LWertBQ9z1hTLv709cVgRVbJkSfXv3/+MeXkXWPCw36gSvfDgoSMa9+Kbmjd/kS6tfqE78qBYkYKnzZR7hk14VQsWLlW9WjXUs8NDKlQg77lVJAXu3rx1hzr2Ga2IzOF6flRv5TvHWKIUqKJlaQSMgBEwAmdPIDDChn1sKleurAkTJrhTvVeuXKmnnnpK11xzjTvdu0KFCklW7YsvvtDcuXP1/fffi52KGzRo4I5mwKWEiGHDP+Jm2L24V69ebsWVv8mEjb+kkr6OOJnxL83SB598o+pVK+jpJx9Jcu+ZffsPxrmwvv/Zxef07PBgsuNzzr3mZ85h8rQ57vBN9rS5+fp6Z77BrjACRsAIGIFQJxAYYUN8DRvz4XpiQz6Ch4lzQYzwtxw5ciQJAtGyf/9+5y4iHw7QRMwgcnbu3OkCh8nL31gd34JM2ARm/B1jY72X39acj+arauXy6t+tjQoWyKu1/252QeKlSxRVbKxOxuUsU8P6td1S6uQGHQem1mfO5d9NW/XYk0NU7rwSGjOgi3LkyHbmm+wKI2AEjIARCGUCgRE2tBD3U6dOnfTdd985gcJOxAT6XnTRRUEDYMImcOjZNXjqjPecuCl7XnHlyZ1L7FocGxOjYkULKUyZtPKvdbr6ypou2DhP7pyBKzyFcoqOidHwCa/qky++V//uj6lhg1opVJJlawSMgBEwAqlEIHDChgrjkiJhdcHicjbHH6REg03YBJYqq4gmT5uttz/4UuHhYe5LyuSsNvT5VbUvUd8nWytH9rRj+fh99Vp17TdalSqU1bjB3RSWKXUOAg1sz1huRsAIGAEjcJJAYIQNFpoePXo4txFxNiQ23CNu5rXXXguawDFhE/iB/tLM9zVj9jxlSXBY5omoKGetwfKRlhJjd8CoF/Xdj79oeL/2uuziKmmp+lZXI2AEjIAROJVAYITN0aNHnctp9OjRato0bsMz9pBhVdSSJUtUrly5oIA3YRN47E8+85yWrViliMynngKOW4fN916d0F9ZIlLmEM3AtyYuxyXL/1C3/s+pQZ2aeqbbI8qcoG0pVa7lawSMgBEwAgEnEBhhw5EKtWrVcku+sdwQCPzGG2+4pdu//PKLCZuA91vwMuw/cqq+WvjTf04Aj4qKVrkyJfTCqN7/ET3Bq61/JR89dlxPDZqgX1f+rXGDn1T1Kkmv4vMvR7vKCBgBI2AEgkQgMMKGyr/88svu9O2CBQu6+JqtW7e6E7+nTp0atJ1/zWIT+GH16YIf3OqnzAmOyoiMPKH777xBbVreEfhCUyHH+d8t1TPDn9eN19V1uyT7cwxIKlTLijACRsAIGIGzIxA4YUPw6AcffOA25OPnqlWr6v7773fLv4OVTNgEnjyro8Y8P1PzFvwgwmxj+YqJ1SXVK6p/t8dUIH/obcbnDwWsNl2fHqONm7dr4tAeKnte0ifS+5OfXWMEjIARMAJBIRAYYUOMzbXXXut2G+Z7qCQTNinTE8eOHddnXy/W0uW/KyoqRlUqldctjeqpQL48KVNgKuX63idfaeSk13X/HY3UvvU9qVSqFWMEjIARMAIBJBAYYcOGfFhnsmXLppEjRzorDatNMOfzN45GCEYyYRMM6mm3TA7/bNtzmI4cOaYJQ3uoVIkiabcxVnMjYASMQMYkEBhhg+upc+fOmjRpkoux4Yu9TdjH5sMPP1TZsmWDgteETVCwp+lCZ733uca/OEuPP3SnWja7OU23xSpvBIyAEciABAIjbCIjIzVo0CDt2LHDMcRawxfWmmeeeUaFChUKClsTNkHBnqYL3bFrjzr1GSVlyqTJw3oqfxp3r6XpzrDKGwEjYATOnkBghM3Zl5s6d5iwSR3O6a2USa/M1ow5n6hrm+Zq1rRhemuetccIGAEjkJ4JBE7YcJjl9OnTnevpxhtv1GWXXeaWfV955ZVBA2jCJmjo03TBnIHVtscwFS1SUGMHdVG+PLnTdHus8kbACBiBDEQgcMKmW7du7jgFNue74YYb1LBhQ73wwgv65ptvgrbk24RNBhrKAWwqbtTnps7SnA+/1MCebXRdfTscM4B4LSsjYASMQEoSCIywYefhSy+9VL169dKaNWu0evVqd7wCf2Nfm4oVK6ZkI5LM24RNULCni0L/WrdRHXqNUMXzz9PogV3S3G7K6aITrBFGwAgYgbMnEBhhw+GXnBXVvXt3/f333/rnn3/UunVrPfDAA1q2bJkdqXD2HWN3BJ1ArJ4e/oK+/WG5BvZ6XPWvuCToNbIKGAEjYASMwBkJBEbYUAyrn0aNGuVcUexfc+LECTVu3NidGUWsTTCSWWyCQT39lLns19XucExO/B7Su60iEpxonn5aai0xAkbACKQbAoETNuxbM2LECM2fP19s2MeRCn379lXRokWDRsuETdDQp4uCOdiz79DJWvzzHxo/pLsuqnx+umiXNcIIGAEjkI4JBEbY4Hpat26dypQpowoVQudkZBM26XjoplLTvl/yq3oNmqBG19RR3y4P2+GYqcTdijECRsAIJJPAuQsbgoNvvvlm7du3z7mcWAnVqlWrZNYnsLeZsAksz4yYG4djdu4zWus3bdW4Z5/UhRWCs4t2RmRvbTYCRsAIJIPAuQubxx57TAgIAofffvttt/swYidv3uCf8mzCJhlDwm75D4FPvliooeNfVdMbG6hb2weMkBEwAkbACIQugXMXNpzmffXVV+vpp592K6Jq1aqlX3/9VaVLlw56s03YBL0L0kUFjhw9pva9Rmrv/gOaPKyHihcrnC7aZY0wAkbACKRDAucubBo1auQOu2zSpIk2btyoMWPGqEePHu4gzBw5cujOO++0DfrS4cjJaE2a8/F8jZ48U62bN9EjzW/LaM239hoBI2AE0gqBcxc2d999t+bMmRPf4MyZM4vTvkks/f7jjz90/vnBWU1iFpu0Mg5Dv57bduxS575jdOJElCaP6KmihQsGtNL79+93WySc7sBYVh7u3LlTuXPndi8NloyAETACRuA/BM5d2Pz+++9atWqVwsPDT8mdhzAP4Pr16zuLTjCSCZtgUE+/Zb408329PPMDtXu4mR6468b4hnI+2m+//eZWTIWFhbntDkhNmzZVtWrV/ALSv39/8VnyfUlIeCPih+NKOnTooPvvv9+vfJO66LPPPtPPP/8sPqcE/bdr1045c+bU4cOH9eqrr2rv3r3u1vz58+uhhx46RUjxuVq8eLG7795779V5550XX8zKlSs1b948Pfzww+7ehGnLli1ubyt2K7/wwgudRdeSETACRiCABM5d2ASwMgHPyoRNwJFm6Ay3bt+lJ3oMU4H8eTV2YBflzZPL8Vi7dq127drlhAnnpT333HNOzGOpxCXrT2JVYWRkpIoUKZLk5YiQ7du3uxeGXLniyk5uQqxQ1l133aXPP/9cS5cu1bRp08Qu4rfccosQWsWKFXMC5t1339Xzzz+vSpUq6Z133tGMGTPUs2dPHTp0yMXVIWKwzpLYu+qDDz5w/2fncd+EReqVV15x20LQBsq47bbbnKgKhbR161bXhwjUbNmyuf5ApBYvXtxvgcrCiWeffda1E35JJWISyXvw4MGh0HSrgxFITwRM2KSn3rS2pDyBcS/O0lvvf64+nVvr5uvrnlIgQfO9e/d2EzsuWRJioUCBAm7jSibx2rVra+rUqfr333/dykHOV0MEfffdd2JibdasmT755BO3fQJfWEO577rrrnMT4csvv+yC9cuWLeu2VmDfKA6aPXr0qBMVnitr9uzZLk8sI1iRsPBcddVV8fVt06aN6tSp46wxHPp52WWXadiwYapRo4a79vXXX4+fmJmoV6xYobfeeku4nmkDqyATpk2bNunxxx/XjTfe6MQS1qfT7TqOWPr444/dVyikP//809UbZlOmTNHtt9/uRBiWpeuvv96vKmKR+umnn1x/YQFLKv3444/OWnbllVf6la9dZASMgN8ETNj4jcouNAKS/vznX3XpO1olixfRhCHdlS1bnKWCxITWr18/Z9UgBgYhwuR45MgRtys3ImTBggUqXLiwWzX4xBNPuAmzU6dOztKDeHjxxRc1cOBAJ2Bee+01Z5np2LGjcw+VL19eN910k5588knVq1fPTYrkiSChTKwN06dP1xdffKHx48dr7NixLr/ly5c7qwtWEi8hbK644gq35xRWGkTPyJEjVaVKFd13330uH29lIxtwsjjgq6++ciKEA245QgVrD6LJS9SXaxBCiBvEFVaepBKssEAh9EItsTcXfcYO6iQO9qU/EZr0CS5B+gtLF9Yq3I7wPXDggHDHXX755c6Kx8alWH84Mw8W9Bvpr7/+coKSA4LpH8YL1i94ULa3Y/vu3budUMaKlCVLFmc9Qtj6cg81dlYfIxBkAiZsgtwBVnwaJDD0uWn69KsfNKBHG11dt+Zphc0999yjW2+9VQ8++OB/WooQIB7lzTffdK4ehMnEiRM1aNAgbd682f2N1Lx5cyeQEBJYbxA6WFsQD1iIWJnIRIm15P3333ciiVgZ3BxMvLh8sJ74xrohbJgk77jjDs2aNUtYK7DS7NmzRy1btjxF2GCFoAzEE+41RBerH0uWLOmE3DXXXOOsD7QRSwVWIOrK35NyM2Gdok2IpLp1T7V8BXtIwI7YHwQaliwS9UTs0RcNGjRwwgK2xBcRM4QQwQWJ1Y4YKPqVGCYsXPRLzZo1Xb/06dPHCROsazAbMmSIux5BiPsOMbRw4UInahFS7du3V/Xq1Z34RKjSB5SP0LFkBIxAogRM2NjAMAJnS+CPP9eqc9/RurhaJQ3p01YRJ91OiVlssH4w4fMWTiJug/iLbdu2OQtPnjx53MSYUNjw5o7IISEUsBAQqOsrbLDeMFE2bNjQve0jVrCSfP31185C89JLL7l8f/nlF1em71s+1yKeLrnkElcHJlCED1s2UJ6vxWb9+vVOROEiK1eunKsT1gYsPFhbcN8w0SJkKPeiiy5yoop4EwKrsVj4Jlw9WIqwNg0YMOBs8af49YkJG0QFXLGekBAd3oIJ2CMGsWYh2Lp06aL33nvPWWm6devm/k48E7zYwJTviFfyQHRisSONGzfOiR361ff/n376qbP6IUKxxGHlsWQEjECSBEzY2OAwAmdLIDo6Rn2GTtYPS1do1IDOuvziKi6LpIQNQbS4chADrVu3dvExuC54+16zZo2zmCQUNgifSZMmuXwRRkx2WH8SChssNrizsNjg2sIyQywMeRMbgouDfaWI8/FNCBvcIi1atDjl756wwWKARYZEsDDiC2uQFyTM3xEouLOI9cH9gkhB3DDh45JBCCCGsFZ4iYmbiZ9l65ThxSKdbR+k5PVJWWyoM24/LxE0josKdxMiEgGCxcUTNowHhAvciKeij9n+AsuNr3DBAkf/cC1ihzgrhCYWNYQR9zMeELYzZ850cT+WjIARMGFjY8AIBJTAoiW/quegiapf5xIN7NnGTeZLlixx7oS5c+fGx9jwlo0FBLcLwoYVR4gTfsdFwd8QIUx2LBnHAsKKGd78iY8hMaHhzsINguXGi7Fh129iXfgbriREE9YBrDO4QlhqjiWFeA/y8HVfUCdECXXwTRs2bHDuE0QVwoY24YYZPnx4fOAz7hn+h3ChLFxYrIyiXY8++mh8do0bN3YuMyZsEm3F8kG8EGIJ9w11YuVYwu0iAtpZZ5lZUsIGcYG1hUQf0w76ACsM4gNhg/jxFTb0D//Lly+fC0gmRgerS0Jhw9J4hCF7gCFsEDu4uRC1WMBYUYYLizFgyQgYgdMSMIuNDRAjkBwCxyMj1XPgBK1cs07jBndT5Qpl3Zs7rhhiJgj0xDrBZEaQLy4fkrckHEsKsSUHDx50bhliLFhVhAUF9w0ronBvkBA4xFmwGgl3BfEuxLoQ54LgIcAV1xXuo7Zt27rvLMVGvBCbgeDBZUX8i5e4BrcS8Rq+ib1yCF7GGoPoINCZ8+C8pcvff/+9EzJYWrBCYDHCOoPVhnga3w0GWa1FYGznzp1dEeSJQMIFhtsL6wSWCnidbmPC5PTPudyDsMGiNnToUCcKSQQSI2xgTmJVGCvRcBfS5/BF6CFsECUfffSRi8EhlgaxibBBLGLZ4rtnnUHgwA1hQ0wPwgYxjHglcR2CBuFHXRCLXEOejAECkimL8VGiRAknrtg7jH6zZAQyKIHQEDZE/vNB5u0OE7mXWBKJiZcHLCsReOD6ruw4U6fZPjZnImT/PxcCC75bqgGjXlSTGxroySdC402ayZbJD/cT1iESQgjxRLyPpTMTgCFiC0HmbbCIZQo3E1xJrBTDTYQgw7XI74gfNjZEECFesMBhieNn4pgIEuc6xM7zUyYr9v/3JXqiXXsNHzpYOXLlVocOHZ3YI+YGgcuzDsGENQyhjMBFcNGPfPd+xsLTtWtXJ3C5DwvbxRdffOaG2hVGIH0SCL6w4cPPh5elk+yfwSoBkmcS58HA2y4PEd5UvLgDf/rDhI0/lOya5BLgcMx2vYZrx669mji0h8qdVyK5WQX0PmJ22D+HN3zcJLwUsHopsZ2AKfjAsSgdPxGrwrkjAlqPjJAZLqLT7dWTkEGspBPRsdp/NFp7j0Rp18FIZY0I0yWlcykswUIn9jhC0PBCR8JahxUIi5klI2AEkiQQfGHDWwwbWSFC+M7bDgkTL2Z7b8krKwwwibNHR8JAyKSaZ8LGhn5KE3h37lcaNXmG7r/jBrV7+O6QWYaLWwx3FC6MypUrJ1mvI5Ex+vrPvapdLo8K5vqfsMFlguuFGBJL/hOIiYnVoePRp3zB+GhktPh++Hjc93w5Mitv9nDlzpZZRfNEqGzB7Eq4ghuXJEvIcW0hoBA0uBUJRLdkBIxACAsbr2r4mTG9eqsOMMeyTBSfPInVI6wu4W2UjcoSS5iQeQDguiJQkeWmrNLwXclhg8EIBJLAnn0H3NLvg4eP6IWRvVWk0H/PRwpkeYHMKyomVgtW7VWlYjlUpuD/lmRjLWVSxcVxuiMeAlmXtJJXZHSsTkTFiO+IFKwu+49Gad+RKO09HPfsyRaRSVkzh7mvLJnDlDsbAiZcebJlVp7s4cqR5dRz9U7Xdp5hrLwiEezNBoqWjIAROC2B4FtskhI2+IwxnWNCJ7HqA2HDUtakhA2bYxG85wkbfmajsLMxFduAMQJnS+D1OfM0edpsPfHQXWpx901ne3tQro+Jlb5Zs0/F82bRhcVOPSmcOBE+QwS8ZsQUHYOrCMESffJ7lI5ERisKURMd674jbLJFhKlATiwvmZU/B18RyhqRSZnDMilzeNh/XEsZkaW12QgEgUBoCxtWlWCKJfHWwlJSlk76e7Ag29ez8sQsNkEYWhmoSA7HfLz7UOXOlUNjBz2pwgVDWxAQ57Fk3QFFhGfSpef975iFjNBlCLqjJ6J1LDJGR07EuO/EGB10XwiZaGeRyZUtXLmyhrvvWFhy8pWVrzD3O6LGkhEwAiFJIHSEDa4nVg6w/JHEaih272S/CBI/44ZiozB/97ywGJuQHHTpsFKxmjz9Hc14e666t2uhO24O7biUFZsP6cCRKNWtkE/pbWP+2FgJi4tnddl3NMq5i3AVYYUhhWXK5KwpxLRgXSHeJV+OCOXLHu6sLggYO7EgHX5MrUkZhUDwhQ2WGIKEWe3E3h4ECLNvA8seH3nkEbdsEb8yu5SySuBsTsM1YZNRxnHw2/nvpq3q2HuUihYuoAlDuytrlizBr1QiNfhnx1Gt33NMV1fMp/CEy3BCssb/nNFFrQAAIABJREFU1955gFdVPO9/qAFCk44gXemg9CJFQUARVAQbKqhIkyZFaYIVsaFIF6VJUQRBQEF+FqSj9CJNepEOgYSShPD/fxYP30sIkJDcPecms8/DQwj3njPn3T277868M3utUXhd8LCgcUGoi6eFUNE5RLoRUXL2wkU5j9clKIVkTHs5VIRQl5/ToH1JdVn/gsdKmyKgCCQ6BNwnNqR7c5YNaY1Oo+4G+hpi/ZRkJyRVrly5KyftxrYblNjEFin9XEIg8NGwCTJ7/mLp1amF1KpWXlKlSnnlHKmEuP6tXuPc+Qvmq6cuJJONB8/KvUUySloXQikI+s+fvyDJkieXNEHXJ37hiHMj0bGQTRQlJ/8T54acjZQTYZEiyS5JmpSEgy6LdAkL4WWBuGQwf8dNoHuruOr3FAFFwJMIuE9s/AmLEht/oqvXjo7Axi07pGu/zyRtmtRGZ5MtS2Z5sE51qVWtnCtgHT56Qr6Z8bNwaGfKoLQSnKe4dGhSWfLnvvrcKBvG7d1/SCZ/P0927NovqVKnlIp3l5L69WtLZLLUciI03ISKwv4T6BJGImMLkS5elduCU0kWEy5KaX6GyBBCwuMUoE4nG5DrPRSBpIqAEpuk2vP63AmPwLTZv8rI8dNNqYHLWo8oCUqdSjq2elIa1auR8De8wRWPHDshb374hWzYvENSpUohkpwU4xRStngB6detldyWOaM1e3btOSD9P/pCdu89KClTpjAe2KAcheTOMuWkbrWykjVDkAkb4XVBmJsutQp0rXWO3kgRSHwIKLFJfH2qT+QGAvsOHpau/T6V4ydCJEWK/2XMRERESp7c2c0p4Dmy2qlxA6n64uvvZcqM+RIUlPp/AmFCQRcipG3LJvLUo/WswBQReVEI0c1fsOKq8BM2RkZGSJ8uL8gDtatasUVvoggoAkkCASU2SaKb9SH9jsD8BcvlgyETTDaN7ynazo2D06U13gpbLTT0rPEYxdSwA3tsNLxXZ0LPGi9W9BYeESH176sqvTu/YMMUvYcioAgkDQSU2CSNftan9DcCc39dao5WgNRcRWwuRYkkSy7pgyE2Kf1txuXrkzUUdtZkFl6P2KQPvroon78Mc4gN4adriE14hNx3bwV5s0drf91er6sIKAJJDwElNkmvz/WJ/YHA9l37pFu/TyU07NzlUJQhNCkkWbrMkjHVRfm4X0e5I08uf9z6mmtCJj4dNVlmzftD0qQJuur/z1+4YM61av1cEyu2RERGyJsfjZalf66XoKCrD9mMjLwoHV96Qpo87O26P1aA0psoAopAQiGgxCahkNTrJG0E8EiMnjhTJk+fZ7J1UqbLKKlzFpHIsBB56v4S0uKJhlYPyNyxe7/0eX+4HPj3qBEw0y6ER0ih/HnkvV7tJe/tOax12JoNW+Wtj0fLyVOnTQo8QamLkReNiLj+/dWkW7vmN0z/tmao3kgRUAQSAwJKbBJDL+ozeAMBvCFTf/g/mb10u1xKn10yXwqROuULS5OH61whFzYt3bDlH5nw7Y+yZfseSZ48mZQpcac8/8RDcmehfDbNMPdasXqjcKbWzj0HTPHCcqWLyuFjJ2TVus3SsG516dK2uQSn/d9BnNYN1BsqAopAYkFAiU1i6Ul9DvcRCL0QJct3npaoi5FSqUB6SZUsSoItaVmu9/QRkZFy7tx5EUkmwenSxPo4En+giceIAn2QLMTLx06EyPuDx8ryVRuMiLhru+aSMX2wP26t11QEFIGkg4ASm6TT1/qk/kRg66GzsvFgmJTOk17uymkn48ifz2Pr2sdPXiY3i1esk7o1K0n39s9K5kxJ62BOW1jrfRSBJIKAEpsk0tH6mH5C4Gx4lCzefsoU5KteJJM5DVpb3BA4FXJG3v98nCxYskpqVysvr3dqIVksFhCMm7X6aUVAEfA4AkpsPN5Bap6HEeBAyXX7Q6XE7cFSLJed9GkPwxEv06h189Gwr+WXhX9KlfKl5PUOz0vOHFnjdU39siKgCCRJBJTYJMlu14eOFwIXIqNk2Y7T5kTpaoUzmTOMtMUfgdCws/LJiElCTaAKdxc3VYlz58we/wvrFRQBRSApIaDEJin1tj5r/BHYfey8rN53RgplTStl70hvKg1rSzgEws6dlyFffiOzfl4kZYoXkTe6tZI8uZTcJBzCeiVFINEjoMQm0XexPmCCIICX5q/dZ8wp1FUKZZRs6a8uNpcgN9GLGATOnb8gI8ZNk+lzfpdid+aXN7q2kgJ35FZ0FAFFQBGIDQJKbGKDkn4maSNw4OQFWbHrtBTImkbK5deMHRujITw8QkaMny7fzPhZ7iqSX97s/rIUzJfHxq31HoqAIhDYCCixCez+U+v9iUBk1CVZufuMHD4dbjKe1EvjT7SvvTYng4+Z9INMnD5X8ufNLW90fUmK/n+So00RUAQUgRsgoMRGh4ciEBMC/4aEy4qdpyV3plRSoUBGc0yCNvsIcJDn+G9/lDHfzJK8uXJIv+4vS4m7Cto3RO/oCgJ7DxyWP9dskgvnL0iRgndI+bLFhdPptSkCSmyCrj4IUIeEInA9BKIuXfbSHDwVLpULZpTcmVMrWC4jwNlSX0+dI6Mn/iC5c2SVvl1fMsdDaEvcCPy++C8ZNnaanDgZYs4XS5E8udSrXUVeeaGZBAdrEczE3fvxejr12MQLPv1yokLgWGiELN8RIlnTp5YKBTJIqhTqpfFKB3Ni+ZQZP8uXE2dK1tsySY9XnpdK5Up6xTy1I4ER2L5zn/R48zMJORMqKVNeLqfAGAiPiJTWzz4qzZs+aPVQ2QR+PL2cfxFQYuNffPXqgYLAun1n5J+j56VSgYxyRxb18Hm136bN/lWGj/nOnMHVu8sLUrVCaa+aqnbFA4FRE76XSdPnXXN4LKHJ/HfklqHvv2bOG9OmCMSAgBIbHRZJGwG8NCt2hkiGNClN6CkoVfKkDUgAPP3MuQtk2JjvJE2aIOnR/lmpWbVcAFitJsYFgbc+Hi2/Lf5LUqe6uqwCXpugoNTy9bC39diNuACatD6rxCZp9bc+rYMAZzutPxAqHItQPn8GyZ81jYITQAj8+MsS+Xz0FEmZIoV0bfes1KlRMYCsV1NvhsDoiTNl0rS5kirV1VW9L16Mkvx35JKhA15Tnc3NQEy6/6/EJun2fdJ98pBzkbJ0R4ikTZVCqhbOKEEp1UsTiKPh/xaskE9GTJSLUZekW/vm0uC+qoH4GGpzNATOX7gg73zylSxcvkZSpUwpKVJcfj/x1kRERMqzzR6Sl599VHFTBK6HgBIbHRtJC4Gth87KpoNhUiZveimSQ2P0gd77vy9eKZ+MnCTh4eHSqdVT8nC9GoH+SEnafsjLl5NmysTv5kqhAnnl3Pnz8u/hYxJ1MUrSpUtr+rlC2RLSt2sryZQxOEljpQ9/XQSU2OjgSBoIhJ6PlMX/nBbK0VBsLzhIa2Eklp5ftnKDDBg8RkLDzhly89hDtRPLoyW55/jplyXywZAJki9vTvmof2cJj4iQNeu3SnhkpOTKnsWc/j5/wXJ5pEEt6dqu+TUanCQHmD5wTAgosdFxkfgR2Hb4rGzYHyal8gRL0VzpEv8DJ8En/GvNJhnw2Vg5dfqMtGvZVJo1rqvpwAE2Dlat2yx9B44wuql3e7WTsiXvuuYJqGnTd+BIWbdpm7R+7jFp8eTDAfaUaq4FBJTYWABZb+ESAucjomTpPyESEXVJqhXOJBnSqJfGpa6wctvV67fIu5+OMQXdWj/3qDzz+INW7qs3iT8Ce/b9K70HDJODh45Jr84tTSG+67Vdew9KnwHD5cjRE9Kj4/NS/wafjb9leoUARECJTQB2mpocCwR2HzsnK/eckeK5gqVkHo3FxwKyRPGRTVt3ytuffGl0GezmWz758BXxaaJ4wET4EKdDw6TfwFHy19pN0qr5o/LC041u+pSQ2Dc+GGkExe/2bCflyhS76Xf0A0kGASU2Saark8iDnouIMtWD+btq4UxyW7qr00WTCAxJ+jH/3rpT3hs8VvbuPyTPNXvILJRk12jzHgIRkZHyybCJ8sP8P6Rh3XvltQ4tJHW0FO/rWf3j/y2Wj4dPlLy355B3eraTAnfk9t4DqkVuIKDExg3U9Z7+QWDP8fOyas8ZKZw9rZS9I71/bqJXDQgE/tm9T976aLTs3HNAnn6svrRp8bik0sMTPdd3E6bOkeFjp0v5ssVkQJ9XJFOG2L+3eGvGTJklYybPkvJlisvbPdtI5owZPPeMapB1BJTYWIdcb5jgCIRfjJKVu0LlRFiEVCuSUbIEX12tNMFvqBcMCAR27j0gAz4dK5u37ZLHG9WR9i80lTRBeqipVzrv14V/yvufj5PsWW8zpKZgvtvjbBoen4+GfS2zf14kD9WtLj07trimqF+cL6pfCHQElNgEeg8mdfsPhYTL8p0hkue2ICmfP6NJ59amCDgIEI5677MxsmHzP/Log7WlU6snzVEM2txFgP54Y+BIiYiIkP492kile0rcskFodPq+P0LIjHvpmUeklRbvu2UsE8kXvUtsLly4IBMnTpRjx44ZgViKFCnkiSeekPz588ca+19++UVq1KghQUE6kcUatAD5INVmV+w6LYdPhxstTa6MuhMPkK6zbiZC4ncGfSWr12+WRvVrSpfWz0hwOj1Cw3pH/HfDw0ePS4+3hsiuvQekW9vm8mgC1B3af/CIvP7OENn/72Hp1u5ZaVy/pluPp/d1HwHvEpsjR45Iw4YNpXv37nLHHXdI8uTJpXjx4pIpU6ZYw6bEJtZQBdQHj5wOl2U7T0vuTKnlnnwZJFUKddMEVAe6YOyRYyfl/cFjZcWqjSZkUbd2ZVmxaoOcPh0m+fLmMunFuXNmc8GypHXLsLPn5O2PR8ui5WvN0QhtWzQxc3tCNGrb9PtglHCeVP8eL0vFu2/dC5QQ9ug1XEPA28TmueeeM16b7Nmz3xJCSmxuCTbPfomDK1fvPSP7TpyXSgUzyu2Z1RPn2c7yoGHHT5ySgUPGy59rNhkPMGX6aRejoqRIgbzSt+tLUrhAXg9anjhMwvP+2agpMnXWL/JArUrSu8uLCa55oirxwM/HSbast8kHb3SQgvnyJA7w9CnigoB3ic3Ro0elXr168tRTT0muXLmkQoUKUrJkybg8nPz6669y7733aigqTqh588PHwyJk2Y4QyZwulVQumFG9NN7sJs9btW7Tdun57hBzmGKyZP/z9J2/EC41q9wj/bu/LKlTq/jcHx0JoRn65bdS/M6C8k6vdpIj223+uI1MmPqjjBr/vZQpWUQG9G4vt2WOvZffLwbpRW0j4F1iExkZKUuXLpUTJ04IJOeLL76Qd999V+rXr39dkFavXi2HDx82rk12B8ePHze6nFSpdKKyPbIS6n5Rly7J2n2hsuvoealQMIPkz6LaiITCNileh8V15LhpxmPj2xhn6dKmkeEDX5M78uRKitD49ZkXrVhrQlAZMwTLe71fkWJFYq+VjKthkZEXZdCoSTLzxwVSr3Zl6dX5RQkK0jUgrjgG8Oe9S2yigzp06FDjgZkxY8Z18b548aJERV12L9N+//13qVWrlnpsAnSEnjwbKUu2h0jGtCmkSuGMkjpFwsTiAxQONTsBEBg1YbpM+X5+jCnBzB2jB/WVQvk1fJEAUF+5xI7d+6XHW5/L6TOh8maP1nJv5bsT8vIxXis09Ky89cloWfLnOnm26YPStmVTSe7jofO7AXoDNxEIHGLz1VdfyaxZs+SHH36INWCqsYk1VJ774KaDYbLt0Fm5J38GKZBVvTSe66AANYjToTksM3nyZFeFovDYBKVKJR/26ySlihcO0KfzntnHTpyS3u8Nly3/7JYOLz4hTzxS15qRB/49Yg7V3Ln7gHRp84ye+m4Neddv5F1is2HDBtm7d69UrFjRhJQ6d+4s7dq1k8ceeyzWqCmxiTVUnvlg6PmLsnhHiKRKnsykcadLrV4az3ROIjDkTGiY9B4wXNZu2GbCE+hs8NRAbKKiLkm+PDlNHZRaVcslgqd19xHOnjsvAwaPFQrxPfHIA9Kp1VPWz+2iXg41bi5cCDfeoioVSrsLit7dBgLeJTZoawYOHChnz54V9DZoZe6///44gaLEJk5wuf7hvw+Gyd//npXSeYKlaK50rtujBiROBDhmYfi4abJ2w1a5cCFCsmbJJHVrVZLg4HQyZfpciYyMMp4FjmLIlDH2Jf4TJ1q39lRoHEdN+F7GfztH7q10t/Tr/rJkSO/OO71g6Sp5d9AYyZwpvQzs20GKFLzj1h5KvxUoCHiX2CQEgkpsEgJF/1/jzPmLpnowMXDSuDOkuVrY6X8L9A5JDYGz5y7I7n0HJTw8wpAXp5z/X2v+lpHjp8vf23aa84c6tHpCihUpkNTgiffzzpm/SD4ZMUny580lA/p2kNtdrhH0zYz5Mmzsd0a0/F7v9pIjW5Z4P6NewLMIKLHxbNckIcNW7DwtGdKklBK3u7OjS0JQ66PGAoEjx07I2CmzZc7/LZZMGYLlxWceMdVxVXwaC/BE5M81f0u/gSMldeqUxkNSomih2H3Rj5+iaN/no7+Rb2bOlzo1Kkqfri9JcFrV7vkRcjcvrcTGTfT13pcR4HiEFHrIkw4HDyHAQgixGffNbDl+IsSEqtq0aCI5dad/w14izNdnwHCBHPbs2FIeqF3ZM716JuysDPhsjCxctkaefPQBI2ZOqKrHnnlINQQElNgk9nFACjzHUxDzTp06tfmbg+eo45EjR46rMkOuh8Xp06dlwIAB0qRJE6lUqdJ1IVuxYoVMnz5d+vXrJ+nT37o2ATEn9zx37pyxN0uWLJImzeXdVXh4uPk//qZRlTp6nSLE5pw1hg0ZM2a8yt7Q0FAzmaVLd2PvEPcIDg6+pt5JYh8v+nxXI8BCPeTLb2X5qg1yZ6F80rbF41KtYhmFKQYEToWckTc+GCmr12+R1s8/Ji2eeNhzOB07fkpee+dz2b5jn3Ru/ZQ0bVTHczaqQfFGQIlNvCH0+AUQYX/wwQeGJPz111+SNm1aKVWqlGTNmlV69eplyM7N2pkzZ+Tjjz+WRo0amQrQ12srV640KfmvvfZavIgN2XBkv5UrV84Qmv3798v7778vxYoVk1GjRsm4ceNMthwECNs6dux4xa7Zs2fL+PHj5fbbbzekqE2bNuZ5aWDAdTNnzixff/11jIUbEap/9tln5n4UiCxatOjN4NH/T+QIkN0zZcbPMnn6PBFJJk8/Vk+eblJfgtOlTeRPHvvHoyjeh0MnyOz5C81Bo691eF5SRiuCGPur+feTW3fslV7vDpGQ06HSr9vLUquaZsD5F3HrV1diYx1yF2/Ys2dPczxFly5djBXnz5833g88OFR3hgBABtavX2+8GnfeeachKPwOgoT3A0/PoUOHzGGk27ZtM8SDw0lpeFEgGpAm/sZrgscIYsJBpniInMZ3+QyeE65fpEiRKyRrx44d0rp1a/n+++/NfSBmy5cvN8UZP/30U3N/fkejrlGfPn3kp59+MoUYH3jgAZkyZYo5fgNPFc+WJ8/lgmtz5swxHiU8Oq+//rpUr179qt6AKPH77du3y8aNG2XmzJlXSJGL3aa39ggCS/9abzJ9/tm1TyqXKyXtWj5uvDhJvfH+jvtmjnw5aaZUvLu4vP16W8mY4dY9tjbwXEwl5E++lPTBaeWdnm2lZFGtXWQDd0v3UGJjCWhP3KZHjx6SM2dOc2I6DQ9Lp06dDAmAWDRr1kzmzp1rFv6dO3cKYZtJkyYZ4vHoo4+aEBPkh2Mt8J7wnUWLFkmLFi3k6aefloULF5qQ1Y8//miIBkTqkUceMYSFMNWIESOkQIECMm3aNJkwYYKULVtWBg0aJC+//LK89dZbV05ud4gN94aILViwwHiB/vzzTxk8eLDs27fPeJCc9tJLL0nBggWFv2vXri0jR46U++677xrMqYOExwnSgucKW30bxAzb8RRhN16d0qW17oUnBq9HjDh85Lh88fUMmffbMpMmTs2bxvVresQ6d8wAi4FDxknuHNnkg34dJV+AHEkxbc6vRlBM+vf7fV6RnNmzugOg3jWhEVBik9CIevl60YnNqlWrpHnz5uYEdRZ8vBsnT540nhV+rlu3rgnJoKthoe/bt68hQXhF2rZtKy+88IIhM++9957xhkBe+DzhKIgNn4co5M2bVzp06GA8QO3bt5eHHnrIfIfrtmzZUho0aGAOO3UaxIbrQ4Dw2FCckTAS54URJsID5EtsPvnkExNm++abbwx5gvwQqoLAQZ5oISEh5hm+/PJL45GBUOGRQUcTvXHeGM8+efJkJTZeHtAu2UbYZdbPC2X81DmCruTB+6vJS80fkexZ/XOoo0uPGavbrv97u7wxcKSAyduvt5HyZS97bwOh4aEdMW6aTP7+Z6leqawJS+HB0RbwCCixCfgujMMDRCc2eEDeeecdmTp1qvFgOA2PCGEqPCDdunUz2hr+OMTm4YcfNqGgqlWryt9//228PoSJCGHhBYHYQHTwnEAeCBFRbDEsLMx4fSAYfB9vCOSIE9i5l9N2794tDz74oFSpUsV4eyA1ECZCSjERG0gKoSqeg7Zu3TpjDyTmww8/lGeeecaEpyBwEC08UdwT+7hH9EaoC/KmxCYOgysJfnTz9t0ybMxUWbVus6l10+6FplLpnpJJBomDh45Kz3eHyt4Dh6Rbu+bSqF7gea7Onb8g73761ZXqyF1aP62ZUoE/gpXYBH4fxv4JYiI2hIC+/fZbo6U5duyY8WTgsciQIYMhJ59//rnxqEQnNhAYyAFhnVdffdXoYaITm+HDhxti44R9IEtvvvmmvPjii0b4W758eUNIIB9ocJyGxwaiw/cJnZEVRel7WkzEBu8On4keWho2bJixa968eYZAbdmyRZ577jkTWuM5mzZtav5WYhP7MaSfvBqB0LCzMnHaXPl25nxJmTKlOXCxWeO65qTwxNxCw85Jvw9GCLoj6vy0fi72R914DRfOsyJFfdPWndKuxePSvOmDXjNR7YkbAkps4oZXYH86JmID0cDTAbHh9HR0MYR10JvUqFHDeGkaNmwoeGneeOMNE4ri33hQHGKDGNnx2BBiIjMJUgSxQNzrEBvExNiAXqdmzZpGiFy5cmUT9vFtjsYGjwnExrchHkYUzP1pixcvNiGnsWPHGo8OgmRHLMxn8Ch99NFHRhfUu3dvyZYtm/nemjVrTPYUxCp6OApBNc8GKUJHpE0RuBkCC5etNtqbnXsOSrWKpeWVF5+4Us34Zt8NtP8nIeCzL6bItNm/Sb3aVaRX55aSJujm2ZVefk4Oyuw1YKipWdSzU0upW/P6ZS28/Bxqm0FAiU1SGggIcCEKhJdoEJi3337bhGkgNnhqWrVqZVKc2X0uWbLEkAFIAeEjso9KlCghjRs3NhoZsorw2HA99DAcXAqZwEtDyAe9C+QAYsPvITb9+/c3ehrIB9qb1atXm5AU2UhOczQ2iHcRD/s2yBK/r1WrlvG8IHR+9tlnjViYEBY2cl0mX0JOpII7aehkRDnt1KlThqwRGqtXr575Nd8ZMmSI/PPPP/Ldd9+Z/+c+zz//fFIaJvqst4gAoZkR46bLb4v/klw5shovRv37qt7i1bz7NXM8wZipUrJYYSO6vS3z1bWivGv5jS1btnKDvPXxaEmVKqUM6NVeSpfQTU2A9qUSmwDtuFsyGwEtadyEmWhOsTvSs51QD59x0rkhO3hVICaEqUj3hvBAJvgZ7QwiY77DNfgZbwdeEXQxaGqca+NJcVLJ8aDg4cGWzZs3m7ATHh7CSTRqySBi5t/c37dxTTw2ToG+/PnzXynex+ewDVtphLdIJydVHbujF+vjszyDU0wQ+/bs2WOuTRo7RIzvOx6gWwJdv5SkEIiIjJQZPy0whz+GhZ2Th+vVkBeebiRZb8uUKHDAM0WaNGRmQO9X5M5CietAyZlzF8inoyZLgby55b0+r0je3P8rUZEoOjBpPIQSm6TRz955yrVr1xqvEFlN+fLlM2nfpJYj9I1NsUDvPIlaoghcH4GNW3aYisXr/t4upYsXkfYtm8o9pQO72OOW7bul93vDhKMJ3uzRRqpXSnwVmNncjJ4409TlqVKhlLzVo41rp5Lr+3XLCCixuWXo9Iu3jAAVfQn14LHBq4L41zky4ZYvql9UBDyGAJVtx0/9Ub6f85s5EJIjBpo9UldSp0rlMUtvbg4C29ffGSLb/tkrXdo8LY8/fP/NvxSgn4iIiJQBg8fK3N+WyiMNakn3ds+a8JS2gEFAiU3AdJUaqggoAgGHQNSlS/Lboj/ly4k/yP5DR6RmlXuk7fOPS768V2vHvPxgHCnBQv/74pXyZOMHpEOrxH945ImTIdL/wy9k9YYtpkZRyycbSXI9qNfLw9TXNiU2gdJTaqcioAgELgL7Dh6W4WOnyR9LV0me3DmkbYsmUqeG9zNvLsklGfbVVJk4bZ45U4kidsHpEncquzPKdu/7V3q+M0QOHzshr3dsIQ0SoRA8cN+oG1quxCaRdqw+liKgCHgMAUIc3836RSZM/VEuhIfLYw3vl+ebPSSZM2UwacZHjl0WuefLm1OCYnE4rb8e7/DRE3L8ZIgEBaWWVWs3y9AxU6VwgbwyoE97c2xCUmoUX3zzoy9M2JwihLlzZjfZk7lzZpNMGd09D2v/v0fk9OkwCQ5OI/ny5Jb/Sn0lpe653rMqsdFRoAgoAoqATQTWbNgqI8ZPkw2bd0iFMsWlUrmSxpNz6OgJSZkiuRQtnF/atHhcCuW/fHirrUbRzFk//yHTZv8uIafPGDF/aGiYpE+fTt55va2UKFrIlimeus+835aaTCkyNCGcEJuc2bLI8082lBpV7rFu64XwCJn8/TxzXlnY2XOmhlCV8qXl5WcfdZ1sWQcj5hsqsfFIR6gZioAikIQQOHnqtIyZPEt+/HWJXIqKEpFkVzQc4RGIyGRrAAAgAElEQVQRcleh/PLxW13ktkyXSzPYaJx/NWjkJHOrFMlTCGEoyE6JOwvKp+90k6CgwBM9JwRuhBG79vtUjh0/daWPOBsrQ/p08l7vV6RsyTsT4jaxvganqJO1haA5ebLkculSlISHR8hDde81IbMUKZLH+lqJ9INKbBJpx+pjKQKKgMcROBN6Vl594xPZseeApIxWrwlCgRYnKLUtMpFMDh09LgiFk/vENEh/psYV1Xjr1KjocUT9Y96oCd/L5OnzJHW0vrh4MUqyZc0kmTLYDUkd+PeoQH6d2mM8dVTUJUmbJrW837eDKS+QxJsSmyQ+APTxFQFFwCUEjh4/KW27vy+nzoReRSYccy5GRV1DePxlKgQGMoWWJHq7cCFcnnm8gbRt8bi/bu/p6776xiBZu3Gr0T9Fb5CblCmvLiLqz4ehjy6JxDheCFH16tRSHqxTzZ8mBMK1ldgEQi+pjYqAIpD4EDhx8rR06PWBHDpy4prwgQkt1Kkm7V5oZuXBEaKa4nuhYdeQG2x58enG0uKph63Y4rWb9B04UhYtXyOpo9WyQWtTMH8e+bh/52sqpPvrGTZs/kfeHfSVhEdGXkNuEKffW/lu0093FkxcFaHjiKcSmzgCph9XBBQBRSBBEGC3/9GwCfLTL0uv0q/gPaH169ZKalYtlyD3utlFOA6lz/sjZPnKDSYbyml4CNKkCTJnQpUpYVdLcjObbf3/7PmL5OPhE42mJZnPTclsa97kQWnTooktU+T0mTDp2v9T2b5z71WFHhkzaGvOnQ+XTBmCzbh5tEEtKVLojqtCVtYMdfdGSmzcxV/vrggoAkkZgQP/HpE3Phgh23fsu+IpQeLSqH4t6fTyk5IqhvCHv/DiyIT+H46Sg4ePGW8A9IosrWebPiQvPtPYX7f1/HXPnbsgHwwdL78u+uuyePgSmpYoKVvqLnPkQtYsds8BW/rXehnw2Rg5HXrWEC36CX1Ny6caSZqgIPn+p99lx659kiE4ndSpWcmcV1biroKexzkBDVRik4Bg6qUUAUVAEYgzAv8ePmYOzty+c485lLV6pbJSr1blqzwncb7oLX5h196DwkGQe/b9K8Hp0sp991YwhflsEqxbNN2vXyOt+sdflsjKNX9L5MWLUqpYYWncoJZks0xqnIfkLLLZPy+Sw0ePy22ZM0m9+ypL1XKlSa6TUyFnDAn76ZclAlnNnDm9VKtYVh59sLaUuKtQUqh3o8TGr2+DXlwRUAQUAUVAEXABgZAzobJo2RqZPuc32bZzr6RNk0ZqVy9nzr8qVbzIVWE1F8zz5y2V2PgTXb22IqAIKAKKgCLgJgJ4m35Z+KfM/XWpID6G4NSserc0rl/LhNN8dUNu2pmA91Zik4Bg6qUUAUVAEVAEFAFPIoDweMlf62TWvD9k05adRhReuXwpE6IqU6JIYgo3KrHx5AhUoxQBRUARUAQUAT8gQF2ihcvXyMyfFsjaTdsMoaleuaw0qldTqpQv5Yc7Wr+kEhvrkOsNFQFFQBFQBBQBlxGgyvSylRvkh7l/yNq/t0mqFCmlfJmi0rRRHbm7VNFrKi27bG5cbq/EJi5o6WcVAUVAEVAEFIHEhAAFGAlRzZz7h6zbuM08GgezosHBg2OzsnIC4arEJoGA1MsoAoqAIqAIKAIBiwCVlKmRM2PuH7Jy7d+msF+5MkWlyUP3SZUKpQNJg+N9YrNp0yY5d+6c5MyZU+64I25lon/55RepUaOGqQ2hTRFQBBQBRUARUARujMD58+GyesMWU1tp9frNAuEhNPVYw/uk4t0lJF3aNF6H0LvEhhLR/fr1k/3790uhQoXkjz/+kLfffluqVYv9AV9KbLw+/tQ+RUARUAQUAS8iwBr85+pNpmDjspXrJTIySu4pU1Qa1ashtatXuHJ2Fodvrlq32RQGzJ7tNrm75F3m+AkXm3eJzaJFi+Sdd96RGTNmSHBwsIwfP14mT54sP/30U6wPHFNi4+LQ0lsrAoqAIqAIBDwCHK5J/Ztpc341RCc8PFJKFiskzRrXlTy5sstXk3+QdZu2G88OGVblSheVzm2ekRzZbnPr2b1LbN544w05ffq0DB482ICzefNmad68ucyaNUvy5s0bK8CU2MQKJv2QIqAIKAKKgCJwQwTw4KzZsFV+mPeH0eJAeDJnSi+nQkKvCIw5t+r8hXBpULuK9Or8glvCY+8Smy5dukimTJnkrbfeMmBv27ZNnn32Wfnmm29MaCo2DWJTs2ZNSZ36f6fVxuZ7+hlFQBFQBBQBRUARiBmBtRu3ydff/SSr12+5hrxwQCg6nEFvvyp3FsrnBoTeJTavvvqqpEuXTt57770rxOa5556T7777TvLlixmsVatWyeHDh6+cknvw4EEjOk6RIoUb4F51z4iICImMjJS0adO6bsuFCxeMDV4RVYeGhkr69Oldx4UdSVhYmCdsAQxE8ylTppRUqVIpNj4I4PI+f/68CVF7oTFm0qRJ44l5hncJXMhocbvpnHf9HvDKnIeFvEuMl7isB6lTpZRVG3fK3IVrJEXy5Nc86MWLUdK0QRUpkj+nROHGiUVj/mVtuu+++4xTIx7Nu8SmV69ecvLkSRk5cqR5vg0bNkjnzp1l9uzZ153QAMa3/frrr3LvvffGqcPiAeYNv4oI+t9//5WKFSv66xaxvu7WrVtNPLREiRKx/o4/P/jzzz9L/fr1/XmLWF07PDzciNQfeOCBWH3e3x/666+/JHfu3LEOvfrTHiachQsXegKbU6dOybp166RWrVr+fORYX3vBggVyzz33xHcyjvX9bvTB//u//zO4eMFLvXfvXjly5IhUqFAhQZ4tPhdBysDiXaxYsfhcJkG+yzo1f/58T8x5PNDGjRvNeLnrrrvi9HyLlq+Vdwd9JVGXoq4i0nhs2JB91L+zlC5eOE7XXLFihcl+zpMnT5y+F+3D3iU2v/32m/Tu3VvmzJkj2bJlMyEpdrADBw6M9QN7SWNz4MABQ2y88JIT1oPYFC9ePNZY+vODvOT16tXz5y1idW2IDYt33bp1Y/V5f39o5cqVhtjE8yVPEDMhNgj6vYANxGb9+vUmzOyFBhm+++67PUFsvBR+37dvnyE25cuXd72btmzZYhbfokWLum4LxAYC6oU5DzAoqQKxufPOO+OEzclTZ6THW4PNyeFBqf/nVebIhnvKFJN3e7aTDOnTxemaf/75p9nI3X777XH6XsAQGxbeYcOGye+//27CSTBA0r2zZMkS6wdmwWT3EhcXW6wvHscP4rEhNFapUqU4fjPhP+41j828efOkQYMGCf+gcbwixIbdt1cmHF5yXvDYiuXj+Lhx+jjEhgXcC9hAbNauXSu1a9eO0zP468PMUeXKlfMEsWHOAxf12Fzd217z2OCl9sKcB0q36rHhu6vWb5aPhn4t/x4+JheNpyaF5MuTS3p2bCklihaM8yuHx4b5Lp6bOe96bBxEzpw5Y7wLmTNnjjNIO3fulPz583si9k2GF3HVeDLROGMQ0xeOHTsm7BqyZ8+eINeL70V27NghhQvHzWUZ33vG9H3G2Z49e2ItTveHDb7XhAijPcqYMaO/b3XT66MPI7QQW+H+TS8Yjw+gCUBLx7vthbZ7927jWfPCBsprcx76I7BxuzHn0fD+u92Ye+knL8x5YHH06FGzRsbFaeCL4f6DR2TB0lWmjk2O7FmkdrVykiNb7B0QvtcissF8lyFDhvh0k/eJTXyeTr+rCCgCioAioAgoAkkKASU2Saq79WEVAUVAEVAEFIHEjYASm8Tdv/p0ioAioAgoAopAkkJAiU1cu5vaDMSNb0XzE9d76efjjgAi17Nnz8ptt7lWzvuK0cT10YNQkyGeMeM4AYFWCA1Krly5rtR0itMF/PBhtHLozNBbJE+e3PzMH2wkMcB2O3TokKkrRaYM9ydBwa2GaJ3sIadRt8hNe6LjgH28UzrnuTVCbnxf5hgyhr0w5x0/ftzYYnvOi4aQEpu4DlUyQygSOHTo0Lh+NcE/z8TM2VlVq1Z1TQjMAvrll1+aBerFF190vTAY/fP1118bm2w2XmYyUurUqWMEv5QrePrpp82CVbZsWVMx21YNDUS+pNjef//98sQTT8jjjz9uE4pr7oU48dFHH5WlS5fKgAEDDC78m1o01Kb64IMPrAlv2Zi8//778uGHH5oNCg2xYqdOnaRr167WFweyQN58800hM9BpjB9KXYANRUrdbozlmTNnyueff+62KYaM/vjjj6Y+WdasWV2zh3Rtshapv+V2CQ/qtX377bfyxRdfWMeD8gIkFPCHArm812QAU/6AOc+l9HolNjGNBLKX/v77b6HQUPRGOjCKdpuDCPLQvn17Wb16tak98+mnn5oBA1Nn0aI6MwPJRgOXl156SdjxfvbZZ/L9998LheTwErz88svSvXt3G2aYe5Ay2a1bN2FHyYRHtgEEgwWL7IfXXntN2rVrZ8UeFu8WLVrIV199ZXbbkApecogO55tRk2batGlWMvT++ecfoXI35Gb69OnGI8Hi6ZAuK4D43GTMmDGG6NEfn3zyiTkepWHDhvLII4+Y+lQcn8JCZaNhC4sABIsxO2jQIEPIJ06caKqCDx8+3Eof8azsbhs3biyNGjUyeDgN8tWvXz/zO1vjF48a73b0IqfYRN9Rk2bEiBE2usjcg/mFZyetv1SpUmbcUECO95s5DzJcunRpK/awDgwZMsTMdxRibNOmjXm/nGq9bKRKlixpxZa5c+dKjx49rjvnQYiZh200vONPPfWUOaya52/atKlUr17dFPGE+EHap0yZ4obXWIlNTAMAJl65cuUYvQ+8+CzsNj0CPXv2NKSGCTAkJMRMzB07dpTWrVtLs2bNhANDy5QpY2MsS9u2bQ2JwAvBIk4l5dGjR5tUYHDBtltNG4zrA/CSszgy0VG7gwWBQlwQLc4Vq1atmrXiYISdmFAgnaT9MimDCyn1kB6wYVG1kW66fft26dOnj0yePNlU7x4/frx8/PHHZmHAg8PEbPOYBiY+jkGB+LHDg8ywy6TWCgU3wQh8bDQ8Mw8//PCVejz8+5lnnjF1aJiYscdWRW7qh0DM8bpGP/Zl8eLFZvM0YcIEG7AYbxqLUkxHMTDnMWacKvA2DGKDBD6QO+oWTZ061RBgSChzHmPIFpmg7lfLli3NIs48N2PGDEN0sA3CdeLEiStH//gbGwrWPvbYY+Y9pkAlcx4F9tasWWMOiaYPGcs2Ghtr5lk8eXjssQvyV7BgQeOpbtWqlZl7XAiRKbGJaQDQYZAGdpHR3fgMLCYdFi1bjTOyGDRNmjQxt2TxZtCwcLP7ZeGwsXuB0DD5f/TRR6ZKJV4AFuoOHToYwsUgZ8dLSWwbDXuohovHin6CTEBKWRBsEk+elednQqEOA40CUywWeG+oR8N4Gjt2rJWQIcSGI0kgUk4NHPQso0aNMsSTiQZvF1oXG42Jj53266+/bggWCyRualz4hFvYREAubDQIH8QbQkGD5LCIQox5p1g0bR3vgVfihRdeMGGx6O8vCyaufcipjUb/QMzBgbnGt+FxXL58uRk/thrjASKBR4uGNwn7atSoYeY/PG62CChhQrytzCl485lrIJy823isIekUk7XRmPMItxNOZaxCOJlnxo0bZzWKwLNCeJln8HT279/f/Ey/MZaXLVtm3jHmGZv6wv/6QInN9QYjLJ0JmEXTN87NjpNKo87hnDYGM7sTBjSVl50dFYyYgc0Awl1r4yVnIOMpopoz92bS5XfsFJiEIViTJk2yfjghR1VwbzDhADU8NrzoNhv9g+sVlz6NlxlvFl4JJiI0CizqNg5kZewyqdAX0Q+TY3fJDg/SbuugRMg3uho8WfxhvODt4/7gQRjIVrE9dD1sFNCx0GcIYiF79Bc2orNBs2aj8e6w82eR9K0UDOHES8H8YytEx/NSnZdNAaTB97BeFic2c7xjthpeaMYGC6YzTgnJs7Fi88KRGrb0G5Aq7GHMggsedEI+bOoIGUKUCU3ZbGyWWA94n/Hc4NFnI2O7sZHjfaKvwAl8cuTIYTYyvE+En11oSmxuBDqxVV4qWwvA9WyhsinaHjwivhkkhBkQMRMeslVFGPcw7tiHHnroKnNZ1CEWhMvcaoi6IYFFihQxRMIrjXFkyzvCM6PdYDFiZ+mFarjYRNiQuDvhKMKYCEDZJDhxeZt9hd4J0se79Morr0iBAgXMqcLokfDW2BalslCjRXAap3OzgXAjM8orcx46RsgUHgDfOY+xjecE742tkDf9wtzCcTi+BBxiTL+hXXOrojyknDmPjS1eJTcaBB3SxwaG8YN2DX2hi4fUKrFxYyDoPf2HgJNi7YXzlfz3lHrlxI4AgniO94jrwYT+wAUvJDoxLxynwfPhocXT5utV8sdzx+aa9BMhRTRkbjX6BmKeJk0ak1DilbkPooPexqae778+UGLj1mDU+yoCioAicD0ECLUQEkKL5HajjAHeAJuZoDd6ZoSzffv2tZYwcSNb8Dwi/ralsbmRLXiyCA0RvnO7UfcIjRQ2EZqy3JTY3AhwRJjEUX1V3TBiNAqk0tps7AwQzUXPfmIChKHbdMsioCMcFV3XQ5yXuDeudJuN8BjhJ3YsTiP2TByaVFGbDZEu941eswYNEnjZ3GWyk2O3HX2njQaJtFXbhfHQtzB+fUO71LxgbNv0BuAu572JXiKB952xayuswFhhYWS3HT3Nmt0uafuEQGw0wsiELwkjRLeF8cLvbKZ7k2LO2MAe38ZYIeyBLslWXSg8MoRRY8IGUTXzzuDBg210k+zatcskTETHhZtDQAnzogGy0RgTjF/Cg9FLo6ARgwzPnj3b6tr033MrsbkZA164cKF5kXCnsUiQbkjs23aBPmqzoF8hEwmxGI1Bg2gN/YJNlzULN+JhsiQc4kDGDzVBEFbbSGn27Td2b0x41LZg0WQiYrfgZLzYeMmde1Dv48knnzRCPmfiZafLjg6dlM3UR4gm44NdPxV/mXzwAjBJo2+x7SLm3YFMkGJNg6iDFcJMtDa2GhMymT/oN9j90xDho/9hHJMya6OxSEF20UFFJ7yk8ZL1SEaSjeaUuGCD5Ctk5t5s5ugnm+neaDR4dtKIfYkWP/Ouo+mzNec5qfBor6K/M2CDeNZW8UJ0YLwreEGi6/bwkjAXUufGRoNckdmIaBhsfPuJuQZBPhu66AkMFmxTYnMjkGGiTMakoz7//POmlgG7XAoy2RLr+tqHUI0XiL/Z0ZC6CsGyXVmWAYwdpL5TpwA8yO5AkOmGYAxxNZMLKdUI/JiESb0GG9uVW8GGVF3IA5lZkGKIDRlkNjNcGDcsjowRvGvsKMnkc1JXbdU98h2/1NqgXg34sJDTT5AJXOc2ssV8bYHYkbHB+AUfUr1ZFBAT22xkGrFYRt9lI5ylz2x5bBDCsiCyUYleU4idN94cmyUu8BKR0gzR9F0Y8W6xsEPQbZS4YCyADRsEshxZB3wb7zV9RZkLG41sI5JFyDhq0KDBVbdkY8nm22YoCvL5ww8/mE2urweYDDawIuPRhbVSic3NBqMzkHjR2N3hMXGzMYjY4bLzh0y4sUA5z49XgpcJ4Ry7OTcFdLxILE5kU5BRwsvvZoPMsDARYgEb6tq41VgEmGAge4QTXKgrceXRSSmGgFL3h3fJqc3kBjbsxKnBBKmiNhM1XGw3cIDo4cXy9XRu2LDBeCwgprYaoR/IC4TPN5yM1xrvHwXybDbGKkUlyTpyGt6ad99912w4yWaz1RBys1EBG1/vGh5qpAmMI1uNkK5Tdd13Q4A3h/WK7FlbDc8MZSzIJiQM5jSkAIxr8FKPja3euMF9eHHYPeEmpuHuI/SCS41Kk/ybcvm2dnYUf/INezGQGdSozZ1QB9VubSyc7B6dgmGEfBjUeAAIL1CUj9ogLOZOUTh/dicvDjtM/qaBC/Vb8N48+OCDZpfFC25r4cSLRnVUGtjgpgUbtFj0DS832NjQH0F48eg5tuAuJ/6ONw1CDAFlIbfhJYFo8j7hPaKxqyPdGpuwh/eN2jE2vFl4jKj94TQ8JdQYYtziUncWTVsVbf35fui1FYEkjIB6bKJ3PpMbRZdYIJ3GAkDcmcmYUANF4Kj4aKOhy4ge20asxsLJYsHkjLbEhuCRKpvO4u0smtiCHU6xMxZMGx4BavhQJIu/fRcq+op+ouGu5cgFGw1cwMdpkBuwYTzRV8SgqTBrg9gwXhg3ToOMo+NwbGGnS1jKBrHhPcLD6BAbbOJdAh/CCjSqD9soisdOl/CGbwMXR7fB73Hjcx6bNkVAEQhYBJTYBGzXqeGKgCKgCCgCioAiEB0BJTY3GxNkbiCMInuBapfULCC04BtPvNk1EvL/ya5hF4wteAHIiEKEaTvDBQ8NsVXS+thxs/smxGAzu8UXV7JaCJWRSYIN/IzYz2Yc3rEHzwjYkBaPLoG/OfbCVljMFxc0HHiK8B4hgCSFmKyx6MLDhByjN7oWmXx4k6hcTUgXwTm22M6kw0Z0R/QL7w9aNbLHEOITmrLZKFeA98zXU0QWJOHD6Oc2+dsu0pfx/vrq5UgFR2PoewK5v+3g+mT5kNoc/ewuUowJ8ZIxZbOhyaLysG/Yn2KBhDijV2L3t11IFNDM+WZZ8m6jk7KtFWN8kBkV/b4cFspJ37bfJxFRYnOjAYg+gEwoBFmEV8h0QVwHseAUYJsNdzkhJwRiaH4gOIjqmJTR4NisAwKpQRS2ZMkSYwtZE6QTt2/f3mRI2Uxppg9I/US8R7iDrA4WLESXTNC2tFDOWMAGzmnCJiY9jnagSirkj0Xchv7IsYXFEQLMOCbDD90N/YXgG62UjVCU7zuC8J0wL8QPkkc4DME34ULbR3EgfOe9gZij8WHsUsKAcU0WpM2GZg5BLO82abxUz0YfxgJKVp3NhkCWsCp/WJAQzZI0wQKFjTYbxAbSi7Da2TBxejQaMsixrcN2nWcmIYBMUPR0hJTRYTJmOKiTcW2zcYwC92c9YlMLQafEBbrD6Flt/rYLMgUGvE9sLJ1sTPqIOUeJjb97II7XZ9AgTmXRZOJjYOOVoDiUzZNuMZtdPycBYxOTHZ4Idpeky+IVoOCarcZAZqFm8iNFlt0KGgnqgqCEtz3hoItASE2qN/cn9ZLJB28bE4DNBullcuEMF0Sz7LjZXXLwIynyEEBbjbHKIkBKM1liEC7qlKAPYwzbToXn9HXS8pn4yCYhKwpvEp5Hm5MxmwTsYGxQv4V3HAIMwalbt6713TdEDyx4r3iX+YM3gvkGUmyzQYbx7LEYQWgYK5yojQfStwCmLZvwTEAa0O7hnea94t22XSCV5yWVmnmP9GXIONgwXtjk2j6TDfLLpgDRPd5G3i02MRBzm+fSOeOATRvrEuOETTdEC6+5zQ23z5hUj82NXlB2tVQoff31182iwC6PHQNF2FhAbTa8RniPED8iUsVtDZmA3FC2unDhwtbMwfXIS81AZsLBBiZgfsdgtlkFmYfGk8UOql69embXAIGgvyBYtlNU8YiwSFJ/gzRryB4LAinoeLZspj4S4qBOCiQGHPBisctj8sEW2+FLiAPuaryfuPWxxymSR0E2Ww1iw6JA2vmOHTtMyIOaG9iA0NmGkDmmZ4Wgs3EBp+7du9uC45r7gA8bOcKGjB82VG42PMMQUeY83isXSvRfeXwyQZnnyHhkLraZWh29DyCh3J81inmPbFA3G+sSxA+yR6q+G0T4v+dXYnOjgcDAYfIjm4IJkBRrFm0IDvUVbDcGDrsDYqkMGl5wdlV4BmyydCY+PFbggFeE0BN/WNDZNdhuaEbY8VMSn7NS2CVAaljQbWs3wIYdC/emZgveCEgfxAJiarMRMiR8gPucGDihOQggISCqMttuEC3GCOSK4wTwOlJkjbFk23uEdgPPGrawWBH2gXThQYpeedcfOHFP3hW0YTQnS4x5xjmqhHR4G4XfyCIkg5ByCTTmErwTFC4ktIutzDO2Cr+xOXLuBS7YwzyDp4T3if5Bv2GjbhZrACEe+sXBhrGLdw1syHjEG0uGpr8btboIfeGtoRFK5tgUPI6MGTyhEGJbRJRNvnN+mHNMCvMM6yTvM15HQvEaivL3yLiF6zNYEBWSVoxAlsXJhUqKVyxHqEalSyYjSorb3OlGhw87cDmy48U17FtI6xagjtdXmGxwU2ML5ILQi4s7BlMfhSJrTIxoNmwL+nzBRPCOzoZwJl4tRIduNXRHLEq8S0x+tsomxPS8EGF23oSC2CTgFbDVGKOEVHzLSrCAU+eHOYf/5/wz58gHf9rF/QhX4ol1WnRbCHXb8ggwpzBmfRtkBhLBHzyNeNxsaPkYG+iOHDLhEApIBf9HowYS75W/G2STzSRzitOww9cW5mBbGjE0NHhenQa5oW/YUEGG8U7TT7bDdCoejsVIZMFECAr7ZHfJLpwduE2thK+ZVABF8FilShWzc2ESYKGy6bFx7GG3yQLF2VUQCnY1bmWLsZuBSOAFYEEAFzIYbEx+MQ0j3Oe84GDDhIQI01YJeF97mGAgWUwuCPvAifHDYaVuNAgWXhLCCniQ0AGx27TtseHZ2V3i7aPAJJ5Y9Db8bMNj4wb2ek9FIIkgoKGoG3U0mSQwTtIuIQ8sEGSU4C1BNGu74TlCHEa4hV0vh/WxyyQub6PysPO8TriFMAfpxJRcJ9sH2xCR2XY9slgioqY6NGJdbEAAySLF7202sMFFS8gQDwkEh10M4wW7bC7gECs0I4R6WKzBh3ADO1D+2CbDpAzj8SSUisuckBjjl9/Z9vaR4YiOBI8JFaEJC5F5g6bEjWNK6JtevXoZwocGipRmdsC2Ckz6viOco0VIDq0RAmu8OWwY3DgHjg0TGkc2TWhaOIAYewjtuuAJMB4+1gBEu4iaHVmCjcrZvn3kePzAgoxCElzQFlJCwTmY2Oa8h7cPbRhaUOwgwsF6yTvmhKks2nki2EIAABiiSURBVKPE5kZgkzaMh4RJGB0LIl1cbxAMmyfdYiMDhlgui4EjHiZlFvEY9rGI22rs+tG0EF/lJWfyxf2JEJRFPW/evLZMMfdhwmPhZnHEJnQJpJ0zGdo+2wvSSXiFsQK5IR2fvqGf0N7YrL2BBwutApOvM4YR7qJzAZ/oJ0r7u9NI22UBgPjiHaFvEFiDCWf/2GosChBeNi2QLDYqTMAIH0kvthVycZ4XcoU9aEbwZpH9gwYIgTd9Z7Ph6QQLiAyePfRZCHbxVEO4bDa8jSyWeDvBiOMwWLgJz7F42kyY4LnxLpIEgCeYcBBnebFpwL7oFa39jRNjBDx4d/BKM04goYR/bCdMsDah64HAME4YL3hAmWfYzNlMmPgPdyU2NxqALE54JHjRYcRkAZHiDBNlkbLZ2P0zEbNwYxc7OwpXQSrICnIEhzZsQjhH1hEED08EWVEIdhEg4glgV2WzsUCyS0Hnw+4bckW2FtoBG6I+32dlAmbnjX4CMgzZw5uGZwIygfjRVsMLQHYC44VJhr4iLIZolnFse8eLDSzgEAk8WeAEmXBIsS1cWDCZiFkIKEjHIgVRZ+PAO8aRKTYb9WsgoYxj7GKzwOYBjyibK5uN7Bp0PmSJ0V94g9nMMZ4ZSzYbcy/JG2DAO03CBvMd7xJj2LZnjTP5WKTx7EEeWA+o04JAlrIKNhvvDmFudJbMedwfnPBe266pg1aNd4n7s4FyCl6ymWM82V4PVGNzk5FI6i4TMZk1vNwIQJmAeMkYVLYbEx5uYgSY6Hz4A1vHe2RTF4CAD8LAgIahQ2oIeyAwZOdi2/XoZNuwS6B/qLuBfgIiYTt7DRxwnbOLwy4mHnRILN6EOWw252R6CB4LOMSPMQ0BtXkasfPMhH/AAFE3Y5jwLpk3iL5tp/BSygHChwAUfNj9s3lgcrZZRBFs8M5AGpzTkPGMOIuU7Q0U3mDmGBYoiBb3p8/IprOVFeWMF94b5l+8NhQx5HBSNnR4RCFaNsPv2MQ4hZDjtYF0gg2hXpJJbG+gIDMQP7yLbCYJHVLLBlJuKyvK6SdIOKFciB92sUFgs4BNkD4XkjjUY3OzhQbXMC84MUNc2OwU3CA12MlOk8kYFyg/E+KAnbswcMxiwEBmUmYx54ViAmK350YjW4ywBt4ASB47CDdizTw7iyWLFGQYbKjrgGfCDWyYYFiYIHrYRbooYR/b5NMZEyya7C4hxxBRiLDtBcqxhbRiFgUaoRfGjwtuc/Mu00e823hDIRGQPlz6tsMtjFe8sRAHUokheWhr8E64kQ2Kd5x5hfeb94cwEATLjfoxYOMUJiVLirFCaAyvlk1PLOOVpBYyP9Fi8TP3x5sF2XJjPeBdYp1knsETTAIH6wMVq11oSmxiAp0FgIFr48Ts2HQ6EwyLtRuTbnT7YOdoJGycUn0zbBAWsmtxK0Mtun1k2LAQ2BQIx4QRCyW2sBDZLsIXkz1MvBBO216ZmGxhgwI+theim41l/p96WSQsMK4hE+ih3GoIvek3vCakMrtByp1nZyxTxwYPJCTYdggqeh+gDyOkyzqBHMC2CN+xh3FMZiq48LONlPMbjUecAHiq2UzhWXOp6jAmKrGJqaNw2+OVwQ3KjgnXPTsFtxqHz6HdwA6ODnDroEmen3AGjJxjFKjf4NZhitiCaxi3KzsXBMv0l1sLFt48Ut0hn0x2HO/g1kQD2WNiITRIZguiareq6dJPCN4Jozr9RBaUbeGy8+46u1w0NRQSQ6/h1sLkO5+weSHDhcKSaBRYPCGlNo9KcexhrkH3Q0kACjlSr4TNg1slAtDysaFCr8a44ZgF7LJ91hn4oGEhI5X3izkQjQ2ibzwUthsVh/GAMg+zXlH7By++GxtyPLB4GPHkMydTNJBQvEtzoBKbmAYjDJiMGurX4Npjl0CaLGEowhvEem3G4dEh4EEiy4YXnEWU3ThuUSYcdBy2Gi82+ghizAxidi7UZ4FUMCnbPE2bBZwdAhkCTH70E/YRhmLRop9sLqCMGTQsYMMOCvtYmFg8wcYWOWaSIduHBQpb8LDRZ0zEkGR2Uja9XIxdcEHzxCKJZg3PBOEXhIX0ky3PEjiQmsp7jR4LbOgrQrrYxYJlm+iABYvBtm3bzHil8CXZSIRhbFQe9p07eJ8gnmT3MWZZONFNsFCRhWOzMc8RzmDBZPxA/ChxAcEhicL2mXTOoch4kJhf0P2QpIA3Eq2NzUa2LsJq+gVNIdiwPqEptF39nRAdiRKkwjOWwYUIA1pDtGwuePeV2MR2MBKL56VH2Id4zXbqo6+dxJtZIJj42DEQ17SdYu3YQw0b3NacKwM+7CLccqEj/mTxdPoJLQeCOrcafURmEgI6JkNCDW6FqVgoEXozASI6Z+y4seOlLyAXpDKzWWDhZqfplucPAohOgYWC1FQ8JbYrM6OZ41BQdFkQHBZzNjB4umxnRZG+zGLJe0Pmj5MVxcbBdlYUmyZIlpMJiseISutuZUWR4QOJoY8QVztZUZxabzsrCiIFHnhrIOncn7mPcJDtrCjuCR540CEzvllR2KZZUW6tQDe4LwdesniTAcSLzWCi40iFdKOxCOAJwBaEhmTbQLJsCzDZTfFCYwtZYni5qFFCyMGmN8vpAxZtCB9hRISPeEogoKSi2254ACAzDjbE4tlVsWDZ3r2g14B0sljRNxArxMxkLLhBbCAOeLYgWoQUmJjZ7dkucMaYgHhCOCE0jB1sgUzgQbLZ8Djyh/5hzLIYQLboN0fcbMsevCPMK2T+sFghaGZBZ/GyffAvWg1IBDVrOHuNUC/VsynCCdmxreHgnrxHlAQg3RrS55BQvOk2G95ONrPgQVYsdvAeUdfGdh0bIgoIvCHhEC7IKAJmyqSwgXFho6sem5gGI6ycgkfspBDNsdOmki0THkcZ2BbxsrNFcU7ohwUcNyg7KsIJtneXeGfIHgEXinlBrEjvI85se0HAQwOpQkAHeXBqyGAL4ktb4Q1nDEGqnGKBeAAgM5BgwnOEOGw1iBWp1YQQIDKEVCF4eEUg5owfm41Cb0zEeEdYGOg3ZxK2Xc2WEAuhSsJjTMiEfsgCYlfplg4J8skiwOYJXQLhBNz77MJtEz76CjJB6AfBrlMfi/nQ5hh2xiceRrxIvNtsCtDQkWnDfGibmCM8Z9HG48icDDaELSGDtstKgAchJ7RZjGP6hncdkm5bpM98Qy01Nt2sT6xL6DAhgGjaXGhKbGICHSKDSBatAvU+qFFgU5MQ3SZSGxmwDF4GECW03WoIUQl/QWjYpbh5uCO7WkSEkCyKz7FTsU06nX7AgwUWePfYRYENxMaNBnFg/KLZoM4FXgg3RKjOs+OB4D0iBAYpJt3cdnFAxxZ22vQNHk68Vgjy3Up99x0bZB8RliME5ZwYbbOauK8teBrpM7KiaGg5bHtHfO1Bs8GcwwKKno/igW41yA3Y8I4xbli4bWnnoj8zJB3Sx6YOTQuVvdGJudUIReH5dM7Ia9y4sVumKLGJCXk8I7BgBg6LAoMFJor4koWdTCm8AraaczQ9Qix23ywKvGDsNCFcLFq2vBPsVpj4mIRxT4MVuxZc17hBcRfbEl8S/sJtTt/gxmexgpSy42RhZ0dlc/fCLhdscN0TwmSxYsIhbOlgY2MRhWSBC2MEIowHElEfYkt2nIwZm5Wq0UqADZ41drdkbdBnTMRkkzjZZDbeJzBBPEzoh1APHgBHIwA+kAlbOijGLxos7mn7fLXoWDNu8RZVrFjRarHP6/U5Wj28aTYTI65nC14sdIxkOrqZ9o59EF/GK5EDtxvzDMdMMJ+4pfG8DgZKbGI7OJgIedmozEnIxfYZLr52QnQgOSyeLBQsGLZdoY49vGRg4ogwYexupVxjE7sGbKJ/WMRtVwT17Se0JKSG4jkhuwRs3PIoQfgITzEREfJA62Lble+LDf2DvgX9BCEzQnZuNMgFOhZsgZDSX7YKcNIPEAkWKSqIM14Jh7mhUaOYJCEe9FfcHzLOPOeCPsIMA7zS4IPuiUxUtEeQP1sbON+xiBcWzyepy9jAJg7vuRvYIOLGg0ZYmfuzuWWT7QYxxrNI/0D2IKB4rDnHi/Fja3OrxOYWZ00IDbtNwh4sDlSaZAKgA203vCXYgz6AxQB9DTteBFtUcbXZIDK88GQgsSCAC/oNQkJuVL6k7gY7KzID8E6wQBBmsH3uD31A/J3S6xAs3NaMFwcbm0dfYAseAbRQpDYTzmRCpMAZwlAb3iPfMYl3D+KJGx/BI54RbGERJcRgsxFmYcxgC+SKcAJ9xAn1tkILhFa4P1oW3mcWA95vsn7wwpLabKvyMIsUtqChQxTL2EAzgbaQRYv322Z9FHRHiIfxxLKB27Rpk/HgsKjTPyyitsavgw0bSAi5gw3p1fQP2NiSKvAOgQvhOYS5/JsMR9YAPNaQL0iyrcaYYT0irItdEGRIH5o+vMIQdxeaemxiAp0QFC8QLxduayZgBg4vNgzVdoM4sKuElbP7p2YMiyUufNveEUR7kDzCYQjY2L0weHHT2t414DpHu4HngdAhEx7phoR9bC+UjAlI3fz5882uEsLHogD5BBub2VDEuOkXCA2TMh4+tCUUd0T/Y9udjj6iT58+5j2CEKPPYgdOf9kubMbhn0zC7CohoGi02KSAje3MwpjmETxpiNAJgYMTCQxuNbLGsIcjDNBF2T63yve5mYdZzPEOk43JpsEWAY0Jf9LzkQWADcQcAuZWg4AyZhDok0xBfTO3Gl5qxg2RBOr+4HWzOff999xKbGIaAOgT0JCQPYJew/ZCEN0mdtos4uzkbGojYsKGnTb4QPxs6oxisoVdHNiwu+UMJDcb8WbGDCENBIVuLpJoavAAQHDItrG5g4upDzhPjMnX8Xa62U+kmeNN41wdL+gUHCzQcJABhNaFtFmwIjxHxqHtxoJNSA5PNWcANWnSxNjihhiUUCGlLcimw0MBUSdkxztme1NHP+CRgGziRYJkUQX+qaeeMoUvbTcK4uGtYewQZkZUTaKJ7Uw6npv+YQOOB4c5mc0ltjD/uJAooMTG9mDU+ykCioAiAAJ4hKlBBaEhJIdXAg8knhqIsc0FgTAu3lgIKN5OwrmEWggrUK7AtmYCLx9hQTxreEDR+1DiAo2azYQA+gnBOUXv8Mai9+Hf2Iau0TY2bJy4N3o97g/xQ0eIeNdm1XdwYTOHB5SK1GxySZZAowUJRhrh4oZKiY1OsYqAIqAIuIEAu36EyoQK+Zv6Ouh83BAPox9kUWJxIvuTEAuLpRsCWfqCGigIZclUQw+GZoNQpm2NGragU+P8N/QshC4dPYsb2KDBQjtI+B0CQegdz5VtGYBDbBgreGQZt4SbyRrGFjcTE/QQTDdmM72nIqAIKAL/7XgJG+IBwHPDz5wTxSKBCJSwMwJiG43dN/cnQQFb+DeZfBAuhPiUT7BZCwkSQX0WPAJgAvlDX0hog2KKhMVsnQMHFnhGCM05R+kQ+iFciHcNDZ2tE8cRnNNP6MMQvSOTgOygE2O8IKq2qVujjyDD1NOhf9DQEY5Ck4XXkRCdbW+fEhsbM4beQxFQBBSBWCJASQmyDamxw66X0JBbDT0J5QHQ/LBwc7yCW43FHO0GYlSONkDUbHMBj/7ceCkIBxFGhNzYPqzU1x6IDUSHStVUI6aqt1uNcCrZhoxjNEAunR2ooSi3BoDeVxFQBBQBEEAQSxYJCQIIQTmOAz0J3hrbh4NiC54AsgwREZMowGJJ2QTbolQ8JQ55wGPCGXCEgvAiIZS1nW2DGJ+sIzw3kD70LoTMCL/YPo6D1GrO7kIbRbYYKeiIdcEHHZDNRj9x7htknNRvvGwvvfSSycBE/O5CWEqJjc0BoPdSBBQBRcBBgPAKGgUySjiygPpPiFRx4dusGYM9hBAoiscCyb2pto4t6DdcOJ3ZCGLxzCBkJixFdioaILCxnaWKNwRs0PeABRk/Tu0w20JmCBUaG/qFI0oQECMm5mfbtcwgNGSo4Zlx+skpceFyxqwSG51mFQFFQBFwAwGOmqAmFNkjiFPdbJAsdCMQB9sHk8b03NRCQe9DvS43zz/CNsIr6I0QMrt1/puDEfWxIDcQGnRPbjaIDWEwvEd4imxpnmLxzEpsYgGSfkQRUAQUAUVAEVAEAgMBJTaB0U9qpSKgCCgCioAioAjEAgElNrEAST+iCCgCioAioAgoAoGBgBKbwOgntVIRUAQUAUVAEVAEYoGAEptYgKQfUQQUAUVAEVAEFIHAQECJTWD0k1qpCCgCioAioAgoArFAQIlNLEDSjygCioAioAgoAopAYCCgxCYw+kmtVAQSHwKcM8M5Mk7BNepi8DtOc3bOl+F3FGjjM7dy5sx3330nmzdvNocF2jwtO/H1lj6RIhAwCCixCZiuUkMVgUSEAIf5UU12x44d5jwkTrT+448/zGF+lMv/8MMPTRVcysaPGTPGfCZ//vxxRqBNmzbmuxxV4MZpzHE2WL+gCCgC8UVAiU18EdTvKwKKwK0h0L9/fxk4cKCppEoVVU5O7tGjhzl3h0qvVDJ95JFHZN++febcIkranz17Vo4fP248OLlz577qxlTP5bBESFKmTJnM/3Xq1MmcpcP5S3h8+Ez27Nm9VCX11sDTbykCisD1EFBio2NDEVAE3EFg/vz55qwkTo3mzBlIDGX9OTRv2bJlpoR9iRIlpFmzZubwQU4KfuWVV2Tx4sWSLl066dOnjwkx8fkRI0bIm2++acrflyxZUkaPHm0IEsSG+6xbt07at28v06ZNMySpWLFi7jy03lURUAT8jYASG38jrNdXBBSBmBHgdGRICCcB9+3bV8qVKyf333+/TJo0SUaOHCkVK1aUsmXLyqxZs8zv+YPmZty4cfLbb7+Zw/8gLYSsateuLXiACGV16dJFDh8+LEuWLJGuXbuak4cJe0F8vvrqK0OUtCkCikCiRUCJTaLtWn0wRSAAEODU5JMnTxrS0bZtW+Np6dixo1SvXl2qVKki3bt3N96WyMhIQ4L4U6pUKfOdmTNnytChQ83/QXI4iI8Q1KpVq2TTpk0mhDVo0CBzSjSN06GnT58eAKioiYqAIhAPBJTYxAM8/aoioAjEEwFEwgiEGzduLMuXL5eFCxcaj8vGjRuNhoYTsNHb7N2713hvChcuLEWKFDFemvTp00vr1q1N2Kp3797GaxMcHGyyn3LkyCEDBgwwniA8PoS0Vq5cKfPmzTPX0aYIKAKJFgElNom2a/XBFIEAQAAy06BBA2Np/fr15dtvv5UJEyYY7w3kBQ1Nv379JCQkxHhwEP6OHz/ekBc+i0Zn165dgucHIoNWZ+fOnUaH061bN6OxIWw1ZcoU47EhnDVx4kSjy9GmCCgCiRIBJTaJslv1oRSBAEGALKU6derIhg0bTNjo1VdfNSJhQlFhYWEmVdshPmhl+H8+S4YTZGbw4MEmDRzPzJAhQ+T06dOSM2dO6dy5s/Tq1cuEtebOnStbt241niGI0pw5c6Rhw4YBgpCaqQgoAnFEQIlNHAHTjysCikACI3DgwAEJDQ01WVBkO1HjZvfu3eZvSAsF+5x24sQJk7INscmXL99VRfcIV507d86Eo/LmzWu+QpYUBKlAgQKm0B/enaxZs0q2bNkS+Cn0coqAIuARBJTYeKQj1AxFQBFQBBQBRUARiD8CSmzij6FeQRFQBBQBRUARUAQ8goASG490hJqhCCgCioAioAgoAvFHQIlN/DHUKygCioAioAgoAoqARxBQYuORjlAzFAFFQBFQBBQBRSD+CCixiT+GegVFQBFQBBQBRUAR8AgCSmw80hFqhiKgCCgCioAioAjEHwElNvHHUK+gCCgCioAioAgoAh5BQImNRzpCzVAEFAFFQBFQBBSB+COgxCb+GOoVFAFFQBFQBBQBRcAjCCix8UhHqBmKgCKgCCgCioAiEH8ElNjEH0O9giKgCCgCioAioAh4BAElNh7pCDVDEVAEFAFFQBFQBOKPgBKb+GOoV1AEFAFFQBFQBBQBjyCgxMYjHaFmKAKKgCKgCCgCikD8EVBiE38M9QqKgCKgCCgCioAi4BEElNh4pCPUDEVAEVAEFAFFQBGIPwJKbOKPoV5BEVAEFAFFQBFQBDyCgBIbj3SEmqEIKAKKgCKgCCgC8UdAiU38MdQrKAKKgCKgCCgCioBHEFBi45GOUDMUAUVAEVAEFAFFIP4IKLGJP4Z6BUVAEVAEFAFFQBHwCAJKbDzSEWqGIqAIKAKKgCKgCMQfASU28cdQr6AIKAKKgCKgCCgCHkFAiY1HOkLNUAQUAUVAEVAEFIH4I6DEJv4Y6hUUAUVAEVAEFAFFwCMIKLHxSEeoGYqAIqAIKAKKgCIQfwSU2MQfQ72CIqAIKAKKgCKgCHgEgXbJLl269LxHjFEzFAFFQBFQBBQBRUARiA8Cy/4fsHGLhtGB7hgAAAAASUVORK5CYII="/>
          <p:cNvSpPr/>
          <p:nvPr/>
        </p:nvSpPr>
        <p:spPr>
          <a:xfrm>
            <a:off x="1524000" y="857250"/>
            <a:ext cx="228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a:solidFill>
                <a:srgbClr val="000000"/>
              </a:solidFill>
              <a:latin typeface="Calibri"/>
              <a:ea typeface="Calibri"/>
              <a:cs typeface="Calibri"/>
              <a:sym typeface="Calibri"/>
            </a:endParaRPr>
          </a:p>
        </p:txBody>
      </p:sp>
      <p:pic>
        <p:nvPicPr>
          <p:cNvPr id="328" name="Google Shape;328;p17"/>
          <p:cNvPicPr preferRelativeResize="0"/>
          <p:nvPr/>
        </p:nvPicPr>
        <p:blipFill rotWithShape="1">
          <a:blip r:embed="rId3">
            <a:alphaModFix/>
          </a:blip>
          <a:srcRect/>
          <a:stretch/>
        </p:blipFill>
        <p:spPr>
          <a:xfrm>
            <a:off x="6760467" y="2781301"/>
            <a:ext cx="3588083" cy="2742866"/>
          </a:xfrm>
          <a:prstGeom prst="rect">
            <a:avLst/>
          </a:prstGeom>
          <a:noFill/>
          <a:ln>
            <a:noFill/>
          </a:ln>
        </p:spPr>
      </p:pic>
      <p:pic>
        <p:nvPicPr>
          <p:cNvPr id="329" name="Google Shape;329;p17"/>
          <p:cNvPicPr preferRelativeResize="0"/>
          <p:nvPr/>
        </p:nvPicPr>
        <p:blipFill rotWithShape="1">
          <a:blip r:embed="rId4">
            <a:alphaModFix/>
          </a:blip>
          <a:srcRect/>
          <a:stretch/>
        </p:blipFill>
        <p:spPr>
          <a:xfrm>
            <a:off x="4443914" y="2862471"/>
            <a:ext cx="2057150" cy="2661697"/>
          </a:xfrm>
          <a:prstGeom prst="rect">
            <a:avLst/>
          </a:prstGeom>
          <a:noFill/>
          <a:ln>
            <a:noFill/>
          </a:ln>
        </p:spPr>
      </p:pic>
      <p:sp>
        <p:nvSpPr>
          <p:cNvPr id="330" name="Google Shape;330;p17"/>
          <p:cNvSpPr txBox="1"/>
          <p:nvPr/>
        </p:nvSpPr>
        <p:spPr>
          <a:xfrm>
            <a:off x="4815870" y="6282193"/>
            <a:ext cx="590463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02060"/>
                </a:solidFill>
                <a:latin typeface="Calibri"/>
                <a:ea typeface="Calibri"/>
                <a:cs typeface="Calibri"/>
                <a:sym typeface="Calibri"/>
              </a:rPr>
              <a:t>Spread:  </a:t>
            </a:r>
            <a:r>
              <a:rPr lang="en-GB" sz="1400">
                <a:solidFill>
                  <a:srgbClr val="002060"/>
                </a:solidFill>
                <a:latin typeface="Calibri"/>
                <a:ea typeface="Calibri"/>
                <a:cs typeface="Calibri"/>
                <a:sym typeface="Calibri"/>
              </a:rPr>
              <a:t>Paths for All to train staff in a further 18 care homes within NHSGGC</a:t>
            </a:r>
            <a:endParaRPr/>
          </a:p>
        </p:txBody>
      </p:sp>
      <p:sp>
        <p:nvSpPr>
          <p:cNvPr id="331" name="Google Shape;331;p17"/>
          <p:cNvSpPr/>
          <p:nvPr/>
        </p:nvSpPr>
        <p:spPr>
          <a:xfrm>
            <a:off x="4161955" y="2706719"/>
            <a:ext cx="7390198" cy="3484675"/>
          </a:xfrm>
          <a:prstGeom prst="roundRect">
            <a:avLst>
              <a:gd name="adj" fmla="val 16667"/>
            </a:avLst>
          </a:prstGeom>
          <a:solidFill>
            <a:srgbClr val="B8D98E"/>
          </a:solidFill>
          <a:ln w="12700" cap="flat" cmpd="sng">
            <a:solidFill>
              <a:srgbClr val="15705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1400">
                <a:solidFill>
                  <a:srgbClr val="092869"/>
                </a:solidFill>
                <a:latin typeface="Calibri"/>
                <a:ea typeface="Calibri"/>
                <a:cs typeface="Calibri"/>
                <a:sym typeface="Calibri"/>
              </a:rPr>
              <a:t>Feedback from resident’s daughter</a:t>
            </a:r>
            <a:endParaRPr/>
          </a:p>
          <a:p>
            <a:pPr marL="0" marR="0" lvl="0" indent="0" algn="l" rtl="0">
              <a:lnSpc>
                <a:spcPct val="90000"/>
              </a:lnSpc>
              <a:spcBef>
                <a:spcPts val="0"/>
              </a:spcBef>
              <a:spcAft>
                <a:spcPts val="0"/>
              </a:spcAft>
              <a:buNone/>
            </a:pPr>
            <a:endParaRPr sz="1400">
              <a:solidFill>
                <a:srgbClr val="092869"/>
              </a:solidFill>
              <a:latin typeface="Calibri"/>
              <a:ea typeface="Calibri"/>
              <a:cs typeface="Calibri"/>
              <a:sym typeface="Calibri"/>
            </a:endParaRPr>
          </a:p>
          <a:p>
            <a:pPr marL="0" marR="0" lvl="0" indent="0" algn="l" rtl="0">
              <a:lnSpc>
                <a:spcPct val="90000"/>
              </a:lnSpc>
              <a:spcBef>
                <a:spcPts val="0"/>
              </a:spcBef>
              <a:spcAft>
                <a:spcPts val="0"/>
              </a:spcAft>
              <a:buNone/>
            </a:pPr>
            <a:r>
              <a:rPr lang="en-GB" sz="1400">
                <a:solidFill>
                  <a:srgbClr val="092869"/>
                </a:solidFill>
                <a:latin typeface="Calibri"/>
                <a:ea typeface="Calibri"/>
                <a:cs typeface="Calibri"/>
                <a:sym typeface="Calibri"/>
              </a:rPr>
              <a:t>My mum had a stroke and was in hospital for about six weeks. When she was discharged she struggled to get up out of a chair and walk. </a:t>
            </a:r>
            <a:endParaRPr/>
          </a:p>
          <a:p>
            <a:pPr marL="0" marR="0" lvl="0" indent="0" algn="l" rtl="0">
              <a:lnSpc>
                <a:spcPct val="90000"/>
              </a:lnSpc>
              <a:spcBef>
                <a:spcPts val="0"/>
              </a:spcBef>
              <a:spcAft>
                <a:spcPts val="0"/>
              </a:spcAft>
              <a:buNone/>
            </a:pPr>
            <a:r>
              <a:rPr lang="en-GB" sz="1400">
                <a:solidFill>
                  <a:srgbClr val="092869"/>
                </a:solidFill>
                <a:latin typeface="Calibri"/>
                <a:ea typeface="Calibri"/>
                <a:cs typeface="Calibri"/>
                <a:sym typeface="Calibri"/>
              </a:rPr>
              <a:t>We are so grateful that mums care home has partnered with your team to come into the home and show residents how exercises can help. </a:t>
            </a:r>
            <a:endParaRPr/>
          </a:p>
          <a:p>
            <a:pPr marL="0" marR="0" lvl="0" indent="0" algn="l" rtl="0">
              <a:lnSpc>
                <a:spcPct val="90000"/>
              </a:lnSpc>
              <a:spcBef>
                <a:spcPts val="0"/>
              </a:spcBef>
              <a:spcAft>
                <a:spcPts val="0"/>
              </a:spcAft>
              <a:buNone/>
            </a:pPr>
            <a:r>
              <a:rPr lang="en-GB" sz="1400">
                <a:solidFill>
                  <a:srgbClr val="092869"/>
                </a:solidFill>
                <a:latin typeface="Calibri"/>
                <a:ea typeface="Calibri"/>
                <a:cs typeface="Calibri"/>
                <a:sym typeface="Calibri"/>
              </a:rPr>
              <a:t>She attends classes three times a week, she loves going along as it is quite sociable too!</a:t>
            </a:r>
            <a:endParaRPr/>
          </a:p>
          <a:p>
            <a:pPr marL="0" marR="0" lvl="0" indent="0" algn="l" rtl="0">
              <a:lnSpc>
                <a:spcPct val="90000"/>
              </a:lnSpc>
              <a:spcBef>
                <a:spcPts val="0"/>
              </a:spcBef>
              <a:spcAft>
                <a:spcPts val="0"/>
              </a:spcAft>
              <a:buNone/>
            </a:pPr>
            <a:endParaRPr sz="1400">
              <a:solidFill>
                <a:srgbClr val="092869"/>
              </a:solidFill>
              <a:latin typeface="Calibri"/>
              <a:ea typeface="Calibri"/>
              <a:cs typeface="Calibri"/>
              <a:sym typeface="Calibri"/>
            </a:endParaRPr>
          </a:p>
          <a:p>
            <a:pPr marL="0" marR="0" lvl="0" indent="0" algn="l" rtl="0">
              <a:lnSpc>
                <a:spcPct val="90000"/>
              </a:lnSpc>
              <a:spcBef>
                <a:spcPts val="0"/>
              </a:spcBef>
              <a:spcAft>
                <a:spcPts val="0"/>
              </a:spcAft>
              <a:buNone/>
            </a:pPr>
            <a:r>
              <a:rPr lang="en-GB" sz="1400">
                <a:solidFill>
                  <a:srgbClr val="092869"/>
                </a:solidFill>
                <a:latin typeface="Calibri"/>
                <a:ea typeface="Calibri"/>
                <a:cs typeface="Calibri"/>
                <a:sym typeface="Calibri"/>
              </a:rPr>
              <a:t>At first she needed help to stand up and she found it difficult to walk and keep her balance. She faithfully did these simple exercises and she was able to do more each week. Her balance is much better now although she still walks with a zimmer. Sometimes she forgets she needs the zimmer and has been ‘caught’ walking without it!. </a:t>
            </a:r>
            <a:endParaRPr/>
          </a:p>
          <a:p>
            <a:pPr marL="0" marR="0" lvl="0" indent="0" algn="l" rtl="0">
              <a:lnSpc>
                <a:spcPct val="90000"/>
              </a:lnSpc>
              <a:spcBef>
                <a:spcPts val="0"/>
              </a:spcBef>
              <a:spcAft>
                <a:spcPts val="0"/>
              </a:spcAft>
              <a:buNone/>
            </a:pPr>
            <a:r>
              <a:rPr lang="en-GB" sz="1400">
                <a:solidFill>
                  <a:srgbClr val="092869"/>
                </a:solidFill>
                <a:latin typeface="Calibri"/>
                <a:ea typeface="Calibri"/>
                <a:cs typeface="Calibri"/>
                <a:sym typeface="Calibri"/>
              </a:rPr>
              <a:t>In the last 4 weeks she has been walking more, she can walk right round the unit at a good pace. In fact I believe she walks better now than she did before she had her stroke. </a:t>
            </a:r>
            <a:endParaRPr/>
          </a:p>
          <a:p>
            <a:pPr marL="0" marR="0" lvl="0" indent="0" algn="l" rtl="0">
              <a:lnSpc>
                <a:spcPct val="90000"/>
              </a:lnSpc>
              <a:spcBef>
                <a:spcPts val="0"/>
              </a:spcBef>
              <a:spcAft>
                <a:spcPts val="0"/>
              </a:spcAft>
              <a:buNone/>
            </a:pPr>
            <a:endParaRPr sz="1400">
              <a:solidFill>
                <a:srgbClr val="092869"/>
              </a:solidFill>
              <a:latin typeface="Calibri"/>
              <a:ea typeface="Calibri"/>
              <a:cs typeface="Calibri"/>
              <a:sym typeface="Calibri"/>
            </a:endParaRPr>
          </a:p>
          <a:p>
            <a:pPr marL="0" marR="0" lvl="0" indent="0" algn="l" rtl="0">
              <a:lnSpc>
                <a:spcPct val="90000"/>
              </a:lnSpc>
              <a:spcBef>
                <a:spcPts val="0"/>
              </a:spcBef>
              <a:spcAft>
                <a:spcPts val="0"/>
              </a:spcAft>
              <a:buNone/>
            </a:pPr>
            <a:r>
              <a:rPr lang="en-GB" sz="1400">
                <a:solidFill>
                  <a:srgbClr val="092869"/>
                </a:solidFill>
                <a:latin typeface="Calibri"/>
                <a:ea typeface="Calibri"/>
                <a:cs typeface="Calibri"/>
                <a:sym typeface="Calibri"/>
              </a:rPr>
              <a:t>Thank you for helping get some of her independence back.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 calcmode="lin" valueType="num">
                                      <p:cBhvr additive="base">
                                        <p:cTn id="7" dur="500"/>
                                        <p:tgtEl>
                                          <p:spTgt spid="3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8"/>
          <p:cNvSpPr/>
          <p:nvPr/>
        </p:nvSpPr>
        <p:spPr>
          <a:xfrm>
            <a:off x="3772268" y="298521"/>
            <a:ext cx="4685426" cy="468425"/>
          </a:xfrm>
          <a:prstGeom prst="roundRect">
            <a:avLst>
              <a:gd name="adj" fmla="val 16667"/>
            </a:avLst>
          </a:prstGeom>
          <a:solidFill>
            <a:srgbClr val="0391BF"/>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sz="2800">
                <a:solidFill>
                  <a:srgbClr val="FFFFFF"/>
                </a:solidFill>
                <a:latin typeface="Calibri"/>
                <a:ea typeface="Calibri"/>
                <a:cs typeface="Calibri"/>
                <a:sym typeface="Calibri"/>
              </a:rPr>
              <a:t>Hydration </a:t>
            </a:r>
            <a:r>
              <a:rPr lang="en-GB" sz="2100">
                <a:solidFill>
                  <a:srgbClr val="FFFFFF"/>
                </a:solidFill>
                <a:latin typeface="Arial"/>
                <a:ea typeface="Arial"/>
                <a:cs typeface="Arial"/>
                <a:sym typeface="Arial"/>
              </a:rPr>
              <a:t> </a:t>
            </a:r>
            <a:endParaRPr/>
          </a:p>
        </p:txBody>
      </p:sp>
      <p:sp>
        <p:nvSpPr>
          <p:cNvPr id="338" name="Google Shape;338;p18"/>
          <p:cNvSpPr txBox="1"/>
          <p:nvPr/>
        </p:nvSpPr>
        <p:spPr>
          <a:xfrm>
            <a:off x="3026177" y="841166"/>
            <a:ext cx="8234504" cy="1354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Problem identified</a:t>
            </a:r>
            <a:r>
              <a:rPr lang="en-GB" sz="1400">
                <a:solidFill>
                  <a:srgbClr val="092869"/>
                </a:solidFill>
                <a:latin typeface="Calibri"/>
                <a:ea typeface="Calibri"/>
                <a:cs typeface="Calibri"/>
                <a:sym typeface="Calibri"/>
              </a:rPr>
              <a:t>: Increase in the number of residents experiencing urinary tract infections  </a:t>
            </a:r>
            <a:endParaRPr/>
          </a:p>
          <a:p>
            <a:pPr marL="0" marR="0" lvl="0" indent="0" algn="l" rtl="0">
              <a:spcBef>
                <a:spcPts val="0"/>
              </a:spcBef>
              <a:spcAft>
                <a:spcPts val="0"/>
              </a:spcAft>
              <a:buNone/>
            </a:pPr>
            <a:endParaRPr sz="1400">
              <a:solidFill>
                <a:srgbClr val="092869"/>
              </a:solidFill>
              <a:latin typeface="Calibri"/>
              <a:ea typeface="Calibri"/>
              <a:cs typeface="Calibri"/>
              <a:sym typeface="Calibri"/>
            </a:endParaRPr>
          </a:p>
          <a:p>
            <a:pPr marL="0" marR="0" lvl="0" indent="0" algn="l" rtl="0">
              <a:spcBef>
                <a:spcPts val="0"/>
              </a:spcBef>
              <a:spcAft>
                <a:spcPts val="0"/>
              </a:spcAft>
              <a:buNone/>
            </a:pPr>
            <a:r>
              <a:rPr lang="en-GB" sz="1400" b="1">
                <a:solidFill>
                  <a:srgbClr val="092869"/>
                </a:solidFill>
                <a:latin typeface="Calibri"/>
                <a:ea typeface="Calibri"/>
                <a:cs typeface="Calibri"/>
                <a:sym typeface="Calibri"/>
              </a:rPr>
              <a:t>Aim</a:t>
            </a:r>
            <a:r>
              <a:rPr lang="en-GB" sz="1400">
                <a:solidFill>
                  <a:srgbClr val="092869"/>
                </a:solidFill>
                <a:latin typeface="Calibri"/>
                <a:ea typeface="Calibri"/>
                <a:cs typeface="Calibri"/>
                <a:sym typeface="Calibri"/>
              </a:rPr>
              <a:t>: By November 2023 there will be a 10% increase in fluid intake for the 5 residents with the most frequent instance of UTI aligned with the Scottish Government ‘</a:t>
            </a:r>
            <a:r>
              <a:rPr lang="en-GB" sz="1400" u="sng">
                <a:solidFill>
                  <a:srgbClr val="09286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Health Care Framework: My Health My Care My Home</a:t>
            </a:r>
            <a:r>
              <a:rPr lang="en-GB" sz="1400">
                <a:solidFill>
                  <a:srgbClr val="092869"/>
                </a:solidFill>
                <a:latin typeface="Calibri"/>
                <a:ea typeface="Calibri"/>
                <a:cs typeface="Calibri"/>
                <a:sym typeface="Calibri"/>
              </a:rPr>
              <a:t>’ (2022) and ‘</a:t>
            </a:r>
            <a:r>
              <a:rPr lang="en-GB" sz="1400" u="sng">
                <a:solidFill>
                  <a:srgbClr val="0928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Eating and Drinking Well in Care</a:t>
            </a:r>
            <a:r>
              <a:rPr lang="en-GB" sz="1400">
                <a:solidFill>
                  <a:srgbClr val="092869"/>
                </a:solidFill>
                <a:latin typeface="Calibri"/>
                <a:ea typeface="Calibri"/>
                <a:cs typeface="Calibri"/>
                <a:sym typeface="Calibri"/>
              </a:rPr>
              <a:t>’ (Care Inspectorate, 2018).</a:t>
            </a:r>
            <a:endParaRPr/>
          </a:p>
          <a:p>
            <a:pPr marL="0" marR="0" lvl="0" indent="0" algn="l" rtl="0">
              <a:spcBef>
                <a:spcPts val="0"/>
              </a:spcBef>
              <a:spcAft>
                <a:spcPts val="0"/>
              </a:spcAft>
              <a:buNone/>
            </a:pPr>
            <a:endParaRPr sz="1200">
              <a:solidFill>
                <a:srgbClr val="092869"/>
              </a:solidFill>
              <a:latin typeface="Arial"/>
              <a:ea typeface="Arial"/>
              <a:cs typeface="Arial"/>
              <a:sym typeface="Arial"/>
            </a:endParaRPr>
          </a:p>
        </p:txBody>
      </p:sp>
      <p:sp>
        <p:nvSpPr>
          <p:cNvPr id="339" name="Google Shape;339;p18"/>
          <p:cNvSpPr txBox="1"/>
          <p:nvPr/>
        </p:nvSpPr>
        <p:spPr>
          <a:xfrm>
            <a:off x="440630" y="1140810"/>
            <a:ext cx="193699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Fishbone analysis </a:t>
            </a:r>
            <a:endParaRPr/>
          </a:p>
        </p:txBody>
      </p:sp>
      <p:sp>
        <p:nvSpPr>
          <p:cNvPr id="340" name="Google Shape;340;p18"/>
          <p:cNvSpPr txBox="1"/>
          <p:nvPr/>
        </p:nvSpPr>
        <p:spPr>
          <a:xfrm>
            <a:off x="3026177" y="2269251"/>
            <a:ext cx="2944488" cy="20928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Tests of Change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Introduction of Hydration posters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Introduction of a visual drinks menu to offer a variety of drinks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Introduction of a hydration station to improve access to fluids</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Introduction of meaningful activity prior to hydration round</a:t>
            </a:r>
            <a:endParaRPr/>
          </a:p>
          <a:p>
            <a:pPr marL="128588" marR="0" lvl="0" indent="-71438" algn="l" rtl="0">
              <a:spcBef>
                <a:spcPts val="0"/>
              </a:spcBef>
              <a:spcAft>
                <a:spcPts val="0"/>
              </a:spcAft>
              <a:buClr>
                <a:schemeClr val="dk1"/>
              </a:buClr>
              <a:buSzPts val="900"/>
              <a:buFont typeface="Noto Sans Symbols"/>
              <a:buNone/>
            </a:pPr>
            <a:endParaRPr sz="900">
              <a:solidFill>
                <a:srgbClr val="092869"/>
              </a:solidFill>
              <a:latin typeface="Arial"/>
              <a:ea typeface="Arial"/>
              <a:cs typeface="Arial"/>
              <a:sym typeface="Arial"/>
            </a:endParaRPr>
          </a:p>
          <a:p>
            <a:pPr marL="0" marR="0" lvl="0" indent="0" algn="l" rtl="0">
              <a:spcBef>
                <a:spcPts val="0"/>
              </a:spcBef>
              <a:spcAft>
                <a:spcPts val="0"/>
              </a:spcAft>
              <a:buNone/>
            </a:pPr>
            <a:endParaRPr sz="900">
              <a:solidFill>
                <a:srgbClr val="092869"/>
              </a:solidFill>
              <a:latin typeface="Arial"/>
              <a:ea typeface="Arial"/>
              <a:cs typeface="Arial"/>
              <a:sym typeface="Arial"/>
            </a:endParaRPr>
          </a:p>
        </p:txBody>
      </p:sp>
      <p:pic>
        <p:nvPicPr>
          <p:cNvPr id="341" name="Google Shape;341;p18"/>
          <p:cNvPicPr preferRelativeResize="0"/>
          <p:nvPr/>
        </p:nvPicPr>
        <p:blipFill rotWithShape="1">
          <a:blip r:embed="rId5">
            <a:alphaModFix/>
          </a:blip>
          <a:srcRect/>
          <a:stretch/>
        </p:blipFill>
        <p:spPr>
          <a:xfrm>
            <a:off x="197913" y="1504643"/>
            <a:ext cx="2749088" cy="2499180"/>
          </a:xfrm>
          <a:prstGeom prst="rect">
            <a:avLst/>
          </a:prstGeom>
          <a:noFill/>
          <a:ln>
            <a:noFill/>
          </a:ln>
        </p:spPr>
      </p:pic>
      <p:pic>
        <p:nvPicPr>
          <p:cNvPr id="342" name="Google Shape;342;p18"/>
          <p:cNvPicPr preferRelativeResize="0"/>
          <p:nvPr/>
        </p:nvPicPr>
        <p:blipFill rotWithShape="1">
          <a:blip r:embed="rId6">
            <a:alphaModFix/>
          </a:blip>
          <a:srcRect/>
          <a:stretch/>
        </p:blipFill>
        <p:spPr>
          <a:xfrm>
            <a:off x="6682111" y="2261393"/>
            <a:ext cx="4578570" cy="2241844"/>
          </a:xfrm>
          <a:prstGeom prst="rect">
            <a:avLst/>
          </a:prstGeom>
          <a:noFill/>
          <a:ln>
            <a:noFill/>
          </a:ln>
        </p:spPr>
      </p:pic>
      <p:pic>
        <p:nvPicPr>
          <p:cNvPr id="343" name="Google Shape;343;p18"/>
          <p:cNvPicPr preferRelativeResize="0"/>
          <p:nvPr/>
        </p:nvPicPr>
        <p:blipFill rotWithShape="1">
          <a:blip r:embed="rId7">
            <a:alphaModFix/>
          </a:blip>
          <a:srcRect/>
          <a:stretch/>
        </p:blipFill>
        <p:spPr>
          <a:xfrm>
            <a:off x="6705651" y="4500034"/>
            <a:ext cx="4661886" cy="2151990"/>
          </a:xfrm>
          <a:prstGeom prst="rect">
            <a:avLst/>
          </a:prstGeom>
          <a:noFill/>
          <a:ln>
            <a:noFill/>
          </a:ln>
        </p:spPr>
      </p:pic>
      <p:sp>
        <p:nvSpPr>
          <p:cNvPr id="344" name="Google Shape;344;p18"/>
          <p:cNvSpPr txBox="1"/>
          <p:nvPr/>
        </p:nvSpPr>
        <p:spPr>
          <a:xfrm>
            <a:off x="2895350" y="4437197"/>
            <a:ext cx="19369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900">
              <a:solidFill>
                <a:srgbClr val="092869"/>
              </a:solidFill>
              <a:latin typeface="Arial"/>
              <a:ea typeface="Arial"/>
              <a:cs typeface="Arial"/>
              <a:sym typeface="Arial"/>
            </a:endParaRPr>
          </a:p>
          <a:p>
            <a:pPr marL="0" marR="0" lvl="0" indent="0" algn="l" rtl="0">
              <a:spcBef>
                <a:spcPts val="0"/>
              </a:spcBef>
              <a:spcAft>
                <a:spcPts val="0"/>
              </a:spcAft>
              <a:buNone/>
            </a:pPr>
            <a:endParaRPr sz="900">
              <a:solidFill>
                <a:srgbClr val="092869"/>
              </a:solidFill>
              <a:latin typeface="Arial"/>
              <a:ea typeface="Arial"/>
              <a:cs typeface="Arial"/>
              <a:sym typeface="Arial"/>
            </a:endParaRPr>
          </a:p>
        </p:txBody>
      </p:sp>
      <p:sp>
        <p:nvSpPr>
          <p:cNvPr id="345" name="Google Shape;345;p18"/>
          <p:cNvSpPr txBox="1"/>
          <p:nvPr/>
        </p:nvSpPr>
        <p:spPr>
          <a:xfrm>
            <a:off x="3091420" y="4283669"/>
            <a:ext cx="2703300" cy="195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Qualitative data</a:t>
            </a:r>
            <a:endParaRPr/>
          </a:p>
          <a:p>
            <a:pPr marL="128588" marR="0" lvl="0" indent="-128588" algn="l" rtl="0">
              <a:spcBef>
                <a:spcPts val="0"/>
              </a:spcBef>
              <a:spcAft>
                <a:spcPts val="0"/>
              </a:spcAft>
              <a:buClr>
                <a:srgbClr val="092869"/>
              </a:buClr>
              <a:buSzPts val="1400"/>
              <a:buFont typeface="Arial"/>
              <a:buChar char="•"/>
            </a:pPr>
            <a:r>
              <a:rPr lang="en-GB" sz="1400">
                <a:solidFill>
                  <a:srgbClr val="092869"/>
                </a:solidFill>
                <a:latin typeface="Calibri"/>
                <a:ea typeface="Calibri"/>
                <a:cs typeface="Calibri"/>
                <a:sym typeface="Calibri"/>
              </a:rPr>
              <a:t>Staff felt that increased hydration had a positive impact for the residents </a:t>
            </a:r>
            <a:endParaRPr/>
          </a:p>
          <a:p>
            <a:pPr marL="128588" marR="0" lvl="0" indent="-128588" algn="l" rtl="0">
              <a:spcBef>
                <a:spcPts val="0"/>
              </a:spcBef>
              <a:spcAft>
                <a:spcPts val="0"/>
              </a:spcAft>
              <a:buClr>
                <a:srgbClr val="092869"/>
              </a:buClr>
              <a:buSzPts val="1400"/>
              <a:buFont typeface="Arial"/>
              <a:buChar char="•"/>
            </a:pPr>
            <a:r>
              <a:rPr lang="en-GB">
                <a:solidFill>
                  <a:srgbClr val="092869"/>
                </a:solidFill>
                <a:latin typeface="Calibri"/>
                <a:ea typeface="Calibri"/>
                <a:cs typeface="Calibri"/>
                <a:sym typeface="Calibri"/>
              </a:rPr>
              <a:t>It's</a:t>
            </a:r>
            <a:r>
              <a:rPr lang="en-GB" sz="1400">
                <a:solidFill>
                  <a:srgbClr val="092869"/>
                </a:solidFill>
                <a:latin typeface="Calibri"/>
                <a:ea typeface="Calibri"/>
                <a:cs typeface="Calibri"/>
                <a:sym typeface="Calibri"/>
              </a:rPr>
              <a:t> been interesting to see the changes and how UTIs have decreased at the home which is an improvement </a:t>
            </a:r>
            <a:endParaRPr/>
          </a:p>
          <a:p>
            <a:pPr marL="0" marR="0" lvl="0" indent="0" algn="l" rtl="0">
              <a:spcBef>
                <a:spcPts val="0"/>
              </a:spcBef>
              <a:spcAft>
                <a:spcPts val="0"/>
              </a:spcAft>
              <a:buNone/>
            </a:pPr>
            <a:endParaRPr sz="900" b="1">
              <a:solidFill>
                <a:srgbClr val="092869"/>
              </a:solidFill>
              <a:latin typeface="Arial"/>
              <a:ea typeface="Arial"/>
              <a:cs typeface="Arial"/>
              <a:sym typeface="Arial"/>
            </a:endParaRPr>
          </a:p>
        </p:txBody>
      </p:sp>
      <p:sp>
        <p:nvSpPr>
          <p:cNvPr id="346" name="Google Shape;346;p18"/>
          <p:cNvSpPr txBox="1"/>
          <p:nvPr/>
        </p:nvSpPr>
        <p:spPr>
          <a:xfrm>
            <a:off x="446315" y="714043"/>
            <a:ext cx="178123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02060"/>
                </a:solidFill>
                <a:latin typeface="Calibri"/>
                <a:ea typeface="Calibri"/>
                <a:cs typeface="Calibri"/>
                <a:sym typeface="Calibri"/>
              </a:rPr>
              <a:t>Belleaire Care Home</a:t>
            </a:r>
            <a:endParaRPr/>
          </a:p>
        </p:txBody>
      </p:sp>
      <p:sp>
        <p:nvSpPr>
          <p:cNvPr id="347" name="Google Shape;347;p18"/>
          <p:cNvSpPr txBox="1"/>
          <p:nvPr/>
        </p:nvSpPr>
        <p:spPr>
          <a:xfrm>
            <a:off x="2227549" y="6552569"/>
            <a:ext cx="851613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02060"/>
                </a:solidFill>
                <a:latin typeface="Calibri"/>
                <a:ea typeface="Calibri"/>
                <a:cs typeface="Calibri"/>
                <a:sym typeface="Calibri"/>
              </a:rPr>
              <a:t>Spread: </a:t>
            </a:r>
            <a:r>
              <a:rPr lang="en-GB" sz="1400">
                <a:solidFill>
                  <a:srgbClr val="002060"/>
                </a:solidFill>
                <a:latin typeface="Calibri"/>
                <a:ea typeface="Calibri"/>
                <a:cs typeface="Calibri"/>
                <a:sym typeface="Calibri"/>
              </a:rPr>
              <a:t>Change package and suite of resources to support the spread of the project to other care homes</a:t>
            </a:r>
            <a:r>
              <a:rPr lang="en-GB" sz="1400">
                <a:solidFill>
                  <a:srgbClr val="000000"/>
                </a:solidFill>
                <a:latin typeface="Calibri"/>
                <a:ea typeface="Calibri"/>
                <a:cs typeface="Calibri"/>
                <a:sym typeface="Calibri"/>
              </a:rPr>
              <a:t>  </a:t>
            </a:r>
            <a:endParaRPr/>
          </a:p>
        </p:txBody>
      </p:sp>
      <p:sp>
        <p:nvSpPr>
          <p:cNvPr id="348" name="Google Shape;348;p18"/>
          <p:cNvSpPr/>
          <p:nvPr/>
        </p:nvSpPr>
        <p:spPr>
          <a:xfrm>
            <a:off x="6575255" y="3064837"/>
            <a:ext cx="4685426" cy="468425"/>
          </a:xfrm>
          <a:prstGeom prst="roundRect">
            <a:avLst>
              <a:gd name="adj" fmla="val 16667"/>
            </a:avLst>
          </a:prstGeom>
          <a:solidFill>
            <a:srgbClr val="92D050"/>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sz="1400">
                <a:solidFill>
                  <a:srgbClr val="002060"/>
                </a:solidFill>
                <a:latin typeface="Arial"/>
                <a:ea typeface="Arial"/>
                <a:cs typeface="Arial"/>
                <a:sym typeface="Arial"/>
              </a:rPr>
              <a:t> </a:t>
            </a:r>
            <a:r>
              <a:rPr lang="en-GB" sz="1400">
                <a:solidFill>
                  <a:srgbClr val="002060"/>
                </a:solidFill>
                <a:latin typeface="Calibri"/>
                <a:ea typeface="Calibri"/>
                <a:cs typeface="Calibri"/>
                <a:sym typeface="Calibri"/>
              </a:rPr>
              <a:t>26% (average of 300mls) increase in daily fluid intake  </a:t>
            </a:r>
            <a:endParaRPr/>
          </a:p>
        </p:txBody>
      </p:sp>
      <p:sp>
        <p:nvSpPr>
          <p:cNvPr id="349" name="Google Shape;349;p18"/>
          <p:cNvSpPr/>
          <p:nvPr/>
        </p:nvSpPr>
        <p:spPr>
          <a:xfrm>
            <a:off x="6387292" y="5211124"/>
            <a:ext cx="5061351" cy="468425"/>
          </a:xfrm>
          <a:prstGeom prst="roundRect">
            <a:avLst>
              <a:gd name="adj" fmla="val 16667"/>
            </a:avLst>
          </a:prstGeom>
          <a:solidFill>
            <a:srgbClr val="92D050"/>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sz="1400">
                <a:solidFill>
                  <a:srgbClr val="002060"/>
                </a:solidFill>
                <a:latin typeface="Calibri"/>
                <a:ea typeface="Calibri"/>
                <a:cs typeface="Calibri"/>
                <a:sym typeface="Calibri"/>
              </a:rPr>
              <a:t>Improved hydration and reduction in UTIs from 6 to 1 per month</a:t>
            </a:r>
            <a:endParaRPr sz="1400">
              <a:solidFill>
                <a:srgbClr val="FFFFFF"/>
              </a:solidFill>
              <a:latin typeface="Calibri"/>
              <a:ea typeface="Calibri"/>
              <a:cs typeface="Calibri"/>
              <a:sym typeface="Calibri"/>
            </a:endParaRPr>
          </a:p>
        </p:txBody>
      </p:sp>
      <p:pic>
        <p:nvPicPr>
          <p:cNvPr id="350" name="Google Shape;350;p18"/>
          <p:cNvPicPr preferRelativeResize="0"/>
          <p:nvPr/>
        </p:nvPicPr>
        <p:blipFill rotWithShape="1">
          <a:blip r:embed="rId8">
            <a:alphaModFix/>
          </a:blip>
          <a:srcRect/>
          <a:stretch/>
        </p:blipFill>
        <p:spPr>
          <a:xfrm>
            <a:off x="169931" y="4059879"/>
            <a:ext cx="1879152" cy="2678146"/>
          </a:xfrm>
          <a:prstGeom prst="rect">
            <a:avLst/>
          </a:prstGeom>
          <a:noFill/>
          <a:ln>
            <a:noFill/>
          </a:ln>
        </p:spPr>
      </p:pic>
      <p:sp>
        <p:nvSpPr>
          <p:cNvPr id="351" name="Google Shape;351;p18" descr="data:image/png;base64,%20iVBORw0KGgoAAAANSUhEUgAAAoYAAADgCAYAAACeuKcXAAAAAXNSR0IArs4c6QAAAARnQU1BAACxjwv8YQUAAAAJcEhZcwAADsMAAA7DAcdvqGQAANZtSURBVHhe7L0FYFxXliZ8pBJUiZlZFrPMzImTOAzdnebu6e7hnpl/d2Z3aGdndge7e2abO2lIh8GOY2YG2ZZkMTMzs6pK+s93qspR3E5ix8LS/ZyKqh7cd99999373YM2U1NT50lBQUFBQUFBQWHZw2aaYf6uoKCgoKCgoKCwjGFr/qugoKCgoKCgoLDMoYihgoKCgoKCgoKCQBFDBQUFBQUFBQUFgSKGCgoKCgoKCgoKAkUMFRQUFBQUFBQUBIoYKigoKCgoKCgoCBQxVFBQUFBQUFBQEChiqKCgoKCgoKCgIFDEUEFBQUFBQUFBQaCIoYKCgoKCgoKCgkARQwUFBQUFBQUFBYEihgoKCgoKCgoKCgJFDBUUFBQUFBQUFASKGCooKCgoKCgoKAgUMVRQUFBQUFBQUBAoYqigoKCgoKCgoCBQxFBBQUFBQUFBQUGgiKGCgoKCgoKCgoJAEUMFBQUFBQUFBQWBIoYKCgoKCgoKCgoCRQwVFBQUFBQUFBQEihgqKCgoKCgoKCgIFDFUUFBQUFBQUFAQ2EwzzN8VligM03oanuynqWmjeYuCwt1gQw62DuTi4Gn+vTQxzf+GJ3tJP2WQXwoKHweNrT252LnzXzvzFgUFhU+DIoZLHK0jNVTTX0CD4900bWPeqKBwN/Cbjoky0CWSYj0yycnezbxj6WCQCWFVXy51jDTwQohvyEYNXwofDxv+56UNoBWe6eSrCzVvVVBQ+CQoYrhEAalJZd8t/uTSpHGM1GNUuBdg7WBja0seDn6U6reZfLTBph1LAO2j9VTcdUXI4fT0lJIVKtwTbGxsSGvnTAleaynKPcW8VUFB4eOgiOESxKRxnEp7rlHDYDkZpiYx8snKWEHhXoBFBTMrcnZwp0SvdRTmlmDesziBAapmoICqenNo1DAs21R/V7hXSH/nj72tIxPDVCaIa0RyrqCgcHcoYrjEMDDRQ0XdF6lrtJkgM1ETpMJnwzT3nylytHUSKUqC91qytdGY9y0eGKb0VNx9hRqGymQRZKP85RQ+I0AQNTa2FOAUSam+m8nJ3t28R0FBYSYUMVxCgF1VYddlGpzsVlJChVkBXn9bWw2FuKygZJ9NpLNzMe9ZeAzr+6mo6xK1jdTLpK76u8KDwtSPiDwc/ZgcbiUfXZBph4KCwm0oYrhEUN2fR1W9t2jUuDxUaba2RDpnO7Elg3/B+PgUaTQ2ZO9oS9NT06TXE00Zp8hRa5Ig6Sd5wOcmsbW1Ib1hinQ6O5qampJ9k7xvyjhNOicNTwt8nmGaJiZxDJ/LG0ZHp8jBgU+WJrUxfWcY9KbjuApWDQvp8tYFU4rPRjHWX2h0jjZSSfc16p3okN/LmRRqNEQO3O/Rv/UGtMU0Odjjt6mvT/C7gX06J1vus0QTE1Pm94f7O/ddAx8zZSTS6jTyTui5X+N9Wa6wqJad7d0p3nMNRbgnmXYoKCgIFDFc5ID6rKQni+oHiiUszXJQpdnwLfb3GOjU0T6YwpGWyd/OPR7U0a6n7KwhmQTjE50oJlFLWReHqLtTTxlrXIQ6DPQbKSLakU4f65fJ0Z5J3vbdnjJpnjraSyNDRvL2tadV61zp5rVBcna1o83b3aisaJSMTB67uwzU2jQhHq8+vg60dac7T7BMRq38LZHJkv9zdfCkRO91FOIaa94z/6gbKKLy3mwa1Q9yZwAlXL6kEO/COC9cbnK/b2+ZpBVxOhofm6K66gmR9nr72tGm7e5kb29DJw71UVySE6WkO1Fnh57Onxpg0mikyBgdhYY50qWz/bK4ik3QUcZqF6vv058M9HiT3WG0RzrFw+5wEZpSKCgsBKyfZSxhDE/20c32ExKOBrZWy8W+CkRgcNBIFaVjtHKtq5C14oJRam6YoCHevnGbm5DCnKxhun5liNZtcaPoOC011E9QeckY9TKprK8ep3Wb3CgsXEv73+yitpYJKuUyEpKdpUw7niBrq8apIGeYGurGqbF+klqaJmWfo1bDBHJavjswKV0OE6iQL/5vaLKX8jvPU0VfNhnnOS6m0WxPWMSfEcOgSMSWMykEbLkNSovG6CKTvLRMZ0pOc2bi50y+/vayIFrJCyIXNw3V147zu8HvSf4wjTFxHOw3UHX5GC+A3CgpxYl6uvTUVDdB6za787uiW+akEEDPsiW9cUIiO+R2nKIxszZGQWG5QxHDRQpICrN5sLptXwXRwTICpIJDAwY6c6xPJHnxyU7cCkRtzdwuWUPU222gtJXOIh08eaiXCrJHTCeitfhAqN6CQx0pOcOJJiemqL/PIGrh3BtDVMOEEBJBJxdbkZxUMpnEb0hTIIFxc9eQs7Mt+fjZiRpvuUBoGPezceMYlXXfpMahUvOe+cA0VcFcoi+P9FMTPDChvy9vUghMTU1TTLyWEpjcnT0xQFmXB8ndU0Oe3nak1XEf9Xcg/cQ0XTozIIuY8uJRWVDZ2dsKUbx8foBqKsdE8ggieflsv0jEl9lw8rFAf0digKahKrrVfobbG0HTFRSWN9TwsEhhnDZQz3grk5wpmbCXG4xiE2VLux71FKIH6R5sBV2ZtCWlOJOzi0ZUy2s2uJKHpx0V5Y2Kim0SNoF8/EC/gVqbJ3j7CA/2RK5udmTgMT82yYlCwhzE9mpifJrCIhzJgyfZ/OxhUT3jXNhgjXM5ZhPFZQdbnizHjCM0MN5r3jL3gFq0f7yLJqbGuberYckCLIZgHpGYoqOoGK0sitBvjbCTZUKIBVRJ0SiNjkxxv3ak6FgdXTk3QIMDRrGhfWivJyWlOfHxxITSjh5+wouiuRxrt5u9H2B8nWZy2DXWQkZSDaOgoPkHhvm7wiIC7F1ACnvH2nioMi47iSGcRWw1NiLRc3XViCMI1GewERwYMJCDvQ0TQnsqyR8V6cfqDW7k5qEhNzcNBYU4Uj8Tw55ugziW7HzYQ6R/I8NGOR8E0tffgTQaWwoJdyA//g4iCfstH197kTC6c1mYaJcj9FOT5K71kYDATvau5q1zC6iN7WwdqYcn5wnj6KIMnbMQAPFD368sH6ehoSlav9GNArl/6/VTYjcbFqmlTl4ggTSuXudKobzQGWfC6MPvigu/N4nJTnIcnLXwNzHVSewRsQBSMMHAi3A7G3tK8l5Pvk4hy3IhrqAwE8r5ZBEDKrXGwUoq6blK44YRnjiXT1BWdEt4UmrsTJOYEEUmgPDKhHoNNoJQ806a4nuTg6ONbMexzPdoEl7L/FuyHui4jCmTJBBqaWxzcMB+Ei9mlAtJI1TJ+I3tuD5+LyfAZEE/pacg5yhK8d1I7g6+Ij2cL0Cl1zveTkVdV8Qr2V7DD0lN0tKn0XfRL7VaqPtNEnXswOIJ0kP8tcO7Ih773Me5H+M73h8pg79Lf+fjcL6CCVgEweEqyWcjBTtHL6sxVkHh46CI4SIHVMrdY61U2H2J+sY6JBn8clnRgrBhMsNEhg96KogbIMRRSKDpN0gg8DvH8Uf2YRsmRfM2TJQ4FuUDFjUyPpbrWfYtB0AqjWTb0e4pFO+9dsHiGYKcjugHqaw7i+oHS5ngwNpw/sjpYoWl71oWPzP76My+K8eaf8/sw8uxT38S0M+MUwYKcAqnJF4EeTr6KSm1goIZihguAWAQG5ropZLeLGoequBpUsODvJosFWYHxmk9OWh0lOy9iUJdY/m71rxn4TBpHKW6gRIq7ckSVZ/Gxs68R0HhwQDJNEbVKPc0ivNcRc4ObvybWbOCgoJAEcMlBKiT4blZ2XeLBzc1WSo8OOD97u7oI1kg/JxCF1WfQoim9pFaKui6TCOTA2SnUWo+hQcDYsE62GolVmeEW9KiWAQpKCw2KGK4xAC7w+ahKpGkjOh5srSFHZaCwv3BokoLdllBST4byN3Be1FKoSHd6Z/ooMLua9QxUi82YMvFlEJhdgH7WQ9eBMGeECpkZU+ooHB3KGK4BAG7Q3grF3Zfoe6xFjVZKtwX0H8QEibWM5NiPFeSzs7ZvGexYppG9UNU1nuTavoLmcDaqCwVCveMaZoS6TOcS5J8NomEfD6dqhQUlhoUMVyigMRneLKfyvuyqWmw7Hb8N0UQFT4OmCDhleCu9RXbqlDXOEkJtlQwaRyn+sFiMaUY1vfLNhXzUOHjIP2d/++ocaIotxRZBM1X+CUFhaUMRQyXOCaMY9Q73kZ94x00YRglI7xLFRTuABYMiBOos3chX10IuTl4LUkbVUh+Bia6RVI+Zhghw/Qkb1VDmMLvArEJtXbO5KUNJE+tnyyCOroGqbKug1anRZDWUamSFRTuBkUMrQBYGcNebErSGajHqXA3MDW0sZGQHNbgtIS8ylP8zzR8qT6vcBfYmEIdWUJ8dfUO0XN/+DOqrGmnb31hK/3jXzxpPlBBQWEmFDFUUFjG6OwZIhcnR3LSKScmBevG4NAY/eHfv0Fnr5bT7s0J9Kt/+xrZ2ylbVQWFO6GIoYLCMsWZa2X0j/91mNzdtPT6f36L3F115j0KCtaHKZ7q2jsHqKmtj24W1El/f/7RlaTTqkWRgsJMKMttBYVlis6uQbqSU0VXblZTbWOXeauCgnXC1saGgvw9aG16JH3hiTU0OWGgfcdyaWwcdqoKCgoWKImhgsIyxcDQKGXdqqXKuk6ampqi5x5dSSEBnua9CgrWjXZeGB0+W0AO9rb0wt41pFPOKAoKAkUMFRSWMZB7d2xCT+eullJNUzc9/8hKClbkUGGZoLtviN4/nkf2diZy6Oyk1MoKCkqVrKCwjGFra0POOgfauSmRokJ96Y2DN6ixtde8V0HBuuHj6UpP78kU+8P3jmXT8OiEeY+CwvKFkhgqKCgIYGsFj82q+g565pGVFB7kZd6joGDd6OwepMPnCnihZEufe2y18tJXWNZQxFBBQeE2xsb1TA5Lqbqhk555OJPCgr3NexQUrBs9fcN04FQeITvQF55YS85OSycrkILCbEKpkhUUFG5Dp7WnnRsTKCbCn946fJMaWnrMexQUrBveni709MMZpLHT0Nvc94eGx817FBSWFxQxXELQG4x0Pa+Wispb5Hc3r3Cr6zvk+3zh9OVS+uefHDX/+ih+/Ntz9P7xXPOv+wdE12XVbeIt+EnA/f/dDz6gvoER85ZPBqRfdU3d5l93x/iEgf7hvw7RpZuV5i2fHVDJnr5SSuU17eYtHwIBpStqf3f7r965TK8dyDL/+igaWnvuWtZcAXHddmxIoLT4ENrHz/PT2m45or65h0mzqV0Kyprl94MCupuSqhZqaTflgf44jE/oqaiimSYmDeYtnx0G45T01eKKVvltnJqmvJJG6u4flt/3gqLyZhoYGjP/uje8eySbfvjKWfOvxQNvDxfauyOVbDUaeu9oDg2PKnKosPyg+QeG+bvCIsfA4Bj9z/84QPllTbQ2LYqKK5sl3MK2dfE8oE/x4N4i0f2x8u3tHxGiBq87hCBxcLCTiWd0bFIIFdQmHm5OkiaqvqlHJEWOfAxQVddB45N6cnPRiddqdUOXXNvT3YkMTE4dHezJ19uVxphMIcTDpMEgRttG4zT5+biRj5crjTI5amzpYTI7RS7OJpVMdX2nkD7UAdez48EXv3/827OiwvTzdaX//NVpqmvu5gHamZx1jrczE5TXtNEIn4c6o064l6gwP5rgSbK7d4SGRsakvhbAgQL36M7Hv/TmJbqcXUXBAR7k6Ggn9QdqmDAi2C3uy97eloaGJygixJt8uP3aOgeotaNf2tKGj23m41r4tztfQ6P56HqqkoleS2e/tMkkT9bfe/kUnbteTukJobc9fEEWq+s66dj5Irp4o5K2rY+j4ZFxU9158rHj+/R2dyF/XzduV247rj8IgKuLlt44cJ3PqaDt6+OlXmg7je3crunQ7qFB3jTCzzXrVg0F+LhL2yuY8Pr7WdwfBqSf/+TVc7RlTSw52NvLM0O/srOzk+cEoN/U8jvkyL/xvvTxu4nnh36EdxHH4V3q4kXDf/7yNPchI6Ulhkr/RXxJqDQd7E3vJt6hfCaiL71xgbaui5NyKnjR0Dc4Ku+mi7OWerh8nAeCb3mnLWjiflXH7zscjtDnUPcDJ/MoNSGYwoO95T38//7PO/xeGfl90pIrl2fkl623b0Ts7kAce/g7vHfxTmCR871fnqL46EB+j5z5HZ2Qa6Bs7Df1V1M9jpwrpMNn8iWWIPIUuzppKSrcl8b5msWVrXJtvIuTfB/Y1sZjA66LbfMJjDvh3Pdxb/mlTRQXGfA77aigYM1QxHAJYXhkgi4wQYiL9JeJwJ6JVQ1POKuZJP79fx4UIpaVV0P9A6NCxr730ikJRZKRFC5R/kH2/ulHR+jU5VIK8HUXieObB29SXmkjnb5UQgkrAugIE82jTF4wSAcwyTtyroDOXi2jk7wfJA5Sy+MXi8mJB/uX37ooasdfvXtFpHKQ9nVxmTDk/jFPOAYmhZCCJccG0438OiFLIBm4/ta1cTJhVNZ30PeZSIGYpcaHiPSijSdcSNZOXymj1amRUsbV3Co6fqGYCeA4ufDA/RpPzHErAumffniEipgg435Czc4S57LKuU6Xheh5McG8mV9PhXyMUT8lRHplcgQdOlNAH5zKk4kL95eSEEK/ePMCufBk1dk9RD99/bwQWFyrpKqV9p/MpRt5tVyPalqVEsEE016kLS+9dUmu19DcQ9d4X0iwF73y3lVysLOn3ZsTmSS7UD+TdUhHKpjc5hY3kJYnmfUro+kv/ukdKuWyA/08uI61VNvUTRN6A/3HSyeE+L66/xrFRvkzUe8UoggSUcCLgszkcCbV90YMK5nk/4xJBKR+0eE+QkYMTOAxwX/aR6OxYWLrxf1pRJ5/iL+ntKcC0cWblfTesVwhYN98YTMlxQbRz9+4RGe4LzW398l7g+d06UYV/fK9y7xQG6Yz3J+jmQi9si+LBofHZbH1Z//4Nu3ZkkK/3X+VWtsHqIrfIywm0L+woCmtbqVDpwsog8s6frGI+2wBtXD5eG92bIin/VyHen7vf7PvKvcZG0lv+PLbl5hotdA7R7J5bIi4vWA6eDqf3jx0Q97P8/wu+vP7/e6RHBkXHtmWzL/dSc/97zVeiOh5sQdihHc6hPvA3/3gIIUGelFxVQu9f+KW5GXHOwgyey23hp7Ync7vRw19n8cc4qWUHy+Ssvh9OXetTPp8YkwQHTiRy/dQQmm8YCrjsq/yefH8Dv/D/zskYxGOtWcCDGL4N/++Xwjpe3wP6LMwbbgTWLSM8Jg4F5lLQNZjmBB2dA0wEW+kyFAfIbMKCssBSpW8xICV68Nbk4XQQLIGCUQZTx6Y+P/oK9tFBYhJydfLTSQAuzclUpCfu+lkHmhbO/spKsxHov+DEN0srBOpg5YH167eYSZfRfTErjR66qF0ISn7j98SsqeF9IPPBzHr4IklLjqAepmAgjDkM7GMDPFhIjZGgzzZIXAyVvp7d6aKRCW/pJEqmKD09Y+Sg72GJ8yw2+nXMFGGh3gxwUzkycRNshOs5Enw0R2pdDm7UqSjkGgMDI3LwDzNhAUTWXfvkEgLO3sGRTKXnhgq5UGaiIlrJZO3F59YQ6EBHpinKIknoKf3ZAiRvsX1QZlPP5xJ33hhExWWN4tEB/cD8nX2WiklxwXRF59cS8GBntIGlbUdInXV2DGxmpqSa3Vze4FIw1D9K8+sp8s3q7h+RLFM3LesjeF29pXjaus7Rar4hSfX0bZ1cVwfG5piUokJOj0xjFKZlEIV189kf5gJQ0fXkJAFSCpvMqHGfV9jQo06796UJPW4V/zizYv0j//2Pv3N9w7Qv/zkOJP5y7LtXj4/e/0ik5irTC6ZmLb10V/9+/t0gid2BZJFmYerEy+WTBJcSFj7B4ZFMvz4zjSqa+wWk4dzWWW0JjWCvv2FLUJk8oobmez7Sd8GeQvwc6MTl0tEEhjHCzMQfoQQQlzJbH437fg7ygc5P8SkEO/UUw9liHQOC8WiihZ+T3kRxwsjkMAL1yvE3ARkCv0EEmwAauczvOjauDqGvv3iFupmQtfc3i8kbdPKFRQfFSjHAbZ87gbehr6aXVDPZE1Dnm46Uf9eulFJcVEBTOIqeCEZSC8+tZbHF37HzGMDFo5PPZwu72gBEypIv9GHIf1Mjg2hFH6vUPYwL9p6+Z6yC+qkzdA+WMDifYK0sL6llzbycaG80IKE/U6AtD77Bz+nJ771Y1nEYcGM8Ww2PzkFtaTn97SWn+W7R3OYzN+fulxBYalCEcMlBEhxQK5A+jJ5ED1xsZgGeLDy4EG7u3eQcooaZDCGVAeqHkwOIIzj5skBUqixsQkhl1BP4ThI/qCifP6xVUIkdToHmaRKq9pokokh1EdhQd70Au/fsy1ZpGQDTGCg8oTE4jt//SrzHFuRwoHUjPMgP6k33j53dHRSCBcIHwZWnAdJGuoGaO1NKm6Q3AmeRKCSxsQIwtvJ5BeBZ201RJFMZp9/dBVt47qCVKEsI09CY2OT5Oqiux1eAudCFdzA5ZXVtDERHpRj+BQ5BnU3GqakzTDxZhfWC9mECm6YyRnUcZh0G3hiAiGCGhBSP0hiHtmWQs/sySQ3ZxOpRXkgzCjnRn6tTMQWySyc/UGCAWdnR5nsYD9WwQQT3/EsQZqhKsYzwHdIKCGxwSTu5GRSS0IyPDI6LlLiGP5AejrB5d8rHmeS/4XnNtJ3v7ZTSDAkO08zsbjXz5N8/BeeXEN/9yd7Ja/srZIGUZUudwxxP01PCqXff3GbSIOx4MBCChlkIKEDycdvPNv8kiZR//b0D/O76yJScNgkVtV3SWiU/cdzRE0fHeorUkTYu7pxP4LJw5a1cbLwAEHCO11c0SxS4C5eEKGfTPM/qHa3MOFLZKIm5zna0Wb+DUlmgC+TNgbeI0jWCkq5Lvzp7h8hf29Xfp+NQuYsiw28i4P8vuJ4jBMwNbHhd+orz67n8aWesnJraPOaGHl/QM5g+9rG5Bj9eZL7JSSJvl6ucp2+gTEmj0GyeMM74cT17+wZpg785r49wuTQ0w3vWo+okktAlHl8wPs4Om6SBE7ziwtp4p0AyW7p6JX+WF3XJeMMTE1m8zPExFsrzyBWJJlvHbx537aUCgpLEUqVvIQACZKWyUhidCBFhHrLIJ6WECLSMdiAQaoFggPplReTGy8mSD29w6KaEvswLgC2Sok8WMPeDuoRHoNF6oEAr3FRgRQfFUCVTAxBEDMSQyk6zI8H5hFRhYEwwT4Iqs/U+FAK5u8OTOAgXYwO8xWCCGlCJH8P4X24jpYnKdgfgTzByw/kB6qndZlRMvCDIMLWCBMpQqPgGigDUgiQJthPJsXw5NI9JFIHkGJIWTzcnUTa4cHHwz4KRuMWxET4CaHDxAw1Nkgd6ocAzjqdPa1Oi6Q16RGiooWE8HN711ByXAg52GkoIylM6gY7MNQpk3+n8b0OiD3gkNhFQjoqEhkmfrgWCCQI7Vef3SBtCnIK1RfaCgBZdOJ7BKGKjw6Q5xXFx0EShHsAQUd5K8L9pDxIf1Lignmytpd7Dwn0lLYEMdcz6Y7g699r+i48+63r42hDZrSUC7sxkId7/jDJgZ0Z7gH1w8IApgCB/u7LWq2Mhc6KCF/augakQSPPEtLl6FA/6WvoZyuTIkQ6DjIBNTEWUpCWuTOpsuV3BZL7dRnRQsxgo4h+ZcdlJfMzX5sRJdJDkC7YHOIdQp+qZjKJZ7iG+zCkeFBd492+VQwiNiJScDsmdW28IIK0MJqfGUifDdcXEmz04fbuQVnkrEoJl74Ku1os/oBp8xgBSTZsZrHISo0Plu8HT+WLyQXCGIXzOU3tfSIhRzmZfLyLq1bsmUEGYZsL8jfKH0j013H/w3gBMquRe4emwId28EIP91PFxDrY35O++NRaIdOwDc7k8zAO4b2FFH4mME6s5vfo8d0ZvFjLMI07/E7N9gfvKd63FeG+VNfSTbnFjaLlmAv1tYLCYoGKY7iEgEeFgRUDPSYmSJk0PLBDsgApHZwZYPSNgRbAhDPCK2lItkBi8KChfoXqGJMZAEIzMWGQyQREDAdBGgfVGKSKcGoBoYOKFpMfyoftIL6jPlhZw2YO21E3kFdIGHAMSCG2IWjssfOFdCWnSiY52Bt944WNMgEBmMBgC4l6Gpl4WAzzoYbCJIFrwyYL0hjUCXXHORZVGVbzd9rcwQkHlQGpQdsAaANcB5IQtB8mbBBii0MJVFq4D9w71GK4LtoSkyquD7srBzs7sd/ENgDHmKQIXA5PZigXEj1M/JY2BtAOkHJALYy2xjUwcVrqjv0AnieeG47DNrQFpEJ4S6X+41x/bldsXwigzldyqim3qEEWBJiQlyNERWsmUXhOeBcsfQLPCe2EfehXomLlPoh+Y+nzeI4A3hEsltCXLX3C8n7i3bL8dmPShXcTfc3Sf+Ax+/Lbl8WkAXj24ZW0YVW0lIfzQPpA7PEXQB9CXSAlxHuBMmbeh+UYvHdYJOF+8O6gjjDl+NFvz9Jj21PEdpIPk3cMt2zP7wTeKYwVWDhg0YL9GI9w37g3vMcoD9Jv/MX9wVkN4wjqKm3AdUAb4Z3CNpSj57pCggibyzuB49DuaOP5AIg3nMcwZn5u72rTYltBwQqhiKHCvACkCwMqehsmCYunssLSA4gQvLyLyprEFnS5ksOFBoZuEEWQNwsJBCmdC2DBhsWRK7+3WDwtV6C9D53Nl8Xyi4+vFc2FgoK1QRFDBQWF+wbI4dWcavHUfuaRTEUOFZYN4Fx39FyROM98gcmht6fy1FewLihiqKCg8JkAcojwQ1m3aunJh9LEDlJBYTkAkkOYx/QPjtELe1dL3FUFBWuBIoYKCgqfGfA+v5JdLZ6ue7Ymif2ogsJyAFTrR88WUs/AiIS2mu9A3AoKcwUVrkZBQeEzAw4DG1etoJUpYXTwTD6VVreZ9ygoWDfgmIa4kr6eLvTq+9ckDqyCgjVASQwVFBQeGFArI7vNlexKiZ2YEhdi3qOgYN2AI8qxi0XU0zNCzz22UrK+KCgsZShiqKCgMCuAdyxsDhEIGUHMUxU5VFgmQBgghLJBisDPPb5agnwrKCxVKFWygoLCrAChUtZnRknw5ePnCiXlm4LCcgDiQiLGIzI7vf7BdUl3qaCwVKEkhgoKCrMKOKTkFDTQ2axyemJnGqUlKsmhwvLAyMgEHb9UTO2dA/Tcoysl25CCwlKDkhgqWA2QrxU5a6/mVsvfBwGyl6AMBPadDyD1WXffkPnX0gYcUlanRdD29XF05mqpeCwrKCwHIC/6I1uTJefze8dyqKNLSQ4Vlh5UrmQFq0FH9yD98u3LkmGlpKqVNHYayc+KFGDdvSOShsuSPgtxyJC2D+m6kGtsivmfDf9D+jlgdFxP5TXtkqcY5yA9mSUN3+DQOA2PTUjKLqT3MhiM1NU3IqntLFkhkNaub2BUUp8h1R+A6yHnNGT0IE+wS0LaMAcHDTU29wgJ9fJwoR4uC+cjXd81JrlIWejp4STSCFNKNI1cC8J+lIXjUS9L6jNkmennayN1GnI7I6wG2sRS3/kA2izQ113SIZ7LKpMc3kp6orAcgHc7LNiLOnuH6dKNSsm3jP6voLBUoIihgtWgp2+YWjoG6MvPrCe93kDN7X2UEB0oK/cL1yuooLxZMnRkF9bTGwdu0PX8WiqqaKaoMB86dLqAgpkEIv/rgZO3JHH/9fw6SlgRRC+/dYnOXSsneyZfIHfvn7olhK1vcJT8mey8ffgmXc6uFINzPx83qUtb56Bc91xWueSQBUF9/8QtOs8ThYebTkjmax9cp4aWbknSX9vYReOTeqn/Wwdv0CQTQxDFH7x8iupbeig1PoRyixvo6PlCyi1poJTYYLrFf1/Zf40ucpmlVW2UmhBCdY3d9Is3L1FBWRP5+7gzIZyk/cdzpb7dTCBXRPjNW55lkMPgAE+xvzp7tUxycfub20dBwZoBchgR7C0Lway8Ggrh9wApCxUUlgIUMVSwGkCqd+BkHl3JrqKxCT09u2clVdR20Cv7rjGp01ANky8/Jm/NbX300NZEimWSVM3bYiNMZDE9IZSM09OS5i2ZiVd2YR2lJ4bSlZwq2r4+njISw+jdY9lUUtUiUjnELUuKDaS84kYhkql8vk5rkg6OTUxSTkE91TV30/DIBK1Jj6LzTE7Dg70oLT6U+piAXucJY9vaOAoJ8qKymnaytbERCSKke+szoyk00IsGhsdo69pYiosMYPLYLQTwVlEDrV8ZRe1dg0wep+nLT6+nkuoWJl46qqzvYDIbSA9vSaIAP3d6i0lrcWWr1LezZ5BWp4bfruNM7D9+i/7yX96j0upW8vV2E8lkNxNtkO0H+UBqam+noV7+e/JSCUFgGRHqI/c6F+jrHxGiHBnmS5euV3L791AkX+9B0NLRL88qNMj7tsT5bjhzpVT2e7g9WKBj3MNPXrtAo2MTUvf7lfJikVFY3kJhQZ63z80raaSOnoF7ltpCCm6SQD/YcyquaKFfv3tVJOG+yyyMCzQU4UwOMU5c5zEllN9zLI4UFBY7FDFUsBqAiDS19dKLT60VyRkmaXteuXf1DtGXnlonBCs00JsKypsoOMBLSBjUxfCiraxtJxdnHVXVtfO2NiZy0XSzoE5s5QrLmuUvpF2I1ZfIpPHxHWm0Nj2SAv08eMD3pFomgCBuKXHBUpesW9U0Pq6nzUz8qus7aeeGeJ6ovamVSUYpX3Nthon4Xb5ZQS5OWuruHyLohbdwHW14Qr50s4piI/2poaWHPJloeHg40+Gz+XLd9q4BSo4Lod6+ESF5qP9NJqGwa+roGiKDcYqiw/2EkN0qbqD46EB6fGcarcuIIn8mfRaV80y8/NZFeuPgDb7/Dqknwm40MYEGiX6QD8oAsZqanqIJJuunr5SRi86RYvje5gIDg2N0PquC2jr7mXyP0vZ1cfKML/A2kGRHB3u+PxPh/uXbV4Sserk7kbenC13mBQUku5XcB7CIgJQH21Dv8poOWSRUN3TSu0eyRYobwwsLECd4oUIims/9BPEbIfn99XtX6ci5QpFaJ8cGUTY/n/eO59Iok/7IkA/JHkwG9h3LpXe4TGzx93Glf/7ZcX5u9bQNfYb7CIwbcrgvnrhYIuVFhHjTiQvFdPJyKWl5wQOyd4n70av7s8jNVUfOOgdJ1QZScuRcEb1/PIfKqtv5Hl0pignzsQtFdJzPh6lFEPffXL7WMT4ObSGklvvhX/7rPjrFzwrSdB9uGwDvTWlFG/3qvct82zYi6b6eXyNhWtDuaMP9J0zSabwryCX89z84yCTTQLs3JXG7dnDb5dAgv3dQr97Ir6UTl0rlWa0I9xVifZTLwv3ins5nlUudTlwsotioQHJ1dpQF3C/euCCSdWgDKqTMbOlreB6Q4v/qnSviER/D74CjmIp8OpD/eJQXT3dbND0IQA4hpUefwII1nJ+ds5Ojea+CwuLEnHsl9090Ui9/Jg2jMjksZtja2JLGxo40tnbkqHEiH10g/1U5MJcKQAALSptoO0+omMBrG7ppy5oYnliKhRz4ervQF55YS9V1nXT6WinpHB3Efu/3Pr+JGpp7ZFJCWqsgJgdb18UyaaumHVwWyEFmUpgErsUEdPB0Pk+8o7Q6NYJWpoTzxJ5DPf2j9MSuNCZsJmJY29BFbx25Sa48CYTyBL2NCcr7TAzaOgfose2pYld46EyBqJVfeGy1EEDY44HcYmJNAvnk8nJ4IryWUy35WEFKIdFz58kf50BiiNc3MzlMJlUQSUxE+47fEtL75EPpTHpc5Lp9gyOUmRJBD29OlOvcibqmbjp8rkDUXxtXxtyVPD4IQHanmLDC9vPctTJ6ZFuKENrZBtrvf/77+yJ1/eH/+jz5eLnSq+9nyfNamx7FBK6Uvvm5zXQ5p0oIuY+ns5C2R3ek0lVu56SYIFHDw54T7X+aj1/Jz/5mYQM9ui2ZfvjKWTEN6O4dFqksFgbtTGwS+LzfMjH7ytPrRAoNUj7A1xwdm6TdWxLpv359RtSLtU1d9Fff2SN1Ac5yW/T2j/DzDhJCu2V1DJVUtnJ/GqGvPb+JSZ69HPdfvznDpMWenntkJWXn1zOxYwLFj0ivN9K3X9wiEl9koNm1MYHPbxEpcQbXG4QYi5K3mTxt4T5oz89+/4lbXOI0k6Fx+ts/eUz6jsE4TWnxwdLHvvHCRiaZ18mLFyPPPZYp7wnw8tuXyYnrgLSHJy4V05d5sfXO0RzuY87SVjBzuJFXJyYQeI/+9Gs76Q0mzejLsdEB9P2XTjJx1coC6rtf3yULLxDRpx/O4Po2cz/NExtfkNrvfn0nHTldQGnct0FUO7qH6KmHMuitQzdp06poMZOw5YXfD14+IUQSZhJY/Dhwu+P5ffXZDRTCpPpehK0w0fhv//ddCdL+zRc2CaGempq9aRHv0hiXfYGJriP3gT/88naxXbZGdI+10JC+j/TGcTJMGcxbFSywcAxbW3vSanTkrQ0krd3i4xhzSgybhiqppPsaTRhH5IWffkC1xFwDrgf4P2ppY6MhF3s38ncKp2iP9EX58BQ+CkzYk5NG0vLkNcXfIbHD6nyESQIcPeCwAZUWjgNRgJTjVkmjTPCQskDdiQld68gLAwd7WeXDYWOcySOIHGzz8Lb0DYxISBY4lTjpHKmff6PfePBkiGtIXXhyhBoVwHGQXECagdcNEkBI9TABYrJHai1IjgBcC2pf2OXhPExWyKzgDrtEJgFDw2NcP3tRSVk8pkE4xif04pSi4UkI10E7gHTiWBAP1BfSEEiUPu4thMQEZVnuYS6AOmMivni9Usj3bJNDEO83PrjBz0JHTkxoID1+5b1rFBHmTZuZdP3bz07Qk7vT6MKNSiEakBD+8JVztHNTAg1yu11hcgipjqOdnajlVzHxh1QNi4O1GZEiCfwck3K0UYCfm0jxcA+wAf3nnxxl8pgiaQFBTrDAeOGxVVRU0Sqq6L1MPmHiEBsZQL5eJikc7EHXpEeImQIkjwE+biLlBvF89pFMOQbe9r9+9wqlMHFbx4Ty529elP69PiNaHJQgKQORhAkEJHXoG0XlrUxa3bgPG+ip3elM6i6JuUNDaw+Nj+lp/cpo6YNYTHxw8pZImNMSQqU+IIanmSxCMmkhsMDP3rhI8VH+YlaBe32Sy72WWyuLo9SEYPreL05SGJ8DCbUdvyux0f70zuEcaRv06UNn86XtYF8Lteqhs4UiiQfx/u2+a9Q/NMoLuVhxFgv29xQJ9hefXEMGwzS9w4ushzYnyfP5o69sl/pgkfGrdy7T5x9fI6N2oL87k31HkSKCHO/ZkizP4NNw6nIJffHPfklafuf/hMksFnezSQzxvoEc4h1t4va34bZ5mvueNZHDEf0AFfNc3zPWSpNT47LN5Mi3uOf8+cadHMPZ3p05RhhFuSeTE39fLJgzVfK4YYRyO0/ToL6XJ8Mpbg588M/yffF+INmcmjbQuHGUeifaqWusmXR2LuTi8OmDjMLCAXZrIHYyEPN3kBwAf+EVCBIHFR4InjN/B5GLCPaRyQRqZ5BIEDUpw1KW+a/FJg5/QLBQHsgjBnyUCxI3U8pm2g7i6CBSPMtvXBcSO5A4F2dHIW5SJ74+PiCQqA/OAUBAcB7qjADSuC7OQX0s58hxqCNfA2WZ6uco2wBLfeVasuXukPuccQ9zAZQP8oJ2Pn+jQu4JJGC2AHtO2HWC9JXXtlNrZz9NMCkO8HEX1T0kYpD0wpb0vaPZoq6E2hJmBiDNB07kCnELYpKBDC5PPZwhUrnG1l4mMZHU0TUg25vb+5mohYq07H0+ByF5OnsGmVyFUFVDl4QpsSxEoEqGjV9RZassUDKYgGHxAqDNxTkqq0IWB0/tzhBzA73RwCQsUI7hQYnKmGwGMsmBpzc8zXMKG6iUiRGecRC338FTeSJNjonwl5ApkJyuSY8UtTHqi/pAfY+6XL9VI6plW+4NkFTWNHaLNBymCEUVzUzkQsWTHWVC7Q6pK4B7zClqEE9bL08X2sDkEvaMIHn+3u7SztduVYuk3svTWeqCOvp5u1BcdICcD9tH2K+CLNa3dMszwbXRx3FPkJaCk8Xz8ZW1HXIcGqC0qp12MXkvLG+m90/miTkF2hptlVPUSO3dA3JvMIU4dq5QFlGZTFjxLn0a4DC2MXMFPb0ngx7ZlkwrmCRHhnrP2ieCP5BCxkT6iakBVOlnrpZTOG93twKHlGE9P4O2U9Qx2kD6qYklN98vxGcmx+ib6KDOsSZ+H23JXetjpo0LizmTGHaONlJW21EyTE0uihv9rDB17mly1rhSss9GCnWLN+9RUFD4rIBzA6RqJy6ViLoe0q/ZgN44RUNDo+Tp7iIEBN7pINkg3CDIcKiBxBbEoaWjj4yGKclWAZUmhkIQDTjx2NvZCjmCw4SBjx0Zm5BjIGmGMwEIeEiAhxA72FHiXCwQIHl+6a1LYhrAB1HiikD6zotbqIfP6RkYFclzCBM5C/FHO8AGc3R0kgmYM1/PTSTckBJCkmwBrmu5B5yDuJcjfI6riyN5M/kEAZ7mc+BwpLHV0PjEpHjBwn4PIZOwUEB5jrw4gFQV3uouXFdI2UCmQdCxcIA03MPNWaRbKFMkkLyoAH7y+gWKYBIIgolrenk4iW2e1tFBzsU5qBfMM6CiB6GEVFzriLIdmDgPSfkIrYTFAJxrcB4+kOK3dw5yvcalHUFSIR13dzU9FzxL2DDi/DYmuTDRgMc72gXPFAul4EAPcUBDW+PeQTgtC6dPg0lCOC2LtrkGpKdnmRhCsvnMnkyKDPE271l6MDK5yWk/Rc1DlfzLtDBVuD+AX+D/drYOFOORToneG0w7FhBzRgy7x5rpasshMkzrlzQxNIE5PjeTzs6Z1gY+Rj66IPN2BQWFzwoQnPzyZjp/tYw2rY4RT2xrQENzL9U2d8moBxVtqJWoDCE19WCiBjtBhQcDyDpsbasaOkWtDIniUsSoYYhO1r0CGZgVzPMLC0haNbb2lMzEcIVnhnnrwmDOVMkOGh21DFfThGGEVxFzvwqbW5hWQrCdGOcXIdglhleophW/goLCZwOkM37ebiJlu3SjQn5bg90VnIOCA+Ct7i0ez9YCSBwh3VN4cEDSDOcYOInBAQkq9QcNc7QQgMlYdX++FczxCw9wjCkyUt94F3lp/cnZfuFivs7Z07Rj5hvntZIWu8PJ/UDDZLBrrIUaB8vMWxQUFB4EsMND/MedGxMkiDhiRi51QJsGu1aoZ60JSk04u4CHNxx5YEf57tFsCZGksLxhw5QMzrrlvdk0aTQ58SwE5pTmBzpHU4AzDL2txW2dGf30FNUOFNGo3jry2iooLDRADuHI8eiOFLqWWyPx3hQUlgMggQU5TI4NoUOn8yWckcLyBkLadI01Uf1giXnL/GNOiaG9rYOEenHU6IRQWQPw0Ponu6ieyaGCgsLsQMhhbDA9tCVJAh9fzVXkUGF5wEQO4ygxJpDeO5qryOGyB1TKU1TZd4v6JxamL8y5YYC/UygFuUSbPW+sAzCyhdRwcLLHvEVBQeFBAQ9SkMNdmxIl88vFGxXmPQoK1g2Qw61r4ygjKZT2MTlElhiF5QuEroH9ZlnvdXilmLfOH+acGMJJI9ZjJek0zlZDDkEMx41jVNGbY96iYK1AEGCEJ8FfhbkHyCHyVO/dnir5ZRHfT0FhOQDkEAG+05kcHjlbSFUNihwuZ0A72T5cvyAq5XnJlexgB1WygTpGG+VmrQI2RKP6QXJz9CVXFfh6ToFMCb9854pkaKiq75QcqZbg1TOBWGjvH79FReXNlBQXJAT+QYHsCkjdlbAiUNKOlVS1SBy3e42PNp9A5KnL2dUSfBiptyy4lF0lLeF+F69HZH5BjD6kP1ssQBBs5OdFPL0ruZVkMEwt2XAeCgr3AwQsR3zGST3C2ZSTv6/7ono378SkcYxq+guUY9IcYWraSMPMM5AdBZFe5gvzQgwxQbs4uFPnSBONG60hfI3pnvTTegngHegSKfkPFeYGQyMTdOpSMf3Bl7ZJmjlkbUDaqqbWXvrgdJ4EuUX2BeRRffPgDV5xh0keXOSpRXowkDuE2kCA3TcPXZcUc5GhPlRU0SL5kfE0A/3cJUXe/uO5VFnbLonvQf4u3awkbx6Yc4saJS3ZqtQIyV5w8UYlfXAqT7JQIO1WNRPWG0wgK/hchGB56/BNyrpVIxknIsP9JEPE0XOFUqdAXw966a2LkqbM18uUceL4hWK6WVgnk4KT1kHS2iG3LOoXwuUj0PJhPv84//bxQnDhDycLlHngZJ5k9ais47aJDZYAy5dzqiX4r4YHbUwwaLv80mZpMwRLxj1fzq6ULBwY2Ov5HH+u+2KAhRwiwPG5rHJJ8YdnpqBg7TCRQw9ZEJ2+XCbvO8aJxQhFDOcW4ErgTIZpAwU6R81bO88bQ9PZudIKzzRRLVuLShnSz87RBmoZrjFvUZgL4F0AmQORQ9YA5HAFGXz7SLakwEKO2ZMXSyQbQ0xUAK1MDqeCsmYqr2mT8y9mVUju2fdP5DHZ01BCTBA1NPfQa+9nUSP//cmrZyXlGOKJtXYOUFoir87s7YRUISvFypQISfEVFeYreXFzixqoqr6DMpLDJLxKXWM3XeK/SCeG3LMnLxdLlgb08gYmr+1cxltMWCHtfPPQDTp/3SQJcNY6Ssqx7KJ6JpG1lBwTzATWlMIL5BBp7EBKkbILBBH3nsSk78DJfKkbAPOTc3x/yMELItXS3ifbPzidTz29Q5JVobiyRaSC+aWNYreHVGXI8dvZPUh6nnxOXS6lqzk15O1+/5KJbibbzW2ma842RK3MC4AXHltNhWVNIkFRUFgOQLpNBH1fkxZBx/jdx4JTYXkC5LBpsIJaRqrNW+Ye8yIxtMDF3lNyD49M9svNLnVAagjvoRF9H4W6xZLGRgV/nQtAlYzcokilVVHbIXlwQeyy8molW0Z0qJ+oekGkID1D3ttSJnqQhEWF+vK5ZZSeGEphwV6Sbqyje4g/A1TPZWxbF8dE01fymCKdmC2TEZDNaCaBucUNfE17ykwKI6Nxinr6RiSRP4hfOpNHpHFr7+ynLiZpSAeWmhBCafEhlFfaJLlx0UMe5uP7BkeY/DXQ1jWxFBnmJ2nSMPAbjEbaytdHyrFpJr9tTCCRrg1SMnjpIh9seIiPSABBap/cnSb5Ya/n1YgUATl+kfrs0o0q2rM9mRKiA6iESSAkppCS7tmSTOHBPnSdSWd0hJ+kR4N0Ezln80oamJR6S9ozEEbkmQUBvh8gR+23/uer9PJblySVGdLMgTAjHttsfnr7R8ieiTqI/gT3hQhuk+UgoGhq6zVlXLqHoNJIodfORN/BTiN9FX0S0gWku0MavXsFFhoGg0Ektp9FOoF8z1gRzVbObZSHkpajRApjADQIGCewKPLmdx6Lv8UEJTGce5h4hpGGmTcFukRLtJe5xryyM3uNA8V5riSNrZ31SA353+BEL1X15Zu3KMw2MOm5u2rpc3tX07r0aAnpgAwZvjxIlla1UU8/cqNqhSxgUkRWAZAeDKY//M0ZIXp6Ji3VDZ0iSWxt76eocF9Rp0KaNjw2IUn8G1t6Ka+4UXLfIicrjl2XEWmuxbRMUpjwoEqGveN//fq0SDFXpoTThN4gEzikXBNMEqeM02Tk4yd5kg0O8CJvdychbd09g6Le9nTTMSFrEtKG/LxVNe0iFRsd15uvR+Tp7kwnL5WINDM1Loh++fYV+vdfnGQyaLidXxUEM8jfnV557wq9dTibyeSgbIe9oZYJAepr5ImFGQZPMNPk6GgnRu4gHHrejjaDo0d336iQ7/uB0WiQNGl1TLAhsTROT4mTzmx/0O4g049sS6YcJutnrpaaa2CdmJqaon3Hc7if54hpA/pi/8CoSI2wD0OnKbfvhzh2vpBefvMiE+luevmdy3SAFxIwJ0D/vh8MDo9JP4Ipw71iZlZVmEtgYWQB+tlM4Of9ZGH94FS+vOMWQHNQWN78O+XeiXu9xr0cdrey7uMWHggYozZkrhDJIeynS3nBp7D8AJ7RP9FJlf23zFvmFnOWK/njAGPK3I4zVDdYQnZWYpeHHIc6ezfaELSXPBz9zFsVZgsgBlBXwsZsdHxS1KXRYX4iUcPkByIYFxXApMyGenkCDeFVNnKRljOh0jOxAKlEyinY0EEFDfVtgI+bSAw7ugfJ2clRJI6QqLUwaQwK8ODr9TLhHKEndqYLuYIksqt3SJwgIBkrq26lgaFxCvJzk3y4UEGDnEIF/MNXzspvvFogbX/85R3U3j0g9YbUMyE6iOztNTLBQVUMAlfX0EXOLo4UF+kvZA8YHp0UMolr4h6KeVIYYxIbxfeOe7RgYGiMyplYIpOCE98L9qFtoIIGWQXRhaQBk6qdna3YJ4LQeXs6i0QJklX9pJFG+B7Dg73MpX46ICXFdUGEYZOpY3I9J8MJFwnVvi0/X4TxOHy6QDw3Ib21RqB//cN/HRSzhL0708jNWSc2qccvFtM3n99Eq5kkHDpbSEMjY7R5TQx5ujrT//i3fRQfFShOV7/Zd40+99gq2rY+nir4HdjIx7zy3lV5Tng6sNXFAuptJoDo8yBZf/aN3dyX3fn9GaFX92fRl59ZRyPcNw6fKaSR8Qlp627u/8G8IIPz175jubR59QohoghK7uLkQE/tyaQzl0tl0RXF7yrKhwDgxSfWkj/3ReBKTjVdya6W/v/5x1fLu/Xrd67IAkVja0t//LWdspD5zbtXaXBkXBZN3/78ZspIDhcy/NJbl5g058o9JMcESU7qR7am0KUbleTr4yrE9mJWJXnwwmvTmljuK/kyfsAW+A++vI3fI5MB/xCX/eahm1TLi8Voru/Xn99IZ3lhtILfZUjX3z2SLZqHvJImKqxopiBfd3rq4QxeyNVQdmG9jCcv8EIVxG0mari8c9crKDbCX86fTUBTADMWhHPCeLcYMDTZS6fqX+Xnt/Q1gIsd0E46arS0JuBRcUaZS8w7MQQGJrroUssBmjCMWo2XspEJb7R7KqX7bbcez+tFBHRSi7ICXdaiusCgD0Dtcqc6A17K6N3YB8CYGxMVJgkcin16g0HOwzZIYzD5wPi7rrmb3JnowVbwbsBxFunk7YoxUGZFXTvllzTKhJsWH0pJsUGyD1JLHGupK8rAP6gKUBaILfIFzwS241iT5M9UP0yqdwKSNVTjQbylUTaus5iBOsKc4PiFQkqJD6FdGxN+57lbA+CsdDmnSiSFzz6yihcVvXSNSclXnllP9txXX2Hydz2/hsljAP0pkyk4XWWmhMvi6aU3L9Hvf3Er9faPchmVtGdrEv3olXP050z+TjC5hK0sHjMke5EhPlRQ3kT/4w8elb4MYvjmBzfo6T0ZQuxKK9tkbIPU+wkmqWU1bbQhM1qcshB370e8CIJEf5AXJ4/tTKVpfoewULLlZwI71+eYLCbzc7K8g5CKv87lN/H9fOmpdUxwAoXs/dnXd9GRc/mUyu/LwNCo9OeVSeH0m/euSNBzi5kDFlOQov75N3eLw9ctvgcQRziCgXzCwayNF2XPPpJJnd1D9Or714T04hzYHq9fGS3lXLheTn2DY7QmNYKuMrH1YMLox+QPEQ0yk8Mou6BO7Hl//sYFWexh8fVNvk49Pxc7XqTATMPLw+l3+t7//fFR+pf/PEiBYT6i4YDds0h5HxA2/MBA7MurO2hodJzSE0LpW1/YIg5kCwlFDOcXEEJ564JoY/BTc6pSnlcbQwsc7ZxIPzVJ3aNNVtOhMECM6PvJSxdIzvYL+7JaI2YOvzMHY0gZ8LkbOcDkNJPo4LvpWNNv/AWRsmyT/ULaSNS9zjrH28feCVxPSNgd+3G8l7vJUSWeV/UBfh5SD+DDa5l+4y/2Wcq66z1wnSzbLfW7G7APnwfB3a6/2IA6Qsrq5e4ipAdSUEgrrQkwFYAkGzHtiitahezAVrStc5A2r44RiRSkymvSI8V0YAOTHdh2wvYSRCGnqEEkiZCeV/L22IgAqmvqoke2pYiU3MCLKZ2Tg9jBjusN9OTujNsSPUja4YEPaWVRZYvY4EIyti4tiiK5T1/KrqRrudW0Nj1K+nlxRTN97fmNQj5B6orKmsVGdmVyhEjfzmaVyUImiN8D3NeJC8VCLF1g+sHXC/T3oObWPnqYz4cUG4sfkDCUEb8ikE5dKZVyQgJNkmzYCGPhtXtTInX3j1B5bRutTo6k/SdvUViINxPUcfL1dqE0Jk6IPwqJ48NMLHEO7FQhHQRyixulHWCjjHbQMClGO56+WiqZd2APbOSFHbQG32JCuGNDgoSpQtskxARK+9ztfRnm+nXxORtXxki7ZCSGUWJMkJDMB/mgDCwyd/BCCHbCJdVtIt2HDeJCQtkYzi/QziOGIbKz0ZCvU4h56+xjQYghJCRO9ry6Y2JoTeFr4FIOKWioa7x6UZY4TITM/OM+gWcP1aeoP1U/mHWgfaEO9/VyoQtMkoaGJyjGisghhsOrOdX03rFckTY9uj1FnI2QQ7qja0AcquBBD5tZEBQQhy4mjyCFbi46ausYEJtMSMNhehHFhHFgcFQ8vHv6hsnF2ZF6+0bEQQn9s6tnmOIiA8T2FF7qnT2DTPJCuI1dxIMe6kuYSYCAI2xQY0uPkEnUaXRMT6cul4iKH/txvo+3K5c5KFEDYGu7aVWMLLRgCgCnsQs3KsTEI4Xrg9BOUBknMfHp6RsiZyctpfL2E5eK6WZ+vaioU5nkWZwu7O3sRJ3bxu2wKjmcSqta6CQfC9KXkRgqkjV3FycJ9wLzD5hHoGxID9FnQKoASPKu3aqmQ6cL+JoOtJfb2IkXgjCtgKc9VPiBvu7U3N5HZ66UiSlLclwQDQyPSTt/XPgYqJh3b06inUzg8N3NVSfq69n8QMoL0xKo5eG4ZiH1CwFFDOcf0DINT/aRjzaIdPZzE8ZoQVTJAG6uZqCQCjrOmzuVtXQsG1rpv4vC3RLMvxUUFOYCUCuDHB09WyhSHNjBPajUdLEAqlnYwTkyWYOEFIB3NkwNhNjxd0jXQLhcnBxF0gfJHFS2kFphG/bDixuED/txHuxCgev5dfTe0Wz5Hh7kRX/wpe1SFtoUZNJZ5yDnQ2IGta4bExDsR3ko38vdpEYF+YLdroWsg8hCqg2zjf6hUdI62JOHm9Pt5wKJH8gV1NYgNTDbQJ1QX0vdYLeHcEyoC75Dcm8xn8Bs1ds/LAQQHvyQLiKMEySoiEoA8xFbHoPhZAWJ4DjXF2XjniCtt9gEohw49eBc2BijjgCcqMb4njz5XlDjweFxeQ5oV5iVIEIC7HTvFmB/PgGzFMRNhfQWkmCQ7IWAUiUvDOCrEey8glYFPkT2tqYQZ7OJBSOGgGFKT5db3qeeMaxcf9duaikCD8xT608bg54krd3ijVivoGANgB0nbM2Oni8UqRekawqfDhBFIZdMpCAx83RzthpSvVwAJyXYQl64UUmPcb9HSK75xnwQQw1TA0fHD/kBoitMTpjsNiFT0mptmejDBtMohN8C7HNwMJnfGPkcvX6KFxi2/HtGP+evRsM0n2sqz87eho+B/s/GFBFhclrKxO1ptRpZLABYNE2a9wF2vE6wd+A68oaJiWlZ1MwtUL4NpfltE9+G2caCEkOgbaSesloPiQQRD8MagCZN9tlAcV6rzVsUFBTmChiE4axx4FSeeMzu3Tn7A6WCwmIEyGFOYb04KkFiDnX6fGKuiSHI3fCQkTra9EzEpmia+Zuru4aCQhyFMIK9NNROkIaJWUiooxA4bANRgxS7pWmCersN5O5pR34B9tTeOkmD/UYhgGAbk/ppcnPTUEi4oxDM7i49tbVMigmEj589BfJ1DHzM+NgUtTRO8PFTvI/I08eOgnkf5nqYSAxxmU28H0QUZYFczjWzYvpJTnZutDn0WXKxm12/hgUnhpCw5XScofrBYrKzkgDRpgfmTptCniJX+4U1DlZQWA6A5LC2sZsOn80TZwuo15QETGE5AJEZsovq6Gp2jTjlzKfkcK6JoZ2dDd28NkSvvdTB7zgRrpK22oW+/Ht+5MBErrJ0jH72n61CxL71J4EUm6AT6eD42DQdfK+Hcq4PkYEJpYPOlnbt8aDGugkqzBsWSSAA6WHaKhf6yrf86caVITpzvE+IKDztQRTXbXajvU97UWeHnv79fzVy2ZAoEtk7amjzNjd65ClPIYT73+qmjhY9GQzTtHWXO+191kvKnmt2Bf4U5hZPawIeMW+ZHSyI88lMoEM5apyoY7SR9FMTc9bB5hNYi0wax7lTTFGgS5R5q8J8A1JorPwWC0FAfTBoLQXCAlUJVtxYsS8FoK6e7k7k6+NG1/NqxUZtscR6U1CYS8B2ElmQYLcJRyA40VicbOYac+18grGyrnqcyorH6DvfDaK9z3lSUpozaZnoQXp49EAveXrZibq4t0dPaZkuMmadPtpHp4/10WNPe9PTL/pQXKITubtraOV6N1q7wZVamyfJw9OO/uAvgiidiWZz4yS98osOSk13phe/7kcbt7tL+acP91NYhCNpnTV0/lQ/ff4rvvT8V32ZkI5SRdkord3kRrlMPs+fGKAvfMOPHn3Si9w97MjT225exnncKzKiODm4k7vj7OWSX3BiCMAWb2JqhHpGW/lGlz4xBPDAhviB+eiCxANb4dPRy5P53/3nB2LkDo++mwX1VNfULans7gfwuDx5pUSMxRGMFiEdPi7My90AY3N4a+KcM1fKefVoFC/Ge0H/4JgY+98N8Iy8kV8jnqPHz5viycH4/k7AwxQG8QsFZJtA2j+EJ4FDALLCLAVgcoITgb+3G13NraYubu+4qLuHFVFQsCaAHPr7uhGC5Z/PKucxyG5eyOF8EEOQtptXh6i4cISuXRiUayWmOFFz0wQTsn764jf8KTDYni6eHqDENCdyYhJ3eF8vEzQNvfBlP/L2tRe1sI+fA7m62pKzqx0V5Y2QvYMN7dzjSS6uGpFKVjHRA7mLitWSm5sd+fg70PVLg6KGDglzpPMn+6mmYpxysoZpbGyKdvC5cUlOpHPSUHvbJBXmjgjhjIl3kuvND2wkzuioYYj8ncLJQTM788aiIIZ40K6O3tQ2XEuTU+MicVv6wAPT8/1MULBzjJqc7gF9Q2MSfgTx1yJDfCVUBDwekZXk7JVS2n8iV7wEEdcMJPLtIzfpcnYVkwFnCWeRU1RPP3/jIhVUNEvYCQSBrW/qEUnSsQtFcv7NggZKigkU25BX9l2lAydu0dlr5RLyA96LyM375//0Dl3Oqaak6EAqrmqhm/l1dPFGpazIQViRbeWNgzckx3CQv6d4VwII+vs//m0/VdV3SpDc8tp2eunNi3T5ZrVIr+DNiPRxGMCRLWIlH4PMJm8fyRECHBHsLan2/u4HH4gKIp6vD29IpCfbdyyHTlwsobziBnEaeO3ADdmHrCiVfD1kxkD6PJBNeIIiqwOuq9Pak4O9RgIgI5Avsp3Ae9QCZHVAgOEL1yspLtqfiita6F9/dlzus7tviP73/ztM4+OTXJcAaQMECkYIkIhQby6/kg6fLaTj3LbIurLQMdUAvGcgh6gLcmmDZCOTxVKQ0iooPAiEHPq4iSf7RR5HsUBF/Mi5xHwQw8Z6k8Rw01Z3imdCGB2nIy8fezp7vJ+unB8Uu8ESJo2VpePkwyQwLlFH1y4O0vDQFG3a4U5enhopZ2LcpNeF1ubWjWEZY1eudREP95qKMSopGKWNW90oLFxLdkwaoRo+e6KPkphs+gfa05ULQ7RqrSv5BthTc8MkbdnpTsEhDqJyXr3elWKZEDbUjdPlcwMioYREcq5VyQCEaWMG5EafpgDn+8t3/3FYFMQQgMs1brB1pJasJXMIXpYRwyC52M+umNdaAdLX0tEvJORWcaNM8BhuoNb85TtXaGxST2eYIMZE+NOFG+WUdauW2jsHqLymgxJiAug073vyoXSR9iF/MgglSF2gnxsTyzJ6fHc6kxy9BA9GMgKEOtmwcoX8RXYFED+QKuyHEXdGcrh4/aEem1bHCDGCc8PLTKSaWnupurFTgvIiEDGAGGudfC6C9WLlfiGrgh7bkSqxx7IL63jQdqVbJY1C+Cpq2kXt+dt91ySOXEF5M9YSkomhoaWXvvTkOr6uTvpQT++wpCD7wpNr+JpdNDo6SRu53nkgpgEedI7vbdemBCHTmBCC/T0kbdhTD6dLUF5co5AJKDJCFJQ10Y718SINReDks1fKb8fJy8qtlbzPiBGHNGZRYT6S4uurz26gWiaur+6/RmN6g7RzUkww3civZ5LpRKu5zoh1h/u6M0XY3YDc1SDqCDGC6842LOQQ6QhvFNRTR9egkhwqLAvcJof8Hp65XM7jmd2cLtjmnBhqbKi+eoJKmbR9/mt+lLnGhXz9HKitZYIOvNUtjh4BQQ5CwnBsdfkYZaxyITcPe7p8doBqK8eYWE7S1QuD1FQ/QdGxPKYyEbx+eYgM+ilRBeO3xZaxpHBUHF3yc4bp2Ae9pHWypSef9yG9fprOneynvU97065HPakkf4RKi0cpOd1ZCGouE83hYaPYMA4NGGnDNjeROs4HMRRw8w9O9pCnNkD4xoNi0RBDwMXejfrGO0Rnbh3k0Iampg00bhylQJdosrO1DueauQLynIK4PP/oKkn3hQCuyB6CFFBQaX756fW0jUkYAsxeYxKzNj2Snn44k1anRfLZNpIu60kmf0ipVd/cTYmxwVRc3iIZIZAF4dFtKRJDDcTP19OZLt6soiH+DUcFSN4AEKaahi6KDvOVnMrFla1CRJO5rNyietmG1GTPPbqSdm9MoIykcJFIArAhrOVz1zNpG2Hyll/aTI/vTOUyNaLSRv7YCiZFKAvlQnIHb9ovPbOOtq+Ll9yv9jyQIw8zCKVlsO3D/TAxe/rhDJEshgR6UhyTZ6SGC/R2k8wNTz2UKWToPBPD2Cg/kbY+vjONEPj34Ol8yUyB+1zLbeXj6SplgyjmlzbRE9xmmEiu5dXQuoxIKqtqk3uABLWA9z++K108H+Hg8aVn1tPW1bGSdQHZJJCWLjbCjworWiTINGLJfRIQB+8bf/kK/eLXZ+lcdiXXTyP1n+0PFhYg3BlJodIvWjv6JP2aIocK1g6QQ+RJRxgiaEMQc3GuyOFcE0OQNhCt0REjZax2ISdn5gV8qaa6SRocMNDzX/IVB5GUDGcKi9BSa/OEkEX8Dgx2oM52AzXUIh6oLWWudSH/QEcM1Ez+YGNoT/FJTkLe3Nw1FB2j5etMUW31OPX3GkSl/MwLPhTM5U2MTVEnE8a0TGcKDnUkV3c7JpwTYn8IUlpROi7Xgbr68We9KCJKy21ivol5ALSsxikDjeoHKchlBfeBB4uzuaiIoYaJk8bWgTpGGsTbxhoGcdwDxLxajU5yHCp8PCAJg0QM0jBkRED+U6T9QgotEKubeXWSy3UNkxsMdsigANWnm5tOMjWAZL1+4LoQTKh3IcGCRC+CCRkyPoDEdPUO0aTeILGwkBcVOZKRqgsSR0gM8bwgtTx6rkBs7BCk18/LjXy9XUU1nJkcLuQRCfeRRxb2jxZbHhDAIq7PRa7XuowoamcC+tahG3SzoI4e2pzAg7U716dHJKIgeJtWrRCp3SUmc6gn6gspIqSbkBoiDZYlYHFzWz+tSo3g83okFRlsHpva+iidiQ9I6Gt837At2rouVtTJtQ3dUld7czDeM1dLqYTJqCefa0kLhomjievz1uFsUW0j7zDOBZkGeYWkE+pxZLVAXYsqm0UCi6DCaQkhfG4fBft5kDsTUqRag3Ty02wjNTzQo95tPYP0EJPVx7anitQTE9dsfkCekf0CZgcgsde574AIo45Kraxg7RByyGMW7IMR59DOzo5C+H2Ybcw1MYQDCBw5UjOZFLpAWGQj29y97Cgl3YW8eB9iE0LiByeU9FUu5O2LbTYUFOwoEr3VG1wpk0mlf5BJMIOqRq7QUky8jjR8HoAxAXaB8cnOtGqdiziogFx6w1aQiaPOydZctgMTyWm5RtpKF7mmLx+ThOusdxXyCkI6Hx7JdwIaV2go7Wy4Tg+YLm/Bw9XcCeO0gbLbTlLzcAXZ8g1aAxC+Rqdxpa2hz6k8yp8ABBQdHhkXyRdi02Ei93B3kiwMUKeOjE+SA5M3rIaR1QCep5KVwUUnaleoomF/h+MdHOyEpCDTAuzsIHEEWYTECucgvRgkabDDcXDQ0F//0V5ydzFJu5DNAVkRvD1d+Vgj2TPhwzEo31IGVNWoI7JSzCRDIE24JuwIQXR7B0eJxwipM7JWYJ+lXkgzNjQyIedgYPX1dJGMDZ1MmgCk3cJ21BfHg6iBJIKYoh1g6wep3tgEX6dvRCSWINQggiDHOB7ngwh3c/uhHHduK3duKwvgaAObTgy5qCMkh7DrxH3iOpC0Tk0ZuS5u1MdtK8/AXiNEGe2Ea4FQD4+OS4YKnPNpQDsiswcycaAN5nIAwgQJNDDxPnwmX2yunnooQ5FDhWUBjJP5ZU2y2NyyNlZyQ88m5iPANYgc3lfYBlrwSdswLoPVWH7jL35btgPmYYG3mf4COA4SSvnLv6EhAQmdWdadZeM38HHXmW9MCddwpnWBjz2QIGrREUOgd7yDLjfvJ8O0XkSk1gBIQFd4pFO633bzFoWFBAgoHE0QAwwSOKib8XIrWCcwykFaC49r2Jw+98gq9bwVlgVADovKW+j45RIxxdmwcvbI4VwSQwsBuxMzGcvt/bzNsnnmOXc91gwpH1/M22cea8HHXf9u238HfByKvKdjZxFTzGYDncJpffCTn9kkb1Gpki3QMuOdmBqj7rEWq3FEQecb1Q+Rly5Aha9ZBIBEEdI1xP9CWJu5UoUoLA7g8UKCGhrkJerw5rY+io30vycJp4LCUgY0FZDwuzppxTQEYx2iDswG5kqVjEwmCCMDUxo4fliA+IXOTrbyF97AkPjh0s58rE62aeRcBJqGXaGzs+VYjczBSH+HmjryubBXxF8InyBBxPW0fA7KtXwgkXRwsOWPjdQDKmpnF404OOIaAK6D/ZbfyMiCc6F+xl84xcynFBHPYtgwKOZrXtrPFst1UUoMgaHJPrrWelD+WkseZajJQ13jaLX/Q2JPqaCgMP8AKTx0Jp98vFzFeQl2mAoK1g6YksAR68yVEtqQuUIiLTwo5kJiCPu8ni493bg6RD5+dpS51pU5AKJTkMQyrKsaI4MekjGidRuZ8LraUs6NERoaMJCeiVxgkAOt3eTKx41TRdmYEDojf+KTnShtpbPYFdbyvqJbI0IsUzKchNxduzwo1wbJQx5kpL7btMNVUuqNDk+J80pb8yTl5w5TZIyOklKcJIFCZfkYjfD+1ExnJpoIizMl3s21lUhyQRQS7mDax9eYL7YFlbKznRttCHriM0VEWZQSQ8BBoxWRKDKigOJbg0oZTH5kcoA8tL7k6jA7KzYFBYX7g5urjgL8POhWUYPEpIQzEKQqCgrWDJhOQHLo5uIkYb8wq1qiMXxWzLbEEMWgrNPH+iWgdGXZuHgOe/nYSRq7D97uoazLQ2SrIerv0YsTydDgNL3x604aGZkSAgdnFDiWnDnaTxdO90t5fT0GKSMiSicZUd7i43uY8PV266maCRzyL+dlD1NDzThlXxuS0DP4IFj19UtDVFowQuu3ukkQ6/fe6JJA1/EpOnGMOXO0j4oLRmkNk9TuTgO9/F/tdOPKII2NGqm/3yhp+yCJjIhmTjPDpnEuAb40YRwVYVSAU8R9a14XLTHEjbk6eFL3eKu4YM+lcet8Afc0RQYa4fsJdY23GkmogsJSAxyWQoM8KcdMDuGtDLWVgoI1Q8ihlwt5uDpJcgAjM5UHIYezTQxFWshk7dSRPtqyw13S3CEwdYJZOpd1eVAymyCmYUq6E4WGO1JHu54KcoZp77M+tGmHG8XE6cjF1Y5uZg2JM8kLX/GljDUuQvI62ifp9V90UvoqZ/rSN/0l1E1ohKOEl9nA372ZPBbnj9KXvuVPe5/yEq/j3JvDTD6NtGm7O9UwiezjOjm72FJL46Sk4Cvi4weYAK7e4EIH3+2mhtoJevEbfrRhmztfU0uhkY7k529Pbp52JqPDeQKeCTSuLg4e9y01XNQjoYNGR7GeK82kcFFqvO8btqShvokOqh0oMG9RUFCYb2Aeg4fys3syJY3hgRN54m2uoGDtgF1tclww7dqUKHnFEV5rsQDvZWHeKMHCbf02N1q13k1Ut92deiGNsPFDcOl//1/N9JPvtVFrs162jY9N0esvt9P/+Z9NQiph0weVcEXJKH3/H5voJ99vlRiHKGdw2ECrmMQFhpgCY8cn6cjDSyOp71zcTKFuXF35N5NCO/4OZYJFoYD6gZjuecJLCGDujSGxQYRdIVTItdUTlJzmJGFrEGD737iev/lZh6T1m29nNwiijGSgst4bNGYYMW+9Nyz6JXKgcyQF8QdqZasBd/r6gRIanOw1b1BQUFgIIAbl3p2p1Ds4QvtP3JLQPgoK1g4hh7FB9Mi2ZLqaUyNZnRYaIF2jTPCyLgxIyrq//bN6eve1LiovHpXMJ8xzhPBBeviH/z2QvvlHgULu4CCic7GlZ7/kQ9/962DavsdDSJhBPy25k//yf4fSX/zPEIqO04qziX6CqK5qEsWJgwjUv8MDU1IOPrADxF84k9zNJhB1iI7V0padbnTuxAC1t05I3UEiXd00VFE+Rl1MQPc+40V/xPU08pAy2G+U6803bPkf7EDLe2+at9wbFj0xhLp1hUcG2WsciR+TeevShg3f0+BELzUNlpu3KCgoLBSC/T3pmYczJXblu0dyaGJSb96joGC9ADlE2tDHd6VRbmGdpNNcSIDMFeaMSEaRF7/pR09/3oe++A1fUdceP9RLfT1GGhudEi/j5FQnikvWimexnl/XiTES+8HUDCcKYrIIoqafnGJSOcbkspt+9bN2On2knyIiTYQO6e7+9i8a6B/+WwP98ketorKGYhJey8NDRnE8sQBZT8ZHTIIpkE04mqB8qJY9PDV04dQATU7AY1lDDz/uKWV8/5+a6cffa6XD7/Xy8UZycFwIWmgCVMpNQxXUNlJn3vLpWLQ2hjOhtXOmgYluGhjvtBq7vGnuJ+OGIUmV58CkV0FBYWGAQR7BtsMCvai4qoWq6zsllI2dnbIBVrBuIOwK8pW7uzqJWrmqoZPGxicpyM9dCMWnYbZtDGG/Fx6lpR17PCRFHWz/kMEEnsThUY7k7KwRm8CQMMcPpXk8mUJSFxuvk/AwlhA2IJpu7nbk4aGRcDbBoQ7iABKb4ESBwfYiwYPzyKq1ruJlDIcWAOFo4PAC0inX4AORFg/1wndPH3upF6SNqBvKhrcz6gRbwoRkJ66PnRBNbz52/RY3yd+M4+8mgZxrQKWsn5oQsVqAMxxRPn1cW7Thau5EdV8e5XddlI4sT8cKgKDXG4KfoCDn2Y1Gr6Cg8NnQ2tlPh88USPac5x5dJZlxFBSsHUbjFL1x8Dr9zX8cJP3EBP34/36ZnntkpXnvx2O2w9XAwURInYbpjHmaB9FDqBpbW6YqkKgwZl4OFAaWZjhnJsBsoBK2fIedIOwUQRihDrbEHZT1H+z/8BPn8AepO00bME+b/oJ7fEiXTPXDYQZYn3DZ+I5t+Bi4vrgXAPVC1SxnLgSQfc3BVkubgp8mT62/eevHY3ae5jzAxdGTHDXaGQ/GOjAw2Wn+pqCgsNCAQ8rnH19DRp44PjidJzEPMWkqKFgzoFbetCqGoiN8KCzUhwJ87i0Jg6P97KathWQQH0zzIIQW6Z+9g4nQIXg1PjOB7bDvw3EzAQkgYgfiA0kinEoAkEIcK4Gp+QPPZQtrA+G05+vb2HzIM0Am7cykU+rA3y3XwlF2XDc4n8hvc71BNi3XxvcPS1sYcOvRuGGUhvUD5i2fjCUjMeyf6KKs1sMS6sVqsqFwd9EZg8l9NMP824qAXmV+eRYMlp690PVQWDLgIZ/s7GyFEL6y/xoVV7bQQ5sS6MUn14lq2doWpgoKFtgzybtZUCu54ROiA5mAfdo8a0NG2yHqcr4g3xUWNxDTMM13G8V6Zpq3fDyWDDGEB++11kM0PNlvPcSQVyXTQ9403Z5g3vAhEFMNQXfv1UsSYm57nrgmDQbS8FIJ8anufLRY7eAf9lmAcyRROPHx8nJP8+pHQ/oH8M5E3R3s7WliclIkLwsBWRE62Esb3C0MiR3fowH6iRlw4IER27CivBM4/m5tei8wtTu/mAvUFsDdnv1nAWyJpJ/N6B9oaw33VWRWuF9AZQM11J3PYiGBZ4Ux5u0jN+jdozm0bV0cfecLW8newU4RQwWrA95pvL+VdR1UWt1KGzOjJSvQp44VUOs6jpBt2C3+gbcGqUbxPstXPp8/Zs9eSNTs7Mw7GBgKEbAawHbsx+Us6e8g3cO7BjWtHaSEZokdgG0WFTEg0sQPd/PYxPv4P9TF5F1s2m6R9GGbhKGZcQ6AIQjSQ1P4G8wDpnNwfdwD6nbn6/871+Z7wjVwTzOPB2XBNjivWLZJe/B/2Ib7x7Us94+6W4B6oc53Xvt+AWKY7LORErzWmrd8PJYMMewZb6cbbUdpTD8kE4k1ADaG4a7JFO+62bzlQxi4V46OTUp+12m8Regnlidl7jMWg1/s1xuM1DswQn7erjQ+YSCd1mRcK72UHzGespEZoMEwRVoQJhTG/+EcECLkDsYkjf2Dw2Pk6+PGK0fTZC9dZOa1Ld/NEFE8w1JPI5dR39It2SWctQ6yD9tBTHBdOXpGvQTYz9tmXstSLn7LdvMxHznPgjvORxdp6xwQ0hvo524+yHQMihjhttU58huP37wdp3X1DJG7m07a487yxplcOthrhGBZYKoLzuX/3QFInVAICA/aFOGWoHaRI/E/c/mW88UOBeSKj/1IeTPrgZ/4biaYOF3+ZymD6waV0O0yZpyr14N4Id2TWeplKsIElCN/zNeZeU0cZ/7NG4Rk9w+NkbenM2m4kbEdEwjKRx9CURbVjKUsYGZ5kETgWmgb9NvJSaPY9OES+N/v1G+egUujLt29w1RR2y79JzLUR+qsoGBtwJgBUnj0fCGtTY+klckRsri/F4xNDdDl9rf4nbelKSY1g4MGfqd5B79EOmdb8vS0E1KDOIPDg0ax38PrDeLj4WFH9o42vJ3nnH4DObnYkqu7ndjmDQ4YRaWLMuDVC29knAc1Ms7TOfPidMIUYkZS4ZlT5KHabnD8YKI10MfjCpeJcuFlPD7OJHFySpxKBrkuIKZcbXnfMU/g2LrqCYl9+OhTnuTG1xkdnab+Xr0QQMQ8RB0swDg8yHWH97NlO5xZQChHR43k6spzKtcDY4l+YppGRrg+rhoz6eVjRrj+fKwrXxf3glA9bu4aqSvC2xj5IGi0US93L3u+Vz7+w/X4fcMwradV/rspyj3VvOXjsWSIYcNgGeV2njE9QSsZoPGg1gQ+TBFMDu/Eb/ZdpcaWXvrTr+8kTzcn89YPAfIF4qhhsuLEJHBgYJSKqlooMzmc3jhwnZ5+OIM7nI5Jop5cnBzl5c8tbqDm9j7aszlZCAIma+TORPnVDZ0yoSdFB1FtczfFRQdQfkkjpcWHMFly+gghuhNj43p+GabIma8DkoC6Y1L90lPrKCTA03wUVnIGeXJ4GSYn9eTk5CCSOAtGRie5DDORZOD+cAJy2dpj2cav8ODwBJNeB9k2ExggRscmyMXFUSbwoooWep3bYefGBHpoc6L5KB4cuD0Gh8bpwJl8+spTa6UsA5OTCSY2hWVNtCLcn3y9XeTY4VEuj+8JePX9LNq8JoYiQ3xEooj2GOX6AriPmcALVcLXB6lOTwilizcrhQBtXRPLg4LpftEWaDdcH4QTz6WxtVeOd2KSNBMjfF9OOtyXidCCRAEgaRN8Pzr+DSleR9cAldW08eAeLQsDYJBJHO4hp6SBunuGuQ5xPDAyCZO9HwXaD9eRAW9knNy5/1gOxLOBnc0YLzpKq9poVWqYEGgQwsbWHsouqKen9mTIomNoeJwHUo18t2B4hNvS2dSW5bVt8jszKYxOXioVKfeTu9KlLOmvfJwQ0QUG+vTR80US63Alv1cKCtaIGh773zueS+szomjDyhUyltwrRvR9dKLut0zYePxpnaQf/3uLxPDD6+vhbU87HvKgnY94UE7WML3x6w4JAo3xMyHFmb7z3UCqqxmnI/t7qalunAmcRsLUwKv35R/xgizYgZ583pve5PMunRvg8cZGxpWAIDt6+HEvylzjSv19evrRv7VSS9OEkC0Qq2/8QYAQue/9n2bxHv7OnwWSj5+9pNgrKRilZ170oVd/0UFVZWNyHAjlNI/VOx/14nu3oeKCEfqLvw2RlHnvv9Ul2U6w0N/7rCdt5/vBdTD+DzEJRuBs5ES2SET/29+HUl+fge+pxxRnMdheji0rHqV3XuuiL37dT9L1QZK6781uycP8zT/0p+wbw5Kq74/+vyDq4fb7r39tEaqDadfdS0MZq1zp0ae9hCSCeN4vTIKgadoY8pSkyPs0LIlwNUDDYCl1jzZxQ917p13MgOrWUaOjOM81Eo5nJiC5KqxollRFgzzJQgq4//gtJiXe1NY9QKd4MnXlyfPtwzfpEpMOSKKcXLSUV9Qoqb2u5FZRwopgyimoowMnb1FBOQiPH7V3DdLRc4VUwavDs9fKaGVKOBWUNpGWSUQXEzk9k01XVy1V1HYwyRik7798WoheS0cfT+STMkG+ymTL38eVJ2+t1PVKThW9degmnbpcKoQGpOCHr5wlPx832rwqRogPCN5PXjtHF65Xyu/axi7az/W6VdwokpjGtj763sunKJ+JWVZeDa3iehVXtgqxO3y2gAlbCyXFBvM1yujEhSImJq0U4OsuOW+BNiZErx/IohOXSiTUSHiQNxO5a5RTVE8Pb0mmkEATOb3OZf/q3SuUx9cFiVqbGUWvvHdV6o78mi2dA+Tv60Y5hfX063evSl3qm3uYrIVR1q0aafNrebVCiKqbuuntQzeot3+EYiORa/dDItPbN0L/8tNjdJmfTfyKQPF0PXO1jArKmoVUZSaHSR328WCMEBE+/HxPXihmQn2NybyjxBYDsDD4l58fpyIm7+eullMlD+D7juXKwLoiwk/aHv0C9Q0K8GCSVUI/e/0ieXo4SZ/52esX+DmX873xqp2f44WsCrEhusULBFzD4nF75kqZEN8mJqdIE3f0XJGUVc4kMzrcl25y+e8dzZHn6M/PNbuwjpL5eVzJqaZXuM5IKzcwNCqTylXeBq9e5CH29nSVfozneJ7rgdRzEUysf/raeTrExwT4ucvCICMxjM8fo1/zsyirbqOoMN/fIcfzDbTx4TOFQtbXpEXyczH1dwUFawLGy/d5LF6ZEkEb+f0Vbcl9YMIcrgZmT/09Brp4ZoD2Pu1NX/ian8QjzL4+RBu2ulJTwyRVlIzRH/xFED3GBCd9pQvPOxra90YXNdVPyvbEVISI0UjWEZSDeIWpGc50+eygOIl8648DKZXP62ibpEtnB2hFrI50Tho6c7yftuzyoK//vj+t2+QmQa9bW/SUd3OYJ1pezI4ZKYXLKSscpZqqcdq03U3S46WucuY6jUu+5a8xmfT1t6cbV4Zo8w53KfvYoV7KuTZMX/2OP23kbRqbafIPxKIVUkBTtpXTR/po5VpX+vafBtL6be5MWh2psXaccq8PS13cPEwCmNamScq6OCip+XAdkL6b14aol9sMaflqq8epIHeENm5zY7JroOuXBulFJpEPP8FkkNvj/Il+mpwkik/5XSHRvQDaSXgjxyAmtO2nj633Ji9eYIzqB6htuJY7n3WQQmBqykh+TmHk6uBl3vIhLt6skEkYk1M2kzuQfXRGkKVrOTUUykRHyxPn6PgkFTHZuJ5fKxK4/mFTKiGoJKEKgHSqu2+Ycs35YGGHGM2T7leeWSeELJcnfJQBKRCIDVTJkGT1D45QWmIIT/TREvwUpAykqrymXeplkWD28XEgll9/bgP9/otb6EZeHXl5OtOWNbH0+b2rycN8HKRlILiPbk+llPgQqRskinklDVTLBAtSMHeeeL/x/EZy1jmKWqOE7xXkLyLYh2Kj/Km1o58+OJVH7d2DIvmELYwFN5hcJcQE0h9/ZTuTNy2VMPlCHZ58KINJR6gcA+kaCNTXn99Ezz6yUlT0sKMcGBxj8phEGUnh1D8wItv6B0cpKtyHvvHCJpG4tTIxhnr+p0y0gpkcg9y0MGEAsUqNDxZJ2kxAHb17cwLt3pQo7YwVZnxUAH2N26mrb4gJ+gA5MUHu5HsBqYK0dk1mJO3amEA7N8SbS+HVOD8bqDq+9uxGIUqB3B6ff3y1SAXRNzCI93CdQahr6rtoy+pY2rw6hnasT2AC2i5x+f74KzuEiGIgwvlff2GjEGqUYUF375AsOiC1K6loo+MXi6iH+8256+VU19QjbY8FA9Jo4V7QZh1c97rmbu5L67k9M7nddbKgeedINi8k+qWv5hTVcTlDssD59otbRUqItkUdH92eIiqrtRlRQjYRXBqfjKSw24uOhcM0HTydJwsY9H/0QwUFa0Mdj71YeKfymIx30tHh/kjhnYD5Dsal86cH6Le/6KD2Vj2t3egqeYsxjg0PG2nf610iDayuGCOtky2lMdGD+hcEESnm/APtpRx8cI6lXOQsjk3SSbzAJ1/gMdVIcrxFVZt1aYBe+mGbpMPDbwAxDHc86kF52SNCCuE9jDIh2QuLcqTYBB2TLlvy8bOjuEQdhYY70OPPedGqda5cKFESkzB3Tw0deb+Xbl0fpKBQaN5MZVsAD2qkxfvlT9rpyHs9ND4+ZTILwpyAevB4CaBO2Ga5J+xDWbfv0bwfwCmOOo3EbUxI1tFDe70oJdNFMsBA5Wy5v3sFpIXIgBLiGvc7QqiPg6Waixr1A6U0wuSQm9W8ZWljmmdp5IEOd0vkVchHexps/ipqOkSdNzA8Jiu6irp2Jmqh8hKXVLWIWut8VjklxgTR47vTpKNADTc2ppeJG99BCPOZNL74xFqKjw4gqEVB0PAXThlDPElDvQzCY7H1wgd2DFDnQRWJ/SCaIDcQ4b/01kVKTwghR0tsN75Wz8CoqGFxzRGoXp1NamsQGYsUDXGgICkMCfCQTnqrpJGef2wVpcSFCFlApb29XExSQCYFIA8gj3VNXVxXDW1bGyf2kWHBnvR7n9tEf/n7j9C6jA9jP4JY9nE9cA1InvDi4zvUzZa64j5GuX0AqHBBaiGSh7QUklCQEWyHWhkEGpJDECs44gxDjcplIpwDJH6wsYNDAlbYWG3j90yg7s5OWlHNgzzinr09TfcHCRnu+fSVUnp6T6bY9EzwdUU9zNed6Vg1zRX0dHOWuuB5IOgsypjktoaqF1K5J3em0Wpe7YvaGypY/gfCiIUC+gDKxbl6g4EHSh78+J6ctI6ikrcAzz3I31PqCFtISJ2/zUT/f//ZE0xo/YWsQqq3/3guE+VRGuelq7Qn34eoVLisnv5hMvBix4OvAROCv/r9PbR3R5rUFaEvIph44v5gqwmTA/RvHU9EOvPzieI+hr56LbdaFiALBVEfny2iel5IYWERFuR1ux8rKFgLoI14mxdx8dGBMpY9KCkEeEiQdyUgyF7s+iCpS051FskfCKOj1obik51FWgjJGuYPSOf+xz+G0ib+m58zTG//plMkcXeaksiY7qThscMUdkZvmBbCiGvi2NAwLaWvchGyZ+/A1+MduGZymrMQPWQ6gd0iyBefImM/PviBv4hpqHOyEzUvspTAzjE53Yn+iuv2yJNekuv41z/toO5ukxDFApTl7WNHK2K1EnhbmpE3gvBB+unsppE0fKinxbEEAbR13CZQJxtgdHkX4BKOWo2UoUN9+F4A3Ovdz/h4gG94agMo0i1J5od7waJnWgigWTdYjDnFajDFjzbQJVIkhncCEqo1aVH09Rc20QuPrqLPPb5aiMSKMF8KZmK1eXWsGPknrgikgrImJo5dFMcvN1RdUFuCDOGvv7crBXi70anLJSKFQ3w2ELNAJhkvv31Z7BJXpkbIxOfj6SxpwfCBJC0mwl+IUnSYDx0+ky/ODJHBPkImYXtoAaLlP7Qpkd48eIPeOnRDpCsuOq0QCxAzCxzsNFJfEBado4PU5QwTIwxGkH56ebjwtUxBN0FCPd2dRfoE6WUDD2AHTuVRdKgvZSaF074Tt+j4hSKJzm/B7k0J1Nk9RN9/+ZRIKaEWgVQT9oAW4Fq7NifSr969zO3WKNIqndZOSDOIE163uKgAcuN2DGHyFOhrsiWJjfTjbY4Ux/e0Z2syt40f1TZ20M2COjpyrlCkh5BS3gmo7rEiL2RyDjIGFS2QsCKAyZMTJTCpP59VIRLKcCZNaHvEzoIKF9cFINlD2AgAberpwYMsE6kErjPsBlHP89crZKAID/Yib25HVz7n+PlCykwJF6nkf7x0gi7frBIHCiFnjDA+Fv3AAtxDgJ/pNyR4IMTvHMmRFFnjTDCv5dZwvYrF/hLeimgnENT05FB663A21TR2ifo/yM+T9mxJphMXiyXvcDeTRTwDOCGBSELyi/ZFOR38vLJu1co1gZqGbnrvWA5PABq+Lw/z1vkH2h8OJ0/sTOe+6P07E5SCwlJHY1sv7TueI/bj29fHzVoQd4xbiLyweoOrqF8DAhzo6IEeGmJChn0GXpdDLeruZSdOKj1denr/rW7KvzXC7z2I0xR1d0K4YUOGyQ+9ifG3oW6czh3vo0P7eujnP2hlEmcjUj5oQiBFg60gpIpwlO7vNfB2G15wQ3tGtOsxTxkjofY1kU7+gQ38gRexOHTw95mUC9sPvddLNy4PylaMA1Bhmxz/TMfh/5N8DajAn/uSL+3e6ylOMbB3H+B7vnp+UCSYpUWjInkE2dz/Zjed5G37+L6vXxmi4BBHIbKoA9LqSaH8gePMjSuDdOJwH738k3bKyRqiVetdJC6i+fL3BJEW2thRkvd6ctDcuyZm0Tuf5HacprqBYr4561Ajw7bQ3saRtoY+T+6OHxIXCyB5gz2Y5WUFOYITAyZ5eAuDXGEfJFuQLqKTgBSCLEJdCgkMJF84Bmrf4dFxkRDCPg5vxBhvG5uY5P0OMklDOggJH1YkeF9s+TvICogdpFDY78WE5NKNCpEM7d2Z+pHJEvVFPdCLkFoJ0jJc19ERXs6mdQe62BiXA2cErLYgWRwaQb3shICiNNg3gqDhejjm8NlCugDSw/WCSvsLT6yR+4JEEKs+kMeZRtKQGFocF0DUIAUDoUWZFqDNYEuJtoHDB+4ReXFRD9jIgGyifS1hV7Ddsg3PAe0IyRtefJSPfWh7EO87gTKgGrU4/qB9UB7aBtdHeaZ7sZXnADtASErRFhYVPMqY5GcK6SuuhfuFFHJiwrQNZUFFj3vBfaOeKANAGdg3ws8fbYy2t/QrSxvjeODO37ATxbOHwTXaeZifFY7BQgDPdZyfA66PuvXx9dD3xM6Vt6EP4lmgY+JcAN0FZVvaEv0HbYP2RL0B7OsfHJPnhcUJjkGfhOPN3Yj3XAALDpgwQFII20pTliUFBesBzGIQgimSF9owocF48CCwZD7BONbeOkmv/LyDHn3Ki0mMK91k4nPg3W568ev+NDJkoLd/2yVSPkitkJ7ui9/0o5zrQ3T14iDpmdyFRGhp5x4PCo/UcjntFBAE1a43vf1KF12/PCDSM0gfI2O0tGGzG62I14mn80+ZKHZ3GiQEjSMPJ8++6Cs2iYfe7aFv/DEvYgPtqZDJ51uvdIr94Tf/OJDHHhvxUv7Vj9soJFRLT7xgMumysCH8BTFDHuQhrruvnwNt3eVOaaucZazE1DY8NEU//882yljtLM4wmG+wD6rrN3/TKQ6iAFLi4T4Kcobp0tlB6mjnOYDvIynNiXY94imOMbA/PHeqn37/u4HikPKT77Xy/UBVbSv1T1vlQmuYcEMSCzJ8rzBOGSjWayWl+Gz+iDbq07CoiWHHSAPd6DhGeuMEd6V7v6nFDOO0npK9N1K891p5QZYKQELQ6R90ILlXgDyCnAAgXhYCobA8MMCE8yevnReVOyYw2Kdy97s9cM8WQLRBuE0mGx302PYUkc4qUqhgbWjr7Kc3Dt4Ux7WHNyfKwvhBMTMlnizkhqfIUccEDepcXkAjLAzUppjqxhCehbfhHQaJQ2gaxPBDOBoIAECWoGYF8UFoFwgAsG1s1CiSPmy34W1OTra8HUKBaSkP1zTo4e1sUuGiDMxVOAdECuWgLrBxxHZ4P+PtRj1GeRtC4JjK+yig5h0ZMkodHbS25MrnCQ0xj0GWesJxEWpyC6AyHuPtUE/jGlAlu7iaykcdJsenZNzBNqitUR6kmxNMjl24vpBL4Lq4NwAkFzmi4WJxP+Mf4hbC4WR94F5ytr8/O+lFSwz1U5N0s+0YtY3UWY20EA/Kw9GPNgQ9ft8PSkFhOQHhe17805foMhPDxx9dRc8/upInn/sbGD8NmCQgJ4eXOyTtz+9dTbERTAp5u4KCNQGmG+8euUnBgZ5iEgMN1GxgJjHE+4l3BwQR7+nM34DkP5ZvpvcYxAdEDiQJ27HNcq7kPeYvFrJneSdREggZaAuOA0D8LOs4bAIJBHCOhVxZ6jJzPzDzOncCAjYsEHEurmWp20yIzeId58u1Ztwr9uFcSx2kPN4OMmw5z7IP9b3zfLk2/+9+JIV8NHNYG1oVsIdCXWN4i6W0e8OiJYYSt7DjNH9D9e7vphYj8KBspm0ozX8LRbmn8R0t/XtSUJgrQFWP2Ijlte0SX21mkPLZArz2L16vFC/3Z/Zkij2nZQKaC8ATH+GSOnsGxbYXHt0WdfvHASGmEE909+ZEUdcBCCVVVt1Km9fE3t72SYC5hyV+5v2ipb2fSpAWcEuSecv9Aw49MNW4V8DO+nJ2Fe3YEP+JUi2Yp4DQYwqD6cmODQnkckdM0ZnIK22SUTfdHKlguQBOaG8dvCF2wZC8z4wV+6CYSQwVFg8M0waKdE2izICdpLExmQjdDxZlHMNJ4zjldZ6lMeMIv8jW0eEwePnoAinZZ/NnelAKCgsJ2GcOiD2j3byoWWGfGhzgSUmxQTKhwYRhtj85RY2UX9ZIj+9Mn3NSCCCeJYgWwiB19prCFsGRB3EkEdcR0gc4IdU1dtEvmUBiPxyXQCSh3i6tbhNimV/SRKNMilanhlNxRas47XR04hg/yuN9cGp692i22AaDEP79Dw5K+eFmZ6xf77tKpZWtEssSzj7IEFRd10F+Pu6UW1RPIyMIdO7AZTVKNAA4sCEyQll1u4SuQjshnujrTDbgkIbrWuyOEcbo5bcuSZB8Nyct/c33P5Ag4XDGQlglRFbAMRGh3lJX1E/nYE/ZhfUSqB1EEPbGCJoewuQ5K69WrnU5p4rCAr3FHhdAZIP//s/vUW1jt8S9vHijkr93SqglhLiCnWpNQ5fEWG1o7qHIMB8aHBy7bWd78Ey+hK/y8XKTMhHAHQ5xsGtGpAL09x/+9qy0ARyoYMqCeKm/fOeKxI4N8feQsFQnLpbQ2auldDW3Wur1xsHrYmsGh67FACxG3jwEUuhGj25LmXWTnElzHEPL81dYeCCyBDSSyHKitftscQ8XJTGs6r9FTUMVPAFZ0SqE35sMv53k7mjyDFVQWCrARP3yWxfFCz6ZiRqcTeYDmGzgzDQXQCDui9fLxYsaHvP3Inl7UCAIOGwmIcGBChsxNuG5/tr718UZCUHn0+JC6PTVMrF7fGxHKiHEEoKgx0UG0KHT+bRldQwNj02IA1AgkxMEGIdDFaSeIHmIvYj4l3DYQnlr0iMlSHskk6dNK2PoxKVi6u0fpicfyhTiCEB9dYzJl7+vKx1jEgeVFcoqrmiRGJTnrlXQs3syJSA9POXrm7uETO7ckCgByVF3EFjgwMk8cap6ancG+Xq7UlNbHwX7uUtIFDgwwZsfbY94poiPCeKCcf7arWoJw4X7HhqdEG97kPW3mdghEoLEN63vkJh76BcglIXlLbR7YyJFhfsyGS4Tb3fE6gRphAf+r967Sq1MxHO4bSA1xXQC5yyQXpT79J6VXDdPcbLq52fz6/eu0Na1cdwO7uKIhHBULk46yi1poNBgLzp7pZyJvL9Eh8gpbJD7238sl1alRpCBy0c82d2bk+nUpRKJHQoCeicQ6P7bf/0anb5cKg5iiL4As4mW2fxwm3d0D1BP/4hcB88ZpBCZsGYbC0UMYXsIe0OohR0dTaFsUAeL6lirNau2+Rg4rcBOz/KRcDZGk4oWgmyci+3ISWzRnyI8DsLFIKQMytE52XI/NamFdTqTE4ylPJOq2HTeQgMCKGgjU3w2kr/zZ8/WtOiI4cBEN5V0X6HJqXF+INZBDOFwEuoWT7GemVZzTwpLE1DrXcqukkwk75+4xZP1pEhz3uSJEllxEMcSQzxCECFMDULrXLpRSb965wqlJ4aJGg5SkoOn8oXgQCWKwOMICI2YmH4+yNKTy0SjWKQuvl6u9FsmLyApZ66WUnSEL7k76ySczW/fv2rKHBMVIBIfBMdGphGELJpL8gkp1FVug4e3JUsszfkghUDvwKgEZkfMyKaWblqbHkVFFc0yGUGVjSDrEWHe8jwQ9gMB4JGOsp7JY5C/uxC8J3anC8GSGJVOWiqraaWnmeStSY2UEEhlVW2UnhRKq1Ii6QITunUZURJwHMQSUjOEJcJ5iBeJMEmwNUNbIz5nc1vvbfKQW1wv9YPHe2f3sISiguQNJKqtc1CeMzLCgPiBCCKmKhDM9YTUD1mH8BwHhsZF4hsb6c99JF+y44AQxkb4SQw9ZOZp7ewTYonQUZjcEY8VZgQp8cFCnHdtjBfPdATDT00wPS97rjPSee7ZCsLjSDfy6yR0FgLQI2i8r5eLBN8HuV6fGU1JcYFiZweCiJBLiLuJOJsWFTs88WsbuqR9h/k7UmpKIHw3HV25WUXIngSJ7WM7Uig0wJPbr5bvy1XqDokzbMig2t7L17vEx69msggCeidOXiymX7x1iRAtIirUJCRAwHioz2frM8rvNCSpkIDime/dnjonpBCYb2KIyyDH8YG3u6mvi+fVCEfJkvLay51M1mwoJNyRnzHR4fd7aHBgijrb9PSzH7TR2RN9dO3iIB070EfXrwxSYLAj+fo7ENLevfpSB125MEAxcVohkbB5LCkcoaMHeCxaoeM+YkP73uim8pIxCg5zpPfe6KJ9r3fTycN9dOZoP3n52lFgkONtUrmQMJKBgp1XUKLPOiayn903Y1GxFNjh1Q4U0dBkP3cA63A4QSoancaVYtwzHuhBKSjMBjB2lVW2ihThq89uoGqeDJEKr7q+QyZQxD9E2sOi8hZJ4ffGB9d5Mg4WG7fnHl0pky7iNyIANNSVIDZQ4a1ikrA2I5LOXi1jUljIJKKbXt2fJeVXcdmYMJE5JaeggUqqWmVi/KMvb5fsMJU17SLBgbQDQXdvMimYK0DSA1Xgjo0J80oKAbQ9CBA8n1PjQ+kik9PUuFAJyYNA6cj4A4NxpF88fbmERkf1ZMeTFCYqnIfJ9//8+KiQKbB3xNQM8vWQ53Etr0YugHBCsLtDNh5HR41IORAYHekX84qbqKishY6eLZTQQBaTAPxdlx4pqSFNqmImSkzooMaH0buTzhRmyoHLhgQ3jckZMjD97fc/oHJ+logvagFUr8d5UQBJGKSOXrywkLSWTOIglUNcVARnR5YlpNaUNJO8AEHAegu5wB8QNvxG+CIQV5gwgKTeluhwPUAWf/7GBSaaA0JGEfIJOXshJYIqNzLEV9TgSN04ZZiWkEogtrgX5ASfaToAKQuInIavCRMGZGLC/f3Xr86IdBMZowK4vv/M7f9/fnREyGEwPxNcU3K5c91gu4d213K7m2/ld/DUw5n06ve/ST/9py/RF59az/0/iR7akjxrHziWrE2LEhU/iPUjIilc6ExCswtIBREbsKnBFLWisW5Cci4feKeHOttNeZqrSseopXGCPL00lJrhJFlQKnhbSLgDxSc7iecyXphbN4bl/IaaCcq+NsTnmmIfIp5icf4oTU5OSSxGpNdDFhJI5IryRriPEW3a5kZrNrryNexlYbDQQCBrJzsXSvBew+PGg9mRLirnk56xNrrSeoAMU/xwMfItecDryEhxXqsp2Wcjd7pFxcMVliEwgP341fMUF+UnaQN/9NtzkoFl39EcSRfo4+VMf/MfB0SaEhrkRcg8gwkaBPFPv75LJnlkTXhyd7qQBi93Z7Ep+9wTayicj//1u1fEcQQTEq6FCR3b/vvvP0yFpc0iMUOMQMQL/M6LW6VOIGqw7XrxyXU0ZZySTC+wEZttQIp14kIJT55JIvkEcZlPIO4j1LwIvo7wT8jY48nECXm7Yb+JmJfIwgPnEsT59PZ0ZoKio0Em0T4eLtTTN0JdfYMSRB4kBKpI5OXu6htmQqKhkAB3SW+p1dqR1sFBUh16ebrIdZvb+uTZ4tn09o2Su7uO/L3dbpMjxMxsau0RUoR4oRMTesl3jjifCBuF4OnI8AMShJiYkEJCyubhppOc15aYpag7Ylt6uDqJVBEB0lva+iXt4bheL6kWoWKFFBEEFupbqI+//PR6OR8w8pjZNzAm0lJk2nF3cZJt0l68zUIge/tHRfKHIPnDvA9kDntQTx++b6ju27g+IHsIqo/gx/AERTzRIW5T3JMFuH+omdGf0SaQvEHFa29nJ6pjkEYsZpr5XgAEYQe5hMQb5+A+EcMT9QMp9uRnZ/cxDjfIBgRiPBeLErTRO4dvynuHxRgk/nOJ+XY+waMfG52iH/zfZsl3/MKXfSR24kCfQcLEBAQ60Oe+5itxACOjtfTUC6aMS5ASvvtaF/3JXwZTeKQp3zHK+eWP2ik105lGR4yUlzNMf/JXweTtbU9nT/RL8O3UTCfJc/zk53wohY8b5Ov86983kYenHa3e4CJqZcQY1GrhnWyu5AIBUU9SfbdQrAciOJjekc+KRaVKhsPJwGQ3r5qtg0DBCNTV0YvS/LZJCjwFhYUGyFxecQPlFjfSzbw6keLBtquuuYcSYwLFlkurdaCTl4vFOQBqNxiuN7X2ijQJEzq8VEHkEKQ6cUUQtXcPiKoQgbRBVm7Ajiy3WlTJKyL8xWg/LT5UAmWDdEA6VVHbQW8fuSkTK1INwtng3NVyIRzJcUF3DRr+IMgrbaTz18po6/p4vt+weSeFAIgAyBAgEiYmGyAhbkz+fDxdRW0JwgAJD4gNUgfiHEtoEZATHAc7P0jIMPjLNi8XU8B3LhMSNgmEzvMCzoc0EL9BMnEOtiH1IaRtMycP1ANl4HogbjgOAOG0XB/bxfmIjwVx9/PmunDdZzojwblBynfB5PvhtSHJxDNFfwJ5wnbAw81Z7PFA1iyAzaFI7/g6uDauh3pY7tkC3Ku3BxMwLgvHgZzC+xnnAqgv2hGZlSxSR1xnZptagGvgPEv5SKUJG0LU3aJuxvloa3zw3dL+lvu0PFtLu38ccH1cb7YBAo8MVJg9oRL/NI/32cBCqJIRVxBEz9vXnpJSnejWTVPmlN2PetKF0wOSWaW9hRcKHnaSlURjbyvkrqRwlDZucSMvH9OzKy4YpctnByhjrYvYE2ZdGqLAIAeKYEJZVz1OFSWmZAH9vUbaxWV7e9sxgZwSlXRb8wR1tiPXvoHS0p3F1nAhAVLo5xRKKT6beEHy4LGGF43EsHGognLbTxHUydYCqJEz/LdRtHs6/5qfF0dB4ZMAychbB29SUIC7GPeDyGFyQ1YdISI8scKZANIpkEhIrLAfkw7UfhhQkelGstvwJIvJB1lLMGlDvQcpIaQ4kJ5g8gWBMGUv0RGyxsDGC9cReygmijgGam3YqYE4YpK3TPazhWImspB0bl0TR6vTIm6TEoWFB/rLXJCk5QZICmHagdn8iV1pQojnAwslMfzPfzZJDJ//ko/kMNZPTtG3vxtIJw71Un4uj0/DU7Rmgws9+YK3mGJcvzwkEsM//csgCmfiBzvFl37YRlfPDZCHN48H0zZib7h+iyv98X8PFvJ3eH8vfflbfnSSy0TEgD/8i0Aew6bpX/6uSdLxPfa0t4yRHkxANXYL14chgHLUONKawEfJ3+mzO5zMxKIQzY0bRqiWVx1gvdYCkEJvbQCFuSTyLzXwKSwOgPjBkQBSOqgtLdIVSH4s6kBIQxA3EIb8kABh4kZID4tUAKqzkABPcSyx2HpZvIdxLLZjPwgfpCMoG6eiXIskClIvyzEACCTUmFA5zioprGiRXNtQm8MhQJHCxQVFCh8ccEbadyxbwuQ8vjN13kjhgoHJL7KEQHIIQIU8yR8MX1t2upObm4bKi0c/VO3yX9gljo+bsqNoeAioqRyjkoIR+r0/DaC/+ocw+qt/DGUS6C92hWV8LhYsE2NGUU0/90UfsV184zedkqEE14PjyT/+jwb6x79qoCwmnQtHDKfFtjDcLYl8dSHmbQ+ORSExrOq7RYXdl8x2hUt/oJBg1ryCWhuwh4JdEHVcQUFhvoFQKgjDsjIlnDZmrritElRQsBaAFL57JJtGxyfpuUdWiqp+PrEQAa5B7mqqxsjFRUOBwQ7ihIJtsB2EU0hn6yQ1NU5SSJgj+QXYy6K0t8dAbc2TYneINHm93Xpq4d8x8TpycuKT+JihfiNVMWEMCTWZByD3c3SsTtLd1dWO0/jINEWscKSGugmxabQgMpqvwwQSYZ7mGxBAeTh406bQ50irmT170gUnhiP6QbrYvI9GDYNWY1sIyWeYazytDniIbFUwawWFeUdVXQftP5Er3q6I6QdppYKCNQFORfuO3xJHmid3pYn973xjoTKfmLQXkJbhu+ljiSWIfR/+/pDewO4Tql8LIK2GEMdC6HAO/5/LNB2DcvAd2/FdzuX/7pRy45gZxc4jcFEbWhf4KAW5rDBtmiUsOBOr7MulUf2A1ZBC6PvB3Fd4pCtSqKCwAEDYl/0nb9HqtEgJwaNIoYK1AY5dCEEEB7AndqYuCClcWHyUic0kZiaihg13HPM753xICgFTGTOPMX3HdiGI8sv0feZnoWCcNlKEWyIFOEeat8weFpSN9Yy1UtNQpbBxa8E0TVGoWwJ5agPMWxQUFOYLtU1dEtcvMzFM7ChnersqKFgDEHLo/ZN5ksHm2UcyKdDPw7xn+QB8zMLJZn634G587X6PufO75bfl+8zPfAMqZDcHb1rhOTfxkReMGBqnDFTVn0eTxlFm4tYhLQQpRI7CGI9MfljWcU8KCksFDS299PbhHEpaEURb1sYqUqhgdYBTxOEzBRIr8emHMpahpFABkk+o7mOYFLo6mFJRzjYWjL20jdRRO3+siUDBBiHGI4PJ4fwaACsoLHc0tPTQvmM5kpVj67pYiWGnoGBNACk8cPIWNbT2SEgaZF5RWH6ACjnQOZLCXBNorhKBLAgr009NUnV/nmQ4gfGkNQAOJz66IApxjTNvUfg4wGgayfPvBsTLg+MAcvZ+FiB7ATz0kLWgs2fQvHVxAEGiO+6jTrgP5Ne9F2AV2dlrygW73NDc0S+qtZhIP9q5IX5ZkULElER+6YW0dfo0SB1buI7m3wsJjCvV9Z0yziwlgBQeOVfA41ovPbtnleRuVlh+MKW9c6ZE7/WzEsj647AgxLB+sJR6xtvmRDe+EMCkjNyE0R5ppOOHpvDJAGn7gCdyTBQwosbfqakpMvIHqbg6e4akTTEYgkxZSCQCLyOvLwIj3wnkBm1p76ej54uouqFTcr1iG4BsGl1MmuAYhPkTOVvbOgdkH4BgzI1tvTxZTMpvTLIIGItjEBvMtJGJXVufpPQCECga94G0W5bfYxOT1NltIn5IC9bK10X6KwtA8oa5Tigf99nK9R3na1uA7QVlTXTsfCGNjk1QeW07nbhQLNcc57ItQDktHX3SdhagrSAx6zBfH3+RnswCaWe+B1zD0uYGo5GJ6pAEl7YAxLqZ26Kvf/Q2yWy/o6zFhLbOfnr74A3JZbtrU6JVkEJklUGe3r/9/gHJm3zuWhkdPJ1v3vtR5BTW0/snciXVmwU38mslTM9iQX5po3iIj3DfR2pFZNRZKGCx9at3L1NdU4/kpz6XVWbeY8LZq6X0wSkem/CyLCLgeaLOj+9Mp7AgT6uyy1e4N2BOhBwt1jOT3B19zFvnBvOeEm/UMET5Hedocmp8zsSg8w2w+ACnCGbx65Rt4T0AxA+kB5k34FkXE+7Hq/guSaWG3LH5PHFE87Zfv3eVruZUCYEJ9HenI2cL6eKNSioub5F0XJaUTzVMBF/Zn8UTUAOVV7dTZlKYEB6kX2toNk0A6Go+Hq70q3euUGlVqxBIxLVDkGVMBOezKiRtWniwD1+zhl57/xqVVLVQBdczLSGUjvPxJy4VS2ot5PKFgwMm8MKyZkkZl1fcSL/df01y3CKV1/7jt4SQYhC3BHXOyq0mnc5RiOtv9l/l6zVJzmCkonN0sGeyaKDf7LsqxHBFpL/kDT50Oo/J5jBPWOWStQNEGQGbr+fVMhHuo5gIfwnajIns0s0qSooJokJuH0zEN7k9QTCR8xb1iQj1pvauAS6/mIK5Pf/xh0eotrGbTl0u4XL8mBSO0duHsymLicVxnojSuR1x/0fOFFB2YR0TaCNFMQFbLGhn4v7esVy5r4c2J/1OmrOlCtwTxpQ/+soO7j/etI+fJZ5DRlK4PIdgf0/um62yKHHSOtIkE/2EFXjuzUIgz1wpoz5ePGxbF8f9pIafZTETCbrtpIBFQwG/Y7nF9dL/YrivIbj5ae4HeC8GhyeEaO/jevz1fxyQWHnx0UFkZ2ca22obO+kwv4tYBOE9xQIKdm9FFS3kwe8kgpWXVbVJWciC4+flRka+HwRU/8lrF0jnaMcLjxFyd3MW85sL18v5HfIgB34fIclDf7yWWyuLRdR5yjhNbx/NlvcGKRaNfL/vn8iTNklYESjjySG+fl1TN4UGepGRx4sj54qEICPPcf/AGI8dBVRV30lhwV6y0IwM9ZH7y7pVS93mxR7yKb97NEfyee/ZmswEtpFOXizh9jVI8PU7Uc/Xu5pbI2PRXC5ITl0ulew9Tz2cIfVeTKRwvlPiLWfA4cTPOYySvWcn7d0nYd6JYVnvTSuzLUTEdTtaGbBLHE8UPh1IfQYimMCE6DoP3iuTI6ibJ5CWtj4K4MG5srZDCNggE5UXn1wr5KeusYdeP3BdJidIrwJ5ksEgCZzPKueJK4Ae2ZpCrTxJhQZ5SQ5ehJtCcvsRnmxwDWT5uMbk7Jk9mZQSF0KXmUg52tvR/mO3ZGBraOnmMn2ZII0I6XyaB2Jkzgjha9XzPhyDPLuYdH/z7hXJ6gHVMAzAB7iuyAjy6PZUGuOJ9EZ+nYRLCQv0lnsBbhU1SFJ7hJiw19jR5/auErWWq4uOApi82XJ5eC+QA/aRbSk88Q5JqrovPr2OyWyb5Gi9mlMtEhioxHCP6Ylhkp0ExDCHywcJLK9po8e4HshJfI0JJLKMCGFOCZdJHlLJuKgAPr6evv2FLSKJHRgaFxV/TUMXT+Dukq1kbVoU/fyNC0JAQHgnuC3XcJkflwcW9/XDV84yMSnlSdaTHOzsRIqKa87mB/cO6TAIMsjGHn7uyDtsLbjCzxgLABBAPIdcfq7j4wYKYdLzk1fPcd9IpneO3BRCY2DSdIrJC1Icvrb/uuS+LuYFDcgZSPzf/eAgkzdfieVoIc4gTP/802O0hYnjyYtYINnxO9dOp5hQbli1gg6eumVKj8j98dKNCnpoS7Ko6fHc0V//7WcnRKL+wal8fqccKSLEm67dqqGcwgaqqmunJK7D914+Ke/eXu6HZVz2MSZqG1auoNPcN1Cf88i1ze/ZOC+GDp0uoD18T7gepNkFpc2Ux30UC53U+BC+12zJpQ1S6Mh96tUPsqR9kmKDRJr+6/euUFNbr7RDL5fZx0TwVV7Y7d6UxG3gQz99/YIQq8d3pkmWnn/5yVGK5oUQ+noPv0OrUiLo7UPZQpBhxoJ7wzv18lsXaZgXVr98+zJl8LsTOMPRA+T6z/732/T/fn2ayvh9G+L3FAHVQc6LZuGDfOQodx+PTaculdI3X9gk+cgXGwFTxHB+AGmhva0jZfrtIDdHb/PWucO8sjOojxuHyqzFrFAAQ9BIt2TyUuFp7gmQ4hVXtsoqHBMVVKAV9e10nSeW9m6Tehe5dxFEtLWjT1SvRsOUvBhY7T+7ZyV954tbZTC3ABGmuvtGhChBDQq1LkgOSMRaJmfJscF08lKJSClASls7Bqird5D7oQ2TNnshmc89upL+/JsPUXpCKD/TaSF5SAmHegwxsdyyJo6v7y3SF0g1MEk//XAmfefFbbQ+I1ruC0n3IfEEWXnmkUyRyEA6acEYT5R6o5GJDZfvYToOZBB5hwFMvJi4QALwioAAufBvpJjTMrkcHZ0kjZ2GVvK9f/mZ9fQNniy8Z6S/GuNyIIVHO4A0tDOBxsQLkoBcn+XVrTKB9/QOC5FE+yMFHXITDwyPynuJCW5gcJS2rY3jazsw4XKk7evj6fc+t5leeGwVt8fHDxlXcqroX396nP6dP//1mzP0NpMXSCBn8wNp2s/fuEj/+vPjIuGBZMeaSCGAfoA+hgUQ+jD6IPK9gjQNj47LM0GfmZw0MqnXy/sCj2yQ910bEyhxRZD0HdNCJUWe+YnzH6qWYcaA8jOSwkjLbVdV10k3C+u5T3vQrg0JpHV0EJIDyTgkcKtSI26nS2xs6aEKJn8ZSaH07Re3CBE9yAQRi6/oCF+JIQlJ98P8XFr4XQSBFbtf6eOmYMEgk0hRePx8saiWVzHpsmSluZFXR9n83qRyuZBI4n2GunwNv8ewH3V1cZTFGhYoKAPjByR7IE1ffX4jbeVtCbxIxDv/63cvUwUvMneuj5P36ZfvXJb3AiYjMBEx8rkgg2gzhH6pb+7m99GG7DQauUZXzwhtXh1Df/zVHRTk+9GQMMgbHh7qLYuuFK4rCGxslD/F8bUf9BO/IlCeIewy0XZf5oUhtivytXwxNWUUUzVvXbB5y9xi3iSGEIMWd1+l3jHrsS3EPbk6eFKKz2bSKtvCewIkX9fza+jhTcmi5kGO3Us3KmUwhvQLExFG8cykcJFkgdCBdK1Nj2Iyg4mjRkI1QIpoUdH6eLvQzfxaURVBChnHg71Wa0+ebs4i4cguqheVE9ReV/n84ZExauNJ9+mHMikq1Efigt0sMKmUMMFgkgJxA9EDwYQaG9I4TBZpiaG0MjlcCBrqAhs3nIP8vjgeKamgYoI6DBMgJDWYyAHYEwbyBOPs5CAqN0gJIVUJ8nPnuprSGUElBWkB2gCEFeQNhBg2hiCjUBVX80QOqR8m6xURfibiwOeO8jG4T6i2z14rEzX6Tp70LOrm89fLud62lMKTWESID4Fur+A2gR0kJFNQM0NaC1Q1cFtGc1tGBYhKuqq+g3w93YTMfhw8+B5QF0idvsFEEoQinstAnWbjgwkYRBj3nsIT/+MPZZCLuQ9YE2DWgBzSX2JCAAkzJOJDw+O0d2cqvw+l4pWaz2QIEnMd9w9Iw/buSBUJG9StUONigQKTCrQVVKyQgCPYNwAzDkjsvvz0ejp3rVwWH5nJYWKqAdOCMl7MPPvIKvLzcqH9J25JH02JCxVpPZ4viCb6Mq6Ndy2/rJlKa9qEyHb1DNNjXJcyrlNTW7/Y9CHvNqTYsAE9xgQVZOyJXRkiPYT5xl/9wSPk4Wrq/+h/Z66WkkE/Je/ck7sz5F1GG0BlDKcL2MTC3KOLFzjBTGZrG7pFiq91tBMpKWyLcR/VDR1MKCOob3BM7IFh07ttXazc09qMKFGBww4Y7QMp4/OPrhJpfD+XtXtzErdnJemYJEOCnxgbKN8tsLOzk/79+cfXSGgkjFv+vu6iPXjQD9TnWFCChH+FF4Agzos1SLuSGM494NjqpQugNN8t5KDRmrfOLeYtJV7bcB1dbzvKUxEM2pd+J4IECw2X7LOe4jxX8x2pF+NeAJI3MjYhJAKkEA4OGOgx6WCiAcHSMyEEQYK0BPvwHVIv/B7k35Baebjp5FgLoMaEBADSIwyi+I4ngnOg2oUkTm8w0Aen80Uq4shlevHkiQENdRpismgpF6mUMM6BTMExBfWEhAVEFQQK8fEgiYOaF8eB1MFWCmXhHKknT+Q4zs1Fe3vQRFlQl8FRAH0HNlWWbbgGgNcR94xyUEdIflAOpDwgozgOtoBQ66JdZpaP60JtjfIxUQLSzty2IL+QPqBtUB7+TvD96LgM7MN1YbcGqRyuBbL75Wc2MPFyEAmkRXoJdfwnAQQGcOV6zTYgEXvtQJaQnMd3pIm6zxqBhQUkV7AvBBC0W89EaUWEL1VUd4h0F++KHy9C0E86eweZbAWIGrenf5Tcue3d+LmH8MKroqadjx/jBYA/+fuYwmhhAQQyBOl4HZftyIQH+6DChBoV5Dsuyp8X8LaiGoXTFuxscS30A6hgoUoFEQPJ0xumCJJCg9FArk5akSJC2tXGC41QJnJYIEH6h0UMFm+wyYMU/Ft//Sof70jf/9sXbkskoSEAiYQJAmK1pcYHy9iKemARgAUC3kXYF4KwwbYShBTeunh/QZZRr/KaDnmvknihiP4LiaqHu46iw/yoqKJZbImhPQBxxbvi4+ksCyh4eOM9Rznl1e3S5/CeJfKCDNebD4CQghTv2ZLM97e4JYULlRJvuQDvHhxbVwU8RCGznPbukzAvxBDq1svN+6l7rMWKpIVT5OHoS5tDniFHjc68VWExA2onOGOA4Cj8Lky2hmPSTiCMIHeLZVICqQVphQpv7640Jj9W/M7xiDzNzW5peRmg+X+WRwGVskajuf0bIzi+YyiHGQUWD5bnBiKH8y0LDwtmnoMvOBrPHcdb1LoA9mMbFiXmywmwmEDBkEBD9Y3rolCQMVxbyuIVFsgk8OH1TH+xILx4s4KJo7eQ0JmwnHvnfQAoH7jzvtAmfJr8hlQT9QPZxPfb7WK+B/ye2a9x7Mx6Apa6olwAi6v5eBcg9YUnOmyMYUMJR7bFDEUM5xZTUwaK9kinVL+tpJlH7jQvxLB6oIAKui7yxcwbrAAghmsCH6EwFbdQQWFOAcnOW0duiqMQVIuQHissbWDaASGDCQnImwKJYxyiLsAsABJKCwlezFDEcO4AjuHi4E5bgp8lJ3s389b5wZw/zWF9P9X1F9E09HNWAuj8A50jKGgOklcrKCh8CDgKvHnwJtnZaujxXemKFFoJIH2DOYMihSYgisG13Bp6eEvSkiGFCnMHMTbiVyPBa928k0Jgzntf/UAJDUx2ib2KNQAs3lHjRCs8M0X3r6CgMDeALdl7R7NFtYkUYBYHHQUFa0J2QZ0E1t6+PoFSE0IVKVQQ87swlzgKcZ0/u8KZmNMe2D/RRXWDxUx8raejg8mHuMaQ7zy5jSsoLEfAuQfBz2FL9vjutI+E5VFQsBbcKm6QCAII0I4833fagiosPyDaiYu9B8V6riKNzcJkcprTXljec5MmDKNMDK1DXYAH5mznRjEemVbjRKOgsNgAr+i3Dt2g8XG9ZHvw8VCkUMH6gMxHZ6+W0dZ18ZSeaAoHpLDcYYp3EuuRMedp7z4Jc9YTBya6qXus2WqMUmEsjX8J3mvIxeHjY7kpzD8QpgUx0UbMuY5nG8iycSGrwvzLBITAwTZ48t4JhO9A9g+E6LAE1rYAgX7heYg6zwYQagepzCy5chHsGCnGENbnTuQVN0g8wk8C6o4YjAjTsRBAuyDOHBwTnnwonXyUpFDBCoH4kifOF9KmVSskTuHM0FtLCZjfkb5RYXZgmDJQqGscRbgnix3uQmHOAlz3T3RS03Cl2OQtdYnhFEIB833Eea+mGM8MJS1cZADZQkaSpLggSZWFFwqZPiprO8VZoaKug17df41uFTeKsbuTk4PkREVuV0vwZ8R2Q6wzpJ2rQIqr0QmJm4YsLQhsi7iEICvIHYuYav7erpSVVysx5gpLmyVgNOKdAYjDePBsgQR3xnmIR4eYh28dvkk5hXWSQzkjMUyC+b5x8AY58HkIcg30M6FDbmfkQnZz1ooKFflsL9+slPhmiAHn7uYkgXlf++C6BMOua+6RdGO471GuN6QQSO0Hg/ZzWeUieQsL8pK8sMhyAe9HePriGMRRRNvhesh0gaDhSDWHTA4NLT303tFcWRDdLVfsbAPtu/94LvUNjtLTD2V8JAWZgoK1AO/zsYtFtHlNLK1OjfxIeKCliNaRWpowjlqNEGghgDHWYJykQJcISvffQVrNwtpTz9mTdLI3BVOdh2g4cwY8LP3UpMQPSvReR/Feq/n74oxAv6zBhAjPCvHPboJ4dfaJJA05YZHxAFkT1meuoHomjYiPBkkfMpasy4i6TeYQ8+zSzQpJwYXE+chPi0wJyDAxoUcavxbJhoKAzzERfuTh5izBcL3cXURKd+4OiSJXR2KgIYsEcsIiwwRSlCGjRVfPoBBPSMaQZzYmzNd8EknAXxifl1S1CZEE6T12vlByuoK0nrpSKnmZTzCZiwQZdbAX8nl7cclfEGwbZBdxCJE94bX3syTdII5BYOKM5DAhicgOcfpyKbdHGRWUNdJPfnueevtGJIQIgv4ePJ0nBBjBru8GEGlcezYAW0LYFKKtnn0kUzJAfBIwrnT2DkkqttkA0i6WVvOCYOSj5aG9kGrwQTHF/a6yvpO6Z0iP7wYQ9S6+r0Em7gj0jAwj9wOkQaxp7DL/ejBg6M4raZKA0HcbxpHbHO/cZwHiGB7hxRMWOBZAWlzI10K2oc8CxCpENhMsMO4GvK9XeVGEhdJCAfmPj5wrpHVp0bTGCkihvcbRPC9qyDCtl3FY4d4hhHDK1B9XeKRRht8OMVdbaMyZxNDeVss3PCFBrY3TkzKQQ+q22D9GfPhB4YFpbDXk5xRKqT5bKMwtgRxsrTPTwlIHiBTSdCE7QzETMaR5c3XRicQMmQOQPgvSr0AfN9qzLUXUk8j+AYlhRJCXZJHA75KqFkm7Bamio9aebjEpTIoJFoKFVf62dXFMHtrp4S2JkiO1qr5dctFCDdTGJDIlPvh2sF/knkW+09KadpHE1TR00hO70kXiV13fxUQ1ikICPKmVJzJkpkCmBaC+uYdK+VrI8IDsFDiusq6T1q+MorjIACELnkxQkVoQ+ZIhzSyva6fNq2OZ+NkIsSgqb6EAf3cqKG2WcpBtYnVqhJAcZJzYvSlJSJCDvb1ku/Dldlm/Mlqkp0h5d4tJMXJRI2sFJJjILIGsFTPxyv5r9Jf/8h4dOl3AZFkr6fSQseN+Prg/TNYgrxdvVkrWlCe5jT4p7Z4FaOMjZwrI3oHfUa4/pLToB1DxW7Jo1HL5UKmD9CFrBdoHWXcQJgWEZoLJCYz9Qb5gEgBpswc/VxAhpFgMCfCSSRxjAogM+sHM8Cog/iDGIDc6nYMQagDkBAsPLAQs6iBcr6m1RxYiqEtf/ygvYPolT7UFyBZSyc8SixJIeDu6hySXNfpXPZ/bw6Qd6RV7+oflmpiCkYkmK6+G61tPwfzMQZQHhkaFWKNudc3dt7PdGD+mvhYgiHhDSzc5aR2FsMAp4t2j2fI8osM/XLzgmaEvvX8iV/ItS334npHPGe8SpNgXrldKFiFkCsJio5nfD2SqsThXIC9xQVkzBfl58mKnhM9zlLap574Q4Ocui5t2LhOZSVBmfXOX/LWoXDt4odPRNSSZfyz5u/EeQdqO9x/HNjNx7eUFDrL/oKzvvXyax/hpGRtOXCyWuuE9xjv7cUB/unidF5IdA5Ka8kGAMeDQmUJJ07chM1qyFC11QBuItLCuDl40ONlNY4ZhmT+hZaMZ86r6mD7QoMLjGIGrjWQgOxt78tGFUKrvJopyT70tUFtozBkxxIDoqfUnF3t3JomO5GirI0c7J9LZuSzaD+rqofUTMgjP4xjPlZK42tPRlycbJSlcjIB05aevn2dCZKSHNiWIpOv4hUKeKOtkwoLKNre4QSR49jwQI/cvUnpdzqkSIoLwEJiw0F8x6fzirUv0yLZUIRQgg8hXiwmzkgkeyBNIG+KNgeyB0KxOi6T+gTGxJwQxBXEAaQFRTVoRTGXVrbSSSZbYG14uEZKGlHbpieF0heuASdTb01kInNwPE9ODZ/LlO7KQIA9rGZNRqH0xCYIQ4jqY8E9fKZMJdpjvY8eGeLkHSF3yS5okZ+zlm1U8YfeLhHHz6hjq6huW86/kVIu69pGtSTxYkZBDHIN7Cg/xputMilYwEbjF5SB3rLurk6Q5mwlILl9/P0sI9IaMaJlckWIPeZfv9TNlnJaJ//DZAq7HNH1+72pRWX/CPH0bIFrw6ERe6PqmHqqsbZdc2K9/cJ18mfhfzq6StGJHzxVRe88AT8ammKNHzxcxoZvmZzZCv3r3Kj+/CDrL7QgpE54t8t0eZsJ5NquckmKDRfpWxiQa5gP4Ls/YXMHDXPabH9yQZ4FzkW8Y1zxyvpDbrYlqmeRDJY/jUV/0G/S1Y3ze+awyORbp2pD/+p0j2VJnPAs99x/kqc4pbKB47hc4FvcBggWChn55nIkN6gSzAtiznr5axn0oSPIaw7wBpPSdIzlUyOQrp6he+v1F7g+vH7gufaaootXsBWsiWiDp+07w8aUtsiCKCvOR3MlImYe8wRa1/jkmiyA3yKUNIrt7U6IQ2ROXSoToQQKO+4T0N8jfU8jeu8dyJCdyGb9D6Ocgqlf4XpFXHPX9xRuXmKw5UmiQp5hngJD/+y9OyGIOJhQw58jmhRYkrmjPOn5/9524Jc8fJDWeF3+4D0juc7nNUuJCeAHVTh/we5Rb0sDv8jiT6mH64NQt0Rwg+9Ev37lMXh4uFBvpdzvryd0AYvx7f/kKHbtUTC3tAyIlR3gZ3POnffB88cFzQv7r37x3lcKZ8D+7Z6VVkEILEIoO5NDfKUzmUCc7NyY4LqTVOJPOHt/Vx/JxcfRkXuQn3CjIOZriPFfRCs905hj+ZGe7MB7Id8OcZz5BMGiISk1SuMVupIr0ThoRi6Oza/hBWYtHtbUCuV2hroWUARI4SISQtxVEEPZ5IEv//tIJ8nDRifTr0e2pTBZDhdR5MSGDbaBFigFygAklmkkVCAscMKCuHR3XiwNJcICHELemtj6ZABFSBTlmcezo6KRId9BdoDZs7Rggby8Xmcz9+Jih4TGRYLnotOTM5MCbJyUk+YckCtJCqJgBECaQSTiTuLpqKTzYm7p7RyQVHCbUrt5hkTr2MrHBZI7ztDzJhPKEA4CUgoRiO2wZYTuJc6PC/Gic26qPCWB7Vz+3lweX7UUTfA/VPMljUvX34TYM9BCJl7ubjhqZ2EAlH8H1u9MJpJvrUcATHraDRHyS1OXjAAkfSFhjaw+9wKQwNPDeJTIYtEACU5i8Qco7xs/9yYcy6Me/PU+PbE/mcvPFRhSq1a3r4oQYA5ASg4AlMkEBWVmTFsXPvJV2bUxkwlNAzzycyUSvS6SuX39+I/12/zUh5cjZ+9Kbl+hPvraTPN1N9j8gPHh+O9bH0/4TufTQ5kQmzGUi9YQk7zfvXqGnuDyQbEgXYU8K0nKNiXlaUqhIBd9gYvn5x1cLEX1iZxrVMvlEHXduTKBTTLbggLPvWC698NgqkYKhXJAM2Ju2tPfRV5/dwNvthYh844VNQs6quP9Dugnig1zBcCZCfmnEhcRz3sVlv8dlPrY9RRYQANoS5BF9H1Lg6AiT/Sna74VHTUQG0rOfv3GBPvfYau5nRvrV21foL7+zR+xYoaLt7B6iP/n6DrGZPX+lnL7+wgZ5vnDAwrszyYu37359l0i8f/b6Bak7VgG/ePMifecLW0Ti+Oq+a/QUP8ffvHeF/uBL2+nCjQpRLeP54fmgHbCQAOFCfmMHB3v6k6/sEDMLvBMg6k/uTheJNvq+vZ0tBfp50he4f7309kX6828+JF7vP3r1nNQdfcQi1b0brt2qpr/5jwNCcL/79d3yPhr53u8FKBZS+TLuXzD9WJcZTbt48RrE7561QuZ6nvNN0jGjvKcKHwJ9DRwDvAIcAxLDxWibOec1gk0ecgmDLTvbeyzyjxvp7Hiw0WgleLUihYsfTjxZQp0FUghA1ZYaHyqSHUy8kHR8nieytPgQmbjXpIULmctMDpdJcGbcMEgOUuKCZfIF4QEpBJx44sXEBvgyKYOkBeQgyN9dyI2rs1akbZbuAtVWSKCn5BvGeSgXkzSkl3HR/qKixWSODAcIU2EhhYCDPeoQQilcXyT8hyQEUjE4hUC9h2sirAXI4cqUcCEdFlII4H6g+sNEhvtbyfcJ6RPIowfXOTLUW9TKkUxsQeZQD0isMtGGXC+oYdGWUA/DeQZtezfPYEzEO9bHSVvg/lG/+/2cu1ZBHT2D9Nyjq+6LFBqZNIPANzBxRXtBkgrJEaR0kI6BSDgyYYB6ExJIkDoLYC8JlR6IxaaVMaIOhUQUqtcRsyc27h0SYwMTfJAjPB+Q5rGJSSZ4M+zfeJ0LAo3nA4DUY1spL1Sa2npFtYm2ATBBQpoLgohyof7283ajkdFx6UNQAbczoYfdJwgN1uuwhcPzAHkvr20XNTBsTWGnBlUknq+e6+PirJP6TnLZIKoTk3qxPa2obRM7TNjZOvM9oXtCdYp7xQSFBY0FWHRgQQKS3coLB6jUUS8hN2bpFvoW6t/ARB6LnE5+dv1Do1TC97trUyIF86ICCwkXfn+Gx8ZFGgoyi37+1EOZQgTxnuQU1ksdoEZ35OeHMrGYEQkytxHsTe25Pn6+rvLuwYEMiy5sx8IHUle8N88+sopefGLNbaLO3UKIL4Bt6Oeff3wtPfdIJrm4OMrCDyp19D20FUwkcM4nASYVv/3+N+mX//pV2rEhTvI6J/D93MsHEme8s3Aye4LJ7vNMsK2ZFAKQemG+1/I8aprz1Wfmx8nOVRxL0EbQpC5Wh505UyUrKMwHMHHNtPsCQHgsUgDsC/RzpygmULA9gl2RrNp4u+WY+8VnPXfmefiD3/jcCUv9Pg33Uo+7HWOxybLAdD1Iyz88Dt8+rn4WfNq1Pw6Yi2EfCILz1O4MkcLcT1kgTFCfwpN7PRMkqE3hmQ3VIwh1VKiPqMuNTDQ6mbwgjBHIL64BcqN1tBNJ0brMKCF+UDN7MZEA4URdQCqg8sex6DsgzJDyIq1ndISfkCgA9kJQW4M4g2DA+zyeicP1/Doqr26jhzcni22m6d5MTkEg7SA2IN8g5SCAWMjY8wIADkEgQVCXYj8kbyB/OCcrF3ayvSLpnGJyBLUspOQZieHcDm636wsiDGK7ikkRyDJMKmIifGnLmliRyMFswVTfafMCwGQ3jUVUNZcB9TUWR2vSTap3vC9oAwAkFW2NcEsOvNiB6jqZSTccdmCegfJA2EB4YXML6TQkfSCIUH9ruB1wL7Bd3LkxUWz/sGgCKcazw/uJZwNzBpDRiGAfaR9I3r09XLkdp0V6je1wEgNZxuILEndpY34G6MMrIv0oxN9TCBnU/JCWBvNvqPPRnpAy4prNrX2imv8kBxCQYzwTtIOJKPM7cY8f2DjuO54jBHH7+nhZrCkoLAXMuSpZQUFBYSagVoN67fHd6RQd6msmTvcOTPCQxjkyQYN0F4C9qN5oFGccECQ4IUC9CkL2xO40iRdnASR7UIVC2gwJF6RIIMAgiSAJTKUJ4YVAWiCdBSECKYDED8da6gsJFL7BNhXOK5DuohzYuULdCM/1mUGLcQzKguQL56Acke4xYYCkDxJBlA9ShHuwSLhA4vq5TAASShwLtTAIqjPfP+oGe1TUF8fD8x77RHU8NikSMrQTygNwnNSFz0N9LIDpBO4RZBGSPkjnYNIwkzihbNjUOjhopBzUHVI6eM+j3rgOyhxmsoipBSpthEaytDOeW11jN23k54HrA9iHtofJA66Jci33bqkz2hZ1hoQY7YbnA0mqlsk1iDAeCa6HZ4t64DvsZvGcoUXA/aCtIUnGsagzVNt3OhTNFiAxfudwjkgYd29OVKRQYUlBEUMFBYV5A8LjFFU0094dqRQT6X+bZM02IBGC/SmKh7QHJENh4QGiB2Jvzc8DXt+wP4XkGs45IKUKCksJihgqKCjMC5CdBlK8Z/dkigfxXEhqFBQWEnDAeePQdbFPhk2zk06FOFNYeliclo8KCgpWBXjSIhTLE7vSFClUsErAeeiNg9cpNMCLSWGSIoUKSxaKGCrMK6DeQzgZOB7Ao3I+gaC4CGIMVdadgIMCwszMBIL4QiV5N8AWCzZPFsBbFPEOFxoIxQF7rcUExFO8WVBHD21JFk9nRQoVrA0II7X/WK541+/Zmnzb9lVBYSlCEUOFeQVis/3q3ct09FwhvX0oW0KLwEAcBAyG7TMBkjMTMBbH8TOPg9H7nYQOsARPtgAx/3786nnJhjLzeJBEEDoEsgW5A2BwbwkUjMwJFsxMpXXmShnllTTKd5SBkCDIrmDBnWm3Plr3u1tvWNJJ4Z7QJhbgHGxDvQAx1p9BSmeSWmScQN5jAIb8aAM4LywUrmRXS9zAx3akUEJ0gCKFClYHZLF569ANCeH08JYk8TpXUFjKUDaGCvMKBNZFOBDEzXtl/1X64pPrJKgvUqLBG/FLT62TbB3wXIVXJeIQfv2FjRLf7ej5QrHhQQy/735tl2TowAf5i5/clXE7ZRXCdOw/nitp2hAK5NlHV9JPXz1Hpy6X0p99czc9vDlRnB4qatrpzcM3JbREb/8w/fUfPSbZSVCf9RnRQhjXpkeKhBNx7wb5d1pimATZff9knoSxAGlDeA4EwPbydJJyP6y7B32D617T2CkZNyx1/3OuA4zv80ubRYqJyQROGdgHad/56xUS3w3BjZ2cHCUrxsS4QdqmtKaVrt+qpTWpERI77sKNSskJjXhvz+xZKfXU6uwpIyGUJ6ub4lGKAMoIqD3fyLpVQ1dzqiVYc2pCyEc8YBUUrAEYN946nC3p/xB6CR7gCgpLHWqkVphXgPi8efA6/dsvTkggZ8RUc3R0kBRlyElaUdcu4T5cnLX07S9sEWJTUdsu2xEzLibCT0JAgDwiRlhrRx9dza6m7KJ68xUgzSul7evj6M++sUtSYUFaiJh1T+xOl7AlIG8I+YFzkP3ha89tkCDGWCMhJypiviE+HjIpINUesj8gQ8S3vrBVros0fLgPZGdAbLbEmEA+dlgkech04uJiqrsd1x2x1iqYWKLuKyJ8JW4aQm4A3kwkkRsZMdzgqevgaEevHsiS+GdIAYa4diCcCA+yNiOK3N11ktUCwZGRyg+5dmHTBAKMVGI3CmpFIoc6Ia9uN9cTMfrglftpAIn7k//1Jv3sjQsi+YT0FIGW7/eD9kboFGSMuMDPc8eGBIktqEihgrVhcGiUx6BbEo/xsR1pihQqWA1UgGuFeQXSfYFkITMJ8vCCHH5wMo8e2ZYidnuSQH9qigmOrZC4kso2cnJyoKHhCclZi0EYacsgzathwgeJ456tSZQcEywxzQAQEmRKCAv2pvPXy0U6CU1rRzcTpfRIIYZQ/94sqJcsJIhnB4/ZTUwIkeZt06oYCuDzkcsY6d4amajByxCBf0HAVkSAmA7IRIB4aPHRARJw2JnrqTeg7hqpO+4VaiUQpfIaU92RrssSvgL7kI7u3aM5lGHOxJJf0khffGodPcz3BCmbr5erBPVFzliQqy1r45jUGujijUoJ8Fzd0EVffWaD5LNFejhIN0EO16ZHUWiQN525Wno7c8Qn4f/++Cj97NdnKIvbBMcjMDBSDaLN7/nD94hAywdP5zOB7eR7zZBgzTNj+SkoWAMQp/HVAzckjiRCL3nyu62gYC1QxFBhXjHAq+yQQC9JV4W8wxYjbeRzRcBbEBqoRbWODpKNAVkTfLycqbCsmfqYDML2r6W9n7auixUbxLPXSqmuqUckcSBeANJOIan/aS4TmRhWp0WKzR8IJ0gpiCGIp1ZrR0fOFUpu4GAmiMlM/IaZgEYzGQTpQz5gZMJApgk/b3fJrQyJGDItGJgAJsQEkJ+XGxPHXp4YdOTjaUrhhWC2qDukfbA7+rDuBiGUIKoAVNg4FinantiVLpJA1AsqbxAskNE+JpXvMXGENHMNtw1U7iCn6UwaV6ZEELJ1oO2gagdh5SIl9R0CIr9zOJscufzNTHQ/zRge6nAd3/Ozj6yUvMXIsRsfxZ/oe/sgCwbS4yE1W1NLL+3dnkaZKWGKFCpYHRBMHYs5B3tbemZP5u1xR0HBWqBsDBXmFZAKgpjBxg4OFSCDIGwgTrAx9HB1EicMSPRMWRX0fIwN7T9xS0KeICPE+owo+vIz60Va1z84JgQLdouWnK7o0t19IyJZw6BtyfqAnKwzg83COQPEE3WwZNFAPlzkmcU2SzYHqJ1xXaiGkUnCkpEBx+DtMWW9sBVJHfxH4OzxsXXP5Lo/vd5cA5IsGMjigHy9OB/tA1W6EDzzhAPpKOrh7qIT6SOuh32Wa2A/jkfqLwDuHbB9xHbcLySAaPNPAo7HhId7+6wBeYv///bOOzbO+7zjD28f13GKe0kUJUqUSC1rR7Ilj9ix47huHDSNk6ZJ0SIIiqJoixYo2v7TFkWLBo0RJHGTRk68EseJ5R1btvYkJW5xiEsSKZE8zhu8zT7f53i2PETLjk3xTs9HIHT3vu+9637v/b6/Z/06h2j/gUbau62a1tWUyvepKImEl5+3Z188Jc/T/Xtrb0rsrqJ81qgwVOICuG7cXp+8hjUvLcUmr+OBeD73G6W5Y5BePdQi1slNteULIgqRee7x+UXUxwYF84GfOliZMVduvGdH41fbx4MYWIQxMLoZYFCDwZbVinsf3/fzRsBA9KkXTlN4NiLhLIiPVpRERP08SlyAeLz8XIf8xZuwiudzvxHau6+IKNxat3TBRCGyvv/9h6/Qvz72Cv3n469Lgs9HAesqsrgh1GMgyea3vzsn624E1OFEiMEnAfcJYQKfBrBm41q8M++ts4lEK0zHthDgPhxtuCBhFZ8FKNk0PDo99+7mAhH+69caKBwJ0x+oKFQSHI0xVBTlE9PRc1WEFbK44Sa3mBdmDtypaS919Y3QNx/ZQal2G51p6qWNa8vpaP0FevbF01KyqKoij9ovXKF9zx2XONKlZbnyHslCHReu0g+fPCTZ00hs2rJuqSTPPLP/NLV1IUFqiZQtQiLNU7wMmemYseUHT7xNP3jyIKWzwDeaDPQz3jc+V1NVKKEFk9MeCRsoL8qh4w09dHFwnEoLs+k1Fs7g5NkeOny6mxrPX6KaFYVESUlihUKmPrLBV1cVvWPNRCIUErNwDshcR7LW/jcbqTg/U0IJWjsvU3lxjmTzP/vyGUqxW+UcMMPMqspC2vf8Cam3CUtXdkYKn1eHFGBGOMKB4+dpxdJ8OQ5CF371ar1k85tNJirKz6Bm3sf3971FTXyeuHeF+Q46xNdVyp/v53Pp6L0ig5zLV8cpw5EiJZpQr/KlA818L4rEqvbUC6dk+Qm+D8hYf2r/SQmVWF6eJ0lTKKd0pqmf951JEd7+53y+vzvSSqfO9UnMKmqe/sv/vCgZ9utXl8i1xUCoCY6HygKFSzIlrOKzAlbRZ19ukMEDksdys+dP5FKUeEeFoaIon4iuvqv04pvNdFttOW3bsGzBRCFAnOX+N5tEwED4oDyRh///3v++KeuOs0DMzkyVWpWIWX3wrjoyGox06FSnCKtTTX2SwISkG5QgQgmkx/a9LRbE6Kw8YUpigdZ/2SkxoWfbBiiPt0XpH4gQJAsdq++ikTGXJOzE4kENSQYpMA7RWN/cx+fC+2HxN8ACMS83XbK1H7l/kwhGzPyDBCyXxyf7uDQ0QSPjLslOB2f489j/w59fL1noq5YXSq3Lrt5hql5eQAdPdbBQy6YXWJhD2KLm5sTUDPVectL2TZUibCG8UKgdSV0Q8TgXlFCC+3k5C2cASxgEJATjORaCa1cUSzb7A3vXyfU2tPZTzcoiOnyyS2JHUcy9/9KYJFYh875giYNeeruZvvrgZhFsPSz6ygqzJLYW1wpRiFheZM6jKHxxQSbt+/VxyXwfGHTK/a+qKKAXDzTSNx7eLiIcSWYQkC6vnx7YU8vHSpNzj4HySn/yNz+jZ397knouOqVkE75TzLDzafxhX/XN/XL/UIwfJaa+dPd6ystxzJ2BoiQu6kpWFOVj08Oi4zcsSJCJvH1D5YKKQoD4NiTV7N5cJVY6nz8klqW83DT6zqO307/93UOSxf2le9azcF1KT75witwswCAaMcsOXNFVFfkitEIs3pBNjUShbz2yk/7pL++nL7LwQ1Hx8uJsyXi3sxiE+zYt1SY1KVHQ+J5da+je29fSL186I8IHINaxMC+TBXMTn4tDSiGhQPkaFlaYuSaPRVRl2RLKykhmIeajqyPTZONtYMmz2Ew0wdcSAzGUOH5FSa6EISAbHkXTYXVDvKTXGxRB+t1v7BVr1qsHW0WYQT61dw/xNQboW1/ZKeIOVsiVlQV0+HQXC59+2rK+Qo4RS8Dau72a/v4v7qW//bN7JGZwku9HdWU+5WanSjyjkf8F5sQyLJsTU55ozGYgJOvxGteA+4nvA9nyKLWEe5yblS7Z/eVFWWQyGsnlnuFzD9DXHtxC//jdL0i5JSSgQXQhsx4CGt8PirtnOexUxEL+/clTRXyPUc5pQ22FiP67d9XQnTtWfWp/n+f97eaBw5TbJ6EgyD7+qJJPipIoqMVQUZSPRd+lUXru1QZat6pUioEjAWKhmWHRhrms92yrFmsSLFHb1i+jy1cn6cDxDikSvnJpvszT/PqhVrESoqYiYvA21ZWTy+Onp/efpCEWZhBXsLBBXL1xtE3czdXLCsRqhXhJlDiCEIZAgfCBAEMmOT4LN6+DxSJc6aa52EoICdTFxOw5EDfDLKTuvX0Ni4wZ8vkCLLgKxOoG12/tqhLZ9qW3mlg4Et2/p04SlAAsaXYbSh9l08DQmNSzhOCCsIWFE5ZB1Nt8/vWz1NY1ROtWl4iVFFbHVVWFUq5J6oDaLWLRLczLkBJGZSw2d/L3BqkFwYVafEfqe8RSZmJxXLe6VDLaf/z0Yd7XtGTl37lzFY2MTdOzL9eLFbWiOJfKSrIlzrC0MFPc53BtoxD9g3etk8x2XCPKRQ2NTlEqXyuEMpbVVBXzOZnp9cNt1NI1KLVEsxwpcr3r+NgQniajSUIBTjf2yXeLtnatKxkCffeWFZIZvG51mYhQuMtx/b/vH9oTqhzARY9s/T+8b6PcO0W5VdCsZOUjgVXhpQNN0mGU88j/RrjQP0Jjk+g0sunK6CSt5x/va4Flo5U7BYzCYyNx/AgjLgszhIw43fxjnyodfCb/4GPGk0/KyXM91Nk7zJ1IHXdAH6w5Nu320cnGHtq5oYrs3GF9HBDrhsQHXN+tULMPsW5wEa5i4bR764rPNLZrPtBWMEd0GoswiCWU2oEVD98lLINGo1Fms/F4fVJiJJ2FBIQY3LYQFahrCfGDmXVg7UxPs5OXBRcsZRBMEAhoo/h5hLDC51DKB+JkbNwjn4MVDpYtCCsHi8uYTQvliiCYcEwAwQmhAesaXNSpLPxgfYQow/1zTrjI7w9x27OIuIkRm+vbbrXwcXyyLc4JQg3F1KPnZJbrwHmiyLKBzw/Hg7hEzU3JGubzRikjbP84i70HWExVzcUXAiSP4FnFtsl8j3CuOD8sc/P9hJsY0zjiHHF/UGgd01BiQID7iBmCnn7xNH39oa18Twzy3KJT8bD4Tkuzyfng3uBcPTO4X1ax3MasrBDmOEcIXnwPCA1ArwRrKyyoKBqPfb7favhZgd+7/Sz4L10Zp4fv3SAW4IU5sqIsDlQYKh9JV+9V+v4Tb0tR6j/64mbpeGFxwUgfgevolOFa6uofFnfSlroKKfo8PumVz9e39tM3HtomcVLobOp49A+hh6D+JP5ns5poA+8bcUmIHUKnhSD72pUIOE/iziKZOrqHxBIEy0txfgaVl0SnlkMh6BL+nG2uXAmsGgeOdfBnbHTf7WslTug/fvy6zETyp4/skI4PFq/83AwpRo04J3RAEHdb6pbKTCTN7ZckJiszI1myUIvyMsRKgqBzWDMaz1+Ueos7Ni0X6wySL7795Z0y8wpEysDlUeoZcIrFaX1NKR2r75GEB1is8LhBqA7yfu7YslI6YRwT24fDYdqzo1pqIcIaVlKYyZ3+jHSYuK83G3SUz7AAQEFruNtulihUPhkQlFNuLwvIlPdY3+YDLnvECMJSej1hFmDBi/jEXN4mEZBkn8tj9ODddTKwVZRbDY0xVD6S+tYBib3CXL5wBcECgAxGuNOO1XeLSyslxSpWOVgO2ljEjY67RbSFWQhhBA43G6wljSy6EO81yp0NLBpXRiblGBBXEJytnYOyX1hGYHm50D9KI84pKS4N6wysPa1dQ+L2QoeFGU7mkjglxuzlt1rEmnJpaJxeebuFP2cSC0VddYm4t7BpQ8uAHGeQr+XgiQ6xzLR3DtFlFj6/ea2Br8Uis5zgOo43XJB9v3mkXbbHvhF4/+KBJjp4qlMKyollSbaKdr6PP3NU3GI4h588c0TEINxmg8OTLFQH6KUDLXIfvvfTNyTj80dPHRZh3c3C+jCL56ssCg8cOy+WnO7eETp6JnoOHwdYY3HusAJ9GmC2GbiPIQoRj6aiMP6AlROz89yoKATYFhb9+ax1iKtMGFHIA1Ik7dy/d+2iGIwpys1AYwyVecEUbo/te4uGWZxBoKCYMMqSNLOwmpiOzgG8h4XCibO9Eg8lZUFKcyjJYGBx6JLYH9QiQ6kQbIP3yNBEdiO2xZzJn7ttOZ1ruyQxXLBOoiwIyo0gfgpZmY50u8SIwcV0/55aEWFnW/tlPwjIryyLTgWHrEsc68v3bZJSGvUsADfWlskyzD0cmxYOLkCU0IBbDKKxammeZCEiq9PIAhZ17uAWRvA+EgQwRzLKoJSXZEunMeMPSgYsEhLKinIkS3R9TZnEo/mDISnxgTgrzHTCmpju3V0j8zrDHXaM9zPL54r4N2TEwiKB+Y3hsoKLcYCvG9YZWBCRaXpxaEyEMdz4N0pT52X62l/9REqpICMVWZ64Fw0s8D/uHwRs98CwZGciCWLvjlViYVWURALJL68cbJHB2YN3rZfpKBfKda0oiw21GCrzcvRMt2T8ffWBLfSdP76dGtsuittow5oy+r9fHhVxA8GDLEjEfMFChZggxIAhjgjvEVuFTEqIyNgyZFxi+bGGC/TE8yfE0gbRCNGFH2msQ4Fb2Z7VFSyFSByAJQ1uaIg2nNtGFmSx328EiEOMPv7MYXr+9XNUXJAhQe/+QPCd2nAAZTAQi4YyFBC5sOhh+jxYJDHHMCySg1enRIy2dw9KPbjjZ3uko+i9OEZj424K8zWiFAmsmjjnmMUwFpkB6ySspEZTksR7Yb5lZKUiKWBmhoUlH6sAWat2s3wG28MKh5gt3Aeczw+fPEi//V0jef0h2eeN4kixi1se4hjXumltBW1cU/6x/7aur6QCvqcQ0bi3d+6sFve7oiQaKDzeyYNSlCGqKM5WUajc0miMoXJd0DT6L49RhsMucUmIN4J7FXXWzGYTnWnqE9didmaK/KjCzWw1m6XGGn5XYXmDoENwPNwyZ1v6JREAWZuoyYYYRLiSsX5FRR6VFGZTz8UREUwQeJg/GHXMENyfkWans60XxbWFuL3HnnhbYgy//ZWd7/yIw6ULix5i9hDvt7GmnKw2E/UOjIoVE8V7Y6B+mnPcI/tCGY5LQ2OU5UiV7M4QC9O1K4qkHMpZFsKYXSI52cbnXECTkzOSeQnrYEVJtiQpwM26jPePwHuIWMQwwhKI68eUbYhRhFsZ86pCLDZ1XJKSHVi+vDyfei/z+ZUskeMgZrOURV3fXJwiMl4LlmRQadGNu7VwDkPDkyI+UawYVtGP+5Cjzp2TvwOUWsHxMThAooeiJBqvHWqlZlj5715PlTzovFlTDCrKYkGFoTIvEFvXWtvwHr+bEGOwCiJDEaAZwcoH4SZlO2LNChvza2wPwQJrIURVLM4J7yHEbJaoJQoWOPwwR5sljhv9H7vB53F8I58PCusuyUmjQhYt1xI7D5xzrLZebJ/Xgr3Cghe7NnwOh4SFEtvG5t7FMZEUAlEZ29aH/fM2ZpNBruv9+3/3GvAueu1yPfw/tkKsJa4b9wDn+GHbYxmC+sXqyMfFsoUEMY+YuWJJTjrdu3uNWD0VJaHg5+3AifNSDucLd9RKeZxrf+sU5VZFhaESd6DFws2MGL6FFky3AuOTbnryhdNi4fzinbUqCpWEBFMEnmnuZ1G4VjwfKgoVJYoKQ0VR3gFufbiP01LtUhoILnxFSTQOnuykU429UVFYWfCO50NRFBWGiqLMgXqUv3jhpFgIEYSvolBJNBD/29wxKHVJb9+2klYvL1RRqCjvQ58IRVHI5fJJ8epkq1nmCVZRqCQaiCW869Hv0Z//w88l0Wx1pYpCRfkw1GKYEMySN+im8Gxw7r2ifBCkvliMdv6LTtUWA4W0n3rhpMRu3rdnLeVkps6tWbz4Q14KRHxz7xTlwzEZLGQ3RdszKic8+tc/lVJQ+/7rm7RmRbEsVxTlvagwjHOm/KN0YbKRxmaGKKjCUJmXJO4kU6gkrYoqM+rI64nQj55+S2aoWVVZSF99cLPML7yYgRjsnWyiQXcP+cKYa1cTBpTrYzFYKTe5hCoddWQ3ZtDFIacsLy7IlOoIiqJ8EBWGccxlVxe1jZ0gb3CKIrMRKcGiKPOBLG5jkolKHZUUHC6ju7/yY5pyTdG+//4WPfrQ1rmtFidTfie1OI+Qc2aQwrOhufI+ijIPPG4wJBkp3ZxFNbk7KD+5bG6FoijXQ4VhHIKZebsnGqhr/Cz5Il5xEUYr5CnKRzNLERaHRjIFM+nMwSRymAro6w9vlkLli5Wr7l5qGTtO0/4x/Gpxa9fYMOXGiM1kDpfyysxNtDRjrbxXFOXDUWEYZ/gjM9QycpQG3d0UigS1jp/yiUBniZZjNaRxZ7mZlmWtjq5YhHTxIKhn4hx5wu65IZC2eeXjE+F/liQblaVX0+qcrRJ/qCjKB1FhGEdMBcaoafQQOb2XZAysHaTy+8Hi0JAkcVgVjlpakblJLImLhWDET+3OE9Q/1UYh4kGQWgmV35PogCiJ8lPKqTZ3F6WYHXNrFEWJocIwThhy90o84bTfCUUoP26Jhs1mIJM5el3B4Cz5fRGyJxvIaMT0e7MU8M+SiV+bzEThMJFvJsLriKz8ORhOZyO8zAexM0tWq0GSK1CNAvv1+yNk4WXYFwgEsL8Imfl4Fkt0Orprt4mEZ8nH7zEdncUaXY/jRfgYicYs3ziDwUTFaVW0Jmc72Yw336XsCkxQ69gxusLtHueXlBS/otBiMZDFxm1org3Dym/lNuXxhKXdms0GCoVmyczLZrjNArRptGejiduqtEtMI4k2PkvB0Nwy3q85OpMkPx/cfvl5Qbs3mZLI6w1L28e+0Y7tyfgw0QwvR1u229HO+T23aRwL2+KZwj5svA7g+cExhKRZeY1zRxY7tovXZyHqWk6iLGueWA6XJJdGVyiKIqgwXOTgy7kweZY6xxrIH/HKskQUheggG894qPO8Vzq/1bUpVL0mhc4cd1H/BR8lpxrotm1pND0dppZzbsrNs9DWXenk547u8FvT5Obl2blm2nWng6YmQ9TW6JX1Ye5w60+6qaY2mbraZ6i/zycd7oYtqbRqTTL19/jp5JFpsqcYaPOOdOpo9dLlAT9ZuXPcvsvBAjVC9Sdc0pnefreD0h0meZ1oxCwp2fZCWpu7kzK507xZjMxcotbRozThH5H38dzeMc1aZ7uXmurdxM2aauqSWZAZqKPNS3vuyeT2GaELnTOUW2ChS31+2sZtFiKt5aybjCzqpsbDVL02mVobPXQJ7ZLF4/rbUqlyRTJ/zktnTrilPS5fYaP1m1Op4ZSbhi4F6M4vZNDURIgu9gVozboUOvTmFJl5ALRrj0PE5uljLhq5GuDjOejsaTc5R4OUzM/A9t0OauRzNfDgaM/dGdTe4iXMFDc1FaILHfzs8DWlpRtp6850yllilrnL4xERh3zj7OY0WpW1hcodizeUQlEWmrnhoLIYgSutceRtaneeJH/YIx1koopC0NbsFUvGilXJdOLQNE2MBUSoZeSYaOcdDgqFZ+lXv3BSXr6VNm5NpaB/lp57cowcmUbatddB484gvfHyBI1xJwcxB1EIK2DDSZeIxeZzHlqSb6HiUisde3uaert99OZrE1RVbWeRmEJed4Q7cA/lcSe9Y3c62ZKT6IVnx8Sqgv2npSemKARoV+gsnd7LdObKazTk7plbs4DwvR2YaqeG4Tdo3Dcsi+K9vaNt9/HAxuuZlTZUVmFj4eYToXfutIvGnGiXXoIhu57b6fBQQCyJx4+4KRTkQc2paNs9zwKtoNDCbd1EB1nkQWy+tn9ChOambSwIefDT2ODhgY5P1jU3uHnfYWpt8pLLFaJTx6Zl/90dM7y/MB3l9t/T5SPnSIg622aofJlNBkKwNuJYELJdHV4a6PezIA3QSn4mC4pYvPL72g2plOYwxq0oBPJLyl+ON+SiZucRanUeY+EenlurKLc2KgwXKeFIiOq5g+yfaqXQLJJMboGvijtHiMMTR6epanUypWeYKMCdYzt3bhB6mVlm2rojjZrPuunAK5M0fCVAQ4MBWr02lZZW2am4zModV0BcYrhdcBPjLxQicXtB1ME60sSfr9uYQqMjQfLNzNLKNclUtcpOBcUWOR4EZEujl8zcSW75XDpNToRp/3PjNMadqCGmYhMQEWF8fa7gBJ0dPkCD7gtzaxaG/ulW7qQPkyc4Lfc53kXhtVzs94mVzuWC+9hAa2pTZMAxOhwUMZbJg5/Sciu3TQ+1slDMKzBT9hKzuJjR5BD60MAisa3JQxs2p8rgB0K6hvezfKWdUtINYimE2FnLwm2C2+zEeEj2HeHnAZbGZcttdJ4HWsd50FXIbT0r28zPxCyfR5gaz7ipo31GjgXXMqySELQBhGuYiDKyTZSTa5awjLx8s4RfxD+IWjVQMOynC5PnqHH0IN+POPWPK8qniArDRUpw1k+Drm4K8yg2kTrI+UDc1Kq1KWKR6On0kms6wiIvQhXLbFSzPoWmp0JUwp3nlp1pYvmA+zjdYaTONg8NXfbRQJ+f11u447JIB4mOra/HJ50dLBywHqLDQ0d6vs1LySlG8nrCYjkZ6PPR1SG/dMTLqmy0otr+TgziHfc4xO3W0z1DBu4kE5moHDOQOzgp1sOFAtaaK55e8gZd0lnjTBIFiLrsXBOt5TacmhpthwhVWLcplc7Vu8nni5DJGH1//PA0vfybcdq4OU3uALbFQCfCAu62belUudxOnSzu0hwmcrnD1MXPwUVu9+POMJUttcr2mVkmqlxhZ7Hn4s/OyqAIx4BVHBZFhE7U8bH8PAhCLC9YwQMjCEdYAbGPolIr5bIQhBDFNjiXEK9DvGIcGwo/FImbjARoYLpdBuGKcqtj/Gdm7rWyiEARYszyMOEbJtSdS3iLIfc8CLyH1a+6JpnGx8PcMVnEKjI5EaLpyZB0eCPDIYm1griD1a+wxEKd7VEBmJ1jph13IA7QKAkjsD7CVYa4rVLer4f3v6zKzp2mjYVeUDrKrCwjtbfO0OQ4i07eBmZFWAgn+JiIY0RMI9zZ+YUW2rglLUEsJfODTjLNmkkrszYtWNYmOmcjmWjMN0h+bvcoSpwIRMXdrMT7wcpnsRklRg+xqmiLrqkwpaQZaBkLOSzzcRvNQ1vbmiYJUCEWhRXL0C6TaNlKG5VW2LhNhiTcwpFhotZzGBQFxHIIt7LPG5F2C+vj+Bg/Q/lmGSwh6QWxhnguikpt/IzZxVVdzM8P1k3y8wULY34hjkV8HCvl8PM3Nh4U93d+gUWuAwkrEJCInUwUUCzdmGSmFVkbKS+ljL+zxH/GFWU+NPlkEQNh2D/VTu1jJykYmZEfr0QG1g2xV3HnE+KBu8EYtXagAwMInof1BNtBoMFNBiRbmDeB6xfbAGwHywfexbKWZf8QILz/YGBWMqDR+pFhibItVr69odjxeHscA8fHtuKW5veJ/bSwEIkEKTe5dC4BZcmCCjRYDZ3eQWpyHqZx31UyJ0idObhygyFuy9z+0I4gqtCMTKZoW0ObimXjo90jAxjboe2hzWLmNgmP4P/hYsdnsD3Wo40DZCOjXUddz3NtnLfDXpFIIvuZcyvP8v6RbY8YXDxr4VD0/PDsWW3R84X7GA8B2j4+j/3By4rqALHnLhGAhTDZmEqrc7bLVJFa21BRVBguetBRD3sGqIU7S1dgkn/QE9eXiWxMtEb8SefJLyDo0NEBuLli77EOHSPex6wXsWXg2uX4XHSf791/bH+xjnoWwpG3me94iQoSTyKzISpNq6Ya7iRTzOm8NHofFhLcZ1dgXGINhzy9YjmPdwvOtW0R14f2F30dbZMg1rai273b1mJtFvvA/7HPvL/tf3gbl1Wybewz71+G7WJtPLo82ubf3Ue07b+7XfSziUCYf1vTbTlUl7ObcpKLpK0pisLPOT/0/MgrixnMg4x5YludR+iKp1/Eobo7lE8LuNIQV1iddRsty6wjmzF5bs3NA9mimPaxe+KcvE8U17Jy88EgCKKwIHUZrcnZQQ5LzjvCWFEUFYZxhTc4Te1jp6hvqoU7SrhH54b/ivIJQTyh3ZRGa3J3UFHq8kXlvkW5JpSvaR07TgF+bVKLjvJ7Ei1Jk0SVGbUSU4i2ryjKe1FhGGcEwj7qmWymzokz0nGq+0P5ZETjCbNthSIKc+xFi9Iqh7JNw96L1OpEwetRFq6JHWerfHbAMm41JlN11mYqc6ySqSAVRfkgKgzjEHToVzx91DyKmm+TZJLOUl0hyo0RwT+JJ1xJq7O3Uaolc1GHJqC23FTASS2jR2nI0yMJAhpKodwocB2HwkHKsOVQbc4uyk0uJqMOMBTluqgwjFPgEsHsEKjYP+K9KD9+cC+rQFSuCwss/LMY7bQ8Yz0tz6wTC0q8MBN0iaW8d6qFgpFAtN6hhlMo1wUJVWGxhBekLJN5kTMknlDbjKLMhwrDOAZiEHGHKAx81XNRrIehiJ/XqDhU3guC623GFEq3ZlNJ2krKsuXHZTkYlHByeofosquTpgPjFAjPyHOgKNeCNmEx2CjNkkH5KUulPmGyxhMqyg2hwjABQOxMMBwQ96B2ksr1gOUEMalmozWuXbFwLSMZBe1epzBTrgcy7Y0GI5kMVm73mtWuKDeKCkNFURRFURRF0GALRVEURVEURVBhqCiKoiiKoggqDBVFURRFURRBhaGiKIqiKIoiqDBUFEVRFEVRBBWGiqIoiqIoiqDCUFEURVEURRFUGCqKoiiKoigCClzvnnutKIqiKIqi3LIQ/T8F/I2jna1YswAAAABJRU5ErkJggg=="/>
          <p:cNvSpPr/>
          <p:nvPr/>
        </p:nvSpPr>
        <p:spPr>
          <a:xfrm>
            <a:off x="21272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 calcmode="lin" valueType="num">
                                      <p:cBhvr additive="base">
                                        <p:cTn id="7" dur="500"/>
                                        <p:tgtEl>
                                          <p:spTgt spid="3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49"/>
                                        </p:tgtEl>
                                        <p:attrNameLst>
                                          <p:attrName>style.visibility</p:attrName>
                                        </p:attrNameLst>
                                      </p:cBhvr>
                                      <p:to>
                                        <p:strVal val="visible"/>
                                      </p:to>
                                    </p:set>
                                    <p:anim calcmode="lin" valueType="num">
                                      <p:cBhvr additive="base">
                                        <p:cTn id="10" dur="500"/>
                                        <p:tgtEl>
                                          <p:spTgt spid="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9"/>
          <p:cNvSpPr/>
          <p:nvPr/>
        </p:nvSpPr>
        <p:spPr>
          <a:xfrm>
            <a:off x="600293" y="354665"/>
            <a:ext cx="10581912" cy="782240"/>
          </a:xfrm>
          <a:prstGeom prst="roundRect">
            <a:avLst>
              <a:gd name="adj" fmla="val 16667"/>
            </a:avLst>
          </a:prstGeom>
          <a:solidFill>
            <a:srgbClr val="0391BF"/>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alibri"/>
                <a:ea typeface="Calibri"/>
                <a:cs typeface="Calibri"/>
                <a:sym typeface="Calibri"/>
              </a:rPr>
              <a:t>Improving food fortification when nutritional risk is identified</a:t>
            </a:r>
            <a:endParaRPr/>
          </a:p>
        </p:txBody>
      </p:sp>
      <p:sp>
        <p:nvSpPr>
          <p:cNvPr id="357" name="Google Shape;357;p19"/>
          <p:cNvSpPr txBox="1"/>
          <p:nvPr/>
        </p:nvSpPr>
        <p:spPr>
          <a:xfrm>
            <a:off x="817260" y="1277696"/>
            <a:ext cx="3254084" cy="54168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02060"/>
                </a:solidFill>
                <a:latin typeface="Calibri"/>
                <a:ea typeface="Calibri"/>
                <a:cs typeface="Calibri"/>
                <a:sym typeface="Calibri"/>
              </a:rPr>
              <a:t>Lillyburn Care Home</a:t>
            </a:r>
            <a:endParaRPr/>
          </a:p>
          <a:p>
            <a:pPr marL="0" marR="0" lvl="0" indent="0" algn="l" rtl="0">
              <a:spcBef>
                <a:spcPts val="0"/>
              </a:spcBef>
              <a:spcAft>
                <a:spcPts val="0"/>
              </a:spcAft>
              <a:buNone/>
            </a:pPr>
            <a:endParaRPr sz="1400">
              <a:solidFill>
                <a:srgbClr val="002060"/>
              </a:solidFill>
              <a:latin typeface="Calibri"/>
              <a:ea typeface="Calibri"/>
              <a:cs typeface="Calibri"/>
              <a:sym typeface="Calibri"/>
            </a:endParaRPr>
          </a:p>
          <a:p>
            <a:pPr marL="0" marR="0" lvl="0" indent="0" algn="l" rtl="0">
              <a:spcBef>
                <a:spcPts val="0"/>
              </a:spcBef>
              <a:spcAft>
                <a:spcPts val="0"/>
              </a:spcAft>
              <a:buNone/>
            </a:pPr>
            <a:r>
              <a:rPr lang="en-GB" sz="1400" b="1">
                <a:solidFill>
                  <a:srgbClr val="002060"/>
                </a:solidFill>
                <a:latin typeface="Calibri"/>
                <a:ea typeface="Calibri"/>
                <a:cs typeface="Calibri"/>
                <a:sym typeface="Calibri"/>
              </a:rPr>
              <a:t>Tests of Change</a:t>
            </a:r>
            <a:endParaRPr/>
          </a:p>
          <a:p>
            <a:pPr marL="171450" marR="0" lvl="0" indent="-171450" algn="l" rtl="0">
              <a:spcBef>
                <a:spcPts val="0"/>
              </a:spcBef>
              <a:spcAft>
                <a:spcPts val="0"/>
              </a:spcAft>
              <a:buClr>
                <a:srgbClr val="002060"/>
              </a:buClr>
              <a:buSzPts val="1400"/>
              <a:buFont typeface="Noto Sans Symbols"/>
              <a:buChar char="✔"/>
            </a:pPr>
            <a:r>
              <a:rPr lang="en-GB" sz="1400">
                <a:solidFill>
                  <a:srgbClr val="002060"/>
                </a:solidFill>
                <a:latin typeface="Calibri"/>
                <a:ea typeface="Calibri"/>
                <a:cs typeface="Calibri"/>
                <a:sym typeface="Calibri"/>
              </a:rPr>
              <a:t>Introduction of milkshakes for residents on MUST Step 5</a:t>
            </a:r>
            <a:endParaRPr/>
          </a:p>
          <a:p>
            <a:pPr marL="171450" marR="0" lvl="0" indent="-171450" algn="l" rtl="0">
              <a:spcBef>
                <a:spcPts val="0"/>
              </a:spcBef>
              <a:spcAft>
                <a:spcPts val="0"/>
              </a:spcAft>
              <a:buClr>
                <a:srgbClr val="002060"/>
              </a:buClr>
              <a:buSzPts val="1400"/>
              <a:buFont typeface="Noto Sans Symbols"/>
              <a:buChar char="✔"/>
            </a:pPr>
            <a:r>
              <a:rPr lang="en-GB" sz="1400">
                <a:solidFill>
                  <a:srgbClr val="002060"/>
                </a:solidFill>
                <a:latin typeface="Calibri"/>
                <a:ea typeface="Calibri"/>
                <a:cs typeface="Calibri"/>
                <a:sym typeface="Calibri"/>
              </a:rPr>
              <a:t>Lillyburn chefs preparing the milkshakes daily</a:t>
            </a:r>
            <a:endParaRPr/>
          </a:p>
          <a:p>
            <a:pPr marL="171450" marR="0" lvl="0" indent="-171450" algn="l" rtl="0">
              <a:spcBef>
                <a:spcPts val="0"/>
              </a:spcBef>
              <a:spcAft>
                <a:spcPts val="0"/>
              </a:spcAft>
              <a:buClr>
                <a:srgbClr val="002060"/>
              </a:buClr>
              <a:buSzPts val="1400"/>
              <a:buFont typeface="Noto Sans Symbols"/>
              <a:buChar char="✔"/>
            </a:pPr>
            <a:r>
              <a:rPr lang="en-GB" sz="1400">
                <a:solidFill>
                  <a:srgbClr val="002060"/>
                </a:solidFill>
                <a:latin typeface="Calibri"/>
                <a:ea typeface="Calibri"/>
                <a:cs typeface="Calibri"/>
                <a:sym typeface="Calibri"/>
              </a:rPr>
              <a:t>Milkshake tracking folders to review if residents enjoyed each flavour</a:t>
            </a:r>
            <a:endParaRPr/>
          </a:p>
          <a:p>
            <a:pPr marL="0" marR="0" lvl="0" indent="0" algn="l" rtl="0">
              <a:spcBef>
                <a:spcPts val="0"/>
              </a:spcBef>
              <a:spcAft>
                <a:spcPts val="0"/>
              </a:spcAft>
              <a:buNone/>
            </a:pPr>
            <a:endParaRPr sz="1400">
              <a:solidFill>
                <a:srgbClr val="002060"/>
              </a:solidFill>
              <a:latin typeface="Calibri"/>
              <a:ea typeface="Calibri"/>
              <a:cs typeface="Calibri"/>
              <a:sym typeface="Calibri"/>
            </a:endParaRPr>
          </a:p>
          <a:p>
            <a:pPr marL="0" marR="0" lvl="0" indent="0" algn="l" rtl="0">
              <a:spcBef>
                <a:spcPts val="0"/>
              </a:spcBef>
              <a:spcAft>
                <a:spcPts val="0"/>
              </a:spcAft>
              <a:buNone/>
            </a:pPr>
            <a:r>
              <a:rPr lang="en-GB" sz="1400" b="1">
                <a:solidFill>
                  <a:srgbClr val="002060"/>
                </a:solidFill>
                <a:latin typeface="Calibri"/>
                <a:ea typeface="Calibri"/>
                <a:cs typeface="Calibri"/>
                <a:sym typeface="Calibri"/>
              </a:rPr>
              <a:t>Qualitative data</a:t>
            </a:r>
            <a:endParaRPr/>
          </a:p>
          <a:p>
            <a:pPr marL="128588" marR="0" lvl="0" indent="-128588" algn="l" rtl="0">
              <a:spcBef>
                <a:spcPts val="0"/>
              </a:spcBef>
              <a:spcAft>
                <a:spcPts val="0"/>
              </a:spcAft>
              <a:buClr>
                <a:srgbClr val="002060"/>
              </a:buClr>
              <a:buSzPts val="1400"/>
              <a:buFont typeface="Arial"/>
              <a:buChar char="•"/>
            </a:pPr>
            <a:r>
              <a:rPr lang="en-GB" sz="1400">
                <a:solidFill>
                  <a:srgbClr val="002060"/>
                </a:solidFill>
                <a:latin typeface="Calibri"/>
                <a:ea typeface="Calibri"/>
                <a:cs typeface="Calibri"/>
                <a:sym typeface="Calibri"/>
              </a:rPr>
              <a:t>Staff morale improved as the full care home was involved in the project</a:t>
            </a:r>
            <a:endParaRPr/>
          </a:p>
          <a:p>
            <a:pPr marL="128588" marR="0" lvl="0" indent="-128588" algn="l" rtl="0">
              <a:spcBef>
                <a:spcPts val="0"/>
              </a:spcBef>
              <a:spcAft>
                <a:spcPts val="0"/>
              </a:spcAft>
              <a:buClr>
                <a:srgbClr val="002060"/>
              </a:buClr>
              <a:buSzPts val="1400"/>
              <a:buFont typeface="Arial"/>
              <a:buChar char="•"/>
            </a:pPr>
            <a:r>
              <a:rPr lang="en-GB" sz="1400">
                <a:solidFill>
                  <a:srgbClr val="002060"/>
                </a:solidFill>
                <a:latin typeface="Calibri"/>
                <a:ea typeface="Calibri"/>
                <a:cs typeface="Calibri"/>
                <a:sym typeface="Calibri"/>
              </a:rPr>
              <a:t>Residents became more engaged in activities</a:t>
            </a:r>
            <a:endParaRPr/>
          </a:p>
          <a:p>
            <a:pPr marL="128588" marR="0" lvl="0" indent="-128588" algn="l" rtl="0">
              <a:spcBef>
                <a:spcPts val="0"/>
              </a:spcBef>
              <a:spcAft>
                <a:spcPts val="0"/>
              </a:spcAft>
              <a:buClr>
                <a:srgbClr val="002060"/>
              </a:buClr>
              <a:buSzPts val="1400"/>
              <a:buFont typeface="Arial"/>
              <a:buChar char="•"/>
            </a:pPr>
            <a:r>
              <a:rPr lang="en-GB" sz="1400">
                <a:solidFill>
                  <a:srgbClr val="002060"/>
                </a:solidFill>
                <a:latin typeface="Calibri"/>
                <a:ea typeface="Calibri"/>
                <a:cs typeface="Calibri"/>
                <a:sym typeface="Calibri"/>
              </a:rPr>
              <a:t>Home using themed activities such as American 50s diner to promote milkshake use.</a:t>
            </a:r>
            <a:endParaRPr/>
          </a:p>
          <a:p>
            <a:pPr marL="128588" marR="0" lvl="0" indent="-39687" algn="l" rtl="0">
              <a:spcBef>
                <a:spcPts val="0"/>
              </a:spcBef>
              <a:spcAft>
                <a:spcPts val="0"/>
              </a:spcAft>
              <a:buClr>
                <a:schemeClr val="dk1"/>
              </a:buClr>
              <a:buSzPts val="1400"/>
              <a:buFont typeface="Arial"/>
              <a:buNone/>
            </a:pPr>
            <a:endParaRPr sz="1400">
              <a:solidFill>
                <a:srgbClr val="002060"/>
              </a:solidFill>
              <a:latin typeface="Calibri"/>
              <a:ea typeface="Calibri"/>
              <a:cs typeface="Calibri"/>
              <a:sym typeface="Calibri"/>
            </a:endParaRPr>
          </a:p>
          <a:p>
            <a:pPr marL="0" marR="0" lvl="0" indent="0" algn="l" rtl="0">
              <a:spcBef>
                <a:spcPts val="0"/>
              </a:spcBef>
              <a:spcAft>
                <a:spcPts val="0"/>
              </a:spcAft>
              <a:buNone/>
            </a:pPr>
            <a:r>
              <a:rPr lang="en-GB" sz="1400" b="1">
                <a:solidFill>
                  <a:srgbClr val="002060"/>
                </a:solidFill>
                <a:latin typeface="Calibri"/>
                <a:ea typeface="Calibri"/>
                <a:cs typeface="Calibri"/>
                <a:sym typeface="Calibri"/>
              </a:rPr>
              <a:t>Quantitative data</a:t>
            </a:r>
            <a:endParaRPr/>
          </a:p>
          <a:p>
            <a:pPr marL="128588" marR="0" lvl="0" indent="-128588" algn="l" rtl="0">
              <a:spcBef>
                <a:spcPts val="0"/>
              </a:spcBef>
              <a:spcAft>
                <a:spcPts val="0"/>
              </a:spcAft>
              <a:buClr>
                <a:srgbClr val="002060"/>
              </a:buClr>
              <a:buSzPts val="1400"/>
              <a:buFont typeface="Arial"/>
              <a:buChar char="•"/>
            </a:pPr>
            <a:r>
              <a:rPr lang="en-GB" sz="1400">
                <a:solidFill>
                  <a:srgbClr val="002060"/>
                </a:solidFill>
                <a:latin typeface="Calibri"/>
                <a:ea typeface="Calibri"/>
                <a:cs typeface="Calibri"/>
                <a:sym typeface="Calibri"/>
              </a:rPr>
              <a:t>In the first 6 months there was an average of 12 falls per month, in the last 6 months this has reduced to 9 (25%)</a:t>
            </a:r>
            <a:endParaRPr/>
          </a:p>
          <a:p>
            <a:pPr marL="0" marR="0" lvl="0" indent="0" algn="l" rtl="0">
              <a:spcBef>
                <a:spcPts val="0"/>
              </a:spcBef>
              <a:spcAft>
                <a:spcPts val="0"/>
              </a:spcAft>
              <a:buNone/>
            </a:pPr>
            <a:endParaRPr sz="1200" b="1">
              <a:solidFill>
                <a:srgbClr val="000000"/>
              </a:solidFill>
              <a:latin typeface="Calibri"/>
              <a:ea typeface="Calibri"/>
              <a:cs typeface="Calibri"/>
              <a:sym typeface="Calibri"/>
            </a:endParaRPr>
          </a:p>
          <a:p>
            <a:pPr marL="0" marR="0" lvl="0" indent="0" algn="l" rtl="0">
              <a:spcBef>
                <a:spcPts val="0"/>
              </a:spcBef>
              <a:spcAft>
                <a:spcPts val="0"/>
              </a:spcAft>
              <a:buNone/>
            </a:pPr>
            <a:endParaRPr sz="1200" b="1">
              <a:solidFill>
                <a:srgbClr val="000000"/>
              </a:solidFill>
              <a:latin typeface="Calibri"/>
              <a:ea typeface="Calibri"/>
              <a:cs typeface="Calibri"/>
              <a:sym typeface="Calibri"/>
            </a:endParaRPr>
          </a:p>
        </p:txBody>
      </p:sp>
      <p:sp>
        <p:nvSpPr>
          <p:cNvPr id="358" name="Google Shape;358;p19"/>
          <p:cNvSpPr txBox="1"/>
          <p:nvPr/>
        </p:nvSpPr>
        <p:spPr>
          <a:xfrm>
            <a:off x="4138801" y="1277696"/>
            <a:ext cx="688286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02060"/>
                </a:solidFill>
                <a:latin typeface="Calibri"/>
                <a:ea typeface="Calibri"/>
                <a:cs typeface="Calibri"/>
                <a:sym typeface="Calibri"/>
              </a:rPr>
              <a:t>Problem identified</a:t>
            </a:r>
            <a:r>
              <a:rPr lang="en-GB" sz="1400">
                <a:solidFill>
                  <a:srgbClr val="002060"/>
                </a:solidFill>
                <a:latin typeface="Calibri"/>
                <a:ea typeface="Calibri"/>
                <a:cs typeface="Calibri"/>
                <a:sym typeface="Calibri"/>
              </a:rPr>
              <a:t>: MUST Step 5 is an NHSGGC pathway for residents identified with a nutritional risk (MUST of 1 or above). A key part of this is food fortification for residents meals and fluids. Scoping highlighted inconsistent practice with fortified fluids or milkshakes.</a:t>
            </a:r>
            <a:endParaRPr sz="1400">
              <a:solidFill>
                <a:srgbClr val="002060"/>
              </a:solidFill>
              <a:latin typeface="Calibri"/>
              <a:ea typeface="Calibri"/>
              <a:cs typeface="Calibri"/>
              <a:sym typeface="Calibri"/>
            </a:endParaRPr>
          </a:p>
          <a:p>
            <a:pPr marL="0" marR="0" lvl="0" indent="0" algn="l" rtl="0">
              <a:spcBef>
                <a:spcPts val="0"/>
              </a:spcBef>
              <a:spcAft>
                <a:spcPts val="0"/>
              </a:spcAft>
              <a:buNone/>
            </a:pPr>
            <a:endParaRPr sz="1400">
              <a:solidFill>
                <a:srgbClr val="002060"/>
              </a:solidFill>
              <a:latin typeface="Arial"/>
              <a:ea typeface="Arial"/>
              <a:cs typeface="Arial"/>
              <a:sym typeface="Arial"/>
            </a:endParaRPr>
          </a:p>
          <a:p>
            <a:pPr marL="0" marR="0" lvl="0" indent="0" algn="l" rtl="0">
              <a:spcBef>
                <a:spcPts val="0"/>
              </a:spcBef>
              <a:spcAft>
                <a:spcPts val="0"/>
              </a:spcAft>
              <a:buNone/>
            </a:pPr>
            <a:r>
              <a:rPr lang="en-GB" sz="1400" b="1">
                <a:solidFill>
                  <a:srgbClr val="002060"/>
                </a:solidFill>
                <a:latin typeface="Calibri"/>
                <a:ea typeface="Calibri"/>
                <a:cs typeface="Calibri"/>
                <a:sym typeface="Calibri"/>
              </a:rPr>
              <a:t>Aim</a:t>
            </a:r>
            <a:r>
              <a:rPr lang="en-GB" sz="1400">
                <a:solidFill>
                  <a:srgbClr val="002060"/>
                </a:solidFill>
                <a:latin typeface="Calibri"/>
                <a:ea typeface="Calibri"/>
                <a:cs typeface="Calibri"/>
                <a:sym typeface="Calibri"/>
              </a:rPr>
              <a:t>:  All residents at Lillyburn care home with an identified risk (MUST 1 or above) will have access to fortified milkshakes as part of the MUST Step 5 pathway.</a:t>
            </a:r>
            <a:endParaRPr sz="1400">
              <a:solidFill>
                <a:srgbClr val="002060"/>
              </a:solidFill>
              <a:latin typeface="Calibri"/>
              <a:ea typeface="Calibri"/>
              <a:cs typeface="Calibri"/>
              <a:sym typeface="Calibri"/>
            </a:endParaRPr>
          </a:p>
        </p:txBody>
      </p:sp>
      <p:sp>
        <p:nvSpPr>
          <p:cNvPr id="359" name="Google Shape;359;p19"/>
          <p:cNvSpPr txBox="1"/>
          <p:nvPr/>
        </p:nvSpPr>
        <p:spPr>
          <a:xfrm>
            <a:off x="1887613" y="6263676"/>
            <a:ext cx="791271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002060"/>
                </a:solidFill>
                <a:latin typeface="Calibri"/>
                <a:ea typeface="Calibri"/>
                <a:cs typeface="Calibri"/>
                <a:sym typeface="Calibri"/>
              </a:rPr>
              <a:t>Spread</a:t>
            </a:r>
            <a:r>
              <a:rPr lang="en-GB" sz="1600">
                <a:solidFill>
                  <a:srgbClr val="002060"/>
                </a:solidFill>
                <a:latin typeface="Calibri"/>
                <a:ea typeface="Calibri"/>
                <a:cs typeface="Calibri"/>
                <a:sym typeface="Calibri"/>
              </a:rPr>
              <a:t>: Change package and spread plan in development. </a:t>
            </a:r>
            <a:r>
              <a:rPr lang="en-GB" sz="1200">
                <a:solidFill>
                  <a:srgbClr val="5B240C"/>
                </a:solidFill>
                <a:latin typeface="Calibri"/>
                <a:ea typeface="Calibri"/>
                <a:cs typeface="Calibri"/>
                <a:sym typeface="Calibri"/>
              </a:rPr>
              <a:t> </a:t>
            </a:r>
            <a:r>
              <a:rPr lang="en-GB" sz="1200">
                <a:solidFill>
                  <a:srgbClr val="5B240C"/>
                </a:solidFill>
                <a:latin typeface="Arial"/>
                <a:ea typeface="Arial"/>
                <a:cs typeface="Arial"/>
                <a:sym typeface="Arial"/>
              </a:rPr>
              <a:t> </a:t>
            </a:r>
            <a:endParaRPr/>
          </a:p>
        </p:txBody>
      </p:sp>
      <p:sp>
        <p:nvSpPr>
          <p:cNvPr id="360" name="Google Shape;360;p19" descr="data:image/png;base64,iVBORw0KGgoAAAANSUhEUgAAAjYAAAGaCAYAAAAcgAk9AAAAAXNSR0IArs4c6QAAIABJREFUeF7snQd0VUXXhl8SQu+9SlFAiqCiIIJgQbCCFQuCIipKB2lSlCK9SVcsoIiiYBexgQ1RQERRAVEB6b3XkPL/z4ST7xITuISb3Jtkz1pZaedMeWbumffsvWcmU2xsbKwsGQEjYASMgBEwAkYg7RN4JJMJm7Tfi9YCI2AEjIARMAJGwBEwYWMDwQgYASNgBIyAEUg3BEzYpJuutIYYASNgBIyAETACJmxsDBgBI2AEjIARMALphoAJm3TTldYQI2AEjIARMAJGwISNjQEjYASMgBEwAkYg3RAwYZNuutIaYgSMgBEwAkbACJiwsTFgBIyAETACRsAIpBsCJmzSTVdaQ4yAETACRsAIGAETNjYGjIARMAJGwAgYgXRDwIRNuulKa4gRMAJGwAgYASNgwsbGgBEwAkbACBgBI5BuCJiwSTddaQ0xAkbACBgBI2AETNjYGDACRsAIGAEjYATSDQETNummK60h8QROnDjhfo6IiDAqRsAIGAEjkLEImLDJWP2dcq3ds2ePsmbNqpw5cyZZyJYtW7R7926VLFlSBQoUCHhlfv31Vw0bNkx8Jz3wwAPq1auXwsLCAl6WZWgEjIARMAIhScCETUh2Sxqq1OrVqzVixAj99NNPypcvnxo3bqwnn3xS2bJlO6UV69evV9OmTfXnn3/qo48+0vXXXx/QVm7atEnXXXed1qxZE59v9erV9f333ytXrlwBLcsyMwJGwAgYgZAlYMImZLsmDVQMMYGQWblypWrVqqV//vnHWWT69OmjZ599Nr4FkZGRuv/++/XOO++oRYsWeumll5QlS5aAtvCVV15R69atXZ516tTRXXfdpfDwcD3++OPOkmQpYxGIjY3VrFmz9Omnn6pUqVJuTObIkSMewvHjxzVlyhQtW7ZMNWvWVMeOHTO8ZS8mJsYx++yzz1S6dGnHLHv27Blr4Fhr0wMBEzbpoReD1YZXX31VDz30kOrWrasvvvgiXrhUrFjRWUoKFSrkqjZhwgQ3cVSpUkULFixQ0aJFA17lQYMG6emnn1amTJn0/vvvq0mTJgEvwzJMOwSioqJ06623OmGDsP3rr7/cZO2lHTt2qF69eu7vjNfffvst4GI77dCKqymxabfccos+//xzZ3GFDaLQkhFIYwRM2KSxDgup6vbt21eDBw/Www8/rJdfflm///67cP8ULlxY33zzjS688ELnorrxxht16NAhzZkzRzfffPNZt2Hnzp0iPqdIkSIqXrx4ovfj/hozZoyz0ixatMhZkPxNe/fu1bZt29xDPHfu3P+5jbf/Xbt2qWDBgu6tfv/+/Vq7dq0qVaoUbwXgb/zPux8rFj/7TqZexrDYsGGDm3DLli3r6pwwRUdHi7glWJI8BohD36Bortu4caOrPxO0v7FLR44ccfchBKlDYhY03uCxwHntph6w4qt8+fL+4tW+ffuUOXPmeJcg+a5atcr1ZcL64krEsnK6CRXRgmvz4MGDLo9ixYolWpfbbrtNH3zwgfLmzStcpr7X0YYGDRo4QcOY/eWXXxwL30Sfcy+84YUb9fzzz1eePHn+Ux59tX37dp133nmnjTOj7//9919hxbzoooscl4TJGx/Hjh1z15wpCP7w4cNuPFFHrk/KGspYoWzGW5kyZRJlxgsBrmLcyjDz5yWEdsMpofuZfkJA0ke+bH25Ugl+37p1q6tTYmz9Hmh2oRGII2DCxkZC8gk89dRTLliXIN0ZM2bECxseZFhsECKNGjVyP/fo0cNdm3DyOF3pP/74o3NpMfnwsGfC48H36KOPui8ClRFT9957r3swMrmQmKgxoQ8ZMkRMbkklxNfAgQOdC438yZuJYejQoc66RELUUPfZs2e7duJ6a9++vTZv3qxWrVpp5MiRTkjxPyaBiRMn6vnnn3cTKhYrz6xPXjzkyfvDDz/UgQMH3ATDhIDl4JlnnnGTIgk3ySOPPKLvvvvOxSvxd74jnvr16+esX7xdYzGbNGmSEzXUHwFyxx13uDKScr/BaPTo0XrrrbecMCBRB9wxsKhQoYL7G+KjQ4cOmjt3rnPx3Xfffa6OtJX6ITz69++vm2666bQDCMZwYkzggoQHbkPqTP/BDYGM0Ondu7d+/vlnN5Ej0mB76aWXxuePuIUvbBFciAPip0qUKOGYNGvWzAmFr7/+Wm3bthWuUtqI4ESQkC8iHDHFWGSSpy2wQqgxNuHLeBo1apQr64YbbnDt79SpkxM2CPNp06bFi1EslYj7devWCYEBy0suucSNPdrgJYQpf6PvEXrwhSFtp96UTZu4BosjfY0QIdCezxmu3ISfHcQZ7eCFgesRElzfvXt3Pfjgg/HXe9eRL2XDAwb0LzwQQlhSGdeIXcYSYxMmMGvZsqV69uyZaD9jKaVfye+9995znz0SIuuee+5xgfzXXHONXnzxRVcOLx/jx49Xw4YN3Xii/h9//LG7ns8fruPOnTufUcwl/6lld2YAAiZsMkAnp1gTefDzcLziiis0f/5896bHpHDxxRdr6dKl7sHFgxpX1bx58xK1hiRVubfffttNTjzsE0tt2rRxAuLbb791b96Jpeeee85NSIklHvK40ZgQPIHhCSMsMZ988ol7sCMgbr/9djfBI3oQJEyIJOJ4EDx8MTlhoeEaJn8SkyyiDMvV33//7a73VmwlrBPMqBNvrdSJyWD58uW6/PLL3aTJWy2JSYtgbSaKxx57zP0NwccEj3BiYiVuhIk8YUIYMNksXLgwUSZMxNShcuXKwlqAaPnqq69Uo0YNJxCwUvkmrEn0O21OKs2cOdOJF9jQRsRawkTcFWKESdU3IS6pa/78+Z0QoL1YBklMznwxmZOYgBENCBGvPxKrExM5VrQBAwYkWmWENLElCGcmbIQe5SBqSFdeeaWrK+URj8J1CAF+p43eGIIJY4aymLQRB8SYkeCGoGIs4fqh3og0xiN5JrwGMc3k72vd4XrKfu2119z1iGjGqjd2cMEhJBA1fCZxL5GwxFD20aNH3e+MJcYUQpfrEkv0j1dOwv8jWqdPn+7qtnjx4nghynhl7GJZu+yyy9w4YowiXF544QU3PuGFpSxhQlQi5C0ZgWQSMGGTTHB22/8vp2ayrl+/vrOW8MDndyZXJh/e3HBBYTnhocZbrL+Jt3nEEgKCh2GXLl107bXXuomeNzzKYLJBLNWuXVuTJ092b/E8WPk7b6uUf/fdd7tJOmFi8sFKgpWgatWq7sHMBIaYYeJjUn/iiSdcbBDpzjvvdPl7iTIRIDy4u3Xr5iYsRIuXmLgQJiTy4G2WSYhyvPywAjAJ8fb6ww8/uL8jwhBjTHisGluyZEl8nrSfCZ6VZQgFeGPRqlatmt59911nLaI9TGCIPqxlvglhgOUJaw0JAUAbEQbwQ6CQmMSwqGAtIEYFi4SXKBuesKAsElYWLBZJpTfffNNZG7yEeMKK9scff7iJ30v0G5yZ8JhEEWFYKN544w034WI5Q0TDpHnz5rr66qud6+P111934pn2eS5Rxg+TJ/fi2uI62oqFCLHG5E4bsXhhSYEV/YPARfghqLge4ewlxB1tL1eunGsv9xGkjthjbGPFYcwxFrgX4cHkzCRNWxF1sEasDx8+3P2fvsKCwmSPcEIMIU4QcNzH9fBHJNCnvi5LrIz0PWOV8T5u3DjHiH6EHXVAbJAPwoWfsa7wd8QOggSBxtiEKWxoL8yIrfFlhtX1qquuSrSLPQHI5xzLrPc554UEPuTFd9rKZxmrEFZGL2EBQ7jxf8QbiRcBLH0Jx3CSg8z+YQROJWDCxkbEuRHgAcTDc8WKFc7dwEOWSZNJkQc6EzuTOOIGywMPfx6Sp/Oljx07Vl27dnUVwyzN714iPwQAD3EmOCY2Eg9v6sHDnwmft8Skkhf07Dtxetcy8SGYsNqQD/XEveMJG/6PFYLJkcmf8nAFIKJITBRM5kwG1JEy4IDVCiHD5IWViftJxDEglBAziBMmSvLFVM+Ew/3wwzqGy4QJnC/iQhAXTMLU7YILLjhtRxKDQdwR8RD0AZMQLhwSEyG8EKhYf5g0sQDQViZW2kh/4OLiZwQJQo5JFSEAj8TihMjbV9gwETPxI24QH9QHKw33IhY8dwdCBasJib8jnkgIWqwQHjv+hhDAsobbCfFHfb19i+g33CNcj+jGVeclrCz0CeMW0ZLQcuArbBDZ9DFuHq/PWVGFSKHuCEvfYHXqwXinj7Bckjd9TEK0MJ59V2jxd6xs3phFoCF4T7cnlFdv7kXoUp+E2xowpmgj7lqEMH3uJcY4dUY8IQI9658Xl4SIhtmZYrbORdggWBGYiCL6A858Vug/XGNJWWLP7Ylld2cAAiZsMkAnp3oTMakjHphYECJYAXhQeYmHLBNFUoHA3sOSSYy3ON89b3DtYA3hjZDJnwc0b6NYdbB2MNEgtnigJ5WYNJk8uY9JwTcQFjcGZTCp8LbP5O897HkAY+LHSuWbfIUNEwQThW8irgSxRyIWhLdrLzGxYNn68ssvnWmeCY4JlDYibHhrRQghtHwTVhBEA4kYHNqB0PNigxK2nQnWC6j2YqJ8r8GVRts9YUhsC3VGKGCBYlL04m+IL8ICgSUBAYewShg46uXtK2xYtea5gBBFvK0zLgjqxWLhiV1cM1hvYIOVCQuHb0J40TeUj0uF2CDqxMSIq4t+5V7yIC/cc0zuvgHJWFwQIPwdsUmQu2/QrSdsmGRpA3x8E+Ia8cE9uJm8+Ciu4XpEJ+IAoYrrB0sGwpHE2OQeRCF1IyE4ETYINBJWDu8a8kmYGP+em5L/IZz4nCEWPAEHE/oMRrSRNiC2SdSLlwI4edszIBL5zPKZQwzChrF4upRcYcM447Pr+9n2FZPUjfFsyQgkg4AJm2RAs1tOQwCTPBYGYguYDHG/EJDJ5nm8kbMTMAGivP3zc8KENYKYFiYkHq6YqHmAe4kHMm4I3vR5mDPxIgjORtjwRkw9T5d4++WNFWFBfZi8qQ/me97wfZOvsCHQE9Hkm3DNEQxM4n9c4yXai0ghxoG3eFwJ5E8bETZYVxA2CVdXMbHTDt+3cKwsTFK4bBJaULBcMGmRcJ8RmOub2rVr51xSWIiwyOAe8BU2tNsTTQgKXHhYUJiY6Ct/hA2BsrhDSEy2xJd4woZJ1JuQmfBgjiDwFTZYnbDe0OcIE2+S9tqBGIBVIIUNeeGiTLihJAKCPjtdoj30E8IE0YgYwlLlJcQjljjqTVvoI/oOC5qXGAu8HCR0BXE9AsQLkvauxyqGcEa0IdYQswk5JawzYhPRea7ChtgyBC/pTK4oxicxeYh6L3lbNvA7Vi2stZaMQDIImLBJBjS7JQkCvKViPsaHT5wEK2kQH0zQmMqJJUDkEKDJpMaDLWFioufNEpcF4oJJjngYL+G6YdLnDRexhAXlbC02TAbUh4BP4iASi8PBmsTkwKSA28VbNpxYvJCvsEG8EQfkm7wAWv7mO7nzO2/MCA5YeBYbrESUDTdieZisfS0CXt4IDMpGPHItdYUFQsN3wuB6JmdvqT0ihgnVN+FCpM+YcIj5YdIlD89i4ytsEBVMoCklbKgrTHyFDQG4uE4QfogvXJ1YOHCVIJKxTpxO2ODi8LU+JLTYYCnzXVbtWQ/giYBA6PkmzyqJoMMNmpgrEAsRY9VzjWEJZPUgFh3PMoNbDkHgiTrqyTXEunjB1MQdcU1iMSd85rBucD2BuiREMKKGzyECFPcZVlI+fwlFDnXDOgibhMKGunjuyqQeep7FBg6MU+8lBLcrogphl1iMTWIWG0SsJ7gJosaiZckIJIOACZtkQLNbEiHAxIPLhomQByjCgQcqD1bcDFhImAyYhHjr5mHnrR5KmJ0nPPg7q388awe/s2oH4cND2DfG5mwsNl4deLgiOk73AKUc4mfORdjgGmOCIyEuvCBJfvddPUKMDZMTZXoxNqcTNh43BADuGt68EYbeyilfrr4xGbhCcNl4y4exnuDG4RrcbcRCMdF6MTa4ooItbBC0iCnGFCLMC8SmjcSyIBoSChtPkCIYCTz3XSmGsEEYe6vWEDa+cS9nEjbeHk6IIWJsEOr+JkQYnwXcjyTYJownwW2FRQ7hTuJzxZhIKiEy+Zx4Lwu4P3mpoM1YT3g5SGxFmm9+jDvcd+SBWxBmZ9qvyPdzx8sIAeYkAvkRn16QdcLgYcYeLwCIGRL9iphHHJFYDXc6d7K/rO26DEnAhE2G7PYUaDRBnjzsiSXAleHFz7A/Cq4nz2LD3idMwN5S6cSqgtkeUz+TNO4PJjHeiHnL5Q2RhyaiBJHjTShnI2x46+c+4jx4+OMq8iY9ghh5C2aSo+6BEDa8eTNxIRgQDrh8KB9rDQ93L+aGFSO4HXxXRSUmbBAiCDJifbzN9bByICypr+da8GWLgGIiR7wQF8IyXyxqvMFTH9wA/IxbDMuNt3NvqFhsfN0qjA1iuKgvYwABgLD2FTb8j5U/XIdVgvGJIPY2p6OfiQ/COoXwmTp1qrMA8TMC80zChjGOuwze9AP30xeMWW8MIQ5wzSDKsKhhAcNdyDW4A4kJIyEguJZJHTGJkKT+uGo9Cwb1RHx6CZcsggih7G3iiDvJW6GGiMFKwzjD6okAIyaIPmcMMvYZE1hl4EBgOmUiGrEYwQy3KaL+dBv6Iag9lzKuS8YVLlwsl6yIIiW1Koo4NsqgjmzvwPYQrBYjnoyXAX82B0yBR5llmfYJmLBJ+30Y/BbwQPYmaiZYzzpBzbzVSjzc8JnzIGMvF1ZDMPEklny3duf/PIhxF2HN8PYJ4c2SGAcvlsQL5uRNkPr4uq8SlsEDnAe8FyNB8CquF/5OHAcPe6xGLEtN6CpiMvHdNI68ffdNScxawjVsTOa7NweWLCZjxA4JtwVuLgQcS4CJ6WAyx63AJOW7Uyxv51gvsNTAmsmYNiOgEGS8rSfWfgSiL3MmECZZbwLCSoOQQZwy8dGniED+zkRDnUm8hSM4PbGEBSqpGBtcJF4QqO/ScMQZkzg8cbGwU7PnjvEVDV48EFYHuHs7NiPSSLSVt30SIpU3fW+/F9/VdfwfNlgUEIX0NRYOL9aKcYPgo44IBJZXI1aY4KmPF/ztjSXf4GT+hssGbt7uvohjbyxg0WG8wps20O/UG8b8juUS6w28CfZFYMGHa/iORYox4LuS0AtIR5Dj/kEQ8Dc2CeSzAgfcdOSL5YSySIgjBAN9R1wT+fO58l5EEFKeFcVjhoDzVh8m/CwRlI4ri3ITJmKLcIfRL9QjseXe3ufb21eH33FXExBuyQgkk4AJm2SCs9tOEiDQERM5D/LELAVMRKzC8czgvDnyxo1oSOz4Ag8s1hkmNSYV3oC9RAAvb+i83fk+6HlrZCLjzZPJ2DfgOLHOQhwQaEuMCkLCNxHPgmUJEcAExlss4oWJlwe0N8F79zCx82aLSCBPJsaEiYnH23XVWx3DNUyo8OPN19sDhPYyGREYjNChPb4ryBB+uDKoO/l6CfFDYDIrsxLb4dlb2ouVyIvx8O7F7E8dPPM/+eKi86xv1MGLI0FkYM2i77EYIBCT2sYfiwoiEjYw9QKnEWUww9XixYR4q38oi/8xWdKvjCuECAIBcexbd6wNiEKsDIg5XB6esCFQl77zNqejrb4xUCzD5v9YsbyE9Y7xhQjFeoZgwzWT2NJj2o8Q8nYK9u1zrDe4PBnriDYslN7eP77MsdbBEnct4gdR7ZsQIlyT8IgQVoZxfcINHxn3fA68fvQOA4Uh8S6+MTa0DVGCtcRbKs7YhInv/kWJBcR7dSQ/xhOCCBFDQuRh8eIlhFgu+oXPCMLS28eG8cIqLvraiw2iDqwEYxwmXLpuD1wjcBYETNicBSy7NBECvO3zUGNTLd5yE9t7gwcce8IQUIh1hIeuP6d7M4FjwmeCYrM+zPiUk9g5UDwcMc+TLxOFv6cS88bJREn+PHixHmAN8Q0GZULwrCHknbDuuI5wJ/C2Tv1OF3DJxMWkRJyFd04TroyE+5oQ++HtJIzgSbjKCeGBewL+CADewuFyppgIupD28MXEDGMmYSYfb+mx1824UKgnfYoVwRMMtBNulEvQKW1OKtHnsEHYYEnwFWhe/ghULBdeG9nlGLGB+MGC4bsijHozJrB68HdWC/EzvBgfWDd8RR15sfIKiwD153pfFwcTOQIS0UcfMNEjuBHksKWvqVtSe8owsVMfODEGuZcxxPJq376gL3GhYqFDUPA5IKbEdwLHEuZdg0CnnlyT1AsAApPPFeOeFwYvz8T2iKJ+MOKzhLUGMUjf0a8JPyuMZ6yHHjPG55k2y2M8IOBoG31AX1MmfezbL56woa+xMCHGsQZiGSOQGiGX1J5I9gA2An4SMGHjJyi7zAgYASNgBM6RgK+wSbjc+xyzttuNgEfAhI2NBSNgBIyAEUgdAt5+SYntY5M6NbBSMgABEzYZoJOtiUbACBiBkCDABoTeHkrEVyXcHygkKmmVSOsETNik9R60+hsBI2AE0goBgqSJeSK2iBVqpzszLq20yeoZcgRM2IRcl1iFjIARMAJGwAgYgeQSMGGTXHJ2nxEwAkbACBgBIxByBEzYhFyXWIWMgBEwAkbACBiB5BIwYZNccnafETACRsAIGAEjEHIETNiEXJdYhYyAETACRsAIGIHkEjBhk1xydp8RMAJGwAgYASMQcgRM2IRcl1iFjIARMAJGwAgYgeQSMGGTXHJ2nxEwAkbACBgBIxByBEzYhFyXWIWMgBEwAkbACBiB5BIwYZNccnafETACRsAIGAEjEHIETNiEXJdYhYyAETACRsAIGIHkEjBhk1xydp8RMAJGwAgYASMQcgRM2IRcl1iFjIARMAJGwAgYgeQSCK6wiY2N1eLFizVr1izxc4kSJdS5c2dlzZrVNWj9+vWaMmWKjh07ptKlS6tr164KCwtLbmPtPiNgBIyAETACRiB9EwiusImMjNTMmTNVs2ZN5c+fX71791b58uU1YMAA7dq1S3fccYcTM5dddpmeeuqp+P+l7z6x1hkBI2AEjIARMALJJBBcYZOw0tOmTdNbb72lTz/9VPz87bffuu+kRYsWqWPHjlqwYIHy5MmTzPbabUbACBgBI2AEjEA6JhB8YYML6sSJE9qzZ49atWqlW2+9VW3btlWnTp2UJUsWjRw50vFfs2aNmjdv7oQPVp3EUkxMjHNpeSk8PDwd9501zQgYASNgBIyAEUhAIPjChjia0aNHa//+/e5r6NChqlKlinNBFShQQH379nV1/vPPP/XAAw+cVtgsW7ZM27dvd3E4CJyoqCjddNNNMoFjA98IGAEjYASMQIYgEHxh44v53Xff1fjx4zVnzhwncEiIHk/YPPzww3rvvfdUpEgRv3rniy++UP369eODkf26yS4yAkbACBgBI2AE0iqB0BI2e/fuVYMGDZywmT9/vvviZ9KXX36pCRMmuN8jIiL8As49V111lQkbv2jZRUbACBgBI2AE0jyB4AqbLVu2aOLEiS6uhnia2bNn6/Dhw85Ks3PnTrVo0UIPPvigqlWrpsGDB+uhhx5SkyZN/KZuwsZvVHahETACRsAIGIH0QCC4woY4GFZALVmyRJkyZVKZMmXUsmVL9zOJ+JtXX33V/V63bl1dd911ZwXdhM1Z4bKLjYARMAJGwAikdQLBFTYpTc+ETUoTtvyNgBEwAkbACIQUARM2IdUdVhkjYASMgBEwAkbgXAiYsDkXenavETACRsAIGAEjEFIETNiEVHdYZYyAETACRsAIGIFzIWDC5lzo2b1GwAgYASNgBIxASBEwYRNS3WGVMQJGwAgYASNgBM6FgAmbc6Fn9xoBI2AEjIARMAIhRcCETUh1h1XGCBgBI2AEjIAROBcCJmzOhZ7dawSMgBEwAkbACIQUARM2IdUdVhkjYASMgBEwAkbgXAiYsDkXenavETACRsAIGAEjEFIETNiEVHdYZYyAETACRsAIGIFzIWDC5lzo2b1GwAgYASNgBIxASBEwYRNS3WGVMQJGwAgYASNgBM6FgAmbc6Fn9xoBI2AEjIARMAIhRcCETUh1h1XGCBgBI2AEjIAROBcCJmzOhZ7dawSMgBEwAkbACIQUARM2Z+qOP//+V1u27VT2bFlV7cLzlStXjjPdYv83AkbACBgBI2AEgkPAhE1S3I8fj9T0tz7WJ19+r6PHjissLJPKlS6pTo/dqwsrlA1Od1mpRsAIGAEjYASMwOkImLBJis7rs+fphRnvKCJzhBM1sZIiI6NUoVwpjR7YRfnz5rahZQSMgBEwAkbACIQWARM2ifXHrt371KXfGG3atkOZw8PjL4mNjVV0TIy6tLlfTRrXD62utNoYASNgBIyAETACJmwSGwN/r9+kDr1G6ERUlDJlynTKJbiomjW9Xu1bN7PhYwSMgBEwAkbACIQWARM2ifXHlu071bH3KO3Ze0Dh4WGnXII76pHmTdSi2c2h1ZVWGyNgBIyAETACRsCETWJjICo6WsPGT9fnX/2oLFki4q02MTExyp0rp4Y/3UGVzi9jw8cIGAEjYASMgBEILQImbJLqD5Z4DxrzklatWe/iaoi1yZolQo+1vF133HxtaHWj1cYIGAEjYASMgBGAgAmb042DfQcO6Yuvf9SGzdu0YuXf2rZ9t4Y/3VEXV6tgw8cIGAEjYASMgBEIPQImbPztk28WLVO/4S/opuvqqlfHB/29za4zAkbACBgBI2AEUo+ACRt/WR87HqmuT4/R+g1bNWl4T5U7r4S/t9p1RsAIGAEjYASMQOoQMGFzNpzfn/e1hk94Tffd3kgdHrnnP0vBzyYvu9YIGAEjYASMgBEIOAETNmeDdM++A+rcZ5T27j+oySN6qXSJomdzu11rBIyAETACRsAIpCwBEzZny/fNdz/VhJffVpsH79CDzW4529vteiNgBIyAETACRiDlCJiwOVu2e/buV5vuQ93S73GDu6lg/rxnm4XvSOdEAAAgAElEQVRdbwSMgBEwAkbACKQMARM2yeH6wmvvavqsj9T1iea6+9aGycnC7jECRsAIGAEjYAQCTyD4wubgwYP68ssvdeLECVWoUEGXXHKJaya/L1y4ULt37xY7/oaFhal+/foqUqSI3xjI96qrrlLWrFn9vsefC9dv2qZOvUcqT+6cmjKil3LlzOHPbXaNETACRsAIGAEjkLIEgitsIiMj9cILLyhz5sxOfEyfPl1du3bVbbfdpp07d6pRo0Zq3ry5ihUrpvDwcF177bUqWtT/gN2UEjb0ydgX3tQ7H89Xv66t1fiaOinbTZa7ETACRsAIGAEj4A+B4Aqb2NhYIW48i8qIESO0ZMkSzZkzRzt27FCLFi30+uuvq3Dhwv405j/XpKSw+WvtRrXtOUwXViirUc90UtasWZJVR7vJCBgBI2AEjIARCBiB4AqbhM0YOHCg1q1bp2nTpjlhc9NNNzkLznnnnaeKFSuelRuKvFNS2ERHx2jg6Be14LulGtynnepfEedCs2QEjIARMAJGwAgEjUDoCBtibW688Ub169dPjRs31vHjxzVr1izt2rXLxdl88803Gj9+vGrWrJkkLeJyiMfxEvc0aNAg4DE2Xv4/r/hTTz4zVpdcVEkjn+mk8PCwoPWkFWwEjIARMAJGwAiEyCGYiJEuXbooKirKiRfiaRKmZ599VqtWrdLMmTOT7Lfly5dr+/btLtAYNxeiqFmzZoqIiEiRvo6OjlbfYVP00y+rNKp/Z9Woaodjpghoy9QIGAEjYASMgH8EQsNiM2TIEH377bd66623lDdv4vvCEGuDqJk3b55/TZM0f/581atXL8UsNlRk4ZJf1WfwZF3foJZ6d35YYWGZ/K6fXWgEjIARMAJGwAgElEDwhQ1iZfTo0U7UsNzbW9r9999/C/dUjRo1tG/fPj344INq2rSpHnnkEb8JpGSMjVeJo0ePq+szY/T3us0aP6SbKlco63f97EIjYASMgBEwAkYgoASCK2yOHj2qTp06afPmzSpVqpRw7RQqVEg9evRwq6X69u3rWku8DUu/77333rNyK6WGsKF+8+Yv0rNjX9btN12jJ59obodjBnSMWmZGwAgYASNgBPwmEFxh43c1k3lhagmbQ4ePqHPf0dqxa5+mjOipksX930QwmU2z24yAETACRsAIGIH/EjBhE6hR8fYHX+i5qbP00D0367GWdwQqW8vHCBgBI2AEjIAR8J+ACRv/WZ3+yl179qttj6GKlTR+cDcVL1ooUFlbPkbACBgBI2AEjIB/BEzY+MfJv6tefetjTZn+jjo/dp/uvb2RfzfZVUbACBgBI2AEjECgCJiwCRRJ8tm6fac69B6lnDmya+LQHsqdyw7HDCRfy8sIGAEjYASMwBkImLAJ9BAZ+/wbmv3xfPVs31JNb2gQ6OwtPyNgBIyAETACRiBpAiZsAj061qzdqA69Rui8UsU0ZmAXs9oEGrDlZwSMgBEwAkbAhE3WVBsEbDA4YuIMffTZtxrer73q2eGYqcbeCjICRsAIGIEMT8AsNikxBFb9tU4de49yZ0cN69dBmRM5+yolyrU8jYARMAJGwAhkcAImbFJiAETHxKjP4ElasnylhvVtr1qXVk2JYixPI2AEjIARMAJG4FQCJmxSakT88NMKPfXsJF15eQ0N6vW4wsPDUqooy9cIGAEjYASMgBGII2DCJqVGwokTUeoxcLxWrPxbk0f0UqXzz0upoixfI2AEjIARMAJGwIRNyo+Bb374Wb2fnaSmNzZQt3YtFJYpU8oXaiUYASNgBIyAEci4BMxik5J9f/DQYXXsM1rbduzWxGE9dH6ZkilZnOVtBIyAETACRiCjEzBhk9Ij4N25CzR68kw1u+16dXr03pQuzvI3AkbACBgBI5CRCZiwSeneP3DwsNr2HKZjxyM1eXhPFSlUIKWLtPyNgBEwAkbACGRUAiZsUqPn33zvc4178U21f/huPXDXTalRpJVhBIyAETACRiAjEjBhkxq9vnnrDnXqM1qZM4e7FVIF8uVJjWKtDCNgBIyAETACGY2ACZvU6vHJ02ZrxpxP1KVNczVr0jC1irVyjIARMAJGwAhkJAImbFKrtzds3qa2PYapZPEiGj2wi3LlyJ5aRVs5RsAIGAEjYAQyCgETNqnV07GxsRo95XW9N/cr9e/RRtc3qJ1aRVs5RsAIGAEjYAQyCgETNqnZ07+vXqvO/UarUvnzNGZgF2XNmiU1i7eyjIARMAJGwAikdwImbFKzh7HaDBj1kr76/icN6f2E6ta6ODWLt7KMgBEwAkbACKR3AiZsUruHl//2p7r1f051Lq+uAd3b2OGYqd0BVp4RMAJGwAikZwImbFK7d6NjYtS9/zj98vsajR3URTWqVkztKlh5RsAIGAEjYATSKwETNsHoWVxRfYdOUeOrr1Dfrq0VFhYWjGpYmUbACBgBI2AE0hsBEzbB6NGjx47ryWee0z/rNroN+84vWyoY1bAyjYARMAJGwAikNwImbILVo/PmL9KQcdN0T9Pr1b51s2BVw8o1AkbACBgBI5CeCJiwCVZvHj58VG26DdGhI0c1cVgPlSpeJFhVsXKNgBEwAkbACKQXAiZsgtmTHI45/qVZanXPrXqs5e3BrIqVbQSMgBEwAkYgPRAwYRPMXty5e6869R6lqOhovTCqt/Lb4ZjB7A4r2wgYASNgBNI+ARM2we7DV978UC+9/r46P3afmjW9PtjVsfKNgBEwAkbACKRlAiZsgt17/27icMyhKlyogMYO6qr8eXMHu0pWvhEwAkYgUQLHjx/Xzz//rAIFCqhSpUqnXHP06FEtX75cJUuWVJkyZfwm+Mwzz6h69eq67bbbdN9997nv999/v9/3n+7CEydO6KefflKNGjWUI0eO+Es3bNiglStXuq02Lr30UhUqVCgg5VkmIUEgNITNzp07FRMTo3z58ilr1qynkNm7d6/4MOXNm1fZs5/didhffvmlrrrqqv/kGRLoT1YiJjZWz019Q7M/mK/enR7SrY3rh1L1rC5GwAgYgXgCK1ascCKhSpUqWrhwofLnzx//vxkzZqhly5Z66qmnNGTIEL+ptW7dWrVr19ajjz4qntlly5ZVhQoV/L4/qQuZV3r06KHp06frt99+U7Vq1dyliK9BgwapYcOG4ppff/1Vo0aNUvny5c+5TMsgJAgEV9hERUVp1qxZ7gNC2r59u4YNGxb/JvDiiy9qwYIFKliwoDZu3OgG39kM+LQgbGj33+s3qsNTo1TuvOJ6btCTypIlIiRGh1XCCBgBI+BL4IcfflDnzp0VERGhjh07qlmzuK0qIiMjdfvtcQsgLr/8cvXv39/9jHUHi0nu3Ll15513KkuWuIN/f/nlFy1ZskSVK1fW22+/7cTSI488oqVLl6pUqVIqXry4Dh48qHfeecflTZ6XXHKJoqOj9f3336tEiRJavHixe+nFupMtW7ZTOgpLDfkVLlxYn3/+uWbOnKmLLrrIXdO1a1f3Ev3000+73xs3buzq9thjj1lnpw8CwRU2DNLVq1eratWqDmenTp10+PBhvfTSS27g88Fh0BcrVkxjx451AmjOnDnKlCmTX/jTirChMcPGT9e8BYs0qNcTqn/FJX61zy4yAkbACKQmAYQNFhnEAJaPN998U+Hh4c7Swosoz3LExuDBg50AGTlypBMYvKBicX/22WedhaRLly5q3769s6RgURk4cKCz9jRp0kQPPfSQbrjhBk2bNk2lS5d2VpUJEybogw8+cIIGSwt5PfHEE/r666/F4cJjxow5ZQd3Xpr/+usv5zK7/vrrTxE2WJa4HtH077//OhE2adKkeItOavK0slKEQHCFTcImjR8/Xt98840bcHwwsODwN9Iff/yhBx54QPPmzXNCx5+UloTNsl9Xq/uAcbq4WkWNeLqDMmfO7E8T7RojYASMQKoRQNjg3pk8ebJwIb388svOEoLIuOKKK7Rv3z5t27ZNQ4cOVatWrZwIad68udatW+esIp9++qkTNwiUXr166dixY2ratKnuvfdedz0WICwwxNn4pnvuuUc33XSTEz+IKmJxuH7Tpk0ufwQWeSZMzCHU4Y033oi32HBNv379NHHiRBEX9NZbb7k6WEo3BEJH2KC677jjDqfU27Rp48yduXLlch8C0po1a5ywwXXlry90/vz5qlevXkjH2HhDKTo6Rr2HTNLiZb9rxNMdVevSOCuWJSNgBIxAqBBA2GBtwb2DpQPLSbt27Zy4wJqO9WX37t3uuU18Y548eZxrCev8gQMH9Pzzz7tYGq6/6667XLPatm2rmjVrOqHkK2wQPVhkcEWNGDHCiRruvfHGG53biPli69atatGihaZOnZrovIDIwmLjK2wQV1iDyA932Ny5c/XKK6+4AGZL6YJA6AgbPhAMPqw1+GP58PChGDBgwCnCBtcUwWWJJdxXO3bscK4qhNKuXbt09913O39wWkiImm4DxqlRg9rucEx/XW5poW1WRyNgBNI+AV9hQ/wMQbhYbLAwEwOJAGHBB8HDjRo1Uvfu3d1334S1hb9hcSEhVrD2eMIGocILKS+3POtZYYVw4f+4tRA23IMFaMuWLU6g4AYrV67cfwAnFDYIrAYNGqhbt27xViGEFfPFlClT0n4HWQsgEBrCBpdR7969482a1IwPBGZCzIUkluYxAD/88EMneBJL+HbxrXqC4LvvvtPVV1+dJiw2tOd4ZKR6DJigVWvWafyQbrqwQuICzsauETACRiAYBBYtWqQOHTo4iw0rVXHzEEvD3wnwxQWFsEHgEJzLog9iJklYR7iGeBl+xn1E3CSWeKw/xNZghUHwEKuD62nZsmUudqZu3brOSoM1HwsM33lp3bx5s7P+YHFJzJLPiy5CZvbs2S6GBmFzyy236NZbb3XzCdYghNHFF1/sXGOW0gWB4Aub33//3alwlD8D1kvvv/++Cxj+7LPPXMQ7wV3E2fDdX0tGWoqx8dr9yZffu8MxmzSurx7tW6aLUWaNMAJGIH0QwCrOylWsGyz1xqXz1VdfOWGB1YaYG1xOWNxZCIJgIfgXqzlChVgWXlj79u3rrkNQ4E6qVauWs6BwH6IDNxZxlv/884+KFi3qBAgCBeGDqMGNhdUH4YIgIfgYl5eXEDDMKcT2MG9UrFhRV155pQtYXrt2rdg7h61FyJcVWYgmPAWW0gWB4AobfKj4VBl8DFiW6PFhwczIZkoMfhQ/JkYG4/Dhw89q46e0KGyOHD2m9k+N0I5dezRxaA+VLf3fgLh0MfSsEUbACGQIAogMEqunfBPW9TMtkuBeLDb+vsz65u9bLvuk4W7yrYNn3U9YrwzRKem7kcEVNgw21DoCBzcSCWWPX5Xv/J8lewxQlv2draJOi8IGBh9+9q2GT3hVre5rokeaW7R++v4MWuuMgBEwAkYggASCK2wC2JBEs0qrwmb33v3q2HuUjh47rudH9lKRQgVSGpXlbwSMgBEwAkYgPRAwYROqvfjyzA/00swP1ObBO/TQPbeEajWtXkbACBgBI2AEQomACZtQ6g3fumzdvkttewxT7lw59NzgbiqQL/GVYKFaf6uXETACRsAIGIEgEDBhEwTofhf5/KvvaMbbc9W7y8O6uWE9v++zC42AETACRsAIZFACJmxCuePX/bvZrZAqWayIxg/tpmwJTj4P5bpb3YyAETACRsAIBIGACZsgQD+rIoeOm6ZP5n+vvl0eUeNrrjire+1iI2AEjIARMAIZjIAJm1Dv8D/+/Edd+o1R5QrlNWpAJ0XY4Zih3mVWPyNgBIyAEQgegcAKGzY82rBhgzvyoFChQsFr1smS0+pyb19w7OUzYNRUffPDco3oZ4djBn1QWQWMgBEwAkYglAkETtisWrVKPXv2dOeGcHYH21Sz8R4nvwYrpQdhA7vFP/+ubv3H6araF+vpbo8qW9YswUIa0uXGxMYqLFOmkK6jVc4IGAEjYARSlEBghA1bVXMgGec+cf5GpUqV3IFmHJa2ePHioFlv0ouwiYw84U79/mP1WlW6oIyKFsqva+tdrqvqXJKioyOtZL76r/V6f97X2r5zj/LlyaWGDWqrbq0aaaX6Vk8jYASMgBEIHIHACBsONePo+smTJ2vp0qXioDQOsKxevbo45h6hE4yUXoTNkmV/iiDiffsPCqtETHSMsmTJrDYt71Sz268JBtqQKfOHJSsdmz37Dig8LEwxMbHKmjVCbR+6W3c0qR8y9bSKGAEjYASMQKoQCIyw4YTUOnXqqF69ejp06JC2b9/ujpl/7rnntHz5cpUoEZyDHAMhbLYf3KBV235STCwHuQXHzfHJlwu1fuNWRURkjh8VnJ+VJ1cu3XXrtcqSJeO6pj7+/Dtt2LztFDZR0dHKnye37rzlWnfmWDASh/ZhyZRilUmZVLZgFZUrWEXRsdFauXWxdhzapEwKc/8vkru0qhS7XGGZwrV21+9av2eVq3KsYpU3W0FVK15H2SJy6NSxKGXNnF1Vi9dWvuyFdfD4Xq3Y/L2ORx1195JXxSIXq0Te8joRfVwrtnyvfUd3ubowikvlr6AKhS92Zaze9pO2HljHXZJiVDBncVUpfoUiwiK0ce8a/b1rRXxbcmbJq2ol6ihnljzafXibft/6o6JjTrgyM4dlce0olKuEjp44pF83L9SRyAPuc5MpU5jOL1hN5xWo5K7nvl2Ht8YzKJ6njCoVvUxhmcL0984V2rD3z3gG+bIXcgxo79YD6/Xn9mWKiY1x/4dL1eJXOE77j+7Wb1sWKTL6WDyDSkVrirwjo445BvuP7T7JIJOry/mFLnJ5rdq2RNsObjhZnxgVylVSVYrVUuawCP27Z5X+2fX7yWEUq1xZ8+miElcqe0Qu7Ty0RSu3LVZ0TJT7f0R4VlUpXksFcxTT4cgDrk+OnjjoGNC28wtXV+l8FRQVE6nftvygPUe2n+wRub6qVPRS9/uaHcu1ad/f7r5YxSh/jiK6qHgdl//mff9ozc7l8X2SPSK365PcWfNp35Gd+m3rIp2IjnT1CQ/LrAuLXqaiuUvr2IkjjgFjJW4c/G9c8nz7I+G4zFValYtfrvBM4Vq3+w+t270yvk/yZC3gGMB/x8GNWrlt6clnpJQlczZVLXaF8ucorEPH9zkGx6KOxPdJhSI1VDLv+SfH5SLtO7oznkGpfBXcuHXjcvsybd2/Nn5cFshZzOUbEZ5FG/f9pb93/hrPIEeWPK4+jMs9J8dllM+4rFzsMhXOVVJHTxzWis0LdThyf9y4VCaVL1RNZQpc6PowblxuiR+XxfKUcfwSG5d5sxXSRSXixuW2A/9q9XbmiZPjMvPJcZm9oA4c2+O4Mwa9z2alIpeqeN6yiY7L0gUq6oJC1RXrxuVSbT34r8+4LKEqxWqfHJer3fMCVjwtGJfVSlypHBG5XBvoz/+NSz6btVUw58lxueV7HY30GZeFqqt0fsblCf2+5QftPrItnsFpx2X2Im7sZQnPGozHbFJlBkbYkPusWbPccfIcRe8+4BER6tOnj55++ulkncwaCEqBEDavLh6ir/9+x00UwRA24WGZlCtXjrhTaRm/XsokxcbE6tDhIzoRFXd6bkZLsMmdK6fCwsMSZXPw8BFFBYkN4iGuu2Ldw65y0cvUo+Hz2n5wo0bOf8KJAsYUD68COYuoT6Npyp0tv0bNb6s/dyx3D1IeWFnDs6l9g1GqWqy2Xls8RF/Fj8W43r7z4na6qcqD+uqvOXpj6UjFnCyViapO2Rv1WN1n9dfOXzX+my5uokVMUSaTOmUiQIZ98Zi2HVivTNRHMcqdJa96XP+Cm3zGf91Vyzd/c3L8xyo8LEKPXNFftco20ru/TNJHf0xzdSXRzhurtFCzSzpp6b9f6KUfBigqhsNtM7lJr3qJuupyzXht3v+PRs1v54RWHINoN+n0bTzdTYojvnxCa3f/Hs8gW+Yc6nLNOCfEXv5hgL775wM3YZMQkPfW7KqGFe/RZ6tm6u3l4+I/BjEx0brqgqZ6+Iqn3QQx8dvuOhp1yDGgrucXqqbejV5xYmD4/DbacXBTXH0Uo7zZCqjX9S+pSK5SGvtVB/229YeT/4t1E+vjdYfoklINNGvZWH22+vWTfGAQqyYXtdbt1R/XorVzNX3J4PjJBQaXlr5GHeqP0r97VmvMVx3dpOf6OjZWxfOWUZ/G06XYWA3/so027F0TXx8mqyevneTE8fMLe2vx+s8UFhZ3Wjb3t6j1lOqf31Qf//6K3v11SvwzlzKvrXi3WlzeywlN7j0efdRN6DC4sOil6tlwqnYe2qQRXz6uXT7jEjHVp/HLYgIftaCtVm//+ZRx2a7+SFUrfoVmLB2mBWtmxzNg3N9Z4wndXLWVvv7rXc1cOkIxipvwqU/tMo30eL2hTsCOc+Ny/8lxGatS+S9Q30bTXB0Zl1v3r4sfl7kYlw2fV6l8F2jit920bMNXJxnEjUv6+YqyN+i9X6fow99f9hmX0bqh8gO659Iu+mnDfL30wzNOVLlxGROji0pcoa7XTtSW/evc52/v0Z3x4xKR3rfxNGWLyOX4rN31mxPpfDYZl52uHitEyis/DtS3fzMuvRPMGZeddX2l+/TF6jc06+fn/jcuY6NVr/ytal2nvxNvtOXIiYPx47J8waqO+/6je9w44Jnhjcs82fLrqYYvqmieMhr7VUcnmOLmplj3YtGm7rNujL318zh9uuo1n3EZo1urtdYdNZ7QD+vmadriQaeMS8ZyxwZj3Jgbs6C99rtxGfd8KpbnPPVpHPc5H/5FG/2798/4+iDun7xmghOHIZQCJ2xo1Hfffadly5a5k7ovvPBCNW0a3JOpAyFseDPYsCeuI4ORNm7Zrvc++cqdcB73rh2XeHjwoby+fi1Vr1oxGFULepmbtu7QOx/Pdxx82YAJQdPo6itUvUqFoNeThzkTd8Uil7gHKm9SRyIPxj0gY2OUI2seVSvOW1gW/bn9Z2fJ8IQNFgMsB7my5nVvqf8bi3GyCQsAk++eI9vcW36clShOSJTMW95ZihAvlIklwxM2eXMUcvky+a/ctkQHj+09+cCOUdbMOdyExZvoP7t+c2+j3sOT7xcWram82Qu5v/PGSDtOSjiVLVDZWR6YsBETnqWT71imKhSu4d5S/9j6o3t79hjQPiwvTNZYkPYc2XGSQYyzUiDscmTJrX/3/KlN+/6Kr48yZXKCp1DO4tp1aIv+2vnLyf6OY4Blqkz+Ss5y9Me2JY5/nLCJVoGcRVW56OXuLRUr2qHj++MZZI/I6eqTJTybE4ZxoiduQkNUIVTzZCugLfvXOkuG93xAFJUvWE286WOJYOKij70+4e9YibBg0CfHTxyJZ5A7WwFVLV7LXQu7OOFHmTGuHtSHeq3fs1Kb962NZwBDxlaBHEVdPbGweZ8H2omIxUqE9QTLCu2NEzbRzrrGxIyF549ti3Xk+IH/jcssud04yByeRX/u+Fm7DiUcl5c7KwGWJYSaN0bcuCx0ketvLFLci1jzGJTIW07lClZ1/c84OGVcZi/oxiXjmP46eGxPgnFZ241Pxh3WO99xibUL6+V/xmVsjMoUvNAJdTcuty91496rT5HcpdwYcuNy22IdjTwUzyDnyXGZOSxcq7Yv057D2/83LsOyuv7CWoSFcePeBOOyUA3Hl8/zXzuWnzou813grEQ8ByjzlHGZo6gqF/PG5RLXb3FiKkbZMud0fcILABYrT/QwI/DZiRuXBZ1Iw8rmOy5hXjxPWe0/usu1hReKhOMSiy99gnXP+2zywoVlmGtXb1uqvf8Zl7Wd9TKEUmCEDa6ofv366b777lOVKlXiXSM///yz5s6dq9q1a6tRo0ap3u5ACJtUr3SCAnfuPKi2PYdpx849yuyzh43n5ujb9RFdWz9jBhF/8vmPGjGJt5I4V4eXEDq47Ub176Tq1coHuwutfCNgBIyAEUg9AoERNkeOHHGCBqtC7ty5ddttt6lXr1666aabtGTJEuXLl0+ff/65Lr744tRrmqT0IGwQMK/P/kQvzfxQ4ZnD4gJkXQBxtKJjYt0qqT6dW6ls6eDEMaVqh/oU9uW3izXuxVk6dizSBQzHvbHEiZvo6Bg1rF9L3do9oCxBirEJFhcr1wgYASOQwQkETtiwKoqvqlWraurUqRozZoz69++vKVOmuO9NmjRxYic1U3oQNvA6HhmpWe99oblffKdde/a5uJIGdS5RVHSMPpj3jSqcX1rPdH9M5TKIuPn868UaNfk1hYdnVruH73Iroj769Fvt3nfArRgrWriAxgzsqpLFC6fmcLOyjIARMAJGIPgEAiNsvOXew4cP1+233+6Wd3fs2FGjRo1yq6LY06ZatWoaMmRIqjY5vQgbDxqi5uix484KUaRQfmepmDrjXb3xzqcqX7aUendupUrnl0lVxqld2KcLftDYF95wwdTd2j6ga+td5qqwa/c+HT5yVFNnvK/vl/yioX3bq85lF6V29aw8I2AEjIARCC6BwAgb3CWtW7fWggULVLx4cf30009u52H2s7n55pvdXjZ9+/Z1Yic1U3oTNomxI55k2psfafpbH6tUiSLq16W1qlRKn3ElH3+xUOOmvqksWSLUq8ODuuqK/8YWLft1tXoMHKcral6kwb3bpuZws7KMgBEwAkYg+AQCI2zcG/OuXRo9erQ2btzorDPsOFymTBl99NFHKliwoN577z2VLFkyVZucEYSNB/TV/xc2L838QMWKFFTfLg+rRjpbKYWoGfv8TOXInk29Oj6U5M7CWLG6D3hOK1b9rdH9O4fEqqhUHfRWmBEwAkYgYxMInLCB49atW53AOXHihHBPIWiyZ8/uVklhyUntlJGEDVazN979TC/P/EAF8udRzw4P6vKLq6Q28hQp78PPvtX4F2cpR45seqpjqzO6mBYsXKpnRkx1y717d2qlcPa5sWQEjIARMAIZgUDghM306dOdOwrXiFXPhmoAACAASURBVJcQNatXr9Z5550XFJgZSdh4gGd/+KWmTJ/jAoyxbKT1OJN3536lCS+9pTy5c+jpJx9VzRqVzziWjhw9piefGau/123SlJG9dEHZ0me8xy4wAkbACBiBdEEgMMIGC039+vWdVQbLwc6dO1W5cmX9888/zhWVM2fOoNDKiMKGhc/vzf1Kk6fNVs7s2fRk2xaqnwYPy2QcvfPxAteOfHly66lOD+nyS6r6PY7mLVikZ8e8rHtva6z2jzQL0mEYflfXLjQCRsAIGIHAEAiMsPH2sZk5c6bbO4ZTvocOHerOjiJwuFy5coGp7lnmkhGFjYfoo8+/1YSX3lZE5nB1b99SV19Z8yzpBffy2R99qUkvz1b+fHnUr+vDurT6mS01vjXef/CwOjw1QgcOHtbEoT1cYLUlI2AEjIARSPcEAiNs2JiP1U8IGZZ6d+7cWZdddpkWLlyoX3/9VaVKlQoKyYwsbADOJnYjJ73utoHv3raFrm/Attihndh5feacT/TizPdVqEA+9e/eRhdVPj9ZlZ45Z54mvTJbre67VY+2uD1ZedhNRsAIGAEjkKYIBEbY0GQsMx9//LF69uypBx980O1f06lTJydyOKguGCmjCxuYL1j4k0ZNnuF2he7SprluuLZOMLrCrzKJz5ox+xO3fJ3VXU91fEg1qiX/HKxde/erbY9h7siFScN6qmCBvH7Vwy4yAkbACBiBNEsgMMKGeIjZs2e7OJtixYo5GuvXr9eKFSt0ww03xJ8dldqYTNjEEf9+ya8aMu4VHT0aqc5t7lOTxvVTuyvOWB5j6LW35urlNz5QiWKF1bdra1W7MHmWGt/CXn1rrl547R09+cQDuvOWa89YD7vACBgBI2AE0jSBcxc2TEgs8a5Zs6Y7RoHzoUgcgMkxCkuXLtX555/7BJUczCZs/kdt6fI/NPi5adp/8JDatbpLd95yXdAsaQn7EkvNK29+qNfenqvSJYqqD5sMVgxMXNa/m7apY++Ryp83t8YP7a48uYITyJ6c8Wv3GAEjYASMwFkTOHdhs27dOt1zzz3O9VS6dGl34CUJsXPs2DEXYxOMPWyogwmbUwfEsl9X6dmxr2jv/oNq0/J23Xtbo6CLG4Tx1Bnv6fU581SmVDH17dJaF1Yoe9Yj+XQ3jJr8ut6du8Atfw9Fa1VAG2uZGQEjYAQyNoFzFzabN29W165d9f777zurDYHCUVFRzv101113ua9gJRM2/yW/YuXfenbMS9q+c7da3d9ELe++Of5U7NTup6ioaOd6wlJzQbnS6tP5YVU8P/B7Hv21doPa9hyhiuVLa8zALsqaNUtqN9XKMwJGwAgYgdQhcO7ChnriSiBImLOgLrjggtSpuh+lmLBJHNJvq/7WsHHTtXHrDrW460a1uq+JMmcO94No4C45ERWlF2e853ZLvqBcKbf5XvkyKXPkBscsDJ/4quZ9uUhD+7ZL8jiGwLXOcjICRsAIGIEgEQiMsKHyhw4d0uTJk7Vp06b43YcjIiLUu3dvFS5cOCjtM2GTNPZVf63X4Ode0fp/t+j+u27Q4y3vVFhY6qxeY4UWy7Bnvf+5O4386e6PqlzpEik6RpatWK0eA8bp4mqVNOKZjgoPs2MWUhS4ZW4EjIARCA6BwAgbJqrHHntMr7zyiooUKaICBQq45nCkwocffmj72ASnc89Y6l9rN7rVUmv+2aB7brteTzx4lyIiMp/xvnO54PjxSL3w2rt664MvXIBw704Pq1yZlBU11Dc6Oka9np0gTv8e1re9al3q/y7G59Jeu9cIGAEjYARSlUBghA07D7Mx3wMPPOAEDsKGvWv4ypUrl18Bqvv27XOxHnny5HEECCrdsWOHswTxM3mVKFHCiSV/k1lszkxq/cat7uiBlWvWuuXQHVrfoyxZIs58YzKuQNRMmj5HnGdVtVJ5Dej+mEoWT70dgX/46Tf1GjRBDRvUVp/OrYIWW5QMdHaLETACRsAI+EcgMMIGiw2b8l166aUukPhs07fffquHH35Y9913nwYNGuRu3717t1s6Xr16dbfSKjw8XI8++uhZLR03YeNfT2zaskODxrykFSvX6PabrlWHR+5R9mxZ/bvZz6uOR0Zq3NRZemfuV6pR9QIN6N5GxYsW8vPuwFx2PPKEegwcr5V/rtWk4T1UsXyZwGRsuRgBI2AEjECoEAiMsCF4GEEycuRItzIqf/78Ls4mW7Zseu6555ylJanEaipcWAcPHlTdunX17LPPukux1mAB4tTw091/OpImbPwfZ1u379LQcdPEkvAbG9ZVl8fuV86c/lvHTlfSkaPHNf7FWfr4829Vo1ol9e7cSiWLBSfu6pMvv3exRU1vaKBubR8wq43/Q8SuNAJGwAikBQKBETbHjx9X69at3W7DWG+8hNvo9ddfP60wWbx4sdutGAGUNWtWDRs2zN2+fft23XHHHRo3bpxbaeXtj3M2VBcsWODEEvlaOjOB3Xv2adCYV7TopxW68do66vp4c+XNk+vMN57miiNHj2nsC2/qo8++1WUXV1a/ro+oaOG4GKxgpIOHDqtj71HavmuPJg7pofJlU2YlVjDaZmUaASNgBIyAAiNsABkZGencRXwhbrDYEBfD7/6cFdWuXTvlzp07XtgQW8OKKjb544s4mxEjRpx2s78NGzbowIEDrjyuX7NmjW655ZagHemQFgfY7j37NXT8NC1aukJX162pHu1aKl/e3MlqCqJm9OTXNW/BItWsUdltvhdMUeM1gs36Rk+Z6Za5P9K8abLaZjcZASNgBIxASBIInLBBSHzzzTf66KOPVLt2beeSwlLi78neCYWNLy5EUps2bVzg8Pjx45MkyWaBuLQ8YbNq1Sp36jibBVryn8D+A4c0bMJ0fbPoZ7fnS4/2LVW4YH7/M5CEZWT0lNf1xTdLVPvSas79xGndoZAOHDqsNk8OcSulJg7triJBtCCFAg+rgxEwAkYgHREInLAZO3ZsfOBws2bNdPnll+uzzz5zJ3774wo6nbABOIdsvvDCC+6YBH/T/PnzVa9ePb/K9zfPjHIdwmTExBn6/OsfVeeyi9S788MqUsg/cXPg4GGNnDRDn3/zo+rVuli9Oj541sIopTlzNhUbBLZtdbda3B13vpklI2AEjIARSPMEAiNsTpw4oTp16ui2227Ttm3bXHzM4MGD3WnfixYtUvny5c9Iil2LWertBQ9z1hTLv709cVgRVbJkSfXv3/+MeXkXWPCw36gSvfDgoSMa9+Kbmjd/kS6tfqE78qBYkYKnzZR7hk14VQsWLlW9WjXUs8NDKlQg77lVJAXu3rx1hzr2Ga2IzOF6flRv5TvHWKIUqKJlaQSMgBEwAmdPIDDChn1sKleurAkTJrhTvVeuXKmnnnpK11xzjTvdu0KFCklW7YsvvtDcuXP1/fffi52KGzRo4I5mwKWEiGHDP+Jm2L24V69ebsWVv8mEjb+kkr6OOJnxL83SB598o+pVK+jpJx9Jcu+ZffsPxrmwvv/Zxef07PBgsuNzzr3mZ85h8rQ57vBN9rS5+fp6Z77BrjACRsAIGIFQJxAYYUN8DRvz4XpiQz6Ch4lzQYzwtxw5ciQJAtGyf/9+5y4iHw7QRMwgcnbu3OkCh8nL31gd34JM2ARm/B1jY72X39acj+arauXy6t+tjQoWyKu1/252QeKlSxRVbKxOxuUsU8P6td1S6uQGHQem1mfO5d9NW/XYk0NU7rwSGjOgi3LkyHbmm+wKI2AEjIARCGUCgRE2tBD3U6dOnfTdd985gcJOxAT6XnTRRUEDYMImcOjZNXjqjPecuCl7XnHlyZ1L7FocGxOjYkULKUyZtPKvdbr6ypou2DhP7pyBKzyFcoqOidHwCa/qky++V//uj6lhg1opVJJlawSMgBEwAqlEIHDChgrjkiJhdcHicjbHH6REg03YBJYqq4gmT5uttz/4UuHhYe5LyuSsNvT5VbUvUd8nWytH9rRj+fh99Vp17TdalSqU1bjB3RSWKXUOAg1sz1huRsAIGAEjcJJAYIQNFpoePXo4txFxNiQ23CNu5rXXXguawDFhE/iB/tLM9zVj9jxlSXBY5omoKGetwfKRlhJjd8CoF/Xdj79oeL/2uuziKmmp+lZXI2AEjIAROJVAYITN0aNHnctp9OjRato0bsMz9pBhVdSSJUtUrly5oIA3YRN47E8+85yWrViliMynngKOW4fN916d0F9ZIlLmEM3AtyYuxyXL/1C3/s+pQZ2aeqbbI8qcoG0pVa7lawSMgBEwAgEnEBhhw5EKtWrVcku+sdwQCPzGG2+4pdu//PKLCZuA91vwMuw/cqq+WvjTf04Aj4qKVrkyJfTCqN7/ET3Bq61/JR89dlxPDZqgX1f+rXGDn1T1Kkmv4vMvR7vKCBgBI2AEgkQgMMKGyr/88svu9O2CBQu6+JqtW7e6E7+nTp0atJ1/zWIT+GH16YIf3OqnzAmOyoiMPKH777xBbVreEfhCUyHH+d8t1TPDn9eN19V1uyT7cwxIKlTLijACRsAIGIGzIxA4YUPw6AcffOA25OPnqlWr6v7773fLv4OVTNgEnjyro8Y8P1PzFvwgwmxj+YqJ1SXVK6p/t8dUIH/obcbnDwWsNl2fHqONm7dr4tAeKnte0ifS+5OfXWMEjIARMAJBIRAYYUOMzbXXXut2G+Z7qCQTNinTE8eOHddnXy/W0uW/KyoqRlUqldctjeqpQL48KVNgKuX63idfaeSk13X/HY3UvvU9qVSqFWMEjIARMAIBJBAYYcOGfFhnsmXLppEjRzorDatNMOfzN45GCEYyYRMM6mm3TA7/bNtzmI4cOaYJQ3uoVIkiabcxVnMjYASMQMYkEBhhg+upc+fOmjRpkoux4Yu9TdjH5sMPP1TZsmWDgteETVCwp+lCZ733uca/OEuPP3SnWja7OU23xSpvBIyAEciABAIjbCIjIzVo0CDt2LHDMcRawxfWmmeeeUaFChUKClsTNkHBnqYL3bFrjzr1GSVlyqTJw3oqfxp3r6XpzrDKGwEjYATOnkBghM3Zl5s6d5iwSR3O6a2USa/M1ow5n6hrm+Zq1rRhemuetccIGAEjkJ4JBE7YcJjl9OnTnevpxhtv1GWXXeaWfV955ZVBA2jCJmjo03TBnIHVtscwFS1SUGMHdVG+PLnTdHus8kbACBiBDEQgcMKmW7du7jgFNue74YYb1LBhQ73wwgv65ptvgrbk24RNBhrKAWwqbtTnps7SnA+/1MCebXRdfTscM4B4LSsjYASMQEoSCIywYefhSy+9VL169dKaNWu0evVqd7wCf2Nfm4oVK6ZkI5LM24RNULCni0L/WrdRHXqNUMXzz9PogV3S3G7K6aITrBFGwAgYgbMnEBhhw+GXnBXVvXt3/f333/rnn3/UunVrPfDAA1q2bJkdqXD2HWN3BJ1ArJ4e/oK+/WG5BvZ6XPWvuCToNbIKGAEjYASMwBkJBEbYUAyrn0aNGuVcUexfc+LECTVu3NidGUWsTTCSWWyCQT39lLns19XucExO/B7Su60iEpxonn5aai0xAkbACKQbAoETNuxbM2LECM2fP19s2MeRCn379lXRokWDRsuETdDQp4uCOdiz79DJWvzzHxo/pLsuqnx+umiXNcIIGAEjkI4JBEbY4Hpat26dypQpowoVQudkZBM26XjoplLTvl/yq3oNmqBG19RR3y4P2+GYqcTdijECRsAIJJPAuQsbgoNvvvlm7du3z7mcWAnVqlWrZNYnsLeZsAksz4yYG4djdu4zWus3bdW4Z5/UhRWCs4t2RmRvbTYCRsAIJIPAuQubxx57TAgIAofffvttt/swYidv3uCf8mzCJhlDwm75D4FPvliooeNfVdMbG6hb2weMkBEwAkbACIQugXMXNpzmffXVV+vpp592K6Jq1aqlX3/9VaVLlw56s03YBL0L0kUFjhw9pva9Rmrv/gOaPKyHihcrnC7aZY0wAkbACKRDAucubBo1auQOu2zSpIk2btyoMWPGqEePHu4gzBw5cujOO++0DfrS4cjJaE2a8/F8jZ48U62bN9EjzW/LaM239hoBI2AE0gqBcxc2d999t+bMmRPf4MyZM4vTvkks/f7jjz90/vnBWU1iFpu0Mg5Dv57bduxS575jdOJElCaP6KmihQsGtNL79+93WySc7sBYVh7u3LlTuXPndi8NloyAETACRuA/BM5d2Pz+++9atWqVwsPDT8mdhzAP4Pr16zuLTjCSCZtgUE+/Zb408329PPMDtXu4mR6468b4hnI+2m+//eZWTIWFhbntDkhNmzZVtWrV/ALSv39/8VnyfUlIeCPih+NKOnTooPvvv9+vfJO66LPPPtPPP/8sPqcE/bdr1045c+bU4cOH9eqrr2rv3r3u1vz58+uhhx46RUjxuVq8eLG7795779V5550XX8zKlSs1b948Pfzww+7ehGnLli1ubyt2K7/wwgudRdeSETACRiCABM5d2ASwMgHPyoRNwJFm6Ay3bt+lJ3oMU4H8eTV2YBflzZPL8Vi7dq127drlhAnnpT333HNOzGOpxCXrT2JVYWRkpIoUKZLk5YiQ7du3uxeGXLniyk5uQqxQ1l133aXPP/9cS5cu1bRp08Qu4rfccosQWsWKFXMC5t1339Xzzz+vSpUq6Z133tGMGTPUs2dPHTp0yMXVIWKwzpLYu+qDDz5w/2fncd+EReqVV15x20LQBsq47bbbnKgKhbR161bXhwjUbNmyuf5ApBYvXtxvgcrCiWeffda1E35JJWISyXvw4MGh0HSrgxFITwRM2KSn3rS2pDyBcS/O0lvvf64+nVvr5uvrnlIgQfO9e/d2EzsuWRJioUCBAm7jSibx2rVra+rUqfr333/dykHOV0MEfffdd2JibdasmT755BO3fQJfWEO577rrrnMT4csvv+yC9cuWLeu2VmDfKA6aPXr0qBMVnitr9uzZLk8sI1iRsPBcddVV8fVt06aN6tSp46wxHPp52WWXadiwYapRo4a79vXXX4+fmJmoV6xYobfeeku4nmkDqyATpk2bNunxxx/XjTfe6MQS1qfT7TqOWPr444/dVyikP//809UbZlOmTNHtt9/uRBiWpeuvv96vKmKR+umnn1x/YQFLKv3444/OWnbllVf6la9dZASMgN8ETNj4jcouNAKS/vznX3XpO1olixfRhCHdlS1bnKWCxITWr18/Z9UgBgYhwuR45MgRtys3ImTBggUqXLiwWzX4xBNPuAmzU6dOztKDeHjxxRc1cOBAJ2Bee+01Z5np2LGjcw+VL19eN910k5588knVq1fPTYrkiSChTKwN06dP1xdffKHx48dr7NixLr/ly5c7qwtWEi8hbK644gq35xRWGkTPyJEjVaVKFd13330uH29lIxtwsjjgq6++ciKEA245QgVrD6LJS9SXaxBCiBvEFVaepBKssEAh9EItsTcXfcYO6iQO9qU/EZr0CS5B+gtLF9Yq3I7wPXDggHDHXX755c6Kx8alWH84Mw8W9Bvpr7/+coKSA4LpH8YL1i94ULa3Y/vu3budUMaKlCVLFmc9Qtj6cg81dlYfIxBkAiZsgtwBVnwaJDD0uWn69KsfNKBHG11dt+Zphc0999yjW2+9VQ8++OB/WooQIB7lzTffdK4ehMnEiRM1aNAgbd682f2N1Lx5cyeQEBJYbxA6WFsQD1iIWJnIRIm15P3333ciiVgZ3BxMvLh8sJ74xrohbJgk77jjDs2aNUtYK7DS7NmzRy1btjxF2GCFoAzEE+41RBerH0uWLOmE3DXXXOOsD7QRSwVWIOrK35NyM2Gdok2IpLp1T7V8BXtIwI7YHwQaliwS9UTs0RcNGjRwwgK2xBcRM4QQwQWJ1Y4YKPqVGCYsXPRLzZo1Xb/06dPHCROsazAbMmSIux5BiPsOMbRw4UInahFS7du3V/Xq1Z34RKjSB5SP0LFkBIxAogRM2NjAMAJnS+CPP9eqc9/RurhaJQ3p01YRJ91OiVlssH4w4fMWTiJug/iLbdu2OQtPnjx53MSYUNjw5o7IISEUsBAQqOsrbLDeMFE2bNjQve0jVrCSfP31185C89JLL7l8f/nlF1em71s+1yKeLrnkElcHJlCED1s2UJ6vxWb9+vVOROEiK1eunKsT1gYsPFhbcN8w0SJkKPeiiy5yoop4EwKrsVj4Jlw9WIqwNg0YMOBs8af49YkJG0QFXLGekBAd3oIJ2CMGsWYh2Lp06aL33nvPWWm6devm/k48E7zYwJTviFfyQHRisSONGzfOiR361ff/n376qbP6IUKxxGHlsWQEjECSBEzY2OAwAmdLIDo6Rn2GTtYPS1do1IDOuvziKi6LpIQNQbS4chADrVu3dvExuC54+16zZo2zmCQUNgifSZMmuXwRRkx2WH8SChssNrizsNjg2sIyQywMeRMbgouDfaWI8/FNCBvcIi1atDjl756wwWKARYZEsDDiC2uQFyTM3xEouLOI9cH9gkhB3DDh45JBCCCGsFZ4iYmbiZ9l65ThxSKdbR+k5PVJWWyoM24/LxE0josKdxMiEgGCxcUTNowHhAvciKeij9n+AsuNr3DBAkf/cC1ihzgrhCYWNYQR9zMeELYzZ850cT+WjIARMGFjY8AIBJTAoiW/quegiapf5xIN7NnGTeZLlixx7oS5c+fGx9jwlo0FBLcLwoYVR4gTfsdFwd8QIUx2LBnHAsKKGd78iY8hMaHhzsINguXGi7Fh129iXfgbriREE9YBrDO4QlhqjiWFeA/y8HVfUCdECXXwTRs2bHDuE0QVwoY24YYZPnx4fOAz7hn+h3ChLFxYrIyiXY8++mh8do0bN3YuMyZsEm3F8kG8EGIJ9w11YuVYwu0iAtpZZ5lZUsIGcYG1hUQf0w76ACsM4gNhg/jxFTb0D//Lly+fC0gmRgerS0Jhw9J4hCF7gCFsEDu4uRC1WMBYUYYLizFgyQgYgdMSMIuNDRAjkBwCxyMj1XPgBK1cs07jBndT5Qpl3Zs7rhhiJgj0xDrBZEaQLy4fkrckHEsKsSUHDx50bhliLFhVhAUF9w0ronBvkBA4xFmwGgl3BfEuxLoQ54LgIcAV1xXuo7Zt27rvLMVGvBCbgeDBZUX8i5e4BrcS8Rq+ib1yCF7GGoPoINCZ8+C8pcvff/+9EzJYWrBCYDHCOoPVhnga3w0GWa1FYGznzp1dEeSJQMIFhtsL6wSWCnidbmPC5PTPudyDsMGiNnToUCcKSQQSI2xgTmJVGCvRcBfS5/BF6CFsECUfffSRi8EhlgaxibBBLGLZ4rtnnUHgwA1hQ0wPwgYxjHglcR2CBuFHXRCLXEOejAECkimL8VGiRAknrtg7jH6zZAQyKIHQEDZE/vNB5u0OE7mXWBKJiZcHLCsReOD6ruw4U6fZPjZnImT/PxcCC75bqgGjXlSTGxroySdC402ayZbJD/cT1iESQgjxRLyPpTMTgCFiC0HmbbCIZQo3E1xJrBTDTYQgw7XI74gfNjZEECFesMBhieNn4pgIEuc6xM7zUyYr9v/3JXqiXXsNHzpYOXLlVocOHZ3YI+YGgcuzDsGENQyhjMBFcNGPfPd+xsLTtWtXJ3C5DwvbxRdffOaG2hVGIH0SCL6w4cPPh5elk+yfwSoBkmcS58HA2y4PEd5UvLgDf/rDhI0/lOya5BLgcMx2vYZrx669mji0h8qdVyK5WQX0PmJ22D+HN3zcJLwUsHopsZ2AKfjAsSgdPxGrwrkjAlqPjJAZLqLT7dWTkEGspBPRsdp/NFp7j0Rp18FIZY0I0yWlcykswUIn9jhC0PBCR8JahxUIi5klI2AEkiQQfGHDWwwbWSFC+M7bDgkTL2Z7b8krKwwwibNHR8JAyKSaZ8LGhn5KE3h37lcaNXmG7r/jBrV7+O6QWYaLWwx3FC6MypUrJ1mvI5Ex+vrPvapdLo8K5vqfsMFlguuFGBJL/hOIiYnVoePRp3zB+GhktPh++Hjc93w5Mitv9nDlzpZZRfNEqGzB7Eq4ghuXJEvIcW0hoBA0uBUJRLdkBIxACAsbr2r4mTG9eqsOMMeyTBSfPInVI6wu4W2UjcoSS5iQeQDguiJQkeWmrNLwXclhg8EIBJLAnn0H3NLvg4eP6IWRvVWk0H/PRwpkeYHMKyomVgtW7VWlYjlUpuD/lmRjLWVSxcVxuiMeAlmXtJJXZHSsTkTFiO+IFKwu+49Gad+RKO09HPfsyRaRSVkzh7mvLJnDlDsbAiZcebJlVp7s4cqR5dRz9U7Xdp5hrLwiEezNBoqWjIAROC2B4FtskhI2+IwxnWNCJ7HqA2HDUtakhA2bYxG85wkbfmajsLMxFduAMQJnS+D1OfM0edpsPfHQXWpx901ne3tQro+Jlb5Zs0/F82bRhcVOPSmcOBE+QwS8ZsQUHYOrCMESffJ7lI5ERisKURMd674jbLJFhKlATiwvmZU/B18RyhqRSZnDMilzeNh/XEsZkaW12QgEgUBoCxtWlWCKJfHWwlJSlk76e7Ag29ez8sQsNkEYWhmoSA7HfLz7UOXOlUNjBz2pwgVDWxAQ57Fk3QFFhGfSpef975iFjNBlCLqjJ6J1LDJGR07EuO/EGB10XwiZaGeRyZUtXLmyhrvvWFhy8pWVrzD3O6LGkhEwAiFJIHSEDa4nVg6w/JHEaih272S/CBI/44ZiozB/97ywGJuQHHTpsFKxmjz9Hc14e666t2uhO24O7biUFZsP6cCRKNWtkE/pbWP+2FgJi4tnddl3NMq5i3AVYYUhhWXK5KwpxLRgXSHeJV+OCOXLHu6sLggYO7EgHX5MrUkZhUDwhQ2WGIKEWe3E3h4ECLNvA8seH3nkEbdsEb8yu5SySuBsTsM1YZNRxnHw2/nvpq3q2HuUihYuoAlDuytrlizBr1QiNfhnx1Gt33NMV1fMp/CEy3BCssb/nNFFrQAAIABJREFU1955gFdVPO9/qAFCk44gXemg9CJFQUARVAQbKqhIkyZFaYIVsaFIF6VJUQRBQEF+FqSj9CJNepEOgYSShPD/fxYP30sIkJDcPecms8/DQwj3njPn3T277868M3utUXhd8LCgcUGoi6eFUNE5RLoRUXL2wkU5j9clKIVkTHs5VIRQl5/ToH1JdVn/gsdKmyKgCCQ6BNwnNqR7c5YNaY1Oo+4G+hpi/ZRkJyRVrly5KyftxrYblNjEFin9XEIg8NGwCTJ7/mLp1amF1KpWXlKlSnnlHKmEuP6tXuPc+Qvmq6cuJJONB8/KvUUySloXQikI+s+fvyDJkieXNEHXJ37hiHMj0bGQTRQlJ/8T54acjZQTYZEiyS5JmpSEgy6LdAkL4WWBuGQwf8dNoHuruOr3FAFFwJMIuE9s/AmLEht/oqvXjo7Axi07pGu/zyRtmtRGZ5MtS2Z5sE51qVWtnCtgHT56Qr6Z8bNwaGfKoLQSnKe4dGhSWfLnvvrcKBvG7d1/SCZ/P0927NovqVKnlIp3l5L69WtLZLLUciI03ISKwv4T6BJGImMLkS5elduCU0kWEy5KaX6GyBBCwuMUoE4nG5DrPRSBpIqAEpuk2vP63AmPwLTZv8rI8dNNqYHLWo8oCUqdSjq2elIa1auR8De8wRWPHDshb374hWzYvENSpUohkpwU4xRStngB6detldyWOaM1e3btOSD9P/pCdu89KClTpjAe2KAcheTOMuWkbrWykjVDkAkb4XVBmJsutQp0rXWO3kgRSHwIKLFJfH2qT+QGAvsOHpau/T6V4ydCJEWK/2XMRERESp7c2c0p4Dmy2qlxA6n64uvvZcqM+RIUlPp/AmFCQRcipG3LJvLUo/WswBQReVEI0c1fsOKq8BM2RkZGSJ8uL8gDtatasUVvoggoAkkCASU2SaKb9SH9jsD8BcvlgyETTDaN7ynazo2D06U13gpbLTT0rPEYxdSwA3tsNLxXZ0LPGi9W9BYeESH176sqvTu/YMMUvYcioAgkDQSU2CSNftan9DcCc39dao5WgNRcRWwuRYkkSy7pgyE2Kf1txuXrkzUUdtZkFl6P2KQPvroon78Mc4gN4adriE14hNx3bwV5s0drf91er6sIKAJJDwElNkmvz/WJ/YHA9l37pFu/TyU07NzlUJQhNCkkWbrMkjHVRfm4X0e5I08uf9z6mmtCJj4dNVlmzftD0qQJuur/z1+4YM61av1cEyu2RERGyJsfjZalf66XoKCrD9mMjLwoHV96Qpo87O26P1aA0psoAopAQiGgxCahkNTrJG0E8EiMnjhTJk+fZ7J1UqbLKKlzFpHIsBB56v4S0uKJhlYPyNyxe7/0eX+4HPj3qBEw0y6ER0ih/HnkvV7tJe/tOax12JoNW+Wtj0fLyVOnTQo8QamLkReNiLj+/dWkW7vmN0z/tmao3kgRUAQSAwJKbBJDL+ozeAMBvCFTf/g/mb10u1xKn10yXwqROuULS5OH61whFzYt3bDlH5nw7Y+yZfseSZ48mZQpcac8/8RDcmehfDbNMPdasXqjcKbWzj0HTPHCcqWLyuFjJ2TVus3SsG516dK2uQSn/d9BnNYN1BsqAopAYkFAiU1i6Ul9DvcRCL0QJct3npaoi5FSqUB6SZUsSoItaVmu9/QRkZFy7tx5EUkmwenSxPo4En+giceIAn2QLMTLx06EyPuDx8ryVRuMiLhru+aSMX2wP26t11QEFIGkg4ASm6TT1/qk/kRg66GzsvFgmJTOk17uymkn48ifz2Pr2sdPXiY3i1esk7o1K0n39s9K5kxJ62BOW1jrfRSBJIKAEpsk0tH6mH5C4Gx4lCzefsoU5KteJJM5DVpb3BA4FXJG3v98nCxYskpqVysvr3dqIVksFhCMm7X6aUVAEfA4AkpsPN5Bap6HEeBAyXX7Q6XE7cFSLJed9GkPwxEv06h189Gwr+WXhX9KlfKl5PUOz0vOHFnjdU39siKgCCRJBJTYJMlu14eOFwIXIqNk2Y7T5kTpaoUzmTOMtMUfgdCws/LJiElCTaAKdxc3VYlz58we/wvrFRQBRSApIaDEJin1tj5r/BHYfey8rN53RgplTStl70hvKg1rSzgEws6dlyFffiOzfl4kZYoXkTe6tZI8uZTcJBzCeiVFINEjoMQm0XexPmCCIICX5q/dZ8wp1FUKZZRs6a8uNpcgN9GLGATOnb8gI8ZNk+lzfpdid+aXN7q2kgJ35FZ0FAFFQBGIDQJKbGKDkn4maSNw4OQFWbHrtBTImkbK5deMHRujITw8QkaMny7fzPhZ7iqSX97s/rIUzJfHxq31HoqAIhDYCCixCez+U+v9iUBk1CVZufuMHD4dbjKe1EvjT7SvvTYng4+Z9INMnD5X8ufNLW90fUmK/n+So00RUAQUgRsgoMRGh4ciEBMC/4aEy4qdpyV3plRSoUBGc0yCNvsIcJDn+G9/lDHfzJK8uXJIv+4vS4m7Cto3RO/oCgJ7DxyWP9dskgvnL0iRgndI+bLFhdPptSkCSmyCrj4IUIeEInA9BKIuXfbSHDwVLpULZpTcmVMrWC4jwNlSX0+dI6Mn/iC5c2SVvl1fMsdDaEvcCPy++C8ZNnaanDgZYs4XS5E8udSrXUVeeaGZBAdrEczE3fvxejr12MQLPv1yokLgWGiELN8RIlnTp5YKBTJIqhTqpfFKB3Ni+ZQZP8uXE2dK1tsySY9XnpdK5Up6xTy1I4ER2L5zn/R48zMJORMqKVNeLqfAGAiPiJTWzz4qzZs+aPVQ2QR+PL2cfxFQYuNffPXqgYLAun1n5J+j56VSgYxyRxb18Hm136bN/lWGj/nOnMHVu8sLUrVCaa+aqnbFA4FRE76XSdPnXXN4LKHJ/HfklqHvv2bOG9OmCMSAgBIbHRZJGwG8NCt2hkiGNClN6CkoVfKkDUgAPP3MuQtk2JjvJE2aIOnR/lmpWbVcAFitJsYFgbc+Hi2/Lf5LUqe6uqwCXpugoNTy9bC39diNuACatD6rxCZp9bc+rYMAZzutPxAqHItQPn8GyZ81jYITQAj8+MsS+Xz0FEmZIoV0bfes1KlRMYCsV1NvhsDoiTNl0rS5kirV1VW9L16Mkvx35JKhA15Tnc3NQEy6/6/EJun2fdJ98pBzkbJ0R4ikTZVCqhbOKEEp1UsTiKPh/xaskE9GTJSLUZekW/vm0uC+qoH4GGpzNATOX7gg73zylSxcvkZSpUwpKVJcfj/x1kRERMqzzR6Sl599VHFTBK6HgBIbHRtJC4Gth87KpoNhUiZveimSQ2P0gd77vy9eKZ+MnCTh4eHSqdVT8nC9GoH+SEnafsjLl5NmysTv5kqhAnnl3Pnz8u/hYxJ1MUrSpUtr+rlC2RLSt2sryZQxOEljpQ9/XQSU2OjgSBoIhJ6PlMX/nBbK0VBsLzhIa2Eklp5ftnKDDBg8RkLDzhly89hDtRPLoyW55/jplyXywZAJki9vTvmof2cJj4iQNeu3SnhkpOTKnsWc/j5/wXJ5pEEt6dqu+TUanCQHmD5wTAgosdFxkfgR2Hb4rGzYHyal8gRL0VzpEv8DJ8En/GvNJhnw2Vg5dfqMtGvZVJo1rqvpwAE2Dlat2yx9B44wuql3e7WTsiXvuuYJqGnTd+BIWbdpm7R+7jFp8eTDAfaUaq4FBJTYWABZb+ESAucjomTpPyESEXVJqhXOJBnSqJfGpa6wctvV67fIu5+OMQXdWj/3qDzz+INW7qs3iT8Ce/b9K70HDJODh45Jr84tTSG+67Vdew9KnwHD5cjRE9Kj4/NS/wafjb9leoUARECJTQB2mpocCwR2HzsnK/eckeK5gqVkHo3FxwKyRPGRTVt3ytuffGl0GezmWz758BXxaaJ4wET4EKdDw6TfwFHy19pN0qr5o/LC041u+pSQ2Dc+GGkExe/2bCflyhS76Xf0A0kGASU2Saark8iDnouIMtWD+btq4UxyW7qr00WTCAxJ+jH/3rpT3hs8VvbuPyTPNXvILJRk12jzHgIRkZHyybCJ8sP8P6Rh3XvltQ4tJHW0FO/rWf3j/y2Wj4dPlLy355B3eraTAnfk9t4DqkVuIKDExg3U9Z7+QWDP8fOyas8ZKZw9rZS9I71/bqJXDQgE/tm9T976aLTs3HNAnn6svrRp8bik0sMTPdd3E6bOkeFjp0v5ssVkQJ9XJFOG2L+3eGvGTJklYybPkvJlisvbPdtI5owZPPeMapB1BJTYWIdcb5jgCIRfjJKVu0LlRFiEVCuSUbIEX12tNMFvqBcMCAR27j0gAz4dK5u37ZLHG9WR9i80lTRBeqipVzrv14V/yvufj5PsWW8zpKZgvtvjbBoen4+GfS2zf14kD9WtLj07trimqF+cL6pfCHQElNgEeg8mdfsPhYTL8p0hkue2ICmfP6NJ59amCDgIEI5677MxsmHzP/Log7WlU6snzVEM2txFgP54Y+BIiYiIkP492kile0rcskFodPq+P0LIjHvpmUeklRbvu2UsE8kXvUtsLly4IBMnTpRjx44ZgViKFCnkiSeekPz588ca+19++UVq1KghQUE6kcUatAD5INVmV+w6LYdPhxstTa6MuhMPkK6zbiZC4ncGfSWr12+WRvVrSpfWz0hwOj1Cw3pH/HfDw0ePS4+3hsiuvQekW9vm8mgC1B3af/CIvP7OENn/72Hp1u5ZaVy/pluPp/d1HwHvEpsjR45Iw4YNpXv37nLHHXdI8uTJpXjx4pIpU6ZYw6bEJtZQBdQHj5wOl2U7T0vuTKnlnnwZJFUKddMEVAe6YOyRYyfl/cFjZcWqjSZkUbd2ZVmxaoOcPh0m+fLmMunFuXNmc8GypHXLsLPn5O2PR8ui5WvN0QhtWzQxc3tCNGrb9PtglHCeVP8eL0vFu2/dC5QQ9ug1XEPA28TmueeeM16b7Nmz3xJCSmxuCTbPfomDK1fvPSP7TpyXSgUzyu2Z1RPn2c7yoGHHT5ySgUPGy59rNhkPMGX6aRejoqRIgbzSt+tLUrhAXg9anjhMwvP+2agpMnXWL/JArUrSu8uLCa55oirxwM/HSbast8kHb3SQgvnyJA7w9CnigoB3ic3Ro0elXr168tRTT0muXLmkQoUKUrJkybg8nPz6669y7733aigqTqh588PHwyJk2Y4QyZwulVQumFG9NN7sJs9btW7Tdun57hBzmGKyZP/z9J2/EC41q9wj/bu/LKlTq/jcHx0JoRn65bdS/M6C8k6vdpIj223+uI1MmPqjjBr/vZQpWUQG9G4vt2WOvZffLwbpRW0j4F1iExkZKUuXLpUTJ04IJOeLL76Qd999V+rXr39dkFavXi2HDx82rk12B8ePHze6nFSpdKKyPbIS6n5Rly7J2n2hsuvoealQMIPkz6LaiITCNileh8V15LhpxmPj2xhn6dKmkeEDX5M78uRKitD49ZkXrVhrQlAZMwTLe71fkWJFYq+VjKthkZEXZdCoSTLzxwVSr3Zl6dX5RQkK0jUgrjgG8Oe9S2yigzp06FDjgZkxY8Z18b548aJERV12L9N+//13qVWrlnpsAnSEnjwbKUu2h0jGtCmkSuGMkjpFwsTiAxQONTsBEBg1YbpM+X5+jCnBzB2jB/WVQvk1fJEAUF+5xI7d+6XHW5/L6TOh8maP1nJv5bsT8vIxXis09Ky89cloWfLnOnm26YPStmVTSe7jofO7AXoDNxEIHGLz1VdfyaxZs+SHH36INWCqsYk1VJ774KaDYbLt0Fm5J38GKZBVvTSe66AANYjToTksM3nyZFeFovDYBKVKJR/26ySlihcO0KfzntnHTpyS3u8Nly3/7JYOLz4hTzxS15qRB/49Yg7V3Ln7gHRp84ye+m4Neddv5F1is2HDBtm7d69UrFjRhJQ6d+4s7dq1k8ceeyzWqCmxiTVUnvlg6PmLsnhHiKRKnsykcadLrV4az3ROIjDkTGiY9B4wXNZu2GbCE+hs8NRAbKKiLkm+PDlNHZRaVcslgqd19xHOnjsvAwaPFQrxPfHIA9Kp1VPWz+2iXg41bi5cCDfeoioVSrsLit7dBgLeJTZoawYOHChnz54V9DZoZe6///44gaLEJk5wuf7hvw+Gyd//npXSeYKlaK50rtujBiROBDhmYfi4abJ2w1a5cCFCsmbJJHVrVZLg4HQyZfpciYyMMp4FjmLIlDH2Jf4TJ1q39lRoHEdN+F7GfztH7q10t/Tr/rJkSO/OO71g6Sp5d9AYyZwpvQzs20GKFLzj1h5KvxUoCHiX2CQEgkpsEgJF/1/jzPmLpnowMXDSuDOkuVrY6X8L9A5JDYGz5y7I7n0HJTw8wpAXp5z/X2v+lpHjp8vf23aa84c6tHpCihUpkNTgiffzzpm/SD4ZMUny580lA/p2kNtdrhH0zYz5Mmzsd0a0/F7v9pIjW5Z4P6NewLMIKLHxbNckIcNW7DwtGdKklBK3u7OjS0JQ66PGAoEjx07I2CmzZc7/LZZMGYLlxWceMdVxVXwaC/BE5M81f0u/gSMldeqUxkNSomih2H3Rj5+iaN/no7+Rb2bOlzo1Kkqfri9JcFrV7vkRcjcvrcTGTfT13pcR4HiEFHrIkw4HDyHAQgixGffNbDl+IsSEqtq0aCI5dad/w14izNdnwHCBHPbs2FIeqF3ZM716JuysDPhsjCxctkaefPQBI2ZOqKrHnnlINQQElNgk9nFACjzHUxDzTp06tfmbg+eo45EjR46rMkOuh8Xp06dlwIAB0qRJE6lUqdJ1IVuxYoVMnz5d+vXrJ+nT37o2ATEn9zx37pyxN0uWLJImzeXdVXh4uPk//qZRlTp6nSLE5pw1hg0ZM2a8yt7Q0FAzmaVLd2PvEPcIDg6+pt5JYh8v+nxXI8BCPeTLb2X5qg1yZ6F80rbF41KtYhmFKQYEToWckTc+GCmr12+R1s8/Ji2eeNhzOB07fkpee+dz2b5jn3Ru/ZQ0bVTHczaqQfFGQIlNvCH0+AUQYX/wwQeGJPz111+SNm1aKVWqlGTNmlV69eplyM7N2pkzZ+Tjjz+WRo0amQrQ12srV640KfmvvfZavIgN2XBkv5UrV84Qmv3798v7778vxYoVk1GjRsm4ceNMthwECNs6dux4xa7Zs2fL+PHj5fbbbzekqE2bNuZ5aWDAdTNnzixff/11jIUbEap/9tln5n4UiCxatOjN4NH/T+QIkN0zZcbPMnn6PBFJJk8/Vk+eblJfgtOlTeRPHvvHoyjeh0MnyOz5C81Bo691eF5SRiuCGPur+feTW3fslV7vDpGQ06HSr9vLUquaZsD5F3HrV1diYx1yF2/Ys2dPczxFly5djBXnz5833g88OFR3hgBABtavX2+8GnfeeachKPwOgoT3A0/PoUOHzGGk27ZtM8SDw0lpeFEgGpAm/sZrgscIYsJBpniInMZ3+QyeE65fpEiRKyRrx44d0rp1a/n+++/NfSBmy5cvN8UZP/30U3N/fkejrlGfPn3kp59+MoUYH3jgAZkyZYo5fgNPFc+WJ8/lgmtz5swxHiU8Oq+//rpUr179qt6AKPH77du3y8aNG2XmzJlXSJGL3aa39ggCS/9abzJ9/tm1TyqXKyXtWj5uvDhJvfH+jvtmjnw5aaZUvLu4vP16W8mY4dY9tjbwXEwl5E++lPTBaeWdnm2lZFGtXWQDd0v3UGJjCWhP3KZHjx6SM2dOc2I6DQ9Lp06dDAmAWDRr1kzmzp1rFv6dO3cKYZtJkyYZ4vHoo4+aEBPkh2Mt8J7wnUWLFkmLFi3k6aefloULF5qQ1Y8//miIBkTqkUceMYSFMNWIESOkQIECMm3aNJkwYYKULVtWBg0aJC+//LK89dZbV05ud4gN94aILViwwHiB/vzzTxk8eLDs27fPeJCc9tJLL0nBggWFv2vXri0jR46U++677xrMqYOExwnSgucKW30bxAzb8RRhN16d0qW17oUnBq9HjDh85Lh88fUMmffbMpMmTs2bxvVresQ6d8wAi4FDxknuHNnkg34dJV+AHEkxbc6vRlBM+vf7fV6RnNmzugOg3jWhEVBik9CIevl60YnNqlWrpHnz5uYEdRZ8vBsnT540nhV+rlu3rgnJoKthoe/bt68hQXhF2rZtKy+88IIhM++9957xhkBe+DzhKIgNn4co5M2bVzp06GA8QO3bt5eHHnrIfIfrtmzZUho0aGAOO3UaxIbrQ4Dw2FCckTAS54URJsID5EtsPvnkExNm++abbwx5gvwQqoLAQZ5oISEh5hm+/PJL45GBUOGRQUcTvXHeGM8+efJkJTZeHtAu2UbYZdbPC2X81DmCruTB+6vJS80fkexZ/XOoo0uPGavbrv97u7wxcKSAyduvt5HyZS97bwOh4aEdMW6aTP7+Z6leqawJS+HB0RbwCCixCfgujMMDRCc2eEDeeecdmTp1qvFgOA2PCGEqPCDdunUz2hr+OMTm4YcfNqGgqlWryt9//228PoSJCGHhBYHYQHTwnEAeCBFRbDEsLMx4fSAYfB9vCOSIE9i5l9N2794tDz74oFSpUsV4eyA1ECZCSjERG0gKoSqeg7Zu3TpjDyTmww8/lGeeecaEpyBwEC08UdwT+7hH9EaoC/KmxCYOgysJfnTz9t0ybMxUWbVus6l10+6FplLpnpJJBomDh45Kz3eHyt4Dh6Rbu+bSqF7gea7Onb8g73761ZXqyF1aP62ZUoE/gpXYBH4fxv4JYiI2hIC+/fZbo6U5duyY8WTgsciQIYMhJ59//rnxqEQnNhAYyAFhnVdffdXoYaITm+HDhxti44R9IEtvvvmmvPjii0b4W758eUNIIB9ocJyGxwaiw/cJnZEVRel7WkzEBu8On4keWho2bJixa968eYZAbdmyRZ577jkTWuM5mzZtav5WYhP7MaSfvBqB0LCzMnHaXPl25nxJmTKlOXCxWeO65qTwxNxCw85Jvw9GCLoj6vy0fi72R914DRfOsyJFfdPWndKuxePSvOmDXjNR7YkbAkps4oZXYH86JmID0cDTAbHh9HR0MYR10JvUqFHDeGkaNmwoeGneeOMNE4ri33hQHGKDGNnx2BBiIjMJUgSxQNzrEBvExNiAXqdmzZpGiFy5cmUT9vFtjsYGjwnExrchHkYUzP1pixcvNiGnsWPHGo8OgmRHLMxn8Ch99NFHRhfUu3dvyZYtm/nemjVrTPYUxCp6OApBNc8GKUJHpE0RuBkCC5etNtqbnXsOSrWKpeWVF5+4Us34Zt8NtP8nIeCzL6bItNm/Sb3aVaRX55aSJujm2ZVefk4Oyuw1YKipWdSzU0upW/P6ZS28/Bxqm0FAiU1SGggIcCEKhJdoEJi3337bhGkgNnhqWrVqZVKc2X0uWbLEkAFIAeEjso9KlCghjRs3NhoZsorw2HA99DAcXAqZwEtDyAe9C+QAYsPvITb9+/c3ehrIB9qb1atXm5AU2UhOczQ2iHcRD/s2yBK/r1WrlvG8IHR+9tlnjViYEBY2cl0mX0JOpII7aehkRDnt1KlThqwRGqtXr575Nd8ZMmSI/PPPP/Ldd9+Z/+c+zz//fFIaJvqst4gAoZkR46bLb4v/klw5shovRv37qt7i1bz7NXM8wZipUrJYYSO6vS3z1bWivGv5jS1btnKDvPXxaEmVKqUM6NVeSpfQTU2A9qUSmwDtuFsyGwEtadyEmWhOsTvSs51QD59x0rkhO3hVICaEqUj3hvBAJvgZ7QwiY77DNfgZbwdeEXQxaGqca+NJcVLJ8aDg4cGWzZs3m7ATHh7CSTRqySBi5t/c37dxTTw2ToG+/PnzXynex+ewDVtphLdIJydVHbujF+vjszyDU0wQ+/bs2WOuTRo7RIzvOx6gWwJdv5SkEIiIjJQZPy0whz+GhZ2Th+vVkBeebiRZb8uUKHDAM0WaNGRmQO9X5M5CietAyZlzF8inoyZLgby55b0+r0je3P8rUZEoOjBpPIQSm6TRz955yrVr1xqvEFlN+fLlM2nfpJYj9I1NsUDvPIlaoghcH4GNW3aYisXr/t4upYsXkfYtm8o9pQO72OOW7bul93vDhKMJ3uzRRqpXSnwVmNncjJ4409TlqVKhlLzVo41rp5Lr+3XLCCixuWXo9Iu3jAAVfQn14LHBq4L41zky4ZYvql9UBDyGAJVtx0/9Ub6f85s5EJIjBpo9UldSp0rlMUtvbg4C29ffGSLb/tkrXdo8LY8/fP/NvxSgn4iIiJQBg8fK3N+WyiMNakn3ds+a8JS2gEFAiU3AdJUaqggoAgGHQNSlS/Lboj/ly4k/yP5DR6RmlXuk7fOPS768V2vHvPxgHCnBQv/74pXyZOMHpEOrxH945ImTIdL/wy9k9YYtpkZRyycbSXI9qNfLw9TXNiU2gdJTaqcioAgELgL7Dh6W4WOnyR9LV0me3DmkbYsmUqeG9zNvLsklGfbVVJk4bZ45U4kidsHpEncquzPKdu/7V3q+M0QOHzshr3dsIQ0SoRA8cN+oG1quxCaRdqw+liKgCHgMAUIc3836RSZM/VEuhIfLYw3vl+ebPSSZM2UwacZHjl0WuefLm1OCYnE4rb8e7/DRE3L8ZIgEBaWWVWs3y9AxU6VwgbwyoE97c2xCUmoUX3zzoy9M2JwihLlzZjfZk7lzZpNMGd09D2v/v0fk9OkwCQ5OI/ny5Jb/Sn0lpe653rMqsdFRoAgoAoqATQTWbNgqI8ZPkw2bd0iFMsWlUrmSxpNz6OgJSZkiuRQtnF/atHhcCuW/fHirrUbRzFk//yHTZv8uIafPGDF/aGiYpE+fTt55va2UKFrIlimeus+835aaTCkyNCGcEJuc2bLI8082lBpV7rFu64XwCJn8/TxzXlnY2XOmhlCV8qXl5WcfdZ1sWQcj5hsqsfFIR6gZioAikIQQOHnqtIyZPEt+/HWJXIqKEpFkVzQc4RGIyGRrAAAgAElEQVQRcleh/PLxW13ktkyXSzPYaJx/NWjkJHOrFMlTCGEoyE6JOwvKp+90k6CgwBM9JwRuhBG79vtUjh0/daWPOBsrQ/p08l7vV6RsyTsT4jaxvganqJO1haA5ebLkculSlISHR8hDde81IbMUKZLH+lqJ9INKbBJpx+pjKQKKgMcROBN6Vl594xPZseeApIxWrwlCgRYnKLUtMpFMDh09LgiFk/vENEh/psYV1Xjr1KjocUT9Y96oCd/L5OnzJHW0vrh4MUqyZc0kmTLYDUkd+PeoQH6d2mM8dVTUJUmbJrW837eDKS+QxJsSmyQ+APTxFQFFwCUEjh4/KW27vy+nzoReRSYccy5GRV1DePxlKgQGMoWWJHq7cCFcnnm8gbRt8bi/bu/p6776xiBZu3Gr0T9Fb5CblCmvLiLqz4ehjy6JxDheCFH16tRSHqxTzZ8mBMK1ldgEQi+pjYqAIpD4EDhx8rR06PWBHDpy4prwgQkt1Kkm7V5oZuXBEaKa4nuhYdeQG2x58enG0uKph63Y4rWb9B04UhYtXyOpo9WyQWtTMH8e+bh/52sqpPvrGTZs/kfeHfSVhEdGXkNuEKffW/lu0093FkxcFaHjiKcSmzgCph9XBBQBRSBBEGC3/9GwCfLTL0uv0q/gPaH169ZKalYtlyD3utlFOA6lz/sjZPnKDSYbyml4CNKkCTJnQpUpYVdLcjObbf3/7PmL5OPhE42mJZnPTclsa97kQWnTooktU+T0mTDp2v9T2b5z71WFHhkzaGvOnQ+XTBmCzbh5tEEtKVLojqtCVtYMdfdGSmzcxV/vrggoAkkZgQP/HpE3Phgh23fsu+IpQeLSqH4t6fTyk5IqhvCHv/DiyIT+H46Sg4ePGW8A9IosrWebPiQvPtPYX7f1/HXPnbsgHwwdL78u+uuyePgSmpYoKVvqLnPkQtYsds8BW/rXehnw2Rg5HXrWEC36CX1Ny6caSZqgIPn+p99lx659kiE4ndSpWcmcV1biroKexzkBDVRik4Bg6qUUAUVAEYgzAv8ePmYOzty+c485lLV6pbJSr1blqzwncb7oLX5h196DwkGQe/b9K8Hp0sp991YwhflsEqxbNN2vXyOt+sdflsjKNX9L5MWLUqpYYWncoJZks0xqnIfkLLLZPy+Sw0ePy22ZM0m9+ypL1XKlSa6TUyFnDAn76ZclAlnNnDm9VKtYVh59sLaUuKtQUqh3o8TGr2+DXlwRUAQUAUVAEXABgZAzobJo2RqZPuc32bZzr6RNk0ZqVy9nzr8qVbzIVWE1F8zz5y2V2PgTXb22IqAIKAKKgCLgJgJ4m35Z+KfM/XWpID6G4NSserc0rl/LhNN8dUNu2pmA91Zik4Bg6qUUAUVAEVAEFAFPIoDweMlf62TWvD9k05adRhReuXwpE6IqU6JIYgo3KrHx5AhUoxQBRUARUAQUAT8gQF2ihcvXyMyfFsjaTdsMoaleuaw0qldTqpQv5Yc7Wr+kEhvrkOsNFQFFQBFQBBQBlxGgyvSylRvkh7l/yNq/t0mqFCmlfJmi0rRRHbm7VNFrKi27bG5cbq/EJi5o6WcVAUVAEVAEFIHEhAAFGAlRzZz7h6zbuM08GgezosHBg2OzsnIC4arEJoGA1MsoAoqAIqAIKAIBiwCVlKmRM2PuH7Jy7d+msF+5MkWlyUP3SZUKpQNJg+N9YrNp0yY5d+6c5MyZU+64I25lon/55RepUaOGqQ2hTRFQBBQBRUARUARujMD58+GyesMWU1tp9frNAuEhNPVYw/uk4t0lJF3aNF6H0LvEhhLR/fr1k/3790uhQoXkjz/+kLfffluqVYv9AV9KbLw+/tQ+RUARUAQUAS8iwBr85+pNpmDjspXrJTIySu4pU1Qa1ashtatXuHJ2Fodvrlq32RQGzJ7tNrm75F3m+AkXm3eJzaJFi+Sdd96RGTNmSHBwsIwfP14mT54sP/30U6wPHFNi4+LQ0lsrAoqAIqAIBDwCHK5J/Ztpc341RCc8PFJKFiskzRrXlTy5sstXk3+QdZu2G88OGVblSheVzm2ekRzZbnPr2b1LbN544w05ffq0DB482ICzefNmad68ucyaNUvy5s0bK8CU2MQKJv2QIqAIKAKKgCJwQwTw4KzZsFV+mPeH0eJAeDJnSi+nQkKvCIw5t+r8hXBpULuK9Or8glvCY+8Smy5dukimTJnkrbfeMmBv27ZNnn32Wfnmm29MaCo2DWJTs2ZNSZ36f6fVxuZ7+hlFQBFQBBQBRUARiBmBtRu3ydff/SSr12+5hrxwQCg6nEFvvyp3FsrnBoTeJTavvvqqpEuXTt57770rxOa5556T7777TvLlixmsVatWyeHDh6+cknvw4EEjOk6RIoUb4F51z4iICImMjJS0adO6bsuFCxeMDV4RVYeGhkr69Oldx4UdSVhYmCdsAQxE8ylTppRUqVIpNj4I4PI+f/68CVF7oTFm0qRJ44l5hncJXMhocbvpnHf9HvDKnIeFvEuMl7isB6lTpZRVG3fK3IVrJEXy5Nc86MWLUdK0QRUpkj+nROHGiUVj/mVtuu+++4xTIx7Nu8SmV69ecvLkSRk5cqR5vg0bNkjnzp1l9uzZ153QAMa3/frrr3LvvffGqcPiAeYNv4oI+t9//5WKFSv66xaxvu7WrVtNPLREiRKx/o4/P/jzzz9L/fr1/XmLWF07PDzciNQfeOCBWH3e3x/666+/JHfu3LEOvfrTHiachQsXegKbU6dOybp166RWrVr+fORYX3vBggVyzz33xHcyjvX9bvTB//u//zO4eMFLvXfvXjly5IhUqFAhQZ4tPhdBysDiXaxYsfhcJkG+yzo1f/58T8x5PNDGjRvNeLnrrrvi9HyLlq+Vdwd9JVGXoq4i0nhs2JB91L+zlC5eOE7XXLFihcl+zpMnT5y+F+3D3iU2v/32m/Tu3VvmzJkj2bJlMyEpdrADBw6M9QN7SWNz4MABQ2y88JIT1oPYFC9ePNZY+vODvOT16tXz5y1idW2IDYt33bp1Y/V5f39o5cqVhtjE8yVPEDMhNgj6vYANxGb9+vUmzOyFBhm+++67PUFsvBR+37dvnyE25cuXd72btmzZYhbfokWLum4LxAYC6oU5DzAoqQKxufPOO+OEzclTZ6THW4PNyeFBqf/nVebIhnvKFJN3e7aTDOnTxemaf/75p9nI3X777XH6XsAQGxbeYcOGye+//27CSTBA0r2zZMkS6wdmwWT3EhcXW6wvHscP4rEhNFapUqU4fjPhP+41j828efOkQYMGCf+gcbwixIbdt1cmHF5yXvDYiuXj+Lhx+jjEhgXcC9hAbNauXSu1a9eO0zP468PMUeXKlfMEsWHOAxf12Fzd217z2OCl9sKcB0q36rHhu6vWb5aPhn4t/x4+JheNpyaF5MuTS3p2bCklihaM8yuHx4b5Lp6bOe96bBxEzpw5Y7wLmTNnjjNIO3fulPz583si9k2GF3HVeDLROGMQ0xeOHTsm7BqyZ8+eINeL70V27NghhQvHzWUZ33vG9H3G2Z49e2ItTveHDb7XhAijPcqYMaO/b3XT66MPI7QQW+H+TS8Yjw+gCUBLx7vthbZ7927jWfPCBsprcx76I7BxuzHn0fD+u92Ye+knL8x5YHH06FGzRsbFaeCL4f6DR2TB0lWmjk2O7FmkdrVykiNb7B0QvtcissF8lyFDhvh0k/eJTXyeTr+rCCgCioAioAgoAkkKASU2Saq79WEVAUVAEVAEFIHEjYASm8Tdv/p0ioAioAgoAopAkkJAiU1cu5vaDMSNb0XzE9d76efjjgAi17Nnz8ptt7lWzvuK0cT10YNQkyGeMeM4AYFWCA1Krly5rtR0itMF/PBhtHLozNBbJE+e3PzMH2wkMcB2O3TokKkrRaYM9ydBwa2GaJ3sIadRt8hNe6LjgH28UzrnuTVCbnxf5hgyhr0w5x0/ftzYYnvOi4aQEpu4DlUyQygSOHTo0Lh+NcE/z8TM2VlVq1Z1TQjMAvrll1+aBerFF190vTAY/fP1118bm2w2XmYyUurUqWMEv5QrePrpp82CVbZsWVMx21YNDUS+pNjef//98sQTT8jjjz9uE4pr7oU48dFHH5WlS5fKgAEDDC78m1o01Kb64IMPrAlv2Zi8//778uGHH5oNCg2xYqdOnaRr167WFweyQN58800hM9BpjB9KXYANRUrdbozlmTNnyueff+62KYaM/vjjj6Y+WdasWV2zh3Rtshapv+V2CQ/qtX377bfyxRdfWMeD8gIkFPCHArm812QAU/6AOc+l9HolNjGNBLKX/v77b6HQUPRGOjCKdpuDCPLQvn17Wb16tak98+mnn5oBA1Nn0aI6MwPJRgOXl156SdjxfvbZZ/L9998LheTwErz88svSvXt3G2aYe5Ay2a1bN2FHyYRHtgEEgwWL7IfXXntN2rVrZ8UeFu8WLVrIV199ZXbbkApecogO55tRk2batGlWMvT++ecfoXI35Gb69OnGI8Hi6ZAuK4D43GTMmDGG6NEfn3zyiTkepWHDhvLII4+Y+lQcn8JCZaNhC4sABIsxO2jQIEPIJ06caKqCDx8+3Eof8azsbhs3biyNGjUyeDgN8tWvXz/zO1vjF48a73b0IqfYRN9Rk2bEiBE2usjcg/mFZyetv1SpUmbcUECO95s5DzJcunRpK/awDgwZMsTMdxRibNOmjXm/nGq9bKRKlixpxZa5c+dKjx49rjvnQYiZh200vONPPfWUOaya52/atKlUr17dFPGE+EHap0yZ4obXWIlNTAMAJl65cuUYvQ+8+CzsNj0CPXv2NKSGCTAkJMRMzB07dpTWrVtLs2bNhANDy5QpY2MsS9u2bQ2JwAvBIk4l5dGjR5tUYHDBtltNG4zrA/CSszgy0VG7gwWBQlwQLc4Vq1atmrXiYISdmFAgnaT9MimDCyn1kB6wYVG1kW66fft26dOnj0yePNlU7x4/frx8/PHHZmHAg8PEbPOYBiY+jkGB+LHDg8ywy6TWCgU3wQh8bDQ8Mw8//PCVejz8+5lnnjF1aJiYscdWRW7qh0DM8bpGP/Zl8eLFZvM0YcIEG7AYbxqLUkxHMTDnMWacKvA2DGKDBD6QO+oWTZ061RBgSChzHmPIFpmg7lfLli3NIs48N2PGDEN0sA3CdeLEiStH//gbGwrWPvbYY+Y9pkAlcx4F9tasWWMOiaYPGcs2Ghtr5lk8eXjssQvyV7BgQeOpbtWqlZl7XAiRKbGJaQDQYZAGdpHR3fgMLCYdFi1bjTOyGDRNmjQxt2TxZtCwcLP7ZeGwsXuB0DD5f/TRR6ZKJV4AFuoOHToYwsUgZ8dLSWwbDXuohovHin6CTEBKWRBsEk+elednQqEOA40CUywWeG+oR8N4Gjt2rJWQIcSGI0kgUk4NHPQso0aNMsSTiQZvF1oXG42Jj53266+/bggWCyRualz4hFvYREAubDQIH8QbQkGD5LCIQox5p1g0bR3vgVfihRdeMGGx6O8vCyaufcipjUb/QMzBgbnGt+FxXL58uRk/thrjASKBR4uGNwn7atSoYeY/PG62CChhQrytzCl485lrIJy823isIekUk7XRmPMItxNOZaxCOJlnxo0bZzWKwLNCeJln8HT279/f/Ey/MZaXLVtm3jHmGZv6wv/6QInN9QYjLJ0JmEXTN87NjpNKo87hnDYGM7sTBjSVl50dFYyYgc0Awl1r4yVnIOMpopoz92bS5XfsFJiEIViTJk2yfjghR1VwbzDhADU8NrzoNhv9g+sVlz6NlxlvFl4JJiI0CizqNg5kZewyqdAX0Q+TY3fJDg/SbuugRMg3uho8WfxhvODt4/7gQRjIVrE9dD1sFNCx0GcIYiF79Bc2orNBs2aj8e6w82eR9K0UDOHES8H8YytEx/NSnZdNAaTB97BeFic2c7xjthpeaMYGC6YzTgnJs7Fi88KRGrb0G5Aq7GHMggsedEI+bOoIGUKUCU3ZbGyWWA94n/Hc4NFnI2O7sZHjfaKvwAl8cuTIYTYyvE+En11oSmxuBDqxVV4qWwvA9WyhsinaHjwivhkkhBkQMRMeslVFGPcw7tiHHnroKnNZ1CEWhMvcaoi6IYFFihQxRMIrjXFkyzvCM6PdYDFiZ+mFarjYRNiQuDvhKMKYCEDZJDhxeZt9hd4J0se79Morr0iBAgXMqcLokfDW2BalslCjRXAap3OzgXAjM8orcx46RsgUHgDfOY+xjecE742tkDf9wtzCcTi+BBxiTL+hXXOrojyknDmPjS1eJTcaBB3SxwaG8YN2DX2hi4fUKrFxYyDoPf2HgJNi7YXzlfz3lHrlxI4AgniO94jrwYT+wAUvJDoxLxynwfPhocXT5utV8sdzx+aa9BMhRTRkbjX6BmKeJk0ak1DilbkPooPexqae778+UGLj1mDU+yoCioAicD0ECLUQEkKL5HajjAHeAJuZoDd6ZoSzffv2tZYwcSNb8Dwi/ralsbmRLXiyCA0RvnO7UfcIjRQ2EZqy3JTY3AhwRJjEUX1V3TBiNAqk0tps7AwQzUXPfmIChKHbdMsioCMcFV3XQ5yXuDeudJuN8BjhJ3YsTiP2TByaVFGbDZEu941eswYNEnjZ3GWyk2O3HX2njQaJtFXbhfHQtzB+fUO71LxgbNv0BuAu572JXiKB952xayuswFhhYWS3HT3Nmt0uafuEQGw0wsiELwkjRLeF8cLvbKZ7k2LO2MAe38ZYIeyBLslWXSg8MoRRY8IGUTXzzuDBg210k+zatcskTETHhZtDQAnzogGy0RgTjF/Cg9FLo6ARgwzPnj3b6tr033MrsbkZA164cKF5kXCnsUiQbkjs23aBPmqzoF8hEwmxGI1Bg2gN/YJNlzULN+JhsiQc4kDGDzVBEFbbSGn27Td2b0x41LZg0WQiYrfgZLzYeMmde1Dv48knnzRCPmfiZafLjg6dlM3UR4gm44NdPxV/mXzwAjBJo2+x7SLm3YFMkGJNg6iDFcJMtDa2GhMymT/oN9j90xDho/9hHJMya6OxSEF20UFFJ7yk8ZL1SEaSjeaUuGCD5Ctk5t5s5ugnm+neaDR4dtKIfYkWP/Ouo+mzNec5qfBor6K/M2CDeNZW8UJ0YLwreEGi6/bwkjAXUufGRoNckdmIaBhsfPuJuQZBPhu66AkMFmxTYnMjkGGiTMakoz7//POmlgG7XAoy2RLr+tqHUI0XiL/Z0ZC6CsGyXVmWAYwdpL5TpwA8yO5AkOmGYAxxNZMLKdUI/JiESb0GG9uVW8GGVF3IA5lZkGKIDRlkNjNcGDcsjowRvGvsKMnkc1JXbdU98h2/1NqgXg34sJDTT5AJXOc2ssV8bYHYkbHB+AUfUr1ZFBAT22xkGrFYRt9lI5ylz2x5bBDCsiCyUYleU4idN94cmyUu8BKR0gzR9F0Y8W6xsEPQbZS4YCyADRsEshxZB3wb7zV9RZkLG41sI5JFyDhq0KDBVbdkY8nm22YoCvL5ww8/mE2urweYDDawIuPRhbVSic3NBqMzkHjR2N3hMXGzMYjY4bLzh0y4sUA5z49XgpcJ4Ry7OTcFdLxILE5kU5BRwsvvZoPMsDARYgEb6tq41VgEmGAge4QTXKgrceXRSSmGgFL3h3fJqc3kBjbsxKnBBKmiNhM1XGw3cIDo4cXy9XRu2LDBeCwgprYaoR/IC4TPN5yM1xrvHwXybDbGKkUlyTpyGt6ad99912w4yWaz1RBys1EBG1/vGh5qpAmMI1uNkK5Tdd13Q4A3h/WK7FlbDc8MZSzIJiQM5jSkAIxr8FKPja3euMF9eHHYPeEmpuHuI/SCS41Kk/ybcvm2dnYUf/INezGQGdSozZ1QB9VubSyc7B6dgmGEfBjUeAAIL1CUj9ogLOZOUTh/dicvDjtM/qaBC/Vb8N48+OCDZpfFC25r4cSLRnVUGtjgpgUbtFj0DS832NjQH0F48eg5tuAuJ/6ONw1CDAFlIbfhJYFo8j7hPaKxqyPdGpuwh/eN2jE2vFl4jKj94TQ8JdQYYtziUncWTVsVbf35fui1FYEkjIB6bKJ3PpMbRZdYIJ3GAkDcmcmYUANF4Kj4aKOhy4ge20asxsLJYsHkjLbEhuCRKpvO4u0smtiCHU6xMxZMGx4BavhQJIu/fRcq+op+ouGu5cgFGw1cwMdpkBuwYTzRV8SgqTBrg9gwXhg3ToOMo+NwbGGnS1jKBrHhPcLD6BAbbOJdAh/CCjSqD9soisdOl/CGbwMXR7fB73Hjcx6bNkVAEQhYBJTYBGzXqeGKgCKgCCgCioAiEB0BJTY3GxNkbiCMInuBapfULCC04BtPvNk1EvL/ya5hF4wteAHIiEKEaTvDBQ8NsVXS+thxs/smxGAzu8UXV7JaCJWRSYIN/IzYz2Yc3rEHzwjYkBaPLoG/OfbCVljMFxc0HHiK8B4hgCSFmKyx6MLDhByjN7oWmXx4k6hcTUgXwTm22M6kw0Z0R/QL7w9aNbLHEOITmrLZKFeA98zXU0QWJOHD6Oc2+dsu0pfx/vrq5UgFR2PoewK5v+3g+mT5kNoc/ewuUowJ8ZIxZbOhyaLysG/Yn2KBhDijV2L3t11IFNDM+WZZ8m6jk7KtFWN8kBkV/b4cFspJ37bfJxFRYnOjAYg+gEwoBFmEV8h0QVwHseAUYJsNdzkhJwRiaH4gOIjqmJTR4NisAwKpQRS2ZMkSYwtZE6QTt2/f3mRI2Uxppg9I/US8R7iDrA4WLESXTNC2tFDOWMAGzmnCJiY9jnagSirkj0Xchv7IsYXFEQLMOCbDD90N/YXgG62UjVCU7zuC8J0wL8QPkkc4DME34ULbR3EgfOe9gZij8WHsUsKAcU0WpM2GZg5BLO82abxUz0YfxgJKVp3NhkCWsCp/WJAQzZI0wQKFjTYbxAbSi7Da2TBxejQaMsixrcN2nWcmIYBMUPR0hJTRYTJmOKiTcW2zcYwC92c9YlMLQafEBbrD6Flt/rYLMgUGvE9sLJ1sTPqIOUeJjb97II7XZ9AgTmXRZOJjYOOVoDiUzZNuMZtdPycBYxOTHZ4Idpeky+IVoOCarcZAZqFm8iNFlt0KGgnqgqCEtz3hoItASE2qN/cn9ZLJB28bE4DNBullcuEMF0Sz7LjZXXLwIynyEEBbjbHKIkBKM1liEC7qlKAPYwzbToXn9HXS8pn4yCYhKwpvEp5Hm5MxmwTsYGxQv4V3HAIMwalbt6713TdEDyx4r3iX+YM3gvkGUmyzQYbx7LEYQWgYK5yojQfStwCmLZvwTEAa0O7hnea94t22XSCV5yWVmnmP9GXIONgwXtjk2j6TDfLLpgDRPd5G3i02MRBzm+fSOeOATRvrEuOETTdEC6+5zQ23z5hUj82NXlB2tVQoff31182iwC6PHQNF2FhAbTa8RniPED8iUsVtDZmA3FC2unDhwtbMwfXIS81AZsLBBiZgfsdgtlkFmYfGk8UOql69embXAIGgvyBYtlNU8YiwSFJ/gzRryB4LAinoeLZspj4S4qBOCiQGHPBisctj8sEW2+FLiAPuaryfuPWxxymSR0E2Ww1iw6JA2vmOHTtMyIOaG9iA0NmGkDmmZ4Wgs3EBp+7du9uC45r7gA8bOcKGjB82VG42PMMQUeY83isXSvRfeXwyQZnnyHhkLraZWh29DyCh3J81inmPbFA3G+sSxA+yR6q+G0T4v+dXYnOjgcDAYfIjm4IJkBRrFm0IDvUVbDcGDrsDYqkMGl5wdlV4BmyydCY+PFbggFeE0BN/WNDZNdhuaEbY8VMSn7NS2CVAaljQbWs3wIYdC/emZgveCEgfxAJiarMRMiR8gPucGDihOQggISCqMttuEC3GCOSK4wTwOlJkjbFk23uEdgPPGrawWBH2gXThQYpeedcfOHFP3hW0YTQnS4x5xjmqhHR4G4XfyCIkg5ByCTTmErwTFC4ktIutzDO2Cr+xOXLuBS7YwzyDp4T3if5Bv2GjbhZrACEe+sXBhrGLdw1syHjEG0uGpr8btboIfeGtoRFK5tgUPI6MGTyhEGJbRJRNvnN+mHNMCvMM6yTvM15HQvEaivL3yLiF6zNYEBWSVoxAlsXJhUqKVyxHqEalSyYjSorb3OlGhw87cDmy48U17FtI6xagjtdXmGxwU2ML5ILQi4s7BlMfhSJrTIxoNmwL+nzBRPCOzoZwJl4tRIduNXRHLEq8S0x+tsomxPS8EGF23oSC2CTgFbDVGKOEVHzLSrCAU+eHOYf/5/wz58gHf9rF/QhX4ol1WnRbCHXb8ggwpzBmfRtkBhLBHzyNeNxsaPkYG+iOHDLhEApIBf9HowYS75W/G2STzSRzitOww9cW5mBbGjE0NHhenQa5oW/YUEGG8U7TT7bDdCoejsVIZMFECAr7ZHfJLpwduE2thK+ZVABF8FilShWzc2ESYKGy6bFx7GG3yQLF2VUQCnY1bmWLsZuBSOAFYEEAFzIYbEx+MQ0j3Oe84GDDhIQI01YJeF97mGAgWUwuCPvAifHDYaVuNAgWXhLCCniQ0AGx27TtseHZ2V3i7aPAJJ5Y9Db8bMNj4wb2ek9FIIkgoKGoG3U0mSQwTtIuIQ8sEGSU4C1BNGu74TlCHEa4hV0vh/WxyyQub6PysPO8TriFMAfpxJRcJ9sH2xCR2XY9slgioqY6NGJdbEAAySLF7202sMFFS8gQDwkEh10M4wW7bC7gECs0I4R6WKzBh3ADO1D+2CbDpAzj8SSUisuckBjjl9/Z9vaR4YiOBI8JFaEJC5F5g6bEjWNK6JtevXoZwocGipRmdsC2Ckz6viOco0VIDq0RAmu8OWwY3DgHjg0TGkc2TWhaOIAYewjtuuAJMB4+1gBEu4iaHVmCjcrZvn3kePzAgoxCElzQFlJCwTmY2Oa8h7cPbRhaUOwgwsF6yTvmhKks2nki2EIAABiiSURBVKPE5kZgkzaMh4RJGB0LIl1cbxAMmyfdYiMDhlgui4EjHiZlFvEY9rGI22rs+tG0EF/lJWfyxf2JEJRFPW/evLZMMfdhwmPhZnHEJnQJpJ0zGdo+2wvSSXiFsQK5IR2fvqGf0N7YrL2BBwutApOvM4YR7qJzAZ/oJ0r7u9NI22UBgPjiHaFvEFiDCWf/2GosChBeNi2QLDYqTMAIH0kvthVycZ4XcoU9aEbwZpH9gwYIgTd9Z7Ph6QQLiAyePfRZCHbxVEO4bDa8jSyWeDvBiOMwWLgJz7F42kyY4LnxLpIEgCeYcBBnebFpwL7oFa39jRNjBDx4d/BKM04goYR/bCdMsDah64HAME4YL3hAmWfYzNlMmPgPdyU2NxqALE54JHjRYcRkAZHiDBNlkbLZ2P0zEbNwYxc7OwpXQSrICnIEhzZsQjhH1hEED08EWVEIdhEg4glgV2WzsUCyS0Hnw+4bckW2FtoBG6I+32dlAmbnjX4CMgzZw5uGZwIygfjRVsMLQHYC44VJhr4iLIZolnFse8eLDSzgEAk8WeAEmXBIsS1cWDCZiFkIKEjHIgVRZ+PAO8aRKTYb9WsgoYxj7GKzwOYBjyibK5uN7Bp0PmSJ0V94g9nMMZ4ZSzYbcy/JG2DAO03CBvMd7xJj2LZnjTP5WKTx7EEeWA+o04JAlrIKNhvvDmFudJbMedwfnPBe266pg1aNd4n7s4FyCl6ymWM82V4PVGNzk5FI6i4TMZk1vNwIQJmAeMkYVLYbEx5uYgSY6Hz4A1vHe2RTF4CAD8LAgIahQ2oIeyAwZOdi2/XoZNuwS6B/qLuBfgIiYTt7DRxwnbOLwy4mHnRILN6EOWw252R6CB4LOMSPMQ0BtXkasfPMhH/AAFE3Y5jwLpk3iL5tp/BSygHChwAUfNj9s3lgcrZZRBFs8M5AGpzTkPGMOIuU7Q0U3mDmGBYoiBb3p8/IprOVFeWMF94b5l+8NhQx5HBSNnR4RCFaNsPv2MQ4hZDjtYF0gg2hXpJJbG+gIDMQP7yLbCYJHVLLBlJuKyvK6SdIOKFciB92sUFgs4BNkD4XkjjUY3OzhQbXMC84MUNc2OwU3CA12MlOk8kYFyg/E+KAnbswcMxiwEBmUmYx54ViAmK350YjW4ywBt4ASB47CDdizTw7iyWLFGQYbKjrgGfCDWyYYFiYIHrYRbooYR/b5NMZEyya7C4hxxBRiLDtBcqxhbRiFgUaoRfGjwtuc/Mu00e823hDIRGQPlz6tsMtjFe8sRAHUokheWhr8E64kQ2Kd5x5hfeb94cwEATLjfoxYOMUJiVLirFCaAyvlk1PLOOVpBYyP9Fi8TP3x5sF2XJjPeBdYp1knsETTAIH6wMVq11oSmxiAp0FgIFr48Ts2HQ6EwyLtRuTbnT7YOdoJGycUn0zbBAWsmtxK0Mtun1k2LAQ2BQIx4QRCyW2sBDZLsIXkz1MvBBO216ZmGxhgwI+theim41l/p96WSQsMK4hE+ih3GoIvek3vCakMrtByp1nZyxTxwYPJCTYdggqeh+gDyOkyzqBHMC2CN+xh3FMZiq48LONlPMbjUecAHiq2UzhWXOp6jAmKrGJqaNw2+OVwQ3KjgnXPTsFtxqHz6HdwA6ODnDroEmen3AGjJxjFKjf4NZhitiCaxi3KzsXBMv0l1sLFt48Ut0hn0x2HO/g1kQD2WNiITRIZguiareq6dJPCN4Jozr9RBaUbeGy8+46u1w0NRQSQ6/h1sLkO5+weSHDhcKSaBRYPCGlNo9KcexhrkH3Q0kACjlSr4TNg1slAtDysaFCr8a44ZgF7LJ91hn4oGEhI5X3izkQjQ2ibzwUthsVh/GAMg+zXlH7By++GxtyPLB4GPHkMydTNJBQvEtzoBKbmAYjDJiMGurX4Npjl0CaLGEowhvEem3G4dEh4EEiy4YXnEWU3ThuUSYcdBy2Gi82+ghizAxidi7UZ4FUMCnbPE2bBZwdAhkCTH70E/YRhmLRop9sLqCMGTQsYMMOCvtYmFg8wcYWOWaSIduHBQpb8LDRZ0zEkGR2Uja9XIxdcEHzxCKJZg3PBOEXhIX0ky3PEjiQmsp7jR4LbOgrQrrYxYJlm+iABYvBtm3bzHil8CXZSIRhbFQe9p07eJ8gnmT3MWZZONFNsFCRhWOzMc8RzmDBZPxA/ChxAcEhicL2mXTOoch4kJhf0P2QpIA3Eq2NzUa2LsJq+gVNIdiwPqEptF39nRAdiRKkwjOWwYUIA1pDtGwuePeV2MR2MBKL56VH2Id4zXbqo6+dxJtZIJj42DEQ17SdYu3YQw0b3NacKwM+7CLccqEj/mTxdPoJLQeCOrcafURmEgI6JkNCDW6FqVgoEXozASI6Z+y4seOlLyAXpDKzWWDhZqfplucPAohOgYWC1FQ8JbYrM6OZ41BQdFkQHBZzNjB4umxnRZG+zGLJe0Pmj5MVxcbBdlYUmyZIlpMJiseISutuZUWR4QOJoY8QVztZUZxabzsrCiIFHnhrIOncn7mPcJDtrCjuCR540CEzvllR2KZZUW6tQDe4LwdesniTAcSLzWCi40iFdKOxCOAJwBaEhmTbQLJsCzDZTfFCYwtZYni5qFFCyMGmN8vpAxZtCB9hRISPeEogoKSi2254ACAzDjbE4tlVsWDZ3r2g14B0sljRNxArxMxkLLhBbCAOeLYgWoQUmJjZ7dkucMaYgHhCOCE0jB1sgUzgQbLZ8Djyh/5hzLIYQLboN0fcbMsevCPMK2T+sFghaGZBZ/GyffAvWg1IBDVrOHuNUC/VsynCCdmxreHgnrxHlAQg3RrS55BQvOk2G95ONrPgQVYsdvAeUdfGdh0bIgoIvCHhEC7IKAJmyqSwgXFho6sem5gGI6ycgkfspBDNsdOmki0THkcZ2BbxsrNFcU7ohwUcNyg7KsIJtneXeGfIHgEXinlBrEjvI85se0HAQwOpQkAHeXBqyGAL4ktb4Q1nDEGqnGKBeAAgM5BgwnOEOGw1iBWp1YQQIDKEVCF4eEUg5owfm41Cb0zEeEdYGOg3ZxK2Xc2WEAuhSsJjTMiEfsgCYlfplg4J8skiwOYJXQLhBNz77MJtEz76CjJB6AfBrlMfi/nQ5hh2xiceRrxIvNtsCtDQkWnDfGibmCM8Z9HG48icDDaELSGDtstKgAchJ7RZjGP6hncdkm5bpM98Qy01Nt2sT6xL6DAhgGjaXGhKbGICHSKDSBatAvU+qFFgU5MQ3SZSGxmwDF4GECW03WoIUQl/QWjYpbh5uCO7WkSEkCyKz7FTsU06nX7AgwUWePfYRYENxMaNBnFg/KLZoM4FXgg3RKjOs+OB4D0iBAYpJt3cdnFAxxZ22vQNHk68Vgjy3Up99x0bZB8RliME5ZwYbbOauK8teBrpM7KiaGg5bHtHfO1Bs8GcwwKKno/igW41yA3Y8I4xbli4bWnnoj8zJB3Sx6YOTQuVvdGJudUIReH5dM7Ia9y4sVumKLGJCXk8I7BgBg6LAoMFJor4koWdTCm8AraaczQ9Qix23ywKvGDsNCFcLFq2vBPsVpj4mIRxT4MVuxZc17hBcRfbEl8S/sJtTt/gxmexgpSy42RhZ0dlc/fCLhdscN0TwmSxYsIhbOlgY2MRhWSBC2MEIowHElEfYkt2nIwZm5Wq0UqADZ41drdkbdBnTMRkkzjZZDbeJzBBPEzoh1APHgBHIwA+kAlbOijGLxos7mn7fLXoWDNu8RZVrFjRarHP6/U5Wj28aTYTI65nC14sdIxkOrqZ9o59EF/GK5EDtxvzDMdMMJ+4pfG8DgZKbGI7OJgIedmozEnIxfYZLr52QnQgOSyeLBQsGLZdoY49vGRg4ogwYexupVxjE7sGbKJ/WMRtVwT17Se0JKSG4jkhuwRs3PIoQfgITzEREfJA62Lble+LDf2DvgX9BCEzQnZuNMgFOhZsgZDSX7YKcNIPEAkWKSqIM14Jh7mhUaOYJCEe9FfcHzLOPOeCPsIMA7zS4IPuiUxUtEeQP1sbON+xiBcWzyepy9jAJg7vuRvYIOLGg0ZYmfuzuWWT7QYxxrNI/0D2IKB4rDnHi/Fja3OrxOYWZ00IDbtNwh4sDlSaZAKgA203vCXYgz6AxQB9DTteBFtUcbXZIDK88GQgsSCAC/oNQkJuVL6k7gY7KzID8E6wQBBmsH3uD31A/J3S6xAs3NaMFwcbm0dfYAseAbRQpDYTzmRCpMAZwlAb3iPfMYl3D+KJGx/BI54RbGERJcRgsxFmYcxgC+SKcAJ9xAn1tkILhFa4P1oW3mcWA95vsn7wwpLabKvyMIsUtqChQxTL2EAzgbaQRYv322Z9FHRHiIfxxLKB27Rpk/HgsKjTPyyitsavgw0bSAi5gw3p1fQP2NiSKvAOgQvhOYS5/JsMR9YAPNaQL0iyrcaYYT0irItdEGRIH5o+vMIQdxeaemxiAp0QFC8QLxduayZgBg4vNgzVdoM4sKuElbP7p2YMiyUufNveEUR7kDzCYQjY2L0weHHT2t414DpHu4HngdAhEx7phoR9bC+UjAlI3fz5882uEsLHogD5BBub2VDEuOkXCA2TMh4+tCUUd0T/Y9udjj6iT58+5j2CEKPPYgdOf9kubMbhn0zC7CohoGi02KSAje3MwpjmETxpiNAJgYMTCQxuNbLGsIcjDNBF2T63yve5mYdZzPEOk43JpsEWAY0Jf9LzkQWADcQcAuZWg4AyZhDok0xBfTO3Gl5qxg2RBOr+4HWzOff999xKbGIaAOgT0JCQPYJew/ZCEN0mdtos4uzkbGojYsKGnTb4QPxs6oxisoVdHNiwu+UMJDcb8WbGDCENBIVuLpJoavAAQHDItrG5g4upDzhPjMnX8Xa62U+kmeNN41wdL+gUHCzQcJABhNaFtFmwIjxHxqHtxoJNSA5PNWcANWnSxNjihhiUUCGlLcimw0MBUSdkxztme1NHP+CRgGziRYJkUQX+qaeeMoUvbTcK4uGtYewQZkZUTaKJ7Uw6npv+YQOOB4c5mc0ltjD/uJAooMTG9mDU+ykCioAiAAJ4hKlBBaEhJIdXAg8knhqIsc0FgTAu3lgIKN5OwrmEWggrUK7AtmYCLx9hQTxreEDR+1DiAo2azYQA+gnBOUXv8Mai9+Hf2Iau0TY2bJy4N3o97g/xQ0eIeNdm1XdwYTOHB5SK1GxySZZAowUJRhrh4oZKiY1OsYqAIqAIuIEAu36EyoQK+Zv6Ouh83BAPox9kUWJxIvuTEAuLpRsCWfqCGigIZclUQw+GZoNQpm2NGragU+P8N/QshC4dPYsb2KDBQjtI+B0CQegdz5VtGYBDbBgreGQZt4SbyRrGFjcTE/QQTDdmM72nIqAIKAL/7XgJG+IBwHPDz5wTxSKBCJSwMwJiG43dN/cnQQFb+DeZfBAuhPiUT7BZCwkSQX0WPAJgAvlDX0hog2KKhMVsnQMHFnhGCM05R+kQ+iFciHcNDZ2tE8cRnNNP6MMQvSOTgOygE2O8IKq2qVujjyDD1NOhf9DQEY5Ck4XXkRCdbW+fEhsbM4beQxFQBBSBWCJASQmyDamxw66X0JBbDT0J5QHQ/LBwc7yCW43FHO0GYlSONkDUbHMBj/7ceCkIBxFGhNzYPqzU1x6IDUSHStVUI6aqt1uNcCrZhoxjNEAunR2ooSi3BoDeVxFQBBQBEEAQSxYJCQIIQTmOAz0J3hrbh4NiC54AsgwREZMowGJJ2QTbolQ8JQ55wGPCGXCEgvAiIZS1nW2DGJ+sIzw3kD70LoTMCL/YPo6D1GrO7kIbRbYYKeiIdcEHHZDNRj9x7htknNRvvGwvvfSSycBE/O5CWEqJjc0BoPdSBBQBRcBBgPAKGgUySjiygPpPiFRx4dusGYM9hBAoiscCyb2pto4t6DdcOJ3ZCGLxzCBkJixFdioaILCxnaWKNwRs0PeABRk/Tu0w20JmCBUaG/qFI0oQECMm5mfbtcwgNGSo4Zlx+skpceFyxqwSG51mFQFFQBFwAwGOmqAmFNkjiFPdbJAsdCMQB9sHk8b03NRCQe9DvS43zz/CNsIr6I0QMrt1/puDEfWxIDcQGnRPbjaIDWEwvEd4imxpnmLxzEpsYgGSfkQRUAQUAUVAEVAEAgMBJTaB0U9qpSKgCCgCioAioAjEAgElNrEAST+iCCgCioAioAgoAoGBgBKbwOgntVIRUAQUAUVAEVAEYoGAEptYgKQfUQQUAUVAEVAEFIHAQECJTWD0k1qpCCgCioAioAgoArFAQIlNLEDSjygCioAioAgoAopAYCCgxCYw+kmtVAQSHwKcM8M5Mk7BNepi8DtOc3bOl+F3FGjjM7dy5sx3330nmzdvNocF2jwtO/H1lj6RIhAwCCixCZiuUkMVgUSEAIf5UU12x44d5jwkTrT+448/zGF+lMv/8MMPTRVcysaPGTPGfCZ//vxxRqBNmzbmuxxV4MZpzHE2WL+gCCgC8UVAiU18EdTvKwKKwK0h0L9/fxk4cKCppEoVVU5O7tGjhzl3h0qvVDJ95JFHZN++febcIkranz17Vo4fP248OLlz577qxlTP5bBESFKmTJnM/3Xq1MmcpcP5S3h8+Ez27Nm9VCX11sDTbykCisD1EFBio2NDEVAE3EFg/vz55qwkTo3mzBlIDGX9OTRv2bJlpoR9iRIlpFmzZubwQU4KfuWVV2Tx4sWSLl066dOnjwkx8fkRI0bIm2++acrflyxZUkaPHm0IEsSG+6xbt07at28v06ZNMySpWLFi7jy03lURUAT8jYASG38jrNdXBBSBmBHgdGRICCcB9+3bV8qVKyf333+/TJo0SUaOHCkVK1aUsmXLyqxZs8zv+YPmZty4cfLbb7+Zw/8gLYSsateuLXiACGV16dJFDh8+LEuWLJGuXbuak4cJe0F8vvrqK0OUtCkCikCiRUCJTaLtWn0wRSAAEODU5JMnTxrS0bZtW+Np6dixo1SvXl2qVKki3bt3N96WyMhIQ4L4U6pUKfOdmTNnytChQ83/QXI4iI8Q1KpVq2TTpk0mhDVo0CBzSjSN06GnT58eAKioiYqAIhAPBJTYxAM8/aoioAjEEwFEwgiEGzduLMuXL5eFCxcaj8vGjRuNhoYTsNHb7N2713hvChcuLEWKFDFemvTp00vr1q1N2Kp3797GaxMcHGyyn3LkyCEDBgwwniA8PoS0Vq5cKfPmzTPX0aYIKAKJFgElNom2a/XBFIEAQAAy06BBA2Np/fr15dtvv5UJEyYY7w3kBQ1Nv379JCQkxHhwEP6OHz/ekBc+i0Zn165dgucHIoNWZ+fOnUaH061bN6OxIWw1ZcoU47EhnDVx4kSjy9GmCCgCiRIBJTaJslv1oRSBAEGALKU6derIhg0bTNjo1VdfNSJhQlFhYWEmVdshPmhl+H8+S4YTZGbw4MEmDRzPzJAhQ+T06dOSM2dO6dy5s/Tq1cuEtebOnStbt241niGI0pw5c6Rhw4YBgpCaqQgoAnFEQIlNHAHTjysCikACI3DgwAEJDQ01WVBkO1HjZvfu3eZvSAsF+5x24sQJk7INscmXL99VRfcIV507d86Eo/LmzWu+QpYUBKlAgQKm0B/enaxZs0q2bNkS+Cn0coqAIuARBJTYeKQj1AxFQBFQBBQBRUARiD8CSmzij6FeQRFQBBQBRUARUAQ8goASG490hJqhCCgCioAioAgoAvFHQIlN/DHUKygCioAioAgoAoqARxBQYuORjlAzFAFFQBFQBBQBRSD+CCixiT+GegVFQBFQBBQBRUAR8AgCSmw80hFqhiKgCCgCioAioAjEHwElNvHHUK+gCCgCioAioAgoAh5BQImNRzpCzVAEFAFFQBFQBBSB+COgxCb+GOoVFAFFQBFQBBQBRcAjCCix8UhHqBmKgCKgCCgCioAiEH8ElNjEH0O9giKgCCgCioAioAh4BAElNh7pCDVDEVAEFAFFQBFQBOKPgBKb+GOoV1AEFAFFQBFQBBQBjyCgxMYjHaFmKAKKgCKgCCgCikD8EVBiE38M9QqKgCKgCCgCioAi4BEElNh4pCPUDEVAEVAEFAFFQBGIPwJKbOKPoV5BEVAEFAFFQBFQBDyCgBIbj3SEmqEIKAKKgCKgCCgC8UdAiU38MdQrKAKKgCKgCCgCioBHEFBi45GOUDMUAUVAEVAEFAFFIP4IKLGJP4Z6BUVAEVAEFAFFQBHwCAJKbDzSEWqGIqAIKAKKgCKgCMQfASU28cdQr6AIKAKKgCKgCCgCHkFAiY1HOkLNUAQUAUVAEVAEFIH4I6DEJv4Y6hUUAUVAEVAEFAFFwCMIKLHxSEeoGYqAIqAIKAKKgCIQfwSU2MQfQ72CIqAIKAKKgCKgCHgEgXbJLl269LxHjFEzFAFFQBFQBBQBRUARiA8Cy/4fsHGLhtGB7hgAAAAASUVORK5CYII="/>
          <p:cNvSpPr/>
          <p:nvPr/>
        </p:nvSpPr>
        <p:spPr>
          <a:xfrm>
            <a:off x="1524000" y="857250"/>
            <a:ext cx="2286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19"/>
          <p:cNvPicPr preferRelativeResize="0"/>
          <p:nvPr/>
        </p:nvPicPr>
        <p:blipFill rotWithShape="1">
          <a:blip r:embed="rId3">
            <a:alphaModFix/>
          </a:blip>
          <a:srcRect/>
          <a:stretch/>
        </p:blipFill>
        <p:spPr>
          <a:xfrm>
            <a:off x="7468764" y="2765159"/>
            <a:ext cx="4013402" cy="2063936"/>
          </a:xfrm>
          <a:prstGeom prst="rect">
            <a:avLst/>
          </a:prstGeom>
          <a:noFill/>
          <a:ln>
            <a:noFill/>
          </a:ln>
        </p:spPr>
      </p:pic>
      <p:pic>
        <p:nvPicPr>
          <p:cNvPr id="362" name="Google Shape;362;p19"/>
          <p:cNvPicPr preferRelativeResize="0"/>
          <p:nvPr/>
        </p:nvPicPr>
        <p:blipFill rotWithShape="1">
          <a:blip r:embed="rId4">
            <a:alphaModFix/>
          </a:blip>
          <a:srcRect/>
          <a:stretch/>
        </p:blipFill>
        <p:spPr>
          <a:xfrm>
            <a:off x="4437275" y="2682292"/>
            <a:ext cx="2517728" cy="356178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63" name="Google Shape;363;p19"/>
          <p:cNvSpPr/>
          <p:nvPr/>
        </p:nvSpPr>
        <p:spPr>
          <a:xfrm>
            <a:off x="4337859" y="3529474"/>
            <a:ext cx="7284866" cy="739067"/>
          </a:xfrm>
          <a:prstGeom prst="roundRect">
            <a:avLst>
              <a:gd name="adj" fmla="val 16667"/>
            </a:avLst>
          </a:prstGeom>
          <a:solidFill>
            <a:srgbClr val="92D050"/>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sz="1400">
                <a:solidFill>
                  <a:srgbClr val="002060"/>
                </a:solidFill>
                <a:latin typeface="Calibri"/>
                <a:ea typeface="Calibri"/>
                <a:cs typeface="Calibri"/>
                <a:sym typeface="Calibri"/>
              </a:rPr>
              <a:t>Reduction in risk of malnutrition and 25% reduction in falls</a:t>
            </a:r>
            <a:endParaRPr/>
          </a:p>
        </p:txBody>
      </p:sp>
      <p:pic>
        <p:nvPicPr>
          <p:cNvPr id="364" name="Google Shape;364;p19"/>
          <p:cNvPicPr preferRelativeResize="0"/>
          <p:nvPr/>
        </p:nvPicPr>
        <p:blipFill rotWithShape="1">
          <a:blip r:embed="rId5">
            <a:alphaModFix/>
          </a:blip>
          <a:srcRect/>
          <a:stretch/>
        </p:blipFill>
        <p:spPr>
          <a:xfrm>
            <a:off x="7465663" y="4933586"/>
            <a:ext cx="4157062" cy="17609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additive="base">
                                        <p:cTn id="7" dur="500"/>
                                        <p:tgtEl>
                                          <p:spTgt spid="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Learning Outcomes</a:t>
            </a:r>
            <a:endParaRPr/>
          </a:p>
        </p:txBody>
      </p:sp>
      <p:sp>
        <p:nvSpPr>
          <p:cNvPr id="148" name="Google Shape;14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AutoNum type="arabicPeriod"/>
            </a:pPr>
            <a:r>
              <a:rPr lang="en-GB" sz="2400">
                <a:latin typeface="Calibri"/>
                <a:ea typeface="Calibri"/>
                <a:cs typeface="Calibri"/>
                <a:sym typeface="Calibri"/>
              </a:rPr>
              <a:t>Have a greater understanding of how NHS Tayside’s Flow Navigation Centre (FNC) can be used to deliver a more patient centred approach to care using Right Care, Right Place, Right Time and the impact of reducing unnecessary attendances to the Emergency Department and benefit the environment in reducing patient miles travelled </a:t>
            </a:r>
            <a:endParaRPr/>
          </a:p>
          <a:p>
            <a:pPr marL="342900" lvl="0" indent="-342900" algn="l" rtl="0">
              <a:lnSpc>
                <a:spcPct val="90000"/>
              </a:lnSpc>
              <a:spcBef>
                <a:spcPts val="1000"/>
              </a:spcBef>
              <a:spcAft>
                <a:spcPts val="0"/>
              </a:spcAft>
              <a:buClr>
                <a:schemeClr val="dk1"/>
              </a:buClr>
              <a:buSzPts val="2400"/>
              <a:buAutoNum type="arabicPeriod"/>
            </a:pPr>
            <a:r>
              <a:rPr lang="en-GB" sz="2400">
                <a:latin typeface="Calibri"/>
                <a:ea typeface="Calibri"/>
                <a:cs typeface="Calibri"/>
                <a:sym typeface="Calibri"/>
              </a:rPr>
              <a:t>Have a greater understanding of the approach taken within NHS Greater Glasgow and Clyde's to develop a collaborative model to support care homes to allow residents to stay at home and avoid unnecessary admissions</a:t>
            </a:r>
            <a:endParaRPr>
              <a:latin typeface="Calibri"/>
              <a:ea typeface="Calibri"/>
              <a:cs typeface="Calibri"/>
              <a:sym typeface="Calibri"/>
            </a:endParaRPr>
          </a:p>
          <a:p>
            <a:pPr marL="342900" lvl="0" indent="-342900" algn="l" rtl="0">
              <a:lnSpc>
                <a:spcPct val="90000"/>
              </a:lnSpc>
              <a:spcBef>
                <a:spcPts val="1000"/>
              </a:spcBef>
              <a:spcAft>
                <a:spcPts val="0"/>
              </a:spcAft>
              <a:buClr>
                <a:schemeClr val="dk1"/>
              </a:buClr>
              <a:buSzPts val="2400"/>
              <a:buFont typeface="Calibri"/>
              <a:buAutoNum type="arabicPeriod"/>
            </a:pPr>
            <a:r>
              <a:rPr lang="en-GB" sz="2400" b="0" i="0">
                <a:latin typeface="Calibri"/>
                <a:ea typeface="Calibri"/>
                <a:cs typeface="Calibri"/>
                <a:sym typeface="Calibri"/>
              </a:rPr>
              <a:t>Have a greater understanding of opportunities within their own organisations to work innovatively and collaboratively </a:t>
            </a:r>
            <a:endParaRPr sz="3600" b="0" i="0"/>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20"/>
          <p:cNvPicPr preferRelativeResize="0"/>
          <p:nvPr/>
        </p:nvPicPr>
        <p:blipFill rotWithShape="1">
          <a:blip r:embed="rId3">
            <a:alphaModFix/>
          </a:blip>
          <a:srcRect t="32647" b="32682"/>
          <a:stretch/>
        </p:blipFill>
        <p:spPr>
          <a:xfrm>
            <a:off x="383908" y="1349303"/>
            <a:ext cx="2897638" cy="1865574"/>
          </a:xfrm>
          <a:prstGeom prst="rect">
            <a:avLst/>
          </a:prstGeom>
          <a:noFill/>
          <a:ln>
            <a:noFill/>
          </a:ln>
        </p:spPr>
      </p:pic>
      <p:sp>
        <p:nvSpPr>
          <p:cNvPr id="371" name="Google Shape;371;p20"/>
          <p:cNvSpPr/>
          <p:nvPr/>
        </p:nvSpPr>
        <p:spPr>
          <a:xfrm>
            <a:off x="1193606" y="107534"/>
            <a:ext cx="10679634" cy="624566"/>
          </a:xfrm>
          <a:prstGeom prst="roundRect">
            <a:avLst>
              <a:gd name="adj" fmla="val 16667"/>
            </a:avLst>
          </a:prstGeom>
          <a:solidFill>
            <a:srgbClr val="0391BF"/>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sz="2800">
                <a:solidFill>
                  <a:schemeClr val="lt1"/>
                </a:solidFill>
                <a:latin typeface="Calibri"/>
                <a:ea typeface="Calibri"/>
                <a:cs typeface="Calibri"/>
                <a:sym typeface="Calibri"/>
              </a:rPr>
              <a:t>Reduce incidence of pressure ulcers  </a:t>
            </a:r>
            <a:endParaRPr/>
          </a:p>
        </p:txBody>
      </p:sp>
      <p:sp>
        <p:nvSpPr>
          <p:cNvPr id="372" name="Google Shape;372;p20"/>
          <p:cNvSpPr txBox="1"/>
          <p:nvPr/>
        </p:nvSpPr>
        <p:spPr>
          <a:xfrm>
            <a:off x="1193606" y="828720"/>
            <a:ext cx="25826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Hawthorn House, Glasgow City </a:t>
            </a:r>
            <a:endParaRPr/>
          </a:p>
        </p:txBody>
      </p:sp>
      <p:sp>
        <p:nvSpPr>
          <p:cNvPr id="373" name="Google Shape;373;p20"/>
          <p:cNvSpPr txBox="1"/>
          <p:nvPr/>
        </p:nvSpPr>
        <p:spPr>
          <a:xfrm>
            <a:off x="4176457" y="833398"/>
            <a:ext cx="711044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Problem identified</a:t>
            </a:r>
            <a:r>
              <a:rPr lang="en-GB" sz="1400">
                <a:solidFill>
                  <a:srgbClr val="092869"/>
                </a:solidFill>
                <a:latin typeface="Calibri"/>
                <a:ea typeface="Calibri"/>
                <a:cs typeface="Calibri"/>
                <a:sym typeface="Calibri"/>
              </a:rPr>
              <a:t>: 10 care acquired pressure ulcers in a residential care home between March and July 2022 (over 150 days)</a:t>
            </a:r>
            <a:endParaRPr/>
          </a:p>
          <a:p>
            <a:pPr marL="0" marR="0" lvl="0" indent="0" algn="l" rtl="0">
              <a:spcBef>
                <a:spcPts val="0"/>
              </a:spcBef>
              <a:spcAft>
                <a:spcPts val="0"/>
              </a:spcAft>
              <a:buNone/>
            </a:pPr>
            <a:endParaRPr sz="1400">
              <a:solidFill>
                <a:srgbClr val="092869"/>
              </a:solidFill>
              <a:latin typeface="Calibri"/>
              <a:ea typeface="Calibri"/>
              <a:cs typeface="Calibri"/>
              <a:sym typeface="Calibri"/>
            </a:endParaRPr>
          </a:p>
          <a:p>
            <a:pPr marL="0" marR="0" lvl="0" indent="0" algn="l" rtl="0">
              <a:spcBef>
                <a:spcPts val="0"/>
              </a:spcBef>
              <a:spcAft>
                <a:spcPts val="0"/>
              </a:spcAft>
              <a:buNone/>
            </a:pPr>
            <a:r>
              <a:rPr lang="en-GB" sz="1400" b="1">
                <a:solidFill>
                  <a:srgbClr val="092869"/>
                </a:solidFill>
                <a:latin typeface="Calibri"/>
                <a:ea typeface="Calibri"/>
                <a:cs typeface="Calibri"/>
                <a:sym typeface="Calibri"/>
              </a:rPr>
              <a:t>Aim</a:t>
            </a:r>
            <a:r>
              <a:rPr lang="en-GB" sz="1400">
                <a:solidFill>
                  <a:srgbClr val="092869"/>
                </a:solidFill>
                <a:latin typeface="Calibri"/>
                <a:ea typeface="Calibri"/>
                <a:cs typeface="Calibri"/>
                <a:sym typeface="Calibri"/>
              </a:rPr>
              <a:t>: By December 2022 there will be a 50% increase in the days between identification of Grade 2 and above avoidable pressure ulcers in line with Health Improvement Scotland Standards for Prevention and Management of Pressure Ulcers 2020</a:t>
            </a:r>
            <a:endParaRPr/>
          </a:p>
          <a:p>
            <a:pPr marL="0" marR="0" lvl="0" indent="0" algn="l" rtl="0">
              <a:spcBef>
                <a:spcPts val="0"/>
              </a:spcBef>
              <a:spcAft>
                <a:spcPts val="0"/>
              </a:spcAft>
              <a:buNone/>
            </a:pPr>
            <a:endParaRPr sz="1200">
              <a:solidFill>
                <a:srgbClr val="092869"/>
              </a:solidFill>
              <a:latin typeface="Arial"/>
              <a:ea typeface="Arial"/>
              <a:cs typeface="Arial"/>
              <a:sym typeface="Arial"/>
            </a:endParaRPr>
          </a:p>
        </p:txBody>
      </p:sp>
      <p:sp>
        <p:nvSpPr>
          <p:cNvPr id="374" name="Google Shape;374;p20"/>
          <p:cNvSpPr txBox="1"/>
          <p:nvPr/>
        </p:nvSpPr>
        <p:spPr>
          <a:xfrm>
            <a:off x="374461" y="1085549"/>
            <a:ext cx="258265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a:solidFill>
                  <a:srgbClr val="092869"/>
                </a:solidFill>
                <a:latin typeface="Calibri"/>
                <a:ea typeface="Calibri"/>
                <a:cs typeface="Calibri"/>
                <a:sym typeface="Calibri"/>
              </a:rPr>
              <a:t>Fishbone analysis </a:t>
            </a:r>
            <a:endParaRPr/>
          </a:p>
        </p:txBody>
      </p:sp>
      <p:sp>
        <p:nvSpPr>
          <p:cNvPr id="375" name="Google Shape;375;p20"/>
          <p:cNvSpPr txBox="1"/>
          <p:nvPr/>
        </p:nvSpPr>
        <p:spPr>
          <a:xfrm>
            <a:off x="1729217" y="5976006"/>
            <a:ext cx="857830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Spread</a:t>
            </a:r>
            <a:r>
              <a:rPr lang="en-GB" sz="1400">
                <a:solidFill>
                  <a:srgbClr val="092869"/>
                </a:solidFill>
                <a:latin typeface="Calibri"/>
                <a:ea typeface="Calibri"/>
                <a:cs typeface="Calibri"/>
                <a:sym typeface="Calibri"/>
              </a:rPr>
              <a:t>: cPURA change package developed for residential care homes, and rollout continues in Glasgow City, Renfrewshire and Inverclyde</a:t>
            </a:r>
            <a:endParaRPr/>
          </a:p>
        </p:txBody>
      </p:sp>
      <p:graphicFrame>
        <p:nvGraphicFramePr>
          <p:cNvPr id="376" name="Google Shape;376;p20"/>
          <p:cNvGraphicFramePr/>
          <p:nvPr/>
        </p:nvGraphicFramePr>
        <p:xfrm>
          <a:off x="4248444" y="2287551"/>
          <a:ext cx="6736600" cy="3402420"/>
        </p:xfrm>
        <a:graphic>
          <a:graphicData uri="http://schemas.openxmlformats.org/drawingml/2006/chart">
            <c:chart xmlns:c="http://schemas.openxmlformats.org/drawingml/2006/chart" xmlns:r="http://schemas.openxmlformats.org/officeDocument/2006/relationships" r:id="rId4"/>
          </a:graphicData>
        </a:graphic>
      </p:graphicFrame>
      <p:sp>
        <p:nvSpPr>
          <p:cNvPr id="377" name="Google Shape;377;p20"/>
          <p:cNvSpPr txBox="1"/>
          <p:nvPr/>
        </p:nvSpPr>
        <p:spPr>
          <a:xfrm>
            <a:off x="374460" y="3427683"/>
            <a:ext cx="3478584"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092869"/>
                </a:solidFill>
                <a:latin typeface="Calibri"/>
                <a:ea typeface="Calibri"/>
                <a:cs typeface="Calibri"/>
                <a:sym typeface="Calibri"/>
              </a:rPr>
              <a:t>Tests of Change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PUP / Skin check at each flash meeting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PUP alert in communication book</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Introduction of cPURA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SSKINS care bundle / repositioning chart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Pressure relieving equipment as stock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Development of a Pressure Ulcer Escalation Process diagram  </a:t>
            </a:r>
            <a:endParaRPr/>
          </a:p>
          <a:p>
            <a:pPr marL="171450" marR="0" lvl="0" indent="-171450" algn="l" rtl="0">
              <a:spcBef>
                <a:spcPts val="0"/>
              </a:spcBef>
              <a:spcAft>
                <a:spcPts val="0"/>
              </a:spcAft>
              <a:buClr>
                <a:srgbClr val="092869"/>
              </a:buClr>
              <a:buSzPts val="1400"/>
              <a:buFont typeface="Noto Sans Symbols"/>
              <a:buChar char="✔"/>
            </a:pPr>
            <a:r>
              <a:rPr lang="en-GB" sz="1400">
                <a:solidFill>
                  <a:srgbClr val="092869"/>
                </a:solidFill>
                <a:latin typeface="Calibri"/>
                <a:ea typeface="Calibri"/>
                <a:cs typeface="Calibri"/>
                <a:sym typeface="Calibri"/>
              </a:rPr>
              <a:t>Education / training </a:t>
            </a:r>
            <a:endParaRPr/>
          </a:p>
          <a:p>
            <a:pPr marL="0" marR="0" lvl="0" indent="0" algn="l" rtl="0">
              <a:spcBef>
                <a:spcPts val="0"/>
              </a:spcBef>
              <a:spcAft>
                <a:spcPts val="0"/>
              </a:spcAft>
              <a:buNone/>
            </a:pPr>
            <a:endParaRPr sz="1200">
              <a:solidFill>
                <a:srgbClr val="092869"/>
              </a:solidFill>
              <a:latin typeface="Arial"/>
              <a:ea typeface="Arial"/>
              <a:cs typeface="Arial"/>
              <a:sym typeface="Arial"/>
            </a:endParaRPr>
          </a:p>
        </p:txBody>
      </p:sp>
      <p:sp>
        <p:nvSpPr>
          <p:cNvPr id="378" name="Google Shape;378;p20"/>
          <p:cNvSpPr/>
          <p:nvPr/>
        </p:nvSpPr>
        <p:spPr>
          <a:xfrm>
            <a:off x="3870657" y="3564966"/>
            <a:ext cx="7492173" cy="624566"/>
          </a:xfrm>
          <a:prstGeom prst="roundRect">
            <a:avLst>
              <a:gd name="adj" fmla="val 16667"/>
            </a:avLst>
          </a:prstGeom>
          <a:solidFill>
            <a:srgbClr val="92D050"/>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sz="1400">
                <a:solidFill>
                  <a:srgbClr val="092869"/>
                </a:solidFill>
                <a:latin typeface="Calibri"/>
                <a:ea typeface="Calibri"/>
                <a:cs typeface="Calibri"/>
                <a:sym typeface="Calibri"/>
              </a:rPr>
              <a:t>The Care Home had no Grade 2 and above pressure ulcers for 243 consecutive days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 calcmode="lin" valueType="num">
                                      <p:cBhvr additive="base">
                                        <p:cTn id="7" dur="500"/>
                                        <p:tgtEl>
                                          <p:spTgt spid="3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21" descr="Image] A little progress each day adds up to big results. : r/GetMotivated"/>
          <p:cNvPicPr preferRelativeResize="0"/>
          <p:nvPr/>
        </p:nvPicPr>
        <p:blipFill rotWithShape="1">
          <a:blip r:embed="rId3">
            <a:alphaModFix/>
          </a:blip>
          <a:srcRect/>
          <a:stretch/>
        </p:blipFill>
        <p:spPr>
          <a:xfrm>
            <a:off x="3378395" y="500811"/>
            <a:ext cx="5406568" cy="5493764"/>
          </a:xfrm>
          <a:prstGeom prst="rect">
            <a:avLst/>
          </a:prstGeom>
          <a:noFill/>
          <a:ln w="12700" cap="flat" cmpd="sng">
            <a:solidFill>
              <a:srgbClr val="157359"/>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2"/>
          <p:cNvSpPr txBox="1">
            <a:spLocks noGrp="1"/>
          </p:cNvSpPr>
          <p:nvPr>
            <p:ph type="title"/>
          </p:nvPr>
        </p:nvSpPr>
        <p:spPr>
          <a:xfrm>
            <a:off x="736411" y="234678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a:t>“Right Care, Right Place – Patient, System and Environmental Wins”</a:t>
            </a:r>
            <a:endParaRPr/>
          </a:p>
        </p:txBody>
      </p:sp>
      <p:sp>
        <p:nvSpPr>
          <p:cNvPr id="391" name="Google Shape;391;p22"/>
          <p:cNvSpPr txBox="1"/>
          <p:nvPr/>
        </p:nvSpPr>
        <p:spPr>
          <a:xfrm>
            <a:off x="557784" y="5157216"/>
            <a:ext cx="558698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lt1"/>
                </a:solidFill>
                <a:latin typeface="Calibri"/>
                <a:ea typeface="Calibri"/>
                <a:cs typeface="Calibri"/>
                <a:sym typeface="Calibri"/>
              </a:rPr>
              <a:t>Renfrewshire Care Home Nursing Support Team</a:t>
            </a:r>
            <a:r>
              <a:rPr lang="en-GB" sz="1800" b="1">
                <a:solidFill>
                  <a:schemeClr val="lt1"/>
                </a:solidFill>
                <a:latin typeface="Calibri"/>
                <a:ea typeface="Calibri"/>
                <a:cs typeface="Calibri"/>
                <a:sym typeface="Calibri"/>
              </a:rPr>
              <a:t> </a:t>
            </a:r>
            <a:endParaRPr/>
          </a:p>
          <a:p>
            <a:pPr marL="0" marR="0" lvl="0" indent="0" algn="l" rtl="0">
              <a:spcBef>
                <a:spcPts val="0"/>
              </a:spcBef>
              <a:spcAft>
                <a:spcPts val="0"/>
              </a:spcAft>
              <a:buNone/>
            </a:pPr>
            <a:r>
              <a:rPr lang="en-GB" sz="2000" b="1">
                <a:solidFill>
                  <a:schemeClr val="lt1"/>
                </a:solidFill>
                <a:latin typeface="Calibri"/>
                <a:ea typeface="Calibri"/>
                <a:cs typeface="Calibri"/>
                <a:sym typeface="Calibri"/>
              </a:rPr>
              <a:t>Linda Bias- Lead ANP</a:t>
            </a:r>
            <a:endParaRPr/>
          </a:p>
          <a:p>
            <a:pPr marL="0" marR="0" lvl="0" indent="0" algn="l" rtl="0">
              <a:spcBef>
                <a:spcPts val="0"/>
              </a:spcBef>
              <a:spcAft>
                <a:spcPts val="0"/>
              </a:spcAft>
              <a:buNone/>
            </a:pPr>
            <a:r>
              <a:rPr lang="en-GB" sz="2000" b="1">
                <a:solidFill>
                  <a:schemeClr val="lt1"/>
                </a:solidFill>
                <a:latin typeface="Calibri"/>
                <a:ea typeface="Calibri"/>
                <a:cs typeface="Calibri"/>
                <a:sym typeface="Calibri"/>
              </a:rPr>
              <a:t>NHS Scotland Event</a:t>
            </a:r>
            <a:endParaRPr/>
          </a:p>
          <a:p>
            <a:pPr marL="0" marR="0" lvl="0" indent="0" algn="l" rtl="0">
              <a:spcBef>
                <a:spcPts val="0"/>
              </a:spcBef>
              <a:spcAft>
                <a:spcPts val="0"/>
              </a:spcAft>
              <a:buNone/>
            </a:pPr>
            <a:r>
              <a:rPr lang="en-GB" sz="2000" b="1">
                <a:solidFill>
                  <a:schemeClr val="lt1"/>
                </a:solidFill>
                <a:latin typeface="Calibri"/>
                <a:ea typeface="Calibri"/>
                <a:cs typeface="Calibri"/>
                <a:sym typeface="Calibri"/>
              </a:rPr>
              <a:t>10</a:t>
            </a:r>
            <a:r>
              <a:rPr lang="en-GB" sz="2000" b="1" baseline="30000">
                <a:solidFill>
                  <a:schemeClr val="lt1"/>
                </a:solidFill>
                <a:latin typeface="Calibri"/>
                <a:ea typeface="Calibri"/>
                <a:cs typeface="Calibri"/>
                <a:sym typeface="Calibri"/>
              </a:rPr>
              <a:t>th</a:t>
            </a:r>
            <a:r>
              <a:rPr lang="en-GB" sz="2000" b="1">
                <a:solidFill>
                  <a:schemeClr val="lt1"/>
                </a:solidFill>
                <a:latin typeface="Calibri"/>
                <a:ea typeface="Calibri"/>
                <a:cs typeface="Calibri"/>
                <a:sym typeface="Calibri"/>
              </a:rPr>
              <a:t> June 2024</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Background</a:t>
            </a:r>
            <a:endParaRPr/>
          </a:p>
        </p:txBody>
      </p:sp>
      <p:pic>
        <p:nvPicPr>
          <p:cNvPr id="398" name="Google Shape;398;p23" descr="Quote by Louie Herron: &quot;Everything begins at the beginning,"/>
          <p:cNvPicPr preferRelativeResize="0">
            <a:picLocks noGrp="1"/>
          </p:cNvPicPr>
          <p:nvPr>
            <p:ph type="body" idx="1"/>
          </p:nvPr>
        </p:nvPicPr>
        <p:blipFill rotWithShape="1">
          <a:blip r:embed="rId3">
            <a:alphaModFix/>
          </a:blip>
          <a:srcRect b="23919"/>
          <a:stretch/>
        </p:blipFill>
        <p:spPr>
          <a:xfrm>
            <a:off x="497840" y="1870841"/>
            <a:ext cx="4999070" cy="3268718"/>
          </a:xfrm>
          <a:prstGeom prst="rect">
            <a:avLst/>
          </a:prstGeom>
          <a:noFill/>
          <a:ln>
            <a:noFill/>
          </a:ln>
        </p:spPr>
      </p:pic>
      <p:sp>
        <p:nvSpPr>
          <p:cNvPr id="399" name="Google Shape;399;p23"/>
          <p:cNvSpPr/>
          <p:nvPr/>
        </p:nvSpPr>
        <p:spPr>
          <a:xfrm>
            <a:off x="5707116" y="1771563"/>
            <a:ext cx="56466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23"/>
          <p:cNvSpPr/>
          <p:nvPr/>
        </p:nvSpPr>
        <p:spPr>
          <a:xfrm>
            <a:off x="6522980" y="1870841"/>
            <a:ext cx="4014953" cy="34163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GB" sz="1800" b="1" dirty="0">
                <a:solidFill>
                  <a:srgbClr val="000000"/>
                </a:solidFill>
                <a:latin typeface="Calibri"/>
                <a:ea typeface="Calibri"/>
                <a:cs typeface="Calibri"/>
                <a:sym typeface="Calibri"/>
              </a:rPr>
              <a:t>Renfrewshire population approx.  177,257 </a:t>
            </a:r>
            <a:endParaRPr dirty="0"/>
          </a:p>
          <a:p>
            <a:pPr marL="0" marR="0" lvl="0" indent="0" algn="l" rtl="0">
              <a:spcBef>
                <a:spcPts val="0"/>
              </a:spcBef>
              <a:spcAft>
                <a:spcPts val="0"/>
              </a:spcAft>
              <a:buNone/>
            </a:pPr>
            <a:endParaRPr sz="1800" b="1"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GB" sz="1800" b="1" dirty="0">
                <a:solidFill>
                  <a:srgbClr val="000000"/>
                </a:solidFill>
                <a:latin typeface="Calibri"/>
                <a:ea typeface="Calibri"/>
                <a:cs typeface="Calibri"/>
                <a:sym typeface="Calibri"/>
              </a:rPr>
              <a:t>Renfrewshire HSCP 16 Nursing and 8 Residential Care Homes</a:t>
            </a:r>
            <a:endParaRPr dirty="0"/>
          </a:p>
          <a:p>
            <a:pPr marL="0" marR="0" lvl="0" indent="0" algn="l" rtl="0">
              <a:spcBef>
                <a:spcPts val="0"/>
              </a:spcBef>
              <a:spcAft>
                <a:spcPts val="0"/>
              </a:spcAft>
              <a:buNone/>
            </a:pPr>
            <a:endParaRPr sz="1800" b="1"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GB" sz="1800" b="1" dirty="0">
                <a:solidFill>
                  <a:srgbClr val="000000"/>
                </a:solidFill>
                <a:latin typeface="Calibri"/>
                <a:ea typeface="Calibri"/>
                <a:cs typeface="Calibri"/>
                <a:sym typeface="Calibri"/>
              </a:rPr>
              <a:t>Primary Care Improvement Plan Funding</a:t>
            </a:r>
            <a:endParaRPr dirty="0"/>
          </a:p>
          <a:p>
            <a:pPr marL="0" marR="0" lvl="0" indent="0" algn="l" rtl="0">
              <a:spcBef>
                <a:spcPts val="0"/>
              </a:spcBef>
              <a:spcAft>
                <a:spcPts val="0"/>
              </a:spcAft>
              <a:buNone/>
            </a:pPr>
            <a:endParaRPr sz="1800" b="1"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GB" sz="1800" b="1" dirty="0">
                <a:solidFill>
                  <a:srgbClr val="000000"/>
                </a:solidFill>
                <a:latin typeface="Calibri"/>
                <a:ea typeface="Calibri"/>
                <a:cs typeface="Calibri"/>
                <a:sym typeface="Calibri"/>
              </a:rPr>
              <a:t>Development of Renfrewshire Care Home Nursing Support team</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Local and National Drivers</a:t>
            </a:r>
            <a:endParaRPr/>
          </a:p>
        </p:txBody>
      </p:sp>
      <p:sp>
        <p:nvSpPr>
          <p:cNvPr id="407" name="Google Shape;407;p24"/>
          <p:cNvSpPr txBox="1">
            <a:spLocks noGrp="1"/>
          </p:cNvSpPr>
          <p:nvPr>
            <p:ph type="body" idx="1"/>
          </p:nvPr>
        </p:nvSpPr>
        <p:spPr>
          <a:xfrm>
            <a:off x="710371" y="1826874"/>
            <a:ext cx="6316718" cy="412005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GB" sz="1800" b="1"/>
              <a:t>Renfrewshire Strategic Plan</a:t>
            </a:r>
            <a:endParaRPr/>
          </a:p>
          <a:p>
            <a:pPr marL="228600" lvl="0" indent="-228600" algn="l" rtl="0">
              <a:lnSpc>
                <a:spcPct val="90000"/>
              </a:lnSpc>
              <a:spcBef>
                <a:spcPts val="1000"/>
              </a:spcBef>
              <a:spcAft>
                <a:spcPts val="0"/>
              </a:spcAft>
              <a:buClr>
                <a:schemeClr val="dk1"/>
              </a:buClr>
              <a:buSzPts val="1800"/>
              <a:buChar char="•"/>
            </a:pPr>
            <a:r>
              <a:rPr lang="en-GB" sz="1800" b="1"/>
              <a:t>My Health, My Care, My Home</a:t>
            </a:r>
            <a:endParaRPr/>
          </a:p>
          <a:p>
            <a:pPr marL="228600" lvl="0" indent="-228600" algn="l" rtl="0">
              <a:lnSpc>
                <a:spcPct val="90000"/>
              </a:lnSpc>
              <a:spcBef>
                <a:spcPts val="1000"/>
              </a:spcBef>
              <a:spcAft>
                <a:spcPts val="0"/>
              </a:spcAft>
              <a:buClr>
                <a:schemeClr val="dk1"/>
              </a:buClr>
              <a:buSzPts val="1800"/>
              <a:buChar char="•"/>
            </a:pPr>
            <a:r>
              <a:rPr lang="en-GB" sz="1800" b="1"/>
              <a:t>Right care, right place, right time</a:t>
            </a:r>
            <a:endParaRPr/>
          </a:p>
          <a:p>
            <a:pPr marL="228600" lvl="0" indent="-228600" algn="l" rtl="0">
              <a:lnSpc>
                <a:spcPct val="90000"/>
              </a:lnSpc>
              <a:spcBef>
                <a:spcPts val="1000"/>
              </a:spcBef>
              <a:spcAft>
                <a:spcPts val="0"/>
              </a:spcAft>
              <a:buClr>
                <a:schemeClr val="dk1"/>
              </a:buClr>
              <a:buSzPts val="1800"/>
              <a:buChar char="•"/>
            </a:pPr>
            <a:r>
              <a:rPr lang="en-GB" sz="1800" b="1"/>
              <a:t>Palliative Care Strategic Plan</a:t>
            </a:r>
            <a:endParaRPr/>
          </a:p>
          <a:p>
            <a:pPr marL="228600" lvl="0" indent="-228600" algn="l" rtl="0">
              <a:lnSpc>
                <a:spcPct val="90000"/>
              </a:lnSpc>
              <a:spcBef>
                <a:spcPts val="1000"/>
              </a:spcBef>
              <a:spcAft>
                <a:spcPts val="0"/>
              </a:spcAft>
              <a:buClr>
                <a:schemeClr val="dk1"/>
              </a:buClr>
              <a:buSzPts val="1800"/>
              <a:buChar char="•"/>
            </a:pPr>
            <a:r>
              <a:rPr lang="en-GB" sz="1800" b="1"/>
              <a:t>What Matters to Me</a:t>
            </a:r>
            <a:endParaRPr/>
          </a:p>
          <a:p>
            <a:pPr marL="228600" lvl="0" indent="-228600" algn="l" rtl="0">
              <a:lnSpc>
                <a:spcPct val="90000"/>
              </a:lnSpc>
              <a:spcBef>
                <a:spcPts val="1000"/>
              </a:spcBef>
              <a:spcAft>
                <a:spcPts val="0"/>
              </a:spcAft>
              <a:buClr>
                <a:schemeClr val="dk1"/>
              </a:buClr>
              <a:buSzPts val="1800"/>
              <a:buChar char="•"/>
            </a:pPr>
            <a:r>
              <a:rPr lang="en-GB" sz="1800" b="1"/>
              <a:t>Facing the Future Together</a:t>
            </a:r>
            <a:endParaRPr/>
          </a:p>
          <a:p>
            <a:pPr marL="228600" lvl="0" indent="-228600" algn="l" rtl="0">
              <a:lnSpc>
                <a:spcPct val="90000"/>
              </a:lnSpc>
              <a:spcBef>
                <a:spcPts val="1000"/>
              </a:spcBef>
              <a:spcAft>
                <a:spcPts val="0"/>
              </a:spcAft>
              <a:buClr>
                <a:schemeClr val="dk1"/>
              </a:buClr>
              <a:buSzPts val="1800"/>
              <a:buChar char="•"/>
            </a:pPr>
            <a:r>
              <a:rPr lang="en-GB" sz="1800" b="1"/>
              <a:t>Frailty at the Front Door</a:t>
            </a:r>
            <a:endParaRPr/>
          </a:p>
          <a:p>
            <a:pPr marL="228600" lvl="0" indent="-228600" algn="l" rtl="0">
              <a:lnSpc>
                <a:spcPct val="90000"/>
              </a:lnSpc>
              <a:spcBef>
                <a:spcPts val="1000"/>
              </a:spcBef>
              <a:spcAft>
                <a:spcPts val="0"/>
              </a:spcAft>
              <a:buClr>
                <a:schemeClr val="dk1"/>
              </a:buClr>
              <a:buSzPts val="1800"/>
              <a:buChar char="•"/>
            </a:pPr>
            <a:r>
              <a:rPr lang="en-GB" sz="1800" b="1"/>
              <a:t>NHSGGC Unscheduled Care Delivery Plan</a:t>
            </a:r>
            <a:endParaRPr/>
          </a:p>
          <a:p>
            <a:pPr marL="228600" lvl="0" indent="-50800" algn="ctr"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408" name="Google Shape;408;p24" descr="My Health – My Care – My Home"/>
          <p:cNvSpPr/>
          <p:nvPr/>
        </p:nvSpPr>
        <p:spPr>
          <a:xfrm>
            <a:off x="155575" y="-144463"/>
            <a:ext cx="164281"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9" name="Google Shape;409;p24"/>
          <p:cNvPicPr preferRelativeResize="0"/>
          <p:nvPr/>
        </p:nvPicPr>
        <p:blipFill rotWithShape="1">
          <a:blip r:embed="rId3">
            <a:alphaModFix/>
          </a:blip>
          <a:srcRect/>
          <a:stretch/>
        </p:blipFill>
        <p:spPr>
          <a:xfrm>
            <a:off x="7367374" y="1888131"/>
            <a:ext cx="3376420" cy="3472626"/>
          </a:xfrm>
          <a:prstGeom prst="rect">
            <a:avLst/>
          </a:prstGeom>
          <a:noFill/>
          <a:ln w="31750" cap="flat" cmpd="sng">
            <a:solidFill>
              <a:srgbClr val="0070C0"/>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5"/>
          <p:cNvSpPr txBox="1">
            <a:spLocks noGrp="1"/>
          </p:cNvSpPr>
          <p:nvPr>
            <p:ph type="title"/>
          </p:nvPr>
        </p:nvSpPr>
        <p:spPr>
          <a:xfrm>
            <a:off x="838200" y="643188"/>
            <a:ext cx="9659112" cy="76944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4400"/>
              <a:buFont typeface="Calibri"/>
              <a:buNone/>
            </a:pPr>
            <a:r>
              <a:rPr lang="en-GB" b="1" i="0" strike="noStrike" cap="none">
                <a:solidFill>
                  <a:schemeClr val="dk1"/>
                </a:solidFill>
              </a:rPr>
              <a:t>Current Service Model</a:t>
            </a:r>
            <a:endParaRPr b="1" i="0" strike="noStrike" cap="none">
              <a:solidFill>
                <a:schemeClr val="dk1"/>
              </a:solidFill>
            </a:endParaRPr>
          </a:p>
        </p:txBody>
      </p:sp>
      <p:pic>
        <p:nvPicPr>
          <p:cNvPr id="416" name="Google Shape;416;p25" descr="Focus Current Situation Concept Present Wording Stock Photo 2193525163 ..."/>
          <p:cNvPicPr preferRelativeResize="0">
            <a:picLocks noGrp="1"/>
          </p:cNvPicPr>
          <p:nvPr>
            <p:ph type="body" idx="1"/>
          </p:nvPr>
        </p:nvPicPr>
        <p:blipFill rotWithShape="1">
          <a:blip r:embed="rId3">
            <a:alphaModFix/>
          </a:blip>
          <a:srcRect t="-1149" b="9412"/>
          <a:stretch/>
        </p:blipFill>
        <p:spPr>
          <a:xfrm>
            <a:off x="1099658" y="1906872"/>
            <a:ext cx="4036696" cy="4198531"/>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417" name="Google Shape;417;p25"/>
          <p:cNvSpPr/>
          <p:nvPr/>
        </p:nvSpPr>
        <p:spPr>
          <a:xfrm>
            <a:off x="5578890" y="1906872"/>
            <a:ext cx="546748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25"/>
          <p:cNvSpPr txBox="1"/>
          <p:nvPr/>
        </p:nvSpPr>
        <p:spPr>
          <a:xfrm>
            <a:off x="5963731" y="2319086"/>
            <a:ext cx="5821151"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Renfrewshire Care Home Nursing Support Team:</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   1 Lead Advanced Nurse Practitioner (ANP)</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   5 ANPs</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   3 Trainee ANPs, </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   1 Practice Development Nurse </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   4 Care Home Liaison Nurses (band 6)</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   2 Band 5 Nurses</a:t>
            </a:r>
            <a:endParaRPr/>
          </a:p>
          <a:p>
            <a:pPr marL="0" marR="0" lvl="0" indent="0" algn="l" rtl="0">
              <a:spcBef>
                <a:spcPts val="0"/>
              </a:spcBef>
              <a:spcAft>
                <a:spcPts val="0"/>
              </a:spcAft>
              <a:buNone/>
            </a:pPr>
            <a:r>
              <a:rPr lang="en-GB" sz="1800" b="1">
                <a:solidFill>
                  <a:schemeClr val="dk1"/>
                </a:solidFill>
                <a:latin typeface="Calibri"/>
                <a:ea typeface="Calibri"/>
                <a:cs typeface="Calibri"/>
                <a:sym typeface="Calibri"/>
              </a:rPr>
              <a:t> Providing a model of both Scheduled and Unscheduled Care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6"/>
          <p:cNvSpPr txBox="1">
            <a:spLocks noGrp="1"/>
          </p:cNvSpPr>
          <p:nvPr>
            <p:ph type="title"/>
          </p:nvPr>
        </p:nvSpPr>
        <p:spPr>
          <a:xfrm>
            <a:off x="1030014" y="545301"/>
            <a:ext cx="956441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Service Improvement</a:t>
            </a:r>
            <a:endParaRPr/>
          </a:p>
        </p:txBody>
      </p:sp>
      <p:sp>
        <p:nvSpPr>
          <p:cNvPr id="425" name="Google Shape;425;p26"/>
          <p:cNvSpPr txBox="1"/>
          <p:nvPr/>
        </p:nvSpPr>
        <p:spPr>
          <a:xfrm>
            <a:off x="2359152" y="373989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6" name="Google Shape;426;p26" descr="It Always Seems Impossible Until It's Done Nelson Mandela Inspirational ..."/>
          <p:cNvPicPr preferRelativeResize="0"/>
          <p:nvPr/>
        </p:nvPicPr>
        <p:blipFill rotWithShape="1">
          <a:blip r:embed="rId3">
            <a:alphaModFix/>
          </a:blip>
          <a:srcRect/>
          <a:stretch/>
        </p:blipFill>
        <p:spPr>
          <a:xfrm>
            <a:off x="830318" y="1973768"/>
            <a:ext cx="4087674" cy="371233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427" name="Google Shape;427;p26"/>
          <p:cNvSpPr/>
          <p:nvPr/>
        </p:nvSpPr>
        <p:spPr>
          <a:xfrm>
            <a:off x="5812221" y="1973768"/>
            <a:ext cx="508700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26"/>
          <p:cNvSpPr txBox="1"/>
          <p:nvPr/>
        </p:nvSpPr>
        <p:spPr>
          <a:xfrm>
            <a:off x="5752528" y="2446004"/>
            <a:ext cx="5812221" cy="175432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Innovative, nurse-led service</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Focus on right care at the right time in the right place </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Proactive advice and support and opportunities for teaching and learning </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Collaborative working with wider teams</a:t>
            </a:r>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Joint working with NHSGGC Care Home Collaborative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Case of the week</a:t>
            </a:r>
            <a:endParaRPr/>
          </a:p>
        </p:txBody>
      </p:sp>
      <p:sp>
        <p:nvSpPr>
          <p:cNvPr id="435" name="Google Shape;435;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GB" sz="2600" b="1"/>
              <a:t>91 year old female, care home resident </a:t>
            </a:r>
            <a:endParaRPr/>
          </a:p>
          <a:p>
            <a:pPr marL="228600" lvl="0" indent="-228600" algn="l" rtl="0">
              <a:lnSpc>
                <a:spcPct val="90000"/>
              </a:lnSpc>
              <a:spcBef>
                <a:spcPts val="1000"/>
              </a:spcBef>
              <a:spcAft>
                <a:spcPts val="0"/>
              </a:spcAft>
              <a:buClr>
                <a:schemeClr val="dk1"/>
              </a:buClr>
              <a:buSzPct val="100000"/>
              <a:buChar char="•"/>
            </a:pPr>
            <a:r>
              <a:rPr lang="en-GB" sz="2600" b="1"/>
              <a:t>PMH Atrial Fibrillation, alzheimers, frailty</a:t>
            </a:r>
            <a:endParaRPr/>
          </a:p>
          <a:p>
            <a:pPr marL="228600" lvl="0" indent="-228600" algn="l" rtl="0">
              <a:lnSpc>
                <a:spcPct val="90000"/>
              </a:lnSpc>
              <a:spcBef>
                <a:spcPts val="1000"/>
              </a:spcBef>
              <a:spcAft>
                <a:spcPts val="0"/>
              </a:spcAft>
              <a:buClr>
                <a:schemeClr val="dk1"/>
              </a:buClr>
              <a:buSzPct val="100000"/>
              <a:buChar char="•"/>
            </a:pPr>
            <a:r>
              <a:rPr lang="en-GB" sz="2600" b="1"/>
              <a:t>GP had discontinued all oral medication due to increased frailty and deterioration </a:t>
            </a:r>
            <a:endParaRPr/>
          </a:p>
          <a:p>
            <a:pPr marL="228600" lvl="0" indent="-228600" algn="l" rtl="0">
              <a:lnSpc>
                <a:spcPct val="90000"/>
              </a:lnSpc>
              <a:spcBef>
                <a:spcPts val="1000"/>
              </a:spcBef>
              <a:spcAft>
                <a:spcPts val="0"/>
              </a:spcAft>
              <a:buClr>
                <a:schemeClr val="dk1"/>
              </a:buClr>
              <a:buSzPct val="100000"/>
              <a:buChar char="•"/>
            </a:pPr>
            <a:r>
              <a:rPr lang="en-GB" sz="2600" b="1"/>
              <a:t>Presenting Complaint- 2 day history of swelling, red area discolouration, firmness and pain to right lower calf. </a:t>
            </a:r>
            <a:endParaRPr/>
          </a:p>
          <a:p>
            <a:pPr marL="228600" lvl="0" indent="-228600" algn="l" rtl="0">
              <a:lnSpc>
                <a:spcPct val="90000"/>
              </a:lnSpc>
              <a:spcBef>
                <a:spcPts val="1000"/>
              </a:spcBef>
              <a:spcAft>
                <a:spcPts val="0"/>
              </a:spcAft>
              <a:buClr>
                <a:schemeClr val="dk1"/>
              </a:buClr>
              <a:buSzPct val="100000"/>
              <a:buChar char="•"/>
            </a:pPr>
            <a:r>
              <a:rPr lang="en-GB" sz="2600" b="1"/>
              <a:t>Deep venous thrombosis and frailty</a:t>
            </a:r>
            <a:endParaRPr/>
          </a:p>
          <a:p>
            <a:pPr marL="228600" lvl="0" indent="-228600" algn="l" rtl="0">
              <a:lnSpc>
                <a:spcPct val="90000"/>
              </a:lnSpc>
              <a:spcBef>
                <a:spcPts val="1000"/>
              </a:spcBef>
              <a:spcAft>
                <a:spcPts val="0"/>
              </a:spcAft>
              <a:buClr>
                <a:schemeClr val="dk1"/>
              </a:buClr>
              <a:buSzPct val="100000"/>
              <a:buChar char="•"/>
            </a:pPr>
            <a:r>
              <a:rPr lang="en-GB" sz="2600" b="1"/>
              <a:t>MDT working with local COTE consultant</a:t>
            </a:r>
            <a:endParaRPr/>
          </a:p>
          <a:p>
            <a:pPr marL="228600" lvl="0" indent="-228600" algn="l" rtl="0">
              <a:lnSpc>
                <a:spcPct val="90000"/>
              </a:lnSpc>
              <a:spcBef>
                <a:spcPts val="1000"/>
              </a:spcBef>
              <a:spcAft>
                <a:spcPts val="0"/>
              </a:spcAft>
              <a:buClr>
                <a:schemeClr val="dk1"/>
              </a:buClr>
              <a:buSzPct val="100000"/>
              <a:buChar char="•"/>
            </a:pPr>
            <a:r>
              <a:rPr lang="en-GB" sz="2600" b="1"/>
              <a:t>Resident restarted on edoxaban (dosage as per guidance  for DVT treatment) and remained within the care home setting</a:t>
            </a:r>
            <a:endParaRPr/>
          </a:p>
          <a:p>
            <a:pPr marL="228600" lvl="0" indent="-228600" algn="l" rtl="0">
              <a:lnSpc>
                <a:spcPct val="90000"/>
              </a:lnSpc>
              <a:spcBef>
                <a:spcPts val="1000"/>
              </a:spcBef>
              <a:spcAft>
                <a:spcPts val="0"/>
              </a:spcAft>
              <a:buClr>
                <a:schemeClr val="dk1"/>
              </a:buClr>
              <a:buSzPct val="100000"/>
              <a:buChar char="•"/>
            </a:pPr>
            <a:r>
              <a:rPr lang="en-GB" sz="2600" b="1"/>
              <a:t>Conveyance to hospital was prevented</a:t>
            </a: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pic>
        <p:nvPicPr>
          <p:cNvPr id="436" name="Google Shape;436;p27" descr="Free vector stethoscope as symbol of good health"/>
          <p:cNvPicPr preferRelativeResize="0"/>
          <p:nvPr/>
        </p:nvPicPr>
        <p:blipFill rotWithShape="1">
          <a:blip r:embed="rId3">
            <a:alphaModFix/>
          </a:blip>
          <a:srcRect/>
          <a:stretch/>
        </p:blipFill>
        <p:spPr>
          <a:xfrm>
            <a:off x="5087007" y="352835"/>
            <a:ext cx="4897820" cy="11396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GB" sz="4000" b="1">
                <a:latin typeface="Calibri"/>
                <a:ea typeface="Calibri"/>
                <a:cs typeface="Calibri"/>
                <a:sym typeface="Calibri"/>
              </a:rPr>
              <a:t>          		Data Collection- CB4YC</a:t>
            </a:r>
            <a:endParaRPr/>
          </a:p>
        </p:txBody>
      </p:sp>
      <p:pic>
        <p:nvPicPr>
          <p:cNvPr id="443" name="Google Shape;443;p28"/>
          <p:cNvPicPr preferRelativeResize="0">
            <a:picLocks noGrp="1"/>
          </p:cNvPicPr>
          <p:nvPr>
            <p:ph type="body" idx="1"/>
          </p:nvPr>
        </p:nvPicPr>
        <p:blipFill rotWithShape="1">
          <a:blip r:embed="rId3">
            <a:alphaModFix/>
          </a:blip>
          <a:srcRect/>
          <a:stretch/>
        </p:blipFill>
        <p:spPr>
          <a:xfrm>
            <a:off x="1023863" y="1774772"/>
            <a:ext cx="6122468" cy="397031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444" name="Google Shape;444;p28"/>
          <p:cNvSpPr txBox="1"/>
          <p:nvPr/>
        </p:nvSpPr>
        <p:spPr>
          <a:xfrm>
            <a:off x="7914290" y="2144104"/>
            <a:ext cx="3888828"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Call Before You Convey Pathway</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Data from Jan 23 to March 24</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Test of Change over 7 days</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96% non conveyance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Moving Forward to the Future</a:t>
            </a:r>
            <a:endParaRPr/>
          </a:p>
        </p:txBody>
      </p:sp>
      <p:pic>
        <p:nvPicPr>
          <p:cNvPr id="451" name="Google Shape;451;p29" descr="T. S. Eliot Quote: “If you do not push the boundaries, you will never ..."/>
          <p:cNvPicPr preferRelativeResize="0">
            <a:picLocks noGrp="1"/>
          </p:cNvPicPr>
          <p:nvPr>
            <p:ph type="body" idx="1"/>
          </p:nvPr>
        </p:nvPicPr>
        <p:blipFill rotWithShape="1">
          <a:blip r:embed="rId3">
            <a:alphaModFix/>
          </a:blip>
          <a:srcRect/>
          <a:stretch/>
        </p:blipFill>
        <p:spPr>
          <a:xfrm>
            <a:off x="838200" y="1865375"/>
            <a:ext cx="6705940" cy="3772091"/>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452" name="Google Shape;452;p29" descr="&quot;What's Next? Jed Bartlet West Wing Quote&quot; Photographic Print by ..."/>
          <p:cNvPicPr preferRelativeResize="0"/>
          <p:nvPr/>
        </p:nvPicPr>
        <p:blipFill rotWithShape="1">
          <a:blip r:embed="rId4">
            <a:alphaModFix/>
          </a:blip>
          <a:srcRect/>
          <a:stretch/>
        </p:blipFill>
        <p:spPr>
          <a:xfrm>
            <a:off x="8229600" y="2326043"/>
            <a:ext cx="2861441" cy="286144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Right Care, Right Place, Right Time</a:t>
            </a:r>
            <a:endParaRPr/>
          </a:p>
        </p:txBody>
      </p:sp>
      <p:sp>
        <p:nvSpPr>
          <p:cNvPr id="154" name="Google Shape;154;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400"/>
              <a:buFont typeface="Arial"/>
              <a:buChar char="•"/>
            </a:pPr>
            <a:r>
              <a:rPr lang="en-GB" sz="2400" b="1" i="0">
                <a:solidFill>
                  <a:srgbClr val="000000"/>
                </a:solidFill>
                <a:latin typeface="Calibri"/>
                <a:ea typeface="Calibri"/>
                <a:cs typeface="Calibri"/>
                <a:sym typeface="Calibri"/>
              </a:rPr>
              <a:t>Building the National Care Service </a:t>
            </a:r>
            <a:r>
              <a:rPr lang="en-GB" sz="2400" b="0" i="0">
                <a:solidFill>
                  <a:srgbClr val="000000"/>
                </a:solidFill>
                <a:latin typeface="Calibri"/>
                <a:ea typeface="Calibri"/>
                <a:cs typeface="Calibri"/>
                <a:sym typeface="Calibri"/>
              </a:rPr>
              <a:t> </a:t>
            </a:r>
            <a:endParaRPr sz="2400" b="0" i="0">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400"/>
              <a:buFont typeface="Arial"/>
              <a:buChar char="•"/>
            </a:pPr>
            <a:r>
              <a:rPr lang="en-GB" sz="2400" b="1" i="0">
                <a:solidFill>
                  <a:srgbClr val="000000"/>
                </a:solidFill>
                <a:latin typeface="Calibri"/>
                <a:ea typeface="Calibri"/>
                <a:cs typeface="Calibri"/>
                <a:sym typeface="Calibri"/>
              </a:rPr>
              <a:t>A resilient health and social care system</a:t>
            </a:r>
            <a:r>
              <a:rPr lang="en-GB" sz="2400" b="0" i="0">
                <a:solidFill>
                  <a:srgbClr val="000000"/>
                </a:solidFill>
                <a:latin typeface="Calibri"/>
                <a:ea typeface="Calibri"/>
                <a:cs typeface="Calibri"/>
                <a:sym typeface="Calibri"/>
              </a:rPr>
              <a:t> </a:t>
            </a:r>
            <a:endParaRPr sz="2400" b="0" i="0">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400"/>
              <a:buFont typeface="Arial"/>
              <a:buChar char="•"/>
            </a:pPr>
            <a:r>
              <a:rPr lang="en-GB" sz="2400" b="1" i="0">
                <a:solidFill>
                  <a:srgbClr val="000000"/>
                </a:solidFill>
                <a:latin typeface="Calibri"/>
                <a:ea typeface="Calibri"/>
                <a:cs typeface="Calibri"/>
                <a:sym typeface="Calibri"/>
              </a:rPr>
              <a:t>Climate change and health services</a:t>
            </a:r>
            <a:r>
              <a:rPr lang="en-GB" sz="2400" b="0" i="0">
                <a:solidFill>
                  <a:srgbClr val="000000"/>
                </a:solidFill>
                <a:latin typeface="Calibri"/>
                <a:ea typeface="Calibri"/>
                <a:cs typeface="Calibri"/>
                <a:sym typeface="Calibri"/>
              </a:rPr>
              <a:t> </a:t>
            </a:r>
            <a:endParaRPr sz="2400" b="0" i="0">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400"/>
              <a:buFont typeface="Arial"/>
              <a:buChar char="•"/>
            </a:pPr>
            <a:r>
              <a:rPr lang="en-GB" sz="2400" b="1" i="0">
                <a:solidFill>
                  <a:srgbClr val="000000"/>
                </a:solidFill>
                <a:latin typeface="Calibri"/>
                <a:ea typeface="Calibri"/>
                <a:cs typeface="Calibri"/>
                <a:sym typeface="Calibri"/>
              </a:rPr>
              <a:t>Innovation and future paths</a:t>
            </a:r>
            <a:r>
              <a:rPr lang="en-GB" sz="2400" b="0" i="0">
                <a:solidFill>
                  <a:srgbClr val="000000"/>
                </a:solidFill>
                <a:latin typeface="Calibri"/>
                <a:ea typeface="Calibri"/>
                <a:cs typeface="Calibri"/>
                <a:sym typeface="Calibri"/>
              </a:rPr>
              <a:t> </a:t>
            </a:r>
            <a:endParaRPr sz="2400" b="0" i="0">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400"/>
              <a:buFont typeface="Arial"/>
              <a:buChar char="•"/>
            </a:pPr>
            <a:r>
              <a:rPr lang="en-GB" sz="2400" b="1" i="0">
                <a:solidFill>
                  <a:srgbClr val="000000"/>
                </a:solidFill>
                <a:latin typeface="Calibri"/>
                <a:ea typeface="Calibri"/>
                <a:cs typeface="Calibri"/>
                <a:sym typeface="Calibri"/>
              </a:rPr>
              <a:t>Quality, Values &amp; Experience</a:t>
            </a:r>
            <a:r>
              <a:rPr lang="en-GB" sz="2400" b="0" i="0">
                <a:solidFill>
                  <a:srgbClr val="000000"/>
                </a:solidFill>
                <a:latin typeface="Calibri"/>
                <a:ea typeface="Calibri"/>
                <a:cs typeface="Calibri"/>
                <a:sym typeface="Calibri"/>
              </a:rPr>
              <a:t>  </a:t>
            </a:r>
            <a:endParaRPr sz="2400" b="0" i="0">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400"/>
              <a:buFont typeface="Arial"/>
              <a:buChar char="•"/>
            </a:pPr>
            <a:r>
              <a:rPr lang="en-GB" sz="2400" b="1" i="0">
                <a:solidFill>
                  <a:srgbClr val="000000"/>
                </a:solidFill>
                <a:latin typeface="Calibri"/>
                <a:ea typeface="Calibri"/>
                <a:cs typeface="Calibri"/>
                <a:sym typeface="Calibri"/>
              </a:rPr>
              <a:t>Sustainable Care: Value Based Health &amp; Care</a:t>
            </a:r>
            <a:r>
              <a:rPr lang="en-GB" sz="2400" b="0" i="0">
                <a:solidFill>
                  <a:srgbClr val="000000"/>
                </a:solidFill>
                <a:latin typeface="Calibri"/>
                <a:ea typeface="Calibri"/>
                <a:cs typeface="Calibri"/>
                <a:sym typeface="Calibri"/>
              </a:rPr>
              <a:t> </a:t>
            </a:r>
            <a:endParaRPr sz="2400" b="0" i="0">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400"/>
              <a:buFont typeface="Arial"/>
              <a:buChar char="•"/>
            </a:pPr>
            <a:r>
              <a:rPr lang="en-GB" sz="2400" b="1" i="0">
                <a:solidFill>
                  <a:srgbClr val="000000"/>
                </a:solidFill>
                <a:latin typeface="Calibri"/>
                <a:ea typeface="Calibri"/>
                <a:cs typeface="Calibri"/>
                <a:sym typeface="Calibri"/>
              </a:rPr>
              <a:t>Cross cutting themes – </a:t>
            </a:r>
            <a:r>
              <a:rPr lang="en-GB" sz="2400" b="0" i="0">
                <a:solidFill>
                  <a:srgbClr val="000000"/>
                </a:solidFill>
                <a:latin typeface="Calibri"/>
                <a:ea typeface="Calibri"/>
                <a:cs typeface="Calibri"/>
                <a:sym typeface="Calibri"/>
              </a:rPr>
              <a:t>integration, sustainability and innovation </a:t>
            </a:r>
            <a:endParaRPr sz="2400" b="0" i="0">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Thank You</a:t>
            </a:r>
            <a:endParaRPr/>
          </a:p>
        </p:txBody>
      </p:sp>
      <p:pic>
        <p:nvPicPr>
          <p:cNvPr id="459" name="Google Shape;459;p30" descr="School Clipart-student surrounded by ..."/>
          <p:cNvPicPr preferRelativeResize="0">
            <a:picLocks noGrp="1"/>
          </p:cNvPicPr>
          <p:nvPr>
            <p:ph type="body" idx="1"/>
          </p:nvPr>
        </p:nvPicPr>
        <p:blipFill rotWithShape="1">
          <a:blip r:embed="rId3">
            <a:alphaModFix/>
          </a:blip>
          <a:srcRect/>
          <a:stretch/>
        </p:blipFill>
        <p:spPr>
          <a:xfrm>
            <a:off x="3630168" y="1956816"/>
            <a:ext cx="4325112" cy="354787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1"/>
          <p:cNvSpPr txBox="1">
            <a:spLocks noGrp="1"/>
          </p:cNvSpPr>
          <p:nvPr>
            <p:ph type="title"/>
          </p:nvPr>
        </p:nvSpPr>
        <p:spPr>
          <a:xfrm>
            <a:off x="708491" y="324024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GB"/>
              <a:t>3 Horizons </a:t>
            </a:r>
            <a:br>
              <a:rPr lang="en-GB"/>
            </a:br>
            <a:br>
              <a:rPr lang="en-GB"/>
            </a:br>
            <a:r>
              <a:rPr lang="en-GB"/>
              <a:t>Group Discussion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32"/>
          <p:cNvPicPr preferRelativeResize="0"/>
          <p:nvPr/>
        </p:nvPicPr>
        <p:blipFill rotWithShape="1">
          <a:blip r:embed="rId3">
            <a:alphaModFix/>
          </a:blip>
          <a:srcRect l="3605" t="4762" r="3397" b="10608"/>
          <a:stretch/>
        </p:blipFill>
        <p:spPr>
          <a:xfrm>
            <a:off x="367947" y="405441"/>
            <a:ext cx="9621476" cy="60471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References</a:t>
            </a:r>
            <a:endParaRPr/>
          </a:p>
        </p:txBody>
      </p:sp>
      <p:sp>
        <p:nvSpPr>
          <p:cNvPr id="476" name="Google Shape;476;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514350" lvl="0" indent="-514350" algn="l" rtl="0">
              <a:lnSpc>
                <a:spcPct val="90000"/>
              </a:lnSpc>
              <a:spcBef>
                <a:spcPts val="0"/>
              </a:spcBef>
              <a:spcAft>
                <a:spcPts val="0"/>
              </a:spcAft>
              <a:buClr>
                <a:schemeClr val="dk1"/>
              </a:buClr>
              <a:buSzPct val="100000"/>
              <a:buAutoNum type="arabicPeriod"/>
            </a:pPr>
            <a:r>
              <a:rPr lang="en-GB"/>
              <a:t>Getting the care in the right place, at the right time. 2015. NHS Providers. Available from: </a:t>
            </a:r>
            <a:r>
              <a:rPr lang="en-GB" u="sng">
                <a:solidFill>
                  <a:schemeClr val="hlink"/>
                </a:solidFill>
                <a:hlinkClick r:id="rId3"/>
              </a:rPr>
              <a:t>https://nhsproviders.org/news-blogs/blogs/getting-the-care-in-the-right-place-at-the-right-time</a:t>
            </a:r>
            <a:r>
              <a:rPr lang="en-GB"/>
              <a:t> </a:t>
            </a:r>
            <a:endParaRPr/>
          </a:p>
          <a:p>
            <a:pPr marL="514350" lvl="0" indent="-514350" algn="l" rtl="0">
              <a:lnSpc>
                <a:spcPct val="90000"/>
              </a:lnSpc>
              <a:spcBef>
                <a:spcPts val="1000"/>
              </a:spcBef>
              <a:spcAft>
                <a:spcPts val="0"/>
              </a:spcAft>
              <a:buClr>
                <a:schemeClr val="dk1"/>
              </a:buClr>
              <a:buSzPct val="100000"/>
              <a:buAutoNum type="arabicPeriod"/>
            </a:pPr>
            <a:r>
              <a:rPr lang="en-GB"/>
              <a:t>About urgent and unscheduled care. 2023. Public Health Scotland. Available from: </a:t>
            </a:r>
            <a:r>
              <a:rPr lang="en-GB" u="sng">
                <a:solidFill>
                  <a:schemeClr val="hlink"/>
                </a:solidFill>
                <a:hlinkClick r:id="rId4"/>
              </a:rPr>
              <a:t>https://publichealthscotland.scot/our-areas-of-work/acute-and-emergency-services/urgent-and-unscheduled-care/about-urgent-and-unscheduled-care/overview/redesign-of-urgent-care/</a:t>
            </a:r>
            <a:r>
              <a:rPr lang="en-GB"/>
              <a:t> </a:t>
            </a:r>
            <a:endParaRPr/>
          </a:p>
          <a:p>
            <a:pPr marL="514350" lvl="0" indent="-514350" algn="l" rtl="0">
              <a:lnSpc>
                <a:spcPct val="90000"/>
              </a:lnSpc>
              <a:spcBef>
                <a:spcPts val="1000"/>
              </a:spcBef>
              <a:spcAft>
                <a:spcPts val="0"/>
              </a:spcAft>
              <a:buClr>
                <a:schemeClr val="dk1"/>
              </a:buClr>
              <a:buSzPct val="100000"/>
              <a:buAutoNum type="arabicPeriod"/>
            </a:pPr>
            <a:r>
              <a:rPr lang="en-GB"/>
              <a:t>Yurday, E. 2023. Average CO2 Emissions per Car in the UK. Available from: </a:t>
            </a:r>
            <a:r>
              <a:rPr lang="en-GB" u="sng">
                <a:solidFill>
                  <a:schemeClr val="hlink"/>
                </a:solidFill>
                <a:hlinkClick r:id="rId5"/>
              </a:rPr>
              <a:t>https://www.nimblefins.co.uk/average-co2-emissions-car-uk</a:t>
            </a:r>
            <a:r>
              <a:rPr lang="en-GB"/>
              <a:t> (accessed 29th Nov 2023).</a:t>
            </a:r>
            <a:endParaRPr/>
          </a:p>
          <a:p>
            <a:pPr marL="514350" lvl="0" indent="-514350" algn="l" rtl="0">
              <a:lnSpc>
                <a:spcPct val="90000"/>
              </a:lnSpc>
              <a:spcBef>
                <a:spcPts val="1000"/>
              </a:spcBef>
              <a:spcAft>
                <a:spcPts val="0"/>
              </a:spcAft>
              <a:buClr>
                <a:schemeClr val="dk1"/>
              </a:buClr>
              <a:buSzPct val="100000"/>
              <a:buAutoNum type="arabicPeriod"/>
            </a:pPr>
            <a:r>
              <a:rPr lang="en-GB"/>
              <a:t>Department for Transport. 2022. Transport and environmental statistics 2022. Available from: </a:t>
            </a:r>
            <a:r>
              <a:rPr lang="en-GB" u="sng">
                <a:solidFill>
                  <a:schemeClr val="hlink"/>
                </a:solidFill>
                <a:hlinkClick r:id="rId6"/>
              </a:rPr>
              <a:t>https://www.gov.uk/government/statistics/transport-and-environment-statistics-2022/transport-and-environment-statistics-2022</a:t>
            </a:r>
            <a:r>
              <a:rPr lang="en-GB"/>
              <a:t> (accessed 29th Nov 2023).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3" name="Google Shape;163;p4"/>
          <p:cNvSpPr txBox="1"/>
          <p:nvPr/>
        </p:nvSpPr>
        <p:spPr>
          <a:xfrm>
            <a:off x="3363238" y="2851279"/>
            <a:ext cx="369498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dirty="0">
                <a:solidFill>
                  <a:schemeClr val="dk1"/>
                </a:solidFill>
                <a:latin typeface="Calibri"/>
                <a:ea typeface="Calibri"/>
                <a:cs typeface="Calibri"/>
                <a:sym typeface="Calibri"/>
              </a:rPr>
              <a:t>40 min</a:t>
            </a:r>
            <a:endParaRPr dirty="0"/>
          </a:p>
          <a:p>
            <a:pPr marL="0" marR="0" lvl="0" indent="0" algn="ctr" rtl="0">
              <a:spcBef>
                <a:spcPts val="0"/>
              </a:spcBef>
              <a:spcAft>
                <a:spcPts val="0"/>
              </a:spcAft>
              <a:buNone/>
            </a:pPr>
            <a:r>
              <a:rPr lang="en-GB" sz="2000" b="0" i="0" u="none" strike="noStrike" cap="none" dirty="0">
                <a:solidFill>
                  <a:schemeClr val="dk1"/>
                </a:solidFill>
                <a:latin typeface="Calibri"/>
                <a:ea typeface="Calibri"/>
                <a:cs typeface="Calibri"/>
                <a:sym typeface="Calibri"/>
              </a:rPr>
              <a:t>Speakers (3x 10 mins + Q&amp;A)</a:t>
            </a:r>
            <a:endParaRPr dirty="0"/>
          </a:p>
        </p:txBody>
      </p:sp>
      <p:sp>
        <p:nvSpPr>
          <p:cNvPr id="159" name="Google Shape;15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Session Overview</a:t>
            </a:r>
            <a:endParaRPr/>
          </a:p>
        </p:txBody>
      </p:sp>
      <p:sp>
        <p:nvSpPr>
          <p:cNvPr id="160" name="Google Shape;160;p4"/>
          <p:cNvSpPr txBox="1">
            <a:spLocks noGrp="1"/>
          </p:cNvSpPr>
          <p:nvPr>
            <p:ph type="body" idx="1"/>
          </p:nvPr>
        </p:nvSpPr>
        <p:spPr>
          <a:xfrm>
            <a:off x="-417095" y="1825625"/>
            <a:ext cx="13026190" cy="4351338"/>
          </a:xfrm>
          <a:prstGeom prst="rect">
            <a:avLst/>
          </a:prstGeom>
          <a:noFill/>
          <a:ln>
            <a:noFill/>
          </a:ln>
        </p:spPr>
        <p:txBody>
          <a:bodyPr spcFirstLastPara="1" wrap="square" lIns="91425" tIns="45700" rIns="91425" bIns="45700" anchor="t" anchorCtr="0">
            <a:normAutofit/>
          </a:bodyPr>
          <a:lstStyle/>
          <a:p>
            <a:pPr marL="0" lvl="0" indent="0" algn="ctr" rtl="0">
              <a:lnSpc>
                <a:spcPct val="107000"/>
              </a:lnSpc>
              <a:spcBef>
                <a:spcPts val="0"/>
              </a:spcBef>
              <a:spcAft>
                <a:spcPts val="0"/>
              </a:spcAft>
              <a:buClr>
                <a:schemeClr val="dk1"/>
              </a:buClr>
              <a:buSzPts val="2000"/>
              <a:buNone/>
            </a:pPr>
            <a:endParaRPr sz="2000" dirty="0">
              <a:latin typeface="Arial"/>
              <a:ea typeface="Arial"/>
              <a:cs typeface="Arial"/>
              <a:sym typeface="Arial"/>
            </a:endParaRPr>
          </a:p>
          <a:p>
            <a:pPr marL="0" lvl="0" indent="0" algn="ctr" rtl="0">
              <a:lnSpc>
                <a:spcPct val="107000"/>
              </a:lnSpc>
              <a:spcBef>
                <a:spcPts val="1800"/>
              </a:spcBef>
              <a:spcAft>
                <a:spcPts val="0"/>
              </a:spcAft>
              <a:buClr>
                <a:schemeClr val="dk1"/>
              </a:buClr>
              <a:buSzPts val="2200"/>
              <a:buNone/>
            </a:pPr>
            <a:r>
              <a:rPr lang="en-GB" sz="2200" dirty="0">
                <a:latin typeface="Arial"/>
                <a:ea typeface="Arial"/>
                <a:cs typeface="Arial"/>
                <a:sym typeface="Arial"/>
              </a:rPr>
              <a:t>|__________|______________________________|____________________|_______|</a:t>
            </a:r>
            <a:endParaRPr dirty="0"/>
          </a:p>
          <a:p>
            <a:pPr marL="0" lvl="0" indent="0" algn="ctr" rtl="0">
              <a:lnSpc>
                <a:spcPct val="90000"/>
              </a:lnSpc>
              <a:spcBef>
                <a:spcPts val="1800"/>
              </a:spcBef>
              <a:spcAft>
                <a:spcPts val="0"/>
              </a:spcAft>
              <a:buClr>
                <a:schemeClr val="dk1"/>
              </a:buClr>
              <a:buSzPts val="3200"/>
              <a:buNone/>
            </a:pPr>
            <a:endParaRPr sz="3200" dirty="0"/>
          </a:p>
        </p:txBody>
      </p:sp>
      <p:sp>
        <p:nvSpPr>
          <p:cNvPr id="162" name="Google Shape;162;p4"/>
          <p:cNvSpPr txBox="1"/>
          <p:nvPr/>
        </p:nvSpPr>
        <p:spPr>
          <a:xfrm>
            <a:off x="840671" y="2860848"/>
            <a:ext cx="2018581"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10 min</a:t>
            </a:r>
            <a:endParaRPr/>
          </a:p>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Welcome</a:t>
            </a:r>
            <a:endParaRPr/>
          </a:p>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And</a:t>
            </a:r>
            <a:endParaRPr/>
          </a:p>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Introduction</a:t>
            </a:r>
            <a:endParaRPr/>
          </a:p>
        </p:txBody>
      </p:sp>
      <p:sp>
        <p:nvSpPr>
          <p:cNvPr id="164" name="Google Shape;164;p4"/>
          <p:cNvSpPr txBox="1"/>
          <p:nvPr/>
        </p:nvSpPr>
        <p:spPr>
          <a:xfrm>
            <a:off x="7311753" y="2849888"/>
            <a:ext cx="344481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20 min</a:t>
            </a:r>
            <a:endParaRPr/>
          </a:p>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3 Horizons</a:t>
            </a:r>
            <a:endParaRPr/>
          </a:p>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Small Group Session</a:t>
            </a:r>
            <a:endParaRPr/>
          </a:p>
        </p:txBody>
      </p:sp>
      <p:sp>
        <p:nvSpPr>
          <p:cNvPr id="165" name="Google Shape;165;p4"/>
          <p:cNvSpPr txBox="1"/>
          <p:nvPr/>
        </p:nvSpPr>
        <p:spPr>
          <a:xfrm>
            <a:off x="9713057" y="2814049"/>
            <a:ext cx="201858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5 min</a:t>
            </a:r>
            <a:endParaRPr/>
          </a:p>
          <a:p>
            <a:pPr marL="0" marR="0" lvl="0" indent="0" algn="ctr" rtl="0">
              <a:spcBef>
                <a:spcPts val="0"/>
              </a:spcBef>
              <a:spcAft>
                <a:spcPts val="0"/>
              </a:spcAft>
              <a:buNone/>
            </a:pPr>
            <a:r>
              <a:rPr lang="en-GB" sz="2000" b="0" i="0" u="none" strike="noStrike" cap="none">
                <a:solidFill>
                  <a:schemeClr val="dk1"/>
                </a:solidFill>
                <a:latin typeface="Calibri"/>
                <a:ea typeface="Calibri"/>
                <a:cs typeface="Calibri"/>
                <a:sym typeface="Calibri"/>
              </a:rPr>
              <a:t>Close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GB"/>
              <a:t>Green Flow Navigation Centre (FNC)</a:t>
            </a:r>
            <a:endParaRPr/>
          </a:p>
        </p:txBody>
      </p:sp>
      <p:sp>
        <p:nvSpPr>
          <p:cNvPr id="171" name="Google Shape;171;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400"/>
              <a:buNone/>
            </a:pPr>
            <a:r>
              <a:rPr lang="en-GB"/>
              <a:t>David Mackinlay</a:t>
            </a:r>
            <a:endParaRPr/>
          </a:p>
          <a:p>
            <a:pPr marL="0" lvl="0" indent="0" algn="ctr" rtl="0">
              <a:lnSpc>
                <a:spcPct val="90000"/>
              </a:lnSpc>
              <a:spcBef>
                <a:spcPts val="1000"/>
              </a:spcBef>
              <a:spcAft>
                <a:spcPts val="0"/>
              </a:spcAft>
              <a:buClr>
                <a:schemeClr val="dk1"/>
              </a:buClr>
              <a:buSzPts val="2400"/>
              <a:buNone/>
            </a:pPr>
            <a:r>
              <a:rPr lang="en-GB"/>
              <a:t>Specialty Doctor</a:t>
            </a:r>
            <a:endParaRPr/>
          </a:p>
          <a:p>
            <a:pPr marL="0" lvl="0" indent="0" algn="ctr" rtl="0">
              <a:lnSpc>
                <a:spcPct val="90000"/>
              </a:lnSpc>
              <a:spcBef>
                <a:spcPts val="1000"/>
              </a:spcBef>
              <a:spcAft>
                <a:spcPts val="0"/>
              </a:spcAft>
              <a:buClr>
                <a:schemeClr val="dk1"/>
              </a:buClr>
              <a:buSzPts val="2400"/>
              <a:buNone/>
            </a:pPr>
            <a:r>
              <a:rPr lang="en-GB"/>
              <a:t>Emergency Medicine</a:t>
            </a:r>
            <a:endParaRPr/>
          </a:p>
          <a:p>
            <a:pPr marL="0" lvl="0" indent="0" algn="ctr" rtl="0">
              <a:lnSpc>
                <a:spcPct val="90000"/>
              </a:lnSpc>
              <a:spcBef>
                <a:spcPts val="1000"/>
              </a:spcBef>
              <a:spcAft>
                <a:spcPts val="0"/>
              </a:spcAft>
              <a:buClr>
                <a:schemeClr val="dk1"/>
              </a:buClr>
              <a:buSzPts val="2400"/>
              <a:buNone/>
            </a:pPr>
            <a:r>
              <a:rPr lang="en-GB"/>
              <a:t>NHS Tayside</a:t>
            </a:r>
            <a:endParaRPr/>
          </a:p>
        </p:txBody>
      </p:sp>
      <p:pic>
        <p:nvPicPr>
          <p:cNvPr id="172" name="Google Shape;172;p5"/>
          <p:cNvPicPr preferRelativeResize="0"/>
          <p:nvPr/>
        </p:nvPicPr>
        <p:blipFill rotWithShape="1">
          <a:blip r:embed="rId3">
            <a:alphaModFix/>
          </a:blip>
          <a:srcRect/>
          <a:stretch/>
        </p:blipFill>
        <p:spPr>
          <a:xfrm>
            <a:off x="-1" y="5051777"/>
            <a:ext cx="1828800" cy="1806222"/>
          </a:xfrm>
          <a:prstGeom prst="rect">
            <a:avLst/>
          </a:prstGeom>
          <a:noFill/>
          <a:ln>
            <a:noFill/>
          </a:ln>
        </p:spPr>
      </p:pic>
      <p:pic>
        <p:nvPicPr>
          <p:cNvPr id="173" name="Google Shape;173;p5"/>
          <p:cNvPicPr preferRelativeResize="0"/>
          <p:nvPr/>
        </p:nvPicPr>
        <p:blipFill rotWithShape="1">
          <a:blip r:embed="rId4">
            <a:alphaModFix/>
          </a:blip>
          <a:srcRect/>
          <a:stretch/>
        </p:blipFill>
        <p:spPr>
          <a:xfrm>
            <a:off x="10432647" y="5169705"/>
            <a:ext cx="1738320" cy="16439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6"/>
          <p:cNvPicPr preferRelativeResize="0"/>
          <p:nvPr/>
        </p:nvPicPr>
        <p:blipFill rotWithShape="1">
          <a:blip r:embed="rId3">
            <a:alphaModFix/>
          </a:blip>
          <a:srcRect/>
          <a:stretch/>
        </p:blipFill>
        <p:spPr>
          <a:xfrm>
            <a:off x="3587225" y="0"/>
            <a:ext cx="5017551"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GB"/>
              <a:t>Flow Navigation</a:t>
            </a:r>
            <a:endParaRPr/>
          </a:p>
        </p:txBody>
      </p:sp>
      <p:pic>
        <p:nvPicPr>
          <p:cNvPr id="184" name="Google Shape;184;p7"/>
          <p:cNvPicPr preferRelativeResize="0"/>
          <p:nvPr/>
        </p:nvPicPr>
        <p:blipFill rotWithShape="1">
          <a:blip r:embed="rId3">
            <a:alphaModFix/>
          </a:blip>
          <a:srcRect/>
          <a:stretch/>
        </p:blipFill>
        <p:spPr>
          <a:xfrm>
            <a:off x="7445023" y="1024467"/>
            <a:ext cx="3087510" cy="3087510"/>
          </a:xfrm>
          <a:prstGeom prst="rect">
            <a:avLst/>
          </a:prstGeom>
          <a:noFill/>
          <a:ln>
            <a:noFill/>
          </a:ln>
        </p:spPr>
      </p:pic>
      <p:pic>
        <p:nvPicPr>
          <p:cNvPr id="185" name="Google Shape;185;p7" descr="Call center outline"/>
          <p:cNvPicPr preferRelativeResize="0"/>
          <p:nvPr/>
        </p:nvPicPr>
        <p:blipFill rotWithShape="1">
          <a:blip r:embed="rId4">
            <a:alphaModFix/>
          </a:blip>
          <a:srcRect/>
          <a:stretch/>
        </p:blipFill>
        <p:spPr>
          <a:xfrm>
            <a:off x="2760135" y="1306689"/>
            <a:ext cx="2283177" cy="2283177"/>
          </a:xfrm>
          <a:prstGeom prst="rect">
            <a:avLst/>
          </a:prstGeom>
          <a:noFill/>
          <a:ln>
            <a:noFill/>
          </a:ln>
        </p:spPr>
      </p:pic>
      <p:pic>
        <p:nvPicPr>
          <p:cNvPr id="186" name="Google Shape;186;p7" descr="Doctor female outline"/>
          <p:cNvPicPr preferRelativeResize="0"/>
          <p:nvPr/>
        </p:nvPicPr>
        <p:blipFill rotWithShape="1">
          <a:blip r:embed="rId5">
            <a:alphaModFix/>
          </a:blip>
          <a:srcRect/>
          <a:stretch/>
        </p:blipFill>
        <p:spPr>
          <a:xfrm>
            <a:off x="1207912" y="4001911"/>
            <a:ext cx="2297288" cy="2297288"/>
          </a:xfrm>
          <a:prstGeom prst="rect">
            <a:avLst/>
          </a:prstGeom>
          <a:noFill/>
          <a:ln>
            <a:noFill/>
          </a:ln>
        </p:spPr>
      </p:pic>
      <p:pic>
        <p:nvPicPr>
          <p:cNvPr id="187" name="Google Shape;187;p7"/>
          <p:cNvPicPr preferRelativeResize="0"/>
          <p:nvPr/>
        </p:nvPicPr>
        <p:blipFill rotWithShape="1">
          <a:blip r:embed="rId6">
            <a:alphaModFix/>
          </a:blip>
          <a:srcRect/>
          <a:stretch/>
        </p:blipFill>
        <p:spPr>
          <a:xfrm>
            <a:off x="6302023" y="4834469"/>
            <a:ext cx="2311399" cy="2297288"/>
          </a:xfrm>
          <a:prstGeom prst="rect">
            <a:avLst/>
          </a:prstGeom>
          <a:noFill/>
          <a:ln>
            <a:noFill/>
          </a:ln>
        </p:spPr>
      </p:pic>
      <p:cxnSp>
        <p:nvCxnSpPr>
          <p:cNvPr id="188" name="Google Shape;188;p7"/>
          <p:cNvCxnSpPr/>
          <p:nvPr/>
        </p:nvCxnSpPr>
        <p:spPr>
          <a:xfrm rot="10800000" flipH="1">
            <a:off x="3524395" y="3587336"/>
            <a:ext cx="4085167" cy="2245616"/>
          </a:xfrm>
          <a:prstGeom prst="straightConnector1">
            <a:avLst/>
          </a:prstGeom>
          <a:noFill/>
          <a:ln w="28575" cap="flat" cmpd="sng">
            <a:solidFill>
              <a:schemeClr val="dk1"/>
            </a:solidFill>
            <a:prstDash val="solid"/>
            <a:miter lim="800000"/>
            <a:headEnd type="none" w="sm" len="sm"/>
            <a:tailEnd type="stealth" w="med" len="med"/>
          </a:ln>
        </p:spPr>
      </p:cxnSp>
      <p:sp>
        <p:nvSpPr>
          <p:cNvPr id="189" name="Google Shape;189;p7"/>
          <p:cNvSpPr/>
          <p:nvPr/>
        </p:nvSpPr>
        <p:spPr>
          <a:xfrm rot="-2160000" flipH="1">
            <a:off x="5947112" y="3463255"/>
            <a:ext cx="4157075" cy="1312604"/>
          </a:xfrm>
          <a:prstGeom prst="arc">
            <a:avLst>
              <a:gd name="adj1" fmla="val 16200000"/>
              <a:gd name="adj2" fmla="val 0"/>
            </a:avLst>
          </a:prstGeom>
          <a:noFill/>
          <a:ln w="28575" cap="flat" cmpd="sng">
            <a:solidFill>
              <a:schemeClr val="dk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90" name="Google Shape;190;p7"/>
          <p:cNvSpPr/>
          <p:nvPr/>
        </p:nvSpPr>
        <p:spPr>
          <a:xfrm rot="8520000">
            <a:off x="4546982" y="1068"/>
            <a:ext cx="3720792" cy="4001059"/>
          </a:xfrm>
          <a:prstGeom prst="arc">
            <a:avLst>
              <a:gd name="adj1" fmla="val 16200000"/>
              <a:gd name="adj2" fmla="val 0"/>
            </a:avLst>
          </a:prstGeom>
          <a:noFill/>
          <a:ln w="28575" cap="flat" cmpd="sng">
            <a:solidFill>
              <a:schemeClr val="dk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8" descr="Arrow Down outline"/>
          <p:cNvPicPr preferRelativeResize="0"/>
          <p:nvPr/>
        </p:nvPicPr>
        <p:blipFill rotWithShape="1">
          <a:blip r:embed="rId3">
            <a:alphaModFix/>
          </a:blip>
          <a:srcRect/>
          <a:stretch/>
        </p:blipFill>
        <p:spPr>
          <a:xfrm>
            <a:off x="1447800" y="3052618"/>
            <a:ext cx="914400" cy="914400"/>
          </a:xfrm>
          <a:prstGeom prst="rect">
            <a:avLst/>
          </a:prstGeom>
          <a:noFill/>
          <a:ln>
            <a:noFill/>
          </a:ln>
        </p:spPr>
      </p:pic>
      <p:grpSp>
        <p:nvGrpSpPr>
          <p:cNvPr id="196" name="Google Shape;196;p8"/>
          <p:cNvGrpSpPr/>
          <p:nvPr/>
        </p:nvGrpSpPr>
        <p:grpSpPr>
          <a:xfrm>
            <a:off x="293255" y="50801"/>
            <a:ext cx="3096490" cy="3142672"/>
            <a:chOff x="293255" y="50801"/>
            <a:chExt cx="3096490" cy="3142672"/>
          </a:xfrm>
        </p:grpSpPr>
        <p:pic>
          <p:nvPicPr>
            <p:cNvPr id="197" name="Google Shape;197;p8" descr="Telephone outline"/>
            <p:cNvPicPr preferRelativeResize="0"/>
            <p:nvPr/>
          </p:nvPicPr>
          <p:blipFill rotWithShape="1">
            <a:blip r:embed="rId4">
              <a:alphaModFix/>
            </a:blip>
            <a:srcRect/>
            <a:stretch/>
          </p:blipFill>
          <p:spPr>
            <a:xfrm>
              <a:off x="293255" y="50801"/>
              <a:ext cx="3096490" cy="3142672"/>
            </a:xfrm>
            <a:prstGeom prst="rect">
              <a:avLst/>
            </a:prstGeom>
            <a:noFill/>
            <a:ln>
              <a:noFill/>
            </a:ln>
          </p:spPr>
        </p:pic>
        <p:sp>
          <p:nvSpPr>
            <p:cNvPr id="198" name="Google Shape;198;p8"/>
            <p:cNvSpPr txBox="1"/>
            <p:nvPr/>
          </p:nvSpPr>
          <p:spPr>
            <a:xfrm>
              <a:off x="888999" y="2586181"/>
              <a:ext cx="1905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chemeClr val="dk1"/>
                  </a:solidFill>
                  <a:latin typeface="Calibri"/>
                  <a:ea typeface="Calibri"/>
                  <a:cs typeface="Calibri"/>
                  <a:sym typeface="Calibri"/>
                </a:rPr>
                <a:t>Call NHS24 on 111</a:t>
              </a:r>
              <a:endParaRPr sz="1800">
                <a:solidFill>
                  <a:schemeClr val="dk1"/>
                </a:solidFill>
                <a:latin typeface="Calibri"/>
                <a:ea typeface="Calibri"/>
                <a:cs typeface="Calibri"/>
                <a:sym typeface="Calibri"/>
              </a:endParaRPr>
            </a:p>
          </p:txBody>
        </p:sp>
      </p:grpSp>
      <p:grpSp>
        <p:nvGrpSpPr>
          <p:cNvPr id="199" name="Google Shape;199;p8"/>
          <p:cNvGrpSpPr/>
          <p:nvPr/>
        </p:nvGrpSpPr>
        <p:grpSpPr>
          <a:xfrm>
            <a:off x="736600" y="4033982"/>
            <a:ext cx="2424545" cy="2222285"/>
            <a:chOff x="736600" y="4033982"/>
            <a:chExt cx="2424545" cy="2222285"/>
          </a:xfrm>
        </p:grpSpPr>
        <p:pic>
          <p:nvPicPr>
            <p:cNvPr id="200" name="Google Shape;200;p8" descr="Call center outline"/>
            <p:cNvPicPr preferRelativeResize="0"/>
            <p:nvPr/>
          </p:nvPicPr>
          <p:blipFill rotWithShape="1">
            <a:blip r:embed="rId5">
              <a:alphaModFix/>
            </a:blip>
            <a:srcRect/>
            <a:stretch/>
          </p:blipFill>
          <p:spPr>
            <a:xfrm>
              <a:off x="778163" y="4033982"/>
              <a:ext cx="1664854" cy="1676400"/>
            </a:xfrm>
            <a:prstGeom prst="rect">
              <a:avLst/>
            </a:prstGeom>
            <a:noFill/>
            <a:ln>
              <a:noFill/>
            </a:ln>
          </p:spPr>
        </p:pic>
        <p:pic>
          <p:nvPicPr>
            <p:cNvPr id="201" name="Google Shape;201;p8" descr="List outline"/>
            <p:cNvPicPr preferRelativeResize="0"/>
            <p:nvPr/>
          </p:nvPicPr>
          <p:blipFill rotWithShape="1">
            <a:blip r:embed="rId6">
              <a:alphaModFix/>
            </a:blip>
            <a:srcRect/>
            <a:stretch/>
          </p:blipFill>
          <p:spPr>
            <a:xfrm>
              <a:off x="2128982" y="4703617"/>
              <a:ext cx="914400" cy="914400"/>
            </a:xfrm>
            <a:prstGeom prst="rect">
              <a:avLst/>
            </a:prstGeom>
            <a:noFill/>
            <a:ln>
              <a:noFill/>
            </a:ln>
          </p:spPr>
        </p:pic>
        <p:sp>
          <p:nvSpPr>
            <p:cNvPr id="202" name="Google Shape;202;p8"/>
            <p:cNvSpPr txBox="1"/>
            <p:nvPr/>
          </p:nvSpPr>
          <p:spPr>
            <a:xfrm>
              <a:off x="736600" y="5609936"/>
              <a:ext cx="24245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Triaged by NHS24 call handler</a:t>
              </a:r>
              <a:endParaRPr sz="1800">
                <a:solidFill>
                  <a:schemeClr val="dk1"/>
                </a:solidFill>
                <a:latin typeface="Calibri"/>
                <a:ea typeface="Calibri"/>
                <a:cs typeface="Calibri"/>
                <a:sym typeface="Calibri"/>
              </a:endParaRPr>
            </a:p>
          </p:txBody>
        </p:sp>
      </p:grpSp>
      <p:pic>
        <p:nvPicPr>
          <p:cNvPr id="203" name="Google Shape;203;p8" descr="Arrow Down outline"/>
          <p:cNvPicPr preferRelativeResize="0"/>
          <p:nvPr/>
        </p:nvPicPr>
        <p:blipFill rotWithShape="1">
          <a:blip r:embed="rId3">
            <a:alphaModFix/>
          </a:blip>
          <a:srcRect/>
          <a:stretch/>
        </p:blipFill>
        <p:spPr>
          <a:xfrm rot="-7440000">
            <a:off x="2787911" y="3203081"/>
            <a:ext cx="1156854" cy="1526308"/>
          </a:xfrm>
          <a:prstGeom prst="rect">
            <a:avLst/>
          </a:prstGeom>
          <a:noFill/>
          <a:ln>
            <a:noFill/>
          </a:ln>
        </p:spPr>
      </p:pic>
      <p:grpSp>
        <p:nvGrpSpPr>
          <p:cNvPr id="204" name="Google Shape;204;p8"/>
          <p:cNvGrpSpPr/>
          <p:nvPr/>
        </p:nvGrpSpPr>
        <p:grpSpPr>
          <a:xfrm>
            <a:off x="4087090" y="1482436"/>
            <a:ext cx="2743200" cy="3308529"/>
            <a:chOff x="4087090" y="1482436"/>
            <a:chExt cx="2743200" cy="3308529"/>
          </a:xfrm>
        </p:grpSpPr>
        <p:pic>
          <p:nvPicPr>
            <p:cNvPr id="205" name="Google Shape;205;p8" descr="Doctor male outline"/>
            <p:cNvPicPr preferRelativeResize="0"/>
            <p:nvPr/>
          </p:nvPicPr>
          <p:blipFill rotWithShape="1">
            <a:blip r:embed="rId7">
              <a:alphaModFix/>
            </a:blip>
            <a:srcRect/>
            <a:stretch/>
          </p:blipFill>
          <p:spPr>
            <a:xfrm>
              <a:off x="4368800" y="1482436"/>
              <a:ext cx="2184399" cy="2207490"/>
            </a:xfrm>
            <a:prstGeom prst="rect">
              <a:avLst/>
            </a:prstGeom>
            <a:noFill/>
            <a:ln>
              <a:noFill/>
            </a:ln>
          </p:spPr>
        </p:pic>
        <p:sp>
          <p:nvSpPr>
            <p:cNvPr id="206" name="Google Shape;206;p8"/>
            <p:cNvSpPr txBox="1"/>
            <p:nvPr/>
          </p:nvSpPr>
          <p:spPr>
            <a:xfrm>
              <a:off x="4087090" y="3590636"/>
              <a:ext cx="27432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If meets criteria for a callback, file is sent to Adastra for FNC clinician to review case</a:t>
              </a:r>
              <a:endParaRPr sz="1800">
                <a:solidFill>
                  <a:schemeClr val="dk1"/>
                </a:solidFill>
                <a:latin typeface="Calibri"/>
                <a:ea typeface="Calibri"/>
                <a:cs typeface="Calibri"/>
                <a:sym typeface="Calibri"/>
              </a:endParaRPr>
            </a:p>
          </p:txBody>
        </p:sp>
      </p:grpSp>
      <p:grpSp>
        <p:nvGrpSpPr>
          <p:cNvPr id="207" name="Google Shape;207;p8"/>
          <p:cNvGrpSpPr/>
          <p:nvPr/>
        </p:nvGrpSpPr>
        <p:grpSpPr>
          <a:xfrm>
            <a:off x="6400800" y="-180110"/>
            <a:ext cx="1722581" cy="1711036"/>
            <a:chOff x="6400800" y="-180110"/>
            <a:chExt cx="1722581" cy="1711036"/>
          </a:xfrm>
        </p:grpSpPr>
        <p:pic>
          <p:nvPicPr>
            <p:cNvPr id="208" name="Google Shape;208;p8" descr="Ambulance outline"/>
            <p:cNvPicPr preferRelativeResize="0"/>
            <p:nvPr/>
          </p:nvPicPr>
          <p:blipFill rotWithShape="1">
            <a:blip r:embed="rId8">
              <a:alphaModFix/>
            </a:blip>
            <a:srcRect/>
            <a:stretch/>
          </p:blipFill>
          <p:spPr>
            <a:xfrm>
              <a:off x="6400800" y="-180110"/>
              <a:ext cx="1722581" cy="1711036"/>
            </a:xfrm>
            <a:prstGeom prst="rect">
              <a:avLst/>
            </a:prstGeom>
            <a:noFill/>
            <a:ln>
              <a:noFill/>
            </a:ln>
          </p:spPr>
        </p:pic>
        <p:sp>
          <p:nvSpPr>
            <p:cNvPr id="209" name="Google Shape;209;p8"/>
            <p:cNvSpPr txBox="1"/>
            <p:nvPr/>
          </p:nvSpPr>
          <p:spPr>
            <a:xfrm>
              <a:off x="6696363" y="1119909"/>
              <a:ext cx="976746" cy="3657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ED now</a:t>
              </a:r>
              <a:endParaRPr sz="1800">
                <a:solidFill>
                  <a:schemeClr val="dk1"/>
                </a:solidFill>
                <a:latin typeface="Calibri"/>
                <a:ea typeface="Calibri"/>
                <a:cs typeface="Calibri"/>
                <a:sym typeface="Calibri"/>
              </a:endParaRPr>
            </a:p>
          </p:txBody>
        </p:sp>
      </p:grpSp>
      <p:grpSp>
        <p:nvGrpSpPr>
          <p:cNvPr id="210" name="Google Shape;210;p8"/>
          <p:cNvGrpSpPr/>
          <p:nvPr/>
        </p:nvGrpSpPr>
        <p:grpSpPr>
          <a:xfrm>
            <a:off x="8335818" y="327891"/>
            <a:ext cx="1646382" cy="2061804"/>
            <a:chOff x="8751454" y="327891"/>
            <a:chExt cx="1646382" cy="2061804"/>
          </a:xfrm>
        </p:grpSpPr>
        <p:pic>
          <p:nvPicPr>
            <p:cNvPr id="211" name="Google Shape;211;p8" descr="Sling outline"/>
            <p:cNvPicPr preferRelativeResize="0"/>
            <p:nvPr/>
          </p:nvPicPr>
          <p:blipFill rotWithShape="1">
            <a:blip r:embed="rId9">
              <a:alphaModFix/>
            </a:blip>
            <a:srcRect/>
            <a:stretch/>
          </p:blipFill>
          <p:spPr>
            <a:xfrm>
              <a:off x="8975436" y="327891"/>
              <a:ext cx="1353127" cy="1376218"/>
            </a:xfrm>
            <a:prstGeom prst="rect">
              <a:avLst/>
            </a:prstGeom>
            <a:noFill/>
            <a:ln>
              <a:noFill/>
            </a:ln>
          </p:spPr>
        </p:pic>
        <p:sp>
          <p:nvSpPr>
            <p:cNvPr id="212" name="Google Shape;212;p8"/>
            <p:cNvSpPr txBox="1"/>
            <p:nvPr/>
          </p:nvSpPr>
          <p:spPr>
            <a:xfrm>
              <a:off x="8751454" y="1731819"/>
              <a:ext cx="1646382" cy="6578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Scheduled care appointment</a:t>
              </a:r>
              <a:endParaRPr/>
            </a:p>
          </p:txBody>
        </p:sp>
      </p:grpSp>
      <p:grpSp>
        <p:nvGrpSpPr>
          <p:cNvPr id="213" name="Google Shape;213;p8"/>
          <p:cNvGrpSpPr/>
          <p:nvPr/>
        </p:nvGrpSpPr>
        <p:grpSpPr>
          <a:xfrm>
            <a:off x="10280072" y="1771074"/>
            <a:ext cx="1768763" cy="2258075"/>
            <a:chOff x="10280072" y="1771074"/>
            <a:chExt cx="1768763" cy="2258075"/>
          </a:xfrm>
        </p:grpSpPr>
        <p:pic>
          <p:nvPicPr>
            <p:cNvPr id="214" name="Google Shape;214;p8" descr="Inpatient outline"/>
            <p:cNvPicPr preferRelativeResize="0"/>
            <p:nvPr/>
          </p:nvPicPr>
          <p:blipFill rotWithShape="1">
            <a:blip r:embed="rId10">
              <a:alphaModFix/>
            </a:blip>
            <a:srcRect/>
            <a:stretch/>
          </p:blipFill>
          <p:spPr>
            <a:xfrm>
              <a:off x="10280072" y="1771074"/>
              <a:ext cx="1768763" cy="1780309"/>
            </a:xfrm>
            <a:prstGeom prst="rect">
              <a:avLst/>
            </a:prstGeom>
            <a:noFill/>
            <a:ln>
              <a:noFill/>
            </a:ln>
          </p:spPr>
        </p:pic>
        <p:sp>
          <p:nvSpPr>
            <p:cNvPr id="215" name="Google Shape;215;p8"/>
            <p:cNvSpPr txBox="1"/>
            <p:nvPr/>
          </p:nvSpPr>
          <p:spPr>
            <a:xfrm>
              <a:off x="10356272" y="3382818"/>
              <a:ext cx="15540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Referral direct to Specialties</a:t>
              </a:r>
              <a:endParaRPr/>
            </a:p>
          </p:txBody>
        </p:sp>
      </p:grpSp>
      <p:grpSp>
        <p:nvGrpSpPr>
          <p:cNvPr id="216" name="Google Shape;216;p8"/>
          <p:cNvGrpSpPr/>
          <p:nvPr/>
        </p:nvGrpSpPr>
        <p:grpSpPr>
          <a:xfrm>
            <a:off x="10407074" y="4114800"/>
            <a:ext cx="1433944" cy="1692440"/>
            <a:chOff x="10407074" y="4114800"/>
            <a:chExt cx="1433944" cy="1692440"/>
          </a:xfrm>
        </p:grpSpPr>
        <p:pic>
          <p:nvPicPr>
            <p:cNvPr id="217" name="Google Shape;217;p8" descr="Adhesive Bandage outline"/>
            <p:cNvPicPr preferRelativeResize="0"/>
            <p:nvPr/>
          </p:nvPicPr>
          <p:blipFill rotWithShape="1">
            <a:blip r:embed="rId11">
              <a:alphaModFix/>
            </a:blip>
            <a:srcRect/>
            <a:stretch/>
          </p:blipFill>
          <p:spPr>
            <a:xfrm>
              <a:off x="10407074" y="4114800"/>
              <a:ext cx="1364672" cy="1376217"/>
            </a:xfrm>
            <a:prstGeom prst="rect">
              <a:avLst/>
            </a:prstGeom>
            <a:noFill/>
            <a:ln>
              <a:noFill/>
            </a:ln>
          </p:spPr>
        </p:pic>
        <p:sp>
          <p:nvSpPr>
            <p:cNvPr id="218" name="Google Shape;218;p8"/>
            <p:cNvSpPr txBox="1"/>
            <p:nvPr/>
          </p:nvSpPr>
          <p:spPr>
            <a:xfrm>
              <a:off x="10564090" y="5437908"/>
              <a:ext cx="12769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Local MIIU</a:t>
              </a:r>
              <a:endParaRPr sz="1800">
                <a:solidFill>
                  <a:schemeClr val="dk1"/>
                </a:solidFill>
                <a:latin typeface="Calibri"/>
                <a:ea typeface="Calibri"/>
                <a:cs typeface="Calibri"/>
                <a:sym typeface="Calibri"/>
              </a:endParaRPr>
            </a:p>
          </p:txBody>
        </p:sp>
      </p:grpSp>
      <p:grpSp>
        <p:nvGrpSpPr>
          <p:cNvPr id="219" name="Google Shape;219;p8"/>
          <p:cNvGrpSpPr/>
          <p:nvPr/>
        </p:nvGrpSpPr>
        <p:grpSpPr>
          <a:xfrm>
            <a:off x="8127999" y="5142346"/>
            <a:ext cx="2516139" cy="1564434"/>
            <a:chOff x="8127999" y="5142346"/>
            <a:chExt cx="2516139" cy="1564434"/>
          </a:xfrm>
        </p:grpSpPr>
        <p:pic>
          <p:nvPicPr>
            <p:cNvPr id="220" name="Google Shape;220;p8" descr="Medical outline"/>
            <p:cNvPicPr preferRelativeResize="0"/>
            <p:nvPr/>
          </p:nvPicPr>
          <p:blipFill rotWithShape="1">
            <a:blip r:embed="rId12">
              <a:alphaModFix/>
            </a:blip>
            <a:srcRect/>
            <a:stretch/>
          </p:blipFill>
          <p:spPr>
            <a:xfrm>
              <a:off x="8629072" y="5142346"/>
              <a:ext cx="1272309" cy="1295400"/>
            </a:xfrm>
            <a:prstGeom prst="rect">
              <a:avLst/>
            </a:prstGeom>
            <a:noFill/>
            <a:ln>
              <a:noFill/>
            </a:ln>
          </p:spPr>
        </p:pic>
        <p:sp>
          <p:nvSpPr>
            <p:cNvPr id="221" name="Google Shape;221;p8"/>
            <p:cNvSpPr txBox="1"/>
            <p:nvPr/>
          </p:nvSpPr>
          <p:spPr>
            <a:xfrm>
              <a:off x="8127999" y="6326909"/>
              <a:ext cx="2516139" cy="3798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Primary Care services</a:t>
              </a:r>
              <a:endParaRPr sz="1800">
                <a:solidFill>
                  <a:schemeClr val="dk1"/>
                </a:solidFill>
                <a:latin typeface="Calibri"/>
                <a:ea typeface="Calibri"/>
                <a:cs typeface="Calibri"/>
                <a:sym typeface="Calibri"/>
              </a:endParaRPr>
            </a:p>
          </p:txBody>
        </p:sp>
      </p:grpSp>
      <p:grpSp>
        <p:nvGrpSpPr>
          <p:cNvPr id="222" name="Google Shape;222;p8"/>
          <p:cNvGrpSpPr/>
          <p:nvPr/>
        </p:nvGrpSpPr>
        <p:grpSpPr>
          <a:xfrm>
            <a:off x="5968999" y="4957619"/>
            <a:ext cx="1727200" cy="1669349"/>
            <a:chOff x="5968999" y="4957619"/>
            <a:chExt cx="1727200" cy="1669349"/>
          </a:xfrm>
        </p:grpSpPr>
        <p:pic>
          <p:nvPicPr>
            <p:cNvPr id="223" name="Google Shape;223;p8" descr="Document outline"/>
            <p:cNvPicPr preferRelativeResize="0"/>
            <p:nvPr/>
          </p:nvPicPr>
          <p:blipFill rotWithShape="1">
            <a:blip r:embed="rId13">
              <a:alphaModFix/>
            </a:blip>
            <a:srcRect/>
            <a:stretch/>
          </p:blipFill>
          <p:spPr>
            <a:xfrm>
              <a:off x="6158345" y="4957619"/>
              <a:ext cx="1341581" cy="1353127"/>
            </a:xfrm>
            <a:prstGeom prst="rect">
              <a:avLst/>
            </a:prstGeom>
            <a:noFill/>
            <a:ln>
              <a:noFill/>
            </a:ln>
          </p:spPr>
        </p:pic>
        <p:sp>
          <p:nvSpPr>
            <p:cNvPr id="224" name="Google Shape;224;p8"/>
            <p:cNvSpPr txBox="1"/>
            <p:nvPr/>
          </p:nvSpPr>
          <p:spPr>
            <a:xfrm>
              <a:off x="5968999" y="6257636"/>
              <a:ext cx="1727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Self-care advice</a:t>
              </a:r>
              <a:endParaRPr sz="1800">
                <a:solidFill>
                  <a:schemeClr val="dk1"/>
                </a:solidFill>
                <a:latin typeface="Calibri"/>
                <a:ea typeface="Calibri"/>
                <a:cs typeface="Calibri"/>
                <a:sym typeface="Calibri"/>
              </a:endParaRPr>
            </a:p>
          </p:txBody>
        </p:sp>
      </p:grpSp>
      <p:grpSp>
        <p:nvGrpSpPr>
          <p:cNvPr id="225" name="Google Shape;225;p8"/>
          <p:cNvGrpSpPr/>
          <p:nvPr/>
        </p:nvGrpSpPr>
        <p:grpSpPr>
          <a:xfrm>
            <a:off x="2235200" y="0"/>
            <a:ext cx="8394700" cy="6858000"/>
            <a:chOff x="2235200" y="0"/>
            <a:chExt cx="8394700" cy="6858000"/>
          </a:xfrm>
        </p:grpSpPr>
        <p:sp>
          <p:nvSpPr>
            <p:cNvPr id="226" name="Google Shape;226;p8"/>
            <p:cNvSpPr/>
            <p:nvPr/>
          </p:nvSpPr>
          <p:spPr>
            <a:xfrm rot="5400000">
              <a:off x="4794250" y="844550"/>
              <a:ext cx="3238500" cy="1549400"/>
            </a:xfrm>
            <a:prstGeom prst="arc">
              <a:avLst>
                <a:gd name="adj1" fmla="val 16200000"/>
                <a:gd name="adj2" fmla="val 0"/>
              </a:avLst>
            </a:prstGeom>
            <a:noFill/>
            <a:ln w="28575" cap="flat" cmpd="sng">
              <a:solidFill>
                <a:schemeClr val="dk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8"/>
            <p:cNvSpPr/>
            <p:nvPr/>
          </p:nvSpPr>
          <p:spPr>
            <a:xfrm rot="5400000">
              <a:off x="5518150" y="-412750"/>
              <a:ext cx="1790700" cy="5537200"/>
            </a:xfrm>
            <a:prstGeom prst="arc">
              <a:avLst>
                <a:gd name="adj1" fmla="val 16200000"/>
                <a:gd name="adj2" fmla="val 0"/>
              </a:avLst>
            </a:prstGeom>
            <a:noFill/>
            <a:ln w="28575" cap="flat" cmpd="sng">
              <a:solidFill>
                <a:schemeClr val="dk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28" name="Google Shape;228;p8"/>
            <p:cNvCxnSpPr>
              <a:stCxn id="227" idx="2"/>
            </p:cNvCxnSpPr>
            <p:nvPr/>
          </p:nvCxnSpPr>
          <p:spPr>
            <a:xfrm rot="10800000" flipH="1">
              <a:off x="6413500" y="3213100"/>
              <a:ext cx="3746400" cy="38100"/>
            </a:xfrm>
            <a:prstGeom prst="straightConnector1">
              <a:avLst/>
            </a:prstGeom>
            <a:noFill/>
            <a:ln w="28575" cap="flat" cmpd="sng">
              <a:solidFill>
                <a:schemeClr val="dk1"/>
              </a:solidFill>
              <a:prstDash val="solid"/>
              <a:miter lim="800000"/>
              <a:headEnd type="none" w="sm" len="sm"/>
              <a:tailEnd type="stealth" w="med" len="med"/>
            </a:ln>
          </p:spPr>
        </p:cxnSp>
        <p:sp>
          <p:nvSpPr>
            <p:cNvPr id="229" name="Google Shape;229;p8"/>
            <p:cNvSpPr/>
            <p:nvPr/>
          </p:nvSpPr>
          <p:spPr>
            <a:xfrm rot="5400000" flipH="1">
              <a:off x="5111750" y="374650"/>
              <a:ext cx="2641600" cy="8394700"/>
            </a:xfrm>
            <a:prstGeom prst="arc">
              <a:avLst>
                <a:gd name="adj1" fmla="val 16200000"/>
                <a:gd name="adj2" fmla="val 0"/>
              </a:avLst>
            </a:prstGeom>
            <a:noFill/>
            <a:ln w="28575" cap="flat" cmpd="sng">
              <a:solidFill>
                <a:schemeClr val="dk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8"/>
            <p:cNvSpPr/>
            <p:nvPr/>
          </p:nvSpPr>
          <p:spPr>
            <a:xfrm rot="5400000" flipH="1">
              <a:off x="4730750" y="2305050"/>
              <a:ext cx="3619500" cy="5486400"/>
            </a:xfrm>
            <a:prstGeom prst="arc">
              <a:avLst>
                <a:gd name="adj1" fmla="val 16200000"/>
                <a:gd name="adj2" fmla="val 0"/>
              </a:avLst>
            </a:prstGeom>
            <a:noFill/>
            <a:ln w="28575" cap="flat" cmpd="sng">
              <a:solidFill>
                <a:schemeClr val="dk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8"/>
            <p:cNvSpPr/>
            <p:nvPr/>
          </p:nvSpPr>
          <p:spPr>
            <a:xfrm rot="5400000" flipH="1">
              <a:off x="5588000" y="3454400"/>
              <a:ext cx="2273300" cy="1866900"/>
            </a:xfrm>
            <a:prstGeom prst="arc">
              <a:avLst>
                <a:gd name="adj1" fmla="val 13243930"/>
                <a:gd name="adj2" fmla="val 0"/>
              </a:avLst>
            </a:prstGeom>
            <a:noFill/>
            <a:ln w="28575" cap="flat" cmpd="sng">
              <a:solidFill>
                <a:schemeClr val="dk1"/>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6" name="Google Shape;236;p9"/>
          <p:cNvGrpSpPr/>
          <p:nvPr/>
        </p:nvGrpSpPr>
        <p:grpSpPr>
          <a:xfrm>
            <a:off x="1324709" y="70941"/>
            <a:ext cx="9495691" cy="6692672"/>
            <a:chOff x="1324709" y="70941"/>
            <a:chExt cx="9495691" cy="6692672"/>
          </a:xfrm>
        </p:grpSpPr>
        <p:pic>
          <p:nvPicPr>
            <p:cNvPr id="237" name="Google Shape;237;p9"/>
            <p:cNvPicPr preferRelativeResize="0"/>
            <p:nvPr/>
          </p:nvPicPr>
          <p:blipFill rotWithShape="1">
            <a:blip r:embed="rId3">
              <a:alphaModFix/>
            </a:blip>
            <a:srcRect/>
            <a:stretch/>
          </p:blipFill>
          <p:spPr>
            <a:xfrm>
              <a:off x="1324709" y="70941"/>
              <a:ext cx="9495691" cy="6692672"/>
            </a:xfrm>
            <a:prstGeom prst="rect">
              <a:avLst/>
            </a:prstGeom>
            <a:noFill/>
            <a:ln>
              <a:noFill/>
            </a:ln>
          </p:spPr>
        </p:pic>
        <p:sp>
          <p:nvSpPr>
            <p:cNvPr id="238" name="Google Shape;238;p9"/>
            <p:cNvSpPr/>
            <p:nvPr/>
          </p:nvSpPr>
          <p:spPr>
            <a:xfrm>
              <a:off x="7233138" y="1195753"/>
              <a:ext cx="2530648" cy="2545442"/>
            </a:xfrm>
            <a:prstGeom prst="ellipse">
              <a:avLst/>
            </a:prstGeom>
            <a:solidFill>
              <a:srgbClr val="ED7D31">
                <a:alpha val="74901"/>
              </a:srgbClr>
            </a:solidFill>
            <a:ln w="571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45.0%</a:t>
              </a:r>
              <a:endParaRPr/>
            </a:p>
          </p:txBody>
        </p:sp>
        <p:sp>
          <p:nvSpPr>
            <p:cNvPr id="239" name="Google Shape;239;p9"/>
            <p:cNvSpPr/>
            <p:nvPr/>
          </p:nvSpPr>
          <p:spPr>
            <a:xfrm>
              <a:off x="7807569" y="3681044"/>
              <a:ext cx="937848" cy="937846"/>
            </a:xfrm>
            <a:prstGeom prst="ellipse">
              <a:avLst/>
            </a:prstGeom>
            <a:solidFill>
              <a:schemeClr val="accent1">
                <a:alpha val="74901"/>
              </a:schemeClr>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9"/>
            <p:cNvSpPr/>
            <p:nvPr/>
          </p:nvSpPr>
          <p:spPr>
            <a:xfrm>
              <a:off x="4970584" y="3423137"/>
              <a:ext cx="994925" cy="997996"/>
            </a:xfrm>
            <a:prstGeom prst="ellipse">
              <a:avLst/>
            </a:prstGeom>
            <a:solidFill>
              <a:srgbClr val="A8D08C">
                <a:alpha val="74901"/>
              </a:srgbClr>
            </a:solidFill>
            <a:ln w="5715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9"/>
            <p:cNvSpPr/>
            <p:nvPr/>
          </p:nvSpPr>
          <p:spPr>
            <a:xfrm>
              <a:off x="8417169" y="4677506"/>
              <a:ext cx="326710" cy="329781"/>
            </a:xfrm>
            <a:prstGeom prst="ellipse">
              <a:avLst/>
            </a:prstGeom>
            <a:solidFill>
              <a:srgbClr val="FFD966">
                <a:alpha val="74901"/>
              </a:srgbClr>
            </a:solidFill>
            <a:ln w="5715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9"/>
            <p:cNvSpPr txBox="1"/>
            <p:nvPr/>
          </p:nvSpPr>
          <p:spPr>
            <a:xfrm>
              <a:off x="5122984" y="3727938"/>
              <a:ext cx="9730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27.7%</a:t>
              </a:r>
              <a:endParaRPr sz="1800">
                <a:solidFill>
                  <a:schemeClr val="dk1"/>
                </a:solidFill>
                <a:latin typeface="Calibri"/>
                <a:ea typeface="Calibri"/>
                <a:cs typeface="Calibri"/>
                <a:sym typeface="Calibri"/>
              </a:endParaRPr>
            </a:p>
          </p:txBody>
        </p:sp>
        <p:sp>
          <p:nvSpPr>
            <p:cNvPr id="243" name="Google Shape;243;p9"/>
            <p:cNvSpPr txBox="1"/>
            <p:nvPr/>
          </p:nvSpPr>
          <p:spPr>
            <a:xfrm>
              <a:off x="7936523" y="3962399"/>
              <a:ext cx="808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24.2%</a:t>
              </a:r>
              <a:endParaRPr sz="1800">
                <a:solidFill>
                  <a:schemeClr val="lt1"/>
                </a:solidFill>
                <a:latin typeface="Calibri"/>
                <a:ea typeface="Calibri"/>
                <a:cs typeface="Calibri"/>
                <a:sym typeface="Calibri"/>
              </a:endParaRPr>
            </a:p>
          </p:txBody>
        </p:sp>
        <p:sp>
          <p:nvSpPr>
            <p:cNvPr id="244" name="Google Shape;244;p9"/>
            <p:cNvSpPr txBox="1"/>
            <p:nvPr/>
          </p:nvSpPr>
          <p:spPr>
            <a:xfrm>
              <a:off x="8359530" y="4664807"/>
              <a:ext cx="11136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45" name="Google Shape;245;p9"/>
            <p:cNvSpPr txBox="1"/>
            <p:nvPr/>
          </p:nvSpPr>
          <p:spPr>
            <a:xfrm>
              <a:off x="1781908" y="375138"/>
              <a:ext cx="17467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Heat Map for Calls Taken</a:t>
              </a:r>
              <a:endParaRPr/>
            </a:p>
          </p:txBody>
        </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FEB02513B65D4BBC8FFD029EAE06D6" ma:contentTypeVersion="10" ma:contentTypeDescription="Create a new document." ma:contentTypeScope="" ma:versionID="0df6d6c0825376269ce402eaff6a683c">
  <xsd:schema xmlns:xsd="http://www.w3.org/2001/XMLSchema" xmlns:xs="http://www.w3.org/2001/XMLSchema" xmlns:p="http://schemas.microsoft.com/office/2006/metadata/properties" xmlns:ns2="96d4c66f-4ed4-4da6-8a80-143945a38e51" xmlns:ns3="50dfd736-0c3e-4b5f-b578-dbf295d5c052" targetNamespace="http://schemas.microsoft.com/office/2006/metadata/properties" ma:root="true" ma:fieldsID="03ab8aed8c36a07f1645f87770a46ff9" ns2:_="" ns3:_="">
    <xsd:import namespace="96d4c66f-4ed4-4da6-8a80-143945a38e51"/>
    <xsd:import namespace="50dfd736-0c3e-4b5f-b578-dbf295d5c05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c66f-4ed4-4da6-8a80-143945a38e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dfd736-0c3e-4b5f-b578-dbf295d5c05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9A0D67-E227-4BE8-A90E-4A47663AC0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c66f-4ed4-4da6-8a80-143945a38e51"/>
    <ds:schemaRef ds:uri="50dfd736-0c3e-4b5f-b578-dbf295d5c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91D62A-9F3D-4F2D-AE41-2B649C4013B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CA5C700-8921-4C2B-A0B4-1290208C01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2820</Words>
  <Application>Microsoft Office PowerPoint</Application>
  <PresentationFormat>Widescreen</PresentationFormat>
  <Paragraphs>269</Paragraphs>
  <Slides>33</Slides>
  <Notes>33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Arial</vt:lpstr>
      <vt:lpstr>Play</vt:lpstr>
      <vt:lpstr>Calibri</vt:lpstr>
      <vt:lpstr>Noto Sans Symbols</vt:lpstr>
      <vt:lpstr>Office Theme</vt:lpstr>
      <vt:lpstr>office theme</vt:lpstr>
      <vt:lpstr>office theme</vt:lpstr>
      <vt:lpstr>“Right Care, Right Place – Patient, System and Environmental Wins”</vt:lpstr>
      <vt:lpstr>Learning Outcomes</vt:lpstr>
      <vt:lpstr>Right Care, Right Place, Right Time</vt:lpstr>
      <vt:lpstr>Session Overview</vt:lpstr>
      <vt:lpstr>Green Flow Navigation Centre (FNC)</vt:lpstr>
      <vt:lpstr>PowerPoint Presentation</vt:lpstr>
      <vt:lpstr>Flow Navigation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“Right Care, Right Place – Patient, System and Environmental Wins”</vt:lpstr>
      <vt:lpstr>Background</vt:lpstr>
      <vt:lpstr>Local and National Drivers</vt:lpstr>
      <vt:lpstr>Current Service Model</vt:lpstr>
      <vt:lpstr>Service Improvement</vt:lpstr>
      <vt:lpstr>Case of the week</vt:lpstr>
      <vt:lpstr>            Data Collection- CB4YC</vt:lpstr>
      <vt:lpstr>Moving Forward to the Future</vt:lpstr>
      <vt:lpstr>Thank You</vt:lpstr>
      <vt:lpstr>3 Horizons   Group Discussion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 Care, Right Place – Patient, System and Environmental Wins”</dc:title>
  <dc:creator>Linda White</dc:creator>
  <cp:lastModifiedBy>Rose Reynolds</cp:lastModifiedBy>
  <cp:revision>3</cp:revision>
  <dcterms:created xsi:type="dcterms:W3CDTF">2013-05-09T10:58:45Z</dcterms:created>
  <dcterms:modified xsi:type="dcterms:W3CDTF">2024-06-18T08:03:13Z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A38812861</vt:lpwstr>
  </property>
  <property fmtid="{D5CDD505-2E9C-101B-9397-08002B2CF9AE}" pid="4" name="Objective-Title">
    <vt:lpwstr>2022 - NHS Scotland Event - Title Slide</vt:lpwstr>
  </property>
  <property fmtid="{D5CDD505-2E9C-101B-9397-08002B2CF9AE}" pid="5" name="Objective-Comment">
    <vt:lpwstr/>
  </property>
  <property fmtid="{D5CDD505-2E9C-101B-9397-08002B2CF9AE}" pid="6" name="Objective-CreationStamp">
    <vt:filetime>2022-06-24T09:16:52Z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2022-06-24T09:18:53Z</vt:filetime>
  </property>
  <property fmtid="{D5CDD505-2E9C-101B-9397-08002B2CF9AE}" pid="10" name="Objective-ModificationStamp">
    <vt:filetime>2022-06-24T09:18:54Z</vt:filetime>
  </property>
  <property fmtid="{D5CDD505-2E9C-101B-9397-08002B2CF9AE}" pid="11" name="Objective-Owner">
    <vt:lpwstr>Jaworska, Klaudia K (U453333)</vt:lpwstr>
  </property>
  <property fmtid="{D5CDD505-2E9C-101B-9397-08002B2CF9AE}" pid="12" name="Objective-Path">
    <vt:lpwstr>Objective Global Folder:Classified Object:Classified Object:Jaworska, Klaudia K (U453333):Special Folder - Jaworska, Klaudia K (U453333):Handy - Jaworska, Klaudia K (U453333):NHS Scotland Event:Signage</vt:lpwstr>
  </property>
  <property fmtid="{D5CDD505-2E9C-101B-9397-08002B2CF9AE}" pid="13" name="Objective-Parent">
    <vt:lpwstr>Signage</vt:lpwstr>
  </property>
  <property fmtid="{D5CDD505-2E9C-101B-9397-08002B2CF9AE}" pid="14" name="Objective-State">
    <vt:lpwstr>Published</vt:lpwstr>
  </property>
  <property fmtid="{D5CDD505-2E9C-101B-9397-08002B2CF9AE}" pid="15" name="Objective-Version">
    <vt:lpwstr>1.0</vt:lpwstr>
  </property>
  <property fmtid="{D5CDD505-2E9C-101B-9397-08002B2CF9AE}" pid="16" name="Objective-VersionNumber">
    <vt:r8>1</vt:r8>
  </property>
  <property fmtid="{D5CDD505-2E9C-101B-9397-08002B2CF9AE}" pid="17" name="Objective-VersionComment">
    <vt:lpwstr/>
  </property>
  <property fmtid="{D5CDD505-2E9C-101B-9397-08002B2CF9AE}" pid="18" name="Objective-FileNumber">
    <vt:lpwstr/>
  </property>
  <property fmtid="{D5CDD505-2E9C-101B-9397-08002B2CF9AE}" pid="19" name="Objective-Classification">
    <vt:lpwstr>OFFICIAL</vt:lpwstr>
  </property>
  <property fmtid="{D5CDD505-2E9C-101B-9397-08002B2CF9AE}" pid="20" name="Objective-Caveats">
    <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vA57450809</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y fmtid="{D5CDD505-2E9C-101B-9397-08002B2CF9AE}" pid="33" name="ContentTypeId">
    <vt:lpwstr>0x01010029FEB02513B65D4BBC8FFD029EAE06D6</vt:lpwstr>
  </property>
  <property fmtid="{D5CDD505-2E9C-101B-9397-08002B2CF9AE}" pid="34" name="Order">
    <vt:r8>13000</vt:r8>
  </property>
  <property fmtid="{D5CDD505-2E9C-101B-9397-08002B2CF9AE}" pid="35" name="ComplianceAssetId">
    <vt:lpwstr/>
  </property>
  <property fmtid="{D5CDD505-2E9C-101B-9397-08002B2CF9AE}" pid="36" name="_ExtendedDescription">
    <vt:lpwstr/>
  </property>
  <property fmtid="{D5CDD505-2E9C-101B-9397-08002B2CF9AE}" pid="37" name="TriggerFlowInfo">
    <vt:lpwstr/>
  </property>
  <property fmtid="{D5CDD505-2E9C-101B-9397-08002B2CF9AE}" pid="38" name="MediaServiceImageTags">
    <vt:lpwstr/>
  </property>
</Properties>
</file>