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63"/>
  </p:notesMasterIdLst>
  <p:sldIdLst>
    <p:sldId id="289" r:id="rId4"/>
    <p:sldId id="290" r:id="rId5"/>
    <p:sldId id="301" r:id="rId6"/>
    <p:sldId id="302" r:id="rId7"/>
    <p:sldId id="303" r:id="rId8"/>
    <p:sldId id="304" r:id="rId9"/>
    <p:sldId id="305" r:id="rId10"/>
    <p:sldId id="276" r:id="rId11"/>
    <p:sldId id="306" r:id="rId12"/>
    <p:sldId id="307" r:id="rId13"/>
    <p:sldId id="308" r:id="rId14"/>
    <p:sldId id="309" r:id="rId15"/>
    <p:sldId id="310" r:id="rId16"/>
    <p:sldId id="311" r:id="rId17"/>
    <p:sldId id="282" r:id="rId18"/>
    <p:sldId id="315" r:id="rId19"/>
    <p:sldId id="316" r:id="rId20"/>
    <p:sldId id="300" r:id="rId21"/>
    <p:sldId id="317" r:id="rId22"/>
    <p:sldId id="318" r:id="rId23"/>
    <p:sldId id="319" r:id="rId24"/>
    <p:sldId id="323" r:id="rId25"/>
    <p:sldId id="320" r:id="rId26"/>
    <p:sldId id="321" r:id="rId27"/>
    <p:sldId id="322" r:id="rId28"/>
    <p:sldId id="291" r:id="rId29"/>
    <p:sldId id="292" r:id="rId30"/>
    <p:sldId id="293" r:id="rId31"/>
    <p:sldId id="294" r:id="rId32"/>
    <p:sldId id="295" r:id="rId33"/>
    <p:sldId id="296" r:id="rId34"/>
    <p:sldId id="297" r:id="rId35"/>
    <p:sldId id="298" r:id="rId36"/>
    <p:sldId id="257" r:id="rId37"/>
    <p:sldId id="256" r:id="rId38"/>
    <p:sldId id="258" r:id="rId39"/>
    <p:sldId id="262" r:id="rId40"/>
    <p:sldId id="259" r:id="rId41"/>
    <p:sldId id="261" r:id="rId42"/>
    <p:sldId id="260" r:id="rId43"/>
    <p:sldId id="268" r:id="rId44"/>
    <p:sldId id="263" r:id="rId45"/>
    <p:sldId id="264" r:id="rId46"/>
    <p:sldId id="266" r:id="rId47"/>
    <p:sldId id="265" r:id="rId48"/>
    <p:sldId id="267" r:id="rId49"/>
    <p:sldId id="273" r:id="rId50"/>
    <p:sldId id="286" r:id="rId51"/>
    <p:sldId id="287" r:id="rId52"/>
    <p:sldId id="269" r:id="rId53"/>
    <p:sldId id="272" r:id="rId54"/>
    <p:sldId id="270" r:id="rId55"/>
    <p:sldId id="278" r:id="rId56"/>
    <p:sldId id="277" r:id="rId57"/>
    <p:sldId id="283" r:id="rId58"/>
    <p:sldId id="280" r:id="rId59"/>
    <p:sldId id="281" r:id="rId60"/>
    <p:sldId id="279" r:id="rId61"/>
    <p:sldId id="284" r:id="rId6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D0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7C2787-5296-0B24-B5B7-AB8D85B89E38}" v="18" dt="2024-06-03T14:51:24.991"/>
    <p1510:client id="{2C2707E9-1317-D90F-0B4C-55C2C1061833}" v="21" dt="2024-06-03T13:28:51.097"/>
    <p1510:client id="{47E75D17-4267-7CB9-7D4B-1558B1647A92}" v="74" dt="2024-06-03T14:56:16.100"/>
    <p1510:client id="{F9D2D0D5-9A53-9F9F-9813-EECD3C37CEEB}" v="27" dt="2024-06-03T13:53:15.6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117" d="100"/>
          <a:sy n="117" d="100"/>
        </p:scale>
        <p:origin x="360" y="168"/>
      </p:cViewPr>
      <p:guideLst/>
    </p:cSldViewPr>
  </p:slideViewPr>
  <p:notesTextViewPr>
    <p:cViewPr>
      <p:scale>
        <a:sx n="1" d="1"/>
        <a:sy n="1" d="1"/>
      </p:scale>
      <p:origin x="0" y="0"/>
    </p:cViewPr>
  </p:notesTextViewPr>
  <p:sorterViewPr>
    <p:cViewPr>
      <p:scale>
        <a:sx n="100" d="100"/>
        <a:sy n="100" d="100"/>
      </p:scale>
      <p:origin x="0" y="-969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_rels/data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 Id="rId4" Type="http://schemas.openxmlformats.org/officeDocument/2006/relationships/image" Target="../media/image7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 Id="rId4" Type="http://schemas.openxmlformats.org/officeDocument/2006/relationships/image" Target="../media/image76.pn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71563E-0DAE-427D-A7DF-F4E79ACD90B5}" type="doc">
      <dgm:prSet loTypeId="urn:microsoft.com/office/officeart/2005/8/layout/hProcess10" loCatId="picture" qsTypeId="urn:microsoft.com/office/officeart/2005/8/quickstyle/simple1" qsCatId="simple" csTypeId="urn:microsoft.com/office/officeart/2005/8/colors/accent5_2" csCatId="accent5" phldr="1"/>
      <dgm:spPr/>
      <dgm:t>
        <a:bodyPr/>
        <a:lstStyle/>
        <a:p>
          <a:endParaRPr lang="en-GB"/>
        </a:p>
      </dgm:t>
    </dgm:pt>
    <dgm:pt modelId="{CB121C80-F583-48EA-84FD-3054135E7D20}">
      <dgm:prSet phldrT="[Text]" custT="1"/>
      <dgm:spPr/>
      <dgm:t>
        <a:bodyPr/>
        <a:lstStyle/>
        <a:p>
          <a:r>
            <a:rPr lang="en-GB" sz="2800" dirty="0"/>
            <a:t>2018 </a:t>
          </a:r>
        </a:p>
      </dgm:t>
    </dgm:pt>
    <dgm:pt modelId="{3F4B670F-3BEB-49F0-B8B9-6DF027884F69}" type="parTrans" cxnId="{52B5F405-1EEB-4F48-BEC9-778F8E9B5A63}">
      <dgm:prSet/>
      <dgm:spPr/>
      <dgm:t>
        <a:bodyPr/>
        <a:lstStyle/>
        <a:p>
          <a:endParaRPr lang="en-GB"/>
        </a:p>
      </dgm:t>
    </dgm:pt>
    <dgm:pt modelId="{207BC1AB-9855-4A35-B285-6C1E544E4874}" type="sibTrans" cxnId="{52B5F405-1EEB-4F48-BEC9-778F8E9B5A63}">
      <dgm:prSet/>
      <dgm:spPr/>
      <dgm:t>
        <a:bodyPr/>
        <a:lstStyle/>
        <a:p>
          <a:endParaRPr lang="en-GB" dirty="0"/>
        </a:p>
      </dgm:t>
    </dgm:pt>
    <dgm:pt modelId="{37AAC656-F895-4B1F-AC33-C6CAEA90311D}">
      <dgm:prSet phldrT="[Text]" custT="1"/>
      <dgm:spPr/>
      <dgm:t>
        <a:bodyPr/>
        <a:lstStyle/>
        <a:p>
          <a:r>
            <a:rPr lang="en-GB" sz="2800" dirty="0"/>
            <a:t>2020/2021</a:t>
          </a:r>
        </a:p>
      </dgm:t>
    </dgm:pt>
    <dgm:pt modelId="{82DB9E30-F2CB-4898-8051-B60940EA5775}" type="parTrans" cxnId="{185E54E7-86B2-4AE1-9F38-768ED7320921}">
      <dgm:prSet/>
      <dgm:spPr/>
      <dgm:t>
        <a:bodyPr/>
        <a:lstStyle/>
        <a:p>
          <a:endParaRPr lang="en-GB"/>
        </a:p>
      </dgm:t>
    </dgm:pt>
    <dgm:pt modelId="{359A96BC-CCAB-4B22-BFB4-149FD92AF785}" type="sibTrans" cxnId="{185E54E7-86B2-4AE1-9F38-768ED7320921}">
      <dgm:prSet/>
      <dgm:spPr/>
      <dgm:t>
        <a:bodyPr/>
        <a:lstStyle/>
        <a:p>
          <a:endParaRPr lang="en-GB" dirty="0"/>
        </a:p>
      </dgm:t>
    </dgm:pt>
    <dgm:pt modelId="{76ABEE35-F59E-4604-B84A-02B501D3E720}">
      <dgm:prSet phldrT="[Text]"/>
      <dgm:spPr/>
      <dgm:t>
        <a:bodyPr/>
        <a:lstStyle/>
        <a:p>
          <a:r>
            <a:rPr lang="en-GB" sz="1500" dirty="0"/>
            <a:t>COVID 19 Pandemic</a:t>
          </a:r>
        </a:p>
      </dgm:t>
    </dgm:pt>
    <dgm:pt modelId="{0BE8B12F-7C3C-499D-9AC3-F7EAB34090EE}" type="parTrans" cxnId="{697007D8-9674-4243-888A-DC19CC6CAFF6}">
      <dgm:prSet/>
      <dgm:spPr/>
      <dgm:t>
        <a:bodyPr/>
        <a:lstStyle/>
        <a:p>
          <a:endParaRPr lang="en-GB"/>
        </a:p>
      </dgm:t>
    </dgm:pt>
    <dgm:pt modelId="{ED2B6803-A2AD-4990-90EA-F242471477F8}" type="sibTrans" cxnId="{697007D8-9674-4243-888A-DC19CC6CAFF6}">
      <dgm:prSet/>
      <dgm:spPr/>
      <dgm:t>
        <a:bodyPr/>
        <a:lstStyle/>
        <a:p>
          <a:endParaRPr lang="en-GB"/>
        </a:p>
      </dgm:t>
    </dgm:pt>
    <dgm:pt modelId="{FFE5D9F2-6854-4261-837C-999FB2C5A2DE}">
      <dgm:prSet phldrT="[Text]"/>
      <dgm:spPr/>
      <dgm:t>
        <a:bodyPr/>
        <a:lstStyle/>
        <a:p>
          <a:r>
            <a:rPr lang="en-GB" sz="1500" dirty="0"/>
            <a:t>Mass Vaccination Programme</a:t>
          </a:r>
        </a:p>
      </dgm:t>
    </dgm:pt>
    <dgm:pt modelId="{6D021275-4073-4488-B6E2-66366585695E}" type="parTrans" cxnId="{94B9F56E-482B-4F38-9208-489378BE8292}">
      <dgm:prSet/>
      <dgm:spPr/>
      <dgm:t>
        <a:bodyPr/>
        <a:lstStyle/>
        <a:p>
          <a:endParaRPr lang="en-GB"/>
        </a:p>
      </dgm:t>
    </dgm:pt>
    <dgm:pt modelId="{9B64507B-CD53-4733-BFCF-F36B8ADF35C2}" type="sibTrans" cxnId="{94B9F56E-482B-4F38-9208-489378BE8292}">
      <dgm:prSet/>
      <dgm:spPr/>
      <dgm:t>
        <a:bodyPr/>
        <a:lstStyle/>
        <a:p>
          <a:endParaRPr lang="en-GB"/>
        </a:p>
      </dgm:t>
    </dgm:pt>
    <dgm:pt modelId="{1A99BD1A-8951-4D34-A580-E6EEF41B3D98}">
      <dgm:prSet phldrT="[Text]" custT="1"/>
      <dgm:spPr/>
      <dgm:t>
        <a:bodyPr/>
        <a:lstStyle/>
        <a:p>
          <a:r>
            <a:rPr lang="en-GB" sz="2400" dirty="0"/>
            <a:t>March 2022</a:t>
          </a:r>
        </a:p>
      </dgm:t>
    </dgm:pt>
    <dgm:pt modelId="{2E58CF18-15DE-41F8-AFFF-33DA3F6B4607}" type="parTrans" cxnId="{0C9DD62F-9E84-4B1D-A954-ADD9F42487F4}">
      <dgm:prSet/>
      <dgm:spPr/>
      <dgm:t>
        <a:bodyPr/>
        <a:lstStyle/>
        <a:p>
          <a:endParaRPr lang="en-GB"/>
        </a:p>
      </dgm:t>
    </dgm:pt>
    <dgm:pt modelId="{2CEFBC2C-A394-4388-AD63-4B0BA30C6EAF}" type="sibTrans" cxnId="{0C9DD62F-9E84-4B1D-A954-ADD9F42487F4}">
      <dgm:prSet/>
      <dgm:spPr/>
      <dgm:t>
        <a:bodyPr/>
        <a:lstStyle/>
        <a:p>
          <a:endParaRPr lang="en-GB" dirty="0"/>
        </a:p>
      </dgm:t>
    </dgm:pt>
    <dgm:pt modelId="{DA04F9B4-F752-4DA1-8F1E-2DC01571EF17}">
      <dgm:prSet phldrT="[Text]"/>
      <dgm:spPr/>
      <dgm:t>
        <a:bodyPr/>
        <a:lstStyle/>
        <a:p>
          <a:r>
            <a:rPr lang="en-GB" sz="1500" dirty="0"/>
            <a:t>Vaccine Transformation Programme Complete</a:t>
          </a:r>
        </a:p>
      </dgm:t>
    </dgm:pt>
    <dgm:pt modelId="{27CF88E4-1CCB-47E0-82A1-1D21346D43E4}" type="parTrans" cxnId="{A9BB5F0E-4513-4E3D-A19A-B6BF2D5CC598}">
      <dgm:prSet/>
      <dgm:spPr/>
      <dgm:t>
        <a:bodyPr/>
        <a:lstStyle/>
        <a:p>
          <a:endParaRPr lang="en-GB"/>
        </a:p>
      </dgm:t>
    </dgm:pt>
    <dgm:pt modelId="{A3FF4BE9-B6FF-4E88-8C8C-CC72BECE1F9B}" type="sibTrans" cxnId="{A9BB5F0E-4513-4E3D-A19A-B6BF2D5CC598}">
      <dgm:prSet/>
      <dgm:spPr/>
      <dgm:t>
        <a:bodyPr/>
        <a:lstStyle/>
        <a:p>
          <a:endParaRPr lang="en-GB"/>
        </a:p>
      </dgm:t>
    </dgm:pt>
    <dgm:pt modelId="{EABD9C32-93A3-48C5-A2E0-76EADD6E0700}">
      <dgm:prSet phldrT="[Text]"/>
      <dgm:spPr/>
      <dgm:t>
        <a:bodyPr/>
        <a:lstStyle/>
        <a:p>
          <a:r>
            <a:rPr lang="en-GB" sz="1500" dirty="0"/>
            <a:t>Relocated to City Centre (John Lewis)</a:t>
          </a:r>
        </a:p>
      </dgm:t>
    </dgm:pt>
    <dgm:pt modelId="{1A51A936-2378-46E7-8ECE-5251BC4CD2E7}" type="parTrans" cxnId="{6019B0E4-4E54-411E-91BE-D1F7F008FA38}">
      <dgm:prSet/>
      <dgm:spPr/>
      <dgm:t>
        <a:bodyPr/>
        <a:lstStyle/>
        <a:p>
          <a:endParaRPr lang="en-GB"/>
        </a:p>
      </dgm:t>
    </dgm:pt>
    <dgm:pt modelId="{3167EC67-E707-4A1A-A538-BAC85DA94606}" type="sibTrans" cxnId="{6019B0E4-4E54-411E-91BE-D1F7F008FA38}">
      <dgm:prSet/>
      <dgm:spPr/>
      <dgm:t>
        <a:bodyPr/>
        <a:lstStyle/>
        <a:p>
          <a:endParaRPr lang="en-GB"/>
        </a:p>
      </dgm:t>
    </dgm:pt>
    <dgm:pt modelId="{869D399A-3126-48EB-AFFC-ADA68DF4C807}">
      <dgm:prSet phldrT="[Text]"/>
      <dgm:spPr/>
      <dgm:t>
        <a:bodyPr/>
        <a:lstStyle/>
        <a:p>
          <a:r>
            <a:rPr lang="en-GB" sz="1500" dirty="0"/>
            <a:t>Vaccine Transformation Programme (VTP) Commenced – Moved from GP to Partnerships</a:t>
          </a:r>
        </a:p>
      </dgm:t>
    </dgm:pt>
    <dgm:pt modelId="{08D67E59-7018-4B14-8066-C0B6C53E6914}" type="sibTrans" cxnId="{8CC33C6B-C0E7-4A61-A8D8-26B706CEC4C8}">
      <dgm:prSet/>
      <dgm:spPr/>
      <dgm:t>
        <a:bodyPr/>
        <a:lstStyle/>
        <a:p>
          <a:endParaRPr lang="en-GB"/>
        </a:p>
      </dgm:t>
    </dgm:pt>
    <dgm:pt modelId="{61D21619-43EC-4799-BF14-983D5BE4E6E2}" type="parTrans" cxnId="{8CC33C6B-C0E7-4A61-A8D8-26B706CEC4C8}">
      <dgm:prSet/>
      <dgm:spPr/>
      <dgm:t>
        <a:bodyPr/>
        <a:lstStyle/>
        <a:p>
          <a:endParaRPr lang="en-GB"/>
        </a:p>
      </dgm:t>
    </dgm:pt>
    <dgm:pt modelId="{B3F5397F-1F8B-442F-8533-C6B7B5A84996}">
      <dgm:prSet phldrT="[Text]"/>
      <dgm:spPr/>
      <dgm:t>
        <a:bodyPr/>
        <a:lstStyle/>
        <a:p>
          <a:r>
            <a:rPr lang="en-GB" sz="1500" dirty="0"/>
            <a:t>P&amp;J Live – Exhibition Centre</a:t>
          </a:r>
        </a:p>
      </dgm:t>
    </dgm:pt>
    <dgm:pt modelId="{B898230F-58A1-47F5-ADD1-38D826A45ECA}" type="parTrans" cxnId="{AC872517-9324-4A4E-9E72-386FE2E3973E}">
      <dgm:prSet/>
      <dgm:spPr/>
      <dgm:t>
        <a:bodyPr/>
        <a:lstStyle/>
        <a:p>
          <a:endParaRPr lang="en-GB"/>
        </a:p>
      </dgm:t>
    </dgm:pt>
    <dgm:pt modelId="{F18EEA5C-738D-4205-B508-74EAEA6D77A6}" type="sibTrans" cxnId="{AC872517-9324-4A4E-9E72-386FE2E3973E}">
      <dgm:prSet/>
      <dgm:spPr/>
      <dgm:t>
        <a:bodyPr/>
        <a:lstStyle/>
        <a:p>
          <a:endParaRPr lang="en-GB"/>
        </a:p>
      </dgm:t>
    </dgm:pt>
    <dgm:pt modelId="{C06E01B4-2CC8-4062-B8FA-3DD8EACABA10}">
      <dgm:prSet custT="1"/>
      <dgm:spPr/>
      <dgm:t>
        <a:bodyPr/>
        <a:lstStyle/>
        <a:p>
          <a:r>
            <a:rPr lang="en-GB" sz="2400" dirty="0"/>
            <a:t>June 2023</a:t>
          </a:r>
        </a:p>
        <a:p>
          <a:endParaRPr lang="en-GB" sz="2100" dirty="0"/>
        </a:p>
      </dgm:t>
    </dgm:pt>
    <dgm:pt modelId="{6827B993-9C51-4F6D-A769-0F34E3929FEF}" type="parTrans" cxnId="{0AADEA8D-6B43-49D4-948F-D47CA2F6A68F}">
      <dgm:prSet/>
      <dgm:spPr/>
      <dgm:t>
        <a:bodyPr/>
        <a:lstStyle/>
        <a:p>
          <a:endParaRPr lang="en-GB"/>
        </a:p>
      </dgm:t>
    </dgm:pt>
    <dgm:pt modelId="{6D0BFC42-77C2-4066-8BCE-3D5CBC91DA91}" type="sibTrans" cxnId="{0AADEA8D-6B43-49D4-948F-D47CA2F6A68F}">
      <dgm:prSet/>
      <dgm:spPr/>
      <dgm:t>
        <a:bodyPr/>
        <a:lstStyle/>
        <a:p>
          <a:endParaRPr lang="en-GB"/>
        </a:p>
      </dgm:t>
    </dgm:pt>
    <dgm:pt modelId="{EAD687C5-E19F-40E4-8C61-3026F4425CB7}">
      <dgm:prSet/>
      <dgm:spPr/>
      <dgm:t>
        <a:bodyPr/>
        <a:lstStyle/>
        <a:p>
          <a:r>
            <a:rPr lang="en-GB" sz="1600" dirty="0"/>
            <a:t>Relocated to Bon Accord Shopping Centre Unit – Open on 19</a:t>
          </a:r>
          <a:r>
            <a:rPr lang="en-GB" sz="1600" baseline="30000" dirty="0"/>
            <a:t>th</a:t>
          </a:r>
          <a:r>
            <a:rPr lang="en-GB" sz="1600" dirty="0"/>
            <a:t> June</a:t>
          </a:r>
        </a:p>
      </dgm:t>
    </dgm:pt>
    <dgm:pt modelId="{0D2377DB-4B2C-4C52-87E0-BE3909B71E2F}" type="sibTrans" cxnId="{B8B8CE65-9965-4976-B942-ED5E75A8B38E}">
      <dgm:prSet/>
      <dgm:spPr/>
      <dgm:t>
        <a:bodyPr/>
        <a:lstStyle/>
        <a:p>
          <a:endParaRPr lang="en-GB"/>
        </a:p>
      </dgm:t>
    </dgm:pt>
    <dgm:pt modelId="{1CF03806-97DE-43BE-84DC-93E3A3647429}" type="parTrans" cxnId="{B8B8CE65-9965-4976-B942-ED5E75A8B38E}">
      <dgm:prSet/>
      <dgm:spPr/>
      <dgm:t>
        <a:bodyPr/>
        <a:lstStyle/>
        <a:p>
          <a:endParaRPr lang="en-GB"/>
        </a:p>
      </dgm:t>
    </dgm:pt>
    <dgm:pt modelId="{DE4E38AD-0308-449A-935B-F0BA37A8B108}" type="pres">
      <dgm:prSet presAssocID="{E071563E-0DAE-427D-A7DF-F4E79ACD90B5}" presName="Name0" presStyleCnt="0">
        <dgm:presLayoutVars>
          <dgm:dir/>
          <dgm:resizeHandles val="exact"/>
        </dgm:presLayoutVars>
      </dgm:prSet>
      <dgm:spPr/>
    </dgm:pt>
    <dgm:pt modelId="{9B0A5BA8-4445-412B-AD06-8C37ACA263AB}" type="pres">
      <dgm:prSet presAssocID="{CB121C80-F583-48EA-84FD-3054135E7D20}" presName="composite" presStyleCnt="0"/>
      <dgm:spPr/>
    </dgm:pt>
    <dgm:pt modelId="{B5BEAD0F-325F-4EC2-AA93-27253BD72F10}" type="pres">
      <dgm:prSet presAssocID="{CB121C80-F583-48EA-84FD-3054135E7D20}" presName="imagSh" presStyleLbl="bgImgPlace1" presStyleIdx="0" presStyleCnt="4" custLinFactNeighborX="-1188" custLinFactNeighborY="-14818"/>
      <dgm:spPr>
        <a:blipFill rotWithShape="1">
          <a:blip xmlns:r="http://schemas.openxmlformats.org/officeDocument/2006/relationships" r:embed="rId1"/>
          <a:stretch>
            <a:fillRect/>
          </a:stretch>
        </a:blipFill>
      </dgm:spPr>
    </dgm:pt>
    <dgm:pt modelId="{91C1C2C0-6CDB-4343-BA27-FFB39543BCED}" type="pres">
      <dgm:prSet presAssocID="{CB121C80-F583-48EA-84FD-3054135E7D20}" presName="txNode" presStyleLbl="node1" presStyleIdx="0" presStyleCnt="4">
        <dgm:presLayoutVars>
          <dgm:bulletEnabled val="1"/>
        </dgm:presLayoutVars>
      </dgm:prSet>
      <dgm:spPr/>
    </dgm:pt>
    <dgm:pt modelId="{B4E5FC10-4020-4777-B54D-B68C6D709BF8}" type="pres">
      <dgm:prSet presAssocID="{207BC1AB-9855-4A35-B285-6C1E544E4874}" presName="sibTrans" presStyleLbl="sibTrans2D1" presStyleIdx="0" presStyleCnt="3"/>
      <dgm:spPr/>
    </dgm:pt>
    <dgm:pt modelId="{E4EA1ECE-6F44-406D-9439-ECA05FE91606}" type="pres">
      <dgm:prSet presAssocID="{207BC1AB-9855-4A35-B285-6C1E544E4874}" presName="connTx" presStyleLbl="sibTrans2D1" presStyleIdx="0" presStyleCnt="3"/>
      <dgm:spPr/>
    </dgm:pt>
    <dgm:pt modelId="{8E6DAD0E-EEFF-422E-8B7E-FB8DAB1E6F78}" type="pres">
      <dgm:prSet presAssocID="{37AAC656-F895-4B1F-AC33-C6CAEA90311D}" presName="composite" presStyleCnt="0"/>
      <dgm:spPr/>
    </dgm:pt>
    <dgm:pt modelId="{6527E202-8B4E-4843-BBBF-261C410DFD2B}" type="pres">
      <dgm:prSet presAssocID="{37AAC656-F895-4B1F-AC33-C6CAEA90311D}" presName="imagSh" presStyleLbl="bgImgPlace1" presStyleIdx="1" presStyleCnt="4" custLinFactNeighborX="278" custLinFactNeighborY="-18894"/>
      <dgm:spPr>
        <a:blipFill rotWithShape="1">
          <a:blip xmlns:r="http://schemas.openxmlformats.org/officeDocument/2006/relationships" r:embed="rId2"/>
          <a:stretch>
            <a:fillRect/>
          </a:stretch>
        </a:blipFill>
      </dgm:spPr>
    </dgm:pt>
    <dgm:pt modelId="{1C880C41-E8A9-43C9-9886-3D9CA6F41A19}" type="pres">
      <dgm:prSet presAssocID="{37AAC656-F895-4B1F-AC33-C6CAEA90311D}" presName="txNode" presStyleLbl="node1" presStyleIdx="1" presStyleCnt="4">
        <dgm:presLayoutVars>
          <dgm:bulletEnabled val="1"/>
        </dgm:presLayoutVars>
      </dgm:prSet>
      <dgm:spPr/>
    </dgm:pt>
    <dgm:pt modelId="{104F8ACE-9E8D-4964-8753-0FC2DBB3FD94}" type="pres">
      <dgm:prSet presAssocID="{359A96BC-CCAB-4B22-BFB4-149FD92AF785}" presName="sibTrans" presStyleLbl="sibTrans2D1" presStyleIdx="1" presStyleCnt="3"/>
      <dgm:spPr/>
    </dgm:pt>
    <dgm:pt modelId="{A3106DF3-1439-4A27-85A1-FB8CE462D48C}" type="pres">
      <dgm:prSet presAssocID="{359A96BC-CCAB-4B22-BFB4-149FD92AF785}" presName="connTx" presStyleLbl="sibTrans2D1" presStyleIdx="1" presStyleCnt="3"/>
      <dgm:spPr/>
    </dgm:pt>
    <dgm:pt modelId="{B4B6E2B8-A1B3-45AC-8E7D-951C86C93F14}" type="pres">
      <dgm:prSet presAssocID="{1A99BD1A-8951-4D34-A580-E6EEF41B3D98}" presName="composite" presStyleCnt="0"/>
      <dgm:spPr/>
    </dgm:pt>
    <dgm:pt modelId="{D44ACB26-807E-461C-9335-223C074B10E6}" type="pres">
      <dgm:prSet presAssocID="{1A99BD1A-8951-4D34-A580-E6EEF41B3D98}" presName="imagSh" presStyleLbl="bgImgPlace1" presStyleIdx="2" presStyleCnt="4" custLinFactNeighborX="-3890" custLinFactNeighborY="-16115"/>
      <dgm:spPr>
        <a:blipFill rotWithShape="1">
          <a:blip xmlns:r="http://schemas.openxmlformats.org/officeDocument/2006/relationships" r:embed="rId3"/>
          <a:stretch>
            <a:fillRect/>
          </a:stretch>
        </a:blipFill>
      </dgm:spPr>
    </dgm:pt>
    <dgm:pt modelId="{DF4977DB-E785-44BD-8218-963718F76F84}" type="pres">
      <dgm:prSet presAssocID="{1A99BD1A-8951-4D34-A580-E6EEF41B3D98}" presName="txNode" presStyleLbl="node1" presStyleIdx="2" presStyleCnt="4">
        <dgm:presLayoutVars>
          <dgm:bulletEnabled val="1"/>
        </dgm:presLayoutVars>
      </dgm:prSet>
      <dgm:spPr/>
    </dgm:pt>
    <dgm:pt modelId="{8560C52B-E42F-4EA7-BBF9-36C8D7CD358F}" type="pres">
      <dgm:prSet presAssocID="{2CEFBC2C-A394-4388-AD63-4B0BA30C6EAF}" presName="sibTrans" presStyleLbl="sibTrans2D1" presStyleIdx="2" presStyleCnt="3"/>
      <dgm:spPr/>
    </dgm:pt>
    <dgm:pt modelId="{DC6A17B3-7C52-44E2-B3C0-AD3ABAA36571}" type="pres">
      <dgm:prSet presAssocID="{2CEFBC2C-A394-4388-AD63-4B0BA30C6EAF}" presName="connTx" presStyleLbl="sibTrans2D1" presStyleIdx="2" presStyleCnt="3"/>
      <dgm:spPr/>
    </dgm:pt>
    <dgm:pt modelId="{465D1E08-7AC1-4105-A0C6-401920907CBE}" type="pres">
      <dgm:prSet presAssocID="{C06E01B4-2CC8-4062-B8FA-3DD8EACABA10}" presName="composite" presStyleCnt="0"/>
      <dgm:spPr/>
    </dgm:pt>
    <dgm:pt modelId="{1BF2667D-81EF-42AC-9611-2BCA912C8BDB}" type="pres">
      <dgm:prSet presAssocID="{C06E01B4-2CC8-4062-B8FA-3DD8EACABA10}" presName="imagSh" presStyleLbl="bgImgPlace1" presStyleIdx="3" presStyleCnt="4" custLinFactNeighborX="-2501" custLinFactNeighborY="-13615"/>
      <dgm:spPr>
        <a:blipFill rotWithShape="1">
          <a:blip xmlns:r="http://schemas.openxmlformats.org/officeDocument/2006/relationships" r:embed="rId4"/>
          <a:stretch>
            <a:fillRect/>
          </a:stretch>
        </a:blipFill>
      </dgm:spPr>
    </dgm:pt>
    <dgm:pt modelId="{80FB1BC2-C489-41AF-BEC6-91FC72B61FF0}" type="pres">
      <dgm:prSet presAssocID="{C06E01B4-2CC8-4062-B8FA-3DD8EACABA10}" presName="txNode" presStyleLbl="node1" presStyleIdx="3" presStyleCnt="4">
        <dgm:presLayoutVars>
          <dgm:bulletEnabled val="1"/>
        </dgm:presLayoutVars>
      </dgm:prSet>
      <dgm:spPr/>
    </dgm:pt>
  </dgm:ptLst>
  <dgm:cxnLst>
    <dgm:cxn modelId="{52B5F405-1EEB-4F48-BEC9-778F8E9B5A63}" srcId="{E071563E-0DAE-427D-A7DF-F4E79ACD90B5}" destId="{CB121C80-F583-48EA-84FD-3054135E7D20}" srcOrd="0" destOrd="0" parTransId="{3F4B670F-3BEB-49F0-B8B9-6DF027884F69}" sibTransId="{207BC1AB-9855-4A35-B285-6C1E544E4874}"/>
    <dgm:cxn modelId="{3993AC0B-8B37-4749-AB56-FB463D91D7CE}" type="presOf" srcId="{2CEFBC2C-A394-4388-AD63-4B0BA30C6EAF}" destId="{DC6A17B3-7C52-44E2-B3C0-AD3ABAA36571}" srcOrd="1" destOrd="0" presId="urn:microsoft.com/office/officeart/2005/8/layout/hProcess10"/>
    <dgm:cxn modelId="{A9BB5F0E-4513-4E3D-A19A-B6BF2D5CC598}" srcId="{1A99BD1A-8951-4D34-A580-E6EEF41B3D98}" destId="{DA04F9B4-F752-4DA1-8F1E-2DC01571EF17}" srcOrd="0" destOrd="0" parTransId="{27CF88E4-1CCB-47E0-82A1-1D21346D43E4}" sibTransId="{A3FF4BE9-B6FF-4E88-8C8C-CC72BECE1F9B}"/>
    <dgm:cxn modelId="{AC872517-9324-4A4E-9E72-386FE2E3973E}" srcId="{37AAC656-F895-4B1F-AC33-C6CAEA90311D}" destId="{B3F5397F-1F8B-442F-8533-C6B7B5A84996}" srcOrd="2" destOrd="0" parTransId="{B898230F-58A1-47F5-ADD1-38D826A45ECA}" sibTransId="{F18EEA5C-738D-4205-B508-74EAEA6D77A6}"/>
    <dgm:cxn modelId="{0C9DD62F-9E84-4B1D-A954-ADD9F42487F4}" srcId="{E071563E-0DAE-427D-A7DF-F4E79ACD90B5}" destId="{1A99BD1A-8951-4D34-A580-E6EEF41B3D98}" srcOrd="2" destOrd="0" parTransId="{2E58CF18-15DE-41F8-AFFF-33DA3F6B4607}" sibTransId="{2CEFBC2C-A394-4388-AD63-4B0BA30C6EAF}"/>
    <dgm:cxn modelId="{AAAB223C-3633-457B-A321-938D0A1E8FA8}" type="presOf" srcId="{FFE5D9F2-6854-4261-837C-999FB2C5A2DE}" destId="{1C880C41-E8A9-43C9-9886-3D9CA6F41A19}" srcOrd="0" destOrd="2" presId="urn:microsoft.com/office/officeart/2005/8/layout/hProcess10"/>
    <dgm:cxn modelId="{C117CE43-DA8F-4C49-BB78-5C34C3F5B28E}" type="presOf" srcId="{E071563E-0DAE-427D-A7DF-F4E79ACD90B5}" destId="{DE4E38AD-0308-449A-935B-F0BA37A8B108}" srcOrd="0" destOrd="0" presId="urn:microsoft.com/office/officeart/2005/8/layout/hProcess10"/>
    <dgm:cxn modelId="{B4BDC245-B510-4584-8939-7C877ACE4DE0}" type="presOf" srcId="{EAD687C5-E19F-40E4-8C61-3026F4425CB7}" destId="{80FB1BC2-C489-41AF-BEC6-91FC72B61FF0}" srcOrd="0" destOrd="1" presId="urn:microsoft.com/office/officeart/2005/8/layout/hProcess10"/>
    <dgm:cxn modelId="{5299D146-F43B-45D5-8AD9-B971D9A0E788}" type="presOf" srcId="{76ABEE35-F59E-4604-B84A-02B501D3E720}" destId="{1C880C41-E8A9-43C9-9886-3D9CA6F41A19}" srcOrd="0" destOrd="1" presId="urn:microsoft.com/office/officeart/2005/8/layout/hProcess10"/>
    <dgm:cxn modelId="{A20A224F-D75A-49BD-B1CE-5155AA53C967}" type="presOf" srcId="{207BC1AB-9855-4A35-B285-6C1E544E4874}" destId="{E4EA1ECE-6F44-406D-9439-ECA05FE91606}" srcOrd="1" destOrd="0" presId="urn:microsoft.com/office/officeart/2005/8/layout/hProcess10"/>
    <dgm:cxn modelId="{737E5156-8728-4D6F-828B-5B082B6B8088}" type="presOf" srcId="{1A99BD1A-8951-4D34-A580-E6EEF41B3D98}" destId="{DF4977DB-E785-44BD-8218-963718F76F84}" srcOrd="0" destOrd="0" presId="urn:microsoft.com/office/officeart/2005/8/layout/hProcess10"/>
    <dgm:cxn modelId="{2264C364-02FE-48B6-81E3-B25C216F7B80}" type="presOf" srcId="{37AAC656-F895-4B1F-AC33-C6CAEA90311D}" destId="{1C880C41-E8A9-43C9-9886-3D9CA6F41A19}" srcOrd="0" destOrd="0" presId="urn:microsoft.com/office/officeart/2005/8/layout/hProcess10"/>
    <dgm:cxn modelId="{B8B8CE65-9965-4976-B942-ED5E75A8B38E}" srcId="{C06E01B4-2CC8-4062-B8FA-3DD8EACABA10}" destId="{EAD687C5-E19F-40E4-8C61-3026F4425CB7}" srcOrd="0" destOrd="0" parTransId="{1CF03806-97DE-43BE-84DC-93E3A3647429}" sibTransId="{0D2377DB-4B2C-4C52-87E0-BE3909B71E2F}"/>
    <dgm:cxn modelId="{21755A6A-4F5B-46D5-8AC3-F21F6FD7A7B5}" type="presOf" srcId="{359A96BC-CCAB-4B22-BFB4-149FD92AF785}" destId="{104F8ACE-9E8D-4964-8753-0FC2DBB3FD94}" srcOrd="0" destOrd="0" presId="urn:microsoft.com/office/officeart/2005/8/layout/hProcess10"/>
    <dgm:cxn modelId="{8CC33C6B-C0E7-4A61-A8D8-26B706CEC4C8}" srcId="{CB121C80-F583-48EA-84FD-3054135E7D20}" destId="{869D399A-3126-48EB-AFFC-ADA68DF4C807}" srcOrd="0" destOrd="0" parTransId="{61D21619-43EC-4799-BF14-983D5BE4E6E2}" sibTransId="{08D67E59-7018-4B14-8066-C0B6C53E6914}"/>
    <dgm:cxn modelId="{94B9F56E-482B-4F38-9208-489378BE8292}" srcId="{37AAC656-F895-4B1F-AC33-C6CAEA90311D}" destId="{FFE5D9F2-6854-4261-837C-999FB2C5A2DE}" srcOrd="1" destOrd="0" parTransId="{6D021275-4073-4488-B6E2-66366585695E}" sibTransId="{9B64507B-CD53-4733-BFCF-F36B8ADF35C2}"/>
    <dgm:cxn modelId="{6AB92488-73BA-4B0D-9FD8-986DE6BFA856}" type="presOf" srcId="{B3F5397F-1F8B-442F-8533-C6B7B5A84996}" destId="{1C880C41-E8A9-43C9-9886-3D9CA6F41A19}" srcOrd="0" destOrd="3" presId="urn:microsoft.com/office/officeart/2005/8/layout/hProcess10"/>
    <dgm:cxn modelId="{0AADEA8D-6B43-49D4-948F-D47CA2F6A68F}" srcId="{E071563E-0DAE-427D-A7DF-F4E79ACD90B5}" destId="{C06E01B4-2CC8-4062-B8FA-3DD8EACABA10}" srcOrd="3" destOrd="0" parTransId="{6827B993-9C51-4F6D-A769-0F34E3929FEF}" sibTransId="{6D0BFC42-77C2-4066-8BCE-3D5CBC91DA91}"/>
    <dgm:cxn modelId="{C803829B-CA4B-4017-91ED-CF6D1C4A1378}" type="presOf" srcId="{CB121C80-F583-48EA-84FD-3054135E7D20}" destId="{91C1C2C0-6CDB-4343-BA27-FFB39543BCED}" srcOrd="0" destOrd="0" presId="urn:microsoft.com/office/officeart/2005/8/layout/hProcess10"/>
    <dgm:cxn modelId="{393134A0-99F2-4C50-BB14-27B6627440FE}" type="presOf" srcId="{207BC1AB-9855-4A35-B285-6C1E544E4874}" destId="{B4E5FC10-4020-4777-B54D-B68C6D709BF8}" srcOrd="0" destOrd="0" presId="urn:microsoft.com/office/officeart/2005/8/layout/hProcess10"/>
    <dgm:cxn modelId="{B0DDA9C5-20B5-445B-B4CA-FF3BB91D7FC3}" type="presOf" srcId="{2CEFBC2C-A394-4388-AD63-4B0BA30C6EAF}" destId="{8560C52B-E42F-4EA7-BBF9-36C8D7CD358F}" srcOrd="0" destOrd="0" presId="urn:microsoft.com/office/officeart/2005/8/layout/hProcess10"/>
    <dgm:cxn modelId="{B05C11C9-5711-440F-95F4-36BFDC002CCF}" type="presOf" srcId="{C06E01B4-2CC8-4062-B8FA-3DD8EACABA10}" destId="{80FB1BC2-C489-41AF-BEC6-91FC72B61FF0}" srcOrd="0" destOrd="0" presId="urn:microsoft.com/office/officeart/2005/8/layout/hProcess10"/>
    <dgm:cxn modelId="{697007D8-9674-4243-888A-DC19CC6CAFF6}" srcId="{37AAC656-F895-4B1F-AC33-C6CAEA90311D}" destId="{76ABEE35-F59E-4604-B84A-02B501D3E720}" srcOrd="0" destOrd="0" parTransId="{0BE8B12F-7C3C-499D-9AC3-F7EAB34090EE}" sibTransId="{ED2B6803-A2AD-4990-90EA-F242471477F8}"/>
    <dgm:cxn modelId="{6019B0E4-4E54-411E-91BE-D1F7F008FA38}" srcId="{1A99BD1A-8951-4D34-A580-E6EEF41B3D98}" destId="{EABD9C32-93A3-48C5-A2E0-76EADD6E0700}" srcOrd="1" destOrd="0" parTransId="{1A51A936-2378-46E7-8ECE-5251BC4CD2E7}" sibTransId="{3167EC67-E707-4A1A-A538-BAC85DA94606}"/>
    <dgm:cxn modelId="{185E54E7-86B2-4AE1-9F38-768ED7320921}" srcId="{E071563E-0DAE-427D-A7DF-F4E79ACD90B5}" destId="{37AAC656-F895-4B1F-AC33-C6CAEA90311D}" srcOrd="1" destOrd="0" parTransId="{82DB9E30-F2CB-4898-8051-B60940EA5775}" sibTransId="{359A96BC-CCAB-4B22-BFB4-149FD92AF785}"/>
    <dgm:cxn modelId="{6ABC5FEA-775A-4ECB-AFF3-61E640E9F2D6}" type="presOf" srcId="{869D399A-3126-48EB-AFFC-ADA68DF4C807}" destId="{91C1C2C0-6CDB-4343-BA27-FFB39543BCED}" srcOrd="0" destOrd="1" presId="urn:microsoft.com/office/officeart/2005/8/layout/hProcess10"/>
    <dgm:cxn modelId="{F2C53BF1-1217-482D-BF82-CB1A2320C81C}" type="presOf" srcId="{359A96BC-CCAB-4B22-BFB4-149FD92AF785}" destId="{A3106DF3-1439-4A27-85A1-FB8CE462D48C}" srcOrd="1" destOrd="0" presId="urn:microsoft.com/office/officeart/2005/8/layout/hProcess10"/>
    <dgm:cxn modelId="{384F13F6-4C38-485B-81D0-D49A8BA47B29}" type="presOf" srcId="{DA04F9B4-F752-4DA1-8F1E-2DC01571EF17}" destId="{DF4977DB-E785-44BD-8218-963718F76F84}" srcOrd="0" destOrd="1" presId="urn:microsoft.com/office/officeart/2005/8/layout/hProcess10"/>
    <dgm:cxn modelId="{387E56FA-D85C-43F6-8039-8C917ACE0789}" type="presOf" srcId="{EABD9C32-93A3-48C5-A2E0-76EADD6E0700}" destId="{DF4977DB-E785-44BD-8218-963718F76F84}" srcOrd="0" destOrd="2" presId="urn:microsoft.com/office/officeart/2005/8/layout/hProcess10"/>
    <dgm:cxn modelId="{5F5FAEC9-6B1B-4069-8859-7B8235BA4464}" type="presParOf" srcId="{DE4E38AD-0308-449A-935B-F0BA37A8B108}" destId="{9B0A5BA8-4445-412B-AD06-8C37ACA263AB}" srcOrd="0" destOrd="0" presId="urn:microsoft.com/office/officeart/2005/8/layout/hProcess10"/>
    <dgm:cxn modelId="{8A26333F-31C3-457B-AF74-6381412509A2}" type="presParOf" srcId="{9B0A5BA8-4445-412B-AD06-8C37ACA263AB}" destId="{B5BEAD0F-325F-4EC2-AA93-27253BD72F10}" srcOrd="0" destOrd="0" presId="urn:microsoft.com/office/officeart/2005/8/layout/hProcess10"/>
    <dgm:cxn modelId="{F2F65A0C-2B4C-4A60-9B6F-397E9C320FE7}" type="presParOf" srcId="{9B0A5BA8-4445-412B-AD06-8C37ACA263AB}" destId="{91C1C2C0-6CDB-4343-BA27-FFB39543BCED}" srcOrd="1" destOrd="0" presId="urn:microsoft.com/office/officeart/2005/8/layout/hProcess10"/>
    <dgm:cxn modelId="{62422B27-D1F8-42D9-84F7-9035B064B30E}" type="presParOf" srcId="{DE4E38AD-0308-449A-935B-F0BA37A8B108}" destId="{B4E5FC10-4020-4777-B54D-B68C6D709BF8}" srcOrd="1" destOrd="0" presId="urn:microsoft.com/office/officeart/2005/8/layout/hProcess10"/>
    <dgm:cxn modelId="{1C9B7A37-CD82-4DFD-89D6-2729C19B1899}" type="presParOf" srcId="{B4E5FC10-4020-4777-B54D-B68C6D709BF8}" destId="{E4EA1ECE-6F44-406D-9439-ECA05FE91606}" srcOrd="0" destOrd="0" presId="urn:microsoft.com/office/officeart/2005/8/layout/hProcess10"/>
    <dgm:cxn modelId="{D057E59F-0E3C-4AB0-BB30-1963034CFC69}" type="presParOf" srcId="{DE4E38AD-0308-449A-935B-F0BA37A8B108}" destId="{8E6DAD0E-EEFF-422E-8B7E-FB8DAB1E6F78}" srcOrd="2" destOrd="0" presId="urn:microsoft.com/office/officeart/2005/8/layout/hProcess10"/>
    <dgm:cxn modelId="{455D4D22-4DEA-4952-AE69-47CC79A11F92}" type="presParOf" srcId="{8E6DAD0E-EEFF-422E-8B7E-FB8DAB1E6F78}" destId="{6527E202-8B4E-4843-BBBF-261C410DFD2B}" srcOrd="0" destOrd="0" presId="urn:microsoft.com/office/officeart/2005/8/layout/hProcess10"/>
    <dgm:cxn modelId="{F59E1DF5-C0ED-45AF-97DB-D17D3D9E4C24}" type="presParOf" srcId="{8E6DAD0E-EEFF-422E-8B7E-FB8DAB1E6F78}" destId="{1C880C41-E8A9-43C9-9886-3D9CA6F41A19}" srcOrd="1" destOrd="0" presId="urn:microsoft.com/office/officeart/2005/8/layout/hProcess10"/>
    <dgm:cxn modelId="{5FA7C4C2-A226-4712-8C99-E2848C55B828}" type="presParOf" srcId="{DE4E38AD-0308-449A-935B-F0BA37A8B108}" destId="{104F8ACE-9E8D-4964-8753-0FC2DBB3FD94}" srcOrd="3" destOrd="0" presId="urn:microsoft.com/office/officeart/2005/8/layout/hProcess10"/>
    <dgm:cxn modelId="{FBC6EE9E-5D9A-4F21-882C-F544A70360E5}" type="presParOf" srcId="{104F8ACE-9E8D-4964-8753-0FC2DBB3FD94}" destId="{A3106DF3-1439-4A27-85A1-FB8CE462D48C}" srcOrd="0" destOrd="0" presId="urn:microsoft.com/office/officeart/2005/8/layout/hProcess10"/>
    <dgm:cxn modelId="{D9542FD4-7713-45FE-B651-6BFDB5DA1E4C}" type="presParOf" srcId="{DE4E38AD-0308-449A-935B-F0BA37A8B108}" destId="{B4B6E2B8-A1B3-45AC-8E7D-951C86C93F14}" srcOrd="4" destOrd="0" presId="urn:microsoft.com/office/officeart/2005/8/layout/hProcess10"/>
    <dgm:cxn modelId="{E24F4F75-B25C-4BD4-AA82-657188B37981}" type="presParOf" srcId="{B4B6E2B8-A1B3-45AC-8E7D-951C86C93F14}" destId="{D44ACB26-807E-461C-9335-223C074B10E6}" srcOrd="0" destOrd="0" presId="urn:microsoft.com/office/officeart/2005/8/layout/hProcess10"/>
    <dgm:cxn modelId="{F5A4D2EF-38C9-4261-B922-5DBC2CD40D8C}" type="presParOf" srcId="{B4B6E2B8-A1B3-45AC-8E7D-951C86C93F14}" destId="{DF4977DB-E785-44BD-8218-963718F76F84}" srcOrd="1" destOrd="0" presId="urn:microsoft.com/office/officeart/2005/8/layout/hProcess10"/>
    <dgm:cxn modelId="{90C150FA-99FF-4A1A-8A60-746A1B9AE384}" type="presParOf" srcId="{DE4E38AD-0308-449A-935B-F0BA37A8B108}" destId="{8560C52B-E42F-4EA7-BBF9-36C8D7CD358F}" srcOrd="5" destOrd="0" presId="urn:microsoft.com/office/officeart/2005/8/layout/hProcess10"/>
    <dgm:cxn modelId="{A3AD9D95-47FA-405B-8CC0-26B978D0616E}" type="presParOf" srcId="{8560C52B-E42F-4EA7-BBF9-36C8D7CD358F}" destId="{DC6A17B3-7C52-44E2-B3C0-AD3ABAA36571}" srcOrd="0" destOrd="0" presId="urn:microsoft.com/office/officeart/2005/8/layout/hProcess10"/>
    <dgm:cxn modelId="{A774094B-8D5A-47CB-AAF9-00E103F3486E}" type="presParOf" srcId="{DE4E38AD-0308-449A-935B-F0BA37A8B108}" destId="{465D1E08-7AC1-4105-A0C6-401920907CBE}" srcOrd="6" destOrd="0" presId="urn:microsoft.com/office/officeart/2005/8/layout/hProcess10"/>
    <dgm:cxn modelId="{29461B17-EE7F-4753-88CD-3BA99C9C6234}" type="presParOf" srcId="{465D1E08-7AC1-4105-A0C6-401920907CBE}" destId="{1BF2667D-81EF-42AC-9611-2BCA912C8BDB}" srcOrd="0" destOrd="0" presId="urn:microsoft.com/office/officeart/2005/8/layout/hProcess10"/>
    <dgm:cxn modelId="{93310F6E-3154-4AC2-B1F7-EF677A87606D}" type="presParOf" srcId="{465D1E08-7AC1-4105-A0C6-401920907CBE}" destId="{80FB1BC2-C489-41AF-BEC6-91FC72B61FF0}"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BEAD0F-325F-4EC2-AA93-27253BD72F10}">
      <dsp:nvSpPr>
        <dsp:cNvPr id="0" name=""/>
        <dsp:cNvSpPr/>
      </dsp:nvSpPr>
      <dsp:spPr>
        <a:xfrm>
          <a:off x="0" y="1487130"/>
          <a:ext cx="1994545" cy="1994545"/>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C1C2C0-6CDB-4343-BA27-FFB39543BCED}">
      <dsp:nvSpPr>
        <dsp:cNvPr id="0" name=""/>
        <dsp:cNvSpPr/>
      </dsp:nvSpPr>
      <dsp:spPr>
        <a:xfrm>
          <a:off x="326225" y="2979408"/>
          <a:ext cx="1994545" cy="199454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dirty="0"/>
            <a:t>2018 </a:t>
          </a:r>
        </a:p>
        <a:p>
          <a:pPr marL="114300" lvl="1" indent="-114300" algn="l" defTabSz="666750">
            <a:lnSpc>
              <a:spcPct val="90000"/>
            </a:lnSpc>
            <a:spcBef>
              <a:spcPct val="0"/>
            </a:spcBef>
            <a:spcAft>
              <a:spcPct val="15000"/>
            </a:spcAft>
            <a:buChar char="•"/>
          </a:pPr>
          <a:r>
            <a:rPr lang="en-GB" sz="1500" kern="1200" dirty="0"/>
            <a:t>Vaccine Transformation Programme (VTP) Commenced – Moved from GP to Partnerships</a:t>
          </a:r>
        </a:p>
      </dsp:txBody>
      <dsp:txXfrm>
        <a:off x="384643" y="3037826"/>
        <a:ext cx="1877709" cy="1877709"/>
      </dsp:txXfrm>
    </dsp:sp>
    <dsp:sp modelId="{B4E5FC10-4020-4777-B54D-B68C6D709BF8}">
      <dsp:nvSpPr>
        <dsp:cNvPr id="0" name=""/>
        <dsp:cNvSpPr/>
      </dsp:nvSpPr>
      <dsp:spPr>
        <a:xfrm rot="21509846">
          <a:off x="2381149" y="2203398"/>
          <a:ext cx="386803" cy="479261"/>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2381169" y="2300771"/>
        <a:ext cx="270762" cy="287557"/>
      </dsp:txXfrm>
    </dsp:sp>
    <dsp:sp modelId="{6527E202-8B4E-4843-BBBF-261C410DFD2B}">
      <dsp:nvSpPr>
        <dsp:cNvPr id="0" name=""/>
        <dsp:cNvSpPr/>
      </dsp:nvSpPr>
      <dsp:spPr>
        <a:xfrm>
          <a:off x="3099317" y="1405832"/>
          <a:ext cx="1994545" cy="1994545"/>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880C41-E8A9-43C9-9886-3D9CA6F41A19}">
      <dsp:nvSpPr>
        <dsp:cNvPr id="0" name=""/>
        <dsp:cNvSpPr/>
      </dsp:nvSpPr>
      <dsp:spPr>
        <a:xfrm>
          <a:off x="3418466" y="2979408"/>
          <a:ext cx="1994545" cy="199454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dirty="0"/>
            <a:t>2020/2021</a:t>
          </a:r>
        </a:p>
        <a:p>
          <a:pPr marL="114300" lvl="1" indent="-114300" algn="l" defTabSz="666750">
            <a:lnSpc>
              <a:spcPct val="90000"/>
            </a:lnSpc>
            <a:spcBef>
              <a:spcPct val="0"/>
            </a:spcBef>
            <a:spcAft>
              <a:spcPct val="15000"/>
            </a:spcAft>
            <a:buChar char="•"/>
          </a:pPr>
          <a:r>
            <a:rPr lang="en-GB" sz="1500" kern="1200" dirty="0"/>
            <a:t>COVID 19 Pandemic</a:t>
          </a:r>
        </a:p>
        <a:p>
          <a:pPr marL="114300" lvl="1" indent="-114300" algn="l" defTabSz="666750">
            <a:lnSpc>
              <a:spcPct val="90000"/>
            </a:lnSpc>
            <a:spcBef>
              <a:spcPct val="0"/>
            </a:spcBef>
            <a:spcAft>
              <a:spcPct val="15000"/>
            </a:spcAft>
            <a:buChar char="•"/>
          </a:pPr>
          <a:r>
            <a:rPr lang="en-GB" sz="1500" kern="1200" dirty="0"/>
            <a:t>Mass Vaccination Programme</a:t>
          </a:r>
        </a:p>
        <a:p>
          <a:pPr marL="114300" lvl="1" indent="-114300" algn="l" defTabSz="666750">
            <a:lnSpc>
              <a:spcPct val="90000"/>
            </a:lnSpc>
            <a:spcBef>
              <a:spcPct val="0"/>
            </a:spcBef>
            <a:spcAft>
              <a:spcPct val="15000"/>
            </a:spcAft>
            <a:buChar char="•"/>
          </a:pPr>
          <a:r>
            <a:rPr lang="en-GB" sz="1500" kern="1200" dirty="0"/>
            <a:t>P&amp;J Live – Exhibition Centre</a:t>
          </a:r>
        </a:p>
      </dsp:txBody>
      <dsp:txXfrm>
        <a:off x="3476884" y="3037826"/>
        <a:ext cx="1877709" cy="1877709"/>
      </dsp:txXfrm>
    </dsp:sp>
    <dsp:sp modelId="{104F8ACE-9E8D-4964-8753-0FC2DBB3FD94}">
      <dsp:nvSpPr>
        <dsp:cNvPr id="0" name=""/>
        <dsp:cNvSpPr/>
      </dsp:nvSpPr>
      <dsp:spPr>
        <a:xfrm rot="63317">
          <a:off x="5448929" y="2191655"/>
          <a:ext cx="355157" cy="479261"/>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5448938" y="2286526"/>
        <a:ext cx="248610" cy="287557"/>
      </dsp:txXfrm>
    </dsp:sp>
    <dsp:sp modelId="{D44ACB26-807E-461C-9335-223C074B10E6}">
      <dsp:nvSpPr>
        <dsp:cNvPr id="0" name=""/>
        <dsp:cNvSpPr/>
      </dsp:nvSpPr>
      <dsp:spPr>
        <a:xfrm>
          <a:off x="6108425" y="1461260"/>
          <a:ext cx="1994545" cy="1994545"/>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4977DB-E785-44BD-8218-963718F76F84}">
      <dsp:nvSpPr>
        <dsp:cNvPr id="0" name=""/>
        <dsp:cNvSpPr/>
      </dsp:nvSpPr>
      <dsp:spPr>
        <a:xfrm>
          <a:off x="6510707" y="2979408"/>
          <a:ext cx="1994545" cy="199454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March 2022</a:t>
          </a:r>
        </a:p>
        <a:p>
          <a:pPr marL="114300" lvl="1" indent="-114300" algn="l" defTabSz="666750">
            <a:lnSpc>
              <a:spcPct val="90000"/>
            </a:lnSpc>
            <a:spcBef>
              <a:spcPct val="0"/>
            </a:spcBef>
            <a:spcAft>
              <a:spcPct val="15000"/>
            </a:spcAft>
            <a:buChar char="•"/>
          </a:pPr>
          <a:r>
            <a:rPr lang="en-GB" sz="1500" kern="1200" dirty="0"/>
            <a:t>Vaccine Transformation Programme Complete</a:t>
          </a:r>
        </a:p>
        <a:p>
          <a:pPr marL="114300" lvl="1" indent="-114300" algn="l" defTabSz="666750">
            <a:lnSpc>
              <a:spcPct val="90000"/>
            </a:lnSpc>
            <a:spcBef>
              <a:spcPct val="0"/>
            </a:spcBef>
            <a:spcAft>
              <a:spcPct val="15000"/>
            </a:spcAft>
            <a:buChar char="•"/>
          </a:pPr>
          <a:r>
            <a:rPr lang="en-GB" sz="1500" kern="1200" dirty="0"/>
            <a:t>Relocated to City Centre (John Lewis)</a:t>
          </a:r>
        </a:p>
      </dsp:txBody>
      <dsp:txXfrm>
        <a:off x="6569125" y="3037826"/>
        <a:ext cx="1877709" cy="1877709"/>
      </dsp:txXfrm>
    </dsp:sp>
    <dsp:sp modelId="{8560C52B-E42F-4EA7-BBF9-36C8D7CD358F}">
      <dsp:nvSpPr>
        <dsp:cNvPr id="0" name=""/>
        <dsp:cNvSpPr/>
      </dsp:nvSpPr>
      <dsp:spPr>
        <a:xfrm rot="54938">
          <a:off x="8496835" y="2244284"/>
          <a:ext cx="393940" cy="479261"/>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8496843" y="2339192"/>
        <a:ext cx="275758" cy="287557"/>
      </dsp:txXfrm>
    </dsp:sp>
    <dsp:sp modelId="{1BF2667D-81EF-42AC-9611-2BCA912C8BDB}">
      <dsp:nvSpPr>
        <dsp:cNvPr id="0" name=""/>
        <dsp:cNvSpPr/>
      </dsp:nvSpPr>
      <dsp:spPr>
        <a:xfrm>
          <a:off x="9228370" y="1511124"/>
          <a:ext cx="1994545" cy="1994545"/>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FB1BC2-C489-41AF-BEC6-91FC72B61FF0}">
      <dsp:nvSpPr>
        <dsp:cNvPr id="0" name=""/>
        <dsp:cNvSpPr/>
      </dsp:nvSpPr>
      <dsp:spPr>
        <a:xfrm>
          <a:off x="9602947" y="2979408"/>
          <a:ext cx="1994545" cy="199454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June 2023</a:t>
          </a:r>
        </a:p>
        <a:p>
          <a:pPr marL="0" lvl="0" indent="0" algn="l" defTabSz="1066800">
            <a:lnSpc>
              <a:spcPct val="90000"/>
            </a:lnSpc>
            <a:spcBef>
              <a:spcPct val="0"/>
            </a:spcBef>
            <a:spcAft>
              <a:spcPct val="35000"/>
            </a:spcAft>
            <a:buNone/>
          </a:pPr>
          <a:endParaRPr lang="en-GB" sz="2100" kern="1200" dirty="0"/>
        </a:p>
        <a:p>
          <a:pPr marL="171450" lvl="1" indent="-171450" algn="l" defTabSz="711200">
            <a:lnSpc>
              <a:spcPct val="90000"/>
            </a:lnSpc>
            <a:spcBef>
              <a:spcPct val="0"/>
            </a:spcBef>
            <a:spcAft>
              <a:spcPct val="15000"/>
            </a:spcAft>
            <a:buChar char="•"/>
          </a:pPr>
          <a:r>
            <a:rPr lang="en-GB" sz="1600" kern="1200" dirty="0"/>
            <a:t>Relocated to Bon Accord Shopping Centre Unit – Open on 19</a:t>
          </a:r>
          <a:r>
            <a:rPr lang="en-GB" sz="1600" kern="1200" baseline="30000" dirty="0"/>
            <a:t>th</a:t>
          </a:r>
          <a:r>
            <a:rPr lang="en-GB" sz="1600" kern="1200" dirty="0"/>
            <a:t> June</a:t>
          </a:r>
        </a:p>
      </dsp:txBody>
      <dsp:txXfrm>
        <a:off x="9661365" y="3037826"/>
        <a:ext cx="1877709" cy="187770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D93F367-E479-435F-AB69-A18D12EE03E0}" type="datetimeFigureOut">
              <a:rPr lang="en-GB" smtClean="0"/>
              <a:t>25/06/2024</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5F6DF75-F4FC-4CF9-9A80-FDECE72C21CD}" type="slidenum">
              <a:rPr lang="en-GB" smtClean="0"/>
              <a:t>‹#›</a:t>
            </a:fld>
            <a:endParaRPr lang="en-GB" dirty="0"/>
          </a:p>
        </p:txBody>
      </p:sp>
    </p:spTree>
    <p:extLst>
      <p:ext uri="{BB962C8B-B14F-4D97-AF65-F5344CB8AC3E}">
        <p14:creationId xmlns:p14="http://schemas.microsoft.com/office/powerpoint/2010/main" val="2062499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A0F9F48-D27A-46F6-B415-36C60396E808}"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A0F9F48-D27A-46F6-B415-36C60396E808}"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A0F9F48-D27A-46F6-B415-36C60396E808}"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A0F9F48-D27A-46F6-B415-36C60396E808}"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73100"/>
            <a:ext cx="6096000" cy="3429000"/>
          </a:xfrm>
        </p:spPr>
      </p:sp>
      <p:sp>
        <p:nvSpPr>
          <p:cNvPr id="3" name="Notes Placeholder 2"/>
          <p:cNvSpPr>
            <a:spLocks noGrp="1"/>
          </p:cNvSpPr>
          <p:nvPr>
            <p:ph type="body" idx="1"/>
          </p:nvPr>
        </p:nvSpPr>
        <p:spPr/>
        <p:txBody>
          <a:bodyPr numCol="2">
            <a:normAutofit/>
          </a:bodyPr>
          <a:lstStyle/>
          <a:p>
            <a:endParaRPr lang="en-GB"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A0F9F48-D27A-46F6-B415-36C60396E808}"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73100"/>
            <a:ext cx="6096000" cy="3429000"/>
          </a:xfrm>
        </p:spPr>
      </p:sp>
      <p:sp>
        <p:nvSpPr>
          <p:cNvPr id="3" name="Notes Placeholder 2"/>
          <p:cNvSpPr>
            <a:spLocks noGrp="1"/>
          </p:cNvSpPr>
          <p:nvPr>
            <p:ph type="body" idx="1"/>
          </p:nvPr>
        </p:nvSpPr>
        <p:spPr/>
        <p:txBody>
          <a:bodyPr numCol="2">
            <a:normAutofit/>
          </a:bodyPr>
          <a:lstStyle/>
          <a:p>
            <a:endParaRPr lang="en-GB"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A0F9F48-D27A-46F6-B415-36C60396E808}" type="slidenum">
              <a:rPr lang="en-GB" smtClean="0"/>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2">
            <a:normAutofit/>
          </a:bodyPr>
          <a:lstStyle/>
          <a:p>
            <a:endParaRPr lang="en-GB"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A0F9F48-D27A-46F6-B415-36C60396E808}"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2">
            <a:normAutofit/>
          </a:bodyPr>
          <a:lstStyle/>
          <a:p>
            <a:endParaRPr lang="en-GB"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A0F9F48-D27A-46F6-B415-36C60396E808}"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2">
            <a:normAutofit/>
          </a:bodyPr>
          <a:lstStyle/>
          <a:p>
            <a:endParaRPr lang="en-GB"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A0F9F48-D27A-46F6-B415-36C60396E808}" type="slidenum">
              <a:rPr lang="en-GB" smtClean="0"/>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2">
            <a:normAutofit/>
          </a:bodyPr>
          <a:lstStyle/>
          <a:p>
            <a:endParaRPr lang="en-GB"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A0F9F48-D27A-46F6-B415-36C60396E808}" type="slidenum">
              <a:rPr lang="en-GB" smtClean="0"/>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2">
            <a:normAutofit/>
          </a:bodyPr>
          <a:lstStyle/>
          <a:p>
            <a:endParaRPr lang="en-GB"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A0F9F48-D27A-46F6-B415-36C60396E808}" type="slidenum">
              <a:rPr lang="en-GB" smtClean="0"/>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A0F9F48-D27A-46F6-B415-36C60396E808}"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2">
            <a:normAutofit/>
          </a:bodyPr>
          <a:lstStyle/>
          <a:p>
            <a:endParaRPr lang="en-GB"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A0F9F48-D27A-46F6-B415-36C60396E808}" type="slidenum">
              <a:rPr lang="en-GB" smtClean="0"/>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2">
            <a:normAutofit/>
          </a:bodyPr>
          <a:lstStyle/>
          <a:p>
            <a:endParaRPr lang="en-GB"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A0F9F48-D27A-46F6-B415-36C60396E808}" type="slidenum">
              <a:rPr lang="en-GB" smtClean="0"/>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2">
            <a:normAutofit/>
          </a:bodyPr>
          <a:lstStyle/>
          <a:p>
            <a:endParaRPr lang="en-GB"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A0F9F48-D27A-46F6-B415-36C60396E808}" type="slidenum">
              <a:rPr lang="en-GB" smtClean="0"/>
              <a:pPr/>
              <a:t>22</a:t>
            </a:fld>
            <a:endParaRPr lang="en-GB"/>
          </a:p>
        </p:txBody>
      </p:sp>
    </p:spTree>
    <p:extLst>
      <p:ext uri="{BB962C8B-B14F-4D97-AF65-F5344CB8AC3E}">
        <p14:creationId xmlns:p14="http://schemas.microsoft.com/office/powerpoint/2010/main" val="1604441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A0F9F48-D27A-46F6-B415-36C60396E808}" type="slidenum">
              <a:rPr lang="en-GB" smtClean="0"/>
              <a:pPr/>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A0F9F48-D27A-46F6-B415-36C60396E808}" type="slidenum">
              <a:rPr lang="en-GB" smtClean="0"/>
              <a:pPr/>
              <a:t>24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A0F9F48-D27A-46F6-B415-36C60396E808}" type="slidenum">
              <a:rPr lang="en-GB" smtClean="0"/>
              <a:pPr/>
              <a:t>25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A0F9F48-D27A-46F6-B415-36C60396E808}" type="slidenum">
              <a:rPr lang="en-GB" smtClean="0"/>
              <a:pPr/>
              <a:t>26</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A0F9F48-D27A-46F6-B415-36C60396E808}" type="slidenum">
              <a:rPr lang="en-GB" smtClean="0"/>
              <a:pPr/>
              <a:t>27</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A0F9F48-D27A-46F6-B415-36C60396E808}" type="slidenum">
              <a:rPr lang="en-GB" smtClean="0"/>
              <a:pPr/>
              <a:t>28</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A0F9F48-D27A-46F6-B415-36C60396E808}" type="slidenum">
              <a:rPr lang="en-GB" smtClean="0"/>
              <a:pPr/>
              <a:t>29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A0F9F48-D27A-46F6-B415-36C60396E808}" type="slidenum">
              <a:rPr lang="en-GB" smtClean="0"/>
              <a:pPr/>
              <a:t>3</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A0F9F48-D27A-46F6-B415-36C60396E808}" type="slidenum">
              <a:rPr lang="en-GB" smtClean="0"/>
              <a:pPr/>
              <a:t>30</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A0F9F48-D27A-46F6-B415-36C60396E808}" type="slidenum">
              <a:rPr lang="en-GB" smtClean="0"/>
              <a:pPr/>
              <a:t>31</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A0F9F48-D27A-46F6-B415-36C60396E808}" type="slidenum">
              <a:rPr lang="en-GB" smtClean="0"/>
              <a:pPr/>
              <a:t>32</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A0F9F48-D27A-46F6-B415-36C60396E808}" type="slidenum">
              <a:rPr lang="en-GB" smtClean="0"/>
              <a:pPr/>
              <a:t>33</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Mental Health &amp; Wellbeing</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Recovery from Addictions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Cost of Living Support</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Independent Living Employability</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Unpaid Carers Support</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Safer Mobility</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Home Safety</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Women’s &amp; Men’s Health</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Health Conditions</a:t>
            </a:r>
          </a:p>
          <a:p>
            <a:endParaRPr lang="en-GB" dirty="0"/>
          </a:p>
        </p:txBody>
      </p:sp>
      <p:sp>
        <p:nvSpPr>
          <p:cNvPr id="4" name="Slide Number Placeholder 3"/>
          <p:cNvSpPr>
            <a:spLocks noGrp="1"/>
          </p:cNvSpPr>
          <p:nvPr>
            <p:ph type="sldNum" sz="quarter" idx="10"/>
          </p:nvPr>
        </p:nvSpPr>
        <p:spPr/>
        <p:txBody>
          <a:bodyPr/>
          <a:lstStyle/>
          <a:p>
            <a:fld id="{65F6DF75-F4FC-4CF9-9A80-FDECE72C21CD}" type="slidenum">
              <a:rPr lang="en-GB" smtClean="0"/>
              <a:t>48</a:t>
            </a:fld>
            <a:endParaRPr lang="en-GB" dirty="0"/>
          </a:p>
        </p:txBody>
      </p:sp>
    </p:spTree>
    <p:extLst>
      <p:ext uri="{BB962C8B-B14F-4D97-AF65-F5344CB8AC3E}">
        <p14:creationId xmlns:p14="http://schemas.microsoft.com/office/powerpoint/2010/main" val="13811292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F6DF75-F4FC-4CF9-9A80-FDECE72C21CD}" type="slidenum">
              <a:rPr lang="en-GB" smtClean="0"/>
              <a:t>49</a:t>
            </a:fld>
            <a:endParaRPr lang="en-GB" dirty="0"/>
          </a:p>
        </p:txBody>
      </p:sp>
    </p:spTree>
    <p:extLst>
      <p:ext uri="{BB962C8B-B14F-4D97-AF65-F5344CB8AC3E}">
        <p14:creationId xmlns:p14="http://schemas.microsoft.com/office/powerpoint/2010/main" val="42266918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costs associated with operating the vaccination and wellbeing hub were met within the existing revenue budget</a:t>
            </a:r>
          </a:p>
        </p:txBody>
      </p:sp>
      <p:sp>
        <p:nvSpPr>
          <p:cNvPr id="4" name="Slide Number Placeholder 3"/>
          <p:cNvSpPr>
            <a:spLocks noGrp="1"/>
          </p:cNvSpPr>
          <p:nvPr>
            <p:ph type="sldNum" sz="quarter" idx="5"/>
          </p:nvPr>
        </p:nvSpPr>
        <p:spPr/>
        <p:txBody>
          <a:bodyPr/>
          <a:lstStyle/>
          <a:p>
            <a:fld id="{65F6DF75-F4FC-4CF9-9A80-FDECE72C21CD}" type="slidenum">
              <a:rPr lang="en-GB" smtClean="0"/>
              <a:t>51</a:t>
            </a:fld>
            <a:endParaRPr lang="en-GB" dirty="0"/>
          </a:p>
        </p:txBody>
      </p:sp>
    </p:spTree>
    <p:extLst>
      <p:ext uri="{BB962C8B-B14F-4D97-AF65-F5344CB8AC3E}">
        <p14:creationId xmlns:p14="http://schemas.microsoft.com/office/powerpoint/2010/main" val="4140955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F6DF75-F4FC-4CF9-9A80-FDECE72C21CD}" type="slidenum">
              <a:rPr lang="en-GB" smtClean="0"/>
              <a:t>53</a:t>
            </a:fld>
            <a:endParaRPr lang="en-GB" dirty="0"/>
          </a:p>
        </p:txBody>
      </p:sp>
    </p:spTree>
    <p:extLst>
      <p:ext uri="{BB962C8B-B14F-4D97-AF65-F5344CB8AC3E}">
        <p14:creationId xmlns:p14="http://schemas.microsoft.com/office/powerpoint/2010/main" val="29383167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F6DF75-F4FC-4CF9-9A80-FDECE72C21CD}" type="slidenum">
              <a:rPr lang="en-GB" smtClean="0"/>
              <a:t>54</a:t>
            </a:fld>
            <a:endParaRPr lang="en-GB" dirty="0"/>
          </a:p>
        </p:txBody>
      </p:sp>
    </p:spTree>
    <p:extLst>
      <p:ext uri="{BB962C8B-B14F-4D97-AF65-F5344CB8AC3E}">
        <p14:creationId xmlns:p14="http://schemas.microsoft.com/office/powerpoint/2010/main" val="18310397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F6DF75-F4FC-4CF9-9A80-FDECE72C21CD}" type="slidenum">
              <a:rPr lang="en-GB" smtClean="0"/>
              <a:t>55</a:t>
            </a:fld>
            <a:endParaRPr lang="en-GB" dirty="0"/>
          </a:p>
        </p:txBody>
      </p:sp>
    </p:spTree>
    <p:extLst>
      <p:ext uri="{BB962C8B-B14F-4D97-AF65-F5344CB8AC3E}">
        <p14:creationId xmlns:p14="http://schemas.microsoft.com/office/powerpoint/2010/main" val="650946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A0F9F48-D27A-46F6-B415-36C60396E808}" type="slidenum">
              <a:rPr lang="en-GB" smtClean="0"/>
              <a:pPr/>
              <a:t>4</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F6DF75-F4FC-4CF9-9A80-FDECE72C21CD}" type="slidenum">
              <a:rPr lang="en-GB" smtClean="0"/>
              <a:t>56</a:t>
            </a:fld>
            <a:endParaRPr lang="en-GB" dirty="0"/>
          </a:p>
        </p:txBody>
      </p:sp>
    </p:spTree>
    <p:extLst>
      <p:ext uri="{BB962C8B-B14F-4D97-AF65-F5344CB8AC3E}">
        <p14:creationId xmlns:p14="http://schemas.microsoft.com/office/powerpoint/2010/main" val="1358386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F6DF75-F4FC-4CF9-9A80-FDECE72C21CD}" type="slidenum">
              <a:rPr lang="en-GB" smtClean="0"/>
              <a:t>57</a:t>
            </a:fld>
            <a:endParaRPr lang="en-GB" dirty="0"/>
          </a:p>
        </p:txBody>
      </p:sp>
    </p:spTree>
    <p:extLst>
      <p:ext uri="{BB962C8B-B14F-4D97-AF65-F5344CB8AC3E}">
        <p14:creationId xmlns:p14="http://schemas.microsoft.com/office/powerpoint/2010/main" val="23388318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Footfall quote: </a:t>
            </a:r>
            <a:br>
              <a:rPr lang="en-US" b="1" dirty="0">
                <a:ea typeface="Calibri"/>
                <a:cs typeface="Calibri"/>
              </a:rPr>
            </a:br>
            <a:br>
              <a:rPr lang="en-US" b="1" dirty="0">
                <a:ea typeface="Calibri"/>
                <a:cs typeface="Calibri"/>
              </a:rPr>
            </a:br>
            <a:r>
              <a:rPr lang="en-US" b="1" dirty="0"/>
              <a:t>Prevention</a:t>
            </a:r>
            <a:endParaRPr lang="en-US" dirty="0"/>
          </a:p>
          <a:p>
            <a:pPr marL="228600" indent="-228600">
              <a:buFont typeface="Arial"/>
              <a:buChar char="•"/>
            </a:pPr>
            <a:r>
              <a:rPr lang="en-US" b="1" dirty="0"/>
              <a:t>Focus on Prevention &amp; Early Intervention</a:t>
            </a:r>
            <a:r>
              <a:rPr lang="en-US" dirty="0"/>
              <a:t>:</a:t>
            </a:r>
            <a:endParaRPr lang="en-US" dirty="0">
              <a:ea typeface="Calibri"/>
              <a:cs typeface="Calibri"/>
            </a:endParaRPr>
          </a:p>
          <a:p>
            <a:pPr marL="685800" lvl="2" indent="-228600">
              <a:buFont typeface="Wingdings,Sans-Serif"/>
              <a:buChar char="•"/>
            </a:pPr>
            <a:r>
              <a:rPr lang="en-US" dirty="0"/>
              <a:t>Vaccinations at the hub align with the Scottish National average.</a:t>
            </a:r>
            <a:endParaRPr lang="en-US" dirty="0">
              <a:ea typeface="Calibri"/>
              <a:cs typeface="Calibri"/>
            </a:endParaRPr>
          </a:p>
          <a:p>
            <a:pPr marL="685800" lvl="2" indent="-228600">
              <a:buFont typeface="Wingdings,Sans-Serif"/>
              <a:buChar char="•"/>
            </a:pPr>
            <a:r>
              <a:rPr lang="en-US" dirty="0"/>
              <a:t>Accessible 6 days/week for drop-ins and community space use.</a:t>
            </a:r>
            <a:endParaRPr lang="en-US" dirty="0">
              <a:ea typeface="Calibri"/>
              <a:cs typeface="Calibri"/>
            </a:endParaRPr>
          </a:p>
          <a:p>
            <a:pPr marL="685800" lvl="2" indent="-228600">
              <a:buFont typeface="Wingdings,Sans-Serif"/>
              <a:buChar char="•"/>
            </a:pPr>
            <a:r>
              <a:rPr lang="en-US" dirty="0"/>
              <a:t>Community space for workshops addressing social isolation and loneliness.</a:t>
            </a:r>
            <a:endParaRPr lang="en-US" dirty="0">
              <a:ea typeface="Calibri"/>
              <a:cs typeface="Calibri"/>
            </a:endParaRPr>
          </a:p>
          <a:p>
            <a:pPr marL="685800" lvl="2" indent="-228600">
              <a:buFont typeface="Wingdings,Sans-Serif"/>
              <a:buChar char="•"/>
            </a:pPr>
            <a:r>
              <a:rPr lang="en-US" dirty="0"/>
              <a:t>Health Information point with resources (e.g., Period Products, Condoms, BBV Home testing kits).</a:t>
            </a:r>
            <a:endParaRPr lang="en-US" dirty="0">
              <a:ea typeface="Calibri"/>
              <a:cs typeface="Calibri"/>
            </a:endParaRPr>
          </a:p>
          <a:p>
            <a:pPr marL="228600" lvl="1" indent="-228600">
              <a:buFont typeface="Wingdings,Sans-Serif"/>
              <a:buChar char="•"/>
            </a:pPr>
            <a:r>
              <a:rPr lang="en-US" b="1" dirty="0"/>
              <a:t>MEOC Conversations</a:t>
            </a:r>
            <a:r>
              <a:rPr lang="en-US" dirty="0"/>
              <a:t>: Enhanced staff knowledge for effective signposting.</a:t>
            </a:r>
            <a:endParaRPr lang="en-US" dirty="0">
              <a:ea typeface="Calibri"/>
              <a:cs typeface="Calibri"/>
            </a:endParaRPr>
          </a:p>
          <a:p>
            <a:pPr marL="685800" lvl="2" indent="-228600">
              <a:buFont typeface="Wingdings,Sans-Serif"/>
              <a:buChar char="•"/>
            </a:pPr>
            <a:r>
              <a:rPr lang="en-US" dirty="0"/>
              <a:t>Known as a "Warm Space" for social interaction and support.</a:t>
            </a:r>
            <a:endParaRPr lang="en-US" dirty="0">
              <a:ea typeface="Calibri"/>
              <a:cs typeface="Calibri"/>
            </a:endParaRPr>
          </a:p>
          <a:p>
            <a:r>
              <a:rPr lang="en-US" b="1" dirty="0"/>
              <a:t>Current Development – Childhood Prevention &amp; Early Intervention</a:t>
            </a:r>
            <a:endParaRPr lang="en-US" dirty="0"/>
          </a:p>
          <a:p>
            <a:pPr marL="228600" indent="-228600">
              <a:buFont typeface="Arial"/>
              <a:buChar char="•"/>
            </a:pPr>
            <a:r>
              <a:rPr lang="en-US" b="1" dirty="0"/>
              <a:t>Summer Holiday Activity Clinics (July-August 2024)</a:t>
            </a:r>
            <a:r>
              <a:rPr lang="en-US" dirty="0"/>
              <a:t>:</a:t>
            </a:r>
            <a:endParaRPr lang="en-US" dirty="0">
              <a:ea typeface="Calibri"/>
              <a:cs typeface="Calibri"/>
            </a:endParaRPr>
          </a:p>
          <a:p>
            <a:pPr marL="685800" lvl="2" indent="-228600">
              <a:buFont typeface="Wingdings,Sans-Serif"/>
              <a:buChar char="•"/>
            </a:pPr>
            <a:r>
              <a:rPr lang="en-US" dirty="0"/>
              <a:t>Collaboration with Pre-school Immunisation Team, ACC Children’s Services, PEEP, Health Visitors, Home Start, Childsmile, and others.</a:t>
            </a:r>
            <a:endParaRPr lang="en-US" dirty="0">
              <a:ea typeface="Calibri"/>
              <a:cs typeface="Calibri"/>
            </a:endParaRPr>
          </a:p>
          <a:p>
            <a:pPr marL="685800" lvl="2" indent="-228600">
              <a:buFont typeface="Wingdings,Sans-Serif"/>
              <a:buChar char="•"/>
            </a:pPr>
            <a:r>
              <a:rPr lang="en-US" dirty="0"/>
              <a:t>Focus on cost of living, income, housing, healthy eating, and oral health to support child wellbeing and reduce poverty.</a:t>
            </a:r>
            <a:endParaRPr lang="en-US" dirty="0">
              <a:ea typeface="Calibri"/>
              <a:cs typeface="Calibri"/>
            </a:endParaRPr>
          </a:p>
          <a:p>
            <a:r>
              <a:rPr lang="en-US" b="1" dirty="0"/>
              <a:t>Effective</a:t>
            </a:r>
            <a:endParaRPr lang="en-US" dirty="0"/>
          </a:p>
          <a:p>
            <a:pPr lvl="1">
              <a:buChar char="•"/>
            </a:pPr>
            <a:r>
              <a:rPr lang="en-US" b="1" dirty="0"/>
              <a:t>Feedback</a:t>
            </a:r>
            <a:r>
              <a:rPr lang="en-US" dirty="0"/>
              <a:t>: 98% satisfaction and accessibility reported by 659 respondents.</a:t>
            </a:r>
            <a:endParaRPr lang="en-US" dirty="0">
              <a:ea typeface="Calibri"/>
              <a:cs typeface="Calibri"/>
            </a:endParaRPr>
          </a:p>
          <a:p>
            <a:pPr lvl="1">
              <a:buChar char="•"/>
            </a:pPr>
            <a:r>
              <a:rPr lang="en-US" b="1" dirty="0"/>
              <a:t>Budget</a:t>
            </a:r>
            <a:r>
              <a:rPr lang="en-US" dirty="0"/>
              <a:t>: Costs met within existing revenue, anticipated same for 2024/25.</a:t>
            </a:r>
            <a:endParaRPr lang="en-US" dirty="0">
              <a:ea typeface="Calibri"/>
              <a:cs typeface="Calibri"/>
            </a:endParaRPr>
          </a:p>
          <a:p>
            <a:pPr lvl="1">
              <a:buChar char="•"/>
            </a:pPr>
            <a:r>
              <a:rPr lang="en-US" b="1" dirty="0"/>
              <a:t>Collaboration</a:t>
            </a:r>
            <a:r>
              <a:rPr lang="en-US" dirty="0"/>
              <a:t>: Voluntary organizations benefit from networking opportunities.</a:t>
            </a:r>
            <a:endParaRPr lang="en-US" dirty="0">
              <a:ea typeface="Calibri"/>
              <a:cs typeface="Calibri"/>
            </a:endParaRPr>
          </a:p>
          <a:p>
            <a:pPr lvl="1">
              <a:buChar char="•"/>
            </a:pPr>
            <a:r>
              <a:rPr lang="en-US" b="1" dirty="0"/>
              <a:t>Environmental Impact</a:t>
            </a:r>
            <a:r>
              <a:rPr lang="en-US" dirty="0"/>
              <a:t>: Reduced trips by offering over 60 services under one roof.</a:t>
            </a:r>
            <a:endParaRPr lang="en-US" dirty="0">
              <a:ea typeface="Calibri"/>
              <a:cs typeface="Calibri"/>
            </a:endParaRPr>
          </a:p>
          <a:p>
            <a:pPr lvl="1">
              <a:buChar char="•"/>
            </a:pPr>
            <a:r>
              <a:rPr lang="en-US" b="1" dirty="0"/>
              <a:t>Accessibility</a:t>
            </a:r>
            <a:r>
              <a:rPr lang="en-US" dirty="0"/>
              <a:t>: 54% of people engaged wouldn’t have otherwise contacted services.</a:t>
            </a:r>
            <a:endParaRPr lang="en-US" dirty="0">
              <a:ea typeface="Calibri"/>
              <a:cs typeface="Calibri"/>
            </a:endParaRPr>
          </a:p>
          <a:p>
            <a:pPr lvl="1">
              <a:buChar char="•"/>
            </a:pPr>
            <a:r>
              <a:rPr lang="en-US" b="1" dirty="0"/>
              <a:t>Workforce</a:t>
            </a:r>
            <a:r>
              <a:rPr lang="en-US" dirty="0"/>
              <a:t>: Multi-skilled workforce enhances cost efficiency.</a:t>
            </a:r>
            <a:endParaRPr lang="en-US" dirty="0">
              <a:ea typeface="Calibri"/>
              <a:cs typeface="Calibri"/>
            </a:endParaRPr>
          </a:p>
          <a:p>
            <a:r>
              <a:rPr lang="en-US" b="1" dirty="0"/>
              <a:t>Inclusive</a:t>
            </a:r>
            <a:endParaRPr lang="en-US" dirty="0"/>
          </a:p>
          <a:p>
            <a:pPr lvl="1">
              <a:buChar char="•"/>
            </a:pPr>
            <a:r>
              <a:rPr lang="en-US" b="1" dirty="0"/>
              <a:t>Accessibility</a:t>
            </a:r>
            <a:r>
              <a:rPr lang="en-US" dirty="0"/>
              <a:t>: Easy access by bus, train, and car; all services on one level.</a:t>
            </a:r>
            <a:endParaRPr lang="en-US" dirty="0">
              <a:ea typeface="Calibri"/>
              <a:cs typeface="Calibri"/>
            </a:endParaRPr>
          </a:p>
          <a:p>
            <a:pPr lvl="1">
              <a:buChar char="•"/>
            </a:pPr>
            <a:r>
              <a:rPr lang="en-US" b="1" dirty="0"/>
              <a:t>Support for Hearing Impairments</a:t>
            </a:r>
            <a:r>
              <a:rPr lang="en-US" dirty="0"/>
              <a:t>: Portable loop system, collaboration with NESS for BSL-assisted clinics.</a:t>
            </a:r>
            <a:endParaRPr lang="en-US" dirty="0">
              <a:ea typeface="Calibri"/>
              <a:cs typeface="Calibri"/>
            </a:endParaRPr>
          </a:p>
          <a:p>
            <a:pPr lvl="1">
              <a:buChar char="•"/>
            </a:pPr>
            <a:r>
              <a:rPr lang="en-US" b="1" dirty="0"/>
              <a:t>Translation Services</a:t>
            </a:r>
            <a:r>
              <a:rPr lang="en-US" dirty="0"/>
              <a:t>: Use of language line, links with GREC.</a:t>
            </a:r>
            <a:endParaRPr lang="en-US" dirty="0">
              <a:ea typeface="Calibri"/>
              <a:cs typeface="Calibri"/>
            </a:endParaRPr>
          </a:p>
          <a:p>
            <a:pPr lvl="1">
              <a:buChar char="•"/>
            </a:pPr>
            <a:r>
              <a:rPr lang="en-US" b="1" dirty="0"/>
              <a:t>Community Engagement</a:t>
            </a:r>
            <a:r>
              <a:rPr lang="en-US" dirty="0"/>
              <a:t>: Hosting GREC workshops, collaborating with local groups to promote inclusivity.</a:t>
            </a:r>
            <a:endParaRPr lang="en-US" dirty="0">
              <a:ea typeface="Calibri"/>
              <a:cs typeface="Calibri"/>
            </a:endParaRPr>
          </a:p>
          <a:p>
            <a:pPr lvl="1">
              <a:buChar char="•"/>
            </a:pPr>
            <a:r>
              <a:rPr lang="en-US" b="1" dirty="0"/>
              <a:t>Learning Disabilities Week</a:t>
            </a:r>
            <a:r>
              <a:rPr lang="en-US" dirty="0"/>
              <a:t>: Safe, welcoming environment with positive feedback from over 100 attendees.</a:t>
            </a:r>
            <a:endParaRPr lang="en-US" dirty="0">
              <a:ea typeface="Calibri"/>
              <a:cs typeface="Calibri"/>
            </a:endParaRPr>
          </a:p>
          <a:p>
            <a:r>
              <a:rPr lang="en-US" b="1" dirty="0"/>
              <a:t>Meets Need</a:t>
            </a:r>
            <a:endParaRPr lang="en-US" dirty="0"/>
          </a:p>
          <a:p>
            <a:pPr lvl="1">
              <a:buChar char="•"/>
            </a:pPr>
            <a:r>
              <a:rPr lang="en-US" b="1" dirty="0"/>
              <a:t>Feedback Implementation</a:t>
            </a:r>
            <a:r>
              <a:rPr lang="en-US" dirty="0"/>
              <a:t>: Collaborated with Harlaw Academy to develop and implement feedback mechanisms.</a:t>
            </a:r>
            <a:endParaRPr lang="en-US" dirty="0">
              <a:ea typeface="Calibri"/>
              <a:cs typeface="Calibri"/>
            </a:endParaRPr>
          </a:p>
          <a:p>
            <a:pPr lvl="1">
              <a:buChar char="•"/>
            </a:pPr>
            <a:r>
              <a:rPr lang="en-US" b="1" dirty="0"/>
              <a:t>Barrier Reduction</a:t>
            </a:r>
            <a:r>
              <a:rPr lang="en-US" dirty="0"/>
              <a:t>: Drop-in support available from over 60 voluntary organizations.</a:t>
            </a:r>
            <a:endParaRPr lang="en-US" dirty="0">
              <a:ea typeface="Calibri"/>
              <a:cs typeface="Calibri"/>
            </a:endParaRPr>
          </a:p>
          <a:p>
            <a:pPr lvl="1">
              <a:buChar char="•"/>
            </a:pPr>
            <a:r>
              <a:rPr lang="en-US" b="1" dirty="0"/>
              <a:t>Community Connections</a:t>
            </a:r>
            <a:r>
              <a:rPr lang="en-US" dirty="0"/>
              <a:t>: Sharing information through Wellbeing Walls and digital folders to promote local group connections.</a:t>
            </a:r>
            <a:endParaRPr lang="en-US" dirty="0">
              <a:ea typeface="Calibri"/>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65F6DF75-F4FC-4CF9-9A80-FDECE72C21CD}" type="slidenum">
              <a:rPr lang="en-GB" smtClean="0"/>
              <a:t>58</a:t>
            </a:fld>
            <a:endParaRPr lang="en-GB" dirty="0"/>
          </a:p>
        </p:txBody>
      </p:sp>
    </p:spTree>
    <p:extLst>
      <p:ext uri="{BB962C8B-B14F-4D97-AF65-F5344CB8AC3E}">
        <p14:creationId xmlns:p14="http://schemas.microsoft.com/office/powerpoint/2010/main" val="26893586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F6DF75-F4FC-4CF9-9A80-FDECE72C21CD}" type="slidenum">
              <a:rPr lang="en-GB" smtClean="0"/>
              <a:t>59</a:t>
            </a:fld>
            <a:endParaRPr lang="en-GB" dirty="0"/>
          </a:p>
        </p:txBody>
      </p:sp>
    </p:spTree>
    <p:extLst>
      <p:ext uri="{BB962C8B-B14F-4D97-AF65-F5344CB8AC3E}">
        <p14:creationId xmlns:p14="http://schemas.microsoft.com/office/powerpoint/2010/main" val="1103542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A0F9F48-D27A-46F6-B415-36C60396E808}"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A0F9F48-D27A-46F6-B415-36C60396E808}" type="slidenum">
              <a:rPr lang="en-GB" smtClean="0"/>
              <a:pPr/>
              <a:t>6</a:t>
            </a:fld>
            <a:endParaRPr lang="en-GB"/>
          </a:p>
        </p:txBody>
      </p:sp>
      <p:pic>
        <p:nvPicPr>
          <p:cNvPr id="2050" name="Picture 2" descr="Photo"/>
          <p:cNvPicPr>
            <a:picLocks noChangeAspect="1" noChangeArrowheads="1"/>
          </p:cNvPicPr>
          <p:nvPr/>
        </p:nvPicPr>
        <p:blipFill>
          <a:blip r:embed="rId3"/>
          <a:srcRect/>
          <a:stretch>
            <a:fillRect/>
          </a:stretch>
        </p:blipFill>
        <p:spPr bwMode="auto">
          <a:xfrm>
            <a:off x="3675388" y="2004164"/>
            <a:ext cx="2816471" cy="2112354"/>
          </a:xfrm>
          <a:prstGeom prst="rect">
            <a:avLst/>
          </a:prstGeom>
          <a:noFill/>
        </p:spPr>
      </p:pic>
      <p:sp>
        <p:nvSpPr>
          <p:cNvPr id="6" name="Content Placeholder 2"/>
          <p:cNvSpPr>
            <a:spLocks noGrp="1"/>
          </p:cNvSpPr>
          <p:nvPr>
            <p:ph type="body" idx="1"/>
          </p:nvPr>
        </p:nvSpPr>
        <p:spPr/>
        <p:txBody>
          <a:bodyPr>
            <a:normAutofit/>
          </a:bodyPr>
          <a:lstStyle/>
          <a:p>
            <a:pPr>
              <a:buNone/>
            </a:pPr>
            <a:endParaRPr lang="en-GB" sz="1300" dirty="0">
              <a:solidFill>
                <a:schemeClr val="tx2"/>
              </a:solidFill>
              <a:latin typeface="Arial" pitchFamily="34" charset="0"/>
              <a:cs typeface="Arial" pitchFamily="34" charset="0"/>
            </a:endParaRPr>
          </a:p>
          <a:p>
            <a:endParaRPr lang="en-GB" dirty="0">
              <a:solidFill>
                <a:srgbClr val="0070C0"/>
              </a:solidFill>
              <a:latin typeface="Arial" pitchFamily="34" charset="0"/>
              <a:cs typeface="Arial" pitchFamily="34" charset="0"/>
            </a:endParaRPr>
          </a:p>
          <a:p>
            <a:pPr>
              <a:buNone/>
            </a:pPr>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A0F9F48-D27A-46F6-B415-36C60396E808}"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A0F9F48-D27A-46F6-B415-36C60396E808}"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A0F9F48-D27A-46F6-B415-36C60396E808}"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BB3D66C-D418-43AA-BD03-F6D93A6AE318}" type="datetimeFigureOut">
              <a:rPr lang="en-GB" smtClean="0"/>
              <a:t>25/06/2024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CCF7079-27EE-4AEE-8725-9D4C158BE155}" type="slidenum">
              <a:rPr lang="en-GB" smtClean="0"/>
              <a:t>‹#›</a:t>
            </a:fld>
            <a:endParaRPr lang="en-GB" dirty="0"/>
          </a:p>
        </p:txBody>
      </p:sp>
    </p:spTree>
    <p:extLst>
      <p:ext uri="{BB962C8B-B14F-4D97-AF65-F5344CB8AC3E}">
        <p14:creationId xmlns:p14="http://schemas.microsoft.com/office/powerpoint/2010/main" val="3670308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BB3D66C-D418-43AA-BD03-F6D93A6AE318}" type="datetimeFigureOut">
              <a:rPr lang="en-GB" smtClean="0"/>
              <a:t>25/06/2024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CCF7079-27EE-4AEE-8725-9D4C158BE155}" type="slidenum">
              <a:rPr lang="en-GB" smtClean="0"/>
              <a:t>‹#›</a:t>
            </a:fld>
            <a:endParaRPr lang="en-GB" dirty="0"/>
          </a:p>
        </p:txBody>
      </p:sp>
    </p:spTree>
    <p:extLst>
      <p:ext uri="{BB962C8B-B14F-4D97-AF65-F5344CB8AC3E}">
        <p14:creationId xmlns:p14="http://schemas.microsoft.com/office/powerpoint/2010/main" val="2455650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BB3D66C-D418-43AA-BD03-F6D93A6AE318}" type="datetimeFigureOut">
              <a:rPr lang="en-GB" smtClean="0"/>
              <a:t>25/06/2024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CCF7079-27EE-4AEE-8725-9D4C158BE155}" type="slidenum">
              <a:rPr lang="en-GB" smtClean="0"/>
              <a:t>‹#›</a:t>
            </a:fld>
            <a:endParaRPr lang="en-GB" dirty="0"/>
          </a:p>
        </p:txBody>
      </p:sp>
    </p:spTree>
    <p:extLst>
      <p:ext uri="{BB962C8B-B14F-4D97-AF65-F5344CB8AC3E}">
        <p14:creationId xmlns:p14="http://schemas.microsoft.com/office/powerpoint/2010/main" val="1937572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descr="nhs_ppt_widescreen_v2.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 y="0"/>
            <a:ext cx="12185904" cy="6858000"/>
          </a:xfrm>
          <a:prstGeom prst="rect">
            <a:avLst/>
          </a:prstGeom>
        </p:spPr>
      </p:pic>
      <p:sp>
        <p:nvSpPr>
          <p:cNvPr id="6" name="Title 1"/>
          <p:cNvSpPr>
            <a:spLocks noGrp="1"/>
          </p:cNvSpPr>
          <p:nvPr>
            <p:ph type="title"/>
          </p:nvPr>
        </p:nvSpPr>
        <p:spPr>
          <a:xfrm>
            <a:off x="736411" y="2346781"/>
            <a:ext cx="10515600" cy="1325563"/>
          </a:xfrm>
        </p:spPr>
        <p:txBody>
          <a:bodyPr/>
          <a:lstStyle>
            <a:lvl1pPr>
              <a:defRPr b="1">
                <a:solidFill>
                  <a:schemeClr val="bg1"/>
                </a:solidFill>
              </a:defRPr>
            </a:lvl1pPr>
          </a:lstStyle>
          <a:p>
            <a:endParaRPr lang="en-GB" dirty="0"/>
          </a:p>
        </p:txBody>
      </p:sp>
      <p:pic>
        <p:nvPicPr>
          <p:cNvPr id="4" name="Picture 3" descr="nhs_ppt_widescreen_v2.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956110" y="5248403"/>
            <a:ext cx="3112718" cy="1469720"/>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14385" y="5789896"/>
            <a:ext cx="1739902" cy="656813"/>
          </a:xfrm>
          <a:prstGeom prst="rect">
            <a:avLst/>
          </a:prstGeom>
        </p:spPr>
      </p:pic>
    </p:spTree>
    <p:extLst>
      <p:ext uri="{BB962C8B-B14F-4D97-AF65-F5344CB8AC3E}">
        <p14:creationId xmlns:p14="http://schemas.microsoft.com/office/powerpoint/2010/main" val="442179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BB3D66C-D418-43AA-BD03-F6D93A6AE318}" type="datetimeFigureOut">
              <a:rPr lang="en-GB" smtClean="0"/>
              <a:t>25/06/2024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CCF7079-27EE-4AEE-8725-9D4C158BE155}" type="slidenum">
              <a:rPr lang="en-GB" smtClean="0"/>
              <a:t>‹#›</a:t>
            </a:fld>
            <a:endParaRPr lang="en-GB" dirty="0"/>
          </a:p>
        </p:txBody>
      </p:sp>
    </p:spTree>
    <p:extLst>
      <p:ext uri="{BB962C8B-B14F-4D97-AF65-F5344CB8AC3E}">
        <p14:creationId xmlns:p14="http://schemas.microsoft.com/office/powerpoint/2010/main" val="179082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B3D66C-D418-43AA-BD03-F6D93A6AE318}" type="datetimeFigureOut">
              <a:rPr lang="en-GB" smtClean="0"/>
              <a:t>25/06/2024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CCF7079-27EE-4AEE-8725-9D4C158BE155}" type="slidenum">
              <a:rPr lang="en-GB" smtClean="0"/>
              <a:t>‹#›</a:t>
            </a:fld>
            <a:endParaRPr lang="en-GB" dirty="0"/>
          </a:p>
        </p:txBody>
      </p:sp>
    </p:spTree>
    <p:extLst>
      <p:ext uri="{BB962C8B-B14F-4D97-AF65-F5344CB8AC3E}">
        <p14:creationId xmlns:p14="http://schemas.microsoft.com/office/powerpoint/2010/main" val="62022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BB3D66C-D418-43AA-BD03-F6D93A6AE318}" type="datetimeFigureOut">
              <a:rPr lang="en-GB" smtClean="0"/>
              <a:t>25/06/2024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CCF7079-27EE-4AEE-8725-9D4C158BE155}" type="slidenum">
              <a:rPr lang="en-GB" smtClean="0"/>
              <a:t>‹#›</a:t>
            </a:fld>
            <a:endParaRPr lang="en-GB" dirty="0"/>
          </a:p>
        </p:txBody>
      </p:sp>
    </p:spTree>
    <p:extLst>
      <p:ext uri="{BB962C8B-B14F-4D97-AF65-F5344CB8AC3E}">
        <p14:creationId xmlns:p14="http://schemas.microsoft.com/office/powerpoint/2010/main" val="1923003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BB3D66C-D418-43AA-BD03-F6D93A6AE318}" type="datetimeFigureOut">
              <a:rPr lang="en-GB" smtClean="0"/>
              <a:t>25/06/2024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CCF7079-27EE-4AEE-8725-9D4C158BE155}" type="slidenum">
              <a:rPr lang="en-GB" smtClean="0"/>
              <a:t>‹#›</a:t>
            </a:fld>
            <a:endParaRPr lang="en-GB" dirty="0"/>
          </a:p>
        </p:txBody>
      </p:sp>
    </p:spTree>
    <p:extLst>
      <p:ext uri="{BB962C8B-B14F-4D97-AF65-F5344CB8AC3E}">
        <p14:creationId xmlns:p14="http://schemas.microsoft.com/office/powerpoint/2010/main" val="1724016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BB3D66C-D418-43AA-BD03-F6D93A6AE318}" type="datetimeFigureOut">
              <a:rPr lang="en-GB" smtClean="0"/>
              <a:t>25/06/2024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CCF7079-27EE-4AEE-8725-9D4C158BE155}" type="slidenum">
              <a:rPr lang="en-GB" smtClean="0"/>
              <a:t>‹#›</a:t>
            </a:fld>
            <a:endParaRPr lang="en-GB" dirty="0"/>
          </a:p>
        </p:txBody>
      </p:sp>
    </p:spTree>
    <p:extLst>
      <p:ext uri="{BB962C8B-B14F-4D97-AF65-F5344CB8AC3E}">
        <p14:creationId xmlns:p14="http://schemas.microsoft.com/office/powerpoint/2010/main" val="3012685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B3D66C-D418-43AA-BD03-F6D93A6AE318}" type="datetimeFigureOut">
              <a:rPr lang="en-GB" smtClean="0"/>
              <a:t>25/06/2024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CCF7079-27EE-4AEE-8725-9D4C158BE155}" type="slidenum">
              <a:rPr lang="en-GB" smtClean="0"/>
              <a:t>‹#›</a:t>
            </a:fld>
            <a:endParaRPr lang="en-GB" dirty="0"/>
          </a:p>
        </p:txBody>
      </p:sp>
    </p:spTree>
    <p:extLst>
      <p:ext uri="{BB962C8B-B14F-4D97-AF65-F5344CB8AC3E}">
        <p14:creationId xmlns:p14="http://schemas.microsoft.com/office/powerpoint/2010/main" val="2075478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B3D66C-D418-43AA-BD03-F6D93A6AE318}" type="datetimeFigureOut">
              <a:rPr lang="en-GB" smtClean="0"/>
              <a:t>25/06/2024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CCF7079-27EE-4AEE-8725-9D4C158BE155}" type="slidenum">
              <a:rPr lang="en-GB" smtClean="0"/>
              <a:t>‹#›</a:t>
            </a:fld>
            <a:endParaRPr lang="en-GB" dirty="0"/>
          </a:p>
        </p:txBody>
      </p:sp>
    </p:spTree>
    <p:extLst>
      <p:ext uri="{BB962C8B-B14F-4D97-AF65-F5344CB8AC3E}">
        <p14:creationId xmlns:p14="http://schemas.microsoft.com/office/powerpoint/2010/main" val="4242291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B3D66C-D418-43AA-BD03-F6D93A6AE318}" type="datetimeFigureOut">
              <a:rPr lang="en-GB" smtClean="0"/>
              <a:t>25/06/2024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CCF7079-27EE-4AEE-8725-9D4C158BE155}" type="slidenum">
              <a:rPr lang="en-GB" smtClean="0"/>
              <a:t>‹#›</a:t>
            </a:fld>
            <a:endParaRPr lang="en-GB" dirty="0"/>
          </a:p>
        </p:txBody>
      </p:sp>
    </p:spTree>
    <p:extLst>
      <p:ext uri="{BB962C8B-B14F-4D97-AF65-F5344CB8AC3E}">
        <p14:creationId xmlns:p14="http://schemas.microsoft.com/office/powerpoint/2010/main" val="1736082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B3D66C-D418-43AA-BD03-F6D93A6AE318}" type="datetimeFigureOut">
              <a:rPr lang="en-GB" smtClean="0"/>
              <a:t>25/06/2024</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F7079-27EE-4AEE-8725-9D4C158BE155}" type="slidenum">
              <a:rPr lang="en-GB" smtClean="0"/>
              <a:t>‹#›</a:t>
            </a:fld>
            <a:endParaRPr lang="en-GB" dirty="0"/>
          </a:p>
        </p:txBody>
      </p:sp>
    </p:spTree>
    <p:extLst>
      <p:ext uri="{BB962C8B-B14F-4D97-AF65-F5344CB8AC3E}">
        <p14:creationId xmlns:p14="http://schemas.microsoft.com/office/powerpoint/2010/main" val="2300143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18.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18.png"/><Relationship Id="rId7" Type="http://schemas.openxmlformats.org/officeDocument/2006/relationships/image" Target="../media/image42.png"/><Relationship Id="rId12"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png"/><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2.png"/><Relationship Id="rId7" Type="http://schemas.openxmlformats.org/officeDocument/2006/relationships/diagramColors" Target="../diagrams/colors1.xml"/><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7.jpeg"/></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86.jpeg"/><Relationship Id="rId5" Type="http://schemas.openxmlformats.org/officeDocument/2006/relationships/image" Target="../media/image85.gif"/><Relationship Id="rId4" Type="http://schemas.openxmlformats.org/officeDocument/2006/relationships/image" Target="../media/image84.jpeg"/><Relationship Id="rId9" Type="http://schemas.openxmlformats.org/officeDocument/2006/relationships/image" Target="../media/image89.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91.jpeg"/></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77.jpeg"/><Relationship Id="rId7" Type="http://schemas.openxmlformats.org/officeDocument/2006/relationships/image" Target="../media/image103.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jpeg"/><Relationship Id="rId9" Type="http://schemas.openxmlformats.org/officeDocument/2006/relationships/image" Target="../media/image105.png"/></Relationships>
</file>

<file path=ppt/slides/_rels/slide4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77.jpeg"/><Relationship Id="rId7" Type="http://schemas.openxmlformats.org/officeDocument/2006/relationships/image" Target="../media/image109.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jpeg"/></Relationships>
</file>

<file path=ppt/slides/_rels/slide46.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48.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71.png"/><Relationship Id="rId7" Type="http://schemas.openxmlformats.org/officeDocument/2006/relationships/image" Target="../media/image125.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24.jpeg"/><Relationship Id="rId11" Type="http://schemas.openxmlformats.org/officeDocument/2006/relationships/image" Target="../media/image129.jpeg"/><Relationship Id="rId5" Type="http://schemas.openxmlformats.org/officeDocument/2006/relationships/image" Target="../media/image123.jpeg"/><Relationship Id="rId10" Type="http://schemas.openxmlformats.org/officeDocument/2006/relationships/image" Target="../media/image128.jpeg"/><Relationship Id="rId4" Type="http://schemas.openxmlformats.org/officeDocument/2006/relationships/image" Target="../media/image122.jpeg"/><Relationship Id="rId9" Type="http://schemas.openxmlformats.org/officeDocument/2006/relationships/image" Target="../media/image127.png"/></Relationships>
</file>

<file path=ppt/slides/_rels/slide4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71.png"/><Relationship Id="rId7" Type="http://schemas.openxmlformats.org/officeDocument/2006/relationships/image" Target="../media/image133.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137.png"/><Relationship Id="rId4" Type="http://schemas.openxmlformats.org/officeDocument/2006/relationships/image" Target="../media/image136.png"/></Relationships>
</file>

<file path=ppt/slides/_rels/slide51.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71.png"/><Relationship Id="rId7" Type="http://schemas.openxmlformats.org/officeDocument/2006/relationships/image" Target="../media/image140.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jpeg"/><Relationship Id="rId4" Type="http://schemas.openxmlformats.org/officeDocument/2006/relationships/image" Target="../media/image92.jpeg"/><Relationship Id="rId9" Type="http://schemas.openxmlformats.org/officeDocument/2006/relationships/image" Target="../media/image142.png"/></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146.jpeg"/><Relationship Id="rId4" Type="http://schemas.openxmlformats.org/officeDocument/2006/relationships/image" Target="../media/image145.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47.png"/><Relationship Id="rId4" Type="http://schemas.openxmlformats.org/officeDocument/2006/relationships/image" Target="../media/image92.jpeg"/></Relationships>
</file>

<file path=ppt/slides/_rels/slide54.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jpeg"/><Relationship Id="rId3" Type="http://schemas.openxmlformats.org/officeDocument/2006/relationships/image" Target="../media/image71.pn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notesSlide" Target="../notesSlides/notesSlide38.xml"/><Relationship Id="rId16" Type="http://schemas.openxmlformats.org/officeDocument/2006/relationships/image" Target="../media/image159.png"/><Relationship Id="rId1" Type="http://schemas.openxmlformats.org/officeDocument/2006/relationships/slideLayout" Target="../slideLayouts/slideLayout1.xml"/><Relationship Id="rId6" Type="http://schemas.openxmlformats.org/officeDocument/2006/relationships/image" Target="../media/image149.png"/><Relationship Id="rId11" Type="http://schemas.openxmlformats.org/officeDocument/2006/relationships/image" Target="../media/image154.jpeg"/><Relationship Id="rId5" Type="http://schemas.openxmlformats.org/officeDocument/2006/relationships/image" Target="../media/image148.jpeg"/><Relationship Id="rId15" Type="http://schemas.openxmlformats.org/officeDocument/2006/relationships/image" Target="../media/image158.jpeg"/><Relationship Id="rId10" Type="http://schemas.openxmlformats.org/officeDocument/2006/relationships/image" Target="../media/image153.png"/><Relationship Id="rId4" Type="http://schemas.openxmlformats.org/officeDocument/2006/relationships/image" Target="../media/image92.jpeg"/><Relationship Id="rId9" Type="http://schemas.openxmlformats.org/officeDocument/2006/relationships/image" Target="../media/image152.jpeg"/><Relationship Id="rId14" Type="http://schemas.openxmlformats.org/officeDocument/2006/relationships/image" Target="../media/image157.pn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60.jpeg"/><Relationship Id="rId4" Type="http://schemas.openxmlformats.org/officeDocument/2006/relationships/image" Target="../media/image92.jpe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161.png"/><Relationship Id="rId4" Type="http://schemas.openxmlformats.org/officeDocument/2006/relationships/image" Target="../media/image92.jpe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162.png"/><Relationship Id="rId4" Type="http://schemas.openxmlformats.org/officeDocument/2006/relationships/image" Target="../media/image92.jpeg"/></Relationships>
</file>

<file path=ppt/slides/_rels/slide58.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71.png"/><Relationship Id="rId7" Type="http://schemas.openxmlformats.org/officeDocument/2006/relationships/image" Target="../media/image166.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65.png"/><Relationship Id="rId11" Type="http://schemas.openxmlformats.org/officeDocument/2006/relationships/image" Target="../media/image169.png"/><Relationship Id="rId5" Type="http://schemas.openxmlformats.org/officeDocument/2006/relationships/image" Target="../media/image164.png"/><Relationship Id="rId10" Type="http://schemas.openxmlformats.org/officeDocument/2006/relationships/oleObject" Target="../embeddings/oleObject1.bin"/><Relationship Id="rId4" Type="http://schemas.openxmlformats.org/officeDocument/2006/relationships/image" Target="../media/image163.png"/><Relationship Id="rId9" Type="http://schemas.openxmlformats.org/officeDocument/2006/relationships/image" Target="../media/image168.pn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70.jpe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328" y="2568086"/>
            <a:ext cx="10570372" cy="1325563"/>
          </a:xfrm>
        </p:spPr>
        <p:txBody>
          <a:bodyPr>
            <a:noAutofit/>
          </a:bodyPr>
          <a:lstStyle/>
          <a:p>
            <a:r>
              <a:rPr lang="en-GB" sz="5400" dirty="0">
                <a:cs typeface="Arial" pitchFamily="34" charset="0"/>
              </a:rPr>
              <a:t>Working innovatively and collaboratively to create health </a:t>
            </a:r>
            <a:br>
              <a:rPr lang="en-GB" sz="5400" dirty="0">
                <a:cs typeface="Arial" pitchFamily="34" charset="0"/>
              </a:rPr>
            </a:br>
            <a:r>
              <a:rPr lang="en-GB" sz="5400" dirty="0">
                <a:cs typeface="Arial" pitchFamily="34" charset="0"/>
              </a:rPr>
              <a:t>and social care communities </a:t>
            </a:r>
            <a:endParaRPr lang="en-US" sz="5400" dirty="0">
              <a:cs typeface="Arial" pitchFamily="34" charset="0"/>
            </a:endParaRPr>
          </a:p>
        </p:txBody>
      </p:sp>
    </p:spTree>
    <p:extLst>
      <p:ext uri="{BB962C8B-B14F-4D97-AF65-F5344CB8AC3E}">
        <p14:creationId xmlns:p14="http://schemas.microsoft.com/office/powerpoint/2010/main" val="3855482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5" y="0"/>
            <a:ext cx="10515600" cy="1325563"/>
          </a:xfrm>
        </p:spPr>
        <p:txBody>
          <a:bodyPr/>
          <a:lstStyle/>
          <a:p>
            <a:r>
              <a:rPr lang="en-GB" dirty="0">
                <a:solidFill>
                  <a:srgbClr val="0070C0"/>
                </a:solidFill>
                <a:latin typeface="Arial" pitchFamily="34" charset="0"/>
                <a:cs typeface="Arial" pitchFamily="34" charset="0"/>
              </a:rPr>
              <a:t>When?</a:t>
            </a:r>
          </a:p>
        </p:txBody>
      </p:sp>
      <p:sp>
        <p:nvSpPr>
          <p:cNvPr id="3" name="Content Placeholder 2"/>
          <p:cNvSpPr>
            <a:spLocks noGrp="1"/>
          </p:cNvSpPr>
          <p:nvPr>
            <p:ph idx="1"/>
          </p:nvPr>
        </p:nvSpPr>
        <p:spPr>
          <a:xfrm>
            <a:off x="838200" y="978176"/>
            <a:ext cx="10515600" cy="5354518"/>
          </a:xfrm>
        </p:spPr>
        <p:txBody>
          <a:bodyPr>
            <a:normAutofit/>
          </a:bodyPr>
          <a:lstStyle/>
          <a:p>
            <a:pPr>
              <a:buNone/>
            </a:pPr>
            <a:endParaRPr lang="en-GB" sz="1300" dirty="0">
              <a:solidFill>
                <a:schemeClr val="tx2"/>
              </a:solidFill>
              <a:latin typeface="Arial" pitchFamily="34" charset="0"/>
              <a:cs typeface="Arial" pitchFamily="34" charset="0"/>
            </a:endParaRPr>
          </a:p>
          <a:p>
            <a:pPr>
              <a:buNone/>
            </a:pPr>
            <a:endParaRPr lang="en-GB" dirty="0"/>
          </a:p>
        </p:txBody>
      </p:sp>
      <p:sp>
        <p:nvSpPr>
          <p:cNvPr id="4" name="Rounded Rectangle 3"/>
          <p:cNvSpPr/>
          <p:nvPr/>
        </p:nvSpPr>
        <p:spPr>
          <a:xfrm>
            <a:off x="165100" y="5207000"/>
            <a:ext cx="1739900" cy="1435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Arial" pitchFamily="34" charset="0"/>
                <a:cs typeface="Arial" pitchFamily="34" charset="0"/>
              </a:rPr>
              <a:t>Online stakeholder meeting </a:t>
            </a:r>
            <a:endParaRPr lang="en-GB" b="1" dirty="0">
              <a:solidFill>
                <a:schemeClr val="bg1"/>
              </a:solidFill>
            </a:endParaRPr>
          </a:p>
        </p:txBody>
      </p:sp>
      <p:sp>
        <p:nvSpPr>
          <p:cNvPr id="8" name="Rounded Rectangle 7"/>
          <p:cNvSpPr/>
          <p:nvPr/>
        </p:nvSpPr>
        <p:spPr>
          <a:xfrm>
            <a:off x="6896100" y="5219700"/>
            <a:ext cx="1714500" cy="14351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Arial" pitchFamily="34" charset="0"/>
                <a:cs typeface="Arial" pitchFamily="34" charset="0"/>
              </a:rPr>
              <a:t>Outdoor key structures completed </a:t>
            </a:r>
            <a:endParaRPr lang="en-GB" b="1" dirty="0">
              <a:solidFill>
                <a:schemeClr val="bg1"/>
              </a:solidFill>
            </a:endParaRPr>
          </a:p>
        </p:txBody>
      </p:sp>
      <p:sp>
        <p:nvSpPr>
          <p:cNvPr id="11" name="Rounded Rectangle 10"/>
          <p:cNvSpPr/>
          <p:nvPr/>
        </p:nvSpPr>
        <p:spPr>
          <a:xfrm>
            <a:off x="9880600" y="5638800"/>
            <a:ext cx="2146300"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10261600" y="5245100"/>
            <a:ext cx="1778000" cy="1397000"/>
          </a:xfrm>
          <a:prstGeom prst="roundRect">
            <a:avLst/>
          </a:prstGeom>
          <a:solidFill>
            <a:srgbClr val="C822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Arial" pitchFamily="34" charset="0"/>
                <a:cs typeface="Arial" pitchFamily="34" charset="0"/>
              </a:rPr>
              <a:t>Development of a Social Prescribing Hub </a:t>
            </a:r>
            <a:endParaRPr lang="en-GB" b="1" dirty="0">
              <a:solidFill>
                <a:schemeClr val="bg1"/>
              </a:solidFill>
            </a:endParaRPr>
          </a:p>
        </p:txBody>
      </p:sp>
      <p:sp>
        <p:nvSpPr>
          <p:cNvPr id="12" name="Rounded Rectangle 11"/>
          <p:cNvSpPr/>
          <p:nvPr/>
        </p:nvSpPr>
        <p:spPr>
          <a:xfrm>
            <a:off x="8674100" y="3517900"/>
            <a:ext cx="1752600" cy="13970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Arial" pitchFamily="34" charset="0"/>
                <a:cs typeface="Arial" pitchFamily="34" charset="0"/>
              </a:rPr>
              <a:t>Community development of the site </a:t>
            </a:r>
            <a:endParaRPr lang="en-GB" b="1" dirty="0">
              <a:solidFill>
                <a:schemeClr val="bg1"/>
              </a:solidFill>
            </a:endParaRPr>
          </a:p>
        </p:txBody>
      </p:sp>
      <p:sp>
        <p:nvSpPr>
          <p:cNvPr id="13" name="Rounded Rectangle 12"/>
          <p:cNvSpPr/>
          <p:nvPr/>
        </p:nvSpPr>
        <p:spPr>
          <a:xfrm>
            <a:off x="5219700" y="3556000"/>
            <a:ext cx="1701800" cy="13970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Arial" pitchFamily="34" charset="0"/>
                <a:cs typeface="Arial" pitchFamily="34" charset="0"/>
              </a:rPr>
              <a:t>Village Green developed </a:t>
            </a:r>
            <a:endParaRPr lang="en-GB" b="1" dirty="0">
              <a:solidFill>
                <a:schemeClr val="bg1"/>
              </a:solidFill>
            </a:endParaRPr>
          </a:p>
        </p:txBody>
      </p:sp>
      <p:sp>
        <p:nvSpPr>
          <p:cNvPr id="14" name="Rounded Rectangle 13"/>
          <p:cNvSpPr/>
          <p:nvPr/>
        </p:nvSpPr>
        <p:spPr>
          <a:xfrm>
            <a:off x="1816100" y="3581400"/>
            <a:ext cx="1663700" cy="1397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schemeClr val="bg1"/>
                </a:solidFill>
                <a:latin typeface="Arial" pitchFamily="34" charset="0"/>
                <a:cs typeface="Arial" pitchFamily="34" charset="0"/>
              </a:rPr>
              <a:t>Feasibility Study of</a:t>
            </a:r>
          </a:p>
          <a:p>
            <a:pPr algn="ctr"/>
            <a:r>
              <a:rPr lang="en-GB" b="1" dirty="0">
                <a:solidFill>
                  <a:schemeClr val="bg1"/>
                </a:solidFill>
                <a:latin typeface="Arial" pitchFamily="34" charset="0"/>
                <a:cs typeface="Arial" pitchFamily="34" charset="0"/>
              </a:rPr>
              <a:t>outdoors </a:t>
            </a:r>
            <a:endParaRPr lang="en-GB" b="1" dirty="0">
              <a:solidFill>
                <a:schemeClr val="bg1"/>
              </a:solidFill>
            </a:endParaRPr>
          </a:p>
        </p:txBody>
      </p:sp>
      <p:sp>
        <p:nvSpPr>
          <p:cNvPr id="15" name="Rectangle 14"/>
          <p:cNvSpPr/>
          <p:nvPr/>
        </p:nvSpPr>
        <p:spPr>
          <a:xfrm>
            <a:off x="152400" y="1974334"/>
            <a:ext cx="1778000" cy="369332"/>
          </a:xfrm>
          <a:prstGeom prst="rect">
            <a:avLst/>
          </a:prstGeom>
          <a:solidFill>
            <a:schemeClr val="accent1"/>
          </a:solidFill>
        </p:spPr>
        <p:txBody>
          <a:bodyPr wrap="square">
            <a:spAutoFit/>
          </a:bodyPr>
          <a:lstStyle/>
          <a:p>
            <a:pPr algn="ctr"/>
            <a:r>
              <a:rPr lang="en-GB" b="1" dirty="0">
                <a:solidFill>
                  <a:schemeClr val="bg1"/>
                </a:solidFill>
                <a:latin typeface="Arial" pitchFamily="34" charset="0"/>
                <a:cs typeface="Arial" pitchFamily="34" charset="0"/>
              </a:rPr>
              <a:t>Sept 2021</a:t>
            </a:r>
            <a:endParaRPr lang="en-GB" b="1" dirty="0">
              <a:solidFill>
                <a:schemeClr val="bg1"/>
              </a:solidFill>
            </a:endParaRPr>
          </a:p>
        </p:txBody>
      </p:sp>
      <p:sp>
        <p:nvSpPr>
          <p:cNvPr id="16" name="Rectangle 15"/>
          <p:cNvSpPr/>
          <p:nvPr/>
        </p:nvSpPr>
        <p:spPr>
          <a:xfrm>
            <a:off x="1930400" y="1974334"/>
            <a:ext cx="1676400" cy="369332"/>
          </a:xfrm>
          <a:prstGeom prst="rect">
            <a:avLst/>
          </a:prstGeom>
          <a:solidFill>
            <a:schemeClr val="accent2"/>
          </a:solidFill>
        </p:spPr>
        <p:txBody>
          <a:bodyPr wrap="square">
            <a:spAutoFit/>
          </a:bodyPr>
          <a:lstStyle/>
          <a:p>
            <a:pPr algn="ctr"/>
            <a:r>
              <a:rPr lang="en-GB" b="1" dirty="0">
                <a:solidFill>
                  <a:schemeClr val="bg1"/>
                </a:solidFill>
                <a:latin typeface="Arial" pitchFamily="34" charset="0"/>
                <a:cs typeface="Arial" pitchFamily="34" charset="0"/>
              </a:rPr>
              <a:t>April 2022</a:t>
            </a:r>
            <a:endParaRPr lang="en-GB" b="1" dirty="0">
              <a:solidFill>
                <a:schemeClr val="bg1"/>
              </a:solidFill>
            </a:endParaRPr>
          </a:p>
        </p:txBody>
      </p:sp>
      <p:sp>
        <p:nvSpPr>
          <p:cNvPr id="17" name="Rectangle 16"/>
          <p:cNvSpPr/>
          <p:nvPr/>
        </p:nvSpPr>
        <p:spPr>
          <a:xfrm>
            <a:off x="3606800" y="1974334"/>
            <a:ext cx="1689100" cy="369332"/>
          </a:xfrm>
          <a:prstGeom prst="rect">
            <a:avLst/>
          </a:prstGeom>
          <a:solidFill>
            <a:schemeClr val="accent6"/>
          </a:solidFill>
        </p:spPr>
        <p:txBody>
          <a:bodyPr wrap="square">
            <a:spAutoFit/>
          </a:bodyPr>
          <a:lstStyle/>
          <a:p>
            <a:pPr algn="ctr"/>
            <a:r>
              <a:rPr lang="en-GB" b="1" dirty="0">
                <a:solidFill>
                  <a:schemeClr val="bg1"/>
                </a:solidFill>
                <a:latin typeface="Arial" pitchFamily="34" charset="0"/>
                <a:cs typeface="Arial" pitchFamily="34" charset="0"/>
              </a:rPr>
              <a:t>June 2022</a:t>
            </a:r>
            <a:endParaRPr lang="en-GB" b="1" dirty="0">
              <a:solidFill>
                <a:schemeClr val="bg1"/>
              </a:solidFill>
            </a:endParaRPr>
          </a:p>
        </p:txBody>
      </p:sp>
      <p:sp>
        <p:nvSpPr>
          <p:cNvPr id="22" name="Rectangle 21"/>
          <p:cNvSpPr/>
          <p:nvPr/>
        </p:nvSpPr>
        <p:spPr>
          <a:xfrm>
            <a:off x="5295900" y="1974334"/>
            <a:ext cx="1663700" cy="369332"/>
          </a:xfrm>
          <a:prstGeom prst="rect">
            <a:avLst/>
          </a:prstGeom>
          <a:solidFill>
            <a:srgbClr val="7030A0"/>
          </a:solidFill>
        </p:spPr>
        <p:txBody>
          <a:bodyPr wrap="square">
            <a:spAutoFit/>
          </a:bodyPr>
          <a:lstStyle/>
          <a:p>
            <a:pPr algn="ctr"/>
            <a:r>
              <a:rPr lang="en-GB" b="1" dirty="0">
                <a:solidFill>
                  <a:schemeClr val="bg1"/>
                </a:solidFill>
                <a:latin typeface="Arial" pitchFamily="34" charset="0"/>
                <a:cs typeface="Arial" pitchFamily="34" charset="0"/>
              </a:rPr>
              <a:t>March 2023</a:t>
            </a:r>
            <a:endParaRPr lang="en-GB" b="1" dirty="0">
              <a:solidFill>
                <a:schemeClr val="bg1"/>
              </a:solidFill>
            </a:endParaRPr>
          </a:p>
        </p:txBody>
      </p:sp>
      <p:sp>
        <p:nvSpPr>
          <p:cNvPr id="23" name="Rectangle 22"/>
          <p:cNvSpPr/>
          <p:nvPr/>
        </p:nvSpPr>
        <p:spPr>
          <a:xfrm>
            <a:off x="6959600" y="1974334"/>
            <a:ext cx="1701800" cy="369332"/>
          </a:xfrm>
          <a:prstGeom prst="rect">
            <a:avLst/>
          </a:prstGeom>
          <a:solidFill>
            <a:schemeClr val="accent4">
              <a:lumMod val="75000"/>
            </a:schemeClr>
          </a:solidFill>
        </p:spPr>
        <p:txBody>
          <a:bodyPr wrap="square">
            <a:spAutoFit/>
          </a:bodyPr>
          <a:lstStyle/>
          <a:p>
            <a:pPr algn="ctr"/>
            <a:r>
              <a:rPr lang="en-GB" b="1" dirty="0">
                <a:solidFill>
                  <a:schemeClr val="bg1"/>
                </a:solidFill>
                <a:latin typeface="Arial" pitchFamily="34" charset="0"/>
                <a:cs typeface="Arial" pitchFamily="34" charset="0"/>
              </a:rPr>
              <a:t>April 2024</a:t>
            </a:r>
            <a:endParaRPr lang="en-GB" b="1" dirty="0">
              <a:solidFill>
                <a:schemeClr val="bg1"/>
              </a:solidFill>
            </a:endParaRPr>
          </a:p>
        </p:txBody>
      </p:sp>
      <p:sp>
        <p:nvSpPr>
          <p:cNvPr id="24" name="Rectangle 23"/>
          <p:cNvSpPr/>
          <p:nvPr/>
        </p:nvSpPr>
        <p:spPr>
          <a:xfrm>
            <a:off x="8661400" y="1974334"/>
            <a:ext cx="1689100" cy="369332"/>
          </a:xfrm>
          <a:prstGeom prst="rect">
            <a:avLst/>
          </a:prstGeom>
          <a:solidFill>
            <a:srgbClr val="C00000"/>
          </a:solidFill>
        </p:spPr>
        <p:txBody>
          <a:bodyPr wrap="square">
            <a:spAutoFit/>
          </a:bodyPr>
          <a:lstStyle/>
          <a:p>
            <a:pPr algn="ctr"/>
            <a:r>
              <a:rPr lang="en-GB" b="1" dirty="0">
                <a:solidFill>
                  <a:schemeClr val="bg1"/>
                </a:solidFill>
                <a:latin typeface="Arial" pitchFamily="34" charset="0"/>
                <a:cs typeface="Arial" pitchFamily="34" charset="0"/>
              </a:rPr>
              <a:t>Ongoing</a:t>
            </a:r>
            <a:endParaRPr lang="en-GB" b="1" dirty="0">
              <a:solidFill>
                <a:schemeClr val="bg1"/>
              </a:solidFill>
            </a:endParaRPr>
          </a:p>
        </p:txBody>
      </p:sp>
      <p:sp>
        <p:nvSpPr>
          <p:cNvPr id="25" name="Rectangle 24"/>
          <p:cNvSpPr/>
          <p:nvPr/>
        </p:nvSpPr>
        <p:spPr>
          <a:xfrm>
            <a:off x="10350500" y="1974334"/>
            <a:ext cx="1676400" cy="369332"/>
          </a:xfrm>
          <a:prstGeom prst="rect">
            <a:avLst/>
          </a:prstGeom>
          <a:solidFill>
            <a:srgbClr val="C822B4"/>
          </a:solidFill>
        </p:spPr>
        <p:txBody>
          <a:bodyPr wrap="square">
            <a:spAutoFit/>
          </a:bodyPr>
          <a:lstStyle/>
          <a:p>
            <a:pPr algn="ctr"/>
            <a:r>
              <a:rPr lang="en-GB" b="1" dirty="0">
                <a:solidFill>
                  <a:schemeClr val="bg1"/>
                </a:solidFill>
                <a:latin typeface="Arial" pitchFamily="34" charset="0"/>
                <a:cs typeface="Arial" pitchFamily="34" charset="0"/>
              </a:rPr>
              <a:t>Sept 2024</a:t>
            </a:r>
            <a:endParaRPr lang="en-GB" b="1" dirty="0">
              <a:solidFill>
                <a:schemeClr val="bg1"/>
              </a:solidFill>
            </a:endParaRPr>
          </a:p>
        </p:txBody>
      </p:sp>
      <p:cxnSp>
        <p:nvCxnSpPr>
          <p:cNvPr id="27" name="Straight Connector 26"/>
          <p:cNvCxnSpPr/>
          <p:nvPr/>
        </p:nvCxnSpPr>
        <p:spPr>
          <a:xfrm>
            <a:off x="1041400" y="2330966"/>
            <a:ext cx="0" cy="286333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4279900" y="2330966"/>
            <a:ext cx="12700" cy="309193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721600" y="2330966"/>
            <a:ext cx="12700" cy="3117334"/>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1188700" y="2330966"/>
            <a:ext cx="0" cy="3015734"/>
          </a:xfrm>
          <a:prstGeom prst="line">
            <a:avLst/>
          </a:prstGeom>
          <a:ln w="57150">
            <a:solidFill>
              <a:srgbClr val="C822B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14" idx="0"/>
          </p:cNvCxnSpPr>
          <p:nvPr/>
        </p:nvCxnSpPr>
        <p:spPr>
          <a:xfrm>
            <a:off x="2628900" y="2336800"/>
            <a:ext cx="19050" cy="124460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3467100" y="5219700"/>
            <a:ext cx="1714500" cy="14351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b="1" dirty="0">
                <a:solidFill>
                  <a:schemeClr val="bg1"/>
                </a:solidFill>
                <a:latin typeface="Arial" pitchFamily="34" charset="0"/>
                <a:cs typeface="Arial" pitchFamily="34" charset="0"/>
              </a:rPr>
              <a:t>Green Room opened </a:t>
            </a:r>
            <a:endParaRPr lang="en-GB" b="1" dirty="0">
              <a:solidFill>
                <a:schemeClr val="bg1"/>
              </a:solidFill>
            </a:endParaRPr>
          </a:p>
        </p:txBody>
      </p:sp>
      <p:cxnSp>
        <p:nvCxnSpPr>
          <p:cNvPr id="26" name="Straight Connector 25"/>
          <p:cNvCxnSpPr/>
          <p:nvPr/>
        </p:nvCxnSpPr>
        <p:spPr>
          <a:xfrm>
            <a:off x="6057900" y="2311400"/>
            <a:ext cx="19050" cy="124460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486900" y="2324100"/>
            <a:ext cx="19050" cy="12446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0629900" y="165100"/>
            <a:ext cx="1308100" cy="9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0416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5" y="0"/>
            <a:ext cx="10515600" cy="1325563"/>
          </a:xfrm>
        </p:spPr>
        <p:txBody>
          <a:bodyPr/>
          <a:lstStyle/>
          <a:p>
            <a:r>
              <a:rPr lang="en-GB" dirty="0">
                <a:solidFill>
                  <a:srgbClr val="0070C0"/>
                </a:solidFill>
                <a:latin typeface="Arial" pitchFamily="34" charset="0"/>
                <a:cs typeface="Arial" pitchFamily="34" charset="0"/>
              </a:rPr>
              <a:t>Practical issues - </a:t>
            </a:r>
            <a:r>
              <a:rPr lang="en-GB" sz="3600" dirty="0">
                <a:solidFill>
                  <a:srgbClr val="0070C0"/>
                </a:solidFill>
                <a:latin typeface="Arial" pitchFamily="34" charset="0"/>
                <a:cs typeface="Arial" pitchFamily="34" charset="0"/>
              </a:rPr>
              <a:t>Barriers and Solutions </a:t>
            </a:r>
            <a:endParaRPr lang="en-GB" dirty="0">
              <a:solidFill>
                <a:srgbClr val="0070C0"/>
              </a:solidFill>
              <a:latin typeface="Arial" pitchFamily="34" charset="0"/>
              <a:cs typeface="Arial" pitchFamily="34" charset="0"/>
            </a:endParaRPr>
          </a:p>
        </p:txBody>
      </p:sp>
      <p:sp>
        <p:nvSpPr>
          <p:cNvPr id="3" name="Content Placeholder 2"/>
          <p:cNvSpPr>
            <a:spLocks noGrp="1"/>
          </p:cNvSpPr>
          <p:nvPr>
            <p:ph idx="1"/>
          </p:nvPr>
        </p:nvSpPr>
        <p:spPr>
          <a:xfrm>
            <a:off x="838200" y="1328384"/>
            <a:ext cx="10515600" cy="4935893"/>
          </a:xfrm>
        </p:spPr>
        <p:txBody>
          <a:bodyPr>
            <a:normAutofit fontScale="92500" lnSpcReduction="10000"/>
          </a:bodyPr>
          <a:lstStyle/>
          <a:p>
            <a:r>
              <a:rPr lang="en-GB" sz="3200" dirty="0">
                <a:solidFill>
                  <a:srgbClr val="0070C0"/>
                </a:solidFill>
                <a:latin typeface="Arial" pitchFamily="34" charset="0"/>
                <a:cs typeface="Arial" pitchFamily="34" charset="0"/>
              </a:rPr>
              <a:t>NHS policies and procedures</a:t>
            </a:r>
          </a:p>
          <a:p>
            <a:r>
              <a:rPr lang="en-GB" sz="3200" dirty="0">
                <a:solidFill>
                  <a:srgbClr val="0070C0"/>
                </a:solidFill>
                <a:latin typeface="Arial" pitchFamily="34" charset="0"/>
                <a:cs typeface="Arial" pitchFamily="34" charset="0"/>
              </a:rPr>
              <a:t>PFI contracts</a:t>
            </a:r>
          </a:p>
          <a:p>
            <a:r>
              <a:rPr lang="en-GB" sz="3200" dirty="0">
                <a:solidFill>
                  <a:srgbClr val="0070C0"/>
                </a:solidFill>
                <a:latin typeface="Arial" pitchFamily="34" charset="0"/>
                <a:cs typeface="Arial" pitchFamily="34" charset="0"/>
              </a:rPr>
              <a:t>Project management tools</a:t>
            </a:r>
          </a:p>
          <a:p>
            <a:r>
              <a:rPr lang="en-GB" sz="3200" dirty="0">
                <a:solidFill>
                  <a:srgbClr val="0070C0"/>
                </a:solidFill>
                <a:latin typeface="Arial" pitchFamily="34" charset="0"/>
                <a:cs typeface="Arial" pitchFamily="34" charset="0"/>
              </a:rPr>
              <a:t>Flexibility</a:t>
            </a:r>
          </a:p>
          <a:p>
            <a:r>
              <a:rPr lang="en-GB" sz="3200" dirty="0">
                <a:solidFill>
                  <a:srgbClr val="0070C0"/>
                </a:solidFill>
                <a:latin typeface="Arial" pitchFamily="34" charset="0"/>
                <a:cs typeface="Arial" pitchFamily="34" charset="0"/>
              </a:rPr>
              <a:t>Engaging clinical staff - OTs</a:t>
            </a:r>
          </a:p>
          <a:p>
            <a:r>
              <a:rPr lang="en-GB" sz="3200" dirty="0">
                <a:solidFill>
                  <a:srgbClr val="0070C0"/>
                </a:solidFill>
                <a:latin typeface="Arial" pitchFamily="34" charset="0"/>
                <a:cs typeface="Arial" pitchFamily="34" charset="0"/>
              </a:rPr>
              <a:t>Domestics to grounds men</a:t>
            </a:r>
          </a:p>
          <a:p>
            <a:r>
              <a:rPr lang="en-GB" sz="3200" dirty="0">
                <a:solidFill>
                  <a:srgbClr val="0070C0"/>
                </a:solidFill>
                <a:latin typeface="Arial" pitchFamily="34" charset="0"/>
                <a:cs typeface="Arial" pitchFamily="34" charset="0"/>
              </a:rPr>
              <a:t>Stakeholders differing needs</a:t>
            </a:r>
          </a:p>
          <a:p>
            <a:r>
              <a:rPr lang="en-GB" sz="3200" dirty="0">
                <a:solidFill>
                  <a:srgbClr val="0070C0"/>
                </a:solidFill>
                <a:latin typeface="Arial" pitchFamily="34" charset="0"/>
                <a:cs typeface="Arial" pitchFamily="34" charset="0"/>
              </a:rPr>
              <a:t>Creative synthesis of experience</a:t>
            </a:r>
          </a:p>
          <a:p>
            <a:r>
              <a:rPr lang="en-GB" sz="3200" dirty="0">
                <a:solidFill>
                  <a:srgbClr val="0070C0"/>
                </a:solidFill>
                <a:latin typeface="Arial" pitchFamily="34" charset="0"/>
                <a:cs typeface="Arial" pitchFamily="34" charset="0"/>
              </a:rPr>
              <a:t>Match funding</a:t>
            </a:r>
          </a:p>
          <a:p>
            <a:r>
              <a:rPr lang="en-GB" sz="3200" dirty="0">
                <a:solidFill>
                  <a:srgbClr val="0070C0"/>
                </a:solidFill>
                <a:latin typeface="Arial" pitchFamily="34" charset="0"/>
                <a:cs typeface="Arial" pitchFamily="34" charset="0"/>
              </a:rPr>
              <a:t>Volunteers</a:t>
            </a:r>
          </a:p>
          <a:p>
            <a:pPr>
              <a:buNone/>
            </a:pPr>
            <a:endParaRPr lang="en-GB" dirty="0">
              <a:solidFill>
                <a:srgbClr val="FF0000"/>
              </a:solidFill>
            </a:endParaRPr>
          </a:p>
          <a:p>
            <a:pPr>
              <a:buNone/>
            </a:pPr>
            <a:endParaRPr lang="en-GB" dirty="0">
              <a:solidFill>
                <a:srgbClr val="FF0000"/>
              </a:solidFill>
            </a:endParaRPr>
          </a:p>
          <a:p>
            <a:pPr>
              <a:buNone/>
            </a:pPr>
            <a:endParaRPr lang="en-GB" dirty="0">
              <a:solidFill>
                <a:srgbClr val="FF0000"/>
              </a:solidFill>
            </a:endParaRPr>
          </a:p>
        </p:txBody>
      </p:sp>
      <p:pic>
        <p:nvPicPr>
          <p:cNvPr id="19457"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81900" y="1917670"/>
            <a:ext cx="4610100" cy="2851180"/>
          </a:xfrm>
          <a:prstGeom prst="rect">
            <a:avLst/>
          </a:prstGeom>
          <a:noFill/>
          <a:ln w="9525">
            <a:noFill/>
            <a:miter lim="800000"/>
            <a:headEnd/>
            <a:tailEnd/>
          </a:ln>
          <a:effectLst/>
        </p:spPr>
      </p:pic>
      <p:pic>
        <p:nvPicPr>
          <p:cNvPr id="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50001" y="5753100"/>
            <a:ext cx="3441999" cy="1104899"/>
          </a:xfrm>
          <a:prstGeom prst="rect">
            <a:avLst/>
          </a:prstGeom>
          <a:noFill/>
          <a:ln w="9525">
            <a:noFill/>
            <a:miter lim="800000"/>
            <a:headEnd/>
            <a:tailEnd/>
          </a:ln>
        </p:spPr>
      </p:pic>
      <p:sp>
        <p:nvSpPr>
          <p:cNvPr id="6" name="Rectangle 5"/>
          <p:cNvSpPr/>
          <p:nvPr/>
        </p:nvSpPr>
        <p:spPr>
          <a:xfrm>
            <a:off x="10629900" y="165100"/>
            <a:ext cx="1308100" cy="9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8609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900" y="0"/>
            <a:ext cx="10774525" cy="1325563"/>
          </a:xfrm>
        </p:spPr>
        <p:txBody>
          <a:bodyPr>
            <a:normAutofit/>
          </a:bodyPr>
          <a:lstStyle/>
          <a:p>
            <a:r>
              <a:rPr lang="en-GB" dirty="0">
                <a:solidFill>
                  <a:srgbClr val="0070C0"/>
                </a:solidFill>
                <a:latin typeface="Arial" pitchFamily="34" charset="0"/>
                <a:cs typeface="Arial" pitchFamily="34" charset="0"/>
              </a:rPr>
              <a:t>S</a:t>
            </a:r>
            <a:r>
              <a:rPr lang="en-GB" dirty="0">
                <a:solidFill>
                  <a:schemeClr val="accent1">
                    <a:lumMod val="75000"/>
                  </a:schemeClr>
                </a:solidFill>
                <a:latin typeface="Arial" pitchFamily="34" charset="0"/>
                <a:cs typeface="Arial" pitchFamily="34" charset="0"/>
              </a:rPr>
              <a:t>ocial prescribing opportunities</a:t>
            </a:r>
            <a:endParaRPr lang="en-GB" sz="5400" dirty="0">
              <a:solidFill>
                <a:srgbClr val="0070C0"/>
              </a:solidFill>
              <a:latin typeface="Arial" pitchFamily="34" charset="0"/>
              <a:cs typeface="Arial" pitchFamily="34" charset="0"/>
            </a:endParaRPr>
          </a:p>
        </p:txBody>
      </p:sp>
      <p:sp>
        <p:nvSpPr>
          <p:cNvPr id="4" name="TextBox 3"/>
          <p:cNvSpPr txBox="1"/>
          <p:nvPr/>
        </p:nvSpPr>
        <p:spPr>
          <a:xfrm>
            <a:off x="5431148" y="1141542"/>
            <a:ext cx="6583052" cy="5678478"/>
          </a:xfrm>
          <a:prstGeom prst="rect">
            <a:avLst/>
          </a:prstGeom>
          <a:noFill/>
        </p:spPr>
        <p:txBody>
          <a:bodyPr wrap="square" rtlCol="0">
            <a:spAutoFit/>
          </a:bodyPr>
          <a:lstStyle/>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Environmental education – BB Hunt</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Volunteering and employability</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Growing spaces</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Yarn bombing</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Bellfield Big Tea Parties</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Village Green</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Green Activity Trail</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Green Gym</a:t>
            </a:r>
          </a:p>
          <a:p>
            <a:pPr>
              <a:lnSpc>
                <a:spcPct val="150000"/>
              </a:lnSpc>
            </a:pPr>
            <a:endParaRPr lang="en-GB" dirty="0"/>
          </a:p>
        </p:txBody>
      </p:sp>
      <p:sp>
        <p:nvSpPr>
          <p:cNvPr id="5" name="TextBox 4"/>
          <p:cNvSpPr txBox="1"/>
          <p:nvPr/>
        </p:nvSpPr>
        <p:spPr>
          <a:xfrm>
            <a:off x="427348" y="1143487"/>
            <a:ext cx="5842533" cy="5678478"/>
          </a:xfrm>
          <a:prstGeom prst="rect">
            <a:avLst/>
          </a:prstGeom>
          <a:noFill/>
        </p:spPr>
        <p:txBody>
          <a:bodyPr wrap="square" rtlCol="0">
            <a:spAutoFit/>
          </a:bodyPr>
          <a:lstStyle/>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Mindfulness opportunities</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Covered seating</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Workshops</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Blether Bench</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Positivity Pebbles</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Sensory Stops + videos</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Enchanted garden</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Create &amp; Co</a:t>
            </a:r>
            <a:endParaRPr lang="en-GB" sz="2400" dirty="0">
              <a:solidFill>
                <a:srgbClr val="FF0000"/>
              </a:solidFill>
              <a:latin typeface="Arial" pitchFamily="34" charset="0"/>
              <a:cs typeface="Arial" pitchFamily="34" charset="0"/>
            </a:endParaRPr>
          </a:p>
          <a:p>
            <a:pPr>
              <a:lnSpc>
                <a:spcPct val="150000"/>
              </a:lnSpc>
            </a:pPr>
            <a:endParaRPr lang="en-GB" dirty="0"/>
          </a:p>
        </p:txBody>
      </p:sp>
      <p:pic>
        <p:nvPicPr>
          <p:cNvPr id="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50001" y="5753100"/>
            <a:ext cx="3441999" cy="1104899"/>
          </a:xfrm>
          <a:prstGeom prst="rect">
            <a:avLst/>
          </a:prstGeom>
          <a:noFill/>
          <a:ln w="9525">
            <a:noFill/>
            <a:miter lim="800000"/>
            <a:headEnd/>
            <a:tailEnd/>
          </a:ln>
        </p:spPr>
      </p:pic>
      <p:sp>
        <p:nvSpPr>
          <p:cNvPr id="8" name="Rectangle 7"/>
          <p:cNvSpPr/>
          <p:nvPr/>
        </p:nvSpPr>
        <p:spPr>
          <a:xfrm>
            <a:off x="10629900" y="165100"/>
            <a:ext cx="1308100" cy="9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554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7750" y="1462086"/>
            <a:ext cx="6635751" cy="4976814"/>
          </a:xfrm>
          <a:prstGeom prst="rect">
            <a:avLst/>
          </a:prstGeom>
          <a:noFill/>
          <a:ln w="9525">
            <a:noFill/>
            <a:miter lim="800000"/>
            <a:headEnd/>
            <a:tailEnd/>
          </a:ln>
        </p:spPr>
      </p:pic>
      <p:sp>
        <p:nvSpPr>
          <p:cNvPr id="2" name="Title 1"/>
          <p:cNvSpPr>
            <a:spLocks noGrp="1"/>
          </p:cNvSpPr>
          <p:nvPr>
            <p:ph type="title"/>
          </p:nvPr>
        </p:nvSpPr>
        <p:spPr>
          <a:xfrm>
            <a:off x="754225" y="0"/>
            <a:ext cx="10515600" cy="1325563"/>
          </a:xfrm>
        </p:spPr>
        <p:txBody>
          <a:bodyPr/>
          <a:lstStyle/>
          <a:p>
            <a:r>
              <a:rPr lang="en-GB" dirty="0">
                <a:solidFill>
                  <a:srgbClr val="0070C0"/>
                </a:solidFill>
                <a:latin typeface="Arial" pitchFamily="34" charset="0"/>
                <a:cs typeface="Arial" pitchFamily="34" charset="0"/>
              </a:rPr>
              <a:t>Practical examples – </a:t>
            </a:r>
            <a:r>
              <a:rPr lang="en-GB" sz="3600" dirty="0">
                <a:solidFill>
                  <a:srgbClr val="0070C0"/>
                </a:solidFill>
                <a:latin typeface="Arial" pitchFamily="34" charset="0"/>
                <a:cs typeface="Arial" pitchFamily="34" charset="0"/>
              </a:rPr>
              <a:t>Green Room</a:t>
            </a:r>
            <a:endParaRPr lang="en-GB" dirty="0">
              <a:solidFill>
                <a:srgbClr val="0070C0"/>
              </a:solidFill>
              <a:latin typeface="Arial" pitchFamily="34" charset="0"/>
              <a:cs typeface="Arial" pitchFamily="34" charset="0"/>
            </a:endParaRPr>
          </a:p>
        </p:txBody>
      </p:sp>
      <p:pic>
        <p:nvPicPr>
          <p:cNvPr id="6" name="Picture 5"/>
          <p:cNvPicPr/>
          <p:nvPr/>
        </p:nvPicPr>
        <p:blipFill>
          <a:blip r:embed="rId4" cstate="email">
            <a:extLst>
              <a:ext uri="{28A0092B-C50C-407E-A947-70E740481C1C}">
                <a14:useLocalDpi xmlns:a14="http://schemas.microsoft.com/office/drawing/2010/main"/>
              </a:ext>
            </a:extLst>
          </a:blip>
          <a:srcRect/>
          <a:stretch>
            <a:fillRect/>
          </a:stretch>
        </p:blipFill>
        <p:spPr bwMode="auto">
          <a:xfrm>
            <a:off x="904058" y="1191888"/>
            <a:ext cx="6995342" cy="5666112"/>
          </a:xfrm>
          <a:prstGeom prst="rect">
            <a:avLst/>
          </a:prstGeom>
          <a:noFill/>
          <a:ln w="9525">
            <a:noFill/>
            <a:miter lim="800000"/>
            <a:headEnd/>
            <a:tailEnd/>
          </a:ln>
        </p:spPr>
      </p:pic>
      <p:sp>
        <p:nvSpPr>
          <p:cNvPr id="7" name="Content Placeholder 6"/>
          <p:cNvSpPr>
            <a:spLocks noGrp="1"/>
          </p:cNvSpPr>
          <p:nvPr>
            <p:ph idx="1"/>
          </p:nvPr>
        </p:nvSpPr>
        <p:spPr/>
        <p:txBody>
          <a:bodyPr/>
          <a:lstStyle/>
          <a:p>
            <a:endParaRPr lang="en-GB"/>
          </a:p>
        </p:txBody>
      </p:sp>
    </p:spTree>
    <p:extLst>
      <p:ext uri="{BB962C8B-B14F-4D97-AF65-F5344CB8AC3E}">
        <p14:creationId xmlns:p14="http://schemas.microsoft.com/office/powerpoint/2010/main" val="316522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5" y="0"/>
            <a:ext cx="10515600" cy="1325563"/>
          </a:xfrm>
        </p:spPr>
        <p:txBody>
          <a:bodyPr/>
          <a:lstStyle/>
          <a:p>
            <a:r>
              <a:rPr lang="en-GB" dirty="0">
                <a:solidFill>
                  <a:srgbClr val="0070C0"/>
                </a:solidFill>
                <a:latin typeface="Arial" pitchFamily="34" charset="0"/>
                <a:cs typeface="Arial" pitchFamily="34" charset="0"/>
              </a:rPr>
              <a:t>Practical examples – </a:t>
            </a:r>
            <a:r>
              <a:rPr lang="en-GB" sz="3600" dirty="0">
                <a:solidFill>
                  <a:srgbClr val="0070C0"/>
                </a:solidFill>
                <a:latin typeface="Arial" pitchFamily="34" charset="0"/>
                <a:cs typeface="Arial" pitchFamily="34" charset="0"/>
              </a:rPr>
              <a:t>Green Room</a:t>
            </a:r>
            <a:endParaRPr lang="en-GB" dirty="0">
              <a:solidFill>
                <a:srgbClr val="0070C0"/>
              </a:solidFill>
              <a:latin typeface="Arial" pitchFamily="34" charset="0"/>
              <a:cs typeface="Arial" pitchFamily="34" charset="0"/>
            </a:endParaRPr>
          </a:p>
        </p:txBody>
      </p:sp>
      <p:pic>
        <p:nvPicPr>
          <p:cNvPr id="5" name="Picture 4"/>
          <p:cNvPicPr/>
          <p:nvPr/>
        </p:nvPicPr>
        <p:blipFill>
          <a:blip r:embed="rId3" cstate="email">
            <a:extLst>
              <a:ext uri="{28A0092B-C50C-407E-A947-70E740481C1C}">
                <a14:useLocalDpi xmlns:a14="http://schemas.microsoft.com/office/drawing/2010/main"/>
              </a:ext>
            </a:extLst>
          </a:blip>
          <a:srcRect/>
          <a:stretch>
            <a:fillRect/>
          </a:stretch>
        </p:blipFill>
        <p:spPr bwMode="auto">
          <a:xfrm>
            <a:off x="835025" y="1104900"/>
            <a:ext cx="7397750" cy="5753100"/>
          </a:xfrm>
          <a:prstGeom prst="rect">
            <a:avLst/>
          </a:prstGeom>
          <a:noFill/>
          <a:ln w="9525">
            <a:noFill/>
            <a:miter lim="800000"/>
            <a:headEnd/>
            <a:tailEnd/>
          </a:ln>
        </p:spPr>
      </p:pic>
      <p:pic>
        <p:nvPicPr>
          <p:cNvPr id="8" name="Content Placeholder 8"/>
          <p:cNvPicPr>
            <a:picLocks noGrp="1"/>
          </p:cNvPicPr>
          <p:nvPr>
            <p:ph idx="1"/>
          </p:nvPr>
        </p:nvPicPr>
        <p:blipFill>
          <a:blip r:embed="rId4" cstate="email">
            <a:lum bright="10000" contrast="10000"/>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173489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email">
            <a:extLst>
              <a:ext uri="{28A0092B-C50C-407E-A947-70E740481C1C}">
                <a14:useLocalDpi xmlns:a14="http://schemas.microsoft.com/office/drawing/2010/main"/>
              </a:ext>
            </a:extLst>
          </a:blip>
          <a:srcRect/>
          <a:stretch>
            <a:fillRect/>
          </a:stretch>
        </p:blipFill>
        <p:spPr bwMode="auto">
          <a:xfrm>
            <a:off x="882582" y="1375749"/>
            <a:ext cx="7423217" cy="5482251"/>
          </a:xfrm>
          <a:prstGeom prst="rect">
            <a:avLst/>
          </a:prstGeom>
          <a:noFill/>
          <a:ln w="9525">
            <a:noFill/>
            <a:miter lim="800000"/>
            <a:headEnd/>
            <a:tailEnd/>
          </a:ln>
        </p:spPr>
      </p:pic>
      <p:sp>
        <p:nvSpPr>
          <p:cNvPr id="2" name="Title 1"/>
          <p:cNvSpPr>
            <a:spLocks noGrp="1"/>
          </p:cNvSpPr>
          <p:nvPr>
            <p:ph type="title"/>
          </p:nvPr>
        </p:nvSpPr>
        <p:spPr>
          <a:xfrm>
            <a:off x="754225" y="0"/>
            <a:ext cx="10515600" cy="1325563"/>
          </a:xfrm>
        </p:spPr>
        <p:txBody>
          <a:bodyPr/>
          <a:lstStyle/>
          <a:p>
            <a:r>
              <a:rPr lang="en-GB" dirty="0">
                <a:solidFill>
                  <a:srgbClr val="0070C0"/>
                </a:solidFill>
                <a:latin typeface="Arial" pitchFamily="34" charset="0"/>
                <a:cs typeface="Arial" pitchFamily="34" charset="0"/>
              </a:rPr>
              <a:t>Practical examples – </a:t>
            </a:r>
            <a:r>
              <a:rPr lang="en-GB" sz="3600" dirty="0">
                <a:solidFill>
                  <a:srgbClr val="0070C0"/>
                </a:solidFill>
                <a:latin typeface="Arial" pitchFamily="34" charset="0"/>
                <a:cs typeface="Arial" pitchFamily="34" charset="0"/>
              </a:rPr>
              <a:t>Yarn bombing</a:t>
            </a:r>
            <a:endParaRPr lang="en-GB" dirty="0">
              <a:solidFill>
                <a:srgbClr val="0070C0"/>
              </a:solidFill>
              <a:latin typeface="Arial" pitchFamily="34" charset="0"/>
              <a:cs typeface="Arial" pitchFamily="34" charset="0"/>
            </a:endParaRPr>
          </a:p>
        </p:txBody>
      </p:sp>
      <p:pic>
        <p:nvPicPr>
          <p:cNvPr id="5" name="Picture 4"/>
          <p:cNvPicPr/>
          <p:nvPr/>
        </p:nvPicPr>
        <p:blipFill>
          <a:blip r:embed="rId4" cstate="email">
            <a:extLst>
              <a:ext uri="{28A0092B-C50C-407E-A947-70E740481C1C}">
                <a14:useLocalDpi xmlns:a14="http://schemas.microsoft.com/office/drawing/2010/main"/>
              </a:ext>
            </a:extLst>
          </a:blip>
          <a:srcRect/>
          <a:stretch>
            <a:fillRect/>
          </a:stretch>
        </p:blipFill>
        <p:spPr bwMode="auto">
          <a:xfrm>
            <a:off x="868647" y="1369428"/>
            <a:ext cx="3792254" cy="5488572"/>
          </a:xfrm>
          <a:prstGeom prst="rect">
            <a:avLst/>
          </a:prstGeom>
          <a:noFill/>
          <a:ln w="9525">
            <a:noFill/>
            <a:miter lim="800000"/>
            <a:headEnd/>
            <a:tailEnd/>
          </a:ln>
        </p:spPr>
      </p:pic>
      <p:pic>
        <p:nvPicPr>
          <p:cNvPr id="9" name="Picture 8"/>
          <p:cNvPicPr/>
          <p:nvPr/>
        </p:nvPicPr>
        <p:blipFill>
          <a:blip r:embed="rId5" cstate="email">
            <a:extLst>
              <a:ext uri="{28A0092B-C50C-407E-A947-70E740481C1C}">
                <a14:useLocalDpi xmlns:a14="http://schemas.microsoft.com/office/drawing/2010/main"/>
              </a:ext>
            </a:extLst>
          </a:blip>
          <a:srcRect/>
          <a:stretch>
            <a:fillRect/>
          </a:stretch>
        </p:blipFill>
        <p:spPr bwMode="auto">
          <a:xfrm>
            <a:off x="4667158" y="1392103"/>
            <a:ext cx="4337142" cy="5465897"/>
          </a:xfrm>
          <a:prstGeom prst="rect">
            <a:avLst/>
          </a:prstGeom>
          <a:noFill/>
          <a:ln w="9525">
            <a:noFill/>
            <a:miter lim="800000"/>
            <a:headEnd/>
            <a:tailEnd/>
          </a:ln>
        </p:spPr>
      </p:pic>
      <p:pic>
        <p:nvPicPr>
          <p:cNvPr id="8" name="Picture 7"/>
          <p:cNvPicPr/>
          <p:nvPr/>
        </p:nvPicPr>
        <p:blipFill>
          <a:blip r:embed="rId6" cstate="email">
            <a:extLst>
              <a:ext uri="{28A0092B-C50C-407E-A947-70E740481C1C}">
                <a14:useLocalDpi xmlns:a14="http://schemas.microsoft.com/office/drawing/2010/main"/>
              </a:ext>
            </a:extLst>
          </a:blip>
          <a:srcRect/>
          <a:stretch>
            <a:fillRect/>
          </a:stretch>
        </p:blipFill>
        <p:spPr bwMode="auto">
          <a:xfrm>
            <a:off x="854892" y="1295400"/>
            <a:ext cx="7692208" cy="5562600"/>
          </a:xfrm>
          <a:prstGeom prst="rect">
            <a:avLst/>
          </a:prstGeom>
          <a:noFill/>
          <a:ln w="9525">
            <a:noFill/>
            <a:miter lim="800000"/>
            <a:headEnd/>
            <a:tailEnd/>
          </a:ln>
        </p:spPr>
      </p:pic>
      <p:sp>
        <p:nvSpPr>
          <p:cNvPr id="14" name="Rectangle 13"/>
          <p:cNvSpPr/>
          <p:nvPr/>
        </p:nvSpPr>
        <p:spPr>
          <a:xfrm>
            <a:off x="8534400" y="1270000"/>
            <a:ext cx="9271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750001" y="5753100"/>
            <a:ext cx="3441999" cy="1104899"/>
          </a:xfrm>
          <a:prstGeom prst="rect">
            <a:avLst/>
          </a:prstGeom>
          <a:noFill/>
          <a:ln w="9525">
            <a:noFill/>
            <a:miter lim="800000"/>
            <a:headEnd/>
            <a:tailEnd/>
          </a:ln>
        </p:spPr>
      </p:pic>
      <p:sp>
        <p:nvSpPr>
          <p:cNvPr id="20" name="Rectangle 19"/>
          <p:cNvSpPr/>
          <p:nvPr/>
        </p:nvSpPr>
        <p:spPr>
          <a:xfrm>
            <a:off x="10629900" y="165100"/>
            <a:ext cx="1308100" cy="9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869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5" y="0"/>
            <a:ext cx="10515600" cy="1325563"/>
          </a:xfrm>
        </p:spPr>
        <p:txBody>
          <a:bodyPr/>
          <a:lstStyle/>
          <a:p>
            <a:r>
              <a:rPr lang="en-GB" dirty="0">
                <a:solidFill>
                  <a:srgbClr val="0070C0"/>
                </a:solidFill>
                <a:latin typeface="Arial" pitchFamily="34" charset="0"/>
                <a:cs typeface="Arial" pitchFamily="34" charset="0"/>
              </a:rPr>
              <a:t>Practical examples – </a:t>
            </a:r>
            <a:r>
              <a:rPr lang="en-GB" sz="3600" dirty="0">
                <a:solidFill>
                  <a:srgbClr val="0070C0"/>
                </a:solidFill>
                <a:latin typeface="Arial" pitchFamily="34" charset="0"/>
                <a:cs typeface="Arial" pitchFamily="34" charset="0"/>
              </a:rPr>
              <a:t>Yarn bombing</a:t>
            </a:r>
            <a:endParaRPr lang="en-GB" dirty="0">
              <a:solidFill>
                <a:srgbClr val="0070C0"/>
              </a:solidFill>
              <a:latin typeface="Arial" pitchFamily="34" charset="0"/>
              <a:cs typeface="Arial" pitchFamily="34" charset="0"/>
            </a:endParaRPr>
          </a:p>
        </p:txBody>
      </p:sp>
      <p:pic>
        <p:nvPicPr>
          <p:cNvPr id="11" name="Picture 10"/>
          <p:cNvPicPr/>
          <p:nvPr/>
        </p:nvPicPr>
        <p:blipFill>
          <a:blip r:embed="rId3" cstate="email">
            <a:extLst>
              <a:ext uri="{28A0092B-C50C-407E-A947-70E740481C1C}">
                <a14:useLocalDpi xmlns:a14="http://schemas.microsoft.com/office/drawing/2010/main"/>
              </a:ext>
            </a:extLst>
          </a:blip>
          <a:srcRect/>
          <a:stretch>
            <a:fillRect/>
          </a:stretch>
        </p:blipFill>
        <p:spPr bwMode="auto">
          <a:xfrm>
            <a:off x="903622" y="1280480"/>
            <a:ext cx="7770478" cy="5577520"/>
          </a:xfrm>
          <a:prstGeom prst="rect">
            <a:avLst/>
          </a:prstGeom>
          <a:noFill/>
          <a:ln w="9525">
            <a:noFill/>
            <a:miter lim="800000"/>
            <a:headEnd/>
            <a:tailEnd/>
          </a:ln>
        </p:spPr>
      </p:pic>
      <p:pic>
        <p:nvPicPr>
          <p:cNvPr id="12" name="Picture 1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4297" y="1276350"/>
            <a:ext cx="7717253" cy="5581651"/>
          </a:xfrm>
          <a:prstGeom prst="rect">
            <a:avLst/>
          </a:prstGeom>
          <a:noFill/>
          <a:ln w="9525">
            <a:noFill/>
            <a:miter lim="800000"/>
            <a:headEnd/>
            <a:tailEnd/>
          </a:ln>
        </p:spPr>
      </p:pic>
      <p:sp>
        <p:nvSpPr>
          <p:cNvPr id="14" name="Rectangle 13"/>
          <p:cNvSpPr/>
          <p:nvPr/>
        </p:nvSpPr>
        <p:spPr>
          <a:xfrm>
            <a:off x="8534400" y="1270000"/>
            <a:ext cx="9271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750001" y="5753100"/>
            <a:ext cx="3441999" cy="1104899"/>
          </a:xfrm>
          <a:prstGeom prst="rect">
            <a:avLst/>
          </a:prstGeom>
          <a:noFill/>
          <a:ln w="9525">
            <a:noFill/>
            <a:miter lim="800000"/>
            <a:headEnd/>
            <a:tailEnd/>
          </a:ln>
        </p:spPr>
      </p:pic>
      <p:sp>
        <p:nvSpPr>
          <p:cNvPr id="20" name="Rectangle 19"/>
          <p:cNvSpPr/>
          <p:nvPr/>
        </p:nvSpPr>
        <p:spPr>
          <a:xfrm>
            <a:off x="10629900" y="165100"/>
            <a:ext cx="1308100" cy="9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p:nvPr/>
        </p:nvPicPr>
        <p:blipFill>
          <a:blip r:embed="rId6" cstate="email">
            <a:extLst>
              <a:ext uri="{28A0092B-C50C-407E-A947-70E740481C1C}">
                <a14:useLocalDpi xmlns:a14="http://schemas.microsoft.com/office/drawing/2010/main"/>
              </a:ext>
            </a:extLst>
          </a:blip>
          <a:srcRect/>
          <a:stretch>
            <a:fillRect/>
          </a:stretch>
        </p:blipFill>
        <p:spPr bwMode="auto">
          <a:xfrm>
            <a:off x="856437" y="1282700"/>
            <a:ext cx="4039413" cy="5575300"/>
          </a:xfrm>
          <a:prstGeom prst="rect">
            <a:avLst/>
          </a:prstGeom>
          <a:noFill/>
          <a:ln w="9525">
            <a:noFill/>
            <a:miter lim="800000"/>
            <a:headEnd/>
            <a:tailEnd/>
          </a:ln>
        </p:spPr>
      </p:pic>
      <p:pic>
        <p:nvPicPr>
          <p:cNvPr id="9" name="Picture 8"/>
          <p:cNvPicPr/>
          <p:nvPr/>
        </p:nvPicPr>
        <p:blipFill>
          <a:blip r:embed="rId7" cstate="email">
            <a:extLst>
              <a:ext uri="{28A0092B-C50C-407E-A947-70E740481C1C}">
                <a14:useLocalDpi xmlns:a14="http://schemas.microsoft.com/office/drawing/2010/main"/>
              </a:ext>
            </a:extLst>
          </a:blip>
          <a:srcRect/>
          <a:stretch>
            <a:fillRect/>
          </a:stretch>
        </p:blipFill>
        <p:spPr bwMode="auto">
          <a:xfrm>
            <a:off x="4864100" y="1282700"/>
            <a:ext cx="3657600" cy="5575300"/>
          </a:xfrm>
          <a:prstGeom prst="rect">
            <a:avLst/>
          </a:prstGeom>
          <a:noFill/>
          <a:ln w="9525">
            <a:noFill/>
            <a:miter lim="800000"/>
            <a:headEnd/>
            <a:tailEnd/>
          </a:ln>
        </p:spPr>
      </p:pic>
    </p:spTree>
    <p:extLst>
      <p:ext uri="{BB962C8B-B14F-4D97-AF65-F5344CB8AC3E}">
        <p14:creationId xmlns:p14="http://schemas.microsoft.com/office/powerpoint/2010/main" val="71012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5" y="0"/>
            <a:ext cx="10515600" cy="1325563"/>
          </a:xfrm>
        </p:spPr>
        <p:txBody>
          <a:bodyPr/>
          <a:lstStyle/>
          <a:p>
            <a:r>
              <a:rPr lang="en-GB" dirty="0">
                <a:solidFill>
                  <a:srgbClr val="0070C0"/>
                </a:solidFill>
                <a:latin typeface="Arial" pitchFamily="34" charset="0"/>
                <a:cs typeface="Arial" pitchFamily="34" charset="0"/>
              </a:rPr>
              <a:t>Practical examples – </a:t>
            </a:r>
            <a:r>
              <a:rPr lang="en-GB" sz="3600" dirty="0">
                <a:solidFill>
                  <a:srgbClr val="0070C0"/>
                </a:solidFill>
                <a:latin typeface="Arial" pitchFamily="34" charset="0"/>
                <a:cs typeface="Arial" pitchFamily="34" charset="0"/>
              </a:rPr>
              <a:t>Yarn bombing</a:t>
            </a:r>
            <a:endParaRPr lang="en-GB" dirty="0">
              <a:solidFill>
                <a:srgbClr val="0070C0"/>
              </a:solidFill>
              <a:latin typeface="Arial" pitchFamily="34" charset="0"/>
              <a:cs typeface="Arial" pitchFamily="34" charset="0"/>
            </a:endParaRPr>
          </a:p>
        </p:txBody>
      </p:sp>
      <p:sp>
        <p:nvSpPr>
          <p:cNvPr id="14" name="Rectangle 13"/>
          <p:cNvSpPr/>
          <p:nvPr/>
        </p:nvSpPr>
        <p:spPr>
          <a:xfrm>
            <a:off x="8534400" y="1270000"/>
            <a:ext cx="9271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1244600"/>
            <a:ext cx="7683500" cy="5613400"/>
          </a:xfrm>
          <a:prstGeom prst="rect">
            <a:avLst/>
          </a:prstGeom>
          <a:noFill/>
          <a:ln w="9525">
            <a:noFill/>
            <a:miter lim="800000"/>
            <a:headEnd/>
            <a:tailEnd/>
          </a:ln>
        </p:spPr>
      </p:pic>
      <p:pic>
        <p:nvPicPr>
          <p:cNvPr id="17" name="Picture 16"/>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200" y="1219200"/>
            <a:ext cx="7766365" cy="5638800"/>
          </a:xfrm>
          <a:prstGeom prst="rect">
            <a:avLst/>
          </a:prstGeom>
          <a:noFill/>
          <a:ln w="9525">
            <a:noFill/>
            <a:miter lim="800000"/>
            <a:headEnd/>
            <a:tailEnd/>
          </a:ln>
        </p:spPr>
      </p:pic>
      <p:pic>
        <p:nvPicPr>
          <p:cNvPr id="18" name="Picture 17"/>
          <p:cNvPicPr/>
          <p:nvPr/>
        </p:nvPicPr>
        <p:blipFill>
          <a:blip r:embed="rId5" cstate="email">
            <a:extLst>
              <a:ext uri="{28A0092B-C50C-407E-A947-70E740481C1C}">
                <a14:useLocalDpi xmlns:a14="http://schemas.microsoft.com/office/drawing/2010/main"/>
              </a:ext>
            </a:extLst>
          </a:blip>
          <a:srcRect/>
          <a:stretch>
            <a:fillRect/>
          </a:stretch>
        </p:blipFill>
        <p:spPr bwMode="auto">
          <a:xfrm>
            <a:off x="838200" y="1193800"/>
            <a:ext cx="7747000" cy="5664200"/>
          </a:xfrm>
          <a:prstGeom prst="rect">
            <a:avLst/>
          </a:prstGeom>
          <a:noFill/>
          <a:ln w="9525">
            <a:noFill/>
            <a:miter lim="800000"/>
            <a:headEnd/>
            <a:tailEnd/>
          </a:ln>
        </p:spPr>
      </p:pic>
      <p:pic>
        <p:nvPicPr>
          <p:cNvPr id="19"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50001" y="5753100"/>
            <a:ext cx="3441999" cy="1104899"/>
          </a:xfrm>
          <a:prstGeom prst="rect">
            <a:avLst/>
          </a:prstGeom>
          <a:noFill/>
          <a:ln w="9525">
            <a:noFill/>
            <a:miter lim="800000"/>
            <a:headEnd/>
            <a:tailEnd/>
          </a:ln>
        </p:spPr>
      </p:pic>
      <p:sp>
        <p:nvSpPr>
          <p:cNvPr id="20" name="Rectangle 19"/>
          <p:cNvSpPr/>
          <p:nvPr/>
        </p:nvSpPr>
        <p:spPr>
          <a:xfrm>
            <a:off x="10629900" y="165100"/>
            <a:ext cx="1308100" cy="9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745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dissolv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5" y="-177800"/>
            <a:ext cx="10515600" cy="1325563"/>
          </a:xfrm>
        </p:spPr>
        <p:txBody>
          <a:bodyPr/>
          <a:lstStyle/>
          <a:p>
            <a:r>
              <a:rPr lang="en-GB" dirty="0">
                <a:solidFill>
                  <a:srgbClr val="0070C0"/>
                </a:solidFill>
                <a:latin typeface="Arial" pitchFamily="34" charset="0"/>
                <a:cs typeface="Arial" pitchFamily="34" charset="0"/>
              </a:rPr>
              <a:t>Practical examples – </a:t>
            </a:r>
            <a:r>
              <a:rPr lang="en-GB" sz="3600" dirty="0">
                <a:solidFill>
                  <a:schemeClr val="accent1">
                    <a:lumMod val="75000"/>
                  </a:schemeClr>
                </a:solidFill>
                <a:latin typeface="Arial" pitchFamily="34" charset="0"/>
                <a:cs typeface="Arial" pitchFamily="34" charset="0"/>
              </a:rPr>
              <a:t>Green Activity Trail</a:t>
            </a:r>
            <a:endParaRPr lang="en-GB" dirty="0">
              <a:solidFill>
                <a:schemeClr val="accent1">
                  <a:lumMod val="75000"/>
                </a:schemeClr>
              </a:solidFill>
              <a:latin typeface="Arial" pitchFamily="34" charset="0"/>
              <a:cs typeface="Arial" pitchFamily="34" charset="0"/>
            </a:endParaRPr>
          </a:p>
        </p:txBody>
      </p:sp>
      <p:pic>
        <p:nvPicPr>
          <p:cNvPr id="12"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50001" y="5753100"/>
            <a:ext cx="3441999" cy="1104899"/>
          </a:xfrm>
          <a:prstGeom prst="rect">
            <a:avLst/>
          </a:prstGeom>
          <a:noFill/>
          <a:ln w="9525">
            <a:noFill/>
            <a:miter lim="800000"/>
            <a:headEnd/>
            <a:tailEnd/>
          </a:ln>
        </p:spPr>
      </p:pic>
      <p:sp>
        <p:nvSpPr>
          <p:cNvPr id="14" name="Rectangle 13"/>
          <p:cNvSpPr/>
          <p:nvPr/>
        </p:nvSpPr>
        <p:spPr>
          <a:xfrm>
            <a:off x="10629900" y="165100"/>
            <a:ext cx="1308100" cy="9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25978" y="1469571"/>
            <a:ext cx="7184572" cy="5388429"/>
          </a:xfrm>
          <a:prstGeom prst="rect">
            <a:avLst/>
          </a:prstGeom>
          <a:noFill/>
          <a:ln w="9525">
            <a:noFill/>
            <a:miter lim="800000"/>
            <a:headEnd/>
            <a:tailEnd/>
          </a:ln>
        </p:spPr>
      </p:pic>
      <p:pic>
        <p:nvPicPr>
          <p:cNvPr id="20"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9650" y="1466850"/>
            <a:ext cx="7162798" cy="5372100"/>
          </a:xfrm>
          <a:prstGeom prst="rect">
            <a:avLst/>
          </a:prstGeom>
          <a:noFill/>
          <a:ln w="9525">
            <a:noFill/>
            <a:miter lim="800000"/>
            <a:headEnd/>
            <a:tailEnd/>
          </a:ln>
        </p:spPr>
      </p:pic>
      <p:pic>
        <p:nvPicPr>
          <p:cNvPr id="102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55915" y="1439635"/>
            <a:ext cx="7224486" cy="5418365"/>
          </a:xfrm>
          <a:prstGeom prst="rect">
            <a:avLst/>
          </a:prstGeom>
          <a:noFill/>
          <a:ln w="9525">
            <a:noFill/>
            <a:miter lim="800000"/>
            <a:headEnd/>
            <a:tailEnd/>
          </a:ln>
        </p:spPr>
      </p:pic>
      <p:sp>
        <p:nvSpPr>
          <p:cNvPr id="9" name="Rectangle 8"/>
          <p:cNvSpPr/>
          <p:nvPr/>
        </p:nvSpPr>
        <p:spPr>
          <a:xfrm>
            <a:off x="1003300" y="990600"/>
            <a:ext cx="7359650" cy="586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p:cNvGrpSpPr/>
          <p:nvPr/>
        </p:nvGrpSpPr>
        <p:grpSpPr>
          <a:xfrm>
            <a:off x="2495550" y="1631950"/>
            <a:ext cx="3924300" cy="3644900"/>
            <a:chOff x="1193800" y="2235200"/>
            <a:chExt cx="3924300" cy="3644900"/>
          </a:xfrm>
        </p:grpSpPr>
        <p:sp>
          <p:nvSpPr>
            <p:cNvPr id="17" name="Flowchart: Delay 16"/>
            <p:cNvSpPr/>
            <p:nvPr/>
          </p:nvSpPr>
          <p:spPr>
            <a:xfrm rot="16200000">
              <a:off x="1492250" y="2254250"/>
              <a:ext cx="3644900" cy="3606800"/>
            </a:xfrm>
            <a:prstGeom prst="flowChartDelay">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15" name="TextBox 14"/>
            <p:cNvSpPr txBox="1"/>
            <p:nvPr/>
          </p:nvSpPr>
          <p:spPr>
            <a:xfrm>
              <a:off x="1193800" y="2718287"/>
              <a:ext cx="3860800" cy="3046988"/>
            </a:xfrm>
            <a:prstGeom prst="rect">
              <a:avLst/>
            </a:prstGeom>
            <a:noFill/>
          </p:spPr>
          <p:txBody>
            <a:bodyPr wrap="square" rtlCol="0">
              <a:spAutoFit/>
            </a:bodyPr>
            <a:lstStyle/>
            <a:p>
              <a:pPr lvl="1" algn="ctr">
                <a:lnSpc>
                  <a:spcPct val="150000"/>
                </a:lnSpc>
              </a:pPr>
              <a:r>
                <a:rPr lang="en-GB" sz="3200" dirty="0">
                  <a:solidFill>
                    <a:schemeClr val="bg1"/>
                  </a:solidFill>
                  <a:latin typeface="Arial" pitchFamily="34" charset="0"/>
                  <a:cs typeface="Arial" pitchFamily="34" charset="0"/>
                </a:rPr>
                <a:t>More people to </a:t>
              </a:r>
            </a:p>
            <a:p>
              <a:pPr lvl="1" algn="ctr">
                <a:lnSpc>
                  <a:spcPct val="150000"/>
                </a:lnSpc>
              </a:pPr>
              <a:r>
                <a:rPr lang="en-GB" sz="3200" dirty="0">
                  <a:solidFill>
                    <a:schemeClr val="bg1"/>
                  </a:solidFill>
                  <a:latin typeface="Arial" pitchFamily="34" charset="0"/>
                  <a:cs typeface="Arial" pitchFamily="34" charset="0"/>
                </a:rPr>
                <a:t>move more often, </a:t>
              </a:r>
            </a:p>
            <a:p>
              <a:pPr lvl="1" algn="ctr">
                <a:lnSpc>
                  <a:spcPct val="150000"/>
                </a:lnSpc>
              </a:pPr>
              <a:r>
                <a:rPr lang="en-GB" sz="3200" dirty="0">
                  <a:solidFill>
                    <a:schemeClr val="bg1"/>
                  </a:solidFill>
                  <a:latin typeface="Arial" pitchFamily="34" charset="0"/>
                  <a:cs typeface="Arial" pitchFamily="34" charset="0"/>
                </a:rPr>
                <a:t>in a more </a:t>
              </a:r>
            </a:p>
            <a:p>
              <a:pPr lvl="1" algn="ctr">
                <a:lnSpc>
                  <a:spcPct val="150000"/>
                </a:lnSpc>
              </a:pPr>
              <a:r>
                <a:rPr lang="en-GB" sz="3200" dirty="0">
                  <a:solidFill>
                    <a:schemeClr val="bg1"/>
                  </a:solidFill>
                  <a:latin typeface="Arial" pitchFamily="34" charset="0"/>
                  <a:cs typeface="Arial" pitchFamily="34" charset="0"/>
                </a:rPr>
                <a:t>engaging way.  </a:t>
              </a:r>
            </a:p>
          </p:txBody>
        </p:sp>
      </p:grpSp>
    </p:spTree>
    <p:extLst>
      <p:ext uri="{BB962C8B-B14F-4D97-AF65-F5344CB8AC3E}">
        <p14:creationId xmlns:p14="http://schemas.microsoft.com/office/powerpoint/2010/main" val="196067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dissolve">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5" y="-177800"/>
            <a:ext cx="10515600" cy="1325563"/>
          </a:xfrm>
        </p:spPr>
        <p:txBody>
          <a:bodyPr/>
          <a:lstStyle/>
          <a:p>
            <a:r>
              <a:rPr lang="en-GB" dirty="0">
                <a:solidFill>
                  <a:srgbClr val="0070C0"/>
                </a:solidFill>
                <a:latin typeface="Arial" pitchFamily="34" charset="0"/>
                <a:cs typeface="Arial" pitchFamily="34" charset="0"/>
              </a:rPr>
              <a:t>Practical examples – </a:t>
            </a:r>
            <a:r>
              <a:rPr lang="en-GB" sz="3600" dirty="0">
                <a:solidFill>
                  <a:schemeClr val="accent1">
                    <a:lumMod val="75000"/>
                  </a:schemeClr>
                </a:solidFill>
                <a:latin typeface="Arial" pitchFamily="34" charset="0"/>
                <a:cs typeface="Arial" pitchFamily="34" charset="0"/>
              </a:rPr>
              <a:t>Green Activity Trail</a:t>
            </a:r>
            <a:endParaRPr lang="en-GB" dirty="0">
              <a:solidFill>
                <a:schemeClr val="accent1">
                  <a:lumMod val="75000"/>
                </a:schemeClr>
              </a:solidFill>
              <a:latin typeface="Arial" pitchFamily="34" charset="0"/>
              <a:cs typeface="Arial" pitchFamily="34" charset="0"/>
            </a:endParaRPr>
          </a:p>
        </p:txBody>
      </p:sp>
      <p:pic>
        <p:nvPicPr>
          <p:cNvPr id="12"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50001" y="5753100"/>
            <a:ext cx="3441999" cy="1104899"/>
          </a:xfrm>
          <a:prstGeom prst="rect">
            <a:avLst/>
          </a:prstGeom>
          <a:noFill/>
          <a:ln w="9525">
            <a:noFill/>
            <a:miter lim="800000"/>
            <a:headEnd/>
            <a:tailEnd/>
          </a:ln>
        </p:spPr>
      </p:pic>
      <p:sp>
        <p:nvSpPr>
          <p:cNvPr id="14" name="Rectangle 13"/>
          <p:cNvSpPr/>
          <p:nvPr/>
        </p:nvSpPr>
        <p:spPr>
          <a:xfrm>
            <a:off x="10629900" y="165100"/>
            <a:ext cx="1308100" cy="9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6300" y="952500"/>
            <a:ext cx="7473948" cy="5905500"/>
          </a:xfrm>
          <a:prstGeom prst="rect">
            <a:avLst/>
          </a:prstGeom>
          <a:noFill/>
          <a:ln w="9525">
            <a:noFill/>
            <a:miter lim="800000"/>
            <a:headEnd/>
            <a:tailEnd/>
          </a:ln>
        </p:spPr>
      </p:pic>
      <p:pic>
        <p:nvPicPr>
          <p:cNvPr id="24" name="Picture 23"/>
          <p:cNvPicPr/>
          <p:nvPr/>
        </p:nvPicPr>
        <p:blipFill>
          <a:blip r:embed="rId5" cstate="print"/>
          <a:srcRect/>
          <a:stretch>
            <a:fillRect/>
          </a:stretch>
        </p:blipFill>
        <p:spPr bwMode="auto">
          <a:xfrm>
            <a:off x="895350" y="952500"/>
            <a:ext cx="7401811" cy="5905500"/>
          </a:xfrm>
          <a:prstGeom prst="rect">
            <a:avLst/>
          </a:prstGeom>
          <a:noFill/>
          <a:ln w="9525">
            <a:noFill/>
            <a:miter lim="800000"/>
            <a:headEnd/>
            <a:tailEnd/>
          </a:ln>
        </p:spPr>
      </p:pic>
      <p:pic>
        <p:nvPicPr>
          <p:cNvPr id="23" name="Picture 22"/>
          <p:cNvPicPr/>
          <p:nvPr/>
        </p:nvPicPr>
        <p:blipFill>
          <a:blip r:embed="rId6" cstate="print"/>
          <a:srcRect/>
          <a:stretch>
            <a:fillRect/>
          </a:stretch>
        </p:blipFill>
        <p:spPr bwMode="auto">
          <a:xfrm>
            <a:off x="813641" y="962685"/>
            <a:ext cx="7530259" cy="5895315"/>
          </a:xfrm>
          <a:prstGeom prst="rect">
            <a:avLst/>
          </a:prstGeom>
          <a:noFill/>
          <a:ln w="9525">
            <a:noFill/>
            <a:miter lim="800000"/>
            <a:headEnd/>
            <a:tailEnd/>
          </a:ln>
        </p:spPr>
      </p:pic>
      <p:pic>
        <p:nvPicPr>
          <p:cNvPr id="21" name="Picture 20"/>
          <p:cNvPicPr/>
          <p:nvPr/>
        </p:nvPicPr>
        <p:blipFill>
          <a:blip r:embed="rId7" cstate="print"/>
          <a:srcRect/>
          <a:stretch>
            <a:fillRect/>
          </a:stretch>
        </p:blipFill>
        <p:spPr bwMode="auto">
          <a:xfrm>
            <a:off x="781051" y="876300"/>
            <a:ext cx="7639049" cy="5981700"/>
          </a:xfrm>
          <a:prstGeom prst="rect">
            <a:avLst/>
          </a:prstGeom>
          <a:noFill/>
          <a:ln w="9525">
            <a:noFill/>
            <a:miter lim="800000"/>
            <a:headEnd/>
            <a:tailEnd/>
          </a:ln>
        </p:spPr>
      </p:pic>
      <p:pic>
        <p:nvPicPr>
          <p:cNvPr id="9" name="Picture 8"/>
          <p:cNvPicPr/>
          <p:nvPr/>
        </p:nvPicPr>
        <p:blipFill>
          <a:blip r:embed="rId8" cstate="print"/>
          <a:srcRect/>
          <a:stretch>
            <a:fillRect/>
          </a:stretch>
        </p:blipFill>
        <p:spPr bwMode="auto">
          <a:xfrm>
            <a:off x="783388" y="876301"/>
            <a:ext cx="7636711" cy="5981700"/>
          </a:xfrm>
          <a:prstGeom prst="rect">
            <a:avLst/>
          </a:prstGeom>
          <a:noFill/>
          <a:ln w="9525">
            <a:noFill/>
            <a:miter lim="800000"/>
            <a:headEnd/>
            <a:tailEnd/>
          </a:ln>
        </p:spPr>
      </p:pic>
      <p:pic>
        <p:nvPicPr>
          <p:cNvPr id="10" name="Picture 9"/>
          <p:cNvPicPr/>
          <p:nvPr/>
        </p:nvPicPr>
        <p:blipFill>
          <a:blip r:embed="rId9" cstate="print"/>
          <a:srcRect/>
          <a:stretch>
            <a:fillRect/>
          </a:stretch>
        </p:blipFill>
        <p:spPr bwMode="auto">
          <a:xfrm>
            <a:off x="797742" y="876301"/>
            <a:ext cx="7641408" cy="5981700"/>
          </a:xfrm>
          <a:prstGeom prst="rect">
            <a:avLst/>
          </a:prstGeom>
          <a:noFill/>
          <a:ln w="9525">
            <a:noFill/>
            <a:miter lim="800000"/>
            <a:headEnd/>
            <a:tailEnd/>
          </a:ln>
        </p:spPr>
      </p:pic>
      <p:pic>
        <p:nvPicPr>
          <p:cNvPr id="11" name="Picture 10"/>
          <p:cNvPicPr/>
          <p:nvPr/>
        </p:nvPicPr>
        <p:blipFill>
          <a:blip r:embed="rId10" cstate="print"/>
          <a:srcRect/>
          <a:stretch>
            <a:fillRect/>
          </a:stretch>
        </p:blipFill>
        <p:spPr bwMode="auto">
          <a:xfrm>
            <a:off x="762000" y="876299"/>
            <a:ext cx="7696200" cy="5981701"/>
          </a:xfrm>
          <a:prstGeom prst="rect">
            <a:avLst/>
          </a:prstGeom>
          <a:noFill/>
          <a:ln w="9525">
            <a:noFill/>
            <a:miter lim="800000"/>
            <a:headEnd/>
            <a:tailEnd/>
          </a:ln>
        </p:spPr>
      </p:pic>
      <p:pic>
        <p:nvPicPr>
          <p:cNvPr id="13" name="Picture 12"/>
          <p:cNvPicPr/>
          <p:nvPr/>
        </p:nvPicPr>
        <p:blipFill>
          <a:blip r:embed="rId11" cstate="email">
            <a:extLst>
              <a:ext uri="{28A0092B-C50C-407E-A947-70E740481C1C}">
                <a14:useLocalDpi xmlns:a14="http://schemas.microsoft.com/office/drawing/2010/main"/>
              </a:ext>
            </a:extLst>
          </a:blip>
          <a:srcRect/>
          <a:stretch>
            <a:fillRect/>
          </a:stretch>
        </p:blipFill>
        <p:spPr bwMode="auto">
          <a:xfrm>
            <a:off x="742950" y="919639"/>
            <a:ext cx="7753350" cy="5938361"/>
          </a:xfrm>
          <a:prstGeom prst="rect">
            <a:avLst/>
          </a:prstGeom>
          <a:noFill/>
          <a:ln w="9525">
            <a:noFill/>
            <a:miter lim="800000"/>
            <a:headEnd/>
            <a:tailEnd/>
          </a:ln>
        </p:spPr>
      </p:pic>
      <p:pic>
        <p:nvPicPr>
          <p:cNvPr id="15" name="Picture 14"/>
          <p:cNvPicPr/>
          <p:nvPr/>
        </p:nvPicPr>
        <p:blipFill>
          <a:blip r:embed="rId12" cstate="email">
            <a:extLst>
              <a:ext uri="{28A0092B-C50C-407E-A947-70E740481C1C}">
                <a14:useLocalDpi xmlns:a14="http://schemas.microsoft.com/office/drawing/2010/main"/>
              </a:ext>
            </a:extLst>
          </a:blip>
          <a:srcRect/>
          <a:stretch>
            <a:fillRect/>
          </a:stretch>
        </p:blipFill>
        <p:spPr bwMode="auto">
          <a:xfrm>
            <a:off x="777183" y="933450"/>
            <a:ext cx="7757217" cy="5924550"/>
          </a:xfrm>
          <a:prstGeom prst="rect">
            <a:avLst/>
          </a:prstGeom>
          <a:noFill/>
          <a:ln w="9525">
            <a:noFill/>
            <a:miter lim="800000"/>
            <a:headEnd/>
            <a:tailEnd/>
          </a:ln>
        </p:spPr>
      </p:pic>
      <p:pic>
        <p:nvPicPr>
          <p:cNvPr id="16" name="Picture 15"/>
          <p:cNvPicPr/>
          <p:nvPr/>
        </p:nvPicPr>
        <p:blipFill>
          <a:blip r:embed="rId13" cstate="print"/>
          <a:srcRect/>
          <a:stretch>
            <a:fillRect/>
          </a:stretch>
        </p:blipFill>
        <p:spPr bwMode="auto">
          <a:xfrm>
            <a:off x="781050" y="922355"/>
            <a:ext cx="7723738" cy="5935645"/>
          </a:xfrm>
          <a:prstGeom prst="rect">
            <a:avLst/>
          </a:prstGeom>
          <a:noFill/>
          <a:ln w="9525">
            <a:noFill/>
            <a:miter lim="800000"/>
            <a:headEnd/>
            <a:tailEnd/>
          </a:ln>
        </p:spPr>
      </p:pic>
      <p:pic>
        <p:nvPicPr>
          <p:cNvPr id="17" name="Picture 16"/>
          <p:cNvPicPr/>
          <p:nvPr/>
        </p:nvPicPr>
        <p:blipFill>
          <a:blip r:embed="rId14" cstate="print"/>
          <a:srcRect/>
          <a:stretch>
            <a:fillRect/>
          </a:stretch>
        </p:blipFill>
        <p:spPr bwMode="auto">
          <a:xfrm>
            <a:off x="742950" y="876301"/>
            <a:ext cx="7753350" cy="5981700"/>
          </a:xfrm>
          <a:prstGeom prst="rect">
            <a:avLst/>
          </a:prstGeom>
          <a:noFill/>
          <a:ln w="9525">
            <a:noFill/>
            <a:miter lim="800000"/>
            <a:headEnd/>
            <a:tailEnd/>
          </a:ln>
        </p:spPr>
      </p:pic>
    </p:spTree>
    <p:extLst>
      <p:ext uri="{BB962C8B-B14F-4D97-AF65-F5344CB8AC3E}">
        <p14:creationId xmlns:p14="http://schemas.microsoft.com/office/powerpoint/2010/main" val="377571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dissolve">
                                      <p:cBhvr>
                                        <p:cTn id="7" dur="500"/>
                                        <p:tgtEl>
                                          <p:spTgt spid="102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dissolv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dissolv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dissolv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Green Space Pictures | Download Free Images on Unsplas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213282" cy="1866900"/>
          </a:xfrm>
          <a:prstGeom prst="rect">
            <a:avLst/>
          </a:prstGeom>
          <a:blipFill>
            <a:blip r:embed="rId4" cstate="print"/>
            <a:tile tx="0" ty="0" sx="100000" sy="100000" flip="none" algn="tl"/>
          </a:blipFill>
        </p:spPr>
      </p:pic>
      <p:sp>
        <p:nvSpPr>
          <p:cNvPr id="4" name="Title 3"/>
          <p:cNvSpPr>
            <a:spLocks noGrp="1"/>
          </p:cNvSpPr>
          <p:nvPr>
            <p:ph type="title"/>
          </p:nvPr>
        </p:nvSpPr>
        <p:spPr>
          <a:xfrm>
            <a:off x="1193800" y="1863727"/>
            <a:ext cx="9791700" cy="1325563"/>
          </a:xfrm>
          <a:solidFill>
            <a:srgbClr val="002060"/>
          </a:solidFill>
        </p:spPr>
        <p:txBody>
          <a:bodyPr/>
          <a:lstStyle/>
          <a:p>
            <a:r>
              <a:rPr lang="en-GB" dirty="0">
                <a:solidFill>
                  <a:schemeClr val="bg1"/>
                </a:solidFill>
                <a:cs typeface="Arial" pitchFamily="34" charset="0"/>
              </a:rPr>
              <a:t>Stirling Health &amp; Care </a:t>
            </a:r>
            <a:r>
              <a:rPr lang="en-GB" b="1" dirty="0">
                <a:solidFill>
                  <a:srgbClr val="92D050"/>
                </a:solidFill>
                <a:cs typeface="Arial" pitchFamily="34" charset="0"/>
              </a:rPr>
              <a:t>Village Green </a:t>
            </a:r>
            <a:r>
              <a:rPr lang="en-GB" dirty="0">
                <a:solidFill>
                  <a:schemeClr val="bg1"/>
                </a:solidFill>
                <a:cs typeface="Arial" pitchFamily="34" charset="0"/>
              </a:rPr>
              <a:t>Project</a:t>
            </a:r>
            <a:endParaRPr lang="en-GB" dirty="0"/>
          </a:p>
        </p:txBody>
      </p:sp>
      <p:sp>
        <p:nvSpPr>
          <p:cNvPr id="8" name="Content Placeholder 7"/>
          <p:cNvSpPr txBox="1">
            <a:spLocks noGrp="1"/>
          </p:cNvSpPr>
          <p:nvPr>
            <p:ph idx="1"/>
          </p:nvPr>
        </p:nvSpPr>
        <p:spPr>
          <a:xfrm>
            <a:off x="0" y="3451225"/>
            <a:ext cx="12192000" cy="535531"/>
          </a:xfrm>
          <a:prstGeom prst="rect">
            <a:avLst/>
          </a:prstGeom>
          <a:solidFill>
            <a:srgbClr val="002060"/>
          </a:solidFill>
        </p:spPr>
        <p:txBody>
          <a:bodyPr wrap="square" rtlCol="0">
            <a:spAutoFit/>
          </a:bodyPr>
          <a:lstStyle/>
          <a:p>
            <a:pPr algn="ctr">
              <a:buNone/>
            </a:pPr>
            <a:r>
              <a:rPr lang="en-GB" sz="3200" dirty="0">
                <a:solidFill>
                  <a:schemeClr val="bg1"/>
                </a:solidFill>
                <a:latin typeface="+mj-lt"/>
                <a:cs typeface="Arial" pitchFamily="34" charset="0"/>
              </a:rPr>
              <a:t>Clackmannanshire and Stirling Health and Social Care Partnership</a:t>
            </a:r>
          </a:p>
        </p:txBody>
      </p:sp>
      <p:pic>
        <p:nvPicPr>
          <p:cNvPr id="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17733" y="4127500"/>
            <a:ext cx="4510212" cy="1447800"/>
          </a:xfrm>
          <a:prstGeom prst="rect">
            <a:avLst/>
          </a:prstGeom>
          <a:noFill/>
          <a:ln w="9525">
            <a:noFill/>
            <a:miter lim="800000"/>
            <a:headEnd/>
            <a:tailEnd/>
          </a:ln>
        </p:spPr>
      </p:pic>
      <p:sp>
        <p:nvSpPr>
          <p:cNvPr id="10" name="TextBox 9"/>
          <p:cNvSpPr txBox="1"/>
          <p:nvPr/>
        </p:nvSpPr>
        <p:spPr>
          <a:xfrm>
            <a:off x="1" y="5643673"/>
            <a:ext cx="12191999" cy="1215717"/>
          </a:xfrm>
          <a:prstGeom prst="rect">
            <a:avLst/>
          </a:prstGeom>
          <a:solidFill>
            <a:srgbClr val="002060"/>
          </a:solidFill>
        </p:spPr>
        <p:txBody>
          <a:bodyPr wrap="square" rtlCol="0">
            <a:spAutoFit/>
          </a:bodyPr>
          <a:lstStyle/>
          <a:p>
            <a:r>
              <a:rPr lang="en-GB" sz="2400" b="1" dirty="0">
                <a:solidFill>
                  <a:schemeClr val="accent5">
                    <a:lumMod val="75000"/>
                  </a:schemeClr>
                </a:solidFill>
                <a:latin typeface="Arial" pitchFamily="34" charset="0"/>
                <a:cs typeface="Arial" pitchFamily="34" charset="0"/>
              </a:rPr>
              <a:t> </a:t>
            </a:r>
            <a:r>
              <a:rPr lang="en-GB" sz="3200" b="1" dirty="0">
                <a:solidFill>
                  <a:schemeClr val="bg2"/>
                </a:solidFill>
                <a:latin typeface="+mj-lt"/>
                <a:cs typeface="Arial" pitchFamily="34" charset="0"/>
              </a:rPr>
              <a:t>Elaine Cochrane, </a:t>
            </a:r>
            <a:r>
              <a:rPr lang="en-GB" sz="2800" b="1" dirty="0">
                <a:solidFill>
                  <a:schemeClr val="bg2"/>
                </a:solidFill>
                <a:latin typeface="+mj-lt"/>
                <a:cs typeface="Arial" pitchFamily="34" charset="0"/>
              </a:rPr>
              <a:t>Senior Health Improvement Officer, CSHSCP</a:t>
            </a:r>
          </a:p>
          <a:p>
            <a:endParaRPr lang="en-GB" sz="900" b="1" dirty="0">
              <a:solidFill>
                <a:schemeClr val="bg2"/>
              </a:solidFill>
              <a:latin typeface="+mj-lt"/>
              <a:cs typeface="Arial" pitchFamily="34" charset="0"/>
            </a:endParaRPr>
          </a:p>
          <a:p>
            <a:r>
              <a:rPr lang="en-GB" sz="3200" b="1" dirty="0">
                <a:solidFill>
                  <a:schemeClr val="bg2"/>
                </a:solidFill>
                <a:latin typeface="+mj-lt"/>
                <a:cs typeface="Arial" pitchFamily="34" charset="0"/>
              </a:rPr>
              <a:t> </a:t>
            </a:r>
            <a:r>
              <a:rPr lang="en-GB" sz="3200" b="1" dirty="0" err="1">
                <a:solidFill>
                  <a:schemeClr val="bg2"/>
                </a:solidFill>
                <a:latin typeface="+mj-lt"/>
                <a:cs typeface="Arial" pitchFamily="34" charset="0"/>
              </a:rPr>
              <a:t>Krissy</a:t>
            </a:r>
            <a:r>
              <a:rPr lang="en-GB" sz="3200" b="1" dirty="0">
                <a:solidFill>
                  <a:schemeClr val="bg2"/>
                </a:solidFill>
                <a:latin typeface="+mj-lt"/>
                <a:cs typeface="Arial" pitchFamily="34" charset="0"/>
              </a:rPr>
              <a:t> Stevenson</a:t>
            </a:r>
            <a:r>
              <a:rPr lang="en-GB" sz="2800" b="1" dirty="0">
                <a:solidFill>
                  <a:schemeClr val="bg2"/>
                </a:solidFill>
                <a:latin typeface="+mj-lt"/>
                <a:cs typeface="Arial" pitchFamily="34" charset="0"/>
              </a:rPr>
              <a:t>, Senior Project Officer, TCV</a:t>
            </a:r>
            <a:endParaRPr lang="en-GB" sz="3200" b="1" dirty="0">
              <a:solidFill>
                <a:schemeClr val="bg2"/>
              </a:solidFill>
              <a:latin typeface="+mj-lt"/>
              <a:cs typeface="Arial" pitchFamily="34" charset="0"/>
            </a:endParaRPr>
          </a:p>
        </p:txBody>
      </p:sp>
    </p:spTree>
    <p:extLst>
      <p:ext uri="{BB962C8B-B14F-4D97-AF65-F5344CB8AC3E}">
        <p14:creationId xmlns:p14="http://schemas.microsoft.com/office/powerpoint/2010/main" val="2841503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128000" y="1003787"/>
            <a:ext cx="4064000" cy="5909310"/>
          </a:xfrm>
          <a:prstGeom prst="rect">
            <a:avLst/>
          </a:prstGeom>
          <a:solidFill>
            <a:schemeClr val="bg1"/>
          </a:solidFill>
        </p:spPr>
        <p:txBody>
          <a:bodyPr wrap="square" rtlCol="0">
            <a:spAutoFit/>
          </a:bodyPr>
          <a:lstStyle/>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CSHSCP</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Estates</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a:t>
            </a:r>
            <a:r>
              <a:rPr lang="en-GB" sz="2800" dirty="0" err="1">
                <a:solidFill>
                  <a:schemeClr val="accent1">
                    <a:lumMod val="75000"/>
                  </a:schemeClr>
                </a:solidFill>
                <a:latin typeface="Arial" pitchFamily="34" charset="0"/>
                <a:cs typeface="Arial" pitchFamily="34" charset="0"/>
              </a:rPr>
              <a:t>ReUse</a:t>
            </a:r>
            <a:r>
              <a:rPr lang="en-GB" sz="2800" dirty="0">
                <a:solidFill>
                  <a:schemeClr val="accent1">
                    <a:lumMod val="75000"/>
                  </a:schemeClr>
                </a:solidFill>
                <a:latin typeface="Arial" pitchFamily="34" charset="0"/>
                <a:cs typeface="Arial" pitchFamily="34" charset="0"/>
              </a:rPr>
              <a:t> Hub</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Access Stirling</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TCV</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Local school</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Stirling University</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RHS</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RVS</a:t>
            </a:r>
          </a:p>
        </p:txBody>
      </p:sp>
      <p:sp>
        <p:nvSpPr>
          <p:cNvPr id="2" name="Title 1"/>
          <p:cNvSpPr>
            <a:spLocks noGrp="1"/>
          </p:cNvSpPr>
          <p:nvPr>
            <p:ph type="title"/>
          </p:nvPr>
        </p:nvSpPr>
        <p:spPr>
          <a:xfrm>
            <a:off x="754225" y="0"/>
            <a:ext cx="10515600" cy="1325563"/>
          </a:xfrm>
        </p:spPr>
        <p:txBody>
          <a:bodyPr/>
          <a:lstStyle/>
          <a:p>
            <a:r>
              <a:rPr lang="en-GB" dirty="0">
                <a:solidFill>
                  <a:srgbClr val="0070C0"/>
                </a:solidFill>
                <a:latin typeface="Arial" pitchFamily="34" charset="0"/>
                <a:cs typeface="Arial" pitchFamily="34" charset="0"/>
              </a:rPr>
              <a:t>Practical examples - </a:t>
            </a:r>
            <a:r>
              <a:rPr lang="en-GB" sz="3600" dirty="0">
                <a:solidFill>
                  <a:srgbClr val="0070C0"/>
                </a:solidFill>
                <a:latin typeface="Arial" pitchFamily="34" charset="0"/>
                <a:cs typeface="Arial" pitchFamily="34" charset="0"/>
              </a:rPr>
              <a:t>Accessibility planter</a:t>
            </a:r>
            <a:endParaRPr lang="en-GB" dirty="0">
              <a:solidFill>
                <a:srgbClr val="0070C0"/>
              </a:solidFill>
              <a:latin typeface="Arial" pitchFamily="34" charset="0"/>
              <a:cs typeface="Arial" pitchFamily="34" charset="0"/>
            </a:endParaRPr>
          </a:p>
        </p:txBody>
      </p:sp>
      <p:pic>
        <p:nvPicPr>
          <p:cNvPr id="205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333" y="1254868"/>
            <a:ext cx="5150450" cy="5375360"/>
          </a:xfrm>
          <a:prstGeom prst="rect">
            <a:avLst/>
          </a:prstGeom>
          <a:noFill/>
          <a:ln w="9525">
            <a:noFill/>
            <a:miter lim="800000"/>
            <a:headEnd/>
            <a:tailEnd/>
          </a:ln>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3144" y="1248614"/>
            <a:ext cx="7260541" cy="5445405"/>
          </a:xfrm>
          <a:prstGeom prst="rect">
            <a:avLst/>
          </a:prstGeom>
          <a:noFill/>
          <a:ln w="9525">
            <a:noFill/>
            <a:miter lim="800000"/>
            <a:headEnd/>
            <a:tailEnd/>
          </a:ln>
        </p:spPr>
      </p:pic>
      <p:pic>
        <p:nvPicPr>
          <p:cNvPr id="6"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28200" y="5986822"/>
            <a:ext cx="2463800" cy="871177"/>
          </a:xfrm>
          <a:prstGeom prst="rect">
            <a:avLst/>
          </a:prstGeom>
          <a:noFill/>
          <a:ln w="9525">
            <a:noFill/>
            <a:miter lim="800000"/>
            <a:headEnd/>
            <a:tailEnd/>
          </a:ln>
        </p:spPr>
      </p:pic>
      <p:sp>
        <p:nvSpPr>
          <p:cNvPr id="7" name="Rectangle 6"/>
          <p:cNvSpPr/>
          <p:nvPr/>
        </p:nvSpPr>
        <p:spPr>
          <a:xfrm>
            <a:off x="10629900" y="165100"/>
            <a:ext cx="1308100" cy="9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269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dissolv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dissolve">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128000" y="1003787"/>
            <a:ext cx="4064000" cy="5909310"/>
          </a:xfrm>
          <a:prstGeom prst="rect">
            <a:avLst/>
          </a:prstGeom>
          <a:solidFill>
            <a:schemeClr val="bg1"/>
          </a:solidFill>
        </p:spPr>
        <p:txBody>
          <a:bodyPr wrap="square" rtlCol="0">
            <a:spAutoFit/>
          </a:bodyPr>
          <a:lstStyle/>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CSHSCP</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a:t>
            </a:r>
            <a:r>
              <a:rPr lang="en-GB" sz="2800" dirty="0" err="1">
                <a:solidFill>
                  <a:schemeClr val="accent1">
                    <a:lumMod val="75000"/>
                  </a:schemeClr>
                </a:solidFill>
                <a:latin typeface="Arial" pitchFamily="34" charset="0"/>
                <a:cs typeface="Arial" pitchFamily="34" charset="0"/>
              </a:rPr>
              <a:t>ReEngage</a:t>
            </a:r>
            <a:endParaRPr lang="en-GB" sz="2800" dirty="0">
              <a:solidFill>
                <a:schemeClr val="accent1">
                  <a:lumMod val="75000"/>
                </a:schemeClr>
              </a:solidFill>
              <a:latin typeface="Arial" pitchFamily="34" charset="0"/>
              <a:cs typeface="Arial" pitchFamily="34" charset="0"/>
            </a:endParaRP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RVS</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TCV</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Bellfield</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RHS</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Argyll &amp; Sutherland</a:t>
            </a: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a:t>
            </a:r>
            <a:r>
              <a:rPr lang="en-GB" sz="2800" dirty="0" err="1">
                <a:solidFill>
                  <a:schemeClr val="accent1">
                    <a:lumMod val="75000"/>
                  </a:schemeClr>
                </a:solidFill>
                <a:latin typeface="Arial" pitchFamily="34" charset="0"/>
                <a:cs typeface="Arial" pitchFamily="34" charset="0"/>
              </a:rPr>
              <a:t>FTfE</a:t>
            </a:r>
            <a:endParaRPr lang="en-GB" sz="2800" dirty="0">
              <a:solidFill>
                <a:schemeClr val="accent1">
                  <a:lumMod val="75000"/>
                </a:schemeClr>
              </a:solidFill>
              <a:latin typeface="Arial" pitchFamily="34" charset="0"/>
              <a:cs typeface="Arial" pitchFamily="34" charset="0"/>
            </a:endParaRPr>
          </a:p>
          <a:p>
            <a:pPr lvl="1">
              <a:lnSpc>
                <a:spcPct val="150000"/>
              </a:lnSpc>
              <a:buFont typeface="Arial" pitchFamily="34" charset="0"/>
              <a:buChar char="•"/>
            </a:pPr>
            <a:r>
              <a:rPr lang="en-GB" sz="2800" dirty="0">
                <a:solidFill>
                  <a:schemeClr val="accent1">
                    <a:lumMod val="75000"/>
                  </a:schemeClr>
                </a:solidFill>
                <a:latin typeface="Arial" pitchFamily="34" charset="0"/>
                <a:cs typeface="Arial" pitchFamily="34" charset="0"/>
              </a:rPr>
              <a:t> +++</a:t>
            </a:r>
          </a:p>
        </p:txBody>
      </p:sp>
      <p:sp>
        <p:nvSpPr>
          <p:cNvPr id="2" name="Title 1"/>
          <p:cNvSpPr>
            <a:spLocks noGrp="1"/>
          </p:cNvSpPr>
          <p:nvPr>
            <p:ph type="title"/>
          </p:nvPr>
        </p:nvSpPr>
        <p:spPr>
          <a:xfrm>
            <a:off x="734770" y="0"/>
            <a:ext cx="10515600" cy="1033733"/>
          </a:xfrm>
        </p:spPr>
        <p:txBody>
          <a:bodyPr>
            <a:normAutofit fontScale="90000"/>
          </a:bodyPr>
          <a:lstStyle/>
          <a:p>
            <a:pPr lvl="0"/>
            <a:br>
              <a:rPr lang="en-GB" sz="4900" dirty="0">
                <a:solidFill>
                  <a:srgbClr val="0070C0"/>
                </a:solidFill>
                <a:latin typeface="Arial" pitchFamily="34" charset="0"/>
                <a:cs typeface="Arial" pitchFamily="34" charset="0"/>
              </a:rPr>
            </a:br>
            <a:r>
              <a:rPr lang="en-GB" sz="4900" dirty="0">
                <a:solidFill>
                  <a:srgbClr val="0070C0"/>
                </a:solidFill>
                <a:latin typeface="Arial" pitchFamily="34" charset="0"/>
                <a:cs typeface="Arial" pitchFamily="34" charset="0"/>
              </a:rPr>
              <a:t>Practical examples </a:t>
            </a:r>
            <a:r>
              <a:rPr lang="en-GB" dirty="0">
                <a:solidFill>
                  <a:srgbClr val="0070C0"/>
                </a:solidFill>
                <a:latin typeface="Arial" pitchFamily="34" charset="0"/>
                <a:cs typeface="Arial" pitchFamily="34" charset="0"/>
              </a:rPr>
              <a:t>- </a:t>
            </a:r>
            <a:r>
              <a:rPr lang="en-GB" sz="4000" dirty="0">
                <a:solidFill>
                  <a:srgbClr val="0070C0"/>
                </a:solidFill>
                <a:latin typeface="Arial" pitchFamily="34" charset="0"/>
                <a:ea typeface="+mn-ea"/>
                <a:cs typeface="Arial" pitchFamily="34" charset="0"/>
              </a:rPr>
              <a:t>Bellfield Big Tea Party</a:t>
            </a:r>
            <a:br>
              <a:rPr lang="en-GB" dirty="0">
                <a:solidFill>
                  <a:srgbClr val="0070C0"/>
                </a:solidFill>
                <a:latin typeface="Arial" pitchFamily="34" charset="0"/>
                <a:ea typeface="+mn-ea"/>
                <a:cs typeface="Arial" pitchFamily="34" charset="0"/>
              </a:rPr>
            </a:br>
            <a:endParaRPr lang="en-GB" dirty="0">
              <a:solidFill>
                <a:srgbClr val="0070C0"/>
              </a:solidFill>
              <a:latin typeface="Arial" pitchFamily="34" charset="0"/>
              <a:cs typeface="Arial" pitchFamily="34" charset="0"/>
            </a:endParaRPr>
          </a:p>
        </p:txBody>
      </p:sp>
      <p:pic>
        <p:nvPicPr>
          <p:cNvPr id="1638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1" y="1679575"/>
            <a:ext cx="7708900" cy="4516966"/>
          </a:xfrm>
          <a:prstGeom prst="rect">
            <a:avLst/>
          </a:prstGeom>
          <a:noFill/>
          <a:ln w="9525">
            <a:noFill/>
            <a:miter lim="800000"/>
            <a:headEnd/>
            <a:tailEnd/>
          </a:ln>
          <a:effectLst/>
        </p:spPr>
      </p:pic>
      <p:pic>
        <p:nvPicPr>
          <p:cNvPr id="4"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936898" y="6121400"/>
            <a:ext cx="2255101" cy="723899"/>
          </a:xfrm>
          <a:prstGeom prst="rect">
            <a:avLst/>
          </a:prstGeom>
          <a:noFill/>
          <a:ln w="9525">
            <a:noFill/>
            <a:miter lim="800000"/>
            <a:headEnd/>
            <a:tailEnd/>
          </a:ln>
        </p:spPr>
      </p:pic>
      <p:sp>
        <p:nvSpPr>
          <p:cNvPr id="5" name="Rectangle 4"/>
          <p:cNvSpPr/>
          <p:nvPr/>
        </p:nvSpPr>
        <p:spPr>
          <a:xfrm>
            <a:off x="10629900" y="165100"/>
            <a:ext cx="1308100" cy="9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3968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FF6BC3-BA7E-760E-965D-1C463533CA52}"/>
              </a:ext>
            </a:extLst>
          </p:cNvPr>
          <p:cNvSpPr>
            <a:spLocks noGrp="1"/>
          </p:cNvSpPr>
          <p:nvPr>
            <p:ph type="title"/>
          </p:nvPr>
        </p:nvSpPr>
        <p:spPr/>
        <p:txBody>
          <a:bodyPr/>
          <a:lstStyle/>
          <a:p>
            <a:endParaRPr lang="en-GB"/>
          </a:p>
        </p:txBody>
      </p:sp>
      <p:pic>
        <p:nvPicPr>
          <p:cNvPr id="8" name="Bellfield Centre Stirling Care Village - Big Tea Party 2023">
            <a:hlinkClick r:id="" action="ppaction://media"/>
            <a:extLst>
              <a:ext uri="{FF2B5EF4-FFF2-40B4-BE49-F238E27FC236}">
                <a16:creationId xmlns:a16="http://schemas.microsoft.com/office/drawing/2014/main" id="{F315A3B1-CA1B-8E1D-33AC-E86DAB7328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2556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B7E0D-A1BC-67BE-8C34-09CF74CBC71F}"/>
              </a:ext>
            </a:extLst>
          </p:cNvPr>
          <p:cNvSpPr>
            <a:spLocks noGrp="1"/>
          </p:cNvSpPr>
          <p:nvPr>
            <p:ph type="title"/>
          </p:nvPr>
        </p:nvSpPr>
        <p:spPr/>
        <p:txBody>
          <a:bodyPr/>
          <a:lstStyle/>
          <a:p>
            <a:endParaRPr lang="en-GB"/>
          </a:p>
        </p:txBody>
      </p:sp>
      <p:pic>
        <p:nvPicPr>
          <p:cNvPr id="5" name="Content Placeholder 4" descr="A group of trees in a forest&#10;&#10;Description automatically generated">
            <a:extLst>
              <a:ext uri="{FF2B5EF4-FFF2-40B4-BE49-F238E27FC236}">
                <a16:creationId xmlns:a16="http://schemas.microsoft.com/office/drawing/2014/main" id="{6D8F8C44-F016-6237-221A-D9999585E10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p:spPr>
      </p:pic>
    </p:spTree>
    <p:extLst>
      <p:ext uri="{BB962C8B-B14F-4D97-AF65-F5344CB8AC3E}">
        <p14:creationId xmlns:p14="http://schemas.microsoft.com/office/powerpoint/2010/main" val="1419996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32E8-5268-2D98-D8C4-BB624876B592}"/>
              </a:ext>
            </a:extLst>
          </p:cNvPr>
          <p:cNvSpPr>
            <a:spLocks noGrp="1"/>
          </p:cNvSpPr>
          <p:nvPr>
            <p:ph type="title"/>
          </p:nvPr>
        </p:nvSpPr>
        <p:spPr/>
        <p:txBody>
          <a:bodyPr/>
          <a:lstStyle/>
          <a:p>
            <a:endParaRPr lang="en-GB"/>
          </a:p>
        </p:txBody>
      </p:sp>
      <p:pic>
        <p:nvPicPr>
          <p:cNvPr id="5" name="Content Placeholder 4" descr="A collage of images of tools and objects&#10;&#10;Description automatically generated">
            <a:extLst>
              <a:ext uri="{FF2B5EF4-FFF2-40B4-BE49-F238E27FC236}">
                <a16:creationId xmlns:a16="http://schemas.microsoft.com/office/drawing/2014/main" id="{96C90A74-E9E6-F5E7-B968-3F9B1CF9B64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p:spPr>
      </p:pic>
    </p:spTree>
    <p:extLst>
      <p:ext uri="{BB962C8B-B14F-4D97-AF65-F5344CB8AC3E}">
        <p14:creationId xmlns:p14="http://schemas.microsoft.com/office/powerpoint/2010/main" val="2768474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38AFC-85D5-6058-03EB-0B18BCE5022C}"/>
              </a:ext>
            </a:extLst>
          </p:cNvPr>
          <p:cNvSpPr>
            <a:spLocks noGrp="1"/>
          </p:cNvSpPr>
          <p:nvPr>
            <p:ph type="title"/>
          </p:nvPr>
        </p:nvSpPr>
        <p:spPr/>
        <p:txBody>
          <a:bodyPr/>
          <a:lstStyle/>
          <a:p>
            <a:endParaRPr lang="en-GB"/>
          </a:p>
        </p:txBody>
      </p:sp>
      <p:pic>
        <p:nvPicPr>
          <p:cNvPr id="5" name="Content Placeholder 4" descr="A group of people standing together&#10;&#10;Description automatically generated">
            <a:extLst>
              <a:ext uri="{FF2B5EF4-FFF2-40B4-BE49-F238E27FC236}">
                <a16:creationId xmlns:a16="http://schemas.microsoft.com/office/drawing/2014/main" id="{C9329EEB-D998-8E85-FC06-3615BC66CC90}"/>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p:spPr>
      </p:pic>
    </p:spTree>
    <p:extLst>
      <p:ext uri="{BB962C8B-B14F-4D97-AF65-F5344CB8AC3E}">
        <p14:creationId xmlns:p14="http://schemas.microsoft.com/office/powerpoint/2010/main" val="1002778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ABCD6-C981-765C-1051-D1F7FAB63AA7}"/>
              </a:ext>
            </a:extLst>
          </p:cNvPr>
          <p:cNvSpPr>
            <a:spLocks noGrp="1"/>
          </p:cNvSpPr>
          <p:nvPr>
            <p:ph type="title"/>
          </p:nvPr>
        </p:nvSpPr>
        <p:spPr/>
        <p:txBody>
          <a:bodyPr/>
          <a:lstStyle/>
          <a:p>
            <a:endParaRPr lang="en-GB"/>
          </a:p>
        </p:txBody>
      </p:sp>
      <p:pic>
        <p:nvPicPr>
          <p:cNvPr id="13" name="Content Placeholder 12" descr="A person in a safety vest&#10;&#10;Description automatically generated">
            <a:extLst>
              <a:ext uri="{FF2B5EF4-FFF2-40B4-BE49-F238E27FC236}">
                <a16:creationId xmlns:a16="http://schemas.microsoft.com/office/drawing/2014/main" id="{14D83EA2-07B6-65AE-35D2-2DB068A1391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p:spPr>
      </p:pic>
    </p:spTree>
    <p:extLst>
      <p:ext uri="{BB962C8B-B14F-4D97-AF65-F5344CB8AC3E}">
        <p14:creationId xmlns:p14="http://schemas.microsoft.com/office/powerpoint/2010/main" val="4148193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E579C-EC1B-C54E-C9EA-BB6813446463}"/>
              </a:ext>
            </a:extLst>
          </p:cNvPr>
          <p:cNvSpPr>
            <a:spLocks noGrp="1"/>
          </p:cNvSpPr>
          <p:nvPr>
            <p:ph type="title"/>
          </p:nvPr>
        </p:nvSpPr>
        <p:spPr/>
        <p:txBody>
          <a:bodyPr/>
          <a:lstStyle/>
          <a:p>
            <a:endParaRPr lang="en-GB"/>
          </a:p>
        </p:txBody>
      </p:sp>
      <p:pic>
        <p:nvPicPr>
          <p:cNvPr id="10" name="Content Placeholder 9" descr="A group of people posing for a photo&#10;&#10;Description automatically generated">
            <a:extLst>
              <a:ext uri="{FF2B5EF4-FFF2-40B4-BE49-F238E27FC236}">
                <a16:creationId xmlns:a16="http://schemas.microsoft.com/office/drawing/2014/main" id="{40856EEA-CA12-281F-A60D-8317FD87DE4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p:spPr>
      </p:pic>
    </p:spTree>
    <p:extLst>
      <p:ext uri="{BB962C8B-B14F-4D97-AF65-F5344CB8AC3E}">
        <p14:creationId xmlns:p14="http://schemas.microsoft.com/office/powerpoint/2010/main" val="3712506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5CA10-B4BC-468A-20B2-698D92F2F935}"/>
              </a:ext>
            </a:extLst>
          </p:cNvPr>
          <p:cNvSpPr>
            <a:spLocks noGrp="1"/>
          </p:cNvSpPr>
          <p:nvPr>
            <p:ph type="title"/>
          </p:nvPr>
        </p:nvSpPr>
        <p:spPr/>
        <p:txBody>
          <a:bodyPr/>
          <a:lstStyle/>
          <a:p>
            <a:endParaRPr lang="en-GB"/>
          </a:p>
        </p:txBody>
      </p:sp>
      <p:pic>
        <p:nvPicPr>
          <p:cNvPr id="7" name="Content Placeholder 6" descr="A collage of a child and a child&#10;&#10;Description automatically generated">
            <a:extLst>
              <a:ext uri="{FF2B5EF4-FFF2-40B4-BE49-F238E27FC236}">
                <a16:creationId xmlns:a16="http://schemas.microsoft.com/office/drawing/2014/main" id="{4A20001A-716A-B2C2-7ADF-FFA74822682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p:spPr>
      </p:pic>
    </p:spTree>
    <p:extLst>
      <p:ext uri="{BB962C8B-B14F-4D97-AF65-F5344CB8AC3E}">
        <p14:creationId xmlns:p14="http://schemas.microsoft.com/office/powerpoint/2010/main" val="3625219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E8ADA-5B94-6A8C-3177-620DA31E4AA3}"/>
              </a:ext>
            </a:extLst>
          </p:cNvPr>
          <p:cNvSpPr>
            <a:spLocks noGrp="1"/>
          </p:cNvSpPr>
          <p:nvPr>
            <p:ph type="title"/>
          </p:nvPr>
        </p:nvSpPr>
        <p:spPr/>
        <p:txBody>
          <a:bodyPr/>
          <a:lstStyle/>
          <a:p>
            <a:endParaRPr lang="en-GB"/>
          </a:p>
        </p:txBody>
      </p:sp>
      <p:pic>
        <p:nvPicPr>
          <p:cNvPr id="11" name="Content Placeholder 10">
            <a:extLst>
              <a:ext uri="{FF2B5EF4-FFF2-40B4-BE49-F238E27FC236}">
                <a16:creationId xmlns:a16="http://schemas.microsoft.com/office/drawing/2014/main" id="{47B0C0E3-6D47-D661-785A-0C652FFEC1A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p:spPr>
      </p:pic>
    </p:spTree>
    <p:extLst>
      <p:ext uri="{BB962C8B-B14F-4D97-AF65-F5344CB8AC3E}">
        <p14:creationId xmlns:p14="http://schemas.microsoft.com/office/powerpoint/2010/main" val="4043312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5" y="0"/>
            <a:ext cx="10515600" cy="1325563"/>
          </a:xfrm>
        </p:spPr>
        <p:txBody>
          <a:bodyPr/>
          <a:lstStyle/>
          <a:p>
            <a:r>
              <a:rPr lang="en-GB" dirty="0">
                <a:solidFill>
                  <a:srgbClr val="0070C0"/>
                </a:solidFill>
                <a:latin typeface="Arial" pitchFamily="34" charset="0"/>
                <a:cs typeface="Arial" pitchFamily="34" charset="0"/>
              </a:rPr>
              <a:t>Session outcomes</a:t>
            </a:r>
          </a:p>
        </p:txBody>
      </p:sp>
      <p:sp>
        <p:nvSpPr>
          <p:cNvPr id="8" name="Rectangle 7"/>
          <p:cNvSpPr/>
          <p:nvPr/>
        </p:nvSpPr>
        <p:spPr>
          <a:xfrm>
            <a:off x="279400" y="3579886"/>
            <a:ext cx="11404600" cy="1209562"/>
          </a:xfrm>
          <a:prstGeom prst="rect">
            <a:avLst/>
          </a:prstGeom>
        </p:spPr>
        <p:txBody>
          <a:bodyPr wrap="square">
            <a:spAutoFit/>
          </a:bodyPr>
          <a:lstStyle/>
          <a:p>
            <a:pPr>
              <a:lnSpc>
                <a:spcPct val="110000"/>
              </a:lnSpc>
            </a:pPr>
            <a:endParaRPr lang="en-GB" sz="1000" dirty="0">
              <a:solidFill>
                <a:srgbClr val="0070C0"/>
              </a:solidFill>
              <a:latin typeface="Arial" pitchFamily="34" charset="0"/>
              <a:cs typeface="Arial" pitchFamily="34" charset="0"/>
            </a:endParaRPr>
          </a:p>
          <a:p>
            <a:pPr>
              <a:lnSpc>
                <a:spcPct val="110000"/>
              </a:lnSpc>
            </a:pPr>
            <a:r>
              <a:rPr lang="en-GB" sz="2800" dirty="0">
                <a:solidFill>
                  <a:srgbClr val="002060"/>
                </a:solidFill>
                <a:latin typeface="Arial" pitchFamily="34" charset="0"/>
                <a:cs typeface="Arial" pitchFamily="34" charset="0"/>
              </a:rPr>
              <a:t>A greater appreciation of the untapped opportunities available within communities and of how to harness these for wider benefit.</a:t>
            </a:r>
          </a:p>
        </p:txBody>
      </p:sp>
      <p:pic>
        <p:nvPicPr>
          <p:cNvPr id="1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81788" y="0"/>
            <a:ext cx="4510212" cy="1447800"/>
          </a:xfrm>
          <a:prstGeom prst="rect">
            <a:avLst/>
          </a:prstGeom>
          <a:noFill/>
          <a:ln w="9525">
            <a:noFill/>
            <a:miter lim="800000"/>
            <a:headEnd/>
            <a:tailEnd/>
          </a:ln>
        </p:spPr>
      </p:pic>
      <p:sp>
        <p:nvSpPr>
          <p:cNvPr id="12" name="Rectangle 11"/>
          <p:cNvSpPr/>
          <p:nvPr/>
        </p:nvSpPr>
        <p:spPr>
          <a:xfrm>
            <a:off x="0" y="5124450"/>
            <a:ext cx="12192000" cy="173355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0" y="5219700"/>
            <a:ext cx="11734800" cy="1209562"/>
          </a:xfrm>
          <a:prstGeom prst="rect">
            <a:avLst/>
          </a:prstGeom>
          <a:solidFill>
            <a:srgbClr val="002060"/>
          </a:solidFill>
        </p:spPr>
        <p:txBody>
          <a:bodyPr wrap="square">
            <a:spAutoFit/>
          </a:bodyPr>
          <a:lstStyle/>
          <a:p>
            <a:pPr>
              <a:lnSpc>
                <a:spcPct val="110000"/>
              </a:lnSpc>
            </a:pPr>
            <a:endParaRPr lang="en-GB" sz="1000" dirty="0">
              <a:solidFill>
                <a:srgbClr val="0070C0"/>
              </a:solidFill>
              <a:latin typeface="Arial" pitchFamily="34" charset="0"/>
              <a:cs typeface="Arial" pitchFamily="34" charset="0"/>
            </a:endParaRPr>
          </a:p>
          <a:p>
            <a:pPr>
              <a:lnSpc>
                <a:spcPct val="110000"/>
              </a:lnSpc>
            </a:pPr>
            <a:r>
              <a:rPr lang="en-GB" sz="2800" dirty="0">
                <a:solidFill>
                  <a:schemeClr val="bg1"/>
                </a:solidFill>
                <a:latin typeface="Arial" pitchFamily="34" charset="0"/>
                <a:cs typeface="Arial" pitchFamily="34" charset="0"/>
              </a:rPr>
              <a:t>   Exploration of some of the practical mechanisms used, constraints and  </a:t>
            </a:r>
          </a:p>
          <a:p>
            <a:pPr>
              <a:lnSpc>
                <a:spcPct val="110000"/>
              </a:lnSpc>
            </a:pPr>
            <a:r>
              <a:rPr lang="en-GB" sz="2800" dirty="0">
                <a:solidFill>
                  <a:schemeClr val="bg1"/>
                </a:solidFill>
                <a:latin typeface="Arial" pitchFamily="34" charset="0"/>
                <a:cs typeface="Arial" pitchFamily="34" charset="0"/>
              </a:rPr>
              <a:t>   solutions that arise when using a community development approach .</a:t>
            </a:r>
          </a:p>
        </p:txBody>
      </p:sp>
      <p:sp>
        <p:nvSpPr>
          <p:cNvPr id="13" name="Rectangle 12"/>
          <p:cNvSpPr/>
          <p:nvPr/>
        </p:nvSpPr>
        <p:spPr>
          <a:xfrm>
            <a:off x="0" y="1651000"/>
            <a:ext cx="12192000" cy="173355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9051" y="1965438"/>
            <a:ext cx="12172949" cy="1209562"/>
          </a:xfrm>
          <a:prstGeom prst="rect">
            <a:avLst/>
          </a:prstGeom>
          <a:solidFill>
            <a:srgbClr val="002060"/>
          </a:solidFill>
        </p:spPr>
        <p:txBody>
          <a:bodyPr wrap="square" rtlCol="0">
            <a:spAutoFit/>
          </a:bodyPr>
          <a:lstStyle/>
          <a:p>
            <a:pPr>
              <a:lnSpc>
                <a:spcPct val="110000"/>
              </a:lnSpc>
            </a:pPr>
            <a:r>
              <a:rPr lang="en-GB" sz="2800" dirty="0">
                <a:solidFill>
                  <a:schemeClr val="bg1"/>
                </a:solidFill>
                <a:latin typeface="Arial" pitchFamily="34" charset="0"/>
                <a:cs typeface="Arial" pitchFamily="34" charset="0"/>
              </a:rPr>
              <a:t>   An increased awareness of how to create collaborative partnerships which </a:t>
            </a:r>
          </a:p>
          <a:p>
            <a:pPr>
              <a:lnSpc>
                <a:spcPct val="110000"/>
              </a:lnSpc>
            </a:pPr>
            <a:r>
              <a:rPr lang="en-GB" sz="2800" dirty="0">
                <a:solidFill>
                  <a:schemeClr val="bg1"/>
                </a:solidFill>
                <a:latin typeface="Arial" pitchFamily="34" charset="0"/>
                <a:cs typeface="Arial" pitchFamily="34" charset="0"/>
              </a:rPr>
              <a:t>  enable people to access support and activities to improve their health.</a:t>
            </a:r>
          </a:p>
          <a:p>
            <a:pPr>
              <a:lnSpc>
                <a:spcPct val="110000"/>
              </a:lnSpc>
            </a:pPr>
            <a:endParaRPr lang="en-GB" sz="10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924659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B2633-9969-4184-DD0E-31D86D303E55}"/>
              </a:ext>
            </a:extLst>
          </p:cNvPr>
          <p:cNvSpPr>
            <a:spLocks noGrp="1"/>
          </p:cNvSpPr>
          <p:nvPr>
            <p:ph type="title"/>
          </p:nvPr>
        </p:nvSpPr>
        <p:spPr/>
        <p:txBody>
          <a:bodyPr/>
          <a:lstStyle/>
          <a:p>
            <a:endParaRPr lang="en-GB"/>
          </a:p>
        </p:txBody>
      </p:sp>
      <p:pic>
        <p:nvPicPr>
          <p:cNvPr id="7" name="Content Placeholder 6" descr="A close-up of a flyer&#10;&#10;Description automatically generated">
            <a:extLst>
              <a:ext uri="{FF2B5EF4-FFF2-40B4-BE49-F238E27FC236}">
                <a16:creationId xmlns:a16="http://schemas.microsoft.com/office/drawing/2014/main" id="{340B00F9-4FE3-5C49-9825-8B0BA208090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p:spPr>
      </p:pic>
    </p:spTree>
    <p:extLst>
      <p:ext uri="{BB962C8B-B14F-4D97-AF65-F5344CB8AC3E}">
        <p14:creationId xmlns:p14="http://schemas.microsoft.com/office/powerpoint/2010/main" val="2381863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314DF-13D1-C43B-21F8-2DFB24E46D91}"/>
              </a:ext>
            </a:extLst>
          </p:cNvPr>
          <p:cNvSpPr>
            <a:spLocks noGrp="1"/>
          </p:cNvSpPr>
          <p:nvPr>
            <p:ph type="title"/>
          </p:nvPr>
        </p:nvSpPr>
        <p:spPr/>
        <p:txBody>
          <a:bodyPr/>
          <a:lstStyle/>
          <a:p>
            <a:endParaRPr lang="en-GB"/>
          </a:p>
        </p:txBody>
      </p:sp>
      <p:pic>
        <p:nvPicPr>
          <p:cNvPr id="7" name="Content Placeholder 6" descr="A collage of people and a sign&#10;&#10;Description automatically generated">
            <a:extLst>
              <a:ext uri="{FF2B5EF4-FFF2-40B4-BE49-F238E27FC236}">
                <a16:creationId xmlns:a16="http://schemas.microsoft.com/office/drawing/2014/main" id="{96A0505D-0474-6213-48FB-0649536AEC1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p:spPr>
      </p:pic>
    </p:spTree>
    <p:extLst>
      <p:ext uri="{BB962C8B-B14F-4D97-AF65-F5344CB8AC3E}">
        <p14:creationId xmlns:p14="http://schemas.microsoft.com/office/powerpoint/2010/main" val="2015691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EC3F1-1DB1-1995-9140-EB02A6D2CF79}"/>
              </a:ext>
            </a:extLst>
          </p:cNvPr>
          <p:cNvSpPr>
            <a:spLocks noGrp="1"/>
          </p:cNvSpPr>
          <p:nvPr>
            <p:ph type="title"/>
          </p:nvPr>
        </p:nvSpPr>
        <p:spPr/>
        <p:txBody>
          <a:bodyPr/>
          <a:lstStyle/>
          <a:p>
            <a:endParaRPr lang="en-GB"/>
          </a:p>
        </p:txBody>
      </p:sp>
      <p:pic>
        <p:nvPicPr>
          <p:cNvPr id="5" name="Content Placeholder 4" descr="A close-up of a fruit&#10;&#10;Description automatically generated">
            <a:extLst>
              <a:ext uri="{FF2B5EF4-FFF2-40B4-BE49-F238E27FC236}">
                <a16:creationId xmlns:a16="http://schemas.microsoft.com/office/drawing/2014/main" id="{CA55F977-0993-ED03-AD1A-49F839888ED0}"/>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p:spPr>
      </p:pic>
    </p:spTree>
    <p:extLst>
      <p:ext uri="{BB962C8B-B14F-4D97-AF65-F5344CB8AC3E}">
        <p14:creationId xmlns:p14="http://schemas.microsoft.com/office/powerpoint/2010/main" val="3196541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60848-B388-C25E-545D-132C6FF073CE}"/>
              </a:ext>
            </a:extLst>
          </p:cNvPr>
          <p:cNvSpPr>
            <a:spLocks noGrp="1"/>
          </p:cNvSpPr>
          <p:nvPr>
            <p:ph type="title"/>
          </p:nvPr>
        </p:nvSpPr>
        <p:spPr/>
        <p:txBody>
          <a:bodyPr/>
          <a:lstStyle/>
          <a:p>
            <a:endParaRPr lang="en-GB"/>
          </a:p>
        </p:txBody>
      </p:sp>
      <p:pic>
        <p:nvPicPr>
          <p:cNvPr id="5" name="Content Placeholder 4" descr="A group of green circles with white text&#10;&#10;Description automatically generated">
            <a:extLst>
              <a:ext uri="{FF2B5EF4-FFF2-40B4-BE49-F238E27FC236}">
                <a16:creationId xmlns:a16="http://schemas.microsoft.com/office/drawing/2014/main" id="{04DD90FB-91E5-4347-9157-16D7AC611050}"/>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p:spPr>
      </p:pic>
    </p:spTree>
    <p:extLst>
      <p:ext uri="{BB962C8B-B14F-4D97-AF65-F5344CB8AC3E}">
        <p14:creationId xmlns:p14="http://schemas.microsoft.com/office/powerpoint/2010/main" val="2342886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612163" y="-70352"/>
            <a:ext cx="3579837" cy="3955499"/>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886" y="2437158"/>
            <a:ext cx="2256590" cy="774340"/>
          </a:xfrm>
          <a:prstGeom prst="rect">
            <a:avLst/>
          </a:prstGeom>
        </p:spPr>
      </p:pic>
      <p:pic>
        <p:nvPicPr>
          <p:cNvPr id="10" name="Picture 9"/>
          <p:cNvPicPr>
            <a:picLocks noChangeAspect="1"/>
          </p:cNvPicPr>
          <p:nvPr/>
        </p:nvPicPr>
        <p:blipFill>
          <a:blip r:embed="rId4"/>
          <a:stretch>
            <a:fillRect/>
          </a:stretch>
        </p:blipFill>
        <p:spPr>
          <a:xfrm>
            <a:off x="0" y="3952795"/>
            <a:ext cx="12192000" cy="2922567"/>
          </a:xfrm>
          <a:prstGeom prst="rect">
            <a:avLst/>
          </a:prstGeom>
        </p:spPr>
      </p:pic>
      <p:pic>
        <p:nvPicPr>
          <p:cNvPr id="11" name="Picture 10">
            <a:extLst>
              <a:ext uri="{FF2B5EF4-FFF2-40B4-BE49-F238E27FC236}">
                <a16:creationId xmlns:a16="http://schemas.microsoft.com/office/drawing/2014/main" id="{0079FC2B-5CC3-4650-8477-E9B48533163D}"/>
              </a:ext>
            </a:extLst>
          </p:cNvPr>
          <p:cNvPicPr/>
          <p:nvPr/>
        </p:nvPicPr>
        <p:blipFill>
          <a:blip r:embed="rId5" cstate="email">
            <a:extLst>
              <a:ext uri="{28A0092B-C50C-407E-A947-70E740481C1C}">
                <a14:useLocalDpi xmlns:a14="http://schemas.microsoft.com/office/drawing/2010/main"/>
              </a:ext>
            </a:extLst>
          </a:blip>
          <a:stretch>
            <a:fillRect/>
          </a:stretch>
        </p:blipFill>
        <p:spPr>
          <a:xfrm>
            <a:off x="632653" y="3375631"/>
            <a:ext cx="1329831" cy="412208"/>
          </a:xfrm>
          <a:prstGeom prst="rect">
            <a:avLst/>
          </a:prstGeom>
        </p:spPr>
      </p:pic>
      <p:sp>
        <p:nvSpPr>
          <p:cNvPr id="13" name="TextBox 12"/>
          <p:cNvSpPr txBox="1"/>
          <p:nvPr/>
        </p:nvSpPr>
        <p:spPr>
          <a:xfrm>
            <a:off x="3007896" y="2373361"/>
            <a:ext cx="6694905" cy="1508105"/>
          </a:xfrm>
          <a:prstGeom prst="rect">
            <a:avLst/>
          </a:prstGeom>
          <a:noFill/>
        </p:spPr>
        <p:txBody>
          <a:bodyPr wrap="square" rtlCol="0">
            <a:spAutoFit/>
          </a:bodyPr>
          <a:lstStyle/>
          <a:p>
            <a:pPr algn="ctr"/>
            <a:r>
              <a:rPr lang="en-GB" sz="2000" b="1" dirty="0">
                <a:latin typeface="+mj-lt"/>
                <a:cs typeface="Arial" panose="020B0604020202020204" pitchFamily="34" charset="0"/>
              </a:rPr>
              <a:t>Caroline Anderson</a:t>
            </a:r>
          </a:p>
          <a:p>
            <a:pPr algn="ctr"/>
            <a:r>
              <a:rPr lang="en-GB" sz="1600" dirty="0">
                <a:latin typeface="+mj-lt"/>
                <a:cs typeface="Arial" panose="020B0604020202020204" pitchFamily="34" charset="0"/>
              </a:rPr>
              <a:t>Programme Manager, Vaccinations &amp; Wellbeing Hub, ACHSCP</a:t>
            </a:r>
          </a:p>
          <a:p>
            <a:pPr algn="ctr"/>
            <a:r>
              <a:rPr lang="en-GB" sz="2000" dirty="0">
                <a:latin typeface="+mj-lt"/>
                <a:cs typeface="Arial" panose="020B0604020202020204" pitchFamily="34" charset="0"/>
              </a:rPr>
              <a:t>and </a:t>
            </a:r>
          </a:p>
          <a:p>
            <a:pPr algn="ctr"/>
            <a:r>
              <a:rPr lang="en-GB" sz="2000" b="1" dirty="0">
                <a:latin typeface="+mj-lt"/>
                <a:cs typeface="Arial" panose="020B0604020202020204" pitchFamily="34" charset="0"/>
              </a:rPr>
              <a:t>Stephen Main</a:t>
            </a:r>
          </a:p>
          <a:p>
            <a:pPr algn="ctr"/>
            <a:r>
              <a:rPr lang="en-GB" sz="1600" dirty="0">
                <a:latin typeface="+mj-lt"/>
                <a:cs typeface="Arial" panose="020B0604020202020204" pitchFamily="34" charset="0"/>
              </a:rPr>
              <a:t>Lead Nurse for Vaccinations &amp; CTAC, ACHSCP</a:t>
            </a:r>
          </a:p>
        </p:txBody>
      </p:sp>
      <p:sp>
        <p:nvSpPr>
          <p:cNvPr id="3" name="Rectangle 2"/>
          <p:cNvSpPr/>
          <p:nvPr/>
        </p:nvSpPr>
        <p:spPr>
          <a:xfrm>
            <a:off x="0" y="149726"/>
            <a:ext cx="12191999" cy="126697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p>
        </p:txBody>
      </p:sp>
      <p:sp>
        <p:nvSpPr>
          <p:cNvPr id="14" name="TextBox 13"/>
          <p:cNvSpPr txBox="1"/>
          <p:nvPr/>
        </p:nvSpPr>
        <p:spPr>
          <a:xfrm>
            <a:off x="-1" y="28744"/>
            <a:ext cx="11753516" cy="1446550"/>
          </a:xfrm>
          <a:prstGeom prst="rect">
            <a:avLst/>
          </a:prstGeom>
          <a:noFill/>
        </p:spPr>
        <p:txBody>
          <a:bodyPr wrap="square" rtlCol="0">
            <a:spAutoFit/>
          </a:bodyPr>
          <a:lstStyle/>
          <a:p>
            <a:pPr algn="ctr"/>
            <a:r>
              <a:rPr lang="en-GB" sz="4400" b="1" dirty="0">
                <a:solidFill>
                  <a:schemeClr val="bg1"/>
                </a:solidFill>
                <a:latin typeface="+mj-lt"/>
              </a:rPr>
              <a:t>Our Journey to the</a:t>
            </a:r>
          </a:p>
          <a:p>
            <a:pPr algn="ctr"/>
            <a:r>
              <a:rPr lang="en-GB" sz="4400" b="1" dirty="0">
                <a:solidFill>
                  <a:schemeClr val="bg1"/>
                </a:solidFill>
                <a:latin typeface="+mj-lt"/>
              </a:rPr>
              <a:t>Aberdeen City Vaccination &amp; Wellbeing Hub</a:t>
            </a:r>
          </a:p>
        </p:txBody>
      </p:sp>
      <p:sp>
        <p:nvSpPr>
          <p:cNvPr id="4" name="Rectangle 3"/>
          <p:cNvSpPr/>
          <p:nvPr/>
        </p:nvSpPr>
        <p:spPr>
          <a:xfrm>
            <a:off x="0" y="1640365"/>
            <a:ext cx="12192000" cy="4028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400" dirty="0">
                <a:latin typeface="+mj-lt"/>
              </a:rPr>
              <a:t>Aberdeen City Health &amp; Social Care Partnership</a:t>
            </a:r>
          </a:p>
        </p:txBody>
      </p:sp>
    </p:spTree>
    <p:extLst>
      <p:ext uri="{BB962C8B-B14F-4D97-AF65-F5344CB8AC3E}">
        <p14:creationId xmlns:p14="http://schemas.microsoft.com/office/powerpoint/2010/main" val="2484925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4346"/>
            <a:ext cx="12192000" cy="6872346"/>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77507" y="68274"/>
            <a:ext cx="2256590" cy="774340"/>
          </a:xfrm>
          <a:prstGeom prst="rect">
            <a:avLst/>
          </a:prstGeom>
        </p:spPr>
      </p:pic>
      <p:sp>
        <p:nvSpPr>
          <p:cNvPr id="7" name="Title 1"/>
          <p:cNvSpPr txBox="1">
            <a:spLocks/>
          </p:cNvSpPr>
          <p:nvPr/>
        </p:nvSpPr>
        <p:spPr>
          <a:xfrm>
            <a:off x="754225" y="0"/>
            <a:ext cx="10515600" cy="7165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solidFill>
                  <a:srgbClr val="0070C0"/>
                </a:solidFill>
                <a:latin typeface="Arial" pitchFamily="34" charset="0"/>
                <a:cs typeface="Arial" pitchFamily="34" charset="0"/>
              </a:rPr>
              <a:t>Session outcomes</a:t>
            </a:r>
          </a:p>
        </p:txBody>
      </p:sp>
      <p:sp>
        <p:nvSpPr>
          <p:cNvPr id="9" name="Rectangle 8"/>
          <p:cNvSpPr/>
          <p:nvPr/>
        </p:nvSpPr>
        <p:spPr>
          <a:xfrm>
            <a:off x="0" y="1112253"/>
            <a:ext cx="12192000" cy="14986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An increased awareness of how to create collaborative partnerships which  enable people to access earlier support, self management tools &amp; social engagement to improve their health &amp; wellbeing. </a:t>
            </a:r>
          </a:p>
        </p:txBody>
      </p:sp>
      <p:sp>
        <p:nvSpPr>
          <p:cNvPr id="10" name="TextBox 9"/>
          <p:cNvSpPr txBox="1"/>
          <p:nvPr/>
        </p:nvSpPr>
        <p:spPr>
          <a:xfrm>
            <a:off x="430463" y="2909933"/>
            <a:ext cx="11331073" cy="1384995"/>
          </a:xfrm>
          <a:prstGeom prst="rect">
            <a:avLst/>
          </a:prstGeom>
          <a:noFill/>
        </p:spPr>
        <p:txBody>
          <a:bodyPr wrap="square" rtlCol="0">
            <a:spAutoFit/>
          </a:bodyPr>
          <a:lstStyle/>
          <a:p>
            <a:pPr algn="ctr"/>
            <a:r>
              <a:rPr lang="en-GB" sz="2800" dirty="0">
                <a:solidFill>
                  <a:schemeClr val="accent1">
                    <a:lumMod val="75000"/>
                  </a:schemeClr>
                </a:solidFill>
                <a:latin typeface="Arial" panose="020B0604020202020204" pitchFamily="34" charset="0"/>
                <a:cs typeface="Arial" panose="020B0604020202020204" pitchFamily="34" charset="0"/>
              </a:rPr>
              <a:t>Increased awareness of making every opportunity count to support early intervention &amp; prevention with an audience of people attending the hub. </a:t>
            </a:r>
          </a:p>
        </p:txBody>
      </p:sp>
      <p:sp>
        <p:nvSpPr>
          <p:cNvPr id="11" name="Rectangle 10"/>
          <p:cNvSpPr/>
          <p:nvPr/>
        </p:nvSpPr>
        <p:spPr>
          <a:xfrm>
            <a:off x="0" y="5002868"/>
            <a:ext cx="12192000" cy="136357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Exploration of some of the practical mechanisms used, barriers and solutions that arise when implementing positive change. </a:t>
            </a:r>
          </a:p>
        </p:txBody>
      </p:sp>
    </p:spTree>
    <p:extLst>
      <p:ext uri="{BB962C8B-B14F-4D97-AF65-F5344CB8AC3E}">
        <p14:creationId xmlns:p14="http://schemas.microsoft.com/office/powerpoint/2010/main" val="2024310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4346"/>
            <a:ext cx="12192000" cy="6872346"/>
          </a:xfrm>
          <a:prstGeom prst="rect">
            <a:avLst/>
          </a:prstGeom>
        </p:spPr>
      </p:pic>
      <p:sp>
        <p:nvSpPr>
          <p:cNvPr id="3" name="TextBox 2"/>
          <p:cNvSpPr txBox="1"/>
          <p:nvPr/>
        </p:nvSpPr>
        <p:spPr>
          <a:xfrm>
            <a:off x="2128253" y="67170"/>
            <a:ext cx="6908799" cy="769441"/>
          </a:xfrm>
          <a:prstGeom prst="rect">
            <a:avLst/>
          </a:prstGeom>
          <a:noFill/>
        </p:spPr>
        <p:txBody>
          <a:bodyPr wrap="square" rtlCol="0">
            <a:spAutoFit/>
          </a:bodyPr>
          <a:lstStyle/>
          <a:p>
            <a:r>
              <a:rPr lang="en-GB" sz="4400" dirty="0">
                <a:latin typeface="Arial" panose="020B0604020202020204" pitchFamily="34" charset="0"/>
                <a:cs typeface="Arial" panose="020B0604020202020204" pitchFamily="34" charset="0"/>
              </a:rPr>
              <a:t>How did we get here? </a:t>
            </a:r>
          </a:p>
        </p:txBody>
      </p:sp>
      <p:pic>
        <p:nvPicPr>
          <p:cNvPr id="4" name="Picture 3" descr="The BookPoints Project | Open Source Summer Reading Application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66865" y="5299725"/>
            <a:ext cx="1656977" cy="13645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195607320"/>
              </p:ext>
            </p:extLst>
          </p:nvPr>
        </p:nvGraphicFramePr>
        <p:xfrm>
          <a:off x="365760" y="182881"/>
          <a:ext cx="11599025" cy="67566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5648" y="102211"/>
            <a:ext cx="1834057" cy="626573"/>
          </a:xfrm>
          <a:prstGeom prst="rect">
            <a:avLst/>
          </a:prstGeom>
        </p:spPr>
      </p:pic>
    </p:spTree>
    <p:extLst>
      <p:ext uri="{BB962C8B-B14F-4D97-AF65-F5344CB8AC3E}">
        <p14:creationId xmlns:p14="http://schemas.microsoft.com/office/powerpoint/2010/main" val="2271185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173"/>
            <a:ext cx="12192000" cy="6872346"/>
          </a:xfrm>
          <a:prstGeom prst="rect">
            <a:avLst/>
          </a:prstGeom>
        </p:spPr>
      </p:pic>
      <p:sp>
        <p:nvSpPr>
          <p:cNvPr id="3" name="TextBox 2"/>
          <p:cNvSpPr txBox="1"/>
          <p:nvPr/>
        </p:nvSpPr>
        <p:spPr>
          <a:xfrm>
            <a:off x="595563" y="366623"/>
            <a:ext cx="10617869" cy="5016758"/>
          </a:xfrm>
          <a:prstGeom prst="rect">
            <a:avLst/>
          </a:prstGeom>
          <a:noFill/>
        </p:spPr>
        <p:txBody>
          <a:bodyPr wrap="square" rtlCol="0">
            <a:spAutoFit/>
          </a:bodyPr>
          <a:lstStyle/>
          <a:p>
            <a:pPr algn="ctr"/>
            <a:r>
              <a:rPr lang="en-GB" sz="3600" b="1" dirty="0">
                <a:solidFill>
                  <a:schemeClr val="accent5">
                    <a:lumMod val="50000"/>
                  </a:schemeClr>
                </a:solidFill>
                <a:latin typeface="Arial" panose="020B0604020202020204" pitchFamily="34" charset="0"/>
                <a:ea typeface="ＭＳ Ｐゴシック" charset="0"/>
                <a:cs typeface="Arial" panose="020B0604020202020204" pitchFamily="34" charset="0"/>
              </a:rPr>
              <a:t>Our Aim</a:t>
            </a:r>
          </a:p>
          <a:p>
            <a:pPr algn="ctr"/>
            <a:endParaRPr lang="en-GB" sz="3600" b="1" dirty="0">
              <a:solidFill>
                <a:schemeClr val="accent5">
                  <a:lumMod val="50000"/>
                </a:schemeClr>
              </a:solidFill>
              <a:latin typeface="Arial" panose="020B0604020202020204" pitchFamily="34" charset="0"/>
              <a:ea typeface="ＭＳ Ｐゴシック" charset="0"/>
              <a:cs typeface="Arial" panose="020B0604020202020204" pitchFamily="34" charset="0"/>
            </a:endParaRPr>
          </a:p>
          <a:p>
            <a:pPr algn="ctr"/>
            <a:r>
              <a:rPr lang="en-GB" sz="3600" dirty="0">
                <a:solidFill>
                  <a:schemeClr val="accent5">
                    <a:lumMod val="50000"/>
                  </a:schemeClr>
                </a:solidFill>
                <a:latin typeface="Arial" panose="020B0604020202020204" pitchFamily="34" charset="0"/>
                <a:ea typeface="ＭＳ Ｐゴシック" charset="0"/>
                <a:cs typeface="Arial" panose="020B0604020202020204" pitchFamily="34" charset="0"/>
              </a:rPr>
              <a:t>Create a Health &amp; Wellbeing Hub which delivers an easily accessible location where a range of health, social care and voluntary organisations work together to meet local need, improve health &amp; wellbeing outcomes and reduce pressure on primary &amp; secondary Care. </a:t>
            </a:r>
            <a:endParaRPr lang="en-GB" sz="3600" dirty="0">
              <a:solidFill>
                <a:srgbClr val="000000"/>
              </a:solidFill>
              <a:latin typeface="Arial" panose="020B0604020202020204" pitchFamily="34" charset="0"/>
              <a:ea typeface="ＭＳ Ｐゴシック" charset="0"/>
              <a:cs typeface="Arial" panose="020B0604020202020204" pitchFamily="34" charset="0"/>
            </a:endParaRPr>
          </a:p>
          <a:p>
            <a:endParaRPr lang="en-GB" sz="3200" dirty="0"/>
          </a:p>
        </p:txBody>
      </p:sp>
    </p:spTree>
    <p:extLst>
      <p:ext uri="{BB962C8B-B14F-4D97-AF65-F5344CB8AC3E}">
        <p14:creationId xmlns:p14="http://schemas.microsoft.com/office/powerpoint/2010/main" val="14956175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173"/>
            <a:ext cx="12192000" cy="6872346"/>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723" y="608103"/>
            <a:ext cx="6487288" cy="6121562"/>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6011" y="270283"/>
            <a:ext cx="2333001" cy="16177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8570" y="1978646"/>
            <a:ext cx="2420442" cy="17069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0331" y="3803884"/>
            <a:ext cx="1708681" cy="1475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2" descr="planforthefuturelogo"/>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22624" y="5521289"/>
            <a:ext cx="1235903" cy="125650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3239886" y="0"/>
            <a:ext cx="5823284" cy="523220"/>
          </a:xfrm>
          <a:prstGeom prst="rect">
            <a:avLst/>
          </a:prstGeom>
          <a:noFill/>
        </p:spPr>
        <p:txBody>
          <a:bodyPr wrap="square" rtlCol="0">
            <a:spAutoFit/>
          </a:bodyPr>
          <a:lstStyle/>
          <a:p>
            <a:pPr algn="ctr"/>
            <a:r>
              <a:rPr lang="en-GB" sz="2800" dirty="0">
                <a:latin typeface="Arial" panose="020B0604020202020204" pitchFamily="34" charset="0"/>
                <a:cs typeface="Arial" panose="020B0604020202020204" pitchFamily="34" charset="0"/>
              </a:rPr>
              <a:t>Our Priorities</a:t>
            </a:r>
          </a:p>
        </p:txBody>
      </p:sp>
    </p:spTree>
    <p:extLst>
      <p:ext uri="{BB962C8B-B14F-4D97-AF65-F5344CB8AC3E}">
        <p14:creationId xmlns:p14="http://schemas.microsoft.com/office/powerpoint/2010/main" val="1068136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173"/>
            <a:ext cx="12192000" cy="6872346"/>
          </a:xfrm>
          <a:prstGeom prst="rect">
            <a:avLst/>
          </a:prstGeom>
        </p:spPr>
      </p:pic>
      <p:sp>
        <p:nvSpPr>
          <p:cNvPr id="3" name="TextBox 2"/>
          <p:cNvSpPr txBox="1"/>
          <p:nvPr/>
        </p:nvSpPr>
        <p:spPr>
          <a:xfrm>
            <a:off x="2796673" y="187827"/>
            <a:ext cx="6908799" cy="523220"/>
          </a:xfrm>
          <a:prstGeom prst="rect">
            <a:avLst/>
          </a:prstGeom>
          <a:noFill/>
        </p:spPr>
        <p:txBody>
          <a:bodyPr wrap="square" rtlCol="0">
            <a:spAutoFit/>
          </a:bodyPr>
          <a:lstStyle/>
          <a:p>
            <a:pPr algn="ctr"/>
            <a:r>
              <a:rPr lang="en-GB" sz="2800" b="1" dirty="0">
                <a:solidFill>
                  <a:schemeClr val="accent5">
                    <a:lumMod val="50000"/>
                  </a:schemeClr>
                </a:solidFill>
                <a:latin typeface="Arial" panose="020B0604020202020204" pitchFamily="34" charset="0"/>
                <a:ea typeface="ＭＳ Ｐゴシック" charset="0"/>
                <a:cs typeface="Arial" panose="020B0604020202020204" pitchFamily="34" charset="0"/>
              </a:rPr>
              <a:t>What did we do?</a:t>
            </a:r>
          </a:p>
        </p:txBody>
      </p:sp>
      <p:sp>
        <p:nvSpPr>
          <p:cNvPr id="4" name="TextBox 3"/>
          <p:cNvSpPr txBox="1"/>
          <p:nvPr/>
        </p:nvSpPr>
        <p:spPr>
          <a:xfrm>
            <a:off x="2275329" y="760778"/>
            <a:ext cx="8208293" cy="5693866"/>
          </a:xfrm>
          <a:prstGeom prst="rect">
            <a:avLst/>
          </a:prstGeom>
          <a:noFill/>
        </p:spPr>
        <p:txBody>
          <a:bodyPr wrap="square" rtlCol="0">
            <a:spAutoFit/>
          </a:bodyPr>
          <a:lstStyle/>
          <a:p>
            <a:pPr marL="285750" indent="-285750">
              <a:buFont typeface="Arial" panose="020B0604020202020204" pitchFamily="34" charset="0"/>
              <a:buChar char="•"/>
            </a:pPr>
            <a:r>
              <a:rPr lang="en-GB" sz="2800" b="1" dirty="0">
                <a:latin typeface="Arial" panose="020B0604020202020204" pitchFamily="34" charset="0"/>
                <a:cs typeface="Arial" panose="020B0604020202020204" pitchFamily="34" charset="0"/>
              </a:rPr>
              <a:t>Scoping Exercise </a:t>
            </a:r>
            <a:r>
              <a:rPr lang="en-GB" sz="2800" dirty="0">
                <a:latin typeface="Arial" panose="020B0604020202020204" pitchFamily="34" charset="0"/>
                <a:cs typeface="Arial" panose="020B0604020202020204" pitchFamily="34" charset="0"/>
              </a:rPr>
              <a:t>to identify key priorities.</a:t>
            </a:r>
          </a:p>
          <a:p>
            <a:pPr marL="285750" indent="-285750">
              <a:buFont typeface="Arial" panose="020B0604020202020204" pitchFamily="34" charset="0"/>
              <a:buChar char="•"/>
            </a:pPr>
            <a:r>
              <a:rPr lang="en-GB" sz="2800" b="1" dirty="0">
                <a:latin typeface="Arial" panose="020B0604020202020204" pitchFamily="34" charset="0"/>
                <a:cs typeface="Arial" panose="020B0604020202020204" pitchFamily="34" charset="0"/>
              </a:rPr>
              <a:t>Needs Assessment </a:t>
            </a:r>
            <a:r>
              <a:rPr lang="en-GB" sz="2800" dirty="0">
                <a:latin typeface="Arial" panose="020B0604020202020204" pitchFamily="34" charset="0"/>
                <a:cs typeface="Arial" panose="020B0604020202020204" pitchFamily="34" charset="0"/>
              </a:rPr>
              <a:t>– Public Questionnaire</a:t>
            </a:r>
          </a:p>
          <a:p>
            <a:pPr marL="285750" indent="-285750">
              <a:buFont typeface="Arial" panose="020B0604020202020204" pitchFamily="34" charset="0"/>
              <a:buChar char="•"/>
            </a:pPr>
            <a:r>
              <a:rPr lang="en-GB" sz="2800" b="1" dirty="0">
                <a:latin typeface="Arial" panose="020B0604020202020204" pitchFamily="34" charset="0"/>
                <a:cs typeface="Arial" panose="020B0604020202020204" pitchFamily="34" charset="0"/>
              </a:rPr>
              <a:t>Staff Engagement </a:t>
            </a:r>
            <a:r>
              <a:rPr lang="en-GB" sz="2800" dirty="0">
                <a:latin typeface="Arial" panose="020B0604020202020204" pitchFamily="34" charset="0"/>
                <a:cs typeface="Arial" panose="020B0604020202020204" pitchFamily="34" charset="0"/>
              </a:rPr>
              <a:t>at Training Days &amp; Working groups</a:t>
            </a:r>
          </a:p>
          <a:p>
            <a:pPr marL="285750" indent="-285750">
              <a:buFont typeface="Arial" panose="020B0604020202020204" pitchFamily="34" charset="0"/>
              <a:buChar char="•"/>
            </a:pPr>
            <a:r>
              <a:rPr lang="en-GB" sz="2800" b="1" dirty="0">
                <a:latin typeface="Arial" panose="020B0604020202020204" pitchFamily="34" charset="0"/>
                <a:cs typeface="Arial" panose="020B0604020202020204" pitchFamily="34" charset="0"/>
              </a:rPr>
              <a:t>Staff Training</a:t>
            </a:r>
            <a:r>
              <a:rPr lang="en-GB" sz="2800" dirty="0">
                <a:latin typeface="Arial" panose="020B0604020202020204" pitchFamily="34" charset="0"/>
                <a:cs typeface="Arial" panose="020B0604020202020204" pitchFamily="34" charset="0"/>
              </a:rPr>
              <a:t> in Making Every Opportunity Count (MEOC)</a:t>
            </a:r>
          </a:p>
          <a:p>
            <a:pPr marL="285750" indent="-285750">
              <a:buFont typeface="Arial" panose="020B0604020202020204" pitchFamily="34" charset="0"/>
              <a:buChar char="•"/>
            </a:pPr>
            <a:r>
              <a:rPr lang="en-GB" sz="2800" b="1" dirty="0">
                <a:latin typeface="Arial" panose="020B0604020202020204" pitchFamily="34" charset="0"/>
                <a:cs typeface="Arial" panose="020B0604020202020204" pitchFamily="34" charset="0"/>
              </a:rPr>
              <a:t>Made Connections </a:t>
            </a:r>
            <a:r>
              <a:rPr lang="en-GB" sz="2800" dirty="0">
                <a:latin typeface="Arial" panose="020B0604020202020204" pitchFamily="34" charset="0"/>
                <a:cs typeface="Arial" panose="020B0604020202020204" pitchFamily="34" charset="0"/>
              </a:rPr>
              <a:t>– with Health, Social Care Voluntary &amp; Third Sector Organisations</a:t>
            </a:r>
          </a:p>
          <a:p>
            <a:pPr marL="285750" indent="-285750">
              <a:buFont typeface="Arial" panose="020B0604020202020204" pitchFamily="34" charset="0"/>
              <a:buChar char="•"/>
            </a:pPr>
            <a:r>
              <a:rPr lang="en-GB" sz="2800" b="1" dirty="0">
                <a:latin typeface="Arial" panose="020B0604020202020204" pitchFamily="34" charset="0"/>
                <a:cs typeface="Arial" panose="020B0604020202020204" pitchFamily="34" charset="0"/>
              </a:rPr>
              <a:t>Designed Layout of Hub </a:t>
            </a:r>
            <a:r>
              <a:rPr lang="en-GB" sz="2800" dirty="0">
                <a:latin typeface="Arial" panose="020B0604020202020204" pitchFamily="34" charset="0"/>
                <a:cs typeface="Arial" panose="020B0604020202020204" pitchFamily="34" charset="0"/>
              </a:rPr>
              <a:t>– Inclusive &amp; flexible to support clinical and community spaces</a:t>
            </a:r>
          </a:p>
          <a:p>
            <a:pPr marL="285750" indent="-285750">
              <a:buFont typeface="Arial" panose="020B0604020202020204" pitchFamily="34" charset="0"/>
              <a:buChar char="•"/>
            </a:pPr>
            <a:r>
              <a:rPr lang="en-GB" sz="2800" b="1" dirty="0">
                <a:latin typeface="Arial" panose="020B0604020202020204" pitchFamily="34" charset="0"/>
                <a:cs typeface="Arial" panose="020B0604020202020204" pitchFamily="34" charset="0"/>
              </a:rPr>
              <a:t>Recruited Volunteers</a:t>
            </a:r>
            <a:r>
              <a:rPr lang="en-GB" sz="2800" dirty="0">
                <a:latin typeface="Arial" panose="020B0604020202020204" pitchFamily="34" charset="0"/>
                <a:cs typeface="Arial" panose="020B0604020202020204" pitchFamily="34" charset="0"/>
              </a:rPr>
              <a:t> for community cafe</a:t>
            </a:r>
            <a:endParaRPr lang="en-GB" sz="28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800" b="1" dirty="0">
                <a:latin typeface="Arial" panose="020B0604020202020204" pitchFamily="34" charset="0"/>
                <a:cs typeface="Arial" panose="020B0604020202020204" pitchFamily="34" charset="0"/>
              </a:rPr>
              <a:t>Communication Strategy</a:t>
            </a:r>
          </a:p>
          <a:p>
            <a:pPr marL="285750" indent="-285750">
              <a:buFont typeface="Arial" panose="020B0604020202020204" pitchFamily="34" charset="0"/>
              <a:buChar char="•"/>
            </a:pPr>
            <a:r>
              <a:rPr lang="en-GB" sz="2800" b="1" dirty="0">
                <a:latin typeface="Arial" panose="020B0604020202020204" pitchFamily="34" charset="0"/>
                <a:cs typeface="Arial" panose="020B0604020202020204" pitchFamily="34" charset="0"/>
              </a:rPr>
              <a:t>Gathered Data &amp; Feedback </a:t>
            </a:r>
            <a:r>
              <a:rPr lang="en-GB" sz="2800" dirty="0">
                <a:latin typeface="Arial" panose="020B0604020202020204" pitchFamily="34" charset="0"/>
                <a:cs typeface="Arial" panose="020B0604020202020204" pitchFamily="34" charset="0"/>
              </a:rPr>
              <a:t>for Evaluation</a:t>
            </a:r>
          </a:p>
        </p:txBody>
      </p:sp>
      <p:pic>
        <p:nvPicPr>
          <p:cNvPr id="6" name="Picture 2" descr="Survey Icon Png - PNG Image Collecti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0036" y="370122"/>
            <a:ext cx="1077078" cy="10770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download free images and Illustrations : Illustration of people network ..."/>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805237">
            <a:off x="577475" y="1875248"/>
            <a:ext cx="1163789" cy="11652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14" descr="Social-Media-Icons | Ocular Prosthetics, Inc."/>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774913">
            <a:off x="539959" y="3282921"/>
            <a:ext cx="1257230" cy="1257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20" descr="Customer, emotional, feedback, happy, review, satisfaction, survey icon ..."/>
          <p:cNvPicPr>
            <a:picLocks noChangeAspect="1" noChangeArrowheads="1"/>
          </p:cNvPicPr>
          <p:nvPr/>
        </p:nvPicPr>
        <p:blipFill>
          <a:blip r:embed="rId6"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20795149">
            <a:off x="734652" y="4819691"/>
            <a:ext cx="1022108" cy="10221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8" descr="Training Icon #378417 - Free Icons Library"/>
          <p:cNvPicPr>
            <a:picLocks noChangeAspect="1" noChangeArrowheads="1"/>
          </p:cNvPicPr>
          <p:nvPr/>
        </p:nvPicPr>
        <p:blipFill>
          <a:blip r:embed="rId7"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602581" y="1447200"/>
            <a:ext cx="1249018" cy="12490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8" descr="Bar chart, bar graph, business graph, business growth, growth chart ..."/>
          <p:cNvPicPr>
            <a:picLocks noChangeAspect="1" noChangeArrowheads="1"/>
          </p:cNvPicPr>
          <p:nvPr/>
        </p:nvPicPr>
        <p:blipFill>
          <a:blip r:embed="rId8"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20532735">
            <a:off x="10633161" y="2899806"/>
            <a:ext cx="1160628" cy="11606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26" descr="Coffee Drink vector icon 553281 Vector Art at Vecteezy"/>
          <p:cNvPicPr>
            <a:picLocks noChangeAspect="1" noChangeArrowheads="1"/>
          </p:cNvPicPr>
          <p:nvPr/>
        </p:nvPicPr>
        <p:blipFill>
          <a:blip r:embed="rId9"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781662" y="4347393"/>
            <a:ext cx="1101544" cy="11015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TextBox 12"/>
          <p:cNvSpPr txBox="1"/>
          <p:nvPr/>
        </p:nvSpPr>
        <p:spPr>
          <a:xfrm>
            <a:off x="11230224" y="1825488"/>
            <a:ext cx="842819" cy="246221"/>
          </a:xfrm>
          <a:prstGeom prst="rect">
            <a:avLst/>
          </a:prstGeom>
          <a:noFill/>
        </p:spPr>
        <p:txBody>
          <a:bodyPr wrap="square" rtlCol="0">
            <a:spAutoFit/>
          </a:bodyPr>
          <a:lstStyle/>
          <a:p>
            <a:r>
              <a:rPr lang="en-GB" sz="1000" b="1" dirty="0">
                <a:solidFill>
                  <a:schemeClr val="accent1">
                    <a:lumMod val="75000"/>
                  </a:schemeClr>
                </a:solidFill>
                <a:latin typeface="Arial" panose="020B0604020202020204" pitchFamily="34" charset="0"/>
                <a:cs typeface="Arial" panose="020B0604020202020204" pitchFamily="34" charset="0"/>
              </a:rPr>
              <a:t>MEOC</a:t>
            </a:r>
          </a:p>
        </p:txBody>
      </p:sp>
    </p:spTree>
    <p:extLst>
      <p:ext uri="{BB962C8B-B14F-4D97-AF65-F5344CB8AC3E}">
        <p14:creationId xmlns:p14="http://schemas.microsoft.com/office/powerpoint/2010/main" val="379322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952522" y="5638800"/>
            <a:ext cx="1972778" cy="954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754225" y="0"/>
            <a:ext cx="10515600" cy="1325563"/>
          </a:xfrm>
        </p:spPr>
        <p:txBody>
          <a:bodyPr/>
          <a:lstStyle/>
          <a:p>
            <a:r>
              <a:rPr lang="en-GB" dirty="0">
                <a:solidFill>
                  <a:srgbClr val="0070C0"/>
                </a:solidFill>
                <a:latin typeface="Arial" pitchFamily="34" charset="0"/>
                <a:cs typeface="Arial" pitchFamily="34" charset="0"/>
              </a:rPr>
              <a:t>Health Improvement overarching aims</a:t>
            </a:r>
          </a:p>
        </p:txBody>
      </p:sp>
      <p:sp>
        <p:nvSpPr>
          <p:cNvPr id="3" name="Content Placeholder 2"/>
          <p:cNvSpPr>
            <a:spLocks noGrp="1"/>
          </p:cNvSpPr>
          <p:nvPr>
            <p:ph idx="1"/>
          </p:nvPr>
        </p:nvSpPr>
        <p:spPr>
          <a:xfrm>
            <a:off x="6391174" y="1193632"/>
            <a:ext cx="5434263" cy="702545"/>
          </a:xfrm>
        </p:spPr>
        <p:txBody>
          <a:bodyPr>
            <a:normAutofit/>
          </a:bodyPr>
          <a:lstStyle/>
          <a:p>
            <a:pPr>
              <a:buNone/>
            </a:pPr>
            <a:endParaRPr lang="en-GB" sz="100" dirty="0">
              <a:solidFill>
                <a:schemeClr val="tx2"/>
              </a:solidFill>
              <a:latin typeface="Arial" pitchFamily="34" charset="0"/>
              <a:cs typeface="Arial" pitchFamily="34" charset="0"/>
            </a:endParaRPr>
          </a:p>
          <a:p>
            <a:pPr>
              <a:buNone/>
            </a:pPr>
            <a:r>
              <a:rPr lang="en-GB" b="1" dirty="0">
                <a:solidFill>
                  <a:srgbClr val="0070C0"/>
                </a:solidFill>
                <a:latin typeface="Arial" pitchFamily="34" charset="0"/>
                <a:cs typeface="Arial" pitchFamily="34" charset="0"/>
              </a:rPr>
              <a:t>Improve mental wellbeing</a:t>
            </a:r>
          </a:p>
          <a:p>
            <a:pPr lvl="1"/>
            <a:endParaRPr lang="en-GB" dirty="0">
              <a:solidFill>
                <a:srgbClr val="0070C0"/>
              </a:solidFill>
              <a:latin typeface="Arial" pitchFamily="34" charset="0"/>
              <a:cs typeface="Arial" pitchFamily="34" charset="0"/>
            </a:endParaRPr>
          </a:p>
          <a:p>
            <a:pPr>
              <a:buNone/>
            </a:pPr>
            <a:endParaRPr lang="en-GB" dirty="0">
              <a:solidFill>
                <a:srgbClr val="0070C0"/>
              </a:solidFill>
              <a:latin typeface="Arial" pitchFamily="34" charset="0"/>
              <a:cs typeface="Arial" pitchFamily="34" charset="0"/>
            </a:endParaRPr>
          </a:p>
          <a:p>
            <a:pPr>
              <a:buNone/>
            </a:pPr>
            <a:endParaRPr lang="en-GB" dirty="0"/>
          </a:p>
          <a:p>
            <a:pPr>
              <a:buNone/>
            </a:pPr>
            <a:endParaRPr lang="en-GB" dirty="0"/>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10300" y="2324145"/>
            <a:ext cx="5744925" cy="3931873"/>
          </a:xfrm>
          <a:prstGeom prst="rect">
            <a:avLst/>
          </a:prstGeom>
          <a:noFill/>
          <a:ln w="9525">
            <a:noFill/>
            <a:miter lim="800000"/>
            <a:headEnd/>
            <a:tailEnd/>
          </a:ln>
          <a:effectLst/>
        </p:spPr>
      </p:pic>
      <p:sp>
        <p:nvSpPr>
          <p:cNvPr id="5" name="Content Placeholder 2"/>
          <p:cNvSpPr txBox="1">
            <a:spLocks/>
          </p:cNvSpPr>
          <p:nvPr/>
        </p:nvSpPr>
        <p:spPr>
          <a:xfrm>
            <a:off x="876701" y="1203258"/>
            <a:ext cx="4792579" cy="5399673"/>
          </a:xfrm>
          <a:prstGeom prst="rect">
            <a:avLst/>
          </a:prstGeom>
        </p:spPr>
        <p:txBody>
          <a:bodyPr vert="horz" lIns="91440" tIns="45720" rIns="91440" bIns="45720" rtlCol="0">
            <a:normAutofit lnSpcReduction="10000"/>
          </a:bodyPr>
          <a:lstStyle/>
          <a:p>
            <a:pPr marL="228594" marR="0" lvl="0" indent="-228594" algn="l" defTabSz="914377"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Reduce health inequalities</a:t>
            </a:r>
          </a:p>
          <a:p>
            <a:pPr marL="685783" lvl="1" indent="-228594" defTabSz="914377">
              <a:lnSpc>
                <a:spcPct val="150000"/>
              </a:lnSpc>
              <a:spcBef>
                <a:spcPts val="500"/>
              </a:spcBef>
              <a:buFont typeface="Arial" panose="020B0604020202020204" pitchFamily="34" charset="0"/>
              <a:buChar char="•"/>
              <a:defRPr/>
            </a:pPr>
            <a:r>
              <a:rPr lang="en-GB" sz="2400" dirty="0">
                <a:solidFill>
                  <a:srgbClr val="0070C0"/>
                </a:solidFill>
                <a:latin typeface="Arial" pitchFamily="34" charset="0"/>
                <a:cs typeface="Arial" pitchFamily="34" charset="0"/>
              </a:rPr>
              <a:t>People already onsite</a:t>
            </a:r>
          </a:p>
          <a:p>
            <a:pPr marL="685783" marR="0" lvl="1" indent="-228594" algn="l" defTabSz="914377"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Targeted interventions</a:t>
            </a:r>
          </a:p>
          <a:p>
            <a:pPr marL="685783" marR="0" lvl="1" indent="-228594" algn="l" defTabSz="914377"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Community groups</a:t>
            </a:r>
          </a:p>
          <a:p>
            <a:pPr marL="685783" marR="0" lvl="1" indent="-228594" algn="l" defTabSz="914377"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Community link workers</a:t>
            </a:r>
          </a:p>
          <a:p>
            <a:pPr marL="685783" marR="0" lvl="1" indent="-228594" algn="l" defTabSz="914377"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Social prescribing</a:t>
            </a:r>
          </a:p>
          <a:p>
            <a:pPr marL="685783" lvl="1" indent="-228594" defTabSz="914377">
              <a:lnSpc>
                <a:spcPct val="150000"/>
              </a:lnSpc>
              <a:spcBef>
                <a:spcPts val="500"/>
              </a:spcBef>
              <a:buFont typeface="Arial" panose="020B0604020202020204" pitchFamily="34" charset="0"/>
              <a:buChar char="•"/>
              <a:defRPr/>
            </a:pPr>
            <a:r>
              <a:rPr lang="en-GB" sz="2400" dirty="0">
                <a:solidFill>
                  <a:srgbClr val="0070C0"/>
                </a:solidFill>
                <a:latin typeface="Arial" pitchFamily="34" charset="0"/>
                <a:cs typeface="Arial" pitchFamily="34" charset="0"/>
              </a:rPr>
              <a:t>EQIA </a:t>
            </a:r>
          </a:p>
          <a:p>
            <a:pPr marL="685783" marR="0" lvl="1" indent="-228594" algn="l" defTabSz="914377"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Accessible site</a:t>
            </a:r>
          </a:p>
          <a:p>
            <a:pPr marL="685783" marR="0" lvl="1" indent="-228594" algn="l" defTabSz="914377"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Free at the point of use</a:t>
            </a:r>
          </a:p>
          <a:p>
            <a:pPr marL="685783" marR="0" lvl="1" indent="-228594" algn="l" defTabSz="914377" rtl="0" eaLnBrk="1" fontAlgn="auto" latinLnBrk="0" hangingPunct="1">
              <a:lnSpc>
                <a:spcPct val="150000"/>
              </a:lnSpc>
              <a:spcBef>
                <a:spcPts val="5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70C0"/>
              </a:solidFill>
              <a:effectLst/>
              <a:uLnTx/>
              <a:uFillTx/>
              <a:latin typeface="Arial" pitchFamily="34" charset="0"/>
              <a:ea typeface="+mn-ea"/>
              <a:cs typeface="Arial" pitchFamily="34" charset="0"/>
            </a:endParaRPr>
          </a:p>
          <a:p>
            <a:pPr marL="685783" marR="0" lvl="1" indent="-228594"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70C0"/>
              </a:solidFill>
              <a:effectLst/>
              <a:uLnTx/>
              <a:uFillTx/>
              <a:latin typeface="Arial" pitchFamily="34" charset="0"/>
              <a:ea typeface="+mn-ea"/>
              <a:cs typeface="Arial" pitchFamily="34" charset="0"/>
            </a:endParaRP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0070C0"/>
              </a:solidFill>
              <a:effectLst/>
              <a:uLnTx/>
              <a:uFillTx/>
              <a:latin typeface="Arial" pitchFamily="34" charset="0"/>
              <a:ea typeface="+mn-ea"/>
              <a:cs typeface="Arial" pitchFamily="34" charset="0"/>
            </a:endParaRP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chemeClr val="tx1"/>
              </a:solidFill>
              <a:effectLst/>
              <a:uLnTx/>
              <a:uFillTx/>
              <a:latin typeface="+mn-lt"/>
              <a:ea typeface="+mn-ea"/>
              <a:cs typeface="+mn-cs"/>
            </a:endParaRP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10629900" y="165100"/>
            <a:ext cx="1308100" cy="9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081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500"/>
                                        <p:tgtEl>
                                          <p:spTgt spid="5">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dissolve">
                                      <p:cBhvr>
                                        <p:cTn id="20" dur="500"/>
                                        <p:tgtEl>
                                          <p:spTgt spid="5">
                                            <p:txEl>
                                              <p:pRg st="2" end="2"/>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dissolve">
                                      <p:cBhvr>
                                        <p:cTn id="23" dur="500"/>
                                        <p:tgtEl>
                                          <p:spTgt spid="5">
                                            <p:txEl>
                                              <p:pRg st="3" end="3"/>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dissolve">
                                      <p:cBhvr>
                                        <p:cTn id="26" dur="500"/>
                                        <p:tgtEl>
                                          <p:spTgt spid="5">
                                            <p:txEl>
                                              <p:pRg st="4" end="4"/>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dissolve">
                                      <p:cBhvr>
                                        <p:cTn id="29" dur="500"/>
                                        <p:tgtEl>
                                          <p:spTgt spid="5">
                                            <p:txEl>
                                              <p:pRg st="5" end="5"/>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dissolve">
                                      <p:cBhvr>
                                        <p:cTn id="32" dur="500"/>
                                        <p:tgtEl>
                                          <p:spTgt spid="5">
                                            <p:txEl>
                                              <p:pRg st="7" end="7"/>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dissolve">
                                      <p:cBhvr>
                                        <p:cTn id="35" dur="500"/>
                                        <p:tgtEl>
                                          <p:spTgt spid="5">
                                            <p:txEl>
                                              <p:pRg st="6" end="6"/>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5">
                                            <p:txEl>
                                              <p:pRg st="8" end="8"/>
                                            </p:txEl>
                                          </p:spTgt>
                                        </p:tgtEl>
                                        <p:attrNameLst>
                                          <p:attrName>style.visibility</p:attrName>
                                        </p:attrNameLst>
                                      </p:cBhvr>
                                      <p:to>
                                        <p:strVal val="visible"/>
                                      </p:to>
                                    </p:set>
                                    <p:animEffect transition="in" filter="dissolve">
                                      <p:cBhvr>
                                        <p:cTn id="38" dur="500"/>
                                        <p:tgtEl>
                                          <p:spTgt spid="5">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dissolv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173"/>
            <a:ext cx="12192000" cy="6872346"/>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12230" y="1159945"/>
            <a:ext cx="7474383" cy="46935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2097" y="3661864"/>
            <a:ext cx="4300335" cy="28668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p:cNvSpPr txBox="1"/>
          <p:nvPr/>
        </p:nvSpPr>
        <p:spPr>
          <a:xfrm>
            <a:off x="1315451" y="7648"/>
            <a:ext cx="6908799" cy="954107"/>
          </a:xfrm>
          <a:prstGeom prst="rect">
            <a:avLst/>
          </a:prstGeom>
          <a:noFill/>
        </p:spPr>
        <p:txBody>
          <a:bodyPr wrap="square" rtlCol="0">
            <a:spAutoFit/>
          </a:bodyPr>
          <a:lstStyle/>
          <a:p>
            <a:pPr algn="ctr"/>
            <a:r>
              <a:rPr lang="en-GB" sz="2800" b="1" dirty="0">
                <a:solidFill>
                  <a:schemeClr val="accent5">
                    <a:lumMod val="50000"/>
                  </a:schemeClr>
                </a:solidFill>
                <a:latin typeface="Arial" panose="020B0604020202020204" pitchFamily="34" charset="0"/>
                <a:ea typeface="ＭＳ Ｐゴシック" charset="0"/>
                <a:cs typeface="Arial" panose="020B0604020202020204" pitchFamily="34" charset="0"/>
              </a:rPr>
              <a:t>Let’s Take you on a Tour….</a:t>
            </a:r>
          </a:p>
          <a:p>
            <a:endParaRPr lang="en-GB" sz="28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648" y="102211"/>
            <a:ext cx="1834057" cy="626573"/>
          </a:xfrm>
          <a:prstGeom prst="rect">
            <a:avLst/>
          </a:prstGeom>
        </p:spPr>
      </p:pic>
    </p:spTree>
    <p:extLst>
      <p:ext uri="{BB962C8B-B14F-4D97-AF65-F5344CB8AC3E}">
        <p14:creationId xmlns:p14="http://schemas.microsoft.com/office/powerpoint/2010/main" val="1424923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173"/>
            <a:ext cx="12192000" cy="6872346"/>
          </a:xfrm>
          <a:prstGeom prst="rect">
            <a:avLst/>
          </a:prstGeom>
        </p:spPr>
      </p:pic>
      <p:sp>
        <p:nvSpPr>
          <p:cNvPr id="6" name="TextBox 5"/>
          <p:cNvSpPr txBox="1"/>
          <p:nvPr/>
        </p:nvSpPr>
        <p:spPr>
          <a:xfrm>
            <a:off x="690889" y="-7173"/>
            <a:ext cx="6908799" cy="523220"/>
          </a:xfrm>
          <a:prstGeom prst="rect">
            <a:avLst/>
          </a:prstGeom>
          <a:noFill/>
        </p:spPr>
        <p:txBody>
          <a:bodyPr wrap="square" rtlCol="0">
            <a:spAutoFit/>
          </a:bodyPr>
          <a:lstStyle/>
          <a:p>
            <a:pPr algn="ctr"/>
            <a:r>
              <a:rPr lang="en-GB" sz="2800" b="1" dirty="0">
                <a:solidFill>
                  <a:schemeClr val="accent5">
                    <a:lumMod val="50000"/>
                  </a:schemeClr>
                </a:solidFill>
                <a:latin typeface="Arial" panose="020B0604020202020204" pitchFamily="34" charset="0"/>
                <a:ea typeface="ＭＳ Ｐゴシック" charset="0"/>
                <a:cs typeface="Arial" panose="020B0604020202020204" pitchFamily="34" charset="0"/>
              </a:rPr>
              <a:t>Window Displays</a:t>
            </a:r>
            <a:endParaRPr lang="en-GB" sz="28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542" y="182874"/>
            <a:ext cx="1561341" cy="533404"/>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3320" y="1134962"/>
            <a:ext cx="4201841" cy="35781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68076" y="3874424"/>
            <a:ext cx="3547077" cy="27113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Pictur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45121" y="3635022"/>
            <a:ext cx="3014111" cy="30196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95159" y="449576"/>
            <a:ext cx="4277144" cy="35267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474018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173"/>
            <a:ext cx="12192000" cy="6872346"/>
          </a:xfrm>
          <a:prstGeom prst="rect">
            <a:avLst/>
          </a:prstGeom>
        </p:spPr>
      </p:pic>
      <p:sp>
        <p:nvSpPr>
          <p:cNvPr id="6" name="TextBox 5"/>
          <p:cNvSpPr txBox="1"/>
          <p:nvPr/>
        </p:nvSpPr>
        <p:spPr>
          <a:xfrm>
            <a:off x="1315451" y="7648"/>
            <a:ext cx="6908799" cy="954107"/>
          </a:xfrm>
          <a:prstGeom prst="rect">
            <a:avLst/>
          </a:prstGeom>
          <a:noFill/>
        </p:spPr>
        <p:txBody>
          <a:bodyPr wrap="square" rtlCol="0">
            <a:spAutoFit/>
          </a:bodyPr>
          <a:lstStyle/>
          <a:p>
            <a:pPr algn="ctr"/>
            <a:r>
              <a:rPr lang="en-GB" sz="2800" b="1" dirty="0">
                <a:solidFill>
                  <a:schemeClr val="accent5">
                    <a:lumMod val="50000"/>
                  </a:schemeClr>
                </a:solidFill>
                <a:latin typeface="Arial" panose="020B0604020202020204" pitchFamily="34" charset="0"/>
                <a:ea typeface="ＭＳ Ｐゴシック" charset="0"/>
                <a:cs typeface="Arial" panose="020B0604020202020204" pitchFamily="34" charset="0"/>
              </a:rPr>
              <a:t>Clinical Space</a:t>
            </a:r>
          </a:p>
          <a:p>
            <a:endParaRPr lang="en-GB" sz="28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648" y="102211"/>
            <a:ext cx="1834057" cy="626573"/>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44295" y="976264"/>
            <a:ext cx="6769768" cy="45131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16054" y="3358303"/>
            <a:ext cx="3455759" cy="23038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9267" y="4633651"/>
            <a:ext cx="2990055" cy="19933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14605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173"/>
            <a:ext cx="12192000" cy="6872346"/>
          </a:xfrm>
          <a:prstGeom prst="rect">
            <a:avLst/>
          </a:prstGeom>
        </p:spPr>
      </p:pic>
      <p:sp>
        <p:nvSpPr>
          <p:cNvPr id="6" name="TextBox 5"/>
          <p:cNvSpPr txBox="1"/>
          <p:nvPr/>
        </p:nvSpPr>
        <p:spPr>
          <a:xfrm>
            <a:off x="1315451" y="7648"/>
            <a:ext cx="6908799" cy="523220"/>
          </a:xfrm>
          <a:prstGeom prst="rect">
            <a:avLst/>
          </a:prstGeom>
          <a:noFill/>
        </p:spPr>
        <p:txBody>
          <a:bodyPr wrap="square" rtlCol="0">
            <a:spAutoFit/>
          </a:bodyPr>
          <a:lstStyle/>
          <a:p>
            <a:pPr algn="ctr"/>
            <a:r>
              <a:rPr lang="en-GB" sz="2800" b="1" dirty="0">
                <a:solidFill>
                  <a:schemeClr val="accent5">
                    <a:lumMod val="50000"/>
                  </a:schemeClr>
                </a:solidFill>
                <a:latin typeface="Arial" panose="020B0604020202020204" pitchFamily="34" charset="0"/>
                <a:ea typeface="ＭＳ Ｐゴシック" charset="0"/>
                <a:cs typeface="Arial" panose="020B0604020202020204" pitchFamily="34" charset="0"/>
              </a:rPr>
              <a:t>Community Space</a:t>
            </a:r>
            <a:endParaRPr lang="en-GB" sz="28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648" y="102211"/>
            <a:ext cx="1834057" cy="626573"/>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5341" y="1232819"/>
            <a:ext cx="5365288" cy="40239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63935" y="3310963"/>
            <a:ext cx="4780919" cy="31872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6" descr="Chiropractor La Jolla CA | Stein Chiropractic Cente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91977" y="1387732"/>
            <a:ext cx="1321954" cy="13219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55677" y="102211"/>
            <a:ext cx="2301084" cy="3255464"/>
          </a:xfrm>
          <a:prstGeom prst="rect">
            <a:avLst/>
          </a:prstGeom>
        </p:spPr>
      </p:pic>
      <p:pic>
        <p:nvPicPr>
          <p:cNvPr id="15" name="Picture 12" descr="| Aberdeen City HSCP"/>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85890" y="6058568"/>
            <a:ext cx="2196076" cy="6709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890750" y="3602301"/>
            <a:ext cx="2301250" cy="3255699"/>
          </a:xfrm>
          <a:prstGeom prst="rect">
            <a:avLst/>
          </a:prstGeom>
        </p:spPr>
      </p:pic>
    </p:spTree>
    <p:extLst>
      <p:ext uri="{BB962C8B-B14F-4D97-AF65-F5344CB8AC3E}">
        <p14:creationId xmlns:p14="http://schemas.microsoft.com/office/powerpoint/2010/main" val="36458280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173"/>
            <a:ext cx="12192000" cy="6872346"/>
          </a:xfrm>
          <a:prstGeom prst="rect">
            <a:avLst/>
          </a:prstGeom>
        </p:spPr>
      </p:pic>
      <p:sp>
        <p:nvSpPr>
          <p:cNvPr id="6" name="TextBox 5"/>
          <p:cNvSpPr txBox="1"/>
          <p:nvPr/>
        </p:nvSpPr>
        <p:spPr>
          <a:xfrm>
            <a:off x="2257116" y="-74390"/>
            <a:ext cx="6908799" cy="954107"/>
          </a:xfrm>
          <a:prstGeom prst="rect">
            <a:avLst/>
          </a:prstGeom>
          <a:noFill/>
        </p:spPr>
        <p:txBody>
          <a:bodyPr wrap="square" rtlCol="0">
            <a:spAutoFit/>
          </a:bodyPr>
          <a:lstStyle/>
          <a:p>
            <a:pPr algn="ctr"/>
            <a:r>
              <a:rPr lang="en-GB" sz="2800" b="1" dirty="0">
                <a:solidFill>
                  <a:schemeClr val="accent5">
                    <a:lumMod val="50000"/>
                  </a:schemeClr>
                </a:solidFill>
                <a:latin typeface="Arial" panose="020B0604020202020204" pitchFamily="34" charset="0"/>
                <a:ea typeface="ＭＳ Ｐゴシック" charset="0"/>
                <a:cs typeface="Arial" panose="020B0604020202020204" pitchFamily="34" charset="0"/>
              </a:rPr>
              <a:t>Workshop Space</a:t>
            </a:r>
          </a:p>
          <a:p>
            <a:endParaRPr lang="en-GB" sz="28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648" y="102211"/>
            <a:ext cx="1834057" cy="626573"/>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7375" y="775697"/>
            <a:ext cx="4936730" cy="34968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00457" y="3249471"/>
            <a:ext cx="5343729" cy="35624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20337" y="2995290"/>
            <a:ext cx="3546914" cy="23646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27532" y="3722914"/>
            <a:ext cx="2183954" cy="3089043"/>
          </a:xfrm>
          <a:prstGeom prst="rect">
            <a:avLst/>
          </a:prstGeom>
        </p:spPr>
      </p:pic>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129666" y="-207088"/>
            <a:ext cx="2549291" cy="3605786"/>
          </a:xfrm>
          <a:prstGeom prst="rect">
            <a:avLst/>
          </a:prstGeom>
        </p:spPr>
      </p:pic>
    </p:spTree>
    <p:extLst>
      <p:ext uri="{BB962C8B-B14F-4D97-AF65-F5344CB8AC3E}">
        <p14:creationId xmlns:p14="http://schemas.microsoft.com/office/powerpoint/2010/main" val="7924772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173"/>
            <a:ext cx="12192000" cy="6872346"/>
          </a:xfrm>
          <a:prstGeom prst="rect">
            <a:avLst/>
          </a:prstGeom>
        </p:spPr>
      </p:pic>
      <p:sp>
        <p:nvSpPr>
          <p:cNvPr id="6" name="TextBox 5"/>
          <p:cNvSpPr txBox="1"/>
          <p:nvPr/>
        </p:nvSpPr>
        <p:spPr>
          <a:xfrm>
            <a:off x="1315451" y="7648"/>
            <a:ext cx="6908799" cy="954107"/>
          </a:xfrm>
          <a:prstGeom prst="rect">
            <a:avLst/>
          </a:prstGeom>
          <a:noFill/>
        </p:spPr>
        <p:txBody>
          <a:bodyPr wrap="square" rtlCol="0">
            <a:spAutoFit/>
          </a:bodyPr>
          <a:lstStyle/>
          <a:p>
            <a:pPr algn="ctr"/>
            <a:r>
              <a:rPr lang="en-GB" sz="2800" b="1" dirty="0">
                <a:solidFill>
                  <a:schemeClr val="accent5">
                    <a:lumMod val="50000"/>
                  </a:schemeClr>
                </a:solidFill>
                <a:latin typeface="Arial" panose="020B0604020202020204" pitchFamily="34" charset="0"/>
                <a:ea typeface="ＭＳ Ｐゴシック" charset="0"/>
                <a:cs typeface="Arial" panose="020B0604020202020204" pitchFamily="34" charset="0"/>
              </a:rPr>
              <a:t>Wellbeing Groups</a:t>
            </a:r>
          </a:p>
          <a:p>
            <a:endParaRPr lang="en-GB" sz="28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648" y="102211"/>
            <a:ext cx="1834057" cy="62657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03950" y="838168"/>
            <a:ext cx="6426449" cy="48198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2" descr="Imag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648" y="838168"/>
            <a:ext cx="2651778" cy="37525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96923" y="3066716"/>
            <a:ext cx="2657144" cy="3759200"/>
          </a:xfrm>
          <a:prstGeom prst="rect">
            <a:avLst/>
          </a:prstGeom>
        </p:spPr>
      </p:pic>
    </p:spTree>
    <p:extLst>
      <p:ext uri="{BB962C8B-B14F-4D97-AF65-F5344CB8AC3E}">
        <p14:creationId xmlns:p14="http://schemas.microsoft.com/office/powerpoint/2010/main" val="37289277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72346"/>
          </a:xfrm>
          <a:prstGeom prst="rect">
            <a:avLst/>
          </a:prstGeom>
        </p:spPr>
      </p:pic>
      <p:sp>
        <p:nvSpPr>
          <p:cNvPr id="6" name="TextBox 5"/>
          <p:cNvSpPr txBox="1"/>
          <p:nvPr/>
        </p:nvSpPr>
        <p:spPr>
          <a:xfrm>
            <a:off x="1417051" y="90318"/>
            <a:ext cx="6908799" cy="954107"/>
          </a:xfrm>
          <a:prstGeom prst="rect">
            <a:avLst/>
          </a:prstGeom>
          <a:noFill/>
        </p:spPr>
        <p:txBody>
          <a:bodyPr wrap="square" rtlCol="0">
            <a:spAutoFit/>
          </a:bodyPr>
          <a:lstStyle/>
          <a:p>
            <a:pPr algn="ctr"/>
            <a:r>
              <a:rPr lang="en-GB" sz="2800" b="1" dirty="0">
                <a:solidFill>
                  <a:schemeClr val="accent5">
                    <a:lumMod val="50000"/>
                  </a:schemeClr>
                </a:solidFill>
                <a:latin typeface="Arial" panose="020B0604020202020204" pitchFamily="34" charset="0"/>
                <a:ea typeface="ＭＳ Ｐゴシック" charset="0"/>
                <a:cs typeface="Arial" panose="020B0604020202020204" pitchFamily="34" charset="0"/>
              </a:rPr>
              <a:t>Community Health Information</a:t>
            </a:r>
          </a:p>
          <a:p>
            <a:endParaRPr lang="en-GB" sz="28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4555" y="1071462"/>
            <a:ext cx="4753670" cy="31691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2932" y="1632314"/>
            <a:ext cx="3074883" cy="46123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18706" y="3795155"/>
            <a:ext cx="3674226" cy="24494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97188" y="2747583"/>
            <a:ext cx="3142717" cy="20951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8463" y="-77404"/>
            <a:ext cx="1397137" cy="1315352"/>
          </a:xfrm>
          <a:prstGeom prst="rect">
            <a:avLst/>
          </a:prstGeom>
        </p:spPr>
      </p:pic>
    </p:spTree>
    <p:extLst>
      <p:ext uri="{BB962C8B-B14F-4D97-AF65-F5344CB8AC3E}">
        <p14:creationId xmlns:p14="http://schemas.microsoft.com/office/powerpoint/2010/main" val="14209205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173"/>
            <a:ext cx="12192000" cy="6872346"/>
          </a:xfrm>
          <a:prstGeom prst="rect">
            <a:avLst/>
          </a:prstGeom>
        </p:spPr>
      </p:pic>
      <p:sp>
        <p:nvSpPr>
          <p:cNvPr id="6" name="TextBox 5"/>
          <p:cNvSpPr txBox="1"/>
          <p:nvPr/>
        </p:nvSpPr>
        <p:spPr>
          <a:xfrm>
            <a:off x="2160425" y="115065"/>
            <a:ext cx="6908799" cy="523220"/>
          </a:xfrm>
          <a:prstGeom prst="rect">
            <a:avLst/>
          </a:prstGeom>
          <a:noFill/>
        </p:spPr>
        <p:txBody>
          <a:bodyPr wrap="square" rtlCol="0">
            <a:spAutoFit/>
          </a:bodyPr>
          <a:lstStyle/>
          <a:p>
            <a:pPr algn="ctr"/>
            <a:r>
              <a:rPr lang="en-GB" sz="2800" b="1" dirty="0">
                <a:solidFill>
                  <a:schemeClr val="accent5">
                    <a:lumMod val="50000"/>
                  </a:schemeClr>
                </a:solidFill>
                <a:latin typeface="Arial" panose="020B0604020202020204" pitchFamily="34" charset="0"/>
                <a:ea typeface="ＭＳ Ｐゴシック" charset="0"/>
                <a:cs typeface="Arial" panose="020B0604020202020204" pitchFamily="34" charset="0"/>
              </a:rPr>
              <a:t>Learning Disabilities Week 2024</a:t>
            </a:r>
            <a:endParaRPr lang="en-GB" sz="28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542" y="182874"/>
            <a:ext cx="1561341" cy="533404"/>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8328" y="1527285"/>
            <a:ext cx="4344789" cy="28723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18796" y="2849013"/>
            <a:ext cx="5804721" cy="36162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35566" y="499240"/>
            <a:ext cx="2817950" cy="37572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363526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4346"/>
            <a:ext cx="12192000" cy="6872346"/>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8532602" y="4401508"/>
            <a:ext cx="2325384" cy="17440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86413" y="2300559"/>
            <a:ext cx="2331622" cy="17487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53568" y="2064404"/>
            <a:ext cx="1544322" cy="20188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7839322" y="593572"/>
            <a:ext cx="2072263" cy="15541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TextBox 15"/>
          <p:cNvSpPr txBox="1"/>
          <p:nvPr/>
        </p:nvSpPr>
        <p:spPr>
          <a:xfrm>
            <a:off x="319488" y="487661"/>
            <a:ext cx="6908799" cy="523220"/>
          </a:xfrm>
          <a:prstGeom prst="rect">
            <a:avLst/>
          </a:prstGeom>
          <a:noFill/>
        </p:spPr>
        <p:txBody>
          <a:bodyPr wrap="square" rtlCol="0">
            <a:spAutoFit/>
          </a:bodyPr>
          <a:lstStyle/>
          <a:p>
            <a:pPr algn="ctr"/>
            <a:r>
              <a:rPr lang="en-GB" sz="2800" b="1" dirty="0">
                <a:solidFill>
                  <a:schemeClr val="accent5">
                    <a:lumMod val="50000"/>
                  </a:schemeClr>
                </a:solidFill>
                <a:latin typeface="Arial" panose="020B0604020202020204" pitchFamily="34" charset="0"/>
                <a:ea typeface="ＭＳ Ｐゴシック" charset="0"/>
                <a:cs typeface="Arial" panose="020B0604020202020204" pitchFamily="34" charset="0"/>
              </a:rPr>
              <a:t>Over 70 Community Partners</a:t>
            </a:r>
            <a:endParaRPr lang="en-GB" sz="2800" dirty="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650628" y="212449"/>
            <a:ext cx="2434831" cy="18261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2667" y="1462773"/>
            <a:ext cx="6919169" cy="5173006"/>
          </a:xfrm>
          <a:prstGeom prst="rect">
            <a:avLst/>
          </a:prstGeom>
        </p:spPr>
      </p:pic>
      <p:pic>
        <p:nvPicPr>
          <p:cNvPr id="14" name="Picture 1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5400000">
            <a:off x="10465827" y="3657988"/>
            <a:ext cx="1889283" cy="14169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228287" y="4513848"/>
            <a:ext cx="1585654" cy="18795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46541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72346"/>
          </a:xfrm>
          <a:prstGeom prst="rect">
            <a:avLst/>
          </a:prstGeom>
        </p:spPr>
      </p:pic>
      <p:sp>
        <p:nvSpPr>
          <p:cNvPr id="6" name="TextBox 5"/>
          <p:cNvSpPr txBox="1"/>
          <p:nvPr/>
        </p:nvSpPr>
        <p:spPr>
          <a:xfrm>
            <a:off x="366889" y="90318"/>
            <a:ext cx="11779955" cy="954107"/>
          </a:xfrm>
          <a:prstGeom prst="rect">
            <a:avLst/>
          </a:prstGeom>
          <a:noFill/>
        </p:spPr>
        <p:txBody>
          <a:bodyPr wrap="square" lIns="91440" tIns="45720" rIns="91440" bIns="45720" rtlCol="0" anchor="t">
            <a:spAutoFit/>
          </a:bodyPr>
          <a:lstStyle/>
          <a:p>
            <a:pPr algn="ctr"/>
            <a:r>
              <a:rPr lang="en-GB" sz="2800" b="1" dirty="0">
                <a:solidFill>
                  <a:schemeClr val="accent5">
                    <a:lumMod val="50000"/>
                  </a:schemeClr>
                </a:solidFill>
                <a:latin typeface="Arial"/>
                <a:ea typeface="ＭＳ Ｐゴシック"/>
                <a:cs typeface="Arial"/>
              </a:rPr>
              <a:t>Targeted Public Health Promotions Campaigns &amp; Social Media</a:t>
            </a:r>
            <a:endParaRPr lang="en-US" dirty="0">
              <a:solidFill>
                <a:schemeClr val="accent5">
                  <a:lumMod val="50000"/>
                </a:schemeClr>
              </a:solidFill>
            </a:endParaRPr>
          </a:p>
          <a:p>
            <a:endParaRPr lang="en-GB" sz="2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023" y="722157"/>
            <a:ext cx="2769097" cy="3922888"/>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6949" y="3262699"/>
            <a:ext cx="2728737" cy="3860592"/>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93552" y="722157"/>
            <a:ext cx="3007297" cy="4254580"/>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81818" y="2728659"/>
            <a:ext cx="2838062" cy="4015155"/>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36719" y="722157"/>
            <a:ext cx="3610125" cy="5254893"/>
          </a:xfrm>
          <a:prstGeom prst="rect">
            <a:avLst/>
          </a:prstGeom>
        </p:spPr>
      </p:pic>
    </p:spTree>
    <p:extLst>
      <p:ext uri="{BB962C8B-B14F-4D97-AF65-F5344CB8AC3E}">
        <p14:creationId xmlns:p14="http://schemas.microsoft.com/office/powerpoint/2010/main" val="1664492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5" y="0"/>
            <a:ext cx="10515600" cy="1325563"/>
          </a:xfrm>
        </p:spPr>
        <p:txBody>
          <a:bodyPr/>
          <a:lstStyle/>
          <a:p>
            <a:r>
              <a:rPr lang="en-GB" dirty="0">
                <a:solidFill>
                  <a:srgbClr val="0070C0"/>
                </a:solidFill>
                <a:latin typeface="Arial" pitchFamily="34" charset="0"/>
                <a:cs typeface="Arial" pitchFamily="34" charset="0"/>
              </a:rPr>
              <a:t>What?</a:t>
            </a:r>
          </a:p>
        </p:txBody>
      </p:sp>
      <p:sp>
        <p:nvSpPr>
          <p:cNvPr id="3" name="Content Placeholder 2"/>
          <p:cNvSpPr>
            <a:spLocks noGrp="1"/>
          </p:cNvSpPr>
          <p:nvPr>
            <p:ph idx="1"/>
          </p:nvPr>
        </p:nvSpPr>
        <p:spPr>
          <a:xfrm>
            <a:off x="761198" y="1267959"/>
            <a:ext cx="10515600" cy="4935893"/>
          </a:xfrm>
        </p:spPr>
        <p:txBody>
          <a:bodyPr>
            <a:normAutofit lnSpcReduction="10000"/>
          </a:bodyPr>
          <a:lstStyle/>
          <a:p>
            <a:r>
              <a:rPr lang="en-GB" dirty="0">
                <a:solidFill>
                  <a:srgbClr val="0070C0"/>
                </a:solidFill>
                <a:latin typeface="Arial" pitchFamily="34" charset="0"/>
                <a:cs typeface="Arial" pitchFamily="34" charset="0"/>
              </a:rPr>
              <a:t>Maximise the health and wellbeing potentials of the available space</a:t>
            </a:r>
          </a:p>
          <a:p>
            <a:r>
              <a:rPr lang="en-GB" dirty="0">
                <a:solidFill>
                  <a:srgbClr val="0070C0"/>
                </a:solidFill>
                <a:latin typeface="Arial" pitchFamily="34" charset="0"/>
                <a:cs typeface="Arial" pitchFamily="34" charset="0"/>
              </a:rPr>
              <a:t>Social prescribing hub</a:t>
            </a:r>
          </a:p>
          <a:p>
            <a:r>
              <a:rPr lang="en-GB" dirty="0">
                <a:solidFill>
                  <a:srgbClr val="0070C0"/>
                </a:solidFill>
                <a:latin typeface="Arial" pitchFamily="34" charset="0"/>
                <a:cs typeface="Arial" pitchFamily="34" charset="0"/>
              </a:rPr>
              <a:t>Encouraging people outdoors</a:t>
            </a:r>
          </a:p>
          <a:p>
            <a:r>
              <a:rPr lang="en-GB" dirty="0">
                <a:solidFill>
                  <a:srgbClr val="0070C0"/>
                </a:solidFill>
                <a:latin typeface="Arial" pitchFamily="34" charset="0"/>
                <a:cs typeface="Arial" pitchFamily="34" charset="0"/>
              </a:rPr>
              <a:t>Outdoor clinical spaces</a:t>
            </a:r>
          </a:p>
          <a:p>
            <a:r>
              <a:rPr lang="en-GB" dirty="0">
                <a:solidFill>
                  <a:srgbClr val="0070C0"/>
                </a:solidFill>
                <a:latin typeface="Arial" pitchFamily="34" charset="0"/>
                <a:cs typeface="Arial" pitchFamily="34" charset="0"/>
              </a:rPr>
              <a:t>Link inside to the outside</a:t>
            </a:r>
          </a:p>
          <a:p>
            <a:r>
              <a:rPr lang="en-GB" dirty="0">
                <a:solidFill>
                  <a:srgbClr val="0070C0"/>
                </a:solidFill>
                <a:latin typeface="Arial" pitchFamily="34" charset="0"/>
                <a:cs typeface="Arial" pitchFamily="34" charset="0"/>
              </a:rPr>
              <a:t>Provide indoor and outdoor venues</a:t>
            </a:r>
          </a:p>
          <a:p>
            <a:r>
              <a:rPr lang="en-GB" dirty="0">
                <a:solidFill>
                  <a:srgbClr val="0070C0"/>
                </a:solidFill>
                <a:latin typeface="Arial" pitchFamily="34" charset="0"/>
                <a:cs typeface="Arial" pitchFamily="34" charset="0"/>
              </a:rPr>
              <a:t>Underpinned by</a:t>
            </a:r>
          </a:p>
          <a:p>
            <a:pPr lvl="1"/>
            <a:r>
              <a:rPr lang="en-GB" dirty="0">
                <a:solidFill>
                  <a:srgbClr val="0070C0"/>
                </a:solidFill>
                <a:latin typeface="Arial" pitchFamily="34" charset="0"/>
                <a:cs typeface="Arial" pitchFamily="34" charset="0"/>
              </a:rPr>
              <a:t>increase biodiversity </a:t>
            </a:r>
          </a:p>
          <a:p>
            <a:pPr lvl="1"/>
            <a:r>
              <a:rPr lang="en-GB" dirty="0">
                <a:solidFill>
                  <a:srgbClr val="0070C0"/>
                </a:solidFill>
                <a:latin typeface="Arial" pitchFamily="34" charset="0"/>
                <a:cs typeface="Arial" pitchFamily="34" charset="0"/>
              </a:rPr>
              <a:t>circular economy </a:t>
            </a:r>
          </a:p>
          <a:p>
            <a:pPr lvl="1"/>
            <a:r>
              <a:rPr lang="en-GB" dirty="0">
                <a:solidFill>
                  <a:srgbClr val="0070C0"/>
                </a:solidFill>
                <a:latin typeface="Arial" pitchFamily="34" charset="0"/>
                <a:cs typeface="Arial" pitchFamily="34" charset="0"/>
              </a:rPr>
              <a:t>accessibility</a:t>
            </a:r>
          </a:p>
          <a:p>
            <a:pPr lvl="1"/>
            <a:endParaRPr lang="en-GB" dirty="0">
              <a:solidFill>
                <a:srgbClr val="0070C0"/>
              </a:solidFill>
              <a:latin typeface="Arial" pitchFamily="34" charset="0"/>
              <a:cs typeface="Arial" pitchFamily="34" charset="0"/>
            </a:endParaRPr>
          </a:p>
          <a:p>
            <a:endParaRPr lang="en-GB" dirty="0">
              <a:solidFill>
                <a:srgbClr val="0070C0"/>
              </a:solidFill>
              <a:latin typeface="Arial" pitchFamily="34" charset="0"/>
              <a:cs typeface="Arial" pitchFamily="34" charset="0"/>
            </a:endParaRPr>
          </a:p>
          <a:p>
            <a:endParaRPr lang="en-GB" dirty="0">
              <a:solidFill>
                <a:srgbClr val="0070C0"/>
              </a:solidFill>
              <a:latin typeface="Arial" pitchFamily="34" charset="0"/>
              <a:cs typeface="Arial" pitchFamily="34" charset="0"/>
            </a:endParaRPr>
          </a:p>
          <a:p>
            <a:endParaRPr lang="en-GB" dirty="0">
              <a:solidFill>
                <a:srgbClr val="0070C0"/>
              </a:solidFill>
              <a:latin typeface="Arial" pitchFamily="34" charset="0"/>
              <a:cs typeface="Arial" pitchFamily="34" charset="0"/>
            </a:endParaRPr>
          </a:p>
          <a:p>
            <a:pPr>
              <a:buNone/>
            </a:pPr>
            <a:endParaRPr lang="en-GB" dirty="0"/>
          </a:p>
        </p:txBody>
      </p:sp>
      <p:pic>
        <p:nvPicPr>
          <p:cNvPr id="6" name="Picture 5"/>
          <p:cNvPicPr/>
          <p:nvPr/>
        </p:nvPicPr>
        <p:blipFill>
          <a:blip r:embed="rId3" cstate="email">
            <a:extLst>
              <a:ext uri="{28A0092B-C50C-407E-A947-70E740481C1C}">
                <a14:useLocalDpi xmlns:a14="http://schemas.microsoft.com/office/drawing/2010/main"/>
              </a:ext>
            </a:extLst>
          </a:blip>
          <a:srcRect/>
          <a:stretch>
            <a:fillRect/>
          </a:stretch>
        </p:blipFill>
        <p:spPr bwMode="auto">
          <a:xfrm>
            <a:off x="6794500" y="2413000"/>
            <a:ext cx="5397500" cy="4445000"/>
          </a:xfrm>
          <a:prstGeom prst="rect">
            <a:avLst/>
          </a:prstGeom>
          <a:noFill/>
          <a:ln w="9525">
            <a:noFill/>
            <a:miter lim="800000"/>
            <a:headEnd/>
            <a:tailEnd/>
          </a:ln>
        </p:spPr>
      </p:pic>
      <p:sp>
        <p:nvSpPr>
          <p:cNvPr id="7" name="Rectangle 6"/>
          <p:cNvSpPr/>
          <p:nvPr/>
        </p:nvSpPr>
        <p:spPr>
          <a:xfrm>
            <a:off x="10629900" y="165100"/>
            <a:ext cx="1308100" cy="9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219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dissolve">
                                      <p:cBhvr>
                                        <p:cTn id="35" dur="500"/>
                                        <p:tgtEl>
                                          <p:spTgt spid="3">
                                            <p:txEl>
                                              <p:pRg st="6" end="6"/>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dissolve">
                                      <p:cBhvr>
                                        <p:cTn id="38" dur="500"/>
                                        <p:tgtEl>
                                          <p:spTgt spid="3">
                                            <p:txEl>
                                              <p:pRg st="7" end="7"/>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dissolve">
                                      <p:cBhvr>
                                        <p:cTn id="41" dur="500"/>
                                        <p:tgtEl>
                                          <p:spTgt spid="3">
                                            <p:txEl>
                                              <p:pRg st="8" end="8"/>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dissolve">
                                      <p:cBhvr>
                                        <p:cTn id="4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4346"/>
            <a:ext cx="12192000" cy="6872346"/>
          </a:xfrm>
          <a:prstGeom prst="rect">
            <a:avLst/>
          </a:prstGeom>
        </p:spPr>
      </p:pic>
      <p:sp>
        <p:nvSpPr>
          <p:cNvPr id="6" name="TextBox 5"/>
          <p:cNvSpPr txBox="1"/>
          <p:nvPr/>
        </p:nvSpPr>
        <p:spPr>
          <a:xfrm>
            <a:off x="2160425" y="115065"/>
            <a:ext cx="6908799" cy="523220"/>
          </a:xfrm>
          <a:prstGeom prst="rect">
            <a:avLst/>
          </a:prstGeom>
          <a:noFill/>
        </p:spPr>
        <p:txBody>
          <a:bodyPr wrap="square" rtlCol="0">
            <a:spAutoFit/>
          </a:bodyPr>
          <a:lstStyle/>
          <a:p>
            <a:pPr algn="ctr"/>
            <a:r>
              <a:rPr lang="en-GB" sz="2800" b="1" dirty="0">
                <a:solidFill>
                  <a:schemeClr val="accent5">
                    <a:lumMod val="50000"/>
                  </a:schemeClr>
                </a:solidFill>
                <a:latin typeface="Arial" panose="020B0604020202020204" pitchFamily="34" charset="0"/>
                <a:ea typeface="ＭＳ Ｐゴシック" charset="0"/>
                <a:cs typeface="Arial" panose="020B0604020202020204" pitchFamily="34" charset="0"/>
              </a:rPr>
              <a:t>Clinical Services at the Hub</a:t>
            </a:r>
          </a:p>
        </p:txBody>
      </p:sp>
      <p:sp>
        <p:nvSpPr>
          <p:cNvPr id="2" name="Oval 1"/>
          <p:cNvSpPr/>
          <p:nvPr/>
        </p:nvSpPr>
        <p:spPr>
          <a:xfrm>
            <a:off x="633663" y="1144337"/>
            <a:ext cx="1812758" cy="1614905"/>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accent6">
                  <a:lumMod val="75000"/>
                </a:schemeClr>
              </a:solidFill>
            </a:endParaRPr>
          </a:p>
        </p:txBody>
      </p:sp>
      <p:sp>
        <p:nvSpPr>
          <p:cNvPr id="10" name="Oval 9"/>
          <p:cNvSpPr/>
          <p:nvPr/>
        </p:nvSpPr>
        <p:spPr>
          <a:xfrm>
            <a:off x="4154971" y="1144336"/>
            <a:ext cx="1812758" cy="1614905"/>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accent5">
                  <a:lumMod val="75000"/>
                </a:schemeClr>
              </a:solidFill>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7927" y="2169476"/>
            <a:ext cx="546709" cy="511664"/>
          </a:xfrm>
          <a:prstGeom prst="rect">
            <a:avLst/>
          </a:prstGeom>
        </p:spPr>
      </p:pic>
      <p:sp>
        <p:nvSpPr>
          <p:cNvPr id="3" name="TextBox 2"/>
          <p:cNvSpPr txBox="1"/>
          <p:nvPr/>
        </p:nvSpPr>
        <p:spPr>
          <a:xfrm>
            <a:off x="4446336" y="1300243"/>
            <a:ext cx="1518653" cy="1200329"/>
          </a:xfrm>
          <a:prstGeom prst="rect">
            <a:avLst/>
          </a:prstGeom>
          <a:noFill/>
        </p:spPr>
        <p:txBody>
          <a:bodyPr wrap="square" rtlCol="0">
            <a:spAutoFit/>
          </a:bodyPr>
          <a:lstStyle/>
          <a:p>
            <a:r>
              <a:rPr lang="en-GB" b="1" dirty="0">
                <a:solidFill>
                  <a:schemeClr val="accent5">
                    <a:lumMod val="75000"/>
                  </a:schemeClr>
                </a:solidFill>
              </a:rPr>
              <a:t>Community Treatment &amp; Care (CTAC)</a:t>
            </a:r>
          </a:p>
          <a:p>
            <a:endParaRPr lang="en-GB" dirty="0"/>
          </a:p>
        </p:txBody>
      </p:sp>
      <p:pic>
        <p:nvPicPr>
          <p:cNvPr id="15" name="Picture 14"/>
          <p:cNvPicPr>
            <a:picLocks noChangeAspect="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313044" y="2008763"/>
            <a:ext cx="518252" cy="526861"/>
          </a:xfrm>
          <a:prstGeom prst="rect">
            <a:avLst/>
          </a:prstGeom>
        </p:spPr>
      </p:pic>
      <p:sp>
        <p:nvSpPr>
          <p:cNvPr id="4" name="Oval 3"/>
          <p:cNvSpPr/>
          <p:nvPr/>
        </p:nvSpPr>
        <p:spPr>
          <a:xfrm>
            <a:off x="299542" y="3117516"/>
            <a:ext cx="1240500" cy="133149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b="1" dirty="0"/>
              <a:t>Pre School Drop Ins</a:t>
            </a:r>
          </a:p>
        </p:txBody>
      </p:sp>
      <p:sp>
        <p:nvSpPr>
          <p:cNvPr id="16" name="Oval 15"/>
          <p:cNvSpPr/>
          <p:nvPr/>
        </p:nvSpPr>
        <p:spPr>
          <a:xfrm>
            <a:off x="1759372" y="3117515"/>
            <a:ext cx="1240500" cy="133149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b="1" dirty="0"/>
              <a:t>School Catch Ups</a:t>
            </a:r>
          </a:p>
        </p:txBody>
      </p:sp>
      <p:sp>
        <p:nvSpPr>
          <p:cNvPr id="19" name="Oval 18"/>
          <p:cNvSpPr/>
          <p:nvPr/>
        </p:nvSpPr>
        <p:spPr>
          <a:xfrm>
            <a:off x="259436" y="4606758"/>
            <a:ext cx="1240500" cy="133149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b="1" dirty="0"/>
              <a:t>Adult Routine &amp; Non Routine</a:t>
            </a:r>
          </a:p>
        </p:txBody>
      </p:sp>
      <p:sp>
        <p:nvSpPr>
          <p:cNvPr id="20" name="Oval 19"/>
          <p:cNvSpPr/>
          <p:nvPr/>
        </p:nvSpPr>
        <p:spPr>
          <a:xfrm>
            <a:off x="1759372" y="4606757"/>
            <a:ext cx="1240500" cy="133149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b="1" dirty="0"/>
              <a:t>Flu &amp; COVID</a:t>
            </a:r>
          </a:p>
        </p:txBody>
      </p:sp>
      <p:sp>
        <p:nvSpPr>
          <p:cNvPr id="21" name="Oval 20"/>
          <p:cNvSpPr/>
          <p:nvPr/>
        </p:nvSpPr>
        <p:spPr>
          <a:xfrm>
            <a:off x="3721768" y="3117515"/>
            <a:ext cx="1339514" cy="1331495"/>
          </a:xfrm>
          <a:prstGeom prst="ellipse">
            <a:avLst/>
          </a:prstGeom>
          <a:solidFill>
            <a:srgbClr val="0070C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b="1" dirty="0"/>
              <a:t>Blood </a:t>
            </a:r>
          </a:p>
          <a:p>
            <a:pPr algn="ctr"/>
            <a:r>
              <a:rPr lang="en-GB" b="1" dirty="0"/>
              <a:t>Tests</a:t>
            </a:r>
          </a:p>
        </p:txBody>
      </p:sp>
      <p:sp>
        <p:nvSpPr>
          <p:cNvPr id="22" name="Oval 21"/>
          <p:cNvSpPr/>
          <p:nvPr/>
        </p:nvSpPr>
        <p:spPr>
          <a:xfrm>
            <a:off x="5261941" y="3117515"/>
            <a:ext cx="1454353" cy="1331495"/>
          </a:xfrm>
          <a:prstGeom prst="ellipse">
            <a:avLst/>
          </a:prstGeom>
          <a:solidFill>
            <a:srgbClr val="0070C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b="1" dirty="0"/>
              <a:t>Vitamin B12</a:t>
            </a:r>
          </a:p>
          <a:p>
            <a:pPr algn="ctr"/>
            <a:r>
              <a:rPr lang="en-GB" sz="1600" b="1" dirty="0"/>
              <a:t>Injections</a:t>
            </a:r>
          </a:p>
        </p:txBody>
      </p:sp>
      <p:sp>
        <p:nvSpPr>
          <p:cNvPr id="23" name="Oval 22"/>
          <p:cNvSpPr/>
          <p:nvPr/>
        </p:nvSpPr>
        <p:spPr>
          <a:xfrm>
            <a:off x="4293937" y="4606756"/>
            <a:ext cx="1882274" cy="1331496"/>
          </a:xfrm>
          <a:prstGeom prst="ellipse">
            <a:avLst/>
          </a:prstGeom>
          <a:solidFill>
            <a:srgbClr val="0070C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b="1" dirty="0"/>
              <a:t>Chronic Disease  Management</a:t>
            </a:r>
          </a:p>
        </p:txBody>
      </p:sp>
      <p:sp>
        <p:nvSpPr>
          <p:cNvPr id="7" name="TextBox 6"/>
          <p:cNvSpPr txBox="1"/>
          <p:nvPr/>
        </p:nvSpPr>
        <p:spPr>
          <a:xfrm>
            <a:off x="778753" y="1591336"/>
            <a:ext cx="1600869" cy="677108"/>
          </a:xfrm>
          <a:prstGeom prst="rect">
            <a:avLst/>
          </a:prstGeom>
          <a:noFill/>
        </p:spPr>
        <p:txBody>
          <a:bodyPr wrap="square" rtlCol="0">
            <a:spAutoFit/>
          </a:bodyPr>
          <a:lstStyle/>
          <a:p>
            <a:r>
              <a:rPr lang="en-GB" sz="2000" b="1" dirty="0">
                <a:solidFill>
                  <a:schemeClr val="accent6">
                    <a:lumMod val="75000"/>
                  </a:schemeClr>
                </a:solidFill>
              </a:rPr>
              <a:t>Vaccinations</a:t>
            </a:r>
          </a:p>
          <a:p>
            <a:endParaRPr lang="en-GB" dirty="0"/>
          </a:p>
        </p:txBody>
      </p:sp>
      <p:sp>
        <p:nvSpPr>
          <p:cNvPr id="24" name="Oval 23"/>
          <p:cNvSpPr/>
          <p:nvPr/>
        </p:nvSpPr>
        <p:spPr>
          <a:xfrm>
            <a:off x="8808517" y="1144336"/>
            <a:ext cx="1812758" cy="1614905"/>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accent5">
                  <a:lumMod val="75000"/>
                </a:schemeClr>
              </a:solidFill>
            </a:endParaRPr>
          </a:p>
        </p:txBody>
      </p:sp>
      <p:sp>
        <p:nvSpPr>
          <p:cNvPr id="8" name="TextBox 7"/>
          <p:cNvSpPr txBox="1"/>
          <p:nvPr/>
        </p:nvSpPr>
        <p:spPr>
          <a:xfrm>
            <a:off x="9026358" y="1348863"/>
            <a:ext cx="1401010" cy="923330"/>
          </a:xfrm>
          <a:prstGeom prst="rect">
            <a:avLst/>
          </a:prstGeom>
          <a:noFill/>
        </p:spPr>
        <p:txBody>
          <a:bodyPr wrap="square" rtlCol="0">
            <a:spAutoFit/>
          </a:bodyPr>
          <a:lstStyle/>
          <a:p>
            <a:pPr algn="ctr"/>
            <a:r>
              <a:rPr lang="en-GB" b="1" dirty="0">
                <a:solidFill>
                  <a:schemeClr val="accent2">
                    <a:lumMod val="75000"/>
                  </a:schemeClr>
                </a:solidFill>
              </a:rPr>
              <a:t>Other Clinics &amp; Health Checks</a:t>
            </a:r>
          </a:p>
        </p:txBody>
      </p:sp>
      <p:pic>
        <p:nvPicPr>
          <p:cNvPr id="25" name="Picture 4" descr="Health promotion | SURE"/>
          <p:cNvPicPr>
            <a:picLocks noChangeAspect="1" noChangeArrowheads="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482259" y="2192671"/>
            <a:ext cx="465274" cy="465274"/>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p:cNvSpPr/>
          <p:nvPr/>
        </p:nvSpPr>
        <p:spPr>
          <a:xfrm>
            <a:off x="7487707" y="3081419"/>
            <a:ext cx="1511119" cy="1453149"/>
          </a:xfrm>
          <a:prstGeom prst="ellipse">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b="1" dirty="0"/>
              <a:t>Health Visitor Health Checks</a:t>
            </a:r>
          </a:p>
        </p:txBody>
      </p:sp>
      <p:sp>
        <p:nvSpPr>
          <p:cNvPr id="27" name="Oval 26"/>
          <p:cNvSpPr/>
          <p:nvPr/>
        </p:nvSpPr>
        <p:spPr>
          <a:xfrm>
            <a:off x="10140058" y="5240417"/>
            <a:ext cx="1637392" cy="1362164"/>
          </a:xfrm>
          <a:prstGeom prst="ellipse">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b="1" dirty="0"/>
              <a:t>Atrial Fibrillation Health Checks</a:t>
            </a:r>
          </a:p>
        </p:txBody>
      </p:sp>
      <p:sp>
        <p:nvSpPr>
          <p:cNvPr id="28" name="Oval 27"/>
          <p:cNvSpPr/>
          <p:nvPr/>
        </p:nvSpPr>
        <p:spPr>
          <a:xfrm>
            <a:off x="9099941" y="3060736"/>
            <a:ext cx="1521334" cy="1473832"/>
          </a:xfrm>
          <a:prstGeom prst="ellipse">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400" b="1" dirty="0"/>
              <a:t>Community Respiratory  Clinics</a:t>
            </a:r>
          </a:p>
        </p:txBody>
      </p:sp>
      <p:sp>
        <p:nvSpPr>
          <p:cNvPr id="29" name="Oval 28"/>
          <p:cNvSpPr/>
          <p:nvPr/>
        </p:nvSpPr>
        <p:spPr>
          <a:xfrm>
            <a:off x="10722390" y="3081419"/>
            <a:ext cx="1411574" cy="1405023"/>
          </a:xfrm>
          <a:prstGeom prst="ellipse">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b="1" dirty="0"/>
              <a:t>Spina Bifida Health Checks</a:t>
            </a:r>
          </a:p>
        </p:txBody>
      </p:sp>
      <p:sp>
        <p:nvSpPr>
          <p:cNvPr id="30" name="Oval 29"/>
          <p:cNvSpPr/>
          <p:nvPr/>
        </p:nvSpPr>
        <p:spPr>
          <a:xfrm>
            <a:off x="8213546" y="5202375"/>
            <a:ext cx="1526569" cy="1403685"/>
          </a:xfrm>
          <a:prstGeom prst="ellipse">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b="1" dirty="0"/>
              <a:t>Learning Disability Health Checks</a:t>
            </a:r>
          </a:p>
        </p:txBody>
      </p:sp>
      <p:sp>
        <p:nvSpPr>
          <p:cNvPr id="12" name="TextBox 11"/>
          <p:cNvSpPr txBox="1"/>
          <p:nvPr/>
        </p:nvSpPr>
        <p:spPr>
          <a:xfrm>
            <a:off x="9099941" y="4875380"/>
            <a:ext cx="2161738" cy="369332"/>
          </a:xfrm>
          <a:prstGeom prst="rect">
            <a:avLst/>
          </a:prstGeom>
          <a:noFill/>
        </p:spPr>
        <p:txBody>
          <a:bodyPr wrap="square" rtlCol="0">
            <a:spAutoFit/>
          </a:bodyPr>
          <a:lstStyle/>
          <a:p>
            <a:r>
              <a:rPr lang="en-GB" dirty="0"/>
              <a:t>Coming Soon….</a:t>
            </a:r>
          </a:p>
        </p:txBody>
      </p:sp>
    </p:spTree>
    <p:extLst>
      <p:ext uri="{BB962C8B-B14F-4D97-AF65-F5344CB8AC3E}">
        <p14:creationId xmlns:p14="http://schemas.microsoft.com/office/powerpoint/2010/main" val="37374824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423" y="-19103"/>
            <a:ext cx="12192000" cy="6872346"/>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9542" y="182874"/>
            <a:ext cx="1561341" cy="533404"/>
          </a:xfrm>
          <a:prstGeom prst="rect">
            <a:avLst/>
          </a:prstGeom>
        </p:spPr>
      </p:pic>
      <p:sp>
        <p:nvSpPr>
          <p:cNvPr id="11" name="TextBox 10"/>
          <p:cNvSpPr txBox="1"/>
          <p:nvPr/>
        </p:nvSpPr>
        <p:spPr>
          <a:xfrm>
            <a:off x="7534443" y="0"/>
            <a:ext cx="8781715" cy="70980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kern="1200" dirty="0">
                <a:solidFill>
                  <a:schemeClr val="tx1"/>
                </a:solidFill>
                <a:latin typeface="Calibri"/>
                <a:ea typeface="+mj-ea"/>
                <a:cs typeface="Calibri"/>
              </a:rPr>
              <a:t>Collaborative Working</a:t>
            </a:r>
          </a:p>
        </p:txBody>
      </p:sp>
      <p:sp>
        <p:nvSpPr>
          <p:cNvPr id="3" name="Rectangle 2"/>
          <p:cNvSpPr/>
          <p:nvPr/>
        </p:nvSpPr>
        <p:spPr>
          <a:xfrm>
            <a:off x="8047790" y="1430040"/>
            <a:ext cx="3812674" cy="41923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a:blip r:embed="rId5"/>
          <a:stretch>
            <a:fillRect/>
          </a:stretch>
        </p:blipFill>
        <p:spPr>
          <a:xfrm>
            <a:off x="8379931" y="1554927"/>
            <a:ext cx="3314700" cy="3733800"/>
          </a:xfrm>
          <a:prstGeom prst="rect">
            <a:avLst/>
          </a:prstGeom>
        </p:spPr>
      </p:pic>
      <p:pic>
        <p:nvPicPr>
          <p:cNvPr id="14" name="Picture 13"/>
          <p:cNvPicPr>
            <a:picLocks noChangeAspect="1"/>
          </p:cNvPicPr>
          <p:nvPr/>
        </p:nvPicPr>
        <p:blipFill rotWithShape="1">
          <a:blip r:embed="rId6" cstate="email">
            <a:extLst>
              <a:ext uri="{28A0092B-C50C-407E-A947-70E740481C1C}">
                <a14:useLocalDpi xmlns:a14="http://schemas.microsoft.com/office/drawing/2010/main"/>
              </a:ext>
            </a:extLst>
          </a:blip>
          <a:srcRect b="-1695"/>
          <a:stretch/>
        </p:blipFill>
        <p:spPr>
          <a:xfrm>
            <a:off x="252549" y="981272"/>
            <a:ext cx="3961857" cy="32378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546547" y="238240"/>
            <a:ext cx="2340650" cy="18632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193910" y="2358814"/>
            <a:ext cx="2333489" cy="18032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16"/>
          <p:cNvPicPr>
            <a:picLocks noChangeAspect="1"/>
          </p:cNvPicPr>
          <p:nvPr/>
        </p:nvPicPr>
        <p:blipFill rotWithShape="1">
          <a:blip r:embed="rId9" cstate="email">
            <a:extLst>
              <a:ext uri="{28A0092B-C50C-407E-A947-70E740481C1C}">
                <a14:useLocalDpi xmlns:a14="http://schemas.microsoft.com/office/drawing/2010/main"/>
              </a:ext>
            </a:extLst>
          </a:blip>
          <a:srcRect b="-6"/>
          <a:stretch/>
        </p:blipFill>
        <p:spPr>
          <a:xfrm>
            <a:off x="210296" y="4382695"/>
            <a:ext cx="2614547" cy="21486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Picture 17" descr="Two women sitting at a desk&#10;&#10;Description automatically generated">
            <a:extLst>
              <a:ext uri="{FF2B5EF4-FFF2-40B4-BE49-F238E27FC236}">
                <a16:creationId xmlns:a16="http://schemas.microsoft.com/office/drawing/2014/main" id="{16FF0946-91E2-9AE6-FA3F-D145A62C5379}"/>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t="-2266" b="-2588"/>
          <a:stretch/>
        </p:blipFill>
        <p:spPr>
          <a:xfrm>
            <a:off x="2898149" y="3467917"/>
            <a:ext cx="1983650" cy="18745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18" descr="A group of people holding medical items&#10;&#10;Description automatically generated">
            <a:extLst>
              <a:ext uri="{FF2B5EF4-FFF2-40B4-BE49-F238E27FC236}">
                <a16:creationId xmlns:a16="http://schemas.microsoft.com/office/drawing/2014/main" id="{56215BE7-9791-F02C-6225-4930A4396CCD}"/>
              </a:ext>
            </a:extLst>
          </p:cNvPr>
          <p:cNvPicPr>
            <a:picLocks noChangeAspect="1"/>
          </p:cNvPicPr>
          <p:nvPr/>
        </p:nvPicPr>
        <p:blipFill>
          <a:blip r:embed="rId11"/>
          <a:stretch>
            <a:fillRect/>
          </a:stretch>
        </p:blipFill>
        <p:spPr>
          <a:xfrm>
            <a:off x="5281069" y="4820357"/>
            <a:ext cx="2601494" cy="1799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048180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72346"/>
          </a:xfrm>
          <a:prstGeom prst="rect">
            <a:avLst/>
          </a:prstGeom>
        </p:spPr>
      </p:pic>
      <p:sp>
        <p:nvSpPr>
          <p:cNvPr id="6" name="TextBox 5"/>
          <p:cNvSpPr txBox="1"/>
          <p:nvPr/>
        </p:nvSpPr>
        <p:spPr>
          <a:xfrm>
            <a:off x="5514146" y="3222188"/>
            <a:ext cx="6908799" cy="954107"/>
          </a:xfrm>
          <a:prstGeom prst="rect">
            <a:avLst/>
          </a:prstGeom>
          <a:noFill/>
        </p:spPr>
        <p:txBody>
          <a:bodyPr wrap="square" rtlCol="0">
            <a:spAutoFit/>
          </a:bodyPr>
          <a:lstStyle/>
          <a:p>
            <a:pPr algn="ctr"/>
            <a:r>
              <a:rPr lang="en-GB" sz="2800" b="1" dirty="0">
                <a:solidFill>
                  <a:schemeClr val="accent5">
                    <a:lumMod val="50000"/>
                  </a:schemeClr>
                </a:solidFill>
                <a:latin typeface="Arial" panose="020B0604020202020204" pitchFamily="34" charset="0"/>
                <a:ea typeface="ＭＳ Ｐゴシック" charset="0"/>
                <a:cs typeface="Arial" panose="020B0604020202020204" pitchFamily="34" charset="0"/>
              </a:rPr>
              <a:t>Making Every </a:t>
            </a:r>
          </a:p>
          <a:p>
            <a:pPr algn="ctr"/>
            <a:r>
              <a:rPr lang="en-GB" sz="2800" b="1" dirty="0">
                <a:solidFill>
                  <a:schemeClr val="accent5">
                    <a:lumMod val="50000"/>
                  </a:schemeClr>
                </a:solidFill>
                <a:latin typeface="Arial" panose="020B0604020202020204" pitchFamily="34" charset="0"/>
                <a:ea typeface="ＭＳ Ｐゴシック" charset="0"/>
                <a:cs typeface="Arial" panose="020B0604020202020204" pitchFamily="34" charset="0"/>
              </a:rPr>
              <a:t>Opportunity Count (MEOC)</a:t>
            </a:r>
            <a:endParaRPr lang="en-GB" sz="28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542" y="182874"/>
            <a:ext cx="1561341" cy="533404"/>
          </a:xfrm>
          <a:prstGeom prst="rect">
            <a:avLst/>
          </a:prstGeom>
        </p:spPr>
      </p:pic>
      <p:pic>
        <p:nvPicPr>
          <p:cNvPr id="8" name="Picture 7" descr="C:\Users\Stuarh2\Desktop\MEOC\wordle 2.png"/>
          <p:cNvPicPr/>
          <p:nvPr/>
        </p:nvPicPr>
        <p:blipFill rotWithShape="1">
          <a:blip r:embed="rId4" cstate="email">
            <a:extLst>
              <a:ext uri="{28A0092B-C50C-407E-A947-70E740481C1C}">
                <a14:useLocalDpi xmlns:a14="http://schemas.microsoft.com/office/drawing/2010/main"/>
              </a:ext>
            </a:extLst>
          </a:blip>
          <a:srcRect b="-2"/>
          <a:stretch/>
        </p:blipFill>
        <p:spPr bwMode="auto">
          <a:xfrm>
            <a:off x="0" y="620295"/>
            <a:ext cx="2907961" cy="3684337"/>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a:noFill/>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67287" y="619217"/>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spTree>
    <p:extLst>
      <p:ext uri="{BB962C8B-B14F-4D97-AF65-F5344CB8AC3E}">
        <p14:creationId xmlns:p14="http://schemas.microsoft.com/office/powerpoint/2010/main" val="41126602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72346"/>
          </a:xfrm>
          <a:prstGeom prst="rect">
            <a:avLst/>
          </a:prstGeom>
        </p:spPr>
      </p:pic>
      <p:sp>
        <p:nvSpPr>
          <p:cNvPr id="6" name="TextBox 5"/>
          <p:cNvSpPr txBox="1"/>
          <p:nvPr/>
        </p:nvSpPr>
        <p:spPr>
          <a:xfrm>
            <a:off x="1792378" y="182874"/>
            <a:ext cx="10239201" cy="954107"/>
          </a:xfrm>
          <a:prstGeom prst="rect">
            <a:avLst/>
          </a:prstGeom>
          <a:noFill/>
        </p:spPr>
        <p:txBody>
          <a:bodyPr wrap="square" rtlCol="0">
            <a:spAutoFit/>
          </a:bodyPr>
          <a:lstStyle/>
          <a:p>
            <a:pPr algn="ctr"/>
            <a:r>
              <a:rPr lang="en-GB" sz="2800" b="1" dirty="0">
                <a:solidFill>
                  <a:schemeClr val="accent5">
                    <a:lumMod val="50000"/>
                  </a:schemeClr>
                </a:solidFill>
                <a:latin typeface="Arial" panose="020B0604020202020204" pitchFamily="34" charset="0"/>
                <a:ea typeface="ＭＳ Ｐゴシック" charset="0"/>
                <a:cs typeface="Arial" panose="020B0604020202020204" pitchFamily="34" charset="0"/>
              </a:rPr>
              <a:t>Making Every </a:t>
            </a:r>
          </a:p>
          <a:p>
            <a:pPr algn="ctr"/>
            <a:r>
              <a:rPr lang="en-GB" sz="2800" b="1" dirty="0">
                <a:solidFill>
                  <a:schemeClr val="accent5">
                    <a:lumMod val="50000"/>
                  </a:schemeClr>
                </a:solidFill>
                <a:latin typeface="Arial" panose="020B0604020202020204" pitchFamily="34" charset="0"/>
                <a:ea typeface="ＭＳ Ｐゴシック" charset="0"/>
                <a:cs typeface="Arial" panose="020B0604020202020204" pitchFamily="34" charset="0"/>
              </a:rPr>
              <a:t>Opportunity Count (MEOC) – 6 Week Period</a:t>
            </a:r>
            <a:endParaRPr lang="en-GB" sz="28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9542" y="182874"/>
            <a:ext cx="1561341" cy="533404"/>
          </a:xfrm>
          <a:prstGeom prst="rect">
            <a:avLst/>
          </a:prstGeom>
        </p:spPr>
      </p:pic>
      <p:pic>
        <p:nvPicPr>
          <p:cNvPr id="7" name="Picture 6"/>
          <p:cNvPicPr/>
          <p:nvPr/>
        </p:nvPicPr>
        <p:blipFill>
          <a:blip r:embed="rId5" cstate="email">
            <a:extLst>
              <a:ext uri="{28A0092B-C50C-407E-A947-70E740481C1C}">
                <a14:useLocalDpi xmlns:a14="http://schemas.microsoft.com/office/drawing/2010/main"/>
              </a:ext>
            </a:extLst>
          </a:blip>
          <a:srcRect/>
          <a:stretch>
            <a:fillRect/>
          </a:stretch>
        </p:blipFill>
        <p:spPr bwMode="auto">
          <a:xfrm>
            <a:off x="417536" y="1828800"/>
            <a:ext cx="7865537" cy="4569555"/>
          </a:xfrm>
          <a:prstGeom prst="rect">
            <a:avLst/>
          </a:prstGeom>
          <a:noFill/>
          <a:ln>
            <a:noFill/>
          </a:ln>
        </p:spPr>
      </p:pic>
      <p:sp>
        <p:nvSpPr>
          <p:cNvPr id="10" name="Flowchart: Connector 9"/>
          <p:cNvSpPr/>
          <p:nvPr/>
        </p:nvSpPr>
        <p:spPr>
          <a:xfrm>
            <a:off x="8862705" y="5194788"/>
            <a:ext cx="2275864" cy="1366434"/>
          </a:xfrm>
          <a:prstGeom prst="flowChartConnector">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70C0"/>
                </a:solidFill>
                <a:latin typeface="Arial" panose="020B0604020202020204" pitchFamily="34" charset="0"/>
                <a:cs typeface="Arial" panose="020B0604020202020204" pitchFamily="34" charset="0"/>
              </a:rPr>
              <a:t>16% (244) </a:t>
            </a:r>
            <a:r>
              <a:rPr lang="en-GB" dirty="0">
                <a:solidFill>
                  <a:srgbClr val="0070C0"/>
                </a:solidFill>
                <a:latin typeface="Arial" panose="020B0604020202020204" pitchFamily="34" charset="0"/>
                <a:cs typeface="Arial" panose="020B0604020202020204" pitchFamily="34" charset="0"/>
              </a:rPr>
              <a:t>signposted to Services</a:t>
            </a:r>
          </a:p>
        </p:txBody>
      </p:sp>
      <p:sp>
        <p:nvSpPr>
          <p:cNvPr id="11" name="Flowchart: Connector 10"/>
          <p:cNvSpPr/>
          <p:nvPr/>
        </p:nvSpPr>
        <p:spPr>
          <a:xfrm>
            <a:off x="8862704" y="3323249"/>
            <a:ext cx="2275864" cy="1451951"/>
          </a:xfrm>
          <a:prstGeom prst="flowChartConnector">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70C0"/>
                </a:solidFill>
                <a:latin typeface="Arial" panose="020B0604020202020204" pitchFamily="34" charset="0"/>
                <a:cs typeface="Arial" panose="020B0604020202020204" pitchFamily="34" charset="0"/>
              </a:rPr>
              <a:t>40% (593)</a:t>
            </a:r>
          </a:p>
          <a:p>
            <a:pPr algn="ctr"/>
            <a:r>
              <a:rPr lang="en-GB" dirty="0">
                <a:solidFill>
                  <a:srgbClr val="0070C0"/>
                </a:solidFill>
                <a:latin typeface="Arial" panose="020B0604020202020204" pitchFamily="34" charset="0"/>
                <a:cs typeface="Arial" panose="020B0604020202020204" pitchFamily="34" charset="0"/>
              </a:rPr>
              <a:t> provided with Literature</a:t>
            </a:r>
          </a:p>
        </p:txBody>
      </p:sp>
      <p:sp>
        <p:nvSpPr>
          <p:cNvPr id="12" name="Flowchart: Connector 11"/>
          <p:cNvSpPr/>
          <p:nvPr/>
        </p:nvSpPr>
        <p:spPr>
          <a:xfrm>
            <a:off x="8826889" y="1556569"/>
            <a:ext cx="2347494" cy="1465872"/>
          </a:xfrm>
          <a:prstGeom prst="flowChartConnector">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70C0"/>
                </a:solidFill>
                <a:latin typeface="Arial" panose="020B0604020202020204" pitchFamily="34" charset="0"/>
                <a:cs typeface="Arial" panose="020B0604020202020204" pitchFamily="34" charset="0"/>
              </a:rPr>
              <a:t>1517</a:t>
            </a:r>
          </a:p>
          <a:p>
            <a:pPr algn="ctr"/>
            <a:r>
              <a:rPr lang="en-GB" dirty="0">
                <a:solidFill>
                  <a:srgbClr val="0070C0"/>
                </a:solidFill>
                <a:latin typeface="Arial" panose="020B0604020202020204" pitchFamily="34" charset="0"/>
                <a:cs typeface="Arial" panose="020B0604020202020204" pitchFamily="34" charset="0"/>
              </a:rPr>
              <a:t>MEOC</a:t>
            </a:r>
          </a:p>
          <a:p>
            <a:pPr algn="ctr"/>
            <a:r>
              <a:rPr lang="en-GB" dirty="0">
                <a:solidFill>
                  <a:srgbClr val="0070C0"/>
                </a:solidFill>
                <a:latin typeface="Arial" panose="020B0604020202020204" pitchFamily="34" charset="0"/>
                <a:cs typeface="Arial" panose="020B0604020202020204" pitchFamily="34" charset="0"/>
              </a:rPr>
              <a:t>Conversations</a:t>
            </a:r>
          </a:p>
        </p:txBody>
      </p:sp>
    </p:spTree>
    <p:extLst>
      <p:ext uri="{BB962C8B-B14F-4D97-AF65-F5344CB8AC3E}">
        <p14:creationId xmlns:p14="http://schemas.microsoft.com/office/powerpoint/2010/main" val="39587520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173"/>
            <a:ext cx="12192000" cy="6872346"/>
          </a:xfrm>
          <a:prstGeom prst="rect">
            <a:avLst/>
          </a:prstGeom>
        </p:spPr>
      </p:pic>
      <p:sp>
        <p:nvSpPr>
          <p:cNvPr id="6" name="TextBox 5"/>
          <p:cNvSpPr txBox="1"/>
          <p:nvPr/>
        </p:nvSpPr>
        <p:spPr>
          <a:xfrm>
            <a:off x="2148330" y="187636"/>
            <a:ext cx="8674703" cy="523220"/>
          </a:xfrm>
          <a:prstGeom prst="rect">
            <a:avLst/>
          </a:prstGeom>
          <a:noFill/>
        </p:spPr>
        <p:txBody>
          <a:bodyPr wrap="square" rtlCol="0">
            <a:spAutoFit/>
          </a:bodyPr>
          <a:lstStyle/>
          <a:p>
            <a:pPr algn="ctr"/>
            <a:r>
              <a:rPr lang="en-GB" sz="2800" b="1" dirty="0">
                <a:solidFill>
                  <a:schemeClr val="accent5">
                    <a:lumMod val="50000"/>
                  </a:schemeClr>
                </a:solidFill>
                <a:latin typeface="Arial" panose="020B0604020202020204" pitchFamily="34" charset="0"/>
                <a:ea typeface="ＭＳ Ｐゴシック" charset="0"/>
                <a:cs typeface="Arial" panose="020B0604020202020204" pitchFamily="34" charset="0"/>
              </a:rPr>
              <a:t>Getting the Best Start in Life – New Development</a:t>
            </a:r>
            <a:endParaRPr lang="en-GB" sz="28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9542" y="182874"/>
            <a:ext cx="1561341" cy="533404"/>
          </a:xfrm>
          <a:prstGeom prst="rect">
            <a:avLst/>
          </a:prstGeom>
        </p:spPr>
      </p:pic>
      <p:sp>
        <p:nvSpPr>
          <p:cNvPr id="11" name="TextBox 10"/>
          <p:cNvSpPr txBox="1"/>
          <p:nvPr/>
        </p:nvSpPr>
        <p:spPr>
          <a:xfrm>
            <a:off x="5366043" y="1069172"/>
            <a:ext cx="6801591" cy="5632311"/>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Summer Activity Clinics – Increase Uptake</a:t>
            </a:r>
          </a:p>
          <a:p>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Based on Pilot from Merseyside in 2018 to increase childhood vaccine uptake. </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Co-produced with Health, Social Care &amp; Voluntary Organisations</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Inviting Families and Children Outstanding Vaccine Schedules</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Children’s Activities</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Voluntary Organisations promoting support with Cost of Living, Income, Housing, Employability, Healthy Eating, Sport, Oral Health etc.</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To support Children having the best start in life and reducing Child poverty. </a:t>
            </a:r>
          </a:p>
        </p:txBody>
      </p: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86419" y="2288606"/>
            <a:ext cx="1259691" cy="478364"/>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21027" y="1419639"/>
            <a:ext cx="749513" cy="695976"/>
          </a:xfrm>
          <a:prstGeom prst="rect">
            <a:avLst/>
          </a:prstGeom>
        </p:spPr>
      </p:pic>
      <p:pic>
        <p:nvPicPr>
          <p:cNvPr id="15" name="Picture 14"/>
          <p:cNvPicPr>
            <a:picLocks noChangeAspect="1"/>
          </p:cNvPicPr>
          <p:nvPr/>
        </p:nvPicPr>
        <p:blipFill>
          <a:blip r:embed="rId7"/>
          <a:stretch>
            <a:fillRect/>
          </a:stretch>
        </p:blipFill>
        <p:spPr>
          <a:xfrm>
            <a:off x="133411" y="1522796"/>
            <a:ext cx="1123950" cy="666750"/>
          </a:xfrm>
          <a:prstGeom prst="rect">
            <a:avLst/>
          </a:prstGeom>
        </p:spPr>
      </p:pic>
      <p:pic>
        <p:nvPicPr>
          <p:cNvPr id="16" name="Picture 1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50747" y="1463091"/>
            <a:ext cx="1180948" cy="576848"/>
          </a:xfrm>
          <a:prstGeom prst="rect">
            <a:avLst/>
          </a:prstGeom>
        </p:spPr>
      </p:pic>
      <p:pic>
        <p:nvPicPr>
          <p:cNvPr id="17" name="Picture 4" descr="PEEP - Go Industrial"/>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887755" y="2337910"/>
            <a:ext cx="834795" cy="43084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38142" y="1419639"/>
            <a:ext cx="731824" cy="731824"/>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46110" y="2260041"/>
            <a:ext cx="876417" cy="474726"/>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1965" y="2185508"/>
            <a:ext cx="1026842" cy="684561"/>
          </a:xfrm>
          <a:prstGeom prst="rect">
            <a:avLst/>
          </a:prstGeom>
        </p:spPr>
      </p:pic>
      <p:pic>
        <p:nvPicPr>
          <p:cNvPr id="21" name="Picture 20" descr="Circle of smiling faces of children with heads together looking downwards">
            <a:extLst>
              <a:ext uri="{FF2B5EF4-FFF2-40B4-BE49-F238E27FC236}">
                <a16:creationId xmlns:a16="http://schemas.microsoft.com/office/drawing/2014/main" id="{032BDB87-3C05-12A8-C415-5350868F258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91405" y="2940421"/>
            <a:ext cx="4709410" cy="31669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404019" y="1463091"/>
            <a:ext cx="637061" cy="637061"/>
          </a:xfrm>
          <a:prstGeom prst="rect">
            <a:avLst/>
          </a:prstGeom>
        </p:spPr>
      </p:pic>
      <p:pic>
        <p:nvPicPr>
          <p:cNvPr id="23" name="Picture 2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02630" y="1049846"/>
            <a:ext cx="848391" cy="429565"/>
          </a:xfrm>
          <a:prstGeom prst="rect">
            <a:avLst/>
          </a:prstGeom>
        </p:spPr>
      </p:pic>
      <p:pic>
        <p:nvPicPr>
          <p:cNvPr id="24" name="Picture 23"/>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239674" y="1022932"/>
            <a:ext cx="911073" cy="382984"/>
          </a:xfrm>
          <a:prstGeom prst="rect">
            <a:avLst/>
          </a:prstGeom>
        </p:spPr>
      </p:pic>
    </p:spTree>
    <p:extLst>
      <p:ext uri="{BB962C8B-B14F-4D97-AF65-F5344CB8AC3E}">
        <p14:creationId xmlns:p14="http://schemas.microsoft.com/office/powerpoint/2010/main" val="41160731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72346"/>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9542" y="182874"/>
            <a:ext cx="1561341" cy="533404"/>
          </a:xfrm>
          <a:prstGeom prst="rect">
            <a:avLst/>
          </a:prstGeom>
        </p:spPr>
      </p:pic>
      <p:sp>
        <p:nvSpPr>
          <p:cNvPr id="6" name="TextBox 5"/>
          <p:cNvSpPr txBox="1"/>
          <p:nvPr/>
        </p:nvSpPr>
        <p:spPr>
          <a:xfrm>
            <a:off x="817018" y="166243"/>
            <a:ext cx="10239201" cy="523220"/>
          </a:xfrm>
          <a:prstGeom prst="rect">
            <a:avLst/>
          </a:prstGeom>
          <a:noFill/>
        </p:spPr>
        <p:txBody>
          <a:bodyPr wrap="square" rtlCol="0">
            <a:spAutoFit/>
          </a:bodyPr>
          <a:lstStyle/>
          <a:p>
            <a:pPr algn="ctr"/>
            <a:r>
              <a:rPr lang="en-GB" sz="2800" b="1" dirty="0">
                <a:solidFill>
                  <a:schemeClr val="accent5">
                    <a:lumMod val="50000"/>
                  </a:schemeClr>
                </a:solidFill>
                <a:latin typeface="Arial" panose="020B0604020202020204" pitchFamily="34" charset="0"/>
                <a:ea typeface="ＭＳ Ｐゴシック" charset="0"/>
                <a:cs typeface="Arial" panose="020B0604020202020204" pitchFamily="34" charset="0"/>
              </a:rPr>
              <a:t>Practical Issues - Barriers &amp; Solutions</a:t>
            </a:r>
            <a:endParaRPr lang="en-GB" sz="2800" dirty="0">
              <a:latin typeface="Arial" panose="020B0604020202020204" pitchFamily="34" charset="0"/>
              <a:cs typeface="Arial" panose="020B0604020202020204" pitchFamily="34" charset="0"/>
            </a:endParaRPr>
          </a:p>
        </p:txBody>
      </p:sp>
      <p:sp>
        <p:nvSpPr>
          <p:cNvPr id="2" name="TextBox 1"/>
          <p:cNvSpPr txBox="1"/>
          <p:nvPr/>
        </p:nvSpPr>
        <p:spPr>
          <a:xfrm>
            <a:off x="2560319" y="1230284"/>
            <a:ext cx="9631681" cy="581697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800" dirty="0">
                <a:latin typeface="Arial"/>
                <a:cs typeface="Arial"/>
              </a:rPr>
              <a:t>Infection, prevention &amp; control (IP&amp;C) policies - Use of a non clinical Space for clinical activity</a:t>
            </a:r>
          </a:p>
          <a:p>
            <a:pPr marL="285750" indent="-285750">
              <a:buFont typeface="Arial" panose="020B0604020202020204" pitchFamily="34" charset="0"/>
              <a:buChar char="•"/>
            </a:pPr>
            <a:r>
              <a:rPr lang="en-GB" sz="2800" dirty="0">
                <a:latin typeface="Arial"/>
                <a:cs typeface="Arial"/>
              </a:rPr>
              <a:t>Timescales for change (Pre-COVID procedures)</a:t>
            </a:r>
          </a:p>
          <a:p>
            <a:pPr marL="285750" indent="-285750">
              <a:buFont typeface="Arial" panose="020B0604020202020204" pitchFamily="34" charset="0"/>
              <a:buChar char="•"/>
            </a:pPr>
            <a:r>
              <a:rPr lang="en-GB" sz="2800" dirty="0">
                <a:latin typeface="Arial"/>
                <a:cs typeface="Arial"/>
              </a:rPr>
              <a:t>Timeframe to plan and engage – Initial lease 1 Year</a:t>
            </a:r>
          </a:p>
          <a:p>
            <a:pPr marL="285750" indent="-285750">
              <a:buFont typeface="Arial" panose="020B0604020202020204" pitchFamily="34" charset="0"/>
              <a:buChar char="•"/>
            </a:pPr>
            <a:r>
              <a:rPr lang="en-GB" sz="2800" dirty="0">
                <a:latin typeface="Arial"/>
                <a:cs typeface="Arial"/>
              </a:rPr>
              <a:t>Resistance to Change</a:t>
            </a:r>
          </a:p>
          <a:p>
            <a:pPr marL="285750" indent="-285750">
              <a:buFont typeface="Arial" panose="020B0604020202020204" pitchFamily="34" charset="0"/>
              <a:buChar char="•"/>
            </a:pPr>
            <a:r>
              <a:rPr lang="en-GB" sz="2800" dirty="0">
                <a:latin typeface="Arial"/>
                <a:cs typeface="Arial"/>
              </a:rPr>
              <a:t>Communication &amp; Promotion – Not everyone uses Social Media</a:t>
            </a:r>
          </a:p>
          <a:p>
            <a:pPr marL="285750" indent="-285750">
              <a:buFont typeface="Arial" panose="020B0604020202020204" pitchFamily="34" charset="0"/>
              <a:buChar char="•"/>
            </a:pPr>
            <a:r>
              <a:rPr lang="en-GB" sz="2800" dirty="0">
                <a:latin typeface="Arial"/>
                <a:cs typeface="Arial"/>
              </a:rPr>
              <a:t>Services capacity to engage</a:t>
            </a:r>
          </a:p>
          <a:p>
            <a:pPr marL="285750" indent="-285750">
              <a:buFont typeface="Arial" panose="020B0604020202020204" pitchFamily="34" charset="0"/>
              <a:buChar char="•"/>
            </a:pPr>
            <a:r>
              <a:rPr lang="en-GB" sz="2800" dirty="0">
                <a:latin typeface="Arial"/>
                <a:cs typeface="Arial"/>
              </a:rPr>
              <a:t>Car parking charges </a:t>
            </a:r>
            <a:endParaRPr lang="en-GB"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800" dirty="0">
                <a:latin typeface="Arial"/>
                <a:cs typeface="Arial"/>
              </a:rPr>
              <a:t>Open plan environment – Noise Reduction</a:t>
            </a:r>
          </a:p>
          <a:p>
            <a:pPr marL="285750" indent="-285750">
              <a:buFont typeface="Arial" panose="020B0604020202020204" pitchFamily="34" charset="0"/>
              <a:buChar char="•"/>
            </a:pPr>
            <a:r>
              <a:rPr lang="en-GB" sz="2800" dirty="0">
                <a:latin typeface="Arial"/>
                <a:cs typeface="Arial"/>
              </a:rPr>
              <a:t>Volunteers</a:t>
            </a:r>
          </a:p>
          <a:p>
            <a:pPr marL="285750" indent="-285750">
              <a:buFont typeface="Arial" panose="020B0604020202020204" pitchFamily="34" charset="0"/>
              <a:buChar char="•"/>
            </a:pPr>
            <a:endParaRPr lang="en-GB" sz="2800" dirty="0">
              <a:latin typeface="Arial"/>
              <a:cs typeface="Arial"/>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4100" name="Picture 4" descr="Do You Know How You Set Up Barriers to What You Want? | Margaret Blain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9528" y="1108774"/>
            <a:ext cx="2341264" cy="2221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6362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72346"/>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9542" y="182874"/>
            <a:ext cx="1561341" cy="533404"/>
          </a:xfrm>
          <a:prstGeom prst="rect">
            <a:avLst/>
          </a:prstGeom>
        </p:spPr>
      </p:pic>
      <p:sp>
        <p:nvSpPr>
          <p:cNvPr id="7" name="TextBox 6"/>
          <p:cNvSpPr txBox="1"/>
          <p:nvPr/>
        </p:nvSpPr>
        <p:spPr>
          <a:xfrm>
            <a:off x="1792378" y="182874"/>
            <a:ext cx="10239201" cy="523220"/>
          </a:xfrm>
          <a:prstGeom prst="rect">
            <a:avLst/>
          </a:prstGeom>
          <a:noFill/>
        </p:spPr>
        <p:txBody>
          <a:bodyPr wrap="square" rtlCol="0">
            <a:spAutoFit/>
          </a:bodyPr>
          <a:lstStyle/>
          <a:p>
            <a:pPr algn="ctr"/>
            <a:r>
              <a:rPr lang="en-GB" sz="2800" b="1" dirty="0">
                <a:solidFill>
                  <a:schemeClr val="accent5">
                    <a:lumMod val="50000"/>
                  </a:schemeClr>
                </a:solidFill>
                <a:latin typeface="Arial" panose="020B0604020202020204" pitchFamily="34" charset="0"/>
                <a:ea typeface="ＭＳ Ｐゴシック" charset="0"/>
                <a:cs typeface="Arial" panose="020B0604020202020204" pitchFamily="34" charset="0"/>
              </a:rPr>
              <a:t>Service Provider Feedback</a:t>
            </a:r>
            <a:endParaRPr lang="en-GB" sz="2800" dirty="0">
              <a:latin typeface="Arial" panose="020B0604020202020204" pitchFamily="34" charset="0"/>
              <a:cs typeface="Arial" panose="020B0604020202020204" pitchFamily="34" charset="0"/>
            </a:endParaRPr>
          </a:p>
        </p:txBody>
      </p:sp>
      <p:pic>
        <p:nvPicPr>
          <p:cNvPr id="15" name="Picture 14" descr="A diagram of service provider feedback&#10;&#10;Description automatically generated">
            <a:extLst>
              <a:ext uri="{FF2B5EF4-FFF2-40B4-BE49-F238E27FC236}">
                <a16:creationId xmlns:a16="http://schemas.microsoft.com/office/drawing/2014/main" id="{15163902-5F33-461E-3CCB-9311CC6E4134}"/>
              </a:ext>
            </a:extLst>
          </p:cNvPr>
          <p:cNvPicPr>
            <a:picLocks noChangeAspect="1"/>
          </p:cNvPicPr>
          <p:nvPr/>
        </p:nvPicPr>
        <p:blipFill>
          <a:blip r:embed="rId5"/>
          <a:stretch>
            <a:fillRect/>
          </a:stretch>
        </p:blipFill>
        <p:spPr>
          <a:xfrm>
            <a:off x="300645" y="1062974"/>
            <a:ext cx="11601126" cy="5507522"/>
          </a:xfrm>
          <a:prstGeom prst="rect">
            <a:avLst/>
          </a:prstGeom>
        </p:spPr>
      </p:pic>
    </p:spTree>
    <p:extLst>
      <p:ext uri="{BB962C8B-B14F-4D97-AF65-F5344CB8AC3E}">
        <p14:creationId xmlns:p14="http://schemas.microsoft.com/office/powerpoint/2010/main" val="301424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72346"/>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9542" y="182874"/>
            <a:ext cx="1561341" cy="533404"/>
          </a:xfrm>
          <a:prstGeom prst="rect">
            <a:avLst/>
          </a:prstGeom>
        </p:spPr>
      </p:pic>
      <p:sp>
        <p:nvSpPr>
          <p:cNvPr id="7" name="TextBox 6"/>
          <p:cNvSpPr txBox="1"/>
          <p:nvPr/>
        </p:nvSpPr>
        <p:spPr>
          <a:xfrm>
            <a:off x="1792378" y="182874"/>
            <a:ext cx="10239201" cy="523220"/>
          </a:xfrm>
          <a:prstGeom prst="rect">
            <a:avLst/>
          </a:prstGeom>
          <a:noFill/>
        </p:spPr>
        <p:txBody>
          <a:bodyPr wrap="square" rtlCol="0">
            <a:spAutoFit/>
          </a:bodyPr>
          <a:lstStyle/>
          <a:p>
            <a:pPr algn="ctr"/>
            <a:r>
              <a:rPr lang="en-GB" sz="2800" b="1" dirty="0">
                <a:solidFill>
                  <a:schemeClr val="accent5">
                    <a:lumMod val="50000"/>
                  </a:schemeClr>
                </a:solidFill>
                <a:latin typeface="Arial" panose="020B0604020202020204" pitchFamily="34" charset="0"/>
                <a:ea typeface="ＭＳ Ｐゴシック" charset="0"/>
                <a:cs typeface="Arial" panose="020B0604020202020204" pitchFamily="34" charset="0"/>
              </a:rPr>
              <a:t>Public Feedback</a:t>
            </a:r>
            <a:endParaRPr lang="en-GB" sz="2800" dirty="0">
              <a:latin typeface="Arial" panose="020B0604020202020204" pitchFamily="34" charset="0"/>
              <a:cs typeface="Arial" panose="020B0604020202020204" pitchFamily="34" charset="0"/>
            </a:endParaRPr>
          </a:p>
        </p:txBody>
      </p:sp>
      <p:pic>
        <p:nvPicPr>
          <p:cNvPr id="6" name="Picture 5" descr="A diagram of a public feedback&#10;&#10;Description automatically generated">
            <a:extLst>
              <a:ext uri="{FF2B5EF4-FFF2-40B4-BE49-F238E27FC236}">
                <a16:creationId xmlns:a16="http://schemas.microsoft.com/office/drawing/2014/main" id="{3E09216F-2DE5-6702-799C-53B462C3A6F7}"/>
              </a:ext>
            </a:extLst>
          </p:cNvPr>
          <p:cNvPicPr>
            <a:picLocks noChangeAspect="1"/>
          </p:cNvPicPr>
          <p:nvPr/>
        </p:nvPicPr>
        <p:blipFill>
          <a:blip r:embed="rId5"/>
          <a:stretch>
            <a:fillRect/>
          </a:stretch>
        </p:blipFill>
        <p:spPr>
          <a:xfrm>
            <a:off x="467015" y="1156293"/>
            <a:ext cx="11269507" cy="5351626"/>
          </a:xfrm>
          <a:prstGeom prst="rect">
            <a:avLst/>
          </a:prstGeom>
        </p:spPr>
      </p:pic>
    </p:spTree>
    <p:extLst>
      <p:ext uri="{BB962C8B-B14F-4D97-AF65-F5344CB8AC3E}">
        <p14:creationId xmlns:p14="http://schemas.microsoft.com/office/powerpoint/2010/main" val="33795349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191" y="0"/>
            <a:ext cx="12192000" cy="6872346"/>
          </a:xfrm>
          <a:prstGeom prst="rect">
            <a:avLst/>
          </a:prstGeom>
        </p:spPr>
      </p:pic>
      <p:sp>
        <p:nvSpPr>
          <p:cNvPr id="7" name="TextBox 6"/>
          <p:cNvSpPr txBox="1"/>
          <p:nvPr/>
        </p:nvSpPr>
        <p:spPr>
          <a:xfrm>
            <a:off x="1332407" y="223837"/>
            <a:ext cx="10239201" cy="523220"/>
          </a:xfrm>
          <a:prstGeom prst="rect">
            <a:avLst/>
          </a:prstGeom>
          <a:noFill/>
        </p:spPr>
        <p:txBody>
          <a:bodyPr wrap="square" rtlCol="0">
            <a:spAutoFit/>
          </a:bodyPr>
          <a:lstStyle/>
          <a:p>
            <a:pPr algn="ctr"/>
            <a:r>
              <a:rPr lang="en-GB" sz="2800" b="1" dirty="0">
                <a:solidFill>
                  <a:schemeClr val="accent5">
                    <a:lumMod val="50000"/>
                  </a:schemeClr>
                </a:solidFill>
                <a:latin typeface="Arial" panose="020B0604020202020204" pitchFamily="34" charset="0"/>
                <a:ea typeface="ＭＳ Ｐゴシック" charset="0"/>
                <a:cs typeface="Arial" panose="020B0604020202020204" pitchFamily="34" charset="0"/>
              </a:rPr>
              <a:t>Key Points from Evaluation</a:t>
            </a:r>
            <a:endParaRPr lang="en-GB" sz="2800" dirty="0">
              <a:latin typeface="Arial" panose="020B0604020202020204" pitchFamily="34" charset="0"/>
              <a:cs typeface="Arial" panose="020B0604020202020204" pitchFamily="34" charset="0"/>
            </a:endParaRPr>
          </a:p>
        </p:txBody>
      </p:sp>
      <p:pic>
        <p:nvPicPr>
          <p:cNvPr id="10" name="Picture 9" descr="A syringe with a needle&#10;&#10;Description automatically generated">
            <a:extLst>
              <a:ext uri="{FF2B5EF4-FFF2-40B4-BE49-F238E27FC236}">
                <a16:creationId xmlns:a16="http://schemas.microsoft.com/office/drawing/2014/main" id="{88F23A99-FD6A-7EDE-4DD8-C5CD06DCF7A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180" t="-2381" r="-2844" b="-2857"/>
          <a:stretch/>
        </p:blipFill>
        <p:spPr>
          <a:xfrm>
            <a:off x="140916" y="943789"/>
            <a:ext cx="1804261" cy="1809026"/>
          </a:xfrm>
          <a:prstGeom prst="rect">
            <a:avLst/>
          </a:prstGeom>
        </p:spPr>
      </p:pic>
      <p:pic>
        <p:nvPicPr>
          <p:cNvPr id="11" name="Picture 10" descr="A green and white circle with a thumb up symbol&#10;&#10;Description automatically generated">
            <a:extLst>
              <a:ext uri="{FF2B5EF4-FFF2-40B4-BE49-F238E27FC236}">
                <a16:creationId xmlns:a16="http://schemas.microsoft.com/office/drawing/2014/main" id="{5B045112-97F6-779E-F891-28228526099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444" t="-6220" b="478"/>
          <a:stretch/>
        </p:blipFill>
        <p:spPr>
          <a:xfrm>
            <a:off x="3379764" y="943789"/>
            <a:ext cx="1718555" cy="1809026"/>
          </a:xfrm>
          <a:prstGeom prst="rect">
            <a:avLst/>
          </a:prstGeom>
        </p:spPr>
      </p:pic>
      <p:pic>
        <p:nvPicPr>
          <p:cNvPr id="12" name="Picture 11" descr="A white circle with orange and black text&#10;&#10;Description automatically generated">
            <a:extLst>
              <a:ext uri="{FF2B5EF4-FFF2-40B4-BE49-F238E27FC236}">
                <a16:creationId xmlns:a16="http://schemas.microsoft.com/office/drawing/2014/main" id="{8CE43761-B6E6-1AE1-7C5D-35A0B5544D2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28" r="-4" b="-4"/>
          <a:stretch/>
        </p:blipFill>
        <p:spPr>
          <a:xfrm>
            <a:off x="7336967" y="1009227"/>
            <a:ext cx="1834071" cy="1754434"/>
          </a:xfrm>
          <a:prstGeom prst="rect">
            <a:avLst/>
          </a:prstGeom>
        </p:spPr>
      </p:pic>
      <p:pic>
        <p:nvPicPr>
          <p:cNvPr id="14" name="Picture 13" descr="A circular icon with text and a person with different symbols&#10;&#10;Description automatically generated">
            <a:extLst>
              <a:ext uri="{FF2B5EF4-FFF2-40B4-BE49-F238E27FC236}">
                <a16:creationId xmlns:a16="http://schemas.microsoft.com/office/drawing/2014/main" id="{4EE07C07-27CF-4852-6A98-938DFB40852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2011" t="-478" r="-1074"/>
          <a:stretch/>
        </p:blipFill>
        <p:spPr>
          <a:xfrm>
            <a:off x="9931196" y="998381"/>
            <a:ext cx="1816172" cy="1754434"/>
          </a:xfrm>
          <a:prstGeom prst="rect">
            <a:avLst/>
          </a:prstGeom>
        </p:spPr>
      </p:pic>
      <p:sp>
        <p:nvSpPr>
          <p:cNvPr id="17" name="Rounded Rectangle 16"/>
          <p:cNvSpPr/>
          <p:nvPr/>
        </p:nvSpPr>
        <p:spPr>
          <a:xfrm>
            <a:off x="4534577" y="2926346"/>
            <a:ext cx="2362355" cy="38626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4" descr="98-percent"/>
          <p:cNvPicPr>
            <a:picLocks noChangeAspect="1" noChangeArrowheads="1"/>
          </p:cNvPicPr>
          <p:nvPr/>
        </p:nvPicPr>
        <p:blipFill>
          <a:blip r:embed="rId8"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4669477" y="3141962"/>
            <a:ext cx="965266" cy="96526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594167" y="4156731"/>
            <a:ext cx="2302765" cy="2554545"/>
          </a:xfrm>
          <a:prstGeom prst="rect">
            <a:avLst/>
          </a:prstGeom>
          <a:noFill/>
        </p:spPr>
        <p:txBody>
          <a:bodyPr wrap="square" rtlCol="0">
            <a:spAutoFit/>
          </a:bodyPr>
          <a:lstStyle/>
          <a:p>
            <a:r>
              <a:rPr lang="en-GB" sz="1600" b="1" dirty="0">
                <a:solidFill>
                  <a:schemeClr val="accent6">
                    <a:lumMod val="75000"/>
                  </a:schemeClr>
                </a:solidFill>
                <a:latin typeface="Arial" panose="020B0604020202020204" pitchFamily="34" charset="0"/>
                <a:cs typeface="Arial" panose="020B0604020202020204" pitchFamily="34" charset="0"/>
              </a:rPr>
              <a:t>Public -</a:t>
            </a:r>
            <a:r>
              <a:rPr lang="en-GB" sz="1600" dirty="0">
                <a:solidFill>
                  <a:schemeClr val="accent6">
                    <a:lumMod val="75000"/>
                  </a:schemeClr>
                </a:solidFill>
                <a:latin typeface="Arial" panose="020B0604020202020204" pitchFamily="34" charset="0"/>
                <a:cs typeface="Arial" panose="020B0604020202020204" pitchFamily="34" charset="0"/>
              </a:rPr>
              <a:t> 98% were satisfied with service &amp; 98% felt location was accessible.</a:t>
            </a:r>
          </a:p>
          <a:p>
            <a:r>
              <a:rPr lang="en-GB" sz="1600" b="1" dirty="0">
                <a:solidFill>
                  <a:schemeClr val="accent6">
                    <a:lumMod val="75000"/>
                  </a:schemeClr>
                </a:solidFill>
                <a:latin typeface="Arial" panose="020B0604020202020204" pitchFamily="34" charset="0"/>
                <a:cs typeface="Arial" panose="020B0604020202020204" pitchFamily="34" charset="0"/>
              </a:rPr>
              <a:t>Providers – </a:t>
            </a:r>
            <a:r>
              <a:rPr lang="en-GB" sz="1600" dirty="0">
                <a:solidFill>
                  <a:schemeClr val="accent6">
                    <a:lumMod val="75000"/>
                  </a:schemeClr>
                </a:solidFill>
                <a:latin typeface="Arial" panose="020B0604020202020204" pitchFamily="34" charset="0"/>
                <a:cs typeface="Arial" panose="020B0604020202020204" pitchFamily="34" charset="0"/>
              </a:rPr>
              <a:t>reported 54% of people they engaged with at hub would not have contacted their service otherwise. </a:t>
            </a:r>
            <a:endParaRPr lang="en-GB" sz="1600" b="1" dirty="0">
              <a:solidFill>
                <a:schemeClr val="accent6">
                  <a:lumMod val="75000"/>
                </a:schemeClr>
              </a:solidFill>
              <a:latin typeface="Arial" panose="020B0604020202020204" pitchFamily="34" charset="0"/>
              <a:cs typeface="Arial" panose="020B0604020202020204" pitchFamily="34" charset="0"/>
            </a:endParaRPr>
          </a:p>
        </p:txBody>
      </p:sp>
      <p:sp>
        <p:nvSpPr>
          <p:cNvPr id="27" name="Rounded Rectangle 26"/>
          <p:cNvSpPr/>
          <p:nvPr/>
        </p:nvSpPr>
        <p:spPr>
          <a:xfrm>
            <a:off x="102124" y="3025832"/>
            <a:ext cx="1909556" cy="3763161"/>
          </a:xfrm>
          <a:prstGeom prst="round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1">
                    <a:lumMod val="75000"/>
                  </a:schemeClr>
                </a:solidFill>
                <a:latin typeface="Arial" panose="020B0604020202020204" pitchFamily="34" charset="0"/>
                <a:cs typeface="Arial" panose="020B0604020202020204" pitchFamily="34" charset="0"/>
              </a:rPr>
              <a:t>Focus on Early Intervention &amp; Prevention</a:t>
            </a:r>
          </a:p>
          <a:p>
            <a:pPr algn="ctr"/>
            <a:endParaRPr lang="en-GB" sz="1600" b="1" dirty="0">
              <a:solidFill>
                <a:schemeClr val="accent1">
                  <a:lumMod val="75000"/>
                </a:schemeClr>
              </a:solidFill>
              <a:latin typeface="Arial" panose="020B0604020202020204" pitchFamily="34" charset="0"/>
              <a:cs typeface="Arial" panose="020B0604020202020204" pitchFamily="34" charset="0"/>
            </a:endParaRPr>
          </a:p>
          <a:p>
            <a:pPr algn="ctr"/>
            <a:r>
              <a:rPr lang="en-GB" sz="1600" b="1" dirty="0">
                <a:solidFill>
                  <a:schemeClr val="accent1">
                    <a:lumMod val="75000"/>
                  </a:schemeClr>
                </a:solidFill>
                <a:latin typeface="Arial" panose="020B0604020202020204" pitchFamily="34" charset="0"/>
                <a:cs typeface="Arial" panose="020B0604020202020204" pitchFamily="34" charset="0"/>
              </a:rPr>
              <a:t>Community Space for Social Isolation &amp; loneliness.</a:t>
            </a:r>
          </a:p>
          <a:p>
            <a:pPr algn="ctr"/>
            <a:endParaRPr lang="en-GB" sz="1600" b="1" dirty="0">
              <a:solidFill>
                <a:schemeClr val="accent1">
                  <a:lumMod val="75000"/>
                </a:schemeClr>
              </a:solidFill>
              <a:latin typeface="Arial" panose="020B0604020202020204" pitchFamily="34" charset="0"/>
              <a:cs typeface="Arial" panose="020B0604020202020204" pitchFamily="34" charset="0"/>
            </a:endParaRPr>
          </a:p>
          <a:p>
            <a:pPr algn="ctr"/>
            <a:r>
              <a:rPr lang="en-GB" sz="1600" b="1" dirty="0">
                <a:solidFill>
                  <a:schemeClr val="accent1">
                    <a:lumMod val="75000"/>
                  </a:schemeClr>
                </a:solidFill>
                <a:latin typeface="Arial" panose="020B0604020202020204" pitchFamily="34" charset="0"/>
                <a:cs typeface="Arial" panose="020B0604020202020204" pitchFamily="34" charset="0"/>
              </a:rPr>
              <a:t>Making Every Opportunity Count</a:t>
            </a:r>
          </a:p>
          <a:p>
            <a:pPr algn="ctr"/>
            <a:endParaRPr lang="en-GB" dirty="0">
              <a:solidFill>
                <a:schemeClr val="accent1">
                  <a:lumMod val="75000"/>
                </a:schemeClr>
              </a:solidFill>
            </a:endParaRPr>
          </a:p>
        </p:txBody>
      </p:sp>
      <p:sp>
        <p:nvSpPr>
          <p:cNvPr id="28" name="Rounded Rectangle 27"/>
          <p:cNvSpPr/>
          <p:nvPr/>
        </p:nvSpPr>
        <p:spPr>
          <a:xfrm>
            <a:off x="2281946" y="2945265"/>
            <a:ext cx="2094808" cy="38626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6">
                    <a:lumMod val="75000"/>
                  </a:schemeClr>
                </a:solidFill>
              </a:rPr>
              <a:t>Cost Effective</a:t>
            </a:r>
          </a:p>
          <a:p>
            <a:pPr algn="ctr"/>
            <a:endParaRPr lang="en-GB" b="1" dirty="0">
              <a:solidFill>
                <a:schemeClr val="accent6">
                  <a:lumMod val="75000"/>
                </a:schemeClr>
              </a:solidFill>
            </a:endParaRPr>
          </a:p>
          <a:p>
            <a:pPr algn="ctr"/>
            <a:r>
              <a:rPr lang="en-GB" b="1" dirty="0">
                <a:solidFill>
                  <a:schemeClr val="accent6">
                    <a:lumMod val="75000"/>
                  </a:schemeClr>
                </a:solidFill>
              </a:rPr>
              <a:t>Multi-skilled workforce</a:t>
            </a:r>
          </a:p>
          <a:p>
            <a:pPr algn="ctr"/>
            <a:endParaRPr lang="en-GB" b="1" dirty="0">
              <a:solidFill>
                <a:schemeClr val="accent6">
                  <a:lumMod val="75000"/>
                </a:schemeClr>
              </a:solidFill>
            </a:endParaRPr>
          </a:p>
          <a:p>
            <a:pPr algn="ctr"/>
            <a:r>
              <a:rPr lang="en-GB" b="1" dirty="0">
                <a:solidFill>
                  <a:schemeClr val="accent6">
                    <a:lumMod val="75000"/>
                  </a:schemeClr>
                </a:solidFill>
              </a:rPr>
              <a:t>Co-located &amp; co-produced services</a:t>
            </a:r>
          </a:p>
          <a:p>
            <a:pPr algn="ctr"/>
            <a:endParaRPr lang="en-GB" b="1" dirty="0">
              <a:solidFill>
                <a:schemeClr val="accent6">
                  <a:lumMod val="75000"/>
                </a:schemeClr>
              </a:solidFill>
            </a:endParaRPr>
          </a:p>
          <a:p>
            <a:pPr algn="ctr"/>
            <a:r>
              <a:rPr lang="en-GB" b="1" dirty="0">
                <a:solidFill>
                  <a:schemeClr val="accent6">
                    <a:lumMod val="75000"/>
                  </a:schemeClr>
                </a:solidFill>
              </a:rPr>
              <a:t>Networking opportunities</a:t>
            </a:r>
          </a:p>
          <a:p>
            <a:pPr algn="ctr"/>
            <a:endParaRPr lang="en-GB" b="1" dirty="0">
              <a:solidFill>
                <a:schemeClr val="accent6">
                  <a:lumMod val="75000"/>
                </a:schemeClr>
              </a:solidFill>
            </a:endParaRPr>
          </a:p>
          <a:p>
            <a:pPr algn="ctr"/>
            <a:r>
              <a:rPr lang="en-GB" b="1" dirty="0">
                <a:solidFill>
                  <a:schemeClr val="accent6">
                    <a:lumMod val="75000"/>
                  </a:schemeClr>
                </a:solidFill>
              </a:rPr>
              <a:t>Environmental impact</a:t>
            </a:r>
          </a:p>
        </p:txBody>
      </p:sp>
      <p:pic>
        <p:nvPicPr>
          <p:cNvPr id="29" name="Picture 28"/>
          <p:cNvPicPr>
            <a:picLocks noChangeAspect="1"/>
          </p:cNvPicPr>
          <p:nvPr/>
        </p:nvPicPr>
        <p:blipFill>
          <a:blip r:embed="rId9"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792566" y="3064051"/>
            <a:ext cx="976133" cy="1014963"/>
          </a:xfrm>
          <a:prstGeom prst="rect">
            <a:avLst/>
          </a:prstGeom>
        </p:spPr>
      </p:pic>
      <p:sp>
        <p:nvSpPr>
          <p:cNvPr id="31" name="Rounded Rectangle 30"/>
          <p:cNvSpPr/>
          <p:nvPr/>
        </p:nvSpPr>
        <p:spPr>
          <a:xfrm>
            <a:off x="7223377" y="2922679"/>
            <a:ext cx="2094808" cy="3862647"/>
          </a:xfrm>
          <a:prstGeom prst="round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1600" dirty="0">
              <a:solidFill>
                <a:schemeClr val="accent2"/>
              </a:solidFill>
              <a:latin typeface="Arial" panose="020B0604020202020204" pitchFamily="34" charset="0"/>
              <a:cs typeface="Arial" panose="020B0604020202020204" pitchFamily="34" charset="0"/>
            </a:endParaRPr>
          </a:p>
          <a:p>
            <a:pPr algn="ctr"/>
            <a:r>
              <a:rPr lang="en-GB" sz="1600" b="1" dirty="0">
                <a:solidFill>
                  <a:schemeClr val="accent2"/>
                </a:solidFill>
                <a:latin typeface="Arial" panose="020B0604020202020204" pitchFamily="34" charset="0"/>
                <a:cs typeface="Arial" panose="020B0604020202020204" pitchFamily="34" charset="0"/>
              </a:rPr>
              <a:t>Accessible</a:t>
            </a:r>
          </a:p>
          <a:p>
            <a:pPr algn="ctr"/>
            <a:endParaRPr lang="en-GB" sz="1600" b="1" dirty="0">
              <a:solidFill>
                <a:schemeClr val="accent2"/>
              </a:solidFill>
              <a:latin typeface="Arial" panose="020B0604020202020204" pitchFamily="34" charset="0"/>
              <a:cs typeface="Arial" panose="020B0604020202020204" pitchFamily="34" charset="0"/>
            </a:endParaRPr>
          </a:p>
          <a:p>
            <a:pPr algn="ctr"/>
            <a:r>
              <a:rPr lang="en-GB" sz="1600" b="1" dirty="0">
                <a:solidFill>
                  <a:schemeClr val="accent2"/>
                </a:solidFill>
                <a:latin typeface="Arial" panose="020B0604020202020204" pitchFamily="34" charset="0"/>
                <a:cs typeface="Arial" panose="020B0604020202020204" pitchFamily="34" charset="0"/>
              </a:rPr>
              <a:t>Supports Inclusivity offering access for everyone to receive the same support. </a:t>
            </a:r>
          </a:p>
          <a:p>
            <a:pPr algn="ctr"/>
            <a:endParaRPr lang="en-GB" sz="1600" b="1" dirty="0">
              <a:solidFill>
                <a:schemeClr val="accent2"/>
              </a:solidFill>
              <a:latin typeface="Arial" panose="020B0604020202020204" pitchFamily="34" charset="0"/>
              <a:cs typeface="Arial" panose="020B0604020202020204" pitchFamily="34" charset="0"/>
            </a:endParaRPr>
          </a:p>
          <a:p>
            <a:pPr algn="ctr"/>
            <a:r>
              <a:rPr lang="en-GB" sz="1600" b="1" dirty="0">
                <a:solidFill>
                  <a:schemeClr val="accent2"/>
                </a:solidFill>
                <a:latin typeface="Arial" panose="020B0604020202020204" pitchFamily="34" charset="0"/>
                <a:cs typeface="Arial" panose="020B0604020202020204" pitchFamily="34" charset="0"/>
              </a:rPr>
              <a:t>Collaboration to improve inclusivity</a:t>
            </a:r>
          </a:p>
          <a:p>
            <a:pPr algn="ctr"/>
            <a:endParaRPr lang="en-GB" sz="1600" b="1" dirty="0">
              <a:solidFill>
                <a:schemeClr val="accent2"/>
              </a:solidFill>
              <a:latin typeface="Arial" panose="020B0604020202020204" pitchFamily="34" charset="0"/>
              <a:cs typeface="Arial" panose="020B0604020202020204" pitchFamily="34" charset="0"/>
            </a:endParaRPr>
          </a:p>
          <a:p>
            <a:pPr algn="ctr"/>
            <a:r>
              <a:rPr lang="en-GB" sz="1600" b="1" dirty="0">
                <a:solidFill>
                  <a:schemeClr val="accent2"/>
                </a:solidFill>
                <a:latin typeface="Arial" panose="020B0604020202020204" pitchFamily="34" charset="0"/>
                <a:cs typeface="Arial" panose="020B0604020202020204" pitchFamily="34" charset="0"/>
              </a:rPr>
              <a:t>LD Week 2024</a:t>
            </a:r>
          </a:p>
          <a:p>
            <a:pPr algn="ctr"/>
            <a:endParaRPr lang="en-GB" sz="1600" b="1" dirty="0">
              <a:solidFill>
                <a:schemeClr val="accent2"/>
              </a:solidFill>
              <a:latin typeface="Arial" panose="020B0604020202020204" pitchFamily="34" charset="0"/>
              <a:cs typeface="Arial" panose="020B0604020202020204" pitchFamily="34" charset="0"/>
            </a:endParaRPr>
          </a:p>
        </p:txBody>
      </p:sp>
      <p:sp>
        <p:nvSpPr>
          <p:cNvPr id="32" name="Rounded Rectangle 31"/>
          <p:cNvSpPr/>
          <p:nvPr/>
        </p:nvSpPr>
        <p:spPr>
          <a:xfrm>
            <a:off x="9890704" y="2945264"/>
            <a:ext cx="2094808" cy="3862647"/>
          </a:xfrm>
          <a:prstGeom prst="round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1600" dirty="0">
              <a:solidFill>
                <a:schemeClr val="accent2"/>
              </a:solidFill>
              <a:latin typeface="Arial" panose="020B0604020202020204" pitchFamily="34" charset="0"/>
              <a:cs typeface="Arial" panose="020B0604020202020204" pitchFamily="34" charset="0"/>
            </a:endParaRPr>
          </a:p>
          <a:p>
            <a:pPr algn="ctr"/>
            <a:endParaRPr lang="en-GB" sz="1600" dirty="0">
              <a:solidFill>
                <a:schemeClr val="accent2"/>
              </a:solidFill>
              <a:latin typeface="Arial" panose="020B0604020202020204" pitchFamily="34" charset="0"/>
              <a:cs typeface="Arial" panose="020B0604020202020204" pitchFamily="34" charset="0"/>
            </a:endParaRPr>
          </a:p>
          <a:p>
            <a:pPr algn="ctr"/>
            <a:endParaRPr lang="en-GB" sz="1600" dirty="0">
              <a:solidFill>
                <a:schemeClr val="accent2"/>
              </a:solidFill>
              <a:latin typeface="Arial" panose="020B0604020202020204" pitchFamily="34" charset="0"/>
              <a:cs typeface="Arial" panose="020B0604020202020204" pitchFamily="34" charset="0"/>
            </a:endParaRPr>
          </a:p>
          <a:p>
            <a:pPr algn="ctr"/>
            <a:r>
              <a:rPr lang="en-GB" sz="1600" b="1" dirty="0">
                <a:solidFill>
                  <a:srgbClr val="7030A0"/>
                </a:solidFill>
                <a:latin typeface="Arial" panose="020B0604020202020204" pitchFamily="34" charset="0"/>
                <a:cs typeface="Arial" panose="020B0604020202020204" pitchFamily="34" charset="0"/>
              </a:rPr>
              <a:t>Continuous Feedback</a:t>
            </a:r>
          </a:p>
          <a:p>
            <a:pPr algn="ctr"/>
            <a:endParaRPr lang="en-GB" sz="1600" b="1" dirty="0">
              <a:solidFill>
                <a:srgbClr val="7030A0"/>
              </a:solidFill>
              <a:latin typeface="Arial" panose="020B0604020202020204" pitchFamily="34" charset="0"/>
              <a:cs typeface="Arial" panose="020B0604020202020204" pitchFamily="34" charset="0"/>
            </a:endParaRPr>
          </a:p>
          <a:p>
            <a:pPr algn="ctr"/>
            <a:r>
              <a:rPr lang="en-GB" sz="1600" b="1" dirty="0">
                <a:solidFill>
                  <a:srgbClr val="7030A0"/>
                </a:solidFill>
                <a:latin typeface="Arial" panose="020B0604020202020204" pitchFamily="34" charset="0"/>
                <a:cs typeface="Arial" panose="020B0604020202020204" pitchFamily="34" charset="0"/>
              </a:rPr>
              <a:t>Connecting Communities</a:t>
            </a:r>
          </a:p>
          <a:p>
            <a:pPr algn="ctr"/>
            <a:endParaRPr lang="en-GB" sz="1600" b="1" dirty="0">
              <a:solidFill>
                <a:srgbClr val="7030A0"/>
              </a:solidFill>
              <a:latin typeface="Arial" panose="020B0604020202020204" pitchFamily="34" charset="0"/>
              <a:cs typeface="Arial" panose="020B0604020202020204" pitchFamily="34" charset="0"/>
            </a:endParaRPr>
          </a:p>
          <a:p>
            <a:pPr algn="ctr"/>
            <a:r>
              <a:rPr lang="en-GB" sz="1600" b="1" dirty="0">
                <a:solidFill>
                  <a:srgbClr val="7030A0"/>
                </a:solidFill>
                <a:latin typeface="Arial" panose="020B0604020202020204" pitchFamily="34" charset="0"/>
                <a:cs typeface="Arial" panose="020B0604020202020204" pitchFamily="34" charset="0"/>
              </a:rPr>
              <a:t>Reduce Barriers by  offering drop in for support. </a:t>
            </a:r>
          </a:p>
        </p:txBody>
      </p:sp>
      <p:graphicFrame>
        <p:nvGraphicFramePr>
          <p:cNvPr id="33" name="Object 32"/>
          <p:cNvGraphicFramePr>
            <a:graphicFrameLocks noChangeAspect="1"/>
          </p:cNvGraphicFramePr>
          <p:nvPr>
            <p:extLst>
              <p:ext uri="{D42A27DB-BD31-4B8C-83A1-F6EECF244321}">
                <p14:modId xmlns:p14="http://schemas.microsoft.com/office/powerpoint/2010/main" val="2562892207"/>
              </p:ext>
            </p:extLst>
          </p:nvPr>
        </p:nvGraphicFramePr>
        <p:xfrm>
          <a:off x="10183427" y="3064861"/>
          <a:ext cx="1436717" cy="1014153"/>
        </p:xfrm>
        <a:graphic>
          <a:graphicData uri="http://schemas.openxmlformats.org/presentationml/2006/ole">
            <mc:AlternateContent xmlns:mc="http://schemas.openxmlformats.org/markup-compatibility/2006">
              <mc:Choice xmlns:v="urn:schemas-microsoft-com:vml" Requires="v">
                <p:oleObj name="Bitmap Image" r:id="rId10" imgW="1365079" imgH="965079" progId="Paint.Picture">
                  <p:embed/>
                </p:oleObj>
              </mc:Choice>
              <mc:Fallback>
                <p:oleObj name="Bitmap Image" r:id="rId10" imgW="1365079" imgH="965079" progId="Paint.Picture">
                  <p:embed/>
                  <p:pic>
                    <p:nvPicPr>
                      <p:cNvPr id="33" name="Object 3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83427" y="3064861"/>
                        <a:ext cx="1436717" cy="1014153"/>
                      </a:xfrm>
                      <a:prstGeom prst="rect">
                        <a:avLst/>
                      </a:prstGeom>
                      <a:noFill/>
                    </p:spPr>
                  </p:pic>
                </p:oleObj>
              </mc:Fallback>
            </mc:AlternateContent>
          </a:graphicData>
        </a:graphic>
      </p:graphicFrame>
    </p:spTree>
    <p:extLst>
      <p:ext uri="{BB962C8B-B14F-4D97-AF65-F5344CB8AC3E}">
        <p14:creationId xmlns:p14="http://schemas.microsoft.com/office/powerpoint/2010/main" val="18777801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4346"/>
            <a:ext cx="12192000" cy="6872346"/>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9542" y="182874"/>
            <a:ext cx="3127371" cy="1068410"/>
          </a:xfrm>
          <a:prstGeom prst="rect">
            <a:avLst/>
          </a:prstGeom>
        </p:spPr>
      </p:pic>
      <p:sp>
        <p:nvSpPr>
          <p:cNvPr id="2" name="Rectangle 1"/>
          <p:cNvSpPr/>
          <p:nvPr/>
        </p:nvSpPr>
        <p:spPr>
          <a:xfrm>
            <a:off x="535404" y="1588129"/>
            <a:ext cx="11393905" cy="3490186"/>
          </a:xfrm>
          <a:prstGeom prst="rect">
            <a:avLst/>
          </a:prstGeom>
        </p:spPr>
        <p:txBody>
          <a:bodyPr wrap="square">
            <a:spAutoFit/>
          </a:bodyPr>
          <a:lstStyle/>
          <a:p>
            <a:pPr marL="914400" indent="-685800" algn="ctr">
              <a:lnSpc>
                <a:spcPct val="115000"/>
              </a:lnSpc>
              <a:spcAft>
                <a:spcPts val="1000"/>
              </a:spcAft>
            </a:pPr>
            <a:r>
              <a:rPr lang="en-GB" sz="3200" dirty="0">
                <a:latin typeface="Arial" panose="020B0604020202020204" pitchFamily="34" charset="0"/>
                <a:ea typeface="Times New Roman" panose="02020603050405020304" pitchFamily="18" charset="0"/>
                <a:cs typeface="Arial" panose="020B0604020202020204" pitchFamily="34" charset="0"/>
              </a:rPr>
              <a:t>By fostering a collaborative and inclusive environment, the hub effectively meets the needs of the community, ensuing that support is available early for all. This success highlights the value of integrated care and community centred approaches in creating a healthier and more resilient population. </a:t>
            </a:r>
            <a:endParaRPr lang="en-GB" sz="3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45288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0629900" y="165100"/>
            <a:ext cx="1308100" cy="9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530" name="Picture 2" descr="Photo"/>
          <p:cNvPicPr>
            <a:picLocks noChangeAspect="1" noChangeArrowheads="1"/>
          </p:cNvPicPr>
          <p:nvPr/>
        </p:nvPicPr>
        <p:blipFill>
          <a:blip r:embed="rId3" cstate="print"/>
          <a:srcRect/>
          <a:stretch>
            <a:fillRect/>
          </a:stretch>
        </p:blipFill>
        <p:spPr bwMode="auto">
          <a:xfrm>
            <a:off x="4064000" y="1038223"/>
            <a:ext cx="7759700" cy="5819777"/>
          </a:xfrm>
          <a:prstGeom prst="rect">
            <a:avLst/>
          </a:prstGeom>
          <a:noFill/>
        </p:spPr>
      </p:pic>
      <p:sp>
        <p:nvSpPr>
          <p:cNvPr id="2" name="Title 1"/>
          <p:cNvSpPr>
            <a:spLocks noGrp="1"/>
          </p:cNvSpPr>
          <p:nvPr>
            <p:ph type="title"/>
          </p:nvPr>
        </p:nvSpPr>
        <p:spPr>
          <a:xfrm>
            <a:off x="754225" y="0"/>
            <a:ext cx="10515600" cy="1325563"/>
          </a:xfrm>
        </p:spPr>
        <p:txBody>
          <a:bodyPr/>
          <a:lstStyle/>
          <a:p>
            <a:r>
              <a:rPr lang="en-GB" dirty="0">
                <a:solidFill>
                  <a:srgbClr val="0070C0"/>
                </a:solidFill>
                <a:latin typeface="Arial" pitchFamily="34" charset="0"/>
                <a:cs typeface="Arial" pitchFamily="34" charset="0"/>
              </a:rPr>
              <a:t>Where? </a:t>
            </a:r>
          </a:p>
        </p:txBody>
      </p:sp>
      <p:grpSp>
        <p:nvGrpSpPr>
          <p:cNvPr id="15" name="Group 14"/>
          <p:cNvGrpSpPr/>
          <p:nvPr/>
        </p:nvGrpSpPr>
        <p:grpSpPr>
          <a:xfrm>
            <a:off x="3403599" y="1050586"/>
            <a:ext cx="8394701" cy="5807414"/>
            <a:chOff x="2922058" y="1202267"/>
            <a:chExt cx="7573963" cy="4876800"/>
          </a:xfrm>
        </p:grpSpPr>
        <p:pic>
          <p:nvPicPr>
            <p:cNvPr id="22540" name="Picture 12"/>
            <p:cNvPicPr>
              <a:picLocks noChangeAspect="1" noChangeArrowheads="1"/>
            </p:cNvPicPr>
            <p:nvPr/>
          </p:nvPicPr>
          <p:blipFill>
            <a:blip r:embed="rId4" cstate="print"/>
            <a:srcRect/>
            <a:stretch>
              <a:fillRect/>
            </a:stretch>
          </p:blipFill>
          <p:spPr bwMode="auto">
            <a:xfrm>
              <a:off x="2922058" y="1202267"/>
              <a:ext cx="7573963" cy="4876800"/>
            </a:xfrm>
            <a:prstGeom prst="rect">
              <a:avLst/>
            </a:prstGeom>
            <a:noFill/>
            <a:ln w="9525">
              <a:noFill/>
              <a:miter lim="800000"/>
              <a:headEnd/>
              <a:tailEnd/>
            </a:ln>
            <a:effectLst/>
          </p:spPr>
        </p:pic>
        <p:sp>
          <p:nvSpPr>
            <p:cNvPr id="14" name="Freeform 13"/>
            <p:cNvSpPr/>
            <p:nvPr/>
          </p:nvSpPr>
          <p:spPr>
            <a:xfrm>
              <a:off x="6128612" y="4030133"/>
              <a:ext cx="517721" cy="465067"/>
            </a:xfrm>
            <a:custGeom>
              <a:avLst/>
              <a:gdLst>
                <a:gd name="connsiteX0" fmla="*/ 94388 w 517721"/>
                <a:gd name="connsiteY0" fmla="*/ 42334 h 465067"/>
                <a:gd name="connsiteX1" fmla="*/ 162121 w 517721"/>
                <a:gd name="connsiteY1" fmla="*/ 33867 h 465067"/>
                <a:gd name="connsiteX2" fmla="*/ 212921 w 517721"/>
                <a:gd name="connsiteY2" fmla="*/ 25400 h 465067"/>
                <a:gd name="connsiteX3" fmla="*/ 297588 w 517721"/>
                <a:gd name="connsiteY3" fmla="*/ 16934 h 465067"/>
                <a:gd name="connsiteX4" fmla="*/ 407655 w 517721"/>
                <a:gd name="connsiteY4" fmla="*/ 0 h 465067"/>
                <a:gd name="connsiteX5" fmla="*/ 475388 w 517721"/>
                <a:gd name="connsiteY5" fmla="*/ 8467 h 465067"/>
                <a:gd name="connsiteX6" fmla="*/ 509255 w 517721"/>
                <a:gd name="connsiteY6" fmla="*/ 84667 h 465067"/>
                <a:gd name="connsiteX7" fmla="*/ 517721 w 517721"/>
                <a:gd name="connsiteY7" fmla="*/ 110067 h 465067"/>
                <a:gd name="connsiteX8" fmla="*/ 509255 w 517721"/>
                <a:gd name="connsiteY8" fmla="*/ 364067 h 465067"/>
                <a:gd name="connsiteX9" fmla="*/ 492321 w 517721"/>
                <a:gd name="connsiteY9" fmla="*/ 414867 h 465067"/>
                <a:gd name="connsiteX10" fmla="*/ 441521 w 517721"/>
                <a:gd name="connsiteY10" fmla="*/ 431800 h 465067"/>
                <a:gd name="connsiteX11" fmla="*/ 416121 w 517721"/>
                <a:gd name="connsiteY11" fmla="*/ 448734 h 465067"/>
                <a:gd name="connsiteX12" fmla="*/ 68988 w 517721"/>
                <a:gd name="connsiteY12" fmla="*/ 448734 h 465067"/>
                <a:gd name="connsiteX13" fmla="*/ 35121 w 517721"/>
                <a:gd name="connsiteY13" fmla="*/ 381000 h 465067"/>
                <a:gd name="connsiteX14" fmla="*/ 35121 w 517721"/>
                <a:gd name="connsiteY14" fmla="*/ 93134 h 465067"/>
                <a:gd name="connsiteX15" fmla="*/ 85921 w 517721"/>
                <a:gd name="connsiteY15" fmla="*/ 76200 h 465067"/>
                <a:gd name="connsiteX16" fmla="*/ 94388 w 517721"/>
                <a:gd name="connsiteY16" fmla="*/ 42334 h 46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721" h="465067">
                  <a:moveTo>
                    <a:pt x="94388" y="42334"/>
                  </a:moveTo>
                  <a:cubicBezTo>
                    <a:pt x="107088" y="35279"/>
                    <a:pt x="139596" y="37085"/>
                    <a:pt x="162121" y="33867"/>
                  </a:cubicBezTo>
                  <a:cubicBezTo>
                    <a:pt x="179115" y="31439"/>
                    <a:pt x="195887" y="27529"/>
                    <a:pt x="212921" y="25400"/>
                  </a:cubicBezTo>
                  <a:cubicBezTo>
                    <a:pt x="241065" y="21882"/>
                    <a:pt x="269366" y="19756"/>
                    <a:pt x="297588" y="16934"/>
                  </a:cubicBezTo>
                  <a:cubicBezTo>
                    <a:pt x="329815" y="10488"/>
                    <a:pt x="376899" y="0"/>
                    <a:pt x="407655" y="0"/>
                  </a:cubicBezTo>
                  <a:cubicBezTo>
                    <a:pt x="430408" y="0"/>
                    <a:pt x="452810" y="5645"/>
                    <a:pt x="475388" y="8467"/>
                  </a:cubicBezTo>
                  <a:cubicBezTo>
                    <a:pt x="502221" y="48717"/>
                    <a:pt x="489105" y="24216"/>
                    <a:pt x="509255" y="84667"/>
                  </a:cubicBezTo>
                  <a:lnTo>
                    <a:pt x="517721" y="110067"/>
                  </a:lnTo>
                  <a:cubicBezTo>
                    <a:pt x="514899" y="194734"/>
                    <a:pt x="516290" y="279646"/>
                    <a:pt x="509255" y="364067"/>
                  </a:cubicBezTo>
                  <a:cubicBezTo>
                    <a:pt x="507773" y="381855"/>
                    <a:pt x="509254" y="409223"/>
                    <a:pt x="492321" y="414867"/>
                  </a:cubicBezTo>
                  <a:lnTo>
                    <a:pt x="441521" y="431800"/>
                  </a:lnTo>
                  <a:cubicBezTo>
                    <a:pt x="433054" y="437445"/>
                    <a:pt x="426218" y="447472"/>
                    <a:pt x="416121" y="448734"/>
                  </a:cubicBezTo>
                  <a:cubicBezTo>
                    <a:pt x="285458" y="465067"/>
                    <a:pt x="198915" y="455230"/>
                    <a:pt x="68988" y="448734"/>
                  </a:cubicBezTo>
                  <a:cubicBezTo>
                    <a:pt x="49531" y="390361"/>
                    <a:pt x="64676" y="410555"/>
                    <a:pt x="35121" y="381000"/>
                  </a:cubicBezTo>
                  <a:cubicBezTo>
                    <a:pt x="9718" y="279382"/>
                    <a:pt x="0" y="253689"/>
                    <a:pt x="35121" y="93134"/>
                  </a:cubicBezTo>
                  <a:cubicBezTo>
                    <a:pt x="38935" y="75697"/>
                    <a:pt x="68988" y="81844"/>
                    <a:pt x="85921" y="76200"/>
                  </a:cubicBezTo>
                  <a:cubicBezTo>
                    <a:pt x="117313" y="65736"/>
                    <a:pt x="81688" y="49389"/>
                    <a:pt x="94388" y="42334"/>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Content Placeholder 22"/>
          <p:cNvSpPr>
            <a:spLocks noGrp="1"/>
          </p:cNvSpPr>
          <p:nvPr>
            <p:ph idx="1"/>
          </p:nvPr>
        </p:nvSpPr>
        <p:spPr>
          <a:xfrm>
            <a:off x="345603" y="3114810"/>
            <a:ext cx="2753197" cy="1774690"/>
          </a:xfrm>
        </p:spPr>
        <p:txBody>
          <a:bodyPr>
            <a:normAutofit fontScale="62500" lnSpcReduction="20000"/>
          </a:bodyPr>
          <a:lstStyle/>
          <a:p>
            <a:pPr algn="ctr">
              <a:buNone/>
            </a:pPr>
            <a:r>
              <a:rPr lang="en-GB" sz="5100" dirty="0">
                <a:solidFill>
                  <a:srgbClr val="0070C0"/>
                </a:solidFill>
                <a:latin typeface="Arial" pitchFamily="34" charset="0"/>
                <a:cs typeface="Arial" pitchFamily="34" charset="0"/>
              </a:rPr>
              <a:t>Stirling Health </a:t>
            </a:r>
          </a:p>
          <a:p>
            <a:pPr algn="ctr">
              <a:buNone/>
            </a:pPr>
            <a:r>
              <a:rPr lang="en-GB" sz="5100" dirty="0">
                <a:solidFill>
                  <a:srgbClr val="0070C0"/>
                </a:solidFill>
                <a:latin typeface="Arial" pitchFamily="34" charset="0"/>
                <a:cs typeface="Arial" pitchFamily="34" charset="0"/>
              </a:rPr>
              <a:t>and </a:t>
            </a:r>
          </a:p>
          <a:p>
            <a:pPr algn="ctr">
              <a:buNone/>
            </a:pPr>
            <a:r>
              <a:rPr lang="en-GB" sz="5100" dirty="0">
                <a:solidFill>
                  <a:srgbClr val="0070C0"/>
                </a:solidFill>
                <a:latin typeface="Arial" pitchFamily="34" charset="0"/>
                <a:cs typeface="Arial" pitchFamily="34" charset="0"/>
              </a:rPr>
              <a:t>Care Village</a:t>
            </a:r>
          </a:p>
          <a:p>
            <a:pPr algn="ctr"/>
            <a:endParaRPr lang="en-GB" dirty="0"/>
          </a:p>
        </p:txBody>
      </p:sp>
      <p:grpSp>
        <p:nvGrpSpPr>
          <p:cNvPr id="17" name="Group 16"/>
          <p:cNvGrpSpPr/>
          <p:nvPr/>
        </p:nvGrpSpPr>
        <p:grpSpPr>
          <a:xfrm>
            <a:off x="3394910" y="1053935"/>
            <a:ext cx="8416090" cy="5804065"/>
            <a:chOff x="5968999" y="1055406"/>
            <a:chExt cx="3640987" cy="2568327"/>
          </a:xfrm>
        </p:grpSpPr>
        <p:pic>
          <p:nvPicPr>
            <p:cNvPr id="22537" name="Picture 9"/>
            <p:cNvPicPr>
              <a:picLocks noChangeAspect="1" noChangeArrowheads="1"/>
            </p:cNvPicPr>
            <p:nvPr/>
          </p:nvPicPr>
          <p:blipFill>
            <a:blip r:embed="rId5" cstate="print"/>
            <a:srcRect/>
            <a:stretch>
              <a:fillRect/>
            </a:stretch>
          </p:blipFill>
          <p:spPr bwMode="auto">
            <a:xfrm>
              <a:off x="5968999" y="1055406"/>
              <a:ext cx="3640987" cy="2568327"/>
            </a:xfrm>
            <a:prstGeom prst="rect">
              <a:avLst/>
            </a:prstGeom>
            <a:noFill/>
            <a:ln w="9525">
              <a:noFill/>
              <a:miter lim="800000"/>
              <a:headEnd/>
              <a:tailEnd/>
            </a:ln>
            <a:effectLst/>
          </p:spPr>
        </p:pic>
        <p:sp>
          <p:nvSpPr>
            <p:cNvPr id="16" name="Freeform 15"/>
            <p:cNvSpPr/>
            <p:nvPr/>
          </p:nvSpPr>
          <p:spPr>
            <a:xfrm>
              <a:off x="7035801" y="1701801"/>
              <a:ext cx="1032932" cy="1210732"/>
            </a:xfrm>
            <a:custGeom>
              <a:avLst/>
              <a:gdLst>
                <a:gd name="connsiteX0" fmla="*/ 94388 w 517721"/>
                <a:gd name="connsiteY0" fmla="*/ 42334 h 465067"/>
                <a:gd name="connsiteX1" fmla="*/ 162121 w 517721"/>
                <a:gd name="connsiteY1" fmla="*/ 33867 h 465067"/>
                <a:gd name="connsiteX2" fmla="*/ 212921 w 517721"/>
                <a:gd name="connsiteY2" fmla="*/ 25400 h 465067"/>
                <a:gd name="connsiteX3" fmla="*/ 297588 w 517721"/>
                <a:gd name="connsiteY3" fmla="*/ 16934 h 465067"/>
                <a:gd name="connsiteX4" fmla="*/ 407655 w 517721"/>
                <a:gd name="connsiteY4" fmla="*/ 0 h 465067"/>
                <a:gd name="connsiteX5" fmla="*/ 475388 w 517721"/>
                <a:gd name="connsiteY5" fmla="*/ 8467 h 465067"/>
                <a:gd name="connsiteX6" fmla="*/ 509255 w 517721"/>
                <a:gd name="connsiteY6" fmla="*/ 84667 h 465067"/>
                <a:gd name="connsiteX7" fmla="*/ 517721 w 517721"/>
                <a:gd name="connsiteY7" fmla="*/ 110067 h 465067"/>
                <a:gd name="connsiteX8" fmla="*/ 509255 w 517721"/>
                <a:gd name="connsiteY8" fmla="*/ 364067 h 465067"/>
                <a:gd name="connsiteX9" fmla="*/ 492321 w 517721"/>
                <a:gd name="connsiteY9" fmla="*/ 414867 h 465067"/>
                <a:gd name="connsiteX10" fmla="*/ 441521 w 517721"/>
                <a:gd name="connsiteY10" fmla="*/ 431800 h 465067"/>
                <a:gd name="connsiteX11" fmla="*/ 416121 w 517721"/>
                <a:gd name="connsiteY11" fmla="*/ 448734 h 465067"/>
                <a:gd name="connsiteX12" fmla="*/ 68988 w 517721"/>
                <a:gd name="connsiteY12" fmla="*/ 448734 h 465067"/>
                <a:gd name="connsiteX13" fmla="*/ 35121 w 517721"/>
                <a:gd name="connsiteY13" fmla="*/ 381000 h 465067"/>
                <a:gd name="connsiteX14" fmla="*/ 35121 w 517721"/>
                <a:gd name="connsiteY14" fmla="*/ 93134 h 465067"/>
                <a:gd name="connsiteX15" fmla="*/ 85921 w 517721"/>
                <a:gd name="connsiteY15" fmla="*/ 76200 h 465067"/>
                <a:gd name="connsiteX16" fmla="*/ 94388 w 517721"/>
                <a:gd name="connsiteY16" fmla="*/ 42334 h 46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721" h="465067">
                  <a:moveTo>
                    <a:pt x="94388" y="42334"/>
                  </a:moveTo>
                  <a:cubicBezTo>
                    <a:pt x="107088" y="35279"/>
                    <a:pt x="139596" y="37085"/>
                    <a:pt x="162121" y="33867"/>
                  </a:cubicBezTo>
                  <a:cubicBezTo>
                    <a:pt x="179115" y="31439"/>
                    <a:pt x="195887" y="27529"/>
                    <a:pt x="212921" y="25400"/>
                  </a:cubicBezTo>
                  <a:cubicBezTo>
                    <a:pt x="241065" y="21882"/>
                    <a:pt x="269366" y="19756"/>
                    <a:pt x="297588" y="16934"/>
                  </a:cubicBezTo>
                  <a:cubicBezTo>
                    <a:pt x="329815" y="10488"/>
                    <a:pt x="376899" y="0"/>
                    <a:pt x="407655" y="0"/>
                  </a:cubicBezTo>
                  <a:cubicBezTo>
                    <a:pt x="430408" y="0"/>
                    <a:pt x="452810" y="5645"/>
                    <a:pt x="475388" y="8467"/>
                  </a:cubicBezTo>
                  <a:cubicBezTo>
                    <a:pt x="502221" y="48717"/>
                    <a:pt x="489105" y="24216"/>
                    <a:pt x="509255" y="84667"/>
                  </a:cubicBezTo>
                  <a:lnTo>
                    <a:pt x="517721" y="110067"/>
                  </a:lnTo>
                  <a:cubicBezTo>
                    <a:pt x="514899" y="194734"/>
                    <a:pt x="516290" y="279646"/>
                    <a:pt x="509255" y="364067"/>
                  </a:cubicBezTo>
                  <a:cubicBezTo>
                    <a:pt x="507773" y="381855"/>
                    <a:pt x="509254" y="409223"/>
                    <a:pt x="492321" y="414867"/>
                  </a:cubicBezTo>
                  <a:lnTo>
                    <a:pt x="441521" y="431800"/>
                  </a:lnTo>
                  <a:cubicBezTo>
                    <a:pt x="433054" y="437445"/>
                    <a:pt x="426218" y="447472"/>
                    <a:pt x="416121" y="448734"/>
                  </a:cubicBezTo>
                  <a:cubicBezTo>
                    <a:pt x="285458" y="465067"/>
                    <a:pt x="198915" y="455230"/>
                    <a:pt x="68988" y="448734"/>
                  </a:cubicBezTo>
                  <a:cubicBezTo>
                    <a:pt x="49531" y="390361"/>
                    <a:pt x="64676" y="410555"/>
                    <a:pt x="35121" y="381000"/>
                  </a:cubicBezTo>
                  <a:cubicBezTo>
                    <a:pt x="9718" y="279382"/>
                    <a:pt x="0" y="253689"/>
                    <a:pt x="35121" y="93134"/>
                  </a:cubicBezTo>
                  <a:cubicBezTo>
                    <a:pt x="38935" y="75697"/>
                    <a:pt x="68988" y="81844"/>
                    <a:pt x="85921" y="76200"/>
                  </a:cubicBezTo>
                  <a:cubicBezTo>
                    <a:pt x="117313" y="65736"/>
                    <a:pt x="81688" y="49389"/>
                    <a:pt x="94388" y="42334"/>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Rectangle 23"/>
          <p:cNvSpPr/>
          <p:nvPr/>
        </p:nvSpPr>
        <p:spPr>
          <a:xfrm>
            <a:off x="3479800" y="939800"/>
            <a:ext cx="8458200" cy="5969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3378200" y="889000"/>
            <a:ext cx="844550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p:cNvGrpSpPr/>
          <p:nvPr/>
        </p:nvGrpSpPr>
        <p:grpSpPr>
          <a:xfrm>
            <a:off x="4483100" y="914400"/>
            <a:ext cx="7086600" cy="5943600"/>
            <a:chOff x="9106814" y="2512468"/>
            <a:chExt cx="2969683" cy="2965709"/>
          </a:xfrm>
        </p:grpSpPr>
        <p:pic>
          <p:nvPicPr>
            <p:cNvPr id="22538" name="Picture 1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106814" y="2512468"/>
              <a:ext cx="2969683" cy="2965709"/>
            </a:xfrm>
            <a:prstGeom prst="rect">
              <a:avLst/>
            </a:prstGeom>
            <a:noFill/>
            <a:ln w="9525">
              <a:noFill/>
              <a:miter lim="800000"/>
              <a:headEnd/>
              <a:tailEnd/>
            </a:ln>
            <a:effectLst/>
          </p:spPr>
        </p:pic>
        <p:sp>
          <p:nvSpPr>
            <p:cNvPr id="20" name="Freeform 19"/>
            <p:cNvSpPr/>
            <p:nvPr/>
          </p:nvSpPr>
          <p:spPr>
            <a:xfrm>
              <a:off x="9625622" y="2525504"/>
              <a:ext cx="2204184" cy="2935704"/>
            </a:xfrm>
            <a:custGeom>
              <a:avLst/>
              <a:gdLst>
                <a:gd name="connsiteX0" fmla="*/ 94388 w 517721"/>
                <a:gd name="connsiteY0" fmla="*/ 42334 h 465067"/>
                <a:gd name="connsiteX1" fmla="*/ 162121 w 517721"/>
                <a:gd name="connsiteY1" fmla="*/ 33867 h 465067"/>
                <a:gd name="connsiteX2" fmla="*/ 212921 w 517721"/>
                <a:gd name="connsiteY2" fmla="*/ 25400 h 465067"/>
                <a:gd name="connsiteX3" fmla="*/ 297588 w 517721"/>
                <a:gd name="connsiteY3" fmla="*/ 16934 h 465067"/>
                <a:gd name="connsiteX4" fmla="*/ 407655 w 517721"/>
                <a:gd name="connsiteY4" fmla="*/ 0 h 465067"/>
                <a:gd name="connsiteX5" fmla="*/ 475388 w 517721"/>
                <a:gd name="connsiteY5" fmla="*/ 8467 h 465067"/>
                <a:gd name="connsiteX6" fmla="*/ 509255 w 517721"/>
                <a:gd name="connsiteY6" fmla="*/ 84667 h 465067"/>
                <a:gd name="connsiteX7" fmla="*/ 517721 w 517721"/>
                <a:gd name="connsiteY7" fmla="*/ 110067 h 465067"/>
                <a:gd name="connsiteX8" fmla="*/ 509255 w 517721"/>
                <a:gd name="connsiteY8" fmla="*/ 364067 h 465067"/>
                <a:gd name="connsiteX9" fmla="*/ 492321 w 517721"/>
                <a:gd name="connsiteY9" fmla="*/ 414867 h 465067"/>
                <a:gd name="connsiteX10" fmla="*/ 441521 w 517721"/>
                <a:gd name="connsiteY10" fmla="*/ 431800 h 465067"/>
                <a:gd name="connsiteX11" fmla="*/ 416121 w 517721"/>
                <a:gd name="connsiteY11" fmla="*/ 448734 h 465067"/>
                <a:gd name="connsiteX12" fmla="*/ 68988 w 517721"/>
                <a:gd name="connsiteY12" fmla="*/ 448734 h 465067"/>
                <a:gd name="connsiteX13" fmla="*/ 35121 w 517721"/>
                <a:gd name="connsiteY13" fmla="*/ 381000 h 465067"/>
                <a:gd name="connsiteX14" fmla="*/ 35121 w 517721"/>
                <a:gd name="connsiteY14" fmla="*/ 93134 h 465067"/>
                <a:gd name="connsiteX15" fmla="*/ 85921 w 517721"/>
                <a:gd name="connsiteY15" fmla="*/ 76200 h 465067"/>
                <a:gd name="connsiteX16" fmla="*/ 94388 w 517721"/>
                <a:gd name="connsiteY16" fmla="*/ 42334 h 46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721" h="465067">
                  <a:moveTo>
                    <a:pt x="94388" y="42334"/>
                  </a:moveTo>
                  <a:cubicBezTo>
                    <a:pt x="107088" y="35279"/>
                    <a:pt x="139596" y="37085"/>
                    <a:pt x="162121" y="33867"/>
                  </a:cubicBezTo>
                  <a:cubicBezTo>
                    <a:pt x="179115" y="31439"/>
                    <a:pt x="195887" y="27529"/>
                    <a:pt x="212921" y="25400"/>
                  </a:cubicBezTo>
                  <a:cubicBezTo>
                    <a:pt x="241065" y="21882"/>
                    <a:pt x="269366" y="19756"/>
                    <a:pt x="297588" y="16934"/>
                  </a:cubicBezTo>
                  <a:cubicBezTo>
                    <a:pt x="329815" y="10488"/>
                    <a:pt x="376899" y="0"/>
                    <a:pt x="407655" y="0"/>
                  </a:cubicBezTo>
                  <a:cubicBezTo>
                    <a:pt x="430408" y="0"/>
                    <a:pt x="452810" y="5645"/>
                    <a:pt x="475388" y="8467"/>
                  </a:cubicBezTo>
                  <a:cubicBezTo>
                    <a:pt x="502221" y="48717"/>
                    <a:pt x="489105" y="24216"/>
                    <a:pt x="509255" y="84667"/>
                  </a:cubicBezTo>
                  <a:lnTo>
                    <a:pt x="517721" y="110067"/>
                  </a:lnTo>
                  <a:cubicBezTo>
                    <a:pt x="514899" y="194734"/>
                    <a:pt x="516290" y="279646"/>
                    <a:pt x="509255" y="364067"/>
                  </a:cubicBezTo>
                  <a:cubicBezTo>
                    <a:pt x="507773" y="381855"/>
                    <a:pt x="509254" y="409223"/>
                    <a:pt x="492321" y="414867"/>
                  </a:cubicBezTo>
                  <a:lnTo>
                    <a:pt x="441521" y="431800"/>
                  </a:lnTo>
                  <a:cubicBezTo>
                    <a:pt x="433054" y="437445"/>
                    <a:pt x="426218" y="447472"/>
                    <a:pt x="416121" y="448734"/>
                  </a:cubicBezTo>
                  <a:cubicBezTo>
                    <a:pt x="285458" y="465067"/>
                    <a:pt x="198915" y="455230"/>
                    <a:pt x="68988" y="448734"/>
                  </a:cubicBezTo>
                  <a:cubicBezTo>
                    <a:pt x="49531" y="390361"/>
                    <a:pt x="64676" y="410555"/>
                    <a:pt x="35121" y="381000"/>
                  </a:cubicBezTo>
                  <a:cubicBezTo>
                    <a:pt x="9718" y="279382"/>
                    <a:pt x="0" y="253689"/>
                    <a:pt x="35121" y="93134"/>
                  </a:cubicBezTo>
                  <a:cubicBezTo>
                    <a:pt x="38935" y="75697"/>
                    <a:pt x="68988" y="81844"/>
                    <a:pt x="85921" y="76200"/>
                  </a:cubicBezTo>
                  <a:cubicBezTo>
                    <a:pt x="117313" y="65736"/>
                    <a:pt x="81688" y="49389"/>
                    <a:pt x="94388" y="42334"/>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2532" name="Picture 4" descr="Photo"/>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03600" y="1033672"/>
            <a:ext cx="8343900" cy="5824327"/>
          </a:xfrm>
          <a:prstGeom prst="rect">
            <a:avLst/>
          </a:prstGeom>
          <a:noFill/>
        </p:spPr>
      </p:pic>
      <p:pic>
        <p:nvPicPr>
          <p:cNvPr id="22534" name="Picture 6" descr="NHS Forth Valley – Construction Work at Livilands Resource Centr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416300" y="736600"/>
            <a:ext cx="8343900" cy="5918200"/>
          </a:xfrm>
          <a:prstGeom prst="rect">
            <a:avLst/>
          </a:prstGeom>
          <a:noFill/>
        </p:spPr>
      </p:pic>
      <p:pic>
        <p:nvPicPr>
          <p:cNvPr id="22541" name="Picture 1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352800" y="1727201"/>
            <a:ext cx="8559800" cy="5130799"/>
          </a:xfrm>
          <a:prstGeom prst="rect">
            <a:avLst/>
          </a:prstGeom>
          <a:noFill/>
          <a:ln w="9525">
            <a:noFill/>
            <a:miter lim="800000"/>
            <a:headEnd/>
            <a:tailEnd/>
          </a:ln>
          <a:effectLst/>
        </p:spPr>
      </p:pic>
    </p:spTree>
    <p:extLst>
      <p:ext uri="{BB962C8B-B14F-4D97-AF65-F5344CB8AC3E}">
        <p14:creationId xmlns:p14="http://schemas.microsoft.com/office/powerpoint/2010/main" val="43470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9"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2532"/>
                                        </p:tgtEl>
                                        <p:attrNameLst>
                                          <p:attrName>style.visibility</p:attrName>
                                        </p:attrNameLst>
                                      </p:cBhvr>
                                      <p:to>
                                        <p:strVal val="visible"/>
                                      </p:to>
                                    </p:set>
                                    <p:animEffect transition="in" filter="dissolve">
                                      <p:cBhvr>
                                        <p:cTn id="24" dur="500"/>
                                        <p:tgtEl>
                                          <p:spTgt spid="22532"/>
                                        </p:tgtEl>
                                      </p:cBhvr>
                                    </p:animEffect>
                                  </p:childTnLst>
                                </p:cTn>
                              </p:par>
                              <p:par>
                                <p:cTn id="25" presetID="1" presetClass="exit" presetSubtype="0" fill="hold" nodeType="with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2534"/>
                                        </p:tgtEl>
                                        <p:attrNameLst>
                                          <p:attrName>style.visibility</p:attrName>
                                        </p:attrNameLst>
                                      </p:cBhvr>
                                      <p:to>
                                        <p:strVal val="visible"/>
                                      </p:to>
                                    </p:set>
                                    <p:animEffect transition="in" filter="dissolve">
                                      <p:cBhvr>
                                        <p:cTn id="31" dur="500"/>
                                        <p:tgtEl>
                                          <p:spTgt spid="2253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2541"/>
                                        </p:tgtEl>
                                        <p:attrNameLst>
                                          <p:attrName>style.visibility</p:attrName>
                                        </p:attrNameLst>
                                      </p:cBhvr>
                                      <p:to>
                                        <p:strVal val="visible"/>
                                      </p:to>
                                    </p:set>
                                    <p:animEffect transition="in" filter="dissolve">
                                      <p:cBhvr>
                                        <p:cTn id="36" dur="500"/>
                                        <p:tgtEl>
                                          <p:spTgt spid="2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5" y="0"/>
            <a:ext cx="10515600" cy="1325563"/>
          </a:xfrm>
        </p:spPr>
        <p:txBody>
          <a:bodyPr/>
          <a:lstStyle/>
          <a:p>
            <a:r>
              <a:rPr lang="en-GB" dirty="0">
                <a:solidFill>
                  <a:srgbClr val="0070C0"/>
                </a:solidFill>
                <a:latin typeface="Arial" pitchFamily="34" charset="0"/>
                <a:cs typeface="Arial" pitchFamily="34" charset="0"/>
              </a:rPr>
              <a:t>How?</a:t>
            </a:r>
          </a:p>
        </p:txBody>
      </p:sp>
      <p:sp>
        <p:nvSpPr>
          <p:cNvPr id="3" name="Content Placeholder 2"/>
          <p:cNvSpPr>
            <a:spLocks noGrp="1"/>
          </p:cNvSpPr>
          <p:nvPr>
            <p:ph idx="1"/>
          </p:nvPr>
        </p:nvSpPr>
        <p:spPr>
          <a:xfrm>
            <a:off x="769665" y="1295076"/>
            <a:ext cx="10515600" cy="4935893"/>
          </a:xfrm>
        </p:spPr>
        <p:txBody>
          <a:bodyPr>
            <a:normAutofit/>
          </a:bodyPr>
          <a:lstStyle/>
          <a:p>
            <a:pPr>
              <a:buNone/>
            </a:pPr>
            <a:endParaRPr lang="en-GB" sz="100" dirty="0">
              <a:solidFill>
                <a:srgbClr val="0070C0"/>
              </a:solidFill>
              <a:latin typeface="Arial" pitchFamily="34" charset="0"/>
              <a:cs typeface="Arial" pitchFamily="34" charset="0"/>
            </a:endParaRPr>
          </a:p>
          <a:p>
            <a:r>
              <a:rPr lang="en-GB" dirty="0">
                <a:solidFill>
                  <a:srgbClr val="0070C0"/>
                </a:solidFill>
                <a:latin typeface="Arial" pitchFamily="34" charset="0"/>
                <a:cs typeface="Arial" pitchFamily="34" charset="0"/>
              </a:rPr>
              <a:t>Scoping exercise</a:t>
            </a:r>
          </a:p>
          <a:p>
            <a:r>
              <a:rPr lang="en-GB" dirty="0">
                <a:solidFill>
                  <a:srgbClr val="0070C0"/>
                </a:solidFill>
                <a:latin typeface="Arial" pitchFamily="34" charset="0"/>
                <a:cs typeface="Arial" pitchFamily="34" charset="0"/>
              </a:rPr>
              <a:t>Stakeholder sign up</a:t>
            </a:r>
          </a:p>
          <a:p>
            <a:r>
              <a:rPr lang="en-GB" dirty="0">
                <a:solidFill>
                  <a:srgbClr val="0070C0"/>
                </a:solidFill>
                <a:latin typeface="Arial" pitchFamily="34" charset="0"/>
                <a:cs typeface="Arial" pitchFamily="34" charset="0"/>
              </a:rPr>
              <a:t>Steering Group</a:t>
            </a:r>
          </a:p>
          <a:p>
            <a:r>
              <a:rPr lang="en-GB" dirty="0">
                <a:solidFill>
                  <a:srgbClr val="0070C0"/>
                </a:solidFill>
                <a:latin typeface="Arial" pitchFamily="34" charset="0"/>
                <a:cs typeface="Arial" pitchFamily="34" charset="0"/>
              </a:rPr>
              <a:t>Working Groups</a:t>
            </a:r>
          </a:p>
          <a:p>
            <a:r>
              <a:rPr lang="en-GB" dirty="0">
                <a:solidFill>
                  <a:srgbClr val="0070C0"/>
                </a:solidFill>
                <a:latin typeface="Arial" pitchFamily="34" charset="0"/>
                <a:cs typeface="Arial" pitchFamily="34" charset="0"/>
              </a:rPr>
              <a:t>Flexibility</a:t>
            </a:r>
          </a:p>
          <a:p>
            <a:pPr>
              <a:buNone/>
            </a:pPr>
            <a:endParaRPr lang="en-GB" dirty="0"/>
          </a:p>
        </p:txBody>
      </p:sp>
      <p:sp>
        <p:nvSpPr>
          <p:cNvPr id="76" name="Rectangle 75"/>
          <p:cNvSpPr/>
          <p:nvPr/>
        </p:nvSpPr>
        <p:spPr>
          <a:xfrm>
            <a:off x="10629900" y="165100"/>
            <a:ext cx="1308100" cy="9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7-Point Star 76"/>
          <p:cNvSpPr/>
          <p:nvPr/>
        </p:nvSpPr>
        <p:spPr>
          <a:xfrm>
            <a:off x="5768920" y="993848"/>
            <a:ext cx="2396691" cy="2261936"/>
          </a:xfrm>
          <a:prstGeom prst="star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000" b="1" dirty="0">
                <a:latin typeface="Arial" pitchFamily="34" charset="0"/>
                <a:cs typeface="Arial" pitchFamily="34" charset="0"/>
              </a:rPr>
              <a:t>TCV</a:t>
            </a:r>
          </a:p>
        </p:txBody>
      </p:sp>
      <p:sp>
        <p:nvSpPr>
          <p:cNvPr id="67" name="Rectangle 66"/>
          <p:cNvSpPr/>
          <p:nvPr/>
        </p:nvSpPr>
        <p:spPr>
          <a:xfrm>
            <a:off x="5494065" y="1027664"/>
            <a:ext cx="2946400" cy="24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l="657" t="814" b="70962"/>
          <a:stretch>
            <a:fillRect/>
          </a:stretch>
        </p:blipFill>
        <p:spPr bwMode="auto">
          <a:xfrm>
            <a:off x="4249400" y="1072597"/>
            <a:ext cx="7829550" cy="1379707"/>
          </a:xfrm>
          <a:prstGeom prst="rect">
            <a:avLst/>
          </a:prstGeom>
          <a:noFill/>
          <a:ln w="9525">
            <a:noFill/>
            <a:miter lim="800000"/>
            <a:headEnd/>
            <a:tailEnd/>
          </a:ln>
          <a:effectLst/>
        </p:spPr>
      </p:pic>
      <p:pic>
        <p:nvPicPr>
          <p:cNvPr id="7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l="657" t="28832"/>
          <a:stretch>
            <a:fillRect/>
          </a:stretch>
        </p:blipFill>
        <p:spPr bwMode="auto">
          <a:xfrm>
            <a:off x="4243050" y="2444499"/>
            <a:ext cx="7874000" cy="3466798"/>
          </a:xfrm>
          <a:prstGeom prst="rect">
            <a:avLst/>
          </a:prstGeom>
          <a:noFill/>
          <a:ln w="9525">
            <a:noFill/>
            <a:miter lim="800000"/>
            <a:headEnd/>
            <a:tailEnd/>
          </a:ln>
          <a:effectLst/>
        </p:spPr>
      </p:pic>
    </p:spTree>
    <p:extLst>
      <p:ext uri="{BB962C8B-B14F-4D97-AF65-F5344CB8AC3E}">
        <p14:creationId xmlns:p14="http://schemas.microsoft.com/office/powerpoint/2010/main" val="398932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childTnLst>
                                </p:cTn>
                              </p:par>
                              <p:par>
                                <p:cTn id="10" presetID="9" presetClass="entr" presetSubtype="0" fill="hold" nodeType="with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dissolve">
                                      <p:cBhvr>
                                        <p:cTn id="12" dur="5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dissolve">
                                      <p:cBhvr>
                                        <p:cTn id="20" dur="500"/>
                                        <p:tgtEl>
                                          <p:spTgt spid="7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dissolv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dissolve">
                                      <p:cBhvr>
                                        <p:cTn id="3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6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5" y="0"/>
            <a:ext cx="10515600" cy="1325563"/>
          </a:xfrm>
        </p:spPr>
        <p:txBody>
          <a:bodyPr/>
          <a:lstStyle/>
          <a:p>
            <a:r>
              <a:rPr lang="en-GB" dirty="0">
                <a:solidFill>
                  <a:srgbClr val="0070C0"/>
                </a:solidFill>
                <a:latin typeface="Arial" pitchFamily="34" charset="0"/>
                <a:cs typeface="Arial" pitchFamily="34" charset="0"/>
              </a:rPr>
              <a:t>Who?</a:t>
            </a:r>
          </a:p>
        </p:txBody>
      </p:sp>
      <p:pic>
        <p:nvPicPr>
          <p:cNvPr id="24580" name="Picture 4" descr="39,400+ Group Of People White Background Stock Illustrations, Royalty-Free  Vector Graphics &amp; Clip Art - iStock | Diverse group of people white  background, Small group of people white background, Happy group of"/>
          <p:cNvPicPr>
            <a:picLocks noChangeAspect="1" noChangeArrowheads="1"/>
          </p:cNvPicPr>
          <p:nvPr/>
        </p:nvPicPr>
        <p:blipFill>
          <a:blip r:embed="rId3" cstate="print"/>
          <a:srcRect/>
          <a:stretch>
            <a:fillRect/>
          </a:stretch>
        </p:blipFill>
        <p:spPr bwMode="auto">
          <a:xfrm>
            <a:off x="3947244" y="4419601"/>
            <a:ext cx="8244756" cy="2438400"/>
          </a:xfrm>
          <a:prstGeom prst="rect">
            <a:avLst/>
          </a:prstGeom>
          <a:noFill/>
        </p:spPr>
      </p:pic>
      <p:sp>
        <p:nvSpPr>
          <p:cNvPr id="3" name="Content Placeholder 2"/>
          <p:cNvSpPr>
            <a:spLocks noGrp="1"/>
          </p:cNvSpPr>
          <p:nvPr>
            <p:ph idx="1"/>
          </p:nvPr>
        </p:nvSpPr>
        <p:spPr>
          <a:xfrm>
            <a:off x="790073" y="1039360"/>
            <a:ext cx="10515600" cy="4935893"/>
          </a:xfrm>
        </p:spPr>
        <p:txBody>
          <a:bodyPr>
            <a:normAutofit/>
          </a:bodyPr>
          <a:lstStyle/>
          <a:p>
            <a:pPr>
              <a:buNone/>
            </a:pPr>
            <a:endParaRPr lang="en-GB" dirty="0">
              <a:solidFill>
                <a:srgbClr val="0070C0"/>
              </a:solidFill>
              <a:latin typeface="Arial" pitchFamily="34" charset="0"/>
              <a:cs typeface="Arial" pitchFamily="34" charset="0"/>
            </a:endParaRPr>
          </a:p>
          <a:p>
            <a:r>
              <a:rPr lang="en-GB" sz="3200" dirty="0">
                <a:solidFill>
                  <a:srgbClr val="0070C0"/>
                </a:solidFill>
                <a:latin typeface="Arial" pitchFamily="34" charset="0"/>
                <a:cs typeface="Arial" pitchFamily="34" charset="0"/>
              </a:rPr>
              <a:t>Designed to benefit:</a:t>
            </a:r>
          </a:p>
          <a:p>
            <a:pPr>
              <a:buNone/>
            </a:pPr>
            <a:endParaRPr lang="en-GB" sz="1050" dirty="0">
              <a:solidFill>
                <a:srgbClr val="0070C0"/>
              </a:solidFill>
              <a:latin typeface="Arial" pitchFamily="34" charset="0"/>
              <a:cs typeface="Arial" pitchFamily="34" charset="0"/>
            </a:endParaRPr>
          </a:p>
          <a:p>
            <a:pPr lvl="1">
              <a:lnSpc>
                <a:spcPct val="100000"/>
              </a:lnSpc>
            </a:pPr>
            <a:r>
              <a:rPr lang="en-GB" sz="2800" dirty="0">
                <a:solidFill>
                  <a:srgbClr val="0070C0"/>
                </a:solidFill>
                <a:latin typeface="Arial" pitchFamily="34" charset="0"/>
                <a:cs typeface="Arial" pitchFamily="34" charset="0"/>
              </a:rPr>
              <a:t>Patients </a:t>
            </a:r>
          </a:p>
          <a:p>
            <a:pPr lvl="1">
              <a:lnSpc>
                <a:spcPct val="100000"/>
              </a:lnSpc>
            </a:pPr>
            <a:r>
              <a:rPr lang="en-GB" sz="2800" dirty="0">
                <a:solidFill>
                  <a:srgbClr val="0070C0"/>
                </a:solidFill>
                <a:latin typeface="Arial" pitchFamily="34" charset="0"/>
                <a:cs typeface="Arial" pitchFamily="34" charset="0"/>
              </a:rPr>
              <a:t>Staff</a:t>
            </a:r>
          </a:p>
          <a:p>
            <a:pPr lvl="1">
              <a:lnSpc>
                <a:spcPct val="100000"/>
              </a:lnSpc>
            </a:pPr>
            <a:r>
              <a:rPr lang="en-GB" sz="2800" dirty="0">
                <a:solidFill>
                  <a:srgbClr val="0070C0"/>
                </a:solidFill>
                <a:latin typeface="Arial" pitchFamily="34" charset="0"/>
                <a:cs typeface="Arial" pitchFamily="34" charset="0"/>
              </a:rPr>
              <a:t>Relatives/visitors</a:t>
            </a:r>
          </a:p>
          <a:p>
            <a:pPr lvl="1">
              <a:lnSpc>
                <a:spcPct val="100000"/>
              </a:lnSpc>
            </a:pPr>
            <a:r>
              <a:rPr lang="en-GB" sz="2800" dirty="0">
                <a:solidFill>
                  <a:srgbClr val="0070C0"/>
                </a:solidFill>
                <a:latin typeface="Arial" pitchFamily="34" charset="0"/>
                <a:cs typeface="Arial" pitchFamily="34" charset="0"/>
              </a:rPr>
              <a:t>Community groups</a:t>
            </a:r>
          </a:p>
          <a:p>
            <a:pPr lvl="1">
              <a:lnSpc>
                <a:spcPct val="100000"/>
              </a:lnSpc>
            </a:pPr>
            <a:r>
              <a:rPr lang="en-GB" sz="2800" dirty="0">
                <a:solidFill>
                  <a:srgbClr val="0070C0"/>
                </a:solidFill>
                <a:latin typeface="Arial" pitchFamily="34" charset="0"/>
                <a:cs typeface="Arial" pitchFamily="34" charset="0"/>
              </a:rPr>
              <a:t>Residents</a:t>
            </a:r>
          </a:p>
          <a:p>
            <a:pPr lvl="1">
              <a:buNone/>
            </a:pPr>
            <a:endParaRPr lang="en-GB" dirty="0">
              <a:solidFill>
                <a:srgbClr val="0070C0"/>
              </a:solidFill>
              <a:latin typeface="Arial" pitchFamily="34" charset="0"/>
              <a:cs typeface="Arial" pitchFamily="34" charset="0"/>
            </a:endParaRPr>
          </a:p>
        </p:txBody>
      </p:sp>
      <p:sp>
        <p:nvSpPr>
          <p:cNvPr id="6" name="Rectangle 5"/>
          <p:cNvSpPr/>
          <p:nvPr/>
        </p:nvSpPr>
        <p:spPr>
          <a:xfrm>
            <a:off x="10629900" y="165100"/>
            <a:ext cx="1308100" cy="9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3514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0629900" y="165100"/>
            <a:ext cx="1308100" cy="92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50001" y="5753100"/>
            <a:ext cx="3441999" cy="1104899"/>
          </a:xfrm>
          <a:prstGeom prst="rect">
            <a:avLst/>
          </a:prstGeom>
          <a:noFill/>
          <a:ln w="9525">
            <a:noFill/>
            <a:miter lim="800000"/>
            <a:headEnd/>
            <a:tailEnd/>
          </a:ln>
        </p:spPr>
      </p:pic>
      <p:sp>
        <p:nvSpPr>
          <p:cNvPr id="2" name="Title 1"/>
          <p:cNvSpPr>
            <a:spLocks noGrp="1"/>
          </p:cNvSpPr>
          <p:nvPr>
            <p:ph type="title"/>
          </p:nvPr>
        </p:nvSpPr>
        <p:spPr>
          <a:xfrm>
            <a:off x="754225" y="0"/>
            <a:ext cx="10515600" cy="1325563"/>
          </a:xfrm>
        </p:spPr>
        <p:txBody>
          <a:bodyPr/>
          <a:lstStyle/>
          <a:p>
            <a:r>
              <a:rPr lang="en-GB" dirty="0">
                <a:solidFill>
                  <a:srgbClr val="0070C0"/>
                </a:solidFill>
                <a:latin typeface="Arial" pitchFamily="34" charset="0"/>
                <a:cs typeface="Arial" pitchFamily="34" charset="0"/>
              </a:rPr>
              <a:t>Why?</a:t>
            </a:r>
          </a:p>
        </p:txBody>
      </p:sp>
      <p:sp>
        <p:nvSpPr>
          <p:cNvPr id="22530" name="AutoShape 2" descr="Green Nature Images – Browse 47,266,226 Stock Photos, Vectors, and Video |  Adobe Stoc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 name="Content Placeholder 2"/>
          <p:cNvSpPr txBox="1">
            <a:spLocks/>
          </p:cNvSpPr>
          <p:nvPr/>
        </p:nvSpPr>
        <p:spPr>
          <a:xfrm>
            <a:off x="508000" y="1232132"/>
            <a:ext cx="11684000" cy="5397268"/>
          </a:xfrm>
          <a:prstGeom prst="rect">
            <a:avLst/>
          </a:prstGeom>
        </p:spPr>
        <p:txBody>
          <a:bodyPr vert="horz" lIns="91440" tIns="45720" rIns="91440" bIns="45720" rtlCol="0">
            <a:normAutofit/>
          </a:bodyPr>
          <a:lstStyle/>
          <a:p>
            <a:pPr marL="228594" indent="-228594" defTabSz="914377">
              <a:lnSpc>
                <a:spcPct val="150000"/>
              </a:lnSpc>
              <a:spcBef>
                <a:spcPts val="1000"/>
              </a:spcBef>
              <a:buFont typeface="Arial" panose="020B0604020202020204" pitchFamily="34" charset="0"/>
              <a:buChar char="•"/>
              <a:defRPr/>
            </a:pPr>
            <a:r>
              <a:rPr lang="en-GB" sz="2800" dirty="0">
                <a:solidFill>
                  <a:srgbClr val="0070C0"/>
                </a:solidFill>
                <a:latin typeface="Arial" pitchFamily="34" charset="0"/>
                <a:cs typeface="Arial" pitchFamily="34" charset="0"/>
              </a:rPr>
              <a:t>Develop social prescribing opportunities</a:t>
            </a:r>
          </a:p>
          <a:p>
            <a:pPr marL="228594" indent="-228594" defTabSz="914377">
              <a:lnSpc>
                <a:spcPct val="150000"/>
              </a:lnSpc>
              <a:spcBef>
                <a:spcPts val="1000"/>
              </a:spcBef>
              <a:buFont typeface="Arial" panose="020B0604020202020204" pitchFamily="34" charset="0"/>
              <a:buChar char="•"/>
              <a:defRPr/>
            </a:pPr>
            <a:r>
              <a:rPr lang="en-GB" sz="2800" dirty="0">
                <a:solidFill>
                  <a:srgbClr val="0070C0"/>
                </a:solidFill>
                <a:latin typeface="Arial" pitchFamily="34" charset="0"/>
                <a:cs typeface="Arial" pitchFamily="34" charset="0"/>
              </a:rPr>
              <a:t>Financial cutbacks - pooling resources</a:t>
            </a:r>
          </a:p>
          <a:p>
            <a:pPr marL="228594" marR="0" lvl="0" indent="-228594" algn="l" defTabSz="914377"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Strong evidence of benefits of nature on mental &amp; physical health</a:t>
            </a:r>
          </a:p>
          <a:p>
            <a:pPr marL="228594" indent="-228594" defTabSz="914377">
              <a:lnSpc>
                <a:spcPct val="150000"/>
              </a:lnSpc>
              <a:spcBef>
                <a:spcPts val="1000"/>
              </a:spcBef>
              <a:buFont typeface="Arial" panose="020B0604020202020204" pitchFamily="34" charset="0"/>
              <a:buChar char="•"/>
            </a:pPr>
            <a:r>
              <a:rPr lang="en-GB" sz="2800" dirty="0">
                <a:solidFill>
                  <a:schemeClr val="accent1">
                    <a:lumMod val="75000"/>
                  </a:schemeClr>
                </a:solidFill>
                <a:latin typeface="Arial" pitchFamily="34" charset="0"/>
                <a:cs typeface="Arial" pitchFamily="34" charset="0"/>
              </a:rPr>
              <a:t>Green spaces - important role to play in tackling health inequalities </a:t>
            </a:r>
          </a:p>
          <a:p>
            <a:pPr marL="228594" indent="-228594" defTabSz="914377">
              <a:lnSpc>
                <a:spcPct val="150000"/>
              </a:lnSpc>
              <a:spcBef>
                <a:spcPts val="1000"/>
              </a:spcBef>
              <a:buFont typeface="Arial" panose="020B0604020202020204" pitchFamily="34" charset="0"/>
              <a:buChar char="•"/>
            </a:pPr>
            <a:r>
              <a:rPr lang="en-GB" sz="2800" dirty="0">
                <a:solidFill>
                  <a:srgbClr val="0070C0"/>
                </a:solidFill>
                <a:latin typeface="Arial" pitchFamily="34" charset="0"/>
                <a:cs typeface="Arial" pitchFamily="34" charset="0"/>
              </a:rPr>
              <a:t>Linking small isolated green spaces</a:t>
            </a:r>
            <a:endParaRPr kumimoji="0" lang="en-GB" sz="2800" b="0" i="0" u="none" strike="noStrike" kern="1200" cap="none" spc="0" normalizeH="0" baseline="0" noProof="0" dirty="0">
              <a:ln>
                <a:noFill/>
              </a:ln>
              <a:solidFill>
                <a:schemeClr val="accent1">
                  <a:lumMod val="75000"/>
                </a:schemeClr>
              </a:solidFill>
              <a:effectLst/>
              <a:uLnTx/>
              <a:uFillTx/>
              <a:latin typeface="Arial" pitchFamily="34" charset="0"/>
              <a:ea typeface="+mn-ea"/>
              <a:cs typeface="Arial" pitchFamily="34" charset="0"/>
            </a:endParaRPr>
          </a:p>
          <a:p>
            <a:pPr marL="228594" indent="-228594" defTabSz="914377">
              <a:lnSpc>
                <a:spcPct val="150000"/>
              </a:lnSpc>
              <a:spcBef>
                <a:spcPts val="1000"/>
              </a:spcBef>
              <a:buFont typeface="Arial" panose="020B0604020202020204" pitchFamily="34" charset="0"/>
              <a:buChar char="•"/>
            </a:pPr>
            <a:r>
              <a:rPr lang="en-GB" sz="2800" dirty="0">
                <a:solidFill>
                  <a:srgbClr val="0070C0"/>
                </a:solidFill>
                <a:latin typeface="Arial" pitchFamily="34" charset="0"/>
                <a:cs typeface="Arial" pitchFamily="34" charset="0"/>
              </a:rPr>
              <a:t>Integrate a coordinated use of limited space</a:t>
            </a:r>
          </a:p>
          <a:p>
            <a:pPr marL="228594" indent="-228594" defTabSz="914377">
              <a:lnSpc>
                <a:spcPct val="150000"/>
              </a:lnSpc>
              <a:spcBef>
                <a:spcPts val="1000"/>
              </a:spcBef>
              <a:buFont typeface="Arial" panose="020B0604020202020204" pitchFamily="34" charset="0"/>
              <a:buChar char="•"/>
            </a:pPr>
            <a:r>
              <a:rPr lang="en-GB" sz="2800" dirty="0">
                <a:solidFill>
                  <a:srgbClr val="0070C0"/>
                </a:solidFill>
                <a:latin typeface="Arial" pitchFamily="34" charset="0"/>
                <a:cs typeface="Arial" pitchFamily="34" charset="0"/>
              </a:rPr>
              <a:t>DL38 - improve sustainability and biodiversity</a:t>
            </a:r>
          </a:p>
          <a:p>
            <a:pPr marL="228594" marR="0" lvl="0" indent="-228594" algn="l" defTabSz="914377"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70C0"/>
              </a:solidFill>
              <a:effectLst/>
              <a:uLnTx/>
              <a:uFillTx/>
              <a:latin typeface="Arial" pitchFamily="34" charset="0"/>
              <a:ea typeface="+mn-ea"/>
              <a:cs typeface="Arial" pitchFamily="34" charset="0"/>
            </a:endParaRPr>
          </a:p>
          <a:p>
            <a:pPr marL="228594" marR="0" lvl="0" indent="-228594" algn="l" defTabSz="914377"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0070C0"/>
              </a:solidFill>
              <a:effectLst/>
              <a:uLnTx/>
              <a:uFillTx/>
              <a:latin typeface="Arial" pitchFamily="34" charset="0"/>
              <a:ea typeface="+mn-ea"/>
              <a:cs typeface="Arial" pitchFamily="34" charset="0"/>
            </a:endParaRP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Rectangle 10"/>
          <p:cNvSpPr/>
          <p:nvPr/>
        </p:nvSpPr>
        <p:spPr>
          <a:xfrm>
            <a:off x="10566400" y="0"/>
            <a:ext cx="1625600"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0" y="0"/>
            <a:ext cx="1625600"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533" name="Picture 5"/>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1543050" y="-28575"/>
            <a:ext cx="9182100" cy="6886575"/>
          </a:xfrm>
          <a:prstGeom prst="rect">
            <a:avLst/>
          </a:prstGeom>
          <a:noFill/>
          <a:ln w="9525">
            <a:noFill/>
            <a:miter lim="800000"/>
            <a:headEnd/>
            <a:tailEnd/>
          </a:ln>
        </p:spPr>
      </p:pic>
    </p:spTree>
    <p:extLst>
      <p:ext uri="{BB962C8B-B14F-4D97-AF65-F5344CB8AC3E}">
        <p14:creationId xmlns:p14="http://schemas.microsoft.com/office/powerpoint/2010/main" val="353023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dissolv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dissolv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2533"/>
                                        </p:tgtEl>
                                        <p:attrNameLst>
                                          <p:attrName>style.visibility</p:attrName>
                                        </p:attrNameLst>
                                      </p:cBhvr>
                                      <p:to>
                                        <p:strVal val="visible"/>
                                      </p:to>
                                    </p:set>
                                    <p:animEffect transition="in" filter="dissolve">
                                      <p:cBhvr>
                                        <p:cTn id="17" dur="500"/>
                                        <p:tgtEl>
                                          <p:spTgt spid="22533"/>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dissolve">
                                      <p:cBhvr>
                                        <p:cTn id="28" dur="500"/>
                                        <p:tgtEl>
                                          <p:spTgt spid="10">
                                            <p:txEl>
                                              <p:pRg st="3" end="3"/>
                                            </p:txEl>
                                          </p:spTgt>
                                        </p:tgtEl>
                                      </p:cBhvr>
                                    </p:animEffect>
                                  </p:childTnLst>
                                </p:cTn>
                              </p:par>
                              <p:par>
                                <p:cTn id="29" presetID="1" presetClass="exit"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253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animEffect transition="in" filter="dissolve">
                                      <p:cBhvr>
                                        <p:cTn id="39" dur="500"/>
                                        <p:tgtEl>
                                          <p:spTgt spid="10">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0">
                                            <p:txEl>
                                              <p:pRg st="5" end="5"/>
                                            </p:txEl>
                                          </p:spTgt>
                                        </p:tgtEl>
                                        <p:attrNameLst>
                                          <p:attrName>style.visibility</p:attrName>
                                        </p:attrNameLst>
                                      </p:cBhvr>
                                      <p:to>
                                        <p:strVal val="visible"/>
                                      </p:to>
                                    </p:set>
                                    <p:animEffect transition="in" filter="dissolve">
                                      <p:cBhvr>
                                        <p:cTn id="44" dur="500"/>
                                        <p:tgtEl>
                                          <p:spTgt spid="10">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0">
                                            <p:txEl>
                                              <p:pRg st="6" end="6"/>
                                            </p:txEl>
                                          </p:spTgt>
                                        </p:tgtEl>
                                        <p:attrNameLst>
                                          <p:attrName>style.visibility</p:attrName>
                                        </p:attrNameLst>
                                      </p:cBhvr>
                                      <p:to>
                                        <p:strVal val="visible"/>
                                      </p:to>
                                    </p:set>
                                    <p:animEffect transition="in" filter="dissolve">
                                      <p:cBhvr>
                                        <p:cTn id="49"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7" grpId="0" animBg="1"/>
      <p:bldP spid="7"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9FEB02513B65D4BBC8FFD029EAE06D6" ma:contentTypeVersion="10" ma:contentTypeDescription="Create a new document." ma:contentTypeScope="" ma:versionID="0df6d6c0825376269ce402eaff6a683c">
  <xsd:schema xmlns:xsd="http://www.w3.org/2001/XMLSchema" xmlns:xs="http://www.w3.org/2001/XMLSchema" xmlns:p="http://schemas.microsoft.com/office/2006/metadata/properties" xmlns:ns2="96d4c66f-4ed4-4da6-8a80-143945a38e51" xmlns:ns3="50dfd736-0c3e-4b5f-b578-dbf295d5c052" targetNamespace="http://schemas.microsoft.com/office/2006/metadata/properties" ma:root="true" ma:fieldsID="03ab8aed8c36a07f1645f87770a46ff9" ns2:_="" ns3:_="">
    <xsd:import namespace="96d4c66f-4ed4-4da6-8a80-143945a38e51"/>
    <xsd:import namespace="50dfd736-0c3e-4b5f-b578-dbf295d5c05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d4c66f-4ed4-4da6-8a80-143945a38e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dfd736-0c3e-4b5f-b578-dbf295d5c05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0DE677-0ABB-4870-9203-97887A5AE6E5}">
  <ds:schemaRefs>
    <ds:schemaRef ds:uri="http://schemas.microsoft.com/sharepoint/v3/contenttype/forms"/>
  </ds:schemaRefs>
</ds:datastoreItem>
</file>

<file path=customXml/itemProps2.xml><?xml version="1.0" encoding="utf-8"?>
<ds:datastoreItem xmlns:ds="http://schemas.openxmlformats.org/officeDocument/2006/customXml" ds:itemID="{E8A35CD8-3FE3-4CB9-861A-2F9576E4D7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d4c66f-4ed4-4da6-8a80-143945a38e51"/>
    <ds:schemaRef ds:uri="50dfd736-0c3e-4b5f-b578-dbf295d5c0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163</TotalTime>
  <Words>1692</Words>
  <Application>Microsoft Macintosh PowerPoint</Application>
  <PresentationFormat>Widescreen</PresentationFormat>
  <Paragraphs>369</Paragraphs>
  <Slides>59</Slides>
  <Notes>43</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5" baseType="lpstr">
      <vt:lpstr>Arial</vt:lpstr>
      <vt:lpstr>Calibri</vt:lpstr>
      <vt:lpstr>Calibri Light</vt:lpstr>
      <vt:lpstr>Wingdings,Sans-Serif</vt:lpstr>
      <vt:lpstr>Office Theme</vt:lpstr>
      <vt:lpstr>Bitmap Image</vt:lpstr>
      <vt:lpstr>Working innovatively and collaboratively to create health  and social care communities </vt:lpstr>
      <vt:lpstr>Stirling Health &amp; Care Village Green Project</vt:lpstr>
      <vt:lpstr>Session outcomes</vt:lpstr>
      <vt:lpstr>Health Improvement overarching aims</vt:lpstr>
      <vt:lpstr>What?</vt:lpstr>
      <vt:lpstr>Where? </vt:lpstr>
      <vt:lpstr>How?</vt:lpstr>
      <vt:lpstr>Who?</vt:lpstr>
      <vt:lpstr>Why?</vt:lpstr>
      <vt:lpstr>When?</vt:lpstr>
      <vt:lpstr>Practical issues - Barriers and Solutions </vt:lpstr>
      <vt:lpstr>Social prescribing opportunities</vt:lpstr>
      <vt:lpstr>Practical examples – Green Room</vt:lpstr>
      <vt:lpstr>Practical examples – Green Room</vt:lpstr>
      <vt:lpstr>Practical examples – Yarn bombing</vt:lpstr>
      <vt:lpstr>Practical examples – Yarn bombing</vt:lpstr>
      <vt:lpstr>Practical examples – Yarn bombing</vt:lpstr>
      <vt:lpstr>Practical examples – Green Activity Trail</vt:lpstr>
      <vt:lpstr>Practical examples – Green Activity Trail</vt:lpstr>
      <vt:lpstr>Practical examples - Accessibility planter</vt:lpstr>
      <vt:lpstr> Practical examples - Bellfield Big Tea Party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NHS Grampian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Anderson (NHS Grampian)</dc:creator>
  <cp:lastModifiedBy>Jason Derr</cp:lastModifiedBy>
  <cp:revision>15</cp:revision>
  <cp:lastPrinted>2024-06-01T07:31:00Z</cp:lastPrinted>
  <dcterms:created xsi:type="dcterms:W3CDTF">2024-05-31T16:40:48Z</dcterms:created>
  <dcterms:modified xsi:type="dcterms:W3CDTF">2024-06-25T12:13:53Z</dcterms:modified>
</cp:coreProperties>
</file>