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3"/>
  </p:notesMasterIdLst>
  <p:sldIdLst>
    <p:sldId id="258" r:id="rId3"/>
    <p:sldId id="299" r:id="rId4"/>
    <p:sldId id="297" r:id="rId5"/>
    <p:sldId id="260" r:id="rId6"/>
    <p:sldId id="298" r:id="rId7"/>
    <p:sldId id="261" r:id="rId8"/>
    <p:sldId id="296" r:id="rId9"/>
    <p:sldId id="281" r:id="rId10"/>
    <p:sldId id="287" r:id="rId11"/>
    <p:sldId id="288" r:id="rId12"/>
    <p:sldId id="289" r:id="rId13"/>
    <p:sldId id="282" r:id="rId14"/>
    <p:sldId id="290" r:id="rId15"/>
    <p:sldId id="275" r:id="rId16"/>
    <p:sldId id="271" r:id="rId17"/>
    <p:sldId id="272" r:id="rId18"/>
    <p:sldId id="273" r:id="rId19"/>
    <p:sldId id="274" r:id="rId20"/>
    <p:sldId id="292" r:id="rId21"/>
    <p:sldId id="293" r:id="rId22"/>
    <p:sldId id="294" r:id="rId23"/>
    <p:sldId id="276" r:id="rId24"/>
    <p:sldId id="277" r:id="rId25"/>
    <p:sldId id="278" r:id="rId26"/>
    <p:sldId id="264" r:id="rId27"/>
    <p:sldId id="265" r:id="rId28"/>
    <p:sldId id="279" r:id="rId29"/>
    <p:sldId id="266" r:id="rId30"/>
    <p:sldId id="267" r:id="rId31"/>
    <p:sldId id="283"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e R (Ruth)" initials="CR(" lastIdx="2" clrIdx="0">
    <p:extLst>
      <p:ext uri="{19B8F6BF-5375-455C-9EA6-DF929625EA0E}">
        <p15:presenceInfo xmlns:p15="http://schemas.microsoft.com/office/powerpoint/2012/main" userId="S-1-5-21-765483983-692928010-316617838-211387" providerId="AD"/>
      </p:ext>
    </p:extLst>
  </p:cmAuthor>
  <p:cmAuthor id="2" name="Della Robb" initials="DR" lastIdx="1" clrIdx="1">
    <p:extLst>
      <p:ext uri="{19B8F6BF-5375-455C-9EA6-DF929625EA0E}">
        <p15:presenceInfo xmlns:p15="http://schemas.microsoft.com/office/powerpoint/2012/main" userId="S-1-5-21-765483983-692928010-316617838-3216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CCCCFF"/>
    <a:srgbClr val="9999FF"/>
    <a:srgbClr val="FF99CC"/>
    <a:srgbClr val="FF99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67" autoAdjust="0"/>
    <p:restoredTop sz="94660"/>
  </p:normalViewPr>
  <p:slideViewPr>
    <p:cSldViewPr snapToGrid="0">
      <p:cViewPr varScale="1">
        <p:scale>
          <a:sx n="43" d="100"/>
          <a:sy n="43" d="100"/>
        </p:scale>
        <p:origin x="836" y="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977826-CD62-46DF-B479-0090C7F8161F}" type="doc">
      <dgm:prSet loTypeId="urn:microsoft.com/office/officeart/2005/8/layout/process1" loCatId="process" qsTypeId="urn:microsoft.com/office/officeart/2005/8/quickstyle/simple1" qsCatId="simple" csTypeId="urn:microsoft.com/office/officeart/2005/8/colors/colorful5" csCatId="colorful" phldr="1"/>
      <dgm:spPr/>
    </dgm:pt>
    <dgm:pt modelId="{3858F850-33F1-4D47-B336-8DBEF75AA850}">
      <dgm:prSet phldrT="[Text]" custT="1"/>
      <dgm:spPr/>
      <dgm:t>
        <a:bodyPr/>
        <a:lstStyle/>
        <a:p>
          <a:r>
            <a:rPr lang="en-US" sz="2400" b="1" dirty="0">
              <a:effectLst>
                <a:outerShdw blurRad="38100" dist="38100" dir="2700000" algn="tl">
                  <a:srgbClr val="000000">
                    <a:alpha val="43137"/>
                  </a:srgbClr>
                </a:outerShdw>
              </a:effectLst>
            </a:rPr>
            <a:t>March 2021</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dgm:t>
    </dgm:pt>
    <dgm:pt modelId="{C3D2B767-9DE1-4259-9140-8846434E0975}" type="parTrans" cxnId="{19DD3F82-BB40-4EE3-91B1-7CDDF0160812}">
      <dgm:prSet/>
      <dgm:spPr/>
      <dgm:t>
        <a:bodyPr/>
        <a:lstStyle/>
        <a:p>
          <a:endParaRPr lang="en-US"/>
        </a:p>
      </dgm:t>
    </dgm:pt>
    <dgm:pt modelId="{D52BFA06-E5BA-426D-8DA5-978ED739A7AE}" type="sibTrans" cxnId="{19DD3F82-BB40-4EE3-91B1-7CDDF0160812}">
      <dgm:prSet/>
      <dgm:spPr/>
      <dgm:t>
        <a:bodyPr/>
        <a:lstStyle/>
        <a:p>
          <a:endParaRPr lang="en-US"/>
        </a:p>
      </dgm:t>
    </dgm:pt>
    <dgm:pt modelId="{D4F1CB5F-AF9B-4794-A7EB-F3A949817677}">
      <dgm:prSet phldrT="[Text]" custT="1"/>
      <dgm:spPr/>
      <dgm:t>
        <a:bodyPr/>
        <a:lstStyle/>
        <a:p>
          <a:r>
            <a:rPr lang="en-US" sz="2400" b="1" dirty="0">
              <a:effectLst>
                <a:outerShdw blurRad="38100" dist="38100" dir="2700000" algn="tl">
                  <a:srgbClr val="000000">
                    <a:alpha val="43137"/>
                  </a:srgbClr>
                </a:outerShdw>
              </a:effectLst>
            </a:rPr>
            <a:t>August 2021</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dgm:t>
    </dgm:pt>
    <dgm:pt modelId="{F464D9CD-9FBE-4290-8BC6-B228C3C56068}" type="parTrans" cxnId="{E54B916B-18D4-4847-B3E3-BA19C00C40D3}">
      <dgm:prSet/>
      <dgm:spPr/>
      <dgm:t>
        <a:bodyPr/>
        <a:lstStyle/>
        <a:p>
          <a:endParaRPr lang="en-US"/>
        </a:p>
      </dgm:t>
    </dgm:pt>
    <dgm:pt modelId="{83B09A9B-26B1-45DB-9BED-5C2328CB3A1D}" type="sibTrans" cxnId="{E54B916B-18D4-4847-B3E3-BA19C00C40D3}">
      <dgm:prSet/>
      <dgm:spPr/>
      <dgm:t>
        <a:bodyPr/>
        <a:lstStyle/>
        <a:p>
          <a:endParaRPr lang="en-US"/>
        </a:p>
      </dgm:t>
    </dgm:pt>
    <dgm:pt modelId="{CE0FD5E8-2FE6-4940-89DD-EB991E51A0A5}">
      <dgm:prSet phldrT="[Text]" custT="1"/>
      <dgm:spPr/>
      <dgm:t>
        <a:bodyPr/>
        <a:lstStyle/>
        <a:p>
          <a:r>
            <a:rPr lang="en-US" sz="2400" b="1" dirty="0">
              <a:effectLst>
                <a:outerShdw blurRad="38100" dist="38100" dir="2700000" algn="tl">
                  <a:srgbClr val="000000">
                    <a:alpha val="43137"/>
                  </a:srgbClr>
                </a:outerShdw>
              </a:effectLst>
            </a:rPr>
            <a:t>June 2022</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dgm:t>
    </dgm:pt>
    <dgm:pt modelId="{8C560105-1164-4607-87A5-845062FDA606}" type="parTrans" cxnId="{E9DBCAF8-5CF4-49BE-A468-E716437FDF77}">
      <dgm:prSet/>
      <dgm:spPr/>
      <dgm:t>
        <a:bodyPr/>
        <a:lstStyle/>
        <a:p>
          <a:endParaRPr lang="en-US"/>
        </a:p>
      </dgm:t>
    </dgm:pt>
    <dgm:pt modelId="{96030B40-EB64-4EA1-8539-E4CED300A6F5}" type="sibTrans" cxnId="{E9DBCAF8-5CF4-49BE-A468-E716437FDF77}">
      <dgm:prSet/>
      <dgm:spPr/>
      <dgm:t>
        <a:bodyPr/>
        <a:lstStyle/>
        <a:p>
          <a:endParaRPr lang="en-US"/>
        </a:p>
      </dgm:t>
    </dgm:pt>
    <dgm:pt modelId="{A448EB4E-060F-45A4-8411-12457FFFE746}">
      <dgm:prSet custT="1"/>
      <dgm:spPr/>
      <dgm:t>
        <a:bodyPr anchor="ctr"/>
        <a:lstStyle/>
        <a:p>
          <a:pPr algn="ctr"/>
          <a:r>
            <a:rPr lang="en-US" sz="2400" b="1" dirty="0">
              <a:effectLst>
                <a:outerShdw blurRad="38100" dist="38100" dir="2700000" algn="tl">
                  <a:srgbClr val="000000">
                    <a:alpha val="43137"/>
                  </a:srgbClr>
                </a:outerShdw>
              </a:effectLst>
            </a:rPr>
            <a:t>October 2020</a:t>
          </a:r>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dgm:t>
    </dgm:pt>
    <dgm:pt modelId="{3DB7CBF3-5A84-4374-A366-E1ACEE923EEE}" type="parTrans" cxnId="{437D1D75-268A-46CC-AFDA-A55E4FF14464}">
      <dgm:prSet/>
      <dgm:spPr/>
      <dgm:t>
        <a:bodyPr/>
        <a:lstStyle/>
        <a:p>
          <a:endParaRPr lang="en-US"/>
        </a:p>
      </dgm:t>
    </dgm:pt>
    <dgm:pt modelId="{54D9CFFF-ED29-4D46-91E7-2391B904E8FB}" type="sibTrans" cxnId="{437D1D75-268A-46CC-AFDA-A55E4FF14464}">
      <dgm:prSet/>
      <dgm:spPr/>
      <dgm:t>
        <a:bodyPr/>
        <a:lstStyle/>
        <a:p>
          <a:endParaRPr lang="en-US"/>
        </a:p>
      </dgm:t>
    </dgm:pt>
    <dgm:pt modelId="{21F9608E-B822-4484-B577-F2BE7042D542}" type="pres">
      <dgm:prSet presAssocID="{E0977826-CD62-46DF-B479-0090C7F8161F}" presName="Name0" presStyleCnt="0">
        <dgm:presLayoutVars>
          <dgm:dir/>
          <dgm:resizeHandles val="exact"/>
        </dgm:presLayoutVars>
      </dgm:prSet>
      <dgm:spPr/>
    </dgm:pt>
    <dgm:pt modelId="{A1058AD5-D623-449B-AC3F-6A98B06AA596}" type="pres">
      <dgm:prSet presAssocID="{A448EB4E-060F-45A4-8411-12457FFFE746}" presName="node" presStyleLbl="node1" presStyleIdx="0" presStyleCnt="4" custScaleX="112050">
        <dgm:presLayoutVars>
          <dgm:bulletEnabled val="1"/>
        </dgm:presLayoutVars>
      </dgm:prSet>
      <dgm:spPr/>
      <dgm:t>
        <a:bodyPr/>
        <a:lstStyle/>
        <a:p>
          <a:endParaRPr lang="en-US"/>
        </a:p>
      </dgm:t>
    </dgm:pt>
    <dgm:pt modelId="{5BE63737-6297-4D6E-8A9B-61FDD3BF7319}" type="pres">
      <dgm:prSet presAssocID="{54D9CFFF-ED29-4D46-91E7-2391B904E8FB}" presName="sibTrans" presStyleLbl="sibTrans2D1" presStyleIdx="0" presStyleCnt="3"/>
      <dgm:spPr/>
      <dgm:t>
        <a:bodyPr/>
        <a:lstStyle/>
        <a:p>
          <a:endParaRPr lang="en-US"/>
        </a:p>
      </dgm:t>
    </dgm:pt>
    <dgm:pt modelId="{0C976E05-D8C8-42E9-AFBB-22CF9FCEF75E}" type="pres">
      <dgm:prSet presAssocID="{54D9CFFF-ED29-4D46-91E7-2391B904E8FB}" presName="connectorText" presStyleLbl="sibTrans2D1" presStyleIdx="0" presStyleCnt="3"/>
      <dgm:spPr/>
      <dgm:t>
        <a:bodyPr/>
        <a:lstStyle/>
        <a:p>
          <a:endParaRPr lang="en-US"/>
        </a:p>
      </dgm:t>
    </dgm:pt>
    <dgm:pt modelId="{072EC079-0B3A-435F-BAC5-E3BF595A8510}" type="pres">
      <dgm:prSet presAssocID="{3858F850-33F1-4D47-B336-8DBEF75AA850}" presName="node" presStyleLbl="node1" presStyleIdx="1" presStyleCnt="4" custScaleX="117424" custLinFactNeighborY="280">
        <dgm:presLayoutVars>
          <dgm:bulletEnabled val="1"/>
        </dgm:presLayoutVars>
      </dgm:prSet>
      <dgm:spPr/>
      <dgm:t>
        <a:bodyPr/>
        <a:lstStyle/>
        <a:p>
          <a:endParaRPr lang="en-US"/>
        </a:p>
      </dgm:t>
    </dgm:pt>
    <dgm:pt modelId="{E49A0F55-4F9E-4C3A-A983-BB56B528711E}" type="pres">
      <dgm:prSet presAssocID="{D52BFA06-E5BA-426D-8DA5-978ED739A7AE}" presName="sibTrans" presStyleLbl="sibTrans2D1" presStyleIdx="1" presStyleCnt="3"/>
      <dgm:spPr/>
      <dgm:t>
        <a:bodyPr/>
        <a:lstStyle/>
        <a:p>
          <a:endParaRPr lang="en-US"/>
        </a:p>
      </dgm:t>
    </dgm:pt>
    <dgm:pt modelId="{CDEF73A6-701C-4CF6-9A99-3C8CE5574F3E}" type="pres">
      <dgm:prSet presAssocID="{D52BFA06-E5BA-426D-8DA5-978ED739A7AE}" presName="connectorText" presStyleLbl="sibTrans2D1" presStyleIdx="1" presStyleCnt="3"/>
      <dgm:spPr/>
      <dgm:t>
        <a:bodyPr/>
        <a:lstStyle/>
        <a:p>
          <a:endParaRPr lang="en-US"/>
        </a:p>
      </dgm:t>
    </dgm:pt>
    <dgm:pt modelId="{AB601FF6-E82F-47B1-B38C-8C6E72305520}" type="pres">
      <dgm:prSet presAssocID="{D4F1CB5F-AF9B-4794-A7EB-F3A949817677}" presName="node" presStyleLbl="node1" presStyleIdx="2" presStyleCnt="4">
        <dgm:presLayoutVars>
          <dgm:bulletEnabled val="1"/>
        </dgm:presLayoutVars>
      </dgm:prSet>
      <dgm:spPr/>
      <dgm:t>
        <a:bodyPr/>
        <a:lstStyle/>
        <a:p>
          <a:endParaRPr lang="en-US"/>
        </a:p>
      </dgm:t>
    </dgm:pt>
    <dgm:pt modelId="{4757918E-6D6D-4F6A-A0F3-2C2F118AD245}" type="pres">
      <dgm:prSet presAssocID="{83B09A9B-26B1-45DB-9BED-5C2328CB3A1D}" presName="sibTrans" presStyleLbl="sibTrans2D1" presStyleIdx="2" presStyleCnt="3"/>
      <dgm:spPr/>
      <dgm:t>
        <a:bodyPr/>
        <a:lstStyle/>
        <a:p>
          <a:endParaRPr lang="en-US"/>
        </a:p>
      </dgm:t>
    </dgm:pt>
    <dgm:pt modelId="{529184DC-D9D1-4C2E-8291-2338C492B967}" type="pres">
      <dgm:prSet presAssocID="{83B09A9B-26B1-45DB-9BED-5C2328CB3A1D}" presName="connectorText" presStyleLbl="sibTrans2D1" presStyleIdx="2" presStyleCnt="3"/>
      <dgm:spPr/>
      <dgm:t>
        <a:bodyPr/>
        <a:lstStyle/>
        <a:p>
          <a:endParaRPr lang="en-US"/>
        </a:p>
      </dgm:t>
    </dgm:pt>
    <dgm:pt modelId="{C0F6D629-422C-4241-8A11-9ECDBB80F81F}" type="pres">
      <dgm:prSet presAssocID="{CE0FD5E8-2FE6-4940-89DD-EB991E51A0A5}" presName="node" presStyleLbl="node1" presStyleIdx="3" presStyleCnt="4">
        <dgm:presLayoutVars>
          <dgm:bulletEnabled val="1"/>
        </dgm:presLayoutVars>
      </dgm:prSet>
      <dgm:spPr/>
      <dgm:t>
        <a:bodyPr/>
        <a:lstStyle/>
        <a:p>
          <a:endParaRPr lang="en-US"/>
        </a:p>
      </dgm:t>
    </dgm:pt>
  </dgm:ptLst>
  <dgm:cxnLst>
    <dgm:cxn modelId="{19DD3F82-BB40-4EE3-91B1-7CDDF0160812}" srcId="{E0977826-CD62-46DF-B479-0090C7F8161F}" destId="{3858F850-33F1-4D47-B336-8DBEF75AA850}" srcOrd="1" destOrd="0" parTransId="{C3D2B767-9DE1-4259-9140-8846434E0975}" sibTransId="{D52BFA06-E5BA-426D-8DA5-978ED739A7AE}"/>
    <dgm:cxn modelId="{AC30F279-6035-4208-BEB4-81B43005A93C}" type="presOf" srcId="{83B09A9B-26B1-45DB-9BED-5C2328CB3A1D}" destId="{529184DC-D9D1-4C2E-8291-2338C492B967}" srcOrd="1" destOrd="0" presId="urn:microsoft.com/office/officeart/2005/8/layout/process1"/>
    <dgm:cxn modelId="{E54B916B-18D4-4847-B3E3-BA19C00C40D3}" srcId="{E0977826-CD62-46DF-B479-0090C7F8161F}" destId="{D4F1CB5F-AF9B-4794-A7EB-F3A949817677}" srcOrd="2" destOrd="0" parTransId="{F464D9CD-9FBE-4290-8BC6-B228C3C56068}" sibTransId="{83B09A9B-26B1-45DB-9BED-5C2328CB3A1D}"/>
    <dgm:cxn modelId="{8D334171-6FB7-432D-995B-4C874AB50393}" type="presOf" srcId="{A448EB4E-060F-45A4-8411-12457FFFE746}" destId="{A1058AD5-D623-449B-AC3F-6A98B06AA596}" srcOrd="0" destOrd="0" presId="urn:microsoft.com/office/officeart/2005/8/layout/process1"/>
    <dgm:cxn modelId="{B36C75D0-9C8D-483B-940C-8E947CCDBBDB}" type="presOf" srcId="{D4F1CB5F-AF9B-4794-A7EB-F3A949817677}" destId="{AB601FF6-E82F-47B1-B38C-8C6E72305520}" srcOrd="0" destOrd="0" presId="urn:microsoft.com/office/officeart/2005/8/layout/process1"/>
    <dgm:cxn modelId="{2F6CE69A-133C-4BF9-8865-09812816F97F}" type="presOf" srcId="{D52BFA06-E5BA-426D-8DA5-978ED739A7AE}" destId="{CDEF73A6-701C-4CF6-9A99-3C8CE5574F3E}" srcOrd="1" destOrd="0" presId="urn:microsoft.com/office/officeart/2005/8/layout/process1"/>
    <dgm:cxn modelId="{763E7B2F-9971-49D7-B537-EBAEBB1F9830}" type="presOf" srcId="{54D9CFFF-ED29-4D46-91E7-2391B904E8FB}" destId="{5BE63737-6297-4D6E-8A9B-61FDD3BF7319}" srcOrd="0" destOrd="0" presId="urn:microsoft.com/office/officeart/2005/8/layout/process1"/>
    <dgm:cxn modelId="{9968425C-3F54-4451-9566-1582CF72A483}" type="presOf" srcId="{83B09A9B-26B1-45DB-9BED-5C2328CB3A1D}" destId="{4757918E-6D6D-4F6A-A0F3-2C2F118AD245}" srcOrd="0" destOrd="0" presId="urn:microsoft.com/office/officeart/2005/8/layout/process1"/>
    <dgm:cxn modelId="{E9DBCAF8-5CF4-49BE-A468-E716437FDF77}" srcId="{E0977826-CD62-46DF-B479-0090C7F8161F}" destId="{CE0FD5E8-2FE6-4940-89DD-EB991E51A0A5}" srcOrd="3" destOrd="0" parTransId="{8C560105-1164-4607-87A5-845062FDA606}" sibTransId="{96030B40-EB64-4EA1-8539-E4CED300A6F5}"/>
    <dgm:cxn modelId="{1A2D5E96-D460-4F39-A496-A623647F6477}" type="presOf" srcId="{CE0FD5E8-2FE6-4940-89DD-EB991E51A0A5}" destId="{C0F6D629-422C-4241-8A11-9ECDBB80F81F}" srcOrd="0" destOrd="0" presId="urn:microsoft.com/office/officeart/2005/8/layout/process1"/>
    <dgm:cxn modelId="{437D1D75-268A-46CC-AFDA-A55E4FF14464}" srcId="{E0977826-CD62-46DF-B479-0090C7F8161F}" destId="{A448EB4E-060F-45A4-8411-12457FFFE746}" srcOrd="0" destOrd="0" parTransId="{3DB7CBF3-5A84-4374-A366-E1ACEE923EEE}" sibTransId="{54D9CFFF-ED29-4D46-91E7-2391B904E8FB}"/>
    <dgm:cxn modelId="{70963504-10CB-4D1B-A06B-EE598D7D3AFD}" type="presOf" srcId="{3858F850-33F1-4D47-B336-8DBEF75AA850}" destId="{072EC079-0B3A-435F-BAC5-E3BF595A8510}" srcOrd="0" destOrd="0" presId="urn:microsoft.com/office/officeart/2005/8/layout/process1"/>
    <dgm:cxn modelId="{E17E1E0F-CD8C-4FF2-B4B1-0FAFE682F0A8}" type="presOf" srcId="{E0977826-CD62-46DF-B479-0090C7F8161F}" destId="{21F9608E-B822-4484-B577-F2BE7042D542}" srcOrd="0" destOrd="0" presId="urn:microsoft.com/office/officeart/2005/8/layout/process1"/>
    <dgm:cxn modelId="{B17C4598-C6B7-4FE9-A56E-E269B0CA35EC}" type="presOf" srcId="{D52BFA06-E5BA-426D-8DA5-978ED739A7AE}" destId="{E49A0F55-4F9E-4C3A-A983-BB56B528711E}" srcOrd="0" destOrd="0" presId="urn:microsoft.com/office/officeart/2005/8/layout/process1"/>
    <dgm:cxn modelId="{BF0BA2AC-D6F5-4655-B866-F2C33B2D8E82}" type="presOf" srcId="{54D9CFFF-ED29-4D46-91E7-2391B904E8FB}" destId="{0C976E05-D8C8-42E9-AFBB-22CF9FCEF75E}" srcOrd="1" destOrd="0" presId="urn:microsoft.com/office/officeart/2005/8/layout/process1"/>
    <dgm:cxn modelId="{C4D59689-E106-4D6B-A60E-F5D9623E2155}" type="presParOf" srcId="{21F9608E-B822-4484-B577-F2BE7042D542}" destId="{A1058AD5-D623-449B-AC3F-6A98B06AA596}" srcOrd="0" destOrd="0" presId="urn:microsoft.com/office/officeart/2005/8/layout/process1"/>
    <dgm:cxn modelId="{C7443A95-563C-4975-ADF0-FD06E1BA5BD1}" type="presParOf" srcId="{21F9608E-B822-4484-B577-F2BE7042D542}" destId="{5BE63737-6297-4D6E-8A9B-61FDD3BF7319}" srcOrd="1" destOrd="0" presId="urn:microsoft.com/office/officeart/2005/8/layout/process1"/>
    <dgm:cxn modelId="{5A2C654F-79E7-4DFB-BA36-F48805C1AE5E}" type="presParOf" srcId="{5BE63737-6297-4D6E-8A9B-61FDD3BF7319}" destId="{0C976E05-D8C8-42E9-AFBB-22CF9FCEF75E}" srcOrd="0" destOrd="0" presId="urn:microsoft.com/office/officeart/2005/8/layout/process1"/>
    <dgm:cxn modelId="{52C681CF-C204-4AA2-A5E3-F80225A9B661}" type="presParOf" srcId="{21F9608E-B822-4484-B577-F2BE7042D542}" destId="{072EC079-0B3A-435F-BAC5-E3BF595A8510}" srcOrd="2" destOrd="0" presId="urn:microsoft.com/office/officeart/2005/8/layout/process1"/>
    <dgm:cxn modelId="{AB5A859E-6296-482C-86DB-977C8861D5E2}" type="presParOf" srcId="{21F9608E-B822-4484-B577-F2BE7042D542}" destId="{E49A0F55-4F9E-4C3A-A983-BB56B528711E}" srcOrd="3" destOrd="0" presId="urn:microsoft.com/office/officeart/2005/8/layout/process1"/>
    <dgm:cxn modelId="{D279D5E3-608D-4046-9E02-F457D0B355C2}" type="presParOf" srcId="{E49A0F55-4F9E-4C3A-A983-BB56B528711E}" destId="{CDEF73A6-701C-4CF6-9A99-3C8CE5574F3E}" srcOrd="0" destOrd="0" presId="urn:microsoft.com/office/officeart/2005/8/layout/process1"/>
    <dgm:cxn modelId="{C716663F-9E87-4886-8FDB-28820B6B36B8}" type="presParOf" srcId="{21F9608E-B822-4484-B577-F2BE7042D542}" destId="{AB601FF6-E82F-47B1-B38C-8C6E72305520}" srcOrd="4" destOrd="0" presId="urn:microsoft.com/office/officeart/2005/8/layout/process1"/>
    <dgm:cxn modelId="{C819E435-44C8-487E-A72D-9EF0B95B2FAC}" type="presParOf" srcId="{21F9608E-B822-4484-B577-F2BE7042D542}" destId="{4757918E-6D6D-4F6A-A0F3-2C2F118AD245}" srcOrd="5" destOrd="0" presId="urn:microsoft.com/office/officeart/2005/8/layout/process1"/>
    <dgm:cxn modelId="{902B3B52-93C5-4A10-ACC6-35DD5B6D3DAA}" type="presParOf" srcId="{4757918E-6D6D-4F6A-A0F3-2C2F118AD245}" destId="{529184DC-D9D1-4C2E-8291-2338C492B967}" srcOrd="0" destOrd="0" presId="urn:microsoft.com/office/officeart/2005/8/layout/process1"/>
    <dgm:cxn modelId="{C83B7DED-1675-4E67-933B-AA03FADD4DBE}" type="presParOf" srcId="{21F9608E-B822-4484-B577-F2BE7042D542}" destId="{C0F6D629-422C-4241-8A11-9ECDBB80F81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6FEDB5-75DA-4108-8605-426599B6792F}" type="doc">
      <dgm:prSet loTypeId="urn:microsoft.com/office/officeart/2005/8/layout/venn1" loCatId="relationship" qsTypeId="urn:microsoft.com/office/officeart/2005/8/quickstyle/simple1" qsCatId="simple" csTypeId="urn:microsoft.com/office/officeart/2005/8/colors/colorful4" csCatId="colorful" phldr="1"/>
      <dgm:spPr/>
    </dgm:pt>
    <dgm:pt modelId="{C769B532-47E1-4A56-B065-2C3EBA6C38AF}">
      <dgm:prSet phldrT="[Text]"/>
      <dgm:spPr/>
      <dgm:t>
        <a:bodyPr/>
        <a:lstStyle/>
        <a:p>
          <a:r>
            <a:rPr lang="en-US" b="1" dirty="0">
              <a:effectLst>
                <a:outerShdw blurRad="38100" dist="38100" dir="2700000" algn="tl">
                  <a:srgbClr val="000000">
                    <a:alpha val="43137"/>
                  </a:srgbClr>
                </a:outerShdw>
              </a:effectLst>
            </a:rPr>
            <a:t>CAMHS</a:t>
          </a:r>
        </a:p>
        <a:p>
          <a:endParaRPr lang="en-US" dirty="0"/>
        </a:p>
        <a:p>
          <a:endParaRPr lang="en-US" dirty="0"/>
        </a:p>
      </dgm:t>
    </dgm:pt>
    <dgm:pt modelId="{A5F000A6-101D-4C94-AE8F-8D7F424EE286}" type="parTrans" cxnId="{E1979864-9DA5-4632-83D1-1B7A543746BD}">
      <dgm:prSet/>
      <dgm:spPr/>
      <dgm:t>
        <a:bodyPr/>
        <a:lstStyle/>
        <a:p>
          <a:endParaRPr lang="en-US"/>
        </a:p>
      </dgm:t>
    </dgm:pt>
    <dgm:pt modelId="{E3816CA2-A822-4777-ABEF-ED161DCC8EB8}" type="sibTrans" cxnId="{E1979864-9DA5-4632-83D1-1B7A543746BD}">
      <dgm:prSet/>
      <dgm:spPr/>
      <dgm:t>
        <a:bodyPr/>
        <a:lstStyle/>
        <a:p>
          <a:endParaRPr lang="en-US"/>
        </a:p>
      </dgm:t>
    </dgm:pt>
    <dgm:pt modelId="{2CCAEBB0-B049-40F0-95E9-C3C9643C21A0}">
      <dgm:prSet phldrT="[Text]"/>
      <dgm:spPr/>
      <dgm:t>
        <a:bodyPr/>
        <a:lstStyle/>
        <a:p>
          <a:r>
            <a:rPr lang="en-US" b="1" dirty="0">
              <a:effectLst>
                <a:outerShdw blurRad="38100" dist="38100" dir="2700000" algn="tl">
                  <a:srgbClr val="000000">
                    <a:alpha val="43137"/>
                  </a:srgbClr>
                </a:outerShdw>
              </a:effectLst>
            </a:rPr>
            <a:t>Acute</a:t>
          </a:r>
        </a:p>
        <a:p>
          <a:endParaRPr lang="en-US" dirty="0"/>
        </a:p>
        <a:p>
          <a:endParaRPr lang="en-US" dirty="0"/>
        </a:p>
        <a:p>
          <a:endParaRPr lang="en-US" dirty="0"/>
        </a:p>
      </dgm:t>
    </dgm:pt>
    <dgm:pt modelId="{0B479C67-F30E-4D72-B88F-C7E831AD05F9}" type="parTrans" cxnId="{D9D609F2-54C4-4160-9E41-7941B921915B}">
      <dgm:prSet/>
      <dgm:spPr/>
      <dgm:t>
        <a:bodyPr/>
        <a:lstStyle/>
        <a:p>
          <a:endParaRPr lang="en-US"/>
        </a:p>
      </dgm:t>
    </dgm:pt>
    <dgm:pt modelId="{13239DEC-2FAA-4CA5-9685-AA82C3FD2475}" type="sibTrans" cxnId="{D9D609F2-54C4-4160-9E41-7941B921915B}">
      <dgm:prSet/>
      <dgm:spPr/>
      <dgm:t>
        <a:bodyPr/>
        <a:lstStyle/>
        <a:p>
          <a:endParaRPr lang="en-US"/>
        </a:p>
      </dgm:t>
    </dgm:pt>
    <dgm:pt modelId="{CE898F1D-B036-4440-9254-3A2B3BBAD11E}">
      <dgm:prSet phldrT="[Text]"/>
      <dgm:spPr/>
      <dgm:t>
        <a:bodyPr/>
        <a:lstStyle/>
        <a:p>
          <a:r>
            <a:rPr lang="en-US" b="1" dirty="0">
              <a:effectLst>
                <a:outerShdw blurRad="38100" dist="38100" dir="2700000" algn="tl">
                  <a:srgbClr val="000000">
                    <a:alpha val="43137"/>
                  </a:srgbClr>
                </a:outerShdw>
              </a:effectLst>
            </a:rPr>
            <a:t>Adult</a:t>
          </a:r>
        </a:p>
        <a:p>
          <a:endParaRPr lang="en-US" dirty="0"/>
        </a:p>
        <a:p>
          <a:endParaRPr lang="en-US" dirty="0"/>
        </a:p>
        <a:p>
          <a:endParaRPr lang="en-US" dirty="0"/>
        </a:p>
      </dgm:t>
    </dgm:pt>
    <dgm:pt modelId="{17D64BA8-B47F-4ED8-B570-B7B8CD56174B}" type="parTrans" cxnId="{659BB753-E366-48D1-B30E-52A9FCD90330}">
      <dgm:prSet/>
      <dgm:spPr/>
      <dgm:t>
        <a:bodyPr/>
        <a:lstStyle/>
        <a:p>
          <a:endParaRPr lang="en-US"/>
        </a:p>
      </dgm:t>
    </dgm:pt>
    <dgm:pt modelId="{FC7F9BF6-EC9D-4257-AC58-148A237FE52A}" type="sibTrans" cxnId="{659BB753-E366-48D1-B30E-52A9FCD90330}">
      <dgm:prSet/>
      <dgm:spPr/>
      <dgm:t>
        <a:bodyPr/>
        <a:lstStyle/>
        <a:p>
          <a:endParaRPr lang="en-US"/>
        </a:p>
      </dgm:t>
    </dgm:pt>
    <dgm:pt modelId="{D5DEE6D0-27EC-45CB-AB35-D4D1B5D756E8}" type="pres">
      <dgm:prSet presAssocID="{136FEDB5-75DA-4108-8605-426599B6792F}" presName="compositeShape" presStyleCnt="0">
        <dgm:presLayoutVars>
          <dgm:chMax val="7"/>
          <dgm:dir/>
          <dgm:resizeHandles val="exact"/>
        </dgm:presLayoutVars>
      </dgm:prSet>
      <dgm:spPr/>
    </dgm:pt>
    <dgm:pt modelId="{94E59629-5EAD-420B-B6C3-80A51C6BB837}" type="pres">
      <dgm:prSet presAssocID="{C769B532-47E1-4A56-B065-2C3EBA6C38AF}" presName="circ1" presStyleLbl="vennNode1" presStyleIdx="0" presStyleCnt="3"/>
      <dgm:spPr/>
      <dgm:t>
        <a:bodyPr/>
        <a:lstStyle/>
        <a:p>
          <a:endParaRPr lang="en-US"/>
        </a:p>
      </dgm:t>
    </dgm:pt>
    <dgm:pt modelId="{E126093B-793E-4B07-8F24-1BCCA97DBFAD}" type="pres">
      <dgm:prSet presAssocID="{C769B532-47E1-4A56-B065-2C3EBA6C38AF}" presName="circ1Tx" presStyleLbl="revTx" presStyleIdx="0" presStyleCnt="0">
        <dgm:presLayoutVars>
          <dgm:chMax val="0"/>
          <dgm:chPref val="0"/>
          <dgm:bulletEnabled val="1"/>
        </dgm:presLayoutVars>
      </dgm:prSet>
      <dgm:spPr/>
      <dgm:t>
        <a:bodyPr/>
        <a:lstStyle/>
        <a:p>
          <a:endParaRPr lang="en-US"/>
        </a:p>
      </dgm:t>
    </dgm:pt>
    <dgm:pt modelId="{1A6850AC-DBCA-42B7-A20D-F9EEAEE2E8EA}" type="pres">
      <dgm:prSet presAssocID="{2CCAEBB0-B049-40F0-95E9-C3C9643C21A0}" presName="circ2" presStyleLbl="vennNode1" presStyleIdx="1" presStyleCnt="3" custLinFactNeighborX="1970" custLinFactNeighborY="-827"/>
      <dgm:spPr/>
      <dgm:t>
        <a:bodyPr/>
        <a:lstStyle/>
        <a:p>
          <a:endParaRPr lang="en-US"/>
        </a:p>
      </dgm:t>
    </dgm:pt>
    <dgm:pt modelId="{EE68AE77-4511-490D-8F81-244E81747822}" type="pres">
      <dgm:prSet presAssocID="{2CCAEBB0-B049-40F0-95E9-C3C9643C21A0}" presName="circ2Tx" presStyleLbl="revTx" presStyleIdx="0" presStyleCnt="0">
        <dgm:presLayoutVars>
          <dgm:chMax val="0"/>
          <dgm:chPref val="0"/>
          <dgm:bulletEnabled val="1"/>
        </dgm:presLayoutVars>
      </dgm:prSet>
      <dgm:spPr/>
      <dgm:t>
        <a:bodyPr/>
        <a:lstStyle/>
        <a:p>
          <a:endParaRPr lang="en-US"/>
        </a:p>
      </dgm:t>
    </dgm:pt>
    <dgm:pt modelId="{0313E7F0-8F02-4D4B-8BF4-F2BB5E9FE035}" type="pres">
      <dgm:prSet presAssocID="{CE898F1D-B036-4440-9254-3A2B3BBAD11E}" presName="circ3" presStyleLbl="vennNode1" presStyleIdx="2" presStyleCnt="3"/>
      <dgm:spPr/>
      <dgm:t>
        <a:bodyPr/>
        <a:lstStyle/>
        <a:p>
          <a:endParaRPr lang="en-US"/>
        </a:p>
      </dgm:t>
    </dgm:pt>
    <dgm:pt modelId="{1548AAFC-BC70-40B9-BAE6-45559E1EC896}" type="pres">
      <dgm:prSet presAssocID="{CE898F1D-B036-4440-9254-3A2B3BBAD11E}" presName="circ3Tx" presStyleLbl="revTx" presStyleIdx="0" presStyleCnt="0">
        <dgm:presLayoutVars>
          <dgm:chMax val="0"/>
          <dgm:chPref val="0"/>
          <dgm:bulletEnabled val="1"/>
        </dgm:presLayoutVars>
      </dgm:prSet>
      <dgm:spPr/>
      <dgm:t>
        <a:bodyPr/>
        <a:lstStyle/>
        <a:p>
          <a:endParaRPr lang="en-US"/>
        </a:p>
      </dgm:t>
    </dgm:pt>
  </dgm:ptLst>
  <dgm:cxnLst>
    <dgm:cxn modelId="{58E3CE7C-C599-4D32-AFFF-EAF22FEC45DF}" type="presOf" srcId="{CE898F1D-B036-4440-9254-3A2B3BBAD11E}" destId="{0313E7F0-8F02-4D4B-8BF4-F2BB5E9FE035}" srcOrd="0" destOrd="0" presId="urn:microsoft.com/office/officeart/2005/8/layout/venn1"/>
    <dgm:cxn modelId="{659BB753-E366-48D1-B30E-52A9FCD90330}" srcId="{136FEDB5-75DA-4108-8605-426599B6792F}" destId="{CE898F1D-B036-4440-9254-3A2B3BBAD11E}" srcOrd="2" destOrd="0" parTransId="{17D64BA8-B47F-4ED8-B570-B7B8CD56174B}" sibTransId="{FC7F9BF6-EC9D-4257-AC58-148A237FE52A}"/>
    <dgm:cxn modelId="{F0D92795-2543-451E-B92B-7FC76FB95CC8}" type="presOf" srcId="{C769B532-47E1-4A56-B065-2C3EBA6C38AF}" destId="{E126093B-793E-4B07-8F24-1BCCA97DBFAD}" srcOrd="1" destOrd="0" presId="urn:microsoft.com/office/officeart/2005/8/layout/venn1"/>
    <dgm:cxn modelId="{01DE174E-5804-4A6B-81E2-37B0ED5934D4}" type="presOf" srcId="{2CCAEBB0-B049-40F0-95E9-C3C9643C21A0}" destId="{1A6850AC-DBCA-42B7-A20D-F9EEAEE2E8EA}" srcOrd="0" destOrd="0" presId="urn:microsoft.com/office/officeart/2005/8/layout/venn1"/>
    <dgm:cxn modelId="{4336200D-0028-494A-AE81-FBCF230D34FC}" type="presOf" srcId="{CE898F1D-B036-4440-9254-3A2B3BBAD11E}" destId="{1548AAFC-BC70-40B9-BAE6-45559E1EC896}" srcOrd="1" destOrd="0" presId="urn:microsoft.com/office/officeart/2005/8/layout/venn1"/>
    <dgm:cxn modelId="{BD2B6388-D903-403E-BFD7-92254970E19A}" type="presOf" srcId="{C769B532-47E1-4A56-B065-2C3EBA6C38AF}" destId="{94E59629-5EAD-420B-B6C3-80A51C6BB837}" srcOrd="0" destOrd="0" presId="urn:microsoft.com/office/officeart/2005/8/layout/venn1"/>
    <dgm:cxn modelId="{A6B5E7B5-ADB3-4708-85C0-C14638C3677B}" type="presOf" srcId="{136FEDB5-75DA-4108-8605-426599B6792F}" destId="{D5DEE6D0-27EC-45CB-AB35-D4D1B5D756E8}" srcOrd="0" destOrd="0" presId="urn:microsoft.com/office/officeart/2005/8/layout/venn1"/>
    <dgm:cxn modelId="{E1979864-9DA5-4632-83D1-1B7A543746BD}" srcId="{136FEDB5-75DA-4108-8605-426599B6792F}" destId="{C769B532-47E1-4A56-B065-2C3EBA6C38AF}" srcOrd="0" destOrd="0" parTransId="{A5F000A6-101D-4C94-AE8F-8D7F424EE286}" sibTransId="{E3816CA2-A822-4777-ABEF-ED161DCC8EB8}"/>
    <dgm:cxn modelId="{794F072E-2FC3-49BA-BCC6-1C20A1C16DC3}" type="presOf" srcId="{2CCAEBB0-B049-40F0-95E9-C3C9643C21A0}" destId="{EE68AE77-4511-490D-8F81-244E81747822}" srcOrd="1" destOrd="0" presId="urn:microsoft.com/office/officeart/2005/8/layout/venn1"/>
    <dgm:cxn modelId="{D9D609F2-54C4-4160-9E41-7941B921915B}" srcId="{136FEDB5-75DA-4108-8605-426599B6792F}" destId="{2CCAEBB0-B049-40F0-95E9-C3C9643C21A0}" srcOrd="1" destOrd="0" parTransId="{0B479C67-F30E-4D72-B88F-C7E831AD05F9}" sibTransId="{13239DEC-2FAA-4CA5-9685-AA82C3FD2475}"/>
    <dgm:cxn modelId="{438A844D-31ED-480B-88C0-50E839EA432A}" type="presParOf" srcId="{D5DEE6D0-27EC-45CB-AB35-D4D1B5D756E8}" destId="{94E59629-5EAD-420B-B6C3-80A51C6BB837}" srcOrd="0" destOrd="0" presId="urn:microsoft.com/office/officeart/2005/8/layout/venn1"/>
    <dgm:cxn modelId="{DD578E76-69FB-422F-AD8C-3314DAF7B4F1}" type="presParOf" srcId="{D5DEE6D0-27EC-45CB-AB35-D4D1B5D756E8}" destId="{E126093B-793E-4B07-8F24-1BCCA97DBFAD}" srcOrd="1" destOrd="0" presId="urn:microsoft.com/office/officeart/2005/8/layout/venn1"/>
    <dgm:cxn modelId="{E8CFC683-5421-46AA-B9FE-5150B086147A}" type="presParOf" srcId="{D5DEE6D0-27EC-45CB-AB35-D4D1B5D756E8}" destId="{1A6850AC-DBCA-42B7-A20D-F9EEAEE2E8EA}" srcOrd="2" destOrd="0" presId="urn:microsoft.com/office/officeart/2005/8/layout/venn1"/>
    <dgm:cxn modelId="{99F50516-576A-4E76-89D9-D3F65C4F9D20}" type="presParOf" srcId="{D5DEE6D0-27EC-45CB-AB35-D4D1B5D756E8}" destId="{EE68AE77-4511-490D-8F81-244E81747822}" srcOrd="3" destOrd="0" presId="urn:microsoft.com/office/officeart/2005/8/layout/venn1"/>
    <dgm:cxn modelId="{4CF511D2-F197-458E-8243-F58C0C92C36D}" type="presParOf" srcId="{D5DEE6D0-27EC-45CB-AB35-D4D1B5D756E8}" destId="{0313E7F0-8F02-4D4B-8BF4-F2BB5E9FE035}" srcOrd="4" destOrd="0" presId="urn:microsoft.com/office/officeart/2005/8/layout/venn1"/>
    <dgm:cxn modelId="{A34BECB5-99BD-4397-B107-5A07FEBB4059}" type="presParOf" srcId="{D5DEE6D0-27EC-45CB-AB35-D4D1B5D756E8}" destId="{1548AAFC-BC70-40B9-BAE6-45559E1EC89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58AD5-D623-449B-AC3F-6A98B06AA596}">
      <dsp:nvSpPr>
        <dsp:cNvPr id="0" name=""/>
        <dsp:cNvSpPr/>
      </dsp:nvSpPr>
      <dsp:spPr>
        <a:xfrm>
          <a:off x="3454" y="0"/>
          <a:ext cx="2384481" cy="43757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October 2020</a:t>
          </a:r>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dsp:txBody>
      <dsp:txXfrm>
        <a:off x="73293" y="69839"/>
        <a:ext cx="2244803" cy="4236023"/>
      </dsp:txXfrm>
    </dsp:sp>
    <dsp:sp modelId="{5BE63737-6297-4D6E-8A9B-61FDD3BF7319}">
      <dsp:nvSpPr>
        <dsp:cNvPr id="0" name=""/>
        <dsp:cNvSpPr/>
      </dsp:nvSpPr>
      <dsp:spPr>
        <a:xfrm>
          <a:off x="2600741" y="1923972"/>
          <a:ext cx="451146" cy="52775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2600741" y="2029523"/>
        <a:ext cx="315802" cy="316654"/>
      </dsp:txXfrm>
    </dsp:sp>
    <dsp:sp modelId="{072EC079-0B3A-435F-BAC5-E3BF595A8510}">
      <dsp:nvSpPr>
        <dsp:cNvPr id="0" name=""/>
        <dsp:cNvSpPr/>
      </dsp:nvSpPr>
      <dsp:spPr>
        <a:xfrm>
          <a:off x="3239157" y="0"/>
          <a:ext cx="2498843" cy="4375701"/>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March 2021</a:t>
          </a:r>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dsp:txBody>
      <dsp:txXfrm>
        <a:off x="3312346" y="73189"/>
        <a:ext cx="2352465" cy="4229323"/>
      </dsp:txXfrm>
    </dsp:sp>
    <dsp:sp modelId="{E49A0F55-4F9E-4C3A-A983-BB56B528711E}">
      <dsp:nvSpPr>
        <dsp:cNvPr id="0" name=""/>
        <dsp:cNvSpPr/>
      </dsp:nvSpPr>
      <dsp:spPr>
        <a:xfrm>
          <a:off x="5950805" y="1923972"/>
          <a:ext cx="451146" cy="527756"/>
        </a:xfrm>
        <a:prstGeom prs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950805" y="2029523"/>
        <a:ext cx="315802" cy="316654"/>
      </dsp:txXfrm>
    </dsp:sp>
    <dsp:sp modelId="{AB601FF6-E82F-47B1-B38C-8C6E72305520}">
      <dsp:nvSpPr>
        <dsp:cNvPr id="0" name=""/>
        <dsp:cNvSpPr/>
      </dsp:nvSpPr>
      <dsp:spPr>
        <a:xfrm>
          <a:off x="6589221" y="0"/>
          <a:ext cx="2128051" cy="4375701"/>
        </a:xfrm>
        <a:prstGeom prst="roundRect">
          <a:avLst>
            <a:gd name="adj" fmla="val 100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August 2021</a:t>
          </a:r>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dsp:txBody>
      <dsp:txXfrm>
        <a:off x="6651549" y="62328"/>
        <a:ext cx="2003395" cy="4251045"/>
      </dsp:txXfrm>
    </dsp:sp>
    <dsp:sp modelId="{4757918E-6D6D-4F6A-A0F3-2C2F118AD245}">
      <dsp:nvSpPr>
        <dsp:cNvPr id="0" name=""/>
        <dsp:cNvSpPr/>
      </dsp:nvSpPr>
      <dsp:spPr>
        <a:xfrm>
          <a:off x="8930078" y="1923972"/>
          <a:ext cx="451146" cy="527756"/>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8930078" y="2029523"/>
        <a:ext cx="315802" cy="316654"/>
      </dsp:txXfrm>
    </dsp:sp>
    <dsp:sp modelId="{C0F6D629-422C-4241-8A11-9ECDBB80F81F}">
      <dsp:nvSpPr>
        <dsp:cNvPr id="0" name=""/>
        <dsp:cNvSpPr/>
      </dsp:nvSpPr>
      <dsp:spPr>
        <a:xfrm>
          <a:off x="9568493" y="0"/>
          <a:ext cx="2128051" cy="4375701"/>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June 2022</a:t>
          </a:r>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a:p>
          <a:pPr lvl="0" algn="ctr" defTabSz="1066800">
            <a:lnSpc>
              <a:spcPct val="90000"/>
            </a:lnSpc>
            <a:spcBef>
              <a:spcPct val="0"/>
            </a:spcBef>
            <a:spcAft>
              <a:spcPct val="35000"/>
            </a:spcAft>
          </a:pPr>
          <a:endParaRPr lang="en-US" sz="2400" b="1" kern="1200" dirty="0"/>
        </a:p>
      </dsp:txBody>
      <dsp:txXfrm>
        <a:off x="9630821" y="62328"/>
        <a:ext cx="2003395" cy="4251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59629-5EAD-420B-B6C3-80A51C6BB837}">
      <dsp:nvSpPr>
        <dsp:cNvPr id="0" name=""/>
        <dsp:cNvSpPr/>
      </dsp:nvSpPr>
      <dsp:spPr>
        <a:xfrm>
          <a:off x="2260431" y="67687"/>
          <a:ext cx="3249001" cy="324900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CAMHS</a:t>
          </a:r>
        </a:p>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endParaRPr lang="en-US" sz="2400" kern="1200" dirty="0"/>
        </a:p>
      </dsp:txBody>
      <dsp:txXfrm>
        <a:off x="2693631" y="636262"/>
        <a:ext cx="2382601" cy="1462050"/>
      </dsp:txXfrm>
    </dsp:sp>
    <dsp:sp modelId="{1A6850AC-DBCA-42B7-A20D-F9EEAEE2E8EA}">
      <dsp:nvSpPr>
        <dsp:cNvPr id="0" name=""/>
        <dsp:cNvSpPr/>
      </dsp:nvSpPr>
      <dsp:spPr>
        <a:xfrm>
          <a:off x="3496784" y="2071444"/>
          <a:ext cx="3249001" cy="3249001"/>
        </a:xfrm>
        <a:prstGeom prst="ellipse">
          <a:avLst/>
        </a:prstGeom>
        <a:solidFill>
          <a:schemeClr val="accent4">
            <a:alpha val="50000"/>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Acute</a:t>
          </a:r>
        </a:p>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endParaRPr lang="en-US" sz="2400" kern="1200" dirty="0"/>
        </a:p>
      </dsp:txBody>
      <dsp:txXfrm>
        <a:off x="4490437" y="2910769"/>
        <a:ext cx="1949401" cy="1786950"/>
      </dsp:txXfrm>
    </dsp:sp>
    <dsp:sp modelId="{0313E7F0-8F02-4D4B-8BF4-F2BB5E9FE035}">
      <dsp:nvSpPr>
        <dsp:cNvPr id="0" name=""/>
        <dsp:cNvSpPr/>
      </dsp:nvSpPr>
      <dsp:spPr>
        <a:xfrm>
          <a:off x="1088082" y="2098313"/>
          <a:ext cx="3249001" cy="3249001"/>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Adult</a:t>
          </a:r>
        </a:p>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endParaRPr lang="en-US" sz="2400" kern="1200" dirty="0"/>
        </a:p>
      </dsp:txBody>
      <dsp:txXfrm>
        <a:off x="1394030" y="2937639"/>
        <a:ext cx="1949401" cy="17869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A8255-35E5-4E32-A2AE-35126166DD50}" type="datetimeFigureOut">
              <a:rPr lang="en-GB" smtClean="0"/>
              <a:t>06/07/2022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CACFA-493F-4222-856C-1F9C63E6BF5C}" type="slidenum">
              <a:rPr lang="en-GB" smtClean="0"/>
              <a:t>‹#›</a:t>
            </a:fld>
            <a:endParaRPr lang="en-GB"/>
          </a:p>
        </p:txBody>
      </p:sp>
    </p:spTree>
    <p:extLst>
      <p:ext uri="{BB962C8B-B14F-4D97-AF65-F5344CB8AC3E}">
        <p14:creationId xmlns:p14="http://schemas.microsoft.com/office/powerpoint/2010/main" val="1080218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Critical part of how we will #</a:t>
            </a:r>
            <a:r>
              <a:rPr lang="en-GB" dirty="0" err="1"/>
              <a:t>KeepThePromise</a:t>
            </a:r>
            <a:r>
              <a:rPr lang="en-GB" dirty="0"/>
              <a:t> by ensuring families can access support before reaching crisis point.</a:t>
            </a:r>
          </a:p>
          <a:p>
            <a:endParaRPr lang="en-GB" dirty="0"/>
          </a:p>
        </p:txBody>
      </p:sp>
      <p:sp>
        <p:nvSpPr>
          <p:cNvPr id="4" name="Slide Number Placeholder 3"/>
          <p:cNvSpPr>
            <a:spLocks noGrp="1"/>
          </p:cNvSpPr>
          <p:nvPr>
            <p:ph type="sldNum" sz="quarter" idx="10"/>
          </p:nvPr>
        </p:nvSpPr>
        <p:spPr/>
        <p:txBody>
          <a:bodyPr/>
          <a:lstStyle/>
          <a:p>
            <a:fld id="{6D177B1A-4FE9-40CD-B79E-D0634575DE2C}" type="slidenum">
              <a:rPr lang="en-GB" smtClean="0"/>
              <a:t>6</a:t>
            </a:fld>
            <a:endParaRPr lang="en-GB"/>
          </a:p>
        </p:txBody>
      </p:sp>
    </p:spTree>
    <p:extLst>
      <p:ext uri="{BB962C8B-B14F-4D97-AF65-F5344CB8AC3E}">
        <p14:creationId xmlns:p14="http://schemas.microsoft.com/office/powerpoint/2010/main" val="225426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D177B1A-4FE9-40CD-B79E-D0634575DE2C}" type="slidenum">
              <a:rPr lang="en-GB" smtClean="0"/>
              <a:t>7</a:t>
            </a:fld>
            <a:endParaRPr lang="en-GB"/>
          </a:p>
        </p:txBody>
      </p:sp>
    </p:spTree>
    <p:extLst>
      <p:ext uri="{BB962C8B-B14F-4D97-AF65-F5344CB8AC3E}">
        <p14:creationId xmlns:p14="http://schemas.microsoft.com/office/powerpoint/2010/main" val="397572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 report on a six monthly basis </a:t>
            </a:r>
          </a:p>
          <a:p>
            <a:endParaRPr lang="en-GB" dirty="0"/>
          </a:p>
          <a:p>
            <a:r>
              <a:rPr lang="en-GB" dirty="0"/>
              <a:t>This</a:t>
            </a:r>
            <a:r>
              <a:rPr lang="en-GB" baseline="0" dirty="0"/>
              <a:t> will rise to 250 services this year </a:t>
            </a:r>
          </a:p>
          <a:p>
            <a:endParaRPr lang="en-GB" baseline="0" dirty="0"/>
          </a:p>
          <a:p>
            <a:pPr marL="342900" lvl="0" indent="-342900">
              <a:spcAft>
                <a:spcPts val="0"/>
              </a:spcAft>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 total of 17,786 children and young people accessed the community-based supports and services, with 792 family members and carers also using them. These numbers are up significantly from the data for January to June 2021, which showed that 13,143 children and young people and 210 family members and carers used the services. Overall, there was a 39% increase in the number of service users between the two reporting periods.</a:t>
            </a:r>
          </a:p>
          <a:p>
            <a:pPr marL="270510">
              <a:spcAft>
                <a:spcPts val="0"/>
              </a:spcAf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spcAft>
                <a:spcPts val="0"/>
              </a:spcAft>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Where known, service users’ gender was 53% female, 43% male and 4% other.</a:t>
            </a:r>
          </a:p>
          <a:p>
            <a:pPr marL="270510" indent="-270510">
              <a:spcAft>
                <a:spcPts val="0"/>
              </a:spcAf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spcAft>
                <a:spcPts val="0"/>
              </a:spcAft>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59% of the children and young people using the services were of secondary school age, 33% of primary school age or under and 8% of post-school age.</a:t>
            </a:r>
          </a:p>
          <a:p>
            <a:pPr marL="270510" indent="-270510">
              <a:spcAft>
                <a:spcPts val="0"/>
              </a:spcAf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000" i="1" dirty="0">
                <a:effectLst/>
                <a:latin typeface="Arial" panose="020B0604020202020204" pitchFamily="34" charset="0"/>
                <a:ea typeface="Times New Roman" panose="02020603050405020304" pitchFamily="18" charset="0"/>
                <a:cs typeface="Times New Roman" panose="02020603050405020304" pitchFamily="18" charset="0"/>
              </a:rPr>
              <a:t>.</a:t>
            </a:r>
          </a:p>
          <a:p>
            <a:pPr marL="270510" indent="-270510">
              <a:spcAft>
                <a:spcPts val="0"/>
              </a:spcAft>
            </a:pP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A83A6-2DDF-40D7-A807-3262D58E2F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91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0510" indent="-270510">
              <a:spcAft>
                <a:spcPts val="0"/>
              </a:spcAf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As shown in the chart, the most common routes in to the services were referral by self, parent or carer (5,426) and referral by school staff (3,692). Compared to the previous data, the number of referrals by self, parent or carer increased by 4,417 (438%). Also notable is the number of referrals to the services made by CAMHS and other health professionals (1,037), which rose by 600 (137%) from the previous reports.</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A83A6-2DDF-40D7-A807-3262D58E2F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404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Children and young people most frequently presented to the services with the following issues: anxiety (1,920); emotional/behavioural difficulties (1,603); depression/low mood (1,138); and trauma (954). This replicates the most common issues reported in the previous period, albeit trauma was marginally more prevalent than depression/low mood at that time. It should be noted that children and young people may have presented more than once and/or with more than one issue.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A83A6-2DDF-40D7-A807-3262D58E2F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613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Thankyou and questions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A83A6-2DDF-40D7-A807-3262D58E2F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53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85904" cy="6858000"/>
          </a:xfrm>
          <a:prstGeom prst="rect">
            <a:avLst/>
          </a:prstGeom>
        </p:spPr>
      </p:pic>
      <p:sp>
        <p:nvSpPr>
          <p:cNvPr id="6" name="Title 1"/>
          <p:cNvSpPr>
            <a:spLocks noGrp="1"/>
          </p:cNvSpPr>
          <p:nvPr>
            <p:ph type="title"/>
          </p:nvPr>
        </p:nvSpPr>
        <p:spPr>
          <a:xfrm>
            <a:off x="736411" y="2346781"/>
            <a:ext cx="10515600" cy="1325563"/>
          </a:xfrm>
        </p:spPr>
        <p:txBody>
          <a:bodyPr/>
          <a:lstStyle>
            <a:lvl1pPr>
              <a:defRPr b="1">
                <a:solidFill>
                  <a:schemeClr val="bg1"/>
                </a:solidFill>
              </a:defRPr>
            </a:lvl1pPr>
          </a:lstStyle>
          <a:p>
            <a:endParaRPr lang="en-GB" dirty="0"/>
          </a:p>
        </p:txBody>
      </p:sp>
      <p:pic>
        <p:nvPicPr>
          <p:cNvPr id="4" name="Picture 3" descr="nhs_ppt_widescreen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4456" t="57139" b="21431"/>
          <a:stretch/>
        </p:blipFill>
        <p:spPr>
          <a:xfrm>
            <a:off x="8956110" y="5248403"/>
            <a:ext cx="3112718" cy="146972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4385" y="5789896"/>
            <a:ext cx="1739902" cy="656813"/>
          </a:xfrm>
          <a:prstGeom prst="rect">
            <a:avLst/>
          </a:prstGeom>
        </p:spPr>
      </p:pic>
    </p:spTree>
    <p:extLst>
      <p:ext uri="{BB962C8B-B14F-4D97-AF65-F5344CB8AC3E}">
        <p14:creationId xmlns:p14="http://schemas.microsoft.com/office/powerpoint/2010/main" val="75250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nhs_ppt_widescreen2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Title here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4C1CEAE3-FD97-44DC-8D39-0996EB8D0EE8}" type="datetimeFigureOut">
              <a:rPr lang="en-GB" smtClean="0"/>
              <a:t>06/07/2022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1564F2-4FC3-4444-8AA3-1C09FF358128}" type="slidenum">
              <a:rPr lang="en-GB" smtClean="0"/>
              <a:t>‹#›</a:t>
            </a:fld>
            <a:endParaRPr lang="en-GB"/>
          </a:p>
        </p:txBody>
      </p:sp>
      <p:sp>
        <p:nvSpPr>
          <p:cNvPr id="8" name="Rectangle 7"/>
          <p:cNvSpPr/>
          <p:nvPr userDrawn="1"/>
        </p:nvSpPr>
        <p:spPr>
          <a:xfrm>
            <a:off x="9619989" y="5323562"/>
            <a:ext cx="2455101" cy="134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7258" y="5782098"/>
            <a:ext cx="1819659" cy="664611"/>
          </a:xfrm>
          <a:prstGeom prst="rect">
            <a:avLst/>
          </a:prstGeom>
        </p:spPr>
      </p:pic>
    </p:spTree>
    <p:extLst>
      <p:ext uri="{BB962C8B-B14F-4D97-AF65-F5344CB8AC3E}">
        <p14:creationId xmlns:p14="http://schemas.microsoft.com/office/powerpoint/2010/main" val="313715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4A39DFA-D6BE-4347-AB35-035389E59BB4}" type="datetimeFigureOut">
              <a:rPr lang="en-GB" smtClean="0"/>
              <a:t>06/07/2022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3F126D-1415-44B8-8797-CC0B98F86606}" type="slidenum">
              <a:rPr lang="en-GB" smtClean="0"/>
              <a:t>‹#›</a:t>
            </a:fld>
            <a:endParaRPr lang="en-GB"/>
          </a:p>
        </p:txBody>
      </p:sp>
    </p:spTree>
    <p:extLst>
      <p:ext uri="{BB962C8B-B14F-4D97-AF65-F5344CB8AC3E}">
        <p14:creationId xmlns:p14="http://schemas.microsoft.com/office/powerpoint/2010/main" val="309738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96015-2F4B-4F5A-A433-F637F1EB9635}" type="datetimeFigureOut">
              <a:rPr lang="en-GB" smtClean="0"/>
              <a:t>06/07/2022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7A8EF9-3840-4684-99CC-7263CB6C17A7}" type="slidenum">
              <a:rPr lang="en-GB" smtClean="0"/>
              <a:t>‹#›</a:t>
            </a:fld>
            <a:endParaRPr lang="en-GB"/>
          </a:p>
        </p:txBody>
      </p:sp>
    </p:spTree>
    <p:extLst>
      <p:ext uri="{BB962C8B-B14F-4D97-AF65-F5344CB8AC3E}">
        <p14:creationId xmlns:p14="http://schemas.microsoft.com/office/powerpoint/2010/main" val="689236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CEAE3-FD97-44DC-8D39-0996EB8D0EE8}" type="datetimeFigureOut">
              <a:rPr lang="en-GB" smtClean="0"/>
              <a:t>06/07/2022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564F2-4FC3-4444-8AA3-1C09FF358128}" type="slidenum">
              <a:rPr lang="en-GB" smtClean="0"/>
              <a:t>‹#›</a:t>
            </a:fld>
            <a:endParaRPr lang="en-GB"/>
          </a:p>
        </p:txBody>
      </p:sp>
    </p:spTree>
    <p:extLst>
      <p:ext uri="{BB962C8B-B14F-4D97-AF65-F5344CB8AC3E}">
        <p14:creationId xmlns:p14="http://schemas.microsoft.com/office/powerpoint/2010/main" val="51381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Ruth.christie@gov.scot" TargetMode="External"/><Relationship Id="rId2" Type="http://schemas.openxmlformats.org/officeDocument/2006/relationships/hyperlink" Target="mailto:Stephen.mcleod@gov.scot" TargetMode="External"/><Relationship Id="rId1" Type="http://schemas.openxmlformats.org/officeDocument/2006/relationships/slideLayout" Target="../slideLayouts/slideLayout2.xml"/><Relationship Id="rId5" Type="http://schemas.openxmlformats.org/officeDocument/2006/relationships/hyperlink" Target="mailto:Elizabeth.Archibald@gov.scot" TargetMode="External"/><Relationship Id="rId4" Type="http://schemas.openxmlformats.org/officeDocument/2006/relationships/hyperlink" Target="mailto:Della.robb@gov.scot"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static1.squarespace.com/static/5cee5bd0687a1500015b5a9f/t/5d5bff2d3e4b3a0001235a5c/1566310232664/YS_Youth_Commission_Mental_Health_FINAL.pdf" TargetMode="External"/><Relationship Id="rId7" Type="http://schemas.openxmlformats.org/officeDocument/2006/relationships/image" Target="../media/image8.png"/><Relationship Id="rId2" Type="http://schemas.openxmlformats.org/officeDocument/2006/relationships/hyperlink" Target="https://www.gov.scot/publications/children-young-peoples-mental-health-task-force-recommendations/#:~:text=The%20Children%20and%20Young%20People%27s%20Mental%20Health%20Taskforce,and%20delivered%20by%20people%20with%20the%20right%20skills."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audit-scotland.gov.uk/uploads/docs/report/2018/nr_180913_mental_health.pdf" TargetMode="External"/><Relationship Id="rId4" Type="http://schemas.openxmlformats.org/officeDocument/2006/relationships/hyperlink" Target="https://www.gov.scot/binaries/content/documents/govscot/publications/research-and-analysis/2018/06/rejected-referrals-child-adolescent-mental-health-services-camhs-qualitative-quantitative/documents/00537523-pdf/00537523-pdf/govscot%3Adocument/00537523.pdf" TargetMode="Externa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799" y="2956380"/>
            <a:ext cx="6932024" cy="1972670"/>
          </a:xfrm>
        </p:spPr>
        <p:txBody>
          <a:bodyPr>
            <a:normAutofit/>
          </a:bodyPr>
          <a:lstStyle/>
          <a:p>
            <a:r>
              <a:rPr lang="en-GB" sz="4000" dirty="0"/>
              <a:t>Children and Young People's Mental Health and Wellbeing - A Whole-System Approach</a:t>
            </a:r>
            <a:endParaRPr lang="en-US" sz="4000" dirty="0"/>
          </a:p>
        </p:txBody>
      </p:sp>
    </p:spTree>
    <p:extLst>
      <p:ext uri="{BB962C8B-B14F-4D97-AF65-F5344CB8AC3E}">
        <p14:creationId xmlns:p14="http://schemas.microsoft.com/office/powerpoint/2010/main" val="385548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2401" y="304800"/>
            <a:ext cx="4298765" cy="3886200"/>
          </a:xfrm>
          <a:prstGeom prst="rect">
            <a:avLst/>
          </a:prstGeom>
        </p:spPr>
      </p:pic>
      <p:sp>
        <p:nvSpPr>
          <p:cNvPr id="6" name="Subtitle 2"/>
          <p:cNvSpPr txBox="1">
            <a:spLocks/>
          </p:cNvSpPr>
          <p:nvPr/>
        </p:nvSpPr>
        <p:spPr>
          <a:xfrm>
            <a:off x="2286000" y="4343400"/>
            <a:ext cx="7714560" cy="139446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600" dirty="0"/>
              <a:t>Dame Denise Coia, Chair</a:t>
            </a:r>
          </a:p>
          <a:p>
            <a:pPr marL="0" indent="0" algn="ctr">
              <a:buNone/>
            </a:pPr>
            <a:r>
              <a:rPr lang="en-GB" dirty="0"/>
              <a:t>@</a:t>
            </a:r>
            <a:r>
              <a:rPr lang="en-GB" dirty="0" err="1"/>
              <a:t>taskforcescot</a:t>
            </a:r>
            <a:r>
              <a:rPr lang="en-GB" dirty="0"/>
              <a:t> 	#</a:t>
            </a:r>
            <a:r>
              <a:rPr lang="en-GB" dirty="0" err="1"/>
              <a:t>TaskforceMH</a:t>
            </a:r>
            <a:r>
              <a:rPr lang="en-GB" dirty="0"/>
              <a:t> 	</a:t>
            </a:r>
            <a:r>
              <a:rPr lang="en-GB" dirty="0" err="1"/>
              <a:t>C&amp;YPMHT@gov.scot</a:t>
            </a:r>
            <a:endParaRPr lang="en-GB" dirty="0"/>
          </a:p>
        </p:txBody>
      </p:sp>
      <p:sp>
        <p:nvSpPr>
          <p:cNvPr id="2" name="TextBox 1"/>
          <p:cNvSpPr txBox="1"/>
          <p:nvPr/>
        </p:nvSpPr>
        <p:spPr>
          <a:xfrm>
            <a:off x="812800" y="600364"/>
            <a:ext cx="2050473" cy="369332"/>
          </a:xfrm>
          <a:prstGeom prst="rect">
            <a:avLst/>
          </a:prstGeom>
          <a:noFill/>
        </p:spPr>
        <p:txBody>
          <a:bodyPr wrap="square" rtlCol="0">
            <a:spAutoFit/>
          </a:bodyPr>
          <a:lstStyle/>
          <a:p>
            <a:r>
              <a:rPr lang="en-GB" b="1" dirty="0"/>
              <a:t>July 2018</a:t>
            </a:r>
          </a:p>
        </p:txBody>
      </p:sp>
    </p:spTree>
    <p:extLst>
      <p:ext uri="{BB962C8B-B14F-4D97-AF65-F5344CB8AC3E}">
        <p14:creationId xmlns:p14="http://schemas.microsoft.com/office/powerpoint/2010/main" val="2570382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5999" y="77225"/>
            <a:ext cx="5430983" cy="6704049"/>
          </a:xfrm>
        </p:spPr>
      </p:pic>
    </p:spTree>
    <p:extLst>
      <p:ext uri="{BB962C8B-B14F-4D97-AF65-F5344CB8AC3E}">
        <p14:creationId xmlns:p14="http://schemas.microsoft.com/office/powerpoint/2010/main" val="749548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28684" y="1101123"/>
            <a:ext cx="6794928" cy="5247426"/>
          </a:xfrm>
        </p:spPr>
        <p:txBody>
          <a:bodyPr>
            <a:normAutofit lnSpcReduction="10000"/>
          </a:bodyPr>
          <a:lstStyle/>
          <a:p>
            <a:r>
              <a:rPr lang="en-GB" sz="2400" b="1" dirty="0"/>
              <a:t>The Children and Young People’s Mental Health and Wellbeing Joint Delivery Board </a:t>
            </a:r>
            <a:r>
              <a:rPr lang="en-GB" sz="2400" dirty="0"/>
              <a:t>was formed in Spring 2021 to continue to progress the revised aims of the Mental Health and Wellbeing Programme Board. </a:t>
            </a:r>
          </a:p>
          <a:p>
            <a:pPr marL="0" indent="0">
              <a:buNone/>
            </a:pPr>
            <a:endParaRPr lang="en-GB" sz="2400" dirty="0"/>
          </a:p>
          <a:p>
            <a:r>
              <a:rPr lang="en-GB" sz="2400" b="1" dirty="0"/>
              <a:t>Children and Young People’s Mental Health and Wellbeing Programme Board </a:t>
            </a:r>
            <a:r>
              <a:rPr lang="en-GB" sz="2400" dirty="0"/>
              <a:t>was established in August 2019 to mobilise and implement the recommendations developed from the above research, engagement and reports, through 9 key deliverables.</a:t>
            </a:r>
          </a:p>
          <a:p>
            <a:pPr marL="0" indent="0">
              <a:buNone/>
            </a:pPr>
            <a:r>
              <a:rPr lang="en-GB" sz="2400" dirty="0"/>
              <a:t> </a:t>
            </a:r>
          </a:p>
          <a:p>
            <a:r>
              <a:rPr lang="en-GB" sz="2400" dirty="0"/>
              <a:t>Views of children, young people and families at the heart of this work.</a:t>
            </a:r>
          </a:p>
          <a:p>
            <a:endParaRPr lang="en-GB" sz="2400" dirty="0"/>
          </a:p>
        </p:txBody>
      </p:sp>
      <p:sp>
        <p:nvSpPr>
          <p:cNvPr id="2" name="Rectangle 1"/>
          <p:cNvSpPr/>
          <p:nvPr/>
        </p:nvSpPr>
        <p:spPr>
          <a:xfrm>
            <a:off x="206763" y="252708"/>
            <a:ext cx="9355250" cy="400110"/>
          </a:xfrm>
          <a:prstGeom prst="rect">
            <a:avLst/>
          </a:prstGeom>
          <a:solidFill>
            <a:schemeClr val="accent1">
              <a:lumMod val="40000"/>
              <a:lumOff val="60000"/>
            </a:schemeClr>
          </a:solidFill>
        </p:spPr>
        <p:txBody>
          <a:bodyPr wrap="square">
            <a:spAutoFit/>
          </a:bodyPr>
          <a:lstStyle/>
          <a:p>
            <a:r>
              <a:rPr lang="en-GB" sz="2000" b="1" dirty="0"/>
              <a:t>The Children and Young People’s Mental Health and Wellbeing Joint Delivery Board </a:t>
            </a:r>
            <a:endParaRPr lang="en-GB" sz="2000" dirty="0"/>
          </a:p>
        </p:txBody>
      </p:sp>
      <p:pic>
        <p:nvPicPr>
          <p:cNvPr id="2050" name="Picture 2" descr="GIRFEC (@girfec) / Twit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5982">
            <a:off x="7196343" y="1931768"/>
            <a:ext cx="4700620" cy="2464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68021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83" t="52222" r="69375" b="22593"/>
          <a:stretch/>
        </p:blipFill>
        <p:spPr>
          <a:xfrm>
            <a:off x="1491341" y="831843"/>
            <a:ext cx="8828315" cy="4802603"/>
          </a:xfrm>
          <a:prstGeom prst="rect">
            <a:avLst/>
          </a:prstGeom>
        </p:spPr>
      </p:pic>
    </p:spTree>
    <p:extLst>
      <p:ext uri="{BB962C8B-B14F-4D97-AF65-F5344CB8AC3E}">
        <p14:creationId xmlns:p14="http://schemas.microsoft.com/office/powerpoint/2010/main" val="1866311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1317172"/>
            <a:ext cx="10232640" cy="643350"/>
          </a:xfrm>
          <a:noFill/>
        </p:spPr>
        <p:txBody>
          <a:bodyPr>
            <a:normAutofit fontScale="90000"/>
          </a:bodyPr>
          <a:lstStyle/>
          <a:p>
            <a:pPr lvl="0"/>
            <a:r>
              <a:rPr lang="en-GB" sz="3200" dirty="0"/>
              <a:t/>
            </a:r>
            <a:br>
              <a:rPr lang="en-GB" sz="3200" dirty="0"/>
            </a:br>
            <a:r>
              <a:rPr lang="en-GB" sz="3200" dirty="0"/>
              <a:t/>
            </a:r>
            <a:br>
              <a:rPr lang="en-GB" sz="3200" dirty="0"/>
            </a:br>
            <a:r>
              <a:rPr lang="en-GB" sz="3200" dirty="0"/>
              <a:t/>
            </a:r>
            <a:br>
              <a:rPr lang="en-GB" sz="3200" dirty="0"/>
            </a:br>
            <a:r>
              <a:rPr lang="en-GB" sz="3200" dirty="0"/>
              <a:t/>
            </a:r>
            <a:br>
              <a:rPr lang="en-GB" sz="3200" dirty="0"/>
            </a:br>
            <a:r>
              <a:rPr lang="en-GB" sz="3200" dirty="0"/>
              <a:t/>
            </a:r>
            <a:br>
              <a:rPr lang="en-GB" sz="3200" dirty="0"/>
            </a:br>
            <a:r>
              <a:rPr lang="en-GB" sz="3200" dirty="0"/>
              <a:t/>
            </a:r>
            <a:br>
              <a:rPr lang="en-GB" sz="3200" dirty="0"/>
            </a:br>
            <a:r>
              <a:rPr lang="en-GB" sz="3200" dirty="0"/>
              <a:t/>
            </a:r>
            <a:br>
              <a:rPr lang="en-GB" sz="3200" dirty="0"/>
            </a:br>
            <a:r>
              <a:rPr lang="en-GB" sz="3200" dirty="0"/>
              <a:t/>
            </a:r>
            <a:br>
              <a:rPr lang="en-GB" sz="3200" dirty="0"/>
            </a:br>
            <a:r>
              <a:rPr lang="en-GB" sz="3200" dirty="0"/>
              <a:t/>
            </a:r>
            <a:br>
              <a:rPr lang="en-GB" sz="3200" dirty="0"/>
            </a:br>
            <a:r>
              <a:rPr lang="en-GB" sz="3200" dirty="0"/>
              <a:t/>
            </a:r>
            <a:br>
              <a:rPr lang="en-GB" sz="3200" dirty="0"/>
            </a:br>
            <a:r>
              <a:rPr lang="en-GB" sz="2600" b="1" u="sng" dirty="0">
                <a:latin typeface="Arial" panose="020B0604020202020204" pitchFamily="34" charset="0"/>
                <a:cs typeface="Arial" panose="020B0604020202020204" pitchFamily="34" charset="0"/>
              </a:rPr>
              <a:t>S</a:t>
            </a:r>
            <a:r>
              <a:rPr lang="en-GB" sz="2600" b="1" u="sng" spc="0" dirty="0">
                <a:latin typeface="Arial" panose="020B0604020202020204" pitchFamily="34" charset="0"/>
                <a:cs typeface="Arial" panose="020B0604020202020204" pitchFamily="34" charset="0"/>
              </a:rPr>
              <a:t>upports and services for 5-24 year olds and their families</a:t>
            </a:r>
            <a:r>
              <a:rPr lang="en-GB" sz="2600" b="1" u="sng" spc="0" dirty="0">
                <a:latin typeface="Arial" panose="020B0604020202020204" pitchFamily="34" charset="0"/>
                <a:ea typeface="Times New Roman" panose="02020603050405020304" pitchFamily="18" charset="0"/>
                <a:cs typeface="Arial" panose="020B0604020202020204" pitchFamily="34" charset="0"/>
              </a:rPr>
              <a:t/>
            </a:r>
            <a:br>
              <a:rPr lang="en-GB" sz="2600" b="1" u="sng" spc="0" dirty="0">
                <a:latin typeface="Arial" panose="020B0604020202020204" pitchFamily="34" charset="0"/>
                <a:ea typeface="Times New Roman" panose="02020603050405020304" pitchFamily="18" charset="0"/>
                <a:cs typeface="Arial" panose="020B0604020202020204" pitchFamily="34" charset="0"/>
              </a:rPr>
            </a:br>
            <a:r>
              <a:rPr lang="en-GB" sz="2600" u="sng" spc="0" dirty="0">
                <a:solidFill>
                  <a:srgbClr val="FFFFFF"/>
                </a:solidFill>
                <a:latin typeface="Arial" panose="020B0604020202020204" pitchFamily="34" charset="0"/>
                <a:ea typeface="Times New Roman" panose="02020603050405020304" pitchFamily="18" charset="0"/>
                <a:cs typeface="Arial" panose="020B0604020202020204" pitchFamily="34" charset="0"/>
              </a:rPr>
              <a:t/>
            </a:r>
            <a:br>
              <a:rPr lang="en-GB" sz="2600" u="sng" spc="0" dirty="0">
                <a:solidFill>
                  <a:srgbClr val="FFFFFF"/>
                </a:solidFill>
                <a:latin typeface="Arial" panose="020B0604020202020204" pitchFamily="34" charset="0"/>
                <a:ea typeface="Times New Roman" panose="02020603050405020304" pitchFamily="18" charset="0"/>
                <a:cs typeface="Arial" panose="020B0604020202020204" pitchFamily="34" charset="0"/>
              </a:rPr>
            </a:br>
            <a:r>
              <a:rPr lang="en-GB" sz="2800" dirty="0">
                <a:latin typeface="Arial" panose="020B0604020202020204" pitchFamily="34" charset="0"/>
                <a:cs typeface="Arial" panose="020B0604020202020204" pitchFamily="34" charset="0"/>
              </a:rPr>
              <a:t>Since January 2021 the Scottish Government have provided local authorities with an additional £15 Million per annum to deliver new and enhanced  mental health &amp; wellbeing</a:t>
            </a:r>
            <a:r>
              <a:rPr lang="en-GB" sz="2800" dirty="0">
                <a:solidFill>
                  <a:srgbClr val="FFFFFF"/>
                </a:solidFill>
                <a:latin typeface="Arial" panose="020B0604020202020204" pitchFamily="34" charset="0"/>
                <a:cs typeface="Arial" panose="020B0604020202020204" pitchFamily="34" charset="0"/>
              </a:rPr>
              <a:t> </a:t>
            </a:r>
            <a:r>
              <a:rPr lang="en-GB" sz="2800" b="1" u="sng" dirty="0">
                <a:solidFill>
                  <a:srgbClr val="FFFFFF"/>
                </a:solidFill>
                <a:latin typeface="Arial" panose="020B0604020202020204" pitchFamily="34" charset="0"/>
                <a:cs typeface="Arial" panose="020B0604020202020204" pitchFamily="34" charset="0"/>
              </a:rPr>
              <a:t/>
            </a:r>
            <a:br>
              <a:rPr lang="en-GB" sz="2800" b="1" u="sng" dirty="0">
                <a:solidFill>
                  <a:srgbClr val="FFFFFF"/>
                </a:solidFill>
                <a:latin typeface="Arial" panose="020B0604020202020204" pitchFamily="34" charset="0"/>
                <a:cs typeface="Arial" panose="020B0604020202020204" pitchFamily="34" charset="0"/>
              </a:rPr>
            </a:br>
            <a:r>
              <a:rPr lang="en-GB" sz="2800" b="1" u="sng" dirty="0">
                <a:solidFill>
                  <a:srgbClr val="FFFFFF"/>
                </a:solidFill>
                <a:latin typeface="Arial" panose="020B0604020202020204" pitchFamily="34" charset="0"/>
                <a:cs typeface="Arial" panose="020B0604020202020204" pitchFamily="34" charset="0"/>
              </a:rPr>
              <a:t/>
            </a:r>
            <a:br>
              <a:rPr lang="en-GB" sz="2800" b="1" u="sng" dirty="0">
                <a:solidFill>
                  <a:srgbClr val="FFFFFF"/>
                </a:solidFill>
                <a:latin typeface="Arial" panose="020B0604020202020204" pitchFamily="34" charset="0"/>
                <a:cs typeface="Arial" panose="020B0604020202020204" pitchFamily="34" charset="0"/>
              </a:rPr>
            </a:br>
            <a:r>
              <a:rPr lang="en-GB" sz="2800" b="1" u="sng" dirty="0">
                <a:solidFill>
                  <a:srgbClr val="FFFFFF"/>
                </a:solidFill>
                <a:latin typeface="Arial" panose="020B0604020202020204" pitchFamily="34" charset="0"/>
                <a:cs typeface="Arial" panose="020B0604020202020204" pitchFamily="34" charset="0"/>
              </a:rPr>
              <a:t/>
            </a:r>
            <a:br>
              <a:rPr lang="en-GB" sz="2800" b="1" u="sng" dirty="0">
                <a:solidFill>
                  <a:srgbClr val="FFFFFF"/>
                </a:solidFill>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&gt;</a:t>
            </a:r>
            <a:r>
              <a:rPr lang="en-GB" sz="2800" dirty="0">
                <a:solidFill>
                  <a:srgbClr val="000000"/>
                </a:solidFill>
                <a:latin typeface="Arial" panose="020B0604020202020204" pitchFamily="34" charset="0"/>
                <a:ea typeface="Calibri" panose="020F0502020204030204" pitchFamily="34" charset="0"/>
                <a:cs typeface="Arial" panose="020B0604020202020204" pitchFamily="34" charset="0"/>
              </a:rPr>
              <a:t>New or enhanced</a:t>
            </a:r>
            <a:r>
              <a:rPr lang="en-GB" sz="1400" dirty="0">
                <a:latin typeface="Arial" panose="020B0604020202020204" pitchFamily="34" charset="0"/>
                <a:ea typeface="Calibri" panose="020F0502020204030204" pitchFamily="34" charset="0"/>
                <a:cs typeface="Arial" panose="020B0604020202020204" pitchFamily="34" charset="0"/>
              </a:rPr>
              <a:t/>
            </a:r>
            <a:br>
              <a:rPr lang="en-GB" sz="1400" dirty="0">
                <a:latin typeface="Arial" panose="020B0604020202020204" pitchFamily="34" charset="0"/>
                <a:ea typeface="Calibri" panose="020F0502020204030204" pitchFamily="34" charset="0"/>
                <a:cs typeface="Arial" panose="020B0604020202020204" pitchFamily="34" charset="0"/>
              </a:rPr>
            </a:br>
            <a:r>
              <a:rPr lang="en-GB" sz="2800" dirty="0">
                <a:latin typeface="Arial" panose="020B0604020202020204" pitchFamily="34" charset="0"/>
                <a:ea typeface="Calibri" panose="020F0502020204030204" pitchFamily="34" charset="0"/>
                <a:cs typeface="Arial" panose="020B0604020202020204" pitchFamily="34" charset="0"/>
              </a:rPr>
              <a:t>&gt;</a:t>
            </a:r>
            <a:r>
              <a:rPr lang="en-GB"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Focus on prevention and treatment of emotional distress</a:t>
            </a:r>
            <a:r>
              <a:rPr lang="en-GB" sz="1400" dirty="0">
                <a:latin typeface="Arial" panose="020B0604020202020204" pitchFamily="34" charset="0"/>
                <a:ea typeface="Calibri" panose="020F0502020204030204" pitchFamily="34" charset="0"/>
                <a:cs typeface="Arial" panose="020B0604020202020204" pitchFamily="34" charset="0"/>
              </a:rPr>
              <a:t/>
            </a:r>
            <a:br>
              <a:rPr lang="en-GB" sz="1400" dirty="0">
                <a:latin typeface="Arial" panose="020B0604020202020204" pitchFamily="34" charset="0"/>
                <a:ea typeface="Calibri" panose="020F0502020204030204" pitchFamily="34" charset="0"/>
                <a:cs typeface="Arial" panose="020B0604020202020204" pitchFamily="34" charset="0"/>
              </a:rPr>
            </a:br>
            <a:r>
              <a:rPr lang="en-GB" sz="2800" dirty="0">
                <a:latin typeface="Arial" panose="020B0604020202020204" pitchFamily="34" charset="0"/>
                <a:ea typeface="Calibri" panose="020F0502020204030204" pitchFamily="34" charset="0"/>
                <a:cs typeface="Arial" panose="020B0604020202020204" pitchFamily="34" charset="0"/>
              </a:rPr>
              <a:t>&gt;</a:t>
            </a:r>
            <a:r>
              <a:rPr lang="en-GB" sz="2800" dirty="0">
                <a:solidFill>
                  <a:srgbClr val="000000"/>
                </a:solidFill>
                <a:latin typeface="Arial" panose="020B0604020202020204" pitchFamily="34" charset="0"/>
                <a:ea typeface="Calibri" panose="020F0502020204030204" pitchFamily="34" charset="0"/>
                <a:cs typeface="Arial" panose="020B0604020202020204" pitchFamily="34" charset="0"/>
              </a:rPr>
              <a:t>Developed with service users</a:t>
            </a:r>
            <a:r>
              <a:rPr lang="en-GB" sz="1400" dirty="0">
                <a:latin typeface="Arial" panose="020B0604020202020204" pitchFamily="34" charset="0"/>
                <a:ea typeface="Calibri" panose="020F0502020204030204" pitchFamily="34" charset="0"/>
                <a:cs typeface="Arial" panose="020B0604020202020204" pitchFamily="34" charset="0"/>
              </a:rPr>
              <a:t/>
            </a:r>
            <a:br>
              <a:rPr lang="en-GB" sz="1400" dirty="0">
                <a:latin typeface="Arial" panose="020B0604020202020204" pitchFamily="34" charset="0"/>
                <a:ea typeface="Calibri" panose="020F0502020204030204" pitchFamily="34" charset="0"/>
                <a:cs typeface="Arial" panose="020B0604020202020204" pitchFamily="34" charset="0"/>
              </a:rPr>
            </a:br>
            <a:r>
              <a:rPr lang="en-GB" sz="2800" dirty="0">
                <a:latin typeface="Arial" panose="020B0604020202020204" pitchFamily="34" charset="0"/>
                <a:ea typeface="Calibri" panose="020F0502020204030204" pitchFamily="34" charset="0"/>
                <a:cs typeface="Arial" panose="020B0604020202020204" pitchFamily="34" charset="0"/>
              </a:rPr>
              <a:t>&gt;</a:t>
            </a:r>
            <a:r>
              <a:rPr lang="en-GB" sz="2800" dirty="0">
                <a:solidFill>
                  <a:srgbClr val="000000"/>
                </a:solidFill>
                <a:latin typeface="Arial" panose="020B0604020202020204" pitchFamily="34" charset="0"/>
                <a:ea typeface="Calibri" panose="020F0502020204030204" pitchFamily="34" charset="0"/>
                <a:cs typeface="Arial" panose="020B0604020202020204" pitchFamily="34" charset="0"/>
              </a:rPr>
              <a:t>Links in and out of CAMHS</a:t>
            </a:r>
            <a:r>
              <a:rPr lang="en-GB" sz="1400" dirty="0">
                <a:latin typeface="Arial" panose="020B0604020202020204" pitchFamily="34" charset="0"/>
                <a:ea typeface="Calibri" panose="020F0502020204030204" pitchFamily="34" charset="0"/>
                <a:cs typeface="Arial" panose="020B0604020202020204" pitchFamily="34" charset="0"/>
              </a:rPr>
              <a:t/>
            </a:r>
            <a:br>
              <a:rPr lang="en-GB" sz="1400" dirty="0">
                <a:latin typeface="Arial" panose="020B0604020202020204" pitchFamily="34" charset="0"/>
                <a:ea typeface="Calibri" panose="020F0502020204030204" pitchFamily="34" charset="0"/>
                <a:cs typeface="Arial" panose="020B0604020202020204" pitchFamily="34" charset="0"/>
              </a:rPr>
            </a:br>
            <a:r>
              <a:rPr lang="en-GB" sz="2800" dirty="0">
                <a:latin typeface="Arial" panose="020B0604020202020204" pitchFamily="34" charset="0"/>
                <a:ea typeface="Calibri" panose="020F0502020204030204" pitchFamily="34" charset="0"/>
                <a:cs typeface="Arial" panose="020B0604020202020204" pitchFamily="34" charset="0"/>
              </a:rPr>
              <a:t>&gt;</a:t>
            </a:r>
            <a:r>
              <a:rPr lang="en-GB" sz="2800" dirty="0">
                <a:solidFill>
                  <a:srgbClr val="000000"/>
                </a:solidFill>
                <a:latin typeface="Arial" panose="020B0604020202020204" pitchFamily="34" charset="0"/>
                <a:ea typeface="Calibri" panose="020F0502020204030204" pitchFamily="34" charset="0"/>
                <a:cs typeface="Arial" panose="020B0604020202020204" pitchFamily="34" charset="0"/>
              </a:rPr>
              <a:t>Self-referral</a:t>
            </a:r>
            <a:r>
              <a:rPr lang="en-GB" sz="1400" dirty="0">
                <a:latin typeface="Arial" panose="020B0604020202020204" pitchFamily="34" charset="0"/>
                <a:ea typeface="Calibri" panose="020F0502020204030204" pitchFamily="34" charset="0"/>
                <a:cs typeface="Arial" panose="020B0604020202020204" pitchFamily="34" charset="0"/>
              </a:rPr>
              <a:t/>
            </a:r>
            <a:br>
              <a:rPr lang="en-GB" sz="1400" dirty="0">
                <a:latin typeface="Arial" panose="020B0604020202020204" pitchFamily="34" charset="0"/>
                <a:ea typeface="Calibri" panose="020F0502020204030204" pitchFamily="34" charset="0"/>
                <a:cs typeface="Arial" panose="020B0604020202020204" pitchFamily="34" charset="0"/>
              </a:rPr>
            </a:br>
            <a:r>
              <a:rPr lang="en-GB" sz="2800" dirty="0">
                <a:latin typeface="Arial" panose="020B0604020202020204" pitchFamily="34" charset="0"/>
                <a:ea typeface="Calibri" panose="020F0502020204030204" pitchFamily="34" charset="0"/>
                <a:cs typeface="Arial" panose="020B0604020202020204" pitchFamily="34" charset="0"/>
              </a:rPr>
              <a:t>&gt;</a:t>
            </a:r>
            <a:r>
              <a:rPr lang="en-GB" sz="2800" dirty="0">
                <a:solidFill>
                  <a:srgbClr val="000000"/>
                </a:solidFill>
                <a:latin typeface="Arial" panose="020B0604020202020204" pitchFamily="34" charset="0"/>
                <a:ea typeface="Calibri" panose="020F0502020204030204" pitchFamily="34" charset="0"/>
                <a:cs typeface="Arial" panose="020B0604020202020204" pitchFamily="34" charset="0"/>
              </a:rPr>
              <a:t>Support the Family as well as child or young person</a:t>
            </a:r>
            <a:r>
              <a:rPr lang="en-GB" sz="1400" dirty="0">
                <a:latin typeface="Arial" panose="020B0604020202020204" pitchFamily="34" charset="0"/>
                <a:ea typeface="Calibri" panose="020F0502020204030204" pitchFamily="34" charset="0"/>
                <a:cs typeface="Arial" panose="020B0604020202020204" pitchFamily="34" charset="0"/>
              </a:rPr>
              <a:t/>
            </a:r>
            <a:br>
              <a:rPr lang="en-GB" sz="1400" dirty="0">
                <a:latin typeface="Arial" panose="020B0604020202020204" pitchFamily="34" charset="0"/>
                <a:ea typeface="Calibri" panose="020F0502020204030204" pitchFamily="34" charset="0"/>
                <a:cs typeface="Arial" panose="020B0604020202020204" pitchFamily="34" charset="0"/>
              </a:rPr>
            </a:br>
            <a:r>
              <a:rPr lang="en-GB" sz="2800" dirty="0">
                <a:latin typeface="Arial" panose="020B0604020202020204" pitchFamily="34" charset="0"/>
                <a:ea typeface="Calibri" panose="020F0502020204030204" pitchFamily="34" charset="0"/>
                <a:cs typeface="Arial" panose="020B0604020202020204" pitchFamily="34" charset="0"/>
              </a:rPr>
              <a:t>&gt;</a:t>
            </a:r>
            <a:r>
              <a:rPr lang="en-GB" sz="2800" dirty="0">
                <a:solidFill>
                  <a:srgbClr val="000000"/>
                </a:solidFill>
                <a:latin typeface="Arial" panose="020B0604020202020204" pitchFamily="34" charset="0"/>
                <a:ea typeface="Calibri" panose="020F0502020204030204" pitchFamily="34" charset="0"/>
                <a:cs typeface="Arial" panose="020B0604020202020204" pitchFamily="34" charset="0"/>
              </a:rPr>
              <a:t>Part of whole system approach</a:t>
            </a:r>
            <a:r>
              <a:rPr lang="en-GB" sz="1400" dirty="0">
                <a:latin typeface="Arial" panose="020B0604020202020204" pitchFamily="34" charset="0"/>
                <a:ea typeface="Calibri" panose="020F0502020204030204" pitchFamily="34" charset="0"/>
                <a:cs typeface="Arial" panose="020B0604020202020204" pitchFamily="34" charset="0"/>
              </a:rPr>
              <a:t/>
            </a:r>
            <a:br>
              <a:rPr lang="en-GB" sz="1400" dirty="0">
                <a:latin typeface="Arial" panose="020B0604020202020204" pitchFamily="34" charset="0"/>
                <a:ea typeface="Calibri" panose="020F0502020204030204" pitchFamily="34" charset="0"/>
                <a:cs typeface="Arial" panose="020B0604020202020204" pitchFamily="34" charset="0"/>
              </a:rPr>
            </a:br>
            <a:r>
              <a:rPr lang="en-GB" sz="2800" dirty="0">
                <a:latin typeface="Arial" panose="020B0604020202020204" pitchFamily="34" charset="0"/>
                <a:ea typeface="Calibri" panose="020F0502020204030204" pitchFamily="34" charset="0"/>
                <a:cs typeface="Arial" panose="020B0604020202020204" pitchFamily="34" charset="0"/>
              </a:rPr>
              <a:t>&gt;</a:t>
            </a:r>
            <a:r>
              <a:rPr lang="en-GB" sz="2800" dirty="0">
                <a:solidFill>
                  <a:srgbClr val="000000"/>
                </a:solidFill>
                <a:latin typeface="Arial" panose="020B0604020202020204" pitchFamily="34" charset="0"/>
                <a:ea typeface="Calibri" panose="020F0502020204030204" pitchFamily="34" charset="0"/>
                <a:cs typeface="Arial" panose="020B0604020202020204" pitchFamily="34" charset="0"/>
              </a:rPr>
              <a:t>Based on local need  </a:t>
            </a:r>
            <a:r>
              <a:rPr lang="en-GB" sz="1800" dirty="0">
                <a:latin typeface="Arial" panose="020B0604020202020204" pitchFamily="34" charset="0"/>
                <a:ea typeface="Calibri" panose="020F0502020204030204" pitchFamily="34" charset="0"/>
                <a:cs typeface="Arial" panose="020B0604020202020204" pitchFamily="34" charset="0"/>
              </a:rPr>
              <a:t/>
            </a:r>
            <a:br>
              <a:rPr lang="en-GB" sz="1800" dirty="0">
                <a:latin typeface="Arial" panose="020B0604020202020204" pitchFamily="34" charset="0"/>
                <a:ea typeface="Calibri" panose="020F0502020204030204" pitchFamily="34" charset="0"/>
                <a:cs typeface="Arial" panose="020B0604020202020204" pitchFamily="34" charset="0"/>
              </a:rPr>
            </a:br>
            <a:r>
              <a:rPr lang="en-GB" sz="3600" dirty="0">
                <a:latin typeface="Arial" panose="020B0604020202020204" pitchFamily="34" charset="0"/>
                <a:ea typeface="Times New Roman" panose="02020603050405020304" pitchFamily="18" charset="0"/>
                <a:cs typeface="Arial" panose="020B0604020202020204" pitchFamily="34" charset="0"/>
              </a:rPr>
              <a:t/>
            </a:r>
            <a:br>
              <a:rPr lang="en-GB" sz="3600" dirty="0">
                <a:latin typeface="Arial" panose="020B0604020202020204" pitchFamily="34" charset="0"/>
                <a:ea typeface="Times New Roman" panose="02020603050405020304" pitchFamily="18" charset="0"/>
                <a:cs typeface="Arial" panose="020B0604020202020204" pitchFamily="34" charset="0"/>
              </a:rPr>
            </a:br>
            <a:r>
              <a:rPr lang="en-GB" sz="3200" dirty="0"/>
              <a:t/>
            </a:r>
            <a:br>
              <a:rPr lang="en-GB" sz="3200" dirty="0"/>
            </a:br>
            <a:endParaRPr lang="en-GB" sz="3200" dirty="0"/>
          </a:p>
        </p:txBody>
      </p:sp>
      <p:sp>
        <p:nvSpPr>
          <p:cNvPr id="3" name="Content Placeholder 2"/>
          <p:cNvSpPr>
            <a:spLocks noGrp="1"/>
          </p:cNvSpPr>
          <p:nvPr>
            <p:ph idx="1"/>
          </p:nvPr>
        </p:nvSpPr>
        <p:spPr>
          <a:xfrm>
            <a:off x="500743" y="2101105"/>
            <a:ext cx="10853057" cy="4130448"/>
          </a:xfrm>
          <a:solidFill>
            <a:schemeClr val="accent1">
              <a:alpha val="23000"/>
            </a:schemeClr>
          </a:solidFill>
        </p:spPr>
        <p:txBody>
          <a:bodyPr>
            <a:normAutofit/>
          </a:bodyPr>
          <a:lstStyle/>
          <a:p>
            <a:pPr marL="0" indent="0">
              <a:buNone/>
            </a:pPr>
            <a:r>
              <a:rPr lang="en-GB" sz="2400" dirty="0"/>
              <a:t>Services are based on a Framework which requires that they are: </a:t>
            </a:r>
            <a:r>
              <a:rPr lang="en-GB" sz="2000" dirty="0"/>
              <a:t/>
            </a:r>
            <a:br>
              <a:rPr lang="en-GB" sz="2000" dirty="0"/>
            </a:br>
            <a:endParaRPr lang="en-GB" sz="2000" dirty="0"/>
          </a:p>
        </p:txBody>
      </p:sp>
      <p:pic>
        <p:nvPicPr>
          <p:cNvPr id="4" name="Picture 3"/>
          <p:cNvPicPr>
            <a:picLocks noChangeAspect="1"/>
          </p:cNvPicPr>
          <p:nvPr/>
        </p:nvPicPr>
        <p:blipFill>
          <a:blip r:embed="rId2"/>
          <a:stretch>
            <a:fillRect/>
          </a:stretch>
        </p:blipFill>
        <p:spPr>
          <a:xfrm>
            <a:off x="8846617" y="2420982"/>
            <a:ext cx="2321187" cy="3277798"/>
          </a:xfrm>
          <a:prstGeom prst="rect">
            <a:avLst/>
          </a:prstGeom>
        </p:spPr>
      </p:pic>
    </p:spTree>
    <p:extLst>
      <p:ext uri="{BB962C8B-B14F-4D97-AF65-F5344CB8AC3E}">
        <p14:creationId xmlns:p14="http://schemas.microsoft.com/office/powerpoint/2010/main" val="1466872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8"/>
            <a:ext cx="9707880" cy="557982"/>
          </a:xfrm>
        </p:spPr>
        <p:txBody>
          <a:bodyPr>
            <a:normAutofit fontScale="90000"/>
          </a:bodyPr>
          <a:lstStyle/>
          <a:p>
            <a:r>
              <a:rPr lang="en-GB" sz="4800" b="1" dirty="0"/>
              <a:t>Current provision of services  </a:t>
            </a:r>
            <a:r>
              <a:rPr lang="en-GB" dirty="0"/>
              <a:t/>
            </a:r>
            <a:br>
              <a:rPr lang="en-GB" dirty="0"/>
            </a:br>
            <a:endParaRPr lang="en-GB" sz="2200" dirty="0"/>
          </a:p>
        </p:txBody>
      </p:sp>
      <p:sp>
        <p:nvSpPr>
          <p:cNvPr id="3" name="Subtitle 2"/>
          <p:cNvSpPr>
            <a:spLocks noGrp="1"/>
          </p:cNvSpPr>
          <p:nvPr>
            <p:ph idx="1"/>
          </p:nvPr>
        </p:nvSpPr>
        <p:spPr>
          <a:xfrm>
            <a:off x="532263" y="1016693"/>
            <a:ext cx="10821537" cy="5431809"/>
          </a:xfrm>
        </p:spPr>
        <p:txBody>
          <a:bodyPr>
            <a:normAutofit fontScale="25000" lnSpcReduction="20000"/>
          </a:bodyPr>
          <a:lstStyle/>
          <a:p>
            <a:r>
              <a:rPr lang="en-GB" sz="12800" b="1" dirty="0"/>
              <a:t>230 new and enhanced supports and services in place  </a:t>
            </a:r>
          </a:p>
          <a:p>
            <a:pPr>
              <a:lnSpc>
                <a:spcPct val="120000"/>
              </a:lnSpc>
              <a:spcBef>
                <a:spcPts val="0"/>
              </a:spcBef>
            </a:pPr>
            <a:endParaRPr lang="en-GB" sz="6400" b="1" dirty="0"/>
          </a:p>
          <a:p>
            <a:pPr lvl="1">
              <a:lnSpc>
                <a:spcPct val="120000"/>
              </a:lnSpc>
              <a:spcBef>
                <a:spcPts val="0"/>
              </a:spcBef>
            </a:pPr>
            <a:r>
              <a:rPr lang="en-GB" sz="9600" b="1" dirty="0"/>
              <a:t>Physical Hubs </a:t>
            </a:r>
          </a:p>
          <a:p>
            <a:pPr lvl="1">
              <a:lnSpc>
                <a:spcPct val="120000"/>
              </a:lnSpc>
              <a:spcBef>
                <a:spcPts val="0"/>
              </a:spcBef>
            </a:pPr>
            <a:r>
              <a:rPr lang="en-GB" sz="9600" b="1" dirty="0"/>
              <a:t>Digital Services </a:t>
            </a:r>
          </a:p>
          <a:p>
            <a:pPr lvl="1">
              <a:lnSpc>
                <a:spcPct val="120000"/>
              </a:lnSpc>
              <a:spcBef>
                <a:spcPts val="0"/>
              </a:spcBef>
            </a:pPr>
            <a:r>
              <a:rPr lang="en-GB" sz="9600" b="1" dirty="0"/>
              <a:t>Drama, Art and music therapy</a:t>
            </a:r>
          </a:p>
          <a:p>
            <a:pPr lvl="1">
              <a:lnSpc>
                <a:spcPct val="120000"/>
              </a:lnSpc>
              <a:spcBef>
                <a:spcPts val="0"/>
              </a:spcBef>
            </a:pPr>
            <a:r>
              <a:rPr lang="en-GB" sz="9600" b="1" dirty="0"/>
              <a:t>Play therapy</a:t>
            </a:r>
          </a:p>
          <a:p>
            <a:pPr lvl="1">
              <a:lnSpc>
                <a:spcPct val="120000"/>
              </a:lnSpc>
              <a:spcBef>
                <a:spcPts val="0"/>
              </a:spcBef>
            </a:pPr>
            <a:r>
              <a:rPr lang="en-GB" sz="9600" b="1" dirty="0"/>
              <a:t>Talking therapies  </a:t>
            </a:r>
          </a:p>
          <a:p>
            <a:pPr lvl="1">
              <a:lnSpc>
                <a:spcPct val="120000"/>
              </a:lnSpc>
              <a:spcBef>
                <a:spcPts val="0"/>
              </a:spcBef>
            </a:pPr>
            <a:r>
              <a:rPr lang="en-GB" sz="9600" b="1" dirty="0"/>
              <a:t>Mentoring  projects  </a:t>
            </a:r>
          </a:p>
          <a:p>
            <a:pPr lvl="1">
              <a:lnSpc>
                <a:spcPct val="120000"/>
              </a:lnSpc>
              <a:spcBef>
                <a:spcPts val="0"/>
              </a:spcBef>
            </a:pPr>
            <a:r>
              <a:rPr lang="en-GB" sz="9600" b="1" dirty="0"/>
              <a:t>Peer Support Services </a:t>
            </a:r>
          </a:p>
          <a:p>
            <a:pPr lvl="1">
              <a:lnSpc>
                <a:spcPct val="120000"/>
              </a:lnSpc>
              <a:spcBef>
                <a:spcPts val="0"/>
              </a:spcBef>
            </a:pPr>
            <a:r>
              <a:rPr lang="en-GB" sz="9600" b="1" dirty="0"/>
              <a:t>Targeted support</a:t>
            </a:r>
          </a:p>
          <a:p>
            <a:pPr marL="0" indent="0">
              <a:buNone/>
            </a:pPr>
            <a:endParaRPr lang="en-GB" sz="9600" b="1" dirty="0"/>
          </a:p>
          <a:p>
            <a:r>
              <a:rPr lang="en-GB" sz="12800" b="1" dirty="0"/>
              <a:t>18,500 service users over 6 months</a:t>
            </a:r>
          </a:p>
          <a:p>
            <a:endParaRPr lang="en-GB" sz="3600" b="1" dirty="0"/>
          </a:p>
          <a:p>
            <a:pPr lvl="1">
              <a:lnSpc>
                <a:spcPct val="100000"/>
              </a:lnSpc>
              <a:spcBef>
                <a:spcPts val="0"/>
              </a:spcBef>
            </a:pPr>
            <a:r>
              <a:rPr lang="en-GB" sz="9600" b="1" dirty="0"/>
              <a:t>58% Secondary School </a:t>
            </a:r>
          </a:p>
          <a:p>
            <a:pPr lvl="1">
              <a:lnSpc>
                <a:spcPct val="100000"/>
              </a:lnSpc>
              <a:spcBef>
                <a:spcPts val="0"/>
              </a:spcBef>
            </a:pPr>
            <a:r>
              <a:rPr lang="en-GB" sz="9600" b="1" dirty="0"/>
              <a:t>33% Primary School </a:t>
            </a:r>
          </a:p>
          <a:p>
            <a:pPr lvl="1">
              <a:lnSpc>
                <a:spcPct val="100000"/>
              </a:lnSpc>
              <a:spcBef>
                <a:spcPts val="0"/>
              </a:spcBef>
            </a:pPr>
            <a:r>
              <a:rPr lang="en-GB" sz="9600" b="1" dirty="0"/>
              <a:t>9% Post School </a:t>
            </a:r>
          </a:p>
          <a:p>
            <a:pPr lvl="0">
              <a:lnSpc>
                <a:spcPct val="100000"/>
              </a:lnSpc>
              <a:spcBef>
                <a:spcPts val="0"/>
              </a:spcBef>
            </a:pPr>
            <a:endParaRPr lang="en-GB" sz="6400" b="1" dirty="0">
              <a:ea typeface="Times New Roman" panose="02020603050405020304" pitchFamily="18" charset="0"/>
              <a:cs typeface="Times New Roman" panose="02020603050405020304" pitchFamily="18" charset="0"/>
            </a:endParaRPr>
          </a:p>
          <a:p>
            <a:pPr marL="0" lvl="0" indent="0">
              <a:lnSpc>
                <a:spcPct val="100000"/>
              </a:lnSpc>
              <a:spcBef>
                <a:spcPts val="0"/>
              </a:spcBef>
              <a:buNone/>
            </a:pPr>
            <a:r>
              <a:rPr lang="en-GB" sz="12800" b="1" dirty="0">
                <a:ea typeface="Times New Roman" panose="02020603050405020304" pitchFamily="18" charset="0"/>
                <a:cs typeface="Times New Roman" panose="02020603050405020304" pitchFamily="18" charset="0"/>
              </a:rPr>
              <a:t>                    </a:t>
            </a:r>
            <a:endParaRPr lang="en-GB" sz="4800" dirty="0"/>
          </a:p>
        </p:txBody>
      </p:sp>
    </p:spTree>
    <p:extLst>
      <p:ext uri="{BB962C8B-B14F-4D97-AF65-F5344CB8AC3E}">
        <p14:creationId xmlns:p14="http://schemas.microsoft.com/office/powerpoint/2010/main" val="2938377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232012"/>
            <a:ext cx="8633346" cy="1078174"/>
          </a:xfrm>
        </p:spPr>
        <p:txBody>
          <a:bodyPr>
            <a:normAutofit fontScale="90000"/>
          </a:bodyPr>
          <a:lstStyle/>
          <a:p>
            <a:r>
              <a:rPr lang="en-GB" sz="4800" dirty="0"/>
              <a:t>How are people accessing services? </a:t>
            </a:r>
            <a:endParaRPr lang="en-GB"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233" y="1310187"/>
            <a:ext cx="8930576" cy="4844954"/>
          </a:xfrm>
          <a:prstGeom prst="rect">
            <a:avLst/>
          </a:prstGeom>
          <a:noFill/>
        </p:spPr>
      </p:pic>
    </p:spTree>
    <p:extLst>
      <p:ext uri="{BB962C8B-B14F-4D97-AF65-F5344CB8AC3E}">
        <p14:creationId xmlns:p14="http://schemas.microsoft.com/office/powerpoint/2010/main" val="1256482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800" dirty="0"/>
              <a:t>Why are people accessing services? </a:t>
            </a:r>
            <a:r>
              <a:rPr lang="en-GB" dirty="0"/>
              <a:t/>
            </a:r>
            <a:br>
              <a:rPr lang="en-GB" dirty="0"/>
            </a:br>
            <a:endParaRPr lang="en-GB"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616" y="1119116"/>
            <a:ext cx="9348716" cy="5404513"/>
          </a:xfrm>
          <a:prstGeom prst="rect">
            <a:avLst/>
          </a:prstGeom>
          <a:noFill/>
        </p:spPr>
      </p:pic>
    </p:spTree>
    <p:extLst>
      <p:ext uri="{BB962C8B-B14F-4D97-AF65-F5344CB8AC3E}">
        <p14:creationId xmlns:p14="http://schemas.microsoft.com/office/powerpoint/2010/main" val="179563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216021" y="1973053"/>
            <a:ext cx="10515600" cy="4351338"/>
          </a:xfrm>
        </p:spPr>
        <p:txBody>
          <a:bodyPr>
            <a:normAutofit/>
          </a:bodyPr>
          <a:lstStyle/>
          <a:p>
            <a:endParaRPr lang="en-GB" sz="2800" b="1" dirty="0"/>
          </a:p>
          <a:p>
            <a:endParaRPr lang="en-GB" sz="2000" b="1" dirty="0"/>
          </a:p>
          <a:p>
            <a:r>
              <a:rPr lang="en-GB" sz="2800" b="1" dirty="0"/>
              <a:t>How can we best integrate these services into the support the NHS offers children and young people? </a:t>
            </a:r>
          </a:p>
          <a:p>
            <a:endParaRPr lang="en-GB" sz="2800" b="1" dirty="0"/>
          </a:p>
          <a:p>
            <a:r>
              <a:rPr lang="en-GB" sz="2800" b="1" dirty="0"/>
              <a:t>Going forward should the focus for this fund be on providing universal services or more targeted support for at risk groups ?</a:t>
            </a:r>
          </a:p>
          <a:p>
            <a:endParaRPr lang="en-GB" sz="2000" b="1" dirty="0"/>
          </a:p>
          <a:p>
            <a:endParaRPr lang="en-GB" sz="2000" b="1" dirty="0"/>
          </a:p>
          <a:p>
            <a:pPr marL="457200" indent="-457200">
              <a:lnSpc>
                <a:spcPct val="100000"/>
              </a:lnSpc>
              <a:buFont typeface="Wingdings" panose="05000000000000000000" pitchFamily="2" charset="2"/>
              <a:buChar char="Ø"/>
            </a:pPr>
            <a:endParaRPr lang="en-GB" sz="1000" b="1" dirty="0"/>
          </a:p>
          <a:p>
            <a:pPr marL="457200" indent="-457200">
              <a:lnSpc>
                <a:spcPct val="100000"/>
              </a:lnSpc>
              <a:buFont typeface="Wingdings" panose="05000000000000000000" pitchFamily="2" charset="2"/>
              <a:buChar char="Ø"/>
            </a:pPr>
            <a:endParaRPr lang="en-GB" sz="10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6147" y="458135"/>
            <a:ext cx="3990703" cy="1662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33044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517" y="509681"/>
            <a:ext cx="9782175" cy="2712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517" y="3530171"/>
            <a:ext cx="9782175" cy="2940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9709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SPEAKERS</a:t>
            </a:r>
            <a:endParaRPr lang="en-GB" dirty="0"/>
          </a:p>
        </p:txBody>
      </p:sp>
      <p:sp>
        <p:nvSpPr>
          <p:cNvPr id="3" name="Content Placeholder 2"/>
          <p:cNvSpPr>
            <a:spLocks noGrp="1"/>
          </p:cNvSpPr>
          <p:nvPr>
            <p:ph idx="1"/>
          </p:nvPr>
        </p:nvSpPr>
        <p:spPr/>
        <p:txBody>
          <a:bodyPr/>
          <a:lstStyle/>
          <a:p>
            <a:r>
              <a:rPr lang="en-GB" dirty="0" smtClean="0"/>
              <a:t>Stephen McLeod</a:t>
            </a:r>
          </a:p>
          <a:p>
            <a:r>
              <a:rPr lang="en-GB" dirty="0" smtClean="0"/>
              <a:t>Ruth Christie</a:t>
            </a:r>
          </a:p>
          <a:p>
            <a:r>
              <a:rPr lang="en-GB" dirty="0" smtClean="0"/>
              <a:t>Elizabeth Archibald</a:t>
            </a:r>
          </a:p>
          <a:p>
            <a:r>
              <a:rPr lang="en-GB" dirty="0" smtClean="0"/>
              <a:t>Della Robb</a:t>
            </a:r>
            <a:endParaRPr lang="en-GB" dirty="0"/>
          </a:p>
        </p:txBody>
      </p:sp>
    </p:spTree>
    <p:extLst>
      <p:ext uri="{BB962C8B-B14F-4D97-AF65-F5344CB8AC3E}">
        <p14:creationId xmlns:p14="http://schemas.microsoft.com/office/powerpoint/2010/main" val="1001096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364" y="822324"/>
            <a:ext cx="7259781" cy="5700957"/>
          </a:xfrm>
          <a:prstGeom prst="rect">
            <a:avLst/>
          </a:prstGeom>
        </p:spPr>
      </p:pic>
      <p:sp>
        <p:nvSpPr>
          <p:cNvPr id="3" name="TextBox 2"/>
          <p:cNvSpPr txBox="1"/>
          <p:nvPr/>
        </p:nvSpPr>
        <p:spPr>
          <a:xfrm>
            <a:off x="173381" y="206366"/>
            <a:ext cx="10438499" cy="461665"/>
          </a:xfrm>
          <a:prstGeom prst="rect">
            <a:avLst/>
          </a:prstGeom>
          <a:noFill/>
        </p:spPr>
        <p:txBody>
          <a:bodyPr wrap="none" rtlCol="0">
            <a:spAutoFit/>
          </a:bodyPr>
          <a:lstStyle/>
          <a:p>
            <a:r>
              <a:rPr lang="en-GB" sz="2400" b="1" dirty="0"/>
              <a:t>£</a:t>
            </a:r>
            <a:r>
              <a:rPr lang="en-GB" sz="2400" b="1" dirty="0" err="1"/>
              <a:t>40m</a:t>
            </a:r>
            <a:r>
              <a:rPr lang="en-GB" sz="2400" b="1" dirty="0"/>
              <a:t> funding to implement the CAMHS and Neurodevelopmental Specifications</a:t>
            </a:r>
          </a:p>
        </p:txBody>
      </p:sp>
    </p:spTree>
    <p:extLst>
      <p:ext uri="{BB962C8B-B14F-4D97-AF65-F5344CB8AC3E}">
        <p14:creationId xmlns:p14="http://schemas.microsoft.com/office/powerpoint/2010/main" val="62611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0655" y="2891105"/>
            <a:ext cx="6807199" cy="523220"/>
          </a:xfrm>
          <a:prstGeom prst="rect">
            <a:avLst/>
          </a:prstGeom>
          <a:noFill/>
        </p:spPr>
        <p:txBody>
          <a:bodyPr wrap="square" rtlCol="0">
            <a:spAutoFit/>
          </a:bodyPr>
          <a:lstStyle/>
          <a:p>
            <a:r>
              <a:rPr lang="en-GB" sz="2800" b="1" dirty="0"/>
              <a:t>Are the priorities right?</a:t>
            </a:r>
          </a:p>
        </p:txBody>
      </p:sp>
      <p:sp>
        <p:nvSpPr>
          <p:cNvPr id="3" name="TextBox 2"/>
          <p:cNvSpPr txBox="1"/>
          <p:nvPr/>
        </p:nvSpPr>
        <p:spPr>
          <a:xfrm>
            <a:off x="6919356" y="3434257"/>
            <a:ext cx="6710218" cy="523220"/>
          </a:xfrm>
          <a:prstGeom prst="rect">
            <a:avLst/>
          </a:prstGeom>
          <a:noFill/>
        </p:spPr>
        <p:txBody>
          <a:bodyPr wrap="square" rtlCol="0">
            <a:spAutoFit/>
          </a:bodyPr>
          <a:lstStyle/>
          <a:p>
            <a:r>
              <a:rPr lang="en-GB" sz="2800" b="1" dirty="0"/>
              <a:t>Are there any gaps?</a:t>
            </a:r>
          </a:p>
        </p:txBody>
      </p:sp>
      <p:sp>
        <p:nvSpPr>
          <p:cNvPr id="4" name="TextBox 3"/>
          <p:cNvSpPr txBox="1"/>
          <p:nvPr/>
        </p:nvSpPr>
        <p:spPr>
          <a:xfrm>
            <a:off x="1080655" y="4523783"/>
            <a:ext cx="6807199" cy="523220"/>
          </a:xfrm>
          <a:prstGeom prst="rect">
            <a:avLst/>
          </a:prstGeom>
          <a:noFill/>
        </p:spPr>
        <p:txBody>
          <a:bodyPr wrap="square" rtlCol="0">
            <a:spAutoFit/>
          </a:bodyPr>
          <a:lstStyle/>
          <a:p>
            <a:r>
              <a:rPr lang="en-GB" sz="2800" b="1" dirty="0"/>
              <a:t>What should we change?</a:t>
            </a:r>
          </a:p>
        </p:txBody>
      </p:sp>
      <p:sp>
        <p:nvSpPr>
          <p:cNvPr id="5" name="TextBox 4"/>
          <p:cNvSpPr txBox="1"/>
          <p:nvPr/>
        </p:nvSpPr>
        <p:spPr>
          <a:xfrm>
            <a:off x="6508866" y="5590155"/>
            <a:ext cx="6807199" cy="523220"/>
          </a:xfrm>
          <a:prstGeom prst="rect">
            <a:avLst/>
          </a:prstGeom>
          <a:noFill/>
        </p:spPr>
        <p:txBody>
          <a:bodyPr wrap="square" rtlCol="0">
            <a:spAutoFit/>
          </a:bodyPr>
          <a:lstStyle/>
          <a:p>
            <a:r>
              <a:rPr lang="en-GB" sz="2800" b="1" dirty="0"/>
              <a:t>How will we know?</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6147" y="458135"/>
            <a:ext cx="3990703" cy="1662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4168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660281905"/>
              </p:ext>
            </p:extLst>
          </p:nvPr>
        </p:nvGraphicFramePr>
        <p:xfrm>
          <a:off x="268844" y="1368196"/>
          <a:ext cx="11700000" cy="4375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838200" y="140670"/>
            <a:ext cx="10515600" cy="856309"/>
          </a:xfrm>
        </p:spPr>
        <p:txBody>
          <a:bodyPr>
            <a:normAutofit/>
          </a:bodyPr>
          <a:lstStyle/>
          <a:p>
            <a:r>
              <a:rPr lang="en-GB" sz="4000" b="1" dirty="0"/>
              <a:t>Eating Disorders Policy</a:t>
            </a:r>
          </a:p>
        </p:txBody>
      </p:sp>
      <p:sp>
        <p:nvSpPr>
          <p:cNvPr id="3" name="Subtitle 2"/>
          <p:cNvSpPr>
            <a:spLocks noGrp="1"/>
          </p:cNvSpPr>
          <p:nvPr>
            <p:ph idx="1"/>
          </p:nvPr>
        </p:nvSpPr>
        <p:spPr>
          <a:xfrm>
            <a:off x="204183" y="915785"/>
            <a:ext cx="9349250" cy="409037"/>
          </a:xfrm>
        </p:spPr>
        <p:txBody>
          <a:bodyPr>
            <a:normAutofit fontScale="92500" lnSpcReduction="10000"/>
          </a:bodyPr>
          <a:lstStyle/>
          <a:p>
            <a:pPr marL="0" indent="0">
              <a:buNone/>
            </a:pPr>
            <a:r>
              <a:rPr lang="en-GB" i="1" dirty="0"/>
              <a:t>Where we’ve been, where we are, and where we’re going…</a:t>
            </a:r>
          </a:p>
        </p:txBody>
      </p:sp>
      <p:sp>
        <p:nvSpPr>
          <p:cNvPr id="7" name="Rectangle 6"/>
          <p:cNvSpPr/>
          <p:nvPr/>
        </p:nvSpPr>
        <p:spPr>
          <a:xfrm>
            <a:off x="268844" y="2217219"/>
            <a:ext cx="2341352" cy="2677656"/>
          </a:xfrm>
          <a:prstGeom prst="rect">
            <a:avLst/>
          </a:prstGeom>
        </p:spPr>
        <p:txBody>
          <a:bodyPr wrap="square">
            <a:spAutoFit/>
          </a:bodyPr>
          <a:lstStyle/>
          <a:p>
            <a:pPr marL="171450" lvl="0" indent="-171450">
              <a:buFont typeface="Arial" panose="020B0604020202020204" pitchFamily="34" charset="0"/>
              <a:buChar char="•"/>
            </a:pPr>
            <a:r>
              <a:rPr lang="en-GB" sz="1400" dirty="0">
                <a:solidFill>
                  <a:schemeClr val="bg1"/>
                </a:solidFill>
              </a:rPr>
              <a:t>National Review of Eating Disorder Services in Scotland was commissioned by Scottish Government.</a:t>
            </a:r>
          </a:p>
          <a:p>
            <a:pPr marL="171450" lvl="0" indent="-171450">
              <a:buFont typeface="Arial" panose="020B0604020202020204" pitchFamily="34" charset="0"/>
              <a:buChar char="•"/>
            </a:pPr>
            <a:r>
              <a:rPr lang="en-GB" sz="1400" dirty="0">
                <a:solidFill>
                  <a:schemeClr val="bg1"/>
                </a:solidFill>
              </a:rPr>
              <a:t>This f</a:t>
            </a:r>
            <a:r>
              <a:rPr lang="en-US" sz="1400" dirty="0" err="1">
                <a:solidFill>
                  <a:schemeClr val="bg1"/>
                </a:solidFill>
              </a:rPr>
              <a:t>ollowed</a:t>
            </a:r>
            <a:r>
              <a:rPr lang="en-US" sz="1400" dirty="0">
                <a:solidFill>
                  <a:schemeClr val="bg1"/>
                </a:solidFill>
              </a:rPr>
              <a:t> the </a:t>
            </a:r>
            <a:r>
              <a:rPr lang="en-GB" sz="1400" dirty="0">
                <a:solidFill>
                  <a:schemeClr val="bg1"/>
                </a:solidFill>
              </a:rPr>
              <a:t>Mental Welfare Commission for Scotland's Themed Visit of the care, treatment and support for people with eating disorders in Scotland.</a:t>
            </a:r>
            <a:endParaRPr lang="en-US" sz="1400" dirty="0">
              <a:solidFill>
                <a:schemeClr val="bg1"/>
              </a:solidFill>
            </a:endParaRPr>
          </a:p>
        </p:txBody>
      </p:sp>
      <p:sp>
        <p:nvSpPr>
          <p:cNvPr id="8" name="Rectangle 7"/>
          <p:cNvSpPr/>
          <p:nvPr/>
        </p:nvSpPr>
        <p:spPr>
          <a:xfrm>
            <a:off x="3488573" y="2217219"/>
            <a:ext cx="2479964" cy="3754874"/>
          </a:xfrm>
          <a:prstGeom prst="rect">
            <a:avLst/>
          </a:prstGeom>
        </p:spPr>
        <p:txBody>
          <a:bodyPr wrap="square">
            <a:spAutoFit/>
          </a:bodyPr>
          <a:lstStyle/>
          <a:p>
            <a:pPr marL="171450" lvl="0" indent="-171450">
              <a:buFont typeface="Arial" panose="020B0604020202020204" pitchFamily="34" charset="0"/>
              <a:buChar char="•"/>
            </a:pPr>
            <a:r>
              <a:rPr lang="en-GB" sz="1400" dirty="0">
                <a:solidFill>
                  <a:schemeClr val="bg1"/>
                </a:solidFill>
              </a:rPr>
              <a:t>National Review published 15 recommendations, broken up into short, medium and long term.  These included key issues such as:</a:t>
            </a:r>
          </a:p>
          <a:p>
            <a:pPr marL="171450" indent="-171450">
              <a:buFont typeface="Courier New" panose="02070309020205020404" pitchFamily="49" charset="0"/>
              <a:buChar char="o"/>
            </a:pPr>
            <a:r>
              <a:rPr lang="en-GB" sz="1400" dirty="0">
                <a:solidFill>
                  <a:schemeClr val="bg1"/>
                </a:solidFill>
              </a:rPr>
              <a:t>Covid-19 emergency response</a:t>
            </a:r>
          </a:p>
          <a:p>
            <a:pPr marL="171450" indent="-171450">
              <a:buFont typeface="Courier New" panose="02070309020205020404" pitchFamily="49" charset="0"/>
              <a:buChar char="o"/>
            </a:pPr>
            <a:r>
              <a:rPr lang="en-GB" sz="1400" dirty="0">
                <a:solidFill>
                  <a:schemeClr val="bg1"/>
                </a:solidFill>
              </a:rPr>
              <a:t>Implementation planning and Lived Experience involvement</a:t>
            </a:r>
          </a:p>
          <a:p>
            <a:pPr marL="171450" indent="-171450">
              <a:buFont typeface="Courier New" panose="02070309020205020404" pitchFamily="49" charset="0"/>
              <a:buChar char="o"/>
            </a:pPr>
            <a:r>
              <a:rPr lang="en-GB" sz="1400" dirty="0">
                <a:solidFill>
                  <a:schemeClr val="bg1"/>
                </a:solidFill>
              </a:rPr>
              <a:t>Co-ordination of national activity</a:t>
            </a:r>
          </a:p>
          <a:p>
            <a:pPr marL="171450" indent="-171450">
              <a:buFont typeface="Courier New" panose="02070309020205020404" pitchFamily="49" charset="0"/>
              <a:buChar char="o"/>
            </a:pPr>
            <a:r>
              <a:rPr lang="en-GB" sz="1400" dirty="0">
                <a:solidFill>
                  <a:schemeClr val="bg1"/>
                </a:solidFill>
              </a:rPr>
              <a:t> Education and training</a:t>
            </a:r>
          </a:p>
          <a:p>
            <a:pPr marL="171450" indent="-171450">
              <a:buFont typeface="Courier New" panose="02070309020205020404" pitchFamily="49" charset="0"/>
              <a:buChar char="o"/>
            </a:pPr>
            <a:r>
              <a:rPr lang="en-GB" sz="1400" dirty="0">
                <a:solidFill>
                  <a:schemeClr val="bg1"/>
                </a:solidFill>
              </a:rPr>
              <a:t>Workforce planning</a:t>
            </a:r>
          </a:p>
          <a:p>
            <a:pPr marL="171450" indent="-171450">
              <a:buFont typeface="Courier New" panose="02070309020205020404" pitchFamily="49" charset="0"/>
              <a:buChar char="o"/>
            </a:pPr>
            <a:r>
              <a:rPr lang="en-GB" sz="1400" dirty="0">
                <a:solidFill>
                  <a:schemeClr val="bg1"/>
                </a:solidFill>
              </a:rPr>
              <a:t>Quality Standards and data improvement</a:t>
            </a:r>
          </a:p>
        </p:txBody>
      </p:sp>
      <p:sp>
        <p:nvSpPr>
          <p:cNvPr id="9" name="Rectangle 8"/>
          <p:cNvSpPr/>
          <p:nvPr/>
        </p:nvSpPr>
        <p:spPr>
          <a:xfrm>
            <a:off x="6846914" y="2217219"/>
            <a:ext cx="2122518" cy="2893100"/>
          </a:xfrm>
          <a:prstGeom prst="rect">
            <a:avLst/>
          </a:prstGeom>
        </p:spPr>
        <p:txBody>
          <a:bodyPr wrap="square">
            <a:spAutoFit/>
          </a:bodyPr>
          <a:lstStyle/>
          <a:p>
            <a:pPr marL="171450" lvl="0" indent="-171450">
              <a:buFont typeface="Arial" panose="020B0604020202020204" pitchFamily="34" charset="0"/>
              <a:buChar char="•"/>
            </a:pPr>
            <a:r>
              <a:rPr lang="en-US" sz="1400" dirty="0">
                <a:solidFill>
                  <a:schemeClr val="bg1"/>
                </a:solidFill>
              </a:rPr>
              <a:t>Emergency funding was allocated to NHS Boards to respond to increase in ED presentations.</a:t>
            </a:r>
          </a:p>
          <a:p>
            <a:pPr marL="171450" lvl="0" indent="-171450">
              <a:buFont typeface="Arial" panose="020B0604020202020204" pitchFamily="34" charset="0"/>
              <a:buChar char="•"/>
            </a:pPr>
            <a:r>
              <a:rPr lang="en-US" sz="1400" dirty="0">
                <a:solidFill>
                  <a:schemeClr val="bg1"/>
                </a:solidFill>
              </a:rPr>
              <a:t>National Review of Eating Disorder Services Implementation Group was established, identifying 3 priority areas:</a:t>
            </a:r>
          </a:p>
          <a:p>
            <a:pPr marL="285750" indent="-285750">
              <a:buFont typeface="Courier New" panose="02070309020205020404" pitchFamily="49" charset="0"/>
              <a:buChar char="o"/>
            </a:pPr>
            <a:r>
              <a:rPr lang="en-US" sz="1400" dirty="0">
                <a:solidFill>
                  <a:schemeClr val="bg1"/>
                </a:solidFill>
              </a:rPr>
              <a:t>Quality Standards</a:t>
            </a:r>
          </a:p>
          <a:p>
            <a:pPr marL="285750" indent="-285750">
              <a:buFont typeface="Courier New" panose="02070309020205020404" pitchFamily="49" charset="0"/>
              <a:buChar char="o"/>
            </a:pPr>
            <a:r>
              <a:rPr lang="en-US" sz="1400" dirty="0">
                <a:solidFill>
                  <a:schemeClr val="bg1"/>
                </a:solidFill>
              </a:rPr>
              <a:t>Training and Skills</a:t>
            </a:r>
          </a:p>
          <a:p>
            <a:pPr marL="285750" indent="-285750">
              <a:buFont typeface="Courier New" panose="02070309020205020404" pitchFamily="49" charset="0"/>
              <a:buChar char="o"/>
            </a:pPr>
            <a:r>
              <a:rPr lang="en-US" sz="1400" dirty="0">
                <a:solidFill>
                  <a:schemeClr val="bg1"/>
                </a:solidFill>
              </a:rPr>
              <a:t>Data Improvement</a:t>
            </a:r>
          </a:p>
        </p:txBody>
      </p:sp>
      <p:sp>
        <p:nvSpPr>
          <p:cNvPr id="10" name="Rectangle 9"/>
          <p:cNvSpPr/>
          <p:nvPr/>
        </p:nvSpPr>
        <p:spPr>
          <a:xfrm>
            <a:off x="9847808" y="2217219"/>
            <a:ext cx="2121035" cy="3539430"/>
          </a:xfrm>
          <a:prstGeom prst="rect">
            <a:avLst/>
          </a:prstGeom>
        </p:spPr>
        <p:txBody>
          <a:bodyPr wrap="square">
            <a:spAutoFit/>
          </a:bodyPr>
          <a:lstStyle/>
          <a:p>
            <a:pPr marL="171450" lvl="0" indent="-171450">
              <a:buFont typeface="Arial" panose="020B0604020202020204" pitchFamily="34" charset="0"/>
              <a:buChar char="•"/>
            </a:pPr>
            <a:r>
              <a:rPr lang="en-US" sz="1400" dirty="0">
                <a:solidFill>
                  <a:schemeClr val="bg1"/>
                </a:solidFill>
              </a:rPr>
              <a:t>Implementation Group due to conclude in August 2022.</a:t>
            </a:r>
          </a:p>
          <a:p>
            <a:pPr marL="171450" lvl="0" indent="-171450">
              <a:buFont typeface="Arial" panose="020B0604020202020204" pitchFamily="34" charset="0"/>
              <a:buChar char="•"/>
            </a:pPr>
            <a:r>
              <a:rPr lang="en-US" sz="1400" dirty="0">
                <a:solidFill>
                  <a:schemeClr val="bg1"/>
                </a:solidFill>
              </a:rPr>
              <a:t>Next steps are being developed including:</a:t>
            </a:r>
          </a:p>
          <a:p>
            <a:pPr marL="285750" lvl="0" indent="-285750">
              <a:buFont typeface="Courier New" panose="02070309020205020404" pitchFamily="49" charset="0"/>
              <a:buChar char="o"/>
            </a:pPr>
            <a:r>
              <a:rPr lang="en-US" sz="1400" dirty="0">
                <a:solidFill>
                  <a:schemeClr val="bg1"/>
                </a:solidFill>
              </a:rPr>
              <a:t>Final report from Implementation Group</a:t>
            </a:r>
          </a:p>
          <a:p>
            <a:pPr marL="285750" lvl="0" indent="-285750">
              <a:buFont typeface="Courier New" panose="02070309020205020404" pitchFamily="49" charset="0"/>
              <a:buChar char="o"/>
            </a:pPr>
            <a:r>
              <a:rPr lang="en-US" sz="1400" dirty="0">
                <a:solidFill>
                  <a:schemeClr val="bg1"/>
                </a:solidFill>
              </a:rPr>
              <a:t>Establishment of National Network for Eating Disorders</a:t>
            </a:r>
          </a:p>
          <a:p>
            <a:pPr marL="285750" lvl="0" indent="-285750">
              <a:buFont typeface="Courier New" panose="02070309020205020404" pitchFamily="49" charset="0"/>
              <a:buChar char="o"/>
            </a:pPr>
            <a:r>
              <a:rPr lang="en-US" sz="1400" dirty="0">
                <a:solidFill>
                  <a:schemeClr val="bg1"/>
                </a:solidFill>
              </a:rPr>
              <a:t>Establishment of Lived Experience Panel</a:t>
            </a:r>
          </a:p>
          <a:p>
            <a:pPr marL="285750" lvl="0" indent="-285750">
              <a:buFont typeface="Courier New" panose="02070309020205020404" pitchFamily="49" charset="0"/>
              <a:buChar char="o"/>
            </a:pPr>
            <a:r>
              <a:rPr lang="en-US" sz="1400" dirty="0">
                <a:solidFill>
                  <a:schemeClr val="bg1"/>
                </a:solidFill>
              </a:rPr>
              <a:t>Delivery Plan for Eating Disorder Policy</a:t>
            </a:r>
          </a:p>
          <a:p>
            <a:pPr marL="171450" lvl="0" indent="-171450">
              <a:buFont typeface="Arial" panose="020B0604020202020204" pitchFamily="34" charset="0"/>
              <a:buChar char="•"/>
            </a:pPr>
            <a:endParaRPr lang="en-US" sz="1400" dirty="0">
              <a:solidFill>
                <a:schemeClr val="bg1"/>
              </a:solidFill>
            </a:endParaRPr>
          </a:p>
        </p:txBody>
      </p:sp>
    </p:spTree>
    <p:extLst>
      <p:ext uri="{BB962C8B-B14F-4D97-AF65-F5344CB8AC3E}">
        <p14:creationId xmlns:p14="http://schemas.microsoft.com/office/powerpoint/2010/main" val="392492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A1058AD5-D623-449B-AC3F-6A98B06AA596}"/>
                                            </p:graphicEl>
                                          </p:spTgt>
                                        </p:tgtEl>
                                        <p:attrNameLst>
                                          <p:attrName>style.visibility</p:attrName>
                                        </p:attrNameLst>
                                      </p:cBhvr>
                                      <p:to>
                                        <p:strVal val="visible"/>
                                      </p:to>
                                    </p:set>
                                    <p:animEffect transition="in" filter="wipe(left)">
                                      <p:cBhvr>
                                        <p:cTn id="7" dur="500"/>
                                        <p:tgtEl>
                                          <p:spTgt spid="5">
                                            <p:graphicEl>
                                              <a:dgm id="{A1058AD5-D623-449B-AC3F-6A98B06AA59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5BE63737-6297-4D6E-8A9B-61FDD3BF7319}"/>
                                            </p:graphicEl>
                                          </p:spTgt>
                                        </p:tgtEl>
                                        <p:attrNameLst>
                                          <p:attrName>style.visibility</p:attrName>
                                        </p:attrNameLst>
                                      </p:cBhvr>
                                      <p:to>
                                        <p:strVal val="visible"/>
                                      </p:to>
                                    </p:set>
                                    <p:animEffect transition="in" filter="wipe(left)">
                                      <p:cBhvr>
                                        <p:cTn id="12" dur="500"/>
                                        <p:tgtEl>
                                          <p:spTgt spid="5">
                                            <p:graphicEl>
                                              <a:dgm id="{5BE63737-6297-4D6E-8A9B-61FDD3BF7319}"/>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graphicEl>
                                              <a:dgm id="{072EC079-0B3A-435F-BAC5-E3BF595A8510}"/>
                                            </p:graphicEl>
                                          </p:spTgt>
                                        </p:tgtEl>
                                        <p:attrNameLst>
                                          <p:attrName>style.visibility</p:attrName>
                                        </p:attrNameLst>
                                      </p:cBhvr>
                                      <p:to>
                                        <p:strVal val="visible"/>
                                      </p:to>
                                    </p:set>
                                    <p:animEffect transition="in" filter="wipe(left)">
                                      <p:cBhvr>
                                        <p:cTn id="15" dur="500"/>
                                        <p:tgtEl>
                                          <p:spTgt spid="5">
                                            <p:graphicEl>
                                              <a:dgm id="{072EC079-0B3A-435F-BAC5-E3BF595A851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E49A0F55-4F9E-4C3A-A983-BB56B528711E}"/>
                                            </p:graphicEl>
                                          </p:spTgt>
                                        </p:tgtEl>
                                        <p:attrNameLst>
                                          <p:attrName>style.visibility</p:attrName>
                                        </p:attrNameLst>
                                      </p:cBhvr>
                                      <p:to>
                                        <p:strVal val="visible"/>
                                      </p:to>
                                    </p:set>
                                    <p:animEffect transition="in" filter="wipe(left)">
                                      <p:cBhvr>
                                        <p:cTn id="20" dur="500"/>
                                        <p:tgtEl>
                                          <p:spTgt spid="5">
                                            <p:graphicEl>
                                              <a:dgm id="{E49A0F55-4F9E-4C3A-A983-BB56B528711E}"/>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graphicEl>
                                              <a:dgm id="{AB601FF6-E82F-47B1-B38C-8C6E72305520}"/>
                                            </p:graphicEl>
                                          </p:spTgt>
                                        </p:tgtEl>
                                        <p:attrNameLst>
                                          <p:attrName>style.visibility</p:attrName>
                                        </p:attrNameLst>
                                      </p:cBhvr>
                                      <p:to>
                                        <p:strVal val="visible"/>
                                      </p:to>
                                    </p:set>
                                    <p:animEffect transition="in" filter="wipe(left)">
                                      <p:cBhvr>
                                        <p:cTn id="23" dur="500"/>
                                        <p:tgtEl>
                                          <p:spTgt spid="5">
                                            <p:graphicEl>
                                              <a:dgm id="{AB601FF6-E82F-47B1-B38C-8C6E7230552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graphicEl>
                                              <a:dgm id="{4757918E-6D6D-4F6A-A0F3-2C2F118AD245}"/>
                                            </p:graphicEl>
                                          </p:spTgt>
                                        </p:tgtEl>
                                        <p:attrNameLst>
                                          <p:attrName>style.visibility</p:attrName>
                                        </p:attrNameLst>
                                      </p:cBhvr>
                                      <p:to>
                                        <p:strVal val="visible"/>
                                      </p:to>
                                    </p:set>
                                    <p:animEffect transition="in" filter="wipe(left)">
                                      <p:cBhvr>
                                        <p:cTn id="28" dur="500"/>
                                        <p:tgtEl>
                                          <p:spTgt spid="5">
                                            <p:graphicEl>
                                              <a:dgm id="{4757918E-6D6D-4F6A-A0F3-2C2F118AD245}"/>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graphicEl>
                                              <a:dgm id="{C0F6D629-422C-4241-8A11-9ECDBB80F81F}"/>
                                            </p:graphicEl>
                                          </p:spTgt>
                                        </p:tgtEl>
                                        <p:attrNameLst>
                                          <p:attrName>style.visibility</p:attrName>
                                        </p:attrNameLst>
                                      </p:cBhvr>
                                      <p:to>
                                        <p:strVal val="visible"/>
                                      </p:to>
                                    </p:set>
                                    <p:animEffect transition="in" filter="wipe(left)">
                                      <p:cBhvr>
                                        <p:cTn id="31" dur="500"/>
                                        <p:tgtEl>
                                          <p:spTgt spid="5">
                                            <p:graphicEl>
                                              <a:dgm id="{C0F6D629-422C-4241-8A11-9ECDBB80F81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694" y="90805"/>
            <a:ext cx="10455799" cy="1325563"/>
          </a:xfrm>
        </p:spPr>
        <p:txBody>
          <a:bodyPr>
            <a:normAutofit/>
          </a:bodyPr>
          <a:lstStyle/>
          <a:p>
            <a:pPr algn="ctr"/>
            <a:r>
              <a:rPr lang="en-GB" sz="4000" b="1" dirty="0"/>
              <a:t>Links across CAMHS, Adult Mental Health &amp; Acute Care</a:t>
            </a:r>
          </a:p>
        </p:txBody>
      </p:sp>
      <p:graphicFrame>
        <p:nvGraphicFramePr>
          <p:cNvPr id="5" name="Diagram 4"/>
          <p:cNvGraphicFramePr/>
          <p:nvPr>
            <p:extLst>
              <p:ext uri="{D42A27DB-BD31-4B8C-83A1-F6EECF244321}">
                <p14:modId xmlns:p14="http://schemas.microsoft.com/office/powerpoint/2010/main" val="2421165271"/>
              </p:ext>
            </p:extLst>
          </p:nvPr>
        </p:nvGraphicFramePr>
        <p:xfrm>
          <a:off x="2165706" y="1231457"/>
          <a:ext cx="7769864" cy="5415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954219" y="2365518"/>
            <a:ext cx="2341352" cy="738664"/>
          </a:xfrm>
          <a:prstGeom prst="rect">
            <a:avLst/>
          </a:prstGeom>
        </p:spPr>
        <p:txBody>
          <a:bodyPr wrap="square">
            <a:spAutoFit/>
          </a:bodyPr>
          <a:lstStyle/>
          <a:p>
            <a:pPr marL="171450" lvl="0" indent="-171450">
              <a:buFont typeface="Arial" panose="020B0604020202020204" pitchFamily="34" charset="0"/>
              <a:buChar char="•"/>
            </a:pPr>
            <a:r>
              <a:rPr lang="en-GB" sz="1400" dirty="0"/>
              <a:t>Large number of </a:t>
            </a:r>
            <a:r>
              <a:rPr lang="en-GB" sz="1400" dirty="0" err="1"/>
              <a:t>C&amp;YP</a:t>
            </a:r>
            <a:r>
              <a:rPr lang="en-GB" sz="1400" dirty="0"/>
              <a:t> in CAMHS suffer with an eating disorder.</a:t>
            </a:r>
            <a:endParaRPr lang="en-US" sz="1400" dirty="0"/>
          </a:p>
        </p:txBody>
      </p:sp>
      <p:sp>
        <p:nvSpPr>
          <p:cNvPr id="8" name="Rectangle 7"/>
          <p:cNvSpPr/>
          <p:nvPr/>
        </p:nvSpPr>
        <p:spPr>
          <a:xfrm>
            <a:off x="3495534" y="4505989"/>
            <a:ext cx="2341352" cy="738664"/>
          </a:xfrm>
          <a:prstGeom prst="rect">
            <a:avLst/>
          </a:prstGeom>
        </p:spPr>
        <p:txBody>
          <a:bodyPr wrap="square">
            <a:spAutoFit/>
          </a:bodyPr>
          <a:lstStyle/>
          <a:p>
            <a:pPr marL="171450" lvl="0" indent="-171450">
              <a:buFont typeface="Arial" panose="020B0604020202020204" pitchFamily="34" charset="0"/>
              <a:buChar char="•"/>
            </a:pPr>
            <a:r>
              <a:rPr lang="en-GB" sz="1400" dirty="0"/>
              <a:t>National Review covered both CAMHS and Adult Eating Disorder services.</a:t>
            </a:r>
            <a:endParaRPr lang="en-US" sz="1400" dirty="0"/>
          </a:p>
        </p:txBody>
      </p:sp>
      <p:sp>
        <p:nvSpPr>
          <p:cNvPr id="9" name="Rectangle 8"/>
          <p:cNvSpPr/>
          <p:nvPr/>
        </p:nvSpPr>
        <p:spPr>
          <a:xfrm>
            <a:off x="6651814" y="4505989"/>
            <a:ext cx="2341352" cy="1600438"/>
          </a:xfrm>
          <a:prstGeom prst="rect">
            <a:avLst/>
          </a:prstGeom>
        </p:spPr>
        <p:txBody>
          <a:bodyPr wrap="square">
            <a:spAutoFit/>
          </a:bodyPr>
          <a:lstStyle/>
          <a:p>
            <a:pPr marL="171450" lvl="0" indent="-171450">
              <a:buFont typeface="Arial" panose="020B0604020202020204" pitchFamily="34" charset="0"/>
              <a:buChar char="•"/>
            </a:pPr>
            <a:r>
              <a:rPr lang="en-GB" sz="1400" dirty="0"/>
              <a:t>Many people with an eating disorder attend acute services, such as:</a:t>
            </a:r>
          </a:p>
          <a:p>
            <a:pPr marL="285750" lvl="0" indent="-285750">
              <a:buFont typeface="Courier New" panose="02070309020205020404" pitchFamily="49" charset="0"/>
              <a:buChar char="o"/>
            </a:pPr>
            <a:r>
              <a:rPr lang="en-GB" sz="1400" dirty="0"/>
              <a:t>Emergency departments</a:t>
            </a:r>
          </a:p>
          <a:p>
            <a:pPr marL="285750" lvl="0" indent="-285750">
              <a:buFont typeface="Courier New" panose="02070309020205020404" pitchFamily="49" charset="0"/>
              <a:buChar char="o"/>
            </a:pPr>
            <a:r>
              <a:rPr lang="en-GB" sz="1400" dirty="0"/>
              <a:t>Gastroenterology</a:t>
            </a:r>
          </a:p>
          <a:p>
            <a:pPr marL="285750" lvl="0" indent="-285750">
              <a:buFont typeface="Courier New" panose="02070309020205020404" pitchFamily="49" charset="0"/>
              <a:buChar char="o"/>
            </a:pPr>
            <a:r>
              <a:rPr lang="en-GB" sz="1400" dirty="0"/>
              <a:t>Dietetics</a:t>
            </a:r>
          </a:p>
          <a:p>
            <a:pPr marL="285750" lvl="0" indent="-285750">
              <a:buFont typeface="Courier New" panose="02070309020205020404" pitchFamily="49" charset="0"/>
              <a:buChar char="o"/>
            </a:pPr>
            <a:r>
              <a:rPr lang="en-GB" sz="1400" dirty="0"/>
              <a:t>ICU</a:t>
            </a:r>
            <a:endParaRPr lang="en-US" sz="1400" dirty="0"/>
          </a:p>
        </p:txBody>
      </p:sp>
    </p:spTree>
    <p:extLst>
      <p:ext uri="{BB962C8B-B14F-4D97-AF65-F5344CB8AC3E}">
        <p14:creationId xmlns:p14="http://schemas.microsoft.com/office/powerpoint/2010/main" val="102681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graphicEl>
                                              <a:dgm id="{94E59629-5EAD-420B-B6C3-80A51C6BB837}"/>
                                            </p:graphicEl>
                                          </p:spTgt>
                                        </p:tgtEl>
                                        <p:attrNameLst>
                                          <p:attrName>style.visibility</p:attrName>
                                        </p:attrNameLst>
                                      </p:cBhvr>
                                      <p:to>
                                        <p:strVal val="visible"/>
                                      </p:to>
                                    </p:set>
                                    <p:animEffect transition="in" filter="barn(inVertical)">
                                      <p:cBhvr>
                                        <p:cTn id="7" dur="500"/>
                                        <p:tgtEl>
                                          <p:spTgt spid="5">
                                            <p:graphicEl>
                                              <a:dgm id="{94E59629-5EAD-420B-B6C3-80A51C6BB83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graphicEl>
                                              <a:dgm id="{1A6850AC-DBCA-42B7-A20D-F9EEAEE2E8EA}"/>
                                            </p:graphicEl>
                                          </p:spTgt>
                                        </p:tgtEl>
                                        <p:attrNameLst>
                                          <p:attrName>style.visibility</p:attrName>
                                        </p:attrNameLst>
                                      </p:cBhvr>
                                      <p:to>
                                        <p:strVal val="visible"/>
                                      </p:to>
                                    </p:set>
                                    <p:animEffect transition="in" filter="barn(inVertical)">
                                      <p:cBhvr>
                                        <p:cTn id="17" dur="500"/>
                                        <p:tgtEl>
                                          <p:spTgt spid="5">
                                            <p:graphicEl>
                                              <a:dgm id="{1A6850AC-DBCA-42B7-A20D-F9EEAEE2E8E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graphicEl>
                                              <a:dgm id="{0313E7F0-8F02-4D4B-8BF4-F2BB5E9FE035}"/>
                                            </p:graphicEl>
                                          </p:spTgt>
                                        </p:tgtEl>
                                        <p:attrNameLst>
                                          <p:attrName>style.visibility</p:attrName>
                                        </p:attrNameLst>
                                      </p:cBhvr>
                                      <p:to>
                                        <p:strVal val="visible"/>
                                      </p:to>
                                    </p:set>
                                    <p:animEffect transition="in" filter="barn(inVertical)">
                                      <p:cBhvr>
                                        <p:cTn id="27" dur="500"/>
                                        <p:tgtEl>
                                          <p:spTgt spid="5">
                                            <p:graphicEl>
                                              <a:dgm id="{0313E7F0-8F02-4D4B-8BF4-F2BB5E9FE03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6"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925" y="3210287"/>
            <a:ext cx="10515600" cy="1684193"/>
          </a:xfrm>
        </p:spPr>
        <p:txBody>
          <a:bodyPr/>
          <a:lstStyle/>
          <a:p>
            <a:r>
              <a:rPr lang="en-GB" b="1" dirty="0"/>
              <a:t>Are you aware of this work?</a:t>
            </a:r>
          </a:p>
          <a:p>
            <a:r>
              <a:rPr lang="en-GB" b="1" dirty="0"/>
              <a:t>Share any thoughts on what you’ve heard today.</a:t>
            </a:r>
          </a:p>
          <a:p>
            <a:r>
              <a:rPr lang="en-GB" b="1" dirty="0"/>
              <a:t>Are there any areas that need prioritised more, and why?</a:t>
            </a:r>
          </a:p>
          <a:p>
            <a:endParaRPr lang="en-GB" dirty="0"/>
          </a:p>
        </p:txBody>
      </p:sp>
      <p:sp>
        <p:nvSpPr>
          <p:cNvPr id="4" name="AutoShape 2" descr="https://ukc-powerpoint.officeapps.live.com/pods/GetClipboardImage.ashx?Id=e88b098f-102e-4b43-8131-bb4b60a18d52&amp;DC=GUK5&amp;pkey=09ca83db-b35c-4d25-ae10-13beeb0ce79c&amp;wdwaccluster=GUK5"/>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ukc-powerpoint.officeapps.live.com/pods/GetClipboardImage.ashx?Id=61725eb0-cbb5-4987-98ac-3ae0cf4bfcb9&amp;DC=GUK5&amp;pkey=7262752f-55e6-4314-a137-2e8339f6714c&amp;wdwaccluster=GUK5"/>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6147" y="458135"/>
            <a:ext cx="3990703" cy="1662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3656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48920" y="1534993"/>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GB" dirty="0"/>
          </a:p>
        </p:txBody>
      </p:sp>
      <p:sp>
        <p:nvSpPr>
          <p:cNvPr id="10" name="Content Placeholder 2"/>
          <p:cNvSpPr txBox="1">
            <a:spLocks/>
          </p:cNvSpPr>
          <p:nvPr/>
        </p:nvSpPr>
        <p:spPr>
          <a:xfrm>
            <a:off x="901069" y="1493266"/>
            <a:ext cx="10515600" cy="3665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GB" dirty="0"/>
          </a:p>
        </p:txBody>
      </p:sp>
      <p:sp>
        <p:nvSpPr>
          <p:cNvPr id="13" name="Content Placeholder 2"/>
          <p:cNvSpPr txBox="1">
            <a:spLocks/>
          </p:cNvSpPr>
          <p:nvPr/>
        </p:nvSpPr>
        <p:spPr>
          <a:xfrm>
            <a:off x="106281" y="1334423"/>
            <a:ext cx="6510320" cy="47524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GB" dirty="0"/>
          </a:p>
        </p:txBody>
      </p:sp>
      <p:grpSp>
        <p:nvGrpSpPr>
          <p:cNvPr id="16" name="Group 15"/>
          <p:cNvGrpSpPr/>
          <p:nvPr/>
        </p:nvGrpSpPr>
        <p:grpSpPr>
          <a:xfrm>
            <a:off x="848920" y="595235"/>
            <a:ext cx="9603827" cy="6087598"/>
            <a:chOff x="427277" y="666863"/>
            <a:chExt cx="9603827" cy="6087598"/>
          </a:xfrm>
        </p:grpSpPr>
        <p:pic>
          <p:nvPicPr>
            <p:cNvPr id="2" name="Picture 1"/>
            <p:cNvPicPr>
              <a:picLocks noChangeAspect="1"/>
            </p:cNvPicPr>
            <p:nvPr/>
          </p:nvPicPr>
          <p:blipFill>
            <a:blip r:embed="rId2"/>
            <a:stretch>
              <a:fillRect/>
            </a:stretch>
          </p:blipFill>
          <p:spPr>
            <a:xfrm>
              <a:off x="427277" y="666863"/>
              <a:ext cx="9603827" cy="4817660"/>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2320997" y="5481471"/>
              <a:ext cx="6516472" cy="1272990"/>
            </a:xfrm>
            <a:prstGeom prst="rect">
              <a:avLst/>
            </a:prstGeom>
          </p:spPr>
        </p:pic>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47" y="198195"/>
            <a:ext cx="3288145" cy="794081"/>
          </a:xfrm>
          <a:prstGeom prst="rect">
            <a:avLst/>
          </a:prstGeom>
        </p:spPr>
      </p:pic>
    </p:spTree>
    <p:extLst>
      <p:ext uri="{BB962C8B-B14F-4D97-AF65-F5344CB8AC3E}">
        <p14:creationId xmlns:p14="http://schemas.microsoft.com/office/powerpoint/2010/main" val="3111146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201" y="27296"/>
            <a:ext cx="3288145" cy="794081"/>
          </a:xfrm>
          <a:prstGeom prst="rect">
            <a:avLst/>
          </a:prstGeom>
        </p:spPr>
      </p:pic>
      <p:sp>
        <p:nvSpPr>
          <p:cNvPr id="8" name="Content Placeholder 2"/>
          <p:cNvSpPr txBox="1">
            <a:spLocks/>
          </p:cNvSpPr>
          <p:nvPr/>
        </p:nvSpPr>
        <p:spPr>
          <a:xfrm>
            <a:off x="848920" y="1534993"/>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GB" dirty="0"/>
          </a:p>
        </p:txBody>
      </p:sp>
      <p:sp>
        <p:nvSpPr>
          <p:cNvPr id="10" name="Content Placeholder 2"/>
          <p:cNvSpPr txBox="1">
            <a:spLocks/>
          </p:cNvSpPr>
          <p:nvPr/>
        </p:nvSpPr>
        <p:spPr>
          <a:xfrm>
            <a:off x="848920" y="1537620"/>
            <a:ext cx="10515600" cy="3665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GB" dirty="0"/>
          </a:p>
        </p:txBody>
      </p:sp>
      <p:sp>
        <p:nvSpPr>
          <p:cNvPr id="13" name="Content Placeholder 2"/>
          <p:cNvSpPr txBox="1">
            <a:spLocks/>
          </p:cNvSpPr>
          <p:nvPr/>
        </p:nvSpPr>
        <p:spPr>
          <a:xfrm>
            <a:off x="0" y="989190"/>
            <a:ext cx="8229600" cy="544294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dirty="0"/>
              <a:t>Since 2019, we have invested over £</a:t>
            </a:r>
            <a:r>
              <a:rPr lang="en-GB" dirty="0" err="1"/>
              <a:t>18m</a:t>
            </a:r>
            <a:r>
              <a:rPr lang="en-GB" dirty="0"/>
              <a:t> in perinatal and infant </a:t>
            </a:r>
            <a:br>
              <a:rPr lang="en-GB" dirty="0"/>
            </a:br>
            <a:r>
              <a:rPr lang="en-GB" dirty="0"/>
              <a:t>mental health across Scotland. This includes:</a:t>
            </a:r>
          </a:p>
          <a:p>
            <a:pPr algn="l">
              <a:lnSpc>
                <a:spcPct val="100000"/>
              </a:lnSpc>
            </a:pPr>
            <a:endParaRPr lang="en-GB" dirty="0"/>
          </a:p>
          <a:p>
            <a:pPr marL="800100" lvl="1" indent="-342900" algn="l">
              <a:lnSpc>
                <a:spcPct val="100000"/>
              </a:lnSpc>
              <a:buFont typeface="Arial" panose="020B0604020202020204" pitchFamily="34" charset="0"/>
              <a:buChar char="•"/>
            </a:pPr>
            <a:r>
              <a:rPr lang="en-GB" dirty="0"/>
              <a:t>Specialist Community Perinatal Mental Health Teams and Maternity/Neonatal Psychological Interventions services in every Health Board</a:t>
            </a:r>
          </a:p>
          <a:p>
            <a:pPr marL="800100" lvl="1" indent="-342900" algn="l">
              <a:lnSpc>
                <a:spcPct val="100000"/>
              </a:lnSpc>
              <a:buFont typeface="Arial" panose="020B0604020202020204" pitchFamily="34" charset="0"/>
              <a:buChar char="•"/>
            </a:pPr>
            <a:r>
              <a:rPr lang="en-GB" dirty="0"/>
              <a:t>Integrated infant mental health teams in 6 Health Boards so far</a:t>
            </a:r>
          </a:p>
          <a:p>
            <a:pPr marL="800100" lvl="1" indent="-342900" algn="l">
              <a:lnSpc>
                <a:spcPct val="100000"/>
              </a:lnSpc>
              <a:buFont typeface="Arial" panose="020B0604020202020204" pitchFamily="34" charset="0"/>
              <a:buChar char="•"/>
            </a:pPr>
            <a:r>
              <a:rPr lang="en-GB" dirty="0"/>
              <a:t>Setting up two national third sector funds providing up to £</a:t>
            </a:r>
            <a:r>
              <a:rPr lang="en-GB" dirty="0" err="1"/>
              <a:t>1m</a:t>
            </a:r>
            <a:r>
              <a:rPr lang="en-GB" dirty="0"/>
              <a:t> per annum to 33 organisations</a:t>
            </a:r>
          </a:p>
          <a:p>
            <a:pPr marL="800100" lvl="1" indent="-342900" algn="l">
              <a:lnSpc>
                <a:spcPct val="100000"/>
              </a:lnSpc>
              <a:buFont typeface="Arial" panose="020B0604020202020204" pitchFamily="34" charset="0"/>
              <a:buChar char="•"/>
            </a:pPr>
            <a:r>
              <a:rPr lang="en-GB" dirty="0"/>
              <a:t>Supporting inpatient provision by increasing Mother and Baby Unit (</a:t>
            </a:r>
            <a:r>
              <a:rPr lang="en-GB" dirty="0" err="1"/>
              <a:t>MBU</a:t>
            </a:r>
            <a:r>
              <a:rPr lang="en-GB" dirty="0"/>
              <a:t>) staffing, launching the </a:t>
            </a:r>
            <a:r>
              <a:rPr lang="en-GB" dirty="0" err="1"/>
              <a:t>MBU</a:t>
            </a:r>
            <a:r>
              <a:rPr lang="en-GB" dirty="0"/>
              <a:t> Family Fund and running a consultation on future inpatient care</a:t>
            </a:r>
          </a:p>
          <a:p>
            <a:pPr marL="800100" lvl="1" indent="-342900" algn="l">
              <a:lnSpc>
                <a:spcPct val="100000"/>
              </a:lnSpc>
              <a:buFont typeface="Arial" panose="020B0604020202020204" pitchFamily="34" charset="0"/>
              <a:buChar char="•"/>
            </a:pPr>
            <a:r>
              <a:rPr lang="en-GB" dirty="0"/>
              <a:t>Increasing awareness of infant mental health by running a national campaign called Wellbeing for Wee Ones, ensuring that every parent within Scotland has access to evidence based information on relationships and child development</a:t>
            </a:r>
          </a:p>
          <a:p>
            <a:pPr marL="800100" lvl="1" indent="-342900" algn="l">
              <a:lnSpc>
                <a:spcPct val="100000"/>
              </a:lnSpc>
              <a:buFont typeface="Arial" panose="020B0604020202020204" pitchFamily="34" charset="0"/>
              <a:buChar char="•"/>
            </a:pPr>
            <a:endParaRPr lang="en-GB" dirty="0"/>
          </a:p>
        </p:txBody>
      </p:sp>
      <p:pic>
        <p:nvPicPr>
          <p:cNvPr id="3" name="Picture 2"/>
          <p:cNvPicPr>
            <a:picLocks noChangeAspect="1"/>
          </p:cNvPicPr>
          <p:nvPr/>
        </p:nvPicPr>
        <p:blipFill rotWithShape="1">
          <a:blip r:embed="rId3"/>
          <a:srcRect l="783" t="1767" r="19560" b="8492"/>
          <a:stretch/>
        </p:blipFill>
        <p:spPr>
          <a:xfrm>
            <a:off x="8438123" y="1499155"/>
            <a:ext cx="3489717" cy="2211507"/>
          </a:xfrm>
          <a:prstGeom prst="rect">
            <a:avLst/>
          </a:prstGeom>
        </p:spPr>
      </p:pic>
    </p:spTree>
    <p:extLst>
      <p:ext uri="{BB962C8B-B14F-4D97-AF65-F5344CB8AC3E}">
        <p14:creationId xmlns:p14="http://schemas.microsoft.com/office/powerpoint/2010/main" val="1261315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406" y="1540784"/>
            <a:ext cx="10515600" cy="1325563"/>
          </a:xfrm>
        </p:spPr>
        <p:txBody>
          <a:bodyPr/>
          <a:lstStyle/>
          <a:p>
            <a:endParaRPr lang="en-GB" dirty="0"/>
          </a:p>
        </p:txBody>
      </p:sp>
      <p:sp>
        <p:nvSpPr>
          <p:cNvPr id="3" name="TextBox 2"/>
          <p:cNvSpPr txBox="1"/>
          <p:nvPr/>
        </p:nvSpPr>
        <p:spPr>
          <a:xfrm>
            <a:off x="661851" y="644434"/>
            <a:ext cx="4998720" cy="584775"/>
          </a:xfrm>
          <a:prstGeom prst="rect">
            <a:avLst/>
          </a:prstGeom>
          <a:solidFill>
            <a:srgbClr val="CCCCFF"/>
          </a:solidFill>
        </p:spPr>
        <p:txBody>
          <a:bodyPr wrap="square" rtlCol="0">
            <a:spAutoFit/>
          </a:bodyPr>
          <a:lstStyle/>
          <a:p>
            <a:r>
              <a:rPr lang="en-GB" sz="3200" b="1" dirty="0"/>
              <a:t>Wellbeing for Wee Ones</a:t>
            </a:r>
          </a:p>
        </p:txBody>
      </p:sp>
      <p:pic>
        <p:nvPicPr>
          <p:cNvPr id="4" name="Y2Mate.is - Wellbeing for wee ones-VtZdcWGVfOA-1080p-1655803792006">
            <a:hlinkClick r:id="" action="ppaction://media"/>
            <a:extLst>
              <a:ext uri="{FF2B5EF4-FFF2-40B4-BE49-F238E27FC236}">
                <a16:creationId xmlns:a16="http://schemas.microsoft.com/office/drawing/2014/main" id="{6590DD12-B839-442B-B3EE-D361778704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265" y="1282839"/>
            <a:ext cx="9631340" cy="5417629"/>
          </a:xfrm>
          <a:prstGeom prst="rect">
            <a:avLst/>
          </a:prstGeom>
        </p:spPr>
      </p:pic>
    </p:spTree>
    <p:extLst>
      <p:ext uri="{BB962C8B-B14F-4D97-AF65-F5344CB8AC3E}">
        <p14:creationId xmlns:p14="http://schemas.microsoft.com/office/powerpoint/2010/main" val="71478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788">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idx="1"/>
          </p:nvPr>
        </p:nvSpPr>
        <p:spPr>
          <a:xfrm>
            <a:off x="114423" y="1382629"/>
            <a:ext cx="8203804" cy="4147105"/>
          </a:xfrm>
        </p:spPr>
        <p:txBody>
          <a:bodyPr>
            <a:normAutofit/>
          </a:bodyPr>
          <a:lstStyle/>
          <a:p>
            <a:pPr marL="0" indent="0" algn="l">
              <a:buNone/>
            </a:pPr>
            <a:r>
              <a:rPr lang="en-GB" sz="3200" b="1" dirty="0">
                <a:solidFill>
                  <a:srgbClr val="0096DB"/>
                </a:solidFill>
              </a:rPr>
              <a:t>Perinatal and Infant Mental Health Next Steps</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847" y="110251"/>
            <a:ext cx="3288145" cy="794081"/>
          </a:xfrm>
          <a:prstGeom prst="rect">
            <a:avLst/>
          </a:prstGeom>
        </p:spPr>
      </p:pic>
      <p:sp>
        <p:nvSpPr>
          <p:cNvPr id="8" name="Content Placeholder 2"/>
          <p:cNvSpPr txBox="1">
            <a:spLocks/>
          </p:cNvSpPr>
          <p:nvPr/>
        </p:nvSpPr>
        <p:spPr>
          <a:xfrm>
            <a:off x="848920" y="153762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GB" dirty="0"/>
          </a:p>
        </p:txBody>
      </p:sp>
      <p:sp>
        <p:nvSpPr>
          <p:cNvPr id="10" name="Content Placeholder 2"/>
          <p:cNvSpPr txBox="1">
            <a:spLocks/>
          </p:cNvSpPr>
          <p:nvPr/>
        </p:nvSpPr>
        <p:spPr>
          <a:xfrm>
            <a:off x="848920" y="1537620"/>
            <a:ext cx="10515600" cy="3665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GB" dirty="0"/>
          </a:p>
        </p:txBody>
      </p:sp>
      <p:sp>
        <p:nvSpPr>
          <p:cNvPr id="13" name="Content Placeholder 2"/>
          <p:cNvSpPr txBox="1">
            <a:spLocks/>
          </p:cNvSpPr>
          <p:nvPr/>
        </p:nvSpPr>
        <p:spPr>
          <a:xfrm>
            <a:off x="228846" y="1964890"/>
            <a:ext cx="7974957" cy="55871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dirty="0"/>
              <a:t>The 2021/22 Delivery Plan has two strategic actions:</a:t>
            </a:r>
          </a:p>
          <a:p>
            <a:pPr marL="342900" indent="-342900" algn="l">
              <a:lnSpc>
                <a:spcPct val="100000"/>
              </a:lnSpc>
              <a:buFont typeface="Wingdings" panose="05000000000000000000" pitchFamily="2" charset="2"/>
              <a:buChar char="Ø"/>
            </a:pPr>
            <a:r>
              <a:rPr lang="en-GB" dirty="0"/>
              <a:t>to </a:t>
            </a:r>
            <a:r>
              <a:rPr lang="en-GB" b="1" dirty="0"/>
              <a:t>develop and sustain services</a:t>
            </a:r>
            <a:r>
              <a:rPr lang="en-GB" dirty="0"/>
              <a:t> in challenging times (</a:t>
            </a:r>
            <a:r>
              <a:rPr lang="en-GB" i="1" dirty="0"/>
              <a:t>Recover and Restore</a:t>
            </a:r>
            <a:r>
              <a:rPr lang="en-GB" dirty="0"/>
              <a:t>)</a:t>
            </a:r>
          </a:p>
          <a:p>
            <a:pPr marL="342900" indent="-342900" algn="l">
              <a:lnSpc>
                <a:spcPct val="100000"/>
              </a:lnSpc>
              <a:buFont typeface="Wingdings" panose="05000000000000000000" pitchFamily="2" charset="2"/>
              <a:buChar char="Ø"/>
            </a:pPr>
            <a:r>
              <a:rPr lang="en-GB" dirty="0"/>
              <a:t>to </a:t>
            </a:r>
            <a:r>
              <a:rPr lang="en-GB" b="1" dirty="0"/>
              <a:t>ensure a systems approach</a:t>
            </a:r>
            <a:r>
              <a:rPr lang="en-GB" dirty="0"/>
              <a:t> to service development and delivery across perinatal and infant mental health (</a:t>
            </a:r>
            <a:r>
              <a:rPr lang="en-GB" i="1" dirty="0"/>
              <a:t>Renew</a:t>
            </a:r>
            <a:r>
              <a:rPr lang="en-GB" dirty="0"/>
              <a:t>). </a:t>
            </a:r>
          </a:p>
          <a:p>
            <a:pPr algn="l">
              <a:lnSpc>
                <a:spcPct val="100000"/>
              </a:lnSpc>
            </a:pPr>
            <a:r>
              <a:rPr lang="en-GB" dirty="0"/>
              <a:t>The plan also remains driven by the Women and Families Perinatal Mental Health Pledge though we have reflected the Pledge principles in the expectation that infants should also have services provided to meet their needs.</a:t>
            </a:r>
          </a:p>
        </p:txBody>
      </p:sp>
      <p:pic>
        <p:nvPicPr>
          <p:cNvPr id="6" name="Picture 5"/>
          <p:cNvPicPr>
            <a:picLocks noChangeAspect="1"/>
          </p:cNvPicPr>
          <p:nvPr/>
        </p:nvPicPr>
        <p:blipFill rotWithShape="1">
          <a:blip r:embed="rId3"/>
          <a:srcRect l="995"/>
          <a:stretch/>
        </p:blipFill>
        <p:spPr>
          <a:xfrm>
            <a:off x="8283377" y="1249452"/>
            <a:ext cx="3115994" cy="4413457"/>
          </a:xfrm>
          <a:prstGeom prst="rect">
            <a:avLst/>
          </a:prstGeom>
        </p:spPr>
      </p:pic>
    </p:spTree>
    <p:extLst>
      <p:ext uri="{BB962C8B-B14F-4D97-AF65-F5344CB8AC3E}">
        <p14:creationId xmlns:p14="http://schemas.microsoft.com/office/powerpoint/2010/main" val="1458549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416" y="137428"/>
            <a:ext cx="3288145" cy="794081"/>
          </a:xfrm>
          <a:prstGeom prst="rect">
            <a:avLst/>
          </a:prstGeom>
        </p:spPr>
      </p:pic>
      <p:sp>
        <p:nvSpPr>
          <p:cNvPr id="8" name="Content Placeholder 2"/>
          <p:cNvSpPr txBox="1">
            <a:spLocks/>
          </p:cNvSpPr>
          <p:nvPr/>
        </p:nvSpPr>
        <p:spPr>
          <a:xfrm>
            <a:off x="848920" y="153762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GB" dirty="0"/>
          </a:p>
        </p:txBody>
      </p:sp>
      <p:sp>
        <p:nvSpPr>
          <p:cNvPr id="10" name="Content Placeholder 2"/>
          <p:cNvSpPr txBox="1">
            <a:spLocks/>
          </p:cNvSpPr>
          <p:nvPr/>
        </p:nvSpPr>
        <p:spPr>
          <a:xfrm>
            <a:off x="848920" y="1537620"/>
            <a:ext cx="10515600" cy="3665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GB" dirty="0"/>
          </a:p>
        </p:txBody>
      </p:sp>
      <p:sp>
        <p:nvSpPr>
          <p:cNvPr id="13" name="Content Placeholder 2"/>
          <p:cNvSpPr txBox="1">
            <a:spLocks/>
          </p:cNvSpPr>
          <p:nvPr/>
        </p:nvSpPr>
        <p:spPr>
          <a:xfrm>
            <a:off x="211416" y="2727039"/>
            <a:ext cx="11522555" cy="24220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b="1" dirty="0"/>
              <a:t>What are the really important points to keep in mind as we look to support the mental health and wellbeing of parents, young children and families?</a:t>
            </a:r>
            <a:br>
              <a:rPr lang="en-GB" b="1" dirty="0"/>
            </a:br>
            <a:endParaRPr lang="en-GB" b="1" dirty="0"/>
          </a:p>
          <a:p>
            <a:pPr marL="342900" indent="-342900" algn="l">
              <a:buFont typeface="Arial" panose="020B0604020202020204" pitchFamily="34" charset="0"/>
              <a:buChar char="•"/>
            </a:pPr>
            <a:r>
              <a:rPr lang="en-GB" b="1" dirty="0"/>
              <a:t>The early years are a critical time for mental, physical and emotional development. </a:t>
            </a:r>
            <a:br>
              <a:rPr lang="en-GB" b="1" dirty="0"/>
            </a:br>
            <a:r>
              <a:rPr lang="en-GB" b="1" dirty="0"/>
              <a:t>Do you feel there is enough awareness of Infant Mental Health and why it is important?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368" y="534468"/>
            <a:ext cx="3990703" cy="1662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442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897" y="283033"/>
            <a:ext cx="10515600" cy="1325563"/>
          </a:xfrm>
        </p:spPr>
        <p:txBody>
          <a:bodyPr>
            <a:normAutofit/>
          </a:bodyPr>
          <a:lstStyle/>
          <a:p>
            <a:r>
              <a:rPr lang="en-GB" b="1" dirty="0"/>
              <a:t>Getting to know who’s in the room…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099" y="1581541"/>
            <a:ext cx="3990703" cy="1662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950304" y="4245819"/>
            <a:ext cx="5659502" cy="1384995"/>
          </a:xfrm>
          <a:prstGeom prst="rect">
            <a:avLst/>
          </a:prstGeom>
        </p:spPr>
        <p:txBody>
          <a:bodyPr wrap="square">
            <a:spAutoFit/>
          </a:bodyPr>
          <a:lstStyle/>
          <a:p>
            <a:pPr marL="285750" indent="-285750">
              <a:buFont typeface="Arial" panose="020B0604020202020204" pitchFamily="34" charset="0"/>
              <a:buChar char="•"/>
            </a:pPr>
            <a:r>
              <a:rPr lang="en-GB" sz="2800" b="1" dirty="0">
                <a:latin typeface="Arial" panose="020B0604020202020204" pitchFamily="34" charset="0"/>
                <a:ea typeface="Times New Roman" panose="02020603050405020304" pitchFamily="18" charset="0"/>
                <a:cs typeface="Times New Roman" panose="02020603050405020304" pitchFamily="18" charset="0"/>
              </a:rPr>
              <a:t>Where do you work?</a:t>
            </a:r>
          </a:p>
          <a:p>
            <a:pPr marL="285750" indent="-285750">
              <a:buFont typeface="Arial" panose="020B0604020202020204" pitchFamily="34" charset="0"/>
              <a:buChar char="•"/>
            </a:pPr>
            <a:r>
              <a:rPr lang="en-GB" sz="2800" b="1" dirty="0">
                <a:latin typeface="Arial" panose="020B0604020202020204" pitchFamily="34" charset="0"/>
                <a:ea typeface="Times New Roman" panose="02020603050405020304" pitchFamily="18" charset="0"/>
                <a:cs typeface="Times New Roman" panose="02020603050405020304" pitchFamily="18" charset="0"/>
              </a:rPr>
              <a:t>What do you do?</a:t>
            </a:r>
          </a:p>
          <a:p>
            <a:pPr marL="285750" indent="-285750">
              <a:buFont typeface="Arial" panose="020B0604020202020204" pitchFamily="34" charset="0"/>
              <a:buChar char="•"/>
            </a:pPr>
            <a:r>
              <a:rPr lang="en-GB" sz="2800" b="1" dirty="0">
                <a:latin typeface="Arial" panose="020B0604020202020204" pitchFamily="34" charset="0"/>
                <a:ea typeface="Times New Roman" panose="02020603050405020304" pitchFamily="18" charset="0"/>
                <a:cs typeface="Times New Roman" panose="02020603050405020304" pitchFamily="18" charset="0"/>
              </a:rPr>
              <a:t>What are your interests?</a:t>
            </a:r>
            <a:endParaRPr lang="en-GB" sz="2800" dirty="0"/>
          </a:p>
        </p:txBody>
      </p:sp>
    </p:spTree>
    <p:extLst>
      <p:ext uri="{BB962C8B-B14F-4D97-AF65-F5344CB8AC3E}">
        <p14:creationId xmlns:p14="http://schemas.microsoft.com/office/powerpoint/2010/main" val="2443400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0561" y="365127"/>
            <a:ext cx="11207930" cy="1325563"/>
          </a:xfrm>
          <a:solidFill>
            <a:srgbClr val="FF9999"/>
          </a:solidFill>
        </p:spPr>
        <p:txBody>
          <a:bodyPr>
            <a:normAutofit fontScale="90000"/>
          </a:bodyPr>
          <a:lstStyle/>
          <a:p>
            <a:pPr algn="ctr"/>
            <a:r>
              <a:rPr lang="en-GB" dirty="0"/>
              <a:t/>
            </a:r>
            <a:br>
              <a:rPr lang="en-GB" dirty="0"/>
            </a:br>
            <a:r>
              <a:rPr lang="en-GB" b="1" dirty="0"/>
              <a:t>Thank you for attending today.</a:t>
            </a:r>
            <a:br>
              <a:rPr lang="en-GB" b="1" dirty="0"/>
            </a:br>
            <a:endParaRPr lang="en-GB" b="1" dirty="0"/>
          </a:p>
        </p:txBody>
      </p:sp>
      <p:sp>
        <p:nvSpPr>
          <p:cNvPr id="5" name="Content Placeholder 4"/>
          <p:cNvSpPr>
            <a:spLocks noGrp="1"/>
          </p:cNvSpPr>
          <p:nvPr>
            <p:ph idx="1"/>
          </p:nvPr>
        </p:nvSpPr>
        <p:spPr>
          <a:xfrm>
            <a:off x="478971" y="1785258"/>
            <a:ext cx="11512732" cy="4720046"/>
          </a:xfrm>
          <a:solidFill>
            <a:schemeClr val="accent1">
              <a:lumMod val="20000"/>
              <a:lumOff val="80000"/>
            </a:schemeClr>
          </a:solidFill>
        </p:spPr>
        <p:txBody>
          <a:bodyPr>
            <a:normAutofit fontScale="92500" lnSpcReduction="20000"/>
          </a:bodyPr>
          <a:lstStyle/>
          <a:p>
            <a:pPr marL="0" indent="0" algn="ctr">
              <a:buNone/>
            </a:pPr>
            <a:endParaRPr lang="en-GB" dirty="0"/>
          </a:p>
          <a:p>
            <a:pPr marL="0" indent="0" algn="ctr">
              <a:buNone/>
            </a:pPr>
            <a:r>
              <a:rPr lang="en-GB" b="1" dirty="0"/>
              <a:t>Children and Young People, Family and Relationships Mental Health Unit, Scottish Government</a:t>
            </a:r>
          </a:p>
          <a:p>
            <a:pPr marL="0" indent="0">
              <a:buNone/>
            </a:pPr>
            <a:endParaRPr lang="en-GB" dirty="0"/>
          </a:p>
          <a:p>
            <a:pPr marL="0" indent="0">
              <a:buNone/>
            </a:pPr>
            <a:r>
              <a:rPr lang="en-GB" dirty="0"/>
              <a:t>Stephen McLeod – Professional Adviser</a:t>
            </a:r>
          </a:p>
          <a:p>
            <a:pPr marL="0" indent="0">
              <a:buNone/>
            </a:pPr>
            <a:r>
              <a:rPr lang="en-GB" dirty="0" err="1">
                <a:hlinkClick r:id="rId2"/>
              </a:rPr>
              <a:t>Stephen.mcleod@gov.scot</a:t>
            </a:r>
            <a:r>
              <a:rPr lang="en-GB" dirty="0"/>
              <a:t> </a:t>
            </a:r>
          </a:p>
          <a:p>
            <a:pPr marL="0" indent="0">
              <a:buNone/>
            </a:pPr>
            <a:r>
              <a:rPr lang="en-GB" dirty="0"/>
              <a:t>Ruth Christie – Co-Unit Head</a:t>
            </a:r>
          </a:p>
          <a:p>
            <a:pPr marL="0" indent="0">
              <a:buNone/>
            </a:pPr>
            <a:r>
              <a:rPr lang="en-GB" dirty="0" err="1">
                <a:hlinkClick r:id="rId3"/>
              </a:rPr>
              <a:t>Ruth.christie@gov.scot</a:t>
            </a:r>
            <a:r>
              <a:rPr lang="en-GB" dirty="0"/>
              <a:t> </a:t>
            </a:r>
          </a:p>
          <a:p>
            <a:pPr marL="0" indent="0">
              <a:buNone/>
            </a:pPr>
            <a:r>
              <a:rPr lang="en-GB" dirty="0"/>
              <a:t>Della Robb – Team Leader – CAMHS Improvement and Eating Disorders</a:t>
            </a:r>
          </a:p>
          <a:p>
            <a:pPr marL="0" indent="0">
              <a:buNone/>
            </a:pPr>
            <a:r>
              <a:rPr lang="en-GB" dirty="0" err="1">
                <a:hlinkClick r:id="rId4"/>
              </a:rPr>
              <a:t>Della.robb@gov.scot</a:t>
            </a:r>
            <a:r>
              <a:rPr lang="en-GB" dirty="0"/>
              <a:t> </a:t>
            </a:r>
          </a:p>
          <a:p>
            <a:pPr marL="0" indent="0">
              <a:buNone/>
            </a:pPr>
            <a:r>
              <a:rPr lang="en-GB" dirty="0"/>
              <a:t>Lizzie Archibald – Development Adviser Perinatal and Infant Mental Health</a:t>
            </a:r>
          </a:p>
          <a:p>
            <a:pPr marL="0" indent="0">
              <a:buNone/>
            </a:pPr>
            <a:r>
              <a:rPr lang="en-GB" dirty="0" err="1">
                <a:hlinkClick r:id="rId5"/>
              </a:rPr>
              <a:t>Elizabeth.archibald@gov.scot</a:t>
            </a:r>
            <a:r>
              <a:rPr lang="en-GB" dirty="0"/>
              <a:t> </a:t>
            </a:r>
          </a:p>
        </p:txBody>
      </p:sp>
    </p:spTree>
    <p:extLst>
      <p:ext uri="{BB962C8B-B14F-4D97-AF65-F5344CB8AC3E}">
        <p14:creationId xmlns:p14="http://schemas.microsoft.com/office/powerpoint/2010/main" val="1780725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65827" y="196645"/>
            <a:ext cx="7875639" cy="369332"/>
          </a:xfrm>
          <a:prstGeom prst="rect">
            <a:avLst/>
          </a:prstGeom>
          <a:noFill/>
        </p:spPr>
        <p:txBody>
          <a:bodyPr wrap="square" rtlCol="0">
            <a:spAutoFit/>
          </a:bodyPr>
          <a:lstStyle/>
          <a:p>
            <a:pPr algn="ctr"/>
            <a:r>
              <a:rPr lang="en-GB" b="1" dirty="0"/>
              <a:t>Children and Young People’s Mental Health and Wellbeing Joint Delivery Board</a:t>
            </a:r>
          </a:p>
        </p:txBody>
      </p:sp>
      <p:pic>
        <p:nvPicPr>
          <p:cNvPr id="2" name="Y2Mate.is - Children and Young People’s Mental Health and Wellbeing Joint delivery board-s3Z5Kf-RTjA-1080p-1655804059617">
            <a:hlinkClick r:id="" action="ppaction://media"/>
            <a:extLst>
              <a:ext uri="{FF2B5EF4-FFF2-40B4-BE49-F238E27FC236}">
                <a16:creationId xmlns:a16="http://schemas.microsoft.com/office/drawing/2014/main" id="{CFE4FD57-BC3F-4CA2-A16D-9B33C43BAA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904" y="841756"/>
            <a:ext cx="9671192" cy="5440045"/>
          </a:xfrm>
          <a:prstGeom prst="rect">
            <a:avLst/>
          </a:prstGeom>
        </p:spPr>
      </p:pic>
    </p:spTree>
    <p:extLst>
      <p:ext uri="{BB962C8B-B14F-4D97-AF65-F5344CB8AC3E}">
        <p14:creationId xmlns:p14="http://schemas.microsoft.com/office/powerpoint/2010/main" val="382906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3939">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6147" y="458135"/>
            <a:ext cx="3990703" cy="1662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924177" y="3209499"/>
            <a:ext cx="10179251" cy="954107"/>
          </a:xfrm>
          <a:prstGeom prst="rect">
            <a:avLst/>
          </a:prstGeom>
        </p:spPr>
        <p:txBody>
          <a:bodyPr wrap="square">
            <a:spAutoFit/>
          </a:bodyPr>
          <a:lstStyle/>
          <a:p>
            <a:pPr algn="ctr"/>
            <a:r>
              <a:rPr lang="en-GB" sz="2800" b="1" dirty="0">
                <a:latin typeface="Arial" panose="020B0604020202020204" pitchFamily="34" charset="0"/>
                <a:ea typeface="Times New Roman" panose="02020603050405020304" pitchFamily="18" charset="0"/>
                <a:cs typeface="Times New Roman" panose="02020603050405020304" pitchFamily="18" charset="0"/>
              </a:rPr>
              <a:t>Finding out what you know about Children and Young People’s Mental Health…</a:t>
            </a:r>
            <a:endParaRPr lang="en-GB" sz="2800" dirty="0"/>
          </a:p>
        </p:txBody>
      </p:sp>
    </p:spTree>
    <p:extLst>
      <p:ext uri="{BB962C8B-B14F-4D97-AF65-F5344CB8AC3E}">
        <p14:creationId xmlns:p14="http://schemas.microsoft.com/office/powerpoint/2010/main" val="4117906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F82FA9-C155-4FE9-BE8C-DA334F15D70F}"/>
              </a:ext>
            </a:extLst>
          </p:cNvPr>
          <p:cNvGrpSpPr/>
          <p:nvPr/>
        </p:nvGrpSpPr>
        <p:grpSpPr>
          <a:xfrm>
            <a:off x="3190461" y="676930"/>
            <a:ext cx="5774635" cy="5942531"/>
            <a:chOff x="3738889" y="1218031"/>
            <a:chExt cx="4704746" cy="4638878"/>
          </a:xfrm>
        </p:grpSpPr>
        <p:sp>
          <p:nvSpPr>
            <p:cNvPr id="5" name="Shape">
              <a:extLst>
                <a:ext uri="{FF2B5EF4-FFF2-40B4-BE49-F238E27FC236}">
                  <a16:creationId xmlns:a16="http://schemas.microsoft.com/office/drawing/2014/main" id="{1293AA78-A4EB-4D3F-84BB-CC2DAA9E4025}"/>
                </a:ext>
              </a:extLst>
            </p:cNvPr>
            <p:cNvSpPr/>
            <p:nvPr/>
          </p:nvSpPr>
          <p:spPr>
            <a:xfrm>
              <a:off x="4454271" y="2926069"/>
              <a:ext cx="1575908" cy="1549816"/>
            </a:xfrm>
            <a:custGeom>
              <a:avLst/>
              <a:gdLst/>
              <a:ahLst/>
              <a:cxnLst>
                <a:cxn ang="0">
                  <a:pos x="wd2" y="hd2"/>
                </a:cxn>
                <a:cxn ang="5400000">
                  <a:pos x="wd2" y="hd2"/>
                </a:cxn>
                <a:cxn ang="10800000">
                  <a:pos x="wd2" y="hd2"/>
                </a:cxn>
                <a:cxn ang="16200000">
                  <a:pos x="wd2" y="hd2"/>
                </a:cxn>
              </a:cxnLst>
              <a:rect l="0" t="0" r="r" b="b"/>
              <a:pathLst>
                <a:path w="21600" h="21600" extrusionOk="0">
                  <a:moveTo>
                    <a:pt x="0" y="5368"/>
                  </a:moveTo>
                  <a:cubicBezTo>
                    <a:pt x="0" y="5368"/>
                    <a:pt x="1430" y="0"/>
                    <a:pt x="21600" y="0"/>
                  </a:cubicBezTo>
                  <a:lnTo>
                    <a:pt x="21600" y="21600"/>
                  </a:lnTo>
                  <a:lnTo>
                    <a:pt x="0" y="21600"/>
                  </a:lnTo>
                  <a:lnTo>
                    <a:pt x="0" y="5368"/>
                  </a:lnTo>
                  <a:close/>
                </a:path>
              </a:pathLst>
            </a:custGeom>
            <a:solidFill>
              <a:schemeClr val="accent6">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6" name="Shape">
              <a:extLst>
                <a:ext uri="{FF2B5EF4-FFF2-40B4-BE49-F238E27FC236}">
                  <a16:creationId xmlns:a16="http://schemas.microsoft.com/office/drawing/2014/main" id="{93C7E21B-02B1-4494-9E0B-864034A04CC5}"/>
                </a:ext>
              </a:extLst>
            </p:cNvPr>
            <p:cNvSpPr/>
            <p:nvPr/>
          </p:nvSpPr>
          <p:spPr>
            <a:xfrm>
              <a:off x="5197962" y="2220210"/>
              <a:ext cx="834752" cy="819409"/>
            </a:xfrm>
            <a:custGeom>
              <a:avLst/>
              <a:gdLst/>
              <a:ahLst/>
              <a:cxnLst>
                <a:cxn ang="0">
                  <a:pos x="wd2" y="hd2"/>
                </a:cxn>
                <a:cxn ang="5400000">
                  <a:pos x="wd2" y="hd2"/>
                </a:cxn>
                <a:cxn ang="10800000">
                  <a:pos x="wd2" y="hd2"/>
                </a:cxn>
                <a:cxn ang="16200000">
                  <a:pos x="wd2" y="hd2"/>
                </a:cxn>
              </a:cxnLst>
              <a:rect l="0" t="0" r="r" b="b"/>
              <a:pathLst>
                <a:path w="21600" h="21600" extrusionOk="0">
                  <a:moveTo>
                    <a:pt x="0" y="5380"/>
                  </a:moveTo>
                  <a:cubicBezTo>
                    <a:pt x="0" y="5380"/>
                    <a:pt x="1429" y="0"/>
                    <a:pt x="21600" y="0"/>
                  </a:cubicBezTo>
                  <a:lnTo>
                    <a:pt x="21600" y="21600"/>
                  </a:lnTo>
                  <a:lnTo>
                    <a:pt x="0" y="21600"/>
                  </a:lnTo>
                  <a:lnTo>
                    <a:pt x="0" y="5380"/>
                  </a:lnTo>
                  <a:close/>
                </a:path>
              </a:pathLst>
            </a:custGeom>
            <a:solidFill>
              <a:schemeClr val="accent2">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7" name="Shape">
              <a:extLst>
                <a:ext uri="{FF2B5EF4-FFF2-40B4-BE49-F238E27FC236}">
                  <a16:creationId xmlns:a16="http://schemas.microsoft.com/office/drawing/2014/main" id="{A133EFCD-752C-439D-8A83-8018B0F3F4BB}"/>
                </a:ext>
              </a:extLst>
            </p:cNvPr>
            <p:cNvSpPr/>
            <p:nvPr/>
          </p:nvSpPr>
          <p:spPr>
            <a:xfrm>
              <a:off x="6030016" y="1944006"/>
              <a:ext cx="859307" cy="845496"/>
            </a:xfrm>
            <a:custGeom>
              <a:avLst/>
              <a:gdLst/>
              <a:ahLst/>
              <a:cxnLst>
                <a:cxn ang="0">
                  <a:pos x="wd2" y="hd2"/>
                </a:cxn>
                <a:cxn ang="5400000">
                  <a:pos x="wd2" y="hd2"/>
                </a:cxn>
                <a:cxn ang="10800000">
                  <a:pos x="wd2" y="hd2"/>
                </a:cxn>
                <a:cxn ang="16200000">
                  <a:pos x="wd2" y="hd2"/>
                </a:cxn>
              </a:cxnLst>
              <a:rect l="0" t="0" r="r" b="b"/>
              <a:pathLst>
                <a:path w="21600" h="21600" extrusionOk="0">
                  <a:moveTo>
                    <a:pt x="21600" y="5371"/>
                  </a:moveTo>
                  <a:cubicBezTo>
                    <a:pt x="21600" y="5371"/>
                    <a:pt x="20173" y="0"/>
                    <a:pt x="0" y="0"/>
                  </a:cubicBezTo>
                  <a:lnTo>
                    <a:pt x="0" y="21600"/>
                  </a:lnTo>
                  <a:lnTo>
                    <a:pt x="21600" y="21600"/>
                  </a:lnTo>
                  <a:lnTo>
                    <a:pt x="21600" y="5371"/>
                  </a:lnTo>
                  <a:close/>
                </a:path>
              </a:pathLst>
            </a:cu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8" name="Freeform: Shape 30">
              <a:extLst>
                <a:ext uri="{FF2B5EF4-FFF2-40B4-BE49-F238E27FC236}">
                  <a16:creationId xmlns:a16="http://schemas.microsoft.com/office/drawing/2014/main" id="{CAC2FCFC-CF05-4B11-94D8-60EEF81BF38A}"/>
                </a:ext>
              </a:extLst>
            </p:cNvPr>
            <p:cNvSpPr/>
            <p:nvPr/>
          </p:nvSpPr>
          <p:spPr>
            <a:xfrm>
              <a:off x="4070672" y="1218031"/>
              <a:ext cx="4122962" cy="4625069"/>
            </a:xfrm>
            <a:custGeom>
              <a:avLst/>
              <a:gdLst>
                <a:gd name="connsiteX0" fmla="*/ 2061482 w 4122962"/>
                <a:gd name="connsiteY0" fmla="*/ 0 h 4625069"/>
                <a:gd name="connsiteX1" fmla="*/ 2131116 w 4122962"/>
                <a:gd name="connsiteY1" fmla="*/ 26038 h 4625069"/>
                <a:gd name="connsiteX2" fmla="*/ 2145397 w 4122962"/>
                <a:gd name="connsiteY2" fmla="*/ 45160 h 4625069"/>
                <a:gd name="connsiteX3" fmla="*/ 2144844 w 4122962"/>
                <a:gd name="connsiteY3" fmla="*/ 42422 h 4625069"/>
                <a:gd name="connsiteX4" fmla="*/ 2149824 w 4122962"/>
                <a:gd name="connsiteY4" fmla="*/ 51087 h 4625069"/>
                <a:gd name="connsiteX5" fmla="*/ 2152220 w 4122962"/>
                <a:gd name="connsiteY5" fmla="*/ 54296 h 4625069"/>
                <a:gd name="connsiteX6" fmla="*/ 2152572 w 4122962"/>
                <a:gd name="connsiteY6" fmla="*/ 55870 h 4625069"/>
                <a:gd name="connsiteX7" fmla="*/ 4033197 w 4122962"/>
                <a:gd name="connsiteY7" fmla="*/ 3328451 h 4625069"/>
                <a:gd name="connsiteX8" fmla="*/ 3864527 w 4122962"/>
                <a:gd name="connsiteY8" fmla="*/ 4203077 h 4625069"/>
                <a:gd name="connsiteX9" fmla="*/ 2061482 w 4122962"/>
                <a:gd name="connsiteY9" fmla="*/ 4625069 h 4625069"/>
                <a:gd name="connsiteX10" fmla="*/ 258437 w 4122962"/>
                <a:gd name="connsiteY10" fmla="*/ 4203077 h 4625069"/>
                <a:gd name="connsiteX11" fmla="*/ 89767 w 4122962"/>
                <a:gd name="connsiteY11" fmla="*/ 3328451 h 4625069"/>
                <a:gd name="connsiteX12" fmla="*/ 1970392 w 4122962"/>
                <a:gd name="connsiteY12" fmla="*/ 55873 h 4625069"/>
                <a:gd name="connsiteX13" fmla="*/ 1970744 w 4122962"/>
                <a:gd name="connsiteY13" fmla="*/ 54296 h 4625069"/>
                <a:gd name="connsiteX14" fmla="*/ 1973145 w 4122962"/>
                <a:gd name="connsiteY14" fmla="*/ 51082 h 4625069"/>
                <a:gd name="connsiteX15" fmla="*/ 1978118 w 4122962"/>
                <a:gd name="connsiteY15" fmla="*/ 42427 h 4625069"/>
                <a:gd name="connsiteX16" fmla="*/ 1977566 w 4122962"/>
                <a:gd name="connsiteY16" fmla="*/ 45162 h 4625069"/>
                <a:gd name="connsiteX17" fmla="*/ 1991849 w 4122962"/>
                <a:gd name="connsiteY17" fmla="*/ 26038 h 4625069"/>
                <a:gd name="connsiteX18" fmla="*/ 2061482 w 4122962"/>
                <a:gd name="connsiteY18" fmla="*/ 0 h 4625069"/>
                <a:gd name="connsiteX0" fmla="*/ 2061482 w 4122962"/>
                <a:gd name="connsiteY0" fmla="*/ 0 h 4625069"/>
                <a:gd name="connsiteX1" fmla="*/ 2131116 w 4122962"/>
                <a:gd name="connsiteY1" fmla="*/ 26038 h 4625069"/>
                <a:gd name="connsiteX2" fmla="*/ 2145397 w 4122962"/>
                <a:gd name="connsiteY2" fmla="*/ 45160 h 4625069"/>
                <a:gd name="connsiteX3" fmla="*/ 2144844 w 4122962"/>
                <a:gd name="connsiteY3" fmla="*/ 42422 h 4625069"/>
                <a:gd name="connsiteX4" fmla="*/ 2149824 w 4122962"/>
                <a:gd name="connsiteY4" fmla="*/ 51087 h 4625069"/>
                <a:gd name="connsiteX5" fmla="*/ 2152220 w 4122962"/>
                <a:gd name="connsiteY5" fmla="*/ 54296 h 4625069"/>
                <a:gd name="connsiteX6" fmla="*/ 2152572 w 4122962"/>
                <a:gd name="connsiteY6" fmla="*/ 55870 h 4625069"/>
                <a:gd name="connsiteX7" fmla="*/ 4033197 w 4122962"/>
                <a:gd name="connsiteY7" fmla="*/ 3328451 h 4625069"/>
                <a:gd name="connsiteX8" fmla="*/ 3864527 w 4122962"/>
                <a:gd name="connsiteY8" fmla="*/ 4203077 h 4625069"/>
                <a:gd name="connsiteX9" fmla="*/ 2061482 w 4122962"/>
                <a:gd name="connsiteY9" fmla="*/ 4625069 h 4625069"/>
                <a:gd name="connsiteX10" fmla="*/ 258437 w 4122962"/>
                <a:gd name="connsiteY10" fmla="*/ 4203077 h 4625069"/>
                <a:gd name="connsiteX11" fmla="*/ 89767 w 4122962"/>
                <a:gd name="connsiteY11" fmla="*/ 3328451 h 4625069"/>
                <a:gd name="connsiteX12" fmla="*/ 1970392 w 4122962"/>
                <a:gd name="connsiteY12" fmla="*/ 55873 h 4625069"/>
                <a:gd name="connsiteX13" fmla="*/ 1973145 w 4122962"/>
                <a:gd name="connsiteY13" fmla="*/ 51082 h 4625069"/>
                <a:gd name="connsiteX14" fmla="*/ 1978118 w 4122962"/>
                <a:gd name="connsiteY14" fmla="*/ 42427 h 4625069"/>
                <a:gd name="connsiteX15" fmla="*/ 1977566 w 4122962"/>
                <a:gd name="connsiteY15" fmla="*/ 45162 h 4625069"/>
                <a:gd name="connsiteX16" fmla="*/ 1991849 w 4122962"/>
                <a:gd name="connsiteY16" fmla="*/ 26038 h 4625069"/>
                <a:gd name="connsiteX17" fmla="*/ 2061482 w 4122962"/>
                <a:gd name="connsiteY17" fmla="*/ 0 h 4625069"/>
                <a:gd name="connsiteX0" fmla="*/ 2061482 w 4122962"/>
                <a:gd name="connsiteY0" fmla="*/ 0 h 4625069"/>
                <a:gd name="connsiteX1" fmla="*/ 2131116 w 4122962"/>
                <a:gd name="connsiteY1" fmla="*/ 26038 h 4625069"/>
                <a:gd name="connsiteX2" fmla="*/ 2145397 w 4122962"/>
                <a:gd name="connsiteY2" fmla="*/ 45160 h 4625069"/>
                <a:gd name="connsiteX3" fmla="*/ 2144844 w 4122962"/>
                <a:gd name="connsiteY3" fmla="*/ 42422 h 4625069"/>
                <a:gd name="connsiteX4" fmla="*/ 2149824 w 4122962"/>
                <a:gd name="connsiteY4" fmla="*/ 51087 h 4625069"/>
                <a:gd name="connsiteX5" fmla="*/ 2152220 w 4122962"/>
                <a:gd name="connsiteY5" fmla="*/ 54296 h 4625069"/>
                <a:gd name="connsiteX6" fmla="*/ 2152572 w 4122962"/>
                <a:gd name="connsiteY6" fmla="*/ 55870 h 4625069"/>
                <a:gd name="connsiteX7" fmla="*/ 4033197 w 4122962"/>
                <a:gd name="connsiteY7" fmla="*/ 3328451 h 4625069"/>
                <a:gd name="connsiteX8" fmla="*/ 3864527 w 4122962"/>
                <a:gd name="connsiteY8" fmla="*/ 4203077 h 4625069"/>
                <a:gd name="connsiteX9" fmla="*/ 2061482 w 4122962"/>
                <a:gd name="connsiteY9" fmla="*/ 4625069 h 4625069"/>
                <a:gd name="connsiteX10" fmla="*/ 258437 w 4122962"/>
                <a:gd name="connsiteY10" fmla="*/ 4203077 h 4625069"/>
                <a:gd name="connsiteX11" fmla="*/ 89767 w 4122962"/>
                <a:gd name="connsiteY11" fmla="*/ 3328451 h 4625069"/>
                <a:gd name="connsiteX12" fmla="*/ 1973145 w 4122962"/>
                <a:gd name="connsiteY12" fmla="*/ 51082 h 4625069"/>
                <a:gd name="connsiteX13" fmla="*/ 1978118 w 4122962"/>
                <a:gd name="connsiteY13" fmla="*/ 42427 h 4625069"/>
                <a:gd name="connsiteX14" fmla="*/ 1977566 w 4122962"/>
                <a:gd name="connsiteY14" fmla="*/ 45162 h 4625069"/>
                <a:gd name="connsiteX15" fmla="*/ 1991849 w 4122962"/>
                <a:gd name="connsiteY15" fmla="*/ 26038 h 4625069"/>
                <a:gd name="connsiteX16" fmla="*/ 2061482 w 4122962"/>
                <a:gd name="connsiteY16" fmla="*/ 0 h 4625069"/>
                <a:gd name="connsiteX0" fmla="*/ 2061482 w 4122962"/>
                <a:gd name="connsiteY0" fmla="*/ 0 h 4625069"/>
                <a:gd name="connsiteX1" fmla="*/ 2131116 w 4122962"/>
                <a:gd name="connsiteY1" fmla="*/ 26038 h 4625069"/>
                <a:gd name="connsiteX2" fmla="*/ 2145397 w 4122962"/>
                <a:gd name="connsiteY2" fmla="*/ 45160 h 4625069"/>
                <a:gd name="connsiteX3" fmla="*/ 2144844 w 4122962"/>
                <a:gd name="connsiteY3" fmla="*/ 42422 h 4625069"/>
                <a:gd name="connsiteX4" fmla="*/ 2149824 w 4122962"/>
                <a:gd name="connsiteY4" fmla="*/ 51087 h 4625069"/>
                <a:gd name="connsiteX5" fmla="*/ 2152220 w 4122962"/>
                <a:gd name="connsiteY5" fmla="*/ 54296 h 4625069"/>
                <a:gd name="connsiteX6" fmla="*/ 2152572 w 4122962"/>
                <a:gd name="connsiteY6" fmla="*/ 55870 h 4625069"/>
                <a:gd name="connsiteX7" fmla="*/ 4033197 w 4122962"/>
                <a:gd name="connsiteY7" fmla="*/ 3328451 h 4625069"/>
                <a:gd name="connsiteX8" fmla="*/ 3864527 w 4122962"/>
                <a:gd name="connsiteY8" fmla="*/ 4203077 h 4625069"/>
                <a:gd name="connsiteX9" fmla="*/ 2061482 w 4122962"/>
                <a:gd name="connsiteY9" fmla="*/ 4625069 h 4625069"/>
                <a:gd name="connsiteX10" fmla="*/ 258437 w 4122962"/>
                <a:gd name="connsiteY10" fmla="*/ 4203077 h 4625069"/>
                <a:gd name="connsiteX11" fmla="*/ 89767 w 4122962"/>
                <a:gd name="connsiteY11" fmla="*/ 3328451 h 4625069"/>
                <a:gd name="connsiteX12" fmla="*/ 1978118 w 4122962"/>
                <a:gd name="connsiteY12" fmla="*/ 42427 h 4625069"/>
                <a:gd name="connsiteX13" fmla="*/ 1977566 w 4122962"/>
                <a:gd name="connsiteY13" fmla="*/ 45162 h 4625069"/>
                <a:gd name="connsiteX14" fmla="*/ 1991849 w 4122962"/>
                <a:gd name="connsiteY14" fmla="*/ 26038 h 4625069"/>
                <a:gd name="connsiteX15" fmla="*/ 2061482 w 4122962"/>
                <a:gd name="connsiteY15" fmla="*/ 0 h 4625069"/>
                <a:gd name="connsiteX0" fmla="*/ 2061482 w 4122962"/>
                <a:gd name="connsiteY0" fmla="*/ 0 h 4625069"/>
                <a:gd name="connsiteX1" fmla="*/ 2131116 w 4122962"/>
                <a:gd name="connsiteY1" fmla="*/ 26038 h 4625069"/>
                <a:gd name="connsiteX2" fmla="*/ 2145397 w 4122962"/>
                <a:gd name="connsiteY2" fmla="*/ 45160 h 4625069"/>
                <a:gd name="connsiteX3" fmla="*/ 2144844 w 4122962"/>
                <a:gd name="connsiteY3" fmla="*/ 42422 h 4625069"/>
                <a:gd name="connsiteX4" fmla="*/ 2149824 w 4122962"/>
                <a:gd name="connsiteY4" fmla="*/ 51087 h 4625069"/>
                <a:gd name="connsiteX5" fmla="*/ 2152220 w 4122962"/>
                <a:gd name="connsiteY5" fmla="*/ 54296 h 4625069"/>
                <a:gd name="connsiteX6" fmla="*/ 2152572 w 4122962"/>
                <a:gd name="connsiteY6" fmla="*/ 55870 h 4625069"/>
                <a:gd name="connsiteX7" fmla="*/ 4033197 w 4122962"/>
                <a:gd name="connsiteY7" fmla="*/ 3328451 h 4625069"/>
                <a:gd name="connsiteX8" fmla="*/ 3864527 w 4122962"/>
                <a:gd name="connsiteY8" fmla="*/ 4203077 h 4625069"/>
                <a:gd name="connsiteX9" fmla="*/ 2061482 w 4122962"/>
                <a:gd name="connsiteY9" fmla="*/ 4625069 h 4625069"/>
                <a:gd name="connsiteX10" fmla="*/ 258437 w 4122962"/>
                <a:gd name="connsiteY10" fmla="*/ 4203077 h 4625069"/>
                <a:gd name="connsiteX11" fmla="*/ 89767 w 4122962"/>
                <a:gd name="connsiteY11" fmla="*/ 3328451 h 4625069"/>
                <a:gd name="connsiteX12" fmla="*/ 1978118 w 4122962"/>
                <a:gd name="connsiteY12" fmla="*/ 42427 h 4625069"/>
                <a:gd name="connsiteX13" fmla="*/ 1991849 w 4122962"/>
                <a:gd name="connsiteY13" fmla="*/ 26038 h 4625069"/>
                <a:gd name="connsiteX14" fmla="*/ 2061482 w 4122962"/>
                <a:gd name="connsiteY14" fmla="*/ 0 h 4625069"/>
                <a:gd name="connsiteX0" fmla="*/ 2061482 w 4122962"/>
                <a:gd name="connsiteY0" fmla="*/ 0 h 4625069"/>
                <a:gd name="connsiteX1" fmla="*/ 2131116 w 4122962"/>
                <a:gd name="connsiteY1" fmla="*/ 26038 h 4625069"/>
                <a:gd name="connsiteX2" fmla="*/ 2145397 w 4122962"/>
                <a:gd name="connsiteY2" fmla="*/ 45160 h 4625069"/>
                <a:gd name="connsiteX3" fmla="*/ 2144844 w 4122962"/>
                <a:gd name="connsiteY3" fmla="*/ 42422 h 4625069"/>
                <a:gd name="connsiteX4" fmla="*/ 2149824 w 4122962"/>
                <a:gd name="connsiteY4" fmla="*/ 51087 h 4625069"/>
                <a:gd name="connsiteX5" fmla="*/ 2152220 w 4122962"/>
                <a:gd name="connsiteY5" fmla="*/ 54296 h 4625069"/>
                <a:gd name="connsiteX6" fmla="*/ 4033197 w 4122962"/>
                <a:gd name="connsiteY6" fmla="*/ 3328451 h 4625069"/>
                <a:gd name="connsiteX7" fmla="*/ 3864527 w 4122962"/>
                <a:gd name="connsiteY7" fmla="*/ 4203077 h 4625069"/>
                <a:gd name="connsiteX8" fmla="*/ 2061482 w 4122962"/>
                <a:gd name="connsiteY8" fmla="*/ 4625069 h 4625069"/>
                <a:gd name="connsiteX9" fmla="*/ 258437 w 4122962"/>
                <a:gd name="connsiteY9" fmla="*/ 4203077 h 4625069"/>
                <a:gd name="connsiteX10" fmla="*/ 89767 w 4122962"/>
                <a:gd name="connsiteY10" fmla="*/ 3328451 h 4625069"/>
                <a:gd name="connsiteX11" fmla="*/ 1978118 w 4122962"/>
                <a:gd name="connsiteY11" fmla="*/ 42427 h 4625069"/>
                <a:gd name="connsiteX12" fmla="*/ 1991849 w 4122962"/>
                <a:gd name="connsiteY12" fmla="*/ 26038 h 4625069"/>
                <a:gd name="connsiteX13" fmla="*/ 2061482 w 4122962"/>
                <a:gd name="connsiteY13" fmla="*/ 0 h 4625069"/>
                <a:gd name="connsiteX0" fmla="*/ 2061482 w 4122962"/>
                <a:gd name="connsiteY0" fmla="*/ 0 h 4625069"/>
                <a:gd name="connsiteX1" fmla="*/ 2131116 w 4122962"/>
                <a:gd name="connsiteY1" fmla="*/ 26038 h 4625069"/>
                <a:gd name="connsiteX2" fmla="*/ 2145397 w 4122962"/>
                <a:gd name="connsiteY2" fmla="*/ 45160 h 4625069"/>
                <a:gd name="connsiteX3" fmla="*/ 2144844 w 4122962"/>
                <a:gd name="connsiteY3" fmla="*/ 42422 h 4625069"/>
                <a:gd name="connsiteX4" fmla="*/ 2149824 w 4122962"/>
                <a:gd name="connsiteY4" fmla="*/ 51087 h 4625069"/>
                <a:gd name="connsiteX5" fmla="*/ 4033197 w 4122962"/>
                <a:gd name="connsiteY5" fmla="*/ 3328451 h 4625069"/>
                <a:gd name="connsiteX6" fmla="*/ 3864527 w 4122962"/>
                <a:gd name="connsiteY6" fmla="*/ 4203077 h 4625069"/>
                <a:gd name="connsiteX7" fmla="*/ 2061482 w 4122962"/>
                <a:gd name="connsiteY7" fmla="*/ 4625069 h 4625069"/>
                <a:gd name="connsiteX8" fmla="*/ 258437 w 4122962"/>
                <a:gd name="connsiteY8" fmla="*/ 4203077 h 4625069"/>
                <a:gd name="connsiteX9" fmla="*/ 89767 w 4122962"/>
                <a:gd name="connsiteY9" fmla="*/ 3328451 h 4625069"/>
                <a:gd name="connsiteX10" fmla="*/ 1978118 w 4122962"/>
                <a:gd name="connsiteY10" fmla="*/ 42427 h 4625069"/>
                <a:gd name="connsiteX11" fmla="*/ 1991849 w 4122962"/>
                <a:gd name="connsiteY11" fmla="*/ 26038 h 4625069"/>
                <a:gd name="connsiteX12" fmla="*/ 2061482 w 4122962"/>
                <a:gd name="connsiteY12" fmla="*/ 0 h 4625069"/>
                <a:gd name="connsiteX0" fmla="*/ 2061482 w 4122962"/>
                <a:gd name="connsiteY0" fmla="*/ 0 h 4625069"/>
                <a:gd name="connsiteX1" fmla="*/ 2131116 w 4122962"/>
                <a:gd name="connsiteY1" fmla="*/ 26038 h 4625069"/>
                <a:gd name="connsiteX2" fmla="*/ 2145397 w 4122962"/>
                <a:gd name="connsiteY2" fmla="*/ 45160 h 4625069"/>
                <a:gd name="connsiteX3" fmla="*/ 2144844 w 4122962"/>
                <a:gd name="connsiteY3" fmla="*/ 42422 h 4625069"/>
                <a:gd name="connsiteX4" fmla="*/ 4033197 w 4122962"/>
                <a:gd name="connsiteY4" fmla="*/ 3328451 h 4625069"/>
                <a:gd name="connsiteX5" fmla="*/ 3864527 w 4122962"/>
                <a:gd name="connsiteY5" fmla="*/ 4203077 h 4625069"/>
                <a:gd name="connsiteX6" fmla="*/ 2061482 w 4122962"/>
                <a:gd name="connsiteY6" fmla="*/ 4625069 h 4625069"/>
                <a:gd name="connsiteX7" fmla="*/ 258437 w 4122962"/>
                <a:gd name="connsiteY7" fmla="*/ 4203077 h 4625069"/>
                <a:gd name="connsiteX8" fmla="*/ 89767 w 4122962"/>
                <a:gd name="connsiteY8" fmla="*/ 3328451 h 4625069"/>
                <a:gd name="connsiteX9" fmla="*/ 1978118 w 4122962"/>
                <a:gd name="connsiteY9" fmla="*/ 42427 h 4625069"/>
                <a:gd name="connsiteX10" fmla="*/ 1991849 w 4122962"/>
                <a:gd name="connsiteY10" fmla="*/ 26038 h 4625069"/>
                <a:gd name="connsiteX11" fmla="*/ 2061482 w 4122962"/>
                <a:gd name="connsiteY11" fmla="*/ 0 h 4625069"/>
                <a:gd name="connsiteX0" fmla="*/ 2061482 w 4122962"/>
                <a:gd name="connsiteY0" fmla="*/ 0 h 4625069"/>
                <a:gd name="connsiteX1" fmla="*/ 2131116 w 4122962"/>
                <a:gd name="connsiteY1" fmla="*/ 26038 h 4625069"/>
                <a:gd name="connsiteX2" fmla="*/ 2144844 w 4122962"/>
                <a:gd name="connsiteY2" fmla="*/ 42422 h 4625069"/>
                <a:gd name="connsiteX3" fmla="*/ 4033197 w 4122962"/>
                <a:gd name="connsiteY3" fmla="*/ 3328451 h 4625069"/>
                <a:gd name="connsiteX4" fmla="*/ 3864527 w 4122962"/>
                <a:gd name="connsiteY4" fmla="*/ 4203077 h 4625069"/>
                <a:gd name="connsiteX5" fmla="*/ 2061482 w 4122962"/>
                <a:gd name="connsiteY5" fmla="*/ 4625069 h 4625069"/>
                <a:gd name="connsiteX6" fmla="*/ 258437 w 4122962"/>
                <a:gd name="connsiteY6" fmla="*/ 4203077 h 4625069"/>
                <a:gd name="connsiteX7" fmla="*/ 89767 w 4122962"/>
                <a:gd name="connsiteY7" fmla="*/ 3328451 h 4625069"/>
                <a:gd name="connsiteX8" fmla="*/ 1978118 w 4122962"/>
                <a:gd name="connsiteY8" fmla="*/ 42427 h 4625069"/>
                <a:gd name="connsiteX9" fmla="*/ 1991849 w 4122962"/>
                <a:gd name="connsiteY9" fmla="*/ 26038 h 4625069"/>
                <a:gd name="connsiteX10" fmla="*/ 2061482 w 4122962"/>
                <a:gd name="connsiteY10" fmla="*/ 0 h 46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2962" h="4625069">
                  <a:moveTo>
                    <a:pt x="2061482" y="0"/>
                  </a:moveTo>
                  <a:cubicBezTo>
                    <a:pt x="2088676" y="0"/>
                    <a:pt x="2113295" y="9951"/>
                    <a:pt x="2131116" y="26038"/>
                  </a:cubicBezTo>
                  <a:lnTo>
                    <a:pt x="2144844" y="42422"/>
                  </a:lnTo>
                  <a:lnTo>
                    <a:pt x="4033197" y="3328451"/>
                  </a:lnTo>
                  <a:cubicBezTo>
                    <a:pt x="4202065" y="3623057"/>
                    <a:pt x="4125361" y="4032792"/>
                    <a:pt x="3864527" y="4203077"/>
                  </a:cubicBezTo>
                  <a:cubicBezTo>
                    <a:pt x="3474663" y="4457848"/>
                    <a:pt x="2813461" y="4625069"/>
                    <a:pt x="2061482" y="4625069"/>
                  </a:cubicBezTo>
                  <a:cubicBezTo>
                    <a:pt x="1309503" y="4625069"/>
                    <a:pt x="648300" y="4457848"/>
                    <a:pt x="258437" y="4203077"/>
                  </a:cubicBezTo>
                  <a:cubicBezTo>
                    <a:pt x="-2397" y="4032792"/>
                    <a:pt x="-79102" y="3623057"/>
                    <a:pt x="89767" y="3328451"/>
                  </a:cubicBezTo>
                  <a:lnTo>
                    <a:pt x="1978118" y="42427"/>
                  </a:lnTo>
                  <a:lnTo>
                    <a:pt x="1991849" y="26038"/>
                  </a:lnTo>
                  <a:cubicBezTo>
                    <a:pt x="2009670" y="9951"/>
                    <a:pt x="2034289" y="0"/>
                    <a:pt x="2061482" y="0"/>
                  </a:cubicBezTo>
                  <a:close/>
                </a:path>
              </a:pathLst>
            </a:custGeom>
            <a:solidFill>
              <a:srgbClr val="E3AFD9"/>
            </a:solidFill>
            <a:ln w="12700">
              <a:miter lim="400000"/>
            </a:ln>
          </p:spPr>
          <p:txBody>
            <a:bodyPr wrap="square" lIns="28575" tIns="28575" rIns="28575" bIns="28575" anchor="ctr">
              <a:noAutofit/>
            </a:bodyPr>
            <a:lstStyle/>
            <a:p>
              <a:pPr>
                <a:defRPr sz="3000">
                  <a:solidFill>
                    <a:srgbClr val="FFFFFF"/>
                  </a:solidFill>
                </a:defRPr>
              </a:pPr>
              <a:endParaRPr sz="2250"/>
            </a:p>
          </p:txBody>
        </p:sp>
        <p:sp>
          <p:nvSpPr>
            <p:cNvPr id="9" name="Freeform: Shape 31">
              <a:extLst>
                <a:ext uri="{FF2B5EF4-FFF2-40B4-BE49-F238E27FC236}">
                  <a16:creationId xmlns:a16="http://schemas.microsoft.com/office/drawing/2014/main" id="{46C8C716-DB2A-4C26-B029-4EA3CCFAD3CA}"/>
                </a:ext>
              </a:extLst>
            </p:cNvPr>
            <p:cNvSpPr/>
            <p:nvPr/>
          </p:nvSpPr>
          <p:spPr>
            <a:xfrm>
              <a:off x="4070673" y="2480986"/>
              <a:ext cx="3918595" cy="3362114"/>
            </a:xfrm>
            <a:custGeom>
              <a:avLst/>
              <a:gdLst>
                <a:gd name="connsiteX0" fmla="*/ 1276728 w 3918595"/>
                <a:gd name="connsiteY0" fmla="*/ 0 h 3362114"/>
                <a:gd name="connsiteX1" fmla="*/ 1289974 w 3918595"/>
                <a:gd name="connsiteY1" fmla="*/ 37207 h 3362114"/>
                <a:gd name="connsiteX2" fmla="*/ 3306573 w 3918595"/>
                <a:gd name="connsiteY2" fmla="*/ 990209 h 3362114"/>
                <a:gd name="connsiteX3" fmla="*/ 3862599 w 3918595"/>
                <a:gd name="connsiteY3" fmla="*/ 2271607 h 3362114"/>
                <a:gd name="connsiteX4" fmla="*/ 3836721 w 3918595"/>
                <a:gd name="connsiteY4" fmla="*/ 2891970 h 3362114"/>
                <a:gd name="connsiteX5" fmla="*/ 3771806 w 3918595"/>
                <a:gd name="connsiteY5" fmla="*/ 2993498 h 3362114"/>
                <a:gd name="connsiteX6" fmla="*/ 3705962 w 3918595"/>
                <a:gd name="connsiteY6" fmla="*/ 3031402 h 3362114"/>
                <a:gd name="connsiteX7" fmla="*/ 2061482 w 3918595"/>
                <a:gd name="connsiteY7" fmla="*/ 3362114 h 3362114"/>
                <a:gd name="connsiteX8" fmla="*/ 258437 w 3918595"/>
                <a:gd name="connsiteY8" fmla="*/ 2940122 h 3362114"/>
                <a:gd name="connsiteX9" fmla="*/ 89767 w 3918595"/>
                <a:gd name="connsiteY9" fmla="*/ 2065496 h 33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8595" h="3362114">
                  <a:moveTo>
                    <a:pt x="1276728" y="0"/>
                  </a:moveTo>
                  <a:lnTo>
                    <a:pt x="1289974" y="37207"/>
                  </a:lnTo>
                  <a:cubicBezTo>
                    <a:pt x="1476474" y="435343"/>
                    <a:pt x="2276212" y="816832"/>
                    <a:pt x="3306573" y="990209"/>
                  </a:cubicBezTo>
                  <a:lnTo>
                    <a:pt x="3862599" y="2271607"/>
                  </a:lnTo>
                  <a:cubicBezTo>
                    <a:pt x="3948888" y="2472483"/>
                    <a:pt x="3931720" y="2708083"/>
                    <a:pt x="3836721" y="2891970"/>
                  </a:cubicBezTo>
                  <a:lnTo>
                    <a:pt x="3771806" y="2993498"/>
                  </a:lnTo>
                  <a:lnTo>
                    <a:pt x="3705962" y="3031402"/>
                  </a:lnTo>
                  <a:cubicBezTo>
                    <a:pt x="3307944" y="3234086"/>
                    <a:pt x="2719464" y="3362114"/>
                    <a:pt x="2061482" y="3362114"/>
                  </a:cubicBezTo>
                  <a:cubicBezTo>
                    <a:pt x="1309503" y="3362114"/>
                    <a:pt x="648300" y="3194893"/>
                    <a:pt x="258437" y="2940122"/>
                  </a:cubicBezTo>
                  <a:cubicBezTo>
                    <a:pt x="-2397" y="2769837"/>
                    <a:pt x="-79102" y="2360102"/>
                    <a:pt x="89767" y="2065496"/>
                  </a:cubicBezTo>
                  <a:close/>
                </a:path>
              </a:pathLst>
            </a:custGeom>
            <a:solidFill>
              <a:schemeClr val="accent5">
                <a:lumMod val="10000"/>
                <a:alpha val="25000"/>
              </a:schemeClr>
            </a:solidFill>
            <a:ln w="12700">
              <a:miter lim="400000"/>
            </a:ln>
          </p:spPr>
          <p:txBody>
            <a:bodyPr lIns="28575" tIns="28575" rIns="28575" bIns="28575" anchor="ctr"/>
            <a:lstStyle/>
            <a:p>
              <a:endParaRPr sz="2250">
                <a:solidFill>
                  <a:srgbClr val="FFFFFF"/>
                </a:solidFill>
              </a:endParaRPr>
            </a:p>
          </p:txBody>
        </p:sp>
        <p:sp>
          <p:nvSpPr>
            <p:cNvPr id="10" name="Shape">
              <a:extLst>
                <a:ext uri="{FF2B5EF4-FFF2-40B4-BE49-F238E27FC236}">
                  <a16:creationId xmlns:a16="http://schemas.microsoft.com/office/drawing/2014/main" id="{A3E3F79F-D3A8-4781-A078-4E146C5CC51A}"/>
                </a:ext>
              </a:extLst>
            </p:cNvPr>
            <p:cNvSpPr/>
            <p:nvPr/>
          </p:nvSpPr>
          <p:spPr>
            <a:xfrm>
              <a:off x="3901862" y="2419692"/>
              <a:ext cx="4257214" cy="3434150"/>
            </a:xfrm>
            <a:custGeom>
              <a:avLst/>
              <a:gdLst/>
              <a:ahLst/>
              <a:cxnLst>
                <a:cxn ang="0">
                  <a:pos x="wd2" y="hd2"/>
                </a:cxn>
                <a:cxn ang="5400000">
                  <a:pos x="wd2" y="hd2"/>
                </a:cxn>
                <a:cxn ang="10800000">
                  <a:pos x="wd2" y="hd2"/>
                </a:cxn>
                <a:cxn ang="16200000">
                  <a:pos x="wd2" y="hd2"/>
                </a:cxn>
              </a:cxnLst>
              <a:rect l="0" t="0" r="r" b="b"/>
              <a:pathLst>
                <a:path w="20801" h="21600" extrusionOk="0">
                  <a:moveTo>
                    <a:pt x="6339" y="0"/>
                  </a:moveTo>
                  <a:lnTo>
                    <a:pt x="454" y="13184"/>
                  </a:lnTo>
                  <a:cubicBezTo>
                    <a:pt x="-401" y="15095"/>
                    <a:pt x="-11" y="17749"/>
                    <a:pt x="1308" y="18859"/>
                  </a:cubicBezTo>
                  <a:cubicBezTo>
                    <a:pt x="3273" y="20509"/>
                    <a:pt x="6609" y="21600"/>
                    <a:pt x="10403" y="21600"/>
                  </a:cubicBezTo>
                  <a:cubicBezTo>
                    <a:pt x="14189" y="21600"/>
                    <a:pt x="17533" y="20509"/>
                    <a:pt x="19497" y="18859"/>
                  </a:cubicBezTo>
                  <a:cubicBezTo>
                    <a:pt x="20809" y="17749"/>
                    <a:pt x="21199" y="15095"/>
                    <a:pt x="20352" y="13184"/>
                  </a:cubicBezTo>
                  <a:lnTo>
                    <a:pt x="16948" y="5569"/>
                  </a:lnTo>
                  <a:cubicBezTo>
                    <a:pt x="11122" y="5164"/>
                    <a:pt x="6609" y="2847"/>
                    <a:pt x="6339" y="0"/>
                  </a:cubicBezTo>
                  <a:close/>
                </a:path>
              </a:pathLst>
            </a:custGeom>
            <a:solidFill>
              <a:srgbClr val="F19E65"/>
            </a:solidFill>
            <a:ln w="12700">
              <a:miter lim="400000"/>
            </a:ln>
          </p:spPr>
          <p:txBody>
            <a:bodyPr lIns="28575" tIns="28575" rIns="28575" bIns="28575" anchor="ctr"/>
            <a:lstStyle/>
            <a:p>
              <a:pPr>
                <a:defRPr sz="3000">
                  <a:solidFill>
                    <a:srgbClr val="FFFFFF"/>
                  </a:solidFill>
                </a:defRPr>
              </a:pPr>
              <a:endParaRPr sz="2250"/>
            </a:p>
          </p:txBody>
        </p:sp>
        <p:sp>
          <p:nvSpPr>
            <p:cNvPr id="11" name="Freeform: Shape 33">
              <a:extLst>
                <a:ext uri="{FF2B5EF4-FFF2-40B4-BE49-F238E27FC236}">
                  <a16:creationId xmlns:a16="http://schemas.microsoft.com/office/drawing/2014/main" id="{DED8B3F4-C8DD-4210-A257-D9C2B7083737}"/>
                </a:ext>
              </a:extLst>
            </p:cNvPr>
            <p:cNvSpPr/>
            <p:nvPr/>
          </p:nvSpPr>
          <p:spPr>
            <a:xfrm>
              <a:off x="4070672" y="2106690"/>
              <a:ext cx="4122962" cy="3673626"/>
            </a:xfrm>
            <a:custGeom>
              <a:avLst/>
              <a:gdLst>
                <a:gd name="connsiteX0" fmla="*/ 2631144 w 4122962"/>
                <a:gd name="connsiteY0" fmla="*/ 0 h 3673626"/>
                <a:gd name="connsiteX1" fmla="*/ 4033197 w 4122962"/>
                <a:gd name="connsiteY1" fmla="*/ 2439792 h 3673626"/>
                <a:gd name="connsiteX2" fmla="*/ 4110001 w 4122962"/>
                <a:gd name="connsiteY2" fmla="*/ 2923726 h 3673626"/>
                <a:gd name="connsiteX3" fmla="*/ 4096174 w 4122962"/>
                <a:gd name="connsiteY3" fmla="*/ 2972730 h 3673626"/>
                <a:gd name="connsiteX4" fmla="*/ 4048743 w 4122962"/>
                <a:gd name="connsiteY4" fmla="*/ 3020335 h 3673626"/>
                <a:gd name="connsiteX5" fmla="*/ 2116771 w 4122962"/>
                <a:gd name="connsiteY5" fmla="*/ 3653241 h 3673626"/>
                <a:gd name="connsiteX6" fmla="*/ 1237502 w 4122962"/>
                <a:gd name="connsiteY6" fmla="*/ 3656293 h 3673626"/>
                <a:gd name="connsiteX7" fmla="*/ 1141887 w 4122962"/>
                <a:gd name="connsiteY7" fmla="*/ 3645128 h 3673626"/>
                <a:gd name="connsiteX8" fmla="*/ 1024166 w 4122962"/>
                <a:gd name="connsiteY8" fmla="*/ 3620953 h 3673626"/>
                <a:gd name="connsiteX9" fmla="*/ 258437 w 4122962"/>
                <a:gd name="connsiteY9" fmla="*/ 3314418 h 3673626"/>
                <a:gd name="connsiteX10" fmla="*/ 89767 w 4122962"/>
                <a:gd name="connsiteY10" fmla="*/ 2439792 h 3673626"/>
                <a:gd name="connsiteX11" fmla="*/ 407151 w 4122962"/>
                <a:gd name="connsiteY11" fmla="*/ 1887496 h 3673626"/>
                <a:gd name="connsiteX12" fmla="*/ 559506 w 4122962"/>
                <a:gd name="connsiteY12" fmla="*/ 1827244 h 3673626"/>
                <a:gd name="connsiteX13" fmla="*/ 2621708 w 4122962"/>
                <a:gd name="connsiteY13" fmla="*/ 49502 h 367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22962" h="3673626">
                  <a:moveTo>
                    <a:pt x="2631144" y="0"/>
                  </a:moveTo>
                  <a:lnTo>
                    <a:pt x="4033197" y="2439792"/>
                  </a:lnTo>
                  <a:cubicBezTo>
                    <a:pt x="4117631" y="2587095"/>
                    <a:pt x="4140672" y="2763181"/>
                    <a:pt x="4110001" y="2923726"/>
                  </a:cubicBezTo>
                  <a:lnTo>
                    <a:pt x="4096174" y="2972730"/>
                  </a:lnTo>
                  <a:lnTo>
                    <a:pt x="4048743" y="3020335"/>
                  </a:lnTo>
                  <a:cubicBezTo>
                    <a:pt x="3646351" y="3335666"/>
                    <a:pt x="2939289" y="3581851"/>
                    <a:pt x="2116771" y="3653241"/>
                  </a:cubicBezTo>
                  <a:cubicBezTo>
                    <a:pt x="1808327" y="3680013"/>
                    <a:pt x="1511641" y="3679774"/>
                    <a:pt x="1237502" y="3656293"/>
                  </a:cubicBezTo>
                  <a:lnTo>
                    <a:pt x="1141887" y="3645128"/>
                  </a:lnTo>
                  <a:lnTo>
                    <a:pt x="1024166" y="3620953"/>
                  </a:lnTo>
                  <a:cubicBezTo>
                    <a:pt x="716135" y="3547302"/>
                    <a:pt x="453369" y="3441804"/>
                    <a:pt x="258437" y="3314418"/>
                  </a:cubicBezTo>
                  <a:cubicBezTo>
                    <a:pt x="-2397" y="3144133"/>
                    <a:pt x="-79102" y="2734398"/>
                    <a:pt x="89767" y="2439792"/>
                  </a:cubicBezTo>
                  <a:lnTo>
                    <a:pt x="407151" y="1887496"/>
                  </a:lnTo>
                  <a:lnTo>
                    <a:pt x="559506" y="1827244"/>
                  </a:lnTo>
                  <a:cubicBezTo>
                    <a:pt x="1679716" y="1360354"/>
                    <a:pt x="2446693" y="723704"/>
                    <a:pt x="2621708" y="49502"/>
                  </a:cubicBezTo>
                  <a:close/>
                </a:path>
              </a:pathLst>
            </a:custGeom>
            <a:solidFill>
              <a:schemeClr val="accent5">
                <a:lumMod val="10000"/>
                <a:alpha val="25000"/>
              </a:schemeClr>
            </a:solidFill>
            <a:ln w="12700">
              <a:miter lim="400000"/>
            </a:ln>
          </p:spPr>
          <p:txBody>
            <a:bodyPr lIns="28575" tIns="28575" rIns="28575" bIns="28575" anchor="ctr"/>
            <a:lstStyle/>
            <a:p>
              <a:endParaRPr sz="2250">
                <a:solidFill>
                  <a:srgbClr val="FFFFFF"/>
                </a:solidFill>
              </a:endParaRPr>
            </a:p>
          </p:txBody>
        </p:sp>
        <p:sp>
          <p:nvSpPr>
            <p:cNvPr id="12" name="Shape">
              <a:extLst>
                <a:ext uri="{FF2B5EF4-FFF2-40B4-BE49-F238E27FC236}">
                  <a16:creationId xmlns:a16="http://schemas.microsoft.com/office/drawing/2014/main" id="{3D140B3B-4EE5-4F0F-919E-40D6AA2A47A5}"/>
                </a:ext>
              </a:extLst>
            </p:cNvPr>
            <p:cNvSpPr/>
            <p:nvPr/>
          </p:nvSpPr>
          <p:spPr>
            <a:xfrm>
              <a:off x="6512846" y="3027661"/>
              <a:ext cx="1215306" cy="1195356"/>
            </a:xfrm>
            <a:custGeom>
              <a:avLst/>
              <a:gdLst/>
              <a:ahLst/>
              <a:cxnLst>
                <a:cxn ang="0">
                  <a:pos x="wd2" y="hd2"/>
                </a:cxn>
                <a:cxn ang="5400000">
                  <a:pos x="wd2" y="hd2"/>
                </a:cxn>
                <a:cxn ang="10800000">
                  <a:pos x="wd2" y="hd2"/>
                </a:cxn>
                <a:cxn ang="16200000">
                  <a:pos x="wd2" y="hd2"/>
                </a:cxn>
              </a:cxnLst>
              <a:rect l="0" t="0" r="r" b="b"/>
              <a:pathLst>
                <a:path w="21600" h="21600" extrusionOk="0">
                  <a:moveTo>
                    <a:pt x="21600" y="5102"/>
                  </a:moveTo>
                  <a:cubicBezTo>
                    <a:pt x="21600" y="5102"/>
                    <a:pt x="20155" y="0"/>
                    <a:pt x="0" y="0"/>
                  </a:cubicBezTo>
                  <a:lnTo>
                    <a:pt x="0" y="21600"/>
                  </a:lnTo>
                  <a:lnTo>
                    <a:pt x="21600" y="21600"/>
                  </a:lnTo>
                  <a:lnTo>
                    <a:pt x="21600" y="5102"/>
                  </a:lnTo>
                  <a:close/>
                </a:path>
              </a:pathLst>
            </a:custGeom>
            <a:solidFill>
              <a:schemeClr val="accent3">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13" name="Shape">
              <a:extLst>
                <a:ext uri="{FF2B5EF4-FFF2-40B4-BE49-F238E27FC236}">
                  <a16:creationId xmlns:a16="http://schemas.microsoft.com/office/drawing/2014/main" id="{68BF35B1-1007-420E-8F7A-98B75BD42719}"/>
                </a:ext>
              </a:extLst>
            </p:cNvPr>
            <p:cNvSpPr/>
            <p:nvPr/>
          </p:nvSpPr>
          <p:spPr>
            <a:xfrm>
              <a:off x="3785726" y="2104031"/>
              <a:ext cx="4527252" cy="3699612"/>
            </a:xfrm>
            <a:custGeom>
              <a:avLst/>
              <a:gdLst/>
              <a:ahLst/>
              <a:cxnLst>
                <a:cxn ang="0">
                  <a:pos x="wd2" y="hd2"/>
                </a:cxn>
                <a:cxn ang="5400000">
                  <a:pos x="wd2" y="hd2"/>
                </a:cxn>
                <a:cxn ang="10800000">
                  <a:pos x="wd2" y="hd2"/>
                </a:cxn>
                <a:cxn ang="16200000">
                  <a:pos x="wd2" y="hd2"/>
                </a:cxn>
              </a:cxnLst>
              <a:rect l="0" t="0" r="r" b="b"/>
              <a:pathLst>
                <a:path w="20799" h="21600" extrusionOk="0">
                  <a:moveTo>
                    <a:pt x="20347" y="13286"/>
                  </a:moveTo>
                  <a:lnTo>
                    <a:pt x="14341" y="0"/>
                  </a:lnTo>
                  <a:cubicBezTo>
                    <a:pt x="13544" y="4811"/>
                    <a:pt x="8532" y="8914"/>
                    <a:pt x="1440" y="11100"/>
                  </a:cubicBezTo>
                  <a:lnTo>
                    <a:pt x="453" y="13286"/>
                  </a:lnTo>
                  <a:cubicBezTo>
                    <a:pt x="-400" y="15176"/>
                    <a:pt x="-12" y="17801"/>
                    <a:pt x="1306" y="18894"/>
                  </a:cubicBezTo>
                  <a:cubicBezTo>
                    <a:pt x="3273" y="20525"/>
                    <a:pt x="6607" y="21600"/>
                    <a:pt x="10400" y="21600"/>
                  </a:cubicBezTo>
                  <a:cubicBezTo>
                    <a:pt x="14193" y="21600"/>
                    <a:pt x="17527" y="20525"/>
                    <a:pt x="19494" y="18894"/>
                  </a:cubicBezTo>
                  <a:cubicBezTo>
                    <a:pt x="20805" y="17792"/>
                    <a:pt x="21200" y="15167"/>
                    <a:pt x="20347" y="13286"/>
                  </a:cubicBezTo>
                  <a:close/>
                </a:path>
              </a:pathLst>
            </a:custGeom>
            <a:solidFill>
              <a:schemeClr val="accent4">
                <a:lumMod val="60000"/>
                <a:lumOff val="40000"/>
              </a:schemeClr>
            </a:solidFill>
            <a:ln w="12700">
              <a:miter lim="400000"/>
            </a:ln>
          </p:spPr>
          <p:txBody>
            <a:bodyPr lIns="28575" tIns="28575" rIns="28575" bIns="28575" anchor="ctr"/>
            <a:lstStyle/>
            <a:p>
              <a:pPr>
                <a:defRPr sz="3000">
                  <a:solidFill>
                    <a:srgbClr val="FFFFFF"/>
                  </a:solidFill>
                </a:defRPr>
              </a:pPr>
              <a:endParaRPr sz="2250" dirty="0"/>
            </a:p>
          </p:txBody>
        </p:sp>
        <p:sp>
          <p:nvSpPr>
            <p:cNvPr id="14" name="Freeform: Shape 36">
              <a:extLst>
                <a:ext uri="{FF2B5EF4-FFF2-40B4-BE49-F238E27FC236}">
                  <a16:creationId xmlns:a16="http://schemas.microsoft.com/office/drawing/2014/main" id="{AC025F76-51D3-4AE7-B149-0F99643D4D66}"/>
                </a:ext>
              </a:extLst>
            </p:cNvPr>
            <p:cNvSpPr/>
            <p:nvPr/>
          </p:nvSpPr>
          <p:spPr>
            <a:xfrm>
              <a:off x="3901845" y="3380541"/>
              <a:ext cx="3708796" cy="2396535"/>
            </a:xfrm>
            <a:custGeom>
              <a:avLst/>
              <a:gdLst>
                <a:gd name="connsiteX0" fmla="*/ 745267 w 3708796"/>
                <a:gd name="connsiteY0" fmla="*/ 0 h 2396535"/>
                <a:gd name="connsiteX1" fmla="*/ 826817 w 3708796"/>
                <a:gd name="connsiteY1" fmla="*/ 132892 h 2396535"/>
                <a:gd name="connsiteX2" fmla="*/ 3461962 w 3708796"/>
                <a:gd name="connsiteY2" fmla="*/ 2079217 h 2396535"/>
                <a:gd name="connsiteX3" fmla="*/ 3708796 w 3708796"/>
                <a:gd name="connsiteY3" fmla="*/ 2184761 h 2396535"/>
                <a:gd name="connsiteX4" fmla="*/ 3638922 w 3708796"/>
                <a:gd name="connsiteY4" fmla="*/ 2216278 h 2396535"/>
                <a:gd name="connsiteX5" fmla="*/ 3429115 w 3708796"/>
                <a:gd name="connsiteY5" fmla="*/ 2290683 h 2396535"/>
                <a:gd name="connsiteX6" fmla="*/ 3211437 w 3708796"/>
                <a:gd name="connsiteY6" fmla="*/ 2350523 h 2396535"/>
                <a:gd name="connsiteX7" fmla="*/ 3142219 w 3708796"/>
                <a:gd name="connsiteY7" fmla="*/ 2361794 h 2396535"/>
                <a:gd name="connsiteX8" fmla="*/ 1803449 w 3708796"/>
                <a:gd name="connsiteY8" fmla="*/ 2339069 h 2396535"/>
                <a:gd name="connsiteX9" fmla="*/ 196004 w 3708796"/>
                <a:gd name="connsiteY9" fmla="*/ 1818659 h 2396535"/>
                <a:gd name="connsiteX10" fmla="*/ 36967 w 3708796"/>
                <a:gd name="connsiteY10" fmla="*/ 1716952 h 2396535"/>
                <a:gd name="connsiteX11" fmla="*/ 13474 w 3708796"/>
                <a:gd name="connsiteY11" fmla="*/ 1634141 h 2396535"/>
                <a:gd name="connsiteX12" fmla="*/ 92935 w 3708796"/>
                <a:gd name="connsiteY12" fmla="*/ 1135256 h 239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8796" h="2396535">
                  <a:moveTo>
                    <a:pt x="745267" y="0"/>
                  </a:moveTo>
                  <a:lnTo>
                    <a:pt x="826817" y="132892"/>
                  </a:lnTo>
                  <a:cubicBezTo>
                    <a:pt x="1307556" y="851813"/>
                    <a:pt x="2237806" y="1533841"/>
                    <a:pt x="3461962" y="2079217"/>
                  </a:cubicBezTo>
                  <a:lnTo>
                    <a:pt x="3708796" y="2184761"/>
                  </a:lnTo>
                  <a:lnTo>
                    <a:pt x="3638922" y="2216278"/>
                  </a:lnTo>
                  <a:cubicBezTo>
                    <a:pt x="3572525" y="2242854"/>
                    <a:pt x="3502464" y="2267711"/>
                    <a:pt x="3429115" y="2290683"/>
                  </a:cubicBezTo>
                  <a:lnTo>
                    <a:pt x="3211437" y="2350523"/>
                  </a:lnTo>
                  <a:lnTo>
                    <a:pt x="3142219" y="2361794"/>
                  </a:lnTo>
                  <a:cubicBezTo>
                    <a:pt x="2747341" y="2413045"/>
                    <a:pt x="2287499" y="2409316"/>
                    <a:pt x="1803449" y="2339069"/>
                  </a:cubicBezTo>
                  <a:cubicBezTo>
                    <a:pt x="1167927" y="2246841"/>
                    <a:pt x="605223" y="2056187"/>
                    <a:pt x="196004" y="1818659"/>
                  </a:cubicBezTo>
                  <a:lnTo>
                    <a:pt x="36967" y="1716952"/>
                  </a:lnTo>
                  <a:lnTo>
                    <a:pt x="13474" y="1634141"/>
                  </a:lnTo>
                  <a:cubicBezTo>
                    <a:pt x="-18352" y="1468614"/>
                    <a:pt x="5441" y="1287169"/>
                    <a:pt x="92935" y="1135256"/>
                  </a:cubicBezTo>
                  <a:close/>
                </a:path>
              </a:pathLst>
            </a:custGeom>
            <a:solidFill>
              <a:schemeClr val="accent5">
                <a:lumMod val="10000"/>
                <a:alpha val="25000"/>
              </a:schemeClr>
            </a:solidFill>
            <a:ln w="12700">
              <a:miter lim="400000"/>
            </a:ln>
          </p:spPr>
          <p:txBody>
            <a:bodyPr lIns="28575" tIns="28575" rIns="28575" bIns="28575" anchor="ctr"/>
            <a:lstStyle/>
            <a:p>
              <a:endParaRPr sz="2250">
                <a:solidFill>
                  <a:srgbClr val="FFFFFF"/>
                </a:solidFill>
              </a:endParaRPr>
            </a:p>
          </p:txBody>
        </p:sp>
        <p:sp>
          <p:nvSpPr>
            <p:cNvPr id="15" name="Shape">
              <a:extLst>
                <a:ext uri="{FF2B5EF4-FFF2-40B4-BE49-F238E27FC236}">
                  <a16:creationId xmlns:a16="http://schemas.microsoft.com/office/drawing/2014/main" id="{34525B65-139E-4E58-B308-BB8D0DDBB0E0}"/>
                </a:ext>
              </a:extLst>
            </p:cNvPr>
            <p:cNvSpPr/>
            <p:nvPr/>
          </p:nvSpPr>
          <p:spPr>
            <a:xfrm>
              <a:off x="3738889" y="3309686"/>
              <a:ext cx="4279376" cy="2542619"/>
            </a:xfrm>
            <a:custGeom>
              <a:avLst/>
              <a:gdLst/>
              <a:ahLst/>
              <a:cxnLst>
                <a:cxn ang="0">
                  <a:pos x="wd2" y="hd2"/>
                </a:cxn>
                <a:cxn ang="5400000">
                  <a:pos x="wd2" y="hd2"/>
                </a:cxn>
                <a:cxn ang="10800000">
                  <a:pos x="wd2" y="hd2"/>
                </a:cxn>
                <a:cxn ang="16200000">
                  <a:pos x="wd2" y="hd2"/>
                </a:cxn>
              </a:cxnLst>
              <a:rect l="0" t="0" r="r" b="b"/>
              <a:pathLst>
                <a:path w="21151" h="21600" extrusionOk="0">
                  <a:moveTo>
                    <a:pt x="3533" y="0"/>
                  </a:moveTo>
                  <a:lnTo>
                    <a:pt x="507" y="9047"/>
                  </a:lnTo>
                  <a:cubicBezTo>
                    <a:pt x="-449" y="11902"/>
                    <a:pt x="-9" y="15851"/>
                    <a:pt x="1455" y="17507"/>
                  </a:cubicBezTo>
                  <a:cubicBezTo>
                    <a:pt x="3647" y="19971"/>
                    <a:pt x="7370" y="21600"/>
                    <a:pt x="11602" y="21600"/>
                  </a:cubicBezTo>
                  <a:cubicBezTo>
                    <a:pt x="15470" y="21600"/>
                    <a:pt x="18914" y="20244"/>
                    <a:pt x="21151" y="18133"/>
                  </a:cubicBezTo>
                  <a:cubicBezTo>
                    <a:pt x="12361" y="14352"/>
                    <a:pt x="5831" y="7795"/>
                    <a:pt x="3533" y="0"/>
                  </a:cubicBezTo>
                  <a:close/>
                </a:path>
              </a:pathLst>
            </a:custGeom>
            <a:solidFill>
              <a:schemeClr val="accent6">
                <a:lumMod val="60000"/>
                <a:lumOff val="40000"/>
              </a:schemeClr>
            </a:solidFill>
            <a:ln w="12700">
              <a:miter lim="400000"/>
            </a:ln>
          </p:spPr>
          <p:txBody>
            <a:bodyPr lIns="28575" tIns="28575" rIns="28575" bIns="28575" anchor="ctr"/>
            <a:lstStyle/>
            <a:p>
              <a:pPr>
                <a:defRPr sz="3000">
                  <a:solidFill>
                    <a:srgbClr val="FFFFFF"/>
                  </a:solidFill>
                </a:defRPr>
              </a:pPr>
              <a:endParaRPr sz="2250"/>
            </a:p>
          </p:txBody>
        </p:sp>
        <p:sp>
          <p:nvSpPr>
            <p:cNvPr id="16" name="Freeform: Shape 38">
              <a:extLst>
                <a:ext uri="{FF2B5EF4-FFF2-40B4-BE49-F238E27FC236}">
                  <a16:creationId xmlns:a16="http://schemas.microsoft.com/office/drawing/2014/main" id="{10AA6237-6690-45C1-8999-21EFF2BE18DA}"/>
                </a:ext>
              </a:extLst>
            </p:cNvPr>
            <p:cNvSpPr/>
            <p:nvPr/>
          </p:nvSpPr>
          <p:spPr>
            <a:xfrm>
              <a:off x="4206870" y="3261189"/>
              <a:ext cx="4084034" cy="2481834"/>
            </a:xfrm>
            <a:custGeom>
              <a:avLst/>
              <a:gdLst>
                <a:gd name="connsiteX0" fmla="*/ 3320554 w 4084034"/>
                <a:gd name="connsiteY0" fmla="*/ 0 h 2481834"/>
                <a:gd name="connsiteX1" fmla="*/ 3985755 w 4084034"/>
                <a:gd name="connsiteY1" fmla="*/ 1157903 h 2481834"/>
                <a:gd name="connsiteX2" fmla="*/ 4069557 w 4084034"/>
                <a:gd name="connsiteY2" fmla="*/ 1688202 h 2481834"/>
                <a:gd name="connsiteX3" fmla="*/ 4044117 w 4084034"/>
                <a:gd name="connsiteY3" fmla="*/ 1777965 h 2481834"/>
                <a:gd name="connsiteX4" fmla="*/ 3972319 w 4084034"/>
                <a:gd name="connsiteY4" fmla="*/ 1847152 h 2481834"/>
                <a:gd name="connsiteX5" fmla="*/ 1957026 w 4084034"/>
                <a:gd name="connsiteY5" fmla="*/ 2468508 h 2481834"/>
                <a:gd name="connsiteX6" fmla="*/ 0 w 4084034"/>
                <a:gd name="connsiteY6" fmla="*/ 2192236 h 2481834"/>
                <a:gd name="connsiteX7" fmla="*/ 3220683 w 4084034"/>
                <a:gd name="connsiteY7" fmla="*/ 166738 h 248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4034" h="2481834">
                  <a:moveTo>
                    <a:pt x="3320554" y="0"/>
                  </a:moveTo>
                  <a:lnTo>
                    <a:pt x="3985755" y="1157903"/>
                  </a:lnTo>
                  <a:cubicBezTo>
                    <a:pt x="4078590" y="1318990"/>
                    <a:pt x="4103513" y="1511935"/>
                    <a:pt x="4069557" y="1688202"/>
                  </a:cubicBezTo>
                  <a:lnTo>
                    <a:pt x="4044117" y="1777965"/>
                  </a:lnTo>
                  <a:lnTo>
                    <a:pt x="3972319" y="1847152"/>
                  </a:lnTo>
                  <a:cubicBezTo>
                    <a:pt x="3549771" y="2166830"/>
                    <a:pt x="2811157" y="2409863"/>
                    <a:pt x="1957026" y="2468508"/>
                  </a:cubicBezTo>
                  <a:cubicBezTo>
                    <a:pt x="1176192" y="2522120"/>
                    <a:pt x="468833" y="2410757"/>
                    <a:pt x="0" y="2192236"/>
                  </a:cubicBezTo>
                  <a:cubicBezTo>
                    <a:pt x="1527150" y="1695695"/>
                    <a:pt x="2687855" y="974714"/>
                    <a:pt x="3220683" y="166738"/>
                  </a:cubicBezTo>
                  <a:close/>
                </a:path>
              </a:pathLst>
            </a:custGeom>
            <a:solidFill>
              <a:schemeClr val="accent5">
                <a:lumMod val="10000"/>
                <a:alpha val="25000"/>
              </a:schemeClr>
            </a:solidFill>
            <a:ln w="12700">
              <a:miter lim="400000"/>
            </a:ln>
          </p:spPr>
          <p:txBody>
            <a:bodyPr lIns="28575" tIns="28575" rIns="28575" bIns="28575" anchor="ctr"/>
            <a:lstStyle/>
            <a:p>
              <a:endParaRPr sz="2250" dirty="0">
                <a:solidFill>
                  <a:srgbClr val="FFFFFF"/>
                </a:solidFill>
              </a:endParaRPr>
            </a:p>
          </p:txBody>
        </p:sp>
        <p:sp>
          <p:nvSpPr>
            <p:cNvPr id="17" name="Shape">
              <a:extLst>
                <a:ext uri="{FF2B5EF4-FFF2-40B4-BE49-F238E27FC236}">
                  <a16:creationId xmlns:a16="http://schemas.microsoft.com/office/drawing/2014/main" id="{76DD57B1-FEAD-45C6-9731-AD5524A7BDC8}"/>
                </a:ext>
              </a:extLst>
            </p:cNvPr>
            <p:cNvSpPr/>
            <p:nvPr/>
          </p:nvSpPr>
          <p:spPr>
            <a:xfrm>
              <a:off x="4162722" y="3309686"/>
              <a:ext cx="4280913" cy="2547223"/>
            </a:xfrm>
            <a:custGeom>
              <a:avLst/>
              <a:gdLst/>
              <a:ahLst/>
              <a:cxnLst>
                <a:cxn ang="0">
                  <a:pos x="wd2" y="hd2"/>
                </a:cxn>
                <a:cxn ang="5400000">
                  <a:pos x="wd2" y="hd2"/>
                </a:cxn>
                <a:cxn ang="10800000">
                  <a:pos x="wd2" y="hd2"/>
                </a:cxn>
                <a:cxn ang="16200000">
                  <a:pos x="wd2" y="hd2"/>
                </a:cxn>
              </a:cxnLst>
              <a:rect l="0" t="0" r="r" b="b"/>
              <a:pathLst>
                <a:path w="21151" h="21600" extrusionOk="0">
                  <a:moveTo>
                    <a:pt x="20645" y="9069"/>
                  </a:moveTo>
                  <a:lnTo>
                    <a:pt x="17612" y="0"/>
                  </a:lnTo>
                  <a:cubicBezTo>
                    <a:pt x="15330" y="7794"/>
                    <a:pt x="8795" y="14339"/>
                    <a:pt x="0" y="18126"/>
                  </a:cubicBezTo>
                  <a:cubicBezTo>
                    <a:pt x="2237" y="20247"/>
                    <a:pt x="5686" y="21600"/>
                    <a:pt x="9553" y="21600"/>
                  </a:cubicBezTo>
                  <a:cubicBezTo>
                    <a:pt x="13783" y="21600"/>
                    <a:pt x="17506" y="19973"/>
                    <a:pt x="19697" y="17514"/>
                  </a:cubicBezTo>
                  <a:cubicBezTo>
                    <a:pt x="21160" y="15862"/>
                    <a:pt x="21600" y="11919"/>
                    <a:pt x="20645" y="9069"/>
                  </a:cubicBezTo>
                  <a:close/>
                </a:path>
              </a:pathLst>
            </a:custGeom>
            <a:solidFill>
              <a:srgbClr val="76ABDC"/>
            </a:solidFill>
            <a:ln w="12700">
              <a:miter lim="400000"/>
            </a:ln>
          </p:spPr>
          <p:txBody>
            <a:bodyPr lIns="28575" tIns="28575" rIns="28575" bIns="28575" anchor="ctr"/>
            <a:lstStyle/>
            <a:p>
              <a:pPr>
                <a:defRPr sz="3000">
                  <a:solidFill>
                    <a:srgbClr val="FFFFFF"/>
                  </a:solidFill>
                </a:defRPr>
              </a:pPr>
              <a:endParaRPr sz="2250" dirty="0"/>
            </a:p>
          </p:txBody>
        </p:sp>
      </p:grpSp>
      <p:sp>
        <p:nvSpPr>
          <p:cNvPr id="18" name="TextBox 17"/>
          <p:cNvSpPr txBox="1"/>
          <p:nvPr/>
        </p:nvSpPr>
        <p:spPr>
          <a:xfrm rot="19355223">
            <a:off x="5767512" y="4874490"/>
            <a:ext cx="3016435" cy="646331"/>
          </a:xfrm>
          <a:prstGeom prst="rect">
            <a:avLst/>
          </a:prstGeom>
          <a:noFill/>
        </p:spPr>
        <p:txBody>
          <a:bodyPr wrap="square" rtlCol="0">
            <a:spAutoFit/>
          </a:bodyPr>
          <a:lstStyle/>
          <a:p>
            <a:pPr algn="ctr"/>
            <a:r>
              <a:rPr lang="en-GB" b="1" dirty="0"/>
              <a:t>Population Health </a:t>
            </a:r>
          </a:p>
          <a:p>
            <a:pPr algn="ctr"/>
            <a:r>
              <a:rPr lang="en-GB" b="1" dirty="0"/>
              <a:t>Responses</a:t>
            </a:r>
          </a:p>
        </p:txBody>
      </p:sp>
      <p:sp>
        <p:nvSpPr>
          <p:cNvPr id="19" name="TextBox 18"/>
          <p:cNvSpPr txBox="1"/>
          <p:nvPr/>
        </p:nvSpPr>
        <p:spPr>
          <a:xfrm rot="2780534">
            <a:off x="3519837" y="4336401"/>
            <a:ext cx="1588900" cy="830997"/>
          </a:xfrm>
          <a:prstGeom prst="rect">
            <a:avLst/>
          </a:prstGeom>
          <a:noFill/>
        </p:spPr>
        <p:txBody>
          <a:bodyPr wrap="square" rtlCol="0">
            <a:spAutoFit/>
          </a:bodyPr>
          <a:lstStyle/>
          <a:p>
            <a:r>
              <a:rPr lang="en-GB" sz="1600" b="1" dirty="0"/>
              <a:t>Support through Education &amp; in the Community </a:t>
            </a:r>
          </a:p>
        </p:txBody>
      </p:sp>
      <p:sp>
        <p:nvSpPr>
          <p:cNvPr id="21" name="TextBox 20"/>
          <p:cNvSpPr txBox="1"/>
          <p:nvPr/>
        </p:nvSpPr>
        <p:spPr>
          <a:xfrm>
            <a:off x="5547090" y="1753162"/>
            <a:ext cx="1085313" cy="830997"/>
          </a:xfrm>
          <a:prstGeom prst="rect">
            <a:avLst/>
          </a:prstGeom>
          <a:noFill/>
        </p:spPr>
        <p:txBody>
          <a:bodyPr wrap="square" rtlCol="0">
            <a:spAutoFit/>
          </a:bodyPr>
          <a:lstStyle/>
          <a:p>
            <a:pPr algn="ctr"/>
            <a:r>
              <a:rPr lang="en-GB" sz="1600" b="1" dirty="0"/>
              <a:t>Children &amp; Young People </a:t>
            </a:r>
          </a:p>
        </p:txBody>
      </p:sp>
      <p:sp>
        <p:nvSpPr>
          <p:cNvPr id="22" name="TextBox 21"/>
          <p:cNvSpPr txBox="1"/>
          <p:nvPr/>
        </p:nvSpPr>
        <p:spPr>
          <a:xfrm rot="2199597">
            <a:off x="4717088" y="2791769"/>
            <a:ext cx="1099644" cy="584775"/>
          </a:xfrm>
          <a:prstGeom prst="rect">
            <a:avLst/>
          </a:prstGeom>
          <a:noFill/>
        </p:spPr>
        <p:txBody>
          <a:bodyPr wrap="square" rtlCol="0">
            <a:spAutoFit/>
          </a:bodyPr>
          <a:lstStyle/>
          <a:p>
            <a:r>
              <a:rPr lang="en-GB" sz="1600" b="1" dirty="0"/>
              <a:t>Distress Response </a:t>
            </a:r>
          </a:p>
        </p:txBody>
      </p:sp>
      <p:sp>
        <p:nvSpPr>
          <p:cNvPr id="26" name="TextBox 25"/>
          <p:cNvSpPr txBox="1"/>
          <p:nvPr/>
        </p:nvSpPr>
        <p:spPr>
          <a:xfrm>
            <a:off x="83127" y="3542158"/>
            <a:ext cx="3251471" cy="461665"/>
          </a:xfrm>
          <a:prstGeom prst="rect">
            <a:avLst/>
          </a:prstGeom>
          <a:noFill/>
        </p:spPr>
        <p:txBody>
          <a:bodyPr wrap="square" rtlCol="0">
            <a:spAutoFit/>
          </a:bodyPr>
          <a:lstStyle/>
          <a:p>
            <a:pPr marL="171450" indent="-171450">
              <a:buFont typeface="Arial" panose="020B0604020202020204" pitchFamily="34" charset="0"/>
              <a:buChar char="•"/>
            </a:pPr>
            <a:endParaRPr lang="en-GB" sz="1200" dirty="0">
              <a:solidFill>
                <a:srgbClr val="71AF47"/>
              </a:solidFill>
            </a:endParaRPr>
          </a:p>
          <a:p>
            <a:pPr marL="171450" indent="-171450">
              <a:buFont typeface="Arial" panose="020B0604020202020204" pitchFamily="34" charset="0"/>
              <a:buChar char="•"/>
            </a:pPr>
            <a:endParaRPr lang="en-GB" sz="1200" dirty="0">
              <a:solidFill>
                <a:schemeClr val="accent6">
                  <a:lumMod val="75000"/>
                </a:schemeClr>
              </a:solidFill>
            </a:endParaRPr>
          </a:p>
        </p:txBody>
      </p:sp>
      <p:sp>
        <p:nvSpPr>
          <p:cNvPr id="27" name="TextBox 26"/>
          <p:cNvSpPr txBox="1"/>
          <p:nvPr/>
        </p:nvSpPr>
        <p:spPr>
          <a:xfrm>
            <a:off x="8235878" y="3098771"/>
            <a:ext cx="3069464" cy="276999"/>
          </a:xfrm>
          <a:prstGeom prst="rect">
            <a:avLst/>
          </a:prstGeom>
          <a:noFill/>
        </p:spPr>
        <p:txBody>
          <a:bodyPr wrap="square" rtlCol="0">
            <a:spAutoFit/>
          </a:bodyPr>
          <a:lstStyle/>
          <a:p>
            <a:r>
              <a:rPr lang="en-GB" sz="1200" dirty="0">
                <a:solidFill>
                  <a:schemeClr val="accent4"/>
                </a:solidFill>
              </a:rPr>
              <a:t> </a:t>
            </a:r>
          </a:p>
        </p:txBody>
      </p:sp>
      <p:sp>
        <p:nvSpPr>
          <p:cNvPr id="2" name="TextBox 1"/>
          <p:cNvSpPr txBox="1"/>
          <p:nvPr/>
        </p:nvSpPr>
        <p:spPr>
          <a:xfrm rot="19159218">
            <a:off x="5764223" y="3222941"/>
            <a:ext cx="1711189" cy="830997"/>
          </a:xfrm>
          <a:prstGeom prst="rect">
            <a:avLst/>
          </a:prstGeom>
          <a:noFill/>
        </p:spPr>
        <p:txBody>
          <a:bodyPr wrap="square" rtlCol="0">
            <a:spAutoFit/>
          </a:bodyPr>
          <a:lstStyle/>
          <a:p>
            <a:r>
              <a:rPr lang="en-GB" sz="1600" b="1" dirty="0"/>
              <a:t>Safe &amp; Effective treatment for mental illness</a:t>
            </a:r>
          </a:p>
        </p:txBody>
      </p:sp>
      <p:sp>
        <p:nvSpPr>
          <p:cNvPr id="3" name="TextBox 2"/>
          <p:cNvSpPr txBox="1"/>
          <p:nvPr/>
        </p:nvSpPr>
        <p:spPr>
          <a:xfrm>
            <a:off x="83127" y="165680"/>
            <a:ext cx="10599664" cy="369332"/>
          </a:xfrm>
          <a:prstGeom prst="rect">
            <a:avLst/>
          </a:prstGeom>
          <a:solidFill>
            <a:schemeClr val="accent1">
              <a:lumMod val="40000"/>
              <a:lumOff val="60000"/>
            </a:schemeClr>
          </a:solidFill>
        </p:spPr>
        <p:txBody>
          <a:bodyPr wrap="square" rtlCol="0">
            <a:spAutoFit/>
          </a:bodyPr>
          <a:lstStyle/>
          <a:p>
            <a:pPr algn="ctr"/>
            <a:r>
              <a:rPr lang="en-GB" b="1" dirty="0"/>
              <a:t>Our approach to Children &amp; Young People’s Mental Health &amp; Wellbeing </a:t>
            </a:r>
          </a:p>
        </p:txBody>
      </p:sp>
    </p:spTree>
    <p:extLst>
      <p:ext uri="{BB962C8B-B14F-4D97-AF65-F5344CB8AC3E}">
        <p14:creationId xmlns:p14="http://schemas.microsoft.com/office/powerpoint/2010/main" val="255205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291849" y="1072270"/>
            <a:ext cx="5006075" cy="919401"/>
          </a:xfrm>
          <a:prstGeom prst="roundRect">
            <a:avLst/>
          </a:prstGeom>
          <a:solidFill>
            <a:srgbClr val="FF9999"/>
          </a:solidFill>
        </p:spPr>
        <p:txBody>
          <a:bodyPr wrap="square">
            <a:spAutoFit/>
          </a:bodyPr>
          <a:lstStyle/>
          <a:p>
            <a:pPr algn="ctr"/>
            <a:r>
              <a:rPr lang="en-GB" sz="1600" b="1" dirty="0"/>
              <a:t>3000</a:t>
            </a:r>
            <a:r>
              <a:rPr lang="en-GB" sz="1600" dirty="0"/>
              <a:t> parents, expectant parents and infants have been supported by 34 charities in the first year of the Perinatal &amp; Infant Mental Health fund.</a:t>
            </a:r>
          </a:p>
        </p:txBody>
      </p:sp>
      <p:sp>
        <p:nvSpPr>
          <p:cNvPr id="42" name="Rounded Rectangle 41"/>
          <p:cNvSpPr/>
          <p:nvPr/>
        </p:nvSpPr>
        <p:spPr>
          <a:xfrm>
            <a:off x="6431434" y="1181371"/>
            <a:ext cx="4795521" cy="919401"/>
          </a:xfrm>
          <a:prstGeom prst="roundRect">
            <a:avLst/>
          </a:prstGeom>
          <a:solidFill>
            <a:srgbClr val="FF9999"/>
          </a:solidFill>
        </p:spPr>
        <p:txBody>
          <a:bodyPr wrap="square">
            <a:spAutoFit/>
          </a:bodyPr>
          <a:lstStyle/>
          <a:p>
            <a:pPr algn="ctr"/>
            <a:r>
              <a:rPr lang="en-GB" sz="1600" b="1" dirty="0"/>
              <a:t>18,500</a:t>
            </a:r>
            <a:r>
              <a:rPr lang="en-GB" sz="1600" dirty="0"/>
              <a:t> children and young people accessed 230 new community-based supports between July and December 2021.</a:t>
            </a:r>
          </a:p>
        </p:txBody>
      </p:sp>
      <p:sp>
        <p:nvSpPr>
          <p:cNvPr id="43" name="Rounded Rectangle 42"/>
          <p:cNvSpPr/>
          <p:nvPr/>
        </p:nvSpPr>
        <p:spPr>
          <a:xfrm>
            <a:off x="336905" y="2154493"/>
            <a:ext cx="4460971" cy="919401"/>
          </a:xfrm>
          <a:prstGeom prst="roundRect">
            <a:avLst/>
          </a:prstGeom>
          <a:solidFill>
            <a:srgbClr val="FF99CC"/>
          </a:solidFill>
        </p:spPr>
        <p:txBody>
          <a:bodyPr wrap="square">
            <a:spAutoFit/>
          </a:bodyPr>
          <a:lstStyle/>
          <a:p>
            <a:pPr algn="ctr"/>
            <a:r>
              <a:rPr lang="en-GB" sz="1600" b="1" dirty="0"/>
              <a:t>12,149</a:t>
            </a:r>
            <a:r>
              <a:rPr lang="en-GB" sz="1600" dirty="0"/>
              <a:t> children and young people were supported by school counselling between July and December 2021 </a:t>
            </a:r>
          </a:p>
        </p:txBody>
      </p:sp>
      <p:sp>
        <p:nvSpPr>
          <p:cNvPr id="44" name="Rounded Rectangle 43"/>
          <p:cNvSpPr/>
          <p:nvPr/>
        </p:nvSpPr>
        <p:spPr>
          <a:xfrm>
            <a:off x="5778400" y="2330555"/>
            <a:ext cx="5706304" cy="646986"/>
          </a:xfrm>
          <a:prstGeom prst="roundRect">
            <a:avLst/>
          </a:prstGeom>
          <a:solidFill>
            <a:srgbClr val="FF99CC"/>
          </a:solidFill>
        </p:spPr>
        <p:txBody>
          <a:bodyPr wrap="square">
            <a:spAutoFit/>
          </a:bodyPr>
          <a:lstStyle/>
          <a:p>
            <a:pPr algn="ctr"/>
            <a:r>
              <a:rPr lang="en-GB" sz="1600" dirty="0"/>
              <a:t>Over </a:t>
            </a:r>
            <a:r>
              <a:rPr lang="en-GB" sz="1600" b="1" dirty="0"/>
              <a:t>2000</a:t>
            </a:r>
            <a:r>
              <a:rPr lang="en-GB" sz="1600" dirty="0"/>
              <a:t> students supported by 89 additional FTE counsellors in universities and colleges.</a:t>
            </a:r>
          </a:p>
        </p:txBody>
      </p:sp>
      <p:sp>
        <p:nvSpPr>
          <p:cNvPr id="45" name="Rectangle 44"/>
          <p:cNvSpPr/>
          <p:nvPr/>
        </p:nvSpPr>
        <p:spPr>
          <a:xfrm>
            <a:off x="686747" y="3310614"/>
            <a:ext cx="4077635" cy="338554"/>
          </a:xfrm>
          <a:prstGeom prst="rect">
            <a:avLst/>
          </a:prstGeom>
        </p:spPr>
        <p:txBody>
          <a:bodyPr wrap="square">
            <a:spAutoFit/>
          </a:bodyPr>
          <a:lstStyle/>
          <a:p>
            <a:pPr algn="ctr"/>
            <a:endParaRPr lang="en-GB" sz="1600" dirty="0"/>
          </a:p>
        </p:txBody>
      </p:sp>
      <p:sp>
        <p:nvSpPr>
          <p:cNvPr id="47" name="Rounded Rectangle 46"/>
          <p:cNvSpPr/>
          <p:nvPr/>
        </p:nvSpPr>
        <p:spPr>
          <a:xfrm>
            <a:off x="317159" y="4151042"/>
            <a:ext cx="4955456" cy="646986"/>
          </a:xfrm>
          <a:prstGeom prst="roundRect">
            <a:avLst/>
          </a:prstGeom>
          <a:solidFill>
            <a:srgbClr val="CCCCFF"/>
          </a:solidFill>
        </p:spPr>
        <p:txBody>
          <a:bodyPr wrap="square">
            <a:spAutoFit/>
          </a:bodyPr>
          <a:lstStyle/>
          <a:p>
            <a:pPr algn="ctr"/>
            <a:r>
              <a:rPr lang="en-GB" sz="1600" b="1" dirty="0"/>
              <a:t>18, 256 </a:t>
            </a:r>
            <a:r>
              <a:rPr lang="en-GB" sz="1600" dirty="0"/>
              <a:t>people supported through the Relationships Helpline provided by The Spark</a:t>
            </a:r>
          </a:p>
        </p:txBody>
      </p:sp>
      <p:sp>
        <p:nvSpPr>
          <p:cNvPr id="48" name="Rounded Rectangle 47"/>
          <p:cNvSpPr/>
          <p:nvPr/>
        </p:nvSpPr>
        <p:spPr>
          <a:xfrm>
            <a:off x="6431435" y="4065232"/>
            <a:ext cx="5279923" cy="919401"/>
          </a:xfrm>
          <a:prstGeom prst="roundRect">
            <a:avLst/>
          </a:prstGeom>
          <a:solidFill>
            <a:srgbClr val="CCCCFF"/>
          </a:solidFill>
        </p:spPr>
        <p:txBody>
          <a:bodyPr wrap="square">
            <a:spAutoFit/>
          </a:bodyPr>
          <a:lstStyle/>
          <a:p>
            <a:pPr algn="ctr"/>
            <a:r>
              <a:rPr lang="en-GB" sz="1600" b="1" dirty="0"/>
              <a:t>6,500</a:t>
            </a:r>
            <a:r>
              <a:rPr lang="en-GB" sz="1600" dirty="0"/>
              <a:t> children, young people, and adults, parents and carers affected by eating disorders supported by BEAT through their helpline and specialist workshops.</a:t>
            </a:r>
            <a:endParaRPr lang="en-GB" sz="1400" dirty="0"/>
          </a:p>
        </p:txBody>
      </p:sp>
      <p:sp>
        <p:nvSpPr>
          <p:cNvPr id="2" name="Rounded Rectangle 1"/>
          <p:cNvSpPr/>
          <p:nvPr/>
        </p:nvSpPr>
        <p:spPr>
          <a:xfrm>
            <a:off x="199171" y="5237691"/>
            <a:ext cx="5461241" cy="646986"/>
          </a:xfrm>
          <a:prstGeom prst="roundRect">
            <a:avLst/>
          </a:prstGeom>
          <a:solidFill>
            <a:srgbClr val="9999FF"/>
          </a:solidFill>
        </p:spPr>
        <p:txBody>
          <a:bodyPr wrap="square">
            <a:spAutoFit/>
          </a:bodyPr>
          <a:lstStyle/>
          <a:p>
            <a:pPr algn="ctr">
              <a:spcAft>
                <a:spcPts val="0"/>
              </a:spcAft>
            </a:pPr>
            <a:r>
              <a:rPr lang="en-GB" sz="1600" b="1" dirty="0">
                <a:solidFill>
                  <a:srgbClr val="000000"/>
                </a:solidFill>
                <a:ea typeface="Calibri" panose="020F0502020204030204" pitchFamily="34" charset="0"/>
              </a:rPr>
              <a:t>138,915</a:t>
            </a:r>
            <a:r>
              <a:rPr lang="en-GB" sz="1600" dirty="0">
                <a:solidFill>
                  <a:srgbClr val="000000"/>
                </a:solidFill>
                <a:ea typeface="Calibri" panose="020F0502020204030204" pitchFamily="34" charset="0"/>
              </a:rPr>
              <a:t> views of AyeFeel webpages and </a:t>
            </a:r>
            <a:r>
              <a:rPr lang="en-GB" sz="1600" b="1" dirty="0">
                <a:solidFill>
                  <a:srgbClr val="000000"/>
                </a:solidFill>
                <a:ea typeface="Calibri" panose="020F0502020204030204" pitchFamily="34" charset="0"/>
              </a:rPr>
              <a:t>130,644 </a:t>
            </a:r>
            <a:r>
              <a:rPr lang="en-GB" sz="1600" dirty="0">
                <a:solidFill>
                  <a:srgbClr val="000000"/>
                </a:solidFill>
                <a:ea typeface="Calibri" panose="020F0502020204030204" pitchFamily="34" charset="0"/>
              </a:rPr>
              <a:t>views and engagement through social media campaigns.</a:t>
            </a:r>
            <a:endParaRPr lang="en-GB" sz="1050" dirty="0">
              <a:ea typeface="Calibri" panose="020F0502020204030204" pitchFamily="34" charset="0"/>
            </a:endParaRPr>
          </a:p>
        </p:txBody>
      </p:sp>
      <p:sp>
        <p:nvSpPr>
          <p:cNvPr id="3" name="TextBox 2"/>
          <p:cNvSpPr txBox="1"/>
          <p:nvPr/>
        </p:nvSpPr>
        <p:spPr>
          <a:xfrm>
            <a:off x="336905" y="117742"/>
            <a:ext cx="10308349" cy="707886"/>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Support provided to Children &amp; Young People through Scottish Government Investment </a:t>
            </a:r>
          </a:p>
        </p:txBody>
      </p:sp>
      <p:sp>
        <p:nvSpPr>
          <p:cNvPr id="5" name="Rounded Rectangle 4"/>
          <p:cNvSpPr/>
          <p:nvPr/>
        </p:nvSpPr>
        <p:spPr>
          <a:xfrm>
            <a:off x="2733195" y="3255424"/>
            <a:ext cx="6096000" cy="646986"/>
          </a:xfrm>
          <a:prstGeom prst="roundRect">
            <a:avLst/>
          </a:prstGeom>
          <a:solidFill>
            <a:schemeClr val="accent1">
              <a:lumMod val="40000"/>
              <a:lumOff val="60000"/>
            </a:schemeClr>
          </a:solidFill>
        </p:spPr>
        <p:txBody>
          <a:bodyPr>
            <a:spAutoFit/>
          </a:bodyPr>
          <a:lstStyle/>
          <a:p>
            <a:pPr algn="ctr"/>
            <a:r>
              <a:rPr lang="en-GB" sz="1600" b="1" dirty="0"/>
              <a:t>13,352 </a:t>
            </a:r>
            <a:r>
              <a:rPr lang="en-GB" sz="1600" dirty="0"/>
              <a:t>children and young people started CAMHS treatment between July 2021 and March 2022.</a:t>
            </a:r>
          </a:p>
        </p:txBody>
      </p:sp>
      <p:sp>
        <p:nvSpPr>
          <p:cNvPr id="6" name="Rounded Rectangle 5"/>
          <p:cNvSpPr/>
          <p:nvPr/>
        </p:nvSpPr>
        <p:spPr>
          <a:xfrm>
            <a:off x="6127295" y="5094518"/>
            <a:ext cx="5888202" cy="646986"/>
          </a:xfrm>
          <a:prstGeom prst="roundRect">
            <a:avLst/>
          </a:prstGeom>
          <a:solidFill>
            <a:srgbClr val="9999FF"/>
          </a:solidFill>
        </p:spPr>
        <p:txBody>
          <a:bodyPr wrap="square">
            <a:spAutoFit/>
          </a:bodyPr>
          <a:lstStyle/>
          <a:p>
            <a:pPr algn="ctr"/>
            <a:r>
              <a:rPr lang="en-GB" sz="1600" b="1" dirty="0"/>
              <a:t>16,000</a:t>
            </a:r>
            <a:r>
              <a:rPr lang="en-GB" sz="1600" dirty="0"/>
              <a:t> parents and professionals registered for Solihull  online parenting programmes since May 2020</a:t>
            </a:r>
          </a:p>
        </p:txBody>
      </p:sp>
    </p:spTree>
    <p:extLst>
      <p:ext uri="{BB962C8B-B14F-4D97-AF65-F5344CB8AC3E}">
        <p14:creationId xmlns:p14="http://schemas.microsoft.com/office/powerpoint/2010/main" val="34547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7" grpId="0" animBg="1"/>
      <p:bldP spid="48" grpId="0" animBg="1"/>
      <p:bldP spid="2"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32763" y="759441"/>
            <a:ext cx="8428990" cy="5439015"/>
            <a:chOff x="12700" y="0"/>
            <a:chExt cx="8428990" cy="5394007"/>
          </a:xfrm>
        </p:grpSpPr>
        <p:grpSp>
          <p:nvGrpSpPr>
            <p:cNvPr id="5" name="Group 4"/>
            <p:cNvGrpSpPr/>
            <p:nvPr/>
          </p:nvGrpSpPr>
          <p:grpSpPr>
            <a:xfrm>
              <a:off x="12700" y="0"/>
              <a:ext cx="8428990" cy="5394007"/>
              <a:chOff x="12700" y="0"/>
              <a:chExt cx="8428990" cy="5394007"/>
            </a:xfrm>
          </p:grpSpPr>
          <p:sp>
            <p:nvSpPr>
              <p:cNvPr id="10" name="Text Box 2"/>
              <p:cNvSpPr txBox="1">
                <a:spLocks noChangeArrowheads="1"/>
              </p:cNvSpPr>
              <p:nvPr/>
            </p:nvSpPr>
            <p:spPr bwMode="auto">
              <a:xfrm>
                <a:off x="12700" y="3492"/>
                <a:ext cx="2487930" cy="5390515"/>
              </a:xfrm>
              <a:prstGeom prst="rect">
                <a:avLst/>
              </a:prstGeom>
              <a:solidFill>
                <a:srgbClr val="FF99CC"/>
              </a:solidFill>
              <a:ln w="38100">
                <a:solidFill>
                  <a:srgbClr val="C00000"/>
                </a:solidFill>
                <a:miter lim="800000"/>
                <a:headEnd/>
                <a:tailEnd/>
              </a:ln>
            </p:spPr>
            <p:txBody>
              <a:bodyPr rot="0" vert="horz" wrap="square" lIns="91440" tIns="45720" rIns="91440" bIns="45720" anchor="t" anchorCtr="0">
                <a:noAutofit/>
              </a:bodyPr>
              <a:lstStyle/>
              <a:p>
                <a:pPr algn="ctr">
                  <a:spcAft>
                    <a:spcPts val="0"/>
                  </a:spcAft>
                </a:pPr>
                <a:r>
                  <a:rPr lang="en-GB" sz="1400" b="1" dirty="0">
                    <a:effectLst/>
                    <a:latin typeface="Century Gothic" panose="020B0502020202020204" pitchFamily="34" charset="0"/>
                    <a:ea typeface="Times New Roman" panose="02020603050405020304" pitchFamily="18" charset="0"/>
                    <a:cs typeface="Times New Roman" panose="02020603050405020304" pitchFamily="18" charset="0"/>
                  </a:rPr>
                  <a:t>Children and Young People’s Mental Health Task Force</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200" dirty="0">
                    <a:effectLst/>
                    <a:latin typeface="Century Gothic" panose="020B0502020202020204" pitchFamily="34" charset="0"/>
                    <a:ea typeface="Times New Roman" panose="02020603050405020304" pitchFamily="18" charset="0"/>
                    <a:cs typeface="Times New Roman" panose="02020603050405020304" pitchFamily="18" charset="0"/>
                  </a:rPr>
                  <a:t>The Taskforce was jointly commissioned by the Scottish Government and </a:t>
                </a:r>
                <a:r>
                  <a:rPr lang="en-GB" sz="1200" dirty="0" err="1">
                    <a:effectLst/>
                    <a:latin typeface="Century Gothic" panose="020B0502020202020204" pitchFamily="34" charset="0"/>
                    <a:ea typeface="Times New Roman" panose="02020603050405020304" pitchFamily="18" charset="0"/>
                    <a:cs typeface="Times New Roman" panose="02020603050405020304" pitchFamily="18" charset="0"/>
                  </a:rPr>
                  <a:t>COSLA</a:t>
                </a:r>
                <a:r>
                  <a:rPr lang="en-GB" sz="1200" dirty="0">
                    <a:effectLst/>
                    <a:latin typeface="Century Gothic" panose="020B0502020202020204" pitchFamily="34" charset="0"/>
                    <a:ea typeface="Times New Roman" panose="02020603050405020304" pitchFamily="18" charset="0"/>
                    <a:cs typeface="Times New Roman" panose="02020603050405020304" pitchFamily="18" charset="0"/>
                  </a:rPr>
                  <a:t> with the aim that children, young people, their families and carers should know that they are supported in good mental health and able to access services which are local, responsive and delivered by people with the right skills. The Taskforce investigated how to improve the way mental health services are organised, commissioned, and provided and how to make it easier for young people to access help and support when needed.</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100" b="1"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2"/>
                  </a:rPr>
                  <a:t>Taskforce Report and Recommendations: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100" b="1"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2"/>
                  </a:rPr>
                  <a:t>[July 2019]</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 Box 2"/>
              <p:cNvSpPr txBox="1">
                <a:spLocks noChangeArrowheads="1"/>
              </p:cNvSpPr>
              <p:nvPr/>
            </p:nvSpPr>
            <p:spPr bwMode="auto">
              <a:xfrm>
                <a:off x="2654300" y="12700"/>
                <a:ext cx="2393315" cy="5372100"/>
              </a:xfrm>
              <a:prstGeom prst="rect">
                <a:avLst/>
              </a:prstGeom>
              <a:solidFill>
                <a:schemeClr val="accent6">
                  <a:lumMod val="40000"/>
                  <a:lumOff val="60000"/>
                </a:schemeClr>
              </a:solidFill>
              <a:ln w="28575">
                <a:solidFill>
                  <a:srgbClr val="00B050"/>
                </a:solidFill>
                <a:miter lim="800000"/>
                <a:headEnd/>
                <a:tailEnd/>
              </a:ln>
            </p:spPr>
            <p:txBody>
              <a:bodyPr rot="0" vert="horz" wrap="square" lIns="91440" tIns="45720" rIns="91440" bIns="45720" anchor="t" anchorCtr="0">
                <a:noAutofit/>
              </a:bodyPr>
              <a:lstStyle/>
              <a:p>
                <a:pPr algn="ctr">
                  <a:spcAft>
                    <a:spcPts val="0"/>
                  </a:spcAft>
                </a:pPr>
                <a:r>
                  <a:rPr lang="en-GB" sz="1400" b="1">
                    <a:effectLst/>
                    <a:latin typeface="Century Gothic" panose="020B0502020202020204" pitchFamily="34" charset="0"/>
                    <a:ea typeface="Times New Roman" panose="02020603050405020304" pitchFamily="18" charset="0"/>
                    <a:cs typeface="Times New Roman" panose="02020603050405020304" pitchFamily="18" charset="0"/>
                  </a:rPr>
                  <a:t>Youth Commission for Mental Health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200">
                    <a:effectLst/>
                    <a:latin typeface="Century Gothic" panose="020B0502020202020204" pitchFamily="34" charset="0"/>
                    <a:ea typeface="Times New Roman" panose="02020603050405020304" pitchFamily="18" charset="0"/>
                    <a:cs typeface="Times New Roman" panose="02020603050405020304" pitchFamily="18" charset="0"/>
                  </a:rPr>
                  <a:t>The Scottish Government, Young Scot and the Scottish Association for Mental Health (SAMH) worked in partnership to deliver a 16-month Youth Commission on Mental Health Services - made up of young people aged 15 to 25, from different backgrounds and with a variety of experiences from across Scotland. This involved discussions and gathered evidence to develop recommendations to improve the experiences of young people when accessing mental services in Scotland.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100" b="1" u="sng">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3"/>
                  </a:rPr>
                  <a:t>Youth Commission Report and Recommendations: [May 2019]</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200" b="1">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200" b="1">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2" name="Text Box 2"/>
              <p:cNvSpPr txBox="1">
                <a:spLocks noChangeArrowheads="1"/>
              </p:cNvSpPr>
              <p:nvPr/>
            </p:nvSpPr>
            <p:spPr bwMode="auto">
              <a:xfrm>
                <a:off x="5156200" y="0"/>
                <a:ext cx="1610995" cy="5368925"/>
              </a:xfrm>
              <a:prstGeom prst="rect">
                <a:avLst/>
              </a:prstGeom>
              <a:solidFill>
                <a:schemeClr val="accent2">
                  <a:lumMod val="40000"/>
                  <a:lumOff val="60000"/>
                </a:schemeClr>
              </a:solidFill>
              <a:ln w="38100">
                <a:solidFill>
                  <a:schemeClr val="accent2"/>
                </a:solidFill>
                <a:miter lim="800000"/>
                <a:headEnd/>
                <a:tailEnd/>
              </a:ln>
            </p:spPr>
            <p:txBody>
              <a:bodyPr rot="0" vert="horz" wrap="square" lIns="91440" tIns="45720" rIns="91440" bIns="45720" anchor="t" anchorCtr="0">
                <a:noAutofit/>
              </a:bodyPr>
              <a:lstStyle/>
              <a:p>
                <a:pPr algn="ctr">
                  <a:spcAft>
                    <a:spcPts val="0"/>
                  </a:spcAft>
                </a:pPr>
                <a:r>
                  <a:rPr lang="en-GB" sz="1400" b="1">
                    <a:effectLst/>
                    <a:latin typeface="Century Gothic" panose="020B0502020202020204" pitchFamily="34" charset="0"/>
                    <a:ea typeface="Times New Roman" panose="02020603050405020304" pitchFamily="18" charset="0"/>
                    <a:cs typeface="Times New Roman" panose="02020603050405020304" pitchFamily="18" charset="0"/>
                  </a:rPr>
                  <a:t>Rejected Referrals Child and Adolescent Mental Health Services (CAMHS)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200">
                    <a:effectLst/>
                    <a:latin typeface="Century Gothic" panose="020B0502020202020204" pitchFamily="34" charset="0"/>
                    <a:ea typeface="Times New Roman" panose="02020603050405020304" pitchFamily="18" charset="0"/>
                    <a:cs typeface="Times New Roman" panose="02020603050405020304" pitchFamily="18" charset="0"/>
                  </a:rPr>
                  <a:t>Action 18 of the Mental Health Strategy committed to an audit of CAMHS rejected referrals, to investigate barriers and explore how to support appropriate referrals and further act upon these findings.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100" b="1" u="sng">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4"/>
                  </a:rPr>
                  <a:t>Report and Recommendations: [June 2018]</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200" b="1">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Text Box 2"/>
              <p:cNvSpPr txBox="1">
                <a:spLocks noChangeArrowheads="1"/>
              </p:cNvSpPr>
              <p:nvPr/>
            </p:nvSpPr>
            <p:spPr bwMode="auto">
              <a:xfrm>
                <a:off x="6883400" y="12700"/>
                <a:ext cx="1558290" cy="5347335"/>
              </a:xfrm>
              <a:prstGeom prst="rect">
                <a:avLst/>
              </a:prstGeom>
              <a:solidFill>
                <a:schemeClr val="accent4">
                  <a:lumMod val="20000"/>
                  <a:lumOff val="80000"/>
                </a:schemeClr>
              </a:solidFill>
              <a:ln w="28575">
                <a:solidFill>
                  <a:schemeClr val="accent4"/>
                </a:solidFill>
                <a:miter lim="800000"/>
                <a:headEnd/>
                <a:tailEnd/>
              </a:ln>
            </p:spPr>
            <p:txBody>
              <a:bodyPr rot="0" vert="horz" wrap="square" lIns="91440" tIns="45720" rIns="91440" bIns="45720" anchor="t" anchorCtr="0">
                <a:noAutofit/>
              </a:bodyPr>
              <a:lstStyle/>
              <a:p>
                <a:pPr algn="ctr">
                  <a:spcAft>
                    <a:spcPts val="0"/>
                  </a:spcAft>
                </a:pPr>
                <a:r>
                  <a:rPr lang="en-GB" sz="1400" b="1" dirty="0">
                    <a:effectLst/>
                    <a:latin typeface="Century Gothic" panose="020B0502020202020204" pitchFamily="34" charset="0"/>
                    <a:ea typeface="Times New Roman" panose="02020603050405020304" pitchFamily="18" charset="0"/>
                    <a:cs typeface="Times New Roman" panose="02020603050405020304" pitchFamily="18" charset="0"/>
                  </a:rPr>
                  <a:t>Child and Adolescent Mental Health Services (CAMHS) Audit Scotland Report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100" dirty="0">
                    <a:effectLst/>
                    <a:latin typeface="Century Gothic" panose="020B0502020202020204" pitchFamily="34" charset="0"/>
                    <a:ea typeface="Times New Roman" panose="02020603050405020304" pitchFamily="18" charset="0"/>
                    <a:cs typeface="Times New Roman" panose="02020603050405020304" pitchFamily="18" charset="0"/>
                  </a:rPr>
                  <a:t>Audit Scotland undertook a review of Child and Adolescent Mental Health Services in Scotland, reporting on: access to support, effectiveness of support for children and young people, resources and policy and strategic direction.</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100" b="1"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5"/>
                  </a:rPr>
                  <a:t>Report and Recommendations: [September 2018]</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GB" sz="1100" b="1"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600" y="4673600"/>
              <a:ext cx="476250" cy="626110"/>
            </a:xfrm>
            <a:prstGeom prst="rect">
              <a:avLst/>
            </a:prstGeom>
            <a:ln w="28575">
              <a:solidFill>
                <a:schemeClr val="accent6">
                  <a:lumMod val="75000"/>
                </a:schemeClr>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4699000"/>
              <a:ext cx="429895" cy="604520"/>
            </a:xfrm>
            <a:prstGeom prst="rect">
              <a:avLst/>
            </a:prstGeom>
            <a:ln w="28575">
              <a:solidFill>
                <a:schemeClr val="accent2"/>
              </a:solidFill>
            </a:ln>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61300" y="4686300"/>
              <a:ext cx="426720" cy="597535"/>
            </a:xfrm>
            <a:prstGeom prst="rect">
              <a:avLst/>
            </a:prstGeom>
            <a:ln w="28575">
              <a:solidFill>
                <a:schemeClr val="accent4"/>
              </a:solidFill>
            </a:ln>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3100" y="4699000"/>
              <a:ext cx="429260" cy="589915"/>
            </a:xfrm>
            <a:prstGeom prst="rect">
              <a:avLst/>
            </a:prstGeom>
            <a:ln w="28575">
              <a:solidFill>
                <a:srgbClr val="C00000"/>
              </a:solidFill>
            </a:ln>
          </p:spPr>
        </p:pic>
      </p:grpSp>
    </p:spTree>
    <p:extLst>
      <p:ext uri="{BB962C8B-B14F-4D97-AF65-F5344CB8AC3E}">
        <p14:creationId xmlns:p14="http://schemas.microsoft.com/office/powerpoint/2010/main" val="132779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4931" y="452150"/>
            <a:ext cx="3980175" cy="5632450"/>
          </a:xfrm>
        </p:spPr>
      </p:pic>
      <p:sp>
        <p:nvSpPr>
          <p:cNvPr id="6" name="TextBox 5"/>
          <p:cNvSpPr txBox="1"/>
          <p:nvPr/>
        </p:nvSpPr>
        <p:spPr>
          <a:xfrm>
            <a:off x="422493" y="267484"/>
            <a:ext cx="1147689" cy="369332"/>
          </a:xfrm>
          <a:prstGeom prst="rect">
            <a:avLst/>
          </a:prstGeom>
          <a:noFill/>
        </p:spPr>
        <p:txBody>
          <a:bodyPr wrap="square" rtlCol="0">
            <a:spAutoFit/>
          </a:bodyPr>
          <a:lstStyle/>
          <a:p>
            <a:r>
              <a:rPr lang="en-GB" b="1" dirty="0"/>
              <a:t>June 2018</a:t>
            </a:r>
          </a:p>
        </p:txBody>
      </p:sp>
      <p:pic>
        <p:nvPicPr>
          <p:cNvPr id="2" name="Picture 1"/>
          <p:cNvPicPr>
            <a:picLocks noChangeAspect="1"/>
          </p:cNvPicPr>
          <p:nvPr/>
        </p:nvPicPr>
        <p:blipFill rotWithShape="1">
          <a:blip r:embed="rId3"/>
          <a:srcRect l="34649" t="14639" r="35614" b="8948"/>
          <a:stretch/>
        </p:blipFill>
        <p:spPr>
          <a:xfrm>
            <a:off x="6172200" y="637684"/>
            <a:ext cx="3709738" cy="5362158"/>
          </a:xfrm>
          <a:prstGeom prst="rect">
            <a:avLst/>
          </a:prstGeom>
        </p:spPr>
      </p:pic>
    </p:spTree>
    <p:extLst>
      <p:ext uri="{BB962C8B-B14F-4D97-AF65-F5344CB8AC3E}">
        <p14:creationId xmlns:p14="http://schemas.microsoft.com/office/powerpoint/2010/main" val="3349580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cabbf7ce-5a5b-48fe-9f76-45421ea1030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A38583583</value>
    </field>
    <field name="Objective-Title">
      <value order="0">Children and Young People's Mental Health and Wellbeing - NHS Event - 2022.06.07 - A Whole-System Approach - Presentation- Final</value>
    </field>
    <field name="Objective-Description">
      <value order="0"/>
    </field>
    <field name="Objective-CreationStamp">
      <value order="0">2022-06-15T09:55:51Z</value>
    </field>
    <field name="Objective-IsApproved">
      <value order="0">false</value>
    </field>
    <field name="Objective-IsPublished">
      <value order="0">false</value>
    </field>
    <field name="Objective-DatePublished">
      <value order="0"/>
    </field>
    <field name="Objective-ModificationStamp">
      <value order="0">2022-06-16T13:45:35Z</value>
    </field>
    <field name="Objective-Owner">
      <value order="0">Christie, Ruth R (U208802)</value>
    </field>
    <field name="Objective-Path">
      <value order="0">Objective Global Folder:SG File Plan:Health, nutrition and care:Health:Mental health:Advice and policy: Mental health Part 2 (2014-):Mental Health Strategy: Child and Adolescent Mental Health (CAMHS): Advice and Policy: 2019-2024</value>
    </field>
    <field name="Objective-Parent">
      <value order="0">Mental Health Strategy: Child and Adolescent Mental Health (CAMHS): Advice and Policy: 2019-2024</value>
    </field>
    <field name="Objective-State">
      <value order="0">Being Edited</value>
    </field>
    <field name="Objective-VersionId">
      <value order="0">vA57181600</value>
    </field>
    <field name="Objective-Version">
      <value order="0">1.1</value>
    </field>
    <field name="Objective-VersionNumber">
      <value order="0">2</value>
    </field>
    <field name="Objective-VersionComment">
      <value order="0"/>
    </field>
    <field name="Objective-FileNumber">
      <value order="0">POL/32790</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emplate>Office Theme</Template>
  <TotalTime>561</TotalTime>
  <Words>1899</Words>
  <Application>Microsoft Office PowerPoint</Application>
  <PresentationFormat>Widescreen</PresentationFormat>
  <Paragraphs>207</Paragraphs>
  <Slides>30</Slides>
  <Notes>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Century Gothic</vt:lpstr>
      <vt:lpstr>Courier New</vt:lpstr>
      <vt:lpstr>Symbol</vt:lpstr>
      <vt:lpstr>Times New Roman</vt:lpstr>
      <vt:lpstr>Wingdings</vt:lpstr>
      <vt:lpstr>Office Theme</vt:lpstr>
      <vt:lpstr>Children and Young People's Mental Health and Wellbeing - A Whole-System Approach</vt:lpstr>
      <vt:lpstr>SPEAKERS</vt:lpstr>
      <vt:lpstr>Getting to know who’s in the 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Supports and services for 5-24 year olds and their families  Since January 2021 the Scottish Government have provided local authorities with an additional £15 Million per annum to deliver new and enhanced  mental health &amp; wellbeing     &gt;New or enhanced &gt;Focus on prevention and treatment of emotional distress &gt;Developed with service users &gt;Links in and out of CAMHS &gt;Self-referral &gt;Support the Family as well as child or young person &gt;Part of whole system approach &gt;Based on local need     </vt:lpstr>
      <vt:lpstr>Current provision of services   </vt:lpstr>
      <vt:lpstr>How are people accessing services? </vt:lpstr>
      <vt:lpstr>Why are people accessing services?  </vt:lpstr>
      <vt:lpstr>PowerPoint Presentation</vt:lpstr>
      <vt:lpstr>PowerPoint Presentation</vt:lpstr>
      <vt:lpstr>PowerPoint Presentation</vt:lpstr>
      <vt:lpstr>PowerPoint Presentation</vt:lpstr>
      <vt:lpstr>Eating Disorders Policy</vt:lpstr>
      <vt:lpstr>Links across CAMHS, Adult Mental Health &amp; Acute Care</vt:lpstr>
      <vt:lpstr>PowerPoint Presentation</vt:lpstr>
      <vt:lpstr>PowerPoint Presentation</vt:lpstr>
      <vt:lpstr>PowerPoint Presentation</vt:lpstr>
      <vt:lpstr>PowerPoint Presentation</vt:lpstr>
      <vt:lpstr>PowerPoint Presentation</vt:lpstr>
      <vt:lpstr>PowerPoint Presentation</vt:lpstr>
      <vt:lpstr> Thank you for attending today.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White</dc:creator>
  <cp:lastModifiedBy>Howitt F (Fiona)</cp:lastModifiedBy>
  <cp:revision>47</cp:revision>
  <dcterms:created xsi:type="dcterms:W3CDTF">2013-05-09T10:58:45Z</dcterms:created>
  <dcterms:modified xsi:type="dcterms:W3CDTF">2022-07-06T11:07:29Z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A38583583</vt:lpwstr>
  </property>
  <property fmtid="{D5CDD505-2E9C-101B-9397-08002B2CF9AE}" pid="4" name="Objective-Title">
    <vt:lpwstr>Children and Young People's Mental Health and Wellbeing - NHS Event - 2022.06.07 - A Whole-System Approach - Presentation- Final</vt:lpwstr>
  </property>
  <property fmtid="{D5CDD505-2E9C-101B-9397-08002B2CF9AE}" pid="5" name="Objective-Comment">
    <vt:lpwstr/>
  </property>
  <property fmtid="{D5CDD505-2E9C-101B-9397-08002B2CF9AE}" pid="6" name="Objective-CreationStamp">
    <vt:filetime>2022-06-15T09:55:51Z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2022-06-16T13:45:35Z</vt:filetime>
  </property>
  <property fmtid="{D5CDD505-2E9C-101B-9397-08002B2CF9AE}" pid="11" name="Objective-Owner">
    <vt:lpwstr>Christie, Ruth R (U208802)</vt:lpwstr>
  </property>
  <property fmtid="{D5CDD505-2E9C-101B-9397-08002B2CF9AE}" pid="12" name="Objective-Path">
    <vt:lpwstr>Objective Global Folder:SG File Plan:Health, nutrition and care:Health:Mental health:Advice and policy: Mental health Part 2 (2014-):Mental Health Strategy: Child and Adolescent Mental Health (CAMHS): Advice and Policy: 2019-2024</vt:lpwstr>
  </property>
  <property fmtid="{D5CDD505-2E9C-101B-9397-08002B2CF9AE}" pid="13" name="Objective-Parent">
    <vt:lpwstr>Mental Health Strategy: Child and Adolescent Mental Health (CAMHS): Advice and Policy: 2019-2024</vt:lpwstr>
  </property>
  <property fmtid="{D5CDD505-2E9C-101B-9397-08002B2CF9AE}" pid="14" name="Objective-State">
    <vt:lpwstr>Being Edited</vt:lpwstr>
  </property>
  <property fmtid="{D5CDD505-2E9C-101B-9397-08002B2CF9AE}" pid="15" name="Objective-Version">
    <vt:lpwstr>1.1</vt:lpwstr>
  </property>
  <property fmtid="{D5CDD505-2E9C-101B-9397-08002B2CF9AE}" pid="16" name="Objective-VersionNumber">
    <vt:r8>2</vt:r8>
  </property>
  <property fmtid="{D5CDD505-2E9C-101B-9397-08002B2CF9AE}" pid="17" name="Objective-VersionComment">
    <vt:lpwstr/>
  </property>
  <property fmtid="{D5CDD505-2E9C-101B-9397-08002B2CF9AE}" pid="18" name="Objective-FileNumber">
    <vt:lpwstr>POL/32790</vt:lpwstr>
  </property>
  <property fmtid="{D5CDD505-2E9C-101B-9397-08002B2CF9AE}" pid="19" name="Objective-Classification">
    <vt:lpwstr>OFFICIAL</vt:lpwstr>
  </property>
  <property fmtid="{D5CDD505-2E9C-101B-9397-08002B2CF9AE}" pid="20" name="Objective-Caveats">
    <vt:lpwstr>Caveat for access to SG Fileplan</vt:lpwstr>
  </property>
  <property fmtid="{D5CDD505-2E9C-101B-9397-08002B2CF9AE}" pid="21" name="Objective-Date of Original [system]">
    <vt:lpwstr/>
  </property>
  <property fmtid="{D5CDD505-2E9C-101B-9397-08002B2CF9AE}" pid="22" name="Objective-Date Received [system]">
    <vt:lpwstr/>
  </property>
  <property fmtid="{D5CDD505-2E9C-101B-9397-08002B2CF9AE}" pid="23" name="Objective-SG Web Publication - Category [system]">
    <vt:lpwstr/>
  </property>
  <property fmtid="{D5CDD505-2E9C-101B-9397-08002B2CF9AE}" pid="24" name="Objective-SG Web Publication - Category 2 Classification [system]">
    <vt:lpwstr/>
  </property>
  <property fmtid="{D5CDD505-2E9C-101B-9397-08002B2CF9AE}" pid="25" name="Objective-Description">
    <vt:lpwstr/>
  </property>
  <property fmtid="{D5CDD505-2E9C-101B-9397-08002B2CF9AE}" pid="26" name="Objective-VersionId">
    <vt:lpwstr>vA57181600</vt:lpwstr>
  </property>
  <property fmtid="{D5CDD505-2E9C-101B-9397-08002B2CF9AE}" pid="27" name="Objective-Date of Original">
    <vt:lpwstr/>
  </property>
  <property fmtid="{D5CDD505-2E9C-101B-9397-08002B2CF9AE}" pid="28" name="Objective-Date Received">
    <vt:lpwstr/>
  </property>
  <property fmtid="{D5CDD505-2E9C-101B-9397-08002B2CF9AE}" pid="29" name="Objective-SG Web Publication - Category">
    <vt:lpwstr/>
  </property>
  <property fmtid="{D5CDD505-2E9C-101B-9397-08002B2CF9AE}" pid="30" name="Objective-SG Web Publication - Category 2 Classification">
    <vt:lpwstr/>
  </property>
  <property fmtid="{D5CDD505-2E9C-101B-9397-08002B2CF9AE}" pid="31" name="Objective-Connect Creator">
    <vt:lpwstr/>
  </property>
  <property fmtid="{D5CDD505-2E9C-101B-9397-08002B2CF9AE}" pid="32" name="Objective-Required Redaction">
    <vt:lpwstr/>
  </property>
</Properties>
</file>