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39.xml" ContentType="application/vnd.openxmlformats-officedocument.presentationml.notesSlid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3" r:id="rId2"/>
  </p:sldMasterIdLst>
  <p:notesMasterIdLst>
    <p:notesMasterId r:id="rId50"/>
  </p:notesMasterIdLst>
  <p:sldIdLst>
    <p:sldId id="256" r:id="rId3"/>
    <p:sldId id="302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301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2" roundtripDataSignature="AMtx7mhUeVVTQPfsy1U4bAwWa8msER+dM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53324" autoAdjust="0"/>
  </p:normalViewPr>
  <p:slideViewPr>
    <p:cSldViewPr snapToGrid="0">
      <p:cViewPr varScale="1">
        <p:scale>
          <a:sx n="23" d="100"/>
          <a:sy n="23" d="100"/>
        </p:scale>
        <p:origin x="1484" y="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customschemas.google.com/relationships/presentationmetadata" Target="meta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lackga\Documents\Gail\HaH\Database\HaH%20Patient%20Database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lackga\Documents\Gail\HaH\Database\HaH%20Patient%20Database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atmu\AppData\Local\Packages\microsoft.windowscommunicationsapps_8wekyb3d8bbwe\LocalState\Files\S0\6\Attachments\REACT%20admissions%202013%5b6680%5d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atmu\AppData\Local\Packages\microsoft.windowscommunicationsapps_8wekyb3d8bbwe\LocalState\Files\S0\6\Attachments\REACT%20admissions%202013%5b6680%5d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No. of Admissions to H@H June 18 - Jan 20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v>Active Recovery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Sheet1!$A$2:$A$22</c:f>
              <c:numCache>
                <c:formatCode>mmm\-yy</c:formatCode>
                <c:ptCount val="21"/>
                <c:pt idx="0">
                  <c:v>43252</c:v>
                </c:pt>
                <c:pt idx="1">
                  <c:v>43282</c:v>
                </c:pt>
                <c:pt idx="2">
                  <c:v>43313</c:v>
                </c:pt>
                <c:pt idx="3">
                  <c:v>43344</c:v>
                </c:pt>
                <c:pt idx="4">
                  <c:v>43374</c:v>
                </c:pt>
                <c:pt idx="5">
                  <c:v>43405</c:v>
                </c:pt>
                <c:pt idx="6">
                  <c:v>43435</c:v>
                </c:pt>
                <c:pt idx="7">
                  <c:v>43466</c:v>
                </c:pt>
                <c:pt idx="8">
                  <c:v>43497</c:v>
                </c:pt>
                <c:pt idx="9">
                  <c:v>43525</c:v>
                </c:pt>
                <c:pt idx="10">
                  <c:v>43556</c:v>
                </c:pt>
                <c:pt idx="11">
                  <c:v>43586</c:v>
                </c:pt>
                <c:pt idx="12">
                  <c:v>43617</c:v>
                </c:pt>
                <c:pt idx="13">
                  <c:v>43647</c:v>
                </c:pt>
                <c:pt idx="14">
                  <c:v>43678</c:v>
                </c:pt>
                <c:pt idx="15">
                  <c:v>43709</c:v>
                </c:pt>
                <c:pt idx="16">
                  <c:v>43739</c:v>
                </c:pt>
                <c:pt idx="17">
                  <c:v>43770</c:v>
                </c:pt>
                <c:pt idx="18">
                  <c:v>43800</c:v>
                </c:pt>
                <c:pt idx="19">
                  <c:v>43831</c:v>
                </c:pt>
                <c:pt idx="20">
                  <c:v>43862</c:v>
                </c:pt>
              </c:numCache>
            </c:numRef>
          </c:cat>
          <c:val>
            <c:numRef>
              <c:f>Sheet1!$B$2:$B$22</c:f>
              <c:numCache>
                <c:formatCode>General</c:formatCode>
                <c:ptCount val="21"/>
                <c:pt idx="0">
                  <c:v>4</c:v>
                </c:pt>
                <c:pt idx="1">
                  <c:v>7</c:v>
                </c:pt>
                <c:pt idx="2">
                  <c:v>13</c:v>
                </c:pt>
                <c:pt idx="3">
                  <c:v>17</c:v>
                </c:pt>
                <c:pt idx="4">
                  <c:v>19</c:v>
                </c:pt>
                <c:pt idx="5">
                  <c:v>19</c:v>
                </c:pt>
                <c:pt idx="6">
                  <c:v>17</c:v>
                </c:pt>
                <c:pt idx="7">
                  <c:v>14</c:v>
                </c:pt>
                <c:pt idx="8">
                  <c:v>11</c:v>
                </c:pt>
                <c:pt idx="9">
                  <c:v>12</c:v>
                </c:pt>
                <c:pt idx="10">
                  <c:v>15</c:v>
                </c:pt>
                <c:pt idx="11">
                  <c:v>19</c:v>
                </c:pt>
                <c:pt idx="12">
                  <c:v>15</c:v>
                </c:pt>
                <c:pt idx="13">
                  <c:v>12</c:v>
                </c:pt>
                <c:pt idx="14">
                  <c:v>14</c:v>
                </c:pt>
                <c:pt idx="15">
                  <c:v>21</c:v>
                </c:pt>
                <c:pt idx="16">
                  <c:v>23</c:v>
                </c:pt>
                <c:pt idx="17">
                  <c:v>10</c:v>
                </c:pt>
                <c:pt idx="18">
                  <c:v>14</c:v>
                </c:pt>
                <c:pt idx="19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36-4AEA-A701-C0522CDFEF85}"/>
            </c:ext>
          </c:extLst>
        </c:ser>
        <c:ser>
          <c:idx val="1"/>
          <c:order val="1"/>
          <c:tx>
            <c:v>Admission Avoidance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Sheet1!$A$2:$A$22</c:f>
              <c:numCache>
                <c:formatCode>mmm\-yy</c:formatCode>
                <c:ptCount val="21"/>
                <c:pt idx="0">
                  <c:v>43252</c:v>
                </c:pt>
                <c:pt idx="1">
                  <c:v>43282</c:v>
                </c:pt>
                <c:pt idx="2">
                  <c:v>43313</c:v>
                </c:pt>
                <c:pt idx="3">
                  <c:v>43344</c:v>
                </c:pt>
                <c:pt idx="4">
                  <c:v>43374</c:v>
                </c:pt>
                <c:pt idx="5">
                  <c:v>43405</c:v>
                </c:pt>
                <c:pt idx="6">
                  <c:v>43435</c:v>
                </c:pt>
                <c:pt idx="7">
                  <c:v>43466</c:v>
                </c:pt>
                <c:pt idx="8">
                  <c:v>43497</c:v>
                </c:pt>
                <c:pt idx="9">
                  <c:v>43525</c:v>
                </c:pt>
                <c:pt idx="10">
                  <c:v>43556</c:v>
                </c:pt>
                <c:pt idx="11">
                  <c:v>43586</c:v>
                </c:pt>
                <c:pt idx="12">
                  <c:v>43617</c:v>
                </c:pt>
                <c:pt idx="13">
                  <c:v>43647</c:v>
                </c:pt>
                <c:pt idx="14">
                  <c:v>43678</c:v>
                </c:pt>
                <c:pt idx="15">
                  <c:v>43709</c:v>
                </c:pt>
                <c:pt idx="16">
                  <c:v>43739</c:v>
                </c:pt>
                <c:pt idx="17">
                  <c:v>43770</c:v>
                </c:pt>
                <c:pt idx="18">
                  <c:v>43800</c:v>
                </c:pt>
                <c:pt idx="19">
                  <c:v>43831</c:v>
                </c:pt>
                <c:pt idx="20">
                  <c:v>43862</c:v>
                </c:pt>
              </c:numCache>
            </c:numRef>
          </c:cat>
          <c:val>
            <c:numRef>
              <c:f>Sheet1!$C$2:$C$22</c:f>
              <c:numCache>
                <c:formatCode>General</c:formatCode>
                <c:ptCount val="21"/>
                <c:pt idx="6">
                  <c:v>3</c:v>
                </c:pt>
                <c:pt idx="7">
                  <c:v>5</c:v>
                </c:pt>
                <c:pt idx="8">
                  <c:v>7</c:v>
                </c:pt>
                <c:pt idx="9">
                  <c:v>11</c:v>
                </c:pt>
                <c:pt idx="10">
                  <c:v>9</c:v>
                </c:pt>
                <c:pt idx="11">
                  <c:v>14</c:v>
                </c:pt>
                <c:pt idx="12">
                  <c:v>8</c:v>
                </c:pt>
                <c:pt idx="13">
                  <c:v>13</c:v>
                </c:pt>
                <c:pt idx="14">
                  <c:v>11</c:v>
                </c:pt>
                <c:pt idx="15">
                  <c:v>11</c:v>
                </c:pt>
                <c:pt idx="16">
                  <c:v>23</c:v>
                </c:pt>
                <c:pt idx="17">
                  <c:v>22</c:v>
                </c:pt>
                <c:pt idx="18">
                  <c:v>24</c:v>
                </c:pt>
                <c:pt idx="19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E36-4AEA-A701-C0522CDFEF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10380072"/>
        <c:axId val="510381640"/>
      </c:barChart>
      <c:dateAx>
        <c:axId val="510380072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0381640"/>
        <c:crosses val="autoZero"/>
        <c:auto val="1"/>
        <c:lblOffset val="100"/>
        <c:baseTimeUnit val="months"/>
      </c:dateAx>
      <c:valAx>
        <c:axId val="510381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Number of Admissions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03800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b="1" dirty="0"/>
              <a:t>‘Alternative to Admission’</a:t>
            </a:r>
            <a:r>
              <a:rPr lang="en-GB" b="1" baseline="0" dirty="0"/>
              <a:t> referrals to H@H</a:t>
            </a:r>
          </a:p>
          <a:p>
            <a:pPr>
              <a:defRPr b="1"/>
            </a:pPr>
            <a:r>
              <a:rPr lang="en-GB" b="1" baseline="0" dirty="0"/>
              <a:t>April - October 21 </a:t>
            </a:r>
            <a:r>
              <a:rPr lang="en-GB" sz="1000" b="1" i="1" baseline="0" dirty="0"/>
              <a:t>(Pt numbers referred)</a:t>
            </a:r>
            <a:endParaRPr lang="en-GB" sz="1000" b="1" i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explosion val="15"/>
            <c:spPr>
              <a:solidFill>
                <a:schemeClr val="accent1"/>
              </a:solidFill>
              <a:ln w="19050">
                <a:solidFill>
                  <a:schemeClr val="tx2"/>
                </a:solidFill>
                <a:prstDash val="dashDot"/>
              </a:ln>
              <a:effectLst/>
            </c:spPr>
            <c:extLst>
              <c:ext xmlns:c16="http://schemas.microsoft.com/office/drawing/2014/chart" uri="{C3380CC4-5D6E-409C-BE32-E72D297353CC}">
                <c16:uniqueId val="{00000001-3030-4D57-98E3-85FE50EE51D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030-4D57-98E3-85FE50EE51D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030-4D57-98E3-85FE50EE51DA}"/>
              </c:ext>
            </c:extLst>
          </c:dPt>
          <c:dLbls>
            <c:dLbl>
              <c:idx val="0"/>
              <c:layout>
                <c:manualLayout>
                  <c:x val="-6.3452794503628229E-2"/>
                  <c:y val="0.11238221439014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3030-4D57-98E3-85FE50EE51DA}"/>
                </c:ext>
              </c:extLst>
            </c:dLbl>
            <c:dLbl>
              <c:idx val="1"/>
              <c:layout>
                <c:manualLayout>
                  <c:x val="6.2895630693222168E-4"/>
                  <c:y val="-0.186475975895230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3030-4D57-98E3-85FE50EE51DA}"/>
                </c:ext>
              </c:extLst>
            </c:dLbl>
            <c:dLbl>
              <c:idx val="2"/>
              <c:layout>
                <c:manualLayout>
                  <c:x val="6.0539408676856525E-2"/>
                  <c:y val="0.1118917905251212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3030-4D57-98E3-85FE50EE51D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Sheet1!$H$1:$J$1</c:f>
              <c:strCache>
                <c:ptCount val="3"/>
                <c:pt idx="0">
                  <c:v>Admission avoidance 102</c:v>
                </c:pt>
                <c:pt idx="1">
                  <c:v>AA G/P</c:v>
                </c:pt>
                <c:pt idx="2">
                  <c:v>AA other </c:v>
                </c:pt>
              </c:strCache>
            </c:strRef>
          </c:cat>
          <c:val>
            <c:numRef>
              <c:f>Sheet1!$H$2:$J$2</c:f>
              <c:numCache>
                <c:formatCode>General</c:formatCode>
                <c:ptCount val="3"/>
                <c:pt idx="0">
                  <c:v>40</c:v>
                </c:pt>
                <c:pt idx="1">
                  <c:v>191</c:v>
                </c:pt>
                <c:pt idx="2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030-4D57-98E3-85FE50EE51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118226030569708"/>
          <c:y val="0.89969333717449762"/>
          <c:w val="0.74087077350625286"/>
          <c:h val="5.79277957538822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1400" b="1" dirty="0"/>
              <a:t>Assessment</a:t>
            </a:r>
            <a:r>
              <a:rPr lang="en-GB" sz="1400" b="1" baseline="0" dirty="0"/>
              <a:t> o</a:t>
            </a:r>
            <a:r>
              <a:rPr lang="en-GB" sz="1400" b="1" dirty="0"/>
              <a:t>utcomes</a:t>
            </a:r>
            <a:r>
              <a:rPr lang="en-GB" sz="1400" b="1" baseline="0" dirty="0"/>
              <a:t> for 40 ward 102 ‘Alternative to Admission’  Referrals to H@H</a:t>
            </a:r>
          </a:p>
          <a:p>
            <a:pPr>
              <a:defRPr/>
            </a:pPr>
            <a:r>
              <a:rPr lang="en-GB" sz="1400" b="1" baseline="0" dirty="0"/>
              <a:t> </a:t>
            </a:r>
            <a:r>
              <a:rPr lang="en-GB" sz="1000" b="1" i="1" baseline="0" dirty="0"/>
              <a:t>(23/04/21 - 25/10/21)</a:t>
            </a:r>
            <a:endParaRPr lang="en-GB" sz="1000" b="1" i="1" dirty="0"/>
          </a:p>
        </c:rich>
      </c:tx>
      <c:layout>
        <c:manualLayout>
          <c:xMode val="edge"/>
          <c:yMode val="edge"/>
          <c:x val="0.1132915260592426"/>
          <c:y val="1.862671663191112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47786557930258716"/>
          <c:y val="0.23184364660596082"/>
          <c:w val="0.50141169853768275"/>
          <c:h val="0.79544065490397253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996-4B5C-88DD-D032B21E1BD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996-4B5C-88DD-D032B21E1BD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996-4B5C-88DD-D032B21E1BD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996-4B5C-88DD-D032B21E1BD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996-4B5C-88DD-D032B21E1BD1}"/>
              </c:ext>
            </c:extLst>
          </c:dPt>
          <c:dLbls>
            <c:dLbl>
              <c:idx val="0"/>
              <c:layout>
                <c:manualLayout>
                  <c:x val="-0.13424409448818889"/>
                  <c:y val="-0.19287040961239618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5996-4B5C-88DD-D032B21E1BD1}"/>
                </c:ext>
              </c:extLst>
            </c:dLbl>
            <c:dLbl>
              <c:idx val="1"/>
              <c:layout>
                <c:manualLayout>
                  <c:x val="0.11643100862392201"/>
                  <c:y val="2.3129530904954163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5996-4B5C-88DD-D032B21E1BD1}"/>
                </c:ext>
              </c:extLst>
            </c:dLbl>
            <c:dLbl>
              <c:idx val="2"/>
              <c:layout>
                <c:manualLayout>
                  <c:x val="7.8936820397450314E-2"/>
                  <c:y val="0.1283165666614619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5996-4B5C-88DD-D032B21E1BD1}"/>
                </c:ext>
              </c:extLst>
            </c:dLbl>
            <c:dLbl>
              <c:idx val="3"/>
              <c:layout>
                <c:manualLayout>
                  <c:x val="-2.1852268466441782E-2"/>
                  <c:y val="6.0823983404340743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5996-4B5C-88DD-D032B21E1BD1}"/>
                </c:ext>
              </c:extLst>
            </c:dLbl>
            <c:dLbl>
              <c:idx val="4"/>
              <c:layout>
                <c:manualLayout>
                  <c:x val="4.3100487439070113E-2"/>
                  <c:y val="-6.427100295182649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5996-4B5C-88DD-D032B21E1BD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Sheet1!$B$18:$B$22</c:f>
              <c:strCache>
                <c:ptCount val="5"/>
                <c:pt idx="0">
                  <c:v>Admitted to be managed by H@H</c:v>
                </c:pt>
                <c:pt idx="1">
                  <c:v>Admit to ARI</c:v>
                </c:pt>
                <c:pt idx="2">
                  <c:v>Assessed by H@H as not req</c:v>
                </c:pt>
                <c:pt idx="3">
                  <c:v>Manage by GP</c:v>
                </c:pt>
                <c:pt idx="4">
                  <c:v>Manage by CAARS</c:v>
                </c:pt>
              </c:strCache>
            </c:strRef>
          </c:cat>
          <c:val>
            <c:numRef>
              <c:f>Sheet1!$C$18:$C$22</c:f>
              <c:numCache>
                <c:formatCode>General</c:formatCode>
                <c:ptCount val="5"/>
                <c:pt idx="0">
                  <c:v>28</c:v>
                </c:pt>
                <c:pt idx="1">
                  <c:v>6</c:v>
                </c:pt>
                <c:pt idx="2">
                  <c:v>4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996-4B5C-88DD-D032B21E1B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4265335235378032E-2"/>
          <c:y val="0.20113366250182141"/>
          <c:w val="0.44767679040119979"/>
          <c:h val="0.7146535046216373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9"/>
    </mc:Choice>
    <mc:Fallback>
      <c:style val="39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GB" dirty="0"/>
              <a:t>Activity snapshot May 21 - April 22</a:t>
            </a:r>
          </a:p>
        </c:rich>
      </c:tx>
      <c:layout>
        <c:manualLayout>
          <c:xMode val="edge"/>
          <c:yMode val="edge"/>
          <c:x val="0.1845535963333913"/>
          <c:y val="3.5248034528888278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4934186450082069E-2"/>
          <c:y val="0.23657433446773424"/>
          <c:w val="0.88650603831942298"/>
          <c:h val="0.50179916982977868"/>
        </c:manualLayout>
      </c:layout>
      <c:barChart>
        <c:barDir val="col"/>
        <c:grouping val="clustered"/>
        <c:varyColors val="0"/>
        <c:ser>
          <c:idx val="0"/>
          <c:order val="0"/>
          <c:tx>
            <c:v>Patients Treated</c:v>
          </c:tx>
          <c:invertIfNegative val="0"/>
          <c:cat>
            <c:numRef>
              <c:f>Data!$A$33:$A$44</c:f>
              <c:numCache>
                <c:formatCode>mmm\-yy</c:formatCode>
                <c:ptCount val="12"/>
                <c:pt idx="0">
                  <c:v>44317</c:v>
                </c:pt>
                <c:pt idx="1">
                  <c:v>44348</c:v>
                </c:pt>
                <c:pt idx="2">
                  <c:v>44378</c:v>
                </c:pt>
                <c:pt idx="3">
                  <c:v>44409</c:v>
                </c:pt>
                <c:pt idx="4">
                  <c:v>44440</c:v>
                </c:pt>
                <c:pt idx="5">
                  <c:v>44470</c:v>
                </c:pt>
                <c:pt idx="6">
                  <c:v>44501</c:v>
                </c:pt>
                <c:pt idx="7">
                  <c:v>44531</c:v>
                </c:pt>
                <c:pt idx="8">
                  <c:v>44562</c:v>
                </c:pt>
                <c:pt idx="9">
                  <c:v>44593</c:v>
                </c:pt>
                <c:pt idx="10">
                  <c:v>44621</c:v>
                </c:pt>
                <c:pt idx="11">
                  <c:v>44652</c:v>
                </c:pt>
              </c:numCache>
            </c:numRef>
          </c:cat>
          <c:val>
            <c:numRef>
              <c:f>Data!$C$32:$C$44</c:f>
              <c:numCache>
                <c:formatCode>General</c:formatCode>
                <c:ptCount val="13"/>
                <c:pt idx="0">
                  <c:v>13</c:v>
                </c:pt>
                <c:pt idx="1">
                  <c:v>12</c:v>
                </c:pt>
                <c:pt idx="2">
                  <c:v>17</c:v>
                </c:pt>
                <c:pt idx="3">
                  <c:v>17</c:v>
                </c:pt>
                <c:pt idx="4">
                  <c:v>11</c:v>
                </c:pt>
                <c:pt idx="5">
                  <c:v>16</c:v>
                </c:pt>
                <c:pt idx="6">
                  <c:v>14</c:v>
                </c:pt>
                <c:pt idx="7">
                  <c:v>10</c:v>
                </c:pt>
                <c:pt idx="8">
                  <c:v>16</c:v>
                </c:pt>
                <c:pt idx="9">
                  <c:v>10</c:v>
                </c:pt>
                <c:pt idx="10">
                  <c:v>21</c:v>
                </c:pt>
                <c:pt idx="11">
                  <c:v>16</c:v>
                </c:pt>
                <c:pt idx="12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B5-456B-A5F2-447FBBA138B3}"/>
            </c:ext>
          </c:extLst>
        </c:ser>
        <c:ser>
          <c:idx val="1"/>
          <c:order val="1"/>
          <c:tx>
            <c:v>Bed days</c:v>
          </c:tx>
          <c:invertIfNegative val="0"/>
          <c:cat>
            <c:numRef>
              <c:f>Data!$A$33:$A$44</c:f>
              <c:numCache>
                <c:formatCode>mmm\-yy</c:formatCode>
                <c:ptCount val="12"/>
                <c:pt idx="0">
                  <c:v>44317</c:v>
                </c:pt>
                <c:pt idx="1">
                  <c:v>44348</c:v>
                </c:pt>
                <c:pt idx="2">
                  <c:v>44378</c:v>
                </c:pt>
                <c:pt idx="3">
                  <c:v>44409</c:v>
                </c:pt>
                <c:pt idx="4">
                  <c:v>44440</c:v>
                </c:pt>
                <c:pt idx="5">
                  <c:v>44470</c:v>
                </c:pt>
                <c:pt idx="6">
                  <c:v>44501</c:v>
                </c:pt>
                <c:pt idx="7">
                  <c:v>44531</c:v>
                </c:pt>
                <c:pt idx="8">
                  <c:v>44562</c:v>
                </c:pt>
                <c:pt idx="9">
                  <c:v>44593</c:v>
                </c:pt>
                <c:pt idx="10">
                  <c:v>44621</c:v>
                </c:pt>
                <c:pt idx="11">
                  <c:v>44652</c:v>
                </c:pt>
              </c:numCache>
            </c:numRef>
          </c:cat>
          <c:val>
            <c:numRef>
              <c:f>Data!$D$32:$D$44</c:f>
              <c:numCache>
                <c:formatCode>General</c:formatCode>
                <c:ptCount val="13"/>
                <c:pt idx="0">
                  <c:v>53</c:v>
                </c:pt>
                <c:pt idx="1">
                  <c:v>49</c:v>
                </c:pt>
                <c:pt idx="2">
                  <c:v>129</c:v>
                </c:pt>
                <c:pt idx="3">
                  <c:v>58</c:v>
                </c:pt>
                <c:pt idx="4">
                  <c:v>81</c:v>
                </c:pt>
                <c:pt idx="5">
                  <c:v>114</c:v>
                </c:pt>
                <c:pt idx="6">
                  <c:v>60</c:v>
                </c:pt>
                <c:pt idx="7">
                  <c:v>43</c:v>
                </c:pt>
                <c:pt idx="8">
                  <c:v>123</c:v>
                </c:pt>
                <c:pt idx="9">
                  <c:v>58</c:v>
                </c:pt>
                <c:pt idx="10">
                  <c:v>115</c:v>
                </c:pt>
                <c:pt idx="11">
                  <c:v>77</c:v>
                </c:pt>
                <c:pt idx="12">
                  <c:v>138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BB5-456B-A5F2-447FBBA138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1718656"/>
        <c:axId val="101745792"/>
      </c:barChart>
      <c:dateAx>
        <c:axId val="101718656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crossAx val="101745792"/>
        <c:crosses val="autoZero"/>
        <c:auto val="1"/>
        <c:lblOffset val="100"/>
        <c:baseTimeUnit val="months"/>
      </c:dateAx>
      <c:valAx>
        <c:axId val="10174579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017186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6.313716471173117E-2"/>
          <c:y val="0.90535085517344316"/>
          <c:w val="0.8756412345008604"/>
          <c:h val="7.7314349259322637E-2"/>
        </c:manualLayout>
      </c:layout>
      <c:overlay val="0"/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GB" sz="1600" dirty="0"/>
              <a:t>Estimated bed days per</a:t>
            </a:r>
            <a:r>
              <a:rPr lang="en-GB" sz="1600" baseline="0" dirty="0"/>
              <a:t> year/per 100,000 population</a:t>
            </a:r>
            <a:endParaRPr lang="en-GB" sz="1600" dirty="0"/>
          </a:p>
        </c:rich>
      </c:tx>
      <c:layout>
        <c:manualLayout>
          <c:xMode val="edge"/>
          <c:yMode val="edge"/>
          <c:x val="0.1691109021309764"/>
          <c:y val="3.0654534317861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2094321211836591"/>
          <c:y val="0.18387576552930884"/>
          <c:w val="0.76890217748626344"/>
          <c:h val="0.459545056867891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OPAT!$W$44</c:f>
              <c:strCache>
                <c:ptCount val="1"/>
                <c:pt idx="0">
                  <c:v>Per Year</c:v>
                </c:pt>
              </c:strCache>
            </c:strRef>
          </c:tx>
          <c:invertIfNegative val="0"/>
          <c:cat>
            <c:strRef>
              <c:f>OPAT!$U$56:$U$65</c:f>
              <c:strCache>
                <c:ptCount val="10"/>
                <c:pt idx="0">
                  <c:v>Health Board 1</c:v>
                </c:pt>
                <c:pt idx="1">
                  <c:v>HB 2</c:v>
                </c:pt>
                <c:pt idx="2">
                  <c:v>HB 3</c:v>
                </c:pt>
                <c:pt idx="3">
                  <c:v>HB 4</c:v>
                </c:pt>
                <c:pt idx="4">
                  <c:v>HB 5</c:v>
                </c:pt>
                <c:pt idx="5">
                  <c:v>HB 6</c:v>
                </c:pt>
                <c:pt idx="6">
                  <c:v>HB 7</c:v>
                </c:pt>
                <c:pt idx="7">
                  <c:v>HB 8</c:v>
                </c:pt>
                <c:pt idx="8">
                  <c:v>HB 9</c:v>
                </c:pt>
                <c:pt idx="9">
                  <c:v>Western Isles</c:v>
                </c:pt>
              </c:strCache>
            </c:strRef>
          </c:cat>
          <c:val>
            <c:numRef>
              <c:f>OPAT!$W$45:$W$54</c:f>
              <c:numCache>
                <c:formatCode>General</c:formatCode>
                <c:ptCount val="10"/>
                <c:pt idx="0">
                  <c:v>16000</c:v>
                </c:pt>
                <c:pt idx="1">
                  <c:v>13000</c:v>
                </c:pt>
                <c:pt idx="2">
                  <c:v>7200</c:v>
                </c:pt>
                <c:pt idx="3">
                  <c:v>7200</c:v>
                </c:pt>
                <c:pt idx="4">
                  <c:v>5800</c:v>
                </c:pt>
                <c:pt idx="5">
                  <c:v>5000</c:v>
                </c:pt>
                <c:pt idx="6">
                  <c:v>5000</c:v>
                </c:pt>
                <c:pt idx="7">
                  <c:v>4200</c:v>
                </c:pt>
                <c:pt idx="8">
                  <c:v>3800</c:v>
                </c:pt>
                <c:pt idx="9">
                  <c:v>852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57-4064-8C10-4C75ADCD50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40048640"/>
        <c:axId val="170306176"/>
      </c:barChart>
      <c:lineChart>
        <c:grouping val="standard"/>
        <c:varyColors val="0"/>
        <c:ser>
          <c:idx val="1"/>
          <c:order val="1"/>
          <c:tx>
            <c:strRef>
              <c:f>OPAT!$W$55</c:f>
              <c:strCache>
                <c:ptCount val="1"/>
                <c:pt idx="0">
                  <c:v>Per 100,000 population</c:v>
                </c:pt>
              </c:strCache>
            </c:strRef>
          </c:tx>
          <c:spPr>
            <a:ln>
              <a:noFill/>
            </a:ln>
          </c:spPr>
          <c:marker>
            <c:spPr>
              <a:solidFill>
                <a:srgbClr val="FF0000"/>
              </a:solidFill>
            </c:spPr>
          </c:marker>
          <c:val>
            <c:numRef>
              <c:f>OPAT!$W$56:$W$65</c:f>
              <c:numCache>
                <c:formatCode>General</c:formatCode>
                <c:ptCount val="10"/>
                <c:pt idx="0">
                  <c:v>1400</c:v>
                </c:pt>
                <c:pt idx="1">
                  <c:v>1500</c:v>
                </c:pt>
                <c:pt idx="2">
                  <c:v>2300</c:v>
                </c:pt>
                <c:pt idx="3">
                  <c:v>1200</c:v>
                </c:pt>
                <c:pt idx="4">
                  <c:v>1800</c:v>
                </c:pt>
                <c:pt idx="5">
                  <c:v>1450</c:v>
                </c:pt>
                <c:pt idx="6">
                  <c:v>1200</c:v>
                </c:pt>
                <c:pt idx="7">
                  <c:v>650</c:v>
                </c:pt>
                <c:pt idx="8">
                  <c:v>2595</c:v>
                </c:pt>
                <c:pt idx="9">
                  <c:v>4264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F57-4064-8C10-4C75ADCD50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2360704"/>
        <c:axId val="182356992"/>
      </c:lineChart>
      <c:catAx>
        <c:axId val="1400486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70306176"/>
        <c:crosses val="autoZero"/>
        <c:auto val="1"/>
        <c:lblAlgn val="ctr"/>
        <c:lblOffset val="100"/>
        <c:noMultiLvlLbl val="0"/>
      </c:catAx>
      <c:valAx>
        <c:axId val="17030617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crossAx val="140048640"/>
        <c:crosses val="autoZero"/>
        <c:crossBetween val="between"/>
      </c:valAx>
      <c:valAx>
        <c:axId val="182356992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182360704"/>
        <c:crosses val="max"/>
        <c:crossBetween val="between"/>
      </c:valAx>
      <c:catAx>
        <c:axId val="182360704"/>
        <c:scaling>
          <c:orientation val="minMax"/>
        </c:scaling>
        <c:delete val="1"/>
        <c:axPos val="b"/>
        <c:majorTickMark val="out"/>
        <c:minorTickMark val="none"/>
        <c:tickLblPos val="nextTo"/>
        <c:crossAx val="182356992"/>
        <c:crosses val="autoZero"/>
        <c:auto val="1"/>
        <c:lblAlgn val="ctr"/>
        <c:lblOffset val="100"/>
        <c:noMultiLvlLbl val="0"/>
      </c:catAx>
    </c:plotArea>
    <c:legend>
      <c:legendPos val="b"/>
      <c:layout>
        <c:manualLayout>
          <c:xMode val="edge"/>
          <c:yMode val="edge"/>
          <c:x val="0.2532540191919348"/>
          <c:y val="0.88454901470649505"/>
          <c:w val="0.48139634633146028"/>
          <c:h val="9.5676790401199863E-2"/>
        </c:manualLayout>
      </c:layout>
      <c:overlay val="0"/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GB" sz="2000" dirty="0">
                <a:solidFill>
                  <a:schemeClr val="tx1"/>
                </a:solidFill>
              </a:rPr>
              <a:t>Number</a:t>
            </a:r>
            <a:r>
              <a:rPr lang="en-GB" sz="2000" baseline="0" dirty="0">
                <a:solidFill>
                  <a:schemeClr val="tx1"/>
                </a:solidFill>
              </a:rPr>
              <a:t> of patients per month</a:t>
            </a:r>
            <a:endParaRPr lang="en-GB" sz="2000" dirty="0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6620547073791362E-2"/>
          <c:y val="0.11875731027639218"/>
          <c:w val="0.92542638535482047"/>
          <c:h val="0.72556215702196614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'REACT admissions'!$A$1:$A$109</c:f>
              <c:numCache>
                <c:formatCode>mmm\-yy</c:formatCode>
                <c:ptCount val="109"/>
                <c:pt idx="0">
                  <c:v>41395</c:v>
                </c:pt>
                <c:pt idx="1">
                  <c:v>41426</c:v>
                </c:pt>
                <c:pt idx="2">
                  <c:v>41456</c:v>
                </c:pt>
                <c:pt idx="3">
                  <c:v>41487</c:v>
                </c:pt>
                <c:pt idx="4">
                  <c:v>41518</c:v>
                </c:pt>
                <c:pt idx="5">
                  <c:v>41548</c:v>
                </c:pt>
                <c:pt idx="6">
                  <c:v>41579</c:v>
                </c:pt>
                <c:pt idx="7">
                  <c:v>41609</c:v>
                </c:pt>
                <c:pt idx="8">
                  <c:v>41640</c:v>
                </c:pt>
                <c:pt idx="9">
                  <c:v>41671</c:v>
                </c:pt>
                <c:pt idx="10">
                  <c:v>41699</c:v>
                </c:pt>
                <c:pt idx="11">
                  <c:v>41730</c:v>
                </c:pt>
                <c:pt idx="12">
                  <c:v>41760</c:v>
                </c:pt>
                <c:pt idx="13">
                  <c:v>41791</c:v>
                </c:pt>
                <c:pt idx="14">
                  <c:v>41821</c:v>
                </c:pt>
                <c:pt idx="15">
                  <c:v>41852</c:v>
                </c:pt>
                <c:pt idx="16">
                  <c:v>41883</c:v>
                </c:pt>
                <c:pt idx="17">
                  <c:v>41913</c:v>
                </c:pt>
                <c:pt idx="18">
                  <c:v>41944</c:v>
                </c:pt>
                <c:pt idx="19">
                  <c:v>41974</c:v>
                </c:pt>
                <c:pt idx="20">
                  <c:v>42005</c:v>
                </c:pt>
                <c:pt idx="21">
                  <c:v>42036</c:v>
                </c:pt>
                <c:pt idx="22">
                  <c:v>42064</c:v>
                </c:pt>
                <c:pt idx="23">
                  <c:v>42095</c:v>
                </c:pt>
                <c:pt idx="24">
                  <c:v>42125</c:v>
                </c:pt>
                <c:pt idx="25">
                  <c:v>42156</c:v>
                </c:pt>
                <c:pt idx="26">
                  <c:v>42186</c:v>
                </c:pt>
                <c:pt idx="27">
                  <c:v>42217</c:v>
                </c:pt>
                <c:pt idx="28">
                  <c:v>42248</c:v>
                </c:pt>
                <c:pt idx="29">
                  <c:v>42278</c:v>
                </c:pt>
                <c:pt idx="30">
                  <c:v>42309</c:v>
                </c:pt>
                <c:pt idx="31">
                  <c:v>42339</c:v>
                </c:pt>
                <c:pt idx="32">
                  <c:v>42370</c:v>
                </c:pt>
                <c:pt idx="33">
                  <c:v>42401</c:v>
                </c:pt>
                <c:pt idx="34">
                  <c:v>42430</c:v>
                </c:pt>
                <c:pt idx="35">
                  <c:v>42461</c:v>
                </c:pt>
                <c:pt idx="36">
                  <c:v>42491</c:v>
                </c:pt>
                <c:pt idx="37">
                  <c:v>42522</c:v>
                </c:pt>
                <c:pt idx="38">
                  <c:v>42552</c:v>
                </c:pt>
                <c:pt idx="39">
                  <c:v>42583</c:v>
                </c:pt>
                <c:pt idx="40">
                  <c:v>42614</c:v>
                </c:pt>
                <c:pt idx="41">
                  <c:v>42644</c:v>
                </c:pt>
                <c:pt idx="42">
                  <c:v>42675</c:v>
                </c:pt>
                <c:pt idx="43">
                  <c:v>42705</c:v>
                </c:pt>
                <c:pt idx="44">
                  <c:v>42736</c:v>
                </c:pt>
                <c:pt idx="45">
                  <c:v>42767</c:v>
                </c:pt>
                <c:pt idx="46">
                  <c:v>42795</c:v>
                </c:pt>
                <c:pt idx="47">
                  <c:v>42826</c:v>
                </c:pt>
                <c:pt idx="48">
                  <c:v>42856</c:v>
                </c:pt>
                <c:pt idx="49">
                  <c:v>42887</c:v>
                </c:pt>
                <c:pt idx="50">
                  <c:v>42917</c:v>
                </c:pt>
                <c:pt idx="51">
                  <c:v>42948</c:v>
                </c:pt>
                <c:pt idx="52">
                  <c:v>42979</c:v>
                </c:pt>
                <c:pt idx="53">
                  <c:v>43009</c:v>
                </c:pt>
                <c:pt idx="54">
                  <c:v>43040</c:v>
                </c:pt>
                <c:pt idx="55">
                  <c:v>43070</c:v>
                </c:pt>
                <c:pt idx="56">
                  <c:v>43101</c:v>
                </c:pt>
                <c:pt idx="57">
                  <c:v>43132</c:v>
                </c:pt>
                <c:pt idx="58">
                  <c:v>43160</c:v>
                </c:pt>
                <c:pt idx="59">
                  <c:v>43191</c:v>
                </c:pt>
                <c:pt idx="60">
                  <c:v>43221</c:v>
                </c:pt>
                <c:pt idx="61">
                  <c:v>43252</c:v>
                </c:pt>
                <c:pt idx="62">
                  <c:v>43282</c:v>
                </c:pt>
                <c:pt idx="63">
                  <c:v>43313</c:v>
                </c:pt>
                <c:pt idx="64">
                  <c:v>43344</c:v>
                </c:pt>
                <c:pt idx="65">
                  <c:v>43374</c:v>
                </c:pt>
                <c:pt idx="66">
                  <c:v>43405</c:v>
                </c:pt>
                <c:pt idx="67">
                  <c:v>43435</c:v>
                </c:pt>
                <c:pt idx="68">
                  <c:v>43466</c:v>
                </c:pt>
                <c:pt idx="69">
                  <c:v>43497</c:v>
                </c:pt>
                <c:pt idx="70">
                  <c:v>43525</c:v>
                </c:pt>
                <c:pt idx="71">
                  <c:v>43556</c:v>
                </c:pt>
                <c:pt idx="72">
                  <c:v>43586</c:v>
                </c:pt>
                <c:pt idx="73">
                  <c:v>43617</c:v>
                </c:pt>
                <c:pt idx="74">
                  <c:v>43647</c:v>
                </c:pt>
                <c:pt idx="75">
                  <c:v>43678</c:v>
                </c:pt>
                <c:pt idx="76">
                  <c:v>43709</c:v>
                </c:pt>
                <c:pt idx="77">
                  <c:v>43739</c:v>
                </c:pt>
                <c:pt idx="78">
                  <c:v>43770</c:v>
                </c:pt>
                <c:pt idx="79">
                  <c:v>43800</c:v>
                </c:pt>
                <c:pt idx="80">
                  <c:v>43831</c:v>
                </c:pt>
                <c:pt idx="81">
                  <c:v>43862</c:v>
                </c:pt>
                <c:pt idx="82">
                  <c:v>43891</c:v>
                </c:pt>
                <c:pt idx="83">
                  <c:v>43922</c:v>
                </c:pt>
                <c:pt idx="84">
                  <c:v>43952</c:v>
                </c:pt>
                <c:pt idx="85">
                  <c:v>43983</c:v>
                </c:pt>
                <c:pt idx="86">
                  <c:v>44013</c:v>
                </c:pt>
                <c:pt idx="87">
                  <c:v>44044</c:v>
                </c:pt>
                <c:pt idx="88">
                  <c:v>44075</c:v>
                </c:pt>
                <c:pt idx="89">
                  <c:v>44105</c:v>
                </c:pt>
                <c:pt idx="90">
                  <c:v>44136</c:v>
                </c:pt>
                <c:pt idx="91">
                  <c:v>44166</c:v>
                </c:pt>
                <c:pt idx="92">
                  <c:v>44197</c:v>
                </c:pt>
                <c:pt idx="93">
                  <c:v>44228</c:v>
                </c:pt>
                <c:pt idx="94">
                  <c:v>44256</c:v>
                </c:pt>
                <c:pt idx="95">
                  <c:v>44287</c:v>
                </c:pt>
                <c:pt idx="96">
                  <c:v>44317</c:v>
                </c:pt>
                <c:pt idx="97">
                  <c:v>44348</c:v>
                </c:pt>
                <c:pt idx="98">
                  <c:v>44378</c:v>
                </c:pt>
                <c:pt idx="99">
                  <c:v>44409</c:v>
                </c:pt>
                <c:pt idx="100">
                  <c:v>44440</c:v>
                </c:pt>
                <c:pt idx="101">
                  <c:v>44470</c:v>
                </c:pt>
                <c:pt idx="102">
                  <c:v>44501</c:v>
                </c:pt>
                <c:pt idx="103">
                  <c:v>44531</c:v>
                </c:pt>
                <c:pt idx="104">
                  <c:v>44562</c:v>
                </c:pt>
                <c:pt idx="105">
                  <c:v>44593</c:v>
                </c:pt>
                <c:pt idx="106">
                  <c:v>44621</c:v>
                </c:pt>
                <c:pt idx="107">
                  <c:v>44652</c:v>
                </c:pt>
                <c:pt idx="108">
                  <c:v>44682</c:v>
                </c:pt>
              </c:numCache>
            </c:numRef>
          </c:cat>
          <c:val>
            <c:numRef>
              <c:f>'REACT admissions'!$B$1:$B$109</c:f>
              <c:numCache>
                <c:formatCode>General</c:formatCode>
                <c:ptCount val="109"/>
                <c:pt idx="0">
                  <c:v>20</c:v>
                </c:pt>
                <c:pt idx="1">
                  <c:v>35</c:v>
                </c:pt>
                <c:pt idx="2">
                  <c:v>34</c:v>
                </c:pt>
                <c:pt idx="3">
                  <c:v>28</c:v>
                </c:pt>
                <c:pt idx="4">
                  <c:v>21</c:v>
                </c:pt>
                <c:pt idx="5">
                  <c:v>33</c:v>
                </c:pt>
                <c:pt idx="6">
                  <c:v>33</c:v>
                </c:pt>
                <c:pt idx="7">
                  <c:v>27</c:v>
                </c:pt>
                <c:pt idx="8">
                  <c:v>40</c:v>
                </c:pt>
                <c:pt idx="9">
                  <c:v>24</c:v>
                </c:pt>
                <c:pt idx="10">
                  <c:v>39</c:v>
                </c:pt>
                <c:pt idx="11">
                  <c:v>35</c:v>
                </c:pt>
                <c:pt idx="12">
                  <c:v>31</c:v>
                </c:pt>
                <c:pt idx="13">
                  <c:v>33</c:v>
                </c:pt>
                <c:pt idx="14">
                  <c:v>43</c:v>
                </c:pt>
                <c:pt idx="15">
                  <c:v>37</c:v>
                </c:pt>
                <c:pt idx="16">
                  <c:v>49</c:v>
                </c:pt>
                <c:pt idx="17">
                  <c:v>49</c:v>
                </c:pt>
                <c:pt idx="18">
                  <c:v>46</c:v>
                </c:pt>
                <c:pt idx="19">
                  <c:v>49</c:v>
                </c:pt>
                <c:pt idx="20">
                  <c:v>57</c:v>
                </c:pt>
                <c:pt idx="21">
                  <c:v>61</c:v>
                </c:pt>
                <c:pt idx="22">
                  <c:v>60</c:v>
                </c:pt>
                <c:pt idx="23">
                  <c:v>57</c:v>
                </c:pt>
                <c:pt idx="24">
                  <c:v>57</c:v>
                </c:pt>
                <c:pt idx="25">
                  <c:v>49</c:v>
                </c:pt>
                <c:pt idx="26">
                  <c:v>58</c:v>
                </c:pt>
                <c:pt idx="27">
                  <c:v>44</c:v>
                </c:pt>
                <c:pt idx="28">
                  <c:v>52</c:v>
                </c:pt>
                <c:pt idx="29">
                  <c:v>46</c:v>
                </c:pt>
                <c:pt idx="30">
                  <c:v>58</c:v>
                </c:pt>
                <c:pt idx="31">
                  <c:v>53</c:v>
                </c:pt>
                <c:pt idx="32">
                  <c:v>62</c:v>
                </c:pt>
                <c:pt idx="33">
                  <c:v>60</c:v>
                </c:pt>
                <c:pt idx="34">
                  <c:v>37</c:v>
                </c:pt>
                <c:pt idx="35">
                  <c:v>43</c:v>
                </c:pt>
                <c:pt idx="36">
                  <c:v>50</c:v>
                </c:pt>
                <c:pt idx="37">
                  <c:v>46</c:v>
                </c:pt>
                <c:pt idx="38">
                  <c:v>49</c:v>
                </c:pt>
                <c:pt idx="39">
                  <c:v>42</c:v>
                </c:pt>
                <c:pt idx="40">
                  <c:v>41</c:v>
                </c:pt>
                <c:pt idx="41">
                  <c:v>47</c:v>
                </c:pt>
                <c:pt idx="42">
                  <c:v>56</c:v>
                </c:pt>
                <c:pt idx="43">
                  <c:v>55</c:v>
                </c:pt>
                <c:pt idx="44">
                  <c:v>70</c:v>
                </c:pt>
                <c:pt idx="45">
                  <c:v>45</c:v>
                </c:pt>
                <c:pt idx="46">
                  <c:v>53</c:v>
                </c:pt>
                <c:pt idx="47">
                  <c:v>33</c:v>
                </c:pt>
                <c:pt idx="48">
                  <c:v>59</c:v>
                </c:pt>
                <c:pt idx="49">
                  <c:v>42</c:v>
                </c:pt>
                <c:pt idx="50">
                  <c:v>46</c:v>
                </c:pt>
                <c:pt idx="51">
                  <c:v>62</c:v>
                </c:pt>
                <c:pt idx="52">
                  <c:v>50</c:v>
                </c:pt>
                <c:pt idx="53">
                  <c:v>60</c:v>
                </c:pt>
                <c:pt idx="54">
                  <c:v>68</c:v>
                </c:pt>
                <c:pt idx="55">
                  <c:v>79</c:v>
                </c:pt>
                <c:pt idx="56">
                  <c:v>71</c:v>
                </c:pt>
                <c:pt idx="57">
                  <c:v>51</c:v>
                </c:pt>
                <c:pt idx="58">
                  <c:v>72</c:v>
                </c:pt>
                <c:pt idx="59">
                  <c:v>71</c:v>
                </c:pt>
                <c:pt idx="60">
                  <c:v>58</c:v>
                </c:pt>
                <c:pt idx="61">
                  <c:v>55</c:v>
                </c:pt>
                <c:pt idx="62">
                  <c:v>53</c:v>
                </c:pt>
                <c:pt idx="63">
                  <c:v>54</c:v>
                </c:pt>
                <c:pt idx="64">
                  <c:v>50</c:v>
                </c:pt>
                <c:pt idx="65">
                  <c:v>72</c:v>
                </c:pt>
                <c:pt idx="66">
                  <c:v>61</c:v>
                </c:pt>
                <c:pt idx="67">
                  <c:v>68</c:v>
                </c:pt>
                <c:pt idx="68">
                  <c:v>92</c:v>
                </c:pt>
                <c:pt idx="69">
                  <c:v>62</c:v>
                </c:pt>
                <c:pt idx="70">
                  <c:v>65</c:v>
                </c:pt>
                <c:pt idx="71">
                  <c:v>60</c:v>
                </c:pt>
                <c:pt idx="72">
                  <c:v>76</c:v>
                </c:pt>
                <c:pt idx="73">
                  <c:v>74</c:v>
                </c:pt>
                <c:pt idx="74">
                  <c:v>84</c:v>
                </c:pt>
                <c:pt idx="75">
                  <c:v>76</c:v>
                </c:pt>
                <c:pt idx="76">
                  <c:v>77</c:v>
                </c:pt>
                <c:pt idx="77">
                  <c:v>90</c:v>
                </c:pt>
                <c:pt idx="78">
                  <c:v>112</c:v>
                </c:pt>
                <c:pt idx="79">
                  <c:v>99</c:v>
                </c:pt>
                <c:pt idx="80">
                  <c:v>108</c:v>
                </c:pt>
                <c:pt idx="81">
                  <c:v>77</c:v>
                </c:pt>
                <c:pt idx="82">
                  <c:v>84</c:v>
                </c:pt>
                <c:pt idx="83">
                  <c:v>103</c:v>
                </c:pt>
                <c:pt idx="84">
                  <c:v>111</c:v>
                </c:pt>
                <c:pt idx="85">
                  <c:v>115</c:v>
                </c:pt>
                <c:pt idx="86">
                  <c:v>108</c:v>
                </c:pt>
                <c:pt idx="87">
                  <c:v>82</c:v>
                </c:pt>
                <c:pt idx="88">
                  <c:v>111</c:v>
                </c:pt>
                <c:pt idx="89">
                  <c:v>114</c:v>
                </c:pt>
                <c:pt idx="90">
                  <c:v>103</c:v>
                </c:pt>
                <c:pt idx="91">
                  <c:v>101</c:v>
                </c:pt>
                <c:pt idx="92">
                  <c:v>92</c:v>
                </c:pt>
                <c:pt idx="93">
                  <c:v>84</c:v>
                </c:pt>
                <c:pt idx="94">
                  <c:v>97</c:v>
                </c:pt>
                <c:pt idx="95">
                  <c:v>105</c:v>
                </c:pt>
                <c:pt idx="96">
                  <c:v>94</c:v>
                </c:pt>
                <c:pt idx="97">
                  <c:v>100</c:v>
                </c:pt>
                <c:pt idx="98">
                  <c:v>112</c:v>
                </c:pt>
                <c:pt idx="99">
                  <c:v>110</c:v>
                </c:pt>
                <c:pt idx="100">
                  <c:v>104</c:v>
                </c:pt>
                <c:pt idx="101">
                  <c:v>117</c:v>
                </c:pt>
                <c:pt idx="102">
                  <c:v>104</c:v>
                </c:pt>
                <c:pt idx="103">
                  <c:v>103</c:v>
                </c:pt>
                <c:pt idx="104">
                  <c:v>100</c:v>
                </c:pt>
                <c:pt idx="105">
                  <c:v>105</c:v>
                </c:pt>
                <c:pt idx="106">
                  <c:v>118</c:v>
                </c:pt>
                <c:pt idx="107">
                  <c:v>85</c:v>
                </c:pt>
                <c:pt idx="108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015-49BE-9A75-35CAE395C0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33223199"/>
        <c:axId val="533210303"/>
      </c:lineChart>
      <c:dateAx>
        <c:axId val="533223199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3210303"/>
        <c:crosses val="autoZero"/>
        <c:auto val="1"/>
        <c:lblOffset val="100"/>
        <c:baseTimeUnit val="months"/>
      </c:dateAx>
      <c:valAx>
        <c:axId val="5332103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32231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GB" sz="2000" dirty="0">
                <a:solidFill>
                  <a:schemeClr val="tx1"/>
                </a:solidFill>
              </a:rPr>
              <a:t>Number</a:t>
            </a:r>
            <a:r>
              <a:rPr lang="en-GB" sz="2000" baseline="0" dirty="0">
                <a:solidFill>
                  <a:schemeClr val="tx1"/>
                </a:solidFill>
              </a:rPr>
              <a:t> of patients per month</a:t>
            </a:r>
            <a:endParaRPr lang="en-GB" sz="2000" dirty="0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6620547073791362E-2"/>
          <c:y val="0.11875731027639218"/>
          <c:w val="0.92542638535482047"/>
          <c:h val="0.72556215702196614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'REACT admissions'!$A$1:$A$109</c:f>
              <c:numCache>
                <c:formatCode>mmm\-yy</c:formatCode>
                <c:ptCount val="109"/>
                <c:pt idx="0">
                  <c:v>41395</c:v>
                </c:pt>
                <c:pt idx="1">
                  <c:v>41426</c:v>
                </c:pt>
                <c:pt idx="2">
                  <c:v>41456</c:v>
                </c:pt>
                <c:pt idx="3">
                  <c:v>41487</c:v>
                </c:pt>
                <c:pt idx="4">
                  <c:v>41518</c:v>
                </c:pt>
                <c:pt idx="5">
                  <c:v>41548</c:v>
                </c:pt>
                <c:pt idx="6">
                  <c:v>41579</c:v>
                </c:pt>
                <c:pt idx="7">
                  <c:v>41609</c:v>
                </c:pt>
                <c:pt idx="8">
                  <c:v>41640</c:v>
                </c:pt>
                <c:pt idx="9">
                  <c:v>41671</c:v>
                </c:pt>
                <c:pt idx="10">
                  <c:v>41699</c:v>
                </c:pt>
                <c:pt idx="11">
                  <c:v>41730</c:v>
                </c:pt>
                <c:pt idx="12">
                  <c:v>41760</c:v>
                </c:pt>
                <c:pt idx="13">
                  <c:v>41791</c:v>
                </c:pt>
                <c:pt idx="14">
                  <c:v>41821</c:v>
                </c:pt>
                <c:pt idx="15">
                  <c:v>41852</c:v>
                </c:pt>
                <c:pt idx="16">
                  <c:v>41883</c:v>
                </c:pt>
                <c:pt idx="17">
                  <c:v>41913</c:v>
                </c:pt>
                <c:pt idx="18">
                  <c:v>41944</c:v>
                </c:pt>
                <c:pt idx="19">
                  <c:v>41974</c:v>
                </c:pt>
                <c:pt idx="20">
                  <c:v>42005</c:v>
                </c:pt>
                <c:pt idx="21">
                  <c:v>42036</c:v>
                </c:pt>
                <c:pt idx="22">
                  <c:v>42064</c:v>
                </c:pt>
                <c:pt idx="23">
                  <c:v>42095</c:v>
                </c:pt>
                <c:pt idx="24">
                  <c:v>42125</c:v>
                </c:pt>
                <c:pt idx="25">
                  <c:v>42156</c:v>
                </c:pt>
                <c:pt idx="26">
                  <c:v>42186</c:v>
                </c:pt>
                <c:pt idx="27">
                  <c:v>42217</c:v>
                </c:pt>
                <c:pt idx="28">
                  <c:v>42248</c:v>
                </c:pt>
                <c:pt idx="29">
                  <c:v>42278</c:v>
                </c:pt>
                <c:pt idx="30">
                  <c:v>42309</c:v>
                </c:pt>
                <c:pt idx="31">
                  <c:v>42339</c:v>
                </c:pt>
                <c:pt idx="32">
                  <c:v>42370</c:v>
                </c:pt>
                <c:pt idx="33">
                  <c:v>42401</c:v>
                </c:pt>
                <c:pt idx="34">
                  <c:v>42430</c:v>
                </c:pt>
                <c:pt idx="35">
                  <c:v>42461</c:v>
                </c:pt>
                <c:pt idx="36">
                  <c:v>42491</c:v>
                </c:pt>
                <c:pt idx="37">
                  <c:v>42522</c:v>
                </c:pt>
                <c:pt idx="38">
                  <c:v>42552</c:v>
                </c:pt>
                <c:pt idx="39">
                  <c:v>42583</c:v>
                </c:pt>
                <c:pt idx="40">
                  <c:v>42614</c:v>
                </c:pt>
                <c:pt idx="41">
                  <c:v>42644</c:v>
                </c:pt>
                <c:pt idx="42">
                  <c:v>42675</c:v>
                </c:pt>
                <c:pt idx="43">
                  <c:v>42705</c:v>
                </c:pt>
                <c:pt idx="44">
                  <c:v>42736</c:v>
                </c:pt>
                <c:pt idx="45">
                  <c:v>42767</c:v>
                </c:pt>
                <c:pt idx="46">
                  <c:v>42795</c:v>
                </c:pt>
                <c:pt idx="47">
                  <c:v>42826</c:v>
                </c:pt>
                <c:pt idx="48">
                  <c:v>42856</c:v>
                </c:pt>
                <c:pt idx="49">
                  <c:v>42887</c:v>
                </c:pt>
                <c:pt idx="50">
                  <c:v>42917</c:v>
                </c:pt>
                <c:pt idx="51">
                  <c:v>42948</c:v>
                </c:pt>
                <c:pt idx="52">
                  <c:v>42979</c:v>
                </c:pt>
                <c:pt idx="53">
                  <c:v>43009</c:v>
                </c:pt>
                <c:pt idx="54">
                  <c:v>43040</c:v>
                </c:pt>
                <c:pt idx="55">
                  <c:v>43070</c:v>
                </c:pt>
                <c:pt idx="56">
                  <c:v>43101</c:v>
                </c:pt>
                <c:pt idx="57">
                  <c:v>43132</c:v>
                </c:pt>
                <c:pt idx="58">
                  <c:v>43160</c:v>
                </c:pt>
                <c:pt idx="59">
                  <c:v>43191</c:v>
                </c:pt>
                <c:pt idx="60">
                  <c:v>43221</c:v>
                </c:pt>
                <c:pt idx="61">
                  <c:v>43252</c:v>
                </c:pt>
                <c:pt idx="62">
                  <c:v>43282</c:v>
                </c:pt>
                <c:pt idx="63">
                  <c:v>43313</c:v>
                </c:pt>
                <c:pt idx="64">
                  <c:v>43344</c:v>
                </c:pt>
                <c:pt idx="65">
                  <c:v>43374</c:v>
                </c:pt>
                <c:pt idx="66">
                  <c:v>43405</c:v>
                </c:pt>
                <c:pt idx="67">
                  <c:v>43435</c:v>
                </c:pt>
                <c:pt idx="68">
                  <c:v>43466</c:v>
                </c:pt>
                <c:pt idx="69">
                  <c:v>43497</c:v>
                </c:pt>
                <c:pt idx="70">
                  <c:v>43525</c:v>
                </c:pt>
                <c:pt idx="71">
                  <c:v>43556</c:v>
                </c:pt>
                <c:pt idx="72">
                  <c:v>43586</c:v>
                </c:pt>
                <c:pt idx="73">
                  <c:v>43617</c:v>
                </c:pt>
                <c:pt idx="74">
                  <c:v>43647</c:v>
                </c:pt>
                <c:pt idx="75">
                  <c:v>43678</c:v>
                </c:pt>
                <c:pt idx="76">
                  <c:v>43709</c:v>
                </c:pt>
                <c:pt idx="77">
                  <c:v>43739</c:v>
                </c:pt>
                <c:pt idx="78">
                  <c:v>43770</c:v>
                </c:pt>
                <c:pt idx="79">
                  <c:v>43800</c:v>
                </c:pt>
                <c:pt idx="80">
                  <c:v>43831</c:v>
                </c:pt>
                <c:pt idx="81">
                  <c:v>43862</c:v>
                </c:pt>
                <c:pt idx="82">
                  <c:v>43891</c:v>
                </c:pt>
                <c:pt idx="83">
                  <c:v>43922</c:v>
                </c:pt>
                <c:pt idx="84">
                  <c:v>43952</c:v>
                </c:pt>
                <c:pt idx="85">
                  <c:v>43983</c:v>
                </c:pt>
                <c:pt idx="86">
                  <c:v>44013</c:v>
                </c:pt>
                <c:pt idx="87">
                  <c:v>44044</c:v>
                </c:pt>
                <c:pt idx="88">
                  <c:v>44075</c:v>
                </c:pt>
                <c:pt idx="89">
                  <c:v>44105</c:v>
                </c:pt>
                <c:pt idx="90">
                  <c:v>44136</c:v>
                </c:pt>
                <c:pt idx="91">
                  <c:v>44166</c:v>
                </c:pt>
                <c:pt idx="92">
                  <c:v>44197</c:v>
                </c:pt>
                <c:pt idx="93">
                  <c:v>44228</c:v>
                </c:pt>
                <c:pt idx="94">
                  <c:v>44256</c:v>
                </c:pt>
                <c:pt idx="95">
                  <c:v>44287</c:v>
                </c:pt>
                <c:pt idx="96">
                  <c:v>44317</c:v>
                </c:pt>
                <c:pt idx="97">
                  <c:v>44348</c:v>
                </c:pt>
                <c:pt idx="98">
                  <c:v>44378</c:v>
                </c:pt>
                <c:pt idx="99">
                  <c:v>44409</c:v>
                </c:pt>
                <c:pt idx="100">
                  <c:v>44440</c:v>
                </c:pt>
                <c:pt idx="101">
                  <c:v>44470</c:v>
                </c:pt>
                <c:pt idx="102">
                  <c:v>44501</c:v>
                </c:pt>
                <c:pt idx="103">
                  <c:v>44531</c:v>
                </c:pt>
                <c:pt idx="104">
                  <c:v>44562</c:v>
                </c:pt>
                <c:pt idx="105">
                  <c:v>44593</c:v>
                </c:pt>
                <c:pt idx="106">
                  <c:v>44621</c:v>
                </c:pt>
                <c:pt idx="107">
                  <c:v>44652</c:v>
                </c:pt>
                <c:pt idx="108">
                  <c:v>44682</c:v>
                </c:pt>
              </c:numCache>
            </c:numRef>
          </c:cat>
          <c:val>
            <c:numRef>
              <c:f>'REACT admissions'!$B$1:$B$109</c:f>
              <c:numCache>
                <c:formatCode>General</c:formatCode>
                <c:ptCount val="109"/>
                <c:pt idx="0">
                  <c:v>20</c:v>
                </c:pt>
                <c:pt idx="1">
                  <c:v>35</c:v>
                </c:pt>
                <c:pt idx="2">
                  <c:v>34</c:v>
                </c:pt>
                <c:pt idx="3">
                  <c:v>28</c:v>
                </c:pt>
                <c:pt idx="4">
                  <c:v>21</c:v>
                </c:pt>
                <c:pt idx="5">
                  <c:v>33</c:v>
                </c:pt>
                <c:pt idx="6">
                  <c:v>33</c:v>
                </c:pt>
                <c:pt idx="7">
                  <c:v>27</c:v>
                </c:pt>
                <c:pt idx="8">
                  <c:v>40</c:v>
                </c:pt>
                <c:pt idx="9">
                  <c:v>24</c:v>
                </c:pt>
                <c:pt idx="10">
                  <c:v>39</c:v>
                </c:pt>
                <c:pt idx="11">
                  <c:v>35</c:v>
                </c:pt>
                <c:pt idx="12">
                  <c:v>31</c:v>
                </c:pt>
                <c:pt idx="13">
                  <c:v>33</c:v>
                </c:pt>
                <c:pt idx="14">
                  <c:v>43</c:v>
                </c:pt>
                <c:pt idx="15">
                  <c:v>37</c:v>
                </c:pt>
                <c:pt idx="16">
                  <c:v>49</c:v>
                </c:pt>
                <c:pt idx="17">
                  <c:v>49</c:v>
                </c:pt>
                <c:pt idx="18">
                  <c:v>46</c:v>
                </c:pt>
                <c:pt idx="19">
                  <c:v>49</c:v>
                </c:pt>
                <c:pt idx="20">
                  <c:v>57</c:v>
                </c:pt>
                <c:pt idx="21">
                  <c:v>61</c:v>
                </c:pt>
                <c:pt idx="22">
                  <c:v>60</c:v>
                </c:pt>
                <c:pt idx="23">
                  <c:v>57</c:v>
                </c:pt>
                <c:pt idx="24">
                  <c:v>57</c:v>
                </c:pt>
                <c:pt idx="25">
                  <c:v>49</c:v>
                </c:pt>
                <c:pt idx="26">
                  <c:v>58</c:v>
                </c:pt>
                <c:pt idx="27">
                  <c:v>44</c:v>
                </c:pt>
                <c:pt idx="28">
                  <c:v>52</c:v>
                </c:pt>
                <c:pt idx="29">
                  <c:v>46</c:v>
                </c:pt>
                <c:pt idx="30">
                  <c:v>58</c:v>
                </c:pt>
                <c:pt idx="31">
                  <c:v>53</c:v>
                </c:pt>
                <c:pt idx="32">
                  <c:v>62</c:v>
                </c:pt>
                <c:pt idx="33">
                  <c:v>60</c:v>
                </c:pt>
                <c:pt idx="34">
                  <c:v>37</c:v>
                </c:pt>
                <c:pt idx="35">
                  <c:v>43</c:v>
                </c:pt>
                <c:pt idx="36">
                  <c:v>50</c:v>
                </c:pt>
                <c:pt idx="37">
                  <c:v>46</c:v>
                </c:pt>
                <c:pt idx="38">
                  <c:v>49</c:v>
                </c:pt>
                <c:pt idx="39">
                  <c:v>42</c:v>
                </c:pt>
                <c:pt idx="40">
                  <c:v>41</c:v>
                </c:pt>
                <c:pt idx="41">
                  <c:v>47</c:v>
                </c:pt>
                <c:pt idx="42">
                  <c:v>56</c:v>
                </c:pt>
                <c:pt idx="43">
                  <c:v>55</c:v>
                </c:pt>
                <c:pt idx="44">
                  <c:v>70</c:v>
                </c:pt>
                <c:pt idx="45">
                  <c:v>45</c:v>
                </c:pt>
                <c:pt idx="46">
                  <c:v>53</c:v>
                </c:pt>
                <c:pt idx="47">
                  <c:v>33</c:v>
                </c:pt>
                <c:pt idx="48">
                  <c:v>59</c:v>
                </c:pt>
                <c:pt idx="49">
                  <c:v>42</c:v>
                </c:pt>
                <c:pt idx="50">
                  <c:v>46</c:v>
                </c:pt>
                <c:pt idx="51">
                  <c:v>62</c:v>
                </c:pt>
                <c:pt idx="52">
                  <c:v>50</c:v>
                </c:pt>
                <c:pt idx="53">
                  <c:v>60</c:v>
                </c:pt>
                <c:pt idx="54">
                  <c:v>68</c:v>
                </c:pt>
                <c:pt idx="55">
                  <c:v>79</c:v>
                </c:pt>
                <c:pt idx="56">
                  <c:v>71</c:v>
                </c:pt>
                <c:pt idx="57">
                  <c:v>51</c:v>
                </c:pt>
                <c:pt idx="58">
                  <c:v>72</c:v>
                </c:pt>
                <c:pt idx="59">
                  <c:v>71</c:v>
                </c:pt>
                <c:pt idx="60">
                  <c:v>58</c:v>
                </c:pt>
                <c:pt idx="61">
                  <c:v>55</c:v>
                </c:pt>
                <c:pt idx="62">
                  <c:v>53</c:v>
                </c:pt>
                <c:pt idx="63">
                  <c:v>54</c:v>
                </c:pt>
                <c:pt idx="64">
                  <c:v>50</c:v>
                </c:pt>
                <c:pt idx="65">
                  <c:v>72</c:v>
                </c:pt>
                <c:pt idx="66">
                  <c:v>61</c:v>
                </c:pt>
                <c:pt idx="67">
                  <c:v>68</c:v>
                </c:pt>
                <c:pt idx="68">
                  <c:v>92</c:v>
                </c:pt>
                <c:pt idx="69">
                  <c:v>62</c:v>
                </c:pt>
                <c:pt idx="70">
                  <c:v>65</c:v>
                </c:pt>
                <c:pt idx="71">
                  <c:v>60</c:v>
                </c:pt>
                <c:pt idx="72">
                  <c:v>76</c:v>
                </c:pt>
                <c:pt idx="73">
                  <c:v>74</c:v>
                </c:pt>
                <c:pt idx="74">
                  <c:v>84</c:v>
                </c:pt>
                <c:pt idx="75">
                  <c:v>76</c:v>
                </c:pt>
                <c:pt idx="76">
                  <c:v>77</c:v>
                </c:pt>
                <c:pt idx="77">
                  <c:v>90</c:v>
                </c:pt>
                <c:pt idx="78">
                  <c:v>112</c:v>
                </c:pt>
                <c:pt idx="79">
                  <c:v>99</c:v>
                </c:pt>
                <c:pt idx="80">
                  <c:v>108</c:v>
                </c:pt>
                <c:pt idx="81">
                  <c:v>77</c:v>
                </c:pt>
                <c:pt idx="82">
                  <c:v>84</c:v>
                </c:pt>
                <c:pt idx="83">
                  <c:v>103</c:v>
                </c:pt>
                <c:pt idx="84">
                  <c:v>111</c:v>
                </c:pt>
                <c:pt idx="85">
                  <c:v>115</c:v>
                </c:pt>
                <c:pt idx="86">
                  <c:v>108</c:v>
                </c:pt>
                <c:pt idx="87">
                  <c:v>82</c:v>
                </c:pt>
                <c:pt idx="88">
                  <c:v>111</c:v>
                </c:pt>
                <c:pt idx="89">
                  <c:v>114</c:v>
                </c:pt>
                <c:pt idx="90">
                  <c:v>103</c:v>
                </c:pt>
                <c:pt idx="91">
                  <c:v>101</c:v>
                </c:pt>
                <c:pt idx="92">
                  <c:v>92</c:v>
                </c:pt>
                <c:pt idx="93">
                  <c:v>84</c:v>
                </c:pt>
                <c:pt idx="94">
                  <c:v>97</c:v>
                </c:pt>
                <c:pt idx="95">
                  <c:v>105</c:v>
                </c:pt>
                <c:pt idx="96">
                  <c:v>94</c:v>
                </c:pt>
                <c:pt idx="97">
                  <c:v>100</c:v>
                </c:pt>
                <c:pt idx="98">
                  <c:v>112</c:v>
                </c:pt>
                <c:pt idx="99">
                  <c:v>110</c:v>
                </c:pt>
                <c:pt idx="100">
                  <c:v>104</c:v>
                </c:pt>
                <c:pt idx="101">
                  <c:v>117</c:v>
                </c:pt>
                <c:pt idx="102">
                  <c:v>104</c:v>
                </c:pt>
                <c:pt idx="103">
                  <c:v>103</c:v>
                </c:pt>
                <c:pt idx="104">
                  <c:v>100</c:v>
                </c:pt>
                <c:pt idx="105">
                  <c:v>105</c:v>
                </c:pt>
                <c:pt idx="106">
                  <c:v>118</c:v>
                </c:pt>
                <c:pt idx="107">
                  <c:v>85</c:v>
                </c:pt>
                <c:pt idx="108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1E7-4CBE-BD83-1004D077FF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33223199"/>
        <c:axId val="533210303"/>
      </c:lineChart>
      <c:dateAx>
        <c:axId val="533223199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3210303"/>
        <c:crosses val="autoZero"/>
        <c:auto val="1"/>
        <c:lblOffset val="100"/>
        <c:baseTimeUnit val="months"/>
      </c:dateAx>
      <c:valAx>
        <c:axId val="5332103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32231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0.08309</cdr:x>
      <cdr:y>0.87795</cdr:y>
    </cdr:from>
    <cdr:to>
      <cdr:x>0.55074</cdr:x>
      <cdr:y>0.97203</cdr:y>
    </cdr:to>
    <cdr:sp macro="" textlink="">
      <cdr:nvSpPr>
        <cdr:cNvPr id="2" name="Oval 1"/>
        <cdr:cNvSpPr/>
      </cdr:nvSpPr>
      <cdr:spPr>
        <a:xfrm xmlns:a="http://schemas.openxmlformats.org/drawingml/2006/main">
          <a:off x="430530" y="3946526"/>
          <a:ext cx="2423160" cy="422911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0.47857</cdr:x>
      <cdr:y>0.65699</cdr:y>
    </cdr:from>
    <cdr:to>
      <cdr:x>0.55893</cdr:x>
      <cdr:y>0.78628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552700" y="2371726"/>
          <a:ext cx="428625" cy="4667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GB" sz="1100"/>
        </a:p>
      </cdr:txBody>
    </cdr:sp>
  </cdr:relSizeAnchor>
  <cdr:relSizeAnchor xmlns:cdr="http://schemas.openxmlformats.org/drawingml/2006/chartDrawing">
    <cdr:from>
      <cdr:x>0.38036</cdr:x>
      <cdr:y>0.62005</cdr:y>
    </cdr:from>
    <cdr:to>
      <cdr:x>0.50179</cdr:x>
      <cdr:y>0.84697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52360BFE-D705-4145-954A-65B1F1154DA9}"/>
            </a:ext>
          </a:extLst>
        </cdr:cNvPr>
        <cdr:cNvCxnSpPr/>
      </cdr:nvCxnSpPr>
      <cdr:spPr>
        <a:xfrm xmlns:a="http://schemas.openxmlformats.org/drawingml/2006/main" flipH="1">
          <a:off x="2028825" y="2238376"/>
          <a:ext cx="647700" cy="81915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0.29643</cdr:x>
      <cdr:y>0.83905</cdr:y>
    </cdr:from>
    <cdr:to>
      <cdr:x>0.57857</cdr:x>
      <cdr:y>0.99208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581150" y="3028951"/>
          <a:ext cx="1504950" cy="5524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l"/>
          <a:r>
            <a:rPr lang="en-GB" sz="900" b="1" i="1">
              <a:solidFill>
                <a:srgbClr val="FF0000"/>
              </a:solidFill>
            </a:rPr>
            <a:t>5 % </a:t>
          </a:r>
          <a:r>
            <a:rPr lang="en-GB" sz="900" b="1" i="1" baseline="0">
              <a:solidFill>
                <a:srgbClr val="FF0000"/>
              </a:solidFill>
            </a:rPr>
            <a:t> admission to ARI </a:t>
          </a:r>
        </a:p>
        <a:p xmlns:a="http://schemas.openxmlformats.org/drawingml/2006/main">
          <a:pPr algn="l"/>
          <a:r>
            <a:rPr lang="en-GB" sz="900" b="1" i="1" baseline="0">
              <a:solidFill>
                <a:srgbClr val="FF0000"/>
              </a:solidFill>
            </a:rPr>
            <a:t>arose</a:t>
          </a:r>
          <a:r>
            <a:rPr lang="en-GB" sz="900" b="1" i="1">
              <a:solidFill>
                <a:srgbClr val="FF0000"/>
              </a:solidFill>
            </a:rPr>
            <a:t> from no</a:t>
          </a:r>
          <a:r>
            <a:rPr lang="en-GB" sz="900" b="1" i="1" baseline="0">
              <a:solidFill>
                <a:srgbClr val="FF0000"/>
              </a:solidFill>
            </a:rPr>
            <a:t> </a:t>
          </a:r>
          <a:r>
            <a:rPr lang="en-GB" sz="900" b="1" i="1">
              <a:solidFill>
                <a:srgbClr val="FF0000"/>
              </a:solidFill>
            </a:rPr>
            <a:t>capacity to</a:t>
          </a:r>
          <a:r>
            <a:rPr lang="en-GB" sz="900" b="1" i="1" baseline="0">
              <a:solidFill>
                <a:srgbClr val="FF0000"/>
              </a:solidFill>
            </a:rPr>
            <a:t> </a:t>
          </a:r>
        </a:p>
        <a:p xmlns:a="http://schemas.openxmlformats.org/drawingml/2006/main">
          <a:pPr algn="l"/>
          <a:r>
            <a:rPr lang="en-GB" sz="900" b="1" i="1" baseline="0">
              <a:solidFill>
                <a:srgbClr val="FF0000"/>
              </a:solidFill>
            </a:rPr>
            <a:t>admit to H@H</a:t>
          </a:r>
          <a:endParaRPr lang="en-GB" sz="900" b="1" i="1">
            <a:solidFill>
              <a:srgbClr val="FF0000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We have seen significant growth of the model particularly since the guiding principles were published in 202.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As you can see this chart displays data on the total number of patients that are treated by H@H services </a:t>
            </a:r>
            <a:r>
              <a:rPr lang="en-GB" dirty="0" err="1"/>
              <a:t>inScotland</a:t>
            </a:r>
            <a:r>
              <a:rPr lang="en-GB" dirty="0"/>
              <a:t>. This data is reported to the </a:t>
            </a:r>
            <a:r>
              <a:rPr lang="en-GB" dirty="0" err="1"/>
              <a:t>ihub</a:t>
            </a:r>
            <a:r>
              <a:rPr lang="en-GB" dirty="0"/>
              <a:t> as part the national quality improvement programme.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Using this data, we can see that even </a:t>
            </a:r>
            <a:r>
              <a:rPr lang="en-GB" dirty="0" err="1"/>
              <a:t>durin</a:t>
            </a:r>
            <a:r>
              <a:rPr lang="en-GB" dirty="0"/>
              <a:t> a 6 month period, we experienced a near 30% increase in the number of patients receiving treatment from a H@H service, meaning that those patients are able to access acute level care whilst remaining in their home. </a:t>
            </a:r>
            <a:endParaRPr dirty="0"/>
          </a:p>
        </p:txBody>
      </p:sp>
      <p:sp>
        <p:nvSpPr>
          <p:cNvPr id="188" name="Google Shape;18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Using the same data source, we can also see the number of occupied bed days that are delivered by H@H services.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As H@H is a meaningful alternative to hospital inpatient stay, its important to consider how these bed days would have been delivered if it weren’t for these services delivering acute care in the community. </a:t>
            </a:r>
            <a:endParaRPr dirty="0"/>
          </a:p>
        </p:txBody>
      </p:sp>
      <p:sp>
        <p:nvSpPr>
          <p:cNvPr id="194" name="Google Shape;19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The </a:t>
            </a:r>
            <a:r>
              <a:rPr lang="en-GB" dirty="0" err="1"/>
              <a:t>ihub</a:t>
            </a:r>
            <a:r>
              <a:rPr lang="en-GB" dirty="0"/>
              <a:t> is delivering a programme to support the development and growth of the H@H model.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Since 2020 we have been working with boards and HSCPs to support them to design new H@H services and optimise the delivery of existing ones.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In 2 years, we have seen the total number of boards with a service increase from 3 to 10,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As well as the increase in patient numbers treated, we are also seeing an increase in the geographical spread.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We are working with national partners to address the conditions and infrastructure needed for H@H to develop, This includes work in workforce such a developing a competency framework with NHS Education for Scotland.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We have built on the experience and lessons learned from established services to create a H@H implementation toolkit, which is available on the </a:t>
            </a:r>
            <a:r>
              <a:rPr lang="en-GB" dirty="0" err="1"/>
              <a:t>Ihub</a:t>
            </a:r>
            <a:r>
              <a:rPr lang="en-GB" dirty="0"/>
              <a:t> website, and we have a thriving community for H@H in Scotland, with over 40 members, and we hold regular networking sessions bringing teams together, case studies, podcasts</a:t>
            </a:r>
            <a:endParaRPr dirty="0"/>
          </a:p>
        </p:txBody>
      </p:sp>
      <p:sp>
        <p:nvSpPr>
          <p:cNvPr id="200" name="Google Shape;20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Acknowledge that there are significant challenges to developing sustaining and expanding H@H </a:t>
            </a:r>
            <a:r>
              <a:rPr lang="en-GB" dirty="0" err="1"/>
              <a:t>sevices</a:t>
            </a:r>
            <a:r>
              <a:rPr lang="en-GB" dirty="0"/>
              <a:t>, some of which are represented on the slides.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Wider H&amp;SC SYSTEM – H@H sits within the wider health and social care system, and therefore needs to have effective pathways, and strong relationships to ensure a positive experience for patients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Culture: H@H is an innovative way of delivering acute care, and like any change, there is a variation on how ready people are to realise it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Workforce: The skill set needed for members of the H@H team make it a truly multidisciplinary environment, however it can present challenges when trying to recruit and expand.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Geography: As H@H enables people to remain in their own home, it is unlike having a ward of people in one place. This can present logistical challenges for the team, but also means the capacity of a H@H team is dynamic, and adapts to the type of patient and location.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As part of this session, we </a:t>
            </a:r>
            <a:r>
              <a:rPr lang="en-GB" dirty="0" err="1"/>
              <a:t>wil</a:t>
            </a:r>
            <a:r>
              <a:rPr lang="en-GB" dirty="0"/>
              <a:t> hear form a selection of services about how they are addressing these challenges, to show that with creative thinking, its possible to deliver acute care in the community.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Each service we will hear from today meets the national definition for H@H in Scotland, and it importantly aligned to its local </a:t>
            </a:r>
            <a:r>
              <a:rPr lang="en-GB" dirty="0" err="1"/>
              <a:t>contect</a:t>
            </a:r>
            <a:r>
              <a:rPr lang="en-GB" dirty="0"/>
              <a:t>, and the specific challenges that brings. </a:t>
            </a:r>
            <a:endParaRPr dirty="0"/>
          </a:p>
        </p:txBody>
      </p:sp>
      <p:sp>
        <p:nvSpPr>
          <p:cNvPr id="213" name="Google Shape;21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461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Belinda: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Thank everyone for registering for this fully booked session and their interest in the H@H work. 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Introduce the session aims:</a:t>
            </a:r>
            <a:endParaRPr/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have tried to give as much time as possible to the local teams to celebrate their successes and share their experience. </a:t>
            </a:r>
            <a:endParaRPr/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There will be an opportunity at the end to ask any questions</a:t>
            </a:r>
            <a:endParaRPr/>
          </a:p>
          <a:p>
            <a:pPr marL="628650" lvl="1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are keen to connect with as many people as possible, so if you are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0" name="Google Shape;410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West Lothian mixture of urban and rural communities. Population 184k.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Our demographic is ageing at a faster rate than the Scotland average, our over 75s are projected to more than double over the next 20 years.</a:t>
            </a:r>
            <a:endParaRPr/>
          </a:p>
        </p:txBody>
      </p:sp>
      <p:sp>
        <p:nvSpPr>
          <p:cNvPr id="411" name="Google Shape;411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6" name="Google Shape;426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We had an existing Intermediate Care Team providing rehab in the community.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 2013 with funding from SG Change Fund, we added a H@H component to the team with medical and nursing input.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We started seeing 20-30 patients a month, and over the years the service has grown – we now see over100 a month with ALOS 3.1 days.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Our current staffing model reflects professional development within the team – we grow our own ANPs from our Band 5 nurses. We have 2 Clinical Fellows each year who have then gone on to become GPs or geriatricians.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AHP support now comes from whenever we need it from our Rapid Response team – we are co-located in the same Hub and they join our huddles.</a:t>
            </a:r>
            <a:endParaRPr/>
          </a:p>
        </p:txBody>
      </p:sp>
      <p:sp>
        <p:nvSpPr>
          <p:cNvPr id="427" name="Google Shape;427;p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39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6" name="Google Shape;436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Changing mindsets – through data. Share our work and outcomes with wider world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BGS poster showcasing our ACP work with Care homes</a:t>
            </a:r>
            <a:endParaRPr/>
          </a:p>
        </p:txBody>
      </p:sp>
      <p:sp>
        <p:nvSpPr>
          <p:cNvPr id="437" name="Google Shape;437;p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40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Belinda: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We will be tweeting throughout the session. Feel free to join us by ‘@’ing us and using the event hashtag</a:t>
            </a:r>
            <a:endParaRPr/>
          </a:p>
        </p:txBody>
      </p:sp>
      <p:sp>
        <p:nvSpPr>
          <p:cNvPr id="141" name="Google Shape;14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3" name="Google Shape;453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Challenge scale, spread &amp; sustainability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Overcome by lots of joint working, flexibility, saying YES to everything and working out how later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Good skill mix within team – recruit from different backgrounds, prof development and team support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Open culture – every week there are visiting students, doctors/nurses/AHPs from other units/wards</a:t>
            </a:r>
            <a:endParaRPr/>
          </a:p>
        </p:txBody>
      </p:sp>
      <p:sp>
        <p:nvSpPr>
          <p:cNvPr id="454" name="Google Shape;454;p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0" name="Google Shape;520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We had an existing Intermediate Care Team providing rehab in the community.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 2013 with funding from SG Change Fund, we added a H@H component to the team with medical and nursing input.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We started seeing 20-30 patients a month, and over the years the service has grown – we now see over100 a month with ALOS 3.1 days.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Our current staffing model reflects professional development within the team – we grow our own ANPs from our Band 5 nurses. We have 2 Clinical Fellows each year who have then gone on to become GPs or geriatricians.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AHP support now comes from whenever we need it from our Rapid Response team – we are co-located in the same Hub and they join our huddles.</a:t>
            </a:r>
            <a:endParaRPr/>
          </a:p>
        </p:txBody>
      </p:sp>
      <p:sp>
        <p:nvSpPr>
          <p:cNvPr id="521" name="Google Shape;521;p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42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9" name="Google Shape;529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Feedback to referrers through newsletters, increase awareness and profile of our service</a:t>
            </a:r>
            <a:endParaRPr/>
          </a:p>
        </p:txBody>
      </p:sp>
      <p:sp>
        <p:nvSpPr>
          <p:cNvPr id="530" name="Google Shape;530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7" name="Google Shape;547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46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4" name="Google Shape;554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47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Belinda</a:t>
            </a:r>
            <a:endParaRPr/>
          </a:p>
        </p:txBody>
      </p:sp>
      <p:sp>
        <p:nvSpPr>
          <p:cNvPr id="150" name="Google Shape;15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7" name="Google Shape;15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Belinda: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Set the context for how H@H sits in the wider H&amp;SC system in Scotland.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Scottish Government committed to seeing the H@H model spread throughout Scotland. Part of efforts to redesign urgent care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Not about bolting on a new service but is about changing how we think about delivering care.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Nathan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The definition of H@H is on the slide – this definition ensures a common understanding of the purpose of a H@H service, and importantly, how it differ to other community based services</a:t>
            </a:r>
            <a:endParaRPr dirty="0"/>
          </a:p>
        </p:txBody>
      </p:sp>
      <p:sp>
        <p:nvSpPr>
          <p:cNvPr id="165" name="Google Shape;165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The definition was published in 2020 by the </a:t>
            </a:r>
            <a:r>
              <a:rPr lang="en-GB" dirty="0" err="1"/>
              <a:t>ihub</a:t>
            </a:r>
            <a:r>
              <a:rPr lang="en-GB" dirty="0"/>
              <a:t> in the guiding principles for service development. These guiding principles provide a framework to support the development of the model throughout Scotland, and include the core elements of a H@H service that are required to meet the national definition, listed on the slide</a:t>
            </a:r>
            <a:endParaRPr dirty="0"/>
          </a:p>
        </p:txBody>
      </p:sp>
      <p:sp>
        <p:nvSpPr>
          <p:cNvPr id="171" name="Google Shape;17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" name="Google Shape;17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For a relatively new service model, its important to consider the evidence base, and in the guiding principles you will find a review of the evidence relating to H@H.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A review of the evidence found a number of key positive factors to H@H that provide assurance when looking to spread the model throughout Scotland.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The review has been refreshed to include the outcomes of a UK study which included some of the H@H services currently being delivered in Scotland.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9" name="Google Shape;17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47" descr="nhs_ppt_widescreen_v2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96" y="0"/>
            <a:ext cx="1218590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47"/>
          <p:cNvSpPr txBox="1">
            <a:spLocks noGrp="1"/>
          </p:cNvSpPr>
          <p:nvPr>
            <p:ph type="title"/>
          </p:nvPr>
        </p:nvSpPr>
        <p:spPr>
          <a:xfrm>
            <a:off x="736411" y="234678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" name="Google Shape;18;p47" descr="nhs_ppt_widescreen_v2.jpg"/>
          <p:cNvPicPr preferRelativeResize="0"/>
          <p:nvPr/>
        </p:nvPicPr>
        <p:blipFill rotWithShape="1">
          <a:blip r:embed="rId2">
            <a:alphaModFix/>
          </a:blip>
          <a:srcRect l="74456" t="57139" b="21430"/>
          <a:stretch/>
        </p:blipFill>
        <p:spPr>
          <a:xfrm>
            <a:off x="8956110" y="5248403"/>
            <a:ext cx="3112718" cy="1469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14385" y="5789896"/>
            <a:ext cx="1739902" cy="656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5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5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4" name="Google Shape;74;p5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5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6" name="Google Shape;76;p5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6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6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92" name="Google Shape;92;p6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3" name="Google Shape;93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6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6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99" name="Google Shape;99;p6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0" name="Google Shape;100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6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6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64" descr="nhs_ppt_normal_v2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8449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64"/>
          <p:cNvSpPr txBox="1">
            <a:spLocks noGrp="1"/>
          </p:cNvSpPr>
          <p:nvPr>
            <p:ph type="title"/>
          </p:nvPr>
        </p:nvSpPr>
        <p:spPr>
          <a:xfrm>
            <a:off x="736410" y="236265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8" name="Google Shape;118;p64" descr="nhs_ppt_normal_v2.jpg"/>
          <p:cNvPicPr preferRelativeResize="0"/>
          <p:nvPr/>
        </p:nvPicPr>
        <p:blipFill rotWithShape="1">
          <a:blip r:embed="rId2">
            <a:alphaModFix/>
          </a:blip>
          <a:srcRect l="57727" t="58611" b="20695"/>
          <a:stretch/>
        </p:blipFill>
        <p:spPr>
          <a:xfrm>
            <a:off x="6815015" y="5276851"/>
            <a:ext cx="5150651" cy="141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50400" y="5789898"/>
            <a:ext cx="2141418" cy="656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2" name="Google Shape;122;p65"/>
          <p:cNvSpPr txBox="1">
            <a:spLocks noGrp="1"/>
          </p:cNvSpPr>
          <p:nvPr>
            <p:ph type="title"/>
          </p:nvPr>
        </p:nvSpPr>
        <p:spPr>
          <a:xfrm>
            <a:off x="422400" y="420840"/>
            <a:ext cx="11318400" cy="500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67"/>
              <a:buFont typeface="Calibri"/>
              <a:buNone/>
              <a:defRPr sz="4267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65"/>
          <p:cNvSpPr>
            <a:spLocks noGrp="1"/>
          </p:cNvSpPr>
          <p:nvPr>
            <p:ph type="pic" idx="2"/>
          </p:nvPr>
        </p:nvSpPr>
        <p:spPr>
          <a:xfrm>
            <a:off x="6985001" y="1689100"/>
            <a:ext cx="4770967" cy="4521200"/>
          </a:xfrm>
          <a:prstGeom prst="rect">
            <a:avLst/>
          </a:prstGeom>
          <a:noFill/>
          <a:ln>
            <a:noFill/>
          </a:ln>
        </p:spPr>
      </p:sp>
      <p:sp>
        <p:nvSpPr>
          <p:cNvPr id="124" name="Google Shape;124;p65"/>
          <p:cNvSpPr txBox="1">
            <a:spLocks noGrp="1"/>
          </p:cNvSpPr>
          <p:nvPr>
            <p:ph type="body" idx="1"/>
          </p:nvPr>
        </p:nvSpPr>
        <p:spPr>
          <a:xfrm>
            <a:off x="422401" y="1689100"/>
            <a:ext cx="6067300" cy="45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800"/>
              <a:buChar char="•"/>
              <a:defRPr>
                <a:solidFill>
                  <a:schemeClr val="dk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Char char="•"/>
              <a:defRPr>
                <a:solidFill>
                  <a:schemeClr val="dk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000"/>
              <a:buChar char="•"/>
              <a:defRPr>
                <a:solidFill>
                  <a:schemeClr val="dk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>
                <a:solidFill>
                  <a:schemeClr val="dk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5" name="Google Shape;125;p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6800" y="1154420"/>
            <a:ext cx="11328000" cy="795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48" descr="nhs_ppt_widescreen2_v2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8590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4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7" name="Google Shape;27;p48"/>
          <p:cNvSpPr/>
          <p:nvPr/>
        </p:nvSpPr>
        <p:spPr>
          <a:xfrm>
            <a:off x="9619989" y="5323562"/>
            <a:ext cx="2455101" cy="134028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" name="Google Shape;28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97258" y="5782098"/>
            <a:ext cx="1819659" cy="664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bg>
      <p:bgPr>
        <a:solidFill>
          <a:schemeClr val="lt1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5" y="856"/>
            <a:ext cx="12188951" cy="68562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6" name="Google Shape;46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5" name="Google Shape;55;p54" descr="nhs_ppt_normal2_v2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8449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54"/>
          <p:cNvSpPr/>
          <p:nvPr/>
        </p:nvSpPr>
        <p:spPr>
          <a:xfrm>
            <a:off x="8972061" y="5537200"/>
            <a:ext cx="3063631" cy="116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" name="Google Shape;57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50401" y="5785244"/>
            <a:ext cx="2239580" cy="664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5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7" name="Google Shape;37;p4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hub.scot/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"/>
          <p:cNvSpPr txBox="1">
            <a:spLocks noGrp="1"/>
          </p:cNvSpPr>
          <p:nvPr>
            <p:ph type="title"/>
          </p:nvPr>
        </p:nvSpPr>
        <p:spPr>
          <a:xfrm>
            <a:off x="3349868" y="2188519"/>
            <a:ext cx="7866973" cy="2946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GB" sz="4000" dirty="0"/>
              <a:t>Hospital at Home - Innovating Acute Care in the Community</a:t>
            </a:r>
            <a:endParaRPr sz="4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9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456"/>
              </a:buClr>
              <a:buSzPts val="4800"/>
              <a:buFont typeface="Calibri"/>
              <a:buNone/>
            </a:pPr>
            <a:r>
              <a:rPr lang="en-GB" sz="4800">
                <a:solidFill>
                  <a:srgbClr val="565456"/>
                </a:solidFill>
                <a:latin typeface="Calibri"/>
                <a:ea typeface="Calibri"/>
                <a:cs typeface="Calibri"/>
                <a:sym typeface="Calibri"/>
              </a:rPr>
              <a:t>Impact of Hospital at Home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1" name="Google Shape;191;p9"/>
          <p:cNvPicPr preferRelativeResize="0"/>
          <p:nvPr/>
        </p:nvPicPr>
        <p:blipFill rotWithShape="1">
          <a:blip r:embed="rId3">
            <a:alphaModFix/>
          </a:blip>
          <a:srcRect l="780" t="1199" r="946" b="1209"/>
          <a:stretch/>
        </p:blipFill>
        <p:spPr>
          <a:xfrm>
            <a:off x="1643004" y="1583765"/>
            <a:ext cx="7824543" cy="4793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0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456"/>
              </a:buClr>
              <a:buSzPts val="4800"/>
              <a:buFont typeface="Calibri"/>
              <a:buNone/>
            </a:pPr>
            <a:r>
              <a:rPr lang="en-GB" sz="4800">
                <a:solidFill>
                  <a:srgbClr val="565456"/>
                </a:solidFill>
                <a:latin typeface="Calibri"/>
                <a:ea typeface="Calibri"/>
                <a:cs typeface="Calibri"/>
                <a:sym typeface="Calibri"/>
              </a:rPr>
              <a:t>Impact of Hospital at Home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7" name="Google Shape;197;p10"/>
          <p:cNvPicPr preferRelativeResize="0"/>
          <p:nvPr/>
        </p:nvPicPr>
        <p:blipFill rotWithShape="1">
          <a:blip r:embed="rId3">
            <a:alphaModFix/>
          </a:blip>
          <a:srcRect l="784" t="1464" r="726" b="1380"/>
          <a:stretch/>
        </p:blipFill>
        <p:spPr>
          <a:xfrm>
            <a:off x="584709" y="1690690"/>
            <a:ext cx="9194242" cy="4732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1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456"/>
              </a:buClr>
              <a:buSzPts val="4800"/>
              <a:buFont typeface="Calibri"/>
              <a:buNone/>
            </a:pPr>
            <a:r>
              <a:rPr lang="en-GB" sz="4800">
                <a:solidFill>
                  <a:srgbClr val="565456"/>
                </a:solidFill>
                <a:latin typeface="Calibri"/>
                <a:ea typeface="Calibri"/>
                <a:cs typeface="Calibri"/>
                <a:sym typeface="Calibri"/>
              </a:rPr>
              <a:t>Spreading the Hospital at Home model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11"/>
          <p:cNvSpPr txBox="1">
            <a:spLocks noGrp="1"/>
          </p:cNvSpPr>
          <p:nvPr>
            <p:ph type="body" idx="1"/>
          </p:nvPr>
        </p:nvSpPr>
        <p:spPr>
          <a:xfrm>
            <a:off x="4147670" y="2144434"/>
            <a:ext cx="7703671" cy="3834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457189" lvl="0" indent="-457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456"/>
              </a:buClr>
              <a:buSzPct val="100000"/>
              <a:buFont typeface="Arial"/>
              <a:buChar char="•"/>
            </a:pPr>
            <a:r>
              <a:rPr lang="en-GB" sz="2667">
                <a:solidFill>
                  <a:srgbClr val="565456"/>
                </a:solidFill>
              </a:rPr>
              <a:t>Quality improvement support to NHS boards and health and social care partnerships</a:t>
            </a:r>
            <a:endParaRPr/>
          </a:p>
          <a:p>
            <a:pPr marL="457189" lvl="0" indent="-457250" algn="l" rtl="0">
              <a:lnSpc>
                <a:spcPct val="100000"/>
              </a:lnSpc>
              <a:spcBef>
                <a:spcPts val="1093"/>
              </a:spcBef>
              <a:spcAft>
                <a:spcPts val="0"/>
              </a:spcAft>
              <a:buClr>
                <a:srgbClr val="565456"/>
              </a:buClr>
              <a:buSzPct val="100000"/>
              <a:buFont typeface="Arial"/>
              <a:buChar char="•"/>
            </a:pPr>
            <a:r>
              <a:rPr lang="en-GB" sz="2667">
                <a:solidFill>
                  <a:srgbClr val="565456"/>
                </a:solidFill>
              </a:rPr>
              <a:t>Working with national partners to address national challenges such as workforce, training and technology</a:t>
            </a:r>
            <a:endParaRPr/>
          </a:p>
          <a:p>
            <a:pPr marL="457189" lvl="0" indent="-457250" algn="l" rtl="0">
              <a:lnSpc>
                <a:spcPct val="100000"/>
              </a:lnSpc>
              <a:spcBef>
                <a:spcPts val="1093"/>
              </a:spcBef>
              <a:spcAft>
                <a:spcPts val="0"/>
              </a:spcAft>
              <a:buClr>
                <a:srgbClr val="565456"/>
              </a:buClr>
              <a:buSzPct val="100000"/>
              <a:buFont typeface="Arial"/>
              <a:buChar char="•"/>
            </a:pPr>
            <a:r>
              <a:rPr lang="en-GB" sz="2667">
                <a:solidFill>
                  <a:srgbClr val="565456"/>
                </a:solidFill>
              </a:rPr>
              <a:t>Learning system</a:t>
            </a:r>
            <a:endParaRPr/>
          </a:p>
          <a:p>
            <a:pPr marL="990575" lvl="1" indent="-380991" algn="l" rtl="0">
              <a:lnSpc>
                <a:spcPct val="100000"/>
              </a:lnSpc>
              <a:spcBef>
                <a:spcPts val="995"/>
              </a:spcBef>
              <a:spcAft>
                <a:spcPts val="0"/>
              </a:spcAft>
              <a:buClr>
                <a:srgbClr val="565456"/>
              </a:buClr>
              <a:buSzPct val="100000"/>
              <a:buFont typeface="Arial"/>
              <a:buChar char="–"/>
            </a:pPr>
            <a:r>
              <a:rPr lang="en-GB" sz="2133">
                <a:solidFill>
                  <a:srgbClr val="565456"/>
                </a:solidFill>
              </a:rPr>
              <a:t>Peer to peer support</a:t>
            </a:r>
            <a:endParaRPr/>
          </a:p>
          <a:p>
            <a:pPr marL="990575" lvl="1" indent="-380991" algn="l" rtl="0">
              <a:lnSpc>
                <a:spcPct val="100000"/>
              </a:lnSpc>
              <a:spcBef>
                <a:spcPts val="995"/>
              </a:spcBef>
              <a:spcAft>
                <a:spcPts val="0"/>
              </a:spcAft>
              <a:buClr>
                <a:srgbClr val="565456"/>
              </a:buClr>
              <a:buSzPct val="100000"/>
              <a:buFont typeface="Arial"/>
              <a:buChar char="–"/>
            </a:pPr>
            <a:r>
              <a:rPr lang="en-GB" sz="2133">
                <a:solidFill>
                  <a:srgbClr val="565456"/>
                </a:solidFill>
              </a:rPr>
              <a:t>Knowledge exchange</a:t>
            </a:r>
            <a:endParaRPr/>
          </a:p>
          <a:p>
            <a:pPr marL="990575" lvl="1" indent="-380991" algn="l" rtl="0">
              <a:lnSpc>
                <a:spcPct val="100000"/>
              </a:lnSpc>
              <a:spcBef>
                <a:spcPts val="995"/>
              </a:spcBef>
              <a:spcAft>
                <a:spcPts val="0"/>
              </a:spcAft>
              <a:buClr>
                <a:srgbClr val="565456"/>
              </a:buClr>
              <a:buSzPct val="100000"/>
              <a:buFont typeface="Arial"/>
              <a:buChar char="–"/>
            </a:pPr>
            <a:r>
              <a:rPr lang="en-GB" sz="2133">
                <a:solidFill>
                  <a:srgbClr val="565456"/>
                </a:solidFill>
              </a:rPr>
              <a:t>National Hospital at Home community</a:t>
            </a:r>
            <a:endParaRPr/>
          </a:p>
          <a:p>
            <a:pPr marL="457189" lvl="0" indent="-457250" algn="l" rtl="0">
              <a:lnSpc>
                <a:spcPct val="100000"/>
              </a:lnSpc>
              <a:spcBef>
                <a:spcPts val="1093"/>
              </a:spcBef>
              <a:spcAft>
                <a:spcPts val="0"/>
              </a:spcAft>
              <a:buClr>
                <a:srgbClr val="565456"/>
              </a:buClr>
              <a:buSzPct val="100000"/>
              <a:buFont typeface="Arial"/>
              <a:buChar char="•"/>
            </a:pPr>
            <a:r>
              <a:rPr lang="en-GB" sz="2667">
                <a:solidFill>
                  <a:srgbClr val="565456"/>
                </a:solidFill>
              </a:rPr>
              <a:t>Implementation toolkit</a:t>
            </a:r>
            <a:endParaRPr sz="2667">
              <a:solidFill>
                <a:srgbClr val="565456"/>
              </a:solidFill>
            </a:endParaRPr>
          </a:p>
        </p:txBody>
      </p:sp>
      <p:pic>
        <p:nvPicPr>
          <p:cNvPr id="204" name="Google Shape;20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3185" y="1690690"/>
            <a:ext cx="2629894" cy="47415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456"/>
              </a:buClr>
              <a:buSzPts val="4400"/>
              <a:buFont typeface="Calibri"/>
              <a:buNone/>
            </a:pPr>
            <a:r>
              <a:rPr lang="en-GB">
                <a:solidFill>
                  <a:srgbClr val="565456"/>
                </a:solidFill>
                <a:latin typeface="Calibri"/>
                <a:ea typeface="Calibri"/>
                <a:cs typeface="Calibri"/>
                <a:sym typeface="Calibri"/>
              </a:rPr>
              <a:t>Challenges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12"/>
          <p:cNvSpPr txBox="1">
            <a:spLocks noGrp="1"/>
          </p:cNvSpPr>
          <p:nvPr>
            <p:ph type="body" idx="1"/>
          </p:nvPr>
        </p:nvSpPr>
        <p:spPr>
          <a:xfrm>
            <a:off x="838200" y="1915273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456"/>
              </a:buClr>
              <a:buSzPts val="3200"/>
              <a:buChar char="•"/>
            </a:pPr>
            <a:r>
              <a:rPr lang="en-GB" sz="3200">
                <a:solidFill>
                  <a:srgbClr val="565456"/>
                </a:solidFill>
              </a:rPr>
              <a:t>Changing mind-sets and culture</a:t>
            </a:r>
            <a:endParaRPr/>
          </a:p>
          <a:p>
            <a:pPr marL="342900" lvl="0" indent="-139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>
              <a:solidFill>
                <a:srgbClr val="565456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456"/>
              </a:buClr>
              <a:buSzPts val="3200"/>
              <a:buChar char="•"/>
            </a:pPr>
            <a:r>
              <a:rPr lang="en-GB" sz="3200">
                <a:solidFill>
                  <a:srgbClr val="565456"/>
                </a:solidFill>
              </a:rPr>
              <a:t>Workforce</a:t>
            </a:r>
            <a:endParaRPr/>
          </a:p>
          <a:p>
            <a:pPr marL="342900" lvl="0" indent="-139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>
              <a:solidFill>
                <a:srgbClr val="565456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456"/>
              </a:buClr>
              <a:buSzPts val="3200"/>
              <a:buChar char="•"/>
            </a:pPr>
            <a:r>
              <a:rPr lang="en-GB" sz="3200">
                <a:solidFill>
                  <a:srgbClr val="565456"/>
                </a:solidFill>
              </a:rPr>
              <a:t>Geography</a:t>
            </a:r>
            <a:endParaRPr/>
          </a:p>
          <a:p>
            <a:pPr marL="342900" lvl="0" indent="-139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>
              <a:solidFill>
                <a:srgbClr val="565456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456"/>
              </a:buClr>
              <a:buSzPts val="3200"/>
              <a:buChar char="•"/>
            </a:pPr>
            <a:r>
              <a:rPr lang="en-GB" sz="3200">
                <a:solidFill>
                  <a:srgbClr val="565456"/>
                </a:solidFill>
              </a:rPr>
              <a:t>Funding</a:t>
            </a:r>
            <a:endParaRPr/>
          </a:p>
          <a:p>
            <a:pPr marL="342900" lvl="0" indent="-139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 b="1">
              <a:solidFill>
                <a:srgbClr val="565456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3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456"/>
              </a:buClr>
              <a:buSzPts val="4400"/>
              <a:buFont typeface="Calibri"/>
              <a:buNone/>
            </a:pPr>
            <a:r>
              <a:rPr lang="en-GB">
                <a:solidFill>
                  <a:srgbClr val="565456"/>
                </a:solidFill>
                <a:latin typeface="Calibri"/>
                <a:ea typeface="Calibri"/>
                <a:cs typeface="Calibri"/>
                <a:sym typeface="Calibri"/>
              </a:rPr>
              <a:t>Challenges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6" name="Google Shape;21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58893" y="1553231"/>
            <a:ext cx="7317981" cy="48786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4"/>
          <p:cNvSpPr txBox="1">
            <a:spLocks noGrp="1"/>
          </p:cNvSpPr>
          <p:nvPr>
            <p:ph type="body" idx="1"/>
          </p:nvPr>
        </p:nvSpPr>
        <p:spPr>
          <a:xfrm>
            <a:off x="838200" y="1996095"/>
            <a:ext cx="10515600" cy="1282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456"/>
              </a:buClr>
              <a:buSzPts val="4800"/>
              <a:buNone/>
            </a:pPr>
            <a:r>
              <a:rPr lang="en-GB" sz="4800" b="1">
                <a:solidFill>
                  <a:srgbClr val="565456"/>
                </a:solidFill>
              </a:rPr>
              <a:t>Aberdeen City HSCP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456"/>
              </a:buClr>
              <a:buSzPts val="4800"/>
              <a:buNone/>
            </a:pPr>
            <a:r>
              <a:rPr lang="en-GB" sz="4800">
                <a:solidFill>
                  <a:srgbClr val="565456"/>
                </a:solidFill>
              </a:rPr>
              <a:t>Hospital at Home (H@H)</a:t>
            </a:r>
            <a:endParaRPr sz="4400">
              <a:solidFill>
                <a:srgbClr val="565456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/>
          </a:p>
        </p:txBody>
      </p:sp>
      <p:sp>
        <p:nvSpPr>
          <p:cNvPr id="222" name="Google Shape;222;p14"/>
          <p:cNvSpPr txBox="1"/>
          <p:nvPr/>
        </p:nvSpPr>
        <p:spPr>
          <a:xfrm>
            <a:off x="838200" y="4271682"/>
            <a:ext cx="808018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rgbClr val="565456"/>
                </a:solidFill>
                <a:latin typeface="Calibri"/>
                <a:ea typeface="Calibri"/>
                <a:cs typeface="Calibri"/>
                <a:sym typeface="Calibri"/>
              </a:rPr>
              <a:t>Denise Johnson, Deputy Lead Nurse, ACHSCP</a:t>
            </a:r>
            <a:endParaRPr sz="3200">
              <a:solidFill>
                <a:srgbClr val="56545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5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456"/>
              </a:buClr>
              <a:buSzPts val="4400"/>
              <a:buFont typeface="Calibri"/>
              <a:buNone/>
            </a:pPr>
            <a:r>
              <a:rPr lang="en-GB">
                <a:solidFill>
                  <a:srgbClr val="565456"/>
                </a:solidFill>
                <a:latin typeface="Calibri"/>
                <a:ea typeface="Calibri"/>
                <a:cs typeface="Calibri"/>
                <a:sym typeface="Calibri"/>
              </a:rPr>
              <a:t>H@H in Aberdeen City HSCP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15"/>
          <p:cNvSpPr txBox="1">
            <a:spLocks noGrp="1"/>
          </p:cNvSpPr>
          <p:nvPr>
            <p:ph type="body" idx="1"/>
          </p:nvPr>
        </p:nvSpPr>
        <p:spPr>
          <a:xfrm>
            <a:off x="838200" y="1735979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456"/>
              </a:buClr>
              <a:buSzPts val="3200"/>
              <a:buChar char="•"/>
            </a:pPr>
            <a:r>
              <a:rPr lang="en-GB" sz="3200" dirty="0">
                <a:solidFill>
                  <a:srgbClr val="565456"/>
                </a:solidFill>
              </a:rPr>
              <a:t>Established as key team in the Frailty Pathway</a:t>
            </a:r>
            <a:endParaRPr dirty="0"/>
          </a:p>
          <a:p>
            <a:pPr marL="342900" lvl="0" indent="-139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 dirty="0">
              <a:solidFill>
                <a:srgbClr val="565456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456"/>
              </a:buClr>
              <a:buSzPts val="3200"/>
              <a:buChar char="•"/>
            </a:pPr>
            <a:r>
              <a:rPr lang="en-GB" sz="3200" dirty="0">
                <a:solidFill>
                  <a:srgbClr val="565456"/>
                </a:solidFill>
              </a:rPr>
              <a:t>Multi-professional team</a:t>
            </a:r>
            <a:endParaRPr sz="3200" dirty="0">
              <a:solidFill>
                <a:srgbClr val="565456"/>
              </a:solidFill>
            </a:endParaRPr>
          </a:p>
          <a:p>
            <a:pPr marL="342900" lvl="0" indent="-139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 dirty="0">
              <a:solidFill>
                <a:srgbClr val="565456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456"/>
              </a:buClr>
              <a:buSzPts val="3200"/>
              <a:buChar char="•"/>
            </a:pPr>
            <a:r>
              <a:rPr lang="en-GB" sz="3200" dirty="0">
                <a:solidFill>
                  <a:srgbClr val="565456"/>
                </a:solidFill>
              </a:rPr>
              <a:t>New and developing pathways – clinical/referral routes</a:t>
            </a:r>
            <a:endParaRPr sz="3200" dirty="0">
              <a:solidFill>
                <a:srgbClr val="565456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456"/>
              </a:buClr>
              <a:buSzPts val="3200"/>
              <a:buNone/>
            </a:pPr>
            <a:endParaRPr dirty="0"/>
          </a:p>
          <a:p>
            <a:pPr marL="342900" lvl="0" indent="-139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 b="1" dirty="0">
              <a:solidFill>
                <a:srgbClr val="565456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456"/>
              </a:buClr>
              <a:buSzPct val="100000"/>
              <a:buFont typeface="Calibri"/>
              <a:buNone/>
            </a:pPr>
            <a:r>
              <a:rPr lang="en-GB" sz="4800">
                <a:solidFill>
                  <a:srgbClr val="565456"/>
                </a:solidFill>
                <a:latin typeface="Calibri"/>
                <a:ea typeface="Calibri"/>
                <a:cs typeface="Calibri"/>
                <a:sym typeface="Calibri"/>
              </a:rPr>
              <a:t>Aberdeen City HSCP H@H model </a:t>
            </a:r>
            <a:br>
              <a:rPr lang="en-GB" sz="4800">
                <a:solidFill>
                  <a:srgbClr val="565456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4800">
                <a:solidFill>
                  <a:srgbClr val="565456"/>
                </a:solidFill>
                <a:latin typeface="Calibri"/>
                <a:ea typeface="Calibri"/>
                <a:cs typeface="Calibri"/>
                <a:sym typeface="Calibri"/>
              </a:rPr>
              <a:t>Frailty Pathway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4" name="Google Shape;234;p16"/>
          <p:cNvGrpSpPr/>
          <p:nvPr/>
        </p:nvGrpSpPr>
        <p:grpSpPr>
          <a:xfrm>
            <a:off x="4243823" y="1833424"/>
            <a:ext cx="3704351" cy="4122570"/>
            <a:chOff x="1198322" y="1449"/>
            <a:chExt cx="3704351" cy="4122570"/>
          </a:xfrm>
        </p:grpSpPr>
        <p:sp>
          <p:nvSpPr>
            <p:cNvPr id="235" name="Google Shape;235;p16"/>
            <p:cNvSpPr/>
            <p:nvPr/>
          </p:nvSpPr>
          <p:spPr>
            <a:xfrm>
              <a:off x="1453651" y="465887"/>
              <a:ext cx="3193694" cy="3193694"/>
            </a:xfrm>
            <a:prstGeom prst="blockArc">
              <a:avLst>
                <a:gd name="adj1" fmla="val 12600000"/>
                <a:gd name="adj2" fmla="val 16200000"/>
                <a:gd name="adj3" fmla="val 4513"/>
              </a:avLst>
            </a:prstGeom>
            <a:solidFill>
              <a:srgbClr val="A2BF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6"/>
            <p:cNvSpPr/>
            <p:nvPr/>
          </p:nvSpPr>
          <p:spPr>
            <a:xfrm>
              <a:off x="1453651" y="465887"/>
              <a:ext cx="3193694" cy="3193694"/>
            </a:xfrm>
            <a:prstGeom prst="blockArc">
              <a:avLst>
                <a:gd name="adj1" fmla="val 9000000"/>
                <a:gd name="adj2" fmla="val 12600000"/>
                <a:gd name="adj3" fmla="val 4513"/>
              </a:avLst>
            </a:prstGeom>
            <a:solidFill>
              <a:srgbClr val="92B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6"/>
            <p:cNvSpPr/>
            <p:nvPr/>
          </p:nvSpPr>
          <p:spPr>
            <a:xfrm>
              <a:off x="1453651" y="465887"/>
              <a:ext cx="3193694" cy="3193694"/>
            </a:xfrm>
            <a:prstGeom prst="blockArc">
              <a:avLst>
                <a:gd name="adj1" fmla="val 5400000"/>
                <a:gd name="adj2" fmla="val 9000000"/>
                <a:gd name="adj3" fmla="val 4513"/>
              </a:avLst>
            </a:prstGeom>
            <a:solidFill>
              <a:srgbClr val="83AC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6"/>
            <p:cNvSpPr/>
            <p:nvPr/>
          </p:nvSpPr>
          <p:spPr>
            <a:xfrm>
              <a:off x="1453651" y="465887"/>
              <a:ext cx="3193694" cy="3193694"/>
            </a:xfrm>
            <a:prstGeom prst="blockArc">
              <a:avLst>
                <a:gd name="adj1" fmla="val 1800000"/>
                <a:gd name="adj2" fmla="val 5400000"/>
                <a:gd name="adj3" fmla="val 4513"/>
              </a:avLst>
            </a:prstGeom>
            <a:solidFill>
              <a:srgbClr val="73A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6"/>
            <p:cNvSpPr/>
            <p:nvPr/>
          </p:nvSpPr>
          <p:spPr>
            <a:xfrm>
              <a:off x="1453651" y="465887"/>
              <a:ext cx="3193694" cy="3193694"/>
            </a:xfrm>
            <a:prstGeom prst="blockArc">
              <a:avLst>
                <a:gd name="adj1" fmla="val 19800000"/>
                <a:gd name="adj2" fmla="val 1800000"/>
                <a:gd name="adj3" fmla="val 4513"/>
              </a:avLst>
            </a:prstGeom>
            <a:solidFill>
              <a:srgbClr val="649A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6"/>
            <p:cNvSpPr/>
            <p:nvPr/>
          </p:nvSpPr>
          <p:spPr>
            <a:xfrm>
              <a:off x="1453651" y="465887"/>
              <a:ext cx="3193694" cy="3193694"/>
            </a:xfrm>
            <a:prstGeom prst="blockArc">
              <a:avLst>
                <a:gd name="adj1" fmla="val 16200000"/>
                <a:gd name="adj2" fmla="val 19800000"/>
                <a:gd name="adj3" fmla="val 4513"/>
              </a:avLst>
            </a:prstGeom>
            <a:solidFill>
              <a:srgbClr val="5593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6"/>
            <p:cNvSpPr/>
            <p:nvPr/>
          </p:nvSpPr>
          <p:spPr>
            <a:xfrm>
              <a:off x="2335537" y="1347774"/>
              <a:ext cx="1429921" cy="1429921"/>
            </a:xfrm>
            <a:prstGeom prst="ellipse">
              <a:avLst/>
            </a:prstGeom>
            <a:solidFill>
              <a:srgbClr val="528CBE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6"/>
            <p:cNvSpPr txBox="1"/>
            <p:nvPr/>
          </p:nvSpPr>
          <p:spPr>
            <a:xfrm>
              <a:off x="2544944" y="1557181"/>
              <a:ext cx="1011107" cy="10111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575" tIns="21575" rIns="21575" bIns="21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Patient receiving Hospital @ Home</a:t>
              </a:r>
              <a:endParaRPr/>
            </a:p>
          </p:txBody>
        </p:sp>
        <p:sp>
          <p:nvSpPr>
            <p:cNvPr id="243" name="Google Shape;243;p16"/>
            <p:cNvSpPr/>
            <p:nvPr/>
          </p:nvSpPr>
          <p:spPr>
            <a:xfrm>
              <a:off x="2550026" y="1449"/>
              <a:ext cx="1000944" cy="1000944"/>
            </a:xfrm>
            <a:prstGeom prst="ellipse">
              <a:avLst/>
            </a:prstGeom>
            <a:solidFill>
              <a:srgbClr val="528CBE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6"/>
            <p:cNvSpPr txBox="1"/>
            <p:nvPr/>
          </p:nvSpPr>
          <p:spPr>
            <a:xfrm>
              <a:off x="2696611" y="148034"/>
              <a:ext cx="707774" cy="707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25" tIns="15225" rIns="15225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Nursing ANP / NP / HCSW</a:t>
              </a:r>
              <a:endParaRPr/>
            </a:p>
          </p:txBody>
        </p:sp>
        <p:sp>
          <p:nvSpPr>
            <p:cNvPr id="245" name="Google Shape;245;p16"/>
            <p:cNvSpPr/>
            <p:nvPr/>
          </p:nvSpPr>
          <p:spPr>
            <a:xfrm>
              <a:off x="3901729" y="781856"/>
              <a:ext cx="1000944" cy="1000944"/>
            </a:xfrm>
            <a:prstGeom prst="ellipse">
              <a:avLst/>
            </a:prstGeom>
            <a:solidFill>
              <a:srgbClr val="6195C6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6"/>
            <p:cNvSpPr txBox="1"/>
            <p:nvPr/>
          </p:nvSpPr>
          <p:spPr>
            <a:xfrm>
              <a:off x="4048314" y="928441"/>
              <a:ext cx="707774" cy="707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25" tIns="15225" rIns="15225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AHPs – OT/PT/ Pharm / SLT</a:t>
              </a:r>
              <a:endParaRPr/>
            </a:p>
          </p:txBody>
        </p:sp>
        <p:sp>
          <p:nvSpPr>
            <p:cNvPr id="247" name="Google Shape;247;p16"/>
            <p:cNvSpPr/>
            <p:nvPr/>
          </p:nvSpPr>
          <p:spPr>
            <a:xfrm>
              <a:off x="3901729" y="2342669"/>
              <a:ext cx="1000944" cy="1000944"/>
            </a:xfrm>
            <a:prstGeom prst="ellipse">
              <a:avLst/>
            </a:prstGeom>
            <a:solidFill>
              <a:srgbClr val="719ECD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6"/>
            <p:cNvSpPr txBox="1"/>
            <p:nvPr/>
          </p:nvSpPr>
          <p:spPr>
            <a:xfrm>
              <a:off x="4048314" y="2489254"/>
              <a:ext cx="707774" cy="707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25" tIns="15225" rIns="15225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GP / Acute</a:t>
              </a:r>
              <a:endParaRPr/>
            </a:p>
          </p:txBody>
        </p:sp>
        <p:sp>
          <p:nvSpPr>
            <p:cNvPr id="249" name="Google Shape;249;p16"/>
            <p:cNvSpPr/>
            <p:nvPr/>
          </p:nvSpPr>
          <p:spPr>
            <a:xfrm>
              <a:off x="2550026" y="3123075"/>
              <a:ext cx="1000944" cy="1000944"/>
            </a:xfrm>
            <a:prstGeom prst="ellipse">
              <a:avLst/>
            </a:prstGeom>
            <a:solidFill>
              <a:srgbClr val="82A9D3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6"/>
            <p:cNvSpPr txBox="1"/>
            <p:nvPr/>
          </p:nvSpPr>
          <p:spPr>
            <a:xfrm>
              <a:off x="2696611" y="3269660"/>
              <a:ext cx="707774" cy="707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25" tIns="15225" rIns="15225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Admin</a:t>
              </a:r>
              <a:endParaRPr/>
            </a:p>
          </p:txBody>
        </p:sp>
        <p:sp>
          <p:nvSpPr>
            <p:cNvPr id="251" name="Google Shape;251;p16"/>
            <p:cNvSpPr/>
            <p:nvPr/>
          </p:nvSpPr>
          <p:spPr>
            <a:xfrm>
              <a:off x="1198322" y="2342669"/>
              <a:ext cx="1000944" cy="1000944"/>
            </a:xfrm>
            <a:prstGeom prst="ellipse">
              <a:avLst/>
            </a:prstGeom>
            <a:solidFill>
              <a:srgbClr val="92B4DA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6"/>
            <p:cNvSpPr txBox="1"/>
            <p:nvPr/>
          </p:nvSpPr>
          <p:spPr>
            <a:xfrm>
              <a:off x="1344907" y="2489254"/>
              <a:ext cx="707774" cy="707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25" tIns="15225" rIns="15225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Consultant / Medical staff</a:t>
              </a:r>
              <a:endParaRPr/>
            </a:p>
          </p:txBody>
        </p:sp>
        <p:sp>
          <p:nvSpPr>
            <p:cNvPr id="253" name="Google Shape;253;p16"/>
            <p:cNvSpPr/>
            <p:nvPr/>
          </p:nvSpPr>
          <p:spPr>
            <a:xfrm>
              <a:off x="1198322" y="781856"/>
              <a:ext cx="1000944" cy="1000944"/>
            </a:xfrm>
            <a:prstGeom prst="ellipse">
              <a:avLst/>
            </a:prstGeom>
            <a:solidFill>
              <a:srgbClr val="A3BFE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6"/>
            <p:cNvSpPr txBox="1"/>
            <p:nvPr/>
          </p:nvSpPr>
          <p:spPr>
            <a:xfrm>
              <a:off x="1344907" y="928441"/>
              <a:ext cx="707774" cy="707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25" tIns="15225" rIns="15225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OOHs</a:t>
              </a:r>
              <a:endParaRPr/>
            </a:p>
          </p:txBody>
        </p:sp>
      </p:grpSp>
      <p:sp>
        <p:nvSpPr>
          <p:cNvPr id="255" name="Google Shape;255;p16"/>
          <p:cNvSpPr/>
          <p:nvPr/>
        </p:nvSpPr>
        <p:spPr>
          <a:xfrm>
            <a:off x="683891" y="2481178"/>
            <a:ext cx="2719518" cy="2216101"/>
          </a:xfrm>
          <a:prstGeom prst="rightArrow">
            <a:avLst>
              <a:gd name="adj1" fmla="val 50000"/>
              <a:gd name="adj2" fmla="val 47984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Alternative to Admission Referrals - GP Referrals / 102 ARI</a:t>
            </a:r>
            <a:endParaRPr/>
          </a:p>
        </p:txBody>
      </p:sp>
      <p:sp>
        <p:nvSpPr>
          <p:cNvPr id="256" name="Google Shape;256;p16"/>
          <p:cNvSpPr/>
          <p:nvPr/>
        </p:nvSpPr>
        <p:spPr>
          <a:xfrm>
            <a:off x="8654144" y="2617343"/>
            <a:ext cx="2853965" cy="2079936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Active Recovery Referrals – ARI / Rosewell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7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79350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456"/>
              </a:buClr>
              <a:buSzPct val="100000"/>
              <a:buFont typeface="Calibri"/>
              <a:buNone/>
            </a:pPr>
            <a:r>
              <a:rPr lang="en-GB" sz="4800">
                <a:solidFill>
                  <a:srgbClr val="565456"/>
                </a:solidFill>
                <a:latin typeface="Calibri"/>
                <a:ea typeface="Calibri"/>
                <a:cs typeface="Calibri"/>
                <a:sym typeface="Calibri"/>
              </a:rPr>
              <a:t>Frailty Pathway: Some challenges throughout our journey</a:t>
            </a:r>
            <a:endParaRPr/>
          </a:p>
        </p:txBody>
      </p:sp>
      <p:sp>
        <p:nvSpPr>
          <p:cNvPr id="262" name="Google Shape;262;p17"/>
          <p:cNvSpPr txBox="1">
            <a:spLocks noGrp="1"/>
          </p:cNvSpPr>
          <p:nvPr>
            <p:ph type="body" idx="1"/>
          </p:nvPr>
        </p:nvSpPr>
        <p:spPr>
          <a:xfrm>
            <a:off x="838200" y="2665517"/>
            <a:ext cx="4829074" cy="3207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594" lvl="0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456"/>
              </a:buClr>
              <a:buSzPts val="2600"/>
              <a:buChar char="•"/>
            </a:pPr>
            <a:r>
              <a:rPr lang="en-GB" sz="2600">
                <a:solidFill>
                  <a:srgbClr val="565456"/>
                </a:solidFill>
              </a:rPr>
              <a:t>Responsible clinician</a:t>
            </a:r>
            <a:endParaRPr sz="2600">
              <a:solidFill>
                <a:srgbClr val="565456"/>
              </a:solidFill>
            </a:endParaRPr>
          </a:p>
          <a:p>
            <a:pPr marL="228594" lvl="0" indent="-228594" algn="l" rtl="0">
              <a:lnSpc>
                <a:spcPct val="100000"/>
              </a:lnSpc>
              <a:spcBef>
                <a:spcPts val="1120"/>
              </a:spcBef>
              <a:spcAft>
                <a:spcPts val="0"/>
              </a:spcAft>
              <a:buClr>
                <a:srgbClr val="565456"/>
              </a:buClr>
              <a:buSzPts val="2600"/>
              <a:buChar char="•"/>
            </a:pPr>
            <a:r>
              <a:rPr lang="en-GB" sz="2600">
                <a:solidFill>
                  <a:srgbClr val="565456"/>
                </a:solidFill>
              </a:rPr>
              <a:t>Engagement</a:t>
            </a:r>
            <a:endParaRPr/>
          </a:p>
          <a:p>
            <a:pPr marL="228594" lvl="0" indent="-228594" algn="l" rtl="0">
              <a:lnSpc>
                <a:spcPct val="100000"/>
              </a:lnSpc>
              <a:spcBef>
                <a:spcPts val="1120"/>
              </a:spcBef>
              <a:spcAft>
                <a:spcPts val="0"/>
              </a:spcAft>
              <a:buClr>
                <a:srgbClr val="565456"/>
              </a:buClr>
              <a:buSzPts val="2600"/>
              <a:buChar char="•"/>
            </a:pPr>
            <a:r>
              <a:rPr lang="en-GB" sz="2600">
                <a:solidFill>
                  <a:srgbClr val="565456"/>
                </a:solidFill>
              </a:rPr>
              <a:t>Managing risk</a:t>
            </a:r>
            <a:endParaRPr sz="2600">
              <a:solidFill>
                <a:srgbClr val="565456"/>
              </a:solidFill>
            </a:endParaRPr>
          </a:p>
          <a:p>
            <a:pPr marL="228594" lvl="0" indent="-228594" algn="l" rtl="0">
              <a:lnSpc>
                <a:spcPct val="100000"/>
              </a:lnSpc>
              <a:spcBef>
                <a:spcPts val="1120"/>
              </a:spcBef>
              <a:spcAft>
                <a:spcPts val="0"/>
              </a:spcAft>
              <a:buClr>
                <a:srgbClr val="565456"/>
              </a:buClr>
              <a:buSzPts val="2600"/>
              <a:buChar char="•"/>
            </a:pPr>
            <a:r>
              <a:rPr lang="en-GB" sz="2600">
                <a:solidFill>
                  <a:srgbClr val="565456"/>
                </a:solidFill>
              </a:rPr>
              <a:t>Awareness &amp; understanding/communication</a:t>
            </a:r>
            <a:endParaRPr sz="2600">
              <a:solidFill>
                <a:srgbClr val="565456"/>
              </a:solidFill>
            </a:endParaRPr>
          </a:p>
          <a:p>
            <a:pPr marL="228594" lvl="0" indent="-228594" algn="l" rtl="0">
              <a:lnSpc>
                <a:spcPct val="100000"/>
              </a:lnSpc>
              <a:spcBef>
                <a:spcPts val="1120"/>
              </a:spcBef>
              <a:spcAft>
                <a:spcPts val="0"/>
              </a:spcAft>
              <a:buClr>
                <a:srgbClr val="565456"/>
              </a:buClr>
              <a:buSzPts val="2600"/>
              <a:buChar char="•"/>
            </a:pPr>
            <a:r>
              <a:rPr lang="en-GB" sz="2600">
                <a:solidFill>
                  <a:srgbClr val="565456"/>
                </a:solidFill>
              </a:rPr>
              <a:t>Pandemic</a:t>
            </a:r>
            <a:endParaRPr/>
          </a:p>
        </p:txBody>
      </p:sp>
      <p:graphicFrame>
        <p:nvGraphicFramePr>
          <p:cNvPr id="263" name="Google Shape;263;p17"/>
          <p:cNvGraphicFramePr/>
          <p:nvPr/>
        </p:nvGraphicFramePr>
        <p:xfrm>
          <a:off x="5459507" y="1970073"/>
          <a:ext cx="6172199" cy="45988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60524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456"/>
              </a:buClr>
              <a:buSzPct val="100000"/>
              <a:buFont typeface="Calibri"/>
              <a:buNone/>
            </a:pPr>
            <a:r>
              <a:rPr lang="en-GB" sz="4800">
                <a:solidFill>
                  <a:srgbClr val="565456"/>
                </a:solidFill>
                <a:latin typeface="Calibri"/>
                <a:ea typeface="Calibri"/>
                <a:cs typeface="Calibri"/>
                <a:sym typeface="Calibri"/>
              </a:rPr>
              <a:t>Alternative to Admission: Ward 102, ARI referrals assessed by H@H</a:t>
            </a:r>
            <a:endParaRPr sz="4800">
              <a:solidFill>
                <a:srgbClr val="56545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69" name="Google Shape;269;p18"/>
          <p:cNvGraphicFramePr/>
          <p:nvPr/>
        </p:nvGraphicFramePr>
        <p:xfrm>
          <a:off x="732865" y="1916579"/>
          <a:ext cx="4854388" cy="43465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70" name="Google Shape;270;p18"/>
          <p:cNvGraphicFramePr/>
          <p:nvPr/>
        </p:nvGraphicFramePr>
        <p:xfrm>
          <a:off x="6408269" y="1916579"/>
          <a:ext cx="4631765" cy="4349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SPEAKERS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Belinda Robertson – CHAIR</a:t>
            </a:r>
          </a:p>
          <a:p>
            <a:r>
              <a:rPr lang="en-GB" dirty="0"/>
              <a:t>Nathan Devereux</a:t>
            </a:r>
          </a:p>
          <a:p>
            <a:r>
              <a:rPr lang="en-GB" dirty="0"/>
              <a:t>Leanne Marshall-Wood</a:t>
            </a:r>
          </a:p>
          <a:p>
            <a:r>
              <a:rPr lang="en-GB" dirty="0"/>
              <a:t>Gail Black </a:t>
            </a:r>
            <a:endParaRPr lang="en-GB" dirty="0" smtClean="0"/>
          </a:p>
          <a:p>
            <a:r>
              <a:rPr lang="en-GB" dirty="0"/>
              <a:t>Denise Johnson </a:t>
            </a:r>
            <a:endParaRPr lang="en-GB" dirty="0" smtClean="0"/>
          </a:p>
          <a:p>
            <a:r>
              <a:rPr lang="en-GB" dirty="0"/>
              <a:t>Rowan Wallace </a:t>
            </a:r>
            <a:endParaRPr lang="en-GB" dirty="0" smtClean="0"/>
          </a:p>
          <a:p>
            <a:r>
              <a:rPr lang="en-GB" dirty="0" err="1"/>
              <a:t>Latana</a:t>
            </a:r>
            <a:r>
              <a:rPr lang="en-GB" dirty="0"/>
              <a:t> </a:t>
            </a:r>
            <a:r>
              <a:rPr lang="en-GB" dirty="0" err="1"/>
              <a:t>Munang</a:t>
            </a:r>
            <a:r>
              <a:rPr lang="en-GB" dirty="0"/>
              <a:t>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2214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9"/>
          <p:cNvSpPr txBox="1">
            <a:spLocks noGrp="1"/>
          </p:cNvSpPr>
          <p:nvPr>
            <p:ph type="title"/>
          </p:nvPr>
        </p:nvSpPr>
        <p:spPr>
          <a:xfrm>
            <a:off x="622300" y="35877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456"/>
              </a:buClr>
              <a:buSzPct val="100000"/>
              <a:buFont typeface="Calibri"/>
              <a:buNone/>
            </a:pPr>
            <a:r>
              <a:rPr lang="en-GB" sz="4800">
                <a:solidFill>
                  <a:srgbClr val="565456"/>
                </a:solidFill>
                <a:latin typeface="Calibri"/>
                <a:ea typeface="Calibri"/>
                <a:cs typeface="Calibri"/>
                <a:sym typeface="Calibri"/>
              </a:rPr>
              <a:t>Our aspirations: Potential clinical pathways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6" name="Google Shape;276;p19"/>
          <p:cNvGrpSpPr/>
          <p:nvPr/>
        </p:nvGrpSpPr>
        <p:grpSpPr>
          <a:xfrm>
            <a:off x="2745513" y="2321307"/>
            <a:ext cx="6700974" cy="2704670"/>
            <a:chOff x="2615066" y="2321307"/>
            <a:chExt cx="6700974" cy="2704670"/>
          </a:xfrm>
        </p:grpSpPr>
        <p:sp>
          <p:nvSpPr>
            <p:cNvPr id="277" name="Google Shape;277;p19"/>
            <p:cNvSpPr/>
            <p:nvPr/>
          </p:nvSpPr>
          <p:spPr>
            <a:xfrm>
              <a:off x="2788533" y="2321307"/>
              <a:ext cx="6419087" cy="88696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Hospital at Home, ACHSCP</a:t>
              </a:r>
              <a:endParaRPr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19"/>
            <p:cNvSpPr/>
            <p:nvPr/>
          </p:nvSpPr>
          <p:spPr>
            <a:xfrm>
              <a:off x="2615066" y="3669594"/>
              <a:ext cx="1453895" cy="133248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Frailty</a:t>
              </a:r>
              <a:endParaRPr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19"/>
            <p:cNvSpPr/>
            <p:nvPr/>
          </p:nvSpPr>
          <p:spPr>
            <a:xfrm>
              <a:off x="4457640" y="3668882"/>
              <a:ext cx="1454827" cy="133248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EOLC</a:t>
              </a:r>
              <a:endParaRPr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19"/>
            <p:cNvSpPr/>
            <p:nvPr/>
          </p:nvSpPr>
          <p:spPr>
            <a:xfrm>
              <a:off x="6238099" y="3696452"/>
              <a:ext cx="1481328" cy="132952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Speciality (</a:t>
              </a:r>
              <a:r>
                <a:rPr lang="en-GB" sz="200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Resp</a:t>
              </a:r>
              <a:r>
                <a:rPr lang="en-GB" sz="20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/ Med)</a:t>
              </a:r>
              <a:endParaRPr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19"/>
            <p:cNvSpPr/>
            <p:nvPr/>
          </p:nvSpPr>
          <p:spPr>
            <a:xfrm>
              <a:off x="8002694" y="3668883"/>
              <a:ext cx="1313346" cy="1332483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Rehab</a:t>
              </a:r>
              <a:endParaRPr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19"/>
            <p:cNvSpPr/>
            <p:nvPr/>
          </p:nvSpPr>
          <p:spPr>
            <a:xfrm>
              <a:off x="3208329" y="3284538"/>
              <a:ext cx="267368" cy="328221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19"/>
            <p:cNvSpPr/>
            <p:nvPr/>
          </p:nvSpPr>
          <p:spPr>
            <a:xfrm>
              <a:off x="4957052" y="3274468"/>
              <a:ext cx="256674" cy="328221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19"/>
            <p:cNvSpPr/>
            <p:nvPr/>
          </p:nvSpPr>
          <p:spPr>
            <a:xfrm>
              <a:off x="6864019" y="3289732"/>
              <a:ext cx="229489" cy="328221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19"/>
            <p:cNvSpPr/>
            <p:nvPr/>
          </p:nvSpPr>
          <p:spPr>
            <a:xfrm>
              <a:off x="8552419" y="3274467"/>
              <a:ext cx="213895" cy="328221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0"/>
          <p:cNvSpPr txBox="1">
            <a:spLocks noGrp="1"/>
          </p:cNvSpPr>
          <p:nvPr>
            <p:ph type="title"/>
          </p:nvPr>
        </p:nvSpPr>
        <p:spPr>
          <a:xfrm>
            <a:off x="632086" y="40584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456"/>
              </a:buClr>
              <a:buSzPct val="100000"/>
              <a:buFont typeface="Calibri"/>
              <a:buNone/>
            </a:pPr>
            <a:r>
              <a:rPr lang="en-GB" sz="4800">
                <a:solidFill>
                  <a:srgbClr val="565456"/>
                </a:solidFill>
                <a:latin typeface="Calibri"/>
                <a:ea typeface="Calibri"/>
                <a:cs typeface="Calibri"/>
                <a:sym typeface="Calibri"/>
              </a:rPr>
              <a:t>Developing new patient pathways: Challenges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20"/>
          <p:cNvSpPr/>
          <p:nvPr/>
        </p:nvSpPr>
        <p:spPr>
          <a:xfrm>
            <a:off x="642915" y="4725034"/>
            <a:ext cx="10889571" cy="715196"/>
          </a:xfrm>
          <a:custGeom>
            <a:avLst/>
            <a:gdLst/>
            <a:ahLst/>
            <a:cxnLst/>
            <a:rect l="l" t="t" r="r" b="b"/>
            <a:pathLst>
              <a:path w="8082694" h="715196" extrusionOk="0">
                <a:moveTo>
                  <a:pt x="0" y="0"/>
                </a:moveTo>
                <a:lnTo>
                  <a:pt x="8082694" y="0"/>
                </a:lnTo>
                <a:lnTo>
                  <a:pt x="8082694" y="715196"/>
                </a:lnTo>
                <a:lnTo>
                  <a:pt x="0" y="715196"/>
                </a:lnTo>
                <a:lnTo>
                  <a:pt x="0" y="0"/>
                </a:lnTo>
                <a:close/>
              </a:path>
            </a:pathLst>
          </a:custGeom>
          <a:solidFill>
            <a:srgbClr val="45B15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3800" tIns="83800" rIns="83800" bIns="838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Leadership, Collaborations, Networking, Creative thinking, New ways of Working</a:t>
            </a:r>
            <a:endParaRPr sz="22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92" name="Google Shape;292;p20"/>
          <p:cNvGrpSpPr/>
          <p:nvPr/>
        </p:nvGrpSpPr>
        <p:grpSpPr>
          <a:xfrm>
            <a:off x="642915" y="2458098"/>
            <a:ext cx="10889572" cy="1593690"/>
            <a:chOff x="642915" y="2458098"/>
            <a:chExt cx="10889572" cy="1593690"/>
          </a:xfrm>
        </p:grpSpPr>
        <p:sp>
          <p:nvSpPr>
            <p:cNvPr id="293" name="Google Shape;293;p20"/>
            <p:cNvSpPr/>
            <p:nvPr/>
          </p:nvSpPr>
          <p:spPr>
            <a:xfrm>
              <a:off x="642915" y="2458098"/>
              <a:ext cx="2585221" cy="1551132"/>
            </a:xfrm>
            <a:custGeom>
              <a:avLst/>
              <a:gdLst/>
              <a:ahLst/>
              <a:cxnLst/>
              <a:rect l="l" t="t" r="r" b="b"/>
              <a:pathLst>
                <a:path w="2585221" h="1551132" extrusionOk="0">
                  <a:moveTo>
                    <a:pt x="0" y="0"/>
                  </a:moveTo>
                  <a:lnTo>
                    <a:pt x="2585221" y="0"/>
                  </a:lnTo>
                  <a:lnTo>
                    <a:pt x="2585221" y="1551132"/>
                  </a:lnTo>
                  <a:lnTo>
                    <a:pt x="0" y="1551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Workforce – recruitment and development of current team</a:t>
              </a:r>
              <a:endPara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20"/>
            <p:cNvSpPr/>
            <p:nvPr/>
          </p:nvSpPr>
          <p:spPr>
            <a:xfrm>
              <a:off x="3411032" y="2476385"/>
              <a:ext cx="2585221" cy="1551132"/>
            </a:xfrm>
            <a:custGeom>
              <a:avLst/>
              <a:gdLst/>
              <a:ahLst/>
              <a:cxnLst/>
              <a:rect l="l" t="t" r="r" b="b"/>
              <a:pathLst>
                <a:path w="2585221" h="1551132" extrusionOk="0">
                  <a:moveTo>
                    <a:pt x="0" y="0"/>
                  </a:moveTo>
                  <a:lnTo>
                    <a:pt x="2585221" y="0"/>
                  </a:lnTo>
                  <a:lnTo>
                    <a:pt x="2585221" y="1551132"/>
                  </a:lnTo>
                  <a:lnTo>
                    <a:pt x="0" y="1551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AEBD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Project Team and Project Delivery Group</a:t>
              </a:r>
              <a:endPara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20"/>
            <p:cNvSpPr/>
            <p:nvPr/>
          </p:nvSpPr>
          <p:spPr>
            <a:xfrm>
              <a:off x="6179149" y="2485537"/>
              <a:ext cx="2585221" cy="1551132"/>
            </a:xfrm>
            <a:custGeom>
              <a:avLst/>
              <a:gdLst/>
              <a:ahLst/>
              <a:cxnLst/>
              <a:rect l="l" t="t" r="r" b="b"/>
              <a:pathLst>
                <a:path w="2585221" h="1551132" extrusionOk="0">
                  <a:moveTo>
                    <a:pt x="0" y="0"/>
                  </a:moveTo>
                  <a:lnTo>
                    <a:pt x="2585221" y="0"/>
                  </a:lnTo>
                  <a:lnTo>
                    <a:pt x="2585221" y="1551132"/>
                  </a:lnTo>
                  <a:lnTo>
                    <a:pt x="0" y="1551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B78C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2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Tests of Change – acute medicine; respiratory</a:t>
              </a:r>
              <a:endParaRPr sz="2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20"/>
            <p:cNvSpPr/>
            <p:nvPr/>
          </p:nvSpPr>
          <p:spPr>
            <a:xfrm>
              <a:off x="8947266" y="2500656"/>
              <a:ext cx="2585221" cy="1551132"/>
            </a:xfrm>
            <a:custGeom>
              <a:avLst/>
              <a:gdLst/>
              <a:ahLst/>
              <a:cxnLst/>
              <a:rect l="l" t="t" r="r" b="b"/>
              <a:pathLst>
                <a:path w="2585221" h="1551132" extrusionOk="0">
                  <a:moveTo>
                    <a:pt x="0" y="0"/>
                  </a:moveTo>
                  <a:lnTo>
                    <a:pt x="2585221" y="0"/>
                  </a:lnTo>
                  <a:lnTo>
                    <a:pt x="2585221" y="1551132"/>
                  </a:lnTo>
                  <a:lnTo>
                    <a:pt x="0" y="1551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FAA47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Tests of Change –Nursing Home direct admissions; Rehab – in-reach</a:t>
              </a:r>
              <a:endPara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292" r="1958"/>
          <a:stretch/>
        </p:blipFill>
        <p:spPr>
          <a:xfrm>
            <a:off x="-263236" y="166254"/>
            <a:ext cx="12455236" cy="696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6171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1"/>
          <p:cNvSpPr txBox="1">
            <a:spLocks noGrp="1"/>
          </p:cNvSpPr>
          <p:nvPr>
            <p:ph type="body" idx="1"/>
          </p:nvPr>
        </p:nvSpPr>
        <p:spPr>
          <a:xfrm>
            <a:off x="838200" y="1996095"/>
            <a:ext cx="10515600" cy="1282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456"/>
              </a:buClr>
              <a:buSzPts val="4800"/>
              <a:buNone/>
            </a:pPr>
            <a:r>
              <a:rPr lang="en-GB" sz="4800" b="1">
                <a:solidFill>
                  <a:srgbClr val="565456"/>
                </a:solidFill>
              </a:rPr>
              <a:t>NHS Ayrshire &amp; Arran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456"/>
              </a:buClr>
              <a:buSzPts val="4800"/>
              <a:buNone/>
            </a:pPr>
            <a:r>
              <a:rPr lang="en-GB" sz="4800">
                <a:solidFill>
                  <a:srgbClr val="565456"/>
                </a:solidFill>
              </a:rPr>
              <a:t>Why workforce matters</a:t>
            </a:r>
            <a:endParaRPr sz="4400">
              <a:solidFill>
                <a:srgbClr val="565456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/>
          </a:p>
        </p:txBody>
      </p:sp>
      <p:sp>
        <p:nvSpPr>
          <p:cNvPr id="302" name="Google Shape;302;p21"/>
          <p:cNvSpPr txBox="1"/>
          <p:nvPr/>
        </p:nvSpPr>
        <p:spPr>
          <a:xfrm>
            <a:off x="838200" y="4271682"/>
            <a:ext cx="1026010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solidFill>
                  <a:srgbClr val="565456"/>
                </a:solidFill>
                <a:latin typeface="Calibri"/>
                <a:ea typeface="Calibri"/>
                <a:cs typeface="Calibri"/>
                <a:sym typeface="Calibri"/>
              </a:rPr>
              <a:t>Maryann McEwen, Acute Care of the Elderly Practitioner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rgbClr val="565456"/>
                </a:solidFill>
                <a:latin typeface="Calibri"/>
                <a:ea typeface="Calibri"/>
                <a:cs typeface="Calibri"/>
                <a:sym typeface="Calibri"/>
              </a:rPr>
              <a:t> Ayrshire </a:t>
            </a:r>
            <a:r>
              <a:rPr lang="en-GB" sz="3200" dirty="0">
                <a:solidFill>
                  <a:srgbClr val="565456"/>
                </a:solidFill>
                <a:latin typeface="Calibri"/>
                <a:ea typeface="Calibri"/>
                <a:cs typeface="Calibri"/>
                <a:sym typeface="Calibri"/>
              </a:rPr>
              <a:t>Hospital at Home Team</a:t>
            </a:r>
            <a:endParaRPr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456"/>
              </a:buClr>
              <a:buSzPts val="4800"/>
              <a:buFont typeface="Calibri"/>
              <a:buNone/>
            </a:pPr>
            <a:r>
              <a:rPr lang="en-GB" sz="4800">
                <a:solidFill>
                  <a:srgbClr val="565456"/>
                </a:solidFill>
                <a:latin typeface="Calibri"/>
                <a:ea typeface="Calibri"/>
                <a:cs typeface="Calibri"/>
                <a:sym typeface="Calibri"/>
              </a:rPr>
              <a:t>Spreading the Hospital at Home model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22"/>
          <p:cNvSpPr txBox="1">
            <a:spLocks noGrp="1"/>
          </p:cNvSpPr>
          <p:nvPr>
            <p:ph type="body" idx="1"/>
          </p:nvPr>
        </p:nvSpPr>
        <p:spPr>
          <a:xfrm>
            <a:off x="6931873" y="2006181"/>
            <a:ext cx="3006165" cy="3834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456"/>
              </a:buClr>
              <a:buSzPct val="100000"/>
              <a:buNone/>
            </a:pPr>
            <a:r>
              <a:rPr lang="en-GB" sz="2667">
                <a:solidFill>
                  <a:srgbClr val="565456"/>
                </a:solidFill>
              </a:rPr>
              <a:t>3 HSCP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973"/>
              </a:spcBef>
              <a:spcAft>
                <a:spcPts val="0"/>
              </a:spcAft>
              <a:buClr>
                <a:srgbClr val="565456"/>
              </a:buClr>
              <a:buSzPct val="100000"/>
              <a:buNone/>
            </a:pPr>
            <a:r>
              <a:rPr lang="en-GB" sz="2667">
                <a:solidFill>
                  <a:srgbClr val="565456"/>
                </a:solidFill>
              </a:rPr>
              <a:t>2 Acute Hospitals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973"/>
              </a:spcBef>
              <a:spcAft>
                <a:spcPts val="0"/>
              </a:spcAft>
              <a:buClr>
                <a:srgbClr val="565456"/>
              </a:buClr>
              <a:buSzPct val="100000"/>
              <a:buNone/>
            </a:pPr>
            <a:r>
              <a:rPr lang="en-GB" sz="2667">
                <a:solidFill>
                  <a:srgbClr val="565456"/>
                </a:solidFill>
              </a:rPr>
              <a:t>2 EDs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973"/>
              </a:spcBef>
              <a:spcAft>
                <a:spcPts val="0"/>
              </a:spcAft>
              <a:buClr>
                <a:srgbClr val="565456"/>
              </a:buClr>
              <a:buSzPct val="100000"/>
              <a:buNone/>
            </a:pPr>
            <a:r>
              <a:rPr lang="en-GB" sz="2667">
                <a:solidFill>
                  <a:srgbClr val="565456"/>
                </a:solidFill>
              </a:rPr>
              <a:t>3 Minor injury units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973"/>
              </a:spcBef>
              <a:spcAft>
                <a:spcPts val="0"/>
              </a:spcAft>
              <a:buClr>
                <a:srgbClr val="565456"/>
              </a:buClr>
              <a:buSzPct val="100000"/>
              <a:buNone/>
            </a:pPr>
            <a:r>
              <a:rPr lang="en-GB" sz="2667">
                <a:solidFill>
                  <a:srgbClr val="565456"/>
                </a:solidFill>
              </a:rPr>
              <a:t>3 Integrated Care Teams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973"/>
              </a:spcBef>
              <a:spcAft>
                <a:spcPts val="0"/>
              </a:spcAft>
              <a:buClr>
                <a:srgbClr val="565456"/>
              </a:buClr>
              <a:buSzPct val="100000"/>
              <a:buNone/>
            </a:pPr>
            <a:r>
              <a:rPr lang="en-GB" sz="2667">
                <a:solidFill>
                  <a:srgbClr val="565456"/>
                </a:solidFill>
              </a:rPr>
              <a:t>4 Mental Health bases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973"/>
              </a:spcBef>
              <a:spcAft>
                <a:spcPts val="0"/>
              </a:spcAft>
              <a:buClr>
                <a:srgbClr val="565456"/>
              </a:buClr>
              <a:buSzPct val="100000"/>
              <a:buNone/>
            </a:pPr>
            <a:r>
              <a:rPr lang="en-GB" sz="2667">
                <a:solidFill>
                  <a:srgbClr val="565456"/>
                </a:solidFill>
              </a:rPr>
              <a:t>6 Community Hospitals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973"/>
              </a:spcBef>
              <a:spcAft>
                <a:spcPts val="0"/>
              </a:spcAft>
              <a:buClr>
                <a:srgbClr val="565456"/>
              </a:buClr>
              <a:buSzPct val="100000"/>
              <a:buNone/>
            </a:pPr>
            <a:r>
              <a:rPr lang="en-GB" sz="2667">
                <a:solidFill>
                  <a:srgbClr val="565456"/>
                </a:solidFill>
              </a:rPr>
              <a:t>2 Acute Frailty Teams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973"/>
              </a:spcBef>
              <a:spcAft>
                <a:spcPts val="0"/>
              </a:spcAft>
              <a:buClr>
                <a:srgbClr val="565456"/>
              </a:buClr>
              <a:buSzPct val="100000"/>
              <a:buNone/>
            </a:pPr>
            <a:r>
              <a:rPr lang="en-GB" sz="2667">
                <a:solidFill>
                  <a:srgbClr val="565456"/>
                </a:solidFill>
              </a:rPr>
              <a:t>59,802 people &gt;65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973"/>
              </a:spcBef>
              <a:spcAft>
                <a:spcPts val="0"/>
              </a:spcAft>
              <a:buClr>
                <a:srgbClr val="565456"/>
              </a:buClr>
              <a:buSzPct val="100000"/>
              <a:buNone/>
            </a:pPr>
            <a:r>
              <a:rPr lang="en-GB" sz="2667">
                <a:solidFill>
                  <a:srgbClr val="565456"/>
                </a:solidFill>
              </a:rPr>
              <a:t>And 2 islands……</a:t>
            </a:r>
            <a:endParaRPr/>
          </a:p>
        </p:txBody>
      </p:sp>
      <p:pic>
        <p:nvPicPr>
          <p:cNvPr id="309" name="Google Shape;309;p22" descr="Map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05886" y="1690690"/>
            <a:ext cx="4411931" cy="446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23" descr="A picture containing clothes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3310466" y="1339850"/>
            <a:ext cx="5571067" cy="417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456"/>
              </a:buClr>
              <a:buSzPts val="4400"/>
              <a:buFont typeface="Calibri"/>
              <a:buNone/>
            </a:pPr>
            <a:r>
              <a:rPr lang="en-GB">
                <a:solidFill>
                  <a:srgbClr val="565456"/>
                </a:solidFill>
                <a:latin typeface="Calibri"/>
                <a:ea typeface="Calibri"/>
                <a:cs typeface="Calibri"/>
                <a:sym typeface="Calibri"/>
              </a:rPr>
              <a:t>What the person sees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24"/>
          <p:cNvSpPr txBox="1">
            <a:spLocks noGrp="1"/>
          </p:cNvSpPr>
          <p:nvPr>
            <p:ph type="body" idx="1"/>
          </p:nvPr>
        </p:nvSpPr>
        <p:spPr>
          <a:xfrm>
            <a:off x="838200" y="1526242"/>
            <a:ext cx="10515600" cy="4988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342900" lvl="0" indent="-34293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65456"/>
              </a:buClr>
              <a:buSzPct val="100000"/>
              <a:buChar char="•"/>
            </a:pPr>
            <a:r>
              <a:rPr lang="en-GB" sz="2500">
                <a:solidFill>
                  <a:srgbClr val="565456"/>
                </a:solidFill>
              </a:rPr>
              <a:t>A quick response within an hour</a:t>
            </a:r>
            <a:endParaRPr sz="2500">
              <a:solidFill>
                <a:srgbClr val="565456"/>
              </a:solidFill>
            </a:endParaRPr>
          </a:p>
          <a:p>
            <a:pPr marL="342900" lvl="0" indent="-342931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565456"/>
              </a:buClr>
              <a:buSzPct val="100000"/>
              <a:buChar char="•"/>
            </a:pPr>
            <a:r>
              <a:rPr lang="en-GB" sz="2500">
                <a:solidFill>
                  <a:srgbClr val="565456"/>
                </a:solidFill>
              </a:rPr>
              <a:t>Initial triage by a band 4 associate practitioner. Able to do baseline observations, NEWS, take an ECG, take bloods </a:t>
            </a:r>
            <a:endParaRPr sz="2500">
              <a:solidFill>
                <a:srgbClr val="565456"/>
              </a:solidFill>
            </a:endParaRPr>
          </a:p>
          <a:p>
            <a:pPr marL="342900" lvl="0" indent="-342931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565456"/>
              </a:buClr>
              <a:buSzPct val="100000"/>
              <a:buChar char="•"/>
            </a:pPr>
            <a:r>
              <a:rPr lang="en-GB" sz="2500">
                <a:solidFill>
                  <a:srgbClr val="565456"/>
                </a:solidFill>
              </a:rPr>
              <a:t>More in depth clinical and functional assessment (and comprehensive geriatric assessment) by band 7 advanced practitioner</a:t>
            </a:r>
            <a:endParaRPr sz="2500">
              <a:solidFill>
                <a:srgbClr val="565456"/>
              </a:solidFill>
            </a:endParaRPr>
          </a:p>
          <a:p>
            <a:pPr marL="342900" lvl="0" indent="-342931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565456"/>
              </a:buClr>
              <a:buSzPct val="100000"/>
              <a:buChar char="•"/>
            </a:pPr>
            <a:r>
              <a:rPr lang="en-GB" sz="2500">
                <a:solidFill>
                  <a:srgbClr val="565456"/>
                </a:solidFill>
              </a:rPr>
              <a:t>Senior clinician review – a consultant geriatrician in Ayrshire</a:t>
            </a:r>
            <a:endParaRPr sz="2500">
              <a:solidFill>
                <a:srgbClr val="565456"/>
              </a:solidFill>
            </a:endParaRPr>
          </a:p>
          <a:p>
            <a:pPr marL="342900" lvl="0" indent="-342931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565456"/>
              </a:buClr>
              <a:buSzPct val="100000"/>
              <a:buChar char="•"/>
            </a:pPr>
            <a:r>
              <a:rPr lang="en-GB" sz="2500">
                <a:solidFill>
                  <a:srgbClr val="565456"/>
                </a:solidFill>
              </a:rPr>
              <a:t>Someone who can speak with their family, GP, carers and other involved teams</a:t>
            </a:r>
            <a:endParaRPr sz="2500">
              <a:solidFill>
                <a:srgbClr val="565456"/>
              </a:solidFill>
            </a:endParaRPr>
          </a:p>
          <a:p>
            <a:pPr marL="342900" lvl="0" indent="-342931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565456"/>
              </a:buClr>
              <a:buSzPct val="100000"/>
              <a:buChar char="•"/>
            </a:pPr>
            <a:r>
              <a:rPr lang="en-GB" sz="2500">
                <a:solidFill>
                  <a:srgbClr val="565456"/>
                </a:solidFill>
              </a:rPr>
              <a:t>A co-ordinated plan of action with daily follow up until discharged</a:t>
            </a:r>
            <a:endParaRPr sz="2500">
              <a:solidFill>
                <a:srgbClr val="565456"/>
              </a:solidFill>
            </a:endParaRPr>
          </a:p>
          <a:p>
            <a:pPr marL="342900" lvl="0" indent="-342931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565456"/>
              </a:buClr>
              <a:buSzPct val="100000"/>
              <a:buChar char="•"/>
            </a:pPr>
            <a:r>
              <a:rPr lang="en-GB" sz="2500">
                <a:solidFill>
                  <a:srgbClr val="565456"/>
                </a:solidFill>
              </a:rPr>
              <a:t>A follow on plan</a:t>
            </a:r>
            <a:endParaRPr sz="2500">
              <a:solidFill>
                <a:srgbClr val="565456"/>
              </a:solidFill>
            </a:endParaRPr>
          </a:p>
          <a:p>
            <a:pPr marL="342900" lvl="0" indent="-196088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500" b="1">
              <a:solidFill>
                <a:srgbClr val="565456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5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5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456"/>
              </a:buClr>
              <a:buSzPts val="4400"/>
              <a:buFont typeface="Calibri"/>
              <a:buNone/>
            </a:pPr>
            <a:r>
              <a:rPr lang="en-GB">
                <a:solidFill>
                  <a:srgbClr val="565456"/>
                </a:solidFill>
                <a:latin typeface="Calibri"/>
                <a:ea typeface="Calibri"/>
                <a:cs typeface="Calibri"/>
                <a:sym typeface="Calibri"/>
              </a:rPr>
              <a:t>Building a sustainable team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25"/>
          <p:cNvSpPr txBox="1">
            <a:spLocks noGrp="1"/>
          </p:cNvSpPr>
          <p:nvPr>
            <p:ph type="body" idx="1"/>
          </p:nvPr>
        </p:nvSpPr>
        <p:spPr>
          <a:xfrm>
            <a:off x="838200" y="1514102"/>
            <a:ext cx="10515600" cy="3925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65456"/>
              </a:buClr>
              <a:buSzPts val="2400"/>
              <a:buChar char="•"/>
            </a:pPr>
            <a:r>
              <a:rPr lang="en-GB" sz="2400">
                <a:solidFill>
                  <a:srgbClr val="565456"/>
                </a:solidFill>
              </a:rPr>
              <a:t>‘Like creating your ideal pub quiz team’</a:t>
            </a:r>
            <a:endParaRPr/>
          </a:p>
          <a:p>
            <a:pPr marL="342900" lvl="0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565456"/>
              </a:buClr>
              <a:buSzPts val="2400"/>
              <a:buChar char="•"/>
            </a:pPr>
            <a:r>
              <a:rPr lang="en-GB" sz="2400">
                <a:solidFill>
                  <a:srgbClr val="565456"/>
                </a:solidFill>
              </a:rPr>
              <a:t>Who have you already got?</a:t>
            </a:r>
            <a:endParaRPr/>
          </a:p>
          <a:p>
            <a:pPr marL="342900" lvl="0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565456"/>
              </a:buClr>
              <a:buSzPts val="2400"/>
              <a:buChar char="•"/>
            </a:pPr>
            <a:r>
              <a:rPr lang="en-GB" sz="2400">
                <a:solidFill>
                  <a:srgbClr val="565456"/>
                </a:solidFill>
              </a:rPr>
              <a:t>What’s your model? </a:t>
            </a:r>
            <a:endParaRPr/>
          </a:p>
          <a:p>
            <a:pPr marL="342900" lvl="0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565456"/>
              </a:buClr>
              <a:buSzPts val="2400"/>
              <a:buChar char="•"/>
            </a:pPr>
            <a:r>
              <a:rPr lang="en-GB" sz="2400">
                <a:solidFill>
                  <a:srgbClr val="565456"/>
                </a:solidFill>
              </a:rPr>
              <a:t>What skills do you need? Core vs extended team</a:t>
            </a:r>
            <a:endParaRPr/>
          </a:p>
          <a:p>
            <a:pPr marL="342900" lvl="0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565456"/>
              </a:buClr>
              <a:buSzPts val="2400"/>
              <a:buChar char="•"/>
            </a:pPr>
            <a:r>
              <a:rPr lang="en-GB" sz="2400">
                <a:solidFill>
                  <a:srgbClr val="565456"/>
                </a:solidFill>
              </a:rPr>
              <a:t>Can you start now?</a:t>
            </a:r>
            <a:endParaRPr/>
          </a:p>
          <a:p>
            <a:pPr marL="342900" lvl="0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565456"/>
              </a:buClr>
              <a:buSzPts val="2400"/>
              <a:buChar char="•"/>
            </a:pPr>
            <a:r>
              <a:rPr lang="en-GB" sz="2400">
                <a:solidFill>
                  <a:srgbClr val="565456"/>
                </a:solidFill>
              </a:rPr>
              <a:t>Spreading the word</a:t>
            </a:r>
            <a:endParaRPr/>
          </a:p>
          <a:p>
            <a:pPr marL="342900" lvl="0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565456"/>
              </a:buClr>
              <a:buSzPts val="2400"/>
              <a:buChar char="•"/>
            </a:pPr>
            <a:r>
              <a:rPr lang="en-GB" sz="2400">
                <a:solidFill>
                  <a:srgbClr val="565456"/>
                </a:solidFill>
              </a:rPr>
              <a:t>Wellbeing and team development</a:t>
            </a:r>
            <a:endParaRPr/>
          </a:p>
          <a:p>
            <a:pPr marL="342900" lvl="0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565456"/>
              </a:buClr>
              <a:buSzPts val="2400"/>
              <a:buChar char="•"/>
            </a:pPr>
            <a:r>
              <a:rPr lang="en-GB" sz="2400">
                <a:solidFill>
                  <a:srgbClr val="565456"/>
                </a:solidFill>
              </a:rPr>
              <a:t>Education and training needs</a:t>
            </a:r>
            <a:endParaRPr/>
          </a:p>
          <a:p>
            <a:pPr marL="342900" lvl="0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565456"/>
              </a:buClr>
              <a:buSzPts val="2400"/>
              <a:buChar char="•"/>
            </a:pPr>
            <a:r>
              <a:rPr lang="en-GB" sz="2400">
                <a:solidFill>
                  <a:srgbClr val="565456"/>
                </a:solidFill>
              </a:rPr>
              <a:t>Career progression</a:t>
            </a:r>
            <a:endParaRPr sz="20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26" descr="A picture containing grass&#10;&#10;Description automatically generated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l="2486" t="611" r="-2699" b="-611"/>
          <a:stretch/>
        </p:blipFill>
        <p:spPr>
          <a:xfrm>
            <a:off x="2040177" y="1160487"/>
            <a:ext cx="7336333" cy="47826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7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456"/>
              </a:buClr>
              <a:buSzPts val="4400"/>
              <a:buFont typeface="Calibri"/>
              <a:buNone/>
            </a:pPr>
            <a:r>
              <a:rPr lang="en-GB">
                <a:solidFill>
                  <a:srgbClr val="565456"/>
                </a:solidFill>
                <a:latin typeface="Calibri"/>
                <a:ea typeface="Calibri"/>
                <a:cs typeface="Calibri"/>
                <a:sym typeface="Calibri"/>
              </a:rPr>
              <a:t>Avoiding the silos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27"/>
          <p:cNvSpPr txBox="1">
            <a:spLocks noGrp="1"/>
          </p:cNvSpPr>
          <p:nvPr>
            <p:ph type="body" idx="1"/>
          </p:nvPr>
        </p:nvSpPr>
        <p:spPr>
          <a:xfrm>
            <a:off x="838200" y="1735979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65456"/>
              </a:buClr>
              <a:buSzPts val="2400"/>
              <a:buChar char="•"/>
            </a:pPr>
            <a:r>
              <a:rPr lang="en-GB" sz="2400">
                <a:solidFill>
                  <a:srgbClr val="565456"/>
                </a:solidFill>
              </a:rPr>
              <a:t>Essential and desirable characteristics</a:t>
            </a:r>
            <a:endParaRPr/>
          </a:p>
          <a:p>
            <a:pPr marL="342900" lvl="0" indent="-3429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565456"/>
              </a:buClr>
              <a:buSzPts val="2400"/>
              <a:buChar char="•"/>
            </a:pPr>
            <a:r>
              <a:rPr lang="en-GB" sz="2400">
                <a:solidFill>
                  <a:srgbClr val="565456"/>
                </a:solidFill>
              </a:rPr>
              <a:t>‘Can do’ approach. ‘Supportive and motivated team worker’</a:t>
            </a:r>
            <a:endParaRPr sz="2400">
              <a:solidFill>
                <a:srgbClr val="565456"/>
              </a:solidFill>
            </a:endParaRPr>
          </a:p>
          <a:p>
            <a:pPr marL="342900" lvl="0" indent="-3429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565456"/>
              </a:buClr>
              <a:buSzPts val="2400"/>
              <a:buChar char="•"/>
            </a:pPr>
            <a:r>
              <a:rPr lang="en-GB" sz="2400">
                <a:solidFill>
                  <a:srgbClr val="565456"/>
                </a:solidFill>
              </a:rPr>
              <a:t>Effective listening and communication skills – how can you know this?</a:t>
            </a:r>
            <a:endParaRPr/>
          </a:p>
          <a:p>
            <a:pPr marL="342900" lvl="0" indent="-3429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565456"/>
              </a:buClr>
              <a:buSzPts val="2400"/>
              <a:buChar char="•"/>
            </a:pPr>
            <a:r>
              <a:rPr lang="en-GB" sz="2400">
                <a:solidFill>
                  <a:srgbClr val="565456"/>
                </a:solidFill>
              </a:rPr>
              <a:t>Ability to work ‘unsupervised’ (lone working)</a:t>
            </a:r>
            <a:endParaRPr sz="2400">
              <a:solidFill>
                <a:srgbClr val="565456"/>
              </a:solidFill>
            </a:endParaRPr>
          </a:p>
          <a:p>
            <a:pPr marL="342900" lvl="0" indent="-3429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565456"/>
              </a:buClr>
              <a:buSzPts val="2400"/>
              <a:buChar char="•"/>
            </a:pPr>
            <a:r>
              <a:rPr lang="en-GB" sz="2400">
                <a:solidFill>
                  <a:srgbClr val="565456"/>
                </a:solidFill>
              </a:rPr>
              <a:t>Acute vs community experience</a:t>
            </a:r>
            <a:endParaRPr sz="2400">
              <a:solidFill>
                <a:srgbClr val="565456"/>
              </a:solidFill>
            </a:endParaRPr>
          </a:p>
          <a:p>
            <a:pPr marL="342900" lvl="0" indent="-3429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565456"/>
              </a:buClr>
              <a:buSzPts val="2400"/>
              <a:buChar char="•"/>
            </a:pPr>
            <a:r>
              <a:rPr lang="en-GB" sz="2400">
                <a:solidFill>
                  <a:srgbClr val="565456"/>
                </a:solidFill>
              </a:rPr>
              <a:t>Have you worked with older and frail people who are acutely unwell?</a:t>
            </a:r>
            <a:endParaRPr/>
          </a:p>
          <a:p>
            <a:pPr marL="342900" lvl="0" indent="-3429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565456"/>
              </a:buClr>
              <a:buSzPts val="2400"/>
              <a:buChar char="•"/>
            </a:pPr>
            <a:r>
              <a:rPr lang="en-GB" sz="2400">
                <a:solidFill>
                  <a:srgbClr val="565456"/>
                </a:solidFill>
              </a:rPr>
              <a:t>Advanced clinical practice and independent prescribing</a:t>
            </a:r>
            <a:endParaRPr sz="2400">
              <a:solidFill>
                <a:srgbClr val="565456"/>
              </a:solidFill>
            </a:endParaRPr>
          </a:p>
          <a:p>
            <a:pPr marL="342900" lvl="0" indent="-3429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565456"/>
              </a:buClr>
              <a:buSzPts val="2400"/>
              <a:buChar char="•"/>
            </a:pPr>
            <a:r>
              <a:rPr lang="en-GB" sz="2400">
                <a:solidFill>
                  <a:srgbClr val="565456"/>
                </a:solidFill>
              </a:rPr>
              <a:t>Keenness to learn and progress</a:t>
            </a:r>
            <a:endParaRPr/>
          </a:p>
          <a:p>
            <a:pPr marL="342900" lvl="0" indent="-3429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565456"/>
              </a:buClr>
              <a:buSzPts val="2400"/>
              <a:buChar char="•"/>
            </a:pPr>
            <a:r>
              <a:rPr lang="en-GB" sz="2400">
                <a:solidFill>
                  <a:srgbClr val="565456"/>
                </a:solidFill>
              </a:rPr>
              <a:t>MIX OF BACKGROUNDS AND SKILLS</a:t>
            </a:r>
            <a:endParaRPr sz="2400" b="1">
              <a:solidFill>
                <a:srgbClr val="565456"/>
              </a:solidFill>
            </a:endParaRPr>
          </a:p>
          <a:p>
            <a:pPr marL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456"/>
              </a:buClr>
              <a:buSzPts val="4400"/>
              <a:buFont typeface="Calibri"/>
              <a:buNone/>
            </a:pPr>
            <a:r>
              <a:rPr lang="en-GB" dirty="0">
                <a:solidFill>
                  <a:srgbClr val="565456"/>
                </a:solidFill>
                <a:latin typeface="Calibri"/>
                <a:ea typeface="Calibri"/>
                <a:cs typeface="Calibri"/>
                <a:sym typeface="Calibri"/>
              </a:rPr>
              <a:t>Session aim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2"/>
          <p:cNvSpPr txBox="1">
            <a:spLocks noGrp="1"/>
          </p:cNvSpPr>
          <p:nvPr>
            <p:ph type="body" idx="1"/>
          </p:nvPr>
        </p:nvSpPr>
        <p:spPr>
          <a:xfrm>
            <a:off x="838200" y="1771837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456"/>
              </a:buClr>
              <a:buSzPts val="3200"/>
              <a:buChar char="•"/>
            </a:pPr>
            <a:r>
              <a:rPr lang="en-GB" sz="3200">
                <a:solidFill>
                  <a:srgbClr val="565456"/>
                </a:solidFill>
              </a:rPr>
              <a:t>Learn about Hospital at Home</a:t>
            </a:r>
            <a:endParaRPr sz="3200">
              <a:solidFill>
                <a:srgbClr val="565456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456"/>
              </a:buClr>
              <a:buSzPts val="3200"/>
              <a:buChar char="•"/>
            </a:pPr>
            <a:r>
              <a:rPr lang="en-GB" sz="3200">
                <a:solidFill>
                  <a:srgbClr val="565456"/>
                </a:solidFill>
              </a:rPr>
              <a:t>Learn about the Hospital at Home services in:</a:t>
            </a:r>
            <a:endParaRPr/>
          </a:p>
          <a:p>
            <a:pPr marL="17145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456"/>
              </a:buClr>
              <a:buSzPts val="3200"/>
              <a:buFont typeface="Courier New"/>
              <a:buChar char="o"/>
            </a:pPr>
            <a:r>
              <a:rPr lang="en-GB" sz="3200">
                <a:solidFill>
                  <a:srgbClr val="565456"/>
                </a:solidFill>
              </a:rPr>
              <a:t>Aberdeen City</a:t>
            </a:r>
            <a:endParaRPr/>
          </a:p>
          <a:p>
            <a:pPr marL="17145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456"/>
              </a:buClr>
              <a:buSzPts val="3200"/>
              <a:buFont typeface="Courier New"/>
              <a:buChar char="o"/>
            </a:pPr>
            <a:r>
              <a:rPr lang="en-GB" sz="3200">
                <a:solidFill>
                  <a:srgbClr val="565456"/>
                </a:solidFill>
              </a:rPr>
              <a:t>Ayrshire and Arran</a:t>
            </a:r>
            <a:endParaRPr/>
          </a:p>
          <a:p>
            <a:pPr marL="17145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456"/>
              </a:buClr>
              <a:buSzPts val="3200"/>
              <a:buFont typeface="Courier New"/>
              <a:buChar char="o"/>
            </a:pPr>
            <a:r>
              <a:rPr lang="en-GB" sz="3200">
                <a:solidFill>
                  <a:srgbClr val="565456"/>
                </a:solidFill>
              </a:rPr>
              <a:t>Western Isles, and</a:t>
            </a:r>
            <a:endParaRPr/>
          </a:p>
          <a:p>
            <a:pPr marL="17145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456"/>
              </a:buClr>
              <a:buSzPts val="3200"/>
              <a:buFont typeface="Courier New"/>
              <a:buChar char="o"/>
            </a:pPr>
            <a:r>
              <a:rPr lang="en-GB" sz="3200">
                <a:solidFill>
                  <a:srgbClr val="565456"/>
                </a:solidFill>
              </a:rPr>
              <a:t>West Lothian</a:t>
            </a:r>
            <a:endParaRPr sz="3200">
              <a:solidFill>
                <a:srgbClr val="565456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456"/>
              </a:buClr>
              <a:buSzPts val="3200"/>
              <a:buChar char="•"/>
            </a:pPr>
            <a:r>
              <a:rPr lang="en-GB" sz="3200">
                <a:solidFill>
                  <a:srgbClr val="565456"/>
                </a:solidFill>
              </a:rPr>
              <a:t>Ask questions to the local and national Hospital at Home teams</a:t>
            </a:r>
            <a:endParaRPr sz="3200" b="1">
              <a:solidFill>
                <a:srgbClr val="565456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456"/>
              </a:buClr>
              <a:buSzPts val="4400"/>
              <a:buFont typeface="Calibri"/>
              <a:buNone/>
            </a:pPr>
            <a:r>
              <a:rPr lang="en-GB">
                <a:solidFill>
                  <a:srgbClr val="565456"/>
                </a:solidFill>
                <a:latin typeface="Calibri"/>
                <a:ea typeface="Calibri"/>
                <a:cs typeface="Calibri"/>
                <a:sym typeface="Calibri"/>
              </a:rPr>
              <a:t>Where are we now?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28"/>
          <p:cNvSpPr txBox="1">
            <a:spLocks noGrp="1"/>
          </p:cNvSpPr>
          <p:nvPr>
            <p:ph type="body" idx="1"/>
          </p:nvPr>
        </p:nvSpPr>
        <p:spPr>
          <a:xfrm>
            <a:off x="4699746" y="1768425"/>
            <a:ext cx="6851278" cy="4513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342900" lvl="0" indent="-34290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565456"/>
              </a:buClr>
              <a:buSzPct val="100000"/>
              <a:buChar char="•"/>
            </a:pPr>
            <a:r>
              <a:rPr lang="en-GB" sz="3200" dirty="0">
                <a:solidFill>
                  <a:srgbClr val="565456"/>
                </a:solidFill>
              </a:rPr>
              <a:t>2 consultant geriatricians contributing sessions</a:t>
            </a:r>
            <a:endParaRPr dirty="0"/>
          </a:p>
          <a:p>
            <a:pPr marL="342900" lvl="0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565456"/>
              </a:buClr>
              <a:buSzPct val="100000"/>
              <a:buChar char="•"/>
            </a:pPr>
            <a:r>
              <a:rPr lang="en-GB" sz="3200" dirty="0">
                <a:solidFill>
                  <a:srgbClr val="565456"/>
                </a:solidFill>
              </a:rPr>
              <a:t>x7 band 7 practitioners (SAS, Nursing, Mental Health) with one working towards advanced practice</a:t>
            </a:r>
            <a:endParaRPr dirty="0"/>
          </a:p>
          <a:p>
            <a:pPr marL="342900" lvl="0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565456"/>
              </a:buClr>
              <a:buSzPct val="100000"/>
              <a:buChar char="•"/>
            </a:pPr>
            <a:r>
              <a:rPr lang="en-GB" sz="3200">
                <a:solidFill>
                  <a:srgbClr val="565456"/>
                </a:solidFill>
              </a:rPr>
              <a:t>x5 band 3/4 associate practitioners</a:t>
            </a:r>
            <a:endParaRPr dirty="0"/>
          </a:p>
          <a:p>
            <a:pPr marL="342900" lvl="0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565456"/>
              </a:buClr>
              <a:buSzPct val="100000"/>
              <a:buChar char="•"/>
            </a:pPr>
            <a:r>
              <a:rPr lang="en-GB" sz="3200" dirty="0">
                <a:solidFill>
                  <a:srgbClr val="565456"/>
                </a:solidFill>
              </a:rPr>
              <a:t>An office (with a kettle…)</a:t>
            </a:r>
            <a:endParaRPr dirty="0"/>
          </a:p>
          <a:p>
            <a:pPr marL="342900" lvl="0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565456"/>
              </a:buClr>
              <a:buSzPct val="100000"/>
              <a:buChar char="•"/>
            </a:pPr>
            <a:r>
              <a:rPr lang="en-GB" sz="3200" dirty="0">
                <a:solidFill>
                  <a:srgbClr val="565456"/>
                </a:solidFill>
              </a:rPr>
              <a:t>ADMIN SUPPORT***</a:t>
            </a:r>
            <a:endParaRPr dirty="0"/>
          </a:p>
          <a:p>
            <a:pPr marL="342900" lvl="0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565456"/>
              </a:buClr>
              <a:buSzPct val="100000"/>
              <a:buChar char="•"/>
            </a:pPr>
            <a:r>
              <a:rPr lang="en-GB" sz="3200" dirty="0">
                <a:solidFill>
                  <a:srgbClr val="565456"/>
                </a:solidFill>
              </a:rPr>
              <a:t>A website</a:t>
            </a:r>
            <a:endParaRPr dirty="0"/>
          </a:p>
          <a:p>
            <a:pPr marL="342900" lvl="0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565456"/>
              </a:buClr>
              <a:buSzPct val="100000"/>
              <a:buChar char="•"/>
            </a:pPr>
            <a:r>
              <a:rPr lang="en-GB" sz="3200" dirty="0">
                <a:solidFill>
                  <a:srgbClr val="565456"/>
                </a:solidFill>
              </a:rPr>
              <a:t>Part of an amazing network of knowledge</a:t>
            </a:r>
            <a:endParaRPr sz="3200" dirty="0">
              <a:solidFill>
                <a:srgbClr val="565456"/>
              </a:solidFill>
            </a:endParaRPr>
          </a:p>
        </p:txBody>
      </p:sp>
      <p:pic>
        <p:nvPicPr>
          <p:cNvPr id="344" name="Google Shape;344;p28" descr="A picture containing person, sofa, indoor, liv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7333" r="2542"/>
          <a:stretch/>
        </p:blipFill>
        <p:spPr>
          <a:xfrm>
            <a:off x="841495" y="1520827"/>
            <a:ext cx="3385364" cy="5008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9"/>
          <p:cNvSpPr txBox="1">
            <a:spLocks noGrp="1"/>
          </p:cNvSpPr>
          <p:nvPr>
            <p:ph type="body" idx="1"/>
          </p:nvPr>
        </p:nvSpPr>
        <p:spPr>
          <a:xfrm>
            <a:off x="838200" y="1996095"/>
            <a:ext cx="10515600" cy="1282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456"/>
              </a:buClr>
              <a:buSzPts val="4800"/>
              <a:buNone/>
            </a:pPr>
            <a:r>
              <a:rPr lang="en-GB" sz="4800" b="1">
                <a:solidFill>
                  <a:srgbClr val="565456"/>
                </a:solidFill>
              </a:rPr>
              <a:t>NHS Western Isles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456"/>
              </a:buClr>
              <a:buSzPts val="4800"/>
              <a:buNone/>
            </a:pPr>
            <a:r>
              <a:rPr lang="en-GB" sz="4800">
                <a:solidFill>
                  <a:srgbClr val="565456"/>
                </a:solidFill>
              </a:rPr>
              <a:t>Hospital at Home</a:t>
            </a:r>
            <a:endParaRPr sz="4400">
              <a:solidFill>
                <a:srgbClr val="565456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/>
          </a:p>
        </p:txBody>
      </p:sp>
      <p:sp>
        <p:nvSpPr>
          <p:cNvPr id="350" name="Google Shape;350;p29"/>
          <p:cNvSpPr txBox="1"/>
          <p:nvPr/>
        </p:nvSpPr>
        <p:spPr>
          <a:xfrm>
            <a:off x="838200" y="4271682"/>
            <a:ext cx="8080189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rgbClr val="565456"/>
                </a:solidFill>
                <a:latin typeface="Calibri"/>
                <a:ea typeface="Calibri"/>
                <a:cs typeface="Calibri"/>
                <a:sym typeface="Calibri"/>
              </a:rPr>
              <a:t>Gail Black, Hospital at Home Coordinator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rgbClr val="565456"/>
                </a:solidFill>
                <a:latin typeface="Calibri"/>
                <a:ea typeface="Calibri"/>
                <a:cs typeface="Calibri"/>
                <a:sym typeface="Calibri"/>
              </a:rPr>
              <a:t>Laura Crockett, Nurse Practitioner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0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456"/>
              </a:buClr>
              <a:buSzPts val="4400"/>
              <a:buFont typeface="Calibri"/>
              <a:buNone/>
            </a:pPr>
            <a:r>
              <a:rPr lang="en-GB">
                <a:solidFill>
                  <a:srgbClr val="565456"/>
                </a:solidFill>
                <a:latin typeface="Calibri"/>
                <a:ea typeface="Calibri"/>
                <a:cs typeface="Calibri"/>
                <a:sym typeface="Calibri"/>
              </a:rPr>
              <a:t>The NHS WI model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30"/>
          <p:cNvSpPr txBox="1">
            <a:spLocks noGrp="1"/>
          </p:cNvSpPr>
          <p:nvPr>
            <p:ph type="body" idx="1"/>
          </p:nvPr>
        </p:nvSpPr>
        <p:spPr>
          <a:xfrm>
            <a:off x="838200" y="1768851"/>
            <a:ext cx="6913281" cy="1720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456"/>
              </a:buClr>
              <a:buSzPts val="2400"/>
              <a:buChar char="•"/>
            </a:pPr>
            <a:r>
              <a:rPr lang="en-GB" sz="2400">
                <a:solidFill>
                  <a:srgbClr val="565456"/>
                </a:solidFill>
              </a:rPr>
              <a:t>Nurse Led – small team </a:t>
            </a:r>
            <a:endParaRPr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456"/>
              </a:buClr>
              <a:buSzPts val="2400"/>
              <a:buChar char="•"/>
            </a:pPr>
            <a:r>
              <a:rPr lang="en-GB" sz="2400">
                <a:solidFill>
                  <a:srgbClr val="565456"/>
                </a:solidFill>
              </a:rPr>
              <a:t>Small Island Board 20k patients covering area approx. 2,200 km²</a:t>
            </a:r>
            <a:endParaRPr sz="2400">
              <a:solidFill>
                <a:srgbClr val="565456"/>
              </a:solidFill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456"/>
              </a:buClr>
              <a:buSzPts val="2400"/>
              <a:buChar char="•"/>
            </a:pPr>
            <a:r>
              <a:rPr lang="en-GB" sz="2400">
                <a:solidFill>
                  <a:srgbClr val="565456"/>
                </a:solidFill>
              </a:rPr>
              <a:t>Wide patient cohort</a:t>
            </a:r>
            <a:endParaRPr/>
          </a:p>
        </p:txBody>
      </p:sp>
      <p:grpSp>
        <p:nvGrpSpPr>
          <p:cNvPr id="357" name="Google Shape;357;p30"/>
          <p:cNvGrpSpPr/>
          <p:nvPr/>
        </p:nvGrpSpPr>
        <p:grpSpPr>
          <a:xfrm>
            <a:off x="630933" y="760411"/>
            <a:ext cx="10930136" cy="5692689"/>
            <a:chOff x="838200" y="760411"/>
            <a:chExt cx="10930136" cy="5692689"/>
          </a:xfrm>
        </p:grpSpPr>
        <p:pic>
          <p:nvPicPr>
            <p:cNvPr id="358" name="Google Shape;358;p30" descr="thumbnail_image2 (1).jpg"/>
            <p:cNvPicPr preferRelativeResize="0"/>
            <p:nvPr/>
          </p:nvPicPr>
          <p:blipFill rotWithShape="1">
            <a:blip r:embed="rId3">
              <a:alphaModFix/>
            </a:blip>
            <a:srcRect l="22604" r="19479" b="18471"/>
            <a:stretch/>
          </p:blipFill>
          <p:spPr>
            <a:xfrm rot="5400000">
              <a:off x="908301" y="3868398"/>
              <a:ext cx="2514600" cy="2654803"/>
            </a:xfrm>
            <a:prstGeom prst="rect">
              <a:avLst/>
            </a:prstGeom>
            <a:solidFill>
              <a:srgbClr val="ECECEC"/>
            </a:solidFill>
            <a:ln w="1905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000" algn="tl" rotWithShape="0">
                <a:srgbClr val="000000">
                  <a:alpha val="40784"/>
                </a:srgbClr>
              </a:outerShdw>
            </a:effectLst>
          </p:spPr>
        </p:pic>
        <p:pic>
          <p:nvPicPr>
            <p:cNvPr id="359" name="Google Shape;359;p30" descr="D1F2310A-84BD-4F74-8559-CDCB247911A9.jpeg"/>
            <p:cNvPicPr preferRelativeResize="0"/>
            <p:nvPr/>
          </p:nvPicPr>
          <p:blipFill rotWithShape="1">
            <a:blip r:embed="rId4">
              <a:alphaModFix/>
            </a:blip>
            <a:srcRect l="3909" t="13210" r="3908" b="7653"/>
            <a:stretch/>
          </p:blipFill>
          <p:spPr>
            <a:xfrm>
              <a:off x="4483523" y="3981816"/>
              <a:ext cx="2159000" cy="2471284"/>
            </a:xfrm>
            <a:prstGeom prst="rect">
              <a:avLst/>
            </a:prstGeom>
            <a:solidFill>
              <a:srgbClr val="ECECEC"/>
            </a:solidFill>
            <a:ln w="1905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000" algn="tl" rotWithShape="0">
                <a:srgbClr val="000000">
                  <a:alpha val="40784"/>
                </a:srgbClr>
              </a:outerShdw>
            </a:effectLst>
          </p:spPr>
        </p:pic>
        <p:pic>
          <p:nvPicPr>
            <p:cNvPr id="360" name="Google Shape;360;p30" descr="June 2018 satellite photograph of Lewis and Harris"/>
            <p:cNvPicPr preferRelativeResize="0"/>
            <p:nvPr/>
          </p:nvPicPr>
          <p:blipFill rotWithShape="1">
            <a:blip r:embed="rId5">
              <a:alphaModFix/>
            </a:blip>
            <a:srcRect b="285"/>
            <a:stretch/>
          </p:blipFill>
          <p:spPr>
            <a:xfrm>
              <a:off x="7686832" y="760411"/>
              <a:ext cx="4081503" cy="5692689"/>
            </a:xfrm>
            <a:prstGeom prst="rect">
              <a:avLst/>
            </a:prstGeom>
            <a:solidFill>
              <a:srgbClr val="ECECEC"/>
            </a:solidFill>
            <a:ln w="1905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000" algn="tl" rotWithShape="0">
                <a:srgbClr val="000000">
                  <a:alpha val="40784"/>
                </a:srgbClr>
              </a:outerShdw>
            </a:effectLst>
          </p:spPr>
        </p:pic>
      </p:grpSp>
      <p:pic>
        <p:nvPicPr>
          <p:cNvPr id="361" name="Google Shape;361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61241" y="848475"/>
            <a:ext cx="3918150" cy="5516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1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456"/>
              </a:buClr>
              <a:buSzPts val="4400"/>
              <a:buFont typeface="Calibri"/>
              <a:buNone/>
            </a:pPr>
            <a:r>
              <a:rPr lang="en-GB">
                <a:solidFill>
                  <a:srgbClr val="565456"/>
                </a:solidFill>
                <a:latin typeface="Calibri"/>
                <a:ea typeface="Calibri"/>
                <a:cs typeface="Calibri"/>
                <a:sym typeface="Calibri"/>
              </a:rPr>
              <a:t>Activity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67" name="Google Shape;367;p31"/>
          <p:cNvGraphicFramePr/>
          <p:nvPr/>
        </p:nvGraphicFramePr>
        <p:xfrm>
          <a:off x="552842" y="2576059"/>
          <a:ext cx="5352521" cy="32427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68" name="Google Shape;368;p31"/>
          <p:cNvGraphicFramePr/>
          <p:nvPr/>
        </p:nvGraphicFramePr>
        <p:xfrm>
          <a:off x="6313394" y="2576059"/>
          <a:ext cx="5401448" cy="32427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69" name="Google Shape;369;p31"/>
          <p:cNvSpPr/>
          <p:nvPr/>
        </p:nvSpPr>
        <p:spPr>
          <a:xfrm>
            <a:off x="6992157" y="1690690"/>
            <a:ext cx="4037162" cy="630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 b="1" cap="none">
                <a:solidFill>
                  <a:srgbClr val="7B7B7B"/>
                </a:solidFill>
                <a:latin typeface="Calibri"/>
                <a:ea typeface="Calibri"/>
                <a:cs typeface="Calibri"/>
                <a:sym typeface="Calibri"/>
              </a:rPr>
              <a:t>OPAT </a:t>
            </a:r>
            <a:endParaRPr sz="3500" b="1" cap="none">
              <a:solidFill>
                <a:srgbClr val="7B7B7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31"/>
          <p:cNvSpPr/>
          <p:nvPr/>
        </p:nvSpPr>
        <p:spPr>
          <a:xfrm>
            <a:off x="744276" y="1690690"/>
            <a:ext cx="4969651" cy="630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 b="1" cap="none">
                <a:solidFill>
                  <a:srgbClr val="7B7B7B"/>
                </a:solidFill>
                <a:latin typeface="Calibri"/>
                <a:ea typeface="Calibri"/>
                <a:cs typeface="Calibri"/>
                <a:sym typeface="Calibri"/>
              </a:rPr>
              <a:t>HOSPITAL AT HOME</a:t>
            </a:r>
            <a:endParaRPr sz="3500" b="1" cap="none">
              <a:solidFill>
                <a:srgbClr val="7B7B7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456"/>
              </a:buClr>
              <a:buSzPts val="4400"/>
              <a:buFont typeface="Calibri"/>
              <a:buNone/>
            </a:pPr>
            <a:r>
              <a:rPr lang="en-GB">
                <a:solidFill>
                  <a:srgbClr val="565456"/>
                </a:solidFill>
                <a:latin typeface="Calibri"/>
                <a:ea typeface="Calibri"/>
                <a:cs typeface="Calibri"/>
                <a:sym typeface="Calibri"/>
              </a:rPr>
              <a:t>Adapting to a local context: H@H in a remote and rural setting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32"/>
          <p:cNvSpPr txBox="1"/>
          <p:nvPr/>
        </p:nvSpPr>
        <p:spPr>
          <a:xfrm>
            <a:off x="838200" y="2156023"/>
            <a:ext cx="6160994" cy="4616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565456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rgbClr val="565456"/>
                </a:solidFill>
                <a:latin typeface="Calibri"/>
                <a:ea typeface="Calibri"/>
                <a:cs typeface="Calibri"/>
                <a:sym typeface="Calibri"/>
              </a:rPr>
              <a:t>Developing a unique model for the needs of a remote and rural HB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565456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rgbClr val="565456"/>
                </a:solidFill>
                <a:latin typeface="Calibri"/>
                <a:ea typeface="Calibri"/>
                <a:cs typeface="Calibri"/>
                <a:sym typeface="Calibri"/>
              </a:rPr>
              <a:t>Changing culture 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565456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rgbClr val="565456"/>
                </a:solidFill>
                <a:latin typeface="Calibri"/>
                <a:ea typeface="Calibri"/>
                <a:cs typeface="Calibri"/>
                <a:sym typeface="Calibri"/>
              </a:rPr>
              <a:t>Staffing structure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5654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>
              <a:solidFill>
                <a:srgbClr val="5654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565456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rgbClr val="565456"/>
                </a:solidFill>
                <a:latin typeface="Calibri"/>
                <a:ea typeface="Calibri"/>
                <a:cs typeface="Calibri"/>
                <a:sym typeface="Calibri"/>
              </a:rPr>
              <a:t>Financial &amp; operational support from HIS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565456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rgbClr val="565456"/>
                </a:solidFill>
                <a:latin typeface="Calibri"/>
                <a:ea typeface="Calibri"/>
                <a:cs typeface="Calibri"/>
                <a:sym typeface="Calibri"/>
              </a:rPr>
              <a:t>Engagement with key stakeholders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565456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rgbClr val="565456"/>
                </a:solidFill>
                <a:latin typeface="Calibri"/>
                <a:ea typeface="Calibri"/>
                <a:cs typeface="Calibri"/>
                <a:sym typeface="Calibri"/>
              </a:rPr>
              <a:t>Unique but strong team/small but knowledgeable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5654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5654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565456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rgbClr val="565456"/>
                </a:solidFill>
                <a:latin typeface="Calibri"/>
                <a:ea typeface="Calibri"/>
                <a:cs typeface="Calibri"/>
                <a:sym typeface="Calibri"/>
              </a:rPr>
              <a:t>Series of PDSA cycles and implementation of change methodology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565456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rgbClr val="565456"/>
                </a:solidFill>
                <a:latin typeface="Calibri"/>
                <a:ea typeface="Calibri"/>
                <a:cs typeface="Calibri"/>
                <a:sym typeface="Calibri"/>
              </a:rPr>
              <a:t>Gaining confidence 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565456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rgbClr val="565456"/>
                </a:solidFill>
                <a:latin typeface="Calibri"/>
                <a:ea typeface="Calibri"/>
                <a:cs typeface="Calibri"/>
                <a:sym typeface="Calibri"/>
              </a:rPr>
              <a:t>Development and progression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56545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32"/>
          <p:cNvSpPr/>
          <p:nvPr/>
        </p:nvSpPr>
        <p:spPr>
          <a:xfrm>
            <a:off x="838200" y="1839679"/>
            <a:ext cx="155754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cap="none">
                <a:solidFill>
                  <a:srgbClr val="929292"/>
                </a:solidFill>
                <a:latin typeface="Calibri"/>
                <a:ea typeface="Calibri"/>
                <a:cs typeface="Calibri"/>
                <a:sym typeface="Calibri"/>
              </a:rPr>
              <a:t>CHALLENGES</a:t>
            </a:r>
            <a:endParaRPr sz="2000" b="1" cap="none">
              <a:solidFill>
                <a:srgbClr val="92929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32"/>
          <p:cNvSpPr/>
          <p:nvPr/>
        </p:nvSpPr>
        <p:spPr>
          <a:xfrm>
            <a:off x="838200" y="3393176"/>
            <a:ext cx="140788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cap="none">
                <a:solidFill>
                  <a:srgbClr val="929292"/>
                </a:solidFill>
                <a:latin typeface="Calibri"/>
                <a:ea typeface="Calibri"/>
                <a:cs typeface="Calibri"/>
                <a:sym typeface="Calibri"/>
              </a:rPr>
              <a:t>SOLUTIONS</a:t>
            </a:r>
            <a:endParaRPr/>
          </a:p>
        </p:txBody>
      </p:sp>
      <p:sp>
        <p:nvSpPr>
          <p:cNvPr id="379" name="Google Shape;379;p32"/>
          <p:cNvSpPr/>
          <p:nvPr/>
        </p:nvSpPr>
        <p:spPr>
          <a:xfrm>
            <a:off x="838200" y="4716058"/>
            <a:ext cx="128439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cap="none">
                <a:solidFill>
                  <a:srgbClr val="929292"/>
                </a:solidFill>
                <a:latin typeface="Calibri"/>
                <a:ea typeface="Calibri"/>
                <a:cs typeface="Calibri"/>
                <a:sym typeface="Calibri"/>
              </a:rPr>
              <a:t>LEARNING</a:t>
            </a:r>
            <a:endParaRPr/>
          </a:p>
        </p:txBody>
      </p:sp>
      <p:pic>
        <p:nvPicPr>
          <p:cNvPr id="380" name="Google Shape;380;p32" descr="Crobeg.png"/>
          <p:cNvPicPr preferRelativeResize="0"/>
          <p:nvPr/>
        </p:nvPicPr>
        <p:blipFill rotWithShape="1">
          <a:blip r:embed="rId3">
            <a:alphaModFix/>
          </a:blip>
          <a:srcRect t="10864" b="52716"/>
          <a:stretch/>
        </p:blipFill>
        <p:spPr>
          <a:xfrm>
            <a:off x="7785847" y="1225407"/>
            <a:ext cx="3483536" cy="2256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32" descr="image6.jpeg"/>
          <p:cNvPicPr preferRelativeResize="0"/>
          <p:nvPr/>
        </p:nvPicPr>
        <p:blipFill rotWithShape="1">
          <a:blip r:embed="rId4">
            <a:alphaModFix/>
          </a:blip>
          <a:srcRect t="4321" b="40123"/>
          <a:stretch/>
        </p:blipFill>
        <p:spPr>
          <a:xfrm>
            <a:off x="7785847" y="3825970"/>
            <a:ext cx="3483536" cy="25803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3"/>
          <p:cNvSpPr txBox="1">
            <a:spLocks noGrp="1"/>
          </p:cNvSpPr>
          <p:nvPr>
            <p:ph type="title"/>
          </p:nvPr>
        </p:nvSpPr>
        <p:spPr>
          <a:xfrm>
            <a:off x="831477" y="22674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456"/>
              </a:buClr>
              <a:buSzPts val="4400"/>
              <a:buFont typeface="Calibri"/>
              <a:buNone/>
            </a:pPr>
            <a:r>
              <a:rPr lang="en-GB">
                <a:solidFill>
                  <a:srgbClr val="565456"/>
                </a:solidFill>
                <a:latin typeface="Calibri"/>
                <a:ea typeface="Calibri"/>
                <a:cs typeface="Calibri"/>
                <a:sym typeface="Calibri"/>
              </a:rPr>
              <a:t>Progress and development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7" name="Google Shape;387;p33"/>
          <p:cNvPicPr preferRelativeResize="0"/>
          <p:nvPr/>
        </p:nvPicPr>
        <p:blipFill rotWithShape="1">
          <a:blip r:embed="rId3">
            <a:alphaModFix/>
          </a:blip>
          <a:srcRect l="14524" t="11289" r="15542" b="3548"/>
          <a:stretch/>
        </p:blipFill>
        <p:spPr>
          <a:xfrm>
            <a:off x="4792133" y="2980267"/>
            <a:ext cx="2997201" cy="2108200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88" name="Google Shape;388;p33"/>
          <p:cNvPicPr preferRelativeResize="0"/>
          <p:nvPr/>
        </p:nvPicPr>
        <p:blipFill rotWithShape="1">
          <a:blip r:embed="rId4">
            <a:alphaModFix/>
          </a:blip>
          <a:srcRect l="22601" t="24213" r="22556" b="46259"/>
          <a:stretch/>
        </p:blipFill>
        <p:spPr>
          <a:xfrm>
            <a:off x="8546696" y="5583518"/>
            <a:ext cx="3225955" cy="878971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389" name="Google Shape;389;p33"/>
          <p:cNvPicPr preferRelativeResize="0"/>
          <p:nvPr/>
        </p:nvPicPr>
        <p:blipFill rotWithShape="1">
          <a:blip r:embed="rId5">
            <a:alphaModFix/>
          </a:blip>
          <a:srcRect l="21551" t="39171" r="56143" b="33825"/>
          <a:stretch/>
        </p:blipFill>
        <p:spPr>
          <a:xfrm>
            <a:off x="1335258" y="2059598"/>
            <a:ext cx="2272882" cy="1433761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90" name="Google Shape;390;p33" descr="thumbnail_image0.jpg"/>
          <p:cNvPicPr preferRelativeResize="0"/>
          <p:nvPr/>
        </p:nvPicPr>
        <p:blipFill rotWithShape="1">
          <a:blip r:embed="rId6">
            <a:alphaModFix/>
          </a:blip>
          <a:srcRect l="34531" t="16747" r="16385" b="17573"/>
          <a:stretch/>
        </p:blipFill>
        <p:spPr>
          <a:xfrm rot="5400000">
            <a:off x="1721649" y="4482138"/>
            <a:ext cx="2048932" cy="2056339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45000" algn="tl" rotWithShape="0">
              <a:srgbClr val="000000">
                <a:alpha val="29803"/>
              </a:srgbClr>
            </a:outerShdw>
          </a:effectLst>
        </p:spPr>
      </p:pic>
      <p:pic>
        <p:nvPicPr>
          <p:cNvPr id="391" name="Google Shape;391;p33"/>
          <p:cNvPicPr preferRelativeResize="0"/>
          <p:nvPr/>
        </p:nvPicPr>
        <p:blipFill rotWithShape="1">
          <a:blip r:embed="rId7">
            <a:alphaModFix/>
          </a:blip>
          <a:srcRect l="9196" t="22047" r="33082" b="17323"/>
          <a:stretch/>
        </p:blipFill>
        <p:spPr>
          <a:xfrm>
            <a:off x="8447215" y="2108201"/>
            <a:ext cx="3228318" cy="1836876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sp>
        <p:nvSpPr>
          <p:cNvPr id="392" name="Google Shape;392;p33"/>
          <p:cNvSpPr/>
          <p:nvPr/>
        </p:nvSpPr>
        <p:spPr>
          <a:xfrm>
            <a:off x="8989166" y="1443335"/>
            <a:ext cx="24082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cap="none">
                <a:solidFill>
                  <a:srgbClr val="7B7B7B"/>
                </a:solidFill>
                <a:latin typeface="Calibri"/>
                <a:ea typeface="Calibri"/>
                <a:cs typeface="Calibri"/>
                <a:sym typeface="Calibri"/>
              </a:rPr>
              <a:t>CELLULITIS PATHWAY</a:t>
            </a:r>
            <a:endParaRPr/>
          </a:p>
        </p:txBody>
      </p:sp>
      <p:sp>
        <p:nvSpPr>
          <p:cNvPr id="393" name="Google Shape;393;p33"/>
          <p:cNvSpPr/>
          <p:nvPr/>
        </p:nvSpPr>
        <p:spPr>
          <a:xfrm>
            <a:off x="8510551" y="4986387"/>
            <a:ext cx="297478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cap="none">
                <a:solidFill>
                  <a:srgbClr val="7B7B7B"/>
                </a:solidFill>
                <a:latin typeface="Calibri"/>
                <a:ea typeface="Calibri"/>
                <a:cs typeface="Calibri"/>
                <a:sym typeface="Calibri"/>
              </a:rPr>
              <a:t>ZOLEDRONATE INFUSIONS</a:t>
            </a:r>
            <a:endParaRPr/>
          </a:p>
        </p:txBody>
      </p:sp>
      <p:sp>
        <p:nvSpPr>
          <p:cNvPr id="394" name="Google Shape;394;p33"/>
          <p:cNvSpPr/>
          <p:nvPr/>
        </p:nvSpPr>
        <p:spPr>
          <a:xfrm>
            <a:off x="4916700" y="2391601"/>
            <a:ext cx="286463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cap="none">
                <a:solidFill>
                  <a:srgbClr val="7B7B7B"/>
                </a:solidFill>
                <a:latin typeface="Calibri"/>
                <a:ea typeface="Calibri"/>
                <a:cs typeface="Calibri"/>
                <a:sym typeface="Calibri"/>
              </a:rPr>
              <a:t>COVID +VE MONITORING</a:t>
            </a:r>
            <a:endParaRPr/>
          </a:p>
        </p:txBody>
      </p:sp>
      <p:sp>
        <p:nvSpPr>
          <p:cNvPr id="395" name="Google Shape;395;p33"/>
          <p:cNvSpPr/>
          <p:nvPr/>
        </p:nvSpPr>
        <p:spPr>
          <a:xfrm>
            <a:off x="148472" y="3846374"/>
            <a:ext cx="332956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cap="none">
                <a:solidFill>
                  <a:srgbClr val="7B7B7B"/>
                </a:solidFill>
                <a:latin typeface="Calibri"/>
                <a:ea typeface="Calibri"/>
                <a:cs typeface="Calibri"/>
                <a:sym typeface="Calibri"/>
              </a:rPr>
              <a:t>COLON CAPSULE ENDOSCOPY</a:t>
            </a:r>
            <a:endParaRPr/>
          </a:p>
        </p:txBody>
      </p:sp>
      <p:sp>
        <p:nvSpPr>
          <p:cNvPr id="396" name="Google Shape;396;p33"/>
          <p:cNvSpPr/>
          <p:nvPr/>
        </p:nvSpPr>
        <p:spPr>
          <a:xfrm>
            <a:off x="489954" y="1377020"/>
            <a:ext cx="5493683" cy="4001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cap="none">
                <a:solidFill>
                  <a:srgbClr val="7B7B7B"/>
                </a:solidFill>
                <a:latin typeface="Calibri"/>
                <a:ea typeface="Calibri"/>
                <a:cs typeface="Calibri"/>
                <a:sym typeface="Calibri"/>
              </a:rPr>
              <a:t>NMAB/ANTIVIRAL ASSESSMENT AND TREATMENT</a:t>
            </a:r>
            <a:endParaRPr sz="2000" b="1" cap="none">
              <a:solidFill>
                <a:srgbClr val="7B7B7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009(2)">
            <a:hlinkClick r:id="" action="ppaction://media"/>
            <a:extLst>
              <a:ext uri="{FF2B5EF4-FFF2-40B4-BE49-F238E27FC236}">
                <a16:creationId xmlns:a16="http://schemas.microsoft.com/office/drawing/2014/main" id="{B3694819-4F99-4D01-8433-9AFCB3B170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35"/>
          <p:cNvSpPr txBox="1">
            <a:spLocks noGrp="1"/>
          </p:cNvSpPr>
          <p:nvPr>
            <p:ph type="body" idx="1"/>
          </p:nvPr>
        </p:nvSpPr>
        <p:spPr>
          <a:xfrm>
            <a:off x="838200" y="1996095"/>
            <a:ext cx="10988488" cy="1282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456"/>
              </a:buClr>
              <a:buSzPts val="4800"/>
              <a:buNone/>
            </a:pPr>
            <a:r>
              <a:rPr lang="en-GB" sz="4800" b="1">
                <a:solidFill>
                  <a:srgbClr val="565456"/>
                </a:solidFill>
              </a:rPr>
              <a:t>West Lothian Hospital at Home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456"/>
              </a:buClr>
              <a:buSzPts val="4400"/>
              <a:buNone/>
            </a:pPr>
            <a:r>
              <a:rPr lang="en-GB" sz="4400">
                <a:solidFill>
                  <a:srgbClr val="565456"/>
                </a:solidFill>
              </a:rPr>
              <a:t>Rapid Elderly Assessment &amp; Care Team (REACT)</a:t>
            </a:r>
            <a:endParaRPr sz="4000">
              <a:solidFill>
                <a:srgbClr val="565456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/>
          </a:p>
        </p:txBody>
      </p:sp>
      <p:sp>
        <p:nvSpPr>
          <p:cNvPr id="407" name="Google Shape;407;p35"/>
          <p:cNvSpPr txBox="1"/>
          <p:nvPr/>
        </p:nvSpPr>
        <p:spPr>
          <a:xfrm>
            <a:off x="838200" y="4271682"/>
            <a:ext cx="808018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rgbClr val="565456"/>
                </a:solidFill>
                <a:latin typeface="Calibri"/>
                <a:ea typeface="Calibri"/>
                <a:cs typeface="Calibri"/>
                <a:sym typeface="Calibri"/>
              </a:rPr>
              <a:t>Dr. Latana Munang, Consultant Geriatrician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3" name="Google Shape;413;p36"/>
          <p:cNvGrpSpPr/>
          <p:nvPr/>
        </p:nvGrpSpPr>
        <p:grpSpPr>
          <a:xfrm>
            <a:off x="4669773" y="0"/>
            <a:ext cx="7522227" cy="6462394"/>
            <a:chOff x="4669773" y="0"/>
            <a:chExt cx="7522227" cy="6462394"/>
          </a:xfrm>
        </p:grpSpPr>
        <p:pic>
          <p:nvPicPr>
            <p:cNvPr id="414" name="Google Shape;414;p3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669773" y="0"/>
              <a:ext cx="7522227" cy="64623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5" name="Google Shape;415;p36" descr="Hospital with solid fill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497176" y="2438044"/>
              <a:ext cx="727401" cy="72740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16" name="Google Shape;416;p36"/>
          <p:cNvPicPr preferRelativeResize="0"/>
          <p:nvPr/>
        </p:nvPicPr>
        <p:blipFill rotWithShape="1">
          <a:blip r:embed="rId5">
            <a:alphaModFix/>
          </a:blip>
          <a:srcRect l="28761" t="215" r="28578"/>
          <a:stretch/>
        </p:blipFill>
        <p:spPr>
          <a:xfrm>
            <a:off x="0" y="0"/>
            <a:ext cx="519110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36" descr="data:image/png;base64,iVBORw0KGgoAAAANSUhEUgAABsAAAAPACAMAAAC8X0zrAAACClBMVEUAAAAAADoAAGYAOjoAOmYAOpAAZmYAZpAAZrYtoZctoaktobstsaktsbstsc0twd06AAA6OgA6Ojo6OmY6ZmY6ZpA6ZrY6kJA6kLY6kNtNTU1NTW5NTY5Nbm5Nbo5NbqtNjo5NjshWoZdWsZdWsalWsbtWwc1Wwd1W0d1W0e5mAABmOgBmOjpmOmZmZgBmZjpmZmZmZpBmkLZmkNtmtttmtv9uTU1ubk1ubm5ubo5ujqtujshuq6tuq+R7oZd7sZd7sal70c170d170e574e574f+OTU2Obk2Obm6Ojm6OjquOq8iOq+SOyOSOyP+QOgCQZgCQZjqQkGaQtpCQtraQttuQ27aQ2/+esZeewame0ame4e6e8P+rbk2rjm6rjo6rq26ryMiryOSr2dWr5P+2ZgC2Zjq2kDq2kGa2kJC2tma229u22/+2/9u2///AwZfAwanA0anA0bvA8O7A8P/A/+7A///Ijk3Ijm7Iq47IyI7I5KvI5OTI5P/I///bkDrbkGbbtmbbtpDbtrbb27bb29vb2//b/7bb/9vb///g0ang0bvg4bvg4c3g8N3g8P/g/+7g///kq27kq47kyI7kyKvkyMjk5Mjk5P/k/8jk////tmb/yI7/25D/27b/29v/4bv/5Kv/5Mj/5OT/8M3/8N3/8O7//7b//8j//9v//93//+T//+7///9JhLnPAAAACXBIWXMAAB2HAAAdhwGP5fFlAAAgAElEQVR4nO3d/4Pc9J3n+TZfdl0mjg0M3FIdyGEmMA7ZzYQJvgkcMDeLTbIEWHaWi3Mkubtcmk0GJs0SJk1uAz0wJLPuJZN1T9hk6cZpO3jBuOt/XH0kfaTPR/qoSvXt/ZY+9Xz8AN0qqUofSf1++SN9pFobAQDQQ2vaKwAAwCwIMABALxFgAIBeIsAAAL1EgAEAeokAAwD0EgEGAOglAgwA0EsEGACglwgwAEAvEWAAgF4iwAAAvUSAAQB6iQADAPQSAQYA6KVuBNjHX1xbu8v5fW8tcdSZ8OHJtbWHp3jDv3+lMiF5gyPfmnLpZC1u+HFgTadZEQDAknQjwEYba2s3X/B+9cNjO5AlzS49XwurKQKsWJoAA4AO60iA+QFlUmLNDYprz/kdsvFCYdU+wMo5CTAA6LCOBJifL+YM4m3uScXpYmOZAQYA6IiOBJh/EWwjSY6/dk8qJlHS/goWAQYAq6AjAWYyqzhHaNLsaPKfMj0ql8gmIMAAYAV0JcDci2DmDOJd5rKXPWtofr6rack6AgwAVkBXAswNmI30hOF22Sfz0ufd508mr9/xcrnspedvTSLvxod+aZdeq4wBqb6FK1v4tnxhb+kswN790snyzd2rcdd+ZF5Zu7FYlb20n/hOOv+dv5x9WwAAWuhKgLnB8FwaBEnk2NOG2+UZxEsP2oSxU669ZKes3WkmTRVgl573F64F2N/Ydz/y1cp6/t3JYtF8VUyA/YNdvyN/tsjNAwCo6kqAORfBzE3Ld6VRkUeOM4j+wzI17Om9jXJKOtc0Aea+XRZDlQA7cmvxcrZ4EWDux+Zrl8x/o/OGjLYHgGXqTIDtFR2Z7TwsNuyFr7LXk94gZs7O/f6HJ/P5TQbdbE7ivfugDZnW18DSt7s9WfjaOw8WMeRdA0vc8UrSUXvOBpxdF/PaTS9fyBfNFsjmN6tXzg8AWJLOBFiSG1mXKj+DOCovgpWDKbbL4fT24VLl6cV08GL+UrsAS5a1g0PMp2YpWQmw7MxhOrL/x6MywJxxkcUtAJX5pxj4DwCYWmcCrBh1mJ9BdCKtOLvo3S2WJ5cz/n677JS1CrAi8bxf/ACzr9s70fIA8+6s3nACzJmfc4gAsEydCbAiBrZt6beRVg6o98a159fItovxFYW2AebfHm0H8vsBZkPIJlbomSC2qxiaHwCwJN0JsL0sBkxclcMzTKSVibLtXljKcy09b3fkK86o+tYB5r1dMUf4PrDGAHv3R19aKwOs+AwCDACWrDsBlp8xNGcQ8/Nw+biOMme8kX9r+QUsO/GmFy6U79QqwDa8JwTbyGkdYL//0Zdv84YhhuYHACxJdwIs6VHlpwRt5c+eJuU8hiMYYM59YLdn3+M1W4DZM5UtA6y8IY0AAwAN3QkwE10Pl8P9RjZSyvvBwgGWj6l37r2SCLDiDrLbvvLyNgEGAPI6FGDpRTBvZOC2iajyBrFK4rh+n16JWqtexSot+BRiOur+9n//iwv5ahJgACCtQwGW1PybL3jDz9PsCoyTDzN3MldGfZQWPIhjr7zjqwxCAgwABHUowNKLYBuVkfI3/I3zVPrA14K5QWEfObXAYfRNAeZmX/GkKwIMAAR1KMBMKnz1Oa9XtLF25K9O+qng3Xn8sPucxKIrNPONzJXboMcEmHv2sbh/mQADAEFdCrAkAP7opPfNX0mk/al7oWqjPHNnnzgVeLrUAh8lNaYHZl9Kh3MQYAAgrUsBlj5b18uZbKzfw/4cdxRP37WJcsR8W9e1t086zyv8F5VrZe0f5lsuPSbAzIrd9MLIfDsZw+gBQEWXAiwbJu8O00gTxv1WZO/7T7LO0547rv7hYqnKdzh7CxYfU/86FXfpccPoNwLvRoABgKBOBdh2LXc2Konm3D9cfGPk20UK2T7WdtkrssIBln3vSeZO+zHF0uMC7Fq54B1/nc9HgAGAoE4FmEkZ/0TfXjXRRqN3vmyy6LaHyli7lt4EduT24llSo7fN91De4QZfQ4CZc4C3Vt6uWHr8o6TeyT40WdD5jjACDACkdCrAAABoiwADAPQSAQYA6CUCDADQSwQYAKCXCDAAQC8RYACAXiLAAAC9RIABAHqJAAMA9BIBBgDoJQIMANBLBBgAoJcIMABALxFgAIBeIsAAAL1EgAEAeokAAwD0EgEGAOglAgwA0EsEGACglwgwAEAvdSXAPv7imuPGP3rhgszn/v0rS/6AvbW1G3685M9wmQ35sODntf7kbEvPs3rba2s3Cx0WnbFXOXouPX9ybe3I7S+PJk78/Q9vTf6SbntoUVssvOeu/ehLJ+sfcy3w2e3nBFrrZoAljnxV4FMvPX/kW0v+CAIsZbc0ATaVD096R8+1l+yfx02vjJ84emnRf0jBPfd3J4uP+bNy6tsn65/dfk6gvc4G2NraXUv/0KQ8EGAin1xsaQJsGh8/6B09155z/oH3rXETRxsL/0MK7bmXnE9Zu9NO3XMmPjz1nMAUuhRg5SH8i5e8v8ZliTHA9LQKsHmsXIBdSvLLPXo20q7KhdE103Gx04MTTTIceWGUTVzMMR7YveZTbvzqL/OPsa9+eDJfoR+WK9R+TmAa3QywtFitHV32hxJgi0SALdiH6fm18ugxKXBT9tulL9o/j+BE0yu7oTpxTvXdaz7F7hDzMfknJol6wytFA45ONycwla4GmPMnuDwE2CIRYAtlL22VR8+G05nasz8HJ5o8sLtie0EHYH33ejt1z3as3M+2B3/7OYGpdDXA0i7Ysk+LE2CLRIAtUjro4aZ/5xw9ZvsWl7PMP/DuaproHXSLOsjru3fP3R/FZ7uBaSe2nxOYSmcDbM8JsHfTYcJ3FMOEkyP/4Wv/IfnDvP0V5/U7f+ksXl0k+xN6x4zkvTGfccO/fJwP873xDmc0cjrI98gdr/ijwarv7ausTFZL3k0/+CFnDWsfF1jDWdbBbsimtys34dHR6B1zkeX2F9wXLj2fjWv+5dg59yqF9eGRtwsrjXO2tLufax81eZ2Tl982m8OuifuPeFMDqwG6oJ1aX6R6CIbaUttCzVu9Jh3UdOeFShI57cvTPDixRYC1P/ze+VK2thOG3xQJtOGeDNwInBlsPycwSQ8CLL2UnbL/ijPVY6MYdVW8Xo7PrS9i/j7/wZ/RD7BymG/5j8VikO9dTq2rv7ertjKmlvyNHYNVDhauf1xgDWdZBzfAAm9nmVJajF8rh19fer5YrTsvjJlzfIBVGxcMsMBHTV7nm/+zvyZmxWzdqww5D2/lmXZqYJHKIRhsSzjAAls9IFnkphfGJVH+SnDi5JNzrQ+/D+2kO/+hXYD5Xam9wAZtPycwSWcDbNs9n2/lf4nJa3+a/n608rozuqmySPL3cWNlxo3gL/Zts4+x/qiodYH3dtRXxlyXuLWYZotN4OMCazjLOjgBFng7d/MeLVfCrpb7xraeBOccG2C1xoUCLPRRk9f5piJo8jVxTkPt1f4Nv6CdGlqk8RB02hIOsPpWD/n4X75QfRc/oMsAq0/Mhkf8uPjsWtem9eG3V076Z+MDzGam/4ccSs/2cwKTdDXAikEc2bmUX5onC5y01SGtKMk/dS+9kt8GY15/pxiKG1oku+PETLz0XFFlyn++pmO5Xr5gzpg86CbnkYfy8cnj3ttf68rKZB98xyveB4c+rmkNp1wHJ8Dqb1faLlfr+eLl9I3NAx3S1corW3DOcQHWsC39+8CCHzXDOjs9kI3ANZpF7NTgIu4h2NSWYIDVt+U4zT2w/B94wYnZOt9kh9HXgqH14VdsmLyLOSbAtsvOn7NCofOX7ecEJulqgJk/dXul1+0fFHXA/qtyz86Yvty4SPr3mZ/A26iVVTPJVhN7WdyEUf5qmktF4aq9dymwMpUPLv6BXP244BrOsA5egFUb7G9fewLH3dZ2WvpxDzfOOS7AQo2rBVjwo2ZY5/I8VPLOlUq9mJ3auEhxCDa1pSHAqttynOC7uNsnOHHknhMNnKpse/il65hPe3t8gBXj4CfGUvs5gYk6GWC/f6e4g9MbZWWvUTsjFN2LIPnLwUX2KplnT2MFng+xkS3ulrIPT45bnUJgZaofnH5e6OOCazjDOrgBVmtwybvPbqPccEfd9znaNOe4AAs2rrqlwx81wzqXG6B2BnFBOzW4iHsINrYlHGC1Fozjvot7M1XWLfxWw0Tjkr3UdnMtv1offt6G2RgXYB8XN3f55zST6ZVYaj8nMFmXAsx3pPYP2eIgdy58uH+MeZUMLuLWQ/c6TOCPJhsq5lcy23cKvrfXiMrKhD848HHBGedYhwmfu+12cPJg3fM6PXYjh+acNAqx1rhqgIU/aoZ1Lt+5dgYxtCIzbNDgIpVrb+G2BAOs3oJxvFVLMyZbFfOMqfL4qk10no8YGg0T2DDBbe+tYeCEQ6HseE6KpfZzAi10NsBuyo5mr3zYgdLOxEAGBRdx/xbHBdi7P/rSWjHyoPwX/V5ZzevvXQgFYvNJIP/jgms4wzqEik84DMo3yV/3Ox+2MaE52wWY07hqgIU/aoZ1dm+IaiyAc+3U4CLuMo1tCQZYvQXjeAGWFv+bXrbPYyrPMocnllfl7mx6+wmH3/gNU0o/7q6i/U4sVf8i2s8JtNHJADty21fs7SneeCl7BcH5wwoMXgouEqwn3h/N73/05dvsEkerg3ztH1vwvQuhkVRNAVb5uOCMs6zDuIhxbLtlOf8c/1Ycp4rV5pwUYLXGVQMs/FEzrLN7Q1TghNz8OzW8iHsITtGWcAvG8I8o54/kyP/5RWeLVie6V+XCp/7aHH6VljV2cdOen23J2Ctb7ecEWulSgIX+PFoEWLVuzRRgzkXv7E/aX6HWAVYrouGiXPu44IyzrMPCAszp7k4ZYIHGjQ8wp5s8YZ3v8paxl9fMQtuBNFjETg0v0hxgY9syZ4CVDbrpW2X/pT7RvRbr/9K0YdoE2HZDgKU3Edzl/NYYS+3nBNohwEb5T5mk77e9/ACrf5xCgNXCoDHA6rExLsBCjVtUgAXKf7Zw8t9a/VvITl10gAUieIxanz5/LsYF7wRcdaJ/uap+XqDl4dcuwN72UqmyvbzPbj8n0FIPAqz+hJmJpxDri4wPsOyawb//hb3LbNzZpjEPvGl7CjHwcdOdQhyzDuqnEIONW+IpxGz4YeAM4mJ2apdOIbpqoyWdiROuLrU9/FqdQjRnK4840/1LZe5atp8TaKvrATbu79SYNIjDGh9gZghW8ZSnjbbX+2vaDuIIfdzkCtJuHdqHwaIGcVSerBBsXOtBHNOuc/bTDT8OnEFc0E5dwCAO9wbGOQZxVFernn7lzQLjTs61PvxaDOIwox1v8AbqNz3hsP2cQGtdD7DgWGPnD6t6T8vRhkXGB5j7l2qvGTSNuB5zpj6wMhMLQ3GJYmIFmW4dJoeBNz7b/NI4jL42p/fu7l1DDzc0rvUw+mnWuXwEx5FvbQSf+LCIndo4jN45CTChLcUQ9eC2HMebx63xxaDL0MQJpxBbH35e9AX/Qk0qVcLfffePyxvJ2s8JtNf1ADPTj1Znco589xK1c+Wotsj4AHOrwN5a+YC7h50l0sWD710IrMzEjpX9uKYKMu06tA+womDY1a69cXHXeHVOr7Rt+AEWbNzEG5kbb48es85OgvwvX6x3oha0U4OLVP8NVW9LaAuFt+U4Xvi48Vd8fmhibRCHv21aH37e+zi3bo/caUcDT96y85XZ3n5OYApdD7D0jz8/31H8Kbr/dNsra4L953FokYk9MPtqeoH7aL5ofsrDeYRQ6L1LgZVp6FjVPq6xgky5DlMEmJ22HaivlUdJVed0inbxjKGyB1ZvXOtHSU1aZ3sR5aU1L1ZuPFn/9/uCdmp4kerFnVpbQlsovC3H8QKseDxZ9pYPN090g9L9uXnDNF6zs8umj/WtrO9eIJXc51kVT42aYk5gGp0PMPPC2h3FPZm1SwnF83MvFfdIhhYJ/n2aH/5F/s/l9Nmno3ezh5baort25KsX8u9vyhcPvXcpsDJNHavaxzUOV5xuHaYJsHRV3y0fQJu+cfhhvpU504be/Ir3lNf8U4KNK7a0O+Kj3QNwJ6yzYQKo/u/3Re3U4CLV01+1toS2UHMLmvin/zbWnEfrHh0zsbi7Ofucyj+z2h9+6fuYZw///qWyEYWitxnYXubhxz8snmzVfk5gKp0PsHLM71rxz8HatXDraOMijQG2ZgfguYqzM4588cB7V5rhr0zwg0MfF67eU69D+wBzvj3DGRJT3QgNc+457dzwAizYuGJLe9FcfdfJ6/zPn6suY1cmUB8XtVNDi3iHYKgtoS0U3paBnrzbMifA3KPLj8/qxEvOxLWbqlfa2h9+zpvf/G+rO8TfLmvubiyEjuJxcwJT6X6AOXdd2qe6+eO+ytfvvNC4yLh4yMdX5+7462LW4osMj/xV6LsPQw+Zq61M879sKx/XUL2nXYcpRiG++6C/qiPnEbDeF1qG5izW684LlQALbku7pctVCXxUi2H0H9s1ucMp+Q0jABa2UwOLVA7BeltCWyi8LdsHWOhQb5pYfsXmHbX3nuLwK79+88fVYfTOu+RsK8rt9dUp5wSm04MAG43e+bI5zm97yLno4P3Fv2u+CN1843vzIk3xcKv9C09vBj1ye7KA++drvkre3CLqFZLqe/sqK9PwwfWPa6reU67DFAF2IX1rf7uN3n3+Vv+Nm+bMJ71c3CBUfkpoW+Zb2l2V2ke1uQ/s2tv1dQ7dxdy4IrPs1PoitUOw2pbQFgpvyykCLG/RjX7zwxMvpWtUndq4YRq3/bvPJxvmxmTOaoC5XT8/lvLtdaPdGu3nBKbTlQDruL0O3Ga50HVof99oD+4wDT8HcaIZNuic+6BhW378xa5vYaCbCLAmXrHZ1hkktbx1iCrAAncxN8857QZd5D5o2JYfnuz6Fga6iQBrUtx9Ohr/XUj9XIeYAqzxDGLdDBt0kfugYVvuMYQcmAkB1iQ9cW/GJ49+8dJJpSK+vHWIJsAupF8Y0jYAZtigi9wHDdtymyF4wEwIsEbe2N8bgtfC+7sOsQRYNj6g/T1EM2zQBe6D8LbkDCIwIwKs2d+Vt+yEx3L1eB1iCbBshPYUT9GbYYMubh+Et+Xb9YHuANogwMa49o4ZEr9241e04mt56xBNgL2UbJsXplpi+g26sH3Q7W0J9A4BBgDoJQIMANBLBBgAoJcIMABALxFgAIBeIsAAAL1EgAEAeokAAwD0EgEGAOglAgwA0EsEGACglwgwAEAvEWAAgF4iwAAAvUSAAQB6iQADAPQSAQYA6CUCDADQSwQYAKCXCDAAQC8RYACAXiLAAAC9RIABAHqJAAMA9BIBBgDoJQIMANBLBBgAoJcIMABALxFgAIBeIsAAAL1EgAEAeokAAwD0EgEGAOglAgwA0EsEGACglwgwAEAvEWAAgF4iwAAAvUSAAcBqOXztvsFg8MdPXqy+sDk49p3A/Fe/fWowOHb/T4oJ7yXLH3+xfL/zg9NLWdFJCDAAWCkHSRylqml1UJ+UOHw1n33wQJ54O/mvdo6dwS0/XeoaNyHAAGCVfGTzqxpXnz4eCrCke1U4kU5Jcu7ERRNrZ4vldDpgBBgArBITSMeevDg6fC8Jss+6ZxE3A52yrLt1/+vmPOIgj6zNtMOVvE++tFoHjAADgFVSnidMumJuXh2Eziqm/bW8f7WZdcGSDlfaE7O5pdcBI8AAIG4HAzdhduyZwDSRyheSpDr+RD3AdspuWjKHiazkf6ezV7KZd/x+nCQCDACiVguw0/UfzRnBW/72fC3ADuuTbIAdZK8kv55dxlq3QYABQNRa9cCSyWfDaVXtX1V6YJt6HTACDADi5gdYeeXLvQaW/Hwi1N06KOPO8q+BaXbACDAAiJsfYKbfVYxCtOGUhFKSRoEAS88yHpobl4+ZoYj5G5g+Vz4KUbMDRoABQNwqAVbemFzcmWxC7Wzwgpc5s/jREwPvzmX3PjDVDhgBBgBxqwTY6PA/5rcx/2tnDtMXCwRYkmz/x6nKjcz2SRyn0yWqZxglEWAAECfnmRvOgzecqcezs4KfPp6dBwwHWHbGcfSPTwyKZ2/86on8WYjZSMTDV5O3/MLrI3EEGADEKRhgZuLxnySpY1IouxXZPsO3IcBuyaLpcHNQvd6VdcDyh00dkz+XSIABQJxCAWbS5kQWQ+mPI+d2sIYAs8GUdNQqL2cdsGT5J0dXzys8UIoAA4CoHVQeuFEETTaOvrzVKzyIo+x1bQ78ERtZBywfVm9vD5NEgAFA1LwA827sShNpZ1Dh5pAXYDuV0SAHaRYeZLGmMZ6DAAOAqHkB5oXQ5AA7GBNg+VN87TMRFe4II8AAIGrz9MDcM47VU4j54+jLABO/CEaAAUDUGq+BVUdlBK6BmYEepwOLjsqvUTmgBwYAWAovwEwi2TEb1XHxgQBzvj7MDlq07PeBcQ0MALAc/pM4zPdWHn/xYnY3cm1UYS3A0i9wfuDX2ezuq0kH7Kz9gVGIAIDle7XhcpcXYOWT6pN8Cs5enjHkPjAAgIj/Yu9vLh+GmAkG2OjqE6HZnaf42idxVDtvy0eAAcBq+R+v3ZcEzmf+8teV6eEAG41+9RenarO7QzYOX0tev59nIQIA0A4BBgDoJQIMANBLBBgAoJcIMABALxFgAIBeIsAAAL1EgAEAeokAAwD0EgEGAOglAgwA0EsEGABEpvody9Kk2kmAAUBctPNLLMEIMACIi3Z8EWAAgJloxxcBBgCYiXZ8EWAAgJloxxcBBgCYiXZ8EWAAgJloxxcBBgCYiXZ8EWAAgJloxxcBBgCYiXZ8EWAAgJloxxcBBgCYiXZ8EWAAgJloxxcBBgCYiXZ8EWAAgJloxxcBBgCYiXZ8EWAAgJloxxcBBgCYiXZ8EWAAgJloxxcBBgCYiXZ8EWAAgJloxxcBBgCYiXZ8EWAAgJloxxcBBgCYiXZ8EWAAgJloxxcBBgCYiXZ8EWAAgJloxxcBBgCYiXZ8EWAAgJloxxcBBgCYiXZ8EWAAsAwHlVp72n1xc3DsO/VF/sdr9w0Gx+7/STnlvWTC8ReLXw/P+2+jTCWzPEINJcAArJRxAZa8Fgiw/3Iqn/X+i/mUnez3B0bF77f8dMmrPQ3JqAoTaigBBmClVAPsbPnSp4+HAmynnPezF+1bnLh4+GqxbLJclzpgBBgAxO7wvN8B2xwEAuyjpP917MmLo8P3kh9O5POZDleydB5oHeuAEWAAELudok+VSvtm1QAzIXfL6+mPSZSlryYdrhPZ4lluda0DRoABQCwOBsGESQLJ7Tklvx5/ohZgpgNmzzIeZF2wZFL6djv5zDteDHaAdnwRYACwIOEAM32rs96vt/zt+VqAHTi9tKSrZRLPBthBNnPy69lRp2jHFwEGAAsSDrDKCcTk17OHwQA7YX/OX670wDa71gEjwAAgFsEAS7pTblglqXRiFA6wYtm8z+ZfA+teB4wAA4BYBANs0+la2bODE3pgZpj92ZHtc+WjELvXASPAACAWoQCzQwpzm2k0BQLMHelhhimeHvn3gXWwA0aAAUAsQgG243XA8n5WIMDMacO8i3U16YDZq1+p0+nLJ0Zdo5pdKaGGEmAAovXRKb+ulunkXwFLfktDKhBgabfLPPYwvZHZJuGvnsifhZiNRDx8NXntC68LtKgVhcSqEGooAQYgWs0BduANQbTP8A0FWPp8jswt/1e1K5d1wEwvzbx7V84lSkZVmFBDCTAA0WoMMP8esB2bS8EAMxe7Usd/ujOoXPDKOmDJ5CdHV8935oFS4nlVI9RQAgxA7OrXwLyHcCS/5L2xYICNRle/bc4QvmiHepSyDlg+rN7eHqZPO74IMABYkHqAeUM4dqrltymHavl2kMbgQRZr3RnPoRFZPqGGEmAAYlcPsM3KGURfU4BVHp5on+Jrn4nYmTvCNCLLJ9RQAgxA7GoB5o9BbB1g/tD74nH0ZYB15CKYRmT5hBpKgAGIXS3AyqtevvB9YHZS5em/xdeoHNADI8AAYClqAXYwCF+uCg3iKB85lfzkdbHs94FxDYwAA4DlqAXYTsNpwqYbmR/49cgMk691wM7aHxiF6BNqKAEGYOVUh8NbToCVz0osb2QePOC/iT1jyH1gVUINJcAArJqG270aAqy4kdnvYDlP8bVP4gi+pwK13CoINZQAA7Bqpguw0egf/+LUYPCZv/y1N687ZOPwtWSG+3kWIgEGAJiHdnwRYACAmWjHV/cDbHfoecxMu/7dcsKz6VzX3zgzXH/0A7vQ/vDzHzS8HwBgIbTjq58B9sm5SoDlifa5t7Jlkl+fXcRKAwAaacdXPwNsf1gJsN3h+jOjK+eG92bL7NsfAADLoh1f3Q8wR5Jl99ofvB5W0uMywbY/XP+B+fWTc9n/AQDLox1ffQqwpN+VX9naKk4WZi6fSQPtk3O2P0YHDACWTTu+ehRgSTzlHaukw+WP0bh8Jn0lmeOxER0wABChHV89CrCt/AJYGlR+F8sPMDpgACBAO776E2DlCUTz47NXvj4cDr/2/WxCfgox+98n5/zziwCAZdCOr94E2PXvDosTg7vD9W/kYxAf+SB/sRzEsWU7agCAJdKOr94EWDECcZSeTCxkvTJnGP3lM3TAAAhZkQLe0db3JcDKERzZXcvrTyfBdeV7lUdz3PMWHTAAcrTrt3KCaTe+LwG273TAnDDbtU/fuP6z/FFSWQfs8lPD4d3PzPeRADCBdv0mwGTMF2DuFbDK9MpDo7bM7/mTOh6d6zMBYALt+k2AyZgvwC6faXg67+7QP2OYPsU36aJ9/s3a4zoAYMG06zcBJmO+AKvmVGHffyF7im/+SKkt7gcDsFTa9ZsAkzFXgDWdQawFWPY1KrtZd213yHhEAMukXb8JMBlzBVjjGcTKecL8a1S2srn3CTAAS6VdvwkwGXMFmH8G0fnNHV0/Kh4itUUPDPJhvGMAACAASURBVIAE7fpNgMmYK8C2vJhK+mN5Ml3fGrrXuexTfDmFCECEdv0mwGTME2DXv+tFUXoj8zNJRP32qWGoA5YP4khmYxAHgGXSrt8EmIx5AswMi3cvgSVdMP8bmu1seZoxjB6ACO36TYDJmCfAamM4zIM2UuvfdKaWX6Oyf6YabgCweNr1mwCTMWeAVU4GXn/ffJvK3U//zpurPM9ovmyFR0kBWDLt+k2AyZj/Cy0BoGO06zcBJoMAAxAd7fpNgMkgwABER7t+E2AyCDAA0dGu3wSYDAIMQHS06zcBJoMAAxAd7fpNgMkgwABER7t+E2AyCDAA0dGu3wSYDAIMQHS06zcBJoMAAxAd7fpNgMkgwABER7t+E2AyCDAA0dGu3wSYDAIMQHS06zcBJoMAAxAd7fpNgMkgwABER7t+E2AyCDAA0dGu3wSYDAIMQHS06zcBJoMAAxAd7fpNgMkgwABER7t+E2AyCDAA0dGu3wSYDAIMQHS06zcBJoMAAxAd7fpNgMkgwABER7t+E2AyCDAA0dGu3wSYDAIMQHS06zcBJoMAAxAd7fpNgMkgwABER7t+E2AyCDAA0dGu3wSYDAIMQHS06zcBJoMAAxAd7fpNgMkgwABER7t+E2AyCDAA0dGu3wSYDAIMQHS06zcBJoMAAxAd7fpNgMkgwABER7t+E2AyCDAA0dGu3wSYDAIMQHS06zcBJoMAAxAd7fpNgMkgwABER7t+E2AyCDAA0dGu3wSYDAIMQHS06zcBJoMAAxAd7fpNgMkgwABER7t+E2AyCDAA0dGu3wSYDAIMQHS06zcBJoMAAxAd7fpNgMkgwABER7t+E2AyCDAA0dGu3wSYDAIMQHS06zcBJoMAAxAd7fpNgMkgwABER7t+E2AyCDAA0dGu3wSYDAIMQHS06zcBJoMAAxAd7fpNgMkgwABER7t+E2AyCDAA0dGu3wSYDAIMQHS06zcBJoMAAxAd7fpNgMkgwABER7t+E2AyCDAA0dGu3wSYDAIMQHS06zcBJoMAAxAd7fpNgMkgwABER7t+E2AyCDAA0dGu3wSYDAIMQHS06zcBJoMAAxAd7fpNgMkgwABER7t+E2AyCDAA0dGu3wSYDAIMQHS06zcBJoMAAxAd7fpNgMkgwABER7t+E2AyCDAA0dGu3wSYDAIMQHS06zcBJoMAAxAd7fpNgMkgwABER7t+E2AyCDAA0dGu3wSYDAIMQHS06zcBJoMAAxAd7fpNgMkgwABER7t+E2AyCDAA0dGu3wSYDAIMQHS06zcBJoMAAxAd7fpNgMkgwABER7t+E2AyCDAA0dGu3wSYDAIMQHS06zcBJoMAAxAd7fpNgMkgwABER7t+E2AyCDAA0dGu3wSYDAIMQHS06zcBJoMAAxAd7fpNgMkgwABER7t+E2AyCDAA0dGu3wSYDAIMQHS06zcBJoMAAxAd7fpNgMkgwABER7t+E2AyCDAA0dGu3wSYDAIMQHS06zcBJoMAAxAd7fpNgMkgwABER7t+E2AyCDAA0dGu3wSYDAIMQHS06zcBJoMAAxAd7fpNgMkgwABER7t+E2AyCDAA0dGu3wSYDAIMQHS06zcBJoMAAxAd7fpNgMkgwABER7t+E2AyCDAA0dGu3wSYDAIMQHS06zcBJoMAAxAd7fpNgMkgwABER7t+E2AyCDAA0dGu3wSYDAIMQHS06zcBJoMAAxAd7fpNgMkgwABER7t+E2AyCDAA0dGu3wSYDAIMQHS06zcBJoMAAxAd7fpNgMkgwABER7t+E2AyCDAA0dGu3wSYDAIMQHS06zcBJoMAAxAd7fpNgMkgwABER7t+E2AyCDAA0dGu3wSYDAIMQHS06zcBJoMAAxAd7fpNgMkgwABER7t+E2AyCDAA0dGu3wSYDAIMQHS06zcBJoMAAxAd7fpNgMkgwABER7t+E2AyCDAA0dGu3wSYDAIMQHS06zcBJoMAAxAd7fpNgMkgwABER7t+E2AyCDAA0dGu3wSYDAIMQHS06zcBJoMAAxAd7fpNgMkgwABER7t+E2AyCDAA0dGu3wSYDAIMQHS06zcBJoMAAxAd7fpNgMkgwABER7t+E2AyCDAA0dGu3wSYDAIMQHS06zcBJoMAAxAd7fpNgMkgwABER7t+E2AyCDAA0dGu3wSYDAIMQHS06zcBJoMAAxAd7fpNgMkgwABER7t+E2Ay5giw698dFp7Np1353pnhcP2RN4t53jgzXH/0A/vr/vDzH9TeBwAWS7t+E2Ay5giwT87VAuw3Z7Jf17+Z/Z5n3OfeKn59NvxeALA42vWbAJMxR4DtD6sBtl+dsDtcf2Z05dzwXrvEvfOuLwBMpF2/CTAZcwTY7rDSnzJdsnveHI1++1Te6Up6XI+NTG6t/yB7Pfs/ACyVdv0mwGTMEWBbxanBXJJo2SUuc+bQJNflM2nEJcH2bPY6HTAAArTrNwEmY/YAS1LKH5GRTLA9rCS5zGuXz6QTkgB7bEQHDIAU7fpNgMmYPcA+OVfpUCUTbKLlWeYHGB0wADK06zcBJmP2ANsfDp+98vXhcPi17xcTioTaSq+P5acQs/99cq5yxhEAlkO7fhNgMmYPsN3h+jfyIYePpB2v/ezCV/6iySxvEMdW+SoALJN2/SbAZMweYFvOKPr01KE7KjEPM2cY/eUzdMAAyNCu3wSYjJkDzIw0XH/6A/PwjaFNq1qA5Tcy3/MWHTAAcrTrNwEmY+YA++RcMeZwN7vtKxBgo+s/yx8llXXALj81HN79zJyrDADjaddvAkzGIh7ma/pZz4YDrLBlXsuf1PHoAj4TABpp128CTMZCnka/m8bVuABLn+Jrxtm/WX+ABwAslnb9JsBkLCTAsriqj0IsZE/xzR8ptcX9YEA3bA6OfWfyJGtn8NmLxS/v3TcYHH+x+PXw/OD04tdvZtr1mwCTsdgAq9wH5sxgxinu2tGKjEcEuuBgUEurwCTro1NOgO1kdeqB8vdbfrqclZyJbvU2aL6ERZ1CfDb0JA4r/xqVrez1fQIM6IJPH6+lVWCSdTV5qQiwJOdOXDx8dTA4WyzXpQ7Y6lTwFW/+zAG2W54wzAck1p+FWM6bds226IEBHbI5qKVVYFLO5FcZYJtph+vwvJ3SsQ7Y6lTwFW/+zAGWZFSeQ9e38nOHtafR5+xTfDmFCHTIgSk0floFJuXeO2VesgGWdLhOmP/b3OpaB2x1KviKN3++G5mf+SD79i/7fV/D4T0/d74PLGef4rtvO2oM4gBkJclUTZiPTg2OP+GnVWBS5uq3s7JkAyyZMX27nXxmb3hHF+hWb4PmS5j9GljSBSvk3a3aNzKniq9RYRg9oKQeYIfnB7f87XkvrQKTiqUHgz95rx5gB9nMya9nl7bqM9Gu3wSYjDkGcZjHaqTWv2kn/dOZ6pSR+zUq+2fcuAMgpR5gO4PB2UM/rQKTiqWPv27+29AD2+xaB2x1KviKN3+eUYjX3zffpnL3078rJ135XpJR64+86czlPsXXfP0Kj5ICxNUCLImgEyM/rQKT7NKfeTJ7j/A1sO51wFangq948xcyjB5At1UDLEmgJHq8tApMqr2HMwrR/JiPQuxeB2x1KviKN58AA1ZANcA20zu4vLQKTKq9R/A+sA52wFangq948wkwYAVUAszkz8hPq8Ck+nvUnsRxOl3ixLJWe2a61dug+RIIMCBmH53yC0uaTp8+nkWRk1aBSVVegI1+9UT+LMRsJOLhq8kHfeH1JbemNZ2q7aL5EggwIGbBALMP7HXSKjCpyg8wK+uAJf9N370r5xIVSnYFzZdAgAExCwXYjj2fWKZVYFJNOMAO7Fs+Obp6vjMPlNKp2i6aL4EAA1aAew2sfKp8kVaBScH3qAdY1gHLh9Xb28P0addvAkwGAQasADfAdqrF5nRoUvA96gF2kHa6DrLH0ndnPIdMlR6H5ksgwIAVsKwAy5/ia5+J2Jk7wmSq9Dg0XwIBBqyAZQVY/jj6MsA6chFMpkqPQ/MlEGDACgg8jX4UvOA13TUw+zUqB/TAlCr4ijefAANWwJICzH4fGNfAtCr4ijefAANWwHICLOmAnbU/MApRpYKvePMJMGBljQ+wJI68V+sBVp4x5D4wpQq+4s0nwICVNWeAOU/xtU/iaOi8iVMu3wMCTAYBBqysOQPMHbJx+NqpweB+noUoXcFXvPkEGIDoaNdvAkwGAQYgOtr1mwCTQYABiI52/SbAZBBgAKKjXb8JMBkEGIDoaNdvAkwGAQYgOtr1mwCTQYABiI52/SbAZBBgAKKjXb8JMBkEGIDoaNdvAkwGAQYgOtr1mwCTQYABiI52/SbAZBBgQJRWpIJ1tPUEmAwCDIiRdgGjgtN8AQQYECPtAkYFp/kCCDAgRtoFjApO8wUQYECMtAsYFZzmCyDAgBhpFzAqOM0XQIABMdIuYFRwmi+AAANipF3AqOA0XwABBsRIu4BRwWm+AAIMiJF2AaOC03wBBBgQI+0CRgWn+QIIMCBG2gWMCk7zBRBgQIy0CxgVnOYLIMCAGGkXMCo4zRdAgAEx0i5gVHCaL4AAA2KkXcCo4DRfAAEGxEi7gFHBab4AAgyIkXYBo4LTfAEEGBAj7QJGBaf5AggwIEbaBYwKTvMFEGBAjLQLGBWc5gsgwIAYaRcwKjjNF0CAATHSLmBUcJovgAADYqRdwKjgNF8AAQbESLuAUcFpvgACDIiRdgGjgtN8AQQYECPtAkYFp/kCCDAgRtoFjApO8wUQYECMtAsYFZzmCyDAgBhpFzAqOM0XQIABMdIuYFRwmi+AAANipF3AqOA0XwABBsRIu4BRwWm+AAIMiJF2AaOC03wBBBgQI+0CRgWn+QIIMCBG2gWMCk7zBRBgQIy0CxgVnOYLIMCAGGkXMCo4zRdAgAEx0i5gVHCaL4AAA2KkXcCo4DRfAAEGxEi7gFHBab4AAgyIkXYBo4LTfAEEGBAj7QJGBaf5AggwIEbaBYwKTvMFEGBAjLQLGBWc5gsgwIAYaRcwKjjNF0CAATHSLmBUcJovgAADYqRdwKjgNF8AAQbESLuAUcFpvgACDIiRdgGjgtN8AQQYECPtAkYFp/kCCDAgRtoFjApO8wUQYECMtAsYFZzmCyDAgBhpFzAqOM0XQIABMdIuYFRwmi+AAANipF3AqOA0XwABBsRIu4BRwWm+AAIMiJF2AaOC03wBBBgQI+0CRgWn+QIIMCBG2gWMCk7zBRBgQIy0CxgVnOYLIMCAGGkXMCo4zRdAgAEx0i5gVHCaL4AAA2KkXcCo4DRfAAEGxEi7gFHBab4AAgyIkXYBo4LTfAEEGBAj7QJGBaf5AggwIEbaBYwKTvMFEGBAjLQLGBWc5gsgwIAYaRcwKjjNF0CAATHSLmBUcJovgAADYqRdwKjgNF8AAQbESLuAUcFpvgACDIiRdgGjgtN8AQQYECPtAkYFp/kCCDAgRtoFjApO8wUQYECMtAsYFZzmCyDAgBhpFzAqOM0XQIABMdIuYFRwmi+AAANipF3AqOA0XwABBsRIu4BRwWm+AAIMiJF2AaOC03wBBBgQI+0CRgWn+QIIMCBG2gWMCk7zBRBgQIy0CxgVnOYLIMCAGGkXMCo4zRdAgAEx0i5gVHCaL4AAA2KkXcCo4DRfAAEGxEi7gFHBab4AAgyIkXYBo4LTfAEEGBAj7QJGBaf5AggwIEbaBYwKTvMFEGBAjLQLGBWc5gsgwIAYaRcwKjjNF0CAATHSLmBUcJovgAADYqRdwKjgNF8AAQbESLuAUcFpvgACDIiRdgGjgtN8AQQYECPtAkYFp/kCCDAgRtoFjApO8wUQYECMtAsYFZzmCyDAgBhpFzAqOM0XQIABMdIuYFRwmi+AAANipF3AqOA0XwABBsRIu4BRwWm+AAIMiJF2AaOC03wBBBgQI+0CRgWn+QIIMCBG2gWMCk7zBRBgQIy0CxgVnOYLIMCAGGkXMCo4zRdAgAEx0i5gVHCaL4AAA2KkXcCo4DRfAAEGxEi7gFHBab4AAgyIkXYBo4LTfAEEGBAj7QJGBaf5AggwIEbaBYwKTvMFEGBAjLQLGBWc5gsgwIAYaRcwKjjNF0CAATHSLmBUcJovgAADYqRdwKjgNF8AAQbESLuAUcFpvgACDIiRdgGjgtN8AQQYECPtAkYFp/kCCDAgRtoFjApO8wXME2DXf/bnw+Hw7kfeLCZ8d1h4Npvyxpnh+qMf2Bn2h5//IPBGABZMu4BRwWm+gDkC7DdnbFg9mk/55FwlwPJE+9xb2evJr8/Oub4A2tAuYFRwmi9g9gDbL8NqeG99UppUu8P1Z0ZXzpWv3zv3CgNoQbuAUcFpvoCZA8z0tu75efLDb58aDtd/kE7bHfo9rKTH9djI5Fb2+ifn8vkALJl2AaOC03wBMwfYftHvMucJsx+3ipOFmctn0kBLsi7vj9EBA2RoFzAqOM0XMHOAbZW9rSSn0rEZSZL5YzQun0m7XEmAPTaiAwYI0i5gVHCaL2ARw+iTgEqD65NzlS6WH2B0wAAx2gWMCk7zBSwywPaTTtmVrw+Hw699P3shP4WY/e+Tc/75RQDLo13AqOA0X8AiAsxeDtsdrn8jH4P4SHoq0RvEsZX+DECCdgGjgtN8AQsIsKQDll3c2nJG0WcXw5xh9JfP0AEDxGgXMCo4zRcwf4Bd38o7YGY04vrTSXBd+V6SYI/ZSYl73qIDBojSLmBUcJovYO4AM/mV9a2Knlh6Q1g27frP8kdJZR2wy08Nh3c/M+9HAphEu4BRwWm+gHkDLO121UbHm6n+Q6O2zO/7/pOnACyLdgGjgtN8AXMG2JWnQvmVdsG8M4bpU3zNaMU3a4/rALB42gWMCk7zBcwXYOZ5vveExmbs+wGWPcU3f6TUFveDAcumXcCo4DRfwFwBtmvOBwa/H6USYNnXqOxmYxN3h4xHBJZMu4BRwWm+gHkC7I3hsGlooX+eMP8alS17vzMBBiyZdgGjgtN8AXME2G7l8pdz3csZkJi9kp403KIHBgjRLmBUcJovYK7vA/vcm+6Ey2dsMhW3hmXsU3w5hQhI0S5gVHCaL2Ce7wOrDD9MR9Q/84H3DWEp+xTfbBBHMhuDOIAl0y5gVHCaL2DmANsdutK8SrpgBefaWPE1KgyjB6RoFzAqOM0XMGuA5Q+J8gIsfdBG9us3nVnLr1HZP1MNNwBLoV3AqOA0X8CsAZb0puoBNrr+vvk2lbuf/p0zp/sUX/NlKzxKClg+7QJGBaf5AhbxdSoAuka7gFHBab4AAgyIkXYBo4LTfAEEGBAj7QJGBaf5AggwIEbaBYwKTvMFEGBAjLQLGBWc5gsgwIAYaRcwKjjNF0CAATHSLmBUcJovgAADYqRdwKjgNF8AAQbESLuAUcFpvgACDIiRdgGjgtN8AQQYECPtAkYFp/kCCDAgRtoFjApO8wUQYECMtAsYFZzmCyDAgBhpFzAqOM0XQIABMdIuYFRwmi+AAANipF3AqOA0XwABBsRIu4BRwWm+AAIMiJF2AaOC03wBBBgQI+0CRgWn+QIIMCBG2gWMCk7zBRBgQIy0CxgVnOYLIMCAGGkXMCo4zRdAgAEx0i5gVHCaL4AAA2KkXcCo4DRfAAEGxEi7gFHBab4AAgyIkXYBo4LTfAEEGBAj7QJGBaf5AggwIEbaBYwKTvMFEGBAjLQLGBWc5gsgwIAYaRcwKjjNF0CAATHSLmBUcJovgAADYqRdwKjgNF8AAQbESLuAUcFpvgACDIiRdgGjgtN8AQQYECPtAkYFp/kCCDAgRtoFjApO8wUQYCtuZ/DZi+Vv//jt+5Jj74+fvFiZ66BydJ5Op76XzHz8xWKmw/P5dHSARtHy0Xyav3QE2Gr76JQTYIfftkffse/4swUDbCf7+QE7087glp9KrTcmEaxVDWg+zV86AmylXX18UAZY0oMqHDvrzVcNsLPZtBMXD1/Nfkl8+jgdsA4RrVZBNJ/mLx0BtspMfpUBZnpUD/w6CbLXTg2aO1Mm5tKg2kznSX7N34AOWKdoFzAqOM0XQICtsPdOmSPNBljSg7KdqY9OFT/W7ORLJLOfyH7PcosOWLdoFzAqOM0XQICtjIOBnzBX8yteNsDMKUH72o7zsy/Jtiywkh/yK2HZBTN/NAi06ZYvg+bT/KUjwFZGJcDSy1p/8l4ZYDvO697YDpc5gXjWznI6e580wJJfm/ps0KBdwKjgNF8AAbYy6gF2/HXz31BSNQbYTjF/pQe2SQesW7QLGBWc5gsgwFZGNcA+82Q2MRQ8Bw2nED99vBhh718DowPWNdoFjApO8wUQYCujeg3MTgwF2GZo3mz6ifJns2Q+CpEOWNdoFzAqOM0XQICtjCkC7KBhGH3SzypvcXbvA6MD1jnaBYwKTvMFEGAro32AmdvDgh0wf3Bi/iSO02k3rGHQIrToli+D5tP8pSPA4vfRKf/Qcp8TFQqwTx8Pn1d0r4ClfvVE/izEbCTi4avJB33h9cU3ADPQKVsumk/zl44Ai9+UAXb1iabncDRcMMs7YPmTqI5xLrETFGpWBc2n+UtHgMVvugD7qPE5UuU9YBVZB2xnMHhydPU8D5TqBp2y5aL5NH/pCLCV0e4amMmv4+EIKh7CUZF1wPJh9fb2MCjTLmBUcJovgABbGa0CzAzMaBoQ3/R8qYM01w6y7hnjOTpCu4BRwWm+AAJsZbQJsPSB9E03dG2GzyDmT/G1z0TkjrBu0C5gVHCaL4AAWxktAuzVQcP4eaM6BtHKH0dfBhgXwbpAu4BRwWm+AAJsZUwOsKT/dezJxuUbno9ov0blgB5Yp2gXMCo4zRdAgK2MiQF2MAh3scqXQ1e37PeBcQ2sW7QLGBWc5gsgwFbGpABzvtAyaCd4ejFZ6qz9gVGIHaJdwKjgNF8AAbbaDrzvA3PZb/kqOmXhMRyb7vLcB9YdOmXLRfNp/tIRYKutDLD8QRqFaoAlrwdOMDpP8bVP4hhzFhJyFGpWBc2n+UtHgK22MsDMGURXuwBzh2wcvnZqMLifZyF2g07ZctF8mr90BBgQI+0CRgWn+QIIMCBG2gWMCk7zBRBgQIy0CxgVnOYLIMCAGGkXMCo4zRdAgAEx0i5gVHCaL4AAA2KkXcCo4DRfAAEGxEi7gFHBab4AAgyIkXYBo4LTfAEEGBAj7QJGBaf5AggwIEbaBYwKTvMFEGBAjLQLGBWc5gsgwGK2GscwQpT3vfbu1248zZdBgEVM+xgmwRRp73sqOM0XQIBFTPsYJsAUae97KjjNF0CARUz7GCbAFGnveyo4zRdAgEVM+xgmwBRp73sqOM0XQIBFTPsYJsAUae97KjjNF0CARUz7GCbAFGnveyo4zRdAgEVM+xgmwBRp73sqOM0XQIBFTPsYJsAUae97KjjNF0CARUz7GCbAFGnveyo4zRdAgEVM+xgmwBRp73sqOM0XQIBFTPsYJsAUae97KjjNF0CARUz7GCbAFGnveyo4zRdAgEVM+xgmwBRp73sqOM0XQIBFTPsYJsAUae97KjjNF0CARUz7GCbAFGnveyo4zRdAgEVM+xgmwBRp73sqOM0XQIBFTPsYJsAUae97KjjNF0CARUz7GCbAFGnveyo4zRdAgEVM+xgmwBRp73sqOM0XQIBFTPsYJsAUae97KjjNF0CAOTYHx75Tm7hT7hP76nv3DQbHXyzmODw/OC21ilPRO3pz2htglWnveyo4zRdAgJUOBoEAS9KpkL+aR9oDdpadwS0/FVzN9nSOXIf2Blhl2vueCk7zBRBghU8fDwWYmWplryY5d+Li4auDwdlijm52wPSPYu0NsMq09z0VnOYLIMAKm4NQgH10qtq/2kwnJD2zz15Mf+9sB0z/KNbeAKtMe99TwWm+AALMOjBbvR5gpr/lTUg6XOkEm1vd7YDpH8XaG2CVae97KjjNF7CaAZakUjV0kp7W8ScCAbZTnTWZ8XT2Qjbzju2JdY/2MUyAKdLe91Rwmi+AAMscnh/c8rfnAwG2WVzrytkAO8hmTn49W12mK7SPYQJMkfa+p4LTfAEEWCbpaJ09DATYp49Xp1V6YJvd7YDpH8XaG2CVae97KjjNF0CApZJUOjEKBVjywmf/q7nv69j9r2dT/GtgXe6A6R/F2htglWnveyo4zRdAgBlJKCVpFAqwZM7PPJHvknyRrM+Vj0LscgdM/yjW3gCrTHvfU8FpvgACzMgudIUCbMfdJ6ftwsV9YJ3ugOkfxdobYJVp73sqOM0XQICNiqHyoQAzN4d94SfJa78y/bAsrPJQO50ucWLUXZrHb0p7A6wy7X1PBaf5AlYswJIekycNrE8fz84DBgLMPEjqdPljfrrQhFn6LMRsJOLhq8m7fuF1yXa0o3PkOrQ3wCrT3vdUcJovgAArn+Eb6oH5y1Zezjpg+dMSj3XvXKLCYevT3gCrTHvfU8FpvgACrLxVeUKAmaDyQ+rALv/k6Or5Dj5QSufIdWhvgFWmve+p4DRfwIoFWM69BmYGymdnBicEmLke5g39yDpg+bB6e3tYl2gfwwSYIu19TwWn+QIIsJ3qlm/MoepTpQ7STtdB1i/r4ngOjePWo70BVpn2vqeC03wBBFj7AKs8VSp/iq99JmIH7wjTOG492htglWnveyo4zRdAgI0NMPdZ9NUzjPnj6MsA69xFMI3j1qO9AVaZ9r6ngtN8AQRYKXANzP02sIOB18eyX6NyQA9M+yBGgPa+p4LTfAEEWKnhPrC8C2YGMLoL2e8D4xqY+kGMAO19TwWn+QIIsFLDsxAHx82TOF47VeuAnbU/MApR9yBGgPa+p4LTfAGrGWBhToCVNy1vlrvES7fyjCH3gTXS3gCrTHvfU8FpvgACrBQMsHKQx3H3YVHOU3ztkzjG3UKmQ+3gtbQ3wCrT3vdUcJovgAArhQNsdPXb9yX74wsvevO6QzbS04v38yxEtYMYAdr7ngpO8wUQYBHTPoYJuvoYFwAAGFxJREFUMEXa+54KTvMFEGAR0z6GCTBF2vueCk7zBRBgEdM+hgkwRdr7ngpO8wUQYBHTPoYJMEXa+54KTvMFEGAR0z6GCTBF2vueCk7zBRBgEdM+hgkwRdr7ngpO8wUQYBHTPoYJMEXa+54KTvMFEGAR0z6GCTBF2vueCk7zBRBgEdM+hgkwRdr7ngpO8wUQYBHTPoYJMEXa+54KTvMFEGAR0z6GCTBF2vueCk7zBUQeYKuxEzvaevX2rzTtfU8Fp/kC4g4w7Z2oXMG1W0+AKdLe91Rwmi+AAIthL9J8VGnveyo4zRdAgMWwF2k+qrT3PRWc5gsgwGLYizQfVdr7ngpO8wUQYDHsRZqPKu19TwWn+QIIsBj2Is1Hlfa+p4LTfAEEWAx7keajSnvfU8FpvgACLIa9SPNRpb3vqeA0XwABFsNepPmo0t73VHCaL4AAi2Ev0nxUae97KjjNF0CAxbAXaT6qtPc9FZzmCyDAYtiLNB9V2vueCk7zBRBgMexFmo8q7X1PBaf5AgiwGPYizUeV9r6ngtN8AQRYDHuR5qNKe99TwWm+AAIshr1I81Glve+p4DRfAAEWw16k+ajS3vdUcJovgACLYS/SfFRp73sqOM0XQIDFsBdpPqq09z0VnOYLIMBi2Is0H1Xa+54KTvMFEGAx7EWajyrtfU8Fp/kCFhxgV753Zjhcf+RN+/v1N84M1x/9wP66P/z8B+EFl0N7JxJg0KK976ngNF/AYgPsN0l8GevfzH6//t3018+9Vfz67EI/bxLtnUiAQYv2vqeC03wBCw2w/WEhC6rd4fozoyvnhvfa1+9d5MdNpr0TCTBo0d73VHCaL2CRAfbJueHwnjdHo98+lXe6kh7XYyOTW+s/yF7P/i9HeycSYNCive+p4DRfwCIDbHeYX+IyZw5Ncl0+k/bEkmB7NntduAOmvxuF20vzYWnveyo4zRewwABLYsv2sJLkMlF2+Uw6IQmwx0YaHTD93SjcXpoPS3vfU8FpvoAFBliSU3aMYZ5lfoDJd8D0d6N0g2k+ctr7ngpO8wUsMMD2h2VCbaXDOPJTiNn/PjlnByPK0d6JBBi0aO97KjjNF7DYAHvM/rybBpg3iGOrfFWM9k4kwKBFe99TwWm+gAUG2O6wvMsrDzNnGP3lM/IdMP3dKN5imt+d9q9047Xbr914mi9juQGW38h8z1s6HTD9/ajQZJrfldbTfJpP85dsuQE2uv6z/FFSWQfs8lPD4d3PLO4jgWaDwf+nSbuEAfFbcoAVtsxr+ZM6Hl3cZwKNCDAgckIBlj7F14yzf9ObDVgeAgyI3FJHIRayp/jmj5Takr8fDKuIAAMit9T7wJyXzC3Ou9mNzrtDhfGIWD0EGBC5pT6Jw8q/RmUre32fAIMEAgyI3FKfhWjlD5HaogcGQQQYELmlPo0+Z5/iyylESCLAgMgt/PvAfu58H1jOPsU3G8SRpBuDOCCAAAMit9xvZE4VX6PCMHpIIsCAyC00wEb/dCaLr/VvOhPLr1HZz17WeKYUVg8BBkRusQE2uvK9JKPWH3nTmeQ+xffK13mUFKQQYEDkFhxgQGcQYEDkCDDEigADIkeAIVYEGBA5AgyxIsCAyBFgiBUBBkSOAEOsCDAgcgQYYkWAAZEjwBArAgyIHAGGWBFgQOQIMMSKAAMiR4AhVgQYEDkCDLEiwIDIEWCIFQEGRI4AQ6wIMCByBBhiRYABkSPAECsCDIgcAYZYEWBA5AgwxIoAAyJHgCFWBBgQOQIMsSLAgMgRYIgVAQZEjgBDrAbatDcAEDsCDNEiwIC4EWAAgF4iwAAAvUSAAQB6iQADAPQSAQYA6CUCDADQSwQYVthOOeb92HeqLx7+6i+S6V948WIx5b37BoPjL5YznB+cFllNAEEEGFZXkkDNAfbpE/krx1/Pp+Rx98Co+P2Wn8qtLIAqAgyr69PHmwPMeS2PqYPB4MTFw1cHg7PFHHTAAE0EGFbXR6ea+1CbSab95cXR4WunktzKp5iZk17bZ7OTinTAAGUEGFbXgc2muiTb8p7WQd47Szpc6cw2t+iAAdoIMKyunUFjBu2U2baZzZVE2unslexs447tiQFQQoBhdW0W17OqzPAO+1KSXCaqbIAdZAGW/NqwLAAhBBhW1qePBwbPFy8VF7jynys9sE06YIA2Agwry3St/qu5t+vY/a8HXrL5lPTGTGT518DogAH6CDCsrIPB4DP2Zq/TtZfK4R35mcasz5WPQqQDBugjwLCynOdwVBMsFGDufWB0wIAOIMCwsjbNk6J+Yp4ZZfphXiB5AWYHK+4UUZd0w5rG3wMQQ4BhVZmRhqfLH71Tgt4A++IXE3TpsxCzkYiHr55KErB6+QyAFAIMSE8JegMSgz2wQtYBy5+keIxziYASAgzw7/syQtfA3FdN2iW59uTo6nkeKAVoIcCwSopH9FZTZ9PvZY0NsKwDlg+rt7eHARBHgGGVNAZY5TRh4D6w0kG69EEWa4znANQQYFgl43pgZ/35qk/icF8zWWeficgdYYAWAgyryj1NWO1lub+7vTEjfxx9GWBcBAN0EGBYVe63gR1UhtEHnkZv2a9ROaAHBigjwLCqzMjDPKTMt3/5QzHq3wdm2e8D4xoYoI0Aw8pKImhw3DyJw3zrcrUbZR7T8ScXR4f/ceB/62XSATtrf2AUIqCKAMPq2iwfhZh3ssobmovhHpUBH+UZQ+4DA5QRYFhhxeN8j+cPhHKeyHH1icprdgY7WtE+iaPhK8UALBsBhlV29dv3mSf6vmh/dx8pdfirv0he++MnvXOL7pCN9NRj7avEAEghwAAAvUSAAQB6iQADAPQSAQYA6CUCDADQSwQYAKCXCDAAQC8RYACAXiLAAAC9RIABAHqJAAMA9BIBBgDoJQIMANBLBBgAoJcIMABALxFgAIBeIsAAAL1EgAEAeokAAwD0EgEGAOglAgwA0EsEGACglwgwAEAvEWAAgF4iwAAAvUSAAQB6iQADAPQSAQYA6CUCDADQSwQYAKCXCDAAQC8RYACAXiLAAAC9RIABAHqJAAMA9BIBBgDoJQIMANBLBBgAoJcIMABALxFgAIBeIsAAAL1EgAEAeokAAwD0EgEGAOglAgwA0EsEGACgl1YwwK5878xwuP7Im4FXvt/uHT4597m37M/XvzssPLuoVVwOd7WTFf/Nnyer/OfPfFCbr8VmuP4zs/DdtY14+UwnN0JtdcfttbZHQaCxHW1+xlm5eZvfcOx0tfnV1Z2n+btDz2POS4rND63VYirTJ+eGn6+XiO5YvQD7zZlsn65/s/LC9Te8w7FZcmSUSZDs4J4EmLfa5q8tc89bldlabAa7DYfDR73pZmN0cCPUV7d5r7U+CgKN7WjzM+7Kzdn8hmOnq82vre48zW8OMM3mh9ZqMZWJAOuY/ca9uj9sV7qubw2dJHDer5N/vQV/tYs/6mH1+GyxGdw23+u+sNXJjRBY3ea91vYoCDW2m83PuSs3X/Objp2ONr++uvM0vznANJsfWqvFVCYCrFvMP0vueXM0+u1TbjlPtSxdac+8XHS3k3+0df5qm82w/ow5t3am2urJmyHdhj8fZRtx/Qfeoh3cGqHVbd5rrQOs3thuNj/nrdxczW86djra/MDqLmDv52/j/POtK80v1moxlYkA65Zd+88wU9CnrdzG++m/58oA26rmYDdVVnu3+Hm/2gWbvBn2iz9csxHLv+HsnEUH/oZ9odVt3mttS1i9sR1tfsZfubma33DsdLX5gdWdf+97b5fqSvPLtVpMZSLAOiUpYbbLcPnM1JV7NLqS/CN++MhT5aGRvGGn92+mutrOZnB+zEzeDFvlH6q7Ec01tv+nC3/DFYHVHbPX2vfDK43tavNT/srN1fyGY6erzQ+s7vx730gqu/OH05Xml2u1oMpEgHWKszsqldueMU4Pwevvfz358Wvfr+25XXM6wh0NkbzhvdWZuqe62kkhb1jrdpuh4B7e5pRFx0+o2tVt3Gutm19vbKeb76/cXM1vOHa62vzA6s6/940tL+u60vxyrcZWpj+kw3LXv5YNuUwrw/Wf/W/e4Owr30t+ffSDQIB5W2Y38M/DdNBnseW2kqnvJ+/9tcC47/mtWIDtO6e8trzjzT140w6LcU91m+8mu9Qbzpcs9uyVbH8ufeVnV13t5n9ottsMBefwTg7fx7p+RdCubuNea9v8emM73fzKys3V/PCx09nmB1Z37r2fz+sU9q4031mrcZWpHPNhT0h87j+dcRpfzvL5/14LMH/LOP9AyNtfDvrMtlwSYL8xv/onehZl9QKsOJx3mwLMGX9aPYv8B7u/y4tJ69/I532kuz3t6mqnTU/vh7v7GX/OdpvBnb28vpQc6B34Gx7Hrm7jXmvZ/HpjO9386srN1fzgsdPd5gdWd969b/jnb7rSfHetxlQmd8ziYyP/jrH8DYpZ/tdqgFW2TFlV8p+cQZ/ZC1vDu9NJyzlTtWIB5h5j1X+bFb8nXbP1pz/Ihi2FtrobYFvOru/0uWJvtbeSw9QeotX7wFpvhpF3HWAr/Un/b3icYnXH7LVWza83ttPNr67cXM0PHjvdbX5gdefd+4Y/ArErzd/1TzA1tNJE0KO/G2XDcs1LaYCtP/OBuQ0u2wB2sHZ6B6W/dHXLFK3O+mLpkt835xHtljMr8vmlnD40CLBR9fdkR+RVufzJ4ySB2fVmd6ZnjKcYgavBD7BvFEd3w90EEzdDdmvZvd5S+n/DYxSrO26vtWl+vbGdbn515eZrfujY6XDz66s77943/BEcXWm+u1ZjWlmeNkkal/ei7J7cLVIpiy3Tn/ICrLZlinOI2SWZ8iSmXZutpf7TngAbVX93/hmzFQwlJwmcQ2Z3zJm2TvA6+wlzvfYPb9T69q03g3trtL24pP43PEa5uuP2Wovm1xvb6ebXVm6u5oeOnQ43P7C6c+59O593+0g3mu+uVavKlMxkAyxvYzYQwzkVuVuJn9qWsaMd8/faKjM035gN1WNBCLBR9Xd/2HXg/IH/TCZnauf+fD2VAMvbvl+9ujrNZnBOIGZvrf433MxdXX9q9W7kSc2vN7bTzR+3ctM3P3TsdLj5Yw/1mfZ+vpzzTl1pfu2OmHJ6aMX+8N/+7zPFdSz/5qI8jMoJpfqW2c0WzjadO2gxf31rqZuFABtVfncPg9q9YqlwgJn37vQ5RO8UYtmu6vHVdjNccR7DUWxW7b/hZleeCo+Dqu61yc2vN7bTzR+/ctM3v37sdLr54w71WZpfn9aZ5oer1ShQma6///UzzlnVUIDZd6oMow9smXQEpu16uQ9gzC+fbYVjdUFWLMCaRyG6B697l1f7AJvqMTQK/AArVrU5x8duBnON9p7yX2n5P1K1/4Ybuavrmbr59cZ2uvkTVm76vV87djrd/LGH+swHv5sI3Wl+47+gq610BgqGA8yJwnqAVbdMdg4x/8V9awJs8ZrvA5u/B9ajANttFWDjNoMZ2PWocwuzp3ubwVtdz9TNrze2082fsHLT7/3asdPp5o891Gc9+L1zdZ1pftMZxFors17S3V/7N//vfz+3gB5Ydg4x/4zA1iLAFqj5SRzB89/7wTG0zacQO/fvT5d/I3PRroazKOM3wxveX2pn/oabvNG8Ug398ObmxxVgUze/fux0uvljD/VZmm9UzyB2o/mNZxCrrdwt7jH+pDnAWlwDs1sm/R60PKacJcslCLCFafMsxGlGITp/Ev7I2g7yHyXl3skW/Bsetxl2/etJnfkbblBZ3bF7bWLz+x9gczW/fux0uvmBQ32+5uevdvBfb7vVw7ShlU4N3G84hegM+5g4CjFd/F7bMwgMGCHAFml38tPop7kPrPzzcO6J6qjK/df3Zoflb5pGEo/ZDOa4fzP4GZ3shdZWd9xem+I2uHpjO9l8y73jdJ7mNx87nWx+bXXn3/sNJVm5+f5aNbeyjKsr5xoCrCyT5nTj+PvARmbuz/3/zkgW+8e2a4fRE2CLY78cKvx9YPbbFsp7zUOd8uqNzOaryqtfjdVBboCZa61mM/yhfnJt8mYY09fsYgmrr+64vdb6KOhvgM3Z/OZjp5PNr63u3Hu/4RKCcvMrazWmlVvZKcS0belL9QCzZfL98U/iyF9JR26Ud4Rmn2u2d36TBQG2QPtlZ79ytGUDaNo9B81LAvWTB+14R7hz4qPy9zl5M/gnTaon5zpXwgKrO2avtT4K+htg8za/8djpZvNrqzvv3m/6hhHd5lfXqrmVTglsCrBynv99wrMQjfRmu3sD755fTyTAFumf8h27/s3KC9lN+2abT3gStZcEl+28tffrGv+faHYz1J70OXEzeI/+7H6ABVe3ea+1Pgp6HGDzNr/p2Olo82urO2fzm0ZL6Da/tlbNrXzDvvB0dsUqNDLgN9lGm/g0+pT5N0J5f22RnFluEmALlj6a2vnim8J189SwR9Of3h/3DSl+EmTz3v3075aztotTOcfwh/T7f7728/p8EzZD5V7FrgdYeHWb91rbo6DPATZv8xuOna42v7a68zW/6dv01AOsslbNrcxf+CAfSBgc2mbK5PjvA/M+262I6ZeNFZ9LgAEAUEOAAQB6iQADAPQSAQYA6CUCDADQSwQYAKCXCDAAQC8RYACAXiLAAAC9RIABAHqJAAMA9BIBBgDoJQIMANBLBBgAoJcIMGBhrj23trb2sPZaAKuCAAMW5sOTSYAd1V4LYFUQYMDCbCT5tXbkW9qrAawIAgxYlI+/uHbDv1pbu0t7PYAVQYABi7K3tnZ0e23t5gvaKwKsBgIMWBAzhOMucxmMYRyACAIMWJAku458y1wHYxgHIIIAAxYkO3u4Vx3Gce2HtyaT7njFBNwNP7ZT333+pJn6cvCd6osk7/3wtf+QJOTtr6RzXHo+mWPttod+aRdJPrZ484+/mPcCt9MwfefBZNbbX1hoW4EuIMCAxUjPIGbp4Q7jeNsMrTfucgLs0oP5xOAFs8AiJsDKMY6XnreLr92ZL98YYOm9acZNryyp4YAWAgxYDNv12vBSabuImrU/KgLsw5Pl1LJTNm6RZNqfplOOVha3n9UYYBvFnIzvR2wIMGAxbHDtuU/jMFlz5KELo2tZryrLGBMwa3f+cjT6/Q9P1vtgwUW2897WpVfyxW9/OenzpScHsytuTQGWuOOVvM/G8EhEhgADFqJIDXPOzg7jMD/nHZ/0VF6RRrY3VB+02LhI8abm57vKmbPlmwPsrtpSQCQIMGAhtosEacgn83M6h3eVrHbfWHCRNH7yqWbxYpxj8UtjgBWzbtAFQ2wIMGARnH6XiZ2y21OGxkaeMW7WmLDxr00FF3HisTLMcTvwpm6AlbPWhkcCfUeAAYvgdJxMluVh4t0UZjPGiygzs3cOMbiIu4zfZ8tuPmsOsHLWYioQCwIMWAT3BF0xjCMfWZ+zY+LLcYF2tLzzPuFF3Cjy75S2sTTmPrDgOwMRIMCABUhHBrqO2qllp6dVgIUXaQ4w24MjwLCCCDBgAfaqoZSe1+tAgN3lzUmAISoEGLAAtVBKs6LxFGLz0xI5hQi0RoAB86vczlUM45g8iKNmAYM4irVhEAfiRoAB89uuPBLK3rbVNIx+zHj2xmH0N5dPPZwwjL4YROKt1l5lHYHeI8CAubkP30h9mD8iyu2ZmR5QcSOzdyfyw9VFa4u4AVZbPH3B9sSMDSfAirOGtXUEeo8AA+bmPf4wtZF1k9JzidlT4J3nQpmA+eqomOqfTwwv4vbLgo+ScmLt7TU3wOyKbdfWEeg7AgyY20bt7NxeHjLpk3m/eiH/Ui73Yb53FE/jrcRKcBE3wIIP802j7OZXiq9acR7max4b/G45JxANAgyYl3dSr5xkR2w4Al+nUh8ZGFrEuzIW+joVdyC/+QoVG2A3nqzNCcSCAAPmFTo7V1yHKr6d8shfhb7Q8sif1d8vsIg/9PDSc0Uq3XmhttSdF5wAu/ndB2tzApEgwIA51a9jjcphHMnLP7zVnPJ74YI3DPCdL5u8ue2hYKrUF6kOvX/3+Vtri6dLHTGnJt0Au5BP5vuYER8CDBCyN/1ZvBkWcY2/4wzoOwIMWB4vQbZbDaOYYZF27wVEhwADlscdX1//8uVFLdKIAEPcCDBgedIR72YY++gXL51slyYzLNKIAEPcCDBgibwh8Te0GkgxwyJj3ooAQ8QIMGCZ/q68D6vtQMAZFmlAgCFuBBiwVNfe+ZIJpBu/0j6LZlgkjABD3AgwAEAvEWAAgF4iwAAAvUSAAQB6iQADAPQSAQYA6CUCDADQSwQYAKCXCDAAQC8RYACAXiLAAAC9RIABAHqJAAMA9NL/BCKx2ILzVw8jAAAAAElFTkSuQmCC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36" descr="data:image/png;base64,iVBORw0KGgoAAAANSUhEUgAABsAAAAPACAMAAAC8X0zrAAAC5VBMVEUAAAAAAAMAACIAACYAADoAAEQAAGYAAwMAAwQAA/8AJTwAJVUAJiYAJkQAJl8AOjoAOmYAOpAARHgAZmYAZpAAZrYDAAADAwADAwMDAwQDBAQDBP8D/wMD/wQD//8EAwAEAwMEBAMEBP8E/wME/wQE//8KAAATc5cZJQAZc4EZipcgQSIgipcgoZcmAAAmJgAmJiYmREQmRHgmX5EnWyInoZctczwtilUtioEtoYEtoZctoaktobstsaktsbstsc0twd06AAA6OgA6Ojo6OmY6ZmY6ZpA6ZrY6kGY6kJA6kLY6kNtEAABEJgBEJiZEREREX3hEX5FEeJFEeKhNTU1NTW5NTY5Nbm5Nbo5NbqtNjshWoZdWsZdWsalWwc1Wwd1W0d1W0e5fJgBfRCZfeJFfkahmAABmOgBmOjpmOmZmZgBmZjpmZmZmZpBmkLZmkNtmtrZmtttmtv9uTU1ubo5ujqtujshuq+R4RAB4RCZ4XyZ4X0R4kah4qKh7oZd7oal7sZd7sal7wbt7wc170d174e574f+OTU2Obk2Obm6Ojm6Oq8iOq+SOyOSOyP+QOgCQOjqQZgCQZjqQkDqQkGaQtpCQtraQttuQ27aQ2/+RXyaRX0SReF+RqKiesZeewamewbue4c2e4e6e8P+oeESokV+okXiokZGoqHioqJGoqKirbk2rbm6rjm6ryOSr5P+2ZgC2Zjq2kDq2kGa2kJC2tma229u22/+2/7a2/9u2///AwZfAwanA0anA8O7A8P/A///Ijk3I5OTI5P/I///bkDrbkGbbtmbbtpDbtrbb25Db27bb29vb2//b/7bb///g0ang0bvg4bvg4c3g8N3g8P/g///kq27kq47kyI7kyKvk5Mjk5P/k////AwD/BAP/BAT/tmb/tpD/yI7/25D/27b/29v/4bv/5Kv/5Mj/5OT/8M3/8N3/8O7//wP//wT//7b//8j//9v//93//+T//+7////CdIcCAAAACXBIWXMAAB2HAAAdhwGP5fFlAAAgAElEQVR4nOzdXZjdSH7fd3TU5osTa0jFPFwuJTZntXTeZSXO66xlq2eoYTK0E0e+lK1ETsxhImnk4ZUV5z2KbhmPZdGz0dqJLUXWXDU1q5lo5ES5aQ2V0ao3TrKXfdR5yMmFNt182o/OdYAqvBSAAk7hpVBVwPfzPLs8BwcHB30K//oNgAJOtAEAIECR6xUAAKAPAgwAECQCDAAQJAIMABAkAgwAECQCDAAQJAIMABAkAgwAECQCDAAQJAIMABAkAgwAECQCDAAQJAIMABAkAgwAECQCDAAQJH2AvXwQRfeV5ydR7Joy4fl+FD3q8DG//XFlQryA3fc7vjteiwufaNa0y4oAAGaiYQ/sIIquHpWelsPjUJMlzV68VwurDgGWv5sAAwDkGgKsHFBJSkRqUJw/Lu+QtdOFlXmAFXMSYACAXEOAlfMlOYL4hnpQsVts2AwwAMBCNQRY+STYQZwcv6YeVIyjxPwMFgEGABhf0yjEA+UYYZJm1+L/K9KjcopsCwIMADC6pgBTT4IlRxDvJ6e9sqOGyeP7DW/UIMAAAKNrCjA1YA7EAcPDYp+slD6fvbcfv/7mR8V7X7z3ehx5r7zzjezdUWUMSHURKvnmN9I3l94tA+yzh/vFwtWzcedfT16JXslX5UTsJz4T89/7hsGXAQAIR1OAqcHwWARBHDnZYcPD4gjii7ezhMmmnD/NpkT3kkmdAuzFe+U31wLs17Ol775bWc/f2s/fmq5KEmC/m63f7k/1/IYAAF5qvBNHcRIsuWj5voiKNHKUQfTPi9TIDu8dFFPEXF0CTF2cjKFKgO2+nr8s354HmPqx6drF87+iLJDR9gAwJ40BdpLvyBymYXGQnfgq9nrEBWLJ0bnPP9xP508y6OpH8YPP3s5CxvgcmFjc3fjN58/ezmOodA4s9ubH8Y7a4yzgsnVJXrvy0VH6VvkGOX+yesX8AICZaAywODfkLlV6BHFTnAQrBlMcFsPps5tLFYcXxeDF9CWzAIvfmw0OST5VpmQlwOSRQzGy/5NNEWDKuMj8EoDK/B0G/gMAvNcYYPmow/QIohJp+dHF0tViaXIp4+8Pi50yowDLE6/0pBxg2evZlWhpgJWurD5QAkyZn2OIADAnzXejz2LgMOv6s0grBtSXxrWn58gO8/EVOdMAK18enQ3kLwdYFkJZYunuCZLtKurmBwDMRHOAncgYSOKqGJ6RRFqRKIfqiaU018Rxu92f/EhZkmmAlRaXz6G/DqwxwD77+sOoCLD8MwgwAJiZ5gBLjxgmRxDT43DpuI4iZ0oj/6L0BFY28cqTo2JJRgF2ULpDcBY5xgH2+dd//I3SMETd/ACAmWgOsHiPKj0kmPX88m5Sym04tAGmXAd2V/6OV78Ay45UGgZYcUEaAQYAS9Dyi8yHoss/KFJARkpxPZg+wNIx9cq1V1MEWH4F2Rs/+dEhAQYA89cSYOIkWGlk4GESUcUFYpXEUX0uzkRF1bNYhZEPIYpR93d//neO0tUkwABg7loCLO7zrx6Vhp+L7NKMk9dLrmSujPoojDyI46S44qsIQgIMAGasJcDESbCDykj5C7+u3JVe87NgalBkt5wacRh9U4Cp2Zff6YoAA4AZawmwJBXefVzaKzqIdv/mfjkVSlceP1Lvk5jvCvW+kLlyGXRLgKlHH/PrlwkwAJixtgCLA+CH9ku//BVH2k+oJ6oOiiN32R2nNHeXGvFWUi17YNlLYjgHAQYAc9cWYOLeuqWckWP9HpXnSH5/S959N0uU3eTXus4/3VfuV/hW5VyZ+c18i3e3BFiyYleebJJfJ2MYPQAsQluAyWHy6jANkTDqryKXfv9E7jydqOPqH+XvqvyGc+mN+cfUf05FfXfbMPoDzdIIMACYsdYAO6zlzkEl0ZTrh/NfjPw0T6FsH+uw2CvK6ANM/u6JdC/7mPzdbQF2XrzxzV9L5yPAAGDGWgMsSZnygb6TaqJtNs9+PMmiN94pYu1cXAS2eze/l9Tm0+R3KN9Ug68hwJJjgK9XFpe/u/1WUs/kh8ZvVH4jjAADgLlqDTAAAHxFgAEAgkSAAQCCRIABAIJEgAEAgkSAAQCCRIABAIJEgAEAgkSAAQCCRIABAIJEgAEAgkSAAQCCRIABAIJEgAEAgkSAAQCCRIABAIJEgAEAgkSAAQCCRIABAIJEgAEAgkSAAQCCRIABAILUFGAvH0SKV37oydEoH5cs9lHzy7/9scFMdjx7GP+du/+m/Ojea3ASXfhEff7ivf14qXc/2myd+PmHr8cr8MY743zPTX/C+dcf7tc/5lzz2eZzAoAbZgGW9O3vjvFxrcnw4r3d97fOZMlT+Vf+W8MC7Pl+KcDOn2bf3pWP2yduno77PTf8Cb+1n3/MTxVTP92vf7b5nADgiHGARdH9ET6uLRni3t9ZgJ2kf+NfGRRgL9+O1AA7f6zk//ttEzcHI3/P+j/hqfIp0b1s6oky8VHnOQHAlbYAK/qo33la6m77MwowBw7KOxX9AuxFnF9qgB2IXZWjzXmy45JN105MkmH3yUZOHOdL0PwJyae88u430o/JXn2+n67Qh8UKmc8JAM6YBdhmcxj3Y9eGf5zHAab+db0C7Lk4vlZ07EkKXJHPXjzIlq+dmOyVXahOHKj+JySfcjU9eZV8TPqJ8Z9+4eP8D7jWbU4AcMc0wJQ+doj5Blh2aqv4kg6UnamT7LF2YpIH2ccdjrRzU/8TSt/vSbZjpX72SfrZ5nMCgDumASZ2wYaf95htgIlBD1d+TunXk2Xkp7OS/L/fNLEUB2N9C/U/4aTYrVI+Ww3MbKL5nADgjnGAnSgB9uI9OZj6G9mLh6L/f5acA7r7RHlHqTd/VF5sOk77lTc/Ek8PitEB6mfXPkp2rs+S975yL5+a065JPPHR+a/GyXD3Y91CD4uRCS/rgzg+E4Pe07VsIsa83DuqJJHyDR7KTNBONAiwypfV/DWci8sB4j99SwbnCVSK7gPNkUHzOQFgUj0C7MV7xfi09L/Tk9jIh9dlo8PbA6wYpy07cW2AaT4q6bl/9+10ojrEu2VNkgATyxfRUFtoW4C9yD5K2SfRf11XnrQlUfqKduL2g3PVL6vxa3ieTbr3u2YBVt6VOtH8meZzAsCkuhxCLE7YVLvTJDaKkeBpF90aYOq4cfHf8roA031UvNRXlMnVPlq7JvHEn8g/qL7QlgBTZ2476fPyP3pS/ZPL14QVAVafKIdHfJJ/UbVdm9qX1fQ1nBST/sn2AMsys9zOuvQ0nxMAJtV5EIc4WJbcReJcHKeT3amMgDc/TndvZNa0BZgYjPfRUbqUPBnL14FpP0pei5QcNXvxOKrvBmjXREyM97ZefNyw0PyIWCXA5JHBbyT3ydg32eVo3gNL8187UYbElWwYfS0YdF+W9mvIVzfdyWwJsEPdeA3t8UvzOQFgUl2G0d8vPUivyX2UTcym5jO0BdhBEQf5uIZagGk/SvTc6SVbB/WLprRrol4DoF1oU4AdFh9QPnvVQPcnl1ZVO3GjHqks3Z8jn632ZWm/hsNi2qftAZaPg98aS+ZzAsC0jALs82f5JbqlQ1z5k9JVYgeaoQmVACst/aAhwPQfdaJ81Em9k9auiTKCUr/QhgArjRk8NNgFO6kM1Mvf8Dy9QFk7MfEiO293tZZf2i9L9zWUVvegLcBe5hd3lY9pxtMrsWQ+JwBMzPxWUrvZDlD5GJjo1A7VqdksW0Yhqgsp/yd+OpP+o9TQ0ixNuybKAHD9QhsCrHSix6TLLr1BZIwMq+QeU/mXUp+o3B9RNzBF92XpvobS39a2x6jsem6JJfM5AWBqxgF2JR8PoeyHZJlTmqr0p9sD7LOvP4waAkz/UWovrQ+w+pooE/ULbQiw0sxJX77tGGIpwETnf+Wj7H5M8pOaJxbn5e41LF39snRfg+nqio+7n38DSixVDwyazwkAkzMKsN03fvKjdHr5+h+l6yymKpfDtgXY51//8TeyD9AGmP6jmk8zCdo1UXp2/UIbAqw0+k85udaoPDZP+Q53/9YD5Y+rTlTPy+kP/dW+LN3XUP7bDpoCTOz5ZX9J65kt8zkBYHrGw+hT5U4y+8/87gGmjFowC7Dso0YNsHw3xUqAFX/klfeL/Zf6xGQt8pUqPakup0uAHTYEmLgy4L7yrDGWzOcEAAdGC7D7pYnbAiy/viret2s6B9Y3wOpr4irA0p/JvPvkqHQArjqxfLqqfoWV7svqHWCfllKp7eou8zkBwIVhAdb3EKI86fPzv5NdpeXvIcRu90tq7ta1YxiL+0u1nV3Sfll9DyEmRyt3lenlU2XqWprPCQBOdA2wnoM4KrdzSMbQ5T+/ddAQYI2DOLYEmKVBHCaaA+xAt/uWTtxycE77Zem+BoNBHMloxwulgfpNdzg0nxMA3OgaYI3D6EvDx7MB7/lE9VKlSjLkJ32Mh9FvCbD6migf13UYfbcTPaUAU/v4fNS5buKWQ4jaL0v3NZSiT9uASSpVIlldunIhmfmcAOBI1wCrXQicXymc9Wf1QNoUl9Vqjs3ll+RuvZC58fJohXZNlK5Xv9CWC5lLM3caRq9mab4Guom1QRzl5NB+WbqvobQc3c/fiKu8K7uUlRsJF3ePNJwTAFzpGmAtt5J6VMzwKFtE2p/mNzYq9sCy7leMUNAGWOOtpLYFWG1Nqqd2jG8ldVAcvasHi0YpwJK/7H7x9z9qnqimrvo4n1L/srRfg/JecVvfyndzokkl9X5Wxe8sm88JAM50DjBxHZP+Zr7JbWQ/KyaKfLj6cenWsulis5vXbj57rxgZnrz21pHy2dqPMgmw6ppUD351u5nvm/nM23bAKof/DiLl1rrXWibmVzfLla7kpPbL0n4NYjnJjYw/f5p/44Vif7O2+N13jjbnH+Z3tjKfEwDc6RxgTT+novy4h3K+KXPtoDyMvjJA/WqWW2IXIv/shp9T2RJg9TUpjW7QLbQpwMozy52btl2xxguZKwFanfhCvWz8SnUYiO7L0n8NysKv/vXqd3MYRZoFlZpJ2SM0mxMA3OkeYMV9Z0s/aHn1s7crE9MrieSkSoCdF8t489eyvlj2m9eUz9Z8lMEoxNqalEcTahbaGGDKNcTZPQrNA0x5872jLROLH9l8s7Zs3ZfV8DUUv+X5SXUYvbKUciwVzbT7bsc5AcChHgGWHMt6Pe7E3ngn72pFQpx/GE/dfVMdep1O+ii/KqlYrLiad/duvIxi2qeviw5c/ezaR5kMo6+uSXU4fG2hzQEWr+iP75dm7hBg6V/5ypvlO8xrJ74Q61Sdqr6j9GU1fg2fvRev7ivxnNUAK90crBRLspnEmzrOCQAONQVYN/5c1jrFmrx84MkfCwBLRoB193zfkz8WAJaMAOvuhCHkAOAeAdbnMxiCBwDOEWCdcQQRAHxAgHX2aX2gOwBgcgQYACBI4wQYAAATI8AAAEEiwAAAQSLAAABBIsAAAEEiwAAAQSLAAABBIsAAAEEiwAAAQSLAAABBIsAAAEEiwAAAQSLAAABBIsAAAEEiwAAAQSLAAABBIsAAAEEiwAAAQSLAAABBIsAAAEEiwAAAQSLAAABBIsAAAEEiwAAAQSLAAABBIsAAAEEiwAAAQSLAAABBIsAAAEEiwAAAQSLAAABBIsAAAEEiwAAAQSLAAABBIsAAAEEiwAAAQSLAAABBIsCA0RxE0YVPXK8EsBgEGDCWlw+iKHrkei2AxSDAgLGcxPkVXT1yvRrAUhBgwEjOH0cX/uNo933X6wEsBQEGjOT5fnTt0yi65no9gKUgwICRHEbR/ZcPGMYBTIUAA8Zx/jg5fHgQp5jrNQEWggADxnEiBnCclIdxnD/dj6IrT5LJ2aHFF+/Fk3bf/NjJSgJzQoAB45D7XslQ+mIk/cl+JNzPA+z8aZS652pFgbkgwIBRZGe/DpVhHM/3s7T6iXTq+eMox2gPYBgCDBhFFlxxaGXDOJK02n03OWiY59Vhsuv1jc3m8w/3ueYZGIgAA8aQhNWj7EE6jOMkyq4KO0gDLN5Ny64Ti4OOa56BQQgwYAxFHh3mwziKEYnJmbEkwE6UMYoHXPMMDEOAAWMoh1W2L5ZHVHqA8UA5bnjCgHtgGAIMGIG4j29lfIZ6UbMchagO4WAYBzAUAQaM4KScTGLPSz3LRYAB4yPAgOGqySQODhJggF0EGDBcnFXKiIx0GIf2ECIDN4DREGDAcIelvann8hqvLYM4AAxEgAGD5ReBFU/TuLpfnnLID14C4yHAgMFOovKPqBzKYRzFhcyH6QmvZN8sGzvPfeuBgQgwYLCDyniMZFD9/eJWUp8/zUdsJLfkePOj+MFnb0f8chgwDAEGDFW+A33iQKZTcTPfSHMzX06HAcMQYMBQh7WdqZM0nrIE2/25/OdU3suvFXvXwaoCc0KAAQNlIzQqk8RojfMPX4+iV945Un7Q8rPkBy2jN95hMAcwEAEGTOCQERvA6AgwwBblqi8uAAPGR4ABthSDE8t36gAwCgIMsCUZyvHmx5vN+af73PcQGB8BBtiijpnnmi9gdAQYYE2RYFc+dr0uwPwQYIBFzx7uR9Hu3Seu1wOYIwIMABAkAgwAECQCDAAQJAIMABAkAgwAECQCDAAQJAIMABAkAgwAECQCDAAQJAIMABAkAgwAECQCDAAQJAIMABAkAgwAECQCDAAQJAIMABAkAgwAECQCDAAQJAIMABAkAgwAECQCDAAQJAIMABAkAgwAECQCDAAQJAIMABAkAgwAECQCDAAQJAIMABAkAgwAECQCDAAQJAIMABAkAgwAECQCDAAQJAIMABAkAgwAECQCDAAQJAIMABAkAgwAECQCDAAQJAIMABAkAgwYy/mHr0fR7psfF1OePYyi6O4Td6sEzBkBBozk+X4k3U8nnD9NJ9w7crpiwEwRYMA48vzKE+wgn3DN7aoB80SAAaM4fxxFu+8ebc4/3I9230+mJIn21pHYD5MTAIyKAANG8TzLreSR2OM6yHbFDtVdsJMoeuRg9YAZIsAwZx9M56tR9Cc++EB86kF04ZPN5uWD6Ko89xXvnCUTpCTAJlwth9w0OZaEAMOMTdldfzX6jr+cdtpyJyveEctGcxwqxxCXE2AkGGwjwDBj1rvo1wr/cvSP/bOvvSY+9kQcO1SOFaqHDVsD7DW7rH8fZS6aHItCgGHGrHfRpQCL/qk0wA5FgCm7XcrOWGuAWc4vAmzGIm9Z/attLhxwy3oXrYTDvxpF//i/IgIsGX1IgH1AgE3KdUw1s/pX21w44Jb1LloJh3/jn46iP/zPbDbnnybXg+kC7KRU1skZs5bFEWDoxE04mbD6V9tcOOCW9S5aTYd/7Y9lFfvKPgGWcNr2WAICDDM2bX/9i98no+ne/z4owKZdaZuctj2WgADDnE3bYf/yT3+fuHXvc32ASVvPgU25xnY5anQsBwEG9FXvsvNh9I96DaNvPdbn4i8EvEaAAX1pAkhMPxD7Xj0uZG49W+XiLwS8RoABfZXy5Ze+L/qu17Jh9Mk9pHrcSooAA7ogwIC+SvnyK38p+kP/QhJg59lNfJtv5kuAwbJ1tJM/Prsuhg3dqM2zSibvfCl/S+xm+uQ42rkzwWoORYABfZUD5qtR9If/+c3mxdtRur+VXNB8r/ZzKma3kiLAMMRpVATYOhv4ulOeZy+bflk8PZZPbmbvv7kJAAEGGGqMHenv/5l8iHw6YqPxBy1bl9N1KOL0XwR8t1biKs6i6JLc3bqkznMs0+p2Glpnq3ifS/xf8uJeNe08RYABZrYmyS+l14HtZiMOk30veWXYUYdFdR5LP/k3Ac/tqftbq2xnKn5wS5kpe5rurK3FbPL/g9kBI8AAQ9uT5F//5/5YFL3yjpJWzx5G4sqwLovqfN+MKb8E+G9dOmC4zg4RJrtcl4u5TvMdMrnXdSzy7FTOE8oOGAEGGNoaJEnojLCoznd+svtnIzDJIcOdL6+yCNor73eps5UCbC8LsEsi9KrvOcsWmP27Jw823lbGh8Rv+55VekRSnW4RAQaYIcAQAnH4L8+b/EFN5RCiuge2Kp8tS2cXgZXE4y253Evi/9PdveS1df64PN0iAgwwQ4AhCMmw+Dy3xC7Vq8r4wtxaTno1TSTlHJhmB0wE3M3iXenscU5djONqLz+NFj89u1GdbhEBBpiZKsA6nwSz+2cjRKUAy3aHKrtV2fD6nZvZO9JRiLodsOLsWH6W7E5xfk0+WGd7XJXpFhFggJHtQTJWgOUhRoChpzzA1tnOV20YfXEd2A1lznhWcQ3zXvX4n1xi/P8XxZLFs1U+i3i6zj6hMt0iAgwwYRAkBBh8UQqw/GxY6Sjintz3ejVSdpfS02eXs3C7VZo/TqV4P+y7038vp+fBsoXdyve3qtMtIsAAE9vj5rXRA6yC4IKpUoClEbIu7YKt1WBTQybZATtNzmGty2ewxJmxYzHA8ZYc8nEaqYoAq063iAADTBimzfCFNQdYNcHs/sEImXoOLDucVx6QuNcQbGIHTA5JPC6lj9jp2otn3Yv/FYsiwIBAEGAISGkYvTbAiumnUTnYdrKLvNblY46r6FKabvJf5VIySQkwzSgQKwgwwAQBhoAUYVUKKiVXGoLtNB0erwmw42jne+WO1s46u2isNERDCbCpbuRBgAEmJg4wk5Ngdv9ghOxMvRNHOpK9PKZ9L0+n0iFEeRMp7R5Y/PR6epXydZl+lbNn+QesLB84LBBggI5BxpTDpkuodFl47SPa2f1WEIgiwPKTYJXBGsUQDXV6eg2z7hyYvL3GJfkGGXnHUelA5Vr5ZZbaAUw7CDBAo2+6WFh69SO2sPu9IAzKYcFjeaXXOqpcVJwOoy9fH5YOgNeNQlQvYlZucC+G4q+yC5kvbzTTLSLAAA3TTKke3xtt6Q0fRoDBhHpeK79gWebUcXG5ce0OHflNpDTXgRVD8vM7bhT3PBTLKALsTLNsKwgwQKNzfk0UYNsTzO73gjCUBmb83vXijlFKgImdr2J6orgC+bbmTrzZ0Uh1NMhteTeqL4nlKftb6nSLCDBAgwAD/EeAARoEGOA/AgzQ6BxgneKje4CZnwSz+70APiHAgFSPROkZH90+qf0TG9n9sgAPEGCANEqcWPmo1k9sZvfrAtwjwACpR5o4CDCNpvntfl2AewQYIPUJk56h0T28lM80TjC7XxfgHgEGSH3CpGdo9EivDwgwoIoAA6Q+YdIzNHqk1wcEGFBFgAFSjzDpGxrdw0v5UAIMSBFgWKqeKaJkSe/QGPTRRuvRd82AkBBgWCg7wTHFZ5usR+9VAwJCgGGh+qZF+6E7a5/dukpGs9r9OgEHCDAsVN+w8DHA+KlLLBMBhoXqHRYEGOAJAgwL1TssCDDAEwQYFqp3WLSOXrf12VtWymROu18n4AABhoUZmBWjpET/dei3Vp1XEAgCAYZlsRwV1lei11p1X0MgBAQYlmVoVGw5ZGd9JdrWyijK7H69wJQIMCzLSFExLB4GrETrWpkkmN2vFx44ux4lbqRPj6PMTp+l7UXRrRFXblwEGJZlpKgYFg8DVqJ1rQgwbDbrSl7tEWDATIwUFcPiYcBKtK4VAYbNaZxUl+IYW4l/4v2xVb/gyhBggDdGyoph8TBkJdrWigDDJg6um9mDJHniQLs8ZHkEGODOqGGRB8aweBh9nQzWbCu7zYCJrPO8OpaP1lmg9USAAc6MmA+puQYYCTYLtbw5jnbuaOf8PTnWY0fEW7yfdkkO/riYzX1bvHqntsDbxRCRVfZadpxSeS1Jzu+JZxgWn1sQYJi38eLB10OItfXr+3a7DYFJ1M94raKLt4ugKhSDE5NTZXGAXcyGetxJFyRdLwdYPj2Z7TiLJ7nfV3otG0zSEJ/jIMAwb+Png/cB1jfB7DYEJpHsSW1eFckhoyUPlXRMR2Yt5zhLxijekkM/okt3irEfKxE98t1qgBXTd9JPS8jdtJXYf0sWuZN+wsU7Zzc2FhFgmDcL+UCAwVtJpKzUwDpNd76SUFMHc+RHBvdEkJ1mLye7cHdE+uTRpAZYPl2OFZEzp/t9+ek3+WBtee8rQYBh3izkAwEGb62zna9sV+o4S5yzlX40xnEWYGnayNnyfDstB9hKmX4pP4YoE2uVB1aWZ6V9PhsIMMybhXxoi4jJV0q3hj3fbbchMIl1fr3y2aoyfmJdH09/9uoX0rw7Va97vqWeSivlXml6HFfpGP1VelgxCyyxDM3njY4Aw3yMGgZ1JuHgekUHDkTUs9tqGNO62GGq7gGdVm7FcTs/OXZTOZtVC7DSKMRitvy0V34q7DRSEWBAJ2P321WLDTASLBzFocDagMTy82xwx409XYDVgqpYfHn6cfL/+VFIAgzoa/R+O2d+owu5Jucfvh6X8N0nR/m6PXsoJlhb00434+hs+rZET2crwwBLhgp+MX3Qaw9MftBp8u78YXWcIwEGmBq93850CAexIs/fTv8r9Moncs3On6YT7h3ZWdPXCDBIRYDJQKk+TxVB1xhg+YCMlnNgyT+XTvNLyUqBSYABHYzeb2c6BtjLB/lxlKsysA7yCdfsrCkBhtReHhsyQPJrjZVHGyWw0rEelQAzGoW4I5e6s5cuuDLMkQADOhi93850DLDDKNp9N97t+nQ/iu4nE57HD946Evthu+9bWVMCDKlT9VYat5Tn66hyCkw+25MXgFUDLJ+76TqwLLVOi7ttHCsDIOMpBBjQwej9dqZDNsSrcf44jakkuMQe10EaZEm0XbOypnbziwALSXKLqBtyOKLIjz15IfPt+h01LmZ32tAEWPq2LXfiSCdkQbVKr5leZRcyE2CAqfE77lSHWNiIAEuPHL58IPIq/iedEL904RMba2opuDLOmhQ95D9geanyvHRVWD5m8AvZGPhygG1M7oWYOC4SrrhtVbIsAgzowlb/3S3A4h2u8h5Y/M/9dA0P5Usu17AXN+2JfqN+k/EAACAASURBVORt5oub965Frlys3NbpLJ16ll2RXAkweUfFxrvRfzF7Whq7IV/b+ZL4WAIM6GDcTrt8XqlDgMWBtZsMmP90X8bVSRQ9StcwfTjuitbXtdeqt3HVokArAgzzMbyjVvRLAbEeyegNYVcE12G2R5bvjI26orqVHTvBHDUo0I4Aw3yMkASFAQG2eSYvBLsic4sAA+wgwDAfIyRBoX+A5Zctp4MPCTDADgIM8zFCEhT6ZUCyGgeROAeWXwc2QYDZPgnmrEmBNgQYAjZCz9+oX8+/ESF1Qd5CKn00RYA1GifAMq4aGtAiwBCu0fplnd4BdlgMOpQPZxRgJBi8QoAhXIO64i2njXoee9to8mqCYfTNjP5M8z/UTUMDegQYwmW/Y++82I0mwCa4kLmZYYB1OccH+IIAQ7jsd+ydF7vRHEKc4FZSzQgwzBgBhnDZ79g7L3ajDuKIk0vscNm/mW8zAgwzRoAhXNY79u6L3YjdrGj33SM5jF7kVfJzKves/pxKCwIM80WAIRjj9+ujLlFI1vP5fn4hc7orZv0HLQcZ56twt11guQgwhGKErlphMcA2z99O4+rKx3LV83tz3Duy8KcMNdJX4Wq7wIIRYAjF8C5WGnSIcBu5quefvhGn1RvvHuUr/+xhPOHuk5H/lHGM9IVMv0Vg8QgwhGL87trZbxeP/7lDjPSN2G19QIMAQyj86q4bTPqnjIQAQ6gIMITCr+66waR/ykgIMISKAEMoxu+uR1qiatI/ZSwEGAJFgME7o3XMWraiS/LhL+xp7C/G7kYCbAgw+GfEPlSHAGsw+hdjdzPBiNZRdLl1htviKpCLd7LnZ6vy822v20KAwTdj9qEaHEIsvFYz5tLtbiYY0ZYAk3GUuJzPL900et0eAgy+GbMP1WAQR66eXwQYNFZyZ+p2lkin8YMb8vktk9ftIcDgmzH7UA0CLEeAwUS8P3VJPIiDaSf5dy8NpvSFba9bRIDBN2P2oRoEWI4Ag4m9aOdO9ihJptM8l+Tzba9bRIDBN2P2oToEWMZufhFg4ZDnwJLgObteG31xtpL7VbFjcYzwOD+3tU4ebXvdJgIMfhm1C21BgNkekFmwu8VguDzALqaDL3b04wezPa5sv+q0coxw2+ujI8DglQm6U4kAmy7ASDDf5QEWB86dzXrVkDvJvtadloDa9vr4CDB4ZYruVCDACDBkigAT4+DTIKrZk68XrypHD01eHx8BBq9Y7kltnvIRvPgrTRFgkPIAS5NnpR18cZy+3hRQ2163gACDV+x2pFbHLAg+/JXGbH0JNXa3GQxWBJh8rh09eFxc9qUNqG2v20CAwSt2O1ICrIQAg1SMQpTPdQG2l99YQx9Q2163ggCDV+x2pARYCQEGySDAinxSrvtSBmlse90OAgzTm6DL1LOeX2EF2HQnwcgwv20NMHG3w2ySZpThttdtIcAwuWl6TB37Hbbv30DZhAFGgvlsW4Al+VSMS1zXLlTe9ro1BBgmN1GPqUGAlRFgELYE2Fn5wrDafNtet4cAw+Qm6jEL1g8cFjz9BhpUzwna/KLsblMYpD3AzqoXNu+lO1bpzXq3vW4RAYbJjdsxbmf/zFfBz2+gSXuAcWfExWgPsL1qDlV+LmXb6xYRYJjcqP2iAQKsCQEGoTXATiPV5XT+4gcrt71uEwGGyY3aLxogwJoQYBBaA2xdD6j0N5jlTeu3vW4TAQbbRu0G+5gwvwILsElPgjWwu/Fh3ggwWDZJL9hqus44uABrNOF3Znfzw6wRYLBsml6wDQHWHQGGEBBgsGyaXrDg8nDYDAJs+u/M7uaHWSPAYNk0vWDO6fmc8APMwXdmd/PDrBFgsGyaXjBHgA1CgCEkBBgsm6YXzBFggxBgCAkBhrppOi473ObXrALM9br0ZLc24BUCDDWue6BBHHe9oX/DISdXxm51wCcEGGpcd0CDEGCDEGAICQGGGtcdUD9+HPwK/Rt2d/B1PHarAz4hwFDjugPqxZNON/Rv2OHpw9HYrQ74hABDjesOqBdP+tzQv2ECDCEhwFDjugPqxZM+N/RvmABDSAgw1LjugHrxpMsN/hsmwBAQAgx1rnugPjzpa+f1BXvypXZltzrgEQIMGq57oB486Wvn9f168qV2Zbc44BECDBque6BWmtM0/hztmsH3q/DkS+3KbnHAIwQYNFz3QG1a8suDvjb871flyZfald3igEcIMGi47oHaEGDT8eRL7cpuccAjBBg0XPdAbQiw6XjypXZltzjgEQIMGq57oDZe5xcB5gO7xQGPEGDQcd0FtfC7Uw3+6y3x+7tuZLc24BECDCZcd0kKvzvV+Ls6jFT35Rf47GH8+O4T/77OVn5/12WuSgMuEWAw4bp3Uvh0wLBuow2w86fps3tHvn2drbw8StvAZXnAFQIMJlz3Tgq/O9ONNsAO8qfXfPs6W/l5nlHPZXnAFQIMJlz3Tgq/+9LSt/Z8XwZW/G/01pHYD9t937OvsxUBBr8RYDDhundS+N2Xql/aywfRVXHI8CA7FXaY7oK5XktTBBj8RoDBhOveSeV1X6p+aQfp/lYeZJvzx9GFTzz7OlsRYPAaAQYjrrunCm/7UuUrO8n2u57vZ2MR410wkWmu17Ifb790YeqKgA8IMJhy3UOpvO1Li68r3u8Se1siyR6lE9OHrteyH2++9Mk3ffiKAIMp191WzuejWcXXdZjHVrrblUh3xlyvZT/eHEucesuHtwgwmHLYY5X40IU2yr+t4sTXTAPM4dc/+aYPXxFgMOWuwyrzoAdtln9bxQ4YATa2qbd8eIsAgyl3HVaZBz1os+zLUnbACLCxTb7pw1cEGEy567DK3HegLbIvKx+CuJlPgPlzEowIg0SAwZTLDkvlvPdsk31ZB9kQxM2MAiznvgmm3vjhJwIMppx2WAr3vWeL9Lt6+SC962FiLsPoC+6bYOqNH34iwGDKXW/1Wp27lWmXfldKZs3nQuaC+0aYeuOHnwgwmHLWWWnyy/cAOyiOGgZ9K6kG7lth+s0fPiLAYMpZZxVegMVBlY9B3AR8M98m7lth8q0fXiLAYMpZZxVegJVOgcmfU7kX4s+pNHHfCg62f3iIAIMpZ51VQPmVdqzKWS8h1B+0bORJM0xeA/AMAQZjrropL/pKQ/KbKo3hiCX7XsK9I6ff5Ij8aJTJawB+IcDQgZteyo++0oz8ng4rAbbZPHsYx9fdJ06/x1H50SiTbv3wDwGGDtz0Un70lWZ8/h5HpTsxOX0r2d3c4T0CDB1M3T9JBJiH9AE2dTPZ3dzhPQIMHUzcPaUIMA8RYPAAAYYOJu6eUgSYhwgweIAAg7GJO6ccAeYjLwKshd1agB8IMJhy1hV51jO28vyrtMm3ZrJbDfACAQZTznoi33rGNp5/lTb51kx2qwFeIMBgarKex/NjU608+yqn1HBWzFnr2a0GeIEAg6mpOh5/usAe/PoqJ9UWYC6az241wAsEGExN1fF40wP24ddXOSkCDJMjwGBqqo7Hmx6wD7++ykkRYJgcAQY9Bz1OypcOsBffv1ybPAswImwBCDBoOelwpKACq8r7b3d6DtvTbo3APQIMWm46HIEAmxcCDNYQYNBy0+EIfhx+6sn7b9eC1pNfTtvQbo3APQIMWm46HMGX3q8X77/d8ZnkFwEGKwgwaLnpcARfer9evP92x0eAwRkCDFpuOhzBl96vF++/3fERYHCGAIOGm+4m40nv10sI3+/I/M0vAmz2CDDUOepudAgw73ncRHbLBO4RYKhz3e8oPO4dtYL7godz3UR2awFeI8BQN3UX5OkBqD78/IKtct1qdmsBXiPAUDdV15Py9QxKH15+wXa5bja7tQCvEWCom6jnyRBgQXPdbHZrAV4jwFA3Uc+TIcCC5rrZ7NYCvEaALc9E/Yq5GeXXEgPM+UmwJnbLCD4gwBbHdbdS50VvN5JQ22BkfjSp3UKCBwiwxXHdq9T50duNI9Q2GJkfTWq3kOABAmxxpuxBtp7d8ud400j8awMn/Ghcu4UEDxBgizNhB9IhvwiwWfGjde0Wkmcib1n9q20uHD6asAMhwNy3gRt+tK7dQvKM65hqZvWvtrlw+GjCDoQAc98GbvjRunYLyTOuY6qZ1b/a5sLhCTfdxxJPgRFgKW+b126lYWIE2AI46yw867um4HmLOODbRmC31jAtAmwBnPUVvvVdE/C8RRzwbSOwW2uYFgG2AM76Ct/6rgl43iIO+HbA2G6tYVoE2AK46ircd1bT87tFXPDtlKfdWsO0CLAFcNVVOO+rHPC7RVwgwGAPAbYArroK532VA363iAsE2OTOrovh6zdKE9dRdLM63yqZ7eKdYo5inuNo587GfwTYPDnsIAquuyoXAmqeqXgWYG3sFuVU1tkFWDvKxNOoFmD5fHL6sfrktB53XiLAZsl1RyD53FXZElL7uOH1VmG3LKeRRNWlOJ5W4p/MqhZgp3In7Xb8z62N2B3buSP+L3lxr5R+/iLAZsl1PyB53VVZElL7uOH1VmG3LKexypJqJZNJ2ItqAbaXvryWQScPMaYHGkPZASPA5mmqetee3wjiYJEtfrWPd3zfKuyW5STiCLosHx3nj5KJ1yuZdJrvoMkkOxb/fyrfE8oOGAE2TxOVu0F+edtVWeJV+3jH+63CbllOYk/Z78oksXRcCbDiudzr2ssC7JKYUl1GcnBRPMj+3ZMHG28r40Xit31PdqhSnW4RATZLE5U7AVbjVft4x/utwm5ZTiEPGlUyrRpgRdDJ0FL3wFbq2bNiGXfkzNkps0vZOMZkvEjy2jp/XJ5uEQE2SxOVOwFW41X7eMf7rcJuWU5BpNGrUemUlxgSvy3AlHNgmh2wfI9tHeX/3hSn2S7GcbUnRzyuxaD8sxvV6RYRYLM0UbmTXzVetY93vN8q7JblFJI0ynZ/0t0omTXVAFvle0dyp00ZhajbASvOjuVnye4U59vkg3W2x1WZbhEBFhTX9V3hd2fkRJDtOJmgNxi7pT2WdbbzlQ+jlwf7tgZYdgDwptxh26se/8tj7qKYWzwrliGerrPMrEy3iAALiesSrgq6P7IjbakX7+1H0SvvHOVN9+xh3CHcfeJpQ04l7A1m8nrvY51fwHyWjqdPM2RrgGV34oifXpbD7stHEsU+V7wf9t3pv5ezaJQvxvNm+1vV6RYRYCFxXcFVHDmskQ11mB7D2X1fPj9/mk64d+RlQ04l7IPNjqq+m3URO2tlcIZJgKWSHbDT5BzWunwGS5wZi1/88kr8G//faemHl4sAq063iAALiesKrgq6O7JDtNNhXrwXPhETDvIJ17xsyKmEfbrUWd13cRqVg2mt3CmqMogjm++0dMsOsQN2rFwapiw52TO7FP/vstytI8DQiesKrgq5N7Ikaabn+1H05sebzbP43/vZhLeOxH6Y3CdzvZauEGDWnVX2rPZKYaLsUVVHIRbTd7J0q9z/dxVdStNN/lt540YNMM0oECsIsJC4ruCqkHsjS5JmOsh2tOLgunokJ4ggS3bNrvnYkFMhwOxblfesGgNsXbmQeZO/6Wa2kEqAHUc73yt3tHbW2UVjpSEaSoBNdSMPAiwkriu4JuDeyJK4lV4+kLG1SZIr2eMqJpw/lgcVXa+lMwSYdXv5yPXyGPbqIcTqraTyt+9sGvbAxP2o5FXK12VKrsoHCPMPXFk+cFggwHzlulr7C6M3siRuuZNsfysT74hlEw7lMUTXa+mbMDaZqbuAfvKTYGflGKkGWJJbYsJaPeCXXsOsOwcmb6+RzJr9m8yQj3hULwurTLeIAPOU62IdIIzeyJJNHlKFONEelR+6XkvfeL/JTF3+QyS/63VDDke8XJ7c+nMqUjoAXjcKUb2IWbnh/U786NVVdiHz5Y1mukUEmKdcV6yBsE9oWLJJjhte+OT809ejaPfeN0RbKomW7oy5XkvfeL/xuOoGeslPe5VGUhwrwxHlC5UftEwn3VKXUT4QmA3Rz++4UdzzMPtFljSuytMtIsA85bpit2vNLw/7oGmI81xXf/ft9DowsedFgG3j/dbjriPo4/euiwEb5R2ueoClMXNROcZXXIGc7JhVj/5lRyfVUYa35eCQLyWP1ZNu6nSLCDBPua7Y7QgwHRFgV97O/vtTJBcBto33W4/DngBtCDBPua7Y7QgwHRFgcXC9e7TZPItzLBl+SIBt4/3W47IrQAsCzFOuK3Y78ktHBtiFj0UjJg8fEWAGfN98nPUDaEeA+cJ1iXbmZ0/jmkytbNS8HFFPgHUQ5GblqM8AAeYL1yXYXZA9jXWb7OplQeYVw+g7CHOzctNpgADzhesK7I6jhjobcb+oLK9kgHEhcwdhbktuOg0QYL5wXYHdcd5LZyP2sq6lrSp3uLiVVAdhbkquuo3FI8A84boCuyPAdDYir9JjiNkjbuZrLsxNyVW3sXgEmCdcV2B3BJhO0pZxTO2+kw6jF3mV/JzKPX5OxUiYm5LLrmPRCDBPuK7AHggwjaQtxZVg/KBlP2FuSu46joUjwHzhugQHCbPXsUG0ZbKrJVxJhyPmE+4dhd/Yds1lU3LVjywMAeYN1xU3xFx6neHSxvzs4X4UvfLOUd66zx7G8XX3yQza2rLZbEqTdyCLRIB5w3XBDcFBxMz829qy2RyVtttbQCLAvOG64IaYQ4czjvm3tWWzOa9qt7eARIB5w3XBDTGD/mYk829rywgwdECAecN1wQ0xg/5mJPNva8sIMHRAgHnDdcENEn5/M5IFtLVlBBjMEWDuuK6wcYXe34xkiU1vxyw2KLs9CAgwd1zX1shm0d8Mt8i2t2IeG5TdPgQEmDOuS2uQ6l04wj/iM5IFtP1E5rFR2e1DQIA547q0hmjIr7D7mlHMv+2nMo+tym4fMtDZKtppneHVnTsTrUpfBJgzrktrCAKsyfzbfirz2Krs9iEDbQuw6xEBhiauS2sIAqzJ/Nt+KvPYquz2IQNtC7AVAYZGrktrCPKryfzbfjKz2Kzs9iEDEWDox3VZDRV8v2LNMtp/MsFvaHb7kYEIMPTiuqoGC75fsWYhG8BUgt/Q7HYkAyUBFv8vdiObdDvKn+7JXwC6lKVc9u+ejDVlzsobN6fxu86uJ88v2g5AAswF11VlpOk81yyO7Fgzow3AB8FvgHY7koFkeAlyVyufkDxNA+xyuh8Wp1J0S85zqTJn9Wk868XSy/YQYC64rioTW/MriP5jcvPZALwQ/BZotyMZSMTOzpfEv2LvaiX2mc728qdJ/hxH0c34yTrK/72pmVN9eir23O5s1vHkS3b/BALMBddVZYIA62U+G4AXgt8C7XYkA53lAbMnUinOpsviafpABtipfJLskMl/44mVOStPT9NZxTFKu7tgBJgLrqvKBAHWy3w2AC8EvwXa7UgGSgLslnh0KpKsiBt5vks+l0M94v+/mE2szVl5epofOsw/wBYCzAXXVWWC/OplPhuAH0LfBO12JAMpoxCTCJJnt4Q9ETxpLol9rjiUvjv99/KmMmf1jadRttw9AixArotmFKH0EJ5Z0Bbi1Lw2T7v9UaNK8JxGqiLA1smT42jnyyvxr0wodc7qG0/zU18EWIBcV8M45tVDTGZJm4hLM9s87fZITQwDTOx07cWz7sX/ZscICbDZcl0MQ4V1jMYzy9hE3AvuWGI7uz1Sk3qAlccMZqe24tniWS/He1/y301lzuobCbCguS6GgWbVMUxuEZuIB8I7G9bKbo/UpHIOrDh1pUxM/j2Odr43SaJ1tCMOJ24qc1bfSIAFzXUxDDSnfmF6i9hEPECAjaAY5Z6NQizHTfZynFrixvTx/OkN6itzVp4SYEFzXQwDzalfmN4iNhEPEGAjKK4DW4nrwI6zPak02VbqfTYuydnkGypzVp4SYEFzXQwDzahbcGARm4gPCLDh5J04lDtmJHfkiIPs1VV+7fJNMWNxEXM2pTJn+SkBFjbX1TDMLDoEZ5awhfhlFtur3Q6pibg4Ob1lbzZBfX6cPVqn90Fc51coV+YsPyXAZst1oRiYRYfgzGw2g2CEub3a7WYMncnhhbEvZpNuy1vwfkk+S/a40psbZgPqL+nnLD0lwGbLdd20mtEhGWdmsBmEI+Dt1W43sxwE2LRc102bOZ1TcCb8zSAcIW+vdruZ5SDApuW6btoQYCMIfzMIR8jbq91uZjkIsGm5rps2BNgIwt8MwhHy9mq3m1kOAmxaruumTcj9gTfC3wzCEfL2arebWQ4CzD7XtWIq0K7AL/PaJPw2yw3Wbl80OwSYda4rwtgs+4OpzWyb8No8N1i7vdHcEGDWuS6IrWZ1SwPXZrJNBOG1Rq7XbAi7vdHcEGDWuS6IbeZT+j6YxzYRhuYAC3kzttsbzQ0BZp3rgthmNpXvhXlsE2EgwECAWee6ILaZTeV7YR7bRBgIMBBg1rkuiG3mUvh+mMc2EQgCbPEIsMFcb/BDhV7wflnGNuOz0Ldnu73V3BBgQ7ne3gcLveD9spCNxmPBb892+6uZIcCGmmajbjncP4pp/ooF8GmjWabgy8NufzUzBNhQk2zTNorSXYXOmUcbzUIFXx92+6uZIcCGmmSbtlKUrgp01jzaaBYq+Pqw21/NDAE21CTbtJWidFWgs+bRRrNQwdeH3f5qZgiwoSbZpq0UpaP6nDePNpqlCr1A7PZXM0OADTbFNk3KhMKfbQbjIMB8RoBZMu42TYCFQjT+ywdR5n66PTx7GD+5+8TK1gGbJqs9+53SOtrJH59dF9vnjX5L2ouiW6UJ2sWto+hmv+UbI8AsGXfbdn1UA6ZE459ElQA7f5o+vXdkYevASNweQrTeJ51GRYCtsw10p+0djaoBpl1c/HkEWKjG3badH5eHIdH4h9UAO8ifX7OwdWAcjs+B2e6S1kq+JNlyKZ60Ev90Vwkw/eJWBFi4xt22CbBQiMY/iC58om4Mz/ej6K0jsR+2+/74WwfGMe8A21N3kFZZtKyqxwKNF6a+Tbs48YEEWKDG3bYJsFAkbX/+ON3Ryhxke2KH6S6Y67WEzpwDbF06whc/uywfHeePOikHmHZx8cTrBFiwRt64CbBAJG3/8kE+dmOTPr8qz33F0Sb2zVyvJXTc5pfVAEuO8e18eZUFWG0MRu735GCMnZvpuy7J0RkX76Sv3xav3ikvQLe4+L2XjwmwcFnd1gkwXyVNf5IeKMw8388D7VC+5HotoeO4qmz2RqdJlJxlAZY/qDnOT9Zeku+6mA3OuJO+UbquRpZ2cck0Amwpum7rBJivktY8jC78+oevR9Er78j9rpMoepQ2dPrQ9VpCZ8YBtvnSRgmaZM9q82pUP0e1llPOktNXt+R+W3TpTjE4YyWSTMZYEWC6xR0nMxJgS9F1W285Ws/xRaeS1jyIXnld/ofqFbEndljskaU7Y67XEipPCsd6L1MKsJWyp5XLjwXuiehJAuxy9s47It8uZS9XAqyyOHkFGAG2FF239e0BRoK5sREnunLijBcB5jVf6sZ6L5MH2DrbW2ocRn+cBZg8dJiOLszz7bQUYPXFxZ90aUOALUfXbZ0A89VGhNTuO9+Ig+zTfTnokADzmi91Y72XKQVYfjasljFnr34hDaTiymcRXcq5rlU1wMqLS2ckwJai67ZOgPmq1KwvHojoIsC85kvdWO9lSgGW5s+6sgt2Oz94cDM9uSVUA2yvGmClxR2nzwmwpei8sRNgniq366G4AIwA85ovZWO9l1HPgaWHBisjCLNRhjf2dAFWPC0HWHVx+S0QCbAQOSyBlOtKXLLytiDzigDzmi/lYr1nKg2j1wZYnEs7X0wfmO+BVRe3F6n63WzRFAE2Ntdl8IE/FblE5Y1B5hXD6L3mrFym7pqKACoS51Q9hFgkUWOA3ckWoF66XFkcARYyF5VQwWFFd8obgwwwLmR2yOB08fICbC+/49NavZVUHljpYIxKgDWNQmxaHIcQQ+SiEir8KtNl2ZSOGB6KHS5uJeWOYX4tLMBO1VtraG6psScvAKsG2DpSXlcCrGFxBFiIXFRChV9luiwbcZgwzat410vkFTfzdYYAKyjnsJJbRt2Q4wfVe/muxF0P5VAOTYCJc2Q3a3fiaFwcARYgF5VQ4VeZLstGXsh85aP43w/30+BKfk7lHj+n4gIBVlAHbOTnqUqD6E+zqV8QL9QCbKO9F2Lj4giwALmohCqvynRZkk1A+UHmdFeMH7R0xeP8chpg6W3nd27WZomSvTA5XqMeYPKWh9W70TctjgALkZNa2I4Am4TYBE7207h6U+aX2PcS7h35vI3MkM+bvaseak4IMNtcV0nG50qeEdno58nN6KO7HxWbwbOHyYQnnm0U8+fnZj91JzRfBJhtbirEpyMli+LzRrFEflaA3S5nSQgw25wUiFeH+hfF441ikfwsAbtdzpIQYLY5KRACzBWPN4pF8rME7HY5S0KA2eakQAgwVzzeKBbJzxKw2+UsCQFmm5MCIb9c8XijWCYva8Bul7MkBJh1LgrEn1JdGn+3CfhTFXZ7nCUhwLwxZoH4U6pLM31bw5TzqrDbgSwSAeaNMSvFy+MmizB9W8OU82Kw24EsEgHmjTErhbNfrkzf1jDlvBjsdiCLRIB5Y8xKIcBcmb6tYcp5MdjtQBaJAPPGmJVCgLkyfVvDlPNisNuBLBIB5o1RS4UAc8RBW8OU62Kw24EsEgHmD0tVQ4BNyWlTYxsCbGYIML9YqBoCbErOmhkmRiwGux0BzBBgfhmntko4hjglZ80MEyMWg92OAGYIML+MUlplrg/8L4uzZoaJEYvBbkcAMwSYX8aorAoCbErOmhkmCLCZIcD8MkZlVRBgU3LWzDBBgM0MAeaXMSqrigCbkLtmhgkCbF4IMM+MUVpVBNh03LUyjDAOUWcdRZdbZ7gdJS7eyZ6frcrPt71uCwEWgoGFRoBNZ5IGRX9jFoPdqp/SlgCTcZS4nM8v3TR63R4CLATDqpVDJ3mU0QAAIABJREFUiBOy3KAYqnaXtQGVYbfqPbKSO1O3s0Q6jR/ckM9vmbxuDwEWgjGKtX+ZogO7DYrB6gHWvzTsVr0/4v2pS+JBHEw7yb97aTClL2x73SICLARjFGvvKkUXdhsUgxFg3e1FO3eyR0kynea5JJ9ve90iAiwEYxRr7ypFF3YbFIMRYDryHFgSPGfXa6MvzlZyvyp2LI4RHufnttbJo22v20SAhWCEYu1dpOjEboNiOAJMIw+wi+ngix39+MFsjyvbrzqtHCPc9vroCLAgDKnV3uWJHqy2J8ZGgEl5gMWBc2ezXjXkTrKvdacloLa9Pj4CLAhOyhM9WG1PjM2oQuzWtheKABPj4NMgqtmTrxevKkcPTV4fHwEWBJvliTFZbU+MoPshRLu17YU8wNLkWWkHXxynrzcF1LbXLSDAgjCkVnu+F71YbU8M12MQh93a9kIRYPK5dvTgcXHZlzagtr1uAwEWhCHF2vO96MVqe2I4AkynGIUon+sCbC+/sYY+oLa9bgUBFoQhxdrzvejFantiOAJMxyDAinxSrvtSBmlse90OAiwIQ4q153vRi9X2xHA9RtHbrW0vbA0wcbfDbJJmlOG2120hwMIwoFj7vRX92GxOjKBHTdgtbS9sC7Akn4pxievahcrbXreGAAuXlWLFMGM1HezYiJqwW5gB2hJgZ+ULw2rzbXvdHgIsXEVVao7rdzhCghF1bTpMa9NWKnbr1WftAXZWvbB5L92xSm/Wu+11iwiwcOVF2ZpfBNikOjYdJtYaYMtNsPYA26vmUOXnUra9bhEBFq68KAkwf3RsOkyMANNqDbDTSHU5nb/4wcptr9tEgIUrL0oCzB8dmw4TI8C0WgNsXQ+o9DeY5U3rt71uEwEWrrwoyS9/dGw6TGzDSbBZIcAClhUlQeWPbi0Hb5SLyG7hYjQE2AwU//HosAOAYNZirtcSNZX/CrRYrhgRATYDHC/0h1mLuV5L1LzGLliICLAZ4IyXP8xazPVaoqZSQHYrFmMhwGaAAPOHWYu5XkvUEGBBIsBmgADzh1mLuV5L1BBgQSLA5oAA84ZZg7leS9QRYCEiwIJgXID26htGxmtPTKyxgOzWNoYgwEIwrP4wIaXVzh9H1/Inzx5GUXT3SZcGxbSaC2jSYkcXBFgImuutymaBw4DSaodRHmDnT9P77Nw7am5QuKUtqG0m7wtQQoCFwLzcpi56VBSNdhIVAXaQ3ynuWmODwrFeAUaCuUWAhcC83KYuelTkbfbyQRFgz/ej6K0jsR+2+35Tg8IxAixABFgIzMtt6qJHRd5mB8X+VvL4vniQHVV0vZbQIMACRICFwLjcpq55VGVNdhLt/s39NMDinbGr8tzX+ePowicNDQrXCLDwEGA+21ptU5U2TKUt93w/uv88C7DkSTr9UB5DdL2W6KVSngSYewSYx1qLiQDzkmy5eE/r6lEeYCdR9Cht0vSh67VEP+X6JMDcI8D8ZXD8wnVBo0o23WFypDAPsHS3K5HujLleS/TTWqCTdQwoEGDeMjkA77qgUSWaTu5nEWCz016h0/UNyBBg3iLAQpS03MsHIrkIsNlpr9Dp+gZkCDBvEWAhSlruQA41JMBmp71Cp+sbkCHAvEV+hWhT5BUBNjvtJTpZ14AcAeYtIipEyqB5Amw5GorVTc+xJASYtwiwEIm7baiuMYx+AZqK1WUHsggEmJc4SBgqXYBxIfOstRWry05kEQgwH3GWK1i6AONWUnPWWqxu+5EFIMB8RIAFS2nF/BwYN/OdMwLMJQLMRwRYsJRWLAIs+TmVe/ycyjwRYC4RYD4iv4KltGIRYPyg5Yy1FuvkXcfSEGA+yq8qmboYMZTSikqAJftewj15Lsz1WmI8rf+lOXHHsTwEmI/ql0VOWZEYQGkzJcA2m2cP4/i6+4TmnJ2WALPfUyweAeaD2i02CLBQmTW467XEKLadq7bQVaCMAPOANr8IsCCZtbjrtcQYXiPAnCPAPECAzYdZi7teS4yBAHOPAPMAATYfZi3uei0xBgLMPQLMA9vzix4vFGYt7notMYZt+UWA2UeAeUATWKpJixLDmLW467XEGNqyqzBOHwE9AswD7QE2QSViNGYt7notMQazACPBbCLAPKA/apixX4gYj1mLu15LjEF/7rrsAwLMKgLMAw3nvVKuyxRdmLW467XEGEwC7DUCzCoCzAME2HyYtbjrtcQYCDD3CDAPEGDzYdbirtcSYyDA3CPAfECAzYZZg7teS4yCAHOOAPNEKcBcFyZ6M2tt12uJKRBg9hFgnlADzHXhoT+z1na9lhiqa03DDgLMC+VDiK6LE/2ZtbfrtcRQ3asaNhBgPniNAJsLswZ3vZYYqkdZwwICzAcE2GyYNbjrtcRQPcoaFhBgPiDAZsOswV2vJYbqUdawgADzQWVDd12c6M+swV2vJYbqU9cYHwHmg+pm7ro60ZtZg7teS9jUUtkYGQHmA+PN3HVpYhuzBne9lrCqR2WjHwLMldol+yZvcl2Z2Mas8V2vJaxqqXKOKo6LAHOk3zbtujKxjVnru15LWNVW5iTYqAgwRwiweTJrfddrCavaypwAGxUB5ggBNk9mre96LWFVW5kTYKMiwBzpt0W7rkxsY9b6rtcSVrXVOQE2KgLMkZ5bsevSxBY0I7ZsBATYiAgwR4Ztxa4rFE1ov6WzXPooIcAsazwIToDNEu23dL27hN69wZIRYHa15hcBNj+039L17xN6dwcLRoDZRYAtDO23dP37hN7dwYIRYHYRYAtD+y1d/z6hd3ewYASYXXbyiw7QW7Tf0vXvFPr3B8tFgNk1yobpuiRhjhZdul4lToD1RIDZNcaG6boi0QFNunS9apwA64kAs6v9HJjZVuu6ItGB2Wbhei1hT/8+wWzbgYoAs2t7gG3fbF1XJDow2yxcryXs6d8lmG07UBFgdhFgC2O2WbheS9jTv0sw23agIsDsIsAWxmyzcL2WsKd/l2C27UBFgFlGgC2L2Vbhei1hT+8ewWzTQQkB5pJ2u3VdgBjCrOFdryXs6VX06IkAc0m3LbuuPwxi1vCu1xJDjVv06IsAs8Lg1FfTkQPXlYlBzLYP12uJoSz2Df0XvUAEmA1d8osAmxWzDcT1WmIom51D/2UvDwFmAwG2WGYbiOu1xFA2O4f+y14eAswGAmyxzDYQ12uJoWx2Dv2XvTwEmA0D8ou+LWxmG4jrtcRQNnuHActeHALMhkGboevSxBC08TL0re4tCLCOCDAbnG2Grssash3OP3w9inbf/LhomWcPoyi6+4R28tTkpapHgHVEgNng7KiA624Aohme70fSvSPZLudPyxNcryWqJirQGg4hDkOA2eBso3TdDSBphZcPosw12S4HlQmu1xJV09RnDefABiLAbCDAFitphTiurnwU73b9ahTtvp9MSPbI3joS+2Fyguu1RNU09VlDgA1EgNlAgC3WRuyAXZVHCg+j6FHyb5xo97MJ12gnH01TnzUE2EAEmBUE2FLFjXCSxVXyKAmwItHOH0cXPqGdPDRNfdaQXwMRYPZNuVW67gcWr9Qah/KI4fP9LNGyKa7XElUT1WcViTUQAWbftBup655g4ZSW+Oy99IBhuiOmPHS9lqiZrEBLCLCBCDD7tMe5rR0zcN0RLFzWDHIk4lviyGG625VId8ZcryVqRivAreXOMcMREWD2TbsFu+4IFi5rBnEp2O49AiwUY9Vf9/wiwAYgwOwjwBYka4bnb7zxehxhV5IhGwRYAMaqPwJsUgSYfQTYgqhNcX4QieGHBFgAxqo/AmxSBNgECLDlKLXF+WMRXQRYAMaqP/JrUgSYY0M2Ydc1j7pyC8lLwgiwAAyo4RIyaVIEmGMDtnfXJQ+NchPJvGIYvW+GVOwWBNikCDDHuh9xyI88uO4FoFFuXRlgXMjsG9tlPPry0YAAc6x/gL3muheAxqa4A2L+kFtJ+cZ2FY+9fDQhwBwjwOZlIw4TpnkV73qJHS5u5usZ21U89vLRhABzjACbl43YzZI/p/LhfppXyVXN9/g5FX/YruKxl48mBJhrBNisJE2a/yBzvivGD1r6xXIRj714NCLAgiTLxHU3gDrRPHmCpfkl9r0EeW8pWs4xO/WI6RFgQdpSMK77hwWTDXD+YXIfqbtPiiZ59lCd4HotF2/aeoQ1BFgAGg4hNr/BdfewYGYt6notF89GUQ5fJjojwPzXdA6s+R2uu4cFM2tS12u5eDaKcvAy0R0B5j8CLCBmTep6LRfPRlEOXia6I8D8R4AFxKxJXa/l4tkoysHLRHcEmP865xf9oztmTep6LRfPQlEOXiR6IMD8p5aH68LHFmZN6notIY1TlHCHAPOfUiuuCx7bmDWp67VEaoyihEMEmP+azoGZct1JLIpZk7peS6SGFWHPgsZ4CDD/DQ0wEmxCZk3qei2RGlaDfSsaoyHA/EeABcSsSV2vJVLDarBvRWM0BJj/CLCAmDWp67VEalgN9q1ojIYACwABFg6zFnW9lkgNKsG+9YzxEGBh6VqgBNjE7DQj7GttMALLUwRYiMyrkgCb2NgNiMm0NRgB5ikCLETmRcnhxYmN3YCwpfuheLtFjT4IsBCNWaX2eohFGrsBYUn3/CLAPESAhWjMMrXXRSzS2A0ISwiwWSDAQjRmmdrrIhZp7AaEJQTYLBBgIRqzTq31EMs0egPCDvJrFgiwkNio4ZGXuXROGhLd1Td+u7ULKwiwgNivYQzlpiXRStcE7FTNAgEWkLHrmkOK43PTkqjgqOBCEGABmabKx/6UZXHTkijjtNZSEGABmabMx/6UZXHTkigjwJaCAAvINGU+9qcsi5uWRBkBthQEWECmqfPRP2VRHLUkSsivpSDAQjJJ3dv+kHnzoyGXrrIh261KOESABc5m3aM7B60Glfh+2b9aCgIscKMWf+vxllE/abYctNrCcYBwyQiwwE3TF5Bgphy02rJxhmvRCLDATdQZEGCGHLTashFgi0aABW6izoAAM+Sg1ZaNAFs0AixwU/UGBJgZF622aOTXohFgoZuul5jkk0LnUaMtg8GmabcA4RIBNisOewkIbttpgUw2TbtFB4cIsFkZ0gls1XPhy2K1nRav56Zpt+jgEAE2K+N2CwRYdzbbafH6bpp2iw4OEWCzMnK/QIB1ZrOdFo8AQwUBNisj9wsEWGc222nxCDBUEGCzMnK/QH51ZrOdFq/vpmm36OAQATYv/fuFXu9ElcVmQt8N1W7NwSECbKlG6BdQ1/nLh7n6hmq3RuA9Amypqv3CCKbtzfzU+ctfovG2Mrs1Au8RYEs1Vn/S2LcsU+cvf4FG3Mjs1gi8R4At1WgdSlPfskydv/wFGnEjs1sj8B4BtlSjdShNfcsydf7yF2jEjcxujcB7BNhSjdejNPQty9T9y1+eEbcxuzUC7xFgM+OmS2IkY8bvVvLDiNuK3WKC9wiweRmnW+iBAJM8byYvjLmt2C0n+I4Am5eRugVjHEKskM3w4r3Xoyi6+6RomGcP1Qmu19KtMQ9DT15h8AoBNi9WOpxmnAOrEq1wGKWuHslmOX+aTrh35KKZPNPlJNc2rgoNfiDA5sVOj9OIAKtKGiHPrzzBDvIJ11w0k2cIMIyFAJsXOz1OIwKsKm6Dlw/iPa1vxLtdvxoH1v2kVZ7vR9FbR2I/bPd9B83kGQIMYyHA5sVOj9OI/KraiB2w+7I1TtJdsINsymG6C+Z6LR0jwDASAmxm7PQ4Tcitqk0SVxc+kY1x/lg8jHfJ0kOJ6YSlB1gTAgwdEWBL5qLHmbnyFyyz7Pl+tksW74KJY4iu19JTppvT1HUCbxFgS2bQnRgYpe+ai9L3G+9wJbteJ1H0KJ2SPnS9lp4iwNARAbZk23sTAqyj0vd7Is99pbtdiXRnzPVaeooAQ0cE2JJt700IsI7Ur/flA5lcBJghAgwdEWBLtr03IcA6Ur7d88fp4EMCzBABho4IsCXb3puQXx0VX26SX/KyZQLMEAGGjgiwpbDWm0CVf98v3s7vw0GAGSLA0BEBthD2ehOosu87uflGeuNDAszU1k1u+rqB3wiwhejYi3B8sKf06z6M8ttxMIze2NZNb/KygecIsIXo14kQYF3Jbzu56eG7+XfPhcyGtm57k5cNPEeALcR4nQjaiC87zq8rHxffPbeSMkSAoSMCbCHG60TQJvmuD4sfApO4ma8ZAgwdEWAL0a8TGa9vWoqNOGJYzq9sRAc/p7INAYZuCLCl6NSHjNgnLcxG/fXKhBi+wQ9adjPORuiy3DANAmzhLPUdiyV/z7IaYMm+l5COrHe9lr4baSN0WlmYAgE2a6/1NLzvWCp5vLAaYJvNs4fx47tP0nZxvZa+67vdVjZcZ3WHqRBgczZSPwBzZg3jei1913vDLW+5dqsLHiDA5owAm5xZw7heS98RYDBDgM0ZATY5s4ZxvZa+I8BghgCbM/JrcmYN43otvUeAwQgBNmek0eTMGsb1Ws4SAbZABNicEWCTM2sY12s5S5qt3W55wT0CbM44JDg5s4ZxvZazpDmUaLe84B4BNmec1JqcWcO4XstZ0pwMs1tecI8AmzMCbHJmDeN6LWeJAFsgAmzOCLDJmTWM67WcJQJsgQiwWSPApmbWLq7Xcp4IsOUhwIJmWtV2Ow4URms39Na2ydutR0yNAAvZ0GrG6MZrOPTVusnbrUhMjAALmXE1Nxuv20BivIZDT+0btt2KxMQIsJCZlzMJNpHxGg79bNmu7VakQ5G3rP7VNhcOyzrUMwE2jfEaDv0QYL6x+lfbXDgs61DPBNg0xms49EOA+cbqX21z4bCsS0ETYJMYseHQy5bN2m5FYmIEWHBGLvXxFocPCDD3umzVdisV9hFgoXFU6jAzeSOiotNWbbdWYR0BFppe9cwhxKnYaUS0671V261VWEeAhWZoaRNgVllpRLTrv1XbrVVYR4CFZnBtE2A2WWlEtCPA6tbRTvF4lQwGvFGb57YYJHjxTv6W2M30yXG0c6f2Bv8QYKEZXNsEmE1WGhHtCLCa06gIsL1sPPvN0ixnq2z6ZfH8WJ3ptDq3pwiw0AyubfLLJiuNiHb9t2q7tepOsjOVBdie3PtKdrduqfOs5M7X7TS04jzbuSP+T75pp7pMLxFgIelb2z3eh36sNSSaDdnI7VasI2KfK02gZF/sTvZAmSfOuEsbZfpa5Jj8/2B2wAiwkExd2+jOXkui0aCN3G7NurCWxwLTtNrLDhEmj5RdsL38JJecfiz+/1TOHcoOGAEWkn6FTYBNyVJLos2gI+R2a9aB0yS8vrzKImiVx9Y6j7KNPGKYPjwWu1t7WYBdEnPeKi+0mD/7Nw1AORDkRvYB37NKj0iq0y0iwALSu6579Anox05LotWgc7x2a9YBcfjvTAmwbE/rNDtoWFHfA1tpZkyXc5qeSjsT8+QDQcRr6/xxebpFBFhAetd1n04BvdhpSbQiwEq+tNloA2wdaQ8MpgM3lHNgmh2wbD9NhFT6781sIMjZXn4aLX56dqM63SICLCC967pPp4Be7LQkWhFgNUWA7eXjMY71cZKeJFNGIep2wIqzY/lZsjvFQUn5YJ3tcVWmW0SABaRvXffpE9CPnZZEOwKsqgiwfL/rNNIG2LGSOvI6MHEN8171+J9cYvz/F8VSxLNi7048zQc2VqZbRIAFYUBZ93srerLZnuik4+Zvt4KnpozRSI7jxftgr0baADuO1EEe6emzy9nFz+qRRLHPFafgd6f/Xk7Pg2Ufcivf36pOt4gAC8E0FYwRWG1QdNF187dbwxNTAmyTDaj4omZ3aK92gw6xA3aanMNa1y4cu5W8+OWV+Df+v9PS71YWAVadbhEBFoKtZTroJABGNLxBMZJtlVEtDrs1PDE1wOSQdpFK1XNbmvwSO2DHysDEjNjp2osXsRf/KxZPgMHIkCq120mgYnCDYiwGAVaqDrs1PLEzzd5WbUSFGOxezRdxDfOeMjAxt4oupekm/62Ny1cCTDte3wICLARDqtRyL4GywQ2KsRBgFceVva0kv2rXaZ2mw+M1AXYc7Xyv3NHaWWcXjZU+RAmwqW7kQYCFYEiVWu4lUDa4QTEWAkw4zva7zla1YYWaHSV5EyntHlj89Hp6lfJ1uahVeQcu38VbWT5wWCDAQjCgSi13EqgY3KAYDQGWyHeHjstHEPX5lV7DrDsHJo84Jm/J/i2uLJPhuFZ+mUWdbhEB5pWeRTpWxWMwW+2MsRlUjt1it6oyjD7ebbpeOa63pz1RlQ6A141CVC9iznbNVukQ/VV2IfPljWa6RQSYT+yUISZkraExMpPKsVvuNikBVr0v4bFIrvJIwSxl8ptIaa4DkxeK3dood9xQfhTz0kYNsPJ0iwgwn/QtQxLMG9YaGgP1OcJut9xtqg+jj76YPjvObjivCbDiCuTbmjvxZj8tpo4ylMveSe6/WBrmqE63iADzSf+y7FPRsMBaQ2OYXqeI7ZY7hiPAfNK/LvuUNCyw1tAYhgCbJQLMJ/3rsk9JwwJrDY1hCLBZIsA0vhlv2X/yfyue/8H/+V/FU77yo/+rOlPTxB+Jp/7Af/ObvT64f2H2eeds/MJ/8MejKPon/sX/UJ34y38tmfj9f+5r/ebsy15DY5A++UWAeY8Aq/tH/3k5wH7/v8y29x/9VvvEf/gjr2mmbjVCZQ5bRNB+4c/mp6L/yF/Op341m/YdP9xjzv6maHH00LdMzMsYDhBgdb/xWinA/l/lv9j+5G+2Tfym+h93f/pbpp/nqDJnIs8fkUF/Pp3608rEH+485wCTNDm6610mpmUMFwiwGhlDeYD9/o+osZRONpj42g+afuDwulxwgP3S95WGA3+H3LP6Rc008zmHUNr1IHpUPHn2MF7+3SdjNDkMdT9kqDOgK4F1BFjFH/yDUiht/uBvJ8/+1G9mL/xY40SZfF/5bzebb//t8j7cFmPU6JBlhOxX/pIInn/3ax/8yn8iMui7iqnf9bUP/qc/W5lmMucgRbOeREWAnT9NI/Le0eAmh6F6fhFgs0OAlX07O7WVxY84VviVv5c8LA4taifKVPvZTfmhgTGKdMgyQiZ3q+ThQHGI8A/9Zx+ku1XfmQzK+Pt/JtuxMp9zkLxVT/aVADvId/KuDW5yGCLAFoAAU33771QPC8rdKnk0UB4i/NmmiSK10rd9kwCbxi/mUZRGlIigv5pM/RNiYv7QfM5BskY9TJaWBdjzOMzeOhL7YbvvD21yGCLAFoAAU4jhh5UA+43iEKHcr/rBpokuA2zIIoL2C//Ov/393/edcgC82IdK9rHEcUH1HNd3dZpzENmkLx5HaoDFO2D3xYPDdBds6KfAwDj5RYB5jQBTiAD7ys/8QyXASgcDRW796W/pJ6qppWaZgaFFOuD9c5IfBBQ7WOrO1nd+re+cnSXtKc54XfkwD7CXD6Kr8tzX+ePowifDWhymRqqNEToWWEOAKZIA+9HflGe4SgEmd7by813aiVn+5YM4fmzENbNdpLOQHySsxVL6uMecnSWtFcfU7jtHxSCO5/vpDliyCyaOIQ78EJgwq40RqxTTI8AU/+i/+JlvbTZbAuwrf08/cVMZR/+D3xpxzdqLdOAxkplIBxR+oI7M0I/NMJ+zu6S1zv+7ZLBhEWDKeMT04cAPgQmzI4gjVimmR4DVqQGmHCFMcyvJKu3ETTEGX+6Ijci4SG11BgEQgzDEMMOvbokl8zm7K9qsiK10tyuR7owN/BCYqAWYtjpGrVNMjQCrKwWYMmI+vfvGzzZM3Kj3l0oORY7IuEit9Qbe+2pxcVctlqI/32/OHoo2I8AcI8AWgACrKwWYHJn4lb9b3OjwZxsmxk/UYkl3ysZhXKTWegPfyVSSp7DaY8l8zj6KNiPAHCPAFoAAqysFWOmuh3kwaSfKU2D//re63onDgHGV2uoMfCdT6TuU65SbYsl8zl6KNiPAXCPA5o8AqysHWPkWvdmelWaiMrSjuDhsu3HLdbSlheWn1VRqPbNlPmc/RcMSYD7pXh0j9CSwjgCrqwTY5v9IDxP+qf/xR/IA00z8feXV6iKauSzRufgVOSojD5/msYXmc/ZVtCwB5pMe1TG8J4F1BFhdLX3+v38QZ9MP/My3Si/UJooH6Y+oyEvCTM6CjVyiSzyimKbSH/lPswlqLJWu7jKfs7eiZRlG75MeBTGwG8EUCLC6xt2nbyoRVZ/4zWqAGd1LavQSXV6CyVRS7qHReH8N8zl7K1qWC5l90qMgOnUaTq2jnezhcZTZaXtHk70oujXl+wYjwOoaA+w3dGe28om1APNgD2wJASZHZfxLyhT1YKB6h0PzOfsrWvaEW0l5ZM4Bdqqk1R4BtnilAPv2//Bf/8W/IJ8Uu1XaicrFYaXH7cYv0YUFmPxFyvJd5PX3mDefc4CiZU+4ma9HZhxgayWtzlb9gitDgM2A5jowcTDwm/n0loliB02OQqwebNSyUKOLCjD5M1+VHSftr3yZzzlE0bIn5Z9TucfPqTg12wDbU3e34p2xywMXRoCFrhRg6a2i/u7mD/4XUQA/1jhRHkx87d/LrgMzvJuv3Yq1tnRf/NWoIhkgLy/pqvzOsvmcQxQNe8IPWvpllgG2Lh8vjJ/eHLI4AmwG2i5kTveqtBPVnxMz3QEzMFW9BknuVlVjKT3blVJ3wEzmHKRoNzXAxA+sJO4dDWpTDCAKYpya9MZpEl5fLo4bHkc7d7Qz/t51GXQ303ddOhMTLmZz3xav3ikHUTKffCSnG7xPPI9uiMdxmn7PKhoYqVsQYHWVQRy/oQsl7cTS3ehHuxFHl/Jc3CHEUv4UsZRer6xOMZ9zkKLd1ADbbJ49jJd/90m3NsWYspoYqS69cJrEg3LiaxVdvF0EVaEYnHhJvuti+lTm3dkqfXp9W4C1vy9/Ll5eq7NaQoDVVQKsuMV8cniwbeLm28rNfL+1GUm36lxWgMkfRtHE0gf/fbbbD9g5AAAT3ElEQVTD9R0/3HHOYcZsU4wqL4qxKtMHX9qoIzfyAMmTR0qiJI60s+R8mQyieIY7m/UqnW8lYka+uz3A2t+3EvtmycfspJ968c7ZDZt/PwFWVxtG/+2/8xfiKX/xZ/5vdS7txM3/Jab+wJj3ou9YnYsKMHkKSxdLH/zyX/vj8bPv/3Nf6zrnMGO2KUY1ywBLFAF2mu58vRqVB3PkR/j2RJCdZi8n77wjkuZS9vK2AGt73zr7VPlgbXnvK0GAea9jdS4qwPwzZptiVAsIsOMsUZKdIt2oiuMswNJkkbPl+Xa6NcBa37fKA0us0bqyH2gDAea9jtVJfjk1ZptiXPMPsMK6Pp7+7NUvRFEeYHKaiKDSObRtAdbyvvh5Fljidc06jI4A8595cVruALDdiE2K8ZmUid1qtkAXYKeVW3Hczo+c36wFk/L+7aMQW953WjpCT4ChAwLMD2at5XotF8uoTOxW6vh0AVaelg3uuLGnC7DiabcAq76PAENXHDH0jFmzuV7LxTIqFrslO77tAZYMC/xi+sDqHlh17CMBhjac8vKNWbu5XsvFMqoWuzU7viJIilEUpTA5y6c3Blg++EIfYKumAFPfVz1sSYBhCwLMN2bt5notF2vmAXac3/biWL0Bxqk6OLEeYG2jEHfy99UDTDMKsTT0kQDDFgSYb8zazfVaLtbMAywf576OKqfA5LM9eSFXNYjyuSvXgeW7WMeRNsCq7ztWAi9+IwGGLcgv35i1m+u1XK55B5g42XVTjjlU94XSO2SIoRyaAEvfVrsTRzb9eqQPsNr7Vul11KvsQmYCDCW6crRb8eikVzNiYrMNsOIHLUs3Q8zHB35BRFAtiDb6eyHmoxd3rusDrPq+4lZWyXwEGCq6FSKm168dMa28buyW60RKIw7XIkMu3qnNIm9MKI7t1YNI3Hyqdjf6TbrzdUk/ClH3Pnm92c6XxKoQYCirVyEB5pce7QibXmuUvGq3XGEdARYUbWW66Rig1b0dYVNzfhFgc0CABUVbmm56Bmh1b0fYRIDNGwEWFG1puukZoNW9HWETATZvBFhQdKXppmOAXvd2hE3t+UWAhY4AC4imNB10CWjTpyVhz5YqsVuwsI4AC0e30oQTvZoS1ogqsVuXcIgAC4euNLXHReBOr6aENWpx2C1PuECAhaOlNEkwX/RqSljzGgk2awRYONpKkwDzRK+mhDUE2LwRYOFoK00CzBO9mhLWEGDzRoCFo7U2CTA/9GtK2LIhwGaNAAvIllolwDwwSktiNNk3ToDNEwE2H6Uadd1xLJVZU7ley+XQFgdmgwALXPUQYjbddcexVGat5not505/fpgAmx8CLGyNNeq6C1kqs2ZzvZYz15BfBNj8EGBhI8A8Y9Zsrtdy5giwxSDAwkaAecas2Vyv5cwRYItBgIWtsURd9yFLZdZsrtdy5sivxSDAwqYrTNfdx6KZNZvrtZw5URXy4egVB68QYGHTBJjbvmPpzJrN9VrOXBZg49fbXK2j6HLrDLejxMU72fOzVfn5ttdtIcDC1nS0P+O6K1kcs2ZzvZYzx5HDrrYEmIyjxOV8fumm0ev2EGBh2xZgJNjEzJrN9VrOHOe+RraSO1O3s0Q6jR/ckM9vmbxuDwEWNgLMM2bN5notZ44AG1e8P3VJPIiDaSf5dy8NpvSFba9bRICFjQDzjFmzuV7LmSPAxrUX7dzJHiXJdJrnkny+7XWLCLDAEWB+MWs112s5dwRYR/IcWBI8Z9droy/OVnK/KnYsjhEe5+e21smjba/bRIDNT6mKXXYjS9StiWAV9/A1lQfYxXTwxY5+/GC2x5XtV51WjhFue310BNh8FcXruiNZELOmcb2W87O1BtAmD7A4cO5s1quG3En2te60BNS218dHgM1XcQjFde+yIGZN43ot52dbDXBEsVURYGIcfBpENXvy9eJV5eihyevjI8DmixNhDpg1jeu1nJ+tNUCCtckDLE2elXbwxXH6elNAbXvdAgJsvggwB8yaxvVazs/WGiDA2hQBJp9rRw8eF5d9aQNq2+s2EGDzRYA5YNY0rtdyfrbWAAHWphiFKJ/rAmwvv7GGPqC2vW4FATZjBNj0zFrG9VrOz9YaIMDaGARYkU/KdV/KII1tr9tBgM0cozimZdYqrtdyfjqVA6q2Bpi422E2STPKcNvrthBgM6erWNedzZyZtYrrtQyJ9XLA9gBL8qkYl7iuXai87XVrCLCZ0x02cd0lzVnl63/2MP4P07tPqq3iei1D0mtzb9W9imZvS4CdlS8Mq8237XV7CLCZ01Wt6y5pzkpf/vnT9L4G947KreJ6LUPSa2snwLppD7Cz6oXNe+mOVXqz3m2vW0SAzRwBNq3Sl3+Q/SpSdK3cKq7XMiS9tnYCrJv2ANur5lDl51K2vW4RATZzBNi01O/++X4UvXUk9sN23y+1iuu1DEmvrZ0A66Y1wE4j1eV0/uIHK7e9bhMBNncE2KTUrz7eAbsvHhxWd8Fcr2VI+mzs5FdHrQG2rgdU+hvM8qb12163iQBbgFrZuu6TZkz5ll8+iK7Kc1/nj6MLn9AA/Qza0jFzBNgCDC5r131YQJRv7fl+ugOW7IKVjyG6Xssg9NhQCbClIcAWgACbjvKtnUTRo/pDvlBTPTZUAmxpCLAFIMCmo3xrym6XsjPGF2qqx4a65ACLvGX1r7a5cMyE664sIMq3RoANM932PQuuY6qZ1b/a5sIxE667soAo3xoBNsx02/csuI6pZlb/apsLx0y47soConxrBNgw023fCBYBBgOu+7JwKF8aATbMdJs3gkWAAXa0BBiAMRBggB0tw+gBjIEAA+xouZAZwBgIMFdOkvE5V0s/s3GYTNL/l/r548m6wO0fNeHKhKzlVlLzkty0uGT44VK2dxghwFwRAVaqi7hOPA+w86f3J16ZoDXfzHdeZhtgbO/eI8BcOamVuuwHPA6w/yc9JkZBm0ka9J7251TmZa4BxvbuPwLMlTjAXtkvHUM8jHZf9zrADsfompak8Qct5+X5fuVY+HBs7zBCgLkSB9gfLZVOXEhX/zoBNifJvpdwb+T+3S8EGFwhwFyJA+xaqUKSQWsHBNi8PHsYx9fdJ65Xwy4CDK4QYK4kAVaq/GSoNQGG8BBgcIUAcyUJMLV2kiOIR0WAnT97mJwaf+XNj7NXszlfvBe/sJtOL7x8kAzV/q34tVfeKXqT8syaeQ5KV9teK31UeR0O8jP0zSsjlvbZw8pKYN6aAky38X36erxtvBs/Pf9QPMrex/aOPggwV0T5KP+NJy57zcvr02JgV3kgVH5aJbpXXp4o1rTorqQFpsx81DBPS0FX1kFT0NXlJ/O8m01j4NZS6AOsuqWKje+psg0J6RvZ3tELAeaKKB+l9MXNGrLyOokUyZSshrK6T5RHtiXF+jeyl+Rls+rM4mM08zQXdHUd6gVdW74y7C6qXqWN2dIGWG1LVTc+cbC8yAq2d/REgLkiykc5fJEcQczKK6mUKx8lD569Xa6y5GYd976x2Xz+4X7ldFlcrFF+2ZEs9mTm5GjHi/fSjkIzT2NB19ch319UV6a0fFnQYtLbEbf/WwptgNW2VLHx7T6Jtw2xFV6JHz3bl90+2zt6IsBckeWTH0OUN85Ly0vpEdKHaQ3FFZkdqaj2GqJY3xUPD6Ns5uwA5aH8D9D6PM0FXV+HakHXly8KWk5K+gPOgC9D5UJm0ez1LTXZXC6I43gn+f7QiXzA9o6eCDBXZPnkZSNv91ofhZjeUC+toROlSg7KR92T8koPsqTFdFIc1UimPNLN03pSu7IO1YKuLz9ZWnFIdN5X7yKnC7D6llr0/6VH+m2N7R1GCDBXZPlk1ZPWTCXAPv/tn3s9Ugtaff2k/J98SbFmrx2W9+7yKfV5thd0sQ7Vgq4vv7j7X740zJ8uwOpbarHxFbFVCTC2d3REgLmSbvBpVZxU//vw8w8fZt1CUdDqWeQoKleMHDIsyf26SvVf083TWtCVdagWdH35FPQiac6BabZUXWw1bmts7zBCgLmSbvB5XZWO0BfjdfsXdOm/LOXHdCro2jpUClqzfM3SMH89AizdDBu3NbZ3GCHAXCmVT1xppTFS6fDcV37o53/3gauCrq0DBQ0t4wBLN756gLG9ox8CzJVsgxdVclIE1yP5WvTmR9m1mKWCbrxccuxDKvV1MDukQkEvjj7AqltqS4CxvaMnAsyVbIMXhXVQvsxSObReHlbceK/E8vnwlpPalXnUjzosFXR9HcxOalPQi6O7Dkw7nrYpwNje0RMB5kq2wSfV8bfSI4hpQaj/4ZlecVLUUNP1/spVKukg35Mo/+9PZVhxeR6lKpMpRUFr1kEzrLiyfAp6kXQBVt9SmwOM7R19EWCu5Bt8XCZvZHVQ2wNL7s+mFHQyYDn7r0DlPxkTSbGmJahcxpnWlDKlPE/+r7zPgPa/SLN10F3YWV4+Bb1IugCrb6lGe2Bs7+iEAHMl3+DFVTRpUR3k/5m4+1Nxl/BZcs8ataDFmeY3P4offPZ28d+DgrxTz7tHm8+T0VSi8PS31inPk3z6lWwetaDr65D/93DrrXUo6MXR3kqqtqW2BBjbO3oiwFzJN3gx1Crd9g+U28bl0ju11e4nWrs33O7rpVHApZmzm5s2z7P7c6WCrq9DervTLTc3paAXZ+vNfLONuinA2N7REwHmyol6PCIrg/xu9NkFlbt/5XH5tNj5e3mNvVtaXtIr/M9vy5fezO54o/l5ieo8L9/OSrZ6d+7qOqQ1rtyCWPfzEhT04jT8nEplS20bRs/2jn4IMFeKDT6u/+zgSF4Q8ofz7j45Ssc7KeeYP0teit6o/oCe6BXOn8av3f2omKr5gb/qPOfJbwzu3vtG7c4E1XVIj538UfWKG90P/FX/Psxc0w9alrfUtgBje0c/BNhcqNe8DJkHCAHbOzYE2HxQ0FgStndsCLD5oKCxJGzv2BBg80FBY0nY3rEhwOaDgsaSsL1jQ4DNBwWNJWF7x4YAmw8KGkvC9o4NAQYACBQBBgAIEgEGAAgSAQYACBIBBgAIEgEGAAgSAQYACBIBBgAIEgEGAAgSAQYACBIBBgAIEgEGAAgSAQYACBIBBvz/7d1NcttGEIbhS4Kxk2vQco5gJbZ0Ef/kDLRzByZOtOJGys5VPEAAgpQozECY4QLot+p9VtKIi6+6mtOACICSkBxgkiQkB5gkCckBJklCcoBJkpAcYJIkJAeYJAnJASZJQnKASZKQHGCSJCQHmCQJyQEmSUJygEmSkBxgkiQkB5gkCckBJklCcoBJkpAcYBk/3v30Z7K4/9g8uj2uPXxeN83q6tvTq9KVeWWjlwVdOvoQo+DVQgfm1Jzb6ODdJSAHWKptpkyL/XiXtNjf6/7X1YfTi9KVeeWjFwVdOnoCUfBqsQNjas5tdPDuEpEDLLHfNLkW2zXDFtslPZeuzGs6+mjQpaOnCAWvFjwwpebcRgfvLiE5wIYOJ/OZFtsO26Y7aHrdns3/c316fboyr5HoJUGXjp4BKHi16IEhNec2Onh3ickBNvD9cJqeaZDNcLHtuZ/vuh+6pvw1vzKrseglQReOnhO/4PWiB2bUnNvo4N0lKAfYMw/t0U1zdZ1psbZr+vY5W1j90f94vz78LV2Z02j0kqDLRs8KX/ALRA+MqDm30cG7S1gOsGfao5zVTfZj1vYE/pfhwqmLjr2VrsxpNHpJ0GWjZ4Uv+AWiB0bUnNvo4N0lLAfYM9vV27v8dUK7prl9+K09gnrz5XHhsec2h/9gpytzGo1eEnTZ6FnhC36B6IERNec2Onh3CcsB9sx/3TFOtsW2zer34yVAV4cDod3ZP6K3pxYbrMxpNHpJ0GWjZ4Uv+AWiB0bUnNvo4N0lLAdYKttim7PrXA+n8udN1DdXujK7XPSSoAGiDzEKXid6YE7NuY0O3l0icoClci3WXfmzen/X3Qzf9N0TssW47+shSMHrBA8Mqjm30cG7S0QOsNTIB8Snz023/XWwIVuM+74eghS8TvDAoJpzGx28u0TkAEuNPKbm7M9dK4VsMe77+gWRC16HEzh6zbmNDt5dInKApSZarGuloG8O8Pv6JYELXgcUOHjNuY0O3l0icoClplqsb5+Q1wkhL86aFLjgdUCBg9ec2+jg3SUiB1iquMXi3amBvD1mUuCC1wEFDl5zbqODd5eIHGCpgpP826D3yiMfUDApcMHrgAIHrzm30cG7S0QOsNTI/9dPJ/DHS4ZCPq1s5Brd2I+Iy4IUvE7wwKCacxsdvLtE5ABL5Vqs7ZnjWveFPodz+YjPix65zT/6Q7ozIAWvFDswqObcRgfvLhE5wFKjtxre3PXfxtMfCR2+n+dr8o09X5f8xp6xJ4VOBl0++gCk4JViBwbVnNvo4N0lIgdY6rzFHm8xvF8/PezlePizi/edqdnoRUEXjz7EKHit2IE5Nec2Onh3icgBlsq/Oe6vj82z+nB64V/r6ZV55aMXBV06egJR8GqxA2Nqzm108O4SkQMsNfLm2H/vvu/g1ft/n1758LltqdXVt5dWZjUSvSjowtFThILXix2YUnNuo4N3l4gcYFO23CtWwdGlctxG5yYPwgE2ZcP9wBQcXSrHbXRu8iAcYBP2H7G3XICjS+W4jc5NHoUDbMKWe8UPOLpUjtvo3ORROMBetv90s3SES4GjS+W4jc5NHoYDTJKE5ACTJCE5wCRJSA4wSRKSA0yShOQAkyQhOcAkSUgOMEkSkgNMkoTkAJMkITnAJElIDjBJEpIDTJKE5ACTJCE5wCRJSP8DjT6+XWF5fD0AAAAASUVORK5CYII=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36"/>
          <p:cNvSpPr txBox="1"/>
          <p:nvPr/>
        </p:nvSpPr>
        <p:spPr>
          <a:xfrm>
            <a:off x="6347443" y="6330891"/>
            <a:ext cx="343948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GB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Population 183,820</a:t>
            </a:r>
            <a:endParaRPr/>
          </a:p>
        </p:txBody>
      </p:sp>
      <p:sp>
        <p:nvSpPr>
          <p:cNvPr id="420" name="Google Shape;420;p36"/>
          <p:cNvSpPr txBox="1"/>
          <p:nvPr/>
        </p:nvSpPr>
        <p:spPr>
          <a:xfrm>
            <a:off x="155575" y="14732"/>
            <a:ext cx="363288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456"/>
              </a:buClr>
              <a:buSzPts val="4400"/>
              <a:buFont typeface="Calibri"/>
              <a:buNone/>
            </a:pPr>
            <a:r>
              <a:rPr lang="en-GB" sz="4400" b="0" i="0" u="none" strike="noStrike" cap="none">
                <a:solidFill>
                  <a:srgbClr val="565456"/>
                </a:solidFill>
                <a:latin typeface="Calibri"/>
                <a:ea typeface="Calibri"/>
                <a:cs typeface="Calibri"/>
                <a:sym typeface="Calibri"/>
              </a:rPr>
              <a:t>West Lothian</a:t>
            </a:r>
            <a:endParaRPr/>
          </a:p>
        </p:txBody>
      </p:sp>
      <p:grpSp>
        <p:nvGrpSpPr>
          <p:cNvPr id="421" name="Google Shape;421;p36"/>
          <p:cNvGrpSpPr/>
          <p:nvPr/>
        </p:nvGrpSpPr>
        <p:grpSpPr>
          <a:xfrm>
            <a:off x="2108885" y="1079791"/>
            <a:ext cx="7974231" cy="4698419"/>
            <a:chOff x="1464059" y="991322"/>
            <a:chExt cx="9263883" cy="5355611"/>
          </a:xfrm>
        </p:grpSpPr>
        <p:pic>
          <p:nvPicPr>
            <p:cNvPr id="422" name="Google Shape;422;p36" descr="Chart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464059" y="991322"/>
              <a:ext cx="9263882" cy="49672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3" name="Google Shape;423;p36"/>
            <p:cNvPicPr preferRelativeResize="0"/>
            <p:nvPr/>
          </p:nvPicPr>
          <p:blipFill rotWithShape="1">
            <a:blip r:embed="rId7">
              <a:alphaModFix/>
            </a:blip>
            <a:srcRect r="23358" b="-6496"/>
            <a:stretch/>
          </p:blipFill>
          <p:spPr>
            <a:xfrm>
              <a:off x="1464060" y="5951327"/>
              <a:ext cx="9263882" cy="39560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7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456"/>
              </a:buClr>
              <a:buSzPts val="4800"/>
              <a:buFont typeface="Calibri"/>
              <a:buNone/>
            </a:pPr>
            <a:r>
              <a:rPr lang="en-GB" sz="4800">
                <a:solidFill>
                  <a:srgbClr val="565456"/>
                </a:solidFill>
                <a:latin typeface="Calibri"/>
                <a:ea typeface="Calibri"/>
                <a:cs typeface="Calibri"/>
                <a:sym typeface="Calibri"/>
              </a:rPr>
              <a:t>H@H West Lothian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30" name="Google Shape;430;p37"/>
          <p:cNvGraphicFramePr/>
          <p:nvPr/>
        </p:nvGraphicFramePr>
        <p:xfrm>
          <a:off x="838200" y="1517650"/>
          <a:ext cx="9919018" cy="4257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31" name="Google Shape;431;p37"/>
          <p:cNvSpPr txBox="1"/>
          <p:nvPr/>
        </p:nvSpPr>
        <p:spPr>
          <a:xfrm>
            <a:off x="1561146" y="1690690"/>
            <a:ext cx="2520901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C87"/>
              </a:buClr>
              <a:buSzPts val="2000"/>
              <a:buFont typeface="Calibri"/>
              <a:buNone/>
            </a:pPr>
            <a:r>
              <a:rPr lang="en-GB" sz="2000" b="1" i="0" u="none" strike="noStrike" cap="none">
                <a:solidFill>
                  <a:srgbClr val="1B4C87"/>
                </a:solidFill>
                <a:latin typeface="Calibri"/>
                <a:ea typeface="Calibri"/>
                <a:cs typeface="Calibri"/>
                <a:sym typeface="Calibri"/>
              </a:rPr>
              <a:t>Physio</a:t>
            </a:r>
            <a:r>
              <a:rPr lang="en-GB" sz="2000" b="0" i="0" u="none" strike="noStrike" cap="none">
                <a:solidFill>
                  <a:srgbClr val="1B4C87"/>
                </a:solidFill>
                <a:latin typeface="Calibri"/>
                <a:ea typeface="Calibri"/>
                <a:cs typeface="Calibri"/>
                <a:sym typeface="Calibri"/>
              </a:rPr>
              <a:t> 1 B6, 3 B5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C87"/>
              </a:buClr>
              <a:buSzPts val="2000"/>
              <a:buFont typeface="Calibri"/>
              <a:buNone/>
            </a:pPr>
            <a:r>
              <a:rPr lang="en-GB" sz="2000" b="1" i="0" u="none" strike="noStrike" cap="none">
                <a:solidFill>
                  <a:srgbClr val="1B4C87"/>
                </a:solidFill>
                <a:latin typeface="Calibri"/>
                <a:ea typeface="Calibri"/>
                <a:cs typeface="Calibri"/>
                <a:sym typeface="Calibri"/>
              </a:rPr>
              <a:t>OT</a:t>
            </a:r>
            <a:r>
              <a:rPr lang="en-GB" sz="2000" b="0" i="0" u="none" strike="noStrike" cap="none">
                <a:solidFill>
                  <a:srgbClr val="1B4C87"/>
                </a:solidFill>
                <a:latin typeface="Calibri"/>
                <a:ea typeface="Calibri"/>
                <a:cs typeface="Calibri"/>
                <a:sym typeface="Calibri"/>
              </a:rPr>
              <a:t> 1 B6, 3 B5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1B4C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37"/>
          <p:cNvSpPr txBox="1"/>
          <p:nvPr/>
        </p:nvSpPr>
        <p:spPr>
          <a:xfrm>
            <a:off x="1561147" y="2294774"/>
            <a:ext cx="2520901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C87"/>
              </a:buClr>
              <a:buSzPts val="2000"/>
              <a:buFont typeface="Calibri"/>
              <a:buNone/>
            </a:pPr>
            <a:r>
              <a:rPr lang="en-GB" sz="2000" b="1" i="0" u="none" strike="noStrike" cap="none">
                <a:solidFill>
                  <a:srgbClr val="1B4C87"/>
                </a:solidFill>
                <a:latin typeface="Calibri"/>
                <a:ea typeface="Calibri"/>
                <a:cs typeface="Calibri"/>
                <a:sym typeface="Calibri"/>
              </a:rPr>
              <a:t>Medical</a:t>
            </a:r>
            <a:r>
              <a:rPr lang="en-GB" sz="2000" b="0" i="0" u="none" strike="noStrike" cap="none">
                <a:solidFill>
                  <a:srgbClr val="1B4C87"/>
                </a:solidFill>
                <a:latin typeface="Calibri"/>
                <a:ea typeface="Calibri"/>
                <a:cs typeface="Calibri"/>
                <a:sym typeface="Calibri"/>
              </a:rPr>
              <a:t> 1 Consultant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C87"/>
              </a:buClr>
              <a:buSzPts val="2000"/>
              <a:buFont typeface="Calibri"/>
              <a:buNone/>
            </a:pPr>
            <a:r>
              <a:rPr lang="en-GB" sz="2000" b="1" i="0" u="none" strike="noStrike" cap="none">
                <a:solidFill>
                  <a:srgbClr val="1B4C87"/>
                </a:solidFill>
                <a:latin typeface="Calibri"/>
                <a:ea typeface="Calibri"/>
                <a:cs typeface="Calibri"/>
                <a:sym typeface="Calibri"/>
              </a:rPr>
              <a:t>Nursing</a:t>
            </a:r>
            <a:r>
              <a:rPr lang="en-GB" sz="2000" b="0" i="0" u="none" strike="noStrike" cap="none">
                <a:solidFill>
                  <a:srgbClr val="1B4C87"/>
                </a:solidFill>
                <a:latin typeface="Calibri"/>
                <a:ea typeface="Calibri"/>
                <a:cs typeface="Calibri"/>
                <a:sym typeface="Calibri"/>
              </a:rPr>
              <a:t> 1 B7, 3B6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C87"/>
              </a:buClr>
              <a:buSzPts val="2000"/>
              <a:buFont typeface="Calibri"/>
              <a:buNone/>
            </a:pPr>
            <a:r>
              <a:rPr lang="en-GB" sz="2000" b="1" i="0" u="none" strike="noStrike" cap="none">
                <a:solidFill>
                  <a:srgbClr val="1B4C87"/>
                </a:solidFill>
                <a:latin typeface="Calibri"/>
                <a:ea typeface="Calibri"/>
                <a:cs typeface="Calibri"/>
                <a:sym typeface="Calibri"/>
              </a:rPr>
              <a:t>SLT</a:t>
            </a:r>
            <a:r>
              <a:rPr lang="en-GB" sz="2000" b="0" i="0" u="none" strike="noStrike" cap="none">
                <a:solidFill>
                  <a:srgbClr val="1B4C87"/>
                </a:solidFill>
                <a:latin typeface="Calibri"/>
                <a:ea typeface="Calibri"/>
                <a:cs typeface="Calibri"/>
                <a:sym typeface="Calibri"/>
              </a:rPr>
              <a:t> 0.5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C87"/>
              </a:buClr>
              <a:buSzPts val="2000"/>
              <a:buFont typeface="Calibri"/>
              <a:buNone/>
            </a:pPr>
            <a:r>
              <a:rPr lang="en-GB" sz="2000" b="1" i="0" u="none" strike="noStrike" cap="none">
                <a:solidFill>
                  <a:srgbClr val="1B4C87"/>
                </a:solidFill>
                <a:latin typeface="Calibri"/>
                <a:ea typeface="Calibri"/>
                <a:cs typeface="Calibri"/>
                <a:sym typeface="Calibri"/>
              </a:rPr>
              <a:t>Admin</a:t>
            </a:r>
            <a:r>
              <a:rPr lang="en-GB" sz="2000" b="0" i="0" u="none" strike="noStrike" cap="none">
                <a:solidFill>
                  <a:srgbClr val="1B4C87"/>
                </a:solidFill>
                <a:latin typeface="Calibri"/>
                <a:ea typeface="Calibri"/>
                <a:cs typeface="Calibri"/>
                <a:sym typeface="Calibri"/>
              </a:rPr>
              <a:t> 1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1B4C8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1B4C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37"/>
          <p:cNvSpPr txBox="1"/>
          <p:nvPr/>
        </p:nvSpPr>
        <p:spPr>
          <a:xfrm>
            <a:off x="8604585" y="3264270"/>
            <a:ext cx="3490002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C87"/>
              </a:buClr>
              <a:buSzPts val="2000"/>
              <a:buFont typeface="Calibri"/>
              <a:buNone/>
            </a:pPr>
            <a:r>
              <a:rPr lang="en-GB" sz="2000" b="1" i="0" u="none" strike="noStrike" cap="none">
                <a:solidFill>
                  <a:srgbClr val="1B4C87"/>
                </a:solidFill>
                <a:latin typeface="Calibri"/>
                <a:ea typeface="Calibri"/>
                <a:cs typeface="Calibri"/>
                <a:sym typeface="Calibri"/>
              </a:rPr>
              <a:t>Medical</a:t>
            </a:r>
            <a:r>
              <a:rPr lang="en-GB" sz="2000" b="0" i="0" u="none" strike="noStrike" cap="none">
                <a:solidFill>
                  <a:srgbClr val="1B4C87"/>
                </a:solidFill>
                <a:latin typeface="Calibri"/>
                <a:ea typeface="Calibri"/>
                <a:cs typeface="Calibri"/>
                <a:sym typeface="Calibri"/>
              </a:rPr>
              <a:t> 1.1 Consultant, 2 CF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C87"/>
              </a:buClr>
              <a:buSzPts val="2000"/>
              <a:buFont typeface="Calibri"/>
              <a:buNone/>
            </a:pPr>
            <a:r>
              <a:rPr lang="en-GB" sz="2000" b="1" i="0" u="none" strike="noStrike" cap="none">
                <a:solidFill>
                  <a:srgbClr val="1B4C87"/>
                </a:solidFill>
                <a:latin typeface="Calibri"/>
                <a:ea typeface="Calibri"/>
                <a:cs typeface="Calibri"/>
                <a:sym typeface="Calibri"/>
              </a:rPr>
              <a:t>Nursing</a:t>
            </a:r>
            <a:r>
              <a:rPr lang="en-GB" sz="2000" b="0" i="0" u="none" strike="noStrike" cap="none">
                <a:solidFill>
                  <a:srgbClr val="1B4C87"/>
                </a:solidFill>
                <a:latin typeface="Calibri"/>
                <a:ea typeface="Calibri"/>
                <a:cs typeface="Calibri"/>
                <a:sym typeface="Calibri"/>
              </a:rPr>
              <a:t> 2 B7, 5.8 B6, 1 B5, 1 B3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C87"/>
              </a:buClr>
              <a:buSzPts val="2000"/>
              <a:buFont typeface="Calibri"/>
              <a:buNone/>
            </a:pPr>
            <a:r>
              <a:rPr lang="en-GB" sz="2000" b="1" i="0" u="none" strike="noStrike" cap="none">
                <a:solidFill>
                  <a:srgbClr val="1B4C87"/>
                </a:solidFill>
                <a:latin typeface="Calibri"/>
                <a:ea typeface="Calibri"/>
                <a:cs typeface="Calibri"/>
                <a:sym typeface="Calibri"/>
              </a:rPr>
              <a:t>Pharmacist</a:t>
            </a:r>
            <a:r>
              <a:rPr lang="en-GB" sz="2000" b="0" i="0" u="none" strike="noStrike" cap="none">
                <a:solidFill>
                  <a:srgbClr val="1B4C87"/>
                </a:solidFill>
                <a:latin typeface="Calibri"/>
                <a:ea typeface="Calibri"/>
                <a:cs typeface="Calibri"/>
                <a:sym typeface="Calibri"/>
              </a:rPr>
              <a:t> 0.9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C87"/>
              </a:buClr>
              <a:buSzPts val="2000"/>
              <a:buFont typeface="Calibri"/>
              <a:buNone/>
            </a:pPr>
            <a:r>
              <a:rPr lang="en-GB" sz="2000" b="1" i="0" u="none" strike="noStrike" cap="none">
                <a:solidFill>
                  <a:srgbClr val="1B4C87"/>
                </a:solidFill>
                <a:latin typeface="Calibri"/>
                <a:ea typeface="Calibri"/>
                <a:cs typeface="Calibri"/>
                <a:sym typeface="Calibri"/>
              </a:rPr>
              <a:t>Admin</a:t>
            </a:r>
            <a:r>
              <a:rPr lang="en-GB" sz="2000" b="0" i="0" u="none" strike="noStrike" cap="none">
                <a:solidFill>
                  <a:srgbClr val="1B4C87"/>
                </a:solidFill>
                <a:latin typeface="Calibri"/>
                <a:ea typeface="Calibri"/>
                <a:cs typeface="Calibri"/>
                <a:sym typeface="Calibri"/>
              </a:rPr>
              <a:t> 1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4C87"/>
              </a:buClr>
              <a:buSzPts val="2000"/>
              <a:buFont typeface="Calibri"/>
              <a:buNone/>
            </a:pPr>
            <a:r>
              <a:rPr lang="en-GB" sz="2000" b="1" i="0" u="none" strike="noStrike" cap="none">
                <a:solidFill>
                  <a:srgbClr val="1B4C87"/>
                </a:solidFill>
                <a:latin typeface="Calibri"/>
                <a:ea typeface="Calibri"/>
                <a:cs typeface="Calibri"/>
                <a:sym typeface="Calibri"/>
              </a:rPr>
              <a:t>AHP </a:t>
            </a:r>
            <a:r>
              <a:rPr lang="en-GB" sz="2000" b="0" i="0" u="none" strike="noStrike" cap="none">
                <a:solidFill>
                  <a:srgbClr val="1B4C87"/>
                </a:solidFill>
                <a:latin typeface="Calibri"/>
                <a:ea typeface="Calibri"/>
                <a:cs typeface="Calibri"/>
                <a:sym typeface="Calibri"/>
              </a:rPr>
              <a:t>Rapid Response / D2A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56545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"/>
          <p:cNvSpPr txBox="1">
            <a:spLocks noGrp="1"/>
          </p:cNvSpPr>
          <p:nvPr>
            <p:ph type="title"/>
          </p:nvPr>
        </p:nvSpPr>
        <p:spPr>
          <a:xfrm>
            <a:off x="1244600" y="1120777"/>
            <a:ext cx="80835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456"/>
              </a:buClr>
              <a:buSzPts val="6000"/>
              <a:buFont typeface="Calibri"/>
              <a:buNone/>
            </a:pPr>
            <a:r>
              <a:rPr lang="en-GB" sz="6000" dirty="0">
                <a:solidFill>
                  <a:srgbClr val="565456"/>
                </a:solidFill>
                <a:latin typeface="Calibri"/>
                <a:ea typeface="Calibri"/>
                <a:cs typeface="Calibri"/>
                <a:sym typeface="Calibri"/>
              </a:rPr>
              <a:t>Join in the conversation…</a:t>
            </a:r>
            <a:endParaRPr sz="60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4" name="Google Shape;14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44600" y="3492498"/>
            <a:ext cx="1802055" cy="1463695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3"/>
          <p:cNvSpPr txBox="1"/>
          <p:nvPr/>
        </p:nvSpPr>
        <p:spPr>
          <a:xfrm>
            <a:off x="3873500" y="3113263"/>
            <a:ext cx="354077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 b="0" i="0" u="none" strike="noStrike" cap="none">
                <a:solidFill>
                  <a:srgbClr val="565456"/>
                </a:solidFill>
                <a:latin typeface="Calibri"/>
                <a:ea typeface="Calibri"/>
                <a:cs typeface="Calibri"/>
                <a:sym typeface="Calibri"/>
              </a:rPr>
              <a:t>@ihubscot</a:t>
            </a:r>
            <a:endParaRPr sz="6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3"/>
          <p:cNvSpPr txBox="1"/>
          <p:nvPr/>
        </p:nvSpPr>
        <p:spPr>
          <a:xfrm>
            <a:off x="3816350" y="4287845"/>
            <a:ext cx="401424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>
                <a:solidFill>
                  <a:srgbClr val="565456"/>
                </a:solidFill>
                <a:latin typeface="Calibri"/>
                <a:ea typeface="Calibri"/>
                <a:cs typeface="Calibri"/>
                <a:sym typeface="Calibri"/>
              </a:rPr>
              <a:t>#NHSScot22</a:t>
            </a:r>
            <a:endParaRPr sz="6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3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456"/>
              </a:buClr>
              <a:buSzPts val="4800"/>
              <a:buFont typeface="Calibri"/>
              <a:buNone/>
            </a:pPr>
            <a:r>
              <a:rPr lang="en-GB" sz="4800">
                <a:solidFill>
                  <a:srgbClr val="565456"/>
                </a:solidFill>
                <a:latin typeface="Calibri"/>
                <a:ea typeface="Calibri"/>
                <a:cs typeface="Calibri"/>
                <a:sym typeface="Calibri"/>
              </a:rPr>
              <a:t>H@H West Lothian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40" name="Google Shape;440;p38"/>
          <p:cNvGraphicFramePr/>
          <p:nvPr/>
        </p:nvGraphicFramePr>
        <p:xfrm>
          <a:off x="838200" y="1517650"/>
          <a:ext cx="9919018" cy="4257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41" name="Google Shape;441;p38"/>
          <p:cNvSpPr/>
          <p:nvPr/>
        </p:nvSpPr>
        <p:spPr>
          <a:xfrm>
            <a:off x="2591811" y="2042550"/>
            <a:ext cx="955965" cy="1690576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gradFill>
            <a:gsLst>
              <a:gs pos="0">
                <a:srgbClr val="B0500F"/>
              </a:gs>
              <a:gs pos="48000">
                <a:srgbClr val="ED8037"/>
              </a:gs>
              <a:gs pos="100000">
                <a:srgbClr val="F4B08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292B"/>
              </a:buClr>
              <a:buSzPts val="1600"/>
              <a:buFont typeface="Calibri"/>
              <a:buNone/>
            </a:pPr>
            <a:r>
              <a:rPr lang="en-GB" sz="1600" b="0" i="0" u="none" strike="noStrike" cap="none">
                <a:solidFill>
                  <a:srgbClr val="2B292B"/>
                </a:solidFill>
                <a:latin typeface="Calibri"/>
                <a:ea typeface="Calibri"/>
                <a:cs typeface="Calibri"/>
                <a:sym typeface="Calibri"/>
              </a:rPr>
              <a:t>NHS Lothian Team of the Year</a:t>
            </a:r>
            <a:endParaRPr/>
          </a:p>
        </p:txBody>
      </p:sp>
      <p:sp>
        <p:nvSpPr>
          <p:cNvPr id="442" name="Google Shape;442;p38"/>
          <p:cNvSpPr/>
          <p:nvPr/>
        </p:nvSpPr>
        <p:spPr>
          <a:xfrm>
            <a:off x="5239367" y="2148365"/>
            <a:ext cx="773857" cy="1389696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gradFill>
            <a:gsLst>
              <a:gs pos="0">
                <a:srgbClr val="B0500F"/>
              </a:gs>
              <a:gs pos="48000">
                <a:srgbClr val="ED8037"/>
              </a:gs>
              <a:gs pos="100000">
                <a:srgbClr val="F4B08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292B"/>
              </a:buClr>
              <a:buSzPts val="1600"/>
              <a:buFont typeface="Calibri"/>
              <a:buNone/>
            </a:pPr>
            <a:r>
              <a:rPr lang="en-GB" sz="1600" b="0" i="0" u="none" strike="noStrike" cap="none">
                <a:solidFill>
                  <a:srgbClr val="2B292B"/>
                </a:solidFill>
                <a:latin typeface="Calibri"/>
                <a:ea typeface="Calibri"/>
                <a:cs typeface="Calibri"/>
                <a:sym typeface="Calibri"/>
              </a:rPr>
              <a:t>ACP in Care Homes</a:t>
            </a:r>
            <a:endParaRPr/>
          </a:p>
        </p:txBody>
      </p:sp>
      <p:sp>
        <p:nvSpPr>
          <p:cNvPr id="443" name="Google Shape;443;p38"/>
          <p:cNvSpPr/>
          <p:nvPr/>
        </p:nvSpPr>
        <p:spPr>
          <a:xfrm>
            <a:off x="3323366" y="3959070"/>
            <a:ext cx="775812" cy="1210024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gradFill>
            <a:gsLst>
              <a:gs pos="0">
                <a:srgbClr val="B0500F"/>
              </a:gs>
              <a:gs pos="48000">
                <a:srgbClr val="ED8037"/>
              </a:gs>
              <a:gs pos="100000">
                <a:srgbClr val="F4B08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292B"/>
              </a:buClr>
              <a:buSzPts val="1600"/>
              <a:buFont typeface="Calibri"/>
              <a:buNone/>
            </a:pPr>
            <a:r>
              <a:rPr lang="en-GB" sz="1600" b="0" i="0" u="none" strike="noStrike" cap="none">
                <a:solidFill>
                  <a:srgbClr val="2B292B"/>
                </a:solidFill>
                <a:latin typeface="Calibri"/>
                <a:ea typeface="Calibri"/>
                <a:cs typeface="Calibri"/>
                <a:sym typeface="Calibri"/>
              </a:rPr>
              <a:t>Oxford H@H RCT</a:t>
            </a:r>
            <a:endParaRPr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38"/>
          <p:cNvSpPr/>
          <p:nvPr/>
        </p:nvSpPr>
        <p:spPr>
          <a:xfrm>
            <a:off x="5510689" y="3970388"/>
            <a:ext cx="775812" cy="1210024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gradFill>
            <a:gsLst>
              <a:gs pos="0">
                <a:srgbClr val="B0500F"/>
              </a:gs>
              <a:gs pos="48000">
                <a:srgbClr val="ED8037"/>
              </a:gs>
              <a:gs pos="100000">
                <a:srgbClr val="F4B08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292B"/>
              </a:buClr>
              <a:buSzPts val="1600"/>
              <a:buFont typeface="Calibri"/>
              <a:buNone/>
            </a:pPr>
            <a:r>
              <a:rPr lang="en-GB" sz="1600" b="0" i="0" u="none" strike="noStrike" cap="none">
                <a:solidFill>
                  <a:srgbClr val="2B292B"/>
                </a:solidFill>
                <a:latin typeface="Calibri"/>
                <a:ea typeface="Calibri"/>
                <a:cs typeface="Calibri"/>
                <a:sym typeface="Calibri"/>
              </a:rPr>
              <a:t>Rapid Access Clinic</a:t>
            </a:r>
            <a:endParaRPr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38"/>
          <p:cNvSpPr/>
          <p:nvPr/>
        </p:nvSpPr>
        <p:spPr>
          <a:xfrm>
            <a:off x="6181944" y="2077270"/>
            <a:ext cx="1082373" cy="1238049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gradFill>
            <a:gsLst>
              <a:gs pos="0">
                <a:srgbClr val="B0500F"/>
              </a:gs>
              <a:gs pos="48000">
                <a:srgbClr val="ED8037"/>
              </a:gs>
              <a:gs pos="100000">
                <a:srgbClr val="F4B081"/>
              </a:gs>
            </a:gsLst>
            <a:lin ang="16200000" scaled="0"/>
          </a:gra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292B"/>
              </a:buClr>
              <a:buSzPts val="1600"/>
              <a:buFont typeface="Calibri"/>
              <a:buNone/>
            </a:pPr>
            <a:r>
              <a:rPr lang="en-GB" sz="1600" b="0" i="0" u="none" strike="noStrike" cap="none">
                <a:solidFill>
                  <a:srgbClr val="2B292B"/>
                </a:solidFill>
                <a:latin typeface="Calibri"/>
                <a:ea typeface="Calibri"/>
                <a:cs typeface="Calibri"/>
                <a:sym typeface="Calibri"/>
              </a:rPr>
              <a:t>Respiratory team</a:t>
            </a:r>
            <a:endParaRPr/>
          </a:p>
        </p:txBody>
      </p:sp>
      <p:sp>
        <p:nvSpPr>
          <p:cNvPr id="446" name="Google Shape;446;p38"/>
          <p:cNvSpPr/>
          <p:nvPr/>
        </p:nvSpPr>
        <p:spPr>
          <a:xfrm>
            <a:off x="6769258" y="3752373"/>
            <a:ext cx="1168401" cy="1638875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gradFill>
            <a:gsLst>
              <a:gs pos="0">
                <a:srgbClr val="B0500F"/>
              </a:gs>
              <a:gs pos="48000">
                <a:srgbClr val="ED8037"/>
              </a:gs>
              <a:gs pos="100000">
                <a:srgbClr val="F4B08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292B"/>
              </a:buClr>
              <a:buSzPts val="1600"/>
              <a:buFont typeface="Calibri"/>
              <a:buNone/>
            </a:pPr>
            <a:r>
              <a:rPr lang="en-GB" sz="1600" b="0" i="0" u="none" strike="noStrike" cap="none">
                <a:solidFill>
                  <a:srgbClr val="2B292B"/>
                </a:solidFill>
                <a:latin typeface="Calibri"/>
                <a:ea typeface="Calibri"/>
                <a:cs typeface="Calibri"/>
                <a:sym typeface="Calibri"/>
              </a:rPr>
              <a:t>West Lothian Care Home Team</a:t>
            </a:r>
            <a:endParaRPr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38"/>
          <p:cNvSpPr/>
          <p:nvPr/>
        </p:nvSpPr>
        <p:spPr>
          <a:xfrm>
            <a:off x="9091028" y="1597004"/>
            <a:ext cx="875321" cy="1012649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gradFill>
            <a:gsLst>
              <a:gs pos="0">
                <a:srgbClr val="B0500F"/>
              </a:gs>
              <a:gs pos="48000">
                <a:srgbClr val="ED8037"/>
              </a:gs>
              <a:gs pos="100000">
                <a:srgbClr val="F4B08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292B"/>
              </a:buClr>
              <a:buSzPts val="1600"/>
              <a:buFont typeface="Calibri"/>
              <a:buNone/>
            </a:pPr>
            <a:r>
              <a:rPr lang="en-GB" sz="1600" b="0" i="0" u="none" strike="noStrike" cap="none">
                <a:solidFill>
                  <a:srgbClr val="2B292B"/>
                </a:solidFill>
                <a:latin typeface="Calibri"/>
                <a:ea typeface="Calibri"/>
                <a:cs typeface="Calibri"/>
                <a:sym typeface="Calibri"/>
              </a:rPr>
              <a:t>7 day working</a:t>
            </a:r>
            <a:endParaRPr/>
          </a:p>
        </p:txBody>
      </p:sp>
      <p:sp>
        <p:nvSpPr>
          <p:cNvPr id="448" name="Google Shape;448;p38"/>
          <p:cNvSpPr/>
          <p:nvPr/>
        </p:nvSpPr>
        <p:spPr>
          <a:xfrm>
            <a:off x="7704816" y="1246818"/>
            <a:ext cx="1031853" cy="1238049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gradFill>
            <a:gsLst>
              <a:gs pos="0">
                <a:srgbClr val="B0500F"/>
              </a:gs>
              <a:gs pos="48000">
                <a:srgbClr val="ED8037"/>
              </a:gs>
              <a:gs pos="100000">
                <a:srgbClr val="F4B08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292B"/>
              </a:buClr>
              <a:buSzPts val="1600"/>
              <a:buFont typeface="Calibri"/>
              <a:buNone/>
            </a:pPr>
            <a:r>
              <a:rPr lang="en-GB" sz="1600" b="0" i="0" u="none" strike="noStrike" cap="none">
                <a:solidFill>
                  <a:srgbClr val="2B292B"/>
                </a:solidFill>
                <a:latin typeface="Calibri"/>
                <a:ea typeface="Calibri"/>
                <a:cs typeface="Calibri"/>
                <a:sym typeface="Calibri"/>
              </a:rPr>
              <a:t>H@H Guiding Principles</a:t>
            </a:r>
            <a:endParaRPr/>
          </a:p>
        </p:txBody>
      </p:sp>
      <p:sp>
        <p:nvSpPr>
          <p:cNvPr id="449" name="Google Shape;449;p38"/>
          <p:cNvSpPr/>
          <p:nvPr/>
        </p:nvSpPr>
        <p:spPr>
          <a:xfrm>
            <a:off x="8034460" y="3361787"/>
            <a:ext cx="775812" cy="1210024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gradFill>
            <a:gsLst>
              <a:gs pos="0">
                <a:srgbClr val="B0500F"/>
              </a:gs>
              <a:gs pos="48000">
                <a:srgbClr val="ED8037"/>
              </a:gs>
              <a:gs pos="100000">
                <a:srgbClr val="F4B08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292B"/>
              </a:buClr>
              <a:buSzPts val="1600"/>
              <a:buFont typeface="Calibri"/>
              <a:buNone/>
            </a:pPr>
            <a:r>
              <a:rPr lang="en-GB" sz="1600" b="0" i="0" u="none" strike="noStrike" cap="none">
                <a:solidFill>
                  <a:srgbClr val="2B292B"/>
                </a:solidFill>
                <a:latin typeface="Calibri"/>
                <a:ea typeface="Calibri"/>
                <a:cs typeface="Calibri"/>
                <a:sym typeface="Calibri"/>
              </a:rPr>
              <a:t>Covid-19</a:t>
            </a:r>
            <a:endParaRPr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38"/>
          <p:cNvSpPr/>
          <p:nvPr/>
        </p:nvSpPr>
        <p:spPr>
          <a:xfrm>
            <a:off x="2230952" y="4214690"/>
            <a:ext cx="950337" cy="1210024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gradFill>
            <a:gsLst>
              <a:gs pos="0">
                <a:srgbClr val="B0500F"/>
              </a:gs>
              <a:gs pos="48000">
                <a:srgbClr val="ED8037"/>
              </a:gs>
              <a:gs pos="100000">
                <a:srgbClr val="F4B08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292B"/>
              </a:buClr>
              <a:buSzPts val="1600"/>
              <a:buFont typeface="Calibri"/>
              <a:buNone/>
            </a:pPr>
            <a:r>
              <a:rPr lang="en-GB" sz="1600" b="0" i="0" u="none" strike="noStrike" cap="none">
                <a:solidFill>
                  <a:srgbClr val="2B292B"/>
                </a:solidFill>
                <a:latin typeface="Calibri"/>
                <a:ea typeface="Calibri"/>
                <a:cs typeface="Calibri"/>
                <a:sym typeface="Calibri"/>
              </a:rPr>
              <a:t>Lothian H@H Forum</a:t>
            </a:r>
            <a:endParaRPr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6" name="Google Shape;456;p39"/>
          <p:cNvGrpSpPr/>
          <p:nvPr/>
        </p:nvGrpSpPr>
        <p:grpSpPr>
          <a:xfrm>
            <a:off x="3650609" y="865160"/>
            <a:ext cx="6314593" cy="5127679"/>
            <a:chOff x="1423811" y="0"/>
            <a:chExt cx="6314593" cy="5127679"/>
          </a:xfrm>
        </p:grpSpPr>
        <p:sp>
          <p:nvSpPr>
            <p:cNvPr id="457" name="Google Shape;457;p39"/>
            <p:cNvSpPr/>
            <p:nvPr/>
          </p:nvSpPr>
          <p:spPr>
            <a:xfrm>
              <a:off x="2817936" y="1654444"/>
              <a:ext cx="2102546" cy="1818788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rgbClr val="FFC00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9"/>
            <p:cNvSpPr txBox="1"/>
            <p:nvPr/>
          </p:nvSpPr>
          <p:spPr>
            <a:xfrm>
              <a:off x="3166357" y="1955843"/>
              <a:ext cx="1405704" cy="12159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4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H@H</a:t>
              </a:r>
              <a:endParaRPr/>
            </a:p>
          </p:txBody>
        </p:sp>
        <p:sp>
          <p:nvSpPr>
            <p:cNvPr id="459" name="Google Shape;459;p39"/>
            <p:cNvSpPr/>
            <p:nvPr/>
          </p:nvSpPr>
          <p:spPr>
            <a:xfrm>
              <a:off x="6945120" y="1874776"/>
              <a:ext cx="793284" cy="683519"/>
            </a:xfrm>
            <a:prstGeom prst="hexagon">
              <a:avLst>
                <a:gd name="adj" fmla="val 28900"/>
                <a:gd name="vf" fmla="val 11547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9"/>
            <p:cNvSpPr/>
            <p:nvPr/>
          </p:nvSpPr>
          <p:spPr>
            <a:xfrm>
              <a:off x="3011359" y="0"/>
              <a:ext cx="1723022" cy="1490616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9"/>
            <p:cNvSpPr txBox="1"/>
            <p:nvPr/>
          </p:nvSpPr>
          <p:spPr>
            <a:xfrm>
              <a:off x="3296900" y="247027"/>
              <a:ext cx="1151940" cy="9965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625" tIns="40625" rIns="40625" bIns="40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GP</a:t>
              </a:r>
              <a:endParaRPr/>
            </a:p>
          </p:txBody>
        </p:sp>
        <p:sp>
          <p:nvSpPr>
            <p:cNvPr id="462" name="Google Shape;462;p39"/>
            <p:cNvSpPr/>
            <p:nvPr/>
          </p:nvSpPr>
          <p:spPr>
            <a:xfrm>
              <a:off x="5060107" y="2061840"/>
              <a:ext cx="793284" cy="683519"/>
            </a:xfrm>
            <a:prstGeom prst="hexagon">
              <a:avLst>
                <a:gd name="adj" fmla="val 28900"/>
                <a:gd name="vf" fmla="val 11547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9"/>
            <p:cNvSpPr/>
            <p:nvPr/>
          </p:nvSpPr>
          <p:spPr>
            <a:xfrm>
              <a:off x="4591570" y="916829"/>
              <a:ext cx="1723022" cy="1490616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9"/>
            <p:cNvSpPr txBox="1"/>
            <p:nvPr/>
          </p:nvSpPr>
          <p:spPr>
            <a:xfrm>
              <a:off x="4877111" y="1163856"/>
              <a:ext cx="1151940" cy="9965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Community </a:t>
              </a:r>
              <a:r>
                <a:rPr lang="en-GB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Nursing</a:t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465;p39"/>
            <p:cNvSpPr/>
            <p:nvPr/>
          </p:nvSpPr>
          <p:spPr>
            <a:xfrm>
              <a:off x="4416969" y="3504256"/>
              <a:ext cx="793284" cy="683519"/>
            </a:xfrm>
            <a:prstGeom prst="hexagon">
              <a:avLst>
                <a:gd name="adj" fmla="val 28900"/>
                <a:gd name="vf" fmla="val 11547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9"/>
            <p:cNvSpPr/>
            <p:nvPr/>
          </p:nvSpPr>
          <p:spPr>
            <a:xfrm>
              <a:off x="4591570" y="2719208"/>
              <a:ext cx="1723022" cy="1490616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9"/>
            <p:cNvSpPr txBox="1"/>
            <p:nvPr/>
          </p:nvSpPr>
          <p:spPr>
            <a:xfrm>
              <a:off x="4877111" y="2966235"/>
              <a:ext cx="1151940" cy="9965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625" tIns="40625" rIns="40625" bIns="40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Wards</a:t>
              </a:r>
              <a:endParaRPr/>
            </a:p>
          </p:txBody>
        </p:sp>
        <p:sp>
          <p:nvSpPr>
            <p:cNvPr id="468" name="Google Shape;468;p39"/>
            <p:cNvSpPr/>
            <p:nvPr/>
          </p:nvSpPr>
          <p:spPr>
            <a:xfrm>
              <a:off x="2821597" y="3653984"/>
              <a:ext cx="793284" cy="683519"/>
            </a:xfrm>
            <a:prstGeom prst="hexagon">
              <a:avLst>
                <a:gd name="adj" fmla="val 28900"/>
                <a:gd name="vf" fmla="val 11547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9"/>
            <p:cNvSpPr/>
            <p:nvPr/>
          </p:nvSpPr>
          <p:spPr>
            <a:xfrm>
              <a:off x="3011359" y="3637063"/>
              <a:ext cx="1723022" cy="1490616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9"/>
            <p:cNvSpPr txBox="1"/>
            <p:nvPr/>
          </p:nvSpPr>
          <p:spPr>
            <a:xfrm>
              <a:off x="3296900" y="3884090"/>
              <a:ext cx="1151940" cy="9965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625" tIns="40625" rIns="40625" bIns="40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A&amp;E</a:t>
              </a:r>
              <a:endParaRPr/>
            </a:p>
          </p:txBody>
        </p:sp>
        <p:sp>
          <p:nvSpPr>
            <p:cNvPr id="471" name="Google Shape;471;p39"/>
            <p:cNvSpPr/>
            <p:nvPr/>
          </p:nvSpPr>
          <p:spPr>
            <a:xfrm>
              <a:off x="1880610" y="2376679"/>
              <a:ext cx="793284" cy="683519"/>
            </a:xfrm>
            <a:prstGeom prst="hexagon">
              <a:avLst>
                <a:gd name="adj" fmla="val 28900"/>
                <a:gd name="vf" fmla="val 11547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9"/>
            <p:cNvSpPr/>
            <p:nvPr/>
          </p:nvSpPr>
          <p:spPr>
            <a:xfrm>
              <a:off x="1423811" y="2720234"/>
              <a:ext cx="1723022" cy="1490616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9"/>
            <p:cNvSpPr txBox="1"/>
            <p:nvPr/>
          </p:nvSpPr>
          <p:spPr>
            <a:xfrm>
              <a:off x="1709352" y="2967261"/>
              <a:ext cx="1151940" cy="9965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Medical </a:t>
              </a:r>
              <a:r>
                <a:rPr lang="en-GB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Admissions</a:t>
              </a:r>
              <a:r>
                <a:rPr lang="en-GB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Unit</a:t>
              </a:r>
              <a:endParaRPr/>
            </a:p>
          </p:txBody>
        </p:sp>
        <p:sp>
          <p:nvSpPr>
            <p:cNvPr id="474" name="Google Shape;474;p39"/>
            <p:cNvSpPr/>
            <p:nvPr/>
          </p:nvSpPr>
          <p:spPr>
            <a:xfrm>
              <a:off x="1423811" y="914778"/>
              <a:ext cx="1723022" cy="1490616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9"/>
            <p:cNvSpPr txBox="1"/>
            <p:nvPr/>
          </p:nvSpPr>
          <p:spPr>
            <a:xfrm>
              <a:off x="1709352" y="1161805"/>
              <a:ext cx="1151940" cy="9965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5550" tIns="35550" rIns="35550" bIns="355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Care Homes</a:t>
              </a:r>
              <a:endParaRPr/>
            </a:p>
          </p:txBody>
        </p:sp>
      </p:grpSp>
      <p:grpSp>
        <p:nvGrpSpPr>
          <p:cNvPr id="476" name="Google Shape;476;p39"/>
          <p:cNvGrpSpPr/>
          <p:nvPr/>
        </p:nvGrpSpPr>
        <p:grpSpPr>
          <a:xfrm>
            <a:off x="8252688" y="2687311"/>
            <a:ext cx="1723022" cy="1490616"/>
            <a:chOff x="8252688" y="2687311"/>
            <a:chExt cx="1723022" cy="1490616"/>
          </a:xfrm>
        </p:grpSpPr>
        <p:sp>
          <p:nvSpPr>
            <p:cNvPr id="477" name="Google Shape;477;p39"/>
            <p:cNvSpPr/>
            <p:nvPr/>
          </p:nvSpPr>
          <p:spPr>
            <a:xfrm>
              <a:off x="8252688" y="2687311"/>
              <a:ext cx="1723022" cy="1490616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rgbClr val="C0000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9"/>
            <p:cNvSpPr txBox="1"/>
            <p:nvPr/>
          </p:nvSpPr>
          <p:spPr>
            <a:xfrm>
              <a:off x="8538229" y="2934338"/>
              <a:ext cx="1151940" cy="9965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Calibri"/>
                <a:buNone/>
              </a:pPr>
              <a:r>
                <a:rPr lang="en-GB" sz="2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Medical Day Unit</a:t>
              </a:r>
              <a:endParaRPr/>
            </a:p>
          </p:txBody>
        </p:sp>
      </p:grpSp>
      <p:grpSp>
        <p:nvGrpSpPr>
          <p:cNvPr id="479" name="Google Shape;479;p39"/>
          <p:cNvGrpSpPr/>
          <p:nvPr/>
        </p:nvGrpSpPr>
        <p:grpSpPr>
          <a:xfrm>
            <a:off x="8286367" y="945325"/>
            <a:ext cx="1744023" cy="1490616"/>
            <a:chOff x="8286531" y="945403"/>
            <a:chExt cx="1744023" cy="1490616"/>
          </a:xfrm>
        </p:grpSpPr>
        <p:sp>
          <p:nvSpPr>
            <p:cNvPr id="480" name="Google Shape;480;p39"/>
            <p:cNvSpPr/>
            <p:nvPr/>
          </p:nvSpPr>
          <p:spPr>
            <a:xfrm>
              <a:off x="8286531" y="945403"/>
              <a:ext cx="1723022" cy="1490616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rgbClr val="C0000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9"/>
            <p:cNvSpPr txBox="1"/>
            <p:nvPr/>
          </p:nvSpPr>
          <p:spPr>
            <a:xfrm>
              <a:off x="8307532" y="1189509"/>
              <a:ext cx="1723022" cy="9965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alibri"/>
                <a:buNone/>
              </a:pPr>
              <a:r>
                <a:rPr lang="en-GB" sz="20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Microbiology</a:t>
              </a:r>
              <a:endParaRPr/>
            </a:p>
          </p:txBody>
        </p:sp>
      </p:grpSp>
      <p:grpSp>
        <p:nvGrpSpPr>
          <p:cNvPr id="482" name="Google Shape;482;p39"/>
          <p:cNvGrpSpPr/>
          <p:nvPr/>
        </p:nvGrpSpPr>
        <p:grpSpPr>
          <a:xfrm>
            <a:off x="2173033" y="945403"/>
            <a:ext cx="1723022" cy="1490616"/>
            <a:chOff x="2173033" y="945403"/>
            <a:chExt cx="1723022" cy="1490616"/>
          </a:xfrm>
        </p:grpSpPr>
        <p:sp>
          <p:nvSpPr>
            <p:cNvPr id="483" name="Google Shape;483;p39"/>
            <p:cNvSpPr/>
            <p:nvPr/>
          </p:nvSpPr>
          <p:spPr>
            <a:xfrm>
              <a:off x="2173033" y="945403"/>
              <a:ext cx="1723022" cy="1490616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rgbClr val="C0000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9"/>
            <p:cNvSpPr txBox="1"/>
            <p:nvPr/>
          </p:nvSpPr>
          <p:spPr>
            <a:xfrm>
              <a:off x="2317042" y="1192465"/>
              <a:ext cx="1492276" cy="9965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Calibri"/>
                <a:buNone/>
              </a:pPr>
              <a:r>
                <a:rPr lang="en-GB" sz="2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Respiratory</a:t>
              </a:r>
              <a:endParaRPr/>
            </a:p>
          </p:txBody>
        </p:sp>
      </p:grpSp>
      <p:grpSp>
        <p:nvGrpSpPr>
          <p:cNvPr id="485" name="Google Shape;485;p39"/>
          <p:cNvGrpSpPr/>
          <p:nvPr/>
        </p:nvGrpSpPr>
        <p:grpSpPr>
          <a:xfrm>
            <a:off x="2178027" y="2696151"/>
            <a:ext cx="1723022" cy="1490616"/>
            <a:chOff x="218235" y="5166755"/>
            <a:chExt cx="1723022" cy="1490616"/>
          </a:xfrm>
        </p:grpSpPr>
        <p:sp>
          <p:nvSpPr>
            <p:cNvPr id="486" name="Google Shape;486;p39"/>
            <p:cNvSpPr/>
            <p:nvPr/>
          </p:nvSpPr>
          <p:spPr>
            <a:xfrm>
              <a:off x="218235" y="5166755"/>
              <a:ext cx="1723022" cy="1490616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rgbClr val="C0000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9"/>
            <p:cNvSpPr txBox="1"/>
            <p:nvPr/>
          </p:nvSpPr>
          <p:spPr>
            <a:xfrm>
              <a:off x="377551" y="5413782"/>
              <a:ext cx="1424630" cy="9965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Calibri"/>
                <a:buNone/>
              </a:pPr>
              <a:r>
                <a:rPr lang="en-GB" sz="2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Cardiology</a:t>
              </a:r>
              <a:endParaRPr/>
            </a:p>
          </p:txBody>
        </p:sp>
      </p:grpSp>
      <p:grpSp>
        <p:nvGrpSpPr>
          <p:cNvPr id="488" name="Google Shape;488;p39"/>
          <p:cNvGrpSpPr/>
          <p:nvPr/>
        </p:nvGrpSpPr>
        <p:grpSpPr>
          <a:xfrm>
            <a:off x="2172002" y="4421447"/>
            <a:ext cx="1723022" cy="1490616"/>
            <a:chOff x="2172002" y="4421447"/>
            <a:chExt cx="1723022" cy="1490616"/>
          </a:xfrm>
        </p:grpSpPr>
        <p:sp>
          <p:nvSpPr>
            <p:cNvPr id="489" name="Google Shape;489;p39"/>
            <p:cNvSpPr/>
            <p:nvPr/>
          </p:nvSpPr>
          <p:spPr>
            <a:xfrm>
              <a:off x="2172002" y="4421447"/>
              <a:ext cx="1723022" cy="1490616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rgbClr val="C0000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9"/>
            <p:cNvSpPr txBox="1"/>
            <p:nvPr/>
          </p:nvSpPr>
          <p:spPr>
            <a:xfrm>
              <a:off x="2410448" y="4668474"/>
              <a:ext cx="1242578" cy="9965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Calibri"/>
                <a:buNone/>
              </a:pPr>
              <a:r>
                <a:rPr lang="en-GB" sz="2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Palliative Care</a:t>
              </a:r>
              <a:endParaRPr/>
            </a:p>
          </p:txBody>
        </p:sp>
      </p:grpSp>
      <p:grpSp>
        <p:nvGrpSpPr>
          <p:cNvPr id="491" name="Google Shape;491;p39"/>
          <p:cNvGrpSpPr/>
          <p:nvPr/>
        </p:nvGrpSpPr>
        <p:grpSpPr>
          <a:xfrm>
            <a:off x="6814225" y="59114"/>
            <a:ext cx="1723022" cy="1490616"/>
            <a:chOff x="6814225" y="59114"/>
            <a:chExt cx="1723022" cy="1490616"/>
          </a:xfrm>
        </p:grpSpPr>
        <p:sp>
          <p:nvSpPr>
            <p:cNvPr id="492" name="Google Shape;492;p39"/>
            <p:cNvSpPr/>
            <p:nvPr/>
          </p:nvSpPr>
          <p:spPr>
            <a:xfrm>
              <a:off x="6814225" y="59114"/>
              <a:ext cx="1723022" cy="1490616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493;p39"/>
            <p:cNvSpPr txBox="1"/>
            <p:nvPr/>
          </p:nvSpPr>
          <p:spPr>
            <a:xfrm>
              <a:off x="7099766" y="306141"/>
              <a:ext cx="1151940" cy="9965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Calibri"/>
                <a:buNone/>
              </a:pPr>
              <a:r>
                <a:rPr lang="en-GB" sz="2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Frailty Clinic</a:t>
              </a:r>
              <a:endParaRPr/>
            </a:p>
          </p:txBody>
        </p:sp>
      </p:grpSp>
      <p:grpSp>
        <p:nvGrpSpPr>
          <p:cNvPr id="494" name="Google Shape;494;p39"/>
          <p:cNvGrpSpPr/>
          <p:nvPr/>
        </p:nvGrpSpPr>
        <p:grpSpPr>
          <a:xfrm>
            <a:off x="6814225" y="5319222"/>
            <a:ext cx="1723022" cy="1490616"/>
            <a:chOff x="6814225" y="5271095"/>
            <a:chExt cx="1723022" cy="1490616"/>
          </a:xfrm>
        </p:grpSpPr>
        <p:sp>
          <p:nvSpPr>
            <p:cNvPr id="495" name="Google Shape;495;p39"/>
            <p:cNvSpPr/>
            <p:nvPr/>
          </p:nvSpPr>
          <p:spPr>
            <a:xfrm>
              <a:off x="6814225" y="5271095"/>
              <a:ext cx="1723022" cy="1490616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9"/>
            <p:cNvSpPr txBox="1"/>
            <p:nvPr/>
          </p:nvSpPr>
          <p:spPr>
            <a:xfrm>
              <a:off x="6988373" y="5462155"/>
              <a:ext cx="1383770" cy="10122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alibri"/>
                <a:buNone/>
              </a:pPr>
              <a:r>
                <a:rPr lang="en-GB" sz="20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Community hospital</a:t>
              </a:r>
              <a:endParaRPr/>
            </a:p>
          </p:txBody>
        </p:sp>
      </p:grpSp>
      <p:grpSp>
        <p:nvGrpSpPr>
          <p:cNvPr id="497" name="Google Shape;497;p39"/>
          <p:cNvGrpSpPr/>
          <p:nvPr/>
        </p:nvGrpSpPr>
        <p:grpSpPr>
          <a:xfrm>
            <a:off x="3667653" y="107240"/>
            <a:ext cx="1723022" cy="1490616"/>
            <a:chOff x="3667653" y="107240"/>
            <a:chExt cx="1723022" cy="1490616"/>
          </a:xfrm>
        </p:grpSpPr>
        <p:sp>
          <p:nvSpPr>
            <p:cNvPr id="498" name="Google Shape;498;p39"/>
            <p:cNvSpPr/>
            <p:nvPr/>
          </p:nvSpPr>
          <p:spPr>
            <a:xfrm>
              <a:off x="3667653" y="107240"/>
              <a:ext cx="1723022" cy="1490616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9"/>
            <p:cNvSpPr txBox="1"/>
            <p:nvPr/>
          </p:nvSpPr>
          <p:spPr>
            <a:xfrm>
              <a:off x="3953194" y="354267"/>
              <a:ext cx="1151940" cy="9965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Calibri"/>
                <a:buNone/>
              </a:pPr>
              <a:r>
                <a:rPr lang="en-GB" sz="2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Rehab D2A</a:t>
              </a:r>
              <a:endParaRPr/>
            </a:p>
          </p:txBody>
        </p:sp>
      </p:grpSp>
      <p:grpSp>
        <p:nvGrpSpPr>
          <p:cNvPr id="500" name="Google Shape;500;p39"/>
          <p:cNvGrpSpPr/>
          <p:nvPr/>
        </p:nvGrpSpPr>
        <p:grpSpPr>
          <a:xfrm>
            <a:off x="3667653" y="5271095"/>
            <a:ext cx="1723022" cy="1490616"/>
            <a:chOff x="3667653" y="5271095"/>
            <a:chExt cx="1723022" cy="1490616"/>
          </a:xfrm>
        </p:grpSpPr>
        <p:sp>
          <p:nvSpPr>
            <p:cNvPr id="501" name="Google Shape;501;p39"/>
            <p:cNvSpPr/>
            <p:nvPr/>
          </p:nvSpPr>
          <p:spPr>
            <a:xfrm>
              <a:off x="3667653" y="5271095"/>
              <a:ext cx="1723022" cy="1490616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9"/>
            <p:cNvSpPr txBox="1"/>
            <p:nvPr/>
          </p:nvSpPr>
          <p:spPr>
            <a:xfrm>
              <a:off x="3775509" y="5624566"/>
              <a:ext cx="1527260" cy="8396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Calibri"/>
                <a:buNone/>
              </a:pPr>
              <a:r>
                <a:rPr lang="en-GB" sz="2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Dementia ANP</a:t>
              </a:r>
              <a:endParaRPr/>
            </a:p>
          </p:txBody>
        </p:sp>
      </p:grpSp>
      <p:grpSp>
        <p:nvGrpSpPr>
          <p:cNvPr id="503" name="Google Shape;503;p39"/>
          <p:cNvGrpSpPr/>
          <p:nvPr/>
        </p:nvGrpSpPr>
        <p:grpSpPr>
          <a:xfrm>
            <a:off x="8237775" y="4421981"/>
            <a:ext cx="1723022" cy="1490616"/>
            <a:chOff x="8237775" y="4421981"/>
            <a:chExt cx="1723022" cy="1490616"/>
          </a:xfrm>
        </p:grpSpPr>
        <p:sp>
          <p:nvSpPr>
            <p:cNvPr id="504" name="Google Shape;504;p39"/>
            <p:cNvSpPr/>
            <p:nvPr/>
          </p:nvSpPr>
          <p:spPr>
            <a:xfrm>
              <a:off x="8237775" y="4421981"/>
              <a:ext cx="1723022" cy="1490616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rgbClr val="C0000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9"/>
            <p:cNvSpPr txBox="1"/>
            <p:nvPr/>
          </p:nvSpPr>
          <p:spPr>
            <a:xfrm>
              <a:off x="8382650" y="4724256"/>
              <a:ext cx="1433272" cy="9965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rPr lang="en-GB"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D&amp;E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rPr lang="en-GB"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Neurology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rPr lang="en-GB"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Rheumatology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rPr lang="en-GB"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Gastro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6" name="Google Shape;506;p39"/>
          <p:cNvGrpSpPr/>
          <p:nvPr/>
        </p:nvGrpSpPr>
        <p:grpSpPr>
          <a:xfrm>
            <a:off x="9734457" y="1820777"/>
            <a:ext cx="1723022" cy="1490616"/>
            <a:chOff x="9734457" y="1820777"/>
            <a:chExt cx="1723022" cy="1490616"/>
          </a:xfrm>
        </p:grpSpPr>
        <p:sp>
          <p:nvSpPr>
            <p:cNvPr id="507" name="Google Shape;507;p39"/>
            <p:cNvSpPr/>
            <p:nvPr/>
          </p:nvSpPr>
          <p:spPr>
            <a:xfrm>
              <a:off x="9734457" y="1820777"/>
              <a:ext cx="1723022" cy="1490616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chemeClr val="dk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9"/>
            <p:cNvSpPr txBox="1"/>
            <p:nvPr/>
          </p:nvSpPr>
          <p:spPr>
            <a:xfrm>
              <a:off x="10019998" y="2067804"/>
              <a:ext cx="1151940" cy="9965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Calibri"/>
                <a:buNone/>
              </a:pPr>
              <a:r>
                <a:rPr lang="en-GB" sz="2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Social care</a:t>
              </a:r>
              <a:endParaRPr/>
            </a:p>
          </p:txBody>
        </p:sp>
      </p:grpSp>
      <p:grpSp>
        <p:nvGrpSpPr>
          <p:cNvPr id="509" name="Google Shape;509;p39"/>
          <p:cNvGrpSpPr/>
          <p:nvPr/>
        </p:nvGrpSpPr>
        <p:grpSpPr>
          <a:xfrm>
            <a:off x="9734457" y="3554913"/>
            <a:ext cx="1723022" cy="1490616"/>
            <a:chOff x="9734457" y="3554913"/>
            <a:chExt cx="1723022" cy="1490616"/>
          </a:xfrm>
        </p:grpSpPr>
        <p:sp>
          <p:nvSpPr>
            <p:cNvPr id="510" name="Google Shape;510;p39"/>
            <p:cNvSpPr/>
            <p:nvPr/>
          </p:nvSpPr>
          <p:spPr>
            <a:xfrm>
              <a:off x="9734457" y="3554913"/>
              <a:ext cx="1723022" cy="1490616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chemeClr val="dk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9"/>
            <p:cNvSpPr txBox="1"/>
            <p:nvPr/>
          </p:nvSpPr>
          <p:spPr>
            <a:xfrm>
              <a:off x="9998045" y="3819820"/>
              <a:ext cx="1151940" cy="9965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Calibri"/>
                <a:buNone/>
              </a:pPr>
              <a:r>
                <a:rPr lang="en-GB" sz="2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r>
                <a:rPr lang="en-GB" sz="2800" b="0" i="0" u="none" strike="noStrike" cap="none" baseline="30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rd</a:t>
              </a:r>
              <a:r>
                <a:rPr lang="en-GB" sz="2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sector</a:t>
              </a:r>
              <a:endParaRPr/>
            </a:p>
          </p:txBody>
        </p:sp>
      </p:grpSp>
      <p:grpSp>
        <p:nvGrpSpPr>
          <p:cNvPr id="512" name="Google Shape;512;p39"/>
          <p:cNvGrpSpPr/>
          <p:nvPr/>
        </p:nvGrpSpPr>
        <p:grpSpPr>
          <a:xfrm>
            <a:off x="676351" y="1820777"/>
            <a:ext cx="1723022" cy="1490616"/>
            <a:chOff x="676351" y="1820777"/>
            <a:chExt cx="1723022" cy="1490616"/>
          </a:xfrm>
        </p:grpSpPr>
        <p:sp>
          <p:nvSpPr>
            <p:cNvPr id="513" name="Google Shape;513;p39"/>
            <p:cNvSpPr/>
            <p:nvPr/>
          </p:nvSpPr>
          <p:spPr>
            <a:xfrm>
              <a:off x="676351" y="1820777"/>
              <a:ext cx="1723022" cy="1490616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chemeClr val="dk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9"/>
            <p:cNvSpPr txBox="1"/>
            <p:nvPr/>
          </p:nvSpPr>
          <p:spPr>
            <a:xfrm>
              <a:off x="961892" y="2067804"/>
              <a:ext cx="1151940" cy="9965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rPr lang="en-GB"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Lothian H@H Clinical Oversight Group</a:t>
              </a:r>
              <a:endParaRPr/>
            </a:p>
          </p:txBody>
        </p:sp>
      </p:grpSp>
      <p:grpSp>
        <p:nvGrpSpPr>
          <p:cNvPr id="515" name="Google Shape;515;p39"/>
          <p:cNvGrpSpPr/>
          <p:nvPr/>
        </p:nvGrpSpPr>
        <p:grpSpPr>
          <a:xfrm>
            <a:off x="676351" y="3554913"/>
            <a:ext cx="1723022" cy="1490616"/>
            <a:chOff x="676351" y="3554913"/>
            <a:chExt cx="1723022" cy="1490616"/>
          </a:xfrm>
        </p:grpSpPr>
        <p:sp>
          <p:nvSpPr>
            <p:cNvPr id="516" name="Google Shape;516;p39"/>
            <p:cNvSpPr/>
            <p:nvPr/>
          </p:nvSpPr>
          <p:spPr>
            <a:xfrm>
              <a:off x="676351" y="3554913"/>
              <a:ext cx="1723022" cy="1490616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chemeClr val="dk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9"/>
            <p:cNvSpPr txBox="1"/>
            <p:nvPr/>
          </p:nvSpPr>
          <p:spPr>
            <a:xfrm>
              <a:off x="866545" y="3801940"/>
              <a:ext cx="1350776" cy="9965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alibri"/>
                <a:buNone/>
              </a:pPr>
              <a:r>
                <a:rPr lang="en-GB" sz="20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iHUB H@H community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40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456"/>
              </a:buClr>
              <a:buSzPct val="100000"/>
              <a:buFont typeface="Calibri"/>
              <a:buNone/>
            </a:pPr>
            <a:r>
              <a:rPr lang="en-GB" sz="4800">
                <a:solidFill>
                  <a:srgbClr val="565456"/>
                </a:solidFill>
                <a:latin typeface="Calibri"/>
                <a:ea typeface="Calibri"/>
                <a:cs typeface="Calibri"/>
                <a:sym typeface="Calibri"/>
              </a:rPr>
              <a:t>Rate of Medical Unit Admissions for care homes in West Lothian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" name="Google Shape;524;p40"/>
          <p:cNvSpPr txBox="1"/>
          <p:nvPr/>
        </p:nvSpPr>
        <p:spPr>
          <a:xfrm>
            <a:off x="9137221" y="1690690"/>
            <a:ext cx="2579428" cy="3693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456"/>
              </a:buClr>
              <a:buSzPts val="1800"/>
              <a:buFont typeface="Calibri"/>
              <a:buNone/>
            </a:pPr>
            <a:r>
              <a:rPr lang="en-GB" sz="1800">
                <a:solidFill>
                  <a:srgbClr val="565456"/>
                </a:solidFill>
                <a:latin typeface="Calibri"/>
                <a:ea typeface="Calibri"/>
                <a:cs typeface="Calibri"/>
                <a:sym typeface="Calibri"/>
              </a:rPr>
              <a:t>Medical admission rates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456"/>
              </a:buClr>
              <a:buSzPts val="1800"/>
              <a:buFont typeface="Calibri"/>
              <a:buNone/>
            </a:pPr>
            <a:r>
              <a:rPr lang="en-GB" sz="1800">
                <a:solidFill>
                  <a:srgbClr val="565456"/>
                </a:solidFill>
                <a:latin typeface="Calibri"/>
                <a:ea typeface="Calibri"/>
                <a:cs typeface="Calibri"/>
                <a:sym typeface="Calibri"/>
              </a:rPr>
              <a:t>from care homes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456"/>
              </a:buClr>
              <a:buSzPts val="1800"/>
              <a:buFont typeface="Calibri"/>
              <a:buNone/>
            </a:pPr>
            <a:r>
              <a:rPr lang="en-GB" sz="1800">
                <a:solidFill>
                  <a:srgbClr val="565456"/>
                </a:solidFill>
                <a:latin typeface="Calibri"/>
                <a:ea typeface="Calibri"/>
                <a:cs typeface="Calibri"/>
                <a:sym typeface="Calibri"/>
              </a:rPr>
              <a:t>decreased by 60%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456"/>
              </a:buClr>
              <a:buSzPts val="1800"/>
              <a:buFont typeface="Calibri"/>
              <a:buNone/>
            </a:pPr>
            <a:r>
              <a:rPr lang="en-GB" sz="1800">
                <a:solidFill>
                  <a:srgbClr val="565456"/>
                </a:solidFill>
                <a:latin typeface="Calibri"/>
                <a:ea typeface="Calibri"/>
                <a:cs typeface="Calibri"/>
                <a:sym typeface="Calibri"/>
              </a:rPr>
              <a:t>from 6 patients per week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456"/>
              </a:buClr>
              <a:buSzPts val="1800"/>
              <a:buFont typeface="Calibri"/>
              <a:buNone/>
            </a:pPr>
            <a:r>
              <a:rPr lang="en-GB" sz="1800">
                <a:solidFill>
                  <a:srgbClr val="565456"/>
                </a:solidFill>
                <a:latin typeface="Calibri"/>
                <a:ea typeface="Calibri"/>
                <a:cs typeface="Calibri"/>
                <a:sym typeface="Calibri"/>
              </a:rPr>
              <a:t>to 2.2 patients per week.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rgbClr val="5654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456"/>
              </a:buClr>
              <a:buSzPts val="1800"/>
              <a:buFont typeface="Calibri"/>
              <a:buNone/>
            </a:pPr>
            <a:r>
              <a:rPr lang="en-GB" sz="1800">
                <a:solidFill>
                  <a:srgbClr val="565456"/>
                </a:solidFill>
                <a:latin typeface="Calibri"/>
                <a:ea typeface="Calibri"/>
                <a:cs typeface="Calibri"/>
                <a:sym typeface="Calibri"/>
              </a:rPr>
              <a:t>Residents in care homes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456"/>
              </a:buClr>
              <a:buSzPts val="1800"/>
              <a:buFont typeface="Calibri"/>
              <a:buNone/>
            </a:pPr>
            <a:r>
              <a:rPr lang="en-GB" sz="1800">
                <a:solidFill>
                  <a:srgbClr val="565456"/>
                </a:solidFill>
                <a:latin typeface="Calibri"/>
                <a:ea typeface="Calibri"/>
                <a:cs typeface="Calibri"/>
                <a:sym typeface="Calibri"/>
              </a:rPr>
              <a:t>without ACP implementation were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456"/>
              </a:buClr>
              <a:buSzPts val="1800"/>
              <a:buFont typeface="Calibri"/>
              <a:buNone/>
            </a:pPr>
            <a:r>
              <a:rPr lang="en-GB" sz="1800">
                <a:solidFill>
                  <a:srgbClr val="565456"/>
                </a:solidFill>
                <a:latin typeface="Calibri"/>
                <a:ea typeface="Calibri"/>
                <a:cs typeface="Calibri"/>
                <a:sym typeface="Calibri"/>
              </a:rPr>
              <a:t>9 times more likely to be admitted compared to care homes with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456"/>
              </a:buClr>
              <a:buSzPts val="1800"/>
              <a:buFont typeface="Calibri"/>
              <a:buNone/>
            </a:pPr>
            <a:r>
              <a:rPr lang="en-GB" sz="1800">
                <a:solidFill>
                  <a:srgbClr val="565456"/>
                </a:solidFill>
                <a:latin typeface="Calibri"/>
                <a:ea typeface="Calibri"/>
                <a:cs typeface="Calibri"/>
                <a:sym typeface="Calibri"/>
              </a:rPr>
              <a:t>full ACP implementation.</a:t>
            </a:r>
            <a:endParaRPr/>
          </a:p>
        </p:txBody>
      </p:sp>
      <p:pic>
        <p:nvPicPr>
          <p:cNvPr id="525" name="Google Shape;525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2401" y="1944349"/>
            <a:ext cx="8086600" cy="4532110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40"/>
          <p:cNvSpPr txBox="1"/>
          <p:nvPr/>
        </p:nvSpPr>
        <p:spPr>
          <a:xfrm>
            <a:off x="-566153" y="6476459"/>
            <a:ext cx="639697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456"/>
              </a:buClr>
              <a:buSzPts val="1800"/>
              <a:buFont typeface="Calibri"/>
              <a:buNone/>
            </a:pPr>
            <a:r>
              <a:rPr lang="en-GB" sz="1800">
                <a:solidFill>
                  <a:srgbClr val="565456"/>
                </a:solidFill>
                <a:latin typeface="Calibri"/>
                <a:ea typeface="Calibri"/>
                <a:cs typeface="Calibri"/>
                <a:sym typeface="Calibri"/>
              </a:rPr>
              <a:t>British Geriatrics Society Autumn Conference, Nov 2020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Google Shape;532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834189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41"/>
          <p:cNvPicPr preferRelativeResize="0"/>
          <p:nvPr/>
        </p:nvPicPr>
        <p:blipFill rotWithShape="1">
          <a:blip r:embed="rId4">
            <a:alphaModFix/>
          </a:blip>
          <a:srcRect l="957" r="52419"/>
          <a:stretch/>
        </p:blipFill>
        <p:spPr>
          <a:xfrm>
            <a:off x="8341895" y="0"/>
            <a:ext cx="385010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Google Shape;538;p42" descr="A group of people holding signs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t="2855" b="494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43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456"/>
              </a:buClr>
              <a:buSzPts val="4400"/>
              <a:buFont typeface="Calibri"/>
              <a:buNone/>
            </a:pPr>
            <a:r>
              <a:rPr lang="en-GB">
                <a:solidFill>
                  <a:srgbClr val="565456"/>
                </a:solidFill>
                <a:latin typeface="Calibri"/>
                <a:ea typeface="Calibri"/>
                <a:cs typeface="Calibri"/>
                <a:sym typeface="Calibri"/>
              </a:rPr>
              <a:t>Q&amp;A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4" name="Google Shape;544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50870" y="1283870"/>
            <a:ext cx="4290260" cy="4290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4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456"/>
              </a:buClr>
              <a:buSzPts val="4400"/>
              <a:buFont typeface="Calibri"/>
              <a:buNone/>
            </a:pPr>
            <a:r>
              <a:rPr lang="en-GB">
                <a:solidFill>
                  <a:srgbClr val="565456"/>
                </a:solidFill>
                <a:latin typeface="Calibri"/>
                <a:ea typeface="Calibri"/>
                <a:cs typeface="Calibri"/>
                <a:sym typeface="Calibri"/>
              </a:rPr>
              <a:t>Get in touch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1" name="Google Shape;551;p44"/>
          <p:cNvSpPr txBox="1"/>
          <p:nvPr/>
        </p:nvSpPr>
        <p:spPr>
          <a:xfrm>
            <a:off x="2882900" y="2459504"/>
            <a:ext cx="6426200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rgbClr val="565456"/>
                </a:solidFill>
                <a:latin typeface="Calibri"/>
                <a:ea typeface="Calibri"/>
                <a:cs typeface="Calibri"/>
                <a:sym typeface="Calibri"/>
              </a:rPr>
              <a:t>his.communitycare@nhs.scot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www.ihub.scot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" name="Google Shape;557;p45" descr="Thank You - Handwriting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57376" y="1640416"/>
            <a:ext cx="7826374" cy="52175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4" descr="HIS_I_Hub_RGB.jpg (1176×193)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565351"/>
            <a:ext cx="5033164" cy="82602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4"/>
          <p:cNvSpPr txBox="1"/>
          <p:nvPr/>
        </p:nvSpPr>
        <p:spPr>
          <a:xfrm>
            <a:off x="726496" y="2118125"/>
            <a:ext cx="1078682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rgbClr val="565456"/>
                </a:solidFill>
                <a:latin typeface="Calibri"/>
                <a:ea typeface="Calibri"/>
                <a:cs typeface="Calibri"/>
                <a:sym typeface="Calibri"/>
              </a:rPr>
              <a:t>Supporting better quality health and social care for everyone in Scotland.</a:t>
            </a:r>
            <a:endParaRPr sz="3200">
              <a:solidFill>
                <a:srgbClr val="56545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4"/>
          <p:cNvSpPr/>
          <p:nvPr/>
        </p:nvSpPr>
        <p:spPr>
          <a:xfrm>
            <a:off x="726496" y="3593483"/>
            <a:ext cx="10786820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rgbClr val="565456"/>
                </a:solidFill>
                <a:latin typeface="Calibri"/>
                <a:ea typeface="Calibri"/>
                <a:cs typeface="Calibri"/>
                <a:sym typeface="Calibri"/>
              </a:rPr>
              <a:t>We enable health and care systems to apply improvement methodologies to the design and implementation of changes that deliver sustainable improvements in the health and wellbeing outcomes of people in Scotland</a:t>
            </a:r>
            <a:r>
              <a:rPr lang="en-GB" sz="3200" b="1">
                <a:solidFill>
                  <a:srgbClr val="565456"/>
                </a:solidFill>
                <a:latin typeface="Calibri"/>
                <a:ea typeface="Calibri"/>
                <a:cs typeface="Calibri"/>
                <a:sym typeface="Calibri"/>
              </a:rPr>
              <a:t>. </a:t>
            </a:r>
            <a:endParaRPr sz="3200">
              <a:solidFill>
                <a:srgbClr val="56545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5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456"/>
              </a:buClr>
              <a:buSzPts val="4800"/>
              <a:buFont typeface="Calibri"/>
              <a:buNone/>
            </a:pPr>
            <a:r>
              <a:rPr lang="en-GB" sz="4800">
                <a:solidFill>
                  <a:srgbClr val="565456"/>
                </a:solidFill>
                <a:latin typeface="Calibri"/>
                <a:ea typeface="Calibri"/>
                <a:cs typeface="Calibri"/>
                <a:sym typeface="Calibri"/>
              </a:rPr>
              <a:t>Hospital at Home in Scotland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1" name="Google Shape;161;p5" descr="cid:image006.png@01D634F8.0A0A4FB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9504" y="1878564"/>
            <a:ext cx="9484193" cy="3858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456"/>
              </a:buClr>
              <a:buSzPts val="4400"/>
              <a:buFont typeface="Calibri"/>
              <a:buNone/>
            </a:pPr>
            <a:r>
              <a:rPr lang="en-GB">
                <a:solidFill>
                  <a:srgbClr val="565456"/>
                </a:solidFill>
                <a:latin typeface="Calibri"/>
                <a:ea typeface="Calibri"/>
                <a:cs typeface="Calibri"/>
                <a:sym typeface="Calibri"/>
              </a:rPr>
              <a:t>Hospital at Home (H@H)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6"/>
          <p:cNvSpPr txBox="1">
            <a:spLocks noGrp="1"/>
          </p:cNvSpPr>
          <p:nvPr>
            <p:ph type="body" idx="1"/>
          </p:nvPr>
        </p:nvSpPr>
        <p:spPr>
          <a:xfrm>
            <a:off x="838200" y="2142378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456"/>
              </a:buClr>
              <a:buSzPts val="4400"/>
              <a:buNone/>
            </a:pPr>
            <a:r>
              <a:rPr lang="en-GB" sz="4400">
                <a:solidFill>
                  <a:srgbClr val="565456"/>
                </a:solidFill>
              </a:rPr>
              <a:t>H@H is a short-term, targeted intervention that provides a level of acute hospital care in an individual’s own home that is equivalent to that provided within a hospital.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endParaRPr sz="4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7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456"/>
              </a:buClr>
              <a:buSzPts val="4800"/>
              <a:buFont typeface="Calibri"/>
              <a:buNone/>
            </a:pPr>
            <a:r>
              <a:rPr lang="en-GB" sz="4800">
                <a:solidFill>
                  <a:srgbClr val="565456"/>
                </a:solidFill>
                <a:latin typeface="Calibri"/>
                <a:ea typeface="Calibri"/>
                <a:cs typeface="Calibri"/>
                <a:sym typeface="Calibri"/>
              </a:rPr>
              <a:t>Hospital at Home in Scotland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7"/>
          <p:cNvSpPr txBox="1">
            <a:spLocks noGrp="1"/>
          </p:cNvSpPr>
          <p:nvPr>
            <p:ph type="body" idx="1"/>
          </p:nvPr>
        </p:nvSpPr>
        <p:spPr>
          <a:xfrm>
            <a:off x="5310659" y="1690690"/>
            <a:ext cx="6106459" cy="3834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380990" lvl="0" indent="-38099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456"/>
              </a:buClr>
              <a:buSzPct val="100000"/>
              <a:buChar char="•"/>
            </a:pPr>
            <a:r>
              <a:rPr lang="en-GB" sz="3200">
                <a:solidFill>
                  <a:srgbClr val="565456"/>
                </a:solidFill>
              </a:rPr>
              <a:t>A hospital consultant acts as senior decision maker and responsible medical officer</a:t>
            </a:r>
            <a:endParaRPr/>
          </a:p>
          <a:p>
            <a:pPr marL="380990" lvl="0" indent="-238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456"/>
              </a:buClr>
              <a:buSzPct val="100000"/>
              <a:buNone/>
            </a:pPr>
            <a:endParaRPr sz="3200">
              <a:solidFill>
                <a:srgbClr val="565456"/>
              </a:solidFill>
            </a:endParaRPr>
          </a:p>
          <a:p>
            <a:pPr marL="380990" lvl="0" indent="-38099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456"/>
              </a:buClr>
              <a:buSzPct val="100000"/>
              <a:buChar char="•"/>
            </a:pPr>
            <a:r>
              <a:rPr lang="en-GB" sz="3200">
                <a:solidFill>
                  <a:srgbClr val="565456"/>
                </a:solidFill>
              </a:rPr>
              <a:t>Short, time-limited acute episodes of care </a:t>
            </a:r>
            <a:endParaRPr sz="3200">
              <a:solidFill>
                <a:srgbClr val="565456"/>
              </a:solidFill>
            </a:endParaRPr>
          </a:p>
          <a:p>
            <a:pPr marL="380990" lvl="0" indent="-238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456"/>
              </a:buClr>
              <a:buSzPct val="100000"/>
              <a:buNone/>
            </a:pPr>
            <a:endParaRPr sz="3200">
              <a:solidFill>
                <a:srgbClr val="565456"/>
              </a:solidFill>
            </a:endParaRPr>
          </a:p>
          <a:p>
            <a:pPr marL="380990" lvl="0" indent="-38099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456"/>
              </a:buClr>
              <a:buSzPct val="100000"/>
              <a:buChar char="•"/>
            </a:pPr>
            <a:r>
              <a:rPr lang="en-GB" sz="3200">
                <a:solidFill>
                  <a:srgbClr val="565456"/>
                </a:solidFill>
              </a:rPr>
              <a:t>Urgent access to hospital-level diagnostics</a:t>
            </a:r>
            <a:endParaRPr sz="3200">
              <a:solidFill>
                <a:srgbClr val="565456"/>
              </a:solidFill>
            </a:endParaRPr>
          </a:p>
          <a:p>
            <a:pPr marL="380990" lvl="0" indent="-238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456"/>
              </a:buClr>
              <a:buSzPct val="100000"/>
              <a:buNone/>
            </a:pPr>
            <a:endParaRPr sz="3200">
              <a:solidFill>
                <a:srgbClr val="565456"/>
              </a:solidFill>
            </a:endParaRPr>
          </a:p>
          <a:p>
            <a:pPr marL="380990" lvl="0" indent="-38099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456"/>
              </a:buClr>
              <a:buSzPct val="100000"/>
              <a:buChar char="•"/>
            </a:pPr>
            <a:r>
              <a:rPr lang="en-GB" sz="3200">
                <a:solidFill>
                  <a:srgbClr val="565456"/>
                </a:solidFill>
              </a:rPr>
              <a:t>It provides a different level of interventions, such as access to IV fluids and oxygen</a:t>
            </a:r>
            <a:endParaRPr sz="3200">
              <a:solidFill>
                <a:srgbClr val="565456"/>
              </a:solidFill>
            </a:endParaRPr>
          </a:p>
          <a:p>
            <a:pPr marL="380990" lvl="0" indent="-238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456"/>
              </a:buClr>
              <a:buSzPct val="100000"/>
              <a:buNone/>
            </a:pPr>
            <a:endParaRPr sz="3200">
              <a:solidFill>
                <a:srgbClr val="565456"/>
              </a:solidFill>
            </a:endParaRPr>
          </a:p>
          <a:p>
            <a:pPr marL="380990" lvl="0" indent="-38099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456"/>
              </a:buClr>
              <a:buSzPct val="100000"/>
              <a:buChar char="•"/>
            </a:pPr>
            <a:r>
              <a:rPr lang="en-GB" sz="3200">
                <a:solidFill>
                  <a:srgbClr val="565456"/>
                </a:solidFill>
              </a:rPr>
              <a:t>Care delivered by multidisciplinary teams</a:t>
            </a:r>
            <a:endParaRPr/>
          </a:p>
        </p:txBody>
      </p:sp>
      <p:pic>
        <p:nvPicPr>
          <p:cNvPr id="175" name="Google Shape;175;p7"/>
          <p:cNvPicPr preferRelativeResize="0"/>
          <p:nvPr/>
        </p:nvPicPr>
        <p:blipFill rotWithShape="1">
          <a:blip r:embed="rId3">
            <a:alphaModFix/>
          </a:blip>
          <a:srcRect l="4428" r="10493"/>
          <a:stretch/>
        </p:blipFill>
        <p:spPr>
          <a:xfrm>
            <a:off x="1131047" y="1690690"/>
            <a:ext cx="3049036" cy="40869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456"/>
              </a:buClr>
              <a:buSzPts val="4800"/>
              <a:buFont typeface="Calibri"/>
              <a:buNone/>
            </a:pPr>
            <a:r>
              <a:rPr lang="en-GB" sz="4800">
                <a:solidFill>
                  <a:srgbClr val="565456"/>
                </a:solidFill>
                <a:latin typeface="Calibri"/>
                <a:ea typeface="Calibri"/>
                <a:cs typeface="Calibri"/>
                <a:sym typeface="Calibri"/>
              </a:rPr>
              <a:t>Evidence of impact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2" name="Google Shape;18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16335" y="1736261"/>
            <a:ext cx="7352933" cy="992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16334" y="2796334"/>
            <a:ext cx="7352933" cy="105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16334" y="3922891"/>
            <a:ext cx="7352933" cy="84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16334" y="4824093"/>
            <a:ext cx="7352933" cy="13528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2578</Words>
  <Application>Microsoft Office PowerPoint</Application>
  <PresentationFormat>Widescreen</PresentationFormat>
  <Paragraphs>356</Paragraphs>
  <Slides>47</Slides>
  <Notes>46</Notes>
  <HiddenSlides>1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Arial</vt:lpstr>
      <vt:lpstr>Calibri</vt:lpstr>
      <vt:lpstr>Courier New</vt:lpstr>
      <vt:lpstr>Office Theme</vt:lpstr>
      <vt:lpstr>1_Office Theme</vt:lpstr>
      <vt:lpstr>Hospital at Home - Innovating Acute Care in the Community</vt:lpstr>
      <vt:lpstr>SPEAKERS</vt:lpstr>
      <vt:lpstr>Session aim</vt:lpstr>
      <vt:lpstr>Join in the conversation…</vt:lpstr>
      <vt:lpstr>PowerPoint Presentation</vt:lpstr>
      <vt:lpstr>Hospital at Home in Scotland</vt:lpstr>
      <vt:lpstr>Hospital at Home (H@H)</vt:lpstr>
      <vt:lpstr>Hospital at Home in Scotland</vt:lpstr>
      <vt:lpstr>Evidence of impact</vt:lpstr>
      <vt:lpstr>Impact of Hospital at Home</vt:lpstr>
      <vt:lpstr>Impact of Hospital at Home</vt:lpstr>
      <vt:lpstr>Spreading the Hospital at Home model</vt:lpstr>
      <vt:lpstr>Challenges</vt:lpstr>
      <vt:lpstr>Challenges</vt:lpstr>
      <vt:lpstr>PowerPoint Presentation</vt:lpstr>
      <vt:lpstr>H@H in Aberdeen City HSCP</vt:lpstr>
      <vt:lpstr>Aberdeen City HSCP H@H model  Frailty Pathway</vt:lpstr>
      <vt:lpstr>Frailty Pathway: Some challenges throughout our journey</vt:lpstr>
      <vt:lpstr>Alternative to Admission: Ward 102, ARI referrals assessed by H@H</vt:lpstr>
      <vt:lpstr>Our aspirations: Potential clinical pathways</vt:lpstr>
      <vt:lpstr>Developing new patient pathways: Challenges</vt:lpstr>
      <vt:lpstr>PowerPoint Presentation</vt:lpstr>
      <vt:lpstr>PowerPoint Presentation</vt:lpstr>
      <vt:lpstr>Spreading the Hospital at Home model</vt:lpstr>
      <vt:lpstr>PowerPoint Presentation</vt:lpstr>
      <vt:lpstr>What the person sees</vt:lpstr>
      <vt:lpstr>Building a sustainable team</vt:lpstr>
      <vt:lpstr>PowerPoint Presentation</vt:lpstr>
      <vt:lpstr>Avoiding the silos</vt:lpstr>
      <vt:lpstr>Where are we now?</vt:lpstr>
      <vt:lpstr>PowerPoint Presentation</vt:lpstr>
      <vt:lpstr>The NHS WI model</vt:lpstr>
      <vt:lpstr>Activity</vt:lpstr>
      <vt:lpstr>Adapting to a local context: H@H in a remote and rural setting</vt:lpstr>
      <vt:lpstr>Progress and development</vt:lpstr>
      <vt:lpstr>PowerPoint Presentation</vt:lpstr>
      <vt:lpstr>PowerPoint Presentation</vt:lpstr>
      <vt:lpstr>PowerPoint Presentation</vt:lpstr>
      <vt:lpstr>H@H West Lothian</vt:lpstr>
      <vt:lpstr>H@H West Lothian</vt:lpstr>
      <vt:lpstr>PowerPoint Presentation</vt:lpstr>
      <vt:lpstr>Rate of Medical Unit Admissions for care homes in West Lothian</vt:lpstr>
      <vt:lpstr>PowerPoint Presentation</vt:lpstr>
      <vt:lpstr>PowerPoint Presentation</vt:lpstr>
      <vt:lpstr>Q&amp;A</vt:lpstr>
      <vt:lpstr>Get in touch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Hospital at Home - Innovating Acute Care in the Community</dc:title>
  <dc:creator>Linda White</dc:creator>
  <cp:lastModifiedBy>Howitt F (Fiona)</cp:lastModifiedBy>
  <cp:revision>13</cp:revision>
  <dcterms:created xsi:type="dcterms:W3CDTF">2013-05-09T10:58:45Z</dcterms:created>
  <dcterms:modified xsi:type="dcterms:W3CDTF">2022-07-05T15:26:33Z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hecked by">
    <vt:lpwstr>32123</vt:lpwstr>
  </property>
  <property fmtid="{D5CDD505-2E9C-101B-9397-08002B2CF9AE}" pid="3" name="Objective-Id">
    <vt:lpwstr>A38425102</vt:lpwstr>
  </property>
  <property fmtid="{D5CDD505-2E9C-101B-9397-08002B2CF9AE}" pid="4" name="Objective-Title">
    <vt:lpwstr>A24046776 - 2022 NHS Scotland Event - Presentation Template</vt:lpwstr>
  </property>
  <property fmtid="{D5CDD505-2E9C-101B-9397-08002B2CF9AE}" pid="5" name="Objective-Comment">
    <vt:lpwstr/>
  </property>
  <property fmtid="{D5CDD505-2E9C-101B-9397-08002B2CF9AE}" pid="6" name="Objective-CreationStamp">
    <vt:filetime>2022-06-07T14:04:55Z</vt:filetime>
  </property>
  <property fmtid="{D5CDD505-2E9C-101B-9397-08002B2CF9AE}" pid="7" name="Objective-IsApproved">
    <vt:bool>false</vt:bool>
  </property>
  <property fmtid="{D5CDD505-2E9C-101B-9397-08002B2CF9AE}" pid="8" name="Objective-IsPublished">
    <vt:bool>true</vt:bool>
  </property>
  <property fmtid="{D5CDD505-2E9C-101B-9397-08002B2CF9AE}" pid="9" name="Objective-DatePublished">
    <vt:filetime>2022-06-07T14:06:27Z</vt:filetime>
  </property>
  <property fmtid="{D5CDD505-2E9C-101B-9397-08002B2CF9AE}" pid="10" name="Objective-ModificationStamp">
    <vt:filetime>2022-06-07T14:06:28Z</vt:filetime>
  </property>
  <property fmtid="{D5CDD505-2E9C-101B-9397-08002B2CF9AE}" pid="11" name="Objective-Owner">
    <vt:lpwstr>Howitt, Fiona (Z619815)</vt:lpwstr>
  </property>
  <property fmtid="{D5CDD505-2E9C-101B-9397-08002B2CF9AE}" pid="12" name="Objective-Path">
    <vt:lpwstr>Objective Global Folder:SG File Plan:Health, nutrition and care:National Health Service (NHS):General:Casework: National Health Service (NHS) - general:DG Health - Business Management and Support: Communications: NHS Scotland Event 2022: 2021-2026</vt:lpwstr>
  </property>
  <property fmtid="{D5CDD505-2E9C-101B-9397-08002B2CF9AE}" pid="13" name="Objective-Parent">
    <vt:lpwstr>DG Health - Business Management and Support: Communications: NHS Scotland Event 2022: 2021-2026</vt:lpwstr>
  </property>
  <property fmtid="{D5CDD505-2E9C-101B-9397-08002B2CF9AE}" pid="14" name="Objective-State">
    <vt:lpwstr>Published</vt:lpwstr>
  </property>
  <property fmtid="{D5CDD505-2E9C-101B-9397-08002B2CF9AE}" pid="15" name="Objective-Version">
    <vt:lpwstr>2.0</vt:lpwstr>
  </property>
  <property fmtid="{D5CDD505-2E9C-101B-9397-08002B2CF9AE}" pid="16" name="Objective-VersionNumber">
    <vt:r8>2</vt:r8>
  </property>
  <property fmtid="{D5CDD505-2E9C-101B-9397-08002B2CF9AE}" pid="17" name="Objective-VersionComment">
    <vt:lpwstr/>
  </property>
  <property fmtid="{D5CDD505-2E9C-101B-9397-08002B2CF9AE}" pid="18" name="Objective-FileNumber">
    <vt:lpwstr>PROJ/46489</vt:lpwstr>
  </property>
  <property fmtid="{D5CDD505-2E9C-101B-9397-08002B2CF9AE}" pid="19" name="Objective-Classification">
    <vt:lpwstr>OFFICIAL</vt:lpwstr>
  </property>
  <property fmtid="{D5CDD505-2E9C-101B-9397-08002B2CF9AE}" pid="20" name="Objective-Caveats">
    <vt:lpwstr>Caveat for access to SG Fileplan</vt:lpwstr>
  </property>
  <property fmtid="{D5CDD505-2E9C-101B-9397-08002B2CF9AE}" pid="21" name="Objective-Date of Original [system]">
    <vt:lpwstr/>
  </property>
  <property fmtid="{D5CDD505-2E9C-101B-9397-08002B2CF9AE}" pid="22" name="Objective-Date Received [system]">
    <vt:lpwstr/>
  </property>
  <property fmtid="{D5CDD505-2E9C-101B-9397-08002B2CF9AE}" pid="23" name="Objective-SG Web Publication - Category [system]">
    <vt:lpwstr/>
  </property>
  <property fmtid="{D5CDD505-2E9C-101B-9397-08002B2CF9AE}" pid="24" name="Objective-SG Web Publication - Category 2 Classification [system]">
    <vt:lpwstr/>
  </property>
  <property fmtid="{D5CDD505-2E9C-101B-9397-08002B2CF9AE}" pid="25" name="Objective-Description">
    <vt:lpwstr/>
  </property>
  <property fmtid="{D5CDD505-2E9C-101B-9397-08002B2CF9AE}" pid="26" name="Objective-VersionId">
    <vt:lpwstr>vA56886360</vt:lpwstr>
  </property>
  <property fmtid="{D5CDD505-2E9C-101B-9397-08002B2CF9AE}" pid="27" name="Objective-Date of Original">
    <vt:lpwstr/>
  </property>
  <property fmtid="{D5CDD505-2E9C-101B-9397-08002B2CF9AE}" pid="28" name="Objective-Date Received">
    <vt:lpwstr/>
  </property>
  <property fmtid="{D5CDD505-2E9C-101B-9397-08002B2CF9AE}" pid="29" name="Objective-SG Web Publication - Category">
    <vt:lpwstr/>
  </property>
  <property fmtid="{D5CDD505-2E9C-101B-9397-08002B2CF9AE}" pid="30" name="Objective-SG Web Publication - Category 2 Classification">
    <vt:lpwstr/>
  </property>
  <property fmtid="{D5CDD505-2E9C-101B-9397-08002B2CF9AE}" pid="31" name="Objective-Connect Creator">
    <vt:lpwstr/>
  </property>
  <property fmtid="{D5CDD505-2E9C-101B-9397-08002B2CF9AE}" pid="32" name="Objective-Required Redaction">
    <vt:lpwstr/>
  </property>
</Properties>
</file>