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2"/>
  </p:notesMasterIdLst>
  <p:sldIdLst>
    <p:sldId id="258" r:id="rId3"/>
    <p:sldId id="260" r:id="rId4"/>
    <p:sldId id="261" r:id="rId5"/>
    <p:sldId id="268" r:id="rId6"/>
    <p:sldId id="262" r:id="rId7"/>
    <p:sldId id="269" r:id="rId8"/>
    <p:sldId id="263" r:id="rId9"/>
    <p:sldId id="266" r:id="rId10"/>
    <p:sldId id="265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ichael E (Eilidh)" initials="CE(" lastIdx="3" clrIdx="0">
    <p:extLst>
      <p:ext uri="{19B8F6BF-5375-455C-9EA6-DF929625EA0E}">
        <p15:presenceInfo xmlns:p15="http://schemas.microsoft.com/office/powerpoint/2012/main" userId="S-1-5-21-765483983-692928010-316617838-462793" providerId="AD"/>
      </p:ext>
    </p:extLst>
  </p:cmAuthor>
  <p:cmAuthor id="2" name="Bette Locke" initials="BL" lastIdx="2" clrIdx="1">
    <p:extLst>
      <p:ext uri="{19B8F6BF-5375-455C-9EA6-DF929625EA0E}">
        <p15:presenceInfo xmlns:p15="http://schemas.microsoft.com/office/powerpoint/2012/main" userId="S-1-5-21-765483983-692928010-316617838-4359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78624" autoAdjust="0"/>
  </p:normalViewPr>
  <p:slideViewPr>
    <p:cSldViewPr snapToGrid="0">
      <p:cViewPr varScale="1">
        <p:scale>
          <a:sx n="69" d="100"/>
          <a:sy n="69" d="100"/>
        </p:scale>
        <p:origin x="1589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8D653-0A38-4161-BB79-C690212A88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F5769-D9B5-48E8-AD5D-C1A212B9F18D}">
      <dgm:prSet phldrT="[Text]" custT="1"/>
      <dgm:spPr/>
      <dgm:t>
        <a:bodyPr/>
        <a:lstStyle/>
        <a:p>
          <a:r>
            <a:rPr lang="en-US" sz="1200" dirty="0" smtClean="0"/>
            <a:t>August 2020</a:t>
          </a:r>
          <a:endParaRPr lang="en-US" sz="1200" dirty="0"/>
        </a:p>
      </dgm:t>
    </dgm:pt>
    <dgm:pt modelId="{EC404CE5-FB69-4378-9FD5-1ECDB13A6F35}" type="parTrans" cxnId="{2CB72F63-4CC7-4E52-B369-FDDBE6CC7ED5}">
      <dgm:prSet/>
      <dgm:spPr/>
      <dgm:t>
        <a:bodyPr/>
        <a:lstStyle/>
        <a:p>
          <a:endParaRPr lang="en-US"/>
        </a:p>
      </dgm:t>
    </dgm:pt>
    <dgm:pt modelId="{D822B886-538C-44F0-8D6C-197582BEE701}" type="sibTrans" cxnId="{2CB72F63-4CC7-4E52-B369-FDDBE6CC7ED5}">
      <dgm:prSet/>
      <dgm:spPr/>
      <dgm:t>
        <a:bodyPr/>
        <a:lstStyle/>
        <a:p>
          <a:endParaRPr lang="en-US"/>
        </a:p>
      </dgm:t>
    </dgm:pt>
    <dgm:pt modelId="{36D5F4DD-7F37-4949-A5FF-1FF909D21781}">
      <dgm:prSet phldrT="[Text]" custT="1"/>
      <dgm:spPr/>
      <dgm:t>
        <a:bodyPr/>
        <a:lstStyle/>
        <a:p>
          <a:r>
            <a:rPr lang="en-GB" sz="2000" dirty="0" smtClean="0"/>
            <a:t>Rehabilitation Framework Self-Assessment Tool</a:t>
          </a:r>
          <a:endParaRPr lang="en-US" sz="2000" dirty="0"/>
        </a:p>
      </dgm:t>
    </dgm:pt>
    <dgm:pt modelId="{446E45A8-E0A7-48E5-88F2-6D5C59C4D64E}" type="parTrans" cxnId="{BF78C2FA-754E-49AF-B884-E9AE5DA2F09F}">
      <dgm:prSet/>
      <dgm:spPr/>
      <dgm:t>
        <a:bodyPr/>
        <a:lstStyle/>
        <a:p>
          <a:endParaRPr lang="en-US"/>
        </a:p>
      </dgm:t>
    </dgm:pt>
    <dgm:pt modelId="{F4A590DA-9850-464C-8F38-2AE0D162FA17}" type="sibTrans" cxnId="{BF78C2FA-754E-49AF-B884-E9AE5DA2F09F}">
      <dgm:prSet/>
      <dgm:spPr/>
      <dgm:t>
        <a:bodyPr/>
        <a:lstStyle/>
        <a:p>
          <a:endParaRPr lang="en-US"/>
        </a:p>
      </dgm:t>
    </dgm:pt>
    <dgm:pt modelId="{0D4D4394-037F-44CF-936E-FEDB965065DA}">
      <dgm:prSet phldrT="[Text]" custT="1"/>
      <dgm:spPr/>
      <dgm:t>
        <a:bodyPr/>
        <a:lstStyle/>
        <a:p>
          <a:r>
            <a:rPr lang="en-US" sz="1200" dirty="0" smtClean="0"/>
            <a:t>December 2021</a:t>
          </a:r>
          <a:endParaRPr lang="en-US" sz="1200" dirty="0"/>
        </a:p>
      </dgm:t>
    </dgm:pt>
    <dgm:pt modelId="{D5F7B4E6-7E2E-4988-8509-08B197115AC0}" type="parTrans" cxnId="{06C49D14-6357-407A-A784-F776D6954878}">
      <dgm:prSet/>
      <dgm:spPr/>
      <dgm:t>
        <a:bodyPr/>
        <a:lstStyle/>
        <a:p>
          <a:endParaRPr lang="en-US"/>
        </a:p>
      </dgm:t>
    </dgm:pt>
    <dgm:pt modelId="{379C8814-D847-4855-A3B1-E136D7E47599}" type="sibTrans" cxnId="{06C49D14-6357-407A-A784-F776D6954878}">
      <dgm:prSet/>
      <dgm:spPr/>
      <dgm:t>
        <a:bodyPr/>
        <a:lstStyle/>
        <a:p>
          <a:endParaRPr lang="en-US"/>
        </a:p>
      </dgm:t>
    </dgm:pt>
    <dgm:pt modelId="{13A3D8C6-8DF7-4832-921A-AE53CACFC7D3}">
      <dgm:prSet phldrT="[Text]" custT="1"/>
      <dgm:spPr/>
      <dgm:t>
        <a:bodyPr/>
        <a:lstStyle/>
        <a:p>
          <a:r>
            <a:rPr lang="en-GB" sz="2000" dirty="0" smtClean="0"/>
            <a:t>Self-Assessment Tool: Analysis of Survey Responses </a:t>
          </a:r>
          <a:endParaRPr lang="en-US" sz="2000" dirty="0"/>
        </a:p>
      </dgm:t>
    </dgm:pt>
    <dgm:pt modelId="{B0F56241-91F6-4C68-87A0-AC1B40EB5D7F}" type="parTrans" cxnId="{B3C9ADF1-F67C-49CB-AC3F-96E83726BDC1}">
      <dgm:prSet/>
      <dgm:spPr/>
      <dgm:t>
        <a:bodyPr/>
        <a:lstStyle/>
        <a:p>
          <a:endParaRPr lang="en-US"/>
        </a:p>
      </dgm:t>
    </dgm:pt>
    <dgm:pt modelId="{7D45629B-D1D3-42CE-B942-265E0F333F33}" type="sibTrans" cxnId="{B3C9ADF1-F67C-49CB-AC3F-96E83726BDC1}">
      <dgm:prSet/>
      <dgm:spPr/>
      <dgm:t>
        <a:bodyPr/>
        <a:lstStyle/>
        <a:p>
          <a:endParaRPr lang="en-US"/>
        </a:p>
      </dgm:t>
    </dgm:pt>
    <dgm:pt modelId="{E4D0E1DD-7216-4802-9A90-67E7431FC9A2}">
      <dgm:prSet phldrT="[Text]" custT="1"/>
      <dgm:spPr/>
      <dgm:t>
        <a:bodyPr/>
        <a:lstStyle/>
        <a:p>
          <a:r>
            <a:rPr lang="en-US" sz="1200" dirty="0" smtClean="0"/>
            <a:t>December 2020</a:t>
          </a:r>
          <a:endParaRPr lang="en-US" sz="1200" dirty="0"/>
        </a:p>
      </dgm:t>
    </dgm:pt>
    <dgm:pt modelId="{DE7B1D47-2D87-4921-BCBE-3A04CA3C9D6D}" type="parTrans" cxnId="{0B77588C-2184-4D9A-BA6F-9173E37EB3EB}">
      <dgm:prSet/>
      <dgm:spPr/>
      <dgm:t>
        <a:bodyPr/>
        <a:lstStyle/>
        <a:p>
          <a:endParaRPr lang="en-US"/>
        </a:p>
      </dgm:t>
    </dgm:pt>
    <dgm:pt modelId="{3F331D44-165B-45E2-87B6-C43468E277E9}" type="sibTrans" cxnId="{0B77588C-2184-4D9A-BA6F-9173E37EB3EB}">
      <dgm:prSet/>
      <dgm:spPr/>
      <dgm:t>
        <a:bodyPr/>
        <a:lstStyle/>
        <a:p>
          <a:endParaRPr lang="en-US"/>
        </a:p>
      </dgm:t>
    </dgm:pt>
    <dgm:pt modelId="{2532CFDB-9D06-49B0-863A-29C8E0B5A91C}">
      <dgm:prSet phldrT="[Text]" custT="1"/>
      <dgm:spPr/>
      <dgm:t>
        <a:bodyPr/>
        <a:lstStyle/>
        <a:p>
          <a:r>
            <a:rPr lang="en-GB" sz="2000" i="1" dirty="0" smtClean="0"/>
            <a:t>Framework for Supporting People through Recovery and Rehabilitation during and after the </a:t>
          </a:r>
          <a:r>
            <a:rPr lang="en-GB" sz="2000" i="1" dirty="0" err="1" smtClean="0"/>
            <a:t>COVID</a:t>
          </a:r>
          <a:r>
            <a:rPr lang="en-GB" sz="2000" i="1" dirty="0" smtClean="0"/>
            <a:t>-19 Pandemic </a:t>
          </a:r>
          <a:endParaRPr lang="en-US" sz="2000" dirty="0"/>
        </a:p>
      </dgm:t>
    </dgm:pt>
    <dgm:pt modelId="{450038F9-C895-4B4D-B1FA-D270C89FE081}" type="parTrans" cxnId="{BCDC398E-A695-470E-8A0F-8D9C373E4798}">
      <dgm:prSet/>
      <dgm:spPr/>
      <dgm:t>
        <a:bodyPr/>
        <a:lstStyle/>
        <a:p>
          <a:endParaRPr lang="en-US"/>
        </a:p>
      </dgm:t>
    </dgm:pt>
    <dgm:pt modelId="{DC59CCA4-BB5B-4C9D-9E41-217E112EBA62}" type="sibTrans" cxnId="{BCDC398E-A695-470E-8A0F-8D9C373E4798}">
      <dgm:prSet/>
      <dgm:spPr/>
      <dgm:t>
        <a:bodyPr/>
        <a:lstStyle/>
        <a:p>
          <a:endParaRPr lang="en-US"/>
        </a:p>
      </dgm:t>
    </dgm:pt>
    <dgm:pt modelId="{9EFD9808-1690-4259-AD80-7B39DE7D4428}">
      <dgm:prSet custT="1"/>
      <dgm:spPr/>
      <dgm:t>
        <a:bodyPr/>
        <a:lstStyle/>
        <a:p>
          <a:r>
            <a:rPr lang="en-US" sz="2000" dirty="0" smtClean="0"/>
            <a:t>National Advisory Board Rehabilitation set up  </a:t>
          </a:r>
          <a:endParaRPr lang="en-US" sz="2000" dirty="0"/>
        </a:p>
      </dgm:t>
    </dgm:pt>
    <dgm:pt modelId="{E1256BB3-75C0-4A9F-BA8A-649966CF5949}" type="parTrans" cxnId="{5FB43A3A-4BBA-4BB4-8EE2-7FCC9233674B}">
      <dgm:prSet/>
      <dgm:spPr/>
      <dgm:t>
        <a:bodyPr/>
        <a:lstStyle/>
        <a:p>
          <a:endParaRPr lang="en-US"/>
        </a:p>
      </dgm:t>
    </dgm:pt>
    <dgm:pt modelId="{736F862E-9D01-4E83-9E46-43A9A4161135}" type="sibTrans" cxnId="{5FB43A3A-4BBA-4BB4-8EE2-7FCC9233674B}">
      <dgm:prSet/>
      <dgm:spPr/>
      <dgm:t>
        <a:bodyPr/>
        <a:lstStyle/>
        <a:p>
          <a:endParaRPr lang="en-US"/>
        </a:p>
      </dgm:t>
    </dgm:pt>
    <dgm:pt modelId="{1FDD0009-DA23-4B7E-AEB6-AD6A17D33D06}">
      <dgm:prSet phldrT="[Text]" custT="1"/>
      <dgm:spPr/>
      <dgm:t>
        <a:bodyPr/>
        <a:lstStyle/>
        <a:p>
          <a:r>
            <a:rPr lang="en-US" sz="1200" dirty="0" smtClean="0"/>
            <a:t>Spring 2022</a:t>
          </a:r>
          <a:endParaRPr lang="en-US" sz="1200" dirty="0"/>
        </a:p>
      </dgm:t>
    </dgm:pt>
    <dgm:pt modelId="{ED9F6D4A-C71D-4F0D-BF30-33BFA0254E1B}" type="parTrans" cxnId="{E122DB05-A9AE-46D0-AC43-225664B4D537}">
      <dgm:prSet/>
      <dgm:spPr/>
      <dgm:t>
        <a:bodyPr/>
        <a:lstStyle/>
        <a:p>
          <a:endParaRPr lang="en-US"/>
        </a:p>
      </dgm:t>
    </dgm:pt>
    <dgm:pt modelId="{E3249459-FDA6-4DA8-BAF9-A0142D2BC82F}" type="sibTrans" cxnId="{E122DB05-A9AE-46D0-AC43-225664B4D537}">
      <dgm:prSet/>
      <dgm:spPr/>
      <dgm:t>
        <a:bodyPr/>
        <a:lstStyle/>
        <a:p>
          <a:endParaRPr lang="en-US"/>
        </a:p>
      </dgm:t>
    </dgm:pt>
    <dgm:pt modelId="{EF2D0A82-8DDF-4E71-9908-13F3C5951AE7}">
      <dgm:prSet custT="1"/>
      <dgm:spPr/>
      <dgm:t>
        <a:bodyPr/>
        <a:lstStyle/>
        <a:p>
          <a:r>
            <a:rPr lang="en-US" sz="2000" dirty="0" smtClean="0"/>
            <a:t>Consultation and engagement period </a:t>
          </a:r>
          <a:r>
            <a:rPr lang="en-GB" sz="2000" dirty="0" smtClean="0"/>
            <a:t>  </a:t>
          </a:r>
          <a:endParaRPr lang="en-US" sz="2000" dirty="0"/>
        </a:p>
      </dgm:t>
    </dgm:pt>
    <dgm:pt modelId="{B713FA34-962F-459B-A75F-ED93154180CE}" type="parTrans" cxnId="{D138D338-D895-485B-B1FD-3B03FC25792C}">
      <dgm:prSet/>
      <dgm:spPr/>
      <dgm:t>
        <a:bodyPr/>
        <a:lstStyle/>
        <a:p>
          <a:endParaRPr lang="en-US"/>
        </a:p>
      </dgm:t>
    </dgm:pt>
    <dgm:pt modelId="{3E1AF16C-06C3-47D2-8017-8AE86793A78A}" type="sibTrans" cxnId="{D138D338-D895-485B-B1FD-3B03FC25792C}">
      <dgm:prSet/>
      <dgm:spPr/>
      <dgm:t>
        <a:bodyPr/>
        <a:lstStyle/>
        <a:p>
          <a:endParaRPr lang="en-US"/>
        </a:p>
      </dgm:t>
    </dgm:pt>
    <dgm:pt modelId="{C18200DB-438D-408D-AA4E-94528B32AD6C}">
      <dgm:prSet phldrT="[Text]" custT="1"/>
      <dgm:spPr/>
      <dgm:t>
        <a:bodyPr/>
        <a:lstStyle/>
        <a:p>
          <a:r>
            <a:rPr lang="en-US" sz="1200" dirty="0" smtClean="0"/>
            <a:t>Summer 2021</a:t>
          </a:r>
          <a:endParaRPr lang="en-US" sz="1200" dirty="0"/>
        </a:p>
      </dgm:t>
    </dgm:pt>
    <dgm:pt modelId="{29A64C45-B96D-4DEB-9D3C-031BD0E6BCCA}" type="sibTrans" cxnId="{AF2FA509-E33E-4ABF-90E0-55C6FA3842AF}">
      <dgm:prSet/>
      <dgm:spPr/>
      <dgm:t>
        <a:bodyPr/>
        <a:lstStyle/>
        <a:p>
          <a:endParaRPr lang="en-US"/>
        </a:p>
      </dgm:t>
    </dgm:pt>
    <dgm:pt modelId="{973B65E2-C5E3-4E45-B76D-89D898627DB8}" type="parTrans" cxnId="{AF2FA509-E33E-4ABF-90E0-55C6FA3842AF}">
      <dgm:prSet/>
      <dgm:spPr/>
      <dgm:t>
        <a:bodyPr/>
        <a:lstStyle/>
        <a:p>
          <a:endParaRPr lang="en-US"/>
        </a:p>
      </dgm:t>
    </dgm:pt>
    <dgm:pt modelId="{D0D2D3F5-3DEB-455B-9B2E-4D2058718565}">
      <dgm:prSet custT="1"/>
      <dgm:spPr/>
      <dgm:t>
        <a:bodyPr/>
        <a:lstStyle/>
        <a:p>
          <a:r>
            <a:rPr lang="en-US" sz="2000" dirty="0" smtClean="0"/>
            <a:t>First rehabilitation webinar for rehabilitation professionals</a:t>
          </a:r>
          <a:endParaRPr lang="en-US" sz="2000" dirty="0"/>
        </a:p>
      </dgm:t>
    </dgm:pt>
    <dgm:pt modelId="{B40485A0-DF4D-4325-8540-065AE7214EAA}" type="parTrans" cxnId="{68773B5E-BD78-41A0-8549-1DC9F43A1FC3}">
      <dgm:prSet/>
      <dgm:spPr/>
      <dgm:t>
        <a:bodyPr/>
        <a:lstStyle/>
        <a:p>
          <a:endParaRPr lang="en-US"/>
        </a:p>
      </dgm:t>
    </dgm:pt>
    <dgm:pt modelId="{89E913AC-5E92-4F7F-9686-4F99F6F6E244}" type="sibTrans" cxnId="{68773B5E-BD78-41A0-8549-1DC9F43A1FC3}">
      <dgm:prSet/>
      <dgm:spPr/>
      <dgm:t>
        <a:bodyPr/>
        <a:lstStyle/>
        <a:p>
          <a:endParaRPr lang="en-US"/>
        </a:p>
      </dgm:t>
    </dgm:pt>
    <dgm:pt modelId="{FEF1C11E-FA76-4CF0-B381-D154C5570718}">
      <dgm:prSet custT="1"/>
      <dgm:spPr/>
      <dgm:t>
        <a:bodyPr/>
        <a:lstStyle/>
        <a:p>
          <a:r>
            <a:rPr lang="en-GB" sz="2000" dirty="0" smtClean="0"/>
            <a:t>Report of third sector responses to self-assessment tool</a:t>
          </a:r>
          <a:endParaRPr lang="en-US" sz="2000" dirty="0"/>
        </a:p>
      </dgm:t>
    </dgm:pt>
    <dgm:pt modelId="{A23E9496-DCE2-48AD-8EF4-E42D3D9FB346}" type="parTrans" cxnId="{ADD389A2-8198-4CE5-883F-61C909CBF37C}">
      <dgm:prSet/>
      <dgm:spPr/>
      <dgm:t>
        <a:bodyPr/>
        <a:lstStyle/>
        <a:p>
          <a:endParaRPr lang="en-US"/>
        </a:p>
      </dgm:t>
    </dgm:pt>
    <dgm:pt modelId="{A8CF9A94-C84E-407C-A2CE-A886ED953F0C}" type="sibTrans" cxnId="{ADD389A2-8198-4CE5-883F-61C909CBF37C}">
      <dgm:prSet/>
      <dgm:spPr/>
      <dgm:t>
        <a:bodyPr/>
        <a:lstStyle/>
        <a:p>
          <a:endParaRPr lang="en-US"/>
        </a:p>
      </dgm:t>
    </dgm:pt>
    <dgm:pt modelId="{F4D6FFA6-3A87-4000-84E4-F0F953D78D7D}" type="pres">
      <dgm:prSet presAssocID="{D048D653-0A38-4161-BB79-C690212A88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331C96-DE70-4132-B3C8-66D307217A22}" type="pres">
      <dgm:prSet presAssocID="{91AF5769-D9B5-48E8-AD5D-C1A212B9F18D}" presName="composite" presStyleCnt="0"/>
      <dgm:spPr/>
    </dgm:pt>
    <dgm:pt modelId="{B10710B4-B063-45C3-92B3-905A3B324564}" type="pres">
      <dgm:prSet presAssocID="{91AF5769-D9B5-48E8-AD5D-C1A212B9F18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5ADD1-68F9-4840-8455-089BD9786F9C}" type="pres">
      <dgm:prSet presAssocID="{91AF5769-D9B5-48E8-AD5D-C1A212B9F18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966E1-3082-45B4-8629-72CDB679D212}" type="pres">
      <dgm:prSet presAssocID="{D822B886-538C-44F0-8D6C-197582BEE701}" presName="sp" presStyleCnt="0"/>
      <dgm:spPr/>
    </dgm:pt>
    <dgm:pt modelId="{5E98AD1F-2534-4103-9CEA-2500938D191F}" type="pres">
      <dgm:prSet presAssocID="{E4D0E1DD-7216-4802-9A90-67E7431FC9A2}" presName="composite" presStyleCnt="0"/>
      <dgm:spPr/>
    </dgm:pt>
    <dgm:pt modelId="{7D724074-2A99-4F28-A715-31F0DE2E4849}" type="pres">
      <dgm:prSet presAssocID="{E4D0E1DD-7216-4802-9A90-67E7431FC9A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B9EBA-CE37-4509-BB0F-6FE9E04C80FF}" type="pres">
      <dgm:prSet presAssocID="{E4D0E1DD-7216-4802-9A90-67E7431FC9A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937BD-64B6-472A-A433-BF48B6B9789E}" type="pres">
      <dgm:prSet presAssocID="{3F331D44-165B-45E2-87B6-C43468E277E9}" presName="sp" presStyleCnt="0"/>
      <dgm:spPr/>
    </dgm:pt>
    <dgm:pt modelId="{933D13F5-4155-43F1-BF16-57EDD15A5328}" type="pres">
      <dgm:prSet presAssocID="{C18200DB-438D-408D-AA4E-94528B32AD6C}" presName="composite" presStyleCnt="0"/>
      <dgm:spPr/>
    </dgm:pt>
    <dgm:pt modelId="{A19D356D-A8D4-4702-A592-B77B26A77F1A}" type="pres">
      <dgm:prSet presAssocID="{C18200DB-438D-408D-AA4E-94528B32AD6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472A4-991B-41DC-ACD2-A4A71E4007D6}" type="pres">
      <dgm:prSet presAssocID="{C18200DB-438D-408D-AA4E-94528B32AD6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2F770-41D4-41A0-8C77-6CAD9B553097}" type="pres">
      <dgm:prSet presAssocID="{29A64C45-B96D-4DEB-9D3C-031BD0E6BCCA}" presName="sp" presStyleCnt="0"/>
      <dgm:spPr/>
    </dgm:pt>
    <dgm:pt modelId="{6F3FFE61-FB38-436C-86BA-39BF0C976985}" type="pres">
      <dgm:prSet presAssocID="{0D4D4394-037F-44CF-936E-FEDB965065DA}" presName="composite" presStyleCnt="0"/>
      <dgm:spPr/>
    </dgm:pt>
    <dgm:pt modelId="{8BAA133F-C86D-4DEF-8343-97092DFCA9BC}" type="pres">
      <dgm:prSet presAssocID="{0D4D4394-037F-44CF-936E-FEDB965065D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48796-F0FA-49B1-9C5B-FC5A346A3B1F}" type="pres">
      <dgm:prSet presAssocID="{0D4D4394-037F-44CF-936E-FEDB965065D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5297E-8DAD-4A7A-80DA-518774A04D15}" type="pres">
      <dgm:prSet presAssocID="{379C8814-D847-4855-A3B1-E136D7E47599}" presName="sp" presStyleCnt="0"/>
      <dgm:spPr/>
    </dgm:pt>
    <dgm:pt modelId="{769E9AE5-B563-4651-A592-CE1B6D8E80D3}" type="pres">
      <dgm:prSet presAssocID="{1FDD0009-DA23-4B7E-AEB6-AD6A17D33D06}" presName="composite" presStyleCnt="0"/>
      <dgm:spPr/>
    </dgm:pt>
    <dgm:pt modelId="{01F58947-25CE-447E-8F89-F84A2CECA313}" type="pres">
      <dgm:prSet presAssocID="{1FDD0009-DA23-4B7E-AEB6-AD6A17D33D0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7D974-A19C-4A3B-ABDC-B88F6656B80C}" type="pres">
      <dgm:prSet presAssocID="{1FDD0009-DA23-4B7E-AEB6-AD6A17D33D0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FA509-E33E-4ABF-90E0-55C6FA3842AF}" srcId="{D048D653-0A38-4161-BB79-C690212A881B}" destId="{C18200DB-438D-408D-AA4E-94528B32AD6C}" srcOrd="2" destOrd="0" parTransId="{973B65E2-C5E3-4E45-B76D-89D898627DB8}" sibTransId="{29A64C45-B96D-4DEB-9D3C-031BD0E6BCCA}"/>
    <dgm:cxn modelId="{990E86EB-0D44-4BA1-A280-CA9176D8CCF1}" type="presOf" srcId="{EF2D0A82-8DDF-4E71-9908-13F3C5951AE7}" destId="{45B7D974-A19C-4A3B-ABDC-B88F6656B80C}" srcOrd="0" destOrd="0" presId="urn:microsoft.com/office/officeart/2005/8/layout/chevron2"/>
    <dgm:cxn modelId="{68773B5E-BD78-41A0-8549-1DC9F43A1FC3}" srcId="{C18200DB-438D-408D-AA4E-94528B32AD6C}" destId="{D0D2D3F5-3DEB-455B-9B2E-4D2058718565}" srcOrd="1" destOrd="0" parTransId="{B40485A0-DF4D-4325-8540-065AE7214EAA}" sibTransId="{89E913AC-5E92-4F7F-9686-4F99F6F6E244}"/>
    <dgm:cxn modelId="{BF78C2FA-754E-49AF-B884-E9AE5DA2F09F}" srcId="{C18200DB-438D-408D-AA4E-94528B32AD6C}" destId="{36D5F4DD-7F37-4949-A5FF-1FF909D21781}" srcOrd="0" destOrd="0" parTransId="{446E45A8-E0A7-48E5-88F2-6D5C59C4D64E}" sibTransId="{F4A590DA-9850-464C-8F38-2AE0D162FA17}"/>
    <dgm:cxn modelId="{7344EE0D-D453-46FC-8B12-5AEB5543D176}" type="presOf" srcId="{1FDD0009-DA23-4B7E-AEB6-AD6A17D33D06}" destId="{01F58947-25CE-447E-8F89-F84A2CECA313}" srcOrd="0" destOrd="0" presId="urn:microsoft.com/office/officeart/2005/8/layout/chevron2"/>
    <dgm:cxn modelId="{83821C31-468A-43DC-98C4-DF7BF81FFE5F}" type="presOf" srcId="{36D5F4DD-7F37-4949-A5FF-1FF909D21781}" destId="{E19472A4-991B-41DC-ACD2-A4A71E4007D6}" srcOrd="0" destOrd="0" presId="urn:microsoft.com/office/officeart/2005/8/layout/chevron2"/>
    <dgm:cxn modelId="{5FB43A3A-4BBA-4BB4-8EE2-7FCC9233674B}" srcId="{E4D0E1DD-7216-4802-9A90-67E7431FC9A2}" destId="{9EFD9808-1690-4259-AD80-7B39DE7D4428}" srcOrd="0" destOrd="0" parTransId="{E1256BB3-75C0-4A9F-BA8A-649966CF5949}" sibTransId="{736F862E-9D01-4E83-9E46-43A9A4161135}"/>
    <dgm:cxn modelId="{6B65BC2D-10FA-470B-8C50-E763493A91C1}" type="presOf" srcId="{E4D0E1DD-7216-4802-9A90-67E7431FC9A2}" destId="{7D724074-2A99-4F28-A715-31F0DE2E4849}" srcOrd="0" destOrd="0" presId="urn:microsoft.com/office/officeart/2005/8/layout/chevron2"/>
    <dgm:cxn modelId="{0B77588C-2184-4D9A-BA6F-9173E37EB3EB}" srcId="{D048D653-0A38-4161-BB79-C690212A881B}" destId="{E4D0E1DD-7216-4802-9A90-67E7431FC9A2}" srcOrd="1" destOrd="0" parTransId="{DE7B1D47-2D87-4921-BCBE-3A04CA3C9D6D}" sibTransId="{3F331D44-165B-45E2-87B6-C43468E277E9}"/>
    <dgm:cxn modelId="{1971DCCB-6626-416D-A2DE-81ECFC33F0B3}" type="presOf" srcId="{13A3D8C6-8DF7-4832-921A-AE53CACFC7D3}" destId="{8ED48796-F0FA-49B1-9C5B-FC5A346A3B1F}" srcOrd="0" destOrd="0" presId="urn:microsoft.com/office/officeart/2005/8/layout/chevron2"/>
    <dgm:cxn modelId="{BCDC398E-A695-470E-8A0F-8D9C373E4798}" srcId="{91AF5769-D9B5-48E8-AD5D-C1A212B9F18D}" destId="{2532CFDB-9D06-49B0-863A-29C8E0B5A91C}" srcOrd="0" destOrd="0" parTransId="{450038F9-C895-4B4D-B1FA-D270C89FE081}" sibTransId="{DC59CCA4-BB5B-4C9D-9E41-217E112EBA62}"/>
    <dgm:cxn modelId="{06DCB2F2-F0CF-40A6-94A5-C330A26BE46F}" type="presOf" srcId="{91AF5769-D9B5-48E8-AD5D-C1A212B9F18D}" destId="{B10710B4-B063-45C3-92B3-905A3B324564}" srcOrd="0" destOrd="0" presId="urn:microsoft.com/office/officeart/2005/8/layout/chevron2"/>
    <dgm:cxn modelId="{3C47336D-CA2B-4881-9335-7FA11E15BADE}" type="presOf" srcId="{9EFD9808-1690-4259-AD80-7B39DE7D4428}" destId="{C5FB9EBA-CE37-4509-BB0F-6FE9E04C80FF}" srcOrd="0" destOrd="0" presId="urn:microsoft.com/office/officeart/2005/8/layout/chevron2"/>
    <dgm:cxn modelId="{ADD389A2-8198-4CE5-883F-61C909CBF37C}" srcId="{0D4D4394-037F-44CF-936E-FEDB965065DA}" destId="{FEF1C11E-FA76-4CF0-B381-D154C5570718}" srcOrd="1" destOrd="0" parTransId="{A23E9496-DCE2-48AD-8EF4-E42D3D9FB346}" sibTransId="{A8CF9A94-C84E-407C-A2CE-A886ED953F0C}"/>
    <dgm:cxn modelId="{2CB72F63-4CC7-4E52-B369-FDDBE6CC7ED5}" srcId="{D048D653-0A38-4161-BB79-C690212A881B}" destId="{91AF5769-D9B5-48E8-AD5D-C1A212B9F18D}" srcOrd="0" destOrd="0" parTransId="{EC404CE5-FB69-4378-9FD5-1ECDB13A6F35}" sibTransId="{D822B886-538C-44F0-8D6C-197582BEE701}"/>
    <dgm:cxn modelId="{06C49D14-6357-407A-A784-F776D6954878}" srcId="{D048D653-0A38-4161-BB79-C690212A881B}" destId="{0D4D4394-037F-44CF-936E-FEDB965065DA}" srcOrd="3" destOrd="0" parTransId="{D5F7B4E6-7E2E-4988-8509-08B197115AC0}" sibTransId="{379C8814-D847-4855-A3B1-E136D7E47599}"/>
    <dgm:cxn modelId="{D138D338-D895-485B-B1FD-3B03FC25792C}" srcId="{1FDD0009-DA23-4B7E-AEB6-AD6A17D33D06}" destId="{EF2D0A82-8DDF-4E71-9908-13F3C5951AE7}" srcOrd="0" destOrd="0" parTransId="{B713FA34-962F-459B-A75F-ED93154180CE}" sibTransId="{3E1AF16C-06C3-47D2-8017-8AE86793A78A}"/>
    <dgm:cxn modelId="{54E74219-5787-488A-ABF1-D9A50E3F993F}" type="presOf" srcId="{D048D653-0A38-4161-BB79-C690212A881B}" destId="{F4D6FFA6-3A87-4000-84E4-F0F953D78D7D}" srcOrd="0" destOrd="0" presId="urn:microsoft.com/office/officeart/2005/8/layout/chevron2"/>
    <dgm:cxn modelId="{86956CB8-80D2-4894-B6EB-D31285BA0B8D}" type="presOf" srcId="{0D4D4394-037F-44CF-936E-FEDB965065DA}" destId="{8BAA133F-C86D-4DEF-8343-97092DFCA9BC}" srcOrd="0" destOrd="0" presId="urn:microsoft.com/office/officeart/2005/8/layout/chevron2"/>
    <dgm:cxn modelId="{EBE13862-431D-4FE4-8918-AFDC278274D7}" type="presOf" srcId="{FEF1C11E-FA76-4CF0-B381-D154C5570718}" destId="{8ED48796-F0FA-49B1-9C5B-FC5A346A3B1F}" srcOrd="0" destOrd="1" presId="urn:microsoft.com/office/officeart/2005/8/layout/chevron2"/>
    <dgm:cxn modelId="{9B51139F-C1C9-4E74-B3BF-486546808931}" type="presOf" srcId="{2532CFDB-9D06-49B0-863A-29C8E0B5A91C}" destId="{BD55ADD1-68F9-4840-8455-089BD9786F9C}" srcOrd="0" destOrd="0" presId="urn:microsoft.com/office/officeart/2005/8/layout/chevron2"/>
    <dgm:cxn modelId="{F5931AC1-F0CF-4FF9-8445-ECDC19308367}" type="presOf" srcId="{D0D2D3F5-3DEB-455B-9B2E-4D2058718565}" destId="{E19472A4-991B-41DC-ACD2-A4A71E4007D6}" srcOrd="0" destOrd="1" presId="urn:microsoft.com/office/officeart/2005/8/layout/chevron2"/>
    <dgm:cxn modelId="{B3C9ADF1-F67C-49CB-AC3F-96E83726BDC1}" srcId="{0D4D4394-037F-44CF-936E-FEDB965065DA}" destId="{13A3D8C6-8DF7-4832-921A-AE53CACFC7D3}" srcOrd="0" destOrd="0" parTransId="{B0F56241-91F6-4C68-87A0-AC1B40EB5D7F}" sibTransId="{7D45629B-D1D3-42CE-B942-265E0F333F33}"/>
    <dgm:cxn modelId="{046687FF-7BF4-4354-B51D-BD2BD64F4EBE}" type="presOf" srcId="{C18200DB-438D-408D-AA4E-94528B32AD6C}" destId="{A19D356D-A8D4-4702-A592-B77B26A77F1A}" srcOrd="0" destOrd="0" presId="urn:microsoft.com/office/officeart/2005/8/layout/chevron2"/>
    <dgm:cxn modelId="{E122DB05-A9AE-46D0-AC43-225664B4D537}" srcId="{D048D653-0A38-4161-BB79-C690212A881B}" destId="{1FDD0009-DA23-4B7E-AEB6-AD6A17D33D06}" srcOrd="4" destOrd="0" parTransId="{ED9F6D4A-C71D-4F0D-BF30-33BFA0254E1B}" sibTransId="{E3249459-FDA6-4DA8-BAF9-A0142D2BC82F}"/>
    <dgm:cxn modelId="{4A048588-20FC-4879-A58E-0DB89B29E6E8}" type="presParOf" srcId="{F4D6FFA6-3A87-4000-84E4-F0F953D78D7D}" destId="{9D331C96-DE70-4132-B3C8-66D307217A22}" srcOrd="0" destOrd="0" presId="urn:microsoft.com/office/officeart/2005/8/layout/chevron2"/>
    <dgm:cxn modelId="{D4E67D11-701A-4011-9516-323ADBE187E5}" type="presParOf" srcId="{9D331C96-DE70-4132-B3C8-66D307217A22}" destId="{B10710B4-B063-45C3-92B3-905A3B324564}" srcOrd="0" destOrd="0" presId="urn:microsoft.com/office/officeart/2005/8/layout/chevron2"/>
    <dgm:cxn modelId="{168DEAF5-8D39-432C-9BE8-74880C268CD7}" type="presParOf" srcId="{9D331C96-DE70-4132-B3C8-66D307217A22}" destId="{BD55ADD1-68F9-4840-8455-089BD9786F9C}" srcOrd="1" destOrd="0" presId="urn:microsoft.com/office/officeart/2005/8/layout/chevron2"/>
    <dgm:cxn modelId="{240AF5FC-CA8E-4492-B2EA-F7534F634D43}" type="presParOf" srcId="{F4D6FFA6-3A87-4000-84E4-F0F953D78D7D}" destId="{9D8966E1-3082-45B4-8629-72CDB679D212}" srcOrd="1" destOrd="0" presId="urn:microsoft.com/office/officeart/2005/8/layout/chevron2"/>
    <dgm:cxn modelId="{0F1AB993-E9EF-4268-8659-55E03A8B8849}" type="presParOf" srcId="{F4D6FFA6-3A87-4000-84E4-F0F953D78D7D}" destId="{5E98AD1F-2534-4103-9CEA-2500938D191F}" srcOrd="2" destOrd="0" presId="urn:microsoft.com/office/officeart/2005/8/layout/chevron2"/>
    <dgm:cxn modelId="{CFCA0F12-47AA-40D9-98F3-A64FB22A5A8E}" type="presParOf" srcId="{5E98AD1F-2534-4103-9CEA-2500938D191F}" destId="{7D724074-2A99-4F28-A715-31F0DE2E4849}" srcOrd="0" destOrd="0" presId="urn:microsoft.com/office/officeart/2005/8/layout/chevron2"/>
    <dgm:cxn modelId="{B8BC1667-F1C2-4DF8-9D22-B3C21D07FEA3}" type="presParOf" srcId="{5E98AD1F-2534-4103-9CEA-2500938D191F}" destId="{C5FB9EBA-CE37-4509-BB0F-6FE9E04C80FF}" srcOrd="1" destOrd="0" presId="urn:microsoft.com/office/officeart/2005/8/layout/chevron2"/>
    <dgm:cxn modelId="{4E9D253E-C6E2-4BBB-9235-3B5BB7DEFBE9}" type="presParOf" srcId="{F4D6FFA6-3A87-4000-84E4-F0F953D78D7D}" destId="{23D937BD-64B6-472A-A433-BF48B6B9789E}" srcOrd="3" destOrd="0" presId="urn:microsoft.com/office/officeart/2005/8/layout/chevron2"/>
    <dgm:cxn modelId="{EBD44B3B-FF15-4E95-AB1A-B351072F69E5}" type="presParOf" srcId="{F4D6FFA6-3A87-4000-84E4-F0F953D78D7D}" destId="{933D13F5-4155-43F1-BF16-57EDD15A5328}" srcOrd="4" destOrd="0" presId="urn:microsoft.com/office/officeart/2005/8/layout/chevron2"/>
    <dgm:cxn modelId="{2E280C8F-D35D-414A-9A02-FB8C4AC809F9}" type="presParOf" srcId="{933D13F5-4155-43F1-BF16-57EDD15A5328}" destId="{A19D356D-A8D4-4702-A592-B77B26A77F1A}" srcOrd="0" destOrd="0" presId="urn:microsoft.com/office/officeart/2005/8/layout/chevron2"/>
    <dgm:cxn modelId="{1E44EEE5-8078-44B8-8D75-62A1CE7B25B9}" type="presParOf" srcId="{933D13F5-4155-43F1-BF16-57EDD15A5328}" destId="{E19472A4-991B-41DC-ACD2-A4A71E4007D6}" srcOrd="1" destOrd="0" presId="urn:microsoft.com/office/officeart/2005/8/layout/chevron2"/>
    <dgm:cxn modelId="{635FF746-1CD2-4A9F-A84A-55429C85F74C}" type="presParOf" srcId="{F4D6FFA6-3A87-4000-84E4-F0F953D78D7D}" destId="{4EA2F770-41D4-41A0-8C77-6CAD9B553097}" srcOrd="5" destOrd="0" presId="urn:microsoft.com/office/officeart/2005/8/layout/chevron2"/>
    <dgm:cxn modelId="{6720F918-3BE3-44C0-8AA8-1BFE13D58E3D}" type="presParOf" srcId="{F4D6FFA6-3A87-4000-84E4-F0F953D78D7D}" destId="{6F3FFE61-FB38-436C-86BA-39BF0C976985}" srcOrd="6" destOrd="0" presId="urn:microsoft.com/office/officeart/2005/8/layout/chevron2"/>
    <dgm:cxn modelId="{AA06280D-8E15-4658-B1EA-C2F5110A8D6F}" type="presParOf" srcId="{6F3FFE61-FB38-436C-86BA-39BF0C976985}" destId="{8BAA133F-C86D-4DEF-8343-97092DFCA9BC}" srcOrd="0" destOrd="0" presId="urn:microsoft.com/office/officeart/2005/8/layout/chevron2"/>
    <dgm:cxn modelId="{937D3DFD-F0E5-4007-B48D-CE2AF019F8AC}" type="presParOf" srcId="{6F3FFE61-FB38-436C-86BA-39BF0C976985}" destId="{8ED48796-F0FA-49B1-9C5B-FC5A346A3B1F}" srcOrd="1" destOrd="0" presId="urn:microsoft.com/office/officeart/2005/8/layout/chevron2"/>
    <dgm:cxn modelId="{2B0DEAA5-3FC2-4495-A75A-6A83C3A2D2E8}" type="presParOf" srcId="{F4D6FFA6-3A87-4000-84E4-F0F953D78D7D}" destId="{3485297E-8DAD-4A7A-80DA-518774A04D15}" srcOrd="7" destOrd="0" presId="urn:microsoft.com/office/officeart/2005/8/layout/chevron2"/>
    <dgm:cxn modelId="{E004A892-49EF-46F7-99C0-4AB7656131F0}" type="presParOf" srcId="{F4D6FFA6-3A87-4000-84E4-F0F953D78D7D}" destId="{769E9AE5-B563-4651-A592-CE1B6D8E80D3}" srcOrd="8" destOrd="0" presId="urn:microsoft.com/office/officeart/2005/8/layout/chevron2"/>
    <dgm:cxn modelId="{AD40E7EE-ACF1-49D1-9BC3-8DED0BAD9EBC}" type="presParOf" srcId="{769E9AE5-B563-4651-A592-CE1B6D8E80D3}" destId="{01F58947-25CE-447E-8F89-F84A2CECA313}" srcOrd="0" destOrd="0" presId="urn:microsoft.com/office/officeart/2005/8/layout/chevron2"/>
    <dgm:cxn modelId="{A825884E-D8DE-4286-9254-842B06CE2676}" type="presParOf" srcId="{769E9AE5-B563-4651-A592-CE1B6D8E80D3}" destId="{45B7D974-A19C-4A3B-ABDC-B88F6656B8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710B4-B063-45C3-92B3-905A3B324564}">
      <dsp:nvSpPr>
        <dsp:cNvPr id="0" name=""/>
        <dsp:cNvSpPr/>
      </dsp:nvSpPr>
      <dsp:spPr>
        <a:xfrm rot="5400000">
          <a:off x="-151530" y="155358"/>
          <a:ext cx="1010202" cy="707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August 2020</a:t>
          </a:r>
          <a:endParaRPr lang="en-US" sz="1200" kern="1200" dirty="0"/>
        </a:p>
      </dsp:txBody>
      <dsp:txXfrm rot="-5400000">
        <a:off x="1" y="357399"/>
        <a:ext cx="707141" cy="303061"/>
      </dsp:txXfrm>
    </dsp:sp>
    <dsp:sp modelId="{BD55ADD1-68F9-4840-8455-089BD9786F9C}">
      <dsp:nvSpPr>
        <dsp:cNvPr id="0" name=""/>
        <dsp:cNvSpPr/>
      </dsp:nvSpPr>
      <dsp:spPr>
        <a:xfrm rot="5400000">
          <a:off x="4508591" y="-3797621"/>
          <a:ext cx="656976" cy="8259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i="1" kern="1200" dirty="0" smtClean="0"/>
            <a:t>Framework for Supporting People through Recovery and Rehabilitation during and after the </a:t>
          </a:r>
          <a:r>
            <a:rPr lang="en-GB" sz="2000" i="1" kern="1200" dirty="0" err="1" smtClean="0"/>
            <a:t>COVID</a:t>
          </a:r>
          <a:r>
            <a:rPr lang="en-GB" sz="2000" i="1" kern="1200" dirty="0" smtClean="0"/>
            <a:t>-19 Pandemic </a:t>
          </a:r>
          <a:endParaRPr lang="en-US" sz="2000" kern="1200" dirty="0"/>
        </a:p>
      </dsp:txBody>
      <dsp:txXfrm rot="-5400000">
        <a:off x="707142" y="35899"/>
        <a:ext cx="8227805" cy="592834"/>
      </dsp:txXfrm>
    </dsp:sp>
    <dsp:sp modelId="{7D724074-2A99-4F28-A715-31F0DE2E4849}">
      <dsp:nvSpPr>
        <dsp:cNvPr id="0" name=""/>
        <dsp:cNvSpPr/>
      </dsp:nvSpPr>
      <dsp:spPr>
        <a:xfrm rot="5400000">
          <a:off x="-151530" y="1047581"/>
          <a:ext cx="1010202" cy="707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December 2020</a:t>
          </a:r>
          <a:endParaRPr lang="en-US" sz="1200" kern="1200" dirty="0"/>
        </a:p>
      </dsp:txBody>
      <dsp:txXfrm rot="-5400000">
        <a:off x="1" y="1249622"/>
        <a:ext cx="707141" cy="303061"/>
      </dsp:txXfrm>
    </dsp:sp>
    <dsp:sp modelId="{C5FB9EBA-CE37-4509-BB0F-6FE9E04C80FF}">
      <dsp:nvSpPr>
        <dsp:cNvPr id="0" name=""/>
        <dsp:cNvSpPr/>
      </dsp:nvSpPr>
      <dsp:spPr>
        <a:xfrm rot="5400000">
          <a:off x="4508764" y="-2905571"/>
          <a:ext cx="656631" cy="8259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National Advisory Board Rehabilitation set up  </a:t>
          </a:r>
          <a:endParaRPr lang="en-US" sz="2000" kern="1200" dirty="0"/>
        </a:p>
      </dsp:txBody>
      <dsp:txXfrm rot="-5400000">
        <a:off x="707142" y="928105"/>
        <a:ext cx="8227822" cy="592523"/>
      </dsp:txXfrm>
    </dsp:sp>
    <dsp:sp modelId="{A19D356D-A8D4-4702-A592-B77B26A77F1A}">
      <dsp:nvSpPr>
        <dsp:cNvPr id="0" name=""/>
        <dsp:cNvSpPr/>
      </dsp:nvSpPr>
      <dsp:spPr>
        <a:xfrm rot="5400000">
          <a:off x="-151530" y="1939803"/>
          <a:ext cx="1010202" cy="707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Summer 2021</a:t>
          </a:r>
          <a:endParaRPr lang="en-US" sz="1200" kern="1200" dirty="0"/>
        </a:p>
      </dsp:txBody>
      <dsp:txXfrm rot="-5400000">
        <a:off x="1" y="2141844"/>
        <a:ext cx="707141" cy="303061"/>
      </dsp:txXfrm>
    </dsp:sp>
    <dsp:sp modelId="{E19472A4-991B-41DC-ACD2-A4A71E4007D6}">
      <dsp:nvSpPr>
        <dsp:cNvPr id="0" name=""/>
        <dsp:cNvSpPr/>
      </dsp:nvSpPr>
      <dsp:spPr>
        <a:xfrm rot="5400000">
          <a:off x="4508764" y="-2013349"/>
          <a:ext cx="656631" cy="8259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Rehabilitation Framework Self-Assessment Tool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First rehabilitation webinar for rehabilitation professionals</a:t>
          </a:r>
          <a:endParaRPr lang="en-US" sz="2000" kern="1200" dirty="0"/>
        </a:p>
      </dsp:txBody>
      <dsp:txXfrm rot="-5400000">
        <a:off x="707142" y="1820327"/>
        <a:ext cx="8227822" cy="592523"/>
      </dsp:txXfrm>
    </dsp:sp>
    <dsp:sp modelId="{8BAA133F-C86D-4DEF-8343-97092DFCA9BC}">
      <dsp:nvSpPr>
        <dsp:cNvPr id="0" name=""/>
        <dsp:cNvSpPr/>
      </dsp:nvSpPr>
      <dsp:spPr>
        <a:xfrm rot="5400000">
          <a:off x="-151530" y="2832026"/>
          <a:ext cx="1010202" cy="707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December 2021</a:t>
          </a:r>
          <a:endParaRPr lang="en-US" sz="1200" kern="1200" dirty="0"/>
        </a:p>
      </dsp:txBody>
      <dsp:txXfrm rot="-5400000">
        <a:off x="1" y="3034067"/>
        <a:ext cx="707141" cy="303061"/>
      </dsp:txXfrm>
    </dsp:sp>
    <dsp:sp modelId="{8ED48796-F0FA-49B1-9C5B-FC5A346A3B1F}">
      <dsp:nvSpPr>
        <dsp:cNvPr id="0" name=""/>
        <dsp:cNvSpPr/>
      </dsp:nvSpPr>
      <dsp:spPr>
        <a:xfrm rot="5400000">
          <a:off x="4508764" y="-1121126"/>
          <a:ext cx="656631" cy="8259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Self-Assessment Tool: Analysis of Survey Responses 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Report of third sector responses to self-assessment tool</a:t>
          </a:r>
          <a:endParaRPr lang="en-US" sz="2000" kern="1200" dirty="0"/>
        </a:p>
      </dsp:txBody>
      <dsp:txXfrm rot="-5400000">
        <a:off x="707142" y="2712550"/>
        <a:ext cx="8227822" cy="592523"/>
      </dsp:txXfrm>
    </dsp:sp>
    <dsp:sp modelId="{01F58947-25CE-447E-8F89-F84A2CECA313}">
      <dsp:nvSpPr>
        <dsp:cNvPr id="0" name=""/>
        <dsp:cNvSpPr/>
      </dsp:nvSpPr>
      <dsp:spPr>
        <a:xfrm rot="5400000">
          <a:off x="-151530" y="3724248"/>
          <a:ext cx="1010202" cy="707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Spring 2022</a:t>
          </a:r>
          <a:endParaRPr lang="en-US" sz="1200" kern="1200" dirty="0"/>
        </a:p>
      </dsp:txBody>
      <dsp:txXfrm rot="-5400000">
        <a:off x="1" y="3926289"/>
        <a:ext cx="707141" cy="303061"/>
      </dsp:txXfrm>
    </dsp:sp>
    <dsp:sp modelId="{45B7D974-A19C-4A3B-ABDC-B88F6656B80C}">
      <dsp:nvSpPr>
        <dsp:cNvPr id="0" name=""/>
        <dsp:cNvSpPr/>
      </dsp:nvSpPr>
      <dsp:spPr>
        <a:xfrm rot="5400000">
          <a:off x="4508764" y="-228904"/>
          <a:ext cx="656631" cy="8259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Consultation and engagement period </a:t>
          </a:r>
          <a:r>
            <a:rPr lang="en-GB" sz="2000" kern="1200" dirty="0" smtClean="0"/>
            <a:t>  </a:t>
          </a:r>
          <a:endParaRPr lang="en-US" sz="2000" kern="1200" dirty="0"/>
        </a:p>
      </dsp:txBody>
      <dsp:txXfrm rot="-5400000">
        <a:off x="707142" y="3604772"/>
        <a:ext cx="8227822" cy="592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EA4A-D81A-443B-B5D1-DBDC832BEFF9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8D62D-99BE-4AC3-A698-456050AAA6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9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D62D-99BE-4AC3-A698-456050AAA6F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D62D-99BE-4AC3-A698-456050AAA6F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8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D62D-99BE-4AC3-A698-456050AAA6F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5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D62D-99BE-4AC3-A698-456050AAA6F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44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Include reference to</a:t>
            </a:r>
            <a:r>
              <a:rPr lang="en-GB" smtClean="0"/>
              <a:t>: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Spotlight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which is at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2pm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Wednesday 22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June. Our session is titled: Cancer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Prehabilitation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 toolkit to Inspire Local Service Development.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D62D-99BE-4AC3-A698-456050AAA6F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1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3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62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4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s_ppt_normal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990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8333" y="2362655"/>
            <a:ext cx="854392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 descr="nhs_ppt_normal_v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8" t="58611" b="20695"/>
          <a:stretch/>
        </p:blipFill>
        <p:spPr>
          <a:xfrm>
            <a:off x="5537200" y="5276850"/>
            <a:ext cx="4184904" cy="141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5789897"/>
            <a:ext cx="1739902" cy="6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4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hs_ppt_normal2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99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7289800" y="5537200"/>
            <a:ext cx="2489200" cy="116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5785243"/>
            <a:ext cx="1819659" cy="6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3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4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8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1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94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6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55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EAE3-FD97-44DC-8D39-0996EB8D0EE8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89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62" y="3019632"/>
            <a:ext cx="8543925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Integrated, Innovative and Ambitious Rehabilitation in a Post-Covid Era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481" y="5579388"/>
            <a:ext cx="6726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Join the conversation online: #</a:t>
            </a:r>
            <a:r>
              <a:rPr lang="en-GB" sz="3200" dirty="0" err="1">
                <a:solidFill>
                  <a:schemeClr val="bg1"/>
                </a:solidFill>
              </a:rPr>
              <a:t>NHSScot22</a:t>
            </a:r>
            <a:r>
              <a:rPr lang="en-GB" sz="3200" dirty="0">
                <a:solidFill>
                  <a:schemeClr val="bg1"/>
                </a:solidFill>
              </a:rPr>
              <a:t> #</a:t>
            </a:r>
            <a:r>
              <a:rPr lang="en-GB" sz="3200" dirty="0" err="1">
                <a:solidFill>
                  <a:schemeClr val="bg1"/>
                </a:solidFill>
              </a:rPr>
              <a:t>goodrehab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0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30" y="290876"/>
            <a:ext cx="8543925" cy="1013823"/>
          </a:xfrm>
        </p:spPr>
        <p:txBody>
          <a:bodyPr>
            <a:normAutofit/>
          </a:bodyPr>
          <a:lstStyle/>
          <a:p>
            <a:r>
              <a:rPr lang="en-GB" dirty="0" smtClean="0"/>
              <a:t>Speakers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419498"/>
            <a:ext cx="8543925" cy="4351338"/>
          </a:xfrm>
        </p:spPr>
        <p:txBody>
          <a:bodyPr anchor="t" anchorCtr="1"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8" name="Picture 4" descr="https://nhsscotlandevents.com/sites/default/files/styles/200_square/public/2022%20-%20NHS%20Scotland%20Event%20-%20Parallel%20K%20-%20Carolyn%20McDonald.jpeg?itok=3YLDO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419498"/>
            <a:ext cx="1162669" cy="11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2307255" y="1416488"/>
            <a:ext cx="2168232" cy="1165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Carolyn McDonald,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Chief Allied Healthcare Professions Officer,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Scottish Government </a:t>
            </a:r>
            <a:endParaRPr lang="en-GB" sz="64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s://nhsscotlandevents.com/sites/default/files/styles/200_square/public/Lynn%20Bauermeister.jpeg?itok=oGr7V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8" y="2781277"/>
            <a:ext cx="1162669" cy="11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92" y="4195484"/>
            <a:ext cx="1323814" cy="1323814"/>
          </a:xfrm>
          <a:prstGeom prst="rect">
            <a:avLst/>
          </a:prstGeom>
        </p:spPr>
      </p:pic>
      <p:pic>
        <p:nvPicPr>
          <p:cNvPr id="10" name="Picture 4" descr="https://nhsscotlandevents.com/sites/default/files/styles/200_square/public/2021%20-%20NHS%20Scotland%20Event%20-%20Session%20B%20-%20Speaker%20Photo%20-%20Sara%20Redmonds.jpg?itok=stS5gMk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73" y="1408756"/>
            <a:ext cx="117341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6388809" y="2782547"/>
            <a:ext cx="2168232" cy="1162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Lynn Bauermeister, Head of Health and Wellbeing, High Life Highland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6388809" y="4152059"/>
            <a:ext cx="2168232" cy="1323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Lynn Morrison, </a:t>
            </a:r>
            <a:r>
              <a:rPr lang="en-GB" sz="6400" dirty="0" err="1" smtClean="0">
                <a:solidFill>
                  <a:schemeClr val="tx1"/>
                </a:solidFill>
              </a:rPr>
              <a:t>AHP</a:t>
            </a:r>
            <a:r>
              <a:rPr lang="en-GB" sz="6400" dirty="0" smtClean="0">
                <a:solidFill>
                  <a:schemeClr val="tx1"/>
                </a:solidFill>
              </a:rPr>
              <a:t> Lead, Aberdeen City Health and Social Care Partnership</a:t>
            </a:r>
            <a:endParaRPr lang="en-GB" sz="6400" dirty="0">
              <a:solidFill>
                <a:schemeClr val="tx1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388809" y="1408756"/>
            <a:ext cx="2168232" cy="1173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Sara Redmond, Chief Officer of Development, the Health and Social Care Alliance </a:t>
            </a: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s://nhsscotlandevents.com/sites/default/files/2022%20-%20NHS%20Scotland%20Event%20-%20Parallel%20K%20-%20Bette%20July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4099" r="3932" b="18187"/>
          <a:stretch/>
        </p:blipFill>
        <p:spPr bwMode="auto">
          <a:xfrm>
            <a:off x="836611" y="2761887"/>
            <a:ext cx="1182383" cy="12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2307255" y="2781277"/>
            <a:ext cx="2168232" cy="1165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Bette Locke,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Allied Healthcare Professions Advisor,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Scottish Government </a:t>
            </a:r>
            <a:endParaRPr lang="en-GB" sz="6400" dirty="0">
              <a:solidFill>
                <a:schemeClr val="tx1"/>
              </a:solidFill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2307255" y="4146065"/>
            <a:ext cx="2168232" cy="1369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Lois Lobban,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Senior Policy Manager,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Scottish Government </a:t>
            </a:r>
            <a:endParaRPr lang="en-GB" sz="6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61" y="4195484"/>
            <a:ext cx="1314538" cy="13345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106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99202"/>
            <a:ext cx="8543925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Introductions and welcome: Carolyn</a:t>
            </a:r>
            <a:r>
              <a:rPr lang="en-GB" sz="3200" dirty="0"/>
              <a:t> </a:t>
            </a:r>
            <a:r>
              <a:rPr lang="en-GB" sz="3200" dirty="0" smtClean="0"/>
              <a:t>McDonald</a:t>
            </a:r>
          </a:p>
          <a:p>
            <a:r>
              <a:rPr lang="en-GB" sz="3200" dirty="0" smtClean="0"/>
              <a:t>A ‘Once for Scotland’ Approach to Rehabilitation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 smtClean="0"/>
              <a:t> Bette Locke and Lois Lobban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 smtClean="0"/>
              <a:t> Lynn Bauermeister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 smtClean="0"/>
              <a:t> Lynn Morrison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 smtClean="0"/>
              <a:t> Sara Redmond</a:t>
            </a:r>
          </a:p>
          <a:p>
            <a:r>
              <a:rPr lang="en-GB" sz="3200" dirty="0" smtClean="0"/>
              <a:t>Breakout discussion: All</a:t>
            </a:r>
          </a:p>
          <a:p>
            <a:r>
              <a:rPr lang="en-GB" sz="3200" dirty="0" smtClean="0"/>
              <a:t>Take home messages: Carolyn McDonald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13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357097"/>
              </p:ext>
            </p:extLst>
          </p:nvPr>
        </p:nvGraphicFramePr>
        <p:xfrm>
          <a:off x="486698" y="1386348"/>
          <a:ext cx="8967018" cy="45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40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713469"/>
            <a:ext cx="8543925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</a:t>
            </a:r>
            <a:r>
              <a:rPr lang="en-GB" dirty="0"/>
              <a:t>‘Once for Scotland’ </a:t>
            </a:r>
            <a:r>
              <a:rPr lang="en-GB" dirty="0" smtClean="0"/>
              <a:t>Person-Centred </a:t>
            </a:r>
            <a:r>
              <a:rPr lang="en-GB" dirty="0"/>
              <a:t>A</a:t>
            </a:r>
            <a:r>
              <a:rPr lang="en-GB" dirty="0" smtClean="0"/>
              <a:t>pproach </a:t>
            </a:r>
            <a:r>
              <a:rPr lang="en-GB" dirty="0"/>
              <a:t>to </a:t>
            </a:r>
            <a:r>
              <a:rPr lang="en-GB" dirty="0" smtClean="0"/>
              <a:t>Rehabilitation in a Post-</a:t>
            </a:r>
            <a:r>
              <a:rPr lang="en-GB" dirty="0" err="1" smtClean="0"/>
              <a:t>COVID</a:t>
            </a:r>
            <a:r>
              <a:rPr lang="en-GB" dirty="0" smtClean="0"/>
              <a:t> </a:t>
            </a:r>
            <a:r>
              <a:rPr lang="en-GB" dirty="0"/>
              <a:t>E</a:t>
            </a:r>
            <a:r>
              <a:rPr lang="en-GB" dirty="0" smtClean="0"/>
              <a:t>ra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0996" y="1944966"/>
            <a:ext cx="4264008" cy="42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5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62" y="3019632"/>
            <a:ext cx="8543925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Integrated, Innovative and Ambitious Rehabilitation in a Post-Covid Era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481" y="5579388"/>
            <a:ext cx="6726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Join the conversation online: #</a:t>
            </a:r>
            <a:r>
              <a:rPr lang="en-GB" sz="3200" dirty="0" err="1">
                <a:solidFill>
                  <a:schemeClr val="bg1"/>
                </a:solidFill>
              </a:rPr>
              <a:t>NHSScot22</a:t>
            </a:r>
            <a:r>
              <a:rPr lang="en-GB" sz="3200" dirty="0">
                <a:solidFill>
                  <a:schemeClr val="bg1"/>
                </a:solidFill>
              </a:rPr>
              <a:t> #</a:t>
            </a:r>
            <a:r>
              <a:rPr lang="en-GB" sz="3200" dirty="0" err="1">
                <a:solidFill>
                  <a:schemeClr val="bg1"/>
                </a:solidFill>
              </a:rPr>
              <a:t>goodrehab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35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Breakout discussion</a:t>
            </a:r>
            <a:endParaRPr lang="en-GB" dirty="0"/>
          </a:p>
        </p:txBody>
      </p:sp>
      <p:pic>
        <p:nvPicPr>
          <p:cNvPr id="2050" name="Picture 2" descr="Discussion Views The Debate Group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027908"/>
            <a:ext cx="6273800" cy="57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2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Save the Date: 8</a:t>
            </a:r>
            <a:r>
              <a:rPr lang="en-GB" baseline="30000" dirty="0" smtClean="0"/>
              <a:t>th</a:t>
            </a:r>
            <a:r>
              <a:rPr lang="en-GB" dirty="0" smtClean="0"/>
              <a:t> September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2271715"/>
            <a:ext cx="2058121" cy="1903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2189018"/>
            <a:ext cx="556736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/>
              <a:t>A Once for Scotland Person-Centred Approach to Rehabilitation in a Post-</a:t>
            </a:r>
            <a:r>
              <a:rPr lang="en-GB" sz="2800" i="1" dirty="0" err="1"/>
              <a:t>COVID</a:t>
            </a:r>
            <a:r>
              <a:rPr lang="en-GB" sz="2800" i="1" dirty="0"/>
              <a:t> era: from ambition to action.</a:t>
            </a:r>
            <a:endParaRPr lang="en-GB" sz="2800" i="1" dirty="0" smtClean="0"/>
          </a:p>
          <a:p>
            <a:endParaRPr lang="en-GB" sz="2800" dirty="0" smtClean="0"/>
          </a:p>
          <a:p>
            <a:r>
              <a:rPr lang="en-GB" sz="2800" dirty="0" smtClean="0"/>
              <a:t>Join </a:t>
            </a:r>
            <a:r>
              <a:rPr lang="en-GB" sz="2800" dirty="0"/>
              <a:t>us to continue </a:t>
            </a:r>
            <a:r>
              <a:rPr lang="en-GB" sz="2800" dirty="0" smtClean="0"/>
              <a:t>the conversation. Follow @</a:t>
            </a:r>
            <a:r>
              <a:rPr lang="en-GB" sz="2800" dirty="0" err="1" smtClean="0"/>
              <a:t>NESnmahp</a:t>
            </a:r>
            <a:r>
              <a:rPr lang="en-GB" sz="2800" dirty="0" smtClean="0"/>
              <a:t> for further information.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7730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keaway | Jeremy Segrott | Flick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89" y="1283855"/>
            <a:ext cx="65238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4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A38276076</value>
    </field>
    <field name="Objective-Title">
      <value order="0">NHS Scotland Event draft slides</value>
    </field>
    <field name="Objective-Description">
      <value order="0"/>
    </field>
    <field name="Objective-CreationStamp">
      <value order="0">2022-05-26T15:26:46Z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2022-06-06T14:33:36Z</value>
    </field>
    <field name="Objective-Owner">
      <value order="0">Carmichael, Eilidh E (U451998)</value>
    </field>
    <field name="Objective-Path">
      <value order="0">Objective Global Folder:SG File Plan:Health, nutrition and care:Health:Diseases:Advice and policy: Diseases:Recovery and Rehabilitation Framework: coronavirus (COVID-19): Advice and Policy: 2020-2025</value>
    </field>
    <field name="Objective-Parent">
      <value order="0">Recovery and Rehabilitation Framework: coronavirus (COVID-19): Advice and Policy: 2020-2025</value>
    </field>
    <field name="Objective-State">
      <value order="0">Being Drafted</value>
    </field>
    <field name="Objective-VersionId">
      <value order="0">vA56842881</value>
    </field>
    <field name="Objective-Version">
      <value order="0">2.1</value>
    </field>
    <field name="Objective-VersionNumber">
      <value order="0">12</value>
    </field>
    <field name="Objective-VersionComment">
      <value order="0">EC edits</value>
    </field>
    <field name="Objective-FileNumber">
      <value order="0">POL/34588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305</Words>
  <Application>Microsoft Office PowerPoint</Application>
  <PresentationFormat>A4 Paper (210x297 mm)</PresentationFormat>
  <Paragraphs>54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Integrated, Innovative and Ambitious Rehabilitation in a Post-Covid Era</vt:lpstr>
      <vt:lpstr>Speakers</vt:lpstr>
      <vt:lpstr>Session overview</vt:lpstr>
      <vt:lpstr>Context </vt:lpstr>
      <vt:lpstr>A ‘Once for Scotland’ Person-Centred Approach to Rehabilitation in a Post-COVID Era </vt:lpstr>
      <vt:lpstr>Integrated, Innovative and Ambitious Rehabilitation in a Post-Covid Era</vt:lpstr>
      <vt:lpstr>Breakout discussion</vt:lpstr>
      <vt:lpstr>Save the Date: 8th September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Looked After and Accommodated Children's Psychology in Falkirk:   A service ahead of its time</dc:title>
  <dc:creator>Lucie MacKinlay</dc:creator>
  <cp:lastModifiedBy>Carmichael E (Eilidh)</cp:lastModifiedBy>
  <cp:revision>46</cp:revision>
  <dcterms:created xsi:type="dcterms:W3CDTF">2019-04-15T20:41:31Z</dcterms:created>
  <dcterms:modified xsi:type="dcterms:W3CDTF">2022-06-09T09:03:15Z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A38276076</vt:lpwstr>
  </property>
  <property fmtid="{D5CDD505-2E9C-101B-9397-08002B2CF9AE}" pid="4" name="Objective-Title">
    <vt:lpwstr>NHS Scotland Event draft slides</vt:lpwstr>
  </property>
  <property fmtid="{D5CDD505-2E9C-101B-9397-08002B2CF9AE}" pid="5" name="Objective-Description">
    <vt:lpwstr/>
  </property>
  <property fmtid="{D5CDD505-2E9C-101B-9397-08002B2CF9AE}" pid="6" name="Objective-CreationStamp">
    <vt:filetime>2022-05-26T15:26:46Z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2022-06-06T14:33:36Z</vt:filetime>
  </property>
  <property fmtid="{D5CDD505-2E9C-101B-9397-08002B2CF9AE}" pid="11" name="Objective-Owner">
    <vt:lpwstr>Carmichael, Eilidh E (U451998)</vt:lpwstr>
  </property>
  <property fmtid="{D5CDD505-2E9C-101B-9397-08002B2CF9AE}" pid="12" name="Objective-Path">
    <vt:lpwstr>Objective Global Folder:SG File Plan:Health, nutrition and care:Health:Diseases:Advice and policy: Diseases:Recovery and Rehabilitation Framework: coronavirus (COVID-19): Advice and Policy: 2020-2025</vt:lpwstr>
  </property>
  <property fmtid="{D5CDD505-2E9C-101B-9397-08002B2CF9AE}" pid="13" name="Objective-Parent">
    <vt:lpwstr>Recovery and Rehabilitation Framework: coronavirus (COVID-19): Advice and Policy: 2020-2025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vA56842881</vt:lpwstr>
  </property>
  <property fmtid="{D5CDD505-2E9C-101B-9397-08002B2CF9AE}" pid="16" name="Objective-Version">
    <vt:lpwstr>2.1</vt:lpwstr>
  </property>
  <property fmtid="{D5CDD505-2E9C-101B-9397-08002B2CF9AE}" pid="17" name="Objective-VersionNumber">
    <vt:r8>12</vt:r8>
  </property>
  <property fmtid="{D5CDD505-2E9C-101B-9397-08002B2CF9AE}" pid="18" name="Objective-VersionComment">
    <vt:lpwstr>EC edits</vt:lpwstr>
  </property>
  <property fmtid="{D5CDD505-2E9C-101B-9397-08002B2CF9AE}" pid="19" name="Objective-FileNumber">
    <vt:lpwstr>POL/34588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</Properties>
</file>