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8" r:id="rId2"/>
    <p:sldMasterId id="2147483721" r:id="rId3"/>
    <p:sldMasterId id="2147483759" r:id="rId4"/>
    <p:sldMasterId id="2147483786" r:id="rId5"/>
    <p:sldMasterId id="2147483817" r:id="rId6"/>
    <p:sldMasterId id="2147483838" r:id="rId7"/>
    <p:sldMasterId id="2147483850" r:id="rId8"/>
  </p:sldMasterIdLst>
  <p:notesMasterIdLst>
    <p:notesMasterId r:id="rId96"/>
  </p:notesMasterIdLst>
  <p:sldIdLst>
    <p:sldId id="258" r:id="rId9"/>
    <p:sldId id="415" r:id="rId10"/>
    <p:sldId id="300" r:id="rId11"/>
    <p:sldId id="344" r:id="rId12"/>
    <p:sldId id="303" r:id="rId13"/>
    <p:sldId id="299" r:id="rId14"/>
    <p:sldId id="345" r:id="rId15"/>
    <p:sldId id="297" r:id="rId16"/>
    <p:sldId id="340" r:id="rId17"/>
    <p:sldId id="342" r:id="rId18"/>
    <p:sldId id="312" r:id="rId19"/>
    <p:sldId id="324" r:id="rId20"/>
    <p:sldId id="322" r:id="rId21"/>
    <p:sldId id="323" r:id="rId22"/>
    <p:sldId id="335" r:id="rId23"/>
    <p:sldId id="256" r:id="rId24"/>
    <p:sldId id="350" r:id="rId25"/>
    <p:sldId id="257" r:id="rId26"/>
    <p:sldId id="355" r:id="rId27"/>
    <p:sldId id="356" r:id="rId28"/>
    <p:sldId id="357" r:id="rId29"/>
    <p:sldId id="358" r:id="rId30"/>
    <p:sldId id="359" r:id="rId31"/>
    <p:sldId id="360" r:id="rId32"/>
    <p:sldId id="361" r:id="rId33"/>
    <p:sldId id="362" r:id="rId34"/>
    <p:sldId id="363" r:id="rId35"/>
    <p:sldId id="364" r:id="rId36"/>
    <p:sldId id="367" r:id="rId37"/>
    <p:sldId id="368" r:id="rId38"/>
    <p:sldId id="390" r:id="rId39"/>
    <p:sldId id="400" r:id="rId40"/>
    <p:sldId id="379" r:id="rId41"/>
    <p:sldId id="387" r:id="rId42"/>
    <p:sldId id="380" r:id="rId43"/>
    <p:sldId id="401" r:id="rId44"/>
    <p:sldId id="395" r:id="rId45"/>
    <p:sldId id="378" r:id="rId46"/>
    <p:sldId id="396" r:id="rId47"/>
    <p:sldId id="402" r:id="rId48"/>
    <p:sldId id="403" r:id="rId49"/>
    <p:sldId id="309" r:id="rId50"/>
    <p:sldId id="304" r:id="rId51"/>
    <p:sldId id="374" r:id="rId52"/>
    <p:sldId id="404" r:id="rId53"/>
    <p:sldId id="405" r:id="rId54"/>
    <p:sldId id="406" r:id="rId55"/>
    <p:sldId id="393" r:id="rId56"/>
    <p:sldId id="407" r:id="rId57"/>
    <p:sldId id="408" r:id="rId58"/>
    <p:sldId id="409" r:id="rId59"/>
    <p:sldId id="410" r:id="rId60"/>
    <p:sldId id="398" r:id="rId61"/>
    <p:sldId id="411" r:id="rId62"/>
    <p:sldId id="392" r:id="rId63"/>
    <p:sldId id="412" r:id="rId64"/>
    <p:sldId id="413" r:id="rId65"/>
    <p:sldId id="414" r:id="rId66"/>
    <p:sldId id="399" r:id="rId67"/>
    <p:sldId id="370" r:id="rId68"/>
    <p:sldId id="397" r:id="rId69"/>
    <p:sldId id="365" r:id="rId70"/>
    <p:sldId id="366" r:id="rId71"/>
    <p:sldId id="259" r:id="rId72"/>
    <p:sldId id="260" r:id="rId73"/>
    <p:sldId id="261" r:id="rId74"/>
    <p:sldId id="262" r:id="rId75"/>
    <p:sldId id="263" r:id="rId76"/>
    <p:sldId id="264" r:id="rId77"/>
    <p:sldId id="265" r:id="rId78"/>
    <p:sldId id="266" r:id="rId79"/>
    <p:sldId id="267" r:id="rId80"/>
    <p:sldId id="268" r:id="rId81"/>
    <p:sldId id="269" r:id="rId82"/>
    <p:sldId id="270" r:id="rId83"/>
    <p:sldId id="271" r:id="rId84"/>
    <p:sldId id="272" r:id="rId85"/>
    <p:sldId id="273" r:id="rId86"/>
    <p:sldId id="274" r:id="rId87"/>
    <p:sldId id="275" r:id="rId88"/>
    <p:sldId id="276" r:id="rId89"/>
    <p:sldId id="277" r:id="rId90"/>
    <p:sldId id="278" r:id="rId91"/>
    <p:sldId id="279" r:id="rId92"/>
    <p:sldId id="280" r:id="rId93"/>
    <p:sldId id="281" r:id="rId94"/>
    <p:sldId id="282" r:id="rId9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ona Cochrane" initials="FC" lastIdx="11" clrIdx="0">
    <p:extLst>
      <p:ext uri="{19B8F6BF-5375-455C-9EA6-DF929625EA0E}">
        <p15:presenceInfo xmlns:p15="http://schemas.microsoft.com/office/powerpoint/2012/main" userId="S-1-5-21-1880496363-2298726136-2232489233-1165" providerId="AD"/>
      </p:ext>
    </p:extLst>
  </p:cmAuthor>
  <p:cmAuthor id="2" name="Eva Gnatiuk" initials="EG" lastIdx="1" clrIdx="1">
    <p:extLst>
      <p:ext uri="{19B8F6BF-5375-455C-9EA6-DF929625EA0E}">
        <p15:presenceInfo xmlns:p15="http://schemas.microsoft.com/office/powerpoint/2012/main" userId="S::eva.gnatiuk@nrs.org.uk::1295deb3-9718-4cd6-892f-4b78c8aec6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5"/>
    <a:srgbClr val="038CC6"/>
    <a:srgbClr val="E95E4D"/>
    <a:srgbClr val="5C676B"/>
    <a:srgbClr val="545550"/>
    <a:srgbClr val="1D7F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15"/>
    <p:restoredTop sz="71525" autoAdjust="0"/>
  </p:normalViewPr>
  <p:slideViewPr>
    <p:cSldViewPr snapToGrid="0" snapToObjects="1">
      <p:cViewPr varScale="1">
        <p:scale>
          <a:sx n="41" d="100"/>
          <a:sy n="41" d="100"/>
        </p:scale>
        <p:origin x="1400"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oleObject" Target="file:///\\SHIL100\Folder%20Redirection\fiona.cochrane\Desktop\Results%20for%20NIHR%20(Clinical%20Trials)%20300%2017.5.2021%20~%20Scotland%20including%20presentation%20ch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HIL100\Folder%20Redirection\fiona.cochrane\Desktop\Results%20for%20NIHR%20(Clinical%20Trials)%20300%2017.5.2021%20~%20Scotland%20including%20presentation%20ch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HIL100\Folder%20Redirection\fiona.cochrane\Desktop\Results%20for%20NIHR%20(Clinical%20Trials)%20300%2017.5.2021%20~%20Scotland%20including%20presentation%20char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Percents!$A$146:$A$150</c:f>
              <c:strCache>
                <c:ptCount val="5"/>
                <c:pt idx="0">
                  <c:v>Strongly agree</c:v>
                </c:pt>
                <c:pt idx="1">
                  <c:v>Tend to agree</c:v>
                </c:pt>
                <c:pt idx="2">
                  <c:v>Tend to disagree</c:v>
                </c:pt>
                <c:pt idx="3">
                  <c:v>Strongly disagree</c:v>
                </c:pt>
                <c:pt idx="4">
                  <c:v>Don't know</c:v>
                </c:pt>
              </c:strCache>
            </c:strRef>
          </c:cat>
          <c:val>
            <c:numRef>
              <c:f>Percents!$B$146:$B$150</c:f>
              <c:numCache>
                <c:formatCode>0%</c:formatCode>
                <c:ptCount val="5"/>
                <c:pt idx="0">
                  <c:v>0.33289999999999997</c:v>
                </c:pt>
                <c:pt idx="1">
                  <c:v>0.44529999999999997</c:v>
                </c:pt>
                <c:pt idx="2">
                  <c:v>6.9599999999999995E-2</c:v>
                </c:pt>
                <c:pt idx="3">
                  <c:v>1.4200000000000001E-2</c:v>
                </c:pt>
                <c:pt idx="4">
                  <c:v>0.13800000000000001</c:v>
                </c:pt>
              </c:numCache>
            </c:numRef>
          </c:val>
          <c:extLst>
            <c:ext xmlns:c16="http://schemas.microsoft.com/office/drawing/2014/chart" uri="{C3380CC4-5D6E-409C-BE32-E72D297353CC}">
              <c16:uniqueId val="{00000000-5C01-8742-B674-58C745BBA493}"/>
            </c:ext>
          </c:extLst>
        </c:ser>
        <c:dLbls>
          <c:showLegendKey val="0"/>
          <c:showVal val="0"/>
          <c:showCatName val="0"/>
          <c:showSerName val="0"/>
          <c:showPercent val="0"/>
          <c:showBubbleSize val="0"/>
        </c:dLbls>
        <c:gapWidth val="182"/>
        <c:axId val="325587824"/>
        <c:axId val="325588216"/>
      </c:barChart>
      <c:catAx>
        <c:axId val="325587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588216"/>
        <c:crosses val="autoZero"/>
        <c:auto val="1"/>
        <c:lblAlgn val="ctr"/>
        <c:lblOffset val="100"/>
        <c:noMultiLvlLbl val="0"/>
      </c:catAx>
      <c:valAx>
        <c:axId val="3255882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587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Percents!$A$31:$A$33</c:f>
              <c:strCache>
                <c:ptCount val="3"/>
                <c:pt idx="0">
                  <c:v>Yes, it has</c:v>
                </c:pt>
                <c:pt idx="1">
                  <c:v>No, it hasn't</c:v>
                </c:pt>
                <c:pt idx="2">
                  <c:v>Don't know</c:v>
                </c:pt>
              </c:strCache>
            </c:strRef>
          </c:cat>
          <c:val>
            <c:numRef>
              <c:f>Percents!$B$31:$B$33</c:f>
              <c:numCache>
                <c:formatCode>0%</c:formatCode>
                <c:ptCount val="3"/>
                <c:pt idx="0">
                  <c:v>6.5000000000000002E-2</c:v>
                </c:pt>
                <c:pt idx="1">
                  <c:v>0.28239999999999998</c:v>
                </c:pt>
                <c:pt idx="2">
                  <c:v>0.65259999999999996</c:v>
                </c:pt>
              </c:numCache>
            </c:numRef>
          </c:val>
          <c:extLst>
            <c:ext xmlns:c16="http://schemas.microsoft.com/office/drawing/2014/chart" uri="{C3380CC4-5D6E-409C-BE32-E72D297353CC}">
              <c16:uniqueId val="{00000000-D7C8-AB42-8500-807284CF16DB}"/>
            </c:ext>
          </c:extLst>
        </c:ser>
        <c:dLbls>
          <c:showLegendKey val="0"/>
          <c:showVal val="0"/>
          <c:showCatName val="0"/>
          <c:showSerName val="0"/>
          <c:showPercent val="0"/>
          <c:showBubbleSize val="0"/>
        </c:dLbls>
        <c:gapWidth val="182"/>
        <c:axId val="325582336"/>
        <c:axId val="325587040"/>
      </c:barChart>
      <c:catAx>
        <c:axId val="325582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587040"/>
        <c:crosses val="autoZero"/>
        <c:auto val="1"/>
        <c:lblAlgn val="ctr"/>
        <c:lblOffset val="100"/>
        <c:noMultiLvlLbl val="0"/>
      </c:catAx>
      <c:valAx>
        <c:axId val="3255870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582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Percents!$A$37:$A$39</c:f>
              <c:strCache>
                <c:ptCount val="3"/>
                <c:pt idx="0">
                  <c:v>Yes, it does</c:v>
                </c:pt>
                <c:pt idx="1">
                  <c:v>No, it doesn't</c:v>
                </c:pt>
                <c:pt idx="2">
                  <c:v>Don't know</c:v>
                </c:pt>
              </c:strCache>
            </c:strRef>
          </c:cat>
          <c:val>
            <c:numRef>
              <c:f>Percents!$B$37:$B$39</c:f>
              <c:numCache>
                <c:formatCode>0%</c:formatCode>
                <c:ptCount val="3"/>
                <c:pt idx="0">
                  <c:v>0.13189999999999999</c:v>
                </c:pt>
                <c:pt idx="1">
                  <c:v>0.14069999999999999</c:v>
                </c:pt>
                <c:pt idx="2">
                  <c:v>0.72740000000000005</c:v>
                </c:pt>
              </c:numCache>
            </c:numRef>
          </c:val>
          <c:extLst>
            <c:ext xmlns:c16="http://schemas.microsoft.com/office/drawing/2014/chart" uri="{C3380CC4-5D6E-409C-BE32-E72D297353CC}">
              <c16:uniqueId val="{00000000-7746-9248-BA33-CC3858DBFF09}"/>
            </c:ext>
          </c:extLst>
        </c:ser>
        <c:dLbls>
          <c:showLegendKey val="0"/>
          <c:showVal val="0"/>
          <c:showCatName val="0"/>
          <c:showSerName val="0"/>
          <c:showPercent val="0"/>
          <c:showBubbleSize val="0"/>
        </c:dLbls>
        <c:gapWidth val="182"/>
        <c:axId val="325586648"/>
        <c:axId val="325587432"/>
      </c:barChart>
      <c:catAx>
        <c:axId val="325586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587432"/>
        <c:crosses val="autoZero"/>
        <c:auto val="1"/>
        <c:lblAlgn val="ctr"/>
        <c:lblOffset val="100"/>
        <c:noMultiLvlLbl val="0"/>
      </c:catAx>
      <c:valAx>
        <c:axId val="3255874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586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E9AC5-6C11-4A9E-911E-FA4178FFD290}" type="datetimeFigureOut">
              <a:rPr lang="en-GB" smtClean="0"/>
              <a:t>06/07/2022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BED30-04BC-4C73-A930-F042473F9BB8}" type="slidenum">
              <a:rPr lang="en-GB" smtClean="0"/>
              <a:t>‹#›</a:t>
            </a:fld>
            <a:endParaRPr lang="en-GB"/>
          </a:p>
        </p:txBody>
      </p:sp>
    </p:spTree>
    <p:extLst>
      <p:ext uri="{BB962C8B-B14F-4D97-AF65-F5344CB8AC3E}">
        <p14:creationId xmlns:p14="http://schemas.microsoft.com/office/powerpoint/2010/main" val="2710549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9BED30-04BC-4C73-A930-F042473F9BB8}" type="slidenum">
              <a:rPr lang="en-GB" smtClean="0"/>
              <a:t>3</a:t>
            </a:fld>
            <a:endParaRPr lang="en-GB"/>
          </a:p>
        </p:txBody>
      </p:sp>
    </p:spTree>
    <p:extLst>
      <p:ext uri="{BB962C8B-B14F-4D97-AF65-F5344CB8AC3E}">
        <p14:creationId xmlns:p14="http://schemas.microsoft.com/office/powerpoint/2010/main" val="867325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significant support for research. </a:t>
            </a:r>
          </a:p>
          <a:p>
            <a:r>
              <a:rPr lang="en-GB" dirty="0"/>
              <a:t>When asked if it is important NHS offers participation in research as part of routine care the vast majority agree (78%) so you will see breakdown as: </a:t>
            </a:r>
          </a:p>
          <a:p>
            <a:r>
              <a:rPr lang="en-GB" dirty="0"/>
              <a:t>33% strongly agree</a:t>
            </a:r>
          </a:p>
          <a:p>
            <a:r>
              <a:rPr lang="en-GB" dirty="0"/>
              <a:t>45% tend to agree </a:t>
            </a:r>
          </a:p>
          <a:p>
            <a:r>
              <a:rPr lang="en-GB" dirty="0"/>
              <a:t>14% don’t know </a:t>
            </a:r>
          </a:p>
          <a:p>
            <a:r>
              <a:rPr lang="en-GB" dirty="0"/>
              <a:t>7% disagree</a:t>
            </a:r>
          </a:p>
          <a:p>
            <a:r>
              <a:rPr lang="en-GB" dirty="0"/>
              <a:t>Just 1% strongly disagree </a:t>
            </a:r>
          </a:p>
        </p:txBody>
      </p:sp>
      <p:sp>
        <p:nvSpPr>
          <p:cNvPr id="4" name="Slide Number Placeholder 3"/>
          <p:cNvSpPr>
            <a:spLocks noGrp="1"/>
          </p:cNvSpPr>
          <p:nvPr>
            <p:ph type="sldNum" sz="quarter" idx="5"/>
          </p:nvPr>
        </p:nvSpPr>
        <p:spPr/>
        <p:txBody>
          <a:bodyPr/>
          <a:lstStyle/>
          <a:p>
            <a:fld id="{649BED30-04BC-4C73-A930-F042473F9BB8}" type="slidenum">
              <a:rPr lang="en-GB" smtClean="0"/>
              <a:t>12</a:t>
            </a:fld>
            <a:endParaRPr lang="en-GB"/>
          </a:p>
        </p:txBody>
      </p:sp>
    </p:spTree>
    <p:extLst>
      <p:ext uri="{BB962C8B-B14F-4D97-AF65-F5344CB8AC3E}">
        <p14:creationId xmlns:p14="http://schemas.microsoft.com/office/powerpoint/2010/main" val="2711979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whilst the support for research is there, most people don’t know if there hospital offered opportunities to take part in COVID-19 research </a:t>
            </a:r>
          </a:p>
          <a:p>
            <a:r>
              <a:rPr lang="en-GB" dirty="0"/>
              <a:t>65% answered ‘don’t know’ </a:t>
            </a:r>
          </a:p>
          <a:p>
            <a:r>
              <a:rPr lang="en-GB" dirty="0"/>
              <a:t>28% answered ‘no’ </a:t>
            </a:r>
          </a:p>
          <a:p>
            <a:r>
              <a:rPr lang="en-GB" dirty="0"/>
              <a:t>Only 7% were aware </a:t>
            </a:r>
          </a:p>
          <a:p>
            <a:r>
              <a:rPr lang="en-GB" dirty="0"/>
              <a:t>The reality is almost every health board across Scotland was active in COVID-19 research </a:t>
            </a:r>
          </a:p>
        </p:txBody>
      </p:sp>
      <p:sp>
        <p:nvSpPr>
          <p:cNvPr id="4" name="Slide Number Placeholder 3"/>
          <p:cNvSpPr>
            <a:spLocks noGrp="1"/>
          </p:cNvSpPr>
          <p:nvPr>
            <p:ph type="sldNum" sz="quarter" idx="10"/>
          </p:nvPr>
        </p:nvSpPr>
        <p:spPr/>
        <p:txBody>
          <a:bodyPr/>
          <a:lstStyle/>
          <a:p>
            <a:fld id="{30E8011C-A9EC-403A-80B9-47FAF72CFFEB}"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418777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Asking the same question but for non-COVID-19 research, the responses were broadly similar </a:t>
            </a:r>
          </a:p>
          <a:p>
            <a:r>
              <a:rPr lang="en-GB" dirty="0"/>
              <a:t>73% don’t know if their local NHS hospital offers research opportunities </a:t>
            </a:r>
          </a:p>
          <a:p>
            <a:r>
              <a:rPr lang="en-GB" dirty="0"/>
              <a:t>14% said no it doesn’t </a:t>
            </a:r>
          </a:p>
          <a:p>
            <a:r>
              <a:rPr lang="en-GB" dirty="0"/>
              <a:t>Just 13% said yes it does </a:t>
            </a:r>
          </a:p>
        </p:txBody>
      </p:sp>
      <p:sp>
        <p:nvSpPr>
          <p:cNvPr id="4" name="Slide Number Placeholder 3"/>
          <p:cNvSpPr>
            <a:spLocks noGrp="1"/>
          </p:cNvSpPr>
          <p:nvPr>
            <p:ph type="sldNum" sz="quarter" idx="10"/>
          </p:nvPr>
        </p:nvSpPr>
        <p:spPr/>
        <p:txBody>
          <a:bodyPr/>
          <a:lstStyle/>
          <a:p>
            <a:fld id="{30E8011C-A9EC-403A-80B9-47FAF72CFFEB}"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786013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challenge that must be addressed and an important message from former Chief Scientist sets out the need to use the lessons of COVID-19, the importance of research in tackling the pandemic and build back a more resilient system….</a:t>
            </a:r>
          </a:p>
        </p:txBody>
      </p:sp>
      <p:sp>
        <p:nvSpPr>
          <p:cNvPr id="4" name="Slide Number Placeholder 3"/>
          <p:cNvSpPr>
            <a:spLocks noGrp="1"/>
          </p:cNvSpPr>
          <p:nvPr>
            <p:ph type="sldNum" sz="quarter" idx="5"/>
          </p:nvPr>
        </p:nvSpPr>
        <p:spPr/>
        <p:txBody>
          <a:bodyPr/>
          <a:lstStyle/>
          <a:p>
            <a:fld id="{649BED30-04BC-4C73-A930-F042473F9BB8}" type="slidenum">
              <a:rPr lang="en-GB" smtClean="0"/>
              <a:t>15</a:t>
            </a:fld>
            <a:endParaRPr lang="en-GB"/>
          </a:p>
        </p:txBody>
      </p:sp>
    </p:spTree>
    <p:extLst>
      <p:ext uri="{BB962C8B-B14F-4D97-AF65-F5344CB8AC3E}">
        <p14:creationId xmlns:p14="http://schemas.microsoft.com/office/powerpoint/2010/main" val="1129382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GB" sz="1200" dirty="0"/>
              <a:t>This work is being supported through an ambitious programme of work across the UK.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GB" sz="1200" dirty="0"/>
              <a:t>The Future of UK Clinical Research Deliver is a four nation programme, and the strategy first launched on </a:t>
            </a:r>
            <a:r>
              <a:rPr lang="en-GB" dirty="0"/>
              <a:t>23 March 2021 </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The aim is to </a:t>
            </a:r>
          </a:p>
          <a:p>
            <a:pPr marL="342900" lvl="0" indent="-342900" algn="l" rtl="0">
              <a:lnSpc>
                <a:spcPct val="100000"/>
              </a:lnSpc>
              <a:spcBef>
                <a:spcPts val="1000"/>
              </a:spcBef>
              <a:spcAft>
                <a:spcPts val="0"/>
              </a:spcAft>
              <a:buClr>
                <a:srgbClr val="000000"/>
              </a:buClr>
              <a:buSzPts val="1800"/>
              <a:buChar char="•"/>
            </a:pPr>
            <a:r>
              <a:rPr lang="en-GB" dirty="0">
                <a:solidFill>
                  <a:srgbClr val="000000"/>
                </a:solidFill>
              </a:rPr>
              <a:t>Ensure the restoration of clinical research activity that was underway pre-COVID </a:t>
            </a:r>
            <a:endParaRPr lang="en-GB" dirty="0"/>
          </a:p>
          <a:p>
            <a:pPr marL="342900" lvl="0" indent="-342900" algn="l" rtl="0">
              <a:lnSpc>
                <a:spcPct val="100000"/>
              </a:lnSpc>
              <a:spcBef>
                <a:spcPts val="1000"/>
              </a:spcBef>
              <a:spcAft>
                <a:spcPts val="0"/>
              </a:spcAft>
              <a:buClr>
                <a:srgbClr val="000000"/>
              </a:buClr>
              <a:buSzPts val="1800"/>
              <a:buChar char="•"/>
            </a:pPr>
            <a:r>
              <a:rPr lang="en-GB" dirty="0">
                <a:solidFill>
                  <a:srgbClr val="000000"/>
                </a:solidFill>
              </a:rPr>
              <a:t>Maximise opportunities to build back a better and more resilient clinical research system </a:t>
            </a:r>
            <a:endParaRPr lang="en-GB" dirty="0"/>
          </a:p>
          <a:p>
            <a:pPr marL="342900" lvl="0" indent="-342900" algn="l" rtl="0">
              <a:lnSpc>
                <a:spcPct val="100000"/>
              </a:lnSpc>
              <a:spcBef>
                <a:spcPts val="1000"/>
              </a:spcBef>
              <a:spcAft>
                <a:spcPts val="0"/>
              </a:spcAft>
              <a:buClr>
                <a:srgbClr val="000000"/>
              </a:buClr>
              <a:buSzPts val="1800"/>
              <a:buChar char="•"/>
            </a:pPr>
            <a:r>
              <a:rPr lang="en-GB" dirty="0">
                <a:solidFill>
                  <a:srgbClr val="000000"/>
                </a:solidFill>
              </a:rPr>
              <a:t>Make the UK the leading global hub for life sciences</a:t>
            </a:r>
          </a:p>
          <a:p>
            <a:pPr marL="0" lvl="0" indent="0" algn="l" rtl="0">
              <a:lnSpc>
                <a:spcPct val="100000"/>
              </a:lnSpc>
              <a:spcBef>
                <a:spcPts val="0"/>
              </a:spcBef>
              <a:spcAft>
                <a:spcPts val="0"/>
              </a:spcAft>
              <a:buSzPts val="1100"/>
              <a:buNone/>
            </a:pPr>
            <a:endParaRPr dirty="0"/>
          </a:p>
        </p:txBody>
      </p:sp>
      <p:sp>
        <p:nvSpPr>
          <p:cNvPr id="131" name="Google Shape;1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nSpc>
                <a:spcPct val="120000"/>
              </a:lnSpc>
              <a:spcBef>
                <a:spcPts val="800"/>
              </a:spcBef>
              <a:spcAft>
                <a:spcPts val="800"/>
              </a:spcAft>
            </a:pPr>
            <a:r>
              <a:rPr lang="en-GB" sz="1200" b="0" dirty="0">
                <a:solidFill>
                  <a:srgbClr val="004685"/>
                </a:solidFill>
              </a:rPr>
              <a:t>This is a large piece of work and Scotland has worked alongside the UK nations to develop the vision, with input from NHS, regulators, medical research charities and life sciences industry.</a:t>
            </a:r>
          </a:p>
        </p:txBody>
      </p:sp>
      <p:sp>
        <p:nvSpPr>
          <p:cNvPr id="111" name="Google Shape;11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As we said, this launched on 23 March 2021 with a vision to transform delivery of clinical research in UK </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An implementation plan followed in June 2021 setting out the first phase of activity, and we are now about to publish phase 2 of the implementation plan over the next week or two.  </a:t>
            </a:r>
            <a:endParaRPr dirty="0"/>
          </a:p>
        </p:txBody>
      </p:sp>
      <p:sp>
        <p:nvSpPr>
          <p:cNvPr id="141" name="Google Shape;1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It is essentially a phased programme of work, delivered collaboratively with input across the sector. </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The full vision and plans are available to read online or you can visit Stand 42 for fuller information. But in summary….</a:t>
            </a:r>
            <a:endParaRPr dirty="0"/>
          </a:p>
        </p:txBody>
      </p:sp>
      <p:sp>
        <p:nvSpPr>
          <p:cNvPr id="151" name="Google Shape;15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The vision has 5 overarching themes, which I’ll say a little more about</a:t>
            </a:r>
            <a:endParaRPr dirty="0"/>
          </a:p>
        </p:txBody>
      </p:sp>
      <p:sp>
        <p:nvSpPr>
          <p:cNvPr id="169" name="Google Shape;16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9BED30-04BC-4C73-A930-F042473F9BB8}" type="slidenum">
              <a:rPr lang="en-GB" smtClean="0"/>
              <a:t>4</a:t>
            </a:fld>
            <a:endParaRPr lang="en-GB"/>
          </a:p>
        </p:txBody>
      </p:sp>
    </p:spTree>
    <p:extLst>
      <p:ext uri="{BB962C8B-B14F-4D97-AF65-F5344CB8AC3E}">
        <p14:creationId xmlns:p14="http://schemas.microsoft.com/office/powerpoint/2010/main" val="982301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As per screen </a:t>
            </a:r>
            <a:endParaRPr dirty="0"/>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GB" dirty="0"/>
              <a:t>As per screen </a:t>
            </a:r>
          </a:p>
          <a:p>
            <a:pPr marL="0" lvl="0" indent="0" algn="l" rtl="0">
              <a:lnSpc>
                <a:spcPct val="100000"/>
              </a:lnSpc>
              <a:spcBef>
                <a:spcPts val="0"/>
              </a:spcBef>
              <a:spcAft>
                <a:spcPts val="0"/>
              </a:spcAft>
              <a:buSzPts val="1100"/>
              <a:buNone/>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GB" dirty="0"/>
              <a:t>As per screen </a:t>
            </a:r>
          </a:p>
          <a:p>
            <a:pPr marL="0" lvl="0" indent="0" algn="l" rtl="0">
              <a:lnSpc>
                <a:spcPct val="100000"/>
              </a:lnSpc>
              <a:spcBef>
                <a:spcPts val="0"/>
              </a:spcBef>
              <a:spcAft>
                <a:spcPts val="0"/>
              </a:spcAft>
              <a:buSzPts val="1100"/>
              <a:buNone/>
            </a:pPr>
            <a:endParaRPr dirty="0"/>
          </a:p>
        </p:txBody>
      </p:sp>
      <p:sp>
        <p:nvSpPr>
          <p:cNvPr id="207" name="Google Shape;2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GB" dirty="0"/>
              <a:t>As per screen </a:t>
            </a:r>
          </a:p>
          <a:p>
            <a:pPr marL="0" lvl="0" indent="0" algn="l" rtl="0">
              <a:lnSpc>
                <a:spcPct val="100000"/>
              </a:lnSpc>
              <a:spcBef>
                <a:spcPts val="0"/>
              </a:spcBef>
              <a:spcAft>
                <a:spcPts val="0"/>
              </a:spcAft>
              <a:buSzPts val="1100"/>
              <a:buNone/>
            </a:pPr>
            <a:endParaRPr dirty="0"/>
          </a:p>
        </p:txBody>
      </p:sp>
      <p:sp>
        <p:nvSpPr>
          <p:cNvPr id="223" name="Google Shape;2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GB" dirty="0"/>
              <a:t>As per screen </a:t>
            </a:r>
          </a:p>
          <a:p>
            <a:pPr marL="0" lvl="0" indent="0" algn="l" rtl="0">
              <a:lnSpc>
                <a:spcPct val="100000"/>
              </a:lnSpc>
              <a:spcBef>
                <a:spcPts val="0"/>
              </a:spcBef>
              <a:spcAft>
                <a:spcPts val="0"/>
              </a:spcAft>
              <a:buSzPts val="1100"/>
              <a:buNone/>
            </a:pPr>
            <a:endParaRPr dirty="0"/>
          </a:p>
        </p:txBody>
      </p:sp>
      <p:sp>
        <p:nvSpPr>
          <p:cNvPr id="238" name="Google Shape;23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The five themes, are supported by 7 more specific areas of action which are </a:t>
            </a:r>
          </a:p>
          <a:p>
            <a:pPr marL="0" lvl="0" indent="0" algn="l" rtl="0">
              <a:lnSpc>
                <a:spcPct val="100000"/>
              </a:lnSpc>
              <a:spcBef>
                <a:spcPts val="0"/>
              </a:spcBef>
              <a:spcAft>
                <a:spcPts val="0"/>
              </a:spcAft>
              <a:buSzPts val="1100"/>
              <a:buNone/>
            </a:pPr>
            <a:r>
              <a:rPr lang="en-GB" dirty="0"/>
              <a:t>Improving speed and efficiency of study set up </a:t>
            </a:r>
          </a:p>
          <a:p>
            <a:pPr marL="0" lvl="0" indent="0" algn="l" rtl="0">
              <a:lnSpc>
                <a:spcPct val="100000"/>
              </a:lnSpc>
              <a:spcBef>
                <a:spcPts val="0"/>
              </a:spcBef>
              <a:spcAft>
                <a:spcPts val="0"/>
              </a:spcAft>
              <a:buSzPts val="1100"/>
              <a:buNone/>
            </a:pPr>
            <a:r>
              <a:rPr lang="en-GB" dirty="0"/>
              <a:t>Building upon digital platforms to deliver clinical research </a:t>
            </a:r>
          </a:p>
          <a:p>
            <a:pPr marL="0" lvl="0" indent="0" algn="l" rtl="0">
              <a:lnSpc>
                <a:spcPct val="100000"/>
              </a:lnSpc>
              <a:spcBef>
                <a:spcPts val="0"/>
              </a:spcBef>
              <a:spcAft>
                <a:spcPts val="0"/>
              </a:spcAft>
              <a:buSzPts val="1100"/>
              <a:buNone/>
            </a:pPr>
            <a:r>
              <a:rPr lang="en-GB" dirty="0"/>
              <a:t>Increasing use of innovative research design</a:t>
            </a:r>
          </a:p>
          <a:p>
            <a:pPr marL="0" lvl="0" indent="0" algn="l" rtl="0">
              <a:lnSpc>
                <a:spcPct val="100000"/>
              </a:lnSpc>
              <a:spcBef>
                <a:spcPts val="0"/>
              </a:spcBef>
              <a:spcAft>
                <a:spcPts val="0"/>
              </a:spcAft>
              <a:buSzPts val="1100"/>
              <a:buNone/>
            </a:pPr>
            <a:r>
              <a:rPr lang="en-GB" dirty="0"/>
              <a:t>Improving visibility and making research delivery matter to the NHS</a:t>
            </a:r>
          </a:p>
          <a:p>
            <a:pPr marL="0" lvl="0" indent="0" algn="l" rtl="0">
              <a:lnSpc>
                <a:spcPct val="100000"/>
              </a:lnSpc>
              <a:spcBef>
                <a:spcPts val="0"/>
              </a:spcBef>
              <a:spcAft>
                <a:spcPts val="0"/>
              </a:spcAft>
              <a:buSzPts val="1100"/>
              <a:buNone/>
            </a:pPr>
            <a:r>
              <a:rPr lang="en-GB" dirty="0"/>
              <a:t>Making research more divers and more relevant to the whole UK </a:t>
            </a:r>
          </a:p>
          <a:p>
            <a:pPr marL="0" lvl="0" indent="0" algn="l" rtl="0">
              <a:lnSpc>
                <a:spcPct val="100000"/>
              </a:lnSpc>
              <a:spcBef>
                <a:spcPts val="0"/>
              </a:spcBef>
              <a:spcAft>
                <a:spcPts val="0"/>
              </a:spcAft>
              <a:buSzPts val="1100"/>
              <a:buNone/>
            </a:pPr>
            <a:r>
              <a:rPr lang="en-GB" dirty="0"/>
              <a:t>Strengthening public, patient and service user involvement in research </a:t>
            </a:r>
          </a:p>
          <a:p>
            <a:pPr marL="0" lvl="0" indent="0" algn="l" rtl="0">
              <a:lnSpc>
                <a:spcPct val="100000"/>
              </a:lnSpc>
              <a:spcBef>
                <a:spcPts val="0"/>
              </a:spcBef>
              <a:spcAft>
                <a:spcPts val="0"/>
              </a:spcAft>
              <a:buSzPts val="1100"/>
              <a:buNone/>
            </a:pPr>
            <a:r>
              <a:rPr lang="en-GB" dirty="0"/>
              <a:t>Aligning our research programmes and processes with the needs of the UK health and care systems </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endParaRPr dirty="0"/>
          </a:p>
        </p:txBody>
      </p:sp>
      <p:sp>
        <p:nvSpPr>
          <p:cNvPr id="253" name="Google Shape;25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can see there is a lot going on and additional presentations will show some specific examples of research currently taking place in Scotland.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202A30"/>
                </a:solidFill>
                <a:effectLst/>
                <a:latin typeface="Calibri" panose="020F0502020204030204" pitchFamily="34" charset="0"/>
                <a:ea typeface="Calibri" panose="020F0502020204030204" pitchFamily="34" charset="0"/>
                <a:cs typeface="Calibri" panose="020F0502020204030204" pitchFamily="34" charset="0"/>
              </a:rPr>
              <a:t>Research does have the power to change and save lives, improve outcomes for patients and drive a modern, innovative NHS.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202A3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202A30"/>
                </a:solidFill>
                <a:effectLst/>
                <a:latin typeface="Calibri" panose="020F0502020204030204" pitchFamily="34" charset="0"/>
                <a:ea typeface="Calibri" panose="020F0502020204030204" pitchFamily="34" charset="0"/>
                <a:cs typeface="Calibri" panose="020F0502020204030204" pitchFamily="34" charset="0"/>
              </a:rPr>
              <a:t>The CMO Annual Report launched today provides a chapter on research and I’d encourage you to visit the stand, visit our website and get in touch for more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202A30"/>
              </a:solidFill>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49BED30-04BC-4C73-A930-F042473F9BB8}" type="slidenum">
              <a:rPr lang="en-GB" smtClean="0"/>
              <a:t>28</a:t>
            </a:fld>
            <a:endParaRPr lang="en-GB"/>
          </a:p>
        </p:txBody>
      </p:sp>
    </p:spTree>
    <p:extLst>
      <p:ext uri="{BB962C8B-B14F-4D97-AF65-F5344CB8AC3E}">
        <p14:creationId xmlns:p14="http://schemas.microsoft.com/office/powerpoint/2010/main" val="3496344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vetica Light" panose="020B0403020202020204" pitchFamily="34" charset="0"/>
              </a:rPr>
              <a:t>Your blood NFL is elevated. </a:t>
            </a:r>
          </a:p>
          <a:p>
            <a:endParaRPr lang="en-US" dirty="0">
              <a:latin typeface="Helvetica Light" panose="020B0403020202020204" pitchFamily="34" charset="0"/>
            </a:endParaRPr>
          </a:p>
          <a:p>
            <a:r>
              <a:rPr lang="en-US" dirty="0">
                <a:latin typeface="Helvetica Light" panose="020B0403020202020204" pitchFamily="34" charset="0"/>
              </a:rPr>
              <a:t>This means you are at double the risk of relapse in the next year compared to a normal NFL</a:t>
            </a:r>
          </a:p>
          <a:p>
            <a:endParaRPr lang="en-US" dirty="0">
              <a:latin typeface="Helvetica Light" panose="020B0403020202020204" pitchFamily="34" charset="0"/>
            </a:endParaRPr>
          </a:p>
          <a:p>
            <a:r>
              <a:rPr lang="en-US" dirty="0">
                <a:latin typeface="Helvetica Light" panose="020B0403020202020204" pitchFamily="34" charset="0"/>
              </a:rPr>
              <a:t>People with elevated NFL have double the risk of brain atrophy</a:t>
            </a:r>
          </a:p>
          <a:p>
            <a:endParaRPr lang="en-US" dirty="0">
              <a:latin typeface="Helvetica Light" panose="020B0403020202020204" pitchFamily="34" charset="0"/>
            </a:endParaRPr>
          </a:p>
          <a:p>
            <a:r>
              <a:rPr lang="en-US" dirty="0">
                <a:latin typeface="Helvetica Light" panose="020B0403020202020204" pitchFamily="34" charset="0"/>
              </a:rPr>
              <a:t>Higher efficacy treatments will reduce this risk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B076-D83A-3649-A7B9-31BB639E57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023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B279B-77FE-4520-BAAE-377B2D1BADC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765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go into some of the detail of how research is supported and delivered in Scotland. It is important to highlight some of the attributes that make Scotland quite unique when it comes to clinical research. </a:t>
            </a:r>
          </a:p>
          <a:p>
            <a:endParaRPr lang="en-GB" dirty="0"/>
          </a:p>
          <a:p>
            <a:pPr marL="171450" indent="-171450">
              <a:buFont typeface="Arial" panose="020B0604020202020204" pitchFamily="34" charset="0"/>
              <a:buChar char="•"/>
            </a:pPr>
            <a:r>
              <a:rPr lang="en-GB" dirty="0"/>
              <a:t>Our single unified health services is a significant benefit in terms of national approach and collaboration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have a stable population, low rates of migration and </a:t>
            </a:r>
            <a:r>
              <a:rPr lang="en-GB" b="0" i="0" dirty="0">
                <a:solidFill>
                  <a:srgbClr val="666666"/>
                </a:solidFill>
                <a:effectLst/>
                <a:latin typeface="Arial" panose="020B0604020202020204" pitchFamily="34" charset="0"/>
              </a:rPr>
              <a:t>an urban, rural and ethnically diverse population mix which is important for research </a:t>
            </a:r>
          </a:p>
          <a:p>
            <a:pPr marL="171450" indent="-171450">
              <a:buFont typeface="Arial" panose="020B0604020202020204" pitchFamily="34" charset="0"/>
              <a:buChar char="•"/>
            </a:pPr>
            <a:r>
              <a:rPr lang="en-GB" dirty="0"/>
              <a:t>and whilst </a:t>
            </a:r>
            <a:r>
              <a:rPr lang="en-GB" sz="1800" dirty="0">
                <a:effectLst/>
                <a:latin typeface="Calibri" panose="020F0502020204030204" pitchFamily="34" charset="0"/>
                <a:ea typeface="Calibri" panose="020F0502020204030204" pitchFamily="34" charset="0"/>
                <a:cs typeface="Times New Roman" panose="02020603050405020304" pitchFamily="18" charset="0"/>
              </a:rPr>
              <a:t>we are unfortunate to have high levels of complex disease in Scotland, it also presents an opportunity to find treatments that can transform the lives of patients, not only in Scotland but also around the world</a:t>
            </a:r>
          </a:p>
          <a:p>
            <a:pPr marL="171450" indent="-171450">
              <a:buFont typeface="Arial" panose="020B0604020202020204" pitchFamily="34" charset="0"/>
              <a:buChar char="•"/>
            </a:pPr>
            <a:r>
              <a:rPr lang="en-GB" sz="1800" dirty="0">
                <a:effectLst/>
                <a:latin typeface="Calibri" panose="020F0502020204030204" pitchFamily="34" charset="0"/>
                <a:cs typeface="Times New Roman" panose="02020603050405020304" pitchFamily="18" charset="0"/>
              </a:rPr>
              <a:t>We have a nationwide research infrastructure that includes Clinical Research Facilities around the country, Topic networks and specialty groups (of which there are 28 covering everything from cancer, diabetes, dementia and mental health through to hepatology, gastrointestinal and reproductive health). We have strong links across universities and industry often referred to as ‘the triple helix’ </a:t>
            </a:r>
          </a:p>
          <a:p>
            <a:pPr marL="171450" indent="-171450">
              <a:buFont typeface="Arial" panose="020B0604020202020204" pitchFamily="34" charset="0"/>
              <a:buChar char="•"/>
            </a:pPr>
            <a:r>
              <a:rPr lang="en-GB" sz="1800" dirty="0">
                <a:effectLst/>
                <a:latin typeface="Calibri" panose="020F0502020204030204" pitchFamily="34" charset="0"/>
                <a:cs typeface="Times New Roman" panose="02020603050405020304" pitchFamily="18" charset="0"/>
              </a:rPr>
              <a:t>We are home to world leading expertise in our NHS and universities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cs typeface="Times New Roman" panose="02020603050405020304" pitchFamily="18" charset="0"/>
              </a:rPr>
              <a:t>We have strong health data and informatics thanks to the CHI number which</a:t>
            </a:r>
            <a:r>
              <a:rPr lang="en-GB" sz="2800" b="0" i="0" dirty="0">
                <a:solidFill>
                  <a:srgbClr val="666666"/>
                </a:solidFill>
                <a:effectLst/>
                <a:latin typeface="Arial" panose="020B0604020202020204" pitchFamily="34" charset="0"/>
              </a:rPr>
              <a:t> is included in records each time a person interacts with the NHS. It records entire medical histories from birth (conception) to death, which links with GP data, hospital records, drug prescriptions, morbidity and mortality. In terms of research this is well protected with NHS Data Safe Havens providing a s</a:t>
            </a:r>
            <a:r>
              <a:rPr lang="en-GB" sz="2800" dirty="0"/>
              <a:t>ecure platform for use of NHS electronic data including data linkage, feasibility assessments and real world evidence.</a:t>
            </a:r>
            <a:endParaRPr lang="en-GB"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49BED30-04BC-4C73-A930-F042473F9BB8}" type="slidenum">
              <a:rPr lang="en-GB" smtClean="0"/>
              <a:t>5</a:t>
            </a:fld>
            <a:endParaRPr lang="en-GB"/>
          </a:p>
        </p:txBody>
      </p:sp>
    </p:spTree>
    <p:extLst>
      <p:ext uri="{BB962C8B-B14F-4D97-AF65-F5344CB8AC3E}">
        <p14:creationId xmlns:p14="http://schemas.microsoft.com/office/powerpoint/2010/main" val="3515929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we know the benefits Scotland offers for research, in terms of delivery NHS Research Scotland was set up as a partnership between Scottish NHS Boards and the Chief Scientist of Scottish Government. </a:t>
            </a:r>
          </a:p>
          <a:p>
            <a:endParaRPr lang="en-GB" dirty="0"/>
          </a:p>
          <a:p>
            <a:r>
              <a:rPr lang="en-GB" sz="1200" dirty="0">
                <a:solidFill>
                  <a:srgbClr val="004685"/>
                </a:solidFill>
              </a:rPr>
              <a:t>It supports the </a:t>
            </a:r>
            <a:r>
              <a:rPr lang="en-GB" sz="1200" b="1" dirty="0">
                <a:solidFill>
                  <a:srgbClr val="004685"/>
                </a:solidFill>
              </a:rPr>
              <a:t>placement, setup and delivery </a:t>
            </a:r>
            <a:r>
              <a:rPr lang="en-GB" sz="1200" dirty="0">
                <a:solidFill>
                  <a:srgbClr val="004685"/>
                </a:solidFill>
              </a:rPr>
              <a:t>of clinical research studies, and innovative research collaborations, from </a:t>
            </a:r>
            <a:r>
              <a:rPr lang="en-GB" sz="1200" b="1" dirty="0">
                <a:solidFill>
                  <a:srgbClr val="004685"/>
                </a:solidFill>
              </a:rPr>
              <a:t>all sectors and therapy areas, </a:t>
            </a:r>
            <a:r>
              <a:rPr lang="en-GB" sz="1200" b="0" dirty="0">
                <a:solidFill>
                  <a:srgbClr val="004685"/>
                </a:solidFill>
              </a:rPr>
              <a:t>and works to ensure </a:t>
            </a:r>
            <a:r>
              <a:rPr lang="en-GB" sz="1200" dirty="0">
                <a:solidFill>
                  <a:srgbClr val="004685"/>
                </a:solidFill>
              </a:rPr>
              <a:t>NHS Scotland provides the best environment to support </a:t>
            </a:r>
            <a:r>
              <a:rPr lang="en-GB" sz="1200" b="1" dirty="0">
                <a:solidFill>
                  <a:srgbClr val="004685"/>
                </a:solidFill>
              </a:rPr>
              <a:t>research, and contributes towards a thriving life sciences sector.</a:t>
            </a:r>
          </a:p>
          <a:p>
            <a:endParaRPr lang="en-GB" dirty="0"/>
          </a:p>
        </p:txBody>
      </p:sp>
      <p:sp>
        <p:nvSpPr>
          <p:cNvPr id="4" name="Slide Number Placeholder 3"/>
          <p:cNvSpPr>
            <a:spLocks noGrp="1"/>
          </p:cNvSpPr>
          <p:nvPr>
            <p:ph type="sldNum" sz="quarter" idx="10"/>
          </p:nvPr>
        </p:nvSpPr>
        <p:spPr/>
        <p:txBody>
          <a:bodyPr/>
          <a:lstStyle/>
          <a:p>
            <a:fld id="{649BED30-04BC-4C73-A930-F042473F9BB8}" type="slidenum">
              <a:rPr lang="en-GB" smtClean="0"/>
              <a:t>6</a:t>
            </a:fld>
            <a:endParaRPr lang="en-GB"/>
          </a:p>
        </p:txBody>
      </p:sp>
    </p:spTree>
    <p:extLst>
      <p:ext uri="{BB962C8B-B14F-4D97-AF65-F5344CB8AC3E}">
        <p14:creationId xmlns:p14="http://schemas.microsoft.com/office/powerpoint/2010/main" val="1983774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last year this has involved 1400 studies being delivered across Scotland </a:t>
            </a:r>
          </a:p>
          <a:p>
            <a:r>
              <a:rPr lang="en-GB" dirty="0"/>
              <a:t>Over 43,000 in Scotland took part in these trials </a:t>
            </a:r>
          </a:p>
          <a:p>
            <a:r>
              <a:rPr lang="en-GB" dirty="0"/>
              <a:t>And a recent survey showed that 78% say it is important the NHS offers participation in health research – which we will touch on a little more later, and more detail on this survey is at poster RC21 for those interested in learning more. </a:t>
            </a:r>
          </a:p>
          <a:p>
            <a:endParaRPr lang="en-GB" dirty="0"/>
          </a:p>
          <a:p>
            <a:endParaRPr lang="en-GB" dirty="0"/>
          </a:p>
        </p:txBody>
      </p:sp>
      <p:sp>
        <p:nvSpPr>
          <p:cNvPr id="4" name="Slide Number Placeholder 3"/>
          <p:cNvSpPr>
            <a:spLocks noGrp="1"/>
          </p:cNvSpPr>
          <p:nvPr>
            <p:ph type="sldNum" sz="quarter" idx="10"/>
          </p:nvPr>
        </p:nvSpPr>
        <p:spPr/>
        <p:txBody>
          <a:bodyPr/>
          <a:lstStyle/>
          <a:p>
            <a:fld id="{649BED30-04BC-4C73-A930-F042473F9BB8}" type="slidenum">
              <a:rPr lang="en-GB" smtClean="0"/>
              <a:t>7</a:t>
            </a:fld>
            <a:endParaRPr lang="en-GB"/>
          </a:p>
        </p:txBody>
      </p:sp>
    </p:spTree>
    <p:extLst>
      <p:ext uri="{BB962C8B-B14F-4D97-AF65-F5344CB8AC3E}">
        <p14:creationId xmlns:p14="http://schemas.microsoft.com/office/powerpoint/2010/main" val="754022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Important work is ongoing to restore the portfolio of research across Scotland that was impacted by COVID-19 and to ensure Scotland can attract and deliver more research studies for the benefit of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it is important to highlight just how important Scotland’s contribution to COVID-19 research has been.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Over 120 studies have been delivered across Scotland since the start of the pandemic ranging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Surveillance – how the disease transmits across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Understanding – how and why it acts in particular ways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Treating – identifying and testing therapeutics to treat people with COVID-19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Preventing – vaccines to prevent the virus spreading further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Long term impacts – the wider impact on health, social care and society including mental health, long COVID and many more </a:t>
            </a:r>
          </a:p>
          <a:p>
            <a:endParaRPr lang="en-GB" dirty="0"/>
          </a:p>
        </p:txBody>
      </p:sp>
      <p:sp>
        <p:nvSpPr>
          <p:cNvPr id="4" name="Slide Number Placeholder 3"/>
          <p:cNvSpPr>
            <a:spLocks noGrp="1"/>
          </p:cNvSpPr>
          <p:nvPr>
            <p:ph type="sldNum" sz="quarter" idx="10"/>
          </p:nvPr>
        </p:nvSpPr>
        <p:spPr/>
        <p:txBody>
          <a:bodyPr/>
          <a:lstStyle/>
          <a:p>
            <a:fld id="{649BED30-04BC-4C73-A930-F042473F9BB8}" type="slidenum">
              <a:rPr lang="en-GB" smtClean="0"/>
              <a:t>8</a:t>
            </a:fld>
            <a:endParaRPr lang="en-GB"/>
          </a:p>
        </p:txBody>
      </p:sp>
    </p:spTree>
    <p:extLst>
      <p:ext uri="{BB962C8B-B14F-4D97-AF65-F5344CB8AC3E}">
        <p14:creationId xmlns:p14="http://schemas.microsoft.com/office/powerpoint/2010/main" val="2957577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To give some specific examples,</a:t>
            </a:r>
          </a:p>
          <a:p>
            <a:endParaRPr lang="en-GB" b="1" dirty="0"/>
          </a:p>
          <a:p>
            <a:r>
              <a:rPr lang="en-GB" b="1" dirty="0"/>
              <a:t>RECOVERY </a:t>
            </a:r>
            <a:r>
              <a:rPr lang="en-GB" dirty="0"/>
              <a:t>was the world’s largest randomised controlled trial for COVID-19 and open in most Scottish health boards. It identified the first proven treatments for the virus. This included findings that  </a:t>
            </a:r>
          </a:p>
          <a:p>
            <a:pPr marL="514337" lvl="1" indent="-171446" defTabSz="685783">
              <a:spcBef>
                <a:spcPts val="150"/>
              </a:spcBef>
              <a:spcAft>
                <a:spcPts val="150"/>
              </a:spcAft>
              <a:buFont typeface="Arial" panose="020B0604020202020204" pitchFamily="34" charset="0"/>
              <a:buChar char="•"/>
            </a:pPr>
            <a:r>
              <a:rPr lang="en-GB" sz="1200" dirty="0">
                <a:solidFill>
                  <a:srgbClr val="004685"/>
                </a:solidFill>
              </a:rPr>
              <a:t>steroid </a:t>
            </a:r>
            <a:r>
              <a:rPr lang="en-GB" sz="1200" b="1" i="1" dirty="0">
                <a:solidFill>
                  <a:srgbClr val="00A3E9"/>
                </a:solidFill>
              </a:rPr>
              <a:t>dexamethasone</a:t>
            </a:r>
            <a:r>
              <a:rPr lang="en-GB" sz="1200" b="1" i="1" dirty="0">
                <a:solidFill>
                  <a:srgbClr val="004685"/>
                </a:solidFill>
              </a:rPr>
              <a:t> </a:t>
            </a:r>
            <a:r>
              <a:rPr lang="en-GB" sz="1200" dirty="0">
                <a:solidFill>
                  <a:srgbClr val="004685"/>
                </a:solidFill>
              </a:rPr>
              <a:t>can cut deaths by up to a third in patients on ventilators </a:t>
            </a:r>
          </a:p>
          <a:p>
            <a:pPr marL="514337" lvl="1" indent="-171446" defTabSz="685783">
              <a:spcBef>
                <a:spcPts val="150"/>
              </a:spcBef>
              <a:spcAft>
                <a:spcPts val="150"/>
              </a:spcAft>
              <a:buFont typeface="Arial" panose="020B0604020202020204" pitchFamily="34" charset="0"/>
              <a:buChar char="•"/>
            </a:pPr>
            <a:r>
              <a:rPr lang="en-GB" sz="1200" b="1" i="1" dirty="0">
                <a:solidFill>
                  <a:srgbClr val="00A3E9"/>
                </a:solidFill>
              </a:rPr>
              <a:t>tocilizumab</a:t>
            </a:r>
            <a:r>
              <a:rPr lang="en-GB" sz="1200" dirty="0">
                <a:solidFill>
                  <a:srgbClr val="004685"/>
                </a:solidFill>
              </a:rPr>
              <a:t> reduces the need for a mechanical ventilator and shortens the time COVID-19 patients spend in hospital </a:t>
            </a:r>
          </a:p>
          <a:p>
            <a:pPr marL="0" lvl="0" indent="-114309" defTabSz="685783">
              <a:spcBef>
                <a:spcPts val="150"/>
              </a:spcBef>
              <a:spcAft>
                <a:spcPts val="150"/>
              </a:spcAft>
              <a:buFont typeface="Arial" panose="020B0604020202020204" pitchFamily="34" charset="0"/>
              <a:buNone/>
            </a:pPr>
            <a:r>
              <a:rPr lang="en-GB" sz="1200" dirty="0">
                <a:solidFill>
                  <a:srgbClr val="004685"/>
                </a:solidFill>
              </a:rPr>
              <a:t>Importantly it also provided vital evidence about which treatments don’t work, so we now know: </a:t>
            </a:r>
          </a:p>
          <a:p>
            <a:pPr marL="514337" lvl="1" indent="-171446" defTabSz="685783">
              <a:spcBef>
                <a:spcPts val="150"/>
              </a:spcBef>
              <a:spcAft>
                <a:spcPts val="150"/>
              </a:spcAft>
              <a:buFont typeface="Arial" panose="020B0604020202020204" pitchFamily="34" charset="0"/>
              <a:buChar char="•"/>
            </a:pPr>
            <a:r>
              <a:rPr lang="en-GB" sz="1200" dirty="0">
                <a:solidFill>
                  <a:srgbClr val="004685"/>
                </a:solidFill>
              </a:rPr>
              <a:t>no benefit from antibiotic </a:t>
            </a:r>
            <a:r>
              <a:rPr lang="en-GB" sz="1200" b="1" i="1" dirty="0">
                <a:solidFill>
                  <a:srgbClr val="00A3E9"/>
                </a:solidFill>
              </a:rPr>
              <a:t>azithromycin</a:t>
            </a:r>
            <a:r>
              <a:rPr lang="en-GB" sz="1200" dirty="0">
                <a:solidFill>
                  <a:srgbClr val="004685"/>
                </a:solidFill>
              </a:rPr>
              <a:t> </a:t>
            </a:r>
          </a:p>
          <a:p>
            <a:pPr marL="514337" lvl="1" indent="-171446" defTabSz="685783">
              <a:spcBef>
                <a:spcPts val="150"/>
              </a:spcBef>
              <a:spcAft>
                <a:spcPts val="150"/>
              </a:spcAft>
              <a:buFont typeface="Arial" panose="020B0604020202020204" pitchFamily="34" charset="0"/>
              <a:buChar char="•"/>
            </a:pPr>
            <a:r>
              <a:rPr lang="en-GB" sz="1200" dirty="0">
                <a:solidFill>
                  <a:srgbClr val="004685"/>
                </a:solidFill>
              </a:rPr>
              <a:t>no benefit from </a:t>
            </a:r>
            <a:r>
              <a:rPr lang="en-GB" sz="1200" b="1" dirty="0">
                <a:solidFill>
                  <a:srgbClr val="00A3E9"/>
                </a:solidFill>
              </a:rPr>
              <a:t>convalescent plasma</a:t>
            </a:r>
            <a:endParaRPr lang="en-US" sz="1200" dirty="0">
              <a:solidFill>
                <a:srgbClr val="00A3E9"/>
              </a:solidFill>
            </a:endParaRP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GENOMICC </a:t>
            </a:r>
            <a:r>
              <a:rPr lang="en-GB" b="0" dirty="0"/>
              <a:t>was led by University of Edinburgh and studied the DNA of 2700 patients across 208 ICU departments around the world. It provided the ability </a:t>
            </a:r>
            <a:r>
              <a:rPr lang="en-GB" sz="1200" dirty="0">
                <a:solidFill>
                  <a:srgbClr val="004685"/>
                </a:solidFill>
                <a:cs typeface="Arial" panose="020B0604020202020204" pitchFamily="34" charset="0"/>
              </a:rPr>
              <a:t>to predict the effect of drug treatments on patients, because some genetic variants respond in a similar way to particular drugs. </a:t>
            </a:r>
            <a:r>
              <a:rPr lang="en-GB" sz="1200" b="0" dirty="0">
                <a:solidFill>
                  <a:srgbClr val="004685"/>
                </a:solidFill>
                <a:cs typeface="Arial" panose="020B0604020202020204" pitchFamily="34" charset="0"/>
              </a:rPr>
              <a:t>This is important – </a:t>
            </a:r>
            <a:r>
              <a:rPr lang="en-GB" b="0" i="1" dirty="0">
                <a:solidFill>
                  <a:srgbClr val="00A3E9"/>
                </a:solidFill>
              </a:rPr>
              <a:t>the results highlight which drugs should be at the top of the list for clinical testing. Since we can only test a few drugs at a time, making the right choices can save thousands of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solidFill>
                <a:srgbClr val="00A3E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rgbClr val="00A3E9"/>
                </a:solidFill>
              </a:rPr>
              <a:t>These are short summaries of important studies, but more information is available online or by visiting the stand.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cs typeface="Arial" panose="020B0604020202020204" pitchFamily="34" charset="0"/>
            </a:endParaRPr>
          </a:p>
          <a:p>
            <a:endParaRPr lang="en-GB" b="1" dirty="0"/>
          </a:p>
        </p:txBody>
      </p:sp>
      <p:sp>
        <p:nvSpPr>
          <p:cNvPr id="4" name="Slide Number Placeholder 3"/>
          <p:cNvSpPr>
            <a:spLocks noGrp="1"/>
          </p:cNvSpPr>
          <p:nvPr>
            <p:ph type="sldNum" sz="quarter" idx="10"/>
          </p:nvPr>
        </p:nvSpPr>
        <p:spPr/>
        <p:txBody>
          <a:bodyPr/>
          <a:lstStyle/>
          <a:p>
            <a:fld id="{649BED30-04BC-4C73-A930-F042473F9BB8}" type="slidenum">
              <a:rPr lang="en-GB" smtClean="0"/>
              <a:t>9</a:t>
            </a:fld>
            <a:endParaRPr lang="en-GB"/>
          </a:p>
        </p:txBody>
      </p:sp>
    </p:spTree>
    <p:extLst>
      <p:ext uri="{BB962C8B-B14F-4D97-AF65-F5344CB8AC3E}">
        <p14:creationId xmlns:p14="http://schemas.microsoft.com/office/powerpoint/2010/main" val="2740431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Research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brought about the approval of COVID-19 vaccines which are our lifeline back to normality.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This wouldn’t be possible without the support of the public participating in these trials. When the COVID-19 vaccine registry was launched in over 33,000 people across Scotland signed up to express their interest in participating in these trials. </a:t>
            </a:r>
          </a:p>
          <a:p>
            <a:endParaRPr lang="en-GB" dirty="0"/>
          </a:p>
          <a:p>
            <a:r>
              <a:rPr lang="en-GB" dirty="0"/>
              <a:t>5 different vaccine trials took place in Scotland. </a:t>
            </a:r>
          </a:p>
          <a:p>
            <a:r>
              <a:rPr lang="en-GB" dirty="0"/>
              <a:t>Oxford/AstraZeneca – was trialled in Glasgow and Lothian </a:t>
            </a:r>
          </a:p>
          <a:p>
            <a:r>
              <a:rPr lang="en-GB" dirty="0"/>
              <a:t>Novavax – was trialled in Grampian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Janssen – was trialled in Tayside and also recruited the first global patient – testament to the strong support from the public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Valneva – </a:t>
            </a:r>
            <a:r>
              <a:rPr lang="en-GB" sz="1200" dirty="0">
                <a:solidFill>
                  <a:srgbClr val="004685"/>
                </a:solidFill>
              </a:rPr>
              <a:t>was trialled in Glasgow and Lothian – as the only inactivated, adjuvanted (an ingredient to create a stronger immune response) vaccine in clinical development in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4685"/>
              </a:solidFill>
            </a:endParaRPr>
          </a:p>
          <a:p>
            <a:endParaRPr lang="en-GB" dirty="0"/>
          </a:p>
          <a:p>
            <a:r>
              <a:rPr lang="en-GB" dirty="0"/>
              <a:t>These 4 vaccines are all now approved by MHRA with Oxford/AstraZeneca and Janssen part of the vaccine roll out programme in Scotland. </a:t>
            </a:r>
          </a:p>
          <a:p>
            <a:endParaRPr lang="en-GB" dirty="0"/>
          </a:p>
          <a:p>
            <a:r>
              <a:rPr lang="en-GB" dirty="0"/>
              <a:t>Other trials, which are complete but not yet approved by MHRA for use in the UK</a:t>
            </a:r>
          </a:p>
          <a:p>
            <a:r>
              <a:rPr lang="en-GB" dirty="0"/>
              <a:t>Medicago in NHS Grampian – a plant-derived COVID-19 vaccine candidate</a:t>
            </a:r>
          </a:p>
          <a:p>
            <a:endParaRPr lang="en-GB" dirty="0"/>
          </a:p>
          <a:p>
            <a:r>
              <a:rPr lang="en-GB" dirty="0"/>
              <a:t>And other studies have been delivered, and continue, looking at the impact of third doses on patients immune responses helping to inform future booster programmes. </a:t>
            </a:r>
          </a:p>
          <a:p>
            <a:endParaRPr lang="en-GB" dirty="0"/>
          </a:p>
        </p:txBody>
      </p:sp>
      <p:sp>
        <p:nvSpPr>
          <p:cNvPr id="4" name="Slide Number Placeholder 3"/>
          <p:cNvSpPr>
            <a:spLocks noGrp="1"/>
          </p:cNvSpPr>
          <p:nvPr>
            <p:ph type="sldNum" sz="quarter" idx="10"/>
          </p:nvPr>
        </p:nvSpPr>
        <p:spPr/>
        <p:txBody>
          <a:bodyPr/>
          <a:lstStyle/>
          <a:p>
            <a:fld id="{649BED30-04BC-4C73-A930-F042473F9BB8}"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00001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this has been vital work, and COVID-19 has raised profile of research in minds of many….</a:t>
            </a:r>
          </a:p>
          <a:p>
            <a:r>
              <a:rPr lang="en-GB" dirty="0"/>
              <a:t>To better understand this NHS Research Scotland worked with partners across the UK to run a survey on public awareness and understanding of coronavirus research  </a:t>
            </a:r>
          </a:p>
          <a:p>
            <a:endParaRPr lang="en-GB" dirty="0"/>
          </a:p>
          <a:p>
            <a:r>
              <a:rPr lang="en-GB" dirty="0"/>
              <a:t>The sample size in Scotland was 1009 adults aged 18+ and whilst there are many detailed findings that can be shared (some of this is on poster RC21 in the main hall) some key points to highlight….</a:t>
            </a:r>
          </a:p>
        </p:txBody>
      </p:sp>
      <p:sp>
        <p:nvSpPr>
          <p:cNvPr id="4" name="Slide Number Placeholder 3"/>
          <p:cNvSpPr>
            <a:spLocks noGrp="1"/>
          </p:cNvSpPr>
          <p:nvPr>
            <p:ph type="sldNum" sz="quarter" idx="5"/>
          </p:nvPr>
        </p:nvSpPr>
        <p:spPr/>
        <p:txBody>
          <a:bodyPr/>
          <a:lstStyle/>
          <a:p>
            <a:fld id="{649BED30-04BC-4C73-A930-F042473F9BB8}" type="slidenum">
              <a:rPr lang="en-GB" smtClean="0"/>
              <a:t>11</a:t>
            </a:fld>
            <a:endParaRPr lang="en-GB"/>
          </a:p>
        </p:txBody>
      </p:sp>
    </p:spTree>
    <p:extLst>
      <p:ext uri="{BB962C8B-B14F-4D97-AF65-F5344CB8AC3E}">
        <p14:creationId xmlns:p14="http://schemas.microsoft.com/office/powerpoint/2010/main" val="82455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403FE-AEAF-F140-AD6F-8C407606C6CE}"/>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t="22838" b="17917"/>
          <a:stretch/>
        </p:blipFill>
        <p:spPr>
          <a:xfrm>
            <a:off x="0" y="1118087"/>
            <a:ext cx="9144000" cy="3609361"/>
          </a:xfrm>
          <a:prstGeom prst="rect">
            <a:avLst/>
          </a:prstGeom>
        </p:spPr>
      </p:pic>
      <p:pic>
        <p:nvPicPr>
          <p:cNvPr id="8" name="Picture 7">
            <a:extLst>
              <a:ext uri="{FF2B5EF4-FFF2-40B4-BE49-F238E27FC236}">
                <a16:creationId xmlns:a16="http://schemas.microsoft.com/office/drawing/2014/main" id="{6A0B6C9D-3F40-5A41-BBFF-B715073792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77" y="149410"/>
            <a:ext cx="1391397" cy="1391397"/>
          </a:xfrm>
          <a:prstGeom prst="rect">
            <a:avLst/>
          </a:prstGeom>
        </p:spPr>
      </p:pic>
      <p:pic>
        <p:nvPicPr>
          <p:cNvPr id="10" name="Picture 9">
            <a:extLst>
              <a:ext uri="{FF2B5EF4-FFF2-40B4-BE49-F238E27FC236}">
                <a16:creationId xmlns:a16="http://schemas.microsoft.com/office/drawing/2014/main" id="{BF440D73-9D99-884D-B647-B201A3B926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19501" y="173794"/>
            <a:ext cx="2660612" cy="4425638"/>
          </a:xfrm>
          <a:prstGeom prst="rect">
            <a:avLst/>
          </a:prstGeom>
        </p:spPr>
      </p:pic>
      <p:sp>
        <p:nvSpPr>
          <p:cNvPr id="11" name="Title 1">
            <a:extLst>
              <a:ext uri="{FF2B5EF4-FFF2-40B4-BE49-F238E27FC236}">
                <a16:creationId xmlns:a16="http://schemas.microsoft.com/office/drawing/2014/main" id="{DA8067E9-C364-8745-96B8-F93BB9D5B980}"/>
              </a:ext>
            </a:extLst>
          </p:cNvPr>
          <p:cNvSpPr>
            <a:spLocks noGrp="1"/>
          </p:cNvSpPr>
          <p:nvPr>
            <p:ph type="ctrTitle"/>
          </p:nvPr>
        </p:nvSpPr>
        <p:spPr>
          <a:xfrm>
            <a:off x="484094" y="1477705"/>
            <a:ext cx="5861842" cy="661991"/>
          </a:xfrm>
        </p:spPr>
        <p:txBody>
          <a:bodyPr anchor="b">
            <a:normAutofit/>
          </a:bodyPr>
          <a:lstStyle>
            <a:lvl1pPr algn="l">
              <a:defRPr sz="3200"/>
            </a:lvl1pPr>
          </a:lstStyle>
          <a:p>
            <a:r>
              <a:rPr lang="en-US" dirty="0"/>
              <a:t>Click to edit Master title style</a:t>
            </a:r>
          </a:p>
        </p:txBody>
      </p:sp>
      <p:sp>
        <p:nvSpPr>
          <p:cNvPr id="12" name="Subtitle 2">
            <a:extLst>
              <a:ext uri="{FF2B5EF4-FFF2-40B4-BE49-F238E27FC236}">
                <a16:creationId xmlns:a16="http://schemas.microsoft.com/office/drawing/2014/main" id="{958BCE17-D754-9F4A-8105-CCCE51E92296}"/>
              </a:ext>
            </a:extLst>
          </p:cNvPr>
          <p:cNvSpPr>
            <a:spLocks noGrp="1"/>
          </p:cNvSpPr>
          <p:nvPr>
            <p:ph type="subTitle" idx="1"/>
          </p:nvPr>
        </p:nvSpPr>
        <p:spPr>
          <a:xfrm>
            <a:off x="484094" y="2292712"/>
            <a:ext cx="586184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771082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769314"/>
          </a:xfrm>
        </p:spPr>
        <p:txBody>
          <a:bodyPr anchor="b">
            <a:normAutofit/>
          </a:bodyPr>
          <a:lstStyle>
            <a:lvl1pPr algn="l">
              <a:defRPr sz="3600"/>
            </a:lvl1pPr>
          </a:lstStyle>
          <a:p>
            <a:r>
              <a:rPr lang="en-US" dirty="0"/>
              <a:t>Click to edit Master title style</a:t>
            </a:r>
          </a:p>
        </p:txBody>
      </p:sp>
      <p:sp>
        <p:nvSpPr>
          <p:cNvPr id="3" name="Subtitle 2"/>
          <p:cNvSpPr>
            <a:spLocks noGrp="1"/>
          </p:cNvSpPr>
          <p:nvPr>
            <p:ph type="subTitle" idx="1"/>
          </p:nvPr>
        </p:nvSpPr>
        <p:spPr>
          <a:xfrm>
            <a:off x="1143000" y="2126762"/>
            <a:ext cx="6858000"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6979059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2"/>
        <p:cNvGrpSpPr/>
        <p:nvPr/>
      </p:nvGrpSpPr>
      <p:grpSpPr>
        <a:xfrm>
          <a:off x="0" y="0"/>
          <a:ext cx="0" cy="0"/>
          <a:chOff x="0" y="0"/>
          <a:chExt cx="0" cy="0"/>
        </a:xfrm>
      </p:grpSpPr>
      <p:pic>
        <p:nvPicPr>
          <p:cNvPr id="53" name="Google Shape;53;p28" descr="\\WDMYCLOUD\Public\Click_Duo_Design WORK\NIHR\Cross sector social media images\Indesign files\canva background images\Cross Sector-SINGLE THEME_stamp.png"/>
          <p:cNvPicPr preferRelativeResize="0"/>
          <p:nvPr/>
        </p:nvPicPr>
        <p:blipFill rotWithShape="1">
          <a:blip r:embed="rId2">
            <a:alphaModFix/>
          </a:blip>
          <a:srcRect/>
          <a:stretch/>
        </p:blipFill>
        <p:spPr>
          <a:xfrm rot="10800000">
            <a:off x="-1" y="117002"/>
            <a:ext cx="5738020" cy="1109415"/>
          </a:xfrm>
          <a:prstGeom prst="rect">
            <a:avLst/>
          </a:prstGeom>
          <a:noFill/>
          <a:ln>
            <a:noFill/>
          </a:ln>
        </p:spPr>
      </p:pic>
      <p:sp>
        <p:nvSpPr>
          <p:cNvPr id="54" name="Google Shape;54;p28"/>
          <p:cNvSpPr>
            <a:spLocks noGrp="1"/>
          </p:cNvSpPr>
          <p:nvPr>
            <p:ph type="pic" idx="2"/>
          </p:nvPr>
        </p:nvSpPr>
        <p:spPr>
          <a:xfrm>
            <a:off x="5776492" y="1482107"/>
            <a:ext cx="4239272" cy="4239272"/>
          </a:xfrm>
          <a:prstGeom prst="ellipse">
            <a:avLst/>
          </a:prstGeom>
          <a:noFill/>
          <a:ln w="152400"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5" name="Google Shape;55;p28"/>
          <p:cNvSpPr txBox="1">
            <a:spLocks noGrp="1"/>
          </p:cNvSpPr>
          <p:nvPr>
            <p:ph type="title"/>
          </p:nvPr>
        </p:nvSpPr>
        <p:spPr>
          <a:xfrm>
            <a:off x="311700" y="368108"/>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600" b="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28"/>
          <p:cNvSpPr txBox="1">
            <a:spLocks noGrp="1"/>
          </p:cNvSpPr>
          <p:nvPr>
            <p:ph type="body" idx="1"/>
          </p:nvPr>
        </p:nvSpPr>
        <p:spPr>
          <a:xfrm>
            <a:off x="522288" y="1271619"/>
            <a:ext cx="4851400" cy="336508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2060"/>
              </a:buClr>
              <a:buSzPts val="1800"/>
              <a:buChar char="●"/>
              <a:defRPr>
                <a:solidFill>
                  <a:schemeClr val="dk1"/>
                </a:solidFill>
              </a:defRPr>
            </a:lvl1pPr>
            <a:lvl2pPr marL="914400" lvl="1" indent="-317500" algn="l">
              <a:lnSpc>
                <a:spcPct val="115000"/>
              </a:lnSpc>
              <a:spcBef>
                <a:spcPts val="1600"/>
              </a:spcBef>
              <a:spcAft>
                <a:spcPts val="0"/>
              </a:spcAft>
              <a:buClr>
                <a:srgbClr val="002060"/>
              </a:buClr>
              <a:buSzPts val="1400"/>
              <a:buChar char="○"/>
              <a:defRPr>
                <a:solidFill>
                  <a:schemeClr val="dk1"/>
                </a:solidFill>
              </a:defRPr>
            </a:lvl2pPr>
            <a:lvl3pPr marL="1371600" lvl="2" indent="-317500" algn="l">
              <a:lnSpc>
                <a:spcPct val="115000"/>
              </a:lnSpc>
              <a:spcBef>
                <a:spcPts val="1600"/>
              </a:spcBef>
              <a:spcAft>
                <a:spcPts val="0"/>
              </a:spcAft>
              <a:buClr>
                <a:srgbClr val="002060"/>
              </a:buClr>
              <a:buSzPts val="1400"/>
              <a:buChar char="■"/>
              <a:defRPr>
                <a:solidFill>
                  <a:schemeClr val="dk1"/>
                </a:solidFill>
              </a:defRPr>
            </a:lvl3pPr>
            <a:lvl4pPr marL="1828800" lvl="3" indent="-317500" algn="l">
              <a:lnSpc>
                <a:spcPct val="115000"/>
              </a:lnSpc>
              <a:spcBef>
                <a:spcPts val="1600"/>
              </a:spcBef>
              <a:spcAft>
                <a:spcPts val="0"/>
              </a:spcAft>
              <a:buClr>
                <a:srgbClr val="002060"/>
              </a:buClr>
              <a:buSzPts val="1400"/>
              <a:buChar char="●"/>
              <a:defRPr>
                <a:solidFill>
                  <a:schemeClr val="dk1"/>
                </a:solidFill>
              </a:defRPr>
            </a:lvl4pPr>
            <a:lvl5pPr marL="2286000" lvl="4" indent="-317500" algn="l">
              <a:lnSpc>
                <a:spcPct val="115000"/>
              </a:lnSpc>
              <a:spcBef>
                <a:spcPts val="1600"/>
              </a:spcBef>
              <a:spcAft>
                <a:spcPts val="0"/>
              </a:spcAft>
              <a:buClr>
                <a:srgbClr val="002060"/>
              </a:buClr>
              <a:buSzPts val="1400"/>
              <a:buChar char="○"/>
              <a:defRPr>
                <a:solidFill>
                  <a:schemeClr val="dk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8694580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rgbClr val="002060"/>
        </a:solidFill>
        <a:effectLst/>
      </p:bgPr>
    </p:bg>
    <p:spTree>
      <p:nvGrpSpPr>
        <p:cNvPr id="1" name="Shape 57"/>
        <p:cNvGrpSpPr/>
        <p:nvPr/>
      </p:nvGrpSpPr>
      <p:grpSpPr>
        <a:xfrm>
          <a:off x="0" y="0"/>
          <a:ext cx="0" cy="0"/>
          <a:chOff x="0" y="0"/>
          <a:chExt cx="0" cy="0"/>
        </a:xfrm>
      </p:grpSpPr>
      <p:pic>
        <p:nvPicPr>
          <p:cNvPr id="58" name="Google Shape;58;p48" descr="\\WDMYCLOUD\Public\Click_Duo_Design WORK\NIHR\Cross sector social media images\Indesign files\canva background images\Cross Sector-SINGLE THEME_stamp.png"/>
          <p:cNvPicPr preferRelativeResize="0"/>
          <p:nvPr/>
        </p:nvPicPr>
        <p:blipFill rotWithShape="1">
          <a:blip r:embed="rId2">
            <a:alphaModFix/>
          </a:blip>
          <a:srcRect/>
          <a:stretch/>
        </p:blipFill>
        <p:spPr>
          <a:xfrm rot="10800000">
            <a:off x="-3" y="117003"/>
            <a:ext cx="8766973" cy="1109415"/>
          </a:xfrm>
          <a:prstGeom prst="rect">
            <a:avLst/>
          </a:prstGeom>
          <a:noFill/>
          <a:ln>
            <a:noFill/>
          </a:ln>
        </p:spPr>
      </p:pic>
      <p:sp>
        <p:nvSpPr>
          <p:cNvPr id="59" name="Google Shape;59;p48"/>
          <p:cNvSpPr txBox="1">
            <a:spLocks noGrp="1"/>
          </p:cNvSpPr>
          <p:nvPr>
            <p:ph type="title"/>
          </p:nvPr>
        </p:nvSpPr>
        <p:spPr>
          <a:xfrm>
            <a:off x="311700" y="368108"/>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600" b="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48"/>
          <p:cNvSpPr txBox="1">
            <a:spLocks noGrp="1"/>
          </p:cNvSpPr>
          <p:nvPr>
            <p:ph type="body" idx="1"/>
          </p:nvPr>
        </p:nvSpPr>
        <p:spPr>
          <a:xfrm>
            <a:off x="298001" y="1271619"/>
            <a:ext cx="4851400" cy="336508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4718280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1"/>
        <p:cNvGrpSpPr/>
        <p:nvPr/>
      </p:nvGrpSpPr>
      <p:grpSpPr>
        <a:xfrm>
          <a:off x="0" y="0"/>
          <a:ext cx="0" cy="0"/>
          <a:chOff x="0" y="0"/>
          <a:chExt cx="0" cy="0"/>
        </a:xfrm>
      </p:grpSpPr>
      <p:sp>
        <p:nvSpPr>
          <p:cNvPr id="62" name="Google Shape;62;p3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b="1">
                <a:solidFill>
                  <a:srgbClr val="002060"/>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3" name="Google Shape;63;p3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4" name="Google Shape;64;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03595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b="1">
                <a:solidFill>
                  <a:srgbClr val="00206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3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002060"/>
              </a:buClr>
              <a:buSzPts val="1400"/>
              <a:buChar char="●"/>
              <a:defRPr sz="1400">
                <a:solidFill>
                  <a:schemeClr val="dk1"/>
                </a:solidFill>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8" name="Google Shape;68;p3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002060"/>
              </a:buClr>
              <a:buSzPts val="1400"/>
              <a:buChar char="●"/>
              <a:defRPr sz="1400">
                <a:solidFill>
                  <a:schemeClr val="dk1"/>
                </a:solidFill>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9" name="Google Shape;69;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83521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0"/>
        <p:cNvGrpSpPr/>
        <p:nvPr/>
      </p:nvGrpSpPr>
      <p:grpSpPr>
        <a:xfrm>
          <a:off x="0" y="0"/>
          <a:ext cx="0" cy="0"/>
          <a:chOff x="0" y="0"/>
          <a:chExt cx="0" cy="0"/>
        </a:xfrm>
      </p:grpSpPr>
      <p:sp>
        <p:nvSpPr>
          <p:cNvPr id="71" name="Google Shape;71;p4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b="1">
                <a:solidFill>
                  <a:srgbClr val="002060"/>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2" name="Google Shape;72;p4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rgbClr val="002060"/>
              </a:buClr>
              <a:buSzPts val="1200"/>
              <a:buChar char="●"/>
              <a:defRPr sz="1200">
                <a:solidFill>
                  <a:schemeClr val="dk1"/>
                </a:solidFill>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3" name="Google Shape;73;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527100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solidFill>
                  <a:srgbClr val="002060"/>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6" name="Google Shape;76;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627397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7"/>
        <p:cNvGrpSpPr/>
        <p:nvPr/>
      </p:nvGrpSpPr>
      <p:grpSpPr>
        <a:xfrm>
          <a:off x="0" y="0"/>
          <a:ext cx="0" cy="0"/>
          <a:chOff x="0" y="0"/>
          <a:chExt cx="0" cy="0"/>
        </a:xfrm>
      </p:grpSpPr>
      <p:sp>
        <p:nvSpPr>
          <p:cNvPr id="78" name="Google Shape;78;p4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4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b="1">
                <a:solidFill>
                  <a:srgbClr val="002060"/>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0" name="Google Shape;80;p4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1" name="Google Shape;81;p4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rgbClr val="002060"/>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2" name="Google Shape;82;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315935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3"/>
        <p:cNvGrpSpPr/>
        <p:nvPr/>
      </p:nvGrpSpPr>
      <p:grpSpPr>
        <a:xfrm>
          <a:off x="0" y="0"/>
          <a:ext cx="0" cy="0"/>
          <a:chOff x="0" y="0"/>
          <a:chExt cx="0" cy="0"/>
        </a:xfrm>
      </p:grpSpPr>
      <p:sp>
        <p:nvSpPr>
          <p:cNvPr id="84" name="Google Shape;84;p4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solidFill>
                  <a:srgbClr val="002060"/>
                </a:solidFill>
              </a:defRPr>
            </a:lvl1pPr>
          </a:lstStyle>
          <a:p>
            <a:endParaRPr/>
          </a:p>
        </p:txBody>
      </p:sp>
      <p:sp>
        <p:nvSpPr>
          <p:cNvPr id="85" name="Google Shape;85;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258945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6"/>
        <p:cNvGrpSpPr/>
        <p:nvPr/>
      </p:nvGrpSpPr>
      <p:grpSpPr>
        <a:xfrm>
          <a:off x="0" y="0"/>
          <a:ext cx="0" cy="0"/>
          <a:chOff x="0" y="0"/>
          <a:chExt cx="0" cy="0"/>
        </a:xfrm>
      </p:grpSpPr>
      <p:sp>
        <p:nvSpPr>
          <p:cNvPr id="87" name="Google Shape;87;p4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solidFill>
                  <a:srgbClr val="0070C0"/>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8" name="Google Shape;88;p4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Clr>
                <a:srgbClr val="002060"/>
              </a:buClr>
              <a:buSzPts val="1800"/>
              <a:buChar char="●"/>
              <a:defRPr>
                <a:solidFill>
                  <a:schemeClr val="dk1"/>
                </a:solidFill>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89" name="Google Shape;89;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027149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01_White content slide" type="obj">
  <p:cSld name="01_White content slide">
    <p:spTree>
      <p:nvGrpSpPr>
        <p:cNvPr id="1" name="Shape 90"/>
        <p:cNvGrpSpPr/>
        <p:nvPr/>
      </p:nvGrpSpPr>
      <p:grpSpPr>
        <a:xfrm>
          <a:off x="0" y="0"/>
          <a:ext cx="0" cy="0"/>
          <a:chOff x="0" y="0"/>
          <a:chExt cx="0" cy="0"/>
        </a:xfrm>
      </p:grpSpPr>
      <p:sp>
        <p:nvSpPr>
          <p:cNvPr id="91" name="Google Shape;91;ge52480eac4_0_103"/>
          <p:cNvSpPr txBox="1">
            <a:spLocks noGrp="1"/>
          </p:cNvSpPr>
          <p:nvPr>
            <p:ph type="title"/>
          </p:nvPr>
        </p:nvSpPr>
        <p:spPr>
          <a:xfrm>
            <a:off x="241300" y="273845"/>
            <a:ext cx="8655000" cy="649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193E72"/>
              </a:buClr>
              <a:buSzPts val="2400"/>
              <a:buFont typeface="Lato"/>
              <a:buNone/>
              <a:defRPr sz="2400" b="1">
                <a:solidFill>
                  <a:srgbClr val="193E72"/>
                </a:solidFill>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 name="Google Shape;92;ge52480eac4_0_103"/>
          <p:cNvSpPr txBox="1">
            <a:spLocks noGrp="1"/>
          </p:cNvSpPr>
          <p:nvPr>
            <p:ph type="body" idx="1"/>
          </p:nvPr>
        </p:nvSpPr>
        <p:spPr>
          <a:xfrm>
            <a:off x="241300" y="1151299"/>
            <a:ext cx="8655000" cy="3192300"/>
          </a:xfrm>
          <a:prstGeom prst="rect">
            <a:avLst/>
          </a:prstGeom>
          <a:noFill/>
          <a:ln>
            <a:noFill/>
          </a:ln>
        </p:spPr>
        <p:txBody>
          <a:bodyPr spcFirstLastPara="1" wrap="square" lIns="68575" tIns="34275" rIns="68575" bIns="34275" anchor="t" anchorCtr="0">
            <a:noAutofit/>
          </a:bodyPr>
          <a:lstStyle>
            <a:lvl1pPr marL="457200" lvl="0" indent="-342900" algn="l" rtl="0">
              <a:lnSpc>
                <a:spcPct val="90000"/>
              </a:lnSpc>
              <a:spcBef>
                <a:spcPts val="800"/>
              </a:spcBef>
              <a:spcAft>
                <a:spcPts val="0"/>
              </a:spcAft>
              <a:buClr>
                <a:srgbClr val="193E72"/>
              </a:buClr>
              <a:buSzPts val="1800"/>
              <a:buFont typeface="Lato"/>
              <a:buChar char="●"/>
              <a:defRPr sz="1800">
                <a:solidFill>
                  <a:srgbClr val="193E72"/>
                </a:solidFill>
                <a:latin typeface="Lato"/>
                <a:ea typeface="Lato"/>
                <a:cs typeface="Lato"/>
                <a:sym typeface="Lato"/>
              </a:defRPr>
            </a:lvl1pPr>
            <a:lvl2pPr marL="914400" lvl="1" indent="-342900" algn="l" rtl="0">
              <a:lnSpc>
                <a:spcPct val="90000"/>
              </a:lnSpc>
              <a:spcBef>
                <a:spcPts val="400"/>
              </a:spcBef>
              <a:spcAft>
                <a:spcPts val="0"/>
              </a:spcAft>
              <a:buClr>
                <a:srgbClr val="193E72"/>
              </a:buClr>
              <a:buSzPts val="1800"/>
              <a:buFont typeface="Lato"/>
              <a:buChar char="○"/>
              <a:defRPr>
                <a:solidFill>
                  <a:srgbClr val="193E72"/>
                </a:solidFill>
                <a:latin typeface="Lato"/>
                <a:ea typeface="Lato"/>
                <a:cs typeface="Lato"/>
                <a:sym typeface="Lato"/>
              </a:defRPr>
            </a:lvl2pPr>
            <a:lvl3pPr marL="1371600" lvl="2" indent="-323850" algn="l" rtl="0">
              <a:lnSpc>
                <a:spcPct val="90000"/>
              </a:lnSpc>
              <a:spcBef>
                <a:spcPts val="400"/>
              </a:spcBef>
              <a:spcAft>
                <a:spcPts val="0"/>
              </a:spcAft>
              <a:buClr>
                <a:srgbClr val="193E72"/>
              </a:buClr>
              <a:buSzPts val="1500"/>
              <a:buFont typeface="Lato"/>
              <a:buChar char="■"/>
              <a:defRPr>
                <a:solidFill>
                  <a:srgbClr val="193E72"/>
                </a:solidFill>
                <a:latin typeface="Lato"/>
                <a:ea typeface="Lato"/>
                <a:cs typeface="Lato"/>
                <a:sym typeface="Lato"/>
              </a:defRPr>
            </a:lvl3pPr>
            <a:lvl4pPr marL="1828800" lvl="3" indent="-317500" algn="l" rtl="0">
              <a:lnSpc>
                <a:spcPct val="90000"/>
              </a:lnSpc>
              <a:spcBef>
                <a:spcPts val="400"/>
              </a:spcBef>
              <a:spcAft>
                <a:spcPts val="0"/>
              </a:spcAft>
              <a:buClr>
                <a:srgbClr val="193E72"/>
              </a:buClr>
              <a:buSzPts val="1400"/>
              <a:buFont typeface="Lato"/>
              <a:buChar char="●"/>
              <a:defRPr>
                <a:solidFill>
                  <a:srgbClr val="193E72"/>
                </a:solidFill>
                <a:latin typeface="Lato"/>
                <a:ea typeface="Lato"/>
                <a:cs typeface="Lato"/>
                <a:sym typeface="Lato"/>
              </a:defRPr>
            </a:lvl4pPr>
            <a:lvl5pPr marL="2286000" lvl="4" indent="-317500" algn="l" rtl="0">
              <a:lnSpc>
                <a:spcPct val="90000"/>
              </a:lnSpc>
              <a:spcBef>
                <a:spcPts val="400"/>
              </a:spcBef>
              <a:spcAft>
                <a:spcPts val="0"/>
              </a:spcAft>
              <a:buClr>
                <a:schemeClr val="dk1"/>
              </a:buClr>
              <a:buSzPts val="1400"/>
              <a:buFont typeface="Lato"/>
              <a:buChar char="○"/>
              <a:defRPr>
                <a:latin typeface="Lato"/>
                <a:ea typeface="Lato"/>
                <a:cs typeface="Lato"/>
                <a:sym typeface="Lato"/>
              </a:defRPr>
            </a:lvl5pPr>
            <a:lvl6pPr marL="2743200" lvl="5" indent="-317500" algn="l" rtl="0">
              <a:lnSpc>
                <a:spcPct val="90000"/>
              </a:lnSpc>
              <a:spcBef>
                <a:spcPts val="400"/>
              </a:spcBef>
              <a:spcAft>
                <a:spcPts val="0"/>
              </a:spcAft>
              <a:buClr>
                <a:schemeClr val="dk1"/>
              </a:buClr>
              <a:buSzPts val="1400"/>
              <a:buFont typeface="Lato"/>
              <a:buChar char="■"/>
              <a:defRPr>
                <a:latin typeface="Lato"/>
                <a:ea typeface="Lato"/>
                <a:cs typeface="Lato"/>
                <a:sym typeface="Lato"/>
              </a:defRPr>
            </a:lvl6pPr>
            <a:lvl7pPr marL="3200400" lvl="6" indent="-317500" algn="l" rtl="0">
              <a:lnSpc>
                <a:spcPct val="90000"/>
              </a:lnSpc>
              <a:spcBef>
                <a:spcPts val="400"/>
              </a:spcBef>
              <a:spcAft>
                <a:spcPts val="0"/>
              </a:spcAft>
              <a:buClr>
                <a:schemeClr val="dk1"/>
              </a:buClr>
              <a:buSzPts val="1400"/>
              <a:buFont typeface="Lato"/>
              <a:buChar char="●"/>
              <a:defRPr>
                <a:latin typeface="Lato"/>
                <a:ea typeface="Lato"/>
                <a:cs typeface="Lato"/>
                <a:sym typeface="Lato"/>
              </a:defRPr>
            </a:lvl7pPr>
            <a:lvl8pPr marL="3657600" lvl="7" indent="-317500" algn="l" rtl="0">
              <a:lnSpc>
                <a:spcPct val="90000"/>
              </a:lnSpc>
              <a:spcBef>
                <a:spcPts val="400"/>
              </a:spcBef>
              <a:spcAft>
                <a:spcPts val="0"/>
              </a:spcAft>
              <a:buClr>
                <a:schemeClr val="dk1"/>
              </a:buClr>
              <a:buSzPts val="1400"/>
              <a:buFont typeface="Lato"/>
              <a:buChar char="○"/>
              <a:defRPr>
                <a:latin typeface="Lato"/>
                <a:ea typeface="Lato"/>
                <a:cs typeface="Lato"/>
                <a:sym typeface="Lato"/>
              </a:defRPr>
            </a:lvl8pPr>
            <a:lvl9pPr marL="4114800" lvl="8" indent="-317500" algn="l" rtl="0">
              <a:lnSpc>
                <a:spcPct val="90000"/>
              </a:lnSpc>
              <a:spcBef>
                <a:spcPts val="400"/>
              </a:spcBef>
              <a:spcAft>
                <a:spcPts val="1600"/>
              </a:spcAft>
              <a:buClr>
                <a:schemeClr val="dk1"/>
              </a:buClr>
              <a:buSzPts val="1400"/>
              <a:buFont typeface="Lato"/>
              <a:buChar char="■"/>
              <a:defRPr>
                <a:latin typeface="Lato"/>
                <a:ea typeface="Lato"/>
                <a:cs typeface="Lato"/>
                <a:sym typeface="Lato"/>
              </a:defRPr>
            </a:lvl9pPr>
          </a:lstStyle>
          <a:p>
            <a:endParaRPr/>
          </a:p>
        </p:txBody>
      </p:sp>
      <p:pic>
        <p:nvPicPr>
          <p:cNvPr id="93" name="Google Shape;93;ge52480eac4_0_103"/>
          <p:cNvPicPr preferRelativeResize="0"/>
          <p:nvPr/>
        </p:nvPicPr>
        <p:blipFill rotWithShape="1">
          <a:blip r:embed="rId2">
            <a:alphaModFix/>
          </a:blip>
          <a:srcRect/>
          <a:stretch/>
        </p:blipFill>
        <p:spPr>
          <a:xfrm>
            <a:off x="301816" y="4680463"/>
            <a:ext cx="2397124" cy="276592"/>
          </a:xfrm>
          <a:prstGeom prst="rect">
            <a:avLst/>
          </a:prstGeom>
          <a:noFill/>
          <a:ln>
            <a:noFill/>
          </a:ln>
        </p:spPr>
      </p:pic>
      <p:pic>
        <p:nvPicPr>
          <p:cNvPr id="94" name="Google Shape;94;ge52480eac4_0_103"/>
          <p:cNvPicPr preferRelativeResize="0"/>
          <p:nvPr/>
        </p:nvPicPr>
        <p:blipFill rotWithShape="1">
          <a:blip r:embed="rId3">
            <a:alphaModFix/>
          </a:blip>
          <a:srcRect r="8045" b="-143013"/>
          <a:stretch/>
        </p:blipFill>
        <p:spPr>
          <a:xfrm>
            <a:off x="300038" y="4553196"/>
            <a:ext cx="8596321" cy="46740"/>
          </a:xfrm>
          <a:prstGeom prst="rect">
            <a:avLst/>
          </a:prstGeom>
          <a:noFill/>
          <a:ln>
            <a:noFill/>
          </a:ln>
        </p:spPr>
      </p:pic>
    </p:spTree>
    <p:extLst>
      <p:ext uri="{BB962C8B-B14F-4D97-AF65-F5344CB8AC3E}">
        <p14:creationId xmlns:p14="http://schemas.microsoft.com/office/powerpoint/2010/main" val="2751166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80134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3616-42F0-477B-AC95-995E1247761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F46B4FA-D4F5-4778-8D81-EC9C0254328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45955A-9E76-42B9-BCCA-13CAE120AC38}"/>
              </a:ext>
            </a:extLst>
          </p:cNvPr>
          <p:cNvSpPr>
            <a:spLocks noGrp="1"/>
          </p:cNvSpPr>
          <p:nvPr>
            <p:ph type="dt" sz="half" idx="10"/>
          </p:nvPr>
        </p:nvSpPr>
        <p:spPr/>
        <p:txBody>
          <a:bodyPr/>
          <a:lstStyle/>
          <a:p>
            <a:fld id="{F0BFE683-0172-45C1-85E7-C1B4451501F7}" type="datetimeFigureOut">
              <a:rPr lang="en-GB" smtClean="0"/>
              <a:t>06/07/2022</a:t>
            </a:fld>
            <a:endParaRPr lang="en-GB"/>
          </a:p>
        </p:txBody>
      </p:sp>
      <p:sp>
        <p:nvSpPr>
          <p:cNvPr id="5" name="Footer Placeholder 4">
            <a:extLst>
              <a:ext uri="{FF2B5EF4-FFF2-40B4-BE49-F238E27FC236}">
                <a16:creationId xmlns:a16="http://schemas.microsoft.com/office/drawing/2014/main" id="{2CE29FF9-11AB-4103-8235-CB1711FAEF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60710-D67D-40BD-A9DF-AD4556BD193E}"/>
              </a:ext>
            </a:extLst>
          </p:cNvPr>
          <p:cNvSpPr>
            <a:spLocks noGrp="1"/>
          </p:cNvSpPr>
          <p:nvPr>
            <p:ph type="sldNum" sz="quarter" idx="12"/>
          </p:nvPr>
        </p:nvSpPr>
        <p:spPr/>
        <p:txBody>
          <a:bodyPr/>
          <a:lstStyle/>
          <a:p>
            <a:fld id="{648218CA-1FBE-46BB-AED9-E96EA2E4A6E1}" type="slidenum">
              <a:rPr lang="en-GB" smtClean="0"/>
              <a:t>‹#›</a:t>
            </a:fld>
            <a:endParaRPr lang="en-GB"/>
          </a:p>
        </p:txBody>
      </p:sp>
    </p:spTree>
    <p:extLst>
      <p:ext uri="{BB962C8B-B14F-4D97-AF65-F5344CB8AC3E}">
        <p14:creationId xmlns:p14="http://schemas.microsoft.com/office/powerpoint/2010/main" val="31879848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4975-14DD-45E8-B89B-E2A17F756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B4E2B6-7A86-45FC-A731-A2F5C3B831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C12FCB-A170-4F81-8EE3-F51EAE4CBC3C}"/>
              </a:ext>
            </a:extLst>
          </p:cNvPr>
          <p:cNvSpPr>
            <a:spLocks noGrp="1"/>
          </p:cNvSpPr>
          <p:nvPr>
            <p:ph type="dt" sz="half" idx="10"/>
          </p:nvPr>
        </p:nvSpPr>
        <p:spPr/>
        <p:txBody>
          <a:bodyPr/>
          <a:lstStyle/>
          <a:p>
            <a:fld id="{F0BFE683-0172-45C1-85E7-C1B4451501F7}" type="datetimeFigureOut">
              <a:rPr lang="en-GB" smtClean="0"/>
              <a:t>06/07/2022</a:t>
            </a:fld>
            <a:endParaRPr lang="en-GB"/>
          </a:p>
        </p:txBody>
      </p:sp>
      <p:sp>
        <p:nvSpPr>
          <p:cNvPr id="5" name="Footer Placeholder 4">
            <a:extLst>
              <a:ext uri="{FF2B5EF4-FFF2-40B4-BE49-F238E27FC236}">
                <a16:creationId xmlns:a16="http://schemas.microsoft.com/office/drawing/2014/main" id="{97058C19-9E15-4429-A366-6A9CB5701E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4D0CBF-C7A9-4843-B52D-A734330EAACC}"/>
              </a:ext>
            </a:extLst>
          </p:cNvPr>
          <p:cNvSpPr>
            <a:spLocks noGrp="1"/>
          </p:cNvSpPr>
          <p:nvPr>
            <p:ph type="sldNum" sz="quarter" idx="12"/>
          </p:nvPr>
        </p:nvSpPr>
        <p:spPr/>
        <p:txBody>
          <a:bodyPr/>
          <a:lstStyle/>
          <a:p>
            <a:fld id="{648218CA-1FBE-46BB-AED9-E96EA2E4A6E1}" type="slidenum">
              <a:rPr lang="en-GB" smtClean="0"/>
              <a:t>‹#›</a:t>
            </a:fld>
            <a:endParaRPr lang="en-GB"/>
          </a:p>
        </p:txBody>
      </p:sp>
    </p:spTree>
    <p:extLst>
      <p:ext uri="{BB962C8B-B14F-4D97-AF65-F5344CB8AC3E}">
        <p14:creationId xmlns:p14="http://schemas.microsoft.com/office/powerpoint/2010/main" val="463027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6574A-FD62-48C1-A23B-4BCCA7376A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7552E38-9D66-4384-8853-81B4623D89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DA69DA-4003-4BA5-ADD7-26F634501CAF}"/>
              </a:ext>
            </a:extLst>
          </p:cNvPr>
          <p:cNvSpPr>
            <a:spLocks noGrp="1"/>
          </p:cNvSpPr>
          <p:nvPr>
            <p:ph type="dt" sz="half" idx="10"/>
          </p:nvPr>
        </p:nvSpPr>
        <p:spPr/>
        <p:txBody>
          <a:bodyPr/>
          <a:lstStyle/>
          <a:p>
            <a:fld id="{F0BFE683-0172-45C1-85E7-C1B4451501F7}" type="datetimeFigureOut">
              <a:rPr lang="en-GB" smtClean="0"/>
              <a:t>06/07/2022</a:t>
            </a:fld>
            <a:endParaRPr lang="en-GB"/>
          </a:p>
        </p:txBody>
      </p:sp>
      <p:sp>
        <p:nvSpPr>
          <p:cNvPr id="5" name="Footer Placeholder 4">
            <a:extLst>
              <a:ext uri="{FF2B5EF4-FFF2-40B4-BE49-F238E27FC236}">
                <a16:creationId xmlns:a16="http://schemas.microsoft.com/office/drawing/2014/main" id="{40EB6D62-D6E1-41E1-8F0D-4B378E5D8A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29BA69-296D-46B6-B3BF-766EE4B3C807}"/>
              </a:ext>
            </a:extLst>
          </p:cNvPr>
          <p:cNvSpPr>
            <a:spLocks noGrp="1"/>
          </p:cNvSpPr>
          <p:nvPr>
            <p:ph type="sldNum" sz="quarter" idx="12"/>
          </p:nvPr>
        </p:nvSpPr>
        <p:spPr/>
        <p:txBody>
          <a:bodyPr/>
          <a:lstStyle/>
          <a:p>
            <a:fld id="{648218CA-1FBE-46BB-AED9-E96EA2E4A6E1}" type="slidenum">
              <a:rPr lang="en-GB" smtClean="0"/>
              <a:t>‹#›</a:t>
            </a:fld>
            <a:endParaRPr lang="en-GB"/>
          </a:p>
        </p:txBody>
      </p:sp>
    </p:spTree>
    <p:extLst>
      <p:ext uri="{BB962C8B-B14F-4D97-AF65-F5344CB8AC3E}">
        <p14:creationId xmlns:p14="http://schemas.microsoft.com/office/powerpoint/2010/main" val="22555188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0318A-22BA-413D-9A5A-DEA3C71F0D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63F822-085A-4500-8067-DC0CE72D4C0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5D46C3-9352-4C35-A376-DD3FA5BC2B2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1EA6FB-4A56-49C2-94CD-14C094EF5C00}"/>
              </a:ext>
            </a:extLst>
          </p:cNvPr>
          <p:cNvSpPr>
            <a:spLocks noGrp="1"/>
          </p:cNvSpPr>
          <p:nvPr>
            <p:ph type="dt" sz="half" idx="10"/>
          </p:nvPr>
        </p:nvSpPr>
        <p:spPr/>
        <p:txBody>
          <a:bodyPr/>
          <a:lstStyle/>
          <a:p>
            <a:fld id="{F0BFE683-0172-45C1-85E7-C1B4451501F7}" type="datetimeFigureOut">
              <a:rPr lang="en-GB" smtClean="0"/>
              <a:t>06/07/2022</a:t>
            </a:fld>
            <a:endParaRPr lang="en-GB"/>
          </a:p>
        </p:txBody>
      </p:sp>
      <p:sp>
        <p:nvSpPr>
          <p:cNvPr id="6" name="Footer Placeholder 5">
            <a:extLst>
              <a:ext uri="{FF2B5EF4-FFF2-40B4-BE49-F238E27FC236}">
                <a16:creationId xmlns:a16="http://schemas.microsoft.com/office/drawing/2014/main" id="{2B44E7A4-64BB-4034-A911-FC7E705B36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5C1C30-AA56-4107-B872-04FD1AB9EFFC}"/>
              </a:ext>
            </a:extLst>
          </p:cNvPr>
          <p:cNvSpPr>
            <a:spLocks noGrp="1"/>
          </p:cNvSpPr>
          <p:nvPr>
            <p:ph type="sldNum" sz="quarter" idx="12"/>
          </p:nvPr>
        </p:nvSpPr>
        <p:spPr/>
        <p:txBody>
          <a:bodyPr/>
          <a:lstStyle/>
          <a:p>
            <a:fld id="{648218CA-1FBE-46BB-AED9-E96EA2E4A6E1}" type="slidenum">
              <a:rPr lang="en-GB" smtClean="0"/>
              <a:t>‹#›</a:t>
            </a:fld>
            <a:endParaRPr lang="en-GB"/>
          </a:p>
        </p:txBody>
      </p:sp>
    </p:spTree>
    <p:extLst>
      <p:ext uri="{BB962C8B-B14F-4D97-AF65-F5344CB8AC3E}">
        <p14:creationId xmlns:p14="http://schemas.microsoft.com/office/powerpoint/2010/main" val="42139961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24D8-711D-42A7-A83F-B9C2B11FD22A}"/>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82EEAF-4876-4D28-B421-DF7F26CF80F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03C1843-A0EC-415C-9839-4DDD20478EA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7EAB9DA-CA04-45A0-83C8-B5FC13DB1EE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FB2EEA-2788-488B-B91D-4A2B1A3022F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A5E7B81-4B9D-44CF-93F6-D5124B7AC1BA}"/>
              </a:ext>
            </a:extLst>
          </p:cNvPr>
          <p:cNvSpPr>
            <a:spLocks noGrp="1"/>
          </p:cNvSpPr>
          <p:nvPr>
            <p:ph type="dt" sz="half" idx="10"/>
          </p:nvPr>
        </p:nvSpPr>
        <p:spPr/>
        <p:txBody>
          <a:bodyPr/>
          <a:lstStyle/>
          <a:p>
            <a:fld id="{F0BFE683-0172-45C1-85E7-C1B4451501F7}" type="datetimeFigureOut">
              <a:rPr lang="en-GB" smtClean="0"/>
              <a:t>06/07/2022</a:t>
            </a:fld>
            <a:endParaRPr lang="en-GB"/>
          </a:p>
        </p:txBody>
      </p:sp>
      <p:sp>
        <p:nvSpPr>
          <p:cNvPr id="8" name="Footer Placeholder 7">
            <a:extLst>
              <a:ext uri="{FF2B5EF4-FFF2-40B4-BE49-F238E27FC236}">
                <a16:creationId xmlns:a16="http://schemas.microsoft.com/office/drawing/2014/main" id="{2AB90CFC-5932-4091-A2BD-924D0A522F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E6B09C-4E57-4F75-BBE5-9B7A382DAEBB}"/>
              </a:ext>
            </a:extLst>
          </p:cNvPr>
          <p:cNvSpPr>
            <a:spLocks noGrp="1"/>
          </p:cNvSpPr>
          <p:nvPr>
            <p:ph type="sldNum" sz="quarter" idx="12"/>
          </p:nvPr>
        </p:nvSpPr>
        <p:spPr/>
        <p:txBody>
          <a:bodyPr/>
          <a:lstStyle/>
          <a:p>
            <a:fld id="{648218CA-1FBE-46BB-AED9-E96EA2E4A6E1}" type="slidenum">
              <a:rPr lang="en-GB" smtClean="0"/>
              <a:t>‹#›</a:t>
            </a:fld>
            <a:endParaRPr lang="en-GB"/>
          </a:p>
        </p:txBody>
      </p:sp>
    </p:spTree>
    <p:extLst>
      <p:ext uri="{BB962C8B-B14F-4D97-AF65-F5344CB8AC3E}">
        <p14:creationId xmlns:p14="http://schemas.microsoft.com/office/powerpoint/2010/main" val="13515486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3B50-E6BA-4757-A3B1-ADC9CE063D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B610F4A-357C-4178-ADC5-B62D296042AA}"/>
              </a:ext>
            </a:extLst>
          </p:cNvPr>
          <p:cNvSpPr>
            <a:spLocks noGrp="1"/>
          </p:cNvSpPr>
          <p:nvPr>
            <p:ph type="dt" sz="half" idx="10"/>
          </p:nvPr>
        </p:nvSpPr>
        <p:spPr/>
        <p:txBody>
          <a:bodyPr/>
          <a:lstStyle/>
          <a:p>
            <a:fld id="{F0BFE683-0172-45C1-85E7-C1B4451501F7}" type="datetimeFigureOut">
              <a:rPr lang="en-GB" smtClean="0"/>
              <a:t>06/07/2022</a:t>
            </a:fld>
            <a:endParaRPr lang="en-GB"/>
          </a:p>
        </p:txBody>
      </p:sp>
      <p:sp>
        <p:nvSpPr>
          <p:cNvPr id="4" name="Footer Placeholder 3">
            <a:extLst>
              <a:ext uri="{FF2B5EF4-FFF2-40B4-BE49-F238E27FC236}">
                <a16:creationId xmlns:a16="http://schemas.microsoft.com/office/drawing/2014/main" id="{EBC36A35-89D7-4A79-8D66-95DD7578AD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0B3305-BA65-4B56-A7BD-AEB85594262C}"/>
              </a:ext>
            </a:extLst>
          </p:cNvPr>
          <p:cNvSpPr>
            <a:spLocks noGrp="1"/>
          </p:cNvSpPr>
          <p:nvPr>
            <p:ph type="sldNum" sz="quarter" idx="12"/>
          </p:nvPr>
        </p:nvSpPr>
        <p:spPr/>
        <p:txBody>
          <a:bodyPr/>
          <a:lstStyle/>
          <a:p>
            <a:fld id="{648218CA-1FBE-46BB-AED9-E96EA2E4A6E1}" type="slidenum">
              <a:rPr lang="en-GB" smtClean="0"/>
              <a:t>‹#›</a:t>
            </a:fld>
            <a:endParaRPr lang="en-GB"/>
          </a:p>
        </p:txBody>
      </p:sp>
    </p:spTree>
    <p:extLst>
      <p:ext uri="{BB962C8B-B14F-4D97-AF65-F5344CB8AC3E}">
        <p14:creationId xmlns:p14="http://schemas.microsoft.com/office/powerpoint/2010/main" val="28842520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862A8A-C5C9-44BF-B9E8-8F89434E0F8D}"/>
              </a:ext>
            </a:extLst>
          </p:cNvPr>
          <p:cNvSpPr>
            <a:spLocks noGrp="1"/>
          </p:cNvSpPr>
          <p:nvPr>
            <p:ph type="dt" sz="half" idx="10"/>
          </p:nvPr>
        </p:nvSpPr>
        <p:spPr/>
        <p:txBody>
          <a:bodyPr/>
          <a:lstStyle/>
          <a:p>
            <a:fld id="{F0BFE683-0172-45C1-85E7-C1B4451501F7}" type="datetimeFigureOut">
              <a:rPr lang="en-GB" smtClean="0"/>
              <a:t>06/07/2022</a:t>
            </a:fld>
            <a:endParaRPr lang="en-GB"/>
          </a:p>
        </p:txBody>
      </p:sp>
      <p:sp>
        <p:nvSpPr>
          <p:cNvPr id="3" name="Footer Placeholder 2">
            <a:extLst>
              <a:ext uri="{FF2B5EF4-FFF2-40B4-BE49-F238E27FC236}">
                <a16:creationId xmlns:a16="http://schemas.microsoft.com/office/drawing/2014/main" id="{E63DA304-3EDD-4AE9-AA7D-1AB758AE7CF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0BB55E-C938-43E4-B6ED-84B5DB4F8025}"/>
              </a:ext>
            </a:extLst>
          </p:cNvPr>
          <p:cNvSpPr>
            <a:spLocks noGrp="1"/>
          </p:cNvSpPr>
          <p:nvPr>
            <p:ph type="sldNum" sz="quarter" idx="12"/>
          </p:nvPr>
        </p:nvSpPr>
        <p:spPr/>
        <p:txBody>
          <a:bodyPr/>
          <a:lstStyle/>
          <a:p>
            <a:fld id="{648218CA-1FBE-46BB-AED9-E96EA2E4A6E1}" type="slidenum">
              <a:rPr lang="en-GB" smtClean="0"/>
              <a:t>‹#›</a:t>
            </a:fld>
            <a:endParaRPr lang="en-GB"/>
          </a:p>
        </p:txBody>
      </p:sp>
    </p:spTree>
    <p:extLst>
      <p:ext uri="{BB962C8B-B14F-4D97-AF65-F5344CB8AC3E}">
        <p14:creationId xmlns:p14="http://schemas.microsoft.com/office/powerpoint/2010/main" val="19914623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A771A-9455-4DD1-BCC9-DFC0F598D95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D9D210-BA73-41AE-BA07-B3E0D63293E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3253C6-3E1A-4A82-9837-A1D1F413857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32D17C9-9794-4885-B413-8C2C7FD5EB60}"/>
              </a:ext>
            </a:extLst>
          </p:cNvPr>
          <p:cNvSpPr>
            <a:spLocks noGrp="1"/>
          </p:cNvSpPr>
          <p:nvPr>
            <p:ph type="dt" sz="half" idx="10"/>
          </p:nvPr>
        </p:nvSpPr>
        <p:spPr/>
        <p:txBody>
          <a:bodyPr/>
          <a:lstStyle/>
          <a:p>
            <a:fld id="{F0BFE683-0172-45C1-85E7-C1B4451501F7}" type="datetimeFigureOut">
              <a:rPr lang="en-GB" smtClean="0"/>
              <a:t>06/07/2022</a:t>
            </a:fld>
            <a:endParaRPr lang="en-GB"/>
          </a:p>
        </p:txBody>
      </p:sp>
      <p:sp>
        <p:nvSpPr>
          <p:cNvPr id="6" name="Footer Placeholder 5">
            <a:extLst>
              <a:ext uri="{FF2B5EF4-FFF2-40B4-BE49-F238E27FC236}">
                <a16:creationId xmlns:a16="http://schemas.microsoft.com/office/drawing/2014/main" id="{A4399F13-70D9-4CE2-958B-F79E4468DD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EBEEDA-DB78-406A-814E-79B67A5A99D4}"/>
              </a:ext>
            </a:extLst>
          </p:cNvPr>
          <p:cNvSpPr>
            <a:spLocks noGrp="1"/>
          </p:cNvSpPr>
          <p:nvPr>
            <p:ph type="sldNum" sz="quarter" idx="12"/>
          </p:nvPr>
        </p:nvSpPr>
        <p:spPr/>
        <p:txBody>
          <a:bodyPr/>
          <a:lstStyle/>
          <a:p>
            <a:fld id="{648218CA-1FBE-46BB-AED9-E96EA2E4A6E1}" type="slidenum">
              <a:rPr lang="en-GB" smtClean="0"/>
              <a:t>‹#›</a:t>
            </a:fld>
            <a:endParaRPr lang="en-GB"/>
          </a:p>
        </p:txBody>
      </p:sp>
    </p:spTree>
    <p:extLst>
      <p:ext uri="{BB962C8B-B14F-4D97-AF65-F5344CB8AC3E}">
        <p14:creationId xmlns:p14="http://schemas.microsoft.com/office/powerpoint/2010/main" val="4008750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5FCC-0136-4EFF-8E1A-F45B82D7661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FDE99-32E1-4785-80BD-D44C3EC162A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898C19F-D594-48EF-8751-0A766AFEE29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D5D10E-51D8-4A7F-B171-876A81D5902B}"/>
              </a:ext>
            </a:extLst>
          </p:cNvPr>
          <p:cNvSpPr>
            <a:spLocks noGrp="1"/>
          </p:cNvSpPr>
          <p:nvPr>
            <p:ph type="dt" sz="half" idx="10"/>
          </p:nvPr>
        </p:nvSpPr>
        <p:spPr/>
        <p:txBody>
          <a:bodyPr/>
          <a:lstStyle/>
          <a:p>
            <a:fld id="{F0BFE683-0172-45C1-85E7-C1B4451501F7}" type="datetimeFigureOut">
              <a:rPr lang="en-GB" smtClean="0"/>
              <a:t>06/07/2022</a:t>
            </a:fld>
            <a:endParaRPr lang="en-GB"/>
          </a:p>
        </p:txBody>
      </p:sp>
      <p:sp>
        <p:nvSpPr>
          <p:cNvPr id="6" name="Footer Placeholder 5">
            <a:extLst>
              <a:ext uri="{FF2B5EF4-FFF2-40B4-BE49-F238E27FC236}">
                <a16:creationId xmlns:a16="http://schemas.microsoft.com/office/drawing/2014/main" id="{F8FF1858-9E08-4EA1-9A88-ED1CDF1456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D5B55A-DF63-4B5D-9C1F-BBDB9A8FF830}"/>
              </a:ext>
            </a:extLst>
          </p:cNvPr>
          <p:cNvSpPr>
            <a:spLocks noGrp="1"/>
          </p:cNvSpPr>
          <p:nvPr>
            <p:ph type="sldNum" sz="quarter" idx="12"/>
          </p:nvPr>
        </p:nvSpPr>
        <p:spPr/>
        <p:txBody>
          <a:bodyPr/>
          <a:lstStyle/>
          <a:p>
            <a:fld id="{648218CA-1FBE-46BB-AED9-E96EA2E4A6E1}" type="slidenum">
              <a:rPr lang="en-GB" smtClean="0"/>
              <a:t>‹#›</a:t>
            </a:fld>
            <a:endParaRPr lang="en-GB"/>
          </a:p>
        </p:txBody>
      </p:sp>
    </p:spTree>
    <p:extLst>
      <p:ext uri="{BB962C8B-B14F-4D97-AF65-F5344CB8AC3E}">
        <p14:creationId xmlns:p14="http://schemas.microsoft.com/office/powerpoint/2010/main" val="9240587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5AF1-3CBB-4F3C-9E77-9388FE96EC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D17F98-5896-4898-9C38-E8F56691B6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A686EE-C930-4FDF-9571-FCD5BB3D0D9A}"/>
              </a:ext>
            </a:extLst>
          </p:cNvPr>
          <p:cNvSpPr>
            <a:spLocks noGrp="1"/>
          </p:cNvSpPr>
          <p:nvPr>
            <p:ph type="dt" sz="half" idx="10"/>
          </p:nvPr>
        </p:nvSpPr>
        <p:spPr/>
        <p:txBody>
          <a:bodyPr/>
          <a:lstStyle/>
          <a:p>
            <a:fld id="{F0BFE683-0172-45C1-85E7-C1B4451501F7}" type="datetimeFigureOut">
              <a:rPr lang="en-GB" smtClean="0"/>
              <a:t>06/07/2022</a:t>
            </a:fld>
            <a:endParaRPr lang="en-GB"/>
          </a:p>
        </p:txBody>
      </p:sp>
      <p:sp>
        <p:nvSpPr>
          <p:cNvPr id="5" name="Footer Placeholder 4">
            <a:extLst>
              <a:ext uri="{FF2B5EF4-FFF2-40B4-BE49-F238E27FC236}">
                <a16:creationId xmlns:a16="http://schemas.microsoft.com/office/drawing/2014/main" id="{6EFD31A3-8098-4BE2-A92D-3BA7823B46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CC54F8-7D0B-4300-8C7D-ABB75CC4911B}"/>
              </a:ext>
            </a:extLst>
          </p:cNvPr>
          <p:cNvSpPr>
            <a:spLocks noGrp="1"/>
          </p:cNvSpPr>
          <p:nvPr>
            <p:ph type="sldNum" sz="quarter" idx="12"/>
          </p:nvPr>
        </p:nvSpPr>
        <p:spPr/>
        <p:txBody>
          <a:bodyPr/>
          <a:lstStyle/>
          <a:p>
            <a:fld id="{648218CA-1FBE-46BB-AED9-E96EA2E4A6E1}" type="slidenum">
              <a:rPr lang="en-GB" smtClean="0"/>
              <a:t>‹#›</a:t>
            </a:fld>
            <a:endParaRPr lang="en-GB"/>
          </a:p>
        </p:txBody>
      </p:sp>
    </p:spTree>
    <p:extLst>
      <p:ext uri="{BB962C8B-B14F-4D97-AF65-F5344CB8AC3E}">
        <p14:creationId xmlns:p14="http://schemas.microsoft.com/office/powerpoint/2010/main" val="1394291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accent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7928782-8327-ED41-B6F4-71EA7034C70F}" type="datetimeFigureOut">
              <a:rPr lang="en-US" smtClean="0"/>
              <a:t>7/6/2022</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0E870AC-A40E-E041-ABD0-442B8552716F}" type="slidenum">
              <a:rPr lang="en-US" smtClean="0"/>
              <a:t>‹#›</a:t>
            </a:fld>
            <a:endParaRPr lang="en-US"/>
          </a:p>
        </p:txBody>
      </p:sp>
    </p:spTree>
    <p:extLst>
      <p:ext uri="{BB962C8B-B14F-4D97-AF65-F5344CB8AC3E}">
        <p14:creationId xmlns:p14="http://schemas.microsoft.com/office/powerpoint/2010/main" val="26774973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19C78-5C97-4918-BE1B-1FD506CAB1D1}"/>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89DC07-C632-4091-A88C-10BB474522F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9659D2-E977-4D5F-8927-861B4E768C36}"/>
              </a:ext>
            </a:extLst>
          </p:cNvPr>
          <p:cNvSpPr>
            <a:spLocks noGrp="1"/>
          </p:cNvSpPr>
          <p:nvPr>
            <p:ph type="dt" sz="half" idx="10"/>
          </p:nvPr>
        </p:nvSpPr>
        <p:spPr/>
        <p:txBody>
          <a:bodyPr/>
          <a:lstStyle/>
          <a:p>
            <a:fld id="{F0BFE683-0172-45C1-85E7-C1B4451501F7}" type="datetimeFigureOut">
              <a:rPr lang="en-GB" smtClean="0"/>
              <a:t>06/07/2022</a:t>
            </a:fld>
            <a:endParaRPr lang="en-GB"/>
          </a:p>
        </p:txBody>
      </p:sp>
      <p:sp>
        <p:nvSpPr>
          <p:cNvPr id="5" name="Footer Placeholder 4">
            <a:extLst>
              <a:ext uri="{FF2B5EF4-FFF2-40B4-BE49-F238E27FC236}">
                <a16:creationId xmlns:a16="http://schemas.microsoft.com/office/drawing/2014/main" id="{9986DB30-DEA7-4833-95CF-5CFA1A1E2E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77B3B5-C287-4002-A186-8E8058D7A944}"/>
              </a:ext>
            </a:extLst>
          </p:cNvPr>
          <p:cNvSpPr>
            <a:spLocks noGrp="1"/>
          </p:cNvSpPr>
          <p:nvPr>
            <p:ph type="sldNum" sz="quarter" idx="12"/>
          </p:nvPr>
        </p:nvSpPr>
        <p:spPr/>
        <p:txBody>
          <a:bodyPr/>
          <a:lstStyle/>
          <a:p>
            <a:fld id="{648218CA-1FBE-46BB-AED9-E96EA2E4A6E1}" type="slidenum">
              <a:rPr lang="en-GB" smtClean="0"/>
              <a:t>‹#›</a:t>
            </a:fld>
            <a:endParaRPr lang="en-GB"/>
          </a:p>
        </p:txBody>
      </p:sp>
    </p:spTree>
    <p:extLst>
      <p:ext uri="{BB962C8B-B14F-4D97-AF65-F5344CB8AC3E}">
        <p14:creationId xmlns:p14="http://schemas.microsoft.com/office/powerpoint/2010/main" val="14245823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6BA08-252B-C84D-BC33-58152E66DC1E}"/>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9D98F344-242D-4041-A3CD-3ACEB2AE68C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068A89A-4BCE-B34F-8678-A2FA3AD8571D}"/>
              </a:ext>
            </a:extLst>
          </p:cNvPr>
          <p:cNvSpPr>
            <a:spLocks noGrp="1"/>
          </p:cNvSpPr>
          <p:nvPr>
            <p:ph type="dt" sz="half" idx="10"/>
          </p:nvPr>
        </p:nvSpPr>
        <p:spPr/>
        <p:txBody>
          <a:bodyPr/>
          <a:lstStyle/>
          <a:p>
            <a:fld id="{5F936976-E829-6E40-9C33-27E569EFE49E}" type="datetimeFigureOut">
              <a:rPr lang="en-US" smtClean="0"/>
              <a:t>7/6/2022</a:t>
            </a:fld>
            <a:endParaRPr lang="en-US"/>
          </a:p>
        </p:txBody>
      </p:sp>
      <p:sp>
        <p:nvSpPr>
          <p:cNvPr id="5" name="Footer Placeholder 4">
            <a:extLst>
              <a:ext uri="{FF2B5EF4-FFF2-40B4-BE49-F238E27FC236}">
                <a16:creationId xmlns:a16="http://schemas.microsoft.com/office/drawing/2014/main" id="{ED8C3F97-A35A-B14E-A36A-E3C83FFED7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41AF76-7F88-4F48-96C7-950DFDE7098D}"/>
              </a:ext>
            </a:extLst>
          </p:cNvPr>
          <p:cNvSpPr>
            <a:spLocks noGrp="1"/>
          </p:cNvSpPr>
          <p:nvPr>
            <p:ph type="sldNum" sz="quarter" idx="12"/>
          </p:nvPr>
        </p:nvSpPr>
        <p:spPr/>
        <p:txBody>
          <a:bodyPr/>
          <a:lstStyle/>
          <a:p>
            <a:fld id="{D9620A9F-733C-8043-9CF6-7FE70DFD88AA}" type="slidenum">
              <a:rPr lang="en-US" smtClean="0"/>
              <a:t>‹#›</a:t>
            </a:fld>
            <a:endParaRPr lang="en-US"/>
          </a:p>
        </p:txBody>
      </p:sp>
    </p:spTree>
    <p:extLst>
      <p:ext uri="{BB962C8B-B14F-4D97-AF65-F5344CB8AC3E}">
        <p14:creationId xmlns:p14="http://schemas.microsoft.com/office/powerpoint/2010/main" val="19507485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B3825-F48D-0E45-925C-10F26B28F34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8D6DA3C-F69A-EC40-B336-CA75182B6F0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A7F333F-CC50-7F4B-8E90-9437D59813A8}"/>
              </a:ext>
            </a:extLst>
          </p:cNvPr>
          <p:cNvSpPr>
            <a:spLocks noGrp="1"/>
          </p:cNvSpPr>
          <p:nvPr>
            <p:ph type="dt" sz="half" idx="10"/>
          </p:nvPr>
        </p:nvSpPr>
        <p:spPr/>
        <p:txBody>
          <a:bodyPr/>
          <a:lstStyle/>
          <a:p>
            <a:fld id="{5F936976-E829-6E40-9C33-27E569EFE49E}" type="datetimeFigureOut">
              <a:rPr lang="en-US" smtClean="0"/>
              <a:t>7/6/2022</a:t>
            </a:fld>
            <a:endParaRPr lang="en-US"/>
          </a:p>
        </p:txBody>
      </p:sp>
      <p:sp>
        <p:nvSpPr>
          <p:cNvPr id="5" name="Footer Placeholder 4">
            <a:extLst>
              <a:ext uri="{FF2B5EF4-FFF2-40B4-BE49-F238E27FC236}">
                <a16:creationId xmlns:a16="http://schemas.microsoft.com/office/drawing/2014/main" id="{344FDFE2-D5AE-594B-B9AC-D4E832E25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26100-9BA4-7C4D-831E-854086E75A3B}"/>
              </a:ext>
            </a:extLst>
          </p:cNvPr>
          <p:cNvSpPr>
            <a:spLocks noGrp="1"/>
          </p:cNvSpPr>
          <p:nvPr>
            <p:ph type="sldNum" sz="quarter" idx="12"/>
          </p:nvPr>
        </p:nvSpPr>
        <p:spPr/>
        <p:txBody>
          <a:bodyPr/>
          <a:lstStyle/>
          <a:p>
            <a:fld id="{D9620A9F-733C-8043-9CF6-7FE70DFD88AA}" type="slidenum">
              <a:rPr lang="en-US" smtClean="0"/>
              <a:t>‹#›</a:t>
            </a:fld>
            <a:endParaRPr lang="en-US"/>
          </a:p>
        </p:txBody>
      </p:sp>
    </p:spTree>
    <p:extLst>
      <p:ext uri="{BB962C8B-B14F-4D97-AF65-F5344CB8AC3E}">
        <p14:creationId xmlns:p14="http://schemas.microsoft.com/office/powerpoint/2010/main" val="18944630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D077B-0FEF-7944-8FEE-DADE7261085B}"/>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6399ECA-93D3-7E45-B002-2341A59966C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8A500A9-1294-1A4B-BE34-2C6CC4593CC7}"/>
              </a:ext>
            </a:extLst>
          </p:cNvPr>
          <p:cNvSpPr>
            <a:spLocks noGrp="1"/>
          </p:cNvSpPr>
          <p:nvPr>
            <p:ph type="dt" sz="half" idx="10"/>
          </p:nvPr>
        </p:nvSpPr>
        <p:spPr/>
        <p:txBody>
          <a:bodyPr/>
          <a:lstStyle/>
          <a:p>
            <a:fld id="{5F936976-E829-6E40-9C33-27E569EFE49E}" type="datetimeFigureOut">
              <a:rPr lang="en-US" smtClean="0"/>
              <a:t>7/6/2022</a:t>
            </a:fld>
            <a:endParaRPr lang="en-US"/>
          </a:p>
        </p:txBody>
      </p:sp>
      <p:sp>
        <p:nvSpPr>
          <p:cNvPr id="5" name="Footer Placeholder 4">
            <a:extLst>
              <a:ext uri="{FF2B5EF4-FFF2-40B4-BE49-F238E27FC236}">
                <a16:creationId xmlns:a16="http://schemas.microsoft.com/office/drawing/2014/main" id="{A5126DCC-5DFA-4E40-BD54-6F266AADC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B91A6-83A6-3047-A069-3F2DB8B8A8EE}"/>
              </a:ext>
            </a:extLst>
          </p:cNvPr>
          <p:cNvSpPr>
            <a:spLocks noGrp="1"/>
          </p:cNvSpPr>
          <p:nvPr>
            <p:ph type="sldNum" sz="quarter" idx="12"/>
          </p:nvPr>
        </p:nvSpPr>
        <p:spPr/>
        <p:txBody>
          <a:bodyPr/>
          <a:lstStyle/>
          <a:p>
            <a:fld id="{D9620A9F-733C-8043-9CF6-7FE70DFD88AA}" type="slidenum">
              <a:rPr lang="en-US" smtClean="0"/>
              <a:t>‹#›</a:t>
            </a:fld>
            <a:endParaRPr lang="en-US"/>
          </a:p>
        </p:txBody>
      </p:sp>
    </p:spTree>
    <p:extLst>
      <p:ext uri="{BB962C8B-B14F-4D97-AF65-F5344CB8AC3E}">
        <p14:creationId xmlns:p14="http://schemas.microsoft.com/office/powerpoint/2010/main" val="11048805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FE77-2EF0-BC4A-96AC-AC16DDE6981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605A7A9-D301-AB4A-ACA0-A2F2E0B16CDA}"/>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7F3FE24-853D-9C42-B2CE-BB356789893A}"/>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22D13B0-7A31-1542-A2E7-BFF75419D705}"/>
              </a:ext>
            </a:extLst>
          </p:cNvPr>
          <p:cNvSpPr>
            <a:spLocks noGrp="1"/>
          </p:cNvSpPr>
          <p:nvPr>
            <p:ph type="dt" sz="half" idx="10"/>
          </p:nvPr>
        </p:nvSpPr>
        <p:spPr/>
        <p:txBody>
          <a:bodyPr/>
          <a:lstStyle/>
          <a:p>
            <a:fld id="{5F936976-E829-6E40-9C33-27E569EFE49E}" type="datetimeFigureOut">
              <a:rPr lang="en-US" smtClean="0"/>
              <a:t>7/6/2022</a:t>
            </a:fld>
            <a:endParaRPr lang="en-US"/>
          </a:p>
        </p:txBody>
      </p:sp>
      <p:sp>
        <p:nvSpPr>
          <p:cNvPr id="6" name="Footer Placeholder 5">
            <a:extLst>
              <a:ext uri="{FF2B5EF4-FFF2-40B4-BE49-F238E27FC236}">
                <a16:creationId xmlns:a16="http://schemas.microsoft.com/office/drawing/2014/main" id="{59C7ECC7-5A7B-8041-919C-C05F59CF6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F73D7-CE4E-7647-A5F8-480C08EAC629}"/>
              </a:ext>
            </a:extLst>
          </p:cNvPr>
          <p:cNvSpPr>
            <a:spLocks noGrp="1"/>
          </p:cNvSpPr>
          <p:nvPr>
            <p:ph type="sldNum" sz="quarter" idx="12"/>
          </p:nvPr>
        </p:nvSpPr>
        <p:spPr/>
        <p:txBody>
          <a:bodyPr/>
          <a:lstStyle/>
          <a:p>
            <a:fld id="{D9620A9F-733C-8043-9CF6-7FE70DFD88AA}" type="slidenum">
              <a:rPr lang="en-US" smtClean="0"/>
              <a:t>‹#›</a:t>
            </a:fld>
            <a:endParaRPr lang="en-US"/>
          </a:p>
        </p:txBody>
      </p:sp>
    </p:spTree>
    <p:extLst>
      <p:ext uri="{BB962C8B-B14F-4D97-AF65-F5344CB8AC3E}">
        <p14:creationId xmlns:p14="http://schemas.microsoft.com/office/powerpoint/2010/main" val="30078825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4CEF-EBE1-7540-9DEE-04817C98717F}"/>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4EEC2F8-FA0A-394B-A03D-C04FB26BA79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7E8686BB-A198-5346-A5D3-3E138CD083E0}"/>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541CBBC-E807-6E41-B9A9-879FC4978C7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E980CD35-D70A-374F-A145-5C538179A2A4}"/>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C4521D4-6FB8-AA4C-9C2C-505E1C291A69}"/>
              </a:ext>
            </a:extLst>
          </p:cNvPr>
          <p:cNvSpPr>
            <a:spLocks noGrp="1"/>
          </p:cNvSpPr>
          <p:nvPr>
            <p:ph type="dt" sz="half" idx="10"/>
          </p:nvPr>
        </p:nvSpPr>
        <p:spPr/>
        <p:txBody>
          <a:bodyPr/>
          <a:lstStyle/>
          <a:p>
            <a:fld id="{5F936976-E829-6E40-9C33-27E569EFE49E}" type="datetimeFigureOut">
              <a:rPr lang="en-US" smtClean="0"/>
              <a:t>7/6/2022</a:t>
            </a:fld>
            <a:endParaRPr lang="en-US"/>
          </a:p>
        </p:txBody>
      </p:sp>
      <p:sp>
        <p:nvSpPr>
          <p:cNvPr id="8" name="Footer Placeholder 7">
            <a:extLst>
              <a:ext uri="{FF2B5EF4-FFF2-40B4-BE49-F238E27FC236}">
                <a16:creationId xmlns:a16="http://schemas.microsoft.com/office/drawing/2014/main" id="{8917918B-A585-5B42-BF15-53842CE915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287248-E2B7-4544-BAED-194A99ABCC5C}"/>
              </a:ext>
            </a:extLst>
          </p:cNvPr>
          <p:cNvSpPr>
            <a:spLocks noGrp="1"/>
          </p:cNvSpPr>
          <p:nvPr>
            <p:ph type="sldNum" sz="quarter" idx="12"/>
          </p:nvPr>
        </p:nvSpPr>
        <p:spPr/>
        <p:txBody>
          <a:bodyPr/>
          <a:lstStyle/>
          <a:p>
            <a:fld id="{D9620A9F-733C-8043-9CF6-7FE70DFD88AA}" type="slidenum">
              <a:rPr lang="en-US" smtClean="0"/>
              <a:t>‹#›</a:t>
            </a:fld>
            <a:endParaRPr lang="en-US"/>
          </a:p>
        </p:txBody>
      </p:sp>
    </p:spTree>
    <p:extLst>
      <p:ext uri="{BB962C8B-B14F-4D97-AF65-F5344CB8AC3E}">
        <p14:creationId xmlns:p14="http://schemas.microsoft.com/office/powerpoint/2010/main" val="22308220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5BC33-69B3-4042-85DD-5D17C49CD0C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346457E-3C3B-804A-857B-A284F220C8EF}"/>
              </a:ext>
            </a:extLst>
          </p:cNvPr>
          <p:cNvSpPr>
            <a:spLocks noGrp="1"/>
          </p:cNvSpPr>
          <p:nvPr>
            <p:ph type="dt" sz="half" idx="10"/>
          </p:nvPr>
        </p:nvSpPr>
        <p:spPr/>
        <p:txBody>
          <a:bodyPr/>
          <a:lstStyle/>
          <a:p>
            <a:fld id="{5F936976-E829-6E40-9C33-27E569EFE49E}" type="datetimeFigureOut">
              <a:rPr lang="en-US" smtClean="0"/>
              <a:t>7/6/2022</a:t>
            </a:fld>
            <a:endParaRPr lang="en-US"/>
          </a:p>
        </p:txBody>
      </p:sp>
      <p:sp>
        <p:nvSpPr>
          <p:cNvPr id="4" name="Footer Placeholder 3">
            <a:extLst>
              <a:ext uri="{FF2B5EF4-FFF2-40B4-BE49-F238E27FC236}">
                <a16:creationId xmlns:a16="http://schemas.microsoft.com/office/drawing/2014/main" id="{176EB5BA-4083-EA4C-9C5C-753E6C6013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9F578E-2AD3-9841-BF22-19D4C153CB85}"/>
              </a:ext>
            </a:extLst>
          </p:cNvPr>
          <p:cNvSpPr>
            <a:spLocks noGrp="1"/>
          </p:cNvSpPr>
          <p:nvPr>
            <p:ph type="sldNum" sz="quarter" idx="12"/>
          </p:nvPr>
        </p:nvSpPr>
        <p:spPr/>
        <p:txBody>
          <a:bodyPr/>
          <a:lstStyle/>
          <a:p>
            <a:fld id="{D9620A9F-733C-8043-9CF6-7FE70DFD88AA}" type="slidenum">
              <a:rPr lang="en-US" smtClean="0"/>
              <a:t>‹#›</a:t>
            </a:fld>
            <a:endParaRPr lang="en-US"/>
          </a:p>
        </p:txBody>
      </p:sp>
    </p:spTree>
    <p:extLst>
      <p:ext uri="{BB962C8B-B14F-4D97-AF65-F5344CB8AC3E}">
        <p14:creationId xmlns:p14="http://schemas.microsoft.com/office/powerpoint/2010/main" val="41592824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BF48AE-3E2F-504A-880D-3BE7DCEC3DDB}"/>
              </a:ext>
            </a:extLst>
          </p:cNvPr>
          <p:cNvSpPr>
            <a:spLocks noGrp="1"/>
          </p:cNvSpPr>
          <p:nvPr>
            <p:ph type="dt" sz="half" idx="10"/>
          </p:nvPr>
        </p:nvSpPr>
        <p:spPr/>
        <p:txBody>
          <a:bodyPr/>
          <a:lstStyle/>
          <a:p>
            <a:fld id="{5F936976-E829-6E40-9C33-27E569EFE49E}" type="datetimeFigureOut">
              <a:rPr lang="en-US" smtClean="0"/>
              <a:t>7/6/2022</a:t>
            </a:fld>
            <a:endParaRPr lang="en-US"/>
          </a:p>
        </p:txBody>
      </p:sp>
      <p:sp>
        <p:nvSpPr>
          <p:cNvPr id="3" name="Footer Placeholder 2">
            <a:extLst>
              <a:ext uri="{FF2B5EF4-FFF2-40B4-BE49-F238E27FC236}">
                <a16:creationId xmlns:a16="http://schemas.microsoft.com/office/drawing/2014/main" id="{A593A923-AA75-4143-8A6C-EA27099940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2BE65B-FE57-9B4A-8A2E-E1D77EFC9223}"/>
              </a:ext>
            </a:extLst>
          </p:cNvPr>
          <p:cNvSpPr>
            <a:spLocks noGrp="1"/>
          </p:cNvSpPr>
          <p:nvPr>
            <p:ph type="sldNum" sz="quarter" idx="12"/>
          </p:nvPr>
        </p:nvSpPr>
        <p:spPr/>
        <p:txBody>
          <a:bodyPr/>
          <a:lstStyle/>
          <a:p>
            <a:fld id="{D9620A9F-733C-8043-9CF6-7FE70DFD88AA}" type="slidenum">
              <a:rPr lang="en-US" smtClean="0"/>
              <a:t>‹#›</a:t>
            </a:fld>
            <a:endParaRPr lang="en-US"/>
          </a:p>
        </p:txBody>
      </p:sp>
    </p:spTree>
    <p:extLst>
      <p:ext uri="{BB962C8B-B14F-4D97-AF65-F5344CB8AC3E}">
        <p14:creationId xmlns:p14="http://schemas.microsoft.com/office/powerpoint/2010/main" val="15694020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F98E-0E6C-3242-86C5-2D730AE4410B}"/>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C152677-6D09-894C-A2A3-3736CCF42A7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C81320C-373F-FD41-ABD3-A7DE12A3D77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6CC865F-05E8-684F-B3EF-ABFFF5612785}"/>
              </a:ext>
            </a:extLst>
          </p:cNvPr>
          <p:cNvSpPr>
            <a:spLocks noGrp="1"/>
          </p:cNvSpPr>
          <p:nvPr>
            <p:ph type="dt" sz="half" idx="10"/>
          </p:nvPr>
        </p:nvSpPr>
        <p:spPr/>
        <p:txBody>
          <a:bodyPr/>
          <a:lstStyle/>
          <a:p>
            <a:fld id="{5F936976-E829-6E40-9C33-27E569EFE49E}" type="datetimeFigureOut">
              <a:rPr lang="en-US" smtClean="0"/>
              <a:t>7/6/2022</a:t>
            </a:fld>
            <a:endParaRPr lang="en-US"/>
          </a:p>
        </p:txBody>
      </p:sp>
      <p:sp>
        <p:nvSpPr>
          <p:cNvPr id="6" name="Footer Placeholder 5">
            <a:extLst>
              <a:ext uri="{FF2B5EF4-FFF2-40B4-BE49-F238E27FC236}">
                <a16:creationId xmlns:a16="http://schemas.microsoft.com/office/drawing/2014/main" id="{EC848A71-36F0-9A49-BC8C-529EA3C0C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E1886F-F2B6-FF48-9CB0-A98FC228ACF8}"/>
              </a:ext>
            </a:extLst>
          </p:cNvPr>
          <p:cNvSpPr>
            <a:spLocks noGrp="1"/>
          </p:cNvSpPr>
          <p:nvPr>
            <p:ph type="sldNum" sz="quarter" idx="12"/>
          </p:nvPr>
        </p:nvSpPr>
        <p:spPr/>
        <p:txBody>
          <a:bodyPr/>
          <a:lstStyle/>
          <a:p>
            <a:fld id="{D9620A9F-733C-8043-9CF6-7FE70DFD88AA}" type="slidenum">
              <a:rPr lang="en-US" smtClean="0"/>
              <a:t>‹#›</a:t>
            </a:fld>
            <a:endParaRPr lang="en-US"/>
          </a:p>
        </p:txBody>
      </p:sp>
    </p:spTree>
    <p:extLst>
      <p:ext uri="{BB962C8B-B14F-4D97-AF65-F5344CB8AC3E}">
        <p14:creationId xmlns:p14="http://schemas.microsoft.com/office/powerpoint/2010/main" val="8567930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5EC2-D77B-094D-9F61-035652890AF9}"/>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76E0D61-849B-FF4D-9486-6C3805966D6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A26F934-782C-FF41-A07A-6363DC42D08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DE6C5A6-94BB-5D4A-B504-25257DA0D65C}"/>
              </a:ext>
            </a:extLst>
          </p:cNvPr>
          <p:cNvSpPr>
            <a:spLocks noGrp="1"/>
          </p:cNvSpPr>
          <p:nvPr>
            <p:ph type="dt" sz="half" idx="10"/>
          </p:nvPr>
        </p:nvSpPr>
        <p:spPr/>
        <p:txBody>
          <a:bodyPr/>
          <a:lstStyle/>
          <a:p>
            <a:fld id="{5F936976-E829-6E40-9C33-27E569EFE49E}" type="datetimeFigureOut">
              <a:rPr lang="en-US" smtClean="0"/>
              <a:t>7/6/2022</a:t>
            </a:fld>
            <a:endParaRPr lang="en-US"/>
          </a:p>
        </p:txBody>
      </p:sp>
      <p:sp>
        <p:nvSpPr>
          <p:cNvPr id="6" name="Footer Placeholder 5">
            <a:extLst>
              <a:ext uri="{FF2B5EF4-FFF2-40B4-BE49-F238E27FC236}">
                <a16:creationId xmlns:a16="http://schemas.microsoft.com/office/drawing/2014/main" id="{85A05E39-82F9-F342-BCF6-76980BB369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21B2B-C757-8C45-B9AB-0B1DB8E1468A}"/>
              </a:ext>
            </a:extLst>
          </p:cNvPr>
          <p:cNvSpPr>
            <a:spLocks noGrp="1"/>
          </p:cNvSpPr>
          <p:nvPr>
            <p:ph type="sldNum" sz="quarter" idx="12"/>
          </p:nvPr>
        </p:nvSpPr>
        <p:spPr/>
        <p:txBody>
          <a:bodyPr/>
          <a:lstStyle/>
          <a:p>
            <a:fld id="{D9620A9F-733C-8043-9CF6-7FE70DFD88AA}" type="slidenum">
              <a:rPr lang="en-US" smtClean="0"/>
              <a:t>‹#›</a:t>
            </a:fld>
            <a:endParaRPr lang="en-US"/>
          </a:p>
        </p:txBody>
      </p:sp>
    </p:spTree>
    <p:extLst>
      <p:ext uri="{BB962C8B-B14F-4D97-AF65-F5344CB8AC3E}">
        <p14:creationId xmlns:p14="http://schemas.microsoft.com/office/powerpoint/2010/main" val="3792405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72612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3CFC-33C7-914D-92C5-352EEF72821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F1C8A9-F7BF-554C-B3C6-2A7B99A6B23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0A9BCA-6D97-5048-92C2-53F8A86D7684}"/>
              </a:ext>
            </a:extLst>
          </p:cNvPr>
          <p:cNvSpPr>
            <a:spLocks noGrp="1"/>
          </p:cNvSpPr>
          <p:nvPr>
            <p:ph type="dt" sz="half" idx="10"/>
          </p:nvPr>
        </p:nvSpPr>
        <p:spPr/>
        <p:txBody>
          <a:bodyPr/>
          <a:lstStyle/>
          <a:p>
            <a:fld id="{5F936976-E829-6E40-9C33-27E569EFE49E}" type="datetimeFigureOut">
              <a:rPr lang="en-US" smtClean="0"/>
              <a:t>7/6/2022</a:t>
            </a:fld>
            <a:endParaRPr lang="en-US"/>
          </a:p>
        </p:txBody>
      </p:sp>
      <p:sp>
        <p:nvSpPr>
          <p:cNvPr id="5" name="Footer Placeholder 4">
            <a:extLst>
              <a:ext uri="{FF2B5EF4-FFF2-40B4-BE49-F238E27FC236}">
                <a16:creationId xmlns:a16="http://schemas.microsoft.com/office/drawing/2014/main" id="{9A74F884-5814-2B4A-A5F6-61270F39F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ACDC0-C27E-9F4F-9957-75308F83FA79}"/>
              </a:ext>
            </a:extLst>
          </p:cNvPr>
          <p:cNvSpPr>
            <a:spLocks noGrp="1"/>
          </p:cNvSpPr>
          <p:nvPr>
            <p:ph type="sldNum" sz="quarter" idx="12"/>
          </p:nvPr>
        </p:nvSpPr>
        <p:spPr/>
        <p:txBody>
          <a:bodyPr/>
          <a:lstStyle/>
          <a:p>
            <a:fld id="{D9620A9F-733C-8043-9CF6-7FE70DFD88AA}" type="slidenum">
              <a:rPr lang="en-US" smtClean="0"/>
              <a:t>‹#›</a:t>
            </a:fld>
            <a:endParaRPr lang="en-US"/>
          </a:p>
        </p:txBody>
      </p:sp>
    </p:spTree>
    <p:extLst>
      <p:ext uri="{BB962C8B-B14F-4D97-AF65-F5344CB8AC3E}">
        <p14:creationId xmlns:p14="http://schemas.microsoft.com/office/powerpoint/2010/main" val="19631541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AFBBA6-F538-A743-A645-D7E2155ADDE9}"/>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58B0B4-EC57-4F40-9813-D53F55789F52}"/>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602F72-8379-2E4E-9FCC-356543BD808C}"/>
              </a:ext>
            </a:extLst>
          </p:cNvPr>
          <p:cNvSpPr>
            <a:spLocks noGrp="1"/>
          </p:cNvSpPr>
          <p:nvPr>
            <p:ph type="dt" sz="half" idx="10"/>
          </p:nvPr>
        </p:nvSpPr>
        <p:spPr/>
        <p:txBody>
          <a:bodyPr/>
          <a:lstStyle/>
          <a:p>
            <a:fld id="{5F936976-E829-6E40-9C33-27E569EFE49E}" type="datetimeFigureOut">
              <a:rPr lang="en-US" smtClean="0"/>
              <a:t>7/6/2022</a:t>
            </a:fld>
            <a:endParaRPr lang="en-US"/>
          </a:p>
        </p:txBody>
      </p:sp>
      <p:sp>
        <p:nvSpPr>
          <p:cNvPr id="5" name="Footer Placeholder 4">
            <a:extLst>
              <a:ext uri="{FF2B5EF4-FFF2-40B4-BE49-F238E27FC236}">
                <a16:creationId xmlns:a16="http://schemas.microsoft.com/office/drawing/2014/main" id="{A910557C-917C-EE46-8C28-0EB964AD3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A7FEE-8166-C145-9032-5CFB1BDB0525}"/>
              </a:ext>
            </a:extLst>
          </p:cNvPr>
          <p:cNvSpPr>
            <a:spLocks noGrp="1"/>
          </p:cNvSpPr>
          <p:nvPr>
            <p:ph type="sldNum" sz="quarter" idx="12"/>
          </p:nvPr>
        </p:nvSpPr>
        <p:spPr/>
        <p:txBody>
          <a:bodyPr/>
          <a:lstStyle/>
          <a:p>
            <a:fld id="{D9620A9F-733C-8043-9CF6-7FE70DFD88AA}" type="slidenum">
              <a:rPr lang="en-US" smtClean="0"/>
              <a:t>‹#›</a:t>
            </a:fld>
            <a:endParaRPr lang="en-US"/>
          </a:p>
        </p:txBody>
      </p:sp>
    </p:spTree>
    <p:extLst>
      <p:ext uri="{BB962C8B-B14F-4D97-AF65-F5344CB8AC3E}">
        <p14:creationId xmlns:p14="http://schemas.microsoft.com/office/powerpoint/2010/main" val="2645178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F7928782-8327-ED41-B6F4-71EA7034C70F}" type="datetimeFigureOut">
              <a:rPr lang="en-US" smtClean="0"/>
              <a:t>7/6/2022</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E0E870AC-A40E-E041-ABD0-442B8552716F}" type="slidenum">
              <a:rPr lang="en-US" smtClean="0"/>
              <a:t>‹#›</a:t>
            </a:fld>
            <a:endParaRPr lang="en-US"/>
          </a:p>
        </p:txBody>
      </p:sp>
    </p:spTree>
    <p:extLst>
      <p:ext uri="{BB962C8B-B14F-4D97-AF65-F5344CB8AC3E}">
        <p14:creationId xmlns:p14="http://schemas.microsoft.com/office/powerpoint/2010/main" val="1859872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F7928782-8327-ED41-B6F4-71EA7034C70F}" type="datetimeFigureOut">
              <a:rPr lang="en-US" smtClean="0"/>
              <a:t>7/6/2022</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E0E870AC-A40E-E041-ABD0-442B8552716F}" type="slidenum">
              <a:rPr lang="en-US" smtClean="0"/>
              <a:t>‹#›</a:t>
            </a:fld>
            <a:endParaRPr lang="en-US"/>
          </a:p>
        </p:txBody>
      </p:sp>
    </p:spTree>
    <p:extLst>
      <p:ext uri="{BB962C8B-B14F-4D97-AF65-F5344CB8AC3E}">
        <p14:creationId xmlns:p14="http://schemas.microsoft.com/office/powerpoint/2010/main" val="2237620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F7928782-8327-ED41-B6F4-71EA7034C70F}" type="datetimeFigureOut">
              <a:rPr lang="en-US" smtClean="0"/>
              <a:t>7/6/2022</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E0E870AC-A40E-E041-ABD0-442B8552716F}" type="slidenum">
              <a:rPr lang="en-US" smtClean="0"/>
              <a:t>‹#›</a:t>
            </a:fld>
            <a:endParaRPr lang="en-US"/>
          </a:p>
        </p:txBody>
      </p:sp>
    </p:spTree>
    <p:extLst>
      <p:ext uri="{BB962C8B-B14F-4D97-AF65-F5344CB8AC3E}">
        <p14:creationId xmlns:p14="http://schemas.microsoft.com/office/powerpoint/2010/main" val="323062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7928782-8327-ED41-B6F4-71EA7034C70F}" type="datetimeFigureOut">
              <a:rPr lang="en-US" smtClean="0"/>
              <a:t>7/6/2022</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0E870AC-A40E-E041-ABD0-442B8552716F}" type="slidenum">
              <a:rPr lang="en-US" smtClean="0"/>
              <a:t>‹#›</a:t>
            </a:fld>
            <a:endParaRPr lang="en-US"/>
          </a:p>
        </p:txBody>
      </p:sp>
    </p:spTree>
    <p:extLst>
      <p:ext uri="{BB962C8B-B14F-4D97-AF65-F5344CB8AC3E}">
        <p14:creationId xmlns:p14="http://schemas.microsoft.com/office/powerpoint/2010/main" val="100876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7928782-8327-ED41-B6F4-71EA7034C70F}" type="datetimeFigureOut">
              <a:rPr lang="en-US" smtClean="0"/>
              <a:t>7/6/2022</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0E870AC-A40E-E041-ABD0-442B8552716F}" type="slidenum">
              <a:rPr lang="en-US" smtClean="0"/>
              <a:t>‹#›</a:t>
            </a:fld>
            <a:endParaRPr lang="en-US"/>
          </a:p>
        </p:txBody>
      </p:sp>
    </p:spTree>
    <p:extLst>
      <p:ext uri="{BB962C8B-B14F-4D97-AF65-F5344CB8AC3E}">
        <p14:creationId xmlns:p14="http://schemas.microsoft.com/office/powerpoint/2010/main" val="885722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7928782-8327-ED41-B6F4-71EA7034C70F}" type="datetimeFigureOut">
              <a:rPr lang="en-US" smtClean="0"/>
              <a:t>7/6/2022</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0E870AC-A40E-E041-ABD0-442B8552716F}" type="slidenum">
              <a:rPr lang="en-US" smtClean="0"/>
              <a:t>‹#›</a:t>
            </a:fld>
            <a:endParaRPr lang="en-US"/>
          </a:p>
        </p:txBody>
      </p:sp>
    </p:spTree>
    <p:extLst>
      <p:ext uri="{BB962C8B-B14F-4D97-AF65-F5344CB8AC3E}">
        <p14:creationId xmlns:p14="http://schemas.microsoft.com/office/powerpoint/2010/main" val="415961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403FE-AEAF-F140-AD6F-8C407606C6CE}"/>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2838" b="17917"/>
          <a:stretch/>
        </p:blipFill>
        <p:spPr>
          <a:xfrm>
            <a:off x="0" y="1118087"/>
            <a:ext cx="9144000" cy="3609361"/>
          </a:xfrm>
          <a:prstGeom prst="rect">
            <a:avLst/>
          </a:prstGeom>
        </p:spPr>
      </p:pic>
      <p:sp>
        <p:nvSpPr>
          <p:cNvPr id="2" name="Title 1"/>
          <p:cNvSpPr>
            <a:spLocks noGrp="1"/>
          </p:cNvSpPr>
          <p:nvPr>
            <p:ph type="ctrTitle"/>
          </p:nvPr>
        </p:nvSpPr>
        <p:spPr>
          <a:xfrm>
            <a:off x="484093" y="3067256"/>
            <a:ext cx="5861842" cy="661991"/>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84093" y="3821042"/>
            <a:ext cx="5861842" cy="413681"/>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a:extLst>
              <a:ext uri="{FF2B5EF4-FFF2-40B4-BE49-F238E27FC236}">
                <a16:creationId xmlns:a16="http://schemas.microsoft.com/office/drawing/2014/main" id="{6A0B6C9D-3F40-5A41-BBFF-B715073792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77" y="153634"/>
            <a:ext cx="1391397" cy="1391397"/>
          </a:xfrm>
          <a:prstGeom prst="rect">
            <a:avLst/>
          </a:prstGeom>
        </p:spPr>
      </p:pic>
    </p:spTree>
    <p:extLst>
      <p:ext uri="{BB962C8B-B14F-4D97-AF65-F5344CB8AC3E}">
        <p14:creationId xmlns:p14="http://schemas.microsoft.com/office/powerpoint/2010/main" val="2963820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7928782-8327-ED41-B6F4-71EA7034C70F}" type="datetimeFigureOut">
              <a:rPr lang="en-US" smtClean="0"/>
              <a:t>7/6/2022</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0E870AC-A40E-E041-ABD0-442B8552716F}" type="slidenum">
              <a:rPr lang="en-US" smtClean="0"/>
              <a:t>‹#›</a:t>
            </a:fld>
            <a:endParaRPr lang="en-US"/>
          </a:p>
        </p:txBody>
      </p:sp>
    </p:spTree>
    <p:extLst>
      <p:ext uri="{BB962C8B-B14F-4D97-AF65-F5344CB8AC3E}">
        <p14:creationId xmlns:p14="http://schemas.microsoft.com/office/powerpoint/2010/main" val="133797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NHS Research Scotland</a:t>
              </a:r>
            </a:p>
          </p:txBody>
        </p:sp>
      </p:gr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9626" y="79572"/>
            <a:ext cx="948846" cy="948846"/>
          </a:xfrm>
          <a:prstGeom prst="rect">
            <a:avLst/>
          </a:prstGeom>
        </p:spPr>
      </p:pic>
    </p:spTree>
    <p:extLst>
      <p:ext uri="{BB962C8B-B14F-4D97-AF65-F5344CB8AC3E}">
        <p14:creationId xmlns:p14="http://schemas.microsoft.com/office/powerpoint/2010/main" val="1777355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9"/>
        <p:cNvGrpSpPr/>
        <p:nvPr/>
      </p:nvGrpSpPr>
      <p:grpSpPr>
        <a:xfrm>
          <a:off x="0" y="0"/>
          <a:ext cx="0" cy="0"/>
          <a:chOff x="0" y="0"/>
          <a:chExt cx="0" cy="0"/>
        </a:xfrm>
      </p:grpSpPr>
      <p:pic>
        <p:nvPicPr>
          <p:cNvPr id="10" name="Google Shape;10;p25"/>
          <p:cNvPicPr preferRelativeResize="0"/>
          <p:nvPr/>
        </p:nvPicPr>
        <p:blipFill rotWithShape="1">
          <a:blip r:embed="rId2">
            <a:alphaModFix/>
          </a:blip>
          <a:srcRect/>
          <a:stretch/>
        </p:blipFill>
        <p:spPr>
          <a:xfrm>
            <a:off x="1" y="0"/>
            <a:ext cx="9143999" cy="5143500"/>
          </a:xfrm>
          <a:prstGeom prst="rect">
            <a:avLst/>
          </a:prstGeom>
          <a:noFill/>
          <a:ln>
            <a:noFill/>
          </a:ln>
        </p:spPr>
      </p:pic>
      <p:sp>
        <p:nvSpPr>
          <p:cNvPr id="11" name="Google Shape;11;p25"/>
          <p:cNvSpPr>
            <a:spLocks noGrp="1"/>
          </p:cNvSpPr>
          <p:nvPr>
            <p:ph type="pic" idx="2"/>
          </p:nvPr>
        </p:nvSpPr>
        <p:spPr>
          <a:xfrm>
            <a:off x="4767014" y="411960"/>
            <a:ext cx="5266084" cy="5266084"/>
          </a:xfrm>
          <a:prstGeom prst="ellipse">
            <a:avLst/>
          </a:prstGeom>
          <a:noFill/>
          <a:ln w="152400"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p25"/>
          <p:cNvSpPr txBox="1">
            <a:spLocks noGrp="1"/>
          </p:cNvSpPr>
          <p:nvPr>
            <p:ph type="body" idx="1"/>
          </p:nvPr>
        </p:nvSpPr>
        <p:spPr>
          <a:xfrm>
            <a:off x="655638" y="815975"/>
            <a:ext cx="4334743" cy="844610"/>
          </a:xfrm>
          <a:prstGeom prst="rect">
            <a:avLst/>
          </a:prstGeom>
          <a:noFill/>
          <a:ln>
            <a:noFill/>
          </a:ln>
        </p:spPr>
        <p:txBody>
          <a:bodyPr spcFirstLastPara="1" wrap="square" lIns="91425" tIns="91425" rIns="91425" bIns="91425" anchor="t" anchorCtr="0">
            <a:noAutofit/>
          </a:bodyPr>
          <a:lstStyle>
            <a:lvl1pPr marL="457200" lvl="0" indent="-228600" algn="l">
              <a:lnSpc>
                <a:spcPct val="233333"/>
              </a:lnSpc>
              <a:spcBef>
                <a:spcPts val="0"/>
              </a:spcBef>
              <a:spcAft>
                <a:spcPts val="0"/>
              </a:spcAft>
              <a:buSzPts val="1800"/>
              <a:buFont typeface="Arial"/>
              <a:buNone/>
              <a:defRPr sz="18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 name="Google Shape;13;p25"/>
          <p:cNvSpPr txBox="1">
            <a:spLocks noGrp="1"/>
          </p:cNvSpPr>
          <p:nvPr>
            <p:ph type="body" idx="3"/>
          </p:nvPr>
        </p:nvSpPr>
        <p:spPr>
          <a:xfrm>
            <a:off x="644136" y="1727140"/>
            <a:ext cx="4334743" cy="84461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chemeClr val="dk1"/>
              </a:buClr>
              <a:buSzPts val="2800"/>
              <a:buFont typeface="Arial"/>
              <a:buNone/>
              <a:defRPr sz="36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212087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pic>
        <p:nvPicPr>
          <p:cNvPr id="2" name="Picture 1" descr="nhs_ppt_widescreen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 y="0"/>
            <a:ext cx="9139428" cy="5143500"/>
          </a:xfrm>
          <a:prstGeom prst="rect">
            <a:avLst/>
          </a:prstGeom>
        </p:spPr>
      </p:pic>
      <p:sp>
        <p:nvSpPr>
          <p:cNvPr id="6" name="Title 1"/>
          <p:cNvSpPr>
            <a:spLocks noGrp="1"/>
          </p:cNvSpPr>
          <p:nvPr>
            <p:ph type="title"/>
          </p:nvPr>
        </p:nvSpPr>
        <p:spPr>
          <a:xfrm>
            <a:off x="552308" y="1760086"/>
            <a:ext cx="7886700" cy="994172"/>
          </a:xfrm>
        </p:spPr>
        <p:txBody>
          <a:bodyPr/>
          <a:lstStyle>
            <a:lvl1pPr>
              <a:defRPr b="1">
                <a:solidFill>
                  <a:schemeClr val="bg1"/>
                </a:solidFill>
              </a:defRPr>
            </a:lvl1pPr>
          </a:lstStyle>
          <a:p>
            <a:endParaRPr lang="en-GB" dirty="0"/>
          </a:p>
        </p:txBody>
      </p:sp>
      <p:pic>
        <p:nvPicPr>
          <p:cNvPr id="4" name="Picture 3" descr="nhs_ppt_widescreen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4456" t="57139" b="21431"/>
          <a:stretch/>
        </p:blipFill>
        <p:spPr>
          <a:xfrm>
            <a:off x="6717082" y="3936302"/>
            <a:ext cx="2334539" cy="110229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88" y="4342422"/>
            <a:ext cx="1304927" cy="492610"/>
          </a:xfrm>
          <a:prstGeom prst="rect">
            <a:avLst/>
          </a:prstGeom>
        </p:spPr>
      </p:pic>
    </p:spTree>
    <p:extLst>
      <p:ext uri="{BB962C8B-B14F-4D97-AF65-F5344CB8AC3E}">
        <p14:creationId xmlns:p14="http://schemas.microsoft.com/office/powerpoint/2010/main" val="3981519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6410" y="1299892"/>
            <a:ext cx="6858000" cy="498172"/>
          </a:xfrm>
        </p:spPr>
        <p:txBody>
          <a:bodyPr anchor="t">
            <a:normAutofit/>
          </a:bodyPr>
          <a:lstStyle>
            <a:lvl1pPr algn="l">
              <a:defRPr sz="3200"/>
            </a:lvl1pPr>
          </a:lstStyle>
          <a:p>
            <a:r>
              <a:rPr lang="en-US" dirty="0"/>
              <a:t>Click to edit Master title style</a:t>
            </a:r>
          </a:p>
        </p:txBody>
      </p:sp>
      <p:sp>
        <p:nvSpPr>
          <p:cNvPr id="3" name="Subtitle 2"/>
          <p:cNvSpPr>
            <a:spLocks noGrp="1"/>
          </p:cNvSpPr>
          <p:nvPr>
            <p:ph type="subTitle" idx="1" hasCustomPrompt="1"/>
          </p:nvPr>
        </p:nvSpPr>
        <p:spPr>
          <a:xfrm>
            <a:off x="476410" y="1915916"/>
            <a:ext cx="7516906" cy="406126"/>
          </a:xfrm>
        </p:spPr>
        <p:txBody>
          <a:bodyPr/>
          <a:lstStyle>
            <a:lvl1pPr marL="0" indent="0" algn="l">
              <a:buNone/>
              <a:defRPr sz="1800"/>
            </a:lvl1pPr>
            <a:lvl2pPr marL="342905" indent="0" algn="ctr">
              <a:buNone/>
              <a:defRPr sz="1500"/>
            </a:lvl2pPr>
            <a:lvl3pPr marL="685808" indent="0" algn="ctr">
              <a:buNone/>
              <a:defRPr sz="1350"/>
            </a:lvl3pPr>
            <a:lvl4pPr marL="1028713" indent="0" algn="ctr">
              <a:buNone/>
              <a:defRPr sz="1200"/>
            </a:lvl4pPr>
            <a:lvl5pPr marL="1371617" indent="0" algn="ctr">
              <a:buNone/>
              <a:defRPr sz="1200"/>
            </a:lvl5pPr>
            <a:lvl6pPr marL="1714521" indent="0" algn="ctr">
              <a:buNone/>
              <a:defRPr sz="1200"/>
            </a:lvl6pPr>
            <a:lvl7pPr marL="2057426" indent="0" algn="ctr">
              <a:buNone/>
              <a:defRPr sz="1200"/>
            </a:lvl7pPr>
            <a:lvl8pPr marL="2400330" indent="0" algn="ctr">
              <a:buNone/>
              <a:defRPr sz="1200"/>
            </a:lvl8pPr>
            <a:lvl9pPr marL="2743234" indent="0" algn="ctr">
              <a:buNone/>
              <a:defRPr sz="1200"/>
            </a:lvl9pPr>
          </a:lstStyle>
          <a:p>
            <a:r>
              <a:rPr lang="en-US" dirty="0"/>
              <a:t>Click to edit text</a:t>
            </a:r>
          </a:p>
        </p:txBody>
      </p:sp>
      <p:grpSp>
        <p:nvGrpSpPr>
          <p:cNvPr id="5" name="Group 4">
            <a:extLst>
              <a:ext uri="{FF2B5EF4-FFF2-40B4-BE49-F238E27FC236}">
                <a16:creationId xmlns:a16="http://schemas.microsoft.com/office/drawing/2014/main" id="{97C381BF-99B8-854C-A855-B24A3AC0D45F}"/>
              </a:ext>
            </a:extLst>
          </p:cNvPr>
          <p:cNvGrpSpPr/>
          <p:nvPr userDrawn="1"/>
        </p:nvGrpSpPr>
        <p:grpSpPr>
          <a:xfrm>
            <a:off x="0" y="4737463"/>
            <a:ext cx="9144000" cy="406037"/>
            <a:chOff x="0" y="4737463"/>
            <a:chExt cx="9144000" cy="406037"/>
          </a:xfrm>
        </p:grpSpPr>
        <p:sp>
          <p:nvSpPr>
            <p:cNvPr id="6" name="Rectangle 5">
              <a:extLst>
                <a:ext uri="{FF2B5EF4-FFF2-40B4-BE49-F238E27FC236}">
                  <a16:creationId xmlns:a16="http://schemas.microsoft.com/office/drawing/2014/main" id="{59FAD1B9-09F1-5C42-B945-4E7D1A53BC60}"/>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7" name="Picture 6">
              <a:extLst>
                <a:ext uri="{FF2B5EF4-FFF2-40B4-BE49-F238E27FC236}">
                  <a16:creationId xmlns:a16="http://schemas.microsoft.com/office/drawing/2014/main" id="{98FC165B-41FE-C84D-8546-79BE1C47A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9" name="TextBox 8">
              <a:extLst>
                <a:ext uri="{FF2B5EF4-FFF2-40B4-BE49-F238E27FC236}">
                  <a16:creationId xmlns:a16="http://schemas.microsoft.com/office/drawing/2014/main" id="{736F62A2-2DFE-2343-927E-D09488002D51}"/>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0" name="Picture 9">
              <a:extLst>
                <a:ext uri="{FF2B5EF4-FFF2-40B4-BE49-F238E27FC236}">
                  <a16:creationId xmlns:a16="http://schemas.microsoft.com/office/drawing/2014/main" id="{F16A25ED-DFA9-5C40-89AB-34B3C59581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1" name="TextBox 10">
              <a:extLst>
                <a:ext uri="{FF2B5EF4-FFF2-40B4-BE49-F238E27FC236}">
                  <a16:creationId xmlns:a16="http://schemas.microsoft.com/office/drawing/2014/main" id="{2E50DEE0-696D-464C-B072-F4413C8F0E25}"/>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2" name="TextBox 11">
              <a:extLst>
                <a:ext uri="{FF2B5EF4-FFF2-40B4-BE49-F238E27FC236}">
                  <a16:creationId xmlns:a16="http://schemas.microsoft.com/office/drawing/2014/main" id="{2E83E74C-E4FD-E846-BB62-5FC617BFF144}"/>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8" name="TextBox 17">
            <a:extLst>
              <a:ext uri="{FF2B5EF4-FFF2-40B4-BE49-F238E27FC236}">
                <a16:creationId xmlns:a16="http://schemas.microsoft.com/office/drawing/2014/main" id="{6A0002FC-72A7-D34B-86DF-3AABF3601A05}"/>
              </a:ext>
            </a:extLst>
          </p:cNvPr>
          <p:cNvSpPr txBox="1"/>
          <p:nvPr userDrawn="1"/>
        </p:nvSpPr>
        <p:spPr>
          <a:xfrm>
            <a:off x="476410" y="4257781"/>
            <a:ext cx="3050561" cy="461665"/>
          </a:xfrm>
          <a:prstGeom prst="rect">
            <a:avLst/>
          </a:prstGeom>
          <a:noFill/>
        </p:spPr>
        <p:txBody>
          <a:bodyPr wrap="square" rtlCol="0">
            <a:spAutoFit/>
          </a:bodyPr>
          <a:lstStyle/>
          <a:p>
            <a:pPr defTabSz="685687"/>
            <a:r>
              <a:rPr lang="en-GB" sz="2400" b="1" dirty="0">
                <a:solidFill>
                  <a:srgbClr val="E95E4D"/>
                </a:solidFill>
                <a:cs typeface="Arial" panose="020B0604020202020204" pitchFamily="34" charset="0"/>
              </a:rPr>
              <a:t>#BePartofResearch</a:t>
            </a:r>
            <a:endParaRPr lang="en-US" sz="2400" b="1" dirty="0">
              <a:solidFill>
                <a:srgbClr val="E95E4D"/>
              </a:solidFill>
              <a:cs typeface="Arial" panose="020B0604020202020204" pitchFamily="34" charset="0"/>
            </a:endParaRPr>
          </a:p>
        </p:txBody>
      </p:sp>
      <p:pic>
        <p:nvPicPr>
          <p:cNvPr id="19" name="Picture 18" descr="Logo&#10;&#10;Description automatically generated">
            <a:extLst>
              <a:ext uri="{FF2B5EF4-FFF2-40B4-BE49-F238E27FC236}">
                <a16:creationId xmlns:a16="http://schemas.microsoft.com/office/drawing/2014/main" id="{743D5E2D-985D-914C-95AD-37FDD7498F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E9FD7C12-D354-6845-B957-A3AB96EEDE0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6367" y="3769729"/>
            <a:ext cx="1507512" cy="885364"/>
          </a:xfrm>
          <a:prstGeom prst="rect">
            <a:avLst/>
          </a:prstGeom>
        </p:spPr>
      </p:pic>
    </p:spTree>
    <p:extLst>
      <p:ext uri="{BB962C8B-B14F-4D97-AF65-F5344CB8AC3E}">
        <p14:creationId xmlns:p14="http://schemas.microsoft.com/office/powerpoint/2010/main" val="2860357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C381BF-99B8-854C-A855-B24A3AC0D45F}"/>
              </a:ext>
            </a:extLst>
          </p:cNvPr>
          <p:cNvGrpSpPr/>
          <p:nvPr userDrawn="1"/>
        </p:nvGrpSpPr>
        <p:grpSpPr>
          <a:xfrm>
            <a:off x="0" y="4737463"/>
            <a:ext cx="9144000" cy="406037"/>
            <a:chOff x="0" y="4737463"/>
            <a:chExt cx="9144000" cy="406037"/>
          </a:xfrm>
        </p:grpSpPr>
        <p:sp>
          <p:nvSpPr>
            <p:cNvPr id="6" name="Rectangle 5">
              <a:extLst>
                <a:ext uri="{FF2B5EF4-FFF2-40B4-BE49-F238E27FC236}">
                  <a16:creationId xmlns:a16="http://schemas.microsoft.com/office/drawing/2014/main" id="{59FAD1B9-09F1-5C42-B945-4E7D1A53BC60}"/>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7" name="Picture 6">
              <a:extLst>
                <a:ext uri="{FF2B5EF4-FFF2-40B4-BE49-F238E27FC236}">
                  <a16:creationId xmlns:a16="http://schemas.microsoft.com/office/drawing/2014/main" id="{98FC165B-41FE-C84D-8546-79BE1C47A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9" name="TextBox 8">
              <a:extLst>
                <a:ext uri="{FF2B5EF4-FFF2-40B4-BE49-F238E27FC236}">
                  <a16:creationId xmlns:a16="http://schemas.microsoft.com/office/drawing/2014/main" id="{736F62A2-2DFE-2343-927E-D09488002D51}"/>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0" name="Picture 9">
              <a:extLst>
                <a:ext uri="{FF2B5EF4-FFF2-40B4-BE49-F238E27FC236}">
                  <a16:creationId xmlns:a16="http://schemas.microsoft.com/office/drawing/2014/main" id="{F16A25ED-DFA9-5C40-89AB-34B3C59581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1" name="TextBox 10">
              <a:extLst>
                <a:ext uri="{FF2B5EF4-FFF2-40B4-BE49-F238E27FC236}">
                  <a16:creationId xmlns:a16="http://schemas.microsoft.com/office/drawing/2014/main" id="{2E50DEE0-696D-464C-B072-F4413C8F0E25}"/>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2" name="TextBox 11">
              <a:extLst>
                <a:ext uri="{FF2B5EF4-FFF2-40B4-BE49-F238E27FC236}">
                  <a16:creationId xmlns:a16="http://schemas.microsoft.com/office/drawing/2014/main" id="{2E83E74C-E4FD-E846-BB62-5FC617BFF144}"/>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3" name="TextBox 12">
            <a:extLst>
              <a:ext uri="{FF2B5EF4-FFF2-40B4-BE49-F238E27FC236}">
                <a16:creationId xmlns:a16="http://schemas.microsoft.com/office/drawing/2014/main" id="{B71610CA-CE11-0D44-AD8F-9A268E546A93}"/>
              </a:ext>
            </a:extLst>
          </p:cNvPr>
          <p:cNvSpPr txBox="1"/>
          <p:nvPr userDrawn="1"/>
        </p:nvSpPr>
        <p:spPr>
          <a:xfrm>
            <a:off x="476410" y="4257781"/>
            <a:ext cx="3050561" cy="461665"/>
          </a:xfrm>
          <a:prstGeom prst="rect">
            <a:avLst/>
          </a:prstGeom>
          <a:noFill/>
        </p:spPr>
        <p:txBody>
          <a:bodyPr wrap="square" rtlCol="0">
            <a:spAutoFit/>
          </a:bodyPr>
          <a:lstStyle/>
          <a:p>
            <a:pPr defTabSz="685687"/>
            <a:r>
              <a:rPr lang="en-GB" sz="2400" b="1" dirty="0">
                <a:solidFill>
                  <a:srgbClr val="E95E4D"/>
                </a:solidFill>
                <a:cs typeface="Arial" panose="020B0604020202020204" pitchFamily="34" charset="0"/>
              </a:rPr>
              <a:t>#BePartofResearch</a:t>
            </a:r>
            <a:endParaRPr lang="en-US" sz="2400" b="1" dirty="0">
              <a:solidFill>
                <a:srgbClr val="E95E4D"/>
              </a:solidFill>
              <a:cs typeface="Arial" panose="020B0604020202020204" pitchFamily="34" charset="0"/>
            </a:endParaRPr>
          </a:p>
        </p:txBody>
      </p:sp>
      <p:pic>
        <p:nvPicPr>
          <p:cNvPr id="14" name="Picture 13" descr="Logo&#10;&#10;Description automatically generated">
            <a:extLst>
              <a:ext uri="{FF2B5EF4-FFF2-40B4-BE49-F238E27FC236}">
                <a16:creationId xmlns:a16="http://schemas.microsoft.com/office/drawing/2014/main" id="{5D9E1439-B272-B74F-9878-540F35004D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7FB1721D-AF30-014A-A4A8-DC001EBBBDB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6367" y="3769729"/>
            <a:ext cx="1507512" cy="885364"/>
          </a:xfrm>
          <a:prstGeom prst="rect">
            <a:avLst/>
          </a:prstGeom>
        </p:spPr>
      </p:pic>
    </p:spTree>
    <p:extLst>
      <p:ext uri="{BB962C8B-B14F-4D97-AF65-F5344CB8AC3E}">
        <p14:creationId xmlns:p14="http://schemas.microsoft.com/office/powerpoint/2010/main" val="2180638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4" name="TextBox 13">
            <a:extLst>
              <a:ext uri="{FF2B5EF4-FFF2-40B4-BE49-F238E27FC236}">
                <a16:creationId xmlns:a16="http://schemas.microsoft.com/office/drawing/2014/main" id="{CE6A8444-52A4-CB47-823C-9795D51B7B0A}"/>
              </a:ext>
            </a:extLst>
          </p:cNvPr>
          <p:cNvSpPr txBox="1"/>
          <p:nvPr userDrawn="1"/>
        </p:nvSpPr>
        <p:spPr>
          <a:xfrm>
            <a:off x="476410" y="4257781"/>
            <a:ext cx="3050561" cy="400110"/>
          </a:xfrm>
          <a:prstGeom prst="rect">
            <a:avLst/>
          </a:prstGeom>
          <a:noFill/>
        </p:spPr>
        <p:txBody>
          <a:bodyPr wrap="square" rtlCol="0">
            <a:spAutoFit/>
          </a:bodyPr>
          <a:lstStyle/>
          <a:p>
            <a:pPr defTabSz="685687"/>
            <a:r>
              <a:rPr lang="en-GB" sz="2000" b="1" dirty="0">
                <a:solidFill>
                  <a:srgbClr val="E95E4D"/>
                </a:solidFill>
                <a:cs typeface="Arial" panose="020B0604020202020204" pitchFamily="34" charset="0"/>
              </a:rPr>
              <a:t>#BePartofResearch</a:t>
            </a:r>
            <a:endParaRPr lang="en-US" sz="2000" b="1" dirty="0">
              <a:solidFill>
                <a:srgbClr val="E95E4D"/>
              </a:solidFill>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4398BF2-4168-E84B-8C26-386F0FC00C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86769" y="3916452"/>
            <a:ext cx="1262451" cy="741439"/>
          </a:xfrm>
          <a:prstGeom prst="rect">
            <a:avLst/>
          </a:prstGeom>
        </p:spPr>
      </p:pic>
    </p:spTree>
    <p:extLst>
      <p:ext uri="{BB962C8B-B14F-4D97-AF65-F5344CB8AC3E}">
        <p14:creationId xmlns:p14="http://schemas.microsoft.com/office/powerpoint/2010/main" val="1640319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4" name="TextBox 13">
            <a:extLst>
              <a:ext uri="{FF2B5EF4-FFF2-40B4-BE49-F238E27FC236}">
                <a16:creationId xmlns:a16="http://schemas.microsoft.com/office/drawing/2014/main" id="{CE6A8444-52A4-CB47-823C-9795D51B7B0A}"/>
              </a:ext>
            </a:extLst>
          </p:cNvPr>
          <p:cNvSpPr txBox="1"/>
          <p:nvPr userDrawn="1"/>
        </p:nvSpPr>
        <p:spPr>
          <a:xfrm>
            <a:off x="4508082" y="672353"/>
            <a:ext cx="3050561" cy="400110"/>
          </a:xfrm>
          <a:prstGeom prst="rect">
            <a:avLst/>
          </a:prstGeom>
          <a:noFill/>
        </p:spPr>
        <p:txBody>
          <a:bodyPr wrap="square" rtlCol="0">
            <a:spAutoFit/>
          </a:bodyPr>
          <a:lstStyle/>
          <a:p>
            <a:pPr defTabSz="685687"/>
            <a:r>
              <a:rPr lang="en-GB" sz="2000" b="1" dirty="0">
                <a:solidFill>
                  <a:srgbClr val="E95E4D"/>
                </a:solidFill>
                <a:cs typeface="Arial" panose="020B0604020202020204" pitchFamily="34" charset="0"/>
              </a:rPr>
              <a:t>#BePartofResearch</a:t>
            </a:r>
            <a:endParaRPr lang="en-US" sz="2000" b="1" dirty="0">
              <a:solidFill>
                <a:srgbClr val="E95E4D"/>
              </a:solidFill>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4398BF2-4168-E84B-8C26-386F0FC00C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56961" y="320377"/>
            <a:ext cx="1385067" cy="813452"/>
          </a:xfrm>
          <a:prstGeom prst="rect">
            <a:avLst/>
          </a:prstGeom>
        </p:spPr>
      </p:pic>
    </p:spTree>
    <p:extLst>
      <p:ext uri="{BB962C8B-B14F-4D97-AF65-F5344CB8AC3E}">
        <p14:creationId xmlns:p14="http://schemas.microsoft.com/office/powerpoint/2010/main" val="843582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9626" y="79572"/>
            <a:ext cx="948846" cy="948846"/>
          </a:xfrm>
          <a:prstGeom prst="rect">
            <a:avLst/>
          </a:prstGeom>
        </p:spPr>
      </p:pic>
    </p:spTree>
    <p:extLst>
      <p:ext uri="{BB962C8B-B14F-4D97-AF65-F5344CB8AC3E}">
        <p14:creationId xmlns:p14="http://schemas.microsoft.com/office/powerpoint/2010/main" val="476424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4" name="TextBox 13">
            <a:extLst>
              <a:ext uri="{FF2B5EF4-FFF2-40B4-BE49-F238E27FC236}">
                <a16:creationId xmlns:a16="http://schemas.microsoft.com/office/drawing/2014/main" id="{CE6A8444-52A4-CB47-823C-9795D51B7B0A}"/>
              </a:ext>
            </a:extLst>
          </p:cNvPr>
          <p:cNvSpPr txBox="1"/>
          <p:nvPr userDrawn="1"/>
        </p:nvSpPr>
        <p:spPr>
          <a:xfrm>
            <a:off x="6037379" y="4299865"/>
            <a:ext cx="2579119" cy="400110"/>
          </a:xfrm>
          <a:prstGeom prst="rect">
            <a:avLst/>
          </a:prstGeom>
          <a:noFill/>
        </p:spPr>
        <p:txBody>
          <a:bodyPr wrap="square" rtlCol="0">
            <a:spAutoFit/>
          </a:bodyPr>
          <a:lstStyle/>
          <a:p>
            <a:pPr algn="r" defTabSz="685687"/>
            <a:r>
              <a:rPr lang="en-GB" sz="2000" b="1" dirty="0">
                <a:solidFill>
                  <a:srgbClr val="E95E4D"/>
                </a:solidFill>
                <a:cs typeface="Arial" panose="020B0604020202020204" pitchFamily="34" charset="0"/>
              </a:rPr>
              <a:t>#BePartofResearch</a:t>
            </a:r>
            <a:endParaRPr lang="en-US" sz="2000" b="1" dirty="0">
              <a:solidFill>
                <a:srgbClr val="E95E4D"/>
              </a:solidFill>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4398BF2-4168-E84B-8C26-386F0FC00C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96769" y="287673"/>
            <a:ext cx="1564310" cy="918721"/>
          </a:xfrm>
          <a:prstGeom prst="rect">
            <a:avLst/>
          </a:prstGeom>
        </p:spPr>
      </p:pic>
    </p:spTree>
    <p:extLst>
      <p:ext uri="{BB962C8B-B14F-4D97-AF65-F5344CB8AC3E}">
        <p14:creationId xmlns:p14="http://schemas.microsoft.com/office/powerpoint/2010/main" val="2372152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403FE-AEAF-F140-AD6F-8C407606C6CE}"/>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2838" b="17917"/>
          <a:stretch/>
        </p:blipFill>
        <p:spPr>
          <a:xfrm>
            <a:off x="0" y="1118087"/>
            <a:ext cx="9144000" cy="3609361"/>
          </a:xfrm>
          <a:prstGeom prst="rect">
            <a:avLst/>
          </a:prstGeom>
        </p:spPr>
      </p:pic>
      <p:sp>
        <p:nvSpPr>
          <p:cNvPr id="2" name="Title 1"/>
          <p:cNvSpPr>
            <a:spLocks noGrp="1"/>
          </p:cNvSpPr>
          <p:nvPr>
            <p:ph type="ctrTitle"/>
          </p:nvPr>
        </p:nvSpPr>
        <p:spPr>
          <a:xfrm>
            <a:off x="484093" y="3067256"/>
            <a:ext cx="5861842" cy="661991"/>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84093" y="3821042"/>
            <a:ext cx="5861842" cy="413681"/>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6" name="Picture 5">
            <a:extLst>
              <a:ext uri="{FF2B5EF4-FFF2-40B4-BE49-F238E27FC236}">
                <a16:creationId xmlns:a16="http://schemas.microsoft.com/office/drawing/2014/main" id="{4B1E1817-5357-7D46-9886-88FABABCA0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5454" y="121325"/>
            <a:ext cx="839585" cy="839585"/>
          </a:xfrm>
          <a:prstGeom prst="rect">
            <a:avLst/>
          </a:prstGeom>
        </p:spPr>
      </p:pic>
    </p:spTree>
    <p:extLst>
      <p:ext uri="{BB962C8B-B14F-4D97-AF65-F5344CB8AC3E}">
        <p14:creationId xmlns:p14="http://schemas.microsoft.com/office/powerpoint/2010/main" val="68161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4" name="TextBox 13">
            <a:extLst>
              <a:ext uri="{FF2B5EF4-FFF2-40B4-BE49-F238E27FC236}">
                <a16:creationId xmlns:a16="http://schemas.microsoft.com/office/drawing/2014/main" id="{CE6A8444-52A4-CB47-823C-9795D51B7B0A}"/>
              </a:ext>
            </a:extLst>
          </p:cNvPr>
          <p:cNvSpPr txBox="1"/>
          <p:nvPr userDrawn="1"/>
        </p:nvSpPr>
        <p:spPr>
          <a:xfrm>
            <a:off x="6037379" y="4299865"/>
            <a:ext cx="2579119" cy="400110"/>
          </a:xfrm>
          <a:prstGeom prst="rect">
            <a:avLst/>
          </a:prstGeom>
          <a:noFill/>
        </p:spPr>
        <p:txBody>
          <a:bodyPr wrap="square" rtlCol="0">
            <a:spAutoFit/>
          </a:bodyPr>
          <a:lstStyle/>
          <a:p>
            <a:pPr algn="r" defTabSz="685687"/>
            <a:r>
              <a:rPr lang="en-GB" sz="2000" b="1" dirty="0">
                <a:solidFill>
                  <a:srgbClr val="E95E4D"/>
                </a:solidFill>
                <a:cs typeface="Arial" panose="020B0604020202020204" pitchFamily="34" charset="0"/>
              </a:rPr>
              <a:t>#BePartofResearch</a:t>
            </a:r>
            <a:endParaRPr lang="en-US" sz="2000" b="1" dirty="0">
              <a:solidFill>
                <a:srgbClr val="E95E4D"/>
              </a:solidFill>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4398BF2-4168-E84B-8C26-386F0FC00C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96769" y="287673"/>
            <a:ext cx="1564310" cy="918721"/>
          </a:xfrm>
          <a:prstGeom prst="rect">
            <a:avLst/>
          </a:prstGeom>
        </p:spPr>
      </p:pic>
    </p:spTree>
    <p:extLst>
      <p:ext uri="{BB962C8B-B14F-4D97-AF65-F5344CB8AC3E}">
        <p14:creationId xmlns:p14="http://schemas.microsoft.com/office/powerpoint/2010/main" val="3883590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accent2"/>
        </a:solidFill>
        <a:effectLst/>
      </p:bgPr>
    </p:bg>
    <p:spTree>
      <p:nvGrpSpPr>
        <p:cNvPr id="1" name=""/>
        <p:cNvGrpSpPr/>
        <p:nvPr/>
      </p:nvGrpSpPr>
      <p:grpSpPr>
        <a:xfrm>
          <a:off x="0" y="0"/>
          <a:ext cx="0" cy="0"/>
          <a:chOff x="0" y="0"/>
          <a:chExt cx="0" cy="0"/>
        </a:xfrm>
      </p:grpSpPr>
      <p:sp>
        <p:nvSpPr>
          <p:cNvPr id="6" name="Round Single Corner of Rectangle 5">
            <a:extLst>
              <a:ext uri="{FF2B5EF4-FFF2-40B4-BE49-F238E27FC236}">
                <a16:creationId xmlns:a16="http://schemas.microsoft.com/office/drawing/2014/main" id="{AEA8F0B2-A66F-9E4A-A01E-97B032266B9D}"/>
              </a:ext>
            </a:extLst>
          </p:cNvPr>
          <p:cNvSpPr/>
          <p:nvPr userDrawn="1"/>
        </p:nvSpPr>
        <p:spPr>
          <a:xfrm>
            <a:off x="-1" y="4257781"/>
            <a:ext cx="3179619" cy="47968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a:solidFill>
                <a:srgbClr val="FFFFFF"/>
              </a:solidFill>
            </a:endParaRPr>
          </a:p>
        </p:txBody>
      </p:sp>
      <p:sp>
        <p:nvSpPr>
          <p:cNvPr id="4" name="Round Single Corner of Rectangle 3">
            <a:extLst>
              <a:ext uri="{FF2B5EF4-FFF2-40B4-BE49-F238E27FC236}">
                <a16:creationId xmlns:a16="http://schemas.microsoft.com/office/drawing/2014/main" id="{B7275938-EA33-A446-B68F-385DEC6D738A}"/>
              </a:ext>
            </a:extLst>
          </p:cNvPr>
          <p:cNvSpPr/>
          <p:nvPr userDrawn="1"/>
        </p:nvSpPr>
        <p:spPr>
          <a:xfrm rot="10800000">
            <a:off x="6738231" y="-2"/>
            <a:ext cx="2408052" cy="1309256"/>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a:solidFill>
                <a:srgbClr val="FFFFFF"/>
              </a:solidFill>
            </a:endParaRPr>
          </a:p>
        </p:txBody>
      </p:sp>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4" name="TextBox 13">
            <a:extLst>
              <a:ext uri="{FF2B5EF4-FFF2-40B4-BE49-F238E27FC236}">
                <a16:creationId xmlns:a16="http://schemas.microsoft.com/office/drawing/2014/main" id="{CE6A8444-52A4-CB47-823C-9795D51B7B0A}"/>
              </a:ext>
            </a:extLst>
          </p:cNvPr>
          <p:cNvSpPr txBox="1"/>
          <p:nvPr userDrawn="1"/>
        </p:nvSpPr>
        <p:spPr>
          <a:xfrm>
            <a:off x="443269" y="4297567"/>
            <a:ext cx="2571276" cy="400110"/>
          </a:xfrm>
          <a:prstGeom prst="round1Rect">
            <a:avLst/>
          </a:prstGeom>
          <a:noFill/>
        </p:spPr>
        <p:txBody>
          <a:bodyPr wrap="square" rtlCol="0">
            <a:spAutoFit/>
          </a:bodyPr>
          <a:lstStyle/>
          <a:p>
            <a:pPr algn="r" defTabSz="685687"/>
            <a:r>
              <a:rPr lang="en-GB" sz="2000" b="1" dirty="0">
                <a:solidFill>
                  <a:srgbClr val="E95E4D"/>
                </a:solidFill>
                <a:cs typeface="Arial" panose="020B0604020202020204" pitchFamily="34" charset="0"/>
              </a:rPr>
              <a:t>#BePartofResearch</a:t>
            </a:r>
            <a:endParaRPr lang="en-US" sz="2000" b="1" dirty="0">
              <a:solidFill>
                <a:srgbClr val="E95E4D"/>
              </a:solidFill>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1" y="138311"/>
            <a:ext cx="1170943" cy="1170943"/>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4398BF2-4168-E84B-8C26-386F0FC00C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5997" y="219919"/>
            <a:ext cx="1474310" cy="865864"/>
          </a:xfrm>
          <a:prstGeom prst="rect">
            <a:avLst/>
          </a:prstGeom>
        </p:spPr>
      </p:pic>
    </p:spTree>
    <p:extLst>
      <p:ext uri="{BB962C8B-B14F-4D97-AF65-F5344CB8AC3E}">
        <p14:creationId xmlns:p14="http://schemas.microsoft.com/office/powerpoint/2010/main" val="3472251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440D73-9D99-884D-B647-B201A3B926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15843" y="315373"/>
            <a:ext cx="1956715" cy="3254783"/>
          </a:xfrm>
          <a:prstGeom prst="rect">
            <a:avLst/>
          </a:prstGeom>
        </p:spPr>
      </p:pic>
      <p:grpSp>
        <p:nvGrpSpPr>
          <p:cNvPr id="7" name="Group 6">
            <a:extLst>
              <a:ext uri="{FF2B5EF4-FFF2-40B4-BE49-F238E27FC236}">
                <a16:creationId xmlns:a16="http://schemas.microsoft.com/office/drawing/2014/main" id="{68B0982A-2099-1A46-808D-7EC25B24039D}"/>
              </a:ext>
            </a:extLst>
          </p:cNvPr>
          <p:cNvGrpSpPr/>
          <p:nvPr userDrawn="1"/>
        </p:nvGrpSpPr>
        <p:grpSpPr>
          <a:xfrm>
            <a:off x="0" y="4737463"/>
            <a:ext cx="9144000" cy="406037"/>
            <a:chOff x="0" y="4737463"/>
            <a:chExt cx="9144000" cy="406037"/>
          </a:xfrm>
        </p:grpSpPr>
        <p:sp>
          <p:nvSpPr>
            <p:cNvPr id="9" name="Rectangle 8">
              <a:extLst>
                <a:ext uri="{FF2B5EF4-FFF2-40B4-BE49-F238E27FC236}">
                  <a16:creationId xmlns:a16="http://schemas.microsoft.com/office/drawing/2014/main" id="{3F926392-B2FB-E840-87CB-6DB0A583D15D}"/>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13" name="Picture 12">
              <a:extLst>
                <a:ext uri="{FF2B5EF4-FFF2-40B4-BE49-F238E27FC236}">
                  <a16:creationId xmlns:a16="http://schemas.microsoft.com/office/drawing/2014/main" id="{C8548D5F-CC4E-6F4F-82C3-A3079E5111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4" name="TextBox 13">
              <a:extLst>
                <a:ext uri="{FF2B5EF4-FFF2-40B4-BE49-F238E27FC236}">
                  <a16:creationId xmlns:a16="http://schemas.microsoft.com/office/drawing/2014/main" id="{81F20931-55FF-1742-B434-412C695980C9}"/>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5" name="Picture 14">
              <a:extLst>
                <a:ext uri="{FF2B5EF4-FFF2-40B4-BE49-F238E27FC236}">
                  <a16:creationId xmlns:a16="http://schemas.microsoft.com/office/drawing/2014/main" id="{401CB03F-13AB-E849-A8F2-3AF9C0BF3A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6" name="TextBox 15">
              <a:extLst>
                <a:ext uri="{FF2B5EF4-FFF2-40B4-BE49-F238E27FC236}">
                  <a16:creationId xmlns:a16="http://schemas.microsoft.com/office/drawing/2014/main" id="{C7B8B4EF-7E64-1D45-86DF-A0D130254720}"/>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7" name="TextBox 16">
              <a:extLst>
                <a:ext uri="{FF2B5EF4-FFF2-40B4-BE49-F238E27FC236}">
                  <a16:creationId xmlns:a16="http://schemas.microsoft.com/office/drawing/2014/main" id="{DCE7602D-7A5E-8D4C-9F48-B097ECA0B1F1}"/>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8" name="TextBox 17">
            <a:extLst>
              <a:ext uri="{FF2B5EF4-FFF2-40B4-BE49-F238E27FC236}">
                <a16:creationId xmlns:a16="http://schemas.microsoft.com/office/drawing/2014/main" id="{77468E75-BAB4-B04F-9A6F-9ADB8BA686BD}"/>
              </a:ext>
            </a:extLst>
          </p:cNvPr>
          <p:cNvSpPr txBox="1"/>
          <p:nvPr userDrawn="1"/>
        </p:nvSpPr>
        <p:spPr>
          <a:xfrm>
            <a:off x="476410" y="4257781"/>
            <a:ext cx="3050561" cy="461665"/>
          </a:xfrm>
          <a:prstGeom prst="rect">
            <a:avLst/>
          </a:prstGeom>
          <a:noFill/>
        </p:spPr>
        <p:txBody>
          <a:bodyPr wrap="square" rtlCol="0">
            <a:spAutoFit/>
          </a:bodyPr>
          <a:lstStyle/>
          <a:p>
            <a:pPr defTabSz="685687"/>
            <a:r>
              <a:rPr lang="en-GB" sz="2400" b="1" dirty="0">
                <a:solidFill>
                  <a:srgbClr val="E95E4D"/>
                </a:solidFill>
                <a:cs typeface="Arial" panose="020B0604020202020204" pitchFamily="34" charset="0"/>
              </a:rPr>
              <a:t>#BePartofResearch</a:t>
            </a:r>
            <a:endParaRPr lang="en-US" sz="2400" b="1" dirty="0">
              <a:solidFill>
                <a:srgbClr val="E95E4D"/>
              </a:solidFill>
              <a:cs typeface="Arial" panose="020B0604020202020204" pitchFamily="34" charset="0"/>
            </a:endParaRPr>
          </a:p>
        </p:txBody>
      </p:sp>
      <p:pic>
        <p:nvPicPr>
          <p:cNvPr id="19" name="Picture 18" descr="Logo&#10;&#10;Description automatically generated">
            <a:extLst>
              <a:ext uri="{FF2B5EF4-FFF2-40B4-BE49-F238E27FC236}">
                <a16:creationId xmlns:a16="http://schemas.microsoft.com/office/drawing/2014/main" id="{2CC3EA34-F6DF-8D45-8EEB-77707CDABB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sp>
        <p:nvSpPr>
          <p:cNvPr id="21" name="Title 1">
            <a:extLst>
              <a:ext uri="{FF2B5EF4-FFF2-40B4-BE49-F238E27FC236}">
                <a16:creationId xmlns:a16="http://schemas.microsoft.com/office/drawing/2014/main" id="{88FBCC63-9119-6C43-A279-330D247ED67A}"/>
              </a:ext>
            </a:extLst>
          </p:cNvPr>
          <p:cNvSpPr>
            <a:spLocks noGrp="1"/>
          </p:cNvSpPr>
          <p:nvPr>
            <p:ph type="ctrTitle"/>
          </p:nvPr>
        </p:nvSpPr>
        <p:spPr>
          <a:xfrm>
            <a:off x="476410" y="1299892"/>
            <a:ext cx="6239433" cy="498172"/>
          </a:xfrm>
        </p:spPr>
        <p:txBody>
          <a:bodyPr anchor="t">
            <a:normAutofit/>
          </a:bodyPr>
          <a:lstStyle>
            <a:lvl1pPr algn="l">
              <a:defRPr sz="3200"/>
            </a:lvl1pPr>
          </a:lstStyle>
          <a:p>
            <a:r>
              <a:rPr lang="en-US" dirty="0"/>
              <a:t>Click to edit Master title style</a:t>
            </a:r>
          </a:p>
        </p:txBody>
      </p:sp>
      <p:sp>
        <p:nvSpPr>
          <p:cNvPr id="22" name="Subtitle 2">
            <a:extLst>
              <a:ext uri="{FF2B5EF4-FFF2-40B4-BE49-F238E27FC236}">
                <a16:creationId xmlns:a16="http://schemas.microsoft.com/office/drawing/2014/main" id="{2160F13E-0B08-2B4A-9A9B-B22A661966ED}"/>
              </a:ext>
            </a:extLst>
          </p:cNvPr>
          <p:cNvSpPr>
            <a:spLocks noGrp="1"/>
          </p:cNvSpPr>
          <p:nvPr>
            <p:ph type="subTitle" idx="1" hasCustomPrompt="1"/>
          </p:nvPr>
        </p:nvSpPr>
        <p:spPr>
          <a:xfrm>
            <a:off x="476410" y="1915916"/>
            <a:ext cx="6239433" cy="406126"/>
          </a:xfrm>
        </p:spPr>
        <p:txBody>
          <a:bodyPr/>
          <a:lstStyle>
            <a:lvl1pPr marL="0" indent="0" algn="l">
              <a:buNone/>
              <a:defRPr sz="1800"/>
            </a:lvl1pPr>
            <a:lvl2pPr marL="342905" indent="0" algn="ctr">
              <a:buNone/>
              <a:defRPr sz="1500"/>
            </a:lvl2pPr>
            <a:lvl3pPr marL="685808" indent="0" algn="ctr">
              <a:buNone/>
              <a:defRPr sz="1350"/>
            </a:lvl3pPr>
            <a:lvl4pPr marL="1028713" indent="0" algn="ctr">
              <a:buNone/>
              <a:defRPr sz="1200"/>
            </a:lvl4pPr>
            <a:lvl5pPr marL="1371617" indent="0" algn="ctr">
              <a:buNone/>
              <a:defRPr sz="1200"/>
            </a:lvl5pPr>
            <a:lvl6pPr marL="1714521" indent="0" algn="ctr">
              <a:buNone/>
              <a:defRPr sz="1200"/>
            </a:lvl6pPr>
            <a:lvl7pPr marL="2057426" indent="0" algn="ctr">
              <a:buNone/>
              <a:defRPr sz="1200"/>
            </a:lvl7pPr>
            <a:lvl8pPr marL="2400330" indent="0" algn="ctr">
              <a:buNone/>
              <a:defRPr sz="1200"/>
            </a:lvl8pPr>
            <a:lvl9pPr marL="2743234" indent="0" algn="ctr">
              <a:buNone/>
              <a:defRPr sz="1200"/>
            </a:lvl9pPr>
          </a:lstStyle>
          <a:p>
            <a:r>
              <a:rPr lang="en-US" dirty="0"/>
              <a:t>Click to edit text</a:t>
            </a:r>
          </a:p>
        </p:txBody>
      </p:sp>
      <p:pic>
        <p:nvPicPr>
          <p:cNvPr id="23" name="Picture 22" descr="A picture containing logo&#10;&#10;Description automatically generated">
            <a:extLst>
              <a:ext uri="{FF2B5EF4-FFF2-40B4-BE49-F238E27FC236}">
                <a16:creationId xmlns:a16="http://schemas.microsoft.com/office/drawing/2014/main" id="{AB728D3B-4441-1F4C-9E9C-E8307FA399E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46367" y="3769729"/>
            <a:ext cx="1507512" cy="885364"/>
          </a:xfrm>
          <a:prstGeom prst="rect">
            <a:avLst/>
          </a:prstGeom>
        </p:spPr>
      </p:pic>
    </p:spTree>
    <p:extLst>
      <p:ext uri="{BB962C8B-B14F-4D97-AF65-F5344CB8AC3E}">
        <p14:creationId xmlns:p14="http://schemas.microsoft.com/office/powerpoint/2010/main" val="828972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403FE-AEAF-F140-AD6F-8C407606C6CE}"/>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2838" b="17917"/>
          <a:stretch/>
        </p:blipFill>
        <p:spPr>
          <a:xfrm>
            <a:off x="0" y="1133456"/>
            <a:ext cx="9144000" cy="3609361"/>
          </a:xfrm>
          <a:prstGeom prst="rect">
            <a:avLst/>
          </a:prstGeom>
        </p:spPr>
      </p:pic>
      <p:grpSp>
        <p:nvGrpSpPr>
          <p:cNvPr id="7" name="Group 6">
            <a:extLst>
              <a:ext uri="{FF2B5EF4-FFF2-40B4-BE49-F238E27FC236}">
                <a16:creationId xmlns:a16="http://schemas.microsoft.com/office/drawing/2014/main" id="{68B0982A-2099-1A46-808D-7EC25B24039D}"/>
              </a:ext>
            </a:extLst>
          </p:cNvPr>
          <p:cNvGrpSpPr/>
          <p:nvPr userDrawn="1"/>
        </p:nvGrpSpPr>
        <p:grpSpPr>
          <a:xfrm>
            <a:off x="0" y="4737463"/>
            <a:ext cx="9144000" cy="406037"/>
            <a:chOff x="0" y="4737463"/>
            <a:chExt cx="9144000" cy="406037"/>
          </a:xfrm>
        </p:grpSpPr>
        <p:sp>
          <p:nvSpPr>
            <p:cNvPr id="9" name="Rectangle 8">
              <a:extLst>
                <a:ext uri="{FF2B5EF4-FFF2-40B4-BE49-F238E27FC236}">
                  <a16:creationId xmlns:a16="http://schemas.microsoft.com/office/drawing/2014/main" id="{3F926392-B2FB-E840-87CB-6DB0A583D15D}"/>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13" name="Picture 12">
              <a:extLst>
                <a:ext uri="{FF2B5EF4-FFF2-40B4-BE49-F238E27FC236}">
                  <a16:creationId xmlns:a16="http://schemas.microsoft.com/office/drawing/2014/main" id="{C8548D5F-CC4E-6F4F-82C3-A3079E5111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4" name="TextBox 13">
              <a:extLst>
                <a:ext uri="{FF2B5EF4-FFF2-40B4-BE49-F238E27FC236}">
                  <a16:creationId xmlns:a16="http://schemas.microsoft.com/office/drawing/2014/main" id="{81F20931-55FF-1742-B434-412C695980C9}"/>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5" name="Picture 14">
              <a:extLst>
                <a:ext uri="{FF2B5EF4-FFF2-40B4-BE49-F238E27FC236}">
                  <a16:creationId xmlns:a16="http://schemas.microsoft.com/office/drawing/2014/main" id="{401CB03F-13AB-E849-A8F2-3AF9C0BF3A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6" name="TextBox 15">
              <a:extLst>
                <a:ext uri="{FF2B5EF4-FFF2-40B4-BE49-F238E27FC236}">
                  <a16:creationId xmlns:a16="http://schemas.microsoft.com/office/drawing/2014/main" id="{C7B8B4EF-7E64-1D45-86DF-A0D130254720}"/>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7" name="TextBox 16">
              <a:extLst>
                <a:ext uri="{FF2B5EF4-FFF2-40B4-BE49-F238E27FC236}">
                  <a16:creationId xmlns:a16="http://schemas.microsoft.com/office/drawing/2014/main" id="{DCE7602D-7A5E-8D4C-9F48-B097ECA0B1F1}"/>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pic>
        <p:nvPicPr>
          <p:cNvPr id="21" name="Picture 20">
            <a:extLst>
              <a:ext uri="{FF2B5EF4-FFF2-40B4-BE49-F238E27FC236}">
                <a16:creationId xmlns:a16="http://schemas.microsoft.com/office/drawing/2014/main" id="{85187C03-4A43-1D4D-A274-B8AF900A440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15843" y="315373"/>
            <a:ext cx="1956715" cy="3254783"/>
          </a:xfrm>
          <a:prstGeom prst="rect">
            <a:avLst/>
          </a:prstGeom>
        </p:spPr>
      </p:pic>
      <p:sp>
        <p:nvSpPr>
          <p:cNvPr id="22" name="TextBox 21">
            <a:extLst>
              <a:ext uri="{FF2B5EF4-FFF2-40B4-BE49-F238E27FC236}">
                <a16:creationId xmlns:a16="http://schemas.microsoft.com/office/drawing/2014/main" id="{D18A1A9D-3712-7841-BFE7-E436F8DA1619}"/>
              </a:ext>
            </a:extLst>
          </p:cNvPr>
          <p:cNvSpPr txBox="1"/>
          <p:nvPr userDrawn="1"/>
        </p:nvSpPr>
        <p:spPr>
          <a:xfrm>
            <a:off x="476410" y="4257781"/>
            <a:ext cx="3050561" cy="461665"/>
          </a:xfrm>
          <a:prstGeom prst="rect">
            <a:avLst/>
          </a:prstGeom>
          <a:noFill/>
        </p:spPr>
        <p:txBody>
          <a:bodyPr wrap="square" rtlCol="0">
            <a:spAutoFit/>
          </a:bodyPr>
          <a:lstStyle/>
          <a:p>
            <a:pPr defTabSz="685687"/>
            <a:r>
              <a:rPr lang="en-GB" sz="2400" b="1" dirty="0">
                <a:solidFill>
                  <a:srgbClr val="E95E4D"/>
                </a:solidFill>
                <a:cs typeface="Arial" panose="020B0604020202020204" pitchFamily="34" charset="0"/>
              </a:rPr>
              <a:t>#BePartofResearch</a:t>
            </a:r>
            <a:endParaRPr lang="en-US" sz="2400" b="1" dirty="0">
              <a:solidFill>
                <a:srgbClr val="E95E4D"/>
              </a:solidFill>
              <a:cs typeface="Arial" panose="020B0604020202020204" pitchFamily="34" charset="0"/>
            </a:endParaRPr>
          </a:p>
        </p:txBody>
      </p:sp>
      <p:sp>
        <p:nvSpPr>
          <p:cNvPr id="23" name="Title 1">
            <a:extLst>
              <a:ext uri="{FF2B5EF4-FFF2-40B4-BE49-F238E27FC236}">
                <a16:creationId xmlns:a16="http://schemas.microsoft.com/office/drawing/2014/main" id="{EC8FF0D5-B4CA-4B47-B5C4-84E196B87901}"/>
              </a:ext>
            </a:extLst>
          </p:cNvPr>
          <p:cNvSpPr>
            <a:spLocks noGrp="1"/>
          </p:cNvSpPr>
          <p:nvPr>
            <p:ph type="ctrTitle"/>
          </p:nvPr>
        </p:nvSpPr>
        <p:spPr>
          <a:xfrm>
            <a:off x="476410" y="1299892"/>
            <a:ext cx="6239433" cy="498172"/>
          </a:xfrm>
        </p:spPr>
        <p:txBody>
          <a:bodyPr anchor="t">
            <a:normAutofit/>
          </a:bodyPr>
          <a:lstStyle>
            <a:lvl1pPr algn="l">
              <a:defRPr sz="3200"/>
            </a:lvl1pPr>
          </a:lstStyle>
          <a:p>
            <a:r>
              <a:rPr lang="en-US" dirty="0"/>
              <a:t>Click to edit Master title style</a:t>
            </a:r>
          </a:p>
        </p:txBody>
      </p:sp>
      <p:sp>
        <p:nvSpPr>
          <p:cNvPr id="24" name="Subtitle 2">
            <a:extLst>
              <a:ext uri="{FF2B5EF4-FFF2-40B4-BE49-F238E27FC236}">
                <a16:creationId xmlns:a16="http://schemas.microsoft.com/office/drawing/2014/main" id="{CB89B35E-7DA7-514F-8853-EE770E567F84}"/>
              </a:ext>
            </a:extLst>
          </p:cNvPr>
          <p:cNvSpPr>
            <a:spLocks noGrp="1"/>
          </p:cNvSpPr>
          <p:nvPr>
            <p:ph type="subTitle" idx="1" hasCustomPrompt="1"/>
          </p:nvPr>
        </p:nvSpPr>
        <p:spPr>
          <a:xfrm>
            <a:off x="476410" y="1915916"/>
            <a:ext cx="6239433" cy="406126"/>
          </a:xfrm>
        </p:spPr>
        <p:txBody>
          <a:bodyPr/>
          <a:lstStyle>
            <a:lvl1pPr marL="0" indent="0" algn="l">
              <a:buNone/>
              <a:defRPr sz="1800"/>
            </a:lvl1pPr>
            <a:lvl2pPr marL="342905" indent="0" algn="ctr">
              <a:buNone/>
              <a:defRPr sz="1500"/>
            </a:lvl2pPr>
            <a:lvl3pPr marL="685808" indent="0" algn="ctr">
              <a:buNone/>
              <a:defRPr sz="1350"/>
            </a:lvl3pPr>
            <a:lvl4pPr marL="1028713" indent="0" algn="ctr">
              <a:buNone/>
              <a:defRPr sz="1200"/>
            </a:lvl4pPr>
            <a:lvl5pPr marL="1371617" indent="0" algn="ctr">
              <a:buNone/>
              <a:defRPr sz="1200"/>
            </a:lvl5pPr>
            <a:lvl6pPr marL="1714521" indent="0" algn="ctr">
              <a:buNone/>
              <a:defRPr sz="1200"/>
            </a:lvl6pPr>
            <a:lvl7pPr marL="2057426" indent="0" algn="ctr">
              <a:buNone/>
              <a:defRPr sz="1200"/>
            </a:lvl7pPr>
            <a:lvl8pPr marL="2400330" indent="0" algn="ctr">
              <a:buNone/>
              <a:defRPr sz="1200"/>
            </a:lvl8pPr>
            <a:lvl9pPr marL="2743234" indent="0" algn="ctr">
              <a:buNone/>
              <a:defRPr sz="1200"/>
            </a:lvl9pPr>
          </a:lstStyle>
          <a:p>
            <a:r>
              <a:rPr lang="en-US" dirty="0"/>
              <a:t>Click to edit text</a:t>
            </a:r>
          </a:p>
        </p:txBody>
      </p:sp>
      <p:pic>
        <p:nvPicPr>
          <p:cNvPr id="25" name="Picture 24" descr="A picture containing logo&#10;&#10;Description automatically generated">
            <a:extLst>
              <a:ext uri="{FF2B5EF4-FFF2-40B4-BE49-F238E27FC236}">
                <a16:creationId xmlns:a16="http://schemas.microsoft.com/office/drawing/2014/main" id="{FBD8081A-B7D1-9A43-8CCC-FE0A05F06EB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46367" y="3769729"/>
            <a:ext cx="1507512" cy="885364"/>
          </a:xfrm>
          <a:prstGeom prst="rect">
            <a:avLst/>
          </a:prstGeom>
        </p:spPr>
      </p:pic>
      <p:pic>
        <p:nvPicPr>
          <p:cNvPr id="26" name="Picture 25" descr="Logo&#10;&#10;Description automatically generated">
            <a:extLst>
              <a:ext uri="{FF2B5EF4-FFF2-40B4-BE49-F238E27FC236}">
                <a16:creationId xmlns:a16="http://schemas.microsoft.com/office/drawing/2014/main" id="{B7978E4A-7395-7648-9493-FE95F69C919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01972" y="148592"/>
            <a:ext cx="1068082" cy="1068082"/>
          </a:xfrm>
          <a:prstGeom prst="rect">
            <a:avLst/>
          </a:prstGeom>
        </p:spPr>
      </p:pic>
    </p:spTree>
    <p:extLst>
      <p:ext uri="{BB962C8B-B14F-4D97-AF65-F5344CB8AC3E}">
        <p14:creationId xmlns:p14="http://schemas.microsoft.com/office/powerpoint/2010/main" val="1018127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4093" y="1006808"/>
            <a:ext cx="5861842" cy="661991"/>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84093" y="1760594"/>
            <a:ext cx="5861842" cy="413681"/>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6" name="Picture 5">
            <a:extLst>
              <a:ext uri="{FF2B5EF4-FFF2-40B4-BE49-F238E27FC236}">
                <a16:creationId xmlns:a16="http://schemas.microsoft.com/office/drawing/2014/main" id="{FF0A00A3-B3C0-8046-BCDB-19D282870A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454" y="121325"/>
            <a:ext cx="839585" cy="839585"/>
          </a:xfrm>
          <a:prstGeom prst="rect">
            <a:avLst/>
          </a:prstGeom>
        </p:spPr>
      </p:pic>
    </p:spTree>
    <p:extLst>
      <p:ext uri="{BB962C8B-B14F-4D97-AF65-F5344CB8AC3E}">
        <p14:creationId xmlns:p14="http://schemas.microsoft.com/office/powerpoint/2010/main" val="893365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6410" y="1299892"/>
            <a:ext cx="6858000" cy="498172"/>
          </a:xfrm>
        </p:spPr>
        <p:txBody>
          <a:bodyPr anchor="t">
            <a:normAutofit/>
          </a:bodyPr>
          <a:lstStyle>
            <a:lvl1pPr algn="l">
              <a:defRPr sz="3200"/>
            </a:lvl1pPr>
          </a:lstStyle>
          <a:p>
            <a:r>
              <a:rPr lang="en-US" dirty="0"/>
              <a:t>Click to edit Master title style</a:t>
            </a:r>
          </a:p>
        </p:txBody>
      </p:sp>
      <p:sp>
        <p:nvSpPr>
          <p:cNvPr id="3" name="Subtitle 2"/>
          <p:cNvSpPr>
            <a:spLocks noGrp="1"/>
          </p:cNvSpPr>
          <p:nvPr>
            <p:ph type="subTitle" idx="1" hasCustomPrompt="1"/>
          </p:nvPr>
        </p:nvSpPr>
        <p:spPr>
          <a:xfrm>
            <a:off x="476410" y="1915916"/>
            <a:ext cx="7516906" cy="406126"/>
          </a:xfrm>
        </p:spPr>
        <p:txBody>
          <a:bodyPr/>
          <a:lstStyle>
            <a:lvl1pPr marL="0" indent="0" algn="l">
              <a:buNone/>
              <a:defRPr sz="1800"/>
            </a:lvl1pPr>
            <a:lvl2pPr marL="342905" indent="0" algn="ctr">
              <a:buNone/>
              <a:defRPr sz="1500"/>
            </a:lvl2pPr>
            <a:lvl3pPr marL="685808" indent="0" algn="ctr">
              <a:buNone/>
              <a:defRPr sz="1350"/>
            </a:lvl3pPr>
            <a:lvl4pPr marL="1028713" indent="0" algn="ctr">
              <a:buNone/>
              <a:defRPr sz="1200"/>
            </a:lvl4pPr>
            <a:lvl5pPr marL="1371617" indent="0" algn="ctr">
              <a:buNone/>
              <a:defRPr sz="1200"/>
            </a:lvl5pPr>
            <a:lvl6pPr marL="1714521" indent="0" algn="ctr">
              <a:buNone/>
              <a:defRPr sz="1200"/>
            </a:lvl6pPr>
            <a:lvl7pPr marL="2057426" indent="0" algn="ctr">
              <a:buNone/>
              <a:defRPr sz="1200"/>
            </a:lvl7pPr>
            <a:lvl8pPr marL="2400330" indent="0" algn="ctr">
              <a:buNone/>
              <a:defRPr sz="1200"/>
            </a:lvl8pPr>
            <a:lvl9pPr marL="2743234" indent="0" algn="ctr">
              <a:buNone/>
              <a:defRPr sz="1200"/>
            </a:lvl9pPr>
          </a:lstStyle>
          <a:p>
            <a:r>
              <a:rPr lang="en-US" dirty="0"/>
              <a:t>Click to edit text</a:t>
            </a:r>
          </a:p>
        </p:txBody>
      </p:sp>
      <p:grpSp>
        <p:nvGrpSpPr>
          <p:cNvPr id="5" name="Group 4">
            <a:extLst>
              <a:ext uri="{FF2B5EF4-FFF2-40B4-BE49-F238E27FC236}">
                <a16:creationId xmlns:a16="http://schemas.microsoft.com/office/drawing/2014/main" id="{97C381BF-99B8-854C-A855-B24A3AC0D45F}"/>
              </a:ext>
            </a:extLst>
          </p:cNvPr>
          <p:cNvGrpSpPr/>
          <p:nvPr userDrawn="1"/>
        </p:nvGrpSpPr>
        <p:grpSpPr>
          <a:xfrm>
            <a:off x="0" y="4737463"/>
            <a:ext cx="9144000" cy="406037"/>
            <a:chOff x="0" y="4737463"/>
            <a:chExt cx="9144000" cy="406037"/>
          </a:xfrm>
        </p:grpSpPr>
        <p:sp>
          <p:nvSpPr>
            <p:cNvPr id="6" name="Rectangle 5">
              <a:extLst>
                <a:ext uri="{FF2B5EF4-FFF2-40B4-BE49-F238E27FC236}">
                  <a16:creationId xmlns:a16="http://schemas.microsoft.com/office/drawing/2014/main" id="{59FAD1B9-09F1-5C42-B945-4E7D1A53BC60}"/>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7" name="Picture 6">
              <a:extLst>
                <a:ext uri="{FF2B5EF4-FFF2-40B4-BE49-F238E27FC236}">
                  <a16:creationId xmlns:a16="http://schemas.microsoft.com/office/drawing/2014/main" id="{98FC165B-41FE-C84D-8546-79BE1C47A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9" name="TextBox 8">
              <a:extLst>
                <a:ext uri="{FF2B5EF4-FFF2-40B4-BE49-F238E27FC236}">
                  <a16:creationId xmlns:a16="http://schemas.microsoft.com/office/drawing/2014/main" id="{736F62A2-2DFE-2343-927E-D09488002D51}"/>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0" name="Picture 9">
              <a:extLst>
                <a:ext uri="{FF2B5EF4-FFF2-40B4-BE49-F238E27FC236}">
                  <a16:creationId xmlns:a16="http://schemas.microsoft.com/office/drawing/2014/main" id="{F16A25ED-DFA9-5C40-89AB-34B3C59581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1" name="TextBox 10">
              <a:extLst>
                <a:ext uri="{FF2B5EF4-FFF2-40B4-BE49-F238E27FC236}">
                  <a16:creationId xmlns:a16="http://schemas.microsoft.com/office/drawing/2014/main" id="{2E50DEE0-696D-464C-B072-F4413C8F0E25}"/>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2" name="TextBox 11">
              <a:extLst>
                <a:ext uri="{FF2B5EF4-FFF2-40B4-BE49-F238E27FC236}">
                  <a16:creationId xmlns:a16="http://schemas.microsoft.com/office/drawing/2014/main" id="{2E83E74C-E4FD-E846-BB62-5FC617BFF144}"/>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8" name="TextBox 17">
            <a:extLst>
              <a:ext uri="{FF2B5EF4-FFF2-40B4-BE49-F238E27FC236}">
                <a16:creationId xmlns:a16="http://schemas.microsoft.com/office/drawing/2014/main" id="{6A0002FC-72A7-D34B-86DF-3AABF3601A05}"/>
              </a:ext>
            </a:extLst>
          </p:cNvPr>
          <p:cNvSpPr txBox="1"/>
          <p:nvPr userDrawn="1"/>
        </p:nvSpPr>
        <p:spPr>
          <a:xfrm>
            <a:off x="476410" y="4257781"/>
            <a:ext cx="3050561" cy="461665"/>
          </a:xfrm>
          <a:prstGeom prst="rect">
            <a:avLst/>
          </a:prstGeom>
          <a:noFill/>
        </p:spPr>
        <p:txBody>
          <a:bodyPr wrap="square" rtlCol="0">
            <a:spAutoFit/>
          </a:bodyPr>
          <a:lstStyle/>
          <a:p>
            <a:pPr defTabSz="685687"/>
            <a:r>
              <a:rPr lang="en-GB" sz="2400" b="1" dirty="0">
                <a:solidFill>
                  <a:srgbClr val="E95E4D"/>
                </a:solidFill>
                <a:cs typeface="Arial" panose="020B0604020202020204" pitchFamily="34" charset="0"/>
              </a:rPr>
              <a:t>#BePartofResearch</a:t>
            </a:r>
            <a:endParaRPr lang="en-US" sz="2400" b="1" dirty="0">
              <a:solidFill>
                <a:srgbClr val="E95E4D"/>
              </a:solidFill>
              <a:cs typeface="Arial" panose="020B0604020202020204" pitchFamily="34" charset="0"/>
            </a:endParaRPr>
          </a:p>
        </p:txBody>
      </p:sp>
      <p:pic>
        <p:nvPicPr>
          <p:cNvPr id="19" name="Picture 18" descr="Logo&#10;&#10;Description automatically generated">
            <a:extLst>
              <a:ext uri="{FF2B5EF4-FFF2-40B4-BE49-F238E27FC236}">
                <a16:creationId xmlns:a16="http://schemas.microsoft.com/office/drawing/2014/main" id="{743D5E2D-985D-914C-95AD-37FDD7498F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E9FD7C12-D354-6845-B957-A3AB96EEDE0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6367" y="3769729"/>
            <a:ext cx="1507512" cy="885364"/>
          </a:xfrm>
          <a:prstGeom prst="rect">
            <a:avLst/>
          </a:prstGeom>
        </p:spPr>
      </p:pic>
    </p:spTree>
    <p:extLst>
      <p:ext uri="{BB962C8B-B14F-4D97-AF65-F5344CB8AC3E}">
        <p14:creationId xmlns:p14="http://schemas.microsoft.com/office/powerpoint/2010/main" val="2906368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C381BF-99B8-854C-A855-B24A3AC0D45F}"/>
              </a:ext>
            </a:extLst>
          </p:cNvPr>
          <p:cNvGrpSpPr/>
          <p:nvPr userDrawn="1"/>
        </p:nvGrpSpPr>
        <p:grpSpPr>
          <a:xfrm>
            <a:off x="0" y="4737463"/>
            <a:ext cx="9144000" cy="406037"/>
            <a:chOff x="0" y="4737463"/>
            <a:chExt cx="9144000" cy="406037"/>
          </a:xfrm>
        </p:grpSpPr>
        <p:sp>
          <p:nvSpPr>
            <p:cNvPr id="6" name="Rectangle 5">
              <a:extLst>
                <a:ext uri="{FF2B5EF4-FFF2-40B4-BE49-F238E27FC236}">
                  <a16:creationId xmlns:a16="http://schemas.microsoft.com/office/drawing/2014/main" id="{59FAD1B9-09F1-5C42-B945-4E7D1A53BC60}"/>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7" name="Picture 6">
              <a:extLst>
                <a:ext uri="{FF2B5EF4-FFF2-40B4-BE49-F238E27FC236}">
                  <a16:creationId xmlns:a16="http://schemas.microsoft.com/office/drawing/2014/main" id="{98FC165B-41FE-C84D-8546-79BE1C47A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9" name="TextBox 8">
              <a:extLst>
                <a:ext uri="{FF2B5EF4-FFF2-40B4-BE49-F238E27FC236}">
                  <a16:creationId xmlns:a16="http://schemas.microsoft.com/office/drawing/2014/main" id="{736F62A2-2DFE-2343-927E-D09488002D51}"/>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0" name="Picture 9">
              <a:extLst>
                <a:ext uri="{FF2B5EF4-FFF2-40B4-BE49-F238E27FC236}">
                  <a16:creationId xmlns:a16="http://schemas.microsoft.com/office/drawing/2014/main" id="{F16A25ED-DFA9-5C40-89AB-34B3C59581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1" name="TextBox 10">
              <a:extLst>
                <a:ext uri="{FF2B5EF4-FFF2-40B4-BE49-F238E27FC236}">
                  <a16:creationId xmlns:a16="http://schemas.microsoft.com/office/drawing/2014/main" id="{2E50DEE0-696D-464C-B072-F4413C8F0E25}"/>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2" name="TextBox 11">
              <a:extLst>
                <a:ext uri="{FF2B5EF4-FFF2-40B4-BE49-F238E27FC236}">
                  <a16:creationId xmlns:a16="http://schemas.microsoft.com/office/drawing/2014/main" id="{2E83E74C-E4FD-E846-BB62-5FC617BFF144}"/>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3" name="TextBox 12">
            <a:extLst>
              <a:ext uri="{FF2B5EF4-FFF2-40B4-BE49-F238E27FC236}">
                <a16:creationId xmlns:a16="http://schemas.microsoft.com/office/drawing/2014/main" id="{B71610CA-CE11-0D44-AD8F-9A268E546A93}"/>
              </a:ext>
            </a:extLst>
          </p:cNvPr>
          <p:cNvSpPr txBox="1"/>
          <p:nvPr userDrawn="1"/>
        </p:nvSpPr>
        <p:spPr>
          <a:xfrm>
            <a:off x="476410" y="4257781"/>
            <a:ext cx="3050561" cy="461665"/>
          </a:xfrm>
          <a:prstGeom prst="rect">
            <a:avLst/>
          </a:prstGeom>
          <a:noFill/>
        </p:spPr>
        <p:txBody>
          <a:bodyPr wrap="square" rtlCol="0">
            <a:spAutoFit/>
          </a:bodyPr>
          <a:lstStyle/>
          <a:p>
            <a:pPr defTabSz="685687"/>
            <a:r>
              <a:rPr lang="en-GB" sz="2400" b="1" dirty="0">
                <a:solidFill>
                  <a:srgbClr val="E95E4D"/>
                </a:solidFill>
                <a:cs typeface="Arial" panose="020B0604020202020204" pitchFamily="34" charset="0"/>
              </a:rPr>
              <a:t>#BePartofResearch</a:t>
            </a:r>
            <a:endParaRPr lang="en-US" sz="2400" b="1" dirty="0">
              <a:solidFill>
                <a:srgbClr val="E95E4D"/>
              </a:solidFill>
              <a:cs typeface="Arial" panose="020B0604020202020204" pitchFamily="34" charset="0"/>
            </a:endParaRPr>
          </a:p>
        </p:txBody>
      </p:sp>
      <p:pic>
        <p:nvPicPr>
          <p:cNvPr id="14" name="Picture 13" descr="Logo&#10;&#10;Description automatically generated">
            <a:extLst>
              <a:ext uri="{FF2B5EF4-FFF2-40B4-BE49-F238E27FC236}">
                <a16:creationId xmlns:a16="http://schemas.microsoft.com/office/drawing/2014/main" id="{5D9E1439-B272-B74F-9878-540F35004D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7FB1721D-AF30-014A-A4A8-DC001EBBBDB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6367" y="3769729"/>
            <a:ext cx="1507512" cy="885364"/>
          </a:xfrm>
          <a:prstGeom prst="rect">
            <a:avLst/>
          </a:prstGeom>
        </p:spPr>
      </p:pic>
    </p:spTree>
    <p:extLst>
      <p:ext uri="{BB962C8B-B14F-4D97-AF65-F5344CB8AC3E}">
        <p14:creationId xmlns:p14="http://schemas.microsoft.com/office/powerpoint/2010/main" val="2792065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4" name="TextBox 13">
            <a:extLst>
              <a:ext uri="{FF2B5EF4-FFF2-40B4-BE49-F238E27FC236}">
                <a16:creationId xmlns:a16="http://schemas.microsoft.com/office/drawing/2014/main" id="{CE6A8444-52A4-CB47-823C-9795D51B7B0A}"/>
              </a:ext>
            </a:extLst>
          </p:cNvPr>
          <p:cNvSpPr txBox="1"/>
          <p:nvPr userDrawn="1"/>
        </p:nvSpPr>
        <p:spPr>
          <a:xfrm>
            <a:off x="476410" y="4257781"/>
            <a:ext cx="3050561" cy="400110"/>
          </a:xfrm>
          <a:prstGeom prst="rect">
            <a:avLst/>
          </a:prstGeom>
          <a:noFill/>
        </p:spPr>
        <p:txBody>
          <a:bodyPr wrap="square" rtlCol="0">
            <a:spAutoFit/>
          </a:bodyPr>
          <a:lstStyle/>
          <a:p>
            <a:pPr defTabSz="685687"/>
            <a:r>
              <a:rPr lang="en-GB" sz="2000" b="1" dirty="0">
                <a:solidFill>
                  <a:srgbClr val="E95E4D"/>
                </a:solidFill>
                <a:cs typeface="Arial" panose="020B0604020202020204" pitchFamily="34" charset="0"/>
              </a:rPr>
              <a:t>#BePartofResearch</a:t>
            </a:r>
            <a:endParaRPr lang="en-US" sz="2000" b="1" dirty="0">
              <a:solidFill>
                <a:srgbClr val="E95E4D"/>
              </a:solidFill>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4398BF2-4168-E84B-8C26-386F0FC00C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86769" y="3916452"/>
            <a:ext cx="1262451" cy="741439"/>
          </a:xfrm>
          <a:prstGeom prst="rect">
            <a:avLst/>
          </a:prstGeom>
        </p:spPr>
      </p:pic>
    </p:spTree>
    <p:extLst>
      <p:ext uri="{BB962C8B-B14F-4D97-AF65-F5344CB8AC3E}">
        <p14:creationId xmlns:p14="http://schemas.microsoft.com/office/powerpoint/2010/main" val="1592543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4" name="TextBox 13">
            <a:extLst>
              <a:ext uri="{FF2B5EF4-FFF2-40B4-BE49-F238E27FC236}">
                <a16:creationId xmlns:a16="http://schemas.microsoft.com/office/drawing/2014/main" id="{CE6A8444-52A4-CB47-823C-9795D51B7B0A}"/>
              </a:ext>
            </a:extLst>
          </p:cNvPr>
          <p:cNvSpPr txBox="1"/>
          <p:nvPr userDrawn="1"/>
        </p:nvSpPr>
        <p:spPr>
          <a:xfrm>
            <a:off x="4508082" y="672353"/>
            <a:ext cx="3050561" cy="400110"/>
          </a:xfrm>
          <a:prstGeom prst="rect">
            <a:avLst/>
          </a:prstGeom>
          <a:noFill/>
        </p:spPr>
        <p:txBody>
          <a:bodyPr wrap="square" rtlCol="0">
            <a:spAutoFit/>
          </a:bodyPr>
          <a:lstStyle/>
          <a:p>
            <a:pPr defTabSz="685687"/>
            <a:r>
              <a:rPr lang="en-GB" sz="2000" b="1" dirty="0">
                <a:solidFill>
                  <a:srgbClr val="E95E4D"/>
                </a:solidFill>
                <a:cs typeface="Arial" panose="020B0604020202020204" pitchFamily="34" charset="0"/>
              </a:rPr>
              <a:t>#BePartofResearch</a:t>
            </a:r>
            <a:endParaRPr lang="en-US" sz="2000" b="1" dirty="0">
              <a:solidFill>
                <a:srgbClr val="E95E4D"/>
              </a:solidFill>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4398BF2-4168-E84B-8C26-386F0FC00C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56961" y="320377"/>
            <a:ext cx="1385067" cy="813452"/>
          </a:xfrm>
          <a:prstGeom prst="rect">
            <a:avLst/>
          </a:prstGeom>
        </p:spPr>
      </p:pic>
    </p:spTree>
    <p:extLst>
      <p:ext uri="{BB962C8B-B14F-4D97-AF65-F5344CB8AC3E}">
        <p14:creationId xmlns:p14="http://schemas.microsoft.com/office/powerpoint/2010/main" val="2540725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9626" y="79572"/>
            <a:ext cx="948846" cy="948846"/>
          </a:xfrm>
          <a:prstGeom prst="rect">
            <a:avLst/>
          </a:prstGeom>
        </p:spPr>
      </p:pic>
    </p:spTree>
    <p:extLst>
      <p:ext uri="{BB962C8B-B14F-4D97-AF65-F5344CB8AC3E}">
        <p14:creationId xmlns:p14="http://schemas.microsoft.com/office/powerpoint/2010/main" val="902928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4093" y="1006808"/>
            <a:ext cx="5861842" cy="661991"/>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84093" y="1760594"/>
            <a:ext cx="5861842" cy="413681"/>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6" name="Picture 5">
            <a:extLst>
              <a:ext uri="{FF2B5EF4-FFF2-40B4-BE49-F238E27FC236}">
                <a16:creationId xmlns:a16="http://schemas.microsoft.com/office/drawing/2014/main" id="{FF0A00A3-B3C0-8046-BCDB-19D282870A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454" y="121325"/>
            <a:ext cx="839585" cy="839585"/>
          </a:xfrm>
          <a:prstGeom prst="rect">
            <a:avLst/>
          </a:prstGeom>
        </p:spPr>
      </p:pic>
    </p:spTree>
    <p:extLst>
      <p:ext uri="{BB962C8B-B14F-4D97-AF65-F5344CB8AC3E}">
        <p14:creationId xmlns:p14="http://schemas.microsoft.com/office/powerpoint/2010/main" val="3257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4" name="TextBox 13">
            <a:extLst>
              <a:ext uri="{FF2B5EF4-FFF2-40B4-BE49-F238E27FC236}">
                <a16:creationId xmlns:a16="http://schemas.microsoft.com/office/drawing/2014/main" id="{CE6A8444-52A4-CB47-823C-9795D51B7B0A}"/>
              </a:ext>
            </a:extLst>
          </p:cNvPr>
          <p:cNvSpPr txBox="1"/>
          <p:nvPr userDrawn="1"/>
        </p:nvSpPr>
        <p:spPr>
          <a:xfrm>
            <a:off x="6037379" y="4299865"/>
            <a:ext cx="2579119" cy="400110"/>
          </a:xfrm>
          <a:prstGeom prst="rect">
            <a:avLst/>
          </a:prstGeom>
          <a:noFill/>
        </p:spPr>
        <p:txBody>
          <a:bodyPr wrap="square" rtlCol="0">
            <a:spAutoFit/>
          </a:bodyPr>
          <a:lstStyle/>
          <a:p>
            <a:pPr algn="r" defTabSz="685687"/>
            <a:r>
              <a:rPr lang="en-GB" sz="2000" b="1" dirty="0">
                <a:solidFill>
                  <a:srgbClr val="E95E4D"/>
                </a:solidFill>
                <a:cs typeface="Arial" panose="020B0604020202020204" pitchFamily="34" charset="0"/>
              </a:rPr>
              <a:t>#BePartofResearch</a:t>
            </a:r>
            <a:endParaRPr lang="en-US" sz="2000" b="1" dirty="0">
              <a:solidFill>
                <a:srgbClr val="E95E4D"/>
              </a:solidFill>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4398BF2-4168-E84B-8C26-386F0FC00C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96769" y="287673"/>
            <a:ext cx="1564310" cy="918721"/>
          </a:xfrm>
          <a:prstGeom prst="rect">
            <a:avLst/>
          </a:prstGeom>
        </p:spPr>
      </p:pic>
    </p:spTree>
    <p:extLst>
      <p:ext uri="{BB962C8B-B14F-4D97-AF65-F5344CB8AC3E}">
        <p14:creationId xmlns:p14="http://schemas.microsoft.com/office/powerpoint/2010/main" val="3529705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4" name="TextBox 13">
            <a:extLst>
              <a:ext uri="{FF2B5EF4-FFF2-40B4-BE49-F238E27FC236}">
                <a16:creationId xmlns:a16="http://schemas.microsoft.com/office/drawing/2014/main" id="{CE6A8444-52A4-CB47-823C-9795D51B7B0A}"/>
              </a:ext>
            </a:extLst>
          </p:cNvPr>
          <p:cNvSpPr txBox="1"/>
          <p:nvPr userDrawn="1"/>
        </p:nvSpPr>
        <p:spPr>
          <a:xfrm>
            <a:off x="6037379" y="4299865"/>
            <a:ext cx="2579119" cy="400110"/>
          </a:xfrm>
          <a:prstGeom prst="rect">
            <a:avLst/>
          </a:prstGeom>
          <a:noFill/>
        </p:spPr>
        <p:txBody>
          <a:bodyPr wrap="square" rtlCol="0">
            <a:spAutoFit/>
          </a:bodyPr>
          <a:lstStyle/>
          <a:p>
            <a:pPr algn="r" defTabSz="685687"/>
            <a:r>
              <a:rPr lang="en-GB" sz="2000" b="1" dirty="0">
                <a:solidFill>
                  <a:srgbClr val="E95E4D"/>
                </a:solidFill>
                <a:cs typeface="Arial" panose="020B0604020202020204" pitchFamily="34" charset="0"/>
              </a:rPr>
              <a:t>#BePartofResearch</a:t>
            </a:r>
            <a:endParaRPr lang="en-US" sz="2000" b="1" dirty="0">
              <a:solidFill>
                <a:srgbClr val="E95E4D"/>
              </a:solidFill>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4398BF2-4168-E84B-8C26-386F0FC00C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96769" y="287673"/>
            <a:ext cx="1564310" cy="918721"/>
          </a:xfrm>
          <a:prstGeom prst="rect">
            <a:avLst/>
          </a:prstGeom>
        </p:spPr>
      </p:pic>
    </p:spTree>
    <p:extLst>
      <p:ext uri="{BB962C8B-B14F-4D97-AF65-F5344CB8AC3E}">
        <p14:creationId xmlns:p14="http://schemas.microsoft.com/office/powerpoint/2010/main" val="3943552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accent2"/>
        </a:solidFill>
        <a:effectLst/>
      </p:bgPr>
    </p:bg>
    <p:spTree>
      <p:nvGrpSpPr>
        <p:cNvPr id="1" name=""/>
        <p:cNvGrpSpPr/>
        <p:nvPr/>
      </p:nvGrpSpPr>
      <p:grpSpPr>
        <a:xfrm>
          <a:off x="0" y="0"/>
          <a:ext cx="0" cy="0"/>
          <a:chOff x="0" y="0"/>
          <a:chExt cx="0" cy="0"/>
        </a:xfrm>
      </p:grpSpPr>
      <p:sp>
        <p:nvSpPr>
          <p:cNvPr id="6" name="Round Single Corner of Rectangle 5">
            <a:extLst>
              <a:ext uri="{FF2B5EF4-FFF2-40B4-BE49-F238E27FC236}">
                <a16:creationId xmlns:a16="http://schemas.microsoft.com/office/drawing/2014/main" id="{AEA8F0B2-A66F-9E4A-A01E-97B032266B9D}"/>
              </a:ext>
            </a:extLst>
          </p:cNvPr>
          <p:cNvSpPr/>
          <p:nvPr userDrawn="1"/>
        </p:nvSpPr>
        <p:spPr>
          <a:xfrm>
            <a:off x="-1" y="4257781"/>
            <a:ext cx="3179619" cy="479682"/>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a:solidFill>
                <a:srgbClr val="FFFFFF"/>
              </a:solidFill>
            </a:endParaRPr>
          </a:p>
        </p:txBody>
      </p:sp>
      <p:sp>
        <p:nvSpPr>
          <p:cNvPr id="4" name="Round Single Corner of Rectangle 3">
            <a:extLst>
              <a:ext uri="{FF2B5EF4-FFF2-40B4-BE49-F238E27FC236}">
                <a16:creationId xmlns:a16="http://schemas.microsoft.com/office/drawing/2014/main" id="{B7275938-EA33-A446-B68F-385DEC6D738A}"/>
              </a:ext>
            </a:extLst>
          </p:cNvPr>
          <p:cNvSpPr/>
          <p:nvPr userDrawn="1"/>
        </p:nvSpPr>
        <p:spPr>
          <a:xfrm rot="10800000">
            <a:off x="6738231" y="-2"/>
            <a:ext cx="2408052" cy="1309256"/>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a:solidFill>
                <a:srgbClr val="FFFFFF"/>
              </a:solidFill>
            </a:endParaRPr>
          </a:p>
        </p:txBody>
      </p:sp>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3"/>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4" name="TextBox 13">
            <a:extLst>
              <a:ext uri="{FF2B5EF4-FFF2-40B4-BE49-F238E27FC236}">
                <a16:creationId xmlns:a16="http://schemas.microsoft.com/office/drawing/2014/main" id="{CE6A8444-52A4-CB47-823C-9795D51B7B0A}"/>
              </a:ext>
            </a:extLst>
          </p:cNvPr>
          <p:cNvSpPr txBox="1"/>
          <p:nvPr userDrawn="1"/>
        </p:nvSpPr>
        <p:spPr>
          <a:xfrm>
            <a:off x="443269" y="4297567"/>
            <a:ext cx="2571276" cy="400110"/>
          </a:xfrm>
          <a:prstGeom prst="round1Rect">
            <a:avLst/>
          </a:prstGeom>
          <a:noFill/>
        </p:spPr>
        <p:txBody>
          <a:bodyPr wrap="square" rtlCol="0">
            <a:spAutoFit/>
          </a:bodyPr>
          <a:lstStyle/>
          <a:p>
            <a:pPr algn="r" defTabSz="685687"/>
            <a:r>
              <a:rPr lang="en-GB" sz="2000" b="1" dirty="0">
                <a:solidFill>
                  <a:srgbClr val="E95E4D"/>
                </a:solidFill>
                <a:cs typeface="Arial" panose="020B0604020202020204" pitchFamily="34" charset="0"/>
              </a:rPr>
              <a:t>#BePartofResearch</a:t>
            </a:r>
            <a:endParaRPr lang="en-US" sz="2000" b="1" dirty="0">
              <a:solidFill>
                <a:srgbClr val="E95E4D"/>
              </a:solidFill>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1" y="138311"/>
            <a:ext cx="1170943" cy="1170943"/>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4398BF2-4168-E84B-8C26-386F0FC00C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5997" y="219919"/>
            <a:ext cx="1474310" cy="865864"/>
          </a:xfrm>
          <a:prstGeom prst="rect">
            <a:avLst/>
          </a:prstGeom>
        </p:spPr>
      </p:pic>
    </p:spTree>
    <p:extLst>
      <p:ext uri="{BB962C8B-B14F-4D97-AF65-F5344CB8AC3E}">
        <p14:creationId xmlns:p14="http://schemas.microsoft.com/office/powerpoint/2010/main" val="3395256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440D73-9D99-884D-B647-B201A3B926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15843" y="315373"/>
            <a:ext cx="1956715" cy="3254783"/>
          </a:xfrm>
          <a:prstGeom prst="rect">
            <a:avLst/>
          </a:prstGeom>
        </p:spPr>
      </p:pic>
      <p:grpSp>
        <p:nvGrpSpPr>
          <p:cNvPr id="7" name="Group 6">
            <a:extLst>
              <a:ext uri="{FF2B5EF4-FFF2-40B4-BE49-F238E27FC236}">
                <a16:creationId xmlns:a16="http://schemas.microsoft.com/office/drawing/2014/main" id="{68B0982A-2099-1A46-808D-7EC25B24039D}"/>
              </a:ext>
            </a:extLst>
          </p:cNvPr>
          <p:cNvGrpSpPr/>
          <p:nvPr userDrawn="1"/>
        </p:nvGrpSpPr>
        <p:grpSpPr>
          <a:xfrm>
            <a:off x="0" y="4737463"/>
            <a:ext cx="9144000" cy="406037"/>
            <a:chOff x="0" y="4737463"/>
            <a:chExt cx="9144000" cy="406037"/>
          </a:xfrm>
        </p:grpSpPr>
        <p:sp>
          <p:nvSpPr>
            <p:cNvPr id="9" name="Rectangle 8">
              <a:extLst>
                <a:ext uri="{FF2B5EF4-FFF2-40B4-BE49-F238E27FC236}">
                  <a16:creationId xmlns:a16="http://schemas.microsoft.com/office/drawing/2014/main" id="{3F926392-B2FB-E840-87CB-6DB0A583D15D}"/>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13" name="Picture 12">
              <a:extLst>
                <a:ext uri="{FF2B5EF4-FFF2-40B4-BE49-F238E27FC236}">
                  <a16:creationId xmlns:a16="http://schemas.microsoft.com/office/drawing/2014/main" id="{C8548D5F-CC4E-6F4F-82C3-A3079E5111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4" name="TextBox 13">
              <a:extLst>
                <a:ext uri="{FF2B5EF4-FFF2-40B4-BE49-F238E27FC236}">
                  <a16:creationId xmlns:a16="http://schemas.microsoft.com/office/drawing/2014/main" id="{81F20931-55FF-1742-B434-412C695980C9}"/>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5" name="Picture 14">
              <a:extLst>
                <a:ext uri="{FF2B5EF4-FFF2-40B4-BE49-F238E27FC236}">
                  <a16:creationId xmlns:a16="http://schemas.microsoft.com/office/drawing/2014/main" id="{401CB03F-13AB-E849-A8F2-3AF9C0BF3A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6" name="TextBox 15">
              <a:extLst>
                <a:ext uri="{FF2B5EF4-FFF2-40B4-BE49-F238E27FC236}">
                  <a16:creationId xmlns:a16="http://schemas.microsoft.com/office/drawing/2014/main" id="{C7B8B4EF-7E64-1D45-86DF-A0D130254720}"/>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7" name="TextBox 16">
              <a:extLst>
                <a:ext uri="{FF2B5EF4-FFF2-40B4-BE49-F238E27FC236}">
                  <a16:creationId xmlns:a16="http://schemas.microsoft.com/office/drawing/2014/main" id="{DCE7602D-7A5E-8D4C-9F48-B097ECA0B1F1}"/>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sp>
        <p:nvSpPr>
          <p:cNvPr id="18" name="TextBox 17">
            <a:extLst>
              <a:ext uri="{FF2B5EF4-FFF2-40B4-BE49-F238E27FC236}">
                <a16:creationId xmlns:a16="http://schemas.microsoft.com/office/drawing/2014/main" id="{77468E75-BAB4-B04F-9A6F-9ADB8BA686BD}"/>
              </a:ext>
            </a:extLst>
          </p:cNvPr>
          <p:cNvSpPr txBox="1"/>
          <p:nvPr userDrawn="1"/>
        </p:nvSpPr>
        <p:spPr>
          <a:xfrm>
            <a:off x="476410" y="4257781"/>
            <a:ext cx="3050561" cy="461665"/>
          </a:xfrm>
          <a:prstGeom prst="rect">
            <a:avLst/>
          </a:prstGeom>
          <a:noFill/>
        </p:spPr>
        <p:txBody>
          <a:bodyPr wrap="square" rtlCol="0">
            <a:spAutoFit/>
          </a:bodyPr>
          <a:lstStyle/>
          <a:p>
            <a:pPr defTabSz="685687"/>
            <a:r>
              <a:rPr lang="en-GB" sz="2400" b="1" dirty="0">
                <a:solidFill>
                  <a:srgbClr val="E95E4D"/>
                </a:solidFill>
                <a:cs typeface="Arial" panose="020B0604020202020204" pitchFamily="34" charset="0"/>
              </a:rPr>
              <a:t>#BePartofResearch</a:t>
            </a:r>
            <a:endParaRPr lang="en-US" sz="2400" b="1" dirty="0">
              <a:solidFill>
                <a:srgbClr val="E95E4D"/>
              </a:solidFill>
              <a:cs typeface="Arial" panose="020B0604020202020204" pitchFamily="34" charset="0"/>
            </a:endParaRPr>
          </a:p>
        </p:txBody>
      </p:sp>
      <p:pic>
        <p:nvPicPr>
          <p:cNvPr id="19" name="Picture 18" descr="Logo&#10;&#10;Description automatically generated">
            <a:extLst>
              <a:ext uri="{FF2B5EF4-FFF2-40B4-BE49-F238E27FC236}">
                <a16:creationId xmlns:a16="http://schemas.microsoft.com/office/drawing/2014/main" id="{2CC3EA34-F6DF-8D45-8EEB-77707CDABB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1972" y="138312"/>
            <a:ext cx="1068082" cy="1068082"/>
          </a:xfrm>
          <a:prstGeom prst="rect">
            <a:avLst/>
          </a:prstGeom>
        </p:spPr>
      </p:pic>
      <p:sp>
        <p:nvSpPr>
          <p:cNvPr id="21" name="Title 1">
            <a:extLst>
              <a:ext uri="{FF2B5EF4-FFF2-40B4-BE49-F238E27FC236}">
                <a16:creationId xmlns:a16="http://schemas.microsoft.com/office/drawing/2014/main" id="{88FBCC63-9119-6C43-A279-330D247ED67A}"/>
              </a:ext>
            </a:extLst>
          </p:cNvPr>
          <p:cNvSpPr>
            <a:spLocks noGrp="1"/>
          </p:cNvSpPr>
          <p:nvPr>
            <p:ph type="ctrTitle"/>
          </p:nvPr>
        </p:nvSpPr>
        <p:spPr>
          <a:xfrm>
            <a:off x="476410" y="1299892"/>
            <a:ext cx="6239433" cy="498172"/>
          </a:xfrm>
        </p:spPr>
        <p:txBody>
          <a:bodyPr anchor="t">
            <a:normAutofit/>
          </a:bodyPr>
          <a:lstStyle>
            <a:lvl1pPr algn="l">
              <a:defRPr sz="3200"/>
            </a:lvl1pPr>
          </a:lstStyle>
          <a:p>
            <a:r>
              <a:rPr lang="en-US" dirty="0"/>
              <a:t>Click to edit Master title style</a:t>
            </a:r>
          </a:p>
        </p:txBody>
      </p:sp>
      <p:sp>
        <p:nvSpPr>
          <p:cNvPr id="22" name="Subtitle 2">
            <a:extLst>
              <a:ext uri="{FF2B5EF4-FFF2-40B4-BE49-F238E27FC236}">
                <a16:creationId xmlns:a16="http://schemas.microsoft.com/office/drawing/2014/main" id="{2160F13E-0B08-2B4A-9A9B-B22A661966ED}"/>
              </a:ext>
            </a:extLst>
          </p:cNvPr>
          <p:cNvSpPr>
            <a:spLocks noGrp="1"/>
          </p:cNvSpPr>
          <p:nvPr>
            <p:ph type="subTitle" idx="1" hasCustomPrompt="1"/>
          </p:nvPr>
        </p:nvSpPr>
        <p:spPr>
          <a:xfrm>
            <a:off x="476410" y="1915916"/>
            <a:ext cx="6239433" cy="406126"/>
          </a:xfrm>
        </p:spPr>
        <p:txBody>
          <a:bodyPr/>
          <a:lstStyle>
            <a:lvl1pPr marL="0" indent="0" algn="l">
              <a:buNone/>
              <a:defRPr sz="1800"/>
            </a:lvl1pPr>
            <a:lvl2pPr marL="342905" indent="0" algn="ctr">
              <a:buNone/>
              <a:defRPr sz="1500"/>
            </a:lvl2pPr>
            <a:lvl3pPr marL="685808" indent="0" algn="ctr">
              <a:buNone/>
              <a:defRPr sz="1350"/>
            </a:lvl3pPr>
            <a:lvl4pPr marL="1028713" indent="0" algn="ctr">
              <a:buNone/>
              <a:defRPr sz="1200"/>
            </a:lvl4pPr>
            <a:lvl5pPr marL="1371617" indent="0" algn="ctr">
              <a:buNone/>
              <a:defRPr sz="1200"/>
            </a:lvl5pPr>
            <a:lvl6pPr marL="1714521" indent="0" algn="ctr">
              <a:buNone/>
              <a:defRPr sz="1200"/>
            </a:lvl6pPr>
            <a:lvl7pPr marL="2057426" indent="0" algn="ctr">
              <a:buNone/>
              <a:defRPr sz="1200"/>
            </a:lvl7pPr>
            <a:lvl8pPr marL="2400330" indent="0" algn="ctr">
              <a:buNone/>
              <a:defRPr sz="1200"/>
            </a:lvl8pPr>
            <a:lvl9pPr marL="2743234" indent="0" algn="ctr">
              <a:buNone/>
              <a:defRPr sz="1200"/>
            </a:lvl9pPr>
          </a:lstStyle>
          <a:p>
            <a:r>
              <a:rPr lang="en-US" dirty="0"/>
              <a:t>Click to edit text</a:t>
            </a:r>
          </a:p>
        </p:txBody>
      </p:sp>
      <p:pic>
        <p:nvPicPr>
          <p:cNvPr id="23" name="Picture 22" descr="A picture containing logo&#10;&#10;Description automatically generated">
            <a:extLst>
              <a:ext uri="{FF2B5EF4-FFF2-40B4-BE49-F238E27FC236}">
                <a16:creationId xmlns:a16="http://schemas.microsoft.com/office/drawing/2014/main" id="{AB728D3B-4441-1F4C-9E9C-E8307FA399E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46367" y="3769729"/>
            <a:ext cx="1507512" cy="885364"/>
          </a:xfrm>
          <a:prstGeom prst="rect">
            <a:avLst/>
          </a:prstGeom>
        </p:spPr>
      </p:pic>
    </p:spTree>
    <p:extLst>
      <p:ext uri="{BB962C8B-B14F-4D97-AF65-F5344CB8AC3E}">
        <p14:creationId xmlns:p14="http://schemas.microsoft.com/office/powerpoint/2010/main" val="2479136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403FE-AEAF-F140-AD6F-8C407606C6CE}"/>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2838" b="17917"/>
          <a:stretch/>
        </p:blipFill>
        <p:spPr>
          <a:xfrm>
            <a:off x="0" y="1133456"/>
            <a:ext cx="9144000" cy="3609361"/>
          </a:xfrm>
          <a:prstGeom prst="rect">
            <a:avLst/>
          </a:prstGeom>
        </p:spPr>
      </p:pic>
      <p:grpSp>
        <p:nvGrpSpPr>
          <p:cNvPr id="7" name="Group 6">
            <a:extLst>
              <a:ext uri="{FF2B5EF4-FFF2-40B4-BE49-F238E27FC236}">
                <a16:creationId xmlns:a16="http://schemas.microsoft.com/office/drawing/2014/main" id="{68B0982A-2099-1A46-808D-7EC25B24039D}"/>
              </a:ext>
            </a:extLst>
          </p:cNvPr>
          <p:cNvGrpSpPr/>
          <p:nvPr userDrawn="1"/>
        </p:nvGrpSpPr>
        <p:grpSpPr>
          <a:xfrm>
            <a:off x="0" y="4737463"/>
            <a:ext cx="9144000" cy="406037"/>
            <a:chOff x="0" y="4737463"/>
            <a:chExt cx="9144000" cy="406037"/>
          </a:xfrm>
        </p:grpSpPr>
        <p:sp>
          <p:nvSpPr>
            <p:cNvPr id="9" name="Rectangle 8">
              <a:extLst>
                <a:ext uri="{FF2B5EF4-FFF2-40B4-BE49-F238E27FC236}">
                  <a16:creationId xmlns:a16="http://schemas.microsoft.com/office/drawing/2014/main" id="{3F926392-B2FB-E840-87CB-6DB0A583D15D}"/>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sz="2400">
                <a:solidFill>
                  <a:srgbClr val="FFFFFF"/>
                </a:solidFill>
              </a:endParaRPr>
            </a:p>
          </p:txBody>
        </p:sp>
        <p:pic>
          <p:nvPicPr>
            <p:cNvPr id="13" name="Picture 12">
              <a:extLst>
                <a:ext uri="{FF2B5EF4-FFF2-40B4-BE49-F238E27FC236}">
                  <a16:creationId xmlns:a16="http://schemas.microsoft.com/office/drawing/2014/main" id="{C8548D5F-CC4E-6F4F-82C3-A3079E5111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4" name="TextBox 13">
              <a:extLst>
                <a:ext uri="{FF2B5EF4-FFF2-40B4-BE49-F238E27FC236}">
                  <a16:creationId xmlns:a16="http://schemas.microsoft.com/office/drawing/2014/main" id="{81F20931-55FF-1742-B434-412C695980C9}"/>
                </a:ext>
              </a:extLst>
            </p:cNvPr>
            <p:cNvSpPr txBox="1"/>
            <p:nvPr userDrawn="1"/>
          </p:nvSpPr>
          <p:spPr>
            <a:xfrm>
              <a:off x="5492172" y="4786930"/>
              <a:ext cx="1246059"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www.nrs.org.uk</a:t>
              </a:r>
            </a:p>
          </p:txBody>
        </p:sp>
        <p:pic>
          <p:nvPicPr>
            <p:cNvPr id="15" name="Picture 14">
              <a:extLst>
                <a:ext uri="{FF2B5EF4-FFF2-40B4-BE49-F238E27FC236}">
                  <a16:creationId xmlns:a16="http://schemas.microsoft.com/office/drawing/2014/main" id="{401CB03F-13AB-E849-A8F2-3AF9C0BF3A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6" name="TextBox 15">
              <a:extLst>
                <a:ext uri="{FF2B5EF4-FFF2-40B4-BE49-F238E27FC236}">
                  <a16:creationId xmlns:a16="http://schemas.microsoft.com/office/drawing/2014/main" id="{C7B8B4EF-7E64-1D45-86DF-A0D130254720}"/>
                </a:ext>
              </a:extLst>
            </p:cNvPr>
            <p:cNvSpPr txBox="1"/>
            <p:nvPr userDrawn="1"/>
          </p:nvSpPr>
          <p:spPr>
            <a:xfrm>
              <a:off x="7002815" y="4795895"/>
              <a:ext cx="1669743"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@NHSResearchScot</a:t>
              </a:r>
            </a:p>
          </p:txBody>
        </p:sp>
        <p:sp>
          <p:nvSpPr>
            <p:cNvPr id="17" name="TextBox 16">
              <a:extLst>
                <a:ext uri="{FF2B5EF4-FFF2-40B4-BE49-F238E27FC236}">
                  <a16:creationId xmlns:a16="http://schemas.microsoft.com/office/drawing/2014/main" id="{DCE7602D-7A5E-8D4C-9F48-B097ECA0B1F1}"/>
                </a:ext>
              </a:extLst>
            </p:cNvPr>
            <p:cNvSpPr txBox="1"/>
            <p:nvPr userDrawn="1"/>
          </p:nvSpPr>
          <p:spPr>
            <a:xfrm>
              <a:off x="476410" y="4786929"/>
              <a:ext cx="2504995" cy="276999"/>
            </a:xfrm>
            <a:prstGeom prst="rect">
              <a:avLst/>
            </a:prstGeom>
            <a:noFill/>
          </p:spPr>
          <p:txBody>
            <a:bodyPr wrap="square" rtlCol="0">
              <a:spAutoFit/>
            </a:bodyPr>
            <a:lstStyle/>
            <a:p>
              <a:pPr defTabSz="685687"/>
              <a:r>
                <a:rPr lang="en-US" sz="1200" dirty="0">
                  <a:solidFill>
                    <a:srgbClr val="FFFFFF"/>
                  </a:solidFill>
                  <a:cs typeface="Arial" panose="020B0604020202020204" pitchFamily="34" charset="0"/>
                </a:rPr>
                <a:t>NHS Research Scotland</a:t>
              </a:r>
            </a:p>
          </p:txBody>
        </p:sp>
      </p:grpSp>
      <p:pic>
        <p:nvPicPr>
          <p:cNvPr id="21" name="Picture 20">
            <a:extLst>
              <a:ext uri="{FF2B5EF4-FFF2-40B4-BE49-F238E27FC236}">
                <a16:creationId xmlns:a16="http://schemas.microsoft.com/office/drawing/2014/main" id="{85187C03-4A43-1D4D-A274-B8AF900A440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15843" y="315373"/>
            <a:ext cx="1956715" cy="3254783"/>
          </a:xfrm>
          <a:prstGeom prst="rect">
            <a:avLst/>
          </a:prstGeom>
        </p:spPr>
      </p:pic>
      <p:sp>
        <p:nvSpPr>
          <p:cNvPr id="22" name="TextBox 21">
            <a:extLst>
              <a:ext uri="{FF2B5EF4-FFF2-40B4-BE49-F238E27FC236}">
                <a16:creationId xmlns:a16="http://schemas.microsoft.com/office/drawing/2014/main" id="{D18A1A9D-3712-7841-BFE7-E436F8DA1619}"/>
              </a:ext>
            </a:extLst>
          </p:cNvPr>
          <p:cNvSpPr txBox="1"/>
          <p:nvPr userDrawn="1"/>
        </p:nvSpPr>
        <p:spPr>
          <a:xfrm>
            <a:off x="476410" y="4257781"/>
            <a:ext cx="3050561" cy="461665"/>
          </a:xfrm>
          <a:prstGeom prst="rect">
            <a:avLst/>
          </a:prstGeom>
          <a:noFill/>
        </p:spPr>
        <p:txBody>
          <a:bodyPr wrap="square" rtlCol="0">
            <a:spAutoFit/>
          </a:bodyPr>
          <a:lstStyle/>
          <a:p>
            <a:pPr defTabSz="685687"/>
            <a:r>
              <a:rPr lang="en-GB" sz="2400" b="1" dirty="0">
                <a:solidFill>
                  <a:srgbClr val="E95E4D"/>
                </a:solidFill>
                <a:cs typeface="Arial" panose="020B0604020202020204" pitchFamily="34" charset="0"/>
              </a:rPr>
              <a:t>#BePartofResearch</a:t>
            </a:r>
            <a:endParaRPr lang="en-US" sz="2400" b="1" dirty="0">
              <a:solidFill>
                <a:srgbClr val="E95E4D"/>
              </a:solidFill>
              <a:cs typeface="Arial" panose="020B0604020202020204" pitchFamily="34" charset="0"/>
            </a:endParaRPr>
          </a:p>
        </p:txBody>
      </p:sp>
      <p:sp>
        <p:nvSpPr>
          <p:cNvPr id="23" name="Title 1">
            <a:extLst>
              <a:ext uri="{FF2B5EF4-FFF2-40B4-BE49-F238E27FC236}">
                <a16:creationId xmlns:a16="http://schemas.microsoft.com/office/drawing/2014/main" id="{EC8FF0D5-B4CA-4B47-B5C4-84E196B87901}"/>
              </a:ext>
            </a:extLst>
          </p:cNvPr>
          <p:cNvSpPr>
            <a:spLocks noGrp="1"/>
          </p:cNvSpPr>
          <p:nvPr>
            <p:ph type="ctrTitle"/>
          </p:nvPr>
        </p:nvSpPr>
        <p:spPr>
          <a:xfrm>
            <a:off x="476410" y="1299892"/>
            <a:ext cx="6239433" cy="498172"/>
          </a:xfrm>
        </p:spPr>
        <p:txBody>
          <a:bodyPr anchor="t">
            <a:normAutofit/>
          </a:bodyPr>
          <a:lstStyle>
            <a:lvl1pPr algn="l">
              <a:defRPr sz="3200"/>
            </a:lvl1pPr>
          </a:lstStyle>
          <a:p>
            <a:r>
              <a:rPr lang="en-US" dirty="0"/>
              <a:t>Click to edit Master title style</a:t>
            </a:r>
          </a:p>
        </p:txBody>
      </p:sp>
      <p:sp>
        <p:nvSpPr>
          <p:cNvPr id="24" name="Subtitle 2">
            <a:extLst>
              <a:ext uri="{FF2B5EF4-FFF2-40B4-BE49-F238E27FC236}">
                <a16:creationId xmlns:a16="http://schemas.microsoft.com/office/drawing/2014/main" id="{CB89B35E-7DA7-514F-8853-EE770E567F84}"/>
              </a:ext>
            </a:extLst>
          </p:cNvPr>
          <p:cNvSpPr>
            <a:spLocks noGrp="1"/>
          </p:cNvSpPr>
          <p:nvPr>
            <p:ph type="subTitle" idx="1" hasCustomPrompt="1"/>
          </p:nvPr>
        </p:nvSpPr>
        <p:spPr>
          <a:xfrm>
            <a:off x="476410" y="1915916"/>
            <a:ext cx="6239433" cy="406126"/>
          </a:xfrm>
        </p:spPr>
        <p:txBody>
          <a:bodyPr/>
          <a:lstStyle>
            <a:lvl1pPr marL="0" indent="0" algn="l">
              <a:buNone/>
              <a:defRPr sz="1800"/>
            </a:lvl1pPr>
            <a:lvl2pPr marL="342905" indent="0" algn="ctr">
              <a:buNone/>
              <a:defRPr sz="1500"/>
            </a:lvl2pPr>
            <a:lvl3pPr marL="685808" indent="0" algn="ctr">
              <a:buNone/>
              <a:defRPr sz="1350"/>
            </a:lvl3pPr>
            <a:lvl4pPr marL="1028713" indent="0" algn="ctr">
              <a:buNone/>
              <a:defRPr sz="1200"/>
            </a:lvl4pPr>
            <a:lvl5pPr marL="1371617" indent="0" algn="ctr">
              <a:buNone/>
              <a:defRPr sz="1200"/>
            </a:lvl5pPr>
            <a:lvl6pPr marL="1714521" indent="0" algn="ctr">
              <a:buNone/>
              <a:defRPr sz="1200"/>
            </a:lvl6pPr>
            <a:lvl7pPr marL="2057426" indent="0" algn="ctr">
              <a:buNone/>
              <a:defRPr sz="1200"/>
            </a:lvl7pPr>
            <a:lvl8pPr marL="2400330" indent="0" algn="ctr">
              <a:buNone/>
              <a:defRPr sz="1200"/>
            </a:lvl8pPr>
            <a:lvl9pPr marL="2743234" indent="0" algn="ctr">
              <a:buNone/>
              <a:defRPr sz="1200"/>
            </a:lvl9pPr>
          </a:lstStyle>
          <a:p>
            <a:r>
              <a:rPr lang="en-US" dirty="0"/>
              <a:t>Click to edit text</a:t>
            </a:r>
          </a:p>
        </p:txBody>
      </p:sp>
      <p:pic>
        <p:nvPicPr>
          <p:cNvPr id="25" name="Picture 24" descr="A picture containing logo&#10;&#10;Description automatically generated">
            <a:extLst>
              <a:ext uri="{FF2B5EF4-FFF2-40B4-BE49-F238E27FC236}">
                <a16:creationId xmlns:a16="http://schemas.microsoft.com/office/drawing/2014/main" id="{FBD8081A-B7D1-9A43-8CCC-FE0A05F06EB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46367" y="3769729"/>
            <a:ext cx="1507512" cy="885364"/>
          </a:xfrm>
          <a:prstGeom prst="rect">
            <a:avLst/>
          </a:prstGeom>
        </p:spPr>
      </p:pic>
      <p:pic>
        <p:nvPicPr>
          <p:cNvPr id="26" name="Picture 25" descr="Logo&#10;&#10;Description automatically generated">
            <a:extLst>
              <a:ext uri="{FF2B5EF4-FFF2-40B4-BE49-F238E27FC236}">
                <a16:creationId xmlns:a16="http://schemas.microsoft.com/office/drawing/2014/main" id="{B7978E4A-7395-7648-9493-FE95F69C919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01972" y="148592"/>
            <a:ext cx="1068082" cy="1068082"/>
          </a:xfrm>
          <a:prstGeom prst="rect">
            <a:avLst/>
          </a:prstGeom>
        </p:spPr>
      </p:pic>
    </p:spTree>
    <p:extLst>
      <p:ext uri="{BB962C8B-B14F-4D97-AF65-F5344CB8AC3E}">
        <p14:creationId xmlns:p14="http://schemas.microsoft.com/office/powerpoint/2010/main" val="30617894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403FE-AEAF-F140-AD6F-8C407606C6CE}"/>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t="22838" b="17917"/>
          <a:stretch/>
        </p:blipFill>
        <p:spPr>
          <a:xfrm>
            <a:off x="0" y="1118088"/>
            <a:ext cx="9144000" cy="3609361"/>
          </a:xfrm>
          <a:prstGeom prst="rect">
            <a:avLst/>
          </a:prstGeom>
        </p:spPr>
      </p:pic>
      <p:pic>
        <p:nvPicPr>
          <p:cNvPr id="8" name="Picture 7">
            <a:extLst>
              <a:ext uri="{FF2B5EF4-FFF2-40B4-BE49-F238E27FC236}">
                <a16:creationId xmlns:a16="http://schemas.microsoft.com/office/drawing/2014/main" id="{6A0B6C9D-3F40-5A41-BBFF-B715073792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78" y="149410"/>
            <a:ext cx="1391397" cy="1391397"/>
          </a:xfrm>
          <a:prstGeom prst="rect">
            <a:avLst/>
          </a:prstGeom>
        </p:spPr>
      </p:pic>
      <p:pic>
        <p:nvPicPr>
          <p:cNvPr id="10" name="Picture 9">
            <a:extLst>
              <a:ext uri="{FF2B5EF4-FFF2-40B4-BE49-F238E27FC236}">
                <a16:creationId xmlns:a16="http://schemas.microsoft.com/office/drawing/2014/main" id="{BF440D73-9D99-884D-B647-B201A3B926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19502" y="173794"/>
            <a:ext cx="2660612" cy="4425638"/>
          </a:xfrm>
          <a:prstGeom prst="rect">
            <a:avLst/>
          </a:prstGeom>
        </p:spPr>
      </p:pic>
      <p:sp>
        <p:nvSpPr>
          <p:cNvPr id="11" name="Title 1">
            <a:extLst>
              <a:ext uri="{FF2B5EF4-FFF2-40B4-BE49-F238E27FC236}">
                <a16:creationId xmlns:a16="http://schemas.microsoft.com/office/drawing/2014/main" id="{DA8067E9-C364-8745-96B8-F93BB9D5B980}"/>
              </a:ext>
            </a:extLst>
          </p:cNvPr>
          <p:cNvSpPr>
            <a:spLocks noGrp="1"/>
          </p:cNvSpPr>
          <p:nvPr>
            <p:ph type="ctrTitle"/>
          </p:nvPr>
        </p:nvSpPr>
        <p:spPr>
          <a:xfrm>
            <a:off x="484095" y="1477706"/>
            <a:ext cx="5861842" cy="661991"/>
          </a:xfrm>
        </p:spPr>
        <p:txBody>
          <a:bodyPr anchor="b">
            <a:normAutofit/>
          </a:bodyPr>
          <a:lstStyle>
            <a:lvl1pPr algn="l">
              <a:defRPr sz="3200"/>
            </a:lvl1pPr>
          </a:lstStyle>
          <a:p>
            <a:r>
              <a:rPr lang="en-US" dirty="0"/>
              <a:t>Click to edit Master title style</a:t>
            </a:r>
          </a:p>
        </p:txBody>
      </p:sp>
      <p:sp>
        <p:nvSpPr>
          <p:cNvPr id="12" name="Subtitle 2">
            <a:extLst>
              <a:ext uri="{FF2B5EF4-FFF2-40B4-BE49-F238E27FC236}">
                <a16:creationId xmlns:a16="http://schemas.microsoft.com/office/drawing/2014/main" id="{958BCE17-D754-9F4A-8105-CCCE51E92296}"/>
              </a:ext>
            </a:extLst>
          </p:cNvPr>
          <p:cNvSpPr>
            <a:spLocks noGrp="1"/>
          </p:cNvSpPr>
          <p:nvPr>
            <p:ph type="subTitle" idx="1"/>
          </p:nvPr>
        </p:nvSpPr>
        <p:spPr>
          <a:xfrm>
            <a:off x="484095" y="2292712"/>
            <a:ext cx="5861842" cy="1241822"/>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918266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403FE-AEAF-F140-AD6F-8C407606C6CE}"/>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2838" b="17917"/>
          <a:stretch/>
        </p:blipFill>
        <p:spPr>
          <a:xfrm>
            <a:off x="0" y="1118088"/>
            <a:ext cx="9144000" cy="3609361"/>
          </a:xfrm>
          <a:prstGeom prst="rect">
            <a:avLst/>
          </a:prstGeom>
        </p:spPr>
      </p:pic>
      <p:sp>
        <p:nvSpPr>
          <p:cNvPr id="2" name="Title 1"/>
          <p:cNvSpPr>
            <a:spLocks noGrp="1"/>
          </p:cNvSpPr>
          <p:nvPr>
            <p:ph type="ctrTitle"/>
          </p:nvPr>
        </p:nvSpPr>
        <p:spPr>
          <a:xfrm>
            <a:off x="484094" y="3067257"/>
            <a:ext cx="5861842" cy="661991"/>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84094" y="3821043"/>
            <a:ext cx="5861842" cy="413681"/>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8" name="Picture 7">
            <a:extLst>
              <a:ext uri="{FF2B5EF4-FFF2-40B4-BE49-F238E27FC236}">
                <a16:creationId xmlns:a16="http://schemas.microsoft.com/office/drawing/2014/main" id="{6A0B6C9D-3F40-5A41-BBFF-B715073792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78" y="153635"/>
            <a:ext cx="1391397" cy="1391397"/>
          </a:xfrm>
          <a:prstGeom prst="rect">
            <a:avLst/>
          </a:prstGeom>
        </p:spPr>
      </p:pic>
    </p:spTree>
    <p:extLst>
      <p:ext uri="{BB962C8B-B14F-4D97-AF65-F5344CB8AC3E}">
        <p14:creationId xmlns:p14="http://schemas.microsoft.com/office/powerpoint/2010/main" val="1088110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403FE-AEAF-F140-AD6F-8C407606C6CE}"/>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2838" b="17917"/>
          <a:stretch/>
        </p:blipFill>
        <p:spPr>
          <a:xfrm>
            <a:off x="0" y="1118088"/>
            <a:ext cx="9144000" cy="3609361"/>
          </a:xfrm>
          <a:prstGeom prst="rect">
            <a:avLst/>
          </a:prstGeom>
        </p:spPr>
      </p:pic>
      <p:sp>
        <p:nvSpPr>
          <p:cNvPr id="2" name="Title 1"/>
          <p:cNvSpPr>
            <a:spLocks noGrp="1"/>
          </p:cNvSpPr>
          <p:nvPr>
            <p:ph type="ctrTitle"/>
          </p:nvPr>
        </p:nvSpPr>
        <p:spPr>
          <a:xfrm>
            <a:off x="484094" y="3067257"/>
            <a:ext cx="5861842" cy="661991"/>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84094" y="3821043"/>
            <a:ext cx="5861842" cy="413681"/>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6" name="Picture 5">
            <a:extLst>
              <a:ext uri="{FF2B5EF4-FFF2-40B4-BE49-F238E27FC236}">
                <a16:creationId xmlns:a16="http://schemas.microsoft.com/office/drawing/2014/main" id="{4B1E1817-5357-7D46-9886-88FABABCA0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5455" y="121326"/>
            <a:ext cx="839585" cy="839585"/>
          </a:xfrm>
          <a:prstGeom prst="rect">
            <a:avLst/>
          </a:prstGeom>
        </p:spPr>
      </p:pic>
    </p:spTree>
    <p:extLst>
      <p:ext uri="{BB962C8B-B14F-4D97-AF65-F5344CB8AC3E}">
        <p14:creationId xmlns:p14="http://schemas.microsoft.com/office/powerpoint/2010/main" val="1492886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4094" y="1006809"/>
            <a:ext cx="5861842" cy="661991"/>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84094" y="1760595"/>
            <a:ext cx="5861842" cy="413681"/>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6" name="Picture 5">
            <a:extLst>
              <a:ext uri="{FF2B5EF4-FFF2-40B4-BE49-F238E27FC236}">
                <a16:creationId xmlns:a16="http://schemas.microsoft.com/office/drawing/2014/main" id="{FF0A00A3-B3C0-8046-BCDB-19D282870A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455" y="121326"/>
            <a:ext cx="839585" cy="839585"/>
          </a:xfrm>
          <a:prstGeom prst="rect">
            <a:avLst/>
          </a:prstGeom>
        </p:spPr>
      </p:pic>
    </p:spTree>
    <p:extLst>
      <p:ext uri="{BB962C8B-B14F-4D97-AF65-F5344CB8AC3E}">
        <p14:creationId xmlns:p14="http://schemas.microsoft.com/office/powerpoint/2010/main" val="21902425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33282" y="743194"/>
            <a:ext cx="6858000" cy="769314"/>
          </a:xfrm>
        </p:spPr>
        <p:txBody>
          <a:bodyPr anchor="b">
            <a:normAutofit/>
          </a:bodyPr>
          <a:lstStyle>
            <a:lvl1pPr algn="r">
              <a:defRPr sz="3200"/>
            </a:lvl1pPr>
          </a:lstStyle>
          <a:p>
            <a:r>
              <a:rPr lang="en-US" dirty="0"/>
              <a:t>Click to edit Master title style</a:t>
            </a:r>
          </a:p>
        </p:txBody>
      </p:sp>
      <p:sp>
        <p:nvSpPr>
          <p:cNvPr id="3" name="Subtitle 2"/>
          <p:cNvSpPr>
            <a:spLocks noGrp="1"/>
          </p:cNvSpPr>
          <p:nvPr>
            <p:ph type="subTitle" idx="1"/>
          </p:nvPr>
        </p:nvSpPr>
        <p:spPr>
          <a:xfrm>
            <a:off x="484095" y="1770146"/>
            <a:ext cx="7516906" cy="406126"/>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8" name="Picture 7">
            <a:extLst>
              <a:ext uri="{FF2B5EF4-FFF2-40B4-BE49-F238E27FC236}">
                <a16:creationId xmlns:a16="http://schemas.microsoft.com/office/drawing/2014/main" id="{6A0B6C9D-3F40-5A41-BBFF-B715073792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878" y="115016"/>
            <a:ext cx="1391397" cy="1391397"/>
          </a:xfrm>
          <a:prstGeom prst="rect">
            <a:avLst/>
          </a:prstGeom>
        </p:spPr>
      </p:pic>
    </p:spTree>
    <p:extLst>
      <p:ext uri="{BB962C8B-B14F-4D97-AF65-F5344CB8AC3E}">
        <p14:creationId xmlns:p14="http://schemas.microsoft.com/office/powerpoint/2010/main" val="305354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33282" y="743194"/>
            <a:ext cx="6858000" cy="769314"/>
          </a:xfrm>
        </p:spPr>
        <p:txBody>
          <a:bodyPr anchor="b">
            <a:normAutofit/>
          </a:bodyPr>
          <a:lstStyle>
            <a:lvl1pPr algn="r">
              <a:defRPr sz="3200"/>
            </a:lvl1pPr>
          </a:lstStyle>
          <a:p>
            <a:r>
              <a:rPr lang="en-US" dirty="0"/>
              <a:t>Click to edit Master title style</a:t>
            </a:r>
          </a:p>
        </p:txBody>
      </p:sp>
      <p:sp>
        <p:nvSpPr>
          <p:cNvPr id="3" name="Subtitle 2"/>
          <p:cNvSpPr>
            <a:spLocks noGrp="1"/>
          </p:cNvSpPr>
          <p:nvPr>
            <p:ph type="subTitle" idx="1"/>
          </p:nvPr>
        </p:nvSpPr>
        <p:spPr>
          <a:xfrm>
            <a:off x="484094" y="1770146"/>
            <a:ext cx="7516906" cy="406126"/>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a:extLst>
              <a:ext uri="{FF2B5EF4-FFF2-40B4-BE49-F238E27FC236}">
                <a16:creationId xmlns:a16="http://schemas.microsoft.com/office/drawing/2014/main" id="{6A0B6C9D-3F40-5A41-BBFF-B715073792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877" y="115015"/>
            <a:ext cx="1391397" cy="1391397"/>
          </a:xfrm>
          <a:prstGeom prst="rect">
            <a:avLst/>
          </a:prstGeom>
        </p:spPr>
      </p:pic>
    </p:spTree>
    <p:extLst>
      <p:ext uri="{BB962C8B-B14F-4D97-AF65-F5344CB8AC3E}">
        <p14:creationId xmlns:p14="http://schemas.microsoft.com/office/powerpoint/2010/main" val="2496809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3753" y="429395"/>
            <a:ext cx="6858000" cy="769314"/>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43753" y="1391656"/>
            <a:ext cx="6858000" cy="1241822"/>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2696643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33282" y="743194"/>
            <a:ext cx="6858000" cy="769314"/>
          </a:xfrm>
        </p:spPr>
        <p:txBody>
          <a:bodyPr anchor="b">
            <a:normAutofit/>
          </a:bodyPr>
          <a:lstStyle>
            <a:lvl1pPr algn="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84095" y="2126763"/>
            <a:ext cx="7516906" cy="1241822"/>
          </a:xfrm>
        </p:spPr>
        <p:txBody>
          <a:bodyPr/>
          <a:lstStyle>
            <a:lvl1pPr marL="0" indent="0" algn="l">
              <a:buNone/>
              <a:defRPr sz="1800" b="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5C2CC6C3-6F67-A44E-BC18-405289C127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637" y="286872"/>
            <a:ext cx="1344706" cy="1344706"/>
          </a:xfrm>
          <a:prstGeom prst="rect">
            <a:avLst/>
          </a:prstGeom>
        </p:spPr>
      </p:pic>
    </p:spTree>
    <p:extLst>
      <p:ext uri="{BB962C8B-B14F-4D97-AF65-F5344CB8AC3E}">
        <p14:creationId xmlns:p14="http://schemas.microsoft.com/office/powerpoint/2010/main" val="2883180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405" y="400818"/>
            <a:ext cx="8207188" cy="769314"/>
          </a:xfrm>
        </p:spPr>
        <p:txBody>
          <a:bodyPr anchor="b">
            <a:normAutofit/>
          </a:bodyPr>
          <a:lstStyle>
            <a:lvl1pPr algn="l">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68405" y="1391656"/>
            <a:ext cx="7516906" cy="1241822"/>
          </a:xfrm>
        </p:spPr>
        <p:txBody>
          <a:bodyPr/>
          <a:lstStyle>
            <a:lvl1pPr marL="0" indent="0" algn="l">
              <a:buNone/>
              <a:defRPr sz="1800" b="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4039521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61530A-A55C-B04E-8D2A-01FFCCCD1C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1384" r="5227"/>
          <a:stretch/>
        </p:blipFill>
        <p:spPr>
          <a:xfrm>
            <a:off x="211718" y="0"/>
            <a:ext cx="8795123" cy="5143500"/>
          </a:xfrm>
          <a:prstGeom prst="rect">
            <a:avLst/>
          </a:prstGeom>
        </p:spPr>
      </p:pic>
      <p:sp>
        <p:nvSpPr>
          <p:cNvPr id="3" name="Subtitle 2"/>
          <p:cNvSpPr>
            <a:spLocks noGrp="1"/>
          </p:cNvSpPr>
          <p:nvPr>
            <p:ph type="subTitle" idx="1" hasCustomPrompt="1"/>
          </p:nvPr>
        </p:nvSpPr>
        <p:spPr>
          <a:xfrm>
            <a:off x="3108422" y="1462735"/>
            <a:ext cx="5861842" cy="2213153"/>
          </a:xfrm>
        </p:spPr>
        <p:txBody>
          <a:bodyPr>
            <a:noAutofit/>
          </a:bodyPr>
          <a:lstStyle>
            <a:lvl1pPr marL="0" indent="0" algn="l">
              <a:lnSpc>
                <a:spcPct val="200000"/>
              </a:lnSpc>
              <a:buNone/>
              <a:defRPr sz="22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www.nrs.org.uk</a:t>
            </a:r>
          </a:p>
          <a:p>
            <a:r>
              <a:rPr lang="en-US" dirty="0"/>
              <a:t>@</a:t>
            </a:r>
            <a:r>
              <a:rPr lang="en-US" dirty="0" err="1"/>
              <a:t>NRSResearchScot</a:t>
            </a:r>
            <a:endParaRPr lang="en-US" dirty="0"/>
          </a:p>
          <a:p>
            <a:r>
              <a:rPr lang="en-US" dirty="0"/>
              <a:t>NHS Research Scotland</a:t>
            </a:r>
          </a:p>
        </p:txBody>
      </p:sp>
      <p:pic>
        <p:nvPicPr>
          <p:cNvPr id="8" name="Picture 7">
            <a:extLst>
              <a:ext uri="{FF2B5EF4-FFF2-40B4-BE49-F238E27FC236}">
                <a16:creationId xmlns:a16="http://schemas.microsoft.com/office/drawing/2014/main" id="{6A0B6C9D-3F40-5A41-BBFF-B715073792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78" y="263363"/>
            <a:ext cx="1391397" cy="1391397"/>
          </a:xfrm>
          <a:prstGeom prst="rect">
            <a:avLst/>
          </a:prstGeom>
        </p:spPr>
      </p:pic>
    </p:spTree>
    <p:extLst>
      <p:ext uri="{BB962C8B-B14F-4D97-AF65-F5344CB8AC3E}">
        <p14:creationId xmlns:p14="http://schemas.microsoft.com/office/powerpoint/2010/main" val="4734788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769314"/>
          </a:xfrm>
        </p:spPr>
        <p:txBody>
          <a:bodyPr anchor="b">
            <a:normAutofit/>
          </a:bodyPr>
          <a:lstStyle>
            <a:lvl1pPr algn="l">
              <a:defRPr sz="3600"/>
            </a:lvl1pPr>
          </a:lstStyle>
          <a:p>
            <a:r>
              <a:rPr lang="en-US" dirty="0"/>
              <a:t>Click to edit Master title style</a:t>
            </a:r>
          </a:p>
        </p:txBody>
      </p:sp>
      <p:sp>
        <p:nvSpPr>
          <p:cNvPr id="3" name="Subtitle 2"/>
          <p:cNvSpPr>
            <a:spLocks noGrp="1"/>
          </p:cNvSpPr>
          <p:nvPr>
            <p:ph type="subTitle" idx="1"/>
          </p:nvPr>
        </p:nvSpPr>
        <p:spPr>
          <a:xfrm>
            <a:off x="1143000" y="2126763"/>
            <a:ext cx="6858000" cy="1241822"/>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2620409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9521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accent3"/>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301714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4548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42859596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155030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3753" y="429395"/>
            <a:ext cx="6858000" cy="769314"/>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43753" y="1391656"/>
            <a:ext cx="6858000"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7055553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2237783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26790023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19772035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4210842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3961734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0"/>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NHS Research Scotland</a:t>
              </a:r>
            </a:p>
          </p:txBody>
        </p:sp>
      </p:gr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9626" y="79572"/>
            <a:ext cx="948846" cy="948846"/>
          </a:xfrm>
          <a:prstGeom prst="rect">
            <a:avLst/>
          </a:prstGeom>
        </p:spPr>
      </p:pic>
    </p:spTree>
    <p:extLst>
      <p:ext uri="{BB962C8B-B14F-4D97-AF65-F5344CB8AC3E}">
        <p14:creationId xmlns:p14="http://schemas.microsoft.com/office/powerpoint/2010/main" val="7955031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0"/>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NHS Research Scotland</a:t>
              </a:r>
            </a:p>
          </p:txBody>
        </p:sp>
      </p:grpSp>
      <p:sp>
        <p:nvSpPr>
          <p:cNvPr id="14" name="TextBox 13">
            <a:extLst>
              <a:ext uri="{FF2B5EF4-FFF2-40B4-BE49-F238E27FC236}">
                <a16:creationId xmlns:a16="http://schemas.microsoft.com/office/drawing/2014/main" id="{CE6A8444-52A4-CB47-823C-9795D51B7B0A}"/>
              </a:ext>
            </a:extLst>
          </p:cNvPr>
          <p:cNvSpPr txBox="1"/>
          <p:nvPr userDrawn="1"/>
        </p:nvSpPr>
        <p:spPr>
          <a:xfrm>
            <a:off x="476411" y="4257781"/>
            <a:ext cx="3050561" cy="400110"/>
          </a:xfrm>
          <a:prstGeom prst="rect">
            <a:avLst/>
          </a:prstGeom>
          <a:noFill/>
        </p:spPr>
        <p:txBody>
          <a:bodyPr wrap="square" rtlCol="0">
            <a:spAutoFit/>
          </a:bodyPr>
          <a:lstStyle/>
          <a:p>
            <a:pPr defTabSz="685783"/>
            <a:r>
              <a:rPr lang="en-GB" sz="2000" b="1" dirty="0">
                <a:solidFill>
                  <a:srgbClr val="E95E4D"/>
                </a:solidFill>
                <a:cs typeface="Arial" panose="020B0604020202020204" pitchFamily="34" charset="0"/>
              </a:rPr>
              <a:t>#BePartofResearch</a:t>
            </a:r>
            <a:endParaRPr lang="en-US" sz="2000" b="1" dirty="0">
              <a:solidFill>
                <a:srgbClr val="E95E4D"/>
              </a:solidFill>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3" y="138312"/>
            <a:ext cx="1068082" cy="1068082"/>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4398BF2-4168-E84B-8C26-386F0FC00C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86770" y="3916453"/>
            <a:ext cx="1262451" cy="741439"/>
          </a:xfrm>
          <a:prstGeom prst="rect">
            <a:avLst/>
          </a:prstGeom>
        </p:spPr>
      </p:pic>
    </p:spTree>
    <p:extLst>
      <p:ext uri="{BB962C8B-B14F-4D97-AF65-F5344CB8AC3E}">
        <p14:creationId xmlns:p14="http://schemas.microsoft.com/office/powerpoint/2010/main" val="15372826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pic>
        <p:nvPicPr>
          <p:cNvPr id="2" name="Picture 1" descr="nhs_ppt_normal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38373" cy="5143500"/>
          </a:xfrm>
          <a:prstGeom prst="rect">
            <a:avLst/>
          </a:prstGeom>
        </p:spPr>
      </p:pic>
      <p:sp>
        <p:nvSpPr>
          <p:cNvPr id="6" name="Title 1"/>
          <p:cNvSpPr>
            <a:spLocks noGrp="1"/>
          </p:cNvSpPr>
          <p:nvPr>
            <p:ph type="title"/>
          </p:nvPr>
        </p:nvSpPr>
        <p:spPr>
          <a:xfrm>
            <a:off x="552308" y="1771993"/>
            <a:ext cx="7886700" cy="994172"/>
          </a:xfrm>
        </p:spPr>
        <p:txBody>
          <a:bodyPr/>
          <a:lstStyle>
            <a:lvl1pPr>
              <a:defRPr>
                <a:solidFill>
                  <a:schemeClr val="bg1"/>
                </a:solidFill>
              </a:defRPr>
            </a:lvl1pPr>
          </a:lstStyle>
          <a:p>
            <a:endParaRPr lang="en-GB" dirty="0"/>
          </a:p>
        </p:txBody>
      </p:sp>
      <p:pic>
        <p:nvPicPr>
          <p:cNvPr id="4" name="Picture 3" descr="nhs_ppt_normal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57728" t="58611" b="20695"/>
          <a:stretch/>
        </p:blipFill>
        <p:spPr>
          <a:xfrm>
            <a:off x="5111263" y="3957640"/>
            <a:ext cx="3862988" cy="1064419"/>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2801" y="4342425"/>
            <a:ext cx="1606064" cy="492610"/>
          </a:xfrm>
          <a:prstGeom prst="rect">
            <a:avLst/>
          </a:prstGeom>
        </p:spPr>
      </p:pic>
    </p:spTree>
    <p:extLst>
      <p:ext uri="{BB962C8B-B14F-4D97-AF65-F5344CB8AC3E}">
        <p14:creationId xmlns:p14="http://schemas.microsoft.com/office/powerpoint/2010/main" val="3507930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403FE-AEAF-F140-AD6F-8C407606C6CE}"/>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t="22838" b="17917"/>
          <a:stretch/>
        </p:blipFill>
        <p:spPr>
          <a:xfrm>
            <a:off x="0" y="1118088"/>
            <a:ext cx="9144000" cy="3609361"/>
          </a:xfrm>
          <a:prstGeom prst="rect">
            <a:avLst/>
          </a:prstGeom>
        </p:spPr>
      </p:pic>
      <p:pic>
        <p:nvPicPr>
          <p:cNvPr id="8" name="Picture 7">
            <a:extLst>
              <a:ext uri="{FF2B5EF4-FFF2-40B4-BE49-F238E27FC236}">
                <a16:creationId xmlns:a16="http://schemas.microsoft.com/office/drawing/2014/main" id="{6A0B6C9D-3F40-5A41-BBFF-B715073792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78" y="149410"/>
            <a:ext cx="1391397" cy="1391397"/>
          </a:xfrm>
          <a:prstGeom prst="rect">
            <a:avLst/>
          </a:prstGeom>
        </p:spPr>
      </p:pic>
      <p:pic>
        <p:nvPicPr>
          <p:cNvPr id="10" name="Picture 9">
            <a:extLst>
              <a:ext uri="{FF2B5EF4-FFF2-40B4-BE49-F238E27FC236}">
                <a16:creationId xmlns:a16="http://schemas.microsoft.com/office/drawing/2014/main" id="{BF440D73-9D99-884D-B647-B201A3B926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19502" y="173794"/>
            <a:ext cx="2660612" cy="4425638"/>
          </a:xfrm>
          <a:prstGeom prst="rect">
            <a:avLst/>
          </a:prstGeom>
        </p:spPr>
      </p:pic>
      <p:sp>
        <p:nvSpPr>
          <p:cNvPr id="11" name="Title 1">
            <a:extLst>
              <a:ext uri="{FF2B5EF4-FFF2-40B4-BE49-F238E27FC236}">
                <a16:creationId xmlns:a16="http://schemas.microsoft.com/office/drawing/2014/main" id="{DA8067E9-C364-8745-96B8-F93BB9D5B980}"/>
              </a:ext>
            </a:extLst>
          </p:cNvPr>
          <p:cNvSpPr>
            <a:spLocks noGrp="1"/>
          </p:cNvSpPr>
          <p:nvPr>
            <p:ph type="ctrTitle"/>
          </p:nvPr>
        </p:nvSpPr>
        <p:spPr>
          <a:xfrm>
            <a:off x="484095" y="1477706"/>
            <a:ext cx="5861842" cy="661991"/>
          </a:xfrm>
        </p:spPr>
        <p:txBody>
          <a:bodyPr anchor="b">
            <a:normAutofit/>
          </a:bodyPr>
          <a:lstStyle>
            <a:lvl1pPr algn="l">
              <a:defRPr sz="3200"/>
            </a:lvl1pPr>
          </a:lstStyle>
          <a:p>
            <a:r>
              <a:rPr lang="en-US" dirty="0"/>
              <a:t>Click to edit Master title style</a:t>
            </a:r>
          </a:p>
        </p:txBody>
      </p:sp>
      <p:sp>
        <p:nvSpPr>
          <p:cNvPr id="12" name="Subtitle 2">
            <a:extLst>
              <a:ext uri="{FF2B5EF4-FFF2-40B4-BE49-F238E27FC236}">
                <a16:creationId xmlns:a16="http://schemas.microsoft.com/office/drawing/2014/main" id="{958BCE17-D754-9F4A-8105-CCCE51E92296}"/>
              </a:ext>
            </a:extLst>
          </p:cNvPr>
          <p:cNvSpPr>
            <a:spLocks noGrp="1"/>
          </p:cNvSpPr>
          <p:nvPr>
            <p:ph type="subTitle" idx="1"/>
          </p:nvPr>
        </p:nvSpPr>
        <p:spPr>
          <a:xfrm>
            <a:off x="484095" y="2292712"/>
            <a:ext cx="5861842" cy="1241822"/>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13550087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403FE-AEAF-F140-AD6F-8C407606C6CE}"/>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2838" b="17917"/>
          <a:stretch/>
        </p:blipFill>
        <p:spPr>
          <a:xfrm>
            <a:off x="0" y="1118088"/>
            <a:ext cx="9144000" cy="3609361"/>
          </a:xfrm>
          <a:prstGeom prst="rect">
            <a:avLst/>
          </a:prstGeom>
        </p:spPr>
      </p:pic>
      <p:sp>
        <p:nvSpPr>
          <p:cNvPr id="2" name="Title 1"/>
          <p:cNvSpPr>
            <a:spLocks noGrp="1"/>
          </p:cNvSpPr>
          <p:nvPr>
            <p:ph type="ctrTitle"/>
          </p:nvPr>
        </p:nvSpPr>
        <p:spPr>
          <a:xfrm>
            <a:off x="484094" y="3067257"/>
            <a:ext cx="5861842" cy="661991"/>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84094" y="3821043"/>
            <a:ext cx="5861842" cy="413681"/>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8" name="Picture 7">
            <a:extLst>
              <a:ext uri="{FF2B5EF4-FFF2-40B4-BE49-F238E27FC236}">
                <a16:creationId xmlns:a16="http://schemas.microsoft.com/office/drawing/2014/main" id="{6A0B6C9D-3F40-5A41-BBFF-B715073792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78" y="153635"/>
            <a:ext cx="1391397" cy="1391397"/>
          </a:xfrm>
          <a:prstGeom prst="rect">
            <a:avLst/>
          </a:prstGeom>
        </p:spPr>
      </p:pic>
    </p:spTree>
    <p:extLst>
      <p:ext uri="{BB962C8B-B14F-4D97-AF65-F5344CB8AC3E}">
        <p14:creationId xmlns:p14="http://schemas.microsoft.com/office/powerpoint/2010/main" val="3990275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33282" y="743194"/>
            <a:ext cx="6858000" cy="769314"/>
          </a:xfrm>
        </p:spPr>
        <p:txBody>
          <a:bodyPr anchor="b">
            <a:normAutofit/>
          </a:bodyPr>
          <a:lstStyle>
            <a:lvl1pPr algn="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84094" y="2126762"/>
            <a:ext cx="7516906" cy="1241822"/>
          </a:xfrm>
        </p:spPr>
        <p:txBody>
          <a:bodyPr/>
          <a:lstStyle>
            <a:lvl1pPr marL="0" indent="0" algn="l">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5C2CC6C3-6F67-A44E-BC18-405289C127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637" y="286871"/>
            <a:ext cx="1344706" cy="1344706"/>
          </a:xfrm>
          <a:prstGeom prst="rect">
            <a:avLst/>
          </a:prstGeom>
        </p:spPr>
      </p:pic>
    </p:spTree>
    <p:extLst>
      <p:ext uri="{BB962C8B-B14F-4D97-AF65-F5344CB8AC3E}">
        <p14:creationId xmlns:p14="http://schemas.microsoft.com/office/powerpoint/2010/main" val="220240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403FE-AEAF-F140-AD6F-8C407606C6CE}"/>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2838" b="17917"/>
          <a:stretch/>
        </p:blipFill>
        <p:spPr>
          <a:xfrm>
            <a:off x="0" y="1118088"/>
            <a:ext cx="9144000" cy="3609361"/>
          </a:xfrm>
          <a:prstGeom prst="rect">
            <a:avLst/>
          </a:prstGeom>
        </p:spPr>
      </p:pic>
      <p:sp>
        <p:nvSpPr>
          <p:cNvPr id="2" name="Title 1"/>
          <p:cNvSpPr>
            <a:spLocks noGrp="1"/>
          </p:cNvSpPr>
          <p:nvPr>
            <p:ph type="ctrTitle"/>
          </p:nvPr>
        </p:nvSpPr>
        <p:spPr>
          <a:xfrm>
            <a:off x="484094" y="3067257"/>
            <a:ext cx="5861842" cy="661991"/>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84094" y="3821043"/>
            <a:ext cx="5861842" cy="413681"/>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6" name="Picture 5">
            <a:extLst>
              <a:ext uri="{FF2B5EF4-FFF2-40B4-BE49-F238E27FC236}">
                <a16:creationId xmlns:a16="http://schemas.microsoft.com/office/drawing/2014/main" id="{4B1E1817-5357-7D46-9886-88FABABCA0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5455" y="121326"/>
            <a:ext cx="839585" cy="839585"/>
          </a:xfrm>
          <a:prstGeom prst="rect">
            <a:avLst/>
          </a:prstGeom>
        </p:spPr>
      </p:pic>
    </p:spTree>
    <p:extLst>
      <p:ext uri="{BB962C8B-B14F-4D97-AF65-F5344CB8AC3E}">
        <p14:creationId xmlns:p14="http://schemas.microsoft.com/office/powerpoint/2010/main" val="21607126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4094" y="1006809"/>
            <a:ext cx="5861842" cy="661991"/>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84094" y="1760595"/>
            <a:ext cx="5861842" cy="413681"/>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6" name="Picture 5">
            <a:extLst>
              <a:ext uri="{FF2B5EF4-FFF2-40B4-BE49-F238E27FC236}">
                <a16:creationId xmlns:a16="http://schemas.microsoft.com/office/drawing/2014/main" id="{FF0A00A3-B3C0-8046-BCDB-19D282870A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455" y="121326"/>
            <a:ext cx="839585" cy="839585"/>
          </a:xfrm>
          <a:prstGeom prst="rect">
            <a:avLst/>
          </a:prstGeom>
        </p:spPr>
      </p:pic>
    </p:spTree>
    <p:extLst>
      <p:ext uri="{BB962C8B-B14F-4D97-AF65-F5344CB8AC3E}">
        <p14:creationId xmlns:p14="http://schemas.microsoft.com/office/powerpoint/2010/main" val="10709790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33282" y="743194"/>
            <a:ext cx="6858000" cy="769314"/>
          </a:xfrm>
        </p:spPr>
        <p:txBody>
          <a:bodyPr anchor="b">
            <a:normAutofit/>
          </a:bodyPr>
          <a:lstStyle>
            <a:lvl1pPr algn="r">
              <a:defRPr sz="3200"/>
            </a:lvl1pPr>
          </a:lstStyle>
          <a:p>
            <a:r>
              <a:rPr lang="en-US" dirty="0"/>
              <a:t>Click to edit Master title style</a:t>
            </a:r>
          </a:p>
        </p:txBody>
      </p:sp>
      <p:sp>
        <p:nvSpPr>
          <p:cNvPr id="3" name="Subtitle 2"/>
          <p:cNvSpPr>
            <a:spLocks noGrp="1"/>
          </p:cNvSpPr>
          <p:nvPr>
            <p:ph type="subTitle" idx="1"/>
          </p:nvPr>
        </p:nvSpPr>
        <p:spPr>
          <a:xfrm>
            <a:off x="484095" y="1770146"/>
            <a:ext cx="7516906" cy="406126"/>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8" name="Picture 7">
            <a:extLst>
              <a:ext uri="{FF2B5EF4-FFF2-40B4-BE49-F238E27FC236}">
                <a16:creationId xmlns:a16="http://schemas.microsoft.com/office/drawing/2014/main" id="{6A0B6C9D-3F40-5A41-BBFF-B715073792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878" y="115016"/>
            <a:ext cx="1391397" cy="1391397"/>
          </a:xfrm>
          <a:prstGeom prst="rect">
            <a:avLst/>
          </a:prstGeom>
        </p:spPr>
      </p:pic>
    </p:spTree>
    <p:extLst>
      <p:ext uri="{BB962C8B-B14F-4D97-AF65-F5344CB8AC3E}">
        <p14:creationId xmlns:p14="http://schemas.microsoft.com/office/powerpoint/2010/main" val="15079781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3753" y="429395"/>
            <a:ext cx="6858000" cy="769314"/>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443753" y="1391656"/>
            <a:ext cx="6858000" cy="1241822"/>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32232057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33282" y="743194"/>
            <a:ext cx="6858000" cy="769314"/>
          </a:xfrm>
        </p:spPr>
        <p:txBody>
          <a:bodyPr anchor="b">
            <a:normAutofit/>
          </a:bodyPr>
          <a:lstStyle>
            <a:lvl1pPr algn="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84095" y="2126763"/>
            <a:ext cx="7516906" cy="1241822"/>
          </a:xfrm>
        </p:spPr>
        <p:txBody>
          <a:bodyPr/>
          <a:lstStyle>
            <a:lvl1pPr marL="0" indent="0" algn="l">
              <a:buNone/>
              <a:defRPr sz="1800" b="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5C2CC6C3-6F67-A44E-BC18-405289C127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637" y="286872"/>
            <a:ext cx="1344706" cy="1344706"/>
          </a:xfrm>
          <a:prstGeom prst="rect">
            <a:avLst/>
          </a:prstGeom>
        </p:spPr>
      </p:pic>
    </p:spTree>
    <p:extLst>
      <p:ext uri="{BB962C8B-B14F-4D97-AF65-F5344CB8AC3E}">
        <p14:creationId xmlns:p14="http://schemas.microsoft.com/office/powerpoint/2010/main" val="25564094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405" y="400818"/>
            <a:ext cx="8207188" cy="769314"/>
          </a:xfrm>
        </p:spPr>
        <p:txBody>
          <a:bodyPr anchor="b">
            <a:normAutofit/>
          </a:bodyPr>
          <a:lstStyle>
            <a:lvl1pPr algn="l">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68405" y="1391656"/>
            <a:ext cx="7516906" cy="1241822"/>
          </a:xfrm>
        </p:spPr>
        <p:txBody>
          <a:bodyPr/>
          <a:lstStyle>
            <a:lvl1pPr marL="0" indent="0" algn="l">
              <a:buNone/>
              <a:defRPr sz="1800" b="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27286516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61530A-A55C-B04E-8D2A-01FFCCCD1C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1384" r="5227"/>
          <a:stretch/>
        </p:blipFill>
        <p:spPr>
          <a:xfrm>
            <a:off x="211718" y="0"/>
            <a:ext cx="8795123" cy="5143500"/>
          </a:xfrm>
          <a:prstGeom prst="rect">
            <a:avLst/>
          </a:prstGeom>
        </p:spPr>
      </p:pic>
      <p:sp>
        <p:nvSpPr>
          <p:cNvPr id="3" name="Subtitle 2"/>
          <p:cNvSpPr>
            <a:spLocks noGrp="1"/>
          </p:cNvSpPr>
          <p:nvPr>
            <p:ph type="subTitle" idx="1" hasCustomPrompt="1"/>
          </p:nvPr>
        </p:nvSpPr>
        <p:spPr>
          <a:xfrm>
            <a:off x="3108422" y="1462735"/>
            <a:ext cx="5861842" cy="2213153"/>
          </a:xfrm>
        </p:spPr>
        <p:txBody>
          <a:bodyPr>
            <a:noAutofit/>
          </a:bodyPr>
          <a:lstStyle>
            <a:lvl1pPr marL="0" indent="0" algn="l">
              <a:lnSpc>
                <a:spcPct val="200000"/>
              </a:lnSpc>
              <a:buNone/>
              <a:defRPr sz="22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www.nrs.org.uk</a:t>
            </a:r>
          </a:p>
          <a:p>
            <a:r>
              <a:rPr lang="en-US" dirty="0"/>
              <a:t>@</a:t>
            </a:r>
            <a:r>
              <a:rPr lang="en-US" dirty="0" err="1"/>
              <a:t>NRSResearchScot</a:t>
            </a:r>
            <a:endParaRPr lang="en-US" dirty="0"/>
          </a:p>
          <a:p>
            <a:r>
              <a:rPr lang="en-US" dirty="0"/>
              <a:t>NHS Research Scotland</a:t>
            </a:r>
          </a:p>
        </p:txBody>
      </p:sp>
      <p:pic>
        <p:nvPicPr>
          <p:cNvPr id="8" name="Picture 7">
            <a:extLst>
              <a:ext uri="{FF2B5EF4-FFF2-40B4-BE49-F238E27FC236}">
                <a16:creationId xmlns:a16="http://schemas.microsoft.com/office/drawing/2014/main" id="{6A0B6C9D-3F40-5A41-BBFF-B715073792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78" y="263363"/>
            <a:ext cx="1391397" cy="1391397"/>
          </a:xfrm>
          <a:prstGeom prst="rect">
            <a:avLst/>
          </a:prstGeom>
        </p:spPr>
      </p:pic>
    </p:spTree>
    <p:extLst>
      <p:ext uri="{BB962C8B-B14F-4D97-AF65-F5344CB8AC3E}">
        <p14:creationId xmlns:p14="http://schemas.microsoft.com/office/powerpoint/2010/main" val="3785866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769314"/>
          </a:xfrm>
        </p:spPr>
        <p:txBody>
          <a:bodyPr anchor="b">
            <a:normAutofit/>
          </a:bodyPr>
          <a:lstStyle>
            <a:lvl1pPr algn="l">
              <a:defRPr sz="3600"/>
            </a:lvl1pPr>
          </a:lstStyle>
          <a:p>
            <a:r>
              <a:rPr lang="en-US" dirty="0"/>
              <a:t>Click to edit Master title style</a:t>
            </a:r>
          </a:p>
        </p:txBody>
      </p:sp>
      <p:sp>
        <p:nvSpPr>
          <p:cNvPr id="3" name="Subtitle 2"/>
          <p:cNvSpPr>
            <a:spLocks noGrp="1"/>
          </p:cNvSpPr>
          <p:nvPr>
            <p:ph type="subTitle" idx="1"/>
          </p:nvPr>
        </p:nvSpPr>
        <p:spPr>
          <a:xfrm>
            <a:off x="1143000" y="2126763"/>
            <a:ext cx="6858000" cy="1241822"/>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17659640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25489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accent3"/>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248604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405" y="400818"/>
            <a:ext cx="8207188" cy="769314"/>
          </a:xfrm>
        </p:spPr>
        <p:txBody>
          <a:bodyPr anchor="b">
            <a:normAutofit/>
          </a:bodyPr>
          <a:lstStyle>
            <a:lvl1pPr algn="l">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68405" y="1391656"/>
            <a:ext cx="7516906" cy="1241822"/>
          </a:xfrm>
        </p:spPr>
        <p:txBody>
          <a:bodyPr/>
          <a:lstStyle>
            <a:lvl1pPr marL="0" indent="0" algn="l">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4948359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79347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6352836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34104805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10729745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24832507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28604092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27650464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783"/>
            <a:fld id="{F7928782-8327-ED41-B6F4-71EA7034C70F}" type="datetimeFigureOut">
              <a:rPr lang="en-US" smtClean="0">
                <a:solidFill>
                  <a:srgbClr val="000000"/>
                </a:solidFill>
              </a:rPr>
              <a:pPr defTabSz="685783"/>
              <a:t>7/6/2022</a:t>
            </a:fld>
            <a:endParaRPr lang="en-US">
              <a:solidFill>
                <a:srgbClr val="000000"/>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783"/>
            <a:endParaRPr lang="en-US">
              <a:solidFill>
                <a:srgbClr val="000000"/>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783"/>
            <a:fld id="{E0E870AC-A40E-E041-ABD0-442B8552716F}" type="slidenum">
              <a:rPr lang="en-US" smtClean="0">
                <a:solidFill>
                  <a:srgbClr val="000000"/>
                </a:solidFill>
              </a:rPr>
              <a:pPr defTabSz="685783"/>
              <a:t>‹#›</a:t>
            </a:fld>
            <a:endParaRPr lang="en-US">
              <a:solidFill>
                <a:srgbClr val="000000"/>
              </a:solidFill>
            </a:endParaRPr>
          </a:p>
        </p:txBody>
      </p:sp>
    </p:spTree>
    <p:extLst>
      <p:ext uri="{BB962C8B-B14F-4D97-AF65-F5344CB8AC3E}">
        <p14:creationId xmlns:p14="http://schemas.microsoft.com/office/powerpoint/2010/main" val="30792331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0"/>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NHS Research Scotland</a:t>
              </a:r>
            </a:p>
          </p:txBody>
        </p:sp>
      </p:gr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9626" y="79572"/>
            <a:ext cx="948846" cy="948846"/>
          </a:xfrm>
          <a:prstGeom prst="rect">
            <a:avLst/>
          </a:prstGeom>
        </p:spPr>
      </p:pic>
    </p:spTree>
    <p:extLst>
      <p:ext uri="{BB962C8B-B14F-4D97-AF65-F5344CB8AC3E}">
        <p14:creationId xmlns:p14="http://schemas.microsoft.com/office/powerpoint/2010/main" val="29761543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CE8EB3-9B40-6848-9F64-E79FB15A3985}"/>
              </a:ext>
            </a:extLst>
          </p:cNvPr>
          <p:cNvGrpSpPr/>
          <p:nvPr userDrawn="1"/>
        </p:nvGrpSpPr>
        <p:grpSpPr>
          <a:xfrm>
            <a:off x="0" y="4737460"/>
            <a:ext cx="9144000" cy="406037"/>
            <a:chOff x="0" y="4737463"/>
            <a:chExt cx="9144000" cy="406037"/>
          </a:xfrm>
        </p:grpSpPr>
        <p:sp>
          <p:nvSpPr>
            <p:cNvPr id="7" name="Rectangle 6">
              <a:extLst>
                <a:ext uri="{FF2B5EF4-FFF2-40B4-BE49-F238E27FC236}">
                  <a16:creationId xmlns:a16="http://schemas.microsoft.com/office/drawing/2014/main" id="{31B9EE37-B6FA-C847-9A9A-F56E554DA86A}"/>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2400">
                <a:solidFill>
                  <a:srgbClr val="FFFFFF"/>
                </a:solidFill>
              </a:endParaRPr>
            </a:p>
          </p:txBody>
        </p:sp>
        <p:pic>
          <p:nvPicPr>
            <p:cNvPr id="9" name="Picture 8">
              <a:extLst>
                <a:ext uri="{FF2B5EF4-FFF2-40B4-BE49-F238E27FC236}">
                  <a16:creationId xmlns:a16="http://schemas.microsoft.com/office/drawing/2014/main" id="{9BC9C605-744F-BC49-B3DA-229E2FEE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849" y="4855315"/>
              <a:ext cx="165600" cy="165600"/>
            </a:xfrm>
            <a:prstGeom prst="rect">
              <a:avLst/>
            </a:prstGeom>
          </p:spPr>
        </p:pic>
        <p:sp>
          <p:nvSpPr>
            <p:cNvPr id="10" name="TextBox 9">
              <a:extLst>
                <a:ext uri="{FF2B5EF4-FFF2-40B4-BE49-F238E27FC236}">
                  <a16:creationId xmlns:a16="http://schemas.microsoft.com/office/drawing/2014/main" id="{5AA4537D-136E-2844-84B0-DB7DD2801A64}"/>
                </a:ext>
              </a:extLst>
            </p:cNvPr>
            <p:cNvSpPr txBox="1"/>
            <p:nvPr userDrawn="1"/>
          </p:nvSpPr>
          <p:spPr>
            <a:xfrm>
              <a:off x="5492172" y="4786930"/>
              <a:ext cx="1246059"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www.nrs.org.uk</a:t>
              </a:r>
            </a:p>
          </p:txBody>
        </p:sp>
        <p:pic>
          <p:nvPicPr>
            <p:cNvPr id="11" name="Picture 10">
              <a:extLst>
                <a:ext uri="{FF2B5EF4-FFF2-40B4-BE49-F238E27FC236}">
                  <a16:creationId xmlns:a16="http://schemas.microsoft.com/office/drawing/2014/main" id="{E0839F72-42A5-4C4B-94FF-5D72A40C0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6769" y="4855406"/>
              <a:ext cx="180000" cy="180000"/>
            </a:xfrm>
            <a:prstGeom prst="rect">
              <a:avLst/>
            </a:prstGeom>
          </p:spPr>
        </p:pic>
        <p:sp>
          <p:nvSpPr>
            <p:cNvPr id="12" name="TextBox 11">
              <a:extLst>
                <a:ext uri="{FF2B5EF4-FFF2-40B4-BE49-F238E27FC236}">
                  <a16:creationId xmlns:a16="http://schemas.microsoft.com/office/drawing/2014/main" id="{28FC1EBC-04AE-564D-AF6F-43BE620C887B}"/>
                </a:ext>
              </a:extLst>
            </p:cNvPr>
            <p:cNvSpPr txBox="1"/>
            <p:nvPr userDrawn="1"/>
          </p:nvSpPr>
          <p:spPr>
            <a:xfrm>
              <a:off x="7002815" y="4795895"/>
              <a:ext cx="1669743"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@NHSResearchScot</a:t>
              </a:r>
            </a:p>
          </p:txBody>
        </p:sp>
        <p:sp>
          <p:nvSpPr>
            <p:cNvPr id="13" name="TextBox 12">
              <a:extLst>
                <a:ext uri="{FF2B5EF4-FFF2-40B4-BE49-F238E27FC236}">
                  <a16:creationId xmlns:a16="http://schemas.microsoft.com/office/drawing/2014/main" id="{2945987F-EDF1-8948-B8CB-864C7EC43570}"/>
                </a:ext>
              </a:extLst>
            </p:cNvPr>
            <p:cNvSpPr txBox="1"/>
            <p:nvPr userDrawn="1"/>
          </p:nvSpPr>
          <p:spPr>
            <a:xfrm>
              <a:off x="476410" y="4786929"/>
              <a:ext cx="2504995"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NHS Research Scotland</a:t>
              </a:r>
            </a:p>
          </p:txBody>
        </p:sp>
      </p:grpSp>
      <p:sp>
        <p:nvSpPr>
          <p:cNvPr id="14" name="TextBox 13">
            <a:extLst>
              <a:ext uri="{FF2B5EF4-FFF2-40B4-BE49-F238E27FC236}">
                <a16:creationId xmlns:a16="http://schemas.microsoft.com/office/drawing/2014/main" id="{CE6A8444-52A4-CB47-823C-9795D51B7B0A}"/>
              </a:ext>
            </a:extLst>
          </p:cNvPr>
          <p:cNvSpPr txBox="1"/>
          <p:nvPr userDrawn="1"/>
        </p:nvSpPr>
        <p:spPr>
          <a:xfrm>
            <a:off x="476411" y="4257781"/>
            <a:ext cx="3050561" cy="400110"/>
          </a:xfrm>
          <a:prstGeom prst="rect">
            <a:avLst/>
          </a:prstGeom>
          <a:noFill/>
        </p:spPr>
        <p:txBody>
          <a:bodyPr wrap="square" rtlCol="0">
            <a:spAutoFit/>
          </a:bodyPr>
          <a:lstStyle/>
          <a:p>
            <a:pPr defTabSz="685783"/>
            <a:r>
              <a:rPr lang="en-GB" sz="2000" b="1" dirty="0">
                <a:solidFill>
                  <a:srgbClr val="E95E4D"/>
                </a:solidFill>
                <a:cs typeface="Arial" panose="020B0604020202020204" pitchFamily="34" charset="0"/>
              </a:rPr>
              <a:t>#BePartofResearch</a:t>
            </a:r>
            <a:endParaRPr lang="en-US" sz="2000" b="1" dirty="0">
              <a:solidFill>
                <a:srgbClr val="E95E4D"/>
              </a:solidFill>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C1B6442-2DF4-1B49-A833-DA59634F65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973" y="138312"/>
            <a:ext cx="1068082" cy="1068082"/>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4398BF2-4168-E84B-8C26-386F0FC00C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86770" y="3916453"/>
            <a:ext cx="1262451" cy="741439"/>
          </a:xfrm>
          <a:prstGeom prst="rect">
            <a:avLst/>
          </a:prstGeom>
        </p:spPr>
      </p:pic>
    </p:spTree>
    <p:extLst>
      <p:ext uri="{BB962C8B-B14F-4D97-AF65-F5344CB8AC3E}">
        <p14:creationId xmlns:p14="http://schemas.microsoft.com/office/powerpoint/2010/main" val="18585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61530A-A55C-B04E-8D2A-01FFCCCD1C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1384" r="5227"/>
          <a:stretch/>
        </p:blipFill>
        <p:spPr>
          <a:xfrm>
            <a:off x="211717" y="0"/>
            <a:ext cx="8795123" cy="5143500"/>
          </a:xfrm>
          <a:prstGeom prst="rect">
            <a:avLst/>
          </a:prstGeom>
        </p:spPr>
      </p:pic>
      <p:sp>
        <p:nvSpPr>
          <p:cNvPr id="3" name="Subtitle 2"/>
          <p:cNvSpPr>
            <a:spLocks noGrp="1"/>
          </p:cNvSpPr>
          <p:nvPr>
            <p:ph type="subTitle" idx="1" hasCustomPrompt="1"/>
          </p:nvPr>
        </p:nvSpPr>
        <p:spPr>
          <a:xfrm>
            <a:off x="3108422" y="1462734"/>
            <a:ext cx="5861842" cy="2213153"/>
          </a:xfrm>
        </p:spPr>
        <p:txBody>
          <a:bodyPr>
            <a:noAutofit/>
          </a:bodyPr>
          <a:lstStyle>
            <a:lvl1pPr marL="0" indent="0" algn="l">
              <a:lnSpc>
                <a:spcPct val="200000"/>
              </a:lnSpc>
              <a:buNone/>
              <a:defRPr sz="2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www.nrs.org.uk</a:t>
            </a:r>
          </a:p>
          <a:p>
            <a:r>
              <a:rPr lang="en-US" dirty="0"/>
              <a:t>@</a:t>
            </a:r>
            <a:r>
              <a:rPr lang="en-US" dirty="0" err="1"/>
              <a:t>NRSResearchScot</a:t>
            </a:r>
            <a:endParaRPr lang="en-US" dirty="0"/>
          </a:p>
          <a:p>
            <a:r>
              <a:rPr lang="en-US" dirty="0"/>
              <a:t>NHS Research Scotland</a:t>
            </a:r>
          </a:p>
        </p:txBody>
      </p:sp>
      <p:pic>
        <p:nvPicPr>
          <p:cNvPr id="8" name="Picture 7">
            <a:extLst>
              <a:ext uri="{FF2B5EF4-FFF2-40B4-BE49-F238E27FC236}">
                <a16:creationId xmlns:a16="http://schemas.microsoft.com/office/drawing/2014/main" id="{6A0B6C9D-3F40-5A41-BBFF-B715073792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77" y="263362"/>
            <a:ext cx="1391397" cy="1391397"/>
          </a:xfrm>
          <a:prstGeom prst="rect">
            <a:avLst/>
          </a:prstGeom>
        </p:spPr>
      </p:pic>
    </p:spTree>
    <p:extLst>
      <p:ext uri="{BB962C8B-B14F-4D97-AF65-F5344CB8AC3E}">
        <p14:creationId xmlns:p14="http://schemas.microsoft.com/office/powerpoint/2010/main" val="2730616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pic>
        <p:nvPicPr>
          <p:cNvPr id="2" name="Picture 1" descr="nhs_ppt_normal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38373" cy="5143500"/>
          </a:xfrm>
          <a:prstGeom prst="rect">
            <a:avLst/>
          </a:prstGeom>
        </p:spPr>
      </p:pic>
      <p:sp>
        <p:nvSpPr>
          <p:cNvPr id="6" name="Title 1"/>
          <p:cNvSpPr>
            <a:spLocks noGrp="1"/>
          </p:cNvSpPr>
          <p:nvPr>
            <p:ph type="title"/>
          </p:nvPr>
        </p:nvSpPr>
        <p:spPr>
          <a:xfrm>
            <a:off x="552308" y="1771993"/>
            <a:ext cx="7886700" cy="994172"/>
          </a:xfrm>
        </p:spPr>
        <p:txBody>
          <a:bodyPr/>
          <a:lstStyle>
            <a:lvl1pPr>
              <a:defRPr>
                <a:solidFill>
                  <a:schemeClr val="bg1"/>
                </a:solidFill>
              </a:defRPr>
            </a:lvl1pPr>
          </a:lstStyle>
          <a:p>
            <a:endParaRPr lang="en-GB" dirty="0"/>
          </a:p>
        </p:txBody>
      </p:sp>
      <p:pic>
        <p:nvPicPr>
          <p:cNvPr id="4" name="Picture 3" descr="nhs_ppt_normal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57728" t="58611" b="20695"/>
          <a:stretch/>
        </p:blipFill>
        <p:spPr>
          <a:xfrm>
            <a:off x="5111263" y="3957640"/>
            <a:ext cx="3862988" cy="1064419"/>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2801" y="4342425"/>
            <a:ext cx="1606064" cy="492610"/>
          </a:xfrm>
          <a:prstGeom prst="rect">
            <a:avLst/>
          </a:prstGeom>
        </p:spPr>
      </p:pic>
    </p:spTree>
    <p:extLst>
      <p:ext uri="{BB962C8B-B14F-4D97-AF65-F5344CB8AC3E}">
        <p14:creationId xmlns:p14="http://schemas.microsoft.com/office/powerpoint/2010/main" val="33574601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
        <p:cNvGrpSpPr/>
        <p:nvPr/>
      </p:nvGrpSpPr>
      <p:grpSpPr>
        <a:xfrm>
          <a:off x="0" y="0"/>
          <a:ext cx="0" cy="0"/>
          <a:chOff x="0" y="0"/>
          <a:chExt cx="0" cy="0"/>
        </a:xfrm>
      </p:grpSpPr>
      <p:pic>
        <p:nvPicPr>
          <p:cNvPr id="10" name="Google Shape;10;p25"/>
          <p:cNvPicPr preferRelativeResize="0"/>
          <p:nvPr/>
        </p:nvPicPr>
        <p:blipFill rotWithShape="1">
          <a:blip r:embed="rId2">
            <a:alphaModFix/>
          </a:blip>
          <a:srcRect/>
          <a:stretch/>
        </p:blipFill>
        <p:spPr>
          <a:xfrm>
            <a:off x="1" y="0"/>
            <a:ext cx="9143999" cy="5143500"/>
          </a:xfrm>
          <a:prstGeom prst="rect">
            <a:avLst/>
          </a:prstGeom>
          <a:noFill/>
          <a:ln>
            <a:noFill/>
          </a:ln>
        </p:spPr>
      </p:pic>
      <p:sp>
        <p:nvSpPr>
          <p:cNvPr id="11" name="Google Shape;11;p25"/>
          <p:cNvSpPr>
            <a:spLocks noGrp="1"/>
          </p:cNvSpPr>
          <p:nvPr>
            <p:ph type="pic" idx="2"/>
          </p:nvPr>
        </p:nvSpPr>
        <p:spPr>
          <a:xfrm>
            <a:off x="4767014" y="411960"/>
            <a:ext cx="5266084" cy="5266084"/>
          </a:xfrm>
          <a:prstGeom prst="ellipse">
            <a:avLst/>
          </a:prstGeom>
          <a:noFill/>
          <a:ln w="152400"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p25"/>
          <p:cNvSpPr txBox="1">
            <a:spLocks noGrp="1"/>
          </p:cNvSpPr>
          <p:nvPr>
            <p:ph type="body" idx="1"/>
          </p:nvPr>
        </p:nvSpPr>
        <p:spPr>
          <a:xfrm>
            <a:off x="655638" y="815975"/>
            <a:ext cx="4334743" cy="844610"/>
          </a:xfrm>
          <a:prstGeom prst="rect">
            <a:avLst/>
          </a:prstGeom>
          <a:noFill/>
          <a:ln>
            <a:noFill/>
          </a:ln>
        </p:spPr>
        <p:txBody>
          <a:bodyPr spcFirstLastPara="1" wrap="square" lIns="91425" tIns="91425" rIns="91425" bIns="91425" anchor="t" anchorCtr="0">
            <a:noAutofit/>
          </a:bodyPr>
          <a:lstStyle>
            <a:lvl1pPr marL="457200" lvl="0" indent="-228600" algn="l">
              <a:lnSpc>
                <a:spcPct val="233333"/>
              </a:lnSpc>
              <a:spcBef>
                <a:spcPts val="0"/>
              </a:spcBef>
              <a:spcAft>
                <a:spcPts val="0"/>
              </a:spcAft>
              <a:buSzPts val="1800"/>
              <a:buFont typeface="Arial"/>
              <a:buNone/>
              <a:defRPr sz="18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 name="Google Shape;13;p25"/>
          <p:cNvSpPr txBox="1">
            <a:spLocks noGrp="1"/>
          </p:cNvSpPr>
          <p:nvPr>
            <p:ph type="body" idx="3"/>
          </p:nvPr>
        </p:nvSpPr>
        <p:spPr>
          <a:xfrm>
            <a:off x="644136" y="1727140"/>
            <a:ext cx="4334743" cy="84461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chemeClr val="dk1"/>
              </a:buClr>
              <a:buSzPts val="2800"/>
              <a:buFont typeface="Arial"/>
              <a:buNone/>
              <a:defRPr sz="36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5762105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4"/>
        <p:cNvGrpSpPr/>
        <p:nvPr/>
      </p:nvGrpSpPr>
      <p:grpSpPr>
        <a:xfrm>
          <a:off x="0" y="0"/>
          <a:ext cx="0" cy="0"/>
          <a:chOff x="0" y="0"/>
          <a:chExt cx="0" cy="0"/>
        </a:xfrm>
      </p:grpSpPr>
      <p:sp>
        <p:nvSpPr>
          <p:cNvPr id="15" name="Google Shape;15;p46"/>
          <p:cNvSpPr>
            <a:spLocks noGrp="1"/>
          </p:cNvSpPr>
          <p:nvPr>
            <p:ph type="pic" idx="2"/>
          </p:nvPr>
        </p:nvSpPr>
        <p:spPr>
          <a:xfrm>
            <a:off x="5776492" y="1482107"/>
            <a:ext cx="4239272" cy="4239272"/>
          </a:xfrm>
          <a:prstGeom prst="ellipse">
            <a:avLst/>
          </a:prstGeom>
          <a:noFill/>
          <a:ln w="152400"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 name="Google Shape;16;p46"/>
          <p:cNvSpPr txBox="1">
            <a:spLocks noGrp="1"/>
          </p:cNvSpPr>
          <p:nvPr>
            <p:ph type="body" idx="1"/>
          </p:nvPr>
        </p:nvSpPr>
        <p:spPr>
          <a:xfrm>
            <a:off x="522288" y="1271619"/>
            <a:ext cx="4851400" cy="336508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2060"/>
              </a:buClr>
              <a:buSzPts val="1800"/>
              <a:buChar char="●"/>
              <a:defRPr>
                <a:solidFill>
                  <a:schemeClr val="dk1"/>
                </a:solidFill>
              </a:defRPr>
            </a:lvl1pPr>
            <a:lvl2pPr marL="914400" lvl="1" indent="-317500" algn="l">
              <a:lnSpc>
                <a:spcPct val="115000"/>
              </a:lnSpc>
              <a:spcBef>
                <a:spcPts val="1600"/>
              </a:spcBef>
              <a:spcAft>
                <a:spcPts val="0"/>
              </a:spcAft>
              <a:buClr>
                <a:srgbClr val="002060"/>
              </a:buClr>
              <a:buSzPts val="1400"/>
              <a:buChar char="○"/>
              <a:defRPr>
                <a:solidFill>
                  <a:schemeClr val="dk1"/>
                </a:solidFill>
              </a:defRPr>
            </a:lvl2pPr>
            <a:lvl3pPr marL="1371600" lvl="2" indent="-317500" algn="l">
              <a:lnSpc>
                <a:spcPct val="115000"/>
              </a:lnSpc>
              <a:spcBef>
                <a:spcPts val="1600"/>
              </a:spcBef>
              <a:spcAft>
                <a:spcPts val="0"/>
              </a:spcAft>
              <a:buClr>
                <a:srgbClr val="002060"/>
              </a:buClr>
              <a:buSzPts val="1400"/>
              <a:buChar char="■"/>
              <a:defRPr>
                <a:solidFill>
                  <a:schemeClr val="dk1"/>
                </a:solidFill>
              </a:defRPr>
            </a:lvl3pPr>
            <a:lvl4pPr marL="1828800" lvl="3" indent="-317500" algn="l">
              <a:lnSpc>
                <a:spcPct val="115000"/>
              </a:lnSpc>
              <a:spcBef>
                <a:spcPts val="1600"/>
              </a:spcBef>
              <a:spcAft>
                <a:spcPts val="0"/>
              </a:spcAft>
              <a:buClr>
                <a:srgbClr val="002060"/>
              </a:buClr>
              <a:buSzPts val="1400"/>
              <a:buChar char="●"/>
              <a:defRPr>
                <a:solidFill>
                  <a:schemeClr val="dk1"/>
                </a:solidFill>
              </a:defRPr>
            </a:lvl4pPr>
            <a:lvl5pPr marL="2286000" lvl="4" indent="-317500" algn="l">
              <a:lnSpc>
                <a:spcPct val="115000"/>
              </a:lnSpc>
              <a:spcBef>
                <a:spcPts val="1600"/>
              </a:spcBef>
              <a:spcAft>
                <a:spcPts val="0"/>
              </a:spcAft>
              <a:buClr>
                <a:srgbClr val="002060"/>
              </a:buClr>
              <a:buSzPts val="1400"/>
              <a:buChar char="○"/>
              <a:defRPr>
                <a:solidFill>
                  <a:schemeClr val="dk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17" name="Google Shape;17;p46" descr="\\WDMYCLOUD\Public\Click_Duo_Design WORK\NIHR\Cross sector social media images\Indesign files\canva background images\Cross Sector-SINGLE THEME_stamp.png"/>
          <p:cNvPicPr preferRelativeResize="0"/>
          <p:nvPr/>
        </p:nvPicPr>
        <p:blipFill rotWithShape="1">
          <a:blip r:embed="rId2">
            <a:alphaModFix/>
          </a:blip>
          <a:srcRect/>
          <a:stretch/>
        </p:blipFill>
        <p:spPr>
          <a:xfrm rot="10800000">
            <a:off x="-3" y="117003"/>
            <a:ext cx="8766973" cy="1109415"/>
          </a:xfrm>
          <a:prstGeom prst="rect">
            <a:avLst/>
          </a:prstGeom>
          <a:noFill/>
          <a:ln>
            <a:noFill/>
          </a:ln>
        </p:spPr>
      </p:pic>
      <p:sp>
        <p:nvSpPr>
          <p:cNvPr id="18" name="Google Shape;18;p46"/>
          <p:cNvSpPr txBox="1">
            <a:spLocks noGrp="1"/>
          </p:cNvSpPr>
          <p:nvPr>
            <p:ph type="title"/>
          </p:nvPr>
        </p:nvSpPr>
        <p:spPr>
          <a:xfrm>
            <a:off x="311700" y="368108"/>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600" b="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9370399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D8D8D8"/>
        </a:solidFill>
        <a:effectLst/>
      </p:bgPr>
    </p:bg>
    <p:spTree>
      <p:nvGrpSpPr>
        <p:cNvPr id="1" name="Shape 19"/>
        <p:cNvGrpSpPr/>
        <p:nvPr/>
      </p:nvGrpSpPr>
      <p:grpSpPr>
        <a:xfrm>
          <a:off x="0" y="0"/>
          <a:ext cx="0" cy="0"/>
          <a:chOff x="0" y="0"/>
          <a:chExt cx="0" cy="0"/>
        </a:xfrm>
      </p:grpSpPr>
      <p:pic>
        <p:nvPicPr>
          <p:cNvPr id="20" name="Google Shape;20;p47" descr="\\WDMYCLOUD\Public\Click_Duo_Design WORK\NIHR\Cross sector social media images\Indesign files\canva background images\Cross Sector-SINGLE THEME_stamp.png"/>
          <p:cNvPicPr preferRelativeResize="0"/>
          <p:nvPr/>
        </p:nvPicPr>
        <p:blipFill rotWithShape="1">
          <a:blip r:embed="rId2">
            <a:alphaModFix/>
          </a:blip>
          <a:srcRect/>
          <a:stretch/>
        </p:blipFill>
        <p:spPr>
          <a:xfrm rot="10800000">
            <a:off x="0" y="116999"/>
            <a:ext cx="2780034" cy="1109415"/>
          </a:xfrm>
          <a:prstGeom prst="rect">
            <a:avLst/>
          </a:prstGeom>
          <a:noFill/>
          <a:ln>
            <a:noFill/>
          </a:ln>
        </p:spPr>
      </p:pic>
      <p:sp>
        <p:nvSpPr>
          <p:cNvPr id="21" name="Google Shape;21;p47"/>
          <p:cNvSpPr txBox="1">
            <a:spLocks noGrp="1"/>
          </p:cNvSpPr>
          <p:nvPr>
            <p:ph type="title"/>
          </p:nvPr>
        </p:nvSpPr>
        <p:spPr>
          <a:xfrm>
            <a:off x="311700" y="390036"/>
            <a:ext cx="3496862"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6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2060"/>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4524196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3"/>
        <p:cNvGrpSpPr/>
        <p:nvPr/>
      </p:nvGrpSpPr>
      <p:grpSpPr>
        <a:xfrm>
          <a:off x="0" y="0"/>
          <a:ext cx="0" cy="0"/>
          <a:chOff x="0" y="0"/>
          <a:chExt cx="0" cy="0"/>
        </a:xfrm>
      </p:grpSpPr>
      <p:pic>
        <p:nvPicPr>
          <p:cNvPr id="24" name="Google Shape;24;p21" descr="\\WDMYCLOUD\Public\Click_Duo_Design WORK\NIHR\Cross sector social media images\Indesign files\canva background images\Cross Sector-SINGLE THEME_stamp.png"/>
          <p:cNvPicPr preferRelativeResize="0"/>
          <p:nvPr/>
        </p:nvPicPr>
        <p:blipFill rotWithShape="1">
          <a:blip r:embed="rId2">
            <a:alphaModFix/>
          </a:blip>
          <a:srcRect/>
          <a:stretch/>
        </p:blipFill>
        <p:spPr>
          <a:xfrm rot="10800000">
            <a:off x="0" y="116999"/>
            <a:ext cx="2780034" cy="1109415"/>
          </a:xfrm>
          <a:prstGeom prst="rect">
            <a:avLst/>
          </a:prstGeom>
          <a:noFill/>
          <a:ln>
            <a:noFill/>
          </a:ln>
        </p:spPr>
      </p:pic>
      <p:sp>
        <p:nvSpPr>
          <p:cNvPr id="25" name="Google Shape;25;p21"/>
          <p:cNvSpPr>
            <a:spLocks noGrp="1"/>
          </p:cNvSpPr>
          <p:nvPr>
            <p:ph type="pic" idx="2"/>
          </p:nvPr>
        </p:nvSpPr>
        <p:spPr>
          <a:xfrm>
            <a:off x="5776492" y="1482107"/>
            <a:ext cx="4239272" cy="4239272"/>
          </a:xfrm>
          <a:prstGeom prst="ellipse">
            <a:avLst/>
          </a:prstGeom>
          <a:noFill/>
          <a:ln w="152400"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6" name="Google Shape;26;p21"/>
          <p:cNvSpPr txBox="1">
            <a:spLocks noGrp="1"/>
          </p:cNvSpPr>
          <p:nvPr>
            <p:ph type="title"/>
          </p:nvPr>
        </p:nvSpPr>
        <p:spPr>
          <a:xfrm>
            <a:off x="311700" y="389676"/>
            <a:ext cx="3496862"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6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1"/>
          <p:cNvSpPr txBox="1">
            <a:spLocks noGrp="1"/>
          </p:cNvSpPr>
          <p:nvPr>
            <p:ph type="body" idx="1"/>
          </p:nvPr>
        </p:nvSpPr>
        <p:spPr>
          <a:xfrm>
            <a:off x="522288" y="1271619"/>
            <a:ext cx="4851400" cy="336508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2060"/>
              </a:buClr>
              <a:buSzPts val="1800"/>
              <a:buChar char="●"/>
              <a:defRPr>
                <a:solidFill>
                  <a:schemeClr val="dk1"/>
                </a:solidFill>
              </a:defRPr>
            </a:lvl1pPr>
            <a:lvl2pPr marL="914400" lvl="1" indent="-317500" algn="l">
              <a:lnSpc>
                <a:spcPct val="115000"/>
              </a:lnSpc>
              <a:spcBef>
                <a:spcPts val="1600"/>
              </a:spcBef>
              <a:spcAft>
                <a:spcPts val="0"/>
              </a:spcAft>
              <a:buClr>
                <a:srgbClr val="002060"/>
              </a:buClr>
              <a:buSzPts val="1400"/>
              <a:buChar char="○"/>
              <a:defRPr>
                <a:solidFill>
                  <a:schemeClr val="dk1"/>
                </a:solidFill>
              </a:defRPr>
            </a:lvl2pPr>
            <a:lvl3pPr marL="1371600" lvl="2" indent="-317500" algn="l">
              <a:lnSpc>
                <a:spcPct val="115000"/>
              </a:lnSpc>
              <a:spcBef>
                <a:spcPts val="1600"/>
              </a:spcBef>
              <a:spcAft>
                <a:spcPts val="0"/>
              </a:spcAft>
              <a:buClr>
                <a:srgbClr val="002060"/>
              </a:buClr>
              <a:buSzPts val="1400"/>
              <a:buChar char="■"/>
              <a:defRPr>
                <a:solidFill>
                  <a:schemeClr val="dk1"/>
                </a:solidFill>
              </a:defRPr>
            </a:lvl3pPr>
            <a:lvl4pPr marL="1828800" lvl="3" indent="-317500" algn="l">
              <a:lnSpc>
                <a:spcPct val="115000"/>
              </a:lnSpc>
              <a:spcBef>
                <a:spcPts val="1600"/>
              </a:spcBef>
              <a:spcAft>
                <a:spcPts val="0"/>
              </a:spcAft>
              <a:buClr>
                <a:srgbClr val="002060"/>
              </a:buClr>
              <a:buSzPts val="1400"/>
              <a:buChar char="●"/>
              <a:defRPr>
                <a:solidFill>
                  <a:schemeClr val="dk1"/>
                </a:solidFill>
              </a:defRPr>
            </a:lvl4pPr>
            <a:lvl5pPr marL="2286000" lvl="4" indent="-317500" algn="l">
              <a:lnSpc>
                <a:spcPct val="115000"/>
              </a:lnSpc>
              <a:spcBef>
                <a:spcPts val="1600"/>
              </a:spcBef>
              <a:spcAft>
                <a:spcPts val="0"/>
              </a:spcAft>
              <a:buClr>
                <a:srgbClr val="002060"/>
              </a:buClr>
              <a:buSzPts val="1400"/>
              <a:buChar char="○"/>
              <a:defRPr>
                <a:solidFill>
                  <a:schemeClr val="dk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0086749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8"/>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ctr" anchorCtr="0">
            <a:noAutofit/>
          </a:bodyPr>
          <a:lstStyle>
            <a:lvl1pPr marR="0" lvl="0" algn="ctr" rtl="0">
              <a:lnSpc>
                <a:spcPct val="115000"/>
              </a:lnSpc>
              <a:spcBef>
                <a:spcPts val="0"/>
              </a:spcBef>
              <a:spcAft>
                <a:spcPts val="0"/>
              </a:spcAft>
              <a:buClr>
                <a:srgbClr val="002060"/>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0" name="Google Shape;30;p38"/>
          <p:cNvSpPr txBox="1">
            <a:spLocks noGrp="1"/>
          </p:cNvSpPr>
          <p:nvPr>
            <p:ph type="title"/>
          </p:nvPr>
        </p:nvSpPr>
        <p:spPr>
          <a:xfrm>
            <a:off x="1203385" y="894142"/>
            <a:ext cx="7628914" cy="841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3600" b="1">
                <a:solidFill>
                  <a:srgbClr val="002060"/>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1" name="Google Shape;31;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08497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p:cSld name="1_Title only">
    <p:bg>
      <p:bgPr>
        <a:solidFill>
          <a:srgbClr val="0063BE"/>
        </a:solidFill>
        <a:effectLst/>
      </p:bgPr>
    </p:bg>
    <p:spTree>
      <p:nvGrpSpPr>
        <p:cNvPr id="1" name="Shape 32"/>
        <p:cNvGrpSpPr/>
        <p:nvPr/>
      </p:nvGrpSpPr>
      <p:grpSpPr>
        <a:xfrm>
          <a:off x="0" y="0"/>
          <a:ext cx="0" cy="0"/>
          <a:chOff x="0" y="0"/>
          <a:chExt cx="0" cy="0"/>
        </a:xfrm>
      </p:grpSpPr>
      <p:pic>
        <p:nvPicPr>
          <p:cNvPr id="33" name="Google Shape;33;p22" descr="\\WDMYCLOUD\Public\Click_Duo_Design WORK\NIHR\Cross sector social media images\Indesign files\canva background images\Cross Sector-SINGLE THEME_stamp.png"/>
          <p:cNvPicPr preferRelativeResize="0"/>
          <p:nvPr/>
        </p:nvPicPr>
        <p:blipFill rotWithShape="1">
          <a:blip r:embed="rId2">
            <a:alphaModFix/>
          </a:blip>
          <a:srcRect/>
          <a:stretch/>
        </p:blipFill>
        <p:spPr>
          <a:xfrm rot="10800000">
            <a:off x="-1" y="117002"/>
            <a:ext cx="5738020" cy="1109415"/>
          </a:xfrm>
          <a:prstGeom prst="rect">
            <a:avLst/>
          </a:prstGeom>
          <a:noFill/>
          <a:ln>
            <a:noFill/>
          </a:ln>
        </p:spPr>
      </p:pic>
      <p:sp>
        <p:nvSpPr>
          <p:cNvPr id="34" name="Google Shape;34;p22"/>
          <p:cNvSpPr>
            <a:spLocks noGrp="1"/>
          </p:cNvSpPr>
          <p:nvPr>
            <p:ph type="pic" idx="2"/>
          </p:nvPr>
        </p:nvSpPr>
        <p:spPr>
          <a:xfrm>
            <a:off x="5776492" y="1482107"/>
            <a:ext cx="4239272" cy="4239272"/>
          </a:xfrm>
          <a:prstGeom prst="ellipse">
            <a:avLst/>
          </a:prstGeom>
          <a:noFill/>
          <a:ln w="152400"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5" name="Google Shape;35;p22"/>
          <p:cNvSpPr txBox="1">
            <a:spLocks noGrp="1"/>
          </p:cNvSpPr>
          <p:nvPr>
            <p:ph type="body" idx="1"/>
          </p:nvPr>
        </p:nvSpPr>
        <p:spPr>
          <a:xfrm>
            <a:off x="298001" y="1271619"/>
            <a:ext cx="4851400" cy="336508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6" name="Google Shape;36;p22"/>
          <p:cNvSpPr txBox="1">
            <a:spLocks noGrp="1"/>
          </p:cNvSpPr>
          <p:nvPr>
            <p:ph type="title"/>
          </p:nvPr>
        </p:nvSpPr>
        <p:spPr>
          <a:xfrm>
            <a:off x="311700" y="368108"/>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600" b="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290403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b="1">
                <a:solidFill>
                  <a:srgbClr val="00206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2060"/>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449215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41"/>
        <p:cNvGrpSpPr/>
        <p:nvPr/>
      </p:nvGrpSpPr>
      <p:grpSpPr>
        <a:xfrm>
          <a:off x="0" y="0"/>
          <a:ext cx="0" cy="0"/>
          <a:chOff x="0" y="0"/>
          <a:chExt cx="0" cy="0"/>
        </a:xfrm>
      </p:grpSpPr>
      <p:sp>
        <p:nvSpPr>
          <p:cNvPr id="42" name="Google Shape;42;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b="1">
                <a:solidFill>
                  <a:srgbClr val="00206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p23"/>
          <p:cNvSpPr txBox="1">
            <a:spLocks noGrp="1"/>
          </p:cNvSpPr>
          <p:nvPr>
            <p:ph type="body" idx="1"/>
          </p:nvPr>
        </p:nvSpPr>
        <p:spPr>
          <a:xfrm>
            <a:off x="311700" y="1152475"/>
            <a:ext cx="6323016"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2060"/>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4" name="Google Shape;44;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5" name="Google Shape;45;p23"/>
          <p:cNvSpPr>
            <a:spLocks noGrp="1"/>
          </p:cNvSpPr>
          <p:nvPr>
            <p:ph type="pic" idx="2"/>
          </p:nvPr>
        </p:nvSpPr>
        <p:spPr>
          <a:xfrm>
            <a:off x="6976880" y="1112808"/>
            <a:ext cx="1529168" cy="1529168"/>
          </a:xfrm>
          <a:prstGeom prst="ellipse">
            <a:avLst/>
          </a:prstGeom>
          <a:noFill/>
          <a:ln w="101600"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000" b="0" i="0" u="none" strike="noStrike" cap="none">
                <a:solidFill>
                  <a:schemeClr val="dk2"/>
                </a:solidFill>
                <a:latin typeface="Arial"/>
                <a:ea typeface="Arial"/>
                <a:cs typeface="Arial"/>
                <a:sym typeface="Arial"/>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6" name="Google Shape;46;p23"/>
          <p:cNvSpPr>
            <a:spLocks noGrp="1"/>
          </p:cNvSpPr>
          <p:nvPr>
            <p:ph type="pic" idx="3"/>
          </p:nvPr>
        </p:nvSpPr>
        <p:spPr>
          <a:xfrm>
            <a:off x="6976880" y="2979177"/>
            <a:ext cx="1529168" cy="1529168"/>
          </a:xfrm>
          <a:prstGeom prst="ellipse">
            <a:avLst/>
          </a:prstGeom>
          <a:noFill/>
          <a:ln w="101600"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000" b="0" i="0" u="none" strike="noStrike" cap="none">
                <a:solidFill>
                  <a:schemeClr val="dk2"/>
                </a:solidFill>
                <a:latin typeface="Arial"/>
                <a:ea typeface="Arial"/>
                <a:cs typeface="Arial"/>
                <a:sym typeface="Arial"/>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13446014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47"/>
        <p:cNvGrpSpPr/>
        <p:nvPr/>
      </p:nvGrpSpPr>
      <p:grpSpPr>
        <a:xfrm>
          <a:off x="0" y="0"/>
          <a:ext cx="0" cy="0"/>
          <a:chOff x="0" y="0"/>
          <a:chExt cx="0" cy="0"/>
        </a:xfrm>
      </p:grpSpPr>
      <p:sp>
        <p:nvSpPr>
          <p:cNvPr id="48" name="Google Shape;48;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b="1">
                <a:solidFill>
                  <a:srgbClr val="00206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9" name="Google Shape;49;p27"/>
          <p:cNvSpPr txBox="1">
            <a:spLocks noGrp="1"/>
          </p:cNvSpPr>
          <p:nvPr>
            <p:ph type="body" idx="1"/>
          </p:nvPr>
        </p:nvSpPr>
        <p:spPr>
          <a:xfrm>
            <a:off x="311700" y="1152475"/>
            <a:ext cx="5252338"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2060"/>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0" name="Google Shape;50;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27"/>
          <p:cNvSpPr>
            <a:spLocks noGrp="1"/>
          </p:cNvSpPr>
          <p:nvPr>
            <p:ph type="pic" idx="2"/>
          </p:nvPr>
        </p:nvSpPr>
        <p:spPr>
          <a:xfrm>
            <a:off x="5776492" y="1482107"/>
            <a:ext cx="4239272" cy="4239272"/>
          </a:xfrm>
          <a:prstGeom prst="ellipse">
            <a:avLst/>
          </a:prstGeom>
          <a:noFill/>
          <a:ln w="152400"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378698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3.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image" Target="../media/image2.png"/><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1.pn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4.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image" Target="../media/image2.png"/><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image" Target="../media/image1.png"/><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theme" Target="../theme/theme5.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theme" Target="../theme/theme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7.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8.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16352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09863BD2-C8E4-4E47-9C02-97F9CF7B6577}"/>
              </a:ext>
            </a:extLst>
          </p:cNvPr>
          <p:cNvSpPr/>
          <p:nvPr userDrawn="1"/>
        </p:nvSpPr>
        <p:spPr>
          <a:xfrm>
            <a:off x="0" y="4737463"/>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1D956C6-C67A-4447-B0E0-553A7F3AE78A}"/>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60802" y="4849974"/>
            <a:ext cx="180000" cy="180000"/>
          </a:xfrm>
          <a:prstGeom prst="rect">
            <a:avLst/>
          </a:prstGeom>
        </p:spPr>
      </p:pic>
      <p:sp>
        <p:nvSpPr>
          <p:cNvPr id="10" name="TextBox 9">
            <a:extLst>
              <a:ext uri="{FF2B5EF4-FFF2-40B4-BE49-F238E27FC236}">
                <a16:creationId xmlns:a16="http://schemas.microsoft.com/office/drawing/2014/main" id="{82103123-C1A2-404C-84BB-F5FACEAFB1EA}"/>
              </a:ext>
            </a:extLst>
          </p:cNvPr>
          <p:cNvSpPr txBox="1"/>
          <p:nvPr userDrawn="1"/>
        </p:nvSpPr>
        <p:spPr>
          <a:xfrm>
            <a:off x="426720" y="4787942"/>
            <a:ext cx="2751908" cy="276999"/>
          </a:xfrm>
          <a:prstGeom prst="rect">
            <a:avLst/>
          </a:prstGeom>
          <a:noFill/>
        </p:spPr>
        <p:txBody>
          <a:bodyPr wrap="square" rtlCol="0">
            <a:spAutoFit/>
          </a:bodyPr>
          <a:lstStyle/>
          <a:p>
            <a:r>
              <a:rPr lang="en-US" sz="1200" b="0" i="0" dirty="0">
                <a:solidFill>
                  <a:schemeClr val="bg1"/>
                </a:solidFill>
                <a:latin typeface="Arial" panose="020B0604020202020204" pitchFamily="34" charset="0"/>
                <a:cs typeface="Arial" panose="020B0604020202020204" pitchFamily="34" charset="0"/>
              </a:rPr>
              <a:t>NHS Research Scotland</a:t>
            </a:r>
          </a:p>
        </p:txBody>
      </p:sp>
      <p:sp>
        <p:nvSpPr>
          <p:cNvPr id="11" name="TextBox 10">
            <a:extLst>
              <a:ext uri="{FF2B5EF4-FFF2-40B4-BE49-F238E27FC236}">
                <a16:creationId xmlns:a16="http://schemas.microsoft.com/office/drawing/2014/main" id="{2A099DB2-EE18-1140-A027-7C1E739147E1}"/>
              </a:ext>
            </a:extLst>
          </p:cNvPr>
          <p:cNvSpPr txBox="1"/>
          <p:nvPr userDrawn="1"/>
        </p:nvSpPr>
        <p:spPr>
          <a:xfrm>
            <a:off x="5588477" y="4794424"/>
            <a:ext cx="1246059"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www.nrs.org.uk</a:t>
            </a:r>
          </a:p>
        </p:txBody>
      </p:sp>
      <p:pic>
        <p:nvPicPr>
          <p:cNvPr id="13" name="Picture 12">
            <a:extLst>
              <a:ext uri="{FF2B5EF4-FFF2-40B4-BE49-F238E27FC236}">
                <a16:creationId xmlns:a16="http://schemas.microsoft.com/office/drawing/2014/main" id="{ADB9B11D-F1E0-064B-911E-3864CE91911F}"/>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7000508" y="4859445"/>
            <a:ext cx="180000" cy="180000"/>
          </a:xfrm>
          <a:prstGeom prst="rect">
            <a:avLst/>
          </a:prstGeom>
        </p:spPr>
      </p:pic>
      <p:sp>
        <p:nvSpPr>
          <p:cNvPr id="14" name="TextBox 13">
            <a:extLst>
              <a:ext uri="{FF2B5EF4-FFF2-40B4-BE49-F238E27FC236}">
                <a16:creationId xmlns:a16="http://schemas.microsoft.com/office/drawing/2014/main" id="{D13B0A61-21CC-FA4B-B0F0-848BD7362E6B}"/>
              </a:ext>
            </a:extLst>
          </p:cNvPr>
          <p:cNvSpPr txBox="1"/>
          <p:nvPr userDrawn="1"/>
        </p:nvSpPr>
        <p:spPr>
          <a:xfrm>
            <a:off x="7099121" y="4803389"/>
            <a:ext cx="1669743"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@NHSResearchScot</a:t>
            </a:r>
          </a:p>
        </p:txBody>
      </p:sp>
    </p:spTree>
    <p:extLst>
      <p:ext uri="{BB962C8B-B14F-4D97-AF65-F5344CB8AC3E}">
        <p14:creationId xmlns:p14="http://schemas.microsoft.com/office/powerpoint/2010/main" val="1786371800"/>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79" r:id="rId3"/>
    <p:sldLayoutId id="2147483680" r:id="rId4"/>
    <p:sldLayoutId id="2147483676" r:id="rId5"/>
    <p:sldLayoutId id="2147483672" r:id="rId6"/>
    <p:sldLayoutId id="2147483674" r:id="rId7"/>
    <p:sldLayoutId id="2147483675" r:id="rId8"/>
    <p:sldLayoutId id="2147483678" r:id="rId9"/>
    <p:sldLayoutId id="2147483673"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81" r:id="rId21"/>
    <p:sldLayoutId id="2147483814" r:id="rId22"/>
    <p:sldLayoutId id="2147483837" r:id="rId23"/>
  </p:sldLayoutIdLst>
  <p:txStyles>
    <p:titleStyle>
      <a:lvl1pPr algn="l" defTabSz="685800" rtl="0" eaLnBrk="1" latinLnBrk="0" hangingPunct="1">
        <a:lnSpc>
          <a:spcPct val="90000"/>
        </a:lnSpc>
        <a:spcBef>
          <a:spcPct val="0"/>
        </a:spcBef>
        <a:buNone/>
        <a:defRPr sz="3200" b="1" i="0" kern="1200">
          <a:solidFill>
            <a:srgbClr val="004685"/>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accent3"/>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4"/>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4"/>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4"/>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95713"/>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571750"/>
            <a:ext cx="7886700" cy="11319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35058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20" r:id="rId11"/>
  </p:sldLayoutIdLst>
  <p:txStyles>
    <p:titleStyle>
      <a:lvl1pPr algn="l" defTabSz="685808" rtl="0" eaLnBrk="1" latinLnBrk="0" hangingPunct="1">
        <a:lnSpc>
          <a:spcPct val="90000"/>
        </a:lnSpc>
        <a:spcBef>
          <a:spcPct val="0"/>
        </a:spcBef>
        <a:buNone/>
        <a:defRPr sz="3200" b="1" i="0" kern="1200">
          <a:solidFill>
            <a:srgbClr val="004685"/>
          </a:solidFill>
          <a:latin typeface="Arial" panose="020B0604020202020204" pitchFamily="34" charset="0"/>
          <a:ea typeface="+mj-ea"/>
          <a:cs typeface="Arial" panose="020B0604020202020204" pitchFamily="34" charset="0"/>
        </a:defRPr>
      </a:lvl1pPr>
    </p:titleStyle>
    <p:bodyStyle>
      <a:lvl1pPr marL="171452" indent="-171452" algn="l" defTabSz="685808" rtl="0" eaLnBrk="1" latinLnBrk="0" hangingPunct="1">
        <a:lnSpc>
          <a:spcPct val="90000"/>
        </a:lnSpc>
        <a:spcBef>
          <a:spcPts val="750"/>
        </a:spcBef>
        <a:buFont typeface="Arial" panose="020B0604020202020204" pitchFamily="34" charset="0"/>
        <a:buChar char="•"/>
        <a:defRPr sz="2100" b="1" i="0" kern="1200">
          <a:solidFill>
            <a:schemeClr val="accent3"/>
          </a:solidFill>
          <a:latin typeface="Arial" panose="020B0604020202020204" pitchFamily="34" charset="0"/>
          <a:ea typeface="+mn-ea"/>
          <a:cs typeface="Arial" panose="020B0604020202020204" pitchFamily="34" charset="0"/>
        </a:defRPr>
      </a:lvl1pPr>
      <a:lvl2pPr marL="514356" indent="-171452" algn="l" defTabSz="685808" rtl="0" eaLnBrk="1" latinLnBrk="0" hangingPunct="1">
        <a:lnSpc>
          <a:spcPct val="90000"/>
        </a:lnSpc>
        <a:spcBef>
          <a:spcPts val="375"/>
        </a:spcBef>
        <a:buFont typeface="Arial" panose="020B0604020202020204" pitchFamily="34" charset="0"/>
        <a:buChar char="•"/>
        <a:defRPr sz="1800" b="0" i="0" kern="1200">
          <a:solidFill>
            <a:schemeClr val="accent4"/>
          </a:solidFill>
          <a:latin typeface="Arial" panose="020B0604020202020204" pitchFamily="34" charset="0"/>
          <a:ea typeface="+mn-ea"/>
          <a:cs typeface="Arial" panose="020B0604020202020204" pitchFamily="34" charset="0"/>
        </a:defRPr>
      </a:lvl2pPr>
      <a:lvl3pPr marL="857261" indent="-171452" algn="l" defTabSz="685808" rtl="0" eaLnBrk="1" latinLnBrk="0" hangingPunct="1">
        <a:lnSpc>
          <a:spcPct val="90000"/>
        </a:lnSpc>
        <a:spcBef>
          <a:spcPts val="375"/>
        </a:spcBef>
        <a:buFont typeface="Arial" panose="020B0604020202020204" pitchFamily="34" charset="0"/>
        <a:buChar char="•"/>
        <a:defRPr sz="1500" b="0" i="0" kern="1200">
          <a:solidFill>
            <a:schemeClr val="accent4"/>
          </a:solidFill>
          <a:latin typeface="Arial" panose="020B0604020202020204" pitchFamily="34" charset="0"/>
          <a:ea typeface="+mn-ea"/>
          <a:cs typeface="Arial" panose="020B0604020202020204" pitchFamily="34" charset="0"/>
        </a:defRPr>
      </a:lvl3pPr>
      <a:lvl4pPr marL="1200165" indent="-171452" algn="l" defTabSz="685808" rtl="0" eaLnBrk="1" latinLnBrk="0" hangingPunct="1">
        <a:lnSpc>
          <a:spcPct val="90000"/>
        </a:lnSpc>
        <a:spcBef>
          <a:spcPts val="375"/>
        </a:spcBef>
        <a:buFont typeface="Arial" panose="020B0604020202020204" pitchFamily="34" charset="0"/>
        <a:buChar char="•"/>
        <a:defRPr sz="1350" b="0" i="0" kern="1200">
          <a:solidFill>
            <a:schemeClr val="accent4"/>
          </a:solidFill>
          <a:latin typeface="Arial" panose="020B0604020202020204" pitchFamily="34" charset="0"/>
          <a:ea typeface="+mn-ea"/>
          <a:cs typeface="Arial" panose="020B0604020202020204" pitchFamily="34" charset="0"/>
        </a:defRPr>
      </a:lvl4pPr>
      <a:lvl5pPr marL="1543069" indent="-171452" algn="l" defTabSz="685808" rtl="0" eaLnBrk="1" latinLnBrk="0" hangingPunct="1">
        <a:lnSpc>
          <a:spcPct val="90000"/>
        </a:lnSpc>
        <a:spcBef>
          <a:spcPts val="375"/>
        </a:spcBef>
        <a:buFont typeface="Arial" panose="020B0604020202020204" pitchFamily="34" charset="0"/>
        <a:buChar char="•"/>
        <a:defRPr sz="1350" b="0" i="0" kern="1200">
          <a:solidFill>
            <a:schemeClr val="accent4"/>
          </a:solidFill>
          <a:latin typeface="Arial" panose="020B0604020202020204" pitchFamily="34" charset="0"/>
          <a:ea typeface="+mn-ea"/>
          <a:cs typeface="Arial" panose="020B0604020202020204" pitchFamily="34" charset="0"/>
        </a:defRPr>
      </a:lvl5pPr>
      <a:lvl6pPr marL="1885974"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78"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82"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87"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8" rtl="0" eaLnBrk="1" latinLnBrk="0" hangingPunct="1">
        <a:defRPr sz="1350" kern="1200">
          <a:solidFill>
            <a:schemeClr val="tx1"/>
          </a:solidFill>
          <a:latin typeface="+mn-lt"/>
          <a:ea typeface="+mn-ea"/>
          <a:cs typeface="+mn-cs"/>
        </a:defRPr>
      </a:lvl1pPr>
      <a:lvl2pPr marL="342905" algn="l" defTabSz="685808" rtl="0" eaLnBrk="1" latinLnBrk="0" hangingPunct="1">
        <a:defRPr sz="1350" kern="1200">
          <a:solidFill>
            <a:schemeClr val="tx1"/>
          </a:solidFill>
          <a:latin typeface="+mn-lt"/>
          <a:ea typeface="+mn-ea"/>
          <a:cs typeface="+mn-cs"/>
        </a:defRPr>
      </a:lvl2pPr>
      <a:lvl3pPr marL="685808" algn="l" defTabSz="685808" rtl="0" eaLnBrk="1" latinLnBrk="0" hangingPunct="1">
        <a:defRPr sz="1350" kern="1200">
          <a:solidFill>
            <a:schemeClr val="tx1"/>
          </a:solidFill>
          <a:latin typeface="+mn-lt"/>
          <a:ea typeface="+mn-ea"/>
          <a:cs typeface="+mn-cs"/>
        </a:defRPr>
      </a:lvl3pPr>
      <a:lvl4pPr marL="1028713" algn="l" defTabSz="685808" rtl="0" eaLnBrk="1" latinLnBrk="0" hangingPunct="1">
        <a:defRPr sz="1350" kern="1200">
          <a:solidFill>
            <a:schemeClr val="tx1"/>
          </a:solidFill>
          <a:latin typeface="+mn-lt"/>
          <a:ea typeface="+mn-ea"/>
          <a:cs typeface="+mn-cs"/>
        </a:defRPr>
      </a:lvl4pPr>
      <a:lvl5pPr marL="1371617" algn="l" defTabSz="685808" rtl="0" eaLnBrk="1" latinLnBrk="0" hangingPunct="1">
        <a:defRPr sz="1350" kern="1200">
          <a:solidFill>
            <a:schemeClr val="tx1"/>
          </a:solidFill>
          <a:latin typeface="+mn-lt"/>
          <a:ea typeface="+mn-ea"/>
          <a:cs typeface="+mn-cs"/>
        </a:defRPr>
      </a:lvl5pPr>
      <a:lvl6pPr marL="1714521" algn="l" defTabSz="685808" rtl="0" eaLnBrk="1" latinLnBrk="0" hangingPunct="1">
        <a:defRPr sz="1350" kern="1200">
          <a:solidFill>
            <a:schemeClr val="tx1"/>
          </a:solidFill>
          <a:latin typeface="+mn-lt"/>
          <a:ea typeface="+mn-ea"/>
          <a:cs typeface="+mn-cs"/>
        </a:defRPr>
      </a:lvl6pPr>
      <a:lvl7pPr marL="2057426" algn="l" defTabSz="685808" rtl="0" eaLnBrk="1" latinLnBrk="0" hangingPunct="1">
        <a:defRPr sz="1350" kern="1200">
          <a:solidFill>
            <a:schemeClr val="tx1"/>
          </a:solidFill>
          <a:latin typeface="+mn-lt"/>
          <a:ea typeface="+mn-ea"/>
          <a:cs typeface="+mn-cs"/>
        </a:defRPr>
      </a:lvl7pPr>
      <a:lvl8pPr marL="2400330" algn="l" defTabSz="685808" rtl="0" eaLnBrk="1" latinLnBrk="0" hangingPunct="1">
        <a:defRPr sz="1350" kern="1200">
          <a:solidFill>
            <a:schemeClr val="tx1"/>
          </a:solidFill>
          <a:latin typeface="+mn-lt"/>
          <a:ea typeface="+mn-ea"/>
          <a:cs typeface="+mn-cs"/>
        </a:defRPr>
      </a:lvl8pPr>
      <a:lvl9pPr marL="2743234" algn="l" defTabSz="68580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95713"/>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571750"/>
            <a:ext cx="7886700" cy="11319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7749112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Lst>
  <p:txStyles>
    <p:titleStyle>
      <a:lvl1pPr algn="l" defTabSz="685808" rtl="0" eaLnBrk="1" latinLnBrk="0" hangingPunct="1">
        <a:lnSpc>
          <a:spcPct val="90000"/>
        </a:lnSpc>
        <a:spcBef>
          <a:spcPct val="0"/>
        </a:spcBef>
        <a:buNone/>
        <a:defRPr sz="3200" b="1" i="0" kern="1200">
          <a:solidFill>
            <a:srgbClr val="004685"/>
          </a:solidFill>
          <a:latin typeface="Arial" panose="020B0604020202020204" pitchFamily="34" charset="0"/>
          <a:ea typeface="+mj-ea"/>
          <a:cs typeface="Arial" panose="020B0604020202020204" pitchFamily="34" charset="0"/>
        </a:defRPr>
      </a:lvl1pPr>
    </p:titleStyle>
    <p:bodyStyle>
      <a:lvl1pPr marL="171452" indent="-171452" algn="l" defTabSz="685808" rtl="0" eaLnBrk="1" latinLnBrk="0" hangingPunct="1">
        <a:lnSpc>
          <a:spcPct val="90000"/>
        </a:lnSpc>
        <a:spcBef>
          <a:spcPts val="750"/>
        </a:spcBef>
        <a:buFont typeface="Arial" panose="020B0604020202020204" pitchFamily="34" charset="0"/>
        <a:buChar char="•"/>
        <a:defRPr sz="2100" b="1" i="0" kern="1200">
          <a:solidFill>
            <a:schemeClr val="accent3"/>
          </a:solidFill>
          <a:latin typeface="Arial" panose="020B0604020202020204" pitchFamily="34" charset="0"/>
          <a:ea typeface="+mn-ea"/>
          <a:cs typeface="Arial" panose="020B0604020202020204" pitchFamily="34" charset="0"/>
        </a:defRPr>
      </a:lvl1pPr>
      <a:lvl2pPr marL="514356" indent="-171452" algn="l" defTabSz="685808" rtl="0" eaLnBrk="1" latinLnBrk="0" hangingPunct="1">
        <a:lnSpc>
          <a:spcPct val="90000"/>
        </a:lnSpc>
        <a:spcBef>
          <a:spcPts val="375"/>
        </a:spcBef>
        <a:buFont typeface="Arial" panose="020B0604020202020204" pitchFamily="34" charset="0"/>
        <a:buChar char="•"/>
        <a:defRPr sz="1800" b="0" i="0" kern="1200">
          <a:solidFill>
            <a:schemeClr val="accent4"/>
          </a:solidFill>
          <a:latin typeface="Arial" panose="020B0604020202020204" pitchFamily="34" charset="0"/>
          <a:ea typeface="+mn-ea"/>
          <a:cs typeface="Arial" panose="020B0604020202020204" pitchFamily="34" charset="0"/>
        </a:defRPr>
      </a:lvl2pPr>
      <a:lvl3pPr marL="857261" indent="-171452" algn="l" defTabSz="685808" rtl="0" eaLnBrk="1" latinLnBrk="0" hangingPunct="1">
        <a:lnSpc>
          <a:spcPct val="90000"/>
        </a:lnSpc>
        <a:spcBef>
          <a:spcPts val="375"/>
        </a:spcBef>
        <a:buFont typeface="Arial" panose="020B0604020202020204" pitchFamily="34" charset="0"/>
        <a:buChar char="•"/>
        <a:defRPr sz="1500" b="0" i="0" kern="1200">
          <a:solidFill>
            <a:schemeClr val="accent4"/>
          </a:solidFill>
          <a:latin typeface="Arial" panose="020B0604020202020204" pitchFamily="34" charset="0"/>
          <a:ea typeface="+mn-ea"/>
          <a:cs typeface="Arial" panose="020B0604020202020204" pitchFamily="34" charset="0"/>
        </a:defRPr>
      </a:lvl3pPr>
      <a:lvl4pPr marL="1200165" indent="-171452" algn="l" defTabSz="685808" rtl="0" eaLnBrk="1" latinLnBrk="0" hangingPunct="1">
        <a:lnSpc>
          <a:spcPct val="90000"/>
        </a:lnSpc>
        <a:spcBef>
          <a:spcPts val="375"/>
        </a:spcBef>
        <a:buFont typeface="Arial" panose="020B0604020202020204" pitchFamily="34" charset="0"/>
        <a:buChar char="•"/>
        <a:defRPr sz="1350" b="0" i="0" kern="1200">
          <a:solidFill>
            <a:schemeClr val="accent4"/>
          </a:solidFill>
          <a:latin typeface="Arial" panose="020B0604020202020204" pitchFamily="34" charset="0"/>
          <a:ea typeface="+mn-ea"/>
          <a:cs typeface="Arial" panose="020B0604020202020204" pitchFamily="34" charset="0"/>
        </a:defRPr>
      </a:lvl4pPr>
      <a:lvl5pPr marL="1543069" indent="-171452" algn="l" defTabSz="685808" rtl="0" eaLnBrk="1" latinLnBrk="0" hangingPunct="1">
        <a:lnSpc>
          <a:spcPct val="90000"/>
        </a:lnSpc>
        <a:spcBef>
          <a:spcPts val="375"/>
        </a:spcBef>
        <a:buFont typeface="Arial" panose="020B0604020202020204" pitchFamily="34" charset="0"/>
        <a:buChar char="•"/>
        <a:defRPr sz="1350" b="0" i="0" kern="1200">
          <a:solidFill>
            <a:schemeClr val="accent4"/>
          </a:solidFill>
          <a:latin typeface="Arial" panose="020B0604020202020204" pitchFamily="34" charset="0"/>
          <a:ea typeface="+mn-ea"/>
          <a:cs typeface="Arial" panose="020B0604020202020204" pitchFamily="34" charset="0"/>
        </a:defRPr>
      </a:lvl5pPr>
      <a:lvl6pPr marL="1885974"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78"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82"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87"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8" rtl="0" eaLnBrk="1" latinLnBrk="0" hangingPunct="1">
        <a:defRPr sz="1350" kern="1200">
          <a:solidFill>
            <a:schemeClr val="tx1"/>
          </a:solidFill>
          <a:latin typeface="+mn-lt"/>
          <a:ea typeface="+mn-ea"/>
          <a:cs typeface="+mn-cs"/>
        </a:defRPr>
      </a:lvl1pPr>
      <a:lvl2pPr marL="342905" algn="l" defTabSz="685808" rtl="0" eaLnBrk="1" latinLnBrk="0" hangingPunct="1">
        <a:defRPr sz="1350" kern="1200">
          <a:solidFill>
            <a:schemeClr val="tx1"/>
          </a:solidFill>
          <a:latin typeface="+mn-lt"/>
          <a:ea typeface="+mn-ea"/>
          <a:cs typeface="+mn-cs"/>
        </a:defRPr>
      </a:lvl2pPr>
      <a:lvl3pPr marL="685808" algn="l" defTabSz="685808" rtl="0" eaLnBrk="1" latinLnBrk="0" hangingPunct="1">
        <a:defRPr sz="1350" kern="1200">
          <a:solidFill>
            <a:schemeClr val="tx1"/>
          </a:solidFill>
          <a:latin typeface="+mn-lt"/>
          <a:ea typeface="+mn-ea"/>
          <a:cs typeface="+mn-cs"/>
        </a:defRPr>
      </a:lvl3pPr>
      <a:lvl4pPr marL="1028713" algn="l" defTabSz="685808" rtl="0" eaLnBrk="1" latinLnBrk="0" hangingPunct="1">
        <a:defRPr sz="1350" kern="1200">
          <a:solidFill>
            <a:schemeClr val="tx1"/>
          </a:solidFill>
          <a:latin typeface="+mn-lt"/>
          <a:ea typeface="+mn-ea"/>
          <a:cs typeface="+mn-cs"/>
        </a:defRPr>
      </a:lvl4pPr>
      <a:lvl5pPr marL="1371617" algn="l" defTabSz="685808" rtl="0" eaLnBrk="1" latinLnBrk="0" hangingPunct="1">
        <a:defRPr sz="1350" kern="1200">
          <a:solidFill>
            <a:schemeClr val="tx1"/>
          </a:solidFill>
          <a:latin typeface="+mn-lt"/>
          <a:ea typeface="+mn-ea"/>
          <a:cs typeface="+mn-cs"/>
        </a:defRPr>
      </a:lvl5pPr>
      <a:lvl6pPr marL="1714521" algn="l" defTabSz="685808" rtl="0" eaLnBrk="1" latinLnBrk="0" hangingPunct="1">
        <a:defRPr sz="1350" kern="1200">
          <a:solidFill>
            <a:schemeClr val="tx1"/>
          </a:solidFill>
          <a:latin typeface="+mn-lt"/>
          <a:ea typeface="+mn-ea"/>
          <a:cs typeface="+mn-cs"/>
        </a:defRPr>
      </a:lvl6pPr>
      <a:lvl7pPr marL="2057426" algn="l" defTabSz="685808" rtl="0" eaLnBrk="1" latinLnBrk="0" hangingPunct="1">
        <a:defRPr sz="1350" kern="1200">
          <a:solidFill>
            <a:schemeClr val="tx1"/>
          </a:solidFill>
          <a:latin typeface="+mn-lt"/>
          <a:ea typeface="+mn-ea"/>
          <a:cs typeface="+mn-cs"/>
        </a:defRPr>
      </a:lvl7pPr>
      <a:lvl8pPr marL="2400330" algn="l" defTabSz="685808" rtl="0" eaLnBrk="1" latinLnBrk="0" hangingPunct="1">
        <a:defRPr sz="1350" kern="1200">
          <a:solidFill>
            <a:schemeClr val="tx1"/>
          </a:solidFill>
          <a:latin typeface="+mn-lt"/>
          <a:ea typeface="+mn-ea"/>
          <a:cs typeface="+mn-cs"/>
        </a:defRPr>
      </a:lvl8pPr>
      <a:lvl9pPr marL="2743234" algn="l" defTabSz="685808"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20"/>
            <a:ext cx="7886700" cy="16352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09863BD2-C8E4-4E47-9C02-97F9CF7B6577}"/>
              </a:ext>
            </a:extLst>
          </p:cNvPr>
          <p:cNvSpPr/>
          <p:nvPr userDrawn="1"/>
        </p:nvSpPr>
        <p:spPr>
          <a:xfrm>
            <a:off x="0" y="4737464"/>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FFFFFF"/>
              </a:solidFill>
            </a:endParaRPr>
          </a:p>
        </p:txBody>
      </p:sp>
      <p:pic>
        <p:nvPicPr>
          <p:cNvPr id="9" name="Picture 8">
            <a:extLst>
              <a:ext uri="{FF2B5EF4-FFF2-40B4-BE49-F238E27FC236}">
                <a16:creationId xmlns:a16="http://schemas.microsoft.com/office/drawing/2014/main" id="{01D956C6-C67A-4447-B0E0-553A7F3AE78A}"/>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60802" y="4849974"/>
            <a:ext cx="180000" cy="180000"/>
          </a:xfrm>
          <a:prstGeom prst="rect">
            <a:avLst/>
          </a:prstGeom>
        </p:spPr>
      </p:pic>
      <p:sp>
        <p:nvSpPr>
          <p:cNvPr id="10" name="TextBox 9">
            <a:extLst>
              <a:ext uri="{FF2B5EF4-FFF2-40B4-BE49-F238E27FC236}">
                <a16:creationId xmlns:a16="http://schemas.microsoft.com/office/drawing/2014/main" id="{82103123-C1A2-404C-84BB-F5FACEAFB1EA}"/>
              </a:ext>
            </a:extLst>
          </p:cNvPr>
          <p:cNvSpPr txBox="1"/>
          <p:nvPr userDrawn="1"/>
        </p:nvSpPr>
        <p:spPr>
          <a:xfrm>
            <a:off x="426721" y="4787943"/>
            <a:ext cx="2751908"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NHS Research Scotland</a:t>
            </a:r>
          </a:p>
        </p:txBody>
      </p:sp>
      <p:sp>
        <p:nvSpPr>
          <p:cNvPr id="11" name="TextBox 10">
            <a:extLst>
              <a:ext uri="{FF2B5EF4-FFF2-40B4-BE49-F238E27FC236}">
                <a16:creationId xmlns:a16="http://schemas.microsoft.com/office/drawing/2014/main" id="{2A099DB2-EE18-1140-A027-7C1E739147E1}"/>
              </a:ext>
            </a:extLst>
          </p:cNvPr>
          <p:cNvSpPr txBox="1"/>
          <p:nvPr userDrawn="1"/>
        </p:nvSpPr>
        <p:spPr>
          <a:xfrm>
            <a:off x="5588477" y="4794425"/>
            <a:ext cx="1246059"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www.nrs.org.uk</a:t>
            </a:r>
          </a:p>
        </p:txBody>
      </p:sp>
      <p:pic>
        <p:nvPicPr>
          <p:cNvPr id="13" name="Picture 12">
            <a:extLst>
              <a:ext uri="{FF2B5EF4-FFF2-40B4-BE49-F238E27FC236}">
                <a16:creationId xmlns:a16="http://schemas.microsoft.com/office/drawing/2014/main" id="{ADB9B11D-F1E0-064B-911E-3864CE91911F}"/>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7000508" y="4859445"/>
            <a:ext cx="180000" cy="180000"/>
          </a:xfrm>
          <a:prstGeom prst="rect">
            <a:avLst/>
          </a:prstGeom>
        </p:spPr>
      </p:pic>
      <p:sp>
        <p:nvSpPr>
          <p:cNvPr id="14" name="TextBox 13">
            <a:extLst>
              <a:ext uri="{FF2B5EF4-FFF2-40B4-BE49-F238E27FC236}">
                <a16:creationId xmlns:a16="http://schemas.microsoft.com/office/drawing/2014/main" id="{D13B0A61-21CC-FA4B-B0F0-848BD7362E6B}"/>
              </a:ext>
            </a:extLst>
          </p:cNvPr>
          <p:cNvSpPr txBox="1"/>
          <p:nvPr userDrawn="1"/>
        </p:nvSpPr>
        <p:spPr>
          <a:xfrm>
            <a:off x="7099121" y="4803390"/>
            <a:ext cx="1669743"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@NHSResearchScot</a:t>
            </a:r>
          </a:p>
        </p:txBody>
      </p:sp>
    </p:spTree>
    <p:extLst>
      <p:ext uri="{BB962C8B-B14F-4D97-AF65-F5344CB8AC3E}">
        <p14:creationId xmlns:p14="http://schemas.microsoft.com/office/powerpoint/2010/main" val="174552340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5" r:id="rId23"/>
  </p:sldLayoutIdLst>
  <p:txStyles>
    <p:titleStyle>
      <a:lvl1pPr algn="l" defTabSz="685783" rtl="0" eaLnBrk="1" latinLnBrk="0" hangingPunct="1">
        <a:lnSpc>
          <a:spcPct val="90000"/>
        </a:lnSpc>
        <a:spcBef>
          <a:spcPct val="0"/>
        </a:spcBef>
        <a:buNone/>
        <a:defRPr sz="3200" b="1" i="0" kern="1200">
          <a:solidFill>
            <a:srgbClr val="004685"/>
          </a:solidFill>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b="1" i="0" kern="1200">
          <a:solidFill>
            <a:schemeClr val="accent3"/>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b="0" i="0" kern="1200">
          <a:solidFill>
            <a:schemeClr val="accent4"/>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b="0" i="0" kern="1200">
          <a:solidFill>
            <a:schemeClr val="accent4"/>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b="0" i="0" kern="1200">
          <a:solidFill>
            <a:schemeClr val="accent4"/>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350" b="0" i="0" kern="1200">
          <a:solidFill>
            <a:schemeClr val="accent4"/>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20"/>
            <a:ext cx="7886700" cy="16352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09863BD2-C8E4-4E47-9C02-97F9CF7B6577}"/>
              </a:ext>
            </a:extLst>
          </p:cNvPr>
          <p:cNvSpPr/>
          <p:nvPr userDrawn="1"/>
        </p:nvSpPr>
        <p:spPr>
          <a:xfrm>
            <a:off x="0" y="4737464"/>
            <a:ext cx="9144000" cy="40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FFFFFF"/>
              </a:solidFill>
            </a:endParaRPr>
          </a:p>
        </p:txBody>
      </p:sp>
      <p:pic>
        <p:nvPicPr>
          <p:cNvPr id="9" name="Picture 8">
            <a:extLst>
              <a:ext uri="{FF2B5EF4-FFF2-40B4-BE49-F238E27FC236}">
                <a16:creationId xmlns:a16="http://schemas.microsoft.com/office/drawing/2014/main" id="{01D956C6-C67A-4447-B0E0-553A7F3AE78A}"/>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60802" y="4849974"/>
            <a:ext cx="180000" cy="180000"/>
          </a:xfrm>
          <a:prstGeom prst="rect">
            <a:avLst/>
          </a:prstGeom>
        </p:spPr>
      </p:pic>
      <p:sp>
        <p:nvSpPr>
          <p:cNvPr id="10" name="TextBox 9">
            <a:extLst>
              <a:ext uri="{FF2B5EF4-FFF2-40B4-BE49-F238E27FC236}">
                <a16:creationId xmlns:a16="http://schemas.microsoft.com/office/drawing/2014/main" id="{82103123-C1A2-404C-84BB-F5FACEAFB1EA}"/>
              </a:ext>
            </a:extLst>
          </p:cNvPr>
          <p:cNvSpPr txBox="1"/>
          <p:nvPr userDrawn="1"/>
        </p:nvSpPr>
        <p:spPr>
          <a:xfrm>
            <a:off x="426721" y="4787943"/>
            <a:ext cx="2751908"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NHS Research Scotland</a:t>
            </a:r>
          </a:p>
        </p:txBody>
      </p:sp>
      <p:sp>
        <p:nvSpPr>
          <p:cNvPr id="11" name="TextBox 10">
            <a:extLst>
              <a:ext uri="{FF2B5EF4-FFF2-40B4-BE49-F238E27FC236}">
                <a16:creationId xmlns:a16="http://schemas.microsoft.com/office/drawing/2014/main" id="{2A099DB2-EE18-1140-A027-7C1E739147E1}"/>
              </a:ext>
            </a:extLst>
          </p:cNvPr>
          <p:cNvSpPr txBox="1"/>
          <p:nvPr userDrawn="1"/>
        </p:nvSpPr>
        <p:spPr>
          <a:xfrm>
            <a:off x="5588477" y="4794425"/>
            <a:ext cx="1246059"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www.nrs.org.uk</a:t>
            </a:r>
          </a:p>
        </p:txBody>
      </p:sp>
      <p:pic>
        <p:nvPicPr>
          <p:cNvPr id="13" name="Picture 12">
            <a:extLst>
              <a:ext uri="{FF2B5EF4-FFF2-40B4-BE49-F238E27FC236}">
                <a16:creationId xmlns:a16="http://schemas.microsoft.com/office/drawing/2014/main" id="{ADB9B11D-F1E0-064B-911E-3864CE91911F}"/>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7000508" y="4859445"/>
            <a:ext cx="180000" cy="180000"/>
          </a:xfrm>
          <a:prstGeom prst="rect">
            <a:avLst/>
          </a:prstGeom>
        </p:spPr>
      </p:pic>
      <p:sp>
        <p:nvSpPr>
          <p:cNvPr id="14" name="TextBox 13">
            <a:extLst>
              <a:ext uri="{FF2B5EF4-FFF2-40B4-BE49-F238E27FC236}">
                <a16:creationId xmlns:a16="http://schemas.microsoft.com/office/drawing/2014/main" id="{D13B0A61-21CC-FA4B-B0F0-848BD7362E6B}"/>
              </a:ext>
            </a:extLst>
          </p:cNvPr>
          <p:cNvSpPr txBox="1"/>
          <p:nvPr userDrawn="1"/>
        </p:nvSpPr>
        <p:spPr>
          <a:xfrm>
            <a:off x="7099121" y="4803390"/>
            <a:ext cx="1669743" cy="276999"/>
          </a:xfrm>
          <a:prstGeom prst="rect">
            <a:avLst/>
          </a:prstGeom>
          <a:noFill/>
        </p:spPr>
        <p:txBody>
          <a:bodyPr wrap="square" rtlCol="0">
            <a:spAutoFit/>
          </a:bodyPr>
          <a:lstStyle/>
          <a:p>
            <a:pPr defTabSz="685783"/>
            <a:r>
              <a:rPr lang="en-US" sz="1200" dirty="0">
                <a:solidFill>
                  <a:srgbClr val="FFFFFF"/>
                </a:solidFill>
                <a:cs typeface="Arial" panose="020B0604020202020204" pitchFamily="34" charset="0"/>
              </a:rPr>
              <a:t>@NHSResearchScot</a:t>
            </a:r>
          </a:p>
        </p:txBody>
      </p:sp>
    </p:spTree>
    <p:extLst>
      <p:ext uri="{BB962C8B-B14F-4D97-AF65-F5344CB8AC3E}">
        <p14:creationId xmlns:p14="http://schemas.microsoft.com/office/powerpoint/2010/main" val="53516578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12" r:id="rId23"/>
  </p:sldLayoutIdLst>
  <p:txStyles>
    <p:titleStyle>
      <a:lvl1pPr algn="l" defTabSz="685783" rtl="0" eaLnBrk="1" latinLnBrk="0" hangingPunct="1">
        <a:lnSpc>
          <a:spcPct val="90000"/>
        </a:lnSpc>
        <a:spcBef>
          <a:spcPct val="0"/>
        </a:spcBef>
        <a:buNone/>
        <a:defRPr sz="3200" b="1" i="0" kern="1200">
          <a:solidFill>
            <a:srgbClr val="004685"/>
          </a:solidFill>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b="1" i="0" kern="1200">
          <a:solidFill>
            <a:schemeClr val="accent3"/>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b="0" i="0" kern="1200">
          <a:solidFill>
            <a:schemeClr val="accent4"/>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b="0" i="0" kern="1200">
          <a:solidFill>
            <a:schemeClr val="accent4"/>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b="0" i="0" kern="1200">
          <a:solidFill>
            <a:schemeClr val="accent4"/>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350" b="0" i="0" kern="1200">
          <a:solidFill>
            <a:schemeClr val="accent4"/>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03037398"/>
      </p:ext>
    </p:extLst>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7575D-675F-4885-8616-137B8F18ACC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E39A85-2E2B-40DB-ADDE-EE2EC421AB6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C9FADC-2104-47BA-95CA-364A93AC44F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0BFE683-0172-45C1-85E7-C1B4451501F7}" type="datetimeFigureOut">
              <a:rPr lang="en-GB" smtClean="0"/>
              <a:t>06/07/2022</a:t>
            </a:fld>
            <a:endParaRPr lang="en-GB"/>
          </a:p>
        </p:txBody>
      </p:sp>
      <p:sp>
        <p:nvSpPr>
          <p:cNvPr id="5" name="Footer Placeholder 4">
            <a:extLst>
              <a:ext uri="{FF2B5EF4-FFF2-40B4-BE49-F238E27FC236}">
                <a16:creationId xmlns:a16="http://schemas.microsoft.com/office/drawing/2014/main" id="{67DF0DF7-9258-4C53-950A-41CB23E710C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C1A57B9-BD3F-4E83-85F5-ACAC6FDDA04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48218CA-1FBE-46BB-AED9-E96EA2E4A6E1}" type="slidenum">
              <a:rPr lang="en-GB" smtClean="0"/>
              <a:t>‹#›</a:t>
            </a:fld>
            <a:endParaRPr lang="en-GB"/>
          </a:p>
        </p:txBody>
      </p:sp>
    </p:spTree>
    <p:extLst>
      <p:ext uri="{BB962C8B-B14F-4D97-AF65-F5344CB8AC3E}">
        <p14:creationId xmlns:p14="http://schemas.microsoft.com/office/powerpoint/2010/main" val="1641975941"/>
      </p:ext>
    </p:extLst>
  </p:cSld>
  <p:clrMap bg1="dk1" tx1="lt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878169-515E-F149-A0D0-0C1B1BFB72F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79E216-8B68-BC47-81A2-E3D72E404B9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391AC73-9B41-8A41-B929-39D8272446D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936976-E829-6E40-9C33-27E569EFE49E}" type="datetimeFigureOut">
              <a:rPr lang="en-US" smtClean="0"/>
              <a:t>7/6/2022</a:t>
            </a:fld>
            <a:endParaRPr lang="en-US"/>
          </a:p>
        </p:txBody>
      </p:sp>
      <p:sp>
        <p:nvSpPr>
          <p:cNvPr id="5" name="Footer Placeholder 4">
            <a:extLst>
              <a:ext uri="{FF2B5EF4-FFF2-40B4-BE49-F238E27FC236}">
                <a16:creationId xmlns:a16="http://schemas.microsoft.com/office/drawing/2014/main" id="{BA73D028-9155-964C-9D1F-6D46F43F7BD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1FCDAE-9B1E-A746-B695-A49CBD34670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9620A9F-733C-8043-9CF6-7FE70DFD88AA}" type="slidenum">
              <a:rPr lang="en-US" smtClean="0"/>
              <a:t>‹#›</a:t>
            </a:fld>
            <a:endParaRPr lang="en-US"/>
          </a:p>
        </p:txBody>
      </p:sp>
    </p:spTree>
    <p:extLst>
      <p:ext uri="{BB962C8B-B14F-4D97-AF65-F5344CB8AC3E}">
        <p14:creationId xmlns:p14="http://schemas.microsoft.com/office/powerpoint/2010/main" val="277537072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3.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35.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9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jpg"/><Relationship Id="rId7" Type="http://schemas.openxmlformats.org/officeDocument/2006/relationships/image" Target="../media/image48.png"/><Relationship Id="rId12" Type="http://schemas.openxmlformats.org/officeDocument/2006/relationships/image" Target="../media/image53.jpg"/><Relationship Id="rId2" Type="http://schemas.openxmlformats.org/officeDocument/2006/relationships/notesSlide" Target="../notesSlides/notesSlide16.xml"/><Relationship Id="rId16" Type="http://schemas.openxmlformats.org/officeDocument/2006/relationships/image" Target="../media/image16.png"/><Relationship Id="rId1" Type="http://schemas.openxmlformats.org/officeDocument/2006/relationships/slideLayout" Target="../slideLayouts/slideLayout92.xml"/><Relationship Id="rId6" Type="http://schemas.openxmlformats.org/officeDocument/2006/relationships/image" Target="../media/image47.png"/><Relationship Id="rId11" Type="http://schemas.openxmlformats.org/officeDocument/2006/relationships/image" Target="../media/image52.jpg"/><Relationship Id="rId5" Type="http://schemas.openxmlformats.org/officeDocument/2006/relationships/image" Target="../media/image46.png"/><Relationship Id="rId15" Type="http://schemas.openxmlformats.org/officeDocument/2006/relationships/image" Target="../media/image56.jp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jp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2.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93.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93.xml"/><Relationship Id="rId5" Type="http://schemas.openxmlformats.org/officeDocument/2006/relationships/image" Target="../media/image60.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93.xml"/><Relationship Id="rId5" Type="http://schemas.openxmlformats.org/officeDocument/2006/relationships/image" Target="../media/image60.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93.xml"/><Relationship Id="rId5" Type="http://schemas.openxmlformats.org/officeDocument/2006/relationships/image" Target="../media/image63.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93.xml"/><Relationship Id="rId5" Type="http://schemas.openxmlformats.org/officeDocument/2006/relationships/image" Target="../media/image65.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93.xml"/><Relationship Id="rId5" Type="http://schemas.openxmlformats.org/officeDocument/2006/relationships/image" Target="../media/image60.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slide" Target="slide15.xml"/><Relationship Id="rId12" Type="http://schemas.openxmlformats.org/officeDocument/2006/relationships/slide" Target="slide18.xml"/><Relationship Id="rId17" Type="http://schemas.openxmlformats.org/officeDocument/2006/relationships/image" Target="../media/image74.png"/><Relationship Id="rId2" Type="http://schemas.openxmlformats.org/officeDocument/2006/relationships/notesSlide" Target="../notesSlides/notesSlide25.xml"/><Relationship Id="rId16" Type="http://schemas.openxmlformats.org/officeDocument/2006/relationships/slide" Target="slide20.xml"/><Relationship Id="rId1" Type="http://schemas.openxmlformats.org/officeDocument/2006/relationships/slideLayout" Target="../slideLayouts/slideLayout92.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slide" Target="slide16.xml"/><Relationship Id="rId15" Type="http://schemas.openxmlformats.org/officeDocument/2006/relationships/image" Target="../media/image73.png"/><Relationship Id="rId10" Type="http://schemas.openxmlformats.org/officeDocument/2006/relationships/slide" Target="slide17.xml"/><Relationship Id="rId4" Type="http://schemas.openxmlformats.org/officeDocument/2006/relationships/image" Target="../media/image17.png"/><Relationship Id="rId9" Type="http://schemas.openxmlformats.org/officeDocument/2006/relationships/image" Target="../media/image70.png"/><Relationship Id="rId14" Type="http://schemas.openxmlformats.org/officeDocument/2006/relationships/slide" Target="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emf"/></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21.xml"/><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2.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2.xml"/><Relationship Id="rId4" Type="http://schemas.openxmlformats.org/officeDocument/2006/relationships/image" Target="../media/image86.emf"/></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2.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2.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2.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2.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2.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slideLayout" Target="../slideLayouts/slideLayout122.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2.xml"/></Relationships>
</file>

<file path=ppt/slides/_rels/slide4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122.xml"/><Relationship Id="rId5" Type="http://schemas.openxmlformats.org/officeDocument/2006/relationships/image" Target="../media/image100.emf"/><Relationship Id="rId4" Type="http://schemas.openxmlformats.org/officeDocument/2006/relationships/image" Target="../media/image99.emf"/></Relationships>
</file>

<file path=ppt/slides/_rels/slide4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122.xml"/><Relationship Id="rId5" Type="http://schemas.openxmlformats.org/officeDocument/2006/relationships/image" Target="../media/image100.emf"/><Relationship Id="rId4" Type="http://schemas.openxmlformats.org/officeDocument/2006/relationships/image" Target="../media/image99.emf"/></Relationships>
</file>

<file path=ppt/slides/_rels/slide4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96.png"/><Relationship Id="rId1" Type="http://schemas.openxmlformats.org/officeDocument/2006/relationships/slideLayout" Target="../slideLayouts/slideLayout122.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122.xml"/><Relationship Id="rId5" Type="http://schemas.openxmlformats.org/officeDocument/2006/relationships/image" Target="../media/image104.png"/><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emf"/><Relationship Id="rId1" Type="http://schemas.openxmlformats.org/officeDocument/2006/relationships/slideLayout" Target="../slideLayouts/slideLayout122.xml"/><Relationship Id="rId5" Type="http://schemas.openxmlformats.org/officeDocument/2006/relationships/image" Target="../media/image108.jpeg"/><Relationship Id="rId4" Type="http://schemas.openxmlformats.org/officeDocument/2006/relationships/image" Target="../media/image107.jpe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2.xml"/></Relationships>
</file>

<file path=ppt/slides/_rels/slide4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2.xml"/></Relationships>
</file>

<file path=ppt/slides/_rels/slide5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1.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6.xml"/><Relationship Id="rId5" Type="http://schemas.openxmlformats.org/officeDocument/2006/relationships/image" Target="../media/image116.png"/><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28.xml"/><Relationship Id="rId1" Type="http://schemas.openxmlformats.org/officeDocument/2006/relationships/slideLayout" Target="../slideLayouts/slideLayout122.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jpeg"/><Relationship Id="rId9"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22.xml"/><Relationship Id="rId4" Type="http://schemas.openxmlformats.org/officeDocument/2006/relationships/image" Target="../media/image127.png"/></Relationships>
</file>

<file path=ppt/slides/_rels/slide5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29.png"/><Relationship Id="rId1" Type="http://schemas.openxmlformats.org/officeDocument/2006/relationships/slideLayout" Target="../slideLayouts/slideLayout125.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16.xml"/></Relationships>
</file>

<file path=ppt/slides/_rels/slide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6.xml"/></Relationships>
</file>

<file path=ppt/slides/_rels/slide6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16.xml"/></Relationships>
</file>

<file path=ppt/slides/_rels/slide6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16.xml"/></Relationships>
</file>

<file path=ppt/slides/_rels/slide6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16.xml"/></Relationships>
</file>

<file path=ppt/slides/_rels/slide6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16.xml"/></Relationships>
</file>

<file path=ppt/slides/_rels/slide6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16.xml"/></Relationships>
</file>

<file path=ppt/slides/_rels/slide6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16.xml"/></Relationships>
</file>

<file path=ppt/slides/_rels/slide7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16.xml"/></Relationships>
</file>

<file path=ppt/slides/_rels/slide7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16.xml"/></Relationships>
</file>

<file path=ppt/slides/_rels/slide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16.xml"/></Relationships>
</file>

<file path=ppt/slides/_rels/slide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16.xml"/></Relationships>
</file>

<file path=ppt/slides/_rels/slide7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16.xml"/></Relationships>
</file>

<file path=ppt/slides/_rels/slide8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16.xml"/></Relationships>
</file>

<file path=ppt/slides/_rels/slide8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6.xml"/></Relationships>
</file>

<file path=ppt/slides/_rels/slide8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16.xml"/></Relationships>
</file>

<file path=ppt/slides/_rels/slide8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6.xml"/></Relationships>
</file>

<file path=ppt/slides/_rels/slide8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16.xml"/></Relationships>
</file>

<file path=ppt/slides/_rels/slide8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16.xml"/></Relationships>
</file>

<file path=ppt/slides/_rels/slide8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33" y="1988686"/>
            <a:ext cx="7886700" cy="994172"/>
          </a:xfrm>
        </p:spPr>
        <p:txBody>
          <a:bodyPr>
            <a:noAutofit/>
          </a:bodyPr>
          <a:lstStyle/>
          <a:p>
            <a:r>
              <a:rPr lang="en-US" sz="4050" dirty="0"/>
              <a:t/>
            </a:r>
            <a:br>
              <a:rPr lang="en-US" sz="4050" dirty="0"/>
            </a:br>
            <a:r>
              <a:rPr lang="en-US" sz="4050" dirty="0"/>
              <a:t/>
            </a:r>
            <a:br>
              <a:rPr lang="en-US" sz="4050" dirty="0"/>
            </a:br>
            <a:r>
              <a:rPr lang="en-US" sz="4050" dirty="0"/>
              <a:t>Saving and Improving Lives </a:t>
            </a:r>
            <a:br>
              <a:rPr lang="en-US" sz="4050" dirty="0"/>
            </a:br>
            <a:r>
              <a:rPr lang="en-US" sz="4050" dirty="0"/>
              <a:t>Clinical Research in our NHS </a:t>
            </a:r>
          </a:p>
        </p:txBody>
      </p:sp>
    </p:spTree>
    <p:extLst>
      <p:ext uri="{BB962C8B-B14F-4D97-AF65-F5344CB8AC3E}">
        <p14:creationId xmlns:p14="http://schemas.microsoft.com/office/powerpoint/2010/main" val="385548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id="{0AF85008-454C-A181-6738-9612DC6E9DFC}"/>
              </a:ext>
            </a:extLst>
          </p:cNvPr>
          <p:cNvSpPr/>
          <p:nvPr/>
        </p:nvSpPr>
        <p:spPr>
          <a:xfrm>
            <a:off x="5111972" y="1029046"/>
            <a:ext cx="3920266" cy="1345792"/>
          </a:xfrm>
          <a:prstGeom prst="roundRect">
            <a:avLst/>
          </a:prstGeom>
          <a:solidFill>
            <a:schemeClr val="bg1">
              <a:alpha val="90000"/>
            </a:schemeClr>
          </a:solidFill>
          <a:ln w="3175">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783"/>
            <a:endParaRPr lang="en-US" dirty="0">
              <a:solidFill>
                <a:srgbClr val="E7E6E6">
                  <a:lumMod val="90000"/>
                </a:srgbClr>
              </a:solidFill>
            </a:endParaRPr>
          </a:p>
        </p:txBody>
      </p:sp>
      <p:sp>
        <p:nvSpPr>
          <p:cNvPr id="10" name="Rounded Rectangle 9">
            <a:extLst>
              <a:ext uri="{FF2B5EF4-FFF2-40B4-BE49-F238E27FC236}">
                <a16:creationId xmlns:a16="http://schemas.microsoft.com/office/drawing/2014/main" id="{17E90564-EA9C-1D46-B597-FF7FBE711B6D}"/>
              </a:ext>
            </a:extLst>
          </p:cNvPr>
          <p:cNvSpPr/>
          <p:nvPr/>
        </p:nvSpPr>
        <p:spPr>
          <a:xfrm>
            <a:off x="233680" y="2627440"/>
            <a:ext cx="8798559" cy="2069251"/>
          </a:xfrm>
          <a:prstGeom prst="roundRect">
            <a:avLst/>
          </a:prstGeom>
          <a:solidFill>
            <a:schemeClr val="bg1">
              <a:alpha val="90000"/>
            </a:schemeClr>
          </a:solidFill>
          <a:ln w="3175">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783"/>
            <a:endParaRPr lang="en-US">
              <a:solidFill>
                <a:srgbClr val="E7E6E6">
                  <a:lumMod val="90000"/>
                </a:srgbClr>
              </a:solidFill>
            </a:endParaRPr>
          </a:p>
        </p:txBody>
      </p:sp>
      <p:sp>
        <p:nvSpPr>
          <p:cNvPr id="4" name="Rectangle 3">
            <a:extLst>
              <a:ext uri="{FF2B5EF4-FFF2-40B4-BE49-F238E27FC236}">
                <a16:creationId xmlns:a16="http://schemas.microsoft.com/office/drawing/2014/main" id="{FDD57197-38D7-8B41-B8C1-180E79E37782}"/>
              </a:ext>
            </a:extLst>
          </p:cNvPr>
          <p:cNvSpPr/>
          <p:nvPr/>
        </p:nvSpPr>
        <p:spPr>
          <a:xfrm rot="10800000">
            <a:off x="1620252" y="256473"/>
            <a:ext cx="7523747" cy="556948"/>
          </a:xfrm>
          <a:prstGeom prst="rect">
            <a:avLst/>
          </a:prstGeom>
          <a:gradFill flip="none" rotWithShape="1">
            <a:gsLst>
              <a:gs pos="0">
                <a:schemeClr val="accent4"/>
              </a:gs>
              <a:gs pos="72000">
                <a:schemeClr val="accent3"/>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srgbClr val="FFFFFF"/>
              </a:solidFill>
            </a:endParaRPr>
          </a:p>
        </p:txBody>
      </p:sp>
      <p:sp>
        <p:nvSpPr>
          <p:cNvPr id="5" name="TextBox 4">
            <a:extLst>
              <a:ext uri="{FF2B5EF4-FFF2-40B4-BE49-F238E27FC236}">
                <a16:creationId xmlns:a16="http://schemas.microsoft.com/office/drawing/2014/main" id="{103989C4-65DC-6547-B20E-8BFCC4097BEC}"/>
              </a:ext>
            </a:extLst>
          </p:cNvPr>
          <p:cNvSpPr txBox="1"/>
          <p:nvPr/>
        </p:nvSpPr>
        <p:spPr>
          <a:xfrm>
            <a:off x="493917" y="323326"/>
            <a:ext cx="8216947" cy="461665"/>
          </a:xfrm>
          <a:prstGeom prst="rect">
            <a:avLst/>
          </a:prstGeom>
          <a:noFill/>
        </p:spPr>
        <p:txBody>
          <a:bodyPr wrap="square" rtlCol="0">
            <a:spAutoFit/>
          </a:bodyPr>
          <a:lstStyle/>
          <a:p>
            <a:pPr algn="r" defTabSz="685783"/>
            <a:r>
              <a:rPr lang="en-GB" sz="2400" b="1" dirty="0">
                <a:solidFill>
                  <a:srgbClr val="FFFFFF"/>
                </a:solidFill>
              </a:rPr>
              <a:t>COVID-19 Research – Examples </a:t>
            </a:r>
          </a:p>
        </p:txBody>
      </p:sp>
      <p:sp>
        <p:nvSpPr>
          <p:cNvPr id="7" name="TextBox 6">
            <a:extLst>
              <a:ext uri="{FF2B5EF4-FFF2-40B4-BE49-F238E27FC236}">
                <a16:creationId xmlns:a16="http://schemas.microsoft.com/office/drawing/2014/main" id="{69D280F6-976F-C143-86DB-BEF9432A431F}"/>
              </a:ext>
            </a:extLst>
          </p:cNvPr>
          <p:cNvSpPr txBox="1"/>
          <p:nvPr/>
        </p:nvSpPr>
        <p:spPr>
          <a:xfrm>
            <a:off x="407455" y="2748994"/>
            <a:ext cx="8624783" cy="1826141"/>
          </a:xfrm>
          <a:prstGeom prst="rect">
            <a:avLst/>
          </a:prstGeom>
          <a:noFill/>
        </p:spPr>
        <p:txBody>
          <a:bodyPr wrap="square" rtlCol="0">
            <a:spAutoFit/>
          </a:bodyPr>
          <a:lstStyle/>
          <a:p>
            <a:pPr marL="171446" indent="-171446" defTabSz="685783">
              <a:spcBef>
                <a:spcPts val="150"/>
              </a:spcBef>
              <a:spcAft>
                <a:spcPts val="150"/>
              </a:spcAft>
              <a:buFont typeface="Arial" panose="020B0604020202020204" pitchFamily="34" charset="0"/>
              <a:buChar char="•"/>
            </a:pPr>
            <a:r>
              <a:rPr lang="en-GB" sz="1600" dirty="0">
                <a:solidFill>
                  <a:srgbClr val="004685"/>
                </a:solidFill>
              </a:rPr>
              <a:t>NHS Greater Glasgow &amp; Clyde and NHS Lothian trialled the </a:t>
            </a:r>
            <a:r>
              <a:rPr lang="en-GB" sz="1600" b="1" dirty="0">
                <a:solidFill>
                  <a:srgbClr val="004685"/>
                </a:solidFill>
              </a:rPr>
              <a:t>Oxford/AstraZeneca vaccine </a:t>
            </a:r>
          </a:p>
          <a:p>
            <a:pPr marL="171446" indent="-171446" defTabSz="685783">
              <a:spcBef>
                <a:spcPts val="150"/>
              </a:spcBef>
              <a:spcAft>
                <a:spcPts val="150"/>
              </a:spcAft>
              <a:buFont typeface="Arial" panose="020B0604020202020204" pitchFamily="34" charset="0"/>
              <a:buChar char="•"/>
            </a:pPr>
            <a:r>
              <a:rPr lang="en-GB" sz="1600" dirty="0">
                <a:solidFill>
                  <a:srgbClr val="004685"/>
                </a:solidFill>
              </a:rPr>
              <a:t>NHS Grampian delivered Phase 3 trials of </a:t>
            </a:r>
            <a:r>
              <a:rPr lang="en-GB" sz="1600" b="1" dirty="0">
                <a:solidFill>
                  <a:srgbClr val="004685"/>
                </a:solidFill>
              </a:rPr>
              <a:t>Novavax </a:t>
            </a:r>
            <a:r>
              <a:rPr lang="en-GB" sz="1600" dirty="0">
                <a:solidFill>
                  <a:srgbClr val="004685"/>
                </a:solidFill>
              </a:rPr>
              <a:t>COVID-19 vaccine</a:t>
            </a:r>
          </a:p>
          <a:p>
            <a:pPr marL="171446" indent="-171446" defTabSz="685783">
              <a:spcBef>
                <a:spcPts val="150"/>
              </a:spcBef>
              <a:spcAft>
                <a:spcPts val="150"/>
              </a:spcAft>
              <a:buFont typeface="Arial" panose="020B0604020202020204" pitchFamily="34" charset="0"/>
              <a:buChar char="•"/>
            </a:pPr>
            <a:r>
              <a:rPr lang="en-GB" sz="1600" dirty="0">
                <a:solidFill>
                  <a:srgbClr val="004685"/>
                </a:solidFill>
              </a:rPr>
              <a:t>NHS Tayside delivered Phase 3 trials of </a:t>
            </a:r>
            <a:r>
              <a:rPr lang="en-GB" sz="1600" b="1" dirty="0">
                <a:solidFill>
                  <a:srgbClr val="004685"/>
                </a:solidFill>
              </a:rPr>
              <a:t>Janssen </a:t>
            </a:r>
            <a:r>
              <a:rPr lang="en-GB" sz="1600" dirty="0">
                <a:solidFill>
                  <a:srgbClr val="004685"/>
                </a:solidFill>
              </a:rPr>
              <a:t>COVID-19 vaccine </a:t>
            </a:r>
          </a:p>
          <a:p>
            <a:pPr marL="171446" indent="-171446" defTabSz="685783">
              <a:spcBef>
                <a:spcPts val="150"/>
              </a:spcBef>
              <a:spcAft>
                <a:spcPts val="150"/>
              </a:spcAft>
              <a:buFont typeface="Arial" panose="020B0604020202020204" pitchFamily="34" charset="0"/>
              <a:buChar char="•"/>
            </a:pPr>
            <a:r>
              <a:rPr lang="en-GB" sz="1600" dirty="0">
                <a:solidFill>
                  <a:srgbClr val="004685"/>
                </a:solidFill>
              </a:rPr>
              <a:t>NHS Greater Glasgow and Clyde and NHS Lothian opens trial of </a:t>
            </a:r>
            <a:r>
              <a:rPr lang="en-GB" sz="1600" b="1" dirty="0">
                <a:solidFill>
                  <a:srgbClr val="004685"/>
                </a:solidFill>
              </a:rPr>
              <a:t>Valneva</a:t>
            </a:r>
            <a:r>
              <a:rPr lang="en-GB" sz="1600" dirty="0">
                <a:solidFill>
                  <a:srgbClr val="004685"/>
                </a:solidFill>
              </a:rPr>
              <a:t> COVID-19 </a:t>
            </a:r>
          </a:p>
          <a:p>
            <a:pPr marL="171446" indent="-171446" defTabSz="685783">
              <a:spcBef>
                <a:spcPts val="150"/>
              </a:spcBef>
              <a:spcAft>
                <a:spcPts val="150"/>
              </a:spcAft>
              <a:buFont typeface="Arial" panose="020B0604020202020204" pitchFamily="34" charset="0"/>
              <a:buChar char="•"/>
            </a:pPr>
            <a:r>
              <a:rPr lang="en-GB" sz="1600" dirty="0">
                <a:solidFill>
                  <a:srgbClr val="004685"/>
                </a:solidFill>
              </a:rPr>
              <a:t>NHS Grampian delivered Phase 3 trials of </a:t>
            </a:r>
            <a:r>
              <a:rPr lang="en-GB" sz="1600" b="1" dirty="0">
                <a:solidFill>
                  <a:srgbClr val="004685"/>
                </a:solidFill>
              </a:rPr>
              <a:t>Medicago </a:t>
            </a:r>
            <a:r>
              <a:rPr lang="en-GB" sz="1600" dirty="0">
                <a:solidFill>
                  <a:srgbClr val="004685"/>
                </a:solidFill>
              </a:rPr>
              <a:t>COVID-19 vaccine</a:t>
            </a:r>
          </a:p>
          <a:p>
            <a:pPr marL="171446" indent="-171446" defTabSz="685783">
              <a:spcBef>
                <a:spcPts val="150"/>
              </a:spcBef>
              <a:spcAft>
                <a:spcPts val="150"/>
              </a:spcAft>
              <a:buFont typeface="Arial" panose="020B0604020202020204" pitchFamily="34" charset="0"/>
              <a:buChar char="•"/>
            </a:pPr>
            <a:r>
              <a:rPr lang="en-GB" sz="1600" dirty="0">
                <a:solidFill>
                  <a:srgbClr val="004685"/>
                </a:solidFill>
              </a:rPr>
              <a:t>NHS Greater Glasgow and Clyde opens </a:t>
            </a:r>
            <a:r>
              <a:rPr lang="en-GB" sz="1600" b="1" dirty="0" err="1">
                <a:solidFill>
                  <a:srgbClr val="004685"/>
                </a:solidFill>
              </a:rPr>
              <a:t>Cov</a:t>
            </a:r>
            <a:r>
              <a:rPr lang="en-GB" sz="1600" b="1" dirty="0">
                <a:solidFill>
                  <a:srgbClr val="004685"/>
                </a:solidFill>
              </a:rPr>
              <a:t>-Boost study</a:t>
            </a:r>
            <a:endParaRPr lang="en-GB" sz="1600" dirty="0">
              <a:solidFill>
                <a:srgbClr val="004685"/>
              </a:solidFill>
            </a:endParaRPr>
          </a:p>
        </p:txBody>
      </p:sp>
      <p:sp>
        <p:nvSpPr>
          <p:cNvPr id="2" name="TextBox 1"/>
          <p:cNvSpPr txBox="1"/>
          <p:nvPr/>
        </p:nvSpPr>
        <p:spPr>
          <a:xfrm>
            <a:off x="5617961" y="1049896"/>
            <a:ext cx="3302519" cy="1531188"/>
          </a:xfrm>
          <a:prstGeom prst="rect">
            <a:avLst/>
          </a:prstGeom>
          <a:noFill/>
        </p:spPr>
        <p:txBody>
          <a:bodyPr wrap="square" rtlCol="0">
            <a:spAutoFit/>
          </a:bodyPr>
          <a:lstStyle/>
          <a:p>
            <a:pPr defTabSz="685783"/>
            <a:r>
              <a:rPr lang="en-GB" sz="1600" dirty="0">
                <a:solidFill>
                  <a:srgbClr val="004685"/>
                </a:solidFill>
              </a:rPr>
              <a:t>Over </a:t>
            </a:r>
            <a:r>
              <a:rPr lang="en-GB" sz="1600" b="1" dirty="0">
                <a:solidFill>
                  <a:srgbClr val="004685"/>
                </a:solidFill>
              </a:rPr>
              <a:t>33,000 people </a:t>
            </a:r>
            <a:r>
              <a:rPr lang="en-GB" sz="1600" dirty="0">
                <a:solidFill>
                  <a:srgbClr val="004685"/>
                </a:solidFill>
              </a:rPr>
              <a:t>in Scotland signed up to the </a:t>
            </a:r>
            <a:r>
              <a:rPr lang="en-GB" sz="1600" b="1" dirty="0">
                <a:solidFill>
                  <a:srgbClr val="004685"/>
                </a:solidFill>
              </a:rPr>
              <a:t>NHS COVID-19 Vaccines Research Registry</a:t>
            </a:r>
            <a:r>
              <a:rPr lang="en-GB" sz="1600" dirty="0">
                <a:solidFill>
                  <a:srgbClr val="004685"/>
                </a:solidFill>
              </a:rPr>
              <a:t>; and thousands have come forward to participate in trials </a:t>
            </a:r>
          </a:p>
          <a:p>
            <a:pPr defTabSz="685783"/>
            <a:endParaRPr lang="en-GB" dirty="0">
              <a:solidFill>
                <a:srgbClr val="000000"/>
              </a:solidFill>
            </a:endParaRPr>
          </a:p>
        </p:txBody>
      </p:sp>
      <p:pic>
        <p:nvPicPr>
          <p:cNvPr id="14" name="Picture 2" descr="New NHS service enables people to sign up to be contacted for COVID-19 vaccine studies"/>
          <p:cNvPicPr>
            <a:picLocks noChangeAspect="1" noChangeArrowheads="1"/>
          </p:cNvPicPr>
          <p:nvPr/>
        </p:nvPicPr>
        <p:blipFill rotWithShape="1">
          <a:blip r:embed="rId4">
            <a:extLst>
              <a:ext uri="{28A0092B-C50C-407E-A947-70E740481C1C}">
                <a14:useLocalDpi xmlns:a14="http://schemas.microsoft.com/office/drawing/2010/main" val="0"/>
              </a:ext>
            </a:extLst>
          </a:blip>
          <a:srcRect l="25926"/>
          <a:stretch/>
        </p:blipFill>
        <p:spPr bwMode="auto">
          <a:xfrm>
            <a:off x="2701708" y="1037594"/>
            <a:ext cx="2731455" cy="1345792"/>
          </a:xfrm>
          <a:prstGeom prst="roundRect">
            <a:avLst>
              <a:gd name="adj" fmla="val 8594"/>
            </a:avLst>
          </a:prstGeom>
          <a:solidFill>
            <a:srgbClr val="FFFFFF">
              <a:shade val="85000"/>
            </a:srgbClr>
          </a:solidFill>
          <a:ln>
            <a:noFill/>
          </a:ln>
          <a:effectLst>
            <a:outerShdw blurRad="254000" dist="38100" dir="5400000" algn="t" rotWithShape="0">
              <a:prstClr val="black">
                <a:alpha val="40000"/>
              </a:prstClr>
            </a:outerShdw>
          </a:effectLst>
        </p:spPr>
      </p:pic>
      <p:sp>
        <p:nvSpPr>
          <p:cNvPr id="16" name="Rectangle 15">
            <a:extLst>
              <a:ext uri="{FF2B5EF4-FFF2-40B4-BE49-F238E27FC236}">
                <a16:creationId xmlns:a16="http://schemas.microsoft.com/office/drawing/2014/main" id="{22AA5376-259E-4740-8D49-0C88A33F1ED1}"/>
              </a:ext>
            </a:extLst>
          </p:cNvPr>
          <p:cNvSpPr/>
          <p:nvPr/>
        </p:nvSpPr>
        <p:spPr>
          <a:xfrm>
            <a:off x="1" y="850885"/>
            <a:ext cx="2516909" cy="4101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srgbClr val="00A3E9"/>
              </a:solidFill>
            </a:endParaRPr>
          </a:p>
        </p:txBody>
      </p:sp>
      <p:sp>
        <p:nvSpPr>
          <p:cNvPr id="17" name="TextBox 16">
            <a:extLst>
              <a:ext uri="{FF2B5EF4-FFF2-40B4-BE49-F238E27FC236}">
                <a16:creationId xmlns:a16="http://schemas.microsoft.com/office/drawing/2014/main" id="{D672B826-E30D-6145-82BF-80479C45EBAA}"/>
              </a:ext>
            </a:extLst>
          </p:cNvPr>
          <p:cNvSpPr txBox="1"/>
          <p:nvPr/>
        </p:nvSpPr>
        <p:spPr>
          <a:xfrm>
            <a:off x="595273" y="886286"/>
            <a:ext cx="1870599" cy="369332"/>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685783"/>
            <a:r>
              <a:rPr lang="en-GB" sz="1800" b="1" dirty="0">
                <a:solidFill>
                  <a:srgbClr val="FFFFFF"/>
                </a:solidFill>
              </a:rPr>
              <a:t>Vaccine Trials </a:t>
            </a:r>
            <a:endParaRPr lang="en-GB" sz="2000" b="1" dirty="0">
              <a:solidFill>
                <a:srgbClr val="FFFFFF"/>
              </a:solidFill>
              <a:cs typeface="Arial" panose="020B0604020202020204" pitchFamily="34" charset="0"/>
            </a:endParaRPr>
          </a:p>
        </p:txBody>
      </p:sp>
    </p:spTree>
    <p:extLst>
      <p:ext uri="{BB962C8B-B14F-4D97-AF65-F5344CB8AC3E}">
        <p14:creationId xmlns:p14="http://schemas.microsoft.com/office/powerpoint/2010/main" val="343218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EBEE2B-37CC-3E45-8F04-EBA0B5EE02A0}"/>
              </a:ext>
            </a:extLst>
          </p:cNvPr>
          <p:cNvSpPr txBox="1"/>
          <p:nvPr/>
        </p:nvSpPr>
        <p:spPr>
          <a:xfrm>
            <a:off x="2753122" y="4125652"/>
            <a:ext cx="3637756" cy="492443"/>
          </a:xfrm>
          <a:prstGeom prst="rect">
            <a:avLst/>
          </a:prstGeom>
          <a:noFill/>
        </p:spPr>
        <p:txBody>
          <a:bodyPr wrap="square" rtlCol="0">
            <a:spAutoFit/>
          </a:bodyPr>
          <a:lstStyle/>
          <a:p>
            <a:pPr algn="ctr"/>
            <a:r>
              <a:rPr lang="en-GB" sz="2600" b="1" i="0" kern="1200" dirty="0">
                <a:solidFill>
                  <a:srgbClr val="E95E4D"/>
                </a:solidFill>
                <a:effectLst/>
                <a:latin typeface="Arial" panose="020B0604020202020204" pitchFamily="34" charset="0"/>
                <a:ea typeface="+mn-ea"/>
                <a:cs typeface="Arial" panose="020B0604020202020204" pitchFamily="34" charset="0"/>
              </a:rPr>
              <a:t>#BePartofResearch</a:t>
            </a:r>
            <a:endParaRPr lang="en-US" sz="2600" b="1" i="0" dirty="0">
              <a:solidFill>
                <a:srgbClr val="E95E4D"/>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BF3AB66-F631-F043-8F2D-4B19CD5F9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00" t="3413" r="36029" b="271"/>
          <a:stretch/>
        </p:blipFill>
        <p:spPr>
          <a:xfrm>
            <a:off x="5932327" y="1065818"/>
            <a:ext cx="3211673" cy="3011860"/>
          </a:xfrm>
          <a:prstGeom prst="rect">
            <a:avLst/>
          </a:prstGeom>
        </p:spPr>
      </p:pic>
      <p:grpSp>
        <p:nvGrpSpPr>
          <p:cNvPr id="7" name="Group 6">
            <a:extLst>
              <a:ext uri="{FF2B5EF4-FFF2-40B4-BE49-F238E27FC236}">
                <a16:creationId xmlns:a16="http://schemas.microsoft.com/office/drawing/2014/main" id="{F07C04E7-3E42-D64A-9087-CF6BB02891AA}"/>
              </a:ext>
            </a:extLst>
          </p:cNvPr>
          <p:cNvGrpSpPr/>
          <p:nvPr/>
        </p:nvGrpSpPr>
        <p:grpSpPr>
          <a:xfrm>
            <a:off x="7151167" y="3675789"/>
            <a:ext cx="1734568" cy="1060984"/>
            <a:chOff x="7151167" y="3560643"/>
            <a:chExt cx="1734568" cy="1060984"/>
          </a:xfrm>
        </p:grpSpPr>
        <p:sp>
          <p:nvSpPr>
            <p:cNvPr id="5" name="Rounded Rectangle 4">
              <a:extLst>
                <a:ext uri="{FF2B5EF4-FFF2-40B4-BE49-F238E27FC236}">
                  <a16:creationId xmlns:a16="http://schemas.microsoft.com/office/drawing/2014/main" id="{F2331252-7069-9241-900A-CA74BAB7B487}"/>
                </a:ext>
              </a:extLst>
            </p:cNvPr>
            <p:cNvSpPr/>
            <p:nvPr/>
          </p:nvSpPr>
          <p:spPr>
            <a:xfrm>
              <a:off x="7151167" y="3560643"/>
              <a:ext cx="1734568" cy="1060984"/>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3" name="Picture 2" descr="A picture containing logo&#10;&#10;Description automatically generated">
              <a:extLst>
                <a:ext uri="{FF2B5EF4-FFF2-40B4-BE49-F238E27FC236}">
                  <a16:creationId xmlns:a16="http://schemas.microsoft.com/office/drawing/2014/main" id="{B1299630-6965-DB4C-AF43-5AD725D3A8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5918" y="3672300"/>
              <a:ext cx="1385067" cy="813452"/>
            </a:xfrm>
            <a:prstGeom prst="rect">
              <a:avLst/>
            </a:prstGeom>
            <a:ln>
              <a:noFill/>
            </a:ln>
          </p:spPr>
        </p:pic>
      </p:grpSp>
      <p:sp>
        <p:nvSpPr>
          <p:cNvPr id="6" name="Rectangle 5">
            <a:extLst>
              <a:ext uri="{FF2B5EF4-FFF2-40B4-BE49-F238E27FC236}">
                <a16:creationId xmlns:a16="http://schemas.microsoft.com/office/drawing/2014/main" id="{08BD7178-DFC7-1B4F-9D52-99AC54AB0A26}"/>
              </a:ext>
            </a:extLst>
          </p:cNvPr>
          <p:cNvSpPr/>
          <p:nvPr/>
        </p:nvSpPr>
        <p:spPr>
          <a:xfrm>
            <a:off x="3000621" y="1065818"/>
            <a:ext cx="3142758" cy="30118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4"/>
                </a:solidFill>
              </a:rPr>
              <a:t>A survey about </a:t>
            </a:r>
            <a:r>
              <a:rPr lang="en-US" sz="1800" b="1" dirty="0">
                <a:solidFill>
                  <a:schemeClr val="accent4"/>
                </a:solidFill>
              </a:rPr>
              <a:t>awareness and understanding of coronavirus research</a:t>
            </a:r>
            <a:r>
              <a:rPr lang="en-US" sz="1800" dirty="0">
                <a:solidFill>
                  <a:schemeClr val="accent4"/>
                </a:solidFill>
              </a:rPr>
              <a:t> showed… </a:t>
            </a:r>
          </a:p>
        </p:txBody>
      </p:sp>
      <p:pic>
        <p:nvPicPr>
          <p:cNvPr id="9" name="Picture 8">
            <a:extLst>
              <a:ext uri="{FF2B5EF4-FFF2-40B4-BE49-F238E27FC236}">
                <a16:creationId xmlns:a16="http://schemas.microsoft.com/office/drawing/2014/main" id="{AAAA8C7B-826A-4F47-8F4D-CA7CE948CE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2080" r="2264"/>
          <a:stretch/>
        </p:blipFill>
        <p:spPr>
          <a:xfrm>
            <a:off x="0" y="1065819"/>
            <a:ext cx="2963744" cy="3011859"/>
          </a:xfrm>
          <a:prstGeom prst="rect">
            <a:avLst/>
          </a:prstGeom>
        </p:spPr>
      </p:pic>
      <p:cxnSp>
        <p:nvCxnSpPr>
          <p:cNvPr id="11" name="Straight Connector 10">
            <a:extLst>
              <a:ext uri="{FF2B5EF4-FFF2-40B4-BE49-F238E27FC236}">
                <a16:creationId xmlns:a16="http://schemas.microsoft.com/office/drawing/2014/main" id="{B559C5F3-9293-DE49-BEC5-8618F655E475}"/>
              </a:ext>
            </a:extLst>
          </p:cNvPr>
          <p:cNvCxnSpPr>
            <a:cxnSpLocks/>
          </p:cNvCxnSpPr>
          <p:nvPr/>
        </p:nvCxnSpPr>
        <p:spPr>
          <a:xfrm flipH="1">
            <a:off x="2979958" y="1065818"/>
            <a:ext cx="5043" cy="3011860"/>
          </a:xfrm>
          <a:prstGeom prst="line">
            <a:avLst/>
          </a:prstGeom>
          <a:ln w="66675">
            <a:solidFill>
              <a:srgbClr val="E95E4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2CFB0B-2F9F-B644-872F-06AE87719B7A}"/>
              </a:ext>
            </a:extLst>
          </p:cNvPr>
          <p:cNvCxnSpPr>
            <a:cxnSpLocks/>
          </p:cNvCxnSpPr>
          <p:nvPr/>
        </p:nvCxnSpPr>
        <p:spPr>
          <a:xfrm>
            <a:off x="6127163" y="1065818"/>
            <a:ext cx="0" cy="3011860"/>
          </a:xfrm>
          <a:prstGeom prst="line">
            <a:avLst/>
          </a:prstGeom>
          <a:ln w="66675">
            <a:solidFill>
              <a:srgbClr val="E95E4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071680-90DD-193F-E459-9C2BFF7612D6}"/>
              </a:ext>
            </a:extLst>
          </p:cNvPr>
          <p:cNvSpPr txBox="1"/>
          <p:nvPr/>
        </p:nvSpPr>
        <p:spPr>
          <a:xfrm>
            <a:off x="3915295" y="99094"/>
            <a:ext cx="5112327" cy="707886"/>
          </a:xfrm>
          <a:prstGeom prst="rect">
            <a:avLst/>
          </a:prstGeom>
          <a:noFill/>
        </p:spPr>
        <p:txBody>
          <a:bodyPr wrap="square">
            <a:spAutoFit/>
          </a:bodyPr>
          <a:lstStyle/>
          <a:p>
            <a:r>
              <a:rPr lang="en-GB" sz="900" i="1" dirty="0">
                <a:solidFill>
                  <a:srgbClr val="004685"/>
                </a:solidFill>
              </a:rPr>
              <a:t>All </a:t>
            </a:r>
            <a:r>
              <a:rPr lang="en-GB" sz="1000" i="1" dirty="0">
                <a:solidFill>
                  <a:srgbClr val="004685"/>
                </a:solidFill>
              </a:rPr>
              <a:t>figures, unless otherwise stated, are from YouGov Plc.  Total sample size was 1009 adults. Fieldwork was undertaken between 13th - 17th May 2021.  The survey was carried out online. The figures have been weighted and are representative of all Scotland adults (aged 18+).</a:t>
            </a:r>
            <a:endParaRPr lang="en-US" sz="1600" b="1" i="1" dirty="0">
              <a:solidFill>
                <a:srgbClr val="00468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533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C7B73F-3059-D140-81E5-4B87B7B6FBF9}"/>
              </a:ext>
            </a:extLst>
          </p:cNvPr>
          <p:cNvSpPr>
            <a:spLocks noGrp="1"/>
          </p:cNvSpPr>
          <p:nvPr>
            <p:ph type="subTitle" idx="1"/>
          </p:nvPr>
        </p:nvSpPr>
        <p:spPr>
          <a:xfrm>
            <a:off x="494672" y="1496480"/>
            <a:ext cx="2734242" cy="1671976"/>
          </a:xfrm>
        </p:spPr>
        <p:txBody>
          <a:bodyPr>
            <a:normAutofit/>
          </a:bodyPr>
          <a:lstStyle/>
          <a:p>
            <a:pPr lvl="0" defTabSz="685687">
              <a:lnSpc>
                <a:spcPct val="100000"/>
              </a:lnSpc>
              <a:spcBef>
                <a:spcPts val="0"/>
              </a:spcBef>
            </a:pPr>
            <a:r>
              <a:rPr lang="en-GB" dirty="0">
                <a:latin typeface="Arial" panose="020B0604020202020204"/>
                <a:cs typeface="+mn-cs"/>
              </a:rPr>
              <a:t>It is important that the NHS offers participation in health research to everyone as part of routine care</a:t>
            </a:r>
          </a:p>
          <a:p>
            <a:pPr lvl="0" defTabSz="685687">
              <a:lnSpc>
                <a:spcPct val="100000"/>
              </a:lnSpc>
              <a:spcBef>
                <a:spcPts val="0"/>
              </a:spcBef>
            </a:pPr>
            <a:endParaRPr lang="en-GB" b="0" dirty="0">
              <a:solidFill>
                <a:srgbClr val="004685"/>
              </a:solidFill>
              <a:latin typeface="Arial" panose="020B0604020202020204"/>
              <a:cs typeface="+mn-cs"/>
            </a:endParaRPr>
          </a:p>
        </p:txBody>
      </p:sp>
      <p:graphicFrame>
        <p:nvGraphicFramePr>
          <p:cNvPr id="5" name="Chart 4"/>
          <p:cNvGraphicFramePr>
            <a:graphicFrameLocks/>
          </p:cNvGraphicFramePr>
          <p:nvPr/>
        </p:nvGraphicFramePr>
        <p:xfrm>
          <a:off x="3700329" y="960868"/>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6656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C7B73F-3059-D140-81E5-4B87B7B6FBF9}"/>
              </a:ext>
            </a:extLst>
          </p:cNvPr>
          <p:cNvSpPr>
            <a:spLocks noGrp="1"/>
          </p:cNvSpPr>
          <p:nvPr>
            <p:ph type="subTitle" idx="1"/>
          </p:nvPr>
        </p:nvSpPr>
        <p:spPr>
          <a:xfrm>
            <a:off x="435404" y="1352121"/>
            <a:ext cx="2968195" cy="1671976"/>
          </a:xfrm>
        </p:spPr>
        <p:txBody>
          <a:bodyPr>
            <a:noAutofit/>
          </a:bodyPr>
          <a:lstStyle/>
          <a:p>
            <a:pPr lvl="0" defTabSz="685687">
              <a:lnSpc>
                <a:spcPct val="100000"/>
              </a:lnSpc>
              <a:spcBef>
                <a:spcPts val="0"/>
              </a:spcBef>
            </a:pPr>
            <a:r>
              <a:rPr lang="en-GB" dirty="0">
                <a:latin typeface="Arial" panose="020B0604020202020204"/>
                <a:cs typeface="+mn-cs"/>
              </a:rPr>
              <a:t>To the best of your knowledge, has your local NHS hospital offered opportunities to take part in health research into Coronavirus (COVID-19)?</a:t>
            </a:r>
          </a:p>
        </p:txBody>
      </p:sp>
      <p:graphicFrame>
        <p:nvGraphicFramePr>
          <p:cNvPr id="5" name="Chart 4"/>
          <p:cNvGraphicFramePr>
            <a:graphicFrameLocks/>
          </p:cNvGraphicFramePr>
          <p:nvPr/>
        </p:nvGraphicFramePr>
        <p:xfrm>
          <a:off x="3713148" y="816509"/>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3010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C7B73F-3059-D140-81E5-4B87B7B6FBF9}"/>
              </a:ext>
            </a:extLst>
          </p:cNvPr>
          <p:cNvSpPr>
            <a:spLocks noGrp="1"/>
          </p:cNvSpPr>
          <p:nvPr>
            <p:ph type="subTitle" idx="1"/>
          </p:nvPr>
        </p:nvSpPr>
        <p:spPr>
          <a:xfrm>
            <a:off x="435404" y="1352120"/>
            <a:ext cx="2951263" cy="2074743"/>
          </a:xfrm>
        </p:spPr>
        <p:txBody>
          <a:bodyPr>
            <a:noAutofit/>
          </a:bodyPr>
          <a:lstStyle/>
          <a:p>
            <a:pPr lvl="0" defTabSz="685687">
              <a:lnSpc>
                <a:spcPct val="100000"/>
              </a:lnSpc>
              <a:spcBef>
                <a:spcPts val="0"/>
              </a:spcBef>
            </a:pPr>
            <a:r>
              <a:rPr lang="en-GB" dirty="0">
                <a:latin typeface="Arial" panose="020B0604020202020204"/>
                <a:cs typeface="+mn-cs"/>
              </a:rPr>
              <a:t>To the best of your knowledge, has your local NHS hospital offered opportunities to take part in health research unrelated to Coronavirus (COVID-19)?</a:t>
            </a:r>
          </a:p>
        </p:txBody>
      </p:sp>
      <p:graphicFrame>
        <p:nvGraphicFramePr>
          <p:cNvPr id="4" name="Chart 3"/>
          <p:cNvGraphicFramePr>
            <a:graphicFrameLocks/>
          </p:cNvGraphicFramePr>
          <p:nvPr>
            <p:extLst>
              <p:ext uri="{D42A27DB-BD31-4B8C-83A1-F6EECF244321}">
                <p14:modId xmlns:p14="http://schemas.microsoft.com/office/powerpoint/2010/main" val="563903714"/>
              </p:ext>
            </p:extLst>
          </p:nvPr>
        </p:nvGraphicFramePr>
        <p:xfrm>
          <a:off x="3750497" y="824372"/>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999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1A3261-C96D-0B45-9AD5-FD2749EFDE07}"/>
              </a:ext>
            </a:extLst>
          </p:cNvPr>
          <p:cNvSpPr/>
          <p:nvPr/>
        </p:nvSpPr>
        <p:spPr>
          <a:xfrm>
            <a:off x="6256078" y="1074283"/>
            <a:ext cx="2887922" cy="3288826"/>
          </a:xfrm>
          <a:prstGeom prst="rect">
            <a:avLst/>
          </a:prstGeom>
          <a:solidFill>
            <a:srgbClr val="545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AA8C7B-826A-4F47-8F4D-CA7CE948CE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7"/>
          <a:stretch/>
        </p:blipFill>
        <p:spPr>
          <a:xfrm>
            <a:off x="6463208" y="1074283"/>
            <a:ext cx="2374602" cy="3280357"/>
          </a:xfrm>
          <a:prstGeom prst="rect">
            <a:avLst/>
          </a:prstGeom>
        </p:spPr>
      </p:pic>
      <p:sp>
        <p:nvSpPr>
          <p:cNvPr id="2" name="TextBox 1">
            <a:extLst>
              <a:ext uri="{FF2B5EF4-FFF2-40B4-BE49-F238E27FC236}">
                <a16:creationId xmlns:a16="http://schemas.microsoft.com/office/drawing/2014/main" id="{AEEBEE2B-37CC-3E45-8F04-EBA0B5EE02A0}"/>
              </a:ext>
            </a:extLst>
          </p:cNvPr>
          <p:cNvSpPr txBox="1"/>
          <p:nvPr/>
        </p:nvSpPr>
        <p:spPr>
          <a:xfrm>
            <a:off x="5303876" y="513212"/>
            <a:ext cx="3637756" cy="430887"/>
          </a:xfrm>
          <a:prstGeom prst="rect">
            <a:avLst/>
          </a:prstGeom>
          <a:noFill/>
        </p:spPr>
        <p:txBody>
          <a:bodyPr wrap="square" rtlCol="0">
            <a:spAutoFit/>
          </a:bodyPr>
          <a:lstStyle/>
          <a:p>
            <a:pPr algn="r" defTabSz="685687"/>
            <a:r>
              <a:rPr lang="en-GB" sz="2200" b="1" dirty="0">
                <a:solidFill>
                  <a:srgbClr val="E95E4D"/>
                </a:solidFill>
                <a:cs typeface="Arial" panose="020B0604020202020204" pitchFamily="34" charset="0"/>
              </a:rPr>
              <a:t>#BePartofResearch</a:t>
            </a:r>
            <a:endParaRPr lang="en-US" sz="2200" b="1" dirty="0">
              <a:solidFill>
                <a:srgbClr val="E95E4D"/>
              </a:solidFill>
              <a:cs typeface="Arial" panose="020B0604020202020204" pitchFamily="34" charset="0"/>
            </a:endParaRPr>
          </a:p>
        </p:txBody>
      </p:sp>
      <p:grpSp>
        <p:nvGrpSpPr>
          <p:cNvPr id="7" name="Group 6">
            <a:extLst>
              <a:ext uri="{FF2B5EF4-FFF2-40B4-BE49-F238E27FC236}">
                <a16:creationId xmlns:a16="http://schemas.microsoft.com/office/drawing/2014/main" id="{F07C04E7-3E42-D64A-9087-CF6BB02891AA}"/>
              </a:ext>
            </a:extLst>
          </p:cNvPr>
          <p:cNvGrpSpPr/>
          <p:nvPr/>
        </p:nvGrpSpPr>
        <p:grpSpPr>
          <a:xfrm>
            <a:off x="6869383" y="3669765"/>
            <a:ext cx="1734568" cy="1060984"/>
            <a:chOff x="7151167" y="3560643"/>
            <a:chExt cx="1734568" cy="1060984"/>
          </a:xfrm>
        </p:grpSpPr>
        <p:sp>
          <p:nvSpPr>
            <p:cNvPr id="5" name="Rounded Rectangle 4">
              <a:extLst>
                <a:ext uri="{FF2B5EF4-FFF2-40B4-BE49-F238E27FC236}">
                  <a16:creationId xmlns:a16="http://schemas.microsoft.com/office/drawing/2014/main" id="{F2331252-7069-9241-900A-CA74BAB7B487}"/>
                </a:ext>
              </a:extLst>
            </p:cNvPr>
            <p:cNvSpPr/>
            <p:nvPr/>
          </p:nvSpPr>
          <p:spPr>
            <a:xfrm>
              <a:off x="7151167" y="3560643"/>
              <a:ext cx="1734568" cy="1060984"/>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a:solidFill>
                  <a:srgbClr val="00A3E9"/>
                </a:solidFill>
              </a:endParaRPr>
            </a:p>
          </p:txBody>
        </p:sp>
        <p:pic>
          <p:nvPicPr>
            <p:cNvPr id="3" name="Picture 2" descr="A picture containing logo&#10;&#10;Description automatically generated">
              <a:extLst>
                <a:ext uri="{FF2B5EF4-FFF2-40B4-BE49-F238E27FC236}">
                  <a16:creationId xmlns:a16="http://schemas.microsoft.com/office/drawing/2014/main" id="{B1299630-6965-DB4C-AF43-5AD725D3A8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5918" y="3672300"/>
              <a:ext cx="1385067" cy="813452"/>
            </a:xfrm>
            <a:prstGeom prst="rect">
              <a:avLst/>
            </a:prstGeom>
            <a:ln>
              <a:noFill/>
            </a:ln>
          </p:spPr>
        </p:pic>
      </p:grpSp>
      <p:sp>
        <p:nvSpPr>
          <p:cNvPr id="6" name="Rectangle 5">
            <a:extLst>
              <a:ext uri="{FF2B5EF4-FFF2-40B4-BE49-F238E27FC236}">
                <a16:creationId xmlns:a16="http://schemas.microsoft.com/office/drawing/2014/main" id="{08BD7178-DFC7-1B4F-9D52-99AC54AB0A26}"/>
              </a:ext>
            </a:extLst>
          </p:cNvPr>
          <p:cNvSpPr/>
          <p:nvPr/>
        </p:nvSpPr>
        <p:spPr>
          <a:xfrm>
            <a:off x="1" y="1065817"/>
            <a:ext cx="6185790" cy="3288826"/>
          </a:xfrm>
          <a:prstGeom prst="rect">
            <a:avLst/>
          </a:prstGeom>
          <a:solidFill>
            <a:schemeClr val="accent3">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7"/>
            <a:endParaRPr lang="en-US">
              <a:solidFill>
                <a:srgbClr val="FFFFFF"/>
              </a:solidFill>
            </a:endParaRPr>
          </a:p>
        </p:txBody>
      </p:sp>
      <p:cxnSp>
        <p:nvCxnSpPr>
          <p:cNvPr id="12" name="Straight Connector 11">
            <a:extLst>
              <a:ext uri="{FF2B5EF4-FFF2-40B4-BE49-F238E27FC236}">
                <a16:creationId xmlns:a16="http://schemas.microsoft.com/office/drawing/2014/main" id="{5B2CFB0B-2F9F-B644-872F-06AE87719B7A}"/>
              </a:ext>
            </a:extLst>
          </p:cNvPr>
          <p:cNvCxnSpPr>
            <a:cxnSpLocks/>
          </p:cNvCxnSpPr>
          <p:nvPr/>
        </p:nvCxnSpPr>
        <p:spPr>
          <a:xfrm>
            <a:off x="6220934" y="1065816"/>
            <a:ext cx="0" cy="3288826"/>
          </a:xfrm>
          <a:prstGeom prst="line">
            <a:avLst/>
          </a:prstGeom>
          <a:ln w="73025">
            <a:solidFill>
              <a:srgbClr val="E95E4D"/>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AB65A88-9380-5F4A-8668-DD165E709B75}"/>
              </a:ext>
            </a:extLst>
          </p:cNvPr>
          <p:cNvSpPr txBox="1"/>
          <p:nvPr/>
        </p:nvSpPr>
        <p:spPr>
          <a:xfrm>
            <a:off x="306190" y="1272448"/>
            <a:ext cx="5722421" cy="2862322"/>
          </a:xfrm>
          <a:prstGeom prst="rect">
            <a:avLst/>
          </a:prstGeom>
          <a:noFill/>
        </p:spPr>
        <p:txBody>
          <a:bodyPr wrap="square" rtlCol="0">
            <a:spAutoFit/>
          </a:bodyPr>
          <a:lstStyle/>
          <a:p>
            <a:pPr defTabSz="685687">
              <a:spcAft>
                <a:spcPts val="1200"/>
              </a:spcAft>
            </a:pPr>
            <a:r>
              <a:rPr lang="en-GB" sz="1600" i="1" dirty="0">
                <a:solidFill>
                  <a:srgbClr val="004685"/>
                </a:solidFill>
              </a:rPr>
              <a:t>“The COVID-19 pandemic has brought into sharp focus the importance of research. We must build on this momentum, the exceptional collaboration of all partners and strong public support for research to extend these efforts into all areas of heath. </a:t>
            </a:r>
          </a:p>
          <a:p>
            <a:pPr defTabSz="685687">
              <a:spcAft>
                <a:spcPts val="1200"/>
              </a:spcAft>
            </a:pPr>
            <a:r>
              <a:rPr lang="en-GB" sz="1600" i="1" dirty="0">
                <a:solidFill>
                  <a:srgbClr val="004685"/>
                </a:solidFill>
              </a:rPr>
              <a:t>Ensuring patients and the public are aware of research that is taking place around them, and the opportunities to take part is vital to help improve future health care and treatment.” </a:t>
            </a:r>
          </a:p>
          <a:p>
            <a:pPr defTabSz="685687"/>
            <a:r>
              <a:rPr lang="en-GB" sz="1600" b="1" dirty="0">
                <a:solidFill>
                  <a:srgbClr val="004685"/>
                </a:solidFill>
              </a:rPr>
              <a:t>Professor Crossman, Former Chief Scientist (Health) </a:t>
            </a:r>
          </a:p>
          <a:p>
            <a:pPr defTabSz="685687">
              <a:spcAft>
                <a:spcPts val="1200"/>
              </a:spcAft>
            </a:pPr>
            <a:r>
              <a:rPr lang="en-GB" sz="1600" b="1" dirty="0">
                <a:solidFill>
                  <a:srgbClr val="004685"/>
                </a:solidFill>
              </a:rPr>
              <a:t>Scottish Government</a:t>
            </a:r>
            <a:endParaRPr lang="en-GB" sz="1600" dirty="0">
              <a:solidFill>
                <a:srgbClr val="000000"/>
              </a:solidFill>
            </a:endParaRPr>
          </a:p>
        </p:txBody>
      </p:sp>
    </p:spTree>
    <p:extLst>
      <p:ext uri="{BB962C8B-B14F-4D97-AF65-F5344CB8AC3E}">
        <p14:creationId xmlns:p14="http://schemas.microsoft.com/office/powerpoint/2010/main" val="1942786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
          <p:cNvPicPr preferRelativeResize="0">
            <a:picLocks noGrp="1"/>
          </p:cNvPicPr>
          <p:nvPr>
            <p:ph type="pic" idx="2"/>
          </p:nvPr>
        </p:nvPicPr>
        <p:blipFill rotWithShape="1">
          <a:blip r:embed="rId3">
            <a:alphaModFix/>
          </a:blip>
          <a:srcRect b="-8868"/>
          <a:stretch/>
        </p:blipFill>
        <p:spPr>
          <a:xfrm>
            <a:off x="4767014" y="411960"/>
            <a:ext cx="5266084" cy="5266084"/>
          </a:xfrm>
          <a:prstGeom prst="ellipse">
            <a:avLst/>
          </a:prstGeom>
          <a:noFill/>
          <a:ln w="152400" cap="flat" cmpd="sng">
            <a:solidFill>
              <a:srgbClr val="D8D8D8"/>
            </a:solidFill>
            <a:prstDash val="solid"/>
            <a:round/>
            <a:headEnd type="none" w="sm" len="sm"/>
            <a:tailEnd type="none" w="sm" len="sm"/>
          </a:ln>
        </p:spPr>
      </p:pic>
      <p:sp>
        <p:nvSpPr>
          <p:cNvPr id="100" name="Google Shape;100;p1"/>
          <p:cNvSpPr txBox="1">
            <a:spLocks noGrp="1"/>
          </p:cNvSpPr>
          <p:nvPr>
            <p:ph type="title" idx="4294967295"/>
          </p:nvPr>
        </p:nvSpPr>
        <p:spPr>
          <a:xfrm>
            <a:off x="340387" y="246179"/>
            <a:ext cx="4413300" cy="1893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3400" b="1">
                <a:solidFill>
                  <a:schemeClr val="lt1"/>
                </a:solidFill>
                <a:latin typeface="Arial"/>
                <a:ea typeface="Arial"/>
                <a:cs typeface="Arial"/>
                <a:sym typeface="Arial"/>
              </a:rPr>
              <a:t>The Future of UK</a:t>
            </a:r>
            <a:br>
              <a:rPr lang="en-GB" sz="3400" b="1">
                <a:solidFill>
                  <a:schemeClr val="lt1"/>
                </a:solidFill>
                <a:latin typeface="Arial"/>
                <a:ea typeface="Arial"/>
                <a:cs typeface="Arial"/>
                <a:sym typeface="Arial"/>
              </a:rPr>
            </a:br>
            <a:r>
              <a:rPr lang="en-GB" sz="3400" b="1">
                <a:solidFill>
                  <a:schemeClr val="lt1"/>
                </a:solidFill>
                <a:latin typeface="Arial"/>
                <a:ea typeface="Arial"/>
                <a:cs typeface="Arial"/>
                <a:sym typeface="Arial"/>
              </a:rPr>
              <a:t>Clinical Research</a:t>
            </a:r>
            <a:br>
              <a:rPr lang="en-GB" sz="3400" b="1">
                <a:solidFill>
                  <a:schemeClr val="lt1"/>
                </a:solidFill>
                <a:latin typeface="Arial"/>
                <a:ea typeface="Arial"/>
                <a:cs typeface="Arial"/>
                <a:sym typeface="Arial"/>
              </a:rPr>
            </a:br>
            <a:r>
              <a:rPr lang="en-GB" sz="3400" b="1">
                <a:solidFill>
                  <a:schemeClr val="lt1"/>
                </a:solidFill>
                <a:latin typeface="Arial"/>
                <a:ea typeface="Arial"/>
                <a:cs typeface="Arial"/>
                <a:sym typeface="Arial"/>
              </a:rPr>
              <a:t>Delivery</a:t>
            </a:r>
            <a:endParaRPr sz="3400" b="1">
              <a:solidFill>
                <a:schemeClr val="lt1"/>
              </a:solidFill>
              <a:latin typeface="Arial"/>
              <a:ea typeface="Arial"/>
              <a:cs typeface="Arial"/>
              <a:sym typeface="Arial"/>
            </a:endParaRPr>
          </a:p>
        </p:txBody>
      </p:sp>
      <p:sp>
        <p:nvSpPr>
          <p:cNvPr id="101" name="Google Shape;101;p1"/>
          <p:cNvSpPr txBox="1"/>
          <p:nvPr/>
        </p:nvSpPr>
        <p:spPr>
          <a:xfrm>
            <a:off x="340387" y="1896792"/>
            <a:ext cx="4041000" cy="54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400" b="0" i="1" u="none" strike="noStrike" cap="none">
                <a:solidFill>
                  <a:schemeClr val="lt1"/>
                </a:solidFill>
                <a:latin typeface="Arial"/>
                <a:ea typeface="Arial"/>
                <a:cs typeface="Arial"/>
                <a:sym typeface="Arial"/>
              </a:rPr>
              <a:t>Saving and improving lives</a:t>
            </a:r>
            <a:endParaRPr sz="2400" b="0" i="1" u="none" strike="noStrike" cap="none">
              <a:solidFill>
                <a:schemeClr val="lt1"/>
              </a:solidFill>
              <a:latin typeface="Arial"/>
              <a:ea typeface="Arial"/>
              <a:cs typeface="Arial"/>
              <a:sym typeface="Arial"/>
            </a:endParaRPr>
          </a:p>
        </p:txBody>
      </p:sp>
      <p:grpSp>
        <p:nvGrpSpPr>
          <p:cNvPr id="102" name="Google Shape;102;p1"/>
          <p:cNvGrpSpPr/>
          <p:nvPr/>
        </p:nvGrpSpPr>
        <p:grpSpPr>
          <a:xfrm>
            <a:off x="1" y="3239857"/>
            <a:ext cx="8394278" cy="1752393"/>
            <a:chOff x="1" y="3239857"/>
            <a:chExt cx="8394278" cy="1752393"/>
          </a:xfrm>
        </p:grpSpPr>
        <p:pic>
          <p:nvPicPr>
            <p:cNvPr id="103" name="Google Shape;103;p1" descr="\\WDMYCLOUD\Public\Click_Duo_Design WORK\NIHR\Cross Sector slide deck\banner-white.png"/>
            <p:cNvPicPr preferRelativeResize="0"/>
            <p:nvPr/>
          </p:nvPicPr>
          <p:blipFill rotWithShape="1">
            <a:blip r:embed="rId4">
              <a:alphaModFix/>
            </a:blip>
            <a:srcRect/>
            <a:stretch/>
          </p:blipFill>
          <p:spPr>
            <a:xfrm>
              <a:off x="1" y="3239857"/>
              <a:ext cx="8394278" cy="1752393"/>
            </a:xfrm>
            <a:prstGeom prst="rect">
              <a:avLst/>
            </a:prstGeom>
            <a:noFill/>
            <a:ln>
              <a:noFill/>
            </a:ln>
          </p:spPr>
        </p:pic>
        <p:pic>
          <p:nvPicPr>
            <p:cNvPr id="104" name="Google Shape;104;p1" descr="\\WDMYCLOUD\Public\Click_Duo_Design WORK\NIHR\Cross sector social media images\Indesign files\HSC.png"/>
            <p:cNvPicPr preferRelativeResize="0"/>
            <p:nvPr/>
          </p:nvPicPr>
          <p:blipFill rotWithShape="1">
            <a:blip r:embed="rId5">
              <a:alphaModFix/>
            </a:blip>
            <a:srcRect/>
            <a:stretch/>
          </p:blipFill>
          <p:spPr>
            <a:xfrm>
              <a:off x="4578452" y="3861717"/>
              <a:ext cx="1779012" cy="669350"/>
            </a:xfrm>
            <a:prstGeom prst="rect">
              <a:avLst/>
            </a:prstGeom>
            <a:noFill/>
            <a:ln>
              <a:noFill/>
            </a:ln>
          </p:spPr>
        </p:pic>
        <p:pic>
          <p:nvPicPr>
            <p:cNvPr id="105" name="Google Shape;105;p1" descr="\\WDMYCLOUD\Public\Click_Duo_Design WORK\NIHR\Cross sector social media images\Indesign files\Welsh_Government_logo.png"/>
            <p:cNvPicPr preferRelativeResize="0"/>
            <p:nvPr/>
          </p:nvPicPr>
          <p:blipFill rotWithShape="1">
            <a:blip r:embed="rId6">
              <a:alphaModFix/>
            </a:blip>
            <a:srcRect/>
            <a:stretch/>
          </p:blipFill>
          <p:spPr>
            <a:xfrm>
              <a:off x="6842830" y="3679267"/>
              <a:ext cx="865537" cy="821960"/>
            </a:xfrm>
            <a:prstGeom prst="rect">
              <a:avLst/>
            </a:prstGeom>
            <a:noFill/>
            <a:ln>
              <a:noFill/>
            </a:ln>
          </p:spPr>
        </p:pic>
        <p:pic>
          <p:nvPicPr>
            <p:cNvPr id="106" name="Google Shape;106;p1" descr="\\WDMYCLOUD\Public\Click_Duo_Design WORK\NIHR\Cross sector social media images\Indesign files\1200px-Logo_of_United_Kingdom_Department_of_Health_and_Social_Care.svg.png"/>
            <p:cNvPicPr preferRelativeResize="0"/>
            <p:nvPr/>
          </p:nvPicPr>
          <p:blipFill rotWithShape="1">
            <a:blip r:embed="rId7">
              <a:alphaModFix/>
            </a:blip>
            <a:srcRect/>
            <a:stretch/>
          </p:blipFill>
          <p:spPr>
            <a:xfrm>
              <a:off x="478317" y="3679267"/>
              <a:ext cx="1150894" cy="908247"/>
            </a:xfrm>
            <a:prstGeom prst="rect">
              <a:avLst/>
            </a:prstGeom>
            <a:noFill/>
            <a:ln>
              <a:noFill/>
            </a:ln>
          </p:spPr>
        </p:pic>
        <p:pic>
          <p:nvPicPr>
            <p:cNvPr id="107" name="Google Shape;107;p1" descr="\\WDMYCLOUD\Public\Click_Duo_Design WORK\NIHR\Cross Sector slide deck\download.png"/>
            <p:cNvPicPr preferRelativeResize="0"/>
            <p:nvPr/>
          </p:nvPicPr>
          <p:blipFill rotWithShape="1">
            <a:blip r:embed="rId8">
              <a:alphaModFix/>
            </a:blip>
            <a:srcRect/>
            <a:stretch/>
          </p:blipFill>
          <p:spPr>
            <a:xfrm>
              <a:off x="1910443" y="3986957"/>
              <a:ext cx="2340867" cy="439195"/>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
          <p:cNvSpPr/>
          <p:nvPr/>
        </p:nvSpPr>
        <p:spPr>
          <a:xfrm>
            <a:off x="-3" y="4325112"/>
            <a:ext cx="9305928" cy="81838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34" name="Google Shape;134;p3"/>
          <p:cNvPicPr preferRelativeResize="0">
            <a:picLocks noGrp="1"/>
          </p:cNvPicPr>
          <p:nvPr>
            <p:ph type="pic" idx="2"/>
          </p:nvPr>
        </p:nvPicPr>
        <p:blipFill rotWithShape="1">
          <a:blip r:embed="rId3">
            <a:alphaModFix/>
          </a:blip>
          <a:srcRect/>
          <a:stretch/>
        </p:blipFill>
        <p:spPr>
          <a:xfrm>
            <a:off x="5776492" y="1482107"/>
            <a:ext cx="4239272" cy="4239272"/>
          </a:xfrm>
          <a:prstGeom prst="ellipse">
            <a:avLst/>
          </a:prstGeom>
          <a:noFill/>
          <a:ln w="152400" cap="flat" cmpd="sng">
            <a:solidFill>
              <a:srgbClr val="D8D8D8"/>
            </a:solidFill>
            <a:prstDash val="solid"/>
            <a:round/>
            <a:headEnd type="none" w="sm" len="sm"/>
            <a:tailEnd type="none" w="sm" len="sm"/>
          </a:ln>
        </p:spPr>
      </p:pic>
      <p:sp>
        <p:nvSpPr>
          <p:cNvPr id="135" name="Google Shape;135;p3"/>
          <p:cNvSpPr txBox="1">
            <a:spLocks noGrp="1"/>
          </p:cNvSpPr>
          <p:nvPr>
            <p:ph type="body" idx="1"/>
          </p:nvPr>
        </p:nvSpPr>
        <p:spPr>
          <a:xfrm>
            <a:off x="398850" y="1161900"/>
            <a:ext cx="4990200" cy="336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63BE"/>
              </a:buClr>
              <a:buSzPts val="1400"/>
              <a:buNone/>
            </a:pPr>
            <a:r>
              <a:rPr lang="en-GB" sz="1900" b="1" dirty="0">
                <a:solidFill>
                  <a:srgbClr val="193E72"/>
                </a:solidFill>
              </a:rPr>
              <a:t>A UK-wide cross-sector coordinated programme of work that is:</a:t>
            </a:r>
            <a:endParaRPr sz="1900" dirty="0">
              <a:solidFill>
                <a:srgbClr val="193E72"/>
              </a:solidFill>
            </a:endParaRPr>
          </a:p>
          <a:p>
            <a:pPr marL="342900" lvl="0" indent="-342900" algn="l" rtl="0">
              <a:lnSpc>
                <a:spcPct val="100000"/>
              </a:lnSpc>
              <a:spcBef>
                <a:spcPts val="1000"/>
              </a:spcBef>
              <a:spcAft>
                <a:spcPts val="0"/>
              </a:spcAft>
              <a:buClr>
                <a:srgbClr val="000000"/>
              </a:buClr>
              <a:buSzPts val="1800"/>
              <a:buChar char="•"/>
            </a:pPr>
            <a:r>
              <a:rPr lang="en-GB" dirty="0">
                <a:solidFill>
                  <a:srgbClr val="000000"/>
                </a:solidFill>
              </a:rPr>
              <a:t>Ensuring the restoration of clinical research activity that was underway pre-COVID </a:t>
            </a:r>
            <a:endParaRPr dirty="0"/>
          </a:p>
          <a:p>
            <a:pPr marL="342900" lvl="0" indent="-342900" algn="l" rtl="0">
              <a:lnSpc>
                <a:spcPct val="100000"/>
              </a:lnSpc>
              <a:spcBef>
                <a:spcPts val="1000"/>
              </a:spcBef>
              <a:spcAft>
                <a:spcPts val="0"/>
              </a:spcAft>
              <a:buClr>
                <a:srgbClr val="000000"/>
              </a:buClr>
              <a:buSzPts val="1800"/>
              <a:buChar char="•"/>
            </a:pPr>
            <a:r>
              <a:rPr lang="en-GB" dirty="0">
                <a:solidFill>
                  <a:srgbClr val="000000"/>
                </a:solidFill>
              </a:rPr>
              <a:t>Maximising opportunities to build back a better and more resilient clinical research system </a:t>
            </a:r>
            <a:endParaRPr dirty="0"/>
          </a:p>
          <a:p>
            <a:pPr marL="342900" lvl="0" indent="-342900" algn="l" rtl="0">
              <a:lnSpc>
                <a:spcPct val="100000"/>
              </a:lnSpc>
              <a:spcBef>
                <a:spcPts val="1000"/>
              </a:spcBef>
              <a:spcAft>
                <a:spcPts val="0"/>
              </a:spcAft>
              <a:buClr>
                <a:srgbClr val="000000"/>
              </a:buClr>
              <a:buSzPts val="1800"/>
              <a:buChar char="•"/>
            </a:pPr>
            <a:r>
              <a:rPr lang="en-GB" dirty="0">
                <a:solidFill>
                  <a:srgbClr val="000000"/>
                </a:solidFill>
              </a:rPr>
              <a:t>Committed to making the UK the leading global hub for life sciences</a:t>
            </a:r>
            <a:endParaRPr dirty="0">
              <a:solidFill>
                <a:srgbClr val="000000"/>
              </a:solidFill>
            </a:endParaRPr>
          </a:p>
          <a:p>
            <a:pPr marL="0" lvl="0" indent="0" algn="ctr" rtl="0">
              <a:lnSpc>
                <a:spcPct val="100000"/>
              </a:lnSpc>
              <a:spcBef>
                <a:spcPts val="1000"/>
              </a:spcBef>
              <a:spcAft>
                <a:spcPts val="0"/>
              </a:spcAft>
              <a:buSzPts val="1800"/>
              <a:buNone/>
            </a:pPr>
            <a:r>
              <a:rPr lang="en-GB" sz="2000" i="1" dirty="0">
                <a:solidFill>
                  <a:srgbClr val="193E72"/>
                </a:solidFill>
              </a:rPr>
              <a:t/>
            </a:r>
            <a:br>
              <a:rPr lang="en-GB" sz="2000" i="1" dirty="0">
                <a:solidFill>
                  <a:srgbClr val="193E72"/>
                </a:solidFill>
              </a:rPr>
            </a:br>
            <a:r>
              <a:rPr lang="en-GB" sz="2000" i="1" dirty="0">
                <a:solidFill>
                  <a:srgbClr val="193E72"/>
                </a:solidFill>
              </a:rPr>
              <a:t>Focus is on clinical research delivery</a:t>
            </a:r>
            <a:endParaRPr sz="2000" i="1" dirty="0">
              <a:solidFill>
                <a:srgbClr val="193E72"/>
              </a:solidFill>
            </a:endParaRPr>
          </a:p>
          <a:p>
            <a:pPr marL="0" lvl="0" indent="0" algn="l" rtl="0">
              <a:lnSpc>
                <a:spcPct val="115000"/>
              </a:lnSpc>
              <a:spcBef>
                <a:spcPts val="1000"/>
              </a:spcBef>
              <a:spcAft>
                <a:spcPts val="600"/>
              </a:spcAft>
              <a:buSzPts val="1800"/>
              <a:buNone/>
            </a:pPr>
            <a:endParaRPr b="1" dirty="0"/>
          </a:p>
        </p:txBody>
      </p:sp>
      <p:sp>
        <p:nvSpPr>
          <p:cNvPr id="136" name="Google Shape;136;p3"/>
          <p:cNvSpPr txBox="1">
            <a:spLocks noGrp="1"/>
          </p:cNvSpPr>
          <p:nvPr>
            <p:ph type="title"/>
          </p:nvPr>
        </p:nvSpPr>
        <p:spPr>
          <a:xfrm>
            <a:off x="311700" y="36810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pic>
        <p:nvPicPr>
          <p:cNvPr id="137" name="Google Shape;137;p3" descr="\\WDMYCLOUD\Public\Click_Duo_Design WORK\NIHR\Cross sector social media images\Indesign files\canva background images\Cross Sector-SINGLE THEME_stamp.png"/>
          <p:cNvPicPr preferRelativeResize="0"/>
          <p:nvPr/>
        </p:nvPicPr>
        <p:blipFill rotWithShape="1">
          <a:blip r:embed="rId4">
            <a:alphaModFix/>
          </a:blip>
          <a:srcRect/>
          <a:stretch/>
        </p:blipFill>
        <p:spPr>
          <a:xfrm rot="10800000">
            <a:off x="-3" y="117003"/>
            <a:ext cx="8766973" cy="1109415"/>
          </a:xfrm>
          <a:prstGeom prst="rect">
            <a:avLst/>
          </a:prstGeom>
          <a:noFill/>
          <a:ln>
            <a:noFill/>
          </a:ln>
        </p:spPr>
      </p:pic>
      <p:sp>
        <p:nvSpPr>
          <p:cNvPr id="138" name="Google Shape;138;p3"/>
          <p:cNvSpPr txBox="1"/>
          <p:nvPr/>
        </p:nvSpPr>
        <p:spPr>
          <a:xfrm>
            <a:off x="311700" y="368825"/>
            <a:ext cx="85206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a:ln>
                  <a:noFill/>
                </a:ln>
                <a:solidFill>
                  <a:srgbClr val="FFFFFF"/>
                </a:solidFill>
                <a:effectLst/>
                <a:uLnTx/>
                <a:uFillTx/>
                <a:latin typeface="Arial"/>
                <a:ea typeface="Arial"/>
                <a:cs typeface="Arial"/>
                <a:sym typeface="Arial"/>
              </a:rPr>
              <a:t>UK Clinical Research Recovery, Resilience &amp; Growth</a:t>
            </a:r>
            <a:endParaRPr kumimoji="0" sz="26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
          <p:cNvPicPr preferRelativeResize="0"/>
          <p:nvPr/>
        </p:nvPicPr>
        <p:blipFill rotWithShape="1">
          <a:blip r:embed="rId3">
            <a:alphaModFix/>
          </a:blip>
          <a:srcRect/>
          <a:stretch/>
        </p:blipFill>
        <p:spPr>
          <a:xfrm>
            <a:off x="342356" y="2642080"/>
            <a:ext cx="1448258" cy="941520"/>
          </a:xfrm>
          <a:prstGeom prst="rect">
            <a:avLst/>
          </a:prstGeom>
          <a:noFill/>
          <a:ln>
            <a:noFill/>
          </a:ln>
        </p:spPr>
      </p:pic>
      <p:grpSp>
        <p:nvGrpSpPr>
          <p:cNvPr id="114" name="Google Shape;114;p2"/>
          <p:cNvGrpSpPr/>
          <p:nvPr/>
        </p:nvGrpSpPr>
        <p:grpSpPr>
          <a:xfrm>
            <a:off x="761039" y="1440143"/>
            <a:ext cx="3107319" cy="885625"/>
            <a:chOff x="852440" y="736316"/>
            <a:chExt cx="3388829" cy="1050418"/>
          </a:xfrm>
        </p:grpSpPr>
        <p:pic>
          <p:nvPicPr>
            <p:cNvPr id="115" name="Google Shape;115;p2"/>
            <p:cNvPicPr preferRelativeResize="0"/>
            <p:nvPr/>
          </p:nvPicPr>
          <p:blipFill rotWithShape="1">
            <a:blip r:embed="rId4">
              <a:alphaModFix/>
            </a:blip>
            <a:srcRect/>
            <a:stretch/>
          </p:blipFill>
          <p:spPr>
            <a:xfrm>
              <a:off x="852440" y="736316"/>
              <a:ext cx="1110368" cy="1050418"/>
            </a:xfrm>
            <a:prstGeom prst="rect">
              <a:avLst/>
            </a:prstGeom>
            <a:noFill/>
            <a:ln>
              <a:noFill/>
            </a:ln>
          </p:spPr>
        </p:pic>
        <p:pic>
          <p:nvPicPr>
            <p:cNvPr id="116" name="Google Shape;116;p2"/>
            <p:cNvPicPr preferRelativeResize="0"/>
            <p:nvPr/>
          </p:nvPicPr>
          <p:blipFill rotWithShape="1">
            <a:blip r:embed="rId5">
              <a:alphaModFix/>
            </a:blip>
            <a:srcRect/>
            <a:stretch/>
          </p:blipFill>
          <p:spPr>
            <a:xfrm>
              <a:off x="2867338" y="1189393"/>
              <a:ext cx="1373931" cy="459582"/>
            </a:xfrm>
            <a:prstGeom prst="rect">
              <a:avLst/>
            </a:prstGeom>
            <a:noFill/>
            <a:ln>
              <a:noFill/>
            </a:ln>
          </p:spPr>
        </p:pic>
      </p:grpSp>
      <p:pic>
        <p:nvPicPr>
          <p:cNvPr id="117" name="Google Shape;117;p2"/>
          <p:cNvPicPr preferRelativeResize="0"/>
          <p:nvPr/>
        </p:nvPicPr>
        <p:blipFill rotWithShape="1">
          <a:blip r:embed="rId6">
            <a:alphaModFix/>
          </a:blip>
          <a:srcRect/>
          <a:stretch/>
        </p:blipFill>
        <p:spPr>
          <a:xfrm>
            <a:off x="4043428" y="2859923"/>
            <a:ext cx="1949991" cy="478534"/>
          </a:xfrm>
          <a:prstGeom prst="rect">
            <a:avLst/>
          </a:prstGeom>
          <a:noFill/>
          <a:ln>
            <a:noFill/>
          </a:ln>
        </p:spPr>
      </p:pic>
      <p:pic>
        <p:nvPicPr>
          <p:cNvPr id="118" name="Google Shape;118;p2"/>
          <p:cNvPicPr preferRelativeResize="0"/>
          <p:nvPr/>
        </p:nvPicPr>
        <p:blipFill rotWithShape="1">
          <a:blip r:embed="rId7">
            <a:alphaModFix/>
          </a:blip>
          <a:srcRect/>
          <a:stretch/>
        </p:blipFill>
        <p:spPr>
          <a:xfrm>
            <a:off x="2646511" y="3715780"/>
            <a:ext cx="1183570" cy="600085"/>
          </a:xfrm>
          <a:prstGeom prst="rect">
            <a:avLst/>
          </a:prstGeom>
          <a:noFill/>
          <a:ln>
            <a:noFill/>
          </a:ln>
        </p:spPr>
      </p:pic>
      <p:pic>
        <p:nvPicPr>
          <p:cNvPr id="119" name="Google Shape;119;p2"/>
          <p:cNvPicPr preferRelativeResize="0"/>
          <p:nvPr/>
        </p:nvPicPr>
        <p:blipFill rotWithShape="1">
          <a:blip r:embed="rId8">
            <a:alphaModFix/>
          </a:blip>
          <a:srcRect l="-920" r="-2481"/>
          <a:stretch/>
        </p:blipFill>
        <p:spPr>
          <a:xfrm>
            <a:off x="4188275" y="3976695"/>
            <a:ext cx="2627812" cy="253931"/>
          </a:xfrm>
          <a:prstGeom prst="rect">
            <a:avLst/>
          </a:prstGeom>
          <a:noFill/>
          <a:ln>
            <a:noFill/>
          </a:ln>
        </p:spPr>
      </p:pic>
      <p:pic>
        <p:nvPicPr>
          <p:cNvPr id="120" name="Google Shape;120;p2"/>
          <p:cNvPicPr preferRelativeResize="0"/>
          <p:nvPr/>
        </p:nvPicPr>
        <p:blipFill rotWithShape="1">
          <a:blip r:embed="rId9">
            <a:alphaModFix/>
          </a:blip>
          <a:srcRect/>
          <a:stretch/>
        </p:blipFill>
        <p:spPr>
          <a:xfrm>
            <a:off x="7778453" y="2724122"/>
            <a:ext cx="856600" cy="641920"/>
          </a:xfrm>
          <a:prstGeom prst="rect">
            <a:avLst/>
          </a:prstGeom>
          <a:noFill/>
          <a:ln>
            <a:noFill/>
          </a:ln>
        </p:spPr>
      </p:pic>
      <p:pic>
        <p:nvPicPr>
          <p:cNvPr id="121" name="Google Shape;121;p2"/>
          <p:cNvPicPr preferRelativeResize="0"/>
          <p:nvPr/>
        </p:nvPicPr>
        <p:blipFill rotWithShape="1">
          <a:blip r:embed="rId10">
            <a:alphaModFix/>
          </a:blip>
          <a:srcRect/>
          <a:stretch/>
        </p:blipFill>
        <p:spPr>
          <a:xfrm>
            <a:off x="6413744" y="2732705"/>
            <a:ext cx="834051" cy="624749"/>
          </a:xfrm>
          <a:prstGeom prst="rect">
            <a:avLst/>
          </a:prstGeom>
          <a:noFill/>
          <a:ln>
            <a:noFill/>
          </a:ln>
        </p:spPr>
      </p:pic>
      <p:pic>
        <p:nvPicPr>
          <p:cNvPr id="122" name="Google Shape;122;p2" descr="Office for Life Sciences Bulletin – 21st August 2020 – British Healthcare  Trades Association"/>
          <p:cNvPicPr preferRelativeResize="0"/>
          <p:nvPr/>
        </p:nvPicPr>
        <p:blipFill rotWithShape="1">
          <a:blip r:embed="rId11">
            <a:alphaModFix/>
          </a:blip>
          <a:srcRect/>
          <a:stretch/>
        </p:blipFill>
        <p:spPr>
          <a:xfrm>
            <a:off x="7118409" y="3711029"/>
            <a:ext cx="1473930" cy="913823"/>
          </a:xfrm>
          <a:prstGeom prst="rect">
            <a:avLst/>
          </a:prstGeom>
          <a:noFill/>
          <a:ln>
            <a:noFill/>
          </a:ln>
        </p:spPr>
      </p:pic>
      <p:pic>
        <p:nvPicPr>
          <p:cNvPr id="123" name="Google Shape;123;p2"/>
          <p:cNvPicPr preferRelativeResize="0"/>
          <p:nvPr/>
        </p:nvPicPr>
        <p:blipFill rotWithShape="1">
          <a:blip r:embed="rId12">
            <a:alphaModFix/>
          </a:blip>
          <a:srcRect/>
          <a:stretch/>
        </p:blipFill>
        <p:spPr>
          <a:xfrm>
            <a:off x="2074868" y="2681940"/>
            <a:ext cx="1402525" cy="726307"/>
          </a:xfrm>
          <a:prstGeom prst="rect">
            <a:avLst/>
          </a:prstGeom>
          <a:noFill/>
          <a:ln>
            <a:noFill/>
          </a:ln>
        </p:spPr>
      </p:pic>
      <p:pic>
        <p:nvPicPr>
          <p:cNvPr id="124" name="Google Shape;124;p2" descr="NHS Research Scotland"/>
          <p:cNvPicPr preferRelativeResize="0"/>
          <p:nvPr/>
        </p:nvPicPr>
        <p:blipFill rotWithShape="1">
          <a:blip r:embed="rId13">
            <a:alphaModFix/>
          </a:blip>
          <a:srcRect/>
          <a:stretch/>
        </p:blipFill>
        <p:spPr>
          <a:xfrm>
            <a:off x="417366" y="3699177"/>
            <a:ext cx="1657501" cy="874287"/>
          </a:xfrm>
          <a:prstGeom prst="rect">
            <a:avLst/>
          </a:prstGeom>
          <a:noFill/>
          <a:ln>
            <a:noFill/>
          </a:ln>
        </p:spPr>
      </p:pic>
      <p:pic>
        <p:nvPicPr>
          <p:cNvPr id="125" name="Google Shape;125;p2"/>
          <p:cNvPicPr preferRelativeResize="0"/>
          <p:nvPr/>
        </p:nvPicPr>
        <p:blipFill rotWithShape="1">
          <a:blip r:embed="rId14">
            <a:alphaModFix/>
          </a:blip>
          <a:srcRect/>
          <a:stretch/>
        </p:blipFill>
        <p:spPr>
          <a:xfrm>
            <a:off x="6816302" y="1744215"/>
            <a:ext cx="1657502" cy="474113"/>
          </a:xfrm>
          <a:prstGeom prst="rect">
            <a:avLst/>
          </a:prstGeom>
          <a:noFill/>
          <a:ln>
            <a:noFill/>
          </a:ln>
        </p:spPr>
      </p:pic>
      <p:pic>
        <p:nvPicPr>
          <p:cNvPr id="126" name="Google Shape;126;p2"/>
          <p:cNvPicPr preferRelativeResize="0"/>
          <p:nvPr/>
        </p:nvPicPr>
        <p:blipFill rotWithShape="1">
          <a:blip r:embed="rId15">
            <a:alphaModFix/>
          </a:blip>
          <a:srcRect/>
          <a:stretch/>
        </p:blipFill>
        <p:spPr>
          <a:xfrm>
            <a:off x="4556438" y="1726479"/>
            <a:ext cx="1691840" cy="600068"/>
          </a:xfrm>
          <a:prstGeom prst="rect">
            <a:avLst/>
          </a:prstGeom>
          <a:noFill/>
          <a:ln>
            <a:noFill/>
          </a:ln>
        </p:spPr>
      </p:pic>
      <p:pic>
        <p:nvPicPr>
          <p:cNvPr id="127" name="Google Shape;127;p2" descr="\\WDMYCLOUD\Public\Click_Duo_Design WORK\NIHR\Cross sector social media images\Indesign files\canva background images\Cross Sector-SINGLE THEME_stamp.png"/>
          <p:cNvPicPr preferRelativeResize="0"/>
          <p:nvPr/>
        </p:nvPicPr>
        <p:blipFill rotWithShape="1">
          <a:blip r:embed="rId16">
            <a:alphaModFix/>
          </a:blip>
          <a:srcRect/>
          <a:stretch/>
        </p:blipFill>
        <p:spPr>
          <a:xfrm rot="10800000">
            <a:off x="-3" y="117003"/>
            <a:ext cx="8766973" cy="1109415"/>
          </a:xfrm>
          <a:prstGeom prst="rect">
            <a:avLst/>
          </a:prstGeom>
          <a:noFill/>
          <a:ln>
            <a:noFill/>
          </a:ln>
        </p:spPr>
      </p:pic>
      <p:sp>
        <p:nvSpPr>
          <p:cNvPr id="128" name="Google Shape;128;p2"/>
          <p:cNvSpPr txBox="1">
            <a:spLocks noGrp="1"/>
          </p:cNvSpPr>
          <p:nvPr>
            <p:ph type="title"/>
          </p:nvPr>
        </p:nvSpPr>
        <p:spPr>
          <a:xfrm>
            <a:off x="311700" y="36810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2600">
                <a:solidFill>
                  <a:srgbClr val="FFFFFF"/>
                </a:solidFill>
              </a:rPr>
              <a:t>UK Clinical Research Recovery, Resilience &amp; Growth</a:t>
            </a:r>
            <a:endParaRPr sz="26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p:nvPr/>
        </p:nvSpPr>
        <p:spPr>
          <a:xfrm>
            <a:off x="0" y="-1"/>
            <a:ext cx="9144000" cy="247283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4" name="Google Shape;144;p4" descr="\\WDMYCLOUD\Public\Click_Duo_Design WORK\NIHR\Cross sector social media images\Indesign files\canva background images\Cross Sector-SINGLE THEME_stamp.png"/>
          <p:cNvPicPr preferRelativeResize="0"/>
          <p:nvPr/>
        </p:nvPicPr>
        <p:blipFill rotWithShape="1">
          <a:blip r:embed="rId3">
            <a:alphaModFix/>
          </a:blip>
          <a:srcRect/>
          <a:stretch/>
        </p:blipFill>
        <p:spPr>
          <a:xfrm rot="10800000">
            <a:off x="-3" y="117003"/>
            <a:ext cx="8766973" cy="1109415"/>
          </a:xfrm>
          <a:prstGeom prst="rect">
            <a:avLst/>
          </a:prstGeom>
          <a:noFill/>
          <a:ln>
            <a:noFill/>
          </a:ln>
        </p:spPr>
      </p:pic>
      <p:pic>
        <p:nvPicPr>
          <p:cNvPr id="145" name="Google Shape;145;p4"/>
          <p:cNvPicPr preferRelativeResize="0"/>
          <p:nvPr/>
        </p:nvPicPr>
        <p:blipFill rotWithShape="1">
          <a:blip r:embed="rId4">
            <a:alphaModFix/>
          </a:blip>
          <a:srcRect/>
          <a:stretch/>
        </p:blipFill>
        <p:spPr>
          <a:xfrm rot="-375424">
            <a:off x="5470241" y="1456000"/>
            <a:ext cx="1952381" cy="2786212"/>
          </a:xfrm>
          <a:prstGeom prst="rect">
            <a:avLst/>
          </a:prstGeom>
          <a:noFill/>
          <a:ln w="9525" cap="flat" cmpd="sng">
            <a:solidFill>
              <a:srgbClr val="000000"/>
            </a:solidFill>
            <a:prstDash val="solid"/>
            <a:round/>
            <a:headEnd type="none" w="sm" len="sm"/>
            <a:tailEnd type="none" w="sm" len="sm"/>
          </a:ln>
          <a:effectLst>
            <a:outerShdw blurRad="57150" dist="85725" dir="2760000" algn="bl" rotWithShape="0">
              <a:srgbClr val="000000">
                <a:alpha val="48627"/>
              </a:srgbClr>
            </a:outerShdw>
          </a:effectLst>
        </p:spPr>
      </p:pic>
      <p:sp>
        <p:nvSpPr>
          <p:cNvPr id="146" name="Google Shape;146;p4"/>
          <p:cNvSpPr txBox="1">
            <a:spLocks noGrp="1"/>
          </p:cNvSpPr>
          <p:nvPr>
            <p:ph type="body" idx="1"/>
          </p:nvPr>
        </p:nvSpPr>
        <p:spPr>
          <a:xfrm>
            <a:off x="362268" y="1184751"/>
            <a:ext cx="4851400" cy="33650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800"/>
              <a:buNone/>
            </a:pPr>
            <a:r>
              <a:rPr lang="en-GB" sz="1600" b="1">
                <a:solidFill>
                  <a:srgbClr val="193E72"/>
                </a:solidFill>
              </a:rPr>
              <a:t>Initial work has focused on recovery of research activity and using the lessons learned from COVID to build back a more resilient research system.</a:t>
            </a:r>
            <a:endParaRPr/>
          </a:p>
          <a:p>
            <a:pPr marL="0" lvl="0" indent="0" algn="l" rtl="0">
              <a:lnSpc>
                <a:spcPct val="100000"/>
              </a:lnSpc>
              <a:spcBef>
                <a:spcPts val="1000"/>
              </a:spcBef>
              <a:spcAft>
                <a:spcPts val="0"/>
              </a:spcAft>
              <a:buSzPts val="1800"/>
              <a:buNone/>
            </a:pPr>
            <a:endParaRPr sz="100">
              <a:solidFill>
                <a:schemeClr val="lt1"/>
              </a:solidFill>
            </a:endParaRPr>
          </a:p>
          <a:p>
            <a:pPr marL="0" lvl="0" indent="0" algn="l" rtl="0">
              <a:lnSpc>
                <a:spcPct val="100000"/>
              </a:lnSpc>
              <a:spcBef>
                <a:spcPts val="1000"/>
              </a:spcBef>
              <a:spcAft>
                <a:spcPts val="0"/>
              </a:spcAft>
              <a:buSzPts val="1800"/>
              <a:buNone/>
            </a:pPr>
            <a:r>
              <a:rPr lang="en-GB" sz="1400">
                <a:solidFill>
                  <a:schemeClr val="dk1"/>
                </a:solidFill>
              </a:rPr>
              <a:t>In March 2021 the UK government and devolved administrations launched a bold and ambitious vision </a:t>
            </a:r>
            <a:br>
              <a:rPr lang="en-GB" sz="1400">
                <a:solidFill>
                  <a:schemeClr val="dk1"/>
                </a:solidFill>
              </a:rPr>
            </a:br>
            <a:r>
              <a:rPr lang="en-GB" sz="1400">
                <a:solidFill>
                  <a:schemeClr val="dk1"/>
                </a:solidFill>
              </a:rPr>
              <a:t>to transform the delivery of clinical research in the UK.  </a:t>
            </a:r>
            <a:endParaRPr sz="1400">
              <a:solidFill>
                <a:schemeClr val="dk1"/>
              </a:solidFill>
            </a:endParaRPr>
          </a:p>
          <a:p>
            <a:pPr marL="0" lvl="0" indent="0" algn="l" rtl="0">
              <a:lnSpc>
                <a:spcPct val="100000"/>
              </a:lnSpc>
              <a:spcBef>
                <a:spcPts val="1000"/>
              </a:spcBef>
              <a:spcAft>
                <a:spcPts val="0"/>
              </a:spcAft>
              <a:buSzPts val="1800"/>
              <a:buNone/>
            </a:pPr>
            <a:endParaRPr sz="100">
              <a:solidFill>
                <a:schemeClr val="dk1"/>
              </a:solidFill>
            </a:endParaRPr>
          </a:p>
          <a:p>
            <a:pPr marL="0" lvl="0" indent="0" algn="l" rtl="0">
              <a:lnSpc>
                <a:spcPct val="100000"/>
              </a:lnSpc>
              <a:spcBef>
                <a:spcPts val="1000"/>
              </a:spcBef>
              <a:spcAft>
                <a:spcPts val="1000"/>
              </a:spcAft>
              <a:buSzPts val="1800"/>
              <a:buNone/>
            </a:pPr>
            <a:r>
              <a:rPr lang="en-GB" sz="1400">
                <a:solidFill>
                  <a:schemeClr val="dk1"/>
                </a:solidFill>
              </a:rPr>
              <a:t>This was followed in June by the publication of the 2021 to 2022 implementation plan for the first phase of activity. This plan looks to ensure research will </a:t>
            </a:r>
            <a:r>
              <a:rPr lang="en-GB" sz="1400"/>
              <a:t>lead to </a:t>
            </a:r>
            <a:r>
              <a:rPr lang="en-GB" sz="1400">
                <a:solidFill>
                  <a:schemeClr val="dk1"/>
                </a:solidFill>
              </a:rPr>
              <a:t>better health outcomes and allow more patients to be involved in, and benefit from, research of relevance to them.</a:t>
            </a:r>
            <a:endParaRPr sz="1400">
              <a:solidFill>
                <a:schemeClr val="dk1"/>
              </a:solidFill>
            </a:endParaRPr>
          </a:p>
        </p:txBody>
      </p:sp>
      <p:sp>
        <p:nvSpPr>
          <p:cNvPr id="147" name="Google Shape;147;p4"/>
          <p:cNvSpPr txBox="1">
            <a:spLocks noGrp="1"/>
          </p:cNvSpPr>
          <p:nvPr>
            <p:ph type="title"/>
          </p:nvPr>
        </p:nvSpPr>
        <p:spPr>
          <a:xfrm>
            <a:off x="311700" y="36810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solidFill>
                  <a:srgbClr val="FFFFFF"/>
                </a:solidFill>
              </a:rPr>
              <a:t>UK Vision and Implementation</a:t>
            </a:r>
            <a:endParaRPr sz="2600">
              <a:solidFill>
                <a:srgbClr val="FFFFFF"/>
              </a:solidFill>
            </a:endParaRPr>
          </a:p>
        </p:txBody>
      </p:sp>
      <p:pic>
        <p:nvPicPr>
          <p:cNvPr id="148" name="Google Shape;148;p4"/>
          <p:cNvPicPr preferRelativeResize="0"/>
          <p:nvPr/>
        </p:nvPicPr>
        <p:blipFill rotWithShape="1">
          <a:blip r:embed="rId5">
            <a:alphaModFix/>
          </a:blip>
          <a:srcRect/>
          <a:stretch/>
        </p:blipFill>
        <p:spPr>
          <a:xfrm rot="203478">
            <a:off x="6103960" y="2538180"/>
            <a:ext cx="2305468" cy="3251004"/>
          </a:xfrm>
          <a:prstGeom prst="rect">
            <a:avLst/>
          </a:prstGeom>
          <a:noFill/>
          <a:ln w="9525" cap="flat" cmpd="sng">
            <a:solidFill>
              <a:srgbClr val="000000"/>
            </a:solidFill>
            <a:prstDash val="solid"/>
            <a:round/>
            <a:headEnd type="none" w="sm" len="sm"/>
            <a:tailEnd type="none" w="sm" len="sm"/>
          </a:ln>
          <a:effectLst>
            <a:outerShdw blurRad="57150" dist="85725" dir="2760000" algn="bl" rotWithShape="0">
              <a:srgbClr val="000000">
                <a:alpha val="48627"/>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SPEAKER</a:t>
            </a:r>
            <a:endParaRPr lang="en-GB" dirty="0"/>
          </a:p>
        </p:txBody>
      </p:sp>
      <p:sp>
        <p:nvSpPr>
          <p:cNvPr id="3" name="Subtitle 2"/>
          <p:cNvSpPr>
            <a:spLocks noGrp="1"/>
          </p:cNvSpPr>
          <p:nvPr>
            <p:ph type="subTitle" idx="1"/>
          </p:nvPr>
        </p:nvSpPr>
        <p:spPr/>
        <p:txBody>
          <a:bodyPr/>
          <a:lstStyle/>
          <a:p>
            <a:r>
              <a:rPr lang="en-GB" dirty="0"/>
              <a:t>Fiona Fleming</a:t>
            </a:r>
          </a:p>
        </p:txBody>
      </p:sp>
    </p:spTree>
    <p:extLst>
      <p:ext uri="{BB962C8B-B14F-4D97-AF65-F5344CB8AC3E}">
        <p14:creationId xmlns:p14="http://schemas.microsoft.com/office/powerpoint/2010/main" val="47612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5"/>
          <p:cNvSpPr/>
          <p:nvPr/>
        </p:nvSpPr>
        <p:spPr>
          <a:xfrm>
            <a:off x="-3" y="1"/>
            <a:ext cx="9144000" cy="51435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4" name="Google Shape;154;p5" descr="\\WDMYCLOUD\Public\Click_Duo_Design WORK\NIHR\Cross sector social media images\Indesign files\canva background images\Cross Sector-SINGLE THEME_stamp.png"/>
          <p:cNvPicPr preferRelativeResize="0"/>
          <p:nvPr/>
        </p:nvPicPr>
        <p:blipFill rotWithShape="1">
          <a:blip r:embed="rId3">
            <a:alphaModFix/>
          </a:blip>
          <a:srcRect/>
          <a:stretch/>
        </p:blipFill>
        <p:spPr>
          <a:xfrm rot="10800000">
            <a:off x="-3" y="117003"/>
            <a:ext cx="8766973" cy="1109415"/>
          </a:xfrm>
          <a:prstGeom prst="rect">
            <a:avLst/>
          </a:prstGeom>
          <a:noFill/>
          <a:ln>
            <a:noFill/>
          </a:ln>
        </p:spPr>
      </p:pic>
      <p:sp>
        <p:nvSpPr>
          <p:cNvPr id="155" name="Google Shape;155;p5"/>
          <p:cNvSpPr txBox="1">
            <a:spLocks noGrp="1"/>
          </p:cNvSpPr>
          <p:nvPr>
            <p:ph type="title"/>
          </p:nvPr>
        </p:nvSpPr>
        <p:spPr>
          <a:xfrm>
            <a:off x="311700" y="36810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2600">
                <a:solidFill>
                  <a:srgbClr val="FFFFFF"/>
                </a:solidFill>
              </a:rPr>
              <a:t>UK Clinical Research Recovery, Resilience &amp; Growth</a:t>
            </a:r>
            <a:endParaRPr sz="2600">
              <a:solidFill>
                <a:srgbClr val="FFFFFF"/>
              </a:solidFill>
            </a:endParaRPr>
          </a:p>
        </p:txBody>
      </p:sp>
      <p:sp>
        <p:nvSpPr>
          <p:cNvPr id="156" name="Google Shape;156;p5"/>
          <p:cNvSpPr/>
          <p:nvPr/>
        </p:nvSpPr>
        <p:spPr>
          <a:xfrm>
            <a:off x="3114679" y="1254967"/>
            <a:ext cx="4198140" cy="1077760"/>
          </a:xfrm>
          <a:prstGeom prst="roundRect">
            <a:avLst>
              <a:gd name="adj" fmla="val 10000"/>
            </a:avLst>
          </a:prstGeom>
          <a:solidFill>
            <a:srgbClr val="193E7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5"/>
          <p:cNvSpPr txBox="1"/>
          <p:nvPr/>
        </p:nvSpPr>
        <p:spPr>
          <a:xfrm>
            <a:off x="3146246" y="1286534"/>
            <a:ext cx="3353006" cy="1014626"/>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1" i="0" u="none" strike="noStrike" cap="none">
                <a:solidFill>
                  <a:schemeClr val="lt1"/>
                </a:solidFill>
                <a:latin typeface="Arial"/>
                <a:ea typeface="Arial"/>
                <a:cs typeface="Arial"/>
                <a:sym typeface="Arial"/>
              </a:rPr>
              <a:t>SET-UP PHASE: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The vision for the future of UK clinical research delivery was published in March 2021</a:t>
            </a:r>
            <a:endParaRPr sz="1400" b="0" i="0" u="none" strike="noStrike" cap="none">
              <a:solidFill>
                <a:schemeClr val="lt1"/>
              </a:solidFill>
              <a:latin typeface="Arial"/>
              <a:ea typeface="Arial"/>
              <a:cs typeface="Arial"/>
              <a:sym typeface="Arial"/>
            </a:endParaRPr>
          </a:p>
        </p:txBody>
      </p:sp>
      <p:sp>
        <p:nvSpPr>
          <p:cNvPr id="158" name="Google Shape;158;p5"/>
          <p:cNvSpPr/>
          <p:nvPr/>
        </p:nvSpPr>
        <p:spPr>
          <a:xfrm>
            <a:off x="2366955" y="2425767"/>
            <a:ext cx="5584919" cy="1055607"/>
          </a:xfrm>
          <a:prstGeom prst="roundRect">
            <a:avLst>
              <a:gd name="adj" fmla="val 1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5"/>
          <p:cNvSpPr txBox="1"/>
          <p:nvPr/>
        </p:nvSpPr>
        <p:spPr>
          <a:xfrm>
            <a:off x="2397873" y="2456685"/>
            <a:ext cx="4367672" cy="993771"/>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1" i="0" u="none" strike="noStrike" cap="none">
                <a:solidFill>
                  <a:schemeClr val="lt1"/>
                </a:solidFill>
                <a:latin typeface="Arial"/>
                <a:ea typeface="Arial"/>
                <a:cs typeface="Arial"/>
                <a:sym typeface="Arial"/>
              </a:rPr>
              <a:t>PHASE 1:</a:t>
            </a:r>
            <a:r>
              <a:rPr lang="en-GB" sz="14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Our underlying action plans and strategies for improvements to be delivered during 2021 to </a:t>
            </a:r>
            <a:br>
              <a:rPr lang="en-GB" sz="1400" b="0" i="0" u="none" strike="noStrike" cap="none">
                <a:solidFill>
                  <a:schemeClr val="lt1"/>
                </a:solidFill>
                <a:latin typeface="Arial"/>
                <a:ea typeface="Arial"/>
                <a:cs typeface="Arial"/>
                <a:sym typeface="Arial"/>
              </a:rPr>
            </a:br>
            <a:r>
              <a:rPr lang="en-GB" sz="1400" b="0" i="0" u="none" strike="noStrike" cap="none">
                <a:solidFill>
                  <a:schemeClr val="lt1"/>
                </a:solidFill>
                <a:latin typeface="Arial"/>
                <a:ea typeface="Arial"/>
                <a:cs typeface="Arial"/>
                <a:sym typeface="Arial"/>
              </a:rPr>
              <a:t>2022 </a:t>
            </a:r>
            <a:r>
              <a:rPr lang="en-GB">
                <a:solidFill>
                  <a:schemeClr val="lt1"/>
                </a:solidFill>
              </a:rPr>
              <a:t>were</a:t>
            </a:r>
            <a:r>
              <a:rPr lang="en-GB" sz="1400" b="0" i="0" u="none" strike="noStrike" cap="none">
                <a:solidFill>
                  <a:schemeClr val="lt1"/>
                </a:solidFill>
                <a:latin typeface="Arial"/>
                <a:ea typeface="Arial"/>
                <a:cs typeface="Arial"/>
                <a:sym typeface="Arial"/>
              </a:rPr>
              <a:t> published in June 2021</a:t>
            </a:r>
            <a:endParaRPr sz="1400" b="0" i="0" u="none" strike="noStrike" cap="none">
              <a:solidFill>
                <a:schemeClr val="lt1"/>
              </a:solidFill>
              <a:latin typeface="Arial"/>
              <a:ea typeface="Arial"/>
              <a:cs typeface="Arial"/>
              <a:sym typeface="Arial"/>
            </a:endParaRPr>
          </a:p>
        </p:txBody>
      </p:sp>
      <p:sp>
        <p:nvSpPr>
          <p:cNvPr id="160" name="Google Shape;160;p5"/>
          <p:cNvSpPr/>
          <p:nvPr/>
        </p:nvSpPr>
        <p:spPr>
          <a:xfrm>
            <a:off x="1918690" y="3571871"/>
            <a:ext cx="6390255" cy="12192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5"/>
          <p:cNvSpPr txBox="1"/>
          <p:nvPr/>
        </p:nvSpPr>
        <p:spPr>
          <a:xfrm>
            <a:off x="1954399" y="3607580"/>
            <a:ext cx="5358420" cy="1147782"/>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1" i="0" u="none" strike="noStrike" cap="none">
                <a:solidFill>
                  <a:srgbClr val="0070C0"/>
                </a:solidFill>
                <a:latin typeface="Arial"/>
                <a:ea typeface="Arial"/>
                <a:cs typeface="Arial"/>
                <a:sym typeface="Arial"/>
              </a:rPr>
              <a:t>PHASE 2:</a:t>
            </a:r>
            <a:r>
              <a:rPr lang="en-GB" sz="1400" b="0" i="0" u="none" strike="noStrike" cap="none">
                <a:solidFill>
                  <a:srgbClr val="0070C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Now delivery in 2021 to 2022 is underway, we are setting our sights even higher, publishing detailed plans for the future, which will deliver on our vision and unleash the true potential of UK clinical research. </a:t>
            </a:r>
            <a:endParaRPr sz="1400" b="0" i="0" u="none" strike="noStrike" cap="none">
              <a:solidFill>
                <a:schemeClr val="lt1"/>
              </a:solidFill>
              <a:latin typeface="Arial"/>
              <a:ea typeface="Arial"/>
              <a:cs typeface="Arial"/>
              <a:sym typeface="Arial"/>
            </a:endParaRPr>
          </a:p>
        </p:txBody>
      </p:sp>
      <p:sp>
        <p:nvSpPr>
          <p:cNvPr id="162" name="Google Shape;162;p5"/>
          <p:cNvSpPr/>
          <p:nvPr/>
        </p:nvSpPr>
        <p:spPr>
          <a:xfrm rot="5400000">
            <a:off x="6403677" y="1977572"/>
            <a:ext cx="692437" cy="692453"/>
          </a:xfrm>
          <a:prstGeom prst="chevron">
            <a:avLst>
              <a:gd name="adj" fmla="val 50000"/>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
          <p:cNvSpPr txBox="1"/>
          <p:nvPr/>
        </p:nvSpPr>
        <p:spPr>
          <a:xfrm rot="5400000">
            <a:off x="6403677" y="1977572"/>
            <a:ext cx="692437" cy="692453"/>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64" name="Google Shape;164;p5"/>
          <p:cNvSpPr/>
          <p:nvPr/>
        </p:nvSpPr>
        <p:spPr>
          <a:xfrm rot="5400000">
            <a:off x="6978150" y="3133729"/>
            <a:ext cx="681715" cy="681715"/>
          </a:xfrm>
          <a:prstGeom prst="chevron">
            <a:avLst>
              <a:gd name="adj" fmla="val 50000"/>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5"/>
          <p:cNvSpPr/>
          <p:nvPr/>
        </p:nvSpPr>
        <p:spPr>
          <a:xfrm>
            <a:off x="347660" y="1274013"/>
            <a:ext cx="2085977" cy="15747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193E72"/>
                </a:solidFill>
                <a:latin typeface="Arial"/>
                <a:ea typeface="Arial"/>
                <a:cs typeface="Arial"/>
                <a:sym typeface="Arial"/>
              </a:rPr>
              <a:t>Phased </a:t>
            </a:r>
            <a:r>
              <a:rPr lang="en-GB" sz="1600" b="1">
                <a:solidFill>
                  <a:srgbClr val="193E72"/>
                </a:solidFill>
              </a:rPr>
              <a:t>i</a:t>
            </a:r>
            <a:r>
              <a:rPr lang="en-GB" sz="1600" b="1" i="0" u="none" strike="noStrike" cap="none">
                <a:solidFill>
                  <a:srgbClr val="193E72"/>
                </a:solidFill>
                <a:latin typeface="Arial"/>
                <a:ea typeface="Arial"/>
                <a:cs typeface="Arial"/>
                <a:sym typeface="Arial"/>
              </a:rPr>
              <a:t>mplementation</a:t>
            </a:r>
            <a:endParaRPr sz="1600" b="1" i="1" u="none" strike="noStrike" cap="none">
              <a:solidFill>
                <a:srgbClr val="193E7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Our UK-wide vision for clinical research </a:t>
            </a:r>
            <a:r>
              <a:rPr lang="en-GB" b="1">
                <a:solidFill>
                  <a:schemeClr val="dk1"/>
                </a:solidFill>
              </a:rPr>
              <a:t>is</a:t>
            </a:r>
            <a:r>
              <a:rPr lang="en-GB" sz="1400" b="1" i="0" u="none" strike="noStrike" cap="none">
                <a:solidFill>
                  <a:schemeClr val="dk1"/>
                </a:solidFill>
                <a:latin typeface="Arial"/>
                <a:ea typeface="Arial"/>
                <a:cs typeface="Arial"/>
                <a:sym typeface="Arial"/>
              </a:rPr>
              <a:t> being delivered in phases:</a:t>
            </a:r>
            <a:endParaRPr sz="1400" b="0" i="0" u="none" strike="noStrike" cap="none">
              <a:solidFill>
                <a:srgbClr val="000000"/>
              </a:solidFill>
              <a:latin typeface="Arial"/>
              <a:ea typeface="Arial"/>
              <a:cs typeface="Arial"/>
              <a:sym typeface="Arial"/>
            </a:endParaRPr>
          </a:p>
        </p:txBody>
      </p:sp>
      <p:sp>
        <p:nvSpPr>
          <p:cNvPr id="166" name="Google Shape;166;p5"/>
          <p:cNvSpPr txBox="1"/>
          <p:nvPr/>
        </p:nvSpPr>
        <p:spPr>
          <a:xfrm rot="5400000">
            <a:off x="6978150" y="3133729"/>
            <a:ext cx="681715" cy="681715"/>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6" descr="\\WDMYCLOUD\Public\Click_Duo_Design WORK\NIHR\Cross sector social media images\Indesign files\canva background images\Cross Sector-SINGLE THEME_stamp.png"/>
          <p:cNvPicPr preferRelativeResize="0"/>
          <p:nvPr/>
        </p:nvPicPr>
        <p:blipFill rotWithShape="1">
          <a:blip r:embed="rId3">
            <a:alphaModFix/>
          </a:blip>
          <a:srcRect/>
          <a:stretch/>
        </p:blipFill>
        <p:spPr>
          <a:xfrm rot="10800000">
            <a:off x="0" y="116999"/>
            <a:ext cx="2780034" cy="1109415"/>
          </a:xfrm>
          <a:prstGeom prst="rect">
            <a:avLst/>
          </a:prstGeom>
          <a:noFill/>
          <a:ln>
            <a:noFill/>
          </a:ln>
        </p:spPr>
      </p:pic>
      <p:pic>
        <p:nvPicPr>
          <p:cNvPr id="172" name="Google Shape;172;p6"/>
          <p:cNvPicPr preferRelativeResize="0"/>
          <p:nvPr/>
        </p:nvPicPr>
        <p:blipFill rotWithShape="1">
          <a:blip r:embed="rId4">
            <a:alphaModFix/>
          </a:blip>
          <a:srcRect/>
          <a:stretch/>
        </p:blipFill>
        <p:spPr>
          <a:xfrm>
            <a:off x="2885696" y="0"/>
            <a:ext cx="6258305" cy="5143501"/>
          </a:xfrm>
          <a:prstGeom prst="rect">
            <a:avLst/>
          </a:prstGeom>
          <a:noFill/>
          <a:ln>
            <a:noFill/>
          </a:ln>
        </p:spPr>
      </p:pic>
      <p:sp>
        <p:nvSpPr>
          <p:cNvPr id="173" name="Google Shape;173;p6"/>
          <p:cNvSpPr txBox="1">
            <a:spLocks noGrp="1"/>
          </p:cNvSpPr>
          <p:nvPr>
            <p:ph type="title"/>
          </p:nvPr>
        </p:nvSpPr>
        <p:spPr>
          <a:xfrm>
            <a:off x="311700" y="390036"/>
            <a:ext cx="3496862"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UK Vision</a:t>
            </a:r>
            <a:endParaRPr/>
          </a:p>
        </p:txBody>
      </p:sp>
      <p:sp>
        <p:nvSpPr>
          <p:cNvPr id="174" name="Google Shape;174;p6"/>
          <p:cNvSpPr txBox="1">
            <a:spLocks noGrp="1"/>
          </p:cNvSpPr>
          <p:nvPr>
            <p:ph type="body" idx="1"/>
          </p:nvPr>
        </p:nvSpPr>
        <p:spPr>
          <a:xfrm>
            <a:off x="311700" y="1152475"/>
            <a:ext cx="3268176" cy="53916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None/>
            </a:pPr>
            <a:r>
              <a:rPr lang="en-GB" sz="2200" b="1">
                <a:solidFill>
                  <a:srgbClr val="002060"/>
                </a:solidFill>
              </a:rPr>
              <a:t>5 overarching themes</a:t>
            </a:r>
            <a:endParaRPr sz="2200" b="1">
              <a:solidFill>
                <a:srgbClr val="00206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7"/>
          <p:cNvPicPr preferRelativeResize="0"/>
          <p:nvPr/>
        </p:nvPicPr>
        <p:blipFill rotWithShape="1">
          <a:blip r:embed="rId3">
            <a:alphaModFix/>
          </a:blip>
          <a:srcRect/>
          <a:stretch/>
        </p:blipFill>
        <p:spPr>
          <a:xfrm>
            <a:off x="2885696" y="0"/>
            <a:ext cx="6258305" cy="5143501"/>
          </a:xfrm>
          <a:prstGeom prst="rect">
            <a:avLst/>
          </a:prstGeom>
          <a:noFill/>
          <a:ln>
            <a:noFill/>
          </a:ln>
        </p:spPr>
      </p:pic>
      <p:sp>
        <p:nvSpPr>
          <p:cNvPr id="180" name="Google Shape;180;p7"/>
          <p:cNvSpPr/>
          <p:nvPr/>
        </p:nvSpPr>
        <p:spPr>
          <a:xfrm>
            <a:off x="4648200" y="2546898"/>
            <a:ext cx="4119075" cy="658263"/>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81" name="Google Shape;181;p7"/>
          <p:cNvCxnSpPr/>
          <p:nvPr/>
        </p:nvCxnSpPr>
        <p:spPr>
          <a:xfrm rot="10800000" flipH="1">
            <a:off x="2671763" y="1481139"/>
            <a:ext cx="1825885" cy="1065759"/>
          </a:xfrm>
          <a:prstGeom prst="straightConnector1">
            <a:avLst/>
          </a:prstGeom>
          <a:noFill/>
          <a:ln w="57150" cap="flat" cmpd="sng">
            <a:solidFill>
              <a:srgbClr val="F2F2F2"/>
            </a:solidFill>
            <a:prstDash val="solid"/>
            <a:round/>
            <a:headEnd type="none" w="sm" len="sm"/>
            <a:tailEnd type="triangle" w="med" len="med"/>
          </a:ln>
        </p:spPr>
      </p:cxnSp>
      <p:pic>
        <p:nvPicPr>
          <p:cNvPr id="182" name="Google Shape;182;p7" descr="\\WDMYCLOUD\Public\Click_Duo_Design WORK\NIHR\Cross sector social media images\Indesign files\canva background images\Cross Sector-SINGLE THEME_stamp.png"/>
          <p:cNvPicPr preferRelativeResize="0"/>
          <p:nvPr/>
        </p:nvPicPr>
        <p:blipFill rotWithShape="1">
          <a:blip r:embed="rId4">
            <a:alphaModFix/>
          </a:blip>
          <a:srcRect/>
          <a:stretch/>
        </p:blipFill>
        <p:spPr>
          <a:xfrm rot="10800000">
            <a:off x="0" y="116999"/>
            <a:ext cx="2780034" cy="1109415"/>
          </a:xfrm>
          <a:prstGeom prst="rect">
            <a:avLst/>
          </a:prstGeom>
          <a:noFill/>
          <a:ln>
            <a:noFill/>
          </a:ln>
        </p:spPr>
      </p:pic>
      <p:sp>
        <p:nvSpPr>
          <p:cNvPr id="183" name="Google Shape;183;p7"/>
          <p:cNvSpPr/>
          <p:nvPr/>
        </p:nvSpPr>
        <p:spPr>
          <a:xfrm>
            <a:off x="5138737" y="2009776"/>
            <a:ext cx="3000375" cy="390529"/>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 name="Google Shape;184;p7" descr="\\WDMYCLOUD\Public\Click_Duo_Design WORK\NIHR\Cross sector social media images\Indesign files\canva background images\grey circle-22.png"/>
          <p:cNvPicPr preferRelativeResize="0"/>
          <p:nvPr/>
        </p:nvPicPr>
        <p:blipFill rotWithShape="1">
          <a:blip r:embed="rId5">
            <a:alphaModFix/>
          </a:blip>
          <a:srcRect/>
          <a:stretch/>
        </p:blipFill>
        <p:spPr>
          <a:xfrm>
            <a:off x="0" y="1367069"/>
            <a:ext cx="3183148" cy="3776432"/>
          </a:xfrm>
          <a:prstGeom prst="rect">
            <a:avLst/>
          </a:prstGeom>
          <a:noFill/>
          <a:ln>
            <a:noFill/>
          </a:ln>
        </p:spPr>
      </p:pic>
      <p:sp>
        <p:nvSpPr>
          <p:cNvPr id="185" name="Google Shape;185;p7"/>
          <p:cNvSpPr txBox="1"/>
          <p:nvPr/>
        </p:nvSpPr>
        <p:spPr>
          <a:xfrm>
            <a:off x="347600" y="2408918"/>
            <a:ext cx="2084700" cy="1908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To create a research-positive culture in which all health and care staff feel empowered to support and participate in clinical research as part of their job.</a:t>
            </a:r>
            <a:endParaRPr sz="1400" b="0" i="0" u="none" strike="noStrike" cap="none">
              <a:solidFill>
                <a:schemeClr val="dk1"/>
              </a:solidFill>
              <a:latin typeface="Arial"/>
              <a:ea typeface="Arial"/>
              <a:cs typeface="Arial"/>
              <a:sym typeface="Arial"/>
            </a:endParaRPr>
          </a:p>
        </p:txBody>
      </p:sp>
      <p:sp>
        <p:nvSpPr>
          <p:cNvPr id="186" name="Google Shape;186;p7"/>
          <p:cNvSpPr/>
          <p:nvPr/>
        </p:nvSpPr>
        <p:spPr>
          <a:xfrm>
            <a:off x="4638665" y="3389849"/>
            <a:ext cx="4119075" cy="658263"/>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7"/>
          <p:cNvSpPr/>
          <p:nvPr/>
        </p:nvSpPr>
        <p:spPr>
          <a:xfrm>
            <a:off x="4791064" y="4275667"/>
            <a:ext cx="4119075" cy="658263"/>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7"/>
          <p:cNvSpPr txBox="1">
            <a:spLocks noGrp="1"/>
          </p:cNvSpPr>
          <p:nvPr>
            <p:ph type="title"/>
          </p:nvPr>
        </p:nvSpPr>
        <p:spPr>
          <a:xfrm>
            <a:off x="311700" y="390036"/>
            <a:ext cx="3496862"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UK Vision</a:t>
            </a:r>
            <a:endParaRPr/>
          </a:p>
        </p:txBody>
      </p:sp>
      <p:sp>
        <p:nvSpPr>
          <p:cNvPr id="189" name="Google Shape;189;p7"/>
          <p:cNvSpPr txBox="1">
            <a:spLocks noGrp="1"/>
          </p:cNvSpPr>
          <p:nvPr>
            <p:ph type="body" idx="1"/>
          </p:nvPr>
        </p:nvSpPr>
        <p:spPr>
          <a:xfrm>
            <a:off x="311700" y="1152475"/>
            <a:ext cx="3268176" cy="53916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None/>
            </a:pPr>
            <a:r>
              <a:rPr lang="en-GB" sz="2200" b="1">
                <a:solidFill>
                  <a:srgbClr val="002060"/>
                </a:solidFill>
              </a:rPr>
              <a:t>5 overarching themes</a:t>
            </a:r>
            <a:endParaRPr sz="2200" b="1">
              <a:solidFill>
                <a:srgbClr val="00206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8"/>
          <p:cNvPicPr preferRelativeResize="0"/>
          <p:nvPr/>
        </p:nvPicPr>
        <p:blipFill rotWithShape="1">
          <a:blip r:embed="rId3">
            <a:alphaModFix/>
          </a:blip>
          <a:srcRect/>
          <a:stretch/>
        </p:blipFill>
        <p:spPr>
          <a:xfrm>
            <a:off x="3024769" y="-1"/>
            <a:ext cx="6119232" cy="5143501"/>
          </a:xfrm>
          <a:prstGeom prst="rect">
            <a:avLst/>
          </a:prstGeom>
          <a:noFill/>
          <a:ln>
            <a:noFill/>
          </a:ln>
        </p:spPr>
      </p:pic>
      <p:sp>
        <p:nvSpPr>
          <p:cNvPr id="195" name="Google Shape;195;p8"/>
          <p:cNvSpPr/>
          <p:nvPr/>
        </p:nvSpPr>
        <p:spPr>
          <a:xfrm>
            <a:off x="5238750" y="1226414"/>
            <a:ext cx="2819400" cy="614617"/>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96" name="Google Shape;196;p8"/>
          <p:cNvCxnSpPr/>
          <p:nvPr/>
        </p:nvCxnSpPr>
        <p:spPr>
          <a:xfrm rot="10800000" flipH="1">
            <a:off x="2709863" y="2247901"/>
            <a:ext cx="1128712" cy="442911"/>
          </a:xfrm>
          <a:prstGeom prst="straightConnector1">
            <a:avLst/>
          </a:prstGeom>
          <a:noFill/>
          <a:ln w="57150" cap="flat" cmpd="sng">
            <a:solidFill>
              <a:srgbClr val="F2F2F2"/>
            </a:solidFill>
            <a:prstDash val="solid"/>
            <a:round/>
            <a:headEnd type="none" w="sm" len="sm"/>
            <a:tailEnd type="triangle" w="med" len="med"/>
          </a:ln>
        </p:spPr>
      </p:cxnSp>
      <p:pic>
        <p:nvPicPr>
          <p:cNvPr id="197" name="Google Shape;197;p8" descr="\\WDMYCLOUD\Public\Click_Duo_Design WORK\NIHR\Cross sector social media images\Indesign files\canva background images\Cross Sector-SINGLE THEME_stamp.png"/>
          <p:cNvPicPr preferRelativeResize="0"/>
          <p:nvPr/>
        </p:nvPicPr>
        <p:blipFill rotWithShape="1">
          <a:blip r:embed="rId4">
            <a:alphaModFix/>
          </a:blip>
          <a:srcRect/>
          <a:stretch/>
        </p:blipFill>
        <p:spPr>
          <a:xfrm rot="10800000">
            <a:off x="0" y="116999"/>
            <a:ext cx="2780034" cy="1109415"/>
          </a:xfrm>
          <a:prstGeom prst="rect">
            <a:avLst/>
          </a:prstGeom>
          <a:noFill/>
          <a:ln>
            <a:noFill/>
          </a:ln>
        </p:spPr>
      </p:pic>
      <p:pic>
        <p:nvPicPr>
          <p:cNvPr id="198" name="Google Shape;198;p8" descr="\\WDMYCLOUD\Public\Click_Duo_Design WORK\NIHR\Cross sector social media images\Indesign files\canva background images\grey circle-22.png"/>
          <p:cNvPicPr preferRelativeResize="0"/>
          <p:nvPr/>
        </p:nvPicPr>
        <p:blipFill rotWithShape="1">
          <a:blip r:embed="rId5">
            <a:alphaModFix/>
          </a:blip>
          <a:srcRect/>
          <a:stretch/>
        </p:blipFill>
        <p:spPr>
          <a:xfrm>
            <a:off x="0" y="1367069"/>
            <a:ext cx="3183148" cy="3776432"/>
          </a:xfrm>
          <a:prstGeom prst="rect">
            <a:avLst/>
          </a:prstGeom>
          <a:noFill/>
          <a:ln>
            <a:noFill/>
          </a:ln>
        </p:spPr>
      </p:pic>
      <p:sp>
        <p:nvSpPr>
          <p:cNvPr id="199" name="Google Shape;199;p8"/>
          <p:cNvSpPr txBox="1"/>
          <p:nvPr/>
        </p:nvSpPr>
        <p:spPr>
          <a:xfrm>
            <a:off x="388475" y="2455649"/>
            <a:ext cx="1977175" cy="189727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To make access to and participation in research as easy as possible for everyone across the UK, including rural, diverse and under-served populations</a:t>
            </a:r>
            <a:endParaRPr sz="1400" b="0" i="0" u="none" strike="noStrike" cap="none">
              <a:solidFill>
                <a:schemeClr val="dk1"/>
              </a:solidFill>
              <a:latin typeface="Arial"/>
              <a:ea typeface="Arial"/>
              <a:cs typeface="Arial"/>
              <a:sym typeface="Arial"/>
            </a:endParaRPr>
          </a:p>
        </p:txBody>
      </p:sp>
      <p:sp>
        <p:nvSpPr>
          <p:cNvPr id="200" name="Google Shape;200;p8"/>
          <p:cNvSpPr/>
          <p:nvPr/>
        </p:nvSpPr>
        <p:spPr>
          <a:xfrm>
            <a:off x="5164931" y="3369795"/>
            <a:ext cx="2967038" cy="706905"/>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8"/>
          <p:cNvSpPr/>
          <p:nvPr/>
        </p:nvSpPr>
        <p:spPr>
          <a:xfrm>
            <a:off x="4962525" y="4238626"/>
            <a:ext cx="3348038" cy="706905"/>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8"/>
          <p:cNvSpPr/>
          <p:nvPr/>
        </p:nvSpPr>
        <p:spPr>
          <a:xfrm>
            <a:off x="5162557" y="2522073"/>
            <a:ext cx="2967038" cy="706905"/>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8"/>
          <p:cNvSpPr txBox="1">
            <a:spLocks noGrp="1"/>
          </p:cNvSpPr>
          <p:nvPr>
            <p:ph type="title"/>
          </p:nvPr>
        </p:nvSpPr>
        <p:spPr>
          <a:xfrm>
            <a:off x="311700" y="390036"/>
            <a:ext cx="3496862"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UK Vision</a:t>
            </a:r>
            <a:endParaRPr/>
          </a:p>
        </p:txBody>
      </p:sp>
      <p:sp>
        <p:nvSpPr>
          <p:cNvPr id="204" name="Google Shape;204;p8"/>
          <p:cNvSpPr txBox="1">
            <a:spLocks noGrp="1"/>
          </p:cNvSpPr>
          <p:nvPr>
            <p:ph type="body" idx="1"/>
          </p:nvPr>
        </p:nvSpPr>
        <p:spPr>
          <a:xfrm>
            <a:off x="311700" y="1152475"/>
            <a:ext cx="3268176" cy="53916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None/>
            </a:pPr>
            <a:r>
              <a:rPr lang="en-GB" sz="2200" b="1">
                <a:solidFill>
                  <a:srgbClr val="002060"/>
                </a:solidFill>
              </a:rPr>
              <a:t>5 overarching themes</a:t>
            </a:r>
            <a:endParaRPr sz="2200" b="1">
              <a:solidFill>
                <a:srgbClr val="00206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9"/>
          <p:cNvPicPr preferRelativeResize="0"/>
          <p:nvPr/>
        </p:nvPicPr>
        <p:blipFill rotWithShape="1">
          <a:blip r:embed="rId3">
            <a:alphaModFix/>
          </a:blip>
          <a:srcRect/>
          <a:stretch/>
        </p:blipFill>
        <p:spPr>
          <a:xfrm>
            <a:off x="2677865" y="0"/>
            <a:ext cx="6466135" cy="5143501"/>
          </a:xfrm>
          <a:prstGeom prst="rect">
            <a:avLst/>
          </a:prstGeom>
          <a:noFill/>
          <a:ln>
            <a:noFill/>
          </a:ln>
        </p:spPr>
      </p:pic>
      <p:sp>
        <p:nvSpPr>
          <p:cNvPr id="210" name="Google Shape;210;p9"/>
          <p:cNvSpPr/>
          <p:nvPr/>
        </p:nvSpPr>
        <p:spPr>
          <a:xfrm>
            <a:off x="5515150" y="2445150"/>
            <a:ext cx="3152400" cy="169800"/>
          </a:xfrm>
          <a:prstGeom prst="rect">
            <a:avLst/>
          </a:prstGeom>
          <a:solidFill>
            <a:srgbClr val="FFFFFF">
              <a:alpha val="4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1" name="Google Shape;211;p9"/>
          <p:cNvCxnSpPr/>
          <p:nvPr/>
        </p:nvCxnSpPr>
        <p:spPr>
          <a:xfrm rot="10800000" flipH="1">
            <a:off x="2649290" y="2881313"/>
            <a:ext cx="1041648" cy="195262"/>
          </a:xfrm>
          <a:prstGeom prst="straightConnector1">
            <a:avLst/>
          </a:prstGeom>
          <a:noFill/>
          <a:ln w="57150" cap="flat" cmpd="sng">
            <a:solidFill>
              <a:srgbClr val="F2F2F2"/>
            </a:solidFill>
            <a:prstDash val="solid"/>
            <a:round/>
            <a:headEnd type="none" w="sm" len="sm"/>
            <a:tailEnd type="triangle" w="med" len="med"/>
          </a:ln>
        </p:spPr>
      </p:cxnSp>
      <p:pic>
        <p:nvPicPr>
          <p:cNvPr id="212" name="Google Shape;212;p9" descr="\\WDMYCLOUD\Public\Click_Duo_Design WORK\NIHR\Cross sector social media images\Indesign files\canva background images\Cross Sector-SINGLE THEME_stamp.png"/>
          <p:cNvPicPr preferRelativeResize="0"/>
          <p:nvPr/>
        </p:nvPicPr>
        <p:blipFill rotWithShape="1">
          <a:blip r:embed="rId4">
            <a:alphaModFix/>
          </a:blip>
          <a:srcRect/>
          <a:stretch/>
        </p:blipFill>
        <p:spPr>
          <a:xfrm rot="10800000">
            <a:off x="0" y="116999"/>
            <a:ext cx="2780034" cy="1109415"/>
          </a:xfrm>
          <a:prstGeom prst="rect">
            <a:avLst/>
          </a:prstGeom>
          <a:noFill/>
          <a:ln>
            <a:noFill/>
          </a:ln>
        </p:spPr>
      </p:pic>
      <p:sp>
        <p:nvSpPr>
          <p:cNvPr id="213" name="Google Shape;213;p9"/>
          <p:cNvSpPr/>
          <p:nvPr/>
        </p:nvSpPr>
        <p:spPr>
          <a:xfrm>
            <a:off x="4572000" y="4181475"/>
            <a:ext cx="4260425" cy="962026"/>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4" name="Google Shape;214;p9" descr="\\WDMYCLOUD\Public\Click_Duo_Design WORK\NIHR\Cross sector social media images\Indesign files\canva background images\grey circle-22.png"/>
          <p:cNvPicPr preferRelativeResize="0"/>
          <p:nvPr/>
        </p:nvPicPr>
        <p:blipFill rotWithShape="1">
          <a:blip r:embed="rId5">
            <a:alphaModFix/>
          </a:blip>
          <a:srcRect/>
          <a:stretch/>
        </p:blipFill>
        <p:spPr>
          <a:xfrm>
            <a:off x="0" y="1528994"/>
            <a:ext cx="2966375" cy="3519256"/>
          </a:xfrm>
          <a:prstGeom prst="rect">
            <a:avLst/>
          </a:prstGeom>
          <a:noFill/>
          <a:ln>
            <a:noFill/>
          </a:ln>
        </p:spPr>
      </p:pic>
      <p:sp>
        <p:nvSpPr>
          <p:cNvPr id="215" name="Google Shape;215;p9"/>
          <p:cNvSpPr txBox="1"/>
          <p:nvPr/>
        </p:nvSpPr>
        <p:spPr>
          <a:xfrm>
            <a:off x="330750" y="2738525"/>
            <a:ext cx="1888500" cy="147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So the UK is seen as the best place in the world to conduct fast, efficient and cutting-edge clinical research</a:t>
            </a:r>
            <a:endParaRPr sz="1400" b="0" i="0" u="none" strike="noStrike" cap="none">
              <a:solidFill>
                <a:schemeClr val="dk1"/>
              </a:solidFill>
              <a:latin typeface="Arial"/>
              <a:ea typeface="Arial"/>
              <a:cs typeface="Arial"/>
              <a:sym typeface="Arial"/>
            </a:endParaRPr>
          </a:p>
        </p:txBody>
      </p:sp>
      <p:sp>
        <p:nvSpPr>
          <p:cNvPr id="216" name="Google Shape;216;p9"/>
          <p:cNvSpPr/>
          <p:nvPr/>
        </p:nvSpPr>
        <p:spPr>
          <a:xfrm>
            <a:off x="5391151" y="1190854"/>
            <a:ext cx="2500313" cy="666522"/>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9"/>
          <p:cNvSpPr/>
          <p:nvPr/>
        </p:nvSpPr>
        <p:spPr>
          <a:xfrm>
            <a:off x="5148252" y="1977241"/>
            <a:ext cx="2981336" cy="423062"/>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9"/>
          <p:cNvSpPr/>
          <p:nvPr/>
        </p:nvSpPr>
        <p:spPr>
          <a:xfrm>
            <a:off x="5211544" y="3410490"/>
            <a:ext cx="2981336" cy="623347"/>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9"/>
          <p:cNvSpPr txBox="1">
            <a:spLocks noGrp="1"/>
          </p:cNvSpPr>
          <p:nvPr>
            <p:ph type="title"/>
          </p:nvPr>
        </p:nvSpPr>
        <p:spPr>
          <a:xfrm>
            <a:off x="311700" y="390036"/>
            <a:ext cx="3496862"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UK Vision</a:t>
            </a:r>
            <a:endParaRPr/>
          </a:p>
        </p:txBody>
      </p:sp>
      <p:sp>
        <p:nvSpPr>
          <p:cNvPr id="220" name="Google Shape;220;p9"/>
          <p:cNvSpPr txBox="1">
            <a:spLocks noGrp="1"/>
          </p:cNvSpPr>
          <p:nvPr>
            <p:ph type="body" idx="1"/>
          </p:nvPr>
        </p:nvSpPr>
        <p:spPr>
          <a:xfrm>
            <a:off x="311700" y="1152475"/>
            <a:ext cx="3268176" cy="53916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None/>
            </a:pPr>
            <a:r>
              <a:rPr lang="en-GB" sz="2200" b="1">
                <a:solidFill>
                  <a:srgbClr val="002060"/>
                </a:solidFill>
              </a:rPr>
              <a:t>5 overarching themes</a:t>
            </a:r>
            <a:endParaRPr sz="2200" b="1">
              <a:solidFill>
                <a:srgbClr val="00206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0"/>
          <p:cNvPicPr preferRelativeResize="0"/>
          <p:nvPr/>
        </p:nvPicPr>
        <p:blipFill rotWithShape="1">
          <a:blip r:embed="rId3">
            <a:alphaModFix/>
          </a:blip>
          <a:srcRect/>
          <a:stretch/>
        </p:blipFill>
        <p:spPr>
          <a:xfrm>
            <a:off x="2780034" y="0"/>
            <a:ext cx="6363967" cy="5143501"/>
          </a:xfrm>
          <a:prstGeom prst="rect">
            <a:avLst/>
          </a:prstGeom>
          <a:noFill/>
          <a:ln>
            <a:noFill/>
          </a:ln>
        </p:spPr>
      </p:pic>
      <p:sp>
        <p:nvSpPr>
          <p:cNvPr id="226" name="Google Shape;226;p10"/>
          <p:cNvSpPr/>
          <p:nvPr/>
        </p:nvSpPr>
        <p:spPr>
          <a:xfrm>
            <a:off x="4767263" y="2019300"/>
            <a:ext cx="3529012" cy="390526"/>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0"/>
          <p:cNvSpPr/>
          <p:nvPr/>
        </p:nvSpPr>
        <p:spPr>
          <a:xfrm>
            <a:off x="4639804" y="4186823"/>
            <a:ext cx="4014900" cy="866400"/>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0"/>
          <p:cNvSpPr/>
          <p:nvPr/>
        </p:nvSpPr>
        <p:spPr>
          <a:xfrm>
            <a:off x="5388624" y="1189133"/>
            <a:ext cx="2517126" cy="648996"/>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9" name="Google Shape;229;p10"/>
          <p:cNvCxnSpPr/>
          <p:nvPr/>
        </p:nvCxnSpPr>
        <p:spPr>
          <a:xfrm>
            <a:off x="2886575" y="3533775"/>
            <a:ext cx="709050" cy="196325"/>
          </a:xfrm>
          <a:prstGeom prst="straightConnector1">
            <a:avLst/>
          </a:prstGeom>
          <a:noFill/>
          <a:ln w="57150" cap="flat" cmpd="sng">
            <a:solidFill>
              <a:srgbClr val="F2F2F2"/>
            </a:solidFill>
            <a:prstDash val="solid"/>
            <a:round/>
            <a:headEnd type="none" w="sm" len="sm"/>
            <a:tailEnd type="triangle" w="med" len="med"/>
          </a:ln>
        </p:spPr>
      </p:cxnSp>
      <p:pic>
        <p:nvPicPr>
          <p:cNvPr id="230" name="Google Shape;230;p10" descr="\\WDMYCLOUD\Public\Click_Duo_Design WORK\NIHR\Cross sector social media images\Indesign files\canva background images\Cross Sector-SINGLE THEME_stamp.png"/>
          <p:cNvPicPr preferRelativeResize="0"/>
          <p:nvPr/>
        </p:nvPicPr>
        <p:blipFill rotWithShape="1">
          <a:blip r:embed="rId4">
            <a:alphaModFix/>
          </a:blip>
          <a:srcRect/>
          <a:stretch/>
        </p:blipFill>
        <p:spPr>
          <a:xfrm rot="10800000">
            <a:off x="0" y="116999"/>
            <a:ext cx="2780034" cy="1109415"/>
          </a:xfrm>
          <a:prstGeom prst="rect">
            <a:avLst/>
          </a:prstGeom>
          <a:noFill/>
          <a:ln>
            <a:noFill/>
          </a:ln>
        </p:spPr>
      </p:pic>
      <p:pic>
        <p:nvPicPr>
          <p:cNvPr id="231" name="Google Shape;231;p10" descr="\\WDMYCLOUD\Public\Click_Duo_Design WORK\NIHR\Cross sector social media images\Indesign files\canva background images\grey circle-22.png"/>
          <p:cNvPicPr preferRelativeResize="0"/>
          <p:nvPr/>
        </p:nvPicPr>
        <p:blipFill rotWithShape="1">
          <a:blip r:embed="rId5">
            <a:alphaModFix/>
          </a:blip>
          <a:srcRect/>
          <a:stretch/>
        </p:blipFill>
        <p:spPr>
          <a:xfrm>
            <a:off x="0" y="1226425"/>
            <a:ext cx="3285611" cy="3897991"/>
          </a:xfrm>
          <a:prstGeom prst="rect">
            <a:avLst/>
          </a:prstGeom>
          <a:noFill/>
          <a:ln>
            <a:noFill/>
          </a:ln>
        </p:spPr>
      </p:pic>
      <p:sp>
        <p:nvSpPr>
          <p:cNvPr id="232" name="Google Shape;232;p10"/>
          <p:cNvSpPr txBox="1"/>
          <p:nvPr/>
        </p:nvSpPr>
        <p:spPr>
          <a:xfrm>
            <a:off x="275550" y="2280275"/>
            <a:ext cx="2210475" cy="233907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To ensure the UK has </a:t>
            </a:r>
            <a:br>
              <a:rPr lang="en-GB" sz="1400" b="0" i="0" u="none" strike="noStrike" cap="none">
                <a:solidFill>
                  <a:schemeClr val="dk1"/>
                </a:solidFill>
                <a:latin typeface="Arial"/>
                <a:ea typeface="Arial"/>
                <a:cs typeface="Arial"/>
                <a:sym typeface="Arial"/>
              </a:rPr>
            </a:br>
            <a:r>
              <a:rPr lang="en-GB" sz="1400" b="0" i="0" u="none" strike="noStrike" cap="none">
                <a:solidFill>
                  <a:schemeClr val="dk1"/>
                </a:solidFill>
                <a:latin typeface="Arial"/>
                <a:ea typeface="Arial"/>
                <a:cs typeface="Arial"/>
                <a:sym typeface="Arial"/>
              </a:rPr>
              <a:t>the most advanced and data-enabled clinical research environment in the world, which capitalises on our unique data assets to improve the health and care of patients across the UK and beyond</a:t>
            </a:r>
            <a:endParaRPr sz="1400" b="0" i="0" u="none" strike="noStrike" cap="none">
              <a:solidFill>
                <a:schemeClr val="dk1"/>
              </a:solidFill>
              <a:latin typeface="Arial"/>
              <a:ea typeface="Arial"/>
              <a:cs typeface="Arial"/>
              <a:sym typeface="Arial"/>
            </a:endParaRPr>
          </a:p>
        </p:txBody>
      </p:sp>
      <p:sp>
        <p:nvSpPr>
          <p:cNvPr id="233" name="Google Shape;233;p10"/>
          <p:cNvSpPr/>
          <p:nvPr/>
        </p:nvSpPr>
        <p:spPr>
          <a:xfrm>
            <a:off x="4829182" y="2552691"/>
            <a:ext cx="3529012" cy="667887"/>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0"/>
          <p:cNvSpPr txBox="1">
            <a:spLocks noGrp="1"/>
          </p:cNvSpPr>
          <p:nvPr>
            <p:ph type="title"/>
          </p:nvPr>
        </p:nvSpPr>
        <p:spPr>
          <a:xfrm>
            <a:off x="311700" y="390036"/>
            <a:ext cx="3496862"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UK Vision</a:t>
            </a:r>
            <a:endParaRPr/>
          </a:p>
        </p:txBody>
      </p:sp>
      <p:sp>
        <p:nvSpPr>
          <p:cNvPr id="235" name="Google Shape;235;p10"/>
          <p:cNvSpPr txBox="1">
            <a:spLocks noGrp="1"/>
          </p:cNvSpPr>
          <p:nvPr>
            <p:ph type="body" idx="1"/>
          </p:nvPr>
        </p:nvSpPr>
        <p:spPr>
          <a:xfrm>
            <a:off x="311700" y="1152475"/>
            <a:ext cx="3268176" cy="53916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None/>
            </a:pPr>
            <a:r>
              <a:rPr lang="en-GB" sz="2200" b="1">
                <a:solidFill>
                  <a:srgbClr val="002060"/>
                </a:solidFill>
              </a:rPr>
              <a:t>5 overarching themes</a:t>
            </a:r>
            <a:endParaRPr sz="2200" b="1">
              <a:solidFill>
                <a:srgbClr val="00206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1"/>
          <p:cNvPicPr preferRelativeResize="0"/>
          <p:nvPr/>
        </p:nvPicPr>
        <p:blipFill rotWithShape="1">
          <a:blip r:embed="rId3">
            <a:alphaModFix/>
          </a:blip>
          <a:srcRect/>
          <a:stretch/>
        </p:blipFill>
        <p:spPr>
          <a:xfrm>
            <a:off x="2895600" y="0"/>
            <a:ext cx="6248401" cy="5143501"/>
          </a:xfrm>
          <a:prstGeom prst="rect">
            <a:avLst/>
          </a:prstGeom>
          <a:noFill/>
          <a:ln>
            <a:noFill/>
          </a:ln>
        </p:spPr>
      </p:pic>
      <p:cxnSp>
        <p:nvCxnSpPr>
          <p:cNvPr id="241" name="Google Shape;241;p11"/>
          <p:cNvCxnSpPr/>
          <p:nvPr/>
        </p:nvCxnSpPr>
        <p:spPr>
          <a:xfrm>
            <a:off x="2780034" y="4000500"/>
            <a:ext cx="810891" cy="460100"/>
          </a:xfrm>
          <a:prstGeom prst="straightConnector1">
            <a:avLst/>
          </a:prstGeom>
          <a:noFill/>
          <a:ln w="57150" cap="flat" cmpd="sng">
            <a:solidFill>
              <a:srgbClr val="F2F2F2"/>
            </a:solidFill>
            <a:prstDash val="solid"/>
            <a:round/>
            <a:headEnd type="none" w="sm" len="sm"/>
            <a:tailEnd type="triangle" w="med" len="med"/>
          </a:ln>
        </p:spPr>
      </p:cxnSp>
      <p:sp>
        <p:nvSpPr>
          <p:cNvPr id="242" name="Google Shape;242;p11"/>
          <p:cNvSpPr/>
          <p:nvPr/>
        </p:nvSpPr>
        <p:spPr>
          <a:xfrm>
            <a:off x="4995750" y="2050839"/>
            <a:ext cx="3180900" cy="297074"/>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1"/>
          <p:cNvSpPr/>
          <p:nvPr/>
        </p:nvSpPr>
        <p:spPr>
          <a:xfrm>
            <a:off x="5381625" y="1226414"/>
            <a:ext cx="2571750" cy="621435"/>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4" name="Google Shape;244;p11" descr="\\WDMYCLOUD\Public\Click_Duo_Design WORK\NIHR\Cross sector social media images\Indesign files\canva background images\Cross Sector-SINGLE THEME_stamp.png"/>
          <p:cNvPicPr preferRelativeResize="0"/>
          <p:nvPr/>
        </p:nvPicPr>
        <p:blipFill rotWithShape="1">
          <a:blip r:embed="rId4">
            <a:alphaModFix/>
          </a:blip>
          <a:srcRect/>
          <a:stretch/>
        </p:blipFill>
        <p:spPr>
          <a:xfrm rot="10800000">
            <a:off x="0" y="116999"/>
            <a:ext cx="2780034" cy="1109415"/>
          </a:xfrm>
          <a:prstGeom prst="rect">
            <a:avLst/>
          </a:prstGeom>
          <a:noFill/>
          <a:ln>
            <a:noFill/>
          </a:ln>
        </p:spPr>
      </p:pic>
      <p:pic>
        <p:nvPicPr>
          <p:cNvPr id="245" name="Google Shape;245;p11" descr="\\WDMYCLOUD\Public\Click_Duo_Design WORK\NIHR\Cross sector social media images\Indesign files\canva background images\grey circle-22.png"/>
          <p:cNvPicPr preferRelativeResize="0"/>
          <p:nvPr/>
        </p:nvPicPr>
        <p:blipFill rotWithShape="1">
          <a:blip r:embed="rId5">
            <a:alphaModFix/>
          </a:blip>
          <a:srcRect/>
          <a:stretch/>
        </p:blipFill>
        <p:spPr>
          <a:xfrm>
            <a:off x="0" y="1367069"/>
            <a:ext cx="3183148" cy="3776432"/>
          </a:xfrm>
          <a:prstGeom prst="rect">
            <a:avLst/>
          </a:prstGeom>
          <a:noFill/>
          <a:ln>
            <a:noFill/>
          </a:ln>
        </p:spPr>
      </p:pic>
      <p:sp>
        <p:nvSpPr>
          <p:cNvPr id="246" name="Google Shape;246;p11"/>
          <p:cNvSpPr txBox="1"/>
          <p:nvPr/>
        </p:nvSpPr>
        <p:spPr>
          <a:xfrm>
            <a:off x="288563" y="2347937"/>
            <a:ext cx="2202900" cy="1908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Which offers rewarding opportunities and exciting careers for all healthcare and research staff of all professional backgrounds – across commercial and non-commercial research</a:t>
            </a:r>
            <a:endParaRPr sz="1400" b="0" i="0" u="none" strike="noStrike" cap="none">
              <a:solidFill>
                <a:schemeClr val="dk1"/>
              </a:solidFill>
              <a:latin typeface="Arial"/>
              <a:ea typeface="Arial"/>
              <a:cs typeface="Arial"/>
              <a:sym typeface="Arial"/>
            </a:endParaRPr>
          </a:p>
        </p:txBody>
      </p:sp>
      <p:sp>
        <p:nvSpPr>
          <p:cNvPr id="247" name="Google Shape;247;p11"/>
          <p:cNvSpPr/>
          <p:nvPr/>
        </p:nvSpPr>
        <p:spPr>
          <a:xfrm>
            <a:off x="5077050" y="2580238"/>
            <a:ext cx="3180900" cy="596351"/>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1"/>
          <p:cNvSpPr/>
          <p:nvPr/>
        </p:nvSpPr>
        <p:spPr>
          <a:xfrm>
            <a:off x="5110382" y="3349902"/>
            <a:ext cx="3180900" cy="736323"/>
          </a:xfrm>
          <a:prstGeom prst="rect">
            <a:avLst/>
          </a:prstGeom>
          <a:solidFill>
            <a:srgbClr val="FFFFFF">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1"/>
          <p:cNvSpPr txBox="1">
            <a:spLocks noGrp="1"/>
          </p:cNvSpPr>
          <p:nvPr>
            <p:ph type="title"/>
          </p:nvPr>
        </p:nvSpPr>
        <p:spPr>
          <a:xfrm>
            <a:off x="311700" y="390036"/>
            <a:ext cx="3496862"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UK Vision</a:t>
            </a:r>
            <a:endParaRPr/>
          </a:p>
        </p:txBody>
      </p:sp>
      <p:sp>
        <p:nvSpPr>
          <p:cNvPr id="250" name="Google Shape;250;p11"/>
          <p:cNvSpPr txBox="1">
            <a:spLocks noGrp="1"/>
          </p:cNvSpPr>
          <p:nvPr>
            <p:ph type="body" idx="1"/>
          </p:nvPr>
        </p:nvSpPr>
        <p:spPr>
          <a:xfrm>
            <a:off x="311700" y="1152475"/>
            <a:ext cx="3268176" cy="53916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None/>
            </a:pPr>
            <a:r>
              <a:rPr lang="en-GB" sz="2200" b="1">
                <a:solidFill>
                  <a:srgbClr val="002060"/>
                </a:solidFill>
              </a:rPr>
              <a:t>5 overarching themes</a:t>
            </a:r>
            <a:endParaRPr sz="2200" b="1">
              <a:solidFill>
                <a:srgbClr val="00206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2"/>
          <p:cNvPicPr preferRelativeResize="0"/>
          <p:nvPr/>
        </p:nvPicPr>
        <p:blipFill rotWithShape="1">
          <a:blip r:embed="rId3">
            <a:alphaModFix/>
          </a:blip>
          <a:srcRect l="17492"/>
          <a:stretch/>
        </p:blipFill>
        <p:spPr>
          <a:xfrm>
            <a:off x="1711685" y="0"/>
            <a:ext cx="7545897" cy="5143500"/>
          </a:xfrm>
          <a:prstGeom prst="rect">
            <a:avLst/>
          </a:prstGeom>
          <a:noFill/>
          <a:ln>
            <a:noFill/>
          </a:ln>
        </p:spPr>
      </p:pic>
      <p:pic>
        <p:nvPicPr>
          <p:cNvPr id="256" name="Google Shape;256;p12" descr="\\WDMYCLOUD\Public\Click_Duo_Design WORK\NIHR\Cross sector social media images\Indesign files\canva background images\Cross Sector-SINGLE THEME_stamp.png"/>
          <p:cNvPicPr preferRelativeResize="0"/>
          <p:nvPr/>
        </p:nvPicPr>
        <p:blipFill rotWithShape="1">
          <a:blip r:embed="rId4">
            <a:alphaModFix/>
          </a:blip>
          <a:srcRect/>
          <a:stretch/>
        </p:blipFill>
        <p:spPr>
          <a:xfrm rot="10800000">
            <a:off x="0" y="116999"/>
            <a:ext cx="2780034" cy="1109415"/>
          </a:xfrm>
          <a:prstGeom prst="rect">
            <a:avLst/>
          </a:prstGeom>
          <a:noFill/>
          <a:ln>
            <a:noFill/>
          </a:ln>
        </p:spPr>
      </p:pic>
      <p:pic>
        <p:nvPicPr>
          <p:cNvPr id="257" name="Google Shape;257;p12" descr="\\WDMYCLOUD\Public\Click_Duo_Design WORK\NIHR\Cross sector social media images\Indesign files\IDEAS-drafts\ACTION-icons\ACTION-icon-speed-efficiency.png">
            <a:hlinkClick r:id="rId5" action="ppaction://hlinksldjump"/>
          </p:cNvPr>
          <p:cNvPicPr preferRelativeResize="0"/>
          <p:nvPr/>
        </p:nvPicPr>
        <p:blipFill rotWithShape="1">
          <a:blip r:embed="rId6">
            <a:alphaModFix/>
          </a:blip>
          <a:srcRect t="-5064"/>
          <a:stretch/>
        </p:blipFill>
        <p:spPr>
          <a:xfrm>
            <a:off x="3050252" y="116286"/>
            <a:ext cx="1054232" cy="1107617"/>
          </a:xfrm>
          <a:prstGeom prst="rect">
            <a:avLst/>
          </a:prstGeom>
          <a:noFill/>
          <a:ln>
            <a:noFill/>
          </a:ln>
        </p:spPr>
      </p:pic>
      <p:pic>
        <p:nvPicPr>
          <p:cNvPr id="258" name="Google Shape;258;p12" descr="\\WDMYCLOUD\Public\Click_Duo_Design WORK\NIHR\Cross sector social media images\Indesign files\IDEAS-drafts\ACTION-icons\ACTION-icon-platforms-for clinical research.png">
            <a:hlinkClick r:id="rId7" action="ppaction://hlinksldjump"/>
          </p:cNvPr>
          <p:cNvPicPr preferRelativeResize="0"/>
          <p:nvPr/>
        </p:nvPicPr>
        <p:blipFill rotWithShape="1">
          <a:blip r:embed="rId8">
            <a:alphaModFix/>
          </a:blip>
          <a:srcRect/>
          <a:stretch/>
        </p:blipFill>
        <p:spPr>
          <a:xfrm>
            <a:off x="2230483" y="1300951"/>
            <a:ext cx="1054232" cy="1046737"/>
          </a:xfrm>
          <a:prstGeom prst="rect">
            <a:avLst/>
          </a:prstGeom>
          <a:noFill/>
          <a:ln>
            <a:noFill/>
          </a:ln>
        </p:spPr>
      </p:pic>
      <p:pic>
        <p:nvPicPr>
          <p:cNvPr id="259" name="Google Shape;259;p12" descr="\\WDMYCLOUD\Public\Click_Duo_Design WORK\NIHR\Cross sector social media images\Indesign files\IDEAS-drafts\ACTION-icons\ACTION-icon-innovative-research design.png">
            <a:hlinkClick r:id="rId5" action="ppaction://hlinksldjump"/>
          </p:cNvPr>
          <p:cNvPicPr preferRelativeResize="0"/>
          <p:nvPr/>
        </p:nvPicPr>
        <p:blipFill rotWithShape="1">
          <a:blip r:embed="rId9">
            <a:alphaModFix/>
          </a:blip>
          <a:srcRect/>
          <a:stretch/>
        </p:blipFill>
        <p:spPr>
          <a:xfrm>
            <a:off x="1991726" y="2534177"/>
            <a:ext cx="1054232" cy="1046737"/>
          </a:xfrm>
          <a:prstGeom prst="rect">
            <a:avLst/>
          </a:prstGeom>
          <a:noFill/>
          <a:ln>
            <a:noFill/>
          </a:ln>
        </p:spPr>
      </p:pic>
      <p:pic>
        <p:nvPicPr>
          <p:cNvPr id="260" name="Google Shape;260;p12" descr="\\WDMYCLOUD\Public\Click_Duo_Design WORK\NIHR\Cross sector social media images\Indesign files\IDEAS-drafts\ACTION-icons\ACTION-icon-research progrmmes aligned uk health &amp; care system.png">
            <a:hlinkClick r:id="rId10" action="ppaction://hlinksldjump"/>
          </p:cNvPr>
          <p:cNvPicPr preferRelativeResize="0"/>
          <p:nvPr/>
        </p:nvPicPr>
        <p:blipFill rotWithShape="1">
          <a:blip r:embed="rId11">
            <a:alphaModFix/>
          </a:blip>
          <a:srcRect/>
          <a:stretch/>
        </p:blipFill>
        <p:spPr>
          <a:xfrm>
            <a:off x="7757078" y="3770073"/>
            <a:ext cx="1054232" cy="1024478"/>
          </a:xfrm>
          <a:prstGeom prst="rect">
            <a:avLst/>
          </a:prstGeom>
          <a:noFill/>
          <a:ln>
            <a:noFill/>
          </a:ln>
        </p:spPr>
      </p:pic>
      <p:pic>
        <p:nvPicPr>
          <p:cNvPr id="261" name="Google Shape;261;p12" descr="\\WDMYCLOUD\Public\Click_Duo_Design WORK\NIHR\Cross sector social media images\Indesign files\IDEAS-drafts\ACTION-icons\ACTION-icon-improving visibility.png">
            <a:hlinkClick r:id="rId12" action="ppaction://hlinksldjump"/>
          </p:cNvPr>
          <p:cNvPicPr preferRelativeResize="0"/>
          <p:nvPr/>
        </p:nvPicPr>
        <p:blipFill rotWithShape="1">
          <a:blip r:embed="rId13">
            <a:alphaModFix/>
          </a:blip>
          <a:srcRect/>
          <a:stretch/>
        </p:blipFill>
        <p:spPr>
          <a:xfrm>
            <a:off x="2323901" y="3776681"/>
            <a:ext cx="1054232" cy="1054232"/>
          </a:xfrm>
          <a:prstGeom prst="rect">
            <a:avLst/>
          </a:prstGeom>
          <a:noFill/>
          <a:ln>
            <a:noFill/>
          </a:ln>
        </p:spPr>
      </p:pic>
      <p:pic>
        <p:nvPicPr>
          <p:cNvPr id="262" name="Google Shape;262;p12" descr="\\WDMYCLOUD\Public\Click_Duo_Design WORK\NIHR\Cross sector social media images\Indesign files\IDEAS-drafts\ACTION-icons\ACTION-icon-making research relevant to uk.png">
            <a:hlinkClick r:id="rId14" action="ppaction://hlinksldjump"/>
          </p:cNvPr>
          <p:cNvPicPr preferRelativeResize="0"/>
          <p:nvPr/>
        </p:nvPicPr>
        <p:blipFill rotWithShape="1">
          <a:blip r:embed="rId15">
            <a:alphaModFix/>
          </a:blip>
          <a:srcRect t="-4749"/>
          <a:stretch/>
        </p:blipFill>
        <p:spPr>
          <a:xfrm>
            <a:off x="7834025" y="1270870"/>
            <a:ext cx="1054232" cy="1104295"/>
          </a:xfrm>
          <a:prstGeom prst="rect">
            <a:avLst/>
          </a:prstGeom>
          <a:noFill/>
          <a:ln>
            <a:noFill/>
          </a:ln>
        </p:spPr>
      </p:pic>
      <p:pic>
        <p:nvPicPr>
          <p:cNvPr id="263" name="Google Shape;263;p12" descr="\\WDMYCLOUD\Public\Click_Duo_Design WORK\NIHR\Cross sector social media images\Indesign files\IDEAS-drafts\ACTION-icons\ACTION-icon-strengthening public patient and service.png">
            <a:hlinkClick r:id="rId16" action="ppaction://hlinksldjump"/>
          </p:cNvPr>
          <p:cNvPicPr preferRelativeResize="0"/>
          <p:nvPr/>
        </p:nvPicPr>
        <p:blipFill rotWithShape="1">
          <a:blip r:embed="rId17">
            <a:alphaModFix/>
          </a:blip>
          <a:srcRect/>
          <a:stretch/>
        </p:blipFill>
        <p:spPr>
          <a:xfrm>
            <a:off x="8080976" y="2566318"/>
            <a:ext cx="1054232" cy="1046737"/>
          </a:xfrm>
          <a:prstGeom prst="rect">
            <a:avLst/>
          </a:prstGeom>
          <a:noFill/>
          <a:ln>
            <a:noFill/>
          </a:ln>
        </p:spPr>
      </p:pic>
      <p:sp>
        <p:nvSpPr>
          <p:cNvPr id="264" name="Google Shape;264;p12"/>
          <p:cNvSpPr txBox="1"/>
          <p:nvPr/>
        </p:nvSpPr>
        <p:spPr>
          <a:xfrm>
            <a:off x="311700" y="1157639"/>
            <a:ext cx="2053950" cy="6902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2060"/>
                </a:solidFill>
                <a:latin typeface="Arial"/>
                <a:ea typeface="Arial"/>
                <a:cs typeface="Arial"/>
                <a:sym typeface="Arial"/>
              </a:rPr>
              <a:t>7 areas </a:t>
            </a:r>
            <a:br>
              <a:rPr lang="en-GB" sz="2400" b="1" i="0" u="none" strike="noStrike" cap="none">
                <a:solidFill>
                  <a:srgbClr val="002060"/>
                </a:solidFill>
                <a:latin typeface="Arial"/>
                <a:ea typeface="Arial"/>
                <a:cs typeface="Arial"/>
                <a:sym typeface="Arial"/>
              </a:rPr>
            </a:br>
            <a:r>
              <a:rPr lang="en-GB" sz="2400" b="1" i="0" u="none" strike="noStrike" cap="none">
                <a:solidFill>
                  <a:srgbClr val="002060"/>
                </a:solidFill>
                <a:latin typeface="Arial"/>
                <a:ea typeface="Arial"/>
                <a:cs typeface="Arial"/>
                <a:sym typeface="Arial"/>
              </a:rPr>
              <a:t>for action</a:t>
            </a:r>
            <a:endParaRPr sz="2400" b="1" i="0" u="none" strike="noStrike" cap="none">
              <a:solidFill>
                <a:srgbClr val="002060"/>
              </a:solidFill>
              <a:latin typeface="Arial"/>
              <a:ea typeface="Arial"/>
              <a:cs typeface="Arial"/>
              <a:sym typeface="Arial"/>
            </a:endParaRPr>
          </a:p>
        </p:txBody>
      </p:sp>
      <p:sp>
        <p:nvSpPr>
          <p:cNvPr id="265" name="Google Shape;265;p12"/>
          <p:cNvSpPr/>
          <p:nvPr/>
        </p:nvSpPr>
        <p:spPr>
          <a:xfrm>
            <a:off x="311699" y="4481090"/>
            <a:ext cx="217474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b="0" i="1" u="none" strike="noStrike" cap="none">
                <a:solidFill>
                  <a:srgbClr val="002060"/>
                </a:solidFill>
                <a:latin typeface="Arial"/>
                <a:ea typeface="Arial"/>
                <a:cs typeface="Arial"/>
                <a:sym typeface="Arial"/>
              </a:rPr>
              <a:t>To understand more about </a:t>
            </a:r>
            <a:br>
              <a:rPr lang="en-GB" sz="1000" b="0" i="1" u="none" strike="noStrike" cap="none">
                <a:solidFill>
                  <a:srgbClr val="002060"/>
                </a:solidFill>
                <a:latin typeface="Arial"/>
                <a:ea typeface="Arial"/>
                <a:cs typeface="Arial"/>
                <a:sym typeface="Arial"/>
              </a:rPr>
            </a:br>
            <a:r>
              <a:rPr lang="en-GB" sz="1000" b="0" i="1" u="none" strike="noStrike" cap="none">
                <a:solidFill>
                  <a:srgbClr val="002060"/>
                </a:solidFill>
                <a:latin typeface="Arial"/>
                <a:ea typeface="Arial"/>
                <a:cs typeface="Arial"/>
                <a:sym typeface="Arial"/>
              </a:rPr>
              <a:t>each </a:t>
            </a:r>
            <a:r>
              <a:rPr lang="en-GB" sz="1000" b="1" i="1" u="none" strike="noStrike" cap="none">
                <a:solidFill>
                  <a:srgbClr val="0070C0"/>
                </a:solidFill>
                <a:latin typeface="Arial"/>
                <a:ea typeface="Arial"/>
                <a:cs typeface="Arial"/>
                <a:sym typeface="Arial"/>
              </a:rPr>
              <a:t>ACTION</a:t>
            </a:r>
            <a:r>
              <a:rPr lang="en-GB" sz="1000" b="0" i="1" u="none" strike="noStrike" cap="none">
                <a:solidFill>
                  <a:srgbClr val="0070C0"/>
                </a:solidFill>
                <a:latin typeface="Arial"/>
                <a:ea typeface="Arial"/>
                <a:cs typeface="Arial"/>
                <a:sym typeface="Arial"/>
              </a:rPr>
              <a:t> </a:t>
            </a:r>
            <a:r>
              <a:rPr lang="en-GB" sz="1000" b="0" i="1" u="none" strike="noStrike" cap="none">
                <a:solidFill>
                  <a:srgbClr val="002060"/>
                </a:solidFill>
                <a:latin typeface="Arial"/>
                <a:ea typeface="Arial"/>
                <a:cs typeface="Arial"/>
                <a:sym typeface="Arial"/>
              </a:rPr>
              <a:t>click on the icon</a:t>
            </a:r>
            <a:endParaRPr sz="1000" b="0" i="1" u="none" strike="noStrike" cap="none">
              <a:solidFill>
                <a:srgbClr val="002060"/>
              </a:solidFill>
              <a:latin typeface="Arial"/>
              <a:ea typeface="Arial"/>
              <a:cs typeface="Arial"/>
              <a:sym typeface="Arial"/>
            </a:endParaRPr>
          </a:p>
        </p:txBody>
      </p:sp>
      <p:sp>
        <p:nvSpPr>
          <p:cNvPr id="266" name="Google Shape;266;p12"/>
          <p:cNvSpPr txBox="1">
            <a:spLocks noGrp="1"/>
          </p:cNvSpPr>
          <p:nvPr>
            <p:ph type="title"/>
          </p:nvPr>
        </p:nvSpPr>
        <p:spPr>
          <a:xfrm>
            <a:off x="311700" y="389676"/>
            <a:ext cx="3496862"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UK Vision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D57197-38D7-8B41-B8C1-180E79E37782}"/>
              </a:ext>
            </a:extLst>
          </p:cNvPr>
          <p:cNvSpPr/>
          <p:nvPr/>
        </p:nvSpPr>
        <p:spPr>
          <a:xfrm rot="10800000">
            <a:off x="1620252" y="256472"/>
            <a:ext cx="7523747" cy="612000"/>
          </a:xfrm>
          <a:prstGeom prst="rect">
            <a:avLst/>
          </a:prstGeom>
          <a:gradFill flip="none" rotWithShape="1">
            <a:gsLst>
              <a:gs pos="0">
                <a:schemeClr val="accent4"/>
              </a:gs>
              <a:gs pos="72000">
                <a:schemeClr val="accent3"/>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3989C4-65DC-6547-B20E-8BFCC4097BEC}"/>
              </a:ext>
            </a:extLst>
          </p:cNvPr>
          <p:cNvSpPr txBox="1"/>
          <p:nvPr/>
        </p:nvSpPr>
        <p:spPr>
          <a:xfrm>
            <a:off x="525999" y="331639"/>
            <a:ext cx="8216947" cy="461665"/>
          </a:xfrm>
          <a:prstGeom prst="rect">
            <a:avLst/>
          </a:prstGeom>
          <a:noFill/>
        </p:spPr>
        <p:txBody>
          <a:bodyPr wrap="square" rtlCol="0">
            <a:spAutoFit/>
          </a:bodyPr>
          <a:lstStyle/>
          <a:p>
            <a:pPr algn="r"/>
            <a:r>
              <a:rPr lang="en-GB" sz="2400" b="1" dirty="0">
                <a:solidFill>
                  <a:schemeClr val="bg1"/>
                </a:solidFill>
              </a:rPr>
              <a:t>Stay in touch</a:t>
            </a:r>
          </a:p>
        </p:txBody>
      </p:sp>
      <p:sp>
        <p:nvSpPr>
          <p:cNvPr id="7" name="TextBox 6">
            <a:extLst>
              <a:ext uri="{FF2B5EF4-FFF2-40B4-BE49-F238E27FC236}">
                <a16:creationId xmlns:a16="http://schemas.microsoft.com/office/drawing/2014/main" id="{69D280F6-976F-C143-86DB-BEF9432A431F}"/>
              </a:ext>
            </a:extLst>
          </p:cNvPr>
          <p:cNvSpPr txBox="1"/>
          <p:nvPr/>
        </p:nvSpPr>
        <p:spPr>
          <a:xfrm>
            <a:off x="412863" y="1845611"/>
            <a:ext cx="5335849" cy="515526"/>
          </a:xfrm>
          <a:prstGeom prst="rect">
            <a:avLst/>
          </a:prstGeom>
          <a:noFill/>
        </p:spPr>
        <p:txBody>
          <a:bodyPr wrap="square" rtlCol="0">
            <a:spAutoFit/>
          </a:bodyPr>
          <a:lstStyle/>
          <a:p>
            <a:endParaRPr lang="en-GB" sz="1400" dirty="0">
              <a:solidFill>
                <a:schemeClr val="accent4"/>
              </a:solidFill>
            </a:endParaRPr>
          </a:p>
          <a:p>
            <a:endParaRPr lang="en-US" dirty="0"/>
          </a:p>
        </p:txBody>
      </p:sp>
      <p:sp>
        <p:nvSpPr>
          <p:cNvPr id="8" name="Subtitle 1">
            <a:extLst>
              <a:ext uri="{FF2B5EF4-FFF2-40B4-BE49-F238E27FC236}">
                <a16:creationId xmlns:a16="http://schemas.microsoft.com/office/drawing/2014/main" id="{50A2D2D5-39F9-7946-B356-4C61997EC694}"/>
              </a:ext>
            </a:extLst>
          </p:cNvPr>
          <p:cNvSpPr>
            <a:spLocks noGrp="1"/>
          </p:cNvSpPr>
          <p:nvPr>
            <p:ph type="subTitle" idx="1"/>
          </p:nvPr>
        </p:nvSpPr>
        <p:spPr>
          <a:xfrm>
            <a:off x="2966815" y="1254560"/>
            <a:ext cx="4108240" cy="2213153"/>
          </a:xfrm>
        </p:spPr>
        <p:txBody>
          <a:bodyPr>
            <a:normAutofit/>
          </a:bodyPr>
          <a:lstStyle/>
          <a:p>
            <a:r>
              <a:rPr lang="en-US" dirty="0"/>
              <a:t>www.nrs.org.uk</a:t>
            </a:r>
          </a:p>
          <a:p>
            <a:endParaRPr lang="en-US" sz="1100" dirty="0"/>
          </a:p>
          <a:p>
            <a:r>
              <a:rPr lang="en-US" dirty="0"/>
              <a:t>@NHSResearchScot</a:t>
            </a:r>
          </a:p>
          <a:p>
            <a:endParaRPr lang="en-US" sz="1400" dirty="0"/>
          </a:p>
          <a:p>
            <a:r>
              <a:rPr lang="en-US" dirty="0"/>
              <a:t>NHS Research Scotland</a:t>
            </a:r>
          </a:p>
          <a:p>
            <a:endParaRPr lang="en-US" sz="1100" dirty="0"/>
          </a:p>
          <a:p>
            <a:r>
              <a:rPr lang="en-US" dirty="0"/>
              <a:t>communications@nrs.org.uk</a:t>
            </a:r>
          </a:p>
          <a:p>
            <a:endParaRPr lang="en-US" dirty="0"/>
          </a:p>
        </p:txBody>
      </p:sp>
      <p:sp>
        <p:nvSpPr>
          <p:cNvPr id="12" name="Rectangle 11">
            <a:extLst>
              <a:ext uri="{FF2B5EF4-FFF2-40B4-BE49-F238E27FC236}">
                <a16:creationId xmlns:a16="http://schemas.microsoft.com/office/drawing/2014/main" id="{FDD57197-38D7-8B41-B8C1-180E79E37782}"/>
              </a:ext>
            </a:extLst>
          </p:cNvPr>
          <p:cNvSpPr/>
          <p:nvPr/>
        </p:nvSpPr>
        <p:spPr>
          <a:xfrm>
            <a:off x="1" y="3727461"/>
            <a:ext cx="9143998" cy="1095850"/>
          </a:xfrm>
          <a:prstGeom prst="rect">
            <a:avLst/>
          </a:prstGeom>
          <a:gradFill flip="none" rotWithShape="1">
            <a:gsLst>
              <a:gs pos="0">
                <a:schemeClr val="accent4"/>
              </a:gs>
              <a:gs pos="72000">
                <a:schemeClr val="accent3"/>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a:solidFill>
                <a:schemeClr val="bg1"/>
              </a:solidFill>
            </a:endParaRPr>
          </a:p>
        </p:txBody>
      </p:sp>
      <p:sp>
        <p:nvSpPr>
          <p:cNvPr id="13" name="TextBox 12"/>
          <p:cNvSpPr txBox="1"/>
          <p:nvPr/>
        </p:nvSpPr>
        <p:spPr>
          <a:xfrm>
            <a:off x="525999" y="3800568"/>
            <a:ext cx="5316518" cy="954107"/>
          </a:xfrm>
          <a:prstGeom prst="rect">
            <a:avLst/>
          </a:prstGeom>
          <a:noFill/>
        </p:spPr>
        <p:txBody>
          <a:bodyPr wrap="square" rtlCol="0">
            <a:spAutoFit/>
          </a:bodyPr>
          <a:lstStyle/>
          <a:p>
            <a:pPr>
              <a:lnSpc>
                <a:spcPct val="100000"/>
              </a:lnSpc>
              <a:spcAft>
                <a:spcPts val="750"/>
              </a:spcAft>
            </a:pPr>
            <a:r>
              <a:rPr lang="en-GB" sz="2800" dirty="0">
                <a:solidFill>
                  <a:schemeClr val="bg1"/>
                </a:solidFill>
                <a:cs typeface="Arial Black" panose="020B0604020202020204" pitchFamily="34" charset="0"/>
              </a:rPr>
              <a:t>Visit </a:t>
            </a:r>
            <a:r>
              <a:rPr lang="en-GB" sz="2800" b="1" dirty="0">
                <a:solidFill>
                  <a:schemeClr val="bg1"/>
                </a:solidFill>
                <a:cs typeface="Arial Black" panose="020B0604020202020204" pitchFamily="34" charset="0"/>
              </a:rPr>
              <a:t>NHS Research Scotland </a:t>
            </a:r>
            <a:r>
              <a:rPr lang="en-GB" sz="2800" dirty="0">
                <a:solidFill>
                  <a:schemeClr val="bg1"/>
                </a:solidFill>
                <a:cs typeface="Arial Black" panose="020B0604020202020204" pitchFamily="34" charset="0"/>
              </a:rPr>
              <a:t>on Stand 42</a:t>
            </a:r>
            <a:endParaRPr lang="en-GB" sz="2800" dirty="0">
              <a:solidFill>
                <a:schemeClr val="bg1"/>
              </a:solidFill>
            </a:endParaRPr>
          </a:p>
        </p:txBody>
      </p:sp>
      <p:pic>
        <p:nvPicPr>
          <p:cNvPr id="10" name="Picture 9">
            <a:extLst>
              <a:ext uri="{FF2B5EF4-FFF2-40B4-BE49-F238E27FC236}">
                <a16:creationId xmlns:a16="http://schemas.microsoft.com/office/drawing/2014/main" id="{10278499-EFB5-6E48-9FB9-6F7B3D1ABD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3795" y="1244215"/>
            <a:ext cx="406176" cy="406176"/>
          </a:xfrm>
          <a:prstGeom prst="rect">
            <a:avLst/>
          </a:prstGeom>
        </p:spPr>
      </p:pic>
      <p:pic>
        <p:nvPicPr>
          <p:cNvPr id="9" name="Picture 8">
            <a:extLst>
              <a:ext uri="{FF2B5EF4-FFF2-40B4-BE49-F238E27FC236}">
                <a16:creationId xmlns:a16="http://schemas.microsoft.com/office/drawing/2014/main" id="{06FB9547-CFCF-8F40-A748-C030B561B0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3795" y="1845611"/>
            <a:ext cx="438150" cy="355447"/>
          </a:xfrm>
          <a:prstGeom prst="rect">
            <a:avLst/>
          </a:prstGeom>
        </p:spPr>
      </p:pic>
      <p:pic>
        <p:nvPicPr>
          <p:cNvPr id="11" name="Picture 10">
            <a:extLst>
              <a:ext uri="{FF2B5EF4-FFF2-40B4-BE49-F238E27FC236}">
                <a16:creationId xmlns:a16="http://schemas.microsoft.com/office/drawing/2014/main" id="{4C9BC63D-566F-B44E-8348-0F772EC45A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6874" y="2435302"/>
            <a:ext cx="435071" cy="435071"/>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75376" y="3092184"/>
            <a:ext cx="426569" cy="321260"/>
          </a:xfrm>
          <a:prstGeom prst="rect">
            <a:avLst/>
          </a:prstGeom>
        </p:spPr>
      </p:pic>
      <p:pic>
        <p:nvPicPr>
          <p:cNvPr id="14" name="Picture 13">
            <a:extLst>
              <a:ext uri="{FF2B5EF4-FFF2-40B4-BE49-F238E27FC236}">
                <a16:creationId xmlns:a16="http://schemas.microsoft.com/office/drawing/2014/main" id="{CB0D8038-E774-CA40-BD43-C6E689A5B92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41067" y="3081074"/>
            <a:ext cx="1819827" cy="1819827"/>
          </a:xfrm>
          <a:prstGeom prst="ellipse">
            <a:avLst/>
          </a:prstGeom>
          <a:solidFill>
            <a:schemeClr val="bg1"/>
          </a:solidFill>
          <a:ln w="76200">
            <a:gradFill>
              <a:gsLst>
                <a:gs pos="100000">
                  <a:srgbClr val="003D6E"/>
                </a:gs>
                <a:gs pos="0">
                  <a:srgbClr val="004685"/>
                </a:gs>
                <a:gs pos="50000">
                  <a:srgbClr val="00A4EA"/>
                </a:gs>
              </a:gsLst>
              <a:lin ang="2700000" scaled="0"/>
            </a:gradFill>
          </a:ln>
        </p:spPr>
      </p:pic>
      <p:sp>
        <p:nvSpPr>
          <p:cNvPr id="17" name="Oval 16">
            <a:extLst>
              <a:ext uri="{FF2B5EF4-FFF2-40B4-BE49-F238E27FC236}">
                <a16:creationId xmlns:a16="http://schemas.microsoft.com/office/drawing/2014/main" id="{D189E416-50F1-E046-9DFA-61788195A8B4}"/>
              </a:ext>
            </a:extLst>
          </p:cNvPr>
          <p:cNvSpPr/>
          <p:nvPr/>
        </p:nvSpPr>
        <p:spPr>
          <a:xfrm>
            <a:off x="606201" y="1550921"/>
            <a:ext cx="149039" cy="149039"/>
          </a:xfrm>
          <a:prstGeom prst="ellipse">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D67227-93E9-0145-A4EC-9435AB8F134D}"/>
              </a:ext>
            </a:extLst>
          </p:cNvPr>
          <p:cNvSpPr/>
          <p:nvPr/>
        </p:nvSpPr>
        <p:spPr>
          <a:xfrm>
            <a:off x="1179604" y="1312546"/>
            <a:ext cx="710788" cy="710788"/>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234C42-3472-424D-A999-5D2D21249569}"/>
              </a:ext>
            </a:extLst>
          </p:cNvPr>
          <p:cNvSpPr/>
          <p:nvPr/>
        </p:nvSpPr>
        <p:spPr>
          <a:xfrm>
            <a:off x="575492" y="2308602"/>
            <a:ext cx="489540" cy="48954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189E416-50F1-E046-9DFA-61788195A8B4}"/>
              </a:ext>
            </a:extLst>
          </p:cNvPr>
          <p:cNvSpPr/>
          <p:nvPr/>
        </p:nvSpPr>
        <p:spPr>
          <a:xfrm>
            <a:off x="833067" y="2952188"/>
            <a:ext cx="239022" cy="239022"/>
          </a:xfrm>
          <a:prstGeom prst="ellipse">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4D67227-93E9-0145-A4EC-9435AB8F134D}"/>
              </a:ext>
            </a:extLst>
          </p:cNvPr>
          <p:cNvSpPr/>
          <p:nvPr/>
        </p:nvSpPr>
        <p:spPr>
          <a:xfrm>
            <a:off x="6616682" y="1832243"/>
            <a:ext cx="996706" cy="996706"/>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1234C42-3472-424D-A999-5D2D21249569}"/>
              </a:ext>
            </a:extLst>
          </p:cNvPr>
          <p:cNvSpPr/>
          <p:nvPr/>
        </p:nvSpPr>
        <p:spPr>
          <a:xfrm>
            <a:off x="1284192" y="3061340"/>
            <a:ext cx="336060" cy="33606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189E416-50F1-E046-9DFA-61788195A8B4}"/>
              </a:ext>
            </a:extLst>
          </p:cNvPr>
          <p:cNvSpPr/>
          <p:nvPr/>
        </p:nvSpPr>
        <p:spPr>
          <a:xfrm>
            <a:off x="8536976" y="2122115"/>
            <a:ext cx="239022" cy="239022"/>
          </a:xfrm>
          <a:prstGeom prst="ellipse">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4D67227-93E9-0145-A4EC-9435AB8F134D}"/>
              </a:ext>
            </a:extLst>
          </p:cNvPr>
          <p:cNvSpPr/>
          <p:nvPr/>
        </p:nvSpPr>
        <p:spPr>
          <a:xfrm>
            <a:off x="7799644" y="1255975"/>
            <a:ext cx="710788" cy="7107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674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DA2262-1472-9043-A4A8-BD7FB3D477BF}"/>
              </a:ext>
            </a:extLst>
          </p:cNvPr>
          <p:cNvSpPr>
            <a:spLocks noGrp="1"/>
          </p:cNvSpPr>
          <p:nvPr>
            <p:ph type="subTitle" idx="1"/>
          </p:nvPr>
        </p:nvSpPr>
        <p:spPr>
          <a:xfrm>
            <a:off x="1143000" y="3437811"/>
            <a:ext cx="6858000" cy="1241822"/>
          </a:xfrm>
        </p:spPr>
        <p:txBody>
          <a:bodyPr>
            <a:normAutofit fontScale="32500" lnSpcReduction="20000"/>
          </a:bodyPr>
          <a:lstStyle/>
          <a:p>
            <a:r>
              <a:rPr lang="en-US" sz="5550" dirty="0">
                <a:latin typeface="Helvetica Light" panose="020B0403020202020204" pitchFamily="34" charset="0"/>
              </a:rPr>
              <a:t>Professor David Hunt</a:t>
            </a:r>
          </a:p>
          <a:p>
            <a:endParaRPr lang="en-US" sz="5550" dirty="0">
              <a:latin typeface="Helvetica Light" panose="020B0403020202020204" pitchFamily="34" charset="0"/>
            </a:endParaRPr>
          </a:p>
          <a:p>
            <a:r>
              <a:rPr lang="en-US" sz="5550" dirty="0">
                <a:latin typeface="Helvetica Light" panose="020B0403020202020204" pitchFamily="34" charset="0"/>
              </a:rPr>
              <a:t>Head of NHS Lothian Multiple Sclerosis Services, Anne Rowling Clinic</a:t>
            </a:r>
          </a:p>
          <a:p>
            <a:r>
              <a:rPr lang="en-US" sz="5550" dirty="0" err="1">
                <a:latin typeface="Helvetica Light" panose="020B0403020202020204" pitchFamily="34" charset="0"/>
              </a:rPr>
              <a:t>Wellcome</a:t>
            </a:r>
            <a:r>
              <a:rPr lang="en-US" sz="5550" dirty="0">
                <a:latin typeface="Helvetica Light" panose="020B0403020202020204" pitchFamily="34" charset="0"/>
              </a:rPr>
              <a:t> Senior Clinical Fellow, University of Edinburgh</a:t>
            </a:r>
          </a:p>
          <a:p>
            <a:endParaRPr lang="en-US" dirty="0">
              <a:latin typeface="Helvetica Light" panose="020B0403020202020204" pitchFamily="34" charset="0"/>
            </a:endParaRPr>
          </a:p>
        </p:txBody>
      </p:sp>
      <p:sp>
        <p:nvSpPr>
          <p:cNvPr id="8" name="Title 1">
            <a:extLst>
              <a:ext uri="{FF2B5EF4-FFF2-40B4-BE49-F238E27FC236}">
                <a16:creationId xmlns:a16="http://schemas.microsoft.com/office/drawing/2014/main" id="{BCFECD1E-4F97-474A-AE7E-1F5B39B9AF8A}"/>
              </a:ext>
            </a:extLst>
          </p:cNvPr>
          <p:cNvSpPr>
            <a:spLocks noGrp="1"/>
          </p:cNvSpPr>
          <p:nvPr>
            <p:ph type="ctrTitle"/>
          </p:nvPr>
        </p:nvSpPr>
        <p:spPr>
          <a:xfrm>
            <a:off x="1143000" y="1314212"/>
            <a:ext cx="6858000" cy="1790700"/>
          </a:xfrm>
        </p:spPr>
        <p:txBody>
          <a:bodyPr>
            <a:normAutofit/>
          </a:bodyPr>
          <a:lstStyle/>
          <a:p>
            <a:r>
              <a:rPr lang="en-US" sz="3000" dirty="0">
                <a:latin typeface="Helvetica Light" panose="020B0403020202020204" pitchFamily="34" charset="0"/>
              </a:rPr>
              <a:t>Precision Medicine Alliance Scotland</a:t>
            </a:r>
            <a:br>
              <a:rPr lang="en-US" sz="3000" dirty="0">
                <a:latin typeface="Helvetica Light" panose="020B0403020202020204" pitchFamily="34" charset="0"/>
              </a:rPr>
            </a:br>
            <a:r>
              <a:rPr lang="en-US" sz="3000" dirty="0">
                <a:latin typeface="Helvetica Light" panose="020B0403020202020204" pitchFamily="34" charset="0"/>
              </a:rPr>
              <a:t/>
            </a:r>
            <a:br>
              <a:rPr lang="en-US" sz="3000" dirty="0">
                <a:latin typeface="Helvetica Light" panose="020B0403020202020204" pitchFamily="34" charset="0"/>
              </a:rPr>
            </a:br>
            <a:r>
              <a:rPr lang="en-US" sz="3000" i="1" dirty="0">
                <a:latin typeface="Helvetica Light" panose="020B0403020202020204" pitchFamily="34" charset="0"/>
              </a:rPr>
              <a:t>Precision-MS</a:t>
            </a:r>
          </a:p>
        </p:txBody>
      </p:sp>
      <p:pic>
        <p:nvPicPr>
          <p:cNvPr id="2" name="Picture 2" descr="Chief Scientist Office | The 25th Cochrane Colloquium">
            <a:extLst>
              <a:ext uri="{FF2B5EF4-FFF2-40B4-BE49-F238E27FC236}">
                <a16:creationId xmlns:a16="http://schemas.microsoft.com/office/drawing/2014/main" id="{D75A3678-8B8A-9640-9A25-296A31F39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355" y="326416"/>
            <a:ext cx="1876425" cy="8323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HS Lothian logo [ Download - Logo - icon ] png svg">
            <a:extLst>
              <a:ext uri="{FF2B5EF4-FFF2-40B4-BE49-F238E27FC236}">
                <a16:creationId xmlns:a16="http://schemas.microsoft.com/office/drawing/2014/main" id="{7EF9C718-2A53-5A43-B408-7442B3E66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456" y="148915"/>
            <a:ext cx="1302348" cy="13023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S Highland | iPAG Scotland">
            <a:extLst>
              <a:ext uri="{FF2B5EF4-FFF2-40B4-BE49-F238E27FC236}">
                <a16:creationId xmlns:a16="http://schemas.microsoft.com/office/drawing/2014/main" id="{CBF0D61B-E795-0248-A3D4-AB3D54019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309" y="148915"/>
            <a:ext cx="1302348" cy="130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319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DD57197-38D7-8B41-B8C1-180E79E37782}"/>
              </a:ext>
            </a:extLst>
          </p:cNvPr>
          <p:cNvSpPr/>
          <p:nvPr/>
        </p:nvSpPr>
        <p:spPr>
          <a:xfrm>
            <a:off x="0" y="1681096"/>
            <a:ext cx="9144000" cy="2484504"/>
          </a:xfrm>
          <a:prstGeom prst="rect">
            <a:avLst/>
          </a:prstGeom>
          <a:gradFill flip="none" rotWithShape="1">
            <a:gsLst>
              <a:gs pos="0">
                <a:schemeClr val="accent4"/>
              </a:gs>
              <a:gs pos="59000">
                <a:schemeClr val="accent3"/>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a:solidFill>
                <a:schemeClr val="bg1"/>
              </a:solidFill>
            </a:endParaRPr>
          </a:p>
        </p:txBody>
      </p:sp>
      <p:sp>
        <p:nvSpPr>
          <p:cNvPr id="17" name="TextBox 16"/>
          <p:cNvSpPr txBox="1"/>
          <p:nvPr/>
        </p:nvSpPr>
        <p:spPr>
          <a:xfrm>
            <a:off x="391555" y="1799963"/>
            <a:ext cx="5728051" cy="2246769"/>
          </a:xfrm>
          <a:prstGeom prst="rect">
            <a:avLst/>
          </a:prstGeom>
          <a:noFill/>
        </p:spPr>
        <p:txBody>
          <a:bodyPr wrap="square" rtlCol="0">
            <a:spAutoFit/>
          </a:bodyPr>
          <a:lstStyle/>
          <a:p>
            <a:pPr>
              <a:lnSpc>
                <a:spcPct val="100000"/>
              </a:lnSpc>
              <a:spcAft>
                <a:spcPts val="750"/>
              </a:spcAft>
            </a:pPr>
            <a:r>
              <a:rPr lang="en-GB" sz="2800" dirty="0">
                <a:solidFill>
                  <a:schemeClr val="bg1"/>
                </a:solidFill>
                <a:latin typeface="Arial Black" panose="020B0604020202020204" pitchFamily="34" charset="0"/>
                <a:cs typeface="Arial Black" panose="020B0604020202020204" pitchFamily="34" charset="0"/>
              </a:rPr>
              <a:t>Clinical research </a:t>
            </a:r>
            <a:r>
              <a:rPr lang="en-GB" sz="2800" dirty="0">
                <a:solidFill>
                  <a:schemeClr val="bg1"/>
                </a:solidFill>
              </a:rPr>
              <a:t>is the single most important way healthcare is improved – by identifying new means to detect, diagnose, treat and prevent disease.</a:t>
            </a:r>
          </a:p>
        </p:txBody>
      </p:sp>
      <p:pic>
        <p:nvPicPr>
          <p:cNvPr id="10" name="Picture 9">
            <a:extLst>
              <a:ext uri="{FF2B5EF4-FFF2-40B4-BE49-F238E27FC236}">
                <a16:creationId xmlns:a16="http://schemas.microsoft.com/office/drawing/2014/main" id="{25A94492-65CA-D94C-9644-2B1C746D2B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4161" y="1633439"/>
            <a:ext cx="2579816" cy="2579816"/>
          </a:xfrm>
          <a:prstGeom prst="ellipse">
            <a:avLst/>
          </a:prstGeom>
          <a:ln w="101600">
            <a:gradFill>
              <a:gsLst>
                <a:gs pos="0">
                  <a:srgbClr val="003D6E"/>
                </a:gs>
                <a:gs pos="57000">
                  <a:srgbClr val="00A4EA"/>
                </a:gs>
                <a:gs pos="100000">
                  <a:srgbClr val="003D6E"/>
                </a:gs>
              </a:gsLst>
              <a:lin ang="5400000" scaled="1"/>
            </a:gradFill>
          </a:ln>
        </p:spPr>
      </p:pic>
    </p:spTree>
    <p:extLst>
      <p:ext uri="{BB962C8B-B14F-4D97-AF65-F5344CB8AC3E}">
        <p14:creationId xmlns:p14="http://schemas.microsoft.com/office/powerpoint/2010/main" val="3746762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2AD4-D21C-B241-93C8-069293A6C66F}"/>
              </a:ext>
            </a:extLst>
          </p:cNvPr>
          <p:cNvSpPr>
            <a:spLocks noGrp="1"/>
          </p:cNvSpPr>
          <p:nvPr>
            <p:ph type="title"/>
          </p:nvPr>
        </p:nvSpPr>
        <p:spPr>
          <a:xfrm>
            <a:off x="359229" y="208894"/>
            <a:ext cx="8425543" cy="994172"/>
          </a:xfrm>
        </p:spPr>
        <p:txBody>
          <a:bodyPr/>
          <a:lstStyle/>
          <a:p>
            <a:r>
              <a:rPr lang="en-US" dirty="0"/>
              <a:t>Precision Medicine Alliance Scotland programme </a:t>
            </a:r>
          </a:p>
        </p:txBody>
      </p:sp>
      <p:sp>
        <p:nvSpPr>
          <p:cNvPr id="3" name="Content Placeholder 2">
            <a:extLst>
              <a:ext uri="{FF2B5EF4-FFF2-40B4-BE49-F238E27FC236}">
                <a16:creationId xmlns:a16="http://schemas.microsoft.com/office/drawing/2014/main" id="{2DF63E8B-BADA-3C45-BAA5-5223A08C8028}"/>
              </a:ext>
            </a:extLst>
          </p:cNvPr>
          <p:cNvSpPr>
            <a:spLocks noGrp="1"/>
          </p:cNvSpPr>
          <p:nvPr>
            <p:ph idx="1"/>
          </p:nvPr>
        </p:nvSpPr>
        <p:spPr>
          <a:xfrm>
            <a:off x="628650" y="1369219"/>
            <a:ext cx="7995088" cy="3565388"/>
          </a:xfrm>
        </p:spPr>
        <p:txBody>
          <a:bodyPr>
            <a:noAutofit/>
          </a:bodyPr>
          <a:lstStyle/>
          <a:p>
            <a:pPr marL="0" indent="0" algn="just">
              <a:buNone/>
            </a:pPr>
            <a:r>
              <a:rPr lang="en-GB" b="0" i="0" u="none" strike="noStrike" dirty="0">
                <a:solidFill>
                  <a:schemeClr val="tx1">
                    <a:lumMod val="50000"/>
                    <a:lumOff val="50000"/>
                  </a:schemeClr>
                </a:solidFill>
                <a:effectLst/>
                <a:latin typeface="Roboto" panose="02000000000000000000" pitchFamily="2" charset="0"/>
              </a:rPr>
              <a:t>Precision Medicine is defined as delivery of the right treatment at the right time to the right patient. </a:t>
            </a:r>
          </a:p>
          <a:p>
            <a:pPr marL="0" indent="0" algn="just">
              <a:buNone/>
            </a:pPr>
            <a:endParaRPr lang="en-GB" sz="1500" dirty="0">
              <a:solidFill>
                <a:schemeClr val="tx1">
                  <a:lumMod val="50000"/>
                  <a:lumOff val="50000"/>
                </a:schemeClr>
              </a:solidFill>
              <a:latin typeface="Roboto" panose="02000000000000000000" pitchFamily="2" charset="0"/>
            </a:endParaRPr>
          </a:p>
          <a:p>
            <a:pPr marL="0" indent="0" algn="just">
              <a:buNone/>
            </a:pPr>
            <a:r>
              <a:rPr lang="en-GB" b="0" i="0" u="none" strike="noStrike" dirty="0">
                <a:solidFill>
                  <a:schemeClr val="tx1">
                    <a:lumMod val="50000"/>
                    <a:lumOff val="50000"/>
                  </a:schemeClr>
                </a:solidFill>
                <a:effectLst/>
                <a:latin typeface="Roboto" panose="02000000000000000000" pitchFamily="2" charset="0"/>
              </a:rPr>
              <a:t>The aim is to stimulate NHS research and delivery of Precision Medicine that will tackle health conditions of major importance in Scotland, including diseases that disproportionately impact on those at risk of socioeconomic disadvantage.</a:t>
            </a:r>
          </a:p>
          <a:p>
            <a:pPr marL="0" indent="0" algn="just">
              <a:buNone/>
            </a:pPr>
            <a:endParaRPr lang="en-GB" sz="1500" dirty="0">
              <a:solidFill>
                <a:schemeClr val="tx1">
                  <a:lumMod val="50000"/>
                  <a:lumOff val="50000"/>
                </a:schemeClr>
              </a:solidFill>
              <a:latin typeface="Roboto" panose="02000000000000000000" pitchFamily="2" charset="0"/>
            </a:endParaRPr>
          </a:p>
          <a:p>
            <a:pPr marL="0" indent="0" algn="just">
              <a:buNone/>
            </a:pPr>
            <a:r>
              <a:rPr lang="en-GB" b="0" i="0" strike="noStrike" dirty="0">
                <a:solidFill>
                  <a:schemeClr val="tx1">
                    <a:lumMod val="50000"/>
                    <a:lumOff val="50000"/>
                  </a:schemeClr>
                </a:solidFill>
                <a:effectLst/>
                <a:latin typeface="Roboto" panose="02000000000000000000" pitchFamily="2" charset="0"/>
              </a:rPr>
              <a:t>Four research programmes were funded that target the space between research and adoption into clinical practice.</a:t>
            </a:r>
          </a:p>
          <a:p>
            <a:pPr marL="0" indent="0" algn="just">
              <a:buNone/>
            </a:pPr>
            <a:r>
              <a:rPr lang="en-GB" b="0" i="0" u="none" strike="noStrike" dirty="0">
                <a:solidFill>
                  <a:schemeClr val="tx1">
                    <a:lumMod val="50000"/>
                    <a:lumOff val="50000"/>
                  </a:schemeClr>
                </a:solidFill>
                <a:effectLst/>
                <a:latin typeface="Roboto" panose="02000000000000000000" pitchFamily="2" charset="0"/>
              </a:rPr>
              <a:t/>
            </a:r>
            <a:br>
              <a:rPr lang="en-GB" b="0" i="0" u="none" strike="noStrike" dirty="0">
                <a:solidFill>
                  <a:schemeClr val="tx1">
                    <a:lumMod val="50000"/>
                    <a:lumOff val="50000"/>
                  </a:schemeClr>
                </a:solidFill>
                <a:effectLst/>
                <a:latin typeface="Roboto" panose="02000000000000000000" pitchFamily="2" charset="0"/>
              </a:rPr>
            </a:br>
            <a:r>
              <a:rPr lang="en-GB" b="0" i="0" u="none" strike="noStrike" dirty="0">
                <a:solidFill>
                  <a:srgbClr val="787878"/>
                </a:solidFill>
                <a:effectLst/>
                <a:latin typeface="Roboto" panose="02000000000000000000" pitchFamily="2" charset="0"/>
              </a:rPr>
              <a:t> </a:t>
            </a:r>
            <a:br>
              <a:rPr lang="en-GB" b="0" i="0" u="none" strike="noStrike" dirty="0">
                <a:solidFill>
                  <a:srgbClr val="787878"/>
                </a:solidFill>
                <a:effectLst/>
                <a:latin typeface="Roboto" panose="02000000000000000000" pitchFamily="2" charset="0"/>
              </a:rPr>
            </a:br>
            <a:r>
              <a:rPr lang="en-GB" b="0" i="0" u="none" strike="noStrike" dirty="0">
                <a:solidFill>
                  <a:srgbClr val="787878"/>
                </a:solidFill>
                <a:effectLst/>
                <a:latin typeface="Roboto" panose="02000000000000000000" pitchFamily="2" charset="0"/>
              </a:rPr>
              <a:t/>
            </a:r>
            <a:br>
              <a:rPr lang="en-GB" b="0" i="0" u="none" strike="noStrike" dirty="0">
                <a:solidFill>
                  <a:srgbClr val="787878"/>
                </a:solidFill>
                <a:effectLst/>
                <a:latin typeface="Roboto" panose="02000000000000000000" pitchFamily="2" charset="0"/>
              </a:rPr>
            </a:br>
            <a:endParaRPr lang="en-US" dirty="0"/>
          </a:p>
        </p:txBody>
      </p:sp>
    </p:spTree>
    <p:extLst>
      <p:ext uri="{BB962C8B-B14F-4D97-AF65-F5344CB8AC3E}">
        <p14:creationId xmlns:p14="http://schemas.microsoft.com/office/powerpoint/2010/main" val="2734896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0E03-50AB-854A-8307-B4FED74CB52E}"/>
              </a:ext>
            </a:extLst>
          </p:cNvPr>
          <p:cNvSpPr>
            <a:spLocks noGrp="1"/>
          </p:cNvSpPr>
          <p:nvPr>
            <p:ph type="title"/>
          </p:nvPr>
        </p:nvSpPr>
        <p:spPr>
          <a:xfrm>
            <a:off x="141890" y="289610"/>
            <a:ext cx="8923283" cy="994172"/>
          </a:xfrm>
        </p:spPr>
        <p:txBody>
          <a:bodyPr>
            <a:normAutofit/>
          </a:bodyPr>
          <a:lstStyle/>
          <a:p>
            <a:pPr algn="ctr"/>
            <a:r>
              <a:rPr lang="en-US" sz="2400" dirty="0">
                <a:latin typeface="Helvetica Light" panose="020B0403020202020204" pitchFamily="34" charset="0"/>
              </a:rPr>
              <a:t>NHS Lothian/University of Edinburgh </a:t>
            </a:r>
            <a:br>
              <a:rPr lang="en-US" sz="2400" dirty="0">
                <a:latin typeface="Helvetica Light" panose="020B0403020202020204" pitchFamily="34" charset="0"/>
              </a:rPr>
            </a:br>
            <a:r>
              <a:rPr lang="en-US" sz="2400" dirty="0">
                <a:latin typeface="Helvetica Light" panose="020B0403020202020204" pitchFamily="34" charset="0"/>
              </a:rPr>
              <a:t>PMAS research programmes</a:t>
            </a:r>
          </a:p>
        </p:txBody>
      </p:sp>
      <p:sp>
        <p:nvSpPr>
          <p:cNvPr id="4" name="TextBox 3">
            <a:extLst>
              <a:ext uri="{FF2B5EF4-FFF2-40B4-BE49-F238E27FC236}">
                <a16:creationId xmlns:a16="http://schemas.microsoft.com/office/drawing/2014/main" id="{49ADE5B7-CC4B-2F44-AF2B-B11B3D9530C6}"/>
              </a:ext>
            </a:extLst>
          </p:cNvPr>
          <p:cNvSpPr txBox="1"/>
          <p:nvPr/>
        </p:nvSpPr>
        <p:spPr>
          <a:xfrm>
            <a:off x="6376596" y="2228938"/>
            <a:ext cx="2059952" cy="11310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Liver Disease</a:t>
            </a:r>
          </a:p>
          <a:p>
            <a:pPr algn="ctr"/>
            <a:endParaRPr lang="en-US"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Stuart Forbes</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
        <p:nvSpPr>
          <p:cNvPr id="5" name="TextBox 4">
            <a:extLst>
              <a:ext uri="{FF2B5EF4-FFF2-40B4-BE49-F238E27FC236}">
                <a16:creationId xmlns:a16="http://schemas.microsoft.com/office/drawing/2014/main" id="{2163D4B6-83C7-514A-9092-22F1F37F02A9}"/>
              </a:ext>
            </a:extLst>
          </p:cNvPr>
          <p:cNvSpPr txBox="1"/>
          <p:nvPr/>
        </p:nvSpPr>
        <p:spPr>
          <a:xfrm>
            <a:off x="3483923" y="2782936"/>
            <a:ext cx="2059952" cy="11310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Critical Illness</a:t>
            </a:r>
          </a:p>
          <a:p>
            <a:pPr algn="ctr"/>
            <a:endParaRPr lang="en-US"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Manu Shankar-Hari</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
        <p:nvSpPr>
          <p:cNvPr id="6" name="TextBox 5">
            <a:extLst>
              <a:ext uri="{FF2B5EF4-FFF2-40B4-BE49-F238E27FC236}">
                <a16:creationId xmlns:a16="http://schemas.microsoft.com/office/drawing/2014/main" id="{513DA6DA-38AE-2143-9E2F-36F05B5CD26A}"/>
              </a:ext>
            </a:extLst>
          </p:cNvPr>
          <p:cNvSpPr txBox="1"/>
          <p:nvPr/>
        </p:nvSpPr>
        <p:spPr>
          <a:xfrm>
            <a:off x="591251" y="2207595"/>
            <a:ext cx="2059952" cy="11310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Multiple Sclerosis</a:t>
            </a:r>
          </a:p>
          <a:p>
            <a:pPr algn="ctr"/>
            <a:endParaRPr lang="en-US" b="1"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David Hunt</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Tree>
    <p:extLst>
      <p:ext uri="{BB962C8B-B14F-4D97-AF65-F5344CB8AC3E}">
        <p14:creationId xmlns:p14="http://schemas.microsoft.com/office/powerpoint/2010/main" val="2064626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0E03-50AB-854A-8307-B4FED74CB52E}"/>
              </a:ext>
            </a:extLst>
          </p:cNvPr>
          <p:cNvSpPr>
            <a:spLocks noGrp="1"/>
          </p:cNvSpPr>
          <p:nvPr>
            <p:ph type="title"/>
          </p:nvPr>
        </p:nvSpPr>
        <p:spPr>
          <a:xfrm>
            <a:off x="141890" y="289610"/>
            <a:ext cx="8923283" cy="994172"/>
          </a:xfrm>
        </p:spPr>
        <p:txBody>
          <a:bodyPr>
            <a:normAutofit/>
          </a:bodyPr>
          <a:lstStyle/>
          <a:p>
            <a:pPr algn="ctr"/>
            <a:r>
              <a:rPr lang="en-US" sz="2400" dirty="0">
                <a:latin typeface="Helvetica Light" panose="020B0403020202020204" pitchFamily="34" charset="0"/>
              </a:rPr>
              <a:t>NHS Lothian/University of Edinburgh </a:t>
            </a:r>
            <a:br>
              <a:rPr lang="en-US" sz="2400" dirty="0">
                <a:latin typeface="Helvetica Light" panose="020B0403020202020204" pitchFamily="34" charset="0"/>
              </a:rPr>
            </a:br>
            <a:r>
              <a:rPr lang="en-US" sz="2400" dirty="0">
                <a:latin typeface="Helvetica Light" panose="020B0403020202020204" pitchFamily="34" charset="0"/>
              </a:rPr>
              <a:t>PMAS research programmes</a:t>
            </a:r>
          </a:p>
        </p:txBody>
      </p:sp>
      <p:sp>
        <p:nvSpPr>
          <p:cNvPr id="4" name="TextBox 3">
            <a:extLst>
              <a:ext uri="{FF2B5EF4-FFF2-40B4-BE49-F238E27FC236}">
                <a16:creationId xmlns:a16="http://schemas.microsoft.com/office/drawing/2014/main" id="{49ADE5B7-CC4B-2F44-AF2B-B11B3D9530C6}"/>
              </a:ext>
            </a:extLst>
          </p:cNvPr>
          <p:cNvSpPr txBox="1"/>
          <p:nvPr/>
        </p:nvSpPr>
        <p:spPr>
          <a:xfrm>
            <a:off x="6376596" y="2228938"/>
            <a:ext cx="2059952" cy="11310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Liver Disease</a:t>
            </a:r>
          </a:p>
          <a:p>
            <a:pPr algn="ctr"/>
            <a:endParaRPr lang="en-US"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Stuart Forbes</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
        <p:nvSpPr>
          <p:cNvPr id="5" name="TextBox 4">
            <a:extLst>
              <a:ext uri="{FF2B5EF4-FFF2-40B4-BE49-F238E27FC236}">
                <a16:creationId xmlns:a16="http://schemas.microsoft.com/office/drawing/2014/main" id="{2163D4B6-83C7-514A-9092-22F1F37F02A9}"/>
              </a:ext>
            </a:extLst>
          </p:cNvPr>
          <p:cNvSpPr txBox="1"/>
          <p:nvPr/>
        </p:nvSpPr>
        <p:spPr>
          <a:xfrm>
            <a:off x="3483923" y="2782936"/>
            <a:ext cx="2059952" cy="11310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Critical Illness</a:t>
            </a:r>
          </a:p>
          <a:p>
            <a:pPr algn="ctr"/>
            <a:endParaRPr lang="en-US"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Manu Shankar-Hari</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
        <p:nvSpPr>
          <p:cNvPr id="6" name="TextBox 5">
            <a:extLst>
              <a:ext uri="{FF2B5EF4-FFF2-40B4-BE49-F238E27FC236}">
                <a16:creationId xmlns:a16="http://schemas.microsoft.com/office/drawing/2014/main" id="{513DA6DA-38AE-2143-9E2F-36F05B5CD26A}"/>
              </a:ext>
            </a:extLst>
          </p:cNvPr>
          <p:cNvSpPr txBox="1"/>
          <p:nvPr/>
        </p:nvSpPr>
        <p:spPr>
          <a:xfrm>
            <a:off x="591251" y="2207595"/>
            <a:ext cx="2059952" cy="1131079"/>
          </a:xfrm>
          <a:prstGeom prst="rect">
            <a:avLst/>
          </a:prstGeom>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Multiple Sclerosis</a:t>
            </a:r>
          </a:p>
          <a:p>
            <a:pPr algn="ctr"/>
            <a:endParaRPr lang="en-US" b="1"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David Hunt</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Tree>
    <p:extLst>
      <p:ext uri="{BB962C8B-B14F-4D97-AF65-F5344CB8AC3E}">
        <p14:creationId xmlns:p14="http://schemas.microsoft.com/office/powerpoint/2010/main" val="1664439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0832AC-75D0-CF45-9D20-08093DE33336}"/>
              </a:ext>
            </a:extLst>
          </p:cNvPr>
          <p:cNvPicPr>
            <a:picLocks noChangeAspect="1"/>
          </p:cNvPicPr>
          <p:nvPr/>
        </p:nvPicPr>
        <p:blipFill>
          <a:blip r:embed="rId2"/>
          <a:stretch>
            <a:fillRect/>
          </a:stretch>
        </p:blipFill>
        <p:spPr>
          <a:xfrm>
            <a:off x="403170" y="138916"/>
            <a:ext cx="8337660" cy="5353344"/>
          </a:xfrm>
          <a:prstGeom prst="rect">
            <a:avLst/>
          </a:prstGeom>
        </p:spPr>
      </p:pic>
      <p:sp>
        <p:nvSpPr>
          <p:cNvPr id="2" name="Rectangle 1">
            <a:extLst>
              <a:ext uri="{FF2B5EF4-FFF2-40B4-BE49-F238E27FC236}">
                <a16:creationId xmlns:a16="http://schemas.microsoft.com/office/drawing/2014/main" id="{4E424B88-C7AF-7C46-AEF5-9A46F3A584DA}"/>
              </a:ext>
            </a:extLst>
          </p:cNvPr>
          <p:cNvSpPr/>
          <p:nvPr/>
        </p:nvSpPr>
        <p:spPr>
          <a:xfrm>
            <a:off x="560681" y="4282068"/>
            <a:ext cx="8337660" cy="1722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1517780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5C9D-EBF2-4F4B-A165-E83C35B9E5A4}"/>
              </a:ext>
            </a:extLst>
          </p:cNvPr>
          <p:cNvSpPr>
            <a:spLocks noGrp="1"/>
          </p:cNvSpPr>
          <p:nvPr>
            <p:ph type="title"/>
          </p:nvPr>
        </p:nvSpPr>
        <p:spPr/>
        <p:txBody>
          <a:bodyPr/>
          <a:lstStyle/>
          <a:p>
            <a:r>
              <a:rPr lang="en-US"/>
              <a:t>Multiple Sclerosis in Scotland</a:t>
            </a:r>
            <a:endParaRPr lang="en-US" dirty="0"/>
          </a:p>
        </p:txBody>
      </p:sp>
      <p:pic>
        <p:nvPicPr>
          <p:cNvPr id="1026" name="Picture 2">
            <a:extLst>
              <a:ext uri="{FF2B5EF4-FFF2-40B4-BE49-F238E27FC236}">
                <a16:creationId xmlns:a16="http://schemas.microsoft.com/office/drawing/2014/main" id="{B1374E02-03AB-124F-9218-B2D92472D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952" y="1268017"/>
            <a:ext cx="2088201" cy="34326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S Progression">
            <a:extLst>
              <a:ext uri="{FF2B5EF4-FFF2-40B4-BE49-F238E27FC236}">
                <a16:creationId xmlns:a16="http://schemas.microsoft.com/office/drawing/2014/main" id="{89C47819-9050-D24B-A732-752127A7A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694" y="3794684"/>
            <a:ext cx="3808189" cy="1199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F08AEE1-7128-1D49-AC37-CA4BF7C972EE}"/>
              </a:ext>
            </a:extLst>
          </p:cNvPr>
          <p:cNvPicPr>
            <a:picLocks noChangeAspect="1"/>
          </p:cNvPicPr>
          <p:nvPr/>
        </p:nvPicPr>
        <p:blipFill>
          <a:blip r:embed="rId4"/>
          <a:stretch>
            <a:fillRect/>
          </a:stretch>
        </p:blipFill>
        <p:spPr>
          <a:xfrm>
            <a:off x="4929933" y="1014484"/>
            <a:ext cx="2915711" cy="2461223"/>
          </a:xfrm>
          <a:prstGeom prst="rect">
            <a:avLst/>
          </a:prstGeom>
        </p:spPr>
      </p:pic>
    </p:spTree>
    <p:extLst>
      <p:ext uri="{BB962C8B-B14F-4D97-AF65-F5344CB8AC3E}">
        <p14:creationId xmlns:p14="http://schemas.microsoft.com/office/powerpoint/2010/main" val="3264610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0B4CBD-2A1A-A848-BEED-E7035D035B3B}"/>
              </a:ext>
            </a:extLst>
          </p:cNvPr>
          <p:cNvPicPr>
            <a:picLocks noChangeAspect="1"/>
          </p:cNvPicPr>
          <p:nvPr/>
        </p:nvPicPr>
        <p:blipFill>
          <a:blip r:embed="rId2"/>
          <a:stretch>
            <a:fillRect/>
          </a:stretch>
        </p:blipFill>
        <p:spPr>
          <a:xfrm>
            <a:off x="319088" y="219075"/>
            <a:ext cx="8505825" cy="4705350"/>
          </a:xfrm>
          <a:prstGeom prst="rect">
            <a:avLst/>
          </a:prstGeom>
        </p:spPr>
      </p:pic>
    </p:spTree>
    <p:extLst>
      <p:ext uri="{BB962C8B-B14F-4D97-AF65-F5344CB8AC3E}">
        <p14:creationId xmlns:p14="http://schemas.microsoft.com/office/powerpoint/2010/main" val="2815737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03549-EE5C-6F44-A60A-987A85AA6088}"/>
              </a:ext>
            </a:extLst>
          </p:cNvPr>
          <p:cNvPicPr>
            <a:picLocks noChangeAspect="1"/>
          </p:cNvPicPr>
          <p:nvPr/>
        </p:nvPicPr>
        <p:blipFill>
          <a:blip r:embed="rId2"/>
          <a:stretch>
            <a:fillRect/>
          </a:stretch>
        </p:blipFill>
        <p:spPr>
          <a:xfrm>
            <a:off x="171450" y="47625"/>
            <a:ext cx="8801100" cy="5048250"/>
          </a:xfrm>
          <a:prstGeom prst="rect">
            <a:avLst/>
          </a:prstGeom>
        </p:spPr>
      </p:pic>
      <p:sp>
        <p:nvSpPr>
          <p:cNvPr id="4" name="Rectangle 3">
            <a:extLst>
              <a:ext uri="{FF2B5EF4-FFF2-40B4-BE49-F238E27FC236}">
                <a16:creationId xmlns:a16="http://schemas.microsoft.com/office/drawing/2014/main" id="{AABB6749-7DCD-6448-84E3-A8252E91DAC8}"/>
              </a:ext>
            </a:extLst>
          </p:cNvPr>
          <p:cNvSpPr/>
          <p:nvPr/>
        </p:nvSpPr>
        <p:spPr>
          <a:xfrm>
            <a:off x="4672738" y="592812"/>
            <a:ext cx="4448015" cy="4503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1561374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03549-EE5C-6F44-A60A-987A85AA6088}"/>
              </a:ext>
            </a:extLst>
          </p:cNvPr>
          <p:cNvPicPr>
            <a:picLocks noChangeAspect="1"/>
          </p:cNvPicPr>
          <p:nvPr/>
        </p:nvPicPr>
        <p:blipFill>
          <a:blip r:embed="rId2"/>
          <a:stretch>
            <a:fillRect/>
          </a:stretch>
        </p:blipFill>
        <p:spPr>
          <a:xfrm>
            <a:off x="171450" y="47625"/>
            <a:ext cx="8801100" cy="5048250"/>
          </a:xfrm>
          <a:prstGeom prst="rect">
            <a:avLst/>
          </a:prstGeom>
        </p:spPr>
      </p:pic>
    </p:spTree>
    <p:extLst>
      <p:ext uri="{BB962C8B-B14F-4D97-AF65-F5344CB8AC3E}">
        <p14:creationId xmlns:p14="http://schemas.microsoft.com/office/powerpoint/2010/main" val="261134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7CD26-F467-7847-BA0E-C57EBA5ADCBB}"/>
              </a:ext>
            </a:extLst>
          </p:cNvPr>
          <p:cNvPicPr>
            <a:picLocks noChangeAspect="1"/>
          </p:cNvPicPr>
          <p:nvPr/>
        </p:nvPicPr>
        <p:blipFill>
          <a:blip r:embed="rId2"/>
          <a:stretch>
            <a:fillRect/>
          </a:stretch>
        </p:blipFill>
        <p:spPr>
          <a:xfrm>
            <a:off x="171450" y="57150"/>
            <a:ext cx="8801100" cy="5029200"/>
          </a:xfrm>
          <a:prstGeom prst="rect">
            <a:avLst/>
          </a:prstGeom>
        </p:spPr>
      </p:pic>
      <p:sp>
        <p:nvSpPr>
          <p:cNvPr id="5" name="Rectangle 4">
            <a:extLst>
              <a:ext uri="{FF2B5EF4-FFF2-40B4-BE49-F238E27FC236}">
                <a16:creationId xmlns:a16="http://schemas.microsoft.com/office/drawing/2014/main" id="{C8DB350F-5085-CA44-B6B6-9D39C27574D3}"/>
              </a:ext>
            </a:extLst>
          </p:cNvPr>
          <p:cNvSpPr/>
          <p:nvPr/>
        </p:nvSpPr>
        <p:spPr>
          <a:xfrm>
            <a:off x="4672738" y="592812"/>
            <a:ext cx="4448015" cy="4503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3791474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7CD26-F467-7847-BA0E-C57EBA5ADCBB}"/>
              </a:ext>
            </a:extLst>
          </p:cNvPr>
          <p:cNvPicPr>
            <a:picLocks noChangeAspect="1"/>
          </p:cNvPicPr>
          <p:nvPr/>
        </p:nvPicPr>
        <p:blipFill>
          <a:blip r:embed="rId2"/>
          <a:stretch>
            <a:fillRect/>
          </a:stretch>
        </p:blipFill>
        <p:spPr>
          <a:xfrm>
            <a:off x="171450" y="57150"/>
            <a:ext cx="8801100" cy="5029200"/>
          </a:xfrm>
          <a:prstGeom prst="rect">
            <a:avLst/>
          </a:prstGeom>
        </p:spPr>
      </p:pic>
    </p:spTree>
    <p:extLst>
      <p:ext uri="{BB962C8B-B14F-4D97-AF65-F5344CB8AC3E}">
        <p14:creationId xmlns:p14="http://schemas.microsoft.com/office/powerpoint/2010/main" val="2502069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C4114-8F39-E547-9BDC-636B56204073}"/>
              </a:ext>
            </a:extLst>
          </p:cNvPr>
          <p:cNvSpPr/>
          <p:nvPr/>
        </p:nvSpPr>
        <p:spPr>
          <a:xfrm>
            <a:off x="0" y="237074"/>
            <a:ext cx="8669867" cy="612000"/>
          </a:xfrm>
          <a:prstGeom prst="rect">
            <a:avLst/>
          </a:prstGeom>
          <a:gradFill flip="none" rotWithShape="1">
            <a:gsLst>
              <a:gs pos="0">
                <a:schemeClr val="accent4"/>
              </a:gs>
              <a:gs pos="72000">
                <a:schemeClr val="accent3"/>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4000" y="1104900"/>
            <a:ext cx="8242300" cy="507831"/>
          </a:xfrm>
          <a:prstGeom prst="rect">
            <a:avLst/>
          </a:prstGeom>
          <a:noFill/>
        </p:spPr>
        <p:txBody>
          <a:bodyPr wrap="square" rtlCol="0">
            <a:spAutoFit/>
          </a:bodyPr>
          <a:lstStyle/>
          <a:p>
            <a:endParaRPr lang="en-GB" dirty="0"/>
          </a:p>
          <a:p>
            <a:endParaRPr lang="en-GB" dirty="0"/>
          </a:p>
        </p:txBody>
      </p:sp>
      <p:sp>
        <p:nvSpPr>
          <p:cNvPr id="2" name="TextBox 1"/>
          <p:cNvSpPr txBox="1"/>
          <p:nvPr/>
        </p:nvSpPr>
        <p:spPr>
          <a:xfrm>
            <a:off x="184150" y="1210044"/>
            <a:ext cx="8166986" cy="400110"/>
          </a:xfrm>
          <a:prstGeom prst="rect">
            <a:avLst/>
          </a:prstGeom>
          <a:noFill/>
        </p:spPr>
        <p:txBody>
          <a:bodyPr wrap="square" rtlCol="0">
            <a:spAutoFit/>
          </a:bodyPr>
          <a:lstStyle/>
          <a:p>
            <a:r>
              <a:rPr lang="en-GB" sz="2000" dirty="0">
                <a:solidFill>
                  <a:schemeClr val="bg1"/>
                </a:solidFill>
              </a:rPr>
              <a:t>Focus </a:t>
            </a:r>
          </a:p>
        </p:txBody>
      </p:sp>
      <p:sp>
        <p:nvSpPr>
          <p:cNvPr id="11" name="TextBox 10">
            <a:extLst>
              <a:ext uri="{FF2B5EF4-FFF2-40B4-BE49-F238E27FC236}">
                <a16:creationId xmlns:a16="http://schemas.microsoft.com/office/drawing/2014/main" id="{8DCB8C62-F3D6-DD42-9EA7-3EEB85183B14}"/>
              </a:ext>
            </a:extLst>
          </p:cNvPr>
          <p:cNvSpPr txBox="1"/>
          <p:nvPr/>
        </p:nvSpPr>
        <p:spPr>
          <a:xfrm>
            <a:off x="184150" y="328513"/>
            <a:ext cx="6296390" cy="461665"/>
          </a:xfrm>
          <a:prstGeom prst="rect">
            <a:avLst/>
          </a:prstGeom>
          <a:noFill/>
        </p:spPr>
        <p:txBody>
          <a:bodyPr wrap="square" rtlCol="0">
            <a:spAutoFit/>
          </a:bodyPr>
          <a:lstStyle/>
          <a:p>
            <a:r>
              <a:rPr lang="en-GB" sz="2400" b="1" dirty="0">
                <a:solidFill>
                  <a:schemeClr val="bg1"/>
                </a:solidFill>
                <a:latin typeface="Arial Black" panose="020B0604020202020204" pitchFamily="34" charset="0"/>
              </a:rPr>
              <a:t>Today</a:t>
            </a:r>
            <a:endParaRPr lang="en-GB" sz="2400" b="1" dirty="0">
              <a:solidFill>
                <a:schemeClr val="bg1"/>
              </a:solidFill>
            </a:endParaRPr>
          </a:p>
        </p:txBody>
      </p:sp>
      <p:sp>
        <p:nvSpPr>
          <p:cNvPr id="3" name="TextBox 2"/>
          <p:cNvSpPr txBox="1"/>
          <p:nvPr/>
        </p:nvSpPr>
        <p:spPr>
          <a:xfrm>
            <a:off x="138094" y="1037248"/>
            <a:ext cx="5929856" cy="4183196"/>
          </a:xfrm>
          <a:prstGeom prst="rect">
            <a:avLst/>
          </a:prstGeom>
          <a:noFill/>
        </p:spPr>
        <p:txBody>
          <a:bodyPr wrap="square" rtlCol="0">
            <a:spAutoFit/>
          </a:bodyPr>
          <a:lstStyle/>
          <a:p>
            <a:r>
              <a:rPr lang="en-GB" sz="1600" b="1" dirty="0">
                <a:solidFill>
                  <a:srgbClr val="004685"/>
                </a:solidFill>
              </a:rPr>
              <a:t>Session outcomes </a:t>
            </a:r>
          </a:p>
          <a:p>
            <a:endParaRPr lang="en-GB" sz="1600" b="1" dirty="0">
              <a:solidFill>
                <a:srgbClr val="004685"/>
              </a:solidFill>
            </a:endParaRPr>
          </a:p>
          <a:p>
            <a:pPr marL="342900" lvl="0" indent="-342900">
              <a:lnSpc>
                <a:spcPct val="115000"/>
              </a:lnSpc>
              <a:spcBef>
                <a:spcPts val="100"/>
              </a:spcBef>
              <a:spcAft>
                <a:spcPts val="100"/>
              </a:spcAft>
              <a:buFont typeface="Symbol" panose="05050102010706020507" pitchFamily="18" charset="2"/>
              <a:buChar char=""/>
            </a:pPr>
            <a:r>
              <a:rPr lang="en-GB" sz="1600" dirty="0">
                <a:solidFill>
                  <a:srgbClr val="004685"/>
                </a:solidFill>
                <a:effectLst/>
                <a:ea typeface="Times New Roman" panose="02020603050405020304" pitchFamily="18" charset="0"/>
                <a:cs typeface="Calibri" panose="020F0502020204030204" pitchFamily="34" charset="0"/>
              </a:rPr>
              <a:t>Understand research is an essential part of an effective, modern NHS</a:t>
            </a:r>
          </a:p>
          <a:p>
            <a:pPr lvl="0">
              <a:lnSpc>
                <a:spcPct val="115000"/>
              </a:lnSpc>
              <a:spcBef>
                <a:spcPts val="100"/>
              </a:spcBef>
              <a:spcAft>
                <a:spcPts val="100"/>
              </a:spcAft>
            </a:pPr>
            <a:endParaRPr lang="en-GB" sz="1000" dirty="0">
              <a:solidFill>
                <a:srgbClr val="004685"/>
              </a:solidFill>
              <a:effectLst/>
              <a:ea typeface="Times New Roman" panose="02020603050405020304" pitchFamily="18" charset="0"/>
              <a:cs typeface="Calibri" panose="020F0502020204030204" pitchFamily="34" charset="0"/>
            </a:endParaRPr>
          </a:p>
          <a:p>
            <a:pPr marL="342900" lvl="0" indent="-342900">
              <a:lnSpc>
                <a:spcPct val="115000"/>
              </a:lnSpc>
              <a:spcBef>
                <a:spcPts val="100"/>
              </a:spcBef>
              <a:spcAft>
                <a:spcPts val="100"/>
              </a:spcAft>
              <a:buFont typeface="Symbol" panose="05050102010706020507" pitchFamily="18" charset="2"/>
              <a:buChar char=""/>
            </a:pPr>
            <a:r>
              <a:rPr lang="en-GB" sz="1600" dirty="0">
                <a:solidFill>
                  <a:srgbClr val="004685"/>
                </a:solidFill>
                <a:effectLst/>
                <a:ea typeface="Times New Roman" panose="02020603050405020304" pitchFamily="18" charset="0"/>
                <a:cs typeface="Calibri" panose="020F0502020204030204" pitchFamily="34" charset="0"/>
              </a:rPr>
              <a:t>Understand the infrastructure in place across Scotland to support clinical research </a:t>
            </a:r>
          </a:p>
          <a:p>
            <a:pPr lvl="0">
              <a:lnSpc>
                <a:spcPct val="115000"/>
              </a:lnSpc>
              <a:spcBef>
                <a:spcPts val="100"/>
              </a:spcBef>
              <a:spcAft>
                <a:spcPts val="100"/>
              </a:spcAft>
            </a:pPr>
            <a:endParaRPr lang="en-GB" sz="1000" dirty="0">
              <a:solidFill>
                <a:srgbClr val="004685"/>
              </a:solidFill>
              <a:effectLst/>
              <a:ea typeface="Times New Roman" panose="02020603050405020304" pitchFamily="18" charset="0"/>
              <a:cs typeface="Times New Roman" panose="02020603050405020304" pitchFamily="18" charset="0"/>
            </a:endParaRPr>
          </a:p>
          <a:p>
            <a:pPr marL="342900" lvl="0" indent="-342900" algn="just">
              <a:lnSpc>
                <a:spcPct val="115000"/>
              </a:lnSpc>
              <a:spcBef>
                <a:spcPts val="100"/>
              </a:spcBef>
              <a:spcAft>
                <a:spcPts val="100"/>
              </a:spcAft>
              <a:buFont typeface="Symbol" panose="05050102010706020507" pitchFamily="18" charset="2"/>
              <a:buChar char=""/>
            </a:pPr>
            <a:r>
              <a:rPr lang="en-GB" sz="1600" dirty="0">
                <a:solidFill>
                  <a:srgbClr val="004685"/>
                </a:solidFill>
                <a:effectLst/>
                <a:ea typeface="Times New Roman" panose="02020603050405020304" pitchFamily="18" charset="0"/>
                <a:cs typeface="Calibri" panose="020F0502020204030204" pitchFamily="34" charset="0"/>
              </a:rPr>
              <a:t>Learn more about the UK vision for clinical research and the subsequent benefits this will bring to NHS</a:t>
            </a:r>
          </a:p>
          <a:p>
            <a:pPr lvl="0" algn="just">
              <a:lnSpc>
                <a:spcPct val="115000"/>
              </a:lnSpc>
              <a:spcBef>
                <a:spcPts val="100"/>
              </a:spcBef>
              <a:spcAft>
                <a:spcPts val="100"/>
              </a:spcAft>
            </a:pPr>
            <a:endParaRPr lang="en-GB" sz="1000" dirty="0">
              <a:solidFill>
                <a:srgbClr val="004685"/>
              </a:solidFill>
              <a:effectLst/>
              <a:ea typeface="Times New Roman" panose="02020603050405020304" pitchFamily="18" charset="0"/>
              <a:cs typeface="Calibri" panose="020F0502020204030204" pitchFamily="34" charset="0"/>
            </a:endParaRPr>
          </a:p>
          <a:p>
            <a:pPr marL="342900" lvl="0" indent="-342900" algn="just">
              <a:lnSpc>
                <a:spcPct val="115000"/>
              </a:lnSpc>
              <a:spcBef>
                <a:spcPts val="100"/>
              </a:spcBef>
              <a:spcAft>
                <a:spcPts val="100"/>
              </a:spcAft>
              <a:buFont typeface="Symbol" panose="05050102010706020507" pitchFamily="18" charset="2"/>
              <a:buChar char=""/>
            </a:pPr>
            <a:r>
              <a:rPr lang="en-GB" sz="1600" dirty="0">
                <a:solidFill>
                  <a:srgbClr val="004685"/>
                </a:solidFill>
                <a:ea typeface="Times New Roman" panose="02020603050405020304" pitchFamily="18" charset="0"/>
                <a:cs typeface="Calibri" panose="020F0502020204030204" pitchFamily="34" charset="0"/>
              </a:rPr>
              <a:t>Learn more above research projects happening across Scotland </a:t>
            </a:r>
            <a:r>
              <a:rPr lang="en-GB" sz="1600" dirty="0">
                <a:solidFill>
                  <a:srgbClr val="004685"/>
                </a:solidFill>
                <a:effectLst/>
                <a:ea typeface="Times New Roman" panose="02020603050405020304" pitchFamily="18" charset="0"/>
                <a:cs typeface="Calibri" panose="020F0502020204030204" pitchFamily="34" charset="0"/>
              </a:rPr>
              <a:t> </a:t>
            </a:r>
            <a:endParaRPr lang="en-GB" sz="1600" dirty="0">
              <a:solidFill>
                <a:srgbClr val="004685"/>
              </a:solidFill>
              <a:effectLst/>
              <a:ea typeface="Times New Roman" panose="02020603050405020304" pitchFamily="18" charset="0"/>
              <a:cs typeface="Times New Roman" panose="02020603050405020304" pitchFamily="18" charset="0"/>
            </a:endParaRPr>
          </a:p>
          <a:p>
            <a:pPr lvl="0">
              <a:lnSpc>
                <a:spcPct val="115000"/>
              </a:lnSpc>
              <a:spcBef>
                <a:spcPts val="100"/>
              </a:spcBef>
              <a:spcAft>
                <a:spcPts val="10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pic>
        <p:nvPicPr>
          <p:cNvPr id="10" name="Picture 9">
            <a:extLst>
              <a:ext uri="{FF2B5EF4-FFF2-40B4-BE49-F238E27FC236}">
                <a16:creationId xmlns:a16="http://schemas.microsoft.com/office/drawing/2014/main" id="{EB8ED4C1-9C55-E947-A38F-CDDBF6B302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6043" y="237074"/>
            <a:ext cx="2578005" cy="4302046"/>
          </a:xfrm>
          <a:prstGeom prst="rect">
            <a:avLst/>
          </a:prstGeom>
        </p:spPr>
      </p:pic>
    </p:spTree>
    <p:extLst>
      <p:ext uri="{BB962C8B-B14F-4D97-AF65-F5344CB8AC3E}">
        <p14:creationId xmlns:p14="http://schemas.microsoft.com/office/powerpoint/2010/main" val="1686243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081FDA-B5E1-5F41-8F76-9869C9E8B9D6}"/>
              </a:ext>
            </a:extLst>
          </p:cNvPr>
          <p:cNvPicPr>
            <a:picLocks noChangeAspect="1"/>
          </p:cNvPicPr>
          <p:nvPr/>
        </p:nvPicPr>
        <p:blipFill>
          <a:blip r:embed="rId2"/>
          <a:stretch>
            <a:fillRect/>
          </a:stretch>
        </p:blipFill>
        <p:spPr>
          <a:xfrm>
            <a:off x="176213" y="361950"/>
            <a:ext cx="8791575" cy="4419600"/>
          </a:xfrm>
          <a:prstGeom prst="rect">
            <a:avLst/>
          </a:prstGeom>
        </p:spPr>
      </p:pic>
      <p:sp>
        <p:nvSpPr>
          <p:cNvPr id="6" name="Rectangle 5">
            <a:extLst>
              <a:ext uri="{FF2B5EF4-FFF2-40B4-BE49-F238E27FC236}">
                <a16:creationId xmlns:a16="http://schemas.microsoft.com/office/drawing/2014/main" id="{DE71895B-211E-294A-9A3C-AE93BD4FACB1}"/>
              </a:ext>
            </a:extLst>
          </p:cNvPr>
          <p:cNvSpPr/>
          <p:nvPr/>
        </p:nvSpPr>
        <p:spPr>
          <a:xfrm>
            <a:off x="0" y="2951922"/>
            <a:ext cx="9144000" cy="229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 name="Chevron 6">
            <a:extLst>
              <a:ext uri="{FF2B5EF4-FFF2-40B4-BE49-F238E27FC236}">
                <a16:creationId xmlns:a16="http://schemas.microsoft.com/office/drawing/2014/main" id="{94AB9909-D6A8-9645-92A1-EF18C4AC6F35}"/>
              </a:ext>
            </a:extLst>
          </p:cNvPr>
          <p:cNvSpPr/>
          <p:nvPr/>
        </p:nvSpPr>
        <p:spPr>
          <a:xfrm>
            <a:off x="3160644" y="3410229"/>
            <a:ext cx="2186609" cy="1177245"/>
          </a:xfrm>
          <a:prstGeom prst="chevron">
            <a:avLst>
              <a:gd name="adj" fmla="val 2993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panose="020F0502020204030204"/>
            </a:endParaRPr>
          </a:p>
        </p:txBody>
      </p:sp>
      <p:sp>
        <p:nvSpPr>
          <p:cNvPr id="8" name="TextBox 7">
            <a:extLst>
              <a:ext uri="{FF2B5EF4-FFF2-40B4-BE49-F238E27FC236}">
                <a16:creationId xmlns:a16="http://schemas.microsoft.com/office/drawing/2014/main" id="{C0D38E80-33B1-1346-812E-3B99B02FA3AD}"/>
              </a:ext>
            </a:extLst>
          </p:cNvPr>
          <p:cNvSpPr txBox="1"/>
          <p:nvPr/>
        </p:nvSpPr>
        <p:spPr>
          <a:xfrm>
            <a:off x="1053548" y="3779562"/>
            <a:ext cx="1838739" cy="461665"/>
          </a:xfrm>
          <a:prstGeom prst="rect">
            <a:avLst/>
          </a:prstGeom>
          <a:noFill/>
        </p:spPr>
        <p:txBody>
          <a:bodyPr wrap="square" rtlCol="0">
            <a:spAutoFit/>
          </a:bodyPr>
          <a:lstStyle/>
          <a:p>
            <a:r>
              <a:rPr lang="en-US" sz="2400" dirty="0">
                <a:solidFill>
                  <a:prstClr val="black"/>
                </a:solidFill>
                <a:latin typeface="Helvetica Light" panose="020B0403020202020204" pitchFamily="34" charset="0"/>
              </a:rPr>
              <a:t>Research</a:t>
            </a:r>
          </a:p>
        </p:txBody>
      </p:sp>
      <p:sp>
        <p:nvSpPr>
          <p:cNvPr id="9" name="TextBox 8">
            <a:extLst>
              <a:ext uri="{FF2B5EF4-FFF2-40B4-BE49-F238E27FC236}">
                <a16:creationId xmlns:a16="http://schemas.microsoft.com/office/drawing/2014/main" id="{C3FAF213-D438-2548-8C11-467009B0D64F}"/>
              </a:ext>
            </a:extLst>
          </p:cNvPr>
          <p:cNvSpPr txBox="1"/>
          <p:nvPr/>
        </p:nvSpPr>
        <p:spPr>
          <a:xfrm>
            <a:off x="5615609" y="3594895"/>
            <a:ext cx="2569265" cy="830997"/>
          </a:xfrm>
          <a:prstGeom prst="rect">
            <a:avLst/>
          </a:prstGeom>
          <a:noFill/>
        </p:spPr>
        <p:txBody>
          <a:bodyPr wrap="square" rtlCol="0">
            <a:spAutoFit/>
          </a:bodyPr>
          <a:lstStyle/>
          <a:p>
            <a:r>
              <a:rPr lang="en-US" sz="2400" dirty="0">
                <a:solidFill>
                  <a:prstClr val="black"/>
                </a:solidFill>
                <a:latin typeface="Helvetica Light" panose="020B0403020202020204" pitchFamily="34" charset="0"/>
              </a:rPr>
              <a:t>Routine Clinical Care</a:t>
            </a:r>
          </a:p>
        </p:txBody>
      </p:sp>
      <p:pic>
        <p:nvPicPr>
          <p:cNvPr id="8194" name="Picture 2" descr="Chief Scientist Office – CSO">
            <a:extLst>
              <a:ext uri="{FF2B5EF4-FFF2-40B4-BE49-F238E27FC236}">
                <a16:creationId xmlns:a16="http://schemas.microsoft.com/office/drawing/2014/main" id="{C1FE572E-EF2B-1D4D-A174-17C0C5614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028" y="4447121"/>
            <a:ext cx="2797866" cy="7555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733DAD-80BF-4A40-A199-F65DD55580CA}"/>
              </a:ext>
            </a:extLst>
          </p:cNvPr>
          <p:cNvSpPr txBox="1"/>
          <p:nvPr/>
        </p:nvSpPr>
        <p:spPr>
          <a:xfrm>
            <a:off x="3508514" y="3687227"/>
            <a:ext cx="1838739" cy="646331"/>
          </a:xfrm>
          <a:prstGeom prst="rect">
            <a:avLst/>
          </a:prstGeom>
          <a:noFill/>
        </p:spPr>
        <p:txBody>
          <a:bodyPr wrap="square" rtlCol="0">
            <a:spAutoFit/>
          </a:bodyPr>
          <a:lstStyle/>
          <a:p>
            <a:r>
              <a:rPr lang="en-US" sz="1800" dirty="0">
                <a:solidFill>
                  <a:prstClr val="black"/>
                </a:solidFill>
                <a:latin typeface="Helvetica Light" panose="020B0403020202020204" pitchFamily="34" charset="0"/>
              </a:rPr>
              <a:t>Precision-MS Project</a:t>
            </a:r>
          </a:p>
        </p:txBody>
      </p:sp>
    </p:spTree>
    <p:extLst>
      <p:ext uri="{BB962C8B-B14F-4D97-AF65-F5344CB8AC3E}">
        <p14:creationId xmlns:p14="http://schemas.microsoft.com/office/powerpoint/2010/main" val="975627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C22109-74E6-6A42-B015-EB112888E0AD}"/>
              </a:ext>
            </a:extLst>
          </p:cNvPr>
          <p:cNvPicPr>
            <a:picLocks noChangeAspect="1"/>
          </p:cNvPicPr>
          <p:nvPr/>
        </p:nvPicPr>
        <p:blipFill>
          <a:blip r:embed="rId2"/>
          <a:stretch>
            <a:fillRect/>
          </a:stretch>
        </p:blipFill>
        <p:spPr>
          <a:xfrm>
            <a:off x="628651" y="1335936"/>
            <a:ext cx="3718691" cy="2926748"/>
          </a:xfrm>
          <a:prstGeom prst="rect">
            <a:avLst/>
          </a:prstGeom>
          <a:ln>
            <a:solidFill>
              <a:schemeClr val="bg1">
                <a:lumMod val="65000"/>
              </a:schemeClr>
            </a:solidFill>
          </a:ln>
        </p:spPr>
      </p:pic>
      <p:sp>
        <p:nvSpPr>
          <p:cNvPr id="12" name="Title 11">
            <a:extLst>
              <a:ext uri="{FF2B5EF4-FFF2-40B4-BE49-F238E27FC236}">
                <a16:creationId xmlns:a16="http://schemas.microsoft.com/office/drawing/2014/main" id="{03E37DA5-C58F-8541-9FA0-7395C25E6125}"/>
              </a:ext>
            </a:extLst>
          </p:cNvPr>
          <p:cNvSpPr>
            <a:spLocks noGrp="1"/>
          </p:cNvSpPr>
          <p:nvPr>
            <p:ph type="title"/>
          </p:nvPr>
        </p:nvSpPr>
        <p:spPr/>
        <p:txBody>
          <a:bodyPr>
            <a:normAutofit/>
          </a:bodyPr>
          <a:lstStyle/>
          <a:p>
            <a:r>
              <a:rPr lang="en-US" sz="2400" dirty="0">
                <a:latin typeface="Helvetica Light" panose="020B0403020202020204" pitchFamily="34" charset="0"/>
              </a:rPr>
              <a:t>Ultrasensitive detection of neurofilaments in blood</a:t>
            </a:r>
          </a:p>
        </p:txBody>
      </p:sp>
      <p:pic>
        <p:nvPicPr>
          <p:cNvPr id="5" name="Picture 4" descr="Ultra-Sensitive Biomarker Detection | Quanterix">
            <a:extLst>
              <a:ext uri="{FF2B5EF4-FFF2-40B4-BE49-F238E27FC236}">
                <a16:creationId xmlns:a16="http://schemas.microsoft.com/office/drawing/2014/main" id="{0BF0425D-6823-F840-B5C3-ABBB1A6F2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341" y="1335936"/>
            <a:ext cx="4724171" cy="33609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Medical Research Council (MRC) – UKRI">
            <a:extLst>
              <a:ext uri="{FF2B5EF4-FFF2-40B4-BE49-F238E27FC236}">
                <a16:creationId xmlns:a16="http://schemas.microsoft.com/office/drawing/2014/main" id="{D59A0E5D-5D26-9549-9D54-0B65FE878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031" y="3797248"/>
            <a:ext cx="1161970" cy="96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70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map&#10;&#10;Description automatically generated">
            <a:extLst>
              <a:ext uri="{FF2B5EF4-FFF2-40B4-BE49-F238E27FC236}">
                <a16:creationId xmlns:a16="http://schemas.microsoft.com/office/drawing/2014/main" id="{9AB6134F-B3C6-154C-AA0A-5D79DD85C3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01" t="1277" r="1488" b="5957"/>
          <a:stretch/>
        </p:blipFill>
        <p:spPr bwMode="auto">
          <a:xfrm>
            <a:off x="2270760" y="337617"/>
            <a:ext cx="4366260" cy="4576360"/>
          </a:xfrm>
          <a:prstGeom prst="rect">
            <a:avLst/>
          </a:prstGeom>
          <a:ln>
            <a:noFill/>
          </a:ln>
          <a:extLst>
            <a:ext uri="{53640926-AAD7-44D8-BBD7-CCE9431645EC}">
              <a14:shadowObscured xmlns:a14="http://schemas.microsoft.com/office/drawing/2010/main"/>
            </a:ext>
          </a:extLst>
        </p:spPr>
      </p:pic>
      <p:pic>
        <p:nvPicPr>
          <p:cNvPr id="4" name="Picture 2">
            <a:extLst>
              <a:ext uri="{FF2B5EF4-FFF2-40B4-BE49-F238E27FC236}">
                <a16:creationId xmlns:a16="http://schemas.microsoft.com/office/drawing/2014/main" id="{D3F21E0A-A3DE-024F-B5D7-3EB2BF2B3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424"/>
            <a:ext cx="2842260" cy="1894840"/>
          </a:xfrm>
          <a:prstGeom prst="rect">
            <a:avLst/>
          </a:prstGeom>
          <a:solidFill>
            <a:schemeClr val="accent6">
              <a:lumMod val="75000"/>
            </a:schemeClr>
          </a:solidFill>
          <a:ln>
            <a:noFill/>
          </a:ln>
        </p:spPr>
      </p:pic>
      <p:sp>
        <p:nvSpPr>
          <p:cNvPr id="5" name="TextBox 4">
            <a:extLst>
              <a:ext uri="{FF2B5EF4-FFF2-40B4-BE49-F238E27FC236}">
                <a16:creationId xmlns:a16="http://schemas.microsoft.com/office/drawing/2014/main" id="{6D4AF954-340A-D54C-BFFB-F475182C2180}"/>
              </a:ext>
            </a:extLst>
          </p:cNvPr>
          <p:cNvSpPr txBox="1"/>
          <p:nvPr/>
        </p:nvSpPr>
        <p:spPr>
          <a:xfrm>
            <a:off x="4569213" y="4805884"/>
            <a:ext cx="4574787" cy="300082"/>
          </a:xfrm>
          <a:prstGeom prst="rect">
            <a:avLst/>
          </a:prstGeom>
          <a:noFill/>
        </p:spPr>
        <p:txBody>
          <a:bodyPr wrap="square">
            <a:spAutoFit/>
          </a:bodyPr>
          <a:lstStyle/>
          <a:p>
            <a:r>
              <a:rPr lang="en-GB" dirty="0">
                <a:solidFill>
                  <a:srgbClr val="606060"/>
                </a:solidFill>
                <a:latin typeface="Open Sans" panose="020F0502020204030204" pitchFamily="34" charset="0"/>
              </a:rPr>
              <a:t>Precision Medicine Scotland: Scottish Funding Council</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436093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188386F4-1215-B748-A470-BAB003E76C23}"/>
              </a:ext>
            </a:extLst>
          </p:cNvPr>
          <p:cNvSpPr>
            <a:spLocks noGrp="1"/>
          </p:cNvSpPr>
          <p:nvPr>
            <p:ph type="title"/>
          </p:nvPr>
        </p:nvSpPr>
        <p:spPr>
          <a:xfrm>
            <a:off x="628650" y="273844"/>
            <a:ext cx="7886700" cy="994172"/>
          </a:xfrm>
        </p:spPr>
        <p:txBody>
          <a:bodyPr>
            <a:normAutofit/>
          </a:bodyPr>
          <a:lstStyle/>
          <a:p>
            <a:r>
              <a:rPr lang="en-US" sz="1800" dirty="0">
                <a:latin typeface="Helvetica Light" panose="020B0403020202020204" pitchFamily="34" charset="0"/>
              </a:rPr>
              <a:t>Blood NFL predicts relapse frequency</a:t>
            </a:r>
          </a:p>
        </p:txBody>
      </p:sp>
      <p:pic>
        <p:nvPicPr>
          <p:cNvPr id="24" name="Picture 23">
            <a:extLst>
              <a:ext uri="{FF2B5EF4-FFF2-40B4-BE49-F238E27FC236}">
                <a16:creationId xmlns:a16="http://schemas.microsoft.com/office/drawing/2014/main" id="{08597F32-B3CC-344C-99F8-25746836164F}"/>
              </a:ext>
            </a:extLst>
          </p:cNvPr>
          <p:cNvPicPr>
            <a:picLocks noChangeAspect="1"/>
          </p:cNvPicPr>
          <p:nvPr/>
        </p:nvPicPr>
        <p:blipFill>
          <a:blip r:embed="rId2"/>
          <a:stretch>
            <a:fillRect/>
          </a:stretch>
        </p:blipFill>
        <p:spPr>
          <a:xfrm>
            <a:off x="78358" y="1138086"/>
            <a:ext cx="9065643" cy="1578182"/>
          </a:xfrm>
          <a:prstGeom prst="rect">
            <a:avLst/>
          </a:prstGeom>
        </p:spPr>
      </p:pic>
      <p:pic>
        <p:nvPicPr>
          <p:cNvPr id="29" name="Picture 28">
            <a:extLst>
              <a:ext uri="{FF2B5EF4-FFF2-40B4-BE49-F238E27FC236}">
                <a16:creationId xmlns:a16="http://schemas.microsoft.com/office/drawing/2014/main" id="{F2783323-36AA-6F41-B763-380C65D697DD}"/>
              </a:ext>
            </a:extLst>
          </p:cNvPr>
          <p:cNvPicPr>
            <a:picLocks noChangeAspect="1"/>
          </p:cNvPicPr>
          <p:nvPr/>
        </p:nvPicPr>
        <p:blipFill>
          <a:blip r:embed="rId3"/>
          <a:stretch>
            <a:fillRect/>
          </a:stretch>
        </p:blipFill>
        <p:spPr>
          <a:xfrm>
            <a:off x="6708085" y="3006007"/>
            <a:ext cx="1318205" cy="1929293"/>
          </a:xfrm>
          <a:prstGeom prst="rect">
            <a:avLst/>
          </a:prstGeom>
        </p:spPr>
      </p:pic>
      <p:pic>
        <p:nvPicPr>
          <p:cNvPr id="30" name="Picture 29">
            <a:extLst>
              <a:ext uri="{FF2B5EF4-FFF2-40B4-BE49-F238E27FC236}">
                <a16:creationId xmlns:a16="http://schemas.microsoft.com/office/drawing/2014/main" id="{89E1F523-6B03-8340-B7F6-AE4AD9CEF6C7}"/>
              </a:ext>
            </a:extLst>
          </p:cNvPr>
          <p:cNvPicPr>
            <a:picLocks noChangeAspect="1"/>
          </p:cNvPicPr>
          <p:nvPr/>
        </p:nvPicPr>
        <p:blipFill>
          <a:blip r:embed="rId4"/>
          <a:stretch>
            <a:fillRect/>
          </a:stretch>
        </p:blipFill>
        <p:spPr>
          <a:xfrm>
            <a:off x="3562043" y="2992620"/>
            <a:ext cx="1318205" cy="1999131"/>
          </a:xfrm>
          <a:prstGeom prst="rect">
            <a:avLst/>
          </a:prstGeom>
        </p:spPr>
      </p:pic>
      <p:pic>
        <p:nvPicPr>
          <p:cNvPr id="31" name="Picture 30">
            <a:extLst>
              <a:ext uri="{FF2B5EF4-FFF2-40B4-BE49-F238E27FC236}">
                <a16:creationId xmlns:a16="http://schemas.microsoft.com/office/drawing/2014/main" id="{C3EA1E6B-A363-2945-A0C2-551EEF5379F7}"/>
              </a:ext>
            </a:extLst>
          </p:cNvPr>
          <p:cNvPicPr>
            <a:picLocks noChangeAspect="1"/>
          </p:cNvPicPr>
          <p:nvPr/>
        </p:nvPicPr>
        <p:blipFill>
          <a:blip r:embed="rId5"/>
          <a:stretch>
            <a:fillRect/>
          </a:stretch>
        </p:blipFill>
        <p:spPr>
          <a:xfrm>
            <a:off x="526360" y="2944898"/>
            <a:ext cx="1318205" cy="1990402"/>
          </a:xfrm>
          <a:prstGeom prst="rect">
            <a:avLst/>
          </a:prstGeom>
        </p:spPr>
      </p:pic>
      <p:sp>
        <p:nvSpPr>
          <p:cNvPr id="2" name="Rectangle 1">
            <a:extLst>
              <a:ext uri="{FF2B5EF4-FFF2-40B4-BE49-F238E27FC236}">
                <a16:creationId xmlns:a16="http://schemas.microsoft.com/office/drawing/2014/main" id="{F3B4DA62-E793-7749-9B0A-6F1F3EDEDC58}"/>
              </a:ext>
            </a:extLst>
          </p:cNvPr>
          <p:cNvSpPr/>
          <p:nvPr/>
        </p:nvSpPr>
        <p:spPr>
          <a:xfrm>
            <a:off x="1" y="993227"/>
            <a:ext cx="3050627" cy="4150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096228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188386F4-1215-B748-A470-BAB003E76C23}"/>
              </a:ext>
            </a:extLst>
          </p:cNvPr>
          <p:cNvSpPr>
            <a:spLocks noGrp="1"/>
          </p:cNvSpPr>
          <p:nvPr>
            <p:ph type="title"/>
          </p:nvPr>
        </p:nvSpPr>
        <p:spPr>
          <a:xfrm>
            <a:off x="628650" y="273844"/>
            <a:ext cx="7886700" cy="994172"/>
          </a:xfrm>
        </p:spPr>
        <p:txBody>
          <a:bodyPr>
            <a:normAutofit/>
          </a:bodyPr>
          <a:lstStyle/>
          <a:p>
            <a:r>
              <a:rPr lang="en-US" sz="1800" dirty="0">
                <a:latin typeface="Helvetica Light" panose="020B0403020202020204" pitchFamily="34" charset="0"/>
              </a:rPr>
              <a:t>Blood NFL predicts relapse frequency</a:t>
            </a:r>
          </a:p>
        </p:txBody>
      </p:sp>
      <p:pic>
        <p:nvPicPr>
          <p:cNvPr id="24" name="Picture 23">
            <a:extLst>
              <a:ext uri="{FF2B5EF4-FFF2-40B4-BE49-F238E27FC236}">
                <a16:creationId xmlns:a16="http://schemas.microsoft.com/office/drawing/2014/main" id="{08597F32-B3CC-344C-99F8-25746836164F}"/>
              </a:ext>
            </a:extLst>
          </p:cNvPr>
          <p:cNvPicPr>
            <a:picLocks noChangeAspect="1"/>
          </p:cNvPicPr>
          <p:nvPr/>
        </p:nvPicPr>
        <p:blipFill>
          <a:blip r:embed="rId2"/>
          <a:stretch>
            <a:fillRect/>
          </a:stretch>
        </p:blipFill>
        <p:spPr>
          <a:xfrm>
            <a:off x="78358" y="1138086"/>
            <a:ext cx="9065643" cy="1578182"/>
          </a:xfrm>
          <a:prstGeom prst="rect">
            <a:avLst/>
          </a:prstGeom>
        </p:spPr>
      </p:pic>
      <p:pic>
        <p:nvPicPr>
          <p:cNvPr id="29" name="Picture 28">
            <a:extLst>
              <a:ext uri="{FF2B5EF4-FFF2-40B4-BE49-F238E27FC236}">
                <a16:creationId xmlns:a16="http://schemas.microsoft.com/office/drawing/2014/main" id="{F2783323-36AA-6F41-B763-380C65D697DD}"/>
              </a:ext>
            </a:extLst>
          </p:cNvPr>
          <p:cNvPicPr>
            <a:picLocks noChangeAspect="1"/>
          </p:cNvPicPr>
          <p:nvPr/>
        </p:nvPicPr>
        <p:blipFill>
          <a:blip r:embed="rId3"/>
          <a:stretch>
            <a:fillRect/>
          </a:stretch>
        </p:blipFill>
        <p:spPr>
          <a:xfrm>
            <a:off x="6708085" y="3006007"/>
            <a:ext cx="1318205" cy="1929293"/>
          </a:xfrm>
          <a:prstGeom prst="rect">
            <a:avLst/>
          </a:prstGeom>
        </p:spPr>
      </p:pic>
      <p:pic>
        <p:nvPicPr>
          <p:cNvPr id="30" name="Picture 29">
            <a:extLst>
              <a:ext uri="{FF2B5EF4-FFF2-40B4-BE49-F238E27FC236}">
                <a16:creationId xmlns:a16="http://schemas.microsoft.com/office/drawing/2014/main" id="{89E1F523-6B03-8340-B7F6-AE4AD9CEF6C7}"/>
              </a:ext>
            </a:extLst>
          </p:cNvPr>
          <p:cNvPicPr>
            <a:picLocks noChangeAspect="1"/>
          </p:cNvPicPr>
          <p:nvPr/>
        </p:nvPicPr>
        <p:blipFill>
          <a:blip r:embed="rId4"/>
          <a:stretch>
            <a:fillRect/>
          </a:stretch>
        </p:blipFill>
        <p:spPr>
          <a:xfrm>
            <a:off x="3562043" y="2992620"/>
            <a:ext cx="1318205" cy="1999131"/>
          </a:xfrm>
          <a:prstGeom prst="rect">
            <a:avLst/>
          </a:prstGeom>
        </p:spPr>
      </p:pic>
      <p:pic>
        <p:nvPicPr>
          <p:cNvPr id="31" name="Picture 30">
            <a:extLst>
              <a:ext uri="{FF2B5EF4-FFF2-40B4-BE49-F238E27FC236}">
                <a16:creationId xmlns:a16="http://schemas.microsoft.com/office/drawing/2014/main" id="{C3EA1E6B-A363-2945-A0C2-551EEF5379F7}"/>
              </a:ext>
            </a:extLst>
          </p:cNvPr>
          <p:cNvPicPr>
            <a:picLocks noChangeAspect="1"/>
          </p:cNvPicPr>
          <p:nvPr/>
        </p:nvPicPr>
        <p:blipFill>
          <a:blip r:embed="rId5"/>
          <a:stretch>
            <a:fillRect/>
          </a:stretch>
        </p:blipFill>
        <p:spPr>
          <a:xfrm>
            <a:off x="526360" y="2944898"/>
            <a:ext cx="1318205" cy="1990402"/>
          </a:xfrm>
          <a:prstGeom prst="rect">
            <a:avLst/>
          </a:prstGeom>
        </p:spPr>
      </p:pic>
    </p:spTree>
    <p:extLst>
      <p:ext uri="{BB962C8B-B14F-4D97-AF65-F5344CB8AC3E}">
        <p14:creationId xmlns:p14="http://schemas.microsoft.com/office/powerpoint/2010/main" val="1541984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ACEAA-3A59-CC41-94E8-E77513EAF216}"/>
              </a:ext>
            </a:extLst>
          </p:cNvPr>
          <p:cNvSpPr>
            <a:spLocks noGrp="1"/>
          </p:cNvSpPr>
          <p:nvPr>
            <p:ph type="title"/>
          </p:nvPr>
        </p:nvSpPr>
        <p:spPr/>
        <p:txBody>
          <a:bodyPr>
            <a:normAutofit/>
          </a:bodyPr>
          <a:lstStyle/>
          <a:p>
            <a:r>
              <a:rPr lang="en-US" sz="2400" dirty="0">
                <a:latin typeface="Helvetica Light" panose="020B0403020202020204" pitchFamily="34" charset="0"/>
              </a:rPr>
              <a:t>Would patients have chosen different initial DMT if they had known?</a:t>
            </a:r>
          </a:p>
        </p:txBody>
      </p:sp>
      <p:sp>
        <p:nvSpPr>
          <p:cNvPr id="66" name="TextBox 65">
            <a:extLst>
              <a:ext uri="{FF2B5EF4-FFF2-40B4-BE49-F238E27FC236}">
                <a16:creationId xmlns:a16="http://schemas.microsoft.com/office/drawing/2014/main" id="{3805FC7E-3581-5340-BEEE-DCE751F74EC2}"/>
              </a:ext>
            </a:extLst>
          </p:cNvPr>
          <p:cNvSpPr txBox="1"/>
          <p:nvPr/>
        </p:nvSpPr>
        <p:spPr>
          <a:xfrm>
            <a:off x="7644306" y="3273316"/>
            <a:ext cx="1499695" cy="300082"/>
          </a:xfrm>
          <a:prstGeom prst="rect">
            <a:avLst/>
          </a:prstGeom>
          <a:noFill/>
        </p:spPr>
        <p:txBody>
          <a:bodyPr wrap="square" rtlCol="0">
            <a:spAutoFit/>
          </a:bodyPr>
          <a:lstStyle/>
          <a:p>
            <a:r>
              <a:rPr lang="en-US" dirty="0">
                <a:solidFill>
                  <a:prstClr val="black"/>
                </a:solidFill>
                <a:latin typeface="Helvetica Light" panose="020B0403020202020204" pitchFamily="34" charset="0"/>
              </a:rPr>
              <a:t>P=0.04</a:t>
            </a:r>
          </a:p>
        </p:txBody>
      </p:sp>
      <p:pic>
        <p:nvPicPr>
          <p:cNvPr id="69" name="Picture 2">
            <a:extLst>
              <a:ext uri="{FF2B5EF4-FFF2-40B4-BE49-F238E27FC236}">
                <a16:creationId xmlns:a16="http://schemas.microsoft.com/office/drawing/2014/main" id="{49ACE181-6C68-5845-A788-396E31CD6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506" y="1688948"/>
            <a:ext cx="2842260" cy="1894840"/>
          </a:xfrm>
          <a:prstGeom prst="rect">
            <a:avLst/>
          </a:prstGeom>
          <a:solidFill>
            <a:schemeClr val="accent6">
              <a:lumMod val="75000"/>
            </a:schemeClr>
          </a:solidFill>
          <a:ln>
            <a:noFill/>
          </a:ln>
        </p:spPr>
      </p:pic>
      <p:sp>
        <p:nvSpPr>
          <p:cNvPr id="70" name="TextBox 69">
            <a:extLst>
              <a:ext uri="{FF2B5EF4-FFF2-40B4-BE49-F238E27FC236}">
                <a16:creationId xmlns:a16="http://schemas.microsoft.com/office/drawing/2014/main" id="{12EBB999-A7F6-2847-851B-AE14B0AA6B1C}"/>
              </a:ext>
            </a:extLst>
          </p:cNvPr>
          <p:cNvSpPr txBox="1"/>
          <p:nvPr/>
        </p:nvSpPr>
        <p:spPr>
          <a:xfrm>
            <a:off x="526775" y="3205853"/>
            <a:ext cx="2479722" cy="507831"/>
          </a:xfrm>
          <a:prstGeom prst="rect">
            <a:avLst/>
          </a:prstGeom>
          <a:noFill/>
        </p:spPr>
        <p:txBody>
          <a:bodyPr wrap="square" rtlCol="0">
            <a:spAutoFit/>
          </a:bodyPr>
          <a:lstStyle/>
          <a:p>
            <a:r>
              <a:rPr lang="en-US" dirty="0">
                <a:solidFill>
                  <a:prstClr val="black"/>
                </a:solidFill>
                <a:latin typeface="Helvetica Light" panose="020B0403020202020204" pitchFamily="34" charset="0"/>
              </a:rPr>
              <a:t>Patients who chose no or low efficacy treatments</a:t>
            </a:r>
          </a:p>
        </p:txBody>
      </p:sp>
      <p:sp>
        <p:nvSpPr>
          <p:cNvPr id="71" name="Pentagon 70">
            <a:extLst>
              <a:ext uri="{FF2B5EF4-FFF2-40B4-BE49-F238E27FC236}">
                <a16:creationId xmlns:a16="http://schemas.microsoft.com/office/drawing/2014/main" id="{D7715E71-96DA-CA4F-AABB-659B7C1BBDA8}"/>
              </a:ext>
            </a:extLst>
          </p:cNvPr>
          <p:cNvSpPr/>
          <p:nvPr/>
        </p:nvSpPr>
        <p:spPr>
          <a:xfrm>
            <a:off x="119270" y="2093478"/>
            <a:ext cx="3693561" cy="1894840"/>
          </a:xfrm>
          <a:prstGeom prst="homePlat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2" name="Picture 71">
            <a:extLst>
              <a:ext uri="{FF2B5EF4-FFF2-40B4-BE49-F238E27FC236}">
                <a16:creationId xmlns:a16="http://schemas.microsoft.com/office/drawing/2014/main" id="{6A661351-6B1D-3444-8F0B-D1FCBFC51B26}"/>
              </a:ext>
            </a:extLst>
          </p:cNvPr>
          <p:cNvPicPr>
            <a:picLocks noChangeAspect="1"/>
          </p:cNvPicPr>
          <p:nvPr/>
        </p:nvPicPr>
        <p:blipFill>
          <a:blip r:embed="rId3"/>
          <a:stretch>
            <a:fillRect/>
          </a:stretch>
        </p:blipFill>
        <p:spPr>
          <a:xfrm>
            <a:off x="3812831" y="1893690"/>
            <a:ext cx="5058156" cy="2548190"/>
          </a:xfrm>
          <a:prstGeom prst="rect">
            <a:avLst/>
          </a:prstGeom>
        </p:spPr>
      </p:pic>
    </p:spTree>
    <p:extLst>
      <p:ext uri="{BB962C8B-B14F-4D97-AF65-F5344CB8AC3E}">
        <p14:creationId xmlns:p14="http://schemas.microsoft.com/office/powerpoint/2010/main" val="3630460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87ED36-E0DB-824F-B3EA-EFDDC0F36A09}"/>
              </a:ext>
            </a:extLst>
          </p:cNvPr>
          <p:cNvPicPr>
            <a:picLocks noChangeAspect="1"/>
          </p:cNvPicPr>
          <p:nvPr/>
        </p:nvPicPr>
        <p:blipFill>
          <a:blip r:embed="rId3"/>
          <a:stretch>
            <a:fillRect/>
          </a:stretch>
        </p:blipFill>
        <p:spPr>
          <a:xfrm>
            <a:off x="2419321" y="1184315"/>
            <a:ext cx="6283538" cy="3258477"/>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D0CD683-548D-2149-B26E-4E7388DB41AD}"/>
              </a:ext>
            </a:extLst>
          </p:cNvPr>
          <p:cNvPicPr>
            <a:picLocks noChangeAspect="1"/>
          </p:cNvPicPr>
          <p:nvPr/>
        </p:nvPicPr>
        <p:blipFill>
          <a:blip r:embed="rId4"/>
          <a:stretch>
            <a:fillRect/>
          </a:stretch>
        </p:blipFill>
        <p:spPr>
          <a:xfrm>
            <a:off x="159923" y="2571750"/>
            <a:ext cx="1871773" cy="1229676"/>
          </a:xfrm>
          <a:prstGeom prst="rect">
            <a:avLst/>
          </a:prstGeom>
        </p:spPr>
      </p:pic>
      <p:pic>
        <p:nvPicPr>
          <p:cNvPr id="1032" name="Picture 8">
            <a:extLst>
              <a:ext uri="{FF2B5EF4-FFF2-40B4-BE49-F238E27FC236}">
                <a16:creationId xmlns:a16="http://schemas.microsoft.com/office/drawing/2014/main" id="{302201C4-F9D0-B742-9EF0-DD671CF8B6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008" y="332992"/>
            <a:ext cx="2146853" cy="43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841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D701-0625-0D4F-9B68-A8C558BE845A}"/>
              </a:ext>
            </a:extLst>
          </p:cNvPr>
          <p:cNvSpPr>
            <a:spLocks noGrp="1"/>
          </p:cNvSpPr>
          <p:nvPr>
            <p:ph type="title"/>
          </p:nvPr>
        </p:nvSpPr>
        <p:spPr/>
        <p:txBody>
          <a:bodyPr>
            <a:normAutofit/>
          </a:bodyPr>
          <a:lstStyle/>
          <a:p>
            <a:r>
              <a:rPr lang="en-US" sz="1800" dirty="0">
                <a:latin typeface="Helvetica Light" panose="020B0403020202020204" pitchFamily="34" charset="0"/>
              </a:rPr>
              <a:t>Blood NFL predicts early brain atrophy</a:t>
            </a:r>
          </a:p>
        </p:txBody>
      </p:sp>
      <p:pic>
        <p:nvPicPr>
          <p:cNvPr id="5" name="Picture 4">
            <a:extLst>
              <a:ext uri="{FF2B5EF4-FFF2-40B4-BE49-F238E27FC236}">
                <a16:creationId xmlns:a16="http://schemas.microsoft.com/office/drawing/2014/main" id="{FE025A9C-6C9D-6A48-9840-72B3AEF65776}"/>
              </a:ext>
            </a:extLst>
          </p:cNvPr>
          <p:cNvPicPr>
            <a:picLocks noChangeAspect="1"/>
          </p:cNvPicPr>
          <p:nvPr/>
        </p:nvPicPr>
        <p:blipFill>
          <a:blip r:embed="rId2"/>
          <a:stretch>
            <a:fillRect/>
          </a:stretch>
        </p:blipFill>
        <p:spPr>
          <a:xfrm>
            <a:off x="5986605" y="877929"/>
            <a:ext cx="1726390" cy="2771619"/>
          </a:xfrm>
          <a:prstGeom prst="rect">
            <a:avLst/>
          </a:prstGeom>
        </p:spPr>
      </p:pic>
      <p:pic>
        <p:nvPicPr>
          <p:cNvPr id="3076" name="Picture 4" descr="Adam Waldman — University of Edinburgh Research Explorer">
            <a:extLst>
              <a:ext uri="{FF2B5EF4-FFF2-40B4-BE49-F238E27FC236}">
                <a16:creationId xmlns:a16="http://schemas.microsoft.com/office/drawing/2014/main" id="{C26CE698-68B3-6448-B0C2-9F5DC1D14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222" y="3944196"/>
            <a:ext cx="1312167" cy="9841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a:extLst>
              <a:ext uri="{FF2B5EF4-FFF2-40B4-BE49-F238E27FC236}">
                <a16:creationId xmlns:a16="http://schemas.microsoft.com/office/drawing/2014/main" id="{420F5246-2F37-1B43-8591-1745D84DE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93" y="3642433"/>
            <a:ext cx="3854670" cy="12848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ozanna MEIJBOOM | Post-doctoral researcher | PhD | The University of  Edinburgh, Edinburgh | UoE | Centre for Clinical Brain Sciences">
            <a:extLst>
              <a:ext uri="{FF2B5EF4-FFF2-40B4-BE49-F238E27FC236}">
                <a16:creationId xmlns:a16="http://schemas.microsoft.com/office/drawing/2014/main" id="{8A2B4623-BAFC-6148-9CF9-4EBF2AFD58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0285" y="3934685"/>
            <a:ext cx="992638" cy="9926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85757722-740F-6244-BE91-41A971CA28BC}"/>
              </a:ext>
            </a:extLst>
          </p:cNvPr>
          <p:cNvGraphicFramePr>
            <a:graphicFrameLocks noGrp="1"/>
          </p:cNvGraphicFramePr>
          <p:nvPr/>
        </p:nvGraphicFramePr>
        <p:xfrm>
          <a:off x="551793" y="1243787"/>
          <a:ext cx="3854670" cy="2225040"/>
        </p:xfrm>
        <a:graphic>
          <a:graphicData uri="http://schemas.openxmlformats.org/drawingml/2006/table">
            <a:tbl>
              <a:tblPr firstRow="1" bandRow="1">
                <a:tableStyleId>{F2DE63D5-997A-4646-A377-4702673A728D}</a:tableStyleId>
              </a:tblPr>
              <a:tblGrid>
                <a:gridCol w="963668">
                  <a:extLst>
                    <a:ext uri="{9D8B030D-6E8A-4147-A177-3AD203B41FA5}">
                      <a16:colId xmlns:a16="http://schemas.microsoft.com/office/drawing/2014/main" val="1017689859"/>
                    </a:ext>
                  </a:extLst>
                </a:gridCol>
                <a:gridCol w="963668">
                  <a:extLst>
                    <a:ext uri="{9D8B030D-6E8A-4147-A177-3AD203B41FA5}">
                      <a16:colId xmlns:a16="http://schemas.microsoft.com/office/drawing/2014/main" val="3968551185"/>
                    </a:ext>
                  </a:extLst>
                </a:gridCol>
                <a:gridCol w="963668">
                  <a:extLst>
                    <a:ext uri="{9D8B030D-6E8A-4147-A177-3AD203B41FA5}">
                      <a16:colId xmlns:a16="http://schemas.microsoft.com/office/drawing/2014/main" val="2941548056"/>
                    </a:ext>
                  </a:extLst>
                </a:gridCol>
                <a:gridCol w="963668">
                  <a:extLst>
                    <a:ext uri="{9D8B030D-6E8A-4147-A177-3AD203B41FA5}">
                      <a16:colId xmlns:a16="http://schemas.microsoft.com/office/drawing/2014/main" val="136360865"/>
                    </a:ext>
                  </a:extLst>
                </a:gridCol>
              </a:tblGrid>
              <a:tr h="278130">
                <a:tc>
                  <a:txBody>
                    <a:bodyPr/>
                    <a:lstStyle/>
                    <a:p>
                      <a:pPr algn="r" fontAlgn="b"/>
                      <a:r>
                        <a:rPr lang="en-GB" sz="900" b="0" i="0" u="none" strike="noStrike" dirty="0">
                          <a:effectLst/>
                          <a:latin typeface="Arial" panose="020B0604020202020204" pitchFamily="34" charset="0"/>
                        </a:rPr>
                        <a:t>Variable</a:t>
                      </a:r>
                    </a:p>
                  </a:txBody>
                  <a:tcPr marL="7144" marR="7144" marT="7144" marB="0" anchor="b"/>
                </a:tc>
                <a:tc>
                  <a:txBody>
                    <a:bodyPr/>
                    <a:lstStyle/>
                    <a:p>
                      <a:pPr algn="r" fontAlgn="b"/>
                      <a:r>
                        <a:rPr lang="en-GB" sz="900" b="0" i="0" u="none" strike="noStrike" dirty="0">
                          <a:effectLst/>
                          <a:latin typeface="Arial" panose="020B0604020202020204" pitchFamily="34" charset="0"/>
                        </a:rPr>
                        <a:t>Estimate</a:t>
                      </a:r>
                    </a:p>
                  </a:txBody>
                  <a:tcPr marL="7144" marR="7144" marT="7144" marB="0" anchor="b"/>
                </a:tc>
                <a:tc>
                  <a:txBody>
                    <a:bodyPr/>
                    <a:lstStyle/>
                    <a:p>
                      <a:pPr algn="r" fontAlgn="b"/>
                      <a:r>
                        <a:rPr lang="en-GB" sz="900" b="0" i="0" u="none" strike="noStrike" dirty="0">
                          <a:effectLst/>
                          <a:latin typeface="Arial" panose="020B0604020202020204" pitchFamily="34" charset="0"/>
                        </a:rPr>
                        <a:t>P value</a:t>
                      </a:r>
                    </a:p>
                  </a:txBody>
                  <a:tcPr marL="7144" marR="7144" marT="7144" marB="0" anchor="b"/>
                </a:tc>
                <a:tc>
                  <a:txBody>
                    <a:bodyPr/>
                    <a:lstStyle/>
                    <a:p>
                      <a:pPr algn="r" fontAlgn="b"/>
                      <a:r>
                        <a:rPr lang="en-GB" sz="900" b="0" i="0" u="none" strike="noStrike" dirty="0">
                          <a:effectLst/>
                          <a:latin typeface="Arial" panose="020B0604020202020204" pitchFamily="34" charset="0"/>
                        </a:rPr>
                        <a:t>P value summary</a:t>
                      </a:r>
                    </a:p>
                  </a:txBody>
                  <a:tcPr marL="7144" marR="7144" marT="7144" marB="0" anchor="b"/>
                </a:tc>
                <a:extLst>
                  <a:ext uri="{0D108BD9-81ED-4DB2-BD59-A6C34878D82A}">
                    <a16:rowId xmlns:a16="http://schemas.microsoft.com/office/drawing/2014/main" val="3741486827"/>
                  </a:ext>
                </a:extLst>
              </a:tr>
              <a:tr h="278130">
                <a:tc>
                  <a:txBody>
                    <a:bodyPr/>
                    <a:lstStyle/>
                    <a:p>
                      <a:pPr algn="r" fontAlgn="b"/>
                      <a:r>
                        <a:rPr lang="en-GB" sz="900" b="0" i="0" u="none" strike="noStrike" dirty="0" err="1">
                          <a:effectLst/>
                          <a:latin typeface="Arial" panose="020B0604020202020204" pitchFamily="34" charset="0"/>
                        </a:rPr>
                        <a:t>NfL</a:t>
                      </a:r>
                      <a:endParaRPr lang="en-GB" sz="900" b="0" i="0" u="none" strike="noStrike" dirty="0">
                        <a:effectLst/>
                        <a:latin typeface="Arial" panose="020B0604020202020204" pitchFamily="34" charset="0"/>
                      </a:endParaRPr>
                    </a:p>
                  </a:txBody>
                  <a:tcPr marL="7144" marR="7144" marT="7144" marB="0" anchor="b"/>
                </a:tc>
                <a:tc>
                  <a:txBody>
                    <a:bodyPr/>
                    <a:lstStyle/>
                    <a:p>
                      <a:pPr algn="r" fontAlgn="b"/>
                      <a:r>
                        <a:rPr lang="en-GB" sz="900" b="0" i="0" u="none" strike="noStrike" dirty="0">
                          <a:effectLst/>
                          <a:latin typeface="Arial" panose="020B0604020202020204" pitchFamily="34" charset="0"/>
                        </a:rPr>
                        <a:t>-1.188</a:t>
                      </a:r>
                    </a:p>
                  </a:txBody>
                  <a:tcPr marL="7144" marR="7144" marT="7144" marB="0" anchor="b"/>
                </a:tc>
                <a:tc>
                  <a:txBody>
                    <a:bodyPr/>
                    <a:lstStyle/>
                    <a:p>
                      <a:pPr algn="r" fontAlgn="b"/>
                      <a:r>
                        <a:rPr lang="en-GB" sz="900" b="0" i="0" u="none" strike="noStrike">
                          <a:effectLst/>
                          <a:latin typeface="Arial" panose="020B0604020202020204" pitchFamily="34" charset="0"/>
                        </a:rPr>
                        <a:t>&lt;0.0001</a:t>
                      </a:r>
                    </a:p>
                  </a:txBody>
                  <a:tcPr marL="7144" marR="7144" marT="7144" marB="0" anchor="b"/>
                </a:tc>
                <a:tc>
                  <a:txBody>
                    <a:bodyPr/>
                    <a:lstStyle/>
                    <a:p>
                      <a:pPr algn="r" fontAlgn="b"/>
                      <a:r>
                        <a:rPr lang="en-GB" sz="900" b="0" i="0" u="none" strike="noStrike" dirty="0">
                          <a:effectLst/>
                          <a:latin typeface="Arial" panose="020B0604020202020204" pitchFamily="34" charset="0"/>
                        </a:rPr>
                        <a:t>****</a:t>
                      </a:r>
                    </a:p>
                  </a:txBody>
                  <a:tcPr marL="7144" marR="7144" marT="7144" marB="0" anchor="b"/>
                </a:tc>
                <a:extLst>
                  <a:ext uri="{0D108BD9-81ED-4DB2-BD59-A6C34878D82A}">
                    <a16:rowId xmlns:a16="http://schemas.microsoft.com/office/drawing/2014/main" val="786514981"/>
                  </a:ext>
                </a:extLst>
              </a:tr>
              <a:tr h="278130">
                <a:tc>
                  <a:txBody>
                    <a:bodyPr/>
                    <a:lstStyle/>
                    <a:p>
                      <a:pPr algn="r" fontAlgn="b"/>
                      <a:r>
                        <a:rPr lang="en-GB" sz="900" b="0" i="0" u="none" strike="noStrike">
                          <a:effectLst/>
                          <a:latin typeface="Arial" panose="020B0604020202020204" pitchFamily="34" charset="0"/>
                        </a:rPr>
                        <a:t>GFAP</a:t>
                      </a:r>
                    </a:p>
                  </a:txBody>
                  <a:tcPr marL="7144" marR="7144" marT="7144" marB="0" anchor="b"/>
                </a:tc>
                <a:tc>
                  <a:txBody>
                    <a:bodyPr/>
                    <a:lstStyle/>
                    <a:p>
                      <a:pPr algn="r" fontAlgn="b"/>
                      <a:r>
                        <a:rPr lang="en-GB" sz="900" b="0" i="0" u="none" strike="noStrike" dirty="0">
                          <a:effectLst/>
                          <a:latin typeface="Arial" panose="020B0604020202020204" pitchFamily="34" charset="0"/>
                        </a:rPr>
                        <a:t>0.2392</a:t>
                      </a:r>
                    </a:p>
                  </a:txBody>
                  <a:tcPr marL="7144" marR="7144" marT="7144" marB="0" anchor="b"/>
                </a:tc>
                <a:tc>
                  <a:txBody>
                    <a:bodyPr/>
                    <a:lstStyle/>
                    <a:p>
                      <a:pPr algn="r" fontAlgn="b"/>
                      <a:r>
                        <a:rPr lang="en-GB" sz="900" b="0" i="0" u="none" strike="noStrike">
                          <a:effectLst/>
                          <a:latin typeface="Arial" panose="020B0604020202020204" pitchFamily="34" charset="0"/>
                        </a:rPr>
                        <a:t>0.5618</a:t>
                      </a:r>
                    </a:p>
                  </a:txBody>
                  <a:tcPr marL="7144" marR="7144" marT="7144" marB="0" anchor="b"/>
                </a:tc>
                <a:tc>
                  <a:txBody>
                    <a:bodyPr/>
                    <a:lstStyle/>
                    <a:p>
                      <a:pPr algn="r" fontAlgn="b"/>
                      <a:r>
                        <a:rPr lang="en-GB" sz="900" b="0" i="0" u="none" strike="noStrike">
                          <a:effectLst/>
                          <a:latin typeface="Arial" panose="020B0604020202020204" pitchFamily="34" charset="0"/>
                        </a:rPr>
                        <a:t>ns</a:t>
                      </a:r>
                    </a:p>
                  </a:txBody>
                  <a:tcPr marL="7144" marR="7144" marT="7144" marB="0" anchor="b"/>
                </a:tc>
                <a:extLst>
                  <a:ext uri="{0D108BD9-81ED-4DB2-BD59-A6C34878D82A}">
                    <a16:rowId xmlns:a16="http://schemas.microsoft.com/office/drawing/2014/main" val="151568139"/>
                  </a:ext>
                </a:extLst>
              </a:tr>
              <a:tr h="278130">
                <a:tc>
                  <a:txBody>
                    <a:bodyPr/>
                    <a:lstStyle/>
                    <a:p>
                      <a:pPr algn="r" fontAlgn="b"/>
                      <a:r>
                        <a:rPr lang="en-GB" sz="900" b="0" i="0" u="none" strike="noStrike">
                          <a:effectLst/>
                          <a:latin typeface="Arial" panose="020B0604020202020204" pitchFamily="34" charset="0"/>
                        </a:rPr>
                        <a:t>Tau</a:t>
                      </a:r>
                    </a:p>
                  </a:txBody>
                  <a:tcPr marL="7144" marR="7144" marT="7144" marB="0" anchor="b"/>
                </a:tc>
                <a:tc>
                  <a:txBody>
                    <a:bodyPr/>
                    <a:lstStyle/>
                    <a:p>
                      <a:pPr algn="r" fontAlgn="b"/>
                      <a:r>
                        <a:rPr lang="en-GB" sz="900" b="0" i="0" u="none" strike="noStrike" dirty="0">
                          <a:effectLst/>
                          <a:latin typeface="Arial" panose="020B0604020202020204" pitchFamily="34" charset="0"/>
                        </a:rPr>
                        <a:t>0.08530</a:t>
                      </a:r>
                    </a:p>
                  </a:txBody>
                  <a:tcPr marL="7144" marR="7144" marT="7144" marB="0" anchor="b"/>
                </a:tc>
                <a:tc>
                  <a:txBody>
                    <a:bodyPr/>
                    <a:lstStyle/>
                    <a:p>
                      <a:pPr algn="r" fontAlgn="b"/>
                      <a:r>
                        <a:rPr lang="en-GB" sz="900" b="0" i="0" u="none" strike="noStrike">
                          <a:effectLst/>
                          <a:latin typeface="Arial" panose="020B0604020202020204" pitchFamily="34" charset="0"/>
                        </a:rPr>
                        <a:t>0.8117</a:t>
                      </a:r>
                    </a:p>
                  </a:txBody>
                  <a:tcPr marL="7144" marR="7144" marT="7144" marB="0" anchor="b"/>
                </a:tc>
                <a:tc>
                  <a:txBody>
                    <a:bodyPr/>
                    <a:lstStyle/>
                    <a:p>
                      <a:pPr algn="r" fontAlgn="b"/>
                      <a:r>
                        <a:rPr lang="en-GB" sz="900" b="0" i="0" u="none" strike="noStrike">
                          <a:effectLst/>
                          <a:latin typeface="Arial" panose="020B0604020202020204" pitchFamily="34" charset="0"/>
                        </a:rPr>
                        <a:t>ns</a:t>
                      </a:r>
                    </a:p>
                  </a:txBody>
                  <a:tcPr marL="7144" marR="7144" marT="7144" marB="0" anchor="b"/>
                </a:tc>
                <a:extLst>
                  <a:ext uri="{0D108BD9-81ED-4DB2-BD59-A6C34878D82A}">
                    <a16:rowId xmlns:a16="http://schemas.microsoft.com/office/drawing/2014/main" val="3246917124"/>
                  </a:ext>
                </a:extLst>
              </a:tr>
              <a:tr h="278130">
                <a:tc>
                  <a:txBody>
                    <a:bodyPr/>
                    <a:lstStyle/>
                    <a:p>
                      <a:pPr algn="r" fontAlgn="b"/>
                      <a:r>
                        <a:rPr lang="en-GB" sz="900" b="0" i="0" u="none" strike="noStrike" dirty="0">
                          <a:effectLst/>
                          <a:latin typeface="Arial" panose="020B0604020202020204" pitchFamily="34" charset="0"/>
                        </a:rPr>
                        <a:t>Age</a:t>
                      </a:r>
                    </a:p>
                  </a:txBody>
                  <a:tcPr marL="7144" marR="7144" marT="7144" marB="0" anchor="b"/>
                </a:tc>
                <a:tc>
                  <a:txBody>
                    <a:bodyPr/>
                    <a:lstStyle/>
                    <a:p>
                      <a:pPr algn="r" fontAlgn="b"/>
                      <a:r>
                        <a:rPr lang="en-GB" sz="900" b="0" i="0" u="none" strike="noStrike" dirty="0">
                          <a:effectLst/>
                          <a:latin typeface="Arial" panose="020B0604020202020204" pitchFamily="34" charset="0"/>
                        </a:rPr>
                        <a:t>0.0002781</a:t>
                      </a:r>
                    </a:p>
                  </a:txBody>
                  <a:tcPr marL="7144" marR="7144" marT="7144" marB="0" anchor="b"/>
                </a:tc>
                <a:tc>
                  <a:txBody>
                    <a:bodyPr/>
                    <a:lstStyle/>
                    <a:p>
                      <a:pPr algn="r" fontAlgn="b"/>
                      <a:r>
                        <a:rPr lang="en-GB" sz="900" b="0" i="0" u="none" strike="noStrike" dirty="0">
                          <a:effectLst/>
                          <a:latin typeface="Arial" panose="020B0604020202020204" pitchFamily="34" charset="0"/>
                        </a:rPr>
                        <a:t>0.9682</a:t>
                      </a:r>
                    </a:p>
                  </a:txBody>
                  <a:tcPr marL="7144" marR="7144" marT="7144" marB="0" anchor="b"/>
                </a:tc>
                <a:tc>
                  <a:txBody>
                    <a:bodyPr/>
                    <a:lstStyle/>
                    <a:p>
                      <a:pPr algn="r" fontAlgn="b"/>
                      <a:r>
                        <a:rPr lang="en-GB" sz="900" b="0" i="0" u="none" strike="noStrike">
                          <a:effectLst/>
                          <a:latin typeface="Arial" panose="020B0604020202020204" pitchFamily="34" charset="0"/>
                        </a:rPr>
                        <a:t>ns</a:t>
                      </a:r>
                    </a:p>
                  </a:txBody>
                  <a:tcPr marL="7144" marR="7144" marT="7144" marB="0" anchor="b"/>
                </a:tc>
                <a:extLst>
                  <a:ext uri="{0D108BD9-81ED-4DB2-BD59-A6C34878D82A}">
                    <a16:rowId xmlns:a16="http://schemas.microsoft.com/office/drawing/2014/main" val="396055979"/>
                  </a:ext>
                </a:extLst>
              </a:tr>
              <a:tr h="278130">
                <a:tc>
                  <a:txBody>
                    <a:bodyPr/>
                    <a:lstStyle/>
                    <a:p>
                      <a:pPr algn="r" fontAlgn="b"/>
                      <a:r>
                        <a:rPr lang="en-GB" sz="900" b="0" i="0" u="none" strike="noStrike" dirty="0">
                          <a:effectLst/>
                          <a:latin typeface="Arial" panose="020B0604020202020204" pitchFamily="34" charset="0"/>
                        </a:rPr>
                        <a:t>Prior relapses</a:t>
                      </a:r>
                    </a:p>
                  </a:txBody>
                  <a:tcPr marL="7144" marR="7144" marT="7144" marB="0" anchor="b"/>
                </a:tc>
                <a:tc>
                  <a:txBody>
                    <a:bodyPr/>
                    <a:lstStyle/>
                    <a:p>
                      <a:pPr algn="r" fontAlgn="b"/>
                      <a:r>
                        <a:rPr lang="en-GB" sz="900" b="0" i="0" u="none" strike="noStrike" dirty="0">
                          <a:effectLst/>
                          <a:latin typeface="Arial" panose="020B0604020202020204" pitchFamily="34" charset="0"/>
                        </a:rPr>
                        <a:t>-0.1903</a:t>
                      </a:r>
                    </a:p>
                  </a:txBody>
                  <a:tcPr marL="7144" marR="7144" marT="7144" marB="0" anchor="b"/>
                </a:tc>
                <a:tc>
                  <a:txBody>
                    <a:bodyPr/>
                    <a:lstStyle/>
                    <a:p>
                      <a:pPr algn="r" fontAlgn="b"/>
                      <a:r>
                        <a:rPr lang="en-GB" sz="900" b="0" i="0" u="none" strike="noStrike" dirty="0">
                          <a:effectLst/>
                          <a:latin typeface="Arial" panose="020B0604020202020204" pitchFamily="34" charset="0"/>
                        </a:rPr>
                        <a:t>0.0162</a:t>
                      </a:r>
                    </a:p>
                  </a:txBody>
                  <a:tcPr marL="7144" marR="7144" marT="7144" marB="0" anchor="b"/>
                </a:tc>
                <a:tc>
                  <a:txBody>
                    <a:bodyPr/>
                    <a:lstStyle/>
                    <a:p>
                      <a:pPr algn="r" fontAlgn="b"/>
                      <a:r>
                        <a:rPr lang="en-GB" sz="900" b="0" i="0" u="none" strike="noStrike">
                          <a:effectLst/>
                          <a:latin typeface="Arial" panose="020B0604020202020204" pitchFamily="34" charset="0"/>
                        </a:rPr>
                        <a:t>*</a:t>
                      </a:r>
                    </a:p>
                  </a:txBody>
                  <a:tcPr marL="7144" marR="7144" marT="7144" marB="0" anchor="b"/>
                </a:tc>
                <a:extLst>
                  <a:ext uri="{0D108BD9-81ED-4DB2-BD59-A6C34878D82A}">
                    <a16:rowId xmlns:a16="http://schemas.microsoft.com/office/drawing/2014/main" val="3089334783"/>
                  </a:ext>
                </a:extLst>
              </a:tr>
              <a:tr h="278130">
                <a:tc>
                  <a:txBody>
                    <a:bodyPr/>
                    <a:lstStyle/>
                    <a:p>
                      <a:pPr algn="r" fontAlgn="b"/>
                      <a:r>
                        <a:rPr lang="en-GB" sz="900" b="0" i="0" u="none" strike="noStrike" dirty="0">
                          <a:effectLst/>
                          <a:latin typeface="Arial" panose="020B0604020202020204" pitchFamily="34" charset="0"/>
                        </a:rPr>
                        <a:t>EDSS</a:t>
                      </a:r>
                    </a:p>
                  </a:txBody>
                  <a:tcPr marL="7144" marR="7144" marT="7144" marB="0" anchor="b"/>
                </a:tc>
                <a:tc>
                  <a:txBody>
                    <a:bodyPr/>
                    <a:lstStyle/>
                    <a:p>
                      <a:pPr algn="r" fontAlgn="b"/>
                      <a:r>
                        <a:rPr lang="en-GB" sz="900" b="0" i="0" u="none" strike="noStrike" dirty="0">
                          <a:effectLst/>
                          <a:latin typeface="Arial" panose="020B0604020202020204" pitchFamily="34" charset="0"/>
                        </a:rPr>
                        <a:t>-0.09842</a:t>
                      </a:r>
                    </a:p>
                  </a:txBody>
                  <a:tcPr marL="7144" marR="7144" marT="7144" marB="0" anchor="b"/>
                </a:tc>
                <a:tc>
                  <a:txBody>
                    <a:bodyPr/>
                    <a:lstStyle/>
                    <a:p>
                      <a:pPr algn="r" fontAlgn="b"/>
                      <a:r>
                        <a:rPr lang="en-GB" sz="900" b="0" i="0" u="none" strike="noStrike" dirty="0">
                          <a:effectLst/>
                          <a:latin typeface="Arial" panose="020B0604020202020204" pitchFamily="34" charset="0"/>
                        </a:rPr>
                        <a:t>0.0924</a:t>
                      </a:r>
                    </a:p>
                  </a:txBody>
                  <a:tcPr marL="7144" marR="7144" marT="7144" marB="0" anchor="b"/>
                </a:tc>
                <a:tc>
                  <a:txBody>
                    <a:bodyPr/>
                    <a:lstStyle/>
                    <a:p>
                      <a:pPr algn="r" fontAlgn="b"/>
                      <a:r>
                        <a:rPr lang="en-GB" sz="900" b="0" i="0" u="none" strike="noStrike" dirty="0">
                          <a:effectLst/>
                          <a:latin typeface="Arial" panose="020B0604020202020204" pitchFamily="34" charset="0"/>
                        </a:rPr>
                        <a:t>ns</a:t>
                      </a:r>
                    </a:p>
                  </a:txBody>
                  <a:tcPr marL="7144" marR="7144" marT="7144" marB="0" anchor="b"/>
                </a:tc>
                <a:extLst>
                  <a:ext uri="{0D108BD9-81ED-4DB2-BD59-A6C34878D82A}">
                    <a16:rowId xmlns:a16="http://schemas.microsoft.com/office/drawing/2014/main" val="2267272387"/>
                  </a:ext>
                </a:extLst>
              </a:tr>
              <a:tr h="278130">
                <a:tc>
                  <a:txBody>
                    <a:bodyPr/>
                    <a:lstStyle/>
                    <a:p>
                      <a:pPr algn="r" fontAlgn="b"/>
                      <a:r>
                        <a:rPr lang="en-GB" sz="900" b="0" i="0" u="none" strike="noStrike" dirty="0">
                          <a:effectLst/>
                          <a:latin typeface="Arial" panose="020B0604020202020204" pitchFamily="34" charset="0"/>
                        </a:rPr>
                        <a:t>MRI lesion load</a:t>
                      </a:r>
                    </a:p>
                  </a:txBody>
                  <a:tcPr marL="7144" marR="7144" marT="7144" marB="0" anchor="b"/>
                </a:tc>
                <a:tc>
                  <a:txBody>
                    <a:bodyPr/>
                    <a:lstStyle/>
                    <a:p>
                      <a:pPr algn="r" fontAlgn="b"/>
                      <a:r>
                        <a:rPr lang="en-GB" sz="900" b="0" i="0" u="none" strike="noStrike" dirty="0">
                          <a:effectLst/>
                          <a:latin typeface="Arial" panose="020B0604020202020204" pitchFamily="34" charset="0"/>
                        </a:rPr>
                        <a:t>-16.97</a:t>
                      </a:r>
                    </a:p>
                  </a:txBody>
                  <a:tcPr marL="7144" marR="7144" marT="7144" marB="0" anchor="b"/>
                </a:tc>
                <a:tc>
                  <a:txBody>
                    <a:bodyPr/>
                    <a:lstStyle/>
                    <a:p>
                      <a:pPr algn="r" fontAlgn="b"/>
                      <a:r>
                        <a:rPr lang="en-GB" sz="900" b="0" i="0" u="none" strike="noStrike" dirty="0">
                          <a:effectLst/>
                          <a:latin typeface="Arial" panose="020B0604020202020204" pitchFamily="34" charset="0"/>
                        </a:rPr>
                        <a:t>0.1487</a:t>
                      </a:r>
                    </a:p>
                  </a:txBody>
                  <a:tcPr marL="7144" marR="7144" marT="7144" marB="0" anchor="b"/>
                </a:tc>
                <a:tc>
                  <a:txBody>
                    <a:bodyPr/>
                    <a:lstStyle/>
                    <a:p>
                      <a:pPr algn="r" fontAlgn="b"/>
                      <a:r>
                        <a:rPr lang="en-GB" sz="900" b="0" i="0" u="none" strike="noStrike" dirty="0">
                          <a:effectLst/>
                          <a:latin typeface="Arial" panose="020B0604020202020204" pitchFamily="34" charset="0"/>
                        </a:rPr>
                        <a:t>ns</a:t>
                      </a:r>
                    </a:p>
                  </a:txBody>
                  <a:tcPr marL="7144" marR="7144" marT="7144" marB="0" anchor="b"/>
                </a:tc>
                <a:extLst>
                  <a:ext uri="{0D108BD9-81ED-4DB2-BD59-A6C34878D82A}">
                    <a16:rowId xmlns:a16="http://schemas.microsoft.com/office/drawing/2014/main" val="3047779942"/>
                  </a:ext>
                </a:extLst>
              </a:tr>
            </a:tbl>
          </a:graphicData>
        </a:graphic>
      </p:graphicFrame>
    </p:spTree>
    <p:extLst>
      <p:ext uri="{BB962C8B-B14F-4D97-AF65-F5344CB8AC3E}">
        <p14:creationId xmlns:p14="http://schemas.microsoft.com/office/powerpoint/2010/main" val="539127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081FDA-B5E1-5F41-8F76-9869C9E8B9D6}"/>
              </a:ext>
            </a:extLst>
          </p:cNvPr>
          <p:cNvPicPr>
            <a:picLocks noChangeAspect="1"/>
          </p:cNvPicPr>
          <p:nvPr/>
        </p:nvPicPr>
        <p:blipFill>
          <a:blip r:embed="rId2"/>
          <a:stretch>
            <a:fillRect/>
          </a:stretch>
        </p:blipFill>
        <p:spPr>
          <a:xfrm>
            <a:off x="176213" y="361950"/>
            <a:ext cx="8791575" cy="4419600"/>
          </a:xfrm>
          <a:prstGeom prst="rect">
            <a:avLst/>
          </a:prstGeom>
        </p:spPr>
      </p:pic>
      <p:sp>
        <p:nvSpPr>
          <p:cNvPr id="6" name="Rectangle 5">
            <a:extLst>
              <a:ext uri="{FF2B5EF4-FFF2-40B4-BE49-F238E27FC236}">
                <a16:creationId xmlns:a16="http://schemas.microsoft.com/office/drawing/2014/main" id="{DE71895B-211E-294A-9A3C-AE93BD4FACB1}"/>
              </a:ext>
            </a:extLst>
          </p:cNvPr>
          <p:cNvSpPr/>
          <p:nvPr/>
        </p:nvSpPr>
        <p:spPr>
          <a:xfrm>
            <a:off x="0" y="2951922"/>
            <a:ext cx="9144000" cy="229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 name="Chevron 6">
            <a:extLst>
              <a:ext uri="{FF2B5EF4-FFF2-40B4-BE49-F238E27FC236}">
                <a16:creationId xmlns:a16="http://schemas.microsoft.com/office/drawing/2014/main" id="{94AB9909-D6A8-9645-92A1-EF18C4AC6F35}"/>
              </a:ext>
            </a:extLst>
          </p:cNvPr>
          <p:cNvSpPr/>
          <p:nvPr/>
        </p:nvSpPr>
        <p:spPr>
          <a:xfrm>
            <a:off x="3160644" y="3410229"/>
            <a:ext cx="2186609" cy="1177245"/>
          </a:xfrm>
          <a:prstGeom prst="chevron">
            <a:avLst>
              <a:gd name="adj" fmla="val 2993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panose="020F0502020204030204"/>
            </a:endParaRPr>
          </a:p>
        </p:txBody>
      </p:sp>
      <p:sp>
        <p:nvSpPr>
          <p:cNvPr id="8" name="TextBox 7">
            <a:extLst>
              <a:ext uri="{FF2B5EF4-FFF2-40B4-BE49-F238E27FC236}">
                <a16:creationId xmlns:a16="http://schemas.microsoft.com/office/drawing/2014/main" id="{C0D38E80-33B1-1346-812E-3B99B02FA3AD}"/>
              </a:ext>
            </a:extLst>
          </p:cNvPr>
          <p:cNvSpPr txBox="1"/>
          <p:nvPr/>
        </p:nvSpPr>
        <p:spPr>
          <a:xfrm>
            <a:off x="1053548" y="3779562"/>
            <a:ext cx="1838739" cy="461665"/>
          </a:xfrm>
          <a:prstGeom prst="rect">
            <a:avLst/>
          </a:prstGeom>
          <a:noFill/>
        </p:spPr>
        <p:txBody>
          <a:bodyPr wrap="square" rtlCol="0">
            <a:spAutoFit/>
          </a:bodyPr>
          <a:lstStyle/>
          <a:p>
            <a:r>
              <a:rPr lang="en-US" sz="2400" dirty="0">
                <a:solidFill>
                  <a:prstClr val="black"/>
                </a:solidFill>
                <a:latin typeface="Helvetica Light" panose="020B0403020202020204" pitchFamily="34" charset="0"/>
              </a:rPr>
              <a:t>Research</a:t>
            </a:r>
          </a:p>
        </p:txBody>
      </p:sp>
      <p:sp>
        <p:nvSpPr>
          <p:cNvPr id="9" name="TextBox 8">
            <a:extLst>
              <a:ext uri="{FF2B5EF4-FFF2-40B4-BE49-F238E27FC236}">
                <a16:creationId xmlns:a16="http://schemas.microsoft.com/office/drawing/2014/main" id="{C3FAF213-D438-2548-8C11-467009B0D64F}"/>
              </a:ext>
            </a:extLst>
          </p:cNvPr>
          <p:cNvSpPr txBox="1"/>
          <p:nvPr/>
        </p:nvSpPr>
        <p:spPr>
          <a:xfrm>
            <a:off x="5615609" y="3594895"/>
            <a:ext cx="2569265" cy="830997"/>
          </a:xfrm>
          <a:prstGeom prst="rect">
            <a:avLst/>
          </a:prstGeom>
          <a:noFill/>
        </p:spPr>
        <p:txBody>
          <a:bodyPr wrap="square" rtlCol="0">
            <a:spAutoFit/>
          </a:bodyPr>
          <a:lstStyle/>
          <a:p>
            <a:r>
              <a:rPr lang="en-US" sz="2400" dirty="0">
                <a:solidFill>
                  <a:prstClr val="black"/>
                </a:solidFill>
                <a:latin typeface="Helvetica Light" panose="020B0403020202020204" pitchFamily="34" charset="0"/>
              </a:rPr>
              <a:t>Routine Clinical Care</a:t>
            </a:r>
          </a:p>
        </p:txBody>
      </p:sp>
      <p:pic>
        <p:nvPicPr>
          <p:cNvPr id="8194" name="Picture 2" descr="Chief Scientist Office – CSO">
            <a:extLst>
              <a:ext uri="{FF2B5EF4-FFF2-40B4-BE49-F238E27FC236}">
                <a16:creationId xmlns:a16="http://schemas.microsoft.com/office/drawing/2014/main" id="{C1FE572E-EF2B-1D4D-A174-17C0C5614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028" y="4447121"/>
            <a:ext cx="2797866" cy="7555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733DAD-80BF-4A40-A199-F65DD55580CA}"/>
              </a:ext>
            </a:extLst>
          </p:cNvPr>
          <p:cNvSpPr txBox="1"/>
          <p:nvPr/>
        </p:nvSpPr>
        <p:spPr>
          <a:xfrm>
            <a:off x="3508514" y="3687227"/>
            <a:ext cx="1838739" cy="646331"/>
          </a:xfrm>
          <a:prstGeom prst="rect">
            <a:avLst/>
          </a:prstGeom>
          <a:noFill/>
        </p:spPr>
        <p:txBody>
          <a:bodyPr wrap="square" rtlCol="0">
            <a:spAutoFit/>
          </a:bodyPr>
          <a:lstStyle/>
          <a:p>
            <a:r>
              <a:rPr lang="en-US" sz="1800" dirty="0">
                <a:solidFill>
                  <a:prstClr val="black"/>
                </a:solidFill>
                <a:latin typeface="Helvetica Light" panose="020B0403020202020204" pitchFamily="34" charset="0"/>
              </a:rPr>
              <a:t>Precision-MS Project</a:t>
            </a:r>
          </a:p>
        </p:txBody>
      </p:sp>
    </p:spTree>
    <p:extLst>
      <p:ext uri="{BB962C8B-B14F-4D97-AF65-F5344CB8AC3E}">
        <p14:creationId xmlns:p14="http://schemas.microsoft.com/office/powerpoint/2010/main" val="384822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D9B03B-A178-0E44-8F64-922E078F4DDC}"/>
              </a:ext>
            </a:extLst>
          </p:cNvPr>
          <p:cNvPicPr>
            <a:picLocks noChangeAspect="1"/>
          </p:cNvPicPr>
          <p:nvPr/>
        </p:nvPicPr>
        <p:blipFill>
          <a:blip r:embed="rId2"/>
          <a:stretch>
            <a:fillRect/>
          </a:stretch>
        </p:blipFill>
        <p:spPr>
          <a:xfrm>
            <a:off x="85725" y="0"/>
            <a:ext cx="8972550" cy="5143500"/>
          </a:xfrm>
          <a:prstGeom prst="rect">
            <a:avLst/>
          </a:prstGeom>
        </p:spPr>
      </p:pic>
    </p:spTree>
    <p:extLst>
      <p:ext uri="{BB962C8B-B14F-4D97-AF65-F5344CB8AC3E}">
        <p14:creationId xmlns:p14="http://schemas.microsoft.com/office/powerpoint/2010/main" val="2249684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000" y="1104900"/>
            <a:ext cx="8242300" cy="507831"/>
          </a:xfrm>
          <a:prstGeom prst="rect">
            <a:avLst/>
          </a:prstGeom>
          <a:noFill/>
        </p:spPr>
        <p:txBody>
          <a:bodyPr wrap="square" rtlCol="0">
            <a:spAutoFit/>
          </a:bodyPr>
          <a:lstStyle/>
          <a:p>
            <a:endParaRPr lang="en-GB" dirty="0"/>
          </a:p>
          <a:p>
            <a:endParaRPr lang="en-GB" dirty="0"/>
          </a:p>
        </p:txBody>
      </p:sp>
      <p:sp>
        <p:nvSpPr>
          <p:cNvPr id="2" name="TextBox 1"/>
          <p:cNvSpPr txBox="1"/>
          <p:nvPr/>
        </p:nvSpPr>
        <p:spPr>
          <a:xfrm>
            <a:off x="184150" y="1210044"/>
            <a:ext cx="8166986" cy="400110"/>
          </a:xfrm>
          <a:prstGeom prst="rect">
            <a:avLst/>
          </a:prstGeom>
          <a:noFill/>
        </p:spPr>
        <p:txBody>
          <a:bodyPr wrap="square" rtlCol="0">
            <a:spAutoFit/>
          </a:bodyPr>
          <a:lstStyle/>
          <a:p>
            <a:r>
              <a:rPr lang="en-GB" sz="2000" dirty="0">
                <a:solidFill>
                  <a:schemeClr val="bg1"/>
                </a:solidFill>
              </a:rPr>
              <a:t>Focus </a:t>
            </a:r>
          </a:p>
        </p:txBody>
      </p:sp>
      <p:sp>
        <p:nvSpPr>
          <p:cNvPr id="9" name="Rectangle 8">
            <a:extLst>
              <a:ext uri="{FF2B5EF4-FFF2-40B4-BE49-F238E27FC236}">
                <a16:creationId xmlns:a16="http://schemas.microsoft.com/office/drawing/2014/main" id="{D47C4114-8F39-E547-9BDC-636B56204073}"/>
              </a:ext>
            </a:extLst>
          </p:cNvPr>
          <p:cNvSpPr/>
          <p:nvPr/>
        </p:nvSpPr>
        <p:spPr>
          <a:xfrm>
            <a:off x="0" y="237074"/>
            <a:ext cx="6822831" cy="612000"/>
          </a:xfrm>
          <a:prstGeom prst="rect">
            <a:avLst/>
          </a:prstGeom>
          <a:gradFill flip="none" rotWithShape="1">
            <a:gsLst>
              <a:gs pos="0">
                <a:schemeClr val="accent4"/>
              </a:gs>
              <a:gs pos="72000">
                <a:schemeClr val="accent3"/>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DCB8C62-F3D6-DD42-9EA7-3EEB85183B14}"/>
              </a:ext>
            </a:extLst>
          </p:cNvPr>
          <p:cNvSpPr txBox="1"/>
          <p:nvPr/>
        </p:nvSpPr>
        <p:spPr>
          <a:xfrm>
            <a:off x="325474" y="319342"/>
            <a:ext cx="6296390" cy="461665"/>
          </a:xfrm>
          <a:prstGeom prst="rect">
            <a:avLst/>
          </a:prstGeom>
          <a:noFill/>
        </p:spPr>
        <p:txBody>
          <a:bodyPr wrap="square" rtlCol="0">
            <a:spAutoFit/>
          </a:bodyPr>
          <a:lstStyle/>
          <a:p>
            <a:r>
              <a:rPr lang="en-GB" sz="2400" b="1" dirty="0">
                <a:solidFill>
                  <a:schemeClr val="bg1"/>
                </a:solidFill>
                <a:latin typeface="Arial Black" panose="020B0604020202020204" pitchFamily="34" charset="0"/>
              </a:rPr>
              <a:t>A research ready nation </a:t>
            </a:r>
            <a:endParaRPr lang="en-GB" sz="2400" b="1" dirty="0">
              <a:solidFill>
                <a:schemeClr val="bg1"/>
              </a:solidFill>
            </a:endParaRPr>
          </a:p>
        </p:txBody>
      </p:sp>
      <p:pic>
        <p:nvPicPr>
          <p:cNvPr id="12" name="Picture 11">
            <a:extLst>
              <a:ext uri="{FF2B5EF4-FFF2-40B4-BE49-F238E27FC236}">
                <a16:creationId xmlns:a16="http://schemas.microsoft.com/office/drawing/2014/main" id="{D6BA528B-ACA3-7445-8B8E-DE772F0BD4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6043" y="237074"/>
            <a:ext cx="2578005" cy="4302046"/>
          </a:xfrm>
          <a:prstGeom prst="rect">
            <a:avLst/>
          </a:prstGeom>
        </p:spPr>
      </p:pic>
      <p:sp>
        <p:nvSpPr>
          <p:cNvPr id="3" name="TextBox 2"/>
          <p:cNvSpPr txBox="1"/>
          <p:nvPr/>
        </p:nvSpPr>
        <p:spPr>
          <a:xfrm>
            <a:off x="392636" y="962716"/>
            <a:ext cx="5929856" cy="19543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600" dirty="0">
                <a:solidFill>
                  <a:srgbClr val="004685"/>
                </a:solidFill>
              </a:rPr>
              <a:t>Unified health service</a:t>
            </a:r>
          </a:p>
          <a:p>
            <a:pPr marL="285750" indent="-285750">
              <a:spcAft>
                <a:spcPts val="600"/>
              </a:spcAft>
              <a:buFont typeface="Arial" panose="020B0604020202020204" pitchFamily="34" charset="0"/>
              <a:buChar char="•"/>
            </a:pPr>
            <a:r>
              <a:rPr lang="en-GB" sz="1600" dirty="0">
                <a:solidFill>
                  <a:srgbClr val="004685"/>
                </a:solidFill>
              </a:rPr>
              <a:t>Stable population of c.5 million </a:t>
            </a:r>
          </a:p>
          <a:p>
            <a:pPr marL="285750" indent="-285750">
              <a:spcAft>
                <a:spcPts val="600"/>
              </a:spcAft>
              <a:buFont typeface="Arial" panose="020B0604020202020204" pitchFamily="34" charset="0"/>
              <a:buChar char="•"/>
            </a:pPr>
            <a:r>
              <a:rPr lang="en-GB" sz="1600" dirty="0">
                <a:solidFill>
                  <a:srgbClr val="004685"/>
                </a:solidFill>
              </a:rPr>
              <a:t>Nationwide research infrastructure</a:t>
            </a:r>
          </a:p>
          <a:p>
            <a:pPr marL="285750" indent="-285750">
              <a:spcAft>
                <a:spcPts val="600"/>
              </a:spcAft>
              <a:buFont typeface="Arial" panose="020B0604020202020204" pitchFamily="34" charset="0"/>
              <a:buChar char="•"/>
            </a:pPr>
            <a:r>
              <a:rPr lang="en-GB" sz="1600" dirty="0">
                <a:solidFill>
                  <a:srgbClr val="004685"/>
                </a:solidFill>
              </a:rPr>
              <a:t>Internationally leading clinicians</a:t>
            </a:r>
          </a:p>
          <a:p>
            <a:pPr marL="285750" indent="-285750">
              <a:spcAft>
                <a:spcPts val="600"/>
              </a:spcAft>
              <a:buFont typeface="Arial" panose="020B0604020202020204" pitchFamily="34" charset="0"/>
              <a:buChar char="•"/>
            </a:pPr>
            <a:r>
              <a:rPr lang="en-GB" sz="1600" dirty="0">
                <a:solidFill>
                  <a:srgbClr val="004685"/>
                </a:solidFill>
              </a:rPr>
              <a:t>World-class academics</a:t>
            </a:r>
          </a:p>
          <a:p>
            <a:pPr marL="285750" indent="-285750">
              <a:spcAft>
                <a:spcPts val="600"/>
              </a:spcAft>
              <a:buFont typeface="Arial" panose="020B0604020202020204" pitchFamily="34" charset="0"/>
              <a:buChar char="•"/>
            </a:pPr>
            <a:r>
              <a:rPr lang="en-GB" sz="1600" dirty="0">
                <a:solidFill>
                  <a:srgbClr val="004685"/>
                </a:solidFill>
              </a:rPr>
              <a:t>Exceptional health data and informatics</a:t>
            </a:r>
            <a:endParaRPr lang="en-GB" sz="1600" dirty="0"/>
          </a:p>
        </p:txBody>
      </p:sp>
      <p:sp>
        <p:nvSpPr>
          <p:cNvPr id="13" name="Rectangle 12">
            <a:extLst>
              <a:ext uri="{FF2B5EF4-FFF2-40B4-BE49-F238E27FC236}">
                <a16:creationId xmlns:a16="http://schemas.microsoft.com/office/drawing/2014/main" id="{D47C4114-8F39-E547-9BDC-636B56204073}"/>
              </a:ext>
            </a:extLst>
          </p:cNvPr>
          <p:cNvSpPr/>
          <p:nvPr/>
        </p:nvSpPr>
        <p:spPr>
          <a:xfrm>
            <a:off x="0" y="3030740"/>
            <a:ext cx="7103533" cy="1404404"/>
          </a:xfrm>
          <a:prstGeom prst="rect">
            <a:avLst/>
          </a:prstGeom>
          <a:gradFill flip="none" rotWithShape="1">
            <a:gsLst>
              <a:gs pos="0">
                <a:schemeClr val="accent4"/>
              </a:gs>
              <a:gs pos="72000">
                <a:schemeClr val="accent3"/>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5475" y="3093391"/>
            <a:ext cx="5858382" cy="1253805"/>
          </a:xfrm>
          <a:prstGeom prst="rect">
            <a:avLst/>
          </a:prstGeom>
        </p:spPr>
        <p:txBody>
          <a:bodyPr wrap="square">
            <a:spAutoFit/>
          </a:bodyPr>
          <a:lstStyle/>
          <a:p>
            <a:pPr>
              <a:lnSpc>
                <a:spcPct val="107000"/>
              </a:lnSpc>
              <a:spcAft>
                <a:spcPts val="200"/>
              </a:spcAft>
            </a:pPr>
            <a:r>
              <a:rPr lang="en-GB" sz="1400" i="1" dirty="0">
                <a:solidFill>
                  <a:schemeClr val="bg1"/>
                </a:solidFill>
              </a:rPr>
              <a:t>“Scotland is home to a vibrant and innovative research environment…world-leading research is led, supported and delivered across our NHS and universities. This has already transformed the lives of patients in Scotland, UK and around the world.”</a:t>
            </a:r>
          </a:p>
          <a:p>
            <a:pPr>
              <a:lnSpc>
                <a:spcPct val="107000"/>
              </a:lnSpc>
              <a:spcAft>
                <a:spcPts val="800"/>
              </a:spcAft>
            </a:pPr>
            <a:r>
              <a:rPr lang="en-GB" sz="1400" b="1" dirty="0">
                <a:solidFill>
                  <a:schemeClr val="bg1"/>
                </a:solidFill>
                <a:effectLst/>
                <a:ea typeface="Calibri" panose="020F0502020204030204" pitchFamily="34" charset="0"/>
                <a:cs typeface="Times New Roman" panose="02020603050405020304" pitchFamily="18" charset="0"/>
              </a:rPr>
              <a:t>Jeane Freeman (former Cabinet Secretary for Health), March 2021</a:t>
            </a:r>
          </a:p>
        </p:txBody>
      </p:sp>
    </p:spTree>
    <p:extLst>
      <p:ext uri="{BB962C8B-B14F-4D97-AF65-F5344CB8AC3E}">
        <p14:creationId xmlns:p14="http://schemas.microsoft.com/office/powerpoint/2010/main" val="1700677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66D5D-3AF7-524F-AEC9-58CF09C5CBD8}"/>
              </a:ext>
            </a:extLst>
          </p:cNvPr>
          <p:cNvPicPr>
            <a:picLocks noChangeAspect="1"/>
          </p:cNvPicPr>
          <p:nvPr/>
        </p:nvPicPr>
        <p:blipFill>
          <a:blip r:embed="rId2"/>
          <a:stretch>
            <a:fillRect/>
          </a:stretch>
        </p:blipFill>
        <p:spPr>
          <a:xfrm>
            <a:off x="490538" y="0"/>
            <a:ext cx="8162925" cy="5143500"/>
          </a:xfrm>
          <a:prstGeom prst="rect">
            <a:avLst/>
          </a:prstGeom>
        </p:spPr>
      </p:pic>
    </p:spTree>
    <p:extLst>
      <p:ext uri="{BB962C8B-B14F-4D97-AF65-F5344CB8AC3E}">
        <p14:creationId xmlns:p14="http://schemas.microsoft.com/office/powerpoint/2010/main" val="3310482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F0D0E-A5E3-E241-A670-B7A8913E3A85}"/>
              </a:ext>
            </a:extLst>
          </p:cNvPr>
          <p:cNvPicPr>
            <a:picLocks noChangeAspect="1"/>
          </p:cNvPicPr>
          <p:nvPr/>
        </p:nvPicPr>
        <p:blipFill>
          <a:blip r:embed="rId2"/>
          <a:stretch>
            <a:fillRect/>
          </a:stretch>
        </p:blipFill>
        <p:spPr>
          <a:xfrm>
            <a:off x="557213" y="114300"/>
            <a:ext cx="8029575" cy="4914900"/>
          </a:xfrm>
          <a:prstGeom prst="rect">
            <a:avLst/>
          </a:prstGeom>
        </p:spPr>
      </p:pic>
    </p:spTree>
    <p:extLst>
      <p:ext uri="{BB962C8B-B14F-4D97-AF65-F5344CB8AC3E}">
        <p14:creationId xmlns:p14="http://schemas.microsoft.com/office/powerpoint/2010/main" val="3786437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0E03-50AB-854A-8307-B4FED74CB52E}"/>
              </a:ext>
            </a:extLst>
          </p:cNvPr>
          <p:cNvSpPr>
            <a:spLocks noGrp="1"/>
          </p:cNvSpPr>
          <p:nvPr>
            <p:ph type="title"/>
          </p:nvPr>
        </p:nvSpPr>
        <p:spPr>
          <a:xfrm>
            <a:off x="141890" y="289610"/>
            <a:ext cx="8923283" cy="994172"/>
          </a:xfrm>
        </p:spPr>
        <p:txBody>
          <a:bodyPr>
            <a:normAutofit/>
          </a:bodyPr>
          <a:lstStyle/>
          <a:p>
            <a:pPr algn="ctr"/>
            <a:r>
              <a:rPr lang="en-US" sz="2400" dirty="0">
                <a:latin typeface="Helvetica Light" panose="020B0403020202020204" pitchFamily="34" charset="0"/>
              </a:rPr>
              <a:t>NHS Lothian/University of Edinburgh </a:t>
            </a:r>
            <a:br>
              <a:rPr lang="en-US" sz="2400" dirty="0">
                <a:latin typeface="Helvetica Light" panose="020B0403020202020204" pitchFamily="34" charset="0"/>
              </a:rPr>
            </a:br>
            <a:r>
              <a:rPr lang="en-US" sz="2400" dirty="0">
                <a:latin typeface="Helvetica Light" panose="020B0403020202020204" pitchFamily="34" charset="0"/>
              </a:rPr>
              <a:t>PMAS research programmes</a:t>
            </a:r>
          </a:p>
        </p:txBody>
      </p:sp>
      <p:sp>
        <p:nvSpPr>
          <p:cNvPr id="4" name="TextBox 3">
            <a:extLst>
              <a:ext uri="{FF2B5EF4-FFF2-40B4-BE49-F238E27FC236}">
                <a16:creationId xmlns:a16="http://schemas.microsoft.com/office/drawing/2014/main" id="{49ADE5B7-CC4B-2F44-AF2B-B11B3D9530C6}"/>
              </a:ext>
            </a:extLst>
          </p:cNvPr>
          <p:cNvSpPr txBox="1"/>
          <p:nvPr/>
        </p:nvSpPr>
        <p:spPr>
          <a:xfrm>
            <a:off x="6376596" y="2228938"/>
            <a:ext cx="2059952" cy="1131079"/>
          </a:xfrm>
          <a:prstGeom prst="rect">
            <a:avLst/>
          </a:prstGeom>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Liver Disease</a:t>
            </a:r>
          </a:p>
          <a:p>
            <a:pPr algn="ctr"/>
            <a:endParaRPr lang="en-US"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Stuart Forbes</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
        <p:nvSpPr>
          <p:cNvPr id="5" name="TextBox 4">
            <a:extLst>
              <a:ext uri="{FF2B5EF4-FFF2-40B4-BE49-F238E27FC236}">
                <a16:creationId xmlns:a16="http://schemas.microsoft.com/office/drawing/2014/main" id="{2163D4B6-83C7-514A-9092-22F1F37F02A9}"/>
              </a:ext>
            </a:extLst>
          </p:cNvPr>
          <p:cNvSpPr txBox="1"/>
          <p:nvPr/>
        </p:nvSpPr>
        <p:spPr>
          <a:xfrm>
            <a:off x="3483923" y="2782936"/>
            <a:ext cx="2059952" cy="1131079"/>
          </a:xfrm>
          <a:prstGeom prst="rect">
            <a:avLst/>
          </a:prstGeom>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Critical Illness</a:t>
            </a:r>
          </a:p>
          <a:p>
            <a:pPr algn="ctr"/>
            <a:endParaRPr lang="en-US"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Manu Shankar-Hari</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
        <p:nvSpPr>
          <p:cNvPr id="6" name="TextBox 5">
            <a:extLst>
              <a:ext uri="{FF2B5EF4-FFF2-40B4-BE49-F238E27FC236}">
                <a16:creationId xmlns:a16="http://schemas.microsoft.com/office/drawing/2014/main" id="{513DA6DA-38AE-2143-9E2F-36F05B5CD26A}"/>
              </a:ext>
            </a:extLst>
          </p:cNvPr>
          <p:cNvSpPr txBox="1"/>
          <p:nvPr/>
        </p:nvSpPr>
        <p:spPr>
          <a:xfrm>
            <a:off x="591251" y="2207595"/>
            <a:ext cx="2059952" cy="11310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Multiple Sclerosis</a:t>
            </a:r>
          </a:p>
          <a:p>
            <a:pPr algn="ctr"/>
            <a:endParaRPr lang="en-US" b="1"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David Hunt</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Tree>
    <p:extLst>
      <p:ext uri="{BB962C8B-B14F-4D97-AF65-F5344CB8AC3E}">
        <p14:creationId xmlns:p14="http://schemas.microsoft.com/office/powerpoint/2010/main" val="2892924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0E03-50AB-854A-8307-B4FED74CB52E}"/>
              </a:ext>
            </a:extLst>
          </p:cNvPr>
          <p:cNvSpPr>
            <a:spLocks noGrp="1"/>
          </p:cNvSpPr>
          <p:nvPr>
            <p:ph type="title"/>
          </p:nvPr>
        </p:nvSpPr>
        <p:spPr>
          <a:xfrm>
            <a:off x="141890" y="289610"/>
            <a:ext cx="8923283" cy="994172"/>
          </a:xfrm>
        </p:spPr>
        <p:txBody>
          <a:bodyPr>
            <a:normAutofit/>
          </a:bodyPr>
          <a:lstStyle/>
          <a:p>
            <a:pPr algn="ctr"/>
            <a:r>
              <a:rPr lang="en-US" sz="2400" dirty="0">
                <a:latin typeface="Helvetica Light" panose="020B0403020202020204" pitchFamily="34" charset="0"/>
              </a:rPr>
              <a:t>NHS Lothian/University of Edinburgh </a:t>
            </a:r>
            <a:br>
              <a:rPr lang="en-US" sz="2400" dirty="0">
                <a:latin typeface="Helvetica Light" panose="020B0403020202020204" pitchFamily="34" charset="0"/>
              </a:rPr>
            </a:br>
            <a:r>
              <a:rPr lang="en-US" sz="2400" dirty="0">
                <a:latin typeface="Helvetica Light" panose="020B0403020202020204" pitchFamily="34" charset="0"/>
              </a:rPr>
              <a:t>PMAS research programmes</a:t>
            </a:r>
          </a:p>
        </p:txBody>
      </p:sp>
      <p:sp>
        <p:nvSpPr>
          <p:cNvPr id="4" name="TextBox 3">
            <a:extLst>
              <a:ext uri="{FF2B5EF4-FFF2-40B4-BE49-F238E27FC236}">
                <a16:creationId xmlns:a16="http://schemas.microsoft.com/office/drawing/2014/main" id="{49ADE5B7-CC4B-2F44-AF2B-B11B3D9530C6}"/>
              </a:ext>
            </a:extLst>
          </p:cNvPr>
          <p:cNvSpPr txBox="1"/>
          <p:nvPr/>
        </p:nvSpPr>
        <p:spPr>
          <a:xfrm>
            <a:off x="6376596" y="2228938"/>
            <a:ext cx="2059952" cy="1131079"/>
          </a:xfrm>
          <a:prstGeom prst="rect">
            <a:avLst/>
          </a:prstGeom>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Liver Disease</a:t>
            </a:r>
          </a:p>
          <a:p>
            <a:pPr algn="ctr"/>
            <a:endParaRPr lang="en-US"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Stuart Forbes</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
        <p:nvSpPr>
          <p:cNvPr id="5" name="TextBox 4">
            <a:extLst>
              <a:ext uri="{FF2B5EF4-FFF2-40B4-BE49-F238E27FC236}">
                <a16:creationId xmlns:a16="http://schemas.microsoft.com/office/drawing/2014/main" id="{2163D4B6-83C7-514A-9092-22F1F37F02A9}"/>
              </a:ext>
            </a:extLst>
          </p:cNvPr>
          <p:cNvSpPr txBox="1"/>
          <p:nvPr/>
        </p:nvSpPr>
        <p:spPr>
          <a:xfrm>
            <a:off x="3483923" y="2782936"/>
            <a:ext cx="2059952" cy="11310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Critical Illness</a:t>
            </a:r>
          </a:p>
          <a:p>
            <a:pPr algn="ctr"/>
            <a:endParaRPr lang="en-US"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Manu Shankar-Hari</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
        <p:nvSpPr>
          <p:cNvPr id="6" name="TextBox 5">
            <a:extLst>
              <a:ext uri="{FF2B5EF4-FFF2-40B4-BE49-F238E27FC236}">
                <a16:creationId xmlns:a16="http://schemas.microsoft.com/office/drawing/2014/main" id="{513DA6DA-38AE-2143-9E2F-36F05B5CD26A}"/>
              </a:ext>
            </a:extLst>
          </p:cNvPr>
          <p:cNvSpPr txBox="1"/>
          <p:nvPr/>
        </p:nvSpPr>
        <p:spPr>
          <a:xfrm>
            <a:off x="591251" y="2207595"/>
            <a:ext cx="2059952" cy="11310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Multiple Sclerosis</a:t>
            </a:r>
          </a:p>
          <a:p>
            <a:pPr algn="ctr"/>
            <a:endParaRPr lang="en-US" b="1"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David Hunt</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Tree>
    <p:extLst>
      <p:ext uri="{BB962C8B-B14F-4D97-AF65-F5344CB8AC3E}">
        <p14:creationId xmlns:p14="http://schemas.microsoft.com/office/powerpoint/2010/main" val="1401962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0550" y="203154"/>
            <a:ext cx="7962900" cy="830997"/>
          </a:xfrm>
          <a:prstGeom prst="rect">
            <a:avLst/>
          </a:prstGeom>
          <a:noFill/>
        </p:spPr>
        <p:txBody>
          <a:bodyPr wrap="square" rtlCol="0">
            <a:spAutoFit/>
          </a:bodyPr>
          <a:lstStyle/>
          <a:p>
            <a:r>
              <a:rPr lang="en-GB" sz="2400" dirty="0">
                <a:solidFill>
                  <a:prstClr val="black"/>
                </a:solidFill>
                <a:latin typeface="Helvetica Light" panose="020B0403020202020204" pitchFamily="34" charset="0"/>
              </a:rPr>
              <a:t>Centre for Precision Cell Therapy for the Liver </a:t>
            </a:r>
          </a:p>
          <a:p>
            <a:endParaRPr lang="en-GB" sz="2400" dirty="0">
              <a:solidFill>
                <a:prstClr val="black"/>
              </a:solidFill>
              <a:latin typeface="Helvetica Light" panose="020B0403020202020204" pitchFamily="34" charset="0"/>
            </a:endParaRPr>
          </a:p>
        </p:txBody>
      </p:sp>
      <p:pic>
        <p:nvPicPr>
          <p:cNvPr id="3" name="Picture 2">
            <a:extLst>
              <a:ext uri="{FF2B5EF4-FFF2-40B4-BE49-F238E27FC236}">
                <a16:creationId xmlns:a16="http://schemas.microsoft.com/office/drawing/2014/main" id="{81D75935-2860-244E-A614-C4E849D96AEE}"/>
              </a:ext>
            </a:extLst>
          </p:cNvPr>
          <p:cNvPicPr>
            <a:picLocks noChangeAspect="1"/>
          </p:cNvPicPr>
          <p:nvPr/>
        </p:nvPicPr>
        <p:blipFill rotWithShape="1">
          <a:blip r:embed="rId2"/>
          <a:srcRect l="40160" t="37436" r="21267" b="33977"/>
          <a:stretch/>
        </p:blipFill>
        <p:spPr>
          <a:xfrm>
            <a:off x="4064389" y="1466027"/>
            <a:ext cx="4787906" cy="2365605"/>
          </a:xfrm>
          <a:prstGeom prst="rect">
            <a:avLst/>
          </a:prstGeom>
        </p:spPr>
      </p:pic>
      <p:sp>
        <p:nvSpPr>
          <p:cNvPr id="4" name="TextBox 3">
            <a:extLst>
              <a:ext uri="{FF2B5EF4-FFF2-40B4-BE49-F238E27FC236}">
                <a16:creationId xmlns:a16="http://schemas.microsoft.com/office/drawing/2014/main" id="{6F5B8C19-A7FE-C942-96AF-CCF34B219572}"/>
              </a:ext>
            </a:extLst>
          </p:cNvPr>
          <p:cNvSpPr txBox="1"/>
          <p:nvPr/>
        </p:nvSpPr>
        <p:spPr>
          <a:xfrm>
            <a:off x="4064389" y="1139464"/>
            <a:ext cx="4787906" cy="300082"/>
          </a:xfrm>
          <a:prstGeom prst="rect">
            <a:avLst/>
          </a:prstGeom>
          <a:solidFill>
            <a:schemeClr val="bg1"/>
          </a:solidFill>
        </p:spPr>
        <p:txBody>
          <a:bodyPr wrap="square">
            <a:spAutoFit/>
          </a:bodyPr>
          <a:lstStyle/>
          <a:p>
            <a:pPr algn="ctr"/>
            <a:r>
              <a:rPr lang="en-GB" dirty="0">
                <a:solidFill>
                  <a:prstClr val="black"/>
                </a:solidFill>
                <a:latin typeface="Helvetica Light" panose="020B0403020202020204" pitchFamily="34" charset="0"/>
                <a:cs typeface="Helvetica" panose="020B0604020202020204" pitchFamily="34" charset="0"/>
              </a:rPr>
              <a:t>Standardised UK Mortality Rate</a:t>
            </a:r>
          </a:p>
        </p:txBody>
      </p:sp>
      <p:sp>
        <p:nvSpPr>
          <p:cNvPr id="6" name="Rectangle 5">
            <a:extLst>
              <a:ext uri="{FF2B5EF4-FFF2-40B4-BE49-F238E27FC236}">
                <a16:creationId xmlns:a16="http://schemas.microsoft.com/office/drawing/2014/main" id="{7AF7352D-FC45-8541-99CF-81A6BE01AD11}"/>
              </a:ext>
            </a:extLst>
          </p:cNvPr>
          <p:cNvSpPr/>
          <p:nvPr/>
        </p:nvSpPr>
        <p:spPr>
          <a:xfrm>
            <a:off x="191099" y="1976453"/>
            <a:ext cx="3547348" cy="553998"/>
          </a:xfrm>
          <a:prstGeom prst="rect">
            <a:avLst/>
          </a:prstGeom>
        </p:spPr>
        <p:txBody>
          <a:bodyPr wrap="square">
            <a:spAutoFit/>
          </a:bodyPr>
          <a:lstStyle/>
          <a:p>
            <a:r>
              <a:rPr lang="en-GB" sz="1500" dirty="0">
                <a:solidFill>
                  <a:prstClr val="black"/>
                </a:solidFill>
                <a:latin typeface="Helvetica Light" panose="020B0403020202020204" pitchFamily="34" charset="0"/>
                <a:ea typeface="Arial" panose="020B0604020202020204" pitchFamily="34" charset="0"/>
                <a:cs typeface="Helvetica" panose="020B0604020202020204" pitchFamily="34" charset="0"/>
              </a:rPr>
              <a:t>Scottish chronic liver disease mortality rates are 70% higher than UK average</a:t>
            </a:r>
            <a:endParaRPr lang="en-GB" sz="1500" dirty="0">
              <a:solidFill>
                <a:prstClr val="black"/>
              </a:solidFill>
              <a:latin typeface="Helvetica Light" panose="020B0403020202020204" pitchFamily="34" charset="0"/>
              <a:cs typeface="Helvetica" panose="020B0604020202020204" pitchFamily="34" charset="0"/>
            </a:endParaRPr>
          </a:p>
        </p:txBody>
      </p:sp>
    </p:spTree>
    <p:extLst>
      <p:ext uri="{BB962C8B-B14F-4D97-AF65-F5344CB8AC3E}">
        <p14:creationId xmlns:p14="http://schemas.microsoft.com/office/powerpoint/2010/main" val="3136976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0980" y="-224831"/>
            <a:ext cx="9178556" cy="994172"/>
          </a:xfrm>
        </p:spPr>
        <p:txBody>
          <a:bodyPr/>
          <a:lstStyle/>
          <a:p>
            <a:r>
              <a:rPr lang="en-GB" dirty="0"/>
              <a:t>Different diseases need precision approaches</a:t>
            </a:r>
          </a:p>
        </p:txBody>
      </p:sp>
      <p:sp>
        <p:nvSpPr>
          <p:cNvPr id="11" name="AutoShape 12" descr="Gun target icon stock illustration. Illustration of black - 157737717"/>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a:solidFill>
                <a:prstClr val="black"/>
              </a:solidFill>
              <a:latin typeface="Calibri" panose="020F0502020204030204"/>
            </a:endParaRPr>
          </a:p>
        </p:txBody>
      </p:sp>
      <p:sp>
        <p:nvSpPr>
          <p:cNvPr id="16" name="AutoShape 16" descr="Gun Shooting Target Vector SVG Icon - PNG Repo Free PNG Icons"/>
          <p:cNvSpPr>
            <a:spLocks noChangeAspect="1" noChangeArrowheads="1"/>
          </p:cNvSpPr>
          <p:nvPr/>
        </p:nvSpPr>
        <p:spPr bwMode="auto">
          <a:xfrm>
            <a:off x="230981" y="5953"/>
            <a:ext cx="3239582" cy="32395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a:solidFill>
                <a:prstClr val="black"/>
              </a:solidFill>
              <a:latin typeface="Calibri" panose="020F0502020204030204"/>
            </a:endParaRPr>
          </a:p>
        </p:txBody>
      </p:sp>
      <p:sp>
        <p:nvSpPr>
          <p:cNvPr id="17" name="AutoShape 18" descr="Gun Shooting Target Vector SVG Icon - PNG Repo Free PNG Icons"/>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a:solidFill>
                <a:prstClr val="black"/>
              </a:solidFill>
              <a:latin typeface="Calibri" panose="020F0502020204030204"/>
            </a:endParaRPr>
          </a:p>
        </p:txBody>
      </p:sp>
      <p:pic>
        <p:nvPicPr>
          <p:cNvPr id="2" name="Picture 1"/>
          <p:cNvPicPr>
            <a:picLocks noChangeAspect="1"/>
          </p:cNvPicPr>
          <p:nvPr/>
        </p:nvPicPr>
        <p:blipFill>
          <a:blip r:embed="rId2"/>
          <a:stretch>
            <a:fillRect/>
          </a:stretch>
        </p:blipFill>
        <p:spPr>
          <a:xfrm>
            <a:off x="539213" y="899707"/>
            <a:ext cx="2494017" cy="1609533"/>
          </a:xfrm>
          <a:prstGeom prst="rect">
            <a:avLst/>
          </a:prstGeom>
        </p:spPr>
      </p:pic>
      <p:pic>
        <p:nvPicPr>
          <p:cNvPr id="3" name="Picture 2"/>
          <p:cNvPicPr>
            <a:picLocks noChangeAspect="1"/>
          </p:cNvPicPr>
          <p:nvPr/>
        </p:nvPicPr>
        <p:blipFill>
          <a:blip r:embed="rId3"/>
          <a:stretch>
            <a:fillRect/>
          </a:stretch>
        </p:blipFill>
        <p:spPr>
          <a:xfrm>
            <a:off x="116682" y="3174393"/>
            <a:ext cx="2616979" cy="1471863"/>
          </a:xfrm>
          <a:prstGeom prst="rect">
            <a:avLst/>
          </a:prstGeom>
        </p:spPr>
      </p:pic>
      <p:pic>
        <p:nvPicPr>
          <p:cNvPr id="4" name="Picture 3"/>
          <p:cNvPicPr>
            <a:picLocks noChangeAspect="1"/>
          </p:cNvPicPr>
          <p:nvPr/>
        </p:nvPicPr>
        <p:blipFill>
          <a:blip r:embed="rId4"/>
          <a:stretch>
            <a:fillRect/>
          </a:stretch>
        </p:blipFill>
        <p:spPr>
          <a:xfrm>
            <a:off x="4801605" y="3080511"/>
            <a:ext cx="2528345" cy="1565746"/>
          </a:xfrm>
          <a:prstGeom prst="rect">
            <a:avLst/>
          </a:prstGeom>
        </p:spPr>
      </p:pic>
      <p:pic>
        <p:nvPicPr>
          <p:cNvPr id="5" name="Picture 4"/>
          <p:cNvPicPr>
            <a:picLocks noChangeAspect="1"/>
          </p:cNvPicPr>
          <p:nvPr/>
        </p:nvPicPr>
        <p:blipFill>
          <a:blip r:embed="rId5"/>
          <a:stretch>
            <a:fillRect/>
          </a:stretch>
        </p:blipFill>
        <p:spPr>
          <a:xfrm>
            <a:off x="4980064" y="850601"/>
            <a:ext cx="2571110" cy="1577648"/>
          </a:xfrm>
          <a:prstGeom prst="rect">
            <a:avLst/>
          </a:prstGeom>
        </p:spPr>
      </p:pic>
      <p:sp>
        <p:nvSpPr>
          <p:cNvPr id="7" name="TextBox 6"/>
          <p:cNvSpPr txBox="1"/>
          <p:nvPr/>
        </p:nvSpPr>
        <p:spPr>
          <a:xfrm>
            <a:off x="320547" y="573602"/>
            <a:ext cx="2931350" cy="300082"/>
          </a:xfrm>
          <a:prstGeom prst="rect">
            <a:avLst/>
          </a:prstGeom>
          <a:noFill/>
        </p:spPr>
        <p:txBody>
          <a:bodyPr wrap="square" rtlCol="0">
            <a:spAutoFit/>
          </a:bodyPr>
          <a:lstStyle/>
          <a:p>
            <a:r>
              <a:rPr lang="en-GB" dirty="0">
                <a:solidFill>
                  <a:prstClr val="black"/>
                </a:solidFill>
                <a:latin typeface="Calibri" panose="020F0502020204030204"/>
              </a:rPr>
              <a:t>Need: scar break down, regeneration </a:t>
            </a:r>
          </a:p>
        </p:txBody>
      </p:sp>
      <p:sp>
        <p:nvSpPr>
          <p:cNvPr id="44" name="TextBox 43"/>
          <p:cNvSpPr txBox="1"/>
          <p:nvPr/>
        </p:nvSpPr>
        <p:spPr>
          <a:xfrm>
            <a:off x="4820259" y="557525"/>
            <a:ext cx="3053573" cy="300082"/>
          </a:xfrm>
          <a:prstGeom prst="rect">
            <a:avLst/>
          </a:prstGeom>
          <a:noFill/>
        </p:spPr>
        <p:txBody>
          <a:bodyPr wrap="square" rtlCol="0">
            <a:spAutoFit/>
          </a:bodyPr>
          <a:lstStyle/>
          <a:p>
            <a:r>
              <a:rPr lang="en-GB" dirty="0">
                <a:solidFill>
                  <a:prstClr val="black"/>
                </a:solidFill>
                <a:latin typeface="Calibri" panose="020F0502020204030204"/>
              </a:rPr>
              <a:t>Need: duct replacement &amp; regeneration </a:t>
            </a:r>
          </a:p>
        </p:txBody>
      </p:sp>
      <p:sp>
        <p:nvSpPr>
          <p:cNvPr id="45" name="TextBox 44"/>
          <p:cNvSpPr txBox="1"/>
          <p:nvPr/>
        </p:nvSpPr>
        <p:spPr>
          <a:xfrm>
            <a:off x="116681" y="2978313"/>
            <a:ext cx="2480287" cy="300082"/>
          </a:xfrm>
          <a:prstGeom prst="rect">
            <a:avLst/>
          </a:prstGeom>
          <a:noFill/>
        </p:spPr>
        <p:txBody>
          <a:bodyPr wrap="square" rtlCol="0">
            <a:spAutoFit/>
          </a:bodyPr>
          <a:lstStyle/>
          <a:p>
            <a:r>
              <a:rPr lang="en-GB" dirty="0">
                <a:solidFill>
                  <a:prstClr val="black"/>
                </a:solidFill>
                <a:latin typeface="Calibri" panose="020F0502020204030204"/>
              </a:rPr>
              <a:t>Need: rapid necrosis resolution </a:t>
            </a:r>
          </a:p>
        </p:txBody>
      </p:sp>
      <p:sp>
        <p:nvSpPr>
          <p:cNvPr id="49" name="TextBox 48"/>
          <p:cNvSpPr txBox="1"/>
          <p:nvPr/>
        </p:nvSpPr>
        <p:spPr>
          <a:xfrm>
            <a:off x="4826382" y="2968546"/>
            <a:ext cx="4030025" cy="300082"/>
          </a:xfrm>
          <a:prstGeom prst="rect">
            <a:avLst/>
          </a:prstGeom>
          <a:noFill/>
        </p:spPr>
        <p:txBody>
          <a:bodyPr wrap="square" rtlCol="0">
            <a:spAutoFit/>
          </a:bodyPr>
          <a:lstStyle/>
          <a:p>
            <a:r>
              <a:rPr lang="en-GB" dirty="0">
                <a:solidFill>
                  <a:prstClr val="black"/>
                </a:solidFill>
                <a:latin typeface="Calibri" panose="020F0502020204030204"/>
              </a:rPr>
              <a:t>Need: less inflammation, increased vascularisation </a:t>
            </a:r>
          </a:p>
        </p:txBody>
      </p:sp>
      <p:sp>
        <p:nvSpPr>
          <p:cNvPr id="8" name="TextBox 7"/>
          <p:cNvSpPr txBox="1"/>
          <p:nvPr/>
        </p:nvSpPr>
        <p:spPr>
          <a:xfrm>
            <a:off x="230980" y="2428249"/>
            <a:ext cx="3499286" cy="300082"/>
          </a:xfrm>
          <a:prstGeom prst="rect">
            <a:avLst/>
          </a:prstGeom>
          <a:noFill/>
        </p:spPr>
        <p:txBody>
          <a:bodyPr wrap="square" rtlCol="0">
            <a:spAutoFit/>
          </a:bodyPr>
          <a:lstStyle/>
          <a:p>
            <a:r>
              <a:rPr lang="en-GB" dirty="0">
                <a:solidFill>
                  <a:prstClr val="black"/>
                </a:solidFill>
                <a:latin typeface="Calibri" panose="020F0502020204030204"/>
              </a:rPr>
              <a:t>Autologous monocyte derived macrophages</a:t>
            </a:r>
          </a:p>
        </p:txBody>
      </p:sp>
      <p:sp>
        <p:nvSpPr>
          <p:cNvPr id="10" name="TextBox 9"/>
          <p:cNvSpPr txBox="1"/>
          <p:nvPr/>
        </p:nvSpPr>
        <p:spPr>
          <a:xfrm>
            <a:off x="116680" y="4704736"/>
            <a:ext cx="3459803" cy="507831"/>
          </a:xfrm>
          <a:prstGeom prst="rect">
            <a:avLst/>
          </a:prstGeom>
          <a:noFill/>
        </p:spPr>
        <p:txBody>
          <a:bodyPr wrap="square" rtlCol="0">
            <a:spAutoFit/>
          </a:bodyPr>
          <a:lstStyle/>
          <a:p>
            <a:r>
              <a:rPr lang="en-GB" dirty="0">
                <a:solidFill>
                  <a:prstClr val="black"/>
                </a:solidFill>
                <a:latin typeface="Calibri" panose="020F0502020204030204"/>
              </a:rPr>
              <a:t>Allogeneic alternatively activated macrophages</a:t>
            </a:r>
          </a:p>
        </p:txBody>
      </p:sp>
      <p:sp>
        <p:nvSpPr>
          <p:cNvPr id="12" name="TextBox 11"/>
          <p:cNvSpPr txBox="1"/>
          <p:nvPr/>
        </p:nvSpPr>
        <p:spPr>
          <a:xfrm>
            <a:off x="4801605" y="2421398"/>
            <a:ext cx="3554361" cy="300082"/>
          </a:xfrm>
          <a:prstGeom prst="rect">
            <a:avLst/>
          </a:prstGeom>
          <a:noFill/>
        </p:spPr>
        <p:txBody>
          <a:bodyPr wrap="square" rtlCol="0">
            <a:spAutoFit/>
          </a:bodyPr>
          <a:lstStyle/>
          <a:p>
            <a:r>
              <a:rPr lang="en-GB" dirty="0">
                <a:solidFill>
                  <a:prstClr val="black"/>
                </a:solidFill>
                <a:latin typeface="Calibri" panose="020F0502020204030204"/>
              </a:rPr>
              <a:t>Hepatic duct cells from untransplantable liver </a:t>
            </a:r>
          </a:p>
        </p:txBody>
      </p:sp>
      <p:sp>
        <p:nvSpPr>
          <p:cNvPr id="13" name="TextBox 12"/>
          <p:cNvSpPr txBox="1"/>
          <p:nvPr/>
        </p:nvSpPr>
        <p:spPr>
          <a:xfrm>
            <a:off x="4980064" y="4704736"/>
            <a:ext cx="3721485" cy="300082"/>
          </a:xfrm>
          <a:prstGeom prst="rect">
            <a:avLst/>
          </a:prstGeom>
          <a:noFill/>
        </p:spPr>
        <p:txBody>
          <a:bodyPr wrap="square" rtlCol="0">
            <a:spAutoFit/>
          </a:bodyPr>
          <a:lstStyle/>
          <a:p>
            <a:r>
              <a:rPr lang="en-GB" dirty="0">
                <a:solidFill>
                  <a:prstClr val="black"/>
                </a:solidFill>
                <a:latin typeface="Calibri" panose="020F0502020204030204"/>
              </a:rPr>
              <a:t>Allogeneic cord derived MSCs</a:t>
            </a:r>
          </a:p>
        </p:txBody>
      </p:sp>
    </p:spTree>
    <p:extLst>
      <p:ext uri="{BB962C8B-B14F-4D97-AF65-F5344CB8AC3E}">
        <p14:creationId xmlns:p14="http://schemas.microsoft.com/office/powerpoint/2010/main" val="143824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mcapaldi\AppData\Local\Microsoft\Windows\Temporary Internet Files\Content.Outlook\BEWO3WTA\3266-0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2219" y="-93990"/>
            <a:ext cx="7590448" cy="5534246"/>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pic>
      <p:sp>
        <p:nvSpPr>
          <p:cNvPr id="18437" name="TextBox 6"/>
          <p:cNvSpPr txBox="1">
            <a:spLocks noChangeArrowheads="1"/>
          </p:cNvSpPr>
          <p:nvPr/>
        </p:nvSpPr>
        <p:spPr bwMode="auto">
          <a:xfrm>
            <a:off x="384834" y="123687"/>
            <a:ext cx="1117282" cy="71558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350" dirty="0">
                <a:solidFill>
                  <a:prstClr val="black"/>
                </a:solidFill>
                <a:latin typeface="Calibri" panose="020F0502020204030204"/>
              </a:rPr>
              <a:t>Centre for Regenerative Medicine</a:t>
            </a:r>
          </a:p>
        </p:txBody>
      </p:sp>
      <p:sp>
        <p:nvSpPr>
          <p:cNvPr id="18440" name="Rectangle 9"/>
          <p:cNvSpPr>
            <a:spLocks noChangeArrowheads="1"/>
          </p:cNvSpPr>
          <p:nvPr/>
        </p:nvSpPr>
        <p:spPr bwMode="auto">
          <a:xfrm>
            <a:off x="3938104" y="1574580"/>
            <a:ext cx="1844732" cy="71558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r>
              <a:rPr lang="en-GB" dirty="0">
                <a:solidFill>
                  <a:prstClr val="black"/>
                </a:solidFill>
                <a:latin typeface="Calibri" panose="020F0502020204030204"/>
              </a:rPr>
              <a:t>Royal Infirmary</a:t>
            </a:r>
          </a:p>
          <a:p>
            <a:r>
              <a:rPr lang="en-GB" dirty="0">
                <a:solidFill>
                  <a:prstClr val="black"/>
                </a:solidFill>
                <a:latin typeface="Calibri" panose="020F0502020204030204"/>
              </a:rPr>
              <a:t>of Edinburgh-&gt;900 beds</a:t>
            </a:r>
          </a:p>
        </p:txBody>
      </p:sp>
      <p:sp>
        <p:nvSpPr>
          <p:cNvPr id="18450" name="TextBox 4"/>
          <p:cNvSpPr txBox="1">
            <a:spLocks noChangeArrowheads="1"/>
          </p:cNvSpPr>
          <p:nvPr/>
        </p:nvSpPr>
        <p:spPr bwMode="auto">
          <a:xfrm>
            <a:off x="2607871" y="2507786"/>
            <a:ext cx="1154039" cy="71558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350" dirty="0">
                <a:solidFill>
                  <a:prstClr val="black"/>
                </a:solidFill>
                <a:latin typeface="Calibri" panose="020F0502020204030204"/>
              </a:rPr>
              <a:t>MHRA accredited Phase 1 Unit</a:t>
            </a:r>
          </a:p>
        </p:txBody>
      </p:sp>
      <p:sp>
        <p:nvSpPr>
          <p:cNvPr id="30" name="TextBox 29"/>
          <p:cNvSpPr txBox="1"/>
          <p:nvPr/>
        </p:nvSpPr>
        <p:spPr>
          <a:xfrm>
            <a:off x="1056656" y="2667598"/>
            <a:ext cx="1167780" cy="50783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solidFill>
                  <a:prstClr val="black"/>
                </a:solidFill>
                <a:latin typeface="Calibri" panose="020F0502020204030204"/>
              </a:rPr>
              <a:t>Cell Apheresis Unit</a:t>
            </a:r>
          </a:p>
        </p:txBody>
      </p:sp>
      <p:sp>
        <p:nvSpPr>
          <p:cNvPr id="7" name="Rectangle 1"/>
          <p:cNvSpPr>
            <a:spLocks noChangeArrowheads="1"/>
          </p:cNvSpPr>
          <p:nvPr/>
        </p:nvSpPr>
        <p:spPr bwMode="auto">
          <a:xfrm>
            <a:off x="2747900" y="689745"/>
            <a:ext cx="1134090" cy="692497"/>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vert="horz" wrap="square" lIns="68580" tIns="34290" rIns="68580" bIns="34290" numCol="1" anchor="ctr" anchorCtr="0" compatLnSpc="1">
            <a:prstTxWarp prst="textNoShape">
              <a:avLst/>
            </a:prstTxWarp>
            <a:spAutoFit/>
          </a:bodyPr>
          <a:lstStyle/>
          <a:p>
            <a:pPr fontAlgn="base">
              <a:spcBef>
                <a:spcPct val="0"/>
              </a:spcBef>
              <a:spcAft>
                <a:spcPct val="0"/>
              </a:spcAft>
            </a:pPr>
            <a:r>
              <a:rPr lang="en-GB" altLang="en-US" dirty="0">
                <a:solidFill>
                  <a:prstClr val="black"/>
                </a:solidFill>
                <a:latin typeface="Calibri" panose="020F0502020204030204"/>
                <a:ea typeface="Calibri" pitchFamily="34" charset="0"/>
                <a:cs typeface="Arial" pitchFamily="34" charset="0"/>
              </a:rPr>
              <a:t>SNBTS GMP cell therapy laboratory</a:t>
            </a:r>
            <a:endParaRPr lang="en-GB" altLang="en-US" dirty="0">
              <a:solidFill>
                <a:prstClr val="black"/>
              </a:solidFill>
              <a:latin typeface="Calibri" panose="020F0502020204030204"/>
              <a:cs typeface="Arial" pitchFamily="34" charset="0"/>
            </a:endParaRPr>
          </a:p>
        </p:txBody>
      </p:sp>
      <p:sp>
        <p:nvSpPr>
          <p:cNvPr id="4" name="TextBox 3"/>
          <p:cNvSpPr txBox="1"/>
          <p:nvPr/>
        </p:nvSpPr>
        <p:spPr>
          <a:xfrm>
            <a:off x="5069483" y="3939397"/>
            <a:ext cx="698605" cy="923330"/>
          </a:xfrm>
          <a:prstGeom prst="rect">
            <a:avLst/>
          </a:prstGeom>
          <a:solidFill>
            <a:schemeClr val="bg1"/>
          </a:solidFill>
          <a:ln w="19050">
            <a:solidFill>
              <a:schemeClr val="tx1"/>
            </a:solidFill>
          </a:ln>
        </p:spPr>
        <p:txBody>
          <a:bodyPr wrap="square" rtlCol="0">
            <a:spAutoFit/>
          </a:bodyPr>
          <a:lstStyle/>
          <a:p>
            <a:r>
              <a:rPr lang="en-GB" dirty="0">
                <a:solidFill>
                  <a:prstClr val="black"/>
                </a:solidFill>
                <a:latin typeface="Calibri" panose="020F0502020204030204"/>
              </a:rPr>
              <a:t>Hepatic Imaging</a:t>
            </a:r>
          </a:p>
        </p:txBody>
      </p:sp>
      <p:sp>
        <p:nvSpPr>
          <p:cNvPr id="2" name="TextBox 1"/>
          <p:cNvSpPr txBox="1"/>
          <p:nvPr/>
        </p:nvSpPr>
        <p:spPr>
          <a:xfrm>
            <a:off x="4718404" y="3200284"/>
            <a:ext cx="1644486" cy="715581"/>
          </a:xfrm>
          <a:prstGeom prst="rect">
            <a:avLst/>
          </a:prstGeom>
          <a:solidFill>
            <a:schemeClr val="bg1"/>
          </a:solidFill>
          <a:ln>
            <a:solidFill>
              <a:schemeClr val="tx1"/>
            </a:solidFill>
          </a:ln>
        </p:spPr>
        <p:txBody>
          <a:bodyPr wrap="square" rtlCol="0">
            <a:spAutoFit/>
          </a:bodyPr>
          <a:lstStyle/>
          <a:p>
            <a:r>
              <a:rPr lang="en-GB" dirty="0">
                <a:solidFill>
                  <a:prstClr val="black"/>
                </a:solidFill>
                <a:latin typeface="Calibri" panose="020F0502020204030204"/>
              </a:rPr>
              <a:t>Clinical Research Imaging Centre (CRIC)</a:t>
            </a:r>
          </a:p>
        </p:txBody>
      </p:sp>
      <p:pic>
        <p:nvPicPr>
          <p:cNvPr id="23"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8283" b="-1"/>
          <a:stretch/>
        </p:blipFill>
        <p:spPr bwMode="auto">
          <a:xfrm>
            <a:off x="2885615" y="66367"/>
            <a:ext cx="749782" cy="61839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About Us – Edinburgh Transplant Cent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0897" y="2073910"/>
            <a:ext cx="1569647" cy="652774"/>
          </a:xfrm>
          <a:prstGeom prst="rect">
            <a:avLst/>
          </a:prstGeom>
          <a:solidFill>
            <a:schemeClr val="bg1"/>
          </a:solidFill>
          <a:ln w="19050">
            <a:solidFill>
              <a:schemeClr val="tx1"/>
            </a:solidFill>
          </a:ln>
        </p:spPr>
      </p:pic>
      <p:pic>
        <p:nvPicPr>
          <p:cNvPr id="3076" name="Picture 4" descr="Cell and Gene Therapy Catapult - Medicines Discovery Catapul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585234" y="642533"/>
            <a:ext cx="989771" cy="37195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9" name="Picture 9" descr="Crf_25cmyk"/>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2607871" y="1960326"/>
            <a:ext cx="1154039" cy="547460"/>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pic>
      <p:pic>
        <p:nvPicPr>
          <p:cNvPr id="7172" name="Picture 4" descr="7,748 BEST Scotland Map IMAGES, STOCK PHOTOS &amp;amp; VECTORS | Adobe Stock"/>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656332" y="1253614"/>
            <a:ext cx="2370728" cy="3887363"/>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rot="11732820">
            <a:off x="5287190" y="2661368"/>
            <a:ext cx="1588422" cy="3364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pic>
        <p:nvPicPr>
          <p:cNvPr id="8194" name="Picture 2" descr="Edinburgh Clinical Trials | The University of Edinburgh"/>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890" t="25344" r="-1" b="26211"/>
          <a:stretch/>
        </p:blipFill>
        <p:spPr bwMode="auto">
          <a:xfrm>
            <a:off x="4257286" y="87528"/>
            <a:ext cx="1586801" cy="941879"/>
          </a:xfrm>
          <a:prstGeom prst="rect">
            <a:avLst/>
          </a:prstGeom>
          <a:solidFill>
            <a:schemeClr val="bg1"/>
          </a:solidFill>
          <a:ln w="19050">
            <a:solidFill>
              <a:schemeClr val="tx1"/>
            </a:solidFill>
          </a:ln>
        </p:spPr>
      </p:pic>
      <p:pic>
        <p:nvPicPr>
          <p:cNvPr id="1026" name="Picture 2" descr="Northern Alliance Advanced Therapies Treatment Centre • ATTC Network - Advanced  Therapy Treatment Centre"/>
          <p:cNvPicPr>
            <a:picLocks noChangeAspect="1" noChangeArrowheads="1"/>
          </p:cNvPicPr>
          <p:nvPr/>
        </p:nvPicPr>
        <p:blipFill rotWithShape="1">
          <a:blip r:embed="rId10">
            <a:extLst>
              <a:ext uri="{28A0092B-C50C-407E-A947-70E740481C1C}">
                <a14:useLocalDpi xmlns:a14="http://schemas.microsoft.com/office/drawing/2010/main" val="0"/>
              </a:ext>
            </a:extLst>
          </a:blip>
          <a:srcRect l="12597" t="29368" r="8659" b="29538"/>
          <a:stretch/>
        </p:blipFill>
        <p:spPr bwMode="auto">
          <a:xfrm>
            <a:off x="1595462" y="1065525"/>
            <a:ext cx="991721" cy="51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59466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80"/>
            <a:ext cx="9119676" cy="994172"/>
          </a:xfrm>
        </p:spPr>
        <p:txBody>
          <a:bodyPr>
            <a:normAutofit/>
          </a:bodyPr>
          <a:lstStyle/>
          <a:p>
            <a:pPr algn="r"/>
            <a:r>
              <a:rPr lang="en-GB" sz="2400" dirty="0">
                <a:latin typeface="+mn-lt"/>
              </a:rPr>
              <a:t>Funding focused on “bottleneck areas” in the delivery of these therapies</a:t>
            </a:r>
          </a:p>
        </p:txBody>
      </p:sp>
      <p:sp>
        <p:nvSpPr>
          <p:cNvPr id="5" name="Right Arrow 4"/>
          <p:cNvSpPr/>
          <p:nvPr/>
        </p:nvSpPr>
        <p:spPr>
          <a:xfrm>
            <a:off x="2038350" y="1577571"/>
            <a:ext cx="4735537" cy="2109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a:solidFill>
                <a:prstClr val="white"/>
              </a:solidFill>
              <a:latin typeface="Calibri" panose="020F0502020204030204"/>
            </a:endParaRPr>
          </a:p>
        </p:txBody>
      </p:sp>
      <p:sp>
        <p:nvSpPr>
          <p:cNvPr id="6" name="Rectangle 5"/>
          <p:cNvSpPr/>
          <p:nvPr/>
        </p:nvSpPr>
        <p:spPr>
          <a:xfrm>
            <a:off x="5587789" y="1022562"/>
            <a:ext cx="1399935" cy="415498"/>
          </a:xfrm>
          <a:prstGeom prst="rect">
            <a:avLst/>
          </a:prstGeom>
        </p:spPr>
        <p:txBody>
          <a:bodyPr wrap="none">
            <a:spAutoFit/>
          </a:bodyPr>
          <a:lstStyle/>
          <a:p>
            <a:r>
              <a:rPr lang="en-GB" sz="2100" dirty="0">
                <a:solidFill>
                  <a:prstClr val="black"/>
                </a:solidFill>
                <a:latin typeface="Calibri" panose="020F0502020204030204"/>
              </a:rPr>
              <a:t>Pharmacist</a:t>
            </a:r>
          </a:p>
        </p:txBody>
      </p:sp>
      <p:sp>
        <p:nvSpPr>
          <p:cNvPr id="7" name="Rectangle 6"/>
          <p:cNvSpPr/>
          <p:nvPr/>
        </p:nvSpPr>
        <p:spPr>
          <a:xfrm>
            <a:off x="3066826" y="1060523"/>
            <a:ext cx="2063194" cy="415498"/>
          </a:xfrm>
          <a:prstGeom prst="rect">
            <a:avLst/>
          </a:prstGeom>
        </p:spPr>
        <p:txBody>
          <a:bodyPr wrap="none">
            <a:spAutoFit/>
          </a:bodyPr>
          <a:lstStyle/>
          <a:p>
            <a:r>
              <a:rPr lang="en-GB" sz="2100" dirty="0">
                <a:solidFill>
                  <a:prstClr val="black"/>
                </a:solidFill>
                <a:latin typeface="Calibri" panose="020F0502020204030204"/>
              </a:rPr>
              <a:t>Project Manager </a:t>
            </a:r>
          </a:p>
        </p:txBody>
      </p:sp>
      <p:sp>
        <p:nvSpPr>
          <p:cNvPr id="10" name="Rectangle 9"/>
          <p:cNvSpPr/>
          <p:nvPr/>
        </p:nvSpPr>
        <p:spPr>
          <a:xfrm>
            <a:off x="919469" y="1189135"/>
            <a:ext cx="1407081" cy="738664"/>
          </a:xfrm>
          <a:prstGeom prst="rect">
            <a:avLst/>
          </a:prstGeom>
        </p:spPr>
        <p:txBody>
          <a:bodyPr wrap="square">
            <a:spAutoFit/>
          </a:bodyPr>
          <a:lstStyle/>
          <a:p>
            <a:r>
              <a:rPr lang="en-GB" sz="2100" dirty="0">
                <a:solidFill>
                  <a:prstClr val="black"/>
                </a:solidFill>
                <a:latin typeface="Calibri" panose="020F0502020204030204"/>
              </a:rPr>
              <a:t>SNBTS resources</a:t>
            </a:r>
          </a:p>
        </p:txBody>
      </p:sp>
      <p:sp>
        <p:nvSpPr>
          <p:cNvPr id="11" name="Rectangle 10"/>
          <p:cNvSpPr/>
          <p:nvPr/>
        </p:nvSpPr>
        <p:spPr>
          <a:xfrm>
            <a:off x="957282" y="3435057"/>
            <a:ext cx="2520629" cy="738664"/>
          </a:xfrm>
          <a:prstGeom prst="rect">
            <a:avLst/>
          </a:prstGeom>
        </p:spPr>
        <p:txBody>
          <a:bodyPr wrap="square">
            <a:spAutoFit/>
          </a:bodyPr>
          <a:lstStyle/>
          <a:p>
            <a:r>
              <a:rPr lang="en-GB" sz="2100" dirty="0">
                <a:solidFill>
                  <a:prstClr val="black"/>
                </a:solidFill>
                <a:latin typeface="Calibri" panose="020F0502020204030204"/>
              </a:rPr>
              <a:t>Liver perfusion technician</a:t>
            </a:r>
          </a:p>
        </p:txBody>
      </p:sp>
      <p:sp>
        <p:nvSpPr>
          <p:cNvPr id="12" name="Rectangle 11"/>
          <p:cNvSpPr/>
          <p:nvPr/>
        </p:nvSpPr>
        <p:spPr>
          <a:xfrm>
            <a:off x="5896328" y="3456185"/>
            <a:ext cx="3306665" cy="738664"/>
          </a:xfrm>
          <a:prstGeom prst="rect">
            <a:avLst/>
          </a:prstGeom>
        </p:spPr>
        <p:txBody>
          <a:bodyPr wrap="square">
            <a:spAutoFit/>
          </a:bodyPr>
          <a:lstStyle/>
          <a:p>
            <a:r>
              <a:rPr lang="en-GB" sz="2100" dirty="0">
                <a:solidFill>
                  <a:prstClr val="black"/>
                </a:solidFill>
                <a:latin typeface="Calibri" panose="020F0502020204030204"/>
              </a:rPr>
              <a:t>Patient &amp; Public Involvement &amp; Engagement </a:t>
            </a:r>
          </a:p>
        </p:txBody>
      </p:sp>
      <p:pic>
        <p:nvPicPr>
          <p:cNvPr id="7172" name="Picture 4" descr="What Factors Influence Hematological Recovery in Patients Who Receive CAR-T  Therapies? - Cancer Therapy Advis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3887" y="1821787"/>
            <a:ext cx="2271484" cy="151344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gulations Compliance - LabColle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4" y="1934369"/>
            <a:ext cx="1984297" cy="132286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026477" y="1730308"/>
            <a:ext cx="1992339" cy="796016"/>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latin typeface="Calibri" panose="020F0502020204030204"/>
            </a:endParaRPr>
          </a:p>
        </p:txBody>
      </p:sp>
      <p:sp>
        <p:nvSpPr>
          <p:cNvPr id="14" name="Oval 13"/>
          <p:cNvSpPr/>
          <p:nvPr/>
        </p:nvSpPr>
        <p:spPr>
          <a:xfrm>
            <a:off x="3026477" y="2660169"/>
            <a:ext cx="1992338" cy="796016"/>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latin typeface="Calibri" panose="020F0502020204030204"/>
            </a:endParaRPr>
          </a:p>
        </p:txBody>
      </p:sp>
      <p:sp>
        <p:nvSpPr>
          <p:cNvPr id="15" name="Rectangle 14"/>
          <p:cNvSpPr/>
          <p:nvPr/>
        </p:nvSpPr>
        <p:spPr>
          <a:xfrm>
            <a:off x="3171764" y="2781118"/>
            <a:ext cx="1751120" cy="415498"/>
          </a:xfrm>
          <a:prstGeom prst="rect">
            <a:avLst/>
          </a:prstGeom>
        </p:spPr>
        <p:txBody>
          <a:bodyPr wrap="none">
            <a:spAutoFit/>
          </a:bodyPr>
          <a:lstStyle/>
          <a:p>
            <a:r>
              <a:rPr lang="en-GB" sz="2100" dirty="0">
                <a:solidFill>
                  <a:prstClr val="black"/>
                </a:solidFill>
                <a:latin typeface="Calibri" panose="020F0502020204030204"/>
              </a:rPr>
              <a:t>Trial Manager </a:t>
            </a:r>
          </a:p>
        </p:txBody>
      </p:sp>
      <p:sp>
        <p:nvSpPr>
          <p:cNvPr id="16" name="Rectangle 15"/>
          <p:cNvSpPr/>
          <p:nvPr/>
        </p:nvSpPr>
        <p:spPr>
          <a:xfrm>
            <a:off x="3033703" y="1838129"/>
            <a:ext cx="2082137" cy="415498"/>
          </a:xfrm>
          <a:prstGeom prst="rect">
            <a:avLst/>
          </a:prstGeom>
        </p:spPr>
        <p:txBody>
          <a:bodyPr wrap="square">
            <a:spAutoFit/>
          </a:bodyPr>
          <a:lstStyle/>
          <a:p>
            <a:r>
              <a:rPr lang="en-GB" sz="2100" dirty="0" err="1">
                <a:solidFill>
                  <a:prstClr val="black"/>
                </a:solidFill>
                <a:latin typeface="Calibri" panose="020F0502020204030204"/>
              </a:rPr>
              <a:t>Bioinformatician</a:t>
            </a:r>
            <a:r>
              <a:rPr lang="en-GB" sz="2100" dirty="0">
                <a:solidFill>
                  <a:prstClr val="black"/>
                </a:solidFill>
                <a:latin typeface="Calibri" panose="020F0502020204030204"/>
              </a:rPr>
              <a:t> </a:t>
            </a:r>
          </a:p>
        </p:txBody>
      </p:sp>
      <p:pic>
        <p:nvPicPr>
          <p:cNvPr id="9" name="Picture 8"/>
          <p:cNvPicPr>
            <a:picLocks noChangeAspect="1"/>
          </p:cNvPicPr>
          <p:nvPr/>
        </p:nvPicPr>
        <p:blipFill>
          <a:blip r:embed="rId4"/>
          <a:stretch>
            <a:fillRect/>
          </a:stretch>
        </p:blipFill>
        <p:spPr>
          <a:xfrm>
            <a:off x="6027248" y="4150637"/>
            <a:ext cx="1914758" cy="957380"/>
          </a:xfrm>
          <a:prstGeom prst="rect">
            <a:avLst/>
          </a:prstGeom>
        </p:spPr>
      </p:pic>
    </p:spTree>
    <p:extLst>
      <p:ext uri="{BB962C8B-B14F-4D97-AF65-F5344CB8AC3E}">
        <p14:creationId xmlns:p14="http://schemas.microsoft.com/office/powerpoint/2010/main" val="3221928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082" y="808238"/>
            <a:ext cx="7647992" cy="41634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288" y="157163"/>
            <a:ext cx="9267825" cy="600164"/>
          </a:xfrm>
          <a:prstGeom prst="rect">
            <a:avLst/>
          </a:prstGeom>
          <a:noFill/>
        </p:spPr>
        <p:txBody>
          <a:bodyPr wrap="square" rtlCol="0">
            <a:spAutoFit/>
          </a:bodyPr>
          <a:lstStyle/>
          <a:p>
            <a:pPr algn="ctr"/>
            <a:r>
              <a:rPr lang="en-GB" sz="3300" dirty="0">
                <a:solidFill>
                  <a:prstClr val="black"/>
                </a:solidFill>
                <a:latin typeface="Calibri" panose="020F0502020204030204"/>
              </a:rPr>
              <a:t>Centre for Precision Cell Therapy for the Liver </a:t>
            </a:r>
          </a:p>
        </p:txBody>
      </p:sp>
      <p:sp>
        <p:nvSpPr>
          <p:cNvPr id="5" name="Bent Arrow 4"/>
          <p:cNvSpPr/>
          <p:nvPr/>
        </p:nvSpPr>
        <p:spPr>
          <a:xfrm flipH="1">
            <a:off x="5663382" y="808238"/>
            <a:ext cx="3143681" cy="1085343"/>
          </a:xfrm>
          <a:prstGeom prst="bentArrow">
            <a:avLst>
              <a:gd name="adj1" fmla="val 25000"/>
              <a:gd name="adj2" fmla="val 25000"/>
              <a:gd name="adj3" fmla="val 25000"/>
              <a:gd name="adj4"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panose="020F0502020204030204"/>
            </a:endParaRPr>
          </a:p>
        </p:txBody>
      </p:sp>
      <p:sp>
        <p:nvSpPr>
          <p:cNvPr id="9" name="Rectangle 8"/>
          <p:cNvSpPr/>
          <p:nvPr/>
        </p:nvSpPr>
        <p:spPr>
          <a:xfrm>
            <a:off x="8008375" y="1965385"/>
            <a:ext cx="1076633" cy="553998"/>
          </a:xfrm>
          <a:prstGeom prst="rect">
            <a:avLst/>
          </a:prstGeom>
          <a:ln>
            <a:solidFill>
              <a:schemeClr val="tx1"/>
            </a:solidFill>
          </a:ln>
        </p:spPr>
        <p:txBody>
          <a:bodyPr wrap="square">
            <a:spAutoFit/>
          </a:bodyPr>
          <a:lstStyle/>
          <a:p>
            <a:pPr algn="ctr"/>
            <a:r>
              <a:rPr lang="en-GB" sz="1500" dirty="0">
                <a:solidFill>
                  <a:prstClr val="black"/>
                </a:solidFill>
                <a:latin typeface="Calibri" panose="020F0502020204030204"/>
              </a:rPr>
              <a:t>Analyse responders</a:t>
            </a:r>
          </a:p>
        </p:txBody>
      </p:sp>
      <p:sp>
        <p:nvSpPr>
          <p:cNvPr id="11" name="TextBox 10"/>
          <p:cNvSpPr txBox="1"/>
          <p:nvPr/>
        </p:nvSpPr>
        <p:spPr>
          <a:xfrm>
            <a:off x="46041" y="1963168"/>
            <a:ext cx="984545" cy="553998"/>
          </a:xfrm>
          <a:prstGeom prst="rect">
            <a:avLst/>
          </a:prstGeom>
          <a:noFill/>
          <a:ln>
            <a:solidFill>
              <a:schemeClr val="tx1"/>
            </a:solidFill>
          </a:ln>
        </p:spPr>
        <p:txBody>
          <a:bodyPr wrap="square" rtlCol="0">
            <a:spAutoFit/>
          </a:bodyPr>
          <a:lstStyle/>
          <a:p>
            <a:pPr algn="ctr"/>
            <a:r>
              <a:rPr lang="en-GB" sz="1500" dirty="0">
                <a:solidFill>
                  <a:prstClr val="black"/>
                </a:solidFill>
                <a:latin typeface="Calibri" panose="020F0502020204030204"/>
              </a:rPr>
              <a:t>Engineer product</a:t>
            </a:r>
          </a:p>
        </p:txBody>
      </p:sp>
      <p:sp>
        <p:nvSpPr>
          <p:cNvPr id="4" name="Bent-Up Arrow 3"/>
          <p:cNvSpPr/>
          <p:nvPr/>
        </p:nvSpPr>
        <p:spPr>
          <a:xfrm rot="10800000">
            <a:off x="235973" y="909846"/>
            <a:ext cx="2816939" cy="105554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Tree>
    <p:extLst>
      <p:ext uri="{BB962C8B-B14F-4D97-AF65-F5344CB8AC3E}">
        <p14:creationId xmlns:p14="http://schemas.microsoft.com/office/powerpoint/2010/main" val="35231066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0E03-50AB-854A-8307-B4FED74CB52E}"/>
              </a:ext>
            </a:extLst>
          </p:cNvPr>
          <p:cNvSpPr>
            <a:spLocks noGrp="1"/>
          </p:cNvSpPr>
          <p:nvPr>
            <p:ph type="title"/>
          </p:nvPr>
        </p:nvSpPr>
        <p:spPr>
          <a:xfrm>
            <a:off x="141890" y="289610"/>
            <a:ext cx="8923283" cy="994172"/>
          </a:xfrm>
        </p:spPr>
        <p:txBody>
          <a:bodyPr>
            <a:normAutofit/>
          </a:bodyPr>
          <a:lstStyle/>
          <a:p>
            <a:pPr algn="ctr"/>
            <a:r>
              <a:rPr lang="en-US" sz="2400" dirty="0">
                <a:latin typeface="Helvetica Light" panose="020B0403020202020204" pitchFamily="34" charset="0"/>
              </a:rPr>
              <a:t>NHS Lothian/University of Edinburgh </a:t>
            </a:r>
            <a:br>
              <a:rPr lang="en-US" sz="2400" dirty="0">
                <a:latin typeface="Helvetica Light" panose="020B0403020202020204" pitchFamily="34" charset="0"/>
              </a:rPr>
            </a:br>
            <a:r>
              <a:rPr lang="en-US" sz="2400" dirty="0">
                <a:latin typeface="Helvetica Light" panose="020B0403020202020204" pitchFamily="34" charset="0"/>
              </a:rPr>
              <a:t>PMAS research programmes</a:t>
            </a:r>
          </a:p>
        </p:txBody>
      </p:sp>
      <p:sp>
        <p:nvSpPr>
          <p:cNvPr id="4" name="TextBox 3">
            <a:extLst>
              <a:ext uri="{FF2B5EF4-FFF2-40B4-BE49-F238E27FC236}">
                <a16:creationId xmlns:a16="http://schemas.microsoft.com/office/drawing/2014/main" id="{49ADE5B7-CC4B-2F44-AF2B-B11B3D9530C6}"/>
              </a:ext>
            </a:extLst>
          </p:cNvPr>
          <p:cNvSpPr txBox="1"/>
          <p:nvPr/>
        </p:nvSpPr>
        <p:spPr>
          <a:xfrm>
            <a:off x="6376596" y="2228938"/>
            <a:ext cx="2059952" cy="11310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Liver Disease</a:t>
            </a:r>
          </a:p>
          <a:p>
            <a:pPr algn="ctr"/>
            <a:endParaRPr lang="en-US"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Stuart Forbes</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
        <p:nvSpPr>
          <p:cNvPr id="5" name="TextBox 4">
            <a:extLst>
              <a:ext uri="{FF2B5EF4-FFF2-40B4-BE49-F238E27FC236}">
                <a16:creationId xmlns:a16="http://schemas.microsoft.com/office/drawing/2014/main" id="{2163D4B6-83C7-514A-9092-22F1F37F02A9}"/>
              </a:ext>
            </a:extLst>
          </p:cNvPr>
          <p:cNvSpPr txBox="1"/>
          <p:nvPr/>
        </p:nvSpPr>
        <p:spPr>
          <a:xfrm>
            <a:off x="3483923" y="2782936"/>
            <a:ext cx="2059952" cy="11310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Critical Illness</a:t>
            </a:r>
          </a:p>
          <a:p>
            <a:pPr algn="ctr"/>
            <a:endParaRPr lang="en-US"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Manu Shankar-Hari</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
        <p:nvSpPr>
          <p:cNvPr id="6" name="TextBox 5">
            <a:extLst>
              <a:ext uri="{FF2B5EF4-FFF2-40B4-BE49-F238E27FC236}">
                <a16:creationId xmlns:a16="http://schemas.microsoft.com/office/drawing/2014/main" id="{513DA6DA-38AE-2143-9E2F-36F05B5CD26A}"/>
              </a:ext>
            </a:extLst>
          </p:cNvPr>
          <p:cNvSpPr txBox="1"/>
          <p:nvPr/>
        </p:nvSpPr>
        <p:spPr>
          <a:xfrm>
            <a:off x="591251" y="2207595"/>
            <a:ext cx="2059952" cy="11310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prstClr val="black"/>
                </a:solidFill>
                <a:latin typeface="HELVETICA LIGHT" panose="020B0403020202020204" pitchFamily="34" charset="0"/>
              </a:rPr>
              <a:t>Multiple Sclerosis</a:t>
            </a:r>
          </a:p>
          <a:p>
            <a:pPr algn="ctr"/>
            <a:endParaRPr lang="en-US" b="1" dirty="0">
              <a:solidFill>
                <a:prstClr val="black"/>
              </a:solidFill>
              <a:latin typeface="HELVETICA LIGHT" panose="020B0403020202020204" pitchFamily="34" charset="0"/>
            </a:endParaRPr>
          </a:p>
          <a:p>
            <a:pPr algn="ctr"/>
            <a:r>
              <a:rPr lang="en-US" dirty="0">
                <a:solidFill>
                  <a:prstClr val="black"/>
                </a:solidFill>
                <a:latin typeface="Helvetica Light" panose="020B0403020202020204" pitchFamily="34" charset="0"/>
              </a:rPr>
              <a:t>CI: David Hunt</a:t>
            </a:r>
          </a:p>
          <a:p>
            <a:pPr algn="ctr"/>
            <a:endParaRPr lang="en-US" dirty="0">
              <a:solidFill>
                <a:prstClr val="black"/>
              </a:solidFill>
              <a:latin typeface="Helvetica Light" panose="020B0403020202020204" pitchFamily="34" charset="0"/>
            </a:endParaRPr>
          </a:p>
          <a:p>
            <a:pPr algn="ctr"/>
            <a:endParaRPr lang="en-US" dirty="0">
              <a:solidFill>
                <a:prstClr val="black"/>
              </a:solidFill>
              <a:latin typeface="Helvetica Light" panose="020B0403020202020204" pitchFamily="34" charset="0"/>
            </a:endParaRPr>
          </a:p>
        </p:txBody>
      </p:sp>
    </p:spTree>
    <p:extLst>
      <p:ext uri="{BB962C8B-B14F-4D97-AF65-F5344CB8AC3E}">
        <p14:creationId xmlns:p14="http://schemas.microsoft.com/office/powerpoint/2010/main" val="219085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C4114-8F39-E547-9BDC-636B56204073}"/>
              </a:ext>
            </a:extLst>
          </p:cNvPr>
          <p:cNvSpPr/>
          <p:nvPr/>
        </p:nvSpPr>
        <p:spPr>
          <a:xfrm>
            <a:off x="0" y="237074"/>
            <a:ext cx="8669867" cy="612000"/>
          </a:xfrm>
          <a:prstGeom prst="rect">
            <a:avLst/>
          </a:prstGeom>
          <a:gradFill flip="none" rotWithShape="1">
            <a:gsLst>
              <a:gs pos="0">
                <a:schemeClr val="accent4"/>
              </a:gs>
              <a:gs pos="72000">
                <a:schemeClr val="accent3"/>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4000" y="1104900"/>
            <a:ext cx="8242300" cy="507831"/>
          </a:xfrm>
          <a:prstGeom prst="rect">
            <a:avLst/>
          </a:prstGeom>
          <a:noFill/>
        </p:spPr>
        <p:txBody>
          <a:bodyPr wrap="square" rtlCol="0">
            <a:spAutoFit/>
          </a:bodyPr>
          <a:lstStyle/>
          <a:p>
            <a:endParaRPr lang="en-GB" dirty="0"/>
          </a:p>
          <a:p>
            <a:endParaRPr lang="en-GB" dirty="0"/>
          </a:p>
        </p:txBody>
      </p:sp>
      <p:sp>
        <p:nvSpPr>
          <p:cNvPr id="2" name="TextBox 1"/>
          <p:cNvSpPr txBox="1"/>
          <p:nvPr/>
        </p:nvSpPr>
        <p:spPr>
          <a:xfrm>
            <a:off x="184150" y="1210044"/>
            <a:ext cx="8166986" cy="400110"/>
          </a:xfrm>
          <a:prstGeom prst="rect">
            <a:avLst/>
          </a:prstGeom>
          <a:noFill/>
        </p:spPr>
        <p:txBody>
          <a:bodyPr wrap="square" rtlCol="0">
            <a:spAutoFit/>
          </a:bodyPr>
          <a:lstStyle/>
          <a:p>
            <a:r>
              <a:rPr lang="en-GB" sz="2000" dirty="0">
                <a:solidFill>
                  <a:schemeClr val="bg1"/>
                </a:solidFill>
              </a:rPr>
              <a:t>Focus </a:t>
            </a:r>
          </a:p>
        </p:txBody>
      </p:sp>
      <p:sp>
        <p:nvSpPr>
          <p:cNvPr id="11" name="TextBox 10">
            <a:extLst>
              <a:ext uri="{FF2B5EF4-FFF2-40B4-BE49-F238E27FC236}">
                <a16:creationId xmlns:a16="http://schemas.microsoft.com/office/drawing/2014/main" id="{8DCB8C62-F3D6-DD42-9EA7-3EEB85183B14}"/>
              </a:ext>
            </a:extLst>
          </p:cNvPr>
          <p:cNvSpPr txBox="1"/>
          <p:nvPr/>
        </p:nvSpPr>
        <p:spPr>
          <a:xfrm>
            <a:off x="184150" y="328513"/>
            <a:ext cx="6296390" cy="461665"/>
          </a:xfrm>
          <a:prstGeom prst="rect">
            <a:avLst/>
          </a:prstGeom>
          <a:noFill/>
        </p:spPr>
        <p:txBody>
          <a:bodyPr wrap="square" rtlCol="0">
            <a:spAutoFit/>
          </a:bodyPr>
          <a:lstStyle/>
          <a:p>
            <a:r>
              <a:rPr lang="en-GB" sz="2400" b="1" dirty="0">
                <a:solidFill>
                  <a:schemeClr val="bg1"/>
                </a:solidFill>
                <a:latin typeface="Arial Black" panose="020B0604020202020204" pitchFamily="34" charset="0"/>
              </a:rPr>
              <a:t>Research infrastructure</a:t>
            </a:r>
            <a:endParaRPr lang="en-GB" sz="2400" b="1" dirty="0">
              <a:solidFill>
                <a:schemeClr val="bg1"/>
              </a:solidFill>
            </a:endParaRPr>
          </a:p>
        </p:txBody>
      </p:sp>
      <p:sp>
        <p:nvSpPr>
          <p:cNvPr id="3" name="TextBox 2"/>
          <p:cNvSpPr txBox="1"/>
          <p:nvPr/>
        </p:nvSpPr>
        <p:spPr>
          <a:xfrm>
            <a:off x="184150" y="1210044"/>
            <a:ext cx="5929856" cy="3008516"/>
          </a:xfrm>
          <a:prstGeom prst="rect">
            <a:avLst/>
          </a:prstGeom>
          <a:noFill/>
        </p:spPr>
        <p:txBody>
          <a:bodyPr wrap="square" rtlCol="0">
            <a:spAutoFit/>
          </a:bodyPr>
          <a:lstStyle/>
          <a:p>
            <a:r>
              <a:rPr lang="en-GB" sz="1600" b="1" dirty="0">
                <a:solidFill>
                  <a:srgbClr val="004685"/>
                </a:solidFill>
              </a:rPr>
              <a:t>NHS Research Scotland </a:t>
            </a:r>
            <a:r>
              <a:rPr lang="en-GB" sz="1600" dirty="0">
                <a:solidFill>
                  <a:srgbClr val="004685"/>
                </a:solidFill>
              </a:rPr>
              <a:t>is a partnership of </a:t>
            </a:r>
            <a:r>
              <a:rPr lang="en-GB" sz="1600" b="1" dirty="0">
                <a:solidFill>
                  <a:srgbClr val="004685"/>
                </a:solidFill>
              </a:rPr>
              <a:t>Scottish NHS Boards </a:t>
            </a:r>
            <a:r>
              <a:rPr lang="en-GB" sz="1600" dirty="0">
                <a:solidFill>
                  <a:srgbClr val="004685"/>
                </a:solidFill>
              </a:rPr>
              <a:t>and the </a:t>
            </a:r>
            <a:r>
              <a:rPr lang="en-GB" sz="1600" b="1" dirty="0">
                <a:solidFill>
                  <a:srgbClr val="004685"/>
                </a:solidFill>
              </a:rPr>
              <a:t>Chief Scientist Office (CSO) of Scottish Government</a:t>
            </a:r>
            <a:r>
              <a:rPr lang="en-GB" sz="1600" dirty="0">
                <a:solidFill>
                  <a:srgbClr val="004685"/>
                </a:solidFill>
              </a:rPr>
              <a:t>. </a:t>
            </a:r>
          </a:p>
          <a:p>
            <a:endParaRPr lang="en-GB" sz="1600" dirty="0">
              <a:solidFill>
                <a:srgbClr val="004685"/>
              </a:solidFill>
            </a:endParaRPr>
          </a:p>
          <a:p>
            <a:r>
              <a:rPr lang="en-GB" sz="1600" dirty="0">
                <a:solidFill>
                  <a:srgbClr val="004685"/>
                </a:solidFill>
              </a:rPr>
              <a:t>Supports the </a:t>
            </a:r>
            <a:r>
              <a:rPr lang="en-GB" sz="1600" b="1" dirty="0">
                <a:solidFill>
                  <a:srgbClr val="004685"/>
                </a:solidFill>
              </a:rPr>
              <a:t>placement, setup and delivery </a:t>
            </a:r>
            <a:r>
              <a:rPr lang="en-GB" sz="1600" dirty="0">
                <a:solidFill>
                  <a:srgbClr val="004685"/>
                </a:solidFill>
              </a:rPr>
              <a:t>of clinical research studies, and innovative research collaborations, from </a:t>
            </a:r>
            <a:r>
              <a:rPr lang="en-GB" sz="1600" b="1" dirty="0">
                <a:solidFill>
                  <a:srgbClr val="004685"/>
                </a:solidFill>
              </a:rPr>
              <a:t>all sectors and therapy areas.</a:t>
            </a:r>
          </a:p>
          <a:p>
            <a:endParaRPr lang="en-GB" sz="1600" dirty="0">
              <a:solidFill>
                <a:srgbClr val="004685"/>
              </a:solidFill>
            </a:endParaRPr>
          </a:p>
          <a:p>
            <a:r>
              <a:rPr lang="en-GB" sz="1600" dirty="0">
                <a:solidFill>
                  <a:srgbClr val="004685"/>
                </a:solidFill>
              </a:rPr>
              <a:t>Work to ensure NHS Scotland provides the best environment to support </a:t>
            </a:r>
            <a:r>
              <a:rPr lang="en-GB" sz="1600" b="1" dirty="0">
                <a:solidFill>
                  <a:srgbClr val="004685"/>
                </a:solidFill>
              </a:rPr>
              <a:t>research, and contributes towards a thriving life sciences sector.</a:t>
            </a:r>
          </a:p>
          <a:p>
            <a:endParaRPr lang="en-GB" dirty="0"/>
          </a:p>
        </p:txBody>
      </p:sp>
      <p:sp>
        <p:nvSpPr>
          <p:cNvPr id="14" name="Oval 13">
            <a:extLst>
              <a:ext uri="{FF2B5EF4-FFF2-40B4-BE49-F238E27FC236}">
                <a16:creationId xmlns:a16="http://schemas.microsoft.com/office/drawing/2014/main" id="{6D9C6D11-1165-C644-A857-8705074D23DD}"/>
              </a:ext>
            </a:extLst>
          </p:cNvPr>
          <p:cNvSpPr>
            <a:spLocks noChangeAspect="1"/>
          </p:cNvSpPr>
          <p:nvPr/>
        </p:nvSpPr>
        <p:spPr>
          <a:xfrm>
            <a:off x="6212220" y="160272"/>
            <a:ext cx="1008000" cy="1008000"/>
          </a:xfrm>
          <a:prstGeom prst="ellipse">
            <a:avLst/>
          </a:prstGeom>
          <a:blipFill>
            <a:blip r:embed="rId3" cstate="screen">
              <a:extLst>
                <a:ext uri="{28A0092B-C50C-407E-A947-70E740481C1C}">
                  <a14:useLocalDpi xmlns:a14="http://schemas.microsoft.com/office/drawing/2010/main"/>
                </a:ext>
              </a:extLst>
            </a:blip>
            <a:srcRect/>
            <a:stretch>
              <a:fillRect l="-8132" t="-6902" r="-8731" b="-9961"/>
            </a:stretch>
          </a:blip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1B544D7-05D9-F941-AAB7-B78A3437E17C}"/>
              </a:ext>
            </a:extLst>
          </p:cNvPr>
          <p:cNvSpPr>
            <a:spLocks noChangeAspect="1"/>
          </p:cNvSpPr>
          <p:nvPr/>
        </p:nvSpPr>
        <p:spPr>
          <a:xfrm>
            <a:off x="7290070" y="128586"/>
            <a:ext cx="1008000" cy="1008000"/>
          </a:xfrm>
          <a:prstGeom prst="ellipse">
            <a:avLst/>
          </a:prstGeom>
          <a:blipFill>
            <a:blip r:embed="rId4" cstate="screen">
              <a:extLst>
                <a:ext uri="{28A0092B-C50C-407E-A947-70E740481C1C}">
                  <a14:useLocalDpi xmlns:a14="http://schemas.microsoft.com/office/drawing/2010/main"/>
                </a:ext>
              </a:extLst>
            </a:blip>
            <a:srcRect/>
            <a:stretch>
              <a:fillRect/>
            </a:stretch>
          </a:blip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B8ED4C1-9C55-E947-A38F-CDDBF6B302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6043" y="237074"/>
            <a:ext cx="2578005" cy="4302046"/>
          </a:xfrm>
          <a:prstGeom prst="rect">
            <a:avLst/>
          </a:prstGeom>
        </p:spPr>
      </p:pic>
    </p:spTree>
    <p:extLst>
      <p:ext uri="{BB962C8B-B14F-4D97-AF65-F5344CB8AC3E}">
        <p14:creationId xmlns:p14="http://schemas.microsoft.com/office/powerpoint/2010/main" val="590190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61B407-4F89-8E4F-91A6-89088C2A3064}"/>
              </a:ext>
            </a:extLst>
          </p:cNvPr>
          <p:cNvSpPr>
            <a:spLocks noGrp="1"/>
          </p:cNvSpPr>
          <p:nvPr>
            <p:ph type="body" idx="1"/>
          </p:nvPr>
        </p:nvSpPr>
        <p:spPr/>
        <p:txBody>
          <a:bodyPr/>
          <a:lstStyle/>
          <a:p>
            <a:r>
              <a:rPr lang="en-US" dirty="0">
                <a:latin typeface="Helvetica Light" panose="020B0403020202020204" pitchFamily="34" charset="0"/>
              </a:rPr>
              <a:t>Future-MS Team</a:t>
            </a:r>
          </a:p>
        </p:txBody>
      </p:sp>
      <p:sp>
        <p:nvSpPr>
          <p:cNvPr id="5" name="Content Placeholder 4">
            <a:extLst>
              <a:ext uri="{FF2B5EF4-FFF2-40B4-BE49-F238E27FC236}">
                <a16:creationId xmlns:a16="http://schemas.microsoft.com/office/drawing/2014/main" id="{5BEAEDD8-3D32-A849-9464-1BF5138D2B59}"/>
              </a:ext>
            </a:extLst>
          </p:cNvPr>
          <p:cNvSpPr>
            <a:spLocks noGrp="1"/>
          </p:cNvSpPr>
          <p:nvPr>
            <p:ph sz="half" idx="2"/>
          </p:nvPr>
        </p:nvSpPr>
        <p:spPr/>
        <p:txBody>
          <a:bodyPr>
            <a:normAutofit/>
          </a:bodyPr>
          <a:lstStyle/>
          <a:p>
            <a:r>
              <a:rPr lang="en-US" sz="1800" dirty="0">
                <a:latin typeface="Helvetica Light" panose="020B0403020202020204" pitchFamily="34" charset="0"/>
              </a:rPr>
              <a:t>Consultants, registrars and nurses across Scotland</a:t>
            </a:r>
          </a:p>
          <a:p>
            <a:r>
              <a:rPr lang="en-US" sz="1800" dirty="0">
                <a:latin typeface="Helvetica Light" panose="020B0403020202020204" pitchFamily="34" charset="0"/>
              </a:rPr>
              <a:t>Funded: Precision Medicine Scotland</a:t>
            </a:r>
          </a:p>
        </p:txBody>
      </p:sp>
      <p:sp>
        <p:nvSpPr>
          <p:cNvPr id="6" name="Text Placeholder 5">
            <a:extLst>
              <a:ext uri="{FF2B5EF4-FFF2-40B4-BE49-F238E27FC236}">
                <a16:creationId xmlns:a16="http://schemas.microsoft.com/office/drawing/2014/main" id="{11EC8370-6AA0-7649-B353-19E3F9317C50}"/>
              </a:ext>
            </a:extLst>
          </p:cNvPr>
          <p:cNvSpPr>
            <a:spLocks noGrp="1"/>
          </p:cNvSpPr>
          <p:nvPr>
            <p:ph type="body" sz="quarter" idx="3"/>
          </p:nvPr>
        </p:nvSpPr>
        <p:spPr/>
        <p:txBody>
          <a:bodyPr/>
          <a:lstStyle/>
          <a:p>
            <a:r>
              <a:rPr lang="en-US" dirty="0">
                <a:latin typeface="Helvetica Light" panose="020B0403020202020204" pitchFamily="34" charset="0"/>
              </a:rPr>
              <a:t>Precision-MS Team</a:t>
            </a:r>
          </a:p>
        </p:txBody>
      </p:sp>
      <p:sp>
        <p:nvSpPr>
          <p:cNvPr id="7" name="Content Placeholder 6">
            <a:extLst>
              <a:ext uri="{FF2B5EF4-FFF2-40B4-BE49-F238E27FC236}">
                <a16:creationId xmlns:a16="http://schemas.microsoft.com/office/drawing/2014/main" id="{FAC80738-194C-964B-949B-6EEF6B3B2105}"/>
              </a:ext>
            </a:extLst>
          </p:cNvPr>
          <p:cNvSpPr>
            <a:spLocks noGrp="1"/>
          </p:cNvSpPr>
          <p:nvPr>
            <p:ph sz="quarter" idx="4"/>
          </p:nvPr>
        </p:nvSpPr>
        <p:spPr/>
        <p:txBody>
          <a:bodyPr>
            <a:normAutofit/>
          </a:bodyPr>
          <a:lstStyle/>
          <a:p>
            <a:r>
              <a:rPr lang="en-US" sz="1800" dirty="0">
                <a:latin typeface="Helvetica Light" panose="020B0403020202020204" pitchFamily="34" charset="0"/>
              </a:rPr>
              <a:t>Javier </a:t>
            </a:r>
            <a:r>
              <a:rPr lang="en-US" sz="1800" dirty="0" err="1">
                <a:latin typeface="Helvetica Light" panose="020B0403020202020204" pitchFamily="34" charset="0"/>
              </a:rPr>
              <a:t>Carod</a:t>
            </a:r>
            <a:r>
              <a:rPr lang="en-US" sz="1800" dirty="0">
                <a:latin typeface="Helvetica Light" panose="020B0403020202020204" pitchFamily="34" charset="0"/>
              </a:rPr>
              <a:t> Artal (NHS Highland)</a:t>
            </a:r>
          </a:p>
          <a:p>
            <a:r>
              <a:rPr lang="en-US" sz="1800" dirty="0">
                <a:latin typeface="Helvetica Light" panose="020B0403020202020204" pitchFamily="34" charset="0"/>
              </a:rPr>
              <a:t>Niall MacDougall (MS Register)</a:t>
            </a:r>
          </a:p>
          <a:p>
            <a:r>
              <a:rPr lang="en-US" sz="1800" dirty="0">
                <a:latin typeface="Helvetica Light" panose="020B0403020202020204" pitchFamily="34" charset="0"/>
              </a:rPr>
              <a:t>Adam Waldman</a:t>
            </a:r>
          </a:p>
          <a:p>
            <a:r>
              <a:rPr lang="en-US" sz="1800" dirty="0" err="1">
                <a:latin typeface="Helvetica Light" panose="020B0403020202020204" pitchFamily="34" charset="0"/>
              </a:rPr>
              <a:t>Siddharthan</a:t>
            </a:r>
            <a:r>
              <a:rPr lang="en-US" sz="1800" dirty="0">
                <a:latin typeface="Helvetica Light" panose="020B0403020202020204" pitchFamily="34" charset="0"/>
              </a:rPr>
              <a:t> Chandran</a:t>
            </a:r>
          </a:p>
          <a:p>
            <a:r>
              <a:rPr lang="en-US" sz="1800" dirty="0">
                <a:latin typeface="Helvetica Light" panose="020B0403020202020204" pitchFamily="34" charset="0"/>
              </a:rPr>
              <a:t>Katy Murray</a:t>
            </a:r>
          </a:p>
          <a:p>
            <a:r>
              <a:rPr lang="en-US" sz="1800" dirty="0">
                <a:latin typeface="Helvetica Light" panose="020B0403020202020204" pitchFamily="34" charset="0"/>
              </a:rPr>
              <a:t>Peter Connick</a:t>
            </a:r>
          </a:p>
          <a:p>
            <a:endParaRPr lang="en-US" sz="1800" dirty="0">
              <a:latin typeface="Helvetica Light" panose="020B0403020202020204" pitchFamily="34" charset="0"/>
            </a:endParaRPr>
          </a:p>
        </p:txBody>
      </p:sp>
      <p:sp>
        <p:nvSpPr>
          <p:cNvPr id="9" name="Title 8">
            <a:extLst>
              <a:ext uri="{FF2B5EF4-FFF2-40B4-BE49-F238E27FC236}">
                <a16:creationId xmlns:a16="http://schemas.microsoft.com/office/drawing/2014/main" id="{2845C594-EF86-8D41-B66F-E1AB8FEA4975}"/>
              </a:ext>
            </a:extLst>
          </p:cNvPr>
          <p:cNvSpPr>
            <a:spLocks noGrp="1"/>
          </p:cNvSpPr>
          <p:nvPr>
            <p:ph type="title"/>
          </p:nvPr>
        </p:nvSpPr>
        <p:spPr/>
        <p:txBody>
          <a:bodyPr/>
          <a:lstStyle/>
          <a:p>
            <a:r>
              <a:rPr lang="en-US" dirty="0"/>
              <a:t>Thanks</a:t>
            </a:r>
          </a:p>
        </p:txBody>
      </p:sp>
      <p:pic>
        <p:nvPicPr>
          <p:cNvPr id="9218" name="Picture 2">
            <a:extLst>
              <a:ext uri="{FF2B5EF4-FFF2-40B4-BE49-F238E27FC236}">
                <a16:creationId xmlns:a16="http://schemas.microsoft.com/office/drawing/2014/main" id="{03804CF7-9669-C54F-9488-40B5A750F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3670"/>
            <a:ext cx="1792776" cy="99598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Medical Research Council (MRC) – UKRI">
            <a:extLst>
              <a:ext uri="{FF2B5EF4-FFF2-40B4-BE49-F238E27FC236}">
                <a16:creationId xmlns:a16="http://schemas.microsoft.com/office/drawing/2014/main" id="{83897A7C-9335-F94C-BADD-C5C719F4F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255" y="3873670"/>
            <a:ext cx="1161970" cy="9675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ief Scientist Office – CSO">
            <a:extLst>
              <a:ext uri="{FF2B5EF4-FFF2-40B4-BE49-F238E27FC236}">
                <a16:creationId xmlns:a16="http://schemas.microsoft.com/office/drawing/2014/main" id="{6290F9FD-AC5D-8B49-AD59-EEADF673C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868" y="3873670"/>
            <a:ext cx="4481291" cy="121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3232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983CD-4009-6947-88C1-3BE6EB29AEF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655D8BD-7580-1E44-9134-CDEAD7B60941}"/>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55448B8E-3A4D-6B40-9350-4DB682B5EFD6}"/>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CE35003A-FA8E-1B43-9E7B-040C50452221}"/>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F8733ED8-C283-CF4E-B422-5C310C9DC22B}"/>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15112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
            <a:extLst>
              <a:ext uri="{FF2B5EF4-FFF2-40B4-BE49-F238E27FC236}">
                <a16:creationId xmlns:a16="http://schemas.microsoft.com/office/drawing/2014/main" id="{9C49C322-6323-4450-AF70-2D58BA4D00E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33018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
            <a:extLst>
              <a:ext uri="{FF2B5EF4-FFF2-40B4-BE49-F238E27FC236}">
                <a16:creationId xmlns:a16="http://schemas.microsoft.com/office/drawing/2014/main" id="{84ED4265-7C2E-438F-A59E-3D25E2EAFA7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07806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
            <a:extLst>
              <a:ext uri="{FF2B5EF4-FFF2-40B4-BE49-F238E27FC236}">
                <a16:creationId xmlns:a16="http://schemas.microsoft.com/office/drawing/2014/main" id="{60B7F74E-0998-4908-A776-D0A106E12E4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93826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
            <a:extLst>
              <a:ext uri="{FF2B5EF4-FFF2-40B4-BE49-F238E27FC236}">
                <a16:creationId xmlns:a16="http://schemas.microsoft.com/office/drawing/2014/main" id="{B1601136-7D37-43C9-8044-B06EF34F250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01550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
            <a:extLst>
              <a:ext uri="{FF2B5EF4-FFF2-40B4-BE49-F238E27FC236}">
                <a16:creationId xmlns:a16="http://schemas.microsoft.com/office/drawing/2014/main" id="{4BC8B12C-03BA-47B0-9832-DAD3AC0C529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790418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
            <a:extLst>
              <a:ext uri="{FF2B5EF4-FFF2-40B4-BE49-F238E27FC236}">
                <a16:creationId xmlns:a16="http://schemas.microsoft.com/office/drawing/2014/main" id="{08B9D2FD-A9A6-411D-8158-F96FB825382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6161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
            <a:extLst>
              <a:ext uri="{FF2B5EF4-FFF2-40B4-BE49-F238E27FC236}">
                <a16:creationId xmlns:a16="http://schemas.microsoft.com/office/drawing/2014/main" id="{42A53206-010A-47E0-B5D6-B33ECAA2D58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395695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a16="http://schemas.microsoft.com/office/drawing/2014/main" id="{B1E4B432-BC9E-47B5-B664-3CE13298201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87292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C4114-8F39-E547-9BDC-636B56204073}"/>
              </a:ext>
            </a:extLst>
          </p:cNvPr>
          <p:cNvSpPr/>
          <p:nvPr/>
        </p:nvSpPr>
        <p:spPr>
          <a:xfrm>
            <a:off x="0" y="237074"/>
            <a:ext cx="8669867" cy="612000"/>
          </a:xfrm>
          <a:prstGeom prst="rect">
            <a:avLst/>
          </a:prstGeom>
          <a:gradFill flip="none" rotWithShape="1">
            <a:gsLst>
              <a:gs pos="0">
                <a:schemeClr val="accent4"/>
              </a:gs>
              <a:gs pos="72000">
                <a:schemeClr val="accent3"/>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4000" y="1104900"/>
            <a:ext cx="8242300" cy="507831"/>
          </a:xfrm>
          <a:prstGeom prst="rect">
            <a:avLst/>
          </a:prstGeom>
          <a:noFill/>
        </p:spPr>
        <p:txBody>
          <a:bodyPr wrap="square" rtlCol="0">
            <a:spAutoFit/>
          </a:bodyPr>
          <a:lstStyle/>
          <a:p>
            <a:endParaRPr lang="en-GB" dirty="0"/>
          </a:p>
          <a:p>
            <a:endParaRPr lang="en-GB" dirty="0"/>
          </a:p>
        </p:txBody>
      </p:sp>
      <p:sp>
        <p:nvSpPr>
          <p:cNvPr id="2" name="TextBox 1"/>
          <p:cNvSpPr txBox="1"/>
          <p:nvPr/>
        </p:nvSpPr>
        <p:spPr>
          <a:xfrm>
            <a:off x="184150" y="1210044"/>
            <a:ext cx="8166986" cy="400110"/>
          </a:xfrm>
          <a:prstGeom prst="rect">
            <a:avLst/>
          </a:prstGeom>
          <a:noFill/>
        </p:spPr>
        <p:txBody>
          <a:bodyPr wrap="square" rtlCol="0">
            <a:spAutoFit/>
          </a:bodyPr>
          <a:lstStyle/>
          <a:p>
            <a:r>
              <a:rPr lang="en-GB" sz="2000" dirty="0">
                <a:solidFill>
                  <a:schemeClr val="bg1"/>
                </a:solidFill>
              </a:rPr>
              <a:t>Focus </a:t>
            </a:r>
          </a:p>
        </p:txBody>
      </p:sp>
      <p:sp>
        <p:nvSpPr>
          <p:cNvPr id="11" name="TextBox 10">
            <a:extLst>
              <a:ext uri="{FF2B5EF4-FFF2-40B4-BE49-F238E27FC236}">
                <a16:creationId xmlns:a16="http://schemas.microsoft.com/office/drawing/2014/main" id="{8DCB8C62-F3D6-DD42-9EA7-3EEB85183B14}"/>
              </a:ext>
            </a:extLst>
          </p:cNvPr>
          <p:cNvSpPr txBox="1"/>
          <p:nvPr/>
        </p:nvSpPr>
        <p:spPr>
          <a:xfrm>
            <a:off x="184150" y="328513"/>
            <a:ext cx="6296390" cy="461665"/>
          </a:xfrm>
          <a:prstGeom prst="rect">
            <a:avLst/>
          </a:prstGeom>
          <a:noFill/>
        </p:spPr>
        <p:txBody>
          <a:bodyPr wrap="square" rtlCol="0">
            <a:spAutoFit/>
          </a:bodyPr>
          <a:lstStyle/>
          <a:p>
            <a:r>
              <a:rPr lang="en-GB" sz="2400" b="1" dirty="0">
                <a:solidFill>
                  <a:schemeClr val="bg1"/>
                </a:solidFill>
                <a:latin typeface="Arial Black" panose="020B0604020202020204" pitchFamily="34" charset="0"/>
              </a:rPr>
              <a:t>Research delivery</a:t>
            </a:r>
            <a:endParaRPr lang="en-GB" sz="2400" b="1" dirty="0">
              <a:solidFill>
                <a:schemeClr val="bg1"/>
              </a:solidFill>
            </a:endParaRPr>
          </a:p>
        </p:txBody>
      </p:sp>
      <p:sp>
        <p:nvSpPr>
          <p:cNvPr id="3" name="TextBox 2"/>
          <p:cNvSpPr txBox="1"/>
          <p:nvPr/>
        </p:nvSpPr>
        <p:spPr>
          <a:xfrm>
            <a:off x="184150" y="1039999"/>
            <a:ext cx="5210810" cy="3839513"/>
          </a:xfrm>
          <a:prstGeom prst="rect">
            <a:avLst/>
          </a:prstGeom>
          <a:noFill/>
        </p:spPr>
        <p:txBody>
          <a:bodyPr wrap="square" rtlCol="0">
            <a:spAutoFit/>
          </a:bodyPr>
          <a:lstStyle/>
          <a:p>
            <a:endParaRPr lang="en-GB" sz="1800" b="1" dirty="0">
              <a:solidFill>
                <a:srgbClr val="004685"/>
              </a:solidFill>
            </a:endParaRPr>
          </a:p>
          <a:p>
            <a:pPr algn="ctr"/>
            <a:r>
              <a:rPr lang="en-GB" sz="1800" b="1" dirty="0">
                <a:solidFill>
                  <a:srgbClr val="004685"/>
                </a:solidFill>
              </a:rPr>
              <a:t>Over </a:t>
            </a:r>
            <a:r>
              <a:rPr lang="en-GB" sz="1800" b="1" dirty="0">
                <a:solidFill>
                  <a:srgbClr val="038CC6"/>
                </a:solidFill>
              </a:rPr>
              <a:t>1400 studies delivered </a:t>
            </a:r>
            <a:r>
              <a:rPr lang="en-GB" sz="1800" b="1" dirty="0">
                <a:solidFill>
                  <a:srgbClr val="004685"/>
                </a:solidFill>
              </a:rPr>
              <a:t>across NHS Scotland during 2021-22</a:t>
            </a:r>
          </a:p>
          <a:p>
            <a:endParaRPr lang="en-GB" sz="1800" b="1" dirty="0">
              <a:solidFill>
                <a:srgbClr val="004685"/>
              </a:solidFill>
            </a:endParaRPr>
          </a:p>
          <a:p>
            <a:endParaRPr lang="en-GB" sz="1800" b="1" dirty="0">
              <a:solidFill>
                <a:srgbClr val="004685"/>
              </a:solidFill>
            </a:endParaRPr>
          </a:p>
          <a:p>
            <a:pPr algn="ctr"/>
            <a:r>
              <a:rPr lang="en-GB" sz="1800" b="1" dirty="0">
                <a:solidFill>
                  <a:srgbClr val="004685"/>
                </a:solidFill>
              </a:rPr>
              <a:t>Over </a:t>
            </a:r>
            <a:r>
              <a:rPr lang="en-GB" sz="1800" b="1" dirty="0">
                <a:solidFill>
                  <a:srgbClr val="038CC6"/>
                </a:solidFill>
              </a:rPr>
              <a:t>43,000 people in Scotland took part </a:t>
            </a:r>
            <a:r>
              <a:rPr lang="en-GB" sz="1800" b="1" dirty="0">
                <a:solidFill>
                  <a:srgbClr val="004685"/>
                </a:solidFill>
              </a:rPr>
              <a:t>in vital clinical research trials</a:t>
            </a:r>
          </a:p>
          <a:p>
            <a:endParaRPr lang="en-GB" sz="1800" b="1" dirty="0">
              <a:solidFill>
                <a:srgbClr val="004685"/>
              </a:solidFill>
            </a:endParaRPr>
          </a:p>
          <a:p>
            <a:endParaRPr lang="en-GB" sz="1800" b="1" dirty="0">
              <a:solidFill>
                <a:srgbClr val="004685"/>
              </a:solidFill>
            </a:endParaRPr>
          </a:p>
          <a:p>
            <a:pPr algn="ctr"/>
            <a:r>
              <a:rPr lang="en-GB" sz="1800" b="1" dirty="0">
                <a:solidFill>
                  <a:srgbClr val="038CC6"/>
                </a:solidFill>
              </a:rPr>
              <a:t>78% say it is important </a:t>
            </a:r>
            <a:r>
              <a:rPr lang="en-GB" sz="1800" b="1" dirty="0">
                <a:solidFill>
                  <a:srgbClr val="004685"/>
                </a:solidFill>
              </a:rPr>
              <a:t>the NHS offers participation in </a:t>
            </a:r>
            <a:r>
              <a:rPr lang="en-GB" sz="1800" b="1">
                <a:solidFill>
                  <a:srgbClr val="004685"/>
                </a:solidFill>
              </a:rPr>
              <a:t>health research*</a:t>
            </a:r>
            <a:endParaRPr lang="en-GB" sz="1800" b="1" dirty="0">
              <a:solidFill>
                <a:srgbClr val="004685"/>
              </a:solidFill>
            </a:endParaRPr>
          </a:p>
          <a:p>
            <a:endParaRPr lang="en-GB" sz="1600" b="1" dirty="0">
              <a:solidFill>
                <a:srgbClr val="004685"/>
              </a:solidFill>
            </a:endParaRPr>
          </a:p>
          <a:p>
            <a:endParaRPr lang="en-GB" sz="1600" b="1" dirty="0">
              <a:solidFill>
                <a:srgbClr val="004685"/>
              </a:solidFill>
            </a:endParaRPr>
          </a:p>
          <a:p>
            <a:endParaRPr lang="en-GB" dirty="0"/>
          </a:p>
        </p:txBody>
      </p:sp>
      <p:sp>
        <p:nvSpPr>
          <p:cNvPr id="14" name="Oval 13">
            <a:extLst>
              <a:ext uri="{FF2B5EF4-FFF2-40B4-BE49-F238E27FC236}">
                <a16:creationId xmlns:a16="http://schemas.microsoft.com/office/drawing/2014/main" id="{6D9C6D11-1165-C644-A857-8705074D23DD}"/>
              </a:ext>
            </a:extLst>
          </p:cNvPr>
          <p:cNvSpPr>
            <a:spLocks noChangeAspect="1"/>
          </p:cNvSpPr>
          <p:nvPr/>
        </p:nvSpPr>
        <p:spPr>
          <a:xfrm>
            <a:off x="6212220" y="160272"/>
            <a:ext cx="1008000" cy="1008000"/>
          </a:xfrm>
          <a:prstGeom prst="ellipse">
            <a:avLst/>
          </a:prstGeom>
          <a:blipFill>
            <a:blip r:embed="rId3" cstate="screen">
              <a:extLst>
                <a:ext uri="{28A0092B-C50C-407E-A947-70E740481C1C}">
                  <a14:useLocalDpi xmlns:a14="http://schemas.microsoft.com/office/drawing/2010/main"/>
                </a:ext>
              </a:extLst>
            </a:blip>
            <a:srcRect/>
            <a:stretch>
              <a:fillRect l="-8132" t="-6902" r="-8731" b="-9961"/>
            </a:stretch>
          </a:blip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1B544D7-05D9-F941-AAB7-B78A3437E17C}"/>
              </a:ext>
            </a:extLst>
          </p:cNvPr>
          <p:cNvSpPr>
            <a:spLocks noChangeAspect="1"/>
          </p:cNvSpPr>
          <p:nvPr/>
        </p:nvSpPr>
        <p:spPr>
          <a:xfrm>
            <a:off x="7290070" y="128586"/>
            <a:ext cx="1008000" cy="1008000"/>
          </a:xfrm>
          <a:prstGeom prst="ellipse">
            <a:avLst/>
          </a:prstGeom>
          <a:blipFill>
            <a:blip r:embed="rId4" cstate="screen">
              <a:extLst>
                <a:ext uri="{28A0092B-C50C-407E-A947-70E740481C1C}">
                  <a14:useLocalDpi xmlns:a14="http://schemas.microsoft.com/office/drawing/2010/main"/>
                </a:ext>
              </a:extLst>
            </a:blip>
            <a:srcRect/>
            <a:stretch>
              <a:fillRect/>
            </a:stretch>
          </a:blip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B8ED4C1-9C55-E947-A38F-CDDBF6B302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6043" y="237074"/>
            <a:ext cx="2578005" cy="4302046"/>
          </a:xfrm>
          <a:prstGeom prst="rect">
            <a:avLst/>
          </a:prstGeom>
        </p:spPr>
      </p:pic>
      <p:cxnSp>
        <p:nvCxnSpPr>
          <p:cNvPr id="6" name="Straight Connector 5">
            <a:extLst>
              <a:ext uri="{FF2B5EF4-FFF2-40B4-BE49-F238E27FC236}">
                <a16:creationId xmlns:a16="http://schemas.microsoft.com/office/drawing/2014/main" id="{C706428C-37AC-5471-7A7A-5C48DF6B7FD0}"/>
              </a:ext>
            </a:extLst>
          </p:cNvPr>
          <p:cNvCxnSpPr/>
          <p:nvPr/>
        </p:nvCxnSpPr>
        <p:spPr>
          <a:xfrm>
            <a:off x="972589" y="2161309"/>
            <a:ext cx="313389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234AF12-8A69-3052-17D2-4676F847DCD5}"/>
              </a:ext>
            </a:extLst>
          </p:cNvPr>
          <p:cNvCxnSpPr/>
          <p:nvPr/>
        </p:nvCxnSpPr>
        <p:spPr>
          <a:xfrm>
            <a:off x="972589" y="3277985"/>
            <a:ext cx="313389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848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
            <a:extLst>
              <a:ext uri="{FF2B5EF4-FFF2-40B4-BE49-F238E27FC236}">
                <a16:creationId xmlns:a16="http://schemas.microsoft.com/office/drawing/2014/main" id="{097EB84A-1076-4733-98F8-BBE84727E32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88226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
            <a:extLst>
              <a:ext uri="{FF2B5EF4-FFF2-40B4-BE49-F238E27FC236}">
                <a16:creationId xmlns:a16="http://schemas.microsoft.com/office/drawing/2014/main" id="{247790DA-8A32-4A0F-B8B1-BB71B9BA379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340838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
            <a:extLst>
              <a:ext uri="{FF2B5EF4-FFF2-40B4-BE49-F238E27FC236}">
                <a16:creationId xmlns:a16="http://schemas.microsoft.com/office/drawing/2014/main" id="{2B2CF96E-64F8-4F32-9DD6-0E18B11913D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447209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
            <a:extLst>
              <a:ext uri="{FF2B5EF4-FFF2-40B4-BE49-F238E27FC236}">
                <a16:creationId xmlns:a16="http://schemas.microsoft.com/office/drawing/2014/main" id="{80EEB4A2-E814-47C5-97B6-455CA2D7056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78925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
            <a:extLst>
              <a:ext uri="{FF2B5EF4-FFF2-40B4-BE49-F238E27FC236}">
                <a16:creationId xmlns:a16="http://schemas.microsoft.com/office/drawing/2014/main" id="{C951410D-40E8-404C-8A27-72DC64A9BDF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088637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
            <a:extLst>
              <a:ext uri="{FF2B5EF4-FFF2-40B4-BE49-F238E27FC236}">
                <a16:creationId xmlns:a16="http://schemas.microsoft.com/office/drawing/2014/main" id="{8F72FECC-D951-4BC9-AF01-10D0757E8E8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117811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
            <a:extLst>
              <a:ext uri="{FF2B5EF4-FFF2-40B4-BE49-F238E27FC236}">
                <a16:creationId xmlns:a16="http://schemas.microsoft.com/office/drawing/2014/main" id="{2ED4E22A-88D6-4B56-9A3F-164A8F8BFCF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306401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
            <a:extLst>
              <a:ext uri="{FF2B5EF4-FFF2-40B4-BE49-F238E27FC236}">
                <a16:creationId xmlns:a16="http://schemas.microsoft.com/office/drawing/2014/main" id="{1AD703CD-D20D-4FB1-AEA6-ED4AF629E06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608123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
            <a:extLst>
              <a:ext uri="{FF2B5EF4-FFF2-40B4-BE49-F238E27FC236}">
                <a16:creationId xmlns:a16="http://schemas.microsoft.com/office/drawing/2014/main" id="{8E3AE641-BA2C-45B4-82D9-86572BBAD17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377545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
            <a:extLst>
              <a:ext uri="{FF2B5EF4-FFF2-40B4-BE49-F238E27FC236}">
                <a16:creationId xmlns:a16="http://schemas.microsoft.com/office/drawing/2014/main" id="{97B73C82-FB88-4FC9-AB7D-3F931E6EDDC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5839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000" y="1104900"/>
            <a:ext cx="8242300" cy="507831"/>
          </a:xfrm>
          <a:prstGeom prst="rect">
            <a:avLst/>
          </a:prstGeom>
          <a:noFill/>
        </p:spPr>
        <p:txBody>
          <a:bodyPr wrap="square" rtlCol="0">
            <a:spAutoFit/>
          </a:bodyPr>
          <a:lstStyle/>
          <a:p>
            <a:endParaRPr lang="en-GB" dirty="0"/>
          </a:p>
          <a:p>
            <a:endParaRPr lang="en-GB" dirty="0"/>
          </a:p>
        </p:txBody>
      </p:sp>
      <p:sp>
        <p:nvSpPr>
          <p:cNvPr id="2" name="TextBox 1"/>
          <p:cNvSpPr txBox="1"/>
          <p:nvPr/>
        </p:nvSpPr>
        <p:spPr>
          <a:xfrm>
            <a:off x="184150" y="1210044"/>
            <a:ext cx="8166986" cy="400110"/>
          </a:xfrm>
          <a:prstGeom prst="rect">
            <a:avLst/>
          </a:prstGeom>
          <a:noFill/>
        </p:spPr>
        <p:txBody>
          <a:bodyPr wrap="square" rtlCol="0">
            <a:spAutoFit/>
          </a:bodyPr>
          <a:lstStyle/>
          <a:p>
            <a:r>
              <a:rPr lang="en-GB" sz="2000" dirty="0">
                <a:solidFill>
                  <a:schemeClr val="bg1"/>
                </a:solidFill>
              </a:rPr>
              <a:t>Focus </a:t>
            </a:r>
          </a:p>
        </p:txBody>
      </p:sp>
      <p:sp>
        <p:nvSpPr>
          <p:cNvPr id="9" name="Rectangle 8">
            <a:extLst>
              <a:ext uri="{FF2B5EF4-FFF2-40B4-BE49-F238E27FC236}">
                <a16:creationId xmlns:a16="http://schemas.microsoft.com/office/drawing/2014/main" id="{D47C4114-8F39-E547-9BDC-636B56204073}"/>
              </a:ext>
            </a:extLst>
          </p:cNvPr>
          <p:cNvSpPr/>
          <p:nvPr/>
        </p:nvSpPr>
        <p:spPr>
          <a:xfrm>
            <a:off x="0" y="237074"/>
            <a:ext cx="9144000" cy="612000"/>
          </a:xfrm>
          <a:prstGeom prst="rect">
            <a:avLst/>
          </a:prstGeom>
          <a:gradFill flip="none" rotWithShape="1">
            <a:gsLst>
              <a:gs pos="0">
                <a:schemeClr val="accent4"/>
              </a:gs>
              <a:gs pos="72000">
                <a:schemeClr val="accent3"/>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CF227F7-DD2D-A944-AC39-AF9F50AF17D7}"/>
              </a:ext>
            </a:extLst>
          </p:cNvPr>
          <p:cNvGrpSpPr/>
          <p:nvPr/>
        </p:nvGrpSpPr>
        <p:grpSpPr>
          <a:xfrm>
            <a:off x="3182455" y="1249722"/>
            <a:ext cx="2736000" cy="1452602"/>
            <a:chOff x="320327" y="1511710"/>
            <a:chExt cx="2736000" cy="1452602"/>
          </a:xfrm>
          <a:effectLst>
            <a:outerShdw blurRad="50800" dist="38100" dir="2700000" algn="tl" rotWithShape="0">
              <a:prstClr val="black">
                <a:alpha val="40000"/>
              </a:prstClr>
            </a:outerShdw>
          </a:effectLst>
        </p:grpSpPr>
        <p:sp>
          <p:nvSpPr>
            <p:cNvPr id="17" name="Rectangle 16">
              <a:extLst>
                <a:ext uri="{FF2B5EF4-FFF2-40B4-BE49-F238E27FC236}">
                  <a16:creationId xmlns:a16="http://schemas.microsoft.com/office/drawing/2014/main" id="{402E4877-735F-0947-B753-69C4E2D85CD0}"/>
                </a:ext>
              </a:extLst>
            </p:cNvPr>
            <p:cNvSpPr/>
            <p:nvPr/>
          </p:nvSpPr>
          <p:spPr>
            <a:xfrm>
              <a:off x="320327" y="1511710"/>
              <a:ext cx="2736000" cy="1440000"/>
            </a:xfrm>
            <a:prstGeom prst="rect">
              <a:avLst/>
            </a:prstGeom>
            <a:blipFill dpi="0" rotWithShape="1">
              <a:blip r:embed="rId3" cstate="screen">
                <a:extLst>
                  <a:ext uri="{28A0092B-C50C-407E-A947-70E740481C1C}">
                    <a14:useLocalDpi xmlns:a14="http://schemas.microsoft.com/office/drawing/2010/main"/>
                  </a:ext>
                </a:extLst>
              </a:blip>
              <a:srcRect/>
              <a:stretch>
                <a:fillRect l="210" t="-38115" r="-214" b="112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E27EC51-2676-DB46-96F6-E43B939BCEAE}"/>
                </a:ext>
              </a:extLst>
            </p:cNvPr>
            <p:cNvSpPr txBox="1"/>
            <p:nvPr/>
          </p:nvSpPr>
          <p:spPr>
            <a:xfrm>
              <a:off x="320327" y="2553055"/>
              <a:ext cx="2736000" cy="411257"/>
            </a:xfrm>
            <a:prstGeom prst="rect">
              <a:avLst/>
            </a:prstGeom>
            <a:solidFill>
              <a:schemeClr val="accent4"/>
            </a:solidFill>
          </p:spPr>
          <p:txBody>
            <a:bodyPr wrap="square" tIns="36000" bIns="36000" rtlCol="0" anchor="ctr">
              <a:spAutoFit/>
            </a:bodyPr>
            <a:lstStyle/>
            <a:p>
              <a:pPr algn="ctr"/>
              <a:r>
                <a:rPr lang="en-US" sz="1400" b="1" dirty="0">
                  <a:solidFill>
                    <a:schemeClr val="bg1"/>
                  </a:solidFill>
                </a:rPr>
                <a:t>Surveillance</a:t>
              </a:r>
              <a:endParaRPr lang="en-US" sz="1000" b="1" dirty="0">
                <a:solidFill>
                  <a:schemeClr val="bg1"/>
                </a:solidFill>
              </a:endParaRPr>
            </a:p>
            <a:p>
              <a:pPr algn="ctr"/>
              <a:r>
                <a:rPr lang="en-GB" sz="700" dirty="0">
                  <a:solidFill>
                    <a:schemeClr val="bg1"/>
                  </a:solidFill>
                </a:rPr>
                <a:t>how the disease transmits across groups</a:t>
              </a:r>
              <a:endParaRPr lang="en-US" sz="700" b="1" dirty="0">
                <a:solidFill>
                  <a:schemeClr val="bg1"/>
                </a:solidFill>
              </a:endParaRPr>
            </a:p>
          </p:txBody>
        </p:sp>
      </p:grpSp>
      <p:grpSp>
        <p:nvGrpSpPr>
          <p:cNvPr id="19" name="Group 18">
            <a:extLst>
              <a:ext uri="{FF2B5EF4-FFF2-40B4-BE49-F238E27FC236}">
                <a16:creationId xmlns:a16="http://schemas.microsoft.com/office/drawing/2014/main" id="{9ADDABCF-A4AE-F646-9CE0-4C8E5E79D072}"/>
              </a:ext>
            </a:extLst>
          </p:cNvPr>
          <p:cNvGrpSpPr/>
          <p:nvPr/>
        </p:nvGrpSpPr>
        <p:grpSpPr>
          <a:xfrm>
            <a:off x="6086144" y="1246236"/>
            <a:ext cx="2734812" cy="1452602"/>
            <a:chOff x="3168501" y="1511710"/>
            <a:chExt cx="2734812" cy="1452602"/>
          </a:xfrm>
          <a:effectLst>
            <a:outerShdw blurRad="50800" dist="38100" dir="2700000" algn="tl" rotWithShape="0">
              <a:prstClr val="black">
                <a:alpha val="40000"/>
              </a:prstClr>
            </a:outerShdw>
          </a:effectLst>
        </p:grpSpPr>
        <p:sp>
          <p:nvSpPr>
            <p:cNvPr id="20" name="Rectangle 19">
              <a:extLst>
                <a:ext uri="{FF2B5EF4-FFF2-40B4-BE49-F238E27FC236}">
                  <a16:creationId xmlns:a16="http://schemas.microsoft.com/office/drawing/2014/main" id="{33218FA2-02EE-7941-9D3A-D3199FF9B7F1}"/>
                </a:ext>
              </a:extLst>
            </p:cNvPr>
            <p:cNvSpPr/>
            <p:nvPr/>
          </p:nvSpPr>
          <p:spPr>
            <a:xfrm>
              <a:off x="3168501" y="1511710"/>
              <a:ext cx="2734812" cy="1440000"/>
            </a:xfrm>
            <a:prstGeom prst="rect">
              <a:avLst/>
            </a:prstGeom>
            <a:blipFill dpi="0" rotWithShape="1">
              <a:blip r:embed="rId4" cstate="screen">
                <a:extLst>
                  <a:ext uri="{28A0092B-C50C-407E-A947-70E740481C1C}">
                    <a14:useLocalDpi xmlns:a14="http://schemas.microsoft.com/office/drawing/2010/main"/>
                  </a:ext>
                </a:extLst>
              </a:blip>
              <a:srcRect/>
              <a:stretch>
                <a:fillRect l="1" t="-10619" r="-217112" b="-1712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BACE879-1264-C94E-82DD-5782ED7BA14E}"/>
                </a:ext>
              </a:extLst>
            </p:cNvPr>
            <p:cNvSpPr txBox="1"/>
            <p:nvPr/>
          </p:nvSpPr>
          <p:spPr>
            <a:xfrm>
              <a:off x="3168502" y="2553055"/>
              <a:ext cx="2734811" cy="411257"/>
            </a:xfrm>
            <a:prstGeom prst="rect">
              <a:avLst/>
            </a:prstGeom>
            <a:solidFill>
              <a:schemeClr val="accent4"/>
            </a:solidFill>
          </p:spPr>
          <p:txBody>
            <a:bodyPr wrap="square" lIns="0" tIns="36000" rIns="0" bIns="36000" rtlCol="0" anchor="ctr">
              <a:spAutoFit/>
            </a:bodyPr>
            <a:lstStyle/>
            <a:p>
              <a:pPr algn="ctr"/>
              <a:r>
                <a:rPr lang="en-US" sz="1400" b="1" dirty="0">
                  <a:solidFill>
                    <a:schemeClr val="bg1"/>
                  </a:solidFill>
                </a:rPr>
                <a:t>Understanding </a:t>
              </a:r>
            </a:p>
            <a:p>
              <a:pPr algn="ctr"/>
              <a:r>
                <a:rPr lang="en-GB" sz="700" dirty="0">
                  <a:solidFill>
                    <a:schemeClr val="bg1"/>
                  </a:solidFill>
                </a:rPr>
                <a:t>how and why it affects people in particular ways</a:t>
              </a:r>
              <a:endParaRPr lang="en-US" sz="700" b="1" dirty="0">
                <a:solidFill>
                  <a:schemeClr val="bg1"/>
                </a:solidFill>
              </a:endParaRPr>
            </a:p>
          </p:txBody>
        </p:sp>
      </p:grpSp>
      <p:grpSp>
        <p:nvGrpSpPr>
          <p:cNvPr id="22" name="Group 21">
            <a:extLst>
              <a:ext uri="{FF2B5EF4-FFF2-40B4-BE49-F238E27FC236}">
                <a16:creationId xmlns:a16="http://schemas.microsoft.com/office/drawing/2014/main" id="{D73934C9-FF1B-7F44-A7A0-C251D1C11348}"/>
              </a:ext>
            </a:extLst>
          </p:cNvPr>
          <p:cNvGrpSpPr/>
          <p:nvPr/>
        </p:nvGrpSpPr>
        <p:grpSpPr>
          <a:xfrm>
            <a:off x="364117" y="2999487"/>
            <a:ext cx="2736000" cy="1440000"/>
            <a:chOff x="6222296" y="1716057"/>
            <a:chExt cx="2736000" cy="1440000"/>
          </a:xfrm>
        </p:grpSpPr>
        <p:sp>
          <p:nvSpPr>
            <p:cNvPr id="23" name="Rectangle 22">
              <a:extLst>
                <a:ext uri="{FF2B5EF4-FFF2-40B4-BE49-F238E27FC236}">
                  <a16:creationId xmlns:a16="http://schemas.microsoft.com/office/drawing/2014/main" id="{51E9FB73-E101-914D-A9EA-119646C29AC1}"/>
                </a:ext>
              </a:extLst>
            </p:cNvPr>
            <p:cNvSpPr/>
            <p:nvPr/>
          </p:nvSpPr>
          <p:spPr>
            <a:xfrm>
              <a:off x="6222296" y="1716057"/>
              <a:ext cx="2736000" cy="1440000"/>
            </a:xfrm>
            <a:prstGeom prst="rect">
              <a:avLst/>
            </a:prstGeom>
            <a:blipFill dpi="0" rotWithShape="1">
              <a:blip r:embed="rId5" cstate="screen">
                <a:extLst>
                  <a:ext uri="{28A0092B-C50C-407E-A947-70E740481C1C}">
                    <a14:useLocalDpi xmlns:a14="http://schemas.microsoft.com/office/drawing/2010/main"/>
                  </a:ext>
                </a:extLst>
              </a:blip>
              <a:srcRect/>
              <a:stretch>
                <a:fillRect l="-11344" t="-20418" r="157" b="-204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537B62E-A9BF-8645-A050-7502B5CC0E76}"/>
                </a:ext>
              </a:extLst>
            </p:cNvPr>
            <p:cNvSpPr txBox="1"/>
            <p:nvPr/>
          </p:nvSpPr>
          <p:spPr>
            <a:xfrm>
              <a:off x="6222296" y="2758526"/>
              <a:ext cx="2734811" cy="395869"/>
            </a:xfrm>
            <a:prstGeom prst="rect">
              <a:avLst/>
            </a:prstGeom>
            <a:solidFill>
              <a:schemeClr val="accent4"/>
            </a:solidFill>
            <a:effectLst>
              <a:outerShdw blurRad="50800" dist="38100" dir="2700000" algn="tl" rotWithShape="0">
                <a:prstClr val="black">
                  <a:alpha val="40000"/>
                </a:prstClr>
              </a:outerShdw>
            </a:effectLst>
          </p:spPr>
          <p:txBody>
            <a:bodyPr wrap="square" lIns="0" tIns="36000" rIns="0" bIns="36000" rtlCol="0" anchor="ctr">
              <a:spAutoFit/>
            </a:bodyPr>
            <a:lstStyle/>
            <a:p>
              <a:pPr algn="ctr"/>
              <a:r>
                <a:rPr lang="en-US" sz="1400" b="1" dirty="0">
                  <a:solidFill>
                    <a:schemeClr val="bg1"/>
                  </a:solidFill>
                </a:rPr>
                <a:t>Treating </a:t>
              </a:r>
            </a:p>
            <a:p>
              <a:pPr algn="ctr"/>
              <a:r>
                <a:rPr lang="en-GB" sz="700" dirty="0">
                  <a:solidFill>
                    <a:schemeClr val="bg1"/>
                  </a:solidFill>
                </a:rPr>
                <a:t>Identifying and testing therapeutics to treat people with COVID-19</a:t>
              </a:r>
              <a:endParaRPr lang="en-US" sz="700" b="1" dirty="0">
                <a:solidFill>
                  <a:schemeClr val="bg1"/>
                </a:solidFill>
              </a:endParaRPr>
            </a:p>
          </p:txBody>
        </p:sp>
      </p:grpSp>
      <p:grpSp>
        <p:nvGrpSpPr>
          <p:cNvPr id="25" name="Group 24">
            <a:extLst>
              <a:ext uri="{FF2B5EF4-FFF2-40B4-BE49-F238E27FC236}">
                <a16:creationId xmlns:a16="http://schemas.microsoft.com/office/drawing/2014/main" id="{BA6E1C77-E7AA-CD4F-B10A-4EA9E2B1E3FF}"/>
              </a:ext>
            </a:extLst>
          </p:cNvPr>
          <p:cNvGrpSpPr/>
          <p:nvPr/>
        </p:nvGrpSpPr>
        <p:grpSpPr>
          <a:xfrm>
            <a:off x="3183986" y="2997825"/>
            <a:ext cx="2736000" cy="1449317"/>
            <a:chOff x="1606100" y="3110138"/>
            <a:chExt cx="2736000" cy="1449317"/>
          </a:xfrm>
          <a:effectLst>
            <a:outerShdw blurRad="50800" dist="38100" dir="2700000" algn="tl" rotWithShape="0">
              <a:prstClr val="black">
                <a:alpha val="40000"/>
              </a:prstClr>
            </a:outerShdw>
          </a:effectLst>
        </p:grpSpPr>
        <p:sp>
          <p:nvSpPr>
            <p:cNvPr id="26" name="Rectangle 25">
              <a:extLst>
                <a:ext uri="{FF2B5EF4-FFF2-40B4-BE49-F238E27FC236}">
                  <a16:creationId xmlns:a16="http://schemas.microsoft.com/office/drawing/2014/main" id="{020A7862-B1CF-774E-99DA-DA1FA62F1041}"/>
                </a:ext>
              </a:extLst>
            </p:cNvPr>
            <p:cNvSpPr/>
            <p:nvPr/>
          </p:nvSpPr>
          <p:spPr>
            <a:xfrm>
              <a:off x="1606100" y="3110138"/>
              <a:ext cx="2736000" cy="1440000"/>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44830C8-A66D-4840-BB55-CC0416FCFA0B}"/>
                </a:ext>
              </a:extLst>
            </p:cNvPr>
            <p:cNvSpPr txBox="1"/>
            <p:nvPr/>
          </p:nvSpPr>
          <p:spPr>
            <a:xfrm>
              <a:off x="1606100" y="4163586"/>
              <a:ext cx="2736000" cy="395869"/>
            </a:xfrm>
            <a:prstGeom prst="rect">
              <a:avLst/>
            </a:prstGeom>
            <a:solidFill>
              <a:schemeClr val="accent4"/>
            </a:solidFill>
          </p:spPr>
          <p:txBody>
            <a:bodyPr wrap="square" tIns="36000" bIns="36000" rtlCol="0" anchor="ctr">
              <a:spAutoFit/>
            </a:bodyPr>
            <a:lstStyle/>
            <a:p>
              <a:pPr algn="ctr"/>
              <a:r>
                <a:rPr lang="en-US" sz="1400" b="1" dirty="0">
                  <a:solidFill>
                    <a:schemeClr val="bg1"/>
                  </a:solidFill>
                </a:rPr>
                <a:t>Preventing</a:t>
              </a:r>
              <a:endParaRPr lang="en-US" sz="1000" b="1" dirty="0">
                <a:solidFill>
                  <a:schemeClr val="bg1"/>
                </a:solidFill>
              </a:endParaRPr>
            </a:p>
            <a:p>
              <a:pPr algn="ctr"/>
              <a:r>
                <a:rPr lang="en-GB" sz="700" dirty="0">
                  <a:solidFill>
                    <a:schemeClr val="bg1"/>
                  </a:solidFill>
                </a:rPr>
                <a:t>Vaccine development to prevent the disease spreading further</a:t>
              </a:r>
              <a:endParaRPr lang="en-US" sz="700" b="1" dirty="0">
                <a:solidFill>
                  <a:schemeClr val="bg1"/>
                </a:solidFill>
              </a:endParaRPr>
            </a:p>
          </p:txBody>
        </p:sp>
      </p:grpSp>
      <p:grpSp>
        <p:nvGrpSpPr>
          <p:cNvPr id="28" name="Group 27">
            <a:extLst>
              <a:ext uri="{FF2B5EF4-FFF2-40B4-BE49-F238E27FC236}">
                <a16:creationId xmlns:a16="http://schemas.microsoft.com/office/drawing/2014/main" id="{570D6AB5-3E97-ED4D-A2CC-0F0A967A1922}"/>
              </a:ext>
            </a:extLst>
          </p:cNvPr>
          <p:cNvGrpSpPr/>
          <p:nvPr/>
        </p:nvGrpSpPr>
        <p:grpSpPr>
          <a:xfrm>
            <a:off x="6086144" y="2997825"/>
            <a:ext cx="2736000" cy="1446081"/>
            <a:chOff x="4525086" y="3110138"/>
            <a:chExt cx="2736000" cy="1446081"/>
          </a:xfrm>
          <a:effectLst>
            <a:outerShdw blurRad="50800" dist="38100" dir="2700000" algn="tl" rotWithShape="0">
              <a:prstClr val="black">
                <a:alpha val="40000"/>
              </a:prstClr>
            </a:outerShdw>
          </a:effectLst>
        </p:grpSpPr>
        <p:sp>
          <p:nvSpPr>
            <p:cNvPr id="29" name="Rectangle 28">
              <a:extLst>
                <a:ext uri="{FF2B5EF4-FFF2-40B4-BE49-F238E27FC236}">
                  <a16:creationId xmlns:a16="http://schemas.microsoft.com/office/drawing/2014/main" id="{CCF06ECE-25F6-6243-8A67-6E5FE032149A}"/>
                </a:ext>
              </a:extLst>
            </p:cNvPr>
            <p:cNvSpPr/>
            <p:nvPr/>
          </p:nvSpPr>
          <p:spPr>
            <a:xfrm>
              <a:off x="4525086" y="3110138"/>
              <a:ext cx="2736000" cy="1440000"/>
            </a:xfrm>
            <a:prstGeom prst="rect">
              <a:avLst/>
            </a:prstGeom>
            <a:blipFill dpi="0" rotWithShape="1">
              <a:blip r:embed="rId7" cstate="screen">
                <a:extLst>
                  <a:ext uri="{28A0092B-C50C-407E-A947-70E740481C1C}">
                    <a14:useLocalDpi xmlns:a14="http://schemas.microsoft.com/office/drawing/2010/main"/>
                  </a:ext>
                </a:extLst>
              </a:blip>
              <a:srcRect/>
              <a:stretch>
                <a:fillRect l="-43" t="-21094" r="86" b="-55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8471CE2-A5A5-5647-924C-BD1624233C55}"/>
                </a:ext>
              </a:extLst>
            </p:cNvPr>
            <p:cNvSpPr txBox="1"/>
            <p:nvPr/>
          </p:nvSpPr>
          <p:spPr>
            <a:xfrm>
              <a:off x="4525086" y="4160350"/>
              <a:ext cx="2736000" cy="395869"/>
            </a:xfrm>
            <a:prstGeom prst="rect">
              <a:avLst/>
            </a:prstGeom>
            <a:solidFill>
              <a:schemeClr val="accent4"/>
            </a:solidFill>
          </p:spPr>
          <p:txBody>
            <a:bodyPr wrap="square" tIns="36000" bIns="36000" rtlCol="0" anchor="ctr">
              <a:spAutoFit/>
            </a:bodyPr>
            <a:lstStyle/>
            <a:p>
              <a:pPr algn="ctr"/>
              <a:r>
                <a:rPr lang="en-US" sz="1400" b="1" dirty="0">
                  <a:solidFill>
                    <a:schemeClr val="bg1"/>
                  </a:solidFill>
                </a:rPr>
                <a:t>Long term impact</a:t>
              </a:r>
            </a:p>
            <a:p>
              <a:pPr algn="ctr"/>
              <a:r>
                <a:rPr lang="en-GB" sz="700" dirty="0">
                  <a:solidFill>
                    <a:schemeClr val="bg1"/>
                  </a:solidFill>
                </a:rPr>
                <a:t>Tackling wider impacts on health, social care and society</a:t>
              </a:r>
              <a:endParaRPr lang="en-US" sz="700" b="1" dirty="0">
                <a:solidFill>
                  <a:schemeClr val="bg1"/>
                </a:solidFill>
              </a:endParaRPr>
            </a:p>
          </p:txBody>
        </p:sp>
      </p:grpSp>
      <p:sp>
        <p:nvSpPr>
          <p:cNvPr id="33" name="Oval 32">
            <a:extLst>
              <a:ext uri="{FF2B5EF4-FFF2-40B4-BE49-F238E27FC236}">
                <a16:creationId xmlns:a16="http://schemas.microsoft.com/office/drawing/2014/main" id="{44D67227-93E9-0145-A4EC-9435AB8F134D}"/>
              </a:ext>
            </a:extLst>
          </p:cNvPr>
          <p:cNvSpPr>
            <a:spLocks noChangeAspect="1"/>
          </p:cNvSpPr>
          <p:nvPr/>
        </p:nvSpPr>
        <p:spPr>
          <a:xfrm>
            <a:off x="2112014" y="1003421"/>
            <a:ext cx="648000" cy="648000"/>
          </a:xfrm>
          <a:prstGeom prst="ellipse">
            <a:avLst/>
          </a:prstGeom>
          <a:noFill/>
          <a:ln w="28575">
            <a:solidFill>
              <a:schemeClr val="bg2">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1234C42-3472-424D-A999-5D2D21249569}"/>
              </a:ext>
            </a:extLst>
          </p:cNvPr>
          <p:cNvSpPr>
            <a:spLocks noChangeAspect="1"/>
          </p:cNvSpPr>
          <p:nvPr/>
        </p:nvSpPr>
        <p:spPr>
          <a:xfrm>
            <a:off x="2436014" y="2337803"/>
            <a:ext cx="360000" cy="3600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189E416-50F1-E046-9DFA-61788195A8B4}"/>
              </a:ext>
            </a:extLst>
          </p:cNvPr>
          <p:cNvSpPr>
            <a:spLocks noChangeAspect="1"/>
          </p:cNvSpPr>
          <p:nvPr/>
        </p:nvSpPr>
        <p:spPr>
          <a:xfrm>
            <a:off x="1188745" y="2568371"/>
            <a:ext cx="180000" cy="180000"/>
          </a:xfrm>
          <a:prstGeom prst="ellipse">
            <a:avLst/>
          </a:prstGeom>
          <a:solidFill>
            <a:schemeClr val="bg2">
              <a:alpha val="68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189E416-50F1-E046-9DFA-61788195A8B4}"/>
              </a:ext>
            </a:extLst>
          </p:cNvPr>
          <p:cNvSpPr/>
          <p:nvPr/>
        </p:nvSpPr>
        <p:spPr>
          <a:xfrm>
            <a:off x="2710083" y="1560135"/>
            <a:ext cx="239022" cy="239022"/>
          </a:xfrm>
          <a:prstGeom prst="ellipse">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48EE8FA-4164-EB4B-B99F-942313725F79}"/>
              </a:ext>
            </a:extLst>
          </p:cNvPr>
          <p:cNvSpPr txBox="1"/>
          <p:nvPr/>
        </p:nvSpPr>
        <p:spPr>
          <a:xfrm>
            <a:off x="254000" y="317114"/>
            <a:ext cx="6940550" cy="461665"/>
          </a:xfrm>
          <a:prstGeom prst="rect">
            <a:avLst/>
          </a:prstGeom>
          <a:noFill/>
        </p:spPr>
        <p:txBody>
          <a:bodyPr wrap="square" rtlCol="0">
            <a:spAutoFit/>
          </a:bodyPr>
          <a:lstStyle/>
          <a:p>
            <a:r>
              <a:rPr lang="en-GB" sz="2400" b="1" dirty="0">
                <a:solidFill>
                  <a:schemeClr val="bg1"/>
                </a:solidFill>
                <a:latin typeface="Arial Black" panose="020B0604020202020204" pitchFamily="34" charset="0"/>
                <a:cs typeface="Arial Black" panose="020B0604020202020204" pitchFamily="34" charset="0"/>
              </a:rPr>
              <a:t>COVID-19 Research  </a:t>
            </a:r>
            <a:endParaRPr lang="en-GB" sz="2400" b="1" dirty="0">
              <a:solidFill>
                <a:schemeClr val="bg1"/>
              </a:solidFill>
            </a:endParaRPr>
          </a:p>
        </p:txBody>
      </p:sp>
      <p:sp>
        <p:nvSpPr>
          <p:cNvPr id="41" name="Oval 40">
            <a:extLst>
              <a:ext uri="{FF2B5EF4-FFF2-40B4-BE49-F238E27FC236}">
                <a16:creationId xmlns:a16="http://schemas.microsoft.com/office/drawing/2014/main" id="{44D67227-93E9-0145-A4EC-9435AB8F134D}"/>
              </a:ext>
            </a:extLst>
          </p:cNvPr>
          <p:cNvSpPr>
            <a:spLocks noChangeAspect="1"/>
          </p:cNvSpPr>
          <p:nvPr/>
        </p:nvSpPr>
        <p:spPr>
          <a:xfrm>
            <a:off x="496070" y="2280371"/>
            <a:ext cx="576000" cy="576000"/>
          </a:xfrm>
          <a:prstGeom prst="ellipse">
            <a:avLst/>
          </a:prstGeom>
          <a:noFill/>
          <a:ln w="19050">
            <a:solidFill>
              <a:schemeClr val="bg2">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3999" y="1238603"/>
            <a:ext cx="2641600" cy="1838965"/>
          </a:xfrm>
          <a:prstGeom prst="rect">
            <a:avLst/>
          </a:prstGeom>
          <a:noFill/>
        </p:spPr>
        <p:txBody>
          <a:bodyPr wrap="square" rtlCol="0">
            <a:spAutoFit/>
          </a:bodyPr>
          <a:lstStyle/>
          <a:p>
            <a:r>
              <a:rPr lang="en-GB" sz="4000" b="1" dirty="0">
                <a:solidFill>
                  <a:srgbClr val="004685"/>
                </a:solidFill>
                <a:latin typeface="Arial Black" panose="020B0A04020102020204" pitchFamily="34" charset="0"/>
              </a:rPr>
              <a:t>120+ </a:t>
            </a:r>
          </a:p>
          <a:p>
            <a:r>
              <a:rPr lang="en-GB" sz="2000" b="1" dirty="0">
                <a:solidFill>
                  <a:srgbClr val="004685"/>
                </a:solidFill>
                <a:latin typeface="Arial Black" panose="020B0A04020102020204" pitchFamily="34" charset="0"/>
              </a:rPr>
              <a:t>COVID-19 studies since start of pandemic</a:t>
            </a:r>
          </a:p>
          <a:p>
            <a:endParaRPr lang="en-GB" dirty="0"/>
          </a:p>
        </p:txBody>
      </p:sp>
    </p:spTree>
    <p:extLst>
      <p:ext uri="{BB962C8B-B14F-4D97-AF65-F5344CB8AC3E}">
        <p14:creationId xmlns:p14="http://schemas.microsoft.com/office/powerpoint/2010/main" val="4741894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
            <a:extLst>
              <a:ext uri="{FF2B5EF4-FFF2-40B4-BE49-F238E27FC236}">
                <a16:creationId xmlns:a16="http://schemas.microsoft.com/office/drawing/2014/main" id="{30E55A68-62A0-4A64-9501-5803E703C45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158887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
            <a:extLst>
              <a:ext uri="{FF2B5EF4-FFF2-40B4-BE49-F238E27FC236}">
                <a16:creationId xmlns:a16="http://schemas.microsoft.com/office/drawing/2014/main" id="{32DD7B6C-7CE2-4062-95D1-D90F3A36FC1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935373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
            <a:extLst>
              <a:ext uri="{FF2B5EF4-FFF2-40B4-BE49-F238E27FC236}">
                <a16:creationId xmlns:a16="http://schemas.microsoft.com/office/drawing/2014/main" id="{C2754B82-8126-46A2-A89B-D1F540B03AE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643659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
            <a:extLst>
              <a:ext uri="{FF2B5EF4-FFF2-40B4-BE49-F238E27FC236}">
                <a16:creationId xmlns:a16="http://schemas.microsoft.com/office/drawing/2014/main" id="{E6FFE6F2-B481-4054-9C22-6F31D2E89D9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767692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3">
            <a:extLst>
              <a:ext uri="{FF2B5EF4-FFF2-40B4-BE49-F238E27FC236}">
                <a16:creationId xmlns:a16="http://schemas.microsoft.com/office/drawing/2014/main" id="{89A701AD-E60B-4FCF-A27F-6DECDF1C32F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682268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4">
            <a:extLst>
              <a:ext uri="{FF2B5EF4-FFF2-40B4-BE49-F238E27FC236}">
                <a16:creationId xmlns:a16="http://schemas.microsoft.com/office/drawing/2014/main" id="{65A6D46D-AB9F-49D0-9611-6E74EC6B077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065469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5">
            <a:extLst>
              <a:ext uri="{FF2B5EF4-FFF2-40B4-BE49-F238E27FC236}">
                <a16:creationId xmlns:a16="http://schemas.microsoft.com/office/drawing/2014/main" id="{44BF5C62-DA9D-410D-95F9-287DC38F90B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21378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6">
            <a:extLst>
              <a:ext uri="{FF2B5EF4-FFF2-40B4-BE49-F238E27FC236}">
                <a16:creationId xmlns:a16="http://schemas.microsoft.com/office/drawing/2014/main" id="{5568A79C-7D01-4A6D-B2AD-76D5C68017C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98625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7C3FB8-3FFB-0741-8452-C8F72DCC9057}"/>
              </a:ext>
            </a:extLst>
          </p:cNvPr>
          <p:cNvSpPr/>
          <p:nvPr/>
        </p:nvSpPr>
        <p:spPr>
          <a:xfrm rot="10800000">
            <a:off x="1620253" y="256473"/>
            <a:ext cx="7523747" cy="586490"/>
          </a:xfrm>
          <a:prstGeom prst="rect">
            <a:avLst/>
          </a:prstGeom>
          <a:gradFill flip="none" rotWithShape="1">
            <a:gsLst>
              <a:gs pos="0">
                <a:schemeClr val="accent4"/>
              </a:gs>
              <a:gs pos="72000">
                <a:schemeClr val="accent3"/>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srgbClr val="FFFFFF"/>
              </a:solidFill>
            </a:endParaRPr>
          </a:p>
        </p:txBody>
      </p:sp>
      <p:sp>
        <p:nvSpPr>
          <p:cNvPr id="5" name="TextBox 4">
            <a:extLst>
              <a:ext uri="{FF2B5EF4-FFF2-40B4-BE49-F238E27FC236}">
                <a16:creationId xmlns:a16="http://schemas.microsoft.com/office/drawing/2014/main" id="{0F825078-BBD9-4348-96AF-AD7552C53383}"/>
              </a:ext>
            </a:extLst>
          </p:cNvPr>
          <p:cNvSpPr txBox="1"/>
          <p:nvPr/>
        </p:nvSpPr>
        <p:spPr>
          <a:xfrm>
            <a:off x="1828800" y="331640"/>
            <a:ext cx="6914147" cy="461665"/>
          </a:xfrm>
          <a:prstGeom prst="rect">
            <a:avLst/>
          </a:prstGeom>
          <a:noFill/>
        </p:spPr>
        <p:txBody>
          <a:bodyPr wrap="square" rtlCol="0">
            <a:spAutoFit/>
          </a:bodyPr>
          <a:lstStyle/>
          <a:p>
            <a:pPr algn="r" defTabSz="685783"/>
            <a:r>
              <a:rPr lang="en-GB" sz="2400" b="1" dirty="0">
                <a:solidFill>
                  <a:srgbClr val="FFFFFF"/>
                </a:solidFill>
              </a:rPr>
              <a:t>COVID-19 Research – Examples </a:t>
            </a:r>
          </a:p>
        </p:txBody>
      </p:sp>
      <p:sp>
        <p:nvSpPr>
          <p:cNvPr id="6" name="Rounded Rectangle 5">
            <a:extLst>
              <a:ext uri="{FF2B5EF4-FFF2-40B4-BE49-F238E27FC236}">
                <a16:creationId xmlns:a16="http://schemas.microsoft.com/office/drawing/2014/main" id="{1A728449-8756-414C-90F2-29F6A5683F96}"/>
              </a:ext>
            </a:extLst>
          </p:cNvPr>
          <p:cNvSpPr/>
          <p:nvPr/>
        </p:nvSpPr>
        <p:spPr>
          <a:xfrm>
            <a:off x="1151512" y="1094220"/>
            <a:ext cx="7855173" cy="1143000"/>
          </a:xfrm>
          <a:prstGeom prst="roundRect">
            <a:avLst/>
          </a:prstGeom>
          <a:solidFill>
            <a:schemeClr val="bg1">
              <a:alpha val="90000"/>
            </a:schemeClr>
          </a:solidFill>
          <a:ln w="3175">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783"/>
            <a:endParaRPr lang="en-US">
              <a:solidFill>
                <a:srgbClr val="E7E6E6">
                  <a:lumMod val="90000"/>
                </a:srgbClr>
              </a:solidFill>
            </a:endParaRPr>
          </a:p>
        </p:txBody>
      </p:sp>
      <p:sp>
        <p:nvSpPr>
          <p:cNvPr id="7" name="TextBox 6">
            <a:extLst>
              <a:ext uri="{FF2B5EF4-FFF2-40B4-BE49-F238E27FC236}">
                <a16:creationId xmlns:a16="http://schemas.microsoft.com/office/drawing/2014/main" id="{7788BEF9-F307-3543-B1B6-418B13EAE564}"/>
              </a:ext>
            </a:extLst>
          </p:cNvPr>
          <p:cNvSpPr txBox="1"/>
          <p:nvPr/>
        </p:nvSpPr>
        <p:spPr>
          <a:xfrm>
            <a:off x="1913131" y="1347684"/>
            <a:ext cx="5866377" cy="636072"/>
          </a:xfrm>
          <a:prstGeom prst="rect">
            <a:avLst/>
          </a:prstGeom>
          <a:noFill/>
        </p:spPr>
        <p:txBody>
          <a:bodyPr wrap="square" rtlCol="0">
            <a:spAutoFit/>
          </a:bodyPr>
          <a:lstStyle/>
          <a:p>
            <a:pPr marL="171446" indent="-171446" defTabSz="685783">
              <a:spcBef>
                <a:spcPts val="150"/>
              </a:spcBef>
              <a:spcAft>
                <a:spcPts val="150"/>
              </a:spcAft>
              <a:buFont typeface="Arial" panose="020B0604020202020204" pitchFamily="34" charset="0"/>
              <a:buChar char="•"/>
            </a:pPr>
            <a:r>
              <a:rPr lang="en-GB" sz="1600" dirty="0">
                <a:solidFill>
                  <a:srgbClr val="004685"/>
                </a:solidFill>
              </a:rPr>
              <a:t>World’s largest randomised controlled trial for COVID-19</a:t>
            </a:r>
          </a:p>
          <a:p>
            <a:pPr marL="171446" indent="-171446" defTabSz="685783">
              <a:spcBef>
                <a:spcPts val="150"/>
              </a:spcBef>
              <a:spcAft>
                <a:spcPts val="150"/>
              </a:spcAft>
              <a:buFont typeface="Arial" panose="020B0604020202020204" pitchFamily="34" charset="0"/>
              <a:buChar char="•"/>
            </a:pPr>
            <a:r>
              <a:rPr lang="en-GB" sz="1600" dirty="0">
                <a:solidFill>
                  <a:srgbClr val="004685"/>
                </a:solidFill>
              </a:rPr>
              <a:t>Identified the first proven treatment for the virus </a:t>
            </a:r>
          </a:p>
        </p:txBody>
      </p:sp>
      <p:pic>
        <p:nvPicPr>
          <p:cNvPr id="9" name="Picture 2" descr="RECOVERY Trial">
            <a:extLst>
              <a:ext uri="{FF2B5EF4-FFF2-40B4-BE49-F238E27FC236}">
                <a16:creationId xmlns:a16="http://schemas.microsoft.com/office/drawing/2014/main" id="{366501CC-B9E4-8640-A1F8-D3F0E984EC1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26" t="-132479" r="-4335" b="-124574"/>
          <a:stretch/>
        </p:blipFill>
        <p:spPr bwMode="auto">
          <a:xfrm>
            <a:off x="137315" y="842964"/>
            <a:ext cx="1482938" cy="1482938"/>
          </a:xfrm>
          <a:prstGeom prst="ellipse">
            <a:avLst/>
          </a:prstGeom>
          <a:solidFill>
            <a:schemeClr val="bg1"/>
          </a:solidFill>
          <a:ln w="28575">
            <a:solidFill>
              <a:schemeClr val="accent3"/>
            </a:solidFill>
          </a:ln>
          <a:effectLst>
            <a:outerShdw blurRad="50800" dist="508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ounded Rectangle 5">
            <a:extLst>
              <a:ext uri="{FF2B5EF4-FFF2-40B4-BE49-F238E27FC236}">
                <a16:creationId xmlns:a16="http://schemas.microsoft.com/office/drawing/2014/main" id="{DE510EAC-228F-A73B-E970-30CD68EFB06B}"/>
              </a:ext>
            </a:extLst>
          </p:cNvPr>
          <p:cNvSpPr/>
          <p:nvPr/>
        </p:nvSpPr>
        <p:spPr>
          <a:xfrm>
            <a:off x="1060072" y="2722456"/>
            <a:ext cx="7855173" cy="1143000"/>
          </a:xfrm>
          <a:prstGeom prst="roundRect">
            <a:avLst/>
          </a:prstGeom>
          <a:solidFill>
            <a:schemeClr val="bg1">
              <a:alpha val="90000"/>
            </a:schemeClr>
          </a:solidFill>
          <a:ln w="3175">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783"/>
            <a:endParaRPr lang="en-US">
              <a:solidFill>
                <a:srgbClr val="E7E6E6">
                  <a:lumMod val="90000"/>
                </a:srgbClr>
              </a:solidFill>
            </a:endParaRPr>
          </a:p>
        </p:txBody>
      </p:sp>
      <p:pic>
        <p:nvPicPr>
          <p:cNvPr id="10" name="Picture 6" descr="Help us solve the COVID-19 puzzle - GenOMICC COVID-19 Study">
            <a:extLst>
              <a:ext uri="{FF2B5EF4-FFF2-40B4-BE49-F238E27FC236}">
                <a16:creationId xmlns:a16="http://schemas.microsoft.com/office/drawing/2014/main" id="{D17249E5-3E0D-3631-824C-4718AD6D10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1" t="-171044" r="-7706" b="-166650"/>
          <a:stretch/>
        </p:blipFill>
        <p:spPr bwMode="auto">
          <a:xfrm>
            <a:off x="89947" y="2551456"/>
            <a:ext cx="1485000" cy="1485000"/>
          </a:xfrm>
          <a:prstGeom prst="ellipse">
            <a:avLst/>
          </a:prstGeom>
          <a:solidFill>
            <a:schemeClr val="bg1"/>
          </a:solidFill>
          <a:ln>
            <a:solidFill>
              <a:schemeClr val="accent3"/>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F57BF5CC-1870-825F-2E15-B100860786F8}"/>
              </a:ext>
            </a:extLst>
          </p:cNvPr>
          <p:cNvSpPr txBox="1"/>
          <p:nvPr/>
        </p:nvSpPr>
        <p:spPr>
          <a:xfrm>
            <a:off x="2044111" y="2957547"/>
            <a:ext cx="6698836" cy="636072"/>
          </a:xfrm>
          <a:prstGeom prst="rect">
            <a:avLst/>
          </a:prstGeom>
          <a:noFill/>
        </p:spPr>
        <p:txBody>
          <a:bodyPr wrap="square" rtlCol="0">
            <a:spAutoFit/>
          </a:bodyPr>
          <a:lstStyle/>
          <a:p>
            <a:pPr marL="171446" indent="-171446" defTabSz="685783">
              <a:spcBef>
                <a:spcPts val="150"/>
              </a:spcBef>
              <a:spcAft>
                <a:spcPts val="150"/>
              </a:spcAft>
              <a:buFont typeface="Arial" panose="020B0604020202020204" pitchFamily="34" charset="0"/>
              <a:buChar char="•"/>
            </a:pPr>
            <a:r>
              <a:rPr lang="en-GB" sz="1600" dirty="0">
                <a:solidFill>
                  <a:srgbClr val="004685"/>
                </a:solidFill>
                <a:cs typeface="Arial" panose="020B0604020202020204" pitchFamily="34" charset="0"/>
              </a:rPr>
              <a:t>Studied DNA of 2700 patients in 208 ICUs</a:t>
            </a:r>
          </a:p>
          <a:p>
            <a:pPr marL="171446" indent="-171446" defTabSz="685783">
              <a:spcBef>
                <a:spcPts val="150"/>
              </a:spcBef>
              <a:spcAft>
                <a:spcPts val="150"/>
              </a:spcAft>
              <a:buFont typeface="Arial" panose="020B0604020202020204" pitchFamily="34" charset="0"/>
              <a:buChar char="•"/>
            </a:pPr>
            <a:r>
              <a:rPr lang="en-GB" sz="1600" dirty="0">
                <a:solidFill>
                  <a:srgbClr val="004685"/>
                </a:solidFill>
                <a:cs typeface="Arial" panose="020B0604020202020204" pitchFamily="34" charset="0"/>
              </a:rPr>
              <a:t>Identified 5 genes associated with severe COVID-19</a:t>
            </a:r>
          </a:p>
        </p:txBody>
      </p:sp>
    </p:spTree>
    <p:extLst>
      <p:ext uri="{BB962C8B-B14F-4D97-AF65-F5344CB8AC3E}">
        <p14:creationId xmlns:p14="http://schemas.microsoft.com/office/powerpoint/2010/main" val="3018865149"/>
      </p:ext>
    </p:extLst>
  </p:cSld>
  <p:clrMapOvr>
    <a:masterClrMapping/>
  </p:clrMapOvr>
</p:sld>
</file>

<file path=ppt/theme/theme1.xml><?xml version="1.0" encoding="utf-8"?>
<a:theme xmlns:a="http://schemas.openxmlformats.org/drawingml/2006/main" name="Office Theme">
  <a:themeElements>
    <a:clrScheme name="NRS Brand Colours">
      <a:dk1>
        <a:srgbClr val="000000"/>
      </a:dk1>
      <a:lt1>
        <a:srgbClr val="FFFFFF"/>
      </a:lt1>
      <a:dk2>
        <a:srgbClr val="44546A"/>
      </a:dk2>
      <a:lt2>
        <a:srgbClr val="E7E6E6"/>
      </a:lt2>
      <a:accent1>
        <a:srgbClr val="5B9BD5"/>
      </a:accent1>
      <a:accent2>
        <a:srgbClr val="EBF4F8"/>
      </a:accent2>
      <a:accent3>
        <a:srgbClr val="00A3E9"/>
      </a:accent3>
      <a:accent4>
        <a:srgbClr val="004585"/>
      </a:accent4>
      <a:accent5>
        <a:srgbClr val="4472C4"/>
      </a:accent5>
      <a:accent6>
        <a:srgbClr val="028BC5"/>
      </a:accent6>
      <a:hlink>
        <a:srgbClr val="EBF4F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NRS Brand Colours">
      <a:dk1>
        <a:srgbClr val="000000"/>
      </a:dk1>
      <a:lt1>
        <a:srgbClr val="FFFFFF"/>
      </a:lt1>
      <a:dk2>
        <a:srgbClr val="44546A"/>
      </a:dk2>
      <a:lt2>
        <a:srgbClr val="E7E6E6"/>
      </a:lt2>
      <a:accent1>
        <a:srgbClr val="5B9BD5"/>
      </a:accent1>
      <a:accent2>
        <a:srgbClr val="EBF4F8"/>
      </a:accent2>
      <a:accent3>
        <a:srgbClr val="00A3E9"/>
      </a:accent3>
      <a:accent4>
        <a:srgbClr val="004585"/>
      </a:accent4>
      <a:accent5>
        <a:srgbClr val="4472C4"/>
      </a:accent5>
      <a:accent6>
        <a:srgbClr val="028BC5"/>
      </a:accent6>
      <a:hlink>
        <a:srgbClr val="EBF4F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NRS Brand Colours">
      <a:dk1>
        <a:srgbClr val="000000"/>
      </a:dk1>
      <a:lt1>
        <a:srgbClr val="FFFFFF"/>
      </a:lt1>
      <a:dk2>
        <a:srgbClr val="44546A"/>
      </a:dk2>
      <a:lt2>
        <a:srgbClr val="E7E6E6"/>
      </a:lt2>
      <a:accent1>
        <a:srgbClr val="5B9BD5"/>
      </a:accent1>
      <a:accent2>
        <a:srgbClr val="EBF4F8"/>
      </a:accent2>
      <a:accent3>
        <a:srgbClr val="00A3E9"/>
      </a:accent3>
      <a:accent4>
        <a:srgbClr val="004585"/>
      </a:accent4>
      <a:accent5>
        <a:srgbClr val="4472C4"/>
      </a:accent5>
      <a:accent6>
        <a:srgbClr val="028BC5"/>
      </a:accent6>
      <a:hlink>
        <a:srgbClr val="EBF4F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NRS Brand Colours">
      <a:dk1>
        <a:srgbClr val="000000"/>
      </a:dk1>
      <a:lt1>
        <a:srgbClr val="FFFFFF"/>
      </a:lt1>
      <a:dk2>
        <a:srgbClr val="44546A"/>
      </a:dk2>
      <a:lt2>
        <a:srgbClr val="E7E6E6"/>
      </a:lt2>
      <a:accent1>
        <a:srgbClr val="5B9BD5"/>
      </a:accent1>
      <a:accent2>
        <a:srgbClr val="EBF4F8"/>
      </a:accent2>
      <a:accent3>
        <a:srgbClr val="00A3E9"/>
      </a:accent3>
      <a:accent4>
        <a:srgbClr val="004585"/>
      </a:accent4>
      <a:accent5>
        <a:srgbClr val="4472C4"/>
      </a:accent5>
      <a:accent6>
        <a:srgbClr val="028BC5"/>
      </a:accent6>
      <a:hlink>
        <a:srgbClr val="EBF4F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NRS Brand Colours">
      <a:dk1>
        <a:srgbClr val="000000"/>
      </a:dk1>
      <a:lt1>
        <a:srgbClr val="FFFFFF"/>
      </a:lt1>
      <a:dk2>
        <a:srgbClr val="44546A"/>
      </a:dk2>
      <a:lt2>
        <a:srgbClr val="E7E6E6"/>
      </a:lt2>
      <a:accent1>
        <a:srgbClr val="5B9BD5"/>
      </a:accent1>
      <a:accent2>
        <a:srgbClr val="EBF4F8"/>
      </a:accent2>
      <a:accent3>
        <a:srgbClr val="00A3E9"/>
      </a:accent3>
      <a:accent4>
        <a:srgbClr val="004585"/>
      </a:accent4>
      <a:accent5>
        <a:srgbClr val="4472C4"/>
      </a:accent5>
      <a:accent6>
        <a:srgbClr val="028BC5"/>
      </a:accent6>
      <a:hlink>
        <a:srgbClr val="EBF4F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3416</TotalTime>
  <Words>3448</Words>
  <Application>Microsoft Office PowerPoint</Application>
  <PresentationFormat>On-screen Show (16:9)</PresentationFormat>
  <Paragraphs>416</Paragraphs>
  <Slides>87</Slides>
  <Notes>28</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87</vt:i4>
      </vt:variant>
    </vt:vector>
  </HeadingPairs>
  <TitlesOfParts>
    <vt:vector size="108" baseType="lpstr">
      <vt:lpstr>ＭＳ Ｐゴシック</vt:lpstr>
      <vt:lpstr>Arial</vt:lpstr>
      <vt:lpstr>Arial Black</vt:lpstr>
      <vt:lpstr>Calibri</vt:lpstr>
      <vt:lpstr>Calibri Light</vt:lpstr>
      <vt:lpstr>Helvetica</vt:lpstr>
      <vt:lpstr>HELVETICA LIGHT</vt:lpstr>
      <vt:lpstr>HELVETICA LIGHT</vt:lpstr>
      <vt:lpstr>Lato</vt:lpstr>
      <vt:lpstr>Open Sans</vt:lpstr>
      <vt:lpstr>Roboto</vt:lpstr>
      <vt:lpstr>Symbol</vt:lpstr>
      <vt:lpstr>Times New Roman</vt:lpstr>
      <vt:lpstr>Office Theme</vt:lpstr>
      <vt:lpstr>3_Office Theme</vt:lpstr>
      <vt:lpstr>4_Office Theme</vt:lpstr>
      <vt:lpstr>6_Office Theme</vt:lpstr>
      <vt:lpstr>7_Office Theme</vt:lpstr>
      <vt:lpstr>Simple Light</vt:lpstr>
      <vt:lpstr>1_Office Theme</vt:lpstr>
      <vt:lpstr>2_Office Theme</vt:lpstr>
      <vt:lpstr>  Saving and Improving Lives  Clinical Research in our NHS </vt:lpstr>
      <vt:lpstr>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Future of UK Clinical Research Delivery</vt:lpstr>
      <vt:lpstr>PowerPoint Presentation</vt:lpstr>
      <vt:lpstr>UK Clinical Research Recovery, Resilience &amp; Growth</vt:lpstr>
      <vt:lpstr>UK Vision and Implementation</vt:lpstr>
      <vt:lpstr>UK Clinical Research Recovery, Resilience &amp; Growth</vt:lpstr>
      <vt:lpstr>UK Vision</vt:lpstr>
      <vt:lpstr>UK Vision</vt:lpstr>
      <vt:lpstr>UK Vision</vt:lpstr>
      <vt:lpstr>UK Vision</vt:lpstr>
      <vt:lpstr>UK Vision</vt:lpstr>
      <vt:lpstr>UK Vision</vt:lpstr>
      <vt:lpstr>UK Vision</vt:lpstr>
      <vt:lpstr>PowerPoint Presentation</vt:lpstr>
      <vt:lpstr>Precision Medicine Alliance Scotland  Precision-MS</vt:lpstr>
      <vt:lpstr>Precision Medicine Alliance Scotland programme </vt:lpstr>
      <vt:lpstr>NHS Lothian/University of Edinburgh  PMAS research programmes</vt:lpstr>
      <vt:lpstr>NHS Lothian/University of Edinburgh  PMAS research programmes</vt:lpstr>
      <vt:lpstr>PowerPoint Presentation</vt:lpstr>
      <vt:lpstr>Multiple Sclerosis in Scotland</vt:lpstr>
      <vt:lpstr>PowerPoint Presentation</vt:lpstr>
      <vt:lpstr>PowerPoint Presentation</vt:lpstr>
      <vt:lpstr>PowerPoint Presentation</vt:lpstr>
      <vt:lpstr>PowerPoint Presentation</vt:lpstr>
      <vt:lpstr>PowerPoint Presentation</vt:lpstr>
      <vt:lpstr>PowerPoint Presentation</vt:lpstr>
      <vt:lpstr>Ultrasensitive detection of neurofilaments in blood</vt:lpstr>
      <vt:lpstr>PowerPoint Presentation</vt:lpstr>
      <vt:lpstr>Blood NFL predicts relapse frequency</vt:lpstr>
      <vt:lpstr>Blood NFL predicts relapse frequency</vt:lpstr>
      <vt:lpstr>Would patients have chosen different initial DMT if they had known?</vt:lpstr>
      <vt:lpstr>PowerPoint Presentation</vt:lpstr>
      <vt:lpstr>Blood NFL predicts early brain atrophy</vt:lpstr>
      <vt:lpstr>PowerPoint Presentation</vt:lpstr>
      <vt:lpstr>PowerPoint Presentation</vt:lpstr>
      <vt:lpstr>PowerPoint Presentation</vt:lpstr>
      <vt:lpstr>PowerPoint Presentation</vt:lpstr>
      <vt:lpstr>NHS Lothian/University of Edinburgh  PMAS research programmes</vt:lpstr>
      <vt:lpstr>NHS Lothian/University of Edinburgh  PMAS research programmes</vt:lpstr>
      <vt:lpstr>PowerPoint Presentation</vt:lpstr>
      <vt:lpstr>Different diseases need precision approaches</vt:lpstr>
      <vt:lpstr>PowerPoint Presentation</vt:lpstr>
      <vt:lpstr>Funding focused on “bottleneck areas” in the delivery of these therapies</vt:lpstr>
      <vt:lpstr>PowerPoint Presentation</vt:lpstr>
      <vt:lpstr>NHS Lothian/University of Edinburgh  PMAS research programmes</vt:lpstr>
      <vt:lpstr>Thanks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Eva Gnatiuk</dc:creator>
  <cp:keywords/>
  <dc:description/>
  <cp:lastModifiedBy>Howitt F (Fiona)</cp:lastModifiedBy>
  <cp:revision>144</cp:revision>
  <dcterms:created xsi:type="dcterms:W3CDTF">2019-09-20T10:26:57Z</dcterms:created>
  <dcterms:modified xsi:type="dcterms:W3CDTF">2022-07-06T10:47:40Z</dcterms:modified>
  <cp:category/>
</cp:coreProperties>
</file>