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8" r:id="rId3"/>
    <p:sldId id="257" r:id="rId4"/>
    <p:sldId id="260" r:id="rId5"/>
    <p:sldId id="262" r:id="rId6"/>
    <p:sldId id="263" r:id="rId7"/>
    <p:sldId id="264" r:id="rId8"/>
    <p:sldId id="265" r:id="rId9"/>
    <p:sldId id="266" r:id="rId10"/>
    <p:sldId id="275" r:id="rId11"/>
    <p:sldId id="274" r:id="rId12"/>
    <p:sldId id="271" r:id="rId13"/>
    <p:sldId id="272" r:id="rId14"/>
    <p:sldId id="273" r:id="rId15"/>
    <p:sldId id="276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hs_ppt_widescreen_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" y="0"/>
            <a:ext cx="12185904" cy="685800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6411" y="2346781"/>
            <a:ext cx="10515600" cy="1325563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pic>
        <p:nvPicPr>
          <p:cNvPr id="4" name="Picture 3" descr="nhs_ppt_widescreen_v2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56" t="57139" b="21431"/>
          <a:stretch/>
        </p:blipFill>
        <p:spPr>
          <a:xfrm>
            <a:off x="8956110" y="5248403"/>
            <a:ext cx="3112718" cy="14697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4385" y="5789896"/>
            <a:ext cx="1739902" cy="65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500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hs_ppt_widescreen2_v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5904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Title 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CEAE3-FD97-44DC-8D39-0996EB8D0EE8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564F2-4FC3-4444-8AA3-1C09FF35812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9619989" y="5323562"/>
            <a:ext cx="2455101" cy="134028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Content Placeholder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7258" y="5782098"/>
            <a:ext cx="1819659" cy="66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156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CEAE3-FD97-44DC-8D39-0996EB8D0EE8}" type="datetimeFigureOut">
              <a:rPr lang="en-GB" smtClean="0"/>
              <a:t>20/06/2022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564F2-4FC3-4444-8AA3-1C09FF3581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381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nvis.io/6H12RY87EMDA#/467609494_Start-Screen-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ign.ac.uk/our-guidelines/managing-the-long-term-effects-of-covid-19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sP2lu-4ktWU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s.gov.uk/peoplepopulationandcommunity/healthandsocialcare/conditionsanddiseases/datasets/alldatarelatingtoprevalenceofongoingsymptomsfollowingcoronaviruscovid19infectionintheuk" TargetMode="External"/><Relationship Id="rId2" Type="http://schemas.openxmlformats.org/officeDocument/2006/relationships/hyperlink" Target="https://github.com/CSSEGISandData/COVID-19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My “Tailored Talk” Long </a:t>
            </a:r>
            <a:r>
              <a:rPr lang="en-GB" dirty="0" err="1"/>
              <a:t>COVID</a:t>
            </a:r>
            <a:r>
              <a:rPr lang="en-GB" dirty="0"/>
              <a:t> Digital Pathway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Jack Francis</a:t>
            </a:r>
            <a:br>
              <a:rPr lang="en-GB" dirty="0"/>
            </a:br>
            <a:r>
              <a:rPr lang="en-GB" dirty="0"/>
              <a:t>Dr Amy Small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89EA9A-DCC7-6EEB-78B8-9645B3FE0E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8421" y="5800726"/>
            <a:ext cx="4377307" cy="75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48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Demo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Link to Demo:</a:t>
            </a:r>
          </a:p>
          <a:p>
            <a:r>
              <a:rPr lang="en-GB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hlinkClick r:id="rId2"/>
              </a:rPr>
              <a:t>https://invis.io/6H12RY87EMDA#/467609494_Start-Screen-5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818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940215"/>
          </a:xfrm>
        </p:spPr>
        <p:txBody>
          <a:bodyPr/>
          <a:lstStyle/>
          <a:p>
            <a:r>
              <a:rPr lang="en-GB" dirty="0"/>
              <a:t>Why our platform?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52655"/>
            <a:ext cx="10515600" cy="524308"/>
          </a:xfrm>
        </p:spPr>
        <p:txBody>
          <a:bodyPr>
            <a:normAutofit/>
          </a:bodyPr>
          <a:lstStyle/>
          <a:p>
            <a:r>
              <a:rPr lang="en-GB" sz="2000" dirty="0">
                <a:hlinkClick r:id="rId2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3. Managing the long-term effects of </a:t>
            </a:r>
            <a:r>
              <a:rPr lang="en-GB" sz="2000" dirty="0" err="1">
                <a:hlinkClick r:id="rId2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COVID</a:t>
            </a:r>
            <a:r>
              <a:rPr lang="en-GB" sz="2000" dirty="0">
                <a:hlinkClick r:id="rId2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-19 (sign.ac.uk)</a:t>
            </a:r>
            <a:endParaRPr lang="en-GB" sz="2000" dirty="0"/>
          </a:p>
          <a:p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646545" y="1450109"/>
            <a:ext cx="99845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42424"/>
                </a:solidFill>
                <a:latin typeface="-apple-system"/>
              </a:rPr>
              <a:t>Complex </a:t>
            </a:r>
            <a:r>
              <a:rPr lang="en-GB" dirty="0" err="1">
                <a:solidFill>
                  <a:srgbClr val="242424"/>
                </a:solidFill>
                <a:latin typeface="-apple-system"/>
              </a:rPr>
              <a:t>patientSIGN</a:t>
            </a:r>
            <a:r>
              <a:rPr lang="en-GB" dirty="0">
                <a:solidFill>
                  <a:srgbClr val="242424"/>
                </a:solidFill>
                <a:latin typeface="-apple-system"/>
              </a:rPr>
              <a:t> long </a:t>
            </a:r>
            <a:r>
              <a:rPr lang="en-GB" dirty="0" err="1">
                <a:solidFill>
                  <a:srgbClr val="242424"/>
                </a:solidFill>
                <a:latin typeface="-apple-system"/>
              </a:rPr>
              <a:t>covid</a:t>
            </a:r>
            <a:r>
              <a:rPr lang="en-GB" dirty="0">
                <a:solidFill>
                  <a:srgbClr val="242424"/>
                </a:solidFill>
                <a:latin typeface="-apple-system"/>
              </a:rPr>
              <a:t> guideline released in December 2020 – helpful for definition but little management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42424"/>
                </a:solidFill>
                <a:latin typeface="-apple-system"/>
              </a:rPr>
              <a:t>Multiple undifferentiated systems affecting multiple organs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42424"/>
                </a:solidFill>
                <a:latin typeface="-apple-system"/>
              </a:rPr>
              <a:t>GPs time limited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42424"/>
                </a:solidFill>
                <a:latin typeface="-apple-system"/>
              </a:rPr>
              <a:t>No current multidisciplinary long </a:t>
            </a:r>
            <a:r>
              <a:rPr lang="en-GB" dirty="0" err="1">
                <a:solidFill>
                  <a:srgbClr val="242424"/>
                </a:solidFill>
                <a:latin typeface="-apple-system"/>
              </a:rPr>
              <a:t>covid</a:t>
            </a:r>
            <a:r>
              <a:rPr lang="en-GB" dirty="0">
                <a:solidFill>
                  <a:srgbClr val="242424"/>
                </a:solidFill>
                <a:latin typeface="-apple-system"/>
              </a:rPr>
              <a:t> clinics therefore having to refer to multiple different specialities and </a:t>
            </a:r>
            <a:r>
              <a:rPr lang="en-GB" dirty="0" err="1">
                <a:solidFill>
                  <a:srgbClr val="242424"/>
                </a:solidFill>
                <a:latin typeface="-apple-system"/>
              </a:rPr>
              <a:t>AHPs</a:t>
            </a:r>
            <a:endParaRPr lang="en-GB" dirty="0">
              <a:solidFill>
                <a:srgbClr val="242424"/>
              </a:solidFill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42424"/>
                </a:solidFill>
                <a:latin typeface="-apple-system"/>
              </a:rPr>
              <a:t>Simple referral process using SCI gateway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42424"/>
                </a:solidFill>
                <a:latin typeface="-apple-system"/>
              </a:rPr>
              <a:t>Patients can fill out the questionnaire in their own time in a comfortable unpressurised setting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42424"/>
                </a:solidFill>
                <a:latin typeface="-apple-system"/>
              </a:rPr>
              <a:t>Patients can decide if they want further support from </a:t>
            </a:r>
            <a:r>
              <a:rPr lang="en-GB" dirty="0" err="1">
                <a:solidFill>
                  <a:srgbClr val="242424"/>
                </a:solidFill>
                <a:latin typeface="-apple-system"/>
              </a:rPr>
              <a:t>CHSS</a:t>
            </a:r>
            <a:endParaRPr lang="en-GB" dirty="0">
              <a:solidFill>
                <a:srgbClr val="242424"/>
              </a:solidFill>
              <a:latin typeface="-apple-system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242424"/>
                </a:solidFill>
                <a:latin typeface="-apple-system"/>
              </a:rPr>
              <a:t>Information in the Tailored Talks has been developed with people living long </a:t>
            </a:r>
            <a:r>
              <a:rPr lang="en-GB" dirty="0" err="1">
                <a:solidFill>
                  <a:srgbClr val="242424"/>
                </a:solidFill>
                <a:latin typeface="-apple-system"/>
              </a:rPr>
              <a:t>covid</a:t>
            </a:r>
            <a:endParaRPr lang="en-GB" b="0" i="0" dirty="0">
              <a:solidFill>
                <a:srgbClr val="242424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2265329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CHSS</a:t>
            </a:r>
            <a:r>
              <a:rPr lang="en-GB" dirty="0"/>
              <a:t> Advice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 smtClean="0"/>
              <a:t>Fatigue and breathlessness the two most common reported </a:t>
            </a:r>
            <a:r>
              <a:rPr lang="en-GB" sz="1800" dirty="0" err="1" smtClean="0"/>
              <a:t>syptoms</a:t>
            </a:r>
            <a:r>
              <a:rPr lang="en-GB" sz="1800" dirty="0" smtClean="0"/>
              <a:t> (2)</a:t>
            </a:r>
          </a:p>
          <a:p>
            <a:r>
              <a:rPr lang="en-GB" sz="1800" dirty="0" smtClean="0"/>
              <a:t>Fatigue management</a:t>
            </a:r>
          </a:p>
          <a:p>
            <a:r>
              <a:rPr lang="en-GB" sz="1800" dirty="0" smtClean="0"/>
              <a:t>Pacing Advice</a:t>
            </a:r>
          </a:p>
          <a:p>
            <a:r>
              <a:rPr lang="en-GB" sz="1800" dirty="0" smtClean="0"/>
              <a:t>Advice on managing breathlessness</a:t>
            </a:r>
          </a:p>
          <a:p>
            <a:r>
              <a:rPr lang="en-GB" sz="1800" dirty="0" smtClean="0"/>
              <a:t>18 months of expertise on managing patients living with long </a:t>
            </a:r>
            <a:r>
              <a:rPr lang="en-GB" sz="1800" dirty="0" err="1" smtClean="0"/>
              <a:t>Covid</a:t>
            </a:r>
            <a:endParaRPr lang="en-GB" sz="1800" dirty="0" smtClean="0"/>
          </a:p>
          <a:p>
            <a:r>
              <a:rPr lang="en-GB" sz="1800" dirty="0" smtClean="0"/>
              <a:t>Signposting to: </a:t>
            </a:r>
          </a:p>
          <a:p>
            <a:pPr lvl="1"/>
            <a:r>
              <a:rPr lang="en-GB" sz="1400" dirty="0"/>
              <a:t>P</a:t>
            </a:r>
            <a:r>
              <a:rPr lang="en-GB" sz="1400" dirty="0" smtClean="0"/>
              <a:t>eer support group</a:t>
            </a:r>
          </a:p>
          <a:p>
            <a:pPr lvl="1"/>
            <a:r>
              <a:rPr lang="en-GB" sz="1400" dirty="0" smtClean="0"/>
              <a:t>Community support service</a:t>
            </a:r>
          </a:p>
          <a:p>
            <a:pPr lvl="1"/>
            <a:r>
              <a:rPr lang="en-GB" sz="1400" dirty="0" smtClean="0"/>
              <a:t>Physical activity</a:t>
            </a:r>
          </a:p>
          <a:p>
            <a:pPr lvl="1"/>
            <a:r>
              <a:rPr lang="en-GB" sz="1400" dirty="0" smtClean="0"/>
              <a:t>Kindness support service</a:t>
            </a:r>
          </a:p>
          <a:p>
            <a:pPr lvl="1"/>
            <a:r>
              <a:rPr lang="en-GB" sz="1400" dirty="0" err="1" smtClean="0"/>
              <a:t>CHSS</a:t>
            </a:r>
            <a:r>
              <a:rPr lang="en-GB" sz="1400" dirty="0" smtClean="0"/>
              <a:t> publications</a:t>
            </a:r>
          </a:p>
          <a:p>
            <a:pPr marL="0" indent="0">
              <a:buNone/>
            </a:pPr>
            <a:r>
              <a:rPr lang="en-GB" sz="1800" dirty="0" smtClean="0"/>
              <a:t> 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6202536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GP’s perspective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All GPs in the pilot reported that the process was simple and easy to use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All </a:t>
            </a:r>
            <a:r>
              <a:rPr lang="en-GB" dirty="0"/>
              <a:t>GPs in the pilot would recommend the platform to </a:t>
            </a:r>
            <a:r>
              <a:rPr lang="en-GB" dirty="0" smtClean="0"/>
              <a:t>colleagues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r>
              <a:rPr lang="en-GB" dirty="0"/>
              <a:t>Many GPs in the pilot commented on the applicability of the platform to support management of other </a:t>
            </a:r>
            <a:r>
              <a:rPr lang="en-GB" dirty="0" err="1"/>
              <a:t>chrnoic</a:t>
            </a:r>
            <a:r>
              <a:rPr lang="en-GB" dirty="0"/>
              <a:t> conditions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24116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Living with Long </a:t>
            </a:r>
            <a:r>
              <a:rPr lang="en-GB" dirty="0" err="1"/>
              <a:t>COVID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Lived Experience Link:</a:t>
            </a:r>
          </a:p>
          <a:p>
            <a:r>
              <a:rPr lang="en-GB" sz="1400" u="sng" dirty="0">
                <a:solidFill>
                  <a:srgbClr val="0000FF"/>
                </a:solidFill>
                <a:latin typeface="Arial" panose="020B0604020202020204" pitchFamily="34" charset="0"/>
                <a:ea typeface="Calibri" panose="020F0502020204030204" pitchFamily="34" charset="0"/>
                <a:hlinkClick r:id="rId2"/>
              </a:rPr>
              <a:t>https://youtu.be/sP2lu-4ktWU</a:t>
            </a:r>
            <a:endParaRPr lang="en-US" sz="14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18106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436" y="1825625"/>
            <a:ext cx="11471564" cy="4351338"/>
          </a:xfrm>
        </p:spPr>
        <p:txBody>
          <a:bodyPr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marL="0" indent="0" algn="ctr">
              <a:buNone/>
            </a:pPr>
            <a:r>
              <a:rPr lang="en-GB" sz="3200" dirty="0" smtClean="0"/>
              <a:t>Thank you 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279841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The Digital Pathway has been developed as a partnership between </a:t>
            </a:r>
            <a:r>
              <a:rPr lang="en-GB" dirty="0" err="1"/>
              <a:t>NHSL</a:t>
            </a:r>
            <a:r>
              <a:rPr lang="en-GB" dirty="0"/>
              <a:t>, </a:t>
            </a:r>
            <a:r>
              <a:rPr lang="en-GB" dirty="0" err="1"/>
              <a:t>CHSS</a:t>
            </a:r>
            <a:r>
              <a:rPr lang="en-GB" dirty="0"/>
              <a:t>, Pogo Studio supported with funding from Edinburgh &amp; </a:t>
            </a:r>
            <a:r>
              <a:rPr lang="en-GB" dirty="0" err="1"/>
              <a:t>Lothians</a:t>
            </a:r>
            <a:r>
              <a:rPr lang="en-GB" dirty="0"/>
              <a:t> Health Foundation</a:t>
            </a:r>
          </a:p>
          <a:p>
            <a:r>
              <a:rPr lang="en-GB" dirty="0"/>
              <a:t>Allows healthcare professionals and citizens themselves to ‘search and select’ from a library of content, to build up bespoke information resources for patients in form of a “Tailored Talk”</a:t>
            </a:r>
          </a:p>
          <a:p>
            <a:r>
              <a:rPr lang="en-GB" dirty="0"/>
              <a:t>Facilitates digital referral to </a:t>
            </a:r>
            <a:r>
              <a:rPr lang="en-GB" dirty="0" err="1"/>
              <a:t>CHSS</a:t>
            </a:r>
            <a:r>
              <a:rPr lang="en-GB" dirty="0"/>
              <a:t> Long </a:t>
            </a:r>
            <a:r>
              <a:rPr lang="en-GB" dirty="0" err="1"/>
              <a:t>COVID</a:t>
            </a:r>
            <a:r>
              <a:rPr lang="en-GB" dirty="0"/>
              <a:t> Support Service for further advice and support</a:t>
            </a:r>
          </a:p>
          <a:p>
            <a:r>
              <a:rPr lang="en-GB" dirty="0"/>
              <a:t>The novel </a:t>
            </a:r>
            <a:r>
              <a:rPr lang="en-GB" dirty="0" err="1"/>
              <a:t>MyTailoredTalks</a:t>
            </a:r>
            <a:r>
              <a:rPr lang="en-GB" dirty="0"/>
              <a:t> Long </a:t>
            </a:r>
            <a:r>
              <a:rPr lang="en-GB" dirty="0" err="1"/>
              <a:t>COVID</a:t>
            </a:r>
            <a:r>
              <a:rPr lang="en-GB" dirty="0"/>
              <a:t> Pathway is a new Long Term Condition Management platform that aims to be part of a wider Long </a:t>
            </a:r>
            <a:r>
              <a:rPr lang="en-GB" dirty="0" err="1"/>
              <a:t>COVID</a:t>
            </a:r>
            <a:r>
              <a:rPr lang="en-GB" dirty="0"/>
              <a:t> solution.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50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 of the Pathway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To provide </a:t>
            </a:r>
            <a:r>
              <a:rPr lang="en-GB" dirty="0" err="1"/>
              <a:t>HCPs</a:t>
            </a:r>
            <a:r>
              <a:rPr lang="en-GB" dirty="0"/>
              <a:t> and citizens themselves with a referral pathway to enable people to better understand their condition with support from </a:t>
            </a:r>
            <a:r>
              <a:rPr lang="en-GB" dirty="0" err="1"/>
              <a:t>CHSS</a:t>
            </a:r>
            <a:r>
              <a:rPr lang="en-GB" dirty="0"/>
              <a:t> to manage its impact on daily living</a:t>
            </a:r>
          </a:p>
          <a:p>
            <a:r>
              <a:rPr lang="en-GB" dirty="0"/>
              <a:t>Intended to run in parallel with the ongoing clinical management of the person</a:t>
            </a:r>
          </a:p>
          <a:p>
            <a:r>
              <a:rPr lang="en-GB" dirty="0"/>
              <a:t>Provide information tailored to the specific needs of the person living with long term impact of the virus</a:t>
            </a:r>
          </a:p>
          <a:p>
            <a:r>
              <a:rPr lang="en-GB" dirty="0"/>
              <a:t>To create a seamless digital pathway for the sharing of data that will both enable and inform practice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91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Covid</a:t>
            </a:r>
            <a:r>
              <a:rPr lang="en-GB" dirty="0"/>
              <a:t> Impact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/>
              <a:t>1.96 M people in Scotland have had </a:t>
            </a:r>
            <a:r>
              <a:rPr lang="en-GB" sz="2000" dirty="0" err="1"/>
              <a:t>Covid</a:t>
            </a:r>
            <a:r>
              <a:rPr lang="en-GB" sz="2000" baseline="30000" dirty="0" err="1"/>
              <a:t>1</a:t>
            </a:r>
            <a:endParaRPr lang="en-GB" sz="2000" baseline="30000" dirty="0"/>
          </a:p>
          <a:p>
            <a:r>
              <a:rPr lang="en-GB" sz="2000" dirty="0" err="1"/>
              <a:t>155K</a:t>
            </a:r>
            <a:r>
              <a:rPr lang="en-GB" sz="2000" dirty="0"/>
              <a:t> people in Scotland are estimated to be living with long </a:t>
            </a:r>
            <a:r>
              <a:rPr lang="en-GB" sz="2000" dirty="0" err="1"/>
              <a:t>covid</a:t>
            </a:r>
            <a:r>
              <a:rPr lang="en-GB" sz="2000" baseline="30000" dirty="0" err="1"/>
              <a:t>2</a:t>
            </a:r>
            <a:endParaRPr lang="en-GB" sz="2000" baseline="30000" dirty="0"/>
          </a:p>
          <a:p>
            <a:r>
              <a:rPr lang="en-GB" sz="2000" dirty="0" err="1"/>
              <a:t>53K</a:t>
            </a:r>
            <a:r>
              <a:rPr lang="en-GB" sz="2000" dirty="0"/>
              <a:t> people have been living with long </a:t>
            </a:r>
            <a:r>
              <a:rPr lang="en-GB" sz="2000" dirty="0" err="1"/>
              <a:t>covid</a:t>
            </a:r>
            <a:r>
              <a:rPr lang="en-GB" sz="2000" dirty="0"/>
              <a:t> for at least 12 </a:t>
            </a:r>
            <a:r>
              <a:rPr lang="en-GB" sz="2000" dirty="0" err="1"/>
              <a:t>months</a:t>
            </a:r>
            <a:r>
              <a:rPr lang="en-GB" sz="2000" baseline="30000" dirty="0" err="1"/>
              <a:t>2</a:t>
            </a:r>
            <a:endParaRPr lang="en-GB" sz="2000" baseline="30000" dirty="0"/>
          </a:p>
          <a:p>
            <a:r>
              <a:rPr lang="en-GB" sz="2000" dirty="0" err="1"/>
              <a:t>38K</a:t>
            </a:r>
            <a:r>
              <a:rPr lang="en-GB" sz="2000" dirty="0"/>
              <a:t> people report it is limiting their day to day </a:t>
            </a:r>
            <a:r>
              <a:rPr lang="en-GB" sz="2000" dirty="0" err="1"/>
              <a:t>activity</a:t>
            </a:r>
            <a:r>
              <a:rPr lang="en-GB" sz="2000" baseline="30000" dirty="0" err="1"/>
              <a:t>2</a:t>
            </a:r>
            <a:endParaRPr lang="en-GB" sz="2000" baseline="30000" dirty="0"/>
          </a:p>
          <a:p>
            <a:r>
              <a:rPr lang="en-GB" sz="2000" dirty="0"/>
              <a:t>82% if people living with long </a:t>
            </a:r>
            <a:r>
              <a:rPr lang="en-GB" sz="2000" dirty="0" err="1"/>
              <a:t>covid</a:t>
            </a:r>
            <a:r>
              <a:rPr lang="en-GB" sz="2000" dirty="0"/>
              <a:t> are of working age</a:t>
            </a:r>
          </a:p>
          <a:p>
            <a:r>
              <a:rPr lang="en-GB" sz="2000" dirty="0"/>
              <a:t>Large proportion of people living with Long </a:t>
            </a:r>
            <a:r>
              <a:rPr lang="en-GB" sz="2000" dirty="0" err="1"/>
              <a:t>COVID</a:t>
            </a:r>
            <a:r>
              <a:rPr lang="en-GB" sz="2000" dirty="0"/>
              <a:t> are health and social care workers</a:t>
            </a:r>
          </a:p>
          <a:p>
            <a:r>
              <a:rPr lang="en-GB" sz="2000" dirty="0"/>
              <a:t>Many experienced initial illness on their own with no medical input</a:t>
            </a:r>
          </a:p>
          <a:p>
            <a:r>
              <a:rPr lang="en-GB" sz="2000" dirty="0"/>
              <a:t>Increasing social </a:t>
            </a:r>
            <a:r>
              <a:rPr lang="en-GB" sz="2000" dirty="0" smtClean="0"/>
              <a:t>isolation</a:t>
            </a:r>
          </a:p>
          <a:p>
            <a:r>
              <a:rPr lang="en-GB" sz="2000" dirty="0"/>
              <a:t>Increasing burden to society</a:t>
            </a:r>
          </a:p>
          <a:p>
            <a:r>
              <a:rPr lang="en-GB" sz="1200" dirty="0">
                <a:hlinkClick r:id="rId2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1. GitHub - </a:t>
            </a:r>
            <a:r>
              <a:rPr lang="en-GB" sz="1200" dirty="0" err="1">
                <a:hlinkClick r:id="rId2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CSSEGISandData</a:t>
            </a:r>
            <a:r>
              <a:rPr lang="en-GB" sz="1200" dirty="0">
                <a:hlinkClick r:id="rId2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/</a:t>
            </a:r>
            <a:r>
              <a:rPr lang="en-GB" sz="1200" dirty="0" err="1">
                <a:hlinkClick r:id="rId2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COVID</a:t>
            </a:r>
            <a:r>
              <a:rPr lang="en-GB" sz="1200" dirty="0">
                <a:hlinkClick r:id="rId2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-19: Novel Coronavirus (</a:t>
            </a:r>
            <a:r>
              <a:rPr lang="en-GB" sz="1200" dirty="0" err="1">
                <a:hlinkClick r:id="rId2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COVID</a:t>
            </a:r>
            <a:r>
              <a:rPr lang="en-GB" sz="1200" dirty="0">
                <a:hlinkClick r:id="rId2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-19) Cases, provided by </a:t>
            </a:r>
            <a:r>
              <a:rPr lang="en-GB" sz="1200" dirty="0" err="1">
                <a:hlinkClick r:id="rId2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JHU</a:t>
            </a:r>
            <a:r>
              <a:rPr lang="en-GB" sz="1200" dirty="0">
                <a:hlinkClick r:id="rId2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 </a:t>
            </a:r>
            <a:r>
              <a:rPr lang="en-GB" sz="1200" dirty="0" err="1">
                <a:hlinkClick r:id="rId2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CSSE</a:t>
            </a:r>
            <a:endParaRPr lang="en-GB" sz="1200" dirty="0"/>
          </a:p>
          <a:p>
            <a:r>
              <a:rPr lang="en-GB" sz="2000" dirty="0"/>
              <a:t>2.</a:t>
            </a:r>
            <a:r>
              <a:rPr lang="en-GB" sz="2000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 Prevalence of ongoing symptoms following coronavirus (</a:t>
            </a:r>
            <a:r>
              <a:rPr lang="en-GB" sz="2000" dirty="0" err="1">
                <a:hlinkClick r:id="rId3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COVID</a:t>
            </a:r>
            <a:r>
              <a:rPr lang="en-GB" sz="2000" dirty="0">
                <a:hlinkClick r:id="rId3">
                  <a:extLst>
                    <a:ext uri="{A12FA001-AC4F-418D-AE19-62706E023703}">
                      <ahyp:hlinkClr xmlns="" xmlns:ahyp="http://schemas.microsoft.com/office/drawing/2018/hyperlinkcolor" xmlns:lc="http://schemas.openxmlformats.org/drawingml/2006/lockedCanvas" val="tx"/>
                    </a:ext>
                  </a:extLst>
                </a:hlinkClick>
              </a:rPr>
              <a:t>-19) infection in the UK - Office for National Statistics (ons.gov.uk)</a:t>
            </a:r>
            <a:endParaRPr lang="en-GB" sz="2000" dirty="0"/>
          </a:p>
          <a:p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043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3754291"/>
          </a:xfrm>
        </p:spPr>
        <p:txBody>
          <a:bodyPr/>
          <a:lstStyle/>
          <a:p>
            <a:pPr algn="ctr"/>
            <a:r>
              <a:rPr lang="en-US" b="1" dirty="0"/>
              <a:t>The Digital Pathway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16339"/>
          </a:xfrm>
        </p:spPr>
        <p:txBody>
          <a:bodyPr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594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0C24A0FA-F2ED-11B6-8D40-306C83E8710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365" y="711200"/>
            <a:ext cx="8719126" cy="5144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5903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6F0A70B9-F7B8-5176-AB45-1D718B5E38F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891" y="535709"/>
            <a:ext cx="9522691" cy="5641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707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FA444E6D-C04B-C808-F727-80EBAACD28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436" y="766618"/>
            <a:ext cx="9243420" cy="541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4290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:a16="http://schemas.microsoft.com/office/drawing/2014/main" id="{EF8C7628-3EF7-E6E7-29F6-29F9E19ACF6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3040" y="1020278"/>
            <a:ext cx="9538636" cy="5409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986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metadata xmlns="http://www.objective.com/ecm/document/metadata/53D26341A57B383EE0540010E0463CCA" version="1.0.0">
  <systemFields>
    <field name="Objective-Id">
      <value order="0">A38425529</value>
    </field>
    <field name="Objective-Title">
      <value order="0">2022 - NHS Scotland Event - Governance - Presentation Title Slide - Final</value>
    </field>
    <field name="Objective-Description">
      <value order="0"/>
    </field>
    <field name="Objective-CreationStamp">
      <value order="0">2022-06-07T14:12:36Z</value>
    </field>
    <field name="Objective-IsApproved">
      <value order="0">false</value>
    </field>
    <field name="Objective-IsPublished">
      <value order="0">false</value>
    </field>
    <field name="Objective-DatePublished">
      <value order="0"/>
    </field>
    <field name="Objective-ModificationStamp">
      <value order="0">2022-06-07T14:13:13Z</value>
    </field>
    <field name="Objective-Owner">
      <value order="0">Ramage, Emily E (U445885)</value>
    </field>
    <field name="Objective-Path">
      <value order="0">Objective Global Folder:SG File Plan:Health, nutrition and care:National Health Service (NHS):General:Casework: National Health Service (NHS) - general:DG Health - Business Management and Support: Communications: NHS Scotland Event 2022: 2021-2026</value>
    </field>
    <field name="Objective-Parent">
      <value order="0">DG Health - Business Management and Support: Communications: NHS Scotland Event 2022: 2021-2026</value>
    </field>
    <field name="Objective-State">
      <value order="0">Being Drafted</value>
    </field>
    <field name="Objective-VersionId">
      <value order="0">vA56886902</value>
    </field>
    <field name="Objective-Version">
      <value order="0">0.1</value>
    </field>
    <field name="Objective-VersionNumber">
      <value order="0">1</value>
    </field>
    <field name="Objective-VersionComment">
      <value order="0">First version</value>
    </field>
    <field name="Objective-FileNumber">
      <value order="0">PROJ/46489</value>
    </field>
    <field name="Objective-Classification">
      <value order="0">OFFICIAL</value>
    </field>
    <field name="Objective-Caveats">
      <value order="0">Caveat for access to SG Fileplan</value>
    </field>
  </systemFields>
  <catalogues>
    <catalogue name="Document Type Catalogue" type="type" ori="id:cA35">
      <field name="Objective-Date of Original">
        <value order="0"/>
      </field>
      <field name="Objective-Date Received">
        <value order="0"/>
      </field>
      <field name="Objective-SG Web Publication - Category">
        <value order="0"/>
      </field>
      <field name="Objective-SG Web Publication - Category 2 Classification">
        <value order="0"/>
      </field>
      <field name="Objective-Connect Creator">
        <value order="0"/>
      </field>
      <field name="Objective-Required Redaction">
        <value order="0"/>
      </field>
    </catalogue>
  </catalogues>
</metadata>
</file>

<file path=customXml/itemProps1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53D26341A57B383EE0540010E0463CC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555</Words>
  <Application>Microsoft Office PowerPoint</Application>
  <PresentationFormat>Widescreen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-apple-system</vt:lpstr>
      <vt:lpstr>Arial</vt:lpstr>
      <vt:lpstr>Calibri</vt:lpstr>
      <vt:lpstr>Calibri Light</vt:lpstr>
      <vt:lpstr>Times New Roman</vt:lpstr>
      <vt:lpstr>Office Theme</vt:lpstr>
      <vt:lpstr>My “Tailored Talk” Long COVID Digital Pathway  Jack Francis Dr Amy Small</vt:lpstr>
      <vt:lpstr>Background</vt:lpstr>
      <vt:lpstr>Aim of the Pathway</vt:lpstr>
      <vt:lpstr>Covid Impact</vt:lpstr>
      <vt:lpstr>The Digital Pathway</vt:lpstr>
      <vt:lpstr>PowerPoint Presentation</vt:lpstr>
      <vt:lpstr>PowerPoint Presentation</vt:lpstr>
      <vt:lpstr>PowerPoint Presentation</vt:lpstr>
      <vt:lpstr>PowerPoint Presentation</vt:lpstr>
      <vt:lpstr>Demo</vt:lpstr>
      <vt:lpstr>Why our platform?</vt:lpstr>
      <vt:lpstr>CHSS Advice Line</vt:lpstr>
      <vt:lpstr>A GP’s perspective </vt:lpstr>
      <vt:lpstr>Living with Long COVID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White</dc:creator>
  <cp:lastModifiedBy>Howitt F (Fiona)</cp:lastModifiedBy>
  <cp:revision>28</cp:revision>
  <dcterms:created xsi:type="dcterms:W3CDTF">2013-05-09T10:58:45Z</dcterms:created>
  <dcterms:modified xsi:type="dcterms:W3CDTF">2022-06-20T18:39:06Z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A38425529</vt:lpwstr>
  </property>
  <property fmtid="{D5CDD505-2E9C-101B-9397-08002B2CF9AE}" pid="4" name="Objective-Title">
    <vt:lpwstr>2022 - NHS Scotland Event - Governance - Presentation Title Slide - Final</vt:lpwstr>
  </property>
  <property fmtid="{D5CDD505-2E9C-101B-9397-08002B2CF9AE}" pid="5" name="Objective-Comment">
    <vt:lpwstr/>
  </property>
  <property fmtid="{D5CDD505-2E9C-101B-9397-08002B2CF9AE}" pid="6" name="Objective-CreationStamp">
    <vt:filetime>2022-06-07T14:13:12Z</vt:filetime>
  </property>
  <property fmtid="{D5CDD505-2E9C-101B-9397-08002B2CF9AE}" pid="7" name="Objective-IsApproved">
    <vt:bool>false</vt:bool>
  </property>
  <property fmtid="{D5CDD505-2E9C-101B-9397-08002B2CF9AE}" pid="8" name="Objective-IsPublished">
    <vt:bool>false</vt:bool>
  </property>
  <property fmtid="{D5CDD505-2E9C-101B-9397-08002B2CF9AE}" pid="9" name="Objective-DatePublished">
    <vt:lpwstr/>
  </property>
  <property fmtid="{D5CDD505-2E9C-101B-9397-08002B2CF9AE}" pid="10" name="Objective-ModificationStamp">
    <vt:filetime>2022-06-07T14:13:13Z</vt:filetime>
  </property>
  <property fmtid="{D5CDD505-2E9C-101B-9397-08002B2CF9AE}" pid="11" name="Objective-Owner">
    <vt:lpwstr>Ramage, Emily E (U445885)</vt:lpwstr>
  </property>
  <property fmtid="{D5CDD505-2E9C-101B-9397-08002B2CF9AE}" pid="12" name="Objective-Path">
    <vt:lpwstr>Objective Global Folder:SG File Plan:Health, nutrition and care:National Health Service (NHS):General:Casework: National Health Service (NHS) - general:DG Health - Business Management and Support: Communications: NHS Scotland Event 2022: 2021-2026:</vt:lpwstr>
  </property>
  <property fmtid="{D5CDD505-2E9C-101B-9397-08002B2CF9AE}" pid="13" name="Objective-Parent">
    <vt:lpwstr>DG Health - Business Management and Support: Communications: NHS Scotland Event 2022: 2021-2026</vt:lpwstr>
  </property>
  <property fmtid="{D5CDD505-2E9C-101B-9397-08002B2CF9AE}" pid="14" name="Objective-State">
    <vt:lpwstr>Being Drafted</vt:lpwstr>
  </property>
  <property fmtid="{D5CDD505-2E9C-101B-9397-08002B2CF9AE}" pid="15" name="Objective-Version">
    <vt:lpwstr>0.1</vt:lpwstr>
  </property>
  <property fmtid="{D5CDD505-2E9C-101B-9397-08002B2CF9AE}" pid="16" name="Objective-VersionNumber">
    <vt:r8>1</vt:r8>
  </property>
  <property fmtid="{D5CDD505-2E9C-101B-9397-08002B2CF9AE}" pid="17" name="Objective-VersionComment">
    <vt:lpwstr>First version</vt:lpwstr>
  </property>
  <property fmtid="{D5CDD505-2E9C-101B-9397-08002B2CF9AE}" pid="18" name="Objective-FileNumber">
    <vt:lpwstr/>
  </property>
  <property fmtid="{D5CDD505-2E9C-101B-9397-08002B2CF9AE}" pid="19" name="Objective-Classification">
    <vt:lpwstr>[Inherited - OFFICIAL]</vt:lpwstr>
  </property>
  <property fmtid="{D5CDD505-2E9C-101B-9397-08002B2CF9AE}" pid="20" name="Objective-Caveats">
    <vt:lpwstr/>
  </property>
  <property fmtid="{D5CDD505-2E9C-101B-9397-08002B2CF9AE}" pid="21" name="Objective-Date of Original [system]">
    <vt:lpwstr/>
  </property>
  <property fmtid="{D5CDD505-2E9C-101B-9397-08002B2CF9AE}" pid="22" name="Objective-Date Received [system]">
    <vt:lpwstr/>
  </property>
  <property fmtid="{D5CDD505-2E9C-101B-9397-08002B2CF9AE}" pid="23" name="Objective-SG Web Publication - Category [system]">
    <vt:lpwstr/>
  </property>
  <property fmtid="{D5CDD505-2E9C-101B-9397-08002B2CF9AE}" pid="24" name="Objective-SG Web Publication - Category 2 Classification [system]">
    <vt:lpwstr/>
  </property>
  <property fmtid="{D5CDD505-2E9C-101B-9397-08002B2CF9AE}" pid="25" name="Objective-Description">
    <vt:lpwstr/>
  </property>
  <property fmtid="{D5CDD505-2E9C-101B-9397-08002B2CF9AE}" pid="26" name="Objective-VersionId">
    <vt:lpwstr>vA56886902</vt:lpwstr>
  </property>
  <property fmtid="{D5CDD505-2E9C-101B-9397-08002B2CF9AE}" pid="27" name="Objective-Date of Original">
    <vt:lpwstr/>
  </property>
  <property fmtid="{D5CDD505-2E9C-101B-9397-08002B2CF9AE}" pid="28" name="Objective-Date Received">
    <vt:lpwstr/>
  </property>
  <property fmtid="{D5CDD505-2E9C-101B-9397-08002B2CF9AE}" pid="29" name="Objective-SG Web Publication - Category">
    <vt:lpwstr/>
  </property>
  <property fmtid="{D5CDD505-2E9C-101B-9397-08002B2CF9AE}" pid="30" name="Objective-SG Web Publication - Category 2 Classification">
    <vt:lpwstr/>
  </property>
  <property fmtid="{D5CDD505-2E9C-101B-9397-08002B2CF9AE}" pid="31" name="Objective-Connect Creator">
    <vt:lpwstr/>
  </property>
  <property fmtid="{D5CDD505-2E9C-101B-9397-08002B2CF9AE}" pid="32" name="Objective-Required Redaction">
    <vt:lpwstr/>
  </property>
</Properties>
</file>